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sldIdLst>
    <p:sldId id="256" r:id="rId5"/>
    <p:sldId id="257" r:id="rId6"/>
    <p:sldId id="258" r:id="rId7"/>
    <p:sldId id="259" r:id="rId8"/>
    <p:sldId id="260" r:id="rId9"/>
    <p:sldId id="4961" r:id="rId10"/>
    <p:sldId id="4962" r:id="rId11"/>
    <p:sldId id="5058" r:id="rId12"/>
    <p:sldId id="5057" r:id="rId13"/>
    <p:sldId id="5059" r:id="rId14"/>
    <p:sldId id="4964" r:id="rId15"/>
    <p:sldId id="4965" r:id="rId16"/>
    <p:sldId id="531" r:id="rId17"/>
    <p:sldId id="4977" r:id="rId18"/>
    <p:sldId id="4966" r:id="rId19"/>
    <p:sldId id="5011" r:id="rId20"/>
    <p:sldId id="5369" r:id="rId21"/>
    <p:sldId id="5018" r:id="rId22"/>
    <p:sldId id="4968" r:id="rId23"/>
    <p:sldId id="5015" r:id="rId24"/>
    <p:sldId id="5017" r:id="rId25"/>
    <p:sldId id="4947" r:id="rId26"/>
    <p:sldId id="593" r:id="rId27"/>
    <p:sldId id="5359" r:id="rId28"/>
    <p:sldId id="4969" r:id="rId29"/>
    <p:sldId id="4951" r:id="rId30"/>
    <p:sldId id="5371" r:id="rId31"/>
    <p:sldId id="5372" r:id="rId32"/>
    <p:sldId id="5046" r:id="rId33"/>
    <p:sldId id="5374" r:id="rId34"/>
    <p:sldId id="5363" r:id="rId35"/>
    <p:sldId id="5020" r:id="rId36"/>
    <p:sldId id="5354" r:id="rId37"/>
    <p:sldId id="4938" r:id="rId38"/>
    <p:sldId id="4976" r:id="rId39"/>
    <p:sldId id="594" r:id="rId40"/>
    <p:sldId id="585" r:id="rId41"/>
    <p:sldId id="4975" r:id="rId42"/>
    <p:sldId id="4974" r:id="rId43"/>
    <p:sldId id="264" r:id="rId44"/>
    <p:sldId id="26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58032" autoAdjust="0"/>
  </p:normalViewPr>
  <p:slideViewPr>
    <p:cSldViewPr snapToGrid="0" snapToObjects="1">
      <p:cViewPr varScale="1">
        <p:scale>
          <a:sx n="53" d="100"/>
          <a:sy n="53" d="100"/>
        </p:scale>
        <p:origin x="64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EAD09-BBCE-4FDC-8B0B-BC3CDAF3D782}" type="doc">
      <dgm:prSet loTypeId="urn:microsoft.com/office/officeart/2005/8/layout/chevron1" loCatId="process" qsTypeId="urn:microsoft.com/office/officeart/2005/8/quickstyle/simple1" qsCatId="simple" csTypeId="urn:microsoft.com/office/officeart/2005/8/colors/accent4_2" csCatId="accent4" phldr="1"/>
      <dgm:spPr/>
    </dgm:pt>
    <dgm:pt modelId="{6FFC0B2E-2BAA-4EB8-8AC3-EB11FB80FBFF}">
      <dgm:prSet phldrT="[Text]"/>
      <dgm:spPr/>
      <dgm:t>
        <a:bodyPr/>
        <a:lstStyle/>
        <a:p>
          <a:r>
            <a:rPr lang="en-US" dirty="0"/>
            <a:t>Tue</a:t>
          </a:r>
        </a:p>
      </dgm:t>
    </dgm:pt>
    <dgm:pt modelId="{9A0FC828-BA72-4335-9214-8F548D9436AA}" type="parTrans" cxnId="{4A1F8701-80B3-4DD2-B446-B326C8034A53}">
      <dgm:prSet/>
      <dgm:spPr/>
      <dgm:t>
        <a:bodyPr/>
        <a:lstStyle/>
        <a:p>
          <a:endParaRPr lang="en-US"/>
        </a:p>
      </dgm:t>
    </dgm:pt>
    <dgm:pt modelId="{764A048E-B7C0-4EB2-AFCE-E69D1ECD4B42}" type="sibTrans" cxnId="{4A1F8701-80B3-4DD2-B446-B326C8034A53}">
      <dgm:prSet/>
      <dgm:spPr/>
      <dgm:t>
        <a:bodyPr/>
        <a:lstStyle/>
        <a:p>
          <a:endParaRPr lang="en-US"/>
        </a:p>
      </dgm:t>
    </dgm:pt>
    <dgm:pt modelId="{4EC609BD-264D-4A0F-8F80-A3192E452AD5}">
      <dgm:prSet phldrT="[Text]"/>
      <dgm:spPr/>
      <dgm:t>
        <a:bodyPr/>
        <a:lstStyle/>
        <a:p>
          <a:r>
            <a:rPr lang="en-US" dirty="0"/>
            <a:t>Sun</a:t>
          </a:r>
        </a:p>
      </dgm:t>
    </dgm:pt>
    <dgm:pt modelId="{3244D6A7-AF2C-4B3B-B23B-DAF5CE699849}" type="parTrans" cxnId="{C528DC86-6BA5-4562-8724-3F5E2A1906FD}">
      <dgm:prSet/>
      <dgm:spPr/>
      <dgm:t>
        <a:bodyPr/>
        <a:lstStyle/>
        <a:p>
          <a:endParaRPr lang="en-US"/>
        </a:p>
      </dgm:t>
    </dgm:pt>
    <dgm:pt modelId="{4B5480C6-938A-48FE-8919-650E76706CB8}" type="sibTrans" cxnId="{C528DC86-6BA5-4562-8724-3F5E2A1906FD}">
      <dgm:prSet/>
      <dgm:spPr/>
      <dgm:t>
        <a:bodyPr/>
        <a:lstStyle/>
        <a:p>
          <a:endParaRPr lang="en-US"/>
        </a:p>
      </dgm:t>
    </dgm:pt>
    <dgm:pt modelId="{5B7F7A10-76C8-4BAA-9BB8-CB9E5DB79DBA}">
      <dgm:prSet phldrT="[Text]"/>
      <dgm:spPr/>
      <dgm:t>
        <a:bodyPr/>
        <a:lstStyle/>
        <a:p>
          <a:r>
            <a:rPr lang="en-US" dirty="0"/>
            <a:t>Mon</a:t>
          </a:r>
        </a:p>
      </dgm:t>
    </dgm:pt>
    <dgm:pt modelId="{69401847-C1A1-4C20-814A-2B00972811EA}" type="parTrans" cxnId="{0A475CDE-C2CF-4DE8-BEB0-F7C64C708F7C}">
      <dgm:prSet/>
      <dgm:spPr/>
      <dgm:t>
        <a:bodyPr/>
        <a:lstStyle/>
        <a:p>
          <a:endParaRPr lang="en-US"/>
        </a:p>
      </dgm:t>
    </dgm:pt>
    <dgm:pt modelId="{2DBD28C5-B35E-4D1A-9F70-B6910A8B6F72}" type="sibTrans" cxnId="{0A475CDE-C2CF-4DE8-BEB0-F7C64C708F7C}">
      <dgm:prSet/>
      <dgm:spPr/>
      <dgm:t>
        <a:bodyPr/>
        <a:lstStyle/>
        <a:p>
          <a:endParaRPr lang="en-US"/>
        </a:p>
      </dgm:t>
    </dgm:pt>
    <dgm:pt modelId="{EB481C85-E0B4-468F-92B1-B5D12E0AB683}">
      <dgm:prSet/>
      <dgm:spPr/>
      <dgm:t>
        <a:bodyPr/>
        <a:lstStyle/>
        <a:p>
          <a:r>
            <a:rPr lang="en-US" dirty="0"/>
            <a:t>Wed</a:t>
          </a:r>
        </a:p>
      </dgm:t>
    </dgm:pt>
    <dgm:pt modelId="{D739AF2F-3F0D-429F-B2F0-8395824112B2}" type="parTrans" cxnId="{F5893D9F-6BA2-4284-A4D1-9A8339480795}">
      <dgm:prSet/>
      <dgm:spPr/>
      <dgm:t>
        <a:bodyPr/>
        <a:lstStyle/>
        <a:p>
          <a:endParaRPr lang="en-US"/>
        </a:p>
      </dgm:t>
    </dgm:pt>
    <dgm:pt modelId="{9A1737D9-C2AF-4932-9E98-DB3AF3A0F9C1}" type="sibTrans" cxnId="{F5893D9F-6BA2-4284-A4D1-9A8339480795}">
      <dgm:prSet/>
      <dgm:spPr/>
      <dgm:t>
        <a:bodyPr/>
        <a:lstStyle/>
        <a:p>
          <a:endParaRPr lang="en-US"/>
        </a:p>
      </dgm:t>
    </dgm:pt>
    <dgm:pt modelId="{174ACC61-6F5A-4560-B714-BE0D0CE73DDE}">
      <dgm:prSet/>
      <dgm:spPr>
        <a:solidFill>
          <a:schemeClr val="accent6"/>
        </a:solidFill>
      </dgm:spPr>
      <dgm:t>
        <a:bodyPr/>
        <a:lstStyle/>
        <a:p>
          <a:r>
            <a:rPr lang="en-US" dirty="0"/>
            <a:t>Fri</a:t>
          </a:r>
        </a:p>
      </dgm:t>
    </dgm:pt>
    <dgm:pt modelId="{2F4DF4BC-E7E2-44DC-8748-55435FB13910}" type="parTrans" cxnId="{EA19BC5B-28C9-4D1B-BE76-015578873C77}">
      <dgm:prSet/>
      <dgm:spPr/>
      <dgm:t>
        <a:bodyPr/>
        <a:lstStyle/>
        <a:p>
          <a:endParaRPr lang="en-US"/>
        </a:p>
      </dgm:t>
    </dgm:pt>
    <dgm:pt modelId="{8C33BBD5-8036-4252-9E7A-906985E3163E}" type="sibTrans" cxnId="{EA19BC5B-28C9-4D1B-BE76-015578873C77}">
      <dgm:prSet/>
      <dgm:spPr/>
      <dgm:t>
        <a:bodyPr/>
        <a:lstStyle/>
        <a:p>
          <a:endParaRPr lang="en-US"/>
        </a:p>
      </dgm:t>
    </dgm:pt>
    <dgm:pt modelId="{E98575AE-706A-4BA5-8357-81BB81289B72}">
      <dgm:prSet/>
      <dgm:spPr>
        <a:solidFill>
          <a:schemeClr val="accent6"/>
        </a:solidFill>
      </dgm:spPr>
      <dgm:t>
        <a:bodyPr/>
        <a:lstStyle/>
        <a:p>
          <a:r>
            <a:rPr lang="en-US" dirty="0"/>
            <a:t>Sat</a:t>
          </a:r>
        </a:p>
      </dgm:t>
    </dgm:pt>
    <dgm:pt modelId="{C575786B-14B6-43FF-B1B0-452DF5D5F52F}" type="parTrans" cxnId="{6B69B00D-F6A6-4498-B64E-E98D8E3A3A6D}">
      <dgm:prSet/>
      <dgm:spPr/>
      <dgm:t>
        <a:bodyPr/>
        <a:lstStyle/>
        <a:p>
          <a:endParaRPr lang="en-US"/>
        </a:p>
      </dgm:t>
    </dgm:pt>
    <dgm:pt modelId="{6038921B-5B55-4F0B-A84D-1885DA0B5F56}" type="sibTrans" cxnId="{6B69B00D-F6A6-4498-B64E-E98D8E3A3A6D}">
      <dgm:prSet/>
      <dgm:spPr/>
      <dgm:t>
        <a:bodyPr/>
        <a:lstStyle/>
        <a:p>
          <a:endParaRPr lang="en-US"/>
        </a:p>
      </dgm:t>
    </dgm:pt>
    <dgm:pt modelId="{A481BBE8-D740-4912-A44A-87674BF56643}">
      <dgm:prSet/>
      <dgm:spPr>
        <a:solidFill>
          <a:schemeClr val="accent6"/>
        </a:solidFill>
      </dgm:spPr>
      <dgm:t>
        <a:bodyPr/>
        <a:lstStyle/>
        <a:p>
          <a:r>
            <a:rPr lang="en-US" dirty="0" err="1"/>
            <a:t>Thur</a:t>
          </a:r>
          <a:endParaRPr lang="en-US" dirty="0"/>
        </a:p>
      </dgm:t>
    </dgm:pt>
    <dgm:pt modelId="{F2A993C0-E671-4289-A536-C6C778B0CEBC}" type="parTrans" cxnId="{CE9A0BBC-09DC-4329-8595-F36D9F36A217}">
      <dgm:prSet/>
      <dgm:spPr/>
      <dgm:t>
        <a:bodyPr/>
        <a:lstStyle/>
        <a:p>
          <a:endParaRPr lang="en-US"/>
        </a:p>
      </dgm:t>
    </dgm:pt>
    <dgm:pt modelId="{99917FCB-6269-4E76-92C3-564ED03F0A3A}" type="sibTrans" cxnId="{CE9A0BBC-09DC-4329-8595-F36D9F36A217}">
      <dgm:prSet/>
      <dgm:spPr/>
      <dgm:t>
        <a:bodyPr/>
        <a:lstStyle/>
        <a:p>
          <a:endParaRPr lang="en-US"/>
        </a:p>
      </dgm:t>
    </dgm:pt>
    <dgm:pt modelId="{F9318AC6-C067-4830-880B-45E2518CEDFF}" type="pres">
      <dgm:prSet presAssocID="{F4CEAD09-BBCE-4FDC-8B0B-BC3CDAF3D782}" presName="Name0" presStyleCnt="0">
        <dgm:presLayoutVars>
          <dgm:dir/>
          <dgm:animLvl val="lvl"/>
          <dgm:resizeHandles val="exact"/>
        </dgm:presLayoutVars>
      </dgm:prSet>
      <dgm:spPr/>
    </dgm:pt>
    <dgm:pt modelId="{5C0446BE-73C8-4320-825E-7566C690E890}" type="pres">
      <dgm:prSet presAssocID="{6FFC0B2E-2BAA-4EB8-8AC3-EB11FB80FBFF}" presName="parTxOnly" presStyleLbl="node1" presStyleIdx="0" presStyleCnt="7">
        <dgm:presLayoutVars>
          <dgm:chMax val="0"/>
          <dgm:chPref val="0"/>
          <dgm:bulletEnabled val="1"/>
        </dgm:presLayoutVars>
      </dgm:prSet>
      <dgm:spPr/>
    </dgm:pt>
    <dgm:pt modelId="{62EBB49F-F18C-4C79-B6BB-C013CB4E10C5}" type="pres">
      <dgm:prSet presAssocID="{764A048E-B7C0-4EB2-AFCE-E69D1ECD4B42}" presName="parTxOnlySpace" presStyleCnt="0"/>
      <dgm:spPr/>
    </dgm:pt>
    <dgm:pt modelId="{AF13A285-A5DB-43CD-B728-A5676158241E}" type="pres">
      <dgm:prSet presAssocID="{EB481C85-E0B4-468F-92B1-B5D12E0AB683}" presName="parTxOnly" presStyleLbl="node1" presStyleIdx="1" presStyleCnt="7">
        <dgm:presLayoutVars>
          <dgm:chMax val="0"/>
          <dgm:chPref val="0"/>
          <dgm:bulletEnabled val="1"/>
        </dgm:presLayoutVars>
      </dgm:prSet>
      <dgm:spPr/>
    </dgm:pt>
    <dgm:pt modelId="{6AB8531C-C944-4B3C-8B32-0CB346D7BAD7}" type="pres">
      <dgm:prSet presAssocID="{9A1737D9-C2AF-4932-9E98-DB3AF3A0F9C1}" presName="parTxOnlySpace" presStyleCnt="0"/>
      <dgm:spPr/>
    </dgm:pt>
    <dgm:pt modelId="{4F459F00-6678-41CC-BF70-7740E9BC2EAF}" type="pres">
      <dgm:prSet presAssocID="{A481BBE8-D740-4912-A44A-87674BF56643}" presName="parTxOnly" presStyleLbl="node1" presStyleIdx="2" presStyleCnt="7">
        <dgm:presLayoutVars>
          <dgm:chMax val="0"/>
          <dgm:chPref val="0"/>
          <dgm:bulletEnabled val="1"/>
        </dgm:presLayoutVars>
      </dgm:prSet>
      <dgm:spPr/>
    </dgm:pt>
    <dgm:pt modelId="{9AF3110C-665E-441E-B652-2F17AD3BA7F1}" type="pres">
      <dgm:prSet presAssocID="{99917FCB-6269-4E76-92C3-564ED03F0A3A}" presName="parTxOnlySpace" presStyleCnt="0"/>
      <dgm:spPr/>
    </dgm:pt>
    <dgm:pt modelId="{EA26D21C-6F64-4B6E-B08E-669CD9E78D3F}" type="pres">
      <dgm:prSet presAssocID="{174ACC61-6F5A-4560-B714-BE0D0CE73DDE}" presName="parTxOnly" presStyleLbl="node1" presStyleIdx="3" presStyleCnt="7">
        <dgm:presLayoutVars>
          <dgm:chMax val="0"/>
          <dgm:chPref val="0"/>
          <dgm:bulletEnabled val="1"/>
        </dgm:presLayoutVars>
      </dgm:prSet>
      <dgm:spPr/>
    </dgm:pt>
    <dgm:pt modelId="{3DE0211D-661C-4198-BD25-34FDCA181C36}" type="pres">
      <dgm:prSet presAssocID="{8C33BBD5-8036-4252-9E7A-906985E3163E}" presName="parTxOnlySpace" presStyleCnt="0"/>
      <dgm:spPr/>
    </dgm:pt>
    <dgm:pt modelId="{E1553141-4A87-4ABC-BD0D-AC2E46F884CE}" type="pres">
      <dgm:prSet presAssocID="{E98575AE-706A-4BA5-8357-81BB81289B72}" presName="parTxOnly" presStyleLbl="node1" presStyleIdx="4" presStyleCnt="7">
        <dgm:presLayoutVars>
          <dgm:chMax val="0"/>
          <dgm:chPref val="0"/>
          <dgm:bulletEnabled val="1"/>
        </dgm:presLayoutVars>
      </dgm:prSet>
      <dgm:spPr/>
    </dgm:pt>
    <dgm:pt modelId="{9013B743-36A5-4A49-B2AC-55C9F817C61F}" type="pres">
      <dgm:prSet presAssocID="{6038921B-5B55-4F0B-A84D-1885DA0B5F56}" presName="parTxOnlySpace" presStyleCnt="0"/>
      <dgm:spPr/>
    </dgm:pt>
    <dgm:pt modelId="{2A940901-4CC5-475F-B150-448704ECB4ED}" type="pres">
      <dgm:prSet presAssocID="{4EC609BD-264D-4A0F-8F80-A3192E452AD5}" presName="parTxOnly" presStyleLbl="node1" presStyleIdx="5" presStyleCnt="7">
        <dgm:presLayoutVars>
          <dgm:chMax val="0"/>
          <dgm:chPref val="0"/>
          <dgm:bulletEnabled val="1"/>
        </dgm:presLayoutVars>
      </dgm:prSet>
      <dgm:spPr/>
    </dgm:pt>
    <dgm:pt modelId="{36C5FB94-927E-4AB8-A640-54042DD75B15}" type="pres">
      <dgm:prSet presAssocID="{4B5480C6-938A-48FE-8919-650E76706CB8}" presName="parTxOnlySpace" presStyleCnt="0"/>
      <dgm:spPr/>
    </dgm:pt>
    <dgm:pt modelId="{CAE4001A-512E-45BF-A34A-58BF4356FFFD}" type="pres">
      <dgm:prSet presAssocID="{5B7F7A10-76C8-4BAA-9BB8-CB9E5DB79DBA}" presName="parTxOnly" presStyleLbl="node1" presStyleIdx="6" presStyleCnt="7">
        <dgm:presLayoutVars>
          <dgm:chMax val="0"/>
          <dgm:chPref val="0"/>
          <dgm:bulletEnabled val="1"/>
        </dgm:presLayoutVars>
      </dgm:prSet>
      <dgm:spPr/>
    </dgm:pt>
  </dgm:ptLst>
  <dgm:cxnLst>
    <dgm:cxn modelId="{4A1F8701-80B3-4DD2-B446-B326C8034A53}" srcId="{F4CEAD09-BBCE-4FDC-8B0B-BC3CDAF3D782}" destId="{6FFC0B2E-2BAA-4EB8-8AC3-EB11FB80FBFF}" srcOrd="0" destOrd="0" parTransId="{9A0FC828-BA72-4335-9214-8F548D9436AA}" sibTransId="{764A048E-B7C0-4EB2-AFCE-E69D1ECD4B42}"/>
    <dgm:cxn modelId="{6B69B00D-F6A6-4498-B64E-E98D8E3A3A6D}" srcId="{F4CEAD09-BBCE-4FDC-8B0B-BC3CDAF3D782}" destId="{E98575AE-706A-4BA5-8357-81BB81289B72}" srcOrd="4" destOrd="0" parTransId="{C575786B-14B6-43FF-B1B0-452DF5D5F52F}" sibTransId="{6038921B-5B55-4F0B-A84D-1885DA0B5F56}"/>
    <dgm:cxn modelId="{EA19BC5B-28C9-4D1B-BE76-015578873C77}" srcId="{F4CEAD09-BBCE-4FDC-8B0B-BC3CDAF3D782}" destId="{174ACC61-6F5A-4560-B714-BE0D0CE73DDE}" srcOrd="3" destOrd="0" parTransId="{2F4DF4BC-E7E2-44DC-8748-55435FB13910}" sibTransId="{8C33BBD5-8036-4252-9E7A-906985E3163E}"/>
    <dgm:cxn modelId="{C8BF3D62-385F-4025-8546-C800FDBCF5F0}" type="presOf" srcId="{4EC609BD-264D-4A0F-8F80-A3192E452AD5}" destId="{2A940901-4CC5-475F-B150-448704ECB4ED}" srcOrd="0" destOrd="0" presId="urn:microsoft.com/office/officeart/2005/8/layout/chevron1"/>
    <dgm:cxn modelId="{8FA1F064-B852-4629-B43D-A9C8486EF83C}" type="presOf" srcId="{6FFC0B2E-2BAA-4EB8-8AC3-EB11FB80FBFF}" destId="{5C0446BE-73C8-4320-825E-7566C690E890}" srcOrd="0" destOrd="0" presId="urn:microsoft.com/office/officeart/2005/8/layout/chevron1"/>
    <dgm:cxn modelId="{5B36B34E-9A3C-4A11-B898-4C551EEFCE6D}" type="presOf" srcId="{F4CEAD09-BBCE-4FDC-8B0B-BC3CDAF3D782}" destId="{F9318AC6-C067-4830-880B-45E2518CEDFF}" srcOrd="0" destOrd="0" presId="urn:microsoft.com/office/officeart/2005/8/layout/chevron1"/>
    <dgm:cxn modelId="{C528DC86-6BA5-4562-8724-3F5E2A1906FD}" srcId="{F4CEAD09-BBCE-4FDC-8B0B-BC3CDAF3D782}" destId="{4EC609BD-264D-4A0F-8F80-A3192E452AD5}" srcOrd="5" destOrd="0" parTransId="{3244D6A7-AF2C-4B3B-B23B-DAF5CE699849}" sibTransId="{4B5480C6-938A-48FE-8919-650E76706CB8}"/>
    <dgm:cxn modelId="{67C8F695-E521-4CB9-BFF3-AE9A3DAD0D90}" type="presOf" srcId="{EB481C85-E0B4-468F-92B1-B5D12E0AB683}" destId="{AF13A285-A5DB-43CD-B728-A5676158241E}" srcOrd="0" destOrd="0" presId="urn:microsoft.com/office/officeart/2005/8/layout/chevron1"/>
    <dgm:cxn modelId="{51202C97-BD52-4CC1-9D93-3BA9AC76BC82}" type="presOf" srcId="{5B7F7A10-76C8-4BAA-9BB8-CB9E5DB79DBA}" destId="{CAE4001A-512E-45BF-A34A-58BF4356FFFD}" srcOrd="0" destOrd="0" presId="urn:microsoft.com/office/officeart/2005/8/layout/chevron1"/>
    <dgm:cxn modelId="{F5893D9F-6BA2-4284-A4D1-9A8339480795}" srcId="{F4CEAD09-BBCE-4FDC-8B0B-BC3CDAF3D782}" destId="{EB481C85-E0B4-468F-92B1-B5D12E0AB683}" srcOrd="1" destOrd="0" parTransId="{D739AF2F-3F0D-429F-B2F0-8395824112B2}" sibTransId="{9A1737D9-C2AF-4932-9E98-DB3AF3A0F9C1}"/>
    <dgm:cxn modelId="{EC8F5EAE-B354-434C-9CE9-F2C1A4EE1EFA}" type="presOf" srcId="{A481BBE8-D740-4912-A44A-87674BF56643}" destId="{4F459F00-6678-41CC-BF70-7740E9BC2EAF}" srcOrd="0" destOrd="0" presId="urn:microsoft.com/office/officeart/2005/8/layout/chevron1"/>
    <dgm:cxn modelId="{CE9A0BBC-09DC-4329-8595-F36D9F36A217}" srcId="{F4CEAD09-BBCE-4FDC-8B0B-BC3CDAF3D782}" destId="{A481BBE8-D740-4912-A44A-87674BF56643}" srcOrd="2" destOrd="0" parTransId="{F2A993C0-E671-4289-A536-C6C778B0CEBC}" sibTransId="{99917FCB-6269-4E76-92C3-564ED03F0A3A}"/>
    <dgm:cxn modelId="{ED1206CF-4C18-4E9E-9947-A6CA493A6AC0}" type="presOf" srcId="{174ACC61-6F5A-4560-B714-BE0D0CE73DDE}" destId="{EA26D21C-6F64-4B6E-B08E-669CD9E78D3F}" srcOrd="0" destOrd="0" presId="urn:microsoft.com/office/officeart/2005/8/layout/chevron1"/>
    <dgm:cxn modelId="{23A147D5-BD83-4AC5-92BA-A50555E549B4}" type="presOf" srcId="{E98575AE-706A-4BA5-8357-81BB81289B72}" destId="{E1553141-4A87-4ABC-BD0D-AC2E46F884CE}" srcOrd="0" destOrd="0" presId="urn:microsoft.com/office/officeart/2005/8/layout/chevron1"/>
    <dgm:cxn modelId="{0A475CDE-C2CF-4DE8-BEB0-F7C64C708F7C}" srcId="{F4CEAD09-BBCE-4FDC-8B0B-BC3CDAF3D782}" destId="{5B7F7A10-76C8-4BAA-9BB8-CB9E5DB79DBA}" srcOrd="6" destOrd="0" parTransId="{69401847-C1A1-4C20-814A-2B00972811EA}" sibTransId="{2DBD28C5-B35E-4D1A-9F70-B6910A8B6F72}"/>
    <dgm:cxn modelId="{09295962-7680-431B-BB7D-DEC76ECD9C38}" type="presParOf" srcId="{F9318AC6-C067-4830-880B-45E2518CEDFF}" destId="{5C0446BE-73C8-4320-825E-7566C690E890}" srcOrd="0" destOrd="0" presId="urn:microsoft.com/office/officeart/2005/8/layout/chevron1"/>
    <dgm:cxn modelId="{4F69800F-0139-434E-AD89-C4AFEFC76121}" type="presParOf" srcId="{F9318AC6-C067-4830-880B-45E2518CEDFF}" destId="{62EBB49F-F18C-4C79-B6BB-C013CB4E10C5}" srcOrd="1" destOrd="0" presId="urn:microsoft.com/office/officeart/2005/8/layout/chevron1"/>
    <dgm:cxn modelId="{06E58406-0D51-43CA-B844-1B2269777312}" type="presParOf" srcId="{F9318AC6-C067-4830-880B-45E2518CEDFF}" destId="{AF13A285-A5DB-43CD-B728-A5676158241E}" srcOrd="2" destOrd="0" presId="urn:microsoft.com/office/officeart/2005/8/layout/chevron1"/>
    <dgm:cxn modelId="{371B3835-D8B7-466F-A0E5-444D328EBF2A}" type="presParOf" srcId="{F9318AC6-C067-4830-880B-45E2518CEDFF}" destId="{6AB8531C-C944-4B3C-8B32-0CB346D7BAD7}" srcOrd="3" destOrd="0" presId="urn:microsoft.com/office/officeart/2005/8/layout/chevron1"/>
    <dgm:cxn modelId="{9B98BF23-276E-4042-A3BB-1301AC338664}" type="presParOf" srcId="{F9318AC6-C067-4830-880B-45E2518CEDFF}" destId="{4F459F00-6678-41CC-BF70-7740E9BC2EAF}" srcOrd="4" destOrd="0" presId="urn:microsoft.com/office/officeart/2005/8/layout/chevron1"/>
    <dgm:cxn modelId="{68B059F7-CFA0-4C32-A3E0-1D6C8FD06D96}" type="presParOf" srcId="{F9318AC6-C067-4830-880B-45E2518CEDFF}" destId="{9AF3110C-665E-441E-B652-2F17AD3BA7F1}" srcOrd="5" destOrd="0" presId="urn:microsoft.com/office/officeart/2005/8/layout/chevron1"/>
    <dgm:cxn modelId="{848A4901-F061-45FD-B839-F372D85DE4C4}" type="presParOf" srcId="{F9318AC6-C067-4830-880B-45E2518CEDFF}" destId="{EA26D21C-6F64-4B6E-B08E-669CD9E78D3F}" srcOrd="6" destOrd="0" presId="urn:microsoft.com/office/officeart/2005/8/layout/chevron1"/>
    <dgm:cxn modelId="{8327585A-C343-419A-82C4-AF1DE0FDAF38}" type="presParOf" srcId="{F9318AC6-C067-4830-880B-45E2518CEDFF}" destId="{3DE0211D-661C-4198-BD25-34FDCA181C36}" srcOrd="7" destOrd="0" presId="urn:microsoft.com/office/officeart/2005/8/layout/chevron1"/>
    <dgm:cxn modelId="{40A5BC4B-53CD-4C2E-9F57-F51C29FFE010}" type="presParOf" srcId="{F9318AC6-C067-4830-880B-45E2518CEDFF}" destId="{E1553141-4A87-4ABC-BD0D-AC2E46F884CE}" srcOrd="8" destOrd="0" presId="urn:microsoft.com/office/officeart/2005/8/layout/chevron1"/>
    <dgm:cxn modelId="{CAAF6130-906D-4052-B6ED-65C2575D0316}" type="presParOf" srcId="{F9318AC6-C067-4830-880B-45E2518CEDFF}" destId="{9013B743-36A5-4A49-B2AC-55C9F817C61F}" srcOrd="9" destOrd="0" presId="urn:microsoft.com/office/officeart/2005/8/layout/chevron1"/>
    <dgm:cxn modelId="{CA333B77-A3CC-468E-8A20-0583B007673D}" type="presParOf" srcId="{F9318AC6-C067-4830-880B-45E2518CEDFF}" destId="{2A940901-4CC5-475F-B150-448704ECB4ED}" srcOrd="10" destOrd="0" presId="urn:microsoft.com/office/officeart/2005/8/layout/chevron1"/>
    <dgm:cxn modelId="{FFCFF619-21F9-4483-9EF1-7715941668D6}" type="presParOf" srcId="{F9318AC6-C067-4830-880B-45E2518CEDFF}" destId="{36C5FB94-927E-4AB8-A640-54042DD75B15}" srcOrd="11" destOrd="0" presId="urn:microsoft.com/office/officeart/2005/8/layout/chevron1"/>
    <dgm:cxn modelId="{F3C50B03-9010-4963-AE99-521342629C9C}" type="presParOf" srcId="{F9318AC6-C067-4830-880B-45E2518CEDFF}" destId="{CAE4001A-512E-45BF-A34A-58BF4356FFFD}"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446BE-73C8-4320-825E-7566C690E890}">
      <dsp:nvSpPr>
        <dsp:cNvPr id="0" name=""/>
        <dsp:cNvSpPr/>
      </dsp:nvSpPr>
      <dsp:spPr>
        <a:xfrm>
          <a:off x="0" y="887142"/>
          <a:ext cx="1229466" cy="49178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Tue</a:t>
          </a:r>
        </a:p>
      </dsp:txBody>
      <dsp:txXfrm>
        <a:off x="245893" y="887142"/>
        <a:ext cx="737680" cy="491786"/>
      </dsp:txXfrm>
    </dsp:sp>
    <dsp:sp modelId="{AF13A285-A5DB-43CD-B728-A5676158241E}">
      <dsp:nvSpPr>
        <dsp:cNvPr id="0" name=""/>
        <dsp:cNvSpPr/>
      </dsp:nvSpPr>
      <dsp:spPr>
        <a:xfrm>
          <a:off x="1106520" y="887142"/>
          <a:ext cx="1229466" cy="49178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Wed</a:t>
          </a:r>
        </a:p>
      </dsp:txBody>
      <dsp:txXfrm>
        <a:off x="1352413" y="887142"/>
        <a:ext cx="737680" cy="491786"/>
      </dsp:txXfrm>
    </dsp:sp>
    <dsp:sp modelId="{4F459F00-6678-41CC-BF70-7740E9BC2EAF}">
      <dsp:nvSpPr>
        <dsp:cNvPr id="0" name=""/>
        <dsp:cNvSpPr/>
      </dsp:nvSpPr>
      <dsp:spPr>
        <a:xfrm>
          <a:off x="2213040" y="887142"/>
          <a:ext cx="1229466" cy="491786"/>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err="1"/>
            <a:t>Thur</a:t>
          </a:r>
          <a:endParaRPr lang="en-US" sz="2300" kern="1200" dirty="0"/>
        </a:p>
      </dsp:txBody>
      <dsp:txXfrm>
        <a:off x="2458933" y="887142"/>
        <a:ext cx="737680" cy="491786"/>
      </dsp:txXfrm>
    </dsp:sp>
    <dsp:sp modelId="{EA26D21C-6F64-4B6E-B08E-669CD9E78D3F}">
      <dsp:nvSpPr>
        <dsp:cNvPr id="0" name=""/>
        <dsp:cNvSpPr/>
      </dsp:nvSpPr>
      <dsp:spPr>
        <a:xfrm>
          <a:off x="3319560" y="887142"/>
          <a:ext cx="1229466" cy="491786"/>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Fri</a:t>
          </a:r>
        </a:p>
      </dsp:txBody>
      <dsp:txXfrm>
        <a:off x="3565453" y="887142"/>
        <a:ext cx="737680" cy="491786"/>
      </dsp:txXfrm>
    </dsp:sp>
    <dsp:sp modelId="{E1553141-4A87-4ABC-BD0D-AC2E46F884CE}">
      <dsp:nvSpPr>
        <dsp:cNvPr id="0" name=""/>
        <dsp:cNvSpPr/>
      </dsp:nvSpPr>
      <dsp:spPr>
        <a:xfrm>
          <a:off x="4426080" y="887142"/>
          <a:ext cx="1229466" cy="491786"/>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Sat</a:t>
          </a:r>
        </a:p>
      </dsp:txBody>
      <dsp:txXfrm>
        <a:off x="4671973" y="887142"/>
        <a:ext cx="737680" cy="491786"/>
      </dsp:txXfrm>
    </dsp:sp>
    <dsp:sp modelId="{2A940901-4CC5-475F-B150-448704ECB4ED}">
      <dsp:nvSpPr>
        <dsp:cNvPr id="0" name=""/>
        <dsp:cNvSpPr/>
      </dsp:nvSpPr>
      <dsp:spPr>
        <a:xfrm>
          <a:off x="5532600" y="887142"/>
          <a:ext cx="1229466" cy="49178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Sun</a:t>
          </a:r>
        </a:p>
      </dsp:txBody>
      <dsp:txXfrm>
        <a:off x="5778493" y="887142"/>
        <a:ext cx="737680" cy="491786"/>
      </dsp:txXfrm>
    </dsp:sp>
    <dsp:sp modelId="{CAE4001A-512E-45BF-A34A-58BF4356FFFD}">
      <dsp:nvSpPr>
        <dsp:cNvPr id="0" name=""/>
        <dsp:cNvSpPr/>
      </dsp:nvSpPr>
      <dsp:spPr>
        <a:xfrm>
          <a:off x="6639121" y="887142"/>
          <a:ext cx="1229466" cy="49178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Mon</a:t>
          </a:r>
        </a:p>
      </dsp:txBody>
      <dsp:txXfrm>
        <a:off x="6885014" y="887142"/>
        <a:ext cx="737680" cy="4917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BC63A-3F75-4208-B163-3F63EEC8F24F}" type="datetimeFigureOut">
              <a:rPr lang="en-US" smtClean="0"/>
              <a:t>7/7/2023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A2D81-7D45-437D-93BA-A8035955659E}" type="slidenum">
              <a:rPr lang="en-US" smtClean="0"/>
              <a:t>‹#›</a:t>
            </a:fld>
            <a:endParaRPr lang="en-US"/>
          </a:p>
        </p:txBody>
      </p:sp>
    </p:spTree>
    <p:extLst>
      <p:ext uri="{BB962C8B-B14F-4D97-AF65-F5344CB8AC3E}">
        <p14:creationId xmlns:p14="http://schemas.microsoft.com/office/powerpoint/2010/main" val="64029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1</a:t>
            </a:fld>
            <a:endParaRPr lang="en-US"/>
          </a:p>
        </p:txBody>
      </p:sp>
    </p:spTree>
    <p:extLst>
      <p:ext uri="{BB962C8B-B14F-4D97-AF65-F5344CB8AC3E}">
        <p14:creationId xmlns:p14="http://schemas.microsoft.com/office/powerpoint/2010/main" val="13163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6F307-011E-40A3-B485-17C439B4E501}" type="slidenum">
              <a:rPr lang="en-US" smtClean="0"/>
              <a:t>15</a:t>
            </a:fld>
            <a:endParaRPr lang="en-US"/>
          </a:p>
        </p:txBody>
      </p:sp>
    </p:spTree>
    <p:extLst>
      <p:ext uri="{BB962C8B-B14F-4D97-AF65-F5344CB8AC3E}">
        <p14:creationId xmlns:p14="http://schemas.microsoft.com/office/powerpoint/2010/main" val="184217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6F307-011E-40A3-B485-17C439B4E501}" type="slidenum">
              <a:rPr lang="en-US" smtClean="0"/>
              <a:t>16</a:t>
            </a:fld>
            <a:endParaRPr lang="en-US"/>
          </a:p>
        </p:txBody>
      </p:sp>
    </p:spTree>
    <p:extLst>
      <p:ext uri="{BB962C8B-B14F-4D97-AF65-F5344CB8AC3E}">
        <p14:creationId xmlns:p14="http://schemas.microsoft.com/office/powerpoint/2010/main" val="236159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17</a:t>
            </a:fld>
            <a:endParaRPr lang="en-US"/>
          </a:p>
        </p:txBody>
      </p:sp>
    </p:spTree>
    <p:extLst>
      <p:ext uri="{BB962C8B-B14F-4D97-AF65-F5344CB8AC3E}">
        <p14:creationId xmlns:p14="http://schemas.microsoft.com/office/powerpoint/2010/main" val="131261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6F307-011E-40A3-B485-17C439B4E501}" type="slidenum">
              <a:rPr lang="en-US" smtClean="0"/>
              <a:t>19</a:t>
            </a:fld>
            <a:endParaRPr lang="en-US"/>
          </a:p>
        </p:txBody>
      </p:sp>
    </p:spTree>
    <p:extLst>
      <p:ext uri="{BB962C8B-B14F-4D97-AF65-F5344CB8AC3E}">
        <p14:creationId xmlns:p14="http://schemas.microsoft.com/office/powerpoint/2010/main" val="23097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21</a:t>
            </a:fld>
            <a:endParaRPr lang="en-US"/>
          </a:p>
        </p:txBody>
      </p:sp>
    </p:spTree>
    <p:extLst>
      <p:ext uri="{BB962C8B-B14F-4D97-AF65-F5344CB8AC3E}">
        <p14:creationId xmlns:p14="http://schemas.microsoft.com/office/powerpoint/2010/main" val="74848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6F307-011E-40A3-B485-17C439B4E501}" type="slidenum">
              <a:rPr lang="en-US" smtClean="0"/>
              <a:t>24</a:t>
            </a:fld>
            <a:endParaRPr lang="en-US"/>
          </a:p>
        </p:txBody>
      </p:sp>
    </p:spTree>
    <p:extLst>
      <p:ext uri="{BB962C8B-B14F-4D97-AF65-F5344CB8AC3E}">
        <p14:creationId xmlns:p14="http://schemas.microsoft.com/office/powerpoint/2010/main" val="104476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6F307-011E-40A3-B485-17C439B4E501}" type="slidenum">
              <a:rPr lang="en-US" smtClean="0"/>
              <a:t>26</a:t>
            </a:fld>
            <a:endParaRPr lang="en-US"/>
          </a:p>
        </p:txBody>
      </p:sp>
    </p:spTree>
    <p:extLst>
      <p:ext uri="{BB962C8B-B14F-4D97-AF65-F5344CB8AC3E}">
        <p14:creationId xmlns:p14="http://schemas.microsoft.com/office/powerpoint/2010/main" val="2325158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27</a:t>
            </a:fld>
            <a:endParaRPr lang="en-US"/>
          </a:p>
        </p:txBody>
      </p:sp>
    </p:spTree>
    <p:extLst>
      <p:ext uri="{BB962C8B-B14F-4D97-AF65-F5344CB8AC3E}">
        <p14:creationId xmlns:p14="http://schemas.microsoft.com/office/powerpoint/2010/main" val="4272877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28</a:t>
            </a:fld>
            <a:endParaRPr lang="en-US"/>
          </a:p>
        </p:txBody>
      </p:sp>
    </p:spTree>
    <p:extLst>
      <p:ext uri="{BB962C8B-B14F-4D97-AF65-F5344CB8AC3E}">
        <p14:creationId xmlns:p14="http://schemas.microsoft.com/office/powerpoint/2010/main" val="1892685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31</a:t>
            </a:fld>
            <a:endParaRPr lang="en-US"/>
          </a:p>
        </p:txBody>
      </p:sp>
    </p:spTree>
    <p:extLst>
      <p:ext uri="{BB962C8B-B14F-4D97-AF65-F5344CB8AC3E}">
        <p14:creationId xmlns:p14="http://schemas.microsoft.com/office/powerpoint/2010/main" val="131039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376F307-011E-40A3-B485-17C439B4E501}" type="slidenum">
              <a:rPr lang="en-US" smtClean="0"/>
              <a:t>6</a:t>
            </a:fld>
            <a:endParaRPr lang="en-US"/>
          </a:p>
        </p:txBody>
      </p:sp>
    </p:spTree>
    <p:extLst>
      <p:ext uri="{BB962C8B-B14F-4D97-AF65-F5344CB8AC3E}">
        <p14:creationId xmlns:p14="http://schemas.microsoft.com/office/powerpoint/2010/main" val="3012374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32</a:t>
            </a:fld>
            <a:endParaRPr lang="en-US"/>
          </a:p>
        </p:txBody>
      </p:sp>
    </p:spTree>
    <p:extLst>
      <p:ext uri="{BB962C8B-B14F-4D97-AF65-F5344CB8AC3E}">
        <p14:creationId xmlns:p14="http://schemas.microsoft.com/office/powerpoint/2010/main" val="702782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9474A-A7B8-8D4E-9B9F-6BB4FC668A43}" type="slidenum">
              <a:rPr lang="en-US" smtClean="0"/>
              <a:t>33</a:t>
            </a:fld>
            <a:endParaRPr lang="en-US"/>
          </a:p>
        </p:txBody>
      </p:sp>
    </p:spTree>
    <p:extLst>
      <p:ext uri="{BB962C8B-B14F-4D97-AF65-F5344CB8AC3E}">
        <p14:creationId xmlns:p14="http://schemas.microsoft.com/office/powerpoint/2010/main" val="254467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8376F307-011E-40A3-B485-17C439B4E501}" type="slidenum">
              <a:rPr lang="en-US" smtClean="0"/>
              <a:t>34</a:t>
            </a:fld>
            <a:endParaRPr lang="en-US"/>
          </a:p>
        </p:txBody>
      </p:sp>
    </p:spTree>
    <p:extLst>
      <p:ext uri="{BB962C8B-B14F-4D97-AF65-F5344CB8AC3E}">
        <p14:creationId xmlns:p14="http://schemas.microsoft.com/office/powerpoint/2010/main" val="67501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8C70B-25B8-4312-BE99-38C333E8CEE2}" type="slidenum">
              <a:rPr lang="en-US" smtClean="0"/>
              <a:t>37</a:t>
            </a:fld>
            <a:endParaRPr lang="en-US"/>
          </a:p>
        </p:txBody>
      </p:sp>
    </p:spTree>
    <p:extLst>
      <p:ext uri="{BB962C8B-B14F-4D97-AF65-F5344CB8AC3E}">
        <p14:creationId xmlns:p14="http://schemas.microsoft.com/office/powerpoint/2010/main" val="3472219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39</a:t>
            </a:fld>
            <a:endParaRPr lang="en-US"/>
          </a:p>
        </p:txBody>
      </p:sp>
    </p:spTree>
    <p:extLst>
      <p:ext uri="{BB962C8B-B14F-4D97-AF65-F5344CB8AC3E}">
        <p14:creationId xmlns:p14="http://schemas.microsoft.com/office/powerpoint/2010/main" val="335001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7</a:t>
            </a:fld>
            <a:endParaRPr lang="en-US"/>
          </a:p>
        </p:txBody>
      </p:sp>
    </p:spTree>
    <p:extLst>
      <p:ext uri="{BB962C8B-B14F-4D97-AF65-F5344CB8AC3E}">
        <p14:creationId xmlns:p14="http://schemas.microsoft.com/office/powerpoint/2010/main" val="93860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8</a:t>
            </a:fld>
            <a:endParaRPr lang="en-US"/>
          </a:p>
        </p:txBody>
      </p:sp>
    </p:spTree>
    <p:extLst>
      <p:ext uri="{BB962C8B-B14F-4D97-AF65-F5344CB8AC3E}">
        <p14:creationId xmlns:p14="http://schemas.microsoft.com/office/powerpoint/2010/main" val="237408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9</a:t>
            </a:fld>
            <a:endParaRPr lang="en-US"/>
          </a:p>
        </p:txBody>
      </p:sp>
    </p:spTree>
    <p:extLst>
      <p:ext uri="{BB962C8B-B14F-4D97-AF65-F5344CB8AC3E}">
        <p14:creationId xmlns:p14="http://schemas.microsoft.com/office/powerpoint/2010/main" val="371029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6F307-011E-40A3-B485-17C439B4E501}" type="slidenum">
              <a:rPr lang="en-US" smtClean="0"/>
              <a:t>11</a:t>
            </a:fld>
            <a:endParaRPr lang="en-US"/>
          </a:p>
        </p:txBody>
      </p:sp>
    </p:spTree>
    <p:extLst>
      <p:ext uri="{BB962C8B-B14F-4D97-AF65-F5344CB8AC3E}">
        <p14:creationId xmlns:p14="http://schemas.microsoft.com/office/powerpoint/2010/main" val="238676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6F307-011E-40A3-B485-17C439B4E501}" type="slidenum">
              <a:rPr lang="en-US" smtClean="0"/>
              <a:t>12</a:t>
            </a:fld>
            <a:endParaRPr lang="en-US"/>
          </a:p>
        </p:txBody>
      </p:sp>
    </p:spTree>
    <p:extLst>
      <p:ext uri="{BB962C8B-B14F-4D97-AF65-F5344CB8AC3E}">
        <p14:creationId xmlns:p14="http://schemas.microsoft.com/office/powerpoint/2010/main" val="255545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58C70B-25B8-4312-BE99-38C333E8CEE2}" type="slidenum">
              <a:rPr lang="en-US" smtClean="0"/>
              <a:t>13</a:t>
            </a:fld>
            <a:endParaRPr lang="en-US"/>
          </a:p>
        </p:txBody>
      </p:sp>
    </p:spTree>
    <p:extLst>
      <p:ext uri="{BB962C8B-B14F-4D97-AF65-F5344CB8AC3E}">
        <p14:creationId xmlns:p14="http://schemas.microsoft.com/office/powerpoint/2010/main" val="316629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A2D81-7D45-437D-93BA-A8035955659E}" type="slidenum">
              <a:rPr lang="en-US" smtClean="0"/>
              <a:t>14</a:t>
            </a:fld>
            <a:endParaRPr lang="en-US"/>
          </a:p>
        </p:txBody>
      </p:sp>
    </p:spTree>
    <p:extLst>
      <p:ext uri="{BB962C8B-B14F-4D97-AF65-F5344CB8AC3E}">
        <p14:creationId xmlns:p14="http://schemas.microsoft.com/office/powerpoint/2010/main" val="178535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7/7/2023</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BFCF-13B9-4447-B2A4-E5D8DF4A019D}"/>
              </a:ext>
            </a:extLst>
          </p:cNvPr>
          <p:cNvSpPr>
            <a:spLocks noGrp="1"/>
          </p:cNvSpPr>
          <p:nvPr>
            <p:ph type="ctrTitle"/>
          </p:nvPr>
        </p:nvSpPr>
        <p:spPr>
          <a:xfrm>
            <a:off x="1221205" y="2278065"/>
            <a:ext cx="6701589" cy="1470025"/>
          </a:xfrm>
        </p:spPr>
        <p:txBody>
          <a:bodyPr/>
          <a:lstStyle/>
          <a:p>
            <a:pPr algn="ctr"/>
            <a:r>
              <a:rPr lang="en-US" sz="4000" dirty="0"/>
              <a:t>HIV Pre-Exposure Prophylaxis</a:t>
            </a:r>
          </a:p>
        </p:txBody>
      </p:sp>
      <p:sp>
        <p:nvSpPr>
          <p:cNvPr id="6" name="Subtitle 2">
            <a:extLst>
              <a:ext uri="{FF2B5EF4-FFF2-40B4-BE49-F238E27FC236}">
                <a16:creationId xmlns:a16="http://schemas.microsoft.com/office/drawing/2014/main" id="{422C7FF1-837A-45C6-A9D4-DDCE50AC3AA0}"/>
              </a:ext>
            </a:extLst>
          </p:cNvPr>
          <p:cNvSpPr>
            <a:spLocks noGrp="1"/>
          </p:cNvSpPr>
          <p:nvPr>
            <p:ph type="subTitle" idx="1"/>
          </p:nvPr>
        </p:nvSpPr>
        <p:spPr>
          <a:xfrm>
            <a:off x="1891832" y="3541638"/>
            <a:ext cx="5518956" cy="1193075"/>
          </a:xfrm>
        </p:spPr>
        <p:txBody>
          <a:bodyPr>
            <a:normAutofit fontScale="47500" lnSpcReduction="20000"/>
          </a:bodyPr>
          <a:lstStyle/>
          <a:p>
            <a:pPr algn="ctr"/>
            <a:r>
              <a:rPr lang="en-US" sz="5000" dirty="0"/>
              <a:t>Cynthia R. Young, MD MSc</a:t>
            </a:r>
          </a:p>
          <a:p>
            <a:pPr algn="ctr"/>
            <a:r>
              <a:rPr lang="en-US" sz="5000" dirty="0"/>
              <a:t>Assistant Professor</a:t>
            </a:r>
          </a:p>
          <a:p>
            <a:pPr algn="ctr"/>
            <a:r>
              <a:rPr lang="en-US" sz="5000" dirty="0"/>
              <a:t>University of Kentucky</a:t>
            </a:r>
          </a:p>
          <a:p>
            <a:pPr algn="ctr"/>
            <a:endParaRPr lang="en-US" sz="2400" dirty="0"/>
          </a:p>
          <a:p>
            <a:pPr algn="ctr"/>
            <a:endParaRPr lang="en-US" sz="2400" dirty="0"/>
          </a:p>
          <a:p>
            <a:pPr algn="ctr"/>
            <a:endParaRPr lang="en-US" dirty="0"/>
          </a:p>
        </p:txBody>
      </p:sp>
      <p:pic>
        <p:nvPicPr>
          <p:cNvPr id="3" name="Picture 2">
            <a:extLst>
              <a:ext uri="{FF2B5EF4-FFF2-40B4-BE49-F238E27FC236}">
                <a16:creationId xmlns:a16="http://schemas.microsoft.com/office/drawing/2014/main" id="{B4649DB3-DF99-457B-888F-61EB1797F2C3}"/>
              </a:ext>
            </a:extLst>
          </p:cNvPr>
          <p:cNvPicPr>
            <a:picLocks noChangeAspect="1"/>
          </p:cNvPicPr>
          <p:nvPr/>
        </p:nvPicPr>
        <p:blipFill>
          <a:blip r:embed="rId3"/>
          <a:stretch>
            <a:fillRect/>
          </a:stretch>
        </p:blipFill>
        <p:spPr>
          <a:xfrm>
            <a:off x="6809359" y="-125273"/>
            <a:ext cx="2297197" cy="2297197"/>
          </a:xfrm>
          <a:prstGeom prst="rect">
            <a:avLst/>
          </a:prstGeom>
        </p:spPr>
      </p:pic>
      <p:sp>
        <p:nvSpPr>
          <p:cNvPr id="2" name="TextBox 1">
            <a:extLst>
              <a:ext uri="{FF2B5EF4-FFF2-40B4-BE49-F238E27FC236}">
                <a16:creationId xmlns:a16="http://schemas.microsoft.com/office/drawing/2014/main" id="{89AC3767-5FFD-416D-AFDB-8235EA5B44C1}"/>
              </a:ext>
            </a:extLst>
          </p:cNvPr>
          <p:cNvSpPr txBox="1"/>
          <p:nvPr/>
        </p:nvSpPr>
        <p:spPr>
          <a:xfrm>
            <a:off x="1812521" y="5117804"/>
            <a:ext cx="5518956" cy="631648"/>
          </a:xfrm>
          <a:prstGeom prst="rect">
            <a:avLst/>
          </a:prstGeom>
          <a:noFill/>
        </p:spPr>
        <p:txBody>
          <a:bodyPr wrap="square" rtlCol="0">
            <a:spAutoFit/>
          </a:bodyPr>
          <a:lstStyle/>
          <a:p>
            <a:pPr lvl="0" algn="ctr">
              <a:lnSpc>
                <a:spcPts val="1800"/>
              </a:lnSpc>
              <a:spcBef>
                <a:spcPts val="600"/>
              </a:spcBef>
              <a:buClrTx/>
            </a:pPr>
            <a:r>
              <a:rPr lang="en-US" sz="2000" dirty="0">
                <a:solidFill>
                  <a:prstClr val="black"/>
                </a:solidFill>
              </a:rPr>
              <a:t>14</a:t>
            </a:r>
            <a:r>
              <a:rPr lang="en-US" sz="2000" baseline="30000" dirty="0">
                <a:solidFill>
                  <a:prstClr val="black"/>
                </a:solidFill>
              </a:rPr>
              <a:t>th</a:t>
            </a:r>
            <a:r>
              <a:rPr lang="en-US" sz="2000" dirty="0">
                <a:solidFill>
                  <a:prstClr val="black"/>
                </a:solidFill>
              </a:rPr>
              <a:t> Annual KY AETC HIV &amp; HCV Conference</a:t>
            </a:r>
          </a:p>
          <a:p>
            <a:pPr lvl="0" algn="ctr">
              <a:lnSpc>
                <a:spcPts val="1800"/>
              </a:lnSpc>
              <a:spcBef>
                <a:spcPts val="600"/>
              </a:spcBef>
              <a:buClrTx/>
            </a:pPr>
            <a:r>
              <a:rPr lang="en-US" sz="2000" dirty="0">
                <a:solidFill>
                  <a:prstClr val="black"/>
                </a:solidFill>
              </a:rPr>
              <a:t>April 29, 2023</a:t>
            </a:r>
            <a:endParaRPr lang="en-US" sz="2800" dirty="0">
              <a:solidFill>
                <a:prstClr val="black"/>
              </a:solidFill>
            </a:endParaRPr>
          </a:p>
        </p:txBody>
      </p:sp>
    </p:spTree>
    <p:extLst>
      <p:ext uri="{BB962C8B-B14F-4D97-AF65-F5344CB8AC3E}">
        <p14:creationId xmlns:p14="http://schemas.microsoft.com/office/powerpoint/2010/main" val="35267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C4FE-F16E-49ED-930D-F5FBDE3EF3CD}"/>
              </a:ext>
            </a:extLst>
          </p:cNvPr>
          <p:cNvSpPr>
            <a:spLocks noGrp="1"/>
          </p:cNvSpPr>
          <p:nvPr>
            <p:ph type="title"/>
          </p:nvPr>
        </p:nvSpPr>
        <p:spPr/>
        <p:txBody>
          <a:bodyPr/>
          <a:lstStyle/>
          <a:p>
            <a:r>
              <a:rPr lang="en-US" dirty="0"/>
              <a:t>Medications</a:t>
            </a:r>
          </a:p>
        </p:txBody>
      </p:sp>
      <p:sp>
        <p:nvSpPr>
          <p:cNvPr id="3" name="Content Placeholder 2">
            <a:extLst>
              <a:ext uri="{FF2B5EF4-FFF2-40B4-BE49-F238E27FC236}">
                <a16:creationId xmlns:a16="http://schemas.microsoft.com/office/drawing/2014/main" id="{ADB8D6FD-2D3C-4FA9-B366-75E43E6C668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6680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89C1-6D95-4ED0-86DE-4E5011358EC1}"/>
              </a:ext>
            </a:extLst>
          </p:cNvPr>
          <p:cNvSpPr>
            <a:spLocks noGrp="1"/>
          </p:cNvSpPr>
          <p:nvPr>
            <p:ph type="title"/>
          </p:nvPr>
        </p:nvSpPr>
        <p:spPr/>
        <p:txBody>
          <a:bodyPr/>
          <a:lstStyle/>
          <a:p>
            <a:r>
              <a:rPr lang="en-US" dirty="0"/>
              <a:t>Oral Medications</a:t>
            </a:r>
          </a:p>
        </p:txBody>
      </p:sp>
      <p:sp>
        <p:nvSpPr>
          <p:cNvPr id="3" name="Content Placeholder 2">
            <a:extLst>
              <a:ext uri="{FF2B5EF4-FFF2-40B4-BE49-F238E27FC236}">
                <a16:creationId xmlns:a16="http://schemas.microsoft.com/office/drawing/2014/main" id="{0CC2011E-CC9C-47CD-9FC9-FE87235FD1E0}"/>
              </a:ext>
            </a:extLst>
          </p:cNvPr>
          <p:cNvSpPr>
            <a:spLocks noGrp="1"/>
          </p:cNvSpPr>
          <p:nvPr>
            <p:ph idx="1"/>
          </p:nvPr>
        </p:nvSpPr>
        <p:spPr/>
        <p:txBody>
          <a:bodyPr>
            <a:normAutofit/>
          </a:bodyPr>
          <a:lstStyle/>
          <a:p>
            <a:pPr marL="114300" indent="0">
              <a:buNone/>
            </a:pPr>
            <a:r>
              <a:rPr lang="en-US" b="1" u="sng" dirty="0"/>
              <a:t>TDF/FTC (Truvada®)</a:t>
            </a:r>
          </a:p>
          <a:p>
            <a:r>
              <a:rPr lang="en-US" dirty="0"/>
              <a:t>Tenofovir disoproxil fumarate 300mg/Emtricitabine 200mg</a:t>
            </a:r>
          </a:p>
          <a:p>
            <a:r>
              <a:rPr lang="en-US" dirty="0"/>
              <a:t> FDA-approved for PrEP 2012</a:t>
            </a:r>
          </a:p>
          <a:p>
            <a:endParaRPr lang="en-US" dirty="0"/>
          </a:p>
          <a:p>
            <a:pPr marL="114300" indent="0">
              <a:buNone/>
            </a:pPr>
            <a:r>
              <a:rPr lang="en-US" b="1" u="sng" dirty="0"/>
              <a:t>TAF/FTC (Descovy®)</a:t>
            </a:r>
          </a:p>
          <a:p>
            <a:r>
              <a:rPr lang="en-US" dirty="0"/>
              <a:t>Tenofovir alafenamide 25mg/Emtricitabine 200mg</a:t>
            </a:r>
          </a:p>
          <a:p>
            <a:r>
              <a:rPr lang="en-US" dirty="0"/>
              <a:t>DISCOVER trial - MSM, transgender women</a:t>
            </a:r>
          </a:p>
          <a:p>
            <a:r>
              <a:rPr lang="en-US" dirty="0"/>
              <a:t>FDA-approved for PrEP Oct 2019 – not for receptive vaginal sex</a:t>
            </a:r>
          </a:p>
          <a:p>
            <a:endParaRPr lang="en-US" dirty="0"/>
          </a:p>
          <a:p>
            <a:endParaRPr lang="en-US" dirty="0"/>
          </a:p>
          <a:p>
            <a:endParaRPr lang="en-US" dirty="0"/>
          </a:p>
        </p:txBody>
      </p:sp>
    </p:spTree>
    <p:extLst>
      <p:ext uri="{BB962C8B-B14F-4D97-AF65-F5344CB8AC3E}">
        <p14:creationId xmlns:p14="http://schemas.microsoft.com/office/powerpoint/2010/main" val="164627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629E-04AF-422B-8347-E435A7E89EEB}"/>
              </a:ext>
            </a:extLst>
          </p:cNvPr>
          <p:cNvSpPr>
            <a:spLocks noGrp="1"/>
          </p:cNvSpPr>
          <p:nvPr>
            <p:ph type="title"/>
          </p:nvPr>
        </p:nvSpPr>
        <p:spPr/>
        <p:txBody>
          <a:bodyPr/>
          <a:lstStyle/>
          <a:p>
            <a:r>
              <a:rPr lang="en-US" dirty="0"/>
              <a:t>TDF/FTC (Truvada®)</a:t>
            </a:r>
          </a:p>
        </p:txBody>
      </p:sp>
      <p:sp>
        <p:nvSpPr>
          <p:cNvPr id="3" name="Content Placeholder 2">
            <a:extLst>
              <a:ext uri="{FF2B5EF4-FFF2-40B4-BE49-F238E27FC236}">
                <a16:creationId xmlns:a16="http://schemas.microsoft.com/office/drawing/2014/main" id="{A9AC9D08-916B-4534-827D-DCDF923F975E}"/>
              </a:ext>
            </a:extLst>
          </p:cNvPr>
          <p:cNvSpPr>
            <a:spLocks noGrp="1"/>
          </p:cNvSpPr>
          <p:nvPr>
            <p:ph idx="1"/>
          </p:nvPr>
        </p:nvSpPr>
        <p:spPr/>
        <p:txBody>
          <a:bodyPr>
            <a:normAutofit lnSpcReduction="10000"/>
          </a:bodyPr>
          <a:lstStyle/>
          <a:p>
            <a:r>
              <a:rPr lang="en-US" dirty="0"/>
              <a:t>First-line medication for PrEP</a:t>
            </a:r>
          </a:p>
          <a:p>
            <a:r>
              <a:rPr lang="en-US" dirty="0"/>
              <a:t>All populations</a:t>
            </a:r>
          </a:p>
          <a:p>
            <a:r>
              <a:rPr lang="en-US" dirty="0"/>
              <a:t>Safe in pregnancy and breast/</a:t>
            </a:r>
            <a:r>
              <a:rPr lang="en-US" dirty="0" err="1"/>
              <a:t>chestfeeding</a:t>
            </a:r>
            <a:endParaRPr lang="en-US" dirty="0"/>
          </a:p>
          <a:p>
            <a:endParaRPr lang="en-US" dirty="0"/>
          </a:p>
          <a:p>
            <a:r>
              <a:rPr lang="en-US" dirty="0"/>
              <a:t>Nausea, fatigue, headache - improve after the first month</a:t>
            </a:r>
          </a:p>
          <a:p>
            <a:r>
              <a:rPr lang="en-US" dirty="0"/>
              <a:t>Contraindicated if CrCl &lt; 60ml/min</a:t>
            </a:r>
          </a:p>
          <a:p>
            <a:endParaRPr lang="en-US" dirty="0"/>
          </a:p>
          <a:p>
            <a:r>
              <a:rPr lang="en-US" dirty="0"/>
              <a:t>Small changes in renal function </a:t>
            </a:r>
          </a:p>
          <a:p>
            <a:r>
              <a:rPr lang="en-US" dirty="0"/>
              <a:t>Small changes in bone density</a:t>
            </a:r>
          </a:p>
          <a:p>
            <a:r>
              <a:rPr lang="en-US" dirty="0"/>
              <a:t>Reverse after discontinuing medication</a:t>
            </a:r>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val="269580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61A5-0DBE-4A70-8729-F5FF181CDCA8}"/>
              </a:ext>
            </a:extLst>
          </p:cNvPr>
          <p:cNvSpPr>
            <a:spLocks noGrp="1"/>
          </p:cNvSpPr>
          <p:nvPr>
            <p:ph type="title"/>
          </p:nvPr>
        </p:nvSpPr>
        <p:spPr/>
        <p:txBody>
          <a:bodyPr/>
          <a:lstStyle/>
          <a:p>
            <a:r>
              <a:rPr lang="en-US" dirty="0">
                <a:solidFill>
                  <a:srgbClr val="D6201A"/>
                </a:solidFill>
              </a:rPr>
              <a:t>On-Demand/2-1-1 PrEP</a:t>
            </a:r>
            <a:endParaRPr lang="en-US" dirty="0"/>
          </a:p>
        </p:txBody>
      </p:sp>
      <p:sp>
        <p:nvSpPr>
          <p:cNvPr id="4" name="TextBox 3">
            <a:extLst>
              <a:ext uri="{FF2B5EF4-FFF2-40B4-BE49-F238E27FC236}">
                <a16:creationId xmlns:a16="http://schemas.microsoft.com/office/drawing/2014/main" id="{4997765E-74D4-42C7-B16F-2A87C32329EA}"/>
              </a:ext>
            </a:extLst>
          </p:cNvPr>
          <p:cNvSpPr txBox="1"/>
          <p:nvPr/>
        </p:nvSpPr>
        <p:spPr>
          <a:xfrm>
            <a:off x="7220044" y="6326524"/>
            <a:ext cx="2396291"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Molina NEJM 2015</a:t>
            </a:r>
          </a:p>
        </p:txBody>
      </p:sp>
      <p:grpSp>
        <p:nvGrpSpPr>
          <p:cNvPr id="5" name="Group 4">
            <a:extLst>
              <a:ext uri="{FF2B5EF4-FFF2-40B4-BE49-F238E27FC236}">
                <a16:creationId xmlns:a16="http://schemas.microsoft.com/office/drawing/2014/main" id="{CD49F752-B97D-4A71-803B-86A76F50C771}"/>
              </a:ext>
            </a:extLst>
          </p:cNvPr>
          <p:cNvGrpSpPr/>
          <p:nvPr/>
        </p:nvGrpSpPr>
        <p:grpSpPr>
          <a:xfrm>
            <a:off x="457199" y="1287138"/>
            <a:ext cx="7868588" cy="4283724"/>
            <a:chOff x="352096" y="1789707"/>
            <a:chExt cx="8315569" cy="3675672"/>
          </a:xfrm>
        </p:grpSpPr>
        <p:grpSp>
          <p:nvGrpSpPr>
            <p:cNvPr id="6" name="Group 5">
              <a:extLst>
                <a:ext uri="{FF2B5EF4-FFF2-40B4-BE49-F238E27FC236}">
                  <a16:creationId xmlns:a16="http://schemas.microsoft.com/office/drawing/2014/main" id="{40D14241-A392-4BCE-8A35-F786EA1C0679}"/>
                </a:ext>
              </a:extLst>
            </p:cNvPr>
            <p:cNvGrpSpPr/>
            <p:nvPr/>
          </p:nvGrpSpPr>
          <p:grpSpPr>
            <a:xfrm>
              <a:off x="352096" y="2226382"/>
              <a:ext cx="8315569" cy="2332944"/>
              <a:chOff x="352096" y="2785240"/>
              <a:chExt cx="8315569" cy="2332944"/>
            </a:xfrm>
          </p:grpSpPr>
          <p:graphicFrame>
            <p:nvGraphicFramePr>
              <p:cNvPr id="10" name="Diagram 9">
                <a:extLst>
                  <a:ext uri="{FF2B5EF4-FFF2-40B4-BE49-F238E27FC236}">
                    <a16:creationId xmlns:a16="http://schemas.microsoft.com/office/drawing/2014/main" id="{C9EEA25C-4EA5-4F29-914A-403D2F175836}"/>
                  </a:ext>
                </a:extLst>
              </p:cNvPr>
              <p:cNvGraphicFramePr/>
              <p:nvPr/>
            </p:nvGraphicFramePr>
            <p:xfrm>
              <a:off x="352096" y="2785240"/>
              <a:ext cx="8315569" cy="1944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583D7206-2DF5-4C2C-9AD9-C853C3EF903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14972" y="4118245"/>
                <a:ext cx="834161" cy="456438"/>
              </a:xfrm>
              <a:prstGeom prst="rect">
                <a:avLst/>
              </a:prstGeom>
            </p:spPr>
          </p:pic>
          <p:pic>
            <p:nvPicPr>
              <p:cNvPr id="12" name="Picture 11">
                <a:extLst>
                  <a:ext uri="{FF2B5EF4-FFF2-40B4-BE49-F238E27FC236}">
                    <a16:creationId xmlns:a16="http://schemas.microsoft.com/office/drawing/2014/main" id="{AF8E1EAA-1BA7-4B5A-8863-BDEBA305FCA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14972" y="4661746"/>
                <a:ext cx="834161" cy="456438"/>
              </a:xfrm>
              <a:prstGeom prst="rect">
                <a:avLst/>
              </a:prstGeom>
            </p:spPr>
          </p:pic>
          <p:pic>
            <p:nvPicPr>
              <p:cNvPr id="13" name="Picture 12">
                <a:extLst>
                  <a:ext uri="{FF2B5EF4-FFF2-40B4-BE49-F238E27FC236}">
                    <a16:creationId xmlns:a16="http://schemas.microsoft.com/office/drawing/2014/main" id="{4EA68CB8-9A37-44C8-A17F-96C3B76C1AA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87759" y="4118245"/>
                <a:ext cx="834161" cy="456438"/>
              </a:xfrm>
              <a:prstGeom prst="rect">
                <a:avLst/>
              </a:prstGeom>
            </p:spPr>
          </p:pic>
          <p:pic>
            <p:nvPicPr>
              <p:cNvPr id="14" name="Picture 13">
                <a:extLst>
                  <a:ext uri="{FF2B5EF4-FFF2-40B4-BE49-F238E27FC236}">
                    <a16:creationId xmlns:a16="http://schemas.microsoft.com/office/drawing/2014/main" id="{7B97AD87-7F2F-418C-9E5D-1C89AFAB1CC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60546" y="4102888"/>
                <a:ext cx="834161" cy="456438"/>
              </a:xfrm>
              <a:prstGeom prst="rect">
                <a:avLst/>
              </a:prstGeom>
            </p:spPr>
          </p:pic>
        </p:grpSp>
        <p:cxnSp>
          <p:nvCxnSpPr>
            <p:cNvPr id="7" name="Straight Connector 6">
              <a:extLst>
                <a:ext uri="{FF2B5EF4-FFF2-40B4-BE49-F238E27FC236}">
                  <a16:creationId xmlns:a16="http://schemas.microsoft.com/office/drawing/2014/main" id="{29AB5155-1C9C-4365-B3C5-C32F8A085A10}"/>
                </a:ext>
              </a:extLst>
            </p:cNvPr>
            <p:cNvCxnSpPr/>
            <p:nvPr/>
          </p:nvCxnSpPr>
          <p:spPr>
            <a:xfrm>
              <a:off x="3846786" y="3544030"/>
              <a:ext cx="21021" cy="1921349"/>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C9ABB51B-27FF-4E95-93A7-21E1AF0A5D18}"/>
                </a:ext>
              </a:extLst>
            </p:cNvPr>
            <p:cNvSpPr/>
            <p:nvPr/>
          </p:nvSpPr>
          <p:spPr>
            <a:xfrm>
              <a:off x="3492786" y="1789707"/>
              <a:ext cx="1012053" cy="7252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Sex</a:t>
              </a:r>
            </a:p>
          </p:txBody>
        </p:sp>
        <p:cxnSp>
          <p:nvCxnSpPr>
            <p:cNvPr id="9" name="Straight Arrow Connector 8">
              <a:extLst>
                <a:ext uri="{FF2B5EF4-FFF2-40B4-BE49-F238E27FC236}">
                  <a16:creationId xmlns:a16="http://schemas.microsoft.com/office/drawing/2014/main" id="{1D5A137F-317B-4DB3-8D87-CE76AE7E6DAA}"/>
                </a:ext>
              </a:extLst>
            </p:cNvPr>
            <p:cNvCxnSpPr/>
            <p:nvPr/>
          </p:nvCxnSpPr>
          <p:spPr>
            <a:xfrm>
              <a:off x="3998812" y="2530278"/>
              <a:ext cx="0" cy="402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Rounded Rectangle 16">
            <a:extLst>
              <a:ext uri="{FF2B5EF4-FFF2-40B4-BE49-F238E27FC236}">
                <a16:creationId xmlns:a16="http://schemas.microsoft.com/office/drawing/2014/main" id="{5A1E0035-0D44-4345-9BCF-1301C0DD51EE}"/>
              </a:ext>
            </a:extLst>
          </p:cNvPr>
          <p:cNvSpPr/>
          <p:nvPr/>
        </p:nvSpPr>
        <p:spPr>
          <a:xfrm>
            <a:off x="247654" y="3743523"/>
            <a:ext cx="2542258" cy="139402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cs typeface="Calibri" panose="020F0502020204030204" pitchFamily="34" charset="0"/>
              </a:rPr>
              <a:t>Before Sex</a:t>
            </a:r>
          </a:p>
          <a:p>
            <a:pPr algn="ctr"/>
            <a:r>
              <a:rPr lang="en-US" sz="1600" dirty="0">
                <a:cs typeface="Calibri" panose="020F0502020204030204" pitchFamily="34" charset="0"/>
              </a:rPr>
              <a:t>2 </a:t>
            </a:r>
            <a:r>
              <a:rPr lang="en-US" sz="1600" dirty="0" err="1">
                <a:cs typeface="Calibri" panose="020F0502020204030204" pitchFamily="34" charset="0"/>
              </a:rPr>
              <a:t>PrEP</a:t>
            </a:r>
            <a:r>
              <a:rPr lang="en-US" sz="1600" dirty="0">
                <a:cs typeface="Calibri" panose="020F0502020204030204" pitchFamily="34" charset="0"/>
              </a:rPr>
              <a:t> tablets at least 2 hours, but ideally 24 hours before sex</a:t>
            </a:r>
          </a:p>
        </p:txBody>
      </p:sp>
      <p:sp>
        <p:nvSpPr>
          <p:cNvPr id="26" name="Rounded Rectangle 17">
            <a:extLst>
              <a:ext uri="{FF2B5EF4-FFF2-40B4-BE49-F238E27FC236}">
                <a16:creationId xmlns:a16="http://schemas.microsoft.com/office/drawing/2014/main" id="{DB2FE8C0-5C68-4BEF-A2F1-83E0BD1DF5E3}"/>
              </a:ext>
            </a:extLst>
          </p:cNvPr>
          <p:cNvSpPr/>
          <p:nvPr/>
        </p:nvSpPr>
        <p:spPr>
          <a:xfrm>
            <a:off x="5691378" y="3737790"/>
            <a:ext cx="2726812" cy="139402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a:cs typeface="Calibri" panose="020F0502020204030204" pitchFamily="34" charset="0"/>
              </a:rPr>
              <a:t>After  Sex</a:t>
            </a:r>
          </a:p>
          <a:p>
            <a:pPr algn="ctr"/>
            <a:r>
              <a:rPr lang="en-US" sz="1600" dirty="0">
                <a:cs typeface="Calibri" panose="020F0502020204030204" pitchFamily="34" charset="0"/>
              </a:rPr>
              <a:t>1 </a:t>
            </a:r>
            <a:r>
              <a:rPr lang="en-US" sz="1600" dirty="0" err="1">
                <a:cs typeface="Calibri" panose="020F0502020204030204" pitchFamily="34" charset="0"/>
              </a:rPr>
              <a:t>PrEP</a:t>
            </a:r>
            <a:r>
              <a:rPr lang="en-US" sz="1600" dirty="0">
                <a:cs typeface="Calibri" panose="020F0502020204030204" pitchFamily="34" charset="0"/>
              </a:rPr>
              <a:t> tablet 24 hours after first dose</a:t>
            </a:r>
          </a:p>
          <a:p>
            <a:pPr algn="ctr"/>
            <a:r>
              <a:rPr lang="en-US" sz="1600" dirty="0">
                <a:cs typeface="Calibri" panose="020F0502020204030204" pitchFamily="34" charset="0"/>
              </a:rPr>
              <a:t> 1 </a:t>
            </a:r>
            <a:r>
              <a:rPr lang="en-US" sz="1600" dirty="0" err="1">
                <a:cs typeface="Calibri" panose="020F0502020204030204" pitchFamily="34" charset="0"/>
              </a:rPr>
              <a:t>PrEP</a:t>
            </a:r>
            <a:r>
              <a:rPr lang="en-US" sz="1600" dirty="0">
                <a:cs typeface="Calibri" panose="020F0502020204030204" pitchFamily="34" charset="0"/>
              </a:rPr>
              <a:t> tablet 48 hours after first dose</a:t>
            </a:r>
          </a:p>
        </p:txBody>
      </p:sp>
      <p:sp>
        <p:nvSpPr>
          <p:cNvPr id="3" name="TextBox 2">
            <a:extLst>
              <a:ext uri="{FF2B5EF4-FFF2-40B4-BE49-F238E27FC236}">
                <a16:creationId xmlns:a16="http://schemas.microsoft.com/office/drawing/2014/main" id="{99DC1ADD-B1F2-4AF2-B87E-07824DDF16D5}"/>
              </a:ext>
            </a:extLst>
          </p:cNvPr>
          <p:cNvSpPr txBox="1"/>
          <p:nvPr/>
        </p:nvSpPr>
        <p:spPr>
          <a:xfrm>
            <a:off x="457200" y="5533490"/>
            <a:ext cx="7960990" cy="307777"/>
          </a:xfrm>
          <a:prstGeom prst="rect">
            <a:avLst/>
          </a:prstGeom>
          <a:noFill/>
        </p:spPr>
        <p:txBody>
          <a:bodyPr wrap="square" rtlCol="0">
            <a:spAutoFit/>
          </a:bodyPr>
          <a:lstStyle/>
          <a:p>
            <a:pPr algn="ctr"/>
            <a:r>
              <a:rPr lang="en-US" sz="1400" dirty="0">
                <a:cs typeface="Calibri" panose="020F0502020204030204" pitchFamily="34" charset="0"/>
              </a:rPr>
              <a:t>If sexual activity continues, take 1 </a:t>
            </a:r>
            <a:r>
              <a:rPr lang="en-US" sz="1400" dirty="0" err="1">
                <a:cs typeface="Calibri" panose="020F0502020204030204" pitchFamily="34" charset="0"/>
              </a:rPr>
              <a:t>PrEP</a:t>
            </a:r>
            <a:r>
              <a:rPr lang="en-US" sz="1400" dirty="0">
                <a:cs typeface="Calibri" panose="020F0502020204030204" pitchFamily="34" charset="0"/>
              </a:rPr>
              <a:t> tablet every 24 hours until 48 hours after last sex.</a:t>
            </a:r>
          </a:p>
        </p:txBody>
      </p:sp>
    </p:spTree>
    <p:extLst>
      <p:ext uri="{BB962C8B-B14F-4D97-AF65-F5344CB8AC3E}">
        <p14:creationId xmlns:p14="http://schemas.microsoft.com/office/powerpoint/2010/main" val="309794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EAD9-1E97-4F4E-B6BC-755C7A3A68A3}"/>
              </a:ext>
            </a:extLst>
          </p:cNvPr>
          <p:cNvSpPr>
            <a:spLocks noGrp="1"/>
          </p:cNvSpPr>
          <p:nvPr>
            <p:ph type="title"/>
          </p:nvPr>
        </p:nvSpPr>
        <p:spPr/>
        <p:txBody>
          <a:bodyPr/>
          <a:lstStyle/>
          <a:p>
            <a:r>
              <a:rPr lang="en-US" dirty="0"/>
              <a:t>On-Demand/2-1-1 PrEP</a:t>
            </a:r>
          </a:p>
        </p:txBody>
      </p:sp>
      <p:sp>
        <p:nvSpPr>
          <p:cNvPr id="3" name="Content Placeholder 2">
            <a:extLst>
              <a:ext uri="{FF2B5EF4-FFF2-40B4-BE49-F238E27FC236}">
                <a16:creationId xmlns:a16="http://schemas.microsoft.com/office/drawing/2014/main" id="{948F0A32-68EF-4563-AF48-6CEB62BF7E9D}"/>
              </a:ext>
            </a:extLst>
          </p:cNvPr>
          <p:cNvSpPr>
            <a:spLocks noGrp="1"/>
          </p:cNvSpPr>
          <p:nvPr>
            <p:ph idx="1"/>
          </p:nvPr>
        </p:nvSpPr>
        <p:spPr/>
        <p:txBody>
          <a:bodyPr vert="horz" lIns="91440" tIns="45720" rIns="91440" bIns="45720" rtlCol="0" anchor="t">
            <a:normAutofit/>
          </a:bodyPr>
          <a:lstStyle/>
          <a:p>
            <a:r>
              <a:rPr lang="en-US" dirty="0"/>
              <a:t>Only with TDF/FTC  </a:t>
            </a:r>
          </a:p>
          <a:p>
            <a:r>
              <a:rPr lang="en-US" dirty="0"/>
              <a:t>For MSM: CDC guidelines</a:t>
            </a:r>
          </a:p>
          <a:p>
            <a:r>
              <a:rPr lang="en-US" dirty="0"/>
              <a:t>WHO: those assigned male at birth</a:t>
            </a:r>
          </a:p>
          <a:p>
            <a:r>
              <a:rPr lang="en-US" dirty="0"/>
              <a:t>Prescribe 30 day supply</a:t>
            </a:r>
          </a:p>
          <a:p>
            <a:endParaRPr lang="en-US" dirty="0"/>
          </a:p>
          <a:p>
            <a:r>
              <a:rPr lang="en-US" dirty="0"/>
              <a:t>Can anticipate sex; adherent</a:t>
            </a:r>
          </a:p>
          <a:p>
            <a:r>
              <a:rPr lang="en-US" dirty="0"/>
              <a:t>Avoid in patients with chronic hepatitis B</a:t>
            </a:r>
          </a:p>
          <a:p>
            <a:endParaRPr lang="en-US" dirty="0"/>
          </a:p>
        </p:txBody>
      </p:sp>
    </p:spTree>
    <p:extLst>
      <p:ext uri="{BB962C8B-B14F-4D97-AF65-F5344CB8AC3E}">
        <p14:creationId xmlns:p14="http://schemas.microsoft.com/office/powerpoint/2010/main" val="4712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4D61-B832-424C-A8F0-649D14AECE69}"/>
              </a:ext>
            </a:extLst>
          </p:cNvPr>
          <p:cNvSpPr>
            <a:spLocks noGrp="1"/>
          </p:cNvSpPr>
          <p:nvPr>
            <p:ph type="title"/>
          </p:nvPr>
        </p:nvSpPr>
        <p:spPr/>
        <p:txBody>
          <a:bodyPr/>
          <a:lstStyle/>
          <a:p>
            <a:r>
              <a:rPr lang="en-US" dirty="0"/>
              <a:t>TAF/FTC (Descovy®)</a:t>
            </a:r>
          </a:p>
        </p:txBody>
      </p:sp>
      <p:sp>
        <p:nvSpPr>
          <p:cNvPr id="3" name="Content Placeholder 2">
            <a:extLst>
              <a:ext uri="{FF2B5EF4-FFF2-40B4-BE49-F238E27FC236}">
                <a16:creationId xmlns:a16="http://schemas.microsoft.com/office/drawing/2014/main" id="{FE4B00AD-BA73-4B3F-81F5-A8ED80613643}"/>
              </a:ext>
            </a:extLst>
          </p:cNvPr>
          <p:cNvSpPr>
            <a:spLocks noGrp="1"/>
          </p:cNvSpPr>
          <p:nvPr>
            <p:ph idx="1"/>
          </p:nvPr>
        </p:nvSpPr>
        <p:spPr/>
        <p:txBody>
          <a:bodyPr>
            <a:normAutofit/>
          </a:bodyPr>
          <a:lstStyle/>
          <a:p>
            <a:r>
              <a:rPr lang="en-US" dirty="0"/>
              <a:t>DISCOVER trial - Non-inferior to TDF/FTC</a:t>
            </a:r>
          </a:p>
          <a:p>
            <a:r>
              <a:rPr lang="en-US" dirty="0"/>
              <a:t>MSM, transgender women</a:t>
            </a:r>
          </a:p>
          <a:p>
            <a:r>
              <a:rPr lang="en-US" dirty="0"/>
              <a:t>FDA-approved for PrEP Oct 2019 (not receptive vaginal sex) </a:t>
            </a:r>
          </a:p>
          <a:p>
            <a:endParaRPr lang="en-US" dirty="0"/>
          </a:p>
          <a:p>
            <a:r>
              <a:rPr lang="en-US" dirty="0"/>
              <a:t>Can be used in patients with CrCl &gt; 30ml/min</a:t>
            </a:r>
          </a:p>
          <a:p>
            <a:r>
              <a:rPr lang="en-US" dirty="0"/>
              <a:t>No renal/bone effects</a:t>
            </a:r>
          </a:p>
          <a:p>
            <a:pPr marL="114300" indent="0">
              <a:buNone/>
            </a:pPr>
            <a:endParaRPr lang="en-US" dirty="0"/>
          </a:p>
          <a:p>
            <a:r>
              <a:rPr lang="en-US" dirty="0"/>
              <a:t>Small increases in LDL, triglycerides, and body weight</a:t>
            </a:r>
          </a:p>
          <a:p>
            <a:endParaRPr lang="en-US" dirty="0"/>
          </a:p>
        </p:txBody>
      </p:sp>
      <p:sp>
        <p:nvSpPr>
          <p:cNvPr id="4" name="TextBox 3">
            <a:extLst>
              <a:ext uri="{FF2B5EF4-FFF2-40B4-BE49-F238E27FC236}">
                <a16:creationId xmlns:a16="http://schemas.microsoft.com/office/drawing/2014/main" id="{73784791-A999-44AF-9B3C-7FA63F9A393D}"/>
              </a:ext>
            </a:extLst>
          </p:cNvPr>
          <p:cNvSpPr txBox="1"/>
          <p:nvPr/>
        </p:nvSpPr>
        <p:spPr>
          <a:xfrm>
            <a:off x="7186370" y="6295722"/>
            <a:ext cx="1957630" cy="246221"/>
          </a:xfrm>
          <a:prstGeom prst="rect">
            <a:avLst/>
          </a:prstGeom>
          <a:noFill/>
        </p:spPr>
        <p:txBody>
          <a:bodyPr wrap="square" rtlCol="0">
            <a:spAutoFit/>
          </a:bodyPr>
          <a:lstStyle/>
          <a:p>
            <a:r>
              <a:rPr lang="en-US" sz="1000" dirty="0">
                <a:solidFill>
                  <a:schemeClr val="bg1"/>
                </a:solidFill>
                <a:cs typeface="Calibri" panose="020F0502020204030204" pitchFamily="34" charset="0"/>
              </a:rPr>
              <a:t>Mayer Lancet 2020</a:t>
            </a:r>
          </a:p>
        </p:txBody>
      </p:sp>
    </p:spTree>
    <p:extLst>
      <p:ext uri="{BB962C8B-B14F-4D97-AF65-F5344CB8AC3E}">
        <p14:creationId xmlns:p14="http://schemas.microsoft.com/office/powerpoint/2010/main" val="2907619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A9CB-7F4F-4B44-9E77-24E8DD60B06D}"/>
              </a:ext>
            </a:extLst>
          </p:cNvPr>
          <p:cNvSpPr>
            <a:spLocks noGrp="1"/>
          </p:cNvSpPr>
          <p:nvPr>
            <p:ph type="title"/>
          </p:nvPr>
        </p:nvSpPr>
        <p:spPr/>
        <p:txBody>
          <a:bodyPr/>
          <a:lstStyle/>
          <a:p>
            <a:r>
              <a:rPr lang="en-US" dirty="0"/>
              <a:t>DISCOVER Trial</a:t>
            </a:r>
          </a:p>
        </p:txBody>
      </p:sp>
      <p:sp>
        <p:nvSpPr>
          <p:cNvPr id="4" name="TextBox 3">
            <a:extLst>
              <a:ext uri="{FF2B5EF4-FFF2-40B4-BE49-F238E27FC236}">
                <a16:creationId xmlns:a16="http://schemas.microsoft.com/office/drawing/2014/main" id="{B3497BD0-BB17-4A9D-909B-95DC9F3FAD1C}"/>
              </a:ext>
            </a:extLst>
          </p:cNvPr>
          <p:cNvSpPr txBox="1"/>
          <p:nvPr/>
        </p:nvSpPr>
        <p:spPr>
          <a:xfrm>
            <a:off x="6976309" y="6282230"/>
            <a:ext cx="2396291" cy="246221"/>
          </a:xfrm>
          <a:prstGeom prst="rect">
            <a:avLst/>
          </a:prstGeom>
          <a:noFill/>
        </p:spPr>
        <p:txBody>
          <a:bodyPr wrap="square" rtlCol="0">
            <a:spAutoFit/>
          </a:bodyPr>
          <a:lstStyle/>
          <a:p>
            <a:r>
              <a:rPr lang="en-US" sz="1000" dirty="0" err="1">
                <a:solidFill>
                  <a:schemeClr val="bg1"/>
                </a:solidFill>
                <a:latin typeface="Arial" panose="020B0604020202020204" pitchFamily="34" charset="0"/>
                <a:cs typeface="Arial" panose="020B0604020202020204" pitchFamily="34" charset="0"/>
              </a:rPr>
              <a:t>Ogbuagu</a:t>
            </a:r>
            <a:r>
              <a:rPr lang="en-US" sz="1000" dirty="0">
                <a:solidFill>
                  <a:schemeClr val="bg1"/>
                </a:solidFill>
                <a:latin typeface="Arial" panose="020B0604020202020204" pitchFamily="34" charset="0"/>
                <a:cs typeface="Arial" panose="020B0604020202020204" pitchFamily="34" charset="0"/>
              </a:rPr>
              <a:t> Lancet 2021 </a:t>
            </a:r>
          </a:p>
        </p:txBody>
      </p:sp>
      <p:pic>
        <p:nvPicPr>
          <p:cNvPr id="3" name="Picture 2">
            <a:extLst>
              <a:ext uri="{FF2B5EF4-FFF2-40B4-BE49-F238E27FC236}">
                <a16:creationId xmlns:a16="http://schemas.microsoft.com/office/drawing/2014/main" id="{1250BC66-F39D-4923-8A0F-16E95833727B}"/>
              </a:ext>
            </a:extLst>
          </p:cNvPr>
          <p:cNvPicPr>
            <a:picLocks noChangeAspect="1"/>
          </p:cNvPicPr>
          <p:nvPr/>
        </p:nvPicPr>
        <p:blipFill>
          <a:blip r:embed="rId3"/>
          <a:stretch>
            <a:fillRect/>
          </a:stretch>
        </p:blipFill>
        <p:spPr>
          <a:xfrm>
            <a:off x="1304925" y="1417638"/>
            <a:ext cx="6534150" cy="4486275"/>
          </a:xfrm>
          <a:prstGeom prst="rect">
            <a:avLst/>
          </a:prstGeom>
        </p:spPr>
      </p:pic>
    </p:spTree>
    <p:extLst>
      <p:ext uri="{BB962C8B-B14F-4D97-AF65-F5344CB8AC3E}">
        <p14:creationId xmlns:p14="http://schemas.microsoft.com/office/powerpoint/2010/main" val="174377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FA9D-E266-4D2A-9485-59FBB99F8F82}"/>
              </a:ext>
            </a:extLst>
          </p:cNvPr>
          <p:cNvSpPr>
            <a:spLocks noGrp="1"/>
          </p:cNvSpPr>
          <p:nvPr>
            <p:ph type="title"/>
          </p:nvPr>
        </p:nvSpPr>
        <p:spPr/>
        <p:txBody>
          <a:bodyPr/>
          <a:lstStyle/>
          <a:p>
            <a:r>
              <a:rPr lang="en-US" dirty="0"/>
              <a:t>TDF/FTC vs TAF/FTC</a:t>
            </a:r>
          </a:p>
        </p:txBody>
      </p:sp>
      <p:pic>
        <p:nvPicPr>
          <p:cNvPr id="12" name="Picture 11">
            <a:extLst>
              <a:ext uri="{FF2B5EF4-FFF2-40B4-BE49-F238E27FC236}">
                <a16:creationId xmlns:a16="http://schemas.microsoft.com/office/drawing/2014/main" id="{206B93C3-854E-4744-B9D6-B1BEB70B4926}"/>
              </a:ext>
            </a:extLst>
          </p:cNvPr>
          <p:cNvPicPr>
            <a:picLocks noChangeAspect="1"/>
          </p:cNvPicPr>
          <p:nvPr/>
        </p:nvPicPr>
        <p:blipFill>
          <a:blip r:embed="rId3"/>
          <a:stretch>
            <a:fillRect/>
          </a:stretch>
        </p:blipFill>
        <p:spPr>
          <a:xfrm>
            <a:off x="776287" y="1539876"/>
            <a:ext cx="7591425" cy="4229100"/>
          </a:xfrm>
          <a:prstGeom prst="rect">
            <a:avLst/>
          </a:prstGeom>
          <a:solidFill>
            <a:schemeClr val="bg1"/>
          </a:solidFill>
        </p:spPr>
      </p:pic>
      <p:sp>
        <p:nvSpPr>
          <p:cNvPr id="8" name="Content Placeholder 7">
            <a:extLst>
              <a:ext uri="{FF2B5EF4-FFF2-40B4-BE49-F238E27FC236}">
                <a16:creationId xmlns:a16="http://schemas.microsoft.com/office/drawing/2014/main" id="{60BD4762-9B54-E978-B686-D246C052D5E1}"/>
              </a:ext>
            </a:extLst>
          </p:cNvPr>
          <p:cNvSpPr>
            <a:spLocks noGrp="1"/>
          </p:cNvSpPr>
          <p:nvPr>
            <p:ph idx="1"/>
          </p:nvPr>
        </p:nvSpPr>
        <p:spPr/>
        <p:txBody>
          <a:bodyPr/>
          <a:lstStyle/>
          <a:p>
            <a:pPr marL="114300" indent="0">
              <a:buNone/>
            </a:pPr>
            <a:endParaRPr lang="en-US" dirty="0"/>
          </a:p>
        </p:txBody>
      </p:sp>
    </p:spTree>
    <p:extLst>
      <p:ext uri="{BB962C8B-B14F-4D97-AF65-F5344CB8AC3E}">
        <p14:creationId xmlns:p14="http://schemas.microsoft.com/office/powerpoint/2010/main" val="4272971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26D6-DB4F-4116-8053-E2192C38A826}"/>
              </a:ext>
            </a:extLst>
          </p:cNvPr>
          <p:cNvSpPr>
            <a:spLocks noGrp="1"/>
          </p:cNvSpPr>
          <p:nvPr>
            <p:ph type="title"/>
          </p:nvPr>
        </p:nvSpPr>
        <p:spPr/>
        <p:txBody>
          <a:bodyPr/>
          <a:lstStyle/>
          <a:p>
            <a:r>
              <a:rPr lang="en-US" dirty="0"/>
              <a:t>Injectable Medication</a:t>
            </a:r>
          </a:p>
        </p:txBody>
      </p:sp>
      <p:sp>
        <p:nvSpPr>
          <p:cNvPr id="3" name="Content Placeholder 2">
            <a:extLst>
              <a:ext uri="{FF2B5EF4-FFF2-40B4-BE49-F238E27FC236}">
                <a16:creationId xmlns:a16="http://schemas.microsoft.com/office/drawing/2014/main" id="{23991E51-DFB1-4755-9243-583955E18D1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77563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CC7D-1B21-47AD-A010-FEB09962AFA5}"/>
              </a:ext>
            </a:extLst>
          </p:cNvPr>
          <p:cNvSpPr>
            <a:spLocks noGrp="1"/>
          </p:cNvSpPr>
          <p:nvPr>
            <p:ph type="title"/>
          </p:nvPr>
        </p:nvSpPr>
        <p:spPr/>
        <p:txBody>
          <a:bodyPr/>
          <a:lstStyle/>
          <a:p>
            <a:r>
              <a:rPr lang="en-US" dirty="0"/>
              <a:t>CAB-LA</a:t>
            </a:r>
          </a:p>
        </p:txBody>
      </p:sp>
      <p:sp>
        <p:nvSpPr>
          <p:cNvPr id="3" name="Content Placeholder 2">
            <a:extLst>
              <a:ext uri="{FF2B5EF4-FFF2-40B4-BE49-F238E27FC236}">
                <a16:creationId xmlns:a16="http://schemas.microsoft.com/office/drawing/2014/main" id="{9CEB9F1D-F1D5-42FF-94F0-0034B5B1F89B}"/>
              </a:ext>
            </a:extLst>
          </p:cNvPr>
          <p:cNvSpPr>
            <a:spLocks noGrp="1"/>
          </p:cNvSpPr>
          <p:nvPr>
            <p:ph idx="1"/>
          </p:nvPr>
        </p:nvSpPr>
        <p:spPr/>
        <p:txBody>
          <a:bodyPr>
            <a:normAutofit/>
          </a:bodyPr>
          <a:lstStyle/>
          <a:p>
            <a:r>
              <a:rPr lang="en-US" dirty="0"/>
              <a:t>Cabotegravir: long-acting, IM gluteal injection - Apretude</a:t>
            </a:r>
            <a:r>
              <a:rPr lang="en-US" dirty="0">
                <a:latin typeface="Raavi" panose="020B0502040204020203" pitchFamily="34" charset="0"/>
                <a:cs typeface="Raavi" panose="020B0502040204020203" pitchFamily="34" charset="0"/>
              </a:rPr>
              <a:t>®</a:t>
            </a:r>
            <a:endParaRPr lang="en-US" dirty="0"/>
          </a:p>
          <a:p>
            <a:endParaRPr lang="en-US" dirty="0"/>
          </a:p>
          <a:p>
            <a:r>
              <a:rPr lang="en-US" dirty="0"/>
              <a:t>Daily oral PrEP is highly effective against HIV acquisition</a:t>
            </a:r>
          </a:p>
          <a:p>
            <a:r>
              <a:rPr lang="en-US" dirty="0"/>
              <a:t>Adherence remains a challenge</a:t>
            </a:r>
          </a:p>
          <a:p>
            <a:r>
              <a:rPr lang="en-US" dirty="0"/>
              <a:t>Daily pills are not the best fit for all patients </a:t>
            </a:r>
          </a:p>
          <a:p>
            <a:pPr marL="114300" indent="0">
              <a:buNone/>
            </a:pPr>
            <a:r>
              <a:rPr lang="en-US" dirty="0"/>
              <a:t>  (analogous to contraception)</a:t>
            </a:r>
          </a:p>
          <a:p>
            <a:endParaRPr lang="en-US" dirty="0"/>
          </a:p>
          <a:p>
            <a:pPr marL="114300" indent="0">
              <a:buNone/>
            </a:pPr>
            <a:endParaRPr lang="en-US" dirty="0"/>
          </a:p>
          <a:p>
            <a:endParaRPr lang="en-US" dirty="0"/>
          </a:p>
        </p:txBody>
      </p:sp>
    </p:spTree>
    <p:extLst>
      <p:ext uri="{BB962C8B-B14F-4D97-AF65-F5344CB8AC3E}">
        <p14:creationId xmlns:p14="http://schemas.microsoft.com/office/powerpoint/2010/main" val="13499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05FA-8E2C-476F-89C0-FC10B5D2D02B}"/>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Faculty Disclosure</a:t>
            </a:r>
            <a:endParaRPr lang="en-US" dirty="0"/>
          </a:p>
        </p:txBody>
      </p:sp>
      <p:sp>
        <p:nvSpPr>
          <p:cNvPr id="3" name="Content Placeholder 2">
            <a:extLst>
              <a:ext uri="{FF2B5EF4-FFF2-40B4-BE49-F238E27FC236}">
                <a16:creationId xmlns:a16="http://schemas.microsoft.com/office/drawing/2014/main" id="{145D2D14-4FA4-4F4B-B2E6-623127D1CE36}"/>
              </a:ext>
            </a:extLst>
          </p:cNvPr>
          <p:cNvSpPr txBox="1">
            <a:spLocks/>
          </p:cNvSpPr>
          <p:nvPr/>
        </p:nvSpPr>
        <p:spPr>
          <a:xfrm>
            <a:off x="381000" y="1001486"/>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t>No personal disclosures</a:t>
            </a:r>
          </a:p>
          <a:p>
            <a:r>
              <a:rPr lang="en-US" sz="1800" dirty="0"/>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r>
              <a:rPr lang="en-US" sz="1800" dirty="0"/>
              <a:t>“Funding for this presentation was made possible by cooperative agreement U1OHA30535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p>
        </p:txBody>
      </p:sp>
    </p:spTree>
    <p:extLst>
      <p:ext uri="{BB962C8B-B14F-4D97-AF65-F5344CB8AC3E}">
        <p14:creationId xmlns:p14="http://schemas.microsoft.com/office/powerpoint/2010/main" val="128481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4D25-960B-4CBF-84E6-0A97BE39389D}"/>
              </a:ext>
            </a:extLst>
          </p:cNvPr>
          <p:cNvSpPr>
            <a:spLocks noGrp="1"/>
          </p:cNvSpPr>
          <p:nvPr>
            <p:ph type="title"/>
          </p:nvPr>
        </p:nvSpPr>
        <p:spPr/>
        <p:txBody>
          <a:bodyPr/>
          <a:lstStyle/>
          <a:p>
            <a:r>
              <a:rPr lang="en-US" dirty="0"/>
              <a:t>HPTN 083 Study</a:t>
            </a:r>
            <a:br>
              <a:rPr lang="en-US" dirty="0"/>
            </a:br>
            <a:endParaRPr lang="en-US" dirty="0"/>
          </a:p>
        </p:txBody>
      </p:sp>
      <p:sp>
        <p:nvSpPr>
          <p:cNvPr id="3" name="Content Placeholder 2">
            <a:extLst>
              <a:ext uri="{FF2B5EF4-FFF2-40B4-BE49-F238E27FC236}">
                <a16:creationId xmlns:a16="http://schemas.microsoft.com/office/drawing/2014/main" id="{0180FF1F-E629-4142-8749-C17B8CD8BB82}"/>
              </a:ext>
            </a:extLst>
          </p:cNvPr>
          <p:cNvSpPr>
            <a:spLocks noGrp="1"/>
          </p:cNvSpPr>
          <p:nvPr>
            <p:ph idx="1"/>
          </p:nvPr>
        </p:nvSpPr>
        <p:spPr/>
        <p:txBody>
          <a:bodyPr>
            <a:normAutofit/>
          </a:bodyPr>
          <a:lstStyle/>
          <a:p>
            <a:r>
              <a:rPr lang="en-US" dirty="0"/>
              <a:t>CAB-LA every 8 weeks vs. daily oral TDF-FTC</a:t>
            </a:r>
          </a:p>
          <a:p>
            <a:r>
              <a:rPr lang="en-US" dirty="0"/>
              <a:t>Cisgender MSM and transgender women</a:t>
            </a:r>
          </a:p>
        </p:txBody>
      </p:sp>
      <p:sp>
        <p:nvSpPr>
          <p:cNvPr id="4" name="TextBox 3">
            <a:extLst>
              <a:ext uri="{FF2B5EF4-FFF2-40B4-BE49-F238E27FC236}">
                <a16:creationId xmlns:a16="http://schemas.microsoft.com/office/drawing/2014/main" id="{13CC3CAB-6C2B-B28F-EEF5-720D4BEC5308}"/>
              </a:ext>
            </a:extLst>
          </p:cNvPr>
          <p:cNvSpPr txBox="1"/>
          <p:nvPr/>
        </p:nvSpPr>
        <p:spPr>
          <a:xfrm>
            <a:off x="6979433" y="6314345"/>
            <a:ext cx="1521638" cy="246221"/>
          </a:xfrm>
          <a:prstGeom prst="rect">
            <a:avLst/>
          </a:prstGeom>
          <a:noFill/>
        </p:spPr>
        <p:txBody>
          <a:bodyPr wrap="square" rtlCol="0">
            <a:spAutoFit/>
          </a:bodyPr>
          <a:lstStyle/>
          <a:p>
            <a:r>
              <a:rPr lang="en-US" sz="1000" dirty="0" err="1">
                <a:solidFill>
                  <a:schemeClr val="bg1"/>
                </a:solidFill>
                <a:cs typeface="Calibri" panose="020F0502020204030204" pitchFamily="34" charset="0"/>
              </a:rPr>
              <a:t>Landovitz</a:t>
            </a:r>
            <a:r>
              <a:rPr lang="en-US" sz="1000" dirty="0">
                <a:solidFill>
                  <a:schemeClr val="bg1"/>
                </a:solidFill>
                <a:cs typeface="Calibri" panose="020F0502020204030204" pitchFamily="34" charset="0"/>
              </a:rPr>
              <a:t>  NEJM 2021</a:t>
            </a:r>
          </a:p>
        </p:txBody>
      </p:sp>
      <p:pic>
        <p:nvPicPr>
          <p:cNvPr id="5" name="Picture 4">
            <a:extLst>
              <a:ext uri="{FF2B5EF4-FFF2-40B4-BE49-F238E27FC236}">
                <a16:creationId xmlns:a16="http://schemas.microsoft.com/office/drawing/2014/main" id="{47555008-76EE-4BBE-81D9-B18C79706448}"/>
              </a:ext>
            </a:extLst>
          </p:cNvPr>
          <p:cNvPicPr/>
          <p:nvPr/>
        </p:nvPicPr>
        <p:blipFill rotWithShape="1">
          <a:blip r:embed="rId2"/>
          <a:srcRect b="60310"/>
          <a:stretch/>
        </p:blipFill>
        <p:spPr>
          <a:xfrm>
            <a:off x="679180" y="2590801"/>
            <a:ext cx="5355860" cy="3379728"/>
          </a:xfrm>
          <a:prstGeom prst="rect">
            <a:avLst/>
          </a:prstGeom>
          <a:ln w="15875">
            <a:solidFill>
              <a:schemeClr val="tx1"/>
            </a:solidFill>
          </a:ln>
        </p:spPr>
      </p:pic>
      <p:pic>
        <p:nvPicPr>
          <p:cNvPr id="6" name="Picture 5">
            <a:extLst>
              <a:ext uri="{FF2B5EF4-FFF2-40B4-BE49-F238E27FC236}">
                <a16:creationId xmlns:a16="http://schemas.microsoft.com/office/drawing/2014/main" id="{F7A7A91B-2F70-4D62-AC90-BF4BFD347D2A}"/>
              </a:ext>
            </a:extLst>
          </p:cNvPr>
          <p:cNvPicPr>
            <a:picLocks noChangeAspect="1"/>
          </p:cNvPicPr>
          <p:nvPr/>
        </p:nvPicPr>
        <p:blipFill>
          <a:blip r:embed="rId3"/>
          <a:stretch>
            <a:fillRect/>
          </a:stretch>
        </p:blipFill>
        <p:spPr>
          <a:xfrm>
            <a:off x="6257021" y="2590801"/>
            <a:ext cx="2652713" cy="1464452"/>
          </a:xfrm>
          <a:prstGeom prst="rect">
            <a:avLst/>
          </a:prstGeom>
        </p:spPr>
      </p:pic>
      <p:sp>
        <p:nvSpPr>
          <p:cNvPr id="7" name="TextBox 6">
            <a:extLst>
              <a:ext uri="{FF2B5EF4-FFF2-40B4-BE49-F238E27FC236}">
                <a16:creationId xmlns:a16="http://schemas.microsoft.com/office/drawing/2014/main" id="{5C1B6852-5B57-494B-AE9E-F4259B127550}"/>
              </a:ext>
            </a:extLst>
          </p:cNvPr>
          <p:cNvSpPr txBox="1"/>
          <p:nvPr/>
        </p:nvSpPr>
        <p:spPr>
          <a:xfrm>
            <a:off x="6665312" y="4080610"/>
            <a:ext cx="1835759" cy="400110"/>
          </a:xfrm>
          <a:prstGeom prst="rect">
            <a:avLst/>
          </a:prstGeom>
          <a:noFill/>
        </p:spPr>
        <p:txBody>
          <a:bodyPr wrap="none" rtlCol="0">
            <a:spAutoFit/>
          </a:bodyPr>
          <a:lstStyle/>
          <a:p>
            <a:r>
              <a:rPr lang="en-US" sz="2000" b="1" dirty="0">
                <a:solidFill>
                  <a:srgbClr val="C00000"/>
                </a:solidFill>
              </a:rPr>
              <a:t>Efficacy: 66%</a:t>
            </a:r>
          </a:p>
        </p:txBody>
      </p:sp>
    </p:spTree>
    <p:extLst>
      <p:ext uri="{BB962C8B-B14F-4D97-AF65-F5344CB8AC3E}">
        <p14:creationId xmlns:p14="http://schemas.microsoft.com/office/powerpoint/2010/main" val="266606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8F72-9460-4608-AD14-BC91BBDFA217}"/>
              </a:ext>
            </a:extLst>
          </p:cNvPr>
          <p:cNvSpPr>
            <a:spLocks noGrp="1"/>
          </p:cNvSpPr>
          <p:nvPr>
            <p:ph type="title"/>
          </p:nvPr>
        </p:nvSpPr>
        <p:spPr/>
        <p:txBody>
          <a:bodyPr/>
          <a:lstStyle/>
          <a:p>
            <a:r>
              <a:rPr lang="en-US" dirty="0"/>
              <a:t>HPTN 084 Study</a:t>
            </a:r>
            <a:br>
              <a:rPr lang="en-US" dirty="0"/>
            </a:br>
            <a:endParaRPr lang="en-US" dirty="0"/>
          </a:p>
        </p:txBody>
      </p:sp>
      <p:sp>
        <p:nvSpPr>
          <p:cNvPr id="3" name="Content Placeholder 2">
            <a:extLst>
              <a:ext uri="{FF2B5EF4-FFF2-40B4-BE49-F238E27FC236}">
                <a16:creationId xmlns:a16="http://schemas.microsoft.com/office/drawing/2014/main" id="{309C3D9E-BF99-4861-AE7B-C2C169952498}"/>
              </a:ext>
            </a:extLst>
          </p:cNvPr>
          <p:cNvSpPr>
            <a:spLocks noGrp="1"/>
          </p:cNvSpPr>
          <p:nvPr>
            <p:ph idx="1"/>
          </p:nvPr>
        </p:nvSpPr>
        <p:spPr/>
        <p:txBody>
          <a:bodyPr/>
          <a:lstStyle/>
          <a:p>
            <a:r>
              <a:rPr lang="en-US" dirty="0"/>
              <a:t>Sub-Saharan Africa</a:t>
            </a:r>
          </a:p>
          <a:p>
            <a:r>
              <a:rPr lang="en-US" dirty="0"/>
              <a:t>Assigned female sex at birth</a:t>
            </a:r>
          </a:p>
          <a:p>
            <a:r>
              <a:rPr lang="en-US" dirty="0"/>
              <a:t>Stopped Nov 2020 on basis of efficacy</a:t>
            </a:r>
          </a:p>
        </p:txBody>
      </p:sp>
      <p:sp>
        <p:nvSpPr>
          <p:cNvPr id="4" name="TextBox 3">
            <a:extLst>
              <a:ext uri="{FF2B5EF4-FFF2-40B4-BE49-F238E27FC236}">
                <a16:creationId xmlns:a16="http://schemas.microsoft.com/office/drawing/2014/main" id="{33A302ED-D65B-22C6-FE8C-B4309E0769D1}"/>
              </a:ext>
            </a:extLst>
          </p:cNvPr>
          <p:cNvSpPr txBox="1"/>
          <p:nvPr/>
        </p:nvSpPr>
        <p:spPr>
          <a:xfrm>
            <a:off x="6543675" y="6337141"/>
            <a:ext cx="1954880" cy="246221"/>
          </a:xfrm>
          <a:prstGeom prst="rect">
            <a:avLst/>
          </a:prstGeom>
          <a:noFill/>
        </p:spPr>
        <p:txBody>
          <a:bodyPr wrap="square" rtlCol="0">
            <a:spAutoFit/>
          </a:bodyPr>
          <a:lstStyle/>
          <a:p>
            <a:r>
              <a:rPr lang="en-US" sz="1000" dirty="0">
                <a:solidFill>
                  <a:schemeClr val="bg1"/>
                </a:solidFill>
                <a:cs typeface="Calibri" panose="020F0502020204030204" pitchFamily="34" charset="0"/>
              </a:rPr>
              <a:t>Delaney-</a:t>
            </a:r>
            <a:r>
              <a:rPr lang="en-US" sz="1000" dirty="0" err="1">
                <a:solidFill>
                  <a:schemeClr val="bg1"/>
                </a:solidFill>
                <a:cs typeface="Calibri" panose="020F0502020204030204" pitchFamily="34" charset="0"/>
              </a:rPr>
              <a:t>Moretlwe</a:t>
            </a:r>
            <a:r>
              <a:rPr lang="en-US" sz="1000" dirty="0">
                <a:solidFill>
                  <a:schemeClr val="bg1"/>
                </a:solidFill>
                <a:cs typeface="Calibri" panose="020F0502020204030204" pitchFamily="34" charset="0"/>
              </a:rPr>
              <a:t> Lancet 2022</a:t>
            </a:r>
          </a:p>
        </p:txBody>
      </p:sp>
      <p:pic>
        <p:nvPicPr>
          <p:cNvPr id="5" name="Content Placeholder 4">
            <a:extLst>
              <a:ext uri="{FF2B5EF4-FFF2-40B4-BE49-F238E27FC236}">
                <a16:creationId xmlns:a16="http://schemas.microsoft.com/office/drawing/2014/main" id="{F589489C-DE61-8B2E-82D2-CCC884995327}"/>
              </a:ext>
            </a:extLst>
          </p:cNvPr>
          <p:cNvPicPr>
            <a:picLocks noChangeAspect="1"/>
          </p:cNvPicPr>
          <p:nvPr/>
        </p:nvPicPr>
        <p:blipFill rotWithShape="1">
          <a:blip r:embed="rId3"/>
          <a:srcRect l="8982" t="4093" r="4260" b="45640"/>
          <a:stretch/>
        </p:blipFill>
        <p:spPr>
          <a:xfrm>
            <a:off x="371232" y="3646041"/>
            <a:ext cx="8315569" cy="2173976"/>
          </a:xfrm>
          <a:prstGeom prst="rect">
            <a:avLst/>
          </a:prstGeom>
        </p:spPr>
      </p:pic>
      <p:sp>
        <p:nvSpPr>
          <p:cNvPr id="8" name="Rectangle 7">
            <a:extLst>
              <a:ext uri="{FF2B5EF4-FFF2-40B4-BE49-F238E27FC236}">
                <a16:creationId xmlns:a16="http://schemas.microsoft.com/office/drawing/2014/main" id="{820BEC82-0606-4947-3B52-783DF3B4F55E}"/>
              </a:ext>
            </a:extLst>
          </p:cNvPr>
          <p:cNvSpPr/>
          <p:nvPr/>
        </p:nvSpPr>
        <p:spPr>
          <a:xfrm>
            <a:off x="371232" y="5748098"/>
            <a:ext cx="700088" cy="90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E1FD28-A6A8-4A53-AC68-7D7862AF15EE}"/>
              </a:ext>
            </a:extLst>
          </p:cNvPr>
          <p:cNvPicPr>
            <a:picLocks noChangeAspect="1"/>
          </p:cNvPicPr>
          <p:nvPr/>
        </p:nvPicPr>
        <p:blipFill>
          <a:blip r:embed="rId4"/>
          <a:stretch>
            <a:fillRect/>
          </a:stretch>
        </p:blipFill>
        <p:spPr>
          <a:xfrm>
            <a:off x="6182852" y="1032668"/>
            <a:ext cx="2676525" cy="1981200"/>
          </a:xfrm>
          <a:prstGeom prst="rect">
            <a:avLst/>
          </a:prstGeom>
        </p:spPr>
      </p:pic>
      <p:sp>
        <p:nvSpPr>
          <p:cNvPr id="10" name="TextBox 9">
            <a:extLst>
              <a:ext uri="{FF2B5EF4-FFF2-40B4-BE49-F238E27FC236}">
                <a16:creationId xmlns:a16="http://schemas.microsoft.com/office/drawing/2014/main" id="{6710D6F3-B442-46B2-BF51-37C568695C67}"/>
              </a:ext>
            </a:extLst>
          </p:cNvPr>
          <p:cNvSpPr txBox="1"/>
          <p:nvPr/>
        </p:nvSpPr>
        <p:spPr>
          <a:xfrm>
            <a:off x="6603234" y="3046188"/>
            <a:ext cx="1835759" cy="400110"/>
          </a:xfrm>
          <a:prstGeom prst="rect">
            <a:avLst/>
          </a:prstGeom>
          <a:noFill/>
        </p:spPr>
        <p:txBody>
          <a:bodyPr wrap="none" rtlCol="0">
            <a:spAutoFit/>
          </a:bodyPr>
          <a:lstStyle/>
          <a:p>
            <a:r>
              <a:rPr lang="en-US" sz="2000" b="1" dirty="0">
                <a:solidFill>
                  <a:srgbClr val="C00000"/>
                </a:solidFill>
              </a:rPr>
              <a:t>Efficacy: 88%</a:t>
            </a:r>
          </a:p>
        </p:txBody>
      </p:sp>
    </p:spTree>
    <p:extLst>
      <p:ext uri="{BB962C8B-B14F-4D97-AF65-F5344CB8AC3E}">
        <p14:creationId xmlns:p14="http://schemas.microsoft.com/office/powerpoint/2010/main" val="355273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7974-C55A-46A2-BF96-68C2804F077A}"/>
              </a:ext>
            </a:extLst>
          </p:cNvPr>
          <p:cNvSpPr>
            <a:spLocks noGrp="1"/>
          </p:cNvSpPr>
          <p:nvPr>
            <p:ph type="title"/>
          </p:nvPr>
        </p:nvSpPr>
        <p:spPr/>
        <p:txBody>
          <a:bodyPr/>
          <a:lstStyle/>
          <a:p>
            <a:r>
              <a:rPr lang="en-US" dirty="0"/>
              <a:t>Cabotegravir (Apretude)</a:t>
            </a:r>
          </a:p>
        </p:txBody>
      </p:sp>
      <p:sp>
        <p:nvSpPr>
          <p:cNvPr id="3" name="Content Placeholder 2">
            <a:extLst>
              <a:ext uri="{FF2B5EF4-FFF2-40B4-BE49-F238E27FC236}">
                <a16:creationId xmlns:a16="http://schemas.microsoft.com/office/drawing/2014/main" id="{208A2190-6181-4194-9B0B-1EC1F92C70CC}"/>
              </a:ext>
            </a:extLst>
          </p:cNvPr>
          <p:cNvSpPr>
            <a:spLocks noGrp="1"/>
          </p:cNvSpPr>
          <p:nvPr>
            <p:ph idx="1"/>
          </p:nvPr>
        </p:nvSpPr>
        <p:spPr/>
        <p:txBody>
          <a:bodyPr>
            <a:normAutofit fontScale="92500" lnSpcReduction="20000"/>
          </a:bodyPr>
          <a:lstStyle/>
          <a:p>
            <a:r>
              <a:rPr lang="en-US" dirty="0"/>
              <a:t>Dose: 600mg gluteal injection</a:t>
            </a:r>
          </a:p>
          <a:p>
            <a:endParaRPr lang="en-US" dirty="0"/>
          </a:p>
          <a:p>
            <a:endParaRPr lang="en-US" dirty="0"/>
          </a:p>
          <a:p>
            <a:r>
              <a:rPr lang="en-US" dirty="0"/>
              <a:t>Initial dose:</a:t>
            </a:r>
          </a:p>
          <a:p>
            <a:pPr lvl="1"/>
            <a:r>
              <a:rPr lang="en-US" dirty="0"/>
              <a:t>600 mg (3 ml) single gluteal injection</a:t>
            </a:r>
          </a:p>
          <a:p>
            <a:pPr lvl="1"/>
            <a:endParaRPr lang="en-US" dirty="0"/>
          </a:p>
          <a:p>
            <a:r>
              <a:rPr lang="en-US" dirty="0"/>
              <a:t>Second dose:</a:t>
            </a:r>
          </a:p>
          <a:p>
            <a:pPr lvl="1"/>
            <a:r>
              <a:rPr lang="en-US" dirty="0"/>
              <a:t>4 weeks following dose 1</a:t>
            </a:r>
          </a:p>
          <a:p>
            <a:pPr lvl="1"/>
            <a:endParaRPr lang="en-US" dirty="0"/>
          </a:p>
          <a:p>
            <a:r>
              <a:rPr lang="en-US" dirty="0"/>
              <a:t>Subsequent doses:</a:t>
            </a:r>
          </a:p>
          <a:p>
            <a:pPr lvl="1"/>
            <a:r>
              <a:rPr lang="en-US" dirty="0"/>
              <a:t>Every 8 weeks thereafter</a:t>
            </a:r>
          </a:p>
          <a:p>
            <a:pPr lvl="1"/>
            <a:endParaRPr lang="en-US" dirty="0"/>
          </a:p>
          <a:p>
            <a:r>
              <a:rPr lang="en-US" dirty="0"/>
              <a:t>Main side effect: injection site pain</a:t>
            </a:r>
          </a:p>
          <a:p>
            <a:endParaRPr lang="en-US" dirty="0"/>
          </a:p>
        </p:txBody>
      </p:sp>
      <p:sp>
        <p:nvSpPr>
          <p:cNvPr id="5" name="Arrow: Left 4">
            <a:extLst>
              <a:ext uri="{FF2B5EF4-FFF2-40B4-BE49-F238E27FC236}">
                <a16:creationId xmlns:a16="http://schemas.microsoft.com/office/drawing/2014/main" id="{AC882CF7-2DC7-4902-9866-665220772B7A}"/>
              </a:ext>
            </a:extLst>
          </p:cNvPr>
          <p:cNvSpPr/>
          <p:nvPr/>
        </p:nvSpPr>
        <p:spPr>
          <a:xfrm>
            <a:off x="2636033" y="1469073"/>
            <a:ext cx="3131129" cy="1707573"/>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Optional: 4 week oral lead-in, with daily cabotegravir pill</a:t>
            </a:r>
          </a:p>
        </p:txBody>
      </p:sp>
    </p:spTree>
    <p:extLst>
      <p:ext uri="{BB962C8B-B14F-4D97-AF65-F5344CB8AC3E}">
        <p14:creationId xmlns:p14="http://schemas.microsoft.com/office/powerpoint/2010/main" val="34415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3FFC-27C0-438B-BF28-6E7DC95C3424}"/>
              </a:ext>
            </a:extLst>
          </p:cNvPr>
          <p:cNvSpPr>
            <a:spLocks noGrp="1"/>
          </p:cNvSpPr>
          <p:nvPr>
            <p:ph type="title"/>
          </p:nvPr>
        </p:nvSpPr>
        <p:spPr/>
        <p:txBody>
          <a:bodyPr/>
          <a:lstStyle/>
          <a:p>
            <a:r>
              <a:rPr lang="en-US" dirty="0"/>
              <a:t>Patient Eligibility</a:t>
            </a:r>
          </a:p>
        </p:txBody>
      </p:sp>
      <p:sp>
        <p:nvSpPr>
          <p:cNvPr id="3" name="Content Placeholder 2">
            <a:extLst>
              <a:ext uri="{FF2B5EF4-FFF2-40B4-BE49-F238E27FC236}">
                <a16:creationId xmlns:a16="http://schemas.microsoft.com/office/drawing/2014/main" id="{63D76489-51B4-451A-B318-2631C775CD9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91170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31FC-2B2E-4564-8DDD-D1305160DA79}"/>
              </a:ext>
            </a:extLst>
          </p:cNvPr>
          <p:cNvSpPr>
            <a:spLocks noGrp="1"/>
          </p:cNvSpPr>
          <p:nvPr>
            <p:ph type="title"/>
          </p:nvPr>
        </p:nvSpPr>
        <p:spPr/>
        <p:txBody>
          <a:bodyPr/>
          <a:lstStyle/>
          <a:p>
            <a:r>
              <a:rPr lang="en-US" sz="3200" dirty="0"/>
              <a:t>CDC PrEP Guidelines 2021: Identifying  substantial risk of acquiring HIV infection</a:t>
            </a:r>
          </a:p>
        </p:txBody>
      </p:sp>
      <p:sp>
        <p:nvSpPr>
          <p:cNvPr id="3" name="Content Placeholder 2">
            <a:extLst>
              <a:ext uri="{FF2B5EF4-FFF2-40B4-BE49-F238E27FC236}">
                <a16:creationId xmlns:a16="http://schemas.microsoft.com/office/drawing/2014/main" id="{718F2FF7-CE90-4A96-83AC-96A146226D06}"/>
              </a:ext>
            </a:extLst>
          </p:cNvPr>
          <p:cNvSpPr>
            <a:spLocks noGrp="1"/>
          </p:cNvSpPr>
          <p:nvPr>
            <p:ph idx="1"/>
          </p:nvPr>
        </p:nvSpPr>
        <p:spPr>
          <a:xfrm>
            <a:off x="371232" y="1600201"/>
            <a:ext cx="7894321" cy="2581655"/>
          </a:xfrm>
        </p:spPr>
        <p:txBody>
          <a:bodyPr>
            <a:normAutofit fontScale="85000" lnSpcReduction="10000"/>
          </a:bodyPr>
          <a:lstStyle/>
          <a:p>
            <a:r>
              <a:rPr lang="en-US" b="1" dirty="0"/>
              <a:t>Sexually active adults and adolescents who had anal or vaginal sex in the past 6 months AND any of the following:</a:t>
            </a:r>
          </a:p>
          <a:p>
            <a:pPr lvl="1"/>
            <a:r>
              <a:rPr lang="en-US" dirty="0"/>
              <a:t>HIV-positive sexual partner (especially if partner has an unknown or detectable viral load)</a:t>
            </a:r>
          </a:p>
          <a:p>
            <a:pPr lvl="1"/>
            <a:r>
              <a:rPr lang="en-US" dirty="0"/>
              <a:t>Bacterial STI in the past 6 months</a:t>
            </a:r>
          </a:p>
          <a:p>
            <a:pPr lvl="1"/>
            <a:r>
              <a:rPr lang="en-US" dirty="0"/>
              <a:t>History of inconsistent or no condom use with sexual partner(s)</a:t>
            </a:r>
            <a:endParaRPr lang="en-US" b="1" dirty="0"/>
          </a:p>
          <a:p>
            <a:r>
              <a:rPr lang="en-US" b="1" dirty="0"/>
              <a:t>PWID:</a:t>
            </a:r>
          </a:p>
          <a:p>
            <a:pPr lvl="1"/>
            <a:r>
              <a:rPr lang="en-US" dirty="0"/>
              <a:t>HIV-positive partner </a:t>
            </a:r>
            <a:r>
              <a:rPr lang="en-US" b="1" dirty="0"/>
              <a:t>OR </a:t>
            </a:r>
            <a:r>
              <a:rPr lang="en-US" dirty="0"/>
              <a:t>sharing injection equipment</a:t>
            </a:r>
          </a:p>
          <a:p>
            <a:pPr lvl="1"/>
            <a:endParaRPr lang="en-US" dirty="0"/>
          </a:p>
        </p:txBody>
      </p:sp>
      <p:sp>
        <p:nvSpPr>
          <p:cNvPr id="4" name="Rectangle: Rounded Corners 3">
            <a:extLst>
              <a:ext uri="{FF2B5EF4-FFF2-40B4-BE49-F238E27FC236}">
                <a16:creationId xmlns:a16="http://schemas.microsoft.com/office/drawing/2014/main" id="{AA33021A-99B6-42F3-804E-70D1C5BC26D3}"/>
              </a:ext>
            </a:extLst>
          </p:cNvPr>
          <p:cNvSpPr/>
          <p:nvPr/>
        </p:nvSpPr>
        <p:spPr>
          <a:xfrm>
            <a:off x="362400" y="1511809"/>
            <a:ext cx="8410368" cy="279196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D33E157-578B-48A4-8231-3B4BC3F3C644}"/>
              </a:ext>
            </a:extLst>
          </p:cNvPr>
          <p:cNvSpPr txBox="1"/>
          <p:nvPr/>
        </p:nvSpPr>
        <p:spPr>
          <a:xfrm>
            <a:off x="2917132" y="4501300"/>
            <a:ext cx="3121367" cy="369332"/>
          </a:xfrm>
          <a:prstGeom prst="rect">
            <a:avLst/>
          </a:prstGeom>
          <a:noFill/>
          <a:ln w="25400">
            <a:noFill/>
          </a:ln>
        </p:spPr>
        <p:txBody>
          <a:bodyPr wrap="none" rtlCol="0">
            <a:spAutoFit/>
          </a:bodyPr>
          <a:lstStyle/>
          <a:p>
            <a:r>
              <a:rPr lang="en-US" b="1" u="sng" dirty="0"/>
              <a:t>Anyone who asks for PrEP</a:t>
            </a:r>
          </a:p>
        </p:txBody>
      </p:sp>
      <p:sp>
        <p:nvSpPr>
          <p:cNvPr id="6" name="Rectangle 5">
            <a:extLst>
              <a:ext uri="{FF2B5EF4-FFF2-40B4-BE49-F238E27FC236}">
                <a16:creationId xmlns:a16="http://schemas.microsoft.com/office/drawing/2014/main" id="{D5D4DF42-570D-43BE-A888-5EAEF6EA54B7}"/>
              </a:ext>
            </a:extLst>
          </p:cNvPr>
          <p:cNvSpPr/>
          <p:nvPr/>
        </p:nvSpPr>
        <p:spPr>
          <a:xfrm>
            <a:off x="167329" y="5319614"/>
            <a:ext cx="8800510" cy="646331"/>
          </a:xfrm>
          <a:prstGeom prst="rect">
            <a:avLst/>
          </a:prstGeom>
        </p:spPr>
        <p:txBody>
          <a:bodyPr wrap="square">
            <a:spAutoFit/>
          </a:bodyPr>
          <a:lstStyle/>
          <a:p>
            <a:r>
              <a:rPr lang="en-US" b="1" dirty="0">
                <a:cs typeface="Calibri" panose="020F0502020204030204" pitchFamily="34" charset="0"/>
              </a:rPr>
              <a:t>New Recommendation: All sexually active adult and adolescent patients should receive information about PrEP</a:t>
            </a:r>
          </a:p>
        </p:txBody>
      </p:sp>
    </p:spTree>
    <p:extLst>
      <p:ext uri="{BB962C8B-B14F-4D97-AF65-F5344CB8AC3E}">
        <p14:creationId xmlns:p14="http://schemas.microsoft.com/office/powerpoint/2010/main" val="387419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CD22-E4E0-4A3F-8DC4-911C5300A095}"/>
              </a:ext>
            </a:extLst>
          </p:cNvPr>
          <p:cNvSpPr>
            <a:spLocks noGrp="1"/>
          </p:cNvSpPr>
          <p:nvPr>
            <p:ph type="title"/>
          </p:nvPr>
        </p:nvSpPr>
        <p:spPr/>
        <p:txBody>
          <a:bodyPr/>
          <a:lstStyle/>
          <a:p>
            <a:pPr algn="ctr"/>
            <a:r>
              <a:rPr lang="en-US" dirty="0"/>
              <a:t>PrEP Initiation and Follow-up</a:t>
            </a:r>
          </a:p>
        </p:txBody>
      </p:sp>
      <p:sp>
        <p:nvSpPr>
          <p:cNvPr id="3" name="Content Placeholder 2">
            <a:extLst>
              <a:ext uri="{FF2B5EF4-FFF2-40B4-BE49-F238E27FC236}">
                <a16:creationId xmlns:a16="http://schemas.microsoft.com/office/drawing/2014/main" id="{FE2E3698-524E-4108-9E46-ED97AD82355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499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B7F3-E47C-4468-B5C0-220D0CDD6EF7}"/>
              </a:ext>
            </a:extLst>
          </p:cNvPr>
          <p:cNvSpPr>
            <a:spLocks noGrp="1"/>
          </p:cNvSpPr>
          <p:nvPr>
            <p:ph type="title"/>
          </p:nvPr>
        </p:nvSpPr>
        <p:spPr/>
        <p:txBody>
          <a:bodyPr/>
          <a:lstStyle/>
          <a:p>
            <a:r>
              <a:rPr lang="en-US" dirty="0"/>
              <a:t>HIV Testing</a:t>
            </a:r>
          </a:p>
        </p:txBody>
      </p:sp>
      <p:sp>
        <p:nvSpPr>
          <p:cNvPr id="3" name="Content Placeholder 2">
            <a:extLst>
              <a:ext uri="{FF2B5EF4-FFF2-40B4-BE49-F238E27FC236}">
                <a16:creationId xmlns:a16="http://schemas.microsoft.com/office/drawing/2014/main" id="{B1732BB9-CFE6-43A9-87A6-1576F7115015}"/>
              </a:ext>
            </a:extLst>
          </p:cNvPr>
          <p:cNvSpPr>
            <a:spLocks noGrp="1"/>
          </p:cNvSpPr>
          <p:nvPr>
            <p:ph idx="1"/>
          </p:nvPr>
        </p:nvSpPr>
        <p:spPr/>
        <p:txBody>
          <a:bodyPr>
            <a:normAutofit/>
          </a:bodyPr>
          <a:lstStyle/>
          <a:p>
            <a:r>
              <a:rPr lang="en-US" dirty="0"/>
              <a:t>4th generation Ab/Ag test, within the past week</a:t>
            </a:r>
          </a:p>
          <a:p>
            <a:r>
              <a:rPr lang="en-US" dirty="0"/>
              <a:t>For those starting CAB-LA: send HIV-1 RNA assay</a:t>
            </a:r>
          </a:p>
          <a:p>
            <a:endParaRPr lang="en-US" dirty="0"/>
          </a:p>
          <a:p>
            <a:r>
              <a:rPr lang="en-US" dirty="0"/>
              <a:t>Send HIV-1 RNA assay if:</a:t>
            </a:r>
          </a:p>
          <a:p>
            <a:pPr lvl="1"/>
            <a:r>
              <a:rPr lang="en-US" dirty="0"/>
              <a:t>Recent high-risk exposure </a:t>
            </a:r>
          </a:p>
          <a:p>
            <a:pPr lvl="1"/>
            <a:r>
              <a:rPr lang="en-US" dirty="0"/>
              <a:t>Signs/symptoms of acute HIV</a:t>
            </a:r>
          </a:p>
          <a:p>
            <a:pPr lvl="1"/>
            <a:r>
              <a:rPr lang="en-US" dirty="0"/>
              <a:t>Indeterminate Ab/Ag test</a:t>
            </a:r>
          </a:p>
          <a:p>
            <a:endParaRPr lang="en-US" dirty="0"/>
          </a:p>
        </p:txBody>
      </p:sp>
    </p:spTree>
    <p:extLst>
      <p:ext uri="{BB962C8B-B14F-4D97-AF65-F5344CB8AC3E}">
        <p14:creationId xmlns:p14="http://schemas.microsoft.com/office/powerpoint/2010/main" val="213839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3593-0AA2-400D-A37A-54C4AE4926D9}"/>
              </a:ext>
            </a:extLst>
          </p:cNvPr>
          <p:cNvSpPr>
            <a:spLocks noGrp="1"/>
          </p:cNvSpPr>
          <p:nvPr>
            <p:ph type="title"/>
          </p:nvPr>
        </p:nvSpPr>
        <p:spPr/>
        <p:txBody>
          <a:bodyPr/>
          <a:lstStyle/>
          <a:p>
            <a:r>
              <a:rPr lang="en-US" dirty="0"/>
              <a:t>Labs: Oral </a:t>
            </a:r>
            <a:r>
              <a:rPr lang="en-US" dirty="0" err="1"/>
              <a:t>PrEP</a:t>
            </a:r>
            <a:endParaRPr lang="en-US" dirty="0"/>
          </a:p>
        </p:txBody>
      </p:sp>
      <p:pic>
        <p:nvPicPr>
          <p:cNvPr id="6" name="Content Placeholder 5">
            <a:extLst>
              <a:ext uri="{FF2B5EF4-FFF2-40B4-BE49-F238E27FC236}">
                <a16:creationId xmlns:a16="http://schemas.microsoft.com/office/drawing/2014/main" id="{3E84C464-DEDA-44C7-8EE3-E70C4B8B45D4}"/>
              </a:ext>
            </a:extLst>
          </p:cNvPr>
          <p:cNvPicPr>
            <a:picLocks noGrp="1" noChangeAspect="1"/>
          </p:cNvPicPr>
          <p:nvPr>
            <p:ph idx="1"/>
          </p:nvPr>
        </p:nvPicPr>
        <p:blipFill>
          <a:blip r:embed="rId3"/>
          <a:stretch>
            <a:fillRect/>
          </a:stretch>
        </p:blipFill>
        <p:spPr>
          <a:xfrm>
            <a:off x="371232" y="1186964"/>
            <a:ext cx="8315569" cy="4780449"/>
          </a:xfrm>
          <a:prstGeom prst="rect">
            <a:avLst/>
          </a:prstGeom>
        </p:spPr>
      </p:pic>
    </p:spTree>
    <p:extLst>
      <p:ext uri="{BB962C8B-B14F-4D97-AF65-F5344CB8AC3E}">
        <p14:creationId xmlns:p14="http://schemas.microsoft.com/office/powerpoint/2010/main" val="744131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B69E-ACB7-45F7-B7F5-F2284D54EEF1}"/>
              </a:ext>
            </a:extLst>
          </p:cNvPr>
          <p:cNvSpPr>
            <a:spLocks noGrp="1"/>
          </p:cNvSpPr>
          <p:nvPr>
            <p:ph type="title"/>
          </p:nvPr>
        </p:nvSpPr>
        <p:spPr/>
        <p:txBody>
          <a:bodyPr/>
          <a:lstStyle/>
          <a:p>
            <a:r>
              <a:rPr lang="en-US" dirty="0"/>
              <a:t>Labs: CAB-LA</a:t>
            </a:r>
          </a:p>
        </p:txBody>
      </p:sp>
      <p:pic>
        <p:nvPicPr>
          <p:cNvPr id="4" name="Content Placeholder 3">
            <a:extLst>
              <a:ext uri="{FF2B5EF4-FFF2-40B4-BE49-F238E27FC236}">
                <a16:creationId xmlns:a16="http://schemas.microsoft.com/office/drawing/2014/main" id="{99F62197-DD25-4989-9A05-3AEB077E2ADB}"/>
              </a:ext>
            </a:extLst>
          </p:cNvPr>
          <p:cNvPicPr>
            <a:picLocks noGrp="1" noChangeAspect="1"/>
          </p:cNvPicPr>
          <p:nvPr>
            <p:ph idx="1"/>
          </p:nvPr>
        </p:nvPicPr>
        <p:blipFill>
          <a:blip r:embed="rId3"/>
          <a:stretch>
            <a:fillRect/>
          </a:stretch>
        </p:blipFill>
        <p:spPr>
          <a:xfrm>
            <a:off x="278606" y="1546110"/>
            <a:ext cx="8586787" cy="4338243"/>
          </a:xfrm>
          <a:prstGeom prst="rect">
            <a:avLst/>
          </a:prstGeom>
        </p:spPr>
      </p:pic>
    </p:spTree>
    <p:extLst>
      <p:ext uri="{BB962C8B-B14F-4D97-AF65-F5344CB8AC3E}">
        <p14:creationId xmlns:p14="http://schemas.microsoft.com/office/powerpoint/2010/main" val="3284101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982F-2313-4D39-E24E-C0D9B996C134}"/>
              </a:ext>
            </a:extLst>
          </p:cNvPr>
          <p:cNvSpPr>
            <a:spLocks noGrp="1"/>
          </p:cNvSpPr>
          <p:nvPr>
            <p:ph type="title"/>
          </p:nvPr>
        </p:nvSpPr>
        <p:spPr/>
        <p:txBody>
          <a:bodyPr/>
          <a:lstStyle/>
          <a:p>
            <a:r>
              <a:rPr lang="en-US" dirty="0"/>
              <a:t>PrEP Care</a:t>
            </a:r>
          </a:p>
        </p:txBody>
      </p:sp>
      <p:sp>
        <p:nvSpPr>
          <p:cNvPr id="3" name="Content Placeholder 2">
            <a:extLst>
              <a:ext uri="{FF2B5EF4-FFF2-40B4-BE49-F238E27FC236}">
                <a16:creationId xmlns:a16="http://schemas.microsoft.com/office/drawing/2014/main" id="{F582586F-229B-A642-C92D-1589282F71C0}"/>
              </a:ext>
            </a:extLst>
          </p:cNvPr>
          <p:cNvSpPr>
            <a:spLocks noGrp="1"/>
          </p:cNvSpPr>
          <p:nvPr>
            <p:ph idx="1"/>
          </p:nvPr>
        </p:nvSpPr>
        <p:spPr/>
        <p:txBody>
          <a:bodyPr>
            <a:normAutofit/>
          </a:bodyPr>
          <a:lstStyle/>
          <a:p>
            <a:r>
              <a:rPr lang="en-US" dirty="0"/>
              <a:t>Adherence: barriers, strategies</a:t>
            </a:r>
          </a:p>
          <a:p>
            <a:endParaRPr lang="en-US" dirty="0"/>
          </a:p>
          <a:p>
            <a:r>
              <a:rPr lang="en-US" dirty="0"/>
              <a:t>STIs, Hep C prevention</a:t>
            </a:r>
          </a:p>
          <a:p>
            <a:endParaRPr lang="en-US" dirty="0"/>
          </a:p>
          <a:p>
            <a:r>
              <a:rPr lang="en-US" dirty="0"/>
              <a:t>Risk reduction counseling, condoms, contraception</a:t>
            </a:r>
          </a:p>
          <a:p>
            <a:pPr marL="114300" indent="0">
              <a:buNone/>
            </a:pPr>
            <a:endParaRPr lang="en-US" dirty="0"/>
          </a:p>
          <a:p>
            <a:r>
              <a:rPr lang="en-US" dirty="0"/>
              <a:t>Syringe service programs, substance abuse treatment</a:t>
            </a:r>
          </a:p>
          <a:p>
            <a:endParaRPr lang="en-US" dirty="0"/>
          </a:p>
          <a:p>
            <a:r>
              <a:rPr lang="en-US" dirty="0"/>
              <a:t>Primary care, mental health services</a:t>
            </a:r>
          </a:p>
          <a:p>
            <a:endParaRPr lang="en-US" dirty="0"/>
          </a:p>
        </p:txBody>
      </p:sp>
    </p:spTree>
    <p:extLst>
      <p:ext uri="{BB962C8B-B14F-4D97-AF65-F5344CB8AC3E}">
        <p14:creationId xmlns:p14="http://schemas.microsoft.com/office/powerpoint/2010/main" val="280440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90AF-E9D4-4D3F-B165-9FF0C46226AB}"/>
              </a:ext>
            </a:extLst>
          </p:cNvPr>
          <p:cNvSpPr txBox="1">
            <a:spLocks/>
          </p:cNvSpPr>
          <p:nvPr/>
        </p:nvSpPr>
        <p:spPr>
          <a:xfrm>
            <a:off x="609600" y="274638"/>
            <a:ext cx="7908758" cy="1143000"/>
          </a:xfrm>
          <a:prstGeom prst="rect">
            <a:avLst/>
          </a:prstGeom>
        </p:spPr>
        <p:txBody>
          <a:bodyP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Educational Need/Practice Gap</a:t>
            </a:r>
            <a:endParaRPr lang="en-US" dirty="0"/>
          </a:p>
        </p:txBody>
      </p:sp>
      <p:sp>
        <p:nvSpPr>
          <p:cNvPr id="3" name="Content Placeholder 2">
            <a:extLst>
              <a:ext uri="{FF2B5EF4-FFF2-40B4-BE49-F238E27FC236}">
                <a16:creationId xmlns:a16="http://schemas.microsoft.com/office/drawing/2014/main" id="{7A8CF8D0-CBD7-425C-8DA3-4034EC2EF77A}"/>
              </a:ext>
            </a:extLst>
          </p:cNvPr>
          <p:cNvSpPr txBox="1">
            <a:spLocks/>
          </p:cNvSpPr>
          <p:nvPr/>
        </p:nvSpPr>
        <p:spPr>
          <a:xfrm>
            <a:off x="609600" y="1600201"/>
            <a:ext cx="7908758"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en-US" dirty="0"/>
              <a:t>Gap = Despite effective interventions to reduce HIV transmission, new HIV infections continue to occur</a:t>
            </a:r>
          </a:p>
          <a:p>
            <a:pPr marL="0" indent="0">
              <a:buFont typeface="Wingdings" charset="2"/>
              <a:buNone/>
            </a:pPr>
            <a:endParaRPr lang="en-US" dirty="0"/>
          </a:p>
          <a:p>
            <a:pPr marL="0" indent="0">
              <a:buNone/>
            </a:pPr>
            <a:r>
              <a:rPr lang="en-US" dirty="0"/>
              <a:t>Need = HIV pre-exposure prophylaxis (PrEP) is a safe and effective method of HIV prevention, but is not reaching many patients who could benefit from it</a:t>
            </a:r>
          </a:p>
          <a:p>
            <a:pPr marL="0" indent="0">
              <a:buFont typeface="Wingdings" charset="2"/>
              <a:buNone/>
            </a:pPr>
            <a:endParaRPr lang="en-US" dirty="0"/>
          </a:p>
        </p:txBody>
      </p:sp>
    </p:spTree>
    <p:extLst>
      <p:ext uri="{BB962C8B-B14F-4D97-AF65-F5344CB8AC3E}">
        <p14:creationId xmlns:p14="http://schemas.microsoft.com/office/powerpoint/2010/main" val="3683774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8E5A-842E-4B37-99F2-10ED86753619}"/>
              </a:ext>
            </a:extLst>
          </p:cNvPr>
          <p:cNvSpPr>
            <a:spLocks noGrp="1"/>
          </p:cNvSpPr>
          <p:nvPr>
            <p:ph type="title"/>
          </p:nvPr>
        </p:nvSpPr>
        <p:spPr/>
        <p:txBody>
          <a:bodyPr/>
          <a:lstStyle/>
          <a:p>
            <a:r>
              <a:rPr lang="en-US" dirty="0"/>
              <a:t>PrEP and Primary Care</a:t>
            </a:r>
          </a:p>
        </p:txBody>
      </p:sp>
      <p:sp>
        <p:nvSpPr>
          <p:cNvPr id="5" name="Content Placeholder 4">
            <a:extLst>
              <a:ext uri="{FF2B5EF4-FFF2-40B4-BE49-F238E27FC236}">
                <a16:creationId xmlns:a16="http://schemas.microsoft.com/office/drawing/2014/main" id="{BE4F823E-8A92-46EC-A089-661644A262D7}"/>
              </a:ext>
            </a:extLst>
          </p:cNvPr>
          <p:cNvSpPr>
            <a:spLocks noGrp="1"/>
          </p:cNvSpPr>
          <p:nvPr>
            <p:ph idx="1"/>
          </p:nvPr>
        </p:nvSpPr>
        <p:spPr/>
        <p:txBody>
          <a:bodyPr/>
          <a:lstStyle/>
          <a:p>
            <a:r>
              <a:rPr lang="en-US" dirty="0"/>
              <a:t>Vaccines: Hepatitis A, Hepatitis B, HPV, Meningococcal B, Influenza</a:t>
            </a:r>
          </a:p>
          <a:p>
            <a:pPr marL="114300" indent="0">
              <a:buNone/>
            </a:pPr>
            <a:endParaRPr lang="en-US" dirty="0"/>
          </a:p>
          <a:p>
            <a:r>
              <a:rPr lang="en-US" dirty="0"/>
              <a:t>Screening: Hepatitis C, Depression, Unhealthy Alcohol Use, Smoking, Intimate Partner Violence</a:t>
            </a:r>
          </a:p>
          <a:p>
            <a:endParaRPr lang="en-US" dirty="0"/>
          </a:p>
          <a:p>
            <a:r>
              <a:rPr lang="en-US" dirty="0"/>
              <a:t>Mammography, Cervical Cancer Screening, Prostate Cancer Screening</a:t>
            </a:r>
          </a:p>
          <a:p>
            <a:endParaRPr lang="en-US" dirty="0"/>
          </a:p>
        </p:txBody>
      </p:sp>
    </p:spTree>
    <p:extLst>
      <p:ext uri="{BB962C8B-B14F-4D97-AF65-F5344CB8AC3E}">
        <p14:creationId xmlns:p14="http://schemas.microsoft.com/office/powerpoint/2010/main" val="1631793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A101-D3C2-42C1-9288-D62EDC23A411}"/>
              </a:ext>
            </a:extLst>
          </p:cNvPr>
          <p:cNvSpPr>
            <a:spLocks noGrp="1"/>
          </p:cNvSpPr>
          <p:nvPr>
            <p:ph type="title"/>
          </p:nvPr>
        </p:nvSpPr>
        <p:spPr/>
        <p:txBody>
          <a:bodyPr/>
          <a:lstStyle/>
          <a:p>
            <a:r>
              <a:rPr lang="en-US" dirty="0"/>
              <a:t>CAB-LA and Pharmacokinetic “Tail”</a:t>
            </a:r>
          </a:p>
        </p:txBody>
      </p:sp>
      <p:sp>
        <p:nvSpPr>
          <p:cNvPr id="3" name="Content Placeholder 2">
            <a:extLst>
              <a:ext uri="{FF2B5EF4-FFF2-40B4-BE49-F238E27FC236}">
                <a16:creationId xmlns:a16="http://schemas.microsoft.com/office/drawing/2014/main" id="{EE9CC2D5-2A9E-497C-AE7E-6F2A4E3B3167}"/>
              </a:ext>
            </a:extLst>
          </p:cNvPr>
          <p:cNvSpPr>
            <a:spLocks noGrp="1"/>
          </p:cNvSpPr>
          <p:nvPr>
            <p:ph idx="1"/>
          </p:nvPr>
        </p:nvSpPr>
        <p:spPr/>
        <p:txBody>
          <a:bodyPr>
            <a:normAutofit fontScale="92500" lnSpcReduction="20000"/>
          </a:bodyPr>
          <a:lstStyle/>
          <a:p>
            <a:r>
              <a:rPr lang="en-US" dirty="0"/>
              <a:t>After last CAB-LA injection:</a:t>
            </a:r>
          </a:p>
          <a:p>
            <a:pPr lvl="1"/>
            <a:r>
              <a:rPr lang="en-US" dirty="0"/>
              <a:t>CAB concentration dropped below LLOQ at median of </a:t>
            </a:r>
            <a:r>
              <a:rPr lang="en-US" b="1" u="sng" dirty="0"/>
              <a:t>10 months</a:t>
            </a:r>
            <a:r>
              <a:rPr lang="en-US" b="1" dirty="0"/>
              <a:t> </a:t>
            </a:r>
            <a:r>
              <a:rPr lang="en-US" dirty="0"/>
              <a:t>for males</a:t>
            </a:r>
          </a:p>
          <a:p>
            <a:pPr lvl="1"/>
            <a:r>
              <a:rPr lang="en-US" dirty="0"/>
              <a:t>CAB concentration dropped below LLOQ at median of </a:t>
            </a:r>
            <a:r>
              <a:rPr lang="en-US" b="1" u="sng" dirty="0"/>
              <a:t>15.5 months</a:t>
            </a:r>
            <a:r>
              <a:rPr lang="en-US" b="1" dirty="0"/>
              <a:t> </a:t>
            </a:r>
            <a:r>
              <a:rPr lang="en-US" dirty="0"/>
              <a:t>for females</a:t>
            </a:r>
          </a:p>
          <a:p>
            <a:pPr marL="114300" indent="0">
              <a:buNone/>
            </a:pPr>
            <a:endParaRPr lang="en-US" dirty="0"/>
          </a:p>
          <a:p>
            <a:r>
              <a:rPr lang="en-US" dirty="0"/>
              <a:t>When discontinuing CAB-LA</a:t>
            </a:r>
          </a:p>
          <a:p>
            <a:pPr lvl="1"/>
            <a:r>
              <a:rPr lang="en-US" dirty="0"/>
              <a:t>Re-educate about the “tail” and risks with declining CAB levels</a:t>
            </a:r>
          </a:p>
          <a:p>
            <a:pPr lvl="1"/>
            <a:r>
              <a:rPr lang="en-US" dirty="0"/>
              <a:t>Assess ongoing HIV risk and prevention plans</a:t>
            </a:r>
          </a:p>
          <a:p>
            <a:endParaRPr lang="en-US" dirty="0"/>
          </a:p>
          <a:p>
            <a:r>
              <a:rPr lang="en-US" dirty="0"/>
              <a:t>Prescribe TDF/FTC or TAF/FTC</a:t>
            </a:r>
          </a:p>
          <a:p>
            <a:pPr marL="114300" indent="0">
              <a:buNone/>
            </a:pPr>
            <a:endParaRPr lang="en-US" dirty="0"/>
          </a:p>
          <a:p>
            <a:r>
              <a:rPr lang="en-US" dirty="0"/>
              <a:t>Continue HIV testing (HIV Ab/Ag and RNA testing) every 3 months for a year after last injection</a:t>
            </a:r>
          </a:p>
          <a:p>
            <a:endParaRPr lang="en-US" b="1" dirty="0"/>
          </a:p>
          <a:p>
            <a:endParaRPr lang="en-US" b="1" dirty="0"/>
          </a:p>
          <a:p>
            <a:endParaRPr lang="en-US" dirty="0"/>
          </a:p>
        </p:txBody>
      </p:sp>
      <p:sp>
        <p:nvSpPr>
          <p:cNvPr id="4" name="TextBox 3">
            <a:extLst>
              <a:ext uri="{FF2B5EF4-FFF2-40B4-BE49-F238E27FC236}">
                <a16:creationId xmlns:a16="http://schemas.microsoft.com/office/drawing/2014/main" id="{ECD38DA1-3965-4139-9C05-B72149DEC07D}"/>
              </a:ext>
            </a:extLst>
          </p:cNvPr>
          <p:cNvSpPr txBox="1"/>
          <p:nvPr/>
        </p:nvSpPr>
        <p:spPr>
          <a:xfrm>
            <a:off x="6686237" y="6283944"/>
            <a:ext cx="1712328" cy="246221"/>
          </a:xfrm>
          <a:prstGeom prst="rect">
            <a:avLst/>
          </a:prstGeom>
          <a:noFill/>
        </p:spPr>
        <p:txBody>
          <a:bodyPr wrap="none" rtlCol="0">
            <a:spAutoFit/>
          </a:bodyPr>
          <a:lstStyle/>
          <a:p>
            <a:r>
              <a:rPr lang="en-US" sz="1000" dirty="0" err="1">
                <a:solidFill>
                  <a:schemeClr val="bg1"/>
                </a:solidFill>
                <a:cs typeface="Calibri" panose="020F0502020204030204" pitchFamily="34" charset="0"/>
              </a:rPr>
              <a:t>Landovitz</a:t>
            </a:r>
            <a:r>
              <a:rPr lang="en-US" sz="1000" dirty="0">
                <a:solidFill>
                  <a:schemeClr val="bg1"/>
                </a:solidFill>
                <a:cs typeface="Calibri" panose="020F0502020204030204" pitchFamily="34" charset="0"/>
              </a:rPr>
              <a:t> Lancet HIV 2020</a:t>
            </a:r>
          </a:p>
        </p:txBody>
      </p:sp>
    </p:spTree>
    <p:extLst>
      <p:ext uri="{BB962C8B-B14F-4D97-AF65-F5344CB8AC3E}">
        <p14:creationId xmlns:p14="http://schemas.microsoft.com/office/powerpoint/2010/main" val="22993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0755-1313-4E0A-A359-E2F77026C5B9}"/>
              </a:ext>
            </a:extLst>
          </p:cNvPr>
          <p:cNvSpPr>
            <a:spLocks noGrp="1"/>
          </p:cNvSpPr>
          <p:nvPr>
            <p:ph type="title"/>
          </p:nvPr>
        </p:nvSpPr>
        <p:spPr/>
        <p:txBody>
          <a:bodyPr/>
          <a:lstStyle/>
          <a:p>
            <a:r>
              <a:rPr lang="en-US" dirty="0"/>
              <a:t>Addition of HIV-1 RNA testing</a:t>
            </a:r>
          </a:p>
        </p:txBody>
      </p:sp>
      <p:sp>
        <p:nvSpPr>
          <p:cNvPr id="3" name="Content Placeholder 2">
            <a:extLst>
              <a:ext uri="{FF2B5EF4-FFF2-40B4-BE49-F238E27FC236}">
                <a16:creationId xmlns:a16="http://schemas.microsoft.com/office/drawing/2014/main" id="{B7BEAAB3-A6AF-4F25-8703-9BBD627BC94A}"/>
              </a:ext>
            </a:extLst>
          </p:cNvPr>
          <p:cNvSpPr>
            <a:spLocks noGrp="1"/>
          </p:cNvSpPr>
          <p:nvPr>
            <p:ph idx="1"/>
          </p:nvPr>
        </p:nvSpPr>
        <p:spPr/>
        <p:txBody>
          <a:bodyPr>
            <a:normAutofit fontScale="92500" lnSpcReduction="20000"/>
          </a:bodyPr>
          <a:lstStyle/>
          <a:p>
            <a:r>
              <a:rPr lang="en-US" dirty="0"/>
              <a:t>Antiretrovirals impact HIV test performance</a:t>
            </a:r>
          </a:p>
          <a:p>
            <a:pPr marL="114300" indent="0">
              <a:buNone/>
            </a:pPr>
            <a:endParaRPr lang="en-US" dirty="0"/>
          </a:p>
          <a:p>
            <a:r>
              <a:rPr lang="en-US" dirty="0"/>
              <a:t>HIV Ag/Ab positivity may be delayed beyond the HIV RNA assay for incident HIV infections by a median of:</a:t>
            </a:r>
          </a:p>
          <a:p>
            <a:pPr lvl="1"/>
            <a:r>
              <a:rPr lang="en-US" dirty="0"/>
              <a:t>98 days in those receiving CAB-LA</a:t>
            </a:r>
          </a:p>
          <a:p>
            <a:pPr lvl="1"/>
            <a:r>
              <a:rPr lang="en-US" dirty="0"/>
              <a:t>31 days in those receiving TDF/FTC</a:t>
            </a:r>
          </a:p>
          <a:p>
            <a:pPr marL="411480" lvl="1" indent="0">
              <a:buNone/>
            </a:pPr>
            <a:endParaRPr lang="en-US" dirty="0"/>
          </a:p>
          <a:p>
            <a:r>
              <a:rPr lang="en-US" dirty="0"/>
              <a:t>RNA assays can detect incident HIV infection before INSTI resistance emerges</a:t>
            </a:r>
          </a:p>
          <a:p>
            <a:endParaRPr lang="en-US" dirty="0"/>
          </a:p>
          <a:p>
            <a:r>
              <a:rPr lang="en-US" dirty="0"/>
              <a:t>Major INSTI resistance mutations in 7 cases</a:t>
            </a:r>
          </a:p>
          <a:p>
            <a:r>
              <a:rPr lang="en-US" dirty="0"/>
              <a:t>RNA assays would have detected HIV before a major INSTI mutation emerged in 4 cases and before additional major INSTI mutations emerged in 1 case</a:t>
            </a:r>
          </a:p>
          <a:p>
            <a:pPr marL="114300" indent="0">
              <a:buNone/>
            </a:pPr>
            <a:endParaRPr lang="en-US" dirty="0">
              <a:highlight>
                <a:srgbClr val="FFFF00"/>
              </a:highlight>
            </a:endParaRPr>
          </a:p>
          <a:p>
            <a:pPr lvl="1"/>
            <a:endParaRPr lang="en-US" i="1" dirty="0">
              <a:highlight>
                <a:srgbClr val="FFFF00"/>
              </a:highlight>
            </a:endParaRPr>
          </a:p>
          <a:p>
            <a:endParaRPr lang="en-US" dirty="0"/>
          </a:p>
          <a:p>
            <a:endParaRPr lang="en-US" dirty="0"/>
          </a:p>
          <a:p>
            <a:endParaRPr lang="en-US" dirty="0"/>
          </a:p>
          <a:p>
            <a:endParaRPr lang="en-US" dirty="0"/>
          </a:p>
          <a:p>
            <a:pPr lvl="1"/>
            <a:endParaRPr lang="en-US" dirty="0"/>
          </a:p>
          <a:p>
            <a:pPr lvl="1"/>
            <a:endParaRPr lang="en-US" dirty="0"/>
          </a:p>
          <a:p>
            <a:endParaRPr lang="en-US" dirty="0"/>
          </a:p>
        </p:txBody>
      </p:sp>
      <p:sp>
        <p:nvSpPr>
          <p:cNvPr id="8" name="TextBox 7">
            <a:extLst>
              <a:ext uri="{FF2B5EF4-FFF2-40B4-BE49-F238E27FC236}">
                <a16:creationId xmlns:a16="http://schemas.microsoft.com/office/drawing/2014/main" id="{825E5E74-5227-500C-F540-5175D1B57F25}"/>
              </a:ext>
            </a:extLst>
          </p:cNvPr>
          <p:cNvSpPr txBox="1"/>
          <p:nvPr/>
        </p:nvSpPr>
        <p:spPr>
          <a:xfrm>
            <a:off x="5974080" y="6276220"/>
            <a:ext cx="2798689"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Eshleman </a:t>
            </a:r>
            <a:r>
              <a:rPr lang="en-US" sz="1000">
                <a:solidFill>
                  <a:schemeClr val="bg1"/>
                </a:solidFill>
                <a:latin typeface="Arial" panose="020B0604020202020204" pitchFamily="34" charset="0"/>
                <a:cs typeface="Arial" panose="020B0604020202020204" pitchFamily="34" charset="0"/>
              </a:rPr>
              <a:t>JID 2022</a:t>
            </a:r>
            <a:r>
              <a:rPr lang="en-US" sz="1000" dirty="0">
                <a:solidFill>
                  <a:schemeClr val="bg1"/>
                </a:solidFill>
                <a:latin typeface="Arial" panose="020B0604020202020204" pitchFamily="34" charset="0"/>
                <a:cs typeface="Arial" panose="020B0604020202020204" pitchFamily="34" charset="0"/>
              </a:rPr>
              <a:t>; </a:t>
            </a:r>
            <a:r>
              <a:rPr lang="en-US" sz="1000" dirty="0" err="1">
                <a:solidFill>
                  <a:schemeClr val="bg1"/>
                </a:solidFill>
                <a:latin typeface="Arial" panose="020B0604020202020204" pitchFamily="34" charset="0"/>
                <a:cs typeface="Arial" panose="020B0604020202020204" pitchFamily="34" charset="0"/>
              </a:rPr>
              <a:t>Marzinke</a:t>
            </a:r>
            <a:r>
              <a:rPr lang="en-US" sz="1000" dirty="0">
                <a:solidFill>
                  <a:schemeClr val="bg1"/>
                </a:solidFill>
                <a:latin typeface="Arial" panose="020B0604020202020204" pitchFamily="34" charset="0"/>
                <a:cs typeface="Arial" panose="020B0604020202020204" pitchFamily="34" charset="0"/>
              </a:rPr>
              <a:t> JID 2021</a:t>
            </a:r>
          </a:p>
        </p:txBody>
      </p:sp>
    </p:spTree>
    <p:extLst>
      <p:ext uri="{BB962C8B-B14F-4D97-AF65-F5344CB8AC3E}">
        <p14:creationId xmlns:p14="http://schemas.microsoft.com/office/powerpoint/2010/main" val="28601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8B75F4-21FE-4422-965B-16EF5ED30E6E}"/>
              </a:ext>
            </a:extLst>
          </p:cNvPr>
          <p:cNvSpPr txBox="1"/>
          <p:nvPr/>
        </p:nvSpPr>
        <p:spPr>
          <a:xfrm>
            <a:off x="6056894" y="6314345"/>
            <a:ext cx="2629906" cy="246221"/>
          </a:xfrm>
          <a:prstGeom prst="rect">
            <a:avLst/>
          </a:prstGeom>
          <a:noFill/>
        </p:spPr>
        <p:txBody>
          <a:bodyPr wrap="square" rtlCol="0">
            <a:spAutoFit/>
          </a:bodyPr>
          <a:lstStyle/>
          <a:p>
            <a:r>
              <a:rPr lang="en-US" sz="1000" dirty="0">
                <a:solidFill>
                  <a:schemeClr val="bg1"/>
                </a:solidFill>
                <a:cs typeface="Calibri" panose="020F0502020204030204" pitchFamily="34" charset="0"/>
              </a:rPr>
              <a:t>Eshleman CROI 2023, Abstract OA-8</a:t>
            </a:r>
          </a:p>
        </p:txBody>
      </p:sp>
      <p:pic>
        <p:nvPicPr>
          <p:cNvPr id="10" name="Content Placeholder 9">
            <a:extLst>
              <a:ext uri="{FF2B5EF4-FFF2-40B4-BE49-F238E27FC236}">
                <a16:creationId xmlns:a16="http://schemas.microsoft.com/office/drawing/2014/main" id="{55D8BC3C-DB1C-4388-902E-4D2FCE3D4063}"/>
              </a:ext>
            </a:extLst>
          </p:cNvPr>
          <p:cNvPicPr>
            <a:picLocks noGrp="1" noChangeAspect="1"/>
          </p:cNvPicPr>
          <p:nvPr>
            <p:ph idx="1"/>
          </p:nvPr>
        </p:nvPicPr>
        <p:blipFill>
          <a:blip r:embed="rId3"/>
          <a:stretch>
            <a:fillRect/>
          </a:stretch>
        </p:blipFill>
        <p:spPr>
          <a:xfrm>
            <a:off x="248953" y="1304544"/>
            <a:ext cx="8646093" cy="4857821"/>
          </a:xfrm>
          <a:prstGeom prst="rect">
            <a:avLst/>
          </a:prstGeom>
        </p:spPr>
      </p:pic>
    </p:spTree>
    <p:extLst>
      <p:ext uri="{BB962C8B-B14F-4D97-AF65-F5344CB8AC3E}">
        <p14:creationId xmlns:p14="http://schemas.microsoft.com/office/powerpoint/2010/main" val="2830167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0F4B-B256-4D43-BB16-CF9EF9C85A62}"/>
              </a:ext>
            </a:extLst>
          </p:cNvPr>
          <p:cNvSpPr>
            <a:spLocks noGrp="1"/>
          </p:cNvSpPr>
          <p:nvPr>
            <p:ph type="title"/>
          </p:nvPr>
        </p:nvSpPr>
        <p:spPr/>
        <p:txBody>
          <a:bodyPr/>
          <a:lstStyle/>
          <a:p>
            <a:r>
              <a:rPr lang="en-US" dirty="0"/>
              <a:t>Oral vs IM PrEP options</a:t>
            </a:r>
          </a:p>
        </p:txBody>
      </p:sp>
      <p:sp>
        <p:nvSpPr>
          <p:cNvPr id="3" name="Content Placeholder 2">
            <a:extLst>
              <a:ext uri="{FF2B5EF4-FFF2-40B4-BE49-F238E27FC236}">
                <a16:creationId xmlns:a16="http://schemas.microsoft.com/office/drawing/2014/main" id="{E2A5FFD2-1384-4FE7-97E8-1A84E4366C84}"/>
              </a:ext>
            </a:extLst>
          </p:cNvPr>
          <p:cNvSpPr>
            <a:spLocks noGrp="1"/>
          </p:cNvSpPr>
          <p:nvPr>
            <p:ph idx="1"/>
          </p:nvPr>
        </p:nvSpPr>
        <p:spPr>
          <a:xfrm>
            <a:off x="457199" y="1417638"/>
            <a:ext cx="8315569" cy="4549861"/>
          </a:xfrm>
        </p:spPr>
        <p:txBody>
          <a:bodyPr numCol="2" spcCol="274320">
            <a:normAutofit fontScale="92500" lnSpcReduction="20000"/>
          </a:bodyPr>
          <a:lstStyle/>
          <a:p>
            <a:pPr marL="0" indent="0">
              <a:spcBef>
                <a:spcPts val="75"/>
              </a:spcBef>
              <a:buNone/>
            </a:pPr>
            <a:endParaRPr lang="en-US" sz="2000" b="1" u="sng" dirty="0"/>
          </a:p>
          <a:p>
            <a:pPr marL="0" indent="0">
              <a:spcBef>
                <a:spcPts val="75"/>
              </a:spcBef>
              <a:buNone/>
            </a:pPr>
            <a:r>
              <a:rPr lang="en-US" sz="2000" b="1" u="sng" dirty="0"/>
              <a:t>Oral</a:t>
            </a:r>
            <a:r>
              <a:rPr lang="en-US" sz="2000" b="1" u="sng" spc="-53" dirty="0"/>
              <a:t> </a:t>
            </a:r>
            <a:r>
              <a:rPr lang="en-US" sz="2000" b="1" u="sng" spc="-8" dirty="0"/>
              <a:t>Tenofovir/emtricitabine</a:t>
            </a:r>
          </a:p>
          <a:p>
            <a:pPr marL="180975" indent="-171450">
              <a:lnSpc>
                <a:spcPct val="110000"/>
              </a:lnSpc>
              <a:spcBef>
                <a:spcPts val="68"/>
              </a:spcBef>
              <a:buFont typeface="Arial"/>
              <a:buChar char="•"/>
              <a:tabLst>
                <a:tab pos="180975" algn="l"/>
              </a:tabLst>
            </a:pPr>
            <a:r>
              <a:rPr lang="en-US" sz="2000" spc="-41" dirty="0"/>
              <a:t>Daily </a:t>
            </a:r>
            <a:r>
              <a:rPr lang="en-US" sz="2000" dirty="0"/>
              <a:t>or</a:t>
            </a:r>
            <a:r>
              <a:rPr lang="en-US" sz="2000" spc="-38" dirty="0"/>
              <a:t> </a:t>
            </a:r>
            <a:r>
              <a:rPr lang="en-US" sz="2000" spc="-23" dirty="0"/>
              <a:t>“On-</a:t>
            </a:r>
            <a:r>
              <a:rPr lang="en-US" sz="2000" spc="-8" dirty="0"/>
              <a:t>demand” options</a:t>
            </a:r>
            <a:endParaRPr lang="en-US" sz="2000" dirty="0"/>
          </a:p>
          <a:p>
            <a:pPr marL="180975" indent="-171450">
              <a:lnSpc>
                <a:spcPct val="110000"/>
              </a:lnSpc>
              <a:spcBef>
                <a:spcPts val="244"/>
              </a:spcBef>
              <a:buFont typeface="Arial"/>
              <a:buChar char="•"/>
              <a:tabLst>
                <a:tab pos="180975" algn="l"/>
              </a:tabLst>
            </a:pPr>
            <a:r>
              <a:rPr lang="en-US" sz="2000" spc="-8" dirty="0"/>
              <a:t>Widely available</a:t>
            </a:r>
          </a:p>
          <a:p>
            <a:pPr marL="180975" indent="-171450">
              <a:lnSpc>
                <a:spcPct val="110000"/>
              </a:lnSpc>
              <a:spcBef>
                <a:spcPts val="244"/>
              </a:spcBef>
              <a:buFont typeface="Arial"/>
              <a:buChar char="•"/>
              <a:tabLst>
                <a:tab pos="180975" algn="l"/>
              </a:tabLst>
            </a:pPr>
            <a:r>
              <a:rPr lang="en-US" sz="2000" dirty="0"/>
              <a:t>90</a:t>
            </a:r>
            <a:r>
              <a:rPr lang="en-US" sz="2000" spc="-30" dirty="0"/>
              <a:t> </a:t>
            </a:r>
            <a:r>
              <a:rPr lang="en-US" sz="2000" dirty="0"/>
              <a:t>day</a:t>
            </a:r>
            <a:r>
              <a:rPr lang="en-US" sz="2000" spc="-45" dirty="0"/>
              <a:t> </a:t>
            </a:r>
            <a:r>
              <a:rPr lang="en-US" sz="2000" dirty="0"/>
              <a:t>supply</a:t>
            </a:r>
            <a:r>
              <a:rPr lang="en-US" sz="2000" spc="-19" dirty="0"/>
              <a:t> </a:t>
            </a:r>
            <a:r>
              <a:rPr lang="en-US" sz="2000" dirty="0"/>
              <a:t>at</a:t>
            </a:r>
            <a:r>
              <a:rPr lang="en-US" sz="2000" spc="-49" dirty="0"/>
              <a:t> </a:t>
            </a:r>
            <a:r>
              <a:rPr lang="en-US" sz="2000" dirty="0"/>
              <a:t>a</a:t>
            </a:r>
            <a:r>
              <a:rPr lang="en-US" sz="2000" spc="-41" dirty="0"/>
              <a:t> </a:t>
            </a:r>
            <a:r>
              <a:rPr lang="en-US" sz="2000" spc="-15" dirty="0"/>
              <a:t>time</a:t>
            </a:r>
            <a:endParaRPr lang="en-US" sz="2000" dirty="0"/>
          </a:p>
          <a:p>
            <a:pPr marL="180975" indent="-171450">
              <a:lnSpc>
                <a:spcPct val="110000"/>
              </a:lnSpc>
              <a:spcBef>
                <a:spcPts val="244"/>
              </a:spcBef>
              <a:buFont typeface="Arial"/>
              <a:buChar char="•"/>
              <a:tabLst>
                <a:tab pos="180975" algn="l"/>
              </a:tabLst>
            </a:pPr>
            <a:r>
              <a:rPr lang="en-US" sz="2000" dirty="0"/>
              <a:t>No</a:t>
            </a:r>
            <a:r>
              <a:rPr lang="en-US" sz="2000" spc="-49" dirty="0"/>
              <a:t> </a:t>
            </a:r>
            <a:r>
              <a:rPr lang="en-US" sz="2000" dirty="0"/>
              <a:t>tail</a:t>
            </a:r>
            <a:r>
              <a:rPr lang="en-US" sz="2000" spc="-60" dirty="0"/>
              <a:t> </a:t>
            </a:r>
            <a:r>
              <a:rPr lang="en-US" sz="2000" spc="-15" dirty="0"/>
              <a:t>coverage</a:t>
            </a:r>
            <a:r>
              <a:rPr lang="en-US" sz="2000" spc="-64" dirty="0"/>
              <a:t> </a:t>
            </a:r>
            <a:r>
              <a:rPr lang="en-US" sz="2000" spc="-8" dirty="0"/>
              <a:t>needed</a:t>
            </a:r>
            <a:endParaRPr lang="en-US" sz="2000" dirty="0"/>
          </a:p>
          <a:p>
            <a:pPr marL="180975" marR="168593" indent="-171450">
              <a:lnSpc>
                <a:spcPct val="110000"/>
              </a:lnSpc>
              <a:spcBef>
                <a:spcPts val="746"/>
              </a:spcBef>
              <a:buFont typeface="Arial"/>
              <a:buChar char="•"/>
              <a:tabLst>
                <a:tab pos="180975" algn="l"/>
              </a:tabLst>
            </a:pPr>
            <a:r>
              <a:rPr lang="en-US" sz="2000" spc="-8" dirty="0"/>
              <a:t>Usually covered by insurance</a:t>
            </a:r>
            <a:endParaRPr lang="en-US" sz="2000" dirty="0"/>
          </a:p>
          <a:p>
            <a:pPr marL="180975" indent="-171450">
              <a:lnSpc>
                <a:spcPct val="110000"/>
              </a:lnSpc>
              <a:spcBef>
                <a:spcPts val="255"/>
              </a:spcBef>
              <a:buFont typeface="Arial"/>
              <a:buChar char="•"/>
              <a:tabLst>
                <a:tab pos="180975" algn="l"/>
              </a:tabLst>
            </a:pPr>
            <a:r>
              <a:rPr lang="en-US" sz="2000" dirty="0"/>
              <a:t>Labs</a:t>
            </a:r>
            <a:r>
              <a:rPr lang="en-US" sz="2000" spc="-38" dirty="0"/>
              <a:t> </a:t>
            </a:r>
            <a:r>
              <a:rPr lang="en-US" sz="2000" dirty="0"/>
              <a:t>every</a:t>
            </a:r>
            <a:r>
              <a:rPr lang="en-US" sz="2000" spc="-49" dirty="0"/>
              <a:t> </a:t>
            </a:r>
            <a:r>
              <a:rPr lang="en-US" sz="2000" dirty="0"/>
              <a:t>3</a:t>
            </a:r>
            <a:r>
              <a:rPr lang="en-US" sz="2000" spc="-41" dirty="0"/>
              <a:t> </a:t>
            </a:r>
            <a:r>
              <a:rPr lang="en-US" sz="2000" spc="-8" dirty="0"/>
              <a:t>months</a:t>
            </a:r>
          </a:p>
          <a:p>
            <a:pPr marL="180975" indent="-171450">
              <a:lnSpc>
                <a:spcPct val="110000"/>
              </a:lnSpc>
              <a:spcBef>
                <a:spcPts val="255"/>
              </a:spcBef>
              <a:buFont typeface="Arial"/>
              <a:buChar char="•"/>
              <a:tabLst>
                <a:tab pos="180975" algn="l"/>
              </a:tabLst>
            </a:pPr>
            <a:r>
              <a:rPr lang="en-US" sz="2000" spc="-8" dirty="0"/>
              <a:t>Data available for pregnancy/breastfeeding</a:t>
            </a:r>
          </a:p>
          <a:p>
            <a:pPr marL="180975" indent="-171450">
              <a:lnSpc>
                <a:spcPct val="110000"/>
              </a:lnSpc>
              <a:spcBef>
                <a:spcPts val="255"/>
              </a:spcBef>
              <a:buFont typeface="Arial"/>
              <a:buChar char="•"/>
              <a:tabLst>
                <a:tab pos="180975" algn="l"/>
              </a:tabLst>
            </a:pPr>
            <a:r>
              <a:rPr lang="en-US" sz="2000" spc="-8" dirty="0"/>
              <a:t>Daily pill not the best option for everyone</a:t>
            </a:r>
          </a:p>
          <a:p>
            <a:pPr marL="180975" indent="-171450">
              <a:spcBef>
                <a:spcPts val="255"/>
              </a:spcBef>
              <a:buFont typeface="Arial"/>
              <a:buChar char="•"/>
              <a:tabLst>
                <a:tab pos="180975" algn="l"/>
              </a:tabLst>
            </a:pPr>
            <a:endParaRPr lang="en-US" sz="2000" spc="-8" dirty="0"/>
          </a:p>
          <a:p>
            <a:pPr marL="180975" indent="-171450">
              <a:spcBef>
                <a:spcPts val="255"/>
              </a:spcBef>
              <a:buFont typeface="Arial"/>
              <a:buChar char="•"/>
              <a:tabLst>
                <a:tab pos="180975" algn="l"/>
              </a:tabLst>
            </a:pPr>
            <a:endParaRPr lang="en-US" sz="2000" spc="-8" dirty="0"/>
          </a:p>
          <a:p>
            <a:pPr marL="9525" indent="0">
              <a:spcBef>
                <a:spcPts val="255"/>
              </a:spcBef>
              <a:buNone/>
              <a:tabLst>
                <a:tab pos="180975" algn="l"/>
              </a:tabLst>
            </a:pPr>
            <a:endParaRPr lang="en-US" sz="2000" spc="-8" dirty="0"/>
          </a:p>
          <a:p>
            <a:pPr marL="9525" indent="0">
              <a:spcBef>
                <a:spcPts val="255"/>
              </a:spcBef>
              <a:buNone/>
              <a:tabLst>
                <a:tab pos="180975" algn="l"/>
              </a:tabLst>
            </a:pPr>
            <a:endParaRPr lang="en-US" sz="2000" spc="-8" dirty="0"/>
          </a:p>
          <a:p>
            <a:pPr marL="9525" indent="0">
              <a:spcBef>
                <a:spcPts val="255"/>
              </a:spcBef>
              <a:buNone/>
              <a:tabLst>
                <a:tab pos="180975" algn="l"/>
              </a:tabLst>
            </a:pPr>
            <a:endParaRPr lang="en-US" sz="2000" spc="-8" dirty="0"/>
          </a:p>
          <a:p>
            <a:pPr marL="0" indent="0">
              <a:spcBef>
                <a:spcPts val="75"/>
              </a:spcBef>
              <a:buNone/>
            </a:pPr>
            <a:r>
              <a:rPr lang="en-US" sz="2000" b="1" u="sng" dirty="0">
                <a:cs typeface="Calibri"/>
              </a:rPr>
              <a:t>CAB-LA</a:t>
            </a:r>
            <a:endParaRPr lang="en-US" sz="2000" u="sng" dirty="0">
              <a:cs typeface="Calibri"/>
            </a:endParaRPr>
          </a:p>
          <a:p>
            <a:pPr marL="180975" indent="-171450">
              <a:lnSpc>
                <a:spcPct val="110000"/>
              </a:lnSpc>
              <a:spcBef>
                <a:spcPts val="68"/>
              </a:spcBef>
              <a:buFont typeface="Arial"/>
              <a:buChar char="•"/>
              <a:tabLst>
                <a:tab pos="180975" algn="l"/>
              </a:tabLst>
            </a:pPr>
            <a:r>
              <a:rPr lang="en-US" sz="2000" dirty="0">
                <a:cs typeface="Calibri"/>
              </a:rPr>
              <a:t>Superior efficacy vs TDF/FTC</a:t>
            </a:r>
          </a:p>
          <a:p>
            <a:pPr marL="180975" indent="-171450">
              <a:lnSpc>
                <a:spcPct val="110000"/>
              </a:lnSpc>
              <a:spcBef>
                <a:spcPts val="68"/>
              </a:spcBef>
              <a:buFont typeface="Arial"/>
              <a:buChar char="•"/>
              <a:tabLst>
                <a:tab pos="180975" algn="l"/>
              </a:tabLst>
            </a:pPr>
            <a:r>
              <a:rPr lang="en-US" sz="2000" spc="-8" dirty="0">
                <a:cs typeface="Calibri"/>
              </a:rPr>
              <a:t>Month/bimonthly injections</a:t>
            </a:r>
          </a:p>
          <a:p>
            <a:pPr marL="180975" indent="-171450">
              <a:lnSpc>
                <a:spcPct val="110000"/>
              </a:lnSpc>
              <a:spcBef>
                <a:spcPts val="68"/>
              </a:spcBef>
              <a:buFont typeface="Arial"/>
              <a:buChar char="•"/>
              <a:tabLst>
                <a:tab pos="180975" algn="l"/>
              </a:tabLst>
            </a:pPr>
            <a:r>
              <a:rPr lang="en-US" sz="2000" spc="-8" dirty="0">
                <a:cs typeface="Calibri"/>
              </a:rPr>
              <a:t>Doesn’t require daily adherence</a:t>
            </a:r>
          </a:p>
          <a:p>
            <a:pPr marL="180975" indent="-171450">
              <a:lnSpc>
                <a:spcPct val="110000"/>
              </a:lnSpc>
              <a:spcBef>
                <a:spcPts val="244"/>
              </a:spcBef>
              <a:buFont typeface="Arial"/>
              <a:buChar char="•"/>
              <a:tabLst>
                <a:tab pos="180975" algn="l"/>
              </a:tabLst>
            </a:pPr>
            <a:r>
              <a:rPr lang="en-US" sz="2000" dirty="0">
                <a:cs typeface="Calibri"/>
              </a:rPr>
              <a:t>More discreet – but…</a:t>
            </a:r>
          </a:p>
          <a:p>
            <a:pPr marL="9525" indent="0">
              <a:lnSpc>
                <a:spcPct val="110000"/>
              </a:lnSpc>
              <a:spcBef>
                <a:spcPts val="244"/>
              </a:spcBef>
              <a:buNone/>
              <a:tabLst>
                <a:tab pos="180975" algn="l"/>
              </a:tabLst>
            </a:pPr>
            <a:r>
              <a:rPr lang="en-US" sz="2000" dirty="0">
                <a:cs typeface="Calibri"/>
              </a:rPr>
              <a:t>…must</a:t>
            </a:r>
            <a:r>
              <a:rPr lang="en-US" sz="2000" spc="-49" dirty="0">
                <a:cs typeface="Calibri"/>
              </a:rPr>
              <a:t> </a:t>
            </a:r>
            <a:r>
              <a:rPr lang="en-US" sz="2000" dirty="0">
                <a:cs typeface="Calibri"/>
              </a:rPr>
              <a:t>visit</a:t>
            </a:r>
            <a:r>
              <a:rPr lang="en-US" sz="2000" spc="-56" dirty="0">
                <a:cs typeface="Calibri"/>
              </a:rPr>
              <a:t> </a:t>
            </a:r>
            <a:r>
              <a:rPr lang="en-US" sz="2000" dirty="0">
                <a:cs typeface="Calibri"/>
              </a:rPr>
              <a:t>clinic</a:t>
            </a:r>
            <a:r>
              <a:rPr lang="en-US" sz="2000" spc="-56" dirty="0">
                <a:cs typeface="Calibri"/>
              </a:rPr>
              <a:t> </a:t>
            </a:r>
            <a:r>
              <a:rPr lang="en-US" sz="2000" dirty="0">
                <a:cs typeface="Calibri"/>
              </a:rPr>
              <a:t>for</a:t>
            </a:r>
            <a:r>
              <a:rPr lang="en-US" sz="2000" spc="-75" dirty="0">
                <a:cs typeface="Calibri"/>
              </a:rPr>
              <a:t> </a:t>
            </a:r>
            <a:r>
              <a:rPr lang="en-US" sz="2000" spc="-8" dirty="0">
                <a:cs typeface="Calibri"/>
              </a:rPr>
              <a:t>injection</a:t>
            </a:r>
            <a:endParaRPr lang="en-US" sz="2000" dirty="0">
              <a:cs typeface="Calibri"/>
            </a:endParaRPr>
          </a:p>
          <a:p>
            <a:pPr marL="180975" marR="3810" indent="-171450">
              <a:lnSpc>
                <a:spcPct val="110000"/>
              </a:lnSpc>
              <a:spcBef>
                <a:spcPts val="746"/>
              </a:spcBef>
              <a:buFont typeface="Arial"/>
              <a:buChar char="•"/>
              <a:tabLst>
                <a:tab pos="180975" algn="l"/>
              </a:tabLst>
            </a:pPr>
            <a:r>
              <a:rPr lang="en-US" sz="2000" dirty="0">
                <a:cs typeface="Calibri"/>
              </a:rPr>
              <a:t>Continued</a:t>
            </a:r>
            <a:r>
              <a:rPr lang="en-US" sz="2000" spc="-79" dirty="0">
                <a:cs typeface="Calibri"/>
              </a:rPr>
              <a:t> </a:t>
            </a:r>
            <a:r>
              <a:rPr lang="en-US" sz="2000" spc="-8" dirty="0">
                <a:cs typeface="Calibri"/>
              </a:rPr>
              <a:t>monitoring</a:t>
            </a:r>
            <a:r>
              <a:rPr lang="en-US" sz="2000" spc="-75" dirty="0">
                <a:cs typeface="Calibri"/>
              </a:rPr>
              <a:t> </a:t>
            </a:r>
            <a:r>
              <a:rPr lang="en-US" sz="2000" dirty="0">
                <a:cs typeface="Calibri"/>
              </a:rPr>
              <a:t>even</a:t>
            </a:r>
            <a:r>
              <a:rPr lang="en-US" sz="2000" spc="-94" dirty="0">
                <a:cs typeface="Calibri"/>
              </a:rPr>
              <a:t> </a:t>
            </a:r>
            <a:r>
              <a:rPr lang="en-US" sz="2000" spc="-8" dirty="0">
                <a:cs typeface="Calibri"/>
              </a:rPr>
              <a:t>after </a:t>
            </a:r>
            <a:r>
              <a:rPr lang="en-US" sz="2000" dirty="0">
                <a:cs typeface="Calibri"/>
              </a:rPr>
              <a:t>stopping the medication</a:t>
            </a:r>
            <a:endParaRPr lang="en-US" sz="2000" spc="-15" dirty="0">
              <a:cs typeface="Calibri"/>
            </a:endParaRPr>
          </a:p>
          <a:p>
            <a:pPr marL="180975" marR="3810" indent="-171450">
              <a:lnSpc>
                <a:spcPct val="110000"/>
              </a:lnSpc>
              <a:spcBef>
                <a:spcPts val="746"/>
              </a:spcBef>
              <a:buFont typeface="Arial"/>
              <a:buChar char="•"/>
              <a:tabLst>
                <a:tab pos="180975" algn="l"/>
              </a:tabLst>
            </a:pPr>
            <a:r>
              <a:rPr lang="en-US" sz="2000" spc="-8" dirty="0">
                <a:cs typeface="Calibri"/>
              </a:rPr>
              <a:t>Very limited pregnancy data</a:t>
            </a:r>
          </a:p>
          <a:p>
            <a:pPr marL="9525" marR="3810" indent="0">
              <a:lnSpc>
                <a:spcPct val="110000"/>
              </a:lnSpc>
              <a:spcBef>
                <a:spcPts val="746"/>
              </a:spcBef>
              <a:buNone/>
              <a:tabLst>
                <a:tab pos="180975" algn="l"/>
              </a:tabLst>
            </a:pPr>
            <a:endParaRPr lang="en-US" sz="2000" dirty="0">
              <a:cs typeface="Calibri"/>
            </a:endParaRPr>
          </a:p>
          <a:p>
            <a:pPr marL="180975" indent="-171450">
              <a:lnSpc>
                <a:spcPct val="110000"/>
              </a:lnSpc>
              <a:spcBef>
                <a:spcPts val="244"/>
              </a:spcBef>
              <a:buFont typeface="Arial"/>
              <a:buChar char="•"/>
              <a:tabLst>
                <a:tab pos="180975" algn="l"/>
              </a:tabLst>
            </a:pPr>
            <a:r>
              <a:rPr lang="en-US" sz="2000" b="1" spc="-8" dirty="0">
                <a:cs typeface="Calibri"/>
              </a:rPr>
              <a:t>Insurance coverage and pharmacy logistics are complex</a:t>
            </a:r>
          </a:p>
          <a:p>
            <a:pPr marL="180975" indent="-171450">
              <a:lnSpc>
                <a:spcPct val="110000"/>
              </a:lnSpc>
              <a:spcBef>
                <a:spcPts val="244"/>
              </a:spcBef>
              <a:buFont typeface="Arial"/>
              <a:buChar char="•"/>
              <a:tabLst>
                <a:tab pos="180975" algn="l"/>
              </a:tabLst>
            </a:pPr>
            <a:r>
              <a:rPr lang="en-US" sz="2000" b="1" spc="-8" dirty="0">
                <a:cs typeface="Calibri"/>
              </a:rPr>
              <a:t>Workflows, patient tracking, staff support</a:t>
            </a:r>
          </a:p>
        </p:txBody>
      </p:sp>
    </p:spTree>
    <p:extLst>
      <p:ext uri="{BB962C8B-B14F-4D97-AF65-F5344CB8AC3E}">
        <p14:creationId xmlns:p14="http://schemas.microsoft.com/office/powerpoint/2010/main" val="254300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9" end="1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0" end="2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1" end="2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2" end="2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4" end="2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C647-6D72-4C42-A9E6-E04E3ECD5041}"/>
              </a:ext>
            </a:extLst>
          </p:cNvPr>
          <p:cNvSpPr>
            <a:spLocks noGrp="1"/>
          </p:cNvSpPr>
          <p:nvPr>
            <p:ph type="title"/>
          </p:nvPr>
        </p:nvSpPr>
        <p:spPr/>
        <p:txBody>
          <a:bodyPr/>
          <a:lstStyle/>
          <a:p>
            <a:pPr algn="ctr"/>
            <a:r>
              <a:rPr lang="en-US" dirty="0"/>
              <a:t>Paying for PrEP</a:t>
            </a:r>
          </a:p>
        </p:txBody>
      </p:sp>
      <p:sp>
        <p:nvSpPr>
          <p:cNvPr id="3" name="Content Placeholder 2">
            <a:extLst>
              <a:ext uri="{FF2B5EF4-FFF2-40B4-BE49-F238E27FC236}">
                <a16:creationId xmlns:a16="http://schemas.microsoft.com/office/drawing/2014/main" id="{843D111B-1DD0-4DBE-A042-820A766865F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442765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3BE3-94E5-44E3-BA32-1ED89543F3E3}"/>
              </a:ext>
            </a:extLst>
          </p:cNvPr>
          <p:cNvSpPr>
            <a:spLocks noGrp="1"/>
          </p:cNvSpPr>
          <p:nvPr>
            <p:ph type="title"/>
          </p:nvPr>
        </p:nvSpPr>
        <p:spPr/>
        <p:txBody>
          <a:bodyPr/>
          <a:lstStyle/>
          <a:p>
            <a:r>
              <a:rPr lang="en-US" dirty="0"/>
              <a:t>USPSTF: June 2019</a:t>
            </a:r>
            <a:br>
              <a:rPr lang="en-US" dirty="0"/>
            </a:br>
            <a:r>
              <a:rPr lang="en-US" dirty="0"/>
              <a:t>(draft update: Dec 2022)</a:t>
            </a:r>
          </a:p>
        </p:txBody>
      </p:sp>
      <p:pic>
        <p:nvPicPr>
          <p:cNvPr id="4" name="Content Placeholder 3">
            <a:extLst>
              <a:ext uri="{FF2B5EF4-FFF2-40B4-BE49-F238E27FC236}">
                <a16:creationId xmlns:a16="http://schemas.microsoft.com/office/drawing/2014/main" id="{B8916194-694A-42E5-987F-61C0621002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87" y="2143317"/>
            <a:ext cx="8559626" cy="3377373"/>
          </a:xfrm>
          <a:prstGeom prst="rect">
            <a:avLst/>
          </a:prstGeom>
        </p:spPr>
      </p:pic>
      <p:sp>
        <p:nvSpPr>
          <p:cNvPr id="5" name="TextBox 4">
            <a:extLst>
              <a:ext uri="{FF2B5EF4-FFF2-40B4-BE49-F238E27FC236}">
                <a16:creationId xmlns:a16="http://schemas.microsoft.com/office/drawing/2014/main" id="{C9C43491-18E2-48B0-9747-6C2625B7EB70}"/>
              </a:ext>
            </a:extLst>
          </p:cNvPr>
          <p:cNvSpPr txBox="1"/>
          <p:nvPr/>
        </p:nvSpPr>
        <p:spPr>
          <a:xfrm>
            <a:off x="5926861" y="6304795"/>
            <a:ext cx="2845907"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https://uspreventiveservicestaskforce.org/</a:t>
            </a:r>
          </a:p>
        </p:txBody>
      </p:sp>
    </p:spTree>
    <p:extLst>
      <p:ext uri="{BB962C8B-B14F-4D97-AF65-F5344CB8AC3E}">
        <p14:creationId xmlns:p14="http://schemas.microsoft.com/office/powerpoint/2010/main" val="2621949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307" y="102430"/>
            <a:ext cx="5997928" cy="2185241"/>
          </a:xfrm>
          <a:prstGeom prst="rect">
            <a:avLst/>
          </a:prstGeom>
        </p:spPr>
      </p:pic>
      <p:pic>
        <p:nvPicPr>
          <p:cNvPr id="6" name="Picture 5"/>
          <p:cNvPicPr>
            <a:picLocks noChangeAspect="1"/>
          </p:cNvPicPr>
          <p:nvPr/>
        </p:nvPicPr>
        <p:blipFill>
          <a:blip r:embed="rId4"/>
          <a:stretch>
            <a:fillRect/>
          </a:stretch>
        </p:blipFill>
        <p:spPr>
          <a:xfrm>
            <a:off x="6071235" y="102430"/>
            <a:ext cx="2746248" cy="1490589"/>
          </a:xfrm>
          <a:prstGeom prst="rect">
            <a:avLst/>
          </a:prstGeom>
        </p:spPr>
      </p:pic>
      <p:sp>
        <p:nvSpPr>
          <p:cNvPr id="7" name="TextBox 6"/>
          <p:cNvSpPr txBox="1"/>
          <p:nvPr/>
        </p:nvSpPr>
        <p:spPr>
          <a:xfrm>
            <a:off x="4445647" y="6263539"/>
            <a:ext cx="3951723" cy="338554"/>
          </a:xfrm>
          <a:prstGeom prst="rect">
            <a:avLst/>
          </a:prstGeom>
          <a:noFill/>
        </p:spPr>
        <p:txBody>
          <a:bodyPr wrap="none" rtlCol="0">
            <a:spAutoFit/>
          </a:bodyPr>
          <a:lstStyle/>
          <a:p>
            <a:r>
              <a:rPr lang="en-US" sz="800" dirty="0">
                <a:solidFill>
                  <a:schemeClr val="bg1"/>
                </a:solidFill>
              </a:rPr>
              <a:t>https://oneill.law.georgetown.edu/wp-content/uploads/2021/09/</a:t>
            </a:r>
          </a:p>
          <a:p>
            <a:r>
              <a:rPr lang="en-US" sz="800" dirty="0">
                <a:solidFill>
                  <a:schemeClr val="bg1"/>
                </a:solidFill>
              </a:rPr>
              <a:t>Quick-Take-Ensuring-Compliance-With-New-Federal-USPSTF-PrEP-Guidance.pdf</a:t>
            </a:r>
          </a:p>
        </p:txBody>
      </p:sp>
      <p:pic>
        <p:nvPicPr>
          <p:cNvPr id="8" name="Picture 7"/>
          <p:cNvPicPr>
            <a:picLocks noChangeAspect="1"/>
          </p:cNvPicPr>
          <p:nvPr/>
        </p:nvPicPr>
        <p:blipFill>
          <a:blip r:embed="rId5"/>
          <a:stretch>
            <a:fillRect/>
          </a:stretch>
        </p:blipFill>
        <p:spPr>
          <a:xfrm>
            <a:off x="2011680" y="1593019"/>
            <a:ext cx="4867935" cy="4493478"/>
          </a:xfrm>
          <a:prstGeom prst="rect">
            <a:avLst/>
          </a:prstGeom>
        </p:spPr>
      </p:pic>
    </p:spTree>
    <p:extLst>
      <p:ext uri="{BB962C8B-B14F-4D97-AF65-F5344CB8AC3E}">
        <p14:creationId xmlns:p14="http://schemas.microsoft.com/office/powerpoint/2010/main" val="6832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616-E878-4549-935F-088835269098}"/>
              </a:ext>
            </a:extLst>
          </p:cNvPr>
          <p:cNvSpPr>
            <a:spLocks noGrp="1"/>
          </p:cNvSpPr>
          <p:nvPr>
            <p:ph type="title"/>
          </p:nvPr>
        </p:nvSpPr>
        <p:spPr/>
        <p:txBody>
          <a:bodyPr/>
          <a:lstStyle/>
          <a:p>
            <a:r>
              <a:rPr lang="en-US" dirty="0"/>
              <a:t>Medication Coverage</a:t>
            </a:r>
          </a:p>
        </p:txBody>
      </p:sp>
      <p:sp>
        <p:nvSpPr>
          <p:cNvPr id="3" name="Content Placeholder 2">
            <a:extLst>
              <a:ext uri="{FF2B5EF4-FFF2-40B4-BE49-F238E27FC236}">
                <a16:creationId xmlns:a16="http://schemas.microsoft.com/office/drawing/2014/main" id="{A978EDE6-FF54-46A5-ABF0-D4CB559EFC6B}"/>
              </a:ext>
            </a:extLst>
          </p:cNvPr>
          <p:cNvSpPr>
            <a:spLocks noGrp="1"/>
          </p:cNvSpPr>
          <p:nvPr>
            <p:ph idx="1"/>
          </p:nvPr>
        </p:nvSpPr>
        <p:spPr/>
        <p:txBody>
          <a:bodyPr>
            <a:normAutofit/>
          </a:bodyPr>
          <a:lstStyle/>
          <a:p>
            <a:pPr marL="228600" lvl="0">
              <a:lnSpc>
                <a:spcPct val="90000"/>
              </a:lnSpc>
              <a:spcBef>
                <a:spcPts val="1000"/>
              </a:spcBef>
              <a:buClrTx/>
              <a:buFont typeface="Arial" panose="020B0604020202020204" pitchFamily="34" charset="0"/>
              <a:buChar char="•"/>
            </a:pPr>
            <a:r>
              <a:rPr lang="en-US" sz="2000" dirty="0">
                <a:solidFill>
                  <a:prstClr val="black"/>
                </a:solidFill>
              </a:rPr>
              <a:t>Gilead Advancing Access Program-www.gileadadvancingaccess.com</a:t>
            </a:r>
          </a:p>
          <a:p>
            <a:pPr marL="685800" lvl="1">
              <a:lnSpc>
                <a:spcPct val="90000"/>
              </a:lnSpc>
              <a:spcBef>
                <a:spcPts val="500"/>
              </a:spcBef>
              <a:buClrTx/>
              <a:buFont typeface="Arial" panose="020B0604020202020204" pitchFamily="34" charset="0"/>
              <a:buChar char="•"/>
            </a:pPr>
            <a:endParaRPr lang="en-US" sz="2000" dirty="0">
              <a:solidFill>
                <a:prstClr val="black"/>
              </a:solidFill>
            </a:endParaRPr>
          </a:p>
          <a:p>
            <a:pPr marL="228600" lvl="0">
              <a:lnSpc>
                <a:spcPct val="90000"/>
              </a:lnSpc>
              <a:spcBef>
                <a:spcPts val="1000"/>
              </a:spcBef>
              <a:buClrTx/>
              <a:buFont typeface="Arial" panose="020B0604020202020204" pitchFamily="34" charset="0"/>
              <a:buChar char="•"/>
            </a:pPr>
            <a:r>
              <a:rPr lang="en-US" sz="2000" dirty="0">
                <a:solidFill>
                  <a:prstClr val="black"/>
                </a:solidFill>
              </a:rPr>
              <a:t>Ready, Set, PrEP-https://readysetprep.hiv.gov/</a:t>
            </a:r>
          </a:p>
          <a:p>
            <a:pPr marL="457200" lvl="1" indent="0">
              <a:lnSpc>
                <a:spcPct val="90000"/>
              </a:lnSpc>
              <a:spcBef>
                <a:spcPts val="500"/>
              </a:spcBef>
              <a:buClrTx/>
              <a:buNone/>
            </a:pPr>
            <a:endParaRPr lang="en-US" sz="2000" dirty="0">
              <a:solidFill>
                <a:prstClr val="black"/>
              </a:solidFill>
            </a:endParaRPr>
          </a:p>
          <a:p>
            <a:pPr marL="228600" lvl="0">
              <a:lnSpc>
                <a:spcPct val="90000"/>
              </a:lnSpc>
              <a:spcBef>
                <a:spcPts val="1000"/>
              </a:spcBef>
              <a:buClrTx/>
              <a:buFont typeface="Arial" panose="020B0604020202020204" pitchFamily="34" charset="0"/>
              <a:buChar char="•"/>
            </a:pPr>
            <a:r>
              <a:rPr lang="en-US" sz="2000" dirty="0">
                <a:solidFill>
                  <a:prstClr val="black"/>
                </a:solidFill>
              </a:rPr>
              <a:t>www.nastad.org/prepcost-resources/prep-assistance-programs</a:t>
            </a:r>
          </a:p>
          <a:p>
            <a:pPr marL="228600" lvl="0">
              <a:lnSpc>
                <a:spcPct val="90000"/>
              </a:lnSpc>
              <a:spcBef>
                <a:spcPts val="1000"/>
              </a:spcBef>
              <a:buClrTx/>
              <a:buFont typeface="Arial" panose="020B0604020202020204" pitchFamily="34" charset="0"/>
              <a:buChar char="•"/>
            </a:pPr>
            <a:endParaRPr lang="en-US" sz="2000" dirty="0">
              <a:solidFill>
                <a:prstClr val="black"/>
              </a:solidFill>
            </a:endParaRPr>
          </a:p>
          <a:p>
            <a:pPr marL="228600" lvl="0">
              <a:lnSpc>
                <a:spcPct val="90000"/>
              </a:lnSpc>
              <a:spcBef>
                <a:spcPts val="1000"/>
              </a:spcBef>
              <a:buClrTx/>
              <a:buFont typeface="Arial" panose="020B0604020202020204" pitchFamily="34" charset="0"/>
              <a:buChar char="•"/>
            </a:pPr>
            <a:r>
              <a:rPr lang="en-US" sz="2000" dirty="0">
                <a:solidFill>
                  <a:prstClr val="black"/>
                </a:solidFill>
              </a:rPr>
              <a:t>Patient Advocate Foundation; Good Days</a:t>
            </a:r>
          </a:p>
          <a:p>
            <a:endParaRPr lang="en-US" dirty="0"/>
          </a:p>
        </p:txBody>
      </p:sp>
    </p:spTree>
    <p:extLst>
      <p:ext uri="{BB962C8B-B14F-4D97-AF65-F5344CB8AC3E}">
        <p14:creationId xmlns:p14="http://schemas.microsoft.com/office/powerpoint/2010/main" val="21024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8EC6-8860-4132-8EB2-C18EF388494A}"/>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81E03AD6-98A3-4329-A02E-67A248245EB3}"/>
              </a:ext>
            </a:extLst>
          </p:cNvPr>
          <p:cNvSpPr>
            <a:spLocks noGrp="1"/>
          </p:cNvSpPr>
          <p:nvPr>
            <p:ph idx="1"/>
          </p:nvPr>
        </p:nvSpPr>
        <p:spPr/>
        <p:txBody>
          <a:bodyPr>
            <a:normAutofit/>
          </a:bodyPr>
          <a:lstStyle/>
          <a:p>
            <a:r>
              <a:rPr lang="en-US" dirty="0"/>
              <a:t>PrEP is very effective at preventing HIV</a:t>
            </a:r>
          </a:p>
          <a:p>
            <a:r>
              <a:rPr lang="en-US" dirty="0"/>
              <a:t>Medications for PrEP are safe and well-tolerated</a:t>
            </a:r>
          </a:p>
          <a:p>
            <a:r>
              <a:rPr lang="en-US" dirty="0"/>
              <a:t>New CDC guidelines: addition of HIV-1 RNA assay</a:t>
            </a:r>
          </a:p>
          <a:p>
            <a:r>
              <a:rPr lang="en-US" dirty="0"/>
              <a:t>CAB-LA is a new treatment option</a:t>
            </a:r>
          </a:p>
          <a:p>
            <a:pPr lvl="1"/>
            <a:r>
              <a:rPr lang="en-US" dirty="0"/>
              <a:t>Logistical/cost barriers – new models of care</a:t>
            </a:r>
          </a:p>
          <a:p>
            <a:pPr lvl="1"/>
            <a:r>
              <a:rPr lang="en-US" dirty="0"/>
              <a:t>Many challenges for implementation</a:t>
            </a:r>
          </a:p>
          <a:p>
            <a:r>
              <a:rPr lang="en-US" dirty="0"/>
              <a:t>More to learn about HIV RNA testing, HIV infections on CAB-LA, and impact of CAB-LA pharmacologic ‘tail’</a:t>
            </a:r>
          </a:p>
          <a:p>
            <a:pPr marL="114300" indent="0">
              <a:buNone/>
            </a:pPr>
            <a:endParaRPr lang="en-US" dirty="0"/>
          </a:p>
        </p:txBody>
      </p:sp>
    </p:spTree>
    <p:extLst>
      <p:ext uri="{BB962C8B-B14F-4D97-AF65-F5344CB8AC3E}">
        <p14:creationId xmlns:p14="http://schemas.microsoft.com/office/powerpoint/2010/main" val="257546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Objectives</a:t>
            </a:r>
            <a:endParaRPr lang="en-US" dirty="0"/>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Wingdings" charset="2"/>
              <a:buNone/>
            </a:pPr>
            <a:r>
              <a:rPr lang="en-US" dirty="0"/>
              <a:t>Upon completion of this educational activity, you will be able to:</a:t>
            </a:r>
          </a:p>
          <a:p>
            <a:r>
              <a:rPr lang="en-US" dirty="0"/>
              <a:t>Discuss current PrEP medications and strategies</a:t>
            </a:r>
          </a:p>
          <a:p>
            <a:r>
              <a:rPr lang="en-US" dirty="0"/>
              <a:t>Provide appropriate baseline screening and follow-up</a:t>
            </a:r>
          </a:p>
          <a:p>
            <a:pPr marL="0" indent="0"/>
            <a:endParaRPr lang="en-US" dirty="0"/>
          </a:p>
          <a:p>
            <a:endParaRPr lang="en-US" dirty="0"/>
          </a:p>
        </p:txBody>
      </p:sp>
    </p:spTree>
    <p:extLst>
      <p:ext uri="{BB962C8B-B14F-4D97-AF65-F5344CB8AC3E}">
        <p14:creationId xmlns:p14="http://schemas.microsoft.com/office/powerpoint/2010/main" val="2700569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91FB-2FD7-4E0D-B96D-630C1E09E291}"/>
              </a:ext>
            </a:extLst>
          </p:cNvPr>
          <p:cNvSpPr>
            <a:spLocks noGrp="1"/>
          </p:cNvSpPr>
          <p:nvPr>
            <p:ph type="ctrTitle"/>
          </p:nvPr>
        </p:nvSpPr>
        <p:spPr/>
        <p:txBody>
          <a:bodyPr/>
          <a:lstStyle/>
          <a:p>
            <a:r>
              <a:rPr lang="en-US" dirty="0"/>
              <a:t>Q&amp;A</a:t>
            </a:r>
          </a:p>
        </p:txBody>
      </p:sp>
      <p:sp>
        <p:nvSpPr>
          <p:cNvPr id="3" name="Subtitle 2">
            <a:extLst>
              <a:ext uri="{FF2B5EF4-FFF2-40B4-BE49-F238E27FC236}">
                <a16:creationId xmlns:a16="http://schemas.microsoft.com/office/drawing/2014/main" id="{9649BF47-1146-4AD6-A74A-D97AC49B3C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7073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dirty="0"/>
              <a:t>AETC Program</a:t>
            </a:r>
          </a:p>
          <a:p>
            <a:r>
              <a:rPr lang="en-US" sz="2400" b="1" dirty="0"/>
              <a:t>National Centers and National HIV Curriculum</a:t>
            </a:r>
          </a:p>
          <a:p>
            <a:endParaRPr lang="en-US" dirty="0"/>
          </a:p>
          <a:p>
            <a:pPr marL="285750" indent="-285750">
              <a:buFont typeface="Arial" panose="020B0604020202020204" pitchFamily="34" charset="0"/>
              <a:buChar char="•"/>
            </a:pPr>
            <a:r>
              <a:rPr lang="en-US" dirty="0"/>
              <a:t>National Coordinating Resource Center serves as the central web based</a:t>
            </a:r>
          </a:p>
          <a:p>
            <a:r>
              <a:rPr lang="en-US" dirty="0"/>
              <a:t>repository for AETC Program training and capacity building resources; its</a:t>
            </a:r>
          </a:p>
          <a:p>
            <a:r>
              <a:rPr lang="en-US" dirty="0"/>
              <a:t>website includes a free virtual library with training and technical assistance</a:t>
            </a:r>
          </a:p>
          <a:p>
            <a:r>
              <a:rPr lang="en-US" dirty="0"/>
              <a:t>materials, a program directory, and a calendar of trainings and other events.</a:t>
            </a:r>
          </a:p>
          <a:p>
            <a:r>
              <a:rPr lang="en-US" dirty="0"/>
              <a:t>Learn more: https ://aidsetc.org </a:t>
            </a:r>
          </a:p>
          <a:p>
            <a:endParaRPr lang="en-US" dirty="0"/>
          </a:p>
          <a:p>
            <a:pPr marL="285750" indent="-285750">
              <a:buFont typeface="Arial" panose="020B0604020202020204" pitchFamily="34" charset="0"/>
              <a:buChar char="•"/>
            </a:pPr>
            <a:r>
              <a:rPr lang="en-US" dirty="0"/>
              <a:t>National Clinician Consultation Center provides free, peer to peer,</a:t>
            </a:r>
          </a:p>
          <a:p>
            <a:r>
              <a:rPr lang="en-US" dirty="0"/>
              <a:t>expert advice for health professionals on HIV prevention, care, and treatment</a:t>
            </a:r>
          </a:p>
          <a:p>
            <a:r>
              <a:rPr lang="en-US" dirty="0"/>
              <a:t>and related topics. Learn more: https ://nccc.ucsf.edu  </a:t>
            </a:r>
          </a:p>
          <a:p>
            <a:endParaRPr lang="en-US" dirty="0"/>
          </a:p>
          <a:p>
            <a:pPr marL="285750" indent="-285750">
              <a:buFont typeface="Arial" panose="020B0604020202020204" pitchFamily="34" charset="0"/>
              <a:buChar char="•"/>
            </a:pPr>
            <a:r>
              <a:rPr lang="en-US" dirty="0"/>
              <a:t>National HIV Curriculum provides ongoing, up to date HIV training and</a:t>
            </a:r>
          </a:p>
          <a:p>
            <a:r>
              <a:rPr lang="en-US" dirty="0"/>
              <a:t>information for health professionals through a free, web based curriculum;</a:t>
            </a:r>
          </a:p>
          <a:p>
            <a:r>
              <a:rPr lang="en-US" dirty="0"/>
              <a:t>also provides free CME credits, CNE contact hours, CE contact hours, and</a:t>
            </a:r>
          </a:p>
          <a:p>
            <a:r>
              <a:rPr lang="en-US" dirty="0"/>
              <a:t>maintenance of certification credits. Learn more: </a:t>
            </a:r>
            <a:r>
              <a:rPr lang="en-US" dirty="0">
                <a:hlinkClick r:id="rId2"/>
              </a:rPr>
              <a:t>www.hiv.uw.edu</a:t>
            </a:r>
            <a:r>
              <a:rPr lang="en-US" dirty="0"/>
              <a:t> </a:t>
            </a:r>
          </a:p>
        </p:txBody>
      </p:sp>
    </p:spTree>
    <p:extLst>
      <p:ext uri="{BB962C8B-B14F-4D97-AF65-F5344CB8AC3E}">
        <p14:creationId xmlns:p14="http://schemas.microsoft.com/office/powerpoint/2010/main" val="183299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71DA-BCE9-4E67-A984-E8576CC69CFC}"/>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Expected Outcome</a:t>
            </a:r>
            <a:endParaRPr lang="en-US" dirty="0"/>
          </a:p>
        </p:txBody>
      </p:sp>
      <p:sp>
        <p:nvSpPr>
          <p:cNvPr id="3" name="Content Placeholder 2">
            <a:extLst>
              <a:ext uri="{FF2B5EF4-FFF2-40B4-BE49-F238E27FC236}">
                <a16:creationId xmlns:a16="http://schemas.microsoft.com/office/drawing/2014/main" id="{7556561B-1E79-45D9-91AF-81D2C4442807}"/>
              </a:ext>
            </a:extLst>
          </p:cNvPr>
          <p:cNvSpPr txBox="1">
            <a:spLocks/>
          </p:cNvSpPr>
          <p:nvPr/>
        </p:nvSpPr>
        <p:spPr>
          <a:xfrm>
            <a:off x="609600" y="1600201"/>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Engage in shared-decision making with your patients about HIV PrEP</a:t>
            </a:r>
          </a:p>
        </p:txBody>
      </p:sp>
    </p:spTree>
    <p:extLst>
      <p:ext uri="{BB962C8B-B14F-4D97-AF65-F5344CB8AC3E}">
        <p14:creationId xmlns:p14="http://schemas.microsoft.com/office/powerpoint/2010/main" val="249126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E1AA-3393-4502-9D5E-8C139C8603CA}"/>
              </a:ext>
            </a:extLst>
          </p:cNvPr>
          <p:cNvSpPr>
            <a:spLocks noGrp="1"/>
          </p:cNvSpPr>
          <p:nvPr>
            <p:ph type="title"/>
          </p:nvPr>
        </p:nvSpPr>
        <p:spPr/>
        <p:txBody>
          <a:bodyPr/>
          <a:lstStyle/>
          <a:p>
            <a:r>
              <a:rPr lang="en-US" dirty="0"/>
              <a:t>HIV and PrEP</a:t>
            </a:r>
          </a:p>
        </p:txBody>
      </p:sp>
      <p:sp>
        <p:nvSpPr>
          <p:cNvPr id="3" name="Content Placeholder 2">
            <a:extLst>
              <a:ext uri="{FF2B5EF4-FFF2-40B4-BE49-F238E27FC236}">
                <a16:creationId xmlns:a16="http://schemas.microsoft.com/office/drawing/2014/main" id="{B0336A98-89B3-459E-91DE-687453A1AD6F}"/>
              </a:ext>
            </a:extLst>
          </p:cNvPr>
          <p:cNvSpPr>
            <a:spLocks noGrp="1"/>
          </p:cNvSpPr>
          <p:nvPr>
            <p:ph idx="1"/>
          </p:nvPr>
        </p:nvSpPr>
        <p:spPr/>
        <p:txBody>
          <a:bodyPr vert="horz" lIns="91440" tIns="45720" rIns="91440" bIns="45720" rtlCol="0" anchor="t">
            <a:normAutofit/>
          </a:bodyPr>
          <a:lstStyle/>
          <a:p>
            <a:r>
              <a:rPr lang="en-US" dirty="0"/>
              <a:t>Prevent HIV infection BEFORE potential exposure</a:t>
            </a:r>
          </a:p>
          <a:p>
            <a:r>
              <a:rPr lang="en-US" dirty="0"/>
              <a:t>Time-limited prevention strategy</a:t>
            </a:r>
          </a:p>
          <a:p>
            <a:pPr marL="114300" indent="0">
              <a:buNone/>
            </a:pPr>
            <a:endParaRPr lang="en-US" dirty="0"/>
          </a:p>
          <a:p>
            <a:r>
              <a:rPr lang="en-US" dirty="0"/>
              <a:t>Evidence in diverse populations</a:t>
            </a:r>
          </a:p>
          <a:p>
            <a:r>
              <a:rPr lang="en-US" dirty="0"/>
              <a:t>Effectiveness directly related to adherence </a:t>
            </a:r>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val="305428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179D-C565-4351-A11A-BFAD6DA8042C}"/>
              </a:ext>
            </a:extLst>
          </p:cNvPr>
          <p:cNvSpPr>
            <a:spLocks noGrp="1"/>
          </p:cNvSpPr>
          <p:nvPr>
            <p:ph type="title"/>
          </p:nvPr>
        </p:nvSpPr>
        <p:spPr/>
        <p:txBody>
          <a:bodyPr/>
          <a:lstStyle/>
          <a:p>
            <a:r>
              <a:rPr lang="en-US" dirty="0"/>
              <a:t>PrEP: Effectiveness and Adherence</a:t>
            </a:r>
          </a:p>
        </p:txBody>
      </p:sp>
      <p:pic>
        <p:nvPicPr>
          <p:cNvPr id="4" name="Picture 3" descr="A close up of a map&#10;&#10;Description automatically generated">
            <a:extLst>
              <a:ext uri="{FF2B5EF4-FFF2-40B4-BE49-F238E27FC236}">
                <a16:creationId xmlns:a16="http://schemas.microsoft.com/office/drawing/2014/main" id="{6101E8C3-DAC7-4BB3-B1A3-97A75E805109}"/>
              </a:ext>
            </a:extLst>
          </p:cNvPr>
          <p:cNvPicPr>
            <a:picLocks noChangeAspect="1"/>
          </p:cNvPicPr>
          <p:nvPr/>
        </p:nvPicPr>
        <p:blipFill>
          <a:blip r:embed="rId3"/>
          <a:stretch>
            <a:fillRect/>
          </a:stretch>
        </p:blipFill>
        <p:spPr>
          <a:xfrm>
            <a:off x="218439" y="1616529"/>
            <a:ext cx="8707121" cy="3900351"/>
          </a:xfrm>
          <a:prstGeom prst="rect">
            <a:avLst/>
          </a:prstGeom>
        </p:spPr>
      </p:pic>
      <p:sp>
        <p:nvSpPr>
          <p:cNvPr id="5" name="TextBox 4">
            <a:extLst>
              <a:ext uri="{FF2B5EF4-FFF2-40B4-BE49-F238E27FC236}">
                <a16:creationId xmlns:a16="http://schemas.microsoft.com/office/drawing/2014/main" id="{B4951F0F-F6D4-4226-AF52-F8223A43F0C7}"/>
              </a:ext>
            </a:extLst>
          </p:cNvPr>
          <p:cNvSpPr txBox="1"/>
          <p:nvPr/>
        </p:nvSpPr>
        <p:spPr>
          <a:xfrm>
            <a:off x="1921370" y="6315474"/>
            <a:ext cx="6503703" cy="246221"/>
          </a:xfrm>
          <a:prstGeom prst="rect">
            <a:avLst/>
          </a:prstGeom>
          <a:noFill/>
        </p:spPr>
        <p:txBody>
          <a:bodyPr wrap="none" rtlCol="0">
            <a:spAutoFit/>
          </a:bodyPr>
          <a:lstStyle/>
          <a:p>
            <a:r>
              <a:rPr lang="en-US" sz="1000" dirty="0">
                <a:solidFill>
                  <a:schemeClr val="bg1"/>
                </a:solidFill>
                <a:cs typeface="Calibri" panose="020F0502020204030204" pitchFamily="34" charset="0"/>
              </a:rPr>
              <a:t>https://www.avac.org/infographic/effectiveness-and-adherence-trials-oral-and-topical-tenofovir-based-prevention</a:t>
            </a:r>
          </a:p>
        </p:txBody>
      </p:sp>
    </p:spTree>
    <p:extLst>
      <p:ext uri="{BB962C8B-B14F-4D97-AF65-F5344CB8AC3E}">
        <p14:creationId xmlns:p14="http://schemas.microsoft.com/office/powerpoint/2010/main" val="39423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9890-C462-4103-AA4F-87847A511F40}"/>
              </a:ext>
            </a:extLst>
          </p:cNvPr>
          <p:cNvSpPr>
            <a:spLocks noGrp="1"/>
          </p:cNvSpPr>
          <p:nvPr>
            <p:ph type="title"/>
          </p:nvPr>
        </p:nvSpPr>
        <p:spPr/>
        <p:txBody>
          <a:bodyPr/>
          <a:lstStyle/>
          <a:p>
            <a:r>
              <a:rPr lang="en-US" dirty="0"/>
              <a:t>PrEP Disparities</a:t>
            </a:r>
          </a:p>
        </p:txBody>
      </p:sp>
      <p:sp>
        <p:nvSpPr>
          <p:cNvPr id="6" name="Content Placeholder 5">
            <a:extLst>
              <a:ext uri="{FF2B5EF4-FFF2-40B4-BE49-F238E27FC236}">
                <a16:creationId xmlns:a16="http://schemas.microsoft.com/office/drawing/2014/main" id="{7E41AFA7-88B9-4883-9FF8-043280F25381}"/>
              </a:ext>
            </a:extLst>
          </p:cNvPr>
          <p:cNvSpPr>
            <a:spLocks noGrp="1"/>
          </p:cNvSpPr>
          <p:nvPr>
            <p:ph idx="1"/>
          </p:nvPr>
        </p:nvSpPr>
        <p:spPr/>
        <p:txBody>
          <a:bodyPr/>
          <a:lstStyle/>
          <a:p>
            <a:endParaRPr lang="en-US" dirty="0"/>
          </a:p>
          <a:p>
            <a:endParaRPr lang="en-US" dirty="0"/>
          </a:p>
        </p:txBody>
      </p:sp>
    </p:spTree>
    <p:extLst>
      <p:ext uri="{BB962C8B-B14F-4D97-AF65-F5344CB8AC3E}">
        <p14:creationId xmlns:p14="http://schemas.microsoft.com/office/powerpoint/2010/main" val="278847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9890-C462-4103-AA4F-87847A511F40}"/>
              </a:ext>
            </a:extLst>
          </p:cNvPr>
          <p:cNvSpPr>
            <a:spLocks noGrp="1"/>
          </p:cNvSpPr>
          <p:nvPr>
            <p:ph type="title"/>
          </p:nvPr>
        </p:nvSpPr>
        <p:spPr/>
        <p:txBody>
          <a:bodyPr/>
          <a:lstStyle/>
          <a:p>
            <a:r>
              <a:rPr lang="en-US" sz="3200" dirty="0">
                <a:latin typeface="Whitney Book"/>
                <a:cs typeface="Arial"/>
              </a:rPr>
              <a:t>PrEP-to-Need Ratio by Race/Ethnicity and US Region, 2012-2021  </a:t>
            </a:r>
            <a:endParaRPr lang="en-US" sz="3200" dirty="0"/>
          </a:p>
        </p:txBody>
      </p:sp>
      <p:sp>
        <p:nvSpPr>
          <p:cNvPr id="4" name="TextBox 3">
            <a:extLst>
              <a:ext uri="{FF2B5EF4-FFF2-40B4-BE49-F238E27FC236}">
                <a16:creationId xmlns:a16="http://schemas.microsoft.com/office/drawing/2014/main" id="{482F304B-38F8-4E1E-9BD8-797457F10D13}"/>
              </a:ext>
            </a:extLst>
          </p:cNvPr>
          <p:cNvSpPr txBox="1"/>
          <p:nvPr/>
        </p:nvSpPr>
        <p:spPr>
          <a:xfrm>
            <a:off x="5999096" y="6307772"/>
            <a:ext cx="2619628" cy="246221"/>
          </a:xfrm>
          <a:prstGeom prst="rect">
            <a:avLst/>
          </a:prstGeom>
          <a:noFill/>
        </p:spPr>
        <p:txBody>
          <a:bodyPr wrap="none" rtlCol="0">
            <a:spAutoFit/>
          </a:bodyPr>
          <a:lstStyle/>
          <a:p>
            <a:r>
              <a:rPr lang="en-US" sz="1000" dirty="0">
                <a:solidFill>
                  <a:schemeClr val="bg1"/>
                </a:solidFill>
                <a:cs typeface="Calibri" panose="020F0502020204030204" pitchFamily="34" charset="0"/>
              </a:rPr>
              <a:t>Smith, AIDS 2022, Abstract OALBX0106  </a:t>
            </a:r>
          </a:p>
        </p:txBody>
      </p:sp>
      <p:pic>
        <p:nvPicPr>
          <p:cNvPr id="5" name="Content Placeholder 4">
            <a:extLst>
              <a:ext uri="{FF2B5EF4-FFF2-40B4-BE49-F238E27FC236}">
                <a16:creationId xmlns:a16="http://schemas.microsoft.com/office/drawing/2014/main" id="{BA400675-6BAD-4075-B1B3-468DC61BDD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337" y="1795490"/>
            <a:ext cx="8315325" cy="3976632"/>
          </a:xfrm>
          <a:prstGeom prst="rect">
            <a:avLst/>
          </a:prstGeom>
        </p:spPr>
      </p:pic>
    </p:spTree>
    <p:extLst>
      <p:ext uri="{BB962C8B-B14F-4D97-AF65-F5344CB8AC3E}">
        <p14:creationId xmlns:p14="http://schemas.microsoft.com/office/powerpoint/2010/main" val="3330423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6" ma:contentTypeDescription="Create a new document." ma:contentTypeScope="" ma:versionID="10e29b1792157348ef5a81ee27b7fdc6">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bf6e0cfe5d7b4930767f35449df4f5d5"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319EE-532B-4990-B69F-573CFE6F372E}">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8f65cbe8-8d5f-42a1-932a-456bc52dc727"/>
    <ds:schemaRef ds:uri="http://purl.org/dc/terms/"/>
    <ds:schemaRef ds:uri="a89a0a29-f901-4f80-a0b6-fef874ca8871"/>
    <ds:schemaRef ds:uri="d5c82a1a-2a8a-49b4-8a9c-deebcf1aae21"/>
  </ds:schemaRefs>
</ds:datastoreItem>
</file>

<file path=customXml/itemProps2.xml><?xml version="1.0" encoding="utf-8"?>
<ds:datastoreItem xmlns:ds="http://schemas.openxmlformats.org/officeDocument/2006/customXml" ds:itemID="{7121B7E6-2A41-4950-81C2-A5316E104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343FF-224E-4D8A-97CB-2811C061F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SE-AETC-NCRC-Template-4x3 standard</Template>
  <TotalTime>1112</TotalTime>
  <Words>1617</Words>
  <Application>Microsoft Office PowerPoint</Application>
  <PresentationFormat>On-screen Show (4:3)</PresentationFormat>
  <Paragraphs>289</Paragraphs>
  <Slides>41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ITC Avant Garde Std Bk</vt:lpstr>
      <vt:lpstr>ITC Avant Garde Std Bk Cn</vt:lpstr>
      <vt:lpstr>Raavi</vt:lpstr>
      <vt:lpstr>Whitney Book</vt:lpstr>
      <vt:lpstr>Wingdings</vt:lpstr>
      <vt:lpstr>AETC-2016_V4</vt:lpstr>
      <vt:lpstr>HIV Pre-Exposure Prophylaxis</vt:lpstr>
      <vt:lpstr>PowerPoint Presentation</vt:lpstr>
      <vt:lpstr>PowerPoint Presentation</vt:lpstr>
      <vt:lpstr>PowerPoint Presentation</vt:lpstr>
      <vt:lpstr>PowerPoint Presentation</vt:lpstr>
      <vt:lpstr>HIV and PrEP</vt:lpstr>
      <vt:lpstr>PrEP: Effectiveness and Adherence</vt:lpstr>
      <vt:lpstr>PrEP Disparities</vt:lpstr>
      <vt:lpstr>PrEP-to-Need Ratio by Race/Ethnicity and US Region, 2012-2021  </vt:lpstr>
      <vt:lpstr>Medications</vt:lpstr>
      <vt:lpstr>Oral Medications</vt:lpstr>
      <vt:lpstr>TDF/FTC (Truvada®)</vt:lpstr>
      <vt:lpstr>On-Demand/2-1-1 PrEP</vt:lpstr>
      <vt:lpstr>On-Demand/2-1-1 PrEP</vt:lpstr>
      <vt:lpstr>TAF/FTC (Descovy®)</vt:lpstr>
      <vt:lpstr>DISCOVER Trial</vt:lpstr>
      <vt:lpstr>TDF/FTC vs TAF/FTC</vt:lpstr>
      <vt:lpstr>Injectable Medication</vt:lpstr>
      <vt:lpstr>CAB-LA</vt:lpstr>
      <vt:lpstr>HPTN 083 Study </vt:lpstr>
      <vt:lpstr>HPTN 084 Study </vt:lpstr>
      <vt:lpstr>Cabotegravir (Apretude)</vt:lpstr>
      <vt:lpstr>Patient Eligibility</vt:lpstr>
      <vt:lpstr>CDC PrEP Guidelines 2021: Identifying  substantial risk of acquiring HIV infection</vt:lpstr>
      <vt:lpstr>PrEP Initiation and Follow-up</vt:lpstr>
      <vt:lpstr>HIV Testing</vt:lpstr>
      <vt:lpstr>Labs: Oral PrEP</vt:lpstr>
      <vt:lpstr>Labs: CAB-LA</vt:lpstr>
      <vt:lpstr>PrEP Care</vt:lpstr>
      <vt:lpstr>PrEP and Primary Care</vt:lpstr>
      <vt:lpstr>CAB-LA and Pharmacokinetic “Tail”</vt:lpstr>
      <vt:lpstr>Addition of HIV-1 RNA testing</vt:lpstr>
      <vt:lpstr>PowerPoint Presentation</vt:lpstr>
      <vt:lpstr>Oral vs IM PrEP options</vt:lpstr>
      <vt:lpstr>Paying for PrEP</vt:lpstr>
      <vt:lpstr>USPSTF: June 2019 (draft update: Dec 2022)</vt:lpstr>
      <vt:lpstr>PowerPoint Presentation</vt:lpstr>
      <vt:lpstr>Medication Coverage</vt:lpstr>
      <vt:lpstr>Take Home Points</vt:lpstr>
      <vt:lpstr>Q&amp;A</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Stover, Crystal D.</dc:creator>
  <cp:lastModifiedBy>Judith Collins</cp:lastModifiedBy>
  <cp:revision>60</cp:revision>
  <dcterms:created xsi:type="dcterms:W3CDTF">2020-01-28T20:12:38Z</dcterms:created>
  <dcterms:modified xsi:type="dcterms:W3CDTF">2023-07-07T21:03:38Z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0x0101004E410992C17FFB4AA99C1035259D0A26</vt:lpwstr>
  </property>
  <property fmtid="{D5CDD505-2E9C-101B-9397-08002B2CF9AE}" pid="3" name="MSIP_Label_792c8cef-6f2b-4af1-b4ac-d815ff795cd6_Enabled">
    <vt:lpwstr>true</vt:lpwstr>
  </property>
  <property fmtid="{D5CDD505-2E9C-101B-9397-08002B2CF9AE}" pid="4" name="MSIP_Label_792c8cef-6f2b-4af1-b4ac-d815ff795cd6_SetDate">
    <vt:lpwstr>2023-05-22T14:56:59Z</vt:lpwstr>
  </property>
  <property fmtid="{D5CDD505-2E9C-101B-9397-08002B2CF9AE}" pid="5" name="MSIP_Label_792c8cef-6f2b-4af1-b4ac-d815ff795cd6_Method">
    <vt:lpwstr>Standard</vt:lpwstr>
  </property>
  <property fmtid="{D5CDD505-2E9C-101B-9397-08002B2CF9AE}" pid="6" name="MSIP_Label_792c8cef-6f2b-4af1-b4ac-d815ff795cd6_Name">
    <vt:lpwstr>VUMC General</vt:lpwstr>
  </property>
  <property fmtid="{D5CDD505-2E9C-101B-9397-08002B2CF9AE}" pid="7" name="MSIP_Label_792c8cef-6f2b-4af1-b4ac-d815ff795cd6_SiteId">
    <vt:lpwstr>ef575030-1424-4ed8-b83c-12c533d879ab</vt:lpwstr>
  </property>
  <property fmtid="{D5CDD505-2E9C-101B-9397-08002B2CF9AE}" pid="8" name="MSIP_Label_792c8cef-6f2b-4af1-b4ac-d815ff795cd6_ActionId">
    <vt:lpwstr>f8ea5d20-2c52-449d-b56d-18889c8f5499</vt:lpwstr>
  </property>
  <property fmtid="{D5CDD505-2E9C-101B-9397-08002B2CF9AE}" pid="9" name="MSIP_Label_792c8cef-6f2b-4af1-b4ac-d815ff795cd6_ContentBits">
    <vt:lpwstr>0</vt:lpwstr>
  </property>
</Properties>
</file>