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AF_B60B9F6E.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BD_F653374E.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DB_DAAAC6F6.xml" ContentType="application/vnd.ms-powerpoint.comments+xml"/>
  <Override PartName="/ppt/notesSlides/notesSlide25.xml" ContentType="application/vnd.openxmlformats-officedocument.presentationml.notesSlide+xml"/>
  <Override PartName="/ppt/comments/modernComment_1DC_BBA5BA54.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1DE_81C95CAB.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1DF_A4560FE2.xml" ContentType="application/vnd.ms-powerpoint.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48"/>
  </p:notesMasterIdLst>
  <p:handoutMasterIdLst>
    <p:handoutMasterId r:id="rId49"/>
  </p:handoutMasterIdLst>
  <p:sldIdLst>
    <p:sldId id="359" r:id="rId2"/>
    <p:sldId id="480" r:id="rId3"/>
    <p:sldId id="481" r:id="rId4"/>
    <p:sldId id="259" r:id="rId5"/>
    <p:sldId id="261" r:id="rId6"/>
    <p:sldId id="376" r:id="rId7"/>
    <p:sldId id="403" r:id="rId8"/>
    <p:sldId id="380" r:id="rId9"/>
    <p:sldId id="468" r:id="rId10"/>
    <p:sldId id="383" r:id="rId11"/>
    <p:sldId id="472" r:id="rId12"/>
    <p:sldId id="262" r:id="rId13"/>
    <p:sldId id="290" r:id="rId14"/>
    <p:sldId id="264" r:id="rId15"/>
    <p:sldId id="266" r:id="rId16"/>
    <p:sldId id="269" r:id="rId17"/>
    <p:sldId id="385" r:id="rId18"/>
    <p:sldId id="473" r:id="rId19"/>
    <p:sldId id="483" r:id="rId20"/>
    <p:sldId id="431" r:id="rId21"/>
    <p:sldId id="401" r:id="rId22"/>
    <p:sldId id="399" r:id="rId23"/>
    <p:sldId id="486" r:id="rId24"/>
    <p:sldId id="444" r:id="rId25"/>
    <p:sldId id="485" r:id="rId26"/>
    <p:sldId id="484" r:id="rId27"/>
    <p:sldId id="445" r:id="rId28"/>
    <p:sldId id="446" r:id="rId29"/>
    <p:sldId id="469" r:id="rId30"/>
    <p:sldId id="475" r:id="rId31"/>
    <p:sldId id="476" r:id="rId32"/>
    <p:sldId id="430" r:id="rId33"/>
    <p:sldId id="391" r:id="rId34"/>
    <p:sldId id="470" r:id="rId35"/>
    <p:sldId id="414" r:id="rId36"/>
    <p:sldId id="332" r:id="rId37"/>
    <p:sldId id="478" r:id="rId38"/>
    <p:sldId id="335" r:id="rId39"/>
    <p:sldId id="479" r:id="rId40"/>
    <p:sldId id="417" r:id="rId41"/>
    <p:sldId id="344" r:id="rId42"/>
    <p:sldId id="477" r:id="rId43"/>
    <p:sldId id="458" r:id="rId44"/>
    <p:sldId id="459" r:id="rId45"/>
    <p:sldId id="460" r:id="rId46"/>
    <p:sldId id="299" r:id="rId4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480"/>
            <p14:sldId id="481"/>
            <p14:sldId id="259"/>
            <p14:sldId id="261"/>
            <p14:sldId id="376"/>
            <p14:sldId id="403"/>
            <p14:sldId id="380"/>
            <p14:sldId id="468"/>
            <p14:sldId id="383"/>
            <p14:sldId id="472"/>
            <p14:sldId id="262"/>
            <p14:sldId id="290"/>
            <p14:sldId id="264"/>
            <p14:sldId id="266"/>
            <p14:sldId id="269"/>
            <p14:sldId id="385"/>
            <p14:sldId id="473"/>
            <p14:sldId id="483"/>
            <p14:sldId id="431"/>
            <p14:sldId id="401"/>
            <p14:sldId id="399"/>
            <p14:sldId id="486"/>
            <p14:sldId id="444"/>
            <p14:sldId id="485"/>
            <p14:sldId id="484"/>
            <p14:sldId id="445"/>
            <p14:sldId id="446"/>
            <p14:sldId id="469"/>
            <p14:sldId id="475"/>
            <p14:sldId id="476"/>
            <p14:sldId id="430"/>
            <p14:sldId id="391"/>
            <p14:sldId id="470"/>
            <p14:sldId id="414"/>
            <p14:sldId id="332"/>
            <p14:sldId id="478"/>
            <p14:sldId id="335"/>
            <p14:sldId id="479"/>
            <p14:sldId id="417"/>
            <p14:sldId id="344"/>
            <p14:sldId id="477"/>
            <p14:sldId id="458"/>
            <p14:sldId id="459"/>
            <p14:sldId id="460"/>
            <p14:sldId id="2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4EB0A-ADC1-89A1-2E72-66A3EE278167}" name="Michael J Dominguez" initials="MJD" userId="S::MJDominguez@health.unm.edu::307b977c-51dd-44f6-9a48-2a195947bb7c" providerId="AD"/>
  <p188:author id="{D9C12069-B353-1E3C-99ED-B6031787A88F}" name="Goebel, Melanie Christine" initials="GMC" userId="S::mcgoebel@bcm.edu::3224834c-1d82-4dc3-a879-2f0ef5b4eb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gus, Kathryn N" initials="FKN" lastIdx="3" clrIdx="0">
    <p:extLst>
      <p:ext uri="{19B8F6BF-5375-455C-9EA6-DF929625EA0E}">
        <p15:presenceInfo xmlns:p15="http://schemas.microsoft.com/office/powerpoint/2012/main" userId="S-1-5-21-117609710-220523388-725345543-2092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6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A49A5F-9109-4384-AB4F-655BE2A8D294}" v="8" dt="2023-06-19T17:08:27.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75000" autoAdjust="0"/>
  </p:normalViewPr>
  <p:slideViewPr>
    <p:cSldViewPr>
      <p:cViewPr varScale="1">
        <p:scale>
          <a:sx n="91" d="100"/>
          <a:sy n="91" d="100"/>
        </p:scale>
        <p:origin x="132" y="8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omments/modernComment_1AF_B60B9F6E.xml><?xml version="1.0" encoding="utf-8"?>
<p188:cmLst xmlns:a="http://schemas.openxmlformats.org/drawingml/2006/main" xmlns:r="http://schemas.openxmlformats.org/officeDocument/2006/relationships" xmlns:p188="http://schemas.microsoft.com/office/powerpoint/2018/8/main">
  <p188:cm id="{D09D70EB-6CCB-42C8-A900-DF1D78F9E07A}" authorId="{A034EB0A-ADC1-89A1-2E72-66A3EE278167}" created="2023-06-21T18:34:30.348">
    <pc:sldMkLst xmlns:pc="http://schemas.microsoft.com/office/powerpoint/2013/main/command">
      <pc:docMk/>
      <pc:sldMk cId="3054215022" sldId="431"/>
    </pc:sldMkLst>
    <p188:txBody>
      <a:bodyPr/>
      <a:lstStyle/>
      <a:p>
        <a:r>
          <a:rPr lang="en-US"/>
          <a:t>Image Reference needed</a:t>
        </a:r>
      </a:p>
    </p188:txBody>
  </p188:cm>
</p188:cmLst>
</file>

<file path=ppt/comments/modernComment_1BD_F653374E.xml><?xml version="1.0" encoding="utf-8"?>
<p188:cmLst xmlns:a="http://schemas.openxmlformats.org/drawingml/2006/main" xmlns:r="http://schemas.openxmlformats.org/officeDocument/2006/relationships" xmlns:p188="http://schemas.microsoft.com/office/powerpoint/2018/8/main">
  <p188:cm id="{785FFAB1-42E0-4A3C-9001-32E2789D799F}" authorId="{A034EB0A-ADC1-89A1-2E72-66A3EE278167}" created="2023-06-21T18:38:03.129">
    <pc:sldMkLst xmlns:pc="http://schemas.microsoft.com/office/powerpoint/2013/main/command">
      <pc:docMk/>
      <pc:sldMk cId="4132648782" sldId="445"/>
    </pc:sldMkLst>
    <p188:txBody>
      <a:bodyPr/>
      <a:lstStyle/>
      <a:p>
        <a:r>
          <a:rPr lang="en-US"/>
          <a:t>Need Image Reference</a:t>
        </a:r>
      </a:p>
    </p188:txBody>
  </p188:cm>
</p188:cmLst>
</file>

<file path=ppt/comments/modernComment_1DB_DAAAC6F6.xml><?xml version="1.0" encoding="utf-8"?>
<p188:cmLst xmlns:a="http://schemas.openxmlformats.org/drawingml/2006/main" xmlns:r="http://schemas.openxmlformats.org/officeDocument/2006/relationships" xmlns:p188="http://schemas.microsoft.com/office/powerpoint/2018/8/main">
  <p188:cm id="{D87498C9-F935-4864-9DFB-890DF6E28334}" authorId="{A034EB0A-ADC1-89A1-2E72-66A3EE278167}" created="2023-06-21T18:39:20.130">
    <pc:sldMkLst xmlns:pc="http://schemas.microsoft.com/office/powerpoint/2013/main/command">
      <pc:docMk/>
      <pc:sldMk cId="3668625142" sldId="475"/>
    </pc:sldMkLst>
    <p188:txBody>
      <a:bodyPr/>
      <a:lstStyle/>
      <a:p>
        <a:r>
          <a:rPr lang="en-US"/>
          <a:t>Image Reference Needed.</a:t>
        </a:r>
      </a:p>
    </p188:txBody>
  </p188:cm>
</p188:cmLst>
</file>

<file path=ppt/comments/modernComment_1DC_BBA5BA54.xml><?xml version="1.0" encoding="utf-8"?>
<p188:cmLst xmlns:a="http://schemas.openxmlformats.org/drawingml/2006/main" xmlns:r="http://schemas.openxmlformats.org/officeDocument/2006/relationships" xmlns:p188="http://schemas.microsoft.com/office/powerpoint/2018/8/main">
  <p188:cm id="{2B8D8724-BB0C-4DF6-96FD-EC2C604B231E}" authorId="{A034EB0A-ADC1-89A1-2E72-66A3EE278167}" created="2023-06-21T18:39:48.888">
    <pc:sldMkLst xmlns:pc="http://schemas.microsoft.com/office/powerpoint/2013/main/command">
      <pc:docMk/>
      <pc:sldMk cId="3148200532" sldId="476"/>
    </pc:sldMkLst>
    <p188:txBody>
      <a:bodyPr/>
      <a:lstStyle/>
      <a:p>
        <a:r>
          <a:rPr lang="en-US"/>
          <a:t>Image Reference Needed</a:t>
        </a:r>
      </a:p>
    </p188:txBody>
  </p188:cm>
</p188:cmLst>
</file>

<file path=ppt/comments/modernComment_1DE_81C95CAB.xml><?xml version="1.0" encoding="utf-8"?>
<p188:cmLst xmlns:a="http://schemas.openxmlformats.org/drawingml/2006/main" xmlns:r="http://schemas.openxmlformats.org/officeDocument/2006/relationships" xmlns:p188="http://schemas.microsoft.com/office/powerpoint/2018/8/main">
  <p188:cm id="{7BA48744-2E91-437A-A8A9-FF87BA7C762C}" authorId="{A034EB0A-ADC1-89A1-2E72-66A3EE278167}" created="2023-06-21T18:43:47.620">
    <pc:sldMkLst xmlns:pc="http://schemas.microsoft.com/office/powerpoint/2013/main/command">
      <pc:docMk/>
      <pc:sldMk cId="2177457323" sldId="478"/>
    </pc:sldMkLst>
    <p188:txBody>
      <a:bodyPr/>
      <a:lstStyle/>
      <a:p>
        <a:r>
          <a:rPr lang="en-US"/>
          <a:t>Image Reference Needed</a:t>
        </a:r>
      </a:p>
    </p188:txBody>
  </p188:cm>
</p188:cmLst>
</file>

<file path=ppt/comments/modernComment_1DF_A4560FE2.xml><?xml version="1.0" encoding="utf-8"?>
<p188:cmLst xmlns:a="http://schemas.openxmlformats.org/drawingml/2006/main" xmlns:r="http://schemas.openxmlformats.org/officeDocument/2006/relationships" xmlns:p188="http://schemas.microsoft.com/office/powerpoint/2018/8/main">
  <p188:cm id="{D3CDC490-6596-4C0E-8EF2-AA9123F90B4B}" authorId="{A034EB0A-ADC1-89A1-2E72-66A3EE278167}" created="2023-06-21T18:44:27.328">
    <pc:sldMkLst xmlns:pc="http://schemas.microsoft.com/office/powerpoint/2013/main/command">
      <pc:docMk/>
      <pc:sldMk cId="2757103586" sldId="479"/>
    </pc:sldMkLst>
    <p188:txBody>
      <a:bodyPr/>
      <a:lstStyle/>
      <a:p>
        <a:r>
          <a:rPr lang="en-US"/>
          <a:t>Image Reference Needed.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8/2/2023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8/2/2023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apregistry.com/Default.aspx"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pregistry.com/Default.asp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idsinfo.nih.gov/guidelines/html/3/perinatal/171/combination-antiretroviral-drug-regimens-and-maternal-and-neonatal-outcom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Include version date:_5/23/23</a:t>
            </a:r>
          </a:p>
          <a:p>
            <a:r>
              <a:rPr lang="en-US" dirty="0"/>
              <a:t>Audience: Providers, fellows, residents and staff from TSHC-</a:t>
            </a:r>
            <a:r>
              <a:rPr lang="en-US" baseline="0" dirty="0"/>
              <a:t> Quentin </a:t>
            </a:r>
            <a:r>
              <a:rPr lang="en-US" baseline="0" dirty="0" err="1"/>
              <a:t>Mease</a:t>
            </a:r>
            <a:r>
              <a:rPr lang="en-US" baseline="0" dirty="0"/>
              <a:t> Hospital</a:t>
            </a:r>
            <a:r>
              <a:rPr lang="en-US" dirty="0"/>
              <a:t> and VA Hospital</a:t>
            </a:r>
          </a:p>
          <a:p>
            <a:endParaRPr lang="en-US" dirty="0"/>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Kesho</a:t>
            </a:r>
            <a:r>
              <a:rPr lang="en-US" sz="1200" dirty="0"/>
              <a:t> </a:t>
            </a:r>
            <a:r>
              <a:rPr lang="en-US" sz="1200" dirty="0" err="1"/>
              <a:t>Boro</a:t>
            </a:r>
            <a:endParaRPr lang="en-US" sz="1200" dirty="0"/>
          </a:p>
          <a:p>
            <a:r>
              <a:rPr lang="en-US" sz="1200" dirty="0"/>
              <a:t>N = 805 mother baby pairs</a:t>
            </a:r>
          </a:p>
          <a:p>
            <a:r>
              <a:rPr lang="en-US" sz="1200" dirty="0"/>
              <a:t>Women maintained on triple ARV therapy (zidovudine, lamivudine, and lopinavir/ritonavir=</a:t>
            </a:r>
            <a:r>
              <a:rPr lang="en-US" sz="1200" dirty="0" err="1"/>
              <a:t>Combivir</a:t>
            </a:r>
            <a:r>
              <a:rPr lang="en-US" sz="1200" dirty="0"/>
              <a:t>/</a:t>
            </a:r>
            <a:r>
              <a:rPr lang="en-US" sz="1200" dirty="0" err="1"/>
              <a:t>Kaletra</a:t>
            </a:r>
            <a:r>
              <a:rPr lang="en-US" sz="1200" dirty="0"/>
              <a:t>) BID until cessation of weaning at 20 weeks after birth had a lower risk of HIV transmission to their babies at 12-month follow-up (</a:t>
            </a:r>
            <a:r>
              <a:rPr lang="en-US" sz="1200" dirty="0">
                <a:solidFill>
                  <a:srgbClr val="FF0000"/>
                </a:solidFill>
              </a:rPr>
              <a:t>5.4%</a:t>
            </a:r>
            <a:r>
              <a:rPr lang="en-US" sz="1200" dirty="0"/>
              <a:t>) than women who did not get ART and whose babies received prophylactic ARVs (single-dose nevirapine at birth and zidovudine twice daily) only during the first week of life (</a:t>
            </a:r>
            <a:r>
              <a:rPr lang="en-US" sz="1200" dirty="0">
                <a:solidFill>
                  <a:srgbClr val="FF0000"/>
                </a:solidFill>
              </a:rPr>
              <a:t>9.5%</a:t>
            </a:r>
            <a:r>
              <a:rPr lang="en-US" sz="1200" dirty="0"/>
              <a:t>)</a:t>
            </a:r>
          </a:p>
          <a:p>
            <a:endParaRPr lang="en-US" sz="1200" dirty="0"/>
          </a:p>
          <a:p>
            <a:r>
              <a:rPr lang="en-US" sz="1200" dirty="0" err="1"/>
              <a:t>Mma</a:t>
            </a:r>
            <a:r>
              <a:rPr lang="en-US" sz="1200" dirty="0"/>
              <a:t> </a:t>
            </a:r>
            <a:r>
              <a:rPr lang="en-US" sz="1200" dirty="0" err="1"/>
              <a:t>bana</a:t>
            </a:r>
            <a:endParaRPr lang="en-US" sz="1200" dirty="0"/>
          </a:p>
          <a:p>
            <a:r>
              <a:rPr lang="en-US" sz="1200" dirty="0"/>
              <a:t>Maternal ARV use among 560 women (zidovudine/lamivudine BID with a) abacavir OR b) lopinavir/ritonavir OR c) nevirapine) during pregnancy, and up to 6 months of breastfeeding was associated with a </a:t>
            </a:r>
            <a:r>
              <a:rPr lang="en-US" sz="1200" dirty="0">
                <a:solidFill>
                  <a:srgbClr val="FF0000"/>
                </a:solidFill>
              </a:rPr>
              <a:t>1.1%</a:t>
            </a:r>
            <a:r>
              <a:rPr lang="en-US" sz="1200" dirty="0"/>
              <a:t> cumulative risk of transmission</a:t>
            </a:r>
          </a:p>
          <a:p>
            <a:r>
              <a:rPr lang="en-US" sz="1200" b="1" dirty="0"/>
              <a:t>92/93/95% of all women had VL&lt;400, 83/77/84% had VL&lt;50 during breastfeeding</a:t>
            </a:r>
          </a:p>
          <a:p>
            <a:endParaRPr lang="en-US" sz="1200" dirty="0"/>
          </a:p>
          <a:p>
            <a:r>
              <a:rPr lang="en-US" sz="1200" dirty="0"/>
              <a:t>BAN trial</a:t>
            </a:r>
          </a:p>
          <a:p>
            <a:r>
              <a:rPr lang="en-US" dirty="0"/>
              <a:t>N = 2369</a:t>
            </a:r>
          </a:p>
          <a:p>
            <a:r>
              <a:rPr lang="en-US" dirty="0"/>
              <a:t>Compared </a:t>
            </a:r>
            <a:r>
              <a:rPr lang="en-US" dirty="0">
                <a:solidFill>
                  <a:srgbClr val="FF0000"/>
                </a:solidFill>
              </a:rPr>
              <a:t>infant ARV </a:t>
            </a:r>
            <a:r>
              <a:rPr lang="en-US" dirty="0"/>
              <a:t>prophylaxis (daily nevirapine in increasing doses according to infant weight) vs </a:t>
            </a:r>
            <a:r>
              <a:rPr lang="en-US" dirty="0">
                <a:solidFill>
                  <a:srgbClr val="FF0000"/>
                </a:solidFill>
              </a:rPr>
              <a:t>maternal ARV </a:t>
            </a:r>
            <a:r>
              <a:rPr lang="en-US" dirty="0"/>
              <a:t>therapy (the majority received zidovudine/lamivudine with lopinavir/ritonavir BID) for the duration of breastfeeding vs a </a:t>
            </a:r>
            <a:r>
              <a:rPr lang="en-US" dirty="0">
                <a:solidFill>
                  <a:srgbClr val="FF0000"/>
                </a:solidFill>
              </a:rPr>
              <a:t>control</a:t>
            </a:r>
            <a:r>
              <a:rPr lang="en-US" dirty="0"/>
              <a:t> group of 1 week of neonatal ARV prophylaxis</a:t>
            </a:r>
          </a:p>
          <a:p>
            <a:r>
              <a:rPr lang="en-US" dirty="0"/>
              <a:t>At 6 months postpartum, the cumulative HIV incidence was 1.7%, 2.9%, and 5.7%, respectively</a:t>
            </a:r>
          </a:p>
          <a:p>
            <a:r>
              <a:rPr lang="en-US" dirty="0"/>
              <a:t>No significant difference between maternal treatment vs. infant prophylaxis</a:t>
            </a: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D69D1DF4-A064-1046-85DF-46CDF17EE4F6}" type="slidenum">
              <a:rPr lang="en-US" smtClean="0"/>
              <a:t>14</a:t>
            </a:fld>
            <a:endParaRPr lang="en-US"/>
          </a:p>
        </p:txBody>
      </p:sp>
    </p:spTree>
    <p:extLst>
      <p:ext uri="{BB962C8B-B14F-4D97-AF65-F5344CB8AC3E}">
        <p14:creationId xmlns:p14="http://schemas.microsoft.com/office/powerpoint/2010/main" val="820497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dirty="0"/>
              <a:t>Increased VL and decreased CD4 counts were associated with transmission</a:t>
            </a:r>
          </a:p>
          <a:p>
            <a:pPr lvl="2"/>
            <a:r>
              <a:rPr lang="en-US" sz="1200" dirty="0"/>
              <a:t>Two transmissions occurred when VL undetectable</a:t>
            </a:r>
          </a:p>
          <a:p>
            <a:pPr lvl="2"/>
            <a:endParaRPr lang="en-US" sz="1200" dirty="0"/>
          </a:p>
          <a:p>
            <a:pPr marL="0" marR="0">
              <a:lnSpc>
                <a:spcPct val="200000"/>
              </a:lnSpc>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--What if I have “blips” in my viral load while breastfeeding? How high a viral load is too high? When does my risk of transmission increase?</a:t>
            </a:r>
          </a:p>
          <a:p>
            <a:pPr marL="0" marR="0">
              <a:lnSpc>
                <a:spcPct val="200000"/>
              </a:lnSpc>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--What if I was diagnosed during pregnancy or it took some time to achieve adequate viral suppression? Is my risk of transmitting HIV to my child higher?</a:t>
            </a:r>
          </a:p>
          <a:p>
            <a:pPr lvl="2"/>
            <a:endParaRPr lang="en-US" sz="1200" dirty="0"/>
          </a:p>
          <a:p>
            <a:r>
              <a:rPr lang="en-US" b="0" i="0" dirty="0">
                <a:solidFill>
                  <a:srgbClr val="212121"/>
                </a:solidFill>
                <a:effectLst/>
                <a:latin typeface="system-ui"/>
              </a:rPr>
              <a:t>India and sub-Saharan Africa</a:t>
            </a:r>
          </a:p>
          <a:p>
            <a:endParaRPr lang="en-US" b="0" i="0" dirty="0">
              <a:solidFill>
                <a:srgbClr val="212121"/>
              </a:solidFill>
              <a:effectLst/>
              <a:latin typeface="system-ui"/>
            </a:endParaRPr>
          </a:p>
          <a:p>
            <a:r>
              <a:rPr lang="en-US" b="0" i="0" dirty="0">
                <a:solidFill>
                  <a:srgbClr val="212121"/>
                </a:solidFill>
                <a:effectLst/>
                <a:latin typeface="system-ui"/>
              </a:rPr>
              <a:t>A randomized, open-label strategy trial was conducted in HIV-1-infected women with CD4 counts ≥350 cells/mm (or ≥country-specific ART threshold if higher) and their breastfeeding HIV-1-uninfected newborns. Randomization at 6-14 days postpartum was to </a:t>
            </a:r>
            <a:r>
              <a:rPr lang="en-US" b="0" i="0" dirty="0" err="1">
                <a:solidFill>
                  <a:srgbClr val="212121"/>
                </a:solidFill>
                <a:effectLst/>
                <a:latin typeface="system-ui"/>
              </a:rPr>
              <a:t>mART</a:t>
            </a:r>
            <a:r>
              <a:rPr lang="en-US" b="0" i="0" dirty="0">
                <a:solidFill>
                  <a:srgbClr val="212121"/>
                </a:solidFill>
                <a:effectLst/>
                <a:latin typeface="system-ui"/>
              </a:rPr>
              <a:t> or infant nevirapine (</a:t>
            </a:r>
            <a:r>
              <a:rPr lang="en-US" b="0" i="0" dirty="0" err="1">
                <a:solidFill>
                  <a:srgbClr val="212121"/>
                </a:solidFill>
                <a:effectLst/>
                <a:latin typeface="system-ui"/>
              </a:rPr>
              <a:t>iNVP</a:t>
            </a:r>
            <a:r>
              <a:rPr lang="en-US" b="0" i="0" dirty="0">
                <a:solidFill>
                  <a:srgbClr val="212121"/>
                </a:solidFill>
                <a:effectLst/>
                <a:latin typeface="system-ui"/>
              </a:rPr>
              <a:t>) prophylaxis continued until 18 months after delivery or breastfeeding cessation, infant HIV-1 infection, or toxicity, whichever occurred first. The primary efficacy outcome was confirmed infant HIV-1 infection. Efficacy analyses included all randomized mother-infant pairs except those with infant HIV-1 infection at entry.</a:t>
            </a:r>
          </a:p>
          <a:p>
            <a:endParaRPr lang="en-US" b="0" i="0" dirty="0">
              <a:solidFill>
                <a:srgbClr val="212121"/>
              </a:solidFill>
              <a:effectLst/>
              <a:latin typeface="system-ui"/>
            </a:endParaRPr>
          </a:p>
          <a:p>
            <a:r>
              <a:rPr lang="en-US" b="0" i="0" dirty="0">
                <a:solidFill>
                  <a:srgbClr val="212121"/>
                </a:solidFill>
                <a:effectLst/>
                <a:latin typeface="system-ui"/>
              </a:rPr>
              <a:t>Seven of 1219 (0.57%) and 7 of 1211 (0.58%) analyzed infants in the </a:t>
            </a:r>
            <a:r>
              <a:rPr lang="en-US" b="0" i="0" dirty="0" err="1">
                <a:solidFill>
                  <a:srgbClr val="212121"/>
                </a:solidFill>
                <a:effectLst/>
                <a:latin typeface="system-ui"/>
              </a:rPr>
              <a:t>mART</a:t>
            </a:r>
            <a:r>
              <a:rPr lang="en-US" b="0" i="0" dirty="0">
                <a:solidFill>
                  <a:srgbClr val="212121"/>
                </a:solidFill>
                <a:effectLst/>
                <a:latin typeface="system-ui"/>
              </a:rPr>
              <a:t> and </a:t>
            </a:r>
            <a:r>
              <a:rPr lang="en-US" b="0" i="0" dirty="0" err="1">
                <a:solidFill>
                  <a:srgbClr val="212121"/>
                </a:solidFill>
                <a:effectLst/>
                <a:latin typeface="system-ui"/>
              </a:rPr>
              <a:t>iNVP</a:t>
            </a:r>
            <a:r>
              <a:rPr lang="en-US" b="0" i="0" dirty="0">
                <a:solidFill>
                  <a:srgbClr val="212121"/>
                </a:solidFill>
                <a:effectLst/>
                <a:latin typeface="system-ui"/>
              </a:rPr>
              <a:t> arms, respectively, were HIV-infected (hazard ratio 1.0, 96% repeated confidence interval 0.3-3.1); infant HIV-free survival was high (97.1%, </a:t>
            </a:r>
            <a:r>
              <a:rPr lang="en-US" b="0" i="0" dirty="0" err="1">
                <a:solidFill>
                  <a:srgbClr val="212121"/>
                </a:solidFill>
                <a:effectLst/>
                <a:latin typeface="system-ui"/>
              </a:rPr>
              <a:t>mART</a:t>
            </a:r>
            <a:r>
              <a:rPr lang="en-US" b="0" i="0" dirty="0">
                <a:solidFill>
                  <a:srgbClr val="212121"/>
                </a:solidFill>
                <a:effectLst/>
                <a:latin typeface="system-ui"/>
              </a:rPr>
              <a:t> and 97.7%, </a:t>
            </a:r>
            <a:r>
              <a:rPr lang="en-US" b="0" i="0" dirty="0" err="1">
                <a:solidFill>
                  <a:srgbClr val="212121"/>
                </a:solidFill>
                <a:effectLst/>
                <a:latin typeface="system-ui"/>
              </a:rPr>
              <a:t>iNVP</a:t>
            </a:r>
            <a:r>
              <a:rPr lang="en-US" b="0" i="0" dirty="0">
                <a:solidFill>
                  <a:srgbClr val="212121"/>
                </a:solidFill>
                <a:effectLst/>
                <a:latin typeface="system-ui"/>
              </a:rPr>
              <a:t>, at 24 months). There were no significant differences between arms in median time to breastfeeding cessation (16 months) or incidence of severe, life-threatening, or fatal adverse events for mothers or infants (14 and 42 per 100 person-years, respectively).</a:t>
            </a:r>
          </a:p>
          <a:p>
            <a:endParaRPr lang="en-US" b="0" i="0" dirty="0">
              <a:solidFill>
                <a:srgbClr val="212121"/>
              </a:solidFill>
              <a:effectLst/>
              <a:latin typeface="system-ui"/>
            </a:endParaRPr>
          </a:p>
          <a:p>
            <a:r>
              <a:rPr lang="en-US" b="0" i="0" dirty="0">
                <a:solidFill>
                  <a:srgbClr val="212121"/>
                </a:solidFill>
                <a:effectLst/>
                <a:latin typeface="system-ui"/>
              </a:rPr>
              <a:t>Median VL at delivery 322, Median CD4 686 (&gt;=350 only)</a:t>
            </a:r>
            <a:endParaRPr lang="en-US" dirty="0"/>
          </a:p>
        </p:txBody>
      </p:sp>
      <p:sp>
        <p:nvSpPr>
          <p:cNvPr id="4" name="Slide Number Placeholder 3"/>
          <p:cNvSpPr>
            <a:spLocks noGrp="1"/>
          </p:cNvSpPr>
          <p:nvPr>
            <p:ph type="sldNum" sz="quarter" idx="5"/>
          </p:nvPr>
        </p:nvSpPr>
        <p:spPr/>
        <p:txBody>
          <a:bodyPr/>
          <a:lstStyle/>
          <a:p>
            <a:fld id="{D69D1DF4-A064-1046-85DF-46CDF17EE4F6}" type="slidenum">
              <a:rPr lang="en-US" smtClean="0"/>
              <a:t>15</a:t>
            </a:fld>
            <a:endParaRPr lang="en-US"/>
          </a:p>
        </p:txBody>
      </p:sp>
    </p:spTree>
    <p:extLst>
      <p:ext uri="{BB962C8B-B14F-4D97-AF65-F5344CB8AC3E}">
        <p14:creationId xmlns:p14="http://schemas.microsoft.com/office/powerpoint/2010/main" val="213302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then why do people choose to infant feed</a:t>
            </a:r>
          </a:p>
          <a:p>
            <a:r>
              <a:rPr lang="en-US" dirty="0"/>
              <a:t>Image from CDC</a:t>
            </a:r>
          </a:p>
        </p:txBody>
      </p:sp>
      <p:sp>
        <p:nvSpPr>
          <p:cNvPr id="4" name="Slide Number Placeholder 3"/>
          <p:cNvSpPr>
            <a:spLocks noGrp="1"/>
          </p:cNvSpPr>
          <p:nvPr>
            <p:ph type="sldNum" sz="quarter" idx="5"/>
          </p:nvPr>
        </p:nvSpPr>
        <p:spPr/>
        <p:txBody>
          <a:bodyPr/>
          <a:lstStyle/>
          <a:p>
            <a:fld id="{D69D1DF4-A064-1046-85DF-46CDF17EE4F6}" type="slidenum">
              <a:rPr lang="en-US" smtClean="0"/>
              <a:t>16</a:t>
            </a:fld>
            <a:endParaRPr lang="en-US"/>
          </a:p>
        </p:txBody>
      </p:sp>
    </p:spTree>
    <p:extLst>
      <p:ext uri="{BB962C8B-B14F-4D97-AF65-F5344CB8AC3E}">
        <p14:creationId xmlns:p14="http://schemas.microsoft.com/office/powerpoint/2010/main" val="2176696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ource Sans Pro" panose="020F0502020204030204" pitchFamily="34" charset="0"/>
              </a:rPr>
              <a:t> </a:t>
            </a:r>
            <a:r>
              <a:rPr lang="en-US" b="0" i="0" dirty="0">
                <a:solidFill>
                  <a:srgbClr val="000000"/>
                </a:solidFill>
                <a:effectLst/>
                <a:latin typeface="Source Sans Pro" panose="020B0503030403020204" pitchFamily="34" charset="0"/>
              </a:rPr>
              <a:t>It is important to emphasize that a lack of data does not indicate the absence or presence of risk; rather, it means that we do not have all the information about the possible effects when using these drugs during pregnancy.</a:t>
            </a:r>
            <a:endParaRPr lang="en-US" b="0" dirty="0"/>
          </a:p>
        </p:txBody>
      </p:sp>
      <p:sp>
        <p:nvSpPr>
          <p:cNvPr id="4" name="Slide Number Placeholder 3"/>
          <p:cNvSpPr>
            <a:spLocks noGrp="1"/>
          </p:cNvSpPr>
          <p:nvPr>
            <p:ph type="sldNum" sz="quarter" idx="5"/>
          </p:nvPr>
        </p:nvSpPr>
        <p:spPr/>
        <p:txBody>
          <a:bodyPr/>
          <a:lstStyle/>
          <a:p>
            <a:fld id="{F264BA1E-6AC7-4534-AA62-D6AA5C834DC4}" type="slidenum">
              <a:rPr lang="en-US" smtClean="0"/>
              <a:t>18</a:t>
            </a:fld>
            <a:endParaRPr lang="en-US" dirty="0"/>
          </a:p>
        </p:txBody>
      </p:sp>
    </p:spTree>
    <p:extLst>
      <p:ext uri="{BB962C8B-B14F-4D97-AF65-F5344CB8AC3E}">
        <p14:creationId xmlns:p14="http://schemas.microsoft.com/office/powerpoint/2010/main" val="3069223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ource Sans Pro" panose="020F0502020204030204" pitchFamily="34" charset="0"/>
              </a:rPr>
              <a:t> </a:t>
            </a:r>
            <a:r>
              <a:rPr lang="en-US" b="1" i="0" dirty="0">
                <a:solidFill>
                  <a:srgbClr val="000000"/>
                </a:solidFill>
                <a:effectLst/>
                <a:latin typeface="Source Sans Pro" panose="020B0503030403020204" pitchFamily="34" charset="0"/>
              </a:rPr>
              <a:t>It is important to emphasize that a lack of data does not indicate the absence or presence of risk; rather, it means that we do not have all the information about the possible effects when using these drugs during pregnancy.</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19</a:t>
            </a:fld>
            <a:endParaRPr lang="en-US" dirty="0"/>
          </a:p>
        </p:txBody>
      </p:sp>
    </p:spTree>
    <p:extLst>
      <p:ext uri="{BB962C8B-B14F-4D97-AF65-F5344CB8AC3E}">
        <p14:creationId xmlns:p14="http://schemas.microsoft.com/office/powerpoint/2010/main" val="3039131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DTG: lower rates of INSTI resistance than RAL</a:t>
            </a:r>
          </a:p>
          <a:p>
            <a:r>
              <a:rPr lang="en-US" dirty="0"/>
              <a:t>Like RAL, DTG rapidly decreases VL in naïve patient that presents late in pregnancy</a:t>
            </a:r>
          </a:p>
          <a:p>
            <a:r>
              <a:rPr lang="en-US" dirty="0"/>
              <a:t>BID dosing = 2x/day</a:t>
            </a:r>
          </a:p>
          <a:p>
            <a:r>
              <a:rPr lang="en-US" dirty="0"/>
              <a:t>TABLE 4</a:t>
            </a:r>
          </a:p>
          <a:p>
            <a:r>
              <a:rPr lang="en-US" dirty="0"/>
              <a:t>Dual NRTI backbone</a:t>
            </a:r>
          </a:p>
          <a:p>
            <a:pPr lvl="1"/>
            <a:r>
              <a:rPr lang="en-US" dirty="0"/>
              <a:t>Abacavir/lamivudine (ABC/3TC)</a:t>
            </a:r>
          </a:p>
          <a:p>
            <a:pPr lvl="1"/>
            <a:r>
              <a:rPr lang="en-US" dirty="0"/>
              <a:t>Tenofovir/emtricitabine (TDF/FTC) or Tenofovir/lamivudine (TDF/3TC)</a:t>
            </a:r>
          </a:p>
          <a:p>
            <a:r>
              <a:rPr lang="en-US" dirty="0"/>
              <a:t>INSTI regimens </a:t>
            </a:r>
            <a:r>
              <a:rPr lang="en-US" b="1" dirty="0">
                <a:solidFill>
                  <a:schemeClr val="accent1"/>
                </a:solidFill>
              </a:rPr>
              <a:t>(*late to care, acute </a:t>
            </a:r>
            <a:r>
              <a:rPr lang="en-US" b="1" dirty="0" err="1">
                <a:solidFill>
                  <a:schemeClr val="accent1"/>
                </a:solidFill>
              </a:rPr>
              <a:t>infxn</a:t>
            </a:r>
            <a:r>
              <a:rPr lang="en-US" b="1" dirty="0">
                <a:solidFill>
                  <a:schemeClr val="accent1"/>
                </a:solidFill>
              </a:rPr>
              <a:t>)</a:t>
            </a:r>
          </a:p>
          <a:p>
            <a:pPr lvl="1"/>
            <a:r>
              <a:rPr lang="en-US" dirty="0"/>
              <a:t>Dolutegravir/abacavir/lamivudine (DTG/ABC/3TC)</a:t>
            </a:r>
          </a:p>
          <a:p>
            <a:pPr lvl="1"/>
            <a:r>
              <a:rPr lang="en-US" dirty="0"/>
              <a:t>Dolutegravir + dual-NRTI backbone</a:t>
            </a:r>
          </a:p>
          <a:p>
            <a:pPr lvl="1"/>
            <a:r>
              <a:rPr lang="en-US" dirty="0" err="1"/>
              <a:t>Raltegravir</a:t>
            </a:r>
            <a:r>
              <a:rPr lang="en-US" dirty="0"/>
              <a:t> (RAL) + dual-NRTI backbone </a:t>
            </a:r>
            <a:r>
              <a:rPr lang="en-US" b="1" dirty="0">
                <a:solidFill>
                  <a:schemeClr val="accent1"/>
                </a:solidFill>
              </a:rPr>
              <a:t>(BID dosing)</a:t>
            </a:r>
          </a:p>
          <a:p>
            <a:r>
              <a:rPr lang="en-US" dirty="0"/>
              <a:t>PI regimen</a:t>
            </a:r>
          </a:p>
          <a:p>
            <a:pPr lvl="1"/>
            <a:r>
              <a:rPr lang="en-US" dirty="0"/>
              <a:t>Atazanavir (ATV/r) + dual-NRTI backbone</a:t>
            </a:r>
          </a:p>
          <a:p>
            <a:pPr lvl="1"/>
            <a:r>
              <a:rPr lang="en-US" dirty="0"/>
              <a:t>Darunavir (DRV/r) + dual-NRTI backbone </a:t>
            </a:r>
            <a:r>
              <a:rPr lang="en-US" b="1" dirty="0">
                <a:solidFill>
                  <a:schemeClr val="accent1"/>
                </a:solidFill>
              </a:rPr>
              <a:t>(BID dosing)</a:t>
            </a:r>
          </a:p>
          <a:p>
            <a:endParaRPr lang="en-US" dirty="0"/>
          </a:p>
          <a:p>
            <a:endParaRPr lang="en-US" dirty="0"/>
          </a:p>
          <a:p>
            <a:r>
              <a:rPr lang="en-US" sz="1200" dirty="0"/>
              <a:t>Available data about weight gain with TAF and with DTG during pregnancy have been reviewed and incorporated in the GL. </a:t>
            </a:r>
          </a:p>
          <a:p>
            <a:r>
              <a:rPr lang="en-US" sz="1200" dirty="0"/>
              <a:t>“Women initiating DTG compared with EFV during pregnancy gained more weight between 18 and 36 weeks gestation. Neither group gained as much weight as HIV-uninfected women. </a:t>
            </a:r>
            <a:r>
              <a:rPr lang="en-US" sz="1200" b="1" dirty="0"/>
              <a:t>Initiating DTG compared with EFV during pregnancy could increase the risk of excess weight gain but decrease the risk of insufficient weight gain and weight loss, which could have positive and negative consequences in pregnancy.”</a:t>
            </a:r>
            <a:endParaRPr lang="en-US" sz="1200" dirty="0"/>
          </a:p>
          <a:p>
            <a:endParaRPr lang="en-US" dirty="0"/>
          </a:p>
        </p:txBody>
      </p:sp>
      <p:sp>
        <p:nvSpPr>
          <p:cNvPr id="4" name="Slide Number Placeholder 3"/>
          <p:cNvSpPr>
            <a:spLocks noGrp="1"/>
          </p:cNvSpPr>
          <p:nvPr>
            <p:ph type="sldNum" sz="quarter" idx="5"/>
          </p:nvPr>
        </p:nvSpPr>
        <p:spPr/>
        <p:txBody>
          <a:bodyPr/>
          <a:lstStyle/>
          <a:p>
            <a:fld id="{C12712BA-1F36-D146-B3A9-9241EA2C2CA8}" type="slidenum">
              <a:rPr lang="en-US" smtClean="0"/>
              <a:t>20</a:t>
            </a:fld>
            <a:endParaRPr lang="en-US"/>
          </a:p>
        </p:txBody>
      </p:sp>
    </p:spTree>
    <p:extLst>
      <p:ext uri="{BB962C8B-B14F-4D97-AF65-F5344CB8AC3E}">
        <p14:creationId xmlns:p14="http://schemas.microsoft.com/office/powerpoint/2010/main" val="3363426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3000s NTDs per year in US</a:t>
            </a:r>
          </a:p>
        </p:txBody>
      </p:sp>
      <p:sp>
        <p:nvSpPr>
          <p:cNvPr id="4" name="Slide Number Placeholder 3"/>
          <p:cNvSpPr>
            <a:spLocks noGrp="1"/>
          </p:cNvSpPr>
          <p:nvPr>
            <p:ph type="sldNum" sz="quarter" idx="5"/>
          </p:nvPr>
        </p:nvSpPr>
        <p:spPr/>
        <p:txBody>
          <a:bodyPr/>
          <a:lstStyle/>
          <a:p>
            <a:fld id="{C12712BA-1F36-D146-B3A9-9241EA2C2CA8}" type="slidenum">
              <a:rPr lang="en-US" smtClean="0"/>
              <a:t>21</a:t>
            </a:fld>
            <a:endParaRPr lang="en-US"/>
          </a:p>
        </p:txBody>
      </p:sp>
    </p:spTree>
    <p:extLst>
      <p:ext uri="{BB962C8B-B14F-4D97-AF65-F5344CB8AC3E}">
        <p14:creationId xmlns:p14="http://schemas.microsoft.com/office/powerpoint/2010/main" val="2788294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Using the data from Botswana, we can now rule out a three-fold or more increased risk of NTDs associated with periconception use of EFV.</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Folic acid is known to lower the risk of NTDs in the general population. The United States Public Health Service recommends that all pregnant women and women who might conceive take at least </a:t>
            </a:r>
            <a:r>
              <a:rPr lang="en-US" sz="1200" b="1" i="0" u="none" strike="noStrike" kern="1200" dirty="0">
                <a:solidFill>
                  <a:schemeClr val="tx1"/>
                </a:solidFill>
                <a:effectLst/>
                <a:latin typeface="+mn-lt"/>
                <a:ea typeface="+mn-ea"/>
                <a:cs typeface="+mn-cs"/>
              </a:rPr>
              <a:t>400 mcg of folic acid daily </a:t>
            </a:r>
            <a:r>
              <a:rPr lang="en-US" sz="1200" b="0" i="0" u="none" strike="noStrike" kern="1200" dirty="0">
                <a:solidFill>
                  <a:schemeClr val="tx1"/>
                </a:solidFill>
                <a:effectLst/>
                <a:latin typeface="+mn-lt"/>
                <a:ea typeface="+mn-ea"/>
                <a:cs typeface="+mn-cs"/>
              </a:rPr>
              <a:t>and continue to do so throughout pregnancy. Unlike food in Botswana, food in the United States is routinely fortified with folate. However, there is no established link between the use of DTG and impaired folate metabolism, nor is there any evidence that folate supplementation prevents NTDs that are associated with the use of DTG.</a:t>
            </a:r>
          </a:p>
          <a:p>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No increase in NTDs with DTG in the U.S., U.K., or French registries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sz="1200" b="0" i="0" u="none" strike="noStrike" kern="1200" dirty="0">
                <a:solidFill>
                  <a:schemeClr val="tx1"/>
                </a:solidFill>
                <a:effectLst/>
                <a:latin typeface="+mn-lt"/>
                <a:ea typeface="+mn-ea"/>
                <a:cs typeface="+mn-cs"/>
              </a:rPr>
              <a:t>Neural Tube Defects in Pregnancies Among Women With Diagnosed HIV Infection — 15 Jurisdictions, 2013–2017</a:t>
            </a:r>
          </a:p>
          <a:p>
            <a:r>
              <a:rPr lang="en-US" sz="1200" b="0" i="1" u="none" strike="noStrike" kern="1200" dirty="0">
                <a:solidFill>
                  <a:schemeClr val="tx1"/>
                </a:solidFill>
                <a:effectLst/>
                <a:latin typeface="+mn-lt"/>
                <a:ea typeface="+mn-ea"/>
                <a:cs typeface="+mn-cs"/>
              </a:rPr>
              <a:t>Weekly</a:t>
            </a:r>
            <a:r>
              <a:rPr lang="en-US" sz="1200" b="0" i="0" u="none" strike="noStrike" kern="1200" dirty="0">
                <a:solidFill>
                  <a:schemeClr val="tx1"/>
                </a:solidFill>
                <a:effectLst/>
                <a:latin typeface="+mn-lt"/>
                <a:ea typeface="+mn-ea"/>
                <a:cs typeface="+mn-cs"/>
              </a:rPr>
              <a:t> / January 10, 2020 / 69(1);1–5 </a:t>
            </a:r>
          </a:p>
          <a:p>
            <a:r>
              <a:rPr lang="en-US" sz="1200" b="0" i="0" u="none" strike="noStrike" kern="1200" dirty="0" err="1">
                <a:solidFill>
                  <a:schemeClr val="tx1"/>
                </a:solidFill>
                <a:effectLst/>
                <a:latin typeface="+mn-lt"/>
                <a:ea typeface="+mn-ea"/>
                <a:cs typeface="+mn-cs"/>
              </a:rPr>
              <a:t>Jennita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Reefhuis</a:t>
            </a:r>
            <a:r>
              <a:rPr lang="en-US" sz="1200" b="0" i="0" u="none" strike="noStrike" kern="1200" dirty="0">
                <a:solidFill>
                  <a:schemeClr val="tx1"/>
                </a:solidFill>
                <a:effectLst/>
                <a:latin typeface="+mn-lt"/>
                <a:ea typeface="+mn-ea"/>
                <a:cs typeface="+mn-cs"/>
              </a:rPr>
              <a:t>, PhD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http://regist2.virology-education.com/presentations/2019/9HIVWomen/01_Gaolathe.pdf</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C12712BA-1F36-D146-B3A9-9241EA2C2CA8}" type="slidenum">
              <a:rPr lang="en-US" smtClean="0"/>
              <a:t>22</a:t>
            </a:fld>
            <a:endParaRPr lang="en-US"/>
          </a:p>
        </p:txBody>
      </p:sp>
    </p:spTree>
    <p:extLst>
      <p:ext uri="{BB962C8B-B14F-4D97-AF65-F5344CB8AC3E}">
        <p14:creationId xmlns:p14="http://schemas.microsoft.com/office/powerpoint/2010/main" val="1984612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Methods This multicenter, open-label, randomized controlled, phase 3 trial was done at </a:t>
            </a:r>
            <a:r>
              <a:rPr lang="en-US" b="1" dirty="0"/>
              <a:t>22 clinical research sites in nine countries </a:t>
            </a:r>
            <a:r>
              <a:rPr lang="en-US" dirty="0"/>
              <a:t>(Botswana, Brazil, India, South Africa, Tanzania, Thailand, Uganda, the USA, and Zimbabwe). Pregnant women (aged ≥18 years) with confirmed HIV-1 infection and at 14–28 weeks’ gestation were eligible. Women who had previously taken antiretrovirals in the past were excluded (up to 14 days of ART during the current pregnancy was permitted), as were women known to be pregnant with multiple fetuses, or those with known fetal anomaly or a history of psychiatric illness. Participants were randomly assigned (1:1:1) using a central computerized randomization system. Randomization was done using permuted blocks (size six) stratified by gestational age (14–18, 19–23, and 24–28 weeks’ gestation) and country. Participants were randomly assigned to receive either once-daily oral dolutegravir 50 mg, and once-daily oral fixed-dose combination emtricitabine 200 mg and tenofovir alafenamide fumarate 25 mg; once-daily oral dolutegravir 50 mg, and once-daily oral fixed-dose combination emtricitabine 200 mg and tenofovir disoproxil fumarate 300 mg; or once-daily oral fixed-dose combination of efavirenz 600 mg, emtricitabine 200 mg, and tenofovir disoproxil fumarate 300 mg. The primary efficacy outcome was the proportion of participants with viral suppression, defined as an HIV-1 RNA concentration of less than 200 copies per mL, at or within 14 days of delivery, assessed in all participants with an HIV-1 RNA result available from the delivery visit, with a prespecified non-inferiority margin of –10% in the combined dolutegravir-containing groups versus the efavirenz-containing group (superiority was tested in a pre-planned secondary analysis). Primary safety outcomes, compared pairwise among treatment groups, were the occurrence of a composite adverse pregnancy outcome (</a:t>
            </a:r>
            <a:r>
              <a:rPr lang="en-US" dirty="0" err="1"/>
              <a:t>ie</a:t>
            </a:r>
            <a:r>
              <a:rPr lang="en-US" dirty="0"/>
              <a:t>, either preterm delivery, the infant being born small for gestational age, stillbirth, or spontaneous abortion) in all participants with a pregnancy outcome, and the occurrence of grade 3 or higher maternal and infant adverse events in all randomized participants. This trial was registered with </a:t>
            </a:r>
            <a:r>
              <a:rPr lang="en-US" dirty="0" err="1"/>
              <a:t>ClinicalTrials.gov</a:t>
            </a:r>
            <a:r>
              <a:rPr lang="en-US" dirty="0"/>
              <a:t>, NCT03048422.</a:t>
            </a:r>
          </a:p>
          <a:p>
            <a:endParaRPr lang="en-US" dirty="0"/>
          </a:p>
          <a:p>
            <a:r>
              <a:rPr lang="en-US" dirty="0"/>
              <a:t>Mathematical model suggests higher death rate among women and children if DTG is restricted to women of non-reproductive age and more transmissions to infants and partners</a:t>
            </a:r>
          </a:p>
          <a:p>
            <a:r>
              <a:rPr lang="en-US" dirty="0"/>
              <a:t>DTG offers more rapid viral suppression, greater tolerability, and less drug resistance compared to Efavirenz</a:t>
            </a:r>
            <a:endParaRPr lang="en-US" sz="1200" b="1" dirty="0">
              <a:solidFill>
                <a:schemeClr val="tx1"/>
              </a:solidFill>
            </a:endParaRPr>
          </a:p>
          <a:p>
            <a:endParaRPr lang="en-US" sz="1200" b="1" dirty="0">
              <a:solidFill>
                <a:schemeClr val="tx1"/>
              </a:solidFill>
            </a:endParaRPr>
          </a:p>
          <a:p>
            <a:r>
              <a:rPr lang="en-US" sz="1200" b="1" dirty="0">
                <a:solidFill>
                  <a:schemeClr val="tx1"/>
                </a:solidFill>
              </a:rPr>
              <a:t>Dugdale C et al. </a:t>
            </a:r>
            <a:r>
              <a:rPr lang="en-US" sz="1200" b="1" i="1" dirty="0">
                <a:solidFill>
                  <a:schemeClr val="tx1"/>
                </a:solidFill>
              </a:rPr>
              <a:t>Annals of Internal Medicine </a:t>
            </a:r>
            <a:r>
              <a:rPr lang="en-US" sz="1200" b="1" dirty="0">
                <a:solidFill>
                  <a:schemeClr val="tx1"/>
                </a:solidFill>
              </a:rPr>
              <a:t>2019</a:t>
            </a:r>
          </a:p>
          <a:p>
            <a:r>
              <a:rPr lang="en-US" sz="1200" b="1" dirty="0">
                <a:solidFill>
                  <a:schemeClr val="tx1"/>
                </a:solidFill>
              </a:rPr>
              <a:t>Hoffman R and </a:t>
            </a:r>
            <a:r>
              <a:rPr lang="en-US" sz="1200" b="1" dirty="0" err="1">
                <a:solidFill>
                  <a:schemeClr val="tx1"/>
                </a:solidFill>
              </a:rPr>
              <a:t>Mofenson</a:t>
            </a:r>
            <a:r>
              <a:rPr lang="en-US" sz="1200" b="1" dirty="0">
                <a:solidFill>
                  <a:schemeClr val="tx1"/>
                </a:solidFill>
              </a:rPr>
              <a:t> M. </a:t>
            </a:r>
            <a:r>
              <a:rPr lang="en-US" sz="1200" b="1" i="1" dirty="0">
                <a:solidFill>
                  <a:schemeClr val="tx1"/>
                </a:solidFill>
              </a:rPr>
              <a:t>Annals of Internal Medicine </a:t>
            </a:r>
            <a:r>
              <a:rPr lang="en-US" sz="1200" b="1" dirty="0">
                <a:solidFill>
                  <a:schemeClr val="tx1"/>
                </a:solidFill>
              </a:rPr>
              <a:t>2019</a:t>
            </a:r>
          </a:p>
          <a:p>
            <a:endParaRPr lang="en-US" dirty="0"/>
          </a:p>
        </p:txBody>
      </p:sp>
      <p:sp>
        <p:nvSpPr>
          <p:cNvPr id="4" name="Slide Number Placeholder 3"/>
          <p:cNvSpPr>
            <a:spLocks noGrp="1"/>
          </p:cNvSpPr>
          <p:nvPr>
            <p:ph type="sldNum" sz="quarter" idx="5"/>
          </p:nvPr>
        </p:nvSpPr>
        <p:spPr/>
        <p:txBody>
          <a:bodyPr/>
          <a:lstStyle/>
          <a:p>
            <a:fld id="{C12712BA-1F36-D146-B3A9-9241EA2C2CA8}" type="slidenum">
              <a:rPr lang="en-US" smtClean="0"/>
              <a:t>24</a:t>
            </a:fld>
            <a:endParaRPr lang="en-US"/>
          </a:p>
        </p:txBody>
      </p:sp>
    </p:spTree>
    <p:extLst>
      <p:ext uri="{BB962C8B-B14F-4D97-AF65-F5344CB8AC3E}">
        <p14:creationId xmlns:p14="http://schemas.microsoft.com/office/powerpoint/2010/main" val="3411367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Methods This multicenter, open-label, randomized controlled, phase 3 trial was done at </a:t>
            </a:r>
            <a:r>
              <a:rPr lang="en-US" b="1" dirty="0"/>
              <a:t>22 clinical research sites in nine countries </a:t>
            </a:r>
            <a:r>
              <a:rPr lang="en-US" dirty="0"/>
              <a:t>(Botswana, Brazil, India, South Africa, Tanzania, Thailand, Uganda, the USA, and Zimbabwe). Pregnant women (aged ≥18 years) with confirmed HIV-1 infection and at 14–28 weeks’ gestation were eligible. Women who had previously taken antiretrovirals in the past were excluded (up to 14 days of ART during the current pregnancy was permitted), as were women known to be pregnant with multiple fetuses, or those with known fetal anomaly or a history of psychiatric illness. Participants were randomly assigned (1:1:1) using a central computerized randomization system. Randomization was done using permuted blocks (size six) stratified by gestational age (14–18, 19–23, and 24–28 weeks’ gestation) and country. Participants were randomly assigned to receive either once-daily oral dolutegravir 50 mg, and once-daily oral fixed-dose combination emtricitabine 200 mg and tenofovir alafenamide fumarate 25 mg; once-daily oral dolutegravir 50 mg, and once-daily oral fixed-dose combination emtricitabine 200 mg and tenofovir disoproxil fumarate 300 mg; or once-daily oral fixed-dose combination of efavirenz 600 mg, emtricitabine 200 mg, and tenofovir disoproxil fumarate 300 mg. The primary efficacy outcome was the proportion of participants with viral suppression, defined as an HIV-1 RNA concentration of less than 200 copies per mL, at or within 14 days of delivery, assessed in all participants with an HIV-1 RNA result available from the delivery visit, with a prespecified non-inferiority margin of –10% in the combined dolutegravir-containing groups versus the efavirenz-containing group (superiority was tested in a pre-planned secondary analysis). Primary safety outcomes, compared pairwise among treatment groups, were the occurrence of a composite adverse pregnancy outcome (</a:t>
            </a:r>
            <a:r>
              <a:rPr lang="en-US" dirty="0" err="1"/>
              <a:t>ie</a:t>
            </a:r>
            <a:r>
              <a:rPr lang="en-US" dirty="0"/>
              <a:t>, either preterm delivery, the infant being born small for gestational age, stillbirth, or spontaneous abortion) in all participants with a pregnancy outcome, and the occurrence of grade 3 or higher maternal and infant adverse events in all randomized participants. This trial was registered with </a:t>
            </a:r>
            <a:r>
              <a:rPr lang="en-US" dirty="0" err="1"/>
              <a:t>ClinicalTrials.gov</a:t>
            </a:r>
            <a:r>
              <a:rPr lang="en-US" dirty="0"/>
              <a:t>, NCT03048422.</a:t>
            </a:r>
          </a:p>
          <a:p>
            <a:endParaRPr lang="en-US" dirty="0"/>
          </a:p>
          <a:p>
            <a:r>
              <a:rPr lang="en-US" dirty="0"/>
              <a:t>Mathematical model suggests higher death rate among women and children if DTG is restricted to women of non-reproductive age and more transmissions to infants and partners</a:t>
            </a:r>
          </a:p>
          <a:p>
            <a:r>
              <a:rPr lang="en-US" dirty="0"/>
              <a:t>DTG offers more rapid viral suppression, greater tolerability, and less drug resistance compared to Efavirenz</a:t>
            </a:r>
            <a:endParaRPr lang="en-US" sz="1200" b="1" dirty="0">
              <a:solidFill>
                <a:schemeClr val="tx1"/>
              </a:solidFill>
            </a:endParaRPr>
          </a:p>
          <a:p>
            <a:endParaRPr lang="en-US" sz="1200" b="1" dirty="0">
              <a:solidFill>
                <a:schemeClr val="tx1"/>
              </a:solidFill>
            </a:endParaRPr>
          </a:p>
          <a:p>
            <a:r>
              <a:rPr lang="en-US" sz="1200" b="1" dirty="0">
                <a:solidFill>
                  <a:schemeClr val="tx1"/>
                </a:solidFill>
              </a:rPr>
              <a:t>Dugdale C et al. </a:t>
            </a:r>
            <a:r>
              <a:rPr lang="en-US" sz="1200" b="1" i="1" dirty="0">
                <a:solidFill>
                  <a:schemeClr val="tx1"/>
                </a:solidFill>
              </a:rPr>
              <a:t>Annals of Internal Medicine </a:t>
            </a:r>
            <a:r>
              <a:rPr lang="en-US" sz="1200" b="1" dirty="0">
                <a:solidFill>
                  <a:schemeClr val="tx1"/>
                </a:solidFill>
              </a:rPr>
              <a:t>2019</a:t>
            </a:r>
          </a:p>
          <a:p>
            <a:r>
              <a:rPr lang="en-US" sz="1200" b="1" dirty="0">
                <a:solidFill>
                  <a:schemeClr val="tx1"/>
                </a:solidFill>
              </a:rPr>
              <a:t>Hoffman R and </a:t>
            </a:r>
            <a:r>
              <a:rPr lang="en-US" sz="1200" b="1" dirty="0" err="1">
                <a:solidFill>
                  <a:schemeClr val="tx1"/>
                </a:solidFill>
              </a:rPr>
              <a:t>Mofenson</a:t>
            </a:r>
            <a:r>
              <a:rPr lang="en-US" sz="1200" b="1" dirty="0">
                <a:solidFill>
                  <a:schemeClr val="tx1"/>
                </a:solidFill>
              </a:rPr>
              <a:t> M. </a:t>
            </a:r>
            <a:r>
              <a:rPr lang="en-US" sz="1200" b="1" i="1" dirty="0">
                <a:solidFill>
                  <a:schemeClr val="tx1"/>
                </a:solidFill>
              </a:rPr>
              <a:t>Annals of Internal Medicine </a:t>
            </a:r>
            <a:r>
              <a:rPr lang="en-US" sz="1200" b="1" dirty="0">
                <a:solidFill>
                  <a:schemeClr val="tx1"/>
                </a:solidFill>
              </a:rPr>
              <a:t>2019</a:t>
            </a:r>
          </a:p>
          <a:p>
            <a:endParaRPr lang="en-US" dirty="0"/>
          </a:p>
        </p:txBody>
      </p:sp>
      <p:sp>
        <p:nvSpPr>
          <p:cNvPr id="4" name="Slide Number Placeholder 3"/>
          <p:cNvSpPr>
            <a:spLocks noGrp="1"/>
          </p:cNvSpPr>
          <p:nvPr>
            <p:ph type="sldNum" sz="quarter" idx="5"/>
          </p:nvPr>
        </p:nvSpPr>
        <p:spPr/>
        <p:txBody>
          <a:bodyPr/>
          <a:lstStyle/>
          <a:p>
            <a:fld id="{C12712BA-1F36-D146-B3A9-9241EA2C2CA8}" type="slidenum">
              <a:rPr lang="en-US" smtClean="0"/>
              <a:t>25</a:t>
            </a:fld>
            <a:endParaRPr lang="en-US"/>
          </a:p>
        </p:txBody>
      </p:sp>
    </p:spTree>
    <p:extLst>
      <p:ext uri="{BB962C8B-B14F-4D97-AF65-F5344CB8AC3E}">
        <p14:creationId xmlns:p14="http://schemas.microsoft.com/office/powerpoint/2010/main" val="396305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1448518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DTG offers more rapid viral suppression, greater tolerability, and less drug resistance compared to Efavirenz</a:t>
            </a:r>
            <a:endParaRPr lang="en-US" sz="1200" b="1" dirty="0">
              <a:solidFill>
                <a:schemeClr val="tx1"/>
              </a:solidFill>
            </a:endParaRPr>
          </a:p>
          <a:p>
            <a:endParaRPr lang="en-US" sz="1200" b="1" dirty="0">
              <a:solidFill>
                <a:schemeClr val="tx1"/>
              </a:solidFill>
            </a:endParaRPr>
          </a:p>
          <a:p>
            <a:r>
              <a:rPr lang="en-US" sz="1200" b="1" dirty="0">
                <a:solidFill>
                  <a:schemeClr val="tx1"/>
                </a:solidFill>
              </a:rPr>
              <a:t>Dugdale C et al. </a:t>
            </a:r>
            <a:r>
              <a:rPr lang="en-US" sz="1200" b="1" i="1" dirty="0">
                <a:solidFill>
                  <a:schemeClr val="tx1"/>
                </a:solidFill>
              </a:rPr>
              <a:t>Annals of Internal Medicine </a:t>
            </a:r>
            <a:r>
              <a:rPr lang="en-US" sz="1200" b="1" dirty="0">
                <a:solidFill>
                  <a:schemeClr val="tx1"/>
                </a:solidFill>
              </a:rPr>
              <a:t>2019</a:t>
            </a:r>
          </a:p>
          <a:p>
            <a:r>
              <a:rPr lang="en-US" sz="1200" b="1" dirty="0">
                <a:solidFill>
                  <a:schemeClr val="tx1"/>
                </a:solidFill>
              </a:rPr>
              <a:t>Hoffman R and </a:t>
            </a:r>
            <a:r>
              <a:rPr lang="en-US" sz="1200" b="1" dirty="0" err="1">
                <a:solidFill>
                  <a:schemeClr val="tx1"/>
                </a:solidFill>
              </a:rPr>
              <a:t>Mofenson</a:t>
            </a:r>
            <a:r>
              <a:rPr lang="en-US" sz="1200" b="1" dirty="0">
                <a:solidFill>
                  <a:schemeClr val="tx1"/>
                </a:solidFill>
              </a:rPr>
              <a:t> M. </a:t>
            </a:r>
            <a:r>
              <a:rPr lang="en-US" sz="1200" b="1" i="1" dirty="0">
                <a:solidFill>
                  <a:schemeClr val="tx1"/>
                </a:solidFill>
              </a:rPr>
              <a:t>Annals of Internal Medicine </a:t>
            </a:r>
            <a:r>
              <a:rPr lang="en-US" sz="1200" b="1" dirty="0">
                <a:solidFill>
                  <a:schemeClr val="tx1"/>
                </a:solidFill>
              </a:rPr>
              <a:t>2019</a:t>
            </a:r>
          </a:p>
          <a:p>
            <a:endParaRPr lang="en-US" dirty="0"/>
          </a:p>
        </p:txBody>
      </p:sp>
      <p:sp>
        <p:nvSpPr>
          <p:cNvPr id="4" name="Slide Number Placeholder 3"/>
          <p:cNvSpPr>
            <a:spLocks noGrp="1"/>
          </p:cNvSpPr>
          <p:nvPr>
            <p:ph type="sldNum" sz="quarter" idx="5"/>
          </p:nvPr>
        </p:nvSpPr>
        <p:spPr/>
        <p:txBody>
          <a:bodyPr/>
          <a:lstStyle/>
          <a:p>
            <a:fld id="{C12712BA-1F36-D146-B3A9-9241EA2C2CA8}" type="slidenum">
              <a:rPr lang="en-US" smtClean="0"/>
              <a:t>26</a:t>
            </a:fld>
            <a:endParaRPr lang="en-US"/>
          </a:p>
        </p:txBody>
      </p:sp>
    </p:spTree>
    <p:extLst>
      <p:ext uri="{BB962C8B-B14F-4D97-AF65-F5344CB8AC3E}">
        <p14:creationId xmlns:p14="http://schemas.microsoft.com/office/powerpoint/2010/main" val="2335936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Zidovudine/lamivudine (ZDV/3TC)</a:t>
            </a:r>
          </a:p>
          <a:p>
            <a:pPr lvl="1"/>
            <a:r>
              <a:rPr lang="en-US" dirty="0"/>
              <a:t>BID dosing, increased hematologic toxicity</a:t>
            </a:r>
          </a:p>
          <a:p>
            <a:r>
              <a:rPr lang="en-US" dirty="0"/>
              <a:t>Efavirenz/tenofovir/emtricitabine or lamivudine (EFV/TDF/FTC or 3TC)</a:t>
            </a:r>
          </a:p>
          <a:p>
            <a:r>
              <a:rPr lang="en-US" dirty="0"/>
              <a:t>Efavirenz + dual NRTI backbone</a:t>
            </a:r>
          </a:p>
          <a:p>
            <a:pPr lvl="1"/>
            <a:r>
              <a:rPr lang="en-US" dirty="0"/>
              <a:t>Birth defects in primate studies, none in humans, higher adverse event rates</a:t>
            </a:r>
          </a:p>
          <a:p>
            <a:r>
              <a:rPr lang="en-US" dirty="0" err="1"/>
              <a:t>Rilpivirine</a:t>
            </a:r>
            <a:r>
              <a:rPr lang="en-US" dirty="0"/>
              <a:t>/tenofovir/emtricitabine (RPV/TDF/FTC)</a:t>
            </a:r>
          </a:p>
          <a:p>
            <a:r>
              <a:rPr lang="en-US" dirty="0"/>
              <a:t>RPV + dual NRTI backbone</a:t>
            </a:r>
          </a:p>
          <a:p>
            <a:pPr lvl="1"/>
            <a:r>
              <a:rPr lang="en-US" dirty="0"/>
              <a:t>Can not use if VL &gt;100,000, CD4 &lt;200</a:t>
            </a:r>
          </a:p>
          <a:p>
            <a:pPr lvl="1"/>
            <a:r>
              <a:rPr lang="en-US" dirty="0"/>
              <a:t>Cant use with PPIs</a:t>
            </a:r>
          </a:p>
          <a:p>
            <a:pPr lvl="1"/>
            <a:r>
              <a:rPr lang="en-US" dirty="0"/>
              <a:t>Lower drug levels and risk of viral rebound in 2, 3</a:t>
            </a:r>
            <a:r>
              <a:rPr lang="en-US" baseline="30000" dirty="0"/>
              <a:t>rd</a:t>
            </a:r>
            <a:r>
              <a:rPr lang="en-US" dirty="0"/>
              <a:t> trimesters</a:t>
            </a:r>
          </a:p>
          <a:p>
            <a:pPr lvl="1"/>
            <a:r>
              <a:rPr lang="en-US" dirty="0"/>
              <a:t>Take with food</a:t>
            </a:r>
          </a:p>
          <a:p>
            <a:endParaRPr lang="en-US" dirty="0"/>
          </a:p>
        </p:txBody>
      </p:sp>
      <p:sp>
        <p:nvSpPr>
          <p:cNvPr id="4" name="Slide Number Placeholder 3"/>
          <p:cNvSpPr>
            <a:spLocks noGrp="1"/>
          </p:cNvSpPr>
          <p:nvPr>
            <p:ph type="sldNum" sz="quarter" idx="5"/>
          </p:nvPr>
        </p:nvSpPr>
        <p:spPr/>
        <p:txBody>
          <a:bodyPr/>
          <a:lstStyle/>
          <a:p>
            <a:fld id="{C12712BA-1F36-D146-B3A9-9241EA2C2CA8}" type="slidenum">
              <a:rPr lang="en-US" smtClean="0"/>
              <a:t>27</a:t>
            </a:fld>
            <a:endParaRPr lang="en-US"/>
          </a:p>
        </p:txBody>
      </p:sp>
    </p:spTree>
    <p:extLst>
      <p:ext uri="{BB962C8B-B14F-4D97-AF65-F5344CB8AC3E}">
        <p14:creationId xmlns:p14="http://schemas.microsoft.com/office/powerpoint/2010/main" val="664275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ource Sans Pro" panose="020F0502020204030204" pitchFamily="34" charset="0"/>
              </a:rPr>
              <a:t> </a:t>
            </a:r>
            <a:r>
              <a:rPr lang="en-US" b="1" i="0" dirty="0">
                <a:solidFill>
                  <a:srgbClr val="000000"/>
                </a:solidFill>
                <a:effectLst/>
                <a:latin typeface="Source Sans Pro" panose="020B0503030403020204" pitchFamily="34" charset="0"/>
              </a:rPr>
              <a:t>It is important to emphasize that a lack of data does not indicate the absence or presence of risk; rather, it means that we do not have all the information about the possible effects when using these drugs during pregnancy.</a:t>
            </a:r>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28</a:t>
            </a:fld>
            <a:endParaRPr lang="en-US" dirty="0"/>
          </a:p>
        </p:txBody>
      </p:sp>
    </p:spTree>
    <p:extLst>
      <p:ext uri="{BB962C8B-B14F-4D97-AF65-F5344CB8AC3E}">
        <p14:creationId xmlns:p14="http://schemas.microsoft.com/office/powerpoint/2010/main" val="513329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stay on same regimen</a:t>
            </a:r>
          </a:p>
          <a:p>
            <a:r>
              <a:rPr lang="en-US" dirty="0"/>
              <a:t>If on a regimen with cobicistat, the concern is that drug levels can drop during second and third trimester. Therefore, if a patient is stable on a cobicistat-containing regimen, you can choose to continue and monitor VLs frequently (q1-2 months) in second and third trimester or change ART.  </a:t>
            </a:r>
          </a:p>
          <a:p>
            <a:r>
              <a:rPr lang="en-US" dirty="0"/>
              <a:t>A regimen change carries the risk of viral rebound</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TABLE 8</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FDA advises women to avoid becoming pregnant while taking EFV and advises health care providers to avoid administration during the first trimester of pregnancy, as fetal harm may occur. However, the data on more than 7,900 periconception EFV exposures from Botswana rules out a ≥3-fold increased risk of NTDs. As a result, the current Perinatal Guidelines do not restrict the use of EFV in pregnant women or in women who are planning to become pregnant. This is consistent with both the British HIV Association and WHO guidelines for use of ARV drugs in pregnancy. </a:t>
            </a:r>
            <a:br>
              <a:rPr lang="en-US" dirty="0"/>
            </a:br>
            <a:br>
              <a:rPr lang="en-US" dirty="0"/>
            </a:br>
            <a:r>
              <a:rPr lang="en-US" sz="1200" b="0" i="0" u="none" strike="noStrike" kern="1200" dirty="0">
                <a:solidFill>
                  <a:schemeClr val="tx1"/>
                </a:solidFill>
                <a:effectLst/>
                <a:latin typeface="+mn-lt"/>
                <a:ea typeface="+mn-ea"/>
                <a:cs typeface="+mn-cs"/>
              </a:rPr>
              <a:t>EFV should be continued in pregnant women who are on a </a:t>
            </a:r>
            <a:r>
              <a:rPr lang="en-US" sz="1200" b="0" i="0" u="none" strike="noStrike" kern="1200" dirty="0" err="1">
                <a:solidFill>
                  <a:schemeClr val="tx1"/>
                </a:solidFill>
                <a:effectLst/>
                <a:latin typeface="+mn-lt"/>
                <a:ea typeface="+mn-ea"/>
                <a:cs typeface="+mn-cs"/>
              </a:rPr>
              <a:t>virologically</a:t>
            </a:r>
            <a:r>
              <a:rPr lang="en-US" sz="1200" b="0" i="0" u="none" strike="noStrike" kern="1200" dirty="0">
                <a:solidFill>
                  <a:schemeClr val="tx1"/>
                </a:solidFill>
                <a:effectLst/>
                <a:latin typeface="+mn-lt"/>
                <a:ea typeface="+mn-ea"/>
                <a:cs typeface="+mn-cs"/>
              </a:rPr>
              <a:t> suppressive, EFV-based regimen, because ARV drug changes during pregnancy may be associated with loss of viral control and an increased risk of perinatal transmission</a:t>
            </a:r>
            <a:endParaRPr lang="en-US" dirty="0"/>
          </a:p>
        </p:txBody>
      </p:sp>
      <p:sp>
        <p:nvSpPr>
          <p:cNvPr id="4" name="Slide Number Placeholder 3"/>
          <p:cNvSpPr>
            <a:spLocks noGrp="1"/>
          </p:cNvSpPr>
          <p:nvPr>
            <p:ph type="sldNum" sz="quarter" idx="5"/>
          </p:nvPr>
        </p:nvSpPr>
        <p:spPr/>
        <p:txBody>
          <a:bodyPr/>
          <a:lstStyle/>
          <a:p>
            <a:fld id="{C12712BA-1F36-D146-B3A9-9241EA2C2CA8}" type="slidenum">
              <a:rPr lang="en-US" smtClean="0"/>
              <a:t>29</a:t>
            </a:fld>
            <a:endParaRPr lang="en-US"/>
          </a:p>
        </p:txBody>
      </p:sp>
    </p:spTree>
    <p:extLst>
      <p:ext uri="{BB962C8B-B14F-4D97-AF65-F5344CB8AC3E}">
        <p14:creationId xmlns:p14="http://schemas.microsoft.com/office/powerpoint/2010/main" val="2106868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ource Sans Pro" panose="020F0502020204030204" pitchFamily="34" charset="0"/>
              </a:rPr>
              <a:t> </a:t>
            </a:r>
            <a:r>
              <a:rPr lang="en-US" b="1" i="0" dirty="0">
                <a:solidFill>
                  <a:srgbClr val="000000"/>
                </a:solidFill>
                <a:effectLst/>
                <a:latin typeface="Source Sans Pro" panose="020B0503030403020204" pitchFamily="34" charset="0"/>
              </a:rPr>
              <a:t>It is important to emphasize that a lack of data does not indicate the absence or presence of risk; rather, it means that we do not have all the information about the possible effects when using these drugs during pregnancy.</a:t>
            </a:r>
          </a:p>
          <a:p>
            <a:endParaRPr lang="en-US" b="1" i="0" dirty="0">
              <a:solidFill>
                <a:srgbClr val="000000"/>
              </a:solidFill>
              <a:effectLst/>
              <a:latin typeface="Source Sans Pro" panose="020B0503030403020204" pitchFamily="34" charset="0"/>
            </a:endParaRPr>
          </a:p>
          <a:p>
            <a:r>
              <a:rPr lang="en-US" b="0" i="0" baseline="30000" dirty="0">
                <a:solidFill>
                  <a:srgbClr val="606060"/>
                </a:solidFill>
                <a:effectLst/>
                <a:latin typeface="Source Sans Pro" panose="020B0503030403020204" pitchFamily="34" charset="0"/>
              </a:rPr>
              <a:t>d</a:t>
            </a:r>
            <a:r>
              <a:rPr lang="en-US" b="0" i="0" dirty="0">
                <a:solidFill>
                  <a:srgbClr val="606060"/>
                </a:solidFill>
                <a:effectLst/>
                <a:latin typeface="Source Sans Pro" panose="020B0503030403020204" pitchFamily="34" charset="0"/>
              </a:rPr>
              <a:t> Data on the safety, PKs, and dosing of BIC in pregnancy are limited. Viral load should be monitored more frequently (every 1–2 months).Because fewer than 200 first trimester and periconception exposures have been reported in the Antiretroviral Pregnancy Registry, it is not yet possible to exclude a risk of birth defects greater than that in the general population. </a:t>
            </a:r>
            <a:r>
              <a:rPr lang="en-US" b="1" i="0" dirty="0">
                <a:solidFill>
                  <a:srgbClr val="606060"/>
                </a:solidFill>
                <a:effectLst/>
                <a:latin typeface="Source Sans Pro" panose="020B0503030403020204" pitchFamily="34" charset="0"/>
              </a:rPr>
              <a:t>Please report all exposures to the </a:t>
            </a:r>
            <a:r>
              <a:rPr lang="en-US" b="1" i="0" u="none" strike="noStrike" dirty="0">
                <a:solidFill>
                  <a:srgbClr val="000000"/>
                </a:solidFill>
                <a:effectLst/>
                <a:latin typeface="Source Sans Pro" panose="020B0503030403020204" pitchFamily="34" charset="0"/>
                <a:hlinkClick r:id="rId3"/>
              </a:rPr>
              <a:t>Antiretroviral Pregnancy Registry</a:t>
            </a:r>
            <a:r>
              <a:rPr lang="en-US" b="1" i="0" dirty="0">
                <a:solidFill>
                  <a:srgbClr val="606060"/>
                </a:solidFill>
                <a:effectLst/>
                <a:latin typeface="Source Sans Pro" panose="020B0503030403020204" pitchFamily="34" charset="0"/>
              </a:rPr>
              <a:t>.</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30</a:t>
            </a:fld>
            <a:endParaRPr lang="en-US" dirty="0"/>
          </a:p>
        </p:txBody>
      </p:sp>
    </p:spTree>
    <p:extLst>
      <p:ext uri="{BB962C8B-B14F-4D97-AF65-F5344CB8AC3E}">
        <p14:creationId xmlns:p14="http://schemas.microsoft.com/office/powerpoint/2010/main" val="2194208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ource Sans Pro" panose="020F0502020204030204" pitchFamily="34" charset="0"/>
              </a:rPr>
              <a:t> </a:t>
            </a:r>
            <a:r>
              <a:rPr lang="en-US" b="1" i="0" dirty="0">
                <a:solidFill>
                  <a:srgbClr val="000000"/>
                </a:solidFill>
                <a:effectLst/>
                <a:latin typeface="Source Sans Pro" panose="020B0503030403020204" pitchFamily="34" charset="0"/>
              </a:rPr>
              <a:t>It is important to emphasize that a lack of data does not indicate the absence or presence of risk; rather, it means that we do not have all the information about the possible effects when using these drugs during pregnancy.</a:t>
            </a:r>
          </a:p>
          <a:p>
            <a:endParaRPr lang="en-US" b="1" i="0" dirty="0">
              <a:solidFill>
                <a:srgbClr val="000000"/>
              </a:solidFill>
              <a:effectLst/>
              <a:latin typeface="Source Sans Pro" panose="020B0503030403020204" pitchFamily="34" charset="0"/>
            </a:endParaRPr>
          </a:p>
          <a:p>
            <a:r>
              <a:rPr lang="en-US" b="0" i="0" baseline="30000" dirty="0">
                <a:solidFill>
                  <a:srgbClr val="606060"/>
                </a:solidFill>
                <a:effectLst/>
                <a:latin typeface="Source Sans Pro" panose="020B0503030403020204" pitchFamily="34" charset="0"/>
              </a:rPr>
              <a:t>d</a:t>
            </a:r>
            <a:r>
              <a:rPr lang="en-US" b="0" i="0" dirty="0">
                <a:solidFill>
                  <a:srgbClr val="606060"/>
                </a:solidFill>
                <a:effectLst/>
                <a:latin typeface="Source Sans Pro" panose="020B0503030403020204" pitchFamily="34" charset="0"/>
              </a:rPr>
              <a:t> Data on the safety, PKs, and dosing of BIC in pregnancy are limited. Viral load should be monitored more frequently (every 1–2 months).Because fewer than 200 first trimester and periconception exposures have been reported in the Antiretroviral Pregnancy Registry, it is not yet possible to exclude a risk of birth defects greater than that in the general population. </a:t>
            </a:r>
            <a:r>
              <a:rPr lang="en-US" b="1" i="0" dirty="0">
                <a:solidFill>
                  <a:srgbClr val="606060"/>
                </a:solidFill>
                <a:effectLst/>
                <a:latin typeface="Source Sans Pro" panose="020B0503030403020204" pitchFamily="34" charset="0"/>
              </a:rPr>
              <a:t>Please report all exposures to the </a:t>
            </a:r>
            <a:r>
              <a:rPr lang="en-US" b="1" i="0" u="none" strike="noStrike" dirty="0">
                <a:solidFill>
                  <a:srgbClr val="000000"/>
                </a:solidFill>
                <a:effectLst/>
                <a:latin typeface="Source Sans Pro" panose="020B0503030403020204" pitchFamily="34" charset="0"/>
                <a:hlinkClick r:id="rId3"/>
              </a:rPr>
              <a:t>Antiretroviral Pregnancy Registry</a:t>
            </a:r>
            <a:r>
              <a:rPr lang="en-US" b="1" i="0" dirty="0">
                <a:solidFill>
                  <a:srgbClr val="606060"/>
                </a:solidFill>
                <a:effectLst/>
                <a:latin typeface="Source Sans Pro" panose="020B0503030403020204" pitchFamily="34" charset="0"/>
              </a:rPr>
              <a:t>.</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31</a:t>
            </a:fld>
            <a:endParaRPr lang="en-US" dirty="0"/>
          </a:p>
        </p:txBody>
      </p:sp>
    </p:spTree>
    <p:extLst>
      <p:ext uri="{BB962C8B-B14F-4D97-AF65-F5344CB8AC3E}">
        <p14:creationId xmlns:p14="http://schemas.microsoft.com/office/powerpoint/2010/main" val="1181895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ODT= Oral disintegrating tablets</a:t>
            </a:r>
          </a:p>
          <a:p>
            <a:r>
              <a:rPr lang="en-US" dirty="0"/>
              <a:t>Prn=as needed</a:t>
            </a:r>
          </a:p>
        </p:txBody>
      </p:sp>
      <p:sp>
        <p:nvSpPr>
          <p:cNvPr id="4" name="Slide Number Placeholder 3"/>
          <p:cNvSpPr>
            <a:spLocks noGrp="1"/>
          </p:cNvSpPr>
          <p:nvPr>
            <p:ph type="sldNum" sz="quarter" idx="5"/>
          </p:nvPr>
        </p:nvSpPr>
        <p:spPr/>
        <p:txBody>
          <a:bodyPr/>
          <a:lstStyle/>
          <a:p>
            <a:fld id="{F264BA1E-6AC7-4534-AA62-D6AA5C834DC4}" type="slidenum">
              <a:rPr lang="en-US" smtClean="0"/>
              <a:t>32</a:t>
            </a:fld>
            <a:endParaRPr lang="en-US" dirty="0"/>
          </a:p>
        </p:txBody>
      </p:sp>
    </p:spTree>
    <p:extLst>
      <p:ext uri="{BB962C8B-B14F-4D97-AF65-F5344CB8AC3E}">
        <p14:creationId xmlns:p14="http://schemas.microsoft.com/office/powerpoint/2010/main" val="651813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Primary prophylaxis against disseminated MAC disease </a:t>
            </a:r>
            <a:r>
              <a:rPr lang="en-US" sz="1200" b="1" i="0" u="sng" strike="noStrike" kern="1200" dirty="0">
                <a:solidFill>
                  <a:schemeClr val="tx1"/>
                </a:solidFill>
                <a:effectLst/>
                <a:latin typeface="+mn-lt"/>
                <a:ea typeface="+mn-ea"/>
                <a:cs typeface="+mn-cs"/>
              </a:rPr>
              <a:t>is not recommended</a:t>
            </a:r>
            <a:r>
              <a:rPr lang="en-US" sz="1200" b="0" i="0" u="none" strike="noStrike" kern="1200" dirty="0">
                <a:solidFill>
                  <a:schemeClr val="tx1"/>
                </a:solidFill>
                <a:effectLst/>
                <a:latin typeface="+mn-lt"/>
                <a:ea typeface="+mn-ea"/>
                <a:cs typeface="+mn-cs"/>
              </a:rPr>
              <a:t> for adults and adolescents with HIV who immediately initiate ART</a:t>
            </a:r>
          </a:p>
          <a:p>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rPr>
              <a:t>Associations between macrolide antibiotics prescribing during pregnancy and adverse child outcomes in the UK: population based cohort study</a:t>
            </a:r>
          </a:p>
          <a:p>
            <a:r>
              <a:rPr lang="en-US" sz="1200" b="0" i="1" u="none" strike="noStrike" kern="1200" dirty="0">
                <a:solidFill>
                  <a:schemeClr val="tx1"/>
                </a:solidFill>
                <a:effectLst/>
                <a:latin typeface="+mn-lt"/>
                <a:ea typeface="+mn-ea"/>
                <a:cs typeface="+mn-cs"/>
              </a:rPr>
              <a:t>BMJ</a:t>
            </a:r>
            <a:r>
              <a:rPr lang="en-US" sz="1200" b="0" i="0" u="none" strike="noStrike" kern="1200" dirty="0">
                <a:solidFill>
                  <a:schemeClr val="tx1"/>
                </a:solidFill>
                <a:effectLst/>
                <a:latin typeface="+mn-lt"/>
                <a:ea typeface="+mn-ea"/>
                <a:cs typeface="+mn-cs"/>
              </a:rPr>
              <a:t> 2020; 368</a:t>
            </a:r>
          </a:p>
          <a:p>
            <a:pPr fontAlgn="base"/>
            <a:r>
              <a:rPr lang="en-US" sz="1200" b="1" i="0" u="none" strike="noStrike" kern="1200" dirty="0">
                <a:solidFill>
                  <a:schemeClr val="tx1"/>
                </a:solidFill>
                <a:effectLst/>
                <a:latin typeface="+mn-lt"/>
                <a:ea typeface="+mn-ea"/>
                <a:cs typeface="+mn-cs"/>
              </a:rPr>
              <a:t>Abstract</a:t>
            </a:r>
          </a:p>
          <a:p>
            <a:pPr fontAlgn="base"/>
            <a:r>
              <a:rPr lang="en-US" sz="1200" b="1" i="0" u="none" strike="noStrike" kern="1200" dirty="0">
                <a:solidFill>
                  <a:schemeClr val="tx1"/>
                </a:solidFill>
                <a:effectLst/>
                <a:latin typeface="+mn-lt"/>
                <a:ea typeface="+mn-ea"/>
                <a:cs typeface="+mn-cs"/>
              </a:rPr>
              <a:t>Objective</a:t>
            </a:r>
            <a:r>
              <a:rPr lang="en-US" sz="1200" b="0" i="0" u="none" strike="noStrike" kern="1200" dirty="0">
                <a:solidFill>
                  <a:schemeClr val="tx1"/>
                </a:solidFill>
                <a:effectLst/>
                <a:latin typeface="+mn-lt"/>
                <a:ea typeface="+mn-ea"/>
                <a:cs typeface="+mn-cs"/>
              </a:rPr>
              <a:t> To assess the association between macrolide antibiotics prescribing during pregnancy and major malformations, cerebral palsy, epilepsy, attention deficit hyperactivity disorder, and autism spectrum disorder in children.</a:t>
            </a:r>
          </a:p>
          <a:p>
            <a:pPr fontAlgn="base"/>
            <a:r>
              <a:rPr lang="en-US" sz="1200" b="1" i="0" u="none" strike="noStrike" kern="1200" dirty="0">
                <a:solidFill>
                  <a:schemeClr val="tx1"/>
                </a:solidFill>
                <a:effectLst/>
                <a:latin typeface="+mn-lt"/>
                <a:ea typeface="+mn-ea"/>
                <a:cs typeface="+mn-cs"/>
              </a:rPr>
              <a:t>Design</a:t>
            </a:r>
            <a:r>
              <a:rPr lang="en-US" sz="1200" b="0" i="0" u="none" strike="noStrike" kern="1200" dirty="0">
                <a:solidFill>
                  <a:schemeClr val="tx1"/>
                </a:solidFill>
                <a:effectLst/>
                <a:latin typeface="+mn-lt"/>
                <a:ea typeface="+mn-ea"/>
                <a:cs typeface="+mn-cs"/>
              </a:rPr>
              <a:t> Population based cohort study.</a:t>
            </a:r>
          </a:p>
          <a:p>
            <a:pPr fontAlgn="base"/>
            <a:r>
              <a:rPr lang="en-US" sz="1200" b="1" i="0" u="none" strike="noStrike" kern="1200" dirty="0">
                <a:solidFill>
                  <a:schemeClr val="tx1"/>
                </a:solidFill>
                <a:effectLst/>
                <a:latin typeface="+mn-lt"/>
                <a:ea typeface="+mn-ea"/>
                <a:cs typeface="+mn-cs"/>
              </a:rPr>
              <a:t>Setting</a:t>
            </a:r>
            <a:r>
              <a:rPr lang="en-US" sz="1200" b="0" i="0" u="none" strike="noStrike" kern="1200" dirty="0">
                <a:solidFill>
                  <a:schemeClr val="tx1"/>
                </a:solidFill>
                <a:effectLst/>
                <a:latin typeface="+mn-lt"/>
                <a:ea typeface="+mn-ea"/>
                <a:cs typeface="+mn-cs"/>
              </a:rPr>
              <a:t> The UK Clinical Practice Research Datalink.</a:t>
            </a:r>
          </a:p>
          <a:p>
            <a:pPr fontAlgn="base"/>
            <a:r>
              <a:rPr lang="en-US" sz="1200" b="1" i="0" u="none" strike="noStrike" kern="1200" dirty="0">
                <a:solidFill>
                  <a:schemeClr val="tx1"/>
                </a:solidFill>
                <a:effectLst/>
                <a:latin typeface="+mn-lt"/>
                <a:ea typeface="+mn-ea"/>
                <a:cs typeface="+mn-cs"/>
              </a:rPr>
              <a:t>Participants</a:t>
            </a:r>
            <a:r>
              <a:rPr lang="en-US" sz="1200" b="0" i="0" u="none" strike="noStrike" kern="1200" dirty="0">
                <a:solidFill>
                  <a:schemeClr val="tx1"/>
                </a:solidFill>
                <a:effectLst/>
                <a:latin typeface="+mn-lt"/>
                <a:ea typeface="+mn-ea"/>
                <a:cs typeface="+mn-cs"/>
              </a:rPr>
              <a:t> The study cohort included 104 605 children born from 1990 to 2016 whose mothers were prescribed one macrolide monotherapy (erythromycin, clarithromycin, or azithromycin) or one penicillin monotherapy from the fourth gestational week to delivery. Two negative control cohorts consisted of 82 314 children whose mothers were prescribed macrolides or </a:t>
            </a:r>
            <a:r>
              <a:rPr lang="en-US" sz="1200" b="0" i="0" u="none" strike="noStrike" kern="1200" dirty="0" err="1">
                <a:solidFill>
                  <a:schemeClr val="tx1"/>
                </a:solidFill>
                <a:effectLst/>
                <a:latin typeface="+mn-lt"/>
                <a:ea typeface="+mn-ea"/>
                <a:cs typeface="+mn-cs"/>
              </a:rPr>
              <a:t>penicillins</a:t>
            </a:r>
            <a:r>
              <a:rPr lang="en-US" sz="1200" b="0" i="0" u="none" strike="noStrike" kern="1200" dirty="0">
                <a:solidFill>
                  <a:schemeClr val="tx1"/>
                </a:solidFill>
                <a:effectLst/>
                <a:latin typeface="+mn-lt"/>
                <a:ea typeface="+mn-ea"/>
                <a:cs typeface="+mn-cs"/>
              </a:rPr>
              <a:t> before conception, and 53 735 children who were siblings of the children in the study cohort.</a:t>
            </a:r>
          </a:p>
          <a:p>
            <a:pPr fontAlgn="base"/>
            <a:r>
              <a:rPr lang="en-US" sz="1200" b="1" i="0" u="none" strike="noStrike" kern="1200" dirty="0">
                <a:solidFill>
                  <a:schemeClr val="tx1"/>
                </a:solidFill>
                <a:effectLst/>
                <a:latin typeface="+mn-lt"/>
                <a:ea typeface="+mn-ea"/>
                <a:cs typeface="+mn-cs"/>
              </a:rPr>
              <a:t>Main outcome measures</a:t>
            </a:r>
            <a:r>
              <a:rPr lang="en-US" sz="1200" b="0" i="0" u="none" strike="noStrike" kern="1200" dirty="0">
                <a:solidFill>
                  <a:schemeClr val="tx1"/>
                </a:solidFill>
                <a:effectLst/>
                <a:latin typeface="+mn-lt"/>
                <a:ea typeface="+mn-ea"/>
                <a:cs typeface="+mn-cs"/>
              </a:rPr>
              <a:t> Risks of any major malformations and system specific major malformations (nervous, cardiovascular, gastrointestinal, genital, and urinary) after macrolide or penicillin prescribing during the first trimester (four to 13 gestational weeks), second to third trimester (14 gestational weeks to birth), or any trimester of pregnancy. Additionally, risks of cerebral palsy, epilepsy, attention deficit hyperactivity disorder, and autism spectrum disorder.</a:t>
            </a:r>
          </a:p>
          <a:p>
            <a:pPr fontAlgn="base"/>
            <a:r>
              <a:rPr lang="en-US" sz="1200" b="1" i="0" u="none" strike="noStrike" kern="1200" dirty="0">
                <a:solidFill>
                  <a:schemeClr val="tx1"/>
                </a:solidFill>
                <a:effectLst/>
                <a:latin typeface="+mn-lt"/>
                <a:ea typeface="+mn-ea"/>
                <a:cs typeface="+mn-cs"/>
              </a:rPr>
              <a:t>Results</a:t>
            </a:r>
            <a:r>
              <a:rPr lang="en-US" sz="1200" b="0" i="0" u="none" strike="noStrike" kern="1200" dirty="0">
                <a:solidFill>
                  <a:schemeClr val="tx1"/>
                </a:solidFill>
                <a:effectLst/>
                <a:latin typeface="+mn-lt"/>
                <a:ea typeface="+mn-ea"/>
                <a:cs typeface="+mn-cs"/>
              </a:rPr>
              <a:t> Major malformations were recorded in 186 of 8632 children (21.55 per 1000) whose mothers were prescribed macrolides and 1666 of 95 973 children (17.36 per 1000) whose mothers were prescribed </a:t>
            </a:r>
            <a:r>
              <a:rPr lang="en-US" sz="1200" b="0" i="0" u="none" strike="noStrike" kern="1200" dirty="0" err="1">
                <a:solidFill>
                  <a:schemeClr val="tx1"/>
                </a:solidFill>
                <a:effectLst/>
                <a:latin typeface="+mn-lt"/>
                <a:ea typeface="+mn-ea"/>
                <a:cs typeface="+mn-cs"/>
              </a:rPr>
              <a:t>penicillins</a:t>
            </a:r>
            <a:r>
              <a:rPr lang="en-US" sz="1200" b="0" i="0" u="none" strike="noStrike" kern="1200" dirty="0">
                <a:solidFill>
                  <a:schemeClr val="tx1"/>
                </a:solidFill>
                <a:effectLst/>
                <a:latin typeface="+mn-lt"/>
                <a:ea typeface="+mn-ea"/>
                <a:cs typeface="+mn-cs"/>
              </a:rPr>
              <a:t> during pregnancy. Macrolide prescribing during the first trimester was associated with an increased risk of any major malformation compared with penicillin (27.65 </a:t>
            </a:r>
            <a:r>
              <a:rPr lang="en-US" sz="1200" b="0" i="1" u="none" strike="noStrike" kern="1200" dirty="0">
                <a:solidFill>
                  <a:schemeClr val="tx1"/>
                </a:solidFill>
                <a:effectLst/>
                <a:latin typeface="+mn-lt"/>
                <a:ea typeface="+mn-ea"/>
                <a:cs typeface="+mn-cs"/>
              </a:rPr>
              <a:t>v</a:t>
            </a:r>
            <a:r>
              <a:rPr lang="en-US" sz="1200" b="0" i="0" u="none" strike="noStrike" kern="1200" dirty="0">
                <a:solidFill>
                  <a:schemeClr val="tx1"/>
                </a:solidFill>
                <a:effectLst/>
                <a:latin typeface="+mn-lt"/>
                <a:ea typeface="+mn-ea"/>
                <a:cs typeface="+mn-cs"/>
              </a:rPr>
              <a:t> 17.65 per 1000, adjusted risk ratio 1.55, 95% confidence interval 1.19 to 2.03) and specifically cardiovascular malformations (10.60 </a:t>
            </a:r>
            <a:r>
              <a:rPr lang="en-US" sz="1200" b="0" i="1" u="none" strike="noStrike" kern="1200" dirty="0">
                <a:solidFill>
                  <a:schemeClr val="tx1"/>
                </a:solidFill>
                <a:effectLst/>
                <a:latin typeface="+mn-lt"/>
                <a:ea typeface="+mn-ea"/>
                <a:cs typeface="+mn-cs"/>
              </a:rPr>
              <a:t>v</a:t>
            </a:r>
            <a:r>
              <a:rPr lang="en-US" sz="1200" b="0" i="0" u="none" strike="noStrike" kern="1200" dirty="0">
                <a:solidFill>
                  <a:schemeClr val="tx1"/>
                </a:solidFill>
                <a:effectLst/>
                <a:latin typeface="+mn-lt"/>
                <a:ea typeface="+mn-ea"/>
                <a:cs typeface="+mn-cs"/>
              </a:rPr>
              <a:t> 6.61 per 1000, 1.62, 1.05 to 2.51). Macrolide prescribing in any trimester was associated with an increased risk of genital malformations (4.75 </a:t>
            </a:r>
            <a:r>
              <a:rPr lang="en-US" sz="1200" b="0" i="1" u="none" strike="noStrike" kern="1200" dirty="0">
                <a:solidFill>
                  <a:schemeClr val="tx1"/>
                </a:solidFill>
                <a:effectLst/>
                <a:latin typeface="+mn-lt"/>
                <a:ea typeface="+mn-ea"/>
                <a:cs typeface="+mn-cs"/>
              </a:rPr>
              <a:t>v</a:t>
            </a:r>
            <a:r>
              <a:rPr lang="en-US" sz="1200" b="0" i="0" u="none" strike="noStrike" kern="1200" dirty="0">
                <a:solidFill>
                  <a:schemeClr val="tx1"/>
                </a:solidFill>
                <a:effectLst/>
                <a:latin typeface="+mn-lt"/>
                <a:ea typeface="+mn-ea"/>
                <a:cs typeface="+mn-cs"/>
              </a:rPr>
              <a:t> 3.07 per 1000, 1.58, 1.14 to 2.19, mainly hypospadias). Erythromycin in the first trimester was associated with an increased risk of any major malformation (27.39 </a:t>
            </a:r>
            <a:r>
              <a:rPr lang="en-US" sz="1200" b="0" i="1" u="none" strike="noStrike" kern="1200" dirty="0">
                <a:solidFill>
                  <a:schemeClr val="tx1"/>
                </a:solidFill>
                <a:effectLst/>
                <a:latin typeface="+mn-lt"/>
                <a:ea typeface="+mn-ea"/>
                <a:cs typeface="+mn-cs"/>
              </a:rPr>
              <a:t>v</a:t>
            </a:r>
            <a:r>
              <a:rPr lang="en-US" sz="1200" b="0" i="0" u="none" strike="noStrike" kern="1200" dirty="0">
                <a:solidFill>
                  <a:schemeClr val="tx1"/>
                </a:solidFill>
                <a:effectLst/>
                <a:latin typeface="+mn-lt"/>
                <a:ea typeface="+mn-ea"/>
                <a:cs typeface="+mn-cs"/>
              </a:rPr>
              <a:t> 17.65 per 1000, 1.50, 1.13 to 1.99). No statistically significant associations were found for other system specific malformations or for neurodevelopmental disorders. Findings were robust to sensitivity analyses.</a:t>
            </a:r>
          </a:p>
          <a:p>
            <a:pPr fontAlgn="base"/>
            <a:r>
              <a:rPr lang="en-US" sz="1200" b="1" i="0" u="none" strike="noStrike" kern="1200" dirty="0">
                <a:solidFill>
                  <a:schemeClr val="tx1"/>
                </a:solidFill>
                <a:effectLst/>
                <a:latin typeface="+mn-lt"/>
                <a:ea typeface="+mn-ea"/>
                <a:cs typeface="+mn-cs"/>
              </a:rPr>
              <a:t>Conclusions</a:t>
            </a:r>
            <a:r>
              <a:rPr lang="en-US" sz="1200" b="0" i="0" u="none" strike="noStrike" kern="1200" dirty="0">
                <a:solidFill>
                  <a:schemeClr val="tx1"/>
                </a:solidFill>
                <a:effectLst/>
                <a:latin typeface="+mn-lt"/>
                <a:ea typeface="+mn-ea"/>
                <a:cs typeface="+mn-cs"/>
              </a:rPr>
              <a:t> Prescribing macrolide antibiotics during the first trimester of pregnancy was associated with an increased risk of any major malformation and specifically cardiovascular malformations compared with penicillin antibiotics. Macrolide prescribing in any trimester was associated with an increased risk of genital malformations. These findings show that macrolides should be used with caution during pregnancy and if feasible alternative antibiotics should be prescribed until further research is available.</a:t>
            </a:r>
          </a:p>
          <a:p>
            <a:endParaRPr lang="en-US" dirty="0"/>
          </a:p>
        </p:txBody>
      </p:sp>
      <p:sp>
        <p:nvSpPr>
          <p:cNvPr id="4" name="Slide Number Placeholder 3"/>
          <p:cNvSpPr>
            <a:spLocks noGrp="1"/>
          </p:cNvSpPr>
          <p:nvPr>
            <p:ph type="sldNum" sz="quarter" idx="5"/>
          </p:nvPr>
        </p:nvSpPr>
        <p:spPr/>
        <p:txBody>
          <a:bodyPr/>
          <a:lstStyle/>
          <a:p>
            <a:fld id="{C12712BA-1F36-D146-B3A9-9241EA2C2CA8}" type="slidenum">
              <a:rPr lang="en-US" smtClean="0"/>
              <a:t>33</a:t>
            </a:fld>
            <a:endParaRPr lang="en-US"/>
          </a:p>
        </p:txBody>
      </p:sp>
    </p:spTree>
    <p:extLst>
      <p:ext uri="{BB962C8B-B14F-4D97-AF65-F5344CB8AC3E}">
        <p14:creationId xmlns:p14="http://schemas.microsoft.com/office/powerpoint/2010/main" val="3726135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38"/>
              </a:spcBef>
              <a:buNone/>
            </a:pPr>
            <a:r>
              <a:rPr lang="en-US" sz="1200" dirty="0">
                <a:ea typeface="MS PGothic" charset="0"/>
              </a:rPr>
              <a:t>The Clinician Consultation Center (CCC) provides free, confidential, and timely expert perinatal HIV and HIV-exposed infant consultation to clinicians of all experience levels and training backgrounds.  </a:t>
            </a:r>
          </a:p>
          <a:p>
            <a:pPr marL="0" indent="0">
              <a:spcBef>
                <a:spcPts val="338"/>
              </a:spcBef>
              <a:buNone/>
            </a:pPr>
            <a:r>
              <a:rPr lang="en-US" sz="1200" dirty="0">
                <a:ea typeface="MS PGothic" charset="0"/>
              </a:rPr>
              <a:t>Advice is based on Federal treatment guidelines, current medical literature, and clinical best practices.</a:t>
            </a:r>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34</a:t>
            </a:fld>
            <a:endParaRPr lang="en-US" dirty="0"/>
          </a:p>
        </p:txBody>
      </p:sp>
    </p:spTree>
    <p:extLst>
      <p:ext uri="{BB962C8B-B14F-4D97-AF65-F5344CB8AC3E}">
        <p14:creationId xmlns:p14="http://schemas.microsoft.com/office/powerpoint/2010/main" val="395383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defRPr/>
            </a:pPr>
            <a:r>
              <a:rPr lang="en-US" sz="1800" b="1" dirty="0">
                <a:solidFill>
                  <a:schemeClr val="tx2">
                    <a:lumMod val="60000"/>
                    <a:lumOff val="40000"/>
                  </a:schemeClr>
                </a:solidFill>
              </a:rPr>
              <a:t>If on ART and virally suppressed</a:t>
            </a:r>
            <a:r>
              <a:rPr lang="en-US" dirty="0">
                <a:solidFill>
                  <a:srgbClr val="000000"/>
                </a:solidFill>
              </a:rPr>
              <a:t>, stay on same regimen </a:t>
            </a:r>
          </a:p>
          <a:p>
            <a:pPr>
              <a:buFont typeface="Arial" panose="020B0604020202020204" pitchFamily="34" charset="0"/>
              <a:buChar char="•"/>
              <a:defRPr/>
            </a:pPr>
            <a:r>
              <a:rPr lang="en-US" sz="1800" b="1" dirty="0">
                <a:solidFill>
                  <a:srgbClr val="558ED5"/>
                </a:solidFill>
              </a:rPr>
              <a:t>If on elvitegravir/cobicistat </a:t>
            </a:r>
            <a:r>
              <a:rPr lang="en-US" dirty="0"/>
              <a:t>(such as </a:t>
            </a:r>
            <a:r>
              <a:rPr lang="en-US" dirty="0" err="1"/>
              <a:t>Stribild</a:t>
            </a:r>
            <a:r>
              <a:rPr lang="en-US" dirty="0"/>
              <a:t> or </a:t>
            </a:r>
            <a:r>
              <a:rPr lang="en-US" dirty="0" err="1"/>
              <a:t>Genvoya</a:t>
            </a:r>
            <a:r>
              <a:rPr lang="en-US" dirty="0"/>
              <a:t>), monitor viral load (VL) carefully or consider switch to more effective regimen</a:t>
            </a:r>
          </a:p>
          <a:p>
            <a:endParaRPr lang="en-US" dirty="0"/>
          </a:p>
        </p:txBody>
      </p:sp>
      <p:sp>
        <p:nvSpPr>
          <p:cNvPr id="4" name="Slide Number Placeholder 3"/>
          <p:cNvSpPr>
            <a:spLocks noGrp="1"/>
          </p:cNvSpPr>
          <p:nvPr>
            <p:ph type="sldNum" sz="quarter" idx="5"/>
          </p:nvPr>
        </p:nvSpPr>
        <p:spPr/>
        <p:txBody>
          <a:bodyPr/>
          <a:lstStyle/>
          <a:p>
            <a:fld id="{C12712BA-1F36-D146-B3A9-9241EA2C2CA8}" type="slidenum">
              <a:rPr lang="en-US" smtClean="0"/>
              <a:t>36</a:t>
            </a:fld>
            <a:endParaRPr lang="en-US"/>
          </a:p>
        </p:txBody>
      </p:sp>
    </p:spTree>
    <p:extLst>
      <p:ext uri="{BB962C8B-B14F-4D97-AF65-F5344CB8AC3E}">
        <p14:creationId xmlns:p14="http://schemas.microsoft.com/office/powerpoint/2010/main" val="407091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1436314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Calibri" charset="0"/>
                <a:ea typeface="MS PGothic" charset="0"/>
              </a:rPr>
              <a:t>A: I would start immediately</a:t>
            </a:r>
          </a:p>
          <a:p>
            <a:r>
              <a:rPr lang="en-US" dirty="0">
                <a:latin typeface="Calibri" charset="0"/>
                <a:ea typeface="MS PGothic" charset="0"/>
              </a:rPr>
              <a:t>B: I would wait for the results of the HIV genotype to make sure her virus is not resistant to the drug I am prescribing</a:t>
            </a:r>
          </a:p>
          <a:p>
            <a:r>
              <a:rPr lang="en-US" dirty="0">
                <a:latin typeface="Calibri" charset="0"/>
                <a:ea typeface="MS PGothic" charset="0"/>
              </a:rPr>
              <a:t>C: I would place her on a regimen containing tenofovir alafenamide since that is the newest form of tenofovir</a:t>
            </a:r>
          </a:p>
          <a:p>
            <a:r>
              <a:rPr lang="en-US" dirty="0">
                <a:latin typeface="Calibri" charset="0"/>
                <a:ea typeface="MS PGothic" charset="0"/>
              </a:rPr>
              <a:t>D: B and C</a:t>
            </a:r>
          </a:p>
          <a:p>
            <a:endParaRPr lang="en-US" dirty="0">
              <a:ea typeface="MS PGothic" charset="0"/>
            </a:endParaRPr>
          </a:p>
          <a:p>
            <a:pPr>
              <a:buFont typeface="Arial" panose="020B0604020202020204" pitchFamily="34" charset="0"/>
              <a:buChar char="•"/>
              <a:defRPr/>
            </a:pPr>
            <a:r>
              <a:rPr lang="en-US" sz="2800" b="1" dirty="0"/>
              <a:t>Initiate ART as soon as HIV is diagnosed</a:t>
            </a:r>
          </a:p>
          <a:p>
            <a:pPr lvl="1">
              <a:buFont typeface="Arial" panose="020B0604020202020204" pitchFamily="34" charset="0"/>
              <a:buChar char="–"/>
              <a:defRPr/>
            </a:pPr>
            <a:r>
              <a:rPr lang="en-US" sz="2400" dirty="0"/>
              <a:t>Begin ART while awaiting results of HIV genotype for resistance (if there is resistance to a prescribed drug, you can change it)</a:t>
            </a:r>
          </a:p>
          <a:p>
            <a:pPr lvl="1">
              <a:buFont typeface="Arial" panose="020B0604020202020204" pitchFamily="34" charset="0"/>
              <a:buChar char="–"/>
              <a:defRPr/>
            </a:pPr>
            <a:r>
              <a:rPr lang="en-US" sz="2400" dirty="0"/>
              <a:t>Consider including an integrase inhibitor such as </a:t>
            </a:r>
            <a:r>
              <a:rPr lang="en-US" sz="2400" dirty="0" err="1"/>
              <a:t>raltegravir</a:t>
            </a:r>
            <a:r>
              <a:rPr lang="en-US" sz="2400" dirty="0"/>
              <a:t> or dolutegravir if high viral load (VL) late in pregnancy (expect 1-log decrease per week)</a:t>
            </a:r>
            <a:endParaRPr lang="en-US" b="1" dirty="0"/>
          </a:p>
          <a:p>
            <a:pPr>
              <a:buFont typeface="Arial" panose="020B0604020202020204" pitchFamily="34" charset="0"/>
              <a:buChar char="•"/>
              <a:defRPr/>
            </a:pPr>
            <a:r>
              <a:rPr lang="en-US" sz="2800" b="0" dirty="0"/>
              <a:t>Include tenofovir/emtricitabine (or tenofovir/lamivudine) if she is co-infected with hepatitis B (HBV)</a:t>
            </a:r>
          </a:p>
          <a:p>
            <a:pPr>
              <a:buFont typeface="Arial" panose="020B0604020202020204" pitchFamily="34" charset="0"/>
              <a:buChar char="•"/>
              <a:defRPr/>
            </a:pPr>
            <a:endParaRPr lang="en-US" sz="2800" b="1" dirty="0"/>
          </a:p>
          <a:p>
            <a:pPr marL="0" indent="0"/>
            <a:r>
              <a:rPr lang="ja-JP" altLang="en-US">
                <a:latin typeface="Calibri" charset="0"/>
                <a:ea typeface="MS PGothic" charset="0"/>
              </a:rPr>
              <a:t>“</a:t>
            </a:r>
            <a:r>
              <a:rPr lang="en-US" altLang="ja-JP" dirty="0">
                <a:latin typeface="Calibri" charset="0"/>
                <a:ea typeface="MS PGothic" charset="0"/>
              </a:rPr>
              <a:t>Give what she will take</a:t>
            </a:r>
            <a:r>
              <a:rPr lang="ja-JP" altLang="en-US">
                <a:latin typeface="Calibri" charset="0"/>
                <a:ea typeface="MS PGothic" charset="0"/>
              </a:rPr>
              <a:t>”</a:t>
            </a:r>
            <a:r>
              <a:rPr lang="en-US" altLang="ja-JP" dirty="0">
                <a:latin typeface="Calibri" charset="0"/>
                <a:ea typeface="MS PGothic" charset="0"/>
              </a:rPr>
              <a:t>*</a:t>
            </a:r>
          </a:p>
          <a:p>
            <a:pPr lvl="1"/>
            <a:r>
              <a:rPr lang="en-US" dirty="0">
                <a:latin typeface="Calibri" charset="0"/>
                <a:ea typeface="MS PGothic" charset="0"/>
              </a:rPr>
              <a:t>Does she have trouble swallowing large pills?</a:t>
            </a:r>
          </a:p>
          <a:p>
            <a:pPr lvl="1"/>
            <a:r>
              <a:rPr lang="en-US" dirty="0">
                <a:latin typeface="Calibri" charset="0"/>
                <a:ea typeface="MS PGothic" charset="0"/>
              </a:rPr>
              <a:t>Would she rather have 2 small pills or one large pill?</a:t>
            </a:r>
          </a:p>
          <a:p>
            <a:pPr lvl="1"/>
            <a:r>
              <a:rPr lang="en-US" dirty="0">
                <a:latin typeface="Calibri" charset="0"/>
                <a:ea typeface="MS PGothic" charset="0"/>
              </a:rPr>
              <a:t>Most individuals adhere to once a day regimens better than twice a day regimens</a:t>
            </a:r>
          </a:p>
          <a:p>
            <a:pPr marL="0" indent="0"/>
            <a:r>
              <a:rPr lang="en-US" dirty="0">
                <a:latin typeface="Calibri" charset="0"/>
                <a:ea typeface="MS PGothic" charset="0"/>
              </a:rPr>
              <a:t>The guidelines are guidelines</a:t>
            </a:r>
          </a:p>
          <a:p>
            <a:pPr>
              <a:buFont typeface="Arial" panose="020B0604020202020204" pitchFamily="34" charset="0"/>
              <a:buChar char="•"/>
              <a:defRPr/>
            </a:pPr>
            <a:endParaRPr lang="en-US" sz="2800" b="1" dirty="0"/>
          </a:p>
          <a:p>
            <a:endParaRPr lang="en-US" dirty="0">
              <a:ea typeface="MS PGothic" charset="0"/>
            </a:endParaRPr>
          </a:p>
        </p:txBody>
      </p:sp>
      <p:sp>
        <p:nvSpPr>
          <p:cNvPr id="46083"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8206">
              <a:defRPr sz="2400">
                <a:solidFill>
                  <a:schemeClr val="tx1"/>
                </a:solidFill>
                <a:latin typeface="Times New Roman" charset="0"/>
                <a:ea typeface="MS PGothic" charset="0"/>
                <a:cs typeface="MS PGothic" charset="0"/>
              </a:defRPr>
            </a:lvl1pPr>
            <a:lvl2pPr marL="729057" indent="-280406" defTabSz="908206">
              <a:defRPr sz="2400">
                <a:solidFill>
                  <a:schemeClr val="tx1"/>
                </a:solidFill>
                <a:latin typeface="Times New Roman" charset="0"/>
                <a:ea typeface="MS PGothic" charset="0"/>
                <a:cs typeface="MS PGothic" charset="0"/>
              </a:defRPr>
            </a:lvl2pPr>
            <a:lvl3pPr marL="1121626" indent="-224325" defTabSz="908206">
              <a:defRPr sz="2400">
                <a:solidFill>
                  <a:schemeClr val="tx1"/>
                </a:solidFill>
                <a:latin typeface="Times New Roman" charset="0"/>
                <a:ea typeface="MS PGothic" charset="0"/>
                <a:cs typeface="MS PGothic" charset="0"/>
              </a:defRPr>
            </a:lvl3pPr>
            <a:lvl4pPr marL="1570276" indent="-224325" defTabSz="908206">
              <a:defRPr sz="2400">
                <a:solidFill>
                  <a:schemeClr val="tx1"/>
                </a:solidFill>
                <a:latin typeface="Times New Roman" charset="0"/>
                <a:ea typeface="MS PGothic" charset="0"/>
                <a:cs typeface="MS PGothic" charset="0"/>
              </a:defRPr>
            </a:lvl4pPr>
            <a:lvl5pPr marL="2018927" indent="-224325" defTabSz="908206">
              <a:defRPr sz="2400">
                <a:solidFill>
                  <a:schemeClr val="tx1"/>
                </a:solidFill>
                <a:latin typeface="Times New Roman" charset="0"/>
                <a:ea typeface="MS PGothic" charset="0"/>
                <a:cs typeface="MS PGothic" charset="0"/>
              </a:defRPr>
            </a:lvl5pPr>
            <a:lvl6pPr marL="2467577" indent="-224325" defTabSz="908206"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16227" indent="-224325" defTabSz="908206"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64878" indent="-224325" defTabSz="908206"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13528" indent="-224325" defTabSz="908206"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AC624BCB-567F-F64E-A3DE-F35B085718D5}" type="slidenum">
              <a:rPr lang="en-US" sz="1200"/>
              <a:pPr/>
              <a:t>38</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DTG: lower rates of INSTI resistance than RAL</a:t>
            </a:r>
          </a:p>
          <a:p>
            <a:r>
              <a:rPr lang="en-US" dirty="0"/>
              <a:t>Like RAL, DTG rapidly decreases VL in naïve patient that presents late in pregnancy</a:t>
            </a:r>
          </a:p>
          <a:p>
            <a:endParaRPr lang="en-US" dirty="0"/>
          </a:p>
          <a:p>
            <a:r>
              <a:rPr lang="en-US" dirty="0"/>
              <a:t>TABLE 4</a:t>
            </a:r>
          </a:p>
          <a:p>
            <a:r>
              <a:rPr lang="en-US" dirty="0"/>
              <a:t>Dual NRTI backbone</a:t>
            </a:r>
          </a:p>
          <a:p>
            <a:pPr lvl="1"/>
            <a:r>
              <a:rPr lang="en-US" dirty="0"/>
              <a:t>Abacavir/lamivudine (ABC/3TC)</a:t>
            </a:r>
          </a:p>
          <a:p>
            <a:pPr lvl="1"/>
            <a:r>
              <a:rPr lang="en-US" dirty="0"/>
              <a:t>Tenofovir/emtricitabine (TDF/FTC) or Tenofovir/lamivudine (TDF/3TC)</a:t>
            </a:r>
          </a:p>
          <a:p>
            <a:r>
              <a:rPr lang="en-US" dirty="0"/>
              <a:t>INSTI regimens </a:t>
            </a:r>
            <a:r>
              <a:rPr lang="en-US" b="1" dirty="0">
                <a:solidFill>
                  <a:schemeClr val="accent1"/>
                </a:solidFill>
              </a:rPr>
              <a:t>(*late to care, acute </a:t>
            </a:r>
            <a:r>
              <a:rPr lang="en-US" b="1" dirty="0" err="1">
                <a:solidFill>
                  <a:schemeClr val="accent1"/>
                </a:solidFill>
              </a:rPr>
              <a:t>infxn</a:t>
            </a:r>
            <a:r>
              <a:rPr lang="en-US" b="1" dirty="0">
                <a:solidFill>
                  <a:schemeClr val="accent1"/>
                </a:solidFill>
              </a:rPr>
              <a:t>)</a:t>
            </a:r>
          </a:p>
          <a:p>
            <a:pPr lvl="1"/>
            <a:r>
              <a:rPr lang="en-US" dirty="0"/>
              <a:t>Dolutegravir/abacavir/lamivudine (DTG/ABC/3TC)</a:t>
            </a:r>
          </a:p>
          <a:p>
            <a:pPr lvl="1"/>
            <a:r>
              <a:rPr lang="en-US" dirty="0"/>
              <a:t>Dolutegravir + dual-NRTI backbone</a:t>
            </a:r>
          </a:p>
          <a:p>
            <a:pPr lvl="1"/>
            <a:r>
              <a:rPr lang="en-US" dirty="0" err="1"/>
              <a:t>Raltegravir</a:t>
            </a:r>
            <a:r>
              <a:rPr lang="en-US" dirty="0"/>
              <a:t> (RAL) + dual-NRTI backbone </a:t>
            </a:r>
            <a:r>
              <a:rPr lang="en-US" b="1" dirty="0">
                <a:solidFill>
                  <a:schemeClr val="accent1"/>
                </a:solidFill>
              </a:rPr>
              <a:t>(BID dosing)</a:t>
            </a:r>
          </a:p>
          <a:p>
            <a:r>
              <a:rPr lang="en-US" dirty="0"/>
              <a:t>PI regimen</a:t>
            </a:r>
          </a:p>
          <a:p>
            <a:pPr lvl="1"/>
            <a:r>
              <a:rPr lang="en-US" dirty="0"/>
              <a:t>Atazanavir (ATV/r) + dual-NRTI backbone</a:t>
            </a:r>
          </a:p>
          <a:p>
            <a:pPr lvl="1"/>
            <a:r>
              <a:rPr lang="en-US" dirty="0"/>
              <a:t>Darunavir (DRV/r) + dual-NRTI backbone </a:t>
            </a:r>
            <a:r>
              <a:rPr lang="en-US" b="1" dirty="0">
                <a:solidFill>
                  <a:schemeClr val="accent1"/>
                </a:solidFill>
              </a:rPr>
              <a:t>(BID dosing)</a:t>
            </a:r>
          </a:p>
          <a:p>
            <a:endParaRPr lang="en-US" dirty="0"/>
          </a:p>
          <a:p>
            <a:endParaRPr lang="en-US" dirty="0"/>
          </a:p>
          <a:p>
            <a:r>
              <a:rPr lang="en-US" sz="1200" dirty="0"/>
              <a:t>Available data about weight gain with TAF and with DTG during pregnancy have been reviewed and incorporated in the GL. </a:t>
            </a:r>
          </a:p>
          <a:p>
            <a:r>
              <a:rPr lang="en-US" sz="1200" dirty="0"/>
              <a:t>“Women initiating DTG compared with EFV during pregnancy gained more weight between 18 and 36 weeks gestation. Neither group gained as much weight as HIV-uninfected women. </a:t>
            </a:r>
            <a:r>
              <a:rPr lang="en-US" sz="1200" b="1" dirty="0"/>
              <a:t>Initiating DTG compared with EFV during pregnancy could increase the risk of excess weight gain but decrease the risk of insufficient weight gain and weight loss, which could have positive and negative consequences in pregnancy.”</a:t>
            </a:r>
            <a:endParaRPr lang="en-US" sz="1200" dirty="0"/>
          </a:p>
          <a:p>
            <a:endParaRPr lang="en-US" dirty="0"/>
          </a:p>
        </p:txBody>
      </p:sp>
      <p:sp>
        <p:nvSpPr>
          <p:cNvPr id="4" name="Slide Number Placeholder 3"/>
          <p:cNvSpPr>
            <a:spLocks noGrp="1"/>
          </p:cNvSpPr>
          <p:nvPr>
            <p:ph type="sldNum" sz="quarter" idx="5"/>
          </p:nvPr>
        </p:nvSpPr>
        <p:spPr/>
        <p:txBody>
          <a:bodyPr/>
          <a:lstStyle/>
          <a:p>
            <a:fld id="{C12712BA-1F36-D146-B3A9-9241EA2C2CA8}" type="slidenum">
              <a:rPr lang="en-US" smtClean="0"/>
              <a:t>39</a:t>
            </a:fld>
            <a:endParaRPr lang="en-US"/>
          </a:p>
        </p:txBody>
      </p:sp>
    </p:spTree>
    <p:extLst>
      <p:ext uri="{BB962C8B-B14F-4D97-AF65-F5344CB8AC3E}">
        <p14:creationId xmlns:p14="http://schemas.microsoft.com/office/powerpoint/2010/main" val="2077725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buFont typeface="Arial" panose="020B0604020202020204" pitchFamily="34" charset="0"/>
              <a:buChar char="•"/>
              <a:defRPr/>
            </a:pPr>
            <a:r>
              <a:rPr lang="en-US" dirty="0"/>
              <a:t>Concern for ACUTE HIV infection</a:t>
            </a:r>
          </a:p>
          <a:p>
            <a:pPr>
              <a:buFont typeface="Arial" panose="020B0604020202020204" pitchFamily="34" charset="0"/>
              <a:buChar char="•"/>
              <a:defRPr/>
            </a:pPr>
            <a:r>
              <a:rPr lang="en-US" dirty="0"/>
              <a:t>Recent diagnosis of HIV</a:t>
            </a:r>
          </a:p>
          <a:p>
            <a:pPr lvl="1">
              <a:buFont typeface="Arial" panose="020B0604020202020204" pitchFamily="34" charset="0"/>
              <a:buChar char="–"/>
              <a:defRPr/>
            </a:pPr>
            <a:r>
              <a:rPr lang="en-US" dirty="0"/>
              <a:t>For example: HIV negative in first trimester and HIV positive in third trimester </a:t>
            </a:r>
          </a:p>
          <a:p>
            <a:pPr>
              <a:buFont typeface="Arial" panose="020B0604020202020204" pitchFamily="34" charset="0"/>
              <a:buChar char="•"/>
              <a:defRPr/>
            </a:pPr>
            <a:r>
              <a:rPr lang="en-US" dirty="0"/>
              <a:t>Infants born to mothers infected with HIV during pregnancy (or breastfeeding) are at higher risk than infants whose mothers have had HIV prior to pregnancy</a:t>
            </a:r>
          </a:p>
          <a:p>
            <a:pPr>
              <a:buFont typeface="Arial" panose="020B0604020202020204" pitchFamily="34" charset="0"/>
              <a:buChar char="•"/>
              <a:defRPr/>
            </a:pPr>
            <a:r>
              <a:rPr lang="en-US" dirty="0"/>
              <a:t>Imperative to reduce viral load rapidly</a:t>
            </a:r>
          </a:p>
          <a:p>
            <a:pPr>
              <a:buFont typeface="Arial" panose="020B0604020202020204" pitchFamily="34" charset="0"/>
              <a:buChar char="•"/>
              <a:defRPr/>
            </a:pPr>
            <a:r>
              <a:rPr lang="en-US" dirty="0"/>
              <a:t>Dolutegravir is the preferred integrase inhibitor in this situation</a:t>
            </a:r>
          </a:p>
          <a:p>
            <a:pPr>
              <a:buFont typeface="Arial" panose="020B0604020202020204" pitchFamily="34" charset="0"/>
              <a:buChar char="•"/>
              <a:defRPr/>
            </a:pPr>
            <a:endParaRPr lang="en-US" sz="2800" b="1" dirty="0"/>
          </a:p>
          <a:p>
            <a:endParaRPr lang="en-US" dirty="0">
              <a:ea typeface="MS PGothic" charset="0"/>
            </a:endParaRPr>
          </a:p>
        </p:txBody>
      </p:sp>
      <p:sp>
        <p:nvSpPr>
          <p:cNvPr id="46083"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8206">
              <a:defRPr sz="2400">
                <a:solidFill>
                  <a:schemeClr val="tx1"/>
                </a:solidFill>
                <a:latin typeface="Times New Roman" charset="0"/>
                <a:ea typeface="MS PGothic" charset="0"/>
                <a:cs typeface="MS PGothic" charset="0"/>
              </a:defRPr>
            </a:lvl1pPr>
            <a:lvl2pPr marL="729057" indent="-280406" defTabSz="908206">
              <a:defRPr sz="2400">
                <a:solidFill>
                  <a:schemeClr val="tx1"/>
                </a:solidFill>
                <a:latin typeface="Times New Roman" charset="0"/>
                <a:ea typeface="MS PGothic" charset="0"/>
                <a:cs typeface="MS PGothic" charset="0"/>
              </a:defRPr>
            </a:lvl2pPr>
            <a:lvl3pPr marL="1121626" indent="-224325" defTabSz="908206">
              <a:defRPr sz="2400">
                <a:solidFill>
                  <a:schemeClr val="tx1"/>
                </a:solidFill>
                <a:latin typeface="Times New Roman" charset="0"/>
                <a:ea typeface="MS PGothic" charset="0"/>
                <a:cs typeface="MS PGothic" charset="0"/>
              </a:defRPr>
            </a:lvl3pPr>
            <a:lvl4pPr marL="1570276" indent="-224325" defTabSz="908206">
              <a:defRPr sz="2400">
                <a:solidFill>
                  <a:schemeClr val="tx1"/>
                </a:solidFill>
                <a:latin typeface="Times New Roman" charset="0"/>
                <a:ea typeface="MS PGothic" charset="0"/>
                <a:cs typeface="MS PGothic" charset="0"/>
              </a:defRPr>
            </a:lvl4pPr>
            <a:lvl5pPr marL="2018927" indent="-224325" defTabSz="908206">
              <a:defRPr sz="2400">
                <a:solidFill>
                  <a:schemeClr val="tx1"/>
                </a:solidFill>
                <a:latin typeface="Times New Roman" charset="0"/>
                <a:ea typeface="MS PGothic" charset="0"/>
                <a:cs typeface="MS PGothic" charset="0"/>
              </a:defRPr>
            </a:lvl5pPr>
            <a:lvl6pPr marL="2467577" indent="-224325" defTabSz="908206"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16227" indent="-224325" defTabSz="908206"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64878" indent="-224325" defTabSz="908206"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13528" indent="-224325" defTabSz="908206"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AC624BCB-567F-F64E-A3DE-F35B085718D5}" type="slidenum">
              <a:rPr lang="en-US" sz="1200"/>
              <a:pPr/>
              <a:t>40</a:t>
            </a:fld>
            <a:endParaRPr lang="en-US" sz="1200"/>
          </a:p>
        </p:txBody>
      </p:sp>
    </p:spTree>
    <p:extLst>
      <p:ext uri="{BB962C8B-B14F-4D97-AF65-F5344CB8AC3E}">
        <p14:creationId xmlns:p14="http://schemas.microsoft.com/office/powerpoint/2010/main" val="612413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ea typeface="MS PGothic" charset="0"/>
              </a:rPr>
              <a:t>A: Do a genotype for resistance</a:t>
            </a:r>
          </a:p>
          <a:p>
            <a:r>
              <a:rPr lang="en-US" dirty="0">
                <a:latin typeface="Calibri" charset="0"/>
                <a:ea typeface="MS PGothic" charset="0"/>
              </a:rPr>
              <a:t>B: Arrange for home health care or hospital admission to give directly observed therapy</a:t>
            </a:r>
          </a:p>
          <a:p>
            <a:r>
              <a:rPr lang="en-US" dirty="0">
                <a:latin typeface="Calibri" charset="0"/>
                <a:ea typeface="MS PGothic" charset="0"/>
              </a:rPr>
              <a:t>C: Schedule her for a Cesarean at 38 weeks</a:t>
            </a:r>
          </a:p>
          <a:p>
            <a:r>
              <a:rPr lang="en-US" dirty="0">
                <a:latin typeface="Calibri" charset="0"/>
                <a:ea typeface="MS PGothic" charset="0"/>
              </a:rPr>
              <a:t>D: Add an integrase inhibitor if she is not already on one</a:t>
            </a:r>
          </a:p>
          <a:p>
            <a:r>
              <a:rPr lang="en-US" dirty="0">
                <a:latin typeface="Calibri" charset="0"/>
                <a:ea typeface="MS PGothic" charset="0"/>
              </a:rPr>
              <a:t>E: A, B, and D</a:t>
            </a:r>
          </a:p>
          <a:p>
            <a:endParaRPr lang="en-US" dirty="0">
              <a:latin typeface="Calibri" charset="0"/>
              <a:ea typeface="MS PGothic" charset="0"/>
            </a:endParaRPr>
          </a:p>
          <a:p>
            <a:pPr>
              <a:buFont typeface="Arial" charset="0"/>
              <a:buNone/>
            </a:pPr>
            <a:r>
              <a:rPr lang="en-US" sz="3000" b="1" dirty="0">
                <a:solidFill>
                  <a:schemeClr val="accent1"/>
                </a:solidFill>
                <a:latin typeface="Calibri" charset="0"/>
                <a:ea typeface="MS PGothic" charset="0"/>
              </a:rPr>
              <a:t>Lack of viral suppression</a:t>
            </a:r>
          </a:p>
          <a:p>
            <a:pPr lvl="1"/>
            <a:r>
              <a:rPr lang="en-US" sz="3000" dirty="0">
                <a:latin typeface="Calibri" charset="0"/>
                <a:ea typeface="MS PGothic" charset="0"/>
              </a:rPr>
              <a:t>Resistance vs. adherence</a:t>
            </a:r>
          </a:p>
          <a:p>
            <a:pPr lvl="1"/>
            <a:r>
              <a:rPr lang="en-US" sz="3000" dirty="0">
                <a:latin typeface="Calibri" charset="0"/>
                <a:ea typeface="MS PGothic" charset="0"/>
              </a:rPr>
              <a:t>Add integrase inhibitor such as </a:t>
            </a:r>
            <a:r>
              <a:rPr lang="en-US" sz="3000" dirty="0" err="1">
                <a:latin typeface="Calibri" charset="0"/>
                <a:ea typeface="MS PGothic" charset="0"/>
              </a:rPr>
              <a:t>raltegravir</a:t>
            </a:r>
            <a:r>
              <a:rPr lang="en-US" sz="3000" dirty="0">
                <a:latin typeface="Calibri" charset="0"/>
                <a:ea typeface="MS PGothic" charset="0"/>
              </a:rPr>
              <a:t> or dolutegravir</a:t>
            </a:r>
          </a:p>
          <a:p>
            <a:pPr lvl="1"/>
            <a:r>
              <a:rPr lang="en-US" sz="3000" dirty="0">
                <a:latin typeface="Calibri" charset="0"/>
                <a:ea typeface="MS PGothic" charset="0"/>
              </a:rPr>
              <a:t>Consider directly observed therapy</a:t>
            </a:r>
          </a:p>
          <a:p>
            <a:pPr lvl="1"/>
            <a:r>
              <a:rPr lang="en-US" sz="3000" dirty="0">
                <a:latin typeface="Calibri" charset="0"/>
                <a:ea typeface="MS PGothic" charset="0"/>
              </a:rPr>
              <a:t>Scheduled Cesarean if VL&gt;1000 at 38 weeks</a:t>
            </a:r>
          </a:p>
          <a:p>
            <a:endParaRPr lang="en-US" dirty="0">
              <a:latin typeface="Calibri" charset="0"/>
              <a:ea typeface="MS PGothic"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C12712BA-1F36-D146-B3A9-9241EA2C2CA8}" type="slidenum">
              <a:rPr lang="en-US" smtClean="0"/>
              <a:t>41</a:t>
            </a:fld>
            <a:endParaRPr lang="en-US"/>
          </a:p>
        </p:txBody>
      </p:sp>
    </p:spTree>
    <p:extLst>
      <p:ext uri="{BB962C8B-B14F-4D97-AF65-F5344CB8AC3E}">
        <p14:creationId xmlns:p14="http://schemas.microsoft.com/office/powerpoint/2010/main" val="879125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44</a:t>
            </a:fld>
            <a:endParaRPr lang="en-US" dirty="0"/>
          </a:p>
        </p:txBody>
      </p:sp>
    </p:spTree>
    <p:extLst>
      <p:ext uri="{BB962C8B-B14F-4D97-AF65-F5344CB8AC3E}">
        <p14:creationId xmlns:p14="http://schemas.microsoft.com/office/powerpoint/2010/main" val="3563422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TeleECHO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r>
              <a:rPr lang="en-US" sz="1000" dirty="0"/>
              <a:t>Clinical apps for HIV care https://aidsetc.org/resource/clinician-mobile-apps-hiv-related-care</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46</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Breastfeeding, contraceptive considerations.</a:t>
            </a:r>
          </a:p>
        </p:txBody>
      </p:sp>
      <p:sp>
        <p:nvSpPr>
          <p:cNvPr id="4" name="Slide Number Placeholder 3"/>
          <p:cNvSpPr>
            <a:spLocks noGrp="1"/>
          </p:cNvSpPr>
          <p:nvPr>
            <p:ph type="sldNum" sz="quarter" idx="5"/>
          </p:nvPr>
        </p:nvSpPr>
        <p:spPr/>
        <p:txBody>
          <a:bodyPr/>
          <a:lstStyle/>
          <a:p>
            <a:fld id="{C12712BA-1F36-D146-B3A9-9241EA2C2CA8}" type="slidenum">
              <a:rPr lang="en-US" smtClean="0"/>
              <a:t>4</a:t>
            </a:fld>
            <a:endParaRPr lang="en-US"/>
          </a:p>
        </p:txBody>
      </p:sp>
    </p:spTree>
    <p:extLst>
      <p:ext uri="{BB962C8B-B14F-4D97-AF65-F5344CB8AC3E}">
        <p14:creationId xmlns:p14="http://schemas.microsoft.com/office/powerpoint/2010/main" val="2774088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Last updated March 17, 2022</a:t>
            </a:r>
          </a:p>
        </p:txBody>
      </p:sp>
      <p:sp>
        <p:nvSpPr>
          <p:cNvPr id="4" name="Slide Number Placeholder 3"/>
          <p:cNvSpPr>
            <a:spLocks noGrp="1"/>
          </p:cNvSpPr>
          <p:nvPr>
            <p:ph type="sldNum" sz="quarter" idx="5"/>
          </p:nvPr>
        </p:nvSpPr>
        <p:spPr/>
        <p:txBody>
          <a:bodyPr/>
          <a:lstStyle/>
          <a:p>
            <a:fld id="{C12712BA-1F36-D146-B3A9-9241EA2C2CA8}" type="slidenum">
              <a:rPr lang="en-US" smtClean="0"/>
              <a:t>6</a:t>
            </a:fld>
            <a:endParaRPr lang="en-US"/>
          </a:p>
        </p:txBody>
      </p:sp>
    </p:spTree>
    <p:extLst>
      <p:ext uri="{BB962C8B-B14F-4D97-AF65-F5344CB8AC3E}">
        <p14:creationId xmlns:p14="http://schemas.microsoft.com/office/powerpoint/2010/main" val="199978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4</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generation HIV immunoassay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lvl="1"/>
            <a:r>
              <a:rPr lang="en-US" dirty="0"/>
              <a:t>a woman presents with symptoms that are suggestive of a sexually transmitted infection (STI), when a woman presents with a confirmed STI diagnosis, or</a:t>
            </a:r>
          </a:p>
          <a:p>
            <a:pPr lvl="1"/>
            <a:r>
              <a:rPr lang="en-US" dirty="0"/>
              <a:t>when a woman presents with symptoms that are consistent with acute HIV infection</a:t>
            </a:r>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Repeat HIV testing in the third trimester is recommended for pregnant women with negative initial HIV antibody tests who are at increased risk of acquiring HIV, including those who are receiving care in facilities that have an HIV incidence of ≥1 case per 1,000 pregnant women per year, those who reside in jurisdictions with elevated HIV incidence, or those who reside in states that require third-trimester testing – like TEXAS.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Expedited HIV testing should be performed during labor or delivery for any woman with undocumented HIV status; testing should be available 24 hours a day, and results should be available within 1 hour (CDC)</a:t>
            </a:r>
          </a:p>
          <a:p>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Texas: </a:t>
            </a:r>
            <a:r>
              <a:rPr lang="en-US" sz="1200" kern="1200" dirty="0">
                <a:solidFill>
                  <a:schemeClr val="tx1"/>
                </a:solidFill>
                <a:effectLst/>
                <a:latin typeface="+mn-lt"/>
                <a:ea typeface="+mn-ea"/>
                <a:cs typeface="+mn-cs"/>
              </a:rPr>
              <a:t>2  Expedited test. Test must be expedited and result obtained &lt; 6 hours. For newborn test, blood must be drawn &lt; 2 hours after birth.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12712BA-1F36-D146-B3A9-9241EA2C2CA8}" type="slidenum">
              <a:rPr lang="en-US" smtClean="0"/>
              <a:t>8</a:t>
            </a:fld>
            <a:endParaRPr lang="en-US"/>
          </a:p>
        </p:txBody>
      </p:sp>
    </p:spTree>
    <p:extLst>
      <p:ext uri="{BB962C8B-B14F-4D97-AF65-F5344CB8AC3E}">
        <p14:creationId xmlns:p14="http://schemas.microsoft.com/office/powerpoint/2010/main" val="3177590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CD4 T lymphocyte (CD4) cell count should be monitored at the initial antenatal visit </a:t>
            </a:r>
            <a:r>
              <a:rPr lang="en-US" sz="1200" b="1" i="0" u="none" strike="noStrike" kern="1200" dirty="0">
                <a:solidFill>
                  <a:schemeClr val="tx1"/>
                </a:solidFill>
                <a:effectLst/>
                <a:latin typeface="+mn-lt"/>
                <a:ea typeface="+mn-ea"/>
                <a:cs typeface="+mn-cs"/>
              </a:rPr>
              <a:t>(AI)</a:t>
            </a:r>
            <a:r>
              <a:rPr lang="en-US" sz="1200" b="0" i="0" u="none" strike="noStrike" kern="1200" dirty="0">
                <a:solidFill>
                  <a:schemeClr val="tx1"/>
                </a:solidFill>
                <a:effectLst/>
                <a:latin typeface="+mn-lt"/>
                <a:ea typeface="+mn-ea"/>
                <a:cs typeface="+mn-cs"/>
              </a:rPr>
              <a:t>. Patients who have been on antiretroviral therapy (ART) for ≥2 years and who have had consistent viral suppression and CD4 counts that are consistently &gt;300 cells/mm</a:t>
            </a:r>
            <a:r>
              <a:rPr lang="en-US" sz="1200" b="0" i="0" u="none" strike="noStrike" kern="1200" baseline="30000" dirty="0">
                <a:solidFill>
                  <a:schemeClr val="tx1"/>
                </a:solidFill>
                <a:effectLst/>
                <a:latin typeface="+mn-lt"/>
                <a:ea typeface="+mn-ea"/>
                <a:cs typeface="+mn-cs"/>
              </a:rPr>
              <a:t>3</a:t>
            </a:r>
            <a:r>
              <a:rPr lang="en-US" sz="1200" b="0" i="0" u="none" strike="noStrike" kern="1200" dirty="0">
                <a:solidFill>
                  <a:schemeClr val="tx1"/>
                </a:solidFill>
                <a:effectLst/>
                <a:latin typeface="+mn-lt"/>
                <a:ea typeface="+mn-ea"/>
                <a:cs typeface="+mn-cs"/>
              </a:rPr>
              <a:t> do not need to have their CD4 counts monitored after the initial antenatal visit during this pregnancy, per the Adult and Adolescent Antiretroviral Guidelines </a:t>
            </a:r>
            <a:r>
              <a:rPr lang="en-US" sz="1200" b="1" i="0" u="none" strike="noStrike" kern="1200" dirty="0">
                <a:solidFill>
                  <a:schemeClr val="tx1"/>
                </a:solidFill>
                <a:effectLst/>
                <a:latin typeface="+mn-lt"/>
                <a:ea typeface="+mn-ea"/>
                <a:cs typeface="+mn-cs"/>
              </a:rPr>
              <a:t>(CIII)</a:t>
            </a:r>
            <a:r>
              <a:rPr lang="en-US" sz="1200" b="0" i="0" u="none" strike="noStrike" kern="1200" dirty="0">
                <a:solidFill>
                  <a:schemeClr val="tx1"/>
                </a:solidFill>
                <a:effectLst/>
                <a:latin typeface="+mn-lt"/>
                <a:ea typeface="+mn-ea"/>
                <a:cs typeface="+mn-cs"/>
              </a:rPr>
              <a:t>.Women who have been on ART for &lt;2 years, women with CD4 counts &lt;300 cells/mm</a:t>
            </a:r>
            <a:r>
              <a:rPr lang="en-US" sz="1200" b="0" i="0" u="none" strike="noStrike" kern="1200" baseline="30000" dirty="0">
                <a:solidFill>
                  <a:schemeClr val="tx1"/>
                </a:solidFill>
                <a:effectLst/>
                <a:latin typeface="+mn-lt"/>
                <a:ea typeface="+mn-ea"/>
                <a:cs typeface="+mn-cs"/>
              </a:rPr>
              <a:t>3</a:t>
            </a:r>
            <a:r>
              <a:rPr lang="en-US" sz="1200" b="0" i="0" u="none" strike="noStrike" kern="1200" dirty="0">
                <a:solidFill>
                  <a:schemeClr val="tx1"/>
                </a:solidFill>
                <a:effectLst/>
                <a:latin typeface="+mn-lt"/>
                <a:ea typeface="+mn-ea"/>
                <a:cs typeface="+mn-cs"/>
              </a:rPr>
              <a:t>, and women with inconsistent adherence and/or detectable viral loads should have CD4 counts monitored every 3 to 6 months during pregnancy </a:t>
            </a:r>
            <a:r>
              <a:rPr lang="en-US" sz="1200" b="1" i="0" u="none" strike="noStrike" kern="1200" dirty="0">
                <a:solidFill>
                  <a:schemeClr val="tx1"/>
                </a:solidFill>
                <a:effectLst/>
                <a:latin typeface="+mn-lt"/>
                <a:ea typeface="+mn-ea"/>
                <a:cs typeface="+mn-cs"/>
              </a:rPr>
              <a:t>(CIII)</a:t>
            </a:r>
            <a:r>
              <a:rPr lang="en-US" sz="1200" b="0" i="0" u="none" strike="noStrike"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HIV drug-resistance testing should be performed in women whose HIV RNA levels are above the threshold for standard resistance testing (i.e., &gt;500 copies/mL to 1,000 copies/mL) before:</a:t>
            </a:r>
          </a:p>
          <a:p>
            <a:pPr lvl="1"/>
            <a:r>
              <a:rPr lang="en-US" sz="1200" b="0" i="0" u="none" strike="noStrike" kern="1200" dirty="0">
                <a:solidFill>
                  <a:schemeClr val="tx1"/>
                </a:solidFill>
                <a:effectLst/>
                <a:latin typeface="+mn-lt"/>
                <a:ea typeface="+mn-ea"/>
                <a:cs typeface="+mn-cs"/>
              </a:rPr>
              <a:t>Initiating ART in ARV-naive pregnant women who have not been previously tested for ARV resistance </a:t>
            </a:r>
            <a:r>
              <a:rPr lang="en-US" sz="1200" b="1" i="0" u="none" strike="noStrike" kern="1200" dirty="0">
                <a:solidFill>
                  <a:schemeClr val="tx1"/>
                </a:solidFill>
                <a:effectLst/>
                <a:latin typeface="+mn-lt"/>
                <a:ea typeface="+mn-ea"/>
                <a:cs typeface="+mn-cs"/>
              </a:rPr>
              <a:t>(AII)</a:t>
            </a:r>
            <a:r>
              <a:rPr lang="en-US" sz="1200" b="0" i="0" u="none" strike="noStrike" kern="1200" dirty="0">
                <a:solidFill>
                  <a:schemeClr val="tx1"/>
                </a:solidFill>
                <a:effectLst/>
                <a:latin typeface="+mn-lt"/>
                <a:ea typeface="+mn-ea"/>
                <a:cs typeface="+mn-cs"/>
              </a:rPr>
              <a:t>;</a:t>
            </a:r>
          </a:p>
          <a:p>
            <a:pPr lvl="1"/>
            <a:r>
              <a:rPr lang="en-US" sz="1200" b="0" i="0" u="none" strike="noStrike" kern="1200" dirty="0">
                <a:solidFill>
                  <a:schemeClr val="tx1"/>
                </a:solidFill>
                <a:effectLst/>
                <a:latin typeface="+mn-lt"/>
                <a:ea typeface="+mn-ea"/>
                <a:cs typeface="+mn-cs"/>
              </a:rPr>
              <a:t>Initiating ART in ARV-experienced pregnant women </a:t>
            </a:r>
            <a:r>
              <a:rPr lang="en-US" sz="1200" b="1" i="0" u="none" strike="noStrike" kern="1200" dirty="0">
                <a:solidFill>
                  <a:schemeClr val="tx1"/>
                </a:solidFill>
                <a:effectLst/>
                <a:latin typeface="+mn-lt"/>
                <a:ea typeface="+mn-ea"/>
                <a:cs typeface="+mn-cs"/>
              </a:rPr>
              <a:t>(AIII)</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or</a:t>
            </a:r>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Modifying ART regimens for women who become pregnant while receiving ARV drugs or women who have suboptimal virologic response to ARV drugs that were started during pregnancy </a:t>
            </a:r>
            <a:r>
              <a:rPr lang="en-US" sz="1200" b="1" i="0" u="none" strike="noStrike" kern="1200" dirty="0">
                <a:solidFill>
                  <a:schemeClr val="tx1"/>
                </a:solidFill>
                <a:effectLst/>
                <a:latin typeface="+mn-lt"/>
                <a:ea typeface="+mn-ea"/>
                <a:cs typeface="+mn-cs"/>
              </a:rPr>
              <a:t>(AII)</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ART should be initiated in pregnant women prior to receiving results of ARV-resistance tests. ART should be modified, if necessary, based on the results of the resistance assay </a:t>
            </a:r>
            <a:r>
              <a:rPr lang="en-US" sz="1200" b="1" i="0" u="none" strike="noStrike" kern="1200" dirty="0">
                <a:solidFill>
                  <a:schemeClr val="tx1"/>
                </a:solidFill>
                <a:effectLst/>
                <a:latin typeface="+mn-lt"/>
                <a:ea typeface="+mn-ea"/>
                <a:cs typeface="+mn-cs"/>
              </a:rPr>
              <a:t>(BIII)</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Laboratory testing for monitoring of complications of ARV drugs during pregnancy should be based on what is known about the adverse effects of the drugs a woman is receiving </a:t>
            </a:r>
            <a:r>
              <a:rPr lang="en-US" sz="1200" b="1" i="0" u="none" strike="noStrike" kern="1200" dirty="0">
                <a:solidFill>
                  <a:schemeClr val="tx1"/>
                </a:solidFill>
                <a:effectLst/>
                <a:latin typeface="+mn-lt"/>
                <a:ea typeface="+mn-ea"/>
                <a:cs typeface="+mn-cs"/>
              </a:rPr>
              <a:t>(AIII)</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Women who are taking ART during pregnancy should undergo standard glucose screening at 24 to 28 weeks’ gestation </a:t>
            </a:r>
            <a:r>
              <a:rPr lang="en-US" sz="1200" b="1" i="0" u="none" strike="noStrike" kern="1200" dirty="0">
                <a:solidFill>
                  <a:schemeClr val="tx1"/>
                </a:solidFill>
                <a:effectLst/>
                <a:latin typeface="+mn-lt"/>
                <a:ea typeface="+mn-ea"/>
                <a:cs typeface="+mn-cs"/>
              </a:rPr>
              <a:t>(AIII)</a:t>
            </a:r>
            <a:r>
              <a:rPr lang="en-US" sz="1200" b="0" i="0" u="none" strike="noStrike" kern="1200" dirty="0">
                <a:solidFill>
                  <a:schemeClr val="tx1"/>
                </a:solidFill>
                <a:effectLst/>
                <a:latin typeface="+mn-lt"/>
                <a:ea typeface="+mn-ea"/>
                <a:cs typeface="+mn-cs"/>
              </a:rPr>
              <a:t>. Some experts suggest glucose screening early in pregnancy for women who are receiving protease inhibitor (PI)-based regimens that were initiated before pregnancy, in accordance with recommendations for women who are at risk for glucose intolerance </a:t>
            </a:r>
            <a:r>
              <a:rPr lang="en-US" sz="1200" b="1" i="0" u="none" strike="noStrike" kern="1200" dirty="0">
                <a:solidFill>
                  <a:schemeClr val="tx1"/>
                </a:solidFill>
                <a:effectLst/>
                <a:latin typeface="+mn-lt"/>
                <a:ea typeface="+mn-ea"/>
                <a:cs typeface="+mn-cs"/>
              </a:rPr>
              <a:t>(BIII)</a:t>
            </a:r>
            <a:r>
              <a:rPr lang="en-US" sz="1200" b="0" i="0" u="none" strike="noStrike" kern="1200" dirty="0">
                <a:solidFill>
                  <a:schemeClr val="tx1"/>
                </a:solidFill>
                <a:effectLst/>
                <a:latin typeface="+mn-lt"/>
                <a:ea typeface="+mn-ea"/>
                <a:cs typeface="+mn-cs"/>
              </a:rPr>
              <a:t>. For more information on PIs, see </a:t>
            </a:r>
            <a:r>
              <a:rPr lang="en-US" sz="1200" b="0" i="0" u="none" strike="noStrike" kern="1200" dirty="0">
                <a:solidFill>
                  <a:schemeClr val="tx1"/>
                </a:solidFill>
                <a:effectLst/>
                <a:latin typeface="+mn-lt"/>
                <a:ea typeface="+mn-ea"/>
                <a:cs typeface="+mn-cs"/>
                <a:hlinkClick r:id="rId3"/>
              </a:rPr>
              <a:t>Combination Antiretroviral Drug Regimens and Maternal and Neonatal Outcomes</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Amniocentesis, if clinically indicated, should be performed on women with HIV only after initiation of an effective ART regimen and, ideally, when HIV RNA levels are undetectable </a:t>
            </a:r>
            <a:r>
              <a:rPr lang="en-US" sz="1200" b="1" i="0" u="none" strike="noStrike" kern="1200" dirty="0">
                <a:solidFill>
                  <a:schemeClr val="tx1"/>
                </a:solidFill>
                <a:effectLst/>
                <a:latin typeface="+mn-lt"/>
                <a:ea typeface="+mn-ea"/>
                <a:cs typeface="+mn-cs"/>
              </a:rPr>
              <a:t>(BIII)</a:t>
            </a:r>
            <a:r>
              <a:rPr lang="en-US" sz="1200" b="0" i="0" u="none" strike="noStrike" kern="1200" dirty="0">
                <a:solidFill>
                  <a:schemeClr val="tx1"/>
                </a:solidFill>
                <a:effectLst/>
                <a:latin typeface="+mn-lt"/>
                <a:ea typeface="+mn-ea"/>
                <a:cs typeface="+mn-cs"/>
              </a:rPr>
              <a:t>. If a woman with detectable HIV RNA levels requires amniocentesis, consultation with an expert in the management of HIV in pregnancy should be considered </a:t>
            </a:r>
            <a:r>
              <a:rPr lang="en-US" sz="1200" b="1" i="0" u="none" strike="noStrike" kern="1200" dirty="0">
                <a:solidFill>
                  <a:schemeClr val="tx1"/>
                </a:solidFill>
                <a:effectLst/>
                <a:latin typeface="+mn-lt"/>
                <a:ea typeface="+mn-ea"/>
                <a:cs typeface="+mn-cs"/>
              </a:rPr>
              <a:t>(BIII)</a:t>
            </a:r>
            <a:r>
              <a:rPr lang="en-US" sz="1200" b="0" i="0" u="none" strike="noStrike"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2712BA-1F36-D146-B3A9-9241EA2C2CA8}" type="slidenum">
              <a:rPr lang="en-US" smtClean="0"/>
              <a:t>10</a:t>
            </a:fld>
            <a:endParaRPr lang="en-US"/>
          </a:p>
        </p:txBody>
      </p:sp>
    </p:spTree>
    <p:extLst>
      <p:ext uri="{BB962C8B-B14F-4D97-AF65-F5344CB8AC3E}">
        <p14:creationId xmlns:p14="http://schemas.microsoft.com/office/powerpoint/2010/main" val="2113839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dirty="0"/>
          </a:p>
        </p:txBody>
      </p:sp>
    </p:spTree>
    <p:extLst>
      <p:ext uri="{BB962C8B-B14F-4D97-AF65-F5344CB8AC3E}">
        <p14:creationId xmlns:p14="http://schemas.microsoft.com/office/powerpoint/2010/main" val="321785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dirty="0"/>
          </a:p>
        </p:txBody>
      </p:sp>
    </p:spTree>
    <p:extLst>
      <p:ext uri="{BB962C8B-B14F-4D97-AF65-F5344CB8AC3E}">
        <p14:creationId xmlns:p14="http://schemas.microsoft.com/office/powerpoint/2010/main" val="2103852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10" name="SmartArt Placeholder 9"/>
          <p:cNvSpPr>
            <a:spLocks noGrp="1"/>
          </p:cNvSpPr>
          <p:nvPr>
            <p:ph type="dgm" sz="quarter" idx="13"/>
          </p:nvPr>
        </p:nvSpPr>
        <p:spPr>
          <a:xfrm>
            <a:off x="457200" y="1143000"/>
            <a:ext cx="8305800" cy="3371850"/>
          </a:xfrm>
        </p:spPr>
        <p:txBody>
          <a:bodyPr/>
          <a:lstStyle/>
          <a:p>
            <a:r>
              <a:rPr lang="en-US" dirty="0"/>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dirty="0"/>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dirty="0"/>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2"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ennifer.mckinney@bcm.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microsoft.com/office/2018/10/relationships/comments" Target="../comments/modernComment_1AF_B60B9F6E.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BD_F653374E.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1DB_DAAAC6F6.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microsoft.com/office/2018/10/relationships/comments" Target="../comments/modernComment_1DC_BBA5BA5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8/10/relationships/comments" Target="../comments/modernComment_1DE_81C95CAB.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18/10/relationships/comments" Target="../comments/modernComment_1DF_A4560FE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Jennifer.mckinney@bcm.edu"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scaetc.org/" TargetMode="External"/><Relationship Id="rId3" Type="http://schemas.openxmlformats.org/officeDocument/2006/relationships/hyperlink" Target="http://nccc.ucsf.edu/" TargetMode="External"/><Relationship Id="rId7" Type="http://schemas.openxmlformats.org/officeDocument/2006/relationships/hyperlink" Target="mailto:scaetcecho@salud.unm.edu"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199" y="1428750"/>
            <a:ext cx="8229599" cy="1352467"/>
          </a:xfrm>
        </p:spPr>
        <p:txBody>
          <a:bodyPr/>
          <a:lstStyle/>
          <a:p>
            <a:pPr algn="ctr"/>
            <a:r>
              <a:rPr lang="en-US" sz="4000" b="1" i="0" u="none" strike="noStrike" dirty="0">
                <a:solidFill>
                  <a:schemeClr val="accent4">
                    <a:lumMod val="50000"/>
                  </a:schemeClr>
                </a:solidFill>
                <a:effectLst/>
                <a:latin typeface="Calibri" panose="020F0502020204030204" pitchFamily="34" charset="0"/>
              </a:rPr>
              <a:t>Obstetric Care for People with HIV: </a:t>
            </a:r>
            <a:br>
              <a:rPr lang="en-US" sz="4000" b="1" i="0" u="none" strike="noStrike" dirty="0">
                <a:solidFill>
                  <a:schemeClr val="accent4">
                    <a:lumMod val="50000"/>
                  </a:schemeClr>
                </a:solidFill>
                <a:effectLst/>
                <a:latin typeface="Calibri" panose="020F0502020204030204" pitchFamily="34" charset="0"/>
              </a:rPr>
            </a:br>
            <a:r>
              <a:rPr lang="en-US" sz="4000" b="1" dirty="0">
                <a:solidFill>
                  <a:schemeClr val="accent4">
                    <a:lumMod val="50000"/>
                  </a:schemeClr>
                </a:solidFill>
                <a:latin typeface="Calibri" panose="020F0502020204030204" pitchFamily="34" charset="0"/>
              </a:rPr>
              <a:t>Antiretroviral therapy (ART)</a:t>
            </a:r>
            <a:r>
              <a:rPr lang="en-US" sz="4000" b="1" i="0" u="none" strike="noStrike" dirty="0">
                <a:solidFill>
                  <a:schemeClr val="accent4">
                    <a:lumMod val="50000"/>
                  </a:schemeClr>
                </a:solidFill>
                <a:effectLst/>
                <a:latin typeface="Calibri" panose="020F0502020204030204" pitchFamily="34" charset="0"/>
              </a:rPr>
              <a:t> and beyond</a:t>
            </a:r>
            <a:endParaRPr lang="en-US" sz="4000" b="1" dirty="0">
              <a:solidFill>
                <a:schemeClr val="accent4">
                  <a:lumMod val="50000"/>
                </a:schemeClr>
              </a:solidFill>
              <a:latin typeface="+mn-lt"/>
              <a:cs typeface="Arabic Typesetting" panose="03020402040406030203" pitchFamily="66" charset="-78"/>
            </a:endParaRPr>
          </a:p>
        </p:txBody>
      </p:sp>
      <p:sp>
        <p:nvSpPr>
          <p:cNvPr id="7" name="object 5"/>
          <p:cNvSpPr txBox="1">
            <a:spLocks noGrp="1"/>
          </p:cNvSpPr>
          <p:nvPr>
            <p:ph type="subTitle" idx="1"/>
          </p:nvPr>
        </p:nvSpPr>
        <p:spPr>
          <a:xfrm>
            <a:off x="571500" y="3381722"/>
            <a:ext cx="8000998" cy="984885"/>
          </a:xfrm>
          <a:prstGeom prst="rect">
            <a:avLst/>
          </a:prstGeom>
        </p:spPr>
        <p:txBody>
          <a:bodyPr vert="horz" wrap="square" lIns="0" tIns="0" rIns="0" bIns="0" rtlCol="0">
            <a:spAutoFit/>
          </a:bodyPr>
          <a:lstStyle/>
          <a:p>
            <a:pPr algn="ctr"/>
            <a:r>
              <a:rPr lang="en-US" dirty="0">
                <a:solidFill>
                  <a:schemeClr val="accent4">
                    <a:lumMod val="50000"/>
                  </a:schemeClr>
                </a:solidFill>
              </a:rPr>
              <a:t>Jennifer McKinney MD MPH, Sarah Conrad MD, Jessica Gerard MD, Baylor College of Medicine</a:t>
            </a:r>
          </a:p>
          <a:p>
            <a:pPr marL="1270" algn="ctr">
              <a:lnSpc>
                <a:spcPct val="100000"/>
              </a:lnSpc>
            </a:pPr>
            <a:endParaRPr lang="en-US" dirty="0">
              <a:latin typeface="Calibri"/>
              <a:cs typeface="Calibri"/>
            </a:endParaRPr>
          </a:p>
        </p:txBody>
      </p:sp>
      <p:sp>
        <p:nvSpPr>
          <p:cNvPr id="4" name="Rectangle 3"/>
          <p:cNvSpPr/>
          <p:nvPr/>
        </p:nvSpPr>
        <p:spPr>
          <a:xfrm>
            <a:off x="1219201" y="3292731"/>
            <a:ext cx="6554811" cy="904863"/>
          </a:xfrm>
          <a:prstGeom prst="rect">
            <a:avLst/>
          </a:prstGeom>
        </p:spPr>
        <p:txBody>
          <a:bodyPr wrap="square">
            <a:spAutoFit/>
          </a:bodyPr>
          <a:lstStyle/>
          <a:p>
            <a:pPr algn="ctr" fontAlgn="base">
              <a:spcBef>
                <a:spcPct val="20000"/>
              </a:spcBef>
              <a:spcAft>
                <a:spcPct val="0"/>
              </a:spcAft>
            </a:pPr>
            <a:endParaRPr lang="en-US" sz="2400" b="1" dirty="0">
              <a:solidFill>
                <a:srgbClr val="FFFFFF"/>
              </a:solidFill>
              <a:latin typeface="Calibri"/>
              <a:ea typeface="ＭＳ Ｐゴシック" charset="0"/>
            </a:endParaRPr>
          </a:p>
          <a:p>
            <a:pPr algn="ctr" fontAlgn="base">
              <a:spcBef>
                <a:spcPct val="20000"/>
              </a:spcBef>
              <a:spcAft>
                <a:spcPct val="0"/>
              </a:spcAft>
            </a:pPr>
            <a:endParaRPr lang="en-US" sz="2400" b="1" dirty="0">
              <a:solidFill>
                <a:srgbClr val="FFFFFF"/>
              </a:solidFill>
              <a:latin typeface="Calibri"/>
              <a:ea typeface="ＭＳ Ｐゴシック"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D6F0-49CF-7D4E-A7FE-3FAB7705CE17}"/>
              </a:ext>
            </a:extLst>
          </p:cNvPr>
          <p:cNvSpPr>
            <a:spLocks noGrp="1"/>
          </p:cNvSpPr>
          <p:nvPr>
            <p:ph type="title"/>
          </p:nvPr>
        </p:nvSpPr>
        <p:spPr>
          <a:xfrm>
            <a:off x="266700" y="0"/>
            <a:ext cx="8610600" cy="807922"/>
          </a:xfrm>
        </p:spPr>
        <p:txBody>
          <a:bodyPr>
            <a:noAutofit/>
          </a:bodyPr>
          <a:lstStyle/>
          <a:p>
            <a:pPr algn="ctr"/>
            <a:r>
              <a:rPr lang="en-US" dirty="0"/>
              <a:t>HIV LAB Monitoring</a:t>
            </a:r>
          </a:p>
        </p:txBody>
      </p:sp>
      <p:sp>
        <p:nvSpPr>
          <p:cNvPr id="4" name="Content Placeholder 2">
            <a:extLst>
              <a:ext uri="{FF2B5EF4-FFF2-40B4-BE49-F238E27FC236}">
                <a16:creationId xmlns:a16="http://schemas.microsoft.com/office/drawing/2014/main" id="{CEBF205F-A914-BB46-8070-FBC6A347A38B}"/>
              </a:ext>
            </a:extLst>
          </p:cNvPr>
          <p:cNvSpPr>
            <a:spLocks noGrp="1"/>
          </p:cNvSpPr>
          <p:nvPr>
            <p:ph idx="1"/>
          </p:nvPr>
        </p:nvSpPr>
        <p:spPr>
          <a:xfrm>
            <a:off x="-10886" y="821529"/>
            <a:ext cx="6134100" cy="3442607"/>
          </a:xfrm>
        </p:spPr>
        <p:txBody>
          <a:bodyPr>
            <a:noAutofit/>
          </a:bodyPr>
          <a:lstStyle/>
          <a:p>
            <a:r>
              <a:rPr lang="en-US" b="1" dirty="0">
                <a:latin typeface="Calibri" charset="0"/>
                <a:ea typeface="MS PGothic" charset="0"/>
              </a:rPr>
              <a:t>HIV viral load (VL)</a:t>
            </a:r>
          </a:p>
          <a:p>
            <a:pPr lvl="1"/>
            <a:r>
              <a:rPr lang="en-US" sz="2400" dirty="0">
                <a:latin typeface="Calibri" charset="0"/>
                <a:ea typeface="MS PGothic" charset="0"/>
              </a:rPr>
              <a:t>2-4 weeks after initiating treatment</a:t>
            </a:r>
          </a:p>
          <a:p>
            <a:pPr lvl="1"/>
            <a:r>
              <a:rPr lang="en-US" sz="2400" dirty="0">
                <a:latin typeface="Calibri" charset="0"/>
                <a:ea typeface="MS PGothic" charset="0"/>
              </a:rPr>
              <a:t>Q 4 weeks until undetectable</a:t>
            </a:r>
          </a:p>
          <a:p>
            <a:pPr lvl="1"/>
            <a:r>
              <a:rPr lang="en-US" sz="2400" dirty="0">
                <a:latin typeface="Calibri" charset="0"/>
                <a:ea typeface="MS PGothic" charset="0"/>
              </a:rPr>
              <a:t>at 34-36 weeks to inform decision regarding mode of delivery and optimal management of newborn</a:t>
            </a:r>
            <a:endParaRPr lang="en-US" sz="2400" b="1" dirty="0">
              <a:solidFill>
                <a:schemeClr val="accent1"/>
              </a:solidFill>
              <a:latin typeface="Calibri" charset="0"/>
              <a:ea typeface="MS PGothic" charset="0"/>
            </a:endParaRPr>
          </a:p>
          <a:p>
            <a:r>
              <a:rPr lang="en-US" b="1" dirty="0">
                <a:latin typeface="Calibri" charset="0"/>
                <a:ea typeface="MS PGothic" charset="0"/>
              </a:rPr>
              <a:t>CD4</a:t>
            </a:r>
          </a:p>
          <a:p>
            <a:pPr lvl="1"/>
            <a:r>
              <a:rPr lang="en-US" sz="2400" dirty="0">
                <a:latin typeface="Calibri" charset="0"/>
                <a:ea typeface="MS PGothic" charset="0"/>
              </a:rPr>
              <a:t>First obstetric visit</a:t>
            </a:r>
          </a:p>
          <a:p>
            <a:pPr lvl="1"/>
            <a:r>
              <a:rPr lang="en-US" sz="2400" dirty="0">
                <a:latin typeface="Calibri" charset="0"/>
                <a:ea typeface="MS PGothic" charset="0"/>
              </a:rPr>
              <a:t>Q 3-6 months</a:t>
            </a:r>
          </a:p>
          <a:p>
            <a:endParaRPr lang="en-US" sz="2400" dirty="0">
              <a:latin typeface="Calibri" charset="0"/>
              <a:ea typeface="MS PGothic" charset="0"/>
            </a:endParaRPr>
          </a:p>
        </p:txBody>
      </p:sp>
      <p:sp>
        <p:nvSpPr>
          <p:cNvPr id="5" name="Content Placeholder 2">
            <a:extLst>
              <a:ext uri="{FF2B5EF4-FFF2-40B4-BE49-F238E27FC236}">
                <a16:creationId xmlns:a16="http://schemas.microsoft.com/office/drawing/2014/main" id="{CEBF205F-A914-BB46-8070-FBC6A347A38B}"/>
              </a:ext>
            </a:extLst>
          </p:cNvPr>
          <p:cNvSpPr txBox="1">
            <a:spLocks/>
          </p:cNvSpPr>
          <p:nvPr/>
        </p:nvSpPr>
        <p:spPr>
          <a:xfrm>
            <a:off x="5728607" y="848743"/>
            <a:ext cx="3181350" cy="3442607"/>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b="1" dirty="0">
                <a:latin typeface="Calibri" charset="0"/>
                <a:ea typeface="MS PGothic" charset="0"/>
              </a:rPr>
              <a:t>Genotype</a:t>
            </a:r>
          </a:p>
          <a:p>
            <a:pPr lvl="1"/>
            <a:r>
              <a:rPr lang="en-US" sz="2400" dirty="0">
                <a:latin typeface="Calibri" charset="0"/>
                <a:ea typeface="MS PGothic" charset="0"/>
              </a:rPr>
              <a:t>If VL &gt;500-1000, and initiating ART or modifying regimen with suboptimal </a:t>
            </a:r>
            <a:r>
              <a:rPr lang="en-US" sz="2400" dirty="0" err="1">
                <a:latin typeface="Calibri" charset="0"/>
                <a:ea typeface="MS PGothic" charset="0"/>
              </a:rPr>
              <a:t>virologic</a:t>
            </a:r>
            <a:r>
              <a:rPr lang="en-US" sz="2400" dirty="0">
                <a:latin typeface="Calibri" charset="0"/>
                <a:ea typeface="MS PGothic" charset="0"/>
              </a:rPr>
              <a:t> response</a:t>
            </a:r>
          </a:p>
        </p:txBody>
      </p:sp>
    </p:spTree>
    <p:extLst>
      <p:ext uri="{BB962C8B-B14F-4D97-AF65-F5344CB8AC3E}">
        <p14:creationId xmlns:p14="http://schemas.microsoft.com/office/powerpoint/2010/main" val="214137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30D0-5699-B544-6919-5C4FDDC3E541}"/>
              </a:ext>
            </a:extLst>
          </p:cNvPr>
          <p:cNvSpPr>
            <a:spLocks noGrp="1"/>
          </p:cNvSpPr>
          <p:nvPr>
            <p:ph type="title"/>
          </p:nvPr>
        </p:nvSpPr>
        <p:spPr>
          <a:xfrm>
            <a:off x="490538" y="361950"/>
            <a:ext cx="8315569" cy="857250"/>
          </a:xfrm>
        </p:spPr>
        <p:txBody>
          <a:bodyPr/>
          <a:lstStyle/>
          <a:p>
            <a:pPr algn="ctr"/>
            <a:r>
              <a:rPr lang="en-US" dirty="0"/>
              <a:t>Transmission Risk</a:t>
            </a:r>
          </a:p>
        </p:txBody>
      </p:sp>
      <p:sp>
        <p:nvSpPr>
          <p:cNvPr id="3" name="Content Placeholder 2">
            <a:extLst>
              <a:ext uri="{FF2B5EF4-FFF2-40B4-BE49-F238E27FC236}">
                <a16:creationId xmlns:a16="http://schemas.microsoft.com/office/drawing/2014/main" id="{1607E12B-87FF-A713-BE56-E0C597CAA6D5}"/>
              </a:ext>
            </a:extLst>
          </p:cNvPr>
          <p:cNvSpPr>
            <a:spLocks noGrp="1"/>
          </p:cNvSpPr>
          <p:nvPr>
            <p:ph idx="1"/>
          </p:nvPr>
        </p:nvSpPr>
        <p:spPr>
          <a:xfrm>
            <a:off x="490539" y="1751118"/>
            <a:ext cx="8315569" cy="3275474"/>
          </a:xfrm>
        </p:spPr>
        <p:txBody>
          <a:bodyPr>
            <a:normAutofit/>
          </a:bodyPr>
          <a:lstStyle/>
          <a:p>
            <a:r>
              <a:rPr lang="en-US" sz="3200" dirty="0"/>
              <a:t>Perinatal </a:t>
            </a:r>
          </a:p>
          <a:p>
            <a:endParaRPr lang="en-US" sz="3200" dirty="0"/>
          </a:p>
          <a:p>
            <a:r>
              <a:rPr lang="en-US" sz="3200" dirty="0"/>
              <a:t>Lactational</a:t>
            </a:r>
          </a:p>
        </p:txBody>
      </p:sp>
      <p:sp>
        <p:nvSpPr>
          <p:cNvPr id="4" name="Slide Number Placeholder 3">
            <a:extLst>
              <a:ext uri="{FF2B5EF4-FFF2-40B4-BE49-F238E27FC236}">
                <a16:creationId xmlns:a16="http://schemas.microsoft.com/office/drawing/2014/main" id="{FE5B8421-2C95-AEB1-B5F6-44E9A1A64C84}"/>
              </a:ext>
            </a:extLst>
          </p:cNvPr>
          <p:cNvSpPr>
            <a:spLocks noGrp="1"/>
          </p:cNvSpPr>
          <p:nvPr>
            <p:ph type="sldNum" sz="quarter" idx="12"/>
          </p:nvPr>
        </p:nvSpPr>
        <p:spPr/>
        <p:txBody>
          <a:bodyPr/>
          <a:lstStyle/>
          <a:p>
            <a:fld id="{6E2D2B3B-882E-40F3-A32F-6DD516915044}" type="slidenum">
              <a:rPr lang="en-US" smtClean="0"/>
              <a:pPr/>
              <a:t>11</a:t>
            </a:fld>
            <a:endParaRPr lang="en-US" dirty="0"/>
          </a:p>
        </p:txBody>
      </p:sp>
    </p:spTree>
    <p:extLst>
      <p:ext uri="{BB962C8B-B14F-4D97-AF65-F5344CB8AC3E}">
        <p14:creationId xmlns:p14="http://schemas.microsoft.com/office/powerpoint/2010/main" val="3166911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CB38-C6C1-1C9F-6EA0-5A243F929FA0}"/>
              </a:ext>
            </a:extLst>
          </p:cNvPr>
          <p:cNvSpPr>
            <a:spLocks noGrp="1"/>
          </p:cNvSpPr>
          <p:nvPr>
            <p:ph type="title"/>
          </p:nvPr>
        </p:nvSpPr>
        <p:spPr>
          <a:xfrm>
            <a:off x="414215" y="-3514"/>
            <a:ext cx="8315569" cy="857250"/>
          </a:xfrm>
        </p:spPr>
        <p:txBody>
          <a:bodyPr/>
          <a:lstStyle/>
          <a:p>
            <a:pPr algn="ctr"/>
            <a:r>
              <a:rPr lang="en-US" dirty="0"/>
              <a:t>Perinatal transmission</a:t>
            </a:r>
          </a:p>
        </p:txBody>
      </p:sp>
      <p:sp>
        <p:nvSpPr>
          <p:cNvPr id="4" name="Content Placeholder 2">
            <a:extLst>
              <a:ext uri="{FF2B5EF4-FFF2-40B4-BE49-F238E27FC236}">
                <a16:creationId xmlns:a16="http://schemas.microsoft.com/office/drawing/2014/main" id="{B9B6D50B-06D3-38A0-A52E-C835DBCE282F}"/>
              </a:ext>
            </a:extLst>
          </p:cNvPr>
          <p:cNvSpPr>
            <a:spLocks noGrp="1"/>
          </p:cNvSpPr>
          <p:nvPr>
            <p:ph idx="1"/>
          </p:nvPr>
        </p:nvSpPr>
        <p:spPr>
          <a:xfrm>
            <a:off x="266699" y="1033212"/>
            <a:ext cx="8610600" cy="3077076"/>
          </a:xfrm>
        </p:spPr>
        <p:txBody>
          <a:bodyPr>
            <a:noAutofit/>
          </a:bodyPr>
          <a:lstStyle/>
          <a:p>
            <a:r>
              <a:rPr lang="en-US" dirty="0"/>
              <a:t>Prior to antiretroviral therapy (ART): </a:t>
            </a:r>
            <a:r>
              <a:rPr lang="en-US" b="1" dirty="0">
                <a:solidFill>
                  <a:schemeClr val="accent6"/>
                </a:solidFill>
              </a:rPr>
              <a:t>~25%</a:t>
            </a:r>
          </a:p>
          <a:p>
            <a:r>
              <a:rPr lang="en-US" dirty="0"/>
              <a:t>With zidovudine (AZT) during pregnancy and labor and for the infant after delivery for 6 weeks: </a:t>
            </a:r>
            <a:r>
              <a:rPr lang="en-US" b="1" dirty="0">
                <a:solidFill>
                  <a:schemeClr val="accent6"/>
                </a:solidFill>
              </a:rPr>
              <a:t>8%</a:t>
            </a:r>
          </a:p>
          <a:p>
            <a:r>
              <a:rPr lang="en-US" dirty="0"/>
              <a:t>With maternal ART: </a:t>
            </a:r>
            <a:r>
              <a:rPr lang="en-US" b="1" dirty="0">
                <a:solidFill>
                  <a:schemeClr val="accent6"/>
                </a:solidFill>
              </a:rPr>
              <a:t>&lt;1%</a:t>
            </a:r>
          </a:p>
          <a:p>
            <a:r>
              <a:rPr lang="en-US" dirty="0"/>
              <a:t>With ART and undetectable VL at conception, throughout pregnancy, and at delivery (5482 mother-baby pairs):   </a:t>
            </a:r>
          </a:p>
          <a:p>
            <a:pPr marL="114300" indent="0">
              <a:buNone/>
            </a:pPr>
            <a:r>
              <a:rPr lang="en-US" b="1" dirty="0">
                <a:solidFill>
                  <a:schemeClr val="accent6"/>
                </a:solidFill>
              </a:rPr>
              <a:t>      0 transmissions!</a:t>
            </a:r>
          </a:p>
        </p:txBody>
      </p:sp>
      <p:sp>
        <p:nvSpPr>
          <p:cNvPr id="5" name="Footer Placeholder 4">
            <a:extLst>
              <a:ext uri="{FF2B5EF4-FFF2-40B4-BE49-F238E27FC236}">
                <a16:creationId xmlns:a16="http://schemas.microsoft.com/office/drawing/2014/main" id="{9D29C2C6-8D79-21DE-3D51-58730E34C8BB}"/>
              </a:ext>
            </a:extLst>
          </p:cNvPr>
          <p:cNvSpPr txBox="1">
            <a:spLocks/>
          </p:cNvSpPr>
          <p:nvPr/>
        </p:nvSpPr>
        <p:spPr>
          <a:xfrm>
            <a:off x="1676400" y="4476750"/>
            <a:ext cx="6781800" cy="892937"/>
          </a:xfrm>
          <a:prstGeom prst="rect">
            <a:avLst/>
          </a:prstGeom>
        </p:spPr>
        <p:txBody>
          <a:bodyPr vert="horz" lIns="68580" tIns="34290" rIns="68580" bIns="3429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s-MX" sz="800" b="1" i="1" dirty="0">
                <a:solidFill>
                  <a:schemeClr val="bg1"/>
                </a:solidFill>
              </a:rPr>
              <a:t>Connor et al. NEJM 1994;331:1173-1180, </a:t>
            </a:r>
            <a:r>
              <a:rPr lang="en-US" sz="800" b="1" i="1" dirty="0">
                <a:solidFill>
                  <a:schemeClr val="bg1"/>
                </a:solidFill>
              </a:rPr>
              <a:t>Kind C et al. AIDS 1998;12:205-210 , Mandelbrot L et al.. JAMA 1998;280:55-60 , The European Mode of Delivery Collaboration. Lancet 1999;353:1035-1039 , </a:t>
            </a:r>
            <a:r>
              <a:rPr lang="en-US" sz="800" b="1" i="1" dirty="0" err="1">
                <a:solidFill>
                  <a:schemeClr val="bg1"/>
                </a:solidFill>
              </a:rPr>
              <a:t>Sibiude</a:t>
            </a:r>
            <a:r>
              <a:rPr lang="en-US" sz="800" b="1" i="1" dirty="0">
                <a:solidFill>
                  <a:schemeClr val="bg1"/>
                </a:solidFill>
              </a:rPr>
              <a:t> J et al. Clin Infect Dis. 2022</a:t>
            </a:r>
          </a:p>
        </p:txBody>
      </p:sp>
    </p:spTree>
    <p:extLst>
      <p:ext uri="{BB962C8B-B14F-4D97-AF65-F5344CB8AC3E}">
        <p14:creationId xmlns:p14="http://schemas.microsoft.com/office/powerpoint/2010/main" val="195829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6AA2-EAE4-746E-9693-674E6AF9C295}"/>
              </a:ext>
            </a:extLst>
          </p:cNvPr>
          <p:cNvSpPr>
            <a:spLocks noGrp="1"/>
          </p:cNvSpPr>
          <p:nvPr>
            <p:ph type="title"/>
          </p:nvPr>
        </p:nvSpPr>
        <p:spPr>
          <a:xfrm>
            <a:off x="304800" y="514350"/>
            <a:ext cx="2438400" cy="1981200"/>
          </a:xfrm>
        </p:spPr>
        <p:txBody>
          <a:bodyPr/>
          <a:lstStyle/>
          <a:p>
            <a:r>
              <a:rPr lang="en-US" sz="3200" dirty="0"/>
              <a:t>Obstetric management to decrease perinatal transmission</a:t>
            </a:r>
          </a:p>
        </p:txBody>
      </p:sp>
      <p:pic>
        <p:nvPicPr>
          <p:cNvPr id="5" name="Content Placeholder 4" descr="Table&#10;&#10;Description automatically generated">
            <a:extLst>
              <a:ext uri="{FF2B5EF4-FFF2-40B4-BE49-F238E27FC236}">
                <a16:creationId xmlns:a16="http://schemas.microsoft.com/office/drawing/2014/main" id="{1E81E261-6543-14F9-9533-1BFD66A4CDAE}"/>
              </a:ext>
            </a:extLst>
          </p:cNvPr>
          <p:cNvPicPr>
            <a:picLocks noGrp="1" noChangeAspect="1"/>
          </p:cNvPicPr>
          <p:nvPr>
            <p:ph idx="1"/>
          </p:nvPr>
        </p:nvPicPr>
        <p:blipFill>
          <a:blip r:embed="rId3"/>
          <a:stretch>
            <a:fillRect/>
          </a:stretch>
        </p:blipFill>
        <p:spPr>
          <a:xfrm>
            <a:off x="2667000" y="133349"/>
            <a:ext cx="6446178" cy="4476513"/>
          </a:xfrm>
        </p:spPr>
      </p:pic>
      <p:sp>
        <p:nvSpPr>
          <p:cNvPr id="3" name="TextBox 2">
            <a:extLst>
              <a:ext uri="{FF2B5EF4-FFF2-40B4-BE49-F238E27FC236}">
                <a16:creationId xmlns:a16="http://schemas.microsoft.com/office/drawing/2014/main" id="{9DC2223D-4C38-86EB-4A71-AA85F55053F0}"/>
              </a:ext>
            </a:extLst>
          </p:cNvPr>
          <p:cNvSpPr txBox="1"/>
          <p:nvPr/>
        </p:nvSpPr>
        <p:spPr>
          <a:xfrm>
            <a:off x="457200" y="4733151"/>
            <a:ext cx="8382000" cy="276999"/>
          </a:xfrm>
          <a:prstGeom prst="rect">
            <a:avLst/>
          </a:prstGeom>
          <a:noFill/>
        </p:spPr>
        <p:txBody>
          <a:bodyPr wrap="square" rtlCol="0">
            <a:spAutoFit/>
          </a:bodyPr>
          <a:lstStyle/>
          <a:p>
            <a:pPr algn="ctr"/>
            <a:r>
              <a:rPr lang="en-US" sz="1200" dirty="0">
                <a:solidFill>
                  <a:schemeClr val="bg1"/>
                </a:solidFill>
              </a:rPr>
              <a:t>https://clinicalinfo.hiv.gov/en/guidelines/perinatal-hiv/whats-new-guidelines</a:t>
            </a:r>
          </a:p>
        </p:txBody>
      </p:sp>
    </p:spTree>
    <p:extLst>
      <p:ext uri="{BB962C8B-B14F-4D97-AF65-F5344CB8AC3E}">
        <p14:creationId xmlns:p14="http://schemas.microsoft.com/office/powerpoint/2010/main" val="3718871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8E13-2E42-A6B9-02FB-532D73C65220}"/>
              </a:ext>
            </a:extLst>
          </p:cNvPr>
          <p:cNvSpPr>
            <a:spLocks noGrp="1"/>
          </p:cNvSpPr>
          <p:nvPr>
            <p:ph type="title"/>
          </p:nvPr>
        </p:nvSpPr>
        <p:spPr>
          <a:xfrm>
            <a:off x="473807" y="-39854"/>
            <a:ext cx="8315569" cy="857250"/>
          </a:xfrm>
        </p:spPr>
        <p:txBody>
          <a:bodyPr/>
          <a:lstStyle/>
          <a:p>
            <a:pPr algn="ctr"/>
            <a:r>
              <a:rPr lang="en-US" dirty="0"/>
              <a:t>Lactational transmission</a:t>
            </a:r>
          </a:p>
        </p:txBody>
      </p:sp>
      <p:sp>
        <p:nvSpPr>
          <p:cNvPr id="3" name="Content Placeholder 2">
            <a:extLst>
              <a:ext uri="{FF2B5EF4-FFF2-40B4-BE49-F238E27FC236}">
                <a16:creationId xmlns:a16="http://schemas.microsoft.com/office/drawing/2014/main" id="{743C3F5E-3769-8817-D331-1433F54FCBC5}"/>
              </a:ext>
            </a:extLst>
          </p:cNvPr>
          <p:cNvSpPr>
            <a:spLocks noGrp="1"/>
          </p:cNvSpPr>
          <p:nvPr>
            <p:ph idx="1"/>
          </p:nvPr>
        </p:nvSpPr>
        <p:spPr>
          <a:xfrm>
            <a:off x="125842" y="802785"/>
            <a:ext cx="9024816" cy="3074068"/>
          </a:xfrm>
        </p:spPr>
        <p:txBody>
          <a:bodyPr>
            <a:noAutofit/>
          </a:bodyPr>
          <a:lstStyle/>
          <a:p>
            <a:r>
              <a:rPr lang="en-US" sz="2200" dirty="0"/>
              <a:t>Risk of transmission via breastfeeding prior to the availability of maternal ART: </a:t>
            </a:r>
            <a:r>
              <a:rPr lang="en-US" sz="2200" b="1" dirty="0">
                <a:solidFill>
                  <a:schemeClr val="accent6"/>
                </a:solidFill>
              </a:rPr>
              <a:t>16% </a:t>
            </a:r>
          </a:p>
          <a:p>
            <a:r>
              <a:rPr lang="en-US" sz="2200" dirty="0"/>
              <a:t>Transmission associated with antiretroviral therapy</a:t>
            </a:r>
          </a:p>
          <a:p>
            <a:pPr lvl="1"/>
            <a:r>
              <a:rPr lang="en-US" dirty="0"/>
              <a:t>Babies who just received antiretrovirals during first week of life </a:t>
            </a:r>
            <a:r>
              <a:rPr lang="en-US" b="1" dirty="0">
                <a:solidFill>
                  <a:schemeClr val="accent6"/>
                </a:solidFill>
              </a:rPr>
              <a:t>5.7-9.5%</a:t>
            </a:r>
          </a:p>
          <a:p>
            <a:pPr lvl="1"/>
            <a:r>
              <a:rPr lang="en-US" dirty="0"/>
              <a:t>Women on ART until weaning </a:t>
            </a:r>
            <a:r>
              <a:rPr lang="en-US" b="1" dirty="0">
                <a:solidFill>
                  <a:schemeClr val="accent6"/>
                </a:solidFill>
              </a:rPr>
              <a:t>1.1-2.9% </a:t>
            </a:r>
          </a:p>
          <a:p>
            <a:pPr lvl="1"/>
            <a:r>
              <a:rPr lang="en-US" dirty="0"/>
              <a:t>Babies on antiretroviral prophylaxis throughout breastfeeding </a:t>
            </a:r>
            <a:r>
              <a:rPr lang="en-US" b="1" dirty="0">
                <a:solidFill>
                  <a:schemeClr val="accent6"/>
                </a:solidFill>
              </a:rPr>
              <a:t>1.7%</a:t>
            </a:r>
          </a:p>
          <a:p>
            <a:pPr lvl="1"/>
            <a:r>
              <a:rPr lang="en-US" dirty="0"/>
              <a:t>No additional benefit of infant prophylaxis if mother is on ART throughout breastfeeding</a:t>
            </a:r>
          </a:p>
          <a:p>
            <a:pPr lvl="1"/>
            <a:endParaRPr lang="en-US" dirty="0"/>
          </a:p>
        </p:txBody>
      </p:sp>
      <p:sp>
        <p:nvSpPr>
          <p:cNvPr id="4" name="TextBox 3">
            <a:extLst>
              <a:ext uri="{FF2B5EF4-FFF2-40B4-BE49-F238E27FC236}">
                <a16:creationId xmlns:a16="http://schemas.microsoft.com/office/drawing/2014/main" id="{BB346322-8421-5AB4-62A8-9E4104245B99}"/>
              </a:ext>
            </a:extLst>
          </p:cNvPr>
          <p:cNvSpPr txBox="1"/>
          <p:nvPr/>
        </p:nvSpPr>
        <p:spPr>
          <a:xfrm>
            <a:off x="1610375" y="4772418"/>
            <a:ext cx="6924025" cy="313932"/>
          </a:xfrm>
          <a:prstGeom prst="rect">
            <a:avLst/>
          </a:prstGeom>
          <a:noFill/>
        </p:spPr>
        <p:txBody>
          <a:bodyPr wrap="square" rtlCol="0">
            <a:spAutoFit/>
          </a:bodyPr>
          <a:lstStyle/>
          <a:p>
            <a:pPr>
              <a:lnSpc>
                <a:spcPct val="90000"/>
              </a:lnSpc>
              <a:spcAft>
                <a:spcPts val="450"/>
              </a:spcAft>
            </a:pPr>
            <a:r>
              <a:rPr lang="nb-NO" sz="800" b="1" i="1" dirty="0" err="1">
                <a:solidFill>
                  <a:schemeClr val="bg1"/>
                </a:solidFill>
              </a:rPr>
              <a:t>Nduati</a:t>
            </a:r>
            <a:r>
              <a:rPr lang="nb-NO" sz="800" b="1" i="1" dirty="0">
                <a:solidFill>
                  <a:schemeClr val="bg1"/>
                </a:solidFill>
              </a:rPr>
              <a:t> et al. JAMA 2000; 283(9):1167-1174, </a:t>
            </a:r>
            <a:r>
              <a:rPr lang="en-US" sz="800" b="1" i="1" dirty="0" err="1">
                <a:solidFill>
                  <a:schemeClr val="bg1"/>
                </a:solidFill>
              </a:rPr>
              <a:t>Kesho</a:t>
            </a:r>
            <a:r>
              <a:rPr lang="en-US" sz="800" b="1" i="1" dirty="0">
                <a:solidFill>
                  <a:schemeClr val="bg1"/>
                </a:solidFill>
              </a:rPr>
              <a:t> Bora Study Group, Lancet, Infect Dis 2011;11:171–80, Shapiro R et al. N </a:t>
            </a:r>
            <a:r>
              <a:rPr lang="en-US" sz="800" b="1" i="1" dirty="0" err="1">
                <a:solidFill>
                  <a:schemeClr val="bg1"/>
                </a:solidFill>
              </a:rPr>
              <a:t>Engl</a:t>
            </a:r>
            <a:r>
              <a:rPr lang="en-US" sz="800" b="1" i="1" dirty="0">
                <a:solidFill>
                  <a:schemeClr val="bg1"/>
                </a:solidFill>
              </a:rPr>
              <a:t> J Med 2010; 362:2282–94, </a:t>
            </a:r>
            <a:r>
              <a:rPr lang="en-US" sz="800" b="1" i="1" dirty="0" err="1">
                <a:solidFill>
                  <a:schemeClr val="bg1"/>
                </a:solidFill>
              </a:rPr>
              <a:t>Chasela</a:t>
            </a:r>
            <a:r>
              <a:rPr lang="en-US" sz="800" b="1" i="1" dirty="0">
                <a:solidFill>
                  <a:schemeClr val="bg1"/>
                </a:solidFill>
              </a:rPr>
              <a:t> C et </a:t>
            </a:r>
            <a:r>
              <a:rPr lang="en-US" sz="800" b="1" i="1" dirty="0" err="1">
                <a:solidFill>
                  <a:schemeClr val="bg1"/>
                </a:solidFill>
              </a:rPr>
              <a:t>al.N</a:t>
            </a:r>
            <a:r>
              <a:rPr lang="en-US" sz="800" b="1" i="1" dirty="0">
                <a:solidFill>
                  <a:schemeClr val="bg1"/>
                </a:solidFill>
              </a:rPr>
              <a:t> </a:t>
            </a:r>
            <a:r>
              <a:rPr lang="en-US" sz="800" b="1" i="1" dirty="0" err="1">
                <a:solidFill>
                  <a:schemeClr val="bg1"/>
                </a:solidFill>
              </a:rPr>
              <a:t>Engl</a:t>
            </a:r>
            <a:r>
              <a:rPr lang="en-US" sz="800" b="1" i="1" dirty="0">
                <a:solidFill>
                  <a:schemeClr val="bg1"/>
                </a:solidFill>
              </a:rPr>
              <a:t> J Med 2010; 362:2271-81, Fowler, MJ et al. J </a:t>
            </a:r>
            <a:r>
              <a:rPr lang="en-US" sz="800" b="1" i="1" dirty="0" err="1">
                <a:solidFill>
                  <a:schemeClr val="bg1"/>
                </a:solidFill>
              </a:rPr>
              <a:t>Acquir</a:t>
            </a:r>
            <a:r>
              <a:rPr lang="en-US" sz="800" b="1" i="1" dirty="0">
                <a:solidFill>
                  <a:schemeClr val="bg1"/>
                </a:solidFill>
              </a:rPr>
              <a:t> Immune </a:t>
            </a:r>
            <a:r>
              <a:rPr lang="en-US" sz="800" b="1" i="1" dirty="0" err="1">
                <a:solidFill>
                  <a:schemeClr val="bg1"/>
                </a:solidFill>
              </a:rPr>
              <a:t>Defic</a:t>
            </a:r>
            <a:r>
              <a:rPr lang="en-US" sz="800" b="1" i="1" dirty="0">
                <a:solidFill>
                  <a:schemeClr val="bg1"/>
                </a:solidFill>
              </a:rPr>
              <a:t> </a:t>
            </a:r>
            <a:r>
              <a:rPr lang="en-US" sz="800" b="1" i="1" dirty="0" err="1">
                <a:solidFill>
                  <a:schemeClr val="bg1"/>
                </a:solidFill>
              </a:rPr>
              <a:t>Syndr</a:t>
            </a:r>
            <a:r>
              <a:rPr lang="en-US" sz="800" b="1" i="1" dirty="0">
                <a:solidFill>
                  <a:schemeClr val="bg1"/>
                </a:solidFill>
              </a:rPr>
              <a:t>. 2014, 65: 366-74</a:t>
            </a:r>
          </a:p>
        </p:txBody>
      </p:sp>
    </p:spTree>
    <p:extLst>
      <p:ext uri="{BB962C8B-B14F-4D97-AF65-F5344CB8AC3E}">
        <p14:creationId xmlns:p14="http://schemas.microsoft.com/office/powerpoint/2010/main" val="3997286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line chart&#10;&#10;Description automatically generated">
            <a:extLst>
              <a:ext uri="{FF2B5EF4-FFF2-40B4-BE49-F238E27FC236}">
                <a16:creationId xmlns:a16="http://schemas.microsoft.com/office/drawing/2014/main" id="{986ED2DE-B80A-5B16-5C7C-60DC06ACC7FB}"/>
              </a:ext>
            </a:extLst>
          </p:cNvPr>
          <p:cNvPicPr>
            <a:picLocks noChangeAspect="1"/>
          </p:cNvPicPr>
          <p:nvPr/>
        </p:nvPicPr>
        <p:blipFill>
          <a:blip r:embed="rId3"/>
          <a:stretch>
            <a:fillRect/>
          </a:stretch>
        </p:blipFill>
        <p:spPr>
          <a:xfrm>
            <a:off x="4860993" y="1352550"/>
            <a:ext cx="4315664" cy="3276601"/>
          </a:xfrm>
          <a:prstGeom prst="rect">
            <a:avLst/>
          </a:prstGeom>
        </p:spPr>
      </p:pic>
      <p:sp>
        <p:nvSpPr>
          <p:cNvPr id="2" name="Title 1">
            <a:extLst>
              <a:ext uri="{FF2B5EF4-FFF2-40B4-BE49-F238E27FC236}">
                <a16:creationId xmlns:a16="http://schemas.microsoft.com/office/drawing/2014/main" id="{3624638B-E668-9ED8-8DFC-837CF0B0103D}"/>
              </a:ext>
            </a:extLst>
          </p:cNvPr>
          <p:cNvSpPr>
            <a:spLocks noGrp="1"/>
          </p:cNvSpPr>
          <p:nvPr>
            <p:ph type="title"/>
          </p:nvPr>
        </p:nvSpPr>
        <p:spPr>
          <a:xfrm>
            <a:off x="342025" y="-256608"/>
            <a:ext cx="8573375" cy="1114425"/>
          </a:xfrm>
        </p:spPr>
        <p:txBody>
          <a:bodyPr/>
          <a:lstStyle/>
          <a:p>
            <a:pPr algn="ctr"/>
            <a:r>
              <a:rPr lang="en-US" dirty="0"/>
              <a:t>PROMISE study</a:t>
            </a:r>
          </a:p>
        </p:txBody>
      </p:sp>
      <p:sp>
        <p:nvSpPr>
          <p:cNvPr id="3" name="Content Placeholder 2">
            <a:extLst>
              <a:ext uri="{FF2B5EF4-FFF2-40B4-BE49-F238E27FC236}">
                <a16:creationId xmlns:a16="http://schemas.microsoft.com/office/drawing/2014/main" id="{ADE78BB3-A192-47F9-E859-4E1B997B2F10}"/>
              </a:ext>
            </a:extLst>
          </p:cNvPr>
          <p:cNvSpPr>
            <a:spLocks noGrp="1"/>
          </p:cNvSpPr>
          <p:nvPr>
            <p:ph idx="1"/>
          </p:nvPr>
        </p:nvSpPr>
        <p:spPr>
          <a:xfrm>
            <a:off x="-168439" y="689752"/>
            <a:ext cx="8967785" cy="4167998"/>
          </a:xfrm>
        </p:spPr>
        <p:txBody>
          <a:bodyPr>
            <a:noAutofit/>
          </a:bodyPr>
          <a:lstStyle/>
          <a:p>
            <a:r>
              <a:rPr lang="en-US" dirty="0"/>
              <a:t>Randomized trial to compare maternal ART (n=1219) to infant ARV prophylaxis (n=1211)</a:t>
            </a:r>
          </a:p>
          <a:p>
            <a:pPr lvl="1"/>
            <a:r>
              <a:rPr lang="en-US" sz="2400" dirty="0"/>
              <a:t>Probability of HIV infection in                                                         maternal ART arm after delivery</a:t>
            </a:r>
          </a:p>
          <a:p>
            <a:pPr lvl="2"/>
            <a:r>
              <a:rPr lang="en-US" dirty="0"/>
              <a:t>At 6 months: 0.3%</a:t>
            </a:r>
          </a:p>
          <a:p>
            <a:pPr lvl="2"/>
            <a:r>
              <a:rPr lang="en-US" dirty="0"/>
              <a:t>At 9 months: 0.6%</a:t>
            </a:r>
          </a:p>
          <a:p>
            <a:pPr lvl="2"/>
            <a:r>
              <a:rPr lang="en-US" dirty="0"/>
              <a:t>At 12 months: 0.7%</a:t>
            </a:r>
          </a:p>
          <a:p>
            <a:pPr lvl="2"/>
            <a:r>
              <a:rPr lang="en-US" dirty="0"/>
              <a:t>At 18 months: 0.7%</a:t>
            </a:r>
          </a:p>
          <a:p>
            <a:pPr lvl="1"/>
            <a:r>
              <a:rPr lang="en-US" sz="2400" dirty="0"/>
              <a:t>2 transmissions in patients with</a:t>
            </a:r>
          </a:p>
          <a:p>
            <a:pPr marL="397764" lvl="1" indent="0">
              <a:buNone/>
            </a:pPr>
            <a:r>
              <a:rPr lang="en-US" sz="2400" dirty="0"/>
              <a:t>     undetectable Viral Load (VL)</a:t>
            </a:r>
          </a:p>
        </p:txBody>
      </p:sp>
      <p:sp>
        <p:nvSpPr>
          <p:cNvPr id="5" name="TextBox 4">
            <a:extLst>
              <a:ext uri="{FF2B5EF4-FFF2-40B4-BE49-F238E27FC236}">
                <a16:creationId xmlns:a16="http://schemas.microsoft.com/office/drawing/2014/main" id="{1DAB127E-D125-F9B7-C3D0-D134B16C647D}"/>
              </a:ext>
            </a:extLst>
          </p:cNvPr>
          <p:cNvSpPr txBox="1"/>
          <p:nvPr/>
        </p:nvSpPr>
        <p:spPr>
          <a:xfrm>
            <a:off x="3200400" y="4682348"/>
            <a:ext cx="3276600" cy="461152"/>
          </a:xfrm>
          <a:prstGeom prst="rect">
            <a:avLst/>
          </a:prstGeom>
          <a:noFill/>
        </p:spPr>
        <p:txBody>
          <a:bodyPr wrap="square">
            <a:spAutoFit/>
          </a:bodyPr>
          <a:lstStyle/>
          <a:p>
            <a:pPr>
              <a:lnSpc>
                <a:spcPct val="90000"/>
              </a:lnSpc>
              <a:spcAft>
                <a:spcPts val="450"/>
              </a:spcAft>
            </a:pPr>
            <a:r>
              <a:rPr lang="nb-NO" sz="1100" dirty="0" err="1">
                <a:solidFill>
                  <a:schemeClr val="bg1"/>
                </a:solidFill>
              </a:rPr>
              <a:t>Flynn</a:t>
            </a:r>
            <a:r>
              <a:rPr lang="nb-NO" sz="1100" dirty="0">
                <a:solidFill>
                  <a:schemeClr val="bg1"/>
                </a:solidFill>
              </a:rPr>
              <a:t> et al. JAIDS 2017; 77(4): 383-392</a:t>
            </a:r>
          </a:p>
          <a:p>
            <a:pPr>
              <a:lnSpc>
                <a:spcPct val="90000"/>
              </a:lnSpc>
              <a:spcAft>
                <a:spcPts val="450"/>
              </a:spcAft>
            </a:pPr>
            <a:r>
              <a:rPr lang="nb-NO" sz="1100" dirty="0" err="1">
                <a:solidFill>
                  <a:schemeClr val="bg1"/>
                </a:solidFill>
              </a:rPr>
              <a:t>Flynn</a:t>
            </a:r>
            <a:r>
              <a:rPr lang="nb-NO" sz="1100" dirty="0">
                <a:solidFill>
                  <a:schemeClr val="bg1"/>
                </a:solidFill>
              </a:rPr>
              <a:t> et al. JAIDS 2021; 88(2):206-13</a:t>
            </a:r>
          </a:p>
        </p:txBody>
      </p:sp>
    </p:spTree>
    <p:extLst>
      <p:ext uri="{BB962C8B-B14F-4D97-AF65-F5344CB8AC3E}">
        <p14:creationId xmlns:p14="http://schemas.microsoft.com/office/powerpoint/2010/main" val="70382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CA362-E17F-8E5A-8EEC-F9EBCDB9C0B9}"/>
              </a:ext>
            </a:extLst>
          </p:cNvPr>
          <p:cNvSpPr>
            <a:spLocks noGrp="1"/>
          </p:cNvSpPr>
          <p:nvPr>
            <p:ph idx="1"/>
          </p:nvPr>
        </p:nvSpPr>
        <p:spPr>
          <a:xfrm>
            <a:off x="102781" y="949448"/>
            <a:ext cx="6781800" cy="3984502"/>
          </a:xfrm>
        </p:spPr>
        <p:txBody>
          <a:bodyPr>
            <a:normAutofit fontScale="92500" lnSpcReduction="20000"/>
          </a:bodyPr>
          <a:lstStyle/>
          <a:p>
            <a:r>
              <a:rPr lang="en-US" sz="2600" dirty="0"/>
              <a:t>Preconception  </a:t>
            </a:r>
          </a:p>
          <a:p>
            <a:pPr lvl="1"/>
            <a:r>
              <a:rPr lang="en-US" sz="2600" dirty="0"/>
              <a:t>U = U if partner living with HIV is taking ART daily and has an undetectable viral load</a:t>
            </a:r>
          </a:p>
          <a:p>
            <a:r>
              <a:rPr lang="en-US" sz="2600" dirty="0"/>
              <a:t>During pregnancy </a:t>
            </a:r>
          </a:p>
          <a:p>
            <a:pPr lvl="1"/>
            <a:r>
              <a:rPr lang="en-US" sz="2600" dirty="0"/>
              <a:t>U = U for her baby if a person is on ART pre-pregnancy, during pregnancy, and has an undetectable VL at delivery</a:t>
            </a:r>
          </a:p>
          <a:p>
            <a:r>
              <a:rPr lang="en-US" sz="2600" dirty="0"/>
              <a:t>During lactation </a:t>
            </a:r>
          </a:p>
          <a:p>
            <a:pPr lvl="1"/>
            <a:r>
              <a:rPr lang="en-US" sz="2600" dirty="0"/>
              <a:t>Cannot say U = U at this time, but each individual must do their own </a:t>
            </a:r>
            <a:r>
              <a:rPr lang="en-US" sz="2600" dirty="0" err="1"/>
              <a:t>risk:benefit</a:t>
            </a:r>
            <a:r>
              <a:rPr lang="en-US" sz="2600" dirty="0"/>
              <a:t> assessment</a:t>
            </a:r>
          </a:p>
          <a:p>
            <a:endParaRPr lang="en-US" sz="2600" dirty="0"/>
          </a:p>
          <a:p>
            <a:endParaRPr lang="en-US" sz="2800" dirty="0"/>
          </a:p>
        </p:txBody>
      </p:sp>
      <p:pic>
        <p:nvPicPr>
          <p:cNvPr id="4" name="Picture 3" descr="Image of &quot;U=U  Undetectable means Untransmittable&quot; on a red background">
            <a:extLst>
              <a:ext uri="{FF2B5EF4-FFF2-40B4-BE49-F238E27FC236}">
                <a16:creationId xmlns:a16="http://schemas.microsoft.com/office/drawing/2014/main" id="{DDA09C86-3923-36B6-C50B-3A4518EBA4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4581" y="1352550"/>
            <a:ext cx="2053849" cy="2053849"/>
          </a:xfrm>
          <a:prstGeom prst="rect">
            <a:avLst/>
          </a:prstGeom>
        </p:spPr>
      </p:pic>
      <p:sp>
        <p:nvSpPr>
          <p:cNvPr id="5" name="Title 1">
            <a:extLst>
              <a:ext uri="{FF2B5EF4-FFF2-40B4-BE49-F238E27FC236}">
                <a16:creationId xmlns:a16="http://schemas.microsoft.com/office/drawing/2014/main" id="{23C00B0C-BD08-4F4E-A08B-7E3155A7621E}"/>
              </a:ext>
            </a:extLst>
          </p:cNvPr>
          <p:cNvSpPr>
            <a:spLocks noGrp="1"/>
          </p:cNvSpPr>
          <p:nvPr>
            <p:ph type="title"/>
          </p:nvPr>
        </p:nvSpPr>
        <p:spPr>
          <a:xfrm>
            <a:off x="473807" y="38100"/>
            <a:ext cx="8315569" cy="857250"/>
          </a:xfrm>
        </p:spPr>
        <p:txBody>
          <a:bodyPr/>
          <a:lstStyle/>
          <a:p>
            <a:pPr algn="ctr"/>
            <a:r>
              <a:rPr lang="en-US" dirty="0"/>
              <a:t>Undetectable= </a:t>
            </a:r>
            <a:r>
              <a:rPr lang="en-US" dirty="0" err="1"/>
              <a:t>Untransmittable</a:t>
            </a:r>
            <a:endParaRPr lang="en-US" dirty="0"/>
          </a:p>
        </p:txBody>
      </p:sp>
    </p:spTree>
    <p:extLst>
      <p:ext uri="{BB962C8B-B14F-4D97-AF65-F5344CB8AC3E}">
        <p14:creationId xmlns:p14="http://schemas.microsoft.com/office/powerpoint/2010/main" val="1634636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CEE4-CF4C-6744-A53C-CD250BE8F1B1}"/>
              </a:ext>
            </a:extLst>
          </p:cNvPr>
          <p:cNvSpPr>
            <a:spLocks noGrp="1"/>
          </p:cNvSpPr>
          <p:nvPr>
            <p:ph type="title"/>
          </p:nvPr>
        </p:nvSpPr>
        <p:spPr>
          <a:xfrm>
            <a:off x="1447800" y="1504950"/>
            <a:ext cx="6159954" cy="3042479"/>
          </a:xfrm>
        </p:spPr>
        <p:txBody>
          <a:bodyPr vert="horz" lIns="68580" tIns="34290" rIns="68580" bIns="34290" rtlCol="0" anchor="t">
            <a:normAutofit/>
          </a:bodyPr>
          <a:lstStyle/>
          <a:p>
            <a:pPr algn="ctr" defTabSz="685800"/>
            <a:r>
              <a:rPr lang="en-US" dirty="0"/>
              <a:t>ART in Pregnancy</a:t>
            </a:r>
          </a:p>
        </p:txBody>
      </p:sp>
    </p:spTree>
    <p:extLst>
      <p:ext uri="{BB962C8B-B14F-4D97-AF65-F5344CB8AC3E}">
        <p14:creationId xmlns:p14="http://schemas.microsoft.com/office/powerpoint/2010/main" val="1527837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9FD3-9C11-EACF-CA92-5A08B2C8D9D2}"/>
              </a:ext>
            </a:extLst>
          </p:cNvPr>
          <p:cNvSpPr>
            <a:spLocks noGrp="1"/>
          </p:cNvSpPr>
          <p:nvPr>
            <p:ph type="title"/>
          </p:nvPr>
        </p:nvSpPr>
        <p:spPr>
          <a:xfrm>
            <a:off x="457200" y="133350"/>
            <a:ext cx="8315569" cy="857250"/>
          </a:xfrm>
        </p:spPr>
        <p:txBody>
          <a:bodyPr/>
          <a:lstStyle/>
          <a:p>
            <a:pPr algn="ctr"/>
            <a:r>
              <a:rPr lang="en-US" dirty="0"/>
              <a:t>Perinatal Guideline Table 6</a:t>
            </a:r>
          </a:p>
        </p:txBody>
      </p:sp>
      <p:sp>
        <p:nvSpPr>
          <p:cNvPr id="3" name="Content Placeholder 2">
            <a:extLst>
              <a:ext uri="{FF2B5EF4-FFF2-40B4-BE49-F238E27FC236}">
                <a16:creationId xmlns:a16="http://schemas.microsoft.com/office/drawing/2014/main" id="{56E26DF2-5C3F-99D1-AF6B-768A6BDB7FB7}"/>
              </a:ext>
            </a:extLst>
          </p:cNvPr>
          <p:cNvSpPr>
            <a:spLocks noGrp="1"/>
          </p:cNvSpPr>
          <p:nvPr>
            <p:ph idx="1"/>
          </p:nvPr>
        </p:nvSpPr>
        <p:spPr>
          <a:xfrm>
            <a:off x="190775" y="923485"/>
            <a:ext cx="8315569" cy="3275474"/>
          </a:xfrm>
        </p:spPr>
        <p:txBody>
          <a:bodyPr>
            <a:normAutofit/>
          </a:bodyPr>
          <a:lstStyle/>
          <a:p>
            <a:r>
              <a:rPr lang="en-US" b="1" i="0" dirty="0">
                <a:solidFill>
                  <a:srgbClr val="000000"/>
                </a:solidFill>
                <a:effectLst/>
                <a:latin typeface="Merriweather" pitchFamily="2" charset="77"/>
              </a:rPr>
              <a:t>Table 6. What to Start: Initial Antiretroviral Regimens During Pregnancy for People Who Are </a:t>
            </a:r>
            <a:r>
              <a:rPr lang="en-US" b="1" i="0" dirty="0">
                <a:solidFill>
                  <a:schemeClr val="accent6"/>
                </a:solidFill>
                <a:effectLst/>
                <a:latin typeface="Merriweather" pitchFamily="2" charset="77"/>
              </a:rPr>
              <a:t>Antiretroviral-Naive</a:t>
            </a:r>
          </a:p>
          <a:p>
            <a:endParaRPr lang="en-US" sz="2000" dirty="0"/>
          </a:p>
        </p:txBody>
      </p:sp>
      <p:sp>
        <p:nvSpPr>
          <p:cNvPr id="4" name="Slide Number Placeholder 3">
            <a:extLst>
              <a:ext uri="{FF2B5EF4-FFF2-40B4-BE49-F238E27FC236}">
                <a16:creationId xmlns:a16="http://schemas.microsoft.com/office/drawing/2014/main" id="{F0BAA477-9262-C704-BACF-8FFDE8FE1BC4}"/>
              </a:ext>
            </a:extLst>
          </p:cNvPr>
          <p:cNvSpPr>
            <a:spLocks noGrp="1"/>
          </p:cNvSpPr>
          <p:nvPr>
            <p:ph type="sldNum" sz="quarter" idx="12"/>
          </p:nvPr>
        </p:nvSpPr>
        <p:spPr/>
        <p:txBody>
          <a:bodyPr/>
          <a:lstStyle/>
          <a:p>
            <a:fld id="{6E2D2B3B-882E-40F3-A32F-6DD516915044}" type="slidenum">
              <a:rPr lang="en-US" smtClean="0"/>
              <a:pPr/>
              <a:t>18</a:t>
            </a:fld>
            <a:endParaRPr lang="en-US" dirty="0"/>
          </a:p>
        </p:txBody>
      </p:sp>
      <p:pic>
        <p:nvPicPr>
          <p:cNvPr id="6" name="Picture 5" descr="A picture containing text, screenshot, font, number&#10;&#10;Description automatically generated">
            <a:extLst>
              <a:ext uri="{FF2B5EF4-FFF2-40B4-BE49-F238E27FC236}">
                <a16:creationId xmlns:a16="http://schemas.microsoft.com/office/drawing/2014/main" id="{E6754509-AE00-19C4-B74F-5AC8404889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190750"/>
            <a:ext cx="7249044" cy="2438575"/>
          </a:xfrm>
          <a:prstGeom prst="rect">
            <a:avLst/>
          </a:prstGeom>
        </p:spPr>
      </p:pic>
      <p:sp>
        <p:nvSpPr>
          <p:cNvPr id="9" name="TextBox 8">
            <a:extLst>
              <a:ext uri="{FF2B5EF4-FFF2-40B4-BE49-F238E27FC236}">
                <a16:creationId xmlns:a16="http://schemas.microsoft.com/office/drawing/2014/main" id="{EE3EC87C-8071-FAA7-6B51-D3AEA4BC7CFD}"/>
              </a:ext>
            </a:extLst>
          </p:cNvPr>
          <p:cNvSpPr txBox="1"/>
          <p:nvPr/>
        </p:nvSpPr>
        <p:spPr>
          <a:xfrm>
            <a:off x="980556" y="2724150"/>
            <a:ext cx="7182888" cy="487585"/>
          </a:xfrm>
          <a:prstGeom prst="rect">
            <a:avLst/>
          </a:prstGeom>
          <a:noFill/>
          <a:ln w="19050">
            <a:solidFill>
              <a:schemeClr val="accent6"/>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E5CE947B-AAAD-EEDE-F3B6-3F36B017D917}"/>
              </a:ext>
            </a:extLst>
          </p:cNvPr>
          <p:cNvSpPr txBox="1"/>
          <p:nvPr/>
        </p:nvSpPr>
        <p:spPr>
          <a:xfrm>
            <a:off x="1752600" y="4729412"/>
            <a:ext cx="6096000" cy="276999"/>
          </a:xfrm>
          <a:prstGeom prst="rect">
            <a:avLst/>
          </a:prstGeom>
          <a:noFill/>
        </p:spPr>
        <p:txBody>
          <a:bodyPr wrap="square" rtlCol="0">
            <a:spAutoFit/>
          </a:bodyPr>
          <a:lstStyle/>
          <a:p>
            <a:pPr algn="ctr"/>
            <a:r>
              <a:rPr lang="en-US" sz="1200" dirty="0">
                <a:solidFill>
                  <a:schemeClr val="bg1"/>
                </a:solidFill>
              </a:rPr>
              <a:t>https://clinicalinfo.hiv.gov/en/guidelines/perinatal-hiv/whats-new-guidelines</a:t>
            </a:r>
          </a:p>
        </p:txBody>
      </p:sp>
    </p:spTree>
    <p:extLst>
      <p:ext uri="{BB962C8B-B14F-4D97-AF65-F5344CB8AC3E}">
        <p14:creationId xmlns:p14="http://schemas.microsoft.com/office/powerpoint/2010/main" val="1167305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9FD3-9C11-EACF-CA92-5A08B2C8D9D2}"/>
              </a:ext>
            </a:extLst>
          </p:cNvPr>
          <p:cNvSpPr>
            <a:spLocks noGrp="1"/>
          </p:cNvSpPr>
          <p:nvPr>
            <p:ph type="title"/>
          </p:nvPr>
        </p:nvSpPr>
        <p:spPr>
          <a:xfrm>
            <a:off x="371230" y="59975"/>
            <a:ext cx="8315569" cy="857250"/>
          </a:xfrm>
        </p:spPr>
        <p:txBody>
          <a:bodyPr/>
          <a:lstStyle/>
          <a:p>
            <a:pPr algn="ctr"/>
            <a:r>
              <a:rPr lang="en-US" dirty="0"/>
              <a:t>Perinatal Guideline Table 6</a:t>
            </a:r>
          </a:p>
        </p:txBody>
      </p:sp>
      <p:sp>
        <p:nvSpPr>
          <p:cNvPr id="3" name="Content Placeholder 2">
            <a:extLst>
              <a:ext uri="{FF2B5EF4-FFF2-40B4-BE49-F238E27FC236}">
                <a16:creationId xmlns:a16="http://schemas.microsoft.com/office/drawing/2014/main" id="{56E26DF2-5C3F-99D1-AF6B-768A6BDB7FB7}"/>
              </a:ext>
            </a:extLst>
          </p:cNvPr>
          <p:cNvSpPr>
            <a:spLocks noGrp="1"/>
          </p:cNvSpPr>
          <p:nvPr>
            <p:ph idx="1"/>
          </p:nvPr>
        </p:nvSpPr>
        <p:spPr>
          <a:xfrm>
            <a:off x="214167" y="917225"/>
            <a:ext cx="8315569" cy="2998809"/>
          </a:xfrm>
        </p:spPr>
        <p:txBody>
          <a:bodyPr>
            <a:normAutofit/>
          </a:bodyPr>
          <a:lstStyle/>
          <a:p>
            <a:r>
              <a:rPr lang="en-US" b="1" i="0" dirty="0">
                <a:solidFill>
                  <a:srgbClr val="000000"/>
                </a:solidFill>
                <a:effectLst/>
                <a:latin typeface="Merriweather" pitchFamily="2" charset="77"/>
              </a:rPr>
              <a:t>Table 6. What to Start: Initial Antiretroviral Regimens During Pregnancy for People Who Are </a:t>
            </a:r>
            <a:r>
              <a:rPr lang="en-US" b="1" i="0" dirty="0">
                <a:solidFill>
                  <a:schemeClr val="accent6"/>
                </a:solidFill>
                <a:effectLst/>
                <a:latin typeface="Merriweather" pitchFamily="2" charset="77"/>
              </a:rPr>
              <a:t>Antiretroviral-Naive</a:t>
            </a:r>
          </a:p>
          <a:p>
            <a:endParaRPr lang="en-US" sz="2000" dirty="0"/>
          </a:p>
        </p:txBody>
      </p:sp>
      <p:sp>
        <p:nvSpPr>
          <p:cNvPr id="4" name="Slide Number Placeholder 3">
            <a:extLst>
              <a:ext uri="{FF2B5EF4-FFF2-40B4-BE49-F238E27FC236}">
                <a16:creationId xmlns:a16="http://schemas.microsoft.com/office/drawing/2014/main" id="{F0BAA477-9262-C704-BACF-8FFDE8FE1BC4}"/>
              </a:ext>
            </a:extLst>
          </p:cNvPr>
          <p:cNvSpPr>
            <a:spLocks noGrp="1"/>
          </p:cNvSpPr>
          <p:nvPr>
            <p:ph type="sldNum" sz="quarter" idx="12"/>
          </p:nvPr>
        </p:nvSpPr>
        <p:spPr/>
        <p:txBody>
          <a:bodyPr/>
          <a:lstStyle/>
          <a:p>
            <a:fld id="{6E2D2B3B-882E-40F3-A32F-6DD516915044}" type="slidenum">
              <a:rPr lang="en-US" smtClean="0"/>
              <a:pPr/>
              <a:t>19</a:t>
            </a:fld>
            <a:endParaRPr lang="en-US" dirty="0"/>
          </a:p>
        </p:txBody>
      </p:sp>
      <p:pic>
        <p:nvPicPr>
          <p:cNvPr id="8" name="Picture 7" descr="A picture containing text, screenshot, font, number&#10;&#10;Description automatically generated">
            <a:extLst>
              <a:ext uri="{FF2B5EF4-FFF2-40B4-BE49-F238E27FC236}">
                <a16:creationId xmlns:a16="http://schemas.microsoft.com/office/drawing/2014/main" id="{39816897-1052-1624-C302-E0282F4DE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326" y="2198706"/>
            <a:ext cx="7454119" cy="2406448"/>
          </a:xfrm>
          <a:prstGeom prst="rect">
            <a:avLst/>
          </a:prstGeom>
        </p:spPr>
      </p:pic>
      <p:sp>
        <p:nvSpPr>
          <p:cNvPr id="10" name="TextBox 9">
            <a:extLst>
              <a:ext uri="{FF2B5EF4-FFF2-40B4-BE49-F238E27FC236}">
                <a16:creationId xmlns:a16="http://schemas.microsoft.com/office/drawing/2014/main" id="{1F9449DB-83CD-D5BA-56EB-CA86A404EC36}"/>
              </a:ext>
            </a:extLst>
          </p:cNvPr>
          <p:cNvSpPr txBox="1"/>
          <p:nvPr/>
        </p:nvSpPr>
        <p:spPr>
          <a:xfrm>
            <a:off x="1042326" y="2800350"/>
            <a:ext cx="7462482" cy="646331"/>
          </a:xfrm>
          <a:prstGeom prst="rect">
            <a:avLst/>
          </a:prstGeom>
          <a:noFill/>
          <a:ln w="19050">
            <a:solidFill>
              <a:schemeClr val="accent6"/>
            </a:solidFill>
          </a:ln>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id="{594D811D-7250-6133-FE30-34FEFF56AA2C}"/>
              </a:ext>
            </a:extLst>
          </p:cNvPr>
          <p:cNvSpPr txBox="1"/>
          <p:nvPr/>
        </p:nvSpPr>
        <p:spPr>
          <a:xfrm>
            <a:off x="1752600" y="4729412"/>
            <a:ext cx="6096000" cy="276999"/>
          </a:xfrm>
          <a:prstGeom prst="rect">
            <a:avLst/>
          </a:prstGeom>
          <a:noFill/>
        </p:spPr>
        <p:txBody>
          <a:bodyPr wrap="square" rtlCol="0">
            <a:spAutoFit/>
          </a:bodyPr>
          <a:lstStyle/>
          <a:p>
            <a:pPr algn="ctr"/>
            <a:r>
              <a:rPr lang="en-US" sz="1200" dirty="0">
                <a:solidFill>
                  <a:schemeClr val="bg1"/>
                </a:solidFill>
              </a:rPr>
              <a:t>https://clinicalinfo.hiv.gov/en/guidelines/perinatal-hiv/whats-new-guidelines</a:t>
            </a:r>
          </a:p>
        </p:txBody>
      </p:sp>
    </p:spTree>
    <p:extLst>
      <p:ext uri="{BB962C8B-B14F-4D97-AF65-F5344CB8AC3E}">
        <p14:creationId xmlns:p14="http://schemas.microsoft.com/office/powerpoint/2010/main" val="128844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129" y="-130906"/>
            <a:ext cx="8315569" cy="857250"/>
          </a:xfrm>
        </p:spPr>
        <p:txBody>
          <a:bodyPr/>
          <a:lstStyle/>
          <a:p>
            <a:pPr algn="ctr"/>
            <a:r>
              <a:rPr lang="en-US" dirty="0"/>
              <a:t>Presenter Profile</a:t>
            </a:r>
          </a:p>
        </p:txBody>
      </p:sp>
      <p:sp>
        <p:nvSpPr>
          <p:cNvPr id="3" name="Content Placeholder 2"/>
          <p:cNvSpPr>
            <a:spLocks noGrp="1"/>
          </p:cNvSpPr>
          <p:nvPr>
            <p:ph idx="1"/>
          </p:nvPr>
        </p:nvSpPr>
        <p:spPr>
          <a:xfrm>
            <a:off x="3628062" y="990681"/>
            <a:ext cx="4926796" cy="1548062"/>
          </a:xfrm>
        </p:spPr>
        <p:txBody>
          <a:bodyPr vert="horz" lIns="91440" tIns="45720" rIns="91440" bIns="45720" rtlCol="0" anchor="t">
            <a:noAutofit/>
          </a:bodyPr>
          <a:lstStyle/>
          <a:p>
            <a:pPr marL="0" indent="0">
              <a:buNone/>
            </a:pPr>
            <a:r>
              <a:rPr lang="en-US" dirty="0"/>
              <a:t>Jennifer McKinney, MD MPH</a:t>
            </a:r>
          </a:p>
          <a:p>
            <a:pPr marL="0" indent="0">
              <a:buNone/>
            </a:pPr>
            <a:r>
              <a:rPr lang="en-US" dirty="0"/>
              <a:t>Assistant Professor</a:t>
            </a:r>
          </a:p>
          <a:p>
            <a:pPr marL="0" indent="0">
              <a:buNone/>
            </a:pPr>
            <a:r>
              <a:rPr lang="en-US" dirty="0"/>
              <a:t>Maternal Fetal Medicine</a:t>
            </a:r>
          </a:p>
          <a:p>
            <a:pPr marL="0" indent="0">
              <a:buNone/>
            </a:pPr>
            <a:r>
              <a:rPr lang="en-US" dirty="0"/>
              <a:t>Baylor College of Medicine</a:t>
            </a:r>
          </a:p>
          <a:p>
            <a:pPr marL="0" indent="0">
              <a:buNone/>
            </a:pPr>
            <a:r>
              <a:rPr lang="en-US" dirty="0"/>
              <a:t>Texas Children's Pavilion for Women </a:t>
            </a:r>
          </a:p>
          <a:p>
            <a:pPr marL="0" indent="0">
              <a:buNone/>
            </a:pPr>
            <a:r>
              <a:rPr lang="en-US" dirty="0">
                <a:hlinkClick r:id="rId3"/>
              </a:rPr>
              <a:t>Jennifer.mckinney@bcm.edu</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4217" y="148398"/>
            <a:ext cx="1155891" cy="1155891"/>
          </a:xfrm>
          <a:prstGeom prst="rect">
            <a:avLst/>
          </a:prstGeom>
        </p:spPr>
      </p:pic>
      <p:pic>
        <p:nvPicPr>
          <p:cNvPr id="7" name="Picture 6" descr="A person wearing glasses and a lab coat&#10;&#10;Description automatically generated with low confidence">
            <a:extLst>
              <a:ext uri="{FF2B5EF4-FFF2-40B4-BE49-F238E27FC236}">
                <a16:creationId xmlns:a16="http://schemas.microsoft.com/office/drawing/2014/main" id="{E754A79F-CD13-496C-C0EE-C19545E73D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855" r="20367"/>
          <a:stretch/>
        </p:blipFill>
        <p:spPr>
          <a:xfrm>
            <a:off x="457200" y="914435"/>
            <a:ext cx="2971800" cy="3248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3235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A764-A1BA-6E10-3470-C0F3C23A7418}"/>
              </a:ext>
            </a:extLst>
          </p:cNvPr>
          <p:cNvSpPr>
            <a:spLocks noGrp="1"/>
          </p:cNvSpPr>
          <p:nvPr>
            <p:ph type="title"/>
          </p:nvPr>
        </p:nvSpPr>
        <p:spPr>
          <a:xfrm>
            <a:off x="30480" y="-106326"/>
            <a:ext cx="8775628" cy="857250"/>
          </a:xfrm>
        </p:spPr>
        <p:txBody>
          <a:bodyPr>
            <a:noAutofit/>
          </a:bodyPr>
          <a:lstStyle/>
          <a:p>
            <a:pPr algn="ctr"/>
            <a:r>
              <a:rPr lang="en-US" dirty="0"/>
              <a:t>Preferred for people who are ARV-naïve</a:t>
            </a:r>
          </a:p>
        </p:txBody>
      </p:sp>
      <p:graphicFrame>
        <p:nvGraphicFramePr>
          <p:cNvPr id="5" name="Table 5">
            <a:extLst>
              <a:ext uri="{FF2B5EF4-FFF2-40B4-BE49-F238E27FC236}">
                <a16:creationId xmlns:a16="http://schemas.microsoft.com/office/drawing/2014/main" id="{F74F7039-22E8-8EF1-68D4-ABE7150E90E4}"/>
              </a:ext>
            </a:extLst>
          </p:cNvPr>
          <p:cNvGraphicFramePr>
            <a:graphicFrameLocks noGrp="1"/>
          </p:cNvGraphicFramePr>
          <p:nvPr>
            <p:ph idx="1"/>
            <p:extLst>
              <p:ext uri="{D42A27DB-BD31-4B8C-83A1-F6EECF244321}">
                <p14:modId xmlns:p14="http://schemas.microsoft.com/office/powerpoint/2010/main" val="2626388832"/>
              </p:ext>
            </p:extLst>
          </p:nvPr>
        </p:nvGraphicFramePr>
        <p:xfrm>
          <a:off x="139773" y="750925"/>
          <a:ext cx="8775627" cy="3912545"/>
        </p:xfrm>
        <a:graphic>
          <a:graphicData uri="http://schemas.openxmlformats.org/drawingml/2006/table">
            <a:tbl>
              <a:tblPr firstRow="1" bandRow="1">
                <a:tableStyleId>{00A15C55-8517-42AA-B614-E9B94910E393}</a:tableStyleId>
              </a:tblPr>
              <a:tblGrid>
                <a:gridCol w="3474719">
                  <a:extLst>
                    <a:ext uri="{9D8B030D-6E8A-4147-A177-3AD203B41FA5}">
                      <a16:colId xmlns:a16="http://schemas.microsoft.com/office/drawing/2014/main" val="4033010984"/>
                    </a:ext>
                  </a:extLst>
                </a:gridCol>
                <a:gridCol w="1103869">
                  <a:extLst>
                    <a:ext uri="{9D8B030D-6E8A-4147-A177-3AD203B41FA5}">
                      <a16:colId xmlns:a16="http://schemas.microsoft.com/office/drawing/2014/main" val="1872914254"/>
                    </a:ext>
                  </a:extLst>
                </a:gridCol>
                <a:gridCol w="2248931">
                  <a:extLst>
                    <a:ext uri="{9D8B030D-6E8A-4147-A177-3AD203B41FA5}">
                      <a16:colId xmlns:a16="http://schemas.microsoft.com/office/drawing/2014/main" val="1056083467"/>
                    </a:ext>
                  </a:extLst>
                </a:gridCol>
                <a:gridCol w="1948108">
                  <a:extLst>
                    <a:ext uri="{9D8B030D-6E8A-4147-A177-3AD203B41FA5}">
                      <a16:colId xmlns:a16="http://schemas.microsoft.com/office/drawing/2014/main" val="157542308"/>
                    </a:ext>
                  </a:extLst>
                </a:gridCol>
              </a:tblGrid>
              <a:tr h="454156">
                <a:tc>
                  <a:txBody>
                    <a:bodyPr/>
                    <a:lstStyle/>
                    <a:p>
                      <a:pPr algn="ctr"/>
                      <a:r>
                        <a:rPr lang="en-US" sz="1400" dirty="0"/>
                        <a:t>Preferred NRTI</a:t>
                      </a:r>
                    </a:p>
                  </a:txBody>
                  <a:tcPr marL="51435" marR="51435" marT="25718" marB="25718"/>
                </a:tc>
                <a:tc>
                  <a:txBody>
                    <a:bodyPr/>
                    <a:lstStyle/>
                    <a:p>
                      <a:pPr algn="ctr"/>
                      <a:r>
                        <a:rPr lang="en-US" sz="1400" dirty="0"/>
                        <a:t>Preferred NNRTI</a:t>
                      </a:r>
                    </a:p>
                  </a:txBody>
                  <a:tcPr marL="51435" marR="51435" marT="25718" marB="25718"/>
                </a:tc>
                <a:tc>
                  <a:txBody>
                    <a:bodyPr/>
                    <a:lstStyle/>
                    <a:p>
                      <a:pPr algn="ctr"/>
                      <a:r>
                        <a:rPr lang="en-US" sz="1400" dirty="0"/>
                        <a:t>Preferred PI</a:t>
                      </a:r>
                    </a:p>
                  </a:txBody>
                  <a:tcPr marL="51435" marR="51435" marT="25718" marB="25718"/>
                </a:tc>
                <a:tc>
                  <a:txBody>
                    <a:bodyPr/>
                    <a:lstStyle/>
                    <a:p>
                      <a:pPr algn="ctr"/>
                      <a:r>
                        <a:rPr lang="en-US" sz="1400" dirty="0"/>
                        <a:t>Preferred INSTI</a:t>
                      </a:r>
                    </a:p>
                  </a:txBody>
                  <a:tcPr marL="51435" marR="51435" marT="25718" marB="25718"/>
                </a:tc>
                <a:extLst>
                  <a:ext uri="{0D108BD9-81ED-4DB2-BD59-A6C34878D82A}">
                    <a16:rowId xmlns:a16="http://schemas.microsoft.com/office/drawing/2014/main" val="4162983419"/>
                  </a:ext>
                </a:extLst>
              </a:tr>
              <a:tr h="656869">
                <a:tc>
                  <a:txBody>
                    <a:bodyPr/>
                    <a:lstStyle/>
                    <a:p>
                      <a:pPr algn="ctr"/>
                      <a:r>
                        <a:rPr lang="en-US" sz="1400" b="1" dirty="0"/>
                        <a:t>ABC/3TC </a:t>
                      </a:r>
                      <a:r>
                        <a:rPr lang="en-US" sz="1400" b="0" dirty="0"/>
                        <a:t>(abacavir/lamivudine)</a:t>
                      </a:r>
                    </a:p>
                  </a:txBody>
                  <a:tcPr marL="51435" marR="51435" marT="25718" marB="25718"/>
                </a:tc>
                <a:tc>
                  <a:txBody>
                    <a:bodyPr/>
                    <a:lstStyle/>
                    <a:p>
                      <a:pPr algn="ctr"/>
                      <a:r>
                        <a:rPr lang="en-US" sz="1400" b="1" dirty="0"/>
                        <a:t>--</a:t>
                      </a:r>
                    </a:p>
                  </a:txBody>
                  <a:tcPr marL="51435" marR="51435" marT="25718" marB="25718"/>
                </a:tc>
                <a:tc>
                  <a:txBody>
                    <a:bodyPr/>
                    <a:lstStyle/>
                    <a:p>
                      <a:pPr marL="0" marR="0" lvl="0" indent="0" algn="ctr" defTabSz="912899" rtl="0" eaLnBrk="1" fontAlgn="auto" latinLnBrk="0" hangingPunct="1">
                        <a:lnSpc>
                          <a:spcPct val="100000"/>
                        </a:lnSpc>
                        <a:spcBef>
                          <a:spcPts val="0"/>
                        </a:spcBef>
                        <a:spcAft>
                          <a:spcPts val="0"/>
                        </a:spcAft>
                        <a:buClrTx/>
                        <a:buSzTx/>
                        <a:buFontTx/>
                        <a:buNone/>
                        <a:tabLst/>
                        <a:defRPr/>
                      </a:pPr>
                      <a:r>
                        <a:rPr lang="en-US" sz="1400" b="1" dirty="0"/>
                        <a:t>ATV/r</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400" b="0" dirty="0"/>
                        <a:t>(atazanavir/ritonavir)</a:t>
                      </a:r>
                    </a:p>
                    <a:p>
                      <a:pPr algn="ctr"/>
                      <a:endParaRPr lang="en-US" sz="1400" b="1" dirty="0"/>
                    </a:p>
                  </a:txBody>
                  <a:tcPr marL="51435" marR="51435" marT="25718" marB="25718"/>
                </a:tc>
                <a:tc>
                  <a:txBody>
                    <a:bodyPr/>
                    <a:lstStyle/>
                    <a:p>
                      <a:pPr algn="ctr"/>
                      <a:r>
                        <a:rPr lang="en-US" sz="1400" b="1" dirty="0"/>
                        <a:t>DTG </a:t>
                      </a:r>
                    </a:p>
                    <a:p>
                      <a:pPr algn="ctr"/>
                      <a:r>
                        <a:rPr lang="en-US" sz="1400" b="0" dirty="0"/>
                        <a:t>(dolutegravir)</a:t>
                      </a:r>
                    </a:p>
                  </a:txBody>
                  <a:tcPr marL="51435" marR="51435" marT="25718" marB="25718"/>
                </a:tc>
                <a:extLst>
                  <a:ext uri="{0D108BD9-81ED-4DB2-BD59-A6C34878D82A}">
                    <a16:rowId xmlns:a16="http://schemas.microsoft.com/office/drawing/2014/main" val="215778837"/>
                  </a:ext>
                </a:extLst>
              </a:tr>
              <a:tr h="1565553">
                <a:tc>
                  <a:txBody>
                    <a:bodyPr/>
                    <a:lstStyle/>
                    <a:p>
                      <a:pPr marL="0" marR="0" lvl="0" indent="0" algn="ctr" defTabSz="912899" rtl="0" eaLnBrk="1" fontAlgn="auto" latinLnBrk="0" hangingPunct="1">
                        <a:lnSpc>
                          <a:spcPct val="100000"/>
                        </a:lnSpc>
                        <a:spcBef>
                          <a:spcPts val="0"/>
                        </a:spcBef>
                        <a:spcAft>
                          <a:spcPts val="0"/>
                        </a:spcAft>
                        <a:buClrTx/>
                        <a:buSzTx/>
                        <a:buFontTx/>
                        <a:buNone/>
                        <a:tabLst/>
                        <a:defRPr/>
                      </a:pPr>
                      <a:r>
                        <a:rPr lang="en-US" sz="1400" b="1" dirty="0"/>
                        <a:t>TAF/FTC </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400" b="0" dirty="0"/>
                        <a:t>(t</a:t>
                      </a:r>
                      <a:r>
                        <a:rPr lang="en-US" sz="1400" dirty="0"/>
                        <a:t>enofovir alafenamide/</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400" dirty="0"/>
                        <a:t>emtricitabine)</a:t>
                      </a:r>
                      <a:r>
                        <a:rPr lang="en-US" sz="1400" b="1" dirty="0"/>
                        <a:t> </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400" b="1" dirty="0"/>
                        <a:t>or</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400" b="1" dirty="0"/>
                        <a:t>TAF/3TC</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400" dirty="0"/>
                        <a:t>(tenofovir alafenamide/</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400" dirty="0"/>
                        <a:t>lamivudine)</a:t>
                      </a:r>
                      <a:endParaRPr lang="en-US" sz="1400" b="1" dirty="0"/>
                    </a:p>
                    <a:p>
                      <a:pPr marL="0" marR="0" lvl="0" indent="0" algn="ctr" defTabSz="912899" rtl="0" eaLnBrk="1" fontAlgn="auto" latinLnBrk="0" hangingPunct="1">
                        <a:lnSpc>
                          <a:spcPct val="100000"/>
                        </a:lnSpc>
                        <a:spcBef>
                          <a:spcPts val="0"/>
                        </a:spcBef>
                        <a:spcAft>
                          <a:spcPts val="0"/>
                        </a:spcAft>
                        <a:buClrTx/>
                        <a:buSzTx/>
                        <a:buFontTx/>
                        <a:buNone/>
                        <a:tabLst/>
                        <a:defRPr/>
                      </a:pPr>
                      <a:endParaRPr lang="en-US" sz="1400" b="1" dirty="0"/>
                    </a:p>
                  </a:txBody>
                  <a:tcPr marL="51435" marR="51435" marT="25718" marB="25718"/>
                </a:tc>
                <a:tc>
                  <a:txBody>
                    <a:bodyPr/>
                    <a:lstStyle/>
                    <a:p>
                      <a:pPr algn="ctr"/>
                      <a:endParaRPr lang="en-US" sz="1400" b="1" dirty="0"/>
                    </a:p>
                  </a:txBody>
                  <a:tcPr marL="51435" marR="51435" marT="25718" marB="25718"/>
                </a:tc>
                <a:tc>
                  <a:txBody>
                    <a:bodyPr/>
                    <a:lstStyle/>
                    <a:p>
                      <a:pPr marL="0" marR="0" lvl="0" indent="0" algn="ctr" defTabSz="912899" rtl="0" eaLnBrk="1" fontAlgn="auto" latinLnBrk="0" hangingPunct="1">
                        <a:lnSpc>
                          <a:spcPct val="100000"/>
                        </a:lnSpc>
                        <a:spcBef>
                          <a:spcPts val="0"/>
                        </a:spcBef>
                        <a:spcAft>
                          <a:spcPts val="0"/>
                        </a:spcAft>
                        <a:buClrTx/>
                        <a:buSzTx/>
                        <a:buFontTx/>
                        <a:buNone/>
                        <a:tabLst/>
                        <a:defRPr/>
                      </a:pPr>
                      <a:r>
                        <a:rPr lang="en-US" sz="1400" b="1" dirty="0"/>
                        <a:t>DRV/r </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400" b="0" dirty="0"/>
                        <a:t>(darunavir/ritonavir)</a:t>
                      </a:r>
                    </a:p>
                    <a:p>
                      <a:pPr marL="0" marR="0" lvl="0" indent="0" algn="ctr" defTabSz="912899" rtl="0" eaLnBrk="1" fontAlgn="auto" latinLnBrk="0" hangingPunct="1">
                        <a:lnSpc>
                          <a:spcPct val="100000"/>
                        </a:lnSpc>
                        <a:spcBef>
                          <a:spcPts val="0"/>
                        </a:spcBef>
                        <a:spcAft>
                          <a:spcPts val="0"/>
                        </a:spcAft>
                        <a:buClrTx/>
                        <a:buSzTx/>
                        <a:buFontTx/>
                        <a:buNone/>
                        <a:tabLst/>
                        <a:defRPr/>
                      </a:pPr>
                      <a:endParaRPr lang="en-US" sz="1400" b="1" dirty="0"/>
                    </a:p>
                    <a:p>
                      <a:pPr marL="0" marR="0" lvl="0" indent="0" algn="ctr" defTabSz="912899" rtl="0" eaLnBrk="1" fontAlgn="auto" latinLnBrk="0" hangingPunct="1">
                        <a:lnSpc>
                          <a:spcPct val="100000"/>
                        </a:lnSpc>
                        <a:spcBef>
                          <a:spcPts val="0"/>
                        </a:spcBef>
                        <a:spcAft>
                          <a:spcPts val="0"/>
                        </a:spcAft>
                        <a:buClrTx/>
                        <a:buSzTx/>
                        <a:buFontTx/>
                        <a:buNone/>
                        <a:tabLst/>
                        <a:defRPr/>
                      </a:pPr>
                      <a:r>
                        <a:rPr lang="en-US" sz="1400" b="1" dirty="0">
                          <a:solidFill>
                            <a:schemeClr val="accent6"/>
                          </a:solidFill>
                        </a:rPr>
                        <a:t>*BID dosing</a:t>
                      </a:r>
                    </a:p>
                    <a:p>
                      <a:pPr marL="0" marR="0" lvl="0" indent="0" algn="ctr" defTabSz="912899" rtl="0" eaLnBrk="1" fontAlgn="auto" latinLnBrk="0" hangingPunct="1">
                        <a:lnSpc>
                          <a:spcPct val="100000"/>
                        </a:lnSpc>
                        <a:spcBef>
                          <a:spcPts val="0"/>
                        </a:spcBef>
                        <a:spcAft>
                          <a:spcPts val="0"/>
                        </a:spcAft>
                        <a:buClrTx/>
                        <a:buSzTx/>
                        <a:buFontTx/>
                        <a:buNone/>
                        <a:tabLst/>
                        <a:defRPr/>
                      </a:pPr>
                      <a:endParaRPr lang="en-US" sz="1400" b="1" dirty="0"/>
                    </a:p>
                  </a:txBody>
                  <a:tcPr marL="51435" marR="51435" marT="25718" marB="25718"/>
                </a:tc>
                <a:tc>
                  <a:txBody>
                    <a:bodyPr/>
                    <a:lstStyle/>
                    <a:p>
                      <a:pPr algn="ctr"/>
                      <a:r>
                        <a:rPr lang="en-US" sz="1400" b="1" dirty="0"/>
                        <a:t>RAL </a:t>
                      </a:r>
                    </a:p>
                    <a:p>
                      <a:pPr algn="ctr"/>
                      <a:r>
                        <a:rPr lang="en-US" sz="1400" b="0" dirty="0"/>
                        <a:t>(</a:t>
                      </a:r>
                      <a:r>
                        <a:rPr lang="en-US" sz="1400" b="0" dirty="0" err="1"/>
                        <a:t>raltegravir</a:t>
                      </a:r>
                      <a:r>
                        <a:rPr lang="en-US" sz="1400" b="0" dirty="0"/>
                        <a:t>)</a:t>
                      </a:r>
                    </a:p>
                    <a:p>
                      <a:pPr algn="ctr"/>
                      <a:endParaRPr lang="en-US" sz="1400" b="1" dirty="0"/>
                    </a:p>
                    <a:p>
                      <a:pPr algn="ctr"/>
                      <a:r>
                        <a:rPr lang="en-US" sz="1400" b="1" dirty="0">
                          <a:solidFill>
                            <a:schemeClr val="accent6"/>
                          </a:solidFill>
                        </a:rPr>
                        <a:t>*BID dosing</a:t>
                      </a:r>
                    </a:p>
                  </a:txBody>
                  <a:tcPr marL="51435" marR="51435" marT="25718" marB="25718"/>
                </a:tc>
                <a:extLst>
                  <a:ext uri="{0D108BD9-81ED-4DB2-BD59-A6C34878D82A}">
                    <a16:rowId xmlns:a16="http://schemas.microsoft.com/office/drawing/2014/main" val="3509715491"/>
                  </a:ext>
                </a:extLst>
              </a:tr>
              <a:tr h="984557">
                <a:tc>
                  <a:txBody>
                    <a:bodyPr/>
                    <a:lstStyle/>
                    <a:p>
                      <a:pPr marL="0" marR="0" lvl="0" indent="0" algn="ctr" defTabSz="912899" rtl="0" eaLnBrk="1" fontAlgn="auto" latinLnBrk="0" hangingPunct="1">
                        <a:lnSpc>
                          <a:spcPct val="100000"/>
                        </a:lnSpc>
                        <a:spcBef>
                          <a:spcPts val="0"/>
                        </a:spcBef>
                        <a:spcAft>
                          <a:spcPts val="0"/>
                        </a:spcAft>
                        <a:buClrTx/>
                        <a:buSzTx/>
                        <a:buFontTx/>
                        <a:buNone/>
                        <a:tabLst/>
                        <a:defRPr/>
                      </a:pPr>
                      <a:r>
                        <a:rPr lang="en-US" sz="1400" b="1" dirty="0"/>
                        <a:t>TDF/FTC </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400" b="0" dirty="0"/>
                        <a:t>(t</a:t>
                      </a:r>
                      <a:r>
                        <a:rPr lang="en-US" sz="1400" dirty="0"/>
                        <a:t>enofovir disoproxil/emtricitabine)</a:t>
                      </a:r>
                      <a:r>
                        <a:rPr lang="en-US" sz="1400" b="1" dirty="0"/>
                        <a:t> or</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400" b="1" dirty="0"/>
                        <a:t>TDF/3TC</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400" dirty="0"/>
                        <a:t>(tenofovir disoproxil/lamivudine)</a:t>
                      </a:r>
                      <a:endParaRPr lang="en-US" sz="1400" b="1" dirty="0"/>
                    </a:p>
                  </a:txBody>
                  <a:tcPr marL="51435" marR="51435" marT="25718" marB="25718"/>
                </a:tc>
                <a:tc>
                  <a:txBody>
                    <a:bodyPr/>
                    <a:lstStyle/>
                    <a:p>
                      <a:pPr algn="ctr"/>
                      <a:endParaRPr lang="en-US" sz="1400" b="1" dirty="0"/>
                    </a:p>
                  </a:txBody>
                  <a:tcPr marL="51435" marR="51435" marT="25718" marB="25718"/>
                </a:tc>
                <a:tc>
                  <a:txBody>
                    <a:bodyPr/>
                    <a:lstStyle/>
                    <a:p>
                      <a:pPr algn="ctr"/>
                      <a:endParaRPr lang="en-US" sz="1400" b="1" dirty="0"/>
                    </a:p>
                  </a:txBody>
                  <a:tcPr marL="51435" marR="51435" marT="25718" marB="25718"/>
                </a:tc>
                <a:tc>
                  <a:txBody>
                    <a:bodyPr/>
                    <a:lstStyle/>
                    <a:p>
                      <a:pPr algn="ctr"/>
                      <a:endParaRPr lang="en-US" sz="1400" b="1" dirty="0"/>
                    </a:p>
                  </a:txBody>
                  <a:tcPr marL="51435" marR="51435" marT="25718" marB="25718"/>
                </a:tc>
                <a:extLst>
                  <a:ext uri="{0D108BD9-81ED-4DB2-BD59-A6C34878D82A}">
                    <a16:rowId xmlns:a16="http://schemas.microsoft.com/office/drawing/2014/main" val="2917432382"/>
                  </a:ext>
                </a:extLst>
              </a:tr>
            </a:tbl>
          </a:graphicData>
        </a:graphic>
      </p:graphicFrame>
      <p:sp>
        <p:nvSpPr>
          <p:cNvPr id="4" name="Slide Number Placeholder 3">
            <a:extLst>
              <a:ext uri="{FF2B5EF4-FFF2-40B4-BE49-F238E27FC236}">
                <a16:creationId xmlns:a16="http://schemas.microsoft.com/office/drawing/2014/main" id="{686F01E2-5E38-E2B2-EBE8-C0A5A46D00FC}"/>
              </a:ext>
            </a:extLst>
          </p:cNvPr>
          <p:cNvSpPr>
            <a:spLocks noGrp="1"/>
          </p:cNvSpPr>
          <p:nvPr>
            <p:ph type="sldNum" sz="quarter" idx="12"/>
          </p:nvPr>
        </p:nvSpPr>
        <p:spPr/>
        <p:txBody>
          <a:bodyPr/>
          <a:lstStyle/>
          <a:p>
            <a:fld id="{1D2EA5EF-C699-AF4C-BA42-C0A1CAAB713C}" type="slidenum">
              <a:rPr lang="en-US" smtClean="0"/>
              <a:t>20</a:t>
            </a:fld>
            <a:endParaRPr lang="en-US"/>
          </a:p>
        </p:txBody>
      </p:sp>
      <p:sp>
        <p:nvSpPr>
          <p:cNvPr id="3" name="TextBox 2">
            <a:extLst>
              <a:ext uri="{FF2B5EF4-FFF2-40B4-BE49-F238E27FC236}">
                <a16:creationId xmlns:a16="http://schemas.microsoft.com/office/drawing/2014/main" id="{A34B938E-62FC-76EA-BDC4-389427A68656}"/>
              </a:ext>
            </a:extLst>
          </p:cNvPr>
          <p:cNvSpPr txBox="1"/>
          <p:nvPr/>
        </p:nvSpPr>
        <p:spPr>
          <a:xfrm>
            <a:off x="1752600" y="4729412"/>
            <a:ext cx="6096000" cy="276999"/>
          </a:xfrm>
          <a:prstGeom prst="rect">
            <a:avLst/>
          </a:prstGeom>
          <a:noFill/>
        </p:spPr>
        <p:txBody>
          <a:bodyPr wrap="square" rtlCol="0">
            <a:spAutoFit/>
          </a:bodyPr>
          <a:lstStyle/>
          <a:p>
            <a:pPr algn="ctr"/>
            <a:r>
              <a:rPr lang="en-US" sz="1200" dirty="0">
                <a:solidFill>
                  <a:schemeClr val="bg1"/>
                </a:solidFill>
              </a:rPr>
              <a:t>https://clinicalinfo.hiv.gov/en/guidelines/perinatal-hiv/whats-new-guidelines</a:t>
            </a:r>
          </a:p>
        </p:txBody>
      </p:sp>
    </p:spTree>
    <p:extLst>
      <p:ext uri="{BB962C8B-B14F-4D97-AF65-F5344CB8AC3E}">
        <p14:creationId xmlns:p14="http://schemas.microsoft.com/office/powerpoint/2010/main" val="3054215022"/>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BA3C-869E-CE4E-891F-FBCE778106D5}"/>
              </a:ext>
            </a:extLst>
          </p:cNvPr>
          <p:cNvSpPr>
            <a:spLocks noGrp="1"/>
          </p:cNvSpPr>
          <p:nvPr>
            <p:ph type="title"/>
          </p:nvPr>
        </p:nvSpPr>
        <p:spPr>
          <a:xfrm>
            <a:off x="210764" y="78182"/>
            <a:ext cx="8399836" cy="807922"/>
          </a:xfrm>
        </p:spPr>
        <p:txBody>
          <a:bodyPr>
            <a:noAutofit/>
          </a:bodyPr>
          <a:lstStyle/>
          <a:p>
            <a:pPr algn="ctr"/>
            <a:r>
              <a:rPr lang="en-US" dirty="0"/>
              <a:t>Dolutegravir (DTG)</a:t>
            </a:r>
          </a:p>
        </p:txBody>
      </p:sp>
      <p:sp>
        <p:nvSpPr>
          <p:cNvPr id="3" name="Content Placeholder 2">
            <a:extLst>
              <a:ext uri="{FF2B5EF4-FFF2-40B4-BE49-F238E27FC236}">
                <a16:creationId xmlns:a16="http://schemas.microsoft.com/office/drawing/2014/main" id="{A158AE9C-5E13-AD4B-ADCA-1C0805F1775E}"/>
              </a:ext>
            </a:extLst>
          </p:cNvPr>
          <p:cNvSpPr>
            <a:spLocks noGrp="1"/>
          </p:cNvSpPr>
          <p:nvPr>
            <p:ph idx="1"/>
          </p:nvPr>
        </p:nvSpPr>
        <p:spPr>
          <a:xfrm>
            <a:off x="0" y="1084146"/>
            <a:ext cx="4738932" cy="2783003"/>
          </a:xfrm>
        </p:spPr>
        <p:txBody>
          <a:bodyPr>
            <a:normAutofit lnSpcReduction="10000"/>
          </a:bodyPr>
          <a:lstStyle/>
          <a:p>
            <a:r>
              <a:rPr lang="en-US" dirty="0"/>
              <a:t>Background rate of neural tube defects (NTDs) in US 0.07% </a:t>
            </a:r>
          </a:p>
          <a:p>
            <a:pPr lvl="1"/>
            <a:r>
              <a:rPr lang="en-US" sz="2400" dirty="0"/>
              <a:t>7 per 10,000 pregnancies</a:t>
            </a:r>
          </a:p>
          <a:p>
            <a:r>
              <a:rPr lang="en-US" dirty="0"/>
              <a:t>The neural tube has closed by 6 weeks from last menstrual period (4 weeks after conception)</a:t>
            </a:r>
          </a:p>
          <a:p>
            <a:endParaRPr lang="en-US" dirty="0"/>
          </a:p>
        </p:txBody>
      </p:sp>
      <p:pic>
        <p:nvPicPr>
          <p:cNvPr id="4" name="Picture 3">
            <a:extLst>
              <a:ext uri="{FF2B5EF4-FFF2-40B4-BE49-F238E27FC236}">
                <a16:creationId xmlns:a16="http://schemas.microsoft.com/office/drawing/2014/main" id="{1856AE33-615D-0949-82D2-45740287E97D}"/>
              </a:ext>
            </a:extLst>
          </p:cNvPr>
          <p:cNvPicPr>
            <a:picLocks noChangeAspect="1"/>
          </p:cNvPicPr>
          <p:nvPr/>
        </p:nvPicPr>
        <p:blipFill>
          <a:blip r:embed="rId3"/>
          <a:stretch>
            <a:fillRect/>
          </a:stretch>
        </p:blipFill>
        <p:spPr>
          <a:xfrm>
            <a:off x="4738932" y="886104"/>
            <a:ext cx="4416198" cy="3653950"/>
          </a:xfrm>
          <a:prstGeom prst="rect">
            <a:avLst/>
          </a:prstGeom>
        </p:spPr>
      </p:pic>
      <p:sp>
        <p:nvSpPr>
          <p:cNvPr id="6" name="TextBox 5">
            <a:extLst>
              <a:ext uri="{FF2B5EF4-FFF2-40B4-BE49-F238E27FC236}">
                <a16:creationId xmlns:a16="http://schemas.microsoft.com/office/drawing/2014/main" id="{CA84BA2A-5384-4427-8D64-755134FF8AB6}"/>
              </a:ext>
            </a:extLst>
          </p:cNvPr>
          <p:cNvSpPr txBox="1"/>
          <p:nvPr/>
        </p:nvSpPr>
        <p:spPr>
          <a:xfrm>
            <a:off x="2133600" y="4733151"/>
            <a:ext cx="4572000" cy="276999"/>
          </a:xfrm>
          <a:prstGeom prst="rect">
            <a:avLst/>
          </a:prstGeom>
          <a:noFill/>
        </p:spPr>
        <p:txBody>
          <a:bodyPr wrap="square">
            <a:spAutoFit/>
          </a:bodyPr>
          <a:lstStyle/>
          <a:p>
            <a:pPr algn="ctr"/>
            <a:r>
              <a:rPr lang="en-US" sz="1200" b="0" i="0" dirty="0">
                <a:solidFill>
                  <a:schemeClr val="bg1"/>
                </a:solidFill>
                <a:effectLst/>
                <a:latin typeface="ff-scala-sans-pro"/>
              </a:rPr>
              <a:t>Imag</a:t>
            </a:r>
            <a:r>
              <a:rPr lang="en-US" sz="1200" dirty="0">
                <a:solidFill>
                  <a:schemeClr val="bg1"/>
                </a:solidFill>
                <a:latin typeface="ff-scala-sans-pro"/>
              </a:rPr>
              <a:t>e: </a:t>
            </a:r>
            <a:r>
              <a:rPr lang="en-US" sz="1200" b="0" i="0" dirty="0">
                <a:solidFill>
                  <a:schemeClr val="bg1"/>
                </a:solidFill>
                <a:effectLst/>
                <a:latin typeface="ff-scala-sans-pro"/>
              </a:rPr>
              <a:t>N </a:t>
            </a:r>
            <a:r>
              <a:rPr lang="en-US" sz="1200" b="0" i="0" dirty="0" err="1">
                <a:solidFill>
                  <a:schemeClr val="bg1"/>
                </a:solidFill>
                <a:effectLst/>
                <a:latin typeface="ff-scala-sans-pro"/>
              </a:rPr>
              <a:t>Engl</a:t>
            </a:r>
            <a:r>
              <a:rPr lang="en-US" sz="1200" b="0" i="0" dirty="0">
                <a:solidFill>
                  <a:schemeClr val="bg1"/>
                </a:solidFill>
                <a:effectLst/>
                <a:latin typeface="ff-scala-sans-pro"/>
              </a:rPr>
              <a:t> J Med 1999; 341:1509-1519</a:t>
            </a:r>
            <a:endParaRPr lang="en-US" sz="1200" dirty="0">
              <a:solidFill>
                <a:schemeClr val="bg1"/>
              </a:solidFill>
            </a:endParaRPr>
          </a:p>
        </p:txBody>
      </p:sp>
    </p:spTree>
    <p:extLst>
      <p:ext uri="{BB962C8B-B14F-4D97-AF65-F5344CB8AC3E}">
        <p14:creationId xmlns:p14="http://schemas.microsoft.com/office/powerpoint/2010/main" val="3673398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BA3C-869E-CE4E-891F-FBCE778106D5}"/>
              </a:ext>
            </a:extLst>
          </p:cNvPr>
          <p:cNvSpPr>
            <a:spLocks noGrp="1"/>
          </p:cNvSpPr>
          <p:nvPr>
            <p:ph type="title"/>
          </p:nvPr>
        </p:nvSpPr>
        <p:spPr>
          <a:xfrm>
            <a:off x="381000" y="0"/>
            <a:ext cx="8305800" cy="807922"/>
          </a:xfrm>
        </p:spPr>
        <p:txBody>
          <a:bodyPr>
            <a:normAutofit/>
          </a:bodyPr>
          <a:lstStyle/>
          <a:p>
            <a:pPr algn="ctr"/>
            <a:r>
              <a:rPr lang="en-US" dirty="0"/>
              <a:t>Dolutegravir (DTG)</a:t>
            </a:r>
          </a:p>
        </p:txBody>
      </p:sp>
      <p:sp>
        <p:nvSpPr>
          <p:cNvPr id="3" name="Content Placeholder 2">
            <a:extLst>
              <a:ext uri="{FF2B5EF4-FFF2-40B4-BE49-F238E27FC236}">
                <a16:creationId xmlns:a16="http://schemas.microsoft.com/office/drawing/2014/main" id="{A158AE9C-5E13-AD4B-ADCA-1C0805F1775E}"/>
              </a:ext>
            </a:extLst>
          </p:cNvPr>
          <p:cNvSpPr>
            <a:spLocks noGrp="1"/>
          </p:cNvSpPr>
          <p:nvPr>
            <p:ph idx="1"/>
          </p:nvPr>
        </p:nvSpPr>
        <p:spPr>
          <a:xfrm>
            <a:off x="156469" y="895350"/>
            <a:ext cx="8953500" cy="4077382"/>
          </a:xfrm>
        </p:spPr>
        <p:txBody>
          <a:bodyPr>
            <a:normAutofit/>
          </a:bodyPr>
          <a:lstStyle/>
          <a:p>
            <a:r>
              <a:rPr lang="en-US" sz="2800" dirty="0" err="1"/>
              <a:t>Tsepamo</a:t>
            </a:r>
            <a:r>
              <a:rPr lang="en-US" sz="2800" dirty="0"/>
              <a:t> study: May 2018 </a:t>
            </a:r>
            <a:r>
              <a:rPr lang="en-US" sz="2800" i="1" dirty="0"/>
              <a:t>preliminary</a:t>
            </a:r>
            <a:r>
              <a:rPr lang="en-US" sz="2800" dirty="0"/>
              <a:t> results of a study in Botswana suggested an increase in neural tube defects (NTDs) among women who conceived on dolutegravir (DTG) compared to women on non-DTG at conception</a:t>
            </a:r>
          </a:p>
          <a:p>
            <a:pPr lvl="1"/>
            <a:r>
              <a:rPr lang="en-US" sz="2800" dirty="0"/>
              <a:t>4/429 (0.9%) vs. 14/11,300 (0.1%)</a:t>
            </a:r>
          </a:p>
          <a:p>
            <a:pPr marL="114300" indent="0">
              <a:buNone/>
            </a:pPr>
            <a:endParaRPr lang="en-US" dirty="0"/>
          </a:p>
        </p:txBody>
      </p:sp>
      <p:sp>
        <p:nvSpPr>
          <p:cNvPr id="4" name="TextBox 3">
            <a:extLst>
              <a:ext uri="{FF2B5EF4-FFF2-40B4-BE49-F238E27FC236}">
                <a16:creationId xmlns:a16="http://schemas.microsoft.com/office/drawing/2014/main" id="{9F2205E9-F4DC-184A-8664-0359B9DBDCF3}"/>
              </a:ext>
            </a:extLst>
          </p:cNvPr>
          <p:cNvSpPr txBox="1"/>
          <p:nvPr/>
        </p:nvSpPr>
        <p:spPr>
          <a:xfrm>
            <a:off x="4825092" y="4684556"/>
            <a:ext cx="2111829" cy="461665"/>
          </a:xfrm>
          <a:prstGeom prst="rect">
            <a:avLst/>
          </a:prstGeom>
          <a:noFill/>
        </p:spPr>
        <p:txBody>
          <a:bodyPr wrap="square" rtlCol="0">
            <a:spAutoFit/>
          </a:bodyPr>
          <a:lstStyle/>
          <a:p>
            <a:r>
              <a:rPr lang="en-US" sz="1200" b="1" dirty="0" err="1">
                <a:solidFill>
                  <a:schemeClr val="bg1"/>
                </a:solidFill>
              </a:rPr>
              <a:t>Zash</a:t>
            </a:r>
            <a:r>
              <a:rPr lang="en-US" sz="1200" b="1" dirty="0">
                <a:solidFill>
                  <a:schemeClr val="bg1"/>
                </a:solidFill>
              </a:rPr>
              <a:t> et al. </a:t>
            </a:r>
            <a:r>
              <a:rPr lang="en-US" sz="1200" b="1" i="1" dirty="0">
                <a:solidFill>
                  <a:schemeClr val="bg1"/>
                </a:solidFill>
              </a:rPr>
              <a:t>NEJM, </a:t>
            </a:r>
            <a:r>
              <a:rPr lang="en-US" sz="1200" b="1" dirty="0">
                <a:solidFill>
                  <a:schemeClr val="bg1"/>
                </a:solidFill>
              </a:rPr>
              <a:t>2019</a:t>
            </a:r>
          </a:p>
          <a:p>
            <a:r>
              <a:rPr lang="en-US" sz="1200" b="1" dirty="0" err="1">
                <a:solidFill>
                  <a:schemeClr val="bg1"/>
                </a:solidFill>
              </a:rPr>
              <a:t>Zash</a:t>
            </a:r>
            <a:r>
              <a:rPr lang="en-US" sz="1200" b="1" dirty="0">
                <a:solidFill>
                  <a:schemeClr val="bg1"/>
                </a:solidFill>
              </a:rPr>
              <a:t> et al. IAS, 2021</a:t>
            </a:r>
          </a:p>
        </p:txBody>
      </p:sp>
      <p:sp>
        <p:nvSpPr>
          <p:cNvPr id="5" name="TextBox 4">
            <a:extLst>
              <a:ext uri="{FF2B5EF4-FFF2-40B4-BE49-F238E27FC236}">
                <a16:creationId xmlns:a16="http://schemas.microsoft.com/office/drawing/2014/main" id="{22852812-09D8-1C47-AF8D-18242533B582}"/>
              </a:ext>
            </a:extLst>
          </p:cNvPr>
          <p:cNvSpPr txBox="1"/>
          <p:nvPr/>
        </p:nvSpPr>
        <p:spPr>
          <a:xfrm>
            <a:off x="4629520" y="2547469"/>
            <a:ext cx="3328810" cy="461665"/>
          </a:xfrm>
          <a:prstGeom prst="rect">
            <a:avLst/>
          </a:prstGeom>
          <a:noFill/>
        </p:spPr>
        <p:txBody>
          <a:bodyPr wrap="square" rtlCol="0" anchor="ctr">
            <a:spAutoFit/>
          </a:bodyPr>
          <a:lstStyle/>
          <a:p>
            <a:r>
              <a:rPr lang="en-US" sz="2400" dirty="0">
                <a:solidFill>
                  <a:schemeClr val="accent3"/>
                </a:solidFill>
              </a:rPr>
              <a:t>]</a:t>
            </a:r>
            <a:r>
              <a:rPr lang="en-US" sz="1350" dirty="0"/>
              <a:t> </a:t>
            </a:r>
            <a:r>
              <a:rPr lang="en-US" i="1" dirty="0">
                <a:solidFill>
                  <a:schemeClr val="accent3"/>
                </a:solidFill>
              </a:rPr>
              <a:t>*non-significant difference</a:t>
            </a:r>
            <a:endParaRPr lang="en-US" sz="1350" i="1" dirty="0">
              <a:solidFill>
                <a:schemeClr val="accent3"/>
              </a:solidFill>
            </a:endParaRPr>
          </a:p>
        </p:txBody>
      </p:sp>
      <p:sp>
        <p:nvSpPr>
          <p:cNvPr id="6" name="TextBox 5">
            <a:extLst>
              <a:ext uri="{FF2B5EF4-FFF2-40B4-BE49-F238E27FC236}">
                <a16:creationId xmlns:a16="http://schemas.microsoft.com/office/drawing/2014/main" id="{CA2FB111-2BDC-4BE1-8BD6-A2E177D2C356}"/>
              </a:ext>
            </a:extLst>
          </p:cNvPr>
          <p:cNvSpPr txBox="1"/>
          <p:nvPr/>
        </p:nvSpPr>
        <p:spPr>
          <a:xfrm>
            <a:off x="1740023" y="4684555"/>
            <a:ext cx="2362200" cy="369332"/>
          </a:xfrm>
          <a:prstGeom prst="rect">
            <a:avLst/>
          </a:prstGeom>
          <a:noFill/>
        </p:spPr>
        <p:txBody>
          <a:bodyPr wrap="square" rtlCol="0">
            <a:spAutoFit/>
          </a:bodyPr>
          <a:lstStyle/>
          <a:p>
            <a:r>
              <a:rPr lang="en-US" dirty="0">
                <a:solidFill>
                  <a:schemeClr val="bg1"/>
                </a:solidFill>
              </a:rPr>
              <a:t>EFV, efavirenz</a:t>
            </a:r>
          </a:p>
        </p:txBody>
      </p:sp>
    </p:spTree>
    <p:extLst>
      <p:ext uri="{BB962C8B-B14F-4D97-AF65-F5344CB8AC3E}">
        <p14:creationId xmlns:p14="http://schemas.microsoft.com/office/powerpoint/2010/main" val="4268238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533C2-3DCB-72B5-255F-2259ABF5D675}"/>
              </a:ext>
            </a:extLst>
          </p:cNvPr>
          <p:cNvSpPr>
            <a:spLocks noGrp="1"/>
          </p:cNvSpPr>
          <p:nvPr>
            <p:ph idx="1"/>
          </p:nvPr>
        </p:nvSpPr>
        <p:spPr/>
        <p:txBody>
          <a:bodyPr>
            <a:normAutofit fontScale="85000" lnSpcReduction="20000"/>
          </a:bodyPr>
          <a:lstStyle/>
          <a:p>
            <a:r>
              <a:rPr lang="en-US" sz="2800" dirty="0"/>
              <a:t>Updated results presented IAS July 2021: NTDs occurred in </a:t>
            </a:r>
          </a:p>
          <a:p>
            <a:pPr lvl="1"/>
            <a:r>
              <a:rPr lang="en-US" sz="2800" b="1" dirty="0"/>
              <a:t>0.15% (DTG at conception) </a:t>
            </a:r>
          </a:p>
          <a:p>
            <a:pPr lvl="1"/>
            <a:r>
              <a:rPr lang="en-US" sz="2800" b="1" dirty="0"/>
              <a:t>0.10% (non-DTG at conception)</a:t>
            </a:r>
          </a:p>
          <a:p>
            <a:pPr lvl="1"/>
            <a:r>
              <a:rPr lang="en-US" sz="2800" dirty="0"/>
              <a:t>0.06% (EFV at conception)</a:t>
            </a:r>
          </a:p>
          <a:p>
            <a:pPr lvl="1"/>
            <a:r>
              <a:rPr lang="en-US" sz="2800" dirty="0"/>
              <a:t>0.05% (DTG later in pregnancy) </a:t>
            </a:r>
          </a:p>
          <a:p>
            <a:pPr lvl="1"/>
            <a:r>
              <a:rPr lang="en-US" sz="2800" dirty="0"/>
              <a:t>0.07% (without HIV) </a:t>
            </a:r>
          </a:p>
          <a:p>
            <a:r>
              <a:rPr lang="en-US" sz="2800" dirty="0"/>
              <a:t>No evidence that folate supplementation decreases risk of NTDs associated with the use of DTG</a:t>
            </a:r>
          </a:p>
          <a:p>
            <a:pPr marL="114300" indent="0">
              <a:buNone/>
            </a:pPr>
            <a:endParaRPr lang="en-US" dirty="0"/>
          </a:p>
        </p:txBody>
      </p:sp>
      <p:sp>
        <p:nvSpPr>
          <p:cNvPr id="4" name="Slide Number Placeholder 3">
            <a:extLst>
              <a:ext uri="{FF2B5EF4-FFF2-40B4-BE49-F238E27FC236}">
                <a16:creationId xmlns:a16="http://schemas.microsoft.com/office/drawing/2014/main" id="{CC841A77-66F5-776F-2BF6-E8EF56078F32}"/>
              </a:ext>
            </a:extLst>
          </p:cNvPr>
          <p:cNvSpPr>
            <a:spLocks noGrp="1"/>
          </p:cNvSpPr>
          <p:nvPr>
            <p:ph type="sldNum" sz="quarter" idx="12"/>
          </p:nvPr>
        </p:nvSpPr>
        <p:spPr/>
        <p:txBody>
          <a:bodyPr/>
          <a:lstStyle/>
          <a:p>
            <a:fld id="{6E2D2B3B-882E-40F3-A32F-6DD516915044}" type="slidenum">
              <a:rPr lang="en-US" smtClean="0"/>
              <a:pPr/>
              <a:t>23</a:t>
            </a:fld>
            <a:endParaRPr lang="en-US" dirty="0"/>
          </a:p>
        </p:txBody>
      </p:sp>
      <p:sp>
        <p:nvSpPr>
          <p:cNvPr id="5" name="Title 1">
            <a:extLst>
              <a:ext uri="{FF2B5EF4-FFF2-40B4-BE49-F238E27FC236}">
                <a16:creationId xmlns:a16="http://schemas.microsoft.com/office/drawing/2014/main" id="{97B9F16A-CDBB-08CA-46FC-FFE5EF8C88D1}"/>
              </a:ext>
            </a:extLst>
          </p:cNvPr>
          <p:cNvSpPr>
            <a:spLocks noGrp="1"/>
          </p:cNvSpPr>
          <p:nvPr>
            <p:ph type="title"/>
          </p:nvPr>
        </p:nvSpPr>
        <p:spPr>
          <a:xfrm>
            <a:off x="457200" y="206375"/>
            <a:ext cx="8315325" cy="857250"/>
          </a:xfrm>
        </p:spPr>
        <p:txBody>
          <a:bodyPr>
            <a:normAutofit/>
          </a:bodyPr>
          <a:lstStyle/>
          <a:p>
            <a:pPr algn="ctr"/>
            <a:r>
              <a:rPr lang="en-US" dirty="0"/>
              <a:t>Dolutegravir (DTG)</a:t>
            </a:r>
          </a:p>
        </p:txBody>
      </p:sp>
      <p:sp>
        <p:nvSpPr>
          <p:cNvPr id="6" name="TextBox 5">
            <a:extLst>
              <a:ext uri="{FF2B5EF4-FFF2-40B4-BE49-F238E27FC236}">
                <a16:creationId xmlns:a16="http://schemas.microsoft.com/office/drawing/2014/main" id="{BAE756FA-31EA-B8DA-3E12-B4CC4F6431A1}"/>
              </a:ext>
            </a:extLst>
          </p:cNvPr>
          <p:cNvSpPr txBox="1"/>
          <p:nvPr/>
        </p:nvSpPr>
        <p:spPr>
          <a:xfrm>
            <a:off x="1740023" y="4684555"/>
            <a:ext cx="2362200" cy="369332"/>
          </a:xfrm>
          <a:prstGeom prst="rect">
            <a:avLst/>
          </a:prstGeom>
          <a:noFill/>
        </p:spPr>
        <p:txBody>
          <a:bodyPr wrap="square" rtlCol="0">
            <a:spAutoFit/>
          </a:bodyPr>
          <a:lstStyle/>
          <a:p>
            <a:r>
              <a:rPr lang="en-US" dirty="0">
                <a:solidFill>
                  <a:schemeClr val="bg1"/>
                </a:solidFill>
              </a:rPr>
              <a:t>EFV, efavirenz</a:t>
            </a:r>
          </a:p>
        </p:txBody>
      </p:sp>
      <p:sp>
        <p:nvSpPr>
          <p:cNvPr id="7" name="TextBox 6">
            <a:extLst>
              <a:ext uri="{FF2B5EF4-FFF2-40B4-BE49-F238E27FC236}">
                <a16:creationId xmlns:a16="http://schemas.microsoft.com/office/drawing/2014/main" id="{61B0655A-3BB5-438A-48C2-F2D681408A03}"/>
              </a:ext>
            </a:extLst>
          </p:cNvPr>
          <p:cNvSpPr txBox="1"/>
          <p:nvPr/>
        </p:nvSpPr>
        <p:spPr>
          <a:xfrm>
            <a:off x="4825092" y="4684556"/>
            <a:ext cx="2111829" cy="461665"/>
          </a:xfrm>
          <a:prstGeom prst="rect">
            <a:avLst/>
          </a:prstGeom>
          <a:noFill/>
        </p:spPr>
        <p:txBody>
          <a:bodyPr wrap="square" rtlCol="0">
            <a:spAutoFit/>
          </a:bodyPr>
          <a:lstStyle/>
          <a:p>
            <a:r>
              <a:rPr lang="en-US" sz="1200" b="1" dirty="0" err="1">
                <a:solidFill>
                  <a:schemeClr val="bg1"/>
                </a:solidFill>
              </a:rPr>
              <a:t>Zash</a:t>
            </a:r>
            <a:r>
              <a:rPr lang="en-US" sz="1200" b="1" dirty="0">
                <a:solidFill>
                  <a:schemeClr val="bg1"/>
                </a:solidFill>
              </a:rPr>
              <a:t> et al. </a:t>
            </a:r>
            <a:r>
              <a:rPr lang="en-US" sz="1200" b="1" i="1" dirty="0">
                <a:solidFill>
                  <a:schemeClr val="bg1"/>
                </a:solidFill>
              </a:rPr>
              <a:t>NEJM, </a:t>
            </a:r>
            <a:r>
              <a:rPr lang="en-US" sz="1200" b="1" dirty="0">
                <a:solidFill>
                  <a:schemeClr val="bg1"/>
                </a:solidFill>
              </a:rPr>
              <a:t>2019</a:t>
            </a:r>
          </a:p>
          <a:p>
            <a:r>
              <a:rPr lang="en-US" sz="1200" b="1" dirty="0" err="1">
                <a:solidFill>
                  <a:schemeClr val="bg1"/>
                </a:solidFill>
              </a:rPr>
              <a:t>Zash</a:t>
            </a:r>
            <a:r>
              <a:rPr lang="en-US" sz="1200" b="1" dirty="0">
                <a:solidFill>
                  <a:schemeClr val="bg1"/>
                </a:solidFill>
              </a:rPr>
              <a:t> et al. IAS, 2021</a:t>
            </a:r>
          </a:p>
        </p:txBody>
      </p:sp>
    </p:spTree>
    <p:extLst>
      <p:ext uri="{BB962C8B-B14F-4D97-AF65-F5344CB8AC3E}">
        <p14:creationId xmlns:p14="http://schemas.microsoft.com/office/powerpoint/2010/main" val="3297478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hart&#10;&#10;Description automatically generated">
            <a:extLst>
              <a:ext uri="{FF2B5EF4-FFF2-40B4-BE49-F238E27FC236}">
                <a16:creationId xmlns:a16="http://schemas.microsoft.com/office/drawing/2014/main" id="{F7A740B7-28BA-AF42-A7AF-D9E3EE5E3231}"/>
              </a:ext>
            </a:extLst>
          </p:cNvPr>
          <p:cNvPicPr>
            <a:picLocks noGrp="1" noChangeAspect="1"/>
          </p:cNvPicPr>
          <p:nvPr>
            <p:ph idx="1"/>
          </p:nvPr>
        </p:nvPicPr>
        <p:blipFill rotWithShape="1">
          <a:blip r:embed="rId3"/>
          <a:srcRect b="56892"/>
          <a:stretch/>
        </p:blipFill>
        <p:spPr>
          <a:xfrm>
            <a:off x="413197" y="914346"/>
            <a:ext cx="8502203" cy="3714804"/>
          </a:xfrm>
        </p:spPr>
      </p:pic>
      <p:sp>
        <p:nvSpPr>
          <p:cNvPr id="6" name="Title 1">
            <a:extLst>
              <a:ext uri="{FF2B5EF4-FFF2-40B4-BE49-F238E27FC236}">
                <a16:creationId xmlns:a16="http://schemas.microsoft.com/office/drawing/2014/main" id="{0D93E465-6F88-1C46-8E2F-6B849E27B507}"/>
              </a:ext>
            </a:extLst>
          </p:cNvPr>
          <p:cNvSpPr>
            <a:spLocks noGrp="1"/>
          </p:cNvSpPr>
          <p:nvPr>
            <p:ph type="title"/>
          </p:nvPr>
        </p:nvSpPr>
        <p:spPr>
          <a:xfrm>
            <a:off x="250371" y="-26158"/>
            <a:ext cx="8315569" cy="857250"/>
          </a:xfrm>
        </p:spPr>
        <p:txBody>
          <a:bodyPr>
            <a:normAutofit/>
          </a:bodyPr>
          <a:lstStyle/>
          <a:p>
            <a:pPr algn="ctr"/>
            <a:r>
              <a:rPr lang="en-US" dirty="0"/>
              <a:t>Dolutegravir (DTG)</a:t>
            </a:r>
          </a:p>
        </p:txBody>
      </p:sp>
      <p:sp>
        <p:nvSpPr>
          <p:cNvPr id="7" name="TextBox 6">
            <a:extLst>
              <a:ext uri="{FF2B5EF4-FFF2-40B4-BE49-F238E27FC236}">
                <a16:creationId xmlns:a16="http://schemas.microsoft.com/office/drawing/2014/main" id="{57D411A2-B63B-234C-93B4-290DCEFEA45F}"/>
              </a:ext>
            </a:extLst>
          </p:cNvPr>
          <p:cNvSpPr txBox="1"/>
          <p:nvPr/>
        </p:nvSpPr>
        <p:spPr>
          <a:xfrm>
            <a:off x="2971800" y="4781550"/>
            <a:ext cx="3395226" cy="276999"/>
          </a:xfrm>
          <a:prstGeom prst="rect">
            <a:avLst/>
          </a:prstGeom>
          <a:noFill/>
        </p:spPr>
        <p:txBody>
          <a:bodyPr wrap="square" rtlCol="0">
            <a:spAutoFit/>
          </a:bodyPr>
          <a:lstStyle/>
          <a:p>
            <a:pPr algn="ctr"/>
            <a:r>
              <a:rPr lang="en-US" sz="1200" dirty="0">
                <a:solidFill>
                  <a:schemeClr val="bg1"/>
                </a:solidFill>
              </a:rPr>
              <a:t>Lockman et al. </a:t>
            </a:r>
            <a:r>
              <a:rPr lang="en-US" sz="1200" i="1" dirty="0">
                <a:solidFill>
                  <a:schemeClr val="bg1"/>
                </a:solidFill>
              </a:rPr>
              <a:t>Lancet </a:t>
            </a:r>
            <a:r>
              <a:rPr lang="en-US" sz="1200" dirty="0">
                <a:solidFill>
                  <a:schemeClr val="bg1"/>
                </a:solidFill>
              </a:rPr>
              <a:t>2021</a:t>
            </a:r>
          </a:p>
        </p:txBody>
      </p:sp>
    </p:spTree>
    <p:extLst>
      <p:ext uri="{BB962C8B-B14F-4D97-AF65-F5344CB8AC3E}">
        <p14:creationId xmlns:p14="http://schemas.microsoft.com/office/powerpoint/2010/main" val="3122042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hart&#10;&#10;Description automatically generated">
            <a:extLst>
              <a:ext uri="{FF2B5EF4-FFF2-40B4-BE49-F238E27FC236}">
                <a16:creationId xmlns:a16="http://schemas.microsoft.com/office/drawing/2014/main" id="{F7A740B7-28BA-AF42-A7AF-D9E3EE5E3231}"/>
              </a:ext>
            </a:extLst>
          </p:cNvPr>
          <p:cNvPicPr>
            <a:picLocks noGrp="1" noChangeAspect="1"/>
          </p:cNvPicPr>
          <p:nvPr>
            <p:ph idx="1"/>
          </p:nvPr>
        </p:nvPicPr>
        <p:blipFill rotWithShape="1">
          <a:blip r:embed="rId3"/>
          <a:srcRect l="975" t="43301" r="1097" b="9575"/>
          <a:stretch/>
        </p:blipFill>
        <p:spPr>
          <a:xfrm>
            <a:off x="381000" y="797986"/>
            <a:ext cx="7833024" cy="3821942"/>
          </a:xfrm>
        </p:spPr>
      </p:pic>
      <p:sp>
        <p:nvSpPr>
          <p:cNvPr id="6" name="Title 1">
            <a:extLst>
              <a:ext uri="{FF2B5EF4-FFF2-40B4-BE49-F238E27FC236}">
                <a16:creationId xmlns:a16="http://schemas.microsoft.com/office/drawing/2014/main" id="{0D93E465-6F88-1C46-8E2F-6B849E27B507}"/>
              </a:ext>
            </a:extLst>
          </p:cNvPr>
          <p:cNvSpPr>
            <a:spLocks noGrp="1"/>
          </p:cNvSpPr>
          <p:nvPr>
            <p:ph type="title"/>
          </p:nvPr>
        </p:nvSpPr>
        <p:spPr>
          <a:xfrm>
            <a:off x="250371" y="-26158"/>
            <a:ext cx="8315569" cy="857250"/>
          </a:xfrm>
        </p:spPr>
        <p:txBody>
          <a:bodyPr>
            <a:normAutofit/>
          </a:bodyPr>
          <a:lstStyle/>
          <a:p>
            <a:pPr algn="ctr"/>
            <a:r>
              <a:rPr lang="en-US" dirty="0"/>
              <a:t>Dolutegravir (DTG)</a:t>
            </a:r>
          </a:p>
        </p:txBody>
      </p:sp>
      <p:sp>
        <p:nvSpPr>
          <p:cNvPr id="7" name="TextBox 6">
            <a:extLst>
              <a:ext uri="{FF2B5EF4-FFF2-40B4-BE49-F238E27FC236}">
                <a16:creationId xmlns:a16="http://schemas.microsoft.com/office/drawing/2014/main" id="{57D411A2-B63B-234C-93B4-290DCEFEA45F}"/>
              </a:ext>
            </a:extLst>
          </p:cNvPr>
          <p:cNvSpPr txBox="1"/>
          <p:nvPr/>
        </p:nvSpPr>
        <p:spPr>
          <a:xfrm>
            <a:off x="3505200" y="4781550"/>
            <a:ext cx="2362200" cy="276999"/>
          </a:xfrm>
          <a:prstGeom prst="rect">
            <a:avLst/>
          </a:prstGeom>
          <a:noFill/>
        </p:spPr>
        <p:txBody>
          <a:bodyPr wrap="square" rtlCol="0">
            <a:spAutoFit/>
          </a:bodyPr>
          <a:lstStyle/>
          <a:p>
            <a:pPr algn="ctr"/>
            <a:r>
              <a:rPr lang="en-US" sz="1200" dirty="0">
                <a:solidFill>
                  <a:schemeClr val="bg1"/>
                </a:solidFill>
              </a:rPr>
              <a:t>Lockman et al. </a:t>
            </a:r>
            <a:r>
              <a:rPr lang="en-US" sz="1200" i="1" dirty="0">
                <a:solidFill>
                  <a:schemeClr val="bg1"/>
                </a:solidFill>
              </a:rPr>
              <a:t>Lancet </a:t>
            </a:r>
            <a:r>
              <a:rPr lang="en-US" sz="1200" dirty="0">
                <a:solidFill>
                  <a:schemeClr val="bg1"/>
                </a:solidFill>
              </a:rPr>
              <a:t>2021</a:t>
            </a:r>
          </a:p>
        </p:txBody>
      </p:sp>
    </p:spTree>
    <p:extLst>
      <p:ext uri="{BB962C8B-B14F-4D97-AF65-F5344CB8AC3E}">
        <p14:creationId xmlns:p14="http://schemas.microsoft.com/office/powerpoint/2010/main" val="1915673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93E465-6F88-1C46-8E2F-6B849E27B507}"/>
              </a:ext>
            </a:extLst>
          </p:cNvPr>
          <p:cNvSpPr>
            <a:spLocks noGrp="1"/>
          </p:cNvSpPr>
          <p:nvPr>
            <p:ph type="title"/>
          </p:nvPr>
        </p:nvSpPr>
        <p:spPr>
          <a:xfrm>
            <a:off x="250371" y="-26158"/>
            <a:ext cx="8315569" cy="857250"/>
          </a:xfrm>
        </p:spPr>
        <p:txBody>
          <a:bodyPr>
            <a:normAutofit/>
          </a:bodyPr>
          <a:lstStyle/>
          <a:p>
            <a:pPr algn="ctr"/>
            <a:r>
              <a:rPr lang="en-US" dirty="0"/>
              <a:t>Dolutegravir (DTG)</a:t>
            </a:r>
          </a:p>
        </p:txBody>
      </p:sp>
      <p:sp>
        <p:nvSpPr>
          <p:cNvPr id="7" name="TextBox 6">
            <a:extLst>
              <a:ext uri="{FF2B5EF4-FFF2-40B4-BE49-F238E27FC236}">
                <a16:creationId xmlns:a16="http://schemas.microsoft.com/office/drawing/2014/main" id="{57D411A2-B63B-234C-93B4-290DCEFEA45F}"/>
              </a:ext>
            </a:extLst>
          </p:cNvPr>
          <p:cNvSpPr txBox="1"/>
          <p:nvPr/>
        </p:nvSpPr>
        <p:spPr>
          <a:xfrm>
            <a:off x="2971800" y="4771562"/>
            <a:ext cx="3395226" cy="286987"/>
          </a:xfrm>
          <a:prstGeom prst="rect">
            <a:avLst/>
          </a:prstGeom>
          <a:noFill/>
        </p:spPr>
        <p:txBody>
          <a:bodyPr wrap="square" rtlCol="0">
            <a:spAutoFit/>
          </a:bodyPr>
          <a:lstStyle/>
          <a:p>
            <a:pPr algn="ctr"/>
            <a:r>
              <a:rPr lang="en-US" sz="1200" dirty="0">
                <a:solidFill>
                  <a:schemeClr val="bg1"/>
                </a:solidFill>
              </a:rPr>
              <a:t>Lockman et al. </a:t>
            </a:r>
            <a:r>
              <a:rPr lang="en-US" sz="1200" i="1" dirty="0">
                <a:solidFill>
                  <a:schemeClr val="bg1"/>
                </a:solidFill>
              </a:rPr>
              <a:t>Lancet </a:t>
            </a:r>
            <a:r>
              <a:rPr lang="en-US" sz="1200" dirty="0">
                <a:solidFill>
                  <a:schemeClr val="bg1"/>
                </a:solidFill>
              </a:rPr>
              <a:t>2021</a:t>
            </a:r>
          </a:p>
        </p:txBody>
      </p:sp>
      <p:sp>
        <p:nvSpPr>
          <p:cNvPr id="9" name="Content Placeholder 2">
            <a:extLst>
              <a:ext uri="{FF2B5EF4-FFF2-40B4-BE49-F238E27FC236}">
                <a16:creationId xmlns:a16="http://schemas.microsoft.com/office/drawing/2014/main" id="{2492E239-ABAE-184F-8848-A5DCF781E333}"/>
              </a:ext>
            </a:extLst>
          </p:cNvPr>
          <p:cNvSpPr txBox="1">
            <a:spLocks/>
          </p:cNvSpPr>
          <p:nvPr/>
        </p:nvSpPr>
        <p:spPr>
          <a:xfrm>
            <a:off x="468085" y="1009947"/>
            <a:ext cx="8207830" cy="3582760"/>
          </a:xfrm>
          <a:prstGeom prst="rect">
            <a:avLst/>
          </a:prstGeom>
        </p:spPr>
        <p:txBody>
          <a:bodyPr vert="horz" lIns="68580" tIns="34290" rIns="68580" bIns="3429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Clr>
                <a:schemeClr val="accent6"/>
              </a:buClr>
            </a:pPr>
            <a:r>
              <a:rPr lang="en-US" sz="2800" dirty="0">
                <a:solidFill>
                  <a:schemeClr val="tx1"/>
                </a:solidFill>
              </a:rPr>
              <a:t>DTG-containing regimens had superior virological efficacy at delivery compared with the efavirenz, emtricitabine, and tenofovir disoproxil fumarate regimen</a:t>
            </a:r>
          </a:p>
          <a:p>
            <a:pPr>
              <a:buClr>
                <a:schemeClr val="accent6"/>
              </a:buClr>
            </a:pPr>
            <a:r>
              <a:rPr lang="en-US" sz="2800" dirty="0">
                <a:solidFill>
                  <a:schemeClr val="tx1"/>
                </a:solidFill>
              </a:rPr>
              <a:t>The DTG/3TC/TAF regimen had the lowest frequency of composite adverse pregnancy outcomes and of neonatal deaths</a:t>
            </a:r>
          </a:p>
        </p:txBody>
      </p:sp>
    </p:spTree>
    <p:extLst>
      <p:ext uri="{BB962C8B-B14F-4D97-AF65-F5344CB8AC3E}">
        <p14:creationId xmlns:p14="http://schemas.microsoft.com/office/powerpoint/2010/main" val="2781044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A764-A1BA-6E10-3470-C0F3C23A7418}"/>
              </a:ext>
            </a:extLst>
          </p:cNvPr>
          <p:cNvSpPr>
            <a:spLocks noGrp="1"/>
          </p:cNvSpPr>
          <p:nvPr>
            <p:ph type="title"/>
          </p:nvPr>
        </p:nvSpPr>
        <p:spPr>
          <a:xfrm>
            <a:off x="216219" y="-4620"/>
            <a:ext cx="8864209" cy="857250"/>
          </a:xfrm>
        </p:spPr>
        <p:txBody>
          <a:bodyPr>
            <a:normAutofit/>
          </a:bodyPr>
          <a:lstStyle/>
          <a:p>
            <a:pPr algn="ctr"/>
            <a:r>
              <a:rPr lang="en-US" dirty="0"/>
              <a:t>Alternative for ARV-naïve</a:t>
            </a:r>
          </a:p>
        </p:txBody>
      </p:sp>
      <p:graphicFrame>
        <p:nvGraphicFramePr>
          <p:cNvPr id="5" name="Table 5">
            <a:extLst>
              <a:ext uri="{FF2B5EF4-FFF2-40B4-BE49-F238E27FC236}">
                <a16:creationId xmlns:a16="http://schemas.microsoft.com/office/drawing/2014/main" id="{F74F7039-22E8-8EF1-68D4-ABE7150E90E4}"/>
              </a:ext>
            </a:extLst>
          </p:cNvPr>
          <p:cNvGraphicFramePr>
            <a:graphicFrameLocks noGrp="1"/>
          </p:cNvGraphicFramePr>
          <p:nvPr>
            <p:ph idx="1"/>
            <p:extLst>
              <p:ext uri="{D42A27DB-BD31-4B8C-83A1-F6EECF244321}">
                <p14:modId xmlns:p14="http://schemas.microsoft.com/office/powerpoint/2010/main" val="4105951141"/>
              </p:ext>
            </p:extLst>
          </p:nvPr>
        </p:nvGraphicFramePr>
        <p:xfrm>
          <a:off x="31785" y="718589"/>
          <a:ext cx="9080429" cy="4011748"/>
        </p:xfrm>
        <a:graphic>
          <a:graphicData uri="http://schemas.openxmlformats.org/drawingml/2006/table">
            <a:tbl>
              <a:tblPr firstRow="1" bandRow="1">
                <a:tableStyleId>{00A15C55-8517-42AA-B614-E9B94910E393}</a:tableStyleId>
              </a:tblPr>
              <a:tblGrid>
                <a:gridCol w="2444730">
                  <a:extLst>
                    <a:ext uri="{9D8B030D-6E8A-4147-A177-3AD203B41FA5}">
                      <a16:colId xmlns:a16="http://schemas.microsoft.com/office/drawing/2014/main" val="4033010984"/>
                    </a:ext>
                  </a:extLst>
                </a:gridCol>
                <a:gridCol w="3575070">
                  <a:extLst>
                    <a:ext uri="{9D8B030D-6E8A-4147-A177-3AD203B41FA5}">
                      <a16:colId xmlns:a16="http://schemas.microsoft.com/office/drawing/2014/main" val="1872914254"/>
                    </a:ext>
                  </a:extLst>
                </a:gridCol>
                <a:gridCol w="1371600">
                  <a:extLst>
                    <a:ext uri="{9D8B030D-6E8A-4147-A177-3AD203B41FA5}">
                      <a16:colId xmlns:a16="http://schemas.microsoft.com/office/drawing/2014/main" val="1056083467"/>
                    </a:ext>
                  </a:extLst>
                </a:gridCol>
                <a:gridCol w="1689029">
                  <a:extLst>
                    <a:ext uri="{9D8B030D-6E8A-4147-A177-3AD203B41FA5}">
                      <a16:colId xmlns:a16="http://schemas.microsoft.com/office/drawing/2014/main" val="157542308"/>
                    </a:ext>
                  </a:extLst>
                </a:gridCol>
              </a:tblGrid>
              <a:tr h="259839">
                <a:tc>
                  <a:txBody>
                    <a:bodyPr/>
                    <a:lstStyle/>
                    <a:p>
                      <a:pPr algn="ctr"/>
                      <a:r>
                        <a:rPr lang="en-US" sz="1400" dirty="0"/>
                        <a:t>Alternative NRTI</a:t>
                      </a:r>
                    </a:p>
                  </a:txBody>
                  <a:tcPr marL="51435" marR="51435" marT="25718" marB="25718"/>
                </a:tc>
                <a:tc>
                  <a:txBody>
                    <a:bodyPr/>
                    <a:lstStyle/>
                    <a:p>
                      <a:pPr algn="ctr"/>
                      <a:r>
                        <a:rPr lang="en-US" sz="1400" dirty="0"/>
                        <a:t>Alternative NNRTI</a:t>
                      </a:r>
                    </a:p>
                  </a:txBody>
                  <a:tcPr marL="51435" marR="51435" marT="25718" marB="25718"/>
                </a:tc>
                <a:tc>
                  <a:txBody>
                    <a:bodyPr/>
                    <a:lstStyle/>
                    <a:p>
                      <a:pPr algn="ctr"/>
                      <a:r>
                        <a:rPr lang="en-US" sz="1400" dirty="0"/>
                        <a:t>Alternative PI</a:t>
                      </a:r>
                    </a:p>
                  </a:txBody>
                  <a:tcPr marL="51435" marR="51435" marT="25718" marB="25718"/>
                </a:tc>
                <a:tc>
                  <a:txBody>
                    <a:bodyPr/>
                    <a:lstStyle/>
                    <a:p>
                      <a:pPr algn="ctr"/>
                      <a:r>
                        <a:rPr lang="en-US" sz="1400" dirty="0"/>
                        <a:t>Alternative INSTI</a:t>
                      </a:r>
                    </a:p>
                  </a:txBody>
                  <a:tcPr marL="51435" marR="51435" marT="25718" marB="25718"/>
                </a:tc>
                <a:extLst>
                  <a:ext uri="{0D108BD9-81ED-4DB2-BD59-A6C34878D82A}">
                    <a16:rowId xmlns:a16="http://schemas.microsoft.com/office/drawing/2014/main" val="4162983419"/>
                  </a:ext>
                </a:extLst>
              </a:tr>
              <a:tr h="1077700">
                <a:tc>
                  <a:txBody>
                    <a:bodyPr/>
                    <a:lstStyle/>
                    <a:p>
                      <a:pPr algn="ctr"/>
                      <a:r>
                        <a:rPr lang="en-US" sz="1400" b="1" dirty="0"/>
                        <a:t>ZDV/3TC</a:t>
                      </a:r>
                    </a:p>
                    <a:p>
                      <a:pPr algn="ctr"/>
                      <a:r>
                        <a:rPr lang="en-US" sz="1400" b="0" dirty="0"/>
                        <a:t>(zidovudine/lamivudine)</a:t>
                      </a:r>
                    </a:p>
                  </a:txBody>
                  <a:tcPr marL="51435" marR="51435" marT="25718" marB="25718"/>
                </a:tc>
                <a:tc>
                  <a:txBody>
                    <a:bodyPr/>
                    <a:lstStyle/>
                    <a:p>
                      <a:pPr algn="ctr"/>
                      <a:r>
                        <a:rPr lang="en-US" sz="1400" b="1" dirty="0"/>
                        <a:t>EFV/TDF/FTC</a:t>
                      </a:r>
                    </a:p>
                    <a:p>
                      <a:pPr algn="ctr"/>
                      <a:r>
                        <a:rPr lang="en-US" sz="1400" b="0" dirty="0"/>
                        <a:t>(efavirenz, tenofovir, emtricitabine)</a:t>
                      </a:r>
                    </a:p>
                    <a:p>
                      <a:pPr algn="ctr"/>
                      <a:r>
                        <a:rPr lang="en-US" sz="1400" b="1" dirty="0"/>
                        <a:t>or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EFV/TDF/3TC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a:t>(efavirenz, tenofovir, lamivudine)</a:t>
                      </a:r>
                    </a:p>
                  </a:txBody>
                  <a:tcPr marL="51435" marR="51435" marT="25718" marB="25718"/>
                </a:tc>
                <a:tc>
                  <a:txBody>
                    <a:bodyPr/>
                    <a:lstStyle/>
                    <a:p>
                      <a:pPr algn="ctr"/>
                      <a:r>
                        <a:rPr lang="en-US" sz="1400" b="1" dirty="0"/>
                        <a:t>--</a:t>
                      </a:r>
                    </a:p>
                  </a:txBody>
                  <a:tcPr marL="51435" marR="51435" marT="25718" marB="25718"/>
                </a:tc>
                <a:tc>
                  <a:txBody>
                    <a:bodyPr/>
                    <a:lstStyle/>
                    <a:p>
                      <a:pPr algn="ctr"/>
                      <a:r>
                        <a:rPr lang="en-US" sz="1400" b="0" dirty="0"/>
                        <a:t>--</a:t>
                      </a:r>
                    </a:p>
                  </a:txBody>
                  <a:tcPr marL="51435" marR="51435" marT="25718" marB="25718"/>
                </a:tc>
                <a:extLst>
                  <a:ext uri="{0D108BD9-81ED-4DB2-BD59-A6C34878D82A}">
                    <a16:rowId xmlns:a16="http://schemas.microsoft.com/office/drawing/2014/main" val="215778837"/>
                  </a:ext>
                </a:extLst>
              </a:tr>
              <a:tr h="460823">
                <a:tc>
                  <a:txBody>
                    <a:bodyPr/>
                    <a:lstStyle/>
                    <a:p>
                      <a:pPr marL="0" marR="0" lvl="0" indent="0" algn="ctr" defTabSz="912899" rtl="0" eaLnBrk="1" fontAlgn="auto" latinLnBrk="0" hangingPunct="1">
                        <a:lnSpc>
                          <a:spcPct val="100000"/>
                        </a:lnSpc>
                        <a:spcBef>
                          <a:spcPts val="0"/>
                        </a:spcBef>
                        <a:spcAft>
                          <a:spcPts val="0"/>
                        </a:spcAft>
                        <a:buClrTx/>
                        <a:buSzTx/>
                        <a:buFontTx/>
                        <a:buNone/>
                        <a:tabLst/>
                        <a:defRPr/>
                      </a:pPr>
                      <a:endParaRPr lang="en-US" sz="1400" b="1" dirty="0"/>
                    </a:p>
                  </a:txBody>
                  <a:tcPr marL="51435" marR="51435" marT="25718" marB="25718"/>
                </a:tc>
                <a:tc>
                  <a:txBody>
                    <a:bodyPr/>
                    <a:lstStyle/>
                    <a:p>
                      <a:pPr algn="ctr"/>
                      <a:r>
                        <a:rPr lang="en-US" sz="1400" b="1" dirty="0"/>
                        <a:t>EFV + preferred dual-NRTI backbone</a:t>
                      </a:r>
                    </a:p>
                    <a:p>
                      <a:pPr algn="ctr"/>
                      <a:r>
                        <a:rPr lang="en-US" sz="1400" b="0" dirty="0"/>
                        <a:t>(efavirenz)</a:t>
                      </a:r>
                    </a:p>
                  </a:txBody>
                  <a:tcPr marL="51435" marR="51435" marT="25718" marB="25718"/>
                </a:tc>
                <a:tc>
                  <a:txBody>
                    <a:bodyPr/>
                    <a:lstStyle/>
                    <a:p>
                      <a:pPr marL="0" marR="0" lvl="0" indent="0" algn="ctr" defTabSz="912899" rtl="0" eaLnBrk="1" fontAlgn="auto" latinLnBrk="0" hangingPunct="1">
                        <a:lnSpc>
                          <a:spcPct val="100000"/>
                        </a:lnSpc>
                        <a:spcBef>
                          <a:spcPts val="0"/>
                        </a:spcBef>
                        <a:spcAft>
                          <a:spcPts val="0"/>
                        </a:spcAft>
                        <a:buClrTx/>
                        <a:buSzTx/>
                        <a:buFontTx/>
                        <a:buNone/>
                        <a:tabLst/>
                        <a:defRPr/>
                      </a:pPr>
                      <a:endParaRPr lang="en-US" sz="1400" b="1" dirty="0"/>
                    </a:p>
                  </a:txBody>
                  <a:tcPr marL="51435" marR="51435" marT="25718" marB="25718"/>
                </a:tc>
                <a:tc>
                  <a:txBody>
                    <a:bodyPr/>
                    <a:lstStyle/>
                    <a:p>
                      <a:pPr algn="ctr"/>
                      <a:endParaRPr lang="en-US" sz="1400" b="1" dirty="0">
                        <a:solidFill>
                          <a:schemeClr val="accent3"/>
                        </a:solidFill>
                      </a:endParaRPr>
                    </a:p>
                  </a:txBody>
                  <a:tcPr marL="51435" marR="51435" marT="25718" marB="25718"/>
                </a:tc>
                <a:extLst>
                  <a:ext uri="{0D108BD9-81ED-4DB2-BD59-A6C34878D82A}">
                    <a16:rowId xmlns:a16="http://schemas.microsoft.com/office/drawing/2014/main" val="3509715491"/>
                  </a:ext>
                </a:extLst>
              </a:tr>
              <a:tr h="1461891">
                <a:tc>
                  <a:txBody>
                    <a:bodyPr/>
                    <a:lstStyle/>
                    <a:p>
                      <a:pPr marL="0" marR="0" lvl="0" indent="0" algn="ctr" defTabSz="912899" rtl="0" eaLnBrk="1" fontAlgn="auto" latinLnBrk="0" hangingPunct="1">
                        <a:lnSpc>
                          <a:spcPct val="100000"/>
                        </a:lnSpc>
                        <a:spcBef>
                          <a:spcPts val="0"/>
                        </a:spcBef>
                        <a:spcAft>
                          <a:spcPts val="0"/>
                        </a:spcAft>
                        <a:buClrTx/>
                        <a:buSzTx/>
                        <a:buFontTx/>
                        <a:buNone/>
                        <a:tabLst/>
                        <a:defRPr/>
                      </a:pPr>
                      <a:endParaRPr lang="en-US" sz="1400" b="1" dirty="0"/>
                    </a:p>
                  </a:txBody>
                  <a:tcPr marL="51435" marR="51435" marT="25718" marB="25718"/>
                </a:tc>
                <a:tc>
                  <a:txBody>
                    <a:bodyPr/>
                    <a:lstStyle/>
                    <a:p>
                      <a:pPr algn="ctr"/>
                      <a:r>
                        <a:rPr lang="en-US" sz="1400" b="1" dirty="0"/>
                        <a:t>RPV/TDF/FTC</a:t>
                      </a:r>
                    </a:p>
                    <a:p>
                      <a:pPr algn="ctr"/>
                      <a:r>
                        <a:rPr lang="en-US" sz="1400" b="0" dirty="0"/>
                        <a:t>(</a:t>
                      </a:r>
                      <a:r>
                        <a:rPr lang="en-US" sz="1400" b="0" dirty="0" err="1"/>
                        <a:t>rilpivirine</a:t>
                      </a:r>
                      <a:r>
                        <a:rPr lang="en-US" sz="1400" b="0" dirty="0"/>
                        <a:t>, tenofovir, emtricitabine)</a:t>
                      </a:r>
                    </a:p>
                    <a:p>
                      <a:pPr algn="ctr"/>
                      <a:r>
                        <a:rPr lang="en-US" sz="1400" b="1" dirty="0"/>
                        <a:t>Or</a:t>
                      </a:r>
                    </a:p>
                    <a:p>
                      <a:pPr algn="ctr"/>
                      <a:r>
                        <a:rPr lang="en-US" sz="1400" b="1" dirty="0"/>
                        <a:t>RPV/TAF/FTC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a:t>(</a:t>
                      </a:r>
                      <a:r>
                        <a:rPr lang="en-US" sz="1400" b="0" dirty="0" err="1"/>
                        <a:t>rilpivirine</a:t>
                      </a:r>
                      <a:r>
                        <a:rPr lang="en-US" sz="1400" b="0" dirty="0"/>
                        <a:t>, tenofovir, emtricitabine)</a:t>
                      </a:r>
                    </a:p>
                    <a:p>
                      <a:pPr algn="ctr"/>
                      <a:endParaRPr lang="en-US" sz="1400" b="1" dirty="0"/>
                    </a:p>
                    <a:p>
                      <a:pPr algn="ctr"/>
                      <a:r>
                        <a:rPr lang="en-US" sz="1400" b="1" dirty="0">
                          <a:solidFill>
                            <a:schemeClr val="accent6"/>
                          </a:solidFill>
                        </a:rPr>
                        <a:t>*not for VL &gt;100K, CD4 &lt;200</a:t>
                      </a:r>
                    </a:p>
                  </a:txBody>
                  <a:tcPr marL="51435" marR="51435" marT="25718" marB="25718"/>
                </a:tc>
                <a:tc>
                  <a:txBody>
                    <a:bodyPr/>
                    <a:lstStyle/>
                    <a:p>
                      <a:pPr algn="ctr"/>
                      <a:endParaRPr lang="en-US" sz="1400" b="1"/>
                    </a:p>
                  </a:txBody>
                  <a:tcPr marL="51435" marR="51435" marT="25718" marB="25718"/>
                </a:tc>
                <a:tc>
                  <a:txBody>
                    <a:bodyPr/>
                    <a:lstStyle/>
                    <a:p>
                      <a:pPr algn="ctr"/>
                      <a:endParaRPr lang="en-US" sz="1400" b="1" dirty="0"/>
                    </a:p>
                  </a:txBody>
                  <a:tcPr marL="51435" marR="51435" marT="25718" marB="25718"/>
                </a:tc>
                <a:extLst>
                  <a:ext uri="{0D108BD9-81ED-4DB2-BD59-A6C34878D82A}">
                    <a16:rowId xmlns:a16="http://schemas.microsoft.com/office/drawing/2014/main" val="2917432382"/>
                  </a:ext>
                </a:extLst>
              </a:tr>
              <a:tr h="605604">
                <a:tc>
                  <a:txBody>
                    <a:bodyPr/>
                    <a:lstStyle/>
                    <a:p>
                      <a:pPr marL="0" marR="0" lvl="0" indent="0" algn="ctr" defTabSz="912899" rtl="0" eaLnBrk="1" fontAlgn="auto" latinLnBrk="0" hangingPunct="1">
                        <a:lnSpc>
                          <a:spcPct val="100000"/>
                        </a:lnSpc>
                        <a:spcBef>
                          <a:spcPts val="0"/>
                        </a:spcBef>
                        <a:spcAft>
                          <a:spcPts val="0"/>
                        </a:spcAft>
                        <a:buClrTx/>
                        <a:buSzTx/>
                        <a:buFontTx/>
                        <a:buNone/>
                        <a:tabLst/>
                        <a:defRPr/>
                      </a:pPr>
                      <a:endParaRPr lang="en-US" sz="1400" b="1" dirty="0"/>
                    </a:p>
                  </a:txBody>
                  <a:tcPr marL="51435" marR="51435" marT="25718" marB="25718"/>
                </a:tc>
                <a:tc>
                  <a:txBody>
                    <a:bodyPr/>
                    <a:lstStyle/>
                    <a:p>
                      <a:pPr algn="ctr"/>
                      <a:r>
                        <a:rPr lang="en-US" sz="1400" b="1" dirty="0"/>
                        <a:t>RPV + preferred Dual-NRTI backbone</a:t>
                      </a:r>
                    </a:p>
                    <a:p>
                      <a:pPr algn="ctr"/>
                      <a:r>
                        <a:rPr lang="en-US" sz="1400" b="0" dirty="0"/>
                        <a:t>(</a:t>
                      </a:r>
                      <a:r>
                        <a:rPr lang="en-US" sz="1400" b="0" dirty="0" err="1"/>
                        <a:t>rilpivirine</a:t>
                      </a:r>
                      <a:r>
                        <a:rPr lang="en-US" sz="1400" b="0" dirty="0"/>
                        <a:t>)</a:t>
                      </a:r>
                    </a:p>
                  </a:txBody>
                  <a:tcPr marL="51435" marR="51435" marT="25718" marB="25718"/>
                </a:tc>
                <a:tc>
                  <a:txBody>
                    <a:bodyPr/>
                    <a:lstStyle/>
                    <a:p>
                      <a:pPr algn="ctr"/>
                      <a:endParaRPr lang="en-US" sz="1400" b="1"/>
                    </a:p>
                  </a:txBody>
                  <a:tcPr marL="51435" marR="51435" marT="25718" marB="25718"/>
                </a:tc>
                <a:tc>
                  <a:txBody>
                    <a:bodyPr/>
                    <a:lstStyle/>
                    <a:p>
                      <a:pPr algn="ctr"/>
                      <a:endParaRPr lang="en-US" sz="1400" b="1" dirty="0"/>
                    </a:p>
                  </a:txBody>
                  <a:tcPr marL="51435" marR="51435" marT="25718" marB="25718"/>
                </a:tc>
                <a:extLst>
                  <a:ext uri="{0D108BD9-81ED-4DB2-BD59-A6C34878D82A}">
                    <a16:rowId xmlns:a16="http://schemas.microsoft.com/office/drawing/2014/main" val="355588446"/>
                  </a:ext>
                </a:extLst>
              </a:tr>
            </a:tbl>
          </a:graphicData>
        </a:graphic>
      </p:graphicFrame>
      <p:sp>
        <p:nvSpPr>
          <p:cNvPr id="4" name="Slide Number Placeholder 3">
            <a:extLst>
              <a:ext uri="{FF2B5EF4-FFF2-40B4-BE49-F238E27FC236}">
                <a16:creationId xmlns:a16="http://schemas.microsoft.com/office/drawing/2014/main" id="{686F01E2-5E38-E2B2-EBE8-C0A5A46D00FC}"/>
              </a:ext>
            </a:extLst>
          </p:cNvPr>
          <p:cNvSpPr>
            <a:spLocks noGrp="1"/>
          </p:cNvSpPr>
          <p:nvPr>
            <p:ph type="sldNum" sz="quarter" idx="12"/>
          </p:nvPr>
        </p:nvSpPr>
        <p:spPr/>
        <p:txBody>
          <a:bodyPr/>
          <a:lstStyle/>
          <a:p>
            <a:fld id="{1D2EA5EF-C699-AF4C-BA42-C0A1CAAB713C}" type="slidenum">
              <a:rPr lang="en-US" smtClean="0"/>
              <a:t>27</a:t>
            </a:fld>
            <a:endParaRPr lang="en-US"/>
          </a:p>
        </p:txBody>
      </p:sp>
      <p:sp>
        <p:nvSpPr>
          <p:cNvPr id="3" name="TextBox 2">
            <a:extLst>
              <a:ext uri="{FF2B5EF4-FFF2-40B4-BE49-F238E27FC236}">
                <a16:creationId xmlns:a16="http://schemas.microsoft.com/office/drawing/2014/main" id="{07372B69-4C56-E909-FA6E-B3DCFC8A4BBB}"/>
              </a:ext>
            </a:extLst>
          </p:cNvPr>
          <p:cNvSpPr txBox="1"/>
          <p:nvPr/>
        </p:nvSpPr>
        <p:spPr>
          <a:xfrm>
            <a:off x="1752600" y="4729412"/>
            <a:ext cx="6096000" cy="276999"/>
          </a:xfrm>
          <a:prstGeom prst="rect">
            <a:avLst/>
          </a:prstGeom>
          <a:noFill/>
        </p:spPr>
        <p:txBody>
          <a:bodyPr wrap="square" rtlCol="0">
            <a:spAutoFit/>
          </a:bodyPr>
          <a:lstStyle/>
          <a:p>
            <a:pPr algn="ctr"/>
            <a:r>
              <a:rPr lang="en-US" sz="1200" dirty="0">
                <a:solidFill>
                  <a:schemeClr val="bg1"/>
                </a:solidFill>
              </a:rPr>
              <a:t>https://clinicalinfo.hiv.gov/en/guidelines/perinatal-hiv/whats-new-guidelines</a:t>
            </a:r>
          </a:p>
        </p:txBody>
      </p:sp>
    </p:spTree>
    <p:extLst>
      <p:ext uri="{BB962C8B-B14F-4D97-AF65-F5344CB8AC3E}">
        <p14:creationId xmlns:p14="http://schemas.microsoft.com/office/powerpoint/2010/main" val="4132648782"/>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5ADE-A785-914D-A70D-F0268AFF1902}"/>
              </a:ext>
            </a:extLst>
          </p:cNvPr>
          <p:cNvSpPr>
            <a:spLocks noGrp="1"/>
          </p:cNvSpPr>
          <p:nvPr>
            <p:ph type="title"/>
          </p:nvPr>
        </p:nvSpPr>
        <p:spPr>
          <a:xfrm>
            <a:off x="266700" y="0"/>
            <a:ext cx="8534400" cy="892734"/>
          </a:xfrm>
        </p:spPr>
        <p:txBody>
          <a:bodyPr>
            <a:noAutofit/>
          </a:bodyPr>
          <a:lstStyle/>
          <a:p>
            <a:pPr algn="ctr"/>
            <a:r>
              <a:rPr lang="en-US" dirty="0"/>
              <a:t>Insufficient Data to Recommend</a:t>
            </a:r>
          </a:p>
        </p:txBody>
      </p:sp>
      <p:sp>
        <p:nvSpPr>
          <p:cNvPr id="3" name="Content Placeholder 2">
            <a:extLst>
              <a:ext uri="{FF2B5EF4-FFF2-40B4-BE49-F238E27FC236}">
                <a16:creationId xmlns:a16="http://schemas.microsoft.com/office/drawing/2014/main" id="{583D702F-BC6E-7041-BDED-4CF5579BB215}"/>
              </a:ext>
            </a:extLst>
          </p:cNvPr>
          <p:cNvSpPr>
            <a:spLocks noGrp="1"/>
          </p:cNvSpPr>
          <p:nvPr>
            <p:ph idx="1"/>
          </p:nvPr>
        </p:nvSpPr>
        <p:spPr>
          <a:xfrm>
            <a:off x="0" y="873684"/>
            <a:ext cx="9144000" cy="3679266"/>
          </a:xfrm>
        </p:spPr>
        <p:txBody>
          <a:bodyPr>
            <a:noAutofit/>
          </a:bodyPr>
          <a:lstStyle/>
          <a:p>
            <a:r>
              <a:rPr lang="en-US" sz="1800" b="1" dirty="0"/>
              <a:t>BIC/TAF/FTC </a:t>
            </a:r>
            <a:r>
              <a:rPr lang="en-US" sz="1800" dirty="0"/>
              <a:t>(</a:t>
            </a:r>
            <a:r>
              <a:rPr lang="en-US" sz="1800" dirty="0" err="1"/>
              <a:t>bictegravir</a:t>
            </a:r>
            <a:r>
              <a:rPr lang="en-US" sz="1800" dirty="0"/>
              <a:t>/emtricitabine/tenofovir alafenamide): limited data on use in pregnancy</a:t>
            </a:r>
          </a:p>
          <a:p>
            <a:r>
              <a:rPr lang="en-US" sz="1800" b="1" dirty="0"/>
              <a:t>DOR</a:t>
            </a:r>
            <a:r>
              <a:rPr lang="en-US" sz="1800" dirty="0"/>
              <a:t> (</a:t>
            </a:r>
            <a:r>
              <a:rPr lang="en-US" sz="1800" dirty="0" err="1"/>
              <a:t>doravirine</a:t>
            </a:r>
            <a:r>
              <a:rPr lang="en-US" sz="1800" dirty="0"/>
              <a:t>): no data on use in pregnancy</a:t>
            </a:r>
          </a:p>
          <a:p>
            <a:r>
              <a:rPr lang="en-US" sz="1800" b="1" dirty="0"/>
              <a:t>IBA</a:t>
            </a:r>
            <a:r>
              <a:rPr lang="en-US" sz="1800" dirty="0"/>
              <a:t> (ibalizumab): no data on use in pregnancy</a:t>
            </a:r>
          </a:p>
          <a:p>
            <a:r>
              <a:rPr lang="en-US" sz="1800" b="1" dirty="0"/>
              <a:t>Two-drug regimens: </a:t>
            </a:r>
            <a:r>
              <a:rPr lang="en-US" sz="1800" dirty="0"/>
              <a:t>no data on use in pregnancy</a:t>
            </a:r>
          </a:p>
          <a:p>
            <a:pPr lvl="1"/>
            <a:r>
              <a:rPr lang="en-US" sz="1800" dirty="0"/>
              <a:t>Pregnant persons who present to care on DTG/3TC (dolutegravir, lamivudine) or DTG/RPV (dolutegravir, </a:t>
            </a:r>
            <a:r>
              <a:rPr lang="en-US" sz="1800" dirty="0" err="1"/>
              <a:t>rilpivirine</a:t>
            </a:r>
            <a:r>
              <a:rPr lang="en-US" sz="1800" dirty="0"/>
              <a:t>) and have successfully maintained viral suppression can continue the two-drug regimen with more frequent viral load monitoring, every 1 to 2 months throughout pregnancy</a:t>
            </a:r>
          </a:p>
          <a:p>
            <a:pPr lvl="1"/>
            <a:r>
              <a:rPr lang="en-US" sz="1800" dirty="0"/>
              <a:t>Pharmacokinetics (PK) have been well described and are adequate in pregnancy, and the components of each of the two-drug oral regimens are recommended as </a:t>
            </a:r>
            <a:r>
              <a:rPr lang="en-US" sz="1800" i="1" dirty="0"/>
              <a:t>Preferred</a:t>
            </a:r>
            <a:r>
              <a:rPr lang="en-US" sz="1800" dirty="0"/>
              <a:t> or </a:t>
            </a:r>
            <a:r>
              <a:rPr lang="en-US" sz="1800" i="1" dirty="0"/>
              <a:t>Alternative</a:t>
            </a:r>
            <a:r>
              <a:rPr lang="en-US" sz="1800" dirty="0"/>
              <a:t> ARV drugs by the Panel.</a:t>
            </a:r>
          </a:p>
        </p:txBody>
      </p:sp>
      <p:sp>
        <p:nvSpPr>
          <p:cNvPr id="4" name="TextBox 3">
            <a:extLst>
              <a:ext uri="{FF2B5EF4-FFF2-40B4-BE49-F238E27FC236}">
                <a16:creationId xmlns:a16="http://schemas.microsoft.com/office/drawing/2014/main" id="{328072E5-8698-2E01-526B-99A8C6528CE5}"/>
              </a:ext>
            </a:extLst>
          </p:cNvPr>
          <p:cNvSpPr txBox="1"/>
          <p:nvPr/>
        </p:nvSpPr>
        <p:spPr>
          <a:xfrm>
            <a:off x="1752600" y="4729412"/>
            <a:ext cx="6096000" cy="276999"/>
          </a:xfrm>
          <a:prstGeom prst="rect">
            <a:avLst/>
          </a:prstGeom>
          <a:noFill/>
        </p:spPr>
        <p:txBody>
          <a:bodyPr wrap="square" rtlCol="0">
            <a:spAutoFit/>
          </a:bodyPr>
          <a:lstStyle/>
          <a:p>
            <a:pPr algn="ctr"/>
            <a:r>
              <a:rPr lang="en-US" sz="1200" dirty="0">
                <a:solidFill>
                  <a:schemeClr val="bg1"/>
                </a:solidFill>
              </a:rPr>
              <a:t>https://clinicalinfo.hiv.gov/en/guidelines/perinatal-hiv/whats-new-guidelines</a:t>
            </a:r>
          </a:p>
        </p:txBody>
      </p:sp>
    </p:spTree>
    <p:extLst>
      <p:ext uri="{BB962C8B-B14F-4D97-AF65-F5344CB8AC3E}">
        <p14:creationId xmlns:p14="http://schemas.microsoft.com/office/powerpoint/2010/main" val="2668904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133C-9667-AB4A-9215-8D83C558127F}"/>
              </a:ext>
            </a:extLst>
          </p:cNvPr>
          <p:cNvSpPr>
            <a:spLocks noGrp="1"/>
          </p:cNvSpPr>
          <p:nvPr>
            <p:ph type="title"/>
          </p:nvPr>
        </p:nvSpPr>
        <p:spPr>
          <a:xfrm>
            <a:off x="304800" y="-24366"/>
            <a:ext cx="8458200" cy="807922"/>
          </a:xfrm>
        </p:spPr>
        <p:txBody>
          <a:bodyPr>
            <a:normAutofit/>
          </a:bodyPr>
          <a:lstStyle/>
          <a:p>
            <a:pPr algn="ctr"/>
            <a:r>
              <a:rPr lang="en-US" dirty="0"/>
              <a:t>Not Recommended </a:t>
            </a:r>
          </a:p>
        </p:txBody>
      </p:sp>
      <p:sp>
        <p:nvSpPr>
          <p:cNvPr id="3" name="Content Placeholder 2">
            <a:extLst>
              <a:ext uri="{FF2B5EF4-FFF2-40B4-BE49-F238E27FC236}">
                <a16:creationId xmlns:a16="http://schemas.microsoft.com/office/drawing/2014/main" id="{205C952E-A84D-8847-BAB0-98E4FD58AD4D}"/>
              </a:ext>
            </a:extLst>
          </p:cNvPr>
          <p:cNvSpPr>
            <a:spLocks noGrp="1"/>
          </p:cNvSpPr>
          <p:nvPr>
            <p:ph idx="1"/>
          </p:nvPr>
        </p:nvSpPr>
        <p:spPr>
          <a:xfrm>
            <a:off x="271130" y="590550"/>
            <a:ext cx="8610600" cy="3837214"/>
          </a:xfrm>
        </p:spPr>
        <p:txBody>
          <a:bodyPr>
            <a:noAutofit/>
          </a:bodyPr>
          <a:lstStyle/>
          <a:p>
            <a:r>
              <a:rPr lang="en-US" sz="2000" dirty="0"/>
              <a:t>Cobicistat boosted regimens: reduction in trough dose in the 2/3</a:t>
            </a:r>
            <a:r>
              <a:rPr lang="en-US" sz="2000" baseline="30000" dirty="0"/>
              <a:t>rd</a:t>
            </a:r>
            <a:r>
              <a:rPr lang="en-US" sz="2000" dirty="0"/>
              <a:t> trimesters</a:t>
            </a:r>
          </a:p>
          <a:p>
            <a:pPr lvl="1"/>
            <a:r>
              <a:rPr lang="en-US" sz="2000" dirty="0"/>
              <a:t>&gt;2h from pre-natal vitamin</a:t>
            </a:r>
          </a:p>
          <a:p>
            <a:r>
              <a:rPr lang="en-US" sz="2000" dirty="0"/>
              <a:t>Long-acting injectable cabotegravir plus </a:t>
            </a:r>
            <a:r>
              <a:rPr lang="en-US" sz="2000" dirty="0" err="1"/>
              <a:t>rilpivirine</a:t>
            </a:r>
            <a:r>
              <a:rPr lang="en-US" sz="2000" dirty="0"/>
              <a:t>: extremely limited data, long half-life means levels may last up to 12 months after last dose</a:t>
            </a:r>
          </a:p>
          <a:p>
            <a:r>
              <a:rPr lang="en-US" sz="2000" dirty="0"/>
              <a:t>Lopinavir/ritonavir: liquid contains 42% alcohol and 15% propylene glycol, associated with preterm delivery, more nausea/vomiting, requires dose adjustment in 2/3</a:t>
            </a:r>
            <a:r>
              <a:rPr lang="en-US" sz="2000" baseline="30000" dirty="0"/>
              <a:t>rd</a:t>
            </a:r>
            <a:r>
              <a:rPr lang="en-US" sz="2000" dirty="0"/>
              <a:t> trimesters</a:t>
            </a:r>
          </a:p>
          <a:p>
            <a:r>
              <a:rPr lang="en-US" sz="2000" dirty="0"/>
              <a:t>Nevirapine: risk of life-threatening hepatotoxicity if CD4 &gt; 250, can have hypersensitivity reactions</a:t>
            </a:r>
          </a:p>
          <a:p>
            <a:r>
              <a:rPr lang="en-US" sz="2000" dirty="0"/>
              <a:t>Etravirine, fostemsavir, maraviroc, enfuvirtide: not recommended</a:t>
            </a:r>
          </a:p>
        </p:txBody>
      </p:sp>
    </p:spTree>
    <p:extLst>
      <p:ext uri="{BB962C8B-B14F-4D97-AF65-F5344CB8AC3E}">
        <p14:creationId xmlns:p14="http://schemas.microsoft.com/office/powerpoint/2010/main" val="255051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8" y="195311"/>
            <a:ext cx="8915399" cy="857250"/>
          </a:xfrm>
        </p:spPr>
        <p:txBody>
          <a:bodyPr/>
          <a:lstStyle/>
          <a:p>
            <a:pPr algn="ctr"/>
            <a:r>
              <a:rPr lang="en-US" dirty="0"/>
              <a:t>Conflict of Interest Disclosure Statement</a:t>
            </a:r>
          </a:p>
        </p:txBody>
      </p:sp>
      <p:sp>
        <p:nvSpPr>
          <p:cNvPr id="3" name="Content Placeholder 2"/>
          <p:cNvSpPr>
            <a:spLocks noGrp="1"/>
          </p:cNvSpPr>
          <p:nvPr>
            <p:ph idx="1"/>
          </p:nvPr>
        </p:nvSpPr>
        <p:spPr>
          <a:xfrm>
            <a:off x="414214" y="1162050"/>
            <a:ext cx="8315569" cy="2819399"/>
          </a:xfrm>
        </p:spPr>
        <p:txBody>
          <a:bodyPr>
            <a:normAutofit/>
          </a:bodyPr>
          <a:lstStyle/>
          <a:p>
            <a:pPr indent="-342900"/>
            <a:r>
              <a:rPr lang="en-US" dirty="0"/>
              <a:t>Speakers have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
        <p:nvSpPr>
          <p:cNvPr id="6" name="TextBox 5"/>
          <p:cNvSpPr txBox="1"/>
          <p:nvPr/>
        </p:nvSpPr>
        <p:spPr>
          <a:xfrm>
            <a:off x="457198" y="3638550"/>
            <a:ext cx="8229600" cy="1015663"/>
          </a:xfrm>
          <a:prstGeom prst="rect">
            <a:avLst/>
          </a:prstGeom>
          <a:noFill/>
        </p:spPr>
        <p:txBody>
          <a:bodyPr wrap="square" rtlCol="0">
            <a:spAutoFit/>
          </a:bodyPr>
          <a:lstStyle/>
          <a:p>
            <a:pPr algn="ctr"/>
            <a:r>
              <a:rPr lang="en-US" sz="12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The contents are those of the author(s) and do not necessarily represent the official views of, nor an endorsement of, by HRSA, HHS, or the U.S. Government. For more information, please visit HRSA.gov. </a:t>
            </a:r>
            <a:r>
              <a:rPr lang="en-US" sz="1200" i="1" dirty="0">
                <a:latin typeface="Calibri" panose="020F0502020204030204" pitchFamily="34" charset="0"/>
                <a:ea typeface="Calibri" panose="020F0502020204030204" pitchFamily="34" charset="0"/>
                <a:cs typeface="Calibri" panose="020F0502020204030204" pitchFamily="34" charset="0"/>
              </a:rPr>
              <a:t>Any trade/brand names for products mentioned during this presentation are for training and identification purposes only.</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2016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9FD3-9C11-EACF-CA92-5A08B2C8D9D2}"/>
              </a:ext>
            </a:extLst>
          </p:cNvPr>
          <p:cNvSpPr>
            <a:spLocks noGrp="1"/>
          </p:cNvSpPr>
          <p:nvPr>
            <p:ph type="title"/>
          </p:nvPr>
        </p:nvSpPr>
        <p:spPr>
          <a:xfrm>
            <a:off x="467502" y="37108"/>
            <a:ext cx="8315569" cy="857250"/>
          </a:xfrm>
        </p:spPr>
        <p:txBody>
          <a:bodyPr/>
          <a:lstStyle/>
          <a:p>
            <a:pPr algn="ctr"/>
            <a:r>
              <a:rPr lang="en-US" dirty="0"/>
              <a:t>Perinatal Guidelines Table 7</a:t>
            </a:r>
          </a:p>
        </p:txBody>
      </p:sp>
      <p:sp>
        <p:nvSpPr>
          <p:cNvPr id="3" name="Content Placeholder 2">
            <a:extLst>
              <a:ext uri="{FF2B5EF4-FFF2-40B4-BE49-F238E27FC236}">
                <a16:creationId xmlns:a16="http://schemas.microsoft.com/office/drawing/2014/main" id="{56E26DF2-5C3F-99D1-AF6B-768A6BDB7FB7}"/>
              </a:ext>
            </a:extLst>
          </p:cNvPr>
          <p:cNvSpPr>
            <a:spLocks noGrp="1"/>
          </p:cNvSpPr>
          <p:nvPr>
            <p:ph idx="1"/>
          </p:nvPr>
        </p:nvSpPr>
        <p:spPr>
          <a:xfrm>
            <a:off x="180777" y="640207"/>
            <a:ext cx="8899651" cy="3275474"/>
          </a:xfrm>
        </p:spPr>
        <p:txBody>
          <a:bodyPr>
            <a:normAutofit/>
          </a:bodyPr>
          <a:lstStyle/>
          <a:p>
            <a:pPr algn="l"/>
            <a:r>
              <a:rPr lang="en-US" sz="2200" i="0" dirty="0">
                <a:solidFill>
                  <a:srgbClr val="000000"/>
                </a:solidFill>
                <a:effectLst/>
              </a:rPr>
              <a:t>Table 7. Situation-Specific Recommendations for Use of Antiretroviral Drugs in Pregnant People and Nonpregnant People Who Are Trying to Conceive</a:t>
            </a:r>
          </a:p>
        </p:txBody>
      </p:sp>
      <p:sp>
        <p:nvSpPr>
          <p:cNvPr id="4" name="Slide Number Placeholder 3">
            <a:extLst>
              <a:ext uri="{FF2B5EF4-FFF2-40B4-BE49-F238E27FC236}">
                <a16:creationId xmlns:a16="http://schemas.microsoft.com/office/drawing/2014/main" id="{F0BAA477-9262-C704-BACF-8FFDE8FE1BC4}"/>
              </a:ext>
            </a:extLst>
          </p:cNvPr>
          <p:cNvSpPr>
            <a:spLocks noGrp="1"/>
          </p:cNvSpPr>
          <p:nvPr>
            <p:ph type="sldNum" sz="quarter" idx="12"/>
          </p:nvPr>
        </p:nvSpPr>
        <p:spPr/>
        <p:txBody>
          <a:bodyPr/>
          <a:lstStyle/>
          <a:p>
            <a:fld id="{6E2D2B3B-882E-40F3-A32F-6DD516915044}" type="slidenum">
              <a:rPr lang="en-US" smtClean="0"/>
              <a:pPr/>
              <a:t>30</a:t>
            </a:fld>
            <a:endParaRPr lang="en-US" dirty="0"/>
          </a:p>
        </p:txBody>
      </p:sp>
      <p:pic>
        <p:nvPicPr>
          <p:cNvPr id="7" name="Picture 6" descr="A screenshot of a computer&#10;&#10;Description automatically generated with low confidence">
            <a:extLst>
              <a:ext uri="{FF2B5EF4-FFF2-40B4-BE49-F238E27FC236}">
                <a16:creationId xmlns:a16="http://schemas.microsoft.com/office/drawing/2014/main" id="{E0D27E70-E867-F281-C29A-52FCAFB2EF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1731306"/>
            <a:ext cx="7391399" cy="3110620"/>
          </a:xfrm>
          <a:prstGeom prst="rect">
            <a:avLst/>
          </a:prstGeom>
        </p:spPr>
      </p:pic>
      <p:sp>
        <p:nvSpPr>
          <p:cNvPr id="10" name="TextBox 9">
            <a:extLst>
              <a:ext uri="{FF2B5EF4-FFF2-40B4-BE49-F238E27FC236}">
                <a16:creationId xmlns:a16="http://schemas.microsoft.com/office/drawing/2014/main" id="{1F9449DB-83CD-D5BA-56EB-CA86A404EC36}"/>
              </a:ext>
            </a:extLst>
          </p:cNvPr>
          <p:cNvSpPr txBox="1"/>
          <p:nvPr/>
        </p:nvSpPr>
        <p:spPr>
          <a:xfrm>
            <a:off x="840812" y="3101950"/>
            <a:ext cx="7690976" cy="369332"/>
          </a:xfrm>
          <a:prstGeom prst="rect">
            <a:avLst/>
          </a:prstGeom>
          <a:noFill/>
          <a:ln w="19050">
            <a:solidFill>
              <a:schemeClr val="accent6"/>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904375A2-17F9-8749-0FE9-066786627A29}"/>
              </a:ext>
            </a:extLst>
          </p:cNvPr>
          <p:cNvSpPr txBox="1"/>
          <p:nvPr/>
        </p:nvSpPr>
        <p:spPr>
          <a:xfrm>
            <a:off x="840812" y="3941606"/>
            <a:ext cx="7690976" cy="369332"/>
          </a:xfrm>
          <a:prstGeom prst="rect">
            <a:avLst/>
          </a:prstGeom>
          <a:noFill/>
          <a:ln w="19050">
            <a:solidFill>
              <a:schemeClr val="accent6"/>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D7DEE2A5-F0A4-5F5B-CDA3-4F797A439068}"/>
              </a:ext>
            </a:extLst>
          </p:cNvPr>
          <p:cNvSpPr txBox="1"/>
          <p:nvPr/>
        </p:nvSpPr>
        <p:spPr>
          <a:xfrm>
            <a:off x="1752600" y="4809351"/>
            <a:ext cx="6096000" cy="276999"/>
          </a:xfrm>
          <a:prstGeom prst="rect">
            <a:avLst/>
          </a:prstGeom>
          <a:noFill/>
        </p:spPr>
        <p:txBody>
          <a:bodyPr wrap="square" rtlCol="0">
            <a:spAutoFit/>
          </a:bodyPr>
          <a:lstStyle/>
          <a:p>
            <a:pPr algn="ctr"/>
            <a:r>
              <a:rPr lang="en-US" sz="1200" dirty="0">
                <a:solidFill>
                  <a:schemeClr val="bg1"/>
                </a:solidFill>
              </a:rPr>
              <a:t>https://clinicalinfo.hiv.gov/en/guidelines/perinatal-hiv/whats-new-guidelines</a:t>
            </a:r>
          </a:p>
        </p:txBody>
      </p:sp>
    </p:spTree>
    <p:extLst>
      <p:ext uri="{BB962C8B-B14F-4D97-AF65-F5344CB8AC3E}">
        <p14:creationId xmlns:p14="http://schemas.microsoft.com/office/powerpoint/2010/main" val="3668625142"/>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medical information&#10;&#10;Description automatically generated with low confidence">
            <a:extLst>
              <a:ext uri="{FF2B5EF4-FFF2-40B4-BE49-F238E27FC236}">
                <a16:creationId xmlns:a16="http://schemas.microsoft.com/office/drawing/2014/main" id="{4606707E-309A-D80D-1430-384DEA458A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087" y="141156"/>
            <a:ext cx="8272021" cy="4495694"/>
          </a:xfrm>
          <a:prstGeom prst="rect">
            <a:avLst/>
          </a:prstGeom>
        </p:spPr>
      </p:pic>
      <p:sp>
        <p:nvSpPr>
          <p:cNvPr id="3" name="Content Placeholder 2">
            <a:extLst>
              <a:ext uri="{FF2B5EF4-FFF2-40B4-BE49-F238E27FC236}">
                <a16:creationId xmlns:a16="http://schemas.microsoft.com/office/drawing/2014/main" id="{56E26DF2-5C3F-99D1-AF6B-768A6BDB7FB7}"/>
              </a:ext>
            </a:extLst>
          </p:cNvPr>
          <p:cNvSpPr>
            <a:spLocks noGrp="1"/>
          </p:cNvSpPr>
          <p:nvPr>
            <p:ph idx="1"/>
          </p:nvPr>
        </p:nvSpPr>
        <p:spPr>
          <a:xfrm>
            <a:off x="142630" y="3638550"/>
            <a:ext cx="4124570" cy="990600"/>
          </a:xfrm>
        </p:spPr>
        <p:txBody>
          <a:bodyPr>
            <a:noAutofit/>
          </a:bodyPr>
          <a:lstStyle/>
          <a:p>
            <a:pPr algn="l"/>
            <a:r>
              <a:rPr lang="en-US" sz="1400" i="0" dirty="0">
                <a:solidFill>
                  <a:srgbClr val="C00000"/>
                </a:solidFill>
                <a:effectLst/>
              </a:rPr>
              <a:t>Table 14. Antiretroviral Drug Use in Pregnant People With HIV: Pharmacokinetic and Toxicity Data in Human Pregnancy and Recommendations for Use in Pregnancy</a:t>
            </a:r>
          </a:p>
        </p:txBody>
      </p:sp>
      <p:sp>
        <p:nvSpPr>
          <p:cNvPr id="4" name="Slide Number Placeholder 3">
            <a:extLst>
              <a:ext uri="{FF2B5EF4-FFF2-40B4-BE49-F238E27FC236}">
                <a16:creationId xmlns:a16="http://schemas.microsoft.com/office/drawing/2014/main" id="{F0BAA477-9262-C704-BACF-8FFDE8FE1BC4}"/>
              </a:ext>
            </a:extLst>
          </p:cNvPr>
          <p:cNvSpPr>
            <a:spLocks noGrp="1"/>
          </p:cNvSpPr>
          <p:nvPr>
            <p:ph type="sldNum" sz="quarter" idx="12"/>
          </p:nvPr>
        </p:nvSpPr>
        <p:spPr/>
        <p:txBody>
          <a:bodyPr/>
          <a:lstStyle/>
          <a:p>
            <a:fld id="{6E2D2B3B-882E-40F3-A32F-6DD516915044}" type="slidenum">
              <a:rPr lang="en-US" smtClean="0"/>
              <a:pPr/>
              <a:t>31</a:t>
            </a:fld>
            <a:endParaRPr lang="en-US" dirty="0"/>
          </a:p>
        </p:txBody>
      </p:sp>
      <p:sp>
        <p:nvSpPr>
          <p:cNvPr id="5" name="TextBox 4">
            <a:extLst>
              <a:ext uri="{FF2B5EF4-FFF2-40B4-BE49-F238E27FC236}">
                <a16:creationId xmlns:a16="http://schemas.microsoft.com/office/drawing/2014/main" id="{52B0C6CD-442F-21AF-F4F5-0AFE38AC4E9B}"/>
              </a:ext>
            </a:extLst>
          </p:cNvPr>
          <p:cNvSpPr txBox="1"/>
          <p:nvPr/>
        </p:nvSpPr>
        <p:spPr>
          <a:xfrm>
            <a:off x="1752600" y="4729412"/>
            <a:ext cx="6096000" cy="276999"/>
          </a:xfrm>
          <a:prstGeom prst="rect">
            <a:avLst/>
          </a:prstGeom>
          <a:noFill/>
        </p:spPr>
        <p:txBody>
          <a:bodyPr wrap="square" rtlCol="0">
            <a:spAutoFit/>
          </a:bodyPr>
          <a:lstStyle/>
          <a:p>
            <a:pPr algn="ctr"/>
            <a:r>
              <a:rPr lang="en-US" sz="1200" dirty="0">
                <a:solidFill>
                  <a:schemeClr val="bg1"/>
                </a:solidFill>
              </a:rPr>
              <a:t>https://clinicalinfo.hiv.gov/en/guidelines/perinatal-hiv/whats-new-guidelines</a:t>
            </a:r>
          </a:p>
        </p:txBody>
      </p:sp>
    </p:spTree>
    <p:extLst>
      <p:ext uri="{BB962C8B-B14F-4D97-AF65-F5344CB8AC3E}">
        <p14:creationId xmlns:p14="http://schemas.microsoft.com/office/powerpoint/2010/main" val="3148200532"/>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F48B-41D4-3D11-9AC8-C4A69C53CD29}"/>
              </a:ext>
            </a:extLst>
          </p:cNvPr>
          <p:cNvSpPr>
            <a:spLocks noGrp="1"/>
          </p:cNvSpPr>
          <p:nvPr>
            <p:ph type="title"/>
          </p:nvPr>
        </p:nvSpPr>
        <p:spPr/>
        <p:txBody>
          <a:bodyPr>
            <a:noAutofit/>
          </a:bodyPr>
          <a:lstStyle/>
          <a:p>
            <a:pPr algn="ctr"/>
            <a:r>
              <a:rPr lang="en-US" dirty="0"/>
              <a:t>ART – Take Home Messages</a:t>
            </a:r>
          </a:p>
        </p:txBody>
      </p:sp>
      <p:sp>
        <p:nvSpPr>
          <p:cNvPr id="3" name="Content Placeholder 2">
            <a:extLst>
              <a:ext uri="{FF2B5EF4-FFF2-40B4-BE49-F238E27FC236}">
                <a16:creationId xmlns:a16="http://schemas.microsoft.com/office/drawing/2014/main" id="{4D95360E-1A94-828C-CCEA-4223AD22E151}"/>
              </a:ext>
            </a:extLst>
          </p:cNvPr>
          <p:cNvSpPr>
            <a:spLocks noGrp="1"/>
          </p:cNvSpPr>
          <p:nvPr>
            <p:ph idx="1"/>
          </p:nvPr>
        </p:nvSpPr>
        <p:spPr>
          <a:xfrm>
            <a:off x="228599" y="1063229"/>
            <a:ext cx="8544169" cy="3666183"/>
          </a:xfrm>
        </p:spPr>
        <p:txBody>
          <a:bodyPr>
            <a:normAutofit fontScale="92500" lnSpcReduction="20000"/>
          </a:bodyPr>
          <a:lstStyle/>
          <a:p>
            <a:r>
              <a:rPr lang="en-US" dirty="0"/>
              <a:t>I</a:t>
            </a:r>
            <a:r>
              <a:rPr lang="en-US" sz="2600" dirty="0"/>
              <a:t>f someone is on a regimen they are happy with, and on which they are virally suppressed, continue the same regimen</a:t>
            </a:r>
          </a:p>
          <a:p>
            <a:pPr marL="114300" indent="0">
              <a:buNone/>
            </a:pPr>
            <a:endParaRPr lang="en-US" sz="900" dirty="0"/>
          </a:p>
          <a:p>
            <a:r>
              <a:rPr lang="en-US" sz="2600" b="1" dirty="0">
                <a:solidFill>
                  <a:schemeClr val="accent6"/>
                </a:solidFill>
              </a:rPr>
              <a:t>Give what the person will take </a:t>
            </a:r>
          </a:p>
          <a:p>
            <a:pPr lvl="1"/>
            <a:r>
              <a:rPr lang="en-US" sz="2600" dirty="0"/>
              <a:t>Size of pills</a:t>
            </a:r>
          </a:p>
          <a:p>
            <a:pPr lvl="1"/>
            <a:r>
              <a:rPr lang="en-US" sz="2600" dirty="0"/>
              <a:t>Number of pills</a:t>
            </a:r>
          </a:p>
          <a:p>
            <a:pPr marL="114300" indent="0">
              <a:buNone/>
            </a:pPr>
            <a:endParaRPr lang="en-US" sz="900" dirty="0"/>
          </a:p>
          <a:p>
            <a:r>
              <a:rPr lang="en-US" sz="2600" dirty="0"/>
              <a:t>Ask about nausea/vomiting in early pregnancy</a:t>
            </a:r>
          </a:p>
          <a:p>
            <a:pPr lvl="1"/>
            <a:r>
              <a:rPr lang="en-US" sz="2600" dirty="0"/>
              <a:t>Prescribe ondansetron 4mg q 6 h prn (oral disintegrating tablets preferred)</a:t>
            </a:r>
          </a:p>
          <a:p>
            <a:endParaRPr lang="en-US" sz="1800" dirty="0"/>
          </a:p>
        </p:txBody>
      </p:sp>
      <p:sp>
        <p:nvSpPr>
          <p:cNvPr id="4" name="Slide Number Placeholder 3">
            <a:extLst>
              <a:ext uri="{FF2B5EF4-FFF2-40B4-BE49-F238E27FC236}">
                <a16:creationId xmlns:a16="http://schemas.microsoft.com/office/drawing/2014/main" id="{3778EC68-7204-98F9-7598-CEFBEC87EDC3}"/>
              </a:ext>
            </a:extLst>
          </p:cNvPr>
          <p:cNvSpPr>
            <a:spLocks noGrp="1"/>
          </p:cNvSpPr>
          <p:nvPr>
            <p:ph type="sldNum" sz="quarter" idx="12"/>
          </p:nvPr>
        </p:nvSpPr>
        <p:spPr/>
        <p:txBody>
          <a:bodyPr/>
          <a:lstStyle/>
          <a:p>
            <a:fld id="{1D2EA5EF-C699-AF4C-BA42-C0A1CAAB713C}" type="slidenum">
              <a:rPr lang="en-US" smtClean="0"/>
              <a:t>32</a:t>
            </a:fld>
            <a:endParaRPr lang="en-US"/>
          </a:p>
        </p:txBody>
      </p:sp>
    </p:spTree>
    <p:extLst>
      <p:ext uri="{BB962C8B-B14F-4D97-AF65-F5344CB8AC3E}">
        <p14:creationId xmlns:p14="http://schemas.microsoft.com/office/powerpoint/2010/main" val="3372700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25D6D-0459-4041-80D5-765481B56011}"/>
              </a:ext>
            </a:extLst>
          </p:cNvPr>
          <p:cNvSpPr>
            <a:spLocks noGrp="1"/>
          </p:cNvSpPr>
          <p:nvPr>
            <p:ph type="title"/>
          </p:nvPr>
        </p:nvSpPr>
        <p:spPr>
          <a:xfrm>
            <a:off x="457200" y="57150"/>
            <a:ext cx="8315569" cy="857250"/>
          </a:xfrm>
        </p:spPr>
        <p:txBody>
          <a:bodyPr>
            <a:normAutofit fontScale="90000"/>
          </a:bodyPr>
          <a:lstStyle/>
          <a:p>
            <a:pPr algn="ctr"/>
            <a:r>
              <a:rPr lang="en-US" dirty="0"/>
              <a:t>Opportunistic Infections (OI) prophylaxis</a:t>
            </a:r>
          </a:p>
        </p:txBody>
      </p:sp>
      <p:sp>
        <p:nvSpPr>
          <p:cNvPr id="4" name="Content Placeholder 2">
            <a:extLst>
              <a:ext uri="{FF2B5EF4-FFF2-40B4-BE49-F238E27FC236}">
                <a16:creationId xmlns:a16="http://schemas.microsoft.com/office/drawing/2014/main" id="{C62175A2-B38D-3940-BC8B-CEE0D4604AAD}"/>
              </a:ext>
            </a:extLst>
          </p:cNvPr>
          <p:cNvSpPr>
            <a:spLocks noGrp="1"/>
          </p:cNvSpPr>
          <p:nvPr>
            <p:ph idx="1"/>
          </p:nvPr>
        </p:nvSpPr>
        <p:spPr>
          <a:xfrm>
            <a:off x="30124" y="819150"/>
            <a:ext cx="4284819" cy="3000050"/>
          </a:xfrm>
        </p:spPr>
        <p:txBody>
          <a:bodyPr anchor="t">
            <a:normAutofit/>
          </a:bodyPr>
          <a:lstStyle/>
          <a:p>
            <a:pPr>
              <a:lnSpc>
                <a:spcPct val="90000"/>
              </a:lnSpc>
            </a:pPr>
            <a:r>
              <a:rPr lang="en-US" b="1" dirty="0">
                <a:solidFill>
                  <a:schemeClr val="accent6"/>
                </a:solidFill>
                <a:latin typeface="Calibri" charset="0"/>
                <a:ea typeface="MS PGothic" charset="0"/>
              </a:rPr>
              <a:t>CD4 &lt;200</a:t>
            </a:r>
            <a:endParaRPr lang="en-US" dirty="0">
              <a:solidFill>
                <a:schemeClr val="accent6"/>
              </a:solidFill>
              <a:latin typeface="Calibri" charset="0"/>
              <a:ea typeface="MS PGothic" charset="0"/>
            </a:endParaRPr>
          </a:p>
        </p:txBody>
      </p:sp>
      <p:pic>
        <p:nvPicPr>
          <p:cNvPr id="7" name="Picture 6" descr="A screenshot of a cell phone&#10;&#10;Description automatically generated">
            <a:extLst>
              <a:ext uri="{FF2B5EF4-FFF2-40B4-BE49-F238E27FC236}">
                <a16:creationId xmlns:a16="http://schemas.microsoft.com/office/drawing/2014/main" id="{23848171-05AA-C24B-B59A-EF1963D585C0}"/>
              </a:ext>
            </a:extLst>
          </p:cNvPr>
          <p:cNvPicPr>
            <a:picLocks noChangeAspect="1"/>
          </p:cNvPicPr>
          <p:nvPr/>
        </p:nvPicPr>
        <p:blipFill>
          <a:blip r:embed="rId3"/>
          <a:stretch>
            <a:fillRect/>
          </a:stretch>
        </p:blipFill>
        <p:spPr>
          <a:xfrm>
            <a:off x="141216" y="1200150"/>
            <a:ext cx="8631553" cy="3260615"/>
          </a:xfrm>
          <a:prstGeom prst="rect">
            <a:avLst/>
          </a:prstGeom>
        </p:spPr>
      </p:pic>
      <p:sp>
        <p:nvSpPr>
          <p:cNvPr id="8" name="TextBox 7">
            <a:extLst>
              <a:ext uri="{FF2B5EF4-FFF2-40B4-BE49-F238E27FC236}">
                <a16:creationId xmlns:a16="http://schemas.microsoft.com/office/drawing/2014/main" id="{BA3052EE-2483-AC4A-B9D6-0AF084DFD8EB}"/>
              </a:ext>
            </a:extLst>
          </p:cNvPr>
          <p:cNvSpPr txBox="1"/>
          <p:nvPr/>
        </p:nvSpPr>
        <p:spPr>
          <a:xfrm>
            <a:off x="2318657" y="4717725"/>
            <a:ext cx="4506686" cy="300082"/>
          </a:xfrm>
          <a:prstGeom prst="rect">
            <a:avLst/>
          </a:prstGeom>
          <a:noFill/>
        </p:spPr>
        <p:txBody>
          <a:bodyPr wrap="square" rtlCol="0">
            <a:spAutoFit/>
          </a:bodyPr>
          <a:lstStyle/>
          <a:p>
            <a:pPr algn="ctr"/>
            <a:r>
              <a:rPr lang="en-US" sz="1350" b="1" dirty="0">
                <a:solidFill>
                  <a:schemeClr val="bg1"/>
                </a:solidFill>
              </a:rPr>
              <a:t>Overall, BENEFITS outweigh RISKS</a:t>
            </a:r>
          </a:p>
        </p:txBody>
      </p:sp>
    </p:spTree>
    <p:extLst>
      <p:ext uri="{BB962C8B-B14F-4D97-AF65-F5344CB8AC3E}">
        <p14:creationId xmlns:p14="http://schemas.microsoft.com/office/powerpoint/2010/main" val="872887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523728" y="1874867"/>
            <a:ext cx="8030058" cy="1492956"/>
          </a:xfrm>
        </p:spPr>
        <p:txBody>
          <a:bodyPr/>
          <a:lstStyle/>
          <a:p>
            <a:pPr algn="ctr"/>
            <a:r>
              <a:rPr lang="en-US" b="1" dirty="0">
                <a:solidFill>
                  <a:schemeClr val="accent1"/>
                </a:solidFill>
                <a:latin typeface="Calibri" charset="0"/>
                <a:ea typeface="MS PGothic" charset="0"/>
              </a:rPr>
              <a:t>National Perinatal HIV Hotline</a:t>
            </a:r>
            <a:br>
              <a:rPr lang="en-US" dirty="0">
                <a:solidFill>
                  <a:schemeClr val="accent1"/>
                </a:solidFill>
                <a:latin typeface="Calibri" charset="0"/>
                <a:ea typeface="MS PGothic" charset="0"/>
              </a:rPr>
            </a:br>
            <a:r>
              <a:rPr lang="en-US" sz="2400" dirty="0">
                <a:solidFill>
                  <a:schemeClr val="accent1"/>
                </a:solidFill>
                <a:latin typeface="Calibri" charset="0"/>
                <a:ea typeface="MS PGothic" charset="0"/>
              </a:rPr>
              <a:t> 24 hours a day, 7 days a week, 365 days a year</a:t>
            </a:r>
            <a:br>
              <a:rPr lang="en-US" sz="2400" dirty="0">
                <a:solidFill>
                  <a:schemeClr val="accent1"/>
                </a:solidFill>
                <a:latin typeface="Calibri" charset="0"/>
                <a:ea typeface="MS PGothic" charset="0"/>
              </a:rPr>
            </a:br>
            <a:r>
              <a:rPr lang="en-US" sz="2400" b="1" dirty="0">
                <a:solidFill>
                  <a:schemeClr val="accent1"/>
                </a:solidFill>
                <a:latin typeface="Calibri" charset="0"/>
                <a:ea typeface="MS PGothic" charset="0"/>
              </a:rPr>
              <a:t>(888) 448-8765</a:t>
            </a:r>
            <a:br>
              <a:rPr lang="en-US" sz="788" dirty="0">
                <a:latin typeface="Calibri" charset="0"/>
                <a:ea typeface="MS PGothic" charset="0"/>
              </a:rPr>
            </a:br>
            <a:endParaRPr lang="en-US" sz="1125" dirty="0">
              <a:latin typeface="Calibri" charset="0"/>
              <a:ea typeface="MS PGothic" charset="0"/>
            </a:endParaRPr>
          </a:p>
        </p:txBody>
      </p:sp>
      <p:sp>
        <p:nvSpPr>
          <p:cNvPr id="69636" name="TextBox 3"/>
          <p:cNvSpPr txBox="1">
            <a:spLocks noChangeArrowheads="1"/>
          </p:cNvSpPr>
          <p:nvPr/>
        </p:nvSpPr>
        <p:spPr bwMode="auto">
          <a:xfrm>
            <a:off x="88620" y="3367823"/>
            <a:ext cx="890027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dirty="0"/>
              <a:t>This project is supported by the Health Resources and Services Administration (HRSA) of the U.S. Department of Health and Human Services (HHS) under grant number U1OHA30039-01-00 (AIDS Education and Training Centers National Clinician Consultation Center) awarded to the University of California, San Francisco. (updated 10/24/17)</a:t>
            </a:r>
          </a:p>
        </p:txBody>
      </p:sp>
      <p:pic>
        <p:nvPicPr>
          <p:cNvPr id="696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35" y="50119"/>
            <a:ext cx="8540444" cy="1446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35" name="Picture 4" descr="CtCadvicecrop.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5898" y="990158"/>
            <a:ext cx="1793081" cy="55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0837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E568-F8A2-D848-8EFD-6C5B069CF95B}"/>
              </a:ext>
            </a:extLst>
          </p:cNvPr>
          <p:cNvSpPr>
            <a:spLocks noGrp="1"/>
          </p:cNvSpPr>
          <p:nvPr>
            <p:ph type="title"/>
          </p:nvPr>
        </p:nvSpPr>
        <p:spPr>
          <a:xfrm>
            <a:off x="0" y="1123950"/>
            <a:ext cx="8534400" cy="3042479"/>
          </a:xfrm>
        </p:spPr>
        <p:txBody>
          <a:bodyPr vert="horz" lIns="68580" tIns="34290" rIns="68580" bIns="34290" rtlCol="0" anchor="t">
            <a:normAutofit/>
          </a:bodyPr>
          <a:lstStyle/>
          <a:p>
            <a:pPr algn="ctr" defTabSz="685800"/>
            <a:r>
              <a:rPr lang="en-US" dirty="0"/>
              <a:t>Cases</a:t>
            </a:r>
          </a:p>
        </p:txBody>
      </p:sp>
    </p:spTree>
    <p:extLst>
      <p:ext uri="{BB962C8B-B14F-4D97-AF65-F5344CB8AC3E}">
        <p14:creationId xmlns:p14="http://schemas.microsoft.com/office/powerpoint/2010/main" val="1130542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a:xfrm>
            <a:off x="381000" y="117050"/>
            <a:ext cx="6172200" cy="763191"/>
          </a:xfrm>
        </p:spPr>
        <p:txBody>
          <a:bodyPr/>
          <a:lstStyle/>
          <a:p>
            <a:r>
              <a:rPr lang="en-US" dirty="0">
                <a:latin typeface="Calibri" charset="0"/>
                <a:ea typeface="MS PGothic" charset="0"/>
              </a:rPr>
              <a:t>Case 1</a:t>
            </a:r>
          </a:p>
        </p:txBody>
      </p:sp>
      <p:sp>
        <p:nvSpPr>
          <p:cNvPr id="41985" name="Content Placeholder 1"/>
          <p:cNvSpPr>
            <a:spLocks noGrp="1"/>
          </p:cNvSpPr>
          <p:nvPr>
            <p:ph idx="1"/>
          </p:nvPr>
        </p:nvSpPr>
        <p:spPr>
          <a:xfrm>
            <a:off x="152400" y="1123950"/>
            <a:ext cx="8763000" cy="3429000"/>
          </a:xfrm>
        </p:spPr>
        <p:txBody>
          <a:bodyPr>
            <a:normAutofit/>
          </a:bodyPr>
          <a:lstStyle/>
          <a:p>
            <a:r>
              <a:rPr lang="en-US" dirty="0">
                <a:latin typeface="+mj-lt"/>
                <a:ea typeface="MS PGothic" charset="0"/>
              </a:rPr>
              <a:t>Gloria is a 32-year-old woman has 3 pregnancies and 2 live births (G3P2) @ 16w diagnosed with HIV during her first pregnancy 7 years ago. </a:t>
            </a:r>
          </a:p>
          <a:p>
            <a:r>
              <a:rPr lang="en-US" dirty="0">
                <a:latin typeface="+mj-lt"/>
                <a:ea typeface="MS PGothic" charset="0"/>
              </a:rPr>
              <a:t>She is on EVG/c/FTC/TAF* and has been virally suppressed on this regimen for two years. </a:t>
            </a:r>
          </a:p>
          <a:p>
            <a:r>
              <a:rPr lang="en-US" dirty="0">
                <a:latin typeface="+mj-lt"/>
                <a:ea typeface="MS PGothic" charset="0"/>
              </a:rPr>
              <a:t>What do you recommend she take during pregnancy?</a:t>
            </a:r>
          </a:p>
          <a:p>
            <a:endParaRPr lang="en-US" dirty="0">
              <a:latin typeface="+mj-lt"/>
              <a:ea typeface="MS PGothic" charset="0"/>
            </a:endParaRPr>
          </a:p>
        </p:txBody>
      </p:sp>
      <p:sp>
        <p:nvSpPr>
          <p:cNvPr id="2" name="TextBox 1">
            <a:extLst>
              <a:ext uri="{FF2B5EF4-FFF2-40B4-BE49-F238E27FC236}">
                <a16:creationId xmlns:a16="http://schemas.microsoft.com/office/drawing/2014/main" id="{000EDF86-A5CB-4348-8840-E8C04E239227}"/>
              </a:ext>
            </a:extLst>
          </p:cNvPr>
          <p:cNvSpPr txBox="1"/>
          <p:nvPr/>
        </p:nvSpPr>
        <p:spPr>
          <a:xfrm>
            <a:off x="1371600" y="4324350"/>
            <a:ext cx="6934200" cy="369332"/>
          </a:xfrm>
          <a:prstGeom prst="rect">
            <a:avLst/>
          </a:prstGeom>
          <a:noFill/>
        </p:spPr>
        <p:txBody>
          <a:bodyPr wrap="square" rtlCol="0">
            <a:spAutoFit/>
          </a:bodyPr>
          <a:lstStyle/>
          <a:p>
            <a:r>
              <a:rPr lang="en-US" b="0" i="0" dirty="0">
                <a:solidFill>
                  <a:srgbClr val="202124"/>
                </a:solidFill>
                <a:effectLst/>
                <a:latin typeface="Google Sans"/>
              </a:rPr>
              <a:t>*Elvitegravir/cobicistat/emtricitabine/tenofovir alafenamide fumarate</a:t>
            </a:r>
            <a:endParaRPr lang="en-US" dirty="0"/>
          </a:p>
        </p:txBody>
      </p:sp>
    </p:spTree>
    <p:extLst>
      <p:ext uri="{BB962C8B-B14F-4D97-AF65-F5344CB8AC3E}">
        <p14:creationId xmlns:p14="http://schemas.microsoft.com/office/powerpoint/2010/main" val="2827183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CD55-F65A-6F39-957D-C74EC3F49610}"/>
              </a:ext>
            </a:extLst>
          </p:cNvPr>
          <p:cNvSpPr>
            <a:spLocks noGrp="1"/>
          </p:cNvSpPr>
          <p:nvPr>
            <p:ph type="title"/>
          </p:nvPr>
        </p:nvSpPr>
        <p:spPr/>
        <p:txBody>
          <a:bodyPr/>
          <a:lstStyle/>
          <a:p>
            <a:pPr algn="ctr"/>
            <a:r>
              <a:rPr lang="en-US" dirty="0"/>
              <a:t>Table 7</a:t>
            </a:r>
          </a:p>
        </p:txBody>
      </p:sp>
      <p:pic>
        <p:nvPicPr>
          <p:cNvPr id="6" name="Content Placeholder 5">
            <a:extLst>
              <a:ext uri="{FF2B5EF4-FFF2-40B4-BE49-F238E27FC236}">
                <a16:creationId xmlns:a16="http://schemas.microsoft.com/office/drawing/2014/main" id="{F362F773-0E91-C1EF-9AF1-292E4F20E9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716" y="977001"/>
            <a:ext cx="8666091" cy="1572155"/>
          </a:xfrm>
        </p:spPr>
      </p:pic>
      <p:sp>
        <p:nvSpPr>
          <p:cNvPr id="4" name="Slide Number Placeholder 3">
            <a:extLst>
              <a:ext uri="{FF2B5EF4-FFF2-40B4-BE49-F238E27FC236}">
                <a16:creationId xmlns:a16="http://schemas.microsoft.com/office/drawing/2014/main" id="{8D238C24-C012-6686-8E13-9640604CC0B2}"/>
              </a:ext>
            </a:extLst>
          </p:cNvPr>
          <p:cNvSpPr>
            <a:spLocks noGrp="1"/>
          </p:cNvSpPr>
          <p:nvPr>
            <p:ph type="sldNum" sz="quarter" idx="12"/>
          </p:nvPr>
        </p:nvSpPr>
        <p:spPr/>
        <p:txBody>
          <a:bodyPr/>
          <a:lstStyle/>
          <a:p>
            <a:fld id="{6E2D2B3B-882E-40F3-A32F-6DD516915044}" type="slidenum">
              <a:rPr lang="en-US" smtClean="0"/>
              <a:pPr/>
              <a:t>37</a:t>
            </a:fld>
            <a:endParaRPr lang="en-US" dirty="0"/>
          </a:p>
        </p:txBody>
      </p:sp>
      <p:pic>
        <p:nvPicPr>
          <p:cNvPr id="8" name="Picture 7">
            <a:extLst>
              <a:ext uri="{FF2B5EF4-FFF2-40B4-BE49-F238E27FC236}">
                <a16:creationId xmlns:a16="http://schemas.microsoft.com/office/drawing/2014/main" id="{A41F33A4-564A-0BA1-27E4-B9558B72DE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549156"/>
            <a:ext cx="8620369" cy="1013194"/>
          </a:xfrm>
          <a:prstGeom prst="rect">
            <a:avLst/>
          </a:prstGeom>
        </p:spPr>
      </p:pic>
    </p:spTree>
    <p:extLst>
      <p:ext uri="{BB962C8B-B14F-4D97-AF65-F5344CB8AC3E}">
        <p14:creationId xmlns:p14="http://schemas.microsoft.com/office/powerpoint/2010/main" val="2177457323"/>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1"/>
          <p:cNvSpPr>
            <a:spLocks noGrp="1"/>
          </p:cNvSpPr>
          <p:nvPr>
            <p:ph idx="1"/>
          </p:nvPr>
        </p:nvSpPr>
        <p:spPr>
          <a:xfrm>
            <a:off x="76200" y="1276350"/>
            <a:ext cx="8610600" cy="3200400"/>
          </a:xfrm>
        </p:spPr>
        <p:txBody>
          <a:bodyPr>
            <a:normAutofit/>
          </a:bodyPr>
          <a:lstStyle/>
          <a:p>
            <a:r>
              <a:rPr lang="en-US" dirty="0">
                <a:latin typeface="Calibri" charset="0"/>
                <a:ea typeface="MS PGothic" charset="0"/>
              </a:rPr>
              <a:t>Sheila is a 23-year-old G1P0 diagnosed with HIV at her first prenatal visit at 8 weeks gestation through routine pregnancy screening. </a:t>
            </a:r>
          </a:p>
          <a:p>
            <a:r>
              <a:rPr lang="en-US" dirty="0">
                <a:latin typeface="Calibri" charset="0"/>
                <a:ea typeface="MS PGothic" charset="0"/>
              </a:rPr>
              <a:t>What ART regimen do you start her on, and when do you start it?</a:t>
            </a:r>
          </a:p>
        </p:txBody>
      </p:sp>
      <p:sp>
        <p:nvSpPr>
          <p:cNvPr id="2" name="Title 2">
            <a:extLst>
              <a:ext uri="{FF2B5EF4-FFF2-40B4-BE49-F238E27FC236}">
                <a16:creationId xmlns:a16="http://schemas.microsoft.com/office/drawing/2014/main" id="{79A86F9F-A864-BE45-7ED2-C435B95F9692}"/>
              </a:ext>
            </a:extLst>
          </p:cNvPr>
          <p:cNvSpPr>
            <a:spLocks noGrp="1"/>
          </p:cNvSpPr>
          <p:nvPr>
            <p:ph type="title"/>
          </p:nvPr>
        </p:nvSpPr>
        <p:spPr>
          <a:xfrm>
            <a:off x="381000" y="117050"/>
            <a:ext cx="6172200" cy="763191"/>
          </a:xfrm>
        </p:spPr>
        <p:txBody>
          <a:bodyPr/>
          <a:lstStyle/>
          <a:p>
            <a:r>
              <a:rPr lang="en-US" dirty="0">
                <a:ea typeface="MS PGothic" charset="0"/>
              </a:rPr>
              <a:t>Case 2</a:t>
            </a:r>
          </a:p>
        </p:txBody>
      </p:sp>
    </p:spTree>
    <p:extLst>
      <p:ext uri="{BB962C8B-B14F-4D97-AF65-F5344CB8AC3E}">
        <p14:creationId xmlns:p14="http://schemas.microsoft.com/office/powerpoint/2010/main" val="2159017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A764-A1BA-6E10-3470-C0F3C23A7418}"/>
              </a:ext>
            </a:extLst>
          </p:cNvPr>
          <p:cNvSpPr>
            <a:spLocks noGrp="1"/>
          </p:cNvSpPr>
          <p:nvPr>
            <p:ph type="title"/>
          </p:nvPr>
        </p:nvSpPr>
        <p:spPr>
          <a:xfrm>
            <a:off x="39564" y="114300"/>
            <a:ext cx="9104436" cy="857250"/>
          </a:xfrm>
        </p:spPr>
        <p:txBody>
          <a:bodyPr>
            <a:noAutofit/>
          </a:bodyPr>
          <a:lstStyle/>
          <a:p>
            <a:pPr algn="ctr"/>
            <a:r>
              <a:rPr lang="en-US" dirty="0"/>
              <a:t>Preferred for people who are ARV-naïve</a:t>
            </a:r>
          </a:p>
        </p:txBody>
      </p:sp>
      <p:graphicFrame>
        <p:nvGraphicFramePr>
          <p:cNvPr id="5" name="Table 5">
            <a:extLst>
              <a:ext uri="{FF2B5EF4-FFF2-40B4-BE49-F238E27FC236}">
                <a16:creationId xmlns:a16="http://schemas.microsoft.com/office/drawing/2014/main" id="{F74F7039-22E8-8EF1-68D4-ABE7150E90E4}"/>
              </a:ext>
            </a:extLst>
          </p:cNvPr>
          <p:cNvGraphicFramePr>
            <a:graphicFrameLocks noGrp="1"/>
          </p:cNvGraphicFramePr>
          <p:nvPr>
            <p:ph idx="1"/>
          </p:nvPr>
        </p:nvGraphicFramePr>
        <p:xfrm>
          <a:off x="1485808" y="971550"/>
          <a:ext cx="6172384" cy="3553966"/>
        </p:xfrm>
        <a:graphic>
          <a:graphicData uri="http://schemas.openxmlformats.org/drawingml/2006/table">
            <a:tbl>
              <a:tblPr firstRow="1" bandRow="1">
                <a:tableStyleId>{00A15C55-8517-42AA-B614-E9B94910E393}</a:tableStyleId>
              </a:tblPr>
              <a:tblGrid>
                <a:gridCol w="1638392">
                  <a:extLst>
                    <a:ext uri="{9D8B030D-6E8A-4147-A177-3AD203B41FA5}">
                      <a16:colId xmlns:a16="http://schemas.microsoft.com/office/drawing/2014/main" val="4033010984"/>
                    </a:ext>
                  </a:extLst>
                </a:gridCol>
                <a:gridCol w="1447800">
                  <a:extLst>
                    <a:ext uri="{9D8B030D-6E8A-4147-A177-3AD203B41FA5}">
                      <a16:colId xmlns:a16="http://schemas.microsoft.com/office/drawing/2014/main" val="1872914254"/>
                    </a:ext>
                  </a:extLst>
                </a:gridCol>
                <a:gridCol w="1543096">
                  <a:extLst>
                    <a:ext uri="{9D8B030D-6E8A-4147-A177-3AD203B41FA5}">
                      <a16:colId xmlns:a16="http://schemas.microsoft.com/office/drawing/2014/main" val="1056083467"/>
                    </a:ext>
                  </a:extLst>
                </a:gridCol>
                <a:gridCol w="1543096">
                  <a:extLst>
                    <a:ext uri="{9D8B030D-6E8A-4147-A177-3AD203B41FA5}">
                      <a16:colId xmlns:a16="http://schemas.microsoft.com/office/drawing/2014/main" val="157542308"/>
                    </a:ext>
                  </a:extLst>
                </a:gridCol>
              </a:tblGrid>
              <a:tr h="283079">
                <a:tc>
                  <a:txBody>
                    <a:bodyPr/>
                    <a:lstStyle/>
                    <a:p>
                      <a:pPr algn="ctr"/>
                      <a:r>
                        <a:rPr lang="en-US" sz="1100" dirty="0"/>
                        <a:t>Preferred NRTI</a:t>
                      </a:r>
                    </a:p>
                  </a:txBody>
                  <a:tcPr marL="51435" marR="51435" marT="25718" marB="25718"/>
                </a:tc>
                <a:tc>
                  <a:txBody>
                    <a:bodyPr/>
                    <a:lstStyle/>
                    <a:p>
                      <a:pPr algn="ctr"/>
                      <a:r>
                        <a:rPr lang="en-US" sz="1100" dirty="0"/>
                        <a:t>Preferred NNRTI</a:t>
                      </a:r>
                    </a:p>
                  </a:txBody>
                  <a:tcPr marL="51435" marR="51435" marT="25718" marB="25718"/>
                </a:tc>
                <a:tc>
                  <a:txBody>
                    <a:bodyPr/>
                    <a:lstStyle/>
                    <a:p>
                      <a:pPr algn="ctr"/>
                      <a:r>
                        <a:rPr lang="en-US" sz="1100" dirty="0"/>
                        <a:t>Preferred PI</a:t>
                      </a:r>
                    </a:p>
                  </a:txBody>
                  <a:tcPr marL="51435" marR="51435" marT="25718" marB="25718"/>
                </a:tc>
                <a:tc>
                  <a:txBody>
                    <a:bodyPr/>
                    <a:lstStyle/>
                    <a:p>
                      <a:pPr algn="ctr"/>
                      <a:r>
                        <a:rPr lang="en-US" sz="1100" dirty="0"/>
                        <a:t>Preferred INSTI</a:t>
                      </a:r>
                    </a:p>
                  </a:txBody>
                  <a:tcPr marL="51435" marR="51435" marT="25718" marB="25718"/>
                </a:tc>
                <a:extLst>
                  <a:ext uri="{0D108BD9-81ED-4DB2-BD59-A6C34878D82A}">
                    <a16:rowId xmlns:a16="http://schemas.microsoft.com/office/drawing/2014/main" val="4162983419"/>
                  </a:ext>
                </a:extLst>
              </a:tr>
              <a:tr h="531495">
                <a:tc>
                  <a:txBody>
                    <a:bodyPr/>
                    <a:lstStyle/>
                    <a:p>
                      <a:pPr algn="ctr"/>
                      <a:r>
                        <a:rPr lang="en-US" sz="1100" b="1" dirty="0"/>
                        <a:t>ABC/3TC </a:t>
                      </a:r>
                      <a:r>
                        <a:rPr lang="en-US" sz="1100" b="0" dirty="0"/>
                        <a:t>(abacavir/lamivudine)</a:t>
                      </a:r>
                    </a:p>
                  </a:txBody>
                  <a:tcPr marL="51435" marR="51435" marT="25718" marB="25718"/>
                </a:tc>
                <a:tc>
                  <a:txBody>
                    <a:bodyPr/>
                    <a:lstStyle/>
                    <a:p>
                      <a:pPr algn="ctr"/>
                      <a:r>
                        <a:rPr lang="en-US" sz="1100" b="1" dirty="0"/>
                        <a:t>--</a:t>
                      </a:r>
                    </a:p>
                  </a:txBody>
                  <a:tcPr marL="51435" marR="51435" marT="25718" marB="25718"/>
                </a:tc>
                <a:tc>
                  <a:txBody>
                    <a:bodyPr/>
                    <a:lstStyle/>
                    <a:p>
                      <a:pPr marL="0" marR="0" lvl="0" indent="0" algn="ctr" defTabSz="912899" rtl="0" eaLnBrk="1" fontAlgn="auto" latinLnBrk="0" hangingPunct="1">
                        <a:lnSpc>
                          <a:spcPct val="100000"/>
                        </a:lnSpc>
                        <a:spcBef>
                          <a:spcPts val="0"/>
                        </a:spcBef>
                        <a:spcAft>
                          <a:spcPts val="0"/>
                        </a:spcAft>
                        <a:buClrTx/>
                        <a:buSzTx/>
                        <a:buFontTx/>
                        <a:buNone/>
                        <a:tabLst/>
                        <a:defRPr/>
                      </a:pPr>
                      <a:r>
                        <a:rPr lang="en-US" sz="1100" b="1" dirty="0"/>
                        <a:t>ATV/r</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100" b="0" dirty="0"/>
                        <a:t>(atazanavir/ritonavir)</a:t>
                      </a:r>
                    </a:p>
                    <a:p>
                      <a:pPr algn="ctr"/>
                      <a:endParaRPr lang="en-US" sz="1100" b="1" dirty="0"/>
                    </a:p>
                  </a:txBody>
                  <a:tcPr marL="51435" marR="51435" marT="25718" marB="25718"/>
                </a:tc>
                <a:tc>
                  <a:txBody>
                    <a:bodyPr/>
                    <a:lstStyle/>
                    <a:p>
                      <a:pPr algn="ctr"/>
                      <a:r>
                        <a:rPr lang="en-US" sz="1100" b="1" dirty="0"/>
                        <a:t>DTG </a:t>
                      </a:r>
                    </a:p>
                    <a:p>
                      <a:pPr algn="ctr"/>
                      <a:r>
                        <a:rPr lang="en-US" sz="1100" b="0" dirty="0"/>
                        <a:t>(dolutegravir)</a:t>
                      </a:r>
                    </a:p>
                  </a:txBody>
                  <a:tcPr marL="51435" marR="51435" marT="25718" marB="25718"/>
                </a:tc>
                <a:extLst>
                  <a:ext uri="{0D108BD9-81ED-4DB2-BD59-A6C34878D82A}">
                    <a16:rowId xmlns:a16="http://schemas.microsoft.com/office/drawing/2014/main" val="215778837"/>
                  </a:ext>
                </a:extLst>
              </a:tr>
              <a:tr h="1491615">
                <a:tc>
                  <a:txBody>
                    <a:bodyPr/>
                    <a:lstStyle/>
                    <a:p>
                      <a:pPr marL="0" marR="0" lvl="0" indent="0" algn="ctr" defTabSz="912899" rtl="0" eaLnBrk="1" fontAlgn="auto" latinLnBrk="0" hangingPunct="1">
                        <a:lnSpc>
                          <a:spcPct val="100000"/>
                        </a:lnSpc>
                        <a:spcBef>
                          <a:spcPts val="0"/>
                        </a:spcBef>
                        <a:spcAft>
                          <a:spcPts val="0"/>
                        </a:spcAft>
                        <a:buClrTx/>
                        <a:buSzTx/>
                        <a:buFontTx/>
                        <a:buNone/>
                        <a:tabLst/>
                        <a:defRPr/>
                      </a:pPr>
                      <a:r>
                        <a:rPr lang="en-US" sz="1100" b="1" dirty="0"/>
                        <a:t>TAF/FTC </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100" b="0" dirty="0"/>
                        <a:t>(t</a:t>
                      </a:r>
                      <a:r>
                        <a:rPr lang="en-US" sz="1100" dirty="0"/>
                        <a:t>enofovir alafenamide/</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100" dirty="0"/>
                        <a:t>emtricitabine)</a:t>
                      </a:r>
                      <a:r>
                        <a:rPr lang="en-US" sz="1100" b="1" dirty="0"/>
                        <a:t> </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100" b="1" dirty="0"/>
                        <a:t>or</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100" b="1" dirty="0"/>
                        <a:t>TAF/3TC</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100" dirty="0"/>
                        <a:t>(tenofovir alafenamide/</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100" dirty="0"/>
                        <a:t>lamivudine)</a:t>
                      </a:r>
                      <a:endParaRPr lang="en-US" sz="1100" b="1" dirty="0"/>
                    </a:p>
                    <a:p>
                      <a:pPr marL="0" marR="0" lvl="0" indent="0" algn="ctr" defTabSz="912899" rtl="0" eaLnBrk="1" fontAlgn="auto" latinLnBrk="0" hangingPunct="1">
                        <a:lnSpc>
                          <a:spcPct val="100000"/>
                        </a:lnSpc>
                        <a:spcBef>
                          <a:spcPts val="0"/>
                        </a:spcBef>
                        <a:spcAft>
                          <a:spcPts val="0"/>
                        </a:spcAft>
                        <a:buClrTx/>
                        <a:buSzTx/>
                        <a:buFontTx/>
                        <a:buNone/>
                        <a:tabLst/>
                        <a:defRPr/>
                      </a:pPr>
                      <a:endParaRPr lang="en-US" sz="1100" b="1" dirty="0"/>
                    </a:p>
                  </a:txBody>
                  <a:tcPr marL="51435" marR="51435" marT="25718" marB="25718"/>
                </a:tc>
                <a:tc>
                  <a:txBody>
                    <a:bodyPr/>
                    <a:lstStyle/>
                    <a:p>
                      <a:pPr algn="ctr"/>
                      <a:endParaRPr lang="en-US" sz="1100" b="1" dirty="0"/>
                    </a:p>
                  </a:txBody>
                  <a:tcPr marL="51435" marR="51435" marT="25718" marB="25718"/>
                </a:tc>
                <a:tc>
                  <a:txBody>
                    <a:bodyPr/>
                    <a:lstStyle/>
                    <a:p>
                      <a:pPr marL="0" marR="0" lvl="0" indent="0" algn="ctr" defTabSz="912899" rtl="0" eaLnBrk="1" fontAlgn="auto" latinLnBrk="0" hangingPunct="1">
                        <a:lnSpc>
                          <a:spcPct val="100000"/>
                        </a:lnSpc>
                        <a:spcBef>
                          <a:spcPts val="0"/>
                        </a:spcBef>
                        <a:spcAft>
                          <a:spcPts val="0"/>
                        </a:spcAft>
                        <a:buClrTx/>
                        <a:buSzTx/>
                        <a:buFontTx/>
                        <a:buNone/>
                        <a:tabLst/>
                        <a:defRPr/>
                      </a:pPr>
                      <a:r>
                        <a:rPr lang="en-US" sz="1100" b="1" dirty="0"/>
                        <a:t>DRV/r </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100" b="0" dirty="0"/>
                        <a:t>(darunavir/ritonavir)</a:t>
                      </a:r>
                    </a:p>
                    <a:p>
                      <a:pPr marL="0" marR="0" lvl="0" indent="0" algn="ctr" defTabSz="912899" rtl="0" eaLnBrk="1" fontAlgn="auto" latinLnBrk="0" hangingPunct="1">
                        <a:lnSpc>
                          <a:spcPct val="100000"/>
                        </a:lnSpc>
                        <a:spcBef>
                          <a:spcPts val="0"/>
                        </a:spcBef>
                        <a:spcAft>
                          <a:spcPts val="0"/>
                        </a:spcAft>
                        <a:buClrTx/>
                        <a:buSzTx/>
                        <a:buFontTx/>
                        <a:buNone/>
                        <a:tabLst/>
                        <a:defRPr/>
                      </a:pPr>
                      <a:endParaRPr lang="en-US" sz="1100" b="1" dirty="0"/>
                    </a:p>
                    <a:p>
                      <a:pPr marL="0" marR="0" lvl="0" indent="0" algn="ctr" defTabSz="912899" rtl="0" eaLnBrk="1" fontAlgn="auto" latinLnBrk="0" hangingPunct="1">
                        <a:lnSpc>
                          <a:spcPct val="100000"/>
                        </a:lnSpc>
                        <a:spcBef>
                          <a:spcPts val="0"/>
                        </a:spcBef>
                        <a:spcAft>
                          <a:spcPts val="0"/>
                        </a:spcAft>
                        <a:buClrTx/>
                        <a:buSzTx/>
                        <a:buFontTx/>
                        <a:buNone/>
                        <a:tabLst/>
                        <a:defRPr/>
                      </a:pPr>
                      <a:r>
                        <a:rPr lang="en-US" sz="1100" b="1" dirty="0">
                          <a:solidFill>
                            <a:schemeClr val="accent6"/>
                          </a:solidFill>
                        </a:rPr>
                        <a:t>*BID dosing</a:t>
                      </a:r>
                    </a:p>
                    <a:p>
                      <a:pPr marL="0" marR="0" lvl="0" indent="0" algn="ctr" defTabSz="912899" rtl="0" eaLnBrk="1" fontAlgn="auto" latinLnBrk="0" hangingPunct="1">
                        <a:lnSpc>
                          <a:spcPct val="100000"/>
                        </a:lnSpc>
                        <a:spcBef>
                          <a:spcPts val="0"/>
                        </a:spcBef>
                        <a:spcAft>
                          <a:spcPts val="0"/>
                        </a:spcAft>
                        <a:buClrTx/>
                        <a:buSzTx/>
                        <a:buFontTx/>
                        <a:buNone/>
                        <a:tabLst/>
                        <a:defRPr/>
                      </a:pPr>
                      <a:endParaRPr lang="en-US" sz="1100" b="1" dirty="0"/>
                    </a:p>
                  </a:txBody>
                  <a:tcPr marL="51435" marR="51435" marT="25718" marB="25718"/>
                </a:tc>
                <a:tc>
                  <a:txBody>
                    <a:bodyPr/>
                    <a:lstStyle/>
                    <a:p>
                      <a:pPr algn="ctr"/>
                      <a:r>
                        <a:rPr lang="en-US" sz="1100" b="1" dirty="0"/>
                        <a:t>RAL </a:t>
                      </a:r>
                    </a:p>
                    <a:p>
                      <a:pPr algn="ctr"/>
                      <a:r>
                        <a:rPr lang="en-US" sz="1100" b="0" dirty="0"/>
                        <a:t>(</a:t>
                      </a:r>
                      <a:r>
                        <a:rPr lang="en-US" sz="1100" b="0" dirty="0" err="1"/>
                        <a:t>raltegravir</a:t>
                      </a:r>
                      <a:r>
                        <a:rPr lang="en-US" sz="1100" b="0" dirty="0"/>
                        <a:t>)</a:t>
                      </a:r>
                    </a:p>
                    <a:p>
                      <a:pPr algn="ctr"/>
                      <a:endParaRPr lang="en-US" sz="1100" b="1" dirty="0"/>
                    </a:p>
                    <a:p>
                      <a:pPr algn="ctr"/>
                      <a:r>
                        <a:rPr lang="en-US" sz="1100" b="1" dirty="0">
                          <a:solidFill>
                            <a:schemeClr val="accent6"/>
                          </a:solidFill>
                        </a:rPr>
                        <a:t>*BID dosing</a:t>
                      </a:r>
                    </a:p>
                  </a:txBody>
                  <a:tcPr marL="51435" marR="51435" marT="25718" marB="25718"/>
                </a:tc>
                <a:extLst>
                  <a:ext uri="{0D108BD9-81ED-4DB2-BD59-A6C34878D82A}">
                    <a16:rowId xmlns:a16="http://schemas.microsoft.com/office/drawing/2014/main" val="3509715491"/>
                  </a:ext>
                </a:extLst>
              </a:tr>
              <a:tr h="1171575">
                <a:tc>
                  <a:txBody>
                    <a:bodyPr/>
                    <a:lstStyle/>
                    <a:p>
                      <a:pPr marL="0" marR="0" lvl="0" indent="0" algn="ctr" defTabSz="912899" rtl="0" eaLnBrk="1" fontAlgn="auto" latinLnBrk="0" hangingPunct="1">
                        <a:lnSpc>
                          <a:spcPct val="100000"/>
                        </a:lnSpc>
                        <a:spcBef>
                          <a:spcPts val="0"/>
                        </a:spcBef>
                        <a:spcAft>
                          <a:spcPts val="0"/>
                        </a:spcAft>
                        <a:buClrTx/>
                        <a:buSzTx/>
                        <a:buFontTx/>
                        <a:buNone/>
                        <a:tabLst/>
                        <a:defRPr/>
                      </a:pPr>
                      <a:r>
                        <a:rPr lang="en-US" sz="1100" b="1" dirty="0"/>
                        <a:t>TDF/FTC </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100" b="0" dirty="0"/>
                        <a:t>(t</a:t>
                      </a:r>
                      <a:r>
                        <a:rPr lang="en-US" sz="1100" dirty="0"/>
                        <a:t>enofovir disoproxil/emtricitabine)</a:t>
                      </a:r>
                      <a:r>
                        <a:rPr lang="en-US" sz="1100" b="1" dirty="0"/>
                        <a:t> or</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100" b="1" dirty="0"/>
                        <a:t>TDF/3TC</a:t>
                      </a:r>
                    </a:p>
                    <a:p>
                      <a:pPr marL="0" marR="0" lvl="0" indent="0" algn="ctr" defTabSz="912899" rtl="0" eaLnBrk="1" fontAlgn="auto" latinLnBrk="0" hangingPunct="1">
                        <a:lnSpc>
                          <a:spcPct val="100000"/>
                        </a:lnSpc>
                        <a:spcBef>
                          <a:spcPts val="0"/>
                        </a:spcBef>
                        <a:spcAft>
                          <a:spcPts val="0"/>
                        </a:spcAft>
                        <a:buClrTx/>
                        <a:buSzTx/>
                        <a:buFontTx/>
                        <a:buNone/>
                        <a:tabLst/>
                        <a:defRPr/>
                      </a:pPr>
                      <a:r>
                        <a:rPr lang="en-US" sz="1100" dirty="0"/>
                        <a:t>(tenofovir disoproxil/lamivudine)</a:t>
                      </a:r>
                      <a:endParaRPr lang="en-US" sz="1100" b="1" dirty="0"/>
                    </a:p>
                  </a:txBody>
                  <a:tcPr marL="51435" marR="51435" marT="25718" marB="25718"/>
                </a:tc>
                <a:tc>
                  <a:txBody>
                    <a:bodyPr/>
                    <a:lstStyle/>
                    <a:p>
                      <a:pPr algn="ctr"/>
                      <a:endParaRPr lang="en-US" sz="1100" b="1"/>
                    </a:p>
                  </a:txBody>
                  <a:tcPr marL="51435" marR="51435" marT="25718" marB="25718"/>
                </a:tc>
                <a:tc>
                  <a:txBody>
                    <a:bodyPr/>
                    <a:lstStyle/>
                    <a:p>
                      <a:pPr algn="ctr"/>
                      <a:endParaRPr lang="en-US" sz="1100" b="1"/>
                    </a:p>
                  </a:txBody>
                  <a:tcPr marL="51435" marR="51435" marT="25718" marB="25718"/>
                </a:tc>
                <a:tc>
                  <a:txBody>
                    <a:bodyPr/>
                    <a:lstStyle/>
                    <a:p>
                      <a:pPr algn="ctr"/>
                      <a:endParaRPr lang="en-US" sz="1100" b="1" dirty="0"/>
                    </a:p>
                  </a:txBody>
                  <a:tcPr marL="51435" marR="51435" marT="25718" marB="25718"/>
                </a:tc>
                <a:extLst>
                  <a:ext uri="{0D108BD9-81ED-4DB2-BD59-A6C34878D82A}">
                    <a16:rowId xmlns:a16="http://schemas.microsoft.com/office/drawing/2014/main" val="2917432382"/>
                  </a:ext>
                </a:extLst>
              </a:tr>
            </a:tbl>
          </a:graphicData>
        </a:graphic>
      </p:graphicFrame>
      <p:sp>
        <p:nvSpPr>
          <p:cNvPr id="4" name="Slide Number Placeholder 3">
            <a:extLst>
              <a:ext uri="{FF2B5EF4-FFF2-40B4-BE49-F238E27FC236}">
                <a16:creationId xmlns:a16="http://schemas.microsoft.com/office/drawing/2014/main" id="{686F01E2-5E38-E2B2-EBE8-C0A5A46D00FC}"/>
              </a:ext>
            </a:extLst>
          </p:cNvPr>
          <p:cNvSpPr>
            <a:spLocks noGrp="1"/>
          </p:cNvSpPr>
          <p:nvPr>
            <p:ph type="sldNum" sz="quarter" idx="12"/>
          </p:nvPr>
        </p:nvSpPr>
        <p:spPr/>
        <p:txBody>
          <a:bodyPr/>
          <a:lstStyle/>
          <a:p>
            <a:fld id="{1D2EA5EF-C699-AF4C-BA42-C0A1CAAB713C}" type="slidenum">
              <a:rPr lang="en-US" smtClean="0"/>
              <a:t>39</a:t>
            </a:fld>
            <a:endParaRPr lang="en-US"/>
          </a:p>
        </p:txBody>
      </p:sp>
    </p:spTree>
    <p:extLst>
      <p:ext uri="{BB962C8B-B14F-4D97-AF65-F5344CB8AC3E}">
        <p14:creationId xmlns:p14="http://schemas.microsoft.com/office/powerpoint/2010/main" val="2757103586"/>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6" name="Content Placeholder 5"/>
          <p:cNvSpPr>
            <a:spLocks noGrp="1"/>
          </p:cNvSpPr>
          <p:nvPr>
            <p:ph idx="1"/>
          </p:nvPr>
        </p:nvSpPr>
        <p:spPr>
          <a:xfrm>
            <a:off x="228600" y="1276350"/>
            <a:ext cx="8915400" cy="3323036"/>
          </a:xfrm>
        </p:spPr>
        <p:txBody>
          <a:bodyPr>
            <a:normAutofit/>
          </a:bodyPr>
          <a:lstStyle/>
          <a:p>
            <a:pPr marL="571500" indent="-457200">
              <a:buFont typeface="+mj-lt"/>
              <a:buAutoNum type="arabicPeriod"/>
            </a:pPr>
            <a:r>
              <a:rPr lang="en-US" dirty="0"/>
              <a:t>Review antepartum perinatal guidelines </a:t>
            </a:r>
          </a:p>
          <a:p>
            <a:pPr marL="571500" indent="-457200">
              <a:buFont typeface="+mj-lt"/>
              <a:buAutoNum type="arabicPeriod"/>
            </a:pPr>
            <a:r>
              <a:rPr lang="en-US" dirty="0"/>
              <a:t>Discuss perinatal and lactational transmission of HIV</a:t>
            </a:r>
          </a:p>
          <a:p>
            <a:pPr marL="571500" indent="-457200">
              <a:buFont typeface="+mj-lt"/>
              <a:buAutoNum type="arabicPeriod"/>
            </a:pPr>
            <a:r>
              <a:rPr lang="en-US" dirty="0"/>
              <a:t>List preferred and alternative regimens for Antiretroviral Therapy (ART)-naïve pregnant persons</a:t>
            </a:r>
          </a:p>
          <a:p>
            <a:pPr marL="571500" indent="-457200">
              <a:buFont typeface="+mj-lt"/>
              <a:buAutoNum type="arabicPeriod"/>
            </a:pPr>
            <a:r>
              <a:rPr lang="en-US" dirty="0"/>
              <a:t>Understand that there are currently no concerns about using dolutegravir (DTG) in a person of reproductive age </a:t>
            </a:r>
          </a:p>
          <a:p>
            <a:endParaRPr lang="en-US" sz="1800" dirty="0"/>
          </a:p>
          <a:p>
            <a:endParaRPr lang="en-US" sz="1800" dirty="0"/>
          </a:p>
        </p:txBody>
      </p:sp>
      <p:sp>
        <p:nvSpPr>
          <p:cNvPr id="4" name="Content Placeholder 2"/>
          <p:cNvSpPr>
            <a:spLocks noGrp="1"/>
          </p:cNvSpPr>
          <p:nvPr/>
        </p:nvSpPr>
        <p:spPr bwMode="auto">
          <a:xfrm>
            <a:off x="1726300" y="1828801"/>
            <a:ext cx="5660231" cy="27705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rgbClr val="CCFF33"/>
              </a:buClr>
              <a:buFont typeface="Wingdings" charset="0"/>
              <a:defRPr sz="28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lr>
                <a:srgbClr val="98A048"/>
              </a:buClr>
              <a:buFont typeface="Wingdings" charset="0"/>
              <a:buChar char="§"/>
              <a:defRPr sz="2400" b="0" i="0" u="none">
                <a:solidFill>
                  <a:schemeClr val="tx1"/>
                </a:solidFill>
                <a:latin typeface="+mn-lt"/>
                <a:ea typeface="ＭＳ Ｐゴシック" charset="0"/>
              </a:defRPr>
            </a:lvl2pPr>
            <a:lvl3pPr marL="1143000" indent="-228600" algn="l" rtl="0" eaLnBrk="1" fontAlgn="base" hangingPunct="1">
              <a:spcBef>
                <a:spcPct val="20000"/>
              </a:spcBef>
              <a:spcAft>
                <a:spcPct val="0"/>
              </a:spcAft>
              <a:buClr>
                <a:srgbClr val="A3A5F1"/>
              </a:buClr>
              <a:buFont typeface="Wingdings" charset="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rgbClr val="BABB9F"/>
              </a:buClr>
              <a:buFont typeface="Wingdings" charset="0"/>
              <a:buChar char="§"/>
              <a:defRPr sz="2400">
                <a:solidFill>
                  <a:schemeClr val="tx1"/>
                </a:solidFill>
                <a:latin typeface="+mn-lt"/>
                <a:ea typeface="ＭＳ Ｐゴシック" charset="0"/>
              </a:defRPr>
            </a:lvl4pPr>
            <a:lvl5pPr marL="2057400" indent="-228600" algn="l" rtl="0" eaLnBrk="1" fontAlgn="base" hangingPunct="1">
              <a:spcBef>
                <a:spcPct val="20000"/>
              </a:spcBef>
              <a:spcAft>
                <a:spcPct val="0"/>
              </a:spcAft>
              <a:buClr>
                <a:srgbClr val="A1A1C1"/>
              </a:buClr>
              <a:buFont typeface="Wingdings" charset="0"/>
              <a:buChar char="§"/>
              <a:defRPr sz="24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A1A1C1"/>
              </a:buClr>
              <a:buFont typeface="Wingdings" pitchFamily="2" charset="2"/>
              <a:buChar char="§"/>
              <a:defRPr sz="2400">
                <a:solidFill>
                  <a:schemeClr val="tx1"/>
                </a:solidFill>
                <a:latin typeface="+mn-lt"/>
              </a:defRPr>
            </a:lvl6pPr>
            <a:lvl7pPr marL="2971800" indent="-228600" algn="l" rtl="0" eaLnBrk="1" fontAlgn="base" hangingPunct="1">
              <a:spcBef>
                <a:spcPct val="20000"/>
              </a:spcBef>
              <a:spcAft>
                <a:spcPct val="0"/>
              </a:spcAft>
              <a:buClr>
                <a:srgbClr val="A1A1C1"/>
              </a:buClr>
              <a:buFont typeface="Wingdings" pitchFamily="2" charset="2"/>
              <a:buChar char="§"/>
              <a:defRPr sz="2400">
                <a:solidFill>
                  <a:schemeClr val="tx1"/>
                </a:solidFill>
                <a:latin typeface="+mn-lt"/>
              </a:defRPr>
            </a:lvl7pPr>
            <a:lvl8pPr marL="3429000" indent="-228600" algn="l" rtl="0" eaLnBrk="1" fontAlgn="base" hangingPunct="1">
              <a:spcBef>
                <a:spcPct val="20000"/>
              </a:spcBef>
              <a:spcAft>
                <a:spcPct val="0"/>
              </a:spcAft>
              <a:buClr>
                <a:srgbClr val="A1A1C1"/>
              </a:buClr>
              <a:buFont typeface="Wingdings" pitchFamily="2" charset="2"/>
              <a:buChar char="§"/>
              <a:defRPr sz="2400">
                <a:solidFill>
                  <a:schemeClr val="tx1"/>
                </a:solidFill>
                <a:latin typeface="+mn-lt"/>
              </a:defRPr>
            </a:lvl8pPr>
            <a:lvl9pPr marL="3886200" indent="-228600" algn="l" rtl="0" eaLnBrk="1" fontAlgn="base" hangingPunct="1">
              <a:spcBef>
                <a:spcPct val="20000"/>
              </a:spcBef>
              <a:spcAft>
                <a:spcPct val="0"/>
              </a:spcAft>
              <a:buClr>
                <a:srgbClr val="A1A1C1"/>
              </a:buClr>
              <a:buFont typeface="Wingdings" pitchFamily="2" charset="2"/>
              <a:buChar char="§"/>
              <a:defRPr sz="2400">
                <a:solidFill>
                  <a:schemeClr val="tx1"/>
                </a:solidFill>
                <a:latin typeface="+mn-lt"/>
              </a:defRPr>
            </a:lvl9pPr>
          </a:lstStyle>
          <a:p>
            <a:endParaRPr lang="en-US" sz="2100" dirty="0"/>
          </a:p>
        </p:txBody>
      </p:sp>
    </p:spTree>
    <p:extLst>
      <p:ext uri="{BB962C8B-B14F-4D97-AF65-F5344CB8AC3E}">
        <p14:creationId xmlns:p14="http://schemas.microsoft.com/office/powerpoint/2010/main" val="1901175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1"/>
          <p:cNvSpPr>
            <a:spLocks noGrp="1"/>
          </p:cNvSpPr>
          <p:nvPr>
            <p:ph idx="1"/>
          </p:nvPr>
        </p:nvSpPr>
        <p:spPr>
          <a:xfrm>
            <a:off x="533400" y="1459819"/>
            <a:ext cx="8229600" cy="3605979"/>
          </a:xfrm>
        </p:spPr>
        <p:txBody>
          <a:bodyPr/>
          <a:lstStyle/>
          <a:p>
            <a:r>
              <a:rPr lang="en-US" dirty="0">
                <a:latin typeface="Calibri" charset="0"/>
                <a:ea typeface="MS PGothic" charset="0"/>
              </a:rPr>
              <a:t>Kate is a 33-year-old woman pregnant with third child, has 2 living full term children (G3P2002) @ 32 weeks who screened negative at her first prenatal visit but positive in her third trimester screen.</a:t>
            </a:r>
          </a:p>
          <a:p>
            <a:r>
              <a:rPr lang="en-US" dirty="0">
                <a:latin typeface="Calibri" charset="0"/>
                <a:ea typeface="MS PGothic" charset="0"/>
              </a:rPr>
              <a:t>What ART regimen do you start her on?</a:t>
            </a:r>
          </a:p>
          <a:p>
            <a:r>
              <a:rPr lang="en-US" dirty="0">
                <a:latin typeface="Calibri" charset="0"/>
                <a:ea typeface="MS PGothic" charset="0"/>
              </a:rPr>
              <a:t>Delivery timing?</a:t>
            </a:r>
          </a:p>
          <a:p>
            <a:endParaRPr lang="en-US" dirty="0">
              <a:latin typeface="Calibri" charset="0"/>
              <a:ea typeface="MS PGothic" charset="0"/>
            </a:endParaRPr>
          </a:p>
        </p:txBody>
      </p:sp>
      <p:sp>
        <p:nvSpPr>
          <p:cNvPr id="2" name="Title 2">
            <a:extLst>
              <a:ext uri="{FF2B5EF4-FFF2-40B4-BE49-F238E27FC236}">
                <a16:creationId xmlns:a16="http://schemas.microsoft.com/office/drawing/2014/main" id="{D5F20423-93FE-FB8C-B2C2-B56CE09CBF43}"/>
              </a:ext>
            </a:extLst>
          </p:cNvPr>
          <p:cNvSpPr>
            <a:spLocks noGrp="1"/>
          </p:cNvSpPr>
          <p:nvPr>
            <p:ph type="title"/>
          </p:nvPr>
        </p:nvSpPr>
        <p:spPr>
          <a:xfrm>
            <a:off x="381000" y="117050"/>
            <a:ext cx="6172200" cy="763191"/>
          </a:xfrm>
        </p:spPr>
        <p:txBody>
          <a:bodyPr/>
          <a:lstStyle/>
          <a:p>
            <a:r>
              <a:rPr lang="en-US" dirty="0">
                <a:ea typeface="MS PGothic" charset="0"/>
              </a:rPr>
              <a:t>Case 3</a:t>
            </a:r>
          </a:p>
        </p:txBody>
      </p:sp>
    </p:spTree>
    <p:extLst>
      <p:ext uri="{BB962C8B-B14F-4D97-AF65-F5344CB8AC3E}">
        <p14:creationId xmlns:p14="http://schemas.microsoft.com/office/powerpoint/2010/main" val="2041957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1"/>
          <p:cNvSpPr>
            <a:spLocks noGrp="1"/>
          </p:cNvSpPr>
          <p:nvPr>
            <p:ph idx="1"/>
          </p:nvPr>
        </p:nvSpPr>
        <p:spPr>
          <a:xfrm>
            <a:off x="381000" y="1276350"/>
            <a:ext cx="8229600" cy="3063479"/>
          </a:xfrm>
        </p:spPr>
        <p:txBody>
          <a:bodyPr>
            <a:normAutofit/>
          </a:bodyPr>
          <a:lstStyle/>
          <a:p>
            <a:r>
              <a:rPr lang="en-US" dirty="0">
                <a:latin typeface="Calibri" charset="0"/>
                <a:ea typeface="MS PGothic" charset="0"/>
              </a:rPr>
              <a:t>Melanie is a 20 year old Woman Pregnant First Time, has not Delivered (G1P0) at 35 weeks gestation who has been on ART since 18 weeks. She has an unstable living situation and her boyfriend has sometimes locked her out of her room, where she keeps her medications. Her viral load, which was undetectable at 26 weeks, is now 11,000.</a:t>
            </a:r>
          </a:p>
          <a:p>
            <a:r>
              <a:rPr lang="en-US" dirty="0">
                <a:latin typeface="Calibri" charset="0"/>
                <a:ea typeface="MS PGothic" charset="0"/>
              </a:rPr>
              <a:t>What do you do?</a:t>
            </a:r>
          </a:p>
        </p:txBody>
      </p:sp>
      <p:sp>
        <p:nvSpPr>
          <p:cNvPr id="2" name="Title 2">
            <a:extLst>
              <a:ext uri="{FF2B5EF4-FFF2-40B4-BE49-F238E27FC236}">
                <a16:creationId xmlns:a16="http://schemas.microsoft.com/office/drawing/2014/main" id="{B178562B-1B3D-DF5C-6365-4DA67D3C8384}"/>
              </a:ext>
            </a:extLst>
          </p:cNvPr>
          <p:cNvSpPr>
            <a:spLocks noGrp="1"/>
          </p:cNvSpPr>
          <p:nvPr>
            <p:ph type="title"/>
          </p:nvPr>
        </p:nvSpPr>
        <p:spPr>
          <a:xfrm>
            <a:off x="381000" y="117050"/>
            <a:ext cx="6172200" cy="763191"/>
          </a:xfrm>
        </p:spPr>
        <p:txBody>
          <a:bodyPr/>
          <a:lstStyle/>
          <a:p>
            <a:r>
              <a:rPr lang="en-US" dirty="0">
                <a:ea typeface="MS PGothic" charset="0"/>
              </a:rPr>
              <a:t>Case 4</a:t>
            </a:r>
          </a:p>
        </p:txBody>
      </p:sp>
    </p:spTree>
    <p:extLst>
      <p:ext uri="{BB962C8B-B14F-4D97-AF65-F5344CB8AC3E}">
        <p14:creationId xmlns:p14="http://schemas.microsoft.com/office/powerpoint/2010/main" val="3292770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BAB58-0EBA-D093-1347-943DFC2C49B4}"/>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B5DA6B7C-01DA-F5CB-1BE0-76F698BE1CA2}"/>
              </a:ext>
            </a:extLst>
          </p:cNvPr>
          <p:cNvSpPr>
            <a:spLocks noGrp="1"/>
          </p:cNvSpPr>
          <p:nvPr>
            <p:ph idx="1"/>
          </p:nvPr>
        </p:nvSpPr>
        <p:spPr/>
        <p:txBody>
          <a:bodyPr/>
          <a:lstStyle/>
          <a:p>
            <a:r>
              <a:rPr lang="en-US" dirty="0">
                <a:hlinkClick r:id="rId2"/>
              </a:rPr>
              <a:t>jennifer.mckinney@bcm.edu</a:t>
            </a:r>
            <a:endParaRPr lang="en-US" dirty="0"/>
          </a:p>
        </p:txBody>
      </p:sp>
      <p:sp>
        <p:nvSpPr>
          <p:cNvPr id="4" name="Slide Number Placeholder 3">
            <a:extLst>
              <a:ext uri="{FF2B5EF4-FFF2-40B4-BE49-F238E27FC236}">
                <a16:creationId xmlns:a16="http://schemas.microsoft.com/office/drawing/2014/main" id="{8DD238CA-66EA-DDE0-A6DF-720805E62AA9}"/>
              </a:ext>
            </a:extLst>
          </p:cNvPr>
          <p:cNvSpPr>
            <a:spLocks noGrp="1"/>
          </p:cNvSpPr>
          <p:nvPr>
            <p:ph type="sldNum" sz="quarter" idx="12"/>
          </p:nvPr>
        </p:nvSpPr>
        <p:spPr/>
        <p:txBody>
          <a:bodyPr/>
          <a:lstStyle/>
          <a:p>
            <a:fld id="{6E2D2B3B-882E-40F3-A32F-6DD516915044}" type="slidenum">
              <a:rPr lang="en-US" smtClean="0"/>
              <a:pPr/>
              <a:t>42</a:t>
            </a:fld>
            <a:endParaRPr lang="en-US" dirty="0"/>
          </a:p>
        </p:txBody>
      </p:sp>
      <p:pic>
        <p:nvPicPr>
          <p:cNvPr id="6" name="Picture 5" descr="A close-up of a card&#10;&#10;Description automatically generated with low confidence">
            <a:extLst>
              <a:ext uri="{FF2B5EF4-FFF2-40B4-BE49-F238E27FC236}">
                <a16:creationId xmlns:a16="http://schemas.microsoft.com/office/drawing/2014/main" id="{27EEAA31-BA2B-0133-3AAD-5B5C2E8C24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6" t="7037" r="3210" b="8051"/>
          <a:stretch/>
        </p:blipFill>
        <p:spPr>
          <a:xfrm>
            <a:off x="5148508" y="205979"/>
            <a:ext cx="3657600" cy="4367462"/>
          </a:xfrm>
          <a:prstGeom prst="rect">
            <a:avLst/>
          </a:prstGeom>
        </p:spPr>
      </p:pic>
    </p:spTree>
    <p:extLst>
      <p:ext uri="{BB962C8B-B14F-4D97-AF65-F5344CB8AC3E}">
        <p14:creationId xmlns:p14="http://schemas.microsoft.com/office/powerpoint/2010/main" val="2548857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8F41-62B4-F507-2772-D332F6F2D39C}"/>
              </a:ext>
            </a:extLst>
          </p:cNvPr>
          <p:cNvSpPr>
            <a:spLocks noGrp="1"/>
          </p:cNvSpPr>
          <p:nvPr>
            <p:ph type="title"/>
          </p:nvPr>
        </p:nvSpPr>
        <p:spPr/>
        <p:txBody>
          <a:bodyPr/>
          <a:lstStyle/>
          <a:p>
            <a:pPr algn="ctr"/>
            <a:r>
              <a:rPr lang="en-US" dirty="0">
                <a:cs typeface="Arial"/>
              </a:rPr>
              <a:t>Post-Session Evaluation</a:t>
            </a:r>
            <a:endParaRPr lang="en-US" dirty="0"/>
          </a:p>
        </p:txBody>
      </p:sp>
      <p:sp>
        <p:nvSpPr>
          <p:cNvPr id="3" name="Content Placeholder 2">
            <a:extLst>
              <a:ext uri="{FF2B5EF4-FFF2-40B4-BE49-F238E27FC236}">
                <a16:creationId xmlns:a16="http://schemas.microsoft.com/office/drawing/2014/main" id="{4FD00347-BD84-08BD-5B93-41B33DE41526}"/>
              </a:ext>
            </a:extLst>
          </p:cNvPr>
          <p:cNvSpPr>
            <a:spLocks noGrp="1"/>
          </p:cNvSpPr>
          <p:nvPr>
            <p:ph idx="1"/>
          </p:nvPr>
        </p:nvSpPr>
        <p:spPr>
          <a:xfrm>
            <a:off x="457200" y="1200151"/>
            <a:ext cx="4152712" cy="3275474"/>
          </a:xfrm>
        </p:spPr>
        <p:txBody>
          <a:bodyPr vert="horz" lIns="91440" tIns="45720" rIns="91440" bIns="45720" rtlCol="0" anchor="t">
            <a:normAutofit/>
          </a:bodyPr>
          <a:lstStyle/>
          <a:p>
            <a:pPr marL="114300" indent="0">
              <a:buNone/>
            </a:pPr>
            <a:r>
              <a:rPr lang="en-US" b="1" dirty="0">
                <a:ea typeface="+mn-lt"/>
                <a:cs typeface="+mn-lt"/>
              </a:rPr>
              <a:t>Please take a minute to complete the post-session survey. </a:t>
            </a:r>
            <a:endParaRPr lang="en-US"/>
          </a:p>
          <a:p>
            <a:pPr marL="114300" indent="0">
              <a:buNone/>
            </a:pPr>
            <a:endParaRPr lang="en-US" dirty="0">
              <a:solidFill>
                <a:srgbClr val="D6201A"/>
              </a:solidFill>
              <a:latin typeface="Wingdings"/>
              <a:sym typeface="Wingdings"/>
            </a:endParaRPr>
          </a:p>
          <a:p>
            <a:pPr marL="114300" indent="0">
              <a:buNone/>
            </a:pPr>
            <a:r>
              <a:rPr lang="en-US" b="1" dirty="0">
                <a:ea typeface="+mn-lt"/>
                <a:cs typeface="+mn-lt"/>
              </a:rPr>
              <a:t>Thank you! </a:t>
            </a:r>
            <a:endParaRPr lang="en-US" dirty="0"/>
          </a:p>
          <a:p>
            <a:endParaRPr lang="en-US" dirty="0"/>
          </a:p>
        </p:txBody>
      </p:sp>
      <p:sp>
        <p:nvSpPr>
          <p:cNvPr id="4" name="Slide Number Placeholder 3">
            <a:extLst>
              <a:ext uri="{FF2B5EF4-FFF2-40B4-BE49-F238E27FC236}">
                <a16:creationId xmlns:a16="http://schemas.microsoft.com/office/drawing/2014/main" id="{97205D07-552B-A89D-95B7-6BA377B89FB7}"/>
              </a:ext>
            </a:extLst>
          </p:cNvPr>
          <p:cNvSpPr>
            <a:spLocks noGrp="1"/>
          </p:cNvSpPr>
          <p:nvPr>
            <p:ph type="sldNum" sz="quarter" idx="12"/>
          </p:nvPr>
        </p:nvSpPr>
        <p:spPr/>
        <p:txBody>
          <a:bodyPr/>
          <a:lstStyle/>
          <a:p>
            <a:fld id="{6E2D2B3B-882E-40F3-A32F-6DD516915044}" type="slidenum">
              <a:rPr lang="en-US" smtClean="0"/>
              <a:pPr/>
              <a:t>43</a:t>
            </a:fld>
            <a:endParaRPr lang="en-US" dirty="0"/>
          </a:p>
        </p:txBody>
      </p:sp>
      <p:pic>
        <p:nvPicPr>
          <p:cNvPr id="5" name="Picture 5" descr="Qr code&#10;&#10;Description automatically generated">
            <a:extLst>
              <a:ext uri="{FF2B5EF4-FFF2-40B4-BE49-F238E27FC236}">
                <a16:creationId xmlns:a16="http://schemas.microsoft.com/office/drawing/2014/main" id="{F810FA7C-704C-FD22-22A9-EAFCF0162494}"/>
              </a:ext>
            </a:extLst>
          </p:cNvPr>
          <p:cNvPicPr>
            <a:picLocks noChangeAspect="1"/>
          </p:cNvPicPr>
          <p:nvPr/>
        </p:nvPicPr>
        <p:blipFill>
          <a:blip r:embed="rId2"/>
          <a:stretch>
            <a:fillRect/>
          </a:stretch>
        </p:blipFill>
        <p:spPr>
          <a:xfrm>
            <a:off x="5135707" y="957428"/>
            <a:ext cx="3399125" cy="3391001"/>
          </a:xfrm>
          <a:prstGeom prst="rect">
            <a:avLst/>
          </a:prstGeom>
        </p:spPr>
      </p:pic>
      <p:pic>
        <p:nvPicPr>
          <p:cNvPr id="6" name="Picture 6">
            <a:extLst>
              <a:ext uri="{FF2B5EF4-FFF2-40B4-BE49-F238E27FC236}">
                <a16:creationId xmlns:a16="http://schemas.microsoft.com/office/drawing/2014/main" id="{1A5511EC-823B-60AE-4C85-AD9F5FDCF545}"/>
              </a:ext>
            </a:extLst>
          </p:cNvPr>
          <p:cNvPicPr>
            <a:picLocks noChangeAspect="1"/>
          </p:cNvPicPr>
          <p:nvPr/>
        </p:nvPicPr>
        <p:blipFill>
          <a:blip r:embed="rId3"/>
          <a:stretch>
            <a:fillRect/>
          </a:stretch>
        </p:blipFill>
        <p:spPr>
          <a:xfrm>
            <a:off x="5629275" y="4689899"/>
            <a:ext cx="2743200" cy="452600"/>
          </a:xfrm>
          <a:prstGeom prst="rect">
            <a:avLst/>
          </a:prstGeom>
        </p:spPr>
      </p:pic>
    </p:spTree>
    <p:extLst>
      <p:ext uri="{BB962C8B-B14F-4D97-AF65-F5344CB8AC3E}">
        <p14:creationId xmlns:p14="http://schemas.microsoft.com/office/powerpoint/2010/main" val="1459407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44</a:t>
            </a:fld>
            <a:endParaRPr lang="en-US" dirty="0">
              <a:solidFill>
                <a:srgbClr val="FFFFFF"/>
              </a:solidFill>
              <a:latin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2420644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31D-9E06-F442-8B0E-19C2CFB3FE4E}"/>
              </a:ext>
            </a:extLst>
          </p:cNvPr>
          <p:cNvSpPr>
            <a:spLocks noGrp="1"/>
          </p:cNvSpPr>
          <p:nvPr>
            <p:ph type="title"/>
          </p:nvPr>
        </p:nvSpPr>
        <p:spPr>
          <a:xfrm>
            <a:off x="457202" y="205981"/>
            <a:ext cx="8074586" cy="353696"/>
          </a:xfrm>
        </p:spPr>
        <p:txBody>
          <a:bodyPr/>
          <a:lstStyle/>
          <a:p>
            <a:pPr algn="ctr"/>
            <a:r>
              <a:rPr lang="en-US" dirty="0"/>
              <a:t>SCAETC Social Media </a:t>
            </a:r>
          </a:p>
        </p:txBody>
      </p:sp>
      <p:pic>
        <p:nvPicPr>
          <p:cNvPr id="6" name="Content Placeholder 5">
            <a:extLst>
              <a:ext uri="{FF2B5EF4-FFF2-40B4-BE49-F238E27FC236}">
                <a16:creationId xmlns:a16="http://schemas.microsoft.com/office/drawing/2014/main" id="{0487A2FD-CC82-E343-AA40-B010D1501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3" y="819150"/>
            <a:ext cx="6842234" cy="3848758"/>
          </a:xfrm>
        </p:spPr>
      </p:pic>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45</a:t>
            </a:fld>
            <a:endParaRPr lang="en-US" dirty="0">
              <a:solidFill>
                <a:srgbClr val="FFFFFF"/>
              </a:solidFill>
              <a:latin typeface="Arial"/>
            </a:endParaRPr>
          </a:p>
        </p:txBody>
      </p:sp>
    </p:spTree>
    <p:extLst>
      <p:ext uri="{BB962C8B-B14F-4D97-AF65-F5344CB8AC3E}">
        <p14:creationId xmlns:p14="http://schemas.microsoft.com/office/powerpoint/2010/main" val="3706664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2400" dirty="0">
                <a:hlinkClick r:id="rId3"/>
              </a:rPr>
              <a:t>http://nccc.ucsf.edu/</a:t>
            </a:r>
            <a:endParaRPr lang="en-US" sz="24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2200" dirty="0">
                <a:hlinkClick r:id="rId4"/>
              </a:rPr>
              <a:t>https://hsc.unm.edu/scaetc/programs-services/echo.html</a:t>
            </a:r>
            <a:r>
              <a:rPr lang="en-US" sz="2200" dirty="0"/>
              <a:t> </a:t>
            </a:r>
          </a:p>
        </p:txBody>
      </p:sp>
      <p:sp>
        <p:nvSpPr>
          <p:cNvPr id="7" name="Content Placeholder 6"/>
          <p:cNvSpPr>
            <a:spLocks noGrp="1"/>
          </p:cNvSpPr>
          <p:nvPr>
            <p:ph sz="half" idx="2"/>
          </p:nvPr>
        </p:nvSpPr>
        <p:spPr>
          <a:xfrm>
            <a:off x="4495800" y="895350"/>
            <a:ext cx="4584628" cy="3771900"/>
          </a:xfrm>
        </p:spPr>
        <p:txBody>
          <a:bodyPr>
            <a:normAutofit fontScale="92500" lnSpcReduction="10000"/>
          </a:bodyPr>
          <a:lstStyle/>
          <a:p>
            <a:r>
              <a:rPr lang="en-US" dirty="0"/>
              <a:t>AETC National HIV Curriculum </a:t>
            </a:r>
            <a:r>
              <a:rPr lang="en-US" sz="1900" dirty="0">
                <a:hlinkClick r:id="rId5"/>
              </a:rPr>
              <a:t>https://aidsetc.org/nhc</a:t>
            </a:r>
            <a:endParaRPr lang="en-US" sz="1900" dirty="0"/>
          </a:p>
          <a:p>
            <a:endParaRPr lang="en-US" sz="900" dirty="0"/>
          </a:p>
          <a:p>
            <a:r>
              <a:rPr lang="en-US" dirty="0"/>
              <a:t>AETC National Coordinating Resource Center </a:t>
            </a:r>
            <a:r>
              <a:rPr lang="en-US" sz="1900" dirty="0">
                <a:hlinkClick r:id="rId6"/>
              </a:rPr>
              <a:t>https://targethiv.org/library/aetc-national-coordinating-resource-center-0</a:t>
            </a:r>
            <a:endParaRPr lang="en-US" dirty="0"/>
          </a:p>
          <a:p>
            <a:endParaRPr lang="en-US" sz="800" dirty="0"/>
          </a:p>
          <a:p>
            <a:r>
              <a:rPr lang="en-US" dirty="0"/>
              <a:t>Additional trainings </a:t>
            </a:r>
            <a:r>
              <a:rPr lang="en-US" sz="1900" dirty="0">
                <a:hlinkClick r:id="rId7"/>
              </a:rPr>
              <a:t>scaetcecho@salud.unm.edu</a:t>
            </a:r>
            <a:endParaRPr lang="en-US" sz="1900" dirty="0"/>
          </a:p>
          <a:p>
            <a:r>
              <a:rPr lang="en-US" sz="1900" dirty="0">
                <a:hlinkClick r:id="rId8"/>
              </a:rPr>
              <a:t>www.scaetc.org</a:t>
            </a:r>
            <a:endParaRPr lang="en-US" sz="19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46</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482F-C9DD-0BDA-A5C5-D6D96F2FABD1}"/>
              </a:ext>
            </a:extLst>
          </p:cNvPr>
          <p:cNvSpPr>
            <a:spLocks noGrp="1"/>
          </p:cNvSpPr>
          <p:nvPr>
            <p:ph type="title"/>
          </p:nvPr>
        </p:nvSpPr>
        <p:spPr>
          <a:xfrm>
            <a:off x="452314" y="26670"/>
            <a:ext cx="8315569" cy="857250"/>
          </a:xfrm>
        </p:spPr>
        <p:txBody>
          <a:bodyPr/>
          <a:lstStyle/>
          <a:p>
            <a:pPr algn="ctr"/>
            <a:r>
              <a:rPr lang="en-US" dirty="0"/>
              <a:t>Words Matter: Person-first Language</a:t>
            </a:r>
          </a:p>
        </p:txBody>
      </p:sp>
      <p:sp>
        <p:nvSpPr>
          <p:cNvPr id="3" name="Content Placeholder 2">
            <a:extLst>
              <a:ext uri="{FF2B5EF4-FFF2-40B4-BE49-F238E27FC236}">
                <a16:creationId xmlns:a16="http://schemas.microsoft.com/office/drawing/2014/main" id="{4A1C0E25-5371-49E7-A47F-D56AEE5BB6B4}"/>
              </a:ext>
            </a:extLst>
          </p:cNvPr>
          <p:cNvSpPr>
            <a:spLocks noGrp="1"/>
          </p:cNvSpPr>
          <p:nvPr>
            <p:ph idx="1"/>
          </p:nvPr>
        </p:nvSpPr>
        <p:spPr>
          <a:xfrm>
            <a:off x="452314" y="975360"/>
            <a:ext cx="8305803" cy="3810000"/>
          </a:xfrm>
        </p:spPr>
        <p:txBody>
          <a:bodyPr>
            <a:normAutofit/>
          </a:bodyPr>
          <a:lstStyle/>
          <a:p>
            <a:pPr marL="114300" indent="0">
              <a:buNone/>
            </a:pPr>
            <a:endParaRPr lang="en-US" sz="900" dirty="0"/>
          </a:p>
          <a:p>
            <a:r>
              <a:rPr lang="en-US" b="1" dirty="0"/>
              <a:t>Transmission: </a:t>
            </a:r>
            <a:r>
              <a:rPr lang="en-US" dirty="0"/>
              <a:t>Perinatal, </a:t>
            </a:r>
            <a:r>
              <a:rPr lang="en-US" dirty="0" err="1"/>
              <a:t>Lactational</a:t>
            </a:r>
            <a:endParaRPr lang="en-US" dirty="0"/>
          </a:p>
          <a:p>
            <a:pPr marL="0" indent="0">
              <a:buNone/>
            </a:pPr>
            <a:endParaRPr lang="en-US" sz="900" dirty="0"/>
          </a:p>
          <a:p>
            <a:r>
              <a:rPr lang="en-US" b="1" dirty="0"/>
              <a:t>Lactation: </a:t>
            </a:r>
            <a:r>
              <a:rPr lang="en-US" dirty="0"/>
              <a:t>Breastfeeding, </a:t>
            </a:r>
            <a:r>
              <a:rPr lang="en-US" dirty="0" err="1"/>
              <a:t>Chestfeeding</a:t>
            </a:r>
            <a:endParaRPr lang="en-US" dirty="0"/>
          </a:p>
          <a:p>
            <a:pPr marL="114300" indent="0">
              <a:buNone/>
            </a:pPr>
            <a:endParaRPr lang="en-US" sz="900" dirty="0"/>
          </a:p>
          <a:p>
            <a:r>
              <a:rPr lang="en-US" b="1" dirty="0"/>
              <a:t>Gender-inclusive language</a:t>
            </a:r>
          </a:p>
          <a:p>
            <a:pPr lvl="1"/>
            <a:r>
              <a:rPr lang="en-US" sz="2400" dirty="0"/>
              <a:t>Except when reviewing data, when results are presented using the same terms used in the original publications, such as "pregnant women."</a:t>
            </a:r>
          </a:p>
        </p:txBody>
      </p:sp>
    </p:spTree>
    <p:extLst>
      <p:ext uri="{BB962C8B-B14F-4D97-AF65-F5344CB8AC3E}">
        <p14:creationId xmlns:p14="http://schemas.microsoft.com/office/powerpoint/2010/main" val="105255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090D1E-DBAF-3140-AFBF-7FD93AD4D037}"/>
              </a:ext>
            </a:extLst>
          </p:cNvPr>
          <p:cNvSpPr txBox="1"/>
          <p:nvPr/>
        </p:nvSpPr>
        <p:spPr>
          <a:xfrm>
            <a:off x="381000" y="3501095"/>
            <a:ext cx="8381999" cy="1200329"/>
          </a:xfrm>
          <a:prstGeom prst="rect">
            <a:avLst/>
          </a:prstGeom>
          <a:noFill/>
        </p:spPr>
        <p:txBody>
          <a:bodyPr wrap="square" rtlCol="0">
            <a:spAutoFit/>
          </a:bodyPr>
          <a:lstStyle/>
          <a:p>
            <a:pPr algn="ctr"/>
            <a:endParaRPr lang="en-US" sz="2400" dirty="0">
              <a:solidFill>
                <a:schemeClr val="accent6"/>
              </a:solidFill>
            </a:endParaRPr>
          </a:p>
          <a:p>
            <a:pPr algn="ctr"/>
            <a:r>
              <a:rPr lang="en-US" sz="2400" b="1" dirty="0">
                <a:solidFill>
                  <a:schemeClr val="accent6"/>
                </a:solidFill>
              </a:rPr>
              <a:t>https://</a:t>
            </a:r>
            <a:r>
              <a:rPr lang="en-US" sz="2400" b="1" dirty="0" err="1">
                <a:solidFill>
                  <a:schemeClr val="accent6"/>
                </a:solidFill>
              </a:rPr>
              <a:t>clinicalinfo.hiv.gov</a:t>
            </a:r>
            <a:r>
              <a:rPr lang="en-US" sz="2400" b="1" dirty="0">
                <a:solidFill>
                  <a:schemeClr val="accent6"/>
                </a:solidFill>
              </a:rPr>
              <a:t>/</a:t>
            </a:r>
            <a:r>
              <a:rPr lang="en-US" sz="2400" b="1" dirty="0" err="1">
                <a:solidFill>
                  <a:schemeClr val="accent6"/>
                </a:solidFill>
              </a:rPr>
              <a:t>en</a:t>
            </a:r>
            <a:r>
              <a:rPr lang="en-US" sz="2400" b="1" dirty="0">
                <a:solidFill>
                  <a:schemeClr val="accent6"/>
                </a:solidFill>
              </a:rPr>
              <a:t>/guidelines/perinatal-</a:t>
            </a:r>
            <a:r>
              <a:rPr lang="en-US" sz="2400" b="1" dirty="0" err="1">
                <a:solidFill>
                  <a:schemeClr val="accent6"/>
                </a:solidFill>
              </a:rPr>
              <a:t>hiv</a:t>
            </a:r>
            <a:r>
              <a:rPr lang="en-US" sz="2400" b="1" dirty="0">
                <a:solidFill>
                  <a:schemeClr val="accent6"/>
                </a:solidFill>
              </a:rPr>
              <a:t>/</a:t>
            </a:r>
            <a:r>
              <a:rPr lang="en-US" sz="2400" b="1" dirty="0" err="1">
                <a:solidFill>
                  <a:schemeClr val="accent6"/>
                </a:solidFill>
              </a:rPr>
              <a:t>whats</a:t>
            </a:r>
            <a:r>
              <a:rPr lang="en-US" sz="2400" b="1" dirty="0">
                <a:solidFill>
                  <a:schemeClr val="accent6"/>
                </a:solidFill>
              </a:rPr>
              <a:t>-new-guidelines</a:t>
            </a:r>
          </a:p>
        </p:txBody>
      </p:sp>
      <p:pic>
        <p:nvPicPr>
          <p:cNvPr id="7" name="Picture 6" descr="Graphical user interface, text, application&#10;&#10;Description automatically generated">
            <a:extLst>
              <a:ext uri="{FF2B5EF4-FFF2-40B4-BE49-F238E27FC236}">
                <a16:creationId xmlns:a16="http://schemas.microsoft.com/office/drawing/2014/main" id="{14FF7C02-DD57-1047-80B0-E6A6A8A6DE9A}"/>
              </a:ext>
            </a:extLst>
          </p:cNvPr>
          <p:cNvPicPr>
            <a:picLocks noChangeAspect="1"/>
          </p:cNvPicPr>
          <p:nvPr/>
        </p:nvPicPr>
        <p:blipFill rotWithShape="1">
          <a:blip r:embed="rId3"/>
          <a:srcRect t="34303"/>
          <a:stretch/>
        </p:blipFill>
        <p:spPr>
          <a:xfrm>
            <a:off x="114030" y="758074"/>
            <a:ext cx="8915940" cy="3185276"/>
          </a:xfrm>
          <a:prstGeom prst="rect">
            <a:avLst/>
          </a:prstGeom>
        </p:spPr>
      </p:pic>
      <p:pic>
        <p:nvPicPr>
          <p:cNvPr id="2" name="Picture 1"/>
          <p:cNvPicPr>
            <a:picLocks noChangeAspect="1"/>
          </p:cNvPicPr>
          <p:nvPr/>
        </p:nvPicPr>
        <p:blipFill rotWithShape="1">
          <a:blip r:embed="rId4"/>
          <a:srcRect l="894" r="89202" b="86861"/>
          <a:stretch/>
        </p:blipFill>
        <p:spPr>
          <a:xfrm>
            <a:off x="8305796" y="152516"/>
            <a:ext cx="762001" cy="605558"/>
          </a:xfrm>
          <a:prstGeom prst="rect">
            <a:avLst/>
          </a:prstGeom>
        </p:spPr>
      </p:pic>
      <p:sp>
        <p:nvSpPr>
          <p:cNvPr id="5" name="Title 1">
            <a:extLst>
              <a:ext uri="{FF2B5EF4-FFF2-40B4-BE49-F238E27FC236}">
                <a16:creationId xmlns:a16="http://schemas.microsoft.com/office/drawing/2014/main" id="{3CA8482F-C9DD-0BDA-A5C5-D6D96F2FABD1}"/>
              </a:ext>
            </a:extLst>
          </p:cNvPr>
          <p:cNvSpPr>
            <a:spLocks noGrp="1"/>
          </p:cNvSpPr>
          <p:nvPr>
            <p:ph type="title"/>
          </p:nvPr>
        </p:nvSpPr>
        <p:spPr>
          <a:xfrm>
            <a:off x="452314" y="26670"/>
            <a:ext cx="8315569" cy="857250"/>
          </a:xfrm>
        </p:spPr>
        <p:txBody>
          <a:bodyPr/>
          <a:lstStyle/>
          <a:p>
            <a:pPr algn="ctr"/>
            <a:r>
              <a:rPr lang="en-US" dirty="0"/>
              <a:t>Guidelines: ART &amp; Pregnancy</a:t>
            </a:r>
          </a:p>
        </p:txBody>
      </p:sp>
    </p:spTree>
    <p:extLst>
      <p:ext uri="{BB962C8B-B14F-4D97-AF65-F5344CB8AC3E}">
        <p14:creationId xmlns:p14="http://schemas.microsoft.com/office/powerpoint/2010/main" val="495990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C774-96E3-D942-B84F-CF6C9017987F}"/>
              </a:ext>
            </a:extLst>
          </p:cNvPr>
          <p:cNvSpPr>
            <a:spLocks noGrp="1"/>
          </p:cNvSpPr>
          <p:nvPr>
            <p:ph type="title"/>
          </p:nvPr>
        </p:nvSpPr>
        <p:spPr>
          <a:xfrm>
            <a:off x="1524000" y="1581150"/>
            <a:ext cx="6184447" cy="751715"/>
          </a:xfrm>
        </p:spPr>
        <p:txBody>
          <a:bodyPr vert="horz" lIns="68580" tIns="34290" rIns="68580" bIns="34290" rtlCol="0" anchor="t">
            <a:normAutofit/>
          </a:bodyPr>
          <a:lstStyle/>
          <a:p>
            <a:pPr algn="ctr" defTabSz="685800"/>
            <a:r>
              <a:rPr lang="en-US" dirty="0"/>
              <a:t>Pregnancy and HIV</a:t>
            </a:r>
          </a:p>
        </p:txBody>
      </p:sp>
    </p:spTree>
    <p:extLst>
      <p:ext uri="{BB962C8B-B14F-4D97-AF65-F5344CB8AC3E}">
        <p14:creationId xmlns:p14="http://schemas.microsoft.com/office/powerpoint/2010/main" val="348591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5CFB8DE3-9822-5148-A3F0-EFDD3C98DAFB}"/>
              </a:ext>
            </a:extLst>
          </p:cNvPr>
          <p:cNvPicPr>
            <a:picLocks noChangeAspect="1"/>
          </p:cNvPicPr>
          <p:nvPr/>
        </p:nvPicPr>
        <p:blipFill>
          <a:blip r:embed="rId3"/>
          <a:stretch>
            <a:fillRect/>
          </a:stretch>
        </p:blipFill>
        <p:spPr>
          <a:xfrm>
            <a:off x="2895188" y="767188"/>
            <a:ext cx="6237291" cy="3785762"/>
          </a:xfrm>
          <a:prstGeom prst="rect">
            <a:avLst/>
          </a:prstGeom>
        </p:spPr>
      </p:pic>
      <p:sp>
        <p:nvSpPr>
          <p:cNvPr id="2" name="Title 1">
            <a:extLst>
              <a:ext uri="{FF2B5EF4-FFF2-40B4-BE49-F238E27FC236}">
                <a16:creationId xmlns:a16="http://schemas.microsoft.com/office/drawing/2014/main" id="{FEEF497D-AE27-3946-9A46-99302A869BD8}"/>
              </a:ext>
            </a:extLst>
          </p:cNvPr>
          <p:cNvSpPr>
            <a:spLocks noGrp="1"/>
          </p:cNvSpPr>
          <p:nvPr>
            <p:ph type="title"/>
          </p:nvPr>
        </p:nvSpPr>
        <p:spPr>
          <a:xfrm>
            <a:off x="457200" y="0"/>
            <a:ext cx="8315569" cy="857250"/>
          </a:xfrm>
        </p:spPr>
        <p:txBody>
          <a:bodyPr>
            <a:normAutofit/>
          </a:bodyPr>
          <a:lstStyle/>
          <a:p>
            <a:pPr algn="ctr"/>
            <a:r>
              <a:rPr lang="en-US" dirty="0"/>
              <a:t>Texas Testing Requirements</a:t>
            </a:r>
          </a:p>
        </p:txBody>
      </p:sp>
      <p:sp>
        <p:nvSpPr>
          <p:cNvPr id="3" name="Content Placeholder 2">
            <a:extLst>
              <a:ext uri="{FF2B5EF4-FFF2-40B4-BE49-F238E27FC236}">
                <a16:creationId xmlns:a16="http://schemas.microsoft.com/office/drawing/2014/main" id="{E1D5CCAF-F53A-0B48-ABEC-3AB949CA172A}"/>
              </a:ext>
            </a:extLst>
          </p:cNvPr>
          <p:cNvSpPr>
            <a:spLocks noGrp="1"/>
          </p:cNvSpPr>
          <p:nvPr>
            <p:ph idx="1"/>
          </p:nvPr>
        </p:nvSpPr>
        <p:spPr>
          <a:xfrm>
            <a:off x="-304800" y="892918"/>
            <a:ext cx="3897358" cy="3861962"/>
          </a:xfrm>
        </p:spPr>
        <p:txBody>
          <a:bodyPr>
            <a:normAutofit lnSpcReduction="10000"/>
          </a:bodyPr>
          <a:lstStyle/>
          <a:p>
            <a:pPr lvl="1"/>
            <a:r>
              <a:rPr lang="en-US" sz="2400" b="1" dirty="0"/>
              <a:t>First prenatal visit</a:t>
            </a:r>
          </a:p>
          <a:p>
            <a:pPr lvl="2"/>
            <a:r>
              <a:rPr lang="en-US" sz="2400" dirty="0"/>
              <a:t>with Hepatitis B Virus (HBV), Hepatitis C Virus (HCV), Syphilis</a:t>
            </a:r>
          </a:p>
          <a:p>
            <a:pPr lvl="1"/>
            <a:r>
              <a:rPr lang="en-US" sz="2400" b="1" dirty="0"/>
              <a:t>Third trimester </a:t>
            </a:r>
          </a:p>
          <a:p>
            <a:pPr lvl="1"/>
            <a:r>
              <a:rPr lang="en-US" sz="2400" b="1" dirty="0"/>
              <a:t>On admission to Labor and Delivery (L&amp;D) </a:t>
            </a:r>
          </a:p>
          <a:p>
            <a:pPr lvl="2"/>
            <a:r>
              <a:rPr lang="en-US" sz="2400" dirty="0"/>
              <a:t>if unknown status</a:t>
            </a:r>
          </a:p>
        </p:txBody>
      </p:sp>
      <p:sp>
        <p:nvSpPr>
          <p:cNvPr id="4" name="TextBox 3">
            <a:extLst>
              <a:ext uri="{FF2B5EF4-FFF2-40B4-BE49-F238E27FC236}">
                <a16:creationId xmlns:a16="http://schemas.microsoft.com/office/drawing/2014/main" id="{7CACE934-1E00-4DF4-B794-77935D6C7AC6}"/>
              </a:ext>
            </a:extLst>
          </p:cNvPr>
          <p:cNvSpPr txBox="1"/>
          <p:nvPr/>
        </p:nvSpPr>
        <p:spPr>
          <a:xfrm>
            <a:off x="1611328" y="4826244"/>
            <a:ext cx="6723325" cy="307777"/>
          </a:xfrm>
          <a:prstGeom prst="rect">
            <a:avLst/>
          </a:prstGeom>
          <a:noFill/>
        </p:spPr>
        <p:txBody>
          <a:bodyPr wrap="square" rtlCol="0">
            <a:spAutoFit/>
          </a:bodyPr>
          <a:lstStyle/>
          <a:p>
            <a:r>
              <a:rPr lang="en-US" sz="1400" dirty="0">
                <a:solidFill>
                  <a:schemeClr val="bg1"/>
                </a:solidFill>
              </a:rPr>
              <a:t>https://www.hiv.uw.edu/go/screening-diagnosis/diagnostic-testing/core-concept/all</a:t>
            </a:r>
          </a:p>
        </p:txBody>
      </p:sp>
    </p:spTree>
    <p:extLst>
      <p:ext uri="{BB962C8B-B14F-4D97-AF65-F5344CB8AC3E}">
        <p14:creationId xmlns:p14="http://schemas.microsoft.com/office/powerpoint/2010/main" val="4233492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DCA50-1C18-6D43-8C31-C0FFBDE4D562}"/>
              </a:ext>
            </a:extLst>
          </p:cNvPr>
          <p:cNvSpPr>
            <a:spLocks noGrp="1"/>
          </p:cNvSpPr>
          <p:nvPr>
            <p:ph type="title"/>
          </p:nvPr>
        </p:nvSpPr>
        <p:spPr>
          <a:xfrm>
            <a:off x="152400" y="127363"/>
            <a:ext cx="8762999" cy="807922"/>
          </a:xfrm>
        </p:spPr>
        <p:txBody>
          <a:bodyPr>
            <a:noAutofit/>
          </a:bodyPr>
          <a:lstStyle/>
          <a:p>
            <a:pPr algn="ctr"/>
            <a:r>
              <a:rPr lang="en-US" dirty="0"/>
              <a:t>Prenatal Evaluation</a:t>
            </a:r>
          </a:p>
        </p:txBody>
      </p:sp>
      <p:sp>
        <p:nvSpPr>
          <p:cNvPr id="3" name="Content Placeholder 2">
            <a:extLst>
              <a:ext uri="{FF2B5EF4-FFF2-40B4-BE49-F238E27FC236}">
                <a16:creationId xmlns:a16="http://schemas.microsoft.com/office/drawing/2014/main" id="{513D5A9B-1E44-5045-81CA-E60F8A14C1FC}"/>
              </a:ext>
            </a:extLst>
          </p:cNvPr>
          <p:cNvSpPr>
            <a:spLocks noGrp="1"/>
          </p:cNvSpPr>
          <p:nvPr>
            <p:ph idx="1"/>
          </p:nvPr>
        </p:nvSpPr>
        <p:spPr>
          <a:xfrm>
            <a:off x="152399" y="3241934"/>
            <a:ext cx="8937169" cy="935627"/>
          </a:xfrm>
        </p:spPr>
        <p:txBody>
          <a:bodyPr>
            <a:normAutofit/>
          </a:bodyPr>
          <a:lstStyle/>
          <a:p>
            <a:pPr marL="0" indent="0">
              <a:buNone/>
            </a:pPr>
            <a:r>
              <a:rPr lang="en-US" b="1" dirty="0">
                <a:latin typeface="+mj-lt"/>
                <a:ea typeface="MS PGothic" charset="0"/>
              </a:rPr>
              <a:t>Vaccines: </a:t>
            </a:r>
            <a:r>
              <a:rPr lang="en-US" dirty="0">
                <a:latin typeface="+mj-lt"/>
                <a:ea typeface="MS PGothic" charset="0"/>
              </a:rPr>
              <a:t>SARS-CoV-2, Flu, </a:t>
            </a:r>
            <a:r>
              <a:rPr lang="en-US" dirty="0" err="1">
                <a:latin typeface="+mj-lt"/>
                <a:ea typeface="MS PGothic" charset="0"/>
              </a:rPr>
              <a:t>Tdap</a:t>
            </a:r>
            <a:r>
              <a:rPr lang="en-US" dirty="0">
                <a:latin typeface="+mj-lt"/>
                <a:ea typeface="MS PGothic" charset="0"/>
              </a:rPr>
              <a:t>, </a:t>
            </a:r>
            <a:r>
              <a:rPr lang="en-US" dirty="0" err="1">
                <a:latin typeface="+mj-lt"/>
                <a:ea typeface="MS PGothic" charset="0"/>
              </a:rPr>
              <a:t>Hep</a:t>
            </a:r>
            <a:r>
              <a:rPr lang="en-US" dirty="0">
                <a:latin typeface="+mj-lt"/>
                <a:ea typeface="MS PGothic" charset="0"/>
              </a:rPr>
              <a:t> A and Hep B if not immune, </a:t>
            </a:r>
            <a:r>
              <a:rPr lang="en-US" dirty="0" err="1">
                <a:latin typeface="+mj-lt"/>
                <a:ea typeface="MS PGothic" charset="0"/>
              </a:rPr>
              <a:t>Pneumovax</a:t>
            </a:r>
            <a:endParaRPr lang="en-US" dirty="0">
              <a:latin typeface="+mj-lt"/>
              <a:ea typeface="MS PGothic" charset="0"/>
            </a:endParaRPr>
          </a:p>
        </p:txBody>
      </p:sp>
      <p:graphicFrame>
        <p:nvGraphicFramePr>
          <p:cNvPr id="4" name="Table 3">
            <a:extLst>
              <a:ext uri="{FF2B5EF4-FFF2-40B4-BE49-F238E27FC236}">
                <a16:creationId xmlns:a16="http://schemas.microsoft.com/office/drawing/2014/main" id="{E6E6A554-C22D-9F47-A78A-1E0C614CDEB2}"/>
              </a:ext>
            </a:extLst>
          </p:cNvPr>
          <p:cNvGraphicFramePr>
            <a:graphicFrameLocks noGrp="1"/>
          </p:cNvGraphicFramePr>
          <p:nvPr>
            <p:extLst>
              <p:ext uri="{D42A27DB-BD31-4B8C-83A1-F6EECF244321}">
                <p14:modId xmlns:p14="http://schemas.microsoft.com/office/powerpoint/2010/main" val="1032024354"/>
              </p:ext>
            </p:extLst>
          </p:nvPr>
        </p:nvGraphicFramePr>
        <p:xfrm>
          <a:off x="152399" y="1072070"/>
          <a:ext cx="8763001" cy="2033079"/>
        </p:xfrm>
        <a:graphic>
          <a:graphicData uri="http://schemas.openxmlformats.org/drawingml/2006/table">
            <a:tbl>
              <a:tblPr/>
              <a:tblGrid>
                <a:gridCol w="1274619">
                  <a:extLst>
                    <a:ext uri="{9D8B030D-6E8A-4147-A177-3AD203B41FA5}">
                      <a16:colId xmlns:a16="http://schemas.microsoft.com/office/drawing/2014/main" val="3666001493"/>
                    </a:ext>
                  </a:extLst>
                </a:gridCol>
                <a:gridCol w="1433945">
                  <a:extLst>
                    <a:ext uri="{9D8B030D-6E8A-4147-A177-3AD203B41FA5}">
                      <a16:colId xmlns:a16="http://schemas.microsoft.com/office/drawing/2014/main" val="3015672766"/>
                    </a:ext>
                  </a:extLst>
                </a:gridCol>
                <a:gridCol w="955964">
                  <a:extLst>
                    <a:ext uri="{9D8B030D-6E8A-4147-A177-3AD203B41FA5}">
                      <a16:colId xmlns:a16="http://schemas.microsoft.com/office/drawing/2014/main" val="3933179499"/>
                    </a:ext>
                  </a:extLst>
                </a:gridCol>
                <a:gridCol w="876300">
                  <a:extLst>
                    <a:ext uri="{9D8B030D-6E8A-4147-A177-3AD203B41FA5}">
                      <a16:colId xmlns:a16="http://schemas.microsoft.com/office/drawing/2014/main" val="1835519790"/>
                    </a:ext>
                  </a:extLst>
                </a:gridCol>
                <a:gridCol w="955964">
                  <a:extLst>
                    <a:ext uri="{9D8B030D-6E8A-4147-A177-3AD203B41FA5}">
                      <a16:colId xmlns:a16="http://schemas.microsoft.com/office/drawing/2014/main" val="260378873"/>
                    </a:ext>
                  </a:extLst>
                </a:gridCol>
                <a:gridCol w="1115291">
                  <a:extLst>
                    <a:ext uri="{9D8B030D-6E8A-4147-A177-3AD203B41FA5}">
                      <a16:colId xmlns:a16="http://schemas.microsoft.com/office/drawing/2014/main" val="3963856245"/>
                    </a:ext>
                  </a:extLst>
                </a:gridCol>
                <a:gridCol w="955964">
                  <a:extLst>
                    <a:ext uri="{9D8B030D-6E8A-4147-A177-3AD203B41FA5}">
                      <a16:colId xmlns:a16="http://schemas.microsoft.com/office/drawing/2014/main" val="3500880534"/>
                    </a:ext>
                  </a:extLst>
                </a:gridCol>
                <a:gridCol w="1194954">
                  <a:extLst>
                    <a:ext uri="{9D8B030D-6E8A-4147-A177-3AD203B41FA5}">
                      <a16:colId xmlns:a16="http://schemas.microsoft.com/office/drawing/2014/main" val="3511828366"/>
                    </a:ext>
                  </a:extLst>
                </a:gridCol>
              </a:tblGrid>
              <a:tr h="880467">
                <a:tc>
                  <a:txBody>
                    <a:bodyPr/>
                    <a:lstStyle/>
                    <a:p>
                      <a:pPr algn="ctr"/>
                      <a:r>
                        <a:rPr lang="en-US" sz="2400" b="1" dirty="0">
                          <a:solidFill>
                            <a:schemeClr val="tx1"/>
                          </a:solidFill>
                          <a:effectLst/>
                          <a:latin typeface="Helvetica" pitchFamily="2" charset="0"/>
                        </a:rPr>
                        <a:t>Geno</a:t>
                      </a:r>
                    </a:p>
                    <a:p>
                      <a:pPr algn="ctr"/>
                      <a:r>
                        <a:rPr lang="en-US" sz="2400" b="1" dirty="0">
                          <a:solidFill>
                            <a:schemeClr val="tx1"/>
                          </a:solidFill>
                          <a:effectLst/>
                          <a:latin typeface="Helvetica" pitchFamily="2" charset="0"/>
                        </a:rPr>
                        <a:t>type</a:t>
                      </a:r>
                      <a:endParaRPr lang="en-US" sz="2400" dirty="0">
                        <a:solidFill>
                          <a:schemeClr val="tx1"/>
                        </a:solidFill>
                        <a:effectLst/>
                        <a:latin typeface="Helvetica" pitchFamily="2" charset="0"/>
                      </a:endParaRPr>
                    </a:p>
                  </a:txBody>
                  <a:tcPr marL="35719" marR="35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effectLst/>
                          <a:latin typeface="Helvetica" pitchFamily="2" charset="0"/>
                        </a:rPr>
                        <a:t>HLA B5701</a:t>
                      </a:r>
                      <a:endParaRPr lang="en-US" sz="2400" dirty="0">
                        <a:solidFill>
                          <a:schemeClr val="tx1"/>
                        </a:solidFill>
                        <a:effectLst/>
                        <a:latin typeface="Helvetica" pitchFamily="2" charset="0"/>
                      </a:endParaRPr>
                    </a:p>
                  </a:txBody>
                  <a:tcPr marL="35719" marR="35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effectLst/>
                          <a:latin typeface="Helvetica" pitchFamily="2" charset="0"/>
                        </a:rPr>
                        <a:t>G6PD</a:t>
                      </a:r>
                      <a:endParaRPr lang="en-US" sz="2400" dirty="0">
                        <a:solidFill>
                          <a:schemeClr val="tx1"/>
                        </a:solidFill>
                        <a:effectLst/>
                        <a:latin typeface="Helvetica" pitchFamily="2" charset="0"/>
                      </a:endParaRPr>
                    </a:p>
                  </a:txBody>
                  <a:tcPr marL="35719" marR="35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effectLst/>
                          <a:latin typeface="Helvetica" pitchFamily="2" charset="0"/>
                        </a:rPr>
                        <a:t>HBsAg</a:t>
                      </a:r>
                      <a:endParaRPr lang="en-US" sz="2400" dirty="0">
                        <a:solidFill>
                          <a:schemeClr val="tx1"/>
                        </a:solidFill>
                        <a:effectLst/>
                        <a:latin typeface="Helvetica" pitchFamily="2" charset="0"/>
                      </a:endParaRPr>
                    </a:p>
                  </a:txBody>
                  <a:tcPr marL="35719" marR="35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effectLst/>
                          <a:latin typeface="Helvetica" pitchFamily="2" charset="0"/>
                        </a:rPr>
                        <a:t>Anti-HBc</a:t>
                      </a:r>
                      <a:endParaRPr lang="en-US" sz="2400" dirty="0">
                        <a:solidFill>
                          <a:schemeClr val="tx1"/>
                        </a:solidFill>
                        <a:effectLst/>
                        <a:latin typeface="Helvetica" pitchFamily="2" charset="0"/>
                      </a:endParaRPr>
                    </a:p>
                  </a:txBody>
                  <a:tcPr marL="35719" marR="35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effectLst/>
                          <a:latin typeface="Helvetica" pitchFamily="2" charset="0"/>
                        </a:rPr>
                        <a:t>Anti-HBs</a:t>
                      </a:r>
                      <a:endParaRPr lang="en-US" sz="2400" dirty="0">
                        <a:solidFill>
                          <a:schemeClr val="tx1"/>
                        </a:solidFill>
                        <a:effectLst/>
                        <a:latin typeface="Helvetica" pitchFamily="2" charset="0"/>
                      </a:endParaRPr>
                    </a:p>
                  </a:txBody>
                  <a:tcPr marL="35719" marR="35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a:solidFill>
                            <a:schemeClr val="tx1"/>
                          </a:solidFill>
                          <a:effectLst/>
                          <a:latin typeface="Helvetica" pitchFamily="2" charset="0"/>
                        </a:rPr>
                        <a:t>HCV Ab</a:t>
                      </a:r>
                      <a:endParaRPr lang="en-US" sz="2400">
                        <a:solidFill>
                          <a:schemeClr val="tx1"/>
                        </a:solidFill>
                        <a:effectLst/>
                        <a:latin typeface="Helvetica" pitchFamily="2" charset="0"/>
                      </a:endParaRPr>
                    </a:p>
                  </a:txBody>
                  <a:tcPr marL="35719" marR="35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a:solidFill>
                            <a:schemeClr val="tx1"/>
                          </a:solidFill>
                          <a:effectLst/>
                          <a:latin typeface="Helvetica" pitchFamily="2" charset="0"/>
                        </a:rPr>
                        <a:t>HAV IgG</a:t>
                      </a:r>
                      <a:endParaRPr lang="en-US" sz="2400">
                        <a:solidFill>
                          <a:schemeClr val="tx1"/>
                        </a:solidFill>
                        <a:effectLst/>
                        <a:latin typeface="Helvetica" pitchFamily="2" charset="0"/>
                      </a:endParaRPr>
                    </a:p>
                  </a:txBody>
                  <a:tcPr marL="35719" marR="35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334503"/>
                  </a:ext>
                </a:extLst>
              </a:tr>
              <a:tr h="1152612">
                <a:tc>
                  <a:txBody>
                    <a:bodyPr/>
                    <a:lstStyle/>
                    <a:p>
                      <a:pPr algn="ctr"/>
                      <a:r>
                        <a:rPr lang="en-US" sz="2400" b="1" dirty="0">
                          <a:solidFill>
                            <a:schemeClr val="tx1"/>
                          </a:solidFill>
                          <a:effectLst/>
                          <a:latin typeface="Helvetica" pitchFamily="2" charset="0"/>
                        </a:rPr>
                        <a:t>H/H/</a:t>
                      </a:r>
                      <a:r>
                        <a:rPr lang="en-US" sz="2400" b="1" dirty="0" err="1">
                          <a:solidFill>
                            <a:schemeClr val="tx1"/>
                          </a:solidFill>
                          <a:effectLst/>
                          <a:latin typeface="Helvetica" pitchFamily="2" charset="0"/>
                        </a:rPr>
                        <a:t>Plt</a:t>
                      </a:r>
                      <a:endParaRPr lang="en-US" sz="2400" dirty="0">
                        <a:solidFill>
                          <a:schemeClr val="tx1"/>
                        </a:solidFill>
                        <a:effectLst/>
                        <a:latin typeface="Helvetica" pitchFamily="2" charset="0"/>
                      </a:endParaRPr>
                    </a:p>
                  </a:txBody>
                  <a:tcPr marL="35719" marR="35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effectLst/>
                          <a:latin typeface="Helvetica" pitchFamily="2" charset="0"/>
                        </a:rPr>
                        <a:t>BUN/Cr/ AST/ALT</a:t>
                      </a:r>
                      <a:endParaRPr lang="en-US" sz="2400" dirty="0">
                        <a:solidFill>
                          <a:schemeClr val="tx1"/>
                        </a:solidFill>
                        <a:effectLst/>
                        <a:latin typeface="Helvetica" pitchFamily="2" charset="0"/>
                      </a:endParaRPr>
                    </a:p>
                  </a:txBody>
                  <a:tcPr marL="35719" marR="35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effectLst/>
                          <a:latin typeface="Helvetica" pitchFamily="2" charset="0"/>
                        </a:rPr>
                        <a:t>Pap/ HPV</a:t>
                      </a:r>
                      <a:endParaRPr lang="en-US" sz="2400" dirty="0">
                        <a:solidFill>
                          <a:schemeClr val="tx1"/>
                        </a:solidFill>
                        <a:effectLst/>
                        <a:latin typeface="Helvetica" pitchFamily="2" charset="0"/>
                      </a:endParaRPr>
                    </a:p>
                  </a:txBody>
                  <a:tcPr marL="35719" marR="35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effectLst/>
                          <a:latin typeface="Helvetica" pitchFamily="2" charset="0"/>
                        </a:rPr>
                        <a:t>GC/ CT/ </a:t>
                      </a:r>
                      <a:r>
                        <a:rPr lang="en-US" sz="2400" b="1" dirty="0" err="1">
                          <a:solidFill>
                            <a:schemeClr val="tx1"/>
                          </a:solidFill>
                          <a:effectLst/>
                          <a:latin typeface="Helvetica" pitchFamily="2" charset="0"/>
                        </a:rPr>
                        <a:t>Trich</a:t>
                      </a:r>
                      <a:endParaRPr lang="en-US" sz="2400" dirty="0">
                        <a:solidFill>
                          <a:schemeClr val="tx1"/>
                        </a:solidFill>
                        <a:effectLst/>
                        <a:latin typeface="Helvetica" pitchFamily="2" charset="0"/>
                      </a:endParaRPr>
                    </a:p>
                  </a:txBody>
                  <a:tcPr marL="35719" marR="35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effectLst/>
                          <a:latin typeface="Helvetica" pitchFamily="2" charset="0"/>
                        </a:rPr>
                        <a:t>TB</a:t>
                      </a:r>
                      <a:endParaRPr lang="en-US" sz="2400" dirty="0">
                        <a:solidFill>
                          <a:schemeClr val="tx1"/>
                        </a:solidFill>
                        <a:effectLst/>
                        <a:latin typeface="Helvetica" pitchFamily="2" charset="0"/>
                      </a:endParaRPr>
                    </a:p>
                  </a:txBody>
                  <a:tcPr marL="35719" marR="35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err="1">
                          <a:solidFill>
                            <a:schemeClr val="tx1"/>
                          </a:solidFill>
                          <a:effectLst/>
                          <a:latin typeface="Helvetica" pitchFamily="2" charset="0"/>
                        </a:rPr>
                        <a:t>Toxo</a:t>
                      </a:r>
                      <a:r>
                        <a:rPr lang="en-US" sz="2400" b="1" dirty="0">
                          <a:solidFill>
                            <a:schemeClr val="tx1"/>
                          </a:solidFill>
                          <a:effectLst/>
                          <a:latin typeface="Helvetica" pitchFamily="2" charset="0"/>
                        </a:rPr>
                        <a:t> IgG</a:t>
                      </a:r>
                      <a:endParaRPr lang="en-US" sz="2400" dirty="0">
                        <a:solidFill>
                          <a:schemeClr val="tx1"/>
                        </a:solidFill>
                        <a:effectLst/>
                        <a:latin typeface="Helvetica" pitchFamily="2" charset="0"/>
                      </a:endParaRPr>
                    </a:p>
                  </a:txBody>
                  <a:tcPr marL="35719" marR="35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effectLst/>
                          <a:latin typeface="Helvetica" pitchFamily="2" charset="0"/>
                        </a:rPr>
                        <a:t>CD4</a:t>
                      </a:r>
                    </a:p>
                  </a:txBody>
                  <a:tcPr marL="35719" marR="35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effectLst/>
                          <a:latin typeface="Helvetica" pitchFamily="2" charset="0"/>
                        </a:rPr>
                        <a:t>VL</a:t>
                      </a:r>
                    </a:p>
                  </a:txBody>
                  <a:tcPr marL="35719" marR="35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454078"/>
                  </a:ext>
                </a:extLst>
              </a:tr>
            </a:tbl>
          </a:graphicData>
        </a:graphic>
      </p:graphicFrame>
      <p:sp>
        <p:nvSpPr>
          <p:cNvPr id="5" name="TextBox 4">
            <a:extLst>
              <a:ext uri="{FF2B5EF4-FFF2-40B4-BE49-F238E27FC236}">
                <a16:creationId xmlns:a16="http://schemas.microsoft.com/office/drawing/2014/main" id="{AC4AD7A7-76AE-4B9B-8CC5-C32EA338BB1A}"/>
              </a:ext>
            </a:extLst>
          </p:cNvPr>
          <p:cNvSpPr txBox="1"/>
          <p:nvPr/>
        </p:nvSpPr>
        <p:spPr>
          <a:xfrm>
            <a:off x="228599" y="4177561"/>
            <a:ext cx="8686801" cy="461665"/>
          </a:xfrm>
          <a:prstGeom prst="rect">
            <a:avLst/>
          </a:prstGeom>
          <a:noFill/>
        </p:spPr>
        <p:txBody>
          <a:bodyPr wrap="square" rtlCol="0">
            <a:spAutoFit/>
          </a:bodyPr>
          <a:lstStyle/>
          <a:p>
            <a:r>
              <a:rPr lang="en-US" sz="1200" dirty="0"/>
              <a:t>H/H, hemoglobin/hematocrit; </a:t>
            </a:r>
            <a:r>
              <a:rPr lang="en-US" sz="1200" dirty="0" err="1"/>
              <a:t>plt</a:t>
            </a:r>
            <a:r>
              <a:rPr lang="en-US" sz="1200" dirty="0"/>
              <a:t>, platelets; HPV, human papillomavirus; GC/CT, gonorrhea and chlamydia trachomatis; trich, trichomonas; </a:t>
            </a:r>
            <a:r>
              <a:rPr lang="en-US" sz="1200" dirty="0" err="1"/>
              <a:t>toxo</a:t>
            </a:r>
            <a:r>
              <a:rPr lang="en-US" sz="1200" dirty="0"/>
              <a:t>, toxoplasmosis; VL, viral load</a:t>
            </a:r>
          </a:p>
        </p:txBody>
      </p:sp>
    </p:spTree>
    <p:extLst>
      <p:ext uri="{BB962C8B-B14F-4D97-AF65-F5344CB8AC3E}">
        <p14:creationId xmlns:p14="http://schemas.microsoft.com/office/powerpoint/2010/main" val="38139288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1894</TotalTime>
  <Words>6909</Words>
  <Application>Microsoft Office PowerPoint</Application>
  <PresentationFormat>On-screen Show (16:9)</PresentationFormat>
  <Paragraphs>564</Paragraphs>
  <Slides>46</Slides>
  <Notes>35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Arial</vt:lpstr>
      <vt:lpstr>Calibri</vt:lpstr>
      <vt:lpstr>ff-scala-sans-pro</vt:lpstr>
      <vt:lpstr>Google Sans</vt:lpstr>
      <vt:lpstr>Helvetica</vt:lpstr>
      <vt:lpstr>ITC Avant Garde Std Bk</vt:lpstr>
      <vt:lpstr>Merriweather</vt:lpstr>
      <vt:lpstr>Source Sans Pro</vt:lpstr>
      <vt:lpstr>system-ui</vt:lpstr>
      <vt:lpstr>Times New Roman</vt:lpstr>
      <vt:lpstr>Wingdings</vt:lpstr>
      <vt:lpstr>Wingdings 2</vt:lpstr>
      <vt:lpstr>AETC-BLANK-MASTER</vt:lpstr>
      <vt:lpstr>Obstetric Care for People with HIV:  Antiretroviral therapy (ART) and beyond</vt:lpstr>
      <vt:lpstr>Presenter Profile</vt:lpstr>
      <vt:lpstr>Conflict of Interest Disclosure Statement</vt:lpstr>
      <vt:lpstr>Learning Objectives</vt:lpstr>
      <vt:lpstr>Words Matter: Person-first Language</vt:lpstr>
      <vt:lpstr>Guidelines: ART &amp; Pregnancy</vt:lpstr>
      <vt:lpstr>Pregnancy and HIV</vt:lpstr>
      <vt:lpstr>Texas Testing Requirements</vt:lpstr>
      <vt:lpstr>Prenatal Evaluation</vt:lpstr>
      <vt:lpstr>HIV LAB Monitoring</vt:lpstr>
      <vt:lpstr>Transmission Risk</vt:lpstr>
      <vt:lpstr>Perinatal transmission</vt:lpstr>
      <vt:lpstr>Obstetric management to decrease perinatal transmission</vt:lpstr>
      <vt:lpstr>Lactational transmission</vt:lpstr>
      <vt:lpstr>PROMISE study</vt:lpstr>
      <vt:lpstr>Undetectable= Untransmittable</vt:lpstr>
      <vt:lpstr>ART in Pregnancy</vt:lpstr>
      <vt:lpstr>Perinatal Guideline Table 6</vt:lpstr>
      <vt:lpstr>Perinatal Guideline Table 6</vt:lpstr>
      <vt:lpstr>Preferred for people who are ARV-naïve</vt:lpstr>
      <vt:lpstr>Dolutegravir (DTG)</vt:lpstr>
      <vt:lpstr>Dolutegravir (DTG)</vt:lpstr>
      <vt:lpstr>Dolutegravir (DTG)</vt:lpstr>
      <vt:lpstr>Dolutegravir (DTG)</vt:lpstr>
      <vt:lpstr>Dolutegravir (DTG)</vt:lpstr>
      <vt:lpstr>Dolutegravir (DTG)</vt:lpstr>
      <vt:lpstr>Alternative for ARV-naïve</vt:lpstr>
      <vt:lpstr>Insufficient Data to Recommend</vt:lpstr>
      <vt:lpstr>Not Recommended </vt:lpstr>
      <vt:lpstr>Perinatal Guidelines Table 7</vt:lpstr>
      <vt:lpstr>PowerPoint Presentation</vt:lpstr>
      <vt:lpstr>ART – Take Home Messages</vt:lpstr>
      <vt:lpstr>Opportunistic Infections (OI) prophylaxis</vt:lpstr>
      <vt:lpstr>National Perinatal HIV Hotline  24 hours a day, 7 days a week, 365 days a year (888) 448-8765 </vt:lpstr>
      <vt:lpstr>Cases</vt:lpstr>
      <vt:lpstr>Case 1</vt:lpstr>
      <vt:lpstr>Table 7</vt:lpstr>
      <vt:lpstr>Case 2</vt:lpstr>
      <vt:lpstr>Preferred for people who are ARV-naïve</vt:lpstr>
      <vt:lpstr>Case 3</vt:lpstr>
      <vt:lpstr>Case 4</vt:lpstr>
      <vt:lpstr>Thank you!</vt:lpstr>
      <vt:lpstr>Post-Session Evaluation</vt:lpstr>
      <vt:lpstr>PowerPoint Presentation</vt:lpstr>
      <vt:lpstr>SCAETC Social Media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Adjusting During COVID-19: MPower and TEEN’MPower</dc:title>
  <dc:creator>Fox, Terra</dc:creator>
  <cp:lastModifiedBy>Judith Collins</cp:lastModifiedBy>
  <cp:revision>148</cp:revision>
  <dcterms:created xsi:type="dcterms:W3CDTF">2021-01-22T21:52:57Z</dcterms:created>
  <dcterms:modified xsi:type="dcterms:W3CDTF">2023-08-02T14:45:27Z</dcterms:modified>
</cp:coreProperties>
</file>