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E_4D411A9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38A_D4640D9B.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46"/>
  </p:notesMasterIdLst>
  <p:handoutMasterIdLst>
    <p:handoutMasterId r:id="rId47"/>
  </p:handoutMasterIdLst>
  <p:sldIdLst>
    <p:sldId id="359" r:id="rId2"/>
    <p:sldId id="382" r:id="rId3"/>
    <p:sldId id="361" r:id="rId4"/>
    <p:sldId id="4848" r:id="rId5"/>
    <p:sldId id="259" r:id="rId6"/>
    <p:sldId id="4860" r:id="rId7"/>
    <p:sldId id="274" r:id="rId8"/>
    <p:sldId id="332" r:id="rId9"/>
    <p:sldId id="258" r:id="rId10"/>
    <p:sldId id="276" r:id="rId11"/>
    <p:sldId id="4863" r:id="rId12"/>
    <p:sldId id="911" r:id="rId13"/>
    <p:sldId id="277" r:id="rId14"/>
    <p:sldId id="270" r:id="rId15"/>
    <p:sldId id="4849" r:id="rId16"/>
    <p:sldId id="4850" r:id="rId17"/>
    <p:sldId id="4861" r:id="rId18"/>
    <p:sldId id="260" r:id="rId19"/>
    <p:sldId id="273" r:id="rId20"/>
    <p:sldId id="908" r:id="rId21"/>
    <p:sldId id="4851" r:id="rId22"/>
    <p:sldId id="4852" r:id="rId23"/>
    <p:sldId id="4855" r:id="rId24"/>
    <p:sldId id="280" r:id="rId25"/>
    <p:sldId id="4853" r:id="rId26"/>
    <p:sldId id="4854" r:id="rId27"/>
    <p:sldId id="306" r:id="rId28"/>
    <p:sldId id="909" r:id="rId29"/>
    <p:sldId id="4862" r:id="rId30"/>
    <p:sldId id="279" r:id="rId31"/>
    <p:sldId id="4842" r:id="rId32"/>
    <p:sldId id="4844" r:id="rId33"/>
    <p:sldId id="278" r:id="rId34"/>
    <p:sldId id="257" r:id="rId35"/>
    <p:sldId id="264" r:id="rId36"/>
    <p:sldId id="268" r:id="rId37"/>
    <p:sldId id="269" r:id="rId38"/>
    <p:sldId id="267" r:id="rId39"/>
    <p:sldId id="905" r:id="rId40"/>
    <p:sldId id="906" r:id="rId41"/>
    <p:sldId id="912" r:id="rId42"/>
    <p:sldId id="390" r:id="rId43"/>
    <p:sldId id="385" r:id="rId44"/>
    <p:sldId id="4864" r:id="rId4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82"/>
            <p14:sldId id="361"/>
            <p14:sldId id="4848"/>
            <p14:sldId id="259"/>
            <p14:sldId id="4860"/>
            <p14:sldId id="274"/>
            <p14:sldId id="332"/>
            <p14:sldId id="258"/>
            <p14:sldId id="276"/>
            <p14:sldId id="4863"/>
            <p14:sldId id="911"/>
            <p14:sldId id="277"/>
            <p14:sldId id="270"/>
            <p14:sldId id="4849"/>
            <p14:sldId id="4850"/>
            <p14:sldId id="4861"/>
            <p14:sldId id="260"/>
            <p14:sldId id="273"/>
            <p14:sldId id="908"/>
            <p14:sldId id="4851"/>
            <p14:sldId id="4852"/>
            <p14:sldId id="4855"/>
            <p14:sldId id="280"/>
            <p14:sldId id="4853"/>
            <p14:sldId id="4854"/>
            <p14:sldId id="306"/>
            <p14:sldId id="909"/>
            <p14:sldId id="4862"/>
            <p14:sldId id="279"/>
            <p14:sldId id="4842"/>
            <p14:sldId id="4844"/>
            <p14:sldId id="278"/>
            <p14:sldId id="257"/>
            <p14:sldId id="264"/>
            <p14:sldId id="268"/>
            <p14:sldId id="269"/>
            <p14:sldId id="267"/>
            <p14:sldId id="905"/>
            <p14:sldId id="906"/>
            <p14:sldId id="912"/>
            <p14:sldId id="390"/>
            <p14:sldId id="385"/>
            <p14:sldId id="486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J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4909" autoAdjust="0"/>
  </p:normalViewPr>
  <p:slideViewPr>
    <p:cSldViewPr>
      <p:cViewPr varScale="1">
        <p:scale>
          <a:sx n="90" d="100"/>
          <a:sy n="90" d="100"/>
        </p:scale>
        <p:origin x="90" y="6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94" b="1" i="0" u="none" strike="noStrike" baseline="0">
                <a:solidFill>
                  <a:schemeClr val="tx1"/>
                </a:solidFill>
                <a:latin typeface="Arial"/>
                <a:ea typeface="Arial"/>
                <a:cs typeface="Arial"/>
              </a:defRPr>
            </a:pPr>
            <a:r>
              <a:rPr lang="en-US" dirty="0"/>
              <a:t>Liver-related</a:t>
            </a:r>
            <a:r>
              <a:rPr lang="en-US" baseline="0" dirty="0"/>
              <a:t> morta</a:t>
            </a:r>
            <a:r>
              <a:rPr lang="en-US" dirty="0"/>
              <a:t>lity by HIV and HBV Status</a:t>
            </a:r>
          </a:p>
        </c:rich>
      </c:tx>
      <c:layout>
        <c:manualLayout>
          <c:xMode val="edge"/>
          <c:yMode val="edge"/>
          <c:x val="0.14479638009049775"/>
          <c:y val="1.9823788546255508E-2"/>
        </c:manualLayout>
      </c:layout>
      <c:overlay val="0"/>
      <c:spPr>
        <a:noFill/>
        <a:ln w="19560">
          <a:noFill/>
        </a:ln>
      </c:spPr>
    </c:title>
    <c:autoTitleDeleted val="0"/>
    <c:plotArea>
      <c:layout>
        <c:manualLayout>
          <c:layoutTarget val="inner"/>
          <c:xMode val="edge"/>
          <c:yMode val="edge"/>
          <c:x val="0.14705882352941177"/>
          <c:y val="0.30176211453744495"/>
          <c:w val="0.83257918552036203"/>
          <c:h val="0.42290748898678415"/>
        </c:manualLayout>
      </c:layout>
      <c:barChart>
        <c:barDir val="col"/>
        <c:grouping val="clustered"/>
        <c:varyColors val="0"/>
        <c:ser>
          <c:idx val="0"/>
          <c:order val="0"/>
          <c:tx>
            <c:strRef>
              <c:f>Sheet1!$A$2</c:f>
              <c:strCache>
                <c:ptCount val="1"/>
                <c:pt idx="0">
                  <c:v>Liver death (per 100 person years)</c:v>
                </c:pt>
              </c:strCache>
            </c:strRef>
          </c:tx>
          <c:spPr>
            <a:solidFill>
              <a:schemeClr val="accent1"/>
            </a:solidFill>
            <a:ln w="9780">
              <a:solidFill>
                <a:schemeClr val="tx1"/>
              </a:solidFill>
              <a:prstDash val="solid"/>
            </a:ln>
          </c:spPr>
          <c:invertIfNegative val="0"/>
          <c:dLbls>
            <c:spPr>
              <a:noFill/>
              <a:ln w="19560">
                <a:noFill/>
              </a:ln>
            </c:spPr>
            <c:txPr>
              <a:bodyPr wrap="square" lIns="38100" tIns="19050" rIns="38100" bIns="19050" anchor="ctr">
                <a:spAutoFit/>
              </a:bodyPr>
              <a:lstStyle/>
              <a:p>
                <a:pPr>
                  <a:defRPr sz="1386"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No HIV or HBV</c:v>
                </c:pt>
                <c:pt idx="1">
                  <c:v>HBV only</c:v>
                </c:pt>
                <c:pt idx="2">
                  <c:v>HIV only </c:v>
                </c:pt>
                <c:pt idx="3">
                  <c:v>HIV and HBV</c:v>
                </c:pt>
              </c:strCache>
            </c:strRef>
          </c:cat>
          <c:val>
            <c:numRef>
              <c:f>Sheet1!$B$2:$E$2</c:f>
              <c:numCache>
                <c:formatCode>General</c:formatCode>
                <c:ptCount val="4"/>
                <c:pt idx="0">
                  <c:v>0</c:v>
                </c:pt>
                <c:pt idx="1">
                  <c:v>0.8</c:v>
                </c:pt>
                <c:pt idx="2">
                  <c:v>1.7</c:v>
                </c:pt>
                <c:pt idx="3">
                  <c:v>14.1</c:v>
                </c:pt>
              </c:numCache>
            </c:numRef>
          </c:val>
          <c:extLst>
            <c:ext xmlns:c16="http://schemas.microsoft.com/office/drawing/2014/chart" uri="{C3380CC4-5D6E-409C-BE32-E72D297353CC}">
              <c16:uniqueId val="{00000000-D517-41E7-BEBC-5E17F94EF655}"/>
            </c:ext>
          </c:extLst>
        </c:ser>
        <c:dLbls>
          <c:showLegendKey val="0"/>
          <c:showVal val="1"/>
          <c:showCatName val="0"/>
          <c:showSerName val="0"/>
          <c:showPercent val="0"/>
          <c:showBubbleSize val="0"/>
        </c:dLbls>
        <c:gapWidth val="150"/>
        <c:axId val="1113331872"/>
        <c:axId val="1"/>
      </c:barChart>
      <c:catAx>
        <c:axId val="1113331872"/>
        <c:scaling>
          <c:orientation val="minMax"/>
        </c:scaling>
        <c:delete val="0"/>
        <c:axPos val="b"/>
        <c:numFmt formatCode="General" sourceLinked="1"/>
        <c:majorTickMark val="out"/>
        <c:minorTickMark val="none"/>
        <c:tickLblPos val="nextTo"/>
        <c:spPr>
          <a:ln w="2445">
            <a:solidFill>
              <a:schemeClr val="tx1"/>
            </a:solidFill>
            <a:prstDash val="solid"/>
          </a:ln>
        </c:spPr>
        <c:txPr>
          <a:bodyPr rot="0" vert="horz"/>
          <a:lstStyle/>
          <a:p>
            <a:pPr>
              <a:defRPr sz="1386" b="1" i="0" u="none" strike="noStrike" baseline="0">
                <a:solidFill>
                  <a:schemeClr val="tx1"/>
                </a:solidFill>
                <a:latin typeface="Tahoma"/>
                <a:ea typeface="Tahoma"/>
                <a:cs typeface="Tahoma"/>
              </a:defRPr>
            </a:pPr>
            <a:endParaRPr lang="en-US"/>
          </a:p>
        </c:txPr>
        <c:crossAx val="1"/>
        <c:crosses val="autoZero"/>
        <c:auto val="1"/>
        <c:lblAlgn val="ctr"/>
        <c:lblOffset val="100"/>
        <c:tickLblSkip val="1"/>
        <c:tickMarkSkip val="1"/>
        <c:noMultiLvlLbl val="0"/>
      </c:catAx>
      <c:valAx>
        <c:axId val="1"/>
        <c:scaling>
          <c:orientation val="minMax"/>
          <c:max val="15"/>
        </c:scaling>
        <c:delete val="0"/>
        <c:axPos val="l"/>
        <c:numFmt formatCode="General" sourceLinked="1"/>
        <c:majorTickMark val="out"/>
        <c:minorTickMark val="none"/>
        <c:tickLblPos val="nextTo"/>
        <c:spPr>
          <a:ln w="2445">
            <a:solidFill>
              <a:schemeClr val="tx1"/>
            </a:solidFill>
            <a:prstDash val="solid"/>
          </a:ln>
        </c:spPr>
        <c:txPr>
          <a:bodyPr rot="0" vert="horz"/>
          <a:lstStyle/>
          <a:p>
            <a:pPr>
              <a:defRPr sz="1386" b="1" i="0" u="none" strike="noStrike" baseline="0">
                <a:solidFill>
                  <a:schemeClr val="tx1"/>
                </a:solidFill>
                <a:latin typeface="Tahoma"/>
                <a:ea typeface="Tahoma"/>
                <a:cs typeface="Tahoma"/>
              </a:defRPr>
            </a:pPr>
            <a:endParaRPr lang="en-US"/>
          </a:p>
        </c:txPr>
        <c:crossAx val="1113331872"/>
        <c:crosses val="autoZero"/>
        <c:crossBetween val="between"/>
        <c:majorUnit val="5"/>
      </c:valAx>
      <c:spPr>
        <a:noFill/>
        <a:ln w="19560">
          <a:noFill/>
        </a:ln>
      </c:spPr>
    </c:plotArea>
    <c:plotVisOnly val="1"/>
    <c:dispBlanksAs val="gap"/>
    <c:showDLblsOverMax val="0"/>
  </c:chart>
  <c:spPr>
    <a:noFill/>
    <a:ln>
      <a:noFill/>
    </a:ln>
  </c:spPr>
  <c:txPr>
    <a:bodyPr/>
    <a:lstStyle/>
    <a:p>
      <a:pPr>
        <a:defRPr sz="1386" b="1" i="0" u="none" strike="noStrike" baseline="0">
          <a:solidFill>
            <a:schemeClr val="tx1"/>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7901809933916E-2"/>
          <c:y val="6.7245368056819479E-2"/>
          <c:w val="0.86497512195621873"/>
          <c:h val="0.88096216201203958"/>
        </c:manualLayout>
      </c:layout>
      <c:barChart>
        <c:barDir val="col"/>
        <c:grouping val="clustered"/>
        <c:varyColors val="0"/>
        <c:ser>
          <c:idx val="0"/>
          <c:order val="0"/>
          <c:tx>
            <c:strRef>
              <c:f>Sheet1!$B$1</c:f>
              <c:strCache>
                <c:ptCount val="1"/>
                <c:pt idx="0">
                  <c:v>Overall (n=6506)</c:v>
                </c:pt>
              </c:strCache>
            </c:strRef>
          </c:tx>
          <c:spPr>
            <a:solidFill>
              <a:schemeClr val="accent1"/>
            </a:solidFill>
            <a:ln>
              <a:noFill/>
            </a:ln>
            <a:effectLst/>
          </c:spPr>
          <c:invertIfNegative val="0"/>
          <c:cat>
            <c:numRef>
              <c:f>Sheet1!$A$2:$A$5</c:f>
              <c:numCache>
                <c:formatCode>General</c:formatCode>
                <c:ptCount val="4"/>
              </c:numCache>
            </c:numRef>
          </c:cat>
          <c:val>
            <c:numRef>
              <c:f>Sheet1!$B$2:$B$5</c:f>
              <c:numCache>
                <c:formatCode>General</c:formatCode>
                <c:ptCount val="4"/>
                <c:pt idx="0">
                  <c:v>100</c:v>
                </c:pt>
              </c:numCache>
            </c:numRef>
          </c:val>
          <c:extLst>
            <c:ext xmlns:c16="http://schemas.microsoft.com/office/drawing/2014/chart" uri="{C3380CC4-5D6E-409C-BE32-E72D297353CC}">
              <c16:uniqueId val="{00000000-7381-D349-A9EC-5075A8FC214E}"/>
            </c:ext>
          </c:extLst>
        </c:ser>
        <c:ser>
          <c:idx val="1"/>
          <c:order val="1"/>
          <c:tx>
            <c:strRef>
              <c:f>Sheet1!$C$1</c:f>
              <c:strCache>
                <c:ptCount val="1"/>
                <c:pt idx="0">
                  <c:v>Received 3 HBV vaccines in 12 months (n=583)</c:v>
                </c:pt>
              </c:strCache>
            </c:strRef>
          </c:tx>
          <c:spPr>
            <a:solidFill>
              <a:schemeClr val="accent2"/>
            </a:solidFill>
            <a:ln>
              <a:noFill/>
            </a:ln>
            <a:effectLst/>
          </c:spPr>
          <c:invertIfNegative val="0"/>
          <c:cat>
            <c:numRef>
              <c:f>Sheet1!$A$2:$A$5</c:f>
              <c:numCache>
                <c:formatCode>General</c:formatCode>
                <c:ptCount val="4"/>
              </c:numCache>
            </c:numRef>
          </c:cat>
          <c:val>
            <c:numRef>
              <c:f>Sheet1!$C$2:$C$5</c:f>
              <c:numCache>
                <c:formatCode>General</c:formatCode>
                <c:ptCount val="4"/>
                <c:pt idx="0">
                  <c:v>9</c:v>
                </c:pt>
              </c:numCache>
            </c:numRef>
          </c:val>
          <c:extLst>
            <c:ext xmlns:c16="http://schemas.microsoft.com/office/drawing/2014/chart" uri="{C3380CC4-5D6E-409C-BE32-E72D297353CC}">
              <c16:uniqueId val="{00000001-7381-D349-A9EC-5075A8FC214E}"/>
            </c:ext>
          </c:extLst>
        </c:ser>
        <c:ser>
          <c:idx val="2"/>
          <c:order val="2"/>
          <c:tx>
            <c:strRef>
              <c:f>Sheet1!$D$1</c:f>
              <c:strCache>
                <c:ptCount val="1"/>
                <c:pt idx="0">
                  <c:v>Had HBsAB measured within 1 year (n=281)</c:v>
                </c:pt>
              </c:strCache>
            </c:strRef>
          </c:tx>
          <c:spPr>
            <a:solidFill>
              <a:schemeClr val="accent3"/>
            </a:solidFill>
            <a:ln>
              <a:noFill/>
            </a:ln>
            <a:effectLst/>
          </c:spPr>
          <c:invertIfNegative val="0"/>
          <c:cat>
            <c:numRef>
              <c:f>Sheet1!$A$2:$A$5</c:f>
              <c:numCache>
                <c:formatCode>General</c:formatCode>
                <c:ptCount val="4"/>
              </c:numCache>
            </c:numRef>
          </c:cat>
          <c:val>
            <c:numRef>
              <c:f>Sheet1!$D$2:$D$5</c:f>
              <c:numCache>
                <c:formatCode>General</c:formatCode>
                <c:ptCount val="4"/>
                <c:pt idx="0">
                  <c:v>4.3</c:v>
                </c:pt>
              </c:numCache>
            </c:numRef>
          </c:val>
          <c:extLst>
            <c:ext xmlns:c16="http://schemas.microsoft.com/office/drawing/2014/chart" uri="{C3380CC4-5D6E-409C-BE32-E72D297353CC}">
              <c16:uniqueId val="{00000002-7381-D349-A9EC-5075A8FC214E}"/>
            </c:ext>
          </c:extLst>
        </c:ser>
        <c:ser>
          <c:idx val="3"/>
          <c:order val="3"/>
          <c:tx>
            <c:strRef>
              <c:f>Sheet1!$E$1</c:f>
              <c:strCache>
                <c:ptCount val="1"/>
                <c:pt idx="0">
                  <c:v>HBsAb immune within 12 months after 3rd vaccine (n=147)</c:v>
                </c:pt>
              </c:strCache>
            </c:strRef>
          </c:tx>
          <c:spPr>
            <a:solidFill>
              <a:schemeClr val="accent4"/>
            </a:solidFill>
            <a:ln>
              <a:noFill/>
            </a:ln>
            <a:effectLst/>
          </c:spPr>
          <c:invertIfNegative val="0"/>
          <c:cat>
            <c:numRef>
              <c:f>Sheet1!$A$2:$A$5</c:f>
              <c:numCache>
                <c:formatCode>General</c:formatCode>
                <c:ptCount val="4"/>
              </c:numCache>
            </c:numRef>
          </c:cat>
          <c:val>
            <c:numRef>
              <c:f>Sheet1!$E$2:$E$5</c:f>
              <c:numCache>
                <c:formatCode>General</c:formatCode>
                <c:ptCount val="4"/>
                <c:pt idx="0">
                  <c:v>2.06</c:v>
                </c:pt>
              </c:numCache>
            </c:numRef>
          </c:val>
          <c:extLst>
            <c:ext xmlns:c16="http://schemas.microsoft.com/office/drawing/2014/chart" uri="{C3380CC4-5D6E-409C-BE32-E72D297353CC}">
              <c16:uniqueId val="{00000003-7381-D349-A9EC-5075A8FC214E}"/>
            </c:ext>
          </c:extLst>
        </c:ser>
        <c:dLbls>
          <c:showLegendKey val="0"/>
          <c:showVal val="0"/>
          <c:showCatName val="0"/>
          <c:showSerName val="0"/>
          <c:showPercent val="0"/>
          <c:showBubbleSize val="0"/>
        </c:dLbls>
        <c:gapWidth val="219"/>
        <c:overlap val="-27"/>
        <c:axId val="1828245920"/>
        <c:axId val="1828324128"/>
      </c:barChart>
      <c:catAx>
        <c:axId val="182824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8324128"/>
        <c:crosses val="autoZero"/>
        <c:auto val="1"/>
        <c:lblAlgn val="ctr"/>
        <c:lblOffset val="100"/>
        <c:noMultiLvlLbl val="0"/>
      </c:catAx>
      <c:valAx>
        <c:axId val="1828324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824592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1074344593571188"/>
          <c:y val="8.172728092056375E-2"/>
          <c:w val="0.58925655406428812"/>
          <c:h val="0.8446729278075100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E_4D411A96.xml><?xml version="1.0" encoding="utf-8"?>
<p188:cmLst xmlns:a="http://schemas.openxmlformats.org/drawingml/2006/main" xmlns:r="http://schemas.openxmlformats.org/officeDocument/2006/relationships" xmlns:p188="http://schemas.microsoft.com/office/powerpoint/2018/8/main">
  <p188:cm id="{F1E2B059-E405-4FF2-BE02-FB32F71D1867}" authorId="{A034EB0A-ADC1-89A1-2E72-66A3EE278167}" created="2023-06-21T15:49:37.087">
    <pc:sldMkLst xmlns:pc="http://schemas.microsoft.com/office/powerpoint/2013/main/command">
      <pc:docMk/>
      <pc:sldMk cId="1296112278" sldId="270"/>
    </pc:sldMkLst>
    <p188:txBody>
      <a:bodyPr/>
      <a:lstStyle/>
      <a:p>
        <a:r>
          <a:rPr lang="en-US"/>
          <a:t>Need Image Reference</a:t>
        </a:r>
      </a:p>
    </p188:txBody>
  </p188:cm>
</p188:cmLst>
</file>

<file path=ppt/comments/modernComment_38A_D4640D9B.xml><?xml version="1.0" encoding="utf-8"?>
<p188:cmLst xmlns:a="http://schemas.openxmlformats.org/drawingml/2006/main" xmlns:r="http://schemas.openxmlformats.org/officeDocument/2006/relationships" xmlns:p188="http://schemas.microsoft.com/office/powerpoint/2018/8/main">
  <p188:cm id="{1B296542-8E15-4930-8677-FF9D441FECA6}" authorId="{A034EB0A-ADC1-89A1-2E72-66A3EE278167}" created="2023-06-21T17:03:37.811">
    <ac:txMkLst xmlns:ac="http://schemas.microsoft.com/office/drawing/2013/main/command">
      <pc:docMk xmlns:pc="http://schemas.microsoft.com/office/powerpoint/2013/main/command"/>
      <pc:sldMk xmlns:pc="http://schemas.microsoft.com/office/powerpoint/2013/main/command" cId="3563326875" sldId="906"/>
      <ac:spMk id="7" creationId="{05E67157-1452-09DF-1326-FC5BFB725B98}"/>
      <ac:txMk cp="186" len="27">
        <ac:context len="215" hash="1503407871"/>
      </ac:txMk>
    </ac:txMkLst>
    <p188:pos x="3538291" y="2878876"/>
    <p188:txBody>
      <a:bodyPr/>
      <a:lstStyle/>
      <a:p>
        <a:r>
          <a:rPr lang="en-US"/>
          <a:t>Image Reference Needed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8/2/2023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8/2/2023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93/ofid/ofac492.1872"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Include version </a:t>
            </a:r>
            <a:r>
              <a:rPr lang="en-US" err="1"/>
              <a:t>date</a:t>
            </a:r>
            <a:r>
              <a:rPr lang="en-US"/>
              <a:t>:_5/30/23</a:t>
            </a:r>
            <a:endParaRPr lang="en-US" dirty="0"/>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Lifelong treatment</a:t>
            </a:r>
          </a:p>
          <a:p>
            <a:r>
              <a:rPr lang="en-US" dirty="0"/>
              <a:t>Talk about people not on ART</a:t>
            </a:r>
          </a:p>
          <a:p>
            <a:endParaRPr lang="en-US" dirty="0"/>
          </a:p>
        </p:txBody>
      </p:sp>
      <p:sp>
        <p:nvSpPr>
          <p:cNvPr id="4" name="Slide Number Placeholder 3"/>
          <p:cNvSpPr>
            <a:spLocks noGrp="1"/>
          </p:cNvSpPr>
          <p:nvPr>
            <p:ph type="sldNum" sz="quarter" idx="5"/>
          </p:nvPr>
        </p:nvSpPr>
        <p:spPr/>
        <p:txBody>
          <a:bodyPr/>
          <a:lstStyle/>
          <a:p>
            <a:fld id="{4556B5A4-A1DB-9A44-B84E-7560AFDDE738}" type="slidenum">
              <a:rPr lang="en-US" smtClean="0"/>
              <a:t>20</a:t>
            </a:fld>
            <a:endParaRPr lang="en-US"/>
          </a:p>
        </p:txBody>
      </p:sp>
    </p:spTree>
    <p:extLst>
      <p:ext uri="{BB962C8B-B14F-4D97-AF65-F5344CB8AC3E}">
        <p14:creationId xmlns:p14="http://schemas.microsoft.com/office/powerpoint/2010/main" val="112574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6B5A4-A1DB-9A44-B84E-7560AFDDE738}" type="slidenum">
              <a:rPr lang="en-US" smtClean="0"/>
              <a:t>22</a:t>
            </a:fld>
            <a:endParaRPr lang="en-US"/>
          </a:p>
        </p:txBody>
      </p:sp>
    </p:spTree>
    <p:extLst>
      <p:ext uri="{BB962C8B-B14F-4D97-AF65-F5344CB8AC3E}">
        <p14:creationId xmlns:p14="http://schemas.microsoft.com/office/powerpoint/2010/main" val="415743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1857549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LAM=lamivudine; TBV=telbivudine; ETV=entecavir; ADV=adefovir; TDF/TAF=tenofovir</a:t>
            </a:r>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2558268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268149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ESRD=end stage liver disease</a:t>
            </a:r>
          </a:p>
        </p:txBody>
      </p:sp>
      <p:sp>
        <p:nvSpPr>
          <p:cNvPr id="4" name="Slide Number Placeholder 3"/>
          <p:cNvSpPr>
            <a:spLocks noGrp="1"/>
          </p:cNvSpPr>
          <p:nvPr>
            <p:ph type="sldNum" sz="quarter" idx="5"/>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110075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LFTs=liver function tests</a:t>
            </a:r>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dirty="0"/>
          </a:p>
        </p:txBody>
      </p:sp>
    </p:spTree>
    <p:extLst>
      <p:ext uri="{BB962C8B-B14F-4D97-AF65-F5344CB8AC3E}">
        <p14:creationId xmlns:p14="http://schemas.microsoft.com/office/powerpoint/2010/main" val="1671020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6B5A4-A1DB-9A44-B84E-7560AFDDE738}" type="slidenum">
              <a:rPr lang="en-US" smtClean="0"/>
              <a:t>30</a:t>
            </a:fld>
            <a:endParaRPr lang="en-US"/>
          </a:p>
        </p:txBody>
      </p:sp>
    </p:spTree>
    <p:extLst>
      <p:ext uri="{BB962C8B-B14F-4D97-AF65-F5344CB8AC3E}">
        <p14:creationId xmlns:p14="http://schemas.microsoft.com/office/powerpoint/2010/main" val="4223506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316796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ource Sans Pro" panose="020B0503030403020204" pitchFamily="34" charset="0"/>
              </a:rPr>
              <a:t>Because of waning immunity, some experts would check anti-HBs annually and a booster dose would be given if levels fall below 10mIU/mL, particularly if a person has ongoing risk factors for acquiring HBV and is not receiving tenofovir.</a:t>
            </a:r>
          </a:p>
          <a:p>
            <a:pPr algn="l"/>
            <a:r>
              <a:rPr lang="en-US" b="0" i="0" dirty="0">
                <a:solidFill>
                  <a:srgbClr val="000000"/>
                </a:solidFill>
                <a:effectLst/>
                <a:latin typeface="Source Sans Pro" panose="020B0503030403020204" pitchFamily="34" charset="0"/>
              </a:rPr>
              <a:t>Among people with HIV who did not respond (anti-HBs titers &lt;10 </a:t>
            </a:r>
            <a:r>
              <a:rPr lang="en-US" b="0" i="0" dirty="0" err="1">
                <a:solidFill>
                  <a:srgbClr val="000000"/>
                </a:solidFill>
                <a:effectLst/>
                <a:latin typeface="Source Sans Pro" panose="020B0503030403020204" pitchFamily="34" charset="0"/>
              </a:rPr>
              <a:t>mIU</a:t>
            </a:r>
            <a:r>
              <a:rPr lang="en-US" b="0" i="0" dirty="0">
                <a:solidFill>
                  <a:srgbClr val="000000"/>
                </a:solidFill>
                <a:effectLst/>
                <a:latin typeface="Source Sans Pro" panose="020B0503030403020204" pitchFamily="34" charset="0"/>
              </a:rPr>
              <a:t>/mL) to a primary three dose vaccine series with a single-dose recombinant vaccine, 25% to 50% responded to an additional vaccine dose, and 44% to 100% responded to a three-dose revaccination series.</a:t>
            </a:r>
            <a:r>
              <a:rPr lang="en-US" b="0" i="0" baseline="30000" dirty="0">
                <a:solidFill>
                  <a:srgbClr val="000000"/>
                </a:solidFill>
                <a:effectLst/>
                <a:latin typeface="Source Sans Pro" panose="020B0503030403020204" pitchFamily="34" charset="0"/>
              </a:rPr>
              <a:t>76-79</a:t>
            </a:r>
            <a:r>
              <a:rPr lang="en-US" b="0" i="0" dirty="0">
                <a:solidFill>
                  <a:srgbClr val="000000"/>
                </a:solidFill>
                <a:effectLst/>
                <a:latin typeface="Source Sans Pro" panose="020B0503030403020204" pitchFamily="34" charset="0"/>
              </a:rPr>
              <a:t> As a result, people with HIV who do not respond to a complete </a:t>
            </a:r>
            <a:r>
              <a:rPr lang="en-US" b="0" i="0" dirty="0" err="1">
                <a:solidFill>
                  <a:srgbClr val="000000"/>
                </a:solidFill>
                <a:effectLst/>
                <a:latin typeface="Source Sans Pro" panose="020B0503030403020204" pitchFamily="34" charset="0"/>
              </a:rPr>
              <a:t>HepB</a:t>
            </a:r>
            <a:r>
              <a:rPr lang="en-US" b="0" i="0" dirty="0">
                <a:solidFill>
                  <a:srgbClr val="000000"/>
                </a:solidFill>
                <a:effectLst/>
                <a:latin typeface="Source Sans Pro" panose="020B0503030403020204" pitchFamily="34" charset="0"/>
              </a:rPr>
              <a:t> vaccination series with one of the recombinant vaccines should be revaccinated with three double doses of a recombinant HBV vaccine or with </a:t>
            </a:r>
            <a:r>
              <a:rPr lang="en-US" b="0" i="0" dirty="0" err="1">
                <a:solidFill>
                  <a:srgbClr val="000000"/>
                </a:solidFill>
                <a:effectLst/>
                <a:latin typeface="Source Sans Pro" panose="020B0503030403020204" pitchFamily="34" charset="0"/>
              </a:rPr>
              <a:t>Heplisav</a:t>
            </a:r>
            <a:r>
              <a:rPr lang="en-US" b="0" i="0" dirty="0">
                <a:solidFill>
                  <a:srgbClr val="000000"/>
                </a:solidFill>
                <a:effectLst/>
                <a:latin typeface="Source Sans Pro" panose="020B0503030403020204" pitchFamily="34" charset="0"/>
              </a:rPr>
              <a:t>-B </a:t>
            </a:r>
            <a:r>
              <a:rPr lang="en-US" b="1" i="0" dirty="0">
                <a:solidFill>
                  <a:srgbClr val="000000"/>
                </a:solidFill>
                <a:effectLst/>
                <a:latin typeface="Source Sans Pro" panose="020B0503030403020204" pitchFamily="34" charset="0"/>
              </a:rPr>
              <a:t>(BIII)</a:t>
            </a:r>
            <a:r>
              <a:rPr lang="en-US" b="0" i="0" dirty="0">
                <a:solidFill>
                  <a:srgbClr val="000000"/>
                </a:solidFill>
                <a:effectLst/>
                <a:latin typeface="Source Sans Pro" panose="020B0503030403020204" pitchFamily="34" charset="0"/>
              </a:rPr>
              <a:t>,</a:t>
            </a:r>
            <a:r>
              <a:rPr lang="en-US" b="0" i="0" baseline="30000" dirty="0">
                <a:solidFill>
                  <a:srgbClr val="000000"/>
                </a:solidFill>
                <a:effectLst/>
                <a:latin typeface="Source Sans Pro" panose="020B0503030403020204" pitchFamily="34" charset="0"/>
              </a:rPr>
              <a:t>56 </a:t>
            </a:r>
            <a:r>
              <a:rPr lang="en-US" b="0" i="0" dirty="0">
                <a:solidFill>
                  <a:srgbClr val="000000"/>
                </a:solidFill>
                <a:effectLst/>
                <a:latin typeface="Source Sans Pro" panose="020B0503030403020204" pitchFamily="34" charset="0"/>
              </a:rPr>
              <a:t>although some specialists might delay revaccination until antiretroviral therapy (ART) results in a sustained increase in CD4 count </a:t>
            </a:r>
            <a:r>
              <a:rPr lang="en-US" b="1" i="0" dirty="0">
                <a:solidFill>
                  <a:srgbClr val="000000"/>
                </a:solidFill>
                <a:effectLst/>
                <a:latin typeface="Source Sans Pro" panose="020B0503030403020204" pitchFamily="34" charset="0"/>
              </a:rPr>
              <a:t>(CIII)</a:t>
            </a:r>
            <a:r>
              <a:rPr lang="en-US" b="0" i="0" dirty="0">
                <a:solidFill>
                  <a:srgbClr val="000000"/>
                </a:solidFill>
                <a:effectLst/>
                <a:latin typeface="Source Sans Pro" panose="020B0503030403020204" pitchFamily="34" charset="0"/>
              </a:rPr>
              <a:t>.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36</a:t>
            </a:fld>
            <a:endParaRPr lang="en-US" dirty="0"/>
          </a:p>
        </p:txBody>
      </p:sp>
    </p:spTree>
    <p:extLst>
      <p:ext uri="{BB962C8B-B14F-4D97-AF65-F5344CB8AC3E}">
        <p14:creationId xmlns:p14="http://schemas.microsoft.com/office/powerpoint/2010/main" val="76351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A2A2A"/>
                </a:solidFill>
                <a:effectLst/>
                <a:latin typeface="Source Sans Pro" panose="020B0503030403020204" pitchFamily="34" charset="0"/>
              </a:rPr>
              <a:t>Kristen Marks, MD, MS and others, LB749. High </a:t>
            </a:r>
            <a:r>
              <a:rPr lang="en-US" b="0" i="0" dirty="0" err="1">
                <a:solidFill>
                  <a:srgbClr val="2A2A2A"/>
                </a:solidFill>
                <a:effectLst/>
                <a:latin typeface="Source Sans Pro" panose="020B0503030403020204" pitchFamily="34" charset="0"/>
              </a:rPr>
              <a:t>HBsAb</a:t>
            </a:r>
            <a:r>
              <a:rPr lang="en-US" b="0" i="0" dirty="0">
                <a:solidFill>
                  <a:srgbClr val="2A2A2A"/>
                </a:solidFill>
                <a:effectLst/>
                <a:latin typeface="Source Sans Pro" panose="020B0503030403020204" pitchFamily="34" charset="0"/>
              </a:rPr>
              <a:t> </a:t>
            </a:r>
            <a:r>
              <a:rPr lang="en-US" b="0" i="0" dirty="0" err="1">
                <a:solidFill>
                  <a:srgbClr val="2A2A2A"/>
                </a:solidFill>
                <a:effectLst/>
                <a:latin typeface="Source Sans Pro" panose="020B0503030403020204" pitchFamily="34" charset="0"/>
              </a:rPr>
              <a:t>Seroprotection</a:t>
            </a:r>
            <a:r>
              <a:rPr lang="en-US" b="0" i="0" dirty="0">
                <a:solidFill>
                  <a:srgbClr val="2A2A2A"/>
                </a:solidFill>
                <a:effectLst/>
                <a:latin typeface="Source Sans Pro" panose="020B0503030403020204" pitchFamily="34" charset="0"/>
              </a:rPr>
              <a:t> Achieved 4 Weeks after 3 doses of </a:t>
            </a:r>
            <a:r>
              <a:rPr lang="en-US" b="0" i="0" dirty="0" err="1">
                <a:solidFill>
                  <a:srgbClr val="2A2A2A"/>
                </a:solidFill>
                <a:effectLst/>
                <a:latin typeface="Source Sans Pro" panose="020B0503030403020204" pitchFamily="34" charset="0"/>
              </a:rPr>
              <a:t>HepB</a:t>
            </a:r>
            <a:r>
              <a:rPr lang="en-US" b="0" i="0" dirty="0">
                <a:solidFill>
                  <a:srgbClr val="2A2A2A"/>
                </a:solidFill>
                <a:effectLst/>
                <a:latin typeface="Source Sans Pro" panose="020B0503030403020204" pitchFamily="34" charset="0"/>
              </a:rPr>
              <a:t>-CpG Vaccine in People Living with HIV (PLWH) without Prior HBV Vaccination (ACTG A5379 Group B Preliminary Results), </a:t>
            </a:r>
            <a:r>
              <a:rPr lang="en-US" b="0" i="1" dirty="0">
                <a:solidFill>
                  <a:srgbClr val="2A2A2A"/>
                </a:solidFill>
                <a:effectLst/>
                <a:latin typeface="Source Sans Pro" panose="020B0503030403020204" pitchFamily="34" charset="0"/>
              </a:rPr>
              <a:t>Open Forum Infectious Diseases</a:t>
            </a:r>
            <a:r>
              <a:rPr lang="en-US" b="0" i="0" dirty="0">
                <a:solidFill>
                  <a:srgbClr val="2A2A2A"/>
                </a:solidFill>
                <a:effectLst/>
                <a:latin typeface="Source Sans Pro" panose="020B0503030403020204" pitchFamily="34" charset="0"/>
              </a:rPr>
              <a:t>, Volume 9, Issue Supplement_2, December 2022, ofac492.1872, </a:t>
            </a:r>
            <a:r>
              <a:rPr lang="en-US" b="0" i="0" u="none" strike="noStrike" dirty="0">
                <a:solidFill>
                  <a:srgbClr val="006FB7"/>
                </a:solidFill>
                <a:effectLst/>
                <a:latin typeface="Source Sans Pro" panose="020B0503030403020204" pitchFamily="34" charset="0"/>
                <a:hlinkClick r:id="rId3"/>
              </a:rPr>
              <a:t>https://doi.org/10.1093/ofid/ofac492.1872</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38</a:t>
            </a:fld>
            <a:endParaRPr lang="en-US" dirty="0"/>
          </a:p>
        </p:txBody>
      </p:sp>
    </p:spTree>
    <p:extLst>
      <p:ext uri="{BB962C8B-B14F-4D97-AF65-F5344CB8AC3E}">
        <p14:creationId xmlns:p14="http://schemas.microsoft.com/office/powerpoint/2010/main" val="4196911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20D334-1350-4227-8F5E-7AA480307B0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368732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Hepatitis Delta Virus infections are found worldwide, but the prevalence varies in different geographical areas.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Worldwide, over 10 million people are infected with HDV. </a:t>
            </a:r>
            <a:endParaRPr lang="en-US" dirty="0"/>
          </a:p>
          <a:p>
            <a:r>
              <a:rPr lang="en-US" sz="1200" kern="1200" dirty="0">
                <a:solidFill>
                  <a:schemeClr val="tx1"/>
                </a:solidFill>
                <a:latin typeface="+mn-lt"/>
                <a:ea typeface="+mn-ea"/>
                <a:cs typeface="+mn-cs"/>
              </a:rPr>
              <a:t>Anti-HDV antibodies are found in 20-40% of </a:t>
            </a:r>
            <a:r>
              <a:rPr lang="en-US" sz="1200" kern="1200" dirty="0" err="1">
                <a:solidFill>
                  <a:schemeClr val="tx1"/>
                </a:solidFill>
                <a:latin typeface="+mn-lt"/>
                <a:ea typeface="+mn-ea"/>
                <a:cs typeface="+mn-cs"/>
              </a:rPr>
              <a:t>HBsAg</a:t>
            </a:r>
            <a:r>
              <a:rPr lang="en-US" sz="1200" kern="1200" dirty="0">
                <a:solidFill>
                  <a:schemeClr val="tx1"/>
                </a:solidFill>
                <a:latin typeface="+mn-lt"/>
                <a:ea typeface="+mn-ea"/>
                <a:cs typeface="+mn-cs"/>
              </a:rPr>
              <a:t> carriers in Africa, the Middle East, and Southern Italy. </a:t>
            </a:r>
          </a:p>
          <a:p>
            <a:r>
              <a:rPr lang="en-US" sz="1200" kern="1200" dirty="0">
                <a:solidFill>
                  <a:schemeClr val="tx1"/>
                </a:solidFill>
                <a:latin typeface="+mn-lt"/>
                <a:ea typeface="+mn-ea"/>
                <a:cs typeface="+mn-cs"/>
              </a:rPr>
              <a:t>HDV infection in the United States is relatively uncommon, except in drug addicts and hemophiliacs, who exhibit prevalence rates of 1-10%. </a:t>
            </a:r>
          </a:p>
          <a:p>
            <a:r>
              <a:rPr lang="en-US" sz="1200" kern="1200" dirty="0">
                <a:solidFill>
                  <a:schemeClr val="tx1"/>
                </a:solidFill>
                <a:latin typeface="+mn-lt"/>
                <a:ea typeface="+mn-ea"/>
                <a:cs typeface="+mn-cs"/>
              </a:rPr>
              <a:t>Homosexual men and health care workers are at high risk for contracting HBV.</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Additional high-risk groups for contracting HDV include hemodialysis patients, sex contacts of infected individuals, and infants born to infected mothers (rare). </a:t>
            </a:r>
          </a:p>
        </p:txBody>
      </p:sp>
      <p:sp>
        <p:nvSpPr>
          <p:cNvPr id="4" name="Slide Number Placeholder 3"/>
          <p:cNvSpPr>
            <a:spLocks noGrp="1"/>
          </p:cNvSpPr>
          <p:nvPr>
            <p:ph type="sldNum" sz="quarter" idx="10"/>
          </p:nvPr>
        </p:nvSpPr>
        <p:spPr/>
        <p:txBody>
          <a:bodyPr/>
          <a:lstStyle/>
          <a:p>
            <a:fld id="{2BB62F0E-4A16-B74B-A85D-3687F5D63A9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709006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42</a:t>
            </a:fld>
            <a:endParaRPr lang="en-US" dirty="0"/>
          </a:p>
        </p:txBody>
      </p:sp>
    </p:spTree>
    <p:extLst>
      <p:ext uri="{BB962C8B-B14F-4D97-AF65-F5344CB8AC3E}">
        <p14:creationId xmlns:p14="http://schemas.microsoft.com/office/powerpoint/2010/main" val="3463054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r>
              <a:rPr lang="en-US" sz="1000" dirty="0"/>
              <a:t>Clinical apps for HIV care https://aidsetc.org/resource/clinician-mobile-apps-hiv-related-care</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44</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PSPH"/>
              </a:rPr>
              <a:t>The HOPS is an ongoing prospective observational cohort study of HIV-infected adults receiving care at ten </a:t>
            </a:r>
            <a:r>
              <a:rPr lang="en-US" sz="1800" dirty="0" err="1">
                <a:effectLst/>
                <a:latin typeface="AdvPSPH"/>
              </a:rPr>
              <a:t>particiating</a:t>
            </a:r>
            <a:r>
              <a:rPr lang="en-US" sz="1800" dirty="0">
                <a:effectLst/>
                <a:latin typeface="AdvPSPH"/>
              </a:rPr>
              <a:t> HIV clinics in eight US cities (Chicago, Illinois; Denver, Colorado; Long Island, New York; Oakland/San Leandro, California; Philadelphia, Pennsylvania; Tampa, Florida; and Washington, D.C.) since 1993 </a:t>
            </a:r>
            <a:endParaRPr lang="en-US" dirty="0"/>
          </a:p>
          <a:p>
            <a:endParaRPr lang="en-US" dirty="0"/>
          </a:p>
        </p:txBody>
      </p:sp>
      <p:sp>
        <p:nvSpPr>
          <p:cNvPr id="4" name="Slide Number Placeholder 3"/>
          <p:cNvSpPr>
            <a:spLocks noGrp="1"/>
          </p:cNvSpPr>
          <p:nvPr>
            <p:ph type="sldNum" sz="quarter" idx="5"/>
          </p:nvPr>
        </p:nvSpPr>
        <p:spPr/>
        <p:txBody>
          <a:bodyPr/>
          <a:lstStyle/>
          <a:p>
            <a:fld id="{4556B5A4-A1DB-9A44-B84E-7560AFDDE738}" type="slidenum">
              <a:rPr lang="en-US" smtClean="0"/>
              <a:t>5</a:t>
            </a:fld>
            <a:endParaRPr lang="en-US"/>
          </a:p>
        </p:txBody>
      </p:sp>
    </p:spTree>
    <p:extLst>
      <p:ext uri="{BB962C8B-B14F-4D97-AF65-F5344CB8AC3E}">
        <p14:creationId xmlns:p14="http://schemas.microsoft.com/office/powerpoint/2010/main" val="48761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PSPH"/>
              </a:rPr>
              <a:t>The HOPS is an ongoing prospective observational cohort study of HIV-infected adults receiving care at ten </a:t>
            </a:r>
            <a:r>
              <a:rPr lang="en-US" sz="1800" dirty="0" err="1">
                <a:effectLst/>
                <a:latin typeface="AdvPSPH"/>
              </a:rPr>
              <a:t>particiating</a:t>
            </a:r>
            <a:r>
              <a:rPr lang="en-US" sz="1800" dirty="0">
                <a:effectLst/>
                <a:latin typeface="AdvPSPH"/>
              </a:rPr>
              <a:t> HIV clinics in eight US cities (Chicago, Illinois; Denver, Colorado; Long Island, New York; Oakland/San Leandro, California; Philadelphia, Pennsylvania; Tampa, Florida; and Washington, D.C.) since 1993 </a:t>
            </a:r>
            <a:endParaRPr lang="en-US" dirty="0"/>
          </a:p>
          <a:p>
            <a:endParaRPr lang="en-US" dirty="0"/>
          </a:p>
        </p:txBody>
      </p:sp>
      <p:sp>
        <p:nvSpPr>
          <p:cNvPr id="4" name="Slide Number Placeholder 3"/>
          <p:cNvSpPr>
            <a:spLocks noGrp="1"/>
          </p:cNvSpPr>
          <p:nvPr>
            <p:ph type="sldNum" sz="quarter" idx="5"/>
          </p:nvPr>
        </p:nvSpPr>
        <p:spPr/>
        <p:txBody>
          <a:bodyPr/>
          <a:lstStyle/>
          <a:p>
            <a:fld id="{4556B5A4-A1DB-9A44-B84E-7560AFDDE738}" type="slidenum">
              <a:rPr lang="en-US" smtClean="0"/>
              <a:t>6</a:t>
            </a:fld>
            <a:endParaRPr lang="en-US"/>
          </a:p>
        </p:txBody>
      </p:sp>
    </p:spTree>
    <p:extLst>
      <p:ext uri="{BB962C8B-B14F-4D97-AF65-F5344CB8AC3E}">
        <p14:creationId xmlns:p14="http://schemas.microsoft.com/office/powerpoint/2010/main" val="97486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33333"/>
                </a:solidFill>
                <a:effectLst/>
                <a:latin typeface="Fira Sans" panose="020B0503050000020004" pitchFamily="34" charset="0"/>
              </a:rPr>
              <a:t>Genotype A (vs. B‐D) is associated with significantly higher rates of </a:t>
            </a:r>
            <a:r>
              <a:rPr lang="en-US" b="0" i="0" u="none" strike="noStrike" dirty="0" err="1">
                <a:solidFill>
                  <a:srgbClr val="333333"/>
                </a:solidFill>
                <a:effectLst/>
                <a:latin typeface="Fira Sans" panose="020B0503050000020004" pitchFamily="34" charset="0"/>
              </a:rPr>
              <a:t>HBeAg</a:t>
            </a:r>
            <a:r>
              <a:rPr lang="en-US" b="0" i="0" u="none" strike="noStrike" dirty="0">
                <a:solidFill>
                  <a:srgbClr val="333333"/>
                </a:solidFill>
                <a:effectLst/>
                <a:latin typeface="Fira Sans" panose="020B0503050000020004" pitchFamily="34" charset="0"/>
              </a:rPr>
              <a:t> and HBsAg loss with IFN therapy</a:t>
            </a:r>
          </a:p>
          <a:p>
            <a:r>
              <a:rPr lang="en-US" b="0" i="0" u="none" strike="noStrike" dirty="0">
                <a:solidFill>
                  <a:srgbClr val="333333"/>
                </a:solidFill>
                <a:effectLst/>
                <a:latin typeface="Fira Sans" panose="020B0503050000020004" pitchFamily="34" charset="0"/>
              </a:rPr>
              <a:t>higher incidence of HCC has been reported in persons infected with genotypes C or F in Alaska</a:t>
            </a:r>
            <a:endParaRPr lang="en-US" dirty="0"/>
          </a:p>
        </p:txBody>
      </p:sp>
      <p:sp>
        <p:nvSpPr>
          <p:cNvPr id="4" name="Slide Number Placeholder 3"/>
          <p:cNvSpPr>
            <a:spLocks noGrp="1"/>
          </p:cNvSpPr>
          <p:nvPr>
            <p:ph type="sldNum" sz="quarter" idx="5"/>
          </p:nvPr>
        </p:nvSpPr>
        <p:spPr/>
        <p:txBody>
          <a:bodyPr/>
          <a:lstStyle/>
          <a:p>
            <a:fld id="{4556B5A4-A1DB-9A44-B84E-7560AFDDE738}" type="slidenum">
              <a:rPr lang="en-US" smtClean="0"/>
              <a:t>7</a:t>
            </a:fld>
            <a:endParaRPr lang="en-US"/>
          </a:p>
        </p:txBody>
      </p:sp>
    </p:spTree>
    <p:extLst>
      <p:ext uri="{BB962C8B-B14F-4D97-AF65-F5344CB8AC3E}">
        <p14:creationId xmlns:p14="http://schemas.microsoft.com/office/powerpoint/2010/main" val="22609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0C0CF5-B69D-8DE4-2B30-7D624ADB7565}"/>
              </a:ext>
            </a:extLst>
          </p:cNvPr>
          <p:cNvSpPr>
            <a:spLocks noGrp="1" noChangeArrowheads="1"/>
          </p:cNvSpPr>
          <p:nvPr>
            <p:ph type="sldNum" sz="quarter" idx="5"/>
          </p:nvPr>
        </p:nvSpPr>
        <p:spPr>
          <a:ln/>
        </p:spPr>
        <p:txBody>
          <a:bodyPr/>
          <a:lstStyle/>
          <a:p>
            <a:fld id="{5885DCE5-E3E7-4841-B954-20BD86E279BB}" type="slidenum">
              <a:rPr lang="en-US" altLang="en-US"/>
              <a:pPr/>
              <a:t>8</a:t>
            </a:fld>
            <a:endParaRPr lang="en-US" altLang="en-US"/>
          </a:p>
        </p:txBody>
      </p:sp>
      <p:sp>
        <p:nvSpPr>
          <p:cNvPr id="197634" name="Rectangle 2">
            <a:extLst>
              <a:ext uri="{FF2B5EF4-FFF2-40B4-BE49-F238E27FC236}">
                <a16:creationId xmlns:a16="http://schemas.microsoft.com/office/drawing/2014/main" id="{A4B47F51-4D9C-2AA9-9A37-43C00B2631C7}"/>
              </a:ext>
            </a:extLst>
          </p:cNvPr>
          <p:cNvSpPr>
            <a:spLocks noGrp="1" noRot="1" noChangeAspect="1" noChangeArrowheads="1" noTextEdit="1"/>
          </p:cNvSpPr>
          <p:nvPr>
            <p:ph type="sldImg"/>
          </p:nvPr>
        </p:nvSpPr>
        <p:spPr bwMode="auto">
          <a:xfrm>
            <a:off x="381000" y="687388"/>
            <a:ext cx="6096000" cy="3430587"/>
          </a:xfrm>
          <a:prstGeom prst="rect">
            <a:avLst/>
          </a:prstGeom>
          <a:solidFill>
            <a:srgbClr val="FFFFFF"/>
          </a:solidFill>
          <a:ln>
            <a:solidFill>
              <a:srgbClr val="000000"/>
            </a:solidFill>
            <a:miter lim="800000"/>
            <a:headEnd/>
            <a:tailEnd/>
          </a:ln>
        </p:spPr>
      </p:sp>
      <p:sp>
        <p:nvSpPr>
          <p:cNvPr id="197635" name="Rectangle 3">
            <a:extLst>
              <a:ext uri="{FF2B5EF4-FFF2-40B4-BE49-F238E27FC236}">
                <a16:creationId xmlns:a16="http://schemas.microsoft.com/office/drawing/2014/main" id="{52B3835D-E187-0FE9-2A6C-522DDB6F4345}"/>
              </a:ext>
            </a:extLst>
          </p:cNvPr>
          <p:cNvSpPr>
            <a:spLocks noGrp="1" noChangeArrowheads="1"/>
          </p:cNvSpPr>
          <p:nvPr>
            <p:ph type="body" idx="1"/>
          </p:nvPr>
        </p:nvSpPr>
        <p:spPr bwMode="auto">
          <a:xfrm>
            <a:off x="914400" y="4343400"/>
            <a:ext cx="5029200" cy="4113213"/>
          </a:xfrm>
          <a:prstGeom prst="rect">
            <a:avLst/>
          </a:prstGeom>
          <a:solidFill>
            <a:srgbClr val="FFFFFF"/>
          </a:solidFill>
          <a:ln>
            <a:solidFill>
              <a:srgbClr val="000000"/>
            </a:solidFill>
            <a:miter lim="800000"/>
            <a:headEnd/>
            <a:tailEnd/>
          </a:ln>
        </p:spPr>
        <p:txBody>
          <a:bodyPr lIns="92185" tIns="46092" rIns="92185" bIns="46092"/>
          <a:lstStyle/>
          <a:p>
            <a:pPr algn="just"/>
            <a:r>
              <a:rPr lang="en-US" altLang="en-US" b="1" dirty="0">
                <a:solidFill>
                  <a:srgbClr val="000000"/>
                </a:solidFill>
                <a:cs typeface="Times New Roman" panose="02020603050405020304" pitchFamily="18" charset="0"/>
              </a:rPr>
              <a:t>Risk Factors Associated with Reported Hepatitis B, 1990-2000, United States</a:t>
            </a:r>
          </a:p>
          <a:p>
            <a:pPr algn="just"/>
            <a:r>
              <a:rPr lang="en-US" altLang="en-US" dirty="0">
                <a:solidFill>
                  <a:srgbClr val="000000"/>
                </a:solidFill>
                <a:cs typeface="Times New Roman" panose="02020603050405020304" pitchFamily="18" charset="0"/>
              </a:rPr>
              <a:t>Of persons with acute hepatitis B reported in the National Notifiable Diseases Surveillance System and the Viral Hepatitis Surveillance Program from 1990‑2000, 36% had a sexual risk factor (&gt;1 sex partner during the previous 6 months, sex contact with a person with hepatitis, or men who have sex with men), 14% reported injecting drug use, and 18% had other risk factors (e.g., household contact with a hepatitis patient, health care employment). No risk factor could be identified for 32% of reported cases.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Circulating immune complexes</a:t>
            </a:r>
          </a:p>
          <a:p>
            <a:r>
              <a:rPr lang="en-US" dirty="0"/>
              <a:t>Glomerular disease: </a:t>
            </a:r>
            <a:r>
              <a:rPr lang="en-US" b="0" i="0" u="none" strike="noStrike" dirty="0">
                <a:solidFill>
                  <a:srgbClr val="232323"/>
                </a:solidFill>
                <a:effectLst/>
                <a:latin typeface="Noto Sans" panose="020B0502040504020204" pitchFamily="34" charset="0"/>
              </a:rPr>
              <a:t>membranous nephropathy and, less often, membranoproliferative glomerulonephritis.</a:t>
            </a:r>
            <a:endParaRPr lang="en-US" dirty="0"/>
          </a:p>
          <a:p>
            <a:endParaRPr lang="en-US" dirty="0"/>
          </a:p>
        </p:txBody>
      </p:sp>
      <p:sp>
        <p:nvSpPr>
          <p:cNvPr id="4" name="Slide Number Placeholder 3"/>
          <p:cNvSpPr>
            <a:spLocks noGrp="1"/>
          </p:cNvSpPr>
          <p:nvPr>
            <p:ph type="sldNum" sz="quarter" idx="5"/>
          </p:nvPr>
        </p:nvSpPr>
        <p:spPr/>
        <p:txBody>
          <a:bodyPr/>
          <a:lstStyle/>
          <a:p>
            <a:fld id="{4556B5A4-A1DB-9A44-B84E-7560AFDDE738}" type="slidenum">
              <a:rPr lang="en-US" smtClean="0"/>
              <a:t>12</a:t>
            </a:fld>
            <a:endParaRPr lang="en-US"/>
          </a:p>
        </p:txBody>
      </p:sp>
    </p:spTree>
    <p:extLst>
      <p:ext uri="{BB962C8B-B14F-4D97-AF65-F5344CB8AC3E}">
        <p14:creationId xmlns:p14="http://schemas.microsoft.com/office/powerpoint/2010/main" val="1526253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presenter</a:t>
            </a:r>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3691574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81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3"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1" r:id="rId11"/>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journals.lww.com/ajts/pages/currenttoc.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E_4D411A9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s://www.natap.org/2022/IAC/IAC_29.ht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38A_D4640D9B.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581150"/>
            <a:ext cx="8229599" cy="1352467"/>
          </a:xfrm>
        </p:spPr>
        <p:txBody>
          <a:bodyPr/>
          <a:lstStyle/>
          <a:p>
            <a:pPr algn="ctr"/>
            <a:r>
              <a:rPr lang="en-US" sz="4400" dirty="0"/>
              <a:t>Management of Hepatitis B in People with HIV</a:t>
            </a:r>
            <a:endParaRPr lang="en-US" sz="4000" dirty="0">
              <a:latin typeface="+mn-lt"/>
              <a:cs typeface="Arabic Typesetting" panose="03020402040406030203" pitchFamily="66" charset="-78"/>
            </a:endParaRPr>
          </a:p>
        </p:txBody>
      </p:sp>
      <p:sp>
        <p:nvSpPr>
          <p:cNvPr id="7" name="object 5"/>
          <p:cNvSpPr txBox="1">
            <a:spLocks noGrp="1"/>
          </p:cNvSpPr>
          <p:nvPr>
            <p:ph type="subTitle" idx="1"/>
          </p:nvPr>
        </p:nvSpPr>
        <p:spPr>
          <a:xfrm>
            <a:off x="571500" y="3069830"/>
            <a:ext cx="8000998" cy="2252924"/>
          </a:xfrm>
          <a:prstGeom prst="rect">
            <a:avLst/>
          </a:prstGeom>
        </p:spPr>
        <p:txBody>
          <a:bodyPr vert="horz" wrap="square" lIns="0" tIns="0" rIns="0" bIns="0" rtlCol="0">
            <a:spAutoFit/>
          </a:bodyPr>
          <a:lstStyle/>
          <a:p>
            <a:pPr algn="ctr">
              <a:spcBef>
                <a:spcPts val="0"/>
              </a:spcBef>
            </a:pPr>
            <a:r>
              <a:rPr lang="en-US" sz="2400" dirty="0"/>
              <a:t>Karen J. Vigil, MD</a:t>
            </a:r>
          </a:p>
          <a:p>
            <a:pPr algn="ctr">
              <a:spcBef>
                <a:spcPts val="0"/>
              </a:spcBef>
            </a:pPr>
            <a:r>
              <a:rPr lang="en-US" sz="2400" dirty="0"/>
              <a:t>Associate Professor</a:t>
            </a:r>
            <a:endParaRPr lang="en-US" sz="2400" dirty="0">
              <a:solidFill>
                <a:schemeClr val="tx1"/>
              </a:solidFill>
            </a:endParaRPr>
          </a:p>
          <a:p>
            <a:pPr algn="ctr"/>
            <a:r>
              <a:rPr lang="en-US" sz="2400" dirty="0">
                <a:solidFill>
                  <a:schemeClr val="tx1"/>
                </a:solidFill>
              </a:rPr>
              <a:t>UTHealth Houston</a:t>
            </a:r>
            <a:br>
              <a:rPr lang="en-US" sz="2400" dirty="0">
                <a:solidFill>
                  <a:schemeClr val="tx1"/>
                </a:solidFill>
              </a:rPr>
            </a:br>
            <a:r>
              <a:rPr lang="en-US" sz="2400" dirty="0">
                <a:solidFill>
                  <a:schemeClr val="tx1"/>
                </a:solidFill>
              </a:rPr>
              <a:t>McGovern Medical School </a:t>
            </a:r>
          </a:p>
          <a:p>
            <a:pPr algn="ctr"/>
            <a:endParaRPr lang="en-US" sz="1800" dirty="0">
              <a:solidFill>
                <a:srgbClr val="002060"/>
              </a:solidFill>
            </a:endParaRPr>
          </a:p>
          <a:p>
            <a:pPr marL="1270" algn="ctr">
              <a:lnSpc>
                <a:spcPct val="100000"/>
              </a:lnSpc>
            </a:pP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3800905"/>
            <a:ext cx="1600200" cy="79077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90227" y="3760174"/>
            <a:ext cx="900373" cy="831505"/>
          </a:xfrm>
          <a:prstGeom prst="rect">
            <a:avLst/>
          </a:prstGeom>
        </p:spPr>
      </p:pic>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4559-479A-FD20-B478-ED7D1A21F3EE}"/>
              </a:ext>
            </a:extLst>
          </p:cNvPr>
          <p:cNvSpPr>
            <a:spLocks noGrp="1"/>
          </p:cNvSpPr>
          <p:nvPr>
            <p:ph type="title"/>
          </p:nvPr>
        </p:nvSpPr>
        <p:spPr>
          <a:xfrm>
            <a:off x="304800" y="38100"/>
            <a:ext cx="8315569" cy="857250"/>
          </a:xfrm>
        </p:spPr>
        <p:txBody>
          <a:bodyPr/>
          <a:lstStyle/>
          <a:p>
            <a:pPr algn="ctr"/>
            <a:r>
              <a:rPr lang="en-US" dirty="0"/>
              <a:t>Clinical Manifestations</a:t>
            </a:r>
          </a:p>
        </p:txBody>
      </p:sp>
      <p:sp>
        <p:nvSpPr>
          <p:cNvPr id="3" name="Text Placeholder 2">
            <a:extLst>
              <a:ext uri="{FF2B5EF4-FFF2-40B4-BE49-F238E27FC236}">
                <a16:creationId xmlns:a16="http://schemas.microsoft.com/office/drawing/2014/main" id="{247B0BE4-CABB-756A-DEA1-B4516F030FA8}"/>
              </a:ext>
            </a:extLst>
          </p:cNvPr>
          <p:cNvSpPr>
            <a:spLocks noGrp="1"/>
          </p:cNvSpPr>
          <p:nvPr>
            <p:ph idx="1"/>
          </p:nvPr>
        </p:nvSpPr>
        <p:spPr>
          <a:xfrm>
            <a:off x="457200" y="922390"/>
            <a:ext cx="8315569" cy="3807021"/>
          </a:xfrm>
        </p:spPr>
        <p:txBody>
          <a:bodyPr>
            <a:normAutofit/>
          </a:bodyPr>
          <a:lstStyle/>
          <a:p>
            <a:pPr marL="257175" indent="-257175">
              <a:buFont typeface="Arial" panose="020B0604020202020204" pitchFamily="34" charset="0"/>
              <a:buChar char="•"/>
            </a:pPr>
            <a:r>
              <a:rPr lang="en-US" sz="2200" dirty="0">
                <a:solidFill>
                  <a:srgbClr val="333333"/>
                </a:solidFill>
              </a:rPr>
              <a:t>Acute HBV infection is asymptomatic in approximately 70%</a:t>
            </a:r>
          </a:p>
          <a:p>
            <a:pPr marL="257175" indent="-257175">
              <a:buFont typeface="Arial" panose="020B0604020202020204" pitchFamily="34" charset="0"/>
              <a:buChar char="•"/>
            </a:pPr>
            <a:r>
              <a:rPr lang="en-US" sz="2200" dirty="0">
                <a:solidFill>
                  <a:srgbClr val="333333"/>
                </a:solidFill>
              </a:rPr>
              <a:t>&lt;1% of people with HBV infection develop fulminant hepatic failure</a:t>
            </a:r>
          </a:p>
          <a:p>
            <a:pPr marL="257175" indent="-257175">
              <a:buFont typeface="Arial" panose="020B0604020202020204" pitchFamily="34" charset="0"/>
              <a:buChar char="•"/>
            </a:pPr>
            <a:r>
              <a:rPr lang="en-US" sz="2200" dirty="0">
                <a:solidFill>
                  <a:srgbClr val="333333"/>
                </a:solidFill>
              </a:rPr>
              <a:t>Symptoms: abdominal pain, nausea, vomiting, fever, arthralgias, jaundice</a:t>
            </a:r>
          </a:p>
          <a:p>
            <a:pPr marL="257175" indent="-257175">
              <a:buFont typeface="Arial" panose="020B0604020202020204" pitchFamily="34" charset="0"/>
              <a:buChar char="•"/>
            </a:pPr>
            <a:r>
              <a:rPr lang="en-US" sz="2200" dirty="0">
                <a:solidFill>
                  <a:srgbClr val="333333"/>
                </a:solidFill>
              </a:rPr>
              <a:t>Incubation period: </a:t>
            </a:r>
          </a:p>
          <a:p>
            <a:pPr marL="600075" lvl="1" indent="-257175">
              <a:buFont typeface="Arial" panose="020B0604020202020204" pitchFamily="34" charset="0"/>
              <a:buChar char="•"/>
            </a:pPr>
            <a:r>
              <a:rPr lang="en-US" dirty="0">
                <a:solidFill>
                  <a:srgbClr val="333333"/>
                </a:solidFill>
              </a:rPr>
              <a:t>~60 days (range 40–90 days) from exposure to onset of abnormal liver enzymes</a:t>
            </a:r>
          </a:p>
          <a:p>
            <a:pPr marL="600075" lvl="1" indent="-257175">
              <a:buFont typeface="Arial" panose="020B0604020202020204" pitchFamily="34" charset="0"/>
              <a:buChar char="•"/>
            </a:pPr>
            <a:r>
              <a:rPr lang="en-US" dirty="0">
                <a:solidFill>
                  <a:srgbClr val="333333"/>
                </a:solidFill>
              </a:rPr>
              <a:t>~90 days (range 60–150 days) from exposure to onset of jaundice </a:t>
            </a:r>
          </a:p>
        </p:txBody>
      </p:sp>
      <p:sp>
        <p:nvSpPr>
          <p:cNvPr id="4" name="Slide Number Placeholder 3">
            <a:extLst>
              <a:ext uri="{FF2B5EF4-FFF2-40B4-BE49-F238E27FC236}">
                <a16:creationId xmlns:a16="http://schemas.microsoft.com/office/drawing/2014/main" id="{3F882453-E29E-7551-C820-5DB7547610D3}"/>
              </a:ext>
            </a:extLst>
          </p:cNvPr>
          <p:cNvSpPr>
            <a:spLocks noGrp="1"/>
          </p:cNvSpPr>
          <p:nvPr>
            <p:ph type="sldNum" sz="quarter" idx="12"/>
          </p:nvPr>
        </p:nvSpPr>
        <p:spPr/>
        <p:txBody>
          <a:bodyPr/>
          <a:lstStyle/>
          <a:p>
            <a:fld id="{3D987DAA-A896-1841-BC8A-D645CCE33E3D}"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190128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8C2DD-0B54-1829-534B-3B2148BEE64A}"/>
              </a:ext>
            </a:extLst>
          </p:cNvPr>
          <p:cNvSpPr>
            <a:spLocks noGrp="1"/>
          </p:cNvSpPr>
          <p:nvPr>
            <p:ph idx="1"/>
          </p:nvPr>
        </p:nvSpPr>
        <p:spPr/>
        <p:txBody>
          <a:bodyPr>
            <a:normAutofit/>
          </a:bodyPr>
          <a:lstStyle/>
          <a:p>
            <a:pPr marL="257175" indent="-257175">
              <a:buFont typeface="Arial" panose="020B0604020202020204" pitchFamily="34" charset="0"/>
              <a:buChar char="•"/>
            </a:pPr>
            <a:r>
              <a:rPr lang="en-US" sz="2200" dirty="0">
                <a:solidFill>
                  <a:srgbClr val="333333"/>
                </a:solidFill>
              </a:rPr>
              <a:t>Most people with chronic HBV infection are asymptomatic</a:t>
            </a:r>
          </a:p>
          <a:p>
            <a:pPr marL="257175" indent="-257175">
              <a:buFont typeface="Arial" panose="020B0604020202020204" pitchFamily="34" charset="0"/>
              <a:buChar char="•"/>
            </a:pPr>
            <a:endParaRPr lang="en-US" sz="800" dirty="0">
              <a:solidFill>
                <a:srgbClr val="333333"/>
              </a:solidFill>
            </a:endParaRPr>
          </a:p>
          <a:p>
            <a:pPr marL="257175" indent="-257175">
              <a:buFont typeface="Arial" panose="020B0604020202020204" pitchFamily="34" charset="0"/>
              <a:buChar char="•"/>
            </a:pPr>
            <a:r>
              <a:rPr lang="en-US" sz="2200" dirty="0">
                <a:solidFill>
                  <a:srgbClr val="333333"/>
                </a:solidFill>
              </a:rPr>
              <a:t>Between 15% and 40% of people with chronic HBV infection will develop cirrhosis, hepatocellular carcinoma (HCC), or liver failure</a:t>
            </a:r>
          </a:p>
          <a:p>
            <a:pPr marL="257175" indent="-257175">
              <a:buFont typeface="Arial" panose="020B0604020202020204" pitchFamily="34" charset="0"/>
              <a:buChar char="•"/>
            </a:pPr>
            <a:endParaRPr lang="en-US" sz="800" dirty="0">
              <a:solidFill>
                <a:srgbClr val="333333"/>
              </a:solidFill>
            </a:endParaRPr>
          </a:p>
          <a:p>
            <a:pPr marL="257175" indent="-257175">
              <a:buFont typeface="Arial" panose="020B0604020202020204" pitchFamily="34" charset="0"/>
              <a:buChar char="•"/>
            </a:pPr>
            <a:r>
              <a:rPr lang="en-US" sz="2200" dirty="0">
                <a:solidFill>
                  <a:srgbClr val="333333"/>
                </a:solidFill>
              </a:rPr>
              <a:t>Up to 25% of people will die prematurely from complications of chronic HBV infection</a:t>
            </a:r>
          </a:p>
        </p:txBody>
      </p:sp>
      <p:sp>
        <p:nvSpPr>
          <p:cNvPr id="4" name="Slide Number Placeholder 3">
            <a:extLst>
              <a:ext uri="{FF2B5EF4-FFF2-40B4-BE49-F238E27FC236}">
                <a16:creationId xmlns:a16="http://schemas.microsoft.com/office/drawing/2014/main" id="{517A7D03-42D8-A581-1A94-609161246A01}"/>
              </a:ext>
            </a:extLst>
          </p:cNvPr>
          <p:cNvSpPr>
            <a:spLocks noGrp="1"/>
          </p:cNvSpPr>
          <p:nvPr>
            <p:ph type="sldNum" sz="quarter" idx="12"/>
          </p:nvPr>
        </p:nvSpPr>
        <p:spPr/>
        <p:txBody>
          <a:bodyPr/>
          <a:lstStyle/>
          <a:p>
            <a:fld id="{6E2D2B3B-882E-40F3-A32F-6DD516915044}" type="slidenum">
              <a:rPr lang="en-US" smtClean="0"/>
              <a:pPr/>
              <a:t>11</a:t>
            </a:fld>
            <a:endParaRPr lang="en-US" dirty="0"/>
          </a:p>
        </p:txBody>
      </p:sp>
      <p:sp>
        <p:nvSpPr>
          <p:cNvPr id="5" name="Title 1">
            <a:extLst>
              <a:ext uri="{FF2B5EF4-FFF2-40B4-BE49-F238E27FC236}">
                <a16:creationId xmlns:a16="http://schemas.microsoft.com/office/drawing/2014/main" id="{FF393E6D-A257-987C-E0F5-8DC31782BCB6}"/>
              </a:ext>
            </a:extLst>
          </p:cNvPr>
          <p:cNvSpPr>
            <a:spLocks noGrp="1"/>
          </p:cNvSpPr>
          <p:nvPr>
            <p:ph type="title"/>
          </p:nvPr>
        </p:nvSpPr>
        <p:spPr>
          <a:xfrm>
            <a:off x="457200" y="206375"/>
            <a:ext cx="8315325" cy="857250"/>
          </a:xfrm>
        </p:spPr>
        <p:txBody>
          <a:bodyPr/>
          <a:lstStyle/>
          <a:p>
            <a:pPr algn="ctr"/>
            <a:r>
              <a:rPr lang="en-US" dirty="0"/>
              <a:t>Clinical Manifestations</a:t>
            </a:r>
          </a:p>
        </p:txBody>
      </p:sp>
    </p:spTree>
    <p:extLst>
      <p:ext uri="{BB962C8B-B14F-4D97-AF65-F5344CB8AC3E}">
        <p14:creationId xmlns:p14="http://schemas.microsoft.com/office/powerpoint/2010/main" val="171758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1C81-D77D-2667-B9EB-09F8CFE5724D}"/>
              </a:ext>
            </a:extLst>
          </p:cNvPr>
          <p:cNvSpPr>
            <a:spLocks noGrp="1"/>
          </p:cNvSpPr>
          <p:nvPr>
            <p:ph type="title"/>
          </p:nvPr>
        </p:nvSpPr>
        <p:spPr>
          <a:xfrm>
            <a:off x="413475" y="29828"/>
            <a:ext cx="8315569" cy="857250"/>
          </a:xfrm>
        </p:spPr>
        <p:txBody>
          <a:bodyPr/>
          <a:lstStyle/>
          <a:p>
            <a:pPr algn="ctr"/>
            <a:r>
              <a:rPr lang="en-US" dirty="0"/>
              <a:t>Case</a:t>
            </a:r>
          </a:p>
        </p:txBody>
      </p:sp>
      <p:sp>
        <p:nvSpPr>
          <p:cNvPr id="3" name="Text Placeholder 2">
            <a:extLst>
              <a:ext uri="{FF2B5EF4-FFF2-40B4-BE49-F238E27FC236}">
                <a16:creationId xmlns:a16="http://schemas.microsoft.com/office/drawing/2014/main" id="{739D5388-BC00-C3EA-585B-3DBB569ABEED}"/>
              </a:ext>
            </a:extLst>
          </p:cNvPr>
          <p:cNvSpPr>
            <a:spLocks noGrp="1"/>
          </p:cNvSpPr>
          <p:nvPr>
            <p:ph sz="half" idx="1"/>
          </p:nvPr>
        </p:nvSpPr>
        <p:spPr>
          <a:xfrm>
            <a:off x="602017" y="884340"/>
            <a:ext cx="7886700" cy="1035941"/>
          </a:xfrm>
        </p:spPr>
        <p:txBody>
          <a:bodyPr/>
          <a:lstStyle/>
          <a:p>
            <a:r>
              <a:rPr lang="en-US" sz="1950" dirty="0"/>
              <a:t>A 44-year-old woman with HBsAg+ and negative </a:t>
            </a:r>
            <a:r>
              <a:rPr lang="en-US" sz="1950" dirty="0" err="1"/>
              <a:t>HepC</a:t>
            </a:r>
            <a:r>
              <a:rPr lang="en-US" sz="1950" dirty="0"/>
              <a:t> Ab presented with general malaise, fever, arthralgia and weight loss. Patient had purpura and large cutaneous ulcers as shown:</a:t>
            </a:r>
            <a:endParaRPr lang="en-US" dirty="0"/>
          </a:p>
        </p:txBody>
      </p:sp>
      <p:sp>
        <p:nvSpPr>
          <p:cNvPr id="5" name="Content Placeholder 4">
            <a:extLst>
              <a:ext uri="{FF2B5EF4-FFF2-40B4-BE49-F238E27FC236}">
                <a16:creationId xmlns:a16="http://schemas.microsoft.com/office/drawing/2014/main" id="{FBDA6BF3-06E4-C7FB-F944-6F3CD92D3CBB}"/>
              </a:ext>
            </a:extLst>
          </p:cNvPr>
          <p:cNvSpPr>
            <a:spLocks noGrp="1"/>
          </p:cNvSpPr>
          <p:nvPr>
            <p:ph sz="half" idx="2"/>
          </p:nvPr>
        </p:nvSpPr>
        <p:spPr>
          <a:xfrm>
            <a:off x="3916645" y="2038350"/>
            <a:ext cx="4598705" cy="2452403"/>
          </a:xfrm>
        </p:spPr>
        <p:txBody>
          <a:bodyPr>
            <a:normAutofit lnSpcReduction="10000"/>
          </a:bodyPr>
          <a:lstStyle/>
          <a:p>
            <a:r>
              <a:rPr lang="en-US" sz="1650" dirty="0"/>
              <a:t>Polyarteritis nodosa (PAN)</a:t>
            </a:r>
          </a:p>
          <a:p>
            <a:r>
              <a:rPr lang="en-US" sz="1650" dirty="0"/>
              <a:t>Mixed cryoglobulinemia</a:t>
            </a:r>
          </a:p>
          <a:p>
            <a:r>
              <a:rPr lang="en-US" sz="1650" dirty="0"/>
              <a:t>Chronic spontaneous urticaria</a:t>
            </a:r>
          </a:p>
          <a:p>
            <a:r>
              <a:rPr lang="en-US" sz="1650" dirty="0"/>
              <a:t>Lichen planus</a:t>
            </a:r>
          </a:p>
          <a:p>
            <a:r>
              <a:rPr lang="en-US" sz="1650" dirty="0"/>
              <a:t>Others: Recurrent </a:t>
            </a:r>
            <a:r>
              <a:rPr lang="en-US" sz="1650" dirty="0" err="1"/>
              <a:t>papular</a:t>
            </a:r>
            <a:r>
              <a:rPr lang="en-US" sz="1650" dirty="0"/>
              <a:t> eruption of trunk and upper extremities, dermatomyositis like syndrome, erythema nodosum, </a:t>
            </a:r>
            <a:r>
              <a:rPr lang="en-US" sz="1650" dirty="0" err="1"/>
              <a:t>leukocytoclastic</a:t>
            </a:r>
            <a:r>
              <a:rPr lang="en-US" sz="1650" dirty="0"/>
              <a:t> vasculitis, pyoderma gangrenosum</a:t>
            </a:r>
          </a:p>
        </p:txBody>
      </p:sp>
      <p:pic>
        <p:nvPicPr>
          <p:cNvPr id="4" name="Picture Placeholder 1" descr="Figure 2">
            <a:extLst>
              <a:ext uri="{FF2B5EF4-FFF2-40B4-BE49-F238E27FC236}">
                <a16:creationId xmlns:a16="http://schemas.microsoft.com/office/drawing/2014/main" id="{DF688DB0-5D21-1952-C9D1-1F172553338F}"/>
              </a:ext>
            </a:extLst>
          </p:cNvPr>
          <p:cNvPicPr>
            <a:picLocks noChangeAspect="1"/>
          </p:cNvPicPr>
          <p:nvPr/>
        </p:nvPicPr>
        <p:blipFill>
          <a:blip r:embed="rId3"/>
          <a:stretch>
            <a:fillRect/>
          </a:stretch>
        </p:blipFill>
        <p:spPr>
          <a:xfrm>
            <a:off x="693838" y="2038350"/>
            <a:ext cx="3093996" cy="2162432"/>
          </a:xfrm>
          <a:prstGeom prst="rect">
            <a:avLst/>
          </a:prstGeom>
        </p:spPr>
      </p:pic>
      <p:sp>
        <p:nvSpPr>
          <p:cNvPr id="7" name="TextBox 6">
            <a:extLst>
              <a:ext uri="{FF2B5EF4-FFF2-40B4-BE49-F238E27FC236}">
                <a16:creationId xmlns:a16="http://schemas.microsoft.com/office/drawing/2014/main" id="{C07B14D1-EA03-373D-3633-A07581C5E16F}"/>
              </a:ext>
            </a:extLst>
          </p:cNvPr>
          <p:cNvSpPr txBox="1"/>
          <p:nvPr/>
        </p:nvSpPr>
        <p:spPr>
          <a:xfrm>
            <a:off x="693838" y="4261578"/>
            <a:ext cx="2669412" cy="230832"/>
          </a:xfrm>
          <a:prstGeom prst="rect">
            <a:avLst/>
          </a:prstGeom>
          <a:noFill/>
        </p:spPr>
        <p:txBody>
          <a:bodyPr wrap="square">
            <a:spAutoFit/>
          </a:bodyPr>
          <a:lstStyle/>
          <a:p>
            <a:r>
              <a:rPr lang="en-US" sz="900" i="1" dirty="0">
                <a:latin typeface="Fira Sans" panose="020F0502020204030204" pitchFamily="34" charset="0"/>
              </a:rPr>
              <a:t>Asian Journal of Transfusion Science </a:t>
            </a:r>
            <a:r>
              <a:rPr lang="en-US" sz="900" i="1" dirty="0">
                <a:latin typeface="Fira Sans" panose="020F0502020204030204" pitchFamily="34" charset="0"/>
                <a:hlinkClick r:id="rId4">
                  <a:extLst>
                    <a:ext uri="{A12FA001-AC4F-418D-AE19-62706E023703}">
                      <ahyp:hlinkClr xmlns:ahyp="http://schemas.microsoft.com/office/drawing/2018/hyperlinkcolor" val="tx"/>
                    </a:ext>
                  </a:extLst>
                </a:hlinkClick>
              </a:rPr>
              <a:t>17(1):p 7-12,</a:t>
            </a:r>
            <a:endParaRPr lang="en-US" sz="900" i="1" dirty="0">
              <a:latin typeface="Fira Sans" panose="020F0502020204030204" pitchFamily="34" charset="0"/>
            </a:endParaRPr>
          </a:p>
        </p:txBody>
      </p:sp>
      <p:sp>
        <p:nvSpPr>
          <p:cNvPr id="6" name="Slide Number Placeholder 5">
            <a:extLst>
              <a:ext uri="{FF2B5EF4-FFF2-40B4-BE49-F238E27FC236}">
                <a16:creationId xmlns:a16="http://schemas.microsoft.com/office/drawing/2014/main" id="{555B4611-896C-2184-3067-DFFA72407C81}"/>
              </a:ext>
            </a:extLst>
          </p:cNvPr>
          <p:cNvSpPr>
            <a:spLocks noGrp="1"/>
          </p:cNvSpPr>
          <p:nvPr>
            <p:ph type="sldNum" sz="quarter" idx="12"/>
          </p:nvPr>
        </p:nvSpPr>
        <p:spPr/>
        <p:txBody>
          <a:bodyPr/>
          <a:lstStyle/>
          <a:p>
            <a:fld id="{6E2D2B3B-882E-40F3-A32F-6DD516915044}" type="slidenum">
              <a:rPr lang="en-US" smtClean="0"/>
              <a:pPr/>
              <a:t>12</a:t>
            </a:fld>
            <a:endParaRPr lang="en-US" dirty="0"/>
          </a:p>
        </p:txBody>
      </p:sp>
    </p:spTree>
    <p:extLst>
      <p:ext uri="{BB962C8B-B14F-4D97-AF65-F5344CB8AC3E}">
        <p14:creationId xmlns:p14="http://schemas.microsoft.com/office/powerpoint/2010/main" val="158684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F526C-4121-CCED-DCB9-EF767E244C4A}"/>
              </a:ext>
            </a:extLst>
          </p:cNvPr>
          <p:cNvSpPr>
            <a:spLocks noGrp="1"/>
          </p:cNvSpPr>
          <p:nvPr>
            <p:ph type="title"/>
          </p:nvPr>
        </p:nvSpPr>
        <p:spPr/>
        <p:txBody>
          <a:bodyPr/>
          <a:lstStyle/>
          <a:p>
            <a:pPr algn="ctr"/>
            <a:r>
              <a:rPr lang="en-US" dirty="0"/>
              <a:t>Diagnosis</a:t>
            </a:r>
          </a:p>
        </p:txBody>
      </p:sp>
      <p:sp>
        <p:nvSpPr>
          <p:cNvPr id="3" name="Text Placeholder 2">
            <a:extLst>
              <a:ext uri="{FF2B5EF4-FFF2-40B4-BE49-F238E27FC236}">
                <a16:creationId xmlns:a16="http://schemas.microsoft.com/office/drawing/2014/main" id="{BD598A25-8AF5-A35F-CA62-43142A62470A}"/>
              </a:ext>
            </a:extLst>
          </p:cNvPr>
          <p:cNvSpPr>
            <a:spLocks noGrp="1"/>
          </p:cNvSpPr>
          <p:nvPr>
            <p:ph idx="1"/>
          </p:nvPr>
        </p:nvSpPr>
        <p:spPr/>
        <p:txBody>
          <a:bodyPr>
            <a:normAutofit fontScale="92500"/>
          </a:bodyPr>
          <a:lstStyle/>
          <a:p>
            <a:pPr indent="-342900"/>
            <a:r>
              <a:rPr lang="en-US" dirty="0">
                <a:solidFill>
                  <a:srgbClr val="000000"/>
                </a:solidFill>
              </a:rPr>
              <a:t>A</a:t>
            </a:r>
            <a:r>
              <a:rPr lang="en-US" b="0" i="0" u="none" strike="noStrike" dirty="0">
                <a:solidFill>
                  <a:srgbClr val="000000"/>
                </a:solidFill>
                <a:effectLst/>
              </a:rPr>
              <a:t>cute infection: </a:t>
            </a:r>
          </a:p>
          <a:p>
            <a:pPr marL="685800" lvl="1" indent="-342900"/>
            <a:r>
              <a:rPr lang="en-US" b="0" i="0" u="none" strike="noStrike" dirty="0">
                <a:solidFill>
                  <a:srgbClr val="000000"/>
                </a:solidFill>
                <a:effectLst/>
              </a:rPr>
              <a:t>Hepatitis B Surface Antigen (HBsAg) can be detected 4 weeks (range 1–9 weeks) after exposure</a:t>
            </a:r>
          </a:p>
          <a:p>
            <a:pPr marL="685800" lvl="1" indent="-342900"/>
            <a:r>
              <a:rPr lang="en-US" b="0" i="0" u="none" strike="noStrike" dirty="0">
                <a:solidFill>
                  <a:srgbClr val="000000"/>
                </a:solidFill>
                <a:effectLst/>
              </a:rPr>
              <a:t>Antibody to Hepatitis B Core Antigen (anti-HBc) immunoglobulin M is usually detectable at the onset of symptoms</a:t>
            </a:r>
          </a:p>
          <a:p>
            <a:pPr marL="685800" lvl="1" indent="-342900"/>
            <a:endParaRPr lang="en-US" b="0" i="0" u="none" strike="noStrike" dirty="0">
              <a:solidFill>
                <a:srgbClr val="000000"/>
              </a:solidFill>
              <a:effectLst/>
            </a:endParaRPr>
          </a:p>
          <a:p>
            <a:pPr indent="-342900"/>
            <a:r>
              <a:rPr lang="en-US" b="0" i="0" u="none" strike="noStrike" dirty="0">
                <a:solidFill>
                  <a:srgbClr val="000000"/>
                </a:solidFill>
                <a:effectLst/>
              </a:rPr>
              <a:t>Chronic HBV infection: </a:t>
            </a:r>
          </a:p>
          <a:p>
            <a:pPr marL="685800" lvl="1" indent="-342900"/>
            <a:r>
              <a:rPr lang="en-US" b="0" i="0" u="none" strike="noStrike" dirty="0">
                <a:solidFill>
                  <a:srgbClr val="000000"/>
                </a:solidFill>
                <a:effectLst/>
              </a:rPr>
              <a:t>Persistent HBsAg detected on two occasions at least 6 months apart</a:t>
            </a:r>
          </a:p>
          <a:p>
            <a:endParaRPr lang="en-US" dirty="0"/>
          </a:p>
        </p:txBody>
      </p:sp>
      <p:sp>
        <p:nvSpPr>
          <p:cNvPr id="4" name="Slide Number Placeholder 3">
            <a:extLst>
              <a:ext uri="{FF2B5EF4-FFF2-40B4-BE49-F238E27FC236}">
                <a16:creationId xmlns:a16="http://schemas.microsoft.com/office/drawing/2014/main" id="{3C67E6B3-FE59-001C-3182-57BFCB0118A5}"/>
              </a:ext>
            </a:extLst>
          </p:cNvPr>
          <p:cNvSpPr>
            <a:spLocks noGrp="1"/>
          </p:cNvSpPr>
          <p:nvPr>
            <p:ph type="sldNum" sz="quarter" idx="12"/>
          </p:nvPr>
        </p:nvSpPr>
        <p:spPr/>
        <p:txBody>
          <a:bodyPr/>
          <a:lstStyle/>
          <a:p>
            <a:fld id="{3D987DAA-A896-1841-BC8A-D645CCE33E3D}"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257438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FFB7-E4C2-03BE-8D3F-D9E66C3A9B71}"/>
              </a:ext>
            </a:extLst>
          </p:cNvPr>
          <p:cNvSpPr>
            <a:spLocks noGrp="1"/>
          </p:cNvSpPr>
          <p:nvPr>
            <p:ph type="title"/>
          </p:nvPr>
        </p:nvSpPr>
        <p:spPr>
          <a:xfrm>
            <a:off x="457200" y="131149"/>
            <a:ext cx="8315569" cy="857250"/>
          </a:xfrm>
        </p:spPr>
        <p:txBody>
          <a:bodyPr/>
          <a:lstStyle/>
          <a:p>
            <a:pPr algn="ctr"/>
            <a:r>
              <a:rPr lang="en-US" dirty="0"/>
              <a:t>Serologic Evaluation of Hepatitis B</a:t>
            </a:r>
          </a:p>
        </p:txBody>
      </p:sp>
      <p:graphicFrame>
        <p:nvGraphicFramePr>
          <p:cNvPr id="5" name="Table 5">
            <a:extLst>
              <a:ext uri="{FF2B5EF4-FFF2-40B4-BE49-F238E27FC236}">
                <a16:creationId xmlns:a16="http://schemas.microsoft.com/office/drawing/2014/main" id="{94A2A610-4BC2-7624-4E93-B682DB7A04CE}"/>
              </a:ext>
            </a:extLst>
          </p:cNvPr>
          <p:cNvGraphicFramePr>
            <a:graphicFrameLocks noGrp="1"/>
          </p:cNvGraphicFramePr>
          <p:nvPr>
            <p:ph idx="1"/>
            <p:extLst>
              <p:ext uri="{D42A27DB-BD31-4B8C-83A1-F6EECF244321}">
                <p14:modId xmlns:p14="http://schemas.microsoft.com/office/powerpoint/2010/main" val="956577047"/>
              </p:ext>
            </p:extLst>
          </p:nvPr>
        </p:nvGraphicFramePr>
        <p:xfrm>
          <a:off x="457200" y="1082649"/>
          <a:ext cx="8315325" cy="3406140"/>
        </p:xfrm>
        <a:graphic>
          <a:graphicData uri="http://schemas.openxmlformats.org/drawingml/2006/table">
            <a:tbl>
              <a:tblPr firstRow="1" bandRow="1">
                <a:tableStyleId>{5C22544A-7EE6-4342-B048-85BDC9FD1C3A}</a:tableStyleId>
              </a:tblPr>
              <a:tblGrid>
                <a:gridCol w="1663065">
                  <a:extLst>
                    <a:ext uri="{9D8B030D-6E8A-4147-A177-3AD203B41FA5}">
                      <a16:colId xmlns:a16="http://schemas.microsoft.com/office/drawing/2014/main" val="3422410446"/>
                    </a:ext>
                  </a:extLst>
                </a:gridCol>
                <a:gridCol w="1663065">
                  <a:extLst>
                    <a:ext uri="{9D8B030D-6E8A-4147-A177-3AD203B41FA5}">
                      <a16:colId xmlns:a16="http://schemas.microsoft.com/office/drawing/2014/main" val="322603291"/>
                    </a:ext>
                  </a:extLst>
                </a:gridCol>
                <a:gridCol w="1663065">
                  <a:extLst>
                    <a:ext uri="{9D8B030D-6E8A-4147-A177-3AD203B41FA5}">
                      <a16:colId xmlns:a16="http://schemas.microsoft.com/office/drawing/2014/main" val="634394933"/>
                    </a:ext>
                  </a:extLst>
                </a:gridCol>
                <a:gridCol w="1663065">
                  <a:extLst>
                    <a:ext uri="{9D8B030D-6E8A-4147-A177-3AD203B41FA5}">
                      <a16:colId xmlns:a16="http://schemas.microsoft.com/office/drawing/2014/main" val="209339925"/>
                    </a:ext>
                  </a:extLst>
                </a:gridCol>
                <a:gridCol w="1663065">
                  <a:extLst>
                    <a:ext uri="{9D8B030D-6E8A-4147-A177-3AD203B41FA5}">
                      <a16:colId xmlns:a16="http://schemas.microsoft.com/office/drawing/2014/main" val="3000801752"/>
                    </a:ext>
                  </a:extLst>
                </a:gridCol>
              </a:tblGrid>
              <a:tr h="278130">
                <a:tc>
                  <a:txBody>
                    <a:bodyPr/>
                    <a:lstStyle/>
                    <a:p>
                      <a:r>
                        <a:rPr lang="en-US" sz="1600" dirty="0"/>
                        <a:t>HBsAg</a:t>
                      </a:r>
                    </a:p>
                  </a:txBody>
                  <a:tcPr marL="68580" marR="68580" marT="34290" marB="34290"/>
                </a:tc>
                <a:tc>
                  <a:txBody>
                    <a:bodyPr/>
                    <a:lstStyle/>
                    <a:p>
                      <a:r>
                        <a:rPr lang="en-US" sz="1600" dirty="0"/>
                        <a:t>Anti-HBc total</a:t>
                      </a:r>
                    </a:p>
                  </a:txBody>
                  <a:tcPr marL="68580" marR="68580" marT="34290" marB="34290"/>
                </a:tc>
                <a:tc>
                  <a:txBody>
                    <a:bodyPr/>
                    <a:lstStyle/>
                    <a:p>
                      <a:r>
                        <a:rPr lang="en-US" sz="1600" dirty="0"/>
                        <a:t>IgM Anti-HBc</a:t>
                      </a:r>
                    </a:p>
                  </a:txBody>
                  <a:tcPr marL="68580" marR="68580" marT="34290" marB="34290"/>
                </a:tc>
                <a:tc>
                  <a:txBody>
                    <a:bodyPr/>
                    <a:lstStyle/>
                    <a:p>
                      <a:r>
                        <a:rPr lang="en-US" sz="1600" dirty="0"/>
                        <a:t>Anti-HBs</a:t>
                      </a:r>
                    </a:p>
                  </a:txBody>
                  <a:tcPr marL="68580" marR="68580" marT="34290" marB="34290"/>
                </a:tc>
                <a:tc>
                  <a:txBody>
                    <a:bodyPr/>
                    <a:lstStyle/>
                    <a:p>
                      <a:r>
                        <a:rPr lang="en-US" sz="1600" dirty="0"/>
                        <a:t>Diagnosis</a:t>
                      </a:r>
                    </a:p>
                  </a:txBody>
                  <a:tcPr marL="68580" marR="68580" marT="34290" marB="34290"/>
                </a:tc>
                <a:extLst>
                  <a:ext uri="{0D108BD9-81ED-4DB2-BD59-A6C34878D82A}">
                    <a16:rowId xmlns:a16="http://schemas.microsoft.com/office/drawing/2014/main" val="1659650917"/>
                  </a:ext>
                </a:extLst>
              </a:tr>
              <a:tr h="278130">
                <a:tc>
                  <a:txBody>
                    <a:bodyPr/>
                    <a:lstStyle/>
                    <a:p>
                      <a:r>
                        <a:rPr lang="en-US" sz="1600" dirty="0"/>
                        <a:t>NEG</a:t>
                      </a:r>
                    </a:p>
                  </a:txBody>
                  <a:tcPr marL="68580" marR="68580" marT="34290" marB="34290"/>
                </a:tc>
                <a:tc>
                  <a:txBody>
                    <a:bodyPr/>
                    <a:lstStyle/>
                    <a:p>
                      <a:r>
                        <a:rPr lang="en-US" sz="1600" dirty="0"/>
                        <a:t>NEG</a:t>
                      </a:r>
                    </a:p>
                  </a:txBody>
                  <a:tcPr marL="68580" marR="68580" marT="34290" marB="34290"/>
                </a:tc>
                <a:tc>
                  <a:txBody>
                    <a:bodyPr/>
                    <a:lstStyle/>
                    <a:p>
                      <a:r>
                        <a:rPr lang="en-US" sz="1600" dirty="0"/>
                        <a:t>NEG</a:t>
                      </a:r>
                    </a:p>
                  </a:txBody>
                  <a:tcPr marL="68580" marR="68580" marT="34290" marB="34290"/>
                </a:tc>
                <a:tc>
                  <a:txBody>
                    <a:bodyPr/>
                    <a:lstStyle/>
                    <a:p>
                      <a:r>
                        <a:rPr lang="en-US" sz="1600" dirty="0"/>
                        <a:t>NEG</a:t>
                      </a:r>
                    </a:p>
                  </a:txBody>
                  <a:tcPr marL="68580" marR="68580" marT="34290" marB="34290"/>
                </a:tc>
                <a:tc>
                  <a:txBody>
                    <a:bodyPr/>
                    <a:lstStyle/>
                    <a:p>
                      <a:r>
                        <a:rPr lang="en-US" sz="1600" dirty="0"/>
                        <a:t>No HBV</a:t>
                      </a:r>
                    </a:p>
                  </a:txBody>
                  <a:tcPr marL="68580" marR="68580" marT="34290" marB="34290"/>
                </a:tc>
                <a:extLst>
                  <a:ext uri="{0D108BD9-81ED-4DB2-BD59-A6C34878D82A}">
                    <a16:rowId xmlns:a16="http://schemas.microsoft.com/office/drawing/2014/main" val="125571255"/>
                  </a:ext>
                </a:extLst>
              </a:tr>
              <a:tr h="480060">
                <a:tc>
                  <a:txBody>
                    <a:bodyPr/>
                    <a:lstStyle/>
                    <a:p>
                      <a:r>
                        <a:rPr lang="en-US" sz="1600" dirty="0"/>
                        <a:t>NEG</a:t>
                      </a:r>
                    </a:p>
                  </a:txBody>
                  <a:tcPr marL="68580" marR="68580" marT="34290" marB="34290"/>
                </a:tc>
                <a:tc>
                  <a:txBody>
                    <a:bodyPr/>
                    <a:lstStyle/>
                    <a:p>
                      <a:r>
                        <a:rPr lang="en-US" sz="1600" dirty="0"/>
                        <a:t>NEG</a:t>
                      </a:r>
                    </a:p>
                  </a:txBody>
                  <a:tcPr marL="68580" marR="68580" marT="34290" marB="34290"/>
                </a:tc>
                <a:tc>
                  <a:txBody>
                    <a:bodyPr/>
                    <a:lstStyle/>
                    <a:p>
                      <a:r>
                        <a:rPr lang="en-US" sz="1600" dirty="0"/>
                        <a:t>NEG</a:t>
                      </a:r>
                    </a:p>
                  </a:txBody>
                  <a:tcPr marL="68580" marR="68580" marT="34290" marB="34290"/>
                </a:tc>
                <a:tc>
                  <a:txBody>
                    <a:bodyPr/>
                    <a:lstStyle/>
                    <a:p>
                      <a:r>
                        <a:rPr lang="en-US" sz="1600" dirty="0">
                          <a:solidFill>
                            <a:srgbClr val="C00000"/>
                          </a:solidFill>
                        </a:rPr>
                        <a:t>POS</a:t>
                      </a:r>
                    </a:p>
                  </a:txBody>
                  <a:tcPr marL="68580" marR="68580" marT="34290" marB="34290"/>
                </a:tc>
                <a:tc>
                  <a:txBody>
                    <a:bodyPr/>
                    <a:lstStyle/>
                    <a:p>
                      <a:r>
                        <a:rPr lang="en-US" sz="1600" dirty="0"/>
                        <a:t>Immune due to Vaccine</a:t>
                      </a:r>
                    </a:p>
                  </a:txBody>
                  <a:tcPr marL="68580" marR="68580" marT="34290" marB="34290"/>
                </a:tc>
                <a:extLst>
                  <a:ext uri="{0D108BD9-81ED-4DB2-BD59-A6C34878D82A}">
                    <a16:rowId xmlns:a16="http://schemas.microsoft.com/office/drawing/2014/main" val="3845767571"/>
                  </a:ext>
                </a:extLst>
              </a:tr>
              <a:tr h="480060">
                <a:tc>
                  <a:txBody>
                    <a:bodyPr/>
                    <a:lstStyle/>
                    <a:p>
                      <a:r>
                        <a:rPr lang="en-US" sz="1600" dirty="0"/>
                        <a:t>NEG</a:t>
                      </a:r>
                    </a:p>
                  </a:txBody>
                  <a:tcPr marL="68580" marR="68580" marT="34290" marB="34290"/>
                </a:tc>
                <a:tc>
                  <a:txBody>
                    <a:bodyPr/>
                    <a:lstStyle/>
                    <a:p>
                      <a:r>
                        <a:rPr lang="en-US" sz="1600" dirty="0">
                          <a:solidFill>
                            <a:srgbClr val="C00000"/>
                          </a:solidFill>
                        </a:rPr>
                        <a:t>POS</a:t>
                      </a:r>
                    </a:p>
                  </a:txBody>
                  <a:tcPr marL="68580" marR="68580" marT="34290" marB="34290"/>
                </a:tc>
                <a:tc>
                  <a:txBody>
                    <a:bodyPr/>
                    <a:lstStyle/>
                    <a:p>
                      <a:r>
                        <a:rPr lang="en-US" sz="1600" dirty="0"/>
                        <a:t>NEG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rPr>
                        <a:t>POS</a:t>
                      </a:r>
                    </a:p>
                  </a:txBody>
                  <a:tcPr marL="68580" marR="68580" marT="34290" marB="34290"/>
                </a:tc>
                <a:tc>
                  <a:txBody>
                    <a:bodyPr/>
                    <a:lstStyle/>
                    <a:p>
                      <a:r>
                        <a:rPr lang="en-US" sz="1600" dirty="0"/>
                        <a:t>Immune due to HBV infection</a:t>
                      </a:r>
                    </a:p>
                  </a:txBody>
                  <a:tcPr marL="68580" marR="68580" marT="34290" marB="34290"/>
                </a:tc>
                <a:extLst>
                  <a:ext uri="{0D108BD9-81ED-4DB2-BD59-A6C34878D82A}">
                    <a16:rowId xmlns:a16="http://schemas.microsoft.com/office/drawing/2014/main" val="3497810378"/>
                  </a:ext>
                </a:extLst>
              </a:tr>
              <a:tr h="250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rPr>
                        <a:t>POS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rPr>
                        <a:t>POS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POS</a:t>
                      </a:r>
                    </a:p>
                  </a:txBody>
                  <a:tcPr marL="68580" marR="68580" marT="34290" marB="34290"/>
                </a:tc>
                <a:tc>
                  <a:txBody>
                    <a:bodyPr/>
                    <a:lstStyle/>
                    <a:p>
                      <a:r>
                        <a:rPr lang="en-US" sz="1600" dirty="0"/>
                        <a:t>NEG</a:t>
                      </a:r>
                    </a:p>
                  </a:txBody>
                  <a:tcPr marL="68580" marR="68580" marT="34290" marB="34290"/>
                </a:tc>
                <a:tc>
                  <a:txBody>
                    <a:bodyPr/>
                    <a:lstStyle/>
                    <a:p>
                      <a:r>
                        <a:rPr lang="en-US" sz="1600" dirty="0"/>
                        <a:t>Acute HBV</a:t>
                      </a:r>
                    </a:p>
                  </a:txBody>
                  <a:tcPr marL="68580" marR="68580" marT="34290" marB="34290"/>
                </a:tc>
                <a:extLst>
                  <a:ext uri="{0D108BD9-81ED-4DB2-BD59-A6C34878D82A}">
                    <a16:rowId xmlns:a16="http://schemas.microsoft.com/office/drawing/2014/main" val="1100156285"/>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rPr>
                        <a:t>POS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rPr>
                        <a:t>POS</a:t>
                      </a:r>
                    </a:p>
                  </a:txBody>
                  <a:tcPr marL="68580" marR="68580" marT="34290" marB="34290"/>
                </a:tc>
                <a:tc>
                  <a:txBody>
                    <a:bodyPr/>
                    <a:lstStyle/>
                    <a:p>
                      <a:r>
                        <a:rPr lang="en-US" sz="1600" dirty="0"/>
                        <a:t>NEG</a:t>
                      </a:r>
                    </a:p>
                  </a:txBody>
                  <a:tcPr marL="68580" marR="68580" marT="34290" marB="34290"/>
                </a:tc>
                <a:tc>
                  <a:txBody>
                    <a:bodyPr/>
                    <a:lstStyle/>
                    <a:p>
                      <a:r>
                        <a:rPr lang="en-US" sz="1600" dirty="0"/>
                        <a:t>NEG</a:t>
                      </a:r>
                    </a:p>
                  </a:txBody>
                  <a:tcPr marL="68580" marR="68580" marT="34290" marB="34290"/>
                </a:tc>
                <a:tc>
                  <a:txBody>
                    <a:bodyPr/>
                    <a:lstStyle/>
                    <a:p>
                      <a:r>
                        <a:rPr lang="en-US" sz="1600" dirty="0"/>
                        <a:t>Chronic HBV</a:t>
                      </a:r>
                    </a:p>
                  </a:txBody>
                  <a:tcPr marL="68580" marR="68580" marT="34290" marB="34290"/>
                </a:tc>
                <a:extLst>
                  <a:ext uri="{0D108BD9-81ED-4DB2-BD59-A6C34878D82A}">
                    <a16:rowId xmlns:a16="http://schemas.microsoft.com/office/drawing/2014/main" val="1150437698"/>
                  </a:ext>
                </a:extLst>
              </a:tr>
              <a:tr h="685800">
                <a:tc>
                  <a:txBody>
                    <a:bodyPr/>
                    <a:lstStyle/>
                    <a:p>
                      <a:r>
                        <a:rPr lang="en-US" sz="1600" dirty="0"/>
                        <a:t>NEG</a:t>
                      </a:r>
                    </a:p>
                  </a:txBody>
                  <a:tcPr marL="68580" marR="68580" marT="34290" marB="34290"/>
                </a:tc>
                <a:tc>
                  <a:txBody>
                    <a:bodyPr/>
                    <a:lstStyle/>
                    <a:p>
                      <a:r>
                        <a:rPr lang="en-US" sz="1600" dirty="0">
                          <a:solidFill>
                            <a:srgbClr val="C00000"/>
                          </a:solidFill>
                        </a:rPr>
                        <a:t>POS</a:t>
                      </a:r>
                    </a:p>
                  </a:txBody>
                  <a:tcPr marL="68580" marR="68580" marT="34290" marB="34290"/>
                </a:tc>
                <a:tc>
                  <a:txBody>
                    <a:bodyPr/>
                    <a:lstStyle/>
                    <a:p>
                      <a:r>
                        <a:rPr lang="en-US" sz="1600" dirty="0">
                          <a:solidFill>
                            <a:schemeClr val="tx1"/>
                          </a:solidFill>
                        </a:rPr>
                        <a:t>NEG</a:t>
                      </a:r>
                    </a:p>
                  </a:txBody>
                  <a:tcPr marL="68580" marR="68580" marT="34290" marB="34290"/>
                </a:tc>
                <a:tc>
                  <a:txBody>
                    <a:bodyPr/>
                    <a:lstStyle/>
                    <a:p>
                      <a:r>
                        <a:rPr lang="en-US" sz="1600" dirty="0"/>
                        <a:t>NEG</a:t>
                      </a:r>
                    </a:p>
                  </a:txBody>
                  <a:tcPr marL="68580" marR="68580" marT="34290" marB="34290"/>
                </a:tc>
                <a:tc>
                  <a:txBody>
                    <a:bodyPr/>
                    <a:lstStyle/>
                    <a:p>
                      <a:r>
                        <a:rPr lang="en-US" sz="1600" dirty="0"/>
                        <a:t>False positive</a:t>
                      </a:r>
                    </a:p>
                    <a:p>
                      <a:r>
                        <a:rPr lang="en-US" sz="1600" dirty="0"/>
                        <a:t>Resolved infection</a:t>
                      </a:r>
                    </a:p>
                    <a:p>
                      <a:r>
                        <a:rPr lang="en-US" sz="1600" dirty="0"/>
                        <a:t>Occult HBV</a:t>
                      </a:r>
                    </a:p>
                  </a:txBody>
                  <a:tcPr marL="68580" marR="68580" marT="34290" marB="34290"/>
                </a:tc>
                <a:extLst>
                  <a:ext uri="{0D108BD9-81ED-4DB2-BD59-A6C34878D82A}">
                    <a16:rowId xmlns:a16="http://schemas.microsoft.com/office/drawing/2014/main" val="3297693265"/>
                  </a:ext>
                </a:extLst>
              </a:tr>
            </a:tbl>
          </a:graphicData>
        </a:graphic>
      </p:graphicFrame>
      <p:sp>
        <p:nvSpPr>
          <p:cNvPr id="3" name="Slide Number Placeholder 2">
            <a:extLst>
              <a:ext uri="{FF2B5EF4-FFF2-40B4-BE49-F238E27FC236}">
                <a16:creationId xmlns:a16="http://schemas.microsoft.com/office/drawing/2014/main" id="{E27A4259-DB1D-FEE1-E585-E2867122140F}"/>
              </a:ext>
            </a:extLst>
          </p:cNvPr>
          <p:cNvSpPr>
            <a:spLocks noGrp="1"/>
          </p:cNvSpPr>
          <p:nvPr>
            <p:ph type="sldNum" sz="quarter" idx="12"/>
          </p:nvPr>
        </p:nvSpPr>
        <p:spPr/>
        <p:txBody>
          <a:bodyPr/>
          <a:lstStyle/>
          <a:p>
            <a:fld id="{6E2D2B3B-882E-40F3-A32F-6DD516915044}" type="slidenum">
              <a:rPr lang="en-US" smtClean="0"/>
              <a:pPr/>
              <a:t>14</a:t>
            </a:fld>
            <a:endParaRPr lang="en-US" dirty="0"/>
          </a:p>
        </p:txBody>
      </p:sp>
    </p:spTree>
    <p:extLst>
      <p:ext uri="{BB962C8B-B14F-4D97-AF65-F5344CB8AC3E}">
        <p14:creationId xmlns:p14="http://schemas.microsoft.com/office/powerpoint/2010/main" val="129611227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685959-C3E1-5CE0-D038-3BC62639C39C}"/>
              </a:ext>
            </a:extLst>
          </p:cNvPr>
          <p:cNvPicPr>
            <a:picLocks noChangeAspect="1"/>
          </p:cNvPicPr>
          <p:nvPr/>
        </p:nvPicPr>
        <p:blipFill>
          <a:blip r:embed="rId2"/>
          <a:stretch>
            <a:fillRect/>
          </a:stretch>
        </p:blipFill>
        <p:spPr>
          <a:xfrm>
            <a:off x="63572" y="60496"/>
            <a:ext cx="8548338" cy="4808441"/>
          </a:xfrm>
          <a:prstGeom prst="rect">
            <a:avLst/>
          </a:prstGeom>
        </p:spPr>
      </p:pic>
      <p:sp>
        <p:nvSpPr>
          <p:cNvPr id="6" name="Slide Number Placeholder 2">
            <a:extLst>
              <a:ext uri="{FF2B5EF4-FFF2-40B4-BE49-F238E27FC236}">
                <a16:creationId xmlns:a16="http://schemas.microsoft.com/office/drawing/2014/main" id="{EF90437E-AF0A-4040-8471-B13E47FB4637}"/>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15</a:t>
            </a:fld>
            <a:endParaRPr lang="en-US" dirty="0"/>
          </a:p>
        </p:txBody>
      </p:sp>
    </p:spTree>
    <p:extLst>
      <p:ext uri="{BB962C8B-B14F-4D97-AF65-F5344CB8AC3E}">
        <p14:creationId xmlns:p14="http://schemas.microsoft.com/office/powerpoint/2010/main" val="9445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9B847E-F40B-6FB1-935F-A8DBECC5D858}"/>
              </a:ext>
            </a:extLst>
          </p:cNvPr>
          <p:cNvPicPr>
            <a:picLocks noChangeAspect="1"/>
          </p:cNvPicPr>
          <p:nvPr/>
        </p:nvPicPr>
        <p:blipFill>
          <a:blip r:embed="rId2"/>
          <a:stretch>
            <a:fillRect/>
          </a:stretch>
        </p:blipFill>
        <p:spPr>
          <a:xfrm>
            <a:off x="237670" y="39778"/>
            <a:ext cx="8294118" cy="4721631"/>
          </a:xfrm>
          <a:prstGeom prst="rect">
            <a:avLst/>
          </a:prstGeom>
        </p:spPr>
      </p:pic>
      <p:sp>
        <p:nvSpPr>
          <p:cNvPr id="4" name="Slide Number Placeholder 2">
            <a:extLst>
              <a:ext uri="{FF2B5EF4-FFF2-40B4-BE49-F238E27FC236}">
                <a16:creationId xmlns:a16="http://schemas.microsoft.com/office/drawing/2014/main" id="{1F06F511-5FC2-93AA-589A-5323D62F7053}"/>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16</a:t>
            </a:fld>
            <a:endParaRPr lang="en-US" dirty="0"/>
          </a:p>
        </p:txBody>
      </p:sp>
    </p:spTree>
    <p:extLst>
      <p:ext uri="{BB962C8B-B14F-4D97-AF65-F5344CB8AC3E}">
        <p14:creationId xmlns:p14="http://schemas.microsoft.com/office/powerpoint/2010/main" val="81759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4D2A-F40C-4AA9-8A80-7D99A8645BCD}"/>
              </a:ext>
            </a:extLst>
          </p:cNvPr>
          <p:cNvSpPr>
            <a:spLocks noGrp="1"/>
          </p:cNvSpPr>
          <p:nvPr>
            <p:ph type="title"/>
          </p:nvPr>
        </p:nvSpPr>
        <p:spPr/>
        <p:txBody>
          <a:bodyPr/>
          <a:lstStyle/>
          <a:p>
            <a:pPr algn="ctr"/>
            <a:r>
              <a:rPr lang="en-US" dirty="0"/>
              <a:t>Patients who clear HBsAg</a:t>
            </a:r>
          </a:p>
        </p:txBody>
      </p:sp>
      <p:sp>
        <p:nvSpPr>
          <p:cNvPr id="3" name="Content Placeholder 2">
            <a:extLst>
              <a:ext uri="{FF2B5EF4-FFF2-40B4-BE49-F238E27FC236}">
                <a16:creationId xmlns:a16="http://schemas.microsoft.com/office/drawing/2014/main" id="{7E62DEA2-1E48-4A23-BCB7-B7EA02370787}"/>
              </a:ext>
            </a:extLst>
          </p:cNvPr>
          <p:cNvSpPr>
            <a:spLocks noGrp="1"/>
          </p:cNvSpPr>
          <p:nvPr>
            <p:ph idx="1"/>
          </p:nvPr>
        </p:nvSpPr>
        <p:spPr/>
        <p:txBody>
          <a:bodyPr>
            <a:normAutofit lnSpcReduction="10000"/>
          </a:bodyPr>
          <a:lstStyle/>
          <a:p>
            <a:r>
              <a:rPr lang="en-US" sz="2400" dirty="0">
                <a:solidFill>
                  <a:srgbClr val="232323"/>
                </a:solidFill>
              </a:rPr>
              <a:t>Patients who cleared HBsAg appeared to have a good prognosis </a:t>
            </a:r>
          </a:p>
          <a:p>
            <a:r>
              <a:rPr lang="en-US" sz="2400" dirty="0">
                <a:solidFill>
                  <a:srgbClr val="232323"/>
                </a:solidFill>
              </a:rPr>
              <a:t>In the absence of other causes of liver injury, progression to cirrhosis and hepatic decompensation is rare </a:t>
            </a:r>
          </a:p>
          <a:p>
            <a:r>
              <a:rPr lang="en-US" sz="2400" dirty="0">
                <a:solidFill>
                  <a:srgbClr val="232323"/>
                </a:solidFill>
              </a:rPr>
              <a:t>However, the risk of Hepatocellular Carcinoma (HCC) remains</a:t>
            </a:r>
          </a:p>
          <a:p>
            <a:r>
              <a:rPr lang="en-US" sz="2400" dirty="0">
                <a:solidFill>
                  <a:srgbClr val="232323"/>
                </a:solidFill>
              </a:rPr>
              <a:t>Surveillance should continue in those who have Hepatitis C (HCV) or Hepatitis D (HDV) coinfection, cirrhosis, or are older than 50 years at the time of HBsAg clearance</a:t>
            </a:r>
            <a:endParaRPr lang="en-US" sz="2400" dirty="0"/>
          </a:p>
          <a:p>
            <a:endParaRPr lang="en-US" dirty="0"/>
          </a:p>
        </p:txBody>
      </p:sp>
      <p:sp>
        <p:nvSpPr>
          <p:cNvPr id="4" name="Slide Number Placeholder 3">
            <a:extLst>
              <a:ext uri="{FF2B5EF4-FFF2-40B4-BE49-F238E27FC236}">
                <a16:creationId xmlns:a16="http://schemas.microsoft.com/office/drawing/2014/main" id="{2B0C1E9A-4A46-4E23-B464-8D51A556D8E8}"/>
              </a:ext>
            </a:extLst>
          </p:cNvPr>
          <p:cNvSpPr>
            <a:spLocks noGrp="1"/>
          </p:cNvSpPr>
          <p:nvPr>
            <p:ph type="sldNum" sz="quarter" idx="12"/>
          </p:nvPr>
        </p:nvSpPr>
        <p:spPr/>
        <p:txBody>
          <a:bodyPr/>
          <a:lstStyle/>
          <a:p>
            <a:fld id="{6E2D2B3B-882E-40F3-A32F-6DD516915044}" type="slidenum">
              <a:rPr lang="en-US" smtClean="0"/>
              <a:pPr/>
              <a:t>17</a:t>
            </a:fld>
            <a:endParaRPr lang="en-US" dirty="0"/>
          </a:p>
        </p:txBody>
      </p:sp>
    </p:spTree>
    <p:extLst>
      <p:ext uri="{BB962C8B-B14F-4D97-AF65-F5344CB8AC3E}">
        <p14:creationId xmlns:p14="http://schemas.microsoft.com/office/powerpoint/2010/main" val="233084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FF4AC3-E118-1A59-BA01-D682B5EA37E4}"/>
              </a:ext>
            </a:extLst>
          </p:cNvPr>
          <p:cNvSpPr>
            <a:spLocks noGrp="1"/>
          </p:cNvSpPr>
          <p:nvPr>
            <p:ph type="title"/>
          </p:nvPr>
        </p:nvSpPr>
        <p:spPr/>
        <p:txBody>
          <a:bodyPr/>
          <a:lstStyle/>
          <a:p>
            <a:pPr algn="ctr"/>
            <a:r>
              <a:rPr lang="en-US" dirty="0"/>
              <a:t>Diagnostic Tests and Follow up</a:t>
            </a:r>
          </a:p>
        </p:txBody>
      </p:sp>
      <p:sp>
        <p:nvSpPr>
          <p:cNvPr id="6" name="Content Placeholder 5">
            <a:extLst>
              <a:ext uri="{FF2B5EF4-FFF2-40B4-BE49-F238E27FC236}">
                <a16:creationId xmlns:a16="http://schemas.microsoft.com/office/drawing/2014/main" id="{0BD1B343-A2EB-F97F-CEEF-D7C5C893C011}"/>
              </a:ext>
            </a:extLst>
          </p:cNvPr>
          <p:cNvSpPr>
            <a:spLocks noGrp="1"/>
          </p:cNvSpPr>
          <p:nvPr>
            <p:ph idx="1"/>
          </p:nvPr>
        </p:nvSpPr>
        <p:spPr/>
        <p:txBody>
          <a:bodyPr>
            <a:normAutofit fontScale="92500" lnSpcReduction="10000"/>
          </a:bodyPr>
          <a:lstStyle/>
          <a:p>
            <a:r>
              <a:rPr lang="en-US" dirty="0"/>
              <a:t>Baseline Liver Function Tests (LFTs), HBV DNA, Hepatitis B Viral Protein (</a:t>
            </a:r>
            <a:r>
              <a:rPr lang="en-US" dirty="0" err="1"/>
              <a:t>HepBeAg</a:t>
            </a:r>
            <a:r>
              <a:rPr lang="en-US" dirty="0"/>
              <a:t>) and Hepatitis B e Antibody Serum (anti-</a:t>
            </a:r>
            <a:r>
              <a:rPr lang="en-US" dirty="0" err="1"/>
              <a:t>HepBe</a:t>
            </a:r>
            <a:r>
              <a:rPr lang="en-US" dirty="0"/>
              <a:t>)</a:t>
            </a:r>
          </a:p>
          <a:p>
            <a:r>
              <a:rPr lang="en-US" dirty="0"/>
              <a:t>Staging of liver disease</a:t>
            </a:r>
          </a:p>
          <a:p>
            <a:r>
              <a:rPr lang="en-US" dirty="0"/>
              <a:t>Assess for Hepatitis C coinfection and Hep A immunization</a:t>
            </a:r>
          </a:p>
          <a:p>
            <a:r>
              <a:rPr lang="en-US" dirty="0"/>
              <a:t>Surveillance for HCC and other liver related complications: liver ultrasound preferred every 6 months</a:t>
            </a:r>
          </a:p>
          <a:p>
            <a:pPr lvl="1"/>
            <a:r>
              <a:rPr lang="en-US" sz="2000" dirty="0"/>
              <a:t>HCC surveillance is considered cost‐effective if the annual risk of HCC is ≥0.2% per year. Therefore, all patients with cirrhosis and people with HIV warrant screening </a:t>
            </a:r>
          </a:p>
        </p:txBody>
      </p:sp>
      <p:sp>
        <p:nvSpPr>
          <p:cNvPr id="2" name="Slide Number Placeholder 1">
            <a:extLst>
              <a:ext uri="{FF2B5EF4-FFF2-40B4-BE49-F238E27FC236}">
                <a16:creationId xmlns:a16="http://schemas.microsoft.com/office/drawing/2014/main" id="{65073EFE-5FF5-11BB-B827-EEC99BD693EF}"/>
              </a:ext>
            </a:extLst>
          </p:cNvPr>
          <p:cNvSpPr>
            <a:spLocks noGrp="1"/>
          </p:cNvSpPr>
          <p:nvPr>
            <p:ph type="sldNum" sz="quarter" idx="12"/>
          </p:nvPr>
        </p:nvSpPr>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3864172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13B0-CEF8-F842-EC8C-89ED6D84B7FA}"/>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410DE986-96E1-F246-8CF4-BCD4EB89815E}"/>
              </a:ext>
            </a:extLst>
          </p:cNvPr>
          <p:cNvSpPr>
            <a:spLocks noGrp="1"/>
          </p:cNvSpPr>
          <p:nvPr>
            <p:ph idx="1"/>
          </p:nvPr>
        </p:nvSpPr>
        <p:spPr/>
        <p:txBody>
          <a:bodyPr>
            <a:normAutofit lnSpcReduction="10000"/>
          </a:bodyPr>
          <a:lstStyle/>
          <a:p>
            <a:r>
              <a:rPr lang="en-US" b="0" i="0" u="none" strike="noStrike" dirty="0">
                <a:effectLst/>
              </a:rPr>
              <a:t>The Adult and Adolescent Antiretroviral Therapy (ART) Guidelines recommend </a:t>
            </a:r>
            <a:r>
              <a:rPr lang="en-US" b="1" i="0" u="sng" strike="noStrike" dirty="0">
                <a:effectLst/>
              </a:rPr>
              <a:t>treatment </a:t>
            </a:r>
            <a:r>
              <a:rPr lang="en-US" b="1" u="sng" dirty="0"/>
              <a:t>f</a:t>
            </a:r>
            <a:r>
              <a:rPr lang="en-US" b="1" i="0" u="sng" strike="noStrike" dirty="0">
                <a:effectLst/>
              </a:rPr>
              <a:t>or all people with HIV/HBV coinfection</a:t>
            </a:r>
            <a:r>
              <a:rPr lang="en-US" b="0" i="0" u="none" strike="noStrike" dirty="0">
                <a:effectLst/>
              </a:rPr>
              <a:t>, including pregnant people, regardless of CD4 count and HBV DNA level</a:t>
            </a:r>
            <a:r>
              <a:rPr lang="en-US" dirty="0"/>
              <a:t>.</a:t>
            </a:r>
          </a:p>
          <a:p>
            <a:r>
              <a:rPr lang="en-US" b="0" i="0" u="none" strike="noStrike" dirty="0">
                <a:effectLst/>
              </a:rPr>
              <a:t>Therapy should be selected that includes drugs active against both HIV and HBV infections.</a:t>
            </a:r>
          </a:p>
          <a:p>
            <a:r>
              <a:rPr lang="en-US" dirty="0"/>
              <a:t>This is different from patients with only HBV (Treatment is based on </a:t>
            </a:r>
            <a:r>
              <a:rPr lang="en-GB" dirty="0"/>
              <a:t>HBV DNA, serum Alanine Aminotransferase (ALT) and severity of liver disease)</a:t>
            </a:r>
          </a:p>
          <a:p>
            <a:pPr algn="l">
              <a:buFont typeface="Arial" panose="020B0604020202020204" pitchFamily="34" charset="0"/>
              <a:buChar char="•"/>
            </a:pPr>
            <a:endParaRPr lang="en-US" b="0" i="0" u="none" strike="noStrike" dirty="0">
              <a:solidFill>
                <a:srgbClr val="000000"/>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DC050957-7D23-5733-AA0D-2C03C0219760}"/>
              </a:ext>
            </a:extLst>
          </p:cNvPr>
          <p:cNvSpPr>
            <a:spLocks noGrp="1"/>
          </p:cNvSpPr>
          <p:nvPr>
            <p:ph type="sldNum" sz="quarter" idx="12"/>
          </p:nvPr>
        </p:nvSpPr>
        <p:spPr/>
        <p:txBody>
          <a:bodyPr/>
          <a:lstStyle/>
          <a:p>
            <a:fld id="{6E2D2B3B-882E-40F3-A32F-6DD516915044}" type="slidenum">
              <a:rPr lang="en-US" smtClean="0"/>
              <a:pPr/>
              <a:t>19</a:t>
            </a:fld>
            <a:endParaRPr lang="en-US" dirty="0"/>
          </a:p>
        </p:txBody>
      </p:sp>
    </p:spTree>
    <p:extLst>
      <p:ext uri="{BB962C8B-B14F-4D97-AF65-F5344CB8AC3E}">
        <p14:creationId xmlns:p14="http://schemas.microsoft.com/office/powerpoint/2010/main" val="309091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0"/>
            <a:ext cx="8315569" cy="2819399"/>
          </a:xfrm>
        </p:spPr>
        <p:txBody>
          <a:bodyPr>
            <a:normAutofit/>
          </a:bodyPr>
          <a:lstStyle/>
          <a:p>
            <a:pPr indent="-342900"/>
            <a:r>
              <a:rPr lang="en-US" dirty="0"/>
              <a:t>Advisor – </a:t>
            </a:r>
            <a:r>
              <a:rPr lang="en-US" dirty="0" err="1"/>
              <a:t>ViiV</a:t>
            </a:r>
            <a:r>
              <a:rPr lang="en-US" dirty="0"/>
              <a:t>, Gilead Sciences, </a:t>
            </a:r>
            <a:r>
              <a:rPr lang="en-US" dirty="0" err="1"/>
              <a:t>Theratechnologies</a:t>
            </a:r>
            <a:endParaRPr lang="en-US" dirty="0"/>
          </a:p>
          <a:p>
            <a:pPr indent="-342900"/>
            <a:r>
              <a:rPr lang="en-US" dirty="0"/>
              <a:t>Researcher – </a:t>
            </a:r>
            <a:r>
              <a:rPr lang="en-US" dirty="0" err="1"/>
              <a:t>Theratechnologies</a:t>
            </a:r>
            <a:endParaRPr lang="en-US" dirty="0"/>
          </a:p>
          <a:p>
            <a:pPr indent="-342900"/>
            <a:r>
              <a:rPr lang="en-US" dirty="0"/>
              <a:t>Speaker – Gilead Sciences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315568" cy="769441"/>
          </a:xfrm>
          <a:prstGeom prst="rect">
            <a:avLst/>
          </a:prstGeom>
          <a:noFill/>
        </p:spPr>
        <p:txBody>
          <a:bodyPr wrap="square" lIns="91440" tIns="45720" rIns="91440" bIns="45720" rtlCol="0" anchor="t">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 </a:t>
            </a:r>
            <a:r>
              <a:rPr lang="en-US" sz="1100" i="1" dirty="0">
                <a:latin typeface="Calibri" panose="020F0502020204030204" pitchFamily="34" charset="0"/>
                <a:ea typeface="Calibri" panose="020F0502020204030204" pitchFamily="34" charset="0"/>
                <a:cs typeface="Calibri" panose="020F0502020204030204" pitchFamily="34" charset="0"/>
              </a:rPr>
              <a:t>Any trade/brand names for products mentioned during this presentation are for training and identification purposes only.</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39B5-1DBE-896C-BB4E-85FDD042176A}"/>
              </a:ext>
            </a:extLst>
          </p:cNvPr>
          <p:cNvSpPr>
            <a:spLocks noGrp="1"/>
          </p:cNvSpPr>
          <p:nvPr>
            <p:ph type="title"/>
          </p:nvPr>
        </p:nvSpPr>
        <p:spPr>
          <a:xfrm>
            <a:off x="216219" y="8682"/>
            <a:ext cx="8315569" cy="857250"/>
          </a:xfrm>
        </p:spPr>
        <p:txBody>
          <a:bodyPr>
            <a:normAutofit/>
          </a:bodyPr>
          <a:lstStyle/>
          <a:p>
            <a:pPr algn="ctr"/>
            <a:r>
              <a:rPr lang="en-US" sz="3000" dirty="0"/>
              <a:t>Preferred Therapies for people with HIV/HBV</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4B9212F-AB12-9A83-237F-DFB866E3AAFB}"/>
                  </a:ext>
                </a:extLst>
              </p:cNvPr>
              <p:cNvSpPr>
                <a:spLocks noGrp="1"/>
              </p:cNvSpPr>
              <p:nvPr>
                <p:ph idx="1"/>
              </p:nvPr>
            </p:nvSpPr>
            <p:spPr>
              <a:xfrm>
                <a:off x="246699" y="666750"/>
                <a:ext cx="8315569" cy="3275474"/>
              </a:xfrm>
            </p:spPr>
            <p:txBody>
              <a:bodyPr>
                <a:noAutofit/>
              </a:bodyPr>
              <a:lstStyle/>
              <a:p>
                <a:r>
                  <a:rPr lang="en-US" sz="2000" dirty="0"/>
                  <a:t>Creatine Clearance (</a:t>
                </a:r>
                <a:r>
                  <a:rPr lang="en-US" sz="2000" dirty="0" err="1"/>
                  <a:t>CrCl</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60ml/min</a:t>
                </a:r>
              </a:p>
              <a:p>
                <a:pPr lvl="1"/>
                <a:r>
                  <a:rPr lang="en-US" sz="1800" dirty="0">
                    <a:solidFill>
                      <a:srgbClr val="000000"/>
                    </a:solidFill>
                  </a:rPr>
                  <a:t>Tenofovir Disoproxil Fumarate (TDF) 300 mg plus Emtricitabine (FTC) 200 mg or 3TC 300 mg  PO once daily</a:t>
                </a:r>
              </a:p>
              <a:p>
                <a:pPr lvl="1"/>
                <a:r>
                  <a:rPr lang="en-US" sz="1800" dirty="0">
                    <a:solidFill>
                      <a:srgbClr val="000000"/>
                    </a:solidFill>
                  </a:rPr>
                  <a:t>Tenofovir alafenamide (TAF) 10 or 25 mg plus FTC 200 mg PO once daily</a:t>
                </a:r>
              </a:p>
              <a:p>
                <a:r>
                  <a:rPr lang="en-US" sz="2000" dirty="0"/>
                  <a:t>CrCl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30-59ml/min</a:t>
                </a:r>
              </a:p>
              <a:p>
                <a:pPr lvl="1"/>
                <a:r>
                  <a:rPr lang="en-US" sz="1800" dirty="0">
                    <a:solidFill>
                      <a:srgbClr val="000000"/>
                    </a:solidFill>
                  </a:rPr>
                  <a:t>TAF 10 or 25 mg plus FTC 200 mg PO once daily</a:t>
                </a:r>
              </a:p>
              <a:p>
                <a:r>
                  <a:rPr lang="en-US" sz="2000" dirty="0" err="1"/>
                  <a:t>CrCl</a:t>
                </a:r>
                <a:r>
                  <a:rPr lang="en-US" sz="2000" dirty="0"/>
                  <a:t> &lt;30ml/min, not receiving hemodialysis</a:t>
                </a:r>
              </a:p>
              <a:p>
                <a:pPr lvl="1"/>
                <a:r>
                  <a:rPr lang="en-US" sz="1800" dirty="0">
                    <a:solidFill>
                      <a:srgbClr val="000000"/>
                    </a:solidFill>
                  </a:rPr>
                  <a:t>Renally dosed entecavir (in place of TDF or TAF), </a:t>
                </a:r>
                <a:r>
                  <a:rPr lang="en-US" sz="1800" i="1" dirty="0">
                    <a:solidFill>
                      <a:srgbClr val="000000"/>
                    </a:solidFill>
                  </a:rPr>
                  <a:t>or</a:t>
                </a:r>
                <a:endParaRPr lang="en-US" sz="1800" dirty="0">
                  <a:solidFill>
                    <a:srgbClr val="000000"/>
                  </a:solidFill>
                </a:endParaRPr>
              </a:p>
              <a:p>
                <a:pPr lvl="1"/>
                <a:r>
                  <a:rPr lang="en-US" sz="1800" dirty="0">
                    <a:solidFill>
                      <a:srgbClr val="000000"/>
                    </a:solidFill>
                  </a:rPr>
                  <a:t>Renally dose-adjusted TDF and FTC  when recovery of renal function is unlikely</a:t>
                </a:r>
              </a:p>
              <a:p>
                <a:r>
                  <a:rPr lang="en-US" sz="2000" dirty="0">
                    <a:solidFill>
                      <a:srgbClr val="000000"/>
                    </a:solidFill>
                  </a:rPr>
                  <a:t>People on hemodialysis</a:t>
                </a:r>
              </a:p>
              <a:p>
                <a:pPr lvl="1"/>
                <a:r>
                  <a:rPr lang="en-US" sz="1800" dirty="0">
                    <a:solidFill>
                      <a:srgbClr val="000000"/>
                    </a:solidFill>
                  </a:rPr>
                  <a:t>TDF or TAF plus FTC or 3TC can be used</a:t>
                </a:r>
                <a:endParaRPr lang="en-US" sz="1800" dirty="0"/>
              </a:p>
            </p:txBody>
          </p:sp>
        </mc:Choice>
        <mc:Fallback xmlns="">
          <p:sp>
            <p:nvSpPr>
              <p:cNvPr id="8" name="Content Placeholder 7">
                <a:extLst>
                  <a:ext uri="{FF2B5EF4-FFF2-40B4-BE49-F238E27FC236}">
                    <a16:creationId xmlns:a16="http://schemas.microsoft.com/office/drawing/2014/main" id="{A4B9212F-AB12-9A83-237F-DFB866E3AAFB}"/>
                  </a:ext>
                </a:extLst>
              </p:cNvPr>
              <p:cNvSpPr>
                <a:spLocks noGrp="1" noRot="1" noChangeAspect="1" noMove="1" noResize="1" noEditPoints="1" noAdjustHandles="1" noChangeArrowheads="1" noChangeShapeType="1" noTextEdit="1"/>
              </p:cNvSpPr>
              <p:nvPr>
                <p:ph idx="1"/>
              </p:nvPr>
            </p:nvSpPr>
            <p:spPr>
              <a:xfrm>
                <a:off x="246699" y="666750"/>
                <a:ext cx="8315569" cy="3275474"/>
              </a:xfrm>
              <a:blipFill>
                <a:blip r:embed="rId3"/>
                <a:stretch>
                  <a:fillRect t="-743" r="-220" b="-254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B50BDC2-1840-4DA5-B866-9BD561DE8A5B}"/>
              </a:ext>
            </a:extLst>
          </p:cNvPr>
          <p:cNvSpPr>
            <a:spLocks noGrp="1"/>
          </p:cNvSpPr>
          <p:nvPr>
            <p:ph type="sldNum" sz="quarter" idx="12"/>
          </p:nvPr>
        </p:nvSpPr>
        <p:spPr/>
        <p:txBody>
          <a:bodyPr/>
          <a:lstStyle/>
          <a:p>
            <a:fld id="{6E2D2B3B-882E-40F3-A32F-6DD516915044}" type="slidenum">
              <a:rPr lang="en-US" smtClean="0"/>
              <a:pPr/>
              <a:t>20</a:t>
            </a:fld>
            <a:endParaRPr lang="en-US" dirty="0"/>
          </a:p>
        </p:txBody>
      </p:sp>
      <p:sp>
        <p:nvSpPr>
          <p:cNvPr id="5" name="Content Placeholder 2">
            <a:extLst>
              <a:ext uri="{FF2B5EF4-FFF2-40B4-BE49-F238E27FC236}">
                <a16:creationId xmlns:a16="http://schemas.microsoft.com/office/drawing/2014/main" id="{18EFD149-E3AC-896B-4EFC-20C7042D1533}"/>
              </a:ext>
            </a:extLst>
          </p:cNvPr>
          <p:cNvSpPr txBox="1">
            <a:spLocks/>
          </p:cNvSpPr>
          <p:nvPr/>
        </p:nvSpPr>
        <p:spPr>
          <a:xfrm>
            <a:off x="628650" y="1728379"/>
            <a:ext cx="7886700" cy="24324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1890712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9F1F0-9500-12CC-8581-90E39D3E8969}"/>
              </a:ext>
            </a:extLst>
          </p:cNvPr>
          <p:cNvPicPr>
            <a:picLocks noChangeAspect="1"/>
          </p:cNvPicPr>
          <p:nvPr/>
        </p:nvPicPr>
        <p:blipFill>
          <a:blip r:embed="rId2"/>
          <a:stretch>
            <a:fillRect/>
          </a:stretch>
        </p:blipFill>
        <p:spPr>
          <a:xfrm>
            <a:off x="390321" y="127941"/>
            <a:ext cx="8154310" cy="4887618"/>
          </a:xfrm>
          <a:prstGeom prst="rect">
            <a:avLst/>
          </a:prstGeom>
        </p:spPr>
      </p:pic>
      <p:sp>
        <p:nvSpPr>
          <p:cNvPr id="2" name="Slide Number Placeholder 3">
            <a:extLst>
              <a:ext uri="{FF2B5EF4-FFF2-40B4-BE49-F238E27FC236}">
                <a16:creationId xmlns:a16="http://schemas.microsoft.com/office/drawing/2014/main" id="{16E25F6C-4439-E2C1-F335-3F5D0DD94FDE}"/>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21</a:t>
            </a:fld>
            <a:endParaRPr lang="en-US" dirty="0"/>
          </a:p>
        </p:txBody>
      </p:sp>
    </p:spTree>
    <p:extLst>
      <p:ext uri="{BB962C8B-B14F-4D97-AF65-F5344CB8AC3E}">
        <p14:creationId xmlns:p14="http://schemas.microsoft.com/office/powerpoint/2010/main" val="86891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47292E-150E-4543-5685-0A6D9A77F710}"/>
              </a:ext>
            </a:extLst>
          </p:cNvPr>
          <p:cNvPicPr>
            <a:picLocks noChangeAspect="1"/>
          </p:cNvPicPr>
          <p:nvPr/>
        </p:nvPicPr>
        <p:blipFill>
          <a:blip r:embed="rId3"/>
          <a:stretch>
            <a:fillRect/>
          </a:stretch>
        </p:blipFill>
        <p:spPr>
          <a:xfrm>
            <a:off x="555172" y="205637"/>
            <a:ext cx="7936595" cy="4820955"/>
          </a:xfrm>
          <a:prstGeom prst="rect">
            <a:avLst/>
          </a:prstGeom>
        </p:spPr>
      </p:pic>
      <p:sp>
        <p:nvSpPr>
          <p:cNvPr id="3" name="Slide Number Placeholder 3">
            <a:extLst>
              <a:ext uri="{FF2B5EF4-FFF2-40B4-BE49-F238E27FC236}">
                <a16:creationId xmlns:a16="http://schemas.microsoft.com/office/drawing/2014/main" id="{AC8B9137-E2CC-6B38-0B0D-FCF1685D6607}"/>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22</a:t>
            </a:fld>
            <a:endParaRPr lang="en-US" dirty="0"/>
          </a:p>
        </p:txBody>
      </p:sp>
    </p:spTree>
    <p:extLst>
      <p:ext uri="{BB962C8B-B14F-4D97-AF65-F5344CB8AC3E}">
        <p14:creationId xmlns:p14="http://schemas.microsoft.com/office/powerpoint/2010/main" val="1319174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92EF1-51F9-08E2-FADD-F2522FD0F876}"/>
              </a:ext>
            </a:extLst>
          </p:cNvPr>
          <p:cNvPicPr>
            <a:picLocks noChangeAspect="1"/>
          </p:cNvPicPr>
          <p:nvPr/>
        </p:nvPicPr>
        <p:blipFill>
          <a:blip r:embed="rId3"/>
          <a:stretch>
            <a:fillRect/>
          </a:stretch>
        </p:blipFill>
        <p:spPr>
          <a:xfrm>
            <a:off x="567266" y="116908"/>
            <a:ext cx="8009467" cy="4505325"/>
          </a:xfrm>
          <a:prstGeom prst="rect">
            <a:avLst/>
          </a:prstGeom>
        </p:spPr>
      </p:pic>
      <p:sp>
        <p:nvSpPr>
          <p:cNvPr id="3" name="Slide Number Placeholder 3">
            <a:extLst>
              <a:ext uri="{FF2B5EF4-FFF2-40B4-BE49-F238E27FC236}">
                <a16:creationId xmlns:a16="http://schemas.microsoft.com/office/drawing/2014/main" id="{C75C3B42-6D1A-FF0E-AEA5-DA8E4CAAAE98}"/>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23</a:t>
            </a:fld>
            <a:endParaRPr lang="en-US" dirty="0"/>
          </a:p>
        </p:txBody>
      </p:sp>
    </p:spTree>
    <p:extLst>
      <p:ext uri="{BB962C8B-B14F-4D97-AF65-F5344CB8AC3E}">
        <p14:creationId xmlns:p14="http://schemas.microsoft.com/office/powerpoint/2010/main" val="677532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1458-A0E7-8EEF-E5E9-AA627C94952D}"/>
              </a:ext>
            </a:extLst>
          </p:cNvPr>
          <p:cNvSpPr>
            <a:spLocks noGrp="1"/>
          </p:cNvSpPr>
          <p:nvPr>
            <p:ph type="title"/>
          </p:nvPr>
        </p:nvSpPr>
        <p:spPr/>
        <p:txBody>
          <a:bodyPr/>
          <a:lstStyle/>
          <a:p>
            <a:pPr algn="ctr"/>
            <a:r>
              <a:rPr lang="en-US" dirty="0"/>
              <a:t>Treatment Failure</a:t>
            </a:r>
          </a:p>
        </p:txBody>
      </p:sp>
      <p:sp>
        <p:nvSpPr>
          <p:cNvPr id="3" name="Content Placeholder 2">
            <a:extLst>
              <a:ext uri="{FF2B5EF4-FFF2-40B4-BE49-F238E27FC236}">
                <a16:creationId xmlns:a16="http://schemas.microsoft.com/office/drawing/2014/main" id="{CD6DA9F5-0763-F917-37DA-451066F78DB0}"/>
              </a:ext>
            </a:extLst>
          </p:cNvPr>
          <p:cNvSpPr>
            <a:spLocks noGrp="1"/>
          </p:cNvSpPr>
          <p:nvPr>
            <p:ph idx="1"/>
          </p:nvPr>
        </p:nvSpPr>
        <p:spPr/>
        <p:txBody>
          <a:bodyPr>
            <a:normAutofit fontScale="92500"/>
          </a:bodyPr>
          <a:lstStyle/>
          <a:p>
            <a:r>
              <a:rPr lang="en-US" sz="2800" b="0" i="0" u="none" strike="noStrike" dirty="0">
                <a:solidFill>
                  <a:srgbClr val="000000"/>
                </a:solidFill>
                <a:effectLst/>
              </a:rPr>
              <a:t>Primary non-response (HBV DNA &lt;1 log</a:t>
            </a:r>
            <a:r>
              <a:rPr lang="en-US" sz="2800" b="0" i="0" u="none" strike="noStrike" baseline="-25000" dirty="0">
                <a:solidFill>
                  <a:srgbClr val="000000"/>
                </a:solidFill>
                <a:effectLst/>
              </a:rPr>
              <a:t>10 </a:t>
            </a:r>
            <a:r>
              <a:rPr lang="en-US" sz="2800" b="0" i="0" u="none" strike="noStrike" dirty="0">
                <a:solidFill>
                  <a:srgbClr val="000000"/>
                </a:solidFill>
                <a:effectLst/>
              </a:rPr>
              <a:t>decline) after 12 weeks of therapy </a:t>
            </a:r>
          </a:p>
          <a:p>
            <a:r>
              <a:rPr lang="en-US" sz="2800" dirty="0">
                <a:solidFill>
                  <a:srgbClr val="000000"/>
                </a:solidFill>
              </a:rPr>
              <a:t>I</a:t>
            </a:r>
            <a:r>
              <a:rPr lang="en-US" sz="2800" b="0" i="0" u="none" strike="noStrike" dirty="0">
                <a:solidFill>
                  <a:srgbClr val="000000"/>
                </a:solidFill>
                <a:effectLst/>
              </a:rPr>
              <a:t>ncrease in HBV DNA levels &gt;1 log10 above nadir</a:t>
            </a:r>
          </a:p>
          <a:p>
            <a:r>
              <a:rPr lang="en-US" sz="2800" dirty="0">
                <a:solidFill>
                  <a:srgbClr val="000000"/>
                </a:solidFill>
              </a:rPr>
              <a:t>D</a:t>
            </a:r>
            <a:r>
              <a:rPr lang="en-US" sz="2800" b="0" i="0" u="none" strike="noStrike" dirty="0">
                <a:solidFill>
                  <a:srgbClr val="000000"/>
                </a:solidFill>
                <a:effectLst/>
              </a:rPr>
              <a:t>rug-resistant HBV if the patient is on 3TC/FTC monotherapy vs. non-adherence to therapy</a:t>
            </a:r>
          </a:p>
          <a:p>
            <a:r>
              <a:rPr lang="en-US" sz="2800" b="0" i="0" u="none" strike="noStrike" dirty="0">
                <a:solidFill>
                  <a:srgbClr val="000000"/>
                </a:solidFill>
                <a:effectLst/>
              </a:rPr>
              <a:t>If drug-resistant HBV is present, a change in treatment </a:t>
            </a:r>
          </a:p>
        </p:txBody>
      </p:sp>
      <p:sp>
        <p:nvSpPr>
          <p:cNvPr id="4" name="Slide Number Placeholder 3">
            <a:extLst>
              <a:ext uri="{FF2B5EF4-FFF2-40B4-BE49-F238E27FC236}">
                <a16:creationId xmlns:a16="http://schemas.microsoft.com/office/drawing/2014/main" id="{4B023870-F57A-62F8-8148-9C0439B9DC67}"/>
              </a:ext>
            </a:extLst>
          </p:cNvPr>
          <p:cNvSpPr>
            <a:spLocks noGrp="1"/>
          </p:cNvSpPr>
          <p:nvPr>
            <p:ph type="sldNum" sz="quarter" idx="12"/>
          </p:nvPr>
        </p:nvSpPr>
        <p:spPr/>
        <p:txBody>
          <a:bodyPr/>
          <a:lstStyle/>
          <a:p>
            <a:fld id="{6E2D2B3B-882E-40F3-A32F-6DD516915044}" type="slidenum">
              <a:rPr lang="en-US" smtClean="0"/>
              <a:pPr/>
              <a:t>24</a:t>
            </a:fld>
            <a:endParaRPr lang="en-US" dirty="0"/>
          </a:p>
        </p:txBody>
      </p:sp>
      <p:sp>
        <p:nvSpPr>
          <p:cNvPr id="5" name="TextBox 4">
            <a:extLst>
              <a:ext uri="{FF2B5EF4-FFF2-40B4-BE49-F238E27FC236}">
                <a16:creationId xmlns:a16="http://schemas.microsoft.com/office/drawing/2014/main" id="{38B3641F-1500-16C0-B8E9-4F5A478983B6}"/>
              </a:ext>
            </a:extLst>
          </p:cNvPr>
          <p:cNvSpPr txBox="1"/>
          <p:nvPr/>
        </p:nvSpPr>
        <p:spPr>
          <a:xfrm>
            <a:off x="2286000" y="4729412"/>
            <a:ext cx="5029200" cy="369332"/>
          </a:xfrm>
          <a:prstGeom prst="rect">
            <a:avLst/>
          </a:prstGeom>
          <a:noFill/>
        </p:spPr>
        <p:txBody>
          <a:bodyPr wrap="square" rtlCol="0">
            <a:spAutoFit/>
          </a:bodyPr>
          <a:lstStyle/>
          <a:p>
            <a:pPr algn="ctr"/>
            <a:r>
              <a:rPr lang="en-US" dirty="0">
                <a:solidFill>
                  <a:schemeClr val="bg1"/>
                </a:solidFill>
              </a:rPr>
              <a:t>3TC, LAM=lamivudine; FTC=emtricitabine</a:t>
            </a:r>
          </a:p>
        </p:txBody>
      </p:sp>
    </p:spTree>
    <p:extLst>
      <p:ext uri="{BB962C8B-B14F-4D97-AF65-F5344CB8AC3E}">
        <p14:creationId xmlns:p14="http://schemas.microsoft.com/office/powerpoint/2010/main" val="582744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940455-A9F0-30E9-DECD-D1D3FE2B42C6}"/>
              </a:ext>
            </a:extLst>
          </p:cNvPr>
          <p:cNvPicPr>
            <a:picLocks noChangeAspect="1"/>
          </p:cNvPicPr>
          <p:nvPr/>
        </p:nvPicPr>
        <p:blipFill>
          <a:blip r:embed="rId3"/>
          <a:stretch>
            <a:fillRect/>
          </a:stretch>
        </p:blipFill>
        <p:spPr>
          <a:xfrm>
            <a:off x="550182" y="139498"/>
            <a:ext cx="7981606" cy="4887094"/>
          </a:xfrm>
          <a:prstGeom prst="rect">
            <a:avLst/>
          </a:prstGeom>
        </p:spPr>
      </p:pic>
      <p:sp>
        <p:nvSpPr>
          <p:cNvPr id="3" name="Slide Number Placeholder 3">
            <a:extLst>
              <a:ext uri="{FF2B5EF4-FFF2-40B4-BE49-F238E27FC236}">
                <a16:creationId xmlns:a16="http://schemas.microsoft.com/office/drawing/2014/main" id="{9C3036F8-6C38-13CE-C9FD-10B0224102A9}"/>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1602721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FDD3AD-83F1-C526-04ED-766DA3A18D4C}"/>
              </a:ext>
            </a:extLst>
          </p:cNvPr>
          <p:cNvPicPr>
            <a:picLocks noChangeAspect="1"/>
          </p:cNvPicPr>
          <p:nvPr/>
        </p:nvPicPr>
        <p:blipFill>
          <a:blip r:embed="rId3"/>
          <a:stretch>
            <a:fillRect/>
          </a:stretch>
        </p:blipFill>
        <p:spPr>
          <a:xfrm>
            <a:off x="533400" y="133350"/>
            <a:ext cx="7907111" cy="4893242"/>
          </a:xfrm>
          <a:prstGeom prst="rect">
            <a:avLst/>
          </a:prstGeom>
        </p:spPr>
      </p:pic>
      <p:sp>
        <p:nvSpPr>
          <p:cNvPr id="3" name="Slide Number Placeholder 3">
            <a:extLst>
              <a:ext uri="{FF2B5EF4-FFF2-40B4-BE49-F238E27FC236}">
                <a16:creationId xmlns:a16="http://schemas.microsoft.com/office/drawing/2014/main" id="{7F424CAC-2980-51C5-FEFE-59D0D5D0ADEE}"/>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3385691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468E7162-FB38-7963-DACF-12A0A00A3A63}"/>
              </a:ext>
            </a:extLst>
          </p:cNvPr>
          <p:cNvSpPr>
            <a:spLocks noGrp="1" noChangeArrowheads="1"/>
          </p:cNvSpPr>
          <p:nvPr>
            <p:ph type="title" idx="4294967295"/>
          </p:nvPr>
        </p:nvSpPr>
        <p:spPr>
          <a:xfrm>
            <a:off x="385593" y="72405"/>
            <a:ext cx="7911194" cy="914400"/>
          </a:xfrm>
        </p:spPr>
        <p:txBody>
          <a:bodyPr>
            <a:noAutofit/>
          </a:bodyPr>
          <a:lstStyle/>
          <a:p>
            <a:pPr algn="ctr"/>
            <a:r>
              <a:rPr lang="en-US" altLang="en-US" dirty="0"/>
              <a:t>HIV Increases the Risk of ESLD</a:t>
            </a:r>
          </a:p>
        </p:txBody>
      </p:sp>
      <p:sp>
        <p:nvSpPr>
          <p:cNvPr id="160771" name="Rectangle 3">
            <a:extLst>
              <a:ext uri="{FF2B5EF4-FFF2-40B4-BE49-F238E27FC236}">
                <a16:creationId xmlns:a16="http://schemas.microsoft.com/office/drawing/2014/main" id="{8608726F-2D34-43A9-3A8E-295FF10C0F0E}"/>
              </a:ext>
            </a:extLst>
          </p:cNvPr>
          <p:cNvSpPr>
            <a:spLocks noGrp="1" noChangeArrowheads="1"/>
          </p:cNvSpPr>
          <p:nvPr>
            <p:ph type="body" sz="half" idx="4294967295"/>
          </p:nvPr>
        </p:nvSpPr>
        <p:spPr>
          <a:xfrm>
            <a:off x="385593" y="1153715"/>
            <a:ext cx="4262607" cy="3280767"/>
          </a:xfrm>
        </p:spPr>
        <p:txBody>
          <a:bodyPr>
            <a:normAutofit lnSpcReduction="10000"/>
          </a:bodyPr>
          <a:lstStyle/>
          <a:p>
            <a:pPr>
              <a:lnSpc>
                <a:spcPct val="90000"/>
              </a:lnSpc>
            </a:pPr>
            <a:r>
              <a:rPr lang="en-US" altLang="en-US" dirty="0"/>
              <a:t>MACS, 4,967 men </a:t>
            </a:r>
          </a:p>
          <a:p>
            <a:pPr lvl="1">
              <a:lnSpc>
                <a:spcPct val="90000"/>
              </a:lnSpc>
            </a:pPr>
            <a:r>
              <a:rPr lang="en-US" altLang="en-US" sz="1800" dirty="0"/>
              <a:t>HIV, 47%</a:t>
            </a:r>
          </a:p>
          <a:p>
            <a:pPr lvl="1">
              <a:lnSpc>
                <a:spcPct val="90000"/>
              </a:lnSpc>
            </a:pPr>
            <a:r>
              <a:rPr lang="en-US" altLang="en-US" sz="1800" dirty="0"/>
              <a:t>HBV, 6% (n=326)</a:t>
            </a:r>
          </a:p>
          <a:p>
            <a:pPr lvl="1">
              <a:lnSpc>
                <a:spcPct val="90000"/>
              </a:lnSpc>
            </a:pPr>
            <a:r>
              <a:rPr lang="en-US" altLang="en-US" sz="1800" dirty="0"/>
              <a:t>HIV/HBV, 4.3% (n=213) </a:t>
            </a:r>
          </a:p>
          <a:p>
            <a:pPr lvl="1">
              <a:lnSpc>
                <a:spcPct val="90000"/>
              </a:lnSpc>
              <a:buFont typeface="Wingdings" pitchFamily="2" charset="2"/>
              <a:buNone/>
            </a:pPr>
            <a:endParaRPr lang="en-US" altLang="en-US" sz="1800" dirty="0"/>
          </a:p>
          <a:p>
            <a:pPr>
              <a:lnSpc>
                <a:spcPct val="90000"/>
              </a:lnSpc>
            </a:pPr>
            <a:r>
              <a:rPr lang="en-US" altLang="en-US" dirty="0"/>
              <a:t>HIV/HBV: 17-fold higher risk of liver death compared to HBV alone</a:t>
            </a:r>
          </a:p>
          <a:p>
            <a:pPr lvl="1">
              <a:lnSpc>
                <a:spcPct val="90000"/>
              </a:lnSpc>
            </a:pPr>
            <a:r>
              <a:rPr lang="en-US" altLang="en-US" sz="1800" dirty="0"/>
              <a:t>Alcohol</a:t>
            </a:r>
          </a:p>
          <a:p>
            <a:pPr lvl="1">
              <a:lnSpc>
                <a:spcPct val="90000"/>
              </a:lnSpc>
            </a:pPr>
            <a:r>
              <a:rPr lang="en-US" altLang="en-US" sz="1800" dirty="0"/>
              <a:t>Low CD4</a:t>
            </a:r>
          </a:p>
          <a:p>
            <a:pPr lvl="1">
              <a:lnSpc>
                <a:spcPct val="90000"/>
              </a:lnSpc>
            </a:pPr>
            <a:r>
              <a:rPr lang="en-US" altLang="en-US" sz="1800" dirty="0"/>
              <a:t>Increased risk after 1996</a:t>
            </a:r>
          </a:p>
        </p:txBody>
      </p:sp>
      <p:graphicFrame>
        <p:nvGraphicFramePr>
          <p:cNvPr id="3" name="Object 4">
            <a:extLst>
              <a:ext uri="{FF2B5EF4-FFF2-40B4-BE49-F238E27FC236}">
                <a16:creationId xmlns:a16="http://schemas.microsoft.com/office/drawing/2014/main" id="{B9594FC9-C765-4C39-C255-5AF8CDFC2DCF}"/>
              </a:ext>
            </a:extLst>
          </p:cNvPr>
          <p:cNvGraphicFramePr>
            <a:graphicFrameLocks noGrp="1" noChangeAspect="1"/>
          </p:cNvGraphicFramePr>
          <p:nvPr>
            <p:ph sz="half" idx="4294967295"/>
            <p:extLst>
              <p:ext uri="{D42A27DB-BD31-4B8C-83A1-F6EECF244321}">
                <p14:modId xmlns:p14="http://schemas.microsoft.com/office/powerpoint/2010/main" val="1763239921"/>
              </p:ext>
            </p:extLst>
          </p:nvPr>
        </p:nvGraphicFramePr>
        <p:xfrm>
          <a:off x="4853611" y="1080790"/>
          <a:ext cx="3732639" cy="3302893"/>
        </p:xfrm>
        <a:graphic>
          <a:graphicData uri="http://schemas.openxmlformats.org/drawingml/2006/chart">
            <c:chart xmlns:c="http://schemas.openxmlformats.org/drawingml/2006/chart" xmlns:r="http://schemas.openxmlformats.org/officeDocument/2006/relationships" r:id="rId3"/>
          </a:graphicData>
        </a:graphic>
      </p:graphicFrame>
      <p:sp>
        <p:nvSpPr>
          <p:cNvPr id="160773" name="Text Box 5">
            <a:extLst>
              <a:ext uri="{FF2B5EF4-FFF2-40B4-BE49-F238E27FC236}">
                <a16:creationId xmlns:a16="http://schemas.microsoft.com/office/drawing/2014/main" id="{11F491CB-DAFC-D7CC-7ED5-7A64F13712AD}"/>
              </a:ext>
            </a:extLst>
          </p:cNvPr>
          <p:cNvSpPr txBox="1">
            <a:spLocks noChangeArrowheads="1"/>
          </p:cNvSpPr>
          <p:nvPr/>
        </p:nvSpPr>
        <p:spPr bwMode="auto">
          <a:xfrm>
            <a:off x="2057401" y="462915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350" b="1"/>
          </a:p>
        </p:txBody>
      </p:sp>
      <p:sp>
        <p:nvSpPr>
          <p:cNvPr id="160774" name="Text Box 6">
            <a:extLst>
              <a:ext uri="{FF2B5EF4-FFF2-40B4-BE49-F238E27FC236}">
                <a16:creationId xmlns:a16="http://schemas.microsoft.com/office/drawing/2014/main" id="{6BD82714-660B-ACD2-2268-FEEC28703465}"/>
              </a:ext>
            </a:extLst>
          </p:cNvPr>
          <p:cNvSpPr txBox="1">
            <a:spLocks noChangeArrowheads="1"/>
          </p:cNvSpPr>
          <p:nvPr/>
        </p:nvSpPr>
        <p:spPr bwMode="auto">
          <a:xfrm>
            <a:off x="3335102" y="4754144"/>
            <a:ext cx="29354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err="1">
                <a:solidFill>
                  <a:schemeClr val="bg1"/>
                </a:solidFill>
              </a:rPr>
              <a:t>Thio</a:t>
            </a:r>
            <a:r>
              <a:rPr lang="en-US" altLang="en-US" sz="1350" dirty="0">
                <a:solidFill>
                  <a:schemeClr val="bg1"/>
                </a:solidFill>
              </a:rPr>
              <a:t> C </a:t>
            </a:r>
            <a:r>
              <a:rPr lang="en-US" altLang="en-US" sz="1350" i="1" dirty="0">
                <a:solidFill>
                  <a:schemeClr val="bg1"/>
                </a:solidFill>
              </a:rPr>
              <a:t>et al. Lancet</a:t>
            </a:r>
            <a:r>
              <a:rPr lang="en-US" altLang="en-US" sz="1350" dirty="0">
                <a:solidFill>
                  <a:schemeClr val="bg1"/>
                </a:solidFill>
              </a:rPr>
              <a:t> 2002;360:9349.</a:t>
            </a:r>
          </a:p>
        </p:txBody>
      </p:sp>
      <p:sp>
        <p:nvSpPr>
          <p:cNvPr id="2" name="Slide Number Placeholder 3">
            <a:extLst>
              <a:ext uri="{FF2B5EF4-FFF2-40B4-BE49-F238E27FC236}">
                <a16:creationId xmlns:a16="http://schemas.microsoft.com/office/drawing/2014/main" id="{FC45CC90-F6FD-10F2-4D24-2EF0E9B958A9}"/>
              </a:ext>
            </a:extLst>
          </p:cNvPr>
          <p:cNvSpPr txBox="1">
            <a:spLocks/>
          </p:cNvSpPr>
          <p:nvPr/>
        </p:nvSpPr>
        <p:spPr>
          <a:xfrm>
            <a:off x="8531788" y="4705350"/>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solidFill>
                  <a:schemeClr val="bg1"/>
                </a:solidFill>
              </a:rPr>
              <a:pPr/>
              <a:t>27</a:t>
            </a:fld>
            <a:endParaRPr lang="en-US" dirty="0">
              <a:solidFill>
                <a:schemeClr val="bg1"/>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DA9960-9187-6970-34AA-4318B5AA93C6}"/>
              </a:ext>
            </a:extLst>
          </p:cNvPr>
          <p:cNvSpPr>
            <a:spLocks noGrp="1"/>
          </p:cNvSpPr>
          <p:nvPr>
            <p:ph idx="1"/>
          </p:nvPr>
        </p:nvSpPr>
        <p:spPr>
          <a:xfrm>
            <a:off x="353042" y="1006225"/>
            <a:ext cx="8315569" cy="3723187"/>
          </a:xfrm>
        </p:spPr>
        <p:txBody>
          <a:bodyPr>
            <a:normAutofit/>
          </a:bodyPr>
          <a:lstStyle/>
          <a:p>
            <a:pPr algn="l">
              <a:buFont typeface="Arial" panose="020B0604020202020204" pitchFamily="34" charset="0"/>
              <a:buChar char="•"/>
            </a:pPr>
            <a:r>
              <a:rPr lang="en-US" dirty="0">
                <a:solidFill>
                  <a:srgbClr val="000000"/>
                </a:solidFill>
              </a:rPr>
              <a:t>P</a:t>
            </a:r>
            <a:r>
              <a:rPr lang="en-US" b="0" i="0" u="none" strike="noStrike" dirty="0">
                <a:solidFill>
                  <a:srgbClr val="000000"/>
                </a:solidFill>
                <a:effectLst/>
              </a:rPr>
              <a:t>eople with HBV/HCV/HIV coinfection appear to have accelerated liver fibrosis progression, high risk of HCC, and increased mortality, treatment for both HBV and HCV infection should be initiated.</a:t>
            </a:r>
          </a:p>
          <a:p>
            <a:pPr algn="l">
              <a:buFont typeface="Arial" panose="020B0604020202020204" pitchFamily="34" charset="0"/>
              <a:buChar char="•"/>
            </a:pPr>
            <a:r>
              <a:rPr lang="en-US" b="0" i="0" u="none" strike="noStrike" dirty="0">
                <a:solidFill>
                  <a:srgbClr val="000000"/>
                </a:solidFill>
                <a:effectLst/>
              </a:rPr>
              <a:t>If anti-HBV therapy must be discontinued, LFTs should be monitored every 6 weeks for 3 months, then every 3 to 6 months.</a:t>
            </a:r>
          </a:p>
          <a:p>
            <a:pPr algn="l">
              <a:buFont typeface="Arial" panose="020B0604020202020204" pitchFamily="34" charset="0"/>
              <a:buChar char="•"/>
            </a:pPr>
            <a:r>
              <a:rPr lang="en-US" b="0" i="0" u="none" strike="noStrike" dirty="0">
                <a:solidFill>
                  <a:srgbClr val="000000"/>
                </a:solidFill>
                <a:effectLst/>
              </a:rPr>
              <a:t>If a hepatic flare occurs after drug discontinuation, HBV therapy should be reinstituted. </a:t>
            </a:r>
          </a:p>
          <a:p>
            <a:endParaRPr lang="en-US" sz="2000" dirty="0"/>
          </a:p>
        </p:txBody>
      </p:sp>
      <p:sp>
        <p:nvSpPr>
          <p:cNvPr id="2" name="Slide Number Placeholder 1">
            <a:extLst>
              <a:ext uri="{FF2B5EF4-FFF2-40B4-BE49-F238E27FC236}">
                <a16:creationId xmlns:a16="http://schemas.microsoft.com/office/drawing/2014/main" id="{9B516F6D-C121-0F9D-58AE-86C348FDC5C5}"/>
              </a:ext>
            </a:extLst>
          </p:cNvPr>
          <p:cNvSpPr>
            <a:spLocks noGrp="1"/>
          </p:cNvSpPr>
          <p:nvPr>
            <p:ph type="sldNum" sz="quarter" idx="12"/>
          </p:nvPr>
        </p:nvSpPr>
        <p:spPr/>
        <p:txBody>
          <a:bodyPr/>
          <a:lstStyle/>
          <a:p>
            <a:fld id="{6E2D2B3B-882E-40F3-A32F-6DD516915044}" type="slidenum">
              <a:rPr lang="en-US" smtClean="0"/>
              <a:pPr/>
              <a:t>28</a:t>
            </a:fld>
            <a:endParaRPr lang="en-US" dirty="0"/>
          </a:p>
        </p:txBody>
      </p:sp>
      <p:sp>
        <p:nvSpPr>
          <p:cNvPr id="4" name="Rectangle 2">
            <a:extLst>
              <a:ext uri="{FF2B5EF4-FFF2-40B4-BE49-F238E27FC236}">
                <a16:creationId xmlns:a16="http://schemas.microsoft.com/office/drawing/2014/main" id="{FA6496B5-6353-4F67-9998-6AECFC6B2415}"/>
              </a:ext>
            </a:extLst>
          </p:cNvPr>
          <p:cNvSpPr txBox="1">
            <a:spLocks noChangeArrowheads="1"/>
          </p:cNvSpPr>
          <p:nvPr/>
        </p:nvSpPr>
        <p:spPr>
          <a:xfrm>
            <a:off x="385593" y="72405"/>
            <a:ext cx="7911194" cy="914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lgn="ctr"/>
            <a:r>
              <a:rPr lang="en-US" altLang="en-US" dirty="0"/>
              <a:t>HIV and HBV Co-infection</a:t>
            </a:r>
          </a:p>
        </p:txBody>
      </p:sp>
    </p:spTree>
    <p:extLst>
      <p:ext uri="{BB962C8B-B14F-4D97-AF65-F5344CB8AC3E}">
        <p14:creationId xmlns:p14="http://schemas.microsoft.com/office/powerpoint/2010/main" val="2022804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9679-7022-4A4F-8FFD-B6F21AD39095}"/>
              </a:ext>
            </a:extLst>
          </p:cNvPr>
          <p:cNvSpPr>
            <a:spLocks noGrp="1"/>
          </p:cNvSpPr>
          <p:nvPr>
            <p:ph type="title"/>
          </p:nvPr>
        </p:nvSpPr>
        <p:spPr/>
        <p:txBody>
          <a:bodyPr/>
          <a:lstStyle/>
          <a:p>
            <a:r>
              <a:rPr lang="en-US" dirty="0"/>
              <a:t>People receiving immunosuppression </a:t>
            </a:r>
          </a:p>
        </p:txBody>
      </p:sp>
      <p:sp>
        <p:nvSpPr>
          <p:cNvPr id="3" name="Content Placeholder 2">
            <a:extLst>
              <a:ext uri="{FF2B5EF4-FFF2-40B4-BE49-F238E27FC236}">
                <a16:creationId xmlns:a16="http://schemas.microsoft.com/office/drawing/2014/main" id="{6A215888-1C75-47C8-8BE2-F89CDA2F6388}"/>
              </a:ext>
            </a:extLst>
          </p:cNvPr>
          <p:cNvSpPr>
            <a:spLocks noGrp="1"/>
          </p:cNvSpPr>
          <p:nvPr>
            <p:ph idx="1"/>
          </p:nvPr>
        </p:nvSpPr>
        <p:spPr>
          <a:xfrm>
            <a:off x="216219" y="1200150"/>
            <a:ext cx="8315569" cy="3275474"/>
          </a:xfrm>
        </p:spPr>
        <p:txBody>
          <a:bodyPr/>
          <a:lstStyle/>
          <a:p>
            <a:pPr lvl="1"/>
            <a:r>
              <a:rPr lang="en-US" sz="2400" b="0" i="0" u="none" strike="noStrike" dirty="0">
                <a:solidFill>
                  <a:srgbClr val="000000"/>
                </a:solidFill>
                <a:effectLst/>
              </a:rPr>
              <a:t>If immunosuppressive therapy is given, HBV reactivation can occur. For people who are HBsAg-positive, treatment for HBV infection should be administered. </a:t>
            </a:r>
          </a:p>
          <a:p>
            <a:pPr lvl="1"/>
            <a:r>
              <a:rPr lang="en-US" sz="2400" b="0" i="0" u="none" strike="noStrike" dirty="0">
                <a:solidFill>
                  <a:srgbClr val="000000"/>
                </a:solidFill>
                <a:effectLst/>
              </a:rPr>
              <a:t>People with isolated anti-HBc can either be monitored or be given prophylaxis to prevent reactivation depending on the degree of immunosuppression and whether HBV DNA is detectable.</a:t>
            </a:r>
          </a:p>
          <a:p>
            <a:endParaRPr lang="en-US" dirty="0"/>
          </a:p>
        </p:txBody>
      </p:sp>
      <p:sp>
        <p:nvSpPr>
          <p:cNvPr id="4" name="Slide Number Placeholder 3">
            <a:extLst>
              <a:ext uri="{FF2B5EF4-FFF2-40B4-BE49-F238E27FC236}">
                <a16:creationId xmlns:a16="http://schemas.microsoft.com/office/drawing/2014/main" id="{E773C361-5FD2-4C2F-8DCC-F002F8FC96AE}"/>
              </a:ext>
            </a:extLst>
          </p:cNvPr>
          <p:cNvSpPr>
            <a:spLocks noGrp="1"/>
          </p:cNvSpPr>
          <p:nvPr>
            <p:ph type="sldNum" sz="quarter" idx="12"/>
          </p:nvPr>
        </p:nvSpPr>
        <p:spPr/>
        <p:txBody>
          <a:bodyPr/>
          <a:lstStyle/>
          <a:p>
            <a:fld id="{6E2D2B3B-882E-40F3-A32F-6DD516915044}" type="slidenum">
              <a:rPr lang="en-US" smtClean="0"/>
              <a:pPr/>
              <a:t>29</a:t>
            </a:fld>
            <a:endParaRPr lang="en-US" dirty="0"/>
          </a:p>
        </p:txBody>
      </p:sp>
    </p:spTree>
    <p:extLst>
      <p:ext uri="{BB962C8B-B14F-4D97-AF65-F5344CB8AC3E}">
        <p14:creationId xmlns:p14="http://schemas.microsoft.com/office/powerpoint/2010/main" val="16855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428751"/>
            <a:ext cx="8315569" cy="2819399"/>
          </a:xfrm>
        </p:spPr>
        <p:txBody>
          <a:bodyPr>
            <a:normAutofit fontScale="92500" lnSpcReduction="20000"/>
          </a:bodyPr>
          <a:lstStyle/>
          <a:p>
            <a:pPr marL="257175" indent="-257175">
              <a:buFont typeface="Arial" panose="020B0604020202020204" pitchFamily="34" charset="0"/>
              <a:buChar char="•"/>
            </a:pPr>
            <a:r>
              <a:rPr lang="en-US" dirty="0"/>
              <a:t>Discuss Hepatitis B Virus (HBV) epidemiology and current immunizations recommendations and practices in people with HIV.</a:t>
            </a:r>
          </a:p>
          <a:p>
            <a:pPr marL="257175" indent="-257175">
              <a:buFont typeface="Arial" panose="020B0604020202020204" pitchFamily="34" charset="0"/>
              <a:buChar char="•"/>
            </a:pPr>
            <a:r>
              <a:rPr lang="en-US" dirty="0"/>
              <a:t>Explain HBV serologic diagnosis in people with HIV. </a:t>
            </a:r>
          </a:p>
          <a:p>
            <a:pPr marL="257175" indent="-257175">
              <a:buFont typeface="Arial" panose="020B0604020202020204" pitchFamily="34" charset="0"/>
              <a:buChar char="•"/>
            </a:pPr>
            <a:r>
              <a:rPr lang="en-US" dirty="0"/>
              <a:t>List current antiretroviral treatment options in people with chronic HBV and HIV coinfection.</a:t>
            </a:r>
          </a:p>
          <a:p>
            <a:pPr marL="257175" indent="-257175">
              <a:buFont typeface="Arial" panose="020B0604020202020204" pitchFamily="34" charset="0"/>
              <a:buChar char="•"/>
            </a:pPr>
            <a:r>
              <a:rPr lang="en-US" dirty="0"/>
              <a:t>Summarize indications and methods for hepatocellular carcinoma (HCC) surveillance in people with HBV and HIV coinfection.</a:t>
            </a:r>
          </a:p>
          <a:p>
            <a:pPr marL="0" indent="0">
              <a:buNone/>
            </a:pPr>
            <a:endParaRPr lang="en-US" sz="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338728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5009-2644-CC3F-474C-1F595C6A94F1}"/>
              </a:ext>
            </a:extLst>
          </p:cNvPr>
          <p:cNvSpPr>
            <a:spLocks noGrp="1"/>
          </p:cNvSpPr>
          <p:nvPr>
            <p:ph type="title"/>
          </p:nvPr>
        </p:nvSpPr>
        <p:spPr>
          <a:xfrm>
            <a:off x="387582" y="41903"/>
            <a:ext cx="8315569" cy="857250"/>
          </a:xfrm>
        </p:spPr>
        <p:txBody>
          <a:bodyPr/>
          <a:lstStyle/>
          <a:p>
            <a:pPr algn="ctr"/>
            <a:r>
              <a:rPr lang="en-US" dirty="0"/>
              <a:t>Case</a:t>
            </a:r>
          </a:p>
        </p:txBody>
      </p:sp>
      <p:sp>
        <p:nvSpPr>
          <p:cNvPr id="3" name="Content Placeholder 2">
            <a:extLst>
              <a:ext uri="{FF2B5EF4-FFF2-40B4-BE49-F238E27FC236}">
                <a16:creationId xmlns:a16="http://schemas.microsoft.com/office/drawing/2014/main" id="{F914B195-7876-28FE-08B7-B3EEA1A2035D}"/>
              </a:ext>
            </a:extLst>
          </p:cNvPr>
          <p:cNvSpPr>
            <a:spLocks noGrp="1"/>
          </p:cNvSpPr>
          <p:nvPr>
            <p:ph idx="1"/>
          </p:nvPr>
        </p:nvSpPr>
        <p:spPr>
          <a:xfrm>
            <a:off x="366128" y="839518"/>
            <a:ext cx="8315569" cy="3275474"/>
          </a:xfrm>
        </p:spPr>
        <p:txBody>
          <a:bodyPr>
            <a:normAutofit/>
          </a:bodyPr>
          <a:lstStyle/>
          <a:p>
            <a:r>
              <a:rPr lang="en-US" dirty="0"/>
              <a:t>A 54 </a:t>
            </a:r>
            <a:r>
              <a:rPr lang="en-US" dirty="0" err="1"/>
              <a:t>yo</a:t>
            </a:r>
            <a:r>
              <a:rPr lang="en-US" dirty="0"/>
              <a:t> man with HBV/HIV coinfection is seen for follow up. He reports abdominal pain, nausea and vomiting. His urine is dark in color. He reports unprotected sex with men and women. </a:t>
            </a:r>
          </a:p>
          <a:p>
            <a:r>
              <a:rPr lang="en-US" dirty="0"/>
              <a:t>He was recently switched to dolutegravir-lamivudine due to increased creatinine from tenofovir alafenamide/emtricitabine/bictegravir. </a:t>
            </a:r>
          </a:p>
          <a:p>
            <a:r>
              <a:rPr lang="en-US" dirty="0"/>
              <a:t>What are you most concerned about?</a:t>
            </a:r>
          </a:p>
        </p:txBody>
      </p:sp>
      <p:sp>
        <p:nvSpPr>
          <p:cNvPr id="5" name="Slide Number Placeholder 4">
            <a:extLst>
              <a:ext uri="{FF2B5EF4-FFF2-40B4-BE49-F238E27FC236}">
                <a16:creationId xmlns:a16="http://schemas.microsoft.com/office/drawing/2014/main" id="{E7116FA6-DE96-58AF-86CB-E8194EA24390}"/>
              </a:ext>
            </a:extLst>
          </p:cNvPr>
          <p:cNvSpPr>
            <a:spLocks noGrp="1"/>
          </p:cNvSpPr>
          <p:nvPr>
            <p:ph type="sldNum" sz="quarter" idx="12"/>
          </p:nvPr>
        </p:nvSpPr>
        <p:spPr/>
        <p:txBody>
          <a:bodyPr/>
          <a:lstStyle/>
          <a:p>
            <a:fld id="{6E2D2B3B-882E-40F3-A32F-6DD516915044}" type="slidenum">
              <a:rPr lang="en-US" smtClean="0"/>
              <a:pPr/>
              <a:t>30</a:t>
            </a:fld>
            <a:endParaRPr lang="en-US" dirty="0"/>
          </a:p>
        </p:txBody>
      </p:sp>
      <p:sp>
        <p:nvSpPr>
          <p:cNvPr id="4" name="Title 1">
            <a:extLst>
              <a:ext uri="{FF2B5EF4-FFF2-40B4-BE49-F238E27FC236}">
                <a16:creationId xmlns:a16="http://schemas.microsoft.com/office/drawing/2014/main" id="{8D88175C-EFD1-1477-AD32-E27A527DC90E}"/>
              </a:ext>
            </a:extLst>
          </p:cNvPr>
          <p:cNvSpPr txBox="1">
            <a:spLocks/>
          </p:cNvSpPr>
          <p:nvPr/>
        </p:nvSpPr>
        <p:spPr>
          <a:xfrm>
            <a:off x="1676400" y="3759282"/>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300" dirty="0">
                <a:sym typeface="Wingdings" pitchFamily="2" charset="2"/>
              </a:rPr>
              <a:t></a:t>
            </a:r>
            <a:r>
              <a:rPr lang="en-US" sz="3300" dirty="0"/>
              <a:t>HBV reactivation</a:t>
            </a:r>
          </a:p>
        </p:txBody>
      </p:sp>
    </p:spTree>
    <p:extLst>
      <p:ext uri="{BB962C8B-B14F-4D97-AF65-F5344CB8AC3E}">
        <p14:creationId xmlns:p14="http://schemas.microsoft.com/office/powerpoint/2010/main" val="302660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36559-808A-F416-5569-009219251DBF}"/>
              </a:ext>
            </a:extLst>
          </p:cNvPr>
          <p:cNvPicPr>
            <a:picLocks noChangeAspect="1"/>
          </p:cNvPicPr>
          <p:nvPr/>
        </p:nvPicPr>
        <p:blipFill>
          <a:blip r:embed="rId2"/>
          <a:stretch>
            <a:fillRect/>
          </a:stretch>
        </p:blipFill>
        <p:spPr>
          <a:xfrm>
            <a:off x="68700" y="93186"/>
            <a:ext cx="8770500" cy="4933406"/>
          </a:xfrm>
          <a:prstGeom prst="rect">
            <a:avLst/>
          </a:prstGeom>
        </p:spPr>
      </p:pic>
      <p:sp>
        <p:nvSpPr>
          <p:cNvPr id="2" name="Slide Number Placeholder 4">
            <a:extLst>
              <a:ext uri="{FF2B5EF4-FFF2-40B4-BE49-F238E27FC236}">
                <a16:creationId xmlns:a16="http://schemas.microsoft.com/office/drawing/2014/main" id="{F88D8F06-197B-E22D-8778-6A994E526913}"/>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3044941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A55E7-5674-ECA1-E7FB-97A382114234}"/>
              </a:ext>
            </a:extLst>
          </p:cNvPr>
          <p:cNvPicPr>
            <a:picLocks noChangeAspect="1"/>
          </p:cNvPicPr>
          <p:nvPr/>
        </p:nvPicPr>
        <p:blipFill rotWithShape="1">
          <a:blip r:embed="rId3"/>
          <a:srcRect b="3338"/>
          <a:stretch/>
        </p:blipFill>
        <p:spPr>
          <a:xfrm>
            <a:off x="933553" y="243585"/>
            <a:ext cx="7276895" cy="3956615"/>
          </a:xfrm>
          <a:prstGeom prst="rect">
            <a:avLst/>
          </a:prstGeom>
        </p:spPr>
      </p:pic>
      <p:sp>
        <p:nvSpPr>
          <p:cNvPr id="5" name="TextBox 4">
            <a:extLst>
              <a:ext uri="{FF2B5EF4-FFF2-40B4-BE49-F238E27FC236}">
                <a16:creationId xmlns:a16="http://schemas.microsoft.com/office/drawing/2014/main" id="{CC19A481-8ED7-5C2F-1ABE-58A4223A96A6}"/>
              </a:ext>
            </a:extLst>
          </p:cNvPr>
          <p:cNvSpPr txBox="1"/>
          <p:nvPr/>
        </p:nvSpPr>
        <p:spPr>
          <a:xfrm>
            <a:off x="6333521" y="449380"/>
            <a:ext cx="1876927" cy="507831"/>
          </a:xfrm>
          <a:prstGeom prst="rect">
            <a:avLst/>
          </a:prstGeom>
          <a:noFill/>
        </p:spPr>
        <p:txBody>
          <a:bodyPr wrap="square" rtlCol="0">
            <a:spAutoFit/>
          </a:bodyPr>
          <a:lstStyle/>
          <a:p>
            <a:pPr algn="ctr"/>
            <a:r>
              <a:rPr lang="en-US" sz="1350" dirty="0">
                <a:solidFill>
                  <a:srgbClr val="C00000"/>
                </a:solidFill>
              </a:rPr>
              <a:t>88% of the population was from Asia</a:t>
            </a:r>
          </a:p>
        </p:txBody>
      </p:sp>
      <p:sp>
        <p:nvSpPr>
          <p:cNvPr id="7" name="Rectangle 6">
            <a:extLst>
              <a:ext uri="{FF2B5EF4-FFF2-40B4-BE49-F238E27FC236}">
                <a16:creationId xmlns:a16="http://schemas.microsoft.com/office/drawing/2014/main" id="{6C7104CB-78ED-55D9-A1EC-E04E408C2BD2}"/>
              </a:ext>
            </a:extLst>
          </p:cNvPr>
          <p:cNvSpPr/>
          <p:nvPr/>
        </p:nvSpPr>
        <p:spPr>
          <a:xfrm>
            <a:off x="1155032" y="4093143"/>
            <a:ext cx="1732547" cy="1070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6" name="TextBox 5">
            <a:extLst>
              <a:ext uri="{FF2B5EF4-FFF2-40B4-BE49-F238E27FC236}">
                <a16:creationId xmlns:a16="http://schemas.microsoft.com/office/drawing/2014/main" id="{78A9AE31-A808-4F96-937A-A3CED575BA06}"/>
              </a:ext>
            </a:extLst>
          </p:cNvPr>
          <p:cNvSpPr txBox="1"/>
          <p:nvPr/>
        </p:nvSpPr>
        <p:spPr>
          <a:xfrm>
            <a:off x="1351894" y="4019726"/>
            <a:ext cx="4820306" cy="1061829"/>
          </a:xfrm>
          <a:prstGeom prst="rect">
            <a:avLst/>
          </a:prstGeom>
          <a:noFill/>
        </p:spPr>
        <p:txBody>
          <a:bodyPr wrap="square" rtlCol="0">
            <a:spAutoFit/>
          </a:bodyPr>
          <a:lstStyle/>
          <a:p>
            <a:r>
              <a:rPr lang="en-US" sz="1200" dirty="0"/>
              <a:t>HBV Genotype</a:t>
            </a:r>
          </a:p>
          <a:p>
            <a:r>
              <a:rPr lang="en-US" sz="1200" dirty="0"/>
              <a:t>A/D		     22(20%)                33(30%)</a:t>
            </a:r>
          </a:p>
          <a:p>
            <a:r>
              <a:rPr lang="en-US" sz="1200" dirty="0"/>
              <a:t>B/C		     84 (75%)               74 (68%)</a:t>
            </a:r>
          </a:p>
          <a:p>
            <a:endParaRPr lang="en-US" sz="1350" dirty="0"/>
          </a:p>
          <a:p>
            <a:endParaRPr lang="en-US" sz="1350" dirty="0"/>
          </a:p>
        </p:txBody>
      </p:sp>
      <p:sp>
        <p:nvSpPr>
          <p:cNvPr id="2" name="Slide Number Placeholder 4">
            <a:extLst>
              <a:ext uri="{FF2B5EF4-FFF2-40B4-BE49-F238E27FC236}">
                <a16:creationId xmlns:a16="http://schemas.microsoft.com/office/drawing/2014/main" id="{6200D852-8196-39AA-AF93-73043C3DD913}"/>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solidFill>
                  <a:schemeClr val="bg1"/>
                </a:solidFill>
              </a:rPr>
              <a:pPr/>
              <a:t>32</a:t>
            </a:fld>
            <a:endParaRPr lang="en-US" dirty="0">
              <a:solidFill>
                <a:schemeClr val="bg1"/>
              </a:solidFill>
            </a:endParaRPr>
          </a:p>
        </p:txBody>
      </p:sp>
      <p:sp>
        <p:nvSpPr>
          <p:cNvPr id="3" name="TextBox 2">
            <a:extLst>
              <a:ext uri="{FF2B5EF4-FFF2-40B4-BE49-F238E27FC236}">
                <a16:creationId xmlns:a16="http://schemas.microsoft.com/office/drawing/2014/main" id="{910E9252-87E7-44B9-851B-765B939CA353}"/>
              </a:ext>
            </a:extLst>
          </p:cNvPr>
          <p:cNvSpPr txBox="1"/>
          <p:nvPr/>
        </p:nvSpPr>
        <p:spPr>
          <a:xfrm>
            <a:off x="1524000" y="4718367"/>
            <a:ext cx="6476999" cy="276999"/>
          </a:xfrm>
          <a:prstGeom prst="rect">
            <a:avLst/>
          </a:prstGeom>
          <a:noFill/>
        </p:spPr>
        <p:txBody>
          <a:bodyPr wrap="square" rtlCol="0">
            <a:spAutoFit/>
          </a:bodyPr>
          <a:lstStyle/>
          <a:p>
            <a:r>
              <a:rPr lang="en-US" sz="1200" dirty="0">
                <a:solidFill>
                  <a:schemeClr val="bg1"/>
                </a:solidFill>
                <a:hlinkClick r:id="rId4">
                  <a:extLst>
                    <a:ext uri="{A12FA001-AC4F-418D-AE19-62706E023703}">
                      <ahyp:hlinkClr xmlns:ahyp="http://schemas.microsoft.com/office/drawing/2018/hyperlinkcolor" val="tx"/>
                    </a:ext>
                  </a:extLst>
                </a:hlinkClick>
              </a:rPr>
              <a:t>https://www.natap.org/2022/IAC/IAC_29.htm</a:t>
            </a:r>
            <a:r>
              <a:rPr lang="en-US" sz="1200" dirty="0">
                <a:solidFill>
                  <a:schemeClr val="bg1"/>
                </a:solidFill>
              </a:rPr>
              <a:t>; </a:t>
            </a:r>
            <a:r>
              <a:rPr lang="en-US" sz="1200" b="0" i="0" dirty="0">
                <a:solidFill>
                  <a:schemeClr val="bg1"/>
                </a:solidFill>
                <a:effectLst/>
                <a:latin typeface="Verdana" panose="020B0604030504040204" pitchFamily="34" charset="0"/>
              </a:rPr>
              <a:t>AIDS 2022, July 29-August 2, Montreal</a:t>
            </a:r>
            <a:endParaRPr lang="en-US" sz="1200" dirty="0">
              <a:solidFill>
                <a:schemeClr val="bg1"/>
              </a:solidFill>
            </a:endParaRPr>
          </a:p>
        </p:txBody>
      </p:sp>
    </p:spTree>
    <p:extLst>
      <p:ext uri="{BB962C8B-B14F-4D97-AF65-F5344CB8AC3E}">
        <p14:creationId xmlns:p14="http://schemas.microsoft.com/office/powerpoint/2010/main" val="4079023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590-3AB3-89A6-A7D6-CA2E3A423DB4}"/>
              </a:ext>
            </a:extLst>
          </p:cNvPr>
          <p:cNvSpPr>
            <a:spLocks noGrp="1"/>
          </p:cNvSpPr>
          <p:nvPr>
            <p:ph type="title"/>
          </p:nvPr>
        </p:nvSpPr>
        <p:spPr/>
        <p:txBody>
          <a:bodyPr/>
          <a:lstStyle/>
          <a:p>
            <a:pPr algn="ctr"/>
            <a:r>
              <a:rPr lang="en-US" dirty="0"/>
              <a:t>Immunizations</a:t>
            </a:r>
          </a:p>
        </p:txBody>
      </p:sp>
      <p:sp>
        <p:nvSpPr>
          <p:cNvPr id="3" name="Content Placeholder 2">
            <a:extLst>
              <a:ext uri="{FF2B5EF4-FFF2-40B4-BE49-F238E27FC236}">
                <a16:creationId xmlns:a16="http://schemas.microsoft.com/office/drawing/2014/main" id="{8999B96B-D7F7-AD6C-AC31-E68C1618EC9B}"/>
              </a:ext>
            </a:extLst>
          </p:cNvPr>
          <p:cNvSpPr>
            <a:spLocks noGrp="1"/>
          </p:cNvSpPr>
          <p:nvPr>
            <p:ph idx="1"/>
          </p:nvPr>
        </p:nvSpPr>
        <p:spPr/>
        <p:txBody>
          <a:bodyPr>
            <a:normAutofit/>
          </a:bodyPr>
          <a:lstStyle/>
          <a:p>
            <a:r>
              <a:rPr lang="en-US" dirty="0" err="1"/>
              <a:t>Heplisav</a:t>
            </a:r>
            <a:r>
              <a:rPr lang="en-US" dirty="0"/>
              <a:t>-B (</a:t>
            </a:r>
            <a:r>
              <a:rPr lang="en-US" dirty="0" err="1"/>
              <a:t>Dynavax</a:t>
            </a:r>
            <a:r>
              <a:rPr lang="en-US" dirty="0"/>
              <a:t>)</a:t>
            </a:r>
          </a:p>
          <a:p>
            <a:pPr lvl="1"/>
            <a:r>
              <a:rPr lang="en-US" dirty="0"/>
              <a:t>Contains CPG 1019 adjuvant + 20 mcg Hepatitis surface antigen recombinant</a:t>
            </a:r>
          </a:p>
          <a:p>
            <a:pPr lvl="1"/>
            <a:r>
              <a:rPr lang="en-US" dirty="0"/>
              <a:t>Two dose effective in immunocompetent patients</a:t>
            </a:r>
          </a:p>
          <a:p>
            <a:pPr lvl="1"/>
            <a:r>
              <a:rPr lang="en-US" dirty="0"/>
              <a:t>Three dose regimen studied in those with Chronic Kidney Disease (CKD)</a:t>
            </a:r>
          </a:p>
          <a:p>
            <a:r>
              <a:rPr lang="en-US" dirty="0"/>
              <a:t>New Data in people with HIV</a:t>
            </a:r>
          </a:p>
          <a:p>
            <a:endParaRPr lang="en-US" dirty="0"/>
          </a:p>
        </p:txBody>
      </p:sp>
      <p:sp>
        <p:nvSpPr>
          <p:cNvPr id="4" name="Slide Number Placeholder 3">
            <a:extLst>
              <a:ext uri="{FF2B5EF4-FFF2-40B4-BE49-F238E27FC236}">
                <a16:creationId xmlns:a16="http://schemas.microsoft.com/office/drawing/2014/main" id="{62CEFD08-D5A2-68A5-EB2C-06917CD0F129}"/>
              </a:ext>
            </a:extLst>
          </p:cNvPr>
          <p:cNvSpPr>
            <a:spLocks noGrp="1"/>
          </p:cNvSpPr>
          <p:nvPr>
            <p:ph type="sldNum" sz="quarter" idx="12"/>
          </p:nvPr>
        </p:nvSpPr>
        <p:spPr/>
        <p:txBody>
          <a:bodyPr/>
          <a:lstStyle/>
          <a:p>
            <a:fld id="{6E2D2B3B-882E-40F3-A32F-6DD516915044}" type="slidenum">
              <a:rPr lang="en-US" smtClean="0"/>
              <a:pPr/>
              <a:t>33</a:t>
            </a:fld>
            <a:endParaRPr lang="en-US" dirty="0"/>
          </a:p>
        </p:txBody>
      </p:sp>
    </p:spTree>
    <p:extLst>
      <p:ext uri="{BB962C8B-B14F-4D97-AF65-F5344CB8AC3E}">
        <p14:creationId xmlns:p14="http://schemas.microsoft.com/office/powerpoint/2010/main" val="4184571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6785-D457-9407-FA38-0C67CF6C2A25}"/>
              </a:ext>
            </a:extLst>
          </p:cNvPr>
          <p:cNvSpPr>
            <a:spLocks noGrp="1"/>
          </p:cNvSpPr>
          <p:nvPr>
            <p:ph type="title"/>
          </p:nvPr>
        </p:nvSpPr>
        <p:spPr/>
        <p:txBody>
          <a:bodyPr/>
          <a:lstStyle/>
          <a:p>
            <a:pPr algn="ctr"/>
            <a:r>
              <a:rPr lang="en-US" dirty="0"/>
              <a:t>Immunization Recommendations</a:t>
            </a:r>
          </a:p>
        </p:txBody>
      </p:sp>
      <p:sp>
        <p:nvSpPr>
          <p:cNvPr id="3" name="Content Placeholder 2">
            <a:extLst>
              <a:ext uri="{FF2B5EF4-FFF2-40B4-BE49-F238E27FC236}">
                <a16:creationId xmlns:a16="http://schemas.microsoft.com/office/drawing/2014/main" id="{74F4C028-547F-2C63-A772-89BE4A6DE1D4}"/>
              </a:ext>
            </a:extLst>
          </p:cNvPr>
          <p:cNvSpPr>
            <a:spLocks noGrp="1"/>
          </p:cNvSpPr>
          <p:nvPr>
            <p:ph idx="1"/>
          </p:nvPr>
        </p:nvSpPr>
        <p:spPr/>
        <p:txBody>
          <a:bodyPr/>
          <a:lstStyle/>
          <a:p>
            <a:pPr marL="257175" indent="-257175">
              <a:buFont typeface="Arial" panose="020B0604020202020204" pitchFamily="34" charset="0"/>
              <a:buChar char="•"/>
            </a:pPr>
            <a:r>
              <a:rPr lang="en-US" dirty="0"/>
              <a:t>General population: HBV Vaccination recommended since 1980 for people at risk</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People Living with HIV (PWH): recommended since 2006 for people living with HIV . However, there are low rates of completion.</a:t>
            </a:r>
          </a:p>
          <a:p>
            <a:endParaRPr lang="en-US" dirty="0"/>
          </a:p>
        </p:txBody>
      </p:sp>
      <p:sp>
        <p:nvSpPr>
          <p:cNvPr id="4" name="Slide Number Placeholder 3">
            <a:extLst>
              <a:ext uri="{FF2B5EF4-FFF2-40B4-BE49-F238E27FC236}">
                <a16:creationId xmlns:a16="http://schemas.microsoft.com/office/drawing/2014/main" id="{CBC60C99-AEE5-09F1-95DD-95214035EAE1}"/>
              </a:ext>
            </a:extLst>
          </p:cNvPr>
          <p:cNvSpPr>
            <a:spLocks noGrp="1"/>
          </p:cNvSpPr>
          <p:nvPr>
            <p:ph type="sldNum" sz="quarter" idx="12"/>
          </p:nvPr>
        </p:nvSpPr>
        <p:spPr/>
        <p:txBody>
          <a:bodyPr/>
          <a:lstStyle/>
          <a:p>
            <a:fld id="{6E2D2B3B-882E-40F3-A32F-6DD516915044}" type="slidenum">
              <a:rPr lang="en-US" smtClean="0"/>
              <a:pPr/>
              <a:t>34</a:t>
            </a:fld>
            <a:endParaRPr lang="en-US" dirty="0"/>
          </a:p>
        </p:txBody>
      </p:sp>
    </p:spTree>
    <p:extLst>
      <p:ext uri="{BB962C8B-B14F-4D97-AF65-F5344CB8AC3E}">
        <p14:creationId xmlns:p14="http://schemas.microsoft.com/office/powerpoint/2010/main" val="2901819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2C8C-42A3-C584-D776-17F89D154D16}"/>
              </a:ext>
            </a:extLst>
          </p:cNvPr>
          <p:cNvSpPr>
            <a:spLocks noGrp="1"/>
          </p:cNvSpPr>
          <p:nvPr>
            <p:ph type="title"/>
          </p:nvPr>
        </p:nvSpPr>
        <p:spPr/>
        <p:txBody>
          <a:bodyPr>
            <a:normAutofit/>
          </a:bodyPr>
          <a:lstStyle/>
          <a:p>
            <a:pPr algn="ctr"/>
            <a:r>
              <a:rPr lang="en-US" sz="3750" dirty="0"/>
              <a:t>Low Rates of Hepatitis B Vaccination</a:t>
            </a:r>
          </a:p>
        </p:txBody>
      </p:sp>
      <p:sp>
        <p:nvSpPr>
          <p:cNvPr id="3" name="Content Placeholder 2">
            <a:extLst>
              <a:ext uri="{FF2B5EF4-FFF2-40B4-BE49-F238E27FC236}">
                <a16:creationId xmlns:a16="http://schemas.microsoft.com/office/drawing/2014/main" id="{73E3BB63-1501-1341-5801-74D0544F1F47}"/>
              </a:ext>
            </a:extLst>
          </p:cNvPr>
          <p:cNvSpPr>
            <a:spLocks noGrp="1"/>
          </p:cNvSpPr>
          <p:nvPr>
            <p:ph idx="1"/>
          </p:nvPr>
        </p:nvSpPr>
        <p:spPr>
          <a:xfrm>
            <a:off x="457201" y="1200151"/>
            <a:ext cx="3962400" cy="3275474"/>
          </a:xfrm>
        </p:spPr>
        <p:txBody>
          <a:bodyPr/>
          <a:lstStyle/>
          <a:p>
            <a:r>
              <a:rPr lang="en-US" dirty="0"/>
              <a:t>2009-2012 CDC: US</a:t>
            </a:r>
          </a:p>
          <a:p>
            <a:r>
              <a:rPr lang="en-US" dirty="0"/>
              <a:t>82% of patients that were candidates for  HBV vaccination                 were not vaccinated</a:t>
            </a:r>
          </a:p>
        </p:txBody>
      </p:sp>
      <p:sp>
        <p:nvSpPr>
          <p:cNvPr id="7" name="Slide Number Placeholder 6">
            <a:extLst>
              <a:ext uri="{FF2B5EF4-FFF2-40B4-BE49-F238E27FC236}">
                <a16:creationId xmlns:a16="http://schemas.microsoft.com/office/drawing/2014/main" id="{06EEC4EB-A0C5-A54B-FFBD-7D0672A9E24E}"/>
              </a:ext>
            </a:extLst>
          </p:cNvPr>
          <p:cNvSpPr>
            <a:spLocks noGrp="1"/>
          </p:cNvSpPr>
          <p:nvPr>
            <p:ph type="sldNum" sz="quarter" idx="12"/>
          </p:nvPr>
        </p:nvSpPr>
        <p:spPr/>
        <p:txBody>
          <a:bodyPr/>
          <a:lstStyle/>
          <a:p>
            <a:fld id="{6E2D2B3B-882E-40F3-A32F-6DD516915044}" type="slidenum">
              <a:rPr lang="en-US" smtClean="0"/>
              <a:pPr/>
              <a:t>35</a:t>
            </a:fld>
            <a:endParaRPr lang="en-US" dirty="0"/>
          </a:p>
        </p:txBody>
      </p:sp>
      <p:graphicFrame>
        <p:nvGraphicFramePr>
          <p:cNvPr id="4" name="Chart 3">
            <a:extLst>
              <a:ext uri="{FF2B5EF4-FFF2-40B4-BE49-F238E27FC236}">
                <a16:creationId xmlns:a16="http://schemas.microsoft.com/office/drawing/2014/main" id="{FBAA7ED1-36FD-325B-49AF-B3D6B4934FE4}"/>
              </a:ext>
            </a:extLst>
          </p:cNvPr>
          <p:cNvGraphicFramePr/>
          <p:nvPr>
            <p:extLst>
              <p:ext uri="{D42A27DB-BD31-4B8C-83A1-F6EECF244321}">
                <p14:modId xmlns:p14="http://schemas.microsoft.com/office/powerpoint/2010/main" val="1100361671"/>
              </p:ext>
            </p:extLst>
          </p:nvPr>
        </p:nvGraphicFramePr>
        <p:xfrm>
          <a:off x="4254776" y="1200150"/>
          <a:ext cx="4127224" cy="26449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0383F31-FBE0-895F-6D65-92CF67F50BEB}"/>
              </a:ext>
            </a:extLst>
          </p:cNvPr>
          <p:cNvSpPr txBox="1"/>
          <p:nvPr/>
        </p:nvSpPr>
        <p:spPr>
          <a:xfrm>
            <a:off x="5257800" y="3845064"/>
            <a:ext cx="3276600" cy="707886"/>
          </a:xfrm>
          <a:prstGeom prst="rect">
            <a:avLst/>
          </a:prstGeom>
          <a:noFill/>
        </p:spPr>
        <p:txBody>
          <a:bodyPr wrap="square" rtlCol="0">
            <a:spAutoFit/>
          </a:bodyPr>
          <a:lstStyle/>
          <a:p>
            <a:r>
              <a:rPr lang="en-US" sz="2000" dirty="0">
                <a:solidFill>
                  <a:srgbClr val="C00000"/>
                </a:solidFill>
              </a:rPr>
              <a:t>&lt;10% PWH received                   3-dose series in one year</a:t>
            </a:r>
          </a:p>
        </p:txBody>
      </p:sp>
      <p:sp>
        <p:nvSpPr>
          <p:cNvPr id="6" name="TextBox 5">
            <a:extLst>
              <a:ext uri="{FF2B5EF4-FFF2-40B4-BE49-F238E27FC236}">
                <a16:creationId xmlns:a16="http://schemas.microsoft.com/office/drawing/2014/main" id="{074FF6CF-0B18-658F-6C16-2C910EC26870}"/>
              </a:ext>
            </a:extLst>
          </p:cNvPr>
          <p:cNvSpPr txBox="1"/>
          <p:nvPr/>
        </p:nvSpPr>
        <p:spPr>
          <a:xfrm>
            <a:off x="4876800" y="4762586"/>
            <a:ext cx="4014830" cy="276999"/>
          </a:xfrm>
          <a:prstGeom prst="rect">
            <a:avLst/>
          </a:prstGeom>
          <a:noFill/>
        </p:spPr>
        <p:txBody>
          <a:bodyPr wrap="square" rtlCol="0">
            <a:spAutoFit/>
          </a:bodyPr>
          <a:lstStyle/>
          <a:p>
            <a:r>
              <a:rPr lang="en-US" sz="1200" dirty="0">
                <a:solidFill>
                  <a:schemeClr val="bg1"/>
                </a:solidFill>
              </a:rPr>
              <a:t>Jain, et al. CROI 2022</a:t>
            </a:r>
          </a:p>
        </p:txBody>
      </p:sp>
      <p:sp>
        <p:nvSpPr>
          <p:cNvPr id="8" name="TextBox 7">
            <a:extLst>
              <a:ext uri="{FF2B5EF4-FFF2-40B4-BE49-F238E27FC236}">
                <a16:creationId xmlns:a16="http://schemas.microsoft.com/office/drawing/2014/main" id="{C8A6917A-A881-28EE-298E-8042AB926441}"/>
              </a:ext>
            </a:extLst>
          </p:cNvPr>
          <p:cNvSpPr txBox="1"/>
          <p:nvPr/>
        </p:nvSpPr>
        <p:spPr>
          <a:xfrm>
            <a:off x="1697377" y="4781550"/>
            <a:ext cx="3484223" cy="276999"/>
          </a:xfrm>
          <a:prstGeom prst="rect">
            <a:avLst/>
          </a:prstGeom>
          <a:noFill/>
        </p:spPr>
        <p:txBody>
          <a:bodyPr wrap="square">
            <a:spAutoFit/>
          </a:bodyPr>
          <a:lstStyle/>
          <a:p>
            <a:pPr algn="l"/>
            <a:r>
              <a:rPr lang="en-US" sz="1200" dirty="0">
                <a:solidFill>
                  <a:schemeClr val="bg1"/>
                </a:solidFill>
              </a:rPr>
              <a:t>Ann Intern Med. 2018 Feb 20;168(4):245-254</a:t>
            </a:r>
          </a:p>
        </p:txBody>
      </p:sp>
    </p:spTree>
    <p:extLst>
      <p:ext uri="{BB962C8B-B14F-4D97-AF65-F5344CB8AC3E}">
        <p14:creationId xmlns:p14="http://schemas.microsoft.com/office/powerpoint/2010/main" val="212674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1CEA-0811-0BE8-4C30-5E3C4CF09171}"/>
              </a:ext>
            </a:extLst>
          </p:cNvPr>
          <p:cNvSpPr>
            <a:spLocks noGrp="1"/>
          </p:cNvSpPr>
          <p:nvPr>
            <p:ph type="title"/>
          </p:nvPr>
        </p:nvSpPr>
        <p:spPr/>
        <p:txBody>
          <a:bodyPr/>
          <a:lstStyle/>
          <a:p>
            <a:pPr algn="ctr"/>
            <a:r>
              <a:rPr lang="en-US" dirty="0"/>
              <a:t>Post Vaccine Recommendations</a:t>
            </a:r>
          </a:p>
        </p:txBody>
      </p:sp>
      <p:sp>
        <p:nvSpPr>
          <p:cNvPr id="3" name="Content Placeholder 2">
            <a:extLst>
              <a:ext uri="{FF2B5EF4-FFF2-40B4-BE49-F238E27FC236}">
                <a16:creationId xmlns:a16="http://schemas.microsoft.com/office/drawing/2014/main" id="{FA3AF0E3-B533-EC88-7537-C207EA4FCB86}"/>
              </a:ext>
            </a:extLst>
          </p:cNvPr>
          <p:cNvSpPr>
            <a:spLocks noGrp="1"/>
          </p:cNvSpPr>
          <p:nvPr>
            <p:ph idx="1"/>
          </p:nvPr>
        </p:nvSpPr>
        <p:spPr/>
        <p:txBody>
          <a:bodyPr>
            <a:normAutofit/>
          </a:bodyPr>
          <a:lstStyle/>
          <a:p>
            <a:r>
              <a:rPr lang="en-US" dirty="0">
                <a:solidFill>
                  <a:srgbClr val="333333"/>
                </a:solidFill>
              </a:rPr>
              <a:t>Postvaccine testing for Hepatitis B Surface Antibodies (anti-HBs) should be performed 1 to 2 months after completing the final dose of the vaccine series</a:t>
            </a:r>
          </a:p>
          <a:p>
            <a:r>
              <a:rPr lang="en-US" dirty="0">
                <a:solidFill>
                  <a:srgbClr val="333333"/>
                </a:solidFill>
              </a:rPr>
              <a:t>Titers of at least 10 </a:t>
            </a:r>
            <a:r>
              <a:rPr lang="en-US" dirty="0" err="1">
                <a:solidFill>
                  <a:srgbClr val="333333"/>
                </a:solidFill>
              </a:rPr>
              <a:t>mIU</a:t>
            </a:r>
            <a:r>
              <a:rPr lang="en-US" dirty="0">
                <a:solidFill>
                  <a:srgbClr val="333333"/>
                </a:solidFill>
              </a:rPr>
              <a:t>/mL are considered protective</a:t>
            </a:r>
          </a:p>
          <a:p>
            <a:r>
              <a:rPr lang="en-US" dirty="0">
                <a:solidFill>
                  <a:srgbClr val="333333"/>
                </a:solidFill>
              </a:rPr>
              <a:t>Some experts recommend checking anti-HBs annually</a:t>
            </a:r>
          </a:p>
          <a:p>
            <a:r>
              <a:rPr lang="en-US" dirty="0">
                <a:solidFill>
                  <a:srgbClr val="333333"/>
                </a:solidFill>
              </a:rPr>
              <a:t>If anti-HBs levels fall &lt;10 </a:t>
            </a:r>
            <a:r>
              <a:rPr lang="en-US" dirty="0" err="1">
                <a:solidFill>
                  <a:srgbClr val="333333"/>
                </a:solidFill>
              </a:rPr>
              <a:t>mIU</a:t>
            </a:r>
            <a:r>
              <a:rPr lang="en-US" dirty="0">
                <a:solidFill>
                  <a:srgbClr val="333333"/>
                </a:solidFill>
              </a:rPr>
              <a:t>/L, experts suggest administering a booster HBV vaccine dose.</a:t>
            </a:r>
          </a:p>
        </p:txBody>
      </p:sp>
      <p:sp>
        <p:nvSpPr>
          <p:cNvPr id="4" name="Slide Number Placeholder 3">
            <a:extLst>
              <a:ext uri="{FF2B5EF4-FFF2-40B4-BE49-F238E27FC236}">
                <a16:creationId xmlns:a16="http://schemas.microsoft.com/office/drawing/2014/main" id="{41966B26-16A0-8B0D-70D4-4ABF19ACB9EC}"/>
              </a:ext>
            </a:extLst>
          </p:cNvPr>
          <p:cNvSpPr>
            <a:spLocks noGrp="1"/>
          </p:cNvSpPr>
          <p:nvPr>
            <p:ph type="sldNum" sz="quarter" idx="12"/>
          </p:nvPr>
        </p:nvSpPr>
        <p:spPr/>
        <p:txBody>
          <a:bodyPr/>
          <a:lstStyle/>
          <a:p>
            <a:fld id="{6E2D2B3B-882E-40F3-A32F-6DD516915044}" type="slidenum">
              <a:rPr lang="en-US" smtClean="0"/>
              <a:pPr/>
              <a:t>36</a:t>
            </a:fld>
            <a:endParaRPr lang="en-US" dirty="0"/>
          </a:p>
        </p:txBody>
      </p:sp>
      <p:sp>
        <p:nvSpPr>
          <p:cNvPr id="5" name="TextBox 4">
            <a:extLst>
              <a:ext uri="{FF2B5EF4-FFF2-40B4-BE49-F238E27FC236}">
                <a16:creationId xmlns:a16="http://schemas.microsoft.com/office/drawing/2014/main" id="{3C95CE26-C75B-41DD-BBDC-C25001E65490}"/>
              </a:ext>
            </a:extLst>
          </p:cNvPr>
          <p:cNvSpPr txBox="1"/>
          <p:nvPr/>
        </p:nvSpPr>
        <p:spPr>
          <a:xfrm>
            <a:off x="1828800" y="4681835"/>
            <a:ext cx="5715000" cy="461665"/>
          </a:xfrm>
          <a:prstGeom prst="rect">
            <a:avLst/>
          </a:prstGeom>
          <a:noFill/>
        </p:spPr>
        <p:txBody>
          <a:bodyPr wrap="square" rtlCol="0">
            <a:spAutoFit/>
          </a:bodyPr>
          <a:lstStyle/>
          <a:p>
            <a:r>
              <a:rPr lang="en-US" sz="1200" dirty="0">
                <a:solidFill>
                  <a:schemeClr val="bg1"/>
                </a:solidFill>
              </a:rPr>
              <a:t>https://clinicalinfo.hiv.gov/en/guidelines/hiv-clinical-guidelines-adult-and-adolescent-opportunistic-infections/hepatitis-b-0?view=full</a:t>
            </a:r>
          </a:p>
        </p:txBody>
      </p:sp>
    </p:spTree>
    <p:extLst>
      <p:ext uri="{BB962C8B-B14F-4D97-AF65-F5344CB8AC3E}">
        <p14:creationId xmlns:p14="http://schemas.microsoft.com/office/powerpoint/2010/main" val="2175258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2D62-909F-170C-5EC3-6774C76161DB}"/>
              </a:ext>
            </a:extLst>
          </p:cNvPr>
          <p:cNvSpPr>
            <a:spLocks noGrp="1"/>
          </p:cNvSpPr>
          <p:nvPr>
            <p:ph type="title"/>
          </p:nvPr>
        </p:nvSpPr>
        <p:spPr/>
        <p:txBody>
          <a:bodyPr/>
          <a:lstStyle/>
          <a:p>
            <a:pPr algn="ctr"/>
            <a:r>
              <a:rPr lang="en-US" dirty="0"/>
              <a:t>Non-responders</a:t>
            </a:r>
          </a:p>
        </p:txBody>
      </p:sp>
      <p:sp>
        <p:nvSpPr>
          <p:cNvPr id="3" name="Content Placeholder 2">
            <a:extLst>
              <a:ext uri="{FF2B5EF4-FFF2-40B4-BE49-F238E27FC236}">
                <a16:creationId xmlns:a16="http://schemas.microsoft.com/office/drawing/2014/main" id="{133E53FA-9A8D-1AA4-3AE3-ADAA9EA046D4}"/>
              </a:ext>
            </a:extLst>
          </p:cNvPr>
          <p:cNvSpPr>
            <a:spLocks noGrp="1"/>
          </p:cNvSpPr>
          <p:nvPr>
            <p:ph idx="1"/>
          </p:nvPr>
        </p:nvSpPr>
        <p:spPr/>
        <p:txBody>
          <a:bodyPr>
            <a:normAutofit lnSpcReduction="10000"/>
          </a:bodyPr>
          <a:lstStyle/>
          <a:p>
            <a:pPr marL="0" indent="0">
              <a:buNone/>
            </a:pPr>
            <a:endParaRPr lang="en-US" sz="100" dirty="0">
              <a:solidFill>
                <a:srgbClr val="333333"/>
              </a:solidFill>
            </a:endParaRPr>
          </a:p>
          <a:p>
            <a:pPr marL="171450" lvl="1">
              <a:spcBef>
                <a:spcPts val="750"/>
              </a:spcBef>
            </a:pPr>
            <a:r>
              <a:rPr lang="en-US" dirty="0">
                <a:solidFill>
                  <a:srgbClr val="333333"/>
                </a:solidFill>
              </a:rPr>
              <a:t>Revaccinate with a double-dose, 3-series with </a:t>
            </a:r>
            <a:r>
              <a:rPr lang="en-US" dirty="0" err="1">
                <a:solidFill>
                  <a:srgbClr val="333333"/>
                </a:solidFill>
              </a:rPr>
              <a:t>Engerix</a:t>
            </a:r>
            <a:r>
              <a:rPr lang="en-US" dirty="0">
                <a:solidFill>
                  <a:srgbClr val="333333"/>
                </a:solidFill>
              </a:rPr>
              <a:t>-B or </a:t>
            </a:r>
            <a:r>
              <a:rPr lang="en-US" dirty="0" err="1">
                <a:solidFill>
                  <a:srgbClr val="333333"/>
                </a:solidFill>
              </a:rPr>
              <a:t>Recombivax</a:t>
            </a:r>
            <a:r>
              <a:rPr lang="en-US" dirty="0">
                <a:solidFill>
                  <a:srgbClr val="333333"/>
                </a:solidFill>
              </a:rPr>
              <a:t>-HB given at 0, 1, and 6 months, or</a:t>
            </a:r>
          </a:p>
          <a:p>
            <a:pPr marL="171450" lvl="1">
              <a:spcBef>
                <a:spcPts val="750"/>
              </a:spcBef>
            </a:pPr>
            <a:r>
              <a:rPr lang="en-US" dirty="0">
                <a:solidFill>
                  <a:srgbClr val="333333"/>
                </a:solidFill>
              </a:rPr>
              <a:t>Revaccinate with a double-dose, 4-dose series with </a:t>
            </a:r>
            <a:r>
              <a:rPr lang="en-US" dirty="0" err="1">
                <a:solidFill>
                  <a:srgbClr val="333333"/>
                </a:solidFill>
              </a:rPr>
              <a:t>Engerix</a:t>
            </a:r>
            <a:r>
              <a:rPr lang="en-US" dirty="0">
                <a:solidFill>
                  <a:srgbClr val="333333"/>
                </a:solidFill>
              </a:rPr>
              <a:t>-B or </a:t>
            </a:r>
            <a:r>
              <a:rPr lang="en-US" dirty="0" err="1">
                <a:solidFill>
                  <a:srgbClr val="333333"/>
                </a:solidFill>
              </a:rPr>
              <a:t>Recombivax</a:t>
            </a:r>
            <a:r>
              <a:rPr lang="en-US" dirty="0">
                <a:solidFill>
                  <a:srgbClr val="333333"/>
                </a:solidFill>
              </a:rPr>
              <a:t>-HB given at 0, 1, 2, and 6 months, or </a:t>
            </a:r>
          </a:p>
          <a:p>
            <a:pPr marL="171450" lvl="1">
              <a:spcBef>
                <a:spcPts val="750"/>
              </a:spcBef>
            </a:pPr>
            <a:r>
              <a:rPr lang="en-US" dirty="0">
                <a:solidFill>
                  <a:srgbClr val="333333"/>
                </a:solidFill>
              </a:rPr>
              <a:t>Revaccinate with the two-dose series of </a:t>
            </a:r>
            <a:r>
              <a:rPr lang="en-US" dirty="0" err="1">
                <a:solidFill>
                  <a:srgbClr val="333333"/>
                </a:solidFill>
              </a:rPr>
              <a:t>Heplisav</a:t>
            </a:r>
            <a:r>
              <a:rPr lang="en-US" dirty="0">
                <a:solidFill>
                  <a:srgbClr val="333333"/>
                </a:solidFill>
              </a:rPr>
              <a:t>-B vaccine, or </a:t>
            </a:r>
          </a:p>
          <a:p>
            <a:pPr marL="171450" lvl="1">
              <a:spcBef>
                <a:spcPts val="750"/>
              </a:spcBef>
            </a:pPr>
            <a:r>
              <a:rPr lang="en-US" dirty="0">
                <a:solidFill>
                  <a:srgbClr val="333333"/>
                </a:solidFill>
              </a:rPr>
              <a:t>For persons with a CD4 count less than 200 cells/mm3, some experts would delay revaccination until after a CD4 count of 200 cells/mm3 or greater is achieved and sustained on antiretroviral therapy.</a:t>
            </a:r>
          </a:p>
          <a:p>
            <a:endParaRPr lang="en-US" dirty="0"/>
          </a:p>
        </p:txBody>
      </p:sp>
      <p:sp>
        <p:nvSpPr>
          <p:cNvPr id="4" name="Slide Number Placeholder 3">
            <a:extLst>
              <a:ext uri="{FF2B5EF4-FFF2-40B4-BE49-F238E27FC236}">
                <a16:creationId xmlns:a16="http://schemas.microsoft.com/office/drawing/2014/main" id="{4F25CD27-60CC-D9C5-1FE4-28CADDAEABBA}"/>
              </a:ext>
            </a:extLst>
          </p:cNvPr>
          <p:cNvSpPr>
            <a:spLocks noGrp="1"/>
          </p:cNvSpPr>
          <p:nvPr>
            <p:ph type="sldNum" sz="quarter" idx="12"/>
          </p:nvPr>
        </p:nvSpPr>
        <p:spPr/>
        <p:txBody>
          <a:bodyPr/>
          <a:lstStyle/>
          <a:p>
            <a:fld id="{6E2D2B3B-882E-40F3-A32F-6DD516915044}" type="slidenum">
              <a:rPr lang="en-US" smtClean="0"/>
              <a:pPr/>
              <a:t>37</a:t>
            </a:fld>
            <a:endParaRPr lang="en-US" dirty="0"/>
          </a:p>
        </p:txBody>
      </p:sp>
    </p:spTree>
    <p:extLst>
      <p:ext uri="{BB962C8B-B14F-4D97-AF65-F5344CB8AC3E}">
        <p14:creationId xmlns:p14="http://schemas.microsoft.com/office/powerpoint/2010/main" val="890208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FAE634-B8B5-46D6-82FD-5B699F430990}"/>
              </a:ext>
            </a:extLst>
          </p:cNvPr>
          <p:cNvSpPr>
            <a:spLocks noGrp="1"/>
          </p:cNvSpPr>
          <p:nvPr>
            <p:ph type="title"/>
          </p:nvPr>
        </p:nvSpPr>
        <p:spPr/>
        <p:txBody>
          <a:bodyPr>
            <a:noAutofit/>
          </a:bodyPr>
          <a:lstStyle/>
          <a:p>
            <a:pPr algn="ctr"/>
            <a:r>
              <a:rPr lang="en-US" sz="3450" dirty="0"/>
              <a:t>High </a:t>
            </a:r>
            <a:r>
              <a:rPr lang="en-US" sz="3450" dirty="0" err="1"/>
              <a:t>HBsAb</a:t>
            </a:r>
            <a:r>
              <a:rPr lang="en-US" sz="3450" dirty="0"/>
              <a:t> </a:t>
            </a:r>
            <a:r>
              <a:rPr lang="en-US" sz="3450" dirty="0" err="1"/>
              <a:t>Seroprotection</a:t>
            </a:r>
            <a:r>
              <a:rPr lang="en-US" sz="3450" dirty="0"/>
              <a:t> with </a:t>
            </a:r>
            <a:br>
              <a:rPr lang="en-US" sz="3450" dirty="0"/>
            </a:br>
            <a:r>
              <a:rPr lang="en-US" sz="3450" dirty="0" err="1"/>
              <a:t>HepB</a:t>
            </a:r>
            <a:r>
              <a:rPr lang="en-US" sz="3450" dirty="0"/>
              <a:t>-CpG Vaccine in People with HIV</a:t>
            </a:r>
          </a:p>
        </p:txBody>
      </p:sp>
      <p:sp>
        <p:nvSpPr>
          <p:cNvPr id="2" name="Slide Number Placeholder 1">
            <a:extLst>
              <a:ext uri="{FF2B5EF4-FFF2-40B4-BE49-F238E27FC236}">
                <a16:creationId xmlns:a16="http://schemas.microsoft.com/office/drawing/2014/main" id="{DD66A1A7-3D7E-48E8-CEF7-00DAFEECF3F3}"/>
              </a:ext>
            </a:extLst>
          </p:cNvPr>
          <p:cNvSpPr>
            <a:spLocks noGrp="1"/>
          </p:cNvSpPr>
          <p:nvPr>
            <p:ph type="sldNum" sz="quarter" idx="12"/>
          </p:nvPr>
        </p:nvSpPr>
        <p:spPr/>
        <p:txBody>
          <a:bodyPr/>
          <a:lstStyle/>
          <a:p>
            <a:fld id="{3D987DAA-A896-1841-BC8A-D645CCE33E3D}" type="slidenum">
              <a:rPr lang="en-US" smtClean="0">
                <a:solidFill>
                  <a:srgbClr val="FFFFFF"/>
                </a:solidFill>
              </a:rPr>
              <a:pPr/>
              <a:t>38</a:t>
            </a:fld>
            <a:endParaRPr lang="en-US" dirty="0">
              <a:solidFill>
                <a:srgbClr val="FFFFFF"/>
              </a:solidFill>
            </a:endParaRPr>
          </a:p>
        </p:txBody>
      </p:sp>
      <p:pic>
        <p:nvPicPr>
          <p:cNvPr id="4" name="Content Placeholder 3">
            <a:extLst>
              <a:ext uri="{FF2B5EF4-FFF2-40B4-BE49-F238E27FC236}">
                <a16:creationId xmlns:a16="http://schemas.microsoft.com/office/drawing/2014/main" id="{725E4DC2-8DF6-9C44-F2ED-5257BA91B74D}"/>
              </a:ext>
            </a:extLst>
          </p:cNvPr>
          <p:cNvPicPr>
            <a:picLocks noGrp="1" noChangeAspect="1"/>
          </p:cNvPicPr>
          <p:nvPr>
            <p:ph idx="1"/>
          </p:nvPr>
        </p:nvPicPr>
        <p:blipFill>
          <a:blip r:embed="rId3"/>
          <a:stretch>
            <a:fillRect/>
          </a:stretch>
        </p:blipFill>
        <p:spPr>
          <a:xfrm>
            <a:off x="2159495" y="1200150"/>
            <a:ext cx="4910734" cy="3275013"/>
          </a:xfrm>
          <a:prstGeom prst="rect">
            <a:avLst/>
          </a:prstGeom>
        </p:spPr>
      </p:pic>
      <p:sp>
        <p:nvSpPr>
          <p:cNvPr id="3" name="TextBox 2">
            <a:extLst>
              <a:ext uri="{FF2B5EF4-FFF2-40B4-BE49-F238E27FC236}">
                <a16:creationId xmlns:a16="http://schemas.microsoft.com/office/drawing/2014/main" id="{4DE7F813-F222-455C-A383-7CBD78962738}"/>
              </a:ext>
            </a:extLst>
          </p:cNvPr>
          <p:cNvSpPr txBox="1"/>
          <p:nvPr/>
        </p:nvSpPr>
        <p:spPr>
          <a:xfrm>
            <a:off x="2159495" y="4700393"/>
            <a:ext cx="5079505" cy="461665"/>
          </a:xfrm>
          <a:prstGeom prst="rect">
            <a:avLst/>
          </a:prstGeom>
          <a:noFill/>
        </p:spPr>
        <p:txBody>
          <a:bodyPr wrap="square" rtlCol="0">
            <a:spAutoFit/>
          </a:bodyPr>
          <a:lstStyle/>
          <a:p>
            <a:r>
              <a:rPr lang="en-US" sz="1200" b="0" dirty="0">
                <a:solidFill>
                  <a:schemeClr val="bg1"/>
                </a:solidFill>
                <a:effectLst/>
                <a:latin typeface="Source Sans Pro" panose="020B0503030403020204" pitchFamily="34" charset="0"/>
              </a:rPr>
              <a:t>Marks, et al. </a:t>
            </a:r>
            <a:r>
              <a:rPr lang="en-US" sz="1200" b="0" i="1" dirty="0">
                <a:solidFill>
                  <a:schemeClr val="bg1"/>
                </a:solidFill>
                <a:effectLst/>
                <a:latin typeface="Source Sans Pro" panose="020B0503030403020204" pitchFamily="34" charset="0"/>
              </a:rPr>
              <a:t>Open Forum Infectious Diseases</a:t>
            </a:r>
            <a:r>
              <a:rPr lang="en-US" sz="1200" b="0" i="0" dirty="0">
                <a:solidFill>
                  <a:schemeClr val="bg1"/>
                </a:solidFill>
                <a:effectLst/>
                <a:latin typeface="Source Sans Pro" panose="020B0503030403020204" pitchFamily="34" charset="0"/>
              </a:rPr>
              <a:t>, Volume 9, Issue Supplement_2, December 2022, ofac492.1872</a:t>
            </a:r>
            <a:endParaRPr lang="en-US" sz="1200" dirty="0">
              <a:solidFill>
                <a:schemeClr val="bg1"/>
              </a:solidFill>
            </a:endParaRPr>
          </a:p>
        </p:txBody>
      </p:sp>
    </p:spTree>
    <p:extLst>
      <p:ext uri="{BB962C8B-B14F-4D97-AF65-F5344CB8AC3E}">
        <p14:creationId xmlns:p14="http://schemas.microsoft.com/office/powerpoint/2010/main" val="1645875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Testing for other Hepatitis virus</a:t>
            </a:r>
          </a:p>
        </p:txBody>
      </p:sp>
      <p:sp>
        <p:nvSpPr>
          <p:cNvPr id="3" name="Content Placeholder 2"/>
          <p:cNvSpPr>
            <a:spLocks noGrp="1"/>
          </p:cNvSpPr>
          <p:nvPr>
            <p:ph idx="1"/>
          </p:nvPr>
        </p:nvSpPr>
        <p:spPr/>
        <p:txBody>
          <a:bodyPr>
            <a:noAutofit/>
          </a:bodyPr>
          <a:lstStyle/>
          <a:p>
            <a:pPr>
              <a:spcAft>
                <a:spcPts val="1200"/>
              </a:spcAft>
            </a:pPr>
            <a:r>
              <a:rPr lang="en-US" sz="2250" dirty="0"/>
              <a:t>If negative </a:t>
            </a:r>
            <a:r>
              <a:rPr lang="en-US" sz="2250" dirty="0" err="1"/>
              <a:t>HepA</a:t>
            </a:r>
            <a:r>
              <a:rPr lang="en-US" sz="2250" dirty="0"/>
              <a:t> IgG</a:t>
            </a:r>
            <a:r>
              <a:rPr lang="en-US" sz="2250" dirty="0">
                <a:sym typeface="Wingdings" pitchFamily="2" charset="2"/>
              </a:rPr>
              <a:t> vaccinate</a:t>
            </a:r>
          </a:p>
          <a:p>
            <a:pPr>
              <a:spcAft>
                <a:spcPts val="1200"/>
              </a:spcAft>
            </a:pPr>
            <a:r>
              <a:rPr lang="en-US" sz="2250" dirty="0">
                <a:sym typeface="Wingdings" pitchFamily="2" charset="2"/>
              </a:rPr>
              <a:t>If positive Hepatitis C treat</a:t>
            </a:r>
          </a:p>
          <a:p>
            <a:pPr>
              <a:spcAft>
                <a:spcPts val="1200"/>
              </a:spcAft>
            </a:pPr>
            <a:r>
              <a:rPr lang="en-US" sz="2250" dirty="0"/>
              <a:t>HDV infection is associated with </a:t>
            </a:r>
          </a:p>
          <a:p>
            <a:pPr lvl="2">
              <a:spcAft>
                <a:spcPts val="1200"/>
              </a:spcAft>
            </a:pPr>
            <a:r>
              <a:rPr lang="en-US" sz="1800" dirty="0"/>
              <a:t>Increased liver disease severity</a:t>
            </a:r>
          </a:p>
          <a:p>
            <a:pPr lvl="2">
              <a:spcAft>
                <a:spcPts val="1200"/>
              </a:spcAft>
            </a:pPr>
            <a:r>
              <a:rPr lang="en-US" sz="1800" dirty="0"/>
              <a:t>More rapid of disease progression and early cirrhosis.  </a:t>
            </a:r>
          </a:p>
          <a:p>
            <a:pPr lvl="2">
              <a:spcAft>
                <a:spcPts val="1200"/>
              </a:spcAft>
            </a:pPr>
            <a:r>
              <a:rPr lang="en-US" sz="1800" dirty="0"/>
              <a:t>Increased risk of HCC (up to 3x fold in HBV-cirrhosis) </a:t>
            </a:r>
          </a:p>
          <a:p>
            <a:pPr marL="342892" lvl="1" indent="0">
              <a:buNone/>
            </a:pPr>
            <a:r>
              <a:rPr lang="en-US" dirty="0">
                <a:solidFill>
                  <a:schemeClr val="tx1"/>
                </a:solidFill>
              </a:rPr>
              <a:t>	</a:t>
            </a:r>
          </a:p>
        </p:txBody>
      </p:sp>
      <p:sp>
        <p:nvSpPr>
          <p:cNvPr id="4" name="Slide Number Placeholder 3">
            <a:extLst>
              <a:ext uri="{FF2B5EF4-FFF2-40B4-BE49-F238E27FC236}">
                <a16:creationId xmlns:a16="http://schemas.microsoft.com/office/drawing/2014/main" id="{EBA4E519-1802-8688-887F-5DD1FED92B52}"/>
              </a:ext>
            </a:extLst>
          </p:cNvPr>
          <p:cNvSpPr>
            <a:spLocks noGrp="1"/>
          </p:cNvSpPr>
          <p:nvPr>
            <p:ph type="sldNum" sz="quarter" idx="12"/>
          </p:nvPr>
        </p:nvSpPr>
        <p:spPr/>
        <p:txBody>
          <a:bodyPr/>
          <a:lstStyle/>
          <a:p>
            <a:fld id="{6E2D2B3B-882E-40F3-A32F-6DD516915044}" type="slidenum">
              <a:rPr lang="en-US" smtClean="0"/>
              <a:pPr/>
              <a:t>39</a:t>
            </a:fld>
            <a:endParaRPr lang="en-US" dirty="0"/>
          </a:p>
        </p:txBody>
      </p:sp>
    </p:spTree>
    <p:extLst>
      <p:ext uri="{BB962C8B-B14F-4D97-AF65-F5344CB8AC3E}">
        <p14:creationId xmlns:p14="http://schemas.microsoft.com/office/powerpoint/2010/main" val="2128452051"/>
      </p:ext>
    </p:extLst>
  </p:cSld>
  <p:clrMapOvr>
    <a:masterClrMapping/>
  </p:clrMapOvr>
  <mc:AlternateContent xmlns:mc="http://schemas.openxmlformats.org/markup-compatibility/2006" xmlns:p14="http://schemas.microsoft.com/office/powerpoint/2010/main">
    <mc:Choice Requires="p14">
      <p:transition spd="slow" p14:dur="2000" advTm="56961"/>
    </mc:Choice>
    <mc:Fallback xmlns="">
      <p:transition xmlns:p14="http://schemas.microsoft.com/office/powerpoint/2010/main" spd="slow" advTm="5696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FD3B7F-8E03-D306-1C3C-77702122B97B}"/>
              </a:ext>
            </a:extLst>
          </p:cNvPr>
          <p:cNvPicPr>
            <a:picLocks noChangeAspect="1"/>
          </p:cNvPicPr>
          <p:nvPr/>
        </p:nvPicPr>
        <p:blipFill>
          <a:blip r:embed="rId2"/>
          <a:stretch>
            <a:fillRect/>
          </a:stretch>
        </p:blipFill>
        <p:spPr>
          <a:xfrm>
            <a:off x="152400" y="116908"/>
            <a:ext cx="8281639" cy="4658422"/>
          </a:xfrm>
          <a:prstGeom prst="rect">
            <a:avLst/>
          </a:prstGeom>
        </p:spPr>
      </p:pic>
      <p:sp>
        <p:nvSpPr>
          <p:cNvPr id="2" name="Slide Number Placeholder 3">
            <a:extLst>
              <a:ext uri="{FF2B5EF4-FFF2-40B4-BE49-F238E27FC236}">
                <a16:creationId xmlns:a16="http://schemas.microsoft.com/office/drawing/2014/main" id="{6C9871AA-4228-69EE-DB25-D7A39B1C7A5E}"/>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987DAA-A896-1841-BC8A-D645CCE33E3D}" type="slidenum">
              <a:rPr lang="en-US" smtClean="0">
                <a:solidFill>
                  <a:srgbClr val="FFFFFF"/>
                </a:solidFill>
              </a:rPr>
              <a:pPr/>
              <a:t>4</a:t>
            </a:fld>
            <a:endParaRPr lang="en-US" dirty="0">
              <a:solidFill>
                <a:srgbClr val="FFFFFF"/>
              </a:solidFill>
            </a:endParaRPr>
          </a:p>
        </p:txBody>
      </p:sp>
    </p:spTree>
    <p:extLst>
      <p:ext uri="{BB962C8B-B14F-4D97-AF65-F5344CB8AC3E}">
        <p14:creationId xmlns:p14="http://schemas.microsoft.com/office/powerpoint/2010/main" val="2564866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16D317-1C68-060C-B2D5-948D451DC194}"/>
              </a:ext>
            </a:extLst>
          </p:cNvPr>
          <p:cNvSpPr>
            <a:spLocks noGrp="1"/>
          </p:cNvSpPr>
          <p:nvPr>
            <p:ph type="title"/>
          </p:nvPr>
        </p:nvSpPr>
        <p:spPr/>
        <p:txBody>
          <a:bodyPr/>
          <a:lstStyle/>
          <a:p>
            <a:pPr algn="ctr"/>
            <a:r>
              <a:rPr lang="en-US" dirty="0"/>
              <a:t>Hepatitis B and Hepatitis D</a:t>
            </a:r>
          </a:p>
        </p:txBody>
      </p:sp>
      <p:sp>
        <p:nvSpPr>
          <p:cNvPr id="7" name="Content Placeholder 6">
            <a:extLst>
              <a:ext uri="{FF2B5EF4-FFF2-40B4-BE49-F238E27FC236}">
                <a16:creationId xmlns:a16="http://schemas.microsoft.com/office/drawing/2014/main" id="{05E67157-1452-09DF-1326-FC5BFB725B98}"/>
              </a:ext>
            </a:extLst>
          </p:cNvPr>
          <p:cNvSpPr>
            <a:spLocks noGrp="1"/>
          </p:cNvSpPr>
          <p:nvPr>
            <p:ph sz="half" idx="2"/>
          </p:nvPr>
        </p:nvSpPr>
        <p:spPr>
          <a:xfrm>
            <a:off x="4767509" y="1152104"/>
            <a:ext cx="4038599" cy="3323480"/>
          </a:xfrm>
        </p:spPr>
        <p:txBody>
          <a:bodyPr>
            <a:normAutofit fontScale="92500" lnSpcReduction="10000"/>
          </a:bodyPr>
          <a:lstStyle/>
          <a:p>
            <a:pPr marL="342892" indent="-342892">
              <a:spcAft>
                <a:spcPts val="1200"/>
              </a:spcAft>
              <a:defRPr/>
            </a:pPr>
            <a:r>
              <a:rPr lang="en-US" sz="2100" b="1" dirty="0">
                <a:ea typeface="ＭＳ Ｐゴシック" charset="0"/>
              </a:rPr>
              <a:t>AASLD Guidelines: </a:t>
            </a:r>
            <a:r>
              <a:rPr lang="ja-JP" altLang="en-US" sz="2100" dirty="0">
                <a:ea typeface="ＭＳ Ｐゴシック" charset="0"/>
              </a:rPr>
              <a:t>“</a:t>
            </a:r>
            <a:r>
              <a:rPr lang="en-US" sz="2100" dirty="0">
                <a:ea typeface="ＭＳ Ｐゴシック" charset="0"/>
              </a:rPr>
              <a:t>test for HDV, in those at risk</a:t>
            </a:r>
            <a:r>
              <a:rPr lang="ja-JP" altLang="en-US" sz="2100" dirty="0">
                <a:ea typeface="ＭＳ Ｐゴシック" charset="0"/>
              </a:rPr>
              <a:t>”</a:t>
            </a:r>
            <a:r>
              <a:rPr lang="en-US" sz="2100" dirty="0">
                <a:ea typeface="ＭＳ Ｐゴシック" charset="0"/>
              </a:rPr>
              <a:t> which includes all individuals from HDV endemic areas and those with history of intravenous drug use </a:t>
            </a:r>
          </a:p>
          <a:p>
            <a:pPr marL="342892" indent="-342892">
              <a:spcAft>
                <a:spcPts val="1200"/>
              </a:spcAft>
              <a:defRPr/>
            </a:pPr>
            <a:r>
              <a:rPr lang="en-US" sz="2100" b="1" dirty="0">
                <a:ea typeface="ＭＳ Ｐゴシック" charset="0"/>
              </a:rPr>
              <a:t>EASL Guidelines</a:t>
            </a:r>
            <a:endParaRPr lang="en-US" altLang="ja-JP" sz="2100" dirty="0">
              <a:ea typeface="ＭＳ Ｐゴシック" charset="0"/>
            </a:endParaRPr>
          </a:p>
          <a:p>
            <a:pPr marL="342892" indent="-342892">
              <a:spcAft>
                <a:spcPts val="1200"/>
              </a:spcAft>
              <a:defRPr/>
            </a:pPr>
            <a:r>
              <a:rPr lang="en-US" altLang="ja-JP" sz="2100" b="1" dirty="0">
                <a:ea typeface="ＭＳ Ｐゴシック" charset="0"/>
              </a:rPr>
              <a:t>APASL Guidelines</a:t>
            </a:r>
          </a:p>
          <a:p>
            <a:pPr marL="342892" indent="-342892">
              <a:spcAft>
                <a:spcPts val="1200"/>
              </a:spcAft>
              <a:defRPr/>
            </a:pPr>
            <a:r>
              <a:rPr lang="en-US" altLang="ja-JP" sz="2100" b="1" dirty="0">
                <a:ea typeface="ＭＳ Ｐゴシック" charset="0"/>
              </a:rPr>
              <a:t>Low rates of testing by ID </a:t>
            </a:r>
            <a:endParaRPr lang="en-US" altLang="ja-JP" sz="2100" dirty="0">
              <a:ea typeface="ＭＳ Ｐゴシック" charset="0"/>
            </a:endParaRPr>
          </a:p>
          <a:p>
            <a:endParaRPr lang="en-US" dirty="0"/>
          </a:p>
        </p:txBody>
      </p:sp>
      <p:sp>
        <p:nvSpPr>
          <p:cNvPr id="2" name="Slide Number Placeholder 1">
            <a:extLst>
              <a:ext uri="{FF2B5EF4-FFF2-40B4-BE49-F238E27FC236}">
                <a16:creationId xmlns:a16="http://schemas.microsoft.com/office/drawing/2014/main" id="{B3B26168-0BB6-FAAC-459E-49EE4BF52E46}"/>
              </a:ext>
            </a:extLst>
          </p:cNvPr>
          <p:cNvSpPr>
            <a:spLocks noGrp="1"/>
          </p:cNvSpPr>
          <p:nvPr>
            <p:ph type="sldNum" sz="quarter" idx="12"/>
          </p:nvPr>
        </p:nvSpPr>
        <p:spPr/>
        <p:txBody>
          <a:bodyPr/>
          <a:lstStyle/>
          <a:p>
            <a:fld id="{6E2D2B3B-882E-40F3-A32F-6DD516915044}" type="slidenum">
              <a:rPr lang="en-US" smtClean="0"/>
              <a:pPr/>
              <a:t>40</a:t>
            </a:fld>
            <a:endParaRPr lang="en-US" dirty="0"/>
          </a:p>
        </p:txBody>
      </p:sp>
      <p:pic>
        <p:nvPicPr>
          <p:cNvPr id="6" name="Content Placeholder 5" descr="EPIDEMIOLOGY.gif">
            <a:extLst>
              <a:ext uri="{FF2B5EF4-FFF2-40B4-BE49-F238E27FC236}">
                <a16:creationId xmlns:a16="http://schemas.microsoft.com/office/drawing/2014/main" id="{32614D95-C337-E912-C7F5-26B125291DB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81000" y="1352550"/>
            <a:ext cx="4191000" cy="2794000"/>
          </a:xfrm>
          <a:prstGeom prst="rect">
            <a:avLst/>
          </a:prstGeom>
        </p:spPr>
      </p:pic>
    </p:spTree>
    <p:extLst>
      <p:ext uri="{BB962C8B-B14F-4D97-AF65-F5344CB8AC3E}">
        <p14:creationId xmlns:p14="http://schemas.microsoft.com/office/powerpoint/2010/main" val="3563326875"/>
      </p:ext>
    </p:extLst>
  </p:cSld>
  <p:clrMapOvr>
    <a:masterClrMapping/>
  </p:clrMapOvr>
  <mc:AlternateContent xmlns:mc="http://schemas.openxmlformats.org/markup-compatibility/2006" xmlns:p14="http://schemas.microsoft.com/office/powerpoint/2010/main">
    <mc:Choice Requires="p14">
      <p:transition spd="slow" p14:dur="2000" advTm="176774"/>
    </mc:Choice>
    <mc:Fallback xmlns="">
      <p:transition xmlns:p14="http://schemas.microsoft.com/office/powerpoint/2010/main" spd="slow" advTm="176774"/>
    </mc:Fallback>
  </mc:AlternateContent>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E8F440-4D6D-5F5E-34BB-DA4B63EF2150}"/>
              </a:ext>
            </a:extLst>
          </p:cNvPr>
          <p:cNvSpPr>
            <a:spLocks noGrp="1"/>
          </p:cNvSpPr>
          <p:nvPr>
            <p:ph type="ctrTitle"/>
          </p:nvPr>
        </p:nvSpPr>
        <p:spPr/>
        <p:txBody>
          <a:bodyPr>
            <a:normAutofit fontScale="90000"/>
          </a:bodyPr>
          <a:lstStyle/>
          <a:p>
            <a:pPr algn="ctr"/>
            <a:r>
              <a:rPr lang="en-US" dirty="0"/>
              <a:t>Thank you!</a:t>
            </a:r>
            <a:br>
              <a:rPr lang="en-US" dirty="0"/>
            </a:br>
            <a:br>
              <a:rPr lang="en-US" dirty="0"/>
            </a:br>
            <a:r>
              <a:rPr lang="en-US" dirty="0"/>
              <a:t>Questions?</a:t>
            </a:r>
          </a:p>
        </p:txBody>
      </p:sp>
      <p:sp>
        <p:nvSpPr>
          <p:cNvPr id="2" name="Slide Number Placeholder 1">
            <a:extLst>
              <a:ext uri="{FF2B5EF4-FFF2-40B4-BE49-F238E27FC236}">
                <a16:creationId xmlns:a16="http://schemas.microsoft.com/office/drawing/2014/main" id="{E153E97C-08B8-B822-3DDD-D4A784DE5782}"/>
              </a:ext>
            </a:extLst>
          </p:cNvPr>
          <p:cNvSpPr>
            <a:spLocks noGrp="1"/>
          </p:cNvSpPr>
          <p:nvPr>
            <p:ph type="sldNum" sz="quarter" idx="12"/>
          </p:nvPr>
        </p:nvSpPr>
        <p:spPr/>
        <p:txBody>
          <a:bodyPr/>
          <a:lstStyle/>
          <a:p>
            <a:fld id="{3D987DAA-A896-1841-BC8A-D645CCE33E3D}" type="slidenum">
              <a:rPr lang="en-US" smtClean="0">
                <a:solidFill>
                  <a:srgbClr val="FFFFFF"/>
                </a:solidFill>
              </a:rPr>
              <a:pPr/>
              <a:t>41</a:t>
            </a:fld>
            <a:endParaRPr lang="en-US" dirty="0">
              <a:solidFill>
                <a:srgbClr val="FFFFFF"/>
              </a:solidFill>
            </a:endParaRPr>
          </a:p>
        </p:txBody>
      </p:sp>
    </p:spTree>
    <p:extLst>
      <p:ext uri="{BB962C8B-B14F-4D97-AF65-F5344CB8AC3E}">
        <p14:creationId xmlns:p14="http://schemas.microsoft.com/office/powerpoint/2010/main" val="2881192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42</a:t>
            </a:fld>
            <a:endParaRPr lang="en-US" dirty="0">
              <a:solidFill>
                <a:srgbClr val="FFFFFF"/>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882297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43</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2400" dirty="0">
                <a:hlinkClick r:id="rId3"/>
              </a:rPr>
              <a:t>http://nccc.ucsf.edu/</a:t>
            </a:r>
            <a:endParaRPr lang="en-US" sz="24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200" dirty="0">
                <a:hlinkClick r:id="rId4"/>
              </a:rPr>
              <a:t>https://hsc.unm.edu/scaetc/programs-services/echo.html</a:t>
            </a:r>
            <a:r>
              <a:rPr lang="en-US" sz="2200" dirty="0"/>
              <a:t> </a:t>
            </a:r>
          </a:p>
        </p:txBody>
      </p:sp>
      <p:sp>
        <p:nvSpPr>
          <p:cNvPr id="7" name="Content Placeholder 6"/>
          <p:cNvSpPr>
            <a:spLocks noGrp="1"/>
          </p:cNvSpPr>
          <p:nvPr>
            <p:ph sz="half" idx="2"/>
          </p:nvPr>
        </p:nvSpPr>
        <p:spPr>
          <a:xfrm>
            <a:off x="4495800" y="895350"/>
            <a:ext cx="4584628" cy="3771900"/>
          </a:xfrm>
        </p:spPr>
        <p:txBody>
          <a:bodyPr>
            <a:normAutofit fontScale="92500" lnSpcReduction="10000"/>
          </a:bodyPr>
          <a:lstStyle/>
          <a:p>
            <a:r>
              <a:rPr lang="en-US" dirty="0"/>
              <a:t>AETC National HIV Curriculum </a:t>
            </a:r>
            <a:r>
              <a:rPr lang="en-US" sz="1900" dirty="0">
                <a:hlinkClick r:id="rId5"/>
              </a:rPr>
              <a:t>https://aidsetc.org/nhc</a:t>
            </a:r>
            <a:endParaRPr lang="en-US" sz="1900" dirty="0"/>
          </a:p>
          <a:p>
            <a:endParaRPr lang="en-US" sz="900" dirty="0"/>
          </a:p>
          <a:p>
            <a:r>
              <a:rPr lang="en-US" dirty="0"/>
              <a:t>AETC National Coordinating Resource Center </a:t>
            </a:r>
            <a:r>
              <a:rPr lang="en-US" sz="1900" dirty="0">
                <a:hlinkClick r:id="rId6"/>
              </a:rPr>
              <a:t>https://targethiv.org/library/aetc-national-coordinating-resource-center-0</a:t>
            </a:r>
            <a:endParaRPr lang="en-US" dirty="0"/>
          </a:p>
          <a:p>
            <a:endParaRPr lang="en-US" sz="800" dirty="0"/>
          </a:p>
          <a:p>
            <a:r>
              <a:rPr lang="en-US" dirty="0"/>
              <a:t>Additional trainings </a:t>
            </a:r>
            <a:r>
              <a:rPr lang="en-US" sz="1900" dirty="0">
                <a:hlinkClick r:id="rId7"/>
              </a:rPr>
              <a:t>scaetcecho@salud.unm.edu</a:t>
            </a:r>
            <a:endParaRPr lang="en-US" sz="1900" dirty="0"/>
          </a:p>
          <a:p>
            <a:r>
              <a:rPr lang="en-US" sz="1900" dirty="0">
                <a:hlinkClick r:id="rId8"/>
              </a:rPr>
              <a:t>www.scaetc.org</a:t>
            </a:r>
            <a:endParaRPr lang="en-US" sz="19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44</a:t>
            </a:fld>
            <a:endParaRPr lang="en-US" dirty="0"/>
          </a:p>
        </p:txBody>
      </p:sp>
    </p:spTree>
    <p:extLst>
      <p:ext uri="{BB962C8B-B14F-4D97-AF65-F5344CB8AC3E}">
        <p14:creationId xmlns:p14="http://schemas.microsoft.com/office/powerpoint/2010/main" val="293006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7CF2-36F7-1EF2-286E-F96C737B88BC}"/>
              </a:ext>
            </a:extLst>
          </p:cNvPr>
          <p:cNvSpPr>
            <a:spLocks noGrp="1"/>
          </p:cNvSpPr>
          <p:nvPr>
            <p:ph type="title"/>
          </p:nvPr>
        </p:nvSpPr>
        <p:spPr>
          <a:xfrm>
            <a:off x="357757" y="142278"/>
            <a:ext cx="7886700" cy="867965"/>
          </a:xfrm>
        </p:spPr>
        <p:txBody>
          <a:bodyPr/>
          <a:lstStyle/>
          <a:p>
            <a:pPr algn="ctr"/>
            <a:r>
              <a:rPr lang="en-US" dirty="0"/>
              <a:t>Epidemiology</a:t>
            </a:r>
          </a:p>
        </p:txBody>
      </p:sp>
      <p:sp>
        <p:nvSpPr>
          <p:cNvPr id="3" name="Text Placeholder 2">
            <a:extLst>
              <a:ext uri="{FF2B5EF4-FFF2-40B4-BE49-F238E27FC236}">
                <a16:creationId xmlns:a16="http://schemas.microsoft.com/office/drawing/2014/main" id="{7FABE64B-D864-FE61-38A5-98E8B94652E8}"/>
              </a:ext>
            </a:extLst>
          </p:cNvPr>
          <p:cNvSpPr>
            <a:spLocks noGrp="1"/>
          </p:cNvSpPr>
          <p:nvPr>
            <p:ph type="body" idx="1"/>
          </p:nvPr>
        </p:nvSpPr>
        <p:spPr>
          <a:xfrm>
            <a:off x="252770" y="979392"/>
            <a:ext cx="6300429" cy="3595689"/>
          </a:xfrm>
        </p:spPr>
        <p:txBody>
          <a:bodyPr>
            <a:normAutofit fontScale="92500"/>
          </a:bodyPr>
          <a:lstStyle/>
          <a:p>
            <a:pPr marL="342900" indent="-342900">
              <a:buFont typeface="Wingdings" panose="05000000000000000000" pitchFamily="2" charset="2"/>
              <a:buChar char="§"/>
            </a:pPr>
            <a:r>
              <a:rPr lang="en-US" sz="2400" dirty="0">
                <a:solidFill>
                  <a:schemeClr val="tx1"/>
                </a:solidFill>
              </a:rPr>
              <a:t>Hepatitis B is the leading cause of chronic liver disease worldwide</a:t>
            </a:r>
          </a:p>
          <a:p>
            <a:pPr marL="342900" indent="-342900">
              <a:buFont typeface="Wingdings" panose="05000000000000000000" pitchFamily="2" charset="2"/>
              <a:buChar char="§"/>
            </a:pPr>
            <a:r>
              <a:rPr lang="en-US" sz="2400" dirty="0">
                <a:solidFill>
                  <a:schemeClr val="tx1"/>
                </a:solidFill>
              </a:rPr>
              <a:t>HIV/HBV coinfection ~10%</a:t>
            </a:r>
          </a:p>
          <a:p>
            <a:pPr marL="342900" indent="-342900">
              <a:buFont typeface="Wingdings" panose="05000000000000000000" pitchFamily="2" charset="2"/>
              <a:buChar char="§"/>
            </a:pPr>
            <a:r>
              <a:rPr lang="en-US" sz="2400" dirty="0">
                <a:solidFill>
                  <a:schemeClr val="tx1"/>
                </a:solidFill>
              </a:rPr>
              <a:t>HOPS Study 1996-2007: 8.4% (general population 0.42%)</a:t>
            </a:r>
          </a:p>
          <a:p>
            <a:pPr marL="342900" indent="-342900">
              <a:buFont typeface="Wingdings" panose="05000000000000000000" pitchFamily="2" charset="2"/>
              <a:buChar char="§"/>
            </a:pPr>
            <a:r>
              <a:rPr lang="en-US" sz="2400" dirty="0">
                <a:solidFill>
                  <a:schemeClr val="tx1"/>
                </a:solidFill>
              </a:rPr>
              <a:t>US and Eastern Europe: 6-14%</a:t>
            </a:r>
          </a:p>
          <a:p>
            <a:pPr marL="685800" lvl="1" indent="-342900">
              <a:buFont typeface="Arial" panose="020B0604020202020204" pitchFamily="34" charset="0"/>
              <a:buChar char="•"/>
            </a:pPr>
            <a:r>
              <a:rPr lang="en-US" sz="2400" dirty="0">
                <a:solidFill>
                  <a:schemeClr val="tx1"/>
                </a:solidFill>
              </a:rPr>
              <a:t>Heterosexual 4-6%</a:t>
            </a:r>
          </a:p>
          <a:p>
            <a:pPr marL="685800" lvl="1" indent="-342900">
              <a:buFont typeface="Arial" panose="020B0604020202020204" pitchFamily="34" charset="0"/>
              <a:buChar char="•"/>
            </a:pPr>
            <a:r>
              <a:rPr lang="en-US" sz="2400" dirty="0">
                <a:solidFill>
                  <a:schemeClr val="tx1"/>
                </a:solidFill>
              </a:rPr>
              <a:t>Injecting Drug Users (IDU): 7-10%</a:t>
            </a:r>
          </a:p>
          <a:p>
            <a:pPr marL="685800" lvl="1" indent="-342900">
              <a:buFont typeface="Arial" panose="020B0604020202020204" pitchFamily="34" charset="0"/>
              <a:buChar char="•"/>
            </a:pPr>
            <a:r>
              <a:rPr lang="en-US" sz="2400" dirty="0">
                <a:solidFill>
                  <a:schemeClr val="tx1"/>
                </a:solidFill>
              </a:rPr>
              <a:t>Men who have Sex with Men (MSM) 9-17%</a:t>
            </a:r>
          </a:p>
        </p:txBody>
      </p:sp>
      <p:sp>
        <p:nvSpPr>
          <p:cNvPr id="5" name="TextBox 4">
            <a:extLst>
              <a:ext uri="{FF2B5EF4-FFF2-40B4-BE49-F238E27FC236}">
                <a16:creationId xmlns:a16="http://schemas.microsoft.com/office/drawing/2014/main" id="{4C36225E-332E-0331-ED3B-B5063A2690D2}"/>
              </a:ext>
            </a:extLst>
          </p:cNvPr>
          <p:cNvSpPr txBox="1"/>
          <p:nvPr/>
        </p:nvSpPr>
        <p:spPr>
          <a:xfrm>
            <a:off x="3200400" y="4705350"/>
            <a:ext cx="3352800" cy="461665"/>
          </a:xfrm>
          <a:prstGeom prst="rect">
            <a:avLst/>
          </a:prstGeom>
          <a:noFill/>
        </p:spPr>
        <p:txBody>
          <a:bodyPr wrap="square">
            <a:spAutoFit/>
          </a:bodyPr>
          <a:lstStyle/>
          <a:p>
            <a:pPr algn="l"/>
            <a:r>
              <a:rPr lang="en-US" sz="1200" i="1" dirty="0">
                <a:solidFill>
                  <a:schemeClr val="bg1"/>
                </a:solidFill>
                <a:latin typeface="Arial" panose="020B0604020202020204" pitchFamily="34" charset="0"/>
                <a:cs typeface="Arial" panose="020B0604020202020204" pitchFamily="34" charset="0"/>
              </a:rPr>
              <a:t>J Hepatol . 2006;44(1 Suppl):S6-9</a:t>
            </a:r>
          </a:p>
          <a:p>
            <a:r>
              <a:rPr lang="en-US" sz="1200" i="1" dirty="0">
                <a:solidFill>
                  <a:schemeClr val="bg1"/>
                </a:solidFill>
                <a:latin typeface="Arial" panose="020B0604020202020204" pitchFamily="34" charset="0"/>
                <a:cs typeface="Arial" panose="020B0604020202020204" pitchFamily="34" charset="0"/>
              </a:rPr>
              <a:t>Journal of Viral Hepatitis, 2010, 17, 879–886 </a:t>
            </a:r>
          </a:p>
        </p:txBody>
      </p:sp>
      <p:pic>
        <p:nvPicPr>
          <p:cNvPr id="7" name="Picture 6">
            <a:extLst>
              <a:ext uri="{FF2B5EF4-FFF2-40B4-BE49-F238E27FC236}">
                <a16:creationId xmlns:a16="http://schemas.microsoft.com/office/drawing/2014/main" id="{86ECAC2B-4D82-E9D1-A3E4-5A46687174CF}"/>
              </a:ext>
            </a:extLst>
          </p:cNvPr>
          <p:cNvPicPr>
            <a:picLocks noChangeAspect="1"/>
          </p:cNvPicPr>
          <p:nvPr/>
        </p:nvPicPr>
        <p:blipFill>
          <a:blip r:embed="rId3"/>
          <a:stretch>
            <a:fillRect/>
          </a:stretch>
        </p:blipFill>
        <p:spPr>
          <a:xfrm>
            <a:off x="6398595" y="1185163"/>
            <a:ext cx="2407513" cy="2978945"/>
          </a:xfrm>
          <a:prstGeom prst="rect">
            <a:avLst/>
          </a:prstGeom>
        </p:spPr>
      </p:pic>
      <p:sp>
        <p:nvSpPr>
          <p:cNvPr id="4" name="Slide Number Placeholder 3">
            <a:extLst>
              <a:ext uri="{FF2B5EF4-FFF2-40B4-BE49-F238E27FC236}">
                <a16:creationId xmlns:a16="http://schemas.microsoft.com/office/drawing/2014/main" id="{C179C3E9-B00B-6ECF-F6A2-3716502B4B92}"/>
              </a:ext>
            </a:extLst>
          </p:cNvPr>
          <p:cNvSpPr>
            <a:spLocks noGrp="1"/>
          </p:cNvSpPr>
          <p:nvPr>
            <p:ph type="sldNum" sz="quarter" idx="12"/>
          </p:nvPr>
        </p:nvSpPr>
        <p:spPr/>
        <p:txBody>
          <a:bodyPr/>
          <a:lstStyle/>
          <a:p>
            <a:fld id="{3D987DAA-A896-1841-BC8A-D645CCE33E3D}"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267180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7CF2-36F7-1EF2-286E-F96C737B88BC}"/>
              </a:ext>
            </a:extLst>
          </p:cNvPr>
          <p:cNvSpPr>
            <a:spLocks noGrp="1"/>
          </p:cNvSpPr>
          <p:nvPr>
            <p:ph type="title"/>
          </p:nvPr>
        </p:nvSpPr>
        <p:spPr>
          <a:xfrm>
            <a:off x="357756" y="142278"/>
            <a:ext cx="8557643" cy="867965"/>
          </a:xfrm>
        </p:spPr>
        <p:txBody>
          <a:bodyPr/>
          <a:lstStyle/>
          <a:p>
            <a:pPr algn="ctr"/>
            <a:r>
              <a:rPr lang="en-US" dirty="0"/>
              <a:t>Epidemiology</a:t>
            </a:r>
          </a:p>
        </p:txBody>
      </p:sp>
      <p:sp>
        <p:nvSpPr>
          <p:cNvPr id="5" name="TextBox 4">
            <a:extLst>
              <a:ext uri="{FF2B5EF4-FFF2-40B4-BE49-F238E27FC236}">
                <a16:creationId xmlns:a16="http://schemas.microsoft.com/office/drawing/2014/main" id="{4C36225E-332E-0331-ED3B-B5063A2690D2}"/>
              </a:ext>
            </a:extLst>
          </p:cNvPr>
          <p:cNvSpPr txBox="1"/>
          <p:nvPr/>
        </p:nvSpPr>
        <p:spPr>
          <a:xfrm>
            <a:off x="3429000" y="4812392"/>
            <a:ext cx="2560747" cy="276999"/>
          </a:xfrm>
          <a:prstGeom prst="rect">
            <a:avLst/>
          </a:prstGeom>
          <a:noFill/>
        </p:spPr>
        <p:txBody>
          <a:bodyPr wrap="square">
            <a:spAutoFit/>
          </a:bodyPr>
          <a:lstStyle/>
          <a:p>
            <a:pPr algn="ctr"/>
            <a:r>
              <a:rPr lang="en-US" sz="1200" i="1" dirty="0">
                <a:solidFill>
                  <a:schemeClr val="bg1"/>
                </a:solidFill>
                <a:latin typeface="Arial" panose="020B0604020202020204" pitchFamily="34" charset="0"/>
                <a:cs typeface="Arial" panose="020B0604020202020204" pitchFamily="34" charset="0"/>
              </a:rPr>
              <a:t>https://www.hepbnet.org/about.asp</a:t>
            </a:r>
          </a:p>
        </p:txBody>
      </p:sp>
      <p:sp>
        <p:nvSpPr>
          <p:cNvPr id="4" name="Slide Number Placeholder 3">
            <a:extLst>
              <a:ext uri="{FF2B5EF4-FFF2-40B4-BE49-F238E27FC236}">
                <a16:creationId xmlns:a16="http://schemas.microsoft.com/office/drawing/2014/main" id="{C179C3E9-B00B-6ECF-F6A2-3716502B4B92}"/>
              </a:ext>
            </a:extLst>
          </p:cNvPr>
          <p:cNvSpPr>
            <a:spLocks noGrp="1"/>
          </p:cNvSpPr>
          <p:nvPr>
            <p:ph type="sldNum" sz="quarter" idx="12"/>
          </p:nvPr>
        </p:nvSpPr>
        <p:spPr/>
        <p:txBody>
          <a:bodyPr/>
          <a:lstStyle/>
          <a:p>
            <a:fld id="{3D987DAA-A896-1841-BC8A-D645CCE33E3D}" type="slidenum">
              <a:rPr lang="en-US" smtClean="0">
                <a:solidFill>
                  <a:srgbClr val="FFFFFF"/>
                </a:solidFill>
              </a:rPr>
              <a:pPr/>
              <a:t>6</a:t>
            </a:fld>
            <a:endParaRPr lang="en-US" dirty="0">
              <a:solidFill>
                <a:srgbClr val="FFFFFF"/>
              </a:solidFill>
            </a:endParaRPr>
          </a:p>
        </p:txBody>
      </p:sp>
      <p:pic>
        <p:nvPicPr>
          <p:cNvPr id="9" name="Picture 2">
            <a:extLst>
              <a:ext uri="{FF2B5EF4-FFF2-40B4-BE49-F238E27FC236}">
                <a16:creationId xmlns:a16="http://schemas.microsoft.com/office/drawing/2014/main" id="{8916B261-5061-4441-A075-DBE92682FF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5" t="6302" r="1751" b="6148"/>
          <a:stretch/>
        </p:blipFill>
        <p:spPr bwMode="auto">
          <a:xfrm>
            <a:off x="1644100" y="846051"/>
            <a:ext cx="6128300" cy="369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43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0172-D7B2-AC94-976E-A37BB878A0BB}"/>
              </a:ext>
            </a:extLst>
          </p:cNvPr>
          <p:cNvSpPr>
            <a:spLocks noGrp="1"/>
          </p:cNvSpPr>
          <p:nvPr>
            <p:ph type="title"/>
          </p:nvPr>
        </p:nvSpPr>
        <p:spPr>
          <a:xfrm>
            <a:off x="381000" y="229389"/>
            <a:ext cx="7886700" cy="867965"/>
          </a:xfrm>
        </p:spPr>
        <p:txBody>
          <a:bodyPr/>
          <a:lstStyle/>
          <a:p>
            <a:pPr algn="ctr"/>
            <a:r>
              <a:rPr lang="en-US" dirty="0"/>
              <a:t>Transmission</a:t>
            </a:r>
          </a:p>
        </p:txBody>
      </p:sp>
      <p:sp>
        <p:nvSpPr>
          <p:cNvPr id="3" name="Text Placeholder 2">
            <a:extLst>
              <a:ext uri="{FF2B5EF4-FFF2-40B4-BE49-F238E27FC236}">
                <a16:creationId xmlns:a16="http://schemas.microsoft.com/office/drawing/2014/main" id="{28A36B9F-063E-4716-E4D7-071A144D8522}"/>
              </a:ext>
            </a:extLst>
          </p:cNvPr>
          <p:cNvSpPr>
            <a:spLocks noGrp="1"/>
          </p:cNvSpPr>
          <p:nvPr>
            <p:ph type="body" idx="1"/>
          </p:nvPr>
        </p:nvSpPr>
        <p:spPr>
          <a:xfrm>
            <a:off x="397276" y="918106"/>
            <a:ext cx="8365724" cy="3558643"/>
          </a:xfrm>
        </p:spPr>
        <p:txBody>
          <a:bodyPr>
            <a:normAutofit fontScale="92500" lnSpcReduction="20000"/>
          </a:bodyPr>
          <a:lstStyle/>
          <a:p>
            <a:pPr marL="342900" indent="-342900">
              <a:buFont typeface="Wingdings" panose="05000000000000000000" pitchFamily="2" charset="2"/>
              <a:buChar char="§"/>
            </a:pPr>
            <a:r>
              <a:rPr lang="en-US" sz="2400" dirty="0">
                <a:solidFill>
                  <a:schemeClr val="tx1"/>
                </a:solidFill>
              </a:rPr>
              <a:t>Higher Prevalence regions	</a:t>
            </a:r>
          </a:p>
          <a:p>
            <a:pPr marL="685800" lvl="1" indent="-342900">
              <a:buFont typeface="Wingdings" panose="05000000000000000000" pitchFamily="2" charset="2"/>
              <a:buChar char="§"/>
            </a:pPr>
            <a:r>
              <a:rPr lang="en-US" sz="2400" dirty="0">
                <a:solidFill>
                  <a:schemeClr val="tx1"/>
                </a:solidFill>
              </a:rPr>
              <a:t>Perinatal and early-childhood exposures </a:t>
            </a:r>
          </a:p>
          <a:p>
            <a:pPr marL="342900" indent="-342900">
              <a:buFont typeface="Wingdings" panose="05000000000000000000" pitchFamily="2" charset="2"/>
              <a:buChar char="§"/>
            </a:pPr>
            <a:r>
              <a:rPr lang="en-US" sz="2400" dirty="0">
                <a:solidFill>
                  <a:schemeClr val="tx1"/>
                </a:solidFill>
              </a:rPr>
              <a:t>Low-prevalence regions (Europe and North America)</a:t>
            </a:r>
          </a:p>
          <a:p>
            <a:pPr marL="685800" lvl="1" indent="-342900">
              <a:buFont typeface="Wingdings" panose="05000000000000000000" pitchFamily="2" charset="2"/>
              <a:buChar char="§"/>
            </a:pPr>
            <a:r>
              <a:rPr lang="en-US" sz="2400" dirty="0">
                <a:solidFill>
                  <a:schemeClr val="tx1"/>
                </a:solidFill>
              </a:rPr>
              <a:t>Sexual contact and injection drug use</a:t>
            </a:r>
          </a:p>
          <a:p>
            <a:pPr marL="685800" lvl="1" indent="-342900">
              <a:buFont typeface="Wingdings" panose="05000000000000000000" pitchFamily="2" charset="2"/>
              <a:buChar char="§"/>
            </a:pPr>
            <a:r>
              <a:rPr lang="en-US" sz="2400" dirty="0">
                <a:solidFill>
                  <a:schemeClr val="tx1"/>
                </a:solidFill>
              </a:rPr>
              <a:t>Perinatal transmission - foreign-born population </a:t>
            </a:r>
          </a:p>
          <a:p>
            <a:pPr marL="342900" indent="-342900">
              <a:buFont typeface="Wingdings" panose="05000000000000000000" pitchFamily="2" charset="2"/>
              <a:buChar char="§"/>
            </a:pPr>
            <a:r>
              <a:rPr lang="en-US" sz="2400" dirty="0">
                <a:solidFill>
                  <a:schemeClr val="tx1"/>
                </a:solidFill>
              </a:rPr>
              <a:t>HBV is transmitted more efficiently than HIV</a:t>
            </a:r>
          </a:p>
          <a:p>
            <a:pPr marL="342900" indent="-342900">
              <a:buFont typeface="Wingdings" panose="05000000000000000000" pitchFamily="2" charset="2"/>
              <a:buChar char="§"/>
            </a:pPr>
            <a:r>
              <a:rPr lang="en-US" sz="2400" dirty="0">
                <a:solidFill>
                  <a:schemeClr val="tx1"/>
                </a:solidFill>
              </a:rPr>
              <a:t>Many genotypes : (A–J) </a:t>
            </a:r>
          </a:p>
          <a:p>
            <a:pPr marL="685800" lvl="1" indent="-342900">
              <a:buFont typeface="Wingdings" panose="05000000000000000000" pitchFamily="2" charset="2"/>
              <a:buChar char="§"/>
            </a:pPr>
            <a:r>
              <a:rPr lang="en-US" sz="2400" dirty="0">
                <a:solidFill>
                  <a:schemeClr val="tx1"/>
                </a:solidFill>
              </a:rPr>
              <a:t>Geographic distributions differ</a:t>
            </a:r>
          </a:p>
          <a:p>
            <a:pPr marL="685800" lvl="1" indent="-342900">
              <a:buFont typeface="Wingdings" panose="05000000000000000000" pitchFamily="2" charset="2"/>
              <a:buChar char="§"/>
            </a:pPr>
            <a:r>
              <a:rPr lang="en-US" sz="2400" dirty="0">
                <a:solidFill>
                  <a:schemeClr val="tx1"/>
                </a:solidFill>
              </a:rPr>
              <a:t>Genotype A : North America and Western Europe</a:t>
            </a:r>
          </a:p>
          <a:p>
            <a:pPr marL="685800" lvl="1" indent="-342900">
              <a:buFont typeface="Wingdings" panose="05000000000000000000" pitchFamily="2" charset="2"/>
              <a:buChar char="§"/>
            </a:pPr>
            <a:r>
              <a:rPr lang="en-US" sz="2400" dirty="0">
                <a:solidFill>
                  <a:schemeClr val="tx1"/>
                </a:solidFill>
              </a:rPr>
              <a:t>Genotypes B and C: Asia</a:t>
            </a:r>
          </a:p>
        </p:txBody>
      </p:sp>
      <p:sp>
        <p:nvSpPr>
          <p:cNvPr id="4" name="Slide Number Placeholder 3">
            <a:extLst>
              <a:ext uri="{FF2B5EF4-FFF2-40B4-BE49-F238E27FC236}">
                <a16:creationId xmlns:a16="http://schemas.microsoft.com/office/drawing/2014/main" id="{EA78D3BA-9E15-4F95-F131-D81439C80A1E}"/>
              </a:ext>
            </a:extLst>
          </p:cNvPr>
          <p:cNvSpPr>
            <a:spLocks noGrp="1"/>
          </p:cNvSpPr>
          <p:nvPr>
            <p:ph type="sldNum" sz="quarter" idx="12"/>
          </p:nvPr>
        </p:nvSpPr>
        <p:spPr/>
        <p:txBody>
          <a:bodyPr/>
          <a:lstStyle/>
          <a:p>
            <a:fld id="{3D987DAA-A896-1841-BC8A-D645CCE33E3D}" type="slidenum">
              <a:rPr lang="en-US" smtClean="0">
                <a:solidFill>
                  <a:srgbClr val="FFFFFF"/>
                </a:solidFill>
              </a:rPr>
              <a:pPr/>
              <a:t>7</a:t>
            </a:fld>
            <a:endParaRPr lang="en-US" dirty="0">
              <a:solidFill>
                <a:srgbClr val="FFFFFF"/>
              </a:solidFill>
            </a:endParaRPr>
          </a:p>
        </p:txBody>
      </p:sp>
    </p:spTree>
    <p:extLst>
      <p:ext uri="{BB962C8B-B14F-4D97-AF65-F5344CB8AC3E}">
        <p14:creationId xmlns:p14="http://schemas.microsoft.com/office/powerpoint/2010/main" val="212759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6610" name="Object 1026">
            <a:extLst>
              <a:ext uri="{FF2B5EF4-FFF2-40B4-BE49-F238E27FC236}">
                <a16:creationId xmlns:a16="http://schemas.microsoft.com/office/drawing/2014/main" id="{5A201A3A-31F1-7F1B-5388-CC63FF9D6958}"/>
              </a:ext>
            </a:extLst>
          </p:cNvPr>
          <p:cNvGraphicFramePr>
            <a:graphicFrameLocks noChangeAspect="1"/>
          </p:cNvGraphicFramePr>
          <p:nvPr>
            <p:extLst>
              <p:ext uri="{D42A27DB-BD31-4B8C-83A1-F6EECF244321}">
                <p14:modId xmlns:p14="http://schemas.microsoft.com/office/powerpoint/2010/main" val="2623272969"/>
              </p:ext>
            </p:extLst>
          </p:nvPr>
        </p:nvGraphicFramePr>
        <p:xfrm>
          <a:off x="627153" y="742950"/>
          <a:ext cx="7959073" cy="3886200"/>
        </p:xfrm>
        <a:graphic>
          <a:graphicData uri="http://schemas.openxmlformats.org/presentationml/2006/ole">
            <mc:AlternateContent xmlns:mc="http://schemas.openxmlformats.org/markup-compatibility/2006">
              <mc:Choice xmlns:v="urn:schemas-microsoft-com:vml" Requires="v">
                <p:oleObj name="Chart" r:id="rId3" imgW="8305672" imgH="4009889" progId="MSGraph.Chart.8">
                  <p:embed followColorScheme="full"/>
                </p:oleObj>
              </mc:Choice>
              <mc:Fallback>
                <p:oleObj name="Chart" r:id="rId3" imgW="8305672" imgH="4009889" progId="MSGraph.Chart.8">
                  <p:embed followColorScheme="full"/>
                  <p:pic>
                    <p:nvPicPr>
                      <p:cNvPr id="196610" name="Object 1026">
                        <a:extLst>
                          <a:ext uri="{FF2B5EF4-FFF2-40B4-BE49-F238E27FC236}">
                            <a16:creationId xmlns:a16="http://schemas.microsoft.com/office/drawing/2014/main" id="{5A201A3A-31F1-7F1B-5388-CC63FF9D6958}"/>
                          </a:ext>
                        </a:extLst>
                      </p:cNvPr>
                      <p:cNvPicPr>
                        <a:picLocks noChangeAspect="1" noChangeArrowheads="1"/>
                      </p:cNvPicPr>
                      <p:nvPr/>
                    </p:nvPicPr>
                    <p:blipFill>
                      <a:blip r:embed="rId4"/>
                      <a:srcRect/>
                      <a:stretch>
                        <a:fillRect/>
                      </a:stretch>
                    </p:blipFill>
                    <p:spPr bwMode="auto">
                      <a:xfrm>
                        <a:off x="627153" y="742950"/>
                        <a:ext cx="7959073" cy="3886200"/>
                      </a:xfrm>
                      <a:prstGeom prst="rect">
                        <a:avLst/>
                      </a:prstGeom>
                      <a:noFill/>
                      <a:ln>
                        <a:noFill/>
                      </a:ln>
                      <a:effectLst/>
                    </p:spPr>
                  </p:pic>
                </p:oleObj>
              </mc:Fallback>
            </mc:AlternateContent>
          </a:graphicData>
        </a:graphic>
      </p:graphicFrame>
      <p:sp>
        <p:nvSpPr>
          <p:cNvPr id="196611" name="Text Box 1027">
            <a:extLst>
              <a:ext uri="{FF2B5EF4-FFF2-40B4-BE49-F238E27FC236}">
                <a16:creationId xmlns:a16="http://schemas.microsoft.com/office/drawing/2014/main" id="{002D8426-74B5-4C10-BF98-F07690704FB4}"/>
              </a:ext>
            </a:extLst>
          </p:cNvPr>
          <p:cNvSpPr txBox="1">
            <a:spLocks noChangeArrowheads="1"/>
          </p:cNvSpPr>
          <p:nvPr/>
        </p:nvSpPr>
        <p:spPr bwMode="auto">
          <a:xfrm>
            <a:off x="0" y="0"/>
            <a:ext cx="9080428" cy="108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4" tIns="34287" rIns="68574" bIns="34287">
            <a:spAutoFit/>
          </a:bodyPr>
          <a:lstStyle/>
          <a:p>
            <a:pPr algn="ctr"/>
            <a:r>
              <a:rPr lang="en-US" altLang="en-US" sz="3300" b="1" dirty="0">
                <a:solidFill>
                  <a:schemeClr val="accent6"/>
                </a:solidFill>
                <a:latin typeface="+mj-lt"/>
              </a:rPr>
              <a:t>Risk Factors Associated with </a:t>
            </a:r>
          </a:p>
          <a:p>
            <a:pPr algn="ctr"/>
            <a:r>
              <a:rPr lang="en-US" altLang="en-US" sz="3300" b="1" dirty="0">
                <a:solidFill>
                  <a:schemeClr val="accent6"/>
                </a:solidFill>
                <a:latin typeface="+mj-lt"/>
              </a:rPr>
              <a:t>Reported Hepatitis B, 1990-2000, US-CDC</a:t>
            </a:r>
          </a:p>
        </p:txBody>
      </p:sp>
      <p:sp>
        <p:nvSpPr>
          <p:cNvPr id="196612" name="Text Box 1028">
            <a:extLst>
              <a:ext uri="{FF2B5EF4-FFF2-40B4-BE49-F238E27FC236}">
                <a16:creationId xmlns:a16="http://schemas.microsoft.com/office/drawing/2014/main" id="{1C5BBC59-8DC3-D93D-DFD1-B9A1F39F5E48}"/>
              </a:ext>
            </a:extLst>
          </p:cNvPr>
          <p:cNvSpPr txBox="1">
            <a:spLocks noChangeArrowheads="1"/>
          </p:cNvSpPr>
          <p:nvPr/>
        </p:nvSpPr>
        <p:spPr bwMode="auto">
          <a:xfrm>
            <a:off x="73478" y="4790650"/>
            <a:ext cx="1622868" cy="25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4" tIns="34287" rIns="68574" bIns="34287">
            <a:spAutoFit/>
          </a:bodyPr>
          <a:lstStyle/>
          <a:p>
            <a:r>
              <a:rPr lang="en-US" altLang="en-US" sz="1200" dirty="0">
                <a:solidFill>
                  <a:schemeClr val="bg1"/>
                </a:solidFill>
                <a:latin typeface="Times New Roman" panose="02020603050405020304" pitchFamily="18" charset="0"/>
              </a:rPr>
              <a:t>Source:  NNDSS/VHSP</a:t>
            </a:r>
          </a:p>
        </p:txBody>
      </p:sp>
      <p:sp>
        <p:nvSpPr>
          <p:cNvPr id="196613" name="Text Box 1029">
            <a:extLst>
              <a:ext uri="{FF2B5EF4-FFF2-40B4-BE49-F238E27FC236}">
                <a16:creationId xmlns:a16="http://schemas.microsoft.com/office/drawing/2014/main" id="{AE1EAA70-1806-A4A5-15CE-ED7835B22430}"/>
              </a:ext>
            </a:extLst>
          </p:cNvPr>
          <p:cNvSpPr txBox="1">
            <a:spLocks noChangeArrowheads="1"/>
          </p:cNvSpPr>
          <p:nvPr/>
        </p:nvSpPr>
        <p:spPr bwMode="auto">
          <a:xfrm>
            <a:off x="2438400" y="4790650"/>
            <a:ext cx="4953000" cy="25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4" tIns="34287" rIns="68574" bIns="34287">
            <a:spAutoFit/>
          </a:bodyPr>
          <a:lstStyle/>
          <a:p>
            <a:r>
              <a:rPr lang="en-US" altLang="en-US" sz="900" dirty="0">
                <a:solidFill>
                  <a:schemeClr val="bg1"/>
                </a:solidFill>
                <a:latin typeface="Times New Roman" panose="02020603050405020304" pitchFamily="18" charset="0"/>
              </a:rPr>
              <a:t>*</a:t>
            </a:r>
            <a:r>
              <a:rPr lang="en-US" altLang="en-US" sz="1200" dirty="0">
                <a:solidFill>
                  <a:schemeClr val="bg1"/>
                </a:solidFill>
                <a:latin typeface="Times New Roman" panose="02020603050405020304" pitchFamily="18" charset="0"/>
              </a:rPr>
              <a:t>Other: Surgery, dental surgery, acupuncture, tattoo, other percutaneous injury</a:t>
            </a:r>
          </a:p>
        </p:txBody>
      </p:sp>
      <p:sp>
        <p:nvSpPr>
          <p:cNvPr id="2" name="Slide Number Placeholder 3">
            <a:extLst>
              <a:ext uri="{FF2B5EF4-FFF2-40B4-BE49-F238E27FC236}">
                <a16:creationId xmlns:a16="http://schemas.microsoft.com/office/drawing/2014/main" id="{97C2CBBD-8AF7-E179-5AF5-41D6D19C58D2}"/>
              </a:ext>
            </a:extLst>
          </p:cNvPr>
          <p:cNvSpPr txBox="1">
            <a:spLocks/>
          </p:cNvSpPr>
          <p:nvPr/>
        </p:nvSpPr>
        <p:spPr>
          <a:xfrm>
            <a:off x="8531788" y="4729412"/>
            <a:ext cx="548640" cy="29718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987DAA-A896-1841-BC8A-D645CCE33E3D}" type="slidenum">
              <a:rPr lang="en-US" smtClean="0">
                <a:solidFill>
                  <a:srgbClr val="FFFFFF"/>
                </a:solidFill>
              </a:rPr>
              <a:pPr/>
              <a:t>8</a:t>
            </a:fld>
            <a:endParaRPr lang="en-US"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A2EB99-AFCB-C766-8516-C5BDCA9D9BBD}"/>
              </a:ext>
            </a:extLst>
          </p:cNvPr>
          <p:cNvSpPr>
            <a:spLocks noGrp="1"/>
          </p:cNvSpPr>
          <p:nvPr>
            <p:ph type="title"/>
          </p:nvPr>
        </p:nvSpPr>
        <p:spPr/>
        <p:txBody>
          <a:bodyPr/>
          <a:lstStyle/>
          <a:p>
            <a:pPr algn="ctr"/>
            <a:r>
              <a:rPr lang="en-US" dirty="0"/>
              <a:t>HIV-HBV coinfection</a:t>
            </a:r>
          </a:p>
        </p:txBody>
      </p:sp>
      <p:sp>
        <p:nvSpPr>
          <p:cNvPr id="5" name="Text Placeholder 4">
            <a:extLst>
              <a:ext uri="{FF2B5EF4-FFF2-40B4-BE49-F238E27FC236}">
                <a16:creationId xmlns:a16="http://schemas.microsoft.com/office/drawing/2014/main" id="{B5227C68-B7CE-3CE6-DA98-36C92B3994C2}"/>
              </a:ext>
            </a:extLst>
          </p:cNvPr>
          <p:cNvSpPr>
            <a:spLocks noGrp="1"/>
          </p:cNvSpPr>
          <p:nvPr>
            <p:ph sz="half" idx="1"/>
          </p:nvPr>
        </p:nvSpPr>
        <p:spPr/>
        <p:txBody>
          <a:bodyPr>
            <a:normAutofit fontScale="92500"/>
          </a:bodyPr>
          <a:lstStyle/>
          <a:p>
            <a:pPr marL="457200" indent="-457200">
              <a:buFont typeface="Wingdings" panose="05000000000000000000" pitchFamily="2" charset="2"/>
              <a:buChar char="§"/>
            </a:pPr>
            <a:r>
              <a:rPr lang="en-US" sz="2400" dirty="0">
                <a:solidFill>
                  <a:srgbClr val="333333"/>
                </a:solidFill>
              </a:rPr>
              <a:t>Higher HBV </a:t>
            </a:r>
            <a:r>
              <a:rPr lang="en-US" sz="2400" b="0" i="0" u="none" strike="noStrike" dirty="0">
                <a:solidFill>
                  <a:srgbClr val="333333"/>
                </a:solidFill>
                <a:effectLst/>
              </a:rPr>
              <a:t>DNA</a:t>
            </a:r>
          </a:p>
          <a:p>
            <a:pPr marL="457200" indent="-457200">
              <a:buFont typeface="Wingdings" panose="05000000000000000000" pitchFamily="2" charset="2"/>
              <a:buChar char="§"/>
            </a:pPr>
            <a:r>
              <a:rPr lang="en-US" sz="2400" b="0" i="0" u="none" strike="noStrike" dirty="0">
                <a:solidFill>
                  <a:srgbClr val="333333"/>
                </a:solidFill>
                <a:effectLst/>
              </a:rPr>
              <a:t>Lower ALT</a:t>
            </a:r>
          </a:p>
          <a:p>
            <a:pPr marL="457200" indent="-457200">
              <a:buFont typeface="Wingdings" panose="05000000000000000000" pitchFamily="2" charset="2"/>
              <a:buChar char="§"/>
            </a:pPr>
            <a:r>
              <a:rPr lang="en-US" sz="2400" b="0" i="0" u="none" strike="noStrike" dirty="0">
                <a:solidFill>
                  <a:srgbClr val="333333"/>
                </a:solidFill>
                <a:effectLst/>
              </a:rPr>
              <a:t>&lt; spontaneous </a:t>
            </a:r>
            <a:r>
              <a:rPr lang="en-US" sz="2400" b="0" i="0" u="none" strike="noStrike" dirty="0" err="1">
                <a:solidFill>
                  <a:srgbClr val="333333"/>
                </a:solidFill>
                <a:effectLst/>
              </a:rPr>
              <a:t>HBeAg</a:t>
            </a:r>
            <a:r>
              <a:rPr lang="en-US" sz="2400" b="0" i="0" u="none" strike="noStrike" dirty="0">
                <a:solidFill>
                  <a:srgbClr val="333333"/>
                </a:solidFill>
                <a:effectLst/>
              </a:rPr>
              <a:t> seroconversion</a:t>
            </a:r>
          </a:p>
          <a:p>
            <a:pPr marL="457200" indent="-457200">
              <a:buFont typeface="Wingdings" panose="05000000000000000000" pitchFamily="2" charset="2"/>
              <a:buChar char="§"/>
            </a:pPr>
            <a:r>
              <a:rPr lang="en-US" sz="2400" dirty="0">
                <a:solidFill>
                  <a:srgbClr val="333333"/>
                </a:solidFill>
              </a:rPr>
              <a:t>Accelerated progression of liver disease</a:t>
            </a:r>
          </a:p>
          <a:p>
            <a:pPr marL="457200" indent="-457200">
              <a:buFont typeface="Wingdings" panose="05000000000000000000" pitchFamily="2" charset="2"/>
              <a:buChar char="§"/>
            </a:pPr>
            <a:r>
              <a:rPr lang="en-US" sz="2400" dirty="0">
                <a:solidFill>
                  <a:srgbClr val="333333"/>
                </a:solidFill>
              </a:rPr>
              <a:t>Increased risk of HCC</a:t>
            </a:r>
          </a:p>
          <a:p>
            <a:pPr marL="457200" indent="-457200">
              <a:buFont typeface="Wingdings" panose="05000000000000000000" pitchFamily="2" charset="2"/>
              <a:buChar char="§"/>
            </a:pPr>
            <a:r>
              <a:rPr lang="en-US" sz="2400" dirty="0">
                <a:solidFill>
                  <a:srgbClr val="333333"/>
                </a:solidFill>
              </a:rPr>
              <a:t>Increased mortality</a:t>
            </a:r>
            <a:endParaRPr lang="en-US" sz="2400" dirty="0"/>
          </a:p>
        </p:txBody>
      </p:sp>
      <p:sp>
        <p:nvSpPr>
          <p:cNvPr id="2" name="Slide Number Placeholder 1">
            <a:extLst>
              <a:ext uri="{FF2B5EF4-FFF2-40B4-BE49-F238E27FC236}">
                <a16:creationId xmlns:a16="http://schemas.microsoft.com/office/drawing/2014/main" id="{C33CD522-89EC-8CE5-79D2-8FCF12338BE8}"/>
              </a:ext>
            </a:extLst>
          </p:cNvPr>
          <p:cNvSpPr>
            <a:spLocks noGrp="1"/>
          </p:cNvSpPr>
          <p:nvPr>
            <p:ph type="sldNum" sz="quarter" idx="12"/>
          </p:nvPr>
        </p:nvSpPr>
        <p:spPr/>
        <p:txBody>
          <a:bodyPr/>
          <a:lstStyle/>
          <a:p>
            <a:fld id="{3D987DAA-A896-1841-BC8A-D645CCE33E3D}" type="slidenum">
              <a:rPr lang="en-US" smtClean="0">
                <a:solidFill>
                  <a:srgbClr val="FFFFFF"/>
                </a:solidFill>
              </a:rPr>
              <a:pPr/>
              <a:t>9</a:t>
            </a:fld>
            <a:endParaRPr lang="en-US" dirty="0">
              <a:solidFill>
                <a:srgbClr val="FFFFFF"/>
              </a:solidFill>
            </a:endParaRPr>
          </a:p>
        </p:txBody>
      </p:sp>
      <p:pic>
        <p:nvPicPr>
          <p:cNvPr id="6" name="Picture 2" descr="&lt;div&gt;Source: Konopnicki D, Mocroft A, de Wit S, et al. Hepatitis B and HIV: prevalence, AIDS progression, response to highly active antiretroviral therapy and increased mortality in the EuroSIDA cohort. AIDS. 2005;19:593-601.&lt;/div&gt;">
            <a:extLst>
              <a:ext uri="{FF2B5EF4-FFF2-40B4-BE49-F238E27FC236}">
                <a16:creationId xmlns:a16="http://schemas.microsoft.com/office/drawing/2014/main" id="{D751C2C8-1853-2333-D891-517B616195FA}"/>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082968" y="1298609"/>
            <a:ext cx="4997460" cy="3123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645E4F-4796-A594-5132-0FD9F8C8266E}"/>
              </a:ext>
            </a:extLst>
          </p:cNvPr>
          <p:cNvSpPr txBox="1"/>
          <p:nvPr/>
        </p:nvSpPr>
        <p:spPr>
          <a:xfrm>
            <a:off x="2743200" y="4729412"/>
            <a:ext cx="4572000" cy="276999"/>
          </a:xfrm>
          <a:prstGeom prst="rect">
            <a:avLst/>
          </a:prstGeom>
          <a:noFill/>
        </p:spPr>
        <p:txBody>
          <a:bodyPr wrap="square" rtlCol="0">
            <a:spAutoFit/>
          </a:bodyPr>
          <a:lstStyle/>
          <a:p>
            <a:pPr algn="ctr"/>
            <a:r>
              <a:rPr lang="en-US" sz="1200" dirty="0">
                <a:solidFill>
                  <a:schemeClr val="bg1"/>
                </a:solidFill>
              </a:rPr>
              <a:t>https://chip.dk/Research/Studies/EuroSIDA</a:t>
            </a:r>
          </a:p>
        </p:txBody>
      </p:sp>
    </p:spTree>
    <p:extLst>
      <p:ext uri="{BB962C8B-B14F-4D97-AF65-F5344CB8AC3E}">
        <p14:creationId xmlns:p14="http://schemas.microsoft.com/office/powerpoint/2010/main" val="55032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2900</Words>
  <Application>Microsoft Office PowerPoint</Application>
  <PresentationFormat>On-screen Show (16:9)</PresentationFormat>
  <Paragraphs>337</Paragraphs>
  <Slides>44</Slides>
  <Notes>24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7" baseType="lpstr">
      <vt:lpstr>AdvPSPH</vt:lpstr>
      <vt:lpstr>Arial</vt:lpstr>
      <vt:lpstr>Calibri</vt:lpstr>
      <vt:lpstr>Cambria Math</vt:lpstr>
      <vt:lpstr>Fira Sans</vt:lpstr>
      <vt:lpstr>ITC Avant Garde Std Bk</vt:lpstr>
      <vt:lpstr>Noto Sans</vt:lpstr>
      <vt:lpstr>Source Sans Pro</vt:lpstr>
      <vt:lpstr>Times New Roman</vt:lpstr>
      <vt:lpstr>Verdana</vt:lpstr>
      <vt:lpstr>Wingdings</vt:lpstr>
      <vt:lpstr>AETC-BLANK-MASTER</vt:lpstr>
      <vt:lpstr>Chart</vt:lpstr>
      <vt:lpstr>Management of Hepatitis B in People with HIV</vt:lpstr>
      <vt:lpstr>Conflict of Interest Disclosure Statement</vt:lpstr>
      <vt:lpstr>Learning Objectives</vt:lpstr>
      <vt:lpstr>PowerPoint Presentation</vt:lpstr>
      <vt:lpstr>Epidemiology</vt:lpstr>
      <vt:lpstr>Epidemiology</vt:lpstr>
      <vt:lpstr>Transmission</vt:lpstr>
      <vt:lpstr>PowerPoint Presentation</vt:lpstr>
      <vt:lpstr>HIV-HBV coinfection</vt:lpstr>
      <vt:lpstr>Clinical Manifestations</vt:lpstr>
      <vt:lpstr>Clinical Manifestations</vt:lpstr>
      <vt:lpstr>Case</vt:lpstr>
      <vt:lpstr>Diagnosis</vt:lpstr>
      <vt:lpstr>Serologic Evaluation of Hepatitis B</vt:lpstr>
      <vt:lpstr>PowerPoint Presentation</vt:lpstr>
      <vt:lpstr>PowerPoint Presentation</vt:lpstr>
      <vt:lpstr>Patients who clear HBsAg</vt:lpstr>
      <vt:lpstr>Diagnostic Tests and Follow up</vt:lpstr>
      <vt:lpstr>Treatment</vt:lpstr>
      <vt:lpstr>Preferred Therapies for people with HIV/HBV</vt:lpstr>
      <vt:lpstr>PowerPoint Presentation</vt:lpstr>
      <vt:lpstr>PowerPoint Presentation</vt:lpstr>
      <vt:lpstr>PowerPoint Presentation</vt:lpstr>
      <vt:lpstr>Treatment Failure</vt:lpstr>
      <vt:lpstr>PowerPoint Presentation</vt:lpstr>
      <vt:lpstr>PowerPoint Presentation</vt:lpstr>
      <vt:lpstr>HIV Increases the Risk of ESLD</vt:lpstr>
      <vt:lpstr>PowerPoint Presentation</vt:lpstr>
      <vt:lpstr>People receiving immunosuppression </vt:lpstr>
      <vt:lpstr>Case</vt:lpstr>
      <vt:lpstr>PowerPoint Presentation</vt:lpstr>
      <vt:lpstr>PowerPoint Presentation</vt:lpstr>
      <vt:lpstr>Immunizations</vt:lpstr>
      <vt:lpstr>Immunization Recommendations</vt:lpstr>
      <vt:lpstr>Low Rates of Hepatitis B Vaccination</vt:lpstr>
      <vt:lpstr>Post Vaccine Recommendations</vt:lpstr>
      <vt:lpstr>Non-responders</vt:lpstr>
      <vt:lpstr>High HBsAb Seroprotection with  HepB-CpG Vaccine in People with HIV</vt:lpstr>
      <vt:lpstr>Testing for other Hepatitis virus</vt:lpstr>
      <vt:lpstr>Hepatitis B and Hepatitis D</vt:lpstr>
      <vt:lpstr>Thank you!  Questions?</vt:lpstr>
      <vt:lpstr>PowerPoint Presentation</vt:lpstr>
      <vt:lpstr>SCAETC Social Media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Judith Collins</cp:lastModifiedBy>
  <cp:revision>55</cp:revision>
  <dcterms:created xsi:type="dcterms:W3CDTF">2021-01-22T21:52:57Z</dcterms:created>
  <dcterms:modified xsi:type="dcterms:W3CDTF">2023-08-02T17:25:28Z</dcterms:modified>
</cp:coreProperties>
</file>