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72"/>
  </p:notesMasterIdLst>
  <p:sldIdLst>
    <p:sldId id="665" r:id="rId5"/>
    <p:sldId id="256" r:id="rId6"/>
    <p:sldId id="258" r:id="rId7"/>
    <p:sldId id="269" r:id="rId8"/>
    <p:sldId id="523" r:id="rId9"/>
    <p:sldId id="689" r:id="rId10"/>
    <p:sldId id="684" r:id="rId11"/>
    <p:sldId id="655" r:id="rId12"/>
    <p:sldId id="585" r:id="rId13"/>
    <p:sldId id="608" r:id="rId14"/>
    <p:sldId id="621" r:id="rId15"/>
    <p:sldId id="662" r:id="rId16"/>
    <p:sldId id="680" r:id="rId17"/>
    <p:sldId id="630" r:id="rId18"/>
    <p:sldId id="599" r:id="rId19"/>
    <p:sldId id="624" r:id="rId20"/>
    <p:sldId id="679" r:id="rId21"/>
    <p:sldId id="615" r:id="rId22"/>
    <p:sldId id="664" r:id="rId23"/>
    <p:sldId id="681" r:id="rId24"/>
    <p:sldId id="682" r:id="rId25"/>
    <p:sldId id="683" r:id="rId26"/>
    <p:sldId id="663" r:id="rId27"/>
    <p:sldId id="671" r:id="rId28"/>
    <p:sldId id="675" r:id="rId29"/>
    <p:sldId id="667" r:id="rId30"/>
    <p:sldId id="627" r:id="rId31"/>
    <p:sldId id="676" r:id="rId32"/>
    <p:sldId id="631" r:id="rId33"/>
    <p:sldId id="661" r:id="rId34"/>
    <p:sldId id="686" r:id="rId35"/>
    <p:sldId id="649" r:id="rId36"/>
    <p:sldId id="685" r:id="rId37"/>
    <p:sldId id="602" r:id="rId38"/>
    <p:sldId id="654" r:id="rId39"/>
    <p:sldId id="611" r:id="rId40"/>
    <p:sldId id="605" r:id="rId41"/>
    <p:sldId id="612" r:id="rId42"/>
    <p:sldId id="638" r:id="rId43"/>
    <p:sldId id="635" r:id="rId44"/>
    <p:sldId id="636" r:id="rId45"/>
    <p:sldId id="634" r:id="rId46"/>
    <p:sldId id="660" r:id="rId47"/>
    <p:sldId id="614" r:id="rId48"/>
    <p:sldId id="643" r:id="rId49"/>
    <p:sldId id="642" r:id="rId50"/>
    <p:sldId id="692" r:id="rId51"/>
    <p:sldId id="640" r:id="rId52"/>
    <p:sldId id="677" r:id="rId53"/>
    <p:sldId id="693" r:id="rId54"/>
    <p:sldId id="694" r:id="rId55"/>
    <p:sldId id="639" r:id="rId56"/>
    <p:sldId id="644" r:id="rId57"/>
    <p:sldId id="617" r:id="rId58"/>
    <p:sldId id="618" r:id="rId59"/>
    <p:sldId id="647" r:id="rId60"/>
    <p:sldId id="690" r:id="rId61"/>
    <p:sldId id="648" r:id="rId62"/>
    <p:sldId id="691" r:id="rId63"/>
    <p:sldId id="619" r:id="rId64"/>
    <p:sldId id="695" r:id="rId65"/>
    <p:sldId id="620" r:id="rId66"/>
    <p:sldId id="645" r:id="rId67"/>
    <p:sldId id="666" r:id="rId68"/>
    <p:sldId id="299" r:id="rId69"/>
    <p:sldId id="384" r:id="rId70"/>
    <p:sldId id="327" r:id="rId71"/>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9AF86F-A9CF-400B-874D-295A8FE24915}">
          <p14:sldIdLst>
            <p14:sldId id="665"/>
            <p14:sldId id="256"/>
            <p14:sldId id="258"/>
            <p14:sldId id="269"/>
            <p14:sldId id="523"/>
            <p14:sldId id="689"/>
            <p14:sldId id="684"/>
            <p14:sldId id="655"/>
            <p14:sldId id="585"/>
            <p14:sldId id="608"/>
            <p14:sldId id="621"/>
            <p14:sldId id="662"/>
            <p14:sldId id="680"/>
            <p14:sldId id="630"/>
            <p14:sldId id="599"/>
            <p14:sldId id="624"/>
            <p14:sldId id="679"/>
            <p14:sldId id="615"/>
            <p14:sldId id="664"/>
            <p14:sldId id="681"/>
            <p14:sldId id="682"/>
            <p14:sldId id="683"/>
            <p14:sldId id="663"/>
            <p14:sldId id="671"/>
            <p14:sldId id="675"/>
            <p14:sldId id="667"/>
            <p14:sldId id="627"/>
            <p14:sldId id="676"/>
            <p14:sldId id="631"/>
            <p14:sldId id="661"/>
            <p14:sldId id="686"/>
            <p14:sldId id="649"/>
            <p14:sldId id="685"/>
            <p14:sldId id="602"/>
            <p14:sldId id="654"/>
            <p14:sldId id="611"/>
            <p14:sldId id="605"/>
            <p14:sldId id="612"/>
            <p14:sldId id="638"/>
            <p14:sldId id="635"/>
            <p14:sldId id="636"/>
            <p14:sldId id="634"/>
            <p14:sldId id="660"/>
            <p14:sldId id="614"/>
            <p14:sldId id="643"/>
            <p14:sldId id="642"/>
            <p14:sldId id="692"/>
            <p14:sldId id="640"/>
            <p14:sldId id="677"/>
            <p14:sldId id="693"/>
            <p14:sldId id="694"/>
            <p14:sldId id="639"/>
            <p14:sldId id="644"/>
            <p14:sldId id="617"/>
            <p14:sldId id="618"/>
            <p14:sldId id="647"/>
            <p14:sldId id="690"/>
            <p14:sldId id="648"/>
            <p14:sldId id="691"/>
            <p14:sldId id="619"/>
            <p14:sldId id="695"/>
            <p14:sldId id="620"/>
            <p14:sldId id="645"/>
            <p14:sldId id="666"/>
            <p14:sldId id="299"/>
            <p14:sldId id="384"/>
            <p14:sldId id="3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038009-1267-E823-6CC1-39F380E0CE66}" name="Lucinda Zeinelabdin (SAMHD)" initials="L(" userId="S::lucinda.zeinelabdin2@sanantonio.gov::e89783c6-08b1-4dbd-858d-fa6b79b68235" providerId="AD"/>
  <p188:author id="{A034EB0A-ADC1-89A1-2E72-66A3EE278167}" name="Michael J Dominguez" initials="MJD" userId="S::MJDominguez@health.unm.edu::307b977c-51dd-44f6-9a48-2a195947bb7c" providerId="AD"/>
  <p188:author id="{05513321-2468-75CF-F0BB-A89CC999431D}" name="Michelle J Iandiorio" initials="MJI" userId="S::MIandiorio@health.unm.edu::a88d1e84-8054-4dfd-a2f3-64e12be5a899" providerId="AD"/>
  <p188:author id="{CD98E32E-0EF0-E94B-C2C7-8F139680A695}" name="Junda Woo (SAMHD)" initials="J(" userId="S::junda.woo@sanantonio.gov::c2907c57-53d3-4592-b2c8-304947d069d7" providerId="AD"/>
  <p188:author id="{9F6EF138-F7C9-DC9F-87E9-989056A1B38D}" name="Lucinda Zeinelabdin (SAMHD)" initials="LZ(" userId="S::Lucinda.Zeinelabdin2@sanantonio.gov::e89783c6-08b1-4dbd-858d-fa6b79b682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nda Woo (SAMHD)" initials="JW(" lastIdx="21" clrIdx="0">
    <p:extLst>
      <p:ext uri="{19B8F6BF-5375-455C-9EA6-DF929625EA0E}">
        <p15:presenceInfo xmlns:p15="http://schemas.microsoft.com/office/powerpoint/2012/main" userId="S-1-5-21-93475376-1651735272-1000085797-180897" providerId="AD"/>
      </p:ext>
    </p:extLst>
  </p:cmAuthor>
  <p:cmAuthor id="2" name="Bianca Ramirez (SAMHD)" initials="B(" lastIdx="2" clrIdx="1">
    <p:extLst>
      <p:ext uri="{19B8F6BF-5375-455C-9EA6-DF929625EA0E}">
        <p15:presenceInfo xmlns:p15="http://schemas.microsoft.com/office/powerpoint/2012/main" userId="S::bianca.ramirez@sanantonio.gov::172c9b80-399c-4c04-a169-88a21b731506" providerId="AD"/>
      </p:ext>
    </p:extLst>
  </p:cmAuthor>
  <p:cmAuthor id="3" name="Lucinda Zeinelabdin (SAMHD)" initials="LZ(" lastIdx="1" clrIdx="2">
    <p:extLst>
      <p:ext uri="{19B8F6BF-5375-455C-9EA6-DF929625EA0E}">
        <p15:presenceInfo xmlns:p15="http://schemas.microsoft.com/office/powerpoint/2012/main" userId="S::Lucinda.Zeinelabdin2@sanantonio.gov::e89783c6-08b1-4dbd-858d-fa6b79b68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F4203-43F0-4011-90E7-B7B89A7E3BE8}" v="5" dt="2023-06-14T18:46:04.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6" autoAdjust="0"/>
  </p:normalViewPr>
  <p:slideViewPr>
    <p:cSldViewPr snapToGrid="0">
      <p:cViewPr varScale="1">
        <p:scale>
          <a:sx n="72" d="100"/>
          <a:sy n="72" d="100"/>
        </p:scale>
        <p:origin x="5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B7165-96BE-434B-BA7C-72CB884F6EDE}"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6D08D173-1970-4A96-95BD-7C1528A843C6}">
      <dgm:prSet custT="1"/>
      <dgm:spPr/>
      <dgm:t>
        <a:bodyPr/>
        <a:lstStyle/>
        <a:p>
          <a:pPr algn="l" rtl="0"/>
          <a:r>
            <a:rPr lang="en-US" sz="1600" b="1" u="sng" dirty="0"/>
            <a:t>Primary</a:t>
          </a:r>
          <a:r>
            <a:rPr lang="en-US" sz="1600" b="0" u="none" dirty="0"/>
            <a:t> </a:t>
          </a:r>
          <a:r>
            <a:rPr lang="en-US" sz="1600" dirty="0"/>
            <a:t>(chancre stage): 10-90 days after </a:t>
          </a:r>
          <a:r>
            <a:rPr lang="en-US" sz="1600" dirty="0">
              <a:latin typeface="Arial"/>
            </a:rPr>
            <a:t>innoculation</a:t>
          </a:r>
        </a:p>
      </dgm:t>
    </dgm:pt>
    <dgm:pt modelId="{6317EAF3-5B6F-4935-85A8-8D81BE5A277B}" type="parTrans" cxnId="{3D318ECB-A3C0-44A5-B234-AFDA98DFCDCF}">
      <dgm:prSet/>
      <dgm:spPr/>
      <dgm:t>
        <a:bodyPr/>
        <a:lstStyle/>
        <a:p>
          <a:endParaRPr lang="en-US" sz="2800"/>
        </a:p>
      </dgm:t>
    </dgm:pt>
    <dgm:pt modelId="{EEC2B1A9-25FD-436D-B7DA-EA9BDD5FB64D}" type="sibTrans" cxnId="{3D318ECB-A3C0-44A5-B234-AFDA98DFCDCF}">
      <dgm:prSet/>
      <dgm:spPr/>
      <dgm:t>
        <a:bodyPr/>
        <a:lstStyle/>
        <a:p>
          <a:endParaRPr lang="en-US" sz="2800"/>
        </a:p>
      </dgm:t>
    </dgm:pt>
    <dgm:pt modelId="{21FEAEB7-EDC6-4915-9E71-1D45A2248F07}">
      <dgm:prSet custT="1"/>
      <dgm:spPr/>
      <dgm:t>
        <a:bodyPr/>
        <a:lstStyle/>
        <a:p>
          <a:pPr algn="l" rtl="0"/>
          <a:r>
            <a:rPr lang="en-US" sz="1600" b="1" u="sng" dirty="0"/>
            <a:t>Latent </a:t>
          </a:r>
          <a:r>
            <a:rPr lang="en-US" sz="1600" b="0" u="none" dirty="0"/>
            <a:t>(the silent stage</a:t>
          </a:r>
          <a:r>
            <a:rPr lang="en-US" sz="1600" dirty="0"/>
            <a:t>)</a:t>
          </a:r>
          <a:endParaRPr lang="en-US" sz="1600" dirty="0">
            <a:latin typeface="Arial"/>
          </a:endParaRPr>
        </a:p>
      </dgm:t>
    </dgm:pt>
    <dgm:pt modelId="{994D80CA-B813-47DA-829E-8A7BDCB50603}" type="parTrans" cxnId="{D8D8201C-11D3-445D-996A-6AD2EA983058}">
      <dgm:prSet/>
      <dgm:spPr/>
      <dgm:t>
        <a:bodyPr/>
        <a:lstStyle/>
        <a:p>
          <a:endParaRPr lang="en-US" sz="2800"/>
        </a:p>
      </dgm:t>
    </dgm:pt>
    <dgm:pt modelId="{9012F35C-02DD-4E82-A9C8-A010153C4E49}" type="sibTrans" cxnId="{D8D8201C-11D3-445D-996A-6AD2EA983058}">
      <dgm:prSet/>
      <dgm:spPr/>
      <dgm:t>
        <a:bodyPr/>
        <a:lstStyle/>
        <a:p>
          <a:endParaRPr lang="en-US" sz="2800"/>
        </a:p>
      </dgm:t>
    </dgm:pt>
    <dgm:pt modelId="{8892B16C-19AD-4E5F-B022-207A6E4A5D55}">
      <dgm:prSet custT="1"/>
      <dgm:spPr/>
      <dgm:t>
        <a:bodyPr/>
        <a:lstStyle/>
        <a:p>
          <a:pPr algn="l" rtl="0"/>
          <a:r>
            <a:rPr lang="en-US" sz="1600" u="sng" dirty="0"/>
            <a:t>Late latent</a:t>
          </a:r>
          <a:r>
            <a:rPr lang="en-US" sz="1600" dirty="0"/>
            <a:t> – infection acquired more than 12 months </a:t>
          </a:r>
          <a:r>
            <a:rPr lang="en-US" sz="1600" dirty="0">
              <a:latin typeface="Arial"/>
            </a:rPr>
            <a:t>ago</a:t>
          </a:r>
        </a:p>
      </dgm:t>
    </dgm:pt>
    <dgm:pt modelId="{824351E8-7D70-4765-8714-795A2013F03F}" type="parTrans" cxnId="{1DA04F98-E8E1-42AA-B5B3-6D0DE146676B}">
      <dgm:prSet/>
      <dgm:spPr/>
      <dgm:t>
        <a:bodyPr/>
        <a:lstStyle/>
        <a:p>
          <a:endParaRPr lang="en-US" sz="2800"/>
        </a:p>
      </dgm:t>
    </dgm:pt>
    <dgm:pt modelId="{71010FA9-DE57-4C8A-A0D3-820821DCC04F}" type="sibTrans" cxnId="{1DA04F98-E8E1-42AA-B5B3-6D0DE146676B}">
      <dgm:prSet/>
      <dgm:spPr/>
      <dgm:t>
        <a:bodyPr/>
        <a:lstStyle/>
        <a:p>
          <a:endParaRPr lang="en-US" sz="2800"/>
        </a:p>
      </dgm:t>
    </dgm:pt>
    <dgm:pt modelId="{A2BC861D-D176-45D1-B973-FD4B29DA93CB}">
      <dgm:prSet custT="1"/>
      <dgm:spPr/>
      <dgm:t>
        <a:bodyPr/>
        <a:lstStyle/>
        <a:p>
          <a:pPr algn="l" rtl="0"/>
          <a:r>
            <a:rPr lang="en-US" sz="1600" b="1" u="sng" dirty="0">
              <a:latin typeface="Arial"/>
            </a:rPr>
            <a:t>Tertiary</a:t>
          </a:r>
          <a:r>
            <a:rPr lang="en-US" sz="1600" b="1" u="sng" dirty="0"/>
            <a:t> </a:t>
          </a:r>
          <a:r>
            <a:rPr lang="en-US" sz="1600" dirty="0"/>
            <a:t>(the imprint stage- the disease leaves its mark on organ systems)</a:t>
          </a:r>
          <a:endParaRPr lang="en-US" sz="1600" dirty="0">
            <a:latin typeface="Arial"/>
          </a:endParaRPr>
        </a:p>
      </dgm:t>
    </dgm:pt>
    <dgm:pt modelId="{F3CB7F42-0E6F-42A9-BE65-151B46844FE9}" type="parTrans" cxnId="{BF813C31-C28C-493E-AA97-6F3AC171D186}">
      <dgm:prSet/>
      <dgm:spPr/>
      <dgm:t>
        <a:bodyPr/>
        <a:lstStyle/>
        <a:p>
          <a:endParaRPr lang="en-US" sz="2800"/>
        </a:p>
      </dgm:t>
    </dgm:pt>
    <dgm:pt modelId="{0B24F45E-A5B8-4CF1-A1E5-EA21F06D0340}" type="sibTrans" cxnId="{BF813C31-C28C-493E-AA97-6F3AC171D186}">
      <dgm:prSet/>
      <dgm:spPr/>
      <dgm:t>
        <a:bodyPr/>
        <a:lstStyle/>
        <a:p>
          <a:endParaRPr lang="en-US" sz="2800"/>
        </a:p>
      </dgm:t>
    </dgm:pt>
    <dgm:pt modelId="{B330E0F8-23CC-4540-A2BE-7AD8E30B83F8}">
      <dgm:prSet phldr="0" custT="1"/>
      <dgm:spPr/>
      <dgm:t>
        <a:bodyPr/>
        <a:lstStyle/>
        <a:p>
          <a:pPr algn="l" rtl="0"/>
          <a:r>
            <a:rPr lang="en-US" sz="1600" dirty="0"/>
            <a:t>Neurosyphilis (can occur at </a:t>
          </a:r>
          <a:r>
            <a:rPr lang="en-US" sz="1600" i="1" dirty="0"/>
            <a:t>any</a:t>
          </a:r>
          <a:r>
            <a:rPr lang="en-US" sz="1600" dirty="0"/>
            <a:t> stage)</a:t>
          </a:r>
          <a:endParaRPr lang="en-US" sz="1600" dirty="0">
            <a:latin typeface="Arial"/>
          </a:endParaRPr>
        </a:p>
      </dgm:t>
    </dgm:pt>
    <dgm:pt modelId="{61666DA6-0A48-4FA9-A437-294A554DCE56}" type="parTrans" cxnId="{605E75A1-5433-4ED0-9AEC-D21D35724C56}">
      <dgm:prSet/>
      <dgm:spPr/>
      <dgm:t>
        <a:bodyPr/>
        <a:lstStyle/>
        <a:p>
          <a:endParaRPr lang="es-419" sz="2800"/>
        </a:p>
      </dgm:t>
    </dgm:pt>
    <dgm:pt modelId="{0E6F44B5-0741-4CE3-B846-DA15966954B1}" type="sibTrans" cxnId="{605E75A1-5433-4ED0-9AEC-D21D35724C56}">
      <dgm:prSet/>
      <dgm:spPr/>
      <dgm:t>
        <a:bodyPr/>
        <a:lstStyle/>
        <a:p>
          <a:endParaRPr lang="es-419" sz="2800"/>
        </a:p>
      </dgm:t>
    </dgm:pt>
    <dgm:pt modelId="{67199551-4D85-4508-B5FC-DB2C635A8A4B}">
      <dgm:prSet phldr="0" custT="1"/>
      <dgm:spPr/>
      <dgm:t>
        <a:bodyPr/>
        <a:lstStyle/>
        <a:p>
          <a:pPr algn="l" rtl="0"/>
          <a:r>
            <a:rPr lang="en-US" sz="1600" dirty="0">
              <a:latin typeface="Arial"/>
            </a:rPr>
            <a:t>Typically</a:t>
          </a:r>
          <a:r>
            <a:rPr lang="en-US" sz="1600" dirty="0"/>
            <a:t> presents as a single, painless ulcer or chancre at the site of </a:t>
          </a:r>
          <a:r>
            <a:rPr lang="en-US" sz="1600" dirty="0">
              <a:latin typeface="Arial"/>
            </a:rPr>
            <a:t>inoculation</a:t>
          </a:r>
        </a:p>
      </dgm:t>
    </dgm:pt>
    <dgm:pt modelId="{80D0C10E-4B1E-4822-93AA-D74BFC5BE190}" type="parTrans" cxnId="{99580B68-8D7C-4066-A2A0-0EF17097498D}">
      <dgm:prSet/>
      <dgm:spPr/>
      <dgm:t>
        <a:bodyPr/>
        <a:lstStyle/>
        <a:p>
          <a:endParaRPr lang="es-419" sz="2800"/>
        </a:p>
      </dgm:t>
    </dgm:pt>
    <dgm:pt modelId="{E263850D-AFF6-4B48-B0DA-24C2418C310E}" type="sibTrans" cxnId="{99580B68-8D7C-4066-A2A0-0EF17097498D}">
      <dgm:prSet/>
      <dgm:spPr/>
      <dgm:t>
        <a:bodyPr/>
        <a:lstStyle/>
        <a:p>
          <a:endParaRPr lang="es-419" sz="2800"/>
        </a:p>
      </dgm:t>
    </dgm:pt>
    <dgm:pt modelId="{5427BD47-8499-4EA4-AEB3-A6346B9EFEF1}">
      <dgm:prSet phldr="0" custT="1"/>
      <dgm:spPr/>
      <dgm:t>
        <a:bodyPr/>
        <a:lstStyle/>
        <a:p>
          <a:pPr rtl="0"/>
          <a:r>
            <a:rPr lang="en-US" sz="1600" dirty="0">
              <a:latin typeface="Arial"/>
            </a:rPr>
            <a:t>May</a:t>
          </a:r>
          <a:r>
            <a:rPr lang="en-US" sz="1600" dirty="0"/>
            <a:t> also present as multiple, painful, atypical lesions </a:t>
          </a:r>
          <a:endParaRPr lang="en-US" sz="1600" b="0" u="none" dirty="0">
            <a:latin typeface="Arial"/>
          </a:endParaRPr>
        </a:p>
      </dgm:t>
    </dgm:pt>
    <dgm:pt modelId="{A667AB50-0B72-48AD-AEDE-B49ADA5F34BB}" type="parTrans" cxnId="{747A6A7E-3C65-4A35-8560-56B1C7555732}">
      <dgm:prSet/>
      <dgm:spPr/>
      <dgm:t>
        <a:bodyPr/>
        <a:lstStyle/>
        <a:p>
          <a:endParaRPr lang="es-419" sz="2800"/>
        </a:p>
      </dgm:t>
    </dgm:pt>
    <dgm:pt modelId="{A2D6FC7C-9DE6-4C32-A1A5-56D0C2791B97}" type="sibTrans" cxnId="{747A6A7E-3C65-4A35-8560-56B1C7555732}">
      <dgm:prSet/>
      <dgm:spPr/>
      <dgm:t>
        <a:bodyPr/>
        <a:lstStyle/>
        <a:p>
          <a:endParaRPr lang="es-419" sz="2800"/>
        </a:p>
      </dgm:t>
    </dgm:pt>
    <dgm:pt modelId="{7EF02877-66FB-4D88-AAA0-2F3C31842D19}">
      <dgm:prSet phldr="0" custT="1"/>
      <dgm:spPr/>
      <dgm:t>
        <a:bodyPr/>
        <a:lstStyle/>
        <a:p>
          <a:pPr rtl="0"/>
          <a:r>
            <a:rPr lang="en-US" sz="1600" b="1" u="sng" dirty="0"/>
            <a:t>Secondary </a:t>
          </a:r>
          <a:r>
            <a:rPr lang="en-US" sz="1600" dirty="0"/>
            <a:t>(rash stage): 0-7 months after primary lesion onset</a:t>
          </a:r>
          <a:endParaRPr lang="en-US" sz="1600" dirty="0">
            <a:latin typeface="Arial"/>
          </a:endParaRPr>
        </a:p>
      </dgm:t>
    </dgm:pt>
    <dgm:pt modelId="{0DACE695-D8B6-4F9F-B451-C3BDBC920F98}" type="parTrans" cxnId="{D8BF08E7-2049-4DC7-BCC1-4F2E1456D01F}">
      <dgm:prSet/>
      <dgm:spPr/>
      <dgm:t>
        <a:bodyPr/>
        <a:lstStyle/>
        <a:p>
          <a:endParaRPr lang="es-419" sz="2800"/>
        </a:p>
      </dgm:t>
    </dgm:pt>
    <dgm:pt modelId="{A50B9EBD-C1B9-4F75-93B5-3B22E40A3DA9}" type="sibTrans" cxnId="{D8BF08E7-2049-4DC7-BCC1-4F2E1456D01F}">
      <dgm:prSet/>
      <dgm:spPr/>
      <dgm:t>
        <a:bodyPr/>
        <a:lstStyle/>
        <a:p>
          <a:endParaRPr lang="es-419" sz="2800"/>
        </a:p>
      </dgm:t>
    </dgm:pt>
    <dgm:pt modelId="{A96FE030-6619-45A7-BD69-0046F6552461}">
      <dgm:prSet phldr="0" custT="1"/>
      <dgm:spPr/>
      <dgm:t>
        <a:bodyPr/>
        <a:lstStyle/>
        <a:p>
          <a:pPr rtl="0"/>
          <a:r>
            <a:rPr lang="en-US" sz="1600" dirty="0"/>
            <a:t>Presents as skin rashes, mucocutaneous lesions, warts, </a:t>
          </a:r>
          <a:r>
            <a:rPr lang="en-US" sz="1600" dirty="0">
              <a:latin typeface="Arial"/>
            </a:rPr>
            <a:t>alopecia</a:t>
          </a:r>
        </a:p>
      </dgm:t>
    </dgm:pt>
    <dgm:pt modelId="{9D17C348-48F7-43CD-A6EF-4095CF65626D}" type="parTrans" cxnId="{79AC4253-6013-4138-A3E6-7A81DFA585D3}">
      <dgm:prSet/>
      <dgm:spPr/>
      <dgm:t>
        <a:bodyPr/>
        <a:lstStyle/>
        <a:p>
          <a:endParaRPr lang="es-419" sz="2800"/>
        </a:p>
      </dgm:t>
    </dgm:pt>
    <dgm:pt modelId="{4BE6BAC2-3648-431B-8303-C9C4AC89FC33}" type="sibTrans" cxnId="{79AC4253-6013-4138-A3E6-7A81DFA585D3}">
      <dgm:prSet/>
      <dgm:spPr/>
      <dgm:t>
        <a:bodyPr/>
        <a:lstStyle/>
        <a:p>
          <a:endParaRPr lang="es-419" sz="2800"/>
        </a:p>
      </dgm:t>
    </dgm:pt>
    <dgm:pt modelId="{1F1D9ED9-BF22-4468-BD9F-CE83ADF4B465}">
      <dgm:prSet phldr="0" custT="1"/>
      <dgm:spPr/>
      <dgm:t>
        <a:bodyPr/>
        <a:lstStyle/>
        <a:p>
          <a:r>
            <a:rPr lang="en-US" sz="1600" dirty="0">
              <a:latin typeface="Arial"/>
            </a:rPr>
            <a:t>Classically</a:t>
          </a:r>
          <a:r>
            <a:rPr lang="en-US" sz="1600" dirty="0"/>
            <a:t> a palmar/plantar rash</a:t>
          </a:r>
        </a:p>
      </dgm:t>
    </dgm:pt>
    <dgm:pt modelId="{9CBF878C-141B-4E88-A0EA-F2C00749CD42}" type="parTrans" cxnId="{B889DF28-3A63-4715-8C5A-7DE029AE28E3}">
      <dgm:prSet/>
      <dgm:spPr/>
      <dgm:t>
        <a:bodyPr/>
        <a:lstStyle/>
        <a:p>
          <a:endParaRPr lang="es-419" sz="2800"/>
        </a:p>
      </dgm:t>
    </dgm:pt>
    <dgm:pt modelId="{F25AD14E-E0B3-4F16-A746-4DC9C1B23DE0}" type="sibTrans" cxnId="{B889DF28-3A63-4715-8C5A-7DE029AE28E3}">
      <dgm:prSet/>
      <dgm:spPr/>
      <dgm:t>
        <a:bodyPr/>
        <a:lstStyle/>
        <a:p>
          <a:endParaRPr lang="es-419" sz="2800"/>
        </a:p>
      </dgm:t>
    </dgm:pt>
    <dgm:pt modelId="{D7786F97-3EA5-4410-AC82-A437AC45E8E4}">
      <dgm:prSet phldr="0" custT="1"/>
      <dgm:spPr/>
      <dgm:t>
        <a:bodyPr/>
        <a:lstStyle/>
        <a:p>
          <a:pPr rtl="0"/>
          <a:r>
            <a:rPr lang="en-US" sz="1600" dirty="0"/>
            <a:t>No symptoms of either the primary or secondary stages. Positive </a:t>
          </a:r>
          <a:r>
            <a:rPr lang="en-US" sz="1600" dirty="0">
              <a:latin typeface="Arial"/>
            </a:rPr>
            <a:t>serology</a:t>
          </a:r>
        </a:p>
      </dgm:t>
    </dgm:pt>
    <dgm:pt modelId="{9BC83F4C-0A79-44AA-B82D-0B2D55325AB0}" type="parTrans" cxnId="{74EEEA91-0FBB-493C-92C7-7F85478FEB0F}">
      <dgm:prSet/>
      <dgm:spPr/>
      <dgm:t>
        <a:bodyPr/>
        <a:lstStyle/>
        <a:p>
          <a:endParaRPr lang="es-419" sz="2800"/>
        </a:p>
      </dgm:t>
    </dgm:pt>
    <dgm:pt modelId="{DD51570F-E482-4239-A541-F7C05DEEB788}" type="sibTrans" cxnId="{74EEEA91-0FBB-493C-92C7-7F85478FEB0F}">
      <dgm:prSet/>
      <dgm:spPr/>
      <dgm:t>
        <a:bodyPr/>
        <a:lstStyle/>
        <a:p>
          <a:endParaRPr lang="es-419" sz="2800"/>
        </a:p>
      </dgm:t>
    </dgm:pt>
    <dgm:pt modelId="{B338E7C6-09CB-4DC4-9C60-D40CFA46A5F8}">
      <dgm:prSet phldr="0" custT="1"/>
      <dgm:spPr/>
      <dgm:t>
        <a:bodyPr/>
        <a:lstStyle/>
        <a:p>
          <a:r>
            <a:rPr lang="en-US" sz="1600" dirty="0">
              <a:latin typeface="Arial"/>
            </a:rPr>
            <a:t>Early</a:t>
          </a:r>
          <a:r>
            <a:rPr lang="en-US" sz="1600" dirty="0"/>
            <a:t> latent – infection acquired within the previous 12 months</a:t>
          </a:r>
        </a:p>
      </dgm:t>
    </dgm:pt>
    <dgm:pt modelId="{1E150D5E-7C45-4CBD-B890-56CB301396CA}" type="parTrans" cxnId="{EE373180-D341-4D97-A124-CA0CF38E0977}">
      <dgm:prSet/>
      <dgm:spPr/>
      <dgm:t>
        <a:bodyPr/>
        <a:lstStyle/>
        <a:p>
          <a:endParaRPr lang="es-419" sz="2800"/>
        </a:p>
      </dgm:t>
    </dgm:pt>
    <dgm:pt modelId="{8911A92F-9E8E-4A25-9774-C7D8CD43B42A}" type="sibTrans" cxnId="{EE373180-D341-4D97-A124-CA0CF38E0977}">
      <dgm:prSet/>
      <dgm:spPr/>
      <dgm:t>
        <a:bodyPr/>
        <a:lstStyle/>
        <a:p>
          <a:endParaRPr lang="es-419" sz="2800"/>
        </a:p>
      </dgm:t>
    </dgm:pt>
    <dgm:pt modelId="{829C7BE6-BA9E-4CD2-A14A-D060BEF41713}">
      <dgm:prSet phldr="0" custT="1"/>
      <dgm:spPr/>
      <dgm:t>
        <a:bodyPr/>
        <a:lstStyle/>
        <a:p>
          <a:pPr algn="l"/>
          <a:r>
            <a:rPr lang="en-US" sz="1600" dirty="0">
              <a:latin typeface="Arial"/>
            </a:rPr>
            <a:t>Unknown</a:t>
          </a:r>
          <a:r>
            <a:rPr lang="en-US" sz="1600" dirty="0"/>
            <a:t> duration – treated the same way as late latent</a:t>
          </a:r>
        </a:p>
      </dgm:t>
    </dgm:pt>
    <dgm:pt modelId="{8AC1582D-D202-4CD4-B5D5-A4EF8639D8F0}" type="parTrans" cxnId="{355E3DFB-923C-46F7-9728-57BCA84AD7EC}">
      <dgm:prSet/>
      <dgm:spPr/>
      <dgm:t>
        <a:bodyPr/>
        <a:lstStyle/>
        <a:p>
          <a:endParaRPr lang="es-419" sz="2800"/>
        </a:p>
      </dgm:t>
    </dgm:pt>
    <dgm:pt modelId="{07246D58-8568-4597-9ADB-33C3075EF235}" type="sibTrans" cxnId="{355E3DFB-923C-46F7-9728-57BCA84AD7EC}">
      <dgm:prSet/>
      <dgm:spPr/>
      <dgm:t>
        <a:bodyPr/>
        <a:lstStyle/>
        <a:p>
          <a:endParaRPr lang="es-419" sz="2800"/>
        </a:p>
      </dgm:t>
    </dgm:pt>
    <dgm:pt modelId="{05F480D5-04D1-448E-98B2-648CF3492324}">
      <dgm:prSet phldr="0" custT="1"/>
      <dgm:spPr/>
      <dgm:t>
        <a:bodyPr/>
        <a:lstStyle/>
        <a:p>
          <a:r>
            <a:rPr lang="en-US" sz="1600" dirty="0"/>
            <a:t>Now rare. May present with lesions called gummas, cardiac or other organ involvement</a:t>
          </a:r>
        </a:p>
      </dgm:t>
    </dgm:pt>
    <dgm:pt modelId="{22265788-DD74-4481-A58F-A5362A22F804}" type="parTrans" cxnId="{DC54804C-0B56-4D08-83A3-66B0C7A03C87}">
      <dgm:prSet/>
      <dgm:spPr/>
      <dgm:t>
        <a:bodyPr/>
        <a:lstStyle/>
        <a:p>
          <a:endParaRPr lang="es-419" sz="2800"/>
        </a:p>
      </dgm:t>
    </dgm:pt>
    <dgm:pt modelId="{CDDF15DF-3E46-4717-A041-E4469E3F63D3}" type="sibTrans" cxnId="{DC54804C-0B56-4D08-83A3-66B0C7A03C87}">
      <dgm:prSet/>
      <dgm:spPr/>
      <dgm:t>
        <a:bodyPr/>
        <a:lstStyle/>
        <a:p>
          <a:endParaRPr lang="es-419" sz="2800"/>
        </a:p>
      </dgm:t>
    </dgm:pt>
    <dgm:pt modelId="{A950E2C0-C59D-4666-994C-A2F8FB4598E2}">
      <dgm:prSet phldr="0" custT="1"/>
      <dgm:spPr/>
      <dgm:t>
        <a:bodyPr/>
        <a:lstStyle/>
        <a:p>
          <a:r>
            <a:rPr lang="en-US" sz="1600" dirty="0"/>
            <a:t>Ocular, otic, meningovascular, meningitis</a:t>
          </a:r>
        </a:p>
      </dgm:t>
    </dgm:pt>
    <dgm:pt modelId="{2D957CAD-5FB1-48F3-A923-6B090C8ED12B}" type="parTrans" cxnId="{7B0AEF04-2C7B-47D7-8202-56DD8F489A1E}">
      <dgm:prSet/>
      <dgm:spPr/>
      <dgm:t>
        <a:bodyPr/>
        <a:lstStyle/>
        <a:p>
          <a:endParaRPr lang="es-419" sz="2800"/>
        </a:p>
      </dgm:t>
    </dgm:pt>
    <dgm:pt modelId="{BC254F0A-6303-475F-B63C-576B1B1A7330}" type="sibTrans" cxnId="{7B0AEF04-2C7B-47D7-8202-56DD8F489A1E}">
      <dgm:prSet/>
      <dgm:spPr/>
      <dgm:t>
        <a:bodyPr/>
        <a:lstStyle/>
        <a:p>
          <a:endParaRPr lang="es-419" sz="2800"/>
        </a:p>
      </dgm:t>
    </dgm:pt>
    <dgm:pt modelId="{5394DAEF-42F3-4C3D-830D-F8AEF0BB7FAB}" type="pres">
      <dgm:prSet presAssocID="{D24B7165-96BE-434B-BA7C-72CB884F6EDE}" presName="linear" presStyleCnt="0">
        <dgm:presLayoutVars>
          <dgm:dir/>
          <dgm:animLvl val="lvl"/>
          <dgm:resizeHandles val="exact"/>
        </dgm:presLayoutVars>
      </dgm:prSet>
      <dgm:spPr/>
    </dgm:pt>
    <dgm:pt modelId="{175EF6B9-976D-45A7-9BD9-87AED3246F79}" type="pres">
      <dgm:prSet presAssocID="{6D08D173-1970-4A96-95BD-7C1528A843C6}" presName="parentLin" presStyleCnt="0"/>
      <dgm:spPr/>
    </dgm:pt>
    <dgm:pt modelId="{8C725A15-DDD3-4C5C-BF13-CB5781997145}" type="pres">
      <dgm:prSet presAssocID="{6D08D173-1970-4A96-95BD-7C1528A843C6}" presName="parentLeftMargin" presStyleLbl="node1" presStyleIdx="0" presStyleCnt="6"/>
      <dgm:spPr/>
    </dgm:pt>
    <dgm:pt modelId="{CCF00C26-BF80-4819-AA1E-F79E047E246B}" type="pres">
      <dgm:prSet presAssocID="{6D08D173-1970-4A96-95BD-7C1528A843C6}" presName="parentText" presStyleLbl="node1" presStyleIdx="0" presStyleCnt="6">
        <dgm:presLayoutVars>
          <dgm:chMax val="0"/>
          <dgm:bulletEnabled val="1"/>
        </dgm:presLayoutVars>
      </dgm:prSet>
      <dgm:spPr/>
    </dgm:pt>
    <dgm:pt modelId="{5B19226E-D314-4CDE-9505-805C110C1507}" type="pres">
      <dgm:prSet presAssocID="{6D08D173-1970-4A96-95BD-7C1528A843C6}" presName="negativeSpace" presStyleCnt="0"/>
      <dgm:spPr/>
    </dgm:pt>
    <dgm:pt modelId="{5E8094D4-542C-4DD4-B14D-FF2C9ECE9D6D}" type="pres">
      <dgm:prSet presAssocID="{6D08D173-1970-4A96-95BD-7C1528A843C6}" presName="childText" presStyleLbl="conFgAcc1" presStyleIdx="0" presStyleCnt="6">
        <dgm:presLayoutVars>
          <dgm:bulletEnabled val="1"/>
        </dgm:presLayoutVars>
      </dgm:prSet>
      <dgm:spPr/>
    </dgm:pt>
    <dgm:pt modelId="{FCA5B633-A977-4F0C-8253-FA57374C9A1E}" type="pres">
      <dgm:prSet presAssocID="{EEC2B1A9-25FD-436D-B7DA-EA9BDD5FB64D}" presName="spaceBetweenRectangles" presStyleCnt="0"/>
      <dgm:spPr/>
    </dgm:pt>
    <dgm:pt modelId="{1F6DB57A-4ED9-4731-BEF5-89231004BDA8}" type="pres">
      <dgm:prSet presAssocID="{7EF02877-66FB-4D88-AAA0-2F3C31842D19}" presName="parentLin" presStyleCnt="0"/>
      <dgm:spPr/>
    </dgm:pt>
    <dgm:pt modelId="{7DF37CA5-3355-46DA-86D1-F7DBEBFF0AAD}" type="pres">
      <dgm:prSet presAssocID="{7EF02877-66FB-4D88-AAA0-2F3C31842D19}" presName="parentLeftMargin" presStyleLbl="node1" presStyleIdx="0" presStyleCnt="6"/>
      <dgm:spPr/>
    </dgm:pt>
    <dgm:pt modelId="{7C9EAEB5-E70C-4514-A097-E2AB6CC1F5A3}" type="pres">
      <dgm:prSet presAssocID="{7EF02877-66FB-4D88-AAA0-2F3C31842D19}" presName="parentText" presStyleLbl="node1" presStyleIdx="1" presStyleCnt="6">
        <dgm:presLayoutVars>
          <dgm:chMax val="0"/>
          <dgm:bulletEnabled val="1"/>
        </dgm:presLayoutVars>
      </dgm:prSet>
      <dgm:spPr/>
    </dgm:pt>
    <dgm:pt modelId="{9EBD4B15-602E-4479-8BE4-B241EB331DC8}" type="pres">
      <dgm:prSet presAssocID="{7EF02877-66FB-4D88-AAA0-2F3C31842D19}" presName="negativeSpace" presStyleCnt="0"/>
      <dgm:spPr/>
    </dgm:pt>
    <dgm:pt modelId="{76E5A9EA-0434-43F7-B692-24E96CD5F44E}" type="pres">
      <dgm:prSet presAssocID="{7EF02877-66FB-4D88-AAA0-2F3C31842D19}" presName="childText" presStyleLbl="conFgAcc1" presStyleIdx="1" presStyleCnt="6">
        <dgm:presLayoutVars>
          <dgm:bulletEnabled val="1"/>
        </dgm:presLayoutVars>
      </dgm:prSet>
      <dgm:spPr/>
    </dgm:pt>
    <dgm:pt modelId="{7945C56A-007C-4212-A52C-D3256D0E1FD1}" type="pres">
      <dgm:prSet presAssocID="{A50B9EBD-C1B9-4F75-93B5-3B22E40A3DA9}" presName="spaceBetweenRectangles" presStyleCnt="0"/>
      <dgm:spPr/>
    </dgm:pt>
    <dgm:pt modelId="{0B842F93-7D69-467E-AFC9-DBE05B5131C5}" type="pres">
      <dgm:prSet presAssocID="{21FEAEB7-EDC6-4915-9E71-1D45A2248F07}" presName="parentLin" presStyleCnt="0"/>
      <dgm:spPr/>
    </dgm:pt>
    <dgm:pt modelId="{709FA931-71E3-47AD-9952-0DA847C32E9D}" type="pres">
      <dgm:prSet presAssocID="{21FEAEB7-EDC6-4915-9E71-1D45A2248F07}" presName="parentLeftMargin" presStyleLbl="node1" presStyleIdx="1" presStyleCnt="6"/>
      <dgm:spPr/>
    </dgm:pt>
    <dgm:pt modelId="{069CB277-950B-4375-863E-1CC5E40B3DE3}" type="pres">
      <dgm:prSet presAssocID="{21FEAEB7-EDC6-4915-9E71-1D45A2248F07}" presName="parentText" presStyleLbl="node1" presStyleIdx="2" presStyleCnt="6">
        <dgm:presLayoutVars>
          <dgm:chMax val="0"/>
          <dgm:bulletEnabled val="1"/>
        </dgm:presLayoutVars>
      </dgm:prSet>
      <dgm:spPr/>
    </dgm:pt>
    <dgm:pt modelId="{D2664C02-9203-4684-A92A-0C254D5B3986}" type="pres">
      <dgm:prSet presAssocID="{21FEAEB7-EDC6-4915-9E71-1D45A2248F07}" presName="negativeSpace" presStyleCnt="0"/>
      <dgm:spPr/>
    </dgm:pt>
    <dgm:pt modelId="{122B8EA6-15E9-4270-B6FB-C1F592995BD4}" type="pres">
      <dgm:prSet presAssocID="{21FEAEB7-EDC6-4915-9E71-1D45A2248F07}" presName="childText" presStyleLbl="conFgAcc1" presStyleIdx="2" presStyleCnt="6">
        <dgm:presLayoutVars>
          <dgm:bulletEnabled val="1"/>
        </dgm:presLayoutVars>
      </dgm:prSet>
      <dgm:spPr/>
    </dgm:pt>
    <dgm:pt modelId="{112C81DD-8DD5-4E80-A714-D1EDEC216D16}" type="pres">
      <dgm:prSet presAssocID="{9012F35C-02DD-4E82-A9C8-A010153C4E49}" presName="spaceBetweenRectangles" presStyleCnt="0"/>
      <dgm:spPr/>
    </dgm:pt>
    <dgm:pt modelId="{E7BC4913-F325-407F-8465-7A250B948445}" type="pres">
      <dgm:prSet presAssocID="{8892B16C-19AD-4E5F-B022-207A6E4A5D55}" presName="parentLin" presStyleCnt="0"/>
      <dgm:spPr/>
    </dgm:pt>
    <dgm:pt modelId="{66325B2D-D031-41A6-A9C9-79FBD0BE8060}" type="pres">
      <dgm:prSet presAssocID="{8892B16C-19AD-4E5F-B022-207A6E4A5D55}" presName="parentLeftMargin" presStyleLbl="node1" presStyleIdx="2" presStyleCnt="6"/>
      <dgm:spPr/>
    </dgm:pt>
    <dgm:pt modelId="{153F5C02-40A7-4448-8DDC-7F8C3F084A50}" type="pres">
      <dgm:prSet presAssocID="{8892B16C-19AD-4E5F-B022-207A6E4A5D55}" presName="parentText" presStyleLbl="node1" presStyleIdx="3" presStyleCnt="6">
        <dgm:presLayoutVars>
          <dgm:chMax val="0"/>
          <dgm:bulletEnabled val="1"/>
        </dgm:presLayoutVars>
      </dgm:prSet>
      <dgm:spPr/>
    </dgm:pt>
    <dgm:pt modelId="{E90719BB-01E2-43AC-8C1B-30BE3CC25C35}" type="pres">
      <dgm:prSet presAssocID="{8892B16C-19AD-4E5F-B022-207A6E4A5D55}" presName="negativeSpace" presStyleCnt="0"/>
      <dgm:spPr/>
    </dgm:pt>
    <dgm:pt modelId="{17410AAE-F145-4CFC-8F15-D909F659DFAF}" type="pres">
      <dgm:prSet presAssocID="{8892B16C-19AD-4E5F-B022-207A6E4A5D55}" presName="childText" presStyleLbl="conFgAcc1" presStyleIdx="3" presStyleCnt="6">
        <dgm:presLayoutVars>
          <dgm:bulletEnabled val="1"/>
        </dgm:presLayoutVars>
      </dgm:prSet>
      <dgm:spPr/>
    </dgm:pt>
    <dgm:pt modelId="{E4EDE378-961A-4507-BD87-5C14A68AB39F}" type="pres">
      <dgm:prSet presAssocID="{71010FA9-DE57-4C8A-A0D3-820821DCC04F}" presName="spaceBetweenRectangles" presStyleCnt="0"/>
      <dgm:spPr/>
    </dgm:pt>
    <dgm:pt modelId="{1F3B4CF9-6756-4A2C-8CD3-A856B2A84BDF}" type="pres">
      <dgm:prSet presAssocID="{A2BC861D-D176-45D1-B973-FD4B29DA93CB}" presName="parentLin" presStyleCnt="0"/>
      <dgm:spPr/>
    </dgm:pt>
    <dgm:pt modelId="{2CD5BC6D-3D45-480E-AB17-145A89977586}" type="pres">
      <dgm:prSet presAssocID="{A2BC861D-D176-45D1-B973-FD4B29DA93CB}" presName="parentLeftMargin" presStyleLbl="node1" presStyleIdx="3" presStyleCnt="6"/>
      <dgm:spPr/>
    </dgm:pt>
    <dgm:pt modelId="{C9494463-5380-48BB-BACF-E6685BA6C569}" type="pres">
      <dgm:prSet presAssocID="{A2BC861D-D176-45D1-B973-FD4B29DA93CB}" presName="parentText" presStyleLbl="node1" presStyleIdx="4" presStyleCnt="6" custScaleY="222369">
        <dgm:presLayoutVars>
          <dgm:chMax val="0"/>
          <dgm:bulletEnabled val="1"/>
        </dgm:presLayoutVars>
      </dgm:prSet>
      <dgm:spPr/>
    </dgm:pt>
    <dgm:pt modelId="{E7A9BB93-85BC-402F-AEC4-9F3D6F879C94}" type="pres">
      <dgm:prSet presAssocID="{A2BC861D-D176-45D1-B973-FD4B29DA93CB}" presName="negativeSpace" presStyleCnt="0"/>
      <dgm:spPr/>
    </dgm:pt>
    <dgm:pt modelId="{8F9B879E-98EB-4D53-9A98-111B9E2F3364}" type="pres">
      <dgm:prSet presAssocID="{A2BC861D-D176-45D1-B973-FD4B29DA93CB}" presName="childText" presStyleLbl="conFgAcc1" presStyleIdx="4" presStyleCnt="6">
        <dgm:presLayoutVars>
          <dgm:bulletEnabled val="1"/>
        </dgm:presLayoutVars>
      </dgm:prSet>
      <dgm:spPr/>
    </dgm:pt>
    <dgm:pt modelId="{B3A76E88-8E1A-4F36-B7C0-23F20A17D62E}" type="pres">
      <dgm:prSet presAssocID="{0B24F45E-A5B8-4CF1-A1E5-EA21F06D0340}" presName="spaceBetweenRectangles" presStyleCnt="0"/>
      <dgm:spPr/>
    </dgm:pt>
    <dgm:pt modelId="{19A7126F-02F9-4853-BF36-4DB60B741BD8}" type="pres">
      <dgm:prSet presAssocID="{B330E0F8-23CC-4540-A2BE-7AD8E30B83F8}" presName="parentLin" presStyleCnt="0"/>
      <dgm:spPr/>
    </dgm:pt>
    <dgm:pt modelId="{E6CF66C6-743F-4F00-A904-AF26CD294C29}" type="pres">
      <dgm:prSet presAssocID="{B330E0F8-23CC-4540-A2BE-7AD8E30B83F8}" presName="parentLeftMargin" presStyleLbl="node1" presStyleIdx="4" presStyleCnt="6"/>
      <dgm:spPr/>
    </dgm:pt>
    <dgm:pt modelId="{5560B778-F5CF-4241-82FB-EFCC64BC6C25}" type="pres">
      <dgm:prSet presAssocID="{B330E0F8-23CC-4540-A2BE-7AD8E30B83F8}" presName="parentText" presStyleLbl="node1" presStyleIdx="5" presStyleCnt="6">
        <dgm:presLayoutVars>
          <dgm:chMax val="0"/>
          <dgm:bulletEnabled val="1"/>
        </dgm:presLayoutVars>
      </dgm:prSet>
      <dgm:spPr/>
    </dgm:pt>
    <dgm:pt modelId="{B6DE6C67-51C7-418D-8B5B-996D1D601BD8}" type="pres">
      <dgm:prSet presAssocID="{B330E0F8-23CC-4540-A2BE-7AD8E30B83F8}" presName="negativeSpace" presStyleCnt="0"/>
      <dgm:spPr/>
    </dgm:pt>
    <dgm:pt modelId="{423B6483-0E2B-4649-B717-C62FBF413CD2}" type="pres">
      <dgm:prSet presAssocID="{B330E0F8-23CC-4540-A2BE-7AD8E30B83F8}" presName="childText" presStyleLbl="conFgAcc1" presStyleIdx="5" presStyleCnt="6">
        <dgm:presLayoutVars>
          <dgm:bulletEnabled val="1"/>
        </dgm:presLayoutVars>
      </dgm:prSet>
      <dgm:spPr/>
    </dgm:pt>
  </dgm:ptLst>
  <dgm:cxnLst>
    <dgm:cxn modelId="{549D9B04-77C8-4E76-8673-1253FB392373}" type="presOf" srcId="{7EF02877-66FB-4D88-AAA0-2F3C31842D19}" destId="{7DF37CA5-3355-46DA-86D1-F7DBEBFF0AAD}" srcOrd="0" destOrd="0" presId="urn:microsoft.com/office/officeart/2005/8/layout/list1"/>
    <dgm:cxn modelId="{7B0AEF04-2C7B-47D7-8202-56DD8F489A1E}" srcId="{B330E0F8-23CC-4540-A2BE-7AD8E30B83F8}" destId="{A950E2C0-C59D-4666-994C-A2F8FB4598E2}" srcOrd="0" destOrd="0" parTransId="{2D957CAD-5FB1-48F3-A923-6B090C8ED12B}" sibTransId="{BC254F0A-6303-475F-B63C-576B1B1A7330}"/>
    <dgm:cxn modelId="{D8D8201C-11D3-445D-996A-6AD2EA983058}" srcId="{D24B7165-96BE-434B-BA7C-72CB884F6EDE}" destId="{21FEAEB7-EDC6-4915-9E71-1D45A2248F07}" srcOrd="2" destOrd="0" parTransId="{994D80CA-B813-47DA-829E-8A7BDCB50603}" sibTransId="{9012F35C-02DD-4E82-A9C8-A010153C4E49}"/>
    <dgm:cxn modelId="{B889DF28-3A63-4715-8C5A-7DE029AE28E3}" srcId="{7EF02877-66FB-4D88-AAA0-2F3C31842D19}" destId="{1F1D9ED9-BF22-4468-BD9F-CE83ADF4B465}" srcOrd="1" destOrd="0" parTransId="{9CBF878C-141B-4E88-A0EA-F2C00749CD42}" sibTransId="{F25AD14E-E0B3-4F16-A746-4DC9C1B23DE0}"/>
    <dgm:cxn modelId="{C4E00029-A3F2-472D-9D96-998C65F06A97}" type="presOf" srcId="{5427BD47-8499-4EA4-AEB3-A6346B9EFEF1}" destId="{5E8094D4-542C-4DD4-B14D-FF2C9ECE9D6D}" srcOrd="0" destOrd="1" presId="urn:microsoft.com/office/officeart/2005/8/layout/list1"/>
    <dgm:cxn modelId="{BF813C31-C28C-493E-AA97-6F3AC171D186}" srcId="{D24B7165-96BE-434B-BA7C-72CB884F6EDE}" destId="{A2BC861D-D176-45D1-B973-FD4B29DA93CB}" srcOrd="4" destOrd="0" parTransId="{F3CB7F42-0E6F-42A9-BE65-151B46844FE9}" sibTransId="{0B24F45E-A5B8-4CF1-A1E5-EA21F06D0340}"/>
    <dgm:cxn modelId="{A8DDC640-4D91-45BC-BEC4-92D713B54F4B}" type="presOf" srcId="{6D08D173-1970-4A96-95BD-7C1528A843C6}" destId="{8C725A15-DDD3-4C5C-BF13-CB5781997145}" srcOrd="0" destOrd="0" presId="urn:microsoft.com/office/officeart/2005/8/layout/list1"/>
    <dgm:cxn modelId="{A3998F5D-383C-46FE-9878-BEA24EE27BBD}" type="presOf" srcId="{A2BC861D-D176-45D1-B973-FD4B29DA93CB}" destId="{C9494463-5380-48BB-BACF-E6685BA6C569}" srcOrd="1" destOrd="0" presId="urn:microsoft.com/office/officeart/2005/8/layout/list1"/>
    <dgm:cxn modelId="{35601062-B550-4C82-B8AD-CF02CAEAF7E9}" type="presOf" srcId="{A2BC861D-D176-45D1-B973-FD4B29DA93CB}" destId="{2CD5BC6D-3D45-480E-AB17-145A89977586}" srcOrd="0" destOrd="0" presId="urn:microsoft.com/office/officeart/2005/8/layout/list1"/>
    <dgm:cxn modelId="{50CB9B44-C765-4C8E-95CA-E30BD24608A9}" type="presOf" srcId="{1F1D9ED9-BF22-4468-BD9F-CE83ADF4B465}" destId="{76E5A9EA-0434-43F7-B692-24E96CD5F44E}" srcOrd="0" destOrd="1" presId="urn:microsoft.com/office/officeart/2005/8/layout/list1"/>
    <dgm:cxn modelId="{99580B68-8D7C-4066-A2A0-0EF17097498D}" srcId="{6D08D173-1970-4A96-95BD-7C1528A843C6}" destId="{67199551-4D85-4508-B5FC-DB2C635A8A4B}" srcOrd="0" destOrd="0" parTransId="{80D0C10E-4B1E-4822-93AA-D74BFC5BE190}" sibTransId="{E263850D-AFF6-4B48-B0DA-24C2418C310E}"/>
    <dgm:cxn modelId="{26E69569-732A-40E6-B932-63B255998CDD}" type="presOf" srcId="{05F480D5-04D1-448E-98B2-648CF3492324}" destId="{8F9B879E-98EB-4D53-9A98-111B9E2F3364}" srcOrd="0" destOrd="0" presId="urn:microsoft.com/office/officeart/2005/8/layout/list1"/>
    <dgm:cxn modelId="{DC54804C-0B56-4D08-83A3-66B0C7A03C87}" srcId="{A2BC861D-D176-45D1-B973-FD4B29DA93CB}" destId="{05F480D5-04D1-448E-98B2-648CF3492324}" srcOrd="0" destOrd="0" parTransId="{22265788-DD74-4481-A58F-A5362A22F804}" sibTransId="{CDDF15DF-3E46-4717-A041-E4469E3F63D3}"/>
    <dgm:cxn modelId="{05EE814C-1E03-4BB3-847D-FC0BA0AFFBFF}" type="presOf" srcId="{D7786F97-3EA5-4410-AC82-A437AC45E8E4}" destId="{122B8EA6-15E9-4270-B6FB-C1F592995BD4}" srcOrd="0" destOrd="0" presId="urn:microsoft.com/office/officeart/2005/8/layout/list1"/>
    <dgm:cxn modelId="{B2CEF26D-9BF1-4440-9754-4505F6B7EDDE}" type="presOf" srcId="{A96FE030-6619-45A7-BD69-0046F6552461}" destId="{76E5A9EA-0434-43F7-B692-24E96CD5F44E}" srcOrd="0" destOrd="0" presId="urn:microsoft.com/office/officeart/2005/8/layout/list1"/>
    <dgm:cxn modelId="{38E9BB51-B796-4FB4-858C-A00108AF5258}" type="presOf" srcId="{829C7BE6-BA9E-4CD2-A14A-D060BEF41713}" destId="{17410AAE-F145-4CFC-8F15-D909F659DFAF}" srcOrd="0" destOrd="0" presId="urn:microsoft.com/office/officeart/2005/8/layout/list1"/>
    <dgm:cxn modelId="{79AC4253-6013-4138-A3E6-7A81DFA585D3}" srcId="{7EF02877-66FB-4D88-AAA0-2F3C31842D19}" destId="{A96FE030-6619-45A7-BD69-0046F6552461}" srcOrd="0" destOrd="0" parTransId="{9D17C348-48F7-43CD-A6EF-4095CF65626D}" sibTransId="{4BE6BAC2-3648-431B-8303-C9C4AC89FC33}"/>
    <dgm:cxn modelId="{A82B1858-26CF-462A-8590-B3659E13EBA2}" type="presOf" srcId="{B338E7C6-09CB-4DC4-9C60-D40CFA46A5F8}" destId="{122B8EA6-15E9-4270-B6FB-C1F592995BD4}" srcOrd="0" destOrd="1" presId="urn:microsoft.com/office/officeart/2005/8/layout/list1"/>
    <dgm:cxn modelId="{9F249278-C15E-4F2A-B17E-F79F9CF1A298}" type="presOf" srcId="{B330E0F8-23CC-4540-A2BE-7AD8E30B83F8}" destId="{5560B778-F5CF-4241-82FB-EFCC64BC6C25}" srcOrd="1" destOrd="0" presId="urn:microsoft.com/office/officeart/2005/8/layout/list1"/>
    <dgm:cxn modelId="{747A6A7E-3C65-4A35-8560-56B1C7555732}" srcId="{6D08D173-1970-4A96-95BD-7C1528A843C6}" destId="{5427BD47-8499-4EA4-AEB3-A6346B9EFEF1}" srcOrd="1" destOrd="0" parTransId="{A667AB50-0B72-48AD-AEDE-B49ADA5F34BB}" sibTransId="{A2D6FC7C-9DE6-4C32-A1A5-56D0C2791B97}"/>
    <dgm:cxn modelId="{EE373180-D341-4D97-A124-CA0CF38E0977}" srcId="{21FEAEB7-EDC6-4915-9E71-1D45A2248F07}" destId="{B338E7C6-09CB-4DC4-9C60-D40CFA46A5F8}" srcOrd="1" destOrd="0" parTransId="{1E150D5E-7C45-4CBD-B890-56CB301396CA}" sibTransId="{8911A92F-9E8E-4A25-9774-C7D8CD43B42A}"/>
    <dgm:cxn modelId="{9754A685-E877-4264-A875-6C52CFB67759}" type="presOf" srcId="{21FEAEB7-EDC6-4915-9E71-1D45A2248F07}" destId="{709FA931-71E3-47AD-9952-0DA847C32E9D}" srcOrd="0" destOrd="0" presId="urn:microsoft.com/office/officeart/2005/8/layout/list1"/>
    <dgm:cxn modelId="{74EEEA91-0FBB-493C-92C7-7F85478FEB0F}" srcId="{21FEAEB7-EDC6-4915-9E71-1D45A2248F07}" destId="{D7786F97-3EA5-4410-AC82-A437AC45E8E4}" srcOrd="0" destOrd="0" parTransId="{9BC83F4C-0A79-44AA-B82D-0B2D55325AB0}" sibTransId="{DD51570F-E482-4239-A541-F7C05DEEB788}"/>
    <dgm:cxn modelId="{1DA04F98-E8E1-42AA-B5B3-6D0DE146676B}" srcId="{D24B7165-96BE-434B-BA7C-72CB884F6EDE}" destId="{8892B16C-19AD-4E5F-B022-207A6E4A5D55}" srcOrd="3" destOrd="0" parTransId="{824351E8-7D70-4765-8714-795A2013F03F}" sibTransId="{71010FA9-DE57-4C8A-A0D3-820821DCC04F}"/>
    <dgm:cxn modelId="{02244F9A-971D-48B7-91DD-72D0B0ADD896}" type="presOf" srcId="{A950E2C0-C59D-4666-994C-A2F8FB4598E2}" destId="{423B6483-0E2B-4649-B717-C62FBF413CD2}" srcOrd="0" destOrd="0" presId="urn:microsoft.com/office/officeart/2005/8/layout/list1"/>
    <dgm:cxn modelId="{605E75A1-5433-4ED0-9AEC-D21D35724C56}" srcId="{D24B7165-96BE-434B-BA7C-72CB884F6EDE}" destId="{B330E0F8-23CC-4540-A2BE-7AD8E30B83F8}" srcOrd="5" destOrd="0" parTransId="{61666DA6-0A48-4FA9-A437-294A554DCE56}" sibTransId="{0E6F44B5-0741-4CE3-B846-DA15966954B1}"/>
    <dgm:cxn modelId="{46B74FAF-0DA2-4139-BB4E-93A5E2317723}" type="presOf" srcId="{21FEAEB7-EDC6-4915-9E71-1D45A2248F07}" destId="{069CB277-950B-4375-863E-1CC5E40B3DE3}" srcOrd="1" destOrd="0" presId="urn:microsoft.com/office/officeart/2005/8/layout/list1"/>
    <dgm:cxn modelId="{449AB6B8-5D25-4FDB-8442-F635E8FF3FC8}" type="presOf" srcId="{8892B16C-19AD-4E5F-B022-207A6E4A5D55}" destId="{153F5C02-40A7-4448-8DDC-7F8C3F084A50}" srcOrd="1" destOrd="0" presId="urn:microsoft.com/office/officeart/2005/8/layout/list1"/>
    <dgm:cxn modelId="{C4BCE5B8-F38D-4EEB-A5A3-DE6E840A17B6}" type="presOf" srcId="{B330E0F8-23CC-4540-A2BE-7AD8E30B83F8}" destId="{E6CF66C6-743F-4F00-A904-AF26CD294C29}" srcOrd="0" destOrd="0" presId="urn:microsoft.com/office/officeart/2005/8/layout/list1"/>
    <dgm:cxn modelId="{AAFED8C1-407D-4AC3-B6BB-AECD92B1BD47}" type="presOf" srcId="{8892B16C-19AD-4E5F-B022-207A6E4A5D55}" destId="{66325B2D-D031-41A6-A9C9-79FBD0BE8060}" srcOrd="0" destOrd="0" presId="urn:microsoft.com/office/officeart/2005/8/layout/list1"/>
    <dgm:cxn modelId="{3D318ECB-A3C0-44A5-B234-AFDA98DFCDCF}" srcId="{D24B7165-96BE-434B-BA7C-72CB884F6EDE}" destId="{6D08D173-1970-4A96-95BD-7C1528A843C6}" srcOrd="0" destOrd="0" parTransId="{6317EAF3-5B6F-4935-85A8-8D81BE5A277B}" sibTransId="{EEC2B1A9-25FD-436D-B7DA-EA9BDD5FB64D}"/>
    <dgm:cxn modelId="{9682F2CF-11D2-45B5-B0BE-EB14EE20EF5E}" type="presOf" srcId="{7EF02877-66FB-4D88-AAA0-2F3C31842D19}" destId="{7C9EAEB5-E70C-4514-A097-E2AB6CC1F5A3}" srcOrd="1" destOrd="0" presId="urn:microsoft.com/office/officeart/2005/8/layout/list1"/>
    <dgm:cxn modelId="{0E37B6DA-697E-4235-8EE3-40C33A093488}" type="presOf" srcId="{D24B7165-96BE-434B-BA7C-72CB884F6EDE}" destId="{5394DAEF-42F3-4C3D-830D-F8AEF0BB7FAB}" srcOrd="0" destOrd="0" presId="urn:microsoft.com/office/officeart/2005/8/layout/list1"/>
    <dgm:cxn modelId="{F4B5C5DA-D328-4C31-82BE-66F99AEA1D66}" type="presOf" srcId="{6D08D173-1970-4A96-95BD-7C1528A843C6}" destId="{CCF00C26-BF80-4819-AA1E-F79E047E246B}" srcOrd="1" destOrd="0" presId="urn:microsoft.com/office/officeart/2005/8/layout/list1"/>
    <dgm:cxn modelId="{D8BF08E7-2049-4DC7-BCC1-4F2E1456D01F}" srcId="{D24B7165-96BE-434B-BA7C-72CB884F6EDE}" destId="{7EF02877-66FB-4D88-AAA0-2F3C31842D19}" srcOrd="1" destOrd="0" parTransId="{0DACE695-D8B6-4F9F-B451-C3BDBC920F98}" sibTransId="{A50B9EBD-C1B9-4F75-93B5-3B22E40A3DA9}"/>
    <dgm:cxn modelId="{355E3DFB-923C-46F7-9728-57BCA84AD7EC}" srcId="{8892B16C-19AD-4E5F-B022-207A6E4A5D55}" destId="{829C7BE6-BA9E-4CD2-A14A-D060BEF41713}" srcOrd="0" destOrd="0" parTransId="{8AC1582D-D202-4CD4-B5D5-A4EF8639D8F0}" sibTransId="{07246D58-8568-4597-9ADB-33C3075EF235}"/>
    <dgm:cxn modelId="{A55799FB-BCB6-460C-8E99-AF7C90EC762E}" type="presOf" srcId="{67199551-4D85-4508-B5FC-DB2C635A8A4B}" destId="{5E8094D4-542C-4DD4-B14D-FF2C9ECE9D6D}" srcOrd="0" destOrd="0" presId="urn:microsoft.com/office/officeart/2005/8/layout/list1"/>
    <dgm:cxn modelId="{AE7618BB-226D-4B39-8E2B-88CCBBF2CBEA}" type="presParOf" srcId="{5394DAEF-42F3-4C3D-830D-F8AEF0BB7FAB}" destId="{175EF6B9-976D-45A7-9BD9-87AED3246F79}" srcOrd="0" destOrd="0" presId="urn:microsoft.com/office/officeart/2005/8/layout/list1"/>
    <dgm:cxn modelId="{8FEB789D-A9AE-4B88-8B34-9511B413D05F}" type="presParOf" srcId="{175EF6B9-976D-45A7-9BD9-87AED3246F79}" destId="{8C725A15-DDD3-4C5C-BF13-CB5781997145}" srcOrd="0" destOrd="0" presId="urn:microsoft.com/office/officeart/2005/8/layout/list1"/>
    <dgm:cxn modelId="{07D6779A-A6CB-4920-8383-EAAC6B85D658}" type="presParOf" srcId="{175EF6B9-976D-45A7-9BD9-87AED3246F79}" destId="{CCF00C26-BF80-4819-AA1E-F79E047E246B}" srcOrd="1" destOrd="0" presId="urn:microsoft.com/office/officeart/2005/8/layout/list1"/>
    <dgm:cxn modelId="{C47B02CC-9A64-4F40-AC4E-0FDD0BC64630}" type="presParOf" srcId="{5394DAEF-42F3-4C3D-830D-F8AEF0BB7FAB}" destId="{5B19226E-D314-4CDE-9505-805C110C1507}" srcOrd="1" destOrd="0" presId="urn:microsoft.com/office/officeart/2005/8/layout/list1"/>
    <dgm:cxn modelId="{8A9D76A2-A0E9-4FBB-AE62-EACA589AD98D}" type="presParOf" srcId="{5394DAEF-42F3-4C3D-830D-F8AEF0BB7FAB}" destId="{5E8094D4-542C-4DD4-B14D-FF2C9ECE9D6D}" srcOrd="2" destOrd="0" presId="urn:microsoft.com/office/officeart/2005/8/layout/list1"/>
    <dgm:cxn modelId="{60A63266-ECF1-4E4A-8FA4-2A81162483E9}" type="presParOf" srcId="{5394DAEF-42F3-4C3D-830D-F8AEF0BB7FAB}" destId="{FCA5B633-A977-4F0C-8253-FA57374C9A1E}" srcOrd="3" destOrd="0" presId="urn:microsoft.com/office/officeart/2005/8/layout/list1"/>
    <dgm:cxn modelId="{7B69D0DA-6446-4356-A9F6-2DC206FED940}" type="presParOf" srcId="{5394DAEF-42F3-4C3D-830D-F8AEF0BB7FAB}" destId="{1F6DB57A-4ED9-4731-BEF5-89231004BDA8}" srcOrd="4" destOrd="0" presId="urn:microsoft.com/office/officeart/2005/8/layout/list1"/>
    <dgm:cxn modelId="{13F1DF8F-EF8C-441D-8F6C-33DEDEC960A2}" type="presParOf" srcId="{1F6DB57A-4ED9-4731-BEF5-89231004BDA8}" destId="{7DF37CA5-3355-46DA-86D1-F7DBEBFF0AAD}" srcOrd="0" destOrd="0" presId="urn:microsoft.com/office/officeart/2005/8/layout/list1"/>
    <dgm:cxn modelId="{86C6CB60-12A5-4D29-8891-70F1BB8A2692}" type="presParOf" srcId="{1F6DB57A-4ED9-4731-BEF5-89231004BDA8}" destId="{7C9EAEB5-E70C-4514-A097-E2AB6CC1F5A3}" srcOrd="1" destOrd="0" presId="urn:microsoft.com/office/officeart/2005/8/layout/list1"/>
    <dgm:cxn modelId="{4085C100-4AED-4F51-A12D-8B5B33265E16}" type="presParOf" srcId="{5394DAEF-42F3-4C3D-830D-F8AEF0BB7FAB}" destId="{9EBD4B15-602E-4479-8BE4-B241EB331DC8}" srcOrd="5" destOrd="0" presId="urn:microsoft.com/office/officeart/2005/8/layout/list1"/>
    <dgm:cxn modelId="{6FD028C8-A9B7-4E2F-A96C-7C4B887CF654}" type="presParOf" srcId="{5394DAEF-42F3-4C3D-830D-F8AEF0BB7FAB}" destId="{76E5A9EA-0434-43F7-B692-24E96CD5F44E}" srcOrd="6" destOrd="0" presId="urn:microsoft.com/office/officeart/2005/8/layout/list1"/>
    <dgm:cxn modelId="{F13856D9-35E1-448C-A2B6-F856DC1A81E4}" type="presParOf" srcId="{5394DAEF-42F3-4C3D-830D-F8AEF0BB7FAB}" destId="{7945C56A-007C-4212-A52C-D3256D0E1FD1}" srcOrd="7" destOrd="0" presId="urn:microsoft.com/office/officeart/2005/8/layout/list1"/>
    <dgm:cxn modelId="{8780C7AF-0360-4FD9-85F0-E5FA4DCCD95C}" type="presParOf" srcId="{5394DAEF-42F3-4C3D-830D-F8AEF0BB7FAB}" destId="{0B842F93-7D69-467E-AFC9-DBE05B5131C5}" srcOrd="8" destOrd="0" presId="urn:microsoft.com/office/officeart/2005/8/layout/list1"/>
    <dgm:cxn modelId="{F0073DCC-D515-4E42-8DC6-E1FBF100A609}" type="presParOf" srcId="{0B842F93-7D69-467E-AFC9-DBE05B5131C5}" destId="{709FA931-71E3-47AD-9952-0DA847C32E9D}" srcOrd="0" destOrd="0" presId="urn:microsoft.com/office/officeart/2005/8/layout/list1"/>
    <dgm:cxn modelId="{C330E62A-08E5-4CE7-85E2-735324B5AF53}" type="presParOf" srcId="{0B842F93-7D69-467E-AFC9-DBE05B5131C5}" destId="{069CB277-950B-4375-863E-1CC5E40B3DE3}" srcOrd="1" destOrd="0" presId="urn:microsoft.com/office/officeart/2005/8/layout/list1"/>
    <dgm:cxn modelId="{D5498A00-CB9B-415C-BE30-7F574E4E4F96}" type="presParOf" srcId="{5394DAEF-42F3-4C3D-830D-F8AEF0BB7FAB}" destId="{D2664C02-9203-4684-A92A-0C254D5B3986}" srcOrd="9" destOrd="0" presId="urn:microsoft.com/office/officeart/2005/8/layout/list1"/>
    <dgm:cxn modelId="{7ECCFE95-2D4A-467D-B588-4BAE8B0424D5}" type="presParOf" srcId="{5394DAEF-42F3-4C3D-830D-F8AEF0BB7FAB}" destId="{122B8EA6-15E9-4270-B6FB-C1F592995BD4}" srcOrd="10" destOrd="0" presId="urn:microsoft.com/office/officeart/2005/8/layout/list1"/>
    <dgm:cxn modelId="{343ECBFE-03DE-4274-B8BF-15683FDFB9A6}" type="presParOf" srcId="{5394DAEF-42F3-4C3D-830D-F8AEF0BB7FAB}" destId="{112C81DD-8DD5-4E80-A714-D1EDEC216D16}" srcOrd="11" destOrd="0" presId="urn:microsoft.com/office/officeart/2005/8/layout/list1"/>
    <dgm:cxn modelId="{D804FA4D-3D6B-498D-ADA5-C35141979E54}" type="presParOf" srcId="{5394DAEF-42F3-4C3D-830D-F8AEF0BB7FAB}" destId="{E7BC4913-F325-407F-8465-7A250B948445}" srcOrd="12" destOrd="0" presId="urn:microsoft.com/office/officeart/2005/8/layout/list1"/>
    <dgm:cxn modelId="{7DA42EC8-BFC8-424E-B9D2-C0B452B79407}" type="presParOf" srcId="{E7BC4913-F325-407F-8465-7A250B948445}" destId="{66325B2D-D031-41A6-A9C9-79FBD0BE8060}" srcOrd="0" destOrd="0" presId="urn:microsoft.com/office/officeart/2005/8/layout/list1"/>
    <dgm:cxn modelId="{CB4B101E-8A04-4ECD-8175-7A07B170EE58}" type="presParOf" srcId="{E7BC4913-F325-407F-8465-7A250B948445}" destId="{153F5C02-40A7-4448-8DDC-7F8C3F084A50}" srcOrd="1" destOrd="0" presId="urn:microsoft.com/office/officeart/2005/8/layout/list1"/>
    <dgm:cxn modelId="{0B2C0A12-55B6-4D7F-AC6E-F4A7647D909B}" type="presParOf" srcId="{5394DAEF-42F3-4C3D-830D-F8AEF0BB7FAB}" destId="{E90719BB-01E2-43AC-8C1B-30BE3CC25C35}" srcOrd="13" destOrd="0" presId="urn:microsoft.com/office/officeart/2005/8/layout/list1"/>
    <dgm:cxn modelId="{334C227E-32A6-481B-9A65-3041DEFF0ED2}" type="presParOf" srcId="{5394DAEF-42F3-4C3D-830D-F8AEF0BB7FAB}" destId="{17410AAE-F145-4CFC-8F15-D909F659DFAF}" srcOrd="14" destOrd="0" presId="urn:microsoft.com/office/officeart/2005/8/layout/list1"/>
    <dgm:cxn modelId="{5C306B1C-08D5-47C2-9230-3B6D05CDBBA7}" type="presParOf" srcId="{5394DAEF-42F3-4C3D-830D-F8AEF0BB7FAB}" destId="{E4EDE378-961A-4507-BD87-5C14A68AB39F}" srcOrd="15" destOrd="0" presId="urn:microsoft.com/office/officeart/2005/8/layout/list1"/>
    <dgm:cxn modelId="{C416DD1B-B861-436D-A521-4661E9B93DA4}" type="presParOf" srcId="{5394DAEF-42F3-4C3D-830D-F8AEF0BB7FAB}" destId="{1F3B4CF9-6756-4A2C-8CD3-A856B2A84BDF}" srcOrd="16" destOrd="0" presId="urn:microsoft.com/office/officeart/2005/8/layout/list1"/>
    <dgm:cxn modelId="{46716EE1-6029-40B9-B309-51D60DB4C115}" type="presParOf" srcId="{1F3B4CF9-6756-4A2C-8CD3-A856B2A84BDF}" destId="{2CD5BC6D-3D45-480E-AB17-145A89977586}" srcOrd="0" destOrd="0" presId="urn:microsoft.com/office/officeart/2005/8/layout/list1"/>
    <dgm:cxn modelId="{C89E0AB3-7E21-4985-94B7-478D409D7F2B}" type="presParOf" srcId="{1F3B4CF9-6756-4A2C-8CD3-A856B2A84BDF}" destId="{C9494463-5380-48BB-BACF-E6685BA6C569}" srcOrd="1" destOrd="0" presId="urn:microsoft.com/office/officeart/2005/8/layout/list1"/>
    <dgm:cxn modelId="{1C6E71CD-A16E-402D-B3AF-EC320298A429}" type="presParOf" srcId="{5394DAEF-42F3-4C3D-830D-F8AEF0BB7FAB}" destId="{E7A9BB93-85BC-402F-AEC4-9F3D6F879C94}" srcOrd="17" destOrd="0" presId="urn:microsoft.com/office/officeart/2005/8/layout/list1"/>
    <dgm:cxn modelId="{8A8130AD-4B6E-4B58-B754-DA1E8F54B82A}" type="presParOf" srcId="{5394DAEF-42F3-4C3D-830D-F8AEF0BB7FAB}" destId="{8F9B879E-98EB-4D53-9A98-111B9E2F3364}" srcOrd="18" destOrd="0" presId="urn:microsoft.com/office/officeart/2005/8/layout/list1"/>
    <dgm:cxn modelId="{DC3DA001-FBB8-4E6C-9E59-00530AB67E13}" type="presParOf" srcId="{5394DAEF-42F3-4C3D-830D-F8AEF0BB7FAB}" destId="{B3A76E88-8E1A-4F36-B7C0-23F20A17D62E}" srcOrd="19" destOrd="0" presId="urn:microsoft.com/office/officeart/2005/8/layout/list1"/>
    <dgm:cxn modelId="{4E424692-3549-4F7F-A0B3-466884B416C1}" type="presParOf" srcId="{5394DAEF-42F3-4C3D-830D-F8AEF0BB7FAB}" destId="{19A7126F-02F9-4853-BF36-4DB60B741BD8}" srcOrd="20" destOrd="0" presId="urn:microsoft.com/office/officeart/2005/8/layout/list1"/>
    <dgm:cxn modelId="{A99958BC-F678-4431-B5B1-18DC89F17252}" type="presParOf" srcId="{19A7126F-02F9-4853-BF36-4DB60B741BD8}" destId="{E6CF66C6-743F-4F00-A904-AF26CD294C29}" srcOrd="0" destOrd="0" presId="urn:microsoft.com/office/officeart/2005/8/layout/list1"/>
    <dgm:cxn modelId="{D4387077-B7C4-49A2-9069-FC5E48C3FA4F}" type="presParOf" srcId="{19A7126F-02F9-4853-BF36-4DB60B741BD8}" destId="{5560B778-F5CF-4241-82FB-EFCC64BC6C25}" srcOrd="1" destOrd="0" presId="urn:microsoft.com/office/officeart/2005/8/layout/list1"/>
    <dgm:cxn modelId="{26E33F37-ADAF-489B-80F0-E10463C6CD0E}" type="presParOf" srcId="{5394DAEF-42F3-4C3D-830D-F8AEF0BB7FAB}" destId="{B6DE6C67-51C7-418D-8B5B-996D1D601BD8}" srcOrd="21" destOrd="0" presId="urn:microsoft.com/office/officeart/2005/8/layout/list1"/>
    <dgm:cxn modelId="{DE34FE53-1BAF-44A0-A121-5E16D3E898B4}" type="presParOf" srcId="{5394DAEF-42F3-4C3D-830D-F8AEF0BB7FAB}" destId="{423B6483-0E2B-4649-B717-C62FBF413CD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1F1AC-416C-4B94-8C13-C36F45A7F0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F0D36F-EAFB-4223-99CD-75822DA4B080}">
      <dgm:prSet phldrT="[Text]" phldr="0" custT="1"/>
      <dgm:spPr/>
      <dgm:t>
        <a:bodyPr/>
        <a:lstStyle/>
        <a:p>
          <a:pPr rtl="0"/>
          <a:r>
            <a:rPr lang="en-US" sz="1600" dirty="0">
              <a:latin typeface="Calibri" panose="020F0502020204030204" pitchFamily="34" charset="0"/>
              <a:cs typeface="Calibri" panose="020F0502020204030204" pitchFamily="34" charset="0"/>
            </a:rPr>
            <a:t>Test for HBsAg during </a:t>
          </a:r>
          <a:r>
            <a:rPr lang="en-US" sz="1600" b="1" dirty="0">
              <a:latin typeface="Calibri" panose="020F0502020204030204" pitchFamily="34" charset="0"/>
              <a:cs typeface="Calibri" panose="020F0502020204030204" pitchFamily="34" charset="0"/>
            </a:rPr>
            <a:t>each </a:t>
          </a:r>
          <a:r>
            <a:rPr lang="en-US" sz="1600" dirty="0">
              <a:latin typeface="Calibri" panose="020F0502020204030204" pitchFamily="34" charset="0"/>
              <a:cs typeface="Calibri" panose="020F0502020204030204" pitchFamily="34" charset="0"/>
            </a:rPr>
            <a:t>pregnancy - preferably in the first trimester.</a:t>
          </a:r>
        </a:p>
      </dgm:t>
    </dgm:pt>
    <dgm:pt modelId="{460E006E-C083-47A7-804C-797EDF22825D}" type="parTrans" cxnId="{DE2A8FB7-DE17-472B-A395-1BA44534793C}">
      <dgm:prSet/>
      <dgm:spPr/>
      <dgm:t>
        <a:bodyPr/>
        <a:lstStyle/>
        <a:p>
          <a:endParaRPr lang="en-US" sz="2400">
            <a:latin typeface="Calibri" panose="020F0502020204030204" pitchFamily="34" charset="0"/>
            <a:cs typeface="Calibri" panose="020F0502020204030204" pitchFamily="34" charset="0"/>
          </a:endParaRPr>
        </a:p>
      </dgm:t>
    </dgm:pt>
    <dgm:pt modelId="{34EFEF4E-DEDF-4101-AE0B-ECE1D468B1D6}" type="sibTrans" cxnId="{DE2A8FB7-DE17-472B-A395-1BA44534793C}">
      <dgm:prSet/>
      <dgm:spPr/>
      <dgm:t>
        <a:bodyPr/>
        <a:lstStyle/>
        <a:p>
          <a:endParaRPr lang="en-US" sz="2400">
            <a:latin typeface="Calibri" panose="020F0502020204030204" pitchFamily="34" charset="0"/>
            <a:cs typeface="Calibri" panose="020F0502020204030204" pitchFamily="34" charset="0"/>
          </a:endParaRPr>
        </a:p>
      </dgm:t>
    </dgm:pt>
    <dgm:pt modelId="{D3910D90-E79C-4736-B9FB-2342C32997F5}">
      <dgm:prSet phldrT="[Text]" phldr="0" custT="1"/>
      <dgm:spPr/>
      <dgm:t>
        <a:bodyPr/>
        <a:lstStyle/>
        <a:p>
          <a:pPr rtl="0"/>
          <a:r>
            <a:rPr lang="en-US" sz="2400" dirty="0">
              <a:latin typeface="Calibri" panose="020F0502020204030204" pitchFamily="34" charset="0"/>
              <a:cs typeface="Calibri" panose="020F0502020204030204" pitchFamily="34" charset="0"/>
            </a:rPr>
            <a:t>People who inject drugs (PWID)</a:t>
          </a:r>
          <a:r>
            <a:rPr lang="en-US" sz="2000" dirty="0">
              <a:latin typeface="Calibri" panose="020F0502020204030204" pitchFamily="34" charset="0"/>
              <a:cs typeface="Calibri" panose="020F0502020204030204" pitchFamily="34" charset="0"/>
            </a:rPr>
            <a:t> </a:t>
          </a:r>
        </a:p>
      </dgm:t>
    </dgm:pt>
    <dgm:pt modelId="{9918AFC3-F1E6-42F6-BEE9-5DD4669D75EA}" type="parTrans" cxnId="{E136EC9E-9DBB-4A8E-83A2-30E84801C038}">
      <dgm:prSet/>
      <dgm:spPr/>
      <dgm:t>
        <a:bodyPr/>
        <a:lstStyle/>
        <a:p>
          <a:endParaRPr lang="en-US" sz="2400">
            <a:latin typeface="Calibri" panose="020F0502020204030204" pitchFamily="34" charset="0"/>
            <a:cs typeface="Calibri" panose="020F0502020204030204" pitchFamily="34" charset="0"/>
          </a:endParaRPr>
        </a:p>
      </dgm:t>
    </dgm:pt>
    <dgm:pt modelId="{0406B4A2-2FA9-49F9-A9F9-0A7E6846310B}" type="sibTrans" cxnId="{E136EC9E-9DBB-4A8E-83A2-30E84801C038}">
      <dgm:prSet/>
      <dgm:spPr/>
      <dgm:t>
        <a:bodyPr/>
        <a:lstStyle/>
        <a:p>
          <a:endParaRPr lang="en-US" sz="2400">
            <a:latin typeface="Calibri" panose="020F0502020204030204" pitchFamily="34" charset="0"/>
            <a:cs typeface="Calibri" panose="020F0502020204030204" pitchFamily="34" charset="0"/>
          </a:endParaRPr>
        </a:p>
      </dgm:t>
    </dgm:pt>
    <dgm:pt modelId="{BBEC0758-D776-445F-AF5D-FDBF0B1827D7}">
      <dgm:prSet phldrT="[Text]" phldr="0" custT="1"/>
      <dgm:spPr/>
      <dgm:t>
        <a:bodyPr/>
        <a:lstStyle/>
        <a:p>
          <a:pPr rtl="0"/>
          <a:r>
            <a:rPr lang="en-US" sz="1600" dirty="0">
              <a:latin typeface="Calibri" panose="020F0502020204030204" pitchFamily="34" charset="0"/>
              <a:cs typeface="Calibri" panose="020F0502020204030204" pitchFamily="34" charset="0"/>
            </a:rPr>
            <a:t>Test for HBsAg, as well as for anti-HBc or anti-HBs to identify susceptible persons.</a:t>
          </a:r>
        </a:p>
      </dgm:t>
    </dgm:pt>
    <dgm:pt modelId="{EFD8FBFF-3342-4E56-93ED-8F9969FEE75C}" type="parTrans" cxnId="{9B0B3B47-6C25-4049-BA29-1FF7B96E5D44}">
      <dgm:prSet/>
      <dgm:spPr/>
      <dgm:t>
        <a:bodyPr/>
        <a:lstStyle/>
        <a:p>
          <a:endParaRPr lang="en-US" sz="2400">
            <a:latin typeface="Calibri" panose="020F0502020204030204" pitchFamily="34" charset="0"/>
            <a:cs typeface="Calibri" panose="020F0502020204030204" pitchFamily="34" charset="0"/>
          </a:endParaRPr>
        </a:p>
      </dgm:t>
    </dgm:pt>
    <dgm:pt modelId="{DC2BFCE2-C9CB-45E0-8990-628969511E48}" type="sibTrans" cxnId="{9B0B3B47-6C25-4049-BA29-1FF7B96E5D44}">
      <dgm:prSet/>
      <dgm:spPr/>
      <dgm:t>
        <a:bodyPr/>
        <a:lstStyle/>
        <a:p>
          <a:endParaRPr lang="en-US" sz="2400">
            <a:latin typeface="Calibri" panose="020F0502020204030204" pitchFamily="34" charset="0"/>
            <a:cs typeface="Calibri" panose="020F0502020204030204" pitchFamily="34" charset="0"/>
          </a:endParaRPr>
        </a:p>
      </dgm:t>
    </dgm:pt>
    <dgm:pt modelId="{036D079D-4D77-40BC-98F2-A73FEB4997F0}">
      <dgm:prSet phldr="0" custT="1"/>
      <dgm:spPr/>
      <dgm:t>
        <a:bodyPr/>
        <a:lstStyle/>
        <a:p>
          <a:pPr rtl="0"/>
          <a:r>
            <a:rPr lang="en-US" sz="2400" dirty="0">
              <a:latin typeface="Calibri" panose="020F0502020204030204" pitchFamily="34" charset="0"/>
              <a:cs typeface="Calibri" panose="020F0502020204030204" pitchFamily="34" charset="0"/>
            </a:rPr>
            <a:t>ALL pregnant persons (USPSTF A</a:t>
          </a:r>
          <a:r>
            <a:rPr lang="en-US" sz="2800" dirty="0">
              <a:latin typeface="Calibri" panose="020F0502020204030204" pitchFamily="34" charset="0"/>
              <a:cs typeface="Calibri" panose="020F0502020204030204" pitchFamily="34" charset="0"/>
            </a:rPr>
            <a:t>)</a:t>
          </a:r>
        </a:p>
      </dgm:t>
    </dgm:pt>
    <dgm:pt modelId="{96DBA097-36B4-459F-A06C-588CA0BD23BF}" type="parTrans" cxnId="{17AFEE43-F299-4AA8-BEA5-989A889583A6}">
      <dgm:prSet/>
      <dgm:spPr/>
      <dgm:t>
        <a:bodyPr/>
        <a:lstStyle/>
        <a:p>
          <a:endParaRPr lang="es-419" sz="2400">
            <a:latin typeface="Calibri" panose="020F0502020204030204" pitchFamily="34" charset="0"/>
            <a:cs typeface="Calibri" panose="020F0502020204030204" pitchFamily="34" charset="0"/>
          </a:endParaRPr>
        </a:p>
      </dgm:t>
    </dgm:pt>
    <dgm:pt modelId="{29537DB5-FBDF-4FCC-8B4F-9778CC27E4BA}" type="sibTrans" cxnId="{17AFEE43-F299-4AA8-BEA5-989A889583A6}">
      <dgm:prSet/>
      <dgm:spPr/>
      <dgm:t>
        <a:bodyPr/>
        <a:lstStyle/>
        <a:p>
          <a:endParaRPr lang="es-419" sz="2400">
            <a:latin typeface="Calibri" panose="020F0502020204030204" pitchFamily="34" charset="0"/>
            <a:cs typeface="Calibri" panose="020F0502020204030204" pitchFamily="34" charset="0"/>
          </a:endParaRPr>
        </a:p>
      </dgm:t>
    </dgm:pt>
    <dgm:pt modelId="{45C1E72C-F379-43BD-BF5D-9AFEB7EB3EA8}">
      <dgm:prSet phldr="0" custT="1"/>
      <dgm:spPr/>
      <dgm:t>
        <a:bodyPr/>
        <a:lstStyle/>
        <a:p>
          <a:r>
            <a:rPr lang="en-US" sz="2400" dirty="0">
              <a:latin typeface="Calibri" panose="020F0502020204030204" pitchFamily="34" charset="0"/>
              <a:cs typeface="Calibri" panose="020F0502020204030204" pitchFamily="34" charset="0"/>
            </a:rPr>
            <a:t>Men who have sex with men (MSM)</a:t>
          </a:r>
        </a:p>
      </dgm:t>
    </dgm:pt>
    <dgm:pt modelId="{0EEE9CB4-7765-40AF-BE46-46E5B54E8DF8}" type="parTrans" cxnId="{0FFB58C3-6A88-4CC6-A796-3CCE00E09D4D}">
      <dgm:prSet/>
      <dgm:spPr/>
      <dgm:t>
        <a:bodyPr/>
        <a:lstStyle/>
        <a:p>
          <a:endParaRPr lang="es-419" sz="2400">
            <a:latin typeface="Calibri" panose="020F0502020204030204" pitchFamily="34" charset="0"/>
            <a:cs typeface="Calibri" panose="020F0502020204030204" pitchFamily="34" charset="0"/>
          </a:endParaRPr>
        </a:p>
      </dgm:t>
    </dgm:pt>
    <dgm:pt modelId="{2C68328C-1C94-4FDB-A340-69976AC39CA5}" type="sibTrans" cxnId="{0FFB58C3-6A88-4CC6-A796-3CCE00E09D4D}">
      <dgm:prSet/>
      <dgm:spPr/>
      <dgm:t>
        <a:bodyPr/>
        <a:lstStyle/>
        <a:p>
          <a:endParaRPr lang="es-419" sz="2400">
            <a:latin typeface="Calibri" panose="020F0502020204030204" pitchFamily="34" charset="0"/>
            <a:cs typeface="Calibri" panose="020F0502020204030204" pitchFamily="34" charset="0"/>
          </a:endParaRPr>
        </a:p>
      </dgm:t>
    </dgm:pt>
    <dgm:pt modelId="{0886BB2C-8180-4F56-839D-4F68D6D96701}">
      <dgm:prSet phldr="0" custT="1"/>
      <dgm:spPr/>
      <dgm:t>
        <a:bodyPr/>
        <a:lstStyle/>
        <a:p>
          <a:pPr rtl="0"/>
          <a:r>
            <a:rPr lang="en-US" sz="1600" dirty="0">
              <a:latin typeface="Calibri" panose="020F0502020204030204" pitchFamily="34" charset="0"/>
              <a:cs typeface="Calibri" panose="020F0502020204030204" pitchFamily="34" charset="0"/>
            </a:rPr>
            <a:t>At delivery* (no documented testing, no PNC)</a:t>
          </a:r>
        </a:p>
      </dgm:t>
    </dgm:pt>
    <dgm:pt modelId="{647D1A01-5B26-4C63-913B-5FAC0A489299}" type="parTrans" cxnId="{4B5AD4C7-556D-488A-9068-4F4961F66EFB}">
      <dgm:prSet/>
      <dgm:spPr/>
      <dgm:t>
        <a:bodyPr/>
        <a:lstStyle/>
        <a:p>
          <a:endParaRPr lang="es-419" sz="2400">
            <a:latin typeface="Calibri" panose="020F0502020204030204" pitchFamily="34" charset="0"/>
            <a:cs typeface="Calibri" panose="020F0502020204030204" pitchFamily="34" charset="0"/>
          </a:endParaRPr>
        </a:p>
      </dgm:t>
    </dgm:pt>
    <dgm:pt modelId="{B857A3DD-EA4B-4477-936E-BE8C2EC4C636}" type="sibTrans" cxnId="{4B5AD4C7-556D-488A-9068-4F4961F66EFB}">
      <dgm:prSet/>
      <dgm:spPr/>
      <dgm:t>
        <a:bodyPr/>
        <a:lstStyle/>
        <a:p>
          <a:endParaRPr lang="es-419" sz="2400">
            <a:latin typeface="Calibri" panose="020F0502020204030204" pitchFamily="34" charset="0"/>
            <a:cs typeface="Calibri" panose="020F0502020204030204" pitchFamily="34" charset="0"/>
          </a:endParaRPr>
        </a:p>
      </dgm:t>
    </dgm:pt>
    <dgm:pt modelId="{CD3B239B-5526-4231-BC80-0D7246B0BDB0}">
      <dgm:prSet phldr="0" custT="1"/>
      <dgm:spPr/>
      <dgm:t>
        <a:bodyPr/>
        <a:lstStyle/>
        <a:p>
          <a:pPr rtl="0"/>
          <a:r>
            <a:rPr lang="en-US" sz="1600" dirty="0">
              <a:latin typeface="Calibri" panose="020F0502020204030204" pitchFamily="34" charset="0"/>
              <a:cs typeface="Calibri" panose="020F0502020204030204" pitchFamily="34" charset="0"/>
            </a:rPr>
            <a:t>Test for HBsAg, as well as for anti-HBc or anti-HBs to identify susceptible persons.</a:t>
          </a:r>
        </a:p>
      </dgm:t>
    </dgm:pt>
    <dgm:pt modelId="{2D267591-CBB0-4AAA-BFA7-3693A16A5BE9}" type="parTrans" cxnId="{1214F97A-F168-483E-8F8B-6D6095A1B173}">
      <dgm:prSet/>
      <dgm:spPr/>
      <dgm:t>
        <a:bodyPr/>
        <a:lstStyle/>
        <a:p>
          <a:endParaRPr lang="es-419" sz="2400">
            <a:latin typeface="Calibri" panose="020F0502020204030204" pitchFamily="34" charset="0"/>
            <a:cs typeface="Calibri" panose="020F0502020204030204" pitchFamily="34" charset="0"/>
          </a:endParaRPr>
        </a:p>
      </dgm:t>
    </dgm:pt>
    <dgm:pt modelId="{6DDFA9E0-A218-4A54-BE8A-15188F16EF11}" type="sibTrans" cxnId="{1214F97A-F168-483E-8F8B-6D6095A1B173}">
      <dgm:prSet/>
      <dgm:spPr/>
      <dgm:t>
        <a:bodyPr/>
        <a:lstStyle/>
        <a:p>
          <a:endParaRPr lang="es-419" sz="2400">
            <a:latin typeface="Calibri" panose="020F0502020204030204" pitchFamily="34" charset="0"/>
            <a:cs typeface="Calibri" panose="020F0502020204030204" pitchFamily="34" charset="0"/>
          </a:endParaRPr>
        </a:p>
      </dgm:t>
    </dgm:pt>
    <dgm:pt modelId="{3DC58B11-FA9C-4622-BD75-615B4A90A7C6}">
      <dgm:prSet phldr="0" custT="1"/>
      <dgm:spPr/>
      <dgm:t>
        <a:bodyPr/>
        <a:lstStyle/>
        <a:p>
          <a:pPr rtl="0"/>
          <a:r>
            <a:rPr lang="en-US" sz="1600" dirty="0">
              <a:latin typeface="Calibri" panose="020F0502020204030204" pitchFamily="34" charset="0"/>
              <a:cs typeface="Calibri" panose="020F0502020204030204" pitchFamily="34" charset="0"/>
            </a:rPr>
            <a:t>Test for HBsAg, as well as for anti-HBc or anti-HBs to identify susceptible persons.</a:t>
          </a:r>
        </a:p>
      </dgm:t>
    </dgm:pt>
    <dgm:pt modelId="{C9156638-F041-4005-81D4-8D593BE91F1C}" type="parTrans" cxnId="{708E1E31-76FF-46CB-9604-9675ECE80899}">
      <dgm:prSet/>
      <dgm:spPr/>
      <dgm:t>
        <a:bodyPr/>
        <a:lstStyle/>
        <a:p>
          <a:endParaRPr lang="es-419" sz="2400">
            <a:latin typeface="Calibri" panose="020F0502020204030204" pitchFamily="34" charset="0"/>
            <a:cs typeface="Calibri" panose="020F0502020204030204" pitchFamily="34" charset="0"/>
          </a:endParaRPr>
        </a:p>
      </dgm:t>
    </dgm:pt>
    <dgm:pt modelId="{D964C5E1-9937-430B-B0D8-E6BE739779D4}" type="sibTrans" cxnId="{708E1E31-76FF-46CB-9604-9675ECE80899}">
      <dgm:prSet/>
      <dgm:spPr/>
      <dgm:t>
        <a:bodyPr/>
        <a:lstStyle/>
        <a:p>
          <a:endParaRPr lang="es-419" sz="2400">
            <a:latin typeface="Calibri" panose="020F0502020204030204" pitchFamily="34" charset="0"/>
            <a:cs typeface="Calibri" panose="020F0502020204030204" pitchFamily="34" charset="0"/>
          </a:endParaRPr>
        </a:p>
      </dgm:t>
    </dgm:pt>
    <dgm:pt modelId="{B12540CF-D703-4462-8A95-35BA948F0320}">
      <dgm:prSet phldr="0" custT="1"/>
      <dgm:spPr/>
      <dgm:t>
        <a:bodyPr/>
        <a:lstStyle/>
        <a:p>
          <a:pPr rtl="0"/>
          <a:r>
            <a:rPr lang="en-US" sz="1600" dirty="0">
              <a:latin typeface="Calibri" panose="020F0502020204030204" pitchFamily="34" charset="0"/>
              <a:cs typeface="Calibri" panose="020F0502020204030204" pitchFamily="34" charset="0"/>
            </a:rPr>
            <a:t>Was born in the US and not vaccinated in the US, if parents from country with </a:t>
          </a:r>
          <a:r>
            <a:rPr lang="en-US" sz="1600" u="none" dirty="0">
              <a:latin typeface="Calibri" panose="020F0502020204030204" pitchFamily="34" charset="0"/>
              <a:cs typeface="Calibri" panose="020F0502020204030204" pitchFamily="34" charset="0"/>
            </a:rPr>
            <a:t>&gt; 8% endemicity</a:t>
          </a:r>
        </a:p>
      </dgm:t>
    </dgm:pt>
    <dgm:pt modelId="{D645D655-3E5E-4CFC-BD57-AA712A6D13DE}" type="parTrans" cxnId="{6C7C93A7-07B3-424D-859F-32426BD654E7}">
      <dgm:prSet/>
      <dgm:spPr/>
      <dgm:t>
        <a:bodyPr/>
        <a:lstStyle/>
        <a:p>
          <a:endParaRPr lang="es-419" sz="2400">
            <a:latin typeface="Calibri" panose="020F0502020204030204" pitchFamily="34" charset="0"/>
            <a:cs typeface="Calibri" panose="020F0502020204030204" pitchFamily="34" charset="0"/>
          </a:endParaRPr>
        </a:p>
      </dgm:t>
    </dgm:pt>
    <dgm:pt modelId="{2E54ABD3-4715-441C-9A7F-CBE09F449681}" type="sibTrans" cxnId="{6C7C93A7-07B3-424D-859F-32426BD654E7}">
      <dgm:prSet/>
      <dgm:spPr/>
      <dgm:t>
        <a:bodyPr/>
        <a:lstStyle/>
        <a:p>
          <a:endParaRPr lang="es-419" sz="2400">
            <a:latin typeface="Calibri" panose="020F0502020204030204" pitchFamily="34" charset="0"/>
            <a:cs typeface="Calibri" panose="020F0502020204030204" pitchFamily="34" charset="0"/>
          </a:endParaRPr>
        </a:p>
      </dgm:t>
    </dgm:pt>
    <dgm:pt modelId="{3FABCDF0-8F7A-4D45-93D1-886A50693BBF}">
      <dgm:prSet phldr="0" custT="1"/>
      <dgm:spPr/>
      <dgm:t>
        <a:bodyPr/>
        <a:lstStyle/>
        <a:p>
          <a:pPr rtl="0"/>
          <a:r>
            <a:rPr lang="en-US" sz="1600" u="none" dirty="0">
              <a:latin typeface="Calibri" panose="020F0502020204030204" pitchFamily="34" charset="0"/>
              <a:cs typeface="Calibri" panose="020F0502020204030204" pitchFamily="34" charset="0"/>
            </a:rPr>
            <a:t>Was born outside of the US in country with &gt; 2% endemicity of </a:t>
          </a:r>
          <a:r>
            <a:rPr lang="en-US" sz="1600" u="none" dirty="0" err="1">
              <a:latin typeface="Calibri" panose="020F0502020204030204" pitchFamily="34" charset="0"/>
              <a:cs typeface="Calibri" panose="020F0502020204030204" pitchFamily="34" charset="0"/>
            </a:rPr>
            <a:t>HBsAG</a:t>
          </a:r>
          <a:endParaRPr lang="en-US" sz="1600" u="none" dirty="0">
            <a:latin typeface="Calibri" panose="020F0502020204030204" pitchFamily="34" charset="0"/>
            <a:cs typeface="Calibri" panose="020F0502020204030204" pitchFamily="34" charset="0"/>
          </a:endParaRPr>
        </a:p>
      </dgm:t>
    </dgm:pt>
    <dgm:pt modelId="{8D8C1C03-51CE-466B-82E4-75B66F6A7972}" type="parTrans" cxnId="{08B3B81C-169C-44A9-849B-244C10CCA34D}">
      <dgm:prSet/>
      <dgm:spPr/>
      <dgm:t>
        <a:bodyPr/>
        <a:lstStyle/>
        <a:p>
          <a:endParaRPr lang="es-419" sz="2400">
            <a:latin typeface="Calibri" panose="020F0502020204030204" pitchFamily="34" charset="0"/>
            <a:cs typeface="Calibri" panose="020F0502020204030204" pitchFamily="34" charset="0"/>
          </a:endParaRPr>
        </a:p>
      </dgm:t>
    </dgm:pt>
    <dgm:pt modelId="{14525540-0406-4D59-8008-11248B8F2726}" type="sibTrans" cxnId="{08B3B81C-169C-44A9-849B-244C10CCA34D}">
      <dgm:prSet/>
      <dgm:spPr/>
      <dgm:t>
        <a:bodyPr/>
        <a:lstStyle/>
        <a:p>
          <a:endParaRPr lang="es-419" sz="2400">
            <a:latin typeface="Calibri" panose="020F0502020204030204" pitchFamily="34" charset="0"/>
            <a:cs typeface="Calibri" panose="020F0502020204030204" pitchFamily="34" charset="0"/>
          </a:endParaRPr>
        </a:p>
      </dgm:t>
    </dgm:pt>
    <dgm:pt modelId="{25F0A1A1-AD90-40CF-A8A9-92BFFEC862E6}">
      <dgm:prSet phldr="0" custT="1"/>
      <dgm:spPr/>
      <dgm:t>
        <a:bodyPr/>
        <a:lstStyle/>
        <a:p>
          <a:pPr rtl="0"/>
          <a:r>
            <a:rPr lang="en-US" sz="1600" u="none" dirty="0">
              <a:latin typeface="Calibri" panose="020F0502020204030204" pitchFamily="34" charset="0"/>
              <a:cs typeface="Calibri" panose="020F0502020204030204" pitchFamily="34" charset="0"/>
            </a:rPr>
            <a:t>Has been exposed to body fluids of someone with Hepatitis B</a:t>
          </a:r>
        </a:p>
      </dgm:t>
    </dgm:pt>
    <dgm:pt modelId="{2EE4DB67-A534-480E-A721-DBFE05ECCA50}" type="parTrans" cxnId="{C8A66752-BAB8-4C12-9B72-42F98212ABA6}">
      <dgm:prSet/>
      <dgm:spPr/>
      <dgm:t>
        <a:bodyPr/>
        <a:lstStyle/>
        <a:p>
          <a:endParaRPr lang="es-419" sz="2400">
            <a:latin typeface="Calibri" panose="020F0502020204030204" pitchFamily="34" charset="0"/>
            <a:cs typeface="Calibri" panose="020F0502020204030204" pitchFamily="34" charset="0"/>
          </a:endParaRPr>
        </a:p>
      </dgm:t>
    </dgm:pt>
    <dgm:pt modelId="{3AFD7C05-BEE9-445B-80B7-3259FFE40CFE}" type="sibTrans" cxnId="{C8A66752-BAB8-4C12-9B72-42F98212ABA6}">
      <dgm:prSet/>
      <dgm:spPr/>
      <dgm:t>
        <a:bodyPr/>
        <a:lstStyle/>
        <a:p>
          <a:endParaRPr lang="es-419" sz="2400">
            <a:latin typeface="Calibri" panose="020F0502020204030204" pitchFamily="34" charset="0"/>
            <a:cs typeface="Calibri" panose="020F0502020204030204" pitchFamily="34" charset="0"/>
          </a:endParaRPr>
        </a:p>
      </dgm:t>
    </dgm:pt>
    <dgm:pt modelId="{22DFC45A-70AD-4C8A-BEAC-ABD67DE5FB7E}">
      <dgm:prSet phldr="0" custT="1"/>
      <dgm:spPr/>
      <dgm:t>
        <a:bodyPr/>
        <a:lstStyle/>
        <a:p>
          <a:pPr rtl="0"/>
          <a:r>
            <a:rPr lang="en-US" sz="1600" u="none"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Is a household contact, shares needles or has sex with persons who have tested positive for </a:t>
          </a:r>
          <a:r>
            <a:rPr lang="en-US" sz="1600" dirty="0" err="1">
              <a:latin typeface="Calibri" panose="020F0502020204030204" pitchFamily="34" charset="0"/>
              <a:cs typeface="Calibri" panose="020F0502020204030204" pitchFamily="34" charset="0"/>
            </a:rPr>
            <a:t>HBsAG</a:t>
          </a:r>
        </a:p>
      </dgm:t>
    </dgm:pt>
    <dgm:pt modelId="{FAC7AB99-A07C-4059-8E55-C97D8D3EEC34}" type="parTrans" cxnId="{332F51CC-1A24-4A1D-8DD4-78DFDF2041CC}">
      <dgm:prSet/>
      <dgm:spPr/>
      <dgm:t>
        <a:bodyPr/>
        <a:lstStyle/>
        <a:p>
          <a:endParaRPr lang="es-419" sz="2400">
            <a:latin typeface="Calibri" panose="020F0502020204030204" pitchFamily="34" charset="0"/>
            <a:cs typeface="Calibri" panose="020F0502020204030204" pitchFamily="34" charset="0"/>
          </a:endParaRPr>
        </a:p>
      </dgm:t>
    </dgm:pt>
    <dgm:pt modelId="{C721F086-E21A-4062-8002-E4776BF9F764}" type="sibTrans" cxnId="{332F51CC-1A24-4A1D-8DD4-78DFDF2041CC}">
      <dgm:prSet/>
      <dgm:spPr/>
      <dgm:t>
        <a:bodyPr/>
        <a:lstStyle/>
        <a:p>
          <a:endParaRPr lang="es-419" sz="2400">
            <a:latin typeface="Calibri" panose="020F0502020204030204" pitchFamily="34" charset="0"/>
            <a:cs typeface="Calibri" panose="020F0502020204030204" pitchFamily="34" charset="0"/>
          </a:endParaRPr>
        </a:p>
      </dgm:t>
    </dgm:pt>
    <dgm:pt modelId="{237882A2-BAAC-4369-8218-5C7ED4C20FB9}">
      <dgm:prSet phldr="0" custT="1"/>
      <dgm:spPr/>
      <dgm:t>
        <a:bodyPr/>
        <a:lstStyle/>
        <a:p>
          <a:pPr rtl="0"/>
          <a:r>
            <a:rPr lang="en-US" sz="1600" dirty="0">
              <a:latin typeface="Calibri" panose="020F0502020204030204" pitchFamily="34" charset="0"/>
              <a:cs typeface="Calibri" panose="020F0502020204030204" pitchFamily="34" charset="0"/>
            </a:rPr>
            <a:t>Infants born to mothers who test positive</a:t>
          </a:r>
        </a:p>
      </dgm:t>
    </dgm:pt>
    <dgm:pt modelId="{2DED52E3-5646-493E-947F-D4953B7F48DA}" type="parTrans" cxnId="{7D6B3ABE-CDC5-48DE-A0F7-8D31A79758B3}">
      <dgm:prSet/>
      <dgm:spPr/>
      <dgm:t>
        <a:bodyPr/>
        <a:lstStyle/>
        <a:p>
          <a:endParaRPr lang="es-419" sz="2400">
            <a:latin typeface="Calibri" panose="020F0502020204030204" pitchFamily="34" charset="0"/>
            <a:cs typeface="Calibri" panose="020F0502020204030204" pitchFamily="34" charset="0"/>
          </a:endParaRPr>
        </a:p>
      </dgm:t>
    </dgm:pt>
    <dgm:pt modelId="{C6112352-AD21-4BE1-A1B7-9625037B7430}" type="sibTrans" cxnId="{7D6B3ABE-CDC5-48DE-A0F7-8D31A79758B3}">
      <dgm:prSet/>
      <dgm:spPr/>
      <dgm:t>
        <a:bodyPr/>
        <a:lstStyle/>
        <a:p>
          <a:endParaRPr lang="es-419" sz="2400">
            <a:latin typeface="Calibri" panose="020F0502020204030204" pitchFamily="34" charset="0"/>
            <a:cs typeface="Calibri" panose="020F0502020204030204" pitchFamily="34" charset="0"/>
          </a:endParaRPr>
        </a:p>
      </dgm:t>
    </dgm:pt>
    <dgm:pt modelId="{F42DF8D3-1A24-4AFA-856D-861473C1A1BB}">
      <dgm:prSet phldr="0" custT="1"/>
      <dgm:spPr/>
      <dgm:t>
        <a:bodyPr/>
        <a:lstStyle/>
        <a:p>
          <a:pPr rtl="0"/>
          <a:r>
            <a:rPr lang="en-US" sz="2400" dirty="0">
              <a:latin typeface="Calibri" panose="020F0502020204030204" pitchFamily="34" charset="0"/>
              <a:cs typeface="Calibri" panose="020F0502020204030204" pitchFamily="34" charset="0"/>
            </a:rPr>
            <a:t>Any person who</a:t>
          </a:r>
        </a:p>
      </dgm:t>
    </dgm:pt>
    <dgm:pt modelId="{AF10F085-94D0-4365-914F-F1205B6057E4}" type="sibTrans" cxnId="{EB8F3F46-0C73-405A-BB53-A96C1FE76A2A}">
      <dgm:prSet/>
      <dgm:spPr/>
      <dgm:t>
        <a:bodyPr/>
        <a:lstStyle/>
        <a:p>
          <a:endParaRPr lang="es-419" sz="2400">
            <a:latin typeface="Calibri" panose="020F0502020204030204" pitchFamily="34" charset="0"/>
            <a:cs typeface="Calibri" panose="020F0502020204030204" pitchFamily="34" charset="0"/>
          </a:endParaRPr>
        </a:p>
      </dgm:t>
    </dgm:pt>
    <dgm:pt modelId="{F8E4712D-570E-434B-B6B0-1F3FA59DB565}" type="parTrans" cxnId="{EB8F3F46-0C73-405A-BB53-A96C1FE76A2A}">
      <dgm:prSet/>
      <dgm:spPr/>
      <dgm:t>
        <a:bodyPr/>
        <a:lstStyle/>
        <a:p>
          <a:endParaRPr lang="es-419" sz="2400">
            <a:latin typeface="Calibri" panose="020F0502020204030204" pitchFamily="34" charset="0"/>
            <a:cs typeface="Calibri" panose="020F0502020204030204" pitchFamily="34" charset="0"/>
          </a:endParaRPr>
        </a:p>
      </dgm:t>
    </dgm:pt>
    <dgm:pt modelId="{3366717D-BEBF-4A91-965A-6BD733987E34}">
      <dgm:prSet phldr="0" custT="1"/>
      <dgm:spPr/>
      <dgm:t>
        <a:bodyPr/>
        <a:lstStyle/>
        <a:p>
          <a:pPr rtl="0"/>
          <a:r>
            <a:rPr lang="en-US" sz="2400" dirty="0">
              <a:latin typeface="Calibri" panose="020F0502020204030204" pitchFamily="34" charset="0"/>
              <a:cs typeface="Calibri" panose="020F0502020204030204" pitchFamily="34" charset="0"/>
            </a:rPr>
            <a:t>Persons with HIV (PWH)</a:t>
          </a:r>
        </a:p>
      </dgm:t>
    </dgm:pt>
    <dgm:pt modelId="{C5772698-E775-425E-A434-2A297ADF141A}" type="sibTrans" cxnId="{EDF69784-1953-4AAB-AA5E-5C3A40885085}">
      <dgm:prSet/>
      <dgm:spPr/>
      <dgm:t>
        <a:bodyPr/>
        <a:lstStyle/>
        <a:p>
          <a:endParaRPr lang="es-419" sz="2400">
            <a:latin typeface="Calibri" panose="020F0502020204030204" pitchFamily="34" charset="0"/>
            <a:cs typeface="Calibri" panose="020F0502020204030204" pitchFamily="34" charset="0"/>
          </a:endParaRPr>
        </a:p>
      </dgm:t>
    </dgm:pt>
    <dgm:pt modelId="{878F3820-A035-4DA7-8554-E34F233625C8}" type="parTrans" cxnId="{EDF69784-1953-4AAB-AA5E-5C3A40885085}">
      <dgm:prSet/>
      <dgm:spPr/>
      <dgm:t>
        <a:bodyPr/>
        <a:lstStyle/>
        <a:p>
          <a:endParaRPr lang="es-419" sz="2400">
            <a:latin typeface="Calibri" panose="020F0502020204030204" pitchFamily="34" charset="0"/>
            <a:cs typeface="Calibri" panose="020F0502020204030204" pitchFamily="34" charset="0"/>
          </a:endParaRPr>
        </a:p>
      </dgm:t>
    </dgm:pt>
    <dgm:pt modelId="{4C6DFB75-3C14-42B0-9378-1762508402E9}" type="pres">
      <dgm:prSet presAssocID="{D1E1F1AC-416C-4B94-8C13-C36F45A7F0A2}" presName="linear" presStyleCnt="0">
        <dgm:presLayoutVars>
          <dgm:animLvl val="lvl"/>
          <dgm:resizeHandles val="exact"/>
        </dgm:presLayoutVars>
      </dgm:prSet>
      <dgm:spPr/>
    </dgm:pt>
    <dgm:pt modelId="{E4113E61-10A7-4AA6-9EFA-3A80EAA41178}" type="pres">
      <dgm:prSet presAssocID="{036D079D-4D77-40BC-98F2-A73FEB4997F0}" presName="parentText" presStyleLbl="node1" presStyleIdx="0" presStyleCnt="5">
        <dgm:presLayoutVars>
          <dgm:chMax val="0"/>
          <dgm:bulletEnabled val="1"/>
        </dgm:presLayoutVars>
      </dgm:prSet>
      <dgm:spPr/>
    </dgm:pt>
    <dgm:pt modelId="{F5DA559F-9044-473F-8466-07EA02BF348D}" type="pres">
      <dgm:prSet presAssocID="{036D079D-4D77-40BC-98F2-A73FEB4997F0}" presName="childText" presStyleLbl="revTx" presStyleIdx="0" presStyleCnt="5" custScaleY="118270">
        <dgm:presLayoutVars>
          <dgm:bulletEnabled val="1"/>
        </dgm:presLayoutVars>
      </dgm:prSet>
      <dgm:spPr/>
    </dgm:pt>
    <dgm:pt modelId="{BBB631A8-0A96-4DBC-8538-80D539D423E2}" type="pres">
      <dgm:prSet presAssocID="{D3910D90-E79C-4736-B9FB-2342C32997F5}" presName="parentText" presStyleLbl="node1" presStyleIdx="1" presStyleCnt="5">
        <dgm:presLayoutVars>
          <dgm:chMax val="0"/>
          <dgm:bulletEnabled val="1"/>
        </dgm:presLayoutVars>
      </dgm:prSet>
      <dgm:spPr/>
    </dgm:pt>
    <dgm:pt modelId="{AE5EB0DB-28BC-435E-8C86-85EEE9268C42}" type="pres">
      <dgm:prSet presAssocID="{D3910D90-E79C-4736-B9FB-2342C32997F5}" presName="childText" presStyleLbl="revTx" presStyleIdx="1" presStyleCnt="5">
        <dgm:presLayoutVars>
          <dgm:bulletEnabled val="1"/>
        </dgm:presLayoutVars>
      </dgm:prSet>
      <dgm:spPr/>
    </dgm:pt>
    <dgm:pt modelId="{449DA75C-B06D-4CE8-968D-93E628C19CDD}" type="pres">
      <dgm:prSet presAssocID="{45C1E72C-F379-43BD-BF5D-9AFEB7EB3EA8}" presName="parentText" presStyleLbl="node1" presStyleIdx="2" presStyleCnt="5">
        <dgm:presLayoutVars>
          <dgm:chMax val="0"/>
          <dgm:bulletEnabled val="1"/>
        </dgm:presLayoutVars>
      </dgm:prSet>
      <dgm:spPr/>
    </dgm:pt>
    <dgm:pt modelId="{F68E9B54-97F8-473C-9FDD-B46DBE05DEFE}" type="pres">
      <dgm:prSet presAssocID="{45C1E72C-F379-43BD-BF5D-9AFEB7EB3EA8}" presName="childText" presStyleLbl="revTx" presStyleIdx="2" presStyleCnt="5">
        <dgm:presLayoutVars>
          <dgm:bulletEnabled val="1"/>
        </dgm:presLayoutVars>
      </dgm:prSet>
      <dgm:spPr/>
    </dgm:pt>
    <dgm:pt modelId="{FE368CDD-ABE9-46A1-B14F-DF6F5919991E}" type="pres">
      <dgm:prSet presAssocID="{3366717D-BEBF-4A91-965A-6BD733987E34}" presName="parentText" presStyleLbl="node1" presStyleIdx="3" presStyleCnt="5">
        <dgm:presLayoutVars>
          <dgm:chMax val="0"/>
          <dgm:bulletEnabled val="1"/>
        </dgm:presLayoutVars>
      </dgm:prSet>
      <dgm:spPr/>
    </dgm:pt>
    <dgm:pt modelId="{A0E188F3-AC73-4D7A-9F48-61E5913DCB76}" type="pres">
      <dgm:prSet presAssocID="{3366717D-BEBF-4A91-965A-6BD733987E34}" presName="childText" presStyleLbl="revTx" presStyleIdx="3" presStyleCnt="5">
        <dgm:presLayoutVars>
          <dgm:bulletEnabled val="1"/>
        </dgm:presLayoutVars>
      </dgm:prSet>
      <dgm:spPr/>
    </dgm:pt>
    <dgm:pt modelId="{5BF98309-1723-476B-8837-8A4E894A4CBC}" type="pres">
      <dgm:prSet presAssocID="{F42DF8D3-1A24-4AFA-856D-861473C1A1BB}" presName="parentText" presStyleLbl="node1" presStyleIdx="4" presStyleCnt="5">
        <dgm:presLayoutVars>
          <dgm:chMax val="0"/>
          <dgm:bulletEnabled val="1"/>
        </dgm:presLayoutVars>
      </dgm:prSet>
      <dgm:spPr/>
    </dgm:pt>
    <dgm:pt modelId="{F355F358-E2B8-4988-AFE9-DCE70B5D00D1}" type="pres">
      <dgm:prSet presAssocID="{F42DF8D3-1A24-4AFA-856D-861473C1A1BB}" presName="childText" presStyleLbl="revTx" presStyleIdx="4" presStyleCnt="5">
        <dgm:presLayoutVars>
          <dgm:bulletEnabled val="1"/>
        </dgm:presLayoutVars>
      </dgm:prSet>
      <dgm:spPr/>
    </dgm:pt>
  </dgm:ptLst>
  <dgm:cxnLst>
    <dgm:cxn modelId="{737CFC09-5F49-4FFE-BD1E-398FBEE62994}" type="presOf" srcId="{45C1E72C-F379-43BD-BF5D-9AFEB7EB3EA8}" destId="{449DA75C-B06D-4CE8-968D-93E628C19CDD}" srcOrd="0" destOrd="0" presId="urn:microsoft.com/office/officeart/2005/8/layout/vList2"/>
    <dgm:cxn modelId="{08B3B81C-169C-44A9-849B-244C10CCA34D}" srcId="{F42DF8D3-1A24-4AFA-856D-861473C1A1BB}" destId="{3FABCDF0-8F7A-4D45-93D1-886A50693BBF}" srcOrd="1" destOrd="0" parTransId="{8D8C1C03-51CE-466B-82E4-75B66F6A7972}" sibTransId="{14525540-0406-4D59-8008-11248B8F2726}"/>
    <dgm:cxn modelId="{C33E4723-CAC4-4721-914C-36B4F9EE4CA7}" type="presOf" srcId="{0886BB2C-8180-4F56-839D-4F68D6D96701}" destId="{F5DA559F-9044-473F-8466-07EA02BF348D}" srcOrd="0" destOrd="1" presId="urn:microsoft.com/office/officeart/2005/8/layout/vList2"/>
    <dgm:cxn modelId="{3B4A2927-0CD6-4C93-A027-DC8F59885B75}" type="presOf" srcId="{D3910D90-E79C-4736-B9FB-2342C32997F5}" destId="{BBB631A8-0A96-4DBC-8538-80D539D423E2}" srcOrd="0" destOrd="0" presId="urn:microsoft.com/office/officeart/2005/8/layout/vList2"/>
    <dgm:cxn modelId="{708E1E31-76FF-46CB-9604-9675ECE80899}" srcId="{3366717D-BEBF-4A91-965A-6BD733987E34}" destId="{3DC58B11-FA9C-4622-BD75-615B4A90A7C6}" srcOrd="0" destOrd="0" parTransId="{C9156638-F041-4005-81D4-8D593BE91F1C}" sibTransId="{D964C5E1-9937-430B-B0D8-E6BE739779D4}"/>
    <dgm:cxn modelId="{F4D4153D-D5FE-4170-9950-06C77F24A730}" type="presOf" srcId="{3366717D-BEBF-4A91-965A-6BD733987E34}" destId="{FE368CDD-ABE9-46A1-B14F-DF6F5919991E}" srcOrd="0" destOrd="0" presId="urn:microsoft.com/office/officeart/2005/8/layout/vList2"/>
    <dgm:cxn modelId="{3D333163-E55C-4CBB-ABDD-D44FD5EF5E51}" type="presOf" srcId="{BBEC0758-D776-445F-AF5D-FDBF0B1827D7}" destId="{AE5EB0DB-28BC-435E-8C86-85EEE9268C42}" srcOrd="0" destOrd="0" presId="urn:microsoft.com/office/officeart/2005/8/layout/vList2"/>
    <dgm:cxn modelId="{17AFEE43-F299-4AA8-BEA5-989A889583A6}" srcId="{D1E1F1AC-416C-4B94-8C13-C36F45A7F0A2}" destId="{036D079D-4D77-40BC-98F2-A73FEB4997F0}" srcOrd="0" destOrd="0" parTransId="{96DBA097-36B4-459F-A06C-588CA0BD23BF}" sibTransId="{29537DB5-FBDF-4FCC-8B4F-9778CC27E4BA}"/>
    <dgm:cxn modelId="{1FAE2046-4D0F-4CF6-A409-B5ACE587FF71}" type="presOf" srcId="{237882A2-BAAC-4369-8218-5C7ED4C20FB9}" destId="{F5DA559F-9044-473F-8466-07EA02BF348D}" srcOrd="0" destOrd="2" presId="urn:microsoft.com/office/officeart/2005/8/layout/vList2"/>
    <dgm:cxn modelId="{EB8F3F46-0C73-405A-BB53-A96C1FE76A2A}" srcId="{D1E1F1AC-416C-4B94-8C13-C36F45A7F0A2}" destId="{F42DF8D3-1A24-4AFA-856D-861473C1A1BB}" srcOrd="4" destOrd="0" parTransId="{F8E4712D-570E-434B-B6B0-1F3FA59DB565}" sibTransId="{AF10F085-94D0-4365-914F-F1205B6057E4}"/>
    <dgm:cxn modelId="{9B0B3B47-6C25-4049-BA29-1FF7B96E5D44}" srcId="{D3910D90-E79C-4736-B9FB-2342C32997F5}" destId="{BBEC0758-D776-445F-AF5D-FDBF0B1827D7}" srcOrd="0" destOrd="0" parTransId="{EFD8FBFF-3342-4E56-93ED-8F9969FEE75C}" sibTransId="{DC2BFCE2-C9CB-45E0-8990-628969511E48}"/>
    <dgm:cxn modelId="{8CB3744E-0EB2-46B9-B6AC-6A579861F3BB}" type="presOf" srcId="{9EF0D36F-EAFB-4223-99CD-75822DA4B080}" destId="{F5DA559F-9044-473F-8466-07EA02BF348D}" srcOrd="0" destOrd="0" presId="urn:microsoft.com/office/officeart/2005/8/layout/vList2"/>
    <dgm:cxn modelId="{C8A66752-BAB8-4C12-9B72-42F98212ABA6}" srcId="{F42DF8D3-1A24-4AFA-856D-861473C1A1BB}" destId="{25F0A1A1-AD90-40CF-A8A9-92BFFEC862E6}" srcOrd="2" destOrd="0" parTransId="{2EE4DB67-A534-480E-A721-DBFE05ECCA50}" sibTransId="{3AFD7C05-BEE9-445B-80B7-3259FFE40CFE}"/>
    <dgm:cxn modelId="{7B0D9057-7D0D-499A-91CC-51BE5D37EE3A}" type="presOf" srcId="{B12540CF-D703-4462-8A95-35BA948F0320}" destId="{F355F358-E2B8-4988-AFE9-DCE70B5D00D1}" srcOrd="0" destOrd="0" presId="urn:microsoft.com/office/officeart/2005/8/layout/vList2"/>
    <dgm:cxn modelId="{1214F97A-F168-483E-8F8B-6D6095A1B173}" srcId="{45C1E72C-F379-43BD-BF5D-9AFEB7EB3EA8}" destId="{CD3B239B-5526-4231-BC80-0D7246B0BDB0}" srcOrd="0" destOrd="0" parTransId="{2D267591-CBB0-4AAA-BFA7-3693A16A5BE9}" sibTransId="{6DDFA9E0-A218-4A54-BE8A-15188F16EF11}"/>
    <dgm:cxn modelId="{EDF69784-1953-4AAB-AA5E-5C3A40885085}" srcId="{D1E1F1AC-416C-4B94-8C13-C36F45A7F0A2}" destId="{3366717D-BEBF-4A91-965A-6BD733987E34}" srcOrd="3" destOrd="0" parTransId="{878F3820-A035-4DA7-8554-E34F233625C8}" sibTransId="{C5772698-E775-425E-A434-2A297ADF141A}"/>
    <dgm:cxn modelId="{A402D889-7D85-45FE-91C6-348E9EBE874C}" type="presOf" srcId="{CD3B239B-5526-4231-BC80-0D7246B0BDB0}" destId="{F68E9B54-97F8-473C-9FDD-B46DBE05DEFE}" srcOrd="0" destOrd="0" presId="urn:microsoft.com/office/officeart/2005/8/layout/vList2"/>
    <dgm:cxn modelId="{6C483298-E122-4E8C-A9CC-82B99E9D5F2B}" type="presOf" srcId="{3DC58B11-FA9C-4622-BD75-615B4A90A7C6}" destId="{A0E188F3-AC73-4D7A-9F48-61E5913DCB76}" srcOrd="0" destOrd="0" presId="urn:microsoft.com/office/officeart/2005/8/layout/vList2"/>
    <dgm:cxn modelId="{D450619C-CF1C-4DEC-AD65-80682D97D0C5}" type="presOf" srcId="{22DFC45A-70AD-4C8A-BEAC-ABD67DE5FB7E}" destId="{F355F358-E2B8-4988-AFE9-DCE70B5D00D1}" srcOrd="0" destOrd="3" presId="urn:microsoft.com/office/officeart/2005/8/layout/vList2"/>
    <dgm:cxn modelId="{E136EC9E-9DBB-4A8E-83A2-30E84801C038}" srcId="{D1E1F1AC-416C-4B94-8C13-C36F45A7F0A2}" destId="{D3910D90-E79C-4736-B9FB-2342C32997F5}" srcOrd="1" destOrd="0" parTransId="{9918AFC3-F1E6-42F6-BEE9-5DD4669D75EA}" sibTransId="{0406B4A2-2FA9-49F9-A9F9-0A7E6846310B}"/>
    <dgm:cxn modelId="{A3BBBBA6-EAA3-4F0B-9FF6-671285942306}" type="presOf" srcId="{D1E1F1AC-416C-4B94-8C13-C36F45A7F0A2}" destId="{4C6DFB75-3C14-42B0-9378-1762508402E9}" srcOrd="0" destOrd="0" presId="urn:microsoft.com/office/officeart/2005/8/layout/vList2"/>
    <dgm:cxn modelId="{6C7C93A7-07B3-424D-859F-32426BD654E7}" srcId="{F42DF8D3-1A24-4AFA-856D-861473C1A1BB}" destId="{B12540CF-D703-4462-8A95-35BA948F0320}" srcOrd="0" destOrd="0" parTransId="{D645D655-3E5E-4CFC-BD57-AA712A6D13DE}" sibTransId="{2E54ABD3-4715-441C-9A7F-CBE09F449681}"/>
    <dgm:cxn modelId="{C4A3B3AF-B5D5-4130-A4A6-715730B467FF}" type="presOf" srcId="{3FABCDF0-8F7A-4D45-93D1-886A50693BBF}" destId="{F355F358-E2B8-4988-AFE9-DCE70B5D00D1}" srcOrd="0" destOrd="1" presId="urn:microsoft.com/office/officeart/2005/8/layout/vList2"/>
    <dgm:cxn modelId="{CD00DFB6-D779-4193-8953-1C0ECD47E30A}" type="presOf" srcId="{25F0A1A1-AD90-40CF-A8A9-92BFFEC862E6}" destId="{F355F358-E2B8-4988-AFE9-DCE70B5D00D1}" srcOrd="0" destOrd="2" presId="urn:microsoft.com/office/officeart/2005/8/layout/vList2"/>
    <dgm:cxn modelId="{DE2A8FB7-DE17-472B-A395-1BA44534793C}" srcId="{036D079D-4D77-40BC-98F2-A73FEB4997F0}" destId="{9EF0D36F-EAFB-4223-99CD-75822DA4B080}" srcOrd="0" destOrd="0" parTransId="{460E006E-C083-47A7-804C-797EDF22825D}" sibTransId="{34EFEF4E-DEDF-4101-AE0B-ECE1D468B1D6}"/>
    <dgm:cxn modelId="{7D6B3ABE-CDC5-48DE-A0F7-8D31A79758B3}" srcId="{036D079D-4D77-40BC-98F2-A73FEB4997F0}" destId="{237882A2-BAAC-4369-8218-5C7ED4C20FB9}" srcOrd="2" destOrd="0" parTransId="{2DED52E3-5646-493E-947F-D4953B7F48DA}" sibTransId="{C6112352-AD21-4BE1-A1B7-9625037B7430}"/>
    <dgm:cxn modelId="{AAB7D7C1-8D01-4BA1-B2DE-B6F7BA017CD2}" type="presOf" srcId="{F42DF8D3-1A24-4AFA-856D-861473C1A1BB}" destId="{5BF98309-1723-476B-8837-8A4E894A4CBC}" srcOrd="0" destOrd="0" presId="urn:microsoft.com/office/officeart/2005/8/layout/vList2"/>
    <dgm:cxn modelId="{0FFB58C3-6A88-4CC6-A796-3CCE00E09D4D}" srcId="{D1E1F1AC-416C-4B94-8C13-C36F45A7F0A2}" destId="{45C1E72C-F379-43BD-BF5D-9AFEB7EB3EA8}" srcOrd="2" destOrd="0" parTransId="{0EEE9CB4-7765-40AF-BE46-46E5B54E8DF8}" sibTransId="{2C68328C-1C94-4FDB-A340-69976AC39CA5}"/>
    <dgm:cxn modelId="{4B5AD4C7-556D-488A-9068-4F4961F66EFB}" srcId="{036D079D-4D77-40BC-98F2-A73FEB4997F0}" destId="{0886BB2C-8180-4F56-839D-4F68D6D96701}" srcOrd="1" destOrd="0" parTransId="{647D1A01-5B26-4C63-913B-5FAC0A489299}" sibTransId="{B857A3DD-EA4B-4477-936E-BE8C2EC4C636}"/>
    <dgm:cxn modelId="{332F51CC-1A24-4A1D-8DD4-78DFDF2041CC}" srcId="{F42DF8D3-1A24-4AFA-856D-861473C1A1BB}" destId="{22DFC45A-70AD-4C8A-BEAC-ABD67DE5FB7E}" srcOrd="3" destOrd="0" parTransId="{FAC7AB99-A07C-4059-8E55-C97D8D3EEC34}" sibTransId="{C721F086-E21A-4062-8002-E4776BF9F764}"/>
    <dgm:cxn modelId="{7FD9F4E4-6E01-4B8C-8204-A2A25BDCBA7A}" type="presOf" srcId="{036D079D-4D77-40BC-98F2-A73FEB4997F0}" destId="{E4113E61-10A7-4AA6-9EFA-3A80EAA41178}" srcOrd="0" destOrd="0" presId="urn:microsoft.com/office/officeart/2005/8/layout/vList2"/>
    <dgm:cxn modelId="{085EFD5D-5BCD-4136-8C37-7FFC1E5E1411}" type="presParOf" srcId="{4C6DFB75-3C14-42B0-9378-1762508402E9}" destId="{E4113E61-10A7-4AA6-9EFA-3A80EAA41178}" srcOrd="0" destOrd="0" presId="urn:microsoft.com/office/officeart/2005/8/layout/vList2"/>
    <dgm:cxn modelId="{95F0E7FD-522D-48EE-870F-001880C0AA49}" type="presParOf" srcId="{4C6DFB75-3C14-42B0-9378-1762508402E9}" destId="{F5DA559F-9044-473F-8466-07EA02BF348D}" srcOrd="1" destOrd="0" presId="urn:microsoft.com/office/officeart/2005/8/layout/vList2"/>
    <dgm:cxn modelId="{9B1B740D-68BA-45B7-A0B0-D9C86D9A94BA}" type="presParOf" srcId="{4C6DFB75-3C14-42B0-9378-1762508402E9}" destId="{BBB631A8-0A96-4DBC-8538-80D539D423E2}" srcOrd="2" destOrd="0" presId="urn:microsoft.com/office/officeart/2005/8/layout/vList2"/>
    <dgm:cxn modelId="{790A12D5-9ECB-4E3D-9A46-8E61DBABB874}" type="presParOf" srcId="{4C6DFB75-3C14-42B0-9378-1762508402E9}" destId="{AE5EB0DB-28BC-435E-8C86-85EEE9268C42}" srcOrd="3" destOrd="0" presId="urn:microsoft.com/office/officeart/2005/8/layout/vList2"/>
    <dgm:cxn modelId="{84DF3E7D-E28A-4495-B2AB-71967F5B5A6A}" type="presParOf" srcId="{4C6DFB75-3C14-42B0-9378-1762508402E9}" destId="{449DA75C-B06D-4CE8-968D-93E628C19CDD}" srcOrd="4" destOrd="0" presId="urn:microsoft.com/office/officeart/2005/8/layout/vList2"/>
    <dgm:cxn modelId="{015109CB-F3B5-4760-ABBE-EE905A7FB409}" type="presParOf" srcId="{4C6DFB75-3C14-42B0-9378-1762508402E9}" destId="{F68E9B54-97F8-473C-9FDD-B46DBE05DEFE}" srcOrd="5" destOrd="0" presId="urn:microsoft.com/office/officeart/2005/8/layout/vList2"/>
    <dgm:cxn modelId="{E0C66C38-E2CC-4F9A-AD9B-DD1A8A3093A4}" type="presParOf" srcId="{4C6DFB75-3C14-42B0-9378-1762508402E9}" destId="{FE368CDD-ABE9-46A1-B14F-DF6F5919991E}" srcOrd="6" destOrd="0" presId="urn:microsoft.com/office/officeart/2005/8/layout/vList2"/>
    <dgm:cxn modelId="{40424642-E04D-46FA-A9A5-042E78E09863}" type="presParOf" srcId="{4C6DFB75-3C14-42B0-9378-1762508402E9}" destId="{A0E188F3-AC73-4D7A-9F48-61E5913DCB76}" srcOrd="7" destOrd="0" presId="urn:microsoft.com/office/officeart/2005/8/layout/vList2"/>
    <dgm:cxn modelId="{7D5828E7-8010-4749-BC1D-033A52D92A29}" type="presParOf" srcId="{4C6DFB75-3C14-42B0-9378-1762508402E9}" destId="{5BF98309-1723-476B-8837-8A4E894A4CBC}" srcOrd="8" destOrd="0" presId="urn:microsoft.com/office/officeart/2005/8/layout/vList2"/>
    <dgm:cxn modelId="{7034D6EA-6B17-4E06-927A-58881572672C}" type="presParOf" srcId="{4C6DFB75-3C14-42B0-9378-1762508402E9}" destId="{F355F358-E2B8-4988-AFE9-DCE70B5D00D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0A036-5BDE-4FA4-BF7F-4DBD5416763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99DA955-3BE5-4A2A-96C7-D93E463CFA9E}">
      <dgm:prSet phldrT="[Text]"/>
      <dgm:spPr/>
      <dgm:t>
        <a:bodyPr/>
        <a:lstStyle/>
        <a:p>
          <a:r>
            <a:rPr lang="en-US" dirty="0"/>
            <a:t>Children</a:t>
          </a:r>
        </a:p>
      </dgm:t>
    </dgm:pt>
    <dgm:pt modelId="{715CA99F-02D6-4961-BAFD-0B37600E8885}" type="parTrans" cxnId="{BFB8EB4C-D697-4394-8AC7-444A41C15FE2}">
      <dgm:prSet/>
      <dgm:spPr/>
      <dgm:t>
        <a:bodyPr/>
        <a:lstStyle/>
        <a:p>
          <a:endParaRPr lang="en-US"/>
        </a:p>
      </dgm:t>
    </dgm:pt>
    <dgm:pt modelId="{CB2C84DC-CF33-41AA-B010-1FCD62EDE521}" type="sibTrans" cxnId="{BFB8EB4C-D697-4394-8AC7-444A41C15FE2}">
      <dgm:prSet/>
      <dgm:spPr/>
      <dgm:t>
        <a:bodyPr/>
        <a:lstStyle/>
        <a:p>
          <a:endParaRPr lang="en-US"/>
        </a:p>
      </dgm:t>
    </dgm:pt>
    <dgm:pt modelId="{F59A3B28-637E-43D6-BE05-BC89A67E7C05}">
      <dgm:prSet phldrT="[Text]"/>
      <dgm:spPr/>
      <dgm:t>
        <a:bodyPr/>
        <a:lstStyle/>
        <a:p>
          <a:r>
            <a:rPr lang="en-US" dirty="0"/>
            <a:t>All children ages 12-23 months</a:t>
          </a:r>
        </a:p>
      </dgm:t>
    </dgm:pt>
    <dgm:pt modelId="{AC84D59D-B697-4A1E-90DC-A9D1FFE83408}" type="parTrans" cxnId="{7E83630C-EB9A-4303-8AFF-206459355898}">
      <dgm:prSet/>
      <dgm:spPr/>
      <dgm:t>
        <a:bodyPr/>
        <a:lstStyle/>
        <a:p>
          <a:endParaRPr lang="en-US"/>
        </a:p>
      </dgm:t>
    </dgm:pt>
    <dgm:pt modelId="{D4EB8D83-A4C0-485D-89A5-8793FAFB633E}" type="sibTrans" cxnId="{7E83630C-EB9A-4303-8AFF-206459355898}">
      <dgm:prSet/>
      <dgm:spPr/>
      <dgm:t>
        <a:bodyPr/>
        <a:lstStyle/>
        <a:p>
          <a:endParaRPr lang="en-US"/>
        </a:p>
      </dgm:t>
    </dgm:pt>
    <dgm:pt modelId="{1AB7C7B7-9D50-40C6-8B85-29EAA4C9F070}">
      <dgm:prSet phldrT="[Text]"/>
      <dgm:spPr/>
      <dgm:t>
        <a:bodyPr/>
        <a:lstStyle/>
        <a:p>
          <a:r>
            <a:rPr lang="en-US" dirty="0"/>
            <a:t>Unvaccinated children and adolescents 2-18 years</a:t>
          </a:r>
        </a:p>
      </dgm:t>
    </dgm:pt>
    <dgm:pt modelId="{B3A2733C-D703-4EB7-992C-CA416B22DA69}" type="parTrans" cxnId="{75544172-33CB-4536-A17A-AE942BEFBEC8}">
      <dgm:prSet/>
      <dgm:spPr/>
      <dgm:t>
        <a:bodyPr/>
        <a:lstStyle/>
        <a:p>
          <a:endParaRPr lang="en-US"/>
        </a:p>
      </dgm:t>
    </dgm:pt>
    <dgm:pt modelId="{58058D4D-72BE-41B1-B73C-21B36C0D7CB2}" type="sibTrans" cxnId="{75544172-33CB-4536-A17A-AE942BEFBEC8}">
      <dgm:prSet/>
      <dgm:spPr/>
      <dgm:t>
        <a:bodyPr/>
        <a:lstStyle/>
        <a:p>
          <a:endParaRPr lang="en-US"/>
        </a:p>
      </dgm:t>
    </dgm:pt>
    <dgm:pt modelId="{A3EB5725-B40F-4459-B260-EF5FA5D13C54}">
      <dgm:prSet phldrT="[Text]"/>
      <dgm:spPr/>
      <dgm:t>
        <a:bodyPr/>
        <a:lstStyle/>
        <a:p>
          <a:r>
            <a:rPr lang="en-US" dirty="0"/>
            <a:t>Persons at increased risk for HAV infection</a:t>
          </a:r>
        </a:p>
      </dgm:t>
    </dgm:pt>
    <dgm:pt modelId="{132DF57B-79FD-4F78-8243-80EC262EBE29}" type="parTrans" cxnId="{3E8E84ED-787D-4ACE-93DC-F44660A65987}">
      <dgm:prSet/>
      <dgm:spPr/>
      <dgm:t>
        <a:bodyPr/>
        <a:lstStyle/>
        <a:p>
          <a:endParaRPr lang="en-US"/>
        </a:p>
      </dgm:t>
    </dgm:pt>
    <dgm:pt modelId="{1A66919E-FDC1-4240-AB8E-B30AD7FF30DA}" type="sibTrans" cxnId="{3E8E84ED-787D-4ACE-93DC-F44660A65987}">
      <dgm:prSet/>
      <dgm:spPr/>
      <dgm:t>
        <a:bodyPr/>
        <a:lstStyle/>
        <a:p>
          <a:endParaRPr lang="en-US"/>
        </a:p>
      </dgm:t>
    </dgm:pt>
    <dgm:pt modelId="{E7B9D99D-120B-4387-970F-3096D126670A}">
      <dgm:prSet phldrT="[Text]"/>
      <dgm:spPr/>
      <dgm:t>
        <a:bodyPr/>
        <a:lstStyle/>
        <a:p>
          <a:r>
            <a:rPr lang="en-US" dirty="0"/>
            <a:t>MSM</a:t>
          </a:r>
        </a:p>
      </dgm:t>
    </dgm:pt>
    <dgm:pt modelId="{FA12D9D2-2837-4B28-84A2-1F1A4E7AF64E}" type="parTrans" cxnId="{A0051B47-9A45-4272-8BAE-89B41655FB8C}">
      <dgm:prSet/>
      <dgm:spPr/>
      <dgm:t>
        <a:bodyPr/>
        <a:lstStyle/>
        <a:p>
          <a:endParaRPr lang="en-US"/>
        </a:p>
      </dgm:t>
    </dgm:pt>
    <dgm:pt modelId="{5C49FBA4-5CF6-4E7D-8A78-DDFA7AE34836}" type="sibTrans" cxnId="{A0051B47-9A45-4272-8BAE-89B41655FB8C}">
      <dgm:prSet/>
      <dgm:spPr/>
      <dgm:t>
        <a:bodyPr/>
        <a:lstStyle/>
        <a:p>
          <a:endParaRPr lang="en-US"/>
        </a:p>
      </dgm:t>
    </dgm:pt>
    <dgm:pt modelId="{16D9C1D1-A381-4383-A7CE-C699A8C99FA4}">
      <dgm:prSet phldrT="[Text]"/>
      <dgm:spPr/>
      <dgm:t>
        <a:bodyPr/>
        <a:lstStyle/>
        <a:p>
          <a:r>
            <a:rPr lang="en-US" dirty="0"/>
            <a:t>International travelers</a:t>
          </a:r>
        </a:p>
      </dgm:t>
    </dgm:pt>
    <dgm:pt modelId="{CF60BFC8-DE0A-4446-B01D-27A987E46DFF}" type="parTrans" cxnId="{5035250D-5A8C-40E3-9D18-E93ED04A42E5}">
      <dgm:prSet/>
      <dgm:spPr/>
      <dgm:t>
        <a:bodyPr/>
        <a:lstStyle/>
        <a:p>
          <a:endParaRPr lang="en-US"/>
        </a:p>
      </dgm:t>
    </dgm:pt>
    <dgm:pt modelId="{9B00F8A2-47A8-4C24-8994-24086AD87DF7}" type="sibTrans" cxnId="{5035250D-5A8C-40E3-9D18-E93ED04A42E5}">
      <dgm:prSet/>
      <dgm:spPr/>
      <dgm:t>
        <a:bodyPr/>
        <a:lstStyle/>
        <a:p>
          <a:endParaRPr lang="en-US"/>
        </a:p>
      </dgm:t>
    </dgm:pt>
    <dgm:pt modelId="{BB4E162C-B138-4393-978D-9477D6EE50E0}">
      <dgm:prSet phldrT="[Text]"/>
      <dgm:spPr/>
      <dgm:t>
        <a:bodyPr/>
        <a:lstStyle/>
        <a:p>
          <a:r>
            <a:rPr lang="en-US" dirty="0"/>
            <a:t>Persons at risk for severe disease from HAV</a:t>
          </a:r>
        </a:p>
      </dgm:t>
    </dgm:pt>
    <dgm:pt modelId="{35E3274E-0E8A-46A3-84CD-43FFB1AC145A}" type="parTrans" cxnId="{8BDB9AC5-44A4-41C8-A392-AD33B0D36511}">
      <dgm:prSet/>
      <dgm:spPr/>
      <dgm:t>
        <a:bodyPr/>
        <a:lstStyle/>
        <a:p>
          <a:endParaRPr lang="en-US"/>
        </a:p>
      </dgm:t>
    </dgm:pt>
    <dgm:pt modelId="{E140F770-F166-40BA-80B0-1553D589A3B5}" type="sibTrans" cxnId="{8BDB9AC5-44A4-41C8-A392-AD33B0D36511}">
      <dgm:prSet/>
      <dgm:spPr/>
      <dgm:t>
        <a:bodyPr/>
        <a:lstStyle/>
        <a:p>
          <a:endParaRPr lang="en-US"/>
        </a:p>
      </dgm:t>
    </dgm:pt>
    <dgm:pt modelId="{2B80116B-9DE7-4B98-B6E3-71D6F4DAF5CD}">
      <dgm:prSet phldrT="[Text]"/>
      <dgm:spPr/>
      <dgm:t>
        <a:bodyPr/>
        <a:lstStyle/>
        <a:p>
          <a:r>
            <a:rPr lang="en-US" dirty="0"/>
            <a:t>Persons with chronic liver disease</a:t>
          </a:r>
        </a:p>
      </dgm:t>
    </dgm:pt>
    <dgm:pt modelId="{E3A734FF-3EE4-49A8-AA3F-1362CF131B8E}" type="parTrans" cxnId="{30384C73-6CC5-4C4E-BFFB-5096959D9AE9}">
      <dgm:prSet/>
      <dgm:spPr/>
      <dgm:t>
        <a:bodyPr/>
        <a:lstStyle/>
        <a:p>
          <a:endParaRPr lang="en-US"/>
        </a:p>
      </dgm:t>
    </dgm:pt>
    <dgm:pt modelId="{36F427B8-23C6-4E94-936B-9D70492EA604}" type="sibTrans" cxnId="{30384C73-6CC5-4C4E-BFFB-5096959D9AE9}">
      <dgm:prSet/>
      <dgm:spPr/>
      <dgm:t>
        <a:bodyPr/>
        <a:lstStyle/>
        <a:p>
          <a:endParaRPr lang="en-US"/>
        </a:p>
      </dgm:t>
    </dgm:pt>
    <dgm:pt modelId="{5A6356E2-91DB-4C67-9CD3-8A27DDD95528}">
      <dgm:prSet phldrT="[Text]"/>
      <dgm:spPr/>
      <dgm:t>
        <a:bodyPr/>
        <a:lstStyle/>
        <a:p>
          <a:r>
            <a:rPr lang="en-US" dirty="0"/>
            <a:t>Others</a:t>
          </a:r>
        </a:p>
      </dgm:t>
    </dgm:pt>
    <dgm:pt modelId="{C678A91D-0FD2-4428-B20E-EA79D6360F3E}" type="parTrans" cxnId="{8F10F771-CD9C-41CA-91D1-4732835A7DF8}">
      <dgm:prSet/>
      <dgm:spPr/>
      <dgm:t>
        <a:bodyPr/>
        <a:lstStyle/>
        <a:p>
          <a:endParaRPr lang="en-US"/>
        </a:p>
      </dgm:t>
    </dgm:pt>
    <dgm:pt modelId="{15DB65B3-A075-4870-8A60-6EC995873261}" type="sibTrans" cxnId="{8F10F771-CD9C-41CA-91D1-4732835A7DF8}">
      <dgm:prSet/>
      <dgm:spPr/>
      <dgm:t>
        <a:bodyPr/>
        <a:lstStyle/>
        <a:p>
          <a:endParaRPr lang="en-US"/>
        </a:p>
      </dgm:t>
    </dgm:pt>
    <dgm:pt modelId="{97BDC1E6-D4AB-4088-A820-E5F0178A7336}">
      <dgm:prSet phldrT="[Text]"/>
      <dgm:spPr/>
      <dgm:t>
        <a:bodyPr/>
        <a:lstStyle/>
        <a:p>
          <a:r>
            <a:rPr lang="en-US" dirty="0"/>
            <a:t>PWID</a:t>
          </a:r>
        </a:p>
      </dgm:t>
    </dgm:pt>
    <dgm:pt modelId="{9215AE7D-324C-4B64-97AD-0966C1F6D8E1}" type="parTrans" cxnId="{747FC973-0126-48C2-A534-CC77D2FF1E08}">
      <dgm:prSet/>
      <dgm:spPr/>
      <dgm:t>
        <a:bodyPr/>
        <a:lstStyle/>
        <a:p>
          <a:endParaRPr lang="en-US"/>
        </a:p>
      </dgm:t>
    </dgm:pt>
    <dgm:pt modelId="{DA8BD7CA-BD6F-4138-B48B-94A32C995209}" type="sibTrans" cxnId="{747FC973-0126-48C2-A534-CC77D2FF1E08}">
      <dgm:prSet/>
      <dgm:spPr/>
      <dgm:t>
        <a:bodyPr/>
        <a:lstStyle/>
        <a:p>
          <a:endParaRPr lang="en-US"/>
        </a:p>
      </dgm:t>
    </dgm:pt>
    <dgm:pt modelId="{D963E7E2-EC90-449D-A4E0-266A027396D6}">
      <dgm:prSet phldrT="[Text]"/>
      <dgm:spPr/>
      <dgm:t>
        <a:bodyPr/>
        <a:lstStyle/>
        <a:p>
          <a:r>
            <a:rPr lang="en-US" dirty="0"/>
            <a:t>Occupational risk</a:t>
          </a:r>
        </a:p>
      </dgm:t>
    </dgm:pt>
    <dgm:pt modelId="{6847DD5E-A242-4186-BDB4-420E37D73E3E}" type="parTrans" cxnId="{F4800367-243E-49A4-BD30-211F611823FF}">
      <dgm:prSet/>
      <dgm:spPr/>
      <dgm:t>
        <a:bodyPr/>
        <a:lstStyle/>
        <a:p>
          <a:endParaRPr lang="en-US"/>
        </a:p>
      </dgm:t>
    </dgm:pt>
    <dgm:pt modelId="{FC0306C3-6C73-46F8-9BDB-C7F2755B1F6C}" type="sibTrans" cxnId="{F4800367-243E-49A4-BD30-211F611823FF}">
      <dgm:prSet/>
      <dgm:spPr/>
      <dgm:t>
        <a:bodyPr/>
        <a:lstStyle/>
        <a:p>
          <a:endParaRPr lang="en-US"/>
        </a:p>
      </dgm:t>
    </dgm:pt>
    <dgm:pt modelId="{199DEB3F-4877-49BC-95D1-26C030A242A4}">
      <dgm:prSet phldrT="[Text]"/>
      <dgm:spPr/>
      <dgm:t>
        <a:bodyPr/>
        <a:lstStyle/>
        <a:p>
          <a:r>
            <a:rPr lang="en-US" dirty="0"/>
            <a:t>Persons experiencing homelessness</a:t>
          </a:r>
        </a:p>
      </dgm:t>
    </dgm:pt>
    <dgm:pt modelId="{D7CE3F8D-96F8-43D5-9BB6-4D8F609FE9D9}" type="parTrans" cxnId="{D910110C-BDE3-4689-B016-B958F4FA6FC4}">
      <dgm:prSet/>
      <dgm:spPr/>
      <dgm:t>
        <a:bodyPr/>
        <a:lstStyle/>
        <a:p>
          <a:endParaRPr lang="en-US"/>
        </a:p>
      </dgm:t>
    </dgm:pt>
    <dgm:pt modelId="{029B411F-63A4-40D1-9F6C-FF4F98833DFD}" type="sibTrans" cxnId="{D910110C-BDE3-4689-B016-B958F4FA6FC4}">
      <dgm:prSet/>
      <dgm:spPr/>
      <dgm:t>
        <a:bodyPr/>
        <a:lstStyle/>
        <a:p>
          <a:endParaRPr lang="en-US"/>
        </a:p>
      </dgm:t>
    </dgm:pt>
    <dgm:pt modelId="{0A5E430F-4FE2-4599-90E5-E081A4AA1C75}">
      <dgm:prSet phldrT="[Text]"/>
      <dgm:spPr/>
      <dgm:t>
        <a:bodyPr/>
        <a:lstStyle/>
        <a:p>
          <a:r>
            <a:rPr lang="en-US" dirty="0"/>
            <a:t>Persons with HIV</a:t>
          </a:r>
        </a:p>
      </dgm:t>
    </dgm:pt>
    <dgm:pt modelId="{AE841170-601F-437E-A092-11965454830F}" type="parTrans" cxnId="{5D646AFB-7DA4-4B96-A466-17C592FA4E65}">
      <dgm:prSet/>
      <dgm:spPr/>
      <dgm:t>
        <a:bodyPr/>
        <a:lstStyle/>
        <a:p>
          <a:endParaRPr lang="en-US"/>
        </a:p>
      </dgm:t>
    </dgm:pt>
    <dgm:pt modelId="{32918B51-22A6-4A32-ACE8-D82ED4654B42}" type="sibTrans" cxnId="{5D646AFB-7DA4-4B96-A466-17C592FA4E65}">
      <dgm:prSet/>
      <dgm:spPr/>
      <dgm:t>
        <a:bodyPr/>
        <a:lstStyle/>
        <a:p>
          <a:endParaRPr lang="en-US"/>
        </a:p>
      </dgm:t>
    </dgm:pt>
    <dgm:pt modelId="{B71A3221-01B8-4280-8727-9CA8188FF6D5}">
      <dgm:prSet phldrT="[Text]"/>
      <dgm:spPr/>
      <dgm:t>
        <a:bodyPr/>
        <a:lstStyle/>
        <a:p>
          <a:r>
            <a:rPr lang="en-US" dirty="0"/>
            <a:t>Pregnant women at risk for HAV or severe HAV</a:t>
          </a:r>
        </a:p>
      </dgm:t>
    </dgm:pt>
    <dgm:pt modelId="{D19F539E-15E4-4CA1-A765-CC0812F3E88D}" type="parTrans" cxnId="{C83C4C14-96DC-48F7-A3B9-FBF668C7B519}">
      <dgm:prSet/>
      <dgm:spPr/>
      <dgm:t>
        <a:bodyPr/>
        <a:lstStyle/>
        <a:p>
          <a:endParaRPr lang="en-US"/>
        </a:p>
      </dgm:t>
    </dgm:pt>
    <dgm:pt modelId="{98A7F2A3-160B-4D24-AC0B-CBC966B54041}" type="sibTrans" cxnId="{C83C4C14-96DC-48F7-A3B9-FBF668C7B519}">
      <dgm:prSet/>
      <dgm:spPr/>
      <dgm:t>
        <a:bodyPr/>
        <a:lstStyle/>
        <a:p>
          <a:endParaRPr lang="en-US"/>
        </a:p>
      </dgm:t>
    </dgm:pt>
    <dgm:pt modelId="{27A653D0-9D2B-417B-BB49-5DE9A8E874BE}">
      <dgm:prSet phldrT="[Text]"/>
      <dgm:spPr/>
      <dgm:t>
        <a:bodyPr/>
        <a:lstStyle/>
        <a:p>
          <a:r>
            <a:rPr lang="en-US" dirty="0"/>
            <a:t>Anyone requesting vaccination</a:t>
          </a:r>
        </a:p>
      </dgm:t>
    </dgm:pt>
    <dgm:pt modelId="{054B7329-2661-46A7-AA03-FED6EB43A114}" type="parTrans" cxnId="{DA57B45B-DB2C-419E-BDAF-D8DB20AC3BF3}">
      <dgm:prSet/>
      <dgm:spPr/>
      <dgm:t>
        <a:bodyPr/>
        <a:lstStyle/>
        <a:p>
          <a:endParaRPr lang="en-US"/>
        </a:p>
      </dgm:t>
    </dgm:pt>
    <dgm:pt modelId="{06390522-9102-4B98-BA19-E76B74DA18D0}" type="sibTrans" cxnId="{DA57B45B-DB2C-419E-BDAF-D8DB20AC3BF3}">
      <dgm:prSet/>
      <dgm:spPr/>
      <dgm:t>
        <a:bodyPr/>
        <a:lstStyle/>
        <a:p>
          <a:endParaRPr lang="en-US"/>
        </a:p>
      </dgm:t>
    </dgm:pt>
    <dgm:pt modelId="{060A178F-BAD9-480A-8BF6-5777B19F5C84}" type="pres">
      <dgm:prSet presAssocID="{B130A036-5BDE-4FA4-BF7F-4DBD54167638}" presName="Name0" presStyleCnt="0">
        <dgm:presLayoutVars>
          <dgm:dir/>
          <dgm:animLvl val="lvl"/>
          <dgm:resizeHandles val="exact"/>
        </dgm:presLayoutVars>
      </dgm:prSet>
      <dgm:spPr/>
    </dgm:pt>
    <dgm:pt modelId="{D5D070B0-BB2C-4619-943F-F54E5B42D5BC}" type="pres">
      <dgm:prSet presAssocID="{699DA955-3BE5-4A2A-96C7-D93E463CFA9E}" presName="linNode" presStyleCnt="0"/>
      <dgm:spPr/>
    </dgm:pt>
    <dgm:pt modelId="{C14BA676-1A0C-4DC2-8E70-065DCE3F1783}" type="pres">
      <dgm:prSet presAssocID="{699DA955-3BE5-4A2A-96C7-D93E463CFA9E}" presName="parTx" presStyleLbl="revTx" presStyleIdx="0" presStyleCnt="4">
        <dgm:presLayoutVars>
          <dgm:chMax val="1"/>
          <dgm:bulletEnabled val="1"/>
        </dgm:presLayoutVars>
      </dgm:prSet>
      <dgm:spPr/>
    </dgm:pt>
    <dgm:pt modelId="{D629531F-449B-44CE-A47D-1ACFEB11B8A1}" type="pres">
      <dgm:prSet presAssocID="{699DA955-3BE5-4A2A-96C7-D93E463CFA9E}" presName="bracket" presStyleLbl="parChTrans1D1" presStyleIdx="0" presStyleCnt="4"/>
      <dgm:spPr/>
    </dgm:pt>
    <dgm:pt modelId="{1F501299-FAC9-4C06-9A60-54BC0210D7CB}" type="pres">
      <dgm:prSet presAssocID="{699DA955-3BE5-4A2A-96C7-D93E463CFA9E}" presName="spH" presStyleCnt="0"/>
      <dgm:spPr/>
    </dgm:pt>
    <dgm:pt modelId="{70938618-7052-41D9-BD77-EAFD2B85963D}" type="pres">
      <dgm:prSet presAssocID="{699DA955-3BE5-4A2A-96C7-D93E463CFA9E}" presName="desTx" presStyleLbl="node1" presStyleIdx="0" presStyleCnt="4">
        <dgm:presLayoutVars>
          <dgm:bulletEnabled val="1"/>
        </dgm:presLayoutVars>
      </dgm:prSet>
      <dgm:spPr/>
    </dgm:pt>
    <dgm:pt modelId="{D843A927-8E0A-458E-9951-8717D219C06B}" type="pres">
      <dgm:prSet presAssocID="{CB2C84DC-CF33-41AA-B010-1FCD62EDE521}" presName="spV" presStyleCnt="0"/>
      <dgm:spPr/>
    </dgm:pt>
    <dgm:pt modelId="{45D31D0D-9207-44B1-9066-BA21CE0C3E8F}" type="pres">
      <dgm:prSet presAssocID="{A3EB5725-B40F-4459-B260-EF5FA5D13C54}" presName="linNode" presStyleCnt="0"/>
      <dgm:spPr/>
    </dgm:pt>
    <dgm:pt modelId="{F751A8C6-2748-434C-820B-E3E861B4C98C}" type="pres">
      <dgm:prSet presAssocID="{A3EB5725-B40F-4459-B260-EF5FA5D13C54}" presName="parTx" presStyleLbl="revTx" presStyleIdx="1" presStyleCnt="4">
        <dgm:presLayoutVars>
          <dgm:chMax val="1"/>
          <dgm:bulletEnabled val="1"/>
        </dgm:presLayoutVars>
      </dgm:prSet>
      <dgm:spPr/>
    </dgm:pt>
    <dgm:pt modelId="{EAC89D13-F76A-4704-8FE7-B402998FA588}" type="pres">
      <dgm:prSet presAssocID="{A3EB5725-B40F-4459-B260-EF5FA5D13C54}" presName="bracket" presStyleLbl="parChTrans1D1" presStyleIdx="1" presStyleCnt="4"/>
      <dgm:spPr/>
    </dgm:pt>
    <dgm:pt modelId="{7EF093E8-E79D-411B-8E30-323DC39A3F8E}" type="pres">
      <dgm:prSet presAssocID="{A3EB5725-B40F-4459-B260-EF5FA5D13C54}" presName="spH" presStyleCnt="0"/>
      <dgm:spPr/>
    </dgm:pt>
    <dgm:pt modelId="{21FB92F1-5E29-4F4C-875A-164586461DD1}" type="pres">
      <dgm:prSet presAssocID="{A3EB5725-B40F-4459-B260-EF5FA5D13C54}" presName="desTx" presStyleLbl="node1" presStyleIdx="1" presStyleCnt="4">
        <dgm:presLayoutVars>
          <dgm:bulletEnabled val="1"/>
        </dgm:presLayoutVars>
      </dgm:prSet>
      <dgm:spPr/>
    </dgm:pt>
    <dgm:pt modelId="{F2ABBA70-942B-48A1-80A8-979581764E34}" type="pres">
      <dgm:prSet presAssocID="{1A66919E-FDC1-4240-AB8E-B30AD7FF30DA}" presName="spV" presStyleCnt="0"/>
      <dgm:spPr/>
    </dgm:pt>
    <dgm:pt modelId="{95E74647-E619-49EA-9CCF-E567064ED283}" type="pres">
      <dgm:prSet presAssocID="{BB4E162C-B138-4393-978D-9477D6EE50E0}" presName="linNode" presStyleCnt="0"/>
      <dgm:spPr/>
    </dgm:pt>
    <dgm:pt modelId="{F87860FF-735F-446E-A11B-279E8B56E4DF}" type="pres">
      <dgm:prSet presAssocID="{BB4E162C-B138-4393-978D-9477D6EE50E0}" presName="parTx" presStyleLbl="revTx" presStyleIdx="2" presStyleCnt="4">
        <dgm:presLayoutVars>
          <dgm:chMax val="1"/>
          <dgm:bulletEnabled val="1"/>
        </dgm:presLayoutVars>
      </dgm:prSet>
      <dgm:spPr/>
    </dgm:pt>
    <dgm:pt modelId="{3EBB1FFE-3F15-43A6-B3A2-C952B45B8798}" type="pres">
      <dgm:prSet presAssocID="{BB4E162C-B138-4393-978D-9477D6EE50E0}" presName="bracket" presStyleLbl="parChTrans1D1" presStyleIdx="2" presStyleCnt="4"/>
      <dgm:spPr/>
    </dgm:pt>
    <dgm:pt modelId="{B1C5C2AE-DA99-4EA5-A568-A9335246743C}" type="pres">
      <dgm:prSet presAssocID="{BB4E162C-B138-4393-978D-9477D6EE50E0}" presName="spH" presStyleCnt="0"/>
      <dgm:spPr/>
    </dgm:pt>
    <dgm:pt modelId="{94FEDFF3-053A-4822-9BA4-9C72551EAF31}" type="pres">
      <dgm:prSet presAssocID="{BB4E162C-B138-4393-978D-9477D6EE50E0}" presName="desTx" presStyleLbl="node1" presStyleIdx="2" presStyleCnt="4">
        <dgm:presLayoutVars>
          <dgm:bulletEnabled val="1"/>
        </dgm:presLayoutVars>
      </dgm:prSet>
      <dgm:spPr/>
    </dgm:pt>
    <dgm:pt modelId="{6C476E8F-EED9-4552-B516-F3164FED193C}" type="pres">
      <dgm:prSet presAssocID="{E140F770-F166-40BA-80B0-1553D589A3B5}" presName="spV" presStyleCnt="0"/>
      <dgm:spPr/>
    </dgm:pt>
    <dgm:pt modelId="{D64DA7AE-B191-4A87-B917-31ED5C4748AD}" type="pres">
      <dgm:prSet presAssocID="{5A6356E2-91DB-4C67-9CD3-8A27DDD95528}" presName="linNode" presStyleCnt="0"/>
      <dgm:spPr/>
    </dgm:pt>
    <dgm:pt modelId="{A497CFC2-B5E8-4F19-BFAC-B35A363CBDE2}" type="pres">
      <dgm:prSet presAssocID="{5A6356E2-91DB-4C67-9CD3-8A27DDD95528}" presName="parTx" presStyleLbl="revTx" presStyleIdx="3" presStyleCnt="4">
        <dgm:presLayoutVars>
          <dgm:chMax val="1"/>
          <dgm:bulletEnabled val="1"/>
        </dgm:presLayoutVars>
      </dgm:prSet>
      <dgm:spPr/>
    </dgm:pt>
    <dgm:pt modelId="{993BAC63-B33F-42E9-BC6E-54F9AA14A772}" type="pres">
      <dgm:prSet presAssocID="{5A6356E2-91DB-4C67-9CD3-8A27DDD95528}" presName="bracket" presStyleLbl="parChTrans1D1" presStyleIdx="3" presStyleCnt="4"/>
      <dgm:spPr/>
    </dgm:pt>
    <dgm:pt modelId="{EA8E74AA-CEA0-4838-BABA-7155EE2CED2B}" type="pres">
      <dgm:prSet presAssocID="{5A6356E2-91DB-4C67-9CD3-8A27DDD95528}" presName="spH" presStyleCnt="0"/>
      <dgm:spPr/>
    </dgm:pt>
    <dgm:pt modelId="{D95EB3D2-6DBC-4BC9-97B6-7FB3D5AE8590}" type="pres">
      <dgm:prSet presAssocID="{5A6356E2-91DB-4C67-9CD3-8A27DDD95528}" presName="desTx" presStyleLbl="node1" presStyleIdx="3" presStyleCnt="4">
        <dgm:presLayoutVars>
          <dgm:bulletEnabled val="1"/>
        </dgm:presLayoutVars>
      </dgm:prSet>
      <dgm:spPr/>
    </dgm:pt>
  </dgm:ptLst>
  <dgm:cxnLst>
    <dgm:cxn modelId="{2D01EB09-1C07-42EE-B1BD-6F24BCF957D7}" type="presOf" srcId="{F59A3B28-637E-43D6-BE05-BC89A67E7C05}" destId="{70938618-7052-41D9-BD77-EAFD2B85963D}" srcOrd="0" destOrd="0" presId="urn:diagrams.loki3.com/BracketList"/>
    <dgm:cxn modelId="{D910110C-BDE3-4689-B016-B958F4FA6FC4}" srcId="{A3EB5725-B40F-4459-B260-EF5FA5D13C54}" destId="{199DEB3F-4877-49BC-95D1-26C030A242A4}" srcOrd="4" destOrd="0" parTransId="{D7CE3F8D-96F8-43D5-9BB6-4D8F609FE9D9}" sibTransId="{029B411F-63A4-40D1-9F6C-FF4F98833DFD}"/>
    <dgm:cxn modelId="{7E83630C-EB9A-4303-8AFF-206459355898}" srcId="{699DA955-3BE5-4A2A-96C7-D93E463CFA9E}" destId="{F59A3B28-637E-43D6-BE05-BC89A67E7C05}" srcOrd="0" destOrd="0" parTransId="{AC84D59D-B697-4A1E-90DC-A9D1FFE83408}" sibTransId="{D4EB8D83-A4C0-485D-89A5-8793FAFB633E}"/>
    <dgm:cxn modelId="{5035250D-5A8C-40E3-9D18-E93ED04A42E5}" srcId="{A3EB5725-B40F-4459-B260-EF5FA5D13C54}" destId="{16D9C1D1-A381-4383-A7CE-C699A8C99FA4}" srcOrd="1" destOrd="0" parTransId="{CF60BFC8-DE0A-4446-B01D-27A987E46DFF}" sibTransId="{9B00F8A2-47A8-4C24-8994-24086AD87DF7}"/>
    <dgm:cxn modelId="{C83C4C14-96DC-48F7-A3B9-FBF668C7B519}" srcId="{5A6356E2-91DB-4C67-9CD3-8A27DDD95528}" destId="{B71A3221-01B8-4280-8727-9CA8188FF6D5}" srcOrd="0" destOrd="0" parTransId="{D19F539E-15E4-4CA1-A765-CC0812F3E88D}" sibTransId="{98A7F2A3-160B-4D24-AC0B-CBC966B54041}"/>
    <dgm:cxn modelId="{03375217-CF8F-40AC-9134-256EDAE568D7}" type="presOf" srcId="{2B80116B-9DE7-4B98-B6E3-71D6F4DAF5CD}" destId="{94FEDFF3-053A-4822-9BA4-9C72551EAF31}" srcOrd="0" destOrd="0" presId="urn:diagrams.loki3.com/BracketList"/>
    <dgm:cxn modelId="{B89DDC1A-1F13-4657-8A4D-8DEF410F9746}" type="presOf" srcId="{B71A3221-01B8-4280-8727-9CA8188FF6D5}" destId="{D95EB3D2-6DBC-4BC9-97B6-7FB3D5AE8590}" srcOrd="0" destOrd="0" presId="urn:diagrams.loki3.com/BracketList"/>
    <dgm:cxn modelId="{7A42DD20-E6B2-4BAF-95E3-1E72F7C2467C}" type="presOf" srcId="{97BDC1E6-D4AB-4088-A820-E5F0178A7336}" destId="{21FB92F1-5E29-4F4C-875A-164586461DD1}" srcOrd="0" destOrd="2" presId="urn:diagrams.loki3.com/BracketList"/>
    <dgm:cxn modelId="{DA57B45B-DB2C-419E-BDAF-D8DB20AC3BF3}" srcId="{5A6356E2-91DB-4C67-9CD3-8A27DDD95528}" destId="{27A653D0-9D2B-417B-BB49-5DE9A8E874BE}" srcOrd="1" destOrd="0" parTransId="{054B7329-2661-46A7-AA03-FED6EB43A114}" sibTransId="{06390522-9102-4B98-BA19-E76B74DA18D0}"/>
    <dgm:cxn modelId="{EE05605C-7BAF-4EFE-B79B-E450A7231BDB}" type="presOf" srcId="{0A5E430F-4FE2-4599-90E5-E081A4AA1C75}" destId="{94FEDFF3-053A-4822-9BA4-9C72551EAF31}" srcOrd="0" destOrd="1" presId="urn:diagrams.loki3.com/BracketList"/>
    <dgm:cxn modelId="{552B595F-1DD7-418E-9A10-AAE0203C8C6F}" type="presOf" srcId="{BB4E162C-B138-4393-978D-9477D6EE50E0}" destId="{F87860FF-735F-446E-A11B-279E8B56E4DF}" srcOrd="0" destOrd="0" presId="urn:diagrams.loki3.com/BracketList"/>
    <dgm:cxn modelId="{DB611141-C23D-456B-AE53-C64B1BCDCF10}" type="presOf" srcId="{D963E7E2-EC90-449D-A4E0-266A027396D6}" destId="{21FB92F1-5E29-4F4C-875A-164586461DD1}" srcOrd="0" destOrd="3" presId="urn:diagrams.loki3.com/BracketList"/>
    <dgm:cxn modelId="{F4800367-243E-49A4-BD30-211F611823FF}" srcId="{A3EB5725-B40F-4459-B260-EF5FA5D13C54}" destId="{D963E7E2-EC90-449D-A4E0-266A027396D6}" srcOrd="3" destOrd="0" parTransId="{6847DD5E-A242-4186-BDB4-420E37D73E3E}" sibTransId="{FC0306C3-6C73-46F8-9BDB-C7F2755B1F6C}"/>
    <dgm:cxn modelId="{A0051B47-9A45-4272-8BAE-89B41655FB8C}" srcId="{A3EB5725-B40F-4459-B260-EF5FA5D13C54}" destId="{E7B9D99D-120B-4387-970F-3096D126670A}" srcOrd="0" destOrd="0" parTransId="{FA12D9D2-2837-4B28-84A2-1F1A4E7AF64E}" sibTransId="{5C49FBA4-5CF6-4E7D-8A78-DDFA7AE34836}"/>
    <dgm:cxn modelId="{BFB8EB4C-D697-4394-8AC7-444A41C15FE2}" srcId="{B130A036-5BDE-4FA4-BF7F-4DBD54167638}" destId="{699DA955-3BE5-4A2A-96C7-D93E463CFA9E}" srcOrd="0" destOrd="0" parTransId="{715CA99F-02D6-4961-BAFD-0B37600E8885}" sibTransId="{CB2C84DC-CF33-41AA-B010-1FCD62EDE521}"/>
    <dgm:cxn modelId="{BDEDC36D-F817-4250-9E8D-C464C69B4351}" type="presOf" srcId="{E7B9D99D-120B-4387-970F-3096D126670A}" destId="{21FB92F1-5E29-4F4C-875A-164586461DD1}" srcOrd="0" destOrd="0" presId="urn:diagrams.loki3.com/BracketList"/>
    <dgm:cxn modelId="{8F10F771-CD9C-41CA-91D1-4732835A7DF8}" srcId="{B130A036-5BDE-4FA4-BF7F-4DBD54167638}" destId="{5A6356E2-91DB-4C67-9CD3-8A27DDD95528}" srcOrd="3" destOrd="0" parTransId="{C678A91D-0FD2-4428-B20E-EA79D6360F3E}" sibTransId="{15DB65B3-A075-4870-8A60-6EC995873261}"/>
    <dgm:cxn modelId="{75544172-33CB-4536-A17A-AE942BEFBEC8}" srcId="{699DA955-3BE5-4A2A-96C7-D93E463CFA9E}" destId="{1AB7C7B7-9D50-40C6-8B85-29EAA4C9F070}" srcOrd="1" destOrd="0" parTransId="{B3A2733C-D703-4EB7-992C-CA416B22DA69}" sibTransId="{58058D4D-72BE-41B1-B73C-21B36C0D7CB2}"/>
    <dgm:cxn modelId="{30384C73-6CC5-4C4E-BFFB-5096959D9AE9}" srcId="{BB4E162C-B138-4393-978D-9477D6EE50E0}" destId="{2B80116B-9DE7-4B98-B6E3-71D6F4DAF5CD}" srcOrd="0" destOrd="0" parTransId="{E3A734FF-3EE4-49A8-AA3F-1362CF131B8E}" sibTransId="{36F427B8-23C6-4E94-936B-9D70492EA604}"/>
    <dgm:cxn modelId="{747FC973-0126-48C2-A534-CC77D2FF1E08}" srcId="{A3EB5725-B40F-4459-B260-EF5FA5D13C54}" destId="{97BDC1E6-D4AB-4088-A820-E5F0178A7336}" srcOrd="2" destOrd="0" parTransId="{9215AE7D-324C-4B64-97AD-0966C1F6D8E1}" sibTransId="{DA8BD7CA-BD6F-4138-B48B-94A32C995209}"/>
    <dgm:cxn modelId="{8FCA3555-6C0D-44B3-8BF8-15802A0B883D}" type="presOf" srcId="{199DEB3F-4877-49BC-95D1-26C030A242A4}" destId="{21FB92F1-5E29-4F4C-875A-164586461DD1}" srcOrd="0" destOrd="4" presId="urn:diagrams.loki3.com/BracketList"/>
    <dgm:cxn modelId="{AF2F3057-2D0B-47B0-A484-A1BCFE647F0E}" type="presOf" srcId="{A3EB5725-B40F-4459-B260-EF5FA5D13C54}" destId="{F751A8C6-2748-434C-820B-E3E861B4C98C}" srcOrd="0" destOrd="0" presId="urn:diagrams.loki3.com/BracketList"/>
    <dgm:cxn modelId="{6381C393-7D02-4233-8A92-F1F042F5B653}" type="presOf" srcId="{27A653D0-9D2B-417B-BB49-5DE9A8E874BE}" destId="{D95EB3D2-6DBC-4BC9-97B6-7FB3D5AE8590}" srcOrd="0" destOrd="1" presId="urn:diagrams.loki3.com/BracketList"/>
    <dgm:cxn modelId="{CA80F8A6-8916-4CF5-BAFA-FB7B5E00CA5A}" type="presOf" srcId="{5A6356E2-91DB-4C67-9CD3-8A27DDD95528}" destId="{A497CFC2-B5E8-4F19-BFAC-B35A363CBDE2}" srcOrd="0" destOrd="0" presId="urn:diagrams.loki3.com/BracketList"/>
    <dgm:cxn modelId="{DCD6FEAB-CE18-493F-89A6-8E05FB023CF6}" type="presOf" srcId="{1AB7C7B7-9D50-40C6-8B85-29EAA4C9F070}" destId="{70938618-7052-41D9-BD77-EAFD2B85963D}" srcOrd="0" destOrd="1" presId="urn:diagrams.loki3.com/BracketList"/>
    <dgm:cxn modelId="{FCBBE6AF-ADDA-4D39-B1AC-3535CF7EC27F}" type="presOf" srcId="{16D9C1D1-A381-4383-A7CE-C699A8C99FA4}" destId="{21FB92F1-5E29-4F4C-875A-164586461DD1}" srcOrd="0" destOrd="1" presId="urn:diagrams.loki3.com/BracketList"/>
    <dgm:cxn modelId="{5E06C6B8-9A20-4AB4-8EAF-69F24B78CEAD}" type="presOf" srcId="{699DA955-3BE5-4A2A-96C7-D93E463CFA9E}" destId="{C14BA676-1A0C-4DC2-8E70-065DCE3F1783}" srcOrd="0" destOrd="0" presId="urn:diagrams.loki3.com/BracketList"/>
    <dgm:cxn modelId="{8BDB9AC5-44A4-41C8-A392-AD33B0D36511}" srcId="{B130A036-5BDE-4FA4-BF7F-4DBD54167638}" destId="{BB4E162C-B138-4393-978D-9477D6EE50E0}" srcOrd="2" destOrd="0" parTransId="{35E3274E-0E8A-46A3-84CD-43FFB1AC145A}" sibTransId="{E140F770-F166-40BA-80B0-1553D589A3B5}"/>
    <dgm:cxn modelId="{8A595CDC-413B-4A52-9657-041F3ED3BF89}" type="presOf" srcId="{B130A036-5BDE-4FA4-BF7F-4DBD54167638}" destId="{060A178F-BAD9-480A-8BF6-5777B19F5C84}" srcOrd="0" destOrd="0" presId="urn:diagrams.loki3.com/BracketList"/>
    <dgm:cxn modelId="{3E8E84ED-787D-4ACE-93DC-F44660A65987}" srcId="{B130A036-5BDE-4FA4-BF7F-4DBD54167638}" destId="{A3EB5725-B40F-4459-B260-EF5FA5D13C54}" srcOrd="1" destOrd="0" parTransId="{132DF57B-79FD-4F78-8243-80EC262EBE29}" sibTransId="{1A66919E-FDC1-4240-AB8E-B30AD7FF30DA}"/>
    <dgm:cxn modelId="{5D646AFB-7DA4-4B96-A466-17C592FA4E65}" srcId="{BB4E162C-B138-4393-978D-9477D6EE50E0}" destId="{0A5E430F-4FE2-4599-90E5-E081A4AA1C75}" srcOrd="1" destOrd="0" parTransId="{AE841170-601F-437E-A092-11965454830F}" sibTransId="{32918B51-22A6-4A32-ACE8-D82ED4654B42}"/>
    <dgm:cxn modelId="{E4CDD018-7745-4E62-A4C4-B99DC85BE0C3}" type="presParOf" srcId="{060A178F-BAD9-480A-8BF6-5777B19F5C84}" destId="{D5D070B0-BB2C-4619-943F-F54E5B42D5BC}" srcOrd="0" destOrd="0" presId="urn:diagrams.loki3.com/BracketList"/>
    <dgm:cxn modelId="{C9FC5B7B-24D4-4417-9068-0D79A2BFF614}" type="presParOf" srcId="{D5D070B0-BB2C-4619-943F-F54E5B42D5BC}" destId="{C14BA676-1A0C-4DC2-8E70-065DCE3F1783}" srcOrd="0" destOrd="0" presId="urn:diagrams.loki3.com/BracketList"/>
    <dgm:cxn modelId="{1718603B-6191-43C7-BF06-6E786CE8374C}" type="presParOf" srcId="{D5D070B0-BB2C-4619-943F-F54E5B42D5BC}" destId="{D629531F-449B-44CE-A47D-1ACFEB11B8A1}" srcOrd="1" destOrd="0" presId="urn:diagrams.loki3.com/BracketList"/>
    <dgm:cxn modelId="{472BFBD9-E1BE-457E-8774-C71A12EBE6E9}" type="presParOf" srcId="{D5D070B0-BB2C-4619-943F-F54E5B42D5BC}" destId="{1F501299-FAC9-4C06-9A60-54BC0210D7CB}" srcOrd="2" destOrd="0" presId="urn:diagrams.loki3.com/BracketList"/>
    <dgm:cxn modelId="{0E0F0D7C-56FF-4C3D-B575-497E766335DE}" type="presParOf" srcId="{D5D070B0-BB2C-4619-943F-F54E5B42D5BC}" destId="{70938618-7052-41D9-BD77-EAFD2B85963D}" srcOrd="3" destOrd="0" presId="urn:diagrams.loki3.com/BracketList"/>
    <dgm:cxn modelId="{770F682F-B521-4080-AE45-361D7B6D2159}" type="presParOf" srcId="{060A178F-BAD9-480A-8BF6-5777B19F5C84}" destId="{D843A927-8E0A-458E-9951-8717D219C06B}" srcOrd="1" destOrd="0" presId="urn:diagrams.loki3.com/BracketList"/>
    <dgm:cxn modelId="{9F9787F6-4237-4400-9A03-7D19A94EC41C}" type="presParOf" srcId="{060A178F-BAD9-480A-8BF6-5777B19F5C84}" destId="{45D31D0D-9207-44B1-9066-BA21CE0C3E8F}" srcOrd="2" destOrd="0" presId="urn:diagrams.loki3.com/BracketList"/>
    <dgm:cxn modelId="{C87ACE31-CB6A-48C6-825A-33EA7A5582EF}" type="presParOf" srcId="{45D31D0D-9207-44B1-9066-BA21CE0C3E8F}" destId="{F751A8C6-2748-434C-820B-E3E861B4C98C}" srcOrd="0" destOrd="0" presId="urn:diagrams.loki3.com/BracketList"/>
    <dgm:cxn modelId="{4E0A4439-E385-4EBC-96A9-47FC7CDC29D2}" type="presParOf" srcId="{45D31D0D-9207-44B1-9066-BA21CE0C3E8F}" destId="{EAC89D13-F76A-4704-8FE7-B402998FA588}" srcOrd="1" destOrd="0" presId="urn:diagrams.loki3.com/BracketList"/>
    <dgm:cxn modelId="{53917D41-CBD3-4605-BAC0-B4B9C90C5B79}" type="presParOf" srcId="{45D31D0D-9207-44B1-9066-BA21CE0C3E8F}" destId="{7EF093E8-E79D-411B-8E30-323DC39A3F8E}" srcOrd="2" destOrd="0" presId="urn:diagrams.loki3.com/BracketList"/>
    <dgm:cxn modelId="{0CB5362A-EEBF-4E3F-A180-FAA6FD34531B}" type="presParOf" srcId="{45D31D0D-9207-44B1-9066-BA21CE0C3E8F}" destId="{21FB92F1-5E29-4F4C-875A-164586461DD1}" srcOrd="3" destOrd="0" presId="urn:diagrams.loki3.com/BracketList"/>
    <dgm:cxn modelId="{D4006086-E5C0-41E1-9E01-568BB5E82275}" type="presParOf" srcId="{060A178F-BAD9-480A-8BF6-5777B19F5C84}" destId="{F2ABBA70-942B-48A1-80A8-979581764E34}" srcOrd="3" destOrd="0" presId="urn:diagrams.loki3.com/BracketList"/>
    <dgm:cxn modelId="{A99B1CFE-B6B0-4BDF-A3F3-B0CCF0794A59}" type="presParOf" srcId="{060A178F-BAD9-480A-8BF6-5777B19F5C84}" destId="{95E74647-E619-49EA-9CCF-E567064ED283}" srcOrd="4" destOrd="0" presId="urn:diagrams.loki3.com/BracketList"/>
    <dgm:cxn modelId="{4998AE0D-5CDD-43E6-A217-980578B57A91}" type="presParOf" srcId="{95E74647-E619-49EA-9CCF-E567064ED283}" destId="{F87860FF-735F-446E-A11B-279E8B56E4DF}" srcOrd="0" destOrd="0" presId="urn:diagrams.loki3.com/BracketList"/>
    <dgm:cxn modelId="{896D1F2B-C0A8-4BF0-AADF-E95A998FB5A7}" type="presParOf" srcId="{95E74647-E619-49EA-9CCF-E567064ED283}" destId="{3EBB1FFE-3F15-43A6-B3A2-C952B45B8798}" srcOrd="1" destOrd="0" presId="urn:diagrams.loki3.com/BracketList"/>
    <dgm:cxn modelId="{E602ED98-063C-49F1-A54F-36881C3C5248}" type="presParOf" srcId="{95E74647-E619-49EA-9CCF-E567064ED283}" destId="{B1C5C2AE-DA99-4EA5-A568-A9335246743C}" srcOrd="2" destOrd="0" presId="urn:diagrams.loki3.com/BracketList"/>
    <dgm:cxn modelId="{B71AEF27-3B16-4FF2-B720-7259631C4E84}" type="presParOf" srcId="{95E74647-E619-49EA-9CCF-E567064ED283}" destId="{94FEDFF3-053A-4822-9BA4-9C72551EAF31}" srcOrd="3" destOrd="0" presId="urn:diagrams.loki3.com/BracketList"/>
    <dgm:cxn modelId="{5877E73A-2339-4864-B057-9B4D937A1EF2}" type="presParOf" srcId="{060A178F-BAD9-480A-8BF6-5777B19F5C84}" destId="{6C476E8F-EED9-4552-B516-F3164FED193C}" srcOrd="5" destOrd="0" presId="urn:diagrams.loki3.com/BracketList"/>
    <dgm:cxn modelId="{43704B31-4556-4CDC-B9A1-0E99F09B7190}" type="presParOf" srcId="{060A178F-BAD9-480A-8BF6-5777B19F5C84}" destId="{D64DA7AE-B191-4A87-B917-31ED5C4748AD}" srcOrd="6" destOrd="0" presId="urn:diagrams.loki3.com/BracketList"/>
    <dgm:cxn modelId="{A52DE33D-3F94-4702-8DAB-585A5DC0E451}" type="presParOf" srcId="{D64DA7AE-B191-4A87-B917-31ED5C4748AD}" destId="{A497CFC2-B5E8-4F19-BFAC-B35A363CBDE2}" srcOrd="0" destOrd="0" presId="urn:diagrams.loki3.com/BracketList"/>
    <dgm:cxn modelId="{EC6F2DBE-64BF-4D8C-8B2E-E4D6A1936576}" type="presParOf" srcId="{D64DA7AE-B191-4A87-B917-31ED5C4748AD}" destId="{993BAC63-B33F-42E9-BC6E-54F9AA14A772}" srcOrd="1" destOrd="0" presId="urn:diagrams.loki3.com/BracketList"/>
    <dgm:cxn modelId="{824014A6-0A05-41B3-AF3F-8465065C898F}" type="presParOf" srcId="{D64DA7AE-B191-4A87-B917-31ED5C4748AD}" destId="{EA8E74AA-CEA0-4838-BABA-7155EE2CED2B}" srcOrd="2" destOrd="0" presId="urn:diagrams.loki3.com/BracketList"/>
    <dgm:cxn modelId="{4A70507F-A22B-4829-B712-96C16827393E}" type="presParOf" srcId="{D64DA7AE-B191-4A87-B917-31ED5C4748AD}" destId="{D95EB3D2-6DBC-4BC9-97B6-7FB3D5AE859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94D4-542C-4DD4-B14D-FF2C9ECE9D6D}">
      <dsp:nvSpPr>
        <dsp:cNvPr id="0" name=""/>
        <dsp:cNvSpPr/>
      </dsp:nvSpPr>
      <dsp:spPr>
        <a:xfrm>
          <a:off x="0" y="214607"/>
          <a:ext cx="10682235" cy="787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Typically</a:t>
          </a:r>
          <a:r>
            <a:rPr lang="en-US" sz="1600" kern="1200" dirty="0"/>
            <a:t> presents as a single, painless ulcer or chancre at the site of </a:t>
          </a:r>
          <a:r>
            <a:rPr lang="en-US" sz="1600" kern="1200" dirty="0">
              <a:latin typeface="Arial"/>
            </a:rPr>
            <a:t>inoculation</a:t>
          </a:r>
        </a:p>
        <a:p>
          <a:pPr marL="171450" lvl="1" indent="-171450" algn="l" defTabSz="711200" rtl="0">
            <a:lnSpc>
              <a:spcPct val="90000"/>
            </a:lnSpc>
            <a:spcBef>
              <a:spcPct val="0"/>
            </a:spcBef>
            <a:spcAft>
              <a:spcPct val="15000"/>
            </a:spcAft>
            <a:buChar char="•"/>
          </a:pPr>
          <a:r>
            <a:rPr lang="en-US" sz="1600" kern="1200" dirty="0">
              <a:latin typeface="Arial"/>
            </a:rPr>
            <a:t>May</a:t>
          </a:r>
          <a:r>
            <a:rPr lang="en-US" sz="1600" kern="1200" dirty="0"/>
            <a:t> also present as multiple, painful, atypical lesions </a:t>
          </a:r>
          <a:endParaRPr lang="en-US" sz="1600" b="0" u="none" kern="1200" dirty="0">
            <a:latin typeface="Arial"/>
          </a:endParaRPr>
        </a:p>
      </dsp:txBody>
      <dsp:txXfrm>
        <a:off x="0" y="214607"/>
        <a:ext cx="10682235" cy="787500"/>
      </dsp:txXfrm>
    </dsp:sp>
    <dsp:sp modelId="{CCF00C26-BF80-4819-AA1E-F79E047E246B}">
      <dsp:nvSpPr>
        <dsp:cNvPr id="0" name=""/>
        <dsp:cNvSpPr/>
      </dsp:nvSpPr>
      <dsp:spPr>
        <a:xfrm>
          <a:off x="534111" y="67007"/>
          <a:ext cx="7477564" cy="29520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Primary</a:t>
          </a:r>
          <a:r>
            <a:rPr lang="en-US" sz="1600" b="0" u="none" kern="1200" dirty="0"/>
            <a:t> </a:t>
          </a:r>
          <a:r>
            <a:rPr lang="en-US" sz="1600" kern="1200" dirty="0"/>
            <a:t>(chancre stage): 10-90 days after </a:t>
          </a:r>
          <a:r>
            <a:rPr lang="en-US" sz="1600" kern="1200" dirty="0">
              <a:latin typeface="Arial"/>
            </a:rPr>
            <a:t>innoculation</a:t>
          </a:r>
        </a:p>
      </dsp:txBody>
      <dsp:txXfrm>
        <a:off x="548521" y="81417"/>
        <a:ext cx="7448744" cy="266380"/>
      </dsp:txXfrm>
    </dsp:sp>
    <dsp:sp modelId="{76E5A9EA-0434-43F7-B692-24E96CD5F44E}">
      <dsp:nvSpPr>
        <dsp:cNvPr id="0" name=""/>
        <dsp:cNvSpPr/>
      </dsp:nvSpPr>
      <dsp:spPr>
        <a:xfrm>
          <a:off x="0" y="1203707"/>
          <a:ext cx="10682235" cy="787500"/>
        </a:xfrm>
        <a:prstGeom prst="rect">
          <a:avLst/>
        </a:prstGeom>
        <a:solidFill>
          <a:schemeClr val="lt1">
            <a:alpha val="90000"/>
            <a:hueOff val="0"/>
            <a:satOff val="0"/>
            <a:lumOff val="0"/>
            <a:alphaOff val="0"/>
          </a:schemeClr>
        </a:solidFill>
        <a:ln w="12700" cap="flat" cmpd="sng" algn="ctr">
          <a:solidFill>
            <a:schemeClr val="accent5">
              <a:hueOff val="-267101"/>
              <a:satOff val="-2291"/>
              <a:lumOff val="-13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Presents as skin rashes, mucocutaneous lesions, warts, </a:t>
          </a:r>
          <a:r>
            <a:rPr lang="en-US" sz="1600" kern="1200" dirty="0">
              <a:latin typeface="Arial"/>
            </a:rPr>
            <a:t>alopecia</a:t>
          </a:r>
        </a:p>
        <a:p>
          <a:pPr marL="171450" lvl="1" indent="-171450" algn="l" defTabSz="711200">
            <a:lnSpc>
              <a:spcPct val="90000"/>
            </a:lnSpc>
            <a:spcBef>
              <a:spcPct val="0"/>
            </a:spcBef>
            <a:spcAft>
              <a:spcPct val="15000"/>
            </a:spcAft>
            <a:buChar char="•"/>
          </a:pPr>
          <a:r>
            <a:rPr lang="en-US" sz="1600" kern="1200" dirty="0">
              <a:latin typeface="Arial"/>
            </a:rPr>
            <a:t>Classically</a:t>
          </a:r>
          <a:r>
            <a:rPr lang="en-US" sz="1600" kern="1200" dirty="0"/>
            <a:t> a palmar/plantar rash</a:t>
          </a:r>
        </a:p>
      </dsp:txBody>
      <dsp:txXfrm>
        <a:off x="0" y="1203707"/>
        <a:ext cx="10682235" cy="787500"/>
      </dsp:txXfrm>
    </dsp:sp>
    <dsp:sp modelId="{7C9EAEB5-E70C-4514-A097-E2AB6CC1F5A3}">
      <dsp:nvSpPr>
        <dsp:cNvPr id="0" name=""/>
        <dsp:cNvSpPr/>
      </dsp:nvSpPr>
      <dsp:spPr>
        <a:xfrm>
          <a:off x="534111" y="1056107"/>
          <a:ext cx="7477564" cy="295200"/>
        </a:xfrm>
        <a:prstGeom prst="roundRect">
          <a:avLst/>
        </a:prstGeom>
        <a:solidFill>
          <a:schemeClr val="accent5">
            <a:hueOff val="-267101"/>
            <a:satOff val="-2291"/>
            <a:lumOff val="-1372"/>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Secondary </a:t>
          </a:r>
          <a:r>
            <a:rPr lang="en-US" sz="1600" kern="1200" dirty="0"/>
            <a:t>(rash stage): 0-7 months after primary lesion onset</a:t>
          </a:r>
          <a:endParaRPr lang="en-US" sz="1600" kern="1200" dirty="0">
            <a:latin typeface="Arial"/>
          </a:endParaRPr>
        </a:p>
      </dsp:txBody>
      <dsp:txXfrm>
        <a:off x="548521" y="1070517"/>
        <a:ext cx="7448744" cy="266380"/>
      </dsp:txXfrm>
    </dsp:sp>
    <dsp:sp modelId="{122B8EA6-15E9-4270-B6FB-C1F592995BD4}">
      <dsp:nvSpPr>
        <dsp:cNvPr id="0" name=""/>
        <dsp:cNvSpPr/>
      </dsp:nvSpPr>
      <dsp:spPr>
        <a:xfrm>
          <a:off x="0" y="2192807"/>
          <a:ext cx="10682235" cy="787500"/>
        </a:xfrm>
        <a:prstGeom prst="rect">
          <a:avLst/>
        </a:prstGeom>
        <a:solidFill>
          <a:schemeClr val="lt1">
            <a:alpha val="90000"/>
            <a:hueOff val="0"/>
            <a:satOff val="0"/>
            <a:lumOff val="0"/>
            <a:alphaOff val="0"/>
          </a:schemeClr>
        </a:solidFill>
        <a:ln w="12700" cap="flat" cmpd="sng" algn="ctr">
          <a:solidFill>
            <a:schemeClr val="accent5">
              <a:hueOff val="-534202"/>
              <a:satOff val="-4582"/>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No symptoms of either the primary or secondary stages. Positive </a:t>
          </a:r>
          <a:r>
            <a:rPr lang="en-US" sz="1600" kern="1200" dirty="0">
              <a:latin typeface="Arial"/>
            </a:rPr>
            <a:t>serology</a:t>
          </a:r>
        </a:p>
        <a:p>
          <a:pPr marL="171450" lvl="1" indent="-171450" algn="l" defTabSz="711200">
            <a:lnSpc>
              <a:spcPct val="90000"/>
            </a:lnSpc>
            <a:spcBef>
              <a:spcPct val="0"/>
            </a:spcBef>
            <a:spcAft>
              <a:spcPct val="15000"/>
            </a:spcAft>
            <a:buChar char="•"/>
          </a:pPr>
          <a:r>
            <a:rPr lang="en-US" sz="1600" kern="1200" dirty="0">
              <a:latin typeface="Arial"/>
            </a:rPr>
            <a:t>Early</a:t>
          </a:r>
          <a:r>
            <a:rPr lang="en-US" sz="1600" kern="1200" dirty="0"/>
            <a:t> latent – infection acquired within the previous 12 months</a:t>
          </a:r>
        </a:p>
      </dsp:txBody>
      <dsp:txXfrm>
        <a:off x="0" y="2192807"/>
        <a:ext cx="10682235" cy="787500"/>
      </dsp:txXfrm>
    </dsp:sp>
    <dsp:sp modelId="{069CB277-950B-4375-863E-1CC5E40B3DE3}">
      <dsp:nvSpPr>
        <dsp:cNvPr id="0" name=""/>
        <dsp:cNvSpPr/>
      </dsp:nvSpPr>
      <dsp:spPr>
        <a:xfrm>
          <a:off x="534111" y="2045207"/>
          <a:ext cx="7477564" cy="295200"/>
        </a:xfrm>
        <a:prstGeom prst="roundRect">
          <a:avLst/>
        </a:prstGeom>
        <a:solidFill>
          <a:schemeClr val="accent5">
            <a:hueOff val="-534202"/>
            <a:satOff val="-4582"/>
            <a:lumOff val="-2745"/>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Latent </a:t>
          </a:r>
          <a:r>
            <a:rPr lang="en-US" sz="1600" b="0" u="none" kern="1200" dirty="0"/>
            <a:t>(the silent stage</a:t>
          </a:r>
          <a:r>
            <a:rPr lang="en-US" sz="1600" kern="1200" dirty="0"/>
            <a:t>)</a:t>
          </a:r>
          <a:endParaRPr lang="en-US" sz="1600" kern="1200" dirty="0">
            <a:latin typeface="Arial"/>
          </a:endParaRPr>
        </a:p>
      </dsp:txBody>
      <dsp:txXfrm>
        <a:off x="548521" y="2059617"/>
        <a:ext cx="7448744" cy="266380"/>
      </dsp:txXfrm>
    </dsp:sp>
    <dsp:sp modelId="{17410AAE-F145-4CFC-8F15-D909F659DFAF}">
      <dsp:nvSpPr>
        <dsp:cNvPr id="0" name=""/>
        <dsp:cNvSpPr/>
      </dsp:nvSpPr>
      <dsp:spPr>
        <a:xfrm>
          <a:off x="0" y="3181907"/>
          <a:ext cx="10682235" cy="535500"/>
        </a:xfrm>
        <a:prstGeom prst="rect">
          <a:avLst/>
        </a:prstGeom>
        <a:solidFill>
          <a:schemeClr val="lt1">
            <a:alpha val="90000"/>
            <a:hueOff val="0"/>
            <a:satOff val="0"/>
            <a:lumOff val="0"/>
            <a:alphaOff val="0"/>
          </a:schemeClr>
        </a:solidFill>
        <a:ln w="12700" cap="flat" cmpd="sng" algn="ctr">
          <a:solidFill>
            <a:schemeClr val="accent5">
              <a:hueOff val="-801304"/>
              <a:satOff val="-6872"/>
              <a:lumOff val="-41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a:rPr>
            <a:t>Unknown</a:t>
          </a:r>
          <a:r>
            <a:rPr lang="en-US" sz="1600" kern="1200" dirty="0"/>
            <a:t> duration – treated the same way as late latent</a:t>
          </a:r>
        </a:p>
      </dsp:txBody>
      <dsp:txXfrm>
        <a:off x="0" y="3181907"/>
        <a:ext cx="10682235" cy="535500"/>
      </dsp:txXfrm>
    </dsp:sp>
    <dsp:sp modelId="{153F5C02-40A7-4448-8DDC-7F8C3F084A50}">
      <dsp:nvSpPr>
        <dsp:cNvPr id="0" name=""/>
        <dsp:cNvSpPr/>
      </dsp:nvSpPr>
      <dsp:spPr>
        <a:xfrm>
          <a:off x="534111" y="3034307"/>
          <a:ext cx="7477564" cy="295200"/>
        </a:xfrm>
        <a:prstGeom prst="roundRect">
          <a:avLst/>
        </a:prstGeom>
        <a:solidFill>
          <a:schemeClr val="accent5">
            <a:hueOff val="-801304"/>
            <a:satOff val="-6872"/>
            <a:lumOff val="-4117"/>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u="sng" kern="1200" dirty="0"/>
            <a:t>Late latent</a:t>
          </a:r>
          <a:r>
            <a:rPr lang="en-US" sz="1600" kern="1200" dirty="0"/>
            <a:t> – infection acquired more than 12 months </a:t>
          </a:r>
          <a:r>
            <a:rPr lang="en-US" sz="1600" kern="1200" dirty="0">
              <a:latin typeface="Arial"/>
            </a:rPr>
            <a:t>ago</a:t>
          </a:r>
        </a:p>
      </dsp:txBody>
      <dsp:txXfrm>
        <a:off x="548521" y="3048717"/>
        <a:ext cx="7448744" cy="266380"/>
      </dsp:txXfrm>
    </dsp:sp>
    <dsp:sp modelId="{8F9B879E-98EB-4D53-9A98-111B9E2F3364}">
      <dsp:nvSpPr>
        <dsp:cNvPr id="0" name=""/>
        <dsp:cNvSpPr/>
      </dsp:nvSpPr>
      <dsp:spPr>
        <a:xfrm>
          <a:off x="0" y="4280240"/>
          <a:ext cx="10682235" cy="535500"/>
        </a:xfrm>
        <a:prstGeom prst="rect">
          <a:avLst/>
        </a:prstGeom>
        <a:solidFill>
          <a:schemeClr val="lt1">
            <a:alpha val="90000"/>
            <a:hueOff val="0"/>
            <a:satOff val="0"/>
            <a:lumOff val="0"/>
            <a:alphaOff val="0"/>
          </a:schemeClr>
        </a:solidFill>
        <a:ln w="12700" cap="flat" cmpd="sng" algn="ctr">
          <a:solidFill>
            <a:schemeClr val="accent5">
              <a:hueOff val="-1068405"/>
              <a:satOff val="-9163"/>
              <a:lumOff val="-5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Now rare. May present with lesions called gummas, cardiac or other organ involvement</a:t>
          </a:r>
        </a:p>
      </dsp:txBody>
      <dsp:txXfrm>
        <a:off x="0" y="4280240"/>
        <a:ext cx="10682235" cy="535500"/>
      </dsp:txXfrm>
    </dsp:sp>
    <dsp:sp modelId="{C9494463-5380-48BB-BACF-E6685BA6C569}">
      <dsp:nvSpPr>
        <dsp:cNvPr id="0" name=""/>
        <dsp:cNvSpPr/>
      </dsp:nvSpPr>
      <dsp:spPr>
        <a:xfrm>
          <a:off x="534111" y="3771407"/>
          <a:ext cx="7477564" cy="656433"/>
        </a:xfrm>
        <a:prstGeom prst="roundRect">
          <a:avLst/>
        </a:prstGeom>
        <a:solidFill>
          <a:schemeClr val="accent5">
            <a:hueOff val="-1068405"/>
            <a:satOff val="-9163"/>
            <a:lumOff val="-549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latin typeface="Arial"/>
            </a:rPr>
            <a:t>Tertiary</a:t>
          </a:r>
          <a:r>
            <a:rPr lang="en-US" sz="1600" b="1" u="sng" kern="1200" dirty="0"/>
            <a:t> </a:t>
          </a:r>
          <a:r>
            <a:rPr lang="en-US" sz="1600" kern="1200" dirty="0"/>
            <a:t>(the imprint stage- the disease leaves its mark on organ systems)</a:t>
          </a:r>
          <a:endParaRPr lang="en-US" sz="1600" kern="1200" dirty="0">
            <a:latin typeface="Arial"/>
          </a:endParaRPr>
        </a:p>
      </dsp:txBody>
      <dsp:txXfrm>
        <a:off x="566155" y="3803451"/>
        <a:ext cx="7413476" cy="592345"/>
      </dsp:txXfrm>
    </dsp:sp>
    <dsp:sp modelId="{423B6483-0E2B-4649-B717-C62FBF413CD2}">
      <dsp:nvSpPr>
        <dsp:cNvPr id="0" name=""/>
        <dsp:cNvSpPr/>
      </dsp:nvSpPr>
      <dsp:spPr>
        <a:xfrm>
          <a:off x="0" y="5017340"/>
          <a:ext cx="10682235" cy="535500"/>
        </a:xfrm>
        <a:prstGeom prst="rect">
          <a:avLst/>
        </a:prstGeom>
        <a:solidFill>
          <a:schemeClr val="lt1">
            <a:alpha val="90000"/>
            <a:hueOff val="0"/>
            <a:satOff val="0"/>
            <a:lumOff val="0"/>
            <a:alphaOff val="0"/>
          </a:schemeClr>
        </a:solidFill>
        <a:ln w="12700" cap="flat" cmpd="sng" algn="ctr">
          <a:solidFill>
            <a:schemeClr val="accent5">
              <a:hueOff val="-1335506"/>
              <a:satOff val="-11454"/>
              <a:lumOff val="-6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9060" tIns="208280" rIns="8290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Ocular, otic, meningovascular, meningitis</a:t>
          </a:r>
        </a:p>
      </dsp:txBody>
      <dsp:txXfrm>
        <a:off x="0" y="5017340"/>
        <a:ext cx="10682235" cy="535500"/>
      </dsp:txXfrm>
    </dsp:sp>
    <dsp:sp modelId="{5560B778-F5CF-4241-82FB-EFCC64BC6C25}">
      <dsp:nvSpPr>
        <dsp:cNvPr id="0" name=""/>
        <dsp:cNvSpPr/>
      </dsp:nvSpPr>
      <dsp:spPr>
        <a:xfrm>
          <a:off x="534111" y="4869740"/>
          <a:ext cx="7477564" cy="295200"/>
        </a:xfrm>
        <a:prstGeom prst="roundRect">
          <a:avLst/>
        </a:prstGeom>
        <a:solidFill>
          <a:schemeClr val="accent5">
            <a:hueOff val="-1335506"/>
            <a:satOff val="-11454"/>
            <a:lumOff val="-6862"/>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634" tIns="0" rIns="282634" bIns="0" numCol="1" spcCol="1270" anchor="ctr" anchorCtr="0">
          <a:noAutofit/>
        </a:bodyPr>
        <a:lstStyle/>
        <a:p>
          <a:pPr marL="0" lvl="0" indent="0" algn="l" defTabSz="711200" rtl="0">
            <a:lnSpc>
              <a:spcPct val="90000"/>
            </a:lnSpc>
            <a:spcBef>
              <a:spcPct val="0"/>
            </a:spcBef>
            <a:spcAft>
              <a:spcPct val="35000"/>
            </a:spcAft>
            <a:buNone/>
          </a:pPr>
          <a:r>
            <a:rPr lang="en-US" sz="1600" kern="1200" dirty="0"/>
            <a:t>Neurosyphilis (can occur at </a:t>
          </a:r>
          <a:r>
            <a:rPr lang="en-US" sz="1600" i="1" kern="1200" dirty="0"/>
            <a:t>any</a:t>
          </a:r>
          <a:r>
            <a:rPr lang="en-US" sz="1600" kern="1200" dirty="0"/>
            <a:t> stage)</a:t>
          </a:r>
          <a:endParaRPr lang="en-US" sz="1600" kern="1200" dirty="0">
            <a:latin typeface="Arial"/>
          </a:endParaRPr>
        </a:p>
      </dsp:txBody>
      <dsp:txXfrm>
        <a:off x="548521" y="4884150"/>
        <a:ext cx="7448744"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3E61-10A7-4AA6-9EFA-3A80EAA41178}">
      <dsp:nvSpPr>
        <dsp:cNvPr id="0" name=""/>
        <dsp:cNvSpPr/>
      </dsp:nvSpPr>
      <dsp:spPr>
        <a:xfrm>
          <a:off x="0" y="30472"/>
          <a:ext cx="8836628" cy="64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ALL pregnant persons (USPSTF A</a:t>
          </a:r>
          <a:r>
            <a:rPr lang="en-US" sz="2800" kern="1200" dirty="0">
              <a:latin typeface="Calibri" panose="020F0502020204030204" pitchFamily="34" charset="0"/>
              <a:cs typeface="Calibri" panose="020F0502020204030204" pitchFamily="34" charset="0"/>
            </a:rPr>
            <a:t>)</a:t>
          </a:r>
        </a:p>
      </dsp:txBody>
      <dsp:txXfrm>
        <a:off x="31699" y="62171"/>
        <a:ext cx="8773230" cy="585952"/>
      </dsp:txXfrm>
    </dsp:sp>
    <dsp:sp modelId="{F5DA559F-9044-473F-8466-07EA02BF348D}">
      <dsp:nvSpPr>
        <dsp:cNvPr id="0" name=""/>
        <dsp:cNvSpPr/>
      </dsp:nvSpPr>
      <dsp:spPr>
        <a:xfrm>
          <a:off x="0" y="679822"/>
          <a:ext cx="8836628" cy="973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3"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Test for HBsAg during </a:t>
          </a:r>
          <a:r>
            <a:rPr lang="en-US" sz="1600" b="1" kern="1200" dirty="0">
              <a:latin typeface="Calibri" panose="020F0502020204030204" pitchFamily="34" charset="0"/>
              <a:cs typeface="Calibri" panose="020F0502020204030204" pitchFamily="34" charset="0"/>
            </a:rPr>
            <a:t>each </a:t>
          </a:r>
          <a:r>
            <a:rPr lang="en-US" sz="1600" kern="1200" dirty="0">
              <a:latin typeface="Calibri" panose="020F0502020204030204" pitchFamily="34" charset="0"/>
              <a:cs typeface="Calibri" panose="020F0502020204030204" pitchFamily="34" charset="0"/>
            </a:rPr>
            <a:t>pregnancy - preferably in the first trimester.</a:t>
          </a:r>
        </a:p>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At delivery* (no documented testing, no PNC)</a:t>
          </a:r>
        </a:p>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Infants born to mothers who test positive</a:t>
          </a:r>
        </a:p>
      </dsp:txBody>
      <dsp:txXfrm>
        <a:off x="0" y="679822"/>
        <a:ext cx="8836628" cy="973155"/>
      </dsp:txXfrm>
    </dsp:sp>
    <dsp:sp modelId="{BBB631A8-0A96-4DBC-8538-80D539D423E2}">
      <dsp:nvSpPr>
        <dsp:cNvPr id="0" name=""/>
        <dsp:cNvSpPr/>
      </dsp:nvSpPr>
      <dsp:spPr>
        <a:xfrm>
          <a:off x="0" y="1652977"/>
          <a:ext cx="8836628" cy="64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People who inject drugs (PWID)</a:t>
          </a:r>
          <a:r>
            <a:rPr lang="en-US" sz="2000" kern="1200" dirty="0">
              <a:latin typeface="Calibri" panose="020F0502020204030204" pitchFamily="34" charset="0"/>
              <a:cs typeface="Calibri" panose="020F0502020204030204" pitchFamily="34" charset="0"/>
            </a:rPr>
            <a:t> </a:t>
          </a:r>
        </a:p>
      </dsp:txBody>
      <dsp:txXfrm>
        <a:off x="31699" y="1684676"/>
        <a:ext cx="8773230" cy="585952"/>
      </dsp:txXfrm>
    </dsp:sp>
    <dsp:sp modelId="{AE5EB0DB-28BC-435E-8C86-85EEE9268C42}">
      <dsp:nvSpPr>
        <dsp:cNvPr id="0" name=""/>
        <dsp:cNvSpPr/>
      </dsp:nvSpPr>
      <dsp:spPr>
        <a:xfrm>
          <a:off x="0" y="2302327"/>
          <a:ext cx="883662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3"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Test for HBsAg, as well as for anti-HBc or anti-HBs to identify susceptible persons.</a:t>
          </a:r>
        </a:p>
      </dsp:txBody>
      <dsp:txXfrm>
        <a:off x="0" y="2302327"/>
        <a:ext cx="8836628" cy="496800"/>
      </dsp:txXfrm>
    </dsp:sp>
    <dsp:sp modelId="{449DA75C-B06D-4CE8-968D-93E628C19CDD}">
      <dsp:nvSpPr>
        <dsp:cNvPr id="0" name=""/>
        <dsp:cNvSpPr/>
      </dsp:nvSpPr>
      <dsp:spPr>
        <a:xfrm>
          <a:off x="0" y="2799127"/>
          <a:ext cx="8836628" cy="64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Men who have sex with men (MSM)</a:t>
          </a:r>
        </a:p>
      </dsp:txBody>
      <dsp:txXfrm>
        <a:off x="31699" y="2830826"/>
        <a:ext cx="8773230" cy="585952"/>
      </dsp:txXfrm>
    </dsp:sp>
    <dsp:sp modelId="{F68E9B54-97F8-473C-9FDD-B46DBE05DEFE}">
      <dsp:nvSpPr>
        <dsp:cNvPr id="0" name=""/>
        <dsp:cNvSpPr/>
      </dsp:nvSpPr>
      <dsp:spPr>
        <a:xfrm>
          <a:off x="0" y="3448477"/>
          <a:ext cx="883662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3"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Test for HBsAg, as well as for anti-HBc or anti-HBs to identify susceptible persons.</a:t>
          </a:r>
        </a:p>
      </dsp:txBody>
      <dsp:txXfrm>
        <a:off x="0" y="3448477"/>
        <a:ext cx="8836628" cy="496800"/>
      </dsp:txXfrm>
    </dsp:sp>
    <dsp:sp modelId="{FE368CDD-ABE9-46A1-B14F-DF6F5919991E}">
      <dsp:nvSpPr>
        <dsp:cNvPr id="0" name=""/>
        <dsp:cNvSpPr/>
      </dsp:nvSpPr>
      <dsp:spPr>
        <a:xfrm>
          <a:off x="0" y="3945277"/>
          <a:ext cx="8836628" cy="64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Persons with HIV (PWH)</a:t>
          </a:r>
        </a:p>
      </dsp:txBody>
      <dsp:txXfrm>
        <a:off x="31699" y="3976976"/>
        <a:ext cx="8773230" cy="585952"/>
      </dsp:txXfrm>
    </dsp:sp>
    <dsp:sp modelId="{A0E188F3-AC73-4D7A-9F48-61E5913DCB76}">
      <dsp:nvSpPr>
        <dsp:cNvPr id="0" name=""/>
        <dsp:cNvSpPr/>
      </dsp:nvSpPr>
      <dsp:spPr>
        <a:xfrm>
          <a:off x="0" y="4594627"/>
          <a:ext cx="883662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3"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Test for HBsAg, as well as for anti-HBc or anti-HBs to identify susceptible persons.</a:t>
          </a:r>
        </a:p>
      </dsp:txBody>
      <dsp:txXfrm>
        <a:off x="0" y="4594627"/>
        <a:ext cx="8836628" cy="496800"/>
      </dsp:txXfrm>
    </dsp:sp>
    <dsp:sp modelId="{5BF98309-1723-476B-8837-8A4E894A4CBC}">
      <dsp:nvSpPr>
        <dsp:cNvPr id="0" name=""/>
        <dsp:cNvSpPr/>
      </dsp:nvSpPr>
      <dsp:spPr>
        <a:xfrm>
          <a:off x="0" y="5091427"/>
          <a:ext cx="8836628" cy="64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Any person who</a:t>
          </a:r>
        </a:p>
      </dsp:txBody>
      <dsp:txXfrm>
        <a:off x="31699" y="5123126"/>
        <a:ext cx="8773230" cy="585952"/>
      </dsp:txXfrm>
    </dsp:sp>
    <dsp:sp modelId="{F355F358-E2B8-4988-AFE9-DCE70B5D00D1}">
      <dsp:nvSpPr>
        <dsp:cNvPr id="0" name=""/>
        <dsp:cNvSpPr/>
      </dsp:nvSpPr>
      <dsp:spPr>
        <a:xfrm>
          <a:off x="0" y="5740777"/>
          <a:ext cx="8836628"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3"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panose="020F0502020204030204" pitchFamily="34" charset="0"/>
              <a:cs typeface="Calibri" panose="020F0502020204030204" pitchFamily="34" charset="0"/>
            </a:rPr>
            <a:t>Was born in the US and not vaccinated in the US, if parents from country with </a:t>
          </a:r>
          <a:r>
            <a:rPr lang="en-US" sz="1600" u="none" kern="1200" dirty="0">
              <a:latin typeface="Calibri" panose="020F0502020204030204" pitchFamily="34" charset="0"/>
              <a:cs typeface="Calibri" panose="020F0502020204030204" pitchFamily="34" charset="0"/>
            </a:rPr>
            <a:t>&gt; 8% endemicity</a:t>
          </a:r>
        </a:p>
        <a:p>
          <a:pPr marL="171450" lvl="1" indent="-171450" algn="l" defTabSz="711200" rtl="0">
            <a:lnSpc>
              <a:spcPct val="90000"/>
            </a:lnSpc>
            <a:spcBef>
              <a:spcPct val="0"/>
            </a:spcBef>
            <a:spcAft>
              <a:spcPct val="20000"/>
            </a:spcAft>
            <a:buChar char="•"/>
          </a:pPr>
          <a:r>
            <a:rPr lang="en-US" sz="1600" u="none" kern="1200" dirty="0">
              <a:latin typeface="Calibri" panose="020F0502020204030204" pitchFamily="34" charset="0"/>
              <a:cs typeface="Calibri" panose="020F0502020204030204" pitchFamily="34" charset="0"/>
            </a:rPr>
            <a:t>Was born outside of the US in country with &gt; 2% endemicity of </a:t>
          </a:r>
          <a:r>
            <a:rPr lang="en-US" sz="1600" u="none" kern="1200" dirty="0" err="1">
              <a:latin typeface="Calibri" panose="020F0502020204030204" pitchFamily="34" charset="0"/>
              <a:cs typeface="Calibri" panose="020F0502020204030204" pitchFamily="34" charset="0"/>
            </a:rPr>
            <a:t>HBsAG</a:t>
          </a:r>
          <a:endParaRPr lang="en-US" sz="1600" u="none" kern="1200" dirty="0">
            <a:latin typeface="Calibri" panose="020F0502020204030204" pitchFamily="34" charset="0"/>
            <a:cs typeface="Calibri" panose="020F0502020204030204" pitchFamily="34" charset="0"/>
          </a:endParaRPr>
        </a:p>
        <a:p>
          <a:pPr marL="171450" lvl="1" indent="-171450" algn="l" defTabSz="711200" rtl="0">
            <a:lnSpc>
              <a:spcPct val="90000"/>
            </a:lnSpc>
            <a:spcBef>
              <a:spcPct val="0"/>
            </a:spcBef>
            <a:spcAft>
              <a:spcPct val="20000"/>
            </a:spcAft>
            <a:buChar char="•"/>
          </a:pPr>
          <a:r>
            <a:rPr lang="en-US" sz="1600" u="none" kern="1200" dirty="0">
              <a:latin typeface="Calibri" panose="020F0502020204030204" pitchFamily="34" charset="0"/>
              <a:cs typeface="Calibri" panose="020F0502020204030204" pitchFamily="34" charset="0"/>
            </a:rPr>
            <a:t>Has been exposed to body fluids of someone with Hepatitis B</a:t>
          </a:r>
        </a:p>
        <a:p>
          <a:pPr marL="171450" lvl="1" indent="-171450" algn="l" defTabSz="711200" rtl="0">
            <a:lnSpc>
              <a:spcPct val="90000"/>
            </a:lnSpc>
            <a:spcBef>
              <a:spcPct val="0"/>
            </a:spcBef>
            <a:spcAft>
              <a:spcPct val="20000"/>
            </a:spcAft>
            <a:buChar char="•"/>
          </a:pPr>
          <a:r>
            <a:rPr lang="en-US" sz="1600" u="none"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Is a household contact, shares needles or has sex with persons who have tested positive for </a:t>
          </a:r>
          <a:r>
            <a:rPr lang="en-US" sz="1600" kern="1200" dirty="0" err="1">
              <a:latin typeface="Calibri" panose="020F0502020204030204" pitchFamily="34" charset="0"/>
              <a:cs typeface="Calibri" panose="020F0502020204030204" pitchFamily="34" charset="0"/>
            </a:rPr>
            <a:t>HBsAG</a:t>
          </a:r>
        </a:p>
      </dsp:txBody>
      <dsp:txXfrm>
        <a:off x="0" y="5740777"/>
        <a:ext cx="8836628" cy="1086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BA676-1A0C-4DC2-8E70-065DCE3F1783}">
      <dsp:nvSpPr>
        <dsp:cNvPr id="0" name=""/>
        <dsp:cNvSpPr/>
      </dsp:nvSpPr>
      <dsp:spPr>
        <a:xfrm>
          <a:off x="5312" y="358561"/>
          <a:ext cx="2717530"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Children</a:t>
          </a:r>
        </a:p>
      </dsp:txBody>
      <dsp:txXfrm>
        <a:off x="5312" y="358561"/>
        <a:ext cx="2717530" cy="455400"/>
      </dsp:txXfrm>
    </dsp:sp>
    <dsp:sp modelId="{D629531F-449B-44CE-A47D-1ACFEB11B8A1}">
      <dsp:nvSpPr>
        <dsp:cNvPr id="0" name=""/>
        <dsp:cNvSpPr/>
      </dsp:nvSpPr>
      <dsp:spPr>
        <a:xfrm>
          <a:off x="2722842" y="166439"/>
          <a:ext cx="543506" cy="8396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38618-7052-41D9-BD77-EAFD2B85963D}">
      <dsp:nvSpPr>
        <dsp:cNvPr id="0" name=""/>
        <dsp:cNvSpPr/>
      </dsp:nvSpPr>
      <dsp:spPr>
        <a:xfrm>
          <a:off x="3483751" y="166439"/>
          <a:ext cx="7391681" cy="839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All children ages 12-23 months</a:t>
          </a:r>
        </a:p>
        <a:p>
          <a:pPr marL="228600" lvl="1" indent="-228600" algn="l" defTabSz="1022350">
            <a:lnSpc>
              <a:spcPct val="90000"/>
            </a:lnSpc>
            <a:spcBef>
              <a:spcPct val="0"/>
            </a:spcBef>
            <a:spcAft>
              <a:spcPct val="15000"/>
            </a:spcAft>
            <a:buChar char="•"/>
          </a:pPr>
          <a:r>
            <a:rPr lang="en-US" sz="2300" kern="1200" dirty="0"/>
            <a:t>Unvaccinated children and adolescents 2-18 years</a:t>
          </a:r>
        </a:p>
      </dsp:txBody>
      <dsp:txXfrm>
        <a:off x="3483751" y="166439"/>
        <a:ext cx="7391681" cy="839643"/>
      </dsp:txXfrm>
    </dsp:sp>
    <dsp:sp modelId="{F751A8C6-2748-434C-820B-E3E861B4C98C}">
      <dsp:nvSpPr>
        <dsp:cNvPr id="0" name=""/>
        <dsp:cNvSpPr/>
      </dsp:nvSpPr>
      <dsp:spPr>
        <a:xfrm>
          <a:off x="5312" y="1521157"/>
          <a:ext cx="271753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Persons at increased risk for HAV infection</a:t>
          </a:r>
        </a:p>
      </dsp:txBody>
      <dsp:txXfrm>
        <a:off x="5312" y="1521157"/>
        <a:ext cx="2717530" cy="1024650"/>
      </dsp:txXfrm>
    </dsp:sp>
    <dsp:sp modelId="{EAC89D13-F76A-4704-8FE7-B402998FA588}">
      <dsp:nvSpPr>
        <dsp:cNvPr id="0" name=""/>
        <dsp:cNvSpPr/>
      </dsp:nvSpPr>
      <dsp:spPr>
        <a:xfrm>
          <a:off x="2722842" y="1088883"/>
          <a:ext cx="543506" cy="188919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B92F1-5E29-4F4C-875A-164586461DD1}">
      <dsp:nvSpPr>
        <dsp:cNvPr id="0" name=""/>
        <dsp:cNvSpPr/>
      </dsp:nvSpPr>
      <dsp:spPr>
        <a:xfrm>
          <a:off x="3483751" y="1088883"/>
          <a:ext cx="7391681" cy="1889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MSM</a:t>
          </a:r>
        </a:p>
        <a:p>
          <a:pPr marL="228600" lvl="1" indent="-228600" algn="l" defTabSz="1022350">
            <a:lnSpc>
              <a:spcPct val="90000"/>
            </a:lnSpc>
            <a:spcBef>
              <a:spcPct val="0"/>
            </a:spcBef>
            <a:spcAft>
              <a:spcPct val="15000"/>
            </a:spcAft>
            <a:buChar char="•"/>
          </a:pPr>
          <a:r>
            <a:rPr lang="en-US" sz="2300" kern="1200" dirty="0"/>
            <a:t>International travelers</a:t>
          </a:r>
        </a:p>
        <a:p>
          <a:pPr marL="228600" lvl="1" indent="-228600" algn="l" defTabSz="1022350">
            <a:lnSpc>
              <a:spcPct val="90000"/>
            </a:lnSpc>
            <a:spcBef>
              <a:spcPct val="0"/>
            </a:spcBef>
            <a:spcAft>
              <a:spcPct val="15000"/>
            </a:spcAft>
            <a:buChar char="•"/>
          </a:pPr>
          <a:r>
            <a:rPr lang="en-US" sz="2300" kern="1200" dirty="0"/>
            <a:t>PWID</a:t>
          </a:r>
        </a:p>
        <a:p>
          <a:pPr marL="228600" lvl="1" indent="-228600" algn="l" defTabSz="1022350">
            <a:lnSpc>
              <a:spcPct val="90000"/>
            </a:lnSpc>
            <a:spcBef>
              <a:spcPct val="0"/>
            </a:spcBef>
            <a:spcAft>
              <a:spcPct val="15000"/>
            </a:spcAft>
            <a:buChar char="•"/>
          </a:pPr>
          <a:r>
            <a:rPr lang="en-US" sz="2300" kern="1200" dirty="0"/>
            <a:t>Occupational risk</a:t>
          </a:r>
        </a:p>
        <a:p>
          <a:pPr marL="228600" lvl="1" indent="-228600" algn="l" defTabSz="1022350">
            <a:lnSpc>
              <a:spcPct val="90000"/>
            </a:lnSpc>
            <a:spcBef>
              <a:spcPct val="0"/>
            </a:spcBef>
            <a:spcAft>
              <a:spcPct val="15000"/>
            </a:spcAft>
            <a:buChar char="•"/>
          </a:pPr>
          <a:r>
            <a:rPr lang="en-US" sz="2300" kern="1200" dirty="0"/>
            <a:t>Persons experiencing homelessness</a:t>
          </a:r>
        </a:p>
      </dsp:txBody>
      <dsp:txXfrm>
        <a:off x="3483751" y="1088883"/>
        <a:ext cx="7391681" cy="1889198"/>
      </dsp:txXfrm>
    </dsp:sp>
    <dsp:sp modelId="{F87860FF-735F-446E-A11B-279E8B56E4DF}">
      <dsp:nvSpPr>
        <dsp:cNvPr id="0" name=""/>
        <dsp:cNvSpPr/>
      </dsp:nvSpPr>
      <dsp:spPr>
        <a:xfrm>
          <a:off x="5312" y="3060881"/>
          <a:ext cx="271753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Persons at risk for severe disease from HAV</a:t>
          </a:r>
        </a:p>
      </dsp:txBody>
      <dsp:txXfrm>
        <a:off x="5312" y="3060881"/>
        <a:ext cx="2717530" cy="1024650"/>
      </dsp:txXfrm>
    </dsp:sp>
    <dsp:sp modelId="{3EBB1FFE-3F15-43A6-B3A2-C952B45B8798}">
      <dsp:nvSpPr>
        <dsp:cNvPr id="0" name=""/>
        <dsp:cNvSpPr/>
      </dsp:nvSpPr>
      <dsp:spPr>
        <a:xfrm>
          <a:off x="2722842" y="3060881"/>
          <a:ext cx="543506" cy="10246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EDFF3-053A-4822-9BA4-9C72551EAF31}">
      <dsp:nvSpPr>
        <dsp:cNvPr id="0" name=""/>
        <dsp:cNvSpPr/>
      </dsp:nvSpPr>
      <dsp:spPr>
        <a:xfrm>
          <a:off x="3483751" y="3060881"/>
          <a:ext cx="7391681" cy="1024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Persons with chronic liver disease</a:t>
          </a:r>
        </a:p>
        <a:p>
          <a:pPr marL="228600" lvl="1" indent="-228600" algn="l" defTabSz="1022350">
            <a:lnSpc>
              <a:spcPct val="90000"/>
            </a:lnSpc>
            <a:spcBef>
              <a:spcPct val="0"/>
            </a:spcBef>
            <a:spcAft>
              <a:spcPct val="15000"/>
            </a:spcAft>
            <a:buChar char="•"/>
          </a:pPr>
          <a:r>
            <a:rPr lang="en-US" sz="2300" kern="1200" dirty="0"/>
            <a:t>Persons with HIV</a:t>
          </a:r>
        </a:p>
      </dsp:txBody>
      <dsp:txXfrm>
        <a:off x="3483751" y="3060881"/>
        <a:ext cx="7391681" cy="1024650"/>
      </dsp:txXfrm>
    </dsp:sp>
    <dsp:sp modelId="{A497CFC2-B5E8-4F19-BFAC-B35A363CBDE2}">
      <dsp:nvSpPr>
        <dsp:cNvPr id="0" name=""/>
        <dsp:cNvSpPr/>
      </dsp:nvSpPr>
      <dsp:spPr>
        <a:xfrm>
          <a:off x="5312" y="4360453"/>
          <a:ext cx="2717530"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Others</a:t>
          </a:r>
        </a:p>
      </dsp:txBody>
      <dsp:txXfrm>
        <a:off x="5312" y="4360453"/>
        <a:ext cx="2717530" cy="455400"/>
      </dsp:txXfrm>
    </dsp:sp>
    <dsp:sp modelId="{993BAC63-B33F-42E9-BC6E-54F9AA14A772}">
      <dsp:nvSpPr>
        <dsp:cNvPr id="0" name=""/>
        <dsp:cNvSpPr/>
      </dsp:nvSpPr>
      <dsp:spPr>
        <a:xfrm>
          <a:off x="2722842" y="4168331"/>
          <a:ext cx="543506" cy="8396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EB3D2-6DBC-4BC9-97B6-7FB3D5AE8590}">
      <dsp:nvSpPr>
        <dsp:cNvPr id="0" name=""/>
        <dsp:cNvSpPr/>
      </dsp:nvSpPr>
      <dsp:spPr>
        <a:xfrm>
          <a:off x="3483751" y="4168331"/>
          <a:ext cx="7391681" cy="839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Pregnant women at risk for HAV or severe HAV</a:t>
          </a:r>
        </a:p>
        <a:p>
          <a:pPr marL="228600" lvl="1" indent="-228600" algn="l" defTabSz="1022350">
            <a:lnSpc>
              <a:spcPct val="90000"/>
            </a:lnSpc>
            <a:spcBef>
              <a:spcPct val="0"/>
            </a:spcBef>
            <a:spcAft>
              <a:spcPct val="15000"/>
            </a:spcAft>
            <a:buChar char="•"/>
          </a:pPr>
          <a:r>
            <a:rPr lang="en-US" sz="2300" kern="1200" dirty="0"/>
            <a:t>Anyone requesting vaccination</a:t>
          </a:r>
        </a:p>
      </dsp:txBody>
      <dsp:txXfrm>
        <a:off x="3483751" y="4168331"/>
        <a:ext cx="7391681" cy="8396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0T19:25:01.167"/>
    </inkml:context>
    <inkml:brush xml:id="br0">
      <inkml:brushProperty name="width" value="0.1" units="cm"/>
      <inkml:brushProperty name="height" value="0.1" units="cm"/>
      <inkml:brushProperty name="color" value="#E71224"/>
    </inkml:brush>
  </inkml:definitions>
  <inkml:trace contextRef="#ctx0" brushRef="#br0">14377 6108 16383 0 0,'-49'0'0'0'0,"0"0"0"0"0,0 0 0 0 0,-50 0 0 0 0,50 0 0 0 0,0 0 0 0 0,0 0 0 0 0,-1 0 0 0 0,1 0 0 0 0,0 0 0 0 0,0 0 0 0 0,-1 0 0 0 0,1 0 0 0 0,0 0 0 0 0,0 0 0 0 0,-50 0 0 0 0,50 0 0 0 0,0 0 0 0 0,0 0 0 0 0,49 49 0 0 0,-50-49 0 0 0,1 0 0 0 0,0 0 0 0 0,0 50 0 0 0,-1-50 0 0 0,1 49 0 0 0,0-49 0 0 0,0 0 0 0 0,49 49 0 0 0,-49-49 0 0 0,49 49 0 0 0,-50 1 0 0 0,50-1 0 0 0,-49-49 0 0 0,49 49 0 0 0,0 0 0 0 0,-49-49 0 0 0,49 49 0 0 0,0 1 0 0 0,0-1 0 0 0,0 0 0 0 0,0 0 0 0 0,0 1 0 0 0,0-1 0 0 0,0 0 0 0 0,0 0 0 0 0,0 0 0 0 0,0 1 0 0 0,0-1 0 0 0,0 0 0 0 0,0 0 0 0 0,49-49 0 0 0,0 50 0 0 0,1-50 0 0 0,-50 49 0 0 0,98-49 0 0 0,-98 49 0 0 0,49-49 0 0 0,0 0 0 0 0,1 0 0 0 0,-1 0 0 0 0,0 0 0 0 0,0 49 0 0 0,1-49 0 0 0,-1 0 0 0 0,0 0 0 0 0,0 0 0 0 0,1 0 0 0 0,-1 0 0 0 0,0 0 0 0 0,0 0 0 0 0,0 0 0 0 0,1 0 0 0 0,48 0 0 0 0,-49 0 0 0 0,1 0 0 0 0,-1 0 0 0 0,0 0 0 0 0,0 0 0 0 0,0 0 0 0 0,50-49 0 0 0,-50 49 0 0 0,0 0 0 0 0,1 0 0 0 0,-50-49 0 0 0,49 49 0 0 0,0 0 0 0 0,-49-49 0 0 0,49 49 0 0 0,0-99 0 0 0,1 99 0 0 0,48-49 0 0 0,-49 0 0 0 0,1-1 0 0 0,-1 50 0 0 0,-49-49 0 0 0,49 0 0 0 0,0 0 0 0 0,0 49 0 0 0,1 0 0 0 0,-50-49 0 0 0,0-1 0 0 0,49 50 0 0 0,-49-49 0 0 0,0 0 0 0 0,49 49 0 0 0,-49-99 0 0 0,0 50 0 0 0,0 0 0 0 0,0 0 0 0 0,0 0 0 0 0,0-1 0 0 0,0 1 0 0 0,-49 49 0 0 0,49-49 0 0 0,-49 49 0 0 0,49-49 0 0 0,-50 49 0 0 0,1 0 0 0 0,0 0 0 0 0,0 0 0 0 0,0-50 0 0 0,-1 50 0 0 0,1 0 0 0 0,49-49 0 0 0,-98 49 0 0 0,48 0 0 0 0,1 0 0 0 0,0 0 0 0 0,0-49 0 0 0,0 49 0 0 0,-1 0 0 0 0,1 0 0 0 0,0 0 0 0 0,49 0-16383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534D6-7486-422D-A27C-F031ECF520AC}"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08ADF-2894-49F7-98A5-3FB2E847C4BD}" type="slidenum">
              <a:rPr lang="en-US" smtClean="0"/>
              <a:t>‹#›</a:t>
            </a:fld>
            <a:endParaRPr lang="en-US"/>
          </a:p>
        </p:txBody>
      </p:sp>
    </p:spTree>
    <p:extLst>
      <p:ext uri="{BB962C8B-B14F-4D97-AF65-F5344CB8AC3E}">
        <p14:creationId xmlns:p14="http://schemas.microsoft.com/office/powerpoint/2010/main" val="126499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shs.texas.gov/sites/default/files/hivstd/ept/DearProviderEPT202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epatitis/hbv/pdfs/SerologicChartv8.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epatitis/hbv/pdfs/SerologicChartv8.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date_03 2023</a:t>
            </a:r>
          </a:p>
        </p:txBody>
      </p:sp>
      <p:sp>
        <p:nvSpPr>
          <p:cNvPr id="4" name="Slide Number Placeholder 3"/>
          <p:cNvSpPr>
            <a:spLocks noGrp="1"/>
          </p:cNvSpPr>
          <p:nvPr>
            <p:ph type="sldNum" sz="quarter" idx="5"/>
          </p:nvPr>
        </p:nvSpPr>
        <p:spPr/>
        <p:txBody>
          <a:bodyPr/>
          <a:lstStyle/>
          <a:p>
            <a:fld id="{34308ADF-2894-49F7-98A5-3FB2E847C4BD}" type="slidenum">
              <a:rPr lang="en-US" smtClean="0"/>
              <a:t>2</a:t>
            </a:fld>
            <a:endParaRPr lang="en-US"/>
          </a:p>
        </p:txBody>
      </p:sp>
    </p:spTree>
    <p:extLst>
      <p:ext uri="{BB962C8B-B14F-4D97-AF65-F5344CB8AC3E}">
        <p14:creationId xmlns:p14="http://schemas.microsoft.com/office/powerpoint/2010/main" val="276069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15</a:t>
            </a:fld>
            <a:endParaRPr lang="en-US"/>
          </a:p>
        </p:txBody>
      </p:sp>
    </p:spTree>
    <p:extLst>
      <p:ext uri="{BB962C8B-B14F-4D97-AF65-F5344CB8AC3E}">
        <p14:creationId xmlns:p14="http://schemas.microsoft.com/office/powerpoint/2010/main" val="140566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16</a:t>
            </a:fld>
            <a:endParaRPr lang="en-US"/>
          </a:p>
        </p:txBody>
      </p:sp>
    </p:spTree>
    <p:extLst>
      <p:ext uri="{BB962C8B-B14F-4D97-AF65-F5344CB8AC3E}">
        <p14:creationId xmlns:p14="http://schemas.microsoft.com/office/powerpoint/2010/main" val="47279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17</a:t>
            </a:fld>
            <a:endParaRPr lang="en-US"/>
          </a:p>
        </p:txBody>
      </p:sp>
    </p:spTree>
    <p:extLst>
      <p:ext uri="{BB962C8B-B14F-4D97-AF65-F5344CB8AC3E}">
        <p14:creationId xmlns:p14="http://schemas.microsoft.com/office/powerpoint/2010/main" val="363336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https://www.dshs.texas.gov/sites/default/files/hivstd/ept/DearProviderEPT2022.pdf</a:t>
            </a:r>
            <a:endParaRPr lang="en-US" dirty="0"/>
          </a:p>
          <a:p>
            <a:r>
              <a:rPr lang="en-US" dirty="0">
                <a:cs typeface="Calibri"/>
              </a:rPr>
              <a:t>DSHS Dear provider letter re: EPT issued in November 2022 (link above)</a:t>
            </a:r>
          </a:p>
        </p:txBody>
      </p:sp>
      <p:sp>
        <p:nvSpPr>
          <p:cNvPr id="4" name="Slide Number Placeholder 3"/>
          <p:cNvSpPr>
            <a:spLocks noGrp="1"/>
          </p:cNvSpPr>
          <p:nvPr>
            <p:ph type="sldNum" sz="quarter" idx="5"/>
          </p:nvPr>
        </p:nvSpPr>
        <p:spPr/>
        <p:txBody>
          <a:bodyPr/>
          <a:lstStyle/>
          <a:p>
            <a:fld id="{34308ADF-2894-49F7-98A5-3FB2E847C4BD}" type="slidenum">
              <a:rPr lang="en-US" smtClean="0"/>
              <a:t>19</a:t>
            </a:fld>
            <a:endParaRPr lang="en-US"/>
          </a:p>
        </p:txBody>
      </p:sp>
    </p:spTree>
    <p:extLst>
      <p:ext uri="{BB962C8B-B14F-4D97-AF65-F5344CB8AC3E}">
        <p14:creationId xmlns:p14="http://schemas.microsoft.com/office/powerpoint/2010/main" val="117290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20</a:t>
            </a:fld>
            <a:endParaRPr lang="en-US"/>
          </a:p>
        </p:txBody>
      </p:sp>
    </p:spTree>
    <p:extLst>
      <p:ext uri="{BB962C8B-B14F-4D97-AF65-F5344CB8AC3E}">
        <p14:creationId xmlns:p14="http://schemas.microsoft.com/office/powerpoint/2010/main" val="229854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21</a:t>
            </a:fld>
            <a:endParaRPr lang="en-US"/>
          </a:p>
        </p:txBody>
      </p:sp>
    </p:spTree>
    <p:extLst>
      <p:ext uri="{BB962C8B-B14F-4D97-AF65-F5344CB8AC3E}">
        <p14:creationId xmlns:p14="http://schemas.microsoft.com/office/powerpoint/2010/main" val="424349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22</a:t>
            </a:fld>
            <a:endParaRPr lang="en-US"/>
          </a:p>
        </p:txBody>
      </p:sp>
    </p:spTree>
    <p:extLst>
      <p:ext uri="{BB962C8B-B14F-4D97-AF65-F5344CB8AC3E}">
        <p14:creationId xmlns:p14="http://schemas.microsoft.com/office/powerpoint/2010/main" val="202020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Risk factors: </a:t>
            </a:r>
          </a:p>
        </p:txBody>
      </p:sp>
      <p:sp>
        <p:nvSpPr>
          <p:cNvPr id="4" name="Slide Number Placeholder 3"/>
          <p:cNvSpPr>
            <a:spLocks noGrp="1"/>
          </p:cNvSpPr>
          <p:nvPr>
            <p:ph type="sldNum" sz="quarter" idx="5"/>
          </p:nvPr>
        </p:nvSpPr>
        <p:spPr/>
        <p:txBody>
          <a:bodyPr/>
          <a:lstStyle/>
          <a:p>
            <a:fld id="{34308ADF-2894-49F7-98A5-3FB2E847C4BD}" type="slidenum">
              <a:rPr lang="en-US" smtClean="0"/>
              <a:t>24</a:t>
            </a:fld>
            <a:endParaRPr lang="en-US"/>
          </a:p>
        </p:txBody>
      </p:sp>
    </p:spTree>
    <p:extLst>
      <p:ext uri="{BB962C8B-B14F-4D97-AF65-F5344CB8AC3E}">
        <p14:creationId xmlns:p14="http://schemas.microsoft.com/office/powerpoint/2010/main" val="155972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Benefits of routine screening of asymptomatic pregnant women has not been established</a:t>
            </a:r>
          </a:p>
        </p:txBody>
      </p:sp>
      <p:sp>
        <p:nvSpPr>
          <p:cNvPr id="4" name="Slide Number Placeholder 3"/>
          <p:cNvSpPr>
            <a:spLocks noGrp="1"/>
          </p:cNvSpPr>
          <p:nvPr>
            <p:ph type="sldNum" sz="quarter" idx="5"/>
          </p:nvPr>
        </p:nvSpPr>
        <p:spPr/>
        <p:txBody>
          <a:bodyPr/>
          <a:lstStyle/>
          <a:p>
            <a:fld id="{34308ADF-2894-49F7-98A5-3FB2E847C4BD}" type="slidenum">
              <a:rPr lang="en-US" smtClean="0"/>
              <a:t>25</a:t>
            </a:fld>
            <a:endParaRPr lang="en-US"/>
          </a:p>
        </p:txBody>
      </p:sp>
    </p:spTree>
    <p:extLst>
      <p:ext uri="{BB962C8B-B14F-4D97-AF65-F5344CB8AC3E}">
        <p14:creationId xmlns:p14="http://schemas.microsoft.com/office/powerpoint/2010/main" val="322469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Diagnostic testing among men with recurrent or persistent symptoms, including those with gonorrhea, chlamydia, M. </a:t>
            </a:r>
            <a:r>
              <a:rPr lang="en-US" err="1"/>
              <a:t>genitalium</a:t>
            </a:r>
            <a:r>
              <a:rPr lang="en-US"/>
              <a:t>, and trichomoniasis, can be used to</a:t>
            </a:r>
          </a:p>
          <a:p>
            <a:r>
              <a:rPr lang="en-US"/>
              <a:t>guide further management decisions</a:t>
            </a:r>
          </a:p>
        </p:txBody>
      </p:sp>
      <p:sp>
        <p:nvSpPr>
          <p:cNvPr id="4" name="Slide Number Placeholder 3"/>
          <p:cNvSpPr>
            <a:spLocks noGrp="1"/>
          </p:cNvSpPr>
          <p:nvPr>
            <p:ph type="sldNum" sz="quarter" idx="5"/>
          </p:nvPr>
        </p:nvSpPr>
        <p:spPr/>
        <p:txBody>
          <a:bodyPr/>
          <a:lstStyle/>
          <a:p>
            <a:fld id="{34308ADF-2894-49F7-98A5-3FB2E847C4BD}" type="slidenum">
              <a:rPr lang="en-US" smtClean="0"/>
              <a:t>26</a:t>
            </a:fld>
            <a:endParaRPr lang="en-US"/>
          </a:p>
        </p:txBody>
      </p:sp>
    </p:spTree>
    <p:extLst>
      <p:ext uri="{BB962C8B-B14F-4D97-AF65-F5344CB8AC3E}">
        <p14:creationId xmlns:p14="http://schemas.microsoft.com/office/powerpoint/2010/main" val="9326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rgbClr val="FF0000"/>
                </a:solidFill>
                <a:effectLst/>
                <a:latin typeface="+mn-lt"/>
                <a:ea typeface="+mn-ea"/>
                <a:cs typeface="+mn-cs"/>
              </a:rPr>
              <a:t>NOTE</a:t>
            </a:r>
            <a:r>
              <a:rPr lang="en-US" sz="1200" i="1" kern="1200">
                <a:solidFill>
                  <a:schemeClr val="tx1"/>
                </a:solidFill>
                <a:effectLst/>
                <a:latin typeface="+mn-lt"/>
                <a:ea typeface="+mn-ea"/>
                <a:cs typeface="+mn-cs"/>
              </a:rPr>
              <a:t>: THIS SLIDE </a:t>
            </a:r>
            <a:r>
              <a:rPr lang="en-US" sz="1200" b="1" i="1" kern="1200">
                <a:solidFill>
                  <a:schemeClr val="tx1"/>
                </a:solidFill>
                <a:effectLst/>
                <a:latin typeface="+mn-lt"/>
                <a:ea typeface="+mn-ea"/>
                <a:cs typeface="+mn-cs"/>
              </a:rPr>
              <a:t>MUST BE INCLUDED IF TRADE AND/OR BRAND NAMES FOR MEDICATIONS ARE USED </a:t>
            </a:r>
            <a:r>
              <a:rPr lang="en-US" sz="1200" i="1" kern="1200">
                <a:solidFill>
                  <a:schemeClr val="tx1"/>
                </a:solidFill>
                <a:effectLst/>
                <a:latin typeface="+mn-lt"/>
                <a:ea typeface="+mn-ea"/>
                <a:cs typeface="+mn-cs"/>
              </a:rPr>
              <a:t>IN THE PRESENTATION.</a:t>
            </a:r>
          </a:p>
          <a:p>
            <a:endParaRPr lang="en-US" sz="1200"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IT MAY BE DELETED IF THERE IS NO REFERENCE TO TRADE NAMES, </a:t>
            </a:r>
            <a:r>
              <a:rPr lang="en-US" sz="1200" i="1" kern="1200">
                <a:solidFill>
                  <a:schemeClr val="tx1"/>
                </a:solidFill>
                <a:effectLst/>
                <a:latin typeface="+mn-lt"/>
                <a:ea typeface="+mn-ea"/>
                <a:cs typeface="+mn-cs"/>
              </a:rPr>
              <a:t>INCLUDING PRESENTATIONS IN WHICH ONLY GENERIC MEDICATION NAMES ARE MENTIONED. </a:t>
            </a:r>
          </a:p>
          <a:p>
            <a:endParaRPr lang="en-US" sz="1200"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TRADE NAMES MUST BE PUT IN PARENTHESES AFTER THE GENERIC NAME THE FIRST TIME IT IS MENTIONED</a:t>
            </a:r>
            <a:r>
              <a:rPr lang="en-US" sz="1200" i="1" kern="1200">
                <a:solidFill>
                  <a:schemeClr val="tx1"/>
                </a:solidFill>
                <a:effectLst/>
                <a:latin typeface="+mn-lt"/>
                <a:ea typeface="+mn-ea"/>
                <a:cs typeface="+mn-cs"/>
              </a:rPr>
              <a:t> - E.G., FLUOXETINE (PROZAC). </a:t>
            </a:r>
            <a:r>
              <a:rPr lang="en-US" sz="1200" b="1" i="1" kern="1200">
                <a:solidFill>
                  <a:schemeClr val="tx1"/>
                </a:solidFill>
                <a:effectLst/>
                <a:latin typeface="+mn-lt"/>
                <a:ea typeface="+mn-ea"/>
                <a:cs typeface="+mn-cs"/>
              </a:rPr>
              <a:t>TRADE NAMES SHOULD ONLY BE MENTIONED FOR THE INITIAL REFERENCE AND THE GENERIC NAME ONLY SHOULD BE USED AFTER THAT. </a:t>
            </a:r>
            <a:r>
              <a:rPr lang="en-US" sz="1200" i="1" kern="1200">
                <a:solidFill>
                  <a:schemeClr val="tx1"/>
                </a:solidFill>
                <a:effectLst/>
                <a:latin typeface="+mn-lt"/>
                <a:ea typeface="+mn-ea"/>
                <a:cs typeface="+mn-cs"/>
              </a:rPr>
              <a:t>THIS APPLIES EQUALLY TO ALL MEDICATIONS OR PRODUCTS MENTIONED IN THIS PRESENTATION.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260883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**Treatment is the same for women w/HIV</a:t>
            </a:r>
          </a:p>
          <a:p>
            <a:r>
              <a:rPr lang="en-US" dirty="0">
                <a:cs typeface="Calibri"/>
              </a:rPr>
              <a:t>** Metronidazole crosses the placenta, but there is low risk to the fetus – benefit may outweigh risk in pregnancy</a:t>
            </a:r>
          </a:p>
          <a:p>
            <a:r>
              <a:rPr lang="en-US" dirty="0">
                <a:cs typeface="Calibri"/>
              </a:rPr>
              <a:t>***recurrent of persistent NGU </a:t>
            </a:r>
          </a:p>
        </p:txBody>
      </p:sp>
      <p:sp>
        <p:nvSpPr>
          <p:cNvPr id="4" name="Slide Number Placeholder 3"/>
          <p:cNvSpPr>
            <a:spLocks noGrp="1"/>
          </p:cNvSpPr>
          <p:nvPr>
            <p:ph type="sldNum" sz="quarter" idx="5"/>
          </p:nvPr>
        </p:nvSpPr>
        <p:spPr/>
        <p:txBody>
          <a:bodyPr/>
          <a:lstStyle/>
          <a:p>
            <a:fld id="{34308ADF-2894-49F7-98A5-3FB2E847C4BD}" type="slidenum">
              <a:rPr lang="en-US" smtClean="0"/>
              <a:t>27</a:t>
            </a:fld>
            <a:endParaRPr lang="en-US"/>
          </a:p>
        </p:txBody>
      </p:sp>
    </p:spTree>
    <p:extLst>
      <p:ext uri="{BB962C8B-B14F-4D97-AF65-F5344CB8AC3E}">
        <p14:creationId xmlns:p14="http://schemas.microsoft.com/office/powerpoint/2010/main" val="3604387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Gonorrhea retest = test of cure</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28</a:t>
            </a:fld>
            <a:endParaRPr lang="en-US"/>
          </a:p>
        </p:txBody>
      </p:sp>
    </p:spTree>
    <p:extLst>
      <p:ext uri="{BB962C8B-B14F-4D97-AF65-F5344CB8AC3E}">
        <p14:creationId xmlns:p14="http://schemas.microsoft.com/office/powerpoint/2010/main" val="4164300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**Screen asymptomatic adults at increased risk (</a:t>
            </a:r>
            <a:r>
              <a:rPr lang="en-US" dirty="0" err="1">
                <a:cs typeface="Calibri"/>
              </a:rPr>
              <a:t>hx</a:t>
            </a:r>
            <a:r>
              <a:rPr lang="en-US" dirty="0">
                <a:cs typeface="Calibri"/>
              </a:rPr>
              <a:t> of incarceration, transactional sex or sex work, geography, race/ethnicity Or male younger than 29 years) for syphilis infection. -CDC 2021 GL</a:t>
            </a:r>
            <a:endParaRPr lang="en-US" dirty="0"/>
          </a:p>
          <a:p>
            <a:endParaRPr lang="en-US" dirty="0">
              <a:cs typeface="Calibri"/>
            </a:endParaRPr>
          </a:p>
          <a:p>
            <a:r>
              <a:rPr lang="en-US" dirty="0">
                <a:cs typeface="Calibri"/>
              </a:rPr>
              <a:t>Men accounted for 90.8% of all cases in 2014, Men aged 20-29 had highest prevalence rate – 3x higher than average population – USPFTS</a:t>
            </a:r>
          </a:p>
          <a:p>
            <a:endParaRPr lang="en-US" dirty="0">
              <a:cs typeface="Calibri"/>
            </a:endParaRPr>
          </a:p>
          <a:p>
            <a:r>
              <a:rPr lang="en-US" dirty="0">
                <a:cs typeface="Calibri"/>
              </a:rPr>
              <a:t>Highest risk ethnic groups (primary and secondary syphilis) – AA = 18.9 cases per 100k, </a:t>
            </a:r>
            <a:r>
              <a:rPr lang="en-US" dirty="0" err="1">
                <a:cs typeface="Calibri"/>
              </a:rPr>
              <a:t>hispanic</a:t>
            </a:r>
            <a:r>
              <a:rPr lang="en-US" dirty="0">
                <a:cs typeface="Calibri"/>
              </a:rPr>
              <a:t> 7.6 per 100k, American Native/Alaskan Native 7.6 per 100k, Hawaiian/PI 6.5/100k, white 3.5/100k, </a:t>
            </a:r>
            <a:r>
              <a:rPr lang="en-US" dirty="0" err="1">
                <a:cs typeface="Calibri"/>
              </a:rPr>
              <a:t>asian</a:t>
            </a:r>
            <a:r>
              <a:rPr lang="en-US" dirty="0">
                <a:cs typeface="Calibri"/>
              </a:rPr>
              <a:t> 2.8/100k - USPFTS 2016 Recommendations</a:t>
            </a:r>
          </a:p>
          <a:p>
            <a:endParaRPr lang="en-US" dirty="0">
              <a:cs typeface="Calibri"/>
            </a:endParaRPr>
          </a:p>
          <a:p>
            <a:r>
              <a:rPr lang="en-US" dirty="0">
                <a:cs typeface="Calibri"/>
              </a:rPr>
              <a:t>USPSTF gives A grade to screening for syphilis in asymptomatic, non-pregnant adults and adolescents who are at high risk – 2016 recommendation, and updated recommendation is in process</a:t>
            </a:r>
          </a:p>
          <a:p>
            <a:endParaRPr lang="en-US" dirty="0">
              <a:cs typeface="Calibri"/>
            </a:endParaRPr>
          </a:p>
          <a:p>
            <a:r>
              <a:rPr lang="en-US" dirty="0">
                <a:cs typeface="Calibri"/>
              </a:rPr>
              <a:t>Frequency? Per the USPFTS – the optimal screening frequency for persons at increased risk for infection is not well established. MSM or PLWHIV – may benefit from more frequent screening – initial studies suggest detection improved among these groups when screening is performed q3mo. CDC and USPSTF do not make a recommendation regarding screening frequency among asymptomatic adults</a:t>
            </a:r>
          </a:p>
          <a:p>
            <a:endParaRPr lang="en-US" dirty="0">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30</a:t>
            </a:fld>
            <a:endParaRPr lang="en-US"/>
          </a:p>
        </p:txBody>
      </p:sp>
    </p:spTree>
    <p:extLst>
      <p:ext uri="{BB962C8B-B14F-4D97-AF65-F5344CB8AC3E}">
        <p14:creationId xmlns:p14="http://schemas.microsoft.com/office/powerpoint/2010/main" val="114152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 sure that you (provider) are documenting any negative syphilis results in the chart – if the patient turns up positive at delivery or congenital syphilis case is suspected, documentation of the previous negative tests will be beneficial to you and to the health department.</a:t>
            </a:r>
          </a:p>
        </p:txBody>
      </p:sp>
      <p:sp>
        <p:nvSpPr>
          <p:cNvPr id="4" name="Slide Number Placeholder 3"/>
          <p:cNvSpPr>
            <a:spLocks noGrp="1"/>
          </p:cNvSpPr>
          <p:nvPr>
            <p:ph type="sldNum" sz="quarter" idx="5"/>
          </p:nvPr>
        </p:nvSpPr>
        <p:spPr/>
        <p:txBody>
          <a:bodyPr/>
          <a:lstStyle/>
          <a:p>
            <a:fld id="{79F7CB01-E7E2-4255-86E1-6690A8EA03F3}" type="slidenum">
              <a:rPr lang="en-US" smtClean="0"/>
              <a:t>31</a:t>
            </a:fld>
            <a:endParaRPr lang="en-US"/>
          </a:p>
        </p:txBody>
      </p:sp>
    </p:spTree>
    <p:extLst>
      <p:ext uri="{BB962C8B-B14F-4D97-AF65-F5344CB8AC3E}">
        <p14:creationId xmlns:p14="http://schemas.microsoft.com/office/powerpoint/2010/main" val="229990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More frequent screening for MSM or PLWHIV (as often as q3-6mo) is recommended by the USPSTF and CDC guidelines</a:t>
            </a:r>
          </a:p>
        </p:txBody>
      </p:sp>
      <p:sp>
        <p:nvSpPr>
          <p:cNvPr id="4" name="Slide Number Placeholder 3"/>
          <p:cNvSpPr>
            <a:spLocks noGrp="1"/>
          </p:cNvSpPr>
          <p:nvPr>
            <p:ph type="sldNum" sz="quarter" idx="5"/>
          </p:nvPr>
        </p:nvSpPr>
        <p:spPr/>
        <p:txBody>
          <a:bodyPr/>
          <a:lstStyle/>
          <a:p>
            <a:fld id="{34308ADF-2894-49F7-98A5-3FB2E847C4BD}" type="slidenum">
              <a:rPr lang="en-US" smtClean="0"/>
              <a:t>32</a:t>
            </a:fld>
            <a:endParaRPr lang="en-US"/>
          </a:p>
        </p:txBody>
      </p:sp>
    </p:spTree>
    <p:extLst>
      <p:ext uri="{BB962C8B-B14F-4D97-AF65-F5344CB8AC3E}">
        <p14:creationId xmlns:p14="http://schemas.microsoft.com/office/powerpoint/2010/main" val="3203201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*OBGYN only slide</a:t>
            </a:r>
          </a:p>
          <a:p>
            <a:endParaRPr lang="en-US">
              <a:cs typeface="Calibri"/>
            </a:endParaRPr>
          </a:p>
          <a:p>
            <a:r>
              <a:rPr lang="en-US">
                <a:cs typeface="Calibri"/>
              </a:rPr>
              <a:t>Primary lesions usually located on genitals, anus or oral cavity, depending on location of contact</a:t>
            </a:r>
          </a:p>
          <a:p>
            <a:r>
              <a:rPr lang="en-US">
                <a:cs typeface="Calibri"/>
              </a:rPr>
              <a:t>Remember – neurosyphilis can occur at ANY stage, so a neuro screening should always be a part of your assessment in patients with syphilis</a:t>
            </a:r>
          </a:p>
        </p:txBody>
      </p:sp>
      <p:sp>
        <p:nvSpPr>
          <p:cNvPr id="4" name="Slide Number Placeholder 3"/>
          <p:cNvSpPr>
            <a:spLocks noGrp="1"/>
          </p:cNvSpPr>
          <p:nvPr>
            <p:ph type="sldNum" sz="quarter" idx="5"/>
          </p:nvPr>
        </p:nvSpPr>
        <p:spPr/>
        <p:txBody>
          <a:bodyPr/>
          <a:lstStyle/>
          <a:p>
            <a:fld id="{34308ADF-2894-49F7-98A5-3FB2E847C4BD}" type="slidenum">
              <a:rPr lang="en-US" smtClean="0"/>
              <a:t>33</a:t>
            </a:fld>
            <a:endParaRPr lang="en-US"/>
          </a:p>
        </p:txBody>
      </p:sp>
    </p:spTree>
    <p:extLst>
      <p:ext uri="{BB962C8B-B14F-4D97-AF65-F5344CB8AC3E}">
        <p14:creationId xmlns:p14="http://schemas.microsoft.com/office/powerpoint/2010/main" val="1690402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Available data indicate that the majority of persons with HIV respond appropriately to the recommended doses of Benzathine Penicillin G. Additional doses of Benzathine PCN G or other antibiotics do not result in enhanced efficacy in treating persons with HIV and primary or secondary syphilis</a:t>
            </a:r>
          </a:p>
          <a:p>
            <a:pPr marL="171450" indent="-171450">
              <a:buFont typeface="Arial" panose="020B0604020202020204" pitchFamily="34" charset="0"/>
              <a:buChar char="•"/>
            </a:pPr>
            <a:endParaRPr lang="en-US">
              <a:cs typeface="Calibri"/>
            </a:endParaRPr>
          </a:p>
          <a:p>
            <a:r>
              <a:rPr lang="en-US" sz="2000" b="1">
                <a:ea typeface="+mn-lt"/>
                <a:cs typeface="+mn-lt"/>
              </a:rPr>
              <a:t>Neurosyphilis, </a:t>
            </a:r>
            <a:r>
              <a:rPr lang="en-US" sz="2000" b="1" err="1">
                <a:ea typeface="+mn-lt"/>
                <a:cs typeface="+mn-lt"/>
              </a:rPr>
              <a:t>Otosyphilis</a:t>
            </a:r>
            <a:r>
              <a:rPr lang="en-US" sz="2000" b="1">
                <a:ea typeface="+mn-lt"/>
                <a:cs typeface="+mn-lt"/>
              </a:rPr>
              <a:t>, Ocular Syphilis – if suspected, patient should be referred for CSF  examination and possible LP confirmation or to </a:t>
            </a:r>
            <a:endParaRPr lang="en-US" sz="2000">
              <a:ea typeface="+mn-lt"/>
              <a:cs typeface="+mn-lt"/>
            </a:endParaRPr>
          </a:p>
          <a:p>
            <a:pPr lvl="1"/>
            <a:r>
              <a:rPr lang="en-US" sz="2000" b="1">
                <a:ea typeface="+mn-lt"/>
                <a:cs typeface="+mn-lt"/>
              </a:rPr>
              <a:t>Treatment = Aqueous crystalline penicillin G</a:t>
            </a:r>
            <a:r>
              <a:rPr lang="en-US" sz="2000">
                <a:ea typeface="+mn-lt"/>
                <a:cs typeface="+mn-lt"/>
              </a:rPr>
              <a:t> 18–24 million units per day, administered as 3–4 million units IV every 4 hours or continuous infusion, for 10–14 days</a:t>
            </a:r>
          </a:p>
          <a:p>
            <a:pPr lvl="1"/>
            <a:r>
              <a:rPr lang="en-US" sz="2000">
                <a:ea typeface="+mn-lt"/>
                <a:cs typeface="+mn-lt"/>
              </a:rPr>
              <a:t>Ocular – these patients require full ocular examination, including cranial nerve exam – if CN exam abnormal, CSF exam needed</a:t>
            </a:r>
          </a:p>
          <a:p>
            <a:pPr lvl="1"/>
            <a:r>
              <a:rPr lang="en-US" sz="2000">
                <a:ea typeface="+mn-lt"/>
                <a:cs typeface="+mn-lt"/>
              </a:rPr>
              <a:t>Oto – suspect if otologic symptoms or hearing loss – include CN exam (</a:t>
            </a:r>
            <a:r>
              <a:rPr lang="en-US" sz="2000" err="1">
                <a:ea typeface="+mn-lt"/>
                <a:cs typeface="+mn-lt"/>
              </a:rPr>
              <a:t>esp</a:t>
            </a:r>
            <a:r>
              <a:rPr lang="en-US" sz="2000">
                <a:ea typeface="+mn-lt"/>
                <a:cs typeface="+mn-lt"/>
              </a:rPr>
              <a:t> CN8) – if CNS exam is normal, CSF is not recommended before treatment. Collab with </a:t>
            </a:r>
            <a:r>
              <a:rPr lang="en-US" sz="2000" err="1">
                <a:ea typeface="+mn-lt"/>
                <a:cs typeface="+mn-lt"/>
              </a:rPr>
              <a:t>otorolygologist</a:t>
            </a:r>
            <a:r>
              <a:rPr lang="en-US" sz="2000">
                <a:ea typeface="+mn-lt"/>
                <a:cs typeface="+mn-lt"/>
              </a:rPr>
              <a:t> and treat.</a:t>
            </a:r>
          </a:p>
          <a:p>
            <a:pPr lvl="1"/>
            <a:r>
              <a:rPr lang="en-US" sz="2000">
                <a:ea typeface="+mn-lt"/>
                <a:cs typeface="+mn-lt"/>
              </a:rPr>
              <a:t>Neuro – If CNS exam reveals clinical evidence of neurologic involvement, CSF exam should be performed prior to treatment</a:t>
            </a:r>
            <a:endParaRPr lang="en-US" sz="2000">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34</a:t>
            </a:fld>
            <a:endParaRPr lang="en-US"/>
          </a:p>
        </p:txBody>
      </p:sp>
    </p:spTree>
    <p:extLst>
      <p:ext uri="{BB962C8B-B14F-4D97-AF65-F5344CB8AC3E}">
        <p14:creationId xmlns:p14="http://schemas.microsoft.com/office/powerpoint/2010/main" val="3507313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Available data indicate that the majority of persons with HIV respond appropriately to the recommended doses of Benzathine Penicillin G. Additional doses of Benzathine PCN G or other antibiotics do not result in enhanced efficacy in treating persons with HIV and primary or secondary syphilis</a:t>
            </a:r>
          </a:p>
          <a:p>
            <a:endParaRPr lang="en-US">
              <a:cs typeface="Calibri"/>
            </a:endParaRPr>
          </a:p>
          <a:p>
            <a:r>
              <a:rPr lang="en-US">
                <a:cs typeface="Calibri"/>
              </a:rPr>
              <a:t>* CDC states that there is certain evidence that indicates that additional therapy in the form of a second dose of Benzathine PCN G 2.4M units may be beneficial for pregnant women to prevent congenital syphilis, in primary, secondary or early latent syphilis – this dose should be given 1 week after initial dose.</a:t>
            </a:r>
          </a:p>
        </p:txBody>
      </p:sp>
      <p:sp>
        <p:nvSpPr>
          <p:cNvPr id="4" name="Slide Number Placeholder 3"/>
          <p:cNvSpPr>
            <a:spLocks noGrp="1"/>
          </p:cNvSpPr>
          <p:nvPr>
            <p:ph type="sldNum" sz="quarter" idx="5"/>
          </p:nvPr>
        </p:nvSpPr>
        <p:spPr/>
        <p:txBody>
          <a:bodyPr/>
          <a:lstStyle/>
          <a:p>
            <a:fld id="{34308ADF-2894-49F7-98A5-3FB2E847C4BD}" type="slidenum">
              <a:rPr lang="en-US" smtClean="0"/>
              <a:t>35</a:t>
            </a:fld>
            <a:endParaRPr lang="en-US"/>
          </a:p>
        </p:txBody>
      </p:sp>
    </p:spTree>
    <p:extLst>
      <p:ext uri="{BB962C8B-B14F-4D97-AF65-F5344CB8AC3E}">
        <p14:creationId xmlns:p14="http://schemas.microsoft.com/office/powerpoint/2010/main" val="1911537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37</a:t>
            </a:fld>
            <a:endParaRPr lang="en-US"/>
          </a:p>
        </p:txBody>
      </p:sp>
    </p:spTree>
    <p:extLst>
      <p:ext uri="{BB962C8B-B14F-4D97-AF65-F5344CB8AC3E}">
        <p14:creationId xmlns:p14="http://schemas.microsoft.com/office/powerpoint/2010/main" val="4225423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does this matter to you? – You may be the only provider a patient sees in a year or years, and therefore the only opportunity to get the patient tested</a:t>
            </a:r>
          </a:p>
        </p:txBody>
      </p:sp>
      <p:sp>
        <p:nvSpPr>
          <p:cNvPr id="4" name="Slide Number Placeholder 3"/>
          <p:cNvSpPr>
            <a:spLocks noGrp="1"/>
          </p:cNvSpPr>
          <p:nvPr>
            <p:ph type="sldNum" sz="quarter" idx="5"/>
          </p:nvPr>
        </p:nvSpPr>
        <p:spPr/>
        <p:txBody>
          <a:bodyPr/>
          <a:lstStyle/>
          <a:p>
            <a:fld id="{34308ADF-2894-49F7-98A5-3FB2E847C4BD}" type="slidenum">
              <a:rPr lang="en-US" smtClean="0"/>
              <a:t>39</a:t>
            </a:fld>
            <a:endParaRPr lang="en-US"/>
          </a:p>
        </p:txBody>
      </p:sp>
    </p:spTree>
    <p:extLst>
      <p:ext uri="{BB962C8B-B14F-4D97-AF65-F5344CB8AC3E}">
        <p14:creationId xmlns:p14="http://schemas.microsoft.com/office/powerpoint/2010/main" val="359229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E19A3-12DD-403A-A4C3-F0F1FC43F14E}" type="slidenum">
              <a:rPr lang="en-US" smtClean="0"/>
              <a:t>6</a:t>
            </a:fld>
            <a:endParaRPr lang="en-US"/>
          </a:p>
        </p:txBody>
      </p:sp>
    </p:spTree>
    <p:extLst>
      <p:ext uri="{BB962C8B-B14F-4D97-AF65-F5344CB8AC3E}">
        <p14:creationId xmlns:p14="http://schemas.microsoft.com/office/powerpoint/2010/main" val="1456151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r>
              <a:rPr lang="en-US" b="1">
                <a:cs typeface="Calibri"/>
              </a:rPr>
              <a:t>*December 2021 – CDC recommended sexually active adolescents at substantial risk of HIV acquisition should be offered </a:t>
            </a:r>
            <a:r>
              <a:rPr lang="en-US" b="1" err="1">
                <a:cs typeface="Calibri"/>
              </a:rPr>
              <a:t>PrEP</a:t>
            </a:r>
            <a:endParaRPr lang="en-US" b="1">
              <a:cs typeface="Calibri"/>
            </a:endParaRPr>
          </a:p>
          <a:p>
            <a:pPr marL="914400" lvl="1" indent="-457200"/>
            <a:r>
              <a:rPr lang="en-US" b="1">
                <a:cs typeface="Calibri"/>
              </a:rPr>
              <a:t>*Further – All sexually active adolescent patients should receive information about </a:t>
            </a:r>
            <a:r>
              <a:rPr lang="en-US" b="1" err="1">
                <a:cs typeface="Calibri"/>
              </a:rPr>
              <a:t>PrEP</a:t>
            </a:r>
            <a:endParaRPr lang="en-US" b="1">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40</a:t>
            </a:fld>
            <a:endParaRPr lang="en-US"/>
          </a:p>
        </p:txBody>
      </p:sp>
    </p:spTree>
    <p:extLst>
      <p:ext uri="{BB962C8B-B14F-4D97-AF65-F5344CB8AC3E}">
        <p14:creationId xmlns:p14="http://schemas.microsoft.com/office/powerpoint/2010/main" val="251774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HIV Agorithm-https</a:t>
            </a:r>
            <a:r>
              <a:rPr lang="en-US"/>
              <a:t>://stacks.cdc.gov/view/cdc/50872</a:t>
            </a:r>
          </a:p>
        </p:txBody>
      </p:sp>
      <p:sp>
        <p:nvSpPr>
          <p:cNvPr id="4" name="Slide Number Placeholder 3"/>
          <p:cNvSpPr>
            <a:spLocks noGrp="1"/>
          </p:cNvSpPr>
          <p:nvPr>
            <p:ph type="sldNum" sz="quarter" idx="5"/>
          </p:nvPr>
        </p:nvSpPr>
        <p:spPr/>
        <p:txBody>
          <a:bodyPr/>
          <a:lstStyle/>
          <a:p>
            <a:fld id="{34308ADF-2894-49F7-98A5-3FB2E847C4BD}" type="slidenum">
              <a:rPr lang="en-US" smtClean="0"/>
              <a:t>41</a:t>
            </a:fld>
            <a:endParaRPr lang="en-US"/>
          </a:p>
        </p:txBody>
      </p:sp>
    </p:spTree>
    <p:extLst>
      <p:ext uri="{BB962C8B-B14F-4D97-AF65-F5344CB8AC3E}">
        <p14:creationId xmlns:p14="http://schemas.microsoft.com/office/powerpoint/2010/main" val="4005751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42</a:t>
            </a:fld>
            <a:endParaRPr lang="en-US"/>
          </a:p>
        </p:txBody>
      </p:sp>
    </p:spTree>
    <p:extLst>
      <p:ext uri="{BB962C8B-B14F-4D97-AF65-F5344CB8AC3E}">
        <p14:creationId xmlns:p14="http://schemas.microsoft.com/office/powerpoint/2010/main" val="1814911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a:t>
            </a:r>
          </a:p>
          <a:p>
            <a:r>
              <a:rPr lang="en-US">
                <a:cs typeface="Calibri"/>
              </a:rPr>
              <a:t>Stigma-Free guidelines were created based on patient's feedback</a:t>
            </a:r>
          </a:p>
          <a:p>
            <a:pPr marL="171450" indent="-171450">
              <a:buFont typeface="Arial"/>
              <a:buChar char="•"/>
            </a:pPr>
            <a:r>
              <a:rPr lang="en-US"/>
              <a:t>Almost 30% of people with HIV are lost to care after diagnosis, and some of that has to do with how they receive the news in the first place</a:t>
            </a:r>
            <a:endParaRPr lang="en-US">
              <a:cs typeface="Calibri"/>
            </a:endParaRPr>
          </a:p>
          <a:p>
            <a:r>
              <a:rPr lang="en-US">
                <a:cs typeface="Calibri"/>
              </a:rPr>
              <a:t>Rapid Start-</a:t>
            </a:r>
          </a:p>
          <a:p>
            <a:pPr marL="171450" indent="-171450">
              <a:buFont typeface="Arial"/>
              <a:buChar char="•"/>
            </a:pPr>
            <a:r>
              <a:rPr lang="en-US"/>
              <a:t>Some clinics will accept even with rapid test result, others require confirmatory test </a:t>
            </a:r>
            <a:endParaRPr lang="en-US">
              <a:cs typeface="Calibri"/>
            </a:endParaRPr>
          </a:p>
          <a:p>
            <a:pPr marL="171450" indent="-171450">
              <a:buFont typeface="Arial"/>
              <a:buChar char="•"/>
            </a:pPr>
            <a:r>
              <a:rPr lang="en-US"/>
              <a:t>Explain that Metro Health will be reaching out</a:t>
            </a:r>
          </a:p>
          <a:p>
            <a:pPr marL="171450" indent="-171450">
              <a:buFont typeface="Arial"/>
              <a:buChar char="•"/>
            </a:pPr>
            <a:endParaRPr lang="en-US">
              <a:cs typeface="Calibri"/>
            </a:endParaRPr>
          </a:p>
          <a:p>
            <a:r>
              <a:rPr lang="en-US">
                <a:cs typeface="Calibri"/>
              </a:rPr>
              <a:t>Not all patients can reach U=U due to other health conditions</a:t>
            </a:r>
          </a:p>
        </p:txBody>
      </p:sp>
      <p:sp>
        <p:nvSpPr>
          <p:cNvPr id="4" name="Slide Number Placeholder 3"/>
          <p:cNvSpPr>
            <a:spLocks noGrp="1"/>
          </p:cNvSpPr>
          <p:nvPr>
            <p:ph type="sldNum" sz="quarter" idx="5"/>
          </p:nvPr>
        </p:nvSpPr>
        <p:spPr/>
        <p:txBody>
          <a:bodyPr/>
          <a:lstStyle/>
          <a:p>
            <a:fld id="{34308ADF-2894-49F7-98A5-3FB2E847C4BD}" type="slidenum">
              <a:rPr lang="en-US" smtClean="0"/>
              <a:t>43</a:t>
            </a:fld>
            <a:endParaRPr lang="en-US"/>
          </a:p>
        </p:txBody>
      </p:sp>
    </p:spTree>
    <p:extLst>
      <p:ext uri="{BB962C8B-B14F-4D97-AF65-F5344CB8AC3E}">
        <p14:creationId xmlns:p14="http://schemas.microsoft.com/office/powerpoint/2010/main" val="1334663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45</a:t>
            </a:fld>
            <a:endParaRPr lang="en-US"/>
          </a:p>
        </p:txBody>
      </p:sp>
    </p:spTree>
    <p:extLst>
      <p:ext uri="{BB962C8B-B14F-4D97-AF65-F5344CB8AC3E}">
        <p14:creationId xmlns:p14="http://schemas.microsoft.com/office/powerpoint/2010/main" val="4187220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https://www.cdc.gov/hepatitis/hbv/pdfs/SerologicChartv8.pdf</a:t>
            </a:r>
            <a:endParaRPr lang="en-US"/>
          </a:p>
          <a:p>
            <a:r>
              <a:rPr lang="en-US">
                <a:cs typeface="Calibri"/>
              </a:rPr>
              <a:t>*at delivery if no test results available or no PNC</a:t>
            </a:r>
          </a:p>
        </p:txBody>
      </p:sp>
      <p:sp>
        <p:nvSpPr>
          <p:cNvPr id="4" name="Slide Number Placeholder 3"/>
          <p:cNvSpPr>
            <a:spLocks noGrp="1"/>
          </p:cNvSpPr>
          <p:nvPr>
            <p:ph type="sldNum" sz="quarter" idx="5"/>
          </p:nvPr>
        </p:nvSpPr>
        <p:spPr/>
        <p:txBody>
          <a:bodyPr/>
          <a:lstStyle/>
          <a:p>
            <a:fld id="{34308ADF-2894-49F7-98A5-3FB2E847C4BD}" type="slidenum">
              <a:rPr lang="en-US" smtClean="0"/>
              <a:t>46</a:t>
            </a:fld>
            <a:endParaRPr lang="en-US"/>
          </a:p>
        </p:txBody>
      </p:sp>
    </p:spTree>
    <p:extLst>
      <p:ext uri="{BB962C8B-B14F-4D97-AF65-F5344CB8AC3E}">
        <p14:creationId xmlns:p14="http://schemas.microsoft.com/office/powerpoint/2010/main" val="2804014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https://www.cdc.gov/hepatitis/hbv/pdfs/SerologicChartv8.pdf</a:t>
            </a:r>
            <a:endParaRPr lang="en-US" dirty="0"/>
          </a:p>
          <a:p>
            <a:endParaRPr lang="en-US" dirty="0"/>
          </a:p>
        </p:txBody>
      </p:sp>
      <p:sp>
        <p:nvSpPr>
          <p:cNvPr id="4" name="Slide Number Placeholder 3"/>
          <p:cNvSpPr>
            <a:spLocks noGrp="1"/>
          </p:cNvSpPr>
          <p:nvPr>
            <p:ph type="sldNum" sz="quarter" idx="5"/>
          </p:nvPr>
        </p:nvSpPr>
        <p:spPr/>
        <p:txBody>
          <a:bodyPr/>
          <a:lstStyle/>
          <a:p>
            <a:fld id="{34308ADF-2894-49F7-98A5-3FB2E847C4BD}" type="slidenum">
              <a:rPr lang="en-US" smtClean="0"/>
              <a:t>47</a:t>
            </a:fld>
            <a:endParaRPr lang="en-US"/>
          </a:p>
        </p:txBody>
      </p:sp>
    </p:spTree>
    <p:extLst>
      <p:ext uri="{BB962C8B-B14F-4D97-AF65-F5344CB8AC3E}">
        <p14:creationId xmlns:p14="http://schemas.microsoft.com/office/powerpoint/2010/main" val="545658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a:t>
            </a:r>
            <a:endParaRPr lang="en-US"/>
          </a:p>
          <a:p>
            <a:r>
              <a:rPr lang="en-US"/>
              <a:t>Only acute Hep C, not chronic Hep C, is reportable, so we don’t have all the data we’d like</a:t>
            </a:r>
            <a:endParaRPr lang="en-US">
              <a:cs typeface="Calibri" panose="020F0502020204030204"/>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48</a:t>
            </a:fld>
            <a:endParaRPr lang="en-US"/>
          </a:p>
        </p:txBody>
      </p:sp>
    </p:spTree>
    <p:extLst>
      <p:ext uri="{BB962C8B-B14F-4D97-AF65-F5344CB8AC3E}">
        <p14:creationId xmlns:p14="http://schemas.microsoft.com/office/powerpoint/2010/main" val="4115286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08ADF-2894-49F7-98A5-3FB2E847C4BD}" type="slidenum">
              <a:rPr lang="en-US" smtClean="0"/>
              <a:t>52</a:t>
            </a:fld>
            <a:endParaRPr lang="en-US"/>
          </a:p>
        </p:txBody>
      </p:sp>
    </p:spTree>
    <p:extLst>
      <p:ext uri="{BB962C8B-B14F-4D97-AF65-F5344CB8AC3E}">
        <p14:creationId xmlns:p14="http://schemas.microsoft.com/office/powerpoint/2010/main" val="449420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53</a:t>
            </a:fld>
            <a:endParaRPr lang="en-US"/>
          </a:p>
        </p:txBody>
      </p:sp>
    </p:spTree>
    <p:extLst>
      <p:ext uri="{BB962C8B-B14F-4D97-AF65-F5344CB8AC3E}">
        <p14:creationId xmlns:p14="http://schemas.microsoft.com/office/powerpoint/2010/main" val="17261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7CB01-E7E2-4255-86E1-6690A8EA03F3}" type="slidenum">
              <a:rPr lang="en-US" smtClean="0"/>
              <a:t>7</a:t>
            </a:fld>
            <a:endParaRPr lang="en-US"/>
          </a:p>
        </p:txBody>
      </p:sp>
    </p:spTree>
    <p:extLst>
      <p:ext uri="{BB962C8B-B14F-4D97-AF65-F5344CB8AC3E}">
        <p14:creationId xmlns:p14="http://schemas.microsoft.com/office/powerpoint/2010/main" val="21442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08ADF-2894-49F7-98A5-3FB2E847C4BD}" type="slidenum">
              <a:rPr lang="en-US" smtClean="0"/>
              <a:t>55</a:t>
            </a:fld>
            <a:endParaRPr lang="en-US"/>
          </a:p>
        </p:txBody>
      </p:sp>
    </p:spTree>
    <p:extLst>
      <p:ext uri="{BB962C8B-B14F-4D97-AF65-F5344CB8AC3E}">
        <p14:creationId xmlns:p14="http://schemas.microsoft.com/office/powerpoint/2010/main" val="2650589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56</a:t>
            </a:fld>
            <a:endParaRPr lang="en-US"/>
          </a:p>
        </p:txBody>
      </p:sp>
    </p:spTree>
    <p:extLst>
      <p:ext uri="{BB962C8B-B14F-4D97-AF65-F5344CB8AC3E}">
        <p14:creationId xmlns:p14="http://schemas.microsoft.com/office/powerpoint/2010/main" val="2214124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08ADF-2894-49F7-98A5-3FB2E847C4BD}" type="slidenum">
              <a:rPr lang="en-US" smtClean="0"/>
              <a:t>57</a:t>
            </a:fld>
            <a:endParaRPr lang="en-US"/>
          </a:p>
        </p:txBody>
      </p:sp>
    </p:spTree>
    <p:extLst>
      <p:ext uri="{BB962C8B-B14F-4D97-AF65-F5344CB8AC3E}">
        <p14:creationId xmlns:p14="http://schemas.microsoft.com/office/powerpoint/2010/main" val="2485978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aafp.org – for pregnant women with recurrent herpes, suppressive therapy should be offered at 36 weeks.</a:t>
            </a:r>
          </a:p>
          <a:p>
            <a:r>
              <a:rPr lang="en-US"/>
              <a:t>Urgent care providers – you may be seeing a pregnant patient who has not been previously diagnosed – if this is the case, the standard of care is to treat them – remember that timing is important for the effectiveness of the treatment, and the medication is Cat B for pregnancy.</a:t>
            </a:r>
          </a:p>
        </p:txBody>
      </p:sp>
      <p:sp>
        <p:nvSpPr>
          <p:cNvPr id="4" name="Slide Number Placeholder 3"/>
          <p:cNvSpPr>
            <a:spLocks noGrp="1"/>
          </p:cNvSpPr>
          <p:nvPr>
            <p:ph type="sldNum" sz="quarter" idx="5"/>
          </p:nvPr>
        </p:nvSpPr>
        <p:spPr/>
        <p:txBody>
          <a:bodyPr/>
          <a:lstStyle/>
          <a:p>
            <a:fld id="{34308ADF-2894-49F7-98A5-3FB2E847C4BD}" type="slidenum">
              <a:rPr lang="en-US" smtClean="0"/>
              <a:t>58</a:t>
            </a:fld>
            <a:endParaRPr lang="en-US"/>
          </a:p>
        </p:txBody>
      </p:sp>
    </p:spTree>
    <p:extLst>
      <p:ext uri="{BB962C8B-B14F-4D97-AF65-F5344CB8AC3E}">
        <p14:creationId xmlns:p14="http://schemas.microsoft.com/office/powerpoint/2010/main" val="2705868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aafp.org – for pregnant women with recurrent herpes, suppressive therapy should be offered at 36 weeks.</a:t>
            </a:r>
          </a:p>
          <a:p>
            <a:r>
              <a:rPr lang="en-US"/>
              <a:t>Urgent care providers – you may be seeing a pregnant patient who has not been previously diagnosed – if this is the case, the standard of care is to treat them – remember that timing is important for the effectiveness of the treatment, and the medication is Cat B for pregnancy.</a:t>
            </a:r>
          </a:p>
        </p:txBody>
      </p:sp>
      <p:sp>
        <p:nvSpPr>
          <p:cNvPr id="4" name="Slide Number Placeholder 3"/>
          <p:cNvSpPr>
            <a:spLocks noGrp="1"/>
          </p:cNvSpPr>
          <p:nvPr>
            <p:ph type="sldNum" sz="quarter" idx="5"/>
          </p:nvPr>
        </p:nvSpPr>
        <p:spPr/>
        <p:txBody>
          <a:bodyPr/>
          <a:lstStyle/>
          <a:p>
            <a:fld id="{34308ADF-2894-49F7-98A5-3FB2E847C4BD}" type="slidenum">
              <a:rPr lang="en-US" smtClean="0"/>
              <a:t>59</a:t>
            </a:fld>
            <a:endParaRPr lang="en-US"/>
          </a:p>
        </p:txBody>
      </p:sp>
    </p:spTree>
    <p:extLst>
      <p:ext uri="{BB962C8B-B14F-4D97-AF65-F5344CB8AC3E}">
        <p14:creationId xmlns:p14="http://schemas.microsoft.com/office/powerpoint/2010/main" val="3998180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USPSTF recommendation is currently being updated</a:t>
            </a:r>
          </a:p>
          <a:p>
            <a:r>
              <a:rPr lang="en-US" dirty="0"/>
              <a:t>https://www.uspreventiveservicestaskforce.org/uspstf/recommendation/cervical-cancer-screening</a:t>
            </a:r>
          </a:p>
          <a:p>
            <a:endParaRPr lang="en-US" dirty="0"/>
          </a:p>
          <a:p>
            <a:endParaRPr lang="en-US" dirty="0"/>
          </a:p>
        </p:txBody>
      </p:sp>
      <p:sp>
        <p:nvSpPr>
          <p:cNvPr id="4" name="Slide Number Placeholder 3"/>
          <p:cNvSpPr>
            <a:spLocks noGrp="1"/>
          </p:cNvSpPr>
          <p:nvPr>
            <p:ph type="sldNum" sz="quarter" idx="5"/>
          </p:nvPr>
        </p:nvSpPr>
        <p:spPr/>
        <p:txBody>
          <a:bodyPr/>
          <a:lstStyle/>
          <a:p>
            <a:fld id="{34308ADF-2894-49F7-98A5-3FB2E847C4BD}" type="slidenum">
              <a:rPr lang="en-US" smtClean="0"/>
              <a:t>61</a:t>
            </a:fld>
            <a:endParaRPr lang="en-US"/>
          </a:p>
        </p:txBody>
      </p:sp>
    </p:spTree>
    <p:extLst>
      <p:ext uri="{BB962C8B-B14F-4D97-AF65-F5344CB8AC3E}">
        <p14:creationId xmlns:p14="http://schemas.microsoft.com/office/powerpoint/2010/main" val="1251819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vaccines at age 9 usually due to risk factors – i.e. hx of abuse etc.</a:t>
            </a:r>
          </a:p>
        </p:txBody>
      </p:sp>
      <p:sp>
        <p:nvSpPr>
          <p:cNvPr id="4" name="Slide Number Placeholder 3"/>
          <p:cNvSpPr>
            <a:spLocks noGrp="1"/>
          </p:cNvSpPr>
          <p:nvPr>
            <p:ph type="sldNum" sz="quarter" idx="5"/>
          </p:nvPr>
        </p:nvSpPr>
        <p:spPr/>
        <p:txBody>
          <a:bodyPr/>
          <a:lstStyle/>
          <a:p>
            <a:fld id="{34308ADF-2894-49F7-98A5-3FB2E847C4BD}" type="slidenum">
              <a:rPr lang="en-US" smtClean="0"/>
              <a:t>62</a:t>
            </a:fld>
            <a:endParaRPr lang="en-US"/>
          </a:p>
        </p:txBody>
      </p:sp>
    </p:spTree>
    <p:extLst>
      <p:ext uri="{BB962C8B-B14F-4D97-AF65-F5344CB8AC3E}">
        <p14:creationId xmlns:p14="http://schemas.microsoft.com/office/powerpoint/2010/main" val="1797020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65</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48925A-8AD5-4AFE-88B7-A9179AC1F4A9}" type="slidenum">
              <a:rPr lang="en-US" smtClean="0"/>
              <a:pPr/>
              <a:t>66</a:t>
            </a:fld>
            <a:endParaRPr lang="en-US"/>
          </a:p>
        </p:txBody>
      </p:sp>
    </p:spTree>
    <p:extLst>
      <p:ext uri="{BB962C8B-B14F-4D97-AF65-F5344CB8AC3E}">
        <p14:creationId xmlns:p14="http://schemas.microsoft.com/office/powerpoint/2010/main" val="272708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FA48925A-8AD5-4AFE-88B7-A9179AC1F4A9}" type="slidenum">
              <a:rPr lang="en-US" smtClean="0"/>
              <a:pPr/>
              <a:t>8</a:t>
            </a:fld>
            <a:endParaRPr lang="en-US"/>
          </a:p>
        </p:txBody>
      </p:sp>
    </p:spTree>
    <p:extLst>
      <p:ext uri="{BB962C8B-B14F-4D97-AF65-F5344CB8AC3E}">
        <p14:creationId xmlns:p14="http://schemas.microsoft.com/office/powerpoint/2010/main" val="61853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What’s new?</a:t>
            </a:r>
          </a:p>
          <a:p>
            <a:r>
              <a:rPr lang="en-US"/>
              <a:t>This recommendation is consistent with the 2014 USPSTF recommendation.</a:t>
            </a:r>
            <a:endParaRPr lang="en-US">
              <a:cs typeface="Calibri"/>
            </a:endParaRPr>
          </a:p>
          <a:p>
            <a:r>
              <a:rPr lang="en-US">
                <a:cs typeface="Calibri"/>
              </a:rPr>
              <a:t>Screen sexually active men if they have higher risk factors (men who have sex with men, high # of sex partners)</a:t>
            </a:r>
          </a:p>
          <a:p>
            <a:r>
              <a:rPr lang="en-US" b="1"/>
              <a:t>To whom does this recommendation apply?</a:t>
            </a:r>
            <a:endParaRPr lang="en-US" b="1">
              <a:cs typeface="Calibri"/>
            </a:endParaRPr>
          </a:p>
          <a:p>
            <a:r>
              <a:rPr lang="en-US"/>
              <a:t>Sexually active adolescents and adults, including pregnant persons, without signs and symptoms of chlamydia or gonorrhea infection.</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11</a:t>
            </a:fld>
            <a:endParaRPr lang="en-US"/>
          </a:p>
        </p:txBody>
      </p:sp>
    </p:spTree>
    <p:extLst>
      <p:ext uri="{BB962C8B-B14F-4D97-AF65-F5344CB8AC3E}">
        <p14:creationId xmlns:p14="http://schemas.microsoft.com/office/powerpoint/2010/main" val="326182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34308ADF-2894-49F7-98A5-3FB2E847C4BD}" type="slidenum">
              <a:rPr lang="en-US" smtClean="0"/>
              <a:t>12</a:t>
            </a:fld>
            <a:endParaRPr lang="en-US"/>
          </a:p>
        </p:txBody>
      </p:sp>
    </p:spTree>
    <p:extLst>
      <p:ext uri="{BB962C8B-B14F-4D97-AF65-F5344CB8AC3E}">
        <p14:creationId xmlns:p14="http://schemas.microsoft.com/office/powerpoint/2010/main" val="123007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13</a:t>
            </a:fld>
            <a:endParaRPr lang="en-US"/>
          </a:p>
        </p:txBody>
      </p:sp>
    </p:spTree>
    <p:extLst>
      <p:ext uri="{BB962C8B-B14F-4D97-AF65-F5344CB8AC3E}">
        <p14:creationId xmlns:p14="http://schemas.microsoft.com/office/powerpoint/2010/main" val="7612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308ADF-2894-49F7-98A5-3FB2E847C4BD}" type="slidenum">
              <a:rPr lang="en-US" smtClean="0"/>
              <a:t>14</a:t>
            </a:fld>
            <a:endParaRPr lang="en-US"/>
          </a:p>
        </p:txBody>
      </p:sp>
    </p:spTree>
    <p:extLst>
      <p:ext uri="{BB962C8B-B14F-4D97-AF65-F5344CB8AC3E}">
        <p14:creationId xmlns:p14="http://schemas.microsoft.com/office/powerpoint/2010/main" val="3627074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p>
        </p:txBody>
      </p:sp>
      <p:pic>
        <p:nvPicPr>
          <p:cNvPr id="4" name="Picture 3" descr="Logo&#10;&#10;Description automatically generated">
            <a:extLst>
              <a:ext uri="{FF2B5EF4-FFF2-40B4-BE49-F238E27FC236}">
                <a16:creationId xmlns:a16="http://schemas.microsoft.com/office/drawing/2014/main" id="{D561FFF1-97F2-F8C7-24A8-242F528D0F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931"/>
          <a:stretch/>
        </p:blipFill>
        <p:spPr>
          <a:xfrm>
            <a:off x="266096" y="165499"/>
            <a:ext cx="2908422" cy="1340938"/>
          </a:xfrm>
          <a:prstGeom prst="rect">
            <a:avLst/>
          </a:prstGeom>
        </p:spPr>
      </p:pic>
      <p:pic>
        <p:nvPicPr>
          <p:cNvPr id="5" name="Picture 4" descr="Logo&#10;&#10;Description automatically generated">
            <a:extLst>
              <a:ext uri="{FF2B5EF4-FFF2-40B4-BE49-F238E27FC236}">
                <a16:creationId xmlns:a16="http://schemas.microsoft.com/office/drawing/2014/main" id="{E1D0269C-84EF-EC86-F47B-476A29DADA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240" r="-1"/>
          <a:stretch/>
        </p:blipFill>
        <p:spPr>
          <a:xfrm>
            <a:off x="3174518" y="292688"/>
            <a:ext cx="2209028" cy="1086559"/>
          </a:xfrm>
          <a:prstGeom prst="rect">
            <a:avLst/>
          </a:prstGeom>
        </p:spPr>
      </p:pic>
    </p:spTree>
    <p:extLst>
      <p:ext uri="{BB962C8B-B14F-4D97-AF65-F5344CB8AC3E}">
        <p14:creationId xmlns:p14="http://schemas.microsoft.com/office/powerpoint/2010/main" val="17552449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5FCA-61E6-48CB-8F4E-282DED81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C83E7-A138-4E5D-9B80-A115E1DB6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B9C67B-7779-4B81-AD6B-086DA55D4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A62BD-65E4-45B6-A709-5D98033390E8}"/>
              </a:ext>
            </a:extLst>
          </p:cNvPr>
          <p:cNvSpPr>
            <a:spLocks noGrp="1"/>
          </p:cNvSpPr>
          <p:nvPr>
            <p:ph type="dt" sz="half" idx="10"/>
          </p:nvPr>
        </p:nvSpPr>
        <p:spPr/>
        <p:txBody>
          <a:bodyPr/>
          <a:lstStyle/>
          <a:p>
            <a:fld id="{2E3CEC71-258A-4694-B36D-CDBB6FC42DEC}" type="datetimeFigureOut">
              <a:rPr lang="en-US" smtClean="0"/>
              <a:t>8/2/2023</a:t>
            </a:fld>
            <a:endParaRPr lang="en-US"/>
          </a:p>
        </p:txBody>
      </p:sp>
      <p:sp>
        <p:nvSpPr>
          <p:cNvPr id="6" name="Footer Placeholder 5">
            <a:extLst>
              <a:ext uri="{FF2B5EF4-FFF2-40B4-BE49-F238E27FC236}">
                <a16:creationId xmlns:a16="http://schemas.microsoft.com/office/drawing/2014/main" id="{5B9D9F6A-3F0B-4F27-9D0D-0C53836FD3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E00E70-7F47-4F80-9E99-000863D5D0B7}"/>
              </a:ext>
            </a:extLst>
          </p:cNvPr>
          <p:cNvSpPr>
            <a:spLocks noGrp="1"/>
          </p:cNvSpPr>
          <p:nvPr>
            <p:ph type="sldNum" sz="quarter" idx="12"/>
          </p:nvPr>
        </p:nvSpPr>
        <p:spPr/>
        <p:txBody>
          <a:bodyPr/>
          <a:lstStyle/>
          <a:p>
            <a:fld id="{7EA26AF0-5A11-4B41-A5D6-D98FE613C647}"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3D293438-2E95-0EE5-258E-13514A1F8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25497320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iagram&#10;&#10;Description automatically generated">
            <a:extLst>
              <a:ext uri="{FF2B5EF4-FFF2-40B4-BE49-F238E27FC236}">
                <a16:creationId xmlns:a16="http://schemas.microsoft.com/office/drawing/2014/main" id="{43CDD406-884C-4FDF-4A56-1C7534B96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4928357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EA26AF0-5A11-4B41-A5D6-D98FE613C647}" type="slidenum">
              <a:rPr lang="en-US" smtClean="0"/>
              <a:t>‹#›</a:t>
            </a:fld>
            <a:endParaRPr lang="en-US"/>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4AC5942F-DEF1-FE46-F6FC-1CD8FA840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2176637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EA26AF0-5A11-4B41-A5D6-D98FE613C647}"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A6826B0C-5D09-5E17-A87F-F56552291F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5119798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EA26AF0-5A11-4B41-A5D6-D98FE613C647}" type="slidenum">
              <a:rPr lang="en-US" smtClean="0"/>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5B0D2902-8F5A-5A03-EF72-E8A3C580A2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3549367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EA26AF0-5A11-4B41-A5D6-D98FE613C647}"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00D53D5F-BDBC-5670-70EB-2A7FE25688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3749765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A26AF0-5A11-4B41-A5D6-D98FE613C6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2" name="Picture 1" descr="A picture containing diagram&#10;&#10;Description automatically generated">
            <a:extLst>
              <a:ext uri="{FF2B5EF4-FFF2-40B4-BE49-F238E27FC236}">
                <a16:creationId xmlns:a16="http://schemas.microsoft.com/office/drawing/2014/main" id="{9CAC2750-C1F3-9003-4269-824C2EC83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31315462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fld id="{7EA26AF0-5A11-4B41-A5D6-D98FE613C647}"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96748937-8FCA-8E4C-6FE7-A72CB11A77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736292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7EA26AF0-5A11-4B41-A5D6-D98FE613C647}" type="slidenum">
              <a:rPr lang="en-US" smtClean="0"/>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18E53A37-AB39-3359-A484-B66C41D477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6131" y="6020452"/>
            <a:ext cx="2787657" cy="814190"/>
          </a:xfrm>
          <a:prstGeom prst="rect">
            <a:avLst/>
          </a:prstGeom>
        </p:spPr>
      </p:pic>
    </p:spTree>
    <p:extLst>
      <p:ext uri="{BB962C8B-B14F-4D97-AF65-F5344CB8AC3E}">
        <p14:creationId xmlns:p14="http://schemas.microsoft.com/office/powerpoint/2010/main" val="41508212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2">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7EA26AF0-5A11-4B41-A5D6-D98FE613C647}" type="slidenum">
              <a:rPr lang="en-US" smtClean="0"/>
              <a:t>‹#›</a:t>
            </a:fld>
            <a:endParaRPr lang="en-US"/>
          </a:p>
        </p:txBody>
      </p:sp>
    </p:spTree>
    <p:extLst>
      <p:ext uri="{BB962C8B-B14F-4D97-AF65-F5344CB8AC3E}">
        <p14:creationId xmlns:p14="http://schemas.microsoft.com/office/powerpoint/2010/main" val="1009211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g/v7gcAZhpyk"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ptc.org/visual-guid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dstigmaendhiv.com/resources/"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hyperlink" Target="https://endstigmaendhiv.com/service-provider/"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hyperlink" Target="https://www.texmed.org/Template.aspx?id=57619" TargetMode="External"/><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stophepatitisc.com/for-professionals/" TargetMode="External"/><Relationship Id="rId4" Type="http://schemas.openxmlformats.org/officeDocument/2006/relationships/hyperlink" Target="https://www.hhs.texas.gov/sites/default/files/documents/laws-regulations/forms/1335/1335.pd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www.hiv.uw.edu/go/screening-diagnosis/diagnostic-testing/core-concept/all" TargetMode="External"/><Relationship Id="rId13" Type="http://schemas.openxmlformats.org/officeDocument/2006/relationships/hyperlink" Target="https://www.needymeds.org/" TargetMode="External"/><Relationship Id="rId3" Type="http://schemas.openxmlformats.org/officeDocument/2006/relationships/hyperlink" Target="https://www.cdc.gov/hiv/pdf/risk/prep/cdc-hiv-prep-guidelines-2021.pdf" TargetMode="External"/><Relationship Id="rId7" Type="http://schemas.openxmlformats.org/officeDocument/2006/relationships/hyperlink" Target="https://endstigmaendhiv.com/service-provider/" TargetMode="External"/><Relationship Id="rId12" Type="http://schemas.openxmlformats.org/officeDocument/2006/relationships/hyperlink" Target="https://www.dshs.state.tx.us/hivstd/ept/ExSTDSvcsManual-pdf.pdf" TargetMode="External"/><Relationship Id="rId2" Type="http://schemas.openxmlformats.org/officeDocument/2006/relationships/hyperlink" Target="https://www.cdc.gov/std/treatment-guidelines/default.htm"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p.uthscsa.edu/echo/hepatitis-c-virus-echo/" TargetMode="External"/><Relationship Id="rId11" Type="http://schemas.openxmlformats.org/officeDocument/2006/relationships/hyperlink" Target="https://www.cdc.gov/std/ept/legal/texas.htm" TargetMode="External"/><Relationship Id="rId5" Type="http://schemas.openxmlformats.org/officeDocument/2006/relationships/hyperlink" Target="https://www.sanantonio.gov/health/healthservices/stdservices" TargetMode="External"/><Relationship Id="rId15" Type="http://schemas.openxmlformats.org/officeDocument/2006/relationships/image" Target="../media/image28.png"/><Relationship Id="rId10" Type="http://schemas.openxmlformats.org/officeDocument/2006/relationships/hyperlink" Target="https://www.dshs.texas.gov/hivstd/info/edmat/HCVinTexas.pdf" TargetMode="External"/><Relationship Id="rId4" Type="http://schemas.openxmlformats.org/officeDocument/2006/relationships/hyperlink" Target="https://www.cdc.gov/hepatitis/hcv/guidelinesc.htm" TargetMode="External"/><Relationship Id="rId9" Type="http://schemas.openxmlformats.org/officeDocument/2006/relationships/hyperlink" Target="https://vimeo.com/566182168" TargetMode="External"/><Relationship Id="rId14" Type="http://schemas.openxmlformats.org/officeDocument/2006/relationships/hyperlink" Target="https://www.uspreventiveservicestaskforce.org/uspstf/recommendation/cervical-cancer-screeni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forms.office.com/g/cQj9BMg9Qy"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hyperlink" Target="http://nccc.ucsf.edu/"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s://targethiv.org/library/aetc-national-coordinating-resource-center-0" TargetMode="External"/><Relationship Id="rId4" Type="http://schemas.openxmlformats.org/officeDocument/2006/relationships/hyperlink" Target="https://aidsetc.org/nhc"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ucinda.zeinelabdin2@sanantonio.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hyperlink" Target="mailto:Maria.ocarroll@sanantonio.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7272A-3879-4437-ADE9-CDDFE2B051AF}"/>
              </a:ext>
            </a:extLst>
          </p:cNvPr>
          <p:cNvSpPr txBox="1"/>
          <p:nvPr/>
        </p:nvSpPr>
        <p:spPr>
          <a:xfrm>
            <a:off x="203198" y="88154"/>
            <a:ext cx="11988801" cy="1631216"/>
          </a:xfrm>
          <a:prstGeom prst="rect">
            <a:avLst/>
          </a:prstGeom>
          <a:noFill/>
        </p:spPr>
        <p:txBody>
          <a:bodyPr wrap="square" lIns="91440" tIns="45720" rIns="91440" bIns="45720" rtlCol="0" anchor="t">
            <a:spAutoFit/>
          </a:bodyPr>
          <a:lstStyle/>
          <a:p>
            <a:pPr algn="ctr"/>
            <a:r>
              <a:rPr lang="en-US" sz="3600" b="1" dirty="0">
                <a:cs typeface="Calibri"/>
              </a:rPr>
              <a:t>Pre-Survey </a:t>
            </a:r>
          </a:p>
          <a:p>
            <a:pPr algn="ctr"/>
            <a:r>
              <a:rPr lang="en-US" sz="3200" b="1" dirty="0">
                <a:solidFill>
                  <a:srgbClr val="C00000"/>
                </a:solidFill>
                <a:cs typeface="Calibri"/>
              </a:rPr>
              <a:t>(Required for Continuing Medical Education (CME) Certified Nurse Educator (CNE) Continuing Education (CE)</a:t>
            </a:r>
          </a:p>
        </p:txBody>
      </p:sp>
      <p:sp>
        <p:nvSpPr>
          <p:cNvPr id="7" name="TextBox 6">
            <a:extLst>
              <a:ext uri="{FF2B5EF4-FFF2-40B4-BE49-F238E27FC236}">
                <a16:creationId xmlns:a16="http://schemas.microsoft.com/office/drawing/2014/main" id="{491ED316-112F-913A-DD1D-8ED79102DFE7}"/>
              </a:ext>
            </a:extLst>
          </p:cNvPr>
          <p:cNvSpPr txBox="1"/>
          <p:nvPr/>
        </p:nvSpPr>
        <p:spPr>
          <a:xfrm>
            <a:off x="1079740" y="5145569"/>
            <a:ext cx="100325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hlinkClick r:id="rId2"/>
              </a:rPr>
              <a:t>https://forms.office.com/g/v7gcAZhpyk</a:t>
            </a:r>
            <a:endParaRPr lang="en-US" sz="4400" dirty="0">
              <a:cs typeface="Calibri"/>
            </a:endParaRPr>
          </a:p>
        </p:txBody>
      </p:sp>
      <p:pic>
        <p:nvPicPr>
          <p:cNvPr id="8" name="Picture 8" descr="QRCode for Pre-Survey_ 2021 STI Treatment Guidelines and Syphilis Presentation (2).png">
            <a:extLst>
              <a:ext uri="{FF2B5EF4-FFF2-40B4-BE49-F238E27FC236}">
                <a16:creationId xmlns:a16="http://schemas.microsoft.com/office/drawing/2014/main" id="{CC9252FD-254D-2613-D53F-93BC3EDC1C7D}"/>
              </a:ext>
            </a:extLst>
          </p:cNvPr>
          <p:cNvPicPr>
            <a:picLocks noChangeAspect="1"/>
          </p:cNvPicPr>
          <p:nvPr/>
        </p:nvPicPr>
        <p:blipFill>
          <a:blip r:embed="rId3"/>
          <a:stretch>
            <a:fillRect/>
          </a:stretch>
        </p:blipFill>
        <p:spPr>
          <a:xfrm>
            <a:off x="4724400" y="2161904"/>
            <a:ext cx="2743200" cy="2743200"/>
          </a:xfrm>
          <a:prstGeom prst="rect">
            <a:avLst/>
          </a:prstGeom>
        </p:spPr>
      </p:pic>
      <p:pic>
        <p:nvPicPr>
          <p:cNvPr id="4" name="Picture 8" descr="New Metro Health_COLOR LOGO.png">
            <a:extLst>
              <a:ext uri="{FF2B5EF4-FFF2-40B4-BE49-F238E27FC236}">
                <a16:creationId xmlns:a16="http://schemas.microsoft.com/office/drawing/2014/main" id="{A19FAFB5-9BA4-C86F-F384-601DD978836D}"/>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74811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0" y="2046986"/>
            <a:ext cx="9144000" cy="2764028"/>
          </a:xfrm>
        </p:spPr>
        <p:txBody>
          <a:bodyPr vert="horz" lIns="91440" tIns="45720" rIns="91440" bIns="45720" rtlCol="0" anchor="ctr">
            <a:normAutofit/>
          </a:bodyPr>
          <a:lstStyle/>
          <a:p>
            <a:pPr algn="ctr"/>
            <a:r>
              <a:rPr lang="en-US" sz="7200" b="1" kern="1200" dirty="0">
                <a:cs typeface="Calibri"/>
              </a:rPr>
              <a:t>Chlamydia </a:t>
            </a:r>
            <a:r>
              <a:rPr lang="en-US" sz="7200" b="1" dirty="0">
                <a:cs typeface="Calibri"/>
              </a:rPr>
              <a:t>&amp; Gonorrhea </a:t>
            </a:r>
            <a:endParaRPr lang="en-US" sz="7200" kern="1200" dirty="0">
              <a:cs typeface="Calibri Light"/>
            </a:endParaRPr>
          </a:p>
        </p:txBody>
      </p:sp>
      <p:pic>
        <p:nvPicPr>
          <p:cNvPr id="10" name="Picture 8" descr="New Metro Health_COLOR LOGO.png">
            <a:extLst>
              <a:ext uri="{FF2B5EF4-FFF2-40B4-BE49-F238E27FC236}">
                <a16:creationId xmlns:a16="http://schemas.microsoft.com/office/drawing/2014/main" id="{D5B23691-4659-4823-97E6-CE733D3C5953}"/>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67549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7A68-ACA8-40EF-9401-B52509FA95F2}"/>
              </a:ext>
            </a:extLst>
          </p:cNvPr>
          <p:cNvSpPr>
            <a:spLocks noGrp="1"/>
          </p:cNvSpPr>
          <p:nvPr>
            <p:ph type="title"/>
          </p:nvPr>
        </p:nvSpPr>
        <p:spPr>
          <a:xfrm>
            <a:off x="333828" y="432610"/>
            <a:ext cx="11524343" cy="870856"/>
          </a:xfrm>
        </p:spPr>
        <p:txBody>
          <a:bodyPr>
            <a:noAutofit/>
          </a:bodyPr>
          <a:lstStyle/>
          <a:p>
            <a:pPr algn="ctr"/>
            <a:r>
              <a:rPr lang="en-US" dirty="0"/>
              <a:t>Screening for Chlamydia and Gonorrhea  </a:t>
            </a:r>
            <a:endParaRPr lang="en-US" dirty="0">
              <a:cs typeface="Calibri"/>
            </a:endParaRPr>
          </a:p>
        </p:txBody>
      </p:sp>
      <p:sp>
        <p:nvSpPr>
          <p:cNvPr id="3" name="Content Placeholder 2">
            <a:extLst>
              <a:ext uri="{FF2B5EF4-FFF2-40B4-BE49-F238E27FC236}">
                <a16:creationId xmlns:a16="http://schemas.microsoft.com/office/drawing/2014/main" id="{B00DA1A5-CC7D-443B-BA30-2C4C7A296EB1}"/>
              </a:ext>
            </a:extLst>
          </p:cNvPr>
          <p:cNvSpPr>
            <a:spLocks noGrp="1"/>
          </p:cNvSpPr>
          <p:nvPr>
            <p:ph idx="1"/>
          </p:nvPr>
        </p:nvSpPr>
        <p:spPr>
          <a:xfrm>
            <a:off x="421146" y="1509822"/>
            <a:ext cx="11090931" cy="4507367"/>
          </a:xfrm>
        </p:spPr>
        <p:txBody>
          <a:bodyPr vert="horz" lIns="91440" tIns="45720" rIns="91440" bIns="45720" rtlCol="0" anchor="t">
            <a:normAutofit/>
          </a:bodyPr>
          <a:lstStyle/>
          <a:p>
            <a:pPr marL="571500" indent="-457200">
              <a:buFont typeface="Wingdings" panose="05000000000000000000" pitchFamily="2" charset="2"/>
              <a:buChar char="§"/>
            </a:pPr>
            <a:r>
              <a:rPr lang="en-US" sz="2800" dirty="0">
                <a:ea typeface="+mn-lt"/>
                <a:cs typeface="+mn-lt"/>
              </a:rPr>
              <a:t>Screen </a:t>
            </a:r>
            <a:r>
              <a:rPr lang="en-US" sz="2800" b="1" dirty="0">
                <a:ea typeface="+mn-lt"/>
                <a:cs typeface="+mn-lt"/>
              </a:rPr>
              <a:t>all </a:t>
            </a:r>
            <a:r>
              <a:rPr lang="en-US" sz="2800" dirty="0">
                <a:ea typeface="+mn-lt"/>
                <a:cs typeface="+mn-lt"/>
              </a:rPr>
              <a:t>sexually active women (esp. if pregnant) who are</a:t>
            </a:r>
          </a:p>
          <a:p>
            <a:pPr marL="1004117" lvl="2" indent="-227965"/>
            <a:r>
              <a:rPr lang="en-US" sz="2200" dirty="0">
                <a:ea typeface="+mn-lt"/>
                <a:cs typeface="+mn-lt"/>
              </a:rPr>
              <a:t>24 years or younger </a:t>
            </a:r>
            <a:r>
              <a:rPr lang="en-US" sz="2200" b="1" dirty="0">
                <a:ea typeface="+mn-lt"/>
                <a:cs typeface="+mn-lt"/>
              </a:rPr>
              <a:t>regardless of risk factors or presence of symptoms</a:t>
            </a:r>
          </a:p>
          <a:p>
            <a:pPr marL="1004117" lvl="2" indent="-227965"/>
            <a:r>
              <a:rPr lang="en-US" sz="2200" dirty="0">
                <a:ea typeface="+mn-lt"/>
                <a:cs typeface="+mn-lt"/>
              </a:rPr>
              <a:t>25 years or older and at increased risk for infection</a:t>
            </a:r>
            <a:endParaRPr lang="en-US" sz="2800" dirty="0">
              <a:ea typeface="+mn-lt"/>
              <a:cs typeface="+mn-lt"/>
            </a:endParaRPr>
          </a:p>
          <a:p>
            <a:pPr marL="342265" indent="-227965"/>
            <a:r>
              <a:rPr lang="en-US" sz="2800" dirty="0">
                <a:ea typeface="+mn-lt"/>
                <a:cs typeface="+mn-lt"/>
              </a:rPr>
              <a:t> NAAT (Nucleic Acid Amplification Test) preferred</a:t>
            </a:r>
            <a:endParaRPr lang="en-US" sz="2800" dirty="0"/>
          </a:p>
          <a:p>
            <a:pPr marL="342265" indent="-227965"/>
            <a:r>
              <a:rPr lang="en-US" sz="2800" dirty="0">
                <a:ea typeface="+mn-lt"/>
                <a:cs typeface="+mn-lt"/>
              </a:rPr>
              <a:t> Vaginal self-collection more accurate than urine </a:t>
            </a:r>
          </a:p>
          <a:p>
            <a:pPr marL="342265" indent="-227965"/>
            <a:r>
              <a:rPr lang="en-US" sz="2800" dirty="0">
                <a:ea typeface="+mn-lt"/>
                <a:cs typeface="+mn-lt"/>
              </a:rPr>
              <a:t> Consider extra genital (pharyngeal, rectal) testing based on risk      factors; self-collection is acceptable</a:t>
            </a:r>
          </a:p>
          <a:p>
            <a:pPr marL="1003935" lvl="2" indent="-227965"/>
            <a:r>
              <a:rPr lang="en-US" sz="2200" dirty="0">
                <a:ea typeface="+mn-lt"/>
                <a:cs typeface="+mn-lt"/>
              </a:rPr>
              <a:t>Free bathroom posters can be found </a:t>
            </a:r>
            <a:r>
              <a:rPr lang="en-US" sz="2200" dirty="0">
                <a:ea typeface="+mn-lt"/>
                <a:cs typeface="+mn-lt"/>
                <a:hlinkClick r:id="rId3"/>
              </a:rPr>
              <a:t>here</a:t>
            </a:r>
            <a:endParaRPr lang="en-US" sz="2200" dirty="0">
              <a:ea typeface="+mn-lt"/>
              <a:cs typeface="+mn-lt"/>
            </a:endParaRPr>
          </a:p>
          <a:p>
            <a:pPr marL="1003935" lvl="2" indent="-227965"/>
            <a:r>
              <a:rPr lang="en-US" sz="2200" dirty="0">
                <a:ea typeface="+mn-lt"/>
                <a:cs typeface="+mn-lt"/>
              </a:rPr>
              <a:t>Note: Extragenital testing is not always covered by insurance</a:t>
            </a:r>
          </a:p>
        </p:txBody>
      </p:sp>
      <p:pic>
        <p:nvPicPr>
          <p:cNvPr id="7" name="Picture 8" descr="New Metro Health_COLOR LOGO.png">
            <a:extLst>
              <a:ext uri="{FF2B5EF4-FFF2-40B4-BE49-F238E27FC236}">
                <a16:creationId xmlns:a16="http://schemas.microsoft.com/office/drawing/2014/main" id="{4344EC22-599A-4844-8EB9-86A6C784857B}"/>
              </a:ext>
            </a:extLst>
          </p:cNvPr>
          <p:cNvPicPr>
            <a:picLocks noChangeAspect="1"/>
          </p:cNvPicPr>
          <p:nvPr/>
        </p:nvPicPr>
        <p:blipFill>
          <a:blip r:embed="rId4"/>
          <a:stretch>
            <a:fillRect/>
          </a:stretch>
        </p:blipFill>
        <p:spPr>
          <a:xfrm>
            <a:off x="68423" y="5982517"/>
            <a:ext cx="1003827" cy="875483"/>
          </a:xfrm>
          <a:prstGeom prst="rect">
            <a:avLst/>
          </a:prstGeom>
        </p:spPr>
      </p:pic>
      <p:sp>
        <p:nvSpPr>
          <p:cNvPr id="5" name="TextBox 4">
            <a:extLst>
              <a:ext uri="{FF2B5EF4-FFF2-40B4-BE49-F238E27FC236}">
                <a16:creationId xmlns:a16="http://schemas.microsoft.com/office/drawing/2014/main" id="{3F3D03D3-32F0-05EA-84E2-4B05DA5DEF6C}"/>
              </a:ext>
            </a:extLst>
          </p:cNvPr>
          <p:cNvSpPr txBox="1"/>
          <p:nvPr/>
        </p:nvSpPr>
        <p:spPr>
          <a:xfrm>
            <a:off x="1170071" y="6488668"/>
            <a:ext cx="6093994" cy="276999"/>
          </a:xfrm>
          <a:prstGeom prst="rect">
            <a:avLst/>
          </a:prstGeom>
          <a:noFill/>
        </p:spPr>
        <p:txBody>
          <a:bodyPr wrap="square">
            <a:spAutoFit/>
          </a:bodyPr>
          <a:lstStyle/>
          <a:p>
            <a:r>
              <a:rPr lang="en-US" sz="1200" dirty="0"/>
              <a:t>(USPSTF, Sept. '21)</a:t>
            </a:r>
            <a:endParaRPr lang="es-419" sz="1200" dirty="0"/>
          </a:p>
        </p:txBody>
      </p:sp>
    </p:spTree>
    <p:extLst>
      <p:ext uri="{BB962C8B-B14F-4D97-AF65-F5344CB8AC3E}">
        <p14:creationId xmlns:p14="http://schemas.microsoft.com/office/powerpoint/2010/main" val="298734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0" y="2574758"/>
            <a:ext cx="9144000" cy="1527148"/>
          </a:xfrm>
        </p:spPr>
        <p:txBody>
          <a:bodyPr vert="horz" lIns="91440" tIns="45720" rIns="91440" bIns="45720" rtlCol="0" anchor="ctr">
            <a:normAutofit/>
          </a:bodyPr>
          <a:lstStyle/>
          <a:p>
            <a:pPr algn="ctr"/>
            <a:r>
              <a:rPr lang="en-US" sz="7200" b="1" dirty="0">
                <a:ea typeface="+mj-ea"/>
                <a:cs typeface="Calibri"/>
              </a:rPr>
              <a:t>Treatment</a:t>
            </a:r>
            <a:r>
              <a:rPr lang="en-US" sz="7200" b="1" kern="1200" dirty="0">
                <a:ea typeface="+mj-ea"/>
                <a:cs typeface="+mj-cs"/>
              </a:rPr>
              <a:t> </a:t>
            </a:r>
          </a:p>
        </p:txBody>
      </p:sp>
      <p:pic>
        <p:nvPicPr>
          <p:cNvPr id="10" name="Picture 8" descr="New Metro Health_COLOR LOGO.png">
            <a:extLst>
              <a:ext uri="{FF2B5EF4-FFF2-40B4-BE49-F238E27FC236}">
                <a16:creationId xmlns:a16="http://schemas.microsoft.com/office/drawing/2014/main" id="{2CF2C19A-CFE7-4A65-8C2E-A7B1FE06C522}"/>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62783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75C8-0163-48EB-B8CC-A7B8C5841914}"/>
              </a:ext>
            </a:extLst>
          </p:cNvPr>
          <p:cNvSpPr>
            <a:spLocks noGrp="1"/>
          </p:cNvSpPr>
          <p:nvPr>
            <p:ph type="title"/>
          </p:nvPr>
        </p:nvSpPr>
        <p:spPr>
          <a:xfrm>
            <a:off x="61823" y="120710"/>
            <a:ext cx="12068354" cy="865488"/>
          </a:xfrm>
        </p:spPr>
        <p:txBody>
          <a:bodyPr/>
          <a:lstStyle/>
          <a:p>
            <a:pPr algn="ctr"/>
            <a:r>
              <a:rPr lang="en-US" dirty="0">
                <a:cs typeface="Calibri"/>
              </a:rPr>
              <a:t> Treatment: Chlamydia</a:t>
            </a:r>
            <a:endParaRPr lang="en-US" dirty="0"/>
          </a:p>
        </p:txBody>
      </p:sp>
      <p:sp>
        <p:nvSpPr>
          <p:cNvPr id="3" name="Content Placeholder 2">
            <a:extLst>
              <a:ext uri="{FF2B5EF4-FFF2-40B4-BE49-F238E27FC236}">
                <a16:creationId xmlns:a16="http://schemas.microsoft.com/office/drawing/2014/main" id="{02B270D8-7F7F-4BE3-8D88-1FA9EC109585}"/>
              </a:ext>
            </a:extLst>
          </p:cNvPr>
          <p:cNvSpPr>
            <a:spLocks noGrp="1"/>
          </p:cNvSpPr>
          <p:nvPr>
            <p:ph idx="1"/>
          </p:nvPr>
        </p:nvSpPr>
        <p:spPr>
          <a:xfrm>
            <a:off x="385011" y="1250531"/>
            <a:ext cx="10968788" cy="4753903"/>
          </a:xfrm>
        </p:spPr>
        <p:txBody>
          <a:bodyPr vert="horz" lIns="91440" tIns="45720" rIns="91440" bIns="45720" rtlCol="0" anchor="t">
            <a:normAutofit lnSpcReduction="10000"/>
          </a:bodyPr>
          <a:lstStyle/>
          <a:p>
            <a:pPr marL="342265" indent="-227965"/>
            <a:r>
              <a:rPr lang="en-US" b="1" dirty="0">
                <a:cs typeface="Calibri"/>
              </a:rPr>
              <a:t>Doxycycline </a:t>
            </a:r>
            <a:r>
              <a:rPr lang="en-US" dirty="0">
                <a:cs typeface="Calibri"/>
              </a:rPr>
              <a:t>100 mg orally twice a day for 7 days (assess tetracycline allergy) </a:t>
            </a:r>
            <a:endParaRPr lang="en-US" dirty="0">
              <a:ea typeface="+mn-lt"/>
              <a:cs typeface="+mn-lt"/>
            </a:endParaRPr>
          </a:p>
          <a:p>
            <a:pPr marL="342265" indent="-227965"/>
            <a:endParaRPr lang="en-US" sz="2200" dirty="0">
              <a:cs typeface="Calibri"/>
            </a:endParaRPr>
          </a:p>
          <a:p>
            <a:pPr marL="342265" indent="-227965"/>
            <a:r>
              <a:rPr lang="en-US" dirty="0">
                <a:cs typeface="Calibri"/>
              </a:rPr>
              <a:t>Alternative:</a:t>
            </a:r>
            <a:endParaRPr lang="en-US" dirty="0">
              <a:ea typeface="+mn-lt"/>
              <a:cs typeface="+mn-lt"/>
            </a:endParaRPr>
          </a:p>
          <a:p>
            <a:pPr marL="638810" lvl="1" indent="-227965"/>
            <a:r>
              <a:rPr lang="en-US" dirty="0">
                <a:cs typeface="Calibri"/>
              </a:rPr>
              <a:t>Azithromycin 1 gm po x 1 (</a:t>
            </a:r>
            <a:r>
              <a:rPr lang="en-US" i="1" dirty="0">
                <a:cs typeface="Calibri"/>
              </a:rPr>
              <a:t>no longer routinely recommended</a:t>
            </a:r>
            <a:r>
              <a:rPr lang="en-US" dirty="0">
                <a:cs typeface="Calibri"/>
              </a:rPr>
              <a:t>), or</a:t>
            </a:r>
            <a:endParaRPr lang="en-US" dirty="0">
              <a:ea typeface="+mn-lt"/>
              <a:cs typeface="+mn-lt"/>
            </a:endParaRPr>
          </a:p>
          <a:p>
            <a:pPr marL="638810" lvl="1" indent="-227965"/>
            <a:r>
              <a:rPr lang="en-US" dirty="0">
                <a:cs typeface="Calibri"/>
              </a:rPr>
              <a:t>Levofloxacin</a:t>
            </a:r>
            <a:r>
              <a:rPr lang="en-US" b="1" dirty="0">
                <a:cs typeface="Calibri"/>
              </a:rPr>
              <a:t> </a:t>
            </a:r>
            <a:r>
              <a:rPr lang="en-US" dirty="0">
                <a:cs typeface="Calibri"/>
              </a:rPr>
              <a:t>500 mg orally once daily for 7 days </a:t>
            </a:r>
            <a:endParaRPr lang="en-US" dirty="0">
              <a:ea typeface="+mn-lt"/>
              <a:cs typeface="+mn-lt"/>
            </a:endParaRPr>
          </a:p>
          <a:p>
            <a:pPr marL="1003935" lvl="2" indent="-227965"/>
            <a:r>
              <a:rPr lang="en-US" sz="2200" dirty="0">
                <a:cs typeface="Calibri"/>
              </a:rPr>
              <a:t>Consideration of levofloxacin for patients with rectal infections as azithromycin may not be as effective in treating these infections</a:t>
            </a:r>
          </a:p>
          <a:p>
            <a:pPr marL="1003935" lvl="2" indent="-227965"/>
            <a:endParaRPr lang="en-US" sz="2200" dirty="0">
              <a:cs typeface="Calibri"/>
            </a:endParaRPr>
          </a:p>
          <a:p>
            <a:pPr marL="342265" indent="-227965"/>
            <a:r>
              <a:rPr lang="en-US" dirty="0">
                <a:cs typeface="Calibri"/>
              </a:rPr>
              <a:t>In pregnancy: </a:t>
            </a:r>
            <a:endParaRPr lang="en-US" dirty="0">
              <a:ea typeface="+mn-lt"/>
              <a:cs typeface="+mn-lt"/>
            </a:endParaRPr>
          </a:p>
          <a:p>
            <a:pPr marL="638810" lvl="1" indent="-227965"/>
            <a:r>
              <a:rPr lang="en-US" sz="2400" b="1" dirty="0">
                <a:cs typeface="Calibri"/>
              </a:rPr>
              <a:t>Azithromycin</a:t>
            </a:r>
            <a:r>
              <a:rPr lang="en-US" sz="2400" dirty="0">
                <a:cs typeface="Calibri"/>
              </a:rPr>
              <a:t> 1 g orally in a single dose </a:t>
            </a:r>
            <a:endParaRPr lang="en-US" sz="2400" dirty="0">
              <a:ea typeface="+mn-lt"/>
              <a:cs typeface="+mn-lt"/>
            </a:endParaRPr>
          </a:p>
          <a:p>
            <a:pPr marL="638810" lvl="1" indent="-227965"/>
            <a:r>
              <a:rPr lang="en-US" dirty="0">
                <a:cs typeface="Calibri"/>
              </a:rPr>
              <a:t>Alternative: amoxicillin 500 mg orally 3 times/day for 7 days </a:t>
            </a:r>
            <a:endParaRPr lang="en-US" dirty="0">
              <a:ea typeface="+mn-lt"/>
              <a:cs typeface="+mn-lt"/>
            </a:endParaRPr>
          </a:p>
          <a:p>
            <a:pPr marL="342265" indent="-227965">
              <a:buFont typeface="Arial,Sans-Serif" panose="020B0604020202020204" pitchFamily="34" charset="0"/>
            </a:pPr>
            <a:endParaRPr lang="en-US" dirty="0">
              <a:cs typeface="Calibri"/>
            </a:endParaRPr>
          </a:p>
          <a:p>
            <a:pPr marL="342265" indent="-227965"/>
            <a:endParaRPr lang="en-US" dirty="0">
              <a:cs typeface="Calibri"/>
            </a:endParaRPr>
          </a:p>
        </p:txBody>
      </p:sp>
      <p:pic>
        <p:nvPicPr>
          <p:cNvPr id="7" name="Picture 8" descr="New Metro Health_COLOR LOGO.png">
            <a:extLst>
              <a:ext uri="{FF2B5EF4-FFF2-40B4-BE49-F238E27FC236}">
                <a16:creationId xmlns:a16="http://schemas.microsoft.com/office/drawing/2014/main" id="{06785F10-3B44-4910-A732-A9A005393A46}"/>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6915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152048" y="1233"/>
            <a:ext cx="11681926" cy="970383"/>
          </a:xfrm>
        </p:spPr>
        <p:txBody>
          <a:bodyPr>
            <a:normAutofit/>
          </a:bodyPr>
          <a:lstStyle/>
          <a:p>
            <a:pPr algn="ctr"/>
            <a:r>
              <a:rPr lang="en-US" dirty="0">
                <a:cs typeface="Calibri"/>
              </a:rPr>
              <a:t>Chlamydia Treatment cont'd...</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255037" y="1454111"/>
            <a:ext cx="11681926" cy="4357141"/>
          </a:xfrm>
        </p:spPr>
        <p:txBody>
          <a:bodyPr vert="horz" lIns="91440" tIns="45720" rIns="91440" bIns="45720" rtlCol="0" anchor="t">
            <a:normAutofit fontScale="92500"/>
          </a:bodyPr>
          <a:lstStyle/>
          <a:p>
            <a:pPr marL="342265" indent="-227965">
              <a:lnSpc>
                <a:spcPct val="100000"/>
              </a:lnSpc>
              <a:spcBef>
                <a:spcPts val="0"/>
              </a:spcBef>
            </a:pPr>
            <a:r>
              <a:rPr lang="en-US" dirty="0">
                <a:ea typeface="+mn-lt"/>
                <a:cs typeface="+mn-lt"/>
              </a:rPr>
              <a:t>Test of cure to detect therapeutic failure is </a:t>
            </a:r>
            <a:r>
              <a:rPr lang="en-US" b="1" dirty="0">
                <a:ea typeface="+mn-lt"/>
                <a:cs typeface="+mn-lt"/>
              </a:rPr>
              <a:t>not </a:t>
            </a:r>
            <a:r>
              <a:rPr lang="en-US" dirty="0">
                <a:ea typeface="+mn-lt"/>
                <a:cs typeface="+mn-lt"/>
              </a:rPr>
              <a:t>advised for </a:t>
            </a:r>
            <a:r>
              <a:rPr lang="en-US" b="1" dirty="0">
                <a:ea typeface="+mn-lt"/>
                <a:cs typeface="+mn-lt"/>
              </a:rPr>
              <a:t>nonpregnant</a:t>
            </a:r>
            <a:endParaRPr lang="en-US" dirty="0"/>
          </a:p>
          <a:p>
            <a:pPr marL="0" indent="0">
              <a:spcBef>
                <a:spcPts val="0"/>
              </a:spcBef>
              <a:buNone/>
            </a:pPr>
            <a:r>
              <a:rPr lang="en-US" dirty="0">
                <a:ea typeface="+mn-lt"/>
                <a:cs typeface="+mn-lt"/>
              </a:rPr>
              <a:t> people even with alternative regimens, </a:t>
            </a:r>
            <a:r>
              <a:rPr lang="en-US" i="1" dirty="0">
                <a:ea typeface="+mn-lt"/>
                <a:cs typeface="+mn-lt"/>
              </a:rPr>
              <a:t>unless therapeutic adherence is in question, symptoms persist, or reinfection is suspected</a:t>
            </a:r>
          </a:p>
          <a:p>
            <a:pPr marL="114300" indent="0">
              <a:spcBef>
                <a:spcPts val="0"/>
              </a:spcBef>
              <a:buNone/>
            </a:pPr>
            <a:endParaRPr lang="en-US" dirty="0">
              <a:ea typeface="+mn-lt"/>
              <a:cs typeface="+mn-lt"/>
            </a:endParaRPr>
          </a:p>
          <a:p>
            <a:pPr marL="342265" indent="-227965">
              <a:spcBef>
                <a:spcPts val="0"/>
              </a:spcBef>
            </a:pPr>
            <a:r>
              <a:rPr lang="en-US" dirty="0">
                <a:ea typeface="+mn-lt"/>
                <a:cs typeface="+mn-lt"/>
              </a:rPr>
              <a:t>Test of cure in pregnancy is not recommended at &lt;4 weeks due to potential false positives</a:t>
            </a:r>
            <a:endParaRPr lang="en-US" dirty="0"/>
          </a:p>
          <a:p>
            <a:pPr marL="114300" indent="0">
              <a:spcBef>
                <a:spcPts val="0"/>
              </a:spcBef>
              <a:buNone/>
            </a:pPr>
            <a:endParaRPr lang="en-US" dirty="0">
              <a:ea typeface="+mn-lt"/>
              <a:cs typeface="+mn-lt"/>
            </a:endParaRPr>
          </a:p>
          <a:p>
            <a:pPr marL="342265" indent="-227965"/>
            <a:r>
              <a:rPr lang="en-US" dirty="0">
                <a:ea typeface="+mn-lt"/>
                <a:cs typeface="+mn-lt"/>
              </a:rPr>
              <a:t>Bloody discharge, perianal ulcers, or mucosal ulcers among people with acute proctitis and rectal chlamydia should be presumptively treated for LGV (Lymphogranuloma venereum) with extended doxycycline 100 mg po bid for 3 weeks</a:t>
            </a:r>
            <a:endParaRPr lang="en-US" dirty="0">
              <a:cs typeface="Arial"/>
            </a:endParaRPr>
          </a:p>
          <a:p>
            <a:pPr marL="1003935" lvl="2" indent="-227965"/>
            <a:r>
              <a:rPr lang="en-US" sz="2200" dirty="0">
                <a:ea typeface="+mn-lt"/>
                <a:cs typeface="+mn-lt"/>
              </a:rPr>
              <a:t>If painful perianal ulcers are present or mucosal ulcers are detected on anoscopy, presumptive therapy should also include a regimen for genital herpes </a:t>
            </a:r>
          </a:p>
          <a:p>
            <a:pPr marL="342265" indent="-227965">
              <a:lnSpc>
                <a:spcPct val="100000"/>
              </a:lnSpc>
              <a:spcBef>
                <a:spcPts val="0"/>
              </a:spcBef>
            </a:pPr>
            <a:endParaRPr lang="en-US" dirty="0">
              <a:cs typeface="Calibri" panose="020F0502020204030204"/>
            </a:endParaRPr>
          </a:p>
          <a:p>
            <a:pPr marL="342265" indent="-227965">
              <a:lnSpc>
                <a:spcPct val="100000"/>
              </a:lnSpc>
              <a:spcBef>
                <a:spcPts val="0"/>
              </a:spcBef>
            </a:pPr>
            <a:endParaRPr lang="en-US" dirty="0">
              <a:cs typeface="Calibri" panose="020F0502020204030204"/>
            </a:endParaRPr>
          </a:p>
          <a:p>
            <a:pPr marL="0" indent="0">
              <a:lnSpc>
                <a:spcPct val="100000"/>
              </a:lnSpc>
              <a:spcBef>
                <a:spcPts val="0"/>
              </a:spcBef>
              <a:buNone/>
            </a:pPr>
            <a:endParaRPr lang="en-US" dirty="0">
              <a:cs typeface="Calibri" panose="020F0502020204030204"/>
            </a:endParaRPr>
          </a:p>
        </p:txBody>
      </p:sp>
      <p:pic>
        <p:nvPicPr>
          <p:cNvPr id="7" name="Picture 8" descr="New Metro Health_COLOR LOGO.png">
            <a:extLst>
              <a:ext uri="{FF2B5EF4-FFF2-40B4-BE49-F238E27FC236}">
                <a16:creationId xmlns:a16="http://schemas.microsoft.com/office/drawing/2014/main" id="{ADFAE87D-7B68-44C7-8E0E-BE3147A7F268}"/>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46213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F9D4-6291-42C8-929B-049537B7E159}"/>
              </a:ext>
            </a:extLst>
          </p:cNvPr>
          <p:cNvSpPr>
            <a:spLocks noGrp="1"/>
          </p:cNvSpPr>
          <p:nvPr>
            <p:ph type="title"/>
          </p:nvPr>
        </p:nvSpPr>
        <p:spPr>
          <a:xfrm>
            <a:off x="203199" y="367998"/>
            <a:ext cx="11443615" cy="994569"/>
          </a:xfrm>
        </p:spPr>
        <p:txBody>
          <a:bodyPr vert="horz" lIns="91440" tIns="45720" rIns="91440" bIns="45720" rtlCol="0" anchor="ctr">
            <a:noAutofit/>
          </a:bodyPr>
          <a:lstStyle/>
          <a:p>
            <a:pPr algn="ctr"/>
            <a:br>
              <a:rPr lang="en-US" sz="3200" dirty="0">
                <a:cs typeface="Calibri"/>
              </a:rPr>
            </a:br>
            <a:r>
              <a:rPr lang="en-US" sz="3200" dirty="0">
                <a:cs typeface="Calibri"/>
              </a:rPr>
              <a:t>Treatment: U</a:t>
            </a:r>
            <a:r>
              <a:rPr lang="en-US" sz="3200" dirty="0">
                <a:ea typeface="+mj-lt"/>
                <a:cs typeface="+mj-lt"/>
              </a:rPr>
              <a:t>ncomplicated Gonococcal Infections of Cervix, Urethra, or Rectum Among Adults and Adolescents</a:t>
            </a:r>
            <a:endParaRPr lang="en-US" sz="3200" dirty="0"/>
          </a:p>
          <a:p>
            <a:endParaRPr lang="en-US" sz="3600" dirty="0"/>
          </a:p>
        </p:txBody>
      </p:sp>
      <p:sp>
        <p:nvSpPr>
          <p:cNvPr id="3" name="Content Placeholder 2">
            <a:extLst>
              <a:ext uri="{FF2B5EF4-FFF2-40B4-BE49-F238E27FC236}">
                <a16:creationId xmlns:a16="http://schemas.microsoft.com/office/drawing/2014/main" id="{E313DF5D-7BC8-41C4-AA46-B41213A0C2C6}"/>
              </a:ext>
            </a:extLst>
          </p:cNvPr>
          <p:cNvSpPr>
            <a:spLocks noGrp="1"/>
          </p:cNvSpPr>
          <p:nvPr>
            <p:ph idx="1"/>
          </p:nvPr>
        </p:nvSpPr>
        <p:spPr>
          <a:xfrm>
            <a:off x="705112" y="1512058"/>
            <a:ext cx="10719189" cy="4721290"/>
          </a:xfrm>
        </p:spPr>
        <p:txBody>
          <a:bodyPr vert="horz" lIns="91440" tIns="45720" rIns="91440" bIns="45720" rtlCol="0" anchor="t">
            <a:normAutofit lnSpcReduction="10000"/>
          </a:bodyPr>
          <a:lstStyle/>
          <a:p>
            <a:pPr marL="114300" indent="0">
              <a:buNone/>
            </a:pPr>
            <a:r>
              <a:rPr lang="en-US" sz="2600" b="1" dirty="0">
                <a:ea typeface="+mn-lt"/>
                <a:cs typeface="+mn-lt"/>
              </a:rPr>
              <a:t>Ceftriaxone</a:t>
            </a:r>
            <a:r>
              <a:rPr lang="en-US" sz="2600" dirty="0">
                <a:ea typeface="+mn-lt"/>
                <a:cs typeface="+mn-lt"/>
              </a:rPr>
              <a:t> 500 mg Intramuscular (IM) in a single dose for people weighing &lt;150 kg. </a:t>
            </a:r>
          </a:p>
          <a:p>
            <a:pPr marL="638810" lvl="1" indent="-227965"/>
            <a:r>
              <a:rPr lang="en-US" sz="2400" dirty="0">
                <a:ea typeface="+mn-lt"/>
                <a:cs typeface="+mn-lt"/>
              </a:rPr>
              <a:t>For people weighing ≥150 kg, 1 g ceftriaxone should be administered</a:t>
            </a:r>
            <a:endParaRPr lang="en-US" sz="2400" dirty="0">
              <a:solidFill>
                <a:srgbClr val="000000"/>
              </a:solidFill>
              <a:cs typeface="Calibri"/>
            </a:endParaRPr>
          </a:p>
          <a:p>
            <a:pPr marL="638810" lvl="1" indent="-227965"/>
            <a:r>
              <a:rPr lang="en-US" sz="2400" dirty="0">
                <a:ea typeface="+mn-lt"/>
                <a:cs typeface="+mn-lt"/>
              </a:rPr>
              <a:t>If chlamydial infection has not been excluded, treat for chlamydia, preferably with doxycycline 100 mg orally 2 times/day for 7 days</a:t>
            </a:r>
            <a:endParaRPr lang="en-US" sz="2400" dirty="0">
              <a:cs typeface="Calibri"/>
            </a:endParaRPr>
          </a:p>
          <a:p>
            <a:pPr marL="457200" lvl="1" indent="0">
              <a:buNone/>
            </a:pPr>
            <a:endParaRPr lang="en-US" sz="2400" dirty="0">
              <a:ea typeface="+mn-lt"/>
              <a:cs typeface="+mn-lt"/>
            </a:endParaRPr>
          </a:p>
          <a:p>
            <a:pPr marL="457200" lvl="1" indent="0" algn="ctr">
              <a:buNone/>
            </a:pPr>
            <a:r>
              <a:rPr lang="en-US" sz="2400" b="1" dirty="0">
                <a:highlight>
                  <a:srgbClr val="FFFF00"/>
                </a:highlight>
                <a:ea typeface="+mn-lt"/>
                <a:cs typeface="+mn-lt"/>
              </a:rPr>
              <a:t>Dual therapy with azithromycin is no longer recommended*</a:t>
            </a:r>
          </a:p>
          <a:p>
            <a:pPr marL="342265" indent="-227965">
              <a:buFont typeface="Arial"/>
              <a:buChar char="•"/>
            </a:pPr>
            <a:endParaRPr lang="en-US" dirty="0">
              <a:ea typeface="+mn-lt"/>
              <a:cs typeface="+mn-lt"/>
            </a:endParaRPr>
          </a:p>
          <a:p>
            <a:pPr marL="0" indent="0">
              <a:buNone/>
            </a:pPr>
            <a:r>
              <a:rPr lang="en-US" sz="2600" b="1" dirty="0">
                <a:cs typeface="Calibri" panose="020F0502020204030204"/>
              </a:rPr>
              <a:t>During Pregnancy</a:t>
            </a:r>
            <a:endParaRPr lang="en-US" sz="2600" dirty="0">
              <a:cs typeface="Calibri" panose="020F0502020204030204"/>
            </a:endParaRPr>
          </a:p>
          <a:p>
            <a:pPr marL="457200" indent="-342900">
              <a:buFont typeface="Wingdings" panose="05000000000000000000" pitchFamily="2" charset="2"/>
              <a:buChar char="§"/>
            </a:pPr>
            <a:r>
              <a:rPr lang="en-US" dirty="0">
                <a:cs typeface="Calibri" panose="020F0502020204030204"/>
              </a:rPr>
              <a:t>Treat N. gonorrhoeae with ceftriaxone 500 mg in a single IM dose </a:t>
            </a:r>
            <a:r>
              <a:rPr lang="en-US" b="1" dirty="0">
                <a:cs typeface="Calibri" panose="020F0502020204030204"/>
              </a:rPr>
              <a:t>plus</a:t>
            </a:r>
            <a:r>
              <a:rPr lang="en-US" dirty="0">
                <a:cs typeface="Calibri" panose="020F0502020204030204"/>
              </a:rPr>
              <a:t> treatment for chlamydia, if infection has not been excluded</a:t>
            </a:r>
            <a:endParaRPr lang="en-US" dirty="0">
              <a:ea typeface="+mn-lt"/>
              <a:cs typeface="+mn-lt"/>
            </a:endParaRPr>
          </a:p>
          <a:p>
            <a:pPr marL="457200" lvl="1" indent="0">
              <a:buNone/>
            </a:pPr>
            <a:endParaRPr lang="en-US" dirty="0">
              <a:cs typeface="Calibri" panose="020F0502020204030204"/>
            </a:endParaRPr>
          </a:p>
        </p:txBody>
      </p:sp>
      <p:pic>
        <p:nvPicPr>
          <p:cNvPr id="7" name="Picture 8" descr="New Metro Health_COLOR LOGO.png">
            <a:extLst>
              <a:ext uri="{FF2B5EF4-FFF2-40B4-BE49-F238E27FC236}">
                <a16:creationId xmlns:a16="http://schemas.microsoft.com/office/drawing/2014/main" id="{9F133D87-335A-42F3-B5B5-08F148E2BB65}"/>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50856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F9D4-6291-42C8-929B-049537B7E159}"/>
              </a:ext>
            </a:extLst>
          </p:cNvPr>
          <p:cNvSpPr>
            <a:spLocks noGrp="1"/>
          </p:cNvSpPr>
          <p:nvPr>
            <p:ph type="title"/>
          </p:nvPr>
        </p:nvSpPr>
        <p:spPr>
          <a:xfrm>
            <a:off x="182329" y="426038"/>
            <a:ext cx="11443615" cy="816635"/>
          </a:xfrm>
        </p:spPr>
        <p:txBody>
          <a:bodyPr vert="horz" lIns="91440" tIns="45720" rIns="91440" bIns="45720" rtlCol="0" anchor="ctr">
            <a:noAutofit/>
          </a:bodyPr>
          <a:lstStyle/>
          <a:p>
            <a:br>
              <a:rPr lang="en-US" sz="3600" dirty="0">
                <a:ea typeface="+mj-lt"/>
                <a:cs typeface="+mj-lt"/>
              </a:rPr>
            </a:br>
            <a:r>
              <a:rPr lang="en-US" sz="3600" dirty="0">
                <a:ea typeface="+mj-lt"/>
                <a:cs typeface="+mj-lt"/>
              </a:rPr>
              <a:t>Uncomplicated Gonococcal Infection of the Pharynx</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E313DF5D-7BC8-41C4-AA46-B41213A0C2C6}"/>
              </a:ext>
            </a:extLst>
          </p:cNvPr>
          <p:cNvSpPr>
            <a:spLocks noGrp="1"/>
          </p:cNvSpPr>
          <p:nvPr>
            <p:ph idx="1"/>
          </p:nvPr>
        </p:nvSpPr>
        <p:spPr>
          <a:xfrm>
            <a:off x="445496" y="1424961"/>
            <a:ext cx="10853822" cy="4575444"/>
          </a:xfrm>
        </p:spPr>
        <p:txBody>
          <a:bodyPr vert="horz" lIns="91440" tIns="45720" rIns="91440" bIns="45720" rtlCol="0" anchor="t">
            <a:normAutofit fontScale="85000" lnSpcReduction="20000"/>
          </a:bodyPr>
          <a:lstStyle/>
          <a:p>
            <a:pPr marL="342265" indent="-227965"/>
            <a:r>
              <a:rPr lang="en-US" sz="3000" dirty="0">
                <a:ea typeface="+mn-lt"/>
                <a:cs typeface="+mn-lt"/>
              </a:rPr>
              <a:t>Ceftriaxone 500 mg* IM in a single dose for persons weighing &lt;150 kg</a:t>
            </a:r>
            <a:endParaRPr lang="en-US" sz="3000" b="1" dirty="0">
              <a:cs typeface="Calibri"/>
            </a:endParaRPr>
          </a:p>
          <a:p>
            <a:pPr marL="638810" lvl="1" indent="-227965"/>
            <a:r>
              <a:rPr lang="en-US" sz="3000" dirty="0">
                <a:ea typeface="+mn-lt"/>
                <a:cs typeface="+mn-lt"/>
              </a:rPr>
              <a:t> </a:t>
            </a:r>
            <a:r>
              <a:rPr lang="en-US" sz="2800" dirty="0">
                <a:ea typeface="+mn-lt"/>
                <a:cs typeface="+mn-lt"/>
              </a:rPr>
              <a:t>For persons weighing ≥150 kg, 1 g ceftriaxone should be administered.</a:t>
            </a:r>
            <a:endParaRPr lang="en-US" sz="2800" dirty="0">
              <a:cs typeface="Calibri" panose="020F0502020204030204"/>
            </a:endParaRPr>
          </a:p>
          <a:p>
            <a:pPr marL="342265" indent="-227965"/>
            <a:endParaRPr lang="en-US" sz="3000" dirty="0">
              <a:ea typeface="+mn-lt"/>
              <a:cs typeface="+mn-lt"/>
            </a:endParaRPr>
          </a:p>
          <a:p>
            <a:pPr marL="342265" indent="-227965"/>
            <a:r>
              <a:rPr lang="en-US" sz="3000" dirty="0">
                <a:ea typeface="+mn-lt"/>
                <a:cs typeface="+mn-lt"/>
              </a:rPr>
              <a:t>Follow up and </a:t>
            </a:r>
            <a:r>
              <a:rPr lang="en-US" sz="3000" b="1" dirty="0">
                <a:ea typeface="+mn-lt"/>
                <a:cs typeface="+mn-lt"/>
              </a:rPr>
              <a:t>test of cure </a:t>
            </a:r>
            <a:r>
              <a:rPr lang="en-US" sz="3000" dirty="0">
                <a:ea typeface="+mn-lt"/>
                <a:cs typeface="+mn-lt"/>
              </a:rPr>
              <a:t>with either culture or </a:t>
            </a:r>
            <a:r>
              <a:rPr lang="en-US" sz="3000" dirty="0" err="1">
                <a:ea typeface="+mn-lt"/>
                <a:cs typeface="+mn-lt"/>
              </a:rPr>
              <a:t>Nuceic</a:t>
            </a:r>
            <a:r>
              <a:rPr lang="en-US" sz="3000" dirty="0">
                <a:ea typeface="+mn-lt"/>
                <a:cs typeface="+mn-lt"/>
              </a:rPr>
              <a:t> Acid Amplification Test (NAAT)</a:t>
            </a:r>
            <a:r>
              <a:rPr lang="en-US" sz="3000" b="1" dirty="0">
                <a:ea typeface="+mn-lt"/>
                <a:cs typeface="+mn-lt"/>
              </a:rPr>
              <a:t> </a:t>
            </a:r>
            <a:r>
              <a:rPr lang="en-US" sz="3000" dirty="0">
                <a:ea typeface="+mn-lt"/>
                <a:cs typeface="+mn-lt"/>
              </a:rPr>
              <a:t>should occur </a:t>
            </a:r>
            <a:r>
              <a:rPr lang="en-US" sz="3000" b="1" dirty="0">
                <a:ea typeface="+mn-lt"/>
                <a:cs typeface="+mn-lt"/>
              </a:rPr>
              <a:t>7–14 days</a:t>
            </a:r>
            <a:r>
              <a:rPr lang="en-US" sz="3000" dirty="0">
                <a:ea typeface="+mn-lt"/>
                <a:cs typeface="+mn-lt"/>
              </a:rPr>
              <a:t> after initial treatment; testing at 7 days may increase likelihood of false-positive NAAT</a:t>
            </a:r>
            <a:endParaRPr lang="en-US" sz="3000" dirty="0">
              <a:cs typeface="Calibri" panose="020F0502020204030204"/>
            </a:endParaRPr>
          </a:p>
          <a:p>
            <a:pPr marL="342265" indent="-227965">
              <a:spcBef>
                <a:spcPts val="0"/>
              </a:spcBef>
            </a:pPr>
            <a:endParaRPr lang="en-US" sz="3000" dirty="0">
              <a:cs typeface="Calibri" panose="020F0502020204030204"/>
            </a:endParaRPr>
          </a:p>
          <a:p>
            <a:pPr marL="342265" indent="-227965">
              <a:spcBef>
                <a:spcPts val="0"/>
              </a:spcBef>
            </a:pPr>
            <a:r>
              <a:rPr lang="en-US" sz="3000" dirty="0">
                <a:cs typeface="Calibri" panose="020F0502020204030204"/>
              </a:rPr>
              <a:t>A test of cure is unnecessary after a diagnosis of uncomplicated </a:t>
            </a:r>
            <a:r>
              <a:rPr lang="en-US" sz="3000" u="sng" dirty="0">
                <a:cs typeface="Calibri" panose="020F0502020204030204"/>
              </a:rPr>
              <a:t>urogenital or rectal</a:t>
            </a:r>
            <a:r>
              <a:rPr lang="en-US" sz="3000" dirty="0">
                <a:cs typeface="Calibri" panose="020F0502020204030204"/>
              </a:rPr>
              <a:t> gonorrhea even with alternative regimens </a:t>
            </a:r>
            <a:r>
              <a:rPr lang="en-US" sz="3000" i="1" dirty="0">
                <a:cs typeface="Arial"/>
              </a:rPr>
              <a:t>unless therapeutic adherence is in question, symptoms persist, or reinfection is suspected. </a:t>
            </a:r>
            <a:endParaRPr lang="en-US" sz="3000" dirty="0">
              <a:ea typeface="+mn-lt"/>
              <a:cs typeface="+mn-lt"/>
            </a:endParaRPr>
          </a:p>
          <a:p>
            <a:pPr marL="342265" indent="-227965">
              <a:spcBef>
                <a:spcPts val="0"/>
              </a:spcBef>
            </a:pPr>
            <a:endParaRPr lang="en-US" dirty="0">
              <a:ea typeface="+mn-lt"/>
              <a:cs typeface="+mn-lt"/>
            </a:endParaRPr>
          </a:p>
          <a:p>
            <a:pPr marL="638810" lvl="1" indent="-227965"/>
            <a:endParaRPr lang="en-US" sz="2400" dirty="0">
              <a:cs typeface="Arial"/>
            </a:endParaRPr>
          </a:p>
        </p:txBody>
      </p:sp>
      <p:pic>
        <p:nvPicPr>
          <p:cNvPr id="7" name="Picture 7">
            <a:extLst>
              <a:ext uri="{FF2B5EF4-FFF2-40B4-BE49-F238E27FC236}">
                <a16:creationId xmlns:a16="http://schemas.microsoft.com/office/drawing/2014/main" id="{D16ADC61-F937-45D9-B2A4-289B10B6604C}"/>
              </a:ext>
            </a:extLst>
          </p:cNvPr>
          <p:cNvPicPr>
            <a:picLocks noChangeAspect="1"/>
          </p:cNvPicPr>
          <p:nvPr/>
        </p:nvPicPr>
        <p:blipFill>
          <a:blip r:embed="rId3"/>
          <a:stretch>
            <a:fillRect/>
          </a:stretch>
        </p:blipFill>
        <p:spPr>
          <a:xfrm>
            <a:off x="10453927" y="334808"/>
            <a:ext cx="845391" cy="816636"/>
          </a:xfrm>
          <a:prstGeom prst="rect">
            <a:avLst/>
          </a:prstGeom>
        </p:spPr>
      </p:pic>
      <p:pic>
        <p:nvPicPr>
          <p:cNvPr id="8" name="Picture 8" descr="New Metro Health_COLOR LOGO.png">
            <a:extLst>
              <a:ext uri="{FF2B5EF4-FFF2-40B4-BE49-F238E27FC236}">
                <a16:creationId xmlns:a16="http://schemas.microsoft.com/office/drawing/2014/main" id="{DC66429F-BC8D-4A72-BE45-3F7C1775567F}"/>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50171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55037" y="317732"/>
            <a:ext cx="11681926" cy="970383"/>
          </a:xfrm>
        </p:spPr>
        <p:txBody>
          <a:bodyPr>
            <a:normAutofit/>
          </a:bodyPr>
          <a:lstStyle/>
          <a:p>
            <a:pPr algn="ctr"/>
            <a:r>
              <a:rPr lang="en-US" dirty="0">
                <a:cs typeface="Calibri"/>
              </a:rPr>
              <a:t>Antimicrobial Resistance: Gonorrhea</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649705" y="1444525"/>
            <a:ext cx="11129211" cy="4162190"/>
          </a:xfrm>
        </p:spPr>
        <p:txBody>
          <a:bodyPr vert="horz" lIns="91440" tIns="45720" rIns="91440" bIns="45720" rtlCol="0" anchor="t">
            <a:normAutofit fontScale="92500" lnSpcReduction="10000"/>
          </a:bodyPr>
          <a:lstStyle/>
          <a:p>
            <a:pPr marL="114300" indent="0">
              <a:spcBef>
                <a:spcPts val="0"/>
              </a:spcBef>
              <a:buNone/>
            </a:pPr>
            <a:r>
              <a:rPr lang="en-US" sz="2800" dirty="0">
                <a:ea typeface="+mn-lt"/>
                <a:cs typeface="+mn-lt"/>
              </a:rPr>
              <a:t>Why did the treatment for gonorrhea change?</a:t>
            </a:r>
            <a:endParaRPr lang="en-US" sz="2800" dirty="0"/>
          </a:p>
          <a:p>
            <a:pPr marL="857250" lvl="1" indent="-457200">
              <a:spcBef>
                <a:spcPts val="0"/>
              </a:spcBef>
            </a:pPr>
            <a:r>
              <a:rPr lang="en-US" sz="2800" dirty="0">
                <a:ea typeface="+mn-lt"/>
                <a:cs typeface="+mn-lt"/>
              </a:rPr>
              <a:t>Appropriate use of antimicrobials is a major public health concern</a:t>
            </a:r>
          </a:p>
          <a:p>
            <a:pPr marL="857250" lvl="1" indent="-457200">
              <a:spcBef>
                <a:spcPts val="0"/>
              </a:spcBef>
            </a:pPr>
            <a:r>
              <a:rPr lang="en-US" sz="2800" dirty="0">
                <a:ea typeface="+mn-lt"/>
                <a:cs typeface="+mn-lt"/>
              </a:rPr>
              <a:t>Increase in azithromycin and ceftriaxone-resistant gonorrhea</a:t>
            </a:r>
            <a:endParaRPr lang="en-US" sz="2800" dirty="0">
              <a:ea typeface="+mn-lt"/>
              <a:cs typeface="Arial"/>
            </a:endParaRPr>
          </a:p>
          <a:p>
            <a:pPr marL="857250" lvl="1" indent="-457200">
              <a:spcBef>
                <a:spcPts val="0"/>
              </a:spcBef>
            </a:pPr>
            <a:r>
              <a:rPr lang="en-US" sz="2800" dirty="0">
                <a:ea typeface="+mn-lt"/>
                <a:cs typeface="+mn-lt"/>
              </a:rPr>
              <a:t>Pharmacokinetic and pharmacodynamic considerations, especially with pharyngeal gonorrhea </a:t>
            </a:r>
            <a:endParaRPr lang="en-US" sz="2800" dirty="0">
              <a:cs typeface="Calibri"/>
            </a:endParaRPr>
          </a:p>
          <a:p>
            <a:pPr marL="638810" lvl="1" indent="-227965"/>
            <a:r>
              <a:rPr lang="en-US" sz="2800" dirty="0">
                <a:ea typeface="+mn-lt"/>
                <a:cs typeface="+mn-lt"/>
              </a:rPr>
              <a:t>  Potential harm to the microbiome with dual therapy</a:t>
            </a:r>
            <a:endParaRPr lang="en-US" sz="2800" dirty="0">
              <a:cs typeface="Calibri" panose="020F0502020204030204"/>
            </a:endParaRPr>
          </a:p>
          <a:p>
            <a:pPr marL="342265" indent="-227965"/>
            <a:endParaRPr lang="en-US" sz="2800" dirty="0">
              <a:ea typeface="+mn-lt"/>
              <a:cs typeface="+mn-lt"/>
            </a:endParaRPr>
          </a:p>
          <a:p>
            <a:pPr marL="342265" indent="-227965"/>
            <a:r>
              <a:rPr lang="en-US" sz="2800" dirty="0">
                <a:ea typeface="+mn-lt"/>
                <a:cs typeface="+mn-lt"/>
              </a:rPr>
              <a:t>For patients who present with proctocolitis and who have been treated, consider sexually transmissible enteric pathogens – </a:t>
            </a:r>
            <a:r>
              <a:rPr lang="en-US" sz="2800" i="1" dirty="0">
                <a:ea typeface="+mn-lt"/>
                <a:cs typeface="+mn-lt"/>
              </a:rPr>
              <a:t>Shigella</a:t>
            </a:r>
            <a:r>
              <a:rPr lang="en-US" sz="2800" dirty="0">
                <a:ea typeface="+mn-lt"/>
                <a:cs typeface="+mn-lt"/>
              </a:rPr>
              <a:t> and </a:t>
            </a:r>
            <a:r>
              <a:rPr lang="en-US" sz="2800" i="1" dirty="0">
                <a:ea typeface="+mn-lt"/>
                <a:cs typeface="+mn-lt"/>
              </a:rPr>
              <a:t>Campylobacter</a:t>
            </a:r>
          </a:p>
        </p:txBody>
      </p:sp>
      <p:pic>
        <p:nvPicPr>
          <p:cNvPr id="7" name="Picture 8" descr="New Metro Health_COLOR LOGO.png">
            <a:extLst>
              <a:ext uri="{FF2B5EF4-FFF2-40B4-BE49-F238E27FC236}">
                <a16:creationId xmlns:a16="http://schemas.microsoft.com/office/drawing/2014/main" id="{BD489255-497B-4150-A61B-26C0B9A58354}"/>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72015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600" b="1" dirty="0">
                <a:cs typeface="Calibri Light"/>
              </a:rPr>
              <a:t>Expedited Partner Therapy (EPT)</a:t>
            </a:r>
            <a:endParaRPr lang="en-US" sz="6600" b="1" kern="1200" dirty="0">
              <a:cs typeface="Calibri Light"/>
            </a:endParaRPr>
          </a:p>
        </p:txBody>
      </p:sp>
      <p:pic>
        <p:nvPicPr>
          <p:cNvPr id="10" name="Picture 8" descr="New Metro Health_COLOR LOGO.png">
            <a:extLst>
              <a:ext uri="{FF2B5EF4-FFF2-40B4-BE49-F238E27FC236}">
                <a16:creationId xmlns:a16="http://schemas.microsoft.com/office/drawing/2014/main" id="{E738C10F-82DC-48F8-99C4-61B31D1EF1E5}"/>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53801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23935" y="130629"/>
            <a:ext cx="11681926" cy="855364"/>
          </a:xfrm>
        </p:spPr>
        <p:txBody>
          <a:bodyPr/>
          <a:lstStyle/>
          <a:p>
            <a:pPr algn="ctr"/>
            <a:r>
              <a:rPr lang="en-US" sz="4400" dirty="0">
                <a:cs typeface="Calibri"/>
              </a:rPr>
              <a:t>Overview</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561789" y="1100733"/>
            <a:ext cx="11068421" cy="4987770"/>
          </a:xfrm>
        </p:spPr>
        <p:txBody>
          <a:bodyPr vert="horz" lIns="91440" tIns="45720" rIns="91440" bIns="45720" rtlCol="0" anchor="t">
            <a:normAutofit/>
          </a:bodyPr>
          <a:lstStyle/>
          <a:p>
            <a:pPr marL="342265" indent="-227965"/>
            <a:r>
              <a:rPr lang="en-US" dirty="0">
                <a:ea typeface="+mn-lt"/>
                <a:cs typeface="+mn-lt"/>
              </a:rPr>
              <a:t>The clinical practice of treating the sex partners of patients diagnosed with chlamydia or gonorrhea by providing prescriptions or medications to the patient to take to his/her partner</a:t>
            </a:r>
            <a:r>
              <a:rPr lang="en-US" b="1" i="1" dirty="0">
                <a:ea typeface="+mn-lt"/>
                <a:cs typeface="+mn-lt"/>
              </a:rPr>
              <a:t> without the health care provider first examining the partner</a:t>
            </a:r>
            <a:endParaRPr lang="en-US" dirty="0"/>
          </a:p>
          <a:p>
            <a:pPr marL="342265" indent="-227965"/>
            <a:endParaRPr lang="en-US" sz="1000" b="1" i="1" dirty="0">
              <a:ea typeface="+mn-lt"/>
              <a:cs typeface="+mn-lt"/>
            </a:endParaRPr>
          </a:p>
          <a:p>
            <a:pPr marL="342265" indent="-227965"/>
            <a:r>
              <a:rPr lang="en-US" b="1" i="1" dirty="0">
                <a:ea typeface="+mn-lt"/>
                <a:cs typeface="+mn-lt"/>
              </a:rPr>
              <a:t>EPT </a:t>
            </a:r>
            <a:r>
              <a:rPr lang="en-US" dirty="0">
                <a:ea typeface="+mn-lt"/>
                <a:cs typeface="+mn-lt"/>
              </a:rPr>
              <a:t>is legal in Texas </a:t>
            </a:r>
          </a:p>
          <a:p>
            <a:pPr marL="638810" lvl="1" indent="0"/>
            <a:r>
              <a:rPr lang="en-US" dirty="0">
                <a:ea typeface="+mn-lt"/>
                <a:cs typeface="+mn-lt"/>
              </a:rPr>
              <a:t> Recommended for chlamydia and gonorrhea infections</a:t>
            </a:r>
          </a:p>
          <a:p>
            <a:pPr marL="638810" lvl="1" indent="0"/>
            <a:r>
              <a:rPr lang="en-US" b="1" dirty="0">
                <a:cs typeface="Calibri"/>
              </a:rPr>
              <a:t> Use shared decision-making </a:t>
            </a:r>
            <a:r>
              <a:rPr lang="en-US" dirty="0">
                <a:cs typeface="Calibri"/>
              </a:rPr>
              <a:t>in men who have sex with men</a:t>
            </a:r>
          </a:p>
          <a:p>
            <a:pPr marL="638810" lvl="1" indent="0"/>
            <a:r>
              <a:rPr lang="en-US" b="1" dirty="0">
                <a:cs typeface="Calibri"/>
              </a:rPr>
              <a:t> Not</a:t>
            </a:r>
            <a:r>
              <a:rPr lang="en-US" dirty="0">
                <a:cs typeface="Calibri"/>
              </a:rPr>
              <a:t> recommended for Syphilis</a:t>
            </a:r>
          </a:p>
          <a:p>
            <a:pPr marL="638810" lvl="1" indent="0"/>
            <a:r>
              <a:rPr lang="en-US" b="1" dirty="0">
                <a:cs typeface="Calibri"/>
              </a:rPr>
              <a:t> Not</a:t>
            </a:r>
            <a:r>
              <a:rPr lang="en-US" dirty="0">
                <a:cs typeface="Calibri"/>
              </a:rPr>
              <a:t> recommended for trichomoniasis (lack of supporting evidence) – partners of those diagnosed should be referred for presumptive treatment</a:t>
            </a:r>
          </a:p>
          <a:p>
            <a:pPr marL="638810" lvl="1" indent="0"/>
            <a:r>
              <a:rPr lang="en-US" dirty="0">
                <a:cs typeface="Calibri"/>
              </a:rPr>
              <a:t> Concurrent treatment of partners is recommended to prevent reinfection</a:t>
            </a:r>
            <a:endParaRPr lang="en-US" dirty="0"/>
          </a:p>
          <a:p>
            <a:pPr marL="342265" indent="-227965"/>
            <a:endParaRPr lang="en-US" dirty="0">
              <a:cs typeface="Calibri"/>
            </a:endParaRPr>
          </a:p>
        </p:txBody>
      </p:sp>
      <p:pic>
        <p:nvPicPr>
          <p:cNvPr id="7" name="Picture 7" descr="ept2.gif">
            <a:extLst>
              <a:ext uri="{FF2B5EF4-FFF2-40B4-BE49-F238E27FC236}">
                <a16:creationId xmlns:a16="http://schemas.microsoft.com/office/drawing/2014/main" id="{FAEA61A2-9C26-4A7B-8C7B-697AEFCA1D9A}"/>
              </a:ext>
            </a:extLst>
          </p:cNvPr>
          <p:cNvPicPr>
            <a:picLocks noChangeAspect="1"/>
          </p:cNvPicPr>
          <p:nvPr/>
        </p:nvPicPr>
        <p:blipFill>
          <a:blip r:embed="rId3"/>
          <a:stretch>
            <a:fillRect/>
          </a:stretch>
        </p:blipFill>
        <p:spPr>
          <a:xfrm>
            <a:off x="9997938" y="166168"/>
            <a:ext cx="1391729" cy="819825"/>
          </a:xfrm>
          <a:prstGeom prst="rect">
            <a:avLst/>
          </a:prstGeom>
        </p:spPr>
      </p:pic>
      <p:pic>
        <p:nvPicPr>
          <p:cNvPr id="8" name="Picture 8" descr="New Metro Health_COLOR LOGO.png">
            <a:extLst>
              <a:ext uri="{FF2B5EF4-FFF2-40B4-BE49-F238E27FC236}">
                <a16:creationId xmlns:a16="http://schemas.microsoft.com/office/drawing/2014/main" id="{056864CB-9899-411B-9114-09BCAE6603AE}"/>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50561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5788" y="6305882"/>
            <a:ext cx="548640" cy="396240"/>
          </a:xfrm>
        </p:spPr>
        <p:txBody>
          <a:bodyPr/>
          <a:lstStyle/>
          <a:p>
            <a:fld id="{1D2EA5EF-C699-AF4C-BA42-C0A1CAAB713C}" type="slidenum">
              <a:rPr lang="en-US" smtClean="0"/>
              <a:t>2</a:t>
            </a:fld>
            <a:endParaRPr lang="en-US"/>
          </a:p>
        </p:txBody>
      </p:sp>
      <p:sp>
        <p:nvSpPr>
          <p:cNvPr id="6" name="Title 5">
            <a:extLst>
              <a:ext uri="{FF2B5EF4-FFF2-40B4-BE49-F238E27FC236}">
                <a16:creationId xmlns:a16="http://schemas.microsoft.com/office/drawing/2014/main" id="{8D1B77F7-DD33-4483-B630-B1734FC553CC}"/>
              </a:ext>
            </a:extLst>
          </p:cNvPr>
          <p:cNvSpPr>
            <a:spLocks noGrp="1"/>
          </p:cNvSpPr>
          <p:nvPr>
            <p:ph type="ctrTitle"/>
          </p:nvPr>
        </p:nvSpPr>
        <p:spPr>
          <a:xfrm>
            <a:off x="2283389" y="2404415"/>
            <a:ext cx="7772399" cy="2049169"/>
          </a:xfrm>
        </p:spPr>
        <p:txBody>
          <a:bodyPr/>
          <a:lstStyle/>
          <a:p>
            <a:r>
              <a:rPr lang="en-US" dirty="0"/>
              <a:t>Key CDC Updates to the</a:t>
            </a:r>
            <a:br>
              <a:rPr lang="en-US" dirty="0"/>
            </a:br>
            <a:r>
              <a:rPr lang="en-US" dirty="0"/>
              <a:t>STI Treatment Guidelines</a:t>
            </a:r>
          </a:p>
        </p:txBody>
      </p:sp>
      <p:sp>
        <p:nvSpPr>
          <p:cNvPr id="8" name="Subtitle 7">
            <a:extLst>
              <a:ext uri="{FF2B5EF4-FFF2-40B4-BE49-F238E27FC236}">
                <a16:creationId xmlns:a16="http://schemas.microsoft.com/office/drawing/2014/main" id="{C3EB110E-49B7-400E-B0B6-633AAF66230B}"/>
              </a:ext>
            </a:extLst>
          </p:cNvPr>
          <p:cNvSpPr>
            <a:spLocks noGrp="1"/>
          </p:cNvSpPr>
          <p:nvPr>
            <p:ph type="subTitle" idx="1"/>
          </p:nvPr>
        </p:nvSpPr>
        <p:spPr>
          <a:xfrm>
            <a:off x="914402" y="4681684"/>
            <a:ext cx="10363197" cy="1624197"/>
          </a:xfrm>
        </p:spPr>
        <p:txBody>
          <a:bodyPr>
            <a:normAutofit fontScale="92500"/>
          </a:bodyPr>
          <a:lstStyle/>
          <a:p>
            <a:pPr algn="ctr"/>
            <a:r>
              <a:rPr lang="en-US" sz="4000" dirty="0"/>
              <a:t>Lucinda Lundy Zeinelabdin, MSN, APRN, FNP-C</a:t>
            </a:r>
          </a:p>
          <a:p>
            <a:pPr algn="ctr"/>
            <a:r>
              <a:rPr lang="en-US" sz="3100" b="0" i="0" dirty="0">
                <a:effectLst/>
                <a:latin typeface="Arial" panose="020B0604020202020204" pitchFamily="34" charset="0"/>
              </a:rPr>
              <a:t>Nurse Practitioner, Clinician Ambassador</a:t>
            </a:r>
            <a:endParaRPr lang="en-US" sz="3100" dirty="0"/>
          </a:p>
        </p:txBody>
      </p:sp>
      <p:pic>
        <p:nvPicPr>
          <p:cNvPr id="5" name="Picture 8" descr="New Metro Health_COLOR LOGO.png">
            <a:extLst>
              <a:ext uri="{FF2B5EF4-FFF2-40B4-BE49-F238E27FC236}">
                <a16:creationId xmlns:a16="http://schemas.microsoft.com/office/drawing/2014/main" id="{0B0493A0-2F81-4506-B222-81399E34B8FF}"/>
              </a:ext>
            </a:extLst>
          </p:cNvPr>
          <p:cNvPicPr>
            <a:picLocks noChangeAspect="1"/>
          </p:cNvPicPr>
          <p:nvPr/>
        </p:nvPicPr>
        <p:blipFill>
          <a:blip r:embed="rId3"/>
          <a:stretch>
            <a:fillRect/>
          </a:stretch>
        </p:blipFill>
        <p:spPr>
          <a:xfrm>
            <a:off x="5392820" y="242725"/>
            <a:ext cx="1406359" cy="1226549"/>
          </a:xfrm>
          <a:prstGeom prst="rect">
            <a:avLst/>
          </a:prstGeom>
        </p:spPr>
      </p:pic>
    </p:spTree>
    <p:extLst>
      <p:ext uri="{BB962C8B-B14F-4D97-AF65-F5344CB8AC3E}">
        <p14:creationId xmlns:p14="http://schemas.microsoft.com/office/powerpoint/2010/main" val="184844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23935" y="130629"/>
            <a:ext cx="11681926" cy="855364"/>
          </a:xfrm>
        </p:spPr>
        <p:txBody>
          <a:bodyPr/>
          <a:lstStyle/>
          <a:p>
            <a:pPr algn="ctr"/>
            <a:r>
              <a:rPr lang="en-US" dirty="0">
                <a:cs typeface="Calibri"/>
              </a:rPr>
              <a:t>EPT Documentation</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360948" y="1201478"/>
            <a:ext cx="11441192" cy="4965405"/>
          </a:xfrm>
        </p:spPr>
        <p:txBody>
          <a:bodyPr vert="horz" lIns="91440" tIns="45720" rIns="91440" bIns="45720" rtlCol="0" anchor="t">
            <a:normAutofit fontScale="92500" lnSpcReduction="20000"/>
          </a:bodyPr>
          <a:lstStyle/>
          <a:p>
            <a:r>
              <a:rPr lang="en-US" dirty="0">
                <a:ea typeface="+mn-lt"/>
                <a:cs typeface="+mn-lt"/>
              </a:rPr>
              <a:t>Do not write the names of partners receiving EPT in the index client health record</a:t>
            </a:r>
          </a:p>
          <a:p>
            <a:endParaRPr lang="en-US" dirty="0">
              <a:ea typeface="+mn-lt"/>
              <a:cs typeface="+mn-lt"/>
            </a:endParaRPr>
          </a:p>
          <a:p>
            <a:r>
              <a:rPr lang="en-US" dirty="0">
                <a:ea typeface="+mn-lt"/>
                <a:cs typeface="+mn-lt"/>
              </a:rPr>
              <a:t>Sexual partners do not need a health record to get EPT</a:t>
            </a:r>
            <a:endParaRPr lang="en-US" dirty="0">
              <a:cs typeface="Calibri"/>
            </a:endParaRPr>
          </a:p>
          <a:p>
            <a:endParaRPr lang="en-US" dirty="0">
              <a:ea typeface="+mn-lt"/>
              <a:cs typeface="+mn-lt"/>
            </a:endParaRPr>
          </a:p>
          <a:p>
            <a:r>
              <a:rPr lang="en-US" dirty="0">
                <a:ea typeface="+mn-lt"/>
                <a:cs typeface="+mn-lt"/>
              </a:rPr>
              <a:t>Document the following in the index client health record:</a:t>
            </a:r>
          </a:p>
          <a:p>
            <a:pPr marL="981930" lvl="1" indent="-342900"/>
            <a:r>
              <a:rPr lang="en-US" dirty="0">
                <a:ea typeface="+mn-lt"/>
                <a:cs typeface="+mn-lt"/>
              </a:rPr>
              <a:t>Number of partners receiving EPT</a:t>
            </a:r>
          </a:p>
          <a:p>
            <a:pPr marL="981930" lvl="1" indent="-342900"/>
            <a:r>
              <a:rPr lang="en-US" dirty="0">
                <a:ea typeface="+mn-lt"/>
                <a:cs typeface="+mn-lt"/>
              </a:rPr>
              <a:t>Medication and dose received</a:t>
            </a:r>
          </a:p>
          <a:p>
            <a:pPr marL="981930" lvl="1" indent="-342900"/>
            <a:r>
              <a:rPr lang="en-US" dirty="0">
                <a:ea typeface="+mn-lt"/>
                <a:cs typeface="+mn-lt"/>
              </a:rPr>
              <a:t>Whether partner(s) are pregnant or allergic to antibiotics (If known)</a:t>
            </a:r>
          </a:p>
          <a:p>
            <a:pPr marL="685237" indent="-342900"/>
            <a:r>
              <a:rPr lang="en-US" dirty="0">
                <a:ea typeface="+mn-lt"/>
                <a:cs typeface="+mn-lt"/>
              </a:rPr>
              <a:t>Keep a log that documents:</a:t>
            </a:r>
            <a:endParaRPr lang="en-US" dirty="0">
              <a:cs typeface="Calibri" panose="020F0502020204030204"/>
            </a:endParaRPr>
          </a:p>
          <a:p>
            <a:pPr marL="1120741" lvl="1" indent="-342900">
              <a:buFont typeface="Wingdings" panose="020B0604020202020204" pitchFamily="34" charset="0"/>
              <a:buChar char="§"/>
            </a:pPr>
            <a:r>
              <a:rPr lang="en-US" dirty="0">
                <a:ea typeface="+mn-lt"/>
                <a:cs typeface="+mn-lt"/>
              </a:rPr>
              <a:t>Date</a:t>
            </a:r>
          </a:p>
          <a:p>
            <a:pPr marL="1120741" lvl="1" indent="-342900">
              <a:buFont typeface="Wingdings" panose="020B0604020202020204" pitchFamily="34" charset="0"/>
              <a:buChar char="§"/>
            </a:pPr>
            <a:r>
              <a:rPr lang="en-US" dirty="0">
                <a:ea typeface="+mn-lt"/>
                <a:cs typeface="+mn-lt"/>
              </a:rPr>
              <a:t>Index client name</a:t>
            </a:r>
          </a:p>
          <a:p>
            <a:pPr marL="1120741" lvl="1" indent="-342900">
              <a:buFont typeface="Wingdings" panose="020B0604020202020204" pitchFamily="34" charset="0"/>
              <a:buChar char="§"/>
            </a:pPr>
            <a:r>
              <a:rPr lang="en-US" dirty="0">
                <a:ea typeface="+mn-lt"/>
                <a:cs typeface="+mn-lt"/>
              </a:rPr>
              <a:t>Date of birth</a:t>
            </a:r>
            <a:endParaRPr lang="en-US" dirty="0">
              <a:cs typeface="Calibri" panose="020F0502020204030204"/>
            </a:endParaRPr>
          </a:p>
          <a:p>
            <a:pPr marL="1120741" lvl="1" indent="-342900">
              <a:buFont typeface="Wingdings" panose="020B0604020202020204" pitchFamily="34" charset="0"/>
              <a:buChar char="§"/>
            </a:pPr>
            <a:r>
              <a:rPr lang="en-US" dirty="0">
                <a:ea typeface="+mn-lt"/>
                <a:cs typeface="+mn-lt"/>
              </a:rPr>
              <a:t>Name of medication and strength</a:t>
            </a:r>
            <a:endParaRPr lang="en-US" dirty="0">
              <a:cs typeface="Calibri" panose="020F0502020204030204"/>
            </a:endParaRPr>
          </a:p>
          <a:p>
            <a:pPr marL="1120741" lvl="1" indent="-342900">
              <a:buFont typeface="Wingdings" panose="020B0604020202020204" pitchFamily="34" charset="0"/>
              <a:buChar char="§"/>
            </a:pPr>
            <a:r>
              <a:rPr lang="en-US" dirty="0">
                <a:ea typeface="+mn-lt"/>
                <a:cs typeface="+mn-lt"/>
              </a:rPr>
              <a:t>Number of doses</a:t>
            </a:r>
          </a:p>
          <a:p>
            <a:pPr marL="1120741" lvl="1" indent="-342900">
              <a:buFont typeface="Wingdings" panose="020B0604020202020204" pitchFamily="34" charset="0"/>
              <a:buChar char="§"/>
            </a:pPr>
            <a:r>
              <a:rPr lang="en-US" dirty="0">
                <a:ea typeface="+mn-lt"/>
                <a:cs typeface="+mn-lt"/>
              </a:rPr>
              <a:t>National Drug Code (NDC), lot number and expiration date</a:t>
            </a:r>
            <a:endParaRPr lang="en-US" dirty="0">
              <a:cs typeface="Calibri"/>
            </a:endParaRPr>
          </a:p>
          <a:p>
            <a:pPr lvl="1" indent="0"/>
            <a:endParaRPr lang="en-US" dirty="0">
              <a:cs typeface="Calibri"/>
            </a:endParaRPr>
          </a:p>
          <a:p>
            <a:endParaRPr lang="en-US" dirty="0">
              <a:cs typeface="Calibri"/>
            </a:endParaRPr>
          </a:p>
        </p:txBody>
      </p:sp>
      <p:pic>
        <p:nvPicPr>
          <p:cNvPr id="7" name="Picture 8" descr="New Metro Health_COLOR LOGO.png">
            <a:extLst>
              <a:ext uri="{FF2B5EF4-FFF2-40B4-BE49-F238E27FC236}">
                <a16:creationId xmlns:a16="http://schemas.microsoft.com/office/drawing/2014/main" id="{4127457C-5395-4B83-9702-2A0DB8288827}"/>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344256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23935" y="130629"/>
            <a:ext cx="11681926" cy="855364"/>
          </a:xfrm>
        </p:spPr>
        <p:txBody>
          <a:bodyPr>
            <a:normAutofit/>
          </a:bodyPr>
          <a:lstStyle/>
          <a:p>
            <a:pPr algn="ctr"/>
            <a:r>
              <a:rPr lang="en-US" dirty="0">
                <a:cs typeface="Calibri"/>
              </a:rPr>
              <a:t>EPT Paper Prescription Example</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6103" y="929715"/>
            <a:ext cx="11681926" cy="4987770"/>
          </a:xfrm>
        </p:spPr>
        <p:txBody>
          <a:bodyPr vert="horz" lIns="91440" tIns="45720" rIns="91440" bIns="45720" rtlCol="0" anchor="t">
            <a:normAutofit/>
          </a:bodyPr>
          <a:lstStyle/>
          <a:p>
            <a:endParaRPr lang="en-US" dirty="0">
              <a:cs typeface="Calibri"/>
            </a:endParaRPr>
          </a:p>
          <a:p>
            <a:pPr lvl="1" indent="0"/>
            <a:endParaRPr lang="en-US" dirty="0">
              <a:cs typeface="Calibri"/>
            </a:endParaRPr>
          </a:p>
          <a:p>
            <a:endParaRPr lang="en-US" dirty="0">
              <a:cs typeface="Calibri"/>
            </a:endParaRPr>
          </a:p>
        </p:txBody>
      </p:sp>
      <p:pic>
        <p:nvPicPr>
          <p:cNvPr id="7" name="Picture 7" descr="EPT Prescription.jpg">
            <a:extLst>
              <a:ext uri="{FF2B5EF4-FFF2-40B4-BE49-F238E27FC236}">
                <a16:creationId xmlns:a16="http://schemas.microsoft.com/office/drawing/2014/main" id="{4D0F280B-6ED4-49F3-9E1C-4A536BB2A387}"/>
              </a:ext>
            </a:extLst>
          </p:cNvPr>
          <p:cNvPicPr>
            <a:picLocks noChangeAspect="1"/>
          </p:cNvPicPr>
          <p:nvPr/>
        </p:nvPicPr>
        <p:blipFill>
          <a:blip r:embed="rId3"/>
          <a:stretch>
            <a:fillRect/>
          </a:stretch>
        </p:blipFill>
        <p:spPr>
          <a:xfrm>
            <a:off x="3322428" y="944413"/>
            <a:ext cx="4440087" cy="544362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31F714F-BAD9-4940-B90F-6FF1E6760EFA}"/>
                  </a:ext>
                </a:extLst>
              </p14:cNvPr>
              <p14:cNvContentPartPr/>
              <p14:nvPr/>
            </p14:nvContentPartPr>
            <p14:xfrm>
              <a:off x="4837813" y="3863162"/>
              <a:ext cx="885825" cy="495300"/>
            </p14:xfrm>
          </p:contentPart>
        </mc:Choice>
        <mc:Fallback xmlns="">
          <p:pic>
            <p:nvPicPr>
              <p:cNvPr id="8" name="Ink 7">
                <a:extLst>
                  <a:ext uri="{FF2B5EF4-FFF2-40B4-BE49-F238E27FC236}">
                    <a16:creationId xmlns:a16="http://schemas.microsoft.com/office/drawing/2014/main" id="{A31F714F-BAD9-4940-B90F-6FF1E6760EFA}"/>
                  </a:ext>
                </a:extLst>
              </p:cNvPr>
              <p:cNvPicPr/>
              <p:nvPr/>
            </p:nvPicPr>
            <p:blipFill>
              <a:blip r:embed="rId5"/>
              <a:stretch>
                <a:fillRect/>
              </a:stretch>
            </p:blipFill>
            <p:spPr>
              <a:xfrm>
                <a:off x="4819823" y="3845203"/>
                <a:ext cx="921445" cy="530858"/>
              </a:xfrm>
              <a:prstGeom prst="rect">
                <a:avLst/>
              </a:prstGeom>
            </p:spPr>
          </p:pic>
        </mc:Fallback>
      </mc:AlternateContent>
      <p:pic>
        <p:nvPicPr>
          <p:cNvPr id="9" name="Picture 8" descr="New Metro Health_COLOR LOGO.png">
            <a:extLst>
              <a:ext uri="{FF2B5EF4-FFF2-40B4-BE49-F238E27FC236}">
                <a16:creationId xmlns:a16="http://schemas.microsoft.com/office/drawing/2014/main" id="{0DEB2395-1712-4F02-8BE0-5A2A9D40268B}"/>
              </a:ext>
            </a:extLst>
          </p:cNvPr>
          <p:cNvPicPr>
            <a:picLocks noChangeAspect="1"/>
          </p:cNvPicPr>
          <p:nvPr/>
        </p:nvPicPr>
        <p:blipFill>
          <a:blip r:embed="rId6"/>
          <a:stretch>
            <a:fillRect/>
          </a:stretch>
        </p:blipFill>
        <p:spPr>
          <a:xfrm>
            <a:off x="203199" y="6000405"/>
            <a:ext cx="1003827" cy="875483"/>
          </a:xfrm>
          <a:prstGeom prst="rect">
            <a:avLst/>
          </a:prstGeom>
        </p:spPr>
      </p:pic>
      <p:sp>
        <p:nvSpPr>
          <p:cNvPr id="4" name="TextBox 3">
            <a:extLst>
              <a:ext uri="{FF2B5EF4-FFF2-40B4-BE49-F238E27FC236}">
                <a16:creationId xmlns:a16="http://schemas.microsoft.com/office/drawing/2014/main" id="{2B28F5B9-B455-4BCF-AEFF-A504F5029F01}"/>
              </a:ext>
            </a:extLst>
          </p:cNvPr>
          <p:cNvSpPr txBox="1"/>
          <p:nvPr/>
        </p:nvSpPr>
        <p:spPr>
          <a:xfrm>
            <a:off x="1389888" y="6426554"/>
            <a:ext cx="7781029" cy="307777"/>
          </a:xfrm>
          <a:prstGeom prst="rect">
            <a:avLst/>
          </a:prstGeom>
          <a:noFill/>
        </p:spPr>
        <p:txBody>
          <a:bodyPr wrap="square" rtlCol="0">
            <a:spAutoFit/>
          </a:bodyPr>
          <a:lstStyle/>
          <a:p>
            <a:r>
              <a:rPr lang="en-US" sz="1400" dirty="0"/>
              <a:t>Source: https://www.health.ny.gov/health_care/medicaid/program/update/2019/2019-04.htm</a:t>
            </a:r>
          </a:p>
        </p:txBody>
      </p:sp>
    </p:spTree>
    <p:extLst>
      <p:ext uri="{BB962C8B-B14F-4D97-AF65-F5344CB8AC3E}">
        <p14:creationId xmlns:p14="http://schemas.microsoft.com/office/powerpoint/2010/main" val="131178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23935" y="130629"/>
            <a:ext cx="11681926" cy="855364"/>
          </a:xfrm>
        </p:spPr>
        <p:txBody>
          <a:bodyPr/>
          <a:lstStyle/>
          <a:p>
            <a:pPr algn="ctr"/>
            <a:r>
              <a:rPr lang="en-US" dirty="0">
                <a:cs typeface="Calibri"/>
              </a:rPr>
              <a:t>EPT Treatment of Gonorrhea Infections*</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312822" y="1902896"/>
            <a:ext cx="11307840" cy="3267036"/>
          </a:xfrm>
        </p:spPr>
        <p:txBody>
          <a:bodyPr vert="horz" lIns="91440" tIns="45720" rIns="91440" bIns="45720" rtlCol="0" anchor="t">
            <a:normAutofit fontScale="92500" lnSpcReduction="10000"/>
          </a:bodyPr>
          <a:lstStyle/>
          <a:p>
            <a:pPr marL="342265" indent="-227965"/>
            <a:r>
              <a:rPr lang="en-US" sz="2800" dirty="0">
                <a:cs typeface="Calibri"/>
              </a:rPr>
              <a:t>Oral EPT can be used to treat partners of patients diagnosed with gonorrhea</a:t>
            </a:r>
            <a:endParaRPr lang="en-US" sz="2800" dirty="0"/>
          </a:p>
          <a:p>
            <a:pPr marL="1003969" lvl="2" indent="-227965"/>
            <a:r>
              <a:rPr lang="en-US" sz="2600" dirty="0">
                <a:cs typeface="Calibri"/>
              </a:rPr>
              <a:t>Give patient ceftriaxone IM, and give partner a single dose of oral cefixime 800 mg</a:t>
            </a:r>
          </a:p>
          <a:p>
            <a:pPr marL="638810" lvl="1" indent="-227965"/>
            <a:endParaRPr lang="en-US" sz="2800" dirty="0">
              <a:cs typeface="Calibri"/>
            </a:endParaRPr>
          </a:p>
          <a:p>
            <a:pPr marL="638810" lvl="1" indent="-227965"/>
            <a:r>
              <a:rPr lang="en-US" sz="2800" dirty="0">
                <a:cs typeface="Calibri"/>
              </a:rPr>
              <a:t>If a chlamydia test result has not been documented, treat with oral cefixime regimen PLUS oral doxycycline 100mg BID x 7 day</a:t>
            </a:r>
          </a:p>
          <a:p>
            <a:pPr marL="1003969" lvl="2" indent="-227965"/>
            <a:r>
              <a:rPr lang="en-US" sz="2600" dirty="0">
                <a:cs typeface="Calibri"/>
              </a:rPr>
              <a:t>*EPT may consist </a:t>
            </a:r>
            <a:r>
              <a:rPr lang="en-US" sz="2600" b="1" u="sng" dirty="0">
                <a:cs typeface="Calibri"/>
              </a:rPr>
              <a:t>only</a:t>
            </a:r>
            <a:r>
              <a:rPr lang="en-US" sz="2600" dirty="0">
                <a:cs typeface="Calibri"/>
              </a:rPr>
              <a:t> of oral medications</a:t>
            </a:r>
            <a:endParaRPr lang="en-US" sz="2600" dirty="0"/>
          </a:p>
          <a:p>
            <a:pPr marL="342265" indent="-227965"/>
            <a:endParaRPr lang="en-US" dirty="0">
              <a:cs typeface="Calibri"/>
            </a:endParaRPr>
          </a:p>
        </p:txBody>
      </p:sp>
      <p:pic>
        <p:nvPicPr>
          <p:cNvPr id="7" name="Picture 8" descr="New Metro Health_COLOR LOGO.png">
            <a:extLst>
              <a:ext uri="{FF2B5EF4-FFF2-40B4-BE49-F238E27FC236}">
                <a16:creationId xmlns:a16="http://schemas.microsoft.com/office/drawing/2014/main" id="{70F9C059-737A-4A00-922A-C7A5A7C5F354}"/>
              </a:ext>
            </a:extLst>
          </p:cNvPr>
          <p:cNvPicPr>
            <a:picLocks noChangeAspect="1"/>
          </p:cNvPicPr>
          <p:nvPr/>
        </p:nvPicPr>
        <p:blipFill>
          <a:blip r:embed="rId3"/>
          <a:stretch>
            <a:fillRect/>
          </a:stretch>
        </p:blipFill>
        <p:spPr>
          <a:xfrm>
            <a:off x="203199" y="6000405"/>
            <a:ext cx="1003827" cy="875483"/>
          </a:xfrm>
          <a:prstGeom prst="rect">
            <a:avLst/>
          </a:prstGeom>
        </p:spPr>
      </p:pic>
      <p:sp>
        <p:nvSpPr>
          <p:cNvPr id="4" name="TextBox 3">
            <a:extLst>
              <a:ext uri="{FF2B5EF4-FFF2-40B4-BE49-F238E27FC236}">
                <a16:creationId xmlns:a16="http://schemas.microsoft.com/office/drawing/2014/main" id="{4386FC07-AE96-A5C4-F400-3A2704364D43}"/>
              </a:ext>
            </a:extLst>
          </p:cNvPr>
          <p:cNvSpPr txBox="1"/>
          <p:nvPr/>
        </p:nvSpPr>
        <p:spPr>
          <a:xfrm>
            <a:off x="3176704" y="6450372"/>
            <a:ext cx="48317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ea typeface="+mn-lt"/>
                <a:cs typeface="+mn-lt"/>
              </a:rPr>
              <a:t>https://www.cdc.gov/std/ept/gc-guidance.htm</a:t>
            </a:r>
            <a:endParaRPr lang="en-US" sz="1200" dirty="0"/>
          </a:p>
        </p:txBody>
      </p:sp>
    </p:spTree>
    <p:extLst>
      <p:ext uri="{BB962C8B-B14F-4D97-AF65-F5344CB8AC3E}">
        <p14:creationId xmlns:p14="http://schemas.microsoft.com/office/powerpoint/2010/main" val="243382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dirty="0">
                <a:cs typeface="Calibri Light"/>
              </a:rPr>
              <a:t>Trichomoniasis</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0CFD3737-277B-4F16-8EDD-7F61B607A11C}"/>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93801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572493" y="238539"/>
            <a:ext cx="11047274" cy="774335"/>
          </a:xfrm>
        </p:spPr>
        <p:txBody>
          <a:bodyPr anchor="b">
            <a:normAutofit/>
          </a:bodyPr>
          <a:lstStyle/>
          <a:p>
            <a:pPr algn="ctr"/>
            <a:r>
              <a:rPr lang="en-US" sz="4400" dirty="0">
                <a:cs typeface="Calibri"/>
              </a:rPr>
              <a:t>Screening Women</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705112" y="1308837"/>
            <a:ext cx="10921542" cy="4395605"/>
          </a:xfrm>
        </p:spPr>
        <p:txBody>
          <a:bodyPr vert="horz" lIns="91440" tIns="45720" rIns="91440" bIns="45720" rtlCol="0" anchor="t">
            <a:noAutofit/>
          </a:bodyPr>
          <a:lstStyle/>
          <a:p>
            <a:pPr marL="342900" indent="-342900">
              <a:spcBef>
                <a:spcPts val="0"/>
              </a:spcBef>
              <a:spcAft>
                <a:spcPts val="600"/>
              </a:spcAft>
            </a:pPr>
            <a:r>
              <a:rPr lang="en-US" dirty="0">
                <a:ea typeface="+mn-lt"/>
                <a:cs typeface="+mn-lt"/>
              </a:rPr>
              <a:t>Test all women who seek care for vaginal discharge</a:t>
            </a:r>
          </a:p>
          <a:p>
            <a:pPr marL="399415" indent="-342900">
              <a:spcBef>
                <a:spcPts val="0"/>
              </a:spcBef>
              <a:spcAft>
                <a:spcPts val="600"/>
              </a:spcAft>
            </a:pPr>
            <a:r>
              <a:rPr lang="en-US" dirty="0">
                <a:ea typeface="+mn-lt"/>
                <a:cs typeface="+mn-lt"/>
              </a:rPr>
              <a:t>Annual screening should be considered in:</a:t>
            </a:r>
          </a:p>
          <a:p>
            <a:pPr marL="695960" lvl="1" indent="-342900">
              <a:spcBef>
                <a:spcPts val="0"/>
              </a:spcBef>
              <a:spcAft>
                <a:spcPts val="600"/>
              </a:spcAft>
            </a:pPr>
            <a:r>
              <a:rPr lang="en-US" dirty="0">
                <a:ea typeface="+mn-lt"/>
                <a:cs typeface="+mn-lt"/>
              </a:rPr>
              <a:t>Women with prior STIs, including HIV</a:t>
            </a:r>
          </a:p>
          <a:p>
            <a:pPr marL="695960" lvl="1" indent="-342900">
              <a:spcBef>
                <a:spcPts val="0"/>
              </a:spcBef>
              <a:spcAft>
                <a:spcPts val="600"/>
              </a:spcAft>
            </a:pPr>
            <a:r>
              <a:rPr lang="en-US" dirty="0">
                <a:ea typeface="+mn-lt"/>
                <a:cs typeface="+mn-lt"/>
              </a:rPr>
              <a:t>Asymptomatic women at high risk for infection </a:t>
            </a:r>
            <a:endParaRPr lang="en-US" dirty="0">
              <a:cs typeface="Calibri"/>
            </a:endParaRPr>
          </a:p>
          <a:p>
            <a:pPr marL="1003935" lvl="2" indent="-227965">
              <a:spcBef>
                <a:spcPts val="0"/>
              </a:spcBef>
              <a:spcAft>
                <a:spcPts val="600"/>
              </a:spcAft>
            </a:pPr>
            <a:r>
              <a:rPr lang="en-US" dirty="0">
                <a:ea typeface="+mn-lt"/>
                <a:cs typeface="+mn-lt"/>
              </a:rPr>
              <a:t>Multiple sex partners</a:t>
            </a:r>
          </a:p>
          <a:p>
            <a:pPr marL="1003935" lvl="2" indent="-227965">
              <a:spcBef>
                <a:spcPts val="0"/>
              </a:spcBef>
              <a:spcAft>
                <a:spcPts val="600"/>
              </a:spcAft>
            </a:pPr>
            <a:r>
              <a:rPr lang="en-US" dirty="0">
                <a:ea typeface="+mn-lt"/>
                <a:cs typeface="+mn-lt"/>
              </a:rPr>
              <a:t>Transactional sex or sex work</a:t>
            </a:r>
          </a:p>
          <a:p>
            <a:pPr marL="1003935" lvl="2" indent="-227965">
              <a:spcBef>
                <a:spcPts val="0"/>
              </a:spcBef>
              <a:spcAft>
                <a:spcPts val="600"/>
              </a:spcAft>
            </a:pPr>
            <a:r>
              <a:rPr lang="en-US" dirty="0">
                <a:ea typeface="+mn-lt"/>
                <a:cs typeface="+mn-lt"/>
              </a:rPr>
              <a:t>Drug use</a:t>
            </a:r>
          </a:p>
          <a:p>
            <a:pPr marL="1003935" lvl="2" indent="-227965">
              <a:spcBef>
                <a:spcPts val="0"/>
              </a:spcBef>
              <a:spcAft>
                <a:spcPts val="600"/>
              </a:spcAft>
            </a:pPr>
            <a:r>
              <a:rPr lang="en-US" dirty="0">
                <a:ea typeface="+mn-lt"/>
                <a:cs typeface="+mn-lt"/>
              </a:rPr>
              <a:t>History of incarceration</a:t>
            </a:r>
          </a:p>
          <a:p>
            <a:pPr marL="342265" indent="-227965">
              <a:spcBef>
                <a:spcPts val="0"/>
              </a:spcBef>
              <a:spcAft>
                <a:spcPts val="600"/>
              </a:spcAft>
            </a:pPr>
            <a:r>
              <a:rPr lang="en-US" dirty="0">
                <a:ea typeface="+mn-lt"/>
                <a:cs typeface="+mn-lt"/>
              </a:rPr>
              <a:t>Current partners should be referred for presumptive therapy</a:t>
            </a:r>
          </a:p>
          <a:p>
            <a:pPr marL="342265" indent="-227965">
              <a:spcBef>
                <a:spcPts val="0"/>
              </a:spcBef>
              <a:spcAft>
                <a:spcPts val="600"/>
              </a:spcAft>
            </a:pPr>
            <a:r>
              <a:rPr lang="en-US" dirty="0">
                <a:ea typeface="+mn-lt"/>
                <a:cs typeface="+mn-lt"/>
              </a:rPr>
              <a:t>Advise to abstain from intercourse until patient and partners have been treated (concurrently, if possible) and any symptoms have resolved</a:t>
            </a:r>
          </a:p>
          <a:p>
            <a:pPr marL="285750" indent="-285750">
              <a:spcBef>
                <a:spcPts val="0"/>
              </a:spcBef>
              <a:spcAft>
                <a:spcPts val="600"/>
              </a:spcAft>
              <a:buFont typeface="Arial,Sans-Serif" panose="020B0604020202020204" pitchFamily="34" charset="0"/>
            </a:pPr>
            <a:endParaRPr lang="en-US" sz="1200" dirty="0"/>
          </a:p>
        </p:txBody>
      </p:sp>
      <p:pic>
        <p:nvPicPr>
          <p:cNvPr id="7" name="Picture 7" descr="download.jpg">
            <a:extLst>
              <a:ext uri="{FF2B5EF4-FFF2-40B4-BE49-F238E27FC236}">
                <a16:creationId xmlns:a16="http://schemas.microsoft.com/office/drawing/2014/main" id="{3D512442-9D75-4A4B-9D71-47A1576DE48E}"/>
              </a:ext>
            </a:extLst>
          </p:cNvPr>
          <p:cNvPicPr>
            <a:picLocks noChangeAspect="1"/>
          </p:cNvPicPr>
          <p:nvPr/>
        </p:nvPicPr>
        <p:blipFill rotWithShape="1">
          <a:blip r:embed="rId3"/>
          <a:srcRect l="16986" t="6015" r="17301" b="4512"/>
          <a:stretch/>
        </p:blipFill>
        <p:spPr>
          <a:xfrm>
            <a:off x="9744228" y="238539"/>
            <a:ext cx="1875279" cy="2715568"/>
          </a:xfrm>
          <a:prstGeom prst="rect">
            <a:avLst/>
          </a:prstGeom>
        </p:spPr>
      </p:pic>
      <p:pic>
        <p:nvPicPr>
          <p:cNvPr id="12" name="Picture 8" descr="New Metro Health_COLOR LOGO.png">
            <a:extLst>
              <a:ext uri="{FF2B5EF4-FFF2-40B4-BE49-F238E27FC236}">
                <a16:creationId xmlns:a16="http://schemas.microsoft.com/office/drawing/2014/main" id="{0BD1D79A-452E-4CCE-BA7D-BD7DBE3D6F84}"/>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43109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572493" y="238539"/>
            <a:ext cx="11047274" cy="788403"/>
          </a:xfrm>
        </p:spPr>
        <p:txBody>
          <a:bodyPr anchor="b">
            <a:normAutofit/>
          </a:bodyPr>
          <a:lstStyle/>
          <a:p>
            <a:pPr algn="ctr"/>
            <a:r>
              <a:rPr lang="en-US" dirty="0">
                <a:cs typeface="Calibri"/>
              </a:rPr>
              <a:t>Trichomoniasis in Women with HIV</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572493" y="1229349"/>
            <a:ext cx="11047274" cy="4086479"/>
          </a:xfrm>
        </p:spPr>
        <p:txBody>
          <a:bodyPr vert="horz" lIns="91440" tIns="45720" rIns="91440" bIns="45720" rtlCol="0" anchor="t">
            <a:noAutofit/>
          </a:bodyPr>
          <a:lstStyle/>
          <a:p>
            <a:pPr marL="285750" indent="-285750">
              <a:spcBef>
                <a:spcPts val="0"/>
              </a:spcBef>
              <a:spcAft>
                <a:spcPts val="600"/>
              </a:spcAft>
            </a:pPr>
            <a:r>
              <a:rPr lang="en-US" sz="2200" dirty="0">
                <a:ea typeface="+mn-lt"/>
                <a:cs typeface="+mn-lt"/>
              </a:rPr>
              <a:t>Up to 53% of women with HIV have </a:t>
            </a:r>
            <a:r>
              <a:rPr lang="en-US" sz="2200" i="1" dirty="0">
                <a:ea typeface="+mn-lt"/>
                <a:cs typeface="+mn-lt"/>
              </a:rPr>
              <a:t>T. vaginalis</a:t>
            </a:r>
            <a:r>
              <a:rPr lang="en-US" sz="2200" dirty="0">
                <a:ea typeface="+mn-lt"/>
                <a:cs typeface="+mn-lt"/>
              </a:rPr>
              <a:t> infection</a:t>
            </a:r>
          </a:p>
          <a:p>
            <a:pPr marL="742950" lvl="1" indent="-227965">
              <a:spcBef>
                <a:spcPts val="0"/>
              </a:spcBef>
              <a:spcAft>
                <a:spcPts val="600"/>
              </a:spcAft>
            </a:pPr>
            <a:r>
              <a:rPr lang="en-US" sz="2000" i="1" dirty="0">
                <a:ea typeface="+mn-lt"/>
                <a:cs typeface="+mn-lt"/>
              </a:rPr>
              <a:t>T. Vaginalis</a:t>
            </a:r>
            <a:r>
              <a:rPr lang="en-US" sz="2000" dirty="0">
                <a:ea typeface="+mn-lt"/>
                <a:cs typeface="+mn-lt"/>
              </a:rPr>
              <a:t> is associated with Pelvic Inflammatory Disease (PID) in women with HIV</a:t>
            </a:r>
            <a:endParaRPr lang="en-US" sz="2000" dirty="0"/>
          </a:p>
          <a:p>
            <a:pPr marL="285750" indent="-285750">
              <a:spcBef>
                <a:spcPts val="0"/>
              </a:spcBef>
              <a:spcAft>
                <a:spcPts val="600"/>
              </a:spcAft>
            </a:pPr>
            <a:endParaRPr lang="en-US" sz="2000" dirty="0">
              <a:ea typeface="+mn-lt"/>
              <a:cs typeface="+mn-lt"/>
            </a:endParaRPr>
          </a:p>
          <a:p>
            <a:pPr marL="285750" indent="-285750">
              <a:spcBef>
                <a:spcPts val="0"/>
              </a:spcBef>
              <a:spcAft>
                <a:spcPts val="600"/>
              </a:spcAft>
            </a:pPr>
            <a:r>
              <a:rPr lang="en-US" sz="2200" dirty="0">
                <a:ea typeface="+mn-lt"/>
                <a:cs typeface="+mn-lt"/>
              </a:rPr>
              <a:t>In</a:t>
            </a:r>
            <a:r>
              <a:rPr lang="en-US" sz="2200" dirty="0">
                <a:cs typeface="Calibri" panose="020F0502020204030204"/>
              </a:rPr>
              <a:t> non-virally suppressed women with HIV, treatment of trichomoniasis is associated with decreased viral load and viral shedding</a:t>
            </a:r>
          </a:p>
          <a:p>
            <a:pPr marL="742950" lvl="1" indent="-227965">
              <a:spcBef>
                <a:spcPts val="0"/>
              </a:spcBef>
              <a:spcAft>
                <a:spcPts val="600"/>
              </a:spcAft>
            </a:pPr>
            <a:r>
              <a:rPr lang="en-US" sz="2000" dirty="0">
                <a:cs typeface="Calibri" panose="020F0502020204030204"/>
              </a:rPr>
              <a:t>Can reduce transmission to partners</a:t>
            </a:r>
          </a:p>
          <a:p>
            <a:pPr marL="742950" lvl="1" indent="-227965">
              <a:spcBef>
                <a:spcPts val="0"/>
              </a:spcBef>
              <a:spcAft>
                <a:spcPts val="600"/>
              </a:spcAft>
            </a:pPr>
            <a:r>
              <a:rPr lang="en-US" sz="2000" dirty="0">
                <a:cs typeface="Calibri" panose="020F0502020204030204"/>
              </a:rPr>
              <a:t>Decreases vertical transmission of HIV to baby in pregnancy</a:t>
            </a:r>
          </a:p>
          <a:p>
            <a:pPr marL="285750" indent="-285750">
              <a:spcBef>
                <a:spcPts val="0"/>
              </a:spcBef>
              <a:spcAft>
                <a:spcPts val="600"/>
              </a:spcAft>
            </a:pPr>
            <a:endParaRPr lang="en-US" sz="2000" dirty="0">
              <a:cs typeface="Calibri" panose="020F0502020204030204"/>
            </a:endParaRPr>
          </a:p>
          <a:p>
            <a:pPr marL="285750" indent="-285750">
              <a:spcBef>
                <a:spcPts val="0"/>
              </a:spcBef>
              <a:spcAft>
                <a:spcPts val="600"/>
              </a:spcAft>
            </a:pPr>
            <a:r>
              <a:rPr lang="en-US" sz="2200" dirty="0">
                <a:cs typeface="Calibri" panose="020F0502020204030204"/>
              </a:rPr>
              <a:t>Routinely screen non-pregnant women with HIV at entry to care and annually afterward</a:t>
            </a:r>
          </a:p>
          <a:p>
            <a:pPr marL="285750" indent="-285750">
              <a:spcBef>
                <a:spcPts val="0"/>
              </a:spcBef>
              <a:spcAft>
                <a:spcPts val="600"/>
              </a:spcAft>
            </a:pPr>
            <a:endParaRPr lang="en-US" sz="2200" dirty="0">
              <a:cs typeface="Calibri" panose="020F0502020204030204"/>
            </a:endParaRPr>
          </a:p>
          <a:p>
            <a:pPr marL="285750" indent="-285750">
              <a:spcBef>
                <a:spcPts val="0"/>
              </a:spcBef>
              <a:spcAft>
                <a:spcPts val="600"/>
              </a:spcAft>
            </a:pPr>
            <a:r>
              <a:rPr lang="en-US" sz="2200" dirty="0">
                <a:cs typeface="Calibri" panose="020F0502020204030204"/>
              </a:rPr>
              <a:t>Routinely screen pregnant women with HIV at the first prenatal visit </a:t>
            </a:r>
          </a:p>
          <a:p>
            <a:pPr marL="285750" indent="-285750">
              <a:spcBef>
                <a:spcPts val="0"/>
              </a:spcBef>
              <a:spcAft>
                <a:spcPts val="600"/>
              </a:spcAft>
              <a:buFont typeface="Arial,Sans-Serif" panose="020B0604020202020204" pitchFamily="34" charset="0"/>
              <a:buChar char="•"/>
            </a:pPr>
            <a:endParaRPr lang="en-US" sz="1200" dirty="0">
              <a:cs typeface="Calibri" panose="020F0502020204030204"/>
            </a:endParaRPr>
          </a:p>
        </p:txBody>
      </p:sp>
      <p:pic>
        <p:nvPicPr>
          <p:cNvPr id="9" name="Picture 8" descr="New Metro Health_COLOR LOGO.png">
            <a:extLst>
              <a:ext uri="{FF2B5EF4-FFF2-40B4-BE49-F238E27FC236}">
                <a16:creationId xmlns:a16="http://schemas.microsoft.com/office/drawing/2014/main" id="{B93CA284-CDAE-435A-8A59-4E99F948E543}"/>
              </a:ext>
            </a:extLst>
          </p:cNvPr>
          <p:cNvPicPr>
            <a:picLocks noChangeAspect="1"/>
          </p:cNvPicPr>
          <p:nvPr/>
        </p:nvPicPr>
        <p:blipFill>
          <a:blip r:embed="rId3"/>
          <a:stretch>
            <a:fillRect/>
          </a:stretch>
        </p:blipFill>
        <p:spPr>
          <a:xfrm>
            <a:off x="0" y="5982517"/>
            <a:ext cx="1003827" cy="875483"/>
          </a:xfrm>
          <a:prstGeom prst="rect">
            <a:avLst/>
          </a:prstGeom>
        </p:spPr>
      </p:pic>
    </p:spTree>
    <p:extLst>
      <p:ext uri="{BB962C8B-B14F-4D97-AF65-F5344CB8AC3E}">
        <p14:creationId xmlns:p14="http://schemas.microsoft.com/office/powerpoint/2010/main" val="64768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339306" y="431307"/>
            <a:ext cx="11852694" cy="729506"/>
          </a:xfrm>
        </p:spPr>
        <p:txBody>
          <a:bodyPr anchor="ctr">
            <a:normAutofit fontScale="90000"/>
          </a:bodyPr>
          <a:lstStyle/>
          <a:p>
            <a:pPr algn="ctr"/>
            <a:r>
              <a:rPr lang="en-US" sz="5200" dirty="0">
                <a:cs typeface="Calibri"/>
              </a:rPr>
              <a:t>Diagnostic Tests</a:t>
            </a:r>
          </a:p>
        </p:txBody>
      </p:sp>
      <p:sp>
        <p:nvSpPr>
          <p:cNvPr id="7" name="Footer Placeholder 6">
            <a:extLst>
              <a:ext uri="{FF2B5EF4-FFF2-40B4-BE49-F238E27FC236}">
                <a16:creationId xmlns:a16="http://schemas.microsoft.com/office/drawing/2014/main" id="{5CE36874-FD51-4C97-8955-57720C252932}"/>
              </a:ext>
            </a:extLst>
          </p:cNvPr>
          <p:cNvSpPr>
            <a:spLocks noGrp="1"/>
          </p:cNvSpPr>
          <p:nvPr>
            <p:ph type="ftr" sz="quarter" idx="4294967295"/>
          </p:nvPr>
        </p:nvSpPr>
        <p:spPr>
          <a:xfrm>
            <a:off x="1636295" y="6438146"/>
            <a:ext cx="6316577" cy="365125"/>
          </a:xfrm>
          <a:prstGeom prst="rect">
            <a:avLst/>
          </a:prstGeom>
        </p:spPr>
        <p:txBody>
          <a:bodyPr>
            <a:normAutofit/>
          </a:bodyPr>
          <a:lstStyle/>
          <a:p>
            <a:pPr>
              <a:lnSpc>
                <a:spcPct val="90000"/>
              </a:lnSpc>
              <a:spcAft>
                <a:spcPts val="600"/>
              </a:spcAft>
            </a:pPr>
            <a:r>
              <a:rPr lang="en-US" sz="900">
                <a:ea typeface="+mn-lt"/>
                <a:cs typeface="+mn-lt"/>
              </a:rPr>
              <a:t>Edwards ES, Duff P. (2020). “Managing Trichomonas vaginalis infections.” </a:t>
            </a:r>
            <a:r>
              <a:rPr lang="en-US" sz="900" i="1">
                <a:ea typeface="+mn-lt"/>
                <a:cs typeface="+mn-lt"/>
              </a:rPr>
              <a:t>OBG </a:t>
            </a:r>
            <a:r>
              <a:rPr lang="en-US" sz="900" i="1" err="1">
                <a:ea typeface="+mn-lt"/>
                <a:cs typeface="+mn-lt"/>
              </a:rPr>
              <a:t>Manag</a:t>
            </a:r>
            <a:r>
              <a:rPr lang="en-US" sz="900">
                <a:ea typeface="+mn-lt"/>
                <a:cs typeface="+mn-lt"/>
              </a:rPr>
              <a:t>. 32(6):37-40, 42. DOI: 10.12788/obgm.0002  </a:t>
            </a:r>
            <a:endParaRPr lang="en-US" sz="900"/>
          </a:p>
        </p:txBody>
      </p:sp>
      <p:pic>
        <p:nvPicPr>
          <p:cNvPr id="8" name="Picture 8" descr="Trich .JPG">
            <a:extLst>
              <a:ext uri="{FF2B5EF4-FFF2-40B4-BE49-F238E27FC236}">
                <a16:creationId xmlns:a16="http://schemas.microsoft.com/office/drawing/2014/main" id="{262E320C-D8D6-4BF7-9E92-563C1D62319E}"/>
              </a:ext>
            </a:extLst>
          </p:cNvPr>
          <p:cNvPicPr>
            <a:picLocks noChangeAspect="1"/>
          </p:cNvPicPr>
          <p:nvPr/>
        </p:nvPicPr>
        <p:blipFill>
          <a:blip r:embed="rId3"/>
          <a:stretch>
            <a:fillRect/>
          </a:stretch>
        </p:blipFill>
        <p:spPr>
          <a:xfrm>
            <a:off x="1441434" y="1233801"/>
            <a:ext cx="8615663" cy="4766604"/>
          </a:xfrm>
          <a:prstGeom prst="rect">
            <a:avLst/>
          </a:prstGeom>
        </p:spPr>
      </p:pic>
      <p:pic>
        <p:nvPicPr>
          <p:cNvPr id="9" name="Picture 8" descr="New Metro Health_COLOR LOGO.png">
            <a:extLst>
              <a:ext uri="{FF2B5EF4-FFF2-40B4-BE49-F238E27FC236}">
                <a16:creationId xmlns:a16="http://schemas.microsoft.com/office/drawing/2014/main" id="{F9A428BF-965F-4A14-AE99-FED40CAB5B86}"/>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5222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4937513" y="181207"/>
            <a:ext cx="6586491" cy="636824"/>
          </a:xfrm>
        </p:spPr>
        <p:txBody>
          <a:bodyPr anchor="b">
            <a:noAutofit/>
          </a:bodyPr>
          <a:lstStyle/>
          <a:p>
            <a:r>
              <a:rPr lang="en-US" sz="4400" dirty="0">
                <a:cs typeface="Calibri"/>
              </a:rPr>
              <a:t>Treatment</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4635589" y="834678"/>
            <a:ext cx="7190337" cy="4929124"/>
          </a:xfrm>
        </p:spPr>
        <p:txBody>
          <a:bodyPr vert="horz" lIns="91440" tIns="45720" rIns="91440" bIns="45720" rtlCol="0" anchor="t">
            <a:noAutofit/>
          </a:bodyPr>
          <a:lstStyle/>
          <a:p>
            <a:pPr marL="342265" indent="-227965"/>
            <a:r>
              <a:rPr lang="en-US" sz="2000" b="1" dirty="0">
                <a:ea typeface="+mn-lt"/>
                <a:cs typeface="+mn-lt"/>
              </a:rPr>
              <a:t>Vaginal Trichomoniasis</a:t>
            </a:r>
            <a:r>
              <a:rPr lang="en-US" sz="2000" dirty="0">
                <a:ea typeface="+mn-lt"/>
                <a:cs typeface="+mn-lt"/>
              </a:rPr>
              <a:t>                  </a:t>
            </a:r>
            <a:endParaRPr lang="en-US" sz="2000" dirty="0">
              <a:cs typeface="Calibri"/>
            </a:endParaRPr>
          </a:p>
          <a:p>
            <a:pPr marL="638810" lvl="1" indent="-227965"/>
            <a:r>
              <a:rPr lang="en-US" sz="2000" dirty="0">
                <a:ea typeface="+mn-lt"/>
                <a:cs typeface="+mn-lt"/>
              </a:rPr>
              <a:t>Metronidazole</a:t>
            </a:r>
            <a:r>
              <a:rPr lang="en-US" sz="2000" b="1" dirty="0">
                <a:ea typeface="+mn-lt"/>
                <a:cs typeface="+mn-lt"/>
              </a:rPr>
              <a:t> </a:t>
            </a:r>
            <a:r>
              <a:rPr lang="en-US" sz="2000" dirty="0">
                <a:ea typeface="+mn-lt"/>
                <a:cs typeface="+mn-lt"/>
              </a:rPr>
              <a:t>500 mg orally 2 times/day for 7 days  </a:t>
            </a:r>
          </a:p>
          <a:p>
            <a:pPr marL="1003935" lvl="2" indent="-227965"/>
            <a:r>
              <a:rPr lang="en-US" dirty="0">
                <a:ea typeface="+mn-lt"/>
                <a:cs typeface="+mn-lt"/>
              </a:rPr>
              <a:t>Reduces by half the number of women retesting positive, compared with single dose</a:t>
            </a:r>
          </a:p>
          <a:p>
            <a:pPr marL="1003935" lvl="2" indent="-227965"/>
            <a:r>
              <a:rPr lang="en-US" dirty="0">
                <a:ea typeface="+mn-lt"/>
                <a:cs typeface="+mn-lt"/>
              </a:rPr>
              <a:t>No longer recommending vaginal gel due to lower efficacy</a:t>
            </a:r>
            <a:endParaRPr lang="en-US" sz="2000" b="1" dirty="0">
              <a:ea typeface="+mn-lt"/>
              <a:cs typeface="+mn-lt"/>
            </a:endParaRPr>
          </a:p>
          <a:p>
            <a:pPr marL="342265" indent="-227965"/>
            <a:r>
              <a:rPr lang="en-US" sz="2000" b="1" dirty="0">
                <a:ea typeface="+mn-lt"/>
                <a:cs typeface="+mn-lt"/>
              </a:rPr>
              <a:t>Urethral Trichomoniasis in Men</a:t>
            </a:r>
            <a:r>
              <a:rPr lang="en-US" sz="2000" dirty="0">
                <a:ea typeface="+mn-lt"/>
                <a:cs typeface="+mn-lt"/>
              </a:rPr>
              <a:t> </a:t>
            </a:r>
          </a:p>
          <a:p>
            <a:pPr marL="638810" lvl="1" indent="-227965"/>
            <a:r>
              <a:rPr lang="en-US" sz="2000" dirty="0">
                <a:ea typeface="+mn-lt"/>
                <a:cs typeface="+mn-lt"/>
              </a:rPr>
              <a:t>Metronidazole 2 g orally in a single dose </a:t>
            </a:r>
          </a:p>
          <a:p>
            <a:pPr marL="638810" lvl="1" indent="-227965"/>
            <a:r>
              <a:rPr lang="en-US" sz="2000" dirty="0">
                <a:ea typeface="+mn-lt"/>
                <a:cs typeface="+mn-lt"/>
              </a:rPr>
              <a:t>When managing recurrent Non-Gonococcal Urethritis (NGU), include presumptive treatment for trichomoniasis*</a:t>
            </a:r>
            <a:endParaRPr lang="en-US" sz="2000" b="1" dirty="0">
              <a:ea typeface="+mn-lt"/>
              <a:cs typeface="+mn-lt"/>
            </a:endParaRPr>
          </a:p>
          <a:p>
            <a:pPr marL="342265" indent="-227965"/>
            <a:r>
              <a:rPr lang="en-US" sz="2000" b="1" dirty="0">
                <a:ea typeface="+mn-lt"/>
                <a:cs typeface="+mn-lt"/>
              </a:rPr>
              <a:t>Alternative Regimen (regardless of gender)</a:t>
            </a:r>
          </a:p>
          <a:p>
            <a:pPr marL="638810" lvl="1" indent="-227965"/>
            <a:r>
              <a:rPr lang="en-US" sz="2000" dirty="0">
                <a:ea typeface="+mn-lt"/>
                <a:cs typeface="+mn-lt"/>
              </a:rPr>
              <a:t>Tinidazole</a:t>
            </a:r>
            <a:r>
              <a:rPr lang="en-US" sz="2000" b="1" dirty="0">
                <a:ea typeface="+mn-lt"/>
                <a:cs typeface="+mn-lt"/>
              </a:rPr>
              <a:t> </a:t>
            </a:r>
            <a:r>
              <a:rPr lang="en-US" sz="2000" dirty="0">
                <a:ea typeface="+mn-lt"/>
                <a:cs typeface="+mn-lt"/>
              </a:rPr>
              <a:t>2 g orally in a single dose</a:t>
            </a:r>
            <a:endParaRPr lang="en-US" sz="2000" b="1" i="1" dirty="0">
              <a:ea typeface="+mn-lt"/>
              <a:cs typeface="+mn-lt"/>
            </a:endParaRPr>
          </a:p>
          <a:p>
            <a:pPr marL="457200" lvl="1" indent="0">
              <a:buNone/>
            </a:pPr>
            <a:endParaRPr lang="en-US" dirty="0">
              <a:ea typeface="+mn-lt"/>
              <a:cs typeface="+mn-lt"/>
            </a:endParaRPr>
          </a:p>
        </p:txBody>
      </p:sp>
      <p:pic>
        <p:nvPicPr>
          <p:cNvPr id="7" name="Picture 7">
            <a:extLst>
              <a:ext uri="{FF2B5EF4-FFF2-40B4-BE49-F238E27FC236}">
                <a16:creationId xmlns:a16="http://schemas.microsoft.com/office/drawing/2014/main" id="{97B6561D-5278-4BD3-A800-A702FB392B71}"/>
              </a:ext>
            </a:extLst>
          </p:cNvPr>
          <p:cNvPicPr>
            <a:picLocks noChangeAspect="1"/>
          </p:cNvPicPr>
          <p:nvPr/>
        </p:nvPicPr>
        <p:blipFill rotWithShape="1">
          <a:blip r:embed="rId3"/>
          <a:srcRect l="23105" r="43098" b="-1"/>
          <a:stretch/>
        </p:blipFill>
        <p:spPr>
          <a:xfrm>
            <a:off x="20" y="10"/>
            <a:ext cx="4635571" cy="6857990"/>
          </a:xfrm>
          <a:prstGeom prst="rect">
            <a:avLst/>
          </a:prstGeom>
          <a:effectLst/>
        </p:spPr>
      </p:pic>
      <p:pic>
        <p:nvPicPr>
          <p:cNvPr id="8" name="Picture 8" descr="New Metro Health_COLOR LOGO.png">
            <a:extLst>
              <a:ext uri="{FF2B5EF4-FFF2-40B4-BE49-F238E27FC236}">
                <a16:creationId xmlns:a16="http://schemas.microsoft.com/office/drawing/2014/main" id="{E431DC9B-5504-495B-9E71-085B545A3506}"/>
              </a:ext>
            </a:extLst>
          </p:cNvPr>
          <p:cNvPicPr>
            <a:picLocks noChangeAspect="1"/>
          </p:cNvPicPr>
          <p:nvPr/>
        </p:nvPicPr>
        <p:blipFill>
          <a:blip r:embed="rId4"/>
          <a:stretch>
            <a:fillRect/>
          </a:stretch>
        </p:blipFill>
        <p:spPr>
          <a:xfrm>
            <a:off x="4635589" y="5982517"/>
            <a:ext cx="1003827" cy="875483"/>
          </a:xfrm>
          <a:prstGeom prst="rect">
            <a:avLst/>
          </a:prstGeom>
        </p:spPr>
      </p:pic>
    </p:spTree>
    <p:extLst>
      <p:ext uri="{BB962C8B-B14F-4D97-AF65-F5344CB8AC3E}">
        <p14:creationId xmlns:p14="http://schemas.microsoft.com/office/powerpoint/2010/main" val="60751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7F8A-D2D1-45A5-98AF-E9A498BC9322}"/>
              </a:ext>
            </a:extLst>
          </p:cNvPr>
          <p:cNvSpPr>
            <a:spLocks noGrp="1"/>
          </p:cNvSpPr>
          <p:nvPr>
            <p:ph type="title"/>
          </p:nvPr>
        </p:nvSpPr>
        <p:spPr>
          <a:xfrm>
            <a:off x="223935" y="130629"/>
            <a:ext cx="10231507" cy="970383"/>
          </a:xfrm>
        </p:spPr>
        <p:txBody>
          <a:bodyPr/>
          <a:lstStyle/>
          <a:p>
            <a:pPr algn="ctr"/>
            <a:r>
              <a:rPr lang="en-US" dirty="0">
                <a:cs typeface="Calibri"/>
              </a:rPr>
              <a:t>When to Follow Up with Your Patients</a:t>
            </a:r>
          </a:p>
        </p:txBody>
      </p:sp>
      <p:sp>
        <p:nvSpPr>
          <p:cNvPr id="3" name="Content Placeholder 2">
            <a:extLst>
              <a:ext uri="{FF2B5EF4-FFF2-40B4-BE49-F238E27FC236}">
                <a16:creationId xmlns:a16="http://schemas.microsoft.com/office/drawing/2014/main" id="{AFBCD72F-AECC-4D47-B069-3A64E5DCD521}"/>
              </a:ext>
            </a:extLst>
          </p:cNvPr>
          <p:cNvSpPr>
            <a:spLocks noGrp="1"/>
          </p:cNvSpPr>
          <p:nvPr>
            <p:ph idx="1"/>
          </p:nvPr>
        </p:nvSpPr>
        <p:spPr>
          <a:xfrm>
            <a:off x="336885" y="1392697"/>
            <a:ext cx="11297652" cy="2158011"/>
          </a:xfrm>
        </p:spPr>
        <p:txBody>
          <a:bodyPr vert="horz" lIns="91440" tIns="45720" rIns="91440" bIns="45720" rtlCol="0" anchor="t">
            <a:normAutofit lnSpcReduction="10000"/>
          </a:bodyPr>
          <a:lstStyle/>
          <a:p>
            <a:pPr marL="457200" lvl="1" indent="0">
              <a:spcBef>
                <a:spcPts val="0"/>
              </a:spcBef>
              <a:buNone/>
            </a:pPr>
            <a:endParaRPr lang="en-US" sz="2800" dirty="0">
              <a:ea typeface="+mn-lt"/>
              <a:cs typeface="+mn-lt"/>
            </a:endParaRPr>
          </a:p>
          <a:p>
            <a:pPr marL="457200" lvl="1" indent="0">
              <a:spcBef>
                <a:spcPts val="0"/>
              </a:spcBef>
              <a:buNone/>
            </a:pPr>
            <a:r>
              <a:rPr lang="en-US" sz="2800" dirty="0">
                <a:ea typeface="+mn-lt"/>
                <a:cs typeface="+mn-lt"/>
              </a:rPr>
              <a:t>Ask patients with diagnosed chlamydia, gonorrhea, or trichomoniasis to return in </a:t>
            </a:r>
            <a:r>
              <a:rPr lang="en-US" sz="2800" b="1" dirty="0">
                <a:ea typeface="+mn-lt"/>
                <a:cs typeface="+mn-lt"/>
              </a:rPr>
              <a:t>3 months </a:t>
            </a:r>
            <a:r>
              <a:rPr lang="en-US" sz="2800" dirty="0">
                <a:ea typeface="+mn-lt"/>
                <a:cs typeface="+mn-lt"/>
              </a:rPr>
              <a:t>for repeat testing to detect possible re-infection, especially if the partner may not have been treated.</a:t>
            </a:r>
          </a:p>
          <a:p>
            <a:pPr marL="0" indent="0">
              <a:lnSpc>
                <a:spcPct val="100000"/>
              </a:lnSpc>
              <a:spcBef>
                <a:spcPts val="0"/>
              </a:spcBef>
              <a:buNone/>
            </a:pPr>
            <a:endParaRPr lang="en-US" dirty="0">
              <a:cs typeface="Calibri"/>
            </a:endParaRPr>
          </a:p>
        </p:txBody>
      </p:sp>
      <p:pic>
        <p:nvPicPr>
          <p:cNvPr id="9" name="Picture 8" descr="New Metro Health_COLOR LOGO.png">
            <a:extLst>
              <a:ext uri="{FF2B5EF4-FFF2-40B4-BE49-F238E27FC236}">
                <a16:creationId xmlns:a16="http://schemas.microsoft.com/office/drawing/2014/main" id="{09C0BB37-9123-4C51-A98D-880AB0F57436}"/>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987965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0" y="2046986"/>
            <a:ext cx="9144000" cy="2764028"/>
          </a:xfrm>
        </p:spPr>
        <p:txBody>
          <a:bodyPr vert="horz" lIns="91440" tIns="45720" rIns="91440" bIns="45720" rtlCol="0" anchor="ctr">
            <a:normAutofit/>
          </a:bodyPr>
          <a:lstStyle/>
          <a:p>
            <a:pPr algn="ctr"/>
            <a:r>
              <a:rPr lang="en-US" sz="7200" b="1" dirty="0">
                <a:cs typeface="Calibri Light"/>
              </a:rPr>
              <a:t>Syphilis</a:t>
            </a:r>
            <a:r>
              <a:rPr lang="en-US" sz="7200" dirty="0">
                <a:cs typeface="Calibri Light"/>
              </a:rPr>
              <a:t> </a:t>
            </a:r>
            <a:endParaRPr lang="en-US" sz="7200" kern="1200" dirty="0">
              <a:latin typeface="+mj-lt"/>
              <a:ea typeface="+mj-ea"/>
              <a:cs typeface="+mj-cs"/>
            </a:endParaRPr>
          </a:p>
        </p:txBody>
      </p:sp>
      <p:pic>
        <p:nvPicPr>
          <p:cNvPr id="10" name="Picture 8" descr="New Metro Health_COLOR LOGO.png">
            <a:extLst>
              <a:ext uri="{FF2B5EF4-FFF2-40B4-BE49-F238E27FC236}">
                <a16:creationId xmlns:a16="http://schemas.microsoft.com/office/drawing/2014/main" id="{90951637-2418-4275-8AE7-527777108842}"/>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76800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7DB0-1646-43EC-8F1B-ED33B15468B6}"/>
              </a:ext>
            </a:extLst>
          </p:cNvPr>
          <p:cNvSpPr>
            <a:spLocks noGrp="1"/>
          </p:cNvSpPr>
          <p:nvPr>
            <p:ph type="title"/>
          </p:nvPr>
        </p:nvSpPr>
        <p:spPr/>
        <p:txBody>
          <a:bodyPr/>
          <a:lstStyle/>
          <a:p>
            <a:r>
              <a:rPr lang="en-US"/>
              <a:t>Conflict of Interest Disclosure Statement </a:t>
            </a:r>
          </a:p>
        </p:txBody>
      </p:sp>
      <p:sp>
        <p:nvSpPr>
          <p:cNvPr id="3" name="Content Placeholder 2">
            <a:extLst>
              <a:ext uri="{FF2B5EF4-FFF2-40B4-BE49-F238E27FC236}">
                <a16:creationId xmlns:a16="http://schemas.microsoft.com/office/drawing/2014/main" id="{22F73A4A-2E6C-4A5D-86A2-A14EDD5F52C1}"/>
              </a:ext>
            </a:extLst>
          </p:cNvPr>
          <p:cNvSpPr>
            <a:spLocks noGrp="1"/>
          </p:cNvSpPr>
          <p:nvPr>
            <p:ph idx="1"/>
          </p:nvPr>
        </p:nvSpPr>
        <p:spPr/>
        <p:txBody>
          <a:bodyPr vert="horz" lIns="91290" tIns="45645" rIns="91290" bIns="45645" rtlCol="0" anchor="t">
            <a:normAutofit/>
          </a:bodyPr>
          <a:lstStyle/>
          <a:p>
            <a:pPr marL="342265" indent="-227965"/>
            <a:r>
              <a:rPr lang="en-US">
                <a:ea typeface="+mn-lt"/>
                <a:cs typeface="+mn-lt"/>
              </a:rPr>
              <a:t>The presenter has no conflicts to declare.</a:t>
            </a:r>
          </a:p>
          <a:p>
            <a:pPr marL="342265" indent="-227965"/>
            <a:endParaRPr lang="en-US"/>
          </a:p>
        </p:txBody>
      </p:sp>
      <p:pic>
        <p:nvPicPr>
          <p:cNvPr id="6" name="Picture 8" descr="New Metro Health_COLOR LOGO.png">
            <a:extLst>
              <a:ext uri="{FF2B5EF4-FFF2-40B4-BE49-F238E27FC236}">
                <a16:creationId xmlns:a16="http://schemas.microsoft.com/office/drawing/2014/main" id="{C79E11D0-AF7C-402B-9CFC-7A12AB73713B}"/>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99840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9B80-07F5-449C-9424-74E2511CE76F}"/>
              </a:ext>
            </a:extLst>
          </p:cNvPr>
          <p:cNvSpPr>
            <a:spLocks noGrp="1"/>
          </p:cNvSpPr>
          <p:nvPr>
            <p:ph type="title"/>
          </p:nvPr>
        </p:nvSpPr>
        <p:spPr>
          <a:xfrm>
            <a:off x="409354" y="335244"/>
            <a:ext cx="10335397" cy="1044702"/>
          </a:xfrm>
        </p:spPr>
        <p:txBody>
          <a:bodyPr>
            <a:normAutofit/>
          </a:bodyPr>
          <a:lstStyle/>
          <a:p>
            <a:pPr algn="ctr"/>
            <a:r>
              <a:rPr lang="en-US" dirty="0">
                <a:cs typeface="Calibri"/>
              </a:rPr>
              <a:t>General Screening Recommendations</a:t>
            </a:r>
          </a:p>
        </p:txBody>
      </p:sp>
      <p:sp>
        <p:nvSpPr>
          <p:cNvPr id="9" name="Content Placeholder 8">
            <a:extLst>
              <a:ext uri="{FF2B5EF4-FFF2-40B4-BE49-F238E27FC236}">
                <a16:creationId xmlns:a16="http://schemas.microsoft.com/office/drawing/2014/main" id="{7FA53813-5472-4DD2-8F25-0610D2148653}"/>
              </a:ext>
            </a:extLst>
          </p:cNvPr>
          <p:cNvSpPr>
            <a:spLocks noGrp="1"/>
          </p:cNvSpPr>
          <p:nvPr>
            <p:ph idx="1"/>
          </p:nvPr>
        </p:nvSpPr>
        <p:spPr>
          <a:xfrm>
            <a:off x="409354" y="1740893"/>
            <a:ext cx="11237214" cy="3627424"/>
          </a:xfrm>
        </p:spPr>
        <p:txBody>
          <a:bodyPr vert="horz" lIns="91440" tIns="45720" rIns="91440" bIns="45720" rtlCol="0" anchor="t">
            <a:normAutofit/>
          </a:bodyPr>
          <a:lstStyle/>
          <a:p>
            <a:pPr marL="114112" indent="0">
              <a:buNone/>
            </a:pPr>
            <a:r>
              <a:rPr lang="en-US" sz="2800" dirty="0">
                <a:ea typeface="+mn-lt"/>
                <a:cs typeface="+mn-lt"/>
              </a:rPr>
              <a:t>As San Antonio remains in a syphilis epidemic, syphilis screening should occur in the following situations:</a:t>
            </a:r>
          </a:p>
          <a:p>
            <a:pPr lvl="2"/>
            <a:r>
              <a:rPr lang="en-US" sz="2800" dirty="0">
                <a:ea typeface="+mn-lt"/>
                <a:cs typeface="+mn-lt"/>
              </a:rPr>
              <a:t>Anytime a patient requests STI testing </a:t>
            </a:r>
          </a:p>
          <a:p>
            <a:pPr lvl="2"/>
            <a:r>
              <a:rPr lang="en-US" sz="2800" dirty="0">
                <a:ea typeface="+mn-lt"/>
                <a:cs typeface="+mn-lt"/>
              </a:rPr>
              <a:t>Anytime a patient tests positive for another STI (if syphilis testing was not performed)</a:t>
            </a:r>
            <a:endParaRPr lang="en-US" sz="2800" dirty="0"/>
          </a:p>
        </p:txBody>
      </p:sp>
      <p:pic>
        <p:nvPicPr>
          <p:cNvPr id="10" name="Picture 8" descr="New Metro Health_COLOR LOGO.png">
            <a:extLst>
              <a:ext uri="{FF2B5EF4-FFF2-40B4-BE49-F238E27FC236}">
                <a16:creationId xmlns:a16="http://schemas.microsoft.com/office/drawing/2014/main" id="{8D1B0666-8498-463C-A055-4E0F89E784C7}"/>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62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09F2-FFCF-4A05-9319-455D3C082530}"/>
              </a:ext>
            </a:extLst>
          </p:cNvPr>
          <p:cNvSpPr>
            <a:spLocks noGrp="1"/>
          </p:cNvSpPr>
          <p:nvPr>
            <p:ph type="title"/>
          </p:nvPr>
        </p:nvSpPr>
        <p:spPr>
          <a:xfrm>
            <a:off x="119332" y="221351"/>
            <a:ext cx="11478883" cy="951752"/>
          </a:xfrm>
        </p:spPr>
        <p:txBody>
          <a:bodyPr/>
          <a:lstStyle/>
          <a:p>
            <a:r>
              <a:rPr lang="en-US" dirty="0">
                <a:ea typeface="+mj-lt"/>
                <a:cs typeface="+mj-lt"/>
              </a:rPr>
              <a:t>Syphilis Screening Among Pregnant Persons</a:t>
            </a:r>
            <a:endParaRPr lang="en-US" dirty="0"/>
          </a:p>
        </p:txBody>
      </p:sp>
      <p:sp>
        <p:nvSpPr>
          <p:cNvPr id="3" name="Content Placeholder 2">
            <a:extLst>
              <a:ext uri="{FF2B5EF4-FFF2-40B4-BE49-F238E27FC236}">
                <a16:creationId xmlns:a16="http://schemas.microsoft.com/office/drawing/2014/main" id="{08A47AB8-BE1D-42D4-A2B1-6B6A8F9E0039}"/>
              </a:ext>
            </a:extLst>
          </p:cNvPr>
          <p:cNvSpPr>
            <a:spLocks noGrp="1"/>
          </p:cNvSpPr>
          <p:nvPr>
            <p:ph idx="1"/>
          </p:nvPr>
        </p:nvSpPr>
        <p:spPr>
          <a:xfrm>
            <a:off x="593785" y="1373476"/>
            <a:ext cx="10071870" cy="3806357"/>
          </a:xfrm>
        </p:spPr>
        <p:txBody>
          <a:bodyPr vert="horz" lIns="91440" tIns="45720" rIns="91440" bIns="45720" rtlCol="0" anchor="t">
            <a:normAutofit/>
          </a:bodyPr>
          <a:lstStyle/>
          <a:p>
            <a:pPr marL="0" indent="0">
              <a:buNone/>
            </a:pPr>
            <a:r>
              <a:rPr lang="en-US" dirty="0">
                <a:ea typeface="+mn-lt"/>
                <a:cs typeface="+mn-lt"/>
              </a:rPr>
              <a:t>As of </a:t>
            </a:r>
            <a:r>
              <a:rPr lang="en-US" b="1" dirty="0">
                <a:ea typeface="+mn-lt"/>
                <a:cs typeface="+mn-lt"/>
              </a:rPr>
              <a:t>September 1, 2019</a:t>
            </a:r>
            <a:r>
              <a:rPr lang="en-US" dirty="0">
                <a:ea typeface="+mn-lt"/>
                <a:cs typeface="+mn-lt"/>
              </a:rPr>
              <a:t>, Texas Health and Safety Code §81.090 mandated syphilis screening:</a:t>
            </a:r>
            <a:endParaRPr lang="en-US" dirty="0">
              <a:cs typeface="Calibri"/>
            </a:endParaRPr>
          </a:p>
          <a:p>
            <a:pPr marL="457200" indent="-342900">
              <a:buFont typeface="Wingdings" panose="05000000000000000000" pitchFamily="2" charset="2"/>
              <a:buChar char="§"/>
            </a:pPr>
            <a:r>
              <a:rPr lang="en-US" dirty="0">
                <a:ea typeface="+mn-lt"/>
                <a:cs typeface="+mn-lt"/>
              </a:rPr>
              <a:t>At first prenatal care examination</a:t>
            </a:r>
            <a:endParaRPr lang="en-US" dirty="0"/>
          </a:p>
          <a:p>
            <a:pPr marL="457200" indent="-342900">
              <a:buFont typeface="Wingdings" panose="05000000000000000000" pitchFamily="2" charset="2"/>
              <a:buChar char="§"/>
            </a:pPr>
            <a:r>
              <a:rPr lang="en-US" dirty="0">
                <a:ea typeface="+mn-lt"/>
                <a:cs typeface="+mn-lt"/>
              </a:rPr>
              <a:t>During third trimester (between 28 and 32 weeks)</a:t>
            </a:r>
            <a:endParaRPr lang="en-US" dirty="0">
              <a:cs typeface="Arial"/>
            </a:endParaRPr>
          </a:p>
          <a:p>
            <a:pPr marL="457200" indent="-342900">
              <a:buFont typeface="Wingdings" panose="05000000000000000000" pitchFamily="2" charset="2"/>
              <a:buChar char="§"/>
            </a:pPr>
            <a:r>
              <a:rPr lang="en-US" dirty="0">
                <a:ea typeface="+mn-lt"/>
                <a:cs typeface="+mn-lt"/>
              </a:rPr>
              <a:t>At delivery</a:t>
            </a:r>
            <a:endParaRPr lang="en-US" dirty="0"/>
          </a:p>
          <a:p>
            <a:pPr marL="342265" indent="-227965">
              <a:buNone/>
            </a:pPr>
            <a:r>
              <a:rPr lang="en-US" dirty="0">
                <a:ea typeface="+mn-lt"/>
                <a:cs typeface="+mn-lt"/>
              </a:rPr>
              <a:t>   </a:t>
            </a:r>
          </a:p>
          <a:p>
            <a:pPr marL="342265" indent="-227965">
              <a:buNone/>
            </a:pPr>
            <a:r>
              <a:rPr lang="en-US" dirty="0">
                <a:ea typeface="+mn-lt"/>
                <a:cs typeface="+mn-lt"/>
              </a:rPr>
              <a:t>CDC recommends that women who experience a stillbirth after </a:t>
            </a:r>
          </a:p>
          <a:p>
            <a:pPr marL="342265" indent="-227965">
              <a:buNone/>
            </a:pPr>
            <a:r>
              <a:rPr lang="en-US" dirty="0">
                <a:ea typeface="+mn-lt"/>
                <a:cs typeface="+mn-lt"/>
              </a:rPr>
              <a:t>20 weeks be tested for syphilis</a:t>
            </a:r>
            <a:endParaRPr lang="en-US" dirty="0"/>
          </a:p>
          <a:p>
            <a:pPr marL="0" indent="0">
              <a:buNone/>
            </a:pPr>
            <a:endParaRPr lang="en-US" dirty="0">
              <a:cs typeface="Calibri"/>
            </a:endParaRPr>
          </a:p>
        </p:txBody>
      </p:sp>
      <p:pic>
        <p:nvPicPr>
          <p:cNvPr id="8" name="Picture 8">
            <a:extLst>
              <a:ext uri="{FF2B5EF4-FFF2-40B4-BE49-F238E27FC236}">
                <a16:creationId xmlns:a16="http://schemas.microsoft.com/office/drawing/2014/main" id="{4DDCEE13-5EE4-4A7B-9FD7-75D835663420}"/>
              </a:ext>
            </a:extLst>
          </p:cNvPr>
          <p:cNvPicPr>
            <a:picLocks noChangeAspect="1"/>
          </p:cNvPicPr>
          <p:nvPr/>
        </p:nvPicPr>
        <p:blipFill>
          <a:blip r:embed="rId3"/>
          <a:stretch>
            <a:fillRect/>
          </a:stretch>
        </p:blipFill>
        <p:spPr>
          <a:xfrm>
            <a:off x="10372660" y="221351"/>
            <a:ext cx="1225555" cy="1334531"/>
          </a:xfrm>
          <a:prstGeom prst="rect">
            <a:avLst/>
          </a:prstGeom>
        </p:spPr>
      </p:pic>
      <p:pic>
        <p:nvPicPr>
          <p:cNvPr id="4" name="Picture 5" descr="Hand with a gavel">
            <a:extLst>
              <a:ext uri="{FF2B5EF4-FFF2-40B4-BE49-F238E27FC236}">
                <a16:creationId xmlns:a16="http://schemas.microsoft.com/office/drawing/2014/main" id="{1B93B425-FD8B-4A54-B5F3-7F34F3299FC4}"/>
              </a:ext>
            </a:extLst>
          </p:cNvPr>
          <p:cNvPicPr>
            <a:picLocks noChangeAspect="1"/>
          </p:cNvPicPr>
          <p:nvPr/>
        </p:nvPicPr>
        <p:blipFill>
          <a:blip r:embed="rId4"/>
          <a:stretch>
            <a:fillRect/>
          </a:stretch>
        </p:blipFill>
        <p:spPr>
          <a:xfrm>
            <a:off x="10010386" y="3720065"/>
            <a:ext cx="1884872" cy="12467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90E12768-5CE5-4C6F-8670-248B53028767}"/>
              </a:ext>
            </a:extLst>
          </p:cNvPr>
          <p:cNvSpPr txBox="1"/>
          <p:nvPr/>
        </p:nvSpPr>
        <p:spPr>
          <a:xfrm>
            <a:off x="10372660" y="5176480"/>
            <a:ext cx="13342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It's the law!</a:t>
            </a:r>
          </a:p>
        </p:txBody>
      </p:sp>
      <p:pic>
        <p:nvPicPr>
          <p:cNvPr id="10" name="Picture 8" descr="New Metro Health_COLOR LOGO.png">
            <a:extLst>
              <a:ext uri="{FF2B5EF4-FFF2-40B4-BE49-F238E27FC236}">
                <a16:creationId xmlns:a16="http://schemas.microsoft.com/office/drawing/2014/main" id="{C8ECE591-66B4-48A3-A026-A673A4E6A3D0}"/>
              </a:ext>
            </a:extLst>
          </p:cNvPr>
          <p:cNvPicPr>
            <a:picLocks noChangeAspect="1"/>
          </p:cNvPicPr>
          <p:nvPr/>
        </p:nvPicPr>
        <p:blipFill>
          <a:blip r:embed="rId5"/>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394894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9B80-07F5-449C-9424-74E2511CE76F}"/>
              </a:ext>
            </a:extLst>
          </p:cNvPr>
          <p:cNvSpPr>
            <a:spLocks noGrp="1"/>
          </p:cNvSpPr>
          <p:nvPr>
            <p:ph type="title"/>
          </p:nvPr>
        </p:nvSpPr>
        <p:spPr>
          <a:xfrm>
            <a:off x="167640" y="119697"/>
            <a:ext cx="11719560" cy="1065860"/>
          </a:xfrm>
        </p:spPr>
        <p:txBody>
          <a:bodyPr>
            <a:normAutofit/>
          </a:bodyPr>
          <a:lstStyle/>
          <a:p>
            <a:pPr algn="ctr"/>
            <a:r>
              <a:rPr lang="en-US" dirty="0">
                <a:cs typeface="Calibri"/>
              </a:rPr>
              <a:t>Syphilis Screening Among Special Populations</a:t>
            </a:r>
            <a:endParaRPr lang="en-US" dirty="0">
              <a:cs typeface="Calibri Light"/>
            </a:endParaRPr>
          </a:p>
        </p:txBody>
      </p:sp>
      <p:sp>
        <p:nvSpPr>
          <p:cNvPr id="3" name="Content Placeholder 2">
            <a:extLst>
              <a:ext uri="{FF2B5EF4-FFF2-40B4-BE49-F238E27FC236}">
                <a16:creationId xmlns:a16="http://schemas.microsoft.com/office/drawing/2014/main" id="{9A1A5AE0-FDAA-4D94-91BD-30B492FA2242}"/>
              </a:ext>
            </a:extLst>
          </p:cNvPr>
          <p:cNvSpPr>
            <a:spLocks noGrp="1"/>
          </p:cNvSpPr>
          <p:nvPr>
            <p:ph idx="1"/>
          </p:nvPr>
        </p:nvSpPr>
        <p:spPr>
          <a:xfrm>
            <a:off x="236220" y="1524350"/>
            <a:ext cx="11434412" cy="4255875"/>
          </a:xfrm>
        </p:spPr>
        <p:txBody>
          <a:bodyPr vert="horz" lIns="91440" tIns="45720" rIns="91440" bIns="45720" rtlCol="0" anchor="t">
            <a:normAutofit fontScale="92500" lnSpcReduction="10000"/>
          </a:bodyPr>
          <a:lstStyle/>
          <a:p>
            <a:pPr marL="457200" indent="-342900">
              <a:buFont typeface="Wingdings" panose="05000000000000000000" pitchFamily="2" charset="2"/>
              <a:buChar char="§"/>
            </a:pPr>
            <a:r>
              <a:rPr lang="en-US" sz="2800" b="1" u="sng" dirty="0">
                <a:cs typeface="Calibri"/>
              </a:rPr>
              <a:t>Adolescents</a:t>
            </a:r>
            <a:r>
              <a:rPr lang="en-US" sz="2800" dirty="0">
                <a:cs typeface="Calibri"/>
              </a:rPr>
              <a:t>- Routine screening of asymptomatic adolescents and young adults who are </a:t>
            </a:r>
            <a:r>
              <a:rPr lang="en-US" sz="2800" i="1" dirty="0">
                <a:cs typeface="Calibri"/>
              </a:rPr>
              <a:t>not at increased risk</a:t>
            </a:r>
            <a:r>
              <a:rPr lang="en-US" sz="2800" dirty="0">
                <a:cs typeface="Calibri"/>
              </a:rPr>
              <a:t> is typically not recommended</a:t>
            </a:r>
          </a:p>
          <a:p>
            <a:pPr marL="457200" indent="-342900">
              <a:buFont typeface="Wingdings" panose="05000000000000000000" pitchFamily="2" charset="2"/>
              <a:buChar char="§"/>
            </a:pPr>
            <a:endParaRPr lang="en-US" sz="2800" b="1" u="sng" dirty="0">
              <a:cs typeface="Calibri"/>
            </a:endParaRPr>
          </a:p>
          <a:p>
            <a:pPr marL="457200" indent="-342900">
              <a:buFont typeface="Wingdings" panose="05000000000000000000" pitchFamily="2" charset="2"/>
              <a:buChar char="§"/>
            </a:pPr>
            <a:r>
              <a:rPr lang="en-US" sz="2800" b="1" u="sng" dirty="0">
                <a:cs typeface="Calibri"/>
              </a:rPr>
              <a:t>Transgender and Gender Diverse Populations</a:t>
            </a:r>
            <a:r>
              <a:rPr lang="en-US" sz="2800" dirty="0">
                <a:cs typeface="Calibri"/>
              </a:rPr>
              <a:t>- Screening should be conducted based on the patient's current anatomy and sexual practices</a:t>
            </a:r>
          </a:p>
          <a:p>
            <a:pPr marL="457200" indent="-342900">
              <a:buFont typeface="Wingdings" panose="05000000000000000000" pitchFamily="2" charset="2"/>
              <a:buChar char="§"/>
            </a:pPr>
            <a:endParaRPr lang="en-US" sz="2800" b="1" u="sng" dirty="0">
              <a:cs typeface="Calibri"/>
            </a:endParaRPr>
          </a:p>
          <a:p>
            <a:pPr marL="457200" indent="-342900">
              <a:buFont typeface="Wingdings" panose="05000000000000000000" pitchFamily="2" charset="2"/>
              <a:buChar char="§"/>
            </a:pPr>
            <a:r>
              <a:rPr lang="en-US" sz="2800" b="1" u="sng" dirty="0">
                <a:cs typeface="Calibri"/>
              </a:rPr>
              <a:t>Persons In Correctional Facilities</a:t>
            </a:r>
            <a:r>
              <a:rPr lang="en-US" sz="2800" dirty="0">
                <a:cs typeface="Calibri"/>
              </a:rPr>
              <a:t>- Opt-out screening should be conducted based on the local and institutional prevalence of early infectious syphilis</a:t>
            </a:r>
          </a:p>
          <a:p>
            <a:pPr marL="1003969" lvl="2" indent="-227965"/>
            <a:r>
              <a:rPr lang="en-US" sz="2400" dirty="0">
                <a:cs typeface="Calibri"/>
              </a:rPr>
              <a:t>Early includes primary, secondary, and early latent syphilis</a:t>
            </a:r>
          </a:p>
        </p:txBody>
      </p:sp>
      <p:pic>
        <p:nvPicPr>
          <p:cNvPr id="7" name="Picture 8" descr="New Metro Health_COLOR LOGO.png">
            <a:extLst>
              <a:ext uri="{FF2B5EF4-FFF2-40B4-BE49-F238E27FC236}">
                <a16:creationId xmlns:a16="http://schemas.microsoft.com/office/drawing/2014/main" id="{CBCC84DF-41DD-4252-B43C-688C948E297A}"/>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005668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9B80-07F5-449C-9424-74E2511CE76F}"/>
              </a:ext>
            </a:extLst>
          </p:cNvPr>
          <p:cNvSpPr>
            <a:spLocks noGrp="1"/>
          </p:cNvSpPr>
          <p:nvPr>
            <p:ph type="title"/>
          </p:nvPr>
        </p:nvSpPr>
        <p:spPr>
          <a:xfrm>
            <a:off x="44632" y="172609"/>
            <a:ext cx="4816126" cy="495606"/>
          </a:xfrm>
        </p:spPr>
        <p:txBody>
          <a:bodyPr>
            <a:normAutofit fontScale="90000"/>
          </a:bodyPr>
          <a:lstStyle/>
          <a:p>
            <a:pPr algn="ctr"/>
            <a:r>
              <a:rPr lang="en-US" sz="3600" dirty="0">
                <a:cs typeface="Calibri"/>
              </a:rPr>
              <a:t>Syphilis Staging </a:t>
            </a:r>
            <a:endParaRPr lang="en-US" sz="3600" dirty="0"/>
          </a:p>
        </p:txBody>
      </p:sp>
      <p:graphicFrame>
        <p:nvGraphicFramePr>
          <p:cNvPr id="25" name="Content Placeholder 2">
            <a:extLst>
              <a:ext uri="{FF2B5EF4-FFF2-40B4-BE49-F238E27FC236}">
                <a16:creationId xmlns:a16="http://schemas.microsoft.com/office/drawing/2014/main" id="{DE3B04C4-D866-4911-B618-0DCE3F2B5911}"/>
              </a:ext>
            </a:extLst>
          </p:cNvPr>
          <p:cNvGraphicFramePr>
            <a:graphicFrameLocks noGrp="1"/>
          </p:cNvGraphicFramePr>
          <p:nvPr>
            <p:ph idx="1"/>
            <p:extLst>
              <p:ext uri="{D42A27DB-BD31-4B8C-83A1-F6EECF244321}">
                <p14:modId xmlns:p14="http://schemas.microsoft.com/office/powerpoint/2010/main" val="2523687591"/>
              </p:ext>
            </p:extLst>
          </p:nvPr>
        </p:nvGraphicFramePr>
        <p:xfrm>
          <a:off x="267416" y="723079"/>
          <a:ext cx="10682235" cy="561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8" descr="New Metro Health_COLOR LOGO.png">
            <a:extLst>
              <a:ext uri="{FF2B5EF4-FFF2-40B4-BE49-F238E27FC236}">
                <a16:creationId xmlns:a16="http://schemas.microsoft.com/office/drawing/2014/main" id="{39F52437-1E80-4643-91F7-63FCC3AC4905}"/>
              </a:ext>
            </a:extLst>
          </p:cNvPr>
          <p:cNvPicPr>
            <a:picLocks noChangeAspect="1"/>
          </p:cNvPicPr>
          <p:nvPr/>
        </p:nvPicPr>
        <p:blipFill>
          <a:blip r:embed="rId8"/>
          <a:stretch>
            <a:fillRect/>
          </a:stretch>
        </p:blipFill>
        <p:spPr>
          <a:xfrm>
            <a:off x="44632" y="6095824"/>
            <a:ext cx="911467" cy="794932"/>
          </a:xfrm>
          <a:prstGeom prst="rect">
            <a:avLst/>
          </a:prstGeom>
        </p:spPr>
      </p:pic>
    </p:spTree>
    <p:extLst>
      <p:ext uri="{BB962C8B-B14F-4D97-AF65-F5344CB8AC3E}">
        <p14:creationId xmlns:p14="http://schemas.microsoft.com/office/powerpoint/2010/main" val="337882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48F8-CBD7-4395-91A6-6DABE01966FF}"/>
              </a:ext>
            </a:extLst>
          </p:cNvPr>
          <p:cNvSpPr>
            <a:spLocks noGrp="1"/>
          </p:cNvSpPr>
          <p:nvPr>
            <p:ph type="title"/>
          </p:nvPr>
        </p:nvSpPr>
        <p:spPr>
          <a:xfrm>
            <a:off x="539467" y="110298"/>
            <a:ext cx="11093089" cy="875483"/>
          </a:xfrm>
        </p:spPr>
        <p:txBody>
          <a:bodyPr>
            <a:normAutofit/>
          </a:bodyPr>
          <a:lstStyle/>
          <a:p>
            <a:pPr algn="ctr"/>
            <a:r>
              <a:rPr lang="en-US" dirty="0">
                <a:cs typeface="Calibri"/>
              </a:rPr>
              <a:t>Syphilis Treatment - Adults</a:t>
            </a:r>
            <a:endParaRPr lang="en-US" dirty="0">
              <a:cs typeface="Calibri Light"/>
            </a:endParaRPr>
          </a:p>
        </p:txBody>
      </p:sp>
      <p:sp>
        <p:nvSpPr>
          <p:cNvPr id="3" name="Content Placeholder 2">
            <a:extLst>
              <a:ext uri="{FF2B5EF4-FFF2-40B4-BE49-F238E27FC236}">
                <a16:creationId xmlns:a16="http://schemas.microsoft.com/office/drawing/2014/main" id="{7CADD4B7-289A-4AA5-B230-38726B086C32}"/>
              </a:ext>
            </a:extLst>
          </p:cNvPr>
          <p:cNvSpPr>
            <a:spLocks noGrp="1"/>
          </p:cNvSpPr>
          <p:nvPr>
            <p:ph idx="1"/>
          </p:nvPr>
        </p:nvSpPr>
        <p:spPr>
          <a:xfrm>
            <a:off x="649705" y="1011791"/>
            <a:ext cx="10323095" cy="4991967"/>
          </a:xfrm>
        </p:spPr>
        <p:txBody>
          <a:bodyPr vert="horz" lIns="91440" tIns="45720" rIns="91440" bIns="45720" rtlCol="0" anchor="t">
            <a:noAutofit/>
          </a:bodyPr>
          <a:lstStyle/>
          <a:p>
            <a:pPr marL="342265" indent="-227965"/>
            <a:r>
              <a:rPr lang="en-US" sz="2300" b="1" dirty="0">
                <a:ea typeface="Open Sans"/>
                <a:cs typeface="Calibri"/>
              </a:rPr>
              <a:t>Primary and Secondary Syphilis</a:t>
            </a:r>
            <a:endParaRPr lang="en-US" sz="2300" dirty="0">
              <a:cs typeface="Calibri"/>
            </a:endParaRPr>
          </a:p>
          <a:p>
            <a:pPr marL="638810" lvl="1" indent="-227965"/>
            <a:r>
              <a:rPr lang="en-US" sz="2300" i="0" dirty="0">
                <a:effectLst/>
                <a:ea typeface="Open Sans"/>
                <a:cs typeface="Open Sans"/>
              </a:rPr>
              <a:t>Benzathine penicillin</a:t>
            </a:r>
            <a:r>
              <a:rPr lang="en-US" sz="2300" dirty="0">
                <a:ea typeface="Open Sans"/>
                <a:cs typeface="Open Sans"/>
              </a:rPr>
              <a:t> G </a:t>
            </a:r>
            <a:r>
              <a:rPr lang="en-US" sz="2300" b="0" i="0" dirty="0">
                <a:effectLst/>
                <a:ea typeface="Open Sans"/>
                <a:cs typeface="Open Sans"/>
              </a:rPr>
              <a:t>2.4 million units intramuscular (IM) in a single dose</a:t>
            </a:r>
            <a:r>
              <a:rPr lang="en-US" sz="2300" dirty="0">
                <a:ea typeface="Open Sans"/>
                <a:cs typeface="Open Sans"/>
              </a:rPr>
              <a:t> </a:t>
            </a:r>
            <a:endParaRPr lang="en-US" sz="2300" b="0" i="0" dirty="0">
              <a:effectLst/>
              <a:ea typeface="Open Sans"/>
              <a:cs typeface="Open Sans"/>
            </a:endParaRPr>
          </a:p>
          <a:p>
            <a:pPr marL="342265" indent="-227965"/>
            <a:r>
              <a:rPr lang="en-US" sz="2300" b="1" dirty="0">
                <a:effectLst/>
                <a:ea typeface="Open Sans"/>
                <a:cs typeface="Open Sans"/>
              </a:rPr>
              <a:t>Early Latent Syphilis</a:t>
            </a:r>
          </a:p>
          <a:p>
            <a:pPr marL="638810" lvl="1" indent="-227965"/>
            <a:r>
              <a:rPr lang="en-US" sz="2300" i="0" dirty="0">
                <a:effectLst/>
                <a:ea typeface="Open Sans"/>
                <a:cs typeface="Open Sans"/>
              </a:rPr>
              <a:t>Benzathine penicillin</a:t>
            </a:r>
            <a:r>
              <a:rPr lang="en-US" sz="2300" dirty="0">
                <a:ea typeface="Open Sans"/>
                <a:cs typeface="Open Sans"/>
              </a:rPr>
              <a:t> G</a:t>
            </a:r>
            <a:r>
              <a:rPr lang="en-US" sz="2300" i="0" dirty="0">
                <a:effectLst/>
                <a:ea typeface="Open Sans"/>
                <a:cs typeface="Open Sans"/>
              </a:rPr>
              <a:t> </a:t>
            </a:r>
            <a:r>
              <a:rPr lang="en-US" sz="2300" b="0" i="0" dirty="0">
                <a:effectLst/>
                <a:ea typeface="Open Sans"/>
                <a:cs typeface="Open Sans"/>
              </a:rPr>
              <a:t>2.4 million units IM in a single dose</a:t>
            </a:r>
          </a:p>
          <a:p>
            <a:pPr marL="638810" lvl="1" indent="-227965"/>
            <a:r>
              <a:rPr lang="en-US" sz="2300" b="0" i="0" dirty="0">
                <a:effectLst/>
                <a:ea typeface="Open Sans"/>
                <a:cs typeface="Open Sans"/>
              </a:rPr>
              <a:t>Available data demonstrate that additional doses of penicillin</a:t>
            </a:r>
            <a:r>
              <a:rPr lang="en-US" sz="2300" dirty="0">
                <a:ea typeface="Open Sans"/>
                <a:cs typeface="Open Sans"/>
              </a:rPr>
              <a:t> or</a:t>
            </a:r>
            <a:r>
              <a:rPr lang="en-US" sz="2300" b="0" i="0" dirty="0">
                <a:effectLst/>
                <a:ea typeface="Open Sans"/>
                <a:cs typeface="Open Sans"/>
              </a:rPr>
              <a:t> other antibiotics in early latent syphilis do not enhance efficacy</a:t>
            </a:r>
            <a:endParaRPr lang="en-US" sz="2300" b="0" dirty="0">
              <a:effectLst/>
              <a:ea typeface="Open Sans"/>
              <a:cs typeface="Open Sans"/>
            </a:endParaRPr>
          </a:p>
          <a:p>
            <a:pPr marL="342265" indent="-227965"/>
            <a:r>
              <a:rPr lang="en-US" sz="2300" b="1" dirty="0">
                <a:ea typeface="+mn-lt"/>
                <a:cs typeface="+mn-lt"/>
              </a:rPr>
              <a:t>Alternative for Primary, Secondary, Early Latent</a:t>
            </a:r>
            <a:endParaRPr lang="en-US" sz="2300" b="1" dirty="0">
              <a:ea typeface="Open Sans"/>
              <a:cs typeface="Open Sans"/>
            </a:endParaRPr>
          </a:p>
          <a:p>
            <a:pPr marL="638810" lvl="1" indent="-227965"/>
            <a:r>
              <a:rPr lang="en-US" sz="2300" dirty="0">
                <a:ea typeface="+mn-lt"/>
                <a:cs typeface="+mn-lt"/>
              </a:rPr>
              <a:t>Doxycycline 100 mg po bid x 2 weeks</a:t>
            </a:r>
            <a:endParaRPr lang="en-US" sz="2300" i="1" dirty="0">
              <a:ea typeface="Open Sans"/>
              <a:cs typeface="Open Sans"/>
            </a:endParaRPr>
          </a:p>
          <a:p>
            <a:pPr marL="342265" indent="-227965"/>
            <a:r>
              <a:rPr lang="en-US" sz="2300" b="1" dirty="0">
                <a:ea typeface="+mn-lt"/>
                <a:cs typeface="+mn-lt"/>
              </a:rPr>
              <a:t>Late Latent Syphilis or Syphilis of Unknown Duration</a:t>
            </a:r>
          </a:p>
          <a:p>
            <a:pPr marL="638810" lvl="1" indent="-227965"/>
            <a:r>
              <a:rPr lang="en-US" sz="2300" i="0" dirty="0">
                <a:effectLst/>
                <a:ea typeface="Open Sans"/>
                <a:cs typeface="Open Sans"/>
              </a:rPr>
              <a:t>Benzathine </a:t>
            </a:r>
            <a:r>
              <a:rPr lang="en-US" sz="2300" dirty="0">
                <a:ea typeface="Open Sans"/>
                <a:cs typeface="Open Sans"/>
              </a:rPr>
              <a:t>penicillin G</a:t>
            </a:r>
            <a:r>
              <a:rPr lang="en-US" sz="2300" i="0" dirty="0">
                <a:effectLst/>
                <a:ea typeface="Open Sans"/>
                <a:cs typeface="Open Sans"/>
              </a:rPr>
              <a:t> </a:t>
            </a:r>
            <a:r>
              <a:rPr lang="en-US" sz="2300" b="0" i="0" dirty="0">
                <a:effectLst/>
                <a:ea typeface="Open Sans"/>
                <a:cs typeface="Open Sans"/>
              </a:rPr>
              <a:t>7.2 million units total, administered as 3 doses of 2.4 million units IM each at</a:t>
            </a:r>
            <a:r>
              <a:rPr lang="en-US" sz="2300" dirty="0">
                <a:ea typeface="Open Sans"/>
                <a:cs typeface="Open Sans"/>
              </a:rPr>
              <a:t> </a:t>
            </a:r>
            <a:r>
              <a:rPr lang="en-US" sz="2300" dirty="0">
                <a:ea typeface="+mn-lt"/>
                <a:cs typeface="+mn-lt"/>
              </a:rPr>
              <a:t>1-week intervals</a:t>
            </a:r>
            <a:endParaRPr lang="en-US" sz="2300" b="0" i="0" dirty="0">
              <a:effectLst/>
              <a:ea typeface="+mn-lt"/>
              <a:cs typeface="+mn-lt"/>
            </a:endParaRPr>
          </a:p>
          <a:p>
            <a:pPr marL="638810" lvl="1" indent="-227965"/>
            <a:r>
              <a:rPr lang="en-US" sz="2300" dirty="0">
                <a:ea typeface="+mn-lt"/>
                <a:cs typeface="+mn-lt"/>
              </a:rPr>
              <a:t>Alternative: Doxycycline 100 mg po bid x 4 weeks (if non-pregnant)</a:t>
            </a:r>
            <a:endParaRPr lang="en-US" sz="2300" b="1" i="1" u="sng" dirty="0">
              <a:ea typeface="Open Sans" panose="020B0606030504020204" pitchFamily="34" charset="0"/>
              <a:cs typeface="Open Sans" panose="020B0606030504020204" pitchFamily="34" charset="0"/>
            </a:endParaRPr>
          </a:p>
          <a:p>
            <a:pPr marL="0" indent="0">
              <a:buNone/>
            </a:pPr>
            <a:endParaRPr lang="en-US" sz="2300" dirty="0">
              <a:latin typeface="Open Sans" panose="020B0606030504020204" pitchFamily="34" charset="0"/>
              <a:ea typeface="Open Sans" panose="020B0606030504020204" pitchFamily="34" charset="0"/>
              <a:cs typeface="Open Sans" panose="020B0606030504020204" pitchFamily="34" charset="0"/>
            </a:endParaRPr>
          </a:p>
          <a:p>
            <a:pPr marL="342265" indent="-227965"/>
            <a:endParaRPr lang="en-US" sz="2300" dirty="0">
              <a:latin typeface="Calibri" panose="020F0502020204030204"/>
              <a:ea typeface="Open Sans" panose="020B0606030504020204" pitchFamily="34" charset="0"/>
              <a:cs typeface="Calibri" panose="020F0502020204030204"/>
            </a:endParaRPr>
          </a:p>
        </p:txBody>
      </p:sp>
      <p:pic>
        <p:nvPicPr>
          <p:cNvPr id="9" name="Picture 8" descr="New Metro Health_COLOR LOGO.png">
            <a:extLst>
              <a:ext uri="{FF2B5EF4-FFF2-40B4-BE49-F238E27FC236}">
                <a16:creationId xmlns:a16="http://schemas.microsoft.com/office/drawing/2014/main" id="{04DB4501-AB9B-490C-ADF7-B992C96B4EDC}"/>
              </a:ext>
            </a:extLst>
          </p:cNvPr>
          <p:cNvPicPr>
            <a:picLocks noChangeAspect="1"/>
          </p:cNvPicPr>
          <p:nvPr/>
        </p:nvPicPr>
        <p:blipFill>
          <a:blip r:embed="rId3"/>
          <a:stretch>
            <a:fillRect/>
          </a:stretch>
        </p:blipFill>
        <p:spPr>
          <a:xfrm>
            <a:off x="147791" y="5872219"/>
            <a:ext cx="1003827" cy="875483"/>
          </a:xfrm>
          <a:prstGeom prst="rect">
            <a:avLst/>
          </a:prstGeom>
        </p:spPr>
      </p:pic>
    </p:spTree>
    <p:extLst>
      <p:ext uri="{BB962C8B-B14F-4D97-AF65-F5344CB8AC3E}">
        <p14:creationId xmlns:p14="http://schemas.microsoft.com/office/powerpoint/2010/main" val="4068212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48F8-CBD7-4395-91A6-6DABE01966FF}"/>
              </a:ext>
            </a:extLst>
          </p:cNvPr>
          <p:cNvSpPr>
            <a:spLocks noGrp="1"/>
          </p:cNvSpPr>
          <p:nvPr>
            <p:ph type="title"/>
          </p:nvPr>
        </p:nvSpPr>
        <p:spPr>
          <a:xfrm>
            <a:off x="152400" y="182881"/>
            <a:ext cx="11750040" cy="990599"/>
          </a:xfrm>
        </p:spPr>
        <p:txBody>
          <a:bodyPr>
            <a:normAutofit/>
          </a:bodyPr>
          <a:lstStyle/>
          <a:p>
            <a:pPr algn="ctr"/>
            <a:r>
              <a:rPr lang="en-US" sz="4400" dirty="0">
                <a:cs typeface="Calibri"/>
              </a:rPr>
              <a:t>Syphilis Treatment cont'd...</a:t>
            </a:r>
          </a:p>
        </p:txBody>
      </p:sp>
      <p:sp>
        <p:nvSpPr>
          <p:cNvPr id="3" name="Content Placeholder 2">
            <a:extLst>
              <a:ext uri="{FF2B5EF4-FFF2-40B4-BE49-F238E27FC236}">
                <a16:creationId xmlns:a16="http://schemas.microsoft.com/office/drawing/2014/main" id="{7CADD4B7-289A-4AA5-B230-38726B086C32}"/>
              </a:ext>
            </a:extLst>
          </p:cNvPr>
          <p:cNvSpPr>
            <a:spLocks noGrp="1"/>
          </p:cNvSpPr>
          <p:nvPr>
            <p:ph idx="1"/>
          </p:nvPr>
        </p:nvSpPr>
        <p:spPr>
          <a:xfrm>
            <a:off x="312821" y="1322198"/>
            <a:ext cx="11164867" cy="4529488"/>
          </a:xfrm>
        </p:spPr>
        <p:txBody>
          <a:bodyPr vert="horz" lIns="91440" tIns="45720" rIns="91440" bIns="45720" rtlCol="0" anchor="t">
            <a:noAutofit/>
          </a:bodyPr>
          <a:lstStyle/>
          <a:p>
            <a:pPr marL="342265" indent="-227965"/>
            <a:r>
              <a:rPr lang="en-US" sz="2400" b="1" u="sng" dirty="0">
                <a:solidFill>
                  <a:srgbClr val="000000"/>
                </a:solidFill>
                <a:ea typeface="Open Sans"/>
                <a:cs typeface="Open Sans"/>
              </a:rPr>
              <a:t>Pregnant Women</a:t>
            </a:r>
            <a:r>
              <a:rPr lang="en-US" sz="2400" dirty="0">
                <a:solidFill>
                  <a:srgbClr val="000000"/>
                </a:solidFill>
                <a:ea typeface="Open Sans"/>
                <a:cs typeface="Open Sans"/>
              </a:rPr>
              <a:t>–</a:t>
            </a:r>
            <a:r>
              <a:rPr lang="en-US" dirty="0">
                <a:solidFill>
                  <a:srgbClr val="000000"/>
                </a:solidFill>
                <a:ea typeface="Open Sans"/>
                <a:cs typeface="Open Sans"/>
              </a:rPr>
              <a:t>Treat</a:t>
            </a:r>
            <a:r>
              <a:rPr lang="en-US" sz="2400" dirty="0">
                <a:solidFill>
                  <a:srgbClr val="000000"/>
                </a:solidFill>
                <a:ea typeface="Open Sans"/>
                <a:cs typeface="Open Sans"/>
              </a:rPr>
              <a:t> with the same recommended </a:t>
            </a:r>
            <a:r>
              <a:rPr lang="en-US" dirty="0">
                <a:solidFill>
                  <a:srgbClr val="000000"/>
                </a:solidFill>
                <a:ea typeface="Open Sans"/>
                <a:cs typeface="Open Sans"/>
              </a:rPr>
              <a:t>penicillin</a:t>
            </a:r>
            <a:r>
              <a:rPr lang="en-US" sz="2400" dirty="0">
                <a:solidFill>
                  <a:srgbClr val="000000"/>
                </a:solidFill>
                <a:ea typeface="Open Sans"/>
                <a:cs typeface="Open Sans"/>
              </a:rPr>
              <a:t> regimen as non-pregnant women based on the stage of infection</a:t>
            </a:r>
            <a:endParaRPr lang="en-US" dirty="0"/>
          </a:p>
          <a:p>
            <a:pPr marL="1003969" lvl="2" indent="-227965"/>
            <a:r>
              <a:rPr lang="en-US" sz="2200" dirty="0">
                <a:ea typeface="Open Sans"/>
                <a:cs typeface="Calibri"/>
              </a:rPr>
              <a:t>New treatment window for syphilis during pregnancy is</a:t>
            </a:r>
            <a:r>
              <a:rPr lang="en-US" sz="2200" b="1" dirty="0">
                <a:ea typeface="Open Sans"/>
                <a:cs typeface="Calibri"/>
              </a:rPr>
              <a:t> 7-9 days between doses</a:t>
            </a:r>
          </a:p>
          <a:p>
            <a:pPr marL="1003969" lvl="2" indent="-227965"/>
            <a:r>
              <a:rPr lang="en-US" sz="2200" dirty="0">
                <a:ea typeface="Open Sans"/>
                <a:cs typeface="Calibri"/>
              </a:rPr>
              <a:t>Patient needs to restart if they come earlier or later than the new timeframe</a:t>
            </a:r>
            <a:endParaRPr lang="en-US" sz="2200" dirty="0">
              <a:solidFill>
                <a:srgbClr val="000000"/>
              </a:solidFill>
              <a:ea typeface="Open Sans"/>
              <a:cs typeface="Open Sans"/>
            </a:endParaRPr>
          </a:p>
          <a:p>
            <a:pPr marL="1003969" lvl="2" indent="-227965"/>
            <a:r>
              <a:rPr lang="en-US" sz="2200" b="1" dirty="0">
                <a:solidFill>
                  <a:srgbClr val="000000"/>
                </a:solidFill>
                <a:ea typeface="Open Sans"/>
                <a:cs typeface="Open Sans"/>
              </a:rPr>
              <a:t>Penicillin G is the </a:t>
            </a:r>
            <a:r>
              <a:rPr lang="en-US" sz="2200" b="1" i="1" dirty="0">
                <a:solidFill>
                  <a:srgbClr val="000000"/>
                </a:solidFill>
                <a:ea typeface="Open Sans"/>
                <a:cs typeface="Open Sans"/>
              </a:rPr>
              <a:t>only</a:t>
            </a:r>
            <a:r>
              <a:rPr lang="en-US" sz="2200" b="1" dirty="0">
                <a:solidFill>
                  <a:srgbClr val="000000"/>
                </a:solidFill>
                <a:ea typeface="Open Sans"/>
                <a:cs typeface="Open Sans"/>
              </a:rPr>
              <a:t> known effective antimicrobial for treating fetal infection and preventing congenital syphilis</a:t>
            </a:r>
            <a:endParaRPr lang="en-US" sz="2200" b="1" i="1" dirty="0">
              <a:solidFill>
                <a:srgbClr val="000000"/>
              </a:solidFill>
              <a:effectLst/>
              <a:ea typeface="Open Sans"/>
              <a:cs typeface="Open Sans"/>
            </a:endParaRPr>
          </a:p>
          <a:p>
            <a:pPr marL="638810" lvl="1" indent="-227965"/>
            <a:endParaRPr lang="en-US" dirty="0">
              <a:ea typeface="Open Sans"/>
              <a:cs typeface="Calibri"/>
            </a:endParaRPr>
          </a:p>
          <a:p>
            <a:pPr marL="342265" indent="-227965"/>
            <a:r>
              <a:rPr lang="en-US" sz="2400" b="1" u="sng" dirty="0">
                <a:ea typeface="Open Sans"/>
                <a:cs typeface="Open Sans"/>
              </a:rPr>
              <a:t>People with HIV</a:t>
            </a:r>
            <a:r>
              <a:rPr lang="en-US" sz="2400" dirty="0">
                <a:ea typeface="Open Sans"/>
                <a:cs typeface="Open Sans"/>
              </a:rPr>
              <a:t>- Should be treated with the same recommended </a:t>
            </a:r>
            <a:r>
              <a:rPr lang="en-US" dirty="0">
                <a:ea typeface="Open Sans"/>
                <a:cs typeface="Open Sans"/>
              </a:rPr>
              <a:t>penicillin</a:t>
            </a:r>
            <a:r>
              <a:rPr lang="en-US" sz="2400" dirty="0">
                <a:ea typeface="Open Sans"/>
                <a:cs typeface="Open Sans"/>
              </a:rPr>
              <a:t> regimen as those without HIV, based on the stage of infection. </a:t>
            </a:r>
            <a:endParaRPr lang="en-US" sz="2400" dirty="0">
              <a:ea typeface="Open Sans" panose="020B0606030504020204" pitchFamily="34" charset="0"/>
              <a:cs typeface="Open Sans" panose="020B0606030504020204" pitchFamily="34" charset="0"/>
            </a:endParaRPr>
          </a:p>
          <a:p>
            <a:pPr marL="1003969" lvl="2" indent="-227965"/>
            <a:r>
              <a:rPr lang="en-US" sz="2200" dirty="0">
                <a:ea typeface="Open Sans"/>
                <a:cs typeface="Open Sans"/>
              </a:rPr>
              <a:t>Additional doses of penicillin or other antimicrobials are not recommended in this group</a:t>
            </a:r>
            <a:endParaRPr lang="en-US" sz="2200" dirty="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265" indent="-227965"/>
            <a:endParaRPr lang="en-US" dirty="0">
              <a:cs typeface="Calibri" panose="020F0502020204030204"/>
            </a:endParaRPr>
          </a:p>
        </p:txBody>
      </p:sp>
      <p:pic>
        <p:nvPicPr>
          <p:cNvPr id="7" name="Picture 8" descr="New Metro Health_COLOR LOGO.png">
            <a:extLst>
              <a:ext uri="{FF2B5EF4-FFF2-40B4-BE49-F238E27FC236}">
                <a16:creationId xmlns:a16="http://schemas.microsoft.com/office/drawing/2014/main" id="{C23D6AC5-2E31-47D1-831C-9CB898C7FA75}"/>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35239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dirty="0">
                <a:cs typeface="Calibri Light"/>
              </a:rPr>
              <a:t>Penicillin Allergy</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B8B95275-CF93-4C20-AD2F-93A9C4632159}"/>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41932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AE0-667D-4A95-B915-9EC089B9CA04}"/>
              </a:ext>
            </a:extLst>
          </p:cNvPr>
          <p:cNvSpPr>
            <a:spLocks noGrp="1"/>
          </p:cNvSpPr>
          <p:nvPr>
            <p:ph type="title"/>
          </p:nvPr>
        </p:nvSpPr>
        <p:spPr>
          <a:xfrm>
            <a:off x="358814" y="213361"/>
            <a:ext cx="11497905" cy="1188719"/>
          </a:xfrm>
        </p:spPr>
        <p:txBody>
          <a:bodyPr>
            <a:normAutofit/>
          </a:bodyPr>
          <a:lstStyle/>
          <a:p>
            <a:pPr algn="ctr"/>
            <a:r>
              <a:rPr lang="en-US" sz="4400" dirty="0">
                <a:cs typeface="Calibri"/>
              </a:rPr>
              <a:t>Special Considerations for Penicillin Allergy</a:t>
            </a:r>
          </a:p>
        </p:txBody>
      </p:sp>
      <p:sp>
        <p:nvSpPr>
          <p:cNvPr id="3" name="Content Placeholder 2">
            <a:extLst>
              <a:ext uri="{FF2B5EF4-FFF2-40B4-BE49-F238E27FC236}">
                <a16:creationId xmlns:a16="http://schemas.microsoft.com/office/drawing/2014/main" id="{FC0F26A2-76A9-41E0-8680-21D76AE0BFBA}"/>
              </a:ext>
            </a:extLst>
          </p:cNvPr>
          <p:cNvSpPr>
            <a:spLocks noGrp="1"/>
          </p:cNvSpPr>
          <p:nvPr>
            <p:ph idx="1"/>
          </p:nvPr>
        </p:nvSpPr>
        <p:spPr>
          <a:xfrm>
            <a:off x="493295" y="1402080"/>
            <a:ext cx="11081389" cy="4598325"/>
          </a:xfrm>
        </p:spPr>
        <p:txBody>
          <a:bodyPr vert="horz" lIns="91440" tIns="45720" rIns="91440" bIns="45720" rtlCol="0" anchor="t">
            <a:normAutofit/>
          </a:bodyPr>
          <a:lstStyle/>
          <a:p>
            <a:pPr marL="342265" indent="-227965"/>
            <a:r>
              <a:rPr lang="en-US" dirty="0">
                <a:solidFill>
                  <a:srgbClr val="000000"/>
                </a:solidFill>
                <a:ea typeface="Open Sans"/>
                <a:cs typeface="Open Sans"/>
              </a:rPr>
              <a:t>N</a:t>
            </a:r>
            <a:r>
              <a:rPr lang="en-US" b="0" i="0" dirty="0">
                <a:solidFill>
                  <a:srgbClr val="000000"/>
                </a:solidFill>
                <a:effectLst/>
                <a:ea typeface="Open Sans"/>
                <a:cs typeface="Open Sans"/>
              </a:rPr>
              <a:t>onpregnant, penicillin-allergic persons who have primary or secondary syphilis</a:t>
            </a:r>
            <a:r>
              <a:rPr lang="en-US" dirty="0">
                <a:solidFill>
                  <a:srgbClr val="000000"/>
                </a:solidFill>
                <a:ea typeface="Open Sans"/>
                <a:cs typeface="Open Sans"/>
              </a:rPr>
              <a:t>: </a:t>
            </a:r>
            <a:r>
              <a:rPr lang="en-US" b="0" i="0" dirty="0">
                <a:solidFill>
                  <a:srgbClr val="000000"/>
                </a:solidFill>
                <a:effectLst/>
                <a:ea typeface="Open Sans"/>
                <a:cs typeface="Open Sans"/>
              </a:rPr>
              <a:t>Regimens of doxycycline 100 mg orally twice daily for 14 </a:t>
            </a:r>
            <a:r>
              <a:rPr lang="en-US" dirty="0">
                <a:solidFill>
                  <a:srgbClr val="000000"/>
                </a:solidFill>
                <a:ea typeface="Open Sans"/>
                <a:cs typeface="Open Sans"/>
              </a:rPr>
              <a:t>days and tetracycline (500 mg four times daily for 14 days) have been used for many years</a:t>
            </a:r>
            <a:r>
              <a:rPr lang="en-US" b="0" i="0" dirty="0">
                <a:solidFill>
                  <a:srgbClr val="000000"/>
                </a:solidFill>
                <a:effectLst/>
                <a:ea typeface="Open Sans"/>
                <a:cs typeface="Open Sans"/>
              </a:rPr>
              <a:t> </a:t>
            </a:r>
            <a:endParaRPr lang="en-US" dirty="0"/>
          </a:p>
          <a:p>
            <a:pPr marL="342265" indent="-227965"/>
            <a:endParaRPr lang="en-US" sz="1000" dirty="0">
              <a:solidFill>
                <a:srgbClr val="000000"/>
              </a:solidFill>
              <a:ea typeface="Open Sans"/>
              <a:cs typeface="Open Sans"/>
            </a:endParaRPr>
          </a:p>
          <a:p>
            <a:pPr marL="342265" indent="-227965"/>
            <a:r>
              <a:rPr lang="en-US" dirty="0">
                <a:solidFill>
                  <a:srgbClr val="000000"/>
                </a:solidFill>
                <a:ea typeface="Open Sans"/>
                <a:cs typeface="Open Sans"/>
              </a:rPr>
              <a:t>O</a:t>
            </a:r>
            <a:r>
              <a:rPr lang="en-US" b="0" i="0" dirty="0">
                <a:solidFill>
                  <a:srgbClr val="000000"/>
                </a:solidFill>
                <a:effectLst/>
                <a:ea typeface="Open Sans"/>
                <a:cs typeface="Open Sans"/>
              </a:rPr>
              <a:t>nly acceptable alternatives for the treatment of latent syphilis are doxycycline (100 mg orally twice daily) or tetracycline (500 mg orally four times daily), each for 28 days</a:t>
            </a:r>
          </a:p>
          <a:p>
            <a:pPr marL="342265" indent="-227965"/>
            <a:endParaRPr lang="en-US" sz="1000" b="0" i="0" dirty="0">
              <a:solidFill>
                <a:srgbClr val="000000"/>
              </a:solidFill>
              <a:effectLst/>
              <a:ea typeface="Open Sans"/>
              <a:cs typeface="Open Sans"/>
            </a:endParaRPr>
          </a:p>
          <a:p>
            <a:pPr marL="342265" indent="-227965"/>
            <a:r>
              <a:rPr lang="en-US" b="0" i="0" dirty="0">
                <a:solidFill>
                  <a:srgbClr val="000000"/>
                </a:solidFill>
                <a:effectLst/>
                <a:ea typeface="Open Sans"/>
                <a:cs typeface="Open Sans"/>
              </a:rPr>
              <a:t>Pregnant women with primary or secondary syphilis who are allergic to penicillin should be desensitized and treated with penicillin</a:t>
            </a:r>
            <a:r>
              <a:rPr lang="en-US" dirty="0">
                <a:solidFill>
                  <a:srgbClr val="000000"/>
                </a:solidFill>
                <a:ea typeface="Open Sans"/>
                <a:cs typeface="Open Sans"/>
              </a:rPr>
              <a:t> G</a:t>
            </a:r>
            <a:endParaRPr lang="en-US" dirty="0">
              <a:ea typeface="Open Sans"/>
              <a:cs typeface="Open Sans"/>
            </a:endParaRPr>
          </a:p>
        </p:txBody>
      </p:sp>
      <p:pic>
        <p:nvPicPr>
          <p:cNvPr id="7" name="Picture 8" descr="New Metro Health_COLOR LOGO.png">
            <a:extLst>
              <a:ext uri="{FF2B5EF4-FFF2-40B4-BE49-F238E27FC236}">
                <a16:creationId xmlns:a16="http://schemas.microsoft.com/office/drawing/2014/main" id="{F44818E9-6039-4B1C-A5AC-381131BA24C2}"/>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69487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dirty="0">
                <a:cs typeface="Calibri Light"/>
              </a:rPr>
              <a:t>HIV </a:t>
            </a:r>
            <a:endParaRPr lang="en-US" b="1" dirty="0"/>
          </a:p>
        </p:txBody>
      </p:sp>
      <p:pic>
        <p:nvPicPr>
          <p:cNvPr id="10" name="Picture 8" descr="New Metro Health_COLOR LOGO.png">
            <a:extLst>
              <a:ext uri="{FF2B5EF4-FFF2-40B4-BE49-F238E27FC236}">
                <a16:creationId xmlns:a16="http://schemas.microsoft.com/office/drawing/2014/main" id="{371C65D8-C96F-4DCF-8C80-063B9703F238}"/>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339829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236375" y="142277"/>
            <a:ext cx="11719249" cy="933061"/>
          </a:xfrm>
        </p:spPr>
        <p:txBody>
          <a:bodyPr>
            <a:normAutofit/>
          </a:bodyPr>
          <a:lstStyle/>
          <a:p>
            <a:pPr algn="ctr"/>
            <a:r>
              <a:rPr lang="en-US" dirty="0">
                <a:cs typeface="Calibri Light"/>
              </a:rPr>
              <a:t>Screening</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506920" y="1017760"/>
            <a:ext cx="11003985" cy="4982645"/>
          </a:xfrm>
        </p:spPr>
        <p:txBody>
          <a:bodyPr vert="horz" lIns="91440" tIns="45720" rIns="91440" bIns="45720" rtlCol="0" anchor="t">
            <a:normAutofit fontScale="92500" lnSpcReduction="10000"/>
          </a:bodyPr>
          <a:lstStyle/>
          <a:p>
            <a:pPr>
              <a:buFont typeface="Wingdings" panose="05000000000000000000" pitchFamily="2" charset="2"/>
              <a:buChar char="§"/>
            </a:pPr>
            <a:r>
              <a:rPr lang="en-US" dirty="0">
                <a:ea typeface="+mn-lt"/>
                <a:cs typeface="+mn-lt"/>
              </a:rPr>
              <a:t>CDC and USPSTF recommend HIV screening at least once for all persons aged </a:t>
            </a:r>
          </a:p>
          <a:p>
            <a:pPr marL="114112" indent="0">
              <a:buNone/>
            </a:pPr>
            <a:r>
              <a:rPr lang="en-US" dirty="0">
                <a:ea typeface="+mn-lt"/>
                <a:cs typeface="+mn-lt"/>
              </a:rPr>
              <a:t>   15-65 years </a:t>
            </a:r>
            <a:endParaRPr lang="en-US" dirty="0"/>
          </a:p>
          <a:p>
            <a:pPr>
              <a:buFont typeface="Wingdings" panose="05000000000000000000" pitchFamily="2" charset="2"/>
              <a:buChar char="§"/>
            </a:pPr>
            <a:endParaRPr lang="en-US" dirty="0">
              <a:ea typeface="+mn-lt"/>
              <a:cs typeface="+mn-lt"/>
            </a:endParaRPr>
          </a:p>
          <a:p>
            <a:pPr>
              <a:buFont typeface="Wingdings" panose="05000000000000000000" pitchFamily="2" charset="2"/>
              <a:buChar char="§"/>
            </a:pPr>
            <a:r>
              <a:rPr lang="en-US" dirty="0">
                <a:ea typeface="+mn-lt"/>
                <a:cs typeface="+mn-lt"/>
              </a:rPr>
              <a:t>HIV testing is recommended for all persons seeking STI evaluation who are not already known to have HIV infection</a:t>
            </a:r>
            <a:endParaRPr lang="en-US" dirty="0"/>
          </a:p>
          <a:p>
            <a:pPr lvl="2">
              <a:buFont typeface="Wingdings" panose="05000000000000000000" pitchFamily="2" charset="2"/>
              <a:buChar char="§"/>
            </a:pPr>
            <a:r>
              <a:rPr lang="en-US" sz="2200" dirty="0">
                <a:ea typeface="+mn-lt"/>
                <a:cs typeface="+mn-lt"/>
              </a:rPr>
              <a:t>Testing should be routine at the time of the STI evaluation, regardless of whether the patient reports any specific behavioral risks for HIV</a:t>
            </a:r>
            <a:endParaRPr lang="en-US" sz="2200" dirty="0">
              <a:cs typeface="Calibri"/>
            </a:endParaRPr>
          </a:p>
          <a:p>
            <a:pPr>
              <a:buFont typeface="Wingdings" panose="05000000000000000000" pitchFamily="2" charset="2"/>
              <a:buChar char="§"/>
            </a:pPr>
            <a:endParaRPr lang="en-US" dirty="0">
              <a:ea typeface="+mn-lt"/>
              <a:cs typeface="+mn-lt"/>
            </a:endParaRPr>
          </a:p>
          <a:p>
            <a:pPr>
              <a:buFont typeface="Wingdings" panose="05000000000000000000" pitchFamily="2" charset="2"/>
              <a:buChar char="§"/>
            </a:pPr>
            <a:r>
              <a:rPr lang="en-US" dirty="0">
                <a:ea typeface="+mn-lt"/>
                <a:cs typeface="+mn-lt"/>
              </a:rPr>
              <a:t>Persons at higher risk for HIV acquisition should be screened for HIV at least annually</a:t>
            </a:r>
            <a:endParaRPr lang="en-US" dirty="0"/>
          </a:p>
          <a:p>
            <a:pPr lvl="2">
              <a:buFont typeface="Wingdings" panose="05000000000000000000" pitchFamily="2" charset="2"/>
              <a:buChar char="§"/>
            </a:pPr>
            <a:r>
              <a:rPr lang="en-US" sz="2200" dirty="0">
                <a:ea typeface="+mn-lt"/>
                <a:cs typeface="+mn-lt"/>
              </a:rPr>
              <a:t>Providers can consider the benefits of offering more frequent screening (e.g., every 3–6 months) based on risk factors</a:t>
            </a:r>
            <a:endParaRPr lang="en-US" sz="2200" dirty="0">
              <a:cs typeface="Calibri" panose="020F0502020204030204"/>
            </a:endParaRPr>
          </a:p>
          <a:p>
            <a:pPr>
              <a:buFont typeface="Wingdings" panose="05000000000000000000" pitchFamily="2" charset="2"/>
              <a:buChar char="§"/>
            </a:pPr>
            <a:endParaRPr lang="en-US" dirty="0">
              <a:ea typeface="+mn-lt"/>
              <a:cs typeface="+mn-lt"/>
            </a:endParaRPr>
          </a:p>
          <a:p>
            <a:pPr>
              <a:buFont typeface="Wingdings" panose="05000000000000000000" pitchFamily="2" charset="2"/>
              <a:buChar char="§"/>
            </a:pPr>
            <a:r>
              <a:rPr lang="en-US" dirty="0">
                <a:ea typeface="+mn-lt"/>
                <a:cs typeface="+mn-lt"/>
              </a:rPr>
              <a:t>Opt-out HIV screening is recommended in all health care settings</a:t>
            </a:r>
            <a:endParaRPr lang="en-US" dirty="0"/>
          </a:p>
          <a:p>
            <a:pPr>
              <a:buFont typeface="Arial"/>
              <a:buChar char="•"/>
            </a:pPr>
            <a:endParaRPr lang="en-US" dirty="0">
              <a:cs typeface="Calibri"/>
            </a:endParaRPr>
          </a:p>
          <a:p>
            <a:pPr marL="0" indent="0">
              <a:buNone/>
            </a:pPr>
            <a:endParaRPr lang="en-US" sz="2800" dirty="0">
              <a:solidFill>
                <a:srgbClr val="333333"/>
              </a:solidFill>
              <a:latin typeface="Montserrat"/>
            </a:endParaRPr>
          </a:p>
        </p:txBody>
      </p:sp>
      <p:pic>
        <p:nvPicPr>
          <p:cNvPr id="8" name="Picture 8" descr="New Metro Health_COLOR LOGO.png">
            <a:extLst>
              <a:ext uri="{FF2B5EF4-FFF2-40B4-BE49-F238E27FC236}">
                <a16:creationId xmlns:a16="http://schemas.microsoft.com/office/drawing/2014/main" id="{14D8F31D-ACBF-4032-A570-C0277E41E1FA}"/>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57351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4B78-D94B-70EB-E847-E70F3BC6A509}"/>
              </a:ext>
            </a:extLst>
          </p:cNvPr>
          <p:cNvSpPr>
            <a:spLocks noGrp="1"/>
          </p:cNvSpPr>
          <p:nvPr>
            <p:ph type="title"/>
          </p:nvPr>
        </p:nvSpPr>
        <p:spPr/>
        <p:txBody>
          <a:bodyPr/>
          <a:lstStyle/>
          <a:p>
            <a:pPr algn="ctr"/>
            <a:r>
              <a:rPr lang="en-US"/>
              <a:t>Use of Trade/Brand Names</a:t>
            </a:r>
            <a:endParaRPr lang="en-US">
              <a:highlight>
                <a:srgbClr val="FFFF00"/>
              </a:highlight>
            </a:endParaRPr>
          </a:p>
        </p:txBody>
      </p:sp>
      <p:sp>
        <p:nvSpPr>
          <p:cNvPr id="3" name="Content Placeholder 2">
            <a:extLst>
              <a:ext uri="{FF2B5EF4-FFF2-40B4-BE49-F238E27FC236}">
                <a16:creationId xmlns:a16="http://schemas.microsoft.com/office/drawing/2014/main" id="{A64BD1B6-089B-8D57-29BD-5F16E4A1C83A}"/>
              </a:ext>
            </a:extLst>
          </p:cNvPr>
          <p:cNvSpPr>
            <a:spLocks noGrp="1"/>
          </p:cNvSpPr>
          <p:nvPr>
            <p:ph idx="1"/>
          </p:nvPr>
        </p:nvSpPr>
        <p:spPr/>
        <p:txBody>
          <a:bodyPr vert="horz" lIns="91290" tIns="45645" rIns="91290" bIns="45645" rtlCol="0" anchor="t">
            <a:normAutofit/>
          </a:bodyPr>
          <a:lstStyle/>
          <a:p>
            <a:pPr marL="114300" indent="0">
              <a:buNone/>
            </a:pPr>
            <a:r>
              <a:rPr lang="en-US"/>
              <a:t>This program is supported by the Health Resources and Services Administration (HRSA) of the U.S. Department of Health and Human Services (HHS) as part of an award totaling $3,132,205, with 0% financed with non-governmental sources. </a:t>
            </a:r>
          </a:p>
          <a:p>
            <a:pPr marL="114300" indent="0">
              <a:buNone/>
            </a:pPr>
            <a:endParaRPr lang="en-US"/>
          </a:p>
          <a:p>
            <a:pPr marL="114300" indent="0">
              <a:buNone/>
            </a:pPr>
            <a:r>
              <a:rPr lang="en-US"/>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4300" indent="0">
              <a:buNone/>
            </a:pPr>
            <a:endParaRPr lang="en-US"/>
          </a:p>
        </p:txBody>
      </p:sp>
      <p:pic>
        <p:nvPicPr>
          <p:cNvPr id="4" name="Picture 8" descr="New Metro Health_COLOR LOGO.png">
            <a:extLst>
              <a:ext uri="{FF2B5EF4-FFF2-40B4-BE49-F238E27FC236}">
                <a16:creationId xmlns:a16="http://schemas.microsoft.com/office/drawing/2014/main" id="{F56240E4-4025-4FE2-AFC5-6ADE866DA560}"/>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3301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49289" y="261257"/>
            <a:ext cx="11719249" cy="933061"/>
          </a:xfrm>
        </p:spPr>
        <p:txBody>
          <a:bodyPr>
            <a:normAutofit/>
          </a:bodyPr>
          <a:lstStyle/>
          <a:p>
            <a:pPr algn="ctr"/>
            <a:r>
              <a:rPr lang="en-US" dirty="0">
                <a:cs typeface="Calibri Light"/>
              </a:rPr>
              <a:t>Screening cont'd...</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705112" y="1233364"/>
            <a:ext cx="11163426" cy="4982645"/>
          </a:xfrm>
        </p:spPr>
        <p:txBody>
          <a:bodyPr vert="horz" lIns="91440" tIns="45720" rIns="91440" bIns="45720" rtlCol="0" anchor="t">
            <a:normAutofit fontScale="92500" lnSpcReduction="20000"/>
          </a:bodyPr>
          <a:lstStyle/>
          <a:p>
            <a:pPr marL="342265" indent="-227965"/>
            <a:r>
              <a:rPr lang="en-US" dirty="0">
                <a:ea typeface="+mn-lt"/>
                <a:cs typeface="+mn-lt"/>
              </a:rPr>
              <a:t>HIV</a:t>
            </a:r>
            <a:r>
              <a:rPr lang="en-US" dirty="0">
                <a:cs typeface="Calibri"/>
              </a:rPr>
              <a:t> screening should be voluntary and free from coercion</a:t>
            </a:r>
            <a:endParaRPr lang="en-US" dirty="0"/>
          </a:p>
          <a:p>
            <a:pPr marL="1003969" lvl="2" indent="-227965"/>
            <a:r>
              <a:rPr lang="en-US" sz="2200" dirty="0">
                <a:cs typeface="Calibri"/>
              </a:rPr>
              <a:t>Patients should not be tested without their knowledge</a:t>
            </a:r>
            <a:endParaRPr lang="en-US" sz="2200" dirty="0">
              <a:ea typeface="+mn-lt"/>
              <a:cs typeface="+mn-lt"/>
            </a:endParaRPr>
          </a:p>
          <a:p>
            <a:pPr marL="342265" indent="-227965"/>
            <a:endParaRPr lang="en-US" dirty="0">
              <a:cs typeface="Calibri"/>
            </a:endParaRPr>
          </a:p>
          <a:p>
            <a:pPr marL="342265" indent="-227965"/>
            <a:r>
              <a:rPr lang="en-US" dirty="0">
                <a:cs typeface="Calibri"/>
              </a:rPr>
              <a:t>Requirement of specific signed consent for HIV testing is not recommended</a:t>
            </a:r>
          </a:p>
          <a:p>
            <a:pPr marL="1003969" lvl="2" indent="-227965"/>
            <a:r>
              <a:rPr lang="en-US" sz="2200" dirty="0">
                <a:cs typeface="Calibri"/>
              </a:rPr>
              <a:t>General informed consent for medical care is considered sufficient to encompass informed consent for HIV testing</a:t>
            </a:r>
          </a:p>
          <a:p>
            <a:pPr marL="342117" indent="-227965"/>
            <a:endParaRPr lang="en-US" dirty="0">
              <a:cs typeface="Calibri"/>
            </a:endParaRPr>
          </a:p>
          <a:p>
            <a:pPr marL="342117" indent="-227965"/>
            <a:r>
              <a:rPr lang="en-US" dirty="0">
                <a:cs typeface="Calibri"/>
              </a:rPr>
              <a:t>Those whose HIV test results are negative and are at higher risk to acquire HIV, should be offered HIV PrEP (pre-exposure prophylaxis)  – including adolescents who are at risk</a:t>
            </a:r>
            <a:endParaRPr lang="en-US" dirty="0">
              <a:ea typeface="+mn-lt"/>
              <a:cs typeface="+mn-lt"/>
            </a:endParaRPr>
          </a:p>
          <a:p>
            <a:pPr marL="1003969" lvl="2" indent="-227965"/>
            <a:r>
              <a:rPr lang="en-US" sz="2200" dirty="0">
                <a:cs typeface="Calibri"/>
              </a:rPr>
              <a:t>Daily oral antiretroviral </a:t>
            </a:r>
            <a:r>
              <a:rPr lang="en-US" sz="2200" dirty="0" err="1">
                <a:cs typeface="Calibri"/>
              </a:rPr>
              <a:t>PrEP</a:t>
            </a:r>
            <a:r>
              <a:rPr lang="en-US" sz="2200" dirty="0">
                <a:cs typeface="Calibri"/>
              </a:rPr>
              <a:t> with a fixed-dose combination of emtricitabine (FTC) and either tenofovir disoproxil fumarate (TDF) or tenofovir alafenamide (TAF)</a:t>
            </a:r>
            <a:endParaRPr lang="en-US" sz="2200" dirty="0">
              <a:ea typeface="+mn-lt"/>
              <a:cs typeface="+mn-lt"/>
            </a:endParaRPr>
          </a:p>
          <a:p>
            <a:pPr marL="1003969" lvl="2" indent="-227965"/>
            <a:r>
              <a:rPr lang="en-US" sz="2200" dirty="0">
                <a:cs typeface="Calibri"/>
              </a:rPr>
              <a:t>Demonstrated safety and 99% reduction in the rate of HIV acquisition </a:t>
            </a:r>
          </a:p>
          <a:p>
            <a:pPr marL="342265" indent="-227965"/>
            <a:endParaRPr lang="en-US" b="1" dirty="0">
              <a:solidFill>
                <a:srgbClr val="000000"/>
              </a:solidFill>
              <a:cs typeface="Calibri"/>
            </a:endParaRPr>
          </a:p>
          <a:p>
            <a:pPr marL="342265" indent="-227965"/>
            <a:r>
              <a:rPr lang="en-US" b="1" dirty="0">
                <a:solidFill>
                  <a:srgbClr val="000000"/>
                </a:solidFill>
                <a:cs typeface="Calibri"/>
              </a:rPr>
              <a:t>All</a:t>
            </a:r>
            <a:r>
              <a:rPr lang="en-US" dirty="0">
                <a:solidFill>
                  <a:srgbClr val="000000"/>
                </a:solidFill>
                <a:cs typeface="Calibri"/>
              </a:rPr>
              <a:t> sexually active adults and adolescents should be informed about PrEP</a:t>
            </a:r>
          </a:p>
          <a:p>
            <a:pPr marL="0" indent="0">
              <a:buNone/>
            </a:pPr>
            <a:endParaRPr lang="en-US" dirty="0">
              <a:solidFill>
                <a:srgbClr val="333333"/>
              </a:solidFill>
              <a:latin typeface="Montserrat"/>
              <a:cs typeface="Calibri"/>
            </a:endParaRPr>
          </a:p>
        </p:txBody>
      </p:sp>
      <p:pic>
        <p:nvPicPr>
          <p:cNvPr id="8" name="Picture 8" descr="New Metro Health_COLOR LOGO.png">
            <a:extLst>
              <a:ext uri="{FF2B5EF4-FFF2-40B4-BE49-F238E27FC236}">
                <a16:creationId xmlns:a16="http://schemas.microsoft.com/office/drawing/2014/main" id="{19D4C23C-F8FD-4AEA-AB3B-280EC56E7E8D}"/>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916760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19332" y="91955"/>
            <a:ext cx="11852694" cy="865488"/>
          </a:xfrm>
        </p:spPr>
        <p:txBody>
          <a:bodyPr>
            <a:normAutofit/>
          </a:bodyPr>
          <a:lstStyle/>
          <a:p>
            <a:pPr algn="ctr"/>
            <a:r>
              <a:rPr lang="en-US" sz="4400" dirty="0">
                <a:cs typeface="Calibri Light"/>
              </a:rPr>
              <a:t>HIV Testing Algorithm</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4294967295"/>
          </p:nvPr>
        </p:nvSpPr>
        <p:spPr>
          <a:xfrm>
            <a:off x="0" y="720725"/>
            <a:ext cx="11718925" cy="5499100"/>
          </a:xfrm>
        </p:spPr>
        <p:txBody>
          <a:bodyPr vert="horz" lIns="91440" tIns="45720" rIns="91440" bIns="45720" rtlCol="0" anchor="t">
            <a:normAutofit/>
          </a:bodyPr>
          <a:lstStyle/>
          <a:p>
            <a:pPr marL="0" indent="0">
              <a:buNone/>
            </a:pPr>
            <a:endParaRPr lang="en-US">
              <a:cs typeface="Calibri"/>
            </a:endParaRPr>
          </a:p>
          <a:p>
            <a:pPr lvl="1"/>
            <a:endParaRPr lang="en-US">
              <a:cs typeface="Calibri"/>
            </a:endParaRPr>
          </a:p>
          <a:p>
            <a:endParaRPr lang="en-US">
              <a:solidFill>
                <a:srgbClr val="000000"/>
              </a:solidFill>
              <a:latin typeface="Calibri"/>
              <a:cs typeface="Calibri"/>
            </a:endParaRPr>
          </a:p>
          <a:p>
            <a:pPr marL="0" indent="0">
              <a:buNone/>
            </a:pPr>
            <a:endParaRPr lang="en-US">
              <a:solidFill>
                <a:srgbClr val="333333"/>
              </a:solidFill>
              <a:latin typeface="Montserrat"/>
            </a:endParaRPr>
          </a:p>
        </p:txBody>
      </p:sp>
      <p:sp>
        <p:nvSpPr>
          <p:cNvPr id="8" name="Footer Placeholder 7">
            <a:extLst>
              <a:ext uri="{FF2B5EF4-FFF2-40B4-BE49-F238E27FC236}">
                <a16:creationId xmlns:a16="http://schemas.microsoft.com/office/drawing/2014/main" id="{4BD138EA-B416-4D04-BC2F-B7C033CAC709}"/>
              </a:ext>
            </a:extLst>
          </p:cNvPr>
          <p:cNvSpPr>
            <a:spLocks noGrp="1"/>
          </p:cNvSpPr>
          <p:nvPr>
            <p:ph type="ftr" sz="quarter" idx="4294967295"/>
          </p:nvPr>
        </p:nvSpPr>
        <p:spPr>
          <a:xfrm>
            <a:off x="4204130" y="6400920"/>
            <a:ext cx="4114800" cy="365125"/>
          </a:xfrm>
          <a:prstGeom prst="rect">
            <a:avLst/>
          </a:prstGeom>
        </p:spPr>
        <p:txBody>
          <a:bodyPr/>
          <a:lstStyle/>
          <a:p>
            <a:pPr algn="ctr"/>
            <a:r>
              <a:rPr lang="en-US" sz="1200" dirty="0"/>
              <a:t>https://stacks.cdc.gov/view/cdc/50872</a:t>
            </a:r>
          </a:p>
        </p:txBody>
      </p:sp>
      <p:pic>
        <p:nvPicPr>
          <p:cNvPr id="5" name="Picture 7" descr="cdc-aphl-recommended-laboratory-testing-diagnosis-hiv-infection.jpg">
            <a:extLst>
              <a:ext uri="{FF2B5EF4-FFF2-40B4-BE49-F238E27FC236}">
                <a16:creationId xmlns:a16="http://schemas.microsoft.com/office/drawing/2014/main" id="{58CC3EDD-D93B-4A16-8F45-0FC24B520D74}"/>
              </a:ext>
            </a:extLst>
          </p:cNvPr>
          <p:cNvPicPr>
            <a:picLocks noChangeAspect="1"/>
          </p:cNvPicPr>
          <p:nvPr/>
        </p:nvPicPr>
        <p:blipFill>
          <a:blip r:embed="rId3"/>
          <a:stretch>
            <a:fillRect/>
          </a:stretch>
        </p:blipFill>
        <p:spPr>
          <a:xfrm>
            <a:off x="1848929" y="969969"/>
            <a:ext cx="8220973" cy="4989949"/>
          </a:xfrm>
          <a:prstGeom prst="rect">
            <a:avLst/>
          </a:prstGeom>
        </p:spPr>
      </p:pic>
      <p:pic>
        <p:nvPicPr>
          <p:cNvPr id="9" name="Picture 8" descr="New Metro Health_COLOR LOGO.png">
            <a:extLst>
              <a:ext uri="{FF2B5EF4-FFF2-40B4-BE49-F238E27FC236}">
                <a16:creationId xmlns:a16="http://schemas.microsoft.com/office/drawing/2014/main" id="{C934A0F7-7A04-47A4-8DA0-73ADAC30FF79}"/>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127086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49289" y="261257"/>
            <a:ext cx="11719249" cy="933061"/>
          </a:xfrm>
        </p:spPr>
        <p:txBody>
          <a:bodyPr>
            <a:normAutofit/>
          </a:bodyPr>
          <a:lstStyle/>
          <a:p>
            <a:pPr algn="ctr"/>
            <a:r>
              <a:rPr lang="en-US" dirty="0">
                <a:cs typeface="Calibri Light"/>
              </a:rPr>
              <a:t>Treatment</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557913" y="1194318"/>
            <a:ext cx="11076174" cy="4982645"/>
          </a:xfrm>
        </p:spPr>
        <p:txBody>
          <a:bodyPr vert="horz" lIns="91440" tIns="45720" rIns="91440" bIns="45720" rtlCol="0" anchor="t">
            <a:normAutofit fontScale="92500" lnSpcReduction="10000"/>
          </a:bodyPr>
          <a:lstStyle/>
          <a:p>
            <a:pPr marL="457200" indent="-342900">
              <a:buFont typeface="Wingdings" panose="05000000000000000000" pitchFamily="2" charset="2"/>
              <a:buChar char="§"/>
            </a:pPr>
            <a:r>
              <a:rPr lang="en-US" dirty="0">
                <a:ea typeface="+mn-lt"/>
                <a:cs typeface="+mn-lt"/>
              </a:rPr>
              <a:t>ART (Antiretroviral Treatment) should be initiated as soon as possible for all persons with HIV infection regardless of CD4+ T-cell count, both for individual health and to prevent HIV transmission</a:t>
            </a:r>
            <a:endParaRPr lang="en-US" dirty="0"/>
          </a:p>
          <a:p>
            <a:pPr marL="457200" indent="-342900">
              <a:buFont typeface="Wingdings" panose="05000000000000000000" pitchFamily="2" charset="2"/>
              <a:buChar char="§"/>
            </a:pPr>
            <a:endParaRPr lang="en-US" dirty="0">
              <a:ea typeface="+mn-lt"/>
              <a:cs typeface="+mn-lt"/>
            </a:endParaRPr>
          </a:p>
          <a:p>
            <a:pPr marL="457200" indent="-342900">
              <a:buFont typeface="Wingdings" panose="05000000000000000000" pitchFamily="2" charset="2"/>
              <a:buChar char="§"/>
            </a:pPr>
            <a:r>
              <a:rPr lang="en-US" dirty="0">
                <a:ea typeface="+mn-lt"/>
                <a:cs typeface="+mn-lt"/>
              </a:rPr>
              <a:t>Persons with HIV infection who achieve and maintain a viral load suppressed to &lt;200 copies/mL with ART have </a:t>
            </a:r>
            <a:r>
              <a:rPr lang="en-US" b="1" dirty="0">
                <a:ea typeface="+mn-lt"/>
                <a:cs typeface="+mn-lt"/>
              </a:rPr>
              <a:t>no risk</a:t>
            </a:r>
            <a:r>
              <a:rPr lang="en-US" dirty="0">
                <a:ea typeface="+mn-lt"/>
                <a:cs typeface="+mn-lt"/>
              </a:rPr>
              <a:t> for sexually transmitting HIV</a:t>
            </a:r>
            <a:endParaRPr lang="en-US" dirty="0"/>
          </a:p>
          <a:p>
            <a:pPr marL="114300" indent="0">
              <a:buNone/>
            </a:pPr>
            <a:endParaRPr lang="en-US" dirty="0">
              <a:ea typeface="+mn-lt"/>
              <a:cs typeface="+mn-lt"/>
            </a:endParaRPr>
          </a:p>
          <a:p>
            <a:pPr marL="457200" indent="-342900">
              <a:buFont typeface="Wingdings" panose="05000000000000000000" pitchFamily="2" charset="2"/>
              <a:buChar char="§"/>
            </a:pPr>
            <a:r>
              <a:rPr lang="en-US" dirty="0">
                <a:ea typeface="+mn-lt"/>
                <a:cs typeface="+mn-lt"/>
              </a:rPr>
              <a:t>Provide prevention counseling to persons with diagnosed HIV infection</a:t>
            </a:r>
            <a:endParaRPr lang="en-US" dirty="0"/>
          </a:p>
          <a:p>
            <a:pPr marL="457200" indent="-342900">
              <a:buFont typeface="Wingdings" panose="05000000000000000000" pitchFamily="2" charset="2"/>
              <a:buChar char="§"/>
            </a:pPr>
            <a:endParaRPr lang="en-US" dirty="0">
              <a:ea typeface="+mn-lt"/>
              <a:cs typeface="+mn-lt"/>
            </a:endParaRPr>
          </a:p>
          <a:p>
            <a:pPr marL="457200" indent="-342900">
              <a:buFont typeface="Wingdings" panose="05000000000000000000" pitchFamily="2" charset="2"/>
              <a:buChar char="§"/>
            </a:pPr>
            <a:r>
              <a:rPr lang="en-US" dirty="0">
                <a:ea typeface="+mn-lt"/>
                <a:cs typeface="+mn-lt"/>
              </a:rPr>
              <a:t>Provide additional counseling, either on-site or through referral, about the psychosocial and medical implications of having HIV infection</a:t>
            </a:r>
            <a:endParaRPr lang="en-US" dirty="0"/>
          </a:p>
          <a:p>
            <a:pPr marL="457200" indent="-342900">
              <a:buFont typeface="Wingdings" panose="05000000000000000000" pitchFamily="2" charset="2"/>
              <a:buChar char="§"/>
            </a:pPr>
            <a:endParaRPr lang="en-US" dirty="0">
              <a:ea typeface="+mn-lt"/>
              <a:cs typeface="+mn-lt"/>
            </a:endParaRPr>
          </a:p>
          <a:p>
            <a:pPr marL="457200" indent="-342900">
              <a:buFont typeface="Wingdings" panose="05000000000000000000" pitchFamily="2" charset="2"/>
              <a:buChar char="§"/>
            </a:pPr>
            <a:r>
              <a:rPr lang="en-US" dirty="0">
                <a:ea typeface="+mn-lt"/>
                <a:cs typeface="+mn-lt"/>
              </a:rPr>
              <a:t>Assess the need for immediate medical care and</a:t>
            </a:r>
            <a:r>
              <a:rPr lang="en-US" dirty="0"/>
              <a:t> </a:t>
            </a:r>
            <a:r>
              <a:rPr lang="en-US" dirty="0">
                <a:ea typeface="+mn-lt"/>
                <a:cs typeface="+mn-lt"/>
              </a:rPr>
              <a:t>psychosocial support</a:t>
            </a:r>
            <a:endParaRPr lang="en-US" dirty="0"/>
          </a:p>
          <a:p>
            <a:pPr marL="342265" indent="-227965">
              <a:buFont typeface="Arial"/>
              <a:buChar char="•"/>
            </a:pPr>
            <a:endParaRPr lang="en-US" dirty="0">
              <a:solidFill>
                <a:srgbClr val="000000"/>
              </a:solidFill>
              <a:latin typeface="Calibri"/>
              <a:cs typeface="Calibri"/>
            </a:endParaRPr>
          </a:p>
          <a:p>
            <a:pPr marL="0" indent="0">
              <a:buNone/>
            </a:pPr>
            <a:endParaRPr lang="en-US" dirty="0">
              <a:solidFill>
                <a:srgbClr val="333333"/>
              </a:solidFill>
              <a:latin typeface="Montserrat"/>
            </a:endParaRPr>
          </a:p>
        </p:txBody>
      </p:sp>
      <p:pic>
        <p:nvPicPr>
          <p:cNvPr id="8" name="Picture 8" descr="New Metro Health_COLOR LOGO.png">
            <a:extLst>
              <a:ext uri="{FF2B5EF4-FFF2-40B4-BE49-F238E27FC236}">
                <a16:creationId xmlns:a16="http://schemas.microsoft.com/office/drawing/2014/main" id="{5A4D98CA-F250-4D37-AC01-F6E3A220BD10}"/>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464177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2BA3527-01DA-45EF-AFF9-B7AB052010C1}"/>
              </a:ext>
            </a:extLst>
          </p:cNvPr>
          <p:cNvSpPr>
            <a:spLocks noGrp="1"/>
          </p:cNvSpPr>
          <p:nvPr>
            <p:ph type="body" sz="half" idx="2"/>
          </p:nvPr>
        </p:nvSpPr>
        <p:spPr>
          <a:xfrm>
            <a:off x="705112" y="1208300"/>
            <a:ext cx="9978930" cy="4511889"/>
          </a:xfrm>
        </p:spPr>
        <p:txBody>
          <a:bodyPr vert="horz" lIns="91440" tIns="45720" rIns="91440" bIns="45720" rtlCol="0" anchor="t">
            <a:noAutofit/>
          </a:bodyPr>
          <a:lstStyle/>
          <a:p>
            <a:pPr marL="457200" indent="-457200">
              <a:buFont typeface="Wingdings" panose="05000000000000000000" pitchFamily="2" charset="2"/>
              <a:buChar char="§"/>
            </a:pPr>
            <a:r>
              <a:rPr lang="en-US" sz="2800" dirty="0">
                <a:ea typeface="+mn-lt"/>
                <a:cs typeface="+mn-lt"/>
              </a:rPr>
              <a:t>Deliver results privately and in-person if possible</a:t>
            </a:r>
          </a:p>
          <a:p>
            <a:pPr marL="457200" indent="-457200">
              <a:lnSpc>
                <a:spcPct val="100000"/>
              </a:lnSpc>
              <a:spcBef>
                <a:spcPts val="0"/>
              </a:spcBef>
              <a:buFont typeface="Wingdings" panose="05000000000000000000" pitchFamily="2" charset="2"/>
              <a:buChar char="§"/>
            </a:pPr>
            <a:r>
              <a:rPr lang="en-US" sz="2800" dirty="0">
                <a:ea typeface="+mn-lt"/>
                <a:cs typeface="+mn-lt"/>
              </a:rPr>
              <a:t>For rapid tests, explain that a confirmatory test is needed </a:t>
            </a:r>
          </a:p>
          <a:p>
            <a:pPr marL="457200" indent="-457200">
              <a:buFont typeface="Wingdings" panose="05000000000000000000" pitchFamily="2" charset="2"/>
              <a:buChar char="§"/>
            </a:pPr>
            <a:r>
              <a:rPr lang="en-US" sz="2800" dirty="0">
                <a:ea typeface="+mn-lt"/>
                <a:cs typeface="+mn-lt"/>
              </a:rPr>
              <a:t>HIV treatment works (U=U)</a:t>
            </a:r>
          </a:p>
          <a:p>
            <a:pPr marL="457200" indent="-457200">
              <a:buFont typeface="Wingdings" panose="05000000000000000000" pitchFamily="2" charset="2"/>
              <a:buChar char="§"/>
            </a:pPr>
            <a:r>
              <a:rPr lang="en-US" sz="2800" dirty="0">
                <a:ea typeface="+mn-lt"/>
                <a:cs typeface="+mn-lt"/>
              </a:rPr>
              <a:t>HIV prevention works</a:t>
            </a:r>
          </a:p>
          <a:p>
            <a:pPr marL="800100" lvl="1" indent="-342900">
              <a:buFont typeface="Wingdings" panose="05000000000000000000" pitchFamily="2" charset="2"/>
              <a:buChar char="§"/>
            </a:pPr>
            <a:r>
              <a:rPr lang="en-US" sz="2400" dirty="0">
                <a:ea typeface="+mn-lt"/>
                <a:cs typeface="+mn-lt"/>
              </a:rPr>
              <a:t>PrEP is 99% effective at preventing HIV</a:t>
            </a:r>
            <a:endParaRPr lang="en-US" sz="2400" dirty="0">
              <a:ea typeface="+mn-lt"/>
              <a:cs typeface="Calibri"/>
            </a:endParaRPr>
          </a:p>
          <a:p>
            <a:pPr marL="800100" lvl="1" indent="-342900">
              <a:buFont typeface="Wingdings" panose="05000000000000000000" pitchFamily="2" charset="2"/>
              <a:buChar char="§"/>
            </a:pPr>
            <a:r>
              <a:rPr lang="en-US" sz="2400" dirty="0">
                <a:ea typeface="+mn-lt"/>
                <a:cs typeface="+mn-lt"/>
              </a:rPr>
              <a:t>PEP (post-exposure prophylaxis)  is at least 80% effective</a:t>
            </a:r>
            <a:endParaRPr lang="en-US" sz="2400" dirty="0">
              <a:cs typeface="Calibri"/>
            </a:endParaRPr>
          </a:p>
          <a:p>
            <a:pPr marL="457200" indent="-457200">
              <a:buFont typeface="Wingdings" panose="05000000000000000000" pitchFamily="2" charset="2"/>
              <a:buChar char="§"/>
            </a:pPr>
            <a:r>
              <a:rPr lang="en-US" sz="2800" dirty="0">
                <a:ea typeface="+mn-lt"/>
                <a:cs typeface="+mn-lt"/>
              </a:rPr>
              <a:t>HIV is a chronic health condition, </a:t>
            </a:r>
            <a:r>
              <a:rPr lang="en-US" sz="2800" b="1" dirty="0">
                <a:ea typeface="+mn-lt"/>
                <a:cs typeface="+mn-lt"/>
              </a:rPr>
              <a:t>not </a:t>
            </a:r>
            <a:r>
              <a:rPr lang="en-US" sz="2800" dirty="0">
                <a:ea typeface="+mn-lt"/>
                <a:cs typeface="+mn-lt"/>
              </a:rPr>
              <a:t>a death sentence</a:t>
            </a:r>
            <a:endParaRPr lang="en-US" sz="2800" dirty="0">
              <a:cs typeface="Calibri"/>
            </a:endParaRPr>
          </a:p>
          <a:p>
            <a:pPr marL="457200" indent="-457200">
              <a:buFont typeface="Wingdings" panose="05000000000000000000" pitchFamily="2" charset="2"/>
              <a:buChar char="§"/>
            </a:pPr>
            <a:r>
              <a:rPr lang="en-US" sz="2800" dirty="0">
                <a:ea typeface="+mn-lt"/>
                <a:cs typeface="+mn-lt"/>
              </a:rPr>
              <a:t>HIV stigma affects well-being of patients</a:t>
            </a:r>
            <a:endParaRPr lang="en-US" sz="2800" dirty="0">
              <a:cs typeface="Calibri"/>
            </a:endParaRPr>
          </a:p>
          <a:p>
            <a:pPr marL="457200" indent="-457200">
              <a:buFont typeface="Wingdings" panose="05000000000000000000" pitchFamily="2" charset="2"/>
              <a:buChar char="§"/>
            </a:pPr>
            <a:r>
              <a:rPr lang="en-US" sz="2800" dirty="0">
                <a:cs typeface="Calibri"/>
                <a:hlinkClick r:id="rId3"/>
              </a:rPr>
              <a:t>RAPID Start Calendar</a:t>
            </a:r>
            <a:endParaRPr lang="en-US" sz="2800" dirty="0">
              <a:cs typeface="Calibri"/>
            </a:endParaRPr>
          </a:p>
        </p:txBody>
      </p:sp>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203199" y="52603"/>
            <a:ext cx="9530348" cy="875482"/>
          </a:xfrm>
        </p:spPr>
        <p:txBody>
          <a:bodyPr>
            <a:normAutofit/>
          </a:bodyPr>
          <a:lstStyle/>
          <a:p>
            <a:pPr algn="ctr"/>
            <a:r>
              <a:rPr lang="en-US" sz="4000" dirty="0">
                <a:cs typeface="Calibri Light"/>
              </a:rPr>
              <a:t>Communicating Test Results</a:t>
            </a:r>
          </a:p>
        </p:txBody>
      </p:sp>
      <p:sp>
        <p:nvSpPr>
          <p:cNvPr id="9" name="Footer Placeholder 8">
            <a:extLst>
              <a:ext uri="{FF2B5EF4-FFF2-40B4-BE49-F238E27FC236}">
                <a16:creationId xmlns:a16="http://schemas.microsoft.com/office/drawing/2014/main" id="{D4AFCF8A-5600-490D-AC29-640E4A637193}"/>
              </a:ext>
            </a:extLst>
          </p:cNvPr>
          <p:cNvSpPr>
            <a:spLocks noGrp="1"/>
          </p:cNvSpPr>
          <p:nvPr>
            <p:ph type="ftr" sz="quarter" idx="11"/>
          </p:nvPr>
        </p:nvSpPr>
        <p:spPr>
          <a:xfrm>
            <a:off x="3853698" y="6255583"/>
            <a:ext cx="4114800" cy="365125"/>
          </a:xfrm>
        </p:spPr>
        <p:txBody>
          <a:bodyPr/>
          <a:lstStyle/>
          <a:p>
            <a:r>
              <a:rPr lang="en-US" dirty="0">
                <a:cs typeface="Calibri"/>
                <a:hlinkClick r:id="rId4"/>
              </a:rPr>
              <a:t>End Sigma End HIV Alliance of SA</a:t>
            </a:r>
            <a:endParaRPr lang="en-US" dirty="0"/>
          </a:p>
        </p:txBody>
      </p:sp>
      <p:pic>
        <p:nvPicPr>
          <p:cNvPr id="5" name="Picture 9" descr="announcement.jpg">
            <a:extLst>
              <a:ext uri="{FF2B5EF4-FFF2-40B4-BE49-F238E27FC236}">
                <a16:creationId xmlns:a16="http://schemas.microsoft.com/office/drawing/2014/main" id="{7A26A309-0FFB-4849-9E61-680D569E924E}"/>
              </a:ext>
            </a:extLst>
          </p:cNvPr>
          <p:cNvPicPr>
            <a:picLocks noChangeAspect="1"/>
          </p:cNvPicPr>
          <p:nvPr/>
        </p:nvPicPr>
        <p:blipFill rotWithShape="1">
          <a:blip r:embed="rId5"/>
          <a:srcRect l="10309" t="11810" r="9452" b="9254"/>
          <a:stretch/>
        </p:blipFill>
        <p:spPr>
          <a:xfrm>
            <a:off x="10046368" y="140993"/>
            <a:ext cx="1275348" cy="1254613"/>
          </a:xfrm>
          <a:prstGeom prst="rect">
            <a:avLst/>
          </a:prstGeom>
        </p:spPr>
      </p:pic>
      <p:pic>
        <p:nvPicPr>
          <p:cNvPr id="10" name="Picture 8" descr="New Metro Health_COLOR LOGO.png">
            <a:extLst>
              <a:ext uri="{FF2B5EF4-FFF2-40B4-BE49-F238E27FC236}">
                <a16:creationId xmlns:a16="http://schemas.microsoft.com/office/drawing/2014/main" id="{A4371FD0-31EB-456E-B080-97BBDFDB20DB}"/>
              </a:ext>
            </a:extLst>
          </p:cNvPr>
          <p:cNvPicPr>
            <a:picLocks noChangeAspect="1"/>
          </p:cNvPicPr>
          <p:nvPr/>
        </p:nvPicPr>
        <p:blipFill>
          <a:blip r:embed="rId6"/>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4248720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dirty="0">
                <a:cs typeface="Calibri Light"/>
              </a:rPr>
              <a:t>Viral Hepatitis </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D5C2925F-8ABC-49BA-B68A-CE95158E91BB}"/>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905275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480354" y="184030"/>
            <a:ext cx="11244800" cy="938842"/>
          </a:xfrm>
        </p:spPr>
        <p:txBody>
          <a:bodyPr>
            <a:normAutofit/>
          </a:bodyPr>
          <a:lstStyle/>
          <a:p>
            <a:pPr algn="ctr"/>
            <a:r>
              <a:rPr lang="en-US" sz="4000" dirty="0">
                <a:cs typeface="Calibri Light"/>
              </a:rPr>
              <a:t>Hep A Screening</a:t>
            </a:r>
          </a:p>
        </p:txBody>
      </p:sp>
      <p:sp>
        <p:nvSpPr>
          <p:cNvPr id="8" name="Content Placeholder 7">
            <a:extLst>
              <a:ext uri="{FF2B5EF4-FFF2-40B4-BE49-F238E27FC236}">
                <a16:creationId xmlns:a16="http://schemas.microsoft.com/office/drawing/2014/main" id="{3A28B4B4-8E4F-4E68-90C9-80FC5DB235DC}"/>
              </a:ext>
            </a:extLst>
          </p:cNvPr>
          <p:cNvSpPr>
            <a:spLocks noGrp="1"/>
          </p:cNvSpPr>
          <p:nvPr>
            <p:ph type="body" sz="half" idx="2"/>
          </p:nvPr>
        </p:nvSpPr>
        <p:spPr>
          <a:xfrm>
            <a:off x="738133" y="1678897"/>
            <a:ext cx="9760259" cy="2387777"/>
          </a:xfrm>
        </p:spPr>
        <p:txBody>
          <a:bodyPr vert="horz" lIns="91440" tIns="45720" rIns="91440" bIns="45720" rtlCol="0" anchor="t">
            <a:normAutofit/>
          </a:bodyPr>
          <a:lstStyle/>
          <a:p>
            <a:pPr marL="457200" indent="-457200">
              <a:buFont typeface="Wingdings" panose="05000000000000000000" pitchFamily="2" charset="2"/>
              <a:buChar char="§"/>
            </a:pPr>
            <a:r>
              <a:rPr lang="en-US" sz="2800" b="1" dirty="0">
                <a:cs typeface="Calibri"/>
              </a:rPr>
              <a:t>Routine </a:t>
            </a:r>
            <a:r>
              <a:rPr lang="en-US" sz="2800" dirty="0">
                <a:cs typeface="Calibri"/>
              </a:rPr>
              <a:t>screening </a:t>
            </a:r>
            <a:r>
              <a:rPr lang="en-US" sz="2800" b="1" dirty="0">
                <a:cs typeface="Calibri"/>
              </a:rPr>
              <a:t>not </a:t>
            </a:r>
            <a:r>
              <a:rPr lang="en-US" sz="2800" dirty="0">
                <a:cs typeface="Calibri"/>
              </a:rPr>
              <a:t>recommended</a:t>
            </a:r>
            <a:endParaRPr lang="en-US" dirty="0"/>
          </a:p>
          <a:p>
            <a:pPr marL="457200" indent="-457200">
              <a:buFont typeface="Wingdings" panose="05000000000000000000" pitchFamily="2" charset="2"/>
              <a:buChar char="§"/>
            </a:pPr>
            <a:endParaRPr lang="en-US" sz="2800" dirty="0">
              <a:cs typeface="Calibri"/>
            </a:endParaRPr>
          </a:p>
          <a:p>
            <a:pPr marL="457200" indent="-457200">
              <a:buFont typeface="Wingdings" panose="05000000000000000000" pitchFamily="2" charset="2"/>
              <a:buChar char="§"/>
            </a:pPr>
            <a:r>
              <a:rPr lang="en-US" sz="2800" dirty="0">
                <a:cs typeface="Calibri"/>
              </a:rPr>
              <a:t>Recommended only for those with higher risk factors</a:t>
            </a:r>
          </a:p>
          <a:p>
            <a:pPr marL="914400" lvl="1" indent="-457200">
              <a:buFont typeface="Wingdings" panose="05000000000000000000" pitchFamily="2" charset="2"/>
              <a:buChar char="§"/>
            </a:pPr>
            <a:r>
              <a:rPr lang="en-US" sz="2800" dirty="0">
                <a:cs typeface="Calibri"/>
              </a:rPr>
              <a:t>Men who have sex with men</a:t>
            </a:r>
          </a:p>
          <a:p>
            <a:endParaRPr lang="en-US" dirty="0">
              <a:cs typeface="Calibri"/>
            </a:endParaRPr>
          </a:p>
        </p:txBody>
      </p:sp>
      <p:pic>
        <p:nvPicPr>
          <p:cNvPr id="9" name="Picture 8" descr="New Metro Health_COLOR LOGO.png">
            <a:extLst>
              <a:ext uri="{FF2B5EF4-FFF2-40B4-BE49-F238E27FC236}">
                <a16:creationId xmlns:a16="http://schemas.microsoft.com/office/drawing/2014/main" id="{EB736FA6-50CB-43BF-A1E1-C60A266CE417}"/>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97504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8704162" y="102145"/>
            <a:ext cx="3455693" cy="1853977"/>
          </a:xfrm>
        </p:spPr>
        <p:txBody>
          <a:bodyPr anchor="ctr">
            <a:normAutofit/>
          </a:bodyPr>
          <a:lstStyle/>
          <a:p>
            <a:pPr algn="ctr"/>
            <a:r>
              <a:rPr lang="en-US" sz="3200" dirty="0">
                <a:cs typeface="Calibri Light"/>
              </a:rPr>
              <a:t>Hep B Screening Recommendations (CDC, USPSTF)</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1008184" y="1459907"/>
            <a:ext cx="10175630" cy="767904"/>
          </a:xfrm>
        </p:spPr>
        <p:txBody>
          <a:bodyPr vert="horz" lIns="91440" tIns="45720" rIns="91440" bIns="45720" rtlCol="0" anchor="ctr">
            <a:normAutofit/>
          </a:bodyPr>
          <a:lstStyle/>
          <a:p>
            <a:pPr algn="ctr"/>
            <a:endParaRPr lang="en-US" sz="2000">
              <a:cs typeface="Calibri" panose="020F0502020204030204"/>
            </a:endParaRPr>
          </a:p>
          <a:p>
            <a:pPr marL="0" indent="0" algn="ctr">
              <a:buNone/>
            </a:pPr>
            <a:endParaRPr lang="en-US" sz="2000">
              <a:latin typeface="Montserrat"/>
              <a:cs typeface="Calibri"/>
            </a:endParaRPr>
          </a:p>
        </p:txBody>
      </p:sp>
      <p:graphicFrame>
        <p:nvGraphicFramePr>
          <p:cNvPr id="5" name="Diagram 8">
            <a:extLst>
              <a:ext uri="{FF2B5EF4-FFF2-40B4-BE49-F238E27FC236}">
                <a16:creationId xmlns:a16="http://schemas.microsoft.com/office/drawing/2014/main" id="{A267D3B4-9BEF-E1CE-6330-F0E2576C0E84}"/>
              </a:ext>
            </a:extLst>
          </p:cNvPr>
          <p:cNvGraphicFramePr/>
          <p:nvPr>
            <p:extLst>
              <p:ext uri="{D42A27DB-BD31-4B8C-83A1-F6EECF244321}">
                <p14:modId xmlns:p14="http://schemas.microsoft.com/office/powerpoint/2010/main" val="3312706754"/>
              </p:ext>
            </p:extLst>
          </p:nvPr>
        </p:nvGraphicFramePr>
        <p:xfrm>
          <a:off x="41155" y="0"/>
          <a:ext cx="883662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59" name="TextBox 4958">
            <a:extLst>
              <a:ext uri="{FF2B5EF4-FFF2-40B4-BE49-F238E27FC236}">
                <a16:creationId xmlns:a16="http://schemas.microsoft.com/office/drawing/2014/main" id="{CB77B338-3E38-D0F8-B7D1-5D138522BE0D}"/>
              </a:ext>
            </a:extLst>
          </p:cNvPr>
          <p:cNvSpPr txBox="1"/>
          <p:nvPr/>
        </p:nvSpPr>
        <p:spPr>
          <a:xfrm>
            <a:off x="9253652" y="574991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Calibri"/>
              </a:rPr>
              <a:t>Source: CDC.gov</a:t>
            </a:r>
          </a:p>
        </p:txBody>
      </p:sp>
    </p:spTree>
    <p:extLst>
      <p:ext uri="{BB962C8B-B14F-4D97-AF65-F5344CB8AC3E}">
        <p14:creationId xmlns:p14="http://schemas.microsoft.com/office/powerpoint/2010/main" val="2620271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27B6-0CA6-473F-A4A1-6571088111AC}"/>
              </a:ext>
            </a:extLst>
          </p:cNvPr>
          <p:cNvSpPr>
            <a:spLocks noGrp="1"/>
          </p:cNvSpPr>
          <p:nvPr>
            <p:ph type="title"/>
          </p:nvPr>
        </p:nvSpPr>
        <p:spPr>
          <a:xfrm>
            <a:off x="609604" y="274639"/>
            <a:ext cx="11087425" cy="658049"/>
          </a:xfrm>
        </p:spPr>
        <p:txBody>
          <a:bodyPr/>
          <a:lstStyle/>
          <a:p>
            <a:pPr algn="ctr"/>
            <a:r>
              <a:rPr lang="en-US" dirty="0"/>
              <a:t>Hepatitis B Serology Interpretation</a:t>
            </a:r>
          </a:p>
        </p:txBody>
      </p:sp>
      <p:pic>
        <p:nvPicPr>
          <p:cNvPr id="8" name="Content Placeholder 7" descr="Table&#10;&#10;Description automatically generated">
            <a:extLst>
              <a:ext uri="{FF2B5EF4-FFF2-40B4-BE49-F238E27FC236}">
                <a16:creationId xmlns:a16="http://schemas.microsoft.com/office/drawing/2014/main" id="{B4453468-DDE1-4242-93F2-CBB5D5513A8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4677"/>
          <a:stretch/>
        </p:blipFill>
        <p:spPr>
          <a:xfrm>
            <a:off x="609604" y="932688"/>
            <a:ext cx="6394700" cy="5831219"/>
          </a:xfrm>
        </p:spPr>
      </p:pic>
      <p:pic>
        <p:nvPicPr>
          <p:cNvPr id="24" name="Picture 23" descr="Table&#10;&#10;Description automatically generated">
            <a:extLst>
              <a:ext uri="{FF2B5EF4-FFF2-40B4-BE49-F238E27FC236}">
                <a16:creationId xmlns:a16="http://schemas.microsoft.com/office/drawing/2014/main" id="{3326B534-6EF3-4D4E-AACC-DAF526687735}"/>
              </a:ext>
            </a:extLst>
          </p:cNvPr>
          <p:cNvPicPr>
            <a:picLocks noChangeAspect="1"/>
          </p:cNvPicPr>
          <p:nvPr/>
        </p:nvPicPr>
        <p:blipFill rotWithShape="1">
          <a:blip r:embed="rId3">
            <a:extLst>
              <a:ext uri="{28A0092B-C50C-407E-A947-70E740481C1C}">
                <a14:useLocalDpi xmlns:a14="http://schemas.microsoft.com/office/drawing/2010/main" val="0"/>
              </a:ext>
            </a:extLst>
          </a:blip>
          <a:srcRect t="64923"/>
          <a:stretch/>
        </p:blipFill>
        <p:spPr>
          <a:xfrm>
            <a:off x="6580699" y="1782501"/>
            <a:ext cx="5528690" cy="2707203"/>
          </a:xfrm>
          <a:prstGeom prst="rect">
            <a:avLst/>
          </a:prstGeom>
        </p:spPr>
      </p:pic>
      <p:pic>
        <p:nvPicPr>
          <p:cNvPr id="25" name="Picture 24" descr="New Metro Health_COLOR LOGO.png">
            <a:extLst>
              <a:ext uri="{FF2B5EF4-FFF2-40B4-BE49-F238E27FC236}">
                <a16:creationId xmlns:a16="http://schemas.microsoft.com/office/drawing/2014/main" id="{BD890AD9-FC35-4BC4-ADE5-F86732930357}"/>
              </a:ext>
            </a:extLst>
          </p:cNvPr>
          <p:cNvPicPr>
            <a:picLocks noChangeAspect="1"/>
          </p:cNvPicPr>
          <p:nvPr/>
        </p:nvPicPr>
        <p:blipFill>
          <a:blip r:embed="rId4"/>
          <a:stretch>
            <a:fillRect/>
          </a:stretch>
        </p:blipFill>
        <p:spPr>
          <a:xfrm>
            <a:off x="7313162" y="5982517"/>
            <a:ext cx="1003827" cy="875483"/>
          </a:xfrm>
          <a:prstGeom prst="rect">
            <a:avLst/>
          </a:prstGeom>
        </p:spPr>
      </p:pic>
      <p:sp>
        <p:nvSpPr>
          <p:cNvPr id="26" name="TextBox 25">
            <a:extLst>
              <a:ext uri="{FF2B5EF4-FFF2-40B4-BE49-F238E27FC236}">
                <a16:creationId xmlns:a16="http://schemas.microsoft.com/office/drawing/2014/main" id="{68AA19AA-E444-4AE2-B57E-1168F00F3686}"/>
              </a:ext>
            </a:extLst>
          </p:cNvPr>
          <p:cNvSpPr txBox="1"/>
          <p:nvPr/>
        </p:nvSpPr>
        <p:spPr>
          <a:xfrm>
            <a:off x="7313162" y="4989889"/>
            <a:ext cx="4514411" cy="246221"/>
          </a:xfrm>
          <a:prstGeom prst="rect">
            <a:avLst/>
          </a:prstGeom>
          <a:noFill/>
        </p:spPr>
        <p:txBody>
          <a:bodyPr wrap="square" rtlCol="0">
            <a:spAutoFit/>
          </a:bodyPr>
          <a:lstStyle/>
          <a:p>
            <a:r>
              <a:rPr lang="en-US" sz="1000" dirty="0"/>
              <a:t>Source: </a:t>
            </a:r>
            <a:r>
              <a:rPr lang="en-US" sz="1000" i="1" dirty="0"/>
              <a:t>https://www.cdc.gov/mmwr/preview/mmwrhtml/rr5416a1.htm#tab1</a:t>
            </a:r>
          </a:p>
        </p:txBody>
      </p:sp>
    </p:spTree>
    <p:extLst>
      <p:ext uri="{BB962C8B-B14F-4D97-AF65-F5344CB8AC3E}">
        <p14:creationId xmlns:p14="http://schemas.microsoft.com/office/powerpoint/2010/main" val="3026098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49289" y="261257"/>
            <a:ext cx="11719249" cy="933061"/>
          </a:xfrm>
        </p:spPr>
        <p:txBody>
          <a:bodyPr>
            <a:normAutofit/>
          </a:bodyPr>
          <a:lstStyle/>
          <a:p>
            <a:pPr algn="ctr"/>
            <a:r>
              <a:rPr lang="en-US" dirty="0">
                <a:cs typeface="Calibri Light"/>
              </a:rPr>
              <a:t>Hepatitis C Screening</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543015" y="1562737"/>
            <a:ext cx="10931795" cy="4069248"/>
          </a:xfrm>
        </p:spPr>
        <p:txBody>
          <a:bodyPr vert="horz" lIns="91440" tIns="45720" rIns="91440" bIns="45720" rtlCol="0" anchor="t">
            <a:normAutofit fontScale="92500" lnSpcReduction="20000"/>
          </a:bodyPr>
          <a:lstStyle/>
          <a:p>
            <a:pPr marL="457200" indent="-457200"/>
            <a:r>
              <a:rPr lang="en-US" dirty="0">
                <a:ea typeface="+mn-lt"/>
                <a:cs typeface="+mn-lt"/>
              </a:rPr>
              <a:t>Hepatitis C screening at least once in a lifetime for </a:t>
            </a:r>
            <a:r>
              <a:rPr lang="en-US" b="1" dirty="0">
                <a:ea typeface="+mn-lt"/>
                <a:cs typeface="+mn-lt"/>
              </a:rPr>
              <a:t>all adults</a:t>
            </a:r>
            <a:r>
              <a:rPr lang="en-US" dirty="0">
                <a:ea typeface="+mn-lt"/>
                <a:cs typeface="+mn-lt"/>
              </a:rPr>
              <a:t> aged 18 years and older</a:t>
            </a:r>
          </a:p>
          <a:p>
            <a:pPr marL="457200" indent="-457200"/>
            <a:endParaRPr lang="en-US" dirty="0">
              <a:ea typeface="+mn-lt"/>
              <a:cs typeface="+mn-lt"/>
            </a:endParaRPr>
          </a:p>
          <a:p>
            <a:pPr marL="457200" indent="-457200"/>
            <a:r>
              <a:rPr lang="en-US" dirty="0">
                <a:ea typeface="+mn-lt"/>
                <a:cs typeface="+mn-lt"/>
              </a:rPr>
              <a:t>In Texas, the prevalence is estimated to be 1.8% overall, with South Texas having the state's highest rates.</a:t>
            </a:r>
          </a:p>
          <a:p>
            <a:pPr marL="457200" indent="-457200"/>
            <a:endParaRPr lang="en-US" dirty="0">
              <a:ea typeface="+mn-lt"/>
              <a:cs typeface="+mn-lt"/>
            </a:endParaRPr>
          </a:p>
          <a:p>
            <a:pPr marL="457200" indent="-457200"/>
            <a:r>
              <a:rPr lang="en-US" dirty="0">
                <a:ea typeface="+mn-lt"/>
                <a:cs typeface="+mn-lt"/>
              </a:rPr>
              <a:t>As of 2021, CDC, ACOG and Texas DSHS all recommend testing during each pregnancy</a:t>
            </a:r>
          </a:p>
          <a:p>
            <a:pPr marL="457200" indent="-457200"/>
            <a:endParaRPr lang="en-US" dirty="0">
              <a:ea typeface="+mn-lt"/>
              <a:cs typeface="+mn-lt"/>
            </a:endParaRPr>
          </a:p>
          <a:p>
            <a:pPr marL="457200" indent="-457200"/>
            <a:r>
              <a:rPr lang="en-US" dirty="0">
                <a:ea typeface="+mn-lt"/>
                <a:cs typeface="+mn-lt"/>
              </a:rPr>
              <a:t>Hepatitis C testing should be initiated with an FDA‑approved anti‑HCV test. People testing anti‑HCV positive/reactive should have follow-up testing with an FDA‑approved nucleic acid test (NAAT) for detection of HCV RNA</a:t>
            </a:r>
          </a:p>
          <a:p>
            <a:pPr marL="342265" indent="-227965"/>
            <a:endParaRPr lang="en-US" b="1" dirty="0">
              <a:solidFill>
                <a:srgbClr val="000000"/>
              </a:solidFill>
              <a:latin typeface="Calibri"/>
              <a:cs typeface="Calibri"/>
            </a:endParaRPr>
          </a:p>
        </p:txBody>
      </p:sp>
      <p:sp>
        <p:nvSpPr>
          <p:cNvPr id="5" name="Footer Placeholder 4">
            <a:extLst>
              <a:ext uri="{FF2B5EF4-FFF2-40B4-BE49-F238E27FC236}">
                <a16:creationId xmlns:a16="http://schemas.microsoft.com/office/drawing/2014/main" id="{7C6E2F55-1A49-41DD-B5B7-E84216867B21}"/>
              </a:ext>
            </a:extLst>
          </p:cNvPr>
          <p:cNvSpPr>
            <a:spLocks noGrp="1"/>
          </p:cNvSpPr>
          <p:nvPr>
            <p:ph type="ftr" sz="quarter" idx="4294967295"/>
          </p:nvPr>
        </p:nvSpPr>
        <p:spPr>
          <a:xfrm>
            <a:off x="1207026" y="6596743"/>
            <a:ext cx="8438147" cy="182563"/>
          </a:xfrm>
          <a:prstGeom prst="rect">
            <a:avLst/>
          </a:prstGeom>
        </p:spPr>
        <p:txBody>
          <a:bodyPr/>
          <a:lstStyle/>
          <a:p>
            <a:r>
              <a:rPr lang="en-US" sz="1050" dirty="0">
                <a:ea typeface="+mn-lt"/>
                <a:cs typeface="+mn-lt"/>
              </a:rPr>
              <a:t>https://www.cdc.gov/knowmorehepatitis/hcp/Test-For-HepC-During-Pregnancy.htm?s_cid=tw_dvhtwitter202108290001</a:t>
            </a:r>
            <a:endParaRPr lang="en-US" sz="1050" dirty="0"/>
          </a:p>
        </p:txBody>
      </p:sp>
      <p:pic>
        <p:nvPicPr>
          <p:cNvPr id="8" name="Picture 8" descr="New Metro Health_COLOR LOGO.png">
            <a:extLst>
              <a:ext uri="{FF2B5EF4-FFF2-40B4-BE49-F238E27FC236}">
                <a16:creationId xmlns:a16="http://schemas.microsoft.com/office/drawing/2014/main" id="{A7EA3307-02B6-48D5-B28C-5B5073CF0E9A}"/>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297105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dirty="0">
                <a:cs typeface="Calibri Light"/>
              </a:rPr>
              <a:t>Hepatitis Prevention and Treatment</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10B31FF7-DB27-40A2-9419-44D2ADFE92FC}"/>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67733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55E94-769F-46F1-8270-34CAE0A311FC}"/>
              </a:ext>
            </a:extLst>
          </p:cNvPr>
          <p:cNvSpPr>
            <a:spLocks noGrp="1"/>
          </p:cNvSpPr>
          <p:nvPr>
            <p:ph type="title"/>
          </p:nvPr>
        </p:nvSpPr>
        <p:spPr>
          <a:xfrm>
            <a:off x="5765111" y="296921"/>
            <a:ext cx="6305759" cy="582882"/>
          </a:xfrm>
        </p:spPr>
        <p:txBody>
          <a:bodyPr anchor="t">
            <a:noAutofit/>
          </a:bodyPr>
          <a:lstStyle/>
          <a:p>
            <a:pPr algn="ctr"/>
            <a:r>
              <a:rPr lang="en-US" sz="3600" b="1">
                <a:latin typeface="Calibri"/>
                <a:cs typeface="Calibri"/>
              </a:rPr>
              <a:t>You Don’t Want to Miss These!</a:t>
            </a:r>
            <a:endParaRPr lang="en-US" sz="3600">
              <a:latin typeface="Calibri"/>
              <a:cs typeface="Calibri"/>
            </a:endParaRPr>
          </a:p>
        </p:txBody>
      </p:sp>
      <p:sp>
        <p:nvSpPr>
          <p:cNvPr id="9" name="Content Placeholder 8">
            <a:extLst>
              <a:ext uri="{FF2B5EF4-FFF2-40B4-BE49-F238E27FC236}">
                <a16:creationId xmlns:a16="http://schemas.microsoft.com/office/drawing/2014/main" id="{5C8838D6-A82D-4571-A05A-5585C05553C9}"/>
              </a:ext>
            </a:extLst>
          </p:cNvPr>
          <p:cNvSpPr>
            <a:spLocks noGrp="1"/>
          </p:cNvSpPr>
          <p:nvPr>
            <p:ph idx="1"/>
          </p:nvPr>
        </p:nvSpPr>
        <p:spPr>
          <a:xfrm>
            <a:off x="6009527" y="995277"/>
            <a:ext cx="5802552" cy="5700143"/>
          </a:xfrm>
        </p:spPr>
        <p:txBody>
          <a:bodyPr vert="horz" lIns="91440" tIns="45720" rIns="91440" bIns="45720" rtlCol="0" anchor="t">
            <a:normAutofit/>
          </a:bodyPr>
          <a:lstStyle/>
          <a:p>
            <a:pPr marL="0" indent="0" algn="ctr">
              <a:buNone/>
            </a:pPr>
            <a:r>
              <a:rPr lang="en-US" u="sng" dirty="0"/>
              <a:t>Upcoming CME/CNE Events for 2023</a:t>
            </a:r>
            <a:endParaRPr lang="en-US" u="sng" dirty="0">
              <a:cs typeface="Calibri" panose="020F0502020204030204"/>
            </a:endParaRPr>
          </a:p>
          <a:p>
            <a:pPr marL="0" indent="0" algn="ctr">
              <a:lnSpc>
                <a:spcPct val="100000"/>
              </a:lnSpc>
              <a:spcBef>
                <a:spcPct val="20000"/>
              </a:spcBef>
              <a:buNone/>
            </a:pPr>
            <a:r>
              <a:rPr lang="en-US" sz="2400" dirty="0">
                <a:latin typeface="Arial" panose="020B0604020202020204" pitchFamily="34" charset="0"/>
                <a:ea typeface="+mn-lt"/>
                <a:cs typeface="Arial" panose="020B0604020202020204" pitchFamily="34" charset="0"/>
              </a:rPr>
              <a:t>April – Syphilis Diagnosis and Treatment in Primary Care (CME/CNE)</a:t>
            </a:r>
          </a:p>
          <a:p>
            <a:pPr marL="0" indent="0" algn="ctr">
              <a:lnSpc>
                <a:spcPct val="100000"/>
              </a:lnSpc>
              <a:spcBef>
                <a:spcPct val="20000"/>
              </a:spcBef>
              <a:buNone/>
            </a:pPr>
            <a:r>
              <a:rPr lang="en-US" sz="2400" dirty="0">
                <a:latin typeface="Arial" panose="020B0604020202020204" pitchFamily="34" charset="0"/>
                <a:ea typeface="+mn-lt"/>
                <a:cs typeface="Arial" panose="020B0604020202020204" pitchFamily="34" charset="0"/>
              </a:rPr>
              <a:t>May – Reducing Stigma in Primary Care Settings (CME/CNE)</a:t>
            </a:r>
          </a:p>
          <a:p>
            <a:pPr marL="0" indent="0" algn="ctr">
              <a:lnSpc>
                <a:spcPct val="100000"/>
              </a:lnSpc>
              <a:spcBef>
                <a:spcPct val="20000"/>
              </a:spcBef>
              <a:buNone/>
            </a:pPr>
            <a:r>
              <a:rPr lang="en-US" sz="2400" dirty="0">
                <a:latin typeface="Arial" panose="020B0604020202020204" pitchFamily="34" charset="0"/>
                <a:cs typeface="Arial" panose="020B0604020202020204" pitchFamily="34" charset="0"/>
              </a:rPr>
              <a:t>June – “Let’s Talk About Sex” LGBTQIA+ Health &amp; Taking a Sexual History Workshop (CME/CNE)</a:t>
            </a:r>
            <a:endParaRPr lang="en-US" sz="2400" dirty="0">
              <a:latin typeface="Arial" panose="020B0604020202020204" pitchFamily="34" charset="0"/>
              <a:ea typeface="+mn-lt"/>
              <a:cs typeface="Arial" panose="020B0604020202020204" pitchFamily="34" charset="0"/>
            </a:endParaRPr>
          </a:p>
          <a:p>
            <a:pPr marL="0" indent="0" algn="ctr">
              <a:lnSpc>
                <a:spcPct val="100000"/>
              </a:lnSpc>
              <a:spcBef>
                <a:spcPct val="20000"/>
              </a:spcBef>
              <a:buNone/>
            </a:pPr>
            <a:r>
              <a:rPr lang="en-US" sz="2400" dirty="0">
                <a:latin typeface="Arial" panose="020B0604020202020204" pitchFamily="34" charset="0"/>
                <a:ea typeface="+mn-lt"/>
                <a:cs typeface="Arial" panose="020B0604020202020204" pitchFamily="34" charset="0"/>
              </a:rPr>
              <a:t>July – Hepatitis C for Primary Care</a:t>
            </a:r>
          </a:p>
          <a:p>
            <a:pPr marL="0" indent="0" algn="ctr">
              <a:buNone/>
            </a:pPr>
            <a:endParaRPr lang="en-US" sz="2400" dirty="0">
              <a:cs typeface="Calibri" panose="020F0502020204030204"/>
            </a:endParaRPr>
          </a:p>
          <a:p>
            <a:pPr marL="0" indent="0">
              <a:buNone/>
            </a:pPr>
            <a:endParaRPr lang="en-US" sz="1900" dirty="0">
              <a:solidFill>
                <a:srgbClr val="000000">
                  <a:alpha val="60000"/>
                </a:srgbClr>
              </a:solidFill>
              <a:cs typeface="Calibri" panose="020F0502020204030204"/>
            </a:endParaRPr>
          </a:p>
        </p:txBody>
      </p:sp>
      <p:pic>
        <p:nvPicPr>
          <p:cNvPr id="2" name="Picture 2" descr="Businessman text messaging">
            <a:extLst>
              <a:ext uri="{FF2B5EF4-FFF2-40B4-BE49-F238E27FC236}">
                <a16:creationId xmlns:a16="http://schemas.microsoft.com/office/drawing/2014/main" id="{71E1C516-BCF0-4573-A2AD-BBDBB96C709A}"/>
              </a:ext>
            </a:extLst>
          </p:cNvPr>
          <p:cNvPicPr>
            <a:picLocks noChangeAspect="1"/>
          </p:cNvPicPr>
          <p:nvPr/>
        </p:nvPicPr>
        <p:blipFill rotWithShape="1">
          <a:blip r:embed="rId2"/>
          <a:srcRect l="22192" r="-274" b="20492"/>
          <a:stretch/>
        </p:blipFill>
        <p:spPr>
          <a:xfrm>
            <a:off x="550862" y="580234"/>
            <a:ext cx="5254196" cy="2789446"/>
          </a:xfrm>
          <a:prstGeom prst="rect">
            <a:avLst/>
          </a:prstGeom>
          <a:effectLst>
            <a:outerShdw blurRad="508000" dist="101600" dir="5400000" algn="tl" rotWithShape="0">
              <a:prstClr val="black">
                <a:alpha val="10000"/>
              </a:prstClr>
            </a:outerShdw>
          </a:effectLst>
        </p:spPr>
      </p:pic>
      <p:pic>
        <p:nvPicPr>
          <p:cNvPr id="3" name="Picture 6" descr="Rolls of Newspaper">
            <a:extLst>
              <a:ext uri="{FF2B5EF4-FFF2-40B4-BE49-F238E27FC236}">
                <a16:creationId xmlns:a16="http://schemas.microsoft.com/office/drawing/2014/main" id="{899C2B62-140E-4F5E-B9B7-E64B4D58E76E}"/>
              </a:ext>
            </a:extLst>
          </p:cNvPr>
          <p:cNvPicPr>
            <a:picLocks noChangeAspect="1"/>
          </p:cNvPicPr>
          <p:nvPr/>
        </p:nvPicPr>
        <p:blipFill rotWithShape="1">
          <a:blip r:embed="rId3"/>
          <a:srcRect t="2726" b="17601"/>
          <a:stretch/>
        </p:blipFill>
        <p:spPr>
          <a:xfrm>
            <a:off x="550862" y="3518725"/>
            <a:ext cx="5256000" cy="2790000"/>
          </a:xfrm>
          <a:prstGeom prst="rect">
            <a:avLst/>
          </a:prstGeom>
          <a:effectLst>
            <a:outerShdw blurRad="508000" dist="101600" dir="5400000" algn="tl" rotWithShape="0">
              <a:prstClr val="black">
                <a:alpha val="10000"/>
              </a:prstClr>
            </a:outerShdw>
          </a:effectLst>
        </p:spPr>
      </p:pic>
      <p:pic>
        <p:nvPicPr>
          <p:cNvPr id="10" name="Picture 8" descr="New Metro Health_COLOR LOGO.png">
            <a:extLst>
              <a:ext uri="{FF2B5EF4-FFF2-40B4-BE49-F238E27FC236}">
                <a16:creationId xmlns:a16="http://schemas.microsoft.com/office/drawing/2014/main" id="{49206BD7-93F6-4C66-9402-1A188A376E31}"/>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05342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D25A-8684-4307-A081-30BB529E03BC}"/>
              </a:ext>
            </a:extLst>
          </p:cNvPr>
          <p:cNvSpPr>
            <a:spLocks noGrp="1"/>
          </p:cNvSpPr>
          <p:nvPr>
            <p:ph type="title"/>
          </p:nvPr>
        </p:nvSpPr>
        <p:spPr>
          <a:xfrm>
            <a:off x="609604" y="274639"/>
            <a:ext cx="11087425" cy="570313"/>
          </a:xfrm>
        </p:spPr>
        <p:txBody>
          <a:bodyPr/>
          <a:lstStyle/>
          <a:p>
            <a:pPr algn="ctr"/>
            <a:r>
              <a:rPr lang="en-US" dirty="0"/>
              <a:t>Hepatitis A (HAV) Vaccines</a:t>
            </a:r>
          </a:p>
        </p:txBody>
      </p:sp>
      <p:sp>
        <p:nvSpPr>
          <p:cNvPr id="3" name="Slide Number Placeholder 2">
            <a:extLst>
              <a:ext uri="{FF2B5EF4-FFF2-40B4-BE49-F238E27FC236}">
                <a16:creationId xmlns:a16="http://schemas.microsoft.com/office/drawing/2014/main" id="{6DF5CC22-91B8-47F7-B09C-2A651C0AEF2B}"/>
              </a:ext>
            </a:extLst>
          </p:cNvPr>
          <p:cNvSpPr>
            <a:spLocks noGrp="1"/>
          </p:cNvSpPr>
          <p:nvPr>
            <p:ph type="sldNum" sz="quarter" idx="12"/>
          </p:nvPr>
        </p:nvSpPr>
        <p:spPr/>
        <p:txBody>
          <a:bodyPr/>
          <a:lstStyle/>
          <a:p>
            <a:fld id="{7EA26AF0-5A11-4B41-A5D6-D98FE613C647}" type="slidenum">
              <a:rPr lang="en-US" smtClean="0"/>
              <a:t>50</a:t>
            </a:fld>
            <a:endParaRPr lang="en-US"/>
          </a:p>
        </p:txBody>
      </p:sp>
      <p:pic>
        <p:nvPicPr>
          <p:cNvPr id="5" name="Picture 4" descr="Graphical user interface&#10;&#10;Description automatically generated">
            <a:extLst>
              <a:ext uri="{FF2B5EF4-FFF2-40B4-BE49-F238E27FC236}">
                <a16:creationId xmlns:a16="http://schemas.microsoft.com/office/drawing/2014/main" id="{92DF1A75-796B-4EC1-8DB9-42D7463E4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888" y="844952"/>
            <a:ext cx="10037528" cy="5347504"/>
          </a:xfrm>
          <a:prstGeom prst="rect">
            <a:avLst/>
          </a:prstGeom>
        </p:spPr>
      </p:pic>
      <p:sp>
        <p:nvSpPr>
          <p:cNvPr id="6" name="TextBox 5">
            <a:extLst>
              <a:ext uri="{FF2B5EF4-FFF2-40B4-BE49-F238E27FC236}">
                <a16:creationId xmlns:a16="http://schemas.microsoft.com/office/drawing/2014/main" id="{CAA32C48-94E2-47A3-B494-30CDFD529B6E}"/>
              </a:ext>
            </a:extLst>
          </p:cNvPr>
          <p:cNvSpPr txBox="1"/>
          <p:nvPr/>
        </p:nvSpPr>
        <p:spPr>
          <a:xfrm>
            <a:off x="2737877" y="6387964"/>
            <a:ext cx="5220853" cy="276999"/>
          </a:xfrm>
          <a:prstGeom prst="rect">
            <a:avLst/>
          </a:prstGeom>
          <a:noFill/>
        </p:spPr>
        <p:txBody>
          <a:bodyPr wrap="none" rtlCol="0">
            <a:spAutoFit/>
          </a:bodyPr>
          <a:lstStyle/>
          <a:p>
            <a:r>
              <a:rPr lang="en-US" sz="1200" dirty="0"/>
              <a:t>Source: https://www.cdc.gov/mmwr/volumes/69/rr/rr6905a1.htm#T1_down</a:t>
            </a:r>
          </a:p>
        </p:txBody>
      </p:sp>
      <p:pic>
        <p:nvPicPr>
          <p:cNvPr id="7" name="Picture 8" descr="New Metro Health_COLOR LOGO.png">
            <a:extLst>
              <a:ext uri="{FF2B5EF4-FFF2-40B4-BE49-F238E27FC236}">
                <a16:creationId xmlns:a16="http://schemas.microsoft.com/office/drawing/2014/main" id="{2E641E95-80CE-4953-8292-91B37059F0EA}"/>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095121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D18A-CB88-4EEF-99C6-E174F41C0AE9}"/>
              </a:ext>
            </a:extLst>
          </p:cNvPr>
          <p:cNvSpPr>
            <a:spLocks noGrp="1"/>
          </p:cNvSpPr>
          <p:nvPr>
            <p:ph type="title"/>
          </p:nvPr>
        </p:nvSpPr>
        <p:spPr>
          <a:xfrm>
            <a:off x="609604" y="274639"/>
            <a:ext cx="11087425" cy="731201"/>
          </a:xfrm>
        </p:spPr>
        <p:txBody>
          <a:bodyPr/>
          <a:lstStyle/>
          <a:p>
            <a:pPr algn="ctr"/>
            <a:r>
              <a:rPr lang="en-US" dirty="0"/>
              <a:t>Hepatitis A Vaccine Recommendations </a:t>
            </a:r>
          </a:p>
        </p:txBody>
      </p:sp>
      <p:sp>
        <p:nvSpPr>
          <p:cNvPr id="3" name="Slide Number Placeholder 2">
            <a:extLst>
              <a:ext uri="{FF2B5EF4-FFF2-40B4-BE49-F238E27FC236}">
                <a16:creationId xmlns:a16="http://schemas.microsoft.com/office/drawing/2014/main" id="{C77FB390-A806-4BD9-9788-5F40B89E40CE}"/>
              </a:ext>
            </a:extLst>
          </p:cNvPr>
          <p:cNvSpPr>
            <a:spLocks noGrp="1"/>
          </p:cNvSpPr>
          <p:nvPr>
            <p:ph type="sldNum" sz="quarter" idx="12"/>
          </p:nvPr>
        </p:nvSpPr>
        <p:spPr/>
        <p:txBody>
          <a:bodyPr/>
          <a:lstStyle/>
          <a:p>
            <a:fld id="{7EA26AF0-5A11-4B41-A5D6-D98FE613C647}" type="slidenum">
              <a:rPr lang="en-US" smtClean="0"/>
              <a:t>51</a:t>
            </a:fld>
            <a:endParaRPr lang="en-US"/>
          </a:p>
        </p:txBody>
      </p:sp>
      <p:pic>
        <p:nvPicPr>
          <p:cNvPr id="4" name="Picture 8" descr="New Metro Health_COLOR LOGO.png">
            <a:extLst>
              <a:ext uri="{FF2B5EF4-FFF2-40B4-BE49-F238E27FC236}">
                <a16:creationId xmlns:a16="http://schemas.microsoft.com/office/drawing/2014/main" id="{69508CCB-087B-450E-9C2D-AA18920F48F4}"/>
              </a:ext>
            </a:extLst>
          </p:cNvPr>
          <p:cNvPicPr>
            <a:picLocks noChangeAspect="1"/>
          </p:cNvPicPr>
          <p:nvPr/>
        </p:nvPicPr>
        <p:blipFill>
          <a:blip r:embed="rId2"/>
          <a:stretch>
            <a:fillRect/>
          </a:stretch>
        </p:blipFill>
        <p:spPr>
          <a:xfrm>
            <a:off x="203199" y="6000405"/>
            <a:ext cx="1003827" cy="875483"/>
          </a:xfrm>
          <a:prstGeom prst="rect">
            <a:avLst/>
          </a:prstGeom>
        </p:spPr>
      </p:pic>
      <p:graphicFrame>
        <p:nvGraphicFramePr>
          <p:cNvPr id="7" name="Diagram 6">
            <a:extLst>
              <a:ext uri="{FF2B5EF4-FFF2-40B4-BE49-F238E27FC236}">
                <a16:creationId xmlns:a16="http://schemas.microsoft.com/office/drawing/2014/main" id="{232DCF87-FCA2-4983-981D-846820DD5934}"/>
              </a:ext>
            </a:extLst>
          </p:cNvPr>
          <p:cNvGraphicFramePr/>
          <p:nvPr>
            <p:extLst>
              <p:ext uri="{D42A27DB-BD31-4B8C-83A1-F6EECF244321}">
                <p14:modId xmlns:p14="http://schemas.microsoft.com/office/powerpoint/2010/main" val="568640191"/>
              </p:ext>
            </p:extLst>
          </p:nvPr>
        </p:nvGraphicFramePr>
        <p:xfrm>
          <a:off x="494971" y="988641"/>
          <a:ext cx="10880746" cy="517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38927AB-9799-40D3-91D7-3DE189120ACC}"/>
              </a:ext>
            </a:extLst>
          </p:cNvPr>
          <p:cNvSpPr txBox="1"/>
          <p:nvPr/>
        </p:nvSpPr>
        <p:spPr>
          <a:xfrm>
            <a:off x="3350565" y="6344396"/>
            <a:ext cx="5169557" cy="276999"/>
          </a:xfrm>
          <a:prstGeom prst="rect">
            <a:avLst/>
          </a:prstGeom>
          <a:noFill/>
        </p:spPr>
        <p:txBody>
          <a:bodyPr wrap="none" rtlCol="0">
            <a:spAutoFit/>
          </a:bodyPr>
          <a:lstStyle/>
          <a:p>
            <a:r>
              <a:rPr lang="en-US" sz="1200" dirty="0" err="1"/>
              <a:t>Souce</a:t>
            </a:r>
            <a:r>
              <a:rPr lang="en-US" sz="1200" dirty="0"/>
              <a:t>: https://www.cdc.gov/mmwr/volumes/69/rr/rr6905a1.htm#T1_down</a:t>
            </a:r>
          </a:p>
        </p:txBody>
      </p:sp>
    </p:spTree>
    <p:extLst>
      <p:ext uri="{BB962C8B-B14F-4D97-AF65-F5344CB8AC3E}">
        <p14:creationId xmlns:p14="http://schemas.microsoft.com/office/powerpoint/2010/main" val="3919299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49289" y="261257"/>
            <a:ext cx="11719249" cy="933061"/>
          </a:xfrm>
        </p:spPr>
        <p:txBody>
          <a:bodyPr>
            <a:normAutofit/>
          </a:bodyPr>
          <a:lstStyle/>
          <a:p>
            <a:pPr algn="ctr"/>
            <a:r>
              <a:rPr lang="en-US" dirty="0">
                <a:cs typeface="Calibri Light"/>
              </a:rPr>
              <a:t>Hepatitis B</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149289" y="1424356"/>
            <a:ext cx="11719249" cy="4982645"/>
          </a:xfrm>
        </p:spPr>
        <p:txBody>
          <a:bodyPr vert="horz" lIns="91440" tIns="45720" rIns="91440" bIns="45720" rtlCol="0" anchor="t">
            <a:normAutofit/>
          </a:bodyPr>
          <a:lstStyle/>
          <a:p>
            <a:r>
              <a:rPr lang="en-US" sz="2800" dirty="0">
                <a:ea typeface="+mn-lt"/>
                <a:cs typeface="+mn-lt"/>
              </a:rPr>
              <a:t>Continued recommendation that vaccination be offered to people seeking STI care at STI clinics or other clinical settings</a:t>
            </a:r>
            <a:endParaRPr lang="en-US" sz="2800" dirty="0">
              <a:solidFill>
                <a:srgbClr val="333333"/>
              </a:solidFill>
              <a:latin typeface="Calibri"/>
              <a:cs typeface="Calibri"/>
            </a:endParaRPr>
          </a:p>
          <a:p>
            <a:endParaRPr lang="en-US" sz="2800" dirty="0">
              <a:ea typeface="+mn-lt"/>
              <a:cs typeface="+mn-lt"/>
            </a:endParaRPr>
          </a:p>
          <a:p>
            <a:r>
              <a:rPr lang="en-US" sz="2800" dirty="0">
                <a:ea typeface="+mn-lt"/>
                <a:cs typeface="+mn-lt"/>
              </a:rPr>
              <a:t>All people with HBV infection should be tested for other STIs</a:t>
            </a:r>
            <a:endParaRPr lang="en-US" sz="2800" dirty="0">
              <a:cs typeface="Calibri"/>
            </a:endParaRPr>
          </a:p>
          <a:p>
            <a:endParaRPr lang="en-US" sz="2800" dirty="0">
              <a:ea typeface="+mn-lt"/>
              <a:cs typeface="+mn-lt"/>
            </a:endParaRPr>
          </a:p>
          <a:p>
            <a:r>
              <a:rPr lang="en-US" sz="2800" dirty="0">
                <a:ea typeface="+mn-lt"/>
                <a:cs typeface="+mn-lt"/>
              </a:rPr>
              <a:t>Two products have been approved for HBV prevention:</a:t>
            </a:r>
          </a:p>
          <a:p>
            <a:pPr lvl="1"/>
            <a:r>
              <a:rPr lang="en-US" sz="2800" dirty="0">
                <a:ea typeface="+mn-lt"/>
                <a:cs typeface="+mn-lt"/>
              </a:rPr>
              <a:t>Hepatitis B immune globulin (HBIG) for PEP and </a:t>
            </a:r>
          </a:p>
          <a:p>
            <a:pPr lvl="1"/>
            <a:r>
              <a:rPr lang="en-US" sz="2800" dirty="0">
                <a:ea typeface="+mn-lt"/>
                <a:cs typeface="+mn-lt"/>
              </a:rPr>
              <a:t>Hepatitis B vaccine </a:t>
            </a:r>
            <a:endParaRPr lang="en-US" sz="2800" dirty="0">
              <a:cs typeface="Calibri" panose="020F0502020204030204"/>
            </a:endParaRPr>
          </a:p>
          <a:p>
            <a:pPr marL="0" indent="0">
              <a:buNone/>
            </a:pPr>
            <a:endParaRPr lang="en-US" dirty="0">
              <a:solidFill>
                <a:srgbClr val="333333"/>
              </a:solidFill>
              <a:latin typeface="Montserrat"/>
              <a:cs typeface="Calibri"/>
            </a:endParaRPr>
          </a:p>
        </p:txBody>
      </p:sp>
      <p:pic>
        <p:nvPicPr>
          <p:cNvPr id="5" name="Picture 7">
            <a:extLst>
              <a:ext uri="{FF2B5EF4-FFF2-40B4-BE49-F238E27FC236}">
                <a16:creationId xmlns:a16="http://schemas.microsoft.com/office/drawing/2014/main" id="{DBC1072C-4DB6-4B84-B22F-94E99E7FAA98}"/>
              </a:ext>
            </a:extLst>
          </p:cNvPr>
          <p:cNvPicPr>
            <a:picLocks noChangeAspect="1"/>
          </p:cNvPicPr>
          <p:nvPr/>
        </p:nvPicPr>
        <p:blipFill>
          <a:blip r:embed="rId3"/>
          <a:stretch>
            <a:fillRect/>
          </a:stretch>
        </p:blipFill>
        <p:spPr>
          <a:xfrm>
            <a:off x="9998498" y="261257"/>
            <a:ext cx="1256562" cy="1187876"/>
          </a:xfrm>
          <a:prstGeom prst="rect">
            <a:avLst/>
          </a:prstGeom>
        </p:spPr>
      </p:pic>
      <p:pic>
        <p:nvPicPr>
          <p:cNvPr id="8" name="Picture 8" descr="New Metro Health_COLOR LOGO.png">
            <a:extLst>
              <a:ext uri="{FF2B5EF4-FFF2-40B4-BE49-F238E27FC236}">
                <a16:creationId xmlns:a16="http://schemas.microsoft.com/office/drawing/2014/main" id="{9F816729-AA69-41F5-A28D-16E86BCFA028}"/>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37514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49289" y="261257"/>
            <a:ext cx="11719249" cy="933061"/>
          </a:xfrm>
        </p:spPr>
        <p:txBody>
          <a:bodyPr>
            <a:normAutofit/>
          </a:bodyPr>
          <a:lstStyle/>
          <a:p>
            <a:pPr algn="ctr"/>
            <a:r>
              <a:rPr lang="en-US" dirty="0">
                <a:cs typeface="Calibri Light"/>
              </a:rPr>
              <a:t>Hepatitis C</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669067" y="1438828"/>
            <a:ext cx="10823511" cy="4503480"/>
          </a:xfrm>
        </p:spPr>
        <p:txBody>
          <a:bodyPr vert="horz" lIns="91440" tIns="45720" rIns="91440" bIns="45720" rtlCol="0" anchor="t">
            <a:normAutofit fontScale="85000" lnSpcReduction="20000"/>
          </a:bodyPr>
          <a:lstStyle/>
          <a:p>
            <a:pPr marL="342265" indent="-227965"/>
            <a:r>
              <a:rPr lang="en-US" sz="3000" b="1" dirty="0">
                <a:ea typeface="+mn-lt"/>
                <a:cs typeface="+mn-lt"/>
              </a:rPr>
              <a:t>HEP C IS CURABLE!</a:t>
            </a:r>
            <a:endParaRPr lang="en-US" sz="3000" dirty="0">
              <a:ea typeface="+mn-lt"/>
              <a:cs typeface="+mn-lt"/>
            </a:endParaRPr>
          </a:p>
          <a:p>
            <a:pPr marL="342265" indent="-227965"/>
            <a:endParaRPr lang="en-US" sz="3000" dirty="0">
              <a:ea typeface="+mn-lt"/>
              <a:cs typeface="+mn-lt"/>
            </a:endParaRPr>
          </a:p>
          <a:p>
            <a:pPr marL="342265" indent="-227965"/>
            <a:r>
              <a:rPr lang="en-US" sz="3000" dirty="0">
                <a:ea typeface="+mn-lt"/>
                <a:cs typeface="+mn-lt"/>
              </a:rPr>
              <a:t>Prior authorization changed effective Sept. 1, and there is no more requirement for drug screenings for those on Medicaid for their </a:t>
            </a:r>
            <a:r>
              <a:rPr lang="en-US" sz="3000" dirty="0">
                <a:ea typeface="+mn-lt"/>
                <a:cs typeface="+mn-lt"/>
                <a:hlinkClick r:id="rId3"/>
              </a:rPr>
              <a:t>Hep C Antiviral Medication </a:t>
            </a:r>
            <a:endParaRPr lang="en-US" sz="3000" dirty="0">
              <a:ea typeface="+mn-lt"/>
              <a:cs typeface="+mn-lt"/>
            </a:endParaRPr>
          </a:p>
          <a:p>
            <a:pPr marL="638958" lvl="1" indent="-227965"/>
            <a:r>
              <a:rPr lang="en-US" sz="3000" dirty="0">
                <a:ea typeface="+mn-lt"/>
                <a:cs typeface="+mn-lt"/>
                <a:hlinkClick r:id="rId4"/>
              </a:rPr>
              <a:t>Texas Vendor Drug Program Form</a:t>
            </a:r>
            <a:endParaRPr lang="en-US" sz="3000" dirty="0">
              <a:ea typeface="+mn-lt"/>
              <a:cs typeface="+mn-lt"/>
            </a:endParaRPr>
          </a:p>
          <a:p>
            <a:pPr marL="342265" indent="-227965"/>
            <a:endParaRPr lang="en-US" sz="3000" dirty="0">
              <a:ea typeface="+mn-lt"/>
              <a:cs typeface="+mn-lt"/>
            </a:endParaRPr>
          </a:p>
          <a:p>
            <a:pPr marL="342265" indent="-227965"/>
            <a:r>
              <a:rPr lang="en-US" sz="3000" dirty="0">
                <a:ea typeface="+mn-lt"/>
                <a:cs typeface="+mn-lt"/>
              </a:rPr>
              <a:t>Two of the three Medicaid therapies are pan genotypic, so genotyping usually not needed</a:t>
            </a:r>
          </a:p>
          <a:p>
            <a:pPr marL="342265" indent="-227965"/>
            <a:endParaRPr lang="en-US" sz="3000" dirty="0">
              <a:ea typeface="+mn-lt"/>
              <a:cs typeface="+mn-lt"/>
            </a:endParaRPr>
          </a:p>
          <a:p>
            <a:pPr marL="342265" indent="-227965"/>
            <a:r>
              <a:rPr lang="en-US" sz="3000" dirty="0">
                <a:ea typeface="+mn-lt"/>
                <a:cs typeface="+mn-lt"/>
              </a:rPr>
              <a:t>FIB-4 (Fibrosis) score often can be used in lieu of Fibroscan or biopsy. Learn more </a:t>
            </a:r>
            <a:r>
              <a:rPr lang="en-US" sz="3000" dirty="0">
                <a:ea typeface="+mn-lt"/>
                <a:cs typeface="+mn-lt"/>
                <a:hlinkClick r:id="rId5"/>
              </a:rPr>
              <a:t>here</a:t>
            </a:r>
          </a:p>
          <a:p>
            <a:pPr marL="114300" indent="0">
              <a:buNone/>
            </a:pPr>
            <a:endParaRPr lang="en-US" dirty="0">
              <a:ea typeface="+mn-lt"/>
              <a:cs typeface="+mn-lt"/>
            </a:endParaRPr>
          </a:p>
          <a:p>
            <a:pPr marL="342265" indent="-227965"/>
            <a:endParaRPr lang="en-US" dirty="0">
              <a:ea typeface="+mn-lt"/>
              <a:cs typeface="+mn-lt"/>
            </a:endParaRPr>
          </a:p>
        </p:txBody>
      </p:sp>
      <p:pic>
        <p:nvPicPr>
          <p:cNvPr id="5" name="Picture 7">
            <a:extLst>
              <a:ext uri="{FF2B5EF4-FFF2-40B4-BE49-F238E27FC236}">
                <a16:creationId xmlns:a16="http://schemas.microsoft.com/office/drawing/2014/main" id="{BC241E47-B55A-400A-9334-EEE4321CBD65}"/>
              </a:ext>
            </a:extLst>
          </p:cNvPr>
          <p:cNvPicPr>
            <a:picLocks noChangeAspect="1"/>
          </p:cNvPicPr>
          <p:nvPr/>
        </p:nvPicPr>
        <p:blipFill>
          <a:blip r:embed="rId6"/>
          <a:stretch>
            <a:fillRect/>
          </a:stretch>
        </p:blipFill>
        <p:spPr>
          <a:xfrm>
            <a:off x="7814850" y="495393"/>
            <a:ext cx="3677728" cy="915837"/>
          </a:xfrm>
          <a:prstGeom prst="rect">
            <a:avLst/>
          </a:prstGeom>
        </p:spPr>
      </p:pic>
      <p:pic>
        <p:nvPicPr>
          <p:cNvPr id="8" name="Picture 8" descr="New Metro Health_COLOR LOGO.png">
            <a:extLst>
              <a:ext uri="{FF2B5EF4-FFF2-40B4-BE49-F238E27FC236}">
                <a16:creationId xmlns:a16="http://schemas.microsoft.com/office/drawing/2014/main" id="{79E4FF4A-FB6D-415D-AEDE-34843194DDAE}"/>
              </a:ext>
            </a:extLst>
          </p:cNvPr>
          <p:cNvPicPr>
            <a:picLocks noChangeAspect="1"/>
          </p:cNvPicPr>
          <p:nvPr/>
        </p:nvPicPr>
        <p:blipFill>
          <a:blip r:embed="rId7"/>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128147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0" y="1903362"/>
            <a:ext cx="9144000" cy="2764028"/>
          </a:xfrm>
        </p:spPr>
        <p:txBody>
          <a:bodyPr vert="horz" lIns="91440" tIns="45720" rIns="91440" bIns="45720" rtlCol="0" anchor="ctr">
            <a:normAutofit/>
          </a:bodyPr>
          <a:lstStyle/>
          <a:p>
            <a:pPr algn="ctr"/>
            <a:r>
              <a:rPr lang="en-US" sz="7200" b="1" dirty="0">
                <a:cs typeface="Calibri Light"/>
              </a:rPr>
              <a:t>Herpes Simplex Virus 1 &amp; 2 (HSV) </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397BA299-1F2C-49A0-AC29-2CA051FBA359}"/>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864900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236375" y="302785"/>
            <a:ext cx="11719249" cy="933061"/>
          </a:xfrm>
        </p:spPr>
        <p:txBody>
          <a:bodyPr>
            <a:normAutofit/>
          </a:bodyPr>
          <a:lstStyle/>
          <a:p>
            <a:pPr algn="ctr"/>
            <a:r>
              <a:rPr lang="en-US" dirty="0">
                <a:cs typeface="Calibri Light"/>
              </a:rPr>
              <a:t>Screening</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203199" y="1106039"/>
            <a:ext cx="10927323" cy="4982645"/>
          </a:xfrm>
        </p:spPr>
        <p:txBody>
          <a:bodyPr vert="horz" lIns="91440" tIns="45720" rIns="91440" bIns="45720" rtlCol="0" anchor="t">
            <a:normAutofit lnSpcReduction="10000"/>
          </a:bodyPr>
          <a:lstStyle/>
          <a:p>
            <a:pPr marL="342265" indent="-227965"/>
            <a:r>
              <a:rPr lang="en-US" sz="2200" b="1" dirty="0">
                <a:ea typeface="+mn-lt"/>
                <a:cs typeface="+mn-lt"/>
              </a:rPr>
              <a:t>Test when lesions are present</a:t>
            </a:r>
            <a:endParaRPr lang="en-US" sz="2200" b="1" dirty="0">
              <a:solidFill>
                <a:srgbClr val="333333"/>
              </a:solidFill>
              <a:latin typeface="Montserrat"/>
              <a:cs typeface="Calibri"/>
            </a:endParaRPr>
          </a:p>
          <a:p>
            <a:pPr marL="638810" lvl="1" indent="-227965"/>
            <a:r>
              <a:rPr lang="en-US" sz="1900" dirty="0">
                <a:ea typeface="+mn-lt"/>
                <a:cs typeface="+mn-lt"/>
              </a:rPr>
              <a:t>FDA cleared PCR-based HSV tests are sensitive and specific</a:t>
            </a:r>
            <a:endParaRPr lang="en-US" sz="1900" dirty="0"/>
          </a:p>
          <a:p>
            <a:pPr marL="638810" lvl="1" indent="-227965"/>
            <a:r>
              <a:rPr lang="en-US" sz="1900" dirty="0">
                <a:ea typeface="+mn-lt"/>
                <a:cs typeface="+mn-lt"/>
              </a:rPr>
              <a:t>Can distinguish HSV-1 from HSV-2</a:t>
            </a:r>
            <a:endParaRPr lang="en-US" sz="1900" dirty="0"/>
          </a:p>
          <a:p>
            <a:pPr marL="342265" indent="-227965"/>
            <a:r>
              <a:rPr lang="en-US" sz="2200" b="1" dirty="0">
                <a:ea typeface="+mn-lt"/>
                <a:cs typeface="+mn-lt"/>
              </a:rPr>
              <a:t>The trouble with blood tests:</a:t>
            </a:r>
          </a:p>
          <a:p>
            <a:pPr marL="638810" lvl="1" indent="-227965"/>
            <a:r>
              <a:rPr lang="en-US" sz="1900" dirty="0">
                <a:ea typeface="+mn-lt"/>
                <a:cs typeface="+mn-lt"/>
              </a:rPr>
              <a:t>Positive predictive value is only 50%</a:t>
            </a:r>
          </a:p>
          <a:p>
            <a:pPr marL="638810" lvl="1" indent="-227965"/>
            <a:r>
              <a:rPr lang="en-US" sz="1900" dirty="0">
                <a:ea typeface="+mn-lt"/>
                <a:cs typeface="+mn-lt"/>
              </a:rPr>
              <a:t>Due to low accuracy, CDC recommends two-step testing: If HSV EIA (enzyme immunoassay) is positive, confirm with a </a:t>
            </a:r>
            <a:r>
              <a:rPr lang="en-US" sz="1900" dirty="0" err="1">
                <a:ea typeface="+mn-lt"/>
                <a:cs typeface="+mn-lt"/>
              </a:rPr>
              <a:t>Biokit</a:t>
            </a:r>
            <a:r>
              <a:rPr lang="en-US" sz="1900" dirty="0">
                <a:ea typeface="+mn-lt"/>
                <a:cs typeface="+mn-lt"/>
              </a:rPr>
              <a:t> or Western blot—neither of which is readily available. Do not confirm with </a:t>
            </a:r>
            <a:r>
              <a:rPr lang="en-US" sz="1900" dirty="0" err="1">
                <a:ea typeface="+mn-lt"/>
                <a:cs typeface="+mn-lt"/>
              </a:rPr>
              <a:t>HerpesSelect</a:t>
            </a:r>
            <a:r>
              <a:rPr lang="en-US" sz="1900" dirty="0">
                <a:ea typeface="+mn-lt"/>
                <a:cs typeface="+mn-lt"/>
              </a:rPr>
              <a:t> HSV-2 immunoblot, which uses the same antigen as the HSV-2 EIA</a:t>
            </a:r>
            <a:endParaRPr lang="en-US" sz="1900" dirty="0"/>
          </a:p>
          <a:p>
            <a:pPr marL="638810" lvl="1" indent="-227965"/>
            <a:r>
              <a:rPr lang="en-US" sz="1900" dirty="0">
                <a:ea typeface="+mn-lt"/>
                <a:cs typeface="+mn-lt"/>
              </a:rPr>
              <a:t>IgM testing: Not recommended because it isn't type-specific and can be positive in recurrent episodes</a:t>
            </a:r>
            <a:endParaRPr lang="en-US" sz="1900" dirty="0">
              <a:cs typeface="Arial"/>
            </a:endParaRPr>
          </a:p>
          <a:p>
            <a:pPr marL="342265" indent="-227965"/>
            <a:r>
              <a:rPr lang="en-US" sz="2200" dirty="0">
                <a:ea typeface="+mn-lt"/>
                <a:cs typeface="+mn-lt"/>
              </a:rPr>
              <a:t>Limited cases where EIA might be useful:</a:t>
            </a:r>
            <a:endParaRPr lang="en-US" sz="2200" dirty="0"/>
          </a:p>
          <a:p>
            <a:pPr marL="638810" lvl="1" indent="-227965"/>
            <a:r>
              <a:rPr lang="en-US" sz="1900" dirty="0">
                <a:ea typeface="+mn-lt"/>
                <a:cs typeface="+mn-lt"/>
              </a:rPr>
              <a:t>Recurrent or atypical genital symptoms or lesions with a negative HSV PCR or culture result</a:t>
            </a:r>
            <a:endParaRPr lang="en-US" sz="1900" dirty="0">
              <a:cs typeface="Calibri"/>
            </a:endParaRPr>
          </a:p>
          <a:p>
            <a:pPr marL="638810" lvl="1" indent="-227965"/>
            <a:r>
              <a:rPr lang="en-US" sz="1900" dirty="0">
                <a:ea typeface="+mn-lt"/>
                <a:cs typeface="+mn-lt"/>
              </a:rPr>
              <a:t>Clinical diagnosis of genital herpes without laboratory confirmation</a:t>
            </a:r>
            <a:endParaRPr lang="en-US" sz="1900" dirty="0">
              <a:cs typeface="Calibri"/>
            </a:endParaRPr>
          </a:p>
          <a:p>
            <a:pPr marL="638810" lvl="1" indent="-227965"/>
            <a:r>
              <a:rPr lang="en-US" sz="1900" dirty="0">
                <a:ea typeface="+mn-lt"/>
                <a:cs typeface="+mn-lt"/>
              </a:rPr>
              <a:t>Patient’s partner has genital herpes</a:t>
            </a:r>
            <a:endParaRPr lang="en-US" sz="1900" dirty="0">
              <a:cs typeface="Calibri"/>
            </a:endParaRPr>
          </a:p>
          <a:p>
            <a:pPr marL="342265" indent="-227965"/>
            <a:r>
              <a:rPr lang="en-US" sz="2200" b="1" u="sng" dirty="0">
                <a:ea typeface="+mn-lt"/>
                <a:cs typeface="+mn-lt"/>
              </a:rPr>
              <a:t>Not Useful-</a:t>
            </a:r>
            <a:r>
              <a:rPr lang="en-US" sz="2200" dirty="0">
                <a:ea typeface="+mn-lt"/>
                <a:cs typeface="+mn-lt"/>
              </a:rPr>
              <a:t> Screening of the general population</a:t>
            </a:r>
            <a:endParaRPr lang="en-US" sz="2200" dirty="0"/>
          </a:p>
        </p:txBody>
      </p:sp>
      <p:pic>
        <p:nvPicPr>
          <p:cNvPr id="8" name="Picture 8" descr="New Metro Health_COLOR LOGO.png">
            <a:extLst>
              <a:ext uri="{FF2B5EF4-FFF2-40B4-BE49-F238E27FC236}">
                <a16:creationId xmlns:a16="http://schemas.microsoft.com/office/drawing/2014/main" id="{6081F0DB-2E1F-4908-B68F-9306F3D635B3}"/>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5637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198936" y="200721"/>
            <a:ext cx="11896607" cy="822356"/>
          </a:xfrm>
        </p:spPr>
        <p:txBody>
          <a:bodyPr>
            <a:normAutofit/>
          </a:bodyPr>
          <a:lstStyle/>
          <a:p>
            <a:pPr algn="ctr"/>
            <a:r>
              <a:rPr lang="en-US" sz="3600" dirty="0">
                <a:cs typeface="Calibri Light"/>
              </a:rPr>
              <a:t>Recommended Antiviral Treatment (no change since 2015)</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sz="half" idx="1"/>
          </p:nvPr>
        </p:nvSpPr>
        <p:spPr>
          <a:xfrm>
            <a:off x="555458" y="1377387"/>
            <a:ext cx="11081084" cy="4675550"/>
          </a:xfrm>
        </p:spPr>
        <p:txBody>
          <a:bodyPr vert="horz" lIns="91440" tIns="45720" rIns="91440" bIns="45720" rtlCol="0" anchor="t">
            <a:noAutofit/>
          </a:bodyPr>
          <a:lstStyle/>
          <a:p>
            <a:pPr marL="0" indent="0">
              <a:buNone/>
            </a:pPr>
            <a:r>
              <a:rPr lang="en-US" sz="2400" b="1" u="sng" dirty="0">
                <a:ea typeface="+mn-lt"/>
                <a:cs typeface="+mn-lt"/>
              </a:rPr>
              <a:t>First Clinical Episode, Genital HSV</a:t>
            </a:r>
            <a:r>
              <a:rPr lang="en-US" sz="2400" b="1" dirty="0">
                <a:ea typeface="+mn-lt"/>
                <a:cs typeface="+mn-lt"/>
              </a:rPr>
              <a:t>  </a:t>
            </a:r>
            <a:endParaRPr lang="en-US" sz="2400" b="1" dirty="0">
              <a:cs typeface="Arial"/>
            </a:endParaRPr>
          </a:p>
          <a:p>
            <a:pPr marL="342265" indent="-227965"/>
            <a:r>
              <a:rPr lang="en-US" sz="2400" dirty="0">
                <a:ea typeface="+mn-lt"/>
                <a:cs typeface="+mn-lt"/>
              </a:rPr>
              <a:t>Acyclovir 400 mg orally 3 times/day for 7–10 days</a:t>
            </a:r>
            <a:endParaRPr lang="en-US" sz="2400" dirty="0">
              <a:cs typeface="Calibri"/>
            </a:endParaRPr>
          </a:p>
          <a:p>
            <a:pPr marL="342265" indent="-227965"/>
            <a:endParaRPr lang="en-US" sz="1000" dirty="0">
              <a:ea typeface="+mn-lt"/>
              <a:cs typeface="+mn-lt"/>
            </a:endParaRPr>
          </a:p>
          <a:p>
            <a:pPr marL="342265" indent="-227965"/>
            <a:r>
              <a:rPr lang="en-US" sz="2400" dirty="0">
                <a:ea typeface="+mn-lt"/>
                <a:cs typeface="+mn-lt"/>
              </a:rPr>
              <a:t>Famciclovir 250 mg orally 3 times/day for 7–10 days</a:t>
            </a:r>
            <a:endParaRPr lang="en-US" sz="2400" dirty="0">
              <a:cs typeface="Calibri" panose="020F0502020204030204"/>
            </a:endParaRPr>
          </a:p>
          <a:p>
            <a:pPr marL="342265" indent="-227965"/>
            <a:endParaRPr lang="en-US" sz="1000" dirty="0">
              <a:ea typeface="+mn-lt"/>
              <a:cs typeface="+mn-lt"/>
            </a:endParaRPr>
          </a:p>
          <a:p>
            <a:pPr marL="342265" indent="-227965"/>
            <a:r>
              <a:rPr lang="en-US" sz="2400" dirty="0">
                <a:ea typeface="+mn-lt"/>
                <a:cs typeface="+mn-lt"/>
              </a:rPr>
              <a:t>Valacyclovir 1 g orally 2 times/day for 7–10 days</a:t>
            </a:r>
            <a:endParaRPr lang="en-US" sz="2400" dirty="0">
              <a:cs typeface="Calibri" panose="020F0502020204030204"/>
            </a:endParaRPr>
          </a:p>
          <a:p>
            <a:pPr marL="342265" indent="-227965"/>
            <a:endParaRPr lang="en-US" sz="1000" dirty="0">
              <a:ea typeface="+mn-lt"/>
              <a:cs typeface="+mn-lt"/>
            </a:endParaRPr>
          </a:p>
          <a:p>
            <a:pPr marL="342265" indent="-227965"/>
            <a:r>
              <a:rPr lang="en-US" sz="2400" dirty="0">
                <a:ea typeface="+mn-lt"/>
                <a:cs typeface="+mn-lt"/>
              </a:rPr>
              <a:t>Treatment can be extended if healing is incomplete after 10 days of therapy.</a:t>
            </a:r>
          </a:p>
          <a:p>
            <a:pPr marL="342265" indent="-227965"/>
            <a:endParaRPr lang="en-US" sz="1000" dirty="0">
              <a:ea typeface="+mn-lt"/>
              <a:cs typeface="+mn-lt"/>
            </a:endParaRPr>
          </a:p>
          <a:p>
            <a:pPr marL="342265" indent="-227965"/>
            <a:r>
              <a:rPr lang="en-US" sz="2400" dirty="0">
                <a:ea typeface="+mn-lt"/>
                <a:cs typeface="+mn-lt"/>
              </a:rPr>
              <a:t>Acyclovir 200 mg orally 5 times/day is also effective but is not recommended because of the frequency of dosing</a:t>
            </a:r>
            <a:endParaRPr lang="en-US" sz="2400" dirty="0">
              <a:cs typeface="Calibri"/>
            </a:endParaRPr>
          </a:p>
        </p:txBody>
      </p:sp>
      <p:pic>
        <p:nvPicPr>
          <p:cNvPr id="8" name="Picture 8" descr="New Metro Health_COLOR LOGO.png">
            <a:extLst>
              <a:ext uri="{FF2B5EF4-FFF2-40B4-BE49-F238E27FC236}">
                <a16:creationId xmlns:a16="http://schemas.microsoft.com/office/drawing/2014/main" id="{7ED36EEF-67A7-4890-BA5C-AE633365F463}"/>
              </a:ext>
            </a:extLst>
          </p:cNvPr>
          <p:cNvPicPr>
            <a:picLocks noChangeAspect="1"/>
          </p:cNvPicPr>
          <p:nvPr/>
        </p:nvPicPr>
        <p:blipFill>
          <a:blip r:embed="rId3"/>
          <a:stretch>
            <a:fillRect/>
          </a:stretch>
        </p:blipFill>
        <p:spPr>
          <a:xfrm>
            <a:off x="287169" y="5911978"/>
            <a:ext cx="1012242" cy="882822"/>
          </a:xfrm>
          <a:prstGeom prst="rect">
            <a:avLst/>
          </a:prstGeom>
        </p:spPr>
      </p:pic>
    </p:spTree>
    <p:extLst>
      <p:ext uri="{BB962C8B-B14F-4D97-AF65-F5344CB8AC3E}">
        <p14:creationId xmlns:p14="http://schemas.microsoft.com/office/powerpoint/2010/main" val="460802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287169" y="271199"/>
            <a:ext cx="11681054" cy="822356"/>
          </a:xfrm>
        </p:spPr>
        <p:txBody>
          <a:bodyPr>
            <a:normAutofit/>
          </a:bodyPr>
          <a:lstStyle/>
          <a:p>
            <a:pPr algn="ctr"/>
            <a:r>
              <a:rPr lang="en-US" sz="3600" dirty="0">
                <a:cs typeface="Calibri Light"/>
              </a:rPr>
              <a:t>Recommended Antiviral Treatment (no change since 2015)</a:t>
            </a:r>
          </a:p>
        </p:txBody>
      </p:sp>
      <p:sp>
        <p:nvSpPr>
          <p:cNvPr id="5" name="Content Placeholder 4">
            <a:extLst>
              <a:ext uri="{FF2B5EF4-FFF2-40B4-BE49-F238E27FC236}">
                <a16:creationId xmlns:a16="http://schemas.microsoft.com/office/drawing/2014/main" id="{899B0BD7-43D4-479E-97AC-2BABFC3D36DE}"/>
              </a:ext>
            </a:extLst>
          </p:cNvPr>
          <p:cNvSpPr>
            <a:spLocks noGrp="1"/>
          </p:cNvSpPr>
          <p:nvPr>
            <p:ph sz="half" idx="2"/>
          </p:nvPr>
        </p:nvSpPr>
        <p:spPr>
          <a:xfrm>
            <a:off x="821803" y="1342663"/>
            <a:ext cx="10908987" cy="5120854"/>
          </a:xfrm>
        </p:spPr>
        <p:txBody>
          <a:bodyPr vert="horz" lIns="91440" tIns="45720" rIns="91440" bIns="45720" rtlCol="0" anchor="t">
            <a:normAutofit/>
          </a:bodyPr>
          <a:lstStyle/>
          <a:p>
            <a:pPr marL="0" indent="0">
              <a:buNone/>
            </a:pPr>
            <a:r>
              <a:rPr lang="en-US" sz="2400" b="1" u="sng" dirty="0">
                <a:ea typeface="+mn-lt"/>
                <a:cs typeface="+mn-lt"/>
              </a:rPr>
              <a:t>Suppression</a:t>
            </a:r>
            <a:r>
              <a:rPr lang="en-US" sz="2400" b="1" dirty="0">
                <a:ea typeface="+mn-lt"/>
                <a:cs typeface="+mn-lt"/>
              </a:rPr>
              <a:t> of Recurrences</a:t>
            </a:r>
            <a:endParaRPr lang="en-US" sz="2400" b="1" dirty="0">
              <a:cs typeface="Calibri" panose="020F0502020204030204"/>
            </a:endParaRPr>
          </a:p>
          <a:p>
            <a:pPr marL="342265" indent="-227965"/>
            <a:r>
              <a:rPr lang="en-US" sz="2200" dirty="0">
                <a:ea typeface="+mn-lt"/>
                <a:cs typeface="+mn-lt"/>
              </a:rPr>
              <a:t>Acyclovir 400 mg orally 2 times/day or</a:t>
            </a:r>
            <a:endParaRPr lang="en-US" sz="2200" dirty="0">
              <a:cs typeface="Calibri" panose="020F0502020204030204"/>
            </a:endParaRPr>
          </a:p>
          <a:p>
            <a:pPr marL="342265" indent="-227965"/>
            <a:endParaRPr lang="en-US" sz="1000" dirty="0">
              <a:ea typeface="+mn-lt"/>
              <a:cs typeface="+mn-lt"/>
            </a:endParaRPr>
          </a:p>
          <a:p>
            <a:pPr marL="342265" indent="-227965"/>
            <a:r>
              <a:rPr lang="en-US" sz="2200" dirty="0">
                <a:ea typeface="+mn-lt"/>
                <a:cs typeface="+mn-lt"/>
              </a:rPr>
              <a:t>Valacyclovir 500 mg orally once a day*</a:t>
            </a:r>
            <a:endParaRPr lang="en-US" sz="2200" dirty="0">
              <a:cs typeface="Calibri"/>
            </a:endParaRPr>
          </a:p>
          <a:p>
            <a:pPr marL="342265" indent="-227965"/>
            <a:endParaRPr lang="en-US" sz="1000" dirty="0">
              <a:ea typeface="+mn-lt"/>
              <a:cs typeface="+mn-lt"/>
            </a:endParaRPr>
          </a:p>
          <a:p>
            <a:pPr marL="342265" indent="-227965"/>
            <a:r>
              <a:rPr lang="en-US" sz="2200" dirty="0">
                <a:ea typeface="+mn-lt"/>
                <a:cs typeface="+mn-lt"/>
              </a:rPr>
              <a:t>Valacyclovir 1 g orally once a day</a:t>
            </a:r>
            <a:endParaRPr lang="en-US" sz="2200" dirty="0">
              <a:cs typeface="Calibri" panose="020F0502020204030204"/>
            </a:endParaRPr>
          </a:p>
          <a:p>
            <a:pPr marL="342265" indent="-227965"/>
            <a:endParaRPr lang="en-US" sz="1000" dirty="0">
              <a:ea typeface="+mn-lt"/>
              <a:cs typeface="+mn-lt"/>
            </a:endParaRPr>
          </a:p>
          <a:p>
            <a:pPr marL="342265" indent="-227965"/>
            <a:r>
              <a:rPr lang="en-US" sz="2200" dirty="0">
                <a:ea typeface="+mn-lt"/>
                <a:cs typeface="+mn-lt"/>
              </a:rPr>
              <a:t>Famciclovir 250 mg orally 2 times/day</a:t>
            </a:r>
            <a:endParaRPr lang="en-US" sz="2200" dirty="0">
              <a:cs typeface="Calibri" panose="020F0502020204030204"/>
            </a:endParaRPr>
          </a:p>
          <a:p>
            <a:pPr marL="342265" indent="-227965"/>
            <a:endParaRPr lang="en-US" sz="1000" dirty="0">
              <a:ea typeface="+mn-lt"/>
              <a:cs typeface="+mn-lt"/>
            </a:endParaRPr>
          </a:p>
          <a:p>
            <a:pPr marL="342265" indent="-227965"/>
            <a:r>
              <a:rPr lang="en-US" sz="2200" dirty="0">
                <a:ea typeface="+mn-lt"/>
                <a:cs typeface="+mn-lt"/>
              </a:rPr>
              <a:t>Valacyclovir 500 mg once a day might be less effective than other valacyclovir or acyclovir dosing regimens for persons who have frequent recurrences (i.e., ≥10 episodes/year)</a:t>
            </a:r>
            <a:endParaRPr lang="en-US" sz="2200" dirty="0">
              <a:cs typeface="Calibri" panose="020F0502020204030204"/>
            </a:endParaRPr>
          </a:p>
        </p:txBody>
      </p:sp>
      <p:pic>
        <p:nvPicPr>
          <p:cNvPr id="8" name="Picture 8" descr="New Metro Health_COLOR LOGO.png">
            <a:extLst>
              <a:ext uri="{FF2B5EF4-FFF2-40B4-BE49-F238E27FC236}">
                <a16:creationId xmlns:a16="http://schemas.microsoft.com/office/drawing/2014/main" id="{7ED36EEF-67A7-4890-BA5C-AE633365F463}"/>
              </a:ext>
            </a:extLst>
          </p:cNvPr>
          <p:cNvPicPr>
            <a:picLocks noChangeAspect="1"/>
          </p:cNvPicPr>
          <p:nvPr/>
        </p:nvPicPr>
        <p:blipFill>
          <a:blip r:embed="rId3"/>
          <a:stretch>
            <a:fillRect/>
          </a:stretch>
        </p:blipFill>
        <p:spPr>
          <a:xfrm>
            <a:off x="287169" y="5911978"/>
            <a:ext cx="1012242" cy="882822"/>
          </a:xfrm>
          <a:prstGeom prst="rect">
            <a:avLst/>
          </a:prstGeom>
        </p:spPr>
      </p:pic>
    </p:spTree>
    <p:extLst>
      <p:ext uri="{BB962C8B-B14F-4D97-AF65-F5344CB8AC3E}">
        <p14:creationId xmlns:p14="http://schemas.microsoft.com/office/powerpoint/2010/main" val="3060100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374245" y="291800"/>
            <a:ext cx="10515600" cy="563564"/>
          </a:xfrm>
        </p:spPr>
        <p:txBody>
          <a:bodyPr>
            <a:noAutofit/>
          </a:bodyPr>
          <a:lstStyle/>
          <a:p>
            <a:pPr algn="ctr"/>
            <a:r>
              <a:rPr lang="en-US" sz="3200" dirty="0">
                <a:cs typeface="Calibri Light"/>
              </a:rPr>
              <a:t>Recommended Antiviral Treatment cont'd...</a:t>
            </a:r>
          </a:p>
        </p:txBody>
      </p:sp>
      <p:sp>
        <p:nvSpPr>
          <p:cNvPr id="5" name="Content Placeholder 4">
            <a:extLst>
              <a:ext uri="{FF2B5EF4-FFF2-40B4-BE49-F238E27FC236}">
                <a16:creationId xmlns:a16="http://schemas.microsoft.com/office/drawing/2014/main" id="{899B0BD7-43D4-479E-97AC-2BABFC3D36DE}"/>
              </a:ext>
            </a:extLst>
          </p:cNvPr>
          <p:cNvSpPr>
            <a:spLocks noGrp="1"/>
          </p:cNvSpPr>
          <p:nvPr>
            <p:ph sz="half" idx="2"/>
          </p:nvPr>
        </p:nvSpPr>
        <p:spPr>
          <a:xfrm>
            <a:off x="374245" y="1309840"/>
            <a:ext cx="10846467" cy="4236089"/>
          </a:xfrm>
        </p:spPr>
        <p:txBody>
          <a:bodyPr vert="horz" lIns="91440" tIns="45720" rIns="91440" bIns="45720" rtlCol="0" anchor="t">
            <a:normAutofit/>
          </a:bodyPr>
          <a:lstStyle/>
          <a:p>
            <a:pPr>
              <a:buNone/>
            </a:pPr>
            <a:r>
              <a:rPr lang="en-US" sz="2400" b="1" u="sng" dirty="0">
                <a:ea typeface="+mn-lt"/>
                <a:cs typeface="+mn-lt"/>
              </a:rPr>
              <a:t>Suppression</a:t>
            </a:r>
            <a:r>
              <a:rPr lang="en-US" sz="2400" b="1" dirty="0">
                <a:ea typeface="+mn-lt"/>
                <a:cs typeface="+mn-lt"/>
              </a:rPr>
              <a:t> of Recurrent Genital Herpes </a:t>
            </a:r>
            <a:r>
              <a:rPr lang="en-US" sz="2400" b="1" u="sng" dirty="0">
                <a:ea typeface="+mn-lt"/>
                <a:cs typeface="+mn-lt"/>
              </a:rPr>
              <a:t>Among Pregnant Women</a:t>
            </a:r>
            <a:endParaRPr lang="en-US" sz="2400" b="1" u="sng" dirty="0">
              <a:cs typeface="Calibri"/>
            </a:endParaRPr>
          </a:p>
          <a:p>
            <a:r>
              <a:rPr lang="en-US" sz="2400" dirty="0">
                <a:ea typeface="+mn-lt"/>
                <a:cs typeface="+mn-lt"/>
              </a:rPr>
              <a:t>Acyclovir 400 mg orally 3 times/day or Valacyclovir 500 mg orally 2 times/day</a:t>
            </a:r>
          </a:p>
          <a:p>
            <a:endParaRPr lang="en-US" sz="2400" dirty="0">
              <a:ea typeface="+mn-lt"/>
              <a:cs typeface="+mn-lt"/>
            </a:endParaRPr>
          </a:p>
          <a:p>
            <a:r>
              <a:rPr lang="en-US" sz="2400" dirty="0">
                <a:ea typeface="+mn-lt"/>
                <a:cs typeface="+mn-lt"/>
              </a:rPr>
              <a:t>Starting at 36 weeks’ gestation</a:t>
            </a:r>
            <a:endParaRPr lang="en-US" sz="2400" dirty="0">
              <a:cs typeface="Calibri"/>
            </a:endParaRPr>
          </a:p>
          <a:p>
            <a:pPr>
              <a:spcBef>
                <a:spcPts val="0"/>
              </a:spcBef>
              <a:buNone/>
            </a:pPr>
            <a:endParaRPr lang="en-US" sz="2400" b="1" dirty="0">
              <a:ea typeface="+mn-lt"/>
              <a:cs typeface="+mn-lt"/>
            </a:endParaRPr>
          </a:p>
          <a:p>
            <a:pPr>
              <a:lnSpc>
                <a:spcPct val="100000"/>
              </a:lnSpc>
              <a:spcBef>
                <a:spcPts val="0"/>
              </a:spcBef>
              <a:buNone/>
            </a:pPr>
            <a:r>
              <a:rPr lang="en-US" sz="2400" b="1" dirty="0">
                <a:ea typeface="+mn-lt"/>
                <a:cs typeface="+mn-lt"/>
              </a:rPr>
              <a:t>Additional regimens exist for </a:t>
            </a:r>
            <a:r>
              <a:rPr lang="en-US" sz="2400" b="1" u="sng" dirty="0">
                <a:ea typeface="+mn-lt"/>
                <a:cs typeface="+mn-lt"/>
              </a:rPr>
              <a:t>daily suppression for people with HIV </a:t>
            </a:r>
            <a:r>
              <a:rPr lang="en-US" sz="2400" b="1" dirty="0">
                <a:ea typeface="+mn-lt"/>
                <a:cs typeface="+mn-lt"/>
              </a:rPr>
              <a:t>(See guidelines)</a:t>
            </a:r>
            <a:endParaRPr lang="en-US" dirty="0">
              <a:cs typeface="Calibri"/>
            </a:endParaRPr>
          </a:p>
        </p:txBody>
      </p:sp>
      <p:pic>
        <p:nvPicPr>
          <p:cNvPr id="8" name="Picture 8" descr="New Metro Health_COLOR LOGO.png">
            <a:extLst>
              <a:ext uri="{FF2B5EF4-FFF2-40B4-BE49-F238E27FC236}">
                <a16:creationId xmlns:a16="http://schemas.microsoft.com/office/drawing/2014/main" id="{507C2E5A-1FEB-4149-A147-5C08C4609E52}"/>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323374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374245" y="291800"/>
            <a:ext cx="10515600" cy="563564"/>
          </a:xfrm>
        </p:spPr>
        <p:txBody>
          <a:bodyPr>
            <a:noAutofit/>
          </a:bodyPr>
          <a:lstStyle/>
          <a:p>
            <a:pPr algn="ctr"/>
            <a:r>
              <a:rPr lang="en-US" sz="3200" dirty="0">
                <a:cs typeface="Calibri Light"/>
              </a:rPr>
              <a:t>Recommended Antiviral Treatment cont'd...</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sz="half" idx="1"/>
          </p:nvPr>
        </p:nvSpPr>
        <p:spPr>
          <a:xfrm>
            <a:off x="705112" y="1148963"/>
            <a:ext cx="10727623" cy="4289312"/>
          </a:xfrm>
        </p:spPr>
        <p:txBody>
          <a:bodyPr vert="horz" lIns="91440" tIns="45720" rIns="91440" bIns="45720" rtlCol="0" anchor="t">
            <a:noAutofit/>
          </a:bodyPr>
          <a:lstStyle/>
          <a:p>
            <a:pPr marL="0" indent="0">
              <a:buNone/>
            </a:pPr>
            <a:r>
              <a:rPr lang="en-US" sz="2400" b="1" u="sng" dirty="0">
                <a:ea typeface="+mn-lt"/>
                <a:cs typeface="+mn-lt"/>
              </a:rPr>
              <a:t>Episodic Therapy </a:t>
            </a:r>
            <a:r>
              <a:rPr lang="en-US" sz="2400" b="1" dirty="0">
                <a:ea typeface="+mn-lt"/>
                <a:cs typeface="+mn-lt"/>
              </a:rPr>
              <a:t>for Recurrent</a:t>
            </a:r>
            <a:r>
              <a:rPr lang="en-US" sz="2400" b="1" dirty="0">
                <a:cs typeface="Calibri"/>
              </a:rPr>
              <a:t> </a:t>
            </a:r>
            <a:r>
              <a:rPr lang="en-US" sz="2400" b="1" dirty="0">
                <a:ea typeface="+mn-lt"/>
                <a:cs typeface="+mn-lt"/>
              </a:rPr>
              <a:t>HSV-2</a:t>
            </a:r>
            <a:endParaRPr lang="en-US" sz="2400" b="1" dirty="0">
              <a:cs typeface="Calibri"/>
            </a:endParaRPr>
          </a:p>
          <a:p>
            <a:pPr marL="342265" indent="-227965"/>
            <a:r>
              <a:rPr lang="en-US" sz="2400" dirty="0">
                <a:ea typeface="+mn-lt"/>
                <a:cs typeface="+mn-lt"/>
              </a:rPr>
              <a:t>Acyclovir 800 mg orally 2 times/day for 5 days, or 800 mg orally 3 times/day for 2 days</a:t>
            </a:r>
            <a:endParaRPr lang="en-US" sz="2400" dirty="0">
              <a:cs typeface="Calibri"/>
            </a:endParaRPr>
          </a:p>
          <a:p>
            <a:pPr marL="342265" indent="-227965"/>
            <a:endParaRPr lang="en-US" sz="1000" dirty="0">
              <a:ea typeface="+mn-lt"/>
              <a:cs typeface="+mn-lt"/>
            </a:endParaRPr>
          </a:p>
          <a:p>
            <a:pPr marL="342265" indent="-227965"/>
            <a:r>
              <a:rPr lang="en-US" sz="2400" dirty="0">
                <a:ea typeface="+mn-lt"/>
                <a:cs typeface="+mn-lt"/>
              </a:rPr>
              <a:t>Famciclovir 1 g orally 2 times/day for 1 day</a:t>
            </a:r>
            <a:r>
              <a:rPr lang="en-US" sz="2400" dirty="0">
                <a:cs typeface="Calibri"/>
              </a:rPr>
              <a:t>; o</a:t>
            </a:r>
            <a:r>
              <a:rPr lang="en-US" sz="2400" dirty="0">
                <a:ea typeface="+mn-lt"/>
                <a:cs typeface="+mn-lt"/>
              </a:rPr>
              <a:t>r 500 mg orally once, followed by 250 mg 2 times/day for</a:t>
            </a:r>
            <a:r>
              <a:rPr lang="en-US" sz="2400" dirty="0">
                <a:cs typeface="Calibri"/>
              </a:rPr>
              <a:t> </a:t>
            </a:r>
            <a:r>
              <a:rPr lang="en-US" sz="2400" dirty="0">
                <a:ea typeface="+mn-lt"/>
                <a:cs typeface="+mn-lt"/>
              </a:rPr>
              <a:t>2 days; or 125 mg orally 2 times/day for 5 days </a:t>
            </a:r>
          </a:p>
          <a:p>
            <a:pPr marL="342265" indent="-227965"/>
            <a:endParaRPr lang="en-US" sz="1000" dirty="0">
              <a:ea typeface="+mn-lt"/>
              <a:cs typeface="+mn-lt"/>
            </a:endParaRPr>
          </a:p>
          <a:p>
            <a:pPr marL="342265" indent="-227965"/>
            <a:r>
              <a:rPr lang="en-US" sz="2400" dirty="0">
                <a:ea typeface="+mn-lt"/>
                <a:cs typeface="+mn-lt"/>
              </a:rPr>
              <a:t>Valacyclovir 500 mg orally 2 times/day for 3 days; or 1 g orally once daily for 5 days</a:t>
            </a:r>
            <a:endParaRPr lang="en-US" sz="2400" dirty="0">
              <a:cs typeface="Calibri"/>
            </a:endParaRPr>
          </a:p>
          <a:p>
            <a:pPr marL="342265" indent="-227965"/>
            <a:endParaRPr lang="en-US" sz="1000" dirty="0">
              <a:ea typeface="+mn-lt"/>
              <a:cs typeface="+mn-lt"/>
            </a:endParaRPr>
          </a:p>
          <a:p>
            <a:pPr marL="342265" indent="-227965"/>
            <a:r>
              <a:rPr lang="en-US" sz="2400" dirty="0">
                <a:ea typeface="+mn-lt"/>
                <a:cs typeface="+mn-lt"/>
              </a:rPr>
              <a:t>Acyclovir 400 mg orally 3 times/day for 5 days is also effective but not recommended because of frequency of dosing</a:t>
            </a:r>
          </a:p>
        </p:txBody>
      </p:sp>
      <p:pic>
        <p:nvPicPr>
          <p:cNvPr id="8" name="Picture 8" descr="New Metro Health_COLOR LOGO.png">
            <a:extLst>
              <a:ext uri="{FF2B5EF4-FFF2-40B4-BE49-F238E27FC236}">
                <a16:creationId xmlns:a16="http://schemas.microsoft.com/office/drawing/2014/main" id="{507C2E5A-1FEB-4149-A147-5C08C4609E52}"/>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151538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ACEF-D81D-41C1-8676-F0398EC87435}"/>
              </a:ext>
            </a:extLst>
          </p:cNvPr>
          <p:cNvSpPr>
            <a:spLocks noGrp="1"/>
          </p:cNvSpPr>
          <p:nvPr>
            <p:ph type="title"/>
          </p:nvPr>
        </p:nvSpPr>
        <p:spPr>
          <a:xfrm>
            <a:off x="162464" y="242083"/>
            <a:ext cx="11809562" cy="908620"/>
          </a:xfrm>
        </p:spPr>
        <p:txBody>
          <a:bodyPr/>
          <a:lstStyle/>
          <a:p>
            <a:pPr algn="ctr"/>
            <a:r>
              <a:rPr lang="en-US" dirty="0"/>
              <a:t>Learning Objectives</a:t>
            </a:r>
            <a:endParaRPr lang="en-US" dirty="0">
              <a:latin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2BBD6DD6-DD84-4A43-8F65-B2C001318A7B}"/>
              </a:ext>
            </a:extLst>
          </p:cNvPr>
          <p:cNvSpPr>
            <a:spLocks noGrp="1"/>
          </p:cNvSpPr>
          <p:nvPr>
            <p:ph idx="1"/>
          </p:nvPr>
        </p:nvSpPr>
        <p:spPr>
          <a:xfrm>
            <a:off x="277483" y="1255594"/>
            <a:ext cx="11047562" cy="4964500"/>
          </a:xfrm>
        </p:spPr>
        <p:txBody>
          <a:bodyPr vert="horz" lIns="91440" tIns="45720" rIns="91440" bIns="45720" rtlCol="0" anchor="t">
            <a:normAutofit/>
          </a:bodyPr>
          <a:lstStyle/>
          <a:p>
            <a:pPr marL="0" indent="0">
              <a:buNone/>
            </a:pPr>
            <a:r>
              <a:rPr lang="en-US" sz="2800" dirty="0"/>
              <a:t>At the end of this presentation, learners will be able to:</a:t>
            </a:r>
          </a:p>
          <a:p>
            <a:pPr lvl="1"/>
            <a:endParaRPr lang="en-US" dirty="0"/>
          </a:p>
          <a:p>
            <a:pPr fontAlgn="base"/>
            <a:r>
              <a:rPr lang="en-US" dirty="0"/>
              <a:t>Apply the 2021 Sexually Transmitted Infection (STI) Treatment Guidelines in the evaluation and treatment of Chlamydia, Gonorrhea, Trichomoniasis, Syphilis, HIV, Viral Hepatitis, Herpes, and HPV​ </a:t>
            </a:r>
          </a:p>
          <a:p>
            <a:pPr fontAlgn="base"/>
            <a:r>
              <a:rPr lang="en-US" dirty="0"/>
              <a:t>Determine the appropriate screening and testing recommendations for sexually transmitted infections based on the updated STI treatment guidelines</a:t>
            </a:r>
          </a:p>
          <a:p>
            <a:pPr fontAlgn="base"/>
            <a:r>
              <a:rPr lang="en-US" dirty="0"/>
              <a:t>Implement Expedited Partner Therapy (EPT) as a best practice for optimal patient care​</a:t>
            </a:r>
          </a:p>
          <a:p>
            <a:pPr fontAlgn="base"/>
            <a:r>
              <a:rPr lang="en-US" dirty="0"/>
              <a:t>Communicate HIV results in a way that decreases HIV stigma</a:t>
            </a:r>
          </a:p>
          <a:p>
            <a:pPr fontAlgn="base"/>
            <a:endParaRPr lang="en-US" dirty="0"/>
          </a:p>
          <a:p>
            <a:endParaRPr lang="en-US" dirty="0"/>
          </a:p>
        </p:txBody>
      </p:sp>
      <p:pic>
        <p:nvPicPr>
          <p:cNvPr id="7" name="Picture 6">
            <a:extLst>
              <a:ext uri="{FF2B5EF4-FFF2-40B4-BE49-F238E27FC236}">
                <a16:creationId xmlns:a16="http://schemas.microsoft.com/office/drawing/2014/main" id="{C5E32EB3-4491-4EE3-87EA-B458D0966F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486" y="6142381"/>
            <a:ext cx="905621" cy="793062"/>
          </a:xfrm>
          <a:prstGeom prst="rect">
            <a:avLst/>
          </a:prstGeom>
        </p:spPr>
      </p:pic>
    </p:spTree>
    <p:extLst>
      <p:ext uri="{BB962C8B-B14F-4D97-AF65-F5344CB8AC3E}">
        <p14:creationId xmlns:p14="http://schemas.microsoft.com/office/powerpoint/2010/main" val="2463159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B9D-9D5B-4E37-A9B9-A9AA77C8B360}"/>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b="1" dirty="0">
                <a:cs typeface="Calibri Light"/>
              </a:rPr>
              <a:t>Human Papillomavirus (HPV)</a:t>
            </a:r>
            <a:endParaRPr lang="en-US" sz="7200" b="1" kern="1200" dirty="0">
              <a:cs typeface="Calibri Light"/>
            </a:endParaRPr>
          </a:p>
        </p:txBody>
      </p:sp>
      <p:pic>
        <p:nvPicPr>
          <p:cNvPr id="10" name="Picture 8" descr="New Metro Health_COLOR LOGO.png">
            <a:extLst>
              <a:ext uri="{FF2B5EF4-FFF2-40B4-BE49-F238E27FC236}">
                <a16:creationId xmlns:a16="http://schemas.microsoft.com/office/drawing/2014/main" id="{C539A927-747C-4058-8F98-A0E9083E3F73}"/>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151418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454F-FFF1-4F05-96C4-F0B0061AED64}"/>
              </a:ext>
            </a:extLst>
          </p:cNvPr>
          <p:cNvSpPr>
            <a:spLocks noGrp="1"/>
          </p:cNvSpPr>
          <p:nvPr>
            <p:ph type="title"/>
          </p:nvPr>
        </p:nvSpPr>
        <p:spPr>
          <a:xfrm>
            <a:off x="609604" y="274639"/>
            <a:ext cx="11087425" cy="686060"/>
          </a:xfrm>
        </p:spPr>
        <p:txBody>
          <a:bodyPr/>
          <a:lstStyle/>
          <a:p>
            <a:pPr algn="ctr"/>
            <a:r>
              <a:rPr lang="en-US" dirty="0"/>
              <a:t>HPV Screening Recommendations</a:t>
            </a:r>
          </a:p>
        </p:txBody>
      </p:sp>
      <p:sp>
        <p:nvSpPr>
          <p:cNvPr id="3" name="Slide Number Placeholder 2">
            <a:extLst>
              <a:ext uri="{FF2B5EF4-FFF2-40B4-BE49-F238E27FC236}">
                <a16:creationId xmlns:a16="http://schemas.microsoft.com/office/drawing/2014/main" id="{67F6E808-B003-4CFC-A7C6-8C8FD951AD03}"/>
              </a:ext>
            </a:extLst>
          </p:cNvPr>
          <p:cNvSpPr>
            <a:spLocks noGrp="1"/>
          </p:cNvSpPr>
          <p:nvPr>
            <p:ph type="sldNum" sz="quarter" idx="12"/>
          </p:nvPr>
        </p:nvSpPr>
        <p:spPr/>
        <p:txBody>
          <a:bodyPr/>
          <a:lstStyle/>
          <a:p>
            <a:fld id="{7EA26AF0-5A11-4B41-A5D6-D98FE613C647}" type="slidenum">
              <a:rPr lang="en-US" smtClean="0"/>
              <a:t>61</a:t>
            </a:fld>
            <a:endParaRPr lang="en-US"/>
          </a:p>
        </p:txBody>
      </p:sp>
      <p:sp>
        <p:nvSpPr>
          <p:cNvPr id="4" name="TextBox 3">
            <a:extLst>
              <a:ext uri="{FF2B5EF4-FFF2-40B4-BE49-F238E27FC236}">
                <a16:creationId xmlns:a16="http://schemas.microsoft.com/office/drawing/2014/main" id="{5B94062C-9A08-4BD3-8482-C944703EB81C}"/>
              </a:ext>
            </a:extLst>
          </p:cNvPr>
          <p:cNvSpPr txBox="1"/>
          <p:nvPr/>
        </p:nvSpPr>
        <p:spPr>
          <a:xfrm>
            <a:off x="1131836" y="6296715"/>
            <a:ext cx="7398705" cy="400110"/>
          </a:xfrm>
          <a:prstGeom prst="rect">
            <a:avLst/>
          </a:prstGeom>
          <a:noFill/>
        </p:spPr>
        <p:txBody>
          <a:bodyPr wrap="square" rtlCol="0">
            <a:spAutoFit/>
          </a:bodyPr>
          <a:lstStyle/>
          <a:p>
            <a:r>
              <a:rPr lang="en-US" sz="1000" dirty="0"/>
              <a:t>Source: https://www.cancer.gov/news-events/cancer-currents-blog/2020/cervical-cancer-screening-hpv-test-guideline#:~:text=ACS%20recommends%20cervical%20cancer%20screening,Pap%20test%20every%203%20years.</a:t>
            </a:r>
          </a:p>
        </p:txBody>
      </p:sp>
      <p:pic>
        <p:nvPicPr>
          <p:cNvPr id="6" name="Picture 5" descr="https://www.cancer.gov/news-events/cancer-currents-blog/2020/cervical-cancer-screening-hpv-test-guideline#:~:text=ACS%20recommends%20cervical%20cancer%20screening,Pap%20test%20every%203%20years.">
            <a:extLst>
              <a:ext uri="{FF2B5EF4-FFF2-40B4-BE49-F238E27FC236}">
                <a16:creationId xmlns:a16="http://schemas.microsoft.com/office/drawing/2014/main" id="{75657E8E-8240-430D-937D-E4A25E344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58" y="960699"/>
            <a:ext cx="10200117" cy="5173972"/>
          </a:xfrm>
          <a:prstGeom prst="rect">
            <a:avLst/>
          </a:prstGeom>
        </p:spPr>
      </p:pic>
    </p:spTree>
    <p:extLst>
      <p:ext uri="{BB962C8B-B14F-4D97-AF65-F5344CB8AC3E}">
        <p14:creationId xmlns:p14="http://schemas.microsoft.com/office/powerpoint/2010/main" val="1380144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2048-CB51-466F-A8E2-4E8893A335AB}"/>
              </a:ext>
            </a:extLst>
          </p:cNvPr>
          <p:cNvSpPr>
            <a:spLocks noGrp="1"/>
          </p:cNvSpPr>
          <p:nvPr>
            <p:ph type="title"/>
          </p:nvPr>
        </p:nvSpPr>
        <p:spPr>
          <a:xfrm>
            <a:off x="373197" y="347520"/>
            <a:ext cx="11719249" cy="703024"/>
          </a:xfrm>
        </p:spPr>
        <p:txBody>
          <a:bodyPr/>
          <a:lstStyle/>
          <a:p>
            <a:pPr algn="ctr"/>
            <a:r>
              <a:rPr lang="en-US" dirty="0">
                <a:cs typeface="Calibri Light"/>
              </a:rPr>
              <a:t>Prevention</a:t>
            </a:r>
          </a:p>
        </p:txBody>
      </p:sp>
      <p:sp>
        <p:nvSpPr>
          <p:cNvPr id="3" name="Content Placeholder 2">
            <a:extLst>
              <a:ext uri="{FF2B5EF4-FFF2-40B4-BE49-F238E27FC236}">
                <a16:creationId xmlns:a16="http://schemas.microsoft.com/office/drawing/2014/main" id="{27F668EB-0CA2-4C4F-ABDA-F288C162195B}"/>
              </a:ext>
            </a:extLst>
          </p:cNvPr>
          <p:cNvSpPr>
            <a:spLocks noGrp="1"/>
          </p:cNvSpPr>
          <p:nvPr>
            <p:ph idx="1"/>
          </p:nvPr>
        </p:nvSpPr>
        <p:spPr>
          <a:xfrm>
            <a:off x="235553" y="1050544"/>
            <a:ext cx="11719249" cy="4982645"/>
          </a:xfrm>
        </p:spPr>
        <p:txBody>
          <a:bodyPr vert="horz" lIns="91440" tIns="45720" rIns="91440" bIns="45720" rtlCol="0" anchor="t">
            <a:normAutofit fontScale="92500" lnSpcReduction="10000"/>
          </a:bodyPr>
          <a:lstStyle/>
          <a:p>
            <a:pPr marL="342265" indent="-227965"/>
            <a:r>
              <a:rPr lang="en-US" dirty="0">
                <a:ea typeface="+mn-lt"/>
                <a:cs typeface="+mn-lt"/>
              </a:rPr>
              <a:t>Routine HPV vaccination for all adolescents at age 11 or 12 years (can start as early as 9 years)</a:t>
            </a:r>
            <a:endParaRPr lang="en-US" dirty="0"/>
          </a:p>
          <a:p>
            <a:pPr marL="1004117" lvl="2" indent="-227965"/>
            <a:r>
              <a:rPr lang="en-US" dirty="0">
                <a:ea typeface="+mn-lt"/>
                <a:cs typeface="+mn-lt"/>
              </a:rPr>
              <a:t>Catch-up vaccination through age 26 years </a:t>
            </a:r>
          </a:p>
          <a:p>
            <a:pPr marL="342265" indent="-227965"/>
            <a:endParaRPr lang="en-US" dirty="0">
              <a:ea typeface="+mn-lt"/>
              <a:cs typeface="+mn-lt"/>
            </a:endParaRPr>
          </a:p>
          <a:p>
            <a:pPr marL="342265" indent="-227965"/>
            <a:r>
              <a:rPr lang="en-US" dirty="0">
                <a:ea typeface="+mn-lt"/>
                <a:cs typeface="+mn-lt"/>
              </a:rPr>
              <a:t>No blanket recommendations for adults aged &gt;26 years</a:t>
            </a:r>
            <a:endParaRPr lang="en-US" dirty="0"/>
          </a:p>
          <a:p>
            <a:pPr marL="1003969" lvl="2" indent="-227965"/>
            <a:r>
              <a:rPr lang="en-US" dirty="0">
                <a:ea typeface="+mn-lt"/>
                <a:cs typeface="+mn-lt"/>
              </a:rPr>
              <a:t>Instead, shared clinical decision-making between a patient and a provider is recommended for certain adults aged 27–45 years not vaccinated previously</a:t>
            </a:r>
            <a:endParaRPr lang="en-US" dirty="0">
              <a:cs typeface="Calibri" panose="020F0502020204030204"/>
            </a:endParaRPr>
          </a:p>
          <a:p>
            <a:pPr marL="1003969" lvl="2" indent="-227965"/>
            <a:r>
              <a:rPr lang="en-US" dirty="0">
                <a:ea typeface="+mn-lt"/>
                <a:cs typeface="+mn-lt"/>
              </a:rPr>
              <a:t>Effectiveness is low for people who are already sexually active</a:t>
            </a:r>
          </a:p>
          <a:p>
            <a:pPr marL="342265" indent="-227965"/>
            <a:endParaRPr lang="en-US" dirty="0">
              <a:ea typeface="+mn-lt"/>
              <a:cs typeface="+mn-lt"/>
            </a:endParaRPr>
          </a:p>
          <a:p>
            <a:pPr marL="342265" indent="-227965"/>
            <a:r>
              <a:rPr lang="en-US" dirty="0">
                <a:ea typeface="+mn-lt"/>
                <a:cs typeface="+mn-lt"/>
              </a:rPr>
              <a:t>A 2-dose vaccine schedule (at 0- and 6- to 12-month intervals) is recommended for persons who </a:t>
            </a:r>
            <a:r>
              <a:rPr lang="en-US" i="1" dirty="0">
                <a:ea typeface="+mn-lt"/>
                <a:cs typeface="+mn-lt"/>
              </a:rPr>
              <a:t>initiate vaccination </a:t>
            </a:r>
            <a:r>
              <a:rPr lang="en-US" dirty="0">
                <a:ea typeface="+mn-lt"/>
                <a:cs typeface="+mn-lt"/>
              </a:rPr>
              <a:t>before their 15th birthday</a:t>
            </a:r>
            <a:endParaRPr lang="en-US" dirty="0">
              <a:cs typeface="Calibri" panose="020F0502020204030204"/>
            </a:endParaRPr>
          </a:p>
          <a:p>
            <a:pPr marL="342265" indent="-227965"/>
            <a:endParaRPr lang="en-US" dirty="0">
              <a:ea typeface="+mn-lt"/>
              <a:cs typeface="+mn-lt"/>
            </a:endParaRPr>
          </a:p>
          <a:p>
            <a:pPr marL="342265" indent="-227965"/>
            <a:r>
              <a:rPr lang="en-US" dirty="0">
                <a:ea typeface="+mn-lt"/>
                <a:cs typeface="+mn-lt"/>
              </a:rPr>
              <a:t> A 3-dose vaccine schedule (at 0-, 1–2-, and 6-month intervals) who initiate on or after their 15th birthday or for immunocompromised persons </a:t>
            </a:r>
            <a:r>
              <a:rPr lang="en-US" i="1" dirty="0">
                <a:ea typeface="+mn-lt"/>
                <a:cs typeface="+mn-lt"/>
              </a:rPr>
              <a:t>regardless of age of initiation</a:t>
            </a:r>
            <a:endParaRPr lang="en-US" i="1" dirty="0">
              <a:cs typeface="Calibri" panose="020F0502020204030204"/>
            </a:endParaRPr>
          </a:p>
        </p:txBody>
      </p:sp>
      <p:pic>
        <p:nvPicPr>
          <p:cNvPr id="8" name="Picture 8" descr="New Metro Health_COLOR LOGO.png">
            <a:extLst>
              <a:ext uri="{FF2B5EF4-FFF2-40B4-BE49-F238E27FC236}">
                <a16:creationId xmlns:a16="http://schemas.microsoft.com/office/drawing/2014/main" id="{D81E2C58-ACBC-45E6-BE9A-CD1055F1B26B}"/>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494604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200B-FA98-4530-8011-D4F09B42332E}"/>
              </a:ext>
            </a:extLst>
          </p:cNvPr>
          <p:cNvSpPr>
            <a:spLocks noGrp="1"/>
          </p:cNvSpPr>
          <p:nvPr>
            <p:ph type="title"/>
          </p:nvPr>
        </p:nvSpPr>
        <p:spPr>
          <a:xfrm>
            <a:off x="340341" y="272968"/>
            <a:ext cx="6422849" cy="1049432"/>
          </a:xfrm>
        </p:spPr>
        <p:txBody>
          <a:bodyPr>
            <a:normAutofit/>
          </a:bodyPr>
          <a:lstStyle/>
          <a:p>
            <a:r>
              <a:rPr lang="en-US" dirty="0">
                <a:cs typeface="Calibri Light"/>
              </a:rPr>
              <a:t>Resources &amp; References</a:t>
            </a:r>
          </a:p>
        </p:txBody>
      </p:sp>
      <p:sp>
        <p:nvSpPr>
          <p:cNvPr id="3" name="Content Placeholder 2">
            <a:extLst>
              <a:ext uri="{FF2B5EF4-FFF2-40B4-BE49-F238E27FC236}">
                <a16:creationId xmlns:a16="http://schemas.microsoft.com/office/drawing/2014/main" id="{37E4791C-C18E-4110-A8AF-058D4D42FB18}"/>
              </a:ext>
            </a:extLst>
          </p:cNvPr>
          <p:cNvSpPr>
            <a:spLocks noGrp="1"/>
          </p:cNvSpPr>
          <p:nvPr>
            <p:ph idx="1"/>
          </p:nvPr>
        </p:nvSpPr>
        <p:spPr>
          <a:xfrm>
            <a:off x="340341" y="1435502"/>
            <a:ext cx="8105072" cy="3986996"/>
          </a:xfrm>
        </p:spPr>
        <p:txBody>
          <a:bodyPr vert="horz" lIns="91440" tIns="45720" rIns="91440" bIns="45720" rtlCol="0" anchor="t">
            <a:normAutofit fontScale="85000" lnSpcReduction="10000"/>
          </a:bodyPr>
          <a:lstStyle/>
          <a:p>
            <a:r>
              <a:rPr lang="en-US" sz="2000" dirty="0">
                <a:ea typeface="+mn-lt"/>
                <a:cs typeface="+mn-lt"/>
                <a:hlinkClick r:id="rId2"/>
              </a:rPr>
              <a:t>2021 CDC STI Treatment Guidelines</a:t>
            </a:r>
            <a:endParaRPr lang="en-US" sz="2000" dirty="0">
              <a:ea typeface="+mn-lt"/>
              <a:cs typeface="+mn-lt"/>
            </a:endParaRPr>
          </a:p>
          <a:p>
            <a:r>
              <a:rPr lang="en-US" sz="2000" dirty="0">
                <a:ea typeface="+mn-lt"/>
                <a:cs typeface="+mn-lt"/>
                <a:hlinkClick r:id="rId3"/>
              </a:rPr>
              <a:t>CDC 2021 PREP Guidelines </a:t>
            </a:r>
            <a:endParaRPr lang="en-US" sz="2000" dirty="0">
              <a:ea typeface="+mn-lt"/>
              <a:cs typeface="+mn-lt"/>
            </a:endParaRPr>
          </a:p>
          <a:p>
            <a:r>
              <a:rPr lang="en-US" sz="2000" dirty="0">
                <a:ea typeface="+mn-lt"/>
                <a:cs typeface="+mn-lt"/>
                <a:hlinkClick r:id="rId4"/>
              </a:rPr>
              <a:t>2020 Hepatitis C Screening Guidelines</a:t>
            </a:r>
            <a:endParaRPr lang="en-US" sz="2000" dirty="0">
              <a:ea typeface="+mn-lt"/>
              <a:cs typeface="+mn-lt"/>
            </a:endParaRPr>
          </a:p>
          <a:p>
            <a:r>
              <a:rPr lang="en-US" sz="2000" dirty="0">
                <a:ea typeface="+mn-lt"/>
                <a:cs typeface="+mn-lt"/>
                <a:hlinkClick r:id="rId5"/>
              </a:rPr>
              <a:t>SA Metro Health STI Services</a:t>
            </a:r>
            <a:endParaRPr lang="en-US" sz="2000" dirty="0">
              <a:ea typeface="+mn-lt"/>
              <a:cs typeface="+mn-lt"/>
            </a:endParaRPr>
          </a:p>
          <a:p>
            <a:r>
              <a:rPr lang="en-US" sz="2000" dirty="0">
                <a:cs typeface="Calibri"/>
                <a:hlinkClick r:id="rId6"/>
              </a:rPr>
              <a:t>Hepatitis C ECHO UT Health San Antonio</a:t>
            </a:r>
          </a:p>
          <a:p>
            <a:r>
              <a:rPr lang="en-US" sz="2000" dirty="0">
                <a:cs typeface="Calibri"/>
                <a:hlinkClick r:id="rId7"/>
              </a:rPr>
              <a:t>End Sigma End HIV Alliance of SA</a:t>
            </a:r>
          </a:p>
          <a:p>
            <a:r>
              <a:rPr lang="en-US" sz="2000" dirty="0">
                <a:cs typeface="Calibri"/>
                <a:hlinkClick r:id="rId8"/>
              </a:rPr>
              <a:t>National HIV Curriculum</a:t>
            </a:r>
          </a:p>
          <a:p>
            <a:r>
              <a:rPr lang="en-US" sz="2000" dirty="0">
                <a:cs typeface="Calibri"/>
                <a:hlinkClick r:id="rId9"/>
              </a:rPr>
              <a:t>Fighting HIV Stigma to End the Epidemic: Evidence Based Solutions for Healthcare in Texas</a:t>
            </a:r>
            <a:endParaRPr lang="en-US" sz="2000" dirty="0">
              <a:ea typeface="+mn-lt"/>
              <a:cs typeface="+mn-lt"/>
            </a:endParaRPr>
          </a:p>
          <a:p>
            <a:r>
              <a:rPr lang="en-US" sz="2000" dirty="0">
                <a:cs typeface="Calibri"/>
                <a:hlinkClick r:id="rId10"/>
              </a:rPr>
              <a:t>Hepatitis C in Texas</a:t>
            </a:r>
            <a:endParaRPr lang="en-US" sz="2000" dirty="0">
              <a:cs typeface="Calibri"/>
            </a:endParaRPr>
          </a:p>
          <a:p>
            <a:r>
              <a:rPr lang="en-US" sz="2000" dirty="0">
                <a:cs typeface="Calibri"/>
                <a:hlinkClick r:id="rId11"/>
              </a:rPr>
              <a:t>EPT Legal in Texas</a:t>
            </a:r>
            <a:endParaRPr lang="en-US" sz="2000" dirty="0">
              <a:cs typeface="Calibri"/>
            </a:endParaRPr>
          </a:p>
          <a:p>
            <a:r>
              <a:rPr lang="en-US" sz="2000" dirty="0">
                <a:ea typeface="+mn-lt"/>
                <a:cs typeface="+mn-lt"/>
                <a:hlinkClick r:id="rId12"/>
              </a:rPr>
              <a:t>EPT Implementation Guide</a:t>
            </a:r>
            <a:endParaRPr lang="en-US" sz="2000" dirty="0">
              <a:cs typeface="Calibri"/>
            </a:endParaRPr>
          </a:p>
          <a:p>
            <a:r>
              <a:rPr lang="en-US" sz="2000" dirty="0" err="1">
                <a:cs typeface="Calibri"/>
                <a:hlinkClick r:id="rId13"/>
              </a:rPr>
              <a:t>NeedyMeds</a:t>
            </a:r>
            <a:endParaRPr lang="en-US" sz="2000" dirty="0">
              <a:cs typeface="Calibri"/>
            </a:endParaRPr>
          </a:p>
          <a:p>
            <a:r>
              <a:rPr lang="en-US" sz="2000" dirty="0">
                <a:cs typeface="Calibri"/>
                <a:hlinkClick r:id="rId14"/>
              </a:rPr>
              <a:t>USPSTF Cervical Cancer Screening Recommendations</a:t>
            </a:r>
            <a:endParaRPr lang="en-US" sz="2000" dirty="0">
              <a:cs typeface="Calibri"/>
            </a:endParaRPr>
          </a:p>
          <a:p>
            <a:pPr marL="0" indent="0">
              <a:buNone/>
            </a:pPr>
            <a:endParaRPr lang="en-US" sz="2000" dirty="0">
              <a:cs typeface="Calibri"/>
            </a:endParaRPr>
          </a:p>
        </p:txBody>
      </p:sp>
      <p:pic>
        <p:nvPicPr>
          <p:cNvPr id="8" name="Picture 8">
            <a:extLst>
              <a:ext uri="{FF2B5EF4-FFF2-40B4-BE49-F238E27FC236}">
                <a16:creationId xmlns:a16="http://schemas.microsoft.com/office/drawing/2014/main" id="{3090189C-78DD-4C25-8CBD-863B4C166C55}"/>
              </a:ext>
            </a:extLst>
          </p:cNvPr>
          <p:cNvPicPr>
            <a:picLocks noChangeAspect="1"/>
          </p:cNvPicPr>
          <p:nvPr/>
        </p:nvPicPr>
        <p:blipFill>
          <a:blip r:embed="rId15"/>
          <a:stretch>
            <a:fillRect/>
          </a:stretch>
        </p:blipFill>
        <p:spPr>
          <a:xfrm>
            <a:off x="8892264" y="2523341"/>
            <a:ext cx="2470743" cy="2470743"/>
          </a:xfrm>
          <a:prstGeom prst="rect">
            <a:avLst/>
          </a:prstGeom>
        </p:spPr>
      </p:pic>
      <p:sp>
        <p:nvSpPr>
          <p:cNvPr id="12" name="TextBox 1">
            <a:extLst>
              <a:ext uri="{FF2B5EF4-FFF2-40B4-BE49-F238E27FC236}">
                <a16:creationId xmlns:a16="http://schemas.microsoft.com/office/drawing/2014/main" id="{142F8D97-A6F9-632B-DC65-F907A467FA54}"/>
              </a:ext>
            </a:extLst>
          </p:cNvPr>
          <p:cNvSpPr txBox="1"/>
          <p:nvPr/>
        </p:nvSpPr>
        <p:spPr>
          <a:xfrm>
            <a:off x="8445413" y="1146612"/>
            <a:ext cx="3332747"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cs typeface="Calibri"/>
              </a:rPr>
              <a:t>Subscribe to DOCALERT!</a:t>
            </a:r>
          </a:p>
          <a:p>
            <a:r>
              <a:rPr lang="en-US" dirty="0">
                <a:ea typeface="+mn-lt"/>
                <a:cs typeface="+mn-lt"/>
              </a:rPr>
              <a:t>For health alerts from Metro</a:t>
            </a:r>
            <a:endParaRPr lang="en-US" dirty="0"/>
          </a:p>
          <a:p>
            <a:r>
              <a:rPr lang="en-US" dirty="0">
                <a:ea typeface="+mn-lt"/>
                <a:cs typeface="+mn-lt"/>
              </a:rPr>
              <a:t>Health </a:t>
            </a:r>
            <a:r>
              <a:rPr lang="en-US" b="1" dirty="0">
                <a:ea typeface="+mn-lt"/>
                <a:cs typeface="+mn-lt"/>
              </a:rPr>
              <a:t>text "DOCALERT" to </a:t>
            </a:r>
          </a:p>
          <a:p>
            <a:r>
              <a:rPr lang="en-US" b="1" dirty="0">
                <a:ea typeface="+mn-lt"/>
                <a:cs typeface="+mn-lt"/>
              </a:rPr>
              <a:t>1-844-824-COSA (2672)</a:t>
            </a:r>
            <a:endParaRPr lang="en-US" b="1" dirty="0">
              <a:cs typeface="Calibri"/>
            </a:endParaRPr>
          </a:p>
          <a:p>
            <a:r>
              <a:rPr lang="en-US" dirty="0">
                <a:ea typeface="+mn-lt"/>
                <a:cs typeface="+mn-lt"/>
              </a:rPr>
              <a:t>Message and data rates apply</a:t>
            </a:r>
            <a:endParaRPr lang="en-US" dirty="0"/>
          </a:p>
        </p:txBody>
      </p:sp>
      <p:pic>
        <p:nvPicPr>
          <p:cNvPr id="13" name="Picture 8" descr="New Metro Health_COLOR LOGO.png">
            <a:extLst>
              <a:ext uri="{FF2B5EF4-FFF2-40B4-BE49-F238E27FC236}">
                <a16:creationId xmlns:a16="http://schemas.microsoft.com/office/drawing/2014/main" id="{3C728832-9162-418B-BDC3-5345BFFD1A8B}"/>
              </a:ext>
            </a:extLst>
          </p:cNvPr>
          <p:cNvPicPr>
            <a:picLocks noChangeAspect="1"/>
          </p:cNvPicPr>
          <p:nvPr/>
        </p:nvPicPr>
        <p:blipFill>
          <a:blip r:embed="rId16"/>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539820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7272A-3879-4437-ADE9-CDDFE2B051AF}"/>
              </a:ext>
            </a:extLst>
          </p:cNvPr>
          <p:cNvSpPr txBox="1"/>
          <p:nvPr/>
        </p:nvSpPr>
        <p:spPr>
          <a:xfrm>
            <a:off x="203199" y="88154"/>
            <a:ext cx="11903920" cy="1200329"/>
          </a:xfrm>
          <a:prstGeom prst="rect">
            <a:avLst/>
          </a:prstGeom>
          <a:noFill/>
        </p:spPr>
        <p:txBody>
          <a:bodyPr wrap="square" lIns="91440" tIns="45720" rIns="91440" bIns="45720" rtlCol="0" anchor="t">
            <a:spAutoFit/>
          </a:bodyPr>
          <a:lstStyle/>
          <a:p>
            <a:pPr algn="ctr"/>
            <a:r>
              <a:rPr lang="en-US" sz="3600" b="1" dirty="0">
                <a:cs typeface="Calibri"/>
              </a:rPr>
              <a:t>Post-Survey </a:t>
            </a:r>
          </a:p>
          <a:p>
            <a:pPr algn="ctr"/>
            <a:r>
              <a:rPr lang="en-US" sz="3600" dirty="0">
                <a:solidFill>
                  <a:srgbClr val="C00000"/>
                </a:solidFill>
                <a:cs typeface="Calibri"/>
              </a:rPr>
              <a:t>(Required for CME/CNE)</a:t>
            </a:r>
          </a:p>
        </p:txBody>
      </p:sp>
      <p:sp>
        <p:nvSpPr>
          <p:cNvPr id="4" name="TextBox 3">
            <a:extLst>
              <a:ext uri="{FF2B5EF4-FFF2-40B4-BE49-F238E27FC236}">
                <a16:creationId xmlns:a16="http://schemas.microsoft.com/office/drawing/2014/main" id="{C6528071-CBDF-4174-9F29-D3ECD6597571}"/>
              </a:ext>
            </a:extLst>
          </p:cNvPr>
          <p:cNvSpPr txBox="1"/>
          <p:nvPr/>
        </p:nvSpPr>
        <p:spPr>
          <a:xfrm>
            <a:off x="203199" y="5169408"/>
            <a:ext cx="11316014" cy="830997"/>
          </a:xfrm>
          <a:prstGeom prst="rect">
            <a:avLst/>
          </a:prstGeom>
          <a:noFill/>
        </p:spPr>
        <p:txBody>
          <a:bodyPr wrap="square" lIns="91440" tIns="45720" rIns="91440" bIns="45720" rtlCol="0" anchor="t">
            <a:spAutoFit/>
          </a:bodyPr>
          <a:lstStyle/>
          <a:p>
            <a:pPr lvl="1"/>
            <a:r>
              <a:rPr lang="en-US" sz="4800">
                <a:hlinkClick r:id="rId2"/>
              </a:rPr>
              <a:t>https://forms.office.com/g/cQj9BMg9Qy</a:t>
            </a:r>
            <a:endParaRPr lang="en-US" sz="3600">
              <a:cs typeface="Calibri" panose="020F0502020204030204"/>
            </a:endParaRPr>
          </a:p>
        </p:txBody>
      </p:sp>
      <p:pic>
        <p:nvPicPr>
          <p:cNvPr id="8" name="Picture 7" descr="Qr code&#10;&#10;Description automatically generated">
            <a:extLst>
              <a:ext uri="{FF2B5EF4-FFF2-40B4-BE49-F238E27FC236}">
                <a16:creationId xmlns:a16="http://schemas.microsoft.com/office/drawing/2014/main" id="{6487EDB9-B2CA-43D4-AE61-904AB0F44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941" y="1886858"/>
            <a:ext cx="3010113" cy="3010113"/>
          </a:xfrm>
          <a:prstGeom prst="rect">
            <a:avLst/>
          </a:prstGeom>
        </p:spPr>
      </p:pic>
      <p:pic>
        <p:nvPicPr>
          <p:cNvPr id="10" name="Picture 8" descr="New Metro Health_COLOR LOGO.png">
            <a:extLst>
              <a:ext uri="{FF2B5EF4-FFF2-40B4-BE49-F238E27FC236}">
                <a16:creationId xmlns:a16="http://schemas.microsoft.com/office/drawing/2014/main" id="{F6280520-B903-4353-922B-9E17A2620595}"/>
              </a:ext>
            </a:extLst>
          </p:cNvPr>
          <p:cNvPicPr>
            <a:picLocks noChangeAspect="1"/>
          </p:cNvPicPr>
          <p:nvPr/>
        </p:nvPicPr>
        <p:blipFill>
          <a:blip r:embed="rId4"/>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2598326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7662" y="702732"/>
            <a:ext cx="6236677" cy="536972"/>
          </a:xfrm>
        </p:spPr>
        <p:txBody>
          <a:bodyPr/>
          <a:lstStyle/>
          <a:p>
            <a:pPr algn="ctr"/>
            <a:r>
              <a:rPr lang="en-US" dirty="0"/>
              <a:t>Resources</a:t>
            </a:r>
          </a:p>
        </p:txBody>
      </p:sp>
      <p:sp>
        <p:nvSpPr>
          <p:cNvPr id="6" name="Content Placeholder 5"/>
          <p:cNvSpPr>
            <a:spLocks noGrp="1"/>
          </p:cNvSpPr>
          <p:nvPr>
            <p:ph sz="half" idx="1"/>
          </p:nvPr>
        </p:nvSpPr>
        <p:spPr>
          <a:xfrm>
            <a:off x="1524000" y="1752600"/>
            <a:ext cx="4743450" cy="3771900"/>
          </a:xfrm>
        </p:spPr>
        <p:txBody>
          <a:bodyPr>
            <a:normAutofit fontScale="925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p:txBody>
      </p:sp>
      <p:sp>
        <p:nvSpPr>
          <p:cNvPr id="7" name="Content Placeholder 6"/>
          <p:cNvSpPr>
            <a:spLocks noGrp="1"/>
          </p:cNvSpPr>
          <p:nvPr>
            <p:ph sz="half" idx="2"/>
          </p:nvPr>
        </p:nvSpPr>
        <p:spPr>
          <a:xfrm>
            <a:off x="5998464" y="1752600"/>
            <a:ext cx="4605964" cy="3771900"/>
          </a:xfrm>
        </p:spPr>
        <p:txBody>
          <a:bodyPr>
            <a:normAutofit fontScale="92500"/>
          </a:bodyPr>
          <a:lstStyle/>
          <a:p>
            <a:r>
              <a:rPr lang="en-US" dirty="0"/>
              <a:t>AETC National HIV Curriculum </a:t>
            </a:r>
            <a:r>
              <a:rPr lang="en-US" sz="1900" dirty="0">
                <a:hlinkClick r:id="rId4"/>
              </a:rPr>
              <a:t>https://aidsetc.org/nhc</a:t>
            </a:r>
            <a:endParaRPr lang="en-US" sz="1900" dirty="0"/>
          </a:p>
          <a:p>
            <a:endParaRPr lang="en-US" sz="900" dirty="0"/>
          </a:p>
          <a:p>
            <a:r>
              <a:rPr lang="en-US" dirty="0"/>
              <a:t>AETC National Coordinating Resource Center </a:t>
            </a:r>
            <a:r>
              <a:rPr lang="en-US" sz="1900" dirty="0">
                <a:hlinkClick r:id="rId5"/>
              </a:rPr>
              <a:t>https://targethiv.org/library/aetc-national-coordinating-resource-center-0</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65</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0" y="422764"/>
            <a:ext cx="7863840" cy="1138115"/>
          </a:xfrm>
        </p:spPr>
        <p:txBody>
          <a:bodyPr>
            <a:normAutofit/>
          </a:bodyPr>
          <a:lstStyle/>
          <a:p>
            <a:pPr algn="ctr"/>
            <a:r>
              <a:rPr lang="en-US" b="1">
                <a:solidFill>
                  <a:schemeClr val="tx1">
                    <a:lumMod val="75000"/>
                    <a:lumOff val="25000"/>
                  </a:schemeClr>
                </a:solidFill>
                <a:latin typeface="Calibri" panose="020F0502020204030204" pitchFamily="34" charset="0"/>
                <a:cs typeface="Calibri" panose="020F0502020204030204" pitchFamily="34" charset="0"/>
              </a:rPr>
              <a:t>Thank you. Questions?</a:t>
            </a:r>
          </a:p>
        </p:txBody>
      </p:sp>
      <p:sp>
        <p:nvSpPr>
          <p:cNvPr id="3" name="TextBox 2">
            <a:extLst>
              <a:ext uri="{FF2B5EF4-FFF2-40B4-BE49-F238E27FC236}">
                <a16:creationId xmlns:a16="http://schemas.microsoft.com/office/drawing/2014/main" id="{149E0D8E-C457-461D-B193-85E826EF5883}"/>
              </a:ext>
            </a:extLst>
          </p:cNvPr>
          <p:cNvSpPr txBox="1"/>
          <p:nvPr/>
        </p:nvSpPr>
        <p:spPr>
          <a:xfrm>
            <a:off x="4180936" y="5492180"/>
            <a:ext cx="3844505" cy="307777"/>
          </a:xfrm>
          <a:prstGeom prst="rect">
            <a:avLst/>
          </a:prstGeom>
          <a:noFill/>
        </p:spPr>
        <p:txBody>
          <a:bodyPr wrap="square" lIns="91440" tIns="45720" rIns="91440" bIns="45720" rtlCol="0" anchor="t">
            <a:spAutoFit/>
          </a:bodyPr>
          <a:lstStyle/>
          <a:p>
            <a:pPr algn="ctr"/>
            <a:r>
              <a:rPr lang="en-US" sz="1400">
                <a:cs typeface="Calibri" panose="020F0502020204030204"/>
              </a:rPr>
              <a:t>lucinda.zeinelabdin2@sanantonio.gov</a:t>
            </a:r>
            <a:endParaRPr lang="en-US"/>
          </a:p>
        </p:txBody>
      </p:sp>
      <p:pic>
        <p:nvPicPr>
          <p:cNvPr id="9" name="Content Placeholder 8" descr="A picture containing logo&#10;&#10;Description automatically generated">
            <a:extLst>
              <a:ext uri="{FF2B5EF4-FFF2-40B4-BE49-F238E27FC236}">
                <a16:creationId xmlns:a16="http://schemas.microsoft.com/office/drawing/2014/main" id="{2922F340-5FC7-4287-A8D6-83A43D1F28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8891" y="1692411"/>
            <a:ext cx="4594218" cy="4023210"/>
          </a:xfrm>
        </p:spPr>
      </p:pic>
      <p:pic>
        <p:nvPicPr>
          <p:cNvPr id="12" name="Picture 8" descr="New Metro Health_COLOR LOGO.png">
            <a:extLst>
              <a:ext uri="{FF2B5EF4-FFF2-40B4-BE49-F238E27FC236}">
                <a16:creationId xmlns:a16="http://schemas.microsoft.com/office/drawing/2014/main" id="{44C6CDE4-31DF-43C9-B176-F3E80B09C28B}"/>
              </a:ext>
            </a:extLst>
          </p:cNvPr>
          <p:cNvPicPr>
            <a:picLocks noChangeAspect="1"/>
          </p:cNvPicPr>
          <p:nvPr/>
        </p:nvPicPr>
        <p:blipFill>
          <a:blip r:embed="rId3"/>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3635727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883D7D9-654B-9252-B144-EF34F80EB262}"/>
              </a:ext>
            </a:extLst>
          </p:cNvPr>
          <p:cNvSpPr>
            <a:spLocks noGrp="1"/>
          </p:cNvSpPr>
          <p:nvPr>
            <p:ph type="title"/>
          </p:nvPr>
        </p:nvSpPr>
        <p:spPr>
          <a:xfrm>
            <a:off x="1981201" y="274638"/>
            <a:ext cx="8315325" cy="1143000"/>
          </a:xfrm>
        </p:spPr>
        <p:txBody>
          <a:bodyPr/>
          <a:lstStyle/>
          <a:p>
            <a:pPr algn="ctr"/>
            <a:r>
              <a:rPr lang="en-US" dirty="0">
                <a:ea typeface="+mj-lt"/>
                <a:cs typeface="+mj-lt"/>
              </a:rPr>
              <a:t>SCAETC Social Media</a:t>
            </a:r>
          </a:p>
        </p:txBody>
      </p:sp>
      <p:pic>
        <p:nvPicPr>
          <p:cNvPr id="5" name="Picture 10" descr="Qr code">
            <a:extLst>
              <a:ext uri="{FF2B5EF4-FFF2-40B4-BE49-F238E27FC236}">
                <a16:creationId xmlns:a16="http://schemas.microsoft.com/office/drawing/2014/main" id="{847F92D0-D000-2790-30C1-D5307FBC0F26}"/>
              </a:ext>
            </a:extLst>
          </p:cNvPr>
          <p:cNvPicPr>
            <a:picLocks noGrp="1" noChangeAspect="1"/>
          </p:cNvPicPr>
          <p:nvPr>
            <p:ph idx="1"/>
          </p:nvPr>
        </p:nvPicPr>
        <p:blipFill>
          <a:blip r:embed="rId2"/>
          <a:stretch>
            <a:fillRect/>
          </a:stretch>
        </p:blipFill>
        <p:spPr>
          <a:xfrm>
            <a:off x="2256895" y="1600201"/>
            <a:ext cx="7763934" cy="4367213"/>
          </a:xfrm>
          <a:prstGeom prst="rect">
            <a:avLst/>
          </a:prstGeom>
        </p:spPr>
      </p:pic>
    </p:spTree>
    <p:extLst>
      <p:ext uri="{BB962C8B-B14F-4D97-AF65-F5344CB8AC3E}">
        <p14:creationId xmlns:p14="http://schemas.microsoft.com/office/powerpoint/2010/main" val="362130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7272A-3879-4437-ADE9-CDDFE2B051AF}"/>
              </a:ext>
            </a:extLst>
          </p:cNvPr>
          <p:cNvSpPr txBox="1"/>
          <p:nvPr/>
        </p:nvSpPr>
        <p:spPr>
          <a:xfrm>
            <a:off x="203198" y="88154"/>
            <a:ext cx="11988801" cy="646331"/>
          </a:xfrm>
          <a:prstGeom prst="rect">
            <a:avLst/>
          </a:prstGeom>
          <a:noFill/>
        </p:spPr>
        <p:txBody>
          <a:bodyPr wrap="square" lIns="91440" tIns="45720" rIns="91440" bIns="45720" rtlCol="0" anchor="t">
            <a:spAutoFit/>
          </a:bodyPr>
          <a:lstStyle/>
          <a:p>
            <a:pPr algn="ctr"/>
            <a:r>
              <a:rPr lang="en-US" sz="3600" dirty="0"/>
              <a:t>Clinician Ambassador Overview </a:t>
            </a:r>
          </a:p>
        </p:txBody>
      </p:sp>
      <p:sp>
        <p:nvSpPr>
          <p:cNvPr id="4" name="TextBox 3">
            <a:extLst>
              <a:ext uri="{FF2B5EF4-FFF2-40B4-BE49-F238E27FC236}">
                <a16:creationId xmlns:a16="http://schemas.microsoft.com/office/drawing/2014/main" id="{C6528071-CBDF-4174-9F29-D3ECD6597571}"/>
              </a:ext>
            </a:extLst>
          </p:cNvPr>
          <p:cNvSpPr txBox="1"/>
          <p:nvPr/>
        </p:nvSpPr>
        <p:spPr>
          <a:xfrm>
            <a:off x="246331" y="729567"/>
            <a:ext cx="11812590" cy="7048083"/>
          </a:xfrm>
          <a:prstGeom prst="rect">
            <a:avLst/>
          </a:prstGeom>
          <a:noFill/>
        </p:spPr>
        <p:txBody>
          <a:bodyPr wrap="square" lIns="91440" tIns="45720" rIns="91440" bIns="45720" rtlCol="0" anchor="t">
            <a:spAutoFit/>
          </a:bodyPr>
          <a:lstStyle/>
          <a:p>
            <a:r>
              <a:rPr lang="en-US" sz="2400" dirty="0">
                <a:ea typeface="+mn-lt"/>
                <a:cs typeface="+mn-lt"/>
              </a:rPr>
              <a:t>Clinician Ambassadors are a resource for clinicians in the San Antonio Metroplex, with an aim to improve public health through outreach and communication. We are available for in-person and virtual one-on-one and group discussions, educational presentations and assistance in implementing evidence-based practices. Please feel free to reach out by email or phone:</a:t>
            </a:r>
            <a:endParaRPr lang="en-US" sz="2400" dirty="0">
              <a:cs typeface="Calibri"/>
            </a:endParaRPr>
          </a:p>
          <a:p>
            <a:endParaRPr lang="en-US" sz="2800" dirty="0">
              <a:ea typeface="+mn-lt"/>
              <a:cs typeface="+mn-lt"/>
            </a:endParaRPr>
          </a:p>
          <a:p>
            <a:r>
              <a:rPr lang="en-US" sz="2400" dirty="0">
                <a:ea typeface="+mn-lt"/>
                <a:cs typeface="+mn-lt"/>
              </a:rPr>
              <a:t>Lucinda Lundy Zeinelabdin, MSN, APRN, FNP-C </a:t>
            </a:r>
          </a:p>
          <a:p>
            <a:r>
              <a:rPr lang="en-US" sz="2400" dirty="0">
                <a:ea typeface="+mn-lt"/>
                <a:cs typeface="+mn-lt"/>
              </a:rPr>
              <a:t>Nurse Practitioner, Clinician Ambassador</a:t>
            </a:r>
            <a:endParaRPr lang="en-US" sz="2400" dirty="0">
              <a:cs typeface="Calibri" panose="020F0502020204030204"/>
            </a:endParaRPr>
          </a:p>
          <a:p>
            <a:r>
              <a:rPr lang="en-US" sz="2400" dirty="0">
                <a:ea typeface="+mn-lt"/>
                <a:cs typeface="+mn-lt"/>
                <a:hlinkClick r:id="rId3"/>
              </a:rPr>
              <a:t>lucinda.zeinelabdin2@sanantonio.gov</a:t>
            </a:r>
            <a:endParaRPr lang="en-US" sz="2400" dirty="0">
              <a:cs typeface="Calibri" panose="020F0502020204030204"/>
            </a:endParaRPr>
          </a:p>
          <a:p>
            <a:r>
              <a:rPr lang="en-US" sz="2400" dirty="0">
                <a:ea typeface="+mn-lt"/>
                <a:cs typeface="+mn-lt"/>
              </a:rPr>
              <a:t>Phone: 210-207-2407</a:t>
            </a:r>
            <a:endParaRPr lang="en-US" sz="2400" dirty="0">
              <a:cs typeface="Calibri" panose="020F0502020204030204"/>
            </a:endParaRPr>
          </a:p>
          <a:p>
            <a:endParaRPr lang="en-US" sz="2400" dirty="0">
              <a:ea typeface="+mn-lt"/>
              <a:cs typeface="+mn-lt"/>
            </a:endParaRPr>
          </a:p>
          <a:p>
            <a:r>
              <a:rPr lang="en-US" sz="2200" dirty="0">
                <a:cs typeface="Calibri"/>
              </a:rPr>
              <a:t>Maria "Theresa" O'Carroll, RN</a:t>
            </a:r>
          </a:p>
          <a:p>
            <a:r>
              <a:rPr lang="en-US" sz="2200" dirty="0">
                <a:cs typeface="Calibri"/>
              </a:rPr>
              <a:t>Registered Nurse, Clinician Ambassador</a:t>
            </a:r>
          </a:p>
          <a:p>
            <a:r>
              <a:rPr lang="en-US" sz="2200" dirty="0">
                <a:cs typeface="Calibri" panose="020F0502020204030204"/>
                <a:hlinkClick r:id="rId4"/>
              </a:rPr>
              <a:t>maria.ocarroll@sanantonio.gov</a:t>
            </a:r>
            <a:endParaRPr lang="en-US" sz="2200" dirty="0">
              <a:cs typeface="Calibri" panose="020F0502020204030204"/>
            </a:endParaRPr>
          </a:p>
          <a:p>
            <a:r>
              <a:rPr lang="en-US" sz="2200" dirty="0">
                <a:cs typeface="Calibri" panose="020F0502020204030204"/>
              </a:rPr>
              <a:t>Phone: 210-207-2806</a:t>
            </a:r>
          </a:p>
          <a:p>
            <a:pPr marL="608965" lvl="1"/>
            <a:endParaRPr lang="en-US" sz="2400" dirty="0">
              <a:cs typeface="Calibri" panose="020F0502020204030204"/>
            </a:endParaRPr>
          </a:p>
          <a:p>
            <a:pPr lvl="1"/>
            <a:endParaRPr lang="en-US" sz="2400" dirty="0">
              <a:cs typeface="Calibri" panose="020F0502020204030204"/>
            </a:endParaRPr>
          </a:p>
          <a:p>
            <a:pPr lvl="1"/>
            <a:endParaRPr lang="en-US" sz="2400" dirty="0">
              <a:cs typeface="Calibri" panose="020F0502020204030204"/>
            </a:endParaRPr>
          </a:p>
          <a:p>
            <a:endParaRPr lang="en-US" sz="2400" dirty="0">
              <a:cs typeface="Calibri" panose="020F0502020204030204"/>
            </a:endParaRPr>
          </a:p>
        </p:txBody>
      </p:sp>
      <p:sp>
        <p:nvSpPr>
          <p:cNvPr id="7" name="TextBox 6">
            <a:extLst>
              <a:ext uri="{FF2B5EF4-FFF2-40B4-BE49-F238E27FC236}">
                <a16:creationId xmlns:a16="http://schemas.microsoft.com/office/drawing/2014/main" id="{E8871C1C-9FBD-4F66-BFD3-B1DA461E8F20}"/>
              </a:ext>
            </a:extLst>
          </p:cNvPr>
          <p:cNvSpPr txBox="1"/>
          <p:nvPr/>
        </p:nvSpPr>
        <p:spPr>
          <a:xfrm>
            <a:off x="8577531" y="4882551"/>
            <a:ext cx="2254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Provider Interest Form</a:t>
            </a:r>
          </a:p>
        </p:txBody>
      </p:sp>
      <p:pic>
        <p:nvPicPr>
          <p:cNvPr id="8" name="Picture 8" descr="QRCode for Healthcare Provider Interest Form for an Academic Detailing Session (2023).png">
            <a:extLst>
              <a:ext uri="{FF2B5EF4-FFF2-40B4-BE49-F238E27FC236}">
                <a16:creationId xmlns:a16="http://schemas.microsoft.com/office/drawing/2014/main" id="{63916E80-5375-CF7E-33B1-D79457B2093A}"/>
              </a:ext>
            </a:extLst>
          </p:cNvPr>
          <p:cNvPicPr>
            <a:picLocks noChangeAspect="1"/>
          </p:cNvPicPr>
          <p:nvPr/>
        </p:nvPicPr>
        <p:blipFill>
          <a:blip r:embed="rId5"/>
          <a:stretch>
            <a:fillRect/>
          </a:stretch>
        </p:blipFill>
        <p:spPr>
          <a:xfrm>
            <a:off x="8462513" y="2388079"/>
            <a:ext cx="2484408" cy="2455653"/>
          </a:xfrm>
          <a:prstGeom prst="rect">
            <a:avLst/>
          </a:prstGeom>
        </p:spPr>
      </p:pic>
      <p:pic>
        <p:nvPicPr>
          <p:cNvPr id="9" name="Picture 8" descr="New Metro Health_COLOR LOGO.png">
            <a:extLst>
              <a:ext uri="{FF2B5EF4-FFF2-40B4-BE49-F238E27FC236}">
                <a16:creationId xmlns:a16="http://schemas.microsoft.com/office/drawing/2014/main" id="{188C81F2-82DE-4174-8444-D2B84C8B5BBC}"/>
              </a:ext>
            </a:extLst>
          </p:cNvPr>
          <p:cNvPicPr>
            <a:picLocks noChangeAspect="1"/>
          </p:cNvPicPr>
          <p:nvPr/>
        </p:nvPicPr>
        <p:blipFill>
          <a:blip r:embed="rId6"/>
          <a:stretch>
            <a:fillRect/>
          </a:stretch>
        </p:blipFill>
        <p:spPr>
          <a:xfrm>
            <a:off x="133079" y="6234958"/>
            <a:ext cx="830070" cy="723942"/>
          </a:xfrm>
          <a:prstGeom prst="rect">
            <a:avLst/>
          </a:prstGeom>
        </p:spPr>
      </p:pic>
    </p:spTree>
    <p:extLst>
      <p:ext uri="{BB962C8B-B14F-4D97-AF65-F5344CB8AC3E}">
        <p14:creationId xmlns:p14="http://schemas.microsoft.com/office/powerpoint/2010/main" val="237006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73D18C7F-C0EE-4AED-9686-E73F549CCA8C}"/>
              </a:ext>
            </a:extLst>
          </p:cNvPr>
          <p:cNvPicPr>
            <a:picLocks noChangeAspect="1"/>
          </p:cNvPicPr>
          <p:nvPr/>
        </p:nvPicPr>
        <p:blipFill>
          <a:blip r:embed="rId3"/>
          <a:stretch>
            <a:fillRect/>
          </a:stretch>
        </p:blipFill>
        <p:spPr>
          <a:xfrm>
            <a:off x="2508064" y="125882"/>
            <a:ext cx="7582234" cy="6742066"/>
          </a:xfrm>
          <a:prstGeom prst="rect">
            <a:avLst/>
          </a:prstGeom>
        </p:spPr>
      </p:pic>
      <p:sp>
        <p:nvSpPr>
          <p:cNvPr id="5" name="Slide Number Placeholder 4">
            <a:extLst>
              <a:ext uri="{FF2B5EF4-FFF2-40B4-BE49-F238E27FC236}">
                <a16:creationId xmlns:a16="http://schemas.microsoft.com/office/drawing/2014/main" id="{23409736-56C2-4BBC-B917-643FE59F381B}"/>
              </a:ext>
            </a:extLst>
          </p:cNvPr>
          <p:cNvSpPr>
            <a:spLocks noGrp="1"/>
          </p:cNvSpPr>
          <p:nvPr>
            <p:ph type="sldNum" sz="quarter" idx="12"/>
          </p:nvPr>
        </p:nvSpPr>
        <p:spPr>
          <a:xfrm>
            <a:off x="8711242" y="6212576"/>
            <a:ext cx="2743200" cy="365125"/>
          </a:xfrm>
        </p:spPr>
        <p:txBody>
          <a:bodyPr>
            <a:normAutofit/>
          </a:bodyPr>
          <a:lstStyle/>
          <a:p>
            <a:pPr>
              <a:spcAft>
                <a:spcPts val="600"/>
              </a:spcAft>
            </a:pPr>
            <a:fld id="{7EA26AF0-5A11-4B41-A5D6-D98FE613C647}" type="slidenum">
              <a:rPr lang="en-US" smtClean="0"/>
              <a:pPr>
                <a:spcAft>
                  <a:spcPts val="600"/>
                </a:spcAft>
              </a:pPr>
              <a:t>8</a:t>
            </a:fld>
            <a:endParaRPr lang="en-US"/>
          </a:p>
        </p:txBody>
      </p:sp>
      <p:sp>
        <p:nvSpPr>
          <p:cNvPr id="3" name="Content Placeholder 2">
            <a:extLst>
              <a:ext uri="{FF2B5EF4-FFF2-40B4-BE49-F238E27FC236}">
                <a16:creationId xmlns:a16="http://schemas.microsoft.com/office/drawing/2014/main" id="{BC32BA6F-8D1C-45D3-9B5F-8BAE3B7F7FBC}"/>
              </a:ext>
            </a:extLst>
          </p:cNvPr>
          <p:cNvSpPr>
            <a:spLocks noGrp="1"/>
          </p:cNvSpPr>
          <p:nvPr>
            <p:ph idx="4294967295"/>
          </p:nvPr>
        </p:nvSpPr>
        <p:spPr>
          <a:xfrm>
            <a:off x="369888" y="1417638"/>
            <a:ext cx="11822112" cy="4989512"/>
          </a:xfrm>
        </p:spPr>
        <p:txBody>
          <a:bodyPr vert="horz" lIns="91440" tIns="45720" rIns="91440" bIns="45720" rtlCol="0" anchor="t">
            <a:normAutofit/>
          </a:bodyPr>
          <a:lstStyle/>
          <a:p>
            <a:endParaRPr lang="en-US" sz="3600">
              <a:cs typeface="Calibri"/>
            </a:endParaRPr>
          </a:p>
          <a:p>
            <a:endParaRPr lang="en-US" sz="3600">
              <a:cs typeface="Calibri"/>
            </a:endParaRPr>
          </a:p>
        </p:txBody>
      </p:sp>
      <p:pic>
        <p:nvPicPr>
          <p:cNvPr id="9" name="Picture 8" descr="New Metro Health_COLOR LOGO.png">
            <a:extLst>
              <a:ext uri="{FF2B5EF4-FFF2-40B4-BE49-F238E27FC236}">
                <a16:creationId xmlns:a16="http://schemas.microsoft.com/office/drawing/2014/main" id="{B5461B91-59D5-43BF-A77B-C96FCC13A04E}"/>
              </a:ext>
            </a:extLst>
          </p:cNvPr>
          <p:cNvPicPr>
            <a:picLocks noChangeAspect="1"/>
          </p:cNvPicPr>
          <p:nvPr/>
        </p:nvPicPr>
        <p:blipFill>
          <a:blip r:embed="rId4"/>
          <a:stretch>
            <a:fillRect/>
          </a:stretch>
        </p:blipFill>
        <p:spPr>
          <a:xfrm>
            <a:off x="203199" y="6000405"/>
            <a:ext cx="1003827" cy="875483"/>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9A3A540D-C50D-0C20-8DF4-BA8EA201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074" y="6049923"/>
            <a:ext cx="2630236" cy="764860"/>
          </a:xfrm>
          <a:prstGeom prst="rect">
            <a:avLst/>
          </a:prstGeom>
        </p:spPr>
      </p:pic>
    </p:spTree>
    <p:extLst>
      <p:ext uri="{BB962C8B-B14F-4D97-AF65-F5344CB8AC3E}">
        <p14:creationId xmlns:p14="http://schemas.microsoft.com/office/powerpoint/2010/main" val="100486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EBAA-A810-49BB-8A32-1951AB5117B6}"/>
              </a:ext>
            </a:extLst>
          </p:cNvPr>
          <p:cNvSpPr>
            <a:spLocks noGrp="1"/>
          </p:cNvSpPr>
          <p:nvPr>
            <p:ph type="title"/>
          </p:nvPr>
        </p:nvSpPr>
        <p:spPr>
          <a:xfrm>
            <a:off x="308856" y="353599"/>
            <a:ext cx="11535814" cy="685574"/>
          </a:xfrm>
        </p:spPr>
        <p:txBody>
          <a:bodyPr>
            <a:noAutofit/>
          </a:bodyPr>
          <a:lstStyle/>
          <a:p>
            <a:pPr algn="ctr"/>
            <a:r>
              <a:rPr lang="en-US" sz="4000" dirty="0">
                <a:ea typeface="+mj-lt"/>
                <a:cs typeface="Calibri"/>
              </a:rPr>
              <a:t>5 Strategies for Prevention and Control of STIs </a:t>
            </a:r>
            <a:endParaRPr lang="en-US" sz="4000" dirty="0"/>
          </a:p>
        </p:txBody>
      </p:sp>
      <p:sp>
        <p:nvSpPr>
          <p:cNvPr id="3" name="Content Placeholder 2">
            <a:extLst>
              <a:ext uri="{FF2B5EF4-FFF2-40B4-BE49-F238E27FC236}">
                <a16:creationId xmlns:a16="http://schemas.microsoft.com/office/drawing/2014/main" id="{E17BE297-311A-4F7F-91CD-1820EE569B2E}"/>
              </a:ext>
            </a:extLst>
          </p:cNvPr>
          <p:cNvSpPr>
            <a:spLocks noGrp="1"/>
          </p:cNvSpPr>
          <p:nvPr>
            <p:ph idx="1"/>
          </p:nvPr>
        </p:nvSpPr>
        <p:spPr>
          <a:xfrm>
            <a:off x="705112" y="1345038"/>
            <a:ext cx="10799316" cy="5013232"/>
          </a:xfrm>
        </p:spPr>
        <p:txBody>
          <a:bodyPr vert="horz" lIns="91440" tIns="45720" rIns="91440" bIns="45720" rtlCol="0" anchor="t">
            <a:noAutofit/>
          </a:bodyPr>
          <a:lstStyle/>
          <a:p>
            <a:pPr marL="514350" indent="-514350">
              <a:buFont typeface="+mj-lt"/>
              <a:buAutoNum type="arabicPeriod"/>
            </a:pPr>
            <a:r>
              <a:rPr lang="en-US" sz="2400" dirty="0">
                <a:solidFill>
                  <a:srgbClr val="000000"/>
                </a:solidFill>
              </a:rPr>
              <a:t>A</a:t>
            </a:r>
            <a:r>
              <a:rPr lang="en-US" sz="2400" b="0" i="0" dirty="0">
                <a:solidFill>
                  <a:srgbClr val="000000"/>
                </a:solidFill>
                <a:effectLst/>
              </a:rPr>
              <a:t>ccurate </a:t>
            </a:r>
            <a:r>
              <a:rPr lang="en-US" sz="2400" b="1" i="0" dirty="0">
                <a:solidFill>
                  <a:srgbClr val="000000"/>
                </a:solidFill>
                <a:effectLst/>
              </a:rPr>
              <a:t>risk </a:t>
            </a:r>
            <a:r>
              <a:rPr lang="en-US" sz="2400" b="1" dirty="0">
                <a:solidFill>
                  <a:srgbClr val="000000"/>
                </a:solidFill>
              </a:rPr>
              <a:t>assessment, education</a:t>
            </a:r>
            <a:r>
              <a:rPr lang="en-US" sz="2400" b="1" i="0" dirty="0">
                <a:solidFill>
                  <a:srgbClr val="000000"/>
                </a:solidFill>
                <a:effectLst/>
              </a:rPr>
              <a:t> and counseling</a:t>
            </a:r>
            <a:r>
              <a:rPr lang="en-US" sz="2400" b="0" i="0" dirty="0">
                <a:solidFill>
                  <a:srgbClr val="000000"/>
                </a:solidFill>
                <a:effectLst/>
              </a:rPr>
              <a:t> of </a:t>
            </a:r>
            <a:r>
              <a:rPr lang="en-US" sz="2400" dirty="0">
                <a:solidFill>
                  <a:srgbClr val="000000"/>
                </a:solidFill>
              </a:rPr>
              <a:t>people</a:t>
            </a:r>
            <a:r>
              <a:rPr lang="en-US" sz="2400" b="0" i="0" dirty="0">
                <a:solidFill>
                  <a:srgbClr val="000000"/>
                </a:solidFill>
                <a:effectLst/>
              </a:rPr>
              <a:t> at risk on ways to avoid sexually transmitted infections (</a:t>
            </a:r>
            <a:r>
              <a:rPr lang="en-US" sz="2400" dirty="0">
                <a:solidFill>
                  <a:srgbClr val="000000"/>
                </a:solidFill>
              </a:rPr>
              <a:t>STIs)</a:t>
            </a:r>
            <a:r>
              <a:rPr lang="en-US" sz="2400" b="0" i="0" dirty="0">
                <a:solidFill>
                  <a:srgbClr val="000000"/>
                </a:solidFill>
                <a:effectLst/>
              </a:rPr>
              <a:t> through changes in sexual behaviors and use recommended prevention services</a:t>
            </a:r>
            <a:endParaRPr lang="en-US" sz="2400" i="0" dirty="0">
              <a:solidFill>
                <a:srgbClr val="000000"/>
              </a:solidFill>
              <a:effectLst/>
            </a:endParaRPr>
          </a:p>
          <a:p>
            <a:pPr marL="514350" indent="-514350">
              <a:buFont typeface="+mj-lt"/>
              <a:buAutoNum type="arabicPeriod"/>
            </a:pPr>
            <a:endParaRPr lang="en-US" sz="1000" b="1" dirty="0">
              <a:solidFill>
                <a:srgbClr val="000000"/>
              </a:solidFill>
            </a:endParaRPr>
          </a:p>
          <a:p>
            <a:pPr marL="514350" indent="-514350">
              <a:buFont typeface="+mj-lt"/>
              <a:buAutoNum type="arabicPeriod"/>
            </a:pPr>
            <a:r>
              <a:rPr lang="en-US" sz="2400" b="1" dirty="0">
                <a:solidFill>
                  <a:srgbClr val="000000"/>
                </a:solidFill>
              </a:rPr>
              <a:t>Pre-exposure vaccination</a:t>
            </a:r>
            <a:r>
              <a:rPr lang="en-US" sz="2400" dirty="0">
                <a:solidFill>
                  <a:srgbClr val="000000"/>
                </a:solidFill>
              </a:rPr>
              <a:t> of people at risk for vaccine-preventable STIs</a:t>
            </a:r>
            <a:endParaRPr lang="en-US" sz="2400" b="0" i="0" dirty="0">
              <a:solidFill>
                <a:srgbClr val="000000"/>
              </a:solidFill>
              <a:effectLst/>
            </a:endParaRPr>
          </a:p>
          <a:p>
            <a:pPr marL="514350" indent="-514350">
              <a:buFont typeface="+mj-lt"/>
              <a:buAutoNum type="arabicPeriod"/>
            </a:pPr>
            <a:endParaRPr lang="en-US" sz="1000" b="1" dirty="0">
              <a:solidFill>
                <a:srgbClr val="000000"/>
              </a:solidFill>
            </a:endParaRPr>
          </a:p>
          <a:p>
            <a:pPr marL="514350" indent="-514350">
              <a:buFont typeface="+mj-lt"/>
              <a:buAutoNum type="arabicPeriod"/>
            </a:pPr>
            <a:r>
              <a:rPr lang="en-US" sz="2400" b="1" dirty="0">
                <a:solidFill>
                  <a:srgbClr val="000000"/>
                </a:solidFill>
              </a:rPr>
              <a:t>I</a:t>
            </a:r>
            <a:r>
              <a:rPr lang="en-US" sz="2400" b="1" i="0" dirty="0">
                <a:solidFill>
                  <a:srgbClr val="000000"/>
                </a:solidFill>
                <a:effectLst/>
              </a:rPr>
              <a:t>dentification </a:t>
            </a:r>
            <a:r>
              <a:rPr lang="en-US" sz="2400" b="0" i="0" dirty="0">
                <a:solidFill>
                  <a:srgbClr val="000000"/>
                </a:solidFill>
                <a:effectLst/>
              </a:rPr>
              <a:t>of </a:t>
            </a:r>
            <a:r>
              <a:rPr lang="en-US" sz="2400" dirty="0">
                <a:solidFill>
                  <a:srgbClr val="000000"/>
                </a:solidFill>
              </a:rPr>
              <a:t>both symptomatic and asymptomatic</a:t>
            </a:r>
            <a:r>
              <a:rPr lang="en-US" sz="2400" b="0" i="0" dirty="0">
                <a:solidFill>
                  <a:srgbClr val="000000"/>
                </a:solidFill>
                <a:effectLst/>
              </a:rPr>
              <a:t> </a:t>
            </a:r>
            <a:r>
              <a:rPr lang="en-US" sz="2400" dirty="0">
                <a:solidFill>
                  <a:srgbClr val="000000"/>
                </a:solidFill>
              </a:rPr>
              <a:t>people</a:t>
            </a:r>
            <a:r>
              <a:rPr lang="en-US" sz="2400" b="0" i="0" dirty="0">
                <a:solidFill>
                  <a:srgbClr val="000000"/>
                </a:solidFill>
                <a:effectLst/>
              </a:rPr>
              <a:t> with </a:t>
            </a:r>
            <a:r>
              <a:rPr lang="en-US" sz="2400" dirty="0">
                <a:solidFill>
                  <a:srgbClr val="000000"/>
                </a:solidFill>
              </a:rPr>
              <a:t>STIs</a:t>
            </a:r>
            <a:endParaRPr lang="en-US" sz="2400" b="0" i="0" dirty="0">
              <a:solidFill>
                <a:srgbClr val="000000"/>
              </a:solidFill>
              <a:effectLst/>
              <a:cs typeface="Calibri"/>
            </a:endParaRPr>
          </a:p>
          <a:p>
            <a:pPr marL="514350" indent="-514350">
              <a:buFont typeface="+mj-lt"/>
              <a:buAutoNum type="arabicPeriod"/>
            </a:pPr>
            <a:endParaRPr lang="en-US" sz="1000" dirty="0">
              <a:solidFill>
                <a:srgbClr val="000000"/>
              </a:solidFill>
            </a:endParaRPr>
          </a:p>
          <a:p>
            <a:pPr marL="514350" indent="-514350">
              <a:buFont typeface="+mj-lt"/>
              <a:buAutoNum type="arabicPeriod"/>
            </a:pPr>
            <a:r>
              <a:rPr lang="en-US" sz="2400" dirty="0">
                <a:solidFill>
                  <a:srgbClr val="000000"/>
                </a:solidFill>
              </a:rPr>
              <a:t>E</a:t>
            </a:r>
            <a:r>
              <a:rPr lang="en-US" sz="2400" b="0" i="0" dirty="0">
                <a:solidFill>
                  <a:srgbClr val="000000"/>
                </a:solidFill>
                <a:effectLst/>
              </a:rPr>
              <a:t>ffective </a:t>
            </a:r>
            <a:r>
              <a:rPr lang="en-US" sz="2400" b="1" i="0" dirty="0">
                <a:solidFill>
                  <a:srgbClr val="000000"/>
                </a:solidFill>
                <a:effectLst/>
              </a:rPr>
              <a:t>diagnosis, treatment, counseling, and follow up</a:t>
            </a:r>
            <a:r>
              <a:rPr lang="en-US" sz="2400" b="0" i="0" dirty="0">
                <a:solidFill>
                  <a:srgbClr val="000000"/>
                </a:solidFill>
                <a:effectLst/>
              </a:rPr>
              <a:t> of </a:t>
            </a:r>
            <a:r>
              <a:rPr lang="en-US" sz="2400" dirty="0">
                <a:solidFill>
                  <a:srgbClr val="000000"/>
                </a:solidFill>
              </a:rPr>
              <a:t>people with infections</a:t>
            </a:r>
            <a:endParaRPr lang="en-US" sz="2400" b="0" i="0" dirty="0">
              <a:solidFill>
                <a:srgbClr val="000000"/>
              </a:solidFill>
              <a:effectLst/>
              <a:cs typeface="Calibri"/>
            </a:endParaRPr>
          </a:p>
          <a:p>
            <a:pPr marL="514350" indent="-514350">
              <a:buFont typeface="+mj-lt"/>
              <a:buAutoNum type="arabicPeriod"/>
            </a:pPr>
            <a:endParaRPr lang="en-US" sz="1000" dirty="0">
              <a:solidFill>
                <a:srgbClr val="000000"/>
              </a:solidFill>
            </a:endParaRPr>
          </a:p>
          <a:p>
            <a:pPr marL="514350" indent="-514350">
              <a:buFont typeface="+mj-lt"/>
              <a:buAutoNum type="arabicPeriod"/>
            </a:pPr>
            <a:r>
              <a:rPr lang="en-US" sz="2400" dirty="0">
                <a:solidFill>
                  <a:srgbClr val="000000"/>
                </a:solidFill>
              </a:rPr>
              <a:t>E</a:t>
            </a:r>
            <a:r>
              <a:rPr lang="en-US" sz="2400" b="0" i="0" dirty="0">
                <a:solidFill>
                  <a:srgbClr val="000000"/>
                </a:solidFill>
                <a:effectLst/>
              </a:rPr>
              <a:t>valuation, treatment, and counseling of </a:t>
            </a:r>
            <a:r>
              <a:rPr lang="en-US" sz="2400" b="1" i="0" dirty="0">
                <a:solidFill>
                  <a:srgbClr val="000000"/>
                </a:solidFill>
                <a:effectLst/>
              </a:rPr>
              <a:t>sex partners</a:t>
            </a:r>
            <a:r>
              <a:rPr lang="en-US" sz="2400" b="0" i="0" dirty="0">
                <a:solidFill>
                  <a:srgbClr val="000000"/>
                </a:solidFill>
                <a:effectLst/>
              </a:rPr>
              <a:t> of </a:t>
            </a:r>
            <a:r>
              <a:rPr lang="en-US" sz="2400" dirty="0">
                <a:solidFill>
                  <a:srgbClr val="000000"/>
                </a:solidFill>
              </a:rPr>
              <a:t>people </a:t>
            </a:r>
            <a:r>
              <a:rPr lang="en-US" sz="2400" b="0" i="0" dirty="0">
                <a:solidFill>
                  <a:srgbClr val="000000"/>
                </a:solidFill>
                <a:effectLst/>
              </a:rPr>
              <a:t>with </a:t>
            </a:r>
            <a:r>
              <a:rPr lang="en-US" sz="2400" dirty="0">
                <a:solidFill>
                  <a:srgbClr val="000000"/>
                </a:solidFill>
              </a:rPr>
              <a:t>STIs</a:t>
            </a:r>
            <a:endParaRPr lang="en-US" sz="2400" b="0" i="0" dirty="0">
              <a:solidFill>
                <a:srgbClr val="000000"/>
              </a:solidFill>
              <a:effectLst/>
              <a:ea typeface="Calibri"/>
              <a:cs typeface="Calibri"/>
            </a:endParaRPr>
          </a:p>
        </p:txBody>
      </p:sp>
      <p:sp>
        <p:nvSpPr>
          <p:cNvPr id="9" name="TextBox 8">
            <a:extLst>
              <a:ext uri="{FF2B5EF4-FFF2-40B4-BE49-F238E27FC236}">
                <a16:creationId xmlns:a16="http://schemas.microsoft.com/office/drawing/2014/main" id="{338E1120-A655-44D1-980B-8EDD7CF6F24A}"/>
              </a:ext>
            </a:extLst>
          </p:cNvPr>
          <p:cNvSpPr txBox="1"/>
          <p:nvPr/>
        </p:nvSpPr>
        <p:spPr>
          <a:xfrm>
            <a:off x="1869737" y="6351757"/>
            <a:ext cx="6721370" cy="276999"/>
          </a:xfrm>
          <a:prstGeom prst="rect">
            <a:avLst/>
          </a:prstGeom>
          <a:noFill/>
        </p:spPr>
        <p:txBody>
          <a:bodyPr wrap="square" lIns="91440" tIns="45720" rIns="91440" bIns="45720" rtlCol="0" anchor="t">
            <a:spAutoFit/>
          </a:bodyPr>
          <a:lstStyle/>
          <a:p>
            <a:pPr algn="ctr"/>
            <a:r>
              <a:rPr lang="en-US" sz="1200" dirty="0">
                <a:ea typeface="+mn-lt"/>
                <a:cs typeface="+mn-lt"/>
              </a:rPr>
              <a:t>https://www.cdc.gov/mmwr/preview/mmwrhtml/rr6403a1.htm</a:t>
            </a:r>
            <a:endParaRPr lang="en-US" sz="1200" dirty="0"/>
          </a:p>
        </p:txBody>
      </p:sp>
      <p:pic>
        <p:nvPicPr>
          <p:cNvPr id="10" name="Picture 8" descr="New Metro Health_COLOR LOGO.png">
            <a:extLst>
              <a:ext uri="{FF2B5EF4-FFF2-40B4-BE49-F238E27FC236}">
                <a16:creationId xmlns:a16="http://schemas.microsoft.com/office/drawing/2014/main" id="{17E39A50-2FB7-4967-8DC4-3B0EB4968185}"/>
              </a:ext>
            </a:extLst>
          </p:cNvPr>
          <p:cNvPicPr>
            <a:picLocks noChangeAspect="1"/>
          </p:cNvPicPr>
          <p:nvPr/>
        </p:nvPicPr>
        <p:blipFill>
          <a:blip r:embed="rId2"/>
          <a:stretch>
            <a:fillRect/>
          </a:stretch>
        </p:blipFill>
        <p:spPr>
          <a:xfrm>
            <a:off x="203199" y="6000405"/>
            <a:ext cx="1003827" cy="875483"/>
          </a:xfrm>
          <a:prstGeom prst="rect">
            <a:avLst/>
          </a:prstGeom>
        </p:spPr>
      </p:pic>
    </p:spTree>
    <p:extLst>
      <p:ext uri="{BB962C8B-B14F-4D97-AF65-F5344CB8AC3E}">
        <p14:creationId xmlns:p14="http://schemas.microsoft.com/office/powerpoint/2010/main" val="4268621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THSCSA ECHO 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UTHSCSA ECHO Template" id="{BE3DBC1E-6E39-4B0A-9EE2-C7AF77250FA2}" vid="{368C16CC-A4AD-4C16-8779-9F9A65455C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E235D6AA79B14BBF191D48F0197797" ma:contentTypeVersion="8" ma:contentTypeDescription="Create a new document." ma:contentTypeScope="" ma:versionID="f744d9f02a0080f4ecdaee97d534f168">
  <xsd:schema xmlns:xsd="http://www.w3.org/2001/XMLSchema" xmlns:xs="http://www.w3.org/2001/XMLSchema" xmlns:p="http://schemas.microsoft.com/office/2006/metadata/properties" xmlns:ns3="3d16e82c-8f6e-4621-bc20-088208308614" xmlns:ns4="84d94a56-2e5f-4315-ad27-67f436c5be97" targetNamespace="http://schemas.microsoft.com/office/2006/metadata/properties" ma:root="true" ma:fieldsID="4f099d1b6bef1f7fd6b5d2fd7653e22d" ns3:_="" ns4:_="">
    <xsd:import namespace="3d16e82c-8f6e-4621-bc20-088208308614"/>
    <xsd:import namespace="84d94a56-2e5f-4315-ad27-67f436c5be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6e82c-8f6e-4621-bc20-0882083086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d94a56-2e5f-4315-ad27-67f436c5be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F95D9-9CF7-4350-A917-E8FD71413CA2}">
  <ds:schemaRefs>
    <ds:schemaRef ds:uri="http://schemas.microsoft.com/sharepoint/v3/contenttype/forms"/>
  </ds:schemaRefs>
</ds:datastoreItem>
</file>

<file path=customXml/itemProps2.xml><?xml version="1.0" encoding="utf-8"?>
<ds:datastoreItem xmlns:ds="http://schemas.openxmlformats.org/officeDocument/2006/customXml" ds:itemID="{693544DB-F20F-4CBE-8D7C-32CFDF404A3B}">
  <ds:schemaRefs>
    <ds:schemaRef ds:uri="3d16e82c-8f6e-4621-bc20-088208308614"/>
    <ds:schemaRef ds:uri="84d94a56-2e5f-4315-ad27-67f436c5be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29FA91-78BC-48BB-A564-47188BD36444}">
  <ds:schemaRefs>
    <ds:schemaRef ds:uri="3d16e82c-8f6e-4621-bc20-088208308614"/>
    <ds:schemaRef ds:uri="84d94a56-2e5f-4315-ad27-67f436c5be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UTHSCSA ECHO Template</Template>
  <TotalTime>4543</TotalTime>
  <Words>5766</Words>
  <Application>Microsoft Office PowerPoint</Application>
  <PresentationFormat>Widescreen</PresentationFormat>
  <Paragraphs>602</Paragraphs>
  <Slides>67</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Arial,Sans-Serif</vt:lpstr>
      <vt:lpstr>Calibri</vt:lpstr>
      <vt:lpstr>Calibri Light</vt:lpstr>
      <vt:lpstr>Montserrat</vt:lpstr>
      <vt:lpstr>Open Sans</vt:lpstr>
      <vt:lpstr>Wingdings</vt:lpstr>
      <vt:lpstr>UTHSCSA ECHO Template</vt:lpstr>
      <vt:lpstr>PowerPoint Presentation</vt:lpstr>
      <vt:lpstr>Key CDC Updates to the STI Treatment Guidelines</vt:lpstr>
      <vt:lpstr>Conflict of Interest Disclosure Statement </vt:lpstr>
      <vt:lpstr>Use of Trade/Brand Names</vt:lpstr>
      <vt:lpstr>You Don’t Want to Miss These!</vt:lpstr>
      <vt:lpstr>Learning Objectives</vt:lpstr>
      <vt:lpstr>PowerPoint Presentation</vt:lpstr>
      <vt:lpstr>PowerPoint Presentation</vt:lpstr>
      <vt:lpstr>5 Strategies for Prevention and Control of STIs </vt:lpstr>
      <vt:lpstr>Chlamydia &amp; Gonorrhea </vt:lpstr>
      <vt:lpstr>Screening for Chlamydia and Gonorrhea  </vt:lpstr>
      <vt:lpstr>Treatment </vt:lpstr>
      <vt:lpstr> Treatment: Chlamydia</vt:lpstr>
      <vt:lpstr>Chlamydia Treatment cont'd...</vt:lpstr>
      <vt:lpstr> Treatment: Uncomplicated Gonococcal Infections of Cervix, Urethra, or Rectum Among Adults and Adolescents </vt:lpstr>
      <vt:lpstr> Uncomplicated Gonococcal Infection of the Pharynx </vt:lpstr>
      <vt:lpstr>Antimicrobial Resistance: Gonorrhea</vt:lpstr>
      <vt:lpstr>Expedited Partner Therapy (EPT)</vt:lpstr>
      <vt:lpstr>Overview</vt:lpstr>
      <vt:lpstr>EPT Documentation</vt:lpstr>
      <vt:lpstr>EPT Paper Prescription Example</vt:lpstr>
      <vt:lpstr>EPT Treatment of Gonorrhea Infections*</vt:lpstr>
      <vt:lpstr>Trichomoniasis</vt:lpstr>
      <vt:lpstr>Screening Women</vt:lpstr>
      <vt:lpstr>Trichomoniasis in Women with HIV</vt:lpstr>
      <vt:lpstr>Diagnostic Tests</vt:lpstr>
      <vt:lpstr>Treatment</vt:lpstr>
      <vt:lpstr>When to Follow Up with Your Patients</vt:lpstr>
      <vt:lpstr>Syphilis </vt:lpstr>
      <vt:lpstr>General Screening Recommendations</vt:lpstr>
      <vt:lpstr>Syphilis Screening Among Pregnant Persons</vt:lpstr>
      <vt:lpstr>Syphilis Screening Among Special Populations</vt:lpstr>
      <vt:lpstr>Syphilis Staging </vt:lpstr>
      <vt:lpstr>Syphilis Treatment - Adults</vt:lpstr>
      <vt:lpstr>Syphilis Treatment cont'd...</vt:lpstr>
      <vt:lpstr>Penicillin Allergy</vt:lpstr>
      <vt:lpstr>Special Considerations for Penicillin Allergy</vt:lpstr>
      <vt:lpstr>HIV </vt:lpstr>
      <vt:lpstr>Screening</vt:lpstr>
      <vt:lpstr>Screening cont'd...</vt:lpstr>
      <vt:lpstr>HIV Testing Algorithm</vt:lpstr>
      <vt:lpstr>Treatment</vt:lpstr>
      <vt:lpstr>Communicating Test Results</vt:lpstr>
      <vt:lpstr>Viral Hepatitis </vt:lpstr>
      <vt:lpstr>Hep A Screening</vt:lpstr>
      <vt:lpstr>Hep B Screening Recommendations (CDC, USPSTF)</vt:lpstr>
      <vt:lpstr>Hepatitis B Serology Interpretation</vt:lpstr>
      <vt:lpstr>Hepatitis C Screening</vt:lpstr>
      <vt:lpstr>Hepatitis Prevention and Treatment</vt:lpstr>
      <vt:lpstr>Hepatitis A (HAV) Vaccines</vt:lpstr>
      <vt:lpstr>Hepatitis A Vaccine Recommendations </vt:lpstr>
      <vt:lpstr>Hepatitis B</vt:lpstr>
      <vt:lpstr>Hepatitis C</vt:lpstr>
      <vt:lpstr>Herpes Simplex Virus 1 &amp; 2 (HSV) </vt:lpstr>
      <vt:lpstr>Screening</vt:lpstr>
      <vt:lpstr>Recommended Antiviral Treatment (no change since 2015)</vt:lpstr>
      <vt:lpstr>Recommended Antiviral Treatment (no change since 2015)</vt:lpstr>
      <vt:lpstr>Recommended Antiviral Treatment cont'd...</vt:lpstr>
      <vt:lpstr>Recommended Antiviral Treatment cont'd...</vt:lpstr>
      <vt:lpstr>Human Papillomavirus (HPV)</vt:lpstr>
      <vt:lpstr>HPV Screening Recommendations</vt:lpstr>
      <vt:lpstr>Prevention</vt:lpstr>
      <vt:lpstr>Resources &amp; References</vt:lpstr>
      <vt:lpstr>PowerPoint Presentation</vt:lpstr>
      <vt:lpstr>Resources</vt:lpstr>
      <vt:lpstr>Thank you. Questions?</vt:lpstr>
      <vt:lpstr>SCAETC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History</dc:title>
  <dc:creator>Bianca Ramirez (SAMHD)</dc:creator>
  <cp:lastModifiedBy>Judith Collins</cp:lastModifiedBy>
  <cp:revision>235</cp:revision>
  <dcterms:created xsi:type="dcterms:W3CDTF">2021-01-19T19:41:08Z</dcterms:created>
  <dcterms:modified xsi:type="dcterms:W3CDTF">2023-08-02T14:49:00Z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0x01010087E235D6AA79B14BBF191D48F0197797</vt:lpwstr>
  </property>
</Properties>
</file>