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4"/>
    <p:sldMasterId id="2147483825" r:id="rId5"/>
    <p:sldMasterId id="2147483835" r:id="rId6"/>
  </p:sldMasterIdLst>
  <p:notesMasterIdLst>
    <p:notesMasterId r:id="rId51"/>
  </p:notesMasterIdLst>
  <p:handoutMasterIdLst>
    <p:handoutMasterId r:id="rId52"/>
  </p:handoutMasterIdLst>
  <p:sldIdLst>
    <p:sldId id="367" r:id="rId7"/>
    <p:sldId id="378" r:id="rId8"/>
    <p:sldId id="2142533061" r:id="rId9"/>
    <p:sldId id="2142533062" r:id="rId10"/>
    <p:sldId id="2142533079" r:id="rId11"/>
    <p:sldId id="2142533134" r:id="rId12"/>
    <p:sldId id="2142533066" r:id="rId13"/>
    <p:sldId id="2142533065" r:id="rId14"/>
    <p:sldId id="2142533121" r:id="rId15"/>
    <p:sldId id="2142533075" r:id="rId16"/>
    <p:sldId id="2142533016" r:id="rId17"/>
    <p:sldId id="2142533068" r:id="rId18"/>
    <p:sldId id="2142533076" r:id="rId19"/>
    <p:sldId id="2142533070" r:id="rId20"/>
    <p:sldId id="2142533071" r:id="rId21"/>
    <p:sldId id="2142533122" r:id="rId22"/>
    <p:sldId id="495" r:id="rId23"/>
    <p:sldId id="2142533129" r:id="rId24"/>
    <p:sldId id="2142533130" r:id="rId25"/>
    <p:sldId id="2142533124" r:id="rId26"/>
    <p:sldId id="2142533101" r:id="rId27"/>
    <p:sldId id="2142533131" r:id="rId28"/>
    <p:sldId id="2142533132" r:id="rId29"/>
    <p:sldId id="2142533117" r:id="rId30"/>
    <p:sldId id="2142533133" r:id="rId31"/>
    <p:sldId id="990" r:id="rId32"/>
    <p:sldId id="2142533126" r:id="rId33"/>
    <p:sldId id="2142533025" r:id="rId34"/>
    <p:sldId id="2142532999" r:id="rId35"/>
    <p:sldId id="2142533000" r:id="rId36"/>
    <p:sldId id="2142533107" r:id="rId37"/>
    <p:sldId id="2142533080" r:id="rId38"/>
    <p:sldId id="2142533097" r:id="rId39"/>
    <p:sldId id="2142533085" r:id="rId40"/>
    <p:sldId id="2142533001" r:id="rId41"/>
    <p:sldId id="2142533123" r:id="rId42"/>
    <p:sldId id="2142533092" r:id="rId43"/>
    <p:sldId id="2142533102" r:id="rId44"/>
    <p:sldId id="991" r:id="rId45"/>
    <p:sldId id="2142533128" r:id="rId46"/>
    <p:sldId id="2142532996" r:id="rId47"/>
    <p:sldId id="988" r:id="rId48"/>
    <p:sldId id="380" r:id="rId49"/>
    <p:sldId id="376" r:id="rId5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67"/>
            <p14:sldId id="378"/>
            <p14:sldId id="2142533061"/>
            <p14:sldId id="2142533062"/>
            <p14:sldId id="2142533079"/>
            <p14:sldId id="2142533134"/>
            <p14:sldId id="2142533066"/>
            <p14:sldId id="2142533065"/>
            <p14:sldId id="2142533121"/>
            <p14:sldId id="2142533075"/>
            <p14:sldId id="2142533016"/>
            <p14:sldId id="2142533068"/>
            <p14:sldId id="2142533076"/>
            <p14:sldId id="2142533070"/>
            <p14:sldId id="2142533071"/>
            <p14:sldId id="2142533122"/>
            <p14:sldId id="495"/>
            <p14:sldId id="2142533129"/>
            <p14:sldId id="2142533130"/>
            <p14:sldId id="2142533124"/>
            <p14:sldId id="2142533101"/>
            <p14:sldId id="2142533131"/>
            <p14:sldId id="2142533132"/>
            <p14:sldId id="2142533117"/>
            <p14:sldId id="2142533133"/>
            <p14:sldId id="990"/>
            <p14:sldId id="2142533126"/>
            <p14:sldId id="2142533025"/>
            <p14:sldId id="2142532999"/>
            <p14:sldId id="2142533000"/>
            <p14:sldId id="2142533107"/>
            <p14:sldId id="2142533080"/>
            <p14:sldId id="2142533097"/>
            <p14:sldId id="2142533085"/>
            <p14:sldId id="2142533001"/>
            <p14:sldId id="2142533123"/>
            <p14:sldId id="2142533092"/>
            <p14:sldId id="2142533102"/>
            <p14:sldId id="991"/>
            <p14:sldId id="2142533128"/>
            <p14:sldId id="2142532996"/>
            <p14:sldId id="988"/>
            <p14:sldId id="380"/>
            <p14:sldId id="37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EFB315-D5B8-5A53-FC2D-214D99708DE8}" name="Office User" initials="OU" userId="Office User" providerId="None"/>
  <p188:author id="{05513321-2468-75CF-F0BB-A89CC999431D}" name="Michelle J Iandiorio" initials="MJI" userId="S::MIandiorio@health.unm.edu::a88d1e84-8054-4dfd-a2f3-64e12be5a8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022"/>
    <a:srgbClr val="F5BA3F"/>
    <a:srgbClr val="04798D"/>
    <a:srgbClr val="1D75BE"/>
    <a:srgbClr val="C00000"/>
    <a:srgbClr val="0054A6"/>
    <a:srgbClr val="222222"/>
    <a:srgbClr val="005B76"/>
    <a:srgbClr val="CB2026"/>
    <a:srgbClr val="1058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78012" autoAdjust="0"/>
  </p:normalViewPr>
  <p:slideViewPr>
    <p:cSldViewPr>
      <p:cViewPr varScale="1">
        <p:scale>
          <a:sx n="95" d="100"/>
          <a:sy n="95" d="100"/>
        </p:scale>
        <p:origin x="234" y="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2.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050851536054932E-2"/>
          <c:y val="4.4133199133852358E-2"/>
          <c:w val="0.91394250715535108"/>
          <c:h val="0.86768707801014477"/>
        </c:manualLayout>
      </c:layout>
      <c:lineChart>
        <c:grouping val="standard"/>
        <c:varyColors val="0"/>
        <c:ser>
          <c:idx val="0"/>
          <c:order val="0"/>
          <c:spPr>
            <a:ln w="57150" cap="rnd">
              <a:solidFill>
                <a:srgbClr val="04798D"/>
              </a:solidFill>
              <a:round/>
            </a:ln>
            <a:effectLst/>
          </c:spPr>
          <c:marker>
            <c:symbol val="circle"/>
            <c:size val="5"/>
            <c:spPr>
              <a:solidFill>
                <a:srgbClr val="C00000"/>
              </a:solidFill>
              <a:ln w="57150">
                <a:solidFill>
                  <a:srgbClr val="04798D"/>
                </a:solidFill>
              </a:ln>
              <a:effectLst/>
            </c:spPr>
          </c:marker>
          <c:dPt>
            <c:idx val="15"/>
            <c:marker>
              <c:symbol val="x"/>
              <c:size val="10"/>
              <c:spPr>
                <a:solidFill>
                  <a:srgbClr val="FFFFFF"/>
                </a:solidFill>
                <a:ln w="57150">
                  <a:solidFill>
                    <a:srgbClr val="04798D"/>
                  </a:solidFill>
                </a:ln>
                <a:effectLst/>
              </c:spPr>
            </c:marker>
            <c:bubble3D val="0"/>
            <c:extLst>
              <c:ext xmlns:c16="http://schemas.microsoft.com/office/drawing/2014/chart" uri="{C3380CC4-5D6E-409C-BE32-E72D297353CC}">
                <c16:uniqueId val="{00000000-DB12-47B0-97FB-74198C4C33BF}"/>
              </c:ext>
            </c:extLst>
          </c:dPt>
          <c:dPt>
            <c:idx val="20"/>
            <c:marker>
              <c:symbol val="x"/>
              <c:size val="10"/>
              <c:spPr>
                <a:solidFill>
                  <a:srgbClr val="FFFFFF">
                    <a:alpha val="99000"/>
                  </a:srgbClr>
                </a:solidFill>
                <a:ln w="57150">
                  <a:solidFill>
                    <a:srgbClr val="04798D"/>
                  </a:solidFill>
                </a:ln>
                <a:effectLst/>
              </c:spPr>
            </c:marker>
            <c:bubble3D val="0"/>
            <c:extLst>
              <c:ext xmlns:c16="http://schemas.microsoft.com/office/drawing/2014/chart" uri="{C3380CC4-5D6E-409C-BE32-E72D297353CC}">
                <c16:uniqueId val="{00000001-DB12-47B0-97FB-74198C4C33BF}"/>
              </c:ext>
            </c:extLst>
          </c:dPt>
          <c:dLbls>
            <c:dLbl>
              <c:idx val="0"/>
              <c:layout>
                <c:manualLayout>
                  <c:x val="-3.6992930002960125E-2"/>
                  <c:y val="3.85680312274072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12-47B0-97FB-74198C4C33BF}"/>
                </c:ext>
              </c:extLst>
            </c:dLbl>
            <c:dLbl>
              <c:idx val="2"/>
              <c:layout>
                <c:manualLayout>
                  <c:x val="-4.1335666024678849E-2"/>
                  <c:y val="4.70960831052944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12-47B0-97FB-74198C4C33BF}"/>
                </c:ext>
              </c:extLst>
            </c:dLbl>
            <c:dLbl>
              <c:idx val="4"/>
              <c:layout>
                <c:manualLayout>
                  <c:x val="-3.8440508676866388E-2"/>
                  <c:y val="4.388681859038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12-47B0-97FB-74198C4C33BF}"/>
                </c:ext>
              </c:extLst>
            </c:dLbl>
            <c:dLbl>
              <c:idx val="6"/>
              <c:layout>
                <c:manualLayout>
                  <c:x val="-4.1335666024678877E-2"/>
                  <c:y val="4.0677554075475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12-47B0-97FB-74198C4C33BF}"/>
                </c:ext>
              </c:extLst>
            </c:dLbl>
            <c:dLbl>
              <c:idx val="8"/>
              <c:layout>
                <c:manualLayout>
                  <c:x val="-4.4230823372491283E-2"/>
                  <c:y val="4.388681859038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12-47B0-97FB-74198C4C33BF}"/>
                </c:ext>
              </c:extLst>
            </c:dLbl>
            <c:dLbl>
              <c:idx val="20"/>
              <c:delete val="1"/>
              <c:extLst>
                <c:ext xmlns:c15="http://schemas.microsoft.com/office/drawing/2012/chart" uri="{CE6537A1-D6FC-4f65-9D91-7224C49458BB}"/>
                <c:ext xmlns:c16="http://schemas.microsoft.com/office/drawing/2014/chart" uri="{C3380CC4-5D6E-409C-BE32-E72D297353CC}">
                  <c16:uniqueId val="{00000001-DB12-47B0-97FB-74198C4C33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Sheet1!$B$4:$B$24</c:f>
              <c:numCache>
                <c:formatCode>_(* #,##0_);_(* \(#,##0\);_(* "-"??_);_(@_)</c:formatCode>
                <c:ptCount val="21"/>
                <c:pt idx="0">
                  <c:v>39400</c:v>
                </c:pt>
                <c:pt idx="1">
                  <c:v>38400</c:v>
                </c:pt>
                <c:pt idx="2">
                  <c:v>38300</c:v>
                </c:pt>
                <c:pt idx="3">
                  <c:v>37300</c:v>
                </c:pt>
                <c:pt idx="4">
                  <c:v>37700</c:v>
                </c:pt>
                <c:pt idx="5">
                  <c:v>37800</c:v>
                </c:pt>
                <c:pt idx="6">
                  <c:v>37900</c:v>
                </c:pt>
                <c:pt idx="7">
                  <c:v>36700</c:v>
                </c:pt>
                <c:pt idx="8">
                  <c:v>36200</c:v>
                </c:pt>
                <c:pt idx="9">
                  <c:v>34800</c:v>
                </c:pt>
                <c:pt idx="20">
                  <c:v>3000</c:v>
                </c:pt>
              </c:numCache>
            </c:numRef>
          </c:val>
          <c:smooth val="0"/>
          <c:extLst>
            <c:ext xmlns:c16="http://schemas.microsoft.com/office/drawing/2014/chart" uri="{C3380CC4-5D6E-409C-BE32-E72D297353CC}">
              <c16:uniqueId val="{0000000B-DB12-47B0-97FB-74198C4C33BF}"/>
            </c:ext>
          </c:extLst>
        </c:ser>
        <c:ser>
          <c:idx val="1"/>
          <c:order val="1"/>
          <c:spPr>
            <a:ln w="57150" cap="rnd">
              <a:solidFill>
                <a:srgbClr val="BC1022"/>
              </a:solidFill>
              <a:round/>
            </a:ln>
            <a:effectLst/>
          </c:spPr>
          <c:marker>
            <c:symbol val="circle"/>
            <c:size val="5"/>
            <c:spPr>
              <a:solidFill>
                <a:srgbClr val="F5BA3F"/>
              </a:solidFill>
              <a:ln w="57150">
                <a:solidFill>
                  <a:srgbClr val="BC1022"/>
                </a:solidFill>
              </a:ln>
              <a:effectLst/>
            </c:spPr>
          </c:marker>
          <c:dLbls>
            <c:dLbl>
              <c:idx val="0"/>
              <c:tx>
                <c:rich>
                  <a:bodyPr/>
                  <a:lstStyle/>
                  <a:p>
                    <a:r>
                      <a:rPr lang="en-US"/>
                      <a:t>9,600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B28-47A0-9D90-61B1C3154E9B}"/>
                </c:ext>
              </c:extLst>
            </c:dLbl>
            <c:dLbl>
              <c:idx val="1"/>
              <c:layout>
                <c:manualLayout>
                  <c:x val="-3.574071745874486E-2"/>
                  <c:y val="4.6390044912014351E-2"/>
                </c:manualLayout>
              </c:layout>
              <c:tx>
                <c:rich>
                  <a:bodyPr/>
                  <a:lstStyle/>
                  <a:p>
                    <a:r>
                      <a:rPr lang="en-US" dirty="0"/>
                      <a:t>9,600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B28-47A0-9D90-61B1C3154E9B}"/>
                </c:ext>
              </c:extLst>
            </c:dLbl>
            <c:dLbl>
              <c:idx val="2"/>
              <c:tx>
                <c:rich>
                  <a:bodyPr/>
                  <a:lstStyle/>
                  <a:p>
                    <a:r>
                      <a:rPr lang="en-US"/>
                      <a:t>9,900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B28-47A0-9D90-61B1C3154E9B}"/>
                </c:ext>
              </c:extLst>
            </c:dLbl>
            <c:dLbl>
              <c:idx val="3"/>
              <c:layout>
                <c:manualLayout>
                  <c:x val="-3.9428509617450549E-2"/>
                  <c:y val="4.3180780397104788E-2"/>
                </c:manualLayout>
              </c:layout>
              <c:tx>
                <c:rich>
                  <a:bodyPr/>
                  <a:lstStyle/>
                  <a:p>
                    <a:r>
                      <a:rPr lang="en-US" dirty="0"/>
                      <a:t>10,000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B28-47A0-9D90-61B1C3154E9B}"/>
                </c:ext>
              </c:extLst>
            </c:dLbl>
            <c:dLbl>
              <c:idx val="4"/>
              <c:tx>
                <c:rich>
                  <a:bodyPr/>
                  <a:lstStyle/>
                  <a:p>
                    <a:r>
                      <a:rPr lang="en-US"/>
                      <a:t>10,300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B28-47A0-9D90-61B1C3154E9B}"/>
                </c:ext>
              </c:extLst>
            </c:dLbl>
            <c:dLbl>
              <c:idx val="5"/>
              <c:layout>
                <c:manualLayout>
                  <c:x val="-3.6533352269638088E-2"/>
                  <c:y val="3.9971515882195226E-2"/>
                </c:manualLayout>
              </c:layout>
              <c:tx>
                <c:rich>
                  <a:bodyPr/>
                  <a:lstStyle/>
                  <a:p>
                    <a:r>
                      <a:rPr lang="en-US" dirty="0"/>
                      <a:t>10,600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B28-47A0-9D90-61B1C3154E9B}"/>
                </c:ext>
              </c:extLst>
            </c:dLbl>
            <c:dLbl>
              <c:idx val="6"/>
              <c:tx>
                <c:rich>
                  <a:bodyPr/>
                  <a:lstStyle/>
                  <a:p>
                    <a:r>
                      <a:rPr lang="en-US"/>
                      <a:t>10,900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B28-47A0-9D90-61B1C3154E9B}"/>
                </c:ext>
              </c:extLst>
            </c:dLbl>
            <c:dLbl>
              <c:idx val="7"/>
              <c:layout>
                <c:manualLayout>
                  <c:x val="-3.7980930943544371E-2"/>
                  <c:y val="3.676225136728567E-2"/>
                </c:manualLayout>
              </c:layout>
              <c:tx>
                <c:rich>
                  <a:bodyPr/>
                  <a:lstStyle/>
                  <a:p>
                    <a:r>
                      <a:rPr lang="en-US" dirty="0"/>
                      <a:t>10,800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B28-47A0-9D90-61B1C3154E9B}"/>
                </c:ext>
              </c:extLst>
            </c:dLbl>
            <c:dLbl>
              <c:idx val="8"/>
              <c:tx>
                <c:rich>
                  <a:bodyPr/>
                  <a:lstStyle/>
                  <a:p>
                    <a:r>
                      <a:rPr lang="en-US"/>
                      <a:t>11,000</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4B28-47A0-9D90-61B1C3154E9B}"/>
                </c:ext>
              </c:extLst>
            </c:dLbl>
            <c:dLbl>
              <c:idx val="9"/>
              <c:layout>
                <c:manualLayout>
                  <c:x val="-3.7980930943544371E-2"/>
                  <c:y val="3.6762251367285552E-2"/>
                </c:manualLayout>
              </c:layout>
              <c:tx>
                <c:rich>
                  <a:bodyPr/>
                  <a:lstStyle/>
                  <a:p>
                    <a:r>
                      <a:rPr lang="en-US" dirty="0"/>
                      <a:t>10,200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B28-47A0-9D90-61B1C3154E9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Sheet1!$C$4:$C$24</c:f>
              <c:numCache>
                <c:formatCode>General</c:formatCode>
                <c:ptCount val="21"/>
                <c:pt idx="0">
                  <c:v>9600</c:v>
                </c:pt>
                <c:pt idx="1">
                  <c:v>9600</c:v>
                </c:pt>
                <c:pt idx="2">
                  <c:v>9900</c:v>
                </c:pt>
                <c:pt idx="3">
                  <c:v>10000</c:v>
                </c:pt>
                <c:pt idx="4">
                  <c:v>10300</c:v>
                </c:pt>
                <c:pt idx="5">
                  <c:v>10600</c:v>
                </c:pt>
                <c:pt idx="6">
                  <c:v>10900</c:v>
                </c:pt>
                <c:pt idx="7">
                  <c:v>10800</c:v>
                </c:pt>
                <c:pt idx="8">
                  <c:v>11000</c:v>
                </c:pt>
                <c:pt idx="9">
                  <c:v>10200</c:v>
                </c:pt>
              </c:numCache>
            </c:numRef>
          </c:val>
          <c:smooth val="0"/>
          <c:extLst>
            <c:ext xmlns:c16="http://schemas.microsoft.com/office/drawing/2014/chart" uri="{C3380CC4-5D6E-409C-BE32-E72D297353CC}">
              <c16:uniqueId val="{00000002-4B28-47A0-9D90-61B1C3154E9B}"/>
            </c:ext>
          </c:extLst>
        </c:ser>
        <c:dLbls>
          <c:dLblPos val="t"/>
          <c:showLegendKey val="0"/>
          <c:showVal val="1"/>
          <c:showCatName val="0"/>
          <c:showSerName val="0"/>
          <c:showPercent val="0"/>
          <c:showBubbleSize val="0"/>
        </c:dLbls>
        <c:marker val="1"/>
        <c:smooth val="0"/>
        <c:axId val="1082076512"/>
        <c:axId val="1082073600"/>
      </c:lineChart>
      <c:catAx>
        <c:axId val="10820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082073600"/>
        <c:crosses val="autoZero"/>
        <c:auto val="1"/>
        <c:lblAlgn val="ctr"/>
        <c:lblOffset val="100"/>
        <c:tickLblSkip val="5"/>
        <c:tickMarkSkip val="1"/>
        <c:noMultiLvlLbl val="0"/>
      </c:catAx>
      <c:valAx>
        <c:axId val="1082073600"/>
        <c:scaling>
          <c:orientation val="minMax"/>
          <c:max val="4000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082076512"/>
        <c:crosses val="autoZero"/>
        <c:crossBetween val="midCat"/>
        <c:majorUnit val="8000"/>
      </c:valAx>
      <c:spPr>
        <a:noFill/>
        <a:ln w="25400">
          <a:noFill/>
        </a:ln>
        <a:effectLst/>
      </c:spPr>
    </c:plotArea>
    <c:plotVisOnly val="1"/>
    <c:dispBlanksAs val="gap"/>
    <c:showDLblsOverMax val="0"/>
  </c:chart>
  <c:spPr>
    <a:noFill/>
    <a:ln w="9525" cap="rnd"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6"/>
            </a:solidFill>
          </c:spPr>
          <c:explosion val="1"/>
          <c:dPt>
            <c:idx val="0"/>
            <c:bubble3D val="0"/>
            <c:spPr>
              <a:solidFill>
                <a:srgbClr val="A21212"/>
              </a:solidFill>
              <a:ln w="19050">
                <a:solidFill>
                  <a:schemeClr val="lt1"/>
                </a:solidFill>
              </a:ln>
              <a:effectLst/>
            </c:spPr>
            <c:extLst>
              <c:ext xmlns:c16="http://schemas.microsoft.com/office/drawing/2014/chart" uri="{C3380CC4-5D6E-409C-BE32-E72D297353CC}">
                <c16:uniqueId val="{00000001-ECEC-4EF6-9095-798157CF2671}"/>
              </c:ext>
            </c:extLst>
          </c:dPt>
          <c:dPt>
            <c:idx val="1"/>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3-ECEC-4EF6-9095-798157CF2671}"/>
              </c:ext>
            </c:extLst>
          </c:dPt>
          <c:cat>
            <c:strRef>
              <c:f>Sheet1!$A$2:$A$3</c:f>
              <c:strCache>
                <c:ptCount val="2"/>
                <c:pt idx="0">
                  <c:v>1st Qtr</c:v>
                </c:pt>
                <c:pt idx="1">
                  <c:v>2nd Qtr</c:v>
                </c:pt>
              </c:strCache>
            </c:str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ECEC-4EF6-9095-798157CF26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4392399789479754"/>
          <c:y val="3.6295857537998383E-2"/>
          <c:w val="0.80347315585154111"/>
          <c:h val="0.94798666120346653"/>
        </c:manualLayout>
      </c:layout>
      <c:barChart>
        <c:barDir val="col"/>
        <c:grouping val="stacked"/>
        <c:varyColors val="0"/>
        <c:ser>
          <c:idx val="0"/>
          <c:order val="0"/>
          <c:spPr>
            <a:solidFill>
              <a:srgbClr val="3A81BA">
                <a:lumMod val="50000"/>
              </a:srgbClr>
            </a:solidFill>
            <a:ln>
              <a:noFill/>
            </a:ln>
            <a:effectLst/>
          </c:spPr>
          <c:invertIfNegative val="0"/>
          <c:val>
            <c:numRef>
              <c:f>Sheet1!$K$2</c:f>
              <c:numCache>
                <c:formatCode>General</c:formatCode>
                <c:ptCount val="1"/>
                <c:pt idx="0">
                  <c:v>54674</c:v>
                </c:pt>
              </c:numCache>
            </c:numRef>
          </c:val>
          <c:extLst>
            <c:ext xmlns:c16="http://schemas.microsoft.com/office/drawing/2014/chart" uri="{C3380CC4-5D6E-409C-BE32-E72D297353CC}">
              <c16:uniqueId val="{00000000-CB7C-4343-AB64-B88EFD4A8653}"/>
            </c:ext>
          </c:extLst>
        </c:ser>
        <c:ser>
          <c:idx val="1"/>
          <c:order val="1"/>
          <c:spPr>
            <a:solidFill>
              <a:schemeClr val="accent2"/>
            </a:solidFill>
            <a:ln>
              <a:noFill/>
            </a:ln>
            <a:effectLst/>
          </c:spPr>
          <c:invertIfNegative val="0"/>
          <c:dPt>
            <c:idx val="0"/>
            <c:invertIfNegative val="0"/>
            <c:bubble3D val="0"/>
            <c:spPr>
              <a:solidFill>
                <a:srgbClr val="CC3333"/>
              </a:solidFill>
              <a:ln>
                <a:noFill/>
              </a:ln>
              <a:effectLst/>
            </c:spPr>
            <c:extLst>
              <c:ext xmlns:c16="http://schemas.microsoft.com/office/drawing/2014/chart" uri="{C3380CC4-5D6E-409C-BE32-E72D297353CC}">
                <c16:uniqueId val="{00000002-CB7C-4343-AB64-B88EFD4A8653}"/>
              </c:ext>
            </c:extLst>
          </c:dPt>
          <c:val>
            <c:numRef>
              <c:f>Sheet1!$K$3</c:f>
              <c:numCache>
                <c:formatCode>General</c:formatCode>
                <c:ptCount val="1"/>
                <c:pt idx="0">
                  <c:v>312423</c:v>
                </c:pt>
              </c:numCache>
            </c:numRef>
          </c:val>
          <c:extLst>
            <c:ext xmlns:c16="http://schemas.microsoft.com/office/drawing/2014/chart" uri="{C3380CC4-5D6E-409C-BE32-E72D297353CC}">
              <c16:uniqueId val="{00000003-CB7C-4343-AB64-B88EFD4A8653}"/>
            </c:ext>
          </c:extLst>
        </c:ser>
        <c:dLbls>
          <c:showLegendKey val="0"/>
          <c:showVal val="0"/>
          <c:showCatName val="0"/>
          <c:showSerName val="0"/>
          <c:showPercent val="0"/>
          <c:showBubbleSize val="0"/>
        </c:dLbls>
        <c:gapWidth val="150"/>
        <c:overlap val="100"/>
        <c:axId val="687317072"/>
        <c:axId val="687316744"/>
      </c:barChart>
      <c:catAx>
        <c:axId val="687317072"/>
        <c:scaling>
          <c:orientation val="minMax"/>
        </c:scaling>
        <c:delete val="1"/>
        <c:axPos val="b"/>
        <c:numFmt formatCode="General" sourceLinked="1"/>
        <c:majorTickMark val="none"/>
        <c:minorTickMark val="none"/>
        <c:tickLblPos val="nextTo"/>
        <c:crossAx val="687316744"/>
        <c:crosses val="autoZero"/>
        <c:auto val="1"/>
        <c:lblAlgn val="ctr"/>
        <c:lblOffset val="100"/>
        <c:noMultiLvlLbl val="0"/>
      </c:catAx>
      <c:valAx>
        <c:axId val="687316744"/>
        <c:scaling>
          <c:orientation val="minMax"/>
        </c:scaling>
        <c:delete val="1"/>
        <c:axPos val="l"/>
        <c:numFmt formatCode="General" sourceLinked="1"/>
        <c:majorTickMark val="none"/>
        <c:minorTickMark val="none"/>
        <c:tickLblPos val="nextTo"/>
        <c:crossAx val="6873170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11973170603033E-2"/>
          <c:y val="0.15151567132835145"/>
          <c:w val="0.94531751198079039"/>
          <c:h val="0.54475877548644125"/>
        </c:manualLayout>
      </c:layout>
      <c:barChart>
        <c:barDir val="col"/>
        <c:grouping val="clustered"/>
        <c:varyColors val="0"/>
        <c:ser>
          <c:idx val="0"/>
          <c:order val="0"/>
          <c:spPr>
            <a:solidFill>
              <a:srgbClr val="57A7B5"/>
            </a:solidFill>
            <a:ln>
              <a:noFill/>
            </a:ln>
            <a:effectLst/>
          </c:spPr>
          <c:invertIfNegative val="0"/>
          <c:dPt>
            <c:idx val="0"/>
            <c:invertIfNegative val="0"/>
            <c:bubble3D val="0"/>
            <c:spPr>
              <a:solidFill>
                <a:srgbClr val="005B76"/>
              </a:solidFill>
              <a:ln>
                <a:noFill/>
              </a:ln>
              <a:effectLst/>
            </c:spPr>
            <c:extLst>
              <c:ext xmlns:c16="http://schemas.microsoft.com/office/drawing/2014/chart" uri="{C3380CC4-5D6E-409C-BE32-E72D297353CC}">
                <c16:uniqueId val="{00000001-9C5E-409D-912B-F409C6014ADC}"/>
              </c:ext>
            </c:extLst>
          </c:dPt>
          <c:dPt>
            <c:idx val="7"/>
            <c:invertIfNegative val="0"/>
            <c:bubble3D val="0"/>
            <c:spPr>
              <a:solidFill>
                <a:srgbClr val="E84C1B"/>
              </a:solidFill>
              <a:ln>
                <a:noFill/>
              </a:ln>
              <a:effectLst/>
            </c:spPr>
            <c:extLst>
              <c:ext xmlns:c16="http://schemas.microsoft.com/office/drawing/2014/chart" uri="{C3380CC4-5D6E-409C-BE32-E72D297353CC}">
                <c16:uniqueId val="{00000003-9C5E-409D-912B-F409C6014AD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Sheet1!$C$90:$C$97</c:f>
              <c:strCache>
                <c:ptCount val="8"/>
                <c:pt idx="0">
                  <c:v>U.S. Latino Population</c:v>
                </c:pt>
                <c:pt idx="1">
                  <c:v>Physicians</c:v>
                </c:pt>
                <c:pt idx="2">
                  <c:v>Physician Assistants</c:v>
                </c:pt>
                <c:pt idx="3">
                  <c:v>Nurse Practitioners</c:v>
                </c:pt>
                <c:pt idx="4">
                  <c:v>Registered Nurses </c:v>
                </c:pt>
                <c:pt idx="5">
                  <c:v>Healthcare Social Workers</c:v>
                </c:pt>
                <c:pt idx="6">
                  <c:v>Pharmacists</c:v>
                </c:pt>
                <c:pt idx="7">
                  <c:v>HIV Care Providers
(MD/DO, PA, NP)*</c:v>
                </c:pt>
              </c:strCache>
            </c:strRef>
          </c:cat>
          <c:val>
            <c:numRef>
              <c:f>Sheet1!$D$90:$D$97</c:f>
              <c:numCache>
                <c:formatCode>0%</c:formatCode>
                <c:ptCount val="8"/>
                <c:pt idx="0">
                  <c:v>0.187</c:v>
                </c:pt>
                <c:pt idx="1">
                  <c:v>7.1999999999999995E-2</c:v>
                </c:pt>
                <c:pt idx="2">
                  <c:v>6.0999999999999999E-2</c:v>
                </c:pt>
                <c:pt idx="3">
                  <c:v>6.7000000000000004E-2</c:v>
                </c:pt>
                <c:pt idx="4">
                  <c:v>8.1000000000000003E-2</c:v>
                </c:pt>
                <c:pt idx="5">
                  <c:v>0.13900000000000001</c:v>
                </c:pt>
                <c:pt idx="6">
                  <c:v>6.9000000000000006E-2</c:v>
                </c:pt>
                <c:pt idx="7">
                  <c:v>0.11</c:v>
                </c:pt>
              </c:numCache>
            </c:numRef>
          </c:val>
          <c:extLst>
            <c:ext xmlns:c16="http://schemas.microsoft.com/office/drawing/2014/chart" uri="{C3380CC4-5D6E-409C-BE32-E72D297353CC}">
              <c16:uniqueId val="{00000004-9C5E-409D-912B-F409C6014ADC}"/>
            </c:ext>
          </c:extLst>
        </c:ser>
        <c:dLbls>
          <c:showLegendKey val="0"/>
          <c:showVal val="0"/>
          <c:showCatName val="0"/>
          <c:showSerName val="0"/>
          <c:showPercent val="0"/>
          <c:showBubbleSize val="0"/>
        </c:dLbls>
        <c:gapWidth val="219"/>
        <c:overlap val="-27"/>
        <c:axId val="-2106817424"/>
        <c:axId val="-2107270848"/>
      </c:barChart>
      <c:catAx>
        <c:axId val="-210681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07270848"/>
        <c:crosses val="autoZero"/>
        <c:auto val="1"/>
        <c:lblAlgn val="ctr"/>
        <c:lblOffset val="100"/>
        <c:noMultiLvlLbl val="0"/>
      </c:catAx>
      <c:valAx>
        <c:axId val="-2107270848"/>
        <c:scaling>
          <c:orientation val="minMax"/>
        </c:scaling>
        <c:delete val="1"/>
        <c:axPos val="l"/>
        <c:numFmt formatCode="0%" sourceLinked="1"/>
        <c:majorTickMark val="none"/>
        <c:minorTickMark val="none"/>
        <c:tickLblPos val="nextTo"/>
        <c:crossAx val="-2106817424"/>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78280454343468E-2"/>
          <c:y val="9.796820481304265E-2"/>
          <c:w val="0.9131216329114028"/>
          <c:h val="0.8682890164418475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Doctor or nurse was not 
listening to what they were saying</c:v>
                </c:pt>
                <c:pt idx="1">
                  <c:v>Treated with less respect than others</c:v>
                </c:pt>
                <c:pt idx="2">
                  <c:v>Treated with less courtesy than others</c:v>
                </c:pt>
              </c:strCache>
            </c:strRef>
          </c:cat>
          <c:val>
            <c:numRef>
              <c:f>Sheet1!$B$2:$B$4</c:f>
              <c:numCache>
                <c:formatCode>General</c:formatCode>
                <c:ptCount val="3"/>
                <c:pt idx="0">
                  <c:v>48</c:v>
                </c:pt>
                <c:pt idx="1">
                  <c:v>48</c:v>
                </c:pt>
                <c:pt idx="2">
                  <c:v>62</c:v>
                </c:pt>
              </c:numCache>
            </c:numRef>
          </c:val>
          <c:extLst>
            <c:ext xmlns:c16="http://schemas.microsoft.com/office/drawing/2014/chart" uri="{C3380CC4-5D6E-409C-BE32-E72D297353CC}">
              <c16:uniqueId val="{00000000-E636-4767-8654-B68D596795FD}"/>
            </c:ext>
          </c:extLst>
        </c:ser>
        <c:dLbls>
          <c:showLegendKey val="0"/>
          <c:showVal val="0"/>
          <c:showCatName val="0"/>
          <c:showSerName val="0"/>
          <c:showPercent val="0"/>
          <c:showBubbleSize val="0"/>
        </c:dLbls>
        <c:gapWidth val="67"/>
        <c:overlap val="-73"/>
        <c:axId val="486541216"/>
        <c:axId val="725902160"/>
      </c:barChart>
      <c:catAx>
        <c:axId val="486541216"/>
        <c:scaling>
          <c:orientation val="minMax"/>
        </c:scaling>
        <c:delete val="1"/>
        <c:axPos val="l"/>
        <c:numFmt formatCode="General" sourceLinked="1"/>
        <c:majorTickMark val="none"/>
        <c:minorTickMark val="none"/>
        <c:tickLblPos val="nextTo"/>
        <c:crossAx val="725902160"/>
        <c:crosses val="autoZero"/>
        <c:auto val="1"/>
        <c:lblAlgn val="r"/>
        <c:lblOffset val="100"/>
        <c:noMultiLvlLbl val="0"/>
      </c:catAx>
      <c:valAx>
        <c:axId val="725902160"/>
        <c:scaling>
          <c:orientation val="minMax"/>
        </c:scaling>
        <c:delete val="1"/>
        <c:axPos val="b"/>
        <c:numFmt formatCode="General" sourceLinked="1"/>
        <c:majorTickMark val="none"/>
        <c:minorTickMark val="none"/>
        <c:tickLblPos val="nextTo"/>
        <c:crossAx val="486541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84346571290525E-2"/>
          <c:y val="0.16432705919162396"/>
          <c:w val="0.97021556299728229"/>
          <c:h val="0.83567324284234046"/>
        </c:manualLayout>
      </c:layout>
      <c:barChart>
        <c:barDir val="bar"/>
        <c:grouping val="stacked"/>
        <c:varyColors val="0"/>
        <c:dLbls>
          <c:showLegendKey val="0"/>
          <c:showVal val="0"/>
          <c:showCatName val="0"/>
          <c:showSerName val="0"/>
          <c:showPercent val="0"/>
          <c:showBubbleSize val="0"/>
        </c:dLbls>
        <c:gapWidth val="150"/>
        <c:overlap val="100"/>
        <c:axId val="483987688"/>
        <c:axId val="483988016"/>
      </c:barChart>
      <c:catAx>
        <c:axId val="483987688"/>
        <c:scaling>
          <c:orientation val="minMax"/>
        </c:scaling>
        <c:delete val="1"/>
        <c:axPos val="l"/>
        <c:numFmt formatCode="General" sourceLinked="1"/>
        <c:majorTickMark val="none"/>
        <c:minorTickMark val="none"/>
        <c:tickLblPos val="nextTo"/>
        <c:crossAx val="483988016"/>
        <c:crosses val="autoZero"/>
        <c:auto val="1"/>
        <c:lblAlgn val="ctr"/>
        <c:lblOffset val="100"/>
        <c:noMultiLvlLbl val="0"/>
      </c:catAx>
      <c:valAx>
        <c:axId val="483988016"/>
        <c:scaling>
          <c:orientation val="minMax"/>
        </c:scaling>
        <c:delete val="1"/>
        <c:axPos val="b"/>
        <c:numFmt formatCode="0%" sourceLinked="1"/>
        <c:majorTickMark val="none"/>
        <c:minorTickMark val="none"/>
        <c:tickLblPos val="nextTo"/>
        <c:crossAx val="48398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263883186038443E-3"/>
          <c:y val="0.16432608081378922"/>
          <c:w val="0.97021556299728229"/>
          <c:h val="0.83567324284234046"/>
        </c:manualLayout>
      </c:layout>
      <c:barChart>
        <c:barDir val="bar"/>
        <c:grouping val="stacked"/>
        <c:varyColors val="0"/>
        <c:dLbls>
          <c:showLegendKey val="0"/>
          <c:showVal val="0"/>
          <c:showCatName val="0"/>
          <c:showSerName val="0"/>
          <c:showPercent val="0"/>
          <c:showBubbleSize val="0"/>
        </c:dLbls>
        <c:gapWidth val="150"/>
        <c:overlap val="100"/>
        <c:axId val="483987688"/>
        <c:axId val="483988016"/>
      </c:barChart>
      <c:catAx>
        <c:axId val="483987688"/>
        <c:scaling>
          <c:orientation val="minMax"/>
        </c:scaling>
        <c:delete val="1"/>
        <c:axPos val="l"/>
        <c:numFmt formatCode="General" sourceLinked="1"/>
        <c:majorTickMark val="none"/>
        <c:minorTickMark val="none"/>
        <c:tickLblPos val="nextTo"/>
        <c:crossAx val="483988016"/>
        <c:crosses val="autoZero"/>
        <c:auto val="1"/>
        <c:lblAlgn val="ctr"/>
        <c:lblOffset val="100"/>
        <c:noMultiLvlLbl val="0"/>
      </c:catAx>
      <c:valAx>
        <c:axId val="483988016"/>
        <c:scaling>
          <c:orientation val="minMax"/>
        </c:scaling>
        <c:delete val="1"/>
        <c:axPos val="b"/>
        <c:numFmt formatCode="0%" sourceLinked="1"/>
        <c:majorTickMark val="none"/>
        <c:minorTickMark val="none"/>
        <c:tickLblPos val="nextTo"/>
        <c:crossAx val="48398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4009790866182592"/>
          <c:w val="0.97021556299728229"/>
          <c:h val="0.83567324284234046"/>
        </c:manualLayout>
      </c:layout>
      <c:barChart>
        <c:barDir val="bar"/>
        <c:grouping val="stacked"/>
        <c:varyColors val="0"/>
        <c:dLbls>
          <c:showLegendKey val="0"/>
          <c:showVal val="0"/>
          <c:showCatName val="0"/>
          <c:showSerName val="0"/>
          <c:showPercent val="0"/>
          <c:showBubbleSize val="0"/>
        </c:dLbls>
        <c:gapWidth val="150"/>
        <c:overlap val="100"/>
        <c:axId val="483987688"/>
        <c:axId val="483988016"/>
      </c:barChart>
      <c:catAx>
        <c:axId val="483987688"/>
        <c:scaling>
          <c:orientation val="minMax"/>
        </c:scaling>
        <c:delete val="1"/>
        <c:axPos val="l"/>
        <c:numFmt formatCode="General" sourceLinked="1"/>
        <c:majorTickMark val="none"/>
        <c:minorTickMark val="none"/>
        <c:tickLblPos val="nextTo"/>
        <c:crossAx val="483988016"/>
        <c:crosses val="autoZero"/>
        <c:auto val="1"/>
        <c:lblAlgn val="ctr"/>
        <c:lblOffset val="100"/>
        <c:noMultiLvlLbl val="0"/>
      </c:catAx>
      <c:valAx>
        <c:axId val="483988016"/>
        <c:scaling>
          <c:orientation val="minMax"/>
        </c:scaling>
        <c:delete val="1"/>
        <c:axPos val="b"/>
        <c:numFmt formatCode="0%" sourceLinked="1"/>
        <c:majorTickMark val="none"/>
        <c:minorTickMark val="none"/>
        <c:tickLblPos val="nextTo"/>
        <c:crossAx val="483987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88411634248301"/>
          <c:y val="9.2353500376157097E-2"/>
          <c:w val="0.82190654188818901"/>
          <c:h val="0.81529299924768595"/>
        </c:manualLayout>
      </c:layout>
      <c:barChart>
        <c:barDir val="bar"/>
        <c:grouping val="percentStacked"/>
        <c:varyColors val="0"/>
        <c:ser>
          <c:idx val="0"/>
          <c:order val="0"/>
          <c:tx>
            <c:strRef>
              <c:f>Sheet1!$B$1</c:f>
              <c:strCache>
                <c:ptCount val="1"/>
                <c:pt idx="0">
                  <c:v>Series 1</c:v>
                </c:pt>
              </c:strCache>
            </c:strRef>
          </c:tx>
          <c:spPr>
            <a:solidFill>
              <a:srgbClr val="E84C1B"/>
            </a:solidFill>
            <a:ln>
              <a:solidFill>
                <a:srgbClr val="00B050"/>
              </a:solidFill>
            </a:ln>
          </c:spPr>
          <c:invertIfNegative val="0"/>
          <c:dPt>
            <c:idx val="0"/>
            <c:invertIfNegative val="0"/>
            <c:bubble3D val="0"/>
            <c:spPr>
              <a:solidFill>
                <a:srgbClr val="E84C1B"/>
              </a:solidFill>
              <a:ln>
                <a:noFill/>
              </a:ln>
            </c:spPr>
            <c:extLst>
              <c:ext xmlns:c16="http://schemas.microsoft.com/office/drawing/2014/chart" uri="{C3380CC4-5D6E-409C-BE32-E72D297353CC}">
                <c16:uniqueId val="{00000001-FA63-4FC3-9B73-BBD2F5441C57}"/>
              </c:ext>
            </c:extLst>
          </c:dPt>
          <c:dPt>
            <c:idx val="1"/>
            <c:invertIfNegative val="0"/>
            <c:bubble3D val="0"/>
            <c:spPr>
              <a:solidFill>
                <a:srgbClr val="E84C1B"/>
              </a:solidFill>
              <a:ln>
                <a:noFill/>
              </a:ln>
            </c:spPr>
            <c:extLst>
              <c:ext xmlns:c16="http://schemas.microsoft.com/office/drawing/2014/chart" uri="{C3380CC4-5D6E-409C-BE32-E72D297353CC}">
                <c16:uniqueId val="{00000003-FA63-4FC3-9B73-BBD2F5441C57}"/>
              </c:ext>
            </c:extLst>
          </c:dPt>
          <c:dLbls>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0.28999999999999998</c:v>
                </c:pt>
              </c:numCache>
            </c:numRef>
          </c:val>
          <c:extLst>
            <c:ext xmlns:c16="http://schemas.microsoft.com/office/drawing/2014/chart" uri="{C3380CC4-5D6E-409C-BE32-E72D297353CC}">
              <c16:uniqueId val="{00000004-FA63-4FC3-9B73-BBD2F5441C57}"/>
            </c:ext>
          </c:extLst>
        </c:ser>
        <c:ser>
          <c:idx val="1"/>
          <c:order val="1"/>
          <c:tx>
            <c:strRef>
              <c:f>Sheet1!$C$1</c:f>
              <c:strCache>
                <c:ptCount val="1"/>
                <c:pt idx="0">
                  <c:v>Series 2</c:v>
                </c:pt>
              </c:strCache>
            </c:strRef>
          </c:tx>
          <c:spPr>
            <a:solidFill>
              <a:srgbClr val="005B76"/>
            </a:solidFill>
            <a:ln>
              <a:noFill/>
            </a:ln>
          </c:spPr>
          <c:invertIfNegative val="0"/>
          <c:dLbls>
            <c:dLbl>
              <c:idx val="1"/>
              <c:layout>
                <c:manualLayout>
                  <c:x val="1.9011677211660601E-3"/>
                  <c:y val="1.6791545522937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63-4FC3-9B73-BBD2F5441C57}"/>
                </c:ext>
              </c:extLst>
            </c:dLbl>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0.34</c:v>
                </c:pt>
              </c:numCache>
            </c:numRef>
          </c:val>
          <c:extLst>
            <c:ext xmlns:c16="http://schemas.microsoft.com/office/drawing/2014/chart" uri="{C3380CC4-5D6E-409C-BE32-E72D297353CC}">
              <c16:uniqueId val="{00000006-FA63-4FC3-9B73-BBD2F5441C57}"/>
            </c:ext>
          </c:extLst>
        </c:ser>
        <c:ser>
          <c:idx val="2"/>
          <c:order val="2"/>
          <c:tx>
            <c:strRef>
              <c:f>Sheet1!$D$1</c:f>
              <c:strCache>
                <c:ptCount val="1"/>
                <c:pt idx="0">
                  <c:v>Series 3 </c:v>
                </c:pt>
              </c:strCache>
            </c:strRef>
          </c:tx>
          <c:spPr>
            <a:solidFill>
              <a:srgbClr val="57A7B5"/>
            </a:solidFill>
            <a:ln>
              <a:noFill/>
            </a:ln>
          </c:spPr>
          <c:invertIfNegative val="0"/>
          <c:dLbls>
            <c:spPr>
              <a:noFill/>
              <a:ln>
                <a:noFill/>
              </a:ln>
              <a:effectLst/>
            </c:spPr>
            <c:txPr>
              <a:bodyPr wrap="square" lIns="38100" tIns="19050" rIns="38100" bIns="19050" anchor="ctr">
                <a:spAutoFit/>
              </a:bodyPr>
              <a:lstStyle/>
              <a:p>
                <a:pPr>
                  <a:defRPr sz="18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Sheet1!$D$2</c:f>
              <c:numCache>
                <c:formatCode>0%</c:formatCode>
                <c:ptCount val="1"/>
                <c:pt idx="0">
                  <c:v>0.28999999999999998</c:v>
                </c:pt>
              </c:numCache>
            </c:numRef>
          </c:val>
          <c:extLst>
            <c:ext xmlns:c16="http://schemas.microsoft.com/office/drawing/2014/chart" uri="{C3380CC4-5D6E-409C-BE32-E72D297353CC}">
              <c16:uniqueId val="{00000007-FA63-4FC3-9B73-BBD2F5441C57}"/>
            </c:ext>
          </c:extLst>
        </c:ser>
        <c:ser>
          <c:idx val="3"/>
          <c:order val="3"/>
          <c:tx>
            <c:strRef>
              <c:f>Sheet1!$E$1</c:f>
              <c:strCache>
                <c:ptCount val="1"/>
                <c:pt idx="0">
                  <c:v>Series 4</c:v>
                </c:pt>
              </c:strCache>
            </c:strRef>
          </c:tx>
          <c:invertIfNegative val="0"/>
          <c:dLbls>
            <c:spPr>
              <a:noFill/>
              <a:ln>
                <a:noFill/>
              </a:ln>
              <a:effectLst/>
            </c:spPr>
            <c:txPr>
              <a:bodyPr wrap="square" lIns="38100" tIns="19050" rIns="38100" bIns="19050" anchor="ctr">
                <a:spAutoFit/>
              </a:bodyPr>
              <a:lstStyle/>
              <a:p>
                <a:pPr>
                  <a:defRPr sz="18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Sheet1!$E$2</c:f>
              <c:numCache>
                <c:formatCode>0%</c:formatCode>
                <c:ptCount val="1"/>
                <c:pt idx="0">
                  <c:v>0.08</c:v>
                </c:pt>
              </c:numCache>
            </c:numRef>
          </c:val>
          <c:extLst>
            <c:ext xmlns:c16="http://schemas.microsoft.com/office/drawing/2014/chart" uri="{C3380CC4-5D6E-409C-BE32-E72D297353CC}">
              <c16:uniqueId val="{00000008-FA63-4FC3-9B73-BBD2F5441C57}"/>
            </c:ext>
          </c:extLst>
        </c:ser>
        <c:dLbls>
          <c:showLegendKey val="0"/>
          <c:showVal val="0"/>
          <c:showCatName val="0"/>
          <c:showSerName val="0"/>
          <c:showPercent val="0"/>
          <c:showBubbleSize val="0"/>
        </c:dLbls>
        <c:gapWidth val="30"/>
        <c:overlap val="100"/>
        <c:axId val="-2087543200"/>
        <c:axId val="-2086786144"/>
      </c:barChart>
      <c:catAx>
        <c:axId val="-2087543200"/>
        <c:scaling>
          <c:orientation val="minMax"/>
        </c:scaling>
        <c:delete val="1"/>
        <c:axPos val="l"/>
        <c:numFmt formatCode="General" sourceLinked="0"/>
        <c:majorTickMark val="out"/>
        <c:minorTickMark val="none"/>
        <c:tickLblPos val="nextTo"/>
        <c:crossAx val="-2086786144"/>
        <c:crosses val="autoZero"/>
        <c:auto val="1"/>
        <c:lblAlgn val="ctr"/>
        <c:lblOffset val="100"/>
        <c:noMultiLvlLbl val="0"/>
      </c:catAx>
      <c:valAx>
        <c:axId val="-2086786144"/>
        <c:scaling>
          <c:orientation val="minMax"/>
        </c:scaling>
        <c:delete val="1"/>
        <c:axPos val="b"/>
        <c:numFmt formatCode="0%" sourceLinked="1"/>
        <c:majorTickMark val="out"/>
        <c:minorTickMark val="none"/>
        <c:tickLblPos val="nextTo"/>
        <c:crossAx val="-2087543200"/>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72753647174729"/>
          <c:y val="0.10757300122957009"/>
          <c:w val="0.82190654188818901"/>
          <c:h val="0.81529299924768595"/>
        </c:manualLayout>
      </c:layout>
      <c:barChart>
        <c:barDir val="bar"/>
        <c:grouping val="percentStacked"/>
        <c:varyColors val="0"/>
        <c:ser>
          <c:idx val="0"/>
          <c:order val="0"/>
          <c:tx>
            <c:strRef>
              <c:f>Sheet1!$B$1</c:f>
              <c:strCache>
                <c:ptCount val="1"/>
                <c:pt idx="0">
                  <c:v>Series 1</c:v>
                </c:pt>
              </c:strCache>
            </c:strRef>
          </c:tx>
          <c:spPr>
            <a:solidFill>
              <a:srgbClr val="E84C1B"/>
            </a:solidFill>
            <a:ln>
              <a:solidFill>
                <a:srgbClr val="00B050"/>
              </a:solidFill>
            </a:ln>
          </c:spPr>
          <c:invertIfNegative val="0"/>
          <c:dPt>
            <c:idx val="0"/>
            <c:invertIfNegative val="0"/>
            <c:bubble3D val="0"/>
            <c:spPr>
              <a:solidFill>
                <a:srgbClr val="E84C1B"/>
              </a:solidFill>
              <a:ln>
                <a:noFill/>
              </a:ln>
            </c:spPr>
            <c:extLst>
              <c:ext xmlns:c16="http://schemas.microsoft.com/office/drawing/2014/chart" uri="{C3380CC4-5D6E-409C-BE32-E72D297353CC}">
                <c16:uniqueId val="{00000001-302C-492A-BE55-BC896D5EFE84}"/>
              </c:ext>
            </c:extLst>
          </c:dPt>
          <c:dPt>
            <c:idx val="1"/>
            <c:invertIfNegative val="0"/>
            <c:bubble3D val="0"/>
            <c:spPr>
              <a:solidFill>
                <a:srgbClr val="E84C1B"/>
              </a:solidFill>
              <a:ln>
                <a:noFill/>
              </a:ln>
            </c:spPr>
            <c:extLst>
              <c:ext xmlns:c16="http://schemas.microsoft.com/office/drawing/2014/chart" uri="{C3380CC4-5D6E-409C-BE32-E72D297353CC}">
                <c16:uniqueId val="{00000003-302C-492A-BE55-BC896D5EFE84}"/>
              </c:ext>
            </c:extLst>
          </c:dPt>
          <c:dLbls>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0.77100000000000002</c:v>
                </c:pt>
              </c:numCache>
            </c:numRef>
          </c:val>
          <c:extLst>
            <c:ext xmlns:c16="http://schemas.microsoft.com/office/drawing/2014/chart" uri="{C3380CC4-5D6E-409C-BE32-E72D297353CC}">
              <c16:uniqueId val="{00000004-302C-492A-BE55-BC896D5EFE84}"/>
            </c:ext>
          </c:extLst>
        </c:ser>
        <c:ser>
          <c:idx val="1"/>
          <c:order val="1"/>
          <c:tx>
            <c:strRef>
              <c:f>Sheet1!$C$1</c:f>
              <c:strCache>
                <c:ptCount val="1"/>
                <c:pt idx="0">
                  <c:v>Series 2</c:v>
                </c:pt>
              </c:strCache>
            </c:strRef>
          </c:tx>
          <c:spPr>
            <a:solidFill>
              <a:srgbClr val="005B76"/>
            </a:solidFill>
            <a:ln>
              <a:noFill/>
            </a:ln>
          </c:spPr>
          <c:invertIfNegative val="0"/>
          <c:dLbls>
            <c:dLbl>
              <c:idx val="1"/>
              <c:layout>
                <c:manualLayout>
                  <c:x val="1.9011677211660601E-3"/>
                  <c:y val="1.6791545522937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2C-492A-BE55-BC896D5EFE84}"/>
                </c:ext>
              </c:extLst>
            </c:dLbl>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0.106</c:v>
                </c:pt>
              </c:numCache>
            </c:numRef>
          </c:val>
          <c:extLst>
            <c:ext xmlns:c16="http://schemas.microsoft.com/office/drawing/2014/chart" uri="{C3380CC4-5D6E-409C-BE32-E72D297353CC}">
              <c16:uniqueId val="{00000006-302C-492A-BE55-BC896D5EFE84}"/>
            </c:ext>
          </c:extLst>
        </c:ser>
        <c:ser>
          <c:idx val="2"/>
          <c:order val="2"/>
          <c:tx>
            <c:strRef>
              <c:f>Sheet1!$D$1</c:f>
              <c:strCache>
                <c:ptCount val="1"/>
                <c:pt idx="0">
                  <c:v>Series 3</c:v>
                </c:pt>
              </c:strCache>
            </c:strRef>
          </c:tx>
          <c:spPr>
            <a:solidFill>
              <a:srgbClr val="696969"/>
            </a:solidFill>
            <a:ln>
              <a:noFill/>
            </a:ln>
          </c:spPr>
          <c:invertIfNegative val="0"/>
          <c:dPt>
            <c:idx val="0"/>
            <c:invertIfNegative val="0"/>
            <c:bubble3D val="0"/>
            <c:spPr>
              <a:solidFill>
                <a:srgbClr val="152E43"/>
              </a:solidFill>
              <a:ln>
                <a:noFill/>
              </a:ln>
            </c:spPr>
            <c:extLst>
              <c:ext xmlns:c16="http://schemas.microsoft.com/office/drawing/2014/chart" uri="{C3380CC4-5D6E-409C-BE32-E72D297353CC}">
                <c16:uniqueId val="{00000008-302C-492A-BE55-BC896D5EFE84}"/>
              </c:ext>
            </c:extLst>
          </c:dPt>
          <c:dLbls>
            <c:spPr>
              <a:noFill/>
              <a:ln>
                <a:noFill/>
              </a:ln>
              <a:effectLst/>
            </c:spPr>
            <c:txPr>
              <a:bodyPr vertOverflow="overflow" horzOverflow="overflow" wrap="square" lIns="91440" tIns="45720" rIns="91440" bIns="45720" anchor="ctr">
                <a:spAutoFit/>
              </a:bodyPr>
              <a:lstStyle/>
              <a:p>
                <a:pPr>
                  <a:defRPr sz="1800" b="1" i="0" baseline="0">
                    <a:solidFill>
                      <a:schemeClr val="bg1"/>
                    </a:solidFill>
                    <a:effectLst>
                      <a:outerShdw blurRad="38100" dist="38100" dir="2700000" algn="ctr" rotWithShape="0">
                        <a:srgbClr val="000000">
                          <a:alpha val="43000"/>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Category 1</c:v>
                </c:pt>
              </c:strCache>
            </c:strRef>
          </c:cat>
          <c:val>
            <c:numRef>
              <c:f>Sheet1!$D$2</c:f>
              <c:numCache>
                <c:formatCode>0%</c:formatCode>
                <c:ptCount val="1"/>
                <c:pt idx="0">
                  <c:v>0.14000000000000001</c:v>
                </c:pt>
              </c:numCache>
            </c:numRef>
          </c:val>
          <c:extLst>
            <c:ext xmlns:c16="http://schemas.microsoft.com/office/drawing/2014/chart" uri="{C3380CC4-5D6E-409C-BE32-E72D297353CC}">
              <c16:uniqueId val="{00000009-302C-492A-BE55-BC896D5EFE84}"/>
            </c:ext>
          </c:extLst>
        </c:ser>
        <c:ser>
          <c:idx val="3"/>
          <c:order val="3"/>
          <c:tx>
            <c:strRef>
              <c:f>Sheet1!$E$1</c:f>
              <c:strCache>
                <c:ptCount val="1"/>
                <c:pt idx="0">
                  <c:v>Column2</c:v>
                </c:pt>
              </c:strCache>
            </c:strRef>
          </c:tx>
          <c:invertIfNegative val="0"/>
          <c:dLbls>
            <c:spPr>
              <a:noFill/>
              <a:ln>
                <a:noFill/>
              </a:ln>
              <a:effectLst/>
            </c:spPr>
            <c:txPr>
              <a:bodyPr wrap="square" lIns="38100" tIns="19050" rIns="38100" bIns="19050" anchor="ctr">
                <a:spAutoFit/>
              </a:bodyPr>
              <a:lstStyle/>
              <a:p>
                <a:pPr>
                  <a:defRPr sz="18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Sheet1!$E$2</c:f>
              <c:numCache>
                <c:formatCode>0%</c:formatCode>
                <c:ptCount val="1"/>
              </c:numCache>
            </c:numRef>
          </c:val>
          <c:extLst>
            <c:ext xmlns:c16="http://schemas.microsoft.com/office/drawing/2014/chart" uri="{C3380CC4-5D6E-409C-BE32-E72D297353CC}">
              <c16:uniqueId val="{0000000A-302C-492A-BE55-BC896D5EFE84}"/>
            </c:ext>
          </c:extLst>
        </c:ser>
        <c:ser>
          <c:idx val="4"/>
          <c:order val="4"/>
          <c:tx>
            <c:strRef>
              <c:f>Sheet1!$F$1</c:f>
              <c:strCache>
                <c:ptCount val="1"/>
                <c:pt idx="0">
                  <c:v>Column1</c:v>
                </c:pt>
              </c:strCache>
            </c:strRef>
          </c:tx>
          <c:invertIfNegative val="0"/>
          <c:dLbls>
            <c:spPr>
              <a:noFill/>
              <a:ln>
                <a:noFill/>
              </a:ln>
              <a:effectLst/>
            </c:spPr>
            <c:txPr>
              <a:bodyPr wrap="square" lIns="38100" tIns="19050" rIns="38100" bIns="19050" anchor="ctr">
                <a:spAutoFit/>
              </a:bodyPr>
              <a:lstStyle/>
              <a:p>
                <a:pPr>
                  <a:defRPr sz="18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Sheet1!$F$2</c:f>
              <c:numCache>
                <c:formatCode>0%</c:formatCode>
                <c:ptCount val="1"/>
              </c:numCache>
            </c:numRef>
          </c:val>
          <c:extLst>
            <c:ext xmlns:c16="http://schemas.microsoft.com/office/drawing/2014/chart" uri="{C3380CC4-5D6E-409C-BE32-E72D297353CC}">
              <c16:uniqueId val="{0000000B-302C-492A-BE55-BC896D5EFE84}"/>
            </c:ext>
          </c:extLst>
        </c:ser>
        <c:dLbls>
          <c:showLegendKey val="0"/>
          <c:showVal val="0"/>
          <c:showCatName val="0"/>
          <c:showSerName val="0"/>
          <c:showPercent val="0"/>
          <c:showBubbleSize val="0"/>
        </c:dLbls>
        <c:gapWidth val="30"/>
        <c:overlap val="100"/>
        <c:axId val="-2087543200"/>
        <c:axId val="-2086786144"/>
      </c:barChart>
      <c:catAx>
        <c:axId val="-2087543200"/>
        <c:scaling>
          <c:orientation val="minMax"/>
        </c:scaling>
        <c:delete val="1"/>
        <c:axPos val="l"/>
        <c:numFmt formatCode="General" sourceLinked="0"/>
        <c:majorTickMark val="out"/>
        <c:minorTickMark val="none"/>
        <c:tickLblPos val="nextTo"/>
        <c:crossAx val="-2086786144"/>
        <c:crosses val="autoZero"/>
        <c:auto val="1"/>
        <c:lblAlgn val="ctr"/>
        <c:lblOffset val="100"/>
        <c:noMultiLvlLbl val="0"/>
      </c:catAx>
      <c:valAx>
        <c:axId val="-2086786144"/>
        <c:scaling>
          <c:orientation val="minMax"/>
        </c:scaling>
        <c:delete val="1"/>
        <c:axPos val="b"/>
        <c:numFmt formatCode="0%" sourceLinked="1"/>
        <c:majorTickMark val="out"/>
        <c:minorTickMark val="none"/>
        <c:tickLblPos val="nextTo"/>
        <c:crossAx val="-208754320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88411634248301"/>
          <c:y val="9.2353500376157097E-2"/>
          <c:w val="0.82190654188818901"/>
          <c:h val="0.81529299924768595"/>
        </c:manualLayout>
      </c:layout>
      <c:barChart>
        <c:barDir val="bar"/>
        <c:grouping val="percentStacked"/>
        <c:varyColors val="0"/>
        <c:ser>
          <c:idx val="0"/>
          <c:order val="0"/>
          <c:tx>
            <c:strRef>
              <c:f>Sheet1!$B$1</c:f>
              <c:strCache>
                <c:ptCount val="1"/>
                <c:pt idx="0">
                  <c:v>Series 1</c:v>
                </c:pt>
              </c:strCache>
            </c:strRef>
          </c:tx>
          <c:spPr>
            <a:solidFill>
              <a:srgbClr val="E84C1B"/>
            </a:solidFill>
            <a:ln>
              <a:solidFill>
                <a:srgbClr val="00B050"/>
              </a:solidFill>
            </a:ln>
          </c:spPr>
          <c:invertIfNegative val="0"/>
          <c:dPt>
            <c:idx val="0"/>
            <c:invertIfNegative val="0"/>
            <c:bubble3D val="0"/>
            <c:spPr>
              <a:solidFill>
                <a:srgbClr val="E84C1B"/>
              </a:solidFill>
              <a:ln>
                <a:noFill/>
              </a:ln>
            </c:spPr>
            <c:extLst>
              <c:ext xmlns:c16="http://schemas.microsoft.com/office/drawing/2014/chart" uri="{C3380CC4-5D6E-409C-BE32-E72D297353CC}">
                <c16:uniqueId val="{00000001-A33F-47F2-B0D5-57F1668CE295}"/>
              </c:ext>
            </c:extLst>
          </c:dPt>
          <c:dPt>
            <c:idx val="1"/>
            <c:invertIfNegative val="0"/>
            <c:bubble3D val="0"/>
            <c:spPr>
              <a:solidFill>
                <a:srgbClr val="E84C1B"/>
              </a:solidFill>
              <a:ln>
                <a:noFill/>
              </a:ln>
            </c:spPr>
            <c:extLst>
              <c:ext xmlns:c16="http://schemas.microsoft.com/office/drawing/2014/chart" uri="{C3380CC4-5D6E-409C-BE32-E72D297353CC}">
                <c16:uniqueId val="{00000003-A33F-47F2-B0D5-57F1668CE295}"/>
              </c:ext>
            </c:extLst>
          </c:dPt>
          <c:dLbls>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0.48</c:v>
                </c:pt>
              </c:numCache>
            </c:numRef>
          </c:val>
          <c:extLst>
            <c:ext xmlns:c16="http://schemas.microsoft.com/office/drawing/2014/chart" uri="{C3380CC4-5D6E-409C-BE32-E72D297353CC}">
              <c16:uniqueId val="{00000004-A33F-47F2-B0D5-57F1668CE295}"/>
            </c:ext>
          </c:extLst>
        </c:ser>
        <c:ser>
          <c:idx val="1"/>
          <c:order val="1"/>
          <c:tx>
            <c:strRef>
              <c:f>Sheet1!$C$1</c:f>
              <c:strCache>
                <c:ptCount val="1"/>
                <c:pt idx="0">
                  <c:v>Series 2</c:v>
                </c:pt>
              </c:strCache>
            </c:strRef>
          </c:tx>
          <c:spPr>
            <a:solidFill>
              <a:srgbClr val="005B76"/>
            </a:solidFill>
            <a:ln>
              <a:noFill/>
            </a:ln>
          </c:spPr>
          <c:invertIfNegative val="0"/>
          <c:dLbls>
            <c:dLbl>
              <c:idx val="1"/>
              <c:layout>
                <c:manualLayout>
                  <c:x val="1.9011677211660601E-3"/>
                  <c:y val="1.6791545522937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3F-47F2-B0D5-57F1668CE295}"/>
                </c:ext>
              </c:extLst>
            </c:dLbl>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0.315</c:v>
                </c:pt>
              </c:numCache>
            </c:numRef>
          </c:val>
          <c:extLst>
            <c:ext xmlns:c16="http://schemas.microsoft.com/office/drawing/2014/chart" uri="{C3380CC4-5D6E-409C-BE32-E72D297353CC}">
              <c16:uniqueId val="{00000006-A33F-47F2-B0D5-57F1668CE295}"/>
            </c:ext>
          </c:extLst>
        </c:ser>
        <c:ser>
          <c:idx val="2"/>
          <c:order val="2"/>
          <c:tx>
            <c:strRef>
              <c:f>Sheet1!$D$1</c:f>
              <c:strCache>
                <c:ptCount val="1"/>
                <c:pt idx="0">
                  <c:v>Series 3 </c:v>
                </c:pt>
              </c:strCache>
            </c:strRef>
          </c:tx>
          <c:spPr>
            <a:solidFill>
              <a:srgbClr val="57A7B5"/>
            </a:solidFill>
            <a:ln>
              <a:noFill/>
            </a:ln>
          </c:spPr>
          <c:invertIfNegative val="0"/>
          <c:dLbls>
            <c:dLbl>
              <c:idx val="0"/>
              <c:tx>
                <c:rich>
                  <a:bodyPr wrap="square" lIns="38100" tIns="19050" rIns="38100" bIns="19050" anchor="ctr">
                    <a:spAutoFit/>
                  </a:bodyPr>
                  <a:lstStyle/>
                  <a:p>
                    <a:pPr>
                      <a:defRPr sz="1800" baseline="0">
                        <a:solidFill>
                          <a:schemeClr val="bg1"/>
                        </a:solidFill>
                      </a:defRPr>
                    </a:pPr>
                    <a:fld id="{ECC53C7B-B361-4DE0-8DFF-62C982D13EBC}" type="VALUE">
                      <a:rPr lang="en-US" b="1"/>
                      <a:pPr>
                        <a:defRPr sz="1800" baseline="0">
                          <a:solidFill>
                            <a:schemeClr val="bg1"/>
                          </a:solidFill>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33F-47F2-B0D5-57F1668CE295}"/>
                </c:ext>
              </c:extLst>
            </c:dLbl>
            <c:spPr>
              <a:noFill/>
              <a:ln>
                <a:noFill/>
              </a:ln>
              <a:effectLst/>
            </c:spPr>
            <c:txPr>
              <a:bodyPr wrap="square" lIns="38100" tIns="19050" rIns="38100" bIns="19050" anchor="ctr">
                <a:spAutoFit/>
              </a:bodyPr>
              <a:lstStyle/>
              <a:p>
                <a:pPr>
                  <a:defRPr sz="180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Sheet1!$D$2</c:f>
              <c:numCache>
                <c:formatCode>0%</c:formatCode>
                <c:ptCount val="1"/>
                <c:pt idx="0">
                  <c:v>0.15</c:v>
                </c:pt>
              </c:numCache>
            </c:numRef>
          </c:val>
          <c:extLst>
            <c:ext xmlns:c16="http://schemas.microsoft.com/office/drawing/2014/chart" uri="{C3380CC4-5D6E-409C-BE32-E72D297353CC}">
              <c16:uniqueId val="{00000008-A33F-47F2-B0D5-57F1668CE295}"/>
            </c:ext>
          </c:extLst>
        </c:ser>
        <c:ser>
          <c:idx val="3"/>
          <c:order val="3"/>
          <c:tx>
            <c:strRef>
              <c:f>Sheet1!$E$1</c:f>
              <c:strCache>
                <c:ptCount val="1"/>
                <c:pt idx="0">
                  <c:v>Series 4</c:v>
                </c:pt>
              </c:strCache>
            </c:strRef>
          </c:tx>
          <c:invertIfNegative val="0"/>
          <c:dLbls>
            <c:spPr>
              <a:noFill/>
              <a:ln>
                <a:noFill/>
              </a:ln>
              <a:effectLst/>
            </c:spPr>
            <c:txPr>
              <a:bodyPr wrap="square" lIns="38100" tIns="19050" rIns="38100" bIns="19050" anchor="ctr">
                <a:spAutoFit/>
              </a:bodyPr>
              <a:lstStyle/>
              <a:p>
                <a:pPr>
                  <a:defRPr sz="1800" b="1" baseline="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Category 1</c:v>
                </c:pt>
              </c:strCache>
            </c:strRef>
          </c:cat>
          <c:val>
            <c:numRef>
              <c:f>Sheet1!$E$2</c:f>
              <c:numCache>
                <c:formatCode>0%</c:formatCode>
                <c:ptCount val="1"/>
                <c:pt idx="0">
                  <c:v>0.05</c:v>
                </c:pt>
              </c:numCache>
            </c:numRef>
          </c:val>
          <c:extLst>
            <c:ext xmlns:c16="http://schemas.microsoft.com/office/drawing/2014/chart" uri="{C3380CC4-5D6E-409C-BE32-E72D297353CC}">
              <c16:uniqueId val="{00000009-A33F-47F2-B0D5-57F1668CE295}"/>
            </c:ext>
          </c:extLst>
        </c:ser>
        <c:dLbls>
          <c:showLegendKey val="0"/>
          <c:showVal val="0"/>
          <c:showCatName val="0"/>
          <c:showSerName val="0"/>
          <c:showPercent val="0"/>
          <c:showBubbleSize val="0"/>
        </c:dLbls>
        <c:gapWidth val="30"/>
        <c:overlap val="100"/>
        <c:axId val="-2087543200"/>
        <c:axId val="-2086786144"/>
      </c:barChart>
      <c:catAx>
        <c:axId val="-2087543200"/>
        <c:scaling>
          <c:orientation val="minMax"/>
        </c:scaling>
        <c:delete val="1"/>
        <c:axPos val="l"/>
        <c:numFmt formatCode="General" sourceLinked="0"/>
        <c:majorTickMark val="out"/>
        <c:minorTickMark val="none"/>
        <c:tickLblPos val="nextTo"/>
        <c:crossAx val="-2086786144"/>
        <c:crosses val="autoZero"/>
        <c:auto val="1"/>
        <c:lblAlgn val="ctr"/>
        <c:lblOffset val="100"/>
        <c:noMultiLvlLbl val="0"/>
      </c:catAx>
      <c:valAx>
        <c:axId val="-2086786144"/>
        <c:scaling>
          <c:orientation val="minMax"/>
        </c:scaling>
        <c:delete val="1"/>
        <c:axPos val="b"/>
        <c:numFmt formatCode="0%" sourceLinked="1"/>
        <c:majorTickMark val="out"/>
        <c:minorTickMark val="none"/>
        <c:tickLblPos val="nextTo"/>
        <c:crossAx val="-2087543200"/>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88411634248301"/>
          <c:y val="9.2353500376157097E-2"/>
          <c:w val="0.82190654188818901"/>
          <c:h val="0.81529299924768595"/>
        </c:manualLayout>
      </c:layout>
      <c:barChart>
        <c:barDir val="bar"/>
        <c:grouping val="percentStacked"/>
        <c:varyColors val="0"/>
        <c:ser>
          <c:idx val="0"/>
          <c:order val="0"/>
          <c:tx>
            <c:strRef>
              <c:f>Sheet1!$B$1</c:f>
              <c:strCache>
                <c:ptCount val="1"/>
                <c:pt idx="0">
                  <c:v>Series 1</c:v>
                </c:pt>
              </c:strCache>
            </c:strRef>
          </c:tx>
          <c:spPr>
            <a:solidFill>
              <a:srgbClr val="E84C1B"/>
            </a:solidFill>
            <a:ln>
              <a:solidFill>
                <a:srgbClr val="00B050"/>
              </a:solidFill>
            </a:ln>
          </c:spPr>
          <c:invertIfNegative val="0"/>
          <c:dPt>
            <c:idx val="0"/>
            <c:invertIfNegative val="0"/>
            <c:bubble3D val="0"/>
            <c:spPr>
              <a:solidFill>
                <a:srgbClr val="E84C1B"/>
              </a:solidFill>
              <a:ln>
                <a:noFill/>
              </a:ln>
            </c:spPr>
            <c:extLst>
              <c:ext xmlns:c16="http://schemas.microsoft.com/office/drawing/2014/chart" uri="{C3380CC4-5D6E-409C-BE32-E72D297353CC}">
                <c16:uniqueId val="{00000001-4CF6-4C83-8708-49C3DDC9C5BF}"/>
              </c:ext>
            </c:extLst>
          </c:dPt>
          <c:dPt>
            <c:idx val="1"/>
            <c:invertIfNegative val="0"/>
            <c:bubble3D val="0"/>
            <c:spPr>
              <a:solidFill>
                <a:srgbClr val="E84C1B"/>
              </a:solidFill>
              <a:ln>
                <a:noFill/>
              </a:ln>
            </c:spPr>
            <c:extLst>
              <c:ext xmlns:c16="http://schemas.microsoft.com/office/drawing/2014/chart" uri="{C3380CC4-5D6E-409C-BE32-E72D297353CC}">
                <c16:uniqueId val="{00000003-4CF6-4C83-8708-49C3DDC9C5BF}"/>
              </c:ext>
            </c:extLst>
          </c:dPt>
          <c:dLbls>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0.63</c:v>
                </c:pt>
              </c:numCache>
            </c:numRef>
          </c:val>
          <c:extLst>
            <c:ext xmlns:c16="http://schemas.microsoft.com/office/drawing/2014/chart" uri="{C3380CC4-5D6E-409C-BE32-E72D297353CC}">
              <c16:uniqueId val="{00000004-4CF6-4C83-8708-49C3DDC9C5BF}"/>
            </c:ext>
          </c:extLst>
        </c:ser>
        <c:ser>
          <c:idx val="1"/>
          <c:order val="1"/>
          <c:tx>
            <c:strRef>
              <c:f>Sheet1!$C$1</c:f>
              <c:strCache>
                <c:ptCount val="1"/>
                <c:pt idx="0">
                  <c:v>Series 2</c:v>
                </c:pt>
              </c:strCache>
            </c:strRef>
          </c:tx>
          <c:spPr>
            <a:solidFill>
              <a:srgbClr val="005B76"/>
            </a:solidFill>
            <a:ln>
              <a:noFill/>
            </a:ln>
          </c:spPr>
          <c:invertIfNegative val="0"/>
          <c:dLbls>
            <c:dLbl>
              <c:idx val="1"/>
              <c:layout>
                <c:manualLayout>
                  <c:x val="1.9011677211660601E-3"/>
                  <c:y val="1.6791545522937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F6-4C83-8708-49C3DDC9C5BF}"/>
                </c:ext>
              </c:extLst>
            </c:dLbl>
            <c:spPr>
              <a:noFill/>
              <a:ln>
                <a:noFill/>
              </a:ln>
              <a:effectLst/>
            </c:spPr>
            <c:txPr>
              <a:bodyPr/>
              <a:lstStyle/>
              <a:p>
                <a:pPr>
                  <a:defRPr sz="1800" b="1">
                    <a:solidFill>
                      <a:schemeClr val="bg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0.27</c:v>
                </c:pt>
              </c:numCache>
            </c:numRef>
          </c:val>
          <c:extLst>
            <c:ext xmlns:c16="http://schemas.microsoft.com/office/drawing/2014/chart" uri="{C3380CC4-5D6E-409C-BE32-E72D297353CC}">
              <c16:uniqueId val="{00000006-4CF6-4C83-8708-49C3DDC9C5BF}"/>
            </c:ext>
          </c:extLst>
        </c:ser>
        <c:ser>
          <c:idx val="2"/>
          <c:order val="2"/>
          <c:tx>
            <c:strRef>
              <c:f>Sheet1!$D$1</c:f>
              <c:strCache>
                <c:ptCount val="1"/>
                <c:pt idx="0">
                  <c:v>Column1</c:v>
                </c:pt>
              </c:strCache>
            </c:strRef>
          </c:tx>
          <c:spPr>
            <a:solidFill>
              <a:srgbClr val="57A7B5"/>
            </a:solidFill>
            <a:ln>
              <a:noFill/>
            </a:ln>
          </c:spPr>
          <c:invertIfNegative val="0"/>
          <c:cat>
            <c:strRef>
              <c:f>Sheet1!$A$2</c:f>
              <c:strCache>
                <c:ptCount val="1"/>
                <c:pt idx="0">
                  <c:v>Category 1</c:v>
                </c:pt>
              </c:strCache>
            </c:strRef>
          </c:cat>
          <c:val>
            <c:numRef>
              <c:f>Sheet1!$D$2</c:f>
              <c:numCache>
                <c:formatCode>0.00</c:formatCode>
                <c:ptCount val="1"/>
              </c:numCache>
            </c:numRef>
          </c:val>
          <c:extLst>
            <c:ext xmlns:c16="http://schemas.microsoft.com/office/drawing/2014/chart" uri="{C3380CC4-5D6E-409C-BE32-E72D297353CC}">
              <c16:uniqueId val="{00000007-4CF6-4C83-8708-49C3DDC9C5BF}"/>
            </c:ext>
          </c:extLst>
        </c:ser>
        <c:dLbls>
          <c:showLegendKey val="0"/>
          <c:showVal val="0"/>
          <c:showCatName val="0"/>
          <c:showSerName val="0"/>
          <c:showPercent val="0"/>
          <c:showBubbleSize val="0"/>
        </c:dLbls>
        <c:gapWidth val="30"/>
        <c:overlap val="100"/>
        <c:axId val="-2087543200"/>
        <c:axId val="-2086786144"/>
      </c:barChart>
      <c:catAx>
        <c:axId val="-2087543200"/>
        <c:scaling>
          <c:orientation val="minMax"/>
        </c:scaling>
        <c:delete val="1"/>
        <c:axPos val="l"/>
        <c:numFmt formatCode="General" sourceLinked="0"/>
        <c:majorTickMark val="out"/>
        <c:minorTickMark val="none"/>
        <c:tickLblPos val="nextTo"/>
        <c:crossAx val="-2086786144"/>
        <c:crosses val="autoZero"/>
        <c:auto val="1"/>
        <c:lblAlgn val="ctr"/>
        <c:lblOffset val="100"/>
        <c:noMultiLvlLbl val="0"/>
      </c:catAx>
      <c:valAx>
        <c:axId val="-2086786144"/>
        <c:scaling>
          <c:orientation val="minMax"/>
        </c:scaling>
        <c:delete val="1"/>
        <c:axPos val="b"/>
        <c:numFmt formatCode="0%" sourceLinked="1"/>
        <c:majorTickMark val="out"/>
        <c:minorTickMark val="none"/>
        <c:tickLblPos val="nextTo"/>
        <c:crossAx val="-2087543200"/>
        <c:crosses val="autoZero"/>
        <c:crossBetween val="between"/>
      </c:valAx>
    </c:plotArea>
    <c:plotVisOnly val="1"/>
    <c:dispBlanksAs val="gap"/>
    <c:showDLblsOverMax val="0"/>
  </c:chart>
  <c:spPr>
    <a:noFill/>
    <a:ln>
      <a:noFill/>
    </a:ln>
    <a:effectLst/>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CC3333"/>
              </a:solidFill>
              <a:ln>
                <a:noFill/>
              </a:ln>
              <a:effectLst/>
            </c:spPr>
            <c:extLst>
              <c:ext xmlns:c16="http://schemas.microsoft.com/office/drawing/2014/chart" uri="{C3380CC4-5D6E-409C-BE32-E72D297353CC}">
                <c16:uniqueId val="{00000001-E3CD-49C5-BD4F-DCE9C760EB08}"/>
              </c:ext>
            </c:extLst>
          </c:dPt>
          <c:dPt>
            <c:idx val="1"/>
            <c:invertIfNegative val="0"/>
            <c:bubble3D val="0"/>
            <c:spPr>
              <a:solidFill>
                <a:srgbClr val="1C8A7D"/>
              </a:solidFill>
              <a:ln>
                <a:noFill/>
              </a:ln>
              <a:effectLst/>
            </c:spPr>
            <c:extLst>
              <c:ext xmlns:c16="http://schemas.microsoft.com/office/drawing/2014/chart" uri="{C3380CC4-5D6E-409C-BE32-E72D297353CC}">
                <c16:uniqueId val="{00000003-E3CD-49C5-BD4F-DCE9C760EB08}"/>
              </c:ext>
            </c:extLst>
          </c:dPt>
          <c:dPt>
            <c:idx val="2"/>
            <c:invertIfNegative val="0"/>
            <c:bubble3D val="0"/>
            <c:spPr>
              <a:solidFill>
                <a:srgbClr val="B7E1F8"/>
              </a:solidFill>
              <a:ln>
                <a:noFill/>
              </a:ln>
              <a:effectLst/>
            </c:spPr>
            <c:extLst>
              <c:ext xmlns:c16="http://schemas.microsoft.com/office/drawing/2014/chart" uri="{C3380CC4-5D6E-409C-BE32-E72D297353CC}">
                <c16:uniqueId val="{00000005-E3CD-49C5-BD4F-DCE9C760EB08}"/>
              </c:ext>
            </c:extLst>
          </c:dPt>
          <c:dPt>
            <c:idx val="3"/>
            <c:invertIfNegative val="0"/>
            <c:bubble3D val="0"/>
            <c:spPr>
              <a:solidFill>
                <a:srgbClr val="B9B3E4"/>
              </a:solidFill>
              <a:ln>
                <a:noFill/>
              </a:ln>
              <a:effectLst/>
            </c:spPr>
            <c:extLst>
              <c:ext xmlns:c16="http://schemas.microsoft.com/office/drawing/2014/chart" uri="{C3380CC4-5D6E-409C-BE32-E72D297353CC}">
                <c16:uniqueId val="{00000007-E3CD-49C5-BD4F-DCE9C760EB08}"/>
              </c:ext>
            </c:extLst>
          </c:dPt>
          <c:cat>
            <c:strRef>
              <c:f>Sheet1!$A$2:$A$5</c:f>
              <c:strCache>
                <c:ptCount val="4"/>
                <c:pt idx="0">
                  <c:v>Latino</c:v>
                </c:pt>
                <c:pt idx="1">
                  <c:v>White</c:v>
                </c:pt>
                <c:pt idx="2">
                  <c:v>Black</c:v>
                </c:pt>
                <c:pt idx="3">
                  <c:v>Overall</c:v>
                </c:pt>
              </c:strCache>
            </c:strRef>
          </c:cat>
          <c:val>
            <c:numRef>
              <c:f>Sheet1!$B$2:$B$5</c:f>
              <c:numCache>
                <c:formatCode>0.00%</c:formatCode>
                <c:ptCount val="4"/>
                <c:pt idx="0">
                  <c:v>0.16400000000000001</c:v>
                </c:pt>
                <c:pt idx="1">
                  <c:v>0.108</c:v>
                </c:pt>
                <c:pt idx="2">
                  <c:v>0.13400000000000001</c:v>
                </c:pt>
                <c:pt idx="3">
                  <c:v>0.13300000000000001</c:v>
                </c:pt>
              </c:numCache>
            </c:numRef>
          </c:val>
          <c:extLst>
            <c:ext xmlns:c16="http://schemas.microsoft.com/office/drawing/2014/chart" uri="{C3380CC4-5D6E-409C-BE32-E72D297353CC}">
              <c16:uniqueId val="{00000008-E3CD-49C5-BD4F-DCE9C760EB08}"/>
            </c:ext>
          </c:extLst>
        </c:ser>
        <c:dLbls>
          <c:showLegendKey val="0"/>
          <c:showVal val="0"/>
          <c:showCatName val="0"/>
          <c:showSerName val="0"/>
          <c:showPercent val="0"/>
          <c:showBubbleSize val="0"/>
        </c:dLbls>
        <c:gapWidth val="40"/>
        <c:axId val="475382863"/>
        <c:axId val="1852557023"/>
      </c:barChart>
      <c:catAx>
        <c:axId val="47538286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crossAx val="1852557023"/>
        <c:crosses val="autoZero"/>
        <c:auto val="1"/>
        <c:lblAlgn val="ctr"/>
        <c:lblOffset val="100"/>
        <c:noMultiLvlLbl val="0"/>
      </c:catAx>
      <c:valAx>
        <c:axId val="1852557023"/>
        <c:scaling>
          <c:orientation val="minMax"/>
        </c:scaling>
        <c:delete val="1"/>
        <c:axPos val="b"/>
        <c:numFmt formatCode="0.00%" sourceLinked="1"/>
        <c:majorTickMark val="none"/>
        <c:minorTickMark val="none"/>
        <c:tickLblPos val="nextTo"/>
        <c:crossAx val="47538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6978D-8B95-4040-A980-B5962C0A65A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991244E4-412F-4DC7-AB5A-245320C9E839}">
      <dgm:prSet phldrT="[Text]" custT="1"/>
      <dgm:spPr/>
      <dgm:t>
        <a:bodyPr lIns="731520"/>
        <a:lstStyle/>
        <a:p>
          <a:r>
            <a:rPr lang="en-US" sz="1600" b="1" dirty="0">
              <a:latin typeface="Arial"/>
              <a:cs typeface="Arial"/>
              <a:sym typeface="Arial"/>
            </a:rPr>
            <a:t>List action areas for Latino-focused HIV policy &amp; programming</a:t>
          </a:r>
        </a:p>
      </dgm:t>
    </dgm:pt>
    <dgm:pt modelId="{C924C34D-8828-4652-A9E0-42F75B757578}" type="parTrans" cxnId="{D1BBC8A6-DF4C-4136-A98E-5FFA7B14455B}">
      <dgm:prSet/>
      <dgm:spPr/>
      <dgm:t>
        <a:bodyPr/>
        <a:lstStyle/>
        <a:p>
          <a:endParaRPr lang="en-US"/>
        </a:p>
      </dgm:t>
    </dgm:pt>
    <dgm:pt modelId="{EBE61BD2-DF58-4FFB-9743-AE395B92F5CF}" type="sibTrans" cxnId="{D1BBC8A6-DF4C-4136-A98E-5FFA7B14455B}">
      <dgm:prSet/>
      <dgm:spPr/>
      <dgm:t>
        <a:bodyPr/>
        <a:lstStyle/>
        <a:p>
          <a:endParaRPr lang="en-US"/>
        </a:p>
      </dgm:t>
    </dgm:pt>
    <dgm:pt modelId="{115BDE37-C0AB-4170-8236-AF3D07054A5D}">
      <dgm:prSet custT="1"/>
      <dgm:spPr/>
      <dgm:t>
        <a:bodyPr lIns="731520"/>
        <a:lstStyle/>
        <a:p>
          <a:r>
            <a:rPr lang="en-US" sz="1600" b="1" dirty="0"/>
            <a:t>Recognize the current context of the Latino HIV epidemic in the U.S.</a:t>
          </a:r>
        </a:p>
      </dgm:t>
    </dgm:pt>
    <dgm:pt modelId="{DF79F3F0-1206-407E-B47D-27F1A791F660}" type="parTrans" cxnId="{B84355C9-EC3F-4113-961D-A4E45CA5AC4B}">
      <dgm:prSet/>
      <dgm:spPr/>
      <dgm:t>
        <a:bodyPr/>
        <a:lstStyle/>
        <a:p>
          <a:endParaRPr lang="en-US"/>
        </a:p>
      </dgm:t>
    </dgm:pt>
    <dgm:pt modelId="{4BFB91CC-D5B0-4BFC-946E-F01C2F3DAB11}" type="sibTrans" cxnId="{B84355C9-EC3F-4113-961D-A4E45CA5AC4B}">
      <dgm:prSet/>
      <dgm:spPr/>
      <dgm:t>
        <a:bodyPr/>
        <a:lstStyle/>
        <a:p>
          <a:endParaRPr lang="en-US"/>
        </a:p>
      </dgm:t>
    </dgm:pt>
    <dgm:pt modelId="{CF7C877E-9413-48C5-AD70-9D0E6859614D}">
      <dgm:prSet custT="1"/>
      <dgm:spPr/>
      <dgm:t>
        <a:bodyPr lIns="731520"/>
        <a:lstStyle/>
        <a:p>
          <a:pPr algn="l"/>
          <a:r>
            <a:rPr lang="en-US" sz="1600" b="1" dirty="0">
              <a:solidFill>
                <a:schemeClr val="bg1"/>
              </a:solidFill>
            </a:rPr>
            <a:t>Identify system failures as drivers of HIV inequities among Latinos</a:t>
          </a:r>
        </a:p>
      </dgm:t>
    </dgm:pt>
    <dgm:pt modelId="{75088EF1-2C06-4DE5-BB19-27D633D15E73}" type="parTrans" cxnId="{DB231F5C-BA2A-4A24-9CD6-8316D927E664}">
      <dgm:prSet/>
      <dgm:spPr/>
      <dgm:t>
        <a:bodyPr/>
        <a:lstStyle/>
        <a:p>
          <a:endParaRPr lang="en-US"/>
        </a:p>
      </dgm:t>
    </dgm:pt>
    <dgm:pt modelId="{6133E571-68EA-4AC4-9E24-18DE1EE21136}" type="sibTrans" cxnId="{DB231F5C-BA2A-4A24-9CD6-8316D927E664}">
      <dgm:prSet/>
      <dgm:spPr/>
      <dgm:t>
        <a:bodyPr/>
        <a:lstStyle/>
        <a:p>
          <a:endParaRPr lang="en-US"/>
        </a:p>
      </dgm:t>
    </dgm:pt>
    <dgm:pt modelId="{D66F05CA-CBFE-4A32-A431-D8AC5DDABE31}" type="pres">
      <dgm:prSet presAssocID="{30B6978D-8B95-4040-A980-B5962C0A65A0}" presName="Name0" presStyleCnt="0">
        <dgm:presLayoutVars>
          <dgm:chMax val="7"/>
          <dgm:chPref val="7"/>
          <dgm:dir/>
        </dgm:presLayoutVars>
      </dgm:prSet>
      <dgm:spPr/>
    </dgm:pt>
    <dgm:pt modelId="{109B0591-38AD-4EC9-AD76-D3D86FF252D2}" type="pres">
      <dgm:prSet presAssocID="{30B6978D-8B95-4040-A980-B5962C0A65A0}" presName="Name1" presStyleCnt="0"/>
      <dgm:spPr/>
    </dgm:pt>
    <dgm:pt modelId="{076A1391-A9B3-47B2-AA66-A4ADFB829F2A}" type="pres">
      <dgm:prSet presAssocID="{30B6978D-8B95-4040-A980-B5962C0A65A0}" presName="cycle" presStyleCnt="0"/>
      <dgm:spPr/>
    </dgm:pt>
    <dgm:pt modelId="{1D7E2CE5-7054-458B-86CA-5D422900E9A7}" type="pres">
      <dgm:prSet presAssocID="{30B6978D-8B95-4040-A980-B5962C0A65A0}" presName="srcNode" presStyleLbl="node1" presStyleIdx="0" presStyleCnt="3"/>
      <dgm:spPr/>
    </dgm:pt>
    <dgm:pt modelId="{38D418EC-202F-4123-BC0D-7D6F0B5954C6}" type="pres">
      <dgm:prSet presAssocID="{30B6978D-8B95-4040-A980-B5962C0A65A0}" presName="conn" presStyleLbl="parChTrans1D2" presStyleIdx="0" presStyleCnt="1"/>
      <dgm:spPr/>
    </dgm:pt>
    <dgm:pt modelId="{900308F5-A09A-4C4B-A68B-B9D5637E3529}" type="pres">
      <dgm:prSet presAssocID="{30B6978D-8B95-4040-A980-B5962C0A65A0}" presName="extraNode" presStyleLbl="node1" presStyleIdx="0" presStyleCnt="3"/>
      <dgm:spPr/>
    </dgm:pt>
    <dgm:pt modelId="{C47F3381-347A-478C-9A9A-A734A57E3173}" type="pres">
      <dgm:prSet presAssocID="{30B6978D-8B95-4040-A980-B5962C0A65A0}" presName="dstNode" presStyleLbl="node1" presStyleIdx="0" presStyleCnt="3"/>
      <dgm:spPr/>
    </dgm:pt>
    <dgm:pt modelId="{081F39C1-4D92-454E-9930-2EBE4C82E14C}" type="pres">
      <dgm:prSet presAssocID="{115BDE37-C0AB-4170-8236-AF3D07054A5D}" presName="text_1" presStyleLbl="node1" presStyleIdx="0" presStyleCnt="3">
        <dgm:presLayoutVars>
          <dgm:bulletEnabled val="1"/>
        </dgm:presLayoutVars>
      </dgm:prSet>
      <dgm:spPr/>
    </dgm:pt>
    <dgm:pt modelId="{B7DE3E79-78D3-42E5-A1D8-02F9A232E3C2}" type="pres">
      <dgm:prSet presAssocID="{115BDE37-C0AB-4170-8236-AF3D07054A5D}" presName="accent_1" presStyleCnt="0"/>
      <dgm:spPr/>
    </dgm:pt>
    <dgm:pt modelId="{E36B01D2-E2B3-491B-9EDA-F53FD57A359D}" type="pres">
      <dgm:prSet presAssocID="{115BDE37-C0AB-4170-8236-AF3D07054A5D}" presName="accentRepeatNode" presStyleLbl="solidFgAcc1" presStyleIdx="0" presStyleCnt="3"/>
      <dgm:spPr/>
    </dgm:pt>
    <dgm:pt modelId="{753D8D0F-E48C-4B9A-A60D-718F703B237D}" type="pres">
      <dgm:prSet presAssocID="{CF7C877E-9413-48C5-AD70-9D0E6859614D}" presName="text_2" presStyleLbl="node1" presStyleIdx="1" presStyleCnt="3">
        <dgm:presLayoutVars>
          <dgm:bulletEnabled val="1"/>
        </dgm:presLayoutVars>
      </dgm:prSet>
      <dgm:spPr/>
    </dgm:pt>
    <dgm:pt modelId="{65A6932B-947A-4427-8DE7-C12F7C5DF2C2}" type="pres">
      <dgm:prSet presAssocID="{CF7C877E-9413-48C5-AD70-9D0E6859614D}" presName="accent_2" presStyleCnt="0"/>
      <dgm:spPr/>
    </dgm:pt>
    <dgm:pt modelId="{DE84DB31-429F-4F21-9AE2-9B2A88B32BA4}" type="pres">
      <dgm:prSet presAssocID="{CF7C877E-9413-48C5-AD70-9D0E6859614D}" presName="accentRepeatNode" presStyleLbl="solidFgAcc1" presStyleIdx="1" presStyleCnt="3"/>
      <dgm:spPr/>
    </dgm:pt>
    <dgm:pt modelId="{7070FE35-C2DC-494D-BB3E-B5428BCB8020}" type="pres">
      <dgm:prSet presAssocID="{991244E4-412F-4DC7-AB5A-245320C9E839}" presName="text_3" presStyleLbl="node1" presStyleIdx="2" presStyleCnt="3">
        <dgm:presLayoutVars>
          <dgm:bulletEnabled val="1"/>
        </dgm:presLayoutVars>
      </dgm:prSet>
      <dgm:spPr/>
    </dgm:pt>
    <dgm:pt modelId="{C7FC24E6-EA3A-4651-998A-A50AA8CAC5CF}" type="pres">
      <dgm:prSet presAssocID="{991244E4-412F-4DC7-AB5A-245320C9E839}" presName="accent_3" presStyleCnt="0"/>
      <dgm:spPr/>
    </dgm:pt>
    <dgm:pt modelId="{E4069CE1-138B-4586-AB54-D710FA246229}" type="pres">
      <dgm:prSet presAssocID="{991244E4-412F-4DC7-AB5A-245320C9E839}" presName="accentRepeatNode" presStyleLbl="solidFgAcc1" presStyleIdx="2" presStyleCnt="3"/>
      <dgm:spPr/>
    </dgm:pt>
  </dgm:ptLst>
  <dgm:cxnLst>
    <dgm:cxn modelId="{DB231F5C-BA2A-4A24-9CD6-8316D927E664}" srcId="{30B6978D-8B95-4040-A980-B5962C0A65A0}" destId="{CF7C877E-9413-48C5-AD70-9D0E6859614D}" srcOrd="1" destOrd="0" parTransId="{75088EF1-2C06-4DE5-BB19-27D633D15E73}" sibTransId="{6133E571-68EA-4AC4-9E24-18DE1EE21136}"/>
    <dgm:cxn modelId="{0C2CAE4F-16D9-495A-80C6-CA80A23BDB10}" type="presOf" srcId="{991244E4-412F-4DC7-AB5A-245320C9E839}" destId="{7070FE35-C2DC-494D-BB3E-B5428BCB8020}" srcOrd="0" destOrd="0" presId="urn:microsoft.com/office/officeart/2008/layout/VerticalCurvedList"/>
    <dgm:cxn modelId="{D1BBC8A6-DF4C-4136-A98E-5FFA7B14455B}" srcId="{30B6978D-8B95-4040-A980-B5962C0A65A0}" destId="{991244E4-412F-4DC7-AB5A-245320C9E839}" srcOrd="2" destOrd="0" parTransId="{C924C34D-8828-4652-A9E0-42F75B757578}" sibTransId="{EBE61BD2-DF58-4FFB-9743-AE395B92F5CF}"/>
    <dgm:cxn modelId="{B84355C9-EC3F-4113-961D-A4E45CA5AC4B}" srcId="{30B6978D-8B95-4040-A980-B5962C0A65A0}" destId="{115BDE37-C0AB-4170-8236-AF3D07054A5D}" srcOrd="0" destOrd="0" parTransId="{DF79F3F0-1206-407E-B47D-27F1A791F660}" sibTransId="{4BFB91CC-D5B0-4BFC-946E-F01C2F3DAB11}"/>
    <dgm:cxn modelId="{5E952DDE-0B9A-4D25-A608-E710249711F1}" type="presOf" srcId="{115BDE37-C0AB-4170-8236-AF3D07054A5D}" destId="{081F39C1-4D92-454E-9930-2EBE4C82E14C}" srcOrd="0" destOrd="0" presId="urn:microsoft.com/office/officeart/2008/layout/VerticalCurvedList"/>
    <dgm:cxn modelId="{7CF4ECF5-C4BB-4A84-BA86-10C6F6D8D5DE}" type="presOf" srcId="{30B6978D-8B95-4040-A980-B5962C0A65A0}" destId="{D66F05CA-CBFE-4A32-A431-D8AC5DDABE31}" srcOrd="0" destOrd="0" presId="urn:microsoft.com/office/officeart/2008/layout/VerticalCurvedList"/>
    <dgm:cxn modelId="{CB320CFB-56AB-4041-B678-E7865FD4A54C}" type="presOf" srcId="{4BFB91CC-D5B0-4BFC-946E-F01C2F3DAB11}" destId="{38D418EC-202F-4123-BC0D-7D6F0B5954C6}" srcOrd="0" destOrd="0" presId="urn:microsoft.com/office/officeart/2008/layout/VerticalCurvedList"/>
    <dgm:cxn modelId="{E62C16FC-B9FF-484D-91DA-14A1FC42DC5D}" type="presOf" srcId="{CF7C877E-9413-48C5-AD70-9D0E6859614D}" destId="{753D8D0F-E48C-4B9A-A60D-718F703B237D}" srcOrd="0" destOrd="0" presId="urn:microsoft.com/office/officeart/2008/layout/VerticalCurvedList"/>
    <dgm:cxn modelId="{7D28C575-E6AA-4918-B9E0-1C24F8DA3A73}" type="presParOf" srcId="{D66F05CA-CBFE-4A32-A431-D8AC5DDABE31}" destId="{109B0591-38AD-4EC9-AD76-D3D86FF252D2}" srcOrd="0" destOrd="0" presId="urn:microsoft.com/office/officeart/2008/layout/VerticalCurvedList"/>
    <dgm:cxn modelId="{3B35EF35-DD5F-4441-8974-A2EB8EDAED3D}" type="presParOf" srcId="{109B0591-38AD-4EC9-AD76-D3D86FF252D2}" destId="{076A1391-A9B3-47B2-AA66-A4ADFB829F2A}" srcOrd="0" destOrd="0" presId="urn:microsoft.com/office/officeart/2008/layout/VerticalCurvedList"/>
    <dgm:cxn modelId="{086D43A4-B03B-4E12-9081-74BCAC28E40D}" type="presParOf" srcId="{076A1391-A9B3-47B2-AA66-A4ADFB829F2A}" destId="{1D7E2CE5-7054-458B-86CA-5D422900E9A7}" srcOrd="0" destOrd="0" presId="urn:microsoft.com/office/officeart/2008/layout/VerticalCurvedList"/>
    <dgm:cxn modelId="{AD5251A5-97DD-4334-AA62-4E9C9AC8545C}" type="presParOf" srcId="{076A1391-A9B3-47B2-AA66-A4ADFB829F2A}" destId="{38D418EC-202F-4123-BC0D-7D6F0B5954C6}" srcOrd="1" destOrd="0" presId="urn:microsoft.com/office/officeart/2008/layout/VerticalCurvedList"/>
    <dgm:cxn modelId="{C07125B0-3E57-48E0-AEE5-B1A6AA5BD483}" type="presParOf" srcId="{076A1391-A9B3-47B2-AA66-A4ADFB829F2A}" destId="{900308F5-A09A-4C4B-A68B-B9D5637E3529}" srcOrd="2" destOrd="0" presId="urn:microsoft.com/office/officeart/2008/layout/VerticalCurvedList"/>
    <dgm:cxn modelId="{C042C17C-9D65-4F53-9440-6BA183A9967B}" type="presParOf" srcId="{076A1391-A9B3-47B2-AA66-A4ADFB829F2A}" destId="{C47F3381-347A-478C-9A9A-A734A57E3173}" srcOrd="3" destOrd="0" presId="urn:microsoft.com/office/officeart/2008/layout/VerticalCurvedList"/>
    <dgm:cxn modelId="{31EC565C-7950-47ED-9A9A-00AB343FF36E}" type="presParOf" srcId="{109B0591-38AD-4EC9-AD76-D3D86FF252D2}" destId="{081F39C1-4D92-454E-9930-2EBE4C82E14C}" srcOrd="1" destOrd="0" presId="urn:microsoft.com/office/officeart/2008/layout/VerticalCurvedList"/>
    <dgm:cxn modelId="{367308B6-6C4B-4DC2-A2E7-11C85A53F59E}" type="presParOf" srcId="{109B0591-38AD-4EC9-AD76-D3D86FF252D2}" destId="{B7DE3E79-78D3-42E5-A1D8-02F9A232E3C2}" srcOrd="2" destOrd="0" presId="urn:microsoft.com/office/officeart/2008/layout/VerticalCurvedList"/>
    <dgm:cxn modelId="{AD3F3463-0A88-4011-8FBC-B9B2D2C3C65F}" type="presParOf" srcId="{B7DE3E79-78D3-42E5-A1D8-02F9A232E3C2}" destId="{E36B01D2-E2B3-491B-9EDA-F53FD57A359D}" srcOrd="0" destOrd="0" presId="urn:microsoft.com/office/officeart/2008/layout/VerticalCurvedList"/>
    <dgm:cxn modelId="{FA327E1B-1B50-4E34-B700-8012FB87E087}" type="presParOf" srcId="{109B0591-38AD-4EC9-AD76-D3D86FF252D2}" destId="{753D8D0F-E48C-4B9A-A60D-718F703B237D}" srcOrd="3" destOrd="0" presId="urn:microsoft.com/office/officeart/2008/layout/VerticalCurvedList"/>
    <dgm:cxn modelId="{3FF193E7-A352-4793-BCE7-9E9376A1393E}" type="presParOf" srcId="{109B0591-38AD-4EC9-AD76-D3D86FF252D2}" destId="{65A6932B-947A-4427-8DE7-C12F7C5DF2C2}" srcOrd="4" destOrd="0" presId="urn:microsoft.com/office/officeart/2008/layout/VerticalCurvedList"/>
    <dgm:cxn modelId="{7D9958DF-29D2-4021-BAC1-DA590CC9FBD2}" type="presParOf" srcId="{65A6932B-947A-4427-8DE7-C12F7C5DF2C2}" destId="{DE84DB31-429F-4F21-9AE2-9B2A88B32BA4}" srcOrd="0" destOrd="0" presId="urn:microsoft.com/office/officeart/2008/layout/VerticalCurvedList"/>
    <dgm:cxn modelId="{A3527262-0027-4B54-856F-7B04F1DF8984}" type="presParOf" srcId="{109B0591-38AD-4EC9-AD76-D3D86FF252D2}" destId="{7070FE35-C2DC-494D-BB3E-B5428BCB8020}" srcOrd="5" destOrd="0" presId="urn:microsoft.com/office/officeart/2008/layout/VerticalCurvedList"/>
    <dgm:cxn modelId="{1911B1E6-07C0-4EE1-B75B-F39E4CFE9F3D}" type="presParOf" srcId="{109B0591-38AD-4EC9-AD76-D3D86FF252D2}" destId="{C7FC24E6-EA3A-4651-998A-A50AA8CAC5CF}" srcOrd="6" destOrd="0" presId="urn:microsoft.com/office/officeart/2008/layout/VerticalCurvedList"/>
    <dgm:cxn modelId="{26B8736A-FB40-4441-98A4-29201BED90C3}" type="presParOf" srcId="{C7FC24E6-EA3A-4651-998A-A50AA8CAC5CF}" destId="{E4069CE1-138B-4586-AB54-D710FA2462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B6978D-8B95-4040-A980-B5962C0A65A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115BDE37-C0AB-4170-8236-AF3D07054A5D}">
      <dgm:prSet custT="1"/>
      <dgm:spPr/>
      <dgm:t>
        <a:bodyPr lIns="731520"/>
        <a:lstStyle/>
        <a:p>
          <a:pPr algn="l"/>
          <a:r>
            <a:rPr lang="en-US" sz="2400" b="1" dirty="0"/>
            <a:t> </a:t>
          </a:r>
        </a:p>
      </dgm:t>
    </dgm:pt>
    <dgm:pt modelId="{DF79F3F0-1206-407E-B47D-27F1A791F660}" type="parTrans" cxnId="{B84355C9-EC3F-4113-961D-A4E45CA5AC4B}">
      <dgm:prSet/>
      <dgm:spPr/>
      <dgm:t>
        <a:bodyPr/>
        <a:lstStyle/>
        <a:p>
          <a:endParaRPr lang="en-US"/>
        </a:p>
      </dgm:t>
    </dgm:pt>
    <dgm:pt modelId="{4BFB91CC-D5B0-4BFC-946E-F01C2F3DAB11}" type="sibTrans" cxnId="{B84355C9-EC3F-4113-961D-A4E45CA5AC4B}">
      <dgm:prSet/>
      <dgm:spPr/>
      <dgm:t>
        <a:bodyPr/>
        <a:lstStyle/>
        <a:p>
          <a:endParaRPr lang="en-US"/>
        </a:p>
      </dgm:t>
    </dgm:pt>
    <dgm:pt modelId="{D66F05CA-CBFE-4A32-A431-D8AC5DDABE31}" type="pres">
      <dgm:prSet presAssocID="{30B6978D-8B95-4040-A980-B5962C0A65A0}" presName="Name0" presStyleCnt="0">
        <dgm:presLayoutVars>
          <dgm:chMax val="7"/>
          <dgm:chPref val="7"/>
          <dgm:dir/>
        </dgm:presLayoutVars>
      </dgm:prSet>
      <dgm:spPr/>
    </dgm:pt>
    <dgm:pt modelId="{109B0591-38AD-4EC9-AD76-D3D86FF252D2}" type="pres">
      <dgm:prSet presAssocID="{30B6978D-8B95-4040-A980-B5962C0A65A0}" presName="Name1" presStyleCnt="0"/>
      <dgm:spPr/>
    </dgm:pt>
    <dgm:pt modelId="{076A1391-A9B3-47B2-AA66-A4ADFB829F2A}" type="pres">
      <dgm:prSet presAssocID="{30B6978D-8B95-4040-A980-B5962C0A65A0}" presName="cycle" presStyleCnt="0"/>
      <dgm:spPr/>
    </dgm:pt>
    <dgm:pt modelId="{1D7E2CE5-7054-458B-86CA-5D422900E9A7}" type="pres">
      <dgm:prSet presAssocID="{30B6978D-8B95-4040-A980-B5962C0A65A0}" presName="srcNode" presStyleLbl="node1" presStyleIdx="0" presStyleCnt="1"/>
      <dgm:spPr/>
    </dgm:pt>
    <dgm:pt modelId="{38D418EC-202F-4123-BC0D-7D6F0B5954C6}" type="pres">
      <dgm:prSet presAssocID="{30B6978D-8B95-4040-A980-B5962C0A65A0}" presName="conn" presStyleLbl="parChTrans1D2" presStyleIdx="0" presStyleCnt="1"/>
      <dgm:spPr/>
    </dgm:pt>
    <dgm:pt modelId="{900308F5-A09A-4C4B-A68B-B9D5637E3529}" type="pres">
      <dgm:prSet presAssocID="{30B6978D-8B95-4040-A980-B5962C0A65A0}" presName="extraNode" presStyleLbl="node1" presStyleIdx="0" presStyleCnt="1"/>
      <dgm:spPr/>
    </dgm:pt>
    <dgm:pt modelId="{C47F3381-347A-478C-9A9A-A734A57E3173}" type="pres">
      <dgm:prSet presAssocID="{30B6978D-8B95-4040-A980-B5962C0A65A0}" presName="dstNode" presStyleLbl="node1" presStyleIdx="0" presStyleCnt="1"/>
      <dgm:spPr/>
    </dgm:pt>
    <dgm:pt modelId="{081F39C1-4D92-454E-9930-2EBE4C82E14C}" type="pres">
      <dgm:prSet presAssocID="{115BDE37-C0AB-4170-8236-AF3D07054A5D}" presName="text_1" presStyleLbl="node1" presStyleIdx="0" presStyleCnt="1" custScaleX="94963">
        <dgm:presLayoutVars>
          <dgm:bulletEnabled val="1"/>
        </dgm:presLayoutVars>
      </dgm:prSet>
      <dgm:spPr/>
    </dgm:pt>
    <dgm:pt modelId="{B7DE3E79-78D3-42E5-A1D8-02F9A232E3C2}" type="pres">
      <dgm:prSet presAssocID="{115BDE37-C0AB-4170-8236-AF3D07054A5D}" presName="accent_1" presStyleCnt="0"/>
      <dgm:spPr/>
    </dgm:pt>
    <dgm:pt modelId="{E36B01D2-E2B3-491B-9EDA-F53FD57A359D}" type="pres">
      <dgm:prSet presAssocID="{115BDE37-C0AB-4170-8236-AF3D07054A5D}" presName="accentRepeatNode" presStyleLbl="solidFgAcc1" presStyleIdx="0" presStyleCnt="1" custScaleX="90632" custScaleY="89804"/>
      <dgm:spPr/>
    </dgm:pt>
  </dgm:ptLst>
  <dgm:cxnLst>
    <dgm:cxn modelId="{B84355C9-EC3F-4113-961D-A4E45CA5AC4B}" srcId="{30B6978D-8B95-4040-A980-B5962C0A65A0}" destId="{115BDE37-C0AB-4170-8236-AF3D07054A5D}" srcOrd="0" destOrd="0" parTransId="{DF79F3F0-1206-407E-B47D-27F1A791F660}" sibTransId="{4BFB91CC-D5B0-4BFC-946E-F01C2F3DAB11}"/>
    <dgm:cxn modelId="{5E952DDE-0B9A-4D25-A608-E710249711F1}" type="presOf" srcId="{115BDE37-C0AB-4170-8236-AF3D07054A5D}" destId="{081F39C1-4D92-454E-9930-2EBE4C82E14C}" srcOrd="0" destOrd="0" presId="urn:microsoft.com/office/officeart/2008/layout/VerticalCurvedList"/>
    <dgm:cxn modelId="{7CF4ECF5-C4BB-4A84-BA86-10C6F6D8D5DE}" type="presOf" srcId="{30B6978D-8B95-4040-A980-B5962C0A65A0}" destId="{D66F05CA-CBFE-4A32-A431-D8AC5DDABE31}" srcOrd="0" destOrd="0" presId="urn:microsoft.com/office/officeart/2008/layout/VerticalCurvedList"/>
    <dgm:cxn modelId="{CB320CFB-56AB-4041-B678-E7865FD4A54C}" type="presOf" srcId="{4BFB91CC-D5B0-4BFC-946E-F01C2F3DAB11}" destId="{38D418EC-202F-4123-BC0D-7D6F0B5954C6}" srcOrd="0" destOrd="0" presId="urn:microsoft.com/office/officeart/2008/layout/VerticalCurvedList"/>
    <dgm:cxn modelId="{7D28C575-E6AA-4918-B9E0-1C24F8DA3A73}" type="presParOf" srcId="{D66F05CA-CBFE-4A32-A431-D8AC5DDABE31}" destId="{109B0591-38AD-4EC9-AD76-D3D86FF252D2}" srcOrd="0" destOrd="0" presId="urn:microsoft.com/office/officeart/2008/layout/VerticalCurvedList"/>
    <dgm:cxn modelId="{3B35EF35-DD5F-4441-8974-A2EB8EDAED3D}" type="presParOf" srcId="{109B0591-38AD-4EC9-AD76-D3D86FF252D2}" destId="{076A1391-A9B3-47B2-AA66-A4ADFB829F2A}" srcOrd="0" destOrd="0" presId="urn:microsoft.com/office/officeart/2008/layout/VerticalCurvedList"/>
    <dgm:cxn modelId="{086D43A4-B03B-4E12-9081-74BCAC28E40D}" type="presParOf" srcId="{076A1391-A9B3-47B2-AA66-A4ADFB829F2A}" destId="{1D7E2CE5-7054-458B-86CA-5D422900E9A7}" srcOrd="0" destOrd="0" presId="urn:microsoft.com/office/officeart/2008/layout/VerticalCurvedList"/>
    <dgm:cxn modelId="{AD5251A5-97DD-4334-AA62-4E9C9AC8545C}" type="presParOf" srcId="{076A1391-A9B3-47B2-AA66-A4ADFB829F2A}" destId="{38D418EC-202F-4123-BC0D-7D6F0B5954C6}" srcOrd="1" destOrd="0" presId="urn:microsoft.com/office/officeart/2008/layout/VerticalCurvedList"/>
    <dgm:cxn modelId="{C07125B0-3E57-48E0-AEE5-B1A6AA5BD483}" type="presParOf" srcId="{076A1391-A9B3-47B2-AA66-A4ADFB829F2A}" destId="{900308F5-A09A-4C4B-A68B-B9D5637E3529}" srcOrd="2" destOrd="0" presId="urn:microsoft.com/office/officeart/2008/layout/VerticalCurvedList"/>
    <dgm:cxn modelId="{C042C17C-9D65-4F53-9440-6BA183A9967B}" type="presParOf" srcId="{076A1391-A9B3-47B2-AA66-A4ADFB829F2A}" destId="{C47F3381-347A-478C-9A9A-A734A57E3173}" srcOrd="3" destOrd="0" presId="urn:microsoft.com/office/officeart/2008/layout/VerticalCurvedList"/>
    <dgm:cxn modelId="{31EC565C-7950-47ED-9A9A-00AB343FF36E}" type="presParOf" srcId="{109B0591-38AD-4EC9-AD76-D3D86FF252D2}" destId="{081F39C1-4D92-454E-9930-2EBE4C82E14C}" srcOrd="1" destOrd="0" presId="urn:microsoft.com/office/officeart/2008/layout/VerticalCurvedList"/>
    <dgm:cxn modelId="{367308B6-6C4B-4DC2-A2E7-11C85A53F59E}" type="presParOf" srcId="{109B0591-38AD-4EC9-AD76-D3D86FF252D2}" destId="{B7DE3E79-78D3-42E5-A1D8-02F9A232E3C2}" srcOrd="2" destOrd="0" presId="urn:microsoft.com/office/officeart/2008/layout/VerticalCurvedList"/>
    <dgm:cxn modelId="{AD3F3463-0A88-4011-8FBC-B9B2D2C3C65F}" type="presParOf" srcId="{B7DE3E79-78D3-42E5-A1D8-02F9A232E3C2}" destId="{E36B01D2-E2B3-491B-9EDA-F53FD57A359D}"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B6978D-8B95-4040-A980-B5962C0A65A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ECDF7A37-4E5B-44B7-9245-E7D83F483484}">
      <dgm:prSet custT="1"/>
      <dgm:spPr/>
      <dgm:t>
        <a:bodyPr lIns="731520"/>
        <a:lstStyle/>
        <a:p>
          <a:endParaRPr lang="en-US" sz="2400" b="1" dirty="0"/>
        </a:p>
      </dgm:t>
    </dgm:pt>
    <dgm:pt modelId="{CB22CA59-037C-4B0C-9841-B12EAE444EBE}" type="parTrans" cxnId="{56359463-F1A9-449C-BC9C-09B0336F268A}">
      <dgm:prSet/>
      <dgm:spPr/>
      <dgm:t>
        <a:bodyPr/>
        <a:lstStyle/>
        <a:p>
          <a:endParaRPr lang="en-US"/>
        </a:p>
      </dgm:t>
    </dgm:pt>
    <dgm:pt modelId="{62D845F7-71ED-4A7A-BDF0-5F19121A212C}" type="sibTrans" cxnId="{56359463-F1A9-449C-BC9C-09B0336F268A}">
      <dgm:prSet/>
      <dgm:spPr/>
      <dgm:t>
        <a:bodyPr/>
        <a:lstStyle/>
        <a:p>
          <a:endParaRPr lang="en-US"/>
        </a:p>
      </dgm:t>
    </dgm:pt>
    <dgm:pt modelId="{D66F05CA-CBFE-4A32-A431-D8AC5DDABE31}" type="pres">
      <dgm:prSet presAssocID="{30B6978D-8B95-4040-A980-B5962C0A65A0}" presName="Name0" presStyleCnt="0">
        <dgm:presLayoutVars>
          <dgm:chMax val="7"/>
          <dgm:chPref val="7"/>
          <dgm:dir/>
        </dgm:presLayoutVars>
      </dgm:prSet>
      <dgm:spPr/>
    </dgm:pt>
    <dgm:pt modelId="{109B0591-38AD-4EC9-AD76-D3D86FF252D2}" type="pres">
      <dgm:prSet presAssocID="{30B6978D-8B95-4040-A980-B5962C0A65A0}" presName="Name1" presStyleCnt="0"/>
      <dgm:spPr/>
    </dgm:pt>
    <dgm:pt modelId="{076A1391-A9B3-47B2-AA66-A4ADFB829F2A}" type="pres">
      <dgm:prSet presAssocID="{30B6978D-8B95-4040-A980-B5962C0A65A0}" presName="cycle" presStyleCnt="0"/>
      <dgm:spPr/>
    </dgm:pt>
    <dgm:pt modelId="{1D7E2CE5-7054-458B-86CA-5D422900E9A7}" type="pres">
      <dgm:prSet presAssocID="{30B6978D-8B95-4040-A980-B5962C0A65A0}" presName="srcNode" presStyleLbl="node1" presStyleIdx="0" presStyleCnt="1"/>
      <dgm:spPr/>
    </dgm:pt>
    <dgm:pt modelId="{38D418EC-202F-4123-BC0D-7D6F0B5954C6}" type="pres">
      <dgm:prSet presAssocID="{30B6978D-8B95-4040-A980-B5962C0A65A0}" presName="conn" presStyleLbl="parChTrans1D2" presStyleIdx="0" presStyleCnt="1"/>
      <dgm:spPr/>
    </dgm:pt>
    <dgm:pt modelId="{900308F5-A09A-4C4B-A68B-B9D5637E3529}" type="pres">
      <dgm:prSet presAssocID="{30B6978D-8B95-4040-A980-B5962C0A65A0}" presName="extraNode" presStyleLbl="node1" presStyleIdx="0" presStyleCnt="1"/>
      <dgm:spPr/>
    </dgm:pt>
    <dgm:pt modelId="{C47F3381-347A-478C-9A9A-A734A57E3173}" type="pres">
      <dgm:prSet presAssocID="{30B6978D-8B95-4040-A980-B5962C0A65A0}" presName="dstNode" presStyleLbl="node1" presStyleIdx="0" presStyleCnt="1"/>
      <dgm:spPr/>
    </dgm:pt>
    <dgm:pt modelId="{3749E354-D3DF-45F5-A0E0-BF1A57838580}" type="pres">
      <dgm:prSet presAssocID="{ECDF7A37-4E5B-44B7-9245-E7D83F483484}" presName="text_1" presStyleLbl="node1" presStyleIdx="0" presStyleCnt="1" custScaleX="94938">
        <dgm:presLayoutVars>
          <dgm:bulletEnabled val="1"/>
        </dgm:presLayoutVars>
      </dgm:prSet>
      <dgm:spPr/>
    </dgm:pt>
    <dgm:pt modelId="{90087961-4741-41C5-8471-4FA42F836E36}" type="pres">
      <dgm:prSet presAssocID="{ECDF7A37-4E5B-44B7-9245-E7D83F483484}" presName="accent_1" presStyleCnt="0"/>
      <dgm:spPr/>
    </dgm:pt>
    <dgm:pt modelId="{76667804-7958-4FE7-B5B0-6A15C264D2CE}" type="pres">
      <dgm:prSet presAssocID="{ECDF7A37-4E5B-44B7-9245-E7D83F483484}" presName="accentRepeatNode" presStyleLbl="solidFgAcc1" presStyleIdx="0" presStyleCnt="1"/>
      <dgm:spPr/>
    </dgm:pt>
  </dgm:ptLst>
  <dgm:cxnLst>
    <dgm:cxn modelId="{56359463-F1A9-449C-BC9C-09B0336F268A}" srcId="{30B6978D-8B95-4040-A980-B5962C0A65A0}" destId="{ECDF7A37-4E5B-44B7-9245-E7D83F483484}" srcOrd="0" destOrd="0" parTransId="{CB22CA59-037C-4B0C-9841-B12EAE444EBE}" sibTransId="{62D845F7-71ED-4A7A-BDF0-5F19121A212C}"/>
    <dgm:cxn modelId="{6D565489-F25E-41E9-B63B-08462178B80F}" type="presOf" srcId="{ECDF7A37-4E5B-44B7-9245-E7D83F483484}" destId="{3749E354-D3DF-45F5-A0E0-BF1A57838580}" srcOrd="0" destOrd="0" presId="urn:microsoft.com/office/officeart/2008/layout/VerticalCurvedList"/>
    <dgm:cxn modelId="{7CF4ECF5-C4BB-4A84-BA86-10C6F6D8D5DE}" type="presOf" srcId="{30B6978D-8B95-4040-A980-B5962C0A65A0}" destId="{D66F05CA-CBFE-4A32-A431-D8AC5DDABE31}" srcOrd="0" destOrd="0" presId="urn:microsoft.com/office/officeart/2008/layout/VerticalCurvedList"/>
    <dgm:cxn modelId="{992931FF-788F-43B2-AE73-91EB7908075C}" type="presOf" srcId="{62D845F7-71ED-4A7A-BDF0-5F19121A212C}" destId="{38D418EC-202F-4123-BC0D-7D6F0B5954C6}" srcOrd="0" destOrd="0" presId="urn:microsoft.com/office/officeart/2008/layout/VerticalCurvedList"/>
    <dgm:cxn modelId="{7D28C575-E6AA-4918-B9E0-1C24F8DA3A73}" type="presParOf" srcId="{D66F05CA-CBFE-4A32-A431-D8AC5DDABE31}" destId="{109B0591-38AD-4EC9-AD76-D3D86FF252D2}" srcOrd="0" destOrd="0" presId="urn:microsoft.com/office/officeart/2008/layout/VerticalCurvedList"/>
    <dgm:cxn modelId="{3B35EF35-DD5F-4441-8974-A2EB8EDAED3D}" type="presParOf" srcId="{109B0591-38AD-4EC9-AD76-D3D86FF252D2}" destId="{076A1391-A9B3-47B2-AA66-A4ADFB829F2A}" srcOrd="0" destOrd="0" presId="urn:microsoft.com/office/officeart/2008/layout/VerticalCurvedList"/>
    <dgm:cxn modelId="{086D43A4-B03B-4E12-9081-74BCAC28E40D}" type="presParOf" srcId="{076A1391-A9B3-47B2-AA66-A4ADFB829F2A}" destId="{1D7E2CE5-7054-458B-86CA-5D422900E9A7}" srcOrd="0" destOrd="0" presId="urn:microsoft.com/office/officeart/2008/layout/VerticalCurvedList"/>
    <dgm:cxn modelId="{AD5251A5-97DD-4334-AA62-4E9C9AC8545C}" type="presParOf" srcId="{076A1391-A9B3-47B2-AA66-A4ADFB829F2A}" destId="{38D418EC-202F-4123-BC0D-7D6F0B5954C6}" srcOrd="1" destOrd="0" presId="urn:microsoft.com/office/officeart/2008/layout/VerticalCurvedList"/>
    <dgm:cxn modelId="{C07125B0-3E57-48E0-AEE5-B1A6AA5BD483}" type="presParOf" srcId="{076A1391-A9B3-47B2-AA66-A4ADFB829F2A}" destId="{900308F5-A09A-4C4B-A68B-B9D5637E3529}" srcOrd="2" destOrd="0" presId="urn:microsoft.com/office/officeart/2008/layout/VerticalCurvedList"/>
    <dgm:cxn modelId="{C042C17C-9D65-4F53-9440-6BA183A9967B}" type="presParOf" srcId="{076A1391-A9B3-47B2-AA66-A4ADFB829F2A}" destId="{C47F3381-347A-478C-9A9A-A734A57E3173}" srcOrd="3" destOrd="0" presId="urn:microsoft.com/office/officeart/2008/layout/VerticalCurvedList"/>
    <dgm:cxn modelId="{54745F14-F62F-4E5C-ADF9-0CFF7B9E11E6}" type="presParOf" srcId="{109B0591-38AD-4EC9-AD76-D3D86FF252D2}" destId="{3749E354-D3DF-45F5-A0E0-BF1A57838580}" srcOrd="1" destOrd="0" presId="urn:microsoft.com/office/officeart/2008/layout/VerticalCurvedList"/>
    <dgm:cxn modelId="{AC8CC689-CFA9-4CD6-9448-38745761CBC8}" type="presParOf" srcId="{109B0591-38AD-4EC9-AD76-D3D86FF252D2}" destId="{90087961-4741-41C5-8471-4FA42F836E36}" srcOrd="2" destOrd="0" presId="urn:microsoft.com/office/officeart/2008/layout/VerticalCurvedList"/>
    <dgm:cxn modelId="{D913F212-AAE4-43B7-8027-B15FDD4B549B}" type="presParOf" srcId="{90087961-4741-41C5-8471-4FA42F836E36}" destId="{76667804-7958-4FE7-B5B0-6A15C264D2CE}"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E1D05E-D88D-4DCC-BEED-C0E3E0CC279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BFC442F9-0EA7-44D6-84B2-D36630FDCCB9}">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005B93"/>
        </a:solidFill>
        <a:ln>
          <a:solidFill>
            <a:schemeClr val="tx1"/>
          </a:solidFill>
        </a:ln>
      </dgm:spPr>
      <dgm:t>
        <a:bodyPr/>
        <a:lstStyle/>
        <a:p>
          <a:r>
            <a:rPr lang="en-US" b="1" dirty="0">
              <a:effectLst>
                <a:outerShdw blurRad="38100" dist="38100" dir="2700000" algn="tl">
                  <a:srgbClr val="000000">
                    <a:alpha val="43137"/>
                  </a:srgbClr>
                </a:outerShdw>
              </a:effectLst>
            </a:rPr>
            <a:t>Inequity in the Reach of Prevention and Treatment Services to Latinos</a:t>
          </a:r>
        </a:p>
      </dgm:t>
    </dgm:pt>
    <dgm:pt modelId="{FEA055C1-97E6-41B2-AF55-78CD9958B990}" type="parTrans" cxnId="{123A16CF-CD5E-4790-A495-2F8A1D1E6A82}">
      <dgm:prSet/>
      <dgm:spPr/>
      <dgm:t>
        <a:bodyPr/>
        <a:lstStyle/>
        <a:p>
          <a:endParaRPr lang="en-US" b="1">
            <a:effectLst>
              <a:outerShdw blurRad="38100" dist="38100" dir="2700000" algn="tl">
                <a:srgbClr val="000000">
                  <a:alpha val="43137"/>
                </a:srgbClr>
              </a:outerShdw>
            </a:effectLst>
          </a:endParaRPr>
        </a:p>
      </dgm:t>
    </dgm:pt>
    <dgm:pt modelId="{305C23D7-2B83-48F5-8CC6-F4F47B56F3CB}" type="sibTrans" cxnId="{123A16CF-CD5E-4790-A495-2F8A1D1E6A82}">
      <dgm:prSet/>
      <dgm:spPr/>
      <dgm:t>
        <a:bodyPr/>
        <a:lstStyle/>
        <a:p>
          <a:endParaRPr lang="en-US" b="1">
            <a:effectLst>
              <a:outerShdw blurRad="38100" dist="38100" dir="2700000" algn="tl">
                <a:srgbClr val="000000">
                  <a:alpha val="43137"/>
                </a:srgbClr>
              </a:outerShdw>
            </a:effectLst>
          </a:endParaRPr>
        </a:p>
      </dgm:t>
    </dgm:pt>
    <dgm:pt modelId="{B0F6103E-5572-4A12-945C-DD878F57D15C}">
      <dgm:prSet>
        <dgm:style>
          <a:lnRef idx="2">
            <a:schemeClr val="accent5">
              <a:shade val="50000"/>
            </a:schemeClr>
          </a:lnRef>
          <a:fillRef idx="1">
            <a:schemeClr val="accent5"/>
          </a:fillRef>
          <a:effectRef idx="0">
            <a:schemeClr val="accent5"/>
          </a:effectRef>
          <a:fontRef idx="minor">
            <a:schemeClr val="lt1"/>
          </a:fontRef>
        </dgm:style>
      </dgm:prSet>
      <dgm:spPr>
        <a:solidFill>
          <a:srgbClr val="005B93"/>
        </a:solidFill>
        <a:ln>
          <a:solidFill>
            <a:schemeClr val="tx1"/>
          </a:solidFill>
        </a:ln>
      </dgm:spPr>
      <dgm:t>
        <a:bodyPr/>
        <a:lstStyle/>
        <a:p>
          <a:r>
            <a:rPr lang="en-US" b="1" dirty="0">
              <a:effectLst>
                <a:outerShdw blurRad="38100" dist="38100" dir="2700000" algn="tl">
                  <a:srgbClr val="000000">
                    <a:alpha val="43137"/>
                  </a:srgbClr>
                </a:outerShdw>
              </a:effectLst>
            </a:rPr>
            <a:t>Lack of Access to Healthcare Services for Latinos</a:t>
          </a:r>
        </a:p>
      </dgm:t>
    </dgm:pt>
    <dgm:pt modelId="{597EF10A-7CDA-45F1-BF11-5C34A358A2BB}" type="parTrans" cxnId="{0D3E10E0-97E6-431F-8935-14DE525A12F0}">
      <dgm:prSet/>
      <dgm:spPr/>
      <dgm:t>
        <a:bodyPr/>
        <a:lstStyle/>
        <a:p>
          <a:endParaRPr lang="en-US" b="1">
            <a:effectLst>
              <a:outerShdw blurRad="38100" dist="38100" dir="2700000" algn="tl">
                <a:srgbClr val="000000">
                  <a:alpha val="43137"/>
                </a:srgbClr>
              </a:outerShdw>
            </a:effectLst>
          </a:endParaRPr>
        </a:p>
      </dgm:t>
    </dgm:pt>
    <dgm:pt modelId="{DD763FE9-E1B8-47E4-B842-5F50AFF6296B}" type="sibTrans" cxnId="{0D3E10E0-97E6-431F-8935-14DE525A12F0}">
      <dgm:prSet/>
      <dgm:spPr/>
      <dgm:t>
        <a:bodyPr/>
        <a:lstStyle/>
        <a:p>
          <a:endParaRPr lang="en-US" b="1">
            <a:effectLst>
              <a:outerShdw blurRad="38100" dist="38100" dir="2700000" algn="tl">
                <a:srgbClr val="000000">
                  <a:alpha val="43137"/>
                </a:srgbClr>
              </a:outerShdw>
            </a:effectLst>
          </a:endParaRPr>
        </a:p>
      </dgm:t>
    </dgm:pt>
    <dgm:pt modelId="{85C53676-FB21-4DC2-BBE6-153268AA44D9}">
      <dgm:prSet>
        <dgm:style>
          <a:lnRef idx="2">
            <a:schemeClr val="accent1">
              <a:shade val="50000"/>
            </a:schemeClr>
          </a:lnRef>
          <a:fillRef idx="1">
            <a:schemeClr val="accent1"/>
          </a:fillRef>
          <a:effectRef idx="0">
            <a:schemeClr val="accent1"/>
          </a:effectRef>
          <a:fontRef idx="minor">
            <a:schemeClr val="lt1"/>
          </a:fontRef>
        </dgm:style>
      </dgm:prSet>
      <dgm:spPr>
        <a:solidFill>
          <a:srgbClr val="1F75A4"/>
        </a:solidFill>
        <a:ln>
          <a:solidFill>
            <a:schemeClr val="tx1"/>
          </a:solidFill>
        </a:ln>
      </dgm:spPr>
      <dgm:t>
        <a:bodyPr/>
        <a:lstStyle/>
        <a:p>
          <a:r>
            <a:rPr lang="en-US" b="1" dirty="0">
              <a:effectLst>
                <a:outerShdw blurRad="38100" dist="38100" dir="2700000" algn="tl">
                  <a:srgbClr val="000000">
                    <a:alpha val="43137"/>
                  </a:srgbClr>
                </a:outerShdw>
              </a:effectLst>
            </a:rPr>
            <a:t>HIV Stigma &amp; Discrimination Experienced by Latinos</a:t>
          </a:r>
        </a:p>
      </dgm:t>
    </dgm:pt>
    <dgm:pt modelId="{A38DD9B7-DE96-499A-B6AA-51F221467A96}" type="parTrans" cxnId="{49A7C840-9AC4-4087-94C7-7830218F9E39}">
      <dgm:prSet/>
      <dgm:spPr/>
      <dgm:t>
        <a:bodyPr/>
        <a:lstStyle/>
        <a:p>
          <a:endParaRPr lang="en-US" b="1">
            <a:effectLst>
              <a:outerShdw blurRad="38100" dist="38100" dir="2700000" algn="tl">
                <a:srgbClr val="000000">
                  <a:alpha val="43137"/>
                </a:srgbClr>
              </a:outerShdw>
            </a:effectLst>
          </a:endParaRPr>
        </a:p>
      </dgm:t>
    </dgm:pt>
    <dgm:pt modelId="{888B3B10-9127-4151-803A-E157042F9793}" type="sibTrans" cxnId="{49A7C840-9AC4-4087-94C7-7830218F9E39}">
      <dgm:prSet/>
      <dgm:spPr/>
      <dgm:t>
        <a:bodyPr/>
        <a:lstStyle/>
        <a:p>
          <a:endParaRPr lang="en-US" b="1">
            <a:effectLst>
              <a:outerShdw blurRad="38100" dist="38100" dir="2700000" algn="tl">
                <a:srgbClr val="000000">
                  <a:alpha val="43137"/>
                </a:srgbClr>
              </a:outerShdw>
            </a:effectLst>
          </a:endParaRPr>
        </a:p>
      </dgm:t>
    </dgm:pt>
    <dgm:pt modelId="{4168B055-BD39-4B4D-B1CF-4DC5FD94AAA5}">
      <dgm:prSet phldrT="[Text]">
        <dgm:style>
          <a:lnRef idx="2">
            <a:schemeClr val="accent2">
              <a:shade val="50000"/>
            </a:schemeClr>
          </a:lnRef>
          <a:fillRef idx="1">
            <a:schemeClr val="accent2"/>
          </a:fillRef>
          <a:effectRef idx="0">
            <a:schemeClr val="accent2"/>
          </a:effectRef>
          <a:fontRef idx="minor">
            <a:schemeClr val="lt1"/>
          </a:fontRef>
        </dgm:style>
      </dgm:prSet>
      <dgm:spPr>
        <a:solidFill>
          <a:srgbClr val="003F7D"/>
        </a:solidFill>
        <a:ln>
          <a:solidFill>
            <a:schemeClr val="tx1"/>
          </a:solidFill>
        </a:ln>
      </dgm:spPr>
      <dgm:t>
        <a:bodyPr/>
        <a:lstStyle/>
        <a:p>
          <a:r>
            <a:rPr lang="en-US" b="1" dirty="0">
              <a:effectLst>
                <a:outerShdw blurRad="38100" dist="38100" dir="2700000" algn="tl">
                  <a:srgbClr val="000000">
                    <a:alpha val="43137"/>
                  </a:srgbClr>
                </a:outerShdw>
              </a:effectLst>
            </a:rPr>
            <a:t>Invisibility of the Latino HIV Crisis</a:t>
          </a:r>
        </a:p>
      </dgm:t>
    </dgm:pt>
    <dgm:pt modelId="{B64524D7-A774-4010-8E65-DF7DAB30CBC7}" type="sibTrans" cxnId="{835720EF-BC86-46BD-9CC6-52F630E62EE0}">
      <dgm:prSet/>
      <dgm:spPr>
        <a:ln>
          <a:solidFill>
            <a:schemeClr val="tx1"/>
          </a:solidFill>
        </a:ln>
      </dgm:spPr>
      <dgm:t>
        <a:bodyPr/>
        <a:lstStyle/>
        <a:p>
          <a:endParaRPr lang="en-US" b="1">
            <a:effectLst>
              <a:outerShdw blurRad="38100" dist="38100" dir="2700000" algn="tl">
                <a:srgbClr val="000000">
                  <a:alpha val="43137"/>
                </a:srgbClr>
              </a:outerShdw>
            </a:effectLst>
          </a:endParaRPr>
        </a:p>
      </dgm:t>
    </dgm:pt>
    <dgm:pt modelId="{C7DC3572-5D0C-405A-AE1B-DF1E7B63129D}" type="parTrans" cxnId="{835720EF-BC86-46BD-9CC6-52F630E62EE0}">
      <dgm:prSet/>
      <dgm:spPr/>
      <dgm:t>
        <a:bodyPr/>
        <a:lstStyle/>
        <a:p>
          <a:endParaRPr lang="en-US" b="1">
            <a:effectLst>
              <a:outerShdw blurRad="38100" dist="38100" dir="2700000" algn="tl">
                <a:srgbClr val="000000">
                  <a:alpha val="43137"/>
                </a:srgbClr>
              </a:outerShdw>
            </a:effectLst>
          </a:endParaRPr>
        </a:p>
      </dgm:t>
    </dgm:pt>
    <dgm:pt modelId="{FCC78E8F-1375-4E24-8F7B-04BA4A3B6503}">
      <dgm:prSet>
        <dgm:style>
          <a:lnRef idx="2">
            <a:schemeClr val="accent1">
              <a:shade val="50000"/>
            </a:schemeClr>
          </a:lnRef>
          <a:fillRef idx="1">
            <a:schemeClr val="accent1"/>
          </a:fillRef>
          <a:effectRef idx="0">
            <a:schemeClr val="accent1"/>
          </a:effectRef>
          <a:fontRef idx="minor">
            <a:schemeClr val="lt1"/>
          </a:fontRef>
        </dgm:style>
      </dgm:prSet>
      <dgm:spPr>
        <a:solidFill>
          <a:srgbClr val="1F75A4"/>
        </a:solidFill>
        <a:ln>
          <a:solidFill>
            <a:schemeClr val="tx1"/>
          </a:solidFill>
        </a:ln>
      </dgm:spPr>
      <dgm:t>
        <a:bodyPr/>
        <a:lstStyle/>
        <a:p>
          <a:r>
            <a:rPr lang="en-US" b="1" dirty="0">
              <a:solidFill>
                <a:srgbClr val="FFFFFF"/>
              </a:solidFill>
              <a:latin typeface="Arial"/>
              <a:cs typeface="Arial"/>
              <a:sym typeface="Arial"/>
            </a:rPr>
            <a:t>Harmful Social Determinants of Health Impacting Latinos</a:t>
          </a:r>
          <a:endParaRPr lang="en-US" b="1" dirty="0">
            <a:effectLst>
              <a:outerShdw blurRad="38100" dist="38100" dir="2700000" algn="tl">
                <a:srgbClr val="000000">
                  <a:alpha val="43137"/>
                </a:srgbClr>
              </a:outerShdw>
            </a:effectLst>
          </a:endParaRPr>
        </a:p>
      </dgm:t>
    </dgm:pt>
    <dgm:pt modelId="{FB47241A-5A61-4F8D-B88F-9A746B06B7C2}" type="parTrans" cxnId="{2B8697FB-37ED-47E3-A01D-11DACBB99F02}">
      <dgm:prSet/>
      <dgm:spPr/>
      <dgm:t>
        <a:bodyPr/>
        <a:lstStyle/>
        <a:p>
          <a:endParaRPr lang="en-US"/>
        </a:p>
      </dgm:t>
    </dgm:pt>
    <dgm:pt modelId="{26489D5C-9CAE-4A20-841B-1EDA68A2CB8D}" type="sibTrans" cxnId="{2B8697FB-37ED-47E3-A01D-11DACBB99F02}">
      <dgm:prSet/>
      <dgm:spPr/>
      <dgm:t>
        <a:bodyPr/>
        <a:lstStyle/>
        <a:p>
          <a:endParaRPr lang="en-US"/>
        </a:p>
      </dgm:t>
    </dgm:pt>
    <dgm:pt modelId="{F44C8CEA-6D87-4186-AAF9-E125707F0639}">
      <dgm:prSet>
        <dgm:style>
          <a:lnRef idx="2">
            <a:schemeClr val="accent5">
              <a:shade val="50000"/>
            </a:schemeClr>
          </a:lnRef>
          <a:fillRef idx="1">
            <a:schemeClr val="accent5"/>
          </a:fillRef>
          <a:effectRef idx="0">
            <a:schemeClr val="accent5"/>
          </a:effectRef>
          <a:fontRef idx="minor">
            <a:schemeClr val="lt1"/>
          </a:fontRef>
        </dgm:style>
      </dgm:prSet>
      <dgm:spPr>
        <a:solidFill>
          <a:srgbClr val="005B93"/>
        </a:solidFill>
        <a:ln>
          <a:solidFill>
            <a:schemeClr val="tx1"/>
          </a:solidFill>
        </a:ln>
      </dgm:spPr>
      <dgm:t>
        <a:bodyPr/>
        <a:lstStyle/>
        <a:p>
          <a:r>
            <a:rPr lang="en-US" b="1" dirty="0">
              <a:effectLst>
                <a:outerShdw blurRad="38100" dist="38100" dir="2700000" algn="tl">
                  <a:srgbClr val="000000">
                    <a:alpha val="43137"/>
                  </a:srgbClr>
                </a:outerShdw>
              </a:effectLst>
            </a:rPr>
            <a:t>Misalignment of Workforce to Address Latino Needs</a:t>
          </a:r>
        </a:p>
      </dgm:t>
    </dgm:pt>
    <dgm:pt modelId="{22B8D82D-0C83-4F40-88A4-8DAC22BB7330}" type="parTrans" cxnId="{31690D64-D2C6-4214-8387-C4750CA300DA}">
      <dgm:prSet/>
      <dgm:spPr/>
      <dgm:t>
        <a:bodyPr/>
        <a:lstStyle/>
        <a:p>
          <a:endParaRPr lang="en-US"/>
        </a:p>
      </dgm:t>
    </dgm:pt>
    <dgm:pt modelId="{3E164D54-9B2B-4418-B0EF-46F12E97E84D}" type="sibTrans" cxnId="{31690D64-D2C6-4214-8387-C4750CA300DA}">
      <dgm:prSet/>
      <dgm:spPr/>
      <dgm:t>
        <a:bodyPr/>
        <a:lstStyle/>
        <a:p>
          <a:endParaRPr lang="en-US"/>
        </a:p>
      </dgm:t>
    </dgm:pt>
    <dgm:pt modelId="{A680FF67-6D26-4017-B576-AD0F2BAD639B}" type="pres">
      <dgm:prSet presAssocID="{E1E1D05E-D88D-4DCC-BEED-C0E3E0CC2790}" presName="Name0" presStyleCnt="0">
        <dgm:presLayoutVars>
          <dgm:chMax val="7"/>
          <dgm:chPref val="7"/>
          <dgm:dir/>
        </dgm:presLayoutVars>
      </dgm:prSet>
      <dgm:spPr/>
    </dgm:pt>
    <dgm:pt modelId="{DCBF9572-5FAF-4F7F-918C-16FFE8BED224}" type="pres">
      <dgm:prSet presAssocID="{E1E1D05E-D88D-4DCC-BEED-C0E3E0CC2790}" presName="Name1" presStyleCnt="0"/>
      <dgm:spPr/>
    </dgm:pt>
    <dgm:pt modelId="{9DAD8F10-0219-4FD0-BED3-E4D537F33C40}" type="pres">
      <dgm:prSet presAssocID="{E1E1D05E-D88D-4DCC-BEED-C0E3E0CC2790}" presName="cycle" presStyleCnt="0"/>
      <dgm:spPr/>
    </dgm:pt>
    <dgm:pt modelId="{434F6CC7-D40C-4D8E-B438-36C435AC3514}" type="pres">
      <dgm:prSet presAssocID="{E1E1D05E-D88D-4DCC-BEED-C0E3E0CC2790}" presName="srcNode" presStyleLbl="node1" presStyleIdx="0" presStyleCnt="6"/>
      <dgm:spPr/>
    </dgm:pt>
    <dgm:pt modelId="{B4AF0D7B-AF16-4230-96DD-06CE2B09F680}" type="pres">
      <dgm:prSet presAssocID="{E1E1D05E-D88D-4DCC-BEED-C0E3E0CC2790}" presName="conn" presStyleLbl="parChTrans1D2" presStyleIdx="0" presStyleCnt="1"/>
      <dgm:spPr/>
    </dgm:pt>
    <dgm:pt modelId="{EB2B9B3E-BB80-4E59-AA6E-A6F70D662954}" type="pres">
      <dgm:prSet presAssocID="{E1E1D05E-D88D-4DCC-BEED-C0E3E0CC2790}" presName="extraNode" presStyleLbl="node1" presStyleIdx="0" presStyleCnt="6"/>
      <dgm:spPr/>
    </dgm:pt>
    <dgm:pt modelId="{F8FA2A8D-AF19-4DF8-8BE7-326F626AB367}" type="pres">
      <dgm:prSet presAssocID="{E1E1D05E-D88D-4DCC-BEED-C0E3E0CC2790}" presName="dstNode" presStyleLbl="node1" presStyleIdx="0" presStyleCnt="6"/>
      <dgm:spPr/>
    </dgm:pt>
    <dgm:pt modelId="{20BA2E2D-14B4-4891-BA4C-90EB7242ADDE}" type="pres">
      <dgm:prSet presAssocID="{4168B055-BD39-4B4D-B1CF-4DC5FD94AAA5}" presName="text_1" presStyleLbl="node1" presStyleIdx="0" presStyleCnt="6" custLinFactNeighborX="1375">
        <dgm:presLayoutVars>
          <dgm:bulletEnabled val="1"/>
        </dgm:presLayoutVars>
      </dgm:prSet>
      <dgm:spPr/>
    </dgm:pt>
    <dgm:pt modelId="{45D0B53C-33C6-49A6-A149-0E61CCE8F340}" type="pres">
      <dgm:prSet presAssocID="{4168B055-BD39-4B4D-B1CF-4DC5FD94AAA5}" presName="accent_1" presStyleCnt="0"/>
      <dgm:spPr/>
    </dgm:pt>
    <dgm:pt modelId="{02C229B2-60B1-4D5C-9628-6006AB6F0E95}" type="pres">
      <dgm:prSet presAssocID="{4168B055-BD39-4B4D-B1CF-4DC5FD94AAA5}" presName="accentRepeatNode" presStyleLbl="solidFgAcc1" presStyleIdx="0" presStyleCnt="6"/>
      <dgm:spPr>
        <a:ln>
          <a:solidFill>
            <a:schemeClr val="tx1"/>
          </a:solidFill>
        </a:ln>
      </dgm:spPr>
    </dgm:pt>
    <dgm:pt modelId="{DCC1FED9-484E-4165-A2C0-95FF318C287B}" type="pres">
      <dgm:prSet presAssocID="{BFC442F9-0EA7-44D6-84B2-D36630FDCCB9}" presName="text_2" presStyleLbl="node1" presStyleIdx="1" presStyleCnt="6">
        <dgm:presLayoutVars>
          <dgm:bulletEnabled val="1"/>
        </dgm:presLayoutVars>
      </dgm:prSet>
      <dgm:spPr/>
    </dgm:pt>
    <dgm:pt modelId="{8418736B-97CA-4260-A667-48C9CE6564DA}" type="pres">
      <dgm:prSet presAssocID="{BFC442F9-0EA7-44D6-84B2-D36630FDCCB9}" presName="accent_2" presStyleCnt="0"/>
      <dgm:spPr/>
    </dgm:pt>
    <dgm:pt modelId="{DEA55C98-A3D9-4A9C-853C-63CC8864FC98}" type="pres">
      <dgm:prSet presAssocID="{BFC442F9-0EA7-44D6-84B2-D36630FDCCB9}" presName="accentRepeatNode" presStyleLbl="solidFgAcc1" presStyleIdx="1" presStyleCnt="6"/>
      <dgm:spPr>
        <a:ln>
          <a:solidFill>
            <a:schemeClr val="tx1"/>
          </a:solidFill>
        </a:ln>
      </dgm:spPr>
    </dgm:pt>
    <dgm:pt modelId="{A781A24B-0C26-4CF5-A578-C24487A36B38}" type="pres">
      <dgm:prSet presAssocID="{B0F6103E-5572-4A12-945C-DD878F57D15C}" presName="text_3" presStyleLbl="node1" presStyleIdx="2" presStyleCnt="6">
        <dgm:presLayoutVars>
          <dgm:bulletEnabled val="1"/>
        </dgm:presLayoutVars>
      </dgm:prSet>
      <dgm:spPr/>
    </dgm:pt>
    <dgm:pt modelId="{D9F59AA2-F210-4FFD-8F35-9185D9DA2CA2}" type="pres">
      <dgm:prSet presAssocID="{B0F6103E-5572-4A12-945C-DD878F57D15C}" presName="accent_3" presStyleCnt="0"/>
      <dgm:spPr/>
    </dgm:pt>
    <dgm:pt modelId="{A957BACC-CB5C-4BC4-9009-FD4B2618A78F}" type="pres">
      <dgm:prSet presAssocID="{B0F6103E-5572-4A12-945C-DD878F57D15C}" presName="accentRepeatNode" presStyleLbl="solidFgAcc1" presStyleIdx="2" presStyleCnt="6"/>
      <dgm:spPr>
        <a:ln>
          <a:solidFill>
            <a:schemeClr val="tx1"/>
          </a:solidFill>
        </a:ln>
      </dgm:spPr>
    </dgm:pt>
    <dgm:pt modelId="{AFB1B4EB-97C6-44F9-9DBC-5CF19F5B1C47}" type="pres">
      <dgm:prSet presAssocID="{F44C8CEA-6D87-4186-AAF9-E125707F0639}" presName="text_4" presStyleLbl="node1" presStyleIdx="3" presStyleCnt="6">
        <dgm:presLayoutVars>
          <dgm:bulletEnabled val="1"/>
        </dgm:presLayoutVars>
      </dgm:prSet>
      <dgm:spPr/>
    </dgm:pt>
    <dgm:pt modelId="{0E4B96CE-C639-4021-B49F-B956AE3F6ED5}" type="pres">
      <dgm:prSet presAssocID="{F44C8CEA-6D87-4186-AAF9-E125707F0639}" presName="accent_4" presStyleCnt="0"/>
      <dgm:spPr/>
    </dgm:pt>
    <dgm:pt modelId="{63D58E96-9795-4823-85AC-84736E7E08F6}" type="pres">
      <dgm:prSet presAssocID="{F44C8CEA-6D87-4186-AAF9-E125707F0639}" presName="accentRepeatNode" presStyleLbl="solidFgAcc1" presStyleIdx="3" presStyleCnt="6"/>
      <dgm:spPr>
        <a:ln>
          <a:solidFill>
            <a:schemeClr val="tx1"/>
          </a:solidFill>
        </a:ln>
      </dgm:spPr>
    </dgm:pt>
    <dgm:pt modelId="{085E395C-B0F0-4516-922D-961FE8AC9364}" type="pres">
      <dgm:prSet presAssocID="{85C53676-FB21-4DC2-BBE6-153268AA44D9}" presName="text_5" presStyleLbl="node1" presStyleIdx="4" presStyleCnt="6">
        <dgm:presLayoutVars>
          <dgm:bulletEnabled val="1"/>
        </dgm:presLayoutVars>
      </dgm:prSet>
      <dgm:spPr/>
    </dgm:pt>
    <dgm:pt modelId="{B923369D-82AF-4FFC-802C-29EDEBD1FF39}" type="pres">
      <dgm:prSet presAssocID="{85C53676-FB21-4DC2-BBE6-153268AA44D9}" presName="accent_5" presStyleCnt="0"/>
      <dgm:spPr/>
    </dgm:pt>
    <dgm:pt modelId="{31CF1605-344A-49C2-A3A2-FCECE21795B5}" type="pres">
      <dgm:prSet presAssocID="{85C53676-FB21-4DC2-BBE6-153268AA44D9}" presName="accentRepeatNode" presStyleLbl="solidFgAcc1" presStyleIdx="4" presStyleCnt="6"/>
      <dgm:spPr>
        <a:ln>
          <a:solidFill>
            <a:schemeClr val="tx1"/>
          </a:solidFill>
        </a:ln>
      </dgm:spPr>
    </dgm:pt>
    <dgm:pt modelId="{4B739F5D-A653-41A5-A509-7A9B4839DE25}" type="pres">
      <dgm:prSet presAssocID="{FCC78E8F-1375-4E24-8F7B-04BA4A3B6503}" presName="text_6" presStyleLbl="node1" presStyleIdx="5" presStyleCnt="6">
        <dgm:presLayoutVars>
          <dgm:bulletEnabled val="1"/>
        </dgm:presLayoutVars>
      </dgm:prSet>
      <dgm:spPr/>
    </dgm:pt>
    <dgm:pt modelId="{C7ECBFE6-EC71-40D1-A21C-902AA4349FF0}" type="pres">
      <dgm:prSet presAssocID="{FCC78E8F-1375-4E24-8F7B-04BA4A3B6503}" presName="accent_6" presStyleCnt="0"/>
      <dgm:spPr/>
    </dgm:pt>
    <dgm:pt modelId="{FF422129-0442-4953-B0D0-BD67B46A3713}" type="pres">
      <dgm:prSet presAssocID="{FCC78E8F-1375-4E24-8F7B-04BA4A3B6503}" presName="accentRepeatNode" presStyleLbl="solidFgAcc1" presStyleIdx="5" presStyleCnt="6" custLinFactX="-100000" custLinFactNeighborX="-166589" custLinFactNeighborY="3231"/>
      <dgm:spPr>
        <a:ln>
          <a:solidFill>
            <a:srgbClr val="222222"/>
          </a:solidFill>
        </a:ln>
      </dgm:spPr>
    </dgm:pt>
  </dgm:ptLst>
  <dgm:cxnLst>
    <dgm:cxn modelId="{A7940B0F-494B-4976-9C6E-776A15509349}" type="presOf" srcId="{B0F6103E-5572-4A12-945C-DD878F57D15C}" destId="{A781A24B-0C26-4CF5-A578-C24487A36B38}" srcOrd="0" destOrd="0" presId="urn:microsoft.com/office/officeart/2008/layout/VerticalCurvedList"/>
    <dgm:cxn modelId="{49A7C840-9AC4-4087-94C7-7830218F9E39}" srcId="{E1E1D05E-D88D-4DCC-BEED-C0E3E0CC2790}" destId="{85C53676-FB21-4DC2-BBE6-153268AA44D9}" srcOrd="4" destOrd="0" parTransId="{A38DD9B7-DE96-499A-B6AA-51F221467A96}" sibTransId="{888B3B10-9127-4151-803A-E157042F9793}"/>
    <dgm:cxn modelId="{31690D64-D2C6-4214-8387-C4750CA300DA}" srcId="{E1E1D05E-D88D-4DCC-BEED-C0E3E0CC2790}" destId="{F44C8CEA-6D87-4186-AAF9-E125707F0639}" srcOrd="3" destOrd="0" parTransId="{22B8D82D-0C83-4F40-88A4-8DAC22BB7330}" sibTransId="{3E164D54-9B2B-4418-B0EF-46F12E97E84D}"/>
    <dgm:cxn modelId="{9733DC67-4058-492E-B916-422813AE43D1}" type="presOf" srcId="{FCC78E8F-1375-4E24-8F7B-04BA4A3B6503}" destId="{4B739F5D-A653-41A5-A509-7A9B4839DE25}" srcOrd="0" destOrd="0" presId="urn:microsoft.com/office/officeart/2008/layout/VerticalCurvedList"/>
    <dgm:cxn modelId="{E2F76E75-510E-4E8C-A044-B084C37151D3}" type="presOf" srcId="{E1E1D05E-D88D-4DCC-BEED-C0E3E0CC2790}" destId="{A680FF67-6D26-4017-B576-AD0F2BAD639B}" srcOrd="0" destOrd="0" presId="urn:microsoft.com/office/officeart/2008/layout/VerticalCurvedList"/>
    <dgm:cxn modelId="{3A57E0A9-C447-492C-9E0E-E08834DAE7E6}" type="presOf" srcId="{B64524D7-A774-4010-8E65-DF7DAB30CBC7}" destId="{B4AF0D7B-AF16-4230-96DD-06CE2B09F680}" srcOrd="0" destOrd="0" presId="urn:microsoft.com/office/officeart/2008/layout/VerticalCurvedList"/>
    <dgm:cxn modelId="{8FEE09CC-036F-475E-9FC8-1CD710FD8CC3}" type="presOf" srcId="{BFC442F9-0EA7-44D6-84B2-D36630FDCCB9}" destId="{DCC1FED9-484E-4165-A2C0-95FF318C287B}" srcOrd="0" destOrd="0" presId="urn:microsoft.com/office/officeart/2008/layout/VerticalCurvedList"/>
    <dgm:cxn modelId="{F8A10FCE-109B-4184-9C39-44F9A49DDA4E}" type="presOf" srcId="{85C53676-FB21-4DC2-BBE6-153268AA44D9}" destId="{085E395C-B0F0-4516-922D-961FE8AC9364}" srcOrd="0" destOrd="0" presId="urn:microsoft.com/office/officeart/2008/layout/VerticalCurvedList"/>
    <dgm:cxn modelId="{123A16CF-CD5E-4790-A495-2F8A1D1E6A82}" srcId="{E1E1D05E-D88D-4DCC-BEED-C0E3E0CC2790}" destId="{BFC442F9-0EA7-44D6-84B2-D36630FDCCB9}" srcOrd="1" destOrd="0" parTransId="{FEA055C1-97E6-41B2-AF55-78CD9958B990}" sibTransId="{305C23D7-2B83-48F5-8CC6-F4F47B56F3CB}"/>
    <dgm:cxn modelId="{0D3E10E0-97E6-431F-8935-14DE525A12F0}" srcId="{E1E1D05E-D88D-4DCC-BEED-C0E3E0CC2790}" destId="{B0F6103E-5572-4A12-945C-DD878F57D15C}" srcOrd="2" destOrd="0" parTransId="{597EF10A-7CDA-45F1-BF11-5C34A358A2BB}" sibTransId="{DD763FE9-E1B8-47E4-B842-5F50AFF6296B}"/>
    <dgm:cxn modelId="{4C27A2EC-BF5D-42B0-8C7E-6BE94405E949}" type="presOf" srcId="{4168B055-BD39-4B4D-B1CF-4DC5FD94AAA5}" destId="{20BA2E2D-14B4-4891-BA4C-90EB7242ADDE}" srcOrd="0" destOrd="0" presId="urn:microsoft.com/office/officeart/2008/layout/VerticalCurvedList"/>
    <dgm:cxn modelId="{835720EF-BC86-46BD-9CC6-52F630E62EE0}" srcId="{E1E1D05E-D88D-4DCC-BEED-C0E3E0CC2790}" destId="{4168B055-BD39-4B4D-B1CF-4DC5FD94AAA5}" srcOrd="0" destOrd="0" parTransId="{C7DC3572-5D0C-405A-AE1B-DF1E7B63129D}" sibTransId="{B64524D7-A774-4010-8E65-DF7DAB30CBC7}"/>
    <dgm:cxn modelId="{2B8697FB-37ED-47E3-A01D-11DACBB99F02}" srcId="{E1E1D05E-D88D-4DCC-BEED-C0E3E0CC2790}" destId="{FCC78E8F-1375-4E24-8F7B-04BA4A3B6503}" srcOrd="5" destOrd="0" parTransId="{FB47241A-5A61-4F8D-B88F-9A746B06B7C2}" sibTransId="{26489D5C-9CAE-4A20-841B-1EDA68A2CB8D}"/>
    <dgm:cxn modelId="{FBCA0EFD-5BA0-4199-ACBF-81B1FF7A8226}" type="presOf" srcId="{F44C8CEA-6D87-4186-AAF9-E125707F0639}" destId="{AFB1B4EB-97C6-44F9-9DBC-5CF19F5B1C47}" srcOrd="0" destOrd="0" presId="urn:microsoft.com/office/officeart/2008/layout/VerticalCurvedList"/>
    <dgm:cxn modelId="{4AE07F17-35EE-4AA0-9953-0DBFA8847E60}" type="presParOf" srcId="{A680FF67-6D26-4017-B576-AD0F2BAD639B}" destId="{DCBF9572-5FAF-4F7F-918C-16FFE8BED224}" srcOrd="0" destOrd="0" presId="urn:microsoft.com/office/officeart/2008/layout/VerticalCurvedList"/>
    <dgm:cxn modelId="{39995FAC-9A49-401C-9221-CECF05905A82}" type="presParOf" srcId="{DCBF9572-5FAF-4F7F-918C-16FFE8BED224}" destId="{9DAD8F10-0219-4FD0-BED3-E4D537F33C40}" srcOrd="0" destOrd="0" presId="urn:microsoft.com/office/officeart/2008/layout/VerticalCurvedList"/>
    <dgm:cxn modelId="{6058C622-14E0-40A2-9402-F1BB2C8B3898}" type="presParOf" srcId="{9DAD8F10-0219-4FD0-BED3-E4D537F33C40}" destId="{434F6CC7-D40C-4D8E-B438-36C435AC3514}" srcOrd="0" destOrd="0" presId="urn:microsoft.com/office/officeart/2008/layout/VerticalCurvedList"/>
    <dgm:cxn modelId="{36976AAB-98A5-49E0-8A07-1A87A802D876}" type="presParOf" srcId="{9DAD8F10-0219-4FD0-BED3-E4D537F33C40}" destId="{B4AF0D7B-AF16-4230-96DD-06CE2B09F680}" srcOrd="1" destOrd="0" presId="urn:microsoft.com/office/officeart/2008/layout/VerticalCurvedList"/>
    <dgm:cxn modelId="{6620ECD4-82BC-4E85-87BA-C7A6D8517EBC}" type="presParOf" srcId="{9DAD8F10-0219-4FD0-BED3-E4D537F33C40}" destId="{EB2B9B3E-BB80-4E59-AA6E-A6F70D662954}" srcOrd="2" destOrd="0" presId="urn:microsoft.com/office/officeart/2008/layout/VerticalCurvedList"/>
    <dgm:cxn modelId="{BC49960F-7521-4DA4-A413-23F9530B77EC}" type="presParOf" srcId="{9DAD8F10-0219-4FD0-BED3-E4D537F33C40}" destId="{F8FA2A8D-AF19-4DF8-8BE7-326F626AB367}" srcOrd="3" destOrd="0" presId="urn:microsoft.com/office/officeart/2008/layout/VerticalCurvedList"/>
    <dgm:cxn modelId="{8DC3235F-543C-4815-B539-EA0232C6C227}" type="presParOf" srcId="{DCBF9572-5FAF-4F7F-918C-16FFE8BED224}" destId="{20BA2E2D-14B4-4891-BA4C-90EB7242ADDE}" srcOrd="1" destOrd="0" presId="urn:microsoft.com/office/officeart/2008/layout/VerticalCurvedList"/>
    <dgm:cxn modelId="{9793F41C-6FBA-4DE0-B571-9AC57755B3D5}" type="presParOf" srcId="{DCBF9572-5FAF-4F7F-918C-16FFE8BED224}" destId="{45D0B53C-33C6-49A6-A149-0E61CCE8F340}" srcOrd="2" destOrd="0" presId="urn:microsoft.com/office/officeart/2008/layout/VerticalCurvedList"/>
    <dgm:cxn modelId="{05B5645A-20E8-451B-873D-03D1CE2B8257}" type="presParOf" srcId="{45D0B53C-33C6-49A6-A149-0E61CCE8F340}" destId="{02C229B2-60B1-4D5C-9628-6006AB6F0E95}" srcOrd="0" destOrd="0" presId="urn:microsoft.com/office/officeart/2008/layout/VerticalCurvedList"/>
    <dgm:cxn modelId="{F9ECA431-DD60-4F83-944C-3BF74E9952FA}" type="presParOf" srcId="{DCBF9572-5FAF-4F7F-918C-16FFE8BED224}" destId="{DCC1FED9-484E-4165-A2C0-95FF318C287B}" srcOrd="3" destOrd="0" presId="urn:microsoft.com/office/officeart/2008/layout/VerticalCurvedList"/>
    <dgm:cxn modelId="{C2E14AA9-9CFC-4E51-BFA6-A90A82FE8504}" type="presParOf" srcId="{DCBF9572-5FAF-4F7F-918C-16FFE8BED224}" destId="{8418736B-97CA-4260-A667-48C9CE6564DA}" srcOrd="4" destOrd="0" presId="urn:microsoft.com/office/officeart/2008/layout/VerticalCurvedList"/>
    <dgm:cxn modelId="{3528C95C-C692-4F47-928C-8D437BF7AF5F}" type="presParOf" srcId="{8418736B-97CA-4260-A667-48C9CE6564DA}" destId="{DEA55C98-A3D9-4A9C-853C-63CC8864FC98}" srcOrd="0" destOrd="0" presId="urn:microsoft.com/office/officeart/2008/layout/VerticalCurvedList"/>
    <dgm:cxn modelId="{577BFD56-CBCB-4977-83A3-11A5AE6FB34B}" type="presParOf" srcId="{DCBF9572-5FAF-4F7F-918C-16FFE8BED224}" destId="{A781A24B-0C26-4CF5-A578-C24487A36B38}" srcOrd="5" destOrd="0" presId="urn:microsoft.com/office/officeart/2008/layout/VerticalCurvedList"/>
    <dgm:cxn modelId="{A944B2BA-0A0C-494E-84F9-0E44E88FB5EE}" type="presParOf" srcId="{DCBF9572-5FAF-4F7F-918C-16FFE8BED224}" destId="{D9F59AA2-F210-4FFD-8F35-9185D9DA2CA2}" srcOrd="6" destOrd="0" presId="urn:microsoft.com/office/officeart/2008/layout/VerticalCurvedList"/>
    <dgm:cxn modelId="{0D519177-8CFA-4D84-9FB4-E6912EDCD0C3}" type="presParOf" srcId="{D9F59AA2-F210-4FFD-8F35-9185D9DA2CA2}" destId="{A957BACC-CB5C-4BC4-9009-FD4B2618A78F}" srcOrd="0" destOrd="0" presId="urn:microsoft.com/office/officeart/2008/layout/VerticalCurvedList"/>
    <dgm:cxn modelId="{701F2AFC-33F2-4932-A062-842F3EF36AB5}" type="presParOf" srcId="{DCBF9572-5FAF-4F7F-918C-16FFE8BED224}" destId="{AFB1B4EB-97C6-44F9-9DBC-5CF19F5B1C47}" srcOrd="7" destOrd="0" presId="urn:microsoft.com/office/officeart/2008/layout/VerticalCurvedList"/>
    <dgm:cxn modelId="{4131E1B7-FEFA-4B22-A491-EEE69734BCA1}" type="presParOf" srcId="{DCBF9572-5FAF-4F7F-918C-16FFE8BED224}" destId="{0E4B96CE-C639-4021-B49F-B956AE3F6ED5}" srcOrd="8" destOrd="0" presId="urn:microsoft.com/office/officeart/2008/layout/VerticalCurvedList"/>
    <dgm:cxn modelId="{5120C8FB-1533-4868-B73B-94A5EEFE99F7}" type="presParOf" srcId="{0E4B96CE-C639-4021-B49F-B956AE3F6ED5}" destId="{63D58E96-9795-4823-85AC-84736E7E08F6}" srcOrd="0" destOrd="0" presId="urn:microsoft.com/office/officeart/2008/layout/VerticalCurvedList"/>
    <dgm:cxn modelId="{8A4C2AAA-4BA5-4C23-A204-3046E217D0B5}" type="presParOf" srcId="{DCBF9572-5FAF-4F7F-918C-16FFE8BED224}" destId="{085E395C-B0F0-4516-922D-961FE8AC9364}" srcOrd="9" destOrd="0" presId="urn:microsoft.com/office/officeart/2008/layout/VerticalCurvedList"/>
    <dgm:cxn modelId="{EC9E66C2-5986-4B6C-A1C6-D0AD88C1FC96}" type="presParOf" srcId="{DCBF9572-5FAF-4F7F-918C-16FFE8BED224}" destId="{B923369D-82AF-4FFC-802C-29EDEBD1FF39}" srcOrd="10" destOrd="0" presId="urn:microsoft.com/office/officeart/2008/layout/VerticalCurvedList"/>
    <dgm:cxn modelId="{C3AE4BF1-B550-42C7-9DDD-4C392F56DB44}" type="presParOf" srcId="{B923369D-82AF-4FFC-802C-29EDEBD1FF39}" destId="{31CF1605-344A-49C2-A3A2-FCECE21795B5}" srcOrd="0" destOrd="0" presId="urn:microsoft.com/office/officeart/2008/layout/VerticalCurvedList"/>
    <dgm:cxn modelId="{0E306AED-A754-4B1D-B502-FAADD9F84A52}" type="presParOf" srcId="{DCBF9572-5FAF-4F7F-918C-16FFE8BED224}" destId="{4B739F5D-A653-41A5-A509-7A9B4839DE25}" srcOrd="11" destOrd="0" presId="urn:microsoft.com/office/officeart/2008/layout/VerticalCurvedList"/>
    <dgm:cxn modelId="{7EE889ED-26BD-41F4-AC83-4F5B8795C933}" type="presParOf" srcId="{DCBF9572-5FAF-4F7F-918C-16FFE8BED224}" destId="{C7ECBFE6-EC71-40D1-A21C-902AA4349FF0}" srcOrd="12" destOrd="0" presId="urn:microsoft.com/office/officeart/2008/layout/VerticalCurvedList"/>
    <dgm:cxn modelId="{F73D60C3-EBC2-49EC-B44F-B5878579AD40}" type="presParOf" srcId="{C7ECBFE6-EC71-40D1-A21C-902AA4349FF0}" destId="{FF422129-0442-4953-B0D0-BD67B46A371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B6978D-8B95-4040-A980-B5962C0A65A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ECDF7A37-4E5B-44B7-9245-E7D83F483484}">
      <dgm:prSet custT="1"/>
      <dgm:spPr/>
      <dgm:t>
        <a:bodyPr lIns="731520"/>
        <a:lstStyle/>
        <a:p>
          <a:endParaRPr lang="en-US" sz="2400" b="1" dirty="0"/>
        </a:p>
      </dgm:t>
    </dgm:pt>
    <dgm:pt modelId="{CB22CA59-037C-4B0C-9841-B12EAE444EBE}" type="parTrans" cxnId="{56359463-F1A9-449C-BC9C-09B0336F268A}">
      <dgm:prSet/>
      <dgm:spPr/>
      <dgm:t>
        <a:bodyPr/>
        <a:lstStyle/>
        <a:p>
          <a:endParaRPr lang="en-US"/>
        </a:p>
      </dgm:t>
    </dgm:pt>
    <dgm:pt modelId="{62D845F7-71ED-4A7A-BDF0-5F19121A212C}" type="sibTrans" cxnId="{56359463-F1A9-449C-BC9C-09B0336F268A}">
      <dgm:prSet/>
      <dgm:spPr/>
      <dgm:t>
        <a:bodyPr/>
        <a:lstStyle/>
        <a:p>
          <a:endParaRPr lang="en-US"/>
        </a:p>
      </dgm:t>
    </dgm:pt>
    <dgm:pt modelId="{D66F05CA-CBFE-4A32-A431-D8AC5DDABE31}" type="pres">
      <dgm:prSet presAssocID="{30B6978D-8B95-4040-A980-B5962C0A65A0}" presName="Name0" presStyleCnt="0">
        <dgm:presLayoutVars>
          <dgm:chMax val="7"/>
          <dgm:chPref val="7"/>
          <dgm:dir/>
        </dgm:presLayoutVars>
      </dgm:prSet>
      <dgm:spPr/>
    </dgm:pt>
    <dgm:pt modelId="{109B0591-38AD-4EC9-AD76-D3D86FF252D2}" type="pres">
      <dgm:prSet presAssocID="{30B6978D-8B95-4040-A980-B5962C0A65A0}" presName="Name1" presStyleCnt="0"/>
      <dgm:spPr/>
    </dgm:pt>
    <dgm:pt modelId="{076A1391-A9B3-47B2-AA66-A4ADFB829F2A}" type="pres">
      <dgm:prSet presAssocID="{30B6978D-8B95-4040-A980-B5962C0A65A0}" presName="cycle" presStyleCnt="0"/>
      <dgm:spPr/>
    </dgm:pt>
    <dgm:pt modelId="{1D7E2CE5-7054-458B-86CA-5D422900E9A7}" type="pres">
      <dgm:prSet presAssocID="{30B6978D-8B95-4040-A980-B5962C0A65A0}" presName="srcNode" presStyleLbl="node1" presStyleIdx="0" presStyleCnt="1"/>
      <dgm:spPr/>
    </dgm:pt>
    <dgm:pt modelId="{38D418EC-202F-4123-BC0D-7D6F0B5954C6}" type="pres">
      <dgm:prSet presAssocID="{30B6978D-8B95-4040-A980-B5962C0A65A0}" presName="conn" presStyleLbl="parChTrans1D2" presStyleIdx="0" presStyleCnt="1"/>
      <dgm:spPr/>
    </dgm:pt>
    <dgm:pt modelId="{900308F5-A09A-4C4B-A68B-B9D5637E3529}" type="pres">
      <dgm:prSet presAssocID="{30B6978D-8B95-4040-A980-B5962C0A65A0}" presName="extraNode" presStyleLbl="node1" presStyleIdx="0" presStyleCnt="1"/>
      <dgm:spPr/>
    </dgm:pt>
    <dgm:pt modelId="{C47F3381-347A-478C-9A9A-A734A57E3173}" type="pres">
      <dgm:prSet presAssocID="{30B6978D-8B95-4040-A980-B5962C0A65A0}" presName="dstNode" presStyleLbl="node1" presStyleIdx="0" presStyleCnt="1"/>
      <dgm:spPr/>
    </dgm:pt>
    <dgm:pt modelId="{3749E354-D3DF-45F5-A0E0-BF1A57838580}" type="pres">
      <dgm:prSet presAssocID="{ECDF7A37-4E5B-44B7-9245-E7D83F483484}" presName="text_1" presStyleLbl="node1" presStyleIdx="0" presStyleCnt="1" custScaleX="94938">
        <dgm:presLayoutVars>
          <dgm:bulletEnabled val="1"/>
        </dgm:presLayoutVars>
      </dgm:prSet>
      <dgm:spPr/>
    </dgm:pt>
    <dgm:pt modelId="{90087961-4741-41C5-8471-4FA42F836E36}" type="pres">
      <dgm:prSet presAssocID="{ECDF7A37-4E5B-44B7-9245-E7D83F483484}" presName="accent_1" presStyleCnt="0"/>
      <dgm:spPr/>
    </dgm:pt>
    <dgm:pt modelId="{76667804-7958-4FE7-B5B0-6A15C264D2CE}" type="pres">
      <dgm:prSet presAssocID="{ECDF7A37-4E5B-44B7-9245-E7D83F483484}" presName="accentRepeatNode" presStyleLbl="solidFgAcc1" presStyleIdx="0" presStyleCnt="1"/>
      <dgm:spPr/>
    </dgm:pt>
  </dgm:ptLst>
  <dgm:cxnLst>
    <dgm:cxn modelId="{56359463-F1A9-449C-BC9C-09B0336F268A}" srcId="{30B6978D-8B95-4040-A980-B5962C0A65A0}" destId="{ECDF7A37-4E5B-44B7-9245-E7D83F483484}" srcOrd="0" destOrd="0" parTransId="{CB22CA59-037C-4B0C-9841-B12EAE444EBE}" sibTransId="{62D845F7-71ED-4A7A-BDF0-5F19121A212C}"/>
    <dgm:cxn modelId="{6D565489-F25E-41E9-B63B-08462178B80F}" type="presOf" srcId="{ECDF7A37-4E5B-44B7-9245-E7D83F483484}" destId="{3749E354-D3DF-45F5-A0E0-BF1A57838580}" srcOrd="0" destOrd="0" presId="urn:microsoft.com/office/officeart/2008/layout/VerticalCurvedList"/>
    <dgm:cxn modelId="{7CF4ECF5-C4BB-4A84-BA86-10C6F6D8D5DE}" type="presOf" srcId="{30B6978D-8B95-4040-A980-B5962C0A65A0}" destId="{D66F05CA-CBFE-4A32-A431-D8AC5DDABE31}" srcOrd="0" destOrd="0" presId="urn:microsoft.com/office/officeart/2008/layout/VerticalCurvedList"/>
    <dgm:cxn modelId="{992931FF-788F-43B2-AE73-91EB7908075C}" type="presOf" srcId="{62D845F7-71ED-4A7A-BDF0-5F19121A212C}" destId="{38D418EC-202F-4123-BC0D-7D6F0B5954C6}" srcOrd="0" destOrd="0" presId="urn:microsoft.com/office/officeart/2008/layout/VerticalCurvedList"/>
    <dgm:cxn modelId="{7D28C575-E6AA-4918-B9E0-1C24F8DA3A73}" type="presParOf" srcId="{D66F05CA-CBFE-4A32-A431-D8AC5DDABE31}" destId="{109B0591-38AD-4EC9-AD76-D3D86FF252D2}" srcOrd="0" destOrd="0" presId="urn:microsoft.com/office/officeart/2008/layout/VerticalCurvedList"/>
    <dgm:cxn modelId="{3B35EF35-DD5F-4441-8974-A2EB8EDAED3D}" type="presParOf" srcId="{109B0591-38AD-4EC9-AD76-D3D86FF252D2}" destId="{076A1391-A9B3-47B2-AA66-A4ADFB829F2A}" srcOrd="0" destOrd="0" presId="urn:microsoft.com/office/officeart/2008/layout/VerticalCurvedList"/>
    <dgm:cxn modelId="{086D43A4-B03B-4E12-9081-74BCAC28E40D}" type="presParOf" srcId="{076A1391-A9B3-47B2-AA66-A4ADFB829F2A}" destId="{1D7E2CE5-7054-458B-86CA-5D422900E9A7}" srcOrd="0" destOrd="0" presId="urn:microsoft.com/office/officeart/2008/layout/VerticalCurvedList"/>
    <dgm:cxn modelId="{AD5251A5-97DD-4334-AA62-4E9C9AC8545C}" type="presParOf" srcId="{076A1391-A9B3-47B2-AA66-A4ADFB829F2A}" destId="{38D418EC-202F-4123-BC0D-7D6F0B5954C6}" srcOrd="1" destOrd="0" presId="urn:microsoft.com/office/officeart/2008/layout/VerticalCurvedList"/>
    <dgm:cxn modelId="{C07125B0-3E57-48E0-AEE5-B1A6AA5BD483}" type="presParOf" srcId="{076A1391-A9B3-47B2-AA66-A4ADFB829F2A}" destId="{900308F5-A09A-4C4B-A68B-B9D5637E3529}" srcOrd="2" destOrd="0" presId="urn:microsoft.com/office/officeart/2008/layout/VerticalCurvedList"/>
    <dgm:cxn modelId="{C042C17C-9D65-4F53-9440-6BA183A9967B}" type="presParOf" srcId="{076A1391-A9B3-47B2-AA66-A4ADFB829F2A}" destId="{C47F3381-347A-478C-9A9A-A734A57E3173}" srcOrd="3" destOrd="0" presId="urn:microsoft.com/office/officeart/2008/layout/VerticalCurvedList"/>
    <dgm:cxn modelId="{54745F14-F62F-4E5C-ADF9-0CFF7B9E11E6}" type="presParOf" srcId="{109B0591-38AD-4EC9-AD76-D3D86FF252D2}" destId="{3749E354-D3DF-45F5-A0E0-BF1A57838580}" srcOrd="1" destOrd="0" presId="urn:microsoft.com/office/officeart/2008/layout/VerticalCurvedList"/>
    <dgm:cxn modelId="{AC8CC689-CFA9-4CD6-9448-38745761CBC8}" type="presParOf" srcId="{109B0591-38AD-4EC9-AD76-D3D86FF252D2}" destId="{90087961-4741-41C5-8471-4FA42F836E36}" srcOrd="2" destOrd="0" presId="urn:microsoft.com/office/officeart/2008/layout/VerticalCurvedList"/>
    <dgm:cxn modelId="{D913F212-AAE4-43B7-8027-B15FDD4B549B}" type="presParOf" srcId="{90087961-4741-41C5-8471-4FA42F836E36}" destId="{76667804-7958-4FE7-B5B0-6A15C264D2CE}"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18EC-202F-4123-BC0D-7D6F0B5954C6}">
      <dsp:nvSpPr>
        <dsp:cNvPr id="0" name=""/>
        <dsp:cNvSpPr/>
      </dsp:nvSpPr>
      <dsp:spPr>
        <a:xfrm>
          <a:off x="-3728085" y="-572714"/>
          <a:ext cx="4443772" cy="4443772"/>
        </a:xfrm>
        <a:prstGeom prst="blockArc">
          <a:avLst>
            <a:gd name="adj1" fmla="val 18900000"/>
            <a:gd name="adj2" fmla="val 2700000"/>
            <a:gd name="adj3" fmla="val 4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F39C1-4D92-454E-9930-2EBE4C82E14C}">
      <dsp:nvSpPr>
        <dsp:cNvPr id="0" name=""/>
        <dsp:cNvSpPr/>
      </dsp:nvSpPr>
      <dsp:spPr>
        <a:xfrm>
          <a:off x="460233" y="329834"/>
          <a:ext cx="8335523" cy="65966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t>Recognize the current context of the Latino HIV epidemic in the U.S.</a:t>
          </a:r>
        </a:p>
      </dsp:txBody>
      <dsp:txXfrm>
        <a:off x="460233" y="329834"/>
        <a:ext cx="8335523" cy="659668"/>
      </dsp:txXfrm>
    </dsp:sp>
    <dsp:sp modelId="{E36B01D2-E2B3-491B-9EDA-F53FD57A359D}">
      <dsp:nvSpPr>
        <dsp:cNvPr id="0" name=""/>
        <dsp:cNvSpPr/>
      </dsp:nvSpPr>
      <dsp:spPr>
        <a:xfrm>
          <a:off x="47940" y="247375"/>
          <a:ext cx="824585" cy="82458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D8D0F-E48C-4B9A-A60D-718F703B237D}">
      <dsp:nvSpPr>
        <dsp:cNvPr id="0" name=""/>
        <dsp:cNvSpPr/>
      </dsp:nvSpPr>
      <dsp:spPr>
        <a:xfrm>
          <a:off x="700022" y="1319337"/>
          <a:ext cx="8095734" cy="65966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Identify system failures as drivers of HIV inequities among Latinos</a:t>
          </a:r>
        </a:p>
      </dsp:txBody>
      <dsp:txXfrm>
        <a:off x="700022" y="1319337"/>
        <a:ext cx="8095734" cy="659668"/>
      </dsp:txXfrm>
    </dsp:sp>
    <dsp:sp modelId="{DE84DB31-429F-4F21-9AE2-9B2A88B32BA4}">
      <dsp:nvSpPr>
        <dsp:cNvPr id="0" name=""/>
        <dsp:cNvSpPr/>
      </dsp:nvSpPr>
      <dsp:spPr>
        <a:xfrm>
          <a:off x="287729" y="1236878"/>
          <a:ext cx="824585" cy="82458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70FE35-C2DC-494D-BB3E-B5428BCB8020}">
      <dsp:nvSpPr>
        <dsp:cNvPr id="0" name=""/>
        <dsp:cNvSpPr/>
      </dsp:nvSpPr>
      <dsp:spPr>
        <a:xfrm>
          <a:off x="460233" y="2308840"/>
          <a:ext cx="8335523" cy="65966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a:cs typeface="Arial"/>
              <a:sym typeface="Arial"/>
            </a:rPr>
            <a:t>List action areas for Latino-focused HIV policy &amp; programming</a:t>
          </a:r>
        </a:p>
      </dsp:txBody>
      <dsp:txXfrm>
        <a:off x="460233" y="2308840"/>
        <a:ext cx="8335523" cy="659668"/>
      </dsp:txXfrm>
    </dsp:sp>
    <dsp:sp modelId="{E4069CE1-138B-4586-AB54-D710FA246229}">
      <dsp:nvSpPr>
        <dsp:cNvPr id="0" name=""/>
        <dsp:cNvSpPr/>
      </dsp:nvSpPr>
      <dsp:spPr>
        <a:xfrm>
          <a:off x="47940" y="2226381"/>
          <a:ext cx="824585" cy="82458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18EC-202F-4123-BC0D-7D6F0B5954C6}">
      <dsp:nvSpPr>
        <dsp:cNvPr id="0" name=""/>
        <dsp:cNvSpPr/>
      </dsp:nvSpPr>
      <dsp:spPr>
        <a:xfrm>
          <a:off x="-3373057" y="-572714"/>
          <a:ext cx="4443772" cy="4443772"/>
        </a:xfrm>
        <a:prstGeom prst="blockArc">
          <a:avLst>
            <a:gd name="adj1" fmla="val 18900000"/>
            <a:gd name="adj2" fmla="val 2700000"/>
            <a:gd name="adj3" fmla="val 4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F39C1-4D92-454E-9930-2EBE4C82E14C}">
      <dsp:nvSpPr>
        <dsp:cNvPr id="0" name=""/>
        <dsp:cNvSpPr/>
      </dsp:nvSpPr>
      <dsp:spPr>
        <a:xfrm>
          <a:off x="1233698" y="851577"/>
          <a:ext cx="7124081" cy="159518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 </a:t>
          </a:r>
        </a:p>
      </dsp:txBody>
      <dsp:txXfrm>
        <a:off x="1233698" y="851577"/>
        <a:ext cx="7124081" cy="1595188"/>
      </dsp:txXfrm>
    </dsp:sp>
    <dsp:sp modelId="{E36B01D2-E2B3-491B-9EDA-F53FD57A359D}">
      <dsp:nvSpPr>
        <dsp:cNvPr id="0" name=""/>
        <dsp:cNvSpPr/>
      </dsp:nvSpPr>
      <dsp:spPr>
        <a:xfrm>
          <a:off x="141167" y="753832"/>
          <a:ext cx="1807188" cy="17906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18EC-202F-4123-BC0D-7D6F0B5954C6}">
      <dsp:nvSpPr>
        <dsp:cNvPr id="0" name=""/>
        <dsp:cNvSpPr/>
      </dsp:nvSpPr>
      <dsp:spPr>
        <a:xfrm>
          <a:off x="-3331926" y="-572714"/>
          <a:ext cx="4443772" cy="4443772"/>
        </a:xfrm>
        <a:prstGeom prst="blockArc">
          <a:avLst>
            <a:gd name="adj1" fmla="val 18900000"/>
            <a:gd name="adj2" fmla="val 2700000"/>
            <a:gd name="adj3" fmla="val 4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49E354-D3DF-45F5-A0E0-BF1A57838580}">
      <dsp:nvSpPr>
        <dsp:cNvPr id="0" name=""/>
        <dsp:cNvSpPr/>
      </dsp:nvSpPr>
      <dsp:spPr>
        <a:xfrm>
          <a:off x="1265401" y="852838"/>
          <a:ext cx="6751437" cy="15926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60960" rIns="60960" bIns="60960" numCol="1" spcCol="1270" anchor="ctr" anchorCtr="0">
          <a:noAutofit/>
        </a:bodyPr>
        <a:lstStyle/>
        <a:p>
          <a:pPr marL="0" lvl="0" indent="0" algn="l" defTabSz="1066800">
            <a:lnSpc>
              <a:spcPct val="90000"/>
            </a:lnSpc>
            <a:spcBef>
              <a:spcPct val="0"/>
            </a:spcBef>
            <a:spcAft>
              <a:spcPct val="35000"/>
            </a:spcAft>
            <a:buNone/>
          </a:pPr>
          <a:endParaRPr lang="en-US" sz="2400" b="1" kern="1200" dirty="0"/>
        </a:p>
      </dsp:txBody>
      <dsp:txXfrm>
        <a:off x="1265401" y="852838"/>
        <a:ext cx="6751437" cy="1592666"/>
      </dsp:txXfrm>
    </dsp:sp>
    <dsp:sp modelId="{76667804-7958-4FE7-B5B0-6A15C264D2CE}">
      <dsp:nvSpPr>
        <dsp:cNvPr id="0" name=""/>
        <dsp:cNvSpPr/>
      </dsp:nvSpPr>
      <dsp:spPr>
        <a:xfrm>
          <a:off x="89994" y="653754"/>
          <a:ext cx="1990833" cy="199083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F0D7B-AF16-4230-96DD-06CE2B09F680}">
      <dsp:nvSpPr>
        <dsp:cNvPr id="0" name=""/>
        <dsp:cNvSpPr/>
      </dsp:nvSpPr>
      <dsp:spPr>
        <a:xfrm>
          <a:off x="-4996840" y="-765599"/>
          <a:ext cx="5950962" cy="5950962"/>
        </a:xfrm>
        <a:prstGeom prst="blockArc">
          <a:avLst>
            <a:gd name="adj1" fmla="val 18900000"/>
            <a:gd name="adj2" fmla="val 2700000"/>
            <a:gd name="adj3" fmla="val 363"/>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0BA2E2D-14B4-4891-BA4C-90EB7242ADDE}">
      <dsp:nvSpPr>
        <dsp:cNvPr id="0" name=""/>
        <dsp:cNvSpPr/>
      </dsp:nvSpPr>
      <dsp:spPr>
        <a:xfrm>
          <a:off x="416783" y="232744"/>
          <a:ext cx="6718363" cy="465312"/>
        </a:xfrm>
        <a:prstGeom prst="rect">
          <a:avLst/>
        </a:prstGeom>
        <a:solidFill>
          <a:srgbClr val="003F7D"/>
        </a:solidFill>
        <a:ln w="25400" cap="flat" cmpd="sng" algn="ctr">
          <a:solidFill>
            <a:schemeClr val="tx1"/>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Invisibility of the Latino HIV Crisis</a:t>
          </a:r>
        </a:p>
      </dsp:txBody>
      <dsp:txXfrm>
        <a:off x="416783" y="232744"/>
        <a:ext cx="6718363" cy="465312"/>
      </dsp:txXfrm>
    </dsp:sp>
    <dsp:sp modelId="{02C229B2-60B1-4D5C-9628-6006AB6F0E95}">
      <dsp:nvSpPr>
        <dsp:cNvPr id="0" name=""/>
        <dsp:cNvSpPr/>
      </dsp:nvSpPr>
      <dsp:spPr>
        <a:xfrm>
          <a:off x="65157" y="174580"/>
          <a:ext cx="581640" cy="58164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DCC1FED9-484E-4165-A2C0-95FF318C287B}">
      <dsp:nvSpPr>
        <dsp:cNvPr id="0" name=""/>
        <dsp:cNvSpPr/>
      </dsp:nvSpPr>
      <dsp:spPr>
        <a:xfrm>
          <a:off x="738729" y="930625"/>
          <a:ext cx="6335611" cy="465312"/>
        </a:xfrm>
        <a:prstGeom prst="rect">
          <a:avLst/>
        </a:prstGeom>
        <a:solidFill>
          <a:srgbClr val="005B93"/>
        </a:solidFill>
        <a:ln w="25400" cap="flat" cmpd="sng" algn="ctr">
          <a:solidFill>
            <a:schemeClr val="tx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Inequity in the Reach of Prevention and Treatment Services to Latinos</a:t>
          </a:r>
        </a:p>
      </dsp:txBody>
      <dsp:txXfrm>
        <a:off x="738729" y="930625"/>
        <a:ext cx="6335611" cy="465312"/>
      </dsp:txXfrm>
    </dsp:sp>
    <dsp:sp modelId="{DEA55C98-A3D9-4A9C-853C-63CC8864FC98}">
      <dsp:nvSpPr>
        <dsp:cNvPr id="0" name=""/>
        <dsp:cNvSpPr/>
      </dsp:nvSpPr>
      <dsp:spPr>
        <a:xfrm>
          <a:off x="447909" y="872461"/>
          <a:ext cx="581640" cy="58164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A781A24B-0C26-4CF5-A578-C24487A36B38}">
      <dsp:nvSpPr>
        <dsp:cNvPr id="0" name=""/>
        <dsp:cNvSpPr/>
      </dsp:nvSpPr>
      <dsp:spPr>
        <a:xfrm>
          <a:off x="913752" y="1628506"/>
          <a:ext cx="6160589" cy="465312"/>
        </a:xfrm>
        <a:prstGeom prst="rect">
          <a:avLst/>
        </a:prstGeom>
        <a:solidFill>
          <a:srgbClr val="005B93"/>
        </a:solidFill>
        <a:ln w="25400" cap="flat" cmpd="sng" algn="ctr">
          <a:solidFill>
            <a:schemeClr val="tx1"/>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Lack of Access to Healthcare Services for Latinos</a:t>
          </a:r>
        </a:p>
      </dsp:txBody>
      <dsp:txXfrm>
        <a:off x="913752" y="1628506"/>
        <a:ext cx="6160589" cy="465312"/>
      </dsp:txXfrm>
    </dsp:sp>
    <dsp:sp modelId="{A957BACC-CB5C-4BC4-9009-FD4B2618A78F}">
      <dsp:nvSpPr>
        <dsp:cNvPr id="0" name=""/>
        <dsp:cNvSpPr/>
      </dsp:nvSpPr>
      <dsp:spPr>
        <a:xfrm>
          <a:off x="622932" y="1570342"/>
          <a:ext cx="581640" cy="58164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AFB1B4EB-97C6-44F9-9DBC-5CF19F5B1C47}">
      <dsp:nvSpPr>
        <dsp:cNvPr id="0" name=""/>
        <dsp:cNvSpPr/>
      </dsp:nvSpPr>
      <dsp:spPr>
        <a:xfrm>
          <a:off x="913752" y="2325945"/>
          <a:ext cx="6160589" cy="465312"/>
        </a:xfrm>
        <a:prstGeom prst="rect">
          <a:avLst/>
        </a:prstGeom>
        <a:solidFill>
          <a:srgbClr val="005B93"/>
        </a:solidFill>
        <a:ln w="25400" cap="flat" cmpd="sng" algn="ctr">
          <a:solidFill>
            <a:schemeClr val="tx1"/>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Misalignment of Workforce to Address Latino Needs</a:t>
          </a:r>
        </a:p>
      </dsp:txBody>
      <dsp:txXfrm>
        <a:off x="913752" y="2325945"/>
        <a:ext cx="6160589" cy="465312"/>
      </dsp:txXfrm>
    </dsp:sp>
    <dsp:sp modelId="{63D58E96-9795-4823-85AC-84736E7E08F6}">
      <dsp:nvSpPr>
        <dsp:cNvPr id="0" name=""/>
        <dsp:cNvSpPr/>
      </dsp:nvSpPr>
      <dsp:spPr>
        <a:xfrm>
          <a:off x="622932" y="2267780"/>
          <a:ext cx="581640" cy="58164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085E395C-B0F0-4516-922D-961FE8AC9364}">
      <dsp:nvSpPr>
        <dsp:cNvPr id="0" name=""/>
        <dsp:cNvSpPr/>
      </dsp:nvSpPr>
      <dsp:spPr>
        <a:xfrm>
          <a:off x="738729" y="3023825"/>
          <a:ext cx="6335611" cy="465312"/>
        </a:xfrm>
        <a:prstGeom prst="rect">
          <a:avLst/>
        </a:prstGeom>
        <a:solidFill>
          <a:srgbClr val="1F75A4"/>
        </a:solidFill>
        <a:ln w="25400" cap="flat" cmpd="sng" algn="ctr">
          <a:solidFill>
            <a:schemeClr val="tx1"/>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HIV Stigma &amp; Discrimination Experienced by Latinos</a:t>
          </a:r>
        </a:p>
      </dsp:txBody>
      <dsp:txXfrm>
        <a:off x="738729" y="3023825"/>
        <a:ext cx="6335611" cy="465312"/>
      </dsp:txXfrm>
    </dsp:sp>
    <dsp:sp modelId="{31CF1605-344A-49C2-A3A2-FCECE21795B5}">
      <dsp:nvSpPr>
        <dsp:cNvPr id="0" name=""/>
        <dsp:cNvSpPr/>
      </dsp:nvSpPr>
      <dsp:spPr>
        <a:xfrm>
          <a:off x="447909" y="2965661"/>
          <a:ext cx="581640" cy="58164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B739F5D-A653-41A5-A509-7A9B4839DE25}">
      <dsp:nvSpPr>
        <dsp:cNvPr id="0" name=""/>
        <dsp:cNvSpPr/>
      </dsp:nvSpPr>
      <dsp:spPr>
        <a:xfrm>
          <a:off x="355978" y="3721706"/>
          <a:ext cx="6718363" cy="465312"/>
        </a:xfrm>
        <a:prstGeom prst="rect">
          <a:avLst/>
        </a:prstGeom>
        <a:solidFill>
          <a:srgbClr val="1F75A4"/>
        </a:solidFill>
        <a:ln w="25400" cap="flat" cmpd="sng" algn="ctr">
          <a:solidFill>
            <a:schemeClr val="tx1"/>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69342"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FFFF"/>
              </a:solidFill>
              <a:latin typeface="Arial"/>
              <a:cs typeface="Arial"/>
              <a:sym typeface="Arial"/>
            </a:rPr>
            <a:t>Harmful Social Determinants of Health Impacting Latinos</a:t>
          </a:r>
          <a:endParaRPr lang="en-US" sz="1400" b="1" kern="1200" dirty="0">
            <a:effectLst>
              <a:outerShdw blurRad="38100" dist="38100" dir="2700000" algn="tl">
                <a:srgbClr val="000000">
                  <a:alpha val="43137"/>
                </a:srgbClr>
              </a:outerShdw>
            </a:effectLst>
          </a:endParaRPr>
        </a:p>
      </dsp:txBody>
      <dsp:txXfrm>
        <a:off x="355978" y="3721706"/>
        <a:ext cx="6718363" cy="465312"/>
      </dsp:txXfrm>
    </dsp:sp>
    <dsp:sp modelId="{FF422129-0442-4953-B0D0-BD67B46A3713}">
      <dsp:nvSpPr>
        <dsp:cNvPr id="0" name=""/>
        <dsp:cNvSpPr/>
      </dsp:nvSpPr>
      <dsp:spPr>
        <a:xfrm>
          <a:off x="0" y="3682335"/>
          <a:ext cx="581640" cy="581640"/>
        </a:xfrm>
        <a:prstGeom prst="ellipse">
          <a:avLst/>
        </a:prstGeom>
        <a:solidFill>
          <a:schemeClr val="lt1">
            <a:hueOff val="0"/>
            <a:satOff val="0"/>
            <a:lumOff val="0"/>
            <a:alphaOff val="0"/>
          </a:schemeClr>
        </a:solidFill>
        <a:ln w="25400" cap="flat" cmpd="sng" algn="ctr">
          <a:solidFill>
            <a:srgbClr val="222222"/>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18EC-202F-4123-BC0D-7D6F0B5954C6}">
      <dsp:nvSpPr>
        <dsp:cNvPr id="0" name=""/>
        <dsp:cNvSpPr/>
      </dsp:nvSpPr>
      <dsp:spPr>
        <a:xfrm>
          <a:off x="-3331926" y="-572714"/>
          <a:ext cx="4443772" cy="4443772"/>
        </a:xfrm>
        <a:prstGeom prst="blockArc">
          <a:avLst>
            <a:gd name="adj1" fmla="val 18900000"/>
            <a:gd name="adj2" fmla="val 2700000"/>
            <a:gd name="adj3" fmla="val 4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49E354-D3DF-45F5-A0E0-BF1A57838580}">
      <dsp:nvSpPr>
        <dsp:cNvPr id="0" name=""/>
        <dsp:cNvSpPr/>
      </dsp:nvSpPr>
      <dsp:spPr>
        <a:xfrm>
          <a:off x="1265401" y="852838"/>
          <a:ext cx="6751437" cy="15926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1520" tIns="60960" rIns="60960" bIns="60960" numCol="1" spcCol="1270" anchor="ctr" anchorCtr="0">
          <a:noAutofit/>
        </a:bodyPr>
        <a:lstStyle/>
        <a:p>
          <a:pPr marL="0" lvl="0" indent="0" algn="l" defTabSz="1066800">
            <a:lnSpc>
              <a:spcPct val="90000"/>
            </a:lnSpc>
            <a:spcBef>
              <a:spcPct val="0"/>
            </a:spcBef>
            <a:spcAft>
              <a:spcPct val="35000"/>
            </a:spcAft>
            <a:buNone/>
          </a:pPr>
          <a:endParaRPr lang="en-US" sz="2400" b="1" kern="1200" dirty="0"/>
        </a:p>
      </dsp:txBody>
      <dsp:txXfrm>
        <a:off x="1265401" y="852838"/>
        <a:ext cx="6751437" cy="1592666"/>
      </dsp:txXfrm>
    </dsp:sp>
    <dsp:sp modelId="{76667804-7958-4FE7-B5B0-6A15C264D2CE}">
      <dsp:nvSpPr>
        <dsp:cNvPr id="0" name=""/>
        <dsp:cNvSpPr/>
      </dsp:nvSpPr>
      <dsp:spPr>
        <a:xfrm>
          <a:off x="89994" y="653754"/>
          <a:ext cx="1990833" cy="1990833"/>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0.69492</cdr:x>
      <cdr:y>0.10335</cdr:y>
    </cdr:from>
    <cdr:to>
      <cdr:x>1</cdr:x>
      <cdr:y>0.21613</cdr:y>
    </cdr:to>
    <cdr:sp macro="" textlink="">
      <cdr:nvSpPr>
        <cdr:cNvPr id="2" name="TextBox 1">
          <a:extLst xmlns:a="http://schemas.openxmlformats.org/drawingml/2006/main">
            <a:ext uri="{FF2B5EF4-FFF2-40B4-BE49-F238E27FC236}">
              <a16:creationId xmlns:a16="http://schemas.microsoft.com/office/drawing/2014/main" id="{6C369C26-903F-46CF-94D8-A3BB3771FABC}"/>
            </a:ext>
          </a:extLst>
        </cdr:cNvPr>
        <cdr:cNvSpPr txBox="1"/>
      </cdr:nvSpPr>
      <cdr:spPr>
        <a:xfrm xmlns:a="http://schemas.openxmlformats.org/drawingml/2006/main">
          <a:off x="2498380" y="307399"/>
          <a:ext cx="1096827" cy="3354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mn-lt"/>
              <a:cs typeface="Calibri" panose="020F0502020204030204" pitchFamily="34" charset="0"/>
            </a:rPr>
            <a:t>13.3%</a:t>
          </a:r>
        </a:p>
      </cdr:txBody>
    </cdr:sp>
  </cdr:relSizeAnchor>
  <cdr:relSizeAnchor xmlns:cdr="http://schemas.openxmlformats.org/drawingml/2006/chartDrawing">
    <cdr:from>
      <cdr:x>0.69492</cdr:x>
      <cdr:y>0.33393</cdr:y>
    </cdr:from>
    <cdr:to>
      <cdr:x>1</cdr:x>
      <cdr:y>0.44672</cdr:y>
    </cdr:to>
    <cdr:sp macro="" textlink="">
      <cdr:nvSpPr>
        <cdr:cNvPr id="3" name="TextBox 1">
          <a:extLst xmlns:a="http://schemas.openxmlformats.org/drawingml/2006/main">
            <a:ext uri="{FF2B5EF4-FFF2-40B4-BE49-F238E27FC236}">
              <a16:creationId xmlns:a16="http://schemas.microsoft.com/office/drawing/2014/main" id="{FAE09209-6BE3-4840-8B68-831050C1BA72}"/>
            </a:ext>
          </a:extLst>
        </cdr:cNvPr>
        <cdr:cNvSpPr txBox="1"/>
      </cdr:nvSpPr>
      <cdr:spPr>
        <a:xfrm xmlns:a="http://schemas.openxmlformats.org/drawingml/2006/main">
          <a:off x="2498380" y="993222"/>
          <a:ext cx="1096827" cy="3354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mn-lt"/>
              <a:cs typeface="Calibri" panose="020F0502020204030204" pitchFamily="34" charset="0"/>
            </a:rPr>
            <a:t>13.4%</a:t>
          </a:r>
        </a:p>
      </cdr:txBody>
    </cdr:sp>
  </cdr:relSizeAnchor>
  <cdr:relSizeAnchor xmlns:cdr="http://schemas.openxmlformats.org/drawingml/2006/chartDrawing">
    <cdr:from>
      <cdr:x>0.61002</cdr:x>
      <cdr:y>0.55984</cdr:y>
    </cdr:from>
    <cdr:to>
      <cdr:x>0.9151</cdr:x>
      <cdr:y>0.67263</cdr:y>
    </cdr:to>
    <cdr:sp macro="" textlink="">
      <cdr:nvSpPr>
        <cdr:cNvPr id="4" name="TextBox 1">
          <a:extLst xmlns:a="http://schemas.openxmlformats.org/drawingml/2006/main">
            <a:ext uri="{FF2B5EF4-FFF2-40B4-BE49-F238E27FC236}">
              <a16:creationId xmlns:a16="http://schemas.microsoft.com/office/drawing/2014/main" id="{FAE09209-6BE3-4840-8B68-831050C1BA72}"/>
            </a:ext>
          </a:extLst>
        </cdr:cNvPr>
        <cdr:cNvSpPr txBox="1"/>
      </cdr:nvSpPr>
      <cdr:spPr>
        <a:xfrm xmlns:a="http://schemas.openxmlformats.org/drawingml/2006/main">
          <a:off x="2193138" y="1665146"/>
          <a:ext cx="1096826" cy="3354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mn-lt"/>
              <a:cs typeface="Calibri" panose="020F0502020204030204" pitchFamily="34" charset="0"/>
            </a:rPr>
            <a:t>10.8%</a:t>
          </a:r>
        </a:p>
      </cdr:txBody>
    </cdr:sp>
  </cdr:relSizeAnchor>
</c:userShapes>
</file>

<file path=ppt/drawings/drawing2.xml><?xml version="1.0" encoding="utf-8"?>
<c:userShapes xmlns:c="http://schemas.openxmlformats.org/drawingml/2006/chart">
  <cdr:relSizeAnchor xmlns:cdr="http://schemas.openxmlformats.org/drawingml/2006/chartDrawing">
    <cdr:from>
      <cdr:x>0.40916</cdr:x>
      <cdr:y>0.44322</cdr:y>
    </cdr:from>
    <cdr:to>
      <cdr:x>0.69116</cdr:x>
      <cdr:y>0.55129</cdr:y>
    </cdr:to>
    <cdr:sp macro="" textlink="">
      <cdr:nvSpPr>
        <cdr:cNvPr id="2" name="TextBox 93">
          <a:extLst xmlns:a="http://schemas.openxmlformats.org/drawingml/2006/main">
            <a:ext uri="{FF2B5EF4-FFF2-40B4-BE49-F238E27FC236}">
              <a16:creationId xmlns:a16="http://schemas.microsoft.com/office/drawing/2014/main" id="{F12050C8-6F89-440F-A5E1-94D8B3EAA472}"/>
            </a:ext>
          </a:extLst>
        </cdr:cNvPr>
        <cdr:cNvSpPr txBox="1"/>
      </cdr:nvSpPr>
      <cdr:spPr>
        <a:xfrm xmlns:a="http://schemas.openxmlformats.org/drawingml/2006/main">
          <a:off x="1545999" y="1514699"/>
          <a:ext cx="1065528" cy="369332"/>
        </a:xfrm>
        <a:prstGeom xmlns:a="http://schemas.openxmlformats.org/drawingml/2006/main" prst="rect">
          <a:avLst/>
        </a:prstGeom>
        <a:noFill xmlns:a="http://schemas.openxmlformats.org/drawingml/2006/main"/>
        <a:ln xmlns:a="http://schemas.openxmlformats.org/drawingml/2006/main" w="25400">
          <a:noFill/>
          <a:prstDash val="dash"/>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Calibri" panose="020F0502020204030204" pitchFamily="34" charset="0"/>
              <a:cs typeface="Calibri" panose="020F0502020204030204" pitchFamily="34" charset="0"/>
            </a:rPr>
            <a:t>72.5</a:t>
          </a: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kumimoji="0" lang="en-US" sz="180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cdr:txBody>
    </cdr:sp>
  </cdr:relSizeAnchor>
  <cdr:relSizeAnchor xmlns:cdr="http://schemas.openxmlformats.org/drawingml/2006/chartDrawing">
    <cdr:from>
      <cdr:x>0.40141</cdr:x>
      <cdr:y>0.86471</cdr:y>
    </cdr:from>
    <cdr:to>
      <cdr:x>0.68341</cdr:x>
      <cdr:y>0.97278</cdr:y>
    </cdr:to>
    <cdr:sp macro="" textlink="">
      <cdr:nvSpPr>
        <cdr:cNvPr id="3" name="TextBox 92">
          <a:extLst xmlns:a="http://schemas.openxmlformats.org/drawingml/2006/main">
            <a:ext uri="{FF2B5EF4-FFF2-40B4-BE49-F238E27FC236}">
              <a16:creationId xmlns:a16="http://schemas.microsoft.com/office/drawing/2014/main" id="{F12050C8-6F89-440F-A5E1-94D8B3EAA472}"/>
            </a:ext>
          </a:extLst>
        </cdr:cNvPr>
        <cdr:cNvSpPr txBox="1"/>
      </cdr:nvSpPr>
      <cdr:spPr>
        <a:xfrm xmlns:a="http://schemas.openxmlformats.org/drawingml/2006/main">
          <a:off x="1516716" y="2955136"/>
          <a:ext cx="1065528" cy="369332"/>
        </a:xfrm>
        <a:prstGeom xmlns:a="http://schemas.openxmlformats.org/drawingml/2006/main" prst="rect">
          <a:avLst/>
        </a:prstGeom>
        <a:noFill xmlns:a="http://schemas.openxmlformats.org/drawingml/2006/main"/>
        <a:ln xmlns:a="http://schemas.openxmlformats.org/drawingml/2006/main" w="25400">
          <a:noFill/>
          <a:prstDash val="dash"/>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17.5%</a:t>
          </a:r>
          <a:endParaRPr kumimoji="0" lang="en-US" sz="180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cdr:txBody>
    </cdr:sp>
  </cdr:relSizeAnchor>
  <cdr:relSizeAnchor xmlns:cdr="http://schemas.openxmlformats.org/drawingml/2006/chartDrawing">
    <cdr:from>
      <cdr:x>0.72583</cdr:x>
      <cdr:y>0.1237</cdr:y>
    </cdr:from>
    <cdr:to>
      <cdr:x>0.75135</cdr:x>
      <cdr:y>0.97185</cdr:y>
    </cdr:to>
    <cdr:sp macro="" textlink="">
      <cdr:nvSpPr>
        <cdr:cNvPr id="4" name="Left Brace 3">
          <a:extLst xmlns:a="http://schemas.openxmlformats.org/drawingml/2006/main">
            <a:ext uri="{FF2B5EF4-FFF2-40B4-BE49-F238E27FC236}">
              <a16:creationId xmlns:a16="http://schemas.microsoft.com/office/drawing/2014/main" id="{05475A7A-5D8C-49F3-9E8B-678CFAD05218}"/>
            </a:ext>
          </a:extLst>
        </cdr:cNvPr>
        <cdr:cNvSpPr/>
      </cdr:nvSpPr>
      <cdr:spPr>
        <a:xfrm xmlns:a="http://schemas.openxmlformats.org/drawingml/2006/main" rot="10800000">
          <a:off x="4385708" y="698840"/>
          <a:ext cx="154200" cy="4791434"/>
        </a:xfrm>
        <a:prstGeom xmlns:a="http://schemas.openxmlformats.org/drawingml/2006/main" prst="leftBrace">
          <a:avLst>
            <a:gd name="adj1" fmla="val 79199"/>
            <a:gd name="adj2" fmla="val 48471"/>
          </a:avLst>
        </a:prstGeom>
        <a:ln xmlns:a="http://schemas.openxmlformats.org/drawingml/2006/main" w="28575">
          <a:solidFill>
            <a:schemeClr val="accent4">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0.34023</cdr:x>
      <cdr:y>0.8592</cdr:y>
    </cdr:from>
    <cdr:to>
      <cdr:x>0.35935</cdr:x>
      <cdr:y>0.97139</cdr:y>
    </cdr:to>
    <cdr:sp macro="" textlink="">
      <cdr:nvSpPr>
        <cdr:cNvPr id="6" name="Left Brace 5">
          <a:extLst xmlns:a="http://schemas.openxmlformats.org/drawingml/2006/main">
            <a:ext uri="{FF2B5EF4-FFF2-40B4-BE49-F238E27FC236}">
              <a16:creationId xmlns:a16="http://schemas.microsoft.com/office/drawing/2014/main" id="{ECB4D972-8194-449D-89BC-22F30B0F75EE}"/>
            </a:ext>
          </a:extLst>
        </cdr:cNvPr>
        <cdr:cNvSpPr/>
      </cdr:nvSpPr>
      <cdr:spPr>
        <a:xfrm xmlns:a="http://schemas.openxmlformats.org/drawingml/2006/main">
          <a:off x="1552576" y="2568521"/>
          <a:ext cx="87236" cy="335391"/>
        </a:xfrm>
        <a:prstGeom xmlns:a="http://schemas.openxmlformats.org/drawingml/2006/main" prst="leftBrace">
          <a:avLst>
            <a:gd name="adj1" fmla="val 79199"/>
            <a:gd name="adj2" fmla="val 48471"/>
          </a:avLst>
        </a:prstGeom>
        <a:ln xmlns:a="http://schemas.openxmlformats.org/drawingml/2006/main" w="28575">
          <a:solidFill>
            <a:schemeClr val="accent4">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8/2/2023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8/2/2023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date_05 2023</a:t>
            </a:r>
          </a:p>
        </p:txBody>
      </p:sp>
      <p:sp>
        <p:nvSpPr>
          <p:cNvPr id="4" name="Slide Number Placeholder 3"/>
          <p:cNvSpPr>
            <a:spLocks noGrp="1"/>
          </p:cNvSpPr>
          <p:nvPr>
            <p:ph type="sldNum" sz="quarter" idx="5"/>
          </p:nvPr>
        </p:nvSpPr>
        <p:spPr/>
        <p:txBody>
          <a:bodyPr/>
          <a:lstStyle/>
          <a:p>
            <a:fld id="{F264BA1E-6AC7-4534-AA62-D6AA5C834DC4}" type="slidenum">
              <a:rPr lang="en-US" smtClean="0"/>
              <a:t>1</a:t>
            </a:fld>
            <a:endParaRPr lang="en-US" dirty="0"/>
          </a:p>
        </p:txBody>
      </p:sp>
    </p:spTree>
    <p:extLst>
      <p:ext uri="{BB962C8B-B14F-4D97-AF65-F5344CB8AC3E}">
        <p14:creationId xmlns:p14="http://schemas.microsoft.com/office/powerpoint/2010/main" val="134744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261470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+5% within EHE jurisdictions (</a:t>
            </a:r>
            <a:r>
              <a:rPr lang="en-US" sz="1200" i="1" dirty="0"/>
              <a:t>From 2019 to 2021</a:t>
            </a:r>
            <a:r>
              <a:rPr lang="en-US" sz="1200" dirty="0"/>
              <a:t>)</a:t>
            </a:r>
          </a:p>
          <a:p>
            <a:r>
              <a:rPr lang="en-US" sz="1200" dirty="0"/>
              <a:t>+3% outside EHE jurisdictions (</a:t>
            </a:r>
            <a:r>
              <a:rPr lang="en-US" sz="1200" i="1" dirty="0"/>
              <a:t>From 2019 to 2021</a:t>
            </a:r>
            <a:r>
              <a:rPr lang="en-US" sz="1200" dirty="0"/>
              <a:t>)</a:t>
            </a:r>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61999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30281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406991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85375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2409585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1851680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371506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342410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144298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2209954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CDC recommendations:</a:t>
            </a:r>
          </a:p>
          <a:p>
            <a:r>
              <a:rPr lang="en-US" sz="1050" b="0" i="0" dirty="0">
                <a:solidFill>
                  <a:srgbClr val="000000"/>
                </a:solidFill>
                <a:effectLst/>
                <a:latin typeface="Open Sans" panose="020B0606030504020204" pitchFamily="34" charset="0"/>
              </a:rPr>
              <a:t>- Routine, opt-out HIV screening of adults, adolescents in all health care settings. </a:t>
            </a:r>
            <a:endParaRPr lang="en-US" sz="800" dirty="0"/>
          </a:p>
          <a:p>
            <a:r>
              <a:rPr lang="en-US" sz="800" dirty="0"/>
              <a:t>- Everyone between the ages of 13 and 64 get tested for HIV at least once.</a:t>
            </a:r>
          </a:p>
          <a:p>
            <a:r>
              <a:rPr lang="en-US" sz="800" u="none" dirty="0"/>
              <a:t>- </a:t>
            </a:r>
            <a:r>
              <a:rPr lang="en-US" sz="800" u="sng" dirty="0"/>
              <a:t>Test at least once a year if</a:t>
            </a:r>
            <a:r>
              <a:rPr lang="en-US" sz="800" dirty="0"/>
              <a:t> you are a man who has had sex with another man, you’ve had more than one sex partner since your last HIV test, you’ve been diagnosed with or treated for another STI, etc.</a:t>
            </a:r>
          </a:p>
        </p:txBody>
      </p:sp>
      <p:sp>
        <p:nvSpPr>
          <p:cNvPr id="4" name="Slide Number Placeholder 3"/>
          <p:cNvSpPr>
            <a:spLocks noGrp="1"/>
          </p:cNvSpPr>
          <p:nvPr>
            <p:ph type="sldNum" sz="quarter" idx="5"/>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132297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YRBS: Compared to a 13% decrease for all high school aged students</a:t>
            </a:r>
            <a:endParaRPr lang="en-US" dirty="0"/>
          </a:p>
          <a:p>
            <a:r>
              <a:rPr lang="en-US" b="0" dirty="0"/>
              <a:t>2021 Condom use: </a:t>
            </a:r>
          </a:p>
          <a:p>
            <a:r>
              <a:rPr lang="en-US" b="1" dirty="0"/>
              <a:t>Latino Condom Use at Last Sex: 48.8%; All youth: 51.8%</a:t>
            </a:r>
          </a:p>
          <a:p>
            <a:r>
              <a:rPr lang="en-US" b="1" dirty="0"/>
              <a:t>Opposite Sex Condom Use at Last Sex: 55.5%; Same Sex: 18.3%; Both Sex: 40.3%</a:t>
            </a:r>
            <a:r>
              <a:rPr lang="en-US" dirty="0"/>
              <a:t> </a:t>
            </a:r>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dirty="0"/>
          </a:p>
        </p:txBody>
      </p:sp>
    </p:spTree>
    <p:extLst>
      <p:ext uri="{BB962C8B-B14F-4D97-AF65-F5344CB8AC3E}">
        <p14:creationId xmlns:p14="http://schemas.microsoft.com/office/powerpoint/2010/main" val="104947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Sustained viral suppression defined as having all viral load test results in 2014 &lt;200 HIV RNA copies/mL</a:t>
            </a:r>
          </a:p>
          <a:p>
            <a:endParaRPr lang="en-US" dirty="0"/>
          </a:p>
          <a:p>
            <a:r>
              <a:rPr lang="en-US" dirty="0"/>
              <a:t>Viral suppression compared to </a:t>
            </a:r>
            <a:r>
              <a:rPr lang="en-US" b="1" dirty="0"/>
              <a:t>overall: 48.4%, Black: 40.8%, White: 56.3% (Latino Viral Suppression: 49.9%)</a:t>
            </a:r>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dirty="0"/>
          </a:p>
        </p:txBody>
      </p:sp>
    </p:spTree>
    <p:extLst>
      <p:ext uri="{BB962C8B-B14F-4D97-AF65-F5344CB8AC3E}">
        <p14:creationId xmlns:p14="http://schemas.microsoft.com/office/powerpoint/2010/main" val="3434109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Uninsured includes anyone who is not currently covered by employer, private, Medicaid, Medicare, ACA state marketplace, or military/veterans coverage. Insured estimates do not include those with coverage for specific conditions (e.g. Ryan White ADAP)</a:t>
            </a:r>
          </a:p>
          <a:p>
            <a:endParaRPr lang="en-US" dirty="0"/>
          </a:p>
          <a:p>
            <a:r>
              <a:rPr lang="en-US" dirty="0"/>
              <a:t>Underinsured includes persons for whom either of the following is true: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Out-of-pocket costs over the prior 12 months, excluding premiums, were equal to 10 percent or more of household income, or, were equal to 5 percent or more of household income for individuals living under 200 percent of the federal poverty level ($27,180 for an individual or $55,500 for a family of four in 2022).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deductible constituted 5 percent or more of household income.</a:t>
            </a:r>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358307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2790910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who reported experiencing at least one form of health care discrimination were considered to have experienced discrimination in an HIV health care setting (</a:t>
            </a:r>
            <a:r>
              <a:rPr lang="en-US" b="1" dirty="0"/>
              <a:t>not necessarily specific to HCPs</a:t>
            </a:r>
            <a:r>
              <a:rPr lang="en-US" dirty="0"/>
              <a:t>).</a:t>
            </a: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998998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302723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rate of Chlamydia among Latinos was 0.84x the rate in 2012.</a:t>
            </a:r>
          </a:p>
        </p:txBody>
      </p:sp>
      <p:sp>
        <p:nvSpPr>
          <p:cNvPr id="4" name="Slide Number Placeholder 3"/>
          <p:cNvSpPr>
            <a:spLocks noGrp="1"/>
          </p:cNvSpPr>
          <p:nvPr>
            <p:ph type="sldNum" sz="quarter" idx="5"/>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295098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184487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29</a:t>
            </a:fld>
            <a:endParaRPr lang="en-US" dirty="0"/>
          </a:p>
        </p:txBody>
      </p:sp>
    </p:spTree>
    <p:extLst>
      <p:ext uri="{BB962C8B-B14F-4D97-AF65-F5344CB8AC3E}">
        <p14:creationId xmlns:p14="http://schemas.microsoft.com/office/powerpoint/2010/main" val="77646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2659875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30</a:t>
            </a:fld>
            <a:endParaRPr lang="en-US" dirty="0"/>
          </a:p>
        </p:txBody>
      </p:sp>
    </p:spTree>
    <p:extLst>
      <p:ext uri="{BB962C8B-B14F-4D97-AF65-F5344CB8AC3E}">
        <p14:creationId xmlns:p14="http://schemas.microsoft.com/office/powerpoint/2010/main" val="1951118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PEP=post-exposure prophylaxis</a:t>
            </a:r>
          </a:p>
        </p:txBody>
      </p:sp>
      <p:sp>
        <p:nvSpPr>
          <p:cNvPr id="4" name="Slide Number Placeholder 3"/>
          <p:cNvSpPr>
            <a:spLocks noGrp="1"/>
          </p:cNvSpPr>
          <p:nvPr>
            <p:ph type="sldNum" sz="quarter" idx="5"/>
          </p:nvPr>
        </p:nvSpPr>
        <p:spPr/>
        <p:txBody>
          <a:bodyPr/>
          <a:lstStyle/>
          <a:p>
            <a:fld id="{F264BA1E-6AC7-4534-AA62-D6AA5C834DC4}" type="slidenum">
              <a:rPr lang="en-US" smtClean="0"/>
              <a:t>31</a:t>
            </a:fld>
            <a:endParaRPr lang="en-US" dirty="0"/>
          </a:p>
        </p:txBody>
      </p:sp>
    </p:spTree>
    <p:extLst>
      <p:ext uri="{BB962C8B-B14F-4D97-AF65-F5344CB8AC3E}">
        <p14:creationId xmlns:p14="http://schemas.microsoft.com/office/powerpoint/2010/main" val="3456348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260282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For Ryan White (91%),</a:t>
            </a:r>
            <a:r>
              <a:rPr lang="en-US" sz="1200" b="0" i="0" kern="1200" dirty="0">
                <a:solidFill>
                  <a:schemeClr val="tx1"/>
                </a:solidFill>
                <a:effectLst/>
                <a:latin typeface="+mn-lt"/>
                <a:ea typeface="+mn-ea"/>
                <a:cs typeface="+mn-cs"/>
              </a:rPr>
              <a:t> viral suppression </a:t>
            </a:r>
            <a:r>
              <a:rPr lang="en-US" dirty="0"/>
              <a:t>was based on data for Latinos with HIV who had at least 1 outpatient ambulatory health services visit during the measurement year.</a:t>
            </a:r>
            <a:br>
              <a:rPr lang="en-US" dirty="0"/>
            </a:br>
            <a:r>
              <a:rPr lang="en-US" sz="1200" b="1" i="0" kern="1200" dirty="0">
                <a:solidFill>
                  <a:schemeClr val="tx1"/>
                </a:solidFill>
                <a:effectLst/>
                <a:latin typeface="+mn-lt"/>
                <a:ea typeface="+mn-ea"/>
                <a:cs typeface="+mn-cs"/>
              </a:rPr>
              <a:t>For Overall (88%), </a:t>
            </a:r>
            <a:r>
              <a:rPr lang="en-US" sz="1200" b="0" i="0" kern="1200" dirty="0">
                <a:solidFill>
                  <a:schemeClr val="tx1"/>
                </a:solidFill>
                <a:effectLst/>
                <a:latin typeface="+mn-lt"/>
                <a:ea typeface="+mn-ea"/>
                <a:cs typeface="+mn-cs"/>
              </a:rPr>
              <a:t>viral suppression was based on data for Latinos with HIV who had at least 1 CD4 or VL test during the measurement year.</a:t>
            </a:r>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dirty="0"/>
          </a:p>
        </p:txBody>
      </p:sp>
    </p:spTree>
    <p:extLst>
      <p:ext uri="{BB962C8B-B14F-4D97-AF65-F5344CB8AC3E}">
        <p14:creationId xmlns:p14="http://schemas.microsoft.com/office/powerpoint/2010/main" val="76623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Doxy-PEP protocol: </a:t>
            </a:r>
            <a:r>
              <a:rPr lang="en-US" sz="1200" b="0" i="0" kern="1200" dirty="0">
                <a:solidFill>
                  <a:schemeClr val="tx1"/>
                </a:solidFill>
                <a:effectLst/>
                <a:latin typeface="+mn-lt"/>
                <a:ea typeface="+mn-ea"/>
                <a:cs typeface="+mn-cs"/>
              </a:rPr>
              <a:t>200 mg taken after unprotected anal sex has been studied among MSM and transgender women; results demonstrated reduction in incident chlamydia and syphilis by 70% and 73%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Cabotegravir </a:t>
            </a:r>
            <a:r>
              <a:rPr lang="en-US" sz="1200" b="0" i="0" kern="1200" dirty="0" err="1">
                <a:solidFill>
                  <a:schemeClr val="tx1"/>
                </a:solidFill>
                <a:effectLst/>
                <a:latin typeface="+mn-lt"/>
                <a:ea typeface="+mn-ea"/>
                <a:cs typeface="+mn-cs"/>
              </a:rPr>
              <a:t>PrEP</a:t>
            </a:r>
            <a:r>
              <a:rPr lang="en-US" sz="1200" b="0" i="0" kern="1200" dirty="0">
                <a:solidFill>
                  <a:schemeClr val="tx1"/>
                </a:solidFill>
                <a:effectLst/>
                <a:latin typeface="+mn-lt"/>
                <a:ea typeface="+mn-ea"/>
                <a:cs typeface="+mn-cs"/>
              </a:rPr>
              <a:t> injections: 600 mg injected into </a:t>
            </a:r>
            <a:r>
              <a:rPr lang="en-US" sz="1200" b="0" i="0" kern="1200" dirty="0" err="1">
                <a:solidFill>
                  <a:schemeClr val="tx1"/>
                </a:solidFill>
                <a:effectLst/>
                <a:latin typeface="+mn-lt"/>
                <a:ea typeface="+mn-ea"/>
                <a:cs typeface="+mn-cs"/>
              </a:rPr>
              <a:t>cluteal</a:t>
            </a:r>
            <a:r>
              <a:rPr lang="en-US" sz="1200" b="0" i="0" kern="1200" dirty="0">
                <a:solidFill>
                  <a:schemeClr val="tx1"/>
                </a:solidFill>
                <a:effectLst/>
                <a:latin typeface="+mn-lt"/>
                <a:ea typeface="+mn-ea"/>
                <a:cs typeface="+mn-cs"/>
              </a:rPr>
              <a:t> muscle every 2 months, 30 mg daily oral </a:t>
            </a:r>
            <a:r>
              <a:rPr lang="en-US" sz="1200" b="0" i="0" kern="1200" dirty="0" err="1">
                <a:solidFill>
                  <a:schemeClr val="tx1"/>
                </a:solidFill>
                <a:effectLst/>
                <a:latin typeface="+mn-lt"/>
                <a:ea typeface="+mn-ea"/>
                <a:cs typeface="+mn-cs"/>
              </a:rPr>
              <a:t>cabotegravier</a:t>
            </a:r>
            <a:r>
              <a:rPr lang="en-US" sz="1200" b="0" i="0" kern="1200" dirty="0">
                <a:solidFill>
                  <a:schemeClr val="tx1"/>
                </a:solidFill>
                <a:effectLst/>
                <a:latin typeface="+mn-lt"/>
                <a:ea typeface="+mn-ea"/>
                <a:cs typeface="+mn-cs"/>
              </a:rPr>
              <a:t> optional for a 4-week lead in prior to injections. </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34</a:t>
            </a:fld>
            <a:endParaRPr lang="en-US" dirty="0"/>
          </a:p>
        </p:txBody>
      </p:sp>
    </p:spTree>
    <p:extLst>
      <p:ext uri="{BB962C8B-B14F-4D97-AF65-F5344CB8AC3E}">
        <p14:creationId xmlns:p14="http://schemas.microsoft.com/office/powerpoint/2010/main" val="1590673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PWH=people with HIV</a:t>
            </a:r>
          </a:p>
          <a:p>
            <a:r>
              <a:rPr lang="en-US" dirty="0"/>
              <a:t>RN=registered nurses</a:t>
            </a:r>
          </a:p>
          <a:p>
            <a:r>
              <a:rPr lang="en-US" dirty="0"/>
              <a:t>LPN=licensed practical nurses</a:t>
            </a:r>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dirty="0"/>
          </a:p>
        </p:txBody>
      </p:sp>
    </p:spTree>
    <p:extLst>
      <p:ext uri="{BB962C8B-B14F-4D97-AF65-F5344CB8AC3E}">
        <p14:creationId xmlns:p14="http://schemas.microsoft.com/office/powerpoint/2010/main" val="2884483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36</a:t>
            </a:fld>
            <a:endParaRPr lang="en-US" dirty="0"/>
          </a:p>
        </p:txBody>
      </p:sp>
    </p:spTree>
    <p:extLst>
      <p:ext uri="{BB962C8B-B14F-4D97-AF65-F5344CB8AC3E}">
        <p14:creationId xmlns:p14="http://schemas.microsoft.com/office/powerpoint/2010/main" val="3769750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4102773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38</a:t>
            </a:fld>
            <a:endParaRPr lang="en-US" dirty="0"/>
          </a:p>
        </p:txBody>
      </p:sp>
    </p:spTree>
    <p:extLst>
      <p:ext uri="{BB962C8B-B14F-4D97-AF65-F5344CB8AC3E}">
        <p14:creationId xmlns:p14="http://schemas.microsoft.com/office/powerpoint/2010/main" val="2315630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300842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2798060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40</a:t>
            </a:fld>
            <a:endParaRPr lang="en-US" dirty="0"/>
          </a:p>
        </p:txBody>
      </p:sp>
    </p:spTree>
    <p:extLst>
      <p:ext uri="{BB962C8B-B14F-4D97-AF65-F5344CB8AC3E}">
        <p14:creationId xmlns:p14="http://schemas.microsoft.com/office/powerpoint/2010/main" val="2243896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41</a:t>
            </a:fld>
            <a:endParaRPr lang="en-US" dirty="0"/>
          </a:p>
        </p:txBody>
      </p:sp>
    </p:spTree>
    <p:extLst>
      <p:ext uri="{BB962C8B-B14F-4D97-AF65-F5344CB8AC3E}">
        <p14:creationId xmlns:p14="http://schemas.microsoft.com/office/powerpoint/2010/main" val="3501652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TeleECHO in your area: </a:t>
            </a:r>
            <a:r>
              <a:rPr lang="en-US" dirty="0">
                <a:hlinkClick r:id="rId3"/>
              </a:rPr>
              <a:t>https://echo.unm.edu/locations-2/echo-hubs-superhubs-united-states/</a:t>
            </a:r>
            <a:endParaRPr lang="en-US" dirty="0"/>
          </a:p>
          <a:p>
            <a:r>
              <a:rPr lang="en-US" sz="1200" dirty="0"/>
              <a:t>IDEA Platform: Infectious Diseases Education &amp; Assessment. https://idea.medicine.uw.edu/</a:t>
            </a:r>
          </a:p>
          <a:p>
            <a:r>
              <a:rPr lang="en-US" sz="1200" dirty="0"/>
              <a:t>AETC National HIV Curriculum: 6 core modules for self study; regularly updated; CME, CNE</a:t>
            </a:r>
          </a:p>
          <a:p>
            <a:r>
              <a:rPr lang="en-US" sz="1200" dirty="0"/>
              <a:t>Hepatitis C Online Curriculum: https://www.hepatitisc.uw.edu/</a:t>
            </a:r>
          </a:p>
          <a:p>
            <a:r>
              <a:rPr lang="en-US" sz="1200" dirty="0"/>
              <a:t>Hepatitis B Online Curriculum: https://www.hepatitisb.uw.edu/</a:t>
            </a:r>
          </a:p>
          <a:p>
            <a:r>
              <a:rPr lang="en-US" sz="1200" dirty="0"/>
              <a:t>National STD Curriculum: https://www.std.uw.edu/</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44</a:t>
            </a:fld>
            <a:endParaRPr lang="en-US" dirty="0"/>
          </a:p>
        </p:txBody>
      </p:sp>
    </p:spTree>
    <p:extLst>
      <p:ext uri="{BB962C8B-B14F-4D97-AF65-F5344CB8AC3E}">
        <p14:creationId xmlns:p14="http://schemas.microsoft.com/office/powerpoint/2010/main" val="305939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420252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416543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estimated PLWHIV in the U.S.: </a:t>
            </a:r>
            <a:r>
              <a:rPr lang="en-US" b="1" dirty="0"/>
              <a:t>~1.2 million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Latinos living with HIV in the U.S.: </a:t>
            </a:r>
            <a:r>
              <a:rPr lang="en-US" b="1" dirty="0"/>
              <a:t>~300,000</a:t>
            </a:r>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385036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dirty="0"/>
          </a:p>
        </p:txBody>
      </p:sp>
    </p:spTree>
    <p:extLst>
      <p:ext uri="{BB962C8B-B14F-4D97-AF65-F5344CB8AC3E}">
        <p14:creationId xmlns:p14="http://schemas.microsoft.com/office/powerpoint/2010/main" val="341552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Incidence estimate release schedule: </a:t>
            </a:r>
            <a:r>
              <a:rPr lang="en-US" dirty="0"/>
              <a:t>The last 2 incidence estimate reports were released in May 2021 and May 2020 (different release schedule prior to that)</a:t>
            </a:r>
          </a:p>
          <a:p>
            <a:r>
              <a:rPr lang="en-US" b="1" dirty="0"/>
              <a:t>Normal reporting delay: </a:t>
            </a:r>
            <a:r>
              <a:rPr lang="en-US" dirty="0"/>
              <a:t>Surveillance reports (Diagnoses) and incidence estimate supplements are usually released with a 2 year delay (</a:t>
            </a:r>
            <a:r>
              <a:rPr lang="en-US" dirty="0" err="1"/>
              <a:t>ie</a:t>
            </a:r>
            <a:r>
              <a:rPr lang="en-US" dirty="0"/>
              <a:t> report released in 2022 has data from 2020)</a:t>
            </a:r>
          </a:p>
        </p:txBody>
      </p:sp>
      <p:sp>
        <p:nvSpPr>
          <p:cNvPr id="4" name="Slide Number Placeholder 3"/>
          <p:cNvSpPr>
            <a:spLocks noGrp="1"/>
          </p:cNvSpPr>
          <p:nvPr>
            <p:ph type="sldNum" sz="quarter" idx="5"/>
          </p:nvPr>
        </p:nvSpPr>
        <p:spPr/>
        <p:txBody>
          <a:bodyPr/>
          <a:lstStyle/>
          <a:p>
            <a:fld id="{F264BA1E-6AC7-4534-AA62-D6AA5C834DC4}" type="slidenum">
              <a:rPr lang="en-US" smtClean="0"/>
              <a:t>9</a:t>
            </a:fld>
            <a:endParaRPr lang="en-US" dirty="0"/>
          </a:p>
        </p:txBody>
      </p:sp>
    </p:spTree>
    <p:extLst>
      <p:ext uri="{BB962C8B-B14F-4D97-AF65-F5344CB8AC3E}">
        <p14:creationId xmlns:p14="http://schemas.microsoft.com/office/powerpoint/2010/main" val="4180851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pic>
        <p:nvPicPr>
          <p:cNvPr id="11" name="Picture 10">
            <a:extLst>
              <a:ext uri="{FF2B5EF4-FFF2-40B4-BE49-F238E27FC236}">
                <a16:creationId xmlns:a16="http://schemas.microsoft.com/office/drawing/2014/main" id="{5B59463B-26DD-9540-AEA0-1EBEAACD43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04650"/>
            <a:ext cx="3310201" cy="1132438"/>
          </a:xfrm>
          <a:prstGeom prst="rect">
            <a:avLst/>
          </a:prstGeom>
        </p:spPr>
      </p:pic>
    </p:spTree>
    <p:extLst>
      <p:ext uri="{BB962C8B-B14F-4D97-AF65-F5344CB8AC3E}">
        <p14:creationId xmlns:p14="http://schemas.microsoft.com/office/powerpoint/2010/main" val="136937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63888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3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271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3" name="Holder 3"/>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87117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901780"/>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605982"/>
            <a:ext cx="7213077" cy="2239565"/>
          </a:xfrm>
          <a:prstGeom prst="rect">
            <a:avLst/>
          </a:prstGeom>
        </p:spPr>
        <p:txBody>
          <a:bodyPr/>
          <a:lstStyle>
            <a:lvl1pPr marL="257175" indent="-257175">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450"/>
              </a:spcAft>
              <a:defRPr sz="1800">
                <a:latin typeface="+mn-lt"/>
              </a:defRPr>
            </a:lvl2pPr>
            <a:lvl3pPr marL="768096" indent="-260604">
              <a:spcBef>
                <a:spcPts val="0"/>
              </a:spcBef>
              <a:spcAft>
                <a:spcPts val="450"/>
              </a:spcAft>
              <a:buFont typeface="Arial" panose="020B0604020202020204" pitchFamily="34" charset="0"/>
              <a:buChar char="•"/>
              <a:defRPr sz="1800">
                <a:latin typeface="+mn-lt"/>
              </a:defRPr>
            </a:lvl3pPr>
            <a:lvl4pPr marL="1110996" indent="-260604">
              <a:spcBef>
                <a:spcPts val="0"/>
              </a:spcBef>
              <a:spcAft>
                <a:spcPts val="450"/>
              </a:spcAft>
              <a:buClr>
                <a:schemeClr val="accent6"/>
              </a:buClr>
              <a:buFont typeface="System Font Regular"/>
              <a:buChar char="–"/>
              <a:defRPr sz="1800">
                <a:latin typeface="+mn-lt"/>
              </a:defRPr>
            </a:lvl4pPr>
            <a:lvl5pPr marL="1371600" indent="-260604">
              <a:spcBef>
                <a:spcPts val="0"/>
              </a:spcBef>
              <a:spcAft>
                <a:spcPts val="45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F5711D-CA17-45FD-8471-C62E86CE735D}" type="datetime4">
              <a:rPr lang="en-US" smtClean="0"/>
              <a:t>August 2, 2023</a:t>
            </a:fld>
            <a:endParaRPr lang="en-US" dirty="0"/>
          </a:p>
        </p:txBody>
      </p:sp>
    </p:spTree>
    <p:extLst>
      <p:ext uri="{BB962C8B-B14F-4D97-AF65-F5344CB8AC3E}">
        <p14:creationId xmlns:p14="http://schemas.microsoft.com/office/powerpoint/2010/main" val="137206923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1927"/>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512454"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0A14F4-0CE7-440D-A9AD-AE6DF60A6C88}" type="datetime4">
              <a:rPr lang="en-US" smtClean="0"/>
              <a:t>August 2, 2023</a:t>
            </a:fld>
            <a:endParaRPr lang="en-US" dirty="0"/>
          </a:p>
        </p:txBody>
      </p:sp>
    </p:spTree>
    <p:extLst>
      <p:ext uri="{BB962C8B-B14F-4D97-AF65-F5344CB8AC3E}">
        <p14:creationId xmlns:p14="http://schemas.microsoft.com/office/powerpoint/2010/main" val="134600585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3052"/>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594"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179141"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5890688" y="1559214"/>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CCD475-BD3D-4D8F-9C25-3936DE8BD1EA}" type="datetime4">
              <a:rPr lang="en-US" smtClean="0"/>
              <a:t>August 2, 2023</a:t>
            </a:fld>
            <a:endParaRPr lang="en-US" dirty="0"/>
          </a:p>
        </p:txBody>
      </p:sp>
    </p:spTree>
    <p:extLst>
      <p:ext uri="{BB962C8B-B14F-4D97-AF65-F5344CB8AC3E}">
        <p14:creationId xmlns:p14="http://schemas.microsoft.com/office/powerpoint/2010/main" val="135819617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8219"/>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67594" y="1539033"/>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2570904" y="1539031"/>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4213" y="153623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6777522" y="154266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3C9B5D-6673-4FC7-A4F7-F32A14DBF67B}" type="datetime4">
              <a:rPr lang="en-US" smtClean="0"/>
              <a:t>August 2, 2023</a:t>
            </a:fld>
            <a:endParaRPr lang="en-US" dirty="0"/>
          </a:p>
        </p:txBody>
      </p:sp>
    </p:spTree>
    <p:extLst>
      <p:ext uri="{BB962C8B-B14F-4D97-AF65-F5344CB8AC3E}">
        <p14:creationId xmlns:p14="http://schemas.microsoft.com/office/powerpoint/2010/main" val="249308246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hasCustomPrompt="1"/>
          </p:nvPr>
        </p:nvSpPr>
        <p:spPr>
          <a:xfrm>
            <a:off x="2211859" y="1178541"/>
            <a:ext cx="6485275" cy="1138844"/>
          </a:xfrm>
          <a:prstGeom prst="rect">
            <a:avLst/>
          </a:prstGeom>
        </p:spPr>
        <p:txBody>
          <a:bodyPr anchor="b">
            <a:noAutofit/>
          </a:bodyPr>
          <a:lstStyle>
            <a:lvl1pPr algn="l">
              <a:defRPr sz="3150" b="0" i="0">
                <a:solidFill>
                  <a:schemeClr val="bg1"/>
                </a:solidFill>
                <a:latin typeface="Arial" panose="020B0604020202020204" pitchFamily="34" charset="0"/>
                <a:cs typeface="Arial" pitchFamily="34" charset="0"/>
              </a:defRPr>
            </a:lvl1pPr>
          </a:lstStyle>
          <a:p>
            <a: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t>The Latino HIV Epidemic </a:t>
            </a:r>
            <a:b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br>
            <a: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t>in the United States</a:t>
            </a:r>
            <a:endParaRPr lang="en-US" dirty="0"/>
          </a:p>
        </p:txBody>
      </p:sp>
      <p:sp>
        <p:nvSpPr>
          <p:cNvPr id="4" name="Subtitle or Presenter"/>
          <p:cNvSpPr>
            <a:spLocks noGrp="1"/>
          </p:cNvSpPr>
          <p:nvPr>
            <p:ph type="body" sz="quarter" idx="10" hasCustomPrompt="1"/>
          </p:nvPr>
        </p:nvSpPr>
        <p:spPr>
          <a:xfrm>
            <a:off x="2211859" y="2552584"/>
            <a:ext cx="6467188" cy="1028246"/>
          </a:xfrm>
          <a:prstGeom prst="rect">
            <a:avLst/>
          </a:prstGeom>
        </p:spPr>
        <p:txBody>
          <a:bodyPr anchor="ctr"/>
          <a:lstStyle>
            <a:lvl1pPr marL="0" indent="0">
              <a:buNone/>
              <a:defRPr sz="1200" b="0" i="0">
                <a:solidFill>
                  <a:schemeClr val="bg2"/>
                </a:solidFill>
                <a:latin typeface="Arial" panose="020B0604020202020204" pitchFamily="34" charset="0"/>
              </a:defRPr>
            </a:lvl1pPr>
          </a:lstStyle>
          <a:p>
            <a:pPr>
              <a:lnSpc>
                <a:spcPct val="100000"/>
              </a:lnSpc>
            </a:pPr>
            <a:r>
              <a:rPr lang="en-US" b="1" dirty="0">
                <a:solidFill>
                  <a:schemeClr val="bg1"/>
                </a:solidFill>
                <a:latin typeface="Arial"/>
                <a:ea typeface="Arial"/>
                <a:cs typeface="Arial"/>
                <a:sym typeface="Arial"/>
              </a:rPr>
              <a:t>Vincent </a:t>
            </a:r>
            <a:r>
              <a:rPr lang="en-US" b="1" dirty="0" err="1">
                <a:solidFill>
                  <a:schemeClr val="bg1"/>
                </a:solidFill>
                <a:latin typeface="Arial"/>
                <a:ea typeface="Arial"/>
                <a:cs typeface="Arial"/>
                <a:sym typeface="Arial"/>
              </a:rPr>
              <a:t>Guilamo</a:t>
            </a:r>
            <a:r>
              <a:rPr lang="en-US" b="1" dirty="0">
                <a:solidFill>
                  <a:schemeClr val="bg1"/>
                </a:solidFill>
                <a:latin typeface="Arial"/>
                <a:ea typeface="Arial"/>
                <a:cs typeface="Arial"/>
                <a:sym typeface="Arial"/>
              </a:rPr>
              <a:t>-Ramos, PhD, MPH, LCSW, RN, ANP-BC, PMHNP-BC, FAAN</a:t>
            </a:r>
          </a:p>
          <a:p>
            <a:pPr>
              <a:lnSpc>
                <a:spcPct val="100000"/>
              </a:lnSpc>
            </a:pPr>
            <a:r>
              <a:rPr lang="en-US" dirty="0">
                <a:solidFill>
                  <a:schemeClr val="bg1"/>
                </a:solidFill>
                <a:latin typeface="Arial"/>
                <a:ea typeface="Arial"/>
                <a:cs typeface="Arial"/>
                <a:sym typeface="Arial"/>
              </a:rPr>
              <a:t>Dean, Duke University School of Nursing</a:t>
            </a:r>
          </a:p>
          <a:p>
            <a:pPr>
              <a:lnSpc>
                <a:spcPct val="100000"/>
              </a:lnSpc>
            </a:pPr>
            <a:r>
              <a:rPr lang="en-US" dirty="0">
                <a:solidFill>
                  <a:schemeClr val="bg1"/>
                </a:solidFill>
                <a:latin typeface="Arial"/>
                <a:ea typeface="Arial"/>
                <a:cs typeface="Arial"/>
                <a:sym typeface="Arial"/>
              </a:rPr>
              <a:t>Vice Chancellor for Nursing Affairs</a:t>
            </a:r>
          </a:p>
          <a:p>
            <a:pPr>
              <a:lnSpc>
                <a:spcPct val="100000"/>
              </a:lnSpc>
            </a:pPr>
            <a:r>
              <a:rPr lang="en-US" dirty="0">
                <a:solidFill>
                  <a:schemeClr val="bg1"/>
                </a:solidFill>
                <a:latin typeface="Arial"/>
                <a:ea typeface="Arial"/>
                <a:cs typeface="Arial"/>
                <a:sym typeface="Arial"/>
              </a:rPr>
              <a:t>Director, Center for Latino Adolescent and Family Health</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211859" y="3593229"/>
            <a:ext cx="5217762" cy="371731"/>
          </a:xfrm>
          <a:prstGeom prst="rect">
            <a:avLst/>
          </a:prstGeom>
        </p:spPr>
        <p:txBody>
          <a:bodyPr anchor="ctr"/>
          <a:lstStyle>
            <a:lvl1pPr marL="0" indent="0">
              <a:buNone/>
              <a:defRPr sz="1050" b="1" i="0">
                <a:solidFill>
                  <a:srgbClr val="8096B6"/>
                </a:solidFill>
                <a:latin typeface="Arial" panose="020B0604020202020204" pitchFamily="34" charset="0"/>
              </a:defRPr>
            </a:lvl1pPr>
          </a:lstStyle>
          <a:p>
            <a:pPr lvl="0"/>
            <a:r>
              <a:rPr lang="en-US" dirty="0"/>
              <a:t>May 11, 2023</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05297" y="0"/>
            <a:ext cx="947238" cy="51435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278247" y="2491843"/>
            <a:ext cx="6400800" cy="45707"/>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l"/>
            <a:endParaRPr lang="en-US" sz="1865" dirty="0"/>
          </a:p>
        </p:txBody>
      </p:sp>
      <p:pic>
        <p:nvPicPr>
          <p:cNvPr id="12" name="Logo">
            <a:extLst>
              <a:ext uri="{FF2B5EF4-FFF2-40B4-BE49-F238E27FC236}">
                <a16:creationId xmlns:a16="http://schemas.microsoft.com/office/drawing/2014/main" id="{DB5E6135-B7B2-A14E-B9DE-D3DD2E24D445}"/>
              </a:ext>
            </a:extLst>
          </p:cNvPr>
          <p:cNvPicPr>
            <a:picLocks noChangeAspect="1"/>
          </p:cNvPicPr>
          <p:nvPr userDrawn="1"/>
        </p:nvPicPr>
        <p:blipFill>
          <a:blip r:embed="rId3"/>
          <a:stretch>
            <a:fillRect/>
          </a:stretch>
        </p:blipFill>
        <p:spPr>
          <a:xfrm>
            <a:off x="6595375" y="4056524"/>
            <a:ext cx="2130569" cy="806687"/>
          </a:xfrm>
          <a:prstGeom prst="rect">
            <a:avLst/>
          </a:prstGeom>
        </p:spPr>
      </p:pic>
      <p:pic>
        <p:nvPicPr>
          <p:cNvPr id="1026" name="Picture 2" descr="Home">
            <a:extLst>
              <a:ext uri="{FF2B5EF4-FFF2-40B4-BE49-F238E27FC236}">
                <a16:creationId xmlns:a16="http://schemas.microsoft.com/office/drawing/2014/main" id="{AAEEF7B3-8122-45E2-BA5D-F8B16AD2B7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006" y="4203884"/>
            <a:ext cx="4267510" cy="51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61471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65636"/>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530481"/>
            <a:ext cx="3937469" cy="2239565"/>
          </a:xfrm>
          <a:prstGeom prst="rect">
            <a:avLst/>
          </a:prstGeom>
        </p:spPr>
        <p:txBody>
          <a:bodyPr/>
          <a:lstStyle>
            <a:lvl1pPr marL="300038" indent="-257175">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600"/>
              </a:spcAft>
              <a:defRPr sz="1800">
                <a:latin typeface="+mn-lt"/>
              </a:defRPr>
            </a:lvl2pPr>
            <a:lvl3pPr marL="728663" indent="-210741">
              <a:spcBef>
                <a:spcPts val="0"/>
              </a:spcBef>
              <a:spcAft>
                <a:spcPts val="600"/>
              </a:spcAft>
              <a:buFont typeface="Arial" panose="020B0604020202020204" pitchFamily="34" charset="0"/>
              <a:buChar char="•"/>
              <a:defRPr sz="1800">
                <a:latin typeface="+mn-lt"/>
              </a:defRPr>
            </a:lvl3pPr>
            <a:lvl4pPr marL="1028700" indent="-300038">
              <a:spcBef>
                <a:spcPts val="0"/>
              </a:spcBef>
              <a:spcAft>
                <a:spcPts val="600"/>
              </a:spcAft>
              <a:buClr>
                <a:schemeClr val="accent6"/>
              </a:buClr>
              <a:buFont typeface="System Font Regular"/>
              <a:buChar char="–"/>
              <a:defRPr sz="1800">
                <a:latin typeface="+mn-lt"/>
              </a:defRPr>
            </a:lvl4pPr>
            <a:lvl5pPr marL="1285875" indent="-257175">
              <a:spcBef>
                <a:spcPts val="0"/>
              </a:spcBef>
              <a:spcAft>
                <a:spcPts val="60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531843"/>
            <a:ext cx="3782410" cy="2240756"/>
          </a:xfrm>
          <a:prstGeom prst="rect">
            <a:avLst/>
          </a:prstGeom>
        </p:spPr>
        <p:txBody>
          <a:bodyPr anchor="ctr"/>
          <a:lstStyle>
            <a:lvl1pPr algn="ctr">
              <a:defRPr sz="1050"/>
            </a:lvl1pPr>
          </a:lstStyle>
          <a:p>
            <a:r>
              <a:rPr lang="en-US"/>
              <a:t>Click icon to add picture</a:t>
            </a:r>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9B010B-938C-4BD0-AF7C-9746274FFE3D}" type="datetime4">
              <a:rPr lang="en-US" smtClean="0"/>
              <a:t>August 2, 2023</a:t>
            </a:fld>
            <a:endParaRPr lang="en-US" dirty="0"/>
          </a:p>
        </p:txBody>
      </p:sp>
    </p:spTree>
    <p:extLst>
      <p:ext uri="{BB962C8B-B14F-4D97-AF65-F5344CB8AC3E}">
        <p14:creationId xmlns:p14="http://schemas.microsoft.com/office/powerpoint/2010/main" val="95884341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467595" y="1028701"/>
            <a:ext cx="8206225" cy="3185159"/>
          </a:xfrm>
          <a:prstGeom prst="rect">
            <a:avLst/>
          </a:prstGeom>
        </p:spPr>
        <p:txBody>
          <a:bodyPr anchor="ctr"/>
          <a:lstStyle>
            <a:lvl1pPr algn="ctr">
              <a:defRPr sz="1050"/>
            </a:lvl1pPr>
          </a:lstStyle>
          <a:p>
            <a:r>
              <a:rPr lang="en-US"/>
              <a:t>Click icon to add picture</a:t>
            </a:r>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F8423-1295-4128-9C08-61F5C8343238}" type="datetime4">
              <a:rPr lang="en-US" smtClean="0"/>
              <a:t>August 2, 2023</a:t>
            </a:fld>
            <a:endParaRPr lang="en-US" dirty="0"/>
          </a:p>
        </p:txBody>
      </p:sp>
    </p:spTree>
    <p:extLst>
      <p:ext uri="{BB962C8B-B14F-4D97-AF65-F5344CB8AC3E}">
        <p14:creationId xmlns:p14="http://schemas.microsoft.com/office/powerpoint/2010/main" val="2017629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635779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9344"/>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24189"/>
            <a:ext cx="7203849" cy="2239565"/>
          </a:xfrm>
          <a:prstGeom prst="rect">
            <a:avLst/>
          </a:prstGeom>
        </p:spPr>
        <p:txBody>
          <a:bodyPr/>
          <a:lstStyle>
            <a:lvl1pPr marL="85725" indent="0">
              <a:spcBef>
                <a:spcPts val="0"/>
              </a:spcBef>
              <a:spcAft>
                <a:spcPts val="900"/>
              </a:spcAft>
              <a:buClr>
                <a:schemeClr val="accent6"/>
              </a:buClr>
              <a:buFont typeface="Wingdings" panose="05000000000000000000" pitchFamily="2" charset="2"/>
              <a:buNone/>
              <a:defRPr sz="1800">
                <a:solidFill>
                  <a:schemeClr val="tx1"/>
                </a:solidFill>
                <a:latin typeface="+mn-lt"/>
              </a:defRPr>
            </a:lvl1pPr>
            <a:lvl2pPr marL="253746" indent="0">
              <a:spcBef>
                <a:spcPts val="0"/>
              </a:spcBef>
              <a:spcAft>
                <a:spcPts val="450"/>
              </a:spcAft>
              <a:buFontTx/>
              <a:buNone/>
              <a:defRPr sz="1650">
                <a:latin typeface="+mn-lt"/>
              </a:defRPr>
            </a:lvl2pPr>
            <a:lvl3pPr marL="507492" indent="0">
              <a:spcBef>
                <a:spcPts val="0"/>
              </a:spcBef>
              <a:spcAft>
                <a:spcPts val="450"/>
              </a:spcAft>
              <a:buFontTx/>
              <a:buNone/>
              <a:defRPr sz="1650">
                <a:latin typeface="+mn-lt"/>
              </a:defRPr>
            </a:lvl3pPr>
            <a:lvl4pPr marL="850392" indent="0">
              <a:spcBef>
                <a:spcPts val="0"/>
              </a:spcBef>
              <a:spcAft>
                <a:spcPts val="450"/>
              </a:spcAft>
              <a:buClr>
                <a:schemeClr val="accent6"/>
              </a:buClr>
              <a:buFontTx/>
              <a:buNone/>
              <a:defRPr sz="1650">
                <a:latin typeface="+mn-lt"/>
              </a:defRPr>
            </a:lvl4pPr>
            <a:lvl5pPr marL="1110996" indent="0">
              <a:spcBef>
                <a:spcPts val="0"/>
              </a:spcBef>
              <a:spcAft>
                <a:spcPts val="450"/>
              </a:spcAft>
              <a:buClr>
                <a:schemeClr val="accent6"/>
              </a:buClr>
              <a:buSzPct val="100000"/>
              <a:buFontTx/>
              <a:buNone/>
              <a:defRPr sz="165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F4C82B-53BB-49C0-8529-67F839443334}" type="datetime4">
              <a:rPr lang="en-US" smtClean="0"/>
              <a:t>August 2, 2023</a:t>
            </a:fld>
            <a:endParaRPr lang="en-US" dirty="0"/>
          </a:p>
        </p:txBody>
      </p:sp>
    </p:spTree>
    <p:extLst>
      <p:ext uri="{BB962C8B-B14F-4D97-AF65-F5344CB8AC3E}">
        <p14:creationId xmlns:p14="http://schemas.microsoft.com/office/powerpoint/2010/main" val="305390895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901780"/>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605982"/>
            <a:ext cx="7213077" cy="2239565"/>
          </a:xfrm>
          <a:prstGeom prst="rect">
            <a:avLst/>
          </a:prstGeom>
        </p:spPr>
        <p:txBody>
          <a:bodyPr/>
          <a:lstStyle>
            <a:lvl1pPr marL="257175" indent="-257175">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450"/>
              </a:spcAft>
              <a:defRPr sz="1800">
                <a:latin typeface="+mn-lt"/>
              </a:defRPr>
            </a:lvl2pPr>
            <a:lvl3pPr marL="768096" indent="-260604">
              <a:spcBef>
                <a:spcPts val="0"/>
              </a:spcBef>
              <a:spcAft>
                <a:spcPts val="450"/>
              </a:spcAft>
              <a:buFont typeface="Arial" panose="020B0604020202020204" pitchFamily="34" charset="0"/>
              <a:buChar char="•"/>
              <a:defRPr sz="1800">
                <a:latin typeface="+mn-lt"/>
              </a:defRPr>
            </a:lvl3pPr>
            <a:lvl4pPr marL="1110996" indent="-260604">
              <a:spcBef>
                <a:spcPts val="0"/>
              </a:spcBef>
              <a:spcAft>
                <a:spcPts val="450"/>
              </a:spcAft>
              <a:buClr>
                <a:schemeClr val="accent6"/>
              </a:buClr>
              <a:buFont typeface="System Font Regular"/>
              <a:buChar char="–"/>
              <a:defRPr sz="1800">
                <a:latin typeface="+mn-lt"/>
              </a:defRPr>
            </a:lvl4pPr>
            <a:lvl5pPr marL="1371600" indent="-260604">
              <a:spcBef>
                <a:spcPts val="0"/>
              </a:spcBef>
              <a:spcAft>
                <a:spcPts val="45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F5711D-CA17-45FD-8471-C62E86CE735D}" type="datetime4">
              <a:rPr lang="en-US" smtClean="0"/>
              <a:t>August 2, 2023</a:t>
            </a:fld>
            <a:endParaRPr lang="en-US" dirty="0"/>
          </a:p>
        </p:txBody>
      </p:sp>
    </p:spTree>
    <p:extLst>
      <p:ext uri="{BB962C8B-B14F-4D97-AF65-F5344CB8AC3E}">
        <p14:creationId xmlns:p14="http://schemas.microsoft.com/office/powerpoint/2010/main" val="215517650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1927"/>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512454"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0A14F4-0CE7-440D-A9AD-AE6DF60A6C88}" type="datetime4">
              <a:rPr lang="en-US" smtClean="0"/>
              <a:t>August 2, 2023</a:t>
            </a:fld>
            <a:endParaRPr lang="en-US" dirty="0"/>
          </a:p>
        </p:txBody>
      </p:sp>
    </p:spTree>
    <p:extLst>
      <p:ext uri="{BB962C8B-B14F-4D97-AF65-F5344CB8AC3E}">
        <p14:creationId xmlns:p14="http://schemas.microsoft.com/office/powerpoint/2010/main" val="38522201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3052"/>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594"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179141"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5890688" y="1559214"/>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CCD475-BD3D-4D8F-9C25-3936DE8BD1EA}" type="datetime4">
              <a:rPr lang="en-US" smtClean="0"/>
              <a:t>August 2, 2023</a:t>
            </a:fld>
            <a:endParaRPr lang="en-US" dirty="0"/>
          </a:p>
        </p:txBody>
      </p:sp>
    </p:spTree>
    <p:extLst>
      <p:ext uri="{BB962C8B-B14F-4D97-AF65-F5344CB8AC3E}">
        <p14:creationId xmlns:p14="http://schemas.microsoft.com/office/powerpoint/2010/main" val="406522434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8219"/>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67594" y="1539033"/>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2570904" y="1539031"/>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4213" y="153623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6777522" y="154266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3C9B5D-6673-4FC7-A4F7-F32A14DBF67B}" type="datetime4">
              <a:rPr lang="en-US" smtClean="0"/>
              <a:t>August 2, 2023</a:t>
            </a:fld>
            <a:endParaRPr lang="en-US" dirty="0"/>
          </a:p>
        </p:txBody>
      </p:sp>
    </p:spTree>
    <p:extLst>
      <p:ext uri="{BB962C8B-B14F-4D97-AF65-F5344CB8AC3E}">
        <p14:creationId xmlns:p14="http://schemas.microsoft.com/office/powerpoint/2010/main" val="303574096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hasCustomPrompt="1"/>
          </p:nvPr>
        </p:nvSpPr>
        <p:spPr>
          <a:xfrm>
            <a:off x="2211859" y="1178541"/>
            <a:ext cx="6485275" cy="1138844"/>
          </a:xfrm>
          <a:prstGeom prst="rect">
            <a:avLst/>
          </a:prstGeom>
        </p:spPr>
        <p:txBody>
          <a:bodyPr anchor="b">
            <a:noAutofit/>
          </a:bodyPr>
          <a:lstStyle>
            <a:lvl1pPr algn="l">
              <a:defRPr sz="3150" b="0" i="0">
                <a:solidFill>
                  <a:schemeClr val="bg1"/>
                </a:solidFill>
                <a:latin typeface="Arial" panose="020B0604020202020204" pitchFamily="34" charset="0"/>
                <a:cs typeface="Arial" pitchFamily="34" charset="0"/>
              </a:defRPr>
            </a:lvl1pPr>
          </a:lstStyle>
          <a:p>
            <a: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t>The Latino HIV Epidemic </a:t>
            </a:r>
            <a:b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br>
            <a:r>
              <a:rPr lang="en-US" sz="3300" dirty="0">
                <a:ln w="0"/>
                <a:solidFill>
                  <a:schemeClr val="bg1"/>
                </a:solidFill>
                <a:effectLst>
                  <a:outerShdw blurRad="38100" dist="19050" dir="2700000" algn="tl" rotWithShape="0">
                    <a:schemeClr val="dk1">
                      <a:alpha val="40000"/>
                    </a:schemeClr>
                  </a:outerShdw>
                </a:effectLst>
                <a:latin typeface="Arial"/>
                <a:ea typeface="Arial"/>
                <a:cs typeface="Arial"/>
                <a:sym typeface="Arial"/>
              </a:rPr>
              <a:t>in the United States</a:t>
            </a:r>
            <a:endParaRPr lang="en-US" dirty="0"/>
          </a:p>
        </p:txBody>
      </p:sp>
      <p:sp>
        <p:nvSpPr>
          <p:cNvPr id="4" name="Subtitle or Presenter"/>
          <p:cNvSpPr>
            <a:spLocks noGrp="1"/>
          </p:cNvSpPr>
          <p:nvPr>
            <p:ph type="body" sz="quarter" idx="10" hasCustomPrompt="1"/>
          </p:nvPr>
        </p:nvSpPr>
        <p:spPr>
          <a:xfrm>
            <a:off x="2211859" y="2552584"/>
            <a:ext cx="6467188" cy="1028246"/>
          </a:xfrm>
          <a:prstGeom prst="rect">
            <a:avLst/>
          </a:prstGeom>
        </p:spPr>
        <p:txBody>
          <a:bodyPr anchor="ctr"/>
          <a:lstStyle>
            <a:lvl1pPr marL="0" indent="0">
              <a:buNone/>
              <a:defRPr sz="1200" b="0" i="0">
                <a:solidFill>
                  <a:schemeClr val="bg2"/>
                </a:solidFill>
                <a:latin typeface="Arial" panose="020B0604020202020204" pitchFamily="34" charset="0"/>
              </a:defRPr>
            </a:lvl1pPr>
          </a:lstStyle>
          <a:p>
            <a:pPr>
              <a:lnSpc>
                <a:spcPct val="100000"/>
              </a:lnSpc>
            </a:pPr>
            <a:r>
              <a:rPr lang="en-US" b="1" dirty="0">
                <a:solidFill>
                  <a:schemeClr val="bg1"/>
                </a:solidFill>
                <a:latin typeface="Arial"/>
                <a:ea typeface="Arial"/>
                <a:cs typeface="Arial"/>
                <a:sym typeface="Arial"/>
              </a:rPr>
              <a:t>Vincent </a:t>
            </a:r>
            <a:r>
              <a:rPr lang="en-US" b="1" dirty="0" err="1">
                <a:solidFill>
                  <a:schemeClr val="bg1"/>
                </a:solidFill>
                <a:latin typeface="Arial"/>
                <a:ea typeface="Arial"/>
                <a:cs typeface="Arial"/>
                <a:sym typeface="Arial"/>
              </a:rPr>
              <a:t>Guilamo</a:t>
            </a:r>
            <a:r>
              <a:rPr lang="en-US" b="1" dirty="0">
                <a:solidFill>
                  <a:schemeClr val="bg1"/>
                </a:solidFill>
                <a:latin typeface="Arial"/>
                <a:ea typeface="Arial"/>
                <a:cs typeface="Arial"/>
                <a:sym typeface="Arial"/>
              </a:rPr>
              <a:t>-Ramos, PhD, MPH, LCSW, RN, ANP-BC, PMHNP-BC, FAAN</a:t>
            </a:r>
          </a:p>
          <a:p>
            <a:pPr>
              <a:lnSpc>
                <a:spcPct val="100000"/>
              </a:lnSpc>
            </a:pPr>
            <a:r>
              <a:rPr lang="en-US" dirty="0">
                <a:solidFill>
                  <a:schemeClr val="bg1"/>
                </a:solidFill>
                <a:latin typeface="Arial"/>
                <a:ea typeface="Arial"/>
                <a:cs typeface="Arial"/>
                <a:sym typeface="Arial"/>
              </a:rPr>
              <a:t>Dean, Duke University School of Nursing</a:t>
            </a:r>
          </a:p>
          <a:p>
            <a:pPr>
              <a:lnSpc>
                <a:spcPct val="100000"/>
              </a:lnSpc>
            </a:pPr>
            <a:r>
              <a:rPr lang="en-US" dirty="0">
                <a:solidFill>
                  <a:schemeClr val="bg1"/>
                </a:solidFill>
                <a:latin typeface="Arial"/>
                <a:ea typeface="Arial"/>
                <a:cs typeface="Arial"/>
                <a:sym typeface="Arial"/>
              </a:rPr>
              <a:t>Vice Chancellor for Nursing Affairs</a:t>
            </a:r>
          </a:p>
          <a:p>
            <a:pPr>
              <a:lnSpc>
                <a:spcPct val="100000"/>
              </a:lnSpc>
            </a:pPr>
            <a:r>
              <a:rPr lang="en-US" dirty="0">
                <a:solidFill>
                  <a:schemeClr val="bg1"/>
                </a:solidFill>
                <a:latin typeface="Arial"/>
                <a:ea typeface="Arial"/>
                <a:cs typeface="Arial"/>
                <a:sym typeface="Arial"/>
              </a:rPr>
              <a:t>Director, Center for Latino Adolescent and Family Health</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211859" y="3593229"/>
            <a:ext cx="5217762" cy="371731"/>
          </a:xfrm>
          <a:prstGeom prst="rect">
            <a:avLst/>
          </a:prstGeom>
        </p:spPr>
        <p:txBody>
          <a:bodyPr anchor="ctr"/>
          <a:lstStyle>
            <a:lvl1pPr marL="0" indent="0">
              <a:buNone/>
              <a:defRPr sz="1050" b="1" i="0">
                <a:solidFill>
                  <a:srgbClr val="8096B6"/>
                </a:solidFill>
                <a:latin typeface="Arial" panose="020B0604020202020204" pitchFamily="34" charset="0"/>
              </a:defRPr>
            </a:lvl1pPr>
          </a:lstStyle>
          <a:p>
            <a:pPr lvl="0"/>
            <a:r>
              <a:rPr lang="en-US" dirty="0"/>
              <a:t>May 11, 2023</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05297" y="0"/>
            <a:ext cx="947238" cy="51435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278247" y="2491843"/>
            <a:ext cx="6400800" cy="45707"/>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l"/>
            <a:endParaRPr lang="en-US" sz="1865" dirty="0"/>
          </a:p>
        </p:txBody>
      </p:sp>
      <p:pic>
        <p:nvPicPr>
          <p:cNvPr id="12" name="Logo">
            <a:extLst>
              <a:ext uri="{FF2B5EF4-FFF2-40B4-BE49-F238E27FC236}">
                <a16:creationId xmlns:a16="http://schemas.microsoft.com/office/drawing/2014/main" id="{DB5E6135-B7B2-A14E-B9DE-D3DD2E24D445}"/>
              </a:ext>
            </a:extLst>
          </p:cNvPr>
          <p:cNvPicPr>
            <a:picLocks noChangeAspect="1"/>
          </p:cNvPicPr>
          <p:nvPr userDrawn="1"/>
        </p:nvPicPr>
        <p:blipFill>
          <a:blip r:embed="rId3"/>
          <a:stretch>
            <a:fillRect/>
          </a:stretch>
        </p:blipFill>
        <p:spPr>
          <a:xfrm>
            <a:off x="6595375" y="4056524"/>
            <a:ext cx="2130569" cy="806687"/>
          </a:xfrm>
          <a:prstGeom prst="rect">
            <a:avLst/>
          </a:prstGeom>
        </p:spPr>
      </p:pic>
      <p:pic>
        <p:nvPicPr>
          <p:cNvPr id="1026" name="Picture 2" descr="Home">
            <a:extLst>
              <a:ext uri="{FF2B5EF4-FFF2-40B4-BE49-F238E27FC236}">
                <a16:creationId xmlns:a16="http://schemas.microsoft.com/office/drawing/2014/main" id="{AAEEF7B3-8122-45E2-BA5D-F8B16AD2B7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5006" y="4203884"/>
            <a:ext cx="4267510" cy="51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9642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65636"/>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530481"/>
            <a:ext cx="3937469" cy="2239565"/>
          </a:xfrm>
          <a:prstGeom prst="rect">
            <a:avLst/>
          </a:prstGeom>
        </p:spPr>
        <p:txBody>
          <a:bodyPr/>
          <a:lstStyle>
            <a:lvl1pPr marL="300038" indent="-257175">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600"/>
              </a:spcAft>
              <a:defRPr sz="1800">
                <a:latin typeface="+mn-lt"/>
              </a:defRPr>
            </a:lvl2pPr>
            <a:lvl3pPr marL="728663" indent="-210741">
              <a:spcBef>
                <a:spcPts val="0"/>
              </a:spcBef>
              <a:spcAft>
                <a:spcPts val="600"/>
              </a:spcAft>
              <a:buFont typeface="Arial" panose="020B0604020202020204" pitchFamily="34" charset="0"/>
              <a:buChar char="•"/>
              <a:defRPr sz="1800">
                <a:latin typeface="+mn-lt"/>
              </a:defRPr>
            </a:lvl3pPr>
            <a:lvl4pPr marL="1028700" indent="-300038">
              <a:spcBef>
                <a:spcPts val="0"/>
              </a:spcBef>
              <a:spcAft>
                <a:spcPts val="600"/>
              </a:spcAft>
              <a:buClr>
                <a:schemeClr val="accent6"/>
              </a:buClr>
              <a:buFont typeface="System Font Regular"/>
              <a:buChar char="–"/>
              <a:defRPr sz="1800">
                <a:latin typeface="+mn-lt"/>
              </a:defRPr>
            </a:lvl4pPr>
            <a:lvl5pPr marL="1285875" indent="-257175">
              <a:spcBef>
                <a:spcPts val="0"/>
              </a:spcBef>
              <a:spcAft>
                <a:spcPts val="600"/>
              </a:spcAft>
              <a:buClr>
                <a:schemeClr val="accent6"/>
              </a:buClr>
              <a:buSzPct val="100000"/>
              <a:buFont typeface="System Font Regular"/>
              <a:buChar cha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531843"/>
            <a:ext cx="3782410" cy="2240756"/>
          </a:xfrm>
          <a:prstGeom prst="rect">
            <a:avLst/>
          </a:prstGeom>
        </p:spPr>
        <p:txBody>
          <a:bodyPr anchor="ctr"/>
          <a:lstStyle>
            <a:lvl1pPr algn="ctr">
              <a:defRPr sz="1050"/>
            </a:lvl1pPr>
          </a:lstStyle>
          <a:p>
            <a:r>
              <a:rPr lang="en-US"/>
              <a:t>Click icon to add picture</a:t>
            </a:r>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9B010B-938C-4BD0-AF7C-9746274FFE3D}" type="datetime4">
              <a:rPr lang="en-US" smtClean="0"/>
              <a:t>August 2, 2023</a:t>
            </a:fld>
            <a:endParaRPr lang="en-US" dirty="0"/>
          </a:p>
        </p:txBody>
      </p:sp>
    </p:spTree>
    <p:extLst>
      <p:ext uri="{BB962C8B-B14F-4D97-AF65-F5344CB8AC3E}">
        <p14:creationId xmlns:p14="http://schemas.microsoft.com/office/powerpoint/2010/main" val="37782233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467595" y="1028701"/>
            <a:ext cx="8206225" cy="3185159"/>
          </a:xfrm>
          <a:prstGeom prst="rect">
            <a:avLst/>
          </a:prstGeom>
        </p:spPr>
        <p:txBody>
          <a:bodyPr anchor="ctr"/>
          <a:lstStyle>
            <a:lvl1pPr algn="ctr">
              <a:defRPr sz="1050"/>
            </a:lvl1pPr>
          </a:lstStyle>
          <a:p>
            <a:r>
              <a:rPr lang="en-US"/>
              <a:t>Click icon to add picture</a:t>
            </a:r>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F8423-1295-4128-9C08-61F5C8343238}" type="datetime4">
              <a:rPr lang="en-US" smtClean="0"/>
              <a:t>August 2, 2023</a:t>
            </a:fld>
            <a:endParaRPr lang="en-US" dirty="0"/>
          </a:p>
        </p:txBody>
      </p:sp>
    </p:spTree>
    <p:extLst>
      <p:ext uri="{BB962C8B-B14F-4D97-AF65-F5344CB8AC3E}">
        <p14:creationId xmlns:p14="http://schemas.microsoft.com/office/powerpoint/2010/main" val="18779236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9344"/>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24189"/>
            <a:ext cx="7203849" cy="2239565"/>
          </a:xfrm>
          <a:prstGeom prst="rect">
            <a:avLst/>
          </a:prstGeom>
        </p:spPr>
        <p:txBody>
          <a:bodyPr/>
          <a:lstStyle>
            <a:lvl1pPr marL="85725" indent="0">
              <a:spcBef>
                <a:spcPts val="0"/>
              </a:spcBef>
              <a:spcAft>
                <a:spcPts val="900"/>
              </a:spcAft>
              <a:buClr>
                <a:schemeClr val="accent6"/>
              </a:buClr>
              <a:buFont typeface="Wingdings" panose="05000000000000000000" pitchFamily="2" charset="2"/>
              <a:buNone/>
              <a:defRPr sz="1800">
                <a:solidFill>
                  <a:schemeClr val="tx1"/>
                </a:solidFill>
                <a:latin typeface="+mn-lt"/>
              </a:defRPr>
            </a:lvl1pPr>
            <a:lvl2pPr marL="253746" indent="0">
              <a:spcBef>
                <a:spcPts val="0"/>
              </a:spcBef>
              <a:spcAft>
                <a:spcPts val="450"/>
              </a:spcAft>
              <a:buFontTx/>
              <a:buNone/>
              <a:defRPr sz="1650">
                <a:latin typeface="+mn-lt"/>
              </a:defRPr>
            </a:lvl2pPr>
            <a:lvl3pPr marL="507492" indent="0">
              <a:spcBef>
                <a:spcPts val="0"/>
              </a:spcBef>
              <a:spcAft>
                <a:spcPts val="450"/>
              </a:spcAft>
              <a:buFontTx/>
              <a:buNone/>
              <a:defRPr sz="1650">
                <a:latin typeface="+mn-lt"/>
              </a:defRPr>
            </a:lvl3pPr>
            <a:lvl4pPr marL="850392" indent="0">
              <a:spcBef>
                <a:spcPts val="0"/>
              </a:spcBef>
              <a:spcAft>
                <a:spcPts val="450"/>
              </a:spcAft>
              <a:buClr>
                <a:schemeClr val="accent6"/>
              </a:buClr>
              <a:buFontTx/>
              <a:buNone/>
              <a:defRPr sz="1650">
                <a:latin typeface="+mn-lt"/>
              </a:defRPr>
            </a:lvl4pPr>
            <a:lvl5pPr marL="1110996" indent="0">
              <a:spcBef>
                <a:spcPts val="0"/>
              </a:spcBef>
              <a:spcAft>
                <a:spcPts val="450"/>
              </a:spcAft>
              <a:buClr>
                <a:schemeClr val="accent6"/>
              </a:buClr>
              <a:buSzPct val="100000"/>
              <a:buFontTx/>
              <a:buNone/>
              <a:defRPr sz="165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F4C82B-53BB-49C0-8529-67F839443334}" type="datetime4">
              <a:rPr lang="en-US" smtClean="0"/>
              <a:t>August 2, 2023</a:t>
            </a:fld>
            <a:endParaRPr lang="en-US" dirty="0"/>
          </a:p>
        </p:txBody>
      </p:sp>
    </p:spTree>
    <p:extLst>
      <p:ext uri="{BB962C8B-B14F-4D97-AF65-F5344CB8AC3E}">
        <p14:creationId xmlns:p14="http://schemas.microsoft.com/office/powerpoint/2010/main" val="320224835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1">
          <a:blip r:embed="rId2">
            <a:lum/>
          </a:blip>
          <a:srcRect/>
          <a:stretch>
            <a:fillRect t="-17000" b="-17000"/>
          </a:stretch>
        </a:blipFill>
        <a:effectLst/>
      </p:bgPr>
    </p:bg>
    <p:spTree>
      <p:nvGrpSpPr>
        <p:cNvPr id="1" name="Shape 115"/>
        <p:cNvGrpSpPr/>
        <p:nvPr/>
      </p:nvGrpSpPr>
      <p:grpSpPr>
        <a:xfrm>
          <a:off x="0" y="0"/>
          <a:ext cx="0" cy="0"/>
          <a:chOff x="0" y="0"/>
          <a:chExt cx="0" cy="0"/>
        </a:xfrm>
      </p:grpSpPr>
      <p:sp>
        <p:nvSpPr>
          <p:cNvPr id="116" name="Google Shape;116;p16"/>
          <p:cNvSpPr/>
          <p:nvPr/>
        </p:nvSpPr>
        <p:spPr>
          <a:xfrm>
            <a:off x="0" y="709150"/>
            <a:ext cx="9144000" cy="4434300"/>
          </a:xfrm>
          <a:prstGeom prst="rect">
            <a:avLst/>
          </a:prstGeom>
          <a:solidFill>
            <a:srgbClr val="FFFFFF"/>
          </a:solidFill>
          <a:ln>
            <a:noFill/>
          </a:ln>
        </p:spPr>
        <p:txBody>
          <a:bodyPr spcFirstLastPara="1" wrap="square" lIns="68551" tIns="68551" rIns="68551" bIns="68551" anchor="ctr" anchorCtr="0">
            <a:noAutofit/>
          </a:bodyPr>
          <a:lstStyle/>
          <a:p>
            <a:pPr marL="0" marR="0" lvl="0" indent="0" algn="l" rtl="0">
              <a:spcBef>
                <a:spcPts val="0"/>
              </a:spcBef>
              <a:spcAft>
                <a:spcPts val="0"/>
              </a:spcAft>
              <a:buClr>
                <a:schemeClr val="dk1"/>
              </a:buClr>
              <a:buSzPts val="1800"/>
              <a:buFont typeface="Calibri"/>
              <a:buNone/>
            </a:pPr>
            <a:endParaRPr sz="1349" b="0" i="0" u="none" strike="noStrike" cap="none">
              <a:solidFill>
                <a:schemeClr val="dk1"/>
              </a:solidFill>
              <a:latin typeface="Calibri"/>
              <a:ea typeface="Calibri"/>
              <a:cs typeface="Calibri"/>
              <a:sym typeface="Calibri"/>
            </a:endParaRPr>
          </a:p>
        </p:txBody>
      </p:sp>
      <p:sp>
        <p:nvSpPr>
          <p:cNvPr id="117" name="Google Shape;117;p16"/>
          <p:cNvSpPr txBox="1">
            <a:spLocks noGrp="1"/>
          </p:cNvSpPr>
          <p:nvPr>
            <p:ph type="title"/>
          </p:nvPr>
        </p:nvSpPr>
        <p:spPr>
          <a:xfrm>
            <a:off x="593575" y="86772"/>
            <a:ext cx="7956600" cy="676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099" b="1">
                <a:solidFill>
                  <a:schemeClr val="lt1"/>
                </a:solidFill>
                <a:latin typeface="Arial"/>
                <a:ea typeface="Arial"/>
                <a:cs typeface="Arial"/>
                <a:sym typeface="Arial"/>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r>
              <a:rPr lang="en-US"/>
              <a:t>Click to edit Master title style</a:t>
            </a:r>
            <a:endParaRPr dirty="0"/>
          </a:p>
        </p:txBody>
      </p:sp>
      <p:cxnSp>
        <p:nvCxnSpPr>
          <p:cNvPr id="118" name="Google Shape;118;p16"/>
          <p:cNvCxnSpPr/>
          <p:nvPr/>
        </p:nvCxnSpPr>
        <p:spPr>
          <a:xfrm>
            <a:off x="338100" y="4449107"/>
            <a:ext cx="8467800" cy="0"/>
          </a:xfrm>
          <a:prstGeom prst="straightConnector1">
            <a:avLst/>
          </a:prstGeom>
          <a:noFill/>
          <a:ln w="9525" cap="flat" cmpd="sng">
            <a:solidFill>
              <a:srgbClr val="D9D9D9"/>
            </a:solidFill>
            <a:prstDash val="solid"/>
            <a:round/>
            <a:headEnd type="none" w="sm" len="sm"/>
            <a:tailEnd type="none" w="sm" len="sm"/>
          </a:ln>
        </p:spPr>
      </p:cxnSp>
      <p:pic>
        <p:nvPicPr>
          <p:cNvPr id="7" name="Picture 6">
            <a:extLst>
              <a:ext uri="{FF2B5EF4-FFF2-40B4-BE49-F238E27FC236}">
                <a16:creationId xmlns:a16="http://schemas.microsoft.com/office/drawing/2014/main" id="{7EB5CF78-6FAD-448A-94D0-FC6BA73045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730" y="4547810"/>
            <a:ext cx="5852160" cy="532824"/>
          </a:xfrm>
          <a:prstGeom prst="rect">
            <a:avLst/>
          </a:prstGeom>
        </p:spPr>
      </p:pic>
      <p:pic>
        <p:nvPicPr>
          <p:cNvPr id="3" name="Picture 2" descr="A picture containing cosmetic&#10;&#10;Description automatically generated">
            <a:extLst>
              <a:ext uri="{FF2B5EF4-FFF2-40B4-BE49-F238E27FC236}">
                <a16:creationId xmlns:a16="http://schemas.microsoft.com/office/drawing/2014/main" id="{0FEC9C91-42FE-4273-26E8-ADB8D74C6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76244" y="-42863"/>
            <a:ext cx="900077" cy="762972"/>
          </a:xfrm>
          <a:prstGeom prst="rect">
            <a:avLst/>
          </a:prstGeom>
        </p:spPr>
      </p:pic>
    </p:spTree>
    <p:extLst>
      <p:ext uri="{BB962C8B-B14F-4D97-AF65-F5344CB8AC3E}">
        <p14:creationId xmlns:p14="http://schemas.microsoft.com/office/powerpoint/2010/main" val="101888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03313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1729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320409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44208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276755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94065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219691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9.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sp>
        <p:nvSpPr>
          <p:cNvPr id="7" name="Rectangle 6"/>
          <p:cNvSpPr/>
          <p:nvPr/>
        </p:nvSpPr>
        <p:spPr>
          <a:xfrm>
            <a:off x="2" y="-95250"/>
            <a:ext cx="9143999" cy="5242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310673353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l" defTabSz="914400" rtl="0" eaLnBrk="1" latinLnBrk="0" hangingPunct="1">
        <a:spcBef>
          <a:spcPct val="0"/>
        </a:spcBef>
        <a:buNone/>
        <a:defRPr sz="4000" b="0" i="0" kern="1200" cap="none" spc="-100" baseline="0">
          <a:ln>
            <a:noFill/>
          </a:ln>
          <a:solidFill>
            <a:schemeClr val="bg1"/>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bg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bg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bg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bg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bg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852026"/>
            <a:ext cx="8098344" cy="48668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Top bar"/>
          <p:cNvSpPr/>
          <p:nvPr/>
        </p:nvSpPr>
        <p:spPr>
          <a:xfrm>
            <a:off x="0" y="1"/>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8712445" y="165574"/>
            <a:ext cx="230832"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8676393" y="185742"/>
            <a:ext cx="302935" cy="334835"/>
          </a:xfrm>
          <a:prstGeom prst="rect">
            <a:avLst/>
          </a:prstGeom>
          <a:noFill/>
        </p:spPr>
        <p:txBody>
          <a:bodyPr wrap="square" rtlCol="0">
            <a:spAutoFit/>
          </a:bodyPr>
          <a:lstStyle/>
          <a:p>
            <a:pPr algn="ctr"/>
            <a:fld id="{A565D13D-210D-7741-99FD-FE938200C5BF}" type="slidenum">
              <a:rPr lang="en-US" sz="788" b="1" smtClean="0">
                <a:solidFill>
                  <a:schemeClr val="bg1"/>
                </a:solidFill>
              </a:rPr>
              <a:t>‹#›</a:t>
            </a:fld>
            <a:endParaRPr lang="en-US" sz="788"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07F011-C873-4C3E-B563-159F3DEE9B17}" type="datetime4">
              <a:rPr lang="en-US" smtClean="0"/>
              <a:t>August 2, 2023</a:t>
            </a:fld>
            <a:endParaRPr lang="en-US" dirty="0"/>
          </a:p>
        </p:txBody>
      </p:sp>
      <p:pic>
        <p:nvPicPr>
          <p:cNvPr id="11" name="AETC Program Logo">
            <a:extLst>
              <a:ext uri="{FF2B5EF4-FFF2-40B4-BE49-F238E27FC236}">
                <a16:creationId xmlns:a16="http://schemas.microsoft.com/office/drawing/2014/main" id="{E62AFF81-4850-054E-9003-6AB809022F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58805" y="4417498"/>
            <a:ext cx="1269056" cy="486686"/>
          </a:xfrm>
          <a:prstGeom prst="rect">
            <a:avLst/>
          </a:prstGeom>
        </p:spPr>
      </p:pic>
    </p:spTree>
    <p:extLst>
      <p:ext uri="{BB962C8B-B14F-4D97-AF65-F5344CB8AC3E}">
        <p14:creationId xmlns:p14="http://schemas.microsoft.com/office/powerpoint/2010/main" val="17026734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Lst>
  <p:transition spd="slow">
    <p:fade/>
  </p:transition>
  <p:hf sldNum="0" hdr="0"/>
  <p:txStyles>
    <p:titleStyle>
      <a:lvl1pPr algn="l" defTabSz="914171" rtl="0" eaLnBrk="1" latinLnBrk="0" hangingPunct="1">
        <a:spcBef>
          <a:spcPct val="0"/>
        </a:spcBef>
        <a:buNone/>
        <a:defRPr sz="2599" kern="1200">
          <a:solidFill>
            <a:schemeClr val="accent6"/>
          </a:solidFill>
          <a:latin typeface="+mj-lt"/>
          <a:ea typeface="+mj-ea"/>
          <a:cs typeface="Arial" pitchFamily="34" charset="0"/>
        </a:defRPr>
      </a:lvl1pPr>
    </p:titleStyle>
    <p:bodyStyle>
      <a:lvl1pPr marL="0" indent="0" algn="l" defTabSz="914171"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85" indent="-342900" algn="l" defTabSz="914171" rtl="0" eaLnBrk="1" latinLnBrk="0" hangingPunct="1">
        <a:spcBef>
          <a:spcPct val="20000"/>
        </a:spcBef>
        <a:buClr>
          <a:schemeClr val="accent6"/>
        </a:buClr>
        <a:buFont typeface="Wingdings" pitchFamily="2" charset="2"/>
        <a:buChar char="§"/>
        <a:defRPr sz="1950" kern="1200">
          <a:solidFill>
            <a:schemeClr val="tx1"/>
          </a:solidFill>
          <a:latin typeface="+mj-lt"/>
          <a:ea typeface="+mn-ea"/>
          <a:cs typeface="Arial" pitchFamily="34" charset="0"/>
        </a:defRPr>
      </a:lvl2pPr>
      <a:lvl3pPr marL="1142714" indent="-228543" algn="l" defTabSz="914171" rtl="0" eaLnBrk="1" latinLnBrk="0" hangingPunct="1">
        <a:spcBef>
          <a:spcPct val="20000"/>
        </a:spcBef>
        <a:buClr>
          <a:schemeClr val="accent6"/>
        </a:buClr>
        <a:buFont typeface="STIXGeneral-Regular" pitchFamily="2" charset="2"/>
        <a:buChar char="⎯"/>
        <a:defRPr sz="1950" kern="1200">
          <a:solidFill>
            <a:schemeClr val="tx1"/>
          </a:solidFill>
          <a:latin typeface="+mj-lt"/>
          <a:ea typeface="+mn-ea"/>
          <a:cs typeface="Arial" pitchFamily="34" charset="0"/>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852026"/>
            <a:ext cx="8098344" cy="48668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Top bar"/>
          <p:cNvSpPr/>
          <p:nvPr/>
        </p:nvSpPr>
        <p:spPr>
          <a:xfrm>
            <a:off x="0" y="1"/>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8712445" y="165574"/>
            <a:ext cx="230832"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8676393" y="185742"/>
            <a:ext cx="302935" cy="334835"/>
          </a:xfrm>
          <a:prstGeom prst="rect">
            <a:avLst/>
          </a:prstGeom>
          <a:noFill/>
        </p:spPr>
        <p:txBody>
          <a:bodyPr wrap="square" rtlCol="0">
            <a:spAutoFit/>
          </a:bodyPr>
          <a:lstStyle/>
          <a:p>
            <a:pPr algn="ctr"/>
            <a:fld id="{A565D13D-210D-7741-99FD-FE938200C5BF}" type="slidenum">
              <a:rPr lang="en-US" sz="788" b="1" smtClean="0">
                <a:solidFill>
                  <a:schemeClr val="bg1"/>
                </a:solidFill>
              </a:rPr>
              <a:t>‹#›</a:t>
            </a:fld>
            <a:endParaRPr lang="en-US" sz="788"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07F011-C873-4C3E-B563-159F3DEE9B17}" type="datetime4">
              <a:rPr lang="en-US" smtClean="0"/>
              <a:t>August 2, 2023</a:t>
            </a:fld>
            <a:endParaRPr lang="en-US" dirty="0"/>
          </a:p>
        </p:txBody>
      </p:sp>
      <p:pic>
        <p:nvPicPr>
          <p:cNvPr id="11" name="AETC Program Logo">
            <a:extLst>
              <a:ext uri="{FF2B5EF4-FFF2-40B4-BE49-F238E27FC236}">
                <a16:creationId xmlns:a16="http://schemas.microsoft.com/office/drawing/2014/main" id="{E62AFF81-4850-054E-9003-6AB809022F6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58805" y="4417498"/>
            <a:ext cx="1269056" cy="486686"/>
          </a:xfrm>
          <a:prstGeom prst="rect">
            <a:avLst/>
          </a:prstGeom>
        </p:spPr>
      </p:pic>
    </p:spTree>
    <p:extLst>
      <p:ext uri="{BB962C8B-B14F-4D97-AF65-F5344CB8AC3E}">
        <p14:creationId xmlns:p14="http://schemas.microsoft.com/office/powerpoint/2010/main" val="6581141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p:transition spd="slow">
    <p:fade/>
  </p:transition>
  <p:hf sldNum="0" hdr="0"/>
  <p:txStyles>
    <p:titleStyle>
      <a:lvl1pPr algn="l" defTabSz="914171" rtl="0" eaLnBrk="1" latinLnBrk="0" hangingPunct="1">
        <a:spcBef>
          <a:spcPct val="0"/>
        </a:spcBef>
        <a:buNone/>
        <a:defRPr sz="2599" kern="1200">
          <a:solidFill>
            <a:schemeClr val="accent6"/>
          </a:solidFill>
          <a:latin typeface="+mj-lt"/>
          <a:ea typeface="+mj-ea"/>
          <a:cs typeface="Arial" pitchFamily="34" charset="0"/>
        </a:defRPr>
      </a:lvl1pPr>
    </p:titleStyle>
    <p:bodyStyle>
      <a:lvl1pPr marL="0" indent="0" algn="l" defTabSz="914171"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85" indent="-342900" algn="l" defTabSz="914171" rtl="0" eaLnBrk="1" latinLnBrk="0" hangingPunct="1">
        <a:spcBef>
          <a:spcPct val="20000"/>
        </a:spcBef>
        <a:buClr>
          <a:schemeClr val="accent6"/>
        </a:buClr>
        <a:buFont typeface="Wingdings" pitchFamily="2" charset="2"/>
        <a:buChar char="§"/>
        <a:defRPr sz="1950" kern="1200">
          <a:solidFill>
            <a:schemeClr val="tx1"/>
          </a:solidFill>
          <a:latin typeface="+mj-lt"/>
          <a:ea typeface="+mn-ea"/>
          <a:cs typeface="Arial" pitchFamily="34" charset="0"/>
        </a:defRPr>
      </a:lvl2pPr>
      <a:lvl3pPr marL="1142714" indent="-228543" algn="l" defTabSz="914171" rtl="0" eaLnBrk="1" latinLnBrk="0" hangingPunct="1">
        <a:spcBef>
          <a:spcPct val="20000"/>
        </a:spcBef>
        <a:buClr>
          <a:schemeClr val="accent6"/>
        </a:buClr>
        <a:buFont typeface="STIXGeneral-Regular" pitchFamily="2" charset="2"/>
        <a:buChar char="⎯"/>
        <a:defRPr sz="1950" kern="1200">
          <a:solidFill>
            <a:schemeClr val="tx1"/>
          </a:solidFill>
          <a:latin typeface="+mj-lt"/>
          <a:ea typeface="+mn-ea"/>
          <a:cs typeface="Arial" pitchFamily="34" charset="0"/>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cnn.com/2022/12/01/opinions/hiv-inequity-world-aids-day-ramos/index.html" TargetMode="External"/><Relationship Id="rId5" Type="http://schemas.openxmlformats.org/officeDocument/2006/relationships/hyperlink" Target="https://www.theguardian.com/society/2019/feb/15/hiv-aids-us-young-latino-men-bronx-new-york"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s://ajph.aphapublications.org/doi/abs/10.2105/AJPH.93.1.130"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hyperlink" Target="https://www.commonwealthfund.org/publications/issue-briefs/2022/sep/state-us-health-insurance-2022-biennial-surve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chart" Target="../charts/chart13.xml"/><Relationship Id="rId11" Type="http://schemas.openxmlformats.org/officeDocument/2006/relationships/image" Target="../media/image16.png"/><Relationship Id="rId5" Type="http://schemas.openxmlformats.org/officeDocument/2006/relationships/image" Target="../media/image37.svg"/><Relationship Id="rId10" Type="http://schemas.openxmlformats.org/officeDocument/2006/relationships/image" Target="../media/image38.jpeg"/><Relationship Id="rId4" Type="http://schemas.openxmlformats.org/officeDocument/2006/relationships/image" Target="../media/image36.png"/><Relationship Id="rId9"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hyperlink" Target="https://www.cdc.gov/hiv/effective-interventions/prevent/status-neutral-hiv-prevention-and-care/index.html" TargetMode="Externa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6.png"/><Relationship Id="rId5" Type="http://schemas.openxmlformats.org/officeDocument/2006/relationships/hyperlink" Target="https://aidsetc.org/blog/long-acting-injectable-prep-approved-cabotegravir" TargetMode="External"/><Relationship Id="rId10" Type="http://schemas.openxmlformats.org/officeDocument/2006/relationships/image" Target="../media/image65.png"/><Relationship Id="rId4" Type="http://schemas.openxmlformats.org/officeDocument/2006/relationships/hyperlink" Target="https://www.ucsf.edu/news/2023/02/424861/doxycycline-sti-prevention-highly-effective-minimal-drug-resistance" TargetMode="External"/><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47.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16.png"/><Relationship Id="rId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mailto:vincent.ramos@duke.edu" TargetMode="Externa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hsc.unm.edu/scaetc/programs-services/echo.html" TargetMode="External"/><Relationship Id="rId3" Type="http://schemas.openxmlformats.org/officeDocument/2006/relationships/hyperlink" Target="https://aidsetc.org/nhc" TargetMode="External"/><Relationship Id="rId7" Type="http://schemas.openxmlformats.org/officeDocument/2006/relationships/hyperlink" Target="http://nccc.ucsf.edu/"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www.scaetc.org/" TargetMode="External"/><Relationship Id="rId5" Type="http://schemas.openxmlformats.org/officeDocument/2006/relationships/hyperlink" Target="mailto:scaetcecho@salud.unm.edu" TargetMode="External"/><Relationship Id="rId4" Type="http://schemas.openxmlformats.org/officeDocument/2006/relationships/hyperlink" Target="https://targethiv.org/library/aetc-national-coordinating-resource-center-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FBAE-1186-48F3-A45E-B7F4AC008699}"/>
              </a:ext>
            </a:extLst>
          </p:cNvPr>
          <p:cNvSpPr>
            <a:spLocks noGrp="1"/>
          </p:cNvSpPr>
          <p:nvPr>
            <p:ph type="ctrTitle"/>
          </p:nvPr>
        </p:nvSpPr>
        <p:spPr>
          <a:xfrm>
            <a:off x="1295400" y="1352550"/>
            <a:ext cx="6553199" cy="1909859"/>
          </a:xfrm>
        </p:spPr>
        <p:txBody>
          <a:bodyPr/>
          <a:lstStyle/>
          <a:p>
            <a:pPr algn="ctr"/>
            <a:r>
              <a:rPr lang="en-US" sz="3200" b="1" dirty="0">
                <a:solidFill>
                  <a:schemeClr val="bg1"/>
                </a:solidFill>
              </a:rPr>
              <a:t>Addressing the Latino HIV Epidemic in the United States: Priority Areas for Action</a:t>
            </a:r>
            <a:endParaRPr lang="en-US" sz="3600" b="1" dirty="0">
              <a:solidFill>
                <a:schemeClr val="bg1"/>
              </a:solidFill>
            </a:endParaRPr>
          </a:p>
        </p:txBody>
      </p:sp>
      <p:sp>
        <p:nvSpPr>
          <p:cNvPr id="3" name="Subtitle 2">
            <a:extLst>
              <a:ext uri="{FF2B5EF4-FFF2-40B4-BE49-F238E27FC236}">
                <a16:creationId xmlns:a16="http://schemas.microsoft.com/office/drawing/2014/main" id="{F5E58175-92F2-4662-BE01-22A7DD4E71BD}"/>
              </a:ext>
            </a:extLst>
          </p:cNvPr>
          <p:cNvSpPr>
            <a:spLocks noGrp="1"/>
          </p:cNvSpPr>
          <p:nvPr>
            <p:ph type="subTitle" idx="1"/>
          </p:nvPr>
        </p:nvSpPr>
        <p:spPr>
          <a:xfrm>
            <a:off x="738583" y="3432847"/>
            <a:ext cx="7772398" cy="1296565"/>
          </a:xfrm>
        </p:spPr>
        <p:txBody>
          <a:bodyPr>
            <a:normAutofit fontScale="55000" lnSpcReduction="20000"/>
          </a:bodyPr>
          <a:lstStyle/>
          <a:p>
            <a:pPr algn="ctr">
              <a:lnSpc>
                <a:spcPct val="100000"/>
              </a:lnSpc>
            </a:pPr>
            <a:r>
              <a:rPr lang="en-US" sz="2800" b="1" dirty="0">
                <a:ea typeface="Arial"/>
                <a:cs typeface="Arial"/>
                <a:sym typeface="Arial"/>
              </a:rPr>
              <a:t>Vincent </a:t>
            </a:r>
            <a:r>
              <a:rPr lang="en-US" sz="2800" b="1" dirty="0" err="1">
                <a:ea typeface="Arial"/>
                <a:cs typeface="Arial"/>
                <a:sym typeface="Arial"/>
              </a:rPr>
              <a:t>Guilamo</a:t>
            </a:r>
            <a:r>
              <a:rPr lang="en-US" sz="2800" b="1" dirty="0">
                <a:ea typeface="Arial"/>
                <a:cs typeface="Arial"/>
                <a:sym typeface="Arial"/>
              </a:rPr>
              <a:t>-Ramos, PhD, MPH, LCSW, RN, ANP-BC, PMHNP-BC, FAAN</a:t>
            </a:r>
          </a:p>
          <a:p>
            <a:pPr algn="ctr">
              <a:lnSpc>
                <a:spcPct val="100000"/>
              </a:lnSpc>
            </a:pPr>
            <a:r>
              <a:rPr lang="en-US" sz="2800" dirty="0">
                <a:ea typeface="Arial"/>
                <a:cs typeface="Arial"/>
                <a:sym typeface="Arial"/>
              </a:rPr>
              <a:t>Dean, Duke University School of Nursing</a:t>
            </a:r>
          </a:p>
          <a:p>
            <a:pPr algn="ctr">
              <a:lnSpc>
                <a:spcPct val="100000"/>
              </a:lnSpc>
            </a:pPr>
            <a:r>
              <a:rPr lang="en-US" sz="2800" dirty="0">
                <a:ea typeface="Arial"/>
                <a:cs typeface="Arial"/>
                <a:sym typeface="Arial"/>
              </a:rPr>
              <a:t>Vice Chancellor for Nursing Affairs</a:t>
            </a:r>
          </a:p>
          <a:p>
            <a:pPr algn="ctr">
              <a:lnSpc>
                <a:spcPct val="100000"/>
              </a:lnSpc>
            </a:pPr>
            <a:r>
              <a:rPr lang="en-US" sz="2800" dirty="0">
                <a:ea typeface="Arial"/>
                <a:cs typeface="Arial"/>
                <a:sym typeface="Arial"/>
              </a:rPr>
              <a:t>Director, Center for Latino Adolescent and Family Health</a:t>
            </a:r>
          </a:p>
          <a:p>
            <a:pPr algn="ctr"/>
            <a:endParaRPr lang="en-US" dirty="0"/>
          </a:p>
        </p:txBody>
      </p:sp>
      <p:sp>
        <p:nvSpPr>
          <p:cNvPr id="4" name="Slide Number Placeholder 3">
            <a:extLst>
              <a:ext uri="{FF2B5EF4-FFF2-40B4-BE49-F238E27FC236}">
                <a16:creationId xmlns:a16="http://schemas.microsoft.com/office/drawing/2014/main" id="{13DF85E2-1E3E-4965-A30F-DF9D779BC86C}"/>
              </a:ext>
            </a:extLst>
          </p:cNvPr>
          <p:cNvSpPr>
            <a:spLocks noGrp="1"/>
          </p:cNvSpPr>
          <p:nvPr>
            <p:ph type="sldNum" sz="quarter" idx="12"/>
          </p:nvPr>
        </p:nvSpPr>
        <p:spPr/>
        <p:txBody>
          <a:bodyPr/>
          <a:lstStyle/>
          <a:p>
            <a:fld id="{6E2D2B3B-882E-40F3-A32F-6DD516915044}" type="slidenum">
              <a:rPr lang="en-US" smtClean="0"/>
              <a:pPr/>
              <a:t>1</a:t>
            </a:fld>
            <a:endParaRPr lang="en-US" dirty="0"/>
          </a:p>
        </p:txBody>
      </p:sp>
      <p:sp>
        <p:nvSpPr>
          <p:cNvPr id="7" name="Rectangle 6">
            <a:extLst>
              <a:ext uri="{FF2B5EF4-FFF2-40B4-BE49-F238E27FC236}">
                <a16:creationId xmlns:a16="http://schemas.microsoft.com/office/drawing/2014/main" id="{E405D841-1A9D-5C84-15BF-4966818CD66B}"/>
              </a:ext>
            </a:extLst>
          </p:cNvPr>
          <p:cNvSpPr/>
          <p:nvPr/>
        </p:nvSpPr>
        <p:spPr>
          <a:xfrm>
            <a:off x="8153400" y="4552247"/>
            <a:ext cx="990600" cy="591253"/>
          </a:xfrm>
          <a:prstGeom prst="rect">
            <a:avLst/>
          </a:prstGeom>
          <a:solidFill>
            <a:srgbClr val="1C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527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DD53B0F-94E3-40D0-B25B-A140F8083CE3}"/>
              </a:ext>
            </a:extLst>
          </p:cNvPr>
          <p:cNvSpPr/>
          <p:nvPr/>
        </p:nvSpPr>
        <p:spPr>
          <a:xfrm>
            <a:off x="1192" y="4224387"/>
            <a:ext cx="9141618"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23" name="Google Shape;491;p3">
            <a:extLst>
              <a:ext uri="{FF2B5EF4-FFF2-40B4-BE49-F238E27FC236}">
                <a16:creationId xmlns:a16="http://schemas.microsoft.com/office/drawing/2014/main" id="{179DDC48-1058-4341-82F3-CDCA5871727B}"/>
              </a:ext>
            </a:extLst>
          </p:cNvPr>
          <p:cNvSpPr txBox="1"/>
          <p:nvPr/>
        </p:nvSpPr>
        <p:spPr>
          <a:xfrm>
            <a:off x="6398565" y="3642268"/>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+33%</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4" name="TextBox 23">
            <a:extLst>
              <a:ext uri="{FF2B5EF4-FFF2-40B4-BE49-F238E27FC236}">
                <a16:creationId xmlns:a16="http://schemas.microsoft.com/office/drawing/2014/main" id="{4CB23975-1C42-4634-A33F-B485FE2D91EB}"/>
              </a:ext>
            </a:extLst>
          </p:cNvPr>
          <p:cNvSpPr txBox="1"/>
          <p:nvPr/>
        </p:nvSpPr>
        <p:spPr>
          <a:xfrm>
            <a:off x="3238563" y="4947106"/>
            <a:ext cx="3009837" cy="215444"/>
          </a:xfrm>
          <a:prstGeom prst="rect">
            <a:avLst/>
          </a:prstGeom>
          <a:noFill/>
        </p:spPr>
        <p:txBody>
          <a:bodyPr wrap="square">
            <a:spAutoFit/>
          </a:bodyPr>
          <a:lstStyle/>
          <a:p>
            <a:pPr>
              <a:defRPr/>
            </a:pPr>
            <a:r>
              <a:rPr lang="en-US" sz="800" dirty="0">
                <a:solidFill>
                  <a:srgbClr val="000000"/>
                </a:solidFill>
                <a:latin typeface="Calibri" panose="020F0502020204030204" pitchFamily="34" charset="0"/>
                <a:cs typeface="Calibri" panose="020F0502020204030204" pitchFamily="34" charset="0"/>
              </a:rPr>
              <a:t>Source: CDC </a:t>
            </a:r>
            <a:r>
              <a:rPr lang="en-US" sz="800" kern="0" dirty="0">
                <a:solidFill>
                  <a:prstClr val="black"/>
                </a:solidFill>
                <a:latin typeface="Calibri"/>
                <a:cs typeface="Arial"/>
                <a:sym typeface="Arial"/>
              </a:rPr>
              <a:t>NCHHSTP </a:t>
            </a:r>
            <a:r>
              <a:rPr lang="en-US" sz="800" dirty="0" err="1">
                <a:solidFill>
                  <a:srgbClr val="000000"/>
                </a:solidFill>
                <a:latin typeface="Calibri" panose="020F0502020204030204" pitchFamily="34" charset="0"/>
                <a:cs typeface="Calibri" panose="020F0502020204030204" pitchFamily="34" charset="0"/>
              </a:rPr>
              <a:t>AtlasPlus</a:t>
            </a:r>
            <a:r>
              <a:rPr lang="en-US" sz="800" dirty="0">
                <a:solidFill>
                  <a:srgbClr val="000000"/>
                </a:solidFill>
                <a:latin typeface="Calibri" panose="020F0502020204030204" pitchFamily="34" charset="0"/>
                <a:cs typeface="Calibri" panose="020F0502020204030204" pitchFamily="34" charset="0"/>
              </a:rPr>
              <a:t>, cdc.gov/nchhstp/atlas/index.htm</a:t>
            </a:r>
          </a:p>
        </p:txBody>
      </p:sp>
      <p:sp>
        <p:nvSpPr>
          <p:cNvPr id="5" name="Rectangle 4">
            <a:extLst>
              <a:ext uri="{FF2B5EF4-FFF2-40B4-BE49-F238E27FC236}">
                <a16:creationId xmlns:a16="http://schemas.microsoft.com/office/drawing/2014/main" id="{5961F014-D658-F56D-8D02-5FF5C7864123}"/>
              </a:ext>
            </a:extLst>
          </p:cNvPr>
          <p:cNvSpPr/>
          <p:nvPr/>
        </p:nvSpPr>
        <p:spPr>
          <a:xfrm>
            <a:off x="-152400" y="23027"/>
            <a:ext cx="9448800" cy="430887"/>
          </a:xfrm>
          <a:prstGeom prst="rect">
            <a:avLst/>
          </a:prstGeom>
        </p:spPr>
        <p:txBody>
          <a:bodyPr wrap="square">
            <a:spAutoFit/>
          </a:bodyPr>
          <a:lstStyle/>
          <a:p>
            <a:pPr algn="ctr"/>
            <a:r>
              <a:rPr lang="en-US" sz="2200" b="1" dirty="0">
                <a:solidFill>
                  <a:schemeClr val="bg1"/>
                </a:solidFill>
              </a:rPr>
              <a:t>Geographic Hotspots of HIV Diagnoses Among Latinos</a:t>
            </a:r>
          </a:p>
        </p:txBody>
      </p:sp>
      <p:pic>
        <p:nvPicPr>
          <p:cNvPr id="31" name="Picture 30">
            <a:extLst>
              <a:ext uri="{FF2B5EF4-FFF2-40B4-BE49-F238E27FC236}">
                <a16:creationId xmlns:a16="http://schemas.microsoft.com/office/drawing/2014/main" id="{04B06FD3-C2C9-6A95-403C-871EC5C38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849" y="4215176"/>
            <a:ext cx="685800" cy="384717"/>
          </a:xfrm>
          <a:prstGeom prst="rect">
            <a:avLst/>
          </a:prstGeom>
        </p:spPr>
      </p:pic>
      <p:sp>
        <p:nvSpPr>
          <p:cNvPr id="35" name="TextBox 34">
            <a:extLst>
              <a:ext uri="{FF2B5EF4-FFF2-40B4-BE49-F238E27FC236}">
                <a16:creationId xmlns:a16="http://schemas.microsoft.com/office/drawing/2014/main" id="{C00C3992-B1A7-24D4-9918-77A2ECA878BA}"/>
              </a:ext>
            </a:extLst>
          </p:cNvPr>
          <p:cNvSpPr txBox="1"/>
          <p:nvPr/>
        </p:nvSpPr>
        <p:spPr>
          <a:xfrm>
            <a:off x="5634538" y="1436763"/>
            <a:ext cx="3509462" cy="2616101"/>
          </a:xfrm>
          <a:prstGeom prst="rect">
            <a:avLst/>
          </a:prstGeom>
          <a:noFill/>
        </p:spPr>
        <p:txBody>
          <a:bodyPr wrap="square" rtlCol="0">
            <a:spAutoFit/>
          </a:bodyPr>
          <a:lstStyle/>
          <a:p>
            <a:r>
              <a:rPr lang="en-US" sz="2400" dirty="0"/>
              <a:t>7 States + Puerto Rico accounted for roughly</a:t>
            </a:r>
          </a:p>
          <a:p>
            <a:endParaRPr lang="en-US" sz="1000" dirty="0"/>
          </a:p>
          <a:p>
            <a:r>
              <a:rPr lang="en-US" sz="4800" b="1" dirty="0">
                <a:solidFill>
                  <a:srgbClr val="9E2026"/>
                </a:solidFill>
              </a:rPr>
              <a:t>8 in 10 </a:t>
            </a:r>
            <a:endParaRPr lang="en-US" sz="1000" b="1" dirty="0">
              <a:solidFill>
                <a:srgbClr val="9E2026"/>
              </a:solidFill>
            </a:endParaRPr>
          </a:p>
          <a:p>
            <a:endParaRPr lang="en-US" sz="1000" dirty="0"/>
          </a:p>
          <a:p>
            <a:r>
              <a:rPr lang="en-US" sz="2400" dirty="0"/>
              <a:t>new HIV diagnoses among Latinos in 2021*</a:t>
            </a:r>
          </a:p>
        </p:txBody>
      </p:sp>
      <p:pic>
        <p:nvPicPr>
          <p:cNvPr id="10" name="Picture 9" descr="Map&#10;&#10;Description automatically generated">
            <a:extLst>
              <a:ext uri="{FF2B5EF4-FFF2-40B4-BE49-F238E27FC236}">
                <a16:creationId xmlns:a16="http://schemas.microsoft.com/office/drawing/2014/main" id="{5E9B0F54-4DE8-0F1D-83B2-B2FD4309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8" y="807316"/>
            <a:ext cx="5654821" cy="3528867"/>
          </a:xfrm>
          <a:prstGeom prst="rect">
            <a:avLst/>
          </a:prstGeom>
        </p:spPr>
      </p:pic>
      <p:sp>
        <p:nvSpPr>
          <p:cNvPr id="12" name="TextBox 11">
            <a:extLst>
              <a:ext uri="{FF2B5EF4-FFF2-40B4-BE49-F238E27FC236}">
                <a16:creationId xmlns:a16="http://schemas.microsoft.com/office/drawing/2014/main" id="{0665DB4A-9A13-4223-987F-CD175842B2FC}"/>
              </a:ext>
            </a:extLst>
          </p:cNvPr>
          <p:cNvSpPr txBox="1"/>
          <p:nvPr/>
        </p:nvSpPr>
        <p:spPr>
          <a:xfrm>
            <a:off x="914400" y="4476750"/>
            <a:ext cx="8153400" cy="246221"/>
          </a:xfrm>
          <a:prstGeom prst="rect">
            <a:avLst/>
          </a:prstGeom>
          <a:noFill/>
        </p:spPr>
        <p:txBody>
          <a:bodyPr wrap="square" rtlCol="0">
            <a:spAutoFit/>
          </a:bodyPr>
          <a:lstStyle/>
          <a:p>
            <a:r>
              <a:rPr lang="en-US" sz="1000" dirty="0"/>
              <a:t>*Consistent with data prior to the COVID-19 pandemic. 2020 data must be interpreted with caution due to pandemic-related disruptions.</a:t>
            </a:r>
          </a:p>
        </p:txBody>
      </p:sp>
      <p:pic>
        <p:nvPicPr>
          <p:cNvPr id="4" name="Picture 3" descr="A blue sign with white text&#10;&#10;Description automatically generated with medium confidence">
            <a:extLst>
              <a:ext uri="{FF2B5EF4-FFF2-40B4-BE49-F238E27FC236}">
                <a16:creationId xmlns:a16="http://schemas.microsoft.com/office/drawing/2014/main" id="{ADF34AA0-5500-9297-80E9-64DDBAFFD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655368"/>
            <a:ext cx="1276454" cy="450032"/>
          </a:xfrm>
          <a:prstGeom prst="rect">
            <a:avLst/>
          </a:prstGeom>
        </p:spPr>
      </p:pic>
    </p:spTree>
    <p:extLst>
      <p:ext uri="{BB962C8B-B14F-4D97-AF65-F5344CB8AC3E}">
        <p14:creationId xmlns:p14="http://schemas.microsoft.com/office/powerpoint/2010/main" val="409143839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0C756-CE79-9860-A83B-58C421F479E3}"/>
              </a:ext>
            </a:extLst>
          </p:cNvPr>
          <p:cNvSpPr/>
          <p:nvPr/>
        </p:nvSpPr>
        <p:spPr>
          <a:xfrm>
            <a:off x="1192" y="4212235"/>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pic>
        <p:nvPicPr>
          <p:cNvPr id="24" name="Picture 23">
            <a:extLst>
              <a:ext uri="{FF2B5EF4-FFF2-40B4-BE49-F238E27FC236}">
                <a16:creationId xmlns:a16="http://schemas.microsoft.com/office/drawing/2014/main" id="{4AC58C61-35A6-B23B-E8BB-D7E40C569AF8}"/>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882236" y="1581150"/>
            <a:ext cx="6261764" cy="3505200"/>
          </a:xfrm>
          <a:prstGeom prst="rect">
            <a:avLst/>
          </a:prstGeom>
        </p:spPr>
      </p:pic>
      <p:pic>
        <p:nvPicPr>
          <p:cNvPr id="21" name="Picture 20">
            <a:extLst>
              <a:ext uri="{FF2B5EF4-FFF2-40B4-BE49-F238E27FC236}">
                <a16:creationId xmlns:a16="http://schemas.microsoft.com/office/drawing/2014/main" id="{FE8ABFC1-BF87-B73E-6A4E-486C44CDAFCF}"/>
              </a:ext>
            </a:extLst>
          </p:cNvPr>
          <p:cNvPicPr>
            <a:picLocks noChangeAspect="1"/>
          </p:cNvPicPr>
          <p:nvPr/>
        </p:nvPicPr>
        <p:blipFill>
          <a:blip r:embed="rId5">
            <a:clrChange>
              <a:clrFrom>
                <a:srgbClr val="E1E1E1"/>
              </a:clrFrom>
              <a:clrTo>
                <a:srgbClr val="E1E1E1">
                  <a:alpha val="0"/>
                </a:srgbClr>
              </a:clrTo>
            </a:clrChange>
          </a:blip>
          <a:stretch>
            <a:fillRect/>
          </a:stretch>
        </p:blipFill>
        <p:spPr>
          <a:xfrm>
            <a:off x="2882236" y="1581150"/>
            <a:ext cx="6261764" cy="3505200"/>
          </a:xfrm>
          <a:prstGeom prst="rect">
            <a:avLst/>
          </a:prstGeom>
        </p:spPr>
      </p:pic>
      <p:pic>
        <p:nvPicPr>
          <p:cNvPr id="9" name="Picture 8">
            <a:extLst>
              <a:ext uri="{FF2B5EF4-FFF2-40B4-BE49-F238E27FC236}">
                <a16:creationId xmlns:a16="http://schemas.microsoft.com/office/drawing/2014/main" id="{52B3DB7F-B353-F04F-6558-D127FADACEA1}"/>
              </a:ext>
            </a:extLst>
          </p:cNvPr>
          <p:cNvPicPr>
            <a:picLocks noChangeAspect="1"/>
          </p:cNvPicPr>
          <p:nvPr/>
        </p:nvPicPr>
        <p:blipFill>
          <a:blip r:embed="rId6"/>
          <a:stretch>
            <a:fillRect/>
          </a:stretch>
        </p:blipFill>
        <p:spPr>
          <a:xfrm>
            <a:off x="-1" y="12247"/>
            <a:ext cx="9144001" cy="744275"/>
          </a:xfrm>
          <a:prstGeom prst="rect">
            <a:avLst/>
          </a:prstGeom>
        </p:spPr>
      </p:pic>
      <p:sp>
        <p:nvSpPr>
          <p:cNvPr id="10" name="Rectangle 9">
            <a:extLst>
              <a:ext uri="{FF2B5EF4-FFF2-40B4-BE49-F238E27FC236}">
                <a16:creationId xmlns:a16="http://schemas.microsoft.com/office/drawing/2014/main" id="{D3881802-BA1E-1049-B09D-C8D8B3169231}"/>
              </a:ext>
            </a:extLst>
          </p:cNvPr>
          <p:cNvSpPr/>
          <p:nvPr/>
        </p:nvSpPr>
        <p:spPr>
          <a:xfrm>
            <a:off x="1" y="30440"/>
            <a:ext cx="9141620" cy="707886"/>
          </a:xfrm>
          <a:prstGeom prst="rect">
            <a:avLst/>
          </a:prstGeom>
        </p:spPr>
        <p:txBody>
          <a:bodyPr wrap="square">
            <a:spAutoFit/>
          </a:bodyPr>
          <a:lstStyle/>
          <a:p>
            <a:pPr algn="ctr" defTabSz="685783"/>
            <a:r>
              <a:rPr lang="en-US" sz="2000" b="1" kern="0" dirty="0">
                <a:solidFill>
                  <a:srgbClr val="FFFFFF"/>
                </a:solidFill>
                <a:latin typeface="Arial"/>
                <a:cs typeface="Arial"/>
                <a:sym typeface="Arial"/>
              </a:rPr>
              <a:t>Geographically Heterogeneous Hotspots in the Latino HIV Epidemic Within and Outside of EHE Priority Jurisdictions</a:t>
            </a:r>
          </a:p>
        </p:txBody>
      </p:sp>
      <p:sp>
        <p:nvSpPr>
          <p:cNvPr id="2" name="TextBox 1">
            <a:extLst>
              <a:ext uri="{FF2B5EF4-FFF2-40B4-BE49-F238E27FC236}">
                <a16:creationId xmlns:a16="http://schemas.microsoft.com/office/drawing/2014/main" id="{F9BBFC44-230E-9982-7182-292340E1FEFA}"/>
              </a:ext>
            </a:extLst>
          </p:cNvPr>
          <p:cNvSpPr txBox="1"/>
          <p:nvPr/>
        </p:nvSpPr>
        <p:spPr>
          <a:xfrm>
            <a:off x="2618359" y="4933950"/>
            <a:ext cx="4696841" cy="230832"/>
          </a:xfrm>
          <a:prstGeom prst="rect">
            <a:avLst/>
          </a:prstGeom>
          <a:noFill/>
        </p:spPr>
        <p:txBody>
          <a:bodyPr wrap="square">
            <a:spAutoFit/>
          </a:bodyPr>
          <a:lstStyle/>
          <a:p>
            <a:pPr>
              <a:defRPr/>
            </a:pPr>
            <a:r>
              <a:rPr lang="en-US" sz="900" dirty="0">
                <a:solidFill>
                  <a:srgbClr val="000000"/>
                </a:solidFill>
                <a:latin typeface="Calibri" panose="020F0502020204030204" pitchFamily="34" charset="0"/>
                <a:cs typeface="Calibri" panose="020F0502020204030204" pitchFamily="34" charset="0"/>
              </a:rPr>
              <a:t>Source: CDC </a:t>
            </a:r>
            <a:r>
              <a:rPr lang="en-US" sz="900" kern="0" dirty="0">
                <a:solidFill>
                  <a:prstClr val="black"/>
                </a:solidFill>
                <a:latin typeface="Calibri"/>
                <a:cs typeface="Arial"/>
                <a:sym typeface="Arial"/>
              </a:rPr>
              <a:t>NCHHSTP </a:t>
            </a:r>
            <a:r>
              <a:rPr lang="en-US" sz="900" dirty="0" err="1">
                <a:solidFill>
                  <a:srgbClr val="000000"/>
                </a:solidFill>
                <a:latin typeface="Calibri" panose="020F0502020204030204" pitchFamily="34" charset="0"/>
                <a:cs typeface="Calibri" panose="020F0502020204030204" pitchFamily="34" charset="0"/>
              </a:rPr>
              <a:t>AtlasPlus</a:t>
            </a:r>
            <a:r>
              <a:rPr lang="en-US" sz="900" dirty="0">
                <a:solidFill>
                  <a:srgbClr val="000000"/>
                </a:solidFill>
                <a:latin typeface="Calibri" panose="020F0502020204030204" pitchFamily="34" charset="0"/>
                <a:cs typeface="Calibri" panose="020F0502020204030204" pitchFamily="34" charset="0"/>
              </a:rPr>
              <a:t>, cdc.gov/nchhstp/atlas/index.htm. Accessed May 5, 2023.</a:t>
            </a:r>
          </a:p>
        </p:txBody>
      </p:sp>
      <p:sp>
        <p:nvSpPr>
          <p:cNvPr id="31" name="TextBox 30">
            <a:extLst>
              <a:ext uri="{FF2B5EF4-FFF2-40B4-BE49-F238E27FC236}">
                <a16:creationId xmlns:a16="http://schemas.microsoft.com/office/drawing/2014/main" id="{E15A0793-C51D-2F56-562E-D652558B1088}"/>
              </a:ext>
            </a:extLst>
          </p:cNvPr>
          <p:cNvSpPr txBox="1"/>
          <p:nvPr/>
        </p:nvSpPr>
        <p:spPr>
          <a:xfrm>
            <a:off x="228962" y="1321742"/>
            <a:ext cx="2362200" cy="3046988"/>
          </a:xfrm>
          <a:prstGeom prst="rect">
            <a:avLst/>
          </a:prstGeom>
          <a:solidFill>
            <a:schemeClr val="bg1">
              <a:alpha val="50000"/>
            </a:schemeClr>
          </a:solidFill>
          <a:effectLst>
            <a:softEdge rad="127000"/>
          </a:effectLst>
        </p:spPr>
        <p:txBody>
          <a:bodyPr wrap="square" rtlCol="0">
            <a:spAutoFit/>
          </a:bodyPr>
          <a:lstStyle/>
          <a:p>
            <a:pPr algn="ctr"/>
            <a:r>
              <a:rPr lang="en-US" sz="1400" b="1" dirty="0"/>
              <a:t>In 2021, approximately</a:t>
            </a:r>
          </a:p>
          <a:p>
            <a:pPr algn="ctr"/>
            <a:r>
              <a:rPr lang="en-US" sz="4000" b="1" dirty="0">
                <a:solidFill>
                  <a:srgbClr val="146DCC"/>
                </a:solidFill>
              </a:rPr>
              <a:t>6 in 10 </a:t>
            </a:r>
          </a:p>
          <a:p>
            <a:pPr algn="ctr"/>
            <a:r>
              <a:rPr lang="en-US" sz="1400" b="1" dirty="0"/>
              <a:t>new HIV diagnoses among Latinos were in EHE priority jurisdictions,</a:t>
            </a:r>
          </a:p>
          <a:p>
            <a:pPr algn="ctr"/>
            <a:endParaRPr lang="en-US" sz="1400" b="1" dirty="0"/>
          </a:p>
          <a:p>
            <a:pPr algn="ctr"/>
            <a:r>
              <a:rPr lang="en-US" sz="1400" b="1" dirty="0"/>
              <a:t>with about</a:t>
            </a:r>
          </a:p>
          <a:p>
            <a:pPr algn="ctr"/>
            <a:r>
              <a:rPr lang="en-US" sz="4000" b="1" dirty="0">
                <a:solidFill>
                  <a:srgbClr val="FF7171"/>
                </a:solidFill>
              </a:rPr>
              <a:t>4 in 10 </a:t>
            </a:r>
          </a:p>
          <a:p>
            <a:pPr algn="ctr"/>
            <a:r>
              <a:rPr lang="en-US" sz="1400" b="1" dirty="0"/>
              <a:t>reported outside of EHE priority jurisdictions.</a:t>
            </a:r>
          </a:p>
        </p:txBody>
      </p:sp>
      <p:sp>
        <p:nvSpPr>
          <p:cNvPr id="32" name="TextBox 31">
            <a:extLst>
              <a:ext uri="{FF2B5EF4-FFF2-40B4-BE49-F238E27FC236}">
                <a16:creationId xmlns:a16="http://schemas.microsoft.com/office/drawing/2014/main" id="{8B022695-3898-A388-E16C-FAFD2BA8CFC1}"/>
              </a:ext>
            </a:extLst>
          </p:cNvPr>
          <p:cNvSpPr txBox="1"/>
          <p:nvPr/>
        </p:nvSpPr>
        <p:spPr>
          <a:xfrm>
            <a:off x="3886200" y="1073318"/>
            <a:ext cx="4876800" cy="1015663"/>
          </a:xfrm>
          <a:prstGeom prst="rect">
            <a:avLst/>
          </a:prstGeom>
          <a:solidFill>
            <a:schemeClr val="bg1">
              <a:alpha val="50000"/>
            </a:schemeClr>
          </a:solidFill>
          <a:effectLst>
            <a:softEdge rad="127000"/>
          </a:effectLst>
        </p:spPr>
        <p:txBody>
          <a:bodyPr wrap="square" rtlCol="0">
            <a:spAutoFit/>
          </a:bodyPr>
          <a:lstStyle/>
          <a:p>
            <a:pPr algn="ctr"/>
            <a:r>
              <a:rPr lang="en-US" sz="2000" b="1" dirty="0">
                <a:solidFill>
                  <a:schemeClr val="tx2"/>
                </a:solidFill>
              </a:rPr>
              <a:t>Since 2019, new HIV diagnoses among Latinos increased both </a:t>
            </a:r>
            <a:r>
              <a:rPr lang="en-US" sz="2000" b="1" u="sng" dirty="0">
                <a:solidFill>
                  <a:schemeClr val="tx2"/>
                </a:solidFill>
              </a:rPr>
              <a:t>within</a:t>
            </a:r>
            <a:r>
              <a:rPr lang="en-US" sz="2000" b="1" dirty="0">
                <a:solidFill>
                  <a:schemeClr val="tx2"/>
                </a:solidFill>
              </a:rPr>
              <a:t> and </a:t>
            </a:r>
            <a:r>
              <a:rPr lang="en-US" sz="2000" b="1" u="sng" dirty="0">
                <a:solidFill>
                  <a:schemeClr val="tx2"/>
                </a:solidFill>
              </a:rPr>
              <a:t>outside</a:t>
            </a:r>
            <a:r>
              <a:rPr lang="en-US" sz="2000" b="1" dirty="0">
                <a:solidFill>
                  <a:schemeClr val="tx2"/>
                </a:solidFill>
              </a:rPr>
              <a:t> of EHE priority jurisdictions</a:t>
            </a:r>
          </a:p>
        </p:txBody>
      </p:sp>
      <p:pic>
        <p:nvPicPr>
          <p:cNvPr id="5" name="Picture 4" descr="A blue sign with white text&#10;&#10;Description automatically generated with medium confidence">
            <a:extLst>
              <a:ext uri="{FF2B5EF4-FFF2-40B4-BE49-F238E27FC236}">
                <a16:creationId xmlns:a16="http://schemas.microsoft.com/office/drawing/2014/main" id="{CE6A33A5-03ED-06B8-67B1-31437A32B0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 y="4639579"/>
            <a:ext cx="1323906" cy="466762"/>
          </a:xfrm>
          <a:prstGeom prst="rect">
            <a:avLst/>
          </a:prstGeom>
        </p:spPr>
      </p:pic>
    </p:spTree>
    <p:extLst>
      <p:ext uri="{BB962C8B-B14F-4D97-AF65-F5344CB8AC3E}">
        <p14:creationId xmlns:p14="http://schemas.microsoft.com/office/powerpoint/2010/main" val="167600892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9"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kern="0">
              <a:solidFill>
                <a:srgbClr val="FFFFFF"/>
              </a:solidFill>
              <a:latin typeface="Arial" panose="020B0604020202020204"/>
              <a:sym typeface="Arial"/>
            </a:endParaRPr>
          </a:p>
        </p:txBody>
      </p:sp>
      <p:pic>
        <p:nvPicPr>
          <p:cNvPr id="8" name="Picture 7">
            <a:extLst>
              <a:ext uri="{FF2B5EF4-FFF2-40B4-BE49-F238E27FC236}">
                <a16:creationId xmlns:a16="http://schemas.microsoft.com/office/drawing/2014/main" id="{AFDAD2D5-B607-4895-80CB-5E56D152CE9B}"/>
              </a:ext>
            </a:extLst>
          </p:cNvPr>
          <p:cNvPicPr>
            <a:picLocks noChangeAspect="1"/>
          </p:cNvPicPr>
          <p:nvPr/>
        </p:nvPicPr>
        <p:blipFill>
          <a:blip r:embed="rId3"/>
          <a:stretch>
            <a:fillRect/>
          </a:stretch>
        </p:blipFill>
        <p:spPr>
          <a:xfrm>
            <a:off x="-2" y="-4346"/>
            <a:ext cx="9141619" cy="744275"/>
          </a:xfrm>
          <a:prstGeom prst="rect">
            <a:avLst/>
          </a:prstGeom>
        </p:spPr>
      </p:pic>
      <p:sp>
        <p:nvSpPr>
          <p:cNvPr id="117" name="Rectangle 116">
            <a:extLst>
              <a:ext uri="{FF2B5EF4-FFF2-40B4-BE49-F238E27FC236}">
                <a16:creationId xmlns:a16="http://schemas.microsoft.com/office/drawing/2014/main" id="{B3A62A85-6333-B3E5-F0F4-6019BD2EC271}"/>
              </a:ext>
            </a:extLst>
          </p:cNvPr>
          <p:cNvSpPr/>
          <p:nvPr/>
        </p:nvSpPr>
        <p:spPr>
          <a:xfrm>
            <a:off x="1200224" y="4893347"/>
            <a:ext cx="6504989" cy="15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graphicFrame>
        <p:nvGraphicFramePr>
          <p:cNvPr id="143" name="Chart 142">
            <a:extLst>
              <a:ext uri="{FF2B5EF4-FFF2-40B4-BE49-F238E27FC236}">
                <a16:creationId xmlns:a16="http://schemas.microsoft.com/office/drawing/2014/main" id="{3D9F93C9-8973-4BD0-46B7-770CE2E799C4}"/>
              </a:ext>
            </a:extLst>
          </p:cNvPr>
          <p:cNvGraphicFramePr/>
          <p:nvPr/>
        </p:nvGraphicFramePr>
        <p:xfrm>
          <a:off x="5492999" y="2193716"/>
          <a:ext cx="3370025" cy="5303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5" name="Chart 144">
            <a:extLst>
              <a:ext uri="{FF2B5EF4-FFF2-40B4-BE49-F238E27FC236}">
                <a16:creationId xmlns:a16="http://schemas.microsoft.com/office/drawing/2014/main" id="{A9933494-7699-3206-B8B2-B984E2E0083D}"/>
              </a:ext>
            </a:extLst>
          </p:cNvPr>
          <p:cNvGraphicFramePr/>
          <p:nvPr/>
        </p:nvGraphicFramePr>
        <p:xfrm>
          <a:off x="5582228" y="2742947"/>
          <a:ext cx="3370025" cy="4777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8" name="Chart 147">
            <a:extLst>
              <a:ext uri="{FF2B5EF4-FFF2-40B4-BE49-F238E27FC236}">
                <a16:creationId xmlns:a16="http://schemas.microsoft.com/office/drawing/2014/main" id="{F0D4A35A-8B04-C033-1802-C0DACD05D1FE}"/>
              </a:ext>
            </a:extLst>
          </p:cNvPr>
          <p:cNvGraphicFramePr/>
          <p:nvPr/>
        </p:nvGraphicFramePr>
        <p:xfrm>
          <a:off x="5582228" y="3558228"/>
          <a:ext cx="3370025" cy="503104"/>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a:extLst>
              <a:ext uri="{FF2B5EF4-FFF2-40B4-BE49-F238E27FC236}">
                <a16:creationId xmlns:a16="http://schemas.microsoft.com/office/drawing/2014/main" id="{D33A9C36-5CCF-0D21-D752-E931C4B356EE}"/>
              </a:ext>
            </a:extLst>
          </p:cNvPr>
          <p:cNvSpPr/>
          <p:nvPr/>
        </p:nvSpPr>
        <p:spPr>
          <a:xfrm>
            <a:off x="1192" y="4212235"/>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sp>
        <p:nvSpPr>
          <p:cNvPr id="5" name="TextBox 4">
            <a:extLst>
              <a:ext uri="{FF2B5EF4-FFF2-40B4-BE49-F238E27FC236}">
                <a16:creationId xmlns:a16="http://schemas.microsoft.com/office/drawing/2014/main" id="{979B02FF-5AF3-89A7-FAB1-EF5725B14B6E}"/>
              </a:ext>
            </a:extLst>
          </p:cNvPr>
          <p:cNvSpPr txBox="1"/>
          <p:nvPr/>
        </p:nvSpPr>
        <p:spPr>
          <a:xfrm>
            <a:off x="1256823" y="755409"/>
            <a:ext cx="5400837" cy="323165"/>
          </a:xfrm>
          <a:prstGeom prst="rect">
            <a:avLst/>
          </a:prstGeom>
          <a:noFill/>
        </p:spPr>
        <p:txBody>
          <a:bodyPr wrap="none" rtlCol="0">
            <a:spAutoFit/>
          </a:bodyPr>
          <a:lstStyle/>
          <a:p>
            <a:pPr fontAlgn="base">
              <a:spcBef>
                <a:spcPct val="0"/>
              </a:spcBef>
              <a:spcAft>
                <a:spcPct val="0"/>
              </a:spcAft>
              <a:defRPr/>
            </a:pPr>
            <a:r>
              <a:rPr lang="en-US" sz="1500" b="1" dirty="0">
                <a:solidFill>
                  <a:srgbClr val="000000"/>
                </a:solidFill>
                <a:latin typeface="Arial"/>
                <a:ea typeface="MS PGothic" pitchFamily="34" charset="-128"/>
              </a:rPr>
              <a:t>Molecular HIV Surveillance by Census Region, 2018-2019</a:t>
            </a:r>
          </a:p>
        </p:txBody>
      </p:sp>
      <p:sp>
        <p:nvSpPr>
          <p:cNvPr id="6" name="TextBox 5">
            <a:extLst>
              <a:ext uri="{FF2B5EF4-FFF2-40B4-BE49-F238E27FC236}">
                <a16:creationId xmlns:a16="http://schemas.microsoft.com/office/drawing/2014/main" id="{72510559-A804-DCE6-9CE8-98C9470C335C}"/>
              </a:ext>
            </a:extLst>
          </p:cNvPr>
          <p:cNvSpPr txBox="1"/>
          <p:nvPr/>
        </p:nvSpPr>
        <p:spPr>
          <a:xfrm>
            <a:off x="1606180" y="4218108"/>
            <a:ext cx="1501352" cy="276999"/>
          </a:xfrm>
          <a:prstGeom prst="rect">
            <a:avLst/>
          </a:prstGeom>
          <a:noFill/>
        </p:spPr>
        <p:txBody>
          <a:bodyPr wrap="square" rtlCol="0">
            <a:spAutoFit/>
          </a:bodyPr>
          <a:lstStyle/>
          <a:p>
            <a:pPr fontAlgn="base">
              <a:spcBef>
                <a:spcPct val="0"/>
              </a:spcBef>
              <a:spcAft>
                <a:spcPct val="0"/>
              </a:spcAft>
              <a:defRPr/>
            </a:pPr>
            <a:r>
              <a:rPr lang="en-US" sz="1200" dirty="0">
                <a:solidFill>
                  <a:srgbClr val="000000"/>
                </a:solidFill>
                <a:latin typeface="Arial"/>
                <a:ea typeface="MS PGothic" pitchFamily="34" charset="-128"/>
              </a:rPr>
              <a:t>West (n= 4 States)</a:t>
            </a:r>
          </a:p>
        </p:txBody>
      </p:sp>
      <p:sp>
        <p:nvSpPr>
          <p:cNvPr id="9" name="Rectangle 8">
            <a:extLst>
              <a:ext uri="{FF2B5EF4-FFF2-40B4-BE49-F238E27FC236}">
                <a16:creationId xmlns:a16="http://schemas.microsoft.com/office/drawing/2014/main" id="{2632EB3A-FA60-20B6-60CF-580CA2E6FE4D}"/>
              </a:ext>
            </a:extLst>
          </p:cNvPr>
          <p:cNvSpPr/>
          <p:nvPr/>
        </p:nvSpPr>
        <p:spPr>
          <a:xfrm>
            <a:off x="1392279" y="4240739"/>
            <a:ext cx="224617" cy="208653"/>
          </a:xfrm>
          <a:prstGeom prst="rect">
            <a:avLst/>
          </a:prstGeom>
          <a:solidFill>
            <a:srgbClr val="CC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350">
              <a:solidFill>
                <a:srgbClr val="FFFFFF"/>
              </a:solidFill>
              <a:latin typeface="Arial"/>
            </a:endParaRPr>
          </a:p>
        </p:txBody>
      </p:sp>
      <p:sp>
        <p:nvSpPr>
          <p:cNvPr id="10" name="Rectangle 9">
            <a:extLst>
              <a:ext uri="{FF2B5EF4-FFF2-40B4-BE49-F238E27FC236}">
                <a16:creationId xmlns:a16="http://schemas.microsoft.com/office/drawing/2014/main" id="{85EEB7AE-0ACB-61B4-83A7-01EB2340B1FA}"/>
              </a:ext>
            </a:extLst>
          </p:cNvPr>
          <p:cNvSpPr/>
          <p:nvPr/>
        </p:nvSpPr>
        <p:spPr>
          <a:xfrm>
            <a:off x="3445137" y="4247096"/>
            <a:ext cx="224617" cy="208653"/>
          </a:xfrm>
          <a:prstGeom prst="rect">
            <a:avLst/>
          </a:prstGeom>
          <a:solidFill>
            <a:srgbClr val="72B3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350">
              <a:solidFill>
                <a:srgbClr val="FFFFFF"/>
              </a:solidFill>
              <a:latin typeface="Arial"/>
            </a:endParaRPr>
          </a:p>
        </p:txBody>
      </p:sp>
      <p:sp>
        <p:nvSpPr>
          <p:cNvPr id="11" name="Rectangle 10">
            <a:extLst>
              <a:ext uri="{FF2B5EF4-FFF2-40B4-BE49-F238E27FC236}">
                <a16:creationId xmlns:a16="http://schemas.microsoft.com/office/drawing/2014/main" id="{E9916232-EB43-BA6B-8EFE-B62B4C124352}"/>
              </a:ext>
            </a:extLst>
          </p:cNvPr>
          <p:cNvSpPr/>
          <p:nvPr/>
        </p:nvSpPr>
        <p:spPr>
          <a:xfrm>
            <a:off x="6535897" y="1352917"/>
            <a:ext cx="2057378" cy="2354491"/>
          </a:xfrm>
          <a:prstGeom prst="rect">
            <a:avLst/>
          </a:prstGeom>
        </p:spPr>
        <p:txBody>
          <a:bodyPr wrap="square">
            <a:spAutoFit/>
          </a:bodyPr>
          <a:lstStyle/>
          <a:p>
            <a:pPr algn="ctr" fontAlgn="base">
              <a:spcBef>
                <a:spcPct val="0"/>
              </a:spcBef>
              <a:spcAft>
                <a:spcPct val="0"/>
              </a:spcAft>
              <a:defRPr/>
            </a:pPr>
            <a:r>
              <a:rPr lang="en-US" sz="1500" dirty="0">
                <a:solidFill>
                  <a:srgbClr val="000000"/>
                </a:solidFill>
                <a:latin typeface="Arial"/>
                <a:ea typeface="MS PGothic" pitchFamily="34" charset="-128"/>
              </a:rPr>
              <a:t>The CDC reported the identification of </a:t>
            </a:r>
          </a:p>
          <a:p>
            <a:pPr algn="ctr" fontAlgn="base">
              <a:spcBef>
                <a:spcPct val="0"/>
              </a:spcBef>
              <a:spcAft>
                <a:spcPct val="0"/>
              </a:spcAft>
              <a:defRPr/>
            </a:pPr>
            <a:endParaRPr lang="en-US" sz="1500" b="1" dirty="0">
              <a:solidFill>
                <a:srgbClr val="C00000"/>
              </a:solidFill>
              <a:latin typeface="Arial"/>
              <a:ea typeface="MS PGothic" pitchFamily="34" charset="-128"/>
            </a:endParaRPr>
          </a:p>
          <a:p>
            <a:pPr algn="ctr" fontAlgn="base">
              <a:spcBef>
                <a:spcPct val="0"/>
              </a:spcBef>
              <a:spcAft>
                <a:spcPct val="0"/>
              </a:spcAft>
              <a:defRPr/>
            </a:pPr>
            <a:r>
              <a:rPr lang="en-US" b="1" dirty="0">
                <a:solidFill>
                  <a:srgbClr val="C00000"/>
                </a:solidFill>
                <a:latin typeface="Arial"/>
                <a:ea typeface="MS PGothic" pitchFamily="34" charset="-128"/>
              </a:rPr>
              <a:t>136 high HIV transmission clusters</a:t>
            </a:r>
            <a:r>
              <a:rPr lang="en-US" dirty="0">
                <a:solidFill>
                  <a:srgbClr val="C00000"/>
                </a:solidFill>
                <a:latin typeface="Arial"/>
                <a:ea typeface="MS PGothic" pitchFamily="34" charset="-128"/>
              </a:rPr>
              <a:t> </a:t>
            </a:r>
            <a:r>
              <a:rPr lang="en-US" b="1" dirty="0">
                <a:solidFill>
                  <a:srgbClr val="C00000"/>
                </a:solidFill>
                <a:latin typeface="Arial"/>
                <a:ea typeface="MS PGothic" pitchFamily="34" charset="-128"/>
              </a:rPr>
              <a:t>across 19 U.S. states</a:t>
            </a:r>
            <a:endParaRPr lang="en-US" dirty="0">
              <a:solidFill>
                <a:srgbClr val="C00000"/>
              </a:solidFill>
              <a:latin typeface="Arial"/>
              <a:ea typeface="MS PGothic" pitchFamily="34" charset="-128"/>
            </a:endParaRPr>
          </a:p>
          <a:p>
            <a:pPr algn="ctr" fontAlgn="base">
              <a:spcBef>
                <a:spcPct val="0"/>
              </a:spcBef>
              <a:spcAft>
                <a:spcPct val="0"/>
              </a:spcAft>
              <a:defRPr/>
            </a:pPr>
            <a:endParaRPr lang="en-US" sz="1500" dirty="0">
              <a:solidFill>
                <a:srgbClr val="C00000"/>
              </a:solidFill>
              <a:latin typeface="Arial"/>
              <a:ea typeface="MS PGothic" pitchFamily="34" charset="-128"/>
            </a:endParaRPr>
          </a:p>
          <a:p>
            <a:pPr algn="ctr" fontAlgn="base">
              <a:spcBef>
                <a:spcPct val="0"/>
              </a:spcBef>
              <a:spcAft>
                <a:spcPct val="0"/>
              </a:spcAft>
              <a:defRPr/>
            </a:pPr>
            <a:r>
              <a:rPr lang="en-US" sz="1500" dirty="0">
                <a:solidFill>
                  <a:srgbClr val="000000"/>
                </a:solidFill>
                <a:latin typeface="Arial"/>
                <a:ea typeface="MS PGothic" pitchFamily="34" charset="-128"/>
              </a:rPr>
              <a:t>from 2018-2019.</a:t>
            </a:r>
          </a:p>
        </p:txBody>
      </p:sp>
      <p:pic>
        <p:nvPicPr>
          <p:cNvPr id="12" name="Picture 11" descr="Map&#10;&#10;Description automatically generated">
            <a:extLst>
              <a:ext uri="{FF2B5EF4-FFF2-40B4-BE49-F238E27FC236}">
                <a16:creationId xmlns:a16="http://schemas.microsoft.com/office/drawing/2014/main" id="{580CE47C-6554-9F21-63A2-618A0629A7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56" r="12810" b="15045"/>
          <a:stretch/>
        </p:blipFill>
        <p:spPr>
          <a:xfrm>
            <a:off x="1200224" y="1112056"/>
            <a:ext cx="4498179" cy="2934164"/>
          </a:xfrm>
          <a:prstGeom prst="rect">
            <a:avLst/>
          </a:prstGeom>
        </p:spPr>
      </p:pic>
      <p:sp>
        <p:nvSpPr>
          <p:cNvPr id="13" name="Rectangle 12">
            <a:extLst>
              <a:ext uri="{FF2B5EF4-FFF2-40B4-BE49-F238E27FC236}">
                <a16:creationId xmlns:a16="http://schemas.microsoft.com/office/drawing/2014/main" id="{8BCCA358-8759-27A1-60EF-03579050ECF2}"/>
              </a:ext>
            </a:extLst>
          </p:cNvPr>
          <p:cNvSpPr/>
          <p:nvPr/>
        </p:nvSpPr>
        <p:spPr>
          <a:xfrm>
            <a:off x="1392279" y="4553026"/>
            <a:ext cx="224617" cy="208653"/>
          </a:xfrm>
          <a:prstGeom prst="rect">
            <a:avLst/>
          </a:prstGeom>
          <a:solidFill>
            <a:srgbClr val="4C9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350">
              <a:solidFill>
                <a:srgbClr val="FFFFFF"/>
              </a:solidFill>
              <a:latin typeface="Arial"/>
            </a:endParaRPr>
          </a:p>
        </p:txBody>
      </p:sp>
      <p:sp>
        <p:nvSpPr>
          <p:cNvPr id="14" name="Rectangle 13">
            <a:extLst>
              <a:ext uri="{FF2B5EF4-FFF2-40B4-BE49-F238E27FC236}">
                <a16:creationId xmlns:a16="http://schemas.microsoft.com/office/drawing/2014/main" id="{BC3185EA-5468-BE37-A39A-85B280CCBCF6}"/>
              </a:ext>
            </a:extLst>
          </p:cNvPr>
          <p:cNvSpPr/>
          <p:nvPr/>
        </p:nvSpPr>
        <p:spPr>
          <a:xfrm>
            <a:off x="3449314" y="4545569"/>
            <a:ext cx="224617" cy="208653"/>
          </a:xfrm>
          <a:prstGeom prst="rect">
            <a:avLst/>
          </a:prstGeom>
          <a:solidFill>
            <a:srgbClr val="986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350">
              <a:solidFill>
                <a:srgbClr val="FFFFFF"/>
              </a:solidFill>
              <a:latin typeface="Arial"/>
            </a:endParaRPr>
          </a:p>
        </p:txBody>
      </p:sp>
      <p:sp>
        <p:nvSpPr>
          <p:cNvPr id="15" name="TextBox 14">
            <a:extLst>
              <a:ext uri="{FF2B5EF4-FFF2-40B4-BE49-F238E27FC236}">
                <a16:creationId xmlns:a16="http://schemas.microsoft.com/office/drawing/2014/main" id="{CD8E9E20-1843-4BBC-FD98-E188671625AD}"/>
              </a:ext>
            </a:extLst>
          </p:cNvPr>
          <p:cNvSpPr txBox="1"/>
          <p:nvPr/>
        </p:nvSpPr>
        <p:spPr>
          <a:xfrm>
            <a:off x="1628397" y="4522939"/>
            <a:ext cx="1753690" cy="276999"/>
          </a:xfrm>
          <a:prstGeom prst="rect">
            <a:avLst/>
          </a:prstGeom>
          <a:noFill/>
        </p:spPr>
        <p:txBody>
          <a:bodyPr wrap="square" rtlCol="0">
            <a:spAutoFit/>
          </a:bodyPr>
          <a:lstStyle/>
          <a:p>
            <a:pPr fontAlgn="base">
              <a:spcBef>
                <a:spcPct val="0"/>
              </a:spcBef>
              <a:spcAft>
                <a:spcPct val="0"/>
              </a:spcAft>
              <a:defRPr/>
            </a:pPr>
            <a:r>
              <a:rPr lang="en-US" sz="1200" dirty="0">
                <a:solidFill>
                  <a:srgbClr val="000000"/>
                </a:solidFill>
                <a:latin typeface="Arial"/>
                <a:ea typeface="MS PGothic" pitchFamily="34" charset="-128"/>
              </a:rPr>
              <a:t>South (n=10 States)</a:t>
            </a:r>
          </a:p>
        </p:txBody>
      </p:sp>
      <p:sp>
        <p:nvSpPr>
          <p:cNvPr id="16" name="TextBox 15">
            <a:extLst>
              <a:ext uri="{FF2B5EF4-FFF2-40B4-BE49-F238E27FC236}">
                <a16:creationId xmlns:a16="http://schemas.microsoft.com/office/drawing/2014/main" id="{C8951474-E54C-F9A0-697A-0AABA27E90F7}"/>
              </a:ext>
            </a:extLst>
          </p:cNvPr>
          <p:cNvSpPr txBox="1"/>
          <p:nvPr/>
        </p:nvSpPr>
        <p:spPr>
          <a:xfrm>
            <a:off x="3746458" y="4218108"/>
            <a:ext cx="1835924" cy="276999"/>
          </a:xfrm>
          <a:prstGeom prst="rect">
            <a:avLst/>
          </a:prstGeom>
          <a:noFill/>
        </p:spPr>
        <p:txBody>
          <a:bodyPr wrap="square" rtlCol="0">
            <a:spAutoFit/>
          </a:bodyPr>
          <a:lstStyle/>
          <a:p>
            <a:pPr fontAlgn="base">
              <a:spcBef>
                <a:spcPct val="0"/>
              </a:spcBef>
              <a:spcAft>
                <a:spcPct val="0"/>
              </a:spcAft>
              <a:defRPr/>
            </a:pPr>
            <a:r>
              <a:rPr lang="en-US" sz="1200" dirty="0">
                <a:solidFill>
                  <a:srgbClr val="000000"/>
                </a:solidFill>
                <a:latin typeface="Arial"/>
                <a:ea typeface="MS PGothic" pitchFamily="34" charset="-128"/>
              </a:rPr>
              <a:t>Northeast (n= 3 States)</a:t>
            </a:r>
          </a:p>
        </p:txBody>
      </p:sp>
      <p:sp>
        <p:nvSpPr>
          <p:cNvPr id="17" name="TextBox 16">
            <a:extLst>
              <a:ext uri="{FF2B5EF4-FFF2-40B4-BE49-F238E27FC236}">
                <a16:creationId xmlns:a16="http://schemas.microsoft.com/office/drawing/2014/main" id="{0E8C2A4D-818E-F5DF-F457-D482B44861DE}"/>
              </a:ext>
            </a:extLst>
          </p:cNvPr>
          <p:cNvSpPr txBox="1"/>
          <p:nvPr/>
        </p:nvSpPr>
        <p:spPr>
          <a:xfrm>
            <a:off x="3741158" y="4522939"/>
            <a:ext cx="1777314" cy="276999"/>
          </a:xfrm>
          <a:prstGeom prst="rect">
            <a:avLst/>
          </a:prstGeom>
          <a:noFill/>
        </p:spPr>
        <p:txBody>
          <a:bodyPr wrap="square" rtlCol="0">
            <a:spAutoFit/>
          </a:bodyPr>
          <a:lstStyle/>
          <a:p>
            <a:pPr fontAlgn="base">
              <a:spcBef>
                <a:spcPct val="0"/>
              </a:spcBef>
              <a:spcAft>
                <a:spcPct val="0"/>
              </a:spcAft>
              <a:defRPr/>
            </a:pPr>
            <a:r>
              <a:rPr lang="en-US" sz="1200" dirty="0">
                <a:solidFill>
                  <a:srgbClr val="000000"/>
                </a:solidFill>
                <a:latin typeface="Arial"/>
                <a:ea typeface="MS PGothic" pitchFamily="34" charset="-128"/>
              </a:rPr>
              <a:t>Midwest (n=2 States)</a:t>
            </a:r>
          </a:p>
        </p:txBody>
      </p:sp>
      <p:sp>
        <p:nvSpPr>
          <p:cNvPr id="18" name="Rectangle 17">
            <a:extLst>
              <a:ext uri="{FF2B5EF4-FFF2-40B4-BE49-F238E27FC236}">
                <a16:creationId xmlns:a16="http://schemas.microsoft.com/office/drawing/2014/main" id="{9FDD672A-A157-021D-D692-ED11407034D6}"/>
              </a:ext>
            </a:extLst>
          </p:cNvPr>
          <p:cNvSpPr/>
          <p:nvPr/>
        </p:nvSpPr>
        <p:spPr>
          <a:xfrm>
            <a:off x="6535897" y="3827326"/>
            <a:ext cx="2057378" cy="1015663"/>
          </a:xfrm>
          <a:prstGeom prst="rect">
            <a:avLst/>
          </a:prstGeom>
          <a:ln w="28575">
            <a:solidFill>
              <a:schemeClr val="accent1"/>
            </a:solidFill>
          </a:ln>
        </p:spPr>
        <p:txBody>
          <a:bodyPr wrap="square">
            <a:spAutoFit/>
          </a:bodyPr>
          <a:lstStyle/>
          <a:p>
            <a:pPr algn="ctr" fontAlgn="base">
              <a:spcBef>
                <a:spcPct val="0"/>
              </a:spcBef>
              <a:spcAft>
                <a:spcPct val="0"/>
              </a:spcAft>
              <a:defRPr/>
            </a:pPr>
            <a:r>
              <a:rPr lang="en-US" sz="1500" dirty="0">
                <a:solidFill>
                  <a:srgbClr val="000000"/>
                </a:solidFill>
                <a:latin typeface="Arial"/>
                <a:ea typeface="MS PGothic" pitchFamily="34" charset="-128"/>
              </a:rPr>
              <a:t>Priority clusters were defined as those with ≥5 diagnoses in the preceding 12 months</a:t>
            </a:r>
          </a:p>
        </p:txBody>
      </p:sp>
      <p:sp>
        <p:nvSpPr>
          <p:cNvPr id="19" name="TextBox 18">
            <a:extLst>
              <a:ext uri="{FF2B5EF4-FFF2-40B4-BE49-F238E27FC236}">
                <a16:creationId xmlns:a16="http://schemas.microsoft.com/office/drawing/2014/main" id="{C1F6FEF0-5676-E532-830E-1A4FF9B0002F}"/>
              </a:ext>
            </a:extLst>
          </p:cNvPr>
          <p:cNvSpPr txBox="1"/>
          <p:nvPr/>
        </p:nvSpPr>
        <p:spPr>
          <a:xfrm>
            <a:off x="-1" y="4963647"/>
            <a:ext cx="8305801" cy="215444"/>
          </a:xfrm>
          <a:prstGeom prst="rect">
            <a:avLst/>
          </a:prstGeom>
          <a:noFill/>
        </p:spPr>
        <p:txBody>
          <a:bodyPr wrap="square" rtlCol="0">
            <a:spAutoFit/>
          </a:bodyPr>
          <a:lstStyle/>
          <a:p>
            <a:pPr algn="r" fontAlgn="base">
              <a:spcBef>
                <a:spcPct val="0"/>
              </a:spcBef>
              <a:spcAft>
                <a:spcPct val="0"/>
              </a:spcAft>
              <a:defRPr/>
            </a:pPr>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 </a:t>
            </a:r>
            <a:r>
              <a:rPr lang="en-US" sz="800" dirty="0">
                <a:solidFill>
                  <a:srgbClr val="222222"/>
                </a:solidFill>
                <a:latin typeface="Calibri" panose="020F0502020204030204" pitchFamily="34" charset="0"/>
                <a:cs typeface="Calibri" panose="020F0502020204030204" pitchFamily="34" charset="0"/>
              </a:rPr>
              <a:t>Oster AM, et al. Increasing capacity to detect clusters of rapid HIV transmission in varied populations—United States. Viruses. 2021 Apr;13(4):577. </a:t>
            </a:r>
            <a:endPar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21" name="TextBox 20">
            <a:extLst>
              <a:ext uri="{FF2B5EF4-FFF2-40B4-BE49-F238E27FC236}">
                <a16:creationId xmlns:a16="http://schemas.microsoft.com/office/drawing/2014/main" id="{767ADA06-E4E5-1266-3803-525885BAF23A}"/>
              </a:ext>
            </a:extLst>
          </p:cNvPr>
          <p:cNvSpPr txBox="1"/>
          <p:nvPr/>
        </p:nvSpPr>
        <p:spPr>
          <a:xfrm>
            <a:off x="749786" y="7420"/>
            <a:ext cx="7760057" cy="769441"/>
          </a:xfrm>
          <a:prstGeom prst="rect">
            <a:avLst/>
          </a:prstGeom>
          <a:noFill/>
        </p:spPr>
        <p:txBody>
          <a:bodyPr wrap="square">
            <a:spAutoFit/>
          </a:bodyPr>
          <a:lstStyle/>
          <a:p>
            <a:pPr algn="ctr" defTabSz="685783"/>
            <a:r>
              <a:rPr lang="en-US" sz="2200" b="1" kern="0" dirty="0">
                <a:solidFill>
                  <a:srgbClr val="FFFFFF"/>
                </a:solidFill>
                <a:latin typeface="Arial"/>
                <a:cs typeface="Arial"/>
                <a:sym typeface="Arial"/>
              </a:rPr>
              <a:t>HIV High Transmission Clusters Have Been Linked to Spikes in Local Transmission Dynamics Across the US</a:t>
            </a:r>
          </a:p>
        </p:txBody>
      </p:sp>
      <p:pic>
        <p:nvPicPr>
          <p:cNvPr id="2" name="Picture 1" descr="A blue sign with white text&#10;&#10;Description automatically generated with medium confidence">
            <a:extLst>
              <a:ext uri="{FF2B5EF4-FFF2-40B4-BE49-F238E27FC236}">
                <a16:creationId xmlns:a16="http://schemas.microsoft.com/office/drawing/2014/main" id="{92BF9C8E-0258-2E57-C446-6DB920B531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95" y="4639579"/>
            <a:ext cx="1323906" cy="466762"/>
          </a:xfrm>
          <a:prstGeom prst="rect">
            <a:avLst/>
          </a:prstGeom>
        </p:spPr>
      </p:pic>
    </p:spTree>
    <p:extLst>
      <p:ext uri="{BB962C8B-B14F-4D97-AF65-F5344CB8AC3E}">
        <p14:creationId xmlns:p14="http://schemas.microsoft.com/office/powerpoint/2010/main" val="70292938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249897-A092-4809-92F2-352661D28298}"/>
              </a:ext>
            </a:extLst>
          </p:cNvPr>
          <p:cNvSpPr/>
          <p:nvPr/>
        </p:nvSpPr>
        <p:spPr>
          <a:xfrm>
            <a:off x="0" y="4053389"/>
            <a:ext cx="9117046" cy="107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5" y="1625033"/>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48">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9"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kern="0">
              <a:solidFill>
                <a:srgbClr val="FFFFFF"/>
              </a:solidFill>
              <a:latin typeface="Arial" panose="020B0604020202020204"/>
              <a:sym typeface="Arial"/>
            </a:endParaRPr>
          </a:p>
        </p:txBody>
      </p:sp>
      <p:pic>
        <p:nvPicPr>
          <p:cNvPr id="8" name="Picture 7">
            <a:extLst>
              <a:ext uri="{FF2B5EF4-FFF2-40B4-BE49-F238E27FC236}">
                <a16:creationId xmlns:a16="http://schemas.microsoft.com/office/drawing/2014/main" id="{AFDAD2D5-B607-4895-80CB-5E56D152CE9B}"/>
              </a:ext>
            </a:extLst>
          </p:cNvPr>
          <p:cNvPicPr>
            <a:picLocks noChangeAspect="1"/>
          </p:cNvPicPr>
          <p:nvPr/>
        </p:nvPicPr>
        <p:blipFill>
          <a:blip r:embed="rId3"/>
          <a:stretch>
            <a:fillRect/>
          </a:stretch>
        </p:blipFill>
        <p:spPr>
          <a:xfrm>
            <a:off x="-1" y="-35412"/>
            <a:ext cx="9144001" cy="630187"/>
          </a:xfrm>
          <a:prstGeom prst="rect">
            <a:avLst/>
          </a:prstGeom>
        </p:spPr>
      </p:pic>
      <p:sp>
        <p:nvSpPr>
          <p:cNvPr id="2" name="Rectangle 1">
            <a:extLst>
              <a:ext uri="{FF2B5EF4-FFF2-40B4-BE49-F238E27FC236}">
                <a16:creationId xmlns:a16="http://schemas.microsoft.com/office/drawing/2014/main" id="{77FA5CA2-5651-49C7-9D87-202FBA2906E6}"/>
              </a:ext>
            </a:extLst>
          </p:cNvPr>
          <p:cNvSpPr/>
          <p:nvPr/>
        </p:nvSpPr>
        <p:spPr>
          <a:xfrm>
            <a:off x="0" y="62478"/>
            <a:ext cx="9144000" cy="430887"/>
          </a:xfrm>
          <a:prstGeom prst="rect">
            <a:avLst/>
          </a:prstGeom>
        </p:spPr>
        <p:txBody>
          <a:bodyPr wrap="square">
            <a:spAutoFit/>
          </a:bodyPr>
          <a:lstStyle/>
          <a:p>
            <a:pPr algn="ctr" defTabSz="685783"/>
            <a:r>
              <a:rPr lang="en-US" sz="2200" b="1" kern="0" dirty="0">
                <a:solidFill>
                  <a:srgbClr val="FFFFFF"/>
                </a:solidFill>
                <a:latin typeface="Arial"/>
                <a:cs typeface="Arial"/>
                <a:sym typeface="Arial"/>
              </a:rPr>
              <a:t>Latino HIV Diagnoses in High Transmission Clusters</a:t>
            </a:r>
          </a:p>
        </p:txBody>
      </p:sp>
      <p:sp>
        <p:nvSpPr>
          <p:cNvPr id="117" name="Rectangle 116">
            <a:extLst>
              <a:ext uri="{FF2B5EF4-FFF2-40B4-BE49-F238E27FC236}">
                <a16:creationId xmlns:a16="http://schemas.microsoft.com/office/drawing/2014/main" id="{B3A62A85-6333-B3E5-F0F4-6019BD2EC271}"/>
              </a:ext>
            </a:extLst>
          </p:cNvPr>
          <p:cNvSpPr/>
          <p:nvPr/>
        </p:nvSpPr>
        <p:spPr>
          <a:xfrm>
            <a:off x="1200224" y="4893347"/>
            <a:ext cx="6504989" cy="15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sp>
        <p:nvSpPr>
          <p:cNvPr id="137" name="TextBox 136">
            <a:extLst>
              <a:ext uri="{FF2B5EF4-FFF2-40B4-BE49-F238E27FC236}">
                <a16:creationId xmlns:a16="http://schemas.microsoft.com/office/drawing/2014/main" id="{86AB5F2F-957F-06B8-64D7-828332C51CC8}"/>
              </a:ext>
            </a:extLst>
          </p:cNvPr>
          <p:cNvSpPr txBox="1"/>
          <p:nvPr/>
        </p:nvSpPr>
        <p:spPr>
          <a:xfrm>
            <a:off x="1106957" y="3619158"/>
            <a:ext cx="958788" cy="253916"/>
          </a:xfrm>
          <a:prstGeom prst="rect">
            <a:avLst/>
          </a:prstGeom>
          <a:noFill/>
        </p:spPr>
        <p:txBody>
          <a:bodyPr wrap="square" rtlCol="0">
            <a:spAutoFit/>
          </a:bodyPr>
          <a:lstStyle/>
          <a:p>
            <a:pPr algn="ctr">
              <a:defRPr/>
            </a:pPr>
            <a:r>
              <a:rPr lang="en-US" sz="1050" b="1" dirty="0">
                <a:solidFill>
                  <a:srgbClr val="FFFFFF"/>
                </a:solidFill>
                <a:latin typeface="Arial"/>
                <a:ea typeface="MS PGothic" pitchFamily="34" charset="-128"/>
              </a:rPr>
              <a:t>25%</a:t>
            </a:r>
          </a:p>
        </p:txBody>
      </p:sp>
      <p:sp>
        <p:nvSpPr>
          <p:cNvPr id="138" name="TextBox 137">
            <a:extLst>
              <a:ext uri="{FF2B5EF4-FFF2-40B4-BE49-F238E27FC236}">
                <a16:creationId xmlns:a16="http://schemas.microsoft.com/office/drawing/2014/main" id="{6EA264A2-D3EC-6A3A-5AFE-70BFC3ABAEC3}"/>
              </a:ext>
            </a:extLst>
          </p:cNvPr>
          <p:cNvSpPr txBox="1"/>
          <p:nvPr/>
        </p:nvSpPr>
        <p:spPr>
          <a:xfrm>
            <a:off x="1084051" y="3862647"/>
            <a:ext cx="958788" cy="253916"/>
          </a:xfrm>
          <a:prstGeom prst="rect">
            <a:avLst/>
          </a:prstGeom>
          <a:noFill/>
        </p:spPr>
        <p:txBody>
          <a:bodyPr wrap="square" rtlCol="0">
            <a:spAutoFit/>
          </a:bodyPr>
          <a:lstStyle/>
          <a:p>
            <a:pPr algn="ctr">
              <a:defRPr/>
            </a:pPr>
            <a:r>
              <a:rPr lang="en-US" sz="1050" b="1" dirty="0">
                <a:solidFill>
                  <a:srgbClr val="FFFFFF"/>
                </a:solidFill>
                <a:latin typeface="Arial"/>
                <a:ea typeface="MS PGothic" pitchFamily="34" charset="-128"/>
              </a:rPr>
              <a:t>19%</a:t>
            </a:r>
          </a:p>
        </p:txBody>
      </p:sp>
      <p:sp>
        <p:nvSpPr>
          <p:cNvPr id="48" name="Google Shape;491;p3">
            <a:extLst>
              <a:ext uri="{FF2B5EF4-FFF2-40B4-BE49-F238E27FC236}">
                <a16:creationId xmlns:a16="http://schemas.microsoft.com/office/drawing/2014/main" id="{C675B5E3-A817-4A77-AEDD-105A2D97245B}"/>
              </a:ext>
            </a:extLst>
          </p:cNvPr>
          <p:cNvSpPr txBox="1"/>
          <p:nvPr/>
        </p:nvSpPr>
        <p:spPr>
          <a:xfrm>
            <a:off x="1066050" y="4079831"/>
            <a:ext cx="7430052" cy="1001191"/>
          </a:xfrm>
          <a:prstGeom prst="rect">
            <a:avLst/>
          </a:prstGeom>
          <a:noFill/>
          <a:ln w="19050">
            <a:noFill/>
          </a:ln>
        </p:spPr>
        <p:txBody>
          <a:bodyPr spcFirstLastPara="1" wrap="square" lIns="68569" tIns="34275" rIns="68569" bIns="34275" anchor="t" anchorCtr="0">
            <a:noAutofit/>
          </a:bodyPr>
          <a:lstStyle/>
          <a:p>
            <a:pPr>
              <a:buClr>
                <a:srgbClr val="000000"/>
              </a:buClr>
              <a:buSzPts val="1600"/>
              <a:defRPr/>
            </a:pPr>
            <a:r>
              <a:rPr lang="en-US" sz="1500" dirty="0">
                <a:ea typeface="Arial"/>
                <a:cs typeface="Aparajita" panose="020B0502040204020203" pitchFamily="18" charset="0"/>
                <a:sym typeface="Arial"/>
              </a:rPr>
              <a:t>Overall, Latinos accounted for </a:t>
            </a:r>
            <a:r>
              <a:rPr lang="en-US" sz="1500" b="1" dirty="0">
                <a:ea typeface="Arial"/>
                <a:cs typeface="Aparajita" panose="020B0502040204020203" pitchFamily="18" charset="0"/>
                <a:sym typeface="Arial"/>
              </a:rPr>
              <a:t>28% of all diagnoses in HIV high transmission clusters </a:t>
            </a:r>
            <a:r>
              <a:rPr lang="en-US" sz="1500" dirty="0">
                <a:ea typeface="Arial"/>
                <a:cs typeface="Aparajita" panose="020B0502040204020203" pitchFamily="18" charset="0"/>
                <a:sym typeface="Arial"/>
              </a:rPr>
              <a:t>detected from 2018-19, despite accounting for 19% of the U.S. population.</a:t>
            </a:r>
          </a:p>
        </p:txBody>
      </p:sp>
      <p:grpSp>
        <p:nvGrpSpPr>
          <p:cNvPr id="27" name="Group 26">
            <a:extLst>
              <a:ext uri="{FF2B5EF4-FFF2-40B4-BE49-F238E27FC236}">
                <a16:creationId xmlns:a16="http://schemas.microsoft.com/office/drawing/2014/main" id="{07A21678-8175-4377-B664-B0E022DB7EE6}"/>
              </a:ext>
            </a:extLst>
          </p:cNvPr>
          <p:cNvGrpSpPr/>
          <p:nvPr/>
        </p:nvGrpSpPr>
        <p:grpSpPr>
          <a:xfrm>
            <a:off x="252054" y="1036905"/>
            <a:ext cx="3642956" cy="2461064"/>
            <a:chOff x="5249181" y="2312760"/>
            <a:chExt cx="2517162" cy="1852021"/>
          </a:xfrm>
          <a:solidFill>
            <a:schemeClr val="bg1">
              <a:lumMod val="95000"/>
            </a:schemeClr>
          </a:solidFill>
        </p:grpSpPr>
        <p:sp>
          <p:nvSpPr>
            <p:cNvPr id="24" name="Flowchart: Connector 23">
              <a:extLst>
                <a:ext uri="{FF2B5EF4-FFF2-40B4-BE49-F238E27FC236}">
                  <a16:creationId xmlns:a16="http://schemas.microsoft.com/office/drawing/2014/main" id="{1571FE81-1607-4567-B004-5C3A982AC15A}"/>
                </a:ext>
              </a:extLst>
            </p:cNvPr>
            <p:cNvSpPr/>
            <p:nvPr/>
          </p:nvSpPr>
          <p:spPr>
            <a:xfrm>
              <a:off x="6313939" y="2314375"/>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E48983D4-5DC3-4111-950A-4B45CC21EA06}"/>
                </a:ext>
              </a:extLst>
            </p:cNvPr>
            <p:cNvSpPr/>
            <p:nvPr/>
          </p:nvSpPr>
          <p:spPr>
            <a:xfrm>
              <a:off x="6830080" y="2787167"/>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A763D6BE-6E5E-49F6-8D47-26411CF4EDA4}"/>
                </a:ext>
              </a:extLst>
            </p:cNvPr>
            <p:cNvSpPr/>
            <p:nvPr/>
          </p:nvSpPr>
          <p:spPr>
            <a:xfrm>
              <a:off x="5254216" y="2782008"/>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FE5F81D8-B653-442C-94EA-19BC12674AC9}"/>
                </a:ext>
              </a:extLst>
            </p:cNvPr>
            <p:cNvSpPr/>
            <p:nvPr/>
          </p:nvSpPr>
          <p:spPr>
            <a:xfrm>
              <a:off x="6830537" y="2319580"/>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0F51A7D3-527E-404A-8165-E143A07E0C0F}"/>
                </a:ext>
              </a:extLst>
            </p:cNvPr>
            <p:cNvSpPr/>
            <p:nvPr/>
          </p:nvSpPr>
          <p:spPr>
            <a:xfrm>
              <a:off x="7354213" y="2781102"/>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97A30F02-2BE6-48FB-AB66-E42FD3A1FB6F}"/>
                </a:ext>
              </a:extLst>
            </p:cNvPr>
            <p:cNvSpPr/>
            <p:nvPr/>
          </p:nvSpPr>
          <p:spPr>
            <a:xfrm>
              <a:off x="7351779" y="2319580"/>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B5371A81-F6C9-4B93-858E-2FF9B2A0AD0D}"/>
                </a:ext>
              </a:extLst>
            </p:cNvPr>
            <p:cNvSpPr/>
            <p:nvPr/>
          </p:nvSpPr>
          <p:spPr>
            <a:xfrm>
              <a:off x="6313483" y="2781102"/>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3CCF4607-1ED9-42E6-82F3-0CE3747F22EC}"/>
                </a:ext>
              </a:extLst>
            </p:cNvPr>
            <p:cNvSpPr/>
            <p:nvPr/>
          </p:nvSpPr>
          <p:spPr>
            <a:xfrm>
              <a:off x="5254216" y="3248988"/>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5BEC3AD1-BB54-4483-B35A-DEAA1657B115}"/>
                </a:ext>
              </a:extLst>
            </p:cNvPr>
            <p:cNvSpPr/>
            <p:nvPr/>
          </p:nvSpPr>
          <p:spPr>
            <a:xfrm>
              <a:off x="5777016" y="2314375"/>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7ADE7A2E-38C9-40C2-AEF2-61235D3BA3FA}"/>
                </a:ext>
              </a:extLst>
            </p:cNvPr>
            <p:cNvSpPr/>
            <p:nvPr/>
          </p:nvSpPr>
          <p:spPr>
            <a:xfrm>
              <a:off x="5249181" y="2312760"/>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272692B1-A657-4ABE-AA8C-428A453178AC}"/>
                </a:ext>
              </a:extLst>
            </p:cNvPr>
            <p:cNvSpPr/>
            <p:nvPr/>
          </p:nvSpPr>
          <p:spPr>
            <a:xfrm>
              <a:off x="5777015" y="2781646"/>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36ACF653-2F45-49C7-88E3-B7B51D8B6FEC}"/>
                </a:ext>
              </a:extLst>
            </p:cNvPr>
            <p:cNvSpPr/>
            <p:nvPr/>
          </p:nvSpPr>
          <p:spPr>
            <a:xfrm>
              <a:off x="6830080" y="3239153"/>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77316670-93E4-460C-AB78-1ED584D92F85}"/>
                </a:ext>
              </a:extLst>
            </p:cNvPr>
            <p:cNvSpPr/>
            <p:nvPr/>
          </p:nvSpPr>
          <p:spPr>
            <a:xfrm>
              <a:off x="6315174" y="3242744"/>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628A139E-10FA-462C-A0C7-A935B5997222}"/>
                </a:ext>
              </a:extLst>
            </p:cNvPr>
            <p:cNvSpPr/>
            <p:nvPr/>
          </p:nvSpPr>
          <p:spPr>
            <a:xfrm>
              <a:off x="7358164" y="3253347"/>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a:extLst>
                <a:ext uri="{FF2B5EF4-FFF2-40B4-BE49-F238E27FC236}">
                  <a16:creationId xmlns:a16="http://schemas.microsoft.com/office/drawing/2014/main" id="{61AB99DB-47DF-449B-99C8-516FE6F8BA02}"/>
                </a:ext>
              </a:extLst>
            </p:cNvPr>
            <p:cNvSpPr/>
            <p:nvPr/>
          </p:nvSpPr>
          <p:spPr>
            <a:xfrm>
              <a:off x="5254215" y="3745973"/>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D2844EE3-7D00-49D2-8601-C9186C9B14A4}"/>
                </a:ext>
              </a:extLst>
            </p:cNvPr>
            <p:cNvSpPr/>
            <p:nvPr/>
          </p:nvSpPr>
          <p:spPr>
            <a:xfrm>
              <a:off x="6307281" y="3754048"/>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a:extLst>
                <a:ext uri="{FF2B5EF4-FFF2-40B4-BE49-F238E27FC236}">
                  <a16:creationId xmlns:a16="http://schemas.microsoft.com/office/drawing/2014/main" id="{A9B518FD-CB14-41AF-BB88-C5E4F45F3CC6}"/>
                </a:ext>
              </a:extLst>
            </p:cNvPr>
            <p:cNvSpPr/>
            <p:nvPr/>
          </p:nvSpPr>
          <p:spPr>
            <a:xfrm>
              <a:off x="5777014" y="3248988"/>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F39CC5A9-8E45-4969-8A19-82DF2D0D5DD7}"/>
                </a:ext>
              </a:extLst>
            </p:cNvPr>
            <p:cNvSpPr/>
            <p:nvPr/>
          </p:nvSpPr>
          <p:spPr>
            <a:xfrm>
              <a:off x="6830080" y="3754048"/>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Connector 89">
              <a:extLst>
                <a:ext uri="{FF2B5EF4-FFF2-40B4-BE49-F238E27FC236}">
                  <a16:creationId xmlns:a16="http://schemas.microsoft.com/office/drawing/2014/main" id="{75A48506-73B1-4E27-861C-76493FA5AB16}"/>
                </a:ext>
              </a:extLst>
            </p:cNvPr>
            <p:cNvSpPr/>
            <p:nvPr/>
          </p:nvSpPr>
          <p:spPr>
            <a:xfrm>
              <a:off x="5779121" y="3747863"/>
              <a:ext cx="408179" cy="410733"/>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174DD8C-85BC-4EF4-B19C-84FAF4EFE01B}"/>
              </a:ext>
            </a:extLst>
          </p:cNvPr>
          <p:cNvSpPr/>
          <p:nvPr/>
        </p:nvSpPr>
        <p:spPr>
          <a:xfrm>
            <a:off x="4130276" y="3030835"/>
            <a:ext cx="4482995" cy="253916"/>
          </a:xfrm>
          <a:prstGeom prst="rect">
            <a:avLst/>
          </a:prstGeom>
        </p:spPr>
        <p:txBody>
          <a:bodyPr wrap="square">
            <a:spAutoFit/>
          </a:bodyPr>
          <a:lstStyle/>
          <a:p>
            <a:r>
              <a:rPr lang="en-US" sz="1050" dirty="0">
                <a:ea typeface="Arial"/>
                <a:cs typeface="Aparajita" panose="020B0502040204020203" pitchFamily="18" charset="0"/>
                <a:sym typeface="Arial"/>
              </a:rPr>
              <a:t>*as compared to the Latino proportion of all HIV diagnoses in the state</a:t>
            </a:r>
            <a:endParaRPr lang="en-US" sz="1050" dirty="0"/>
          </a:p>
        </p:txBody>
      </p:sp>
      <p:sp>
        <p:nvSpPr>
          <p:cNvPr id="111" name="TextBox 110">
            <a:extLst>
              <a:ext uri="{FF2B5EF4-FFF2-40B4-BE49-F238E27FC236}">
                <a16:creationId xmlns:a16="http://schemas.microsoft.com/office/drawing/2014/main" id="{C2F01881-EF5A-466E-9DBF-8993E611E0D6}"/>
              </a:ext>
            </a:extLst>
          </p:cNvPr>
          <p:cNvSpPr txBox="1"/>
          <p:nvPr/>
        </p:nvSpPr>
        <p:spPr>
          <a:xfrm>
            <a:off x="4130276" y="964607"/>
            <a:ext cx="4838211" cy="2062103"/>
          </a:xfrm>
          <a:prstGeom prst="rect">
            <a:avLst/>
          </a:prstGeom>
          <a:noFill/>
        </p:spPr>
        <p:txBody>
          <a:bodyPr wrap="square" rtlCol="0">
            <a:spAutoFit/>
          </a:bodyPr>
          <a:lstStyle/>
          <a:p>
            <a:r>
              <a:rPr lang="en-US" dirty="0"/>
              <a:t>Latinos were overrepresented among people in high transmission clusters in</a:t>
            </a:r>
          </a:p>
          <a:p>
            <a:endParaRPr lang="en-US" sz="800" dirty="0"/>
          </a:p>
          <a:p>
            <a:r>
              <a:rPr lang="en-US" sz="3600" b="1" dirty="0">
                <a:solidFill>
                  <a:srgbClr val="9E2026"/>
                </a:solidFill>
              </a:rPr>
              <a:t>11 out of 19 (58%) </a:t>
            </a:r>
            <a:endParaRPr lang="en-US" sz="700" b="1" dirty="0">
              <a:solidFill>
                <a:srgbClr val="9E2026"/>
              </a:solidFill>
            </a:endParaRPr>
          </a:p>
          <a:p>
            <a:endParaRPr lang="en-US" sz="800" dirty="0"/>
          </a:p>
          <a:p>
            <a:r>
              <a:rPr lang="en-US" dirty="0"/>
              <a:t>states where HIV high transmission clusters were identified in 2018-19*</a:t>
            </a:r>
          </a:p>
        </p:txBody>
      </p:sp>
      <p:pic>
        <p:nvPicPr>
          <p:cNvPr id="29" name="Picture 28">
            <a:extLst>
              <a:ext uri="{FF2B5EF4-FFF2-40B4-BE49-F238E27FC236}">
                <a16:creationId xmlns:a16="http://schemas.microsoft.com/office/drawing/2014/main" id="{B62EFCCF-C1D2-4B8D-8151-D213F371F7C8}"/>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7031" y="952477"/>
            <a:ext cx="557961" cy="557961"/>
          </a:xfrm>
          <a:prstGeom prst="rect">
            <a:avLst/>
          </a:prstGeom>
        </p:spPr>
      </p:pic>
      <p:pic>
        <p:nvPicPr>
          <p:cNvPr id="112" name="Picture 111">
            <a:extLst>
              <a:ext uri="{FF2B5EF4-FFF2-40B4-BE49-F238E27FC236}">
                <a16:creationId xmlns:a16="http://schemas.microsoft.com/office/drawing/2014/main" id="{D787A0D7-E747-487D-B374-3D681D96ED8B}"/>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3332" y="969229"/>
            <a:ext cx="557961" cy="557961"/>
          </a:xfrm>
          <a:prstGeom prst="rect">
            <a:avLst/>
          </a:prstGeom>
        </p:spPr>
      </p:pic>
      <p:pic>
        <p:nvPicPr>
          <p:cNvPr id="113" name="Picture 112">
            <a:extLst>
              <a:ext uri="{FF2B5EF4-FFF2-40B4-BE49-F238E27FC236}">
                <a16:creationId xmlns:a16="http://schemas.microsoft.com/office/drawing/2014/main" id="{9945FC6D-135A-4DAD-83AC-B9A103D33085}"/>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94552" y="992834"/>
            <a:ext cx="557961" cy="557961"/>
          </a:xfrm>
          <a:prstGeom prst="rect">
            <a:avLst/>
          </a:prstGeom>
        </p:spPr>
      </p:pic>
      <p:pic>
        <p:nvPicPr>
          <p:cNvPr id="114" name="Picture 113">
            <a:extLst>
              <a:ext uri="{FF2B5EF4-FFF2-40B4-BE49-F238E27FC236}">
                <a16:creationId xmlns:a16="http://schemas.microsoft.com/office/drawing/2014/main" id="{6EE3E471-9A8D-4069-B52D-201D276B096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52170" y="969228"/>
            <a:ext cx="557961" cy="557961"/>
          </a:xfrm>
          <a:prstGeom prst="rect">
            <a:avLst/>
          </a:prstGeom>
        </p:spPr>
      </p:pic>
      <p:pic>
        <p:nvPicPr>
          <p:cNvPr id="115" name="Picture 114">
            <a:extLst>
              <a:ext uri="{FF2B5EF4-FFF2-40B4-BE49-F238E27FC236}">
                <a16:creationId xmlns:a16="http://schemas.microsoft.com/office/drawing/2014/main" id="{E20B789B-295A-4D7A-A0D3-3F81A7C1525B}"/>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7646" y="1014460"/>
            <a:ext cx="557961" cy="557961"/>
          </a:xfrm>
          <a:prstGeom prst="rect">
            <a:avLst/>
          </a:prstGeom>
        </p:spPr>
      </p:pic>
      <p:pic>
        <p:nvPicPr>
          <p:cNvPr id="119" name="Picture 118">
            <a:extLst>
              <a:ext uri="{FF2B5EF4-FFF2-40B4-BE49-F238E27FC236}">
                <a16:creationId xmlns:a16="http://schemas.microsoft.com/office/drawing/2014/main" id="{3619CFB9-EC26-4D4A-B214-27AD82FAD79A}"/>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6810" y="1611987"/>
            <a:ext cx="557961" cy="557961"/>
          </a:xfrm>
          <a:prstGeom prst="rect">
            <a:avLst/>
          </a:prstGeom>
        </p:spPr>
      </p:pic>
      <p:pic>
        <p:nvPicPr>
          <p:cNvPr id="121" name="Picture 120">
            <a:extLst>
              <a:ext uri="{FF2B5EF4-FFF2-40B4-BE49-F238E27FC236}">
                <a16:creationId xmlns:a16="http://schemas.microsoft.com/office/drawing/2014/main" id="{5B35E1F8-509F-4327-9772-290CA8810753}"/>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34736" y="1605332"/>
            <a:ext cx="557961" cy="557961"/>
          </a:xfrm>
          <a:prstGeom prst="rect">
            <a:avLst/>
          </a:prstGeom>
        </p:spPr>
      </p:pic>
      <p:pic>
        <p:nvPicPr>
          <p:cNvPr id="143" name="Picture 142">
            <a:extLst>
              <a:ext uri="{FF2B5EF4-FFF2-40B4-BE49-F238E27FC236}">
                <a16:creationId xmlns:a16="http://schemas.microsoft.com/office/drawing/2014/main" id="{30B7944D-90F4-4295-9340-E767E9CB867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94553" y="1624346"/>
            <a:ext cx="557961" cy="557961"/>
          </a:xfrm>
          <a:prstGeom prst="rect">
            <a:avLst/>
          </a:prstGeom>
        </p:spPr>
      </p:pic>
      <p:pic>
        <p:nvPicPr>
          <p:cNvPr id="144" name="Picture 143">
            <a:extLst>
              <a:ext uri="{FF2B5EF4-FFF2-40B4-BE49-F238E27FC236}">
                <a16:creationId xmlns:a16="http://schemas.microsoft.com/office/drawing/2014/main" id="{C0EED50C-3F01-4EB0-82F6-A76B03D6B1A7}"/>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43386" y="1628307"/>
            <a:ext cx="557961" cy="557961"/>
          </a:xfrm>
          <a:prstGeom prst="rect">
            <a:avLst/>
          </a:prstGeom>
        </p:spPr>
      </p:pic>
      <p:pic>
        <p:nvPicPr>
          <p:cNvPr id="145" name="Picture 144">
            <a:extLst>
              <a:ext uri="{FF2B5EF4-FFF2-40B4-BE49-F238E27FC236}">
                <a16:creationId xmlns:a16="http://schemas.microsoft.com/office/drawing/2014/main" id="{DAD63985-DEE6-469A-B4AF-060D43AB1DB1}"/>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1927" y="1645231"/>
            <a:ext cx="557961" cy="557961"/>
          </a:xfrm>
          <a:prstGeom prst="rect">
            <a:avLst/>
          </a:prstGeom>
        </p:spPr>
      </p:pic>
      <p:pic>
        <p:nvPicPr>
          <p:cNvPr id="146" name="Picture 145">
            <a:extLst>
              <a:ext uri="{FF2B5EF4-FFF2-40B4-BE49-F238E27FC236}">
                <a16:creationId xmlns:a16="http://schemas.microsoft.com/office/drawing/2014/main" id="{B5546F89-E59B-45A7-B038-5514D86C7CF3}"/>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6811" y="2249521"/>
            <a:ext cx="557961" cy="557961"/>
          </a:xfrm>
          <a:prstGeom prst="rect">
            <a:avLst/>
          </a:prstGeom>
        </p:spPr>
      </p:pic>
      <p:pic>
        <p:nvPicPr>
          <p:cNvPr id="147" name="Picture 146">
            <a:extLst>
              <a:ext uri="{FF2B5EF4-FFF2-40B4-BE49-F238E27FC236}">
                <a16:creationId xmlns:a16="http://schemas.microsoft.com/office/drawing/2014/main" id="{D31496EA-948D-4821-AFF9-DB572031206B}"/>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1379" y="2257909"/>
            <a:ext cx="557961" cy="557961"/>
          </a:xfrm>
          <a:prstGeom prst="rect">
            <a:avLst/>
          </a:prstGeom>
        </p:spPr>
      </p:pic>
      <p:pic>
        <p:nvPicPr>
          <p:cNvPr id="149" name="Picture 148">
            <a:extLst>
              <a:ext uri="{FF2B5EF4-FFF2-40B4-BE49-F238E27FC236}">
                <a16:creationId xmlns:a16="http://schemas.microsoft.com/office/drawing/2014/main" id="{301C1EF7-4B5E-494D-87AC-DD961CB8BD6B}"/>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75307" y="2250397"/>
            <a:ext cx="557961" cy="557961"/>
          </a:xfrm>
          <a:prstGeom prst="rect">
            <a:avLst/>
          </a:prstGeom>
        </p:spPr>
      </p:pic>
      <p:pic>
        <p:nvPicPr>
          <p:cNvPr id="150" name="Picture 149">
            <a:extLst>
              <a:ext uri="{FF2B5EF4-FFF2-40B4-BE49-F238E27FC236}">
                <a16:creationId xmlns:a16="http://schemas.microsoft.com/office/drawing/2014/main" id="{004B875C-C045-42A2-ACBD-6E8423E4C5C2}"/>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48285" y="2236707"/>
            <a:ext cx="557961" cy="557961"/>
          </a:xfrm>
          <a:prstGeom prst="rect">
            <a:avLst/>
          </a:prstGeom>
        </p:spPr>
      </p:pic>
      <p:pic>
        <p:nvPicPr>
          <p:cNvPr id="151" name="Picture 150">
            <a:extLst>
              <a:ext uri="{FF2B5EF4-FFF2-40B4-BE49-F238E27FC236}">
                <a16:creationId xmlns:a16="http://schemas.microsoft.com/office/drawing/2014/main" id="{954D9AB1-4533-43AC-B2B1-4183CF4A56B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1928" y="2257909"/>
            <a:ext cx="557961" cy="557961"/>
          </a:xfrm>
          <a:prstGeom prst="rect">
            <a:avLst/>
          </a:prstGeom>
        </p:spPr>
      </p:pic>
      <p:pic>
        <p:nvPicPr>
          <p:cNvPr id="152" name="Picture 151">
            <a:extLst>
              <a:ext uri="{FF2B5EF4-FFF2-40B4-BE49-F238E27FC236}">
                <a16:creationId xmlns:a16="http://schemas.microsoft.com/office/drawing/2014/main" id="{B292604D-96C0-4592-B47B-0D1E4F553F9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2711" y="2924764"/>
            <a:ext cx="557961" cy="557961"/>
          </a:xfrm>
          <a:prstGeom prst="rect">
            <a:avLst/>
          </a:prstGeom>
        </p:spPr>
      </p:pic>
      <p:pic>
        <p:nvPicPr>
          <p:cNvPr id="153" name="Picture 152">
            <a:extLst>
              <a:ext uri="{FF2B5EF4-FFF2-40B4-BE49-F238E27FC236}">
                <a16:creationId xmlns:a16="http://schemas.microsoft.com/office/drawing/2014/main" id="{2B5DD615-7DDF-465D-9A66-C3363D84882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3682" y="2935992"/>
            <a:ext cx="557961" cy="557961"/>
          </a:xfrm>
          <a:prstGeom prst="rect">
            <a:avLst/>
          </a:prstGeom>
        </p:spPr>
      </p:pic>
      <p:pic>
        <p:nvPicPr>
          <p:cNvPr id="154" name="Picture 153">
            <a:extLst>
              <a:ext uri="{FF2B5EF4-FFF2-40B4-BE49-F238E27FC236}">
                <a16:creationId xmlns:a16="http://schemas.microsoft.com/office/drawing/2014/main" id="{D28A3718-A3BC-463E-8EFA-5514477B3A26}"/>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58977" y="2948234"/>
            <a:ext cx="557961" cy="557961"/>
          </a:xfrm>
          <a:prstGeom prst="rect">
            <a:avLst/>
          </a:prstGeom>
        </p:spPr>
      </p:pic>
      <p:pic>
        <p:nvPicPr>
          <p:cNvPr id="155" name="Picture 154">
            <a:extLst>
              <a:ext uri="{FF2B5EF4-FFF2-40B4-BE49-F238E27FC236}">
                <a16:creationId xmlns:a16="http://schemas.microsoft.com/office/drawing/2014/main" id="{D48FFA8D-0CC4-4F4E-A852-45236C6DE36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40054" y="2917642"/>
            <a:ext cx="557961" cy="557961"/>
          </a:xfrm>
          <a:prstGeom prst="rect">
            <a:avLst/>
          </a:prstGeom>
        </p:spPr>
      </p:pic>
      <p:cxnSp>
        <p:nvCxnSpPr>
          <p:cNvPr id="157" name="Straight Connector 156">
            <a:extLst>
              <a:ext uri="{FF2B5EF4-FFF2-40B4-BE49-F238E27FC236}">
                <a16:creationId xmlns:a16="http://schemas.microsoft.com/office/drawing/2014/main" id="{F8810536-9295-463F-B974-F5B0F80A8339}"/>
              </a:ext>
            </a:extLst>
          </p:cNvPr>
          <p:cNvCxnSpPr>
            <a:cxnSpLocks/>
          </p:cNvCxnSpPr>
          <p:nvPr/>
        </p:nvCxnSpPr>
        <p:spPr>
          <a:xfrm flipH="1">
            <a:off x="1174655" y="3864315"/>
            <a:ext cx="6867167" cy="476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6B552DE8-2426-471E-ADED-7F5D74F56C81}"/>
              </a:ext>
            </a:extLst>
          </p:cNvPr>
          <p:cNvSpPr txBox="1"/>
          <p:nvPr/>
        </p:nvSpPr>
        <p:spPr>
          <a:xfrm>
            <a:off x="1905000" y="4743876"/>
            <a:ext cx="7195514" cy="338554"/>
          </a:xfrm>
          <a:prstGeom prst="rect">
            <a:avLst/>
          </a:prstGeom>
          <a:noFill/>
        </p:spPr>
        <p:txBody>
          <a:bodyPr wrap="square" rtlCol="0">
            <a:spAutoFit/>
          </a:bodyPr>
          <a:lstStyle/>
          <a:p>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 </a:t>
            </a:r>
            <a:r>
              <a:rPr lang="en-US" sz="800" dirty="0">
                <a:solidFill>
                  <a:srgbClr val="222222"/>
                </a:solidFill>
                <a:latin typeface="Calibri" panose="020F0502020204030204" pitchFamily="34" charset="0"/>
                <a:cs typeface="Calibri" panose="020F0502020204030204" pitchFamily="34" charset="0"/>
              </a:rPr>
              <a:t>Oster AM, et al. Viruses. 2021;13(4):577; U.S. Department of Health and Human Services Office of Minority Health. Profile: Hispanic/Latino Americans. HHS.gov. Updated Feb. 2023. </a:t>
            </a:r>
            <a:endParaRPr lang="en-US" sz="800" dirty="0"/>
          </a:p>
        </p:txBody>
      </p:sp>
      <p:pic>
        <p:nvPicPr>
          <p:cNvPr id="4" name="Picture 3" descr="A blue sign with white text&#10;&#10;Description automatically generated with medium confidence">
            <a:extLst>
              <a:ext uri="{FF2B5EF4-FFF2-40B4-BE49-F238E27FC236}">
                <a16:creationId xmlns:a16="http://schemas.microsoft.com/office/drawing/2014/main" id="{B558E536-8871-D913-AFAF-73D4A9377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5" y="4639579"/>
            <a:ext cx="1323906" cy="466762"/>
          </a:xfrm>
          <a:prstGeom prst="rect">
            <a:avLst/>
          </a:prstGeom>
        </p:spPr>
      </p:pic>
    </p:spTree>
    <p:extLst>
      <p:ext uri="{BB962C8B-B14F-4D97-AF65-F5344CB8AC3E}">
        <p14:creationId xmlns:p14="http://schemas.microsoft.com/office/powerpoint/2010/main" val="292147059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0C756-CE79-9860-A83B-58C421F479E3}"/>
              </a:ext>
            </a:extLst>
          </p:cNvPr>
          <p:cNvSpPr/>
          <p:nvPr/>
        </p:nvSpPr>
        <p:spPr>
          <a:xfrm>
            <a:off x="1192" y="4212235"/>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pic>
        <p:nvPicPr>
          <p:cNvPr id="9" name="Picture 8">
            <a:extLst>
              <a:ext uri="{FF2B5EF4-FFF2-40B4-BE49-F238E27FC236}">
                <a16:creationId xmlns:a16="http://schemas.microsoft.com/office/drawing/2014/main" id="{52B3DB7F-B353-F04F-6558-D127FADACEA1}"/>
              </a:ext>
            </a:extLst>
          </p:cNvPr>
          <p:cNvPicPr>
            <a:picLocks noChangeAspect="1"/>
          </p:cNvPicPr>
          <p:nvPr/>
        </p:nvPicPr>
        <p:blipFill>
          <a:blip r:embed="rId3"/>
          <a:stretch>
            <a:fillRect/>
          </a:stretch>
        </p:blipFill>
        <p:spPr>
          <a:xfrm>
            <a:off x="-1" y="12247"/>
            <a:ext cx="9144001" cy="744275"/>
          </a:xfrm>
          <a:prstGeom prst="rect">
            <a:avLst/>
          </a:prstGeom>
        </p:spPr>
      </p:pic>
      <p:sp>
        <p:nvSpPr>
          <p:cNvPr id="10" name="Rectangle 9">
            <a:extLst>
              <a:ext uri="{FF2B5EF4-FFF2-40B4-BE49-F238E27FC236}">
                <a16:creationId xmlns:a16="http://schemas.microsoft.com/office/drawing/2014/main" id="{D3881802-BA1E-1049-B09D-C8D8B3169231}"/>
              </a:ext>
            </a:extLst>
          </p:cNvPr>
          <p:cNvSpPr/>
          <p:nvPr/>
        </p:nvSpPr>
        <p:spPr>
          <a:xfrm>
            <a:off x="36247" y="12247"/>
            <a:ext cx="9141620" cy="769441"/>
          </a:xfrm>
          <a:prstGeom prst="rect">
            <a:avLst/>
          </a:prstGeom>
        </p:spPr>
        <p:txBody>
          <a:bodyPr wrap="square">
            <a:spAutoFit/>
          </a:bodyPr>
          <a:lstStyle/>
          <a:p>
            <a:pPr algn="ctr" defTabSz="685783"/>
            <a:r>
              <a:rPr lang="en-US" sz="2200" b="1" kern="0" dirty="0">
                <a:solidFill>
                  <a:srgbClr val="FFFFFF"/>
                </a:solidFill>
                <a:latin typeface="Arial"/>
                <a:cs typeface="Arial"/>
                <a:sym typeface="Arial"/>
              </a:rPr>
              <a:t>Persistence and Growth of HIV High Transmission Clusters Indicate Breakdowns in HIV Prevention and Treatment Systems</a:t>
            </a:r>
          </a:p>
        </p:txBody>
      </p:sp>
      <p:pic>
        <p:nvPicPr>
          <p:cNvPr id="21" name="Picture 20" descr="Chart, bar chart&#10;&#10;Description automatically generated">
            <a:extLst>
              <a:ext uri="{FF2B5EF4-FFF2-40B4-BE49-F238E27FC236}">
                <a16:creationId xmlns:a16="http://schemas.microsoft.com/office/drawing/2014/main" id="{344F6C9A-29A2-9304-2665-5AE6B185AC68}"/>
              </a:ext>
            </a:extLst>
          </p:cNvPr>
          <p:cNvPicPr>
            <a:picLocks noChangeAspect="1"/>
          </p:cNvPicPr>
          <p:nvPr/>
        </p:nvPicPr>
        <p:blipFill rotWithShape="1">
          <a:blip r:embed="rId4">
            <a:extLst>
              <a:ext uri="{28A0092B-C50C-407E-A947-70E740481C1C}">
                <a14:useLocalDpi xmlns:a14="http://schemas.microsoft.com/office/drawing/2010/main" val="0"/>
              </a:ext>
            </a:extLst>
          </a:blip>
          <a:srcRect l="1960" t="10803" r="7843"/>
          <a:stretch/>
        </p:blipFill>
        <p:spPr>
          <a:xfrm>
            <a:off x="1006070" y="2224227"/>
            <a:ext cx="7010400" cy="2571750"/>
          </a:xfrm>
          <a:prstGeom prst="rect">
            <a:avLst/>
          </a:prstGeom>
        </p:spPr>
      </p:pic>
      <p:cxnSp>
        <p:nvCxnSpPr>
          <p:cNvPr id="2" name="Straight Connector 1">
            <a:extLst>
              <a:ext uri="{FF2B5EF4-FFF2-40B4-BE49-F238E27FC236}">
                <a16:creationId xmlns:a16="http://schemas.microsoft.com/office/drawing/2014/main" id="{A17017ED-1DEE-4AEA-BA19-33AA3A95EE45}"/>
              </a:ext>
            </a:extLst>
          </p:cNvPr>
          <p:cNvCxnSpPr>
            <a:cxnSpLocks/>
          </p:cNvCxnSpPr>
          <p:nvPr/>
        </p:nvCxnSpPr>
        <p:spPr>
          <a:xfrm flipH="1">
            <a:off x="1137223" y="1800836"/>
            <a:ext cx="6867167" cy="476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Google Shape;491;p3">
            <a:extLst>
              <a:ext uri="{FF2B5EF4-FFF2-40B4-BE49-F238E27FC236}">
                <a16:creationId xmlns:a16="http://schemas.microsoft.com/office/drawing/2014/main" id="{7F6635A8-8F4F-1883-F712-8FFFF00711D8}"/>
              </a:ext>
            </a:extLst>
          </p:cNvPr>
          <p:cNvSpPr txBox="1"/>
          <p:nvPr/>
        </p:nvSpPr>
        <p:spPr>
          <a:xfrm>
            <a:off x="381000" y="887910"/>
            <a:ext cx="8686800" cy="875764"/>
          </a:xfrm>
          <a:prstGeom prst="rect">
            <a:avLst/>
          </a:prstGeom>
          <a:noFill/>
          <a:ln>
            <a:noFill/>
          </a:ln>
        </p:spPr>
        <p:txBody>
          <a:bodyPr spcFirstLastPara="1" wrap="square" lIns="68569" tIns="34275" rIns="68569" bIns="34275" anchor="t" anchorCtr="0">
            <a:noAutofit/>
          </a:bodyPr>
          <a:lstStyle/>
          <a:p>
            <a:pPr>
              <a:buClr>
                <a:srgbClr val="000000"/>
              </a:buClr>
              <a:buSzPts val="1600"/>
              <a:defRPr/>
            </a:pPr>
            <a:r>
              <a:rPr lang="en-US" sz="1500" dirty="0">
                <a:latin typeface="Avenir Next LT Pro" panose="020B0504020202020204" pitchFamily="34" charset="0"/>
                <a:ea typeface="Arial"/>
                <a:cs typeface="Aparajita" panose="020B0502040204020203" pitchFamily="18" charset="0"/>
                <a:sym typeface="Arial"/>
              </a:rPr>
              <a:t>Of the 136 high transmission clusters identified: </a:t>
            </a:r>
          </a:p>
          <a:p>
            <a:pPr marL="285750" indent="-285750">
              <a:buClr>
                <a:srgbClr val="000000"/>
              </a:buClr>
              <a:buSzPts val="1600"/>
              <a:buFont typeface="Arial" panose="020B0604020202020204" pitchFamily="34" charset="0"/>
              <a:buChar char="•"/>
              <a:defRPr/>
            </a:pPr>
            <a:r>
              <a:rPr lang="en-US" sz="1500" dirty="0">
                <a:latin typeface="Avenir Next LT Pro" panose="020B0504020202020204" pitchFamily="34" charset="0"/>
                <a:ea typeface="Arial"/>
                <a:cs typeface="Aparajita" panose="020B0502040204020203" pitchFamily="18" charset="0"/>
                <a:sym typeface="Arial"/>
              </a:rPr>
              <a:t>38 (28%) had grown to exceed 25 persons living with HIV by December 2021. </a:t>
            </a:r>
          </a:p>
          <a:p>
            <a:pPr marL="285750" indent="-285750">
              <a:buClr>
                <a:srgbClr val="000000"/>
              </a:buClr>
              <a:buSzPts val="1600"/>
              <a:buFont typeface="Arial" panose="020B0604020202020204" pitchFamily="34" charset="0"/>
              <a:buChar char="•"/>
              <a:defRPr/>
            </a:pPr>
            <a:r>
              <a:rPr lang="en-US" sz="1500" dirty="0">
                <a:latin typeface="Avenir Next LT Pro" panose="020B0504020202020204" pitchFamily="34" charset="0"/>
                <a:ea typeface="Arial"/>
                <a:cs typeface="Aparajita" panose="020B0502040204020203" pitchFamily="18" charset="0"/>
                <a:sym typeface="Arial"/>
              </a:rPr>
              <a:t>Among those clusters, </a:t>
            </a:r>
            <a:r>
              <a:rPr lang="en-US" sz="1600" b="1" u="sng" dirty="0">
                <a:latin typeface="Avenir Next LT Pro" panose="020B0504020202020204" pitchFamily="34" charset="0"/>
                <a:ea typeface="Arial"/>
                <a:cs typeface="Aparajita" panose="020B0502040204020203" pitchFamily="18" charset="0"/>
                <a:sym typeface="Arial"/>
              </a:rPr>
              <a:t>29</a:t>
            </a:r>
            <a:r>
              <a:rPr lang="en-US" sz="1600" u="sng" dirty="0">
                <a:latin typeface="Avenir Next LT Pro" panose="020B0504020202020204" pitchFamily="34" charset="0"/>
                <a:ea typeface="Arial"/>
                <a:cs typeface="Aparajita" panose="020B0502040204020203" pitchFamily="18" charset="0"/>
                <a:sym typeface="Arial"/>
              </a:rPr>
              <a:t> primarily involved men who have sex with men (MSM).</a:t>
            </a:r>
            <a:endParaRPr sz="1600" u="sng" dirty="0">
              <a:latin typeface="Avenir Next LT Pro" panose="020B0504020202020204" pitchFamily="34" charset="0"/>
              <a:ea typeface="Arial"/>
              <a:cs typeface="Aparajita" panose="020B0502040204020203" pitchFamily="18" charset="0"/>
              <a:sym typeface="Arial"/>
            </a:endParaRPr>
          </a:p>
        </p:txBody>
      </p:sp>
      <p:sp>
        <p:nvSpPr>
          <p:cNvPr id="8" name="TextBox 7">
            <a:extLst>
              <a:ext uri="{FF2B5EF4-FFF2-40B4-BE49-F238E27FC236}">
                <a16:creationId xmlns:a16="http://schemas.microsoft.com/office/drawing/2014/main" id="{A16FCEE5-9788-0635-1979-5305234E1A43}"/>
              </a:ext>
            </a:extLst>
          </p:cNvPr>
          <p:cNvSpPr txBox="1"/>
          <p:nvPr/>
        </p:nvSpPr>
        <p:spPr>
          <a:xfrm>
            <a:off x="625070" y="1924145"/>
            <a:ext cx="7772400" cy="300082"/>
          </a:xfrm>
          <a:prstGeom prst="rect">
            <a:avLst/>
          </a:prstGeom>
          <a:noFill/>
        </p:spPr>
        <p:txBody>
          <a:bodyPr wrap="square" rtlCol="0">
            <a:spAutoFit/>
          </a:bodyPr>
          <a:lstStyle/>
          <a:p>
            <a:pPr algn="ctr">
              <a:defRPr/>
            </a:pPr>
            <a:r>
              <a:rPr lang="en-US" sz="1350" b="1" dirty="0">
                <a:solidFill>
                  <a:srgbClr val="000000"/>
                </a:solidFill>
                <a:latin typeface="Arial"/>
                <a:ea typeface="MS PGothic" pitchFamily="34" charset="-128"/>
              </a:rPr>
              <a:t>Increase in size of large HIV clusters primarily involving MSM – United States, 2018-2021</a:t>
            </a:r>
            <a:endParaRPr lang="en-US" sz="1200" b="1" dirty="0">
              <a:solidFill>
                <a:srgbClr val="000000"/>
              </a:solidFill>
              <a:latin typeface="Arial"/>
              <a:ea typeface="MS PGothic" pitchFamily="34" charset="-128"/>
            </a:endParaRPr>
          </a:p>
        </p:txBody>
      </p:sp>
      <p:sp>
        <p:nvSpPr>
          <p:cNvPr id="11" name="TextBox 10">
            <a:extLst>
              <a:ext uri="{FF2B5EF4-FFF2-40B4-BE49-F238E27FC236}">
                <a16:creationId xmlns:a16="http://schemas.microsoft.com/office/drawing/2014/main" id="{EED84EEE-AC14-9D05-2995-747D77229EF5}"/>
              </a:ext>
            </a:extLst>
          </p:cNvPr>
          <p:cNvSpPr txBox="1"/>
          <p:nvPr/>
        </p:nvSpPr>
        <p:spPr>
          <a:xfrm>
            <a:off x="1219200" y="4844338"/>
            <a:ext cx="7922419" cy="335388"/>
          </a:xfrm>
          <a:prstGeom prst="rect">
            <a:avLst/>
          </a:prstGeom>
          <a:noFill/>
        </p:spPr>
        <p:txBody>
          <a:bodyPr wrap="square" rtlCol="0">
            <a:spAutoFit/>
          </a:bodyPr>
          <a:lstStyle/>
          <a:p>
            <a:pPr fontAlgn="base">
              <a:spcBef>
                <a:spcPct val="0"/>
              </a:spcBef>
              <a:spcAft>
                <a:spcPct val="0"/>
              </a:spcAft>
              <a:defRPr/>
            </a:pPr>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Perez SM,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Panneer</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N, France AM, et al. Clusters of Rapid HIV Transmission Among Gay, Bisexual, and Other Men Who Have Sex with Men – United States, 2018-2021. MMWR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Morb</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Mortal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Wkly</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Rep 2022;71:1201-206. DOI: http://dx.doi.org/10.15585/mmwr.mm7138a1</a:t>
            </a:r>
            <a:endPar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5" name="Picture 4" descr="A blue sign with white text&#10;&#10;Description automatically generated with medium confidence">
            <a:extLst>
              <a:ext uri="{FF2B5EF4-FFF2-40B4-BE49-F238E27FC236}">
                <a16:creationId xmlns:a16="http://schemas.microsoft.com/office/drawing/2014/main" id="{23AEE16C-F372-70FB-A671-0D0618BC0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5" y="4705349"/>
            <a:ext cx="1137356" cy="400991"/>
          </a:xfrm>
          <a:prstGeom prst="rect">
            <a:avLst/>
          </a:prstGeom>
        </p:spPr>
      </p:pic>
    </p:spTree>
    <p:extLst>
      <p:ext uri="{BB962C8B-B14F-4D97-AF65-F5344CB8AC3E}">
        <p14:creationId xmlns:p14="http://schemas.microsoft.com/office/powerpoint/2010/main" val="15317517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onnector: Elbow 76">
            <a:extLst>
              <a:ext uri="{FF2B5EF4-FFF2-40B4-BE49-F238E27FC236}">
                <a16:creationId xmlns:a16="http://schemas.microsoft.com/office/drawing/2014/main" id="{6767E6AB-EB89-1F06-2934-46819C67DD9B}"/>
              </a:ext>
            </a:extLst>
          </p:cNvPr>
          <p:cNvCxnSpPr>
            <a:cxnSpLocks/>
          </p:cNvCxnSpPr>
          <p:nvPr/>
        </p:nvCxnSpPr>
        <p:spPr>
          <a:xfrm>
            <a:off x="5127773" y="963332"/>
            <a:ext cx="342385" cy="2411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875A1932-A103-0C3A-8027-68BF8287C3E0}"/>
              </a:ext>
            </a:extLst>
          </p:cNvPr>
          <p:cNvCxnSpPr>
            <a:cxnSpLocks/>
          </p:cNvCxnSpPr>
          <p:nvPr/>
        </p:nvCxnSpPr>
        <p:spPr>
          <a:xfrm>
            <a:off x="8392884" y="941947"/>
            <a:ext cx="342385" cy="2411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0ADD65E-29DC-1C3E-C12C-F29749C2018D}"/>
              </a:ext>
            </a:extLst>
          </p:cNvPr>
          <p:cNvCxnSpPr>
            <a:cxnSpLocks/>
          </p:cNvCxnSpPr>
          <p:nvPr/>
        </p:nvCxnSpPr>
        <p:spPr>
          <a:xfrm>
            <a:off x="7227178" y="952469"/>
            <a:ext cx="342385" cy="2411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FC0B7779-614E-2000-6FFA-A9DB1E11C543}"/>
              </a:ext>
            </a:extLst>
          </p:cNvPr>
          <p:cNvCxnSpPr>
            <a:cxnSpLocks/>
          </p:cNvCxnSpPr>
          <p:nvPr/>
        </p:nvCxnSpPr>
        <p:spPr>
          <a:xfrm>
            <a:off x="7041558" y="3059266"/>
            <a:ext cx="342385" cy="24118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FC0C756-CE79-9860-A83B-58C421F479E3}"/>
              </a:ext>
            </a:extLst>
          </p:cNvPr>
          <p:cNvSpPr/>
          <p:nvPr/>
        </p:nvSpPr>
        <p:spPr>
          <a:xfrm>
            <a:off x="1192" y="4212235"/>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pic>
        <p:nvPicPr>
          <p:cNvPr id="9" name="Picture 8">
            <a:extLst>
              <a:ext uri="{FF2B5EF4-FFF2-40B4-BE49-F238E27FC236}">
                <a16:creationId xmlns:a16="http://schemas.microsoft.com/office/drawing/2014/main" id="{52B3DB7F-B353-F04F-6558-D127FADACEA1}"/>
              </a:ext>
            </a:extLst>
          </p:cNvPr>
          <p:cNvPicPr>
            <a:picLocks noChangeAspect="1"/>
          </p:cNvPicPr>
          <p:nvPr/>
        </p:nvPicPr>
        <p:blipFill>
          <a:blip r:embed="rId3"/>
          <a:stretch>
            <a:fillRect/>
          </a:stretch>
        </p:blipFill>
        <p:spPr>
          <a:xfrm>
            <a:off x="-1" y="12247"/>
            <a:ext cx="9144001" cy="744275"/>
          </a:xfrm>
          <a:prstGeom prst="rect">
            <a:avLst/>
          </a:prstGeom>
        </p:spPr>
      </p:pic>
      <p:sp>
        <p:nvSpPr>
          <p:cNvPr id="11" name="TextBox 10">
            <a:extLst>
              <a:ext uri="{FF2B5EF4-FFF2-40B4-BE49-F238E27FC236}">
                <a16:creationId xmlns:a16="http://schemas.microsoft.com/office/drawing/2014/main" id="{EED84EEE-AC14-9D05-2995-747D77229EF5}"/>
              </a:ext>
            </a:extLst>
          </p:cNvPr>
          <p:cNvSpPr txBox="1"/>
          <p:nvPr/>
        </p:nvSpPr>
        <p:spPr>
          <a:xfrm>
            <a:off x="1295446" y="4841172"/>
            <a:ext cx="7848553" cy="338554"/>
          </a:xfrm>
          <a:prstGeom prst="rect">
            <a:avLst/>
          </a:prstGeom>
          <a:noFill/>
        </p:spPr>
        <p:txBody>
          <a:bodyPr wrap="square" rtlCol="0">
            <a:spAutoFit/>
          </a:bodyPr>
          <a:lstStyle/>
          <a:p>
            <a:pPr fontAlgn="base">
              <a:spcBef>
                <a:spcPct val="0"/>
              </a:spcBef>
              <a:spcAft>
                <a:spcPct val="0"/>
              </a:spcAft>
              <a:defRPr/>
            </a:pPr>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Perez SM,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Panneer</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N, France AM, et al. Clusters of Rapid HIV Transmission Among Gay, Bisexual, and Other Men Who Have Sex with Men – United States, 2018-2021. MMWR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Morb</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Mortal </a:t>
            </a:r>
            <a:r>
              <a:rPr lang="en-US" sz="800" dirty="0" err="1">
                <a:solidFill>
                  <a:srgbClr val="222222"/>
                </a:solidFill>
                <a:latin typeface="Calibri" panose="020F0502020204030204" pitchFamily="34" charset="0"/>
                <a:ea typeface="Microsoft YaHei UI" panose="020B0503020204020204" pitchFamily="34" charset="-122"/>
                <a:cs typeface="Calibri" panose="020F0502020204030204" pitchFamily="34" charset="0"/>
              </a:rPr>
              <a:t>Wkly</a:t>
            </a:r>
            <a:r>
              <a:rPr lang="en-US" sz="800" dirty="0">
                <a:solidFill>
                  <a:srgbClr val="222222"/>
                </a:solidFill>
                <a:latin typeface="Calibri" panose="020F0502020204030204" pitchFamily="34" charset="0"/>
                <a:ea typeface="Microsoft YaHei UI" panose="020B0503020204020204" pitchFamily="34" charset="-122"/>
                <a:cs typeface="Calibri" panose="020F0502020204030204" pitchFamily="34" charset="0"/>
              </a:rPr>
              <a:t> Rep 2022;71:1201-206. DOI: http://dx.doi.org/10.15585/mmwr.mm7138a1</a:t>
            </a:r>
            <a:endPar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endParaRPr>
          </a:p>
        </p:txBody>
      </p:sp>
      <p:sp>
        <p:nvSpPr>
          <p:cNvPr id="46" name="TextBox 45">
            <a:extLst>
              <a:ext uri="{FF2B5EF4-FFF2-40B4-BE49-F238E27FC236}">
                <a16:creationId xmlns:a16="http://schemas.microsoft.com/office/drawing/2014/main" id="{CE9BFC93-33C1-9D2C-7AFF-4AC58B66EF3F}"/>
              </a:ext>
            </a:extLst>
          </p:cNvPr>
          <p:cNvSpPr txBox="1"/>
          <p:nvPr/>
        </p:nvSpPr>
        <p:spPr>
          <a:xfrm>
            <a:off x="206321" y="1999376"/>
            <a:ext cx="115929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Race/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Ethnicity</a:t>
            </a:r>
          </a:p>
        </p:txBody>
      </p:sp>
      <p:sp>
        <p:nvSpPr>
          <p:cNvPr id="47" name="TextBox 46">
            <a:extLst>
              <a:ext uri="{FF2B5EF4-FFF2-40B4-BE49-F238E27FC236}">
                <a16:creationId xmlns:a16="http://schemas.microsoft.com/office/drawing/2014/main" id="{E1AA2702-67F1-68E9-206C-77A10346CFCC}"/>
              </a:ext>
            </a:extLst>
          </p:cNvPr>
          <p:cNvSpPr txBox="1"/>
          <p:nvPr/>
        </p:nvSpPr>
        <p:spPr>
          <a:xfrm>
            <a:off x="477473" y="4212235"/>
            <a:ext cx="6206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Age</a:t>
            </a:r>
          </a:p>
        </p:txBody>
      </p:sp>
      <p:sp>
        <p:nvSpPr>
          <p:cNvPr id="48" name="TextBox 47">
            <a:extLst>
              <a:ext uri="{FF2B5EF4-FFF2-40B4-BE49-F238E27FC236}">
                <a16:creationId xmlns:a16="http://schemas.microsoft.com/office/drawing/2014/main" id="{7918AEF4-268A-2BD4-AB08-E127A70B62D9}"/>
              </a:ext>
            </a:extLst>
          </p:cNvPr>
          <p:cNvSpPr txBox="1"/>
          <p:nvPr/>
        </p:nvSpPr>
        <p:spPr>
          <a:xfrm>
            <a:off x="-21713" y="3085398"/>
            <a:ext cx="167231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Transmission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Category</a:t>
            </a:r>
          </a:p>
        </p:txBody>
      </p:sp>
      <p:sp>
        <p:nvSpPr>
          <p:cNvPr id="50" name="TextBox 49">
            <a:extLst>
              <a:ext uri="{FF2B5EF4-FFF2-40B4-BE49-F238E27FC236}">
                <a16:creationId xmlns:a16="http://schemas.microsoft.com/office/drawing/2014/main" id="{AB3D70E6-0F50-83DA-3ACF-F59B044079AD}"/>
              </a:ext>
            </a:extLst>
          </p:cNvPr>
          <p:cNvSpPr txBox="1"/>
          <p:nvPr/>
        </p:nvSpPr>
        <p:spPr>
          <a:xfrm>
            <a:off x="3362294" y="2878933"/>
            <a:ext cx="3770043"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Male-to-Male</a:t>
            </a:r>
          </a:p>
        </p:txBody>
      </p:sp>
      <p:sp>
        <p:nvSpPr>
          <p:cNvPr id="71" name="TextBox 70">
            <a:extLst>
              <a:ext uri="{FF2B5EF4-FFF2-40B4-BE49-F238E27FC236}">
                <a16:creationId xmlns:a16="http://schemas.microsoft.com/office/drawing/2014/main" id="{E1CEE988-A2D0-667F-CC1B-1DB20840C357}"/>
              </a:ext>
            </a:extLst>
          </p:cNvPr>
          <p:cNvSpPr txBox="1"/>
          <p:nvPr/>
        </p:nvSpPr>
        <p:spPr>
          <a:xfrm flipH="1">
            <a:off x="28051" y="1003743"/>
            <a:ext cx="152301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S PGothic" pitchFamily="34" charset="-128"/>
                <a:cs typeface="+mn-cs"/>
              </a:rPr>
              <a:t>Geographic Region</a:t>
            </a:r>
          </a:p>
        </p:txBody>
      </p:sp>
      <p:graphicFrame>
        <p:nvGraphicFramePr>
          <p:cNvPr id="7" name="Chart 6">
            <a:extLst>
              <a:ext uri="{FF2B5EF4-FFF2-40B4-BE49-F238E27FC236}">
                <a16:creationId xmlns:a16="http://schemas.microsoft.com/office/drawing/2014/main" id="{5AF6CB5C-F522-0014-B990-881B7E05A19A}"/>
              </a:ext>
            </a:extLst>
          </p:cNvPr>
          <p:cNvGraphicFramePr/>
          <p:nvPr/>
        </p:nvGraphicFramePr>
        <p:xfrm>
          <a:off x="269901" y="2020395"/>
          <a:ext cx="8676443" cy="8344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5374B874-4D6B-3C87-9E5A-F315AFAF9E72}"/>
              </a:ext>
            </a:extLst>
          </p:cNvPr>
          <p:cNvGraphicFramePr/>
          <p:nvPr/>
        </p:nvGraphicFramePr>
        <p:xfrm>
          <a:off x="232588" y="3087767"/>
          <a:ext cx="8676442" cy="834438"/>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51EA7B20-10DC-4CF6-95BA-96C2503292B3}"/>
              </a:ext>
            </a:extLst>
          </p:cNvPr>
          <p:cNvSpPr txBox="1"/>
          <p:nvPr/>
        </p:nvSpPr>
        <p:spPr>
          <a:xfrm>
            <a:off x="7559406" y="2859053"/>
            <a:ext cx="14570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Other</a:t>
            </a:r>
          </a:p>
        </p:txBody>
      </p:sp>
      <p:sp>
        <p:nvSpPr>
          <p:cNvPr id="29" name="TextBox 28">
            <a:extLst>
              <a:ext uri="{FF2B5EF4-FFF2-40B4-BE49-F238E27FC236}">
                <a16:creationId xmlns:a16="http://schemas.microsoft.com/office/drawing/2014/main" id="{8B0D35B1-0D25-C918-964C-5C499F5DE03D}"/>
              </a:ext>
            </a:extLst>
          </p:cNvPr>
          <p:cNvSpPr txBox="1"/>
          <p:nvPr/>
        </p:nvSpPr>
        <p:spPr>
          <a:xfrm>
            <a:off x="2410752" y="1814625"/>
            <a:ext cx="112556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Latino</a:t>
            </a:r>
          </a:p>
        </p:txBody>
      </p:sp>
      <p:sp>
        <p:nvSpPr>
          <p:cNvPr id="30" name="TextBox 29">
            <a:extLst>
              <a:ext uri="{FF2B5EF4-FFF2-40B4-BE49-F238E27FC236}">
                <a16:creationId xmlns:a16="http://schemas.microsoft.com/office/drawing/2014/main" id="{D443B1A7-40C7-327C-8FB7-7FE4233055C6}"/>
              </a:ext>
            </a:extLst>
          </p:cNvPr>
          <p:cNvSpPr txBox="1"/>
          <p:nvPr/>
        </p:nvSpPr>
        <p:spPr>
          <a:xfrm>
            <a:off x="6819655" y="1822187"/>
            <a:ext cx="92376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White</a:t>
            </a:r>
          </a:p>
        </p:txBody>
      </p:sp>
      <p:sp>
        <p:nvSpPr>
          <p:cNvPr id="31" name="TextBox 30">
            <a:extLst>
              <a:ext uri="{FF2B5EF4-FFF2-40B4-BE49-F238E27FC236}">
                <a16:creationId xmlns:a16="http://schemas.microsoft.com/office/drawing/2014/main" id="{1F0DACDB-9F5D-8DAF-69C1-F5EE0BFCB2C1}"/>
              </a:ext>
            </a:extLst>
          </p:cNvPr>
          <p:cNvSpPr txBox="1"/>
          <p:nvPr/>
        </p:nvSpPr>
        <p:spPr>
          <a:xfrm>
            <a:off x="4506129" y="1833277"/>
            <a:ext cx="105668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000000"/>
                </a:solidFill>
                <a:latin typeface="Arial"/>
                <a:ea typeface="MS PGothic" pitchFamily="34" charset="-128"/>
              </a:rPr>
              <a:t>Black</a:t>
            </a:r>
            <a:endPar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 name="TextBox 31">
            <a:extLst>
              <a:ext uri="{FF2B5EF4-FFF2-40B4-BE49-F238E27FC236}">
                <a16:creationId xmlns:a16="http://schemas.microsoft.com/office/drawing/2014/main" id="{B2B848C4-44D7-EB2A-4B8D-A93779147C03}"/>
              </a:ext>
            </a:extLst>
          </p:cNvPr>
          <p:cNvSpPr txBox="1"/>
          <p:nvPr/>
        </p:nvSpPr>
        <p:spPr>
          <a:xfrm>
            <a:off x="8129685" y="1819230"/>
            <a:ext cx="83622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Other</a:t>
            </a:r>
          </a:p>
        </p:txBody>
      </p:sp>
      <p:sp>
        <p:nvSpPr>
          <p:cNvPr id="33" name="TextBox 32">
            <a:extLst>
              <a:ext uri="{FF2B5EF4-FFF2-40B4-BE49-F238E27FC236}">
                <a16:creationId xmlns:a16="http://schemas.microsoft.com/office/drawing/2014/main" id="{B6728E96-9479-81A5-9C94-06EFA7C1539A}"/>
              </a:ext>
            </a:extLst>
          </p:cNvPr>
          <p:cNvSpPr txBox="1"/>
          <p:nvPr/>
        </p:nvSpPr>
        <p:spPr>
          <a:xfrm>
            <a:off x="2923369" y="770706"/>
            <a:ext cx="3770043"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South</a:t>
            </a:r>
          </a:p>
        </p:txBody>
      </p:sp>
      <p:sp>
        <p:nvSpPr>
          <p:cNvPr id="34" name="TextBox 33">
            <a:extLst>
              <a:ext uri="{FF2B5EF4-FFF2-40B4-BE49-F238E27FC236}">
                <a16:creationId xmlns:a16="http://schemas.microsoft.com/office/drawing/2014/main" id="{9983F3F9-59CE-5610-1FA7-E41F55D6A38E}"/>
              </a:ext>
            </a:extLst>
          </p:cNvPr>
          <p:cNvSpPr txBox="1"/>
          <p:nvPr/>
        </p:nvSpPr>
        <p:spPr>
          <a:xfrm>
            <a:off x="4465485" y="773075"/>
            <a:ext cx="96941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West</a:t>
            </a:r>
          </a:p>
        </p:txBody>
      </p:sp>
      <p:sp>
        <p:nvSpPr>
          <p:cNvPr id="36" name="TextBox 35">
            <a:extLst>
              <a:ext uri="{FF2B5EF4-FFF2-40B4-BE49-F238E27FC236}">
                <a16:creationId xmlns:a16="http://schemas.microsoft.com/office/drawing/2014/main" id="{3049588C-31D7-D01E-C49D-02F4F3D9138A}"/>
              </a:ext>
            </a:extLst>
          </p:cNvPr>
          <p:cNvSpPr txBox="1"/>
          <p:nvPr/>
        </p:nvSpPr>
        <p:spPr>
          <a:xfrm>
            <a:off x="6080251" y="760605"/>
            <a:ext cx="3770043"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Northeast</a:t>
            </a:r>
          </a:p>
        </p:txBody>
      </p:sp>
      <p:sp>
        <p:nvSpPr>
          <p:cNvPr id="41" name="TextBox 40">
            <a:extLst>
              <a:ext uri="{FF2B5EF4-FFF2-40B4-BE49-F238E27FC236}">
                <a16:creationId xmlns:a16="http://schemas.microsoft.com/office/drawing/2014/main" id="{FF67BD07-C7CF-2FC0-9EAD-4F05359E8736}"/>
              </a:ext>
            </a:extLst>
          </p:cNvPr>
          <p:cNvSpPr txBox="1"/>
          <p:nvPr/>
        </p:nvSpPr>
        <p:spPr>
          <a:xfrm>
            <a:off x="7383943" y="765182"/>
            <a:ext cx="3770043"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Midwest</a:t>
            </a:r>
          </a:p>
        </p:txBody>
      </p:sp>
      <p:sp>
        <p:nvSpPr>
          <p:cNvPr id="44" name="TextBox 43">
            <a:extLst>
              <a:ext uri="{FF2B5EF4-FFF2-40B4-BE49-F238E27FC236}">
                <a16:creationId xmlns:a16="http://schemas.microsoft.com/office/drawing/2014/main" id="{97C8F57D-31BE-7015-C51F-C1C46F0125BA}"/>
              </a:ext>
            </a:extLst>
          </p:cNvPr>
          <p:cNvSpPr txBox="1"/>
          <p:nvPr/>
        </p:nvSpPr>
        <p:spPr>
          <a:xfrm>
            <a:off x="6984914" y="3893564"/>
            <a:ext cx="1234633" cy="369332"/>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≥30 years</a:t>
            </a:r>
          </a:p>
        </p:txBody>
      </p:sp>
      <p:sp>
        <p:nvSpPr>
          <p:cNvPr id="53" name="TextBox 52">
            <a:extLst>
              <a:ext uri="{FF2B5EF4-FFF2-40B4-BE49-F238E27FC236}">
                <a16:creationId xmlns:a16="http://schemas.microsoft.com/office/drawing/2014/main" id="{46AEDA45-0642-5AA9-3F0E-FE955DDC1E40}"/>
              </a:ext>
            </a:extLst>
          </p:cNvPr>
          <p:cNvSpPr txBox="1"/>
          <p:nvPr/>
        </p:nvSpPr>
        <p:spPr>
          <a:xfrm>
            <a:off x="3443471" y="3889519"/>
            <a:ext cx="14570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&lt;30 years</a:t>
            </a:r>
          </a:p>
        </p:txBody>
      </p:sp>
      <p:cxnSp>
        <p:nvCxnSpPr>
          <p:cNvPr id="54" name="Straight Connector 53">
            <a:extLst>
              <a:ext uri="{FF2B5EF4-FFF2-40B4-BE49-F238E27FC236}">
                <a16:creationId xmlns:a16="http://schemas.microsoft.com/office/drawing/2014/main" id="{09C8EE90-75C3-8D33-B57E-3917BA884109}"/>
              </a:ext>
            </a:extLst>
          </p:cNvPr>
          <p:cNvCxnSpPr>
            <a:cxnSpLocks/>
          </p:cNvCxnSpPr>
          <p:nvPr/>
        </p:nvCxnSpPr>
        <p:spPr>
          <a:xfrm flipH="1">
            <a:off x="28051" y="3847437"/>
            <a:ext cx="9114760" cy="3319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0DE14C7-3767-E38C-A0B6-7B13ADE14435}"/>
              </a:ext>
            </a:extLst>
          </p:cNvPr>
          <p:cNvCxnSpPr>
            <a:cxnSpLocks/>
          </p:cNvCxnSpPr>
          <p:nvPr/>
        </p:nvCxnSpPr>
        <p:spPr>
          <a:xfrm flipH="1">
            <a:off x="-21714" y="2773247"/>
            <a:ext cx="9142811" cy="4746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A4CF67A-1079-F54E-82AA-7DD4901211A4}"/>
              </a:ext>
            </a:extLst>
          </p:cNvPr>
          <p:cNvCxnSpPr>
            <a:cxnSpLocks/>
          </p:cNvCxnSpPr>
          <p:nvPr/>
        </p:nvCxnSpPr>
        <p:spPr>
          <a:xfrm flipH="1">
            <a:off x="-21713" y="1739704"/>
            <a:ext cx="9142811" cy="4746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4802BF7-8394-62B7-A5D3-6D65BC6A3D93}"/>
              </a:ext>
            </a:extLst>
          </p:cNvPr>
          <p:cNvSpPr txBox="1"/>
          <p:nvPr/>
        </p:nvSpPr>
        <p:spPr>
          <a:xfrm>
            <a:off x="4985139" y="2867049"/>
            <a:ext cx="275828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Heterosexual</a:t>
            </a:r>
          </a:p>
        </p:txBody>
      </p:sp>
      <p:graphicFrame>
        <p:nvGraphicFramePr>
          <p:cNvPr id="63" name="Chart 62">
            <a:extLst>
              <a:ext uri="{FF2B5EF4-FFF2-40B4-BE49-F238E27FC236}">
                <a16:creationId xmlns:a16="http://schemas.microsoft.com/office/drawing/2014/main" id="{F6E38940-9189-6C76-E429-4C72B8D22135}"/>
              </a:ext>
            </a:extLst>
          </p:cNvPr>
          <p:cNvGraphicFramePr/>
          <p:nvPr/>
        </p:nvGraphicFramePr>
        <p:xfrm>
          <a:off x="269901" y="1001291"/>
          <a:ext cx="8676443" cy="834438"/>
        </p:xfrm>
        <a:graphic>
          <a:graphicData uri="http://schemas.openxmlformats.org/drawingml/2006/chart">
            <c:chart xmlns:c="http://schemas.openxmlformats.org/drawingml/2006/chart" xmlns:r="http://schemas.openxmlformats.org/officeDocument/2006/relationships" r:id="rId6"/>
          </a:graphicData>
        </a:graphic>
      </p:graphicFrame>
      <p:sp>
        <p:nvSpPr>
          <p:cNvPr id="65" name="Oval 64">
            <a:extLst>
              <a:ext uri="{FF2B5EF4-FFF2-40B4-BE49-F238E27FC236}">
                <a16:creationId xmlns:a16="http://schemas.microsoft.com/office/drawing/2014/main" id="{982DD0BB-816A-BD8B-F78B-C0F94960A024}"/>
              </a:ext>
            </a:extLst>
          </p:cNvPr>
          <p:cNvSpPr/>
          <p:nvPr/>
        </p:nvSpPr>
        <p:spPr>
          <a:xfrm>
            <a:off x="2823444" y="783975"/>
            <a:ext cx="1056687" cy="360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1F6ECF1A-0E75-7108-1376-EF2FE1BFF211}"/>
              </a:ext>
            </a:extLst>
          </p:cNvPr>
          <p:cNvSpPr/>
          <p:nvPr/>
        </p:nvSpPr>
        <p:spPr>
          <a:xfrm>
            <a:off x="3335529" y="2848183"/>
            <a:ext cx="1656982" cy="415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783F5ED2-F88D-797C-5FD6-4E7D9AAD0E1B}"/>
              </a:ext>
            </a:extLst>
          </p:cNvPr>
          <p:cNvSpPr/>
          <p:nvPr/>
        </p:nvSpPr>
        <p:spPr>
          <a:xfrm>
            <a:off x="3312095" y="2854833"/>
            <a:ext cx="1656982" cy="415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68297F1E-BBD7-E394-D1C6-D59A7E36370C}"/>
              </a:ext>
            </a:extLst>
          </p:cNvPr>
          <p:cNvSpPr/>
          <p:nvPr/>
        </p:nvSpPr>
        <p:spPr>
          <a:xfrm>
            <a:off x="3461192" y="3895860"/>
            <a:ext cx="1263208" cy="360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650C49D8-7C89-24A0-B98B-9E2907B0E7F1}"/>
              </a:ext>
            </a:extLst>
          </p:cNvPr>
          <p:cNvSpPr/>
          <p:nvPr/>
        </p:nvSpPr>
        <p:spPr>
          <a:xfrm>
            <a:off x="183478" y="-10839"/>
            <a:ext cx="8763000" cy="769441"/>
          </a:xfrm>
          <a:prstGeom prst="rect">
            <a:avLst/>
          </a:prstGeom>
        </p:spPr>
        <p:txBody>
          <a:bodyPr wrap="square">
            <a:spAutoFit/>
          </a:bodyPr>
          <a:lstStyle/>
          <a:p>
            <a:pPr algn="ctr" defTabSz="685783"/>
            <a:r>
              <a:rPr lang="en-US" sz="2200" b="1" kern="0" dirty="0">
                <a:solidFill>
                  <a:srgbClr val="FFFFFF"/>
                </a:solidFill>
                <a:latin typeface="Arial"/>
                <a:cs typeface="Arial"/>
                <a:sym typeface="Arial"/>
              </a:rPr>
              <a:t>Characteristics of Persons in Primarily MSM High Transmission HIV Clusters (n=29)</a:t>
            </a:r>
          </a:p>
        </p:txBody>
      </p:sp>
      <p:graphicFrame>
        <p:nvGraphicFramePr>
          <p:cNvPr id="75" name="Chart 74">
            <a:extLst>
              <a:ext uri="{FF2B5EF4-FFF2-40B4-BE49-F238E27FC236}">
                <a16:creationId xmlns:a16="http://schemas.microsoft.com/office/drawing/2014/main" id="{027E18FE-C6C0-95AF-CB08-A747E655D962}"/>
              </a:ext>
            </a:extLst>
          </p:cNvPr>
          <p:cNvGraphicFramePr/>
          <p:nvPr/>
        </p:nvGraphicFramePr>
        <p:xfrm>
          <a:off x="261236" y="4097155"/>
          <a:ext cx="8676443" cy="834438"/>
        </p:xfrm>
        <a:graphic>
          <a:graphicData uri="http://schemas.openxmlformats.org/drawingml/2006/chart">
            <c:chart xmlns:c="http://schemas.openxmlformats.org/drawingml/2006/chart" xmlns:r="http://schemas.openxmlformats.org/officeDocument/2006/relationships" r:id="rId7"/>
          </a:graphicData>
        </a:graphic>
      </p:graphicFrame>
      <p:cxnSp>
        <p:nvCxnSpPr>
          <p:cNvPr id="79" name="Straight Connector 78">
            <a:extLst>
              <a:ext uri="{FF2B5EF4-FFF2-40B4-BE49-F238E27FC236}">
                <a16:creationId xmlns:a16="http://schemas.microsoft.com/office/drawing/2014/main" id="{4DAF0CD6-5106-5DEA-D2E4-246DB976A575}"/>
              </a:ext>
            </a:extLst>
          </p:cNvPr>
          <p:cNvCxnSpPr>
            <a:cxnSpLocks/>
          </p:cNvCxnSpPr>
          <p:nvPr/>
        </p:nvCxnSpPr>
        <p:spPr>
          <a:xfrm flipV="1">
            <a:off x="1599914" y="840874"/>
            <a:ext cx="47" cy="395968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A179488E-4419-8169-138E-2899B526843A}"/>
              </a:ext>
            </a:extLst>
          </p:cNvPr>
          <p:cNvSpPr/>
          <p:nvPr/>
        </p:nvSpPr>
        <p:spPr>
          <a:xfrm>
            <a:off x="2351165" y="1823421"/>
            <a:ext cx="1056687" cy="360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A blue sign with white text&#10;&#10;Description automatically generated with medium confidence">
            <a:extLst>
              <a:ext uri="{FF2B5EF4-FFF2-40B4-BE49-F238E27FC236}">
                <a16:creationId xmlns:a16="http://schemas.microsoft.com/office/drawing/2014/main" id="{40EB9CAD-463D-951B-55B6-2C71CFF3A7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95" y="4705349"/>
            <a:ext cx="1137356" cy="400991"/>
          </a:xfrm>
          <a:prstGeom prst="rect">
            <a:avLst/>
          </a:prstGeom>
        </p:spPr>
      </p:pic>
    </p:spTree>
    <p:extLst>
      <p:ext uri="{BB962C8B-B14F-4D97-AF65-F5344CB8AC3E}">
        <p14:creationId xmlns:p14="http://schemas.microsoft.com/office/powerpoint/2010/main" val="5157713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9"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kern="0">
              <a:solidFill>
                <a:srgbClr val="FFFFFF"/>
              </a:solidFill>
              <a:latin typeface="Arial" panose="020B0604020202020204"/>
              <a:sym typeface="Arial"/>
            </a:endParaRPr>
          </a:p>
        </p:txBody>
      </p:sp>
      <p:pic>
        <p:nvPicPr>
          <p:cNvPr id="8" name="Picture 7">
            <a:extLst>
              <a:ext uri="{FF2B5EF4-FFF2-40B4-BE49-F238E27FC236}">
                <a16:creationId xmlns:a16="http://schemas.microsoft.com/office/drawing/2014/main" id="{AFDAD2D5-B607-4895-80CB-5E56D152CE9B}"/>
              </a:ext>
            </a:extLst>
          </p:cNvPr>
          <p:cNvPicPr>
            <a:picLocks noChangeAspect="1"/>
          </p:cNvPicPr>
          <p:nvPr/>
        </p:nvPicPr>
        <p:blipFill>
          <a:blip r:embed="rId3"/>
          <a:stretch>
            <a:fillRect/>
          </a:stretch>
        </p:blipFill>
        <p:spPr>
          <a:xfrm>
            <a:off x="-1" y="-35412"/>
            <a:ext cx="9144001" cy="630187"/>
          </a:xfrm>
          <a:prstGeom prst="rect">
            <a:avLst/>
          </a:prstGeom>
        </p:spPr>
      </p:pic>
      <p:sp>
        <p:nvSpPr>
          <p:cNvPr id="2" name="Rectangle 1">
            <a:extLst>
              <a:ext uri="{FF2B5EF4-FFF2-40B4-BE49-F238E27FC236}">
                <a16:creationId xmlns:a16="http://schemas.microsoft.com/office/drawing/2014/main" id="{77FA5CA2-5651-49C7-9D87-202FBA2906E6}"/>
              </a:ext>
            </a:extLst>
          </p:cNvPr>
          <p:cNvSpPr/>
          <p:nvPr/>
        </p:nvSpPr>
        <p:spPr>
          <a:xfrm>
            <a:off x="0" y="62478"/>
            <a:ext cx="9144000" cy="430887"/>
          </a:xfrm>
          <a:prstGeom prst="rect">
            <a:avLst/>
          </a:prstGeom>
        </p:spPr>
        <p:txBody>
          <a:bodyPr wrap="square">
            <a:spAutoFit/>
          </a:bodyPr>
          <a:lstStyle/>
          <a:p>
            <a:pPr algn="ctr" defTabSz="685783"/>
            <a:r>
              <a:rPr lang="en-US" sz="2200" b="1" kern="0" dirty="0">
                <a:solidFill>
                  <a:srgbClr val="FFFFFF"/>
                </a:solidFill>
                <a:latin typeface="Arial"/>
                <a:cs typeface="Arial"/>
                <a:sym typeface="Arial"/>
              </a:rPr>
              <a:t>Section I: Summary Points</a:t>
            </a:r>
          </a:p>
        </p:txBody>
      </p:sp>
      <p:sp>
        <p:nvSpPr>
          <p:cNvPr id="4" name="Rectangle 3">
            <a:extLst>
              <a:ext uri="{FF2B5EF4-FFF2-40B4-BE49-F238E27FC236}">
                <a16:creationId xmlns:a16="http://schemas.microsoft.com/office/drawing/2014/main" id="{8E95F037-CB8E-45FA-4E44-7C8479D9475A}"/>
              </a:ext>
            </a:extLst>
          </p:cNvPr>
          <p:cNvSpPr/>
          <p:nvPr/>
        </p:nvSpPr>
        <p:spPr>
          <a:xfrm>
            <a:off x="1192" y="4212235"/>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00" kern="0" dirty="0">
              <a:solidFill>
                <a:srgbClr val="FFFFFF"/>
              </a:solidFill>
              <a:latin typeface="Arial"/>
              <a:sym typeface="Arial"/>
            </a:endParaRPr>
          </a:p>
        </p:txBody>
      </p:sp>
      <p:sp>
        <p:nvSpPr>
          <p:cNvPr id="5" name="TextBox 4">
            <a:extLst>
              <a:ext uri="{FF2B5EF4-FFF2-40B4-BE49-F238E27FC236}">
                <a16:creationId xmlns:a16="http://schemas.microsoft.com/office/drawing/2014/main" id="{A8B7D421-A2A5-62DB-C586-A98875F500EB}"/>
              </a:ext>
            </a:extLst>
          </p:cNvPr>
          <p:cNvSpPr txBox="1"/>
          <p:nvPr/>
        </p:nvSpPr>
        <p:spPr>
          <a:xfrm>
            <a:off x="152400" y="819150"/>
            <a:ext cx="8763000" cy="4216539"/>
          </a:xfrm>
          <a:prstGeom prst="rect">
            <a:avLst/>
          </a:prstGeom>
          <a:solidFill>
            <a:schemeClr val="bg1">
              <a:alpha val="50000"/>
            </a:schemeClr>
          </a:solidFill>
          <a:effectLst>
            <a:softEdge rad="127000"/>
          </a:effectLst>
        </p:spPr>
        <p:txBody>
          <a:bodyPr wrap="square" rtlCol="0">
            <a:spAutoFit/>
          </a:bodyPr>
          <a:lstStyle/>
          <a:p>
            <a:pPr marL="457200" indent="-457200">
              <a:buFont typeface="+mj-lt"/>
              <a:buAutoNum type="arabicPeriod"/>
            </a:pPr>
            <a:r>
              <a:rPr lang="en-US" sz="2000" dirty="0"/>
              <a:t>Latinos represent a </a:t>
            </a:r>
            <a:r>
              <a:rPr lang="en-US" sz="2000" b="1" dirty="0"/>
              <a:t>rapidly growing priority population </a:t>
            </a:r>
            <a:r>
              <a:rPr lang="en-US" sz="2000" dirty="0"/>
              <a:t>in the U.S. HIV epidemic</a:t>
            </a:r>
          </a:p>
          <a:p>
            <a:pPr marL="457200" indent="-457200">
              <a:buFont typeface="+mj-lt"/>
              <a:buAutoNum type="arabicPeriod"/>
            </a:pPr>
            <a:endParaRPr lang="en-US" sz="1600" dirty="0"/>
          </a:p>
          <a:p>
            <a:pPr marL="457200" indent="-457200">
              <a:buFont typeface="+mj-lt"/>
              <a:buAutoNum type="arabicPeriod"/>
            </a:pPr>
            <a:r>
              <a:rPr lang="en-US" sz="2000" dirty="0"/>
              <a:t>The number of annual new HIV infections and diagnoses has </a:t>
            </a:r>
            <a:r>
              <a:rPr lang="en-US" sz="2000" b="1" dirty="0"/>
              <a:t>increased among Latinos, but decreased overall</a:t>
            </a:r>
          </a:p>
          <a:p>
            <a:pPr marL="457200" indent="-457200">
              <a:buFont typeface="+mj-lt"/>
              <a:buAutoNum type="arabicPeriod"/>
            </a:pPr>
            <a:endParaRPr lang="en-US" sz="1600" dirty="0"/>
          </a:p>
          <a:p>
            <a:pPr marL="457200" indent="-457200">
              <a:buFont typeface="+mj-lt"/>
              <a:buAutoNum type="arabicPeriod"/>
            </a:pPr>
            <a:r>
              <a:rPr lang="en-US" sz="2000" dirty="0"/>
              <a:t>There are </a:t>
            </a:r>
            <a:r>
              <a:rPr lang="en-US" sz="2000" b="1" dirty="0"/>
              <a:t>geographic hotspots </a:t>
            </a:r>
            <a:r>
              <a:rPr lang="en-US" sz="2000" dirty="0"/>
              <a:t>in the Latino HIV epidemic within and outside of Ending the HIV Epidemic (EHE) priority jurisdictions</a:t>
            </a:r>
          </a:p>
          <a:p>
            <a:pPr marL="457200" indent="-457200">
              <a:buFont typeface="+mj-lt"/>
              <a:buAutoNum type="arabicPeriod"/>
            </a:pPr>
            <a:endParaRPr lang="en-US" sz="1600" dirty="0"/>
          </a:p>
          <a:p>
            <a:pPr marL="457200" indent="-457200">
              <a:buFont typeface="+mj-lt"/>
              <a:buAutoNum type="arabicPeriod"/>
            </a:pPr>
            <a:r>
              <a:rPr lang="en-US" sz="2000" b="1" dirty="0"/>
              <a:t>Latinos are overrepresented in HIV high transmission clusters </a:t>
            </a:r>
            <a:r>
              <a:rPr lang="en-US" sz="2000" dirty="0"/>
              <a:t>that are growing rapidly across the U.S., particularly in the South</a:t>
            </a:r>
          </a:p>
          <a:p>
            <a:pPr marL="457200" indent="-457200">
              <a:buFont typeface="+mj-lt"/>
              <a:buAutoNum type="arabicPeriod"/>
            </a:pPr>
            <a:endParaRPr lang="en-US" sz="1600" dirty="0"/>
          </a:p>
          <a:p>
            <a:pPr marL="457200" indent="-457200">
              <a:buFont typeface="+mj-lt"/>
              <a:buAutoNum type="arabicPeriod"/>
            </a:pPr>
            <a:r>
              <a:rPr lang="en-US" sz="2000" b="1" dirty="0"/>
              <a:t>Young Latino men who have sex with men </a:t>
            </a:r>
            <a:r>
              <a:rPr lang="en-US" sz="2000" dirty="0"/>
              <a:t>represent a key priority population for ending the HIV epidemic</a:t>
            </a:r>
          </a:p>
        </p:txBody>
      </p:sp>
      <p:sp>
        <p:nvSpPr>
          <p:cNvPr id="6" name="TextBox 5">
            <a:extLst>
              <a:ext uri="{FF2B5EF4-FFF2-40B4-BE49-F238E27FC236}">
                <a16:creationId xmlns:a16="http://schemas.microsoft.com/office/drawing/2014/main" id="{DC492F49-EA16-495F-ED97-0B5A843F0327}"/>
              </a:ext>
            </a:extLst>
          </p:cNvPr>
          <p:cNvSpPr txBox="1"/>
          <p:nvPr/>
        </p:nvSpPr>
        <p:spPr>
          <a:xfrm>
            <a:off x="152400" y="3383055"/>
            <a:ext cx="437342" cy="400110"/>
          </a:xfrm>
          <a:prstGeom prst="rect">
            <a:avLst/>
          </a:prstGeom>
          <a:solidFill>
            <a:schemeClr val="bg1"/>
          </a:solidFill>
        </p:spPr>
        <p:txBody>
          <a:bodyPr wrap="square" rtlCol="0">
            <a:spAutoFit/>
          </a:bodyPr>
          <a:lstStyle/>
          <a:p>
            <a:r>
              <a:rPr lang="en-US" sz="2000" dirty="0"/>
              <a:t>4. </a:t>
            </a:r>
          </a:p>
        </p:txBody>
      </p:sp>
      <p:sp>
        <p:nvSpPr>
          <p:cNvPr id="7" name="TextBox 6">
            <a:extLst>
              <a:ext uri="{FF2B5EF4-FFF2-40B4-BE49-F238E27FC236}">
                <a16:creationId xmlns:a16="http://schemas.microsoft.com/office/drawing/2014/main" id="{99C4D138-435A-615D-1778-78098E1ECFAA}"/>
              </a:ext>
            </a:extLst>
          </p:cNvPr>
          <p:cNvSpPr txBox="1"/>
          <p:nvPr/>
        </p:nvSpPr>
        <p:spPr>
          <a:xfrm>
            <a:off x="152400" y="4212235"/>
            <a:ext cx="437342" cy="400110"/>
          </a:xfrm>
          <a:prstGeom prst="rect">
            <a:avLst/>
          </a:prstGeom>
          <a:solidFill>
            <a:schemeClr val="bg1"/>
          </a:solidFill>
        </p:spPr>
        <p:txBody>
          <a:bodyPr wrap="square" rtlCol="0">
            <a:spAutoFit/>
          </a:bodyPr>
          <a:lstStyle/>
          <a:p>
            <a:r>
              <a:rPr lang="en-US" sz="2000" dirty="0"/>
              <a:t>5. </a:t>
            </a:r>
          </a:p>
        </p:txBody>
      </p:sp>
      <p:pic>
        <p:nvPicPr>
          <p:cNvPr id="9" name="Picture 8" descr="A blue sign with white text&#10;&#10;Description automatically generated with medium confidence">
            <a:extLst>
              <a:ext uri="{FF2B5EF4-FFF2-40B4-BE49-F238E27FC236}">
                <a16:creationId xmlns:a16="http://schemas.microsoft.com/office/drawing/2014/main" id="{E4FCC008-A3CD-E73E-1FF0-FE248377B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590" y="4714503"/>
            <a:ext cx="1137356" cy="400991"/>
          </a:xfrm>
          <a:prstGeom prst="rect">
            <a:avLst/>
          </a:prstGeom>
        </p:spPr>
      </p:pic>
    </p:spTree>
    <p:extLst>
      <p:ext uri="{BB962C8B-B14F-4D97-AF65-F5344CB8AC3E}">
        <p14:creationId xmlns:p14="http://schemas.microsoft.com/office/powerpoint/2010/main" val="91444365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a:extLst>
              <a:ext uri="{FF2B5EF4-FFF2-40B4-BE49-F238E27FC236}">
                <a16:creationId xmlns:a16="http://schemas.microsoft.com/office/drawing/2014/main" id="{810218FE-125D-41BC-8513-4D37E6311869}"/>
              </a:ext>
            </a:extLst>
          </p:cNvPr>
          <p:cNvCxnSpPr/>
          <p:nvPr/>
        </p:nvCxnSpPr>
        <p:spPr>
          <a:xfrm flipH="1">
            <a:off x="76550" y="4347595"/>
            <a:ext cx="8990901"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7" name="Diagram 16">
            <a:extLst>
              <a:ext uri="{FF2B5EF4-FFF2-40B4-BE49-F238E27FC236}">
                <a16:creationId xmlns:a16="http://schemas.microsoft.com/office/drawing/2014/main" id="{58D2BDBB-2455-476D-8AD9-49CE0C4CE631}"/>
              </a:ext>
            </a:extLst>
          </p:cNvPr>
          <p:cNvGraphicFramePr/>
          <p:nvPr>
            <p:extLst>
              <p:ext uri="{D42A27DB-BD31-4B8C-83A1-F6EECF244321}">
                <p14:modId xmlns:p14="http://schemas.microsoft.com/office/powerpoint/2010/main" val="3714754088"/>
              </p:ext>
            </p:extLst>
          </p:nvPr>
        </p:nvGraphicFramePr>
        <p:xfrm>
          <a:off x="568503" y="800577"/>
          <a:ext cx="8106834" cy="329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B01D9AA-AC4A-43CB-870E-376E1D13CB9A}"/>
              </a:ext>
            </a:extLst>
          </p:cNvPr>
          <p:cNvSpPr txBox="1"/>
          <p:nvPr/>
        </p:nvSpPr>
        <p:spPr>
          <a:xfrm>
            <a:off x="1277674" y="1907291"/>
            <a:ext cx="725672" cy="1107996"/>
          </a:xfrm>
          <a:prstGeom prst="rect">
            <a:avLst/>
          </a:prstGeom>
          <a:noFill/>
        </p:spPr>
        <p:txBody>
          <a:bodyPr wrap="square" rtlCol="0">
            <a:spAutoFit/>
          </a:bodyPr>
          <a:lstStyle/>
          <a:p>
            <a:pPr algn="ctr">
              <a:defRPr/>
            </a:pPr>
            <a:r>
              <a:rPr lang="en-US" sz="6600" b="1" dirty="0">
                <a:solidFill>
                  <a:srgbClr val="1C3768"/>
                </a:solidFill>
                <a:latin typeface="Arial"/>
              </a:rPr>
              <a:t>II</a:t>
            </a:r>
          </a:p>
        </p:txBody>
      </p:sp>
      <p:pic>
        <p:nvPicPr>
          <p:cNvPr id="2" name="Picture 1">
            <a:extLst>
              <a:ext uri="{FF2B5EF4-FFF2-40B4-BE49-F238E27FC236}">
                <a16:creationId xmlns:a16="http://schemas.microsoft.com/office/drawing/2014/main" id="{EB067200-3BAF-795D-203F-37EF309F81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60" y="4424066"/>
            <a:ext cx="4701039" cy="658067"/>
          </a:xfrm>
          <a:prstGeom prst="rect">
            <a:avLst/>
          </a:prstGeom>
        </p:spPr>
      </p:pic>
      <p:sp>
        <p:nvSpPr>
          <p:cNvPr id="4" name="TextBox 3">
            <a:extLst>
              <a:ext uri="{FF2B5EF4-FFF2-40B4-BE49-F238E27FC236}">
                <a16:creationId xmlns:a16="http://schemas.microsoft.com/office/drawing/2014/main" id="{A2C9DFDC-4FEB-4B8D-72A2-99DCB3BB56CA}"/>
              </a:ext>
            </a:extLst>
          </p:cNvPr>
          <p:cNvSpPr txBox="1"/>
          <p:nvPr/>
        </p:nvSpPr>
        <p:spPr>
          <a:xfrm>
            <a:off x="2712517" y="2045790"/>
            <a:ext cx="5862980" cy="830997"/>
          </a:xfrm>
          <a:prstGeom prst="rect">
            <a:avLst/>
          </a:prstGeom>
          <a:noFill/>
        </p:spPr>
        <p:txBody>
          <a:bodyPr wrap="square" rtlCol="0">
            <a:spAutoFit/>
          </a:bodyPr>
          <a:lstStyle/>
          <a:p>
            <a:pPr lvl="0"/>
            <a:r>
              <a:rPr lang="en-US" sz="2400" b="1" dirty="0">
                <a:solidFill>
                  <a:schemeClr val="bg1"/>
                </a:solidFill>
              </a:rPr>
              <a:t>System Failures as Drivers of HIV Inequities Among Latinos</a:t>
            </a:r>
          </a:p>
        </p:txBody>
      </p:sp>
    </p:spTree>
    <p:extLst>
      <p:ext uri="{BB962C8B-B14F-4D97-AF65-F5344CB8AC3E}">
        <p14:creationId xmlns:p14="http://schemas.microsoft.com/office/powerpoint/2010/main" val="113028985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8F55AF-8F5E-E263-44C5-32CC7C35D2AE}"/>
              </a:ext>
            </a:extLst>
          </p:cNvPr>
          <p:cNvSpPr/>
          <p:nvPr/>
        </p:nvSpPr>
        <p:spPr>
          <a:xfrm>
            <a:off x="-3444" y="4080332"/>
            <a:ext cx="9141618" cy="103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graphicFrame>
        <p:nvGraphicFramePr>
          <p:cNvPr id="6" name="Diagram 5">
            <a:extLst>
              <a:ext uri="{FF2B5EF4-FFF2-40B4-BE49-F238E27FC236}">
                <a16:creationId xmlns:a16="http://schemas.microsoft.com/office/drawing/2014/main" id="{A485F49D-E362-DBD8-5CCA-8CCD41AFC090}"/>
              </a:ext>
            </a:extLst>
          </p:cNvPr>
          <p:cNvGraphicFramePr/>
          <p:nvPr/>
        </p:nvGraphicFramePr>
        <p:xfrm>
          <a:off x="762000" y="590550"/>
          <a:ext cx="7135147" cy="4419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1BB905BE-0B4A-240D-4EC8-7AA00B502623}"/>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10" name="Rectangle 9">
            <a:extLst>
              <a:ext uri="{FF2B5EF4-FFF2-40B4-BE49-F238E27FC236}">
                <a16:creationId xmlns:a16="http://schemas.microsoft.com/office/drawing/2014/main" id="{1177BCFA-75F6-4B0B-05D1-C981CEBD1277}"/>
              </a:ext>
            </a:extLst>
          </p:cNvPr>
          <p:cNvSpPr/>
          <p:nvPr/>
        </p:nvSpPr>
        <p:spPr>
          <a:xfrm>
            <a:off x="2382" y="67368"/>
            <a:ext cx="9141618" cy="430887"/>
          </a:xfrm>
          <a:prstGeom prst="rect">
            <a:avLst/>
          </a:prstGeom>
        </p:spPr>
        <p:txBody>
          <a:bodyPr wrap="square">
            <a:spAutoFit/>
          </a:bodyPr>
          <a:lstStyle/>
          <a:p>
            <a:pPr lvl="0" algn="ctr"/>
            <a:r>
              <a:rPr lang="en-US" sz="2200" b="1" dirty="0">
                <a:solidFill>
                  <a:srgbClr val="FFFFFF"/>
                </a:solidFill>
              </a:rPr>
              <a:t>System Failures as Drivers of Latino HIV Inequities </a:t>
            </a:r>
          </a:p>
        </p:txBody>
      </p:sp>
      <p:sp>
        <p:nvSpPr>
          <p:cNvPr id="12" name="TextBox 11">
            <a:extLst>
              <a:ext uri="{FF2B5EF4-FFF2-40B4-BE49-F238E27FC236}">
                <a16:creationId xmlns:a16="http://schemas.microsoft.com/office/drawing/2014/main" id="{11F40C34-B493-AC33-59A7-975BBE54CFAE}"/>
              </a:ext>
            </a:extLst>
          </p:cNvPr>
          <p:cNvSpPr txBox="1"/>
          <p:nvPr/>
        </p:nvSpPr>
        <p:spPr>
          <a:xfrm>
            <a:off x="855713" y="847724"/>
            <a:ext cx="472440" cy="430887"/>
          </a:xfrm>
          <a:prstGeom prst="rect">
            <a:avLst/>
          </a:prstGeom>
          <a:noFill/>
        </p:spPr>
        <p:txBody>
          <a:bodyPr wrap="square" rtlCol="0">
            <a:spAutoFit/>
          </a:bodyPr>
          <a:lstStyle/>
          <a:p>
            <a:pPr algn="ctr"/>
            <a:r>
              <a:rPr lang="en-US" sz="2200" b="1" dirty="0"/>
              <a:t>1</a:t>
            </a:r>
          </a:p>
        </p:txBody>
      </p:sp>
      <p:sp>
        <p:nvSpPr>
          <p:cNvPr id="13" name="TextBox 12">
            <a:extLst>
              <a:ext uri="{FF2B5EF4-FFF2-40B4-BE49-F238E27FC236}">
                <a16:creationId xmlns:a16="http://schemas.microsoft.com/office/drawing/2014/main" id="{AE426C27-3FD2-E919-8EAA-42C3275C8072}"/>
              </a:ext>
            </a:extLst>
          </p:cNvPr>
          <p:cNvSpPr txBox="1"/>
          <p:nvPr/>
        </p:nvSpPr>
        <p:spPr>
          <a:xfrm>
            <a:off x="1437394" y="2929268"/>
            <a:ext cx="457200" cy="430887"/>
          </a:xfrm>
          <a:prstGeom prst="rect">
            <a:avLst/>
          </a:prstGeom>
          <a:noFill/>
        </p:spPr>
        <p:txBody>
          <a:bodyPr wrap="square" rtlCol="0">
            <a:spAutoFit/>
          </a:bodyPr>
          <a:lstStyle/>
          <a:p>
            <a:pPr algn="ctr"/>
            <a:r>
              <a:rPr lang="en-US" sz="2200" b="1" dirty="0"/>
              <a:t>4</a:t>
            </a:r>
          </a:p>
        </p:txBody>
      </p:sp>
      <p:sp>
        <p:nvSpPr>
          <p:cNvPr id="15" name="TextBox 14">
            <a:extLst>
              <a:ext uri="{FF2B5EF4-FFF2-40B4-BE49-F238E27FC236}">
                <a16:creationId xmlns:a16="http://schemas.microsoft.com/office/drawing/2014/main" id="{079BEA48-6682-4405-9F7A-1E06E0609E6A}"/>
              </a:ext>
            </a:extLst>
          </p:cNvPr>
          <p:cNvSpPr txBox="1"/>
          <p:nvPr/>
        </p:nvSpPr>
        <p:spPr>
          <a:xfrm>
            <a:off x="1259273" y="1564067"/>
            <a:ext cx="512064" cy="430887"/>
          </a:xfrm>
          <a:prstGeom prst="rect">
            <a:avLst/>
          </a:prstGeom>
          <a:noFill/>
        </p:spPr>
        <p:txBody>
          <a:bodyPr wrap="square" rtlCol="0">
            <a:spAutoFit/>
          </a:bodyPr>
          <a:lstStyle/>
          <a:p>
            <a:pPr algn="ctr"/>
            <a:r>
              <a:rPr lang="en-US" sz="2200" b="1" dirty="0"/>
              <a:t>2</a:t>
            </a:r>
          </a:p>
        </p:txBody>
      </p:sp>
      <p:sp>
        <p:nvSpPr>
          <p:cNvPr id="16" name="TextBox 15">
            <a:extLst>
              <a:ext uri="{FF2B5EF4-FFF2-40B4-BE49-F238E27FC236}">
                <a16:creationId xmlns:a16="http://schemas.microsoft.com/office/drawing/2014/main" id="{C39C0824-0452-4411-9DED-C01212A771A4}"/>
              </a:ext>
            </a:extLst>
          </p:cNvPr>
          <p:cNvSpPr txBox="1"/>
          <p:nvPr/>
        </p:nvSpPr>
        <p:spPr>
          <a:xfrm>
            <a:off x="1413746" y="2229198"/>
            <a:ext cx="518362" cy="430887"/>
          </a:xfrm>
          <a:prstGeom prst="rect">
            <a:avLst/>
          </a:prstGeom>
          <a:noFill/>
        </p:spPr>
        <p:txBody>
          <a:bodyPr wrap="square" rtlCol="0">
            <a:spAutoFit/>
          </a:bodyPr>
          <a:lstStyle/>
          <a:p>
            <a:pPr algn="ctr"/>
            <a:r>
              <a:rPr lang="en-US" sz="2200" b="1" dirty="0"/>
              <a:t>3</a:t>
            </a:r>
          </a:p>
        </p:txBody>
      </p:sp>
      <p:sp>
        <p:nvSpPr>
          <p:cNvPr id="19" name="TextBox 18">
            <a:extLst>
              <a:ext uri="{FF2B5EF4-FFF2-40B4-BE49-F238E27FC236}">
                <a16:creationId xmlns:a16="http://schemas.microsoft.com/office/drawing/2014/main" id="{318AFBA0-93E7-4B68-9ECC-64EAC3A5C128}"/>
              </a:ext>
            </a:extLst>
          </p:cNvPr>
          <p:cNvSpPr txBox="1"/>
          <p:nvPr/>
        </p:nvSpPr>
        <p:spPr>
          <a:xfrm>
            <a:off x="1281849" y="3649445"/>
            <a:ext cx="457200" cy="430887"/>
          </a:xfrm>
          <a:prstGeom prst="rect">
            <a:avLst/>
          </a:prstGeom>
          <a:noFill/>
        </p:spPr>
        <p:txBody>
          <a:bodyPr wrap="square" rtlCol="0">
            <a:spAutoFit/>
          </a:bodyPr>
          <a:lstStyle/>
          <a:p>
            <a:pPr algn="ctr"/>
            <a:r>
              <a:rPr lang="en-US" sz="2200" b="1" dirty="0"/>
              <a:t>5</a:t>
            </a:r>
          </a:p>
        </p:txBody>
      </p:sp>
      <p:sp>
        <p:nvSpPr>
          <p:cNvPr id="21" name="TextBox 20">
            <a:extLst>
              <a:ext uri="{FF2B5EF4-FFF2-40B4-BE49-F238E27FC236}">
                <a16:creationId xmlns:a16="http://schemas.microsoft.com/office/drawing/2014/main" id="{3F926262-E496-48E3-90CC-4D939178781E}"/>
              </a:ext>
            </a:extLst>
          </p:cNvPr>
          <p:cNvSpPr txBox="1"/>
          <p:nvPr/>
        </p:nvSpPr>
        <p:spPr>
          <a:xfrm>
            <a:off x="838200" y="4337506"/>
            <a:ext cx="457200" cy="430887"/>
          </a:xfrm>
          <a:prstGeom prst="rect">
            <a:avLst/>
          </a:prstGeom>
          <a:noFill/>
        </p:spPr>
        <p:txBody>
          <a:bodyPr wrap="square" rtlCol="0">
            <a:spAutoFit/>
          </a:bodyPr>
          <a:lstStyle/>
          <a:p>
            <a:pPr algn="ctr"/>
            <a:r>
              <a:rPr lang="en-US" sz="2200" b="1" dirty="0"/>
              <a:t>6</a:t>
            </a:r>
          </a:p>
        </p:txBody>
      </p:sp>
      <p:pic>
        <p:nvPicPr>
          <p:cNvPr id="2" name="Picture 1" descr="A blue sign with white text&#10;&#10;Description automatically generated with medium confidence">
            <a:extLst>
              <a:ext uri="{FF2B5EF4-FFF2-40B4-BE49-F238E27FC236}">
                <a16:creationId xmlns:a16="http://schemas.microsoft.com/office/drawing/2014/main" id="{BAD23A33-EDA2-BCC5-99CC-D20F925813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325297864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75E0111-4312-BAD7-9EF9-7C34FC71CF04}"/>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23" name="Rectangle 22">
            <a:extLst>
              <a:ext uri="{FF2B5EF4-FFF2-40B4-BE49-F238E27FC236}">
                <a16:creationId xmlns:a16="http://schemas.microsoft.com/office/drawing/2014/main" id="{F7249897-A092-4809-92F2-352661D28298}"/>
              </a:ext>
            </a:extLst>
          </p:cNvPr>
          <p:cNvSpPr/>
          <p:nvPr/>
        </p:nvSpPr>
        <p:spPr>
          <a:xfrm>
            <a:off x="1191" y="4587935"/>
            <a:ext cx="9141619" cy="55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dirty="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14895" y="48226"/>
            <a:ext cx="8914210" cy="430887"/>
          </a:xfrm>
          <a:prstGeom prst="rect">
            <a:avLst/>
          </a:prstGeom>
        </p:spPr>
        <p:txBody>
          <a:bodyPr wrap="square">
            <a:spAutoFit/>
          </a:bodyPr>
          <a:lstStyle/>
          <a:p>
            <a:pPr lvl="0" algn="ctr"/>
            <a:r>
              <a:rPr lang="en-US" sz="2200" b="1" dirty="0">
                <a:solidFill>
                  <a:srgbClr val="FFFFFF"/>
                </a:solidFill>
              </a:rPr>
              <a:t>1. Invisibility of the Latino HIV Crisis</a:t>
            </a:r>
          </a:p>
        </p:txBody>
      </p:sp>
      <p:sp>
        <p:nvSpPr>
          <p:cNvPr id="4" name="TextBox 3">
            <a:extLst>
              <a:ext uri="{FF2B5EF4-FFF2-40B4-BE49-F238E27FC236}">
                <a16:creationId xmlns:a16="http://schemas.microsoft.com/office/drawing/2014/main" id="{29D54FB1-4A9D-D581-612C-B68B42F3E562}"/>
              </a:ext>
            </a:extLst>
          </p:cNvPr>
          <p:cNvSpPr txBox="1"/>
          <p:nvPr/>
        </p:nvSpPr>
        <p:spPr>
          <a:xfrm>
            <a:off x="-67250" y="4995220"/>
            <a:ext cx="8851884" cy="215444"/>
          </a:xfrm>
          <a:prstGeom prst="rect">
            <a:avLst/>
          </a:prstGeom>
          <a:noFill/>
        </p:spPr>
        <p:txBody>
          <a:bodyPr wrap="square">
            <a:spAutoFit/>
          </a:bodyPr>
          <a:lstStyle/>
          <a:p>
            <a:r>
              <a:rPr lang="en-US" sz="800" dirty="0">
                <a:solidFill>
                  <a:prstClr val="black"/>
                </a:solidFill>
                <a:latin typeface="Calibri"/>
                <a:cs typeface="Calibri" panose="020F0502020204030204" pitchFamily="34" charset="0"/>
              </a:rPr>
              <a:t>Sources: </a:t>
            </a:r>
            <a:r>
              <a:rPr lang="en-US" sz="800" dirty="0" err="1">
                <a:solidFill>
                  <a:prstClr val="black"/>
                </a:solidFill>
                <a:latin typeface="Calibri"/>
                <a:cs typeface="Calibri" panose="020F0502020204030204" pitchFamily="34" charset="0"/>
              </a:rPr>
              <a:t>Holpuch</a:t>
            </a:r>
            <a:r>
              <a:rPr lang="en-US" sz="800" dirty="0">
                <a:solidFill>
                  <a:prstClr val="black"/>
                </a:solidFill>
                <a:latin typeface="Calibri"/>
                <a:cs typeface="Calibri" panose="020F0502020204030204" pitchFamily="34" charset="0"/>
              </a:rPr>
              <a:t> A. The Guardian. 2019 Feb 15.; </a:t>
            </a:r>
            <a:r>
              <a:rPr lang="en-US" sz="800" dirty="0" err="1">
                <a:solidFill>
                  <a:prstClr val="black"/>
                </a:solidFill>
                <a:latin typeface="Calibri"/>
                <a:cs typeface="Calibri" panose="020F0502020204030204" pitchFamily="34" charset="0"/>
              </a:rPr>
              <a:t>Guilamo</a:t>
            </a:r>
            <a:r>
              <a:rPr lang="en-US" sz="800" dirty="0">
                <a:solidFill>
                  <a:prstClr val="black"/>
                </a:solidFill>
                <a:latin typeface="Calibri"/>
                <a:cs typeface="Calibri" panose="020F0502020204030204" pitchFamily="34" charset="0"/>
              </a:rPr>
              <a:t>-Ramos V. CNN Opinions. 2022 Dec 1.</a:t>
            </a:r>
          </a:p>
        </p:txBody>
      </p:sp>
      <p:pic>
        <p:nvPicPr>
          <p:cNvPr id="30" name="Picture 29">
            <a:extLst>
              <a:ext uri="{FF2B5EF4-FFF2-40B4-BE49-F238E27FC236}">
                <a16:creationId xmlns:a16="http://schemas.microsoft.com/office/drawing/2014/main" id="{54242B60-7889-0315-332F-15765D1279AB}"/>
              </a:ext>
            </a:extLst>
          </p:cNvPr>
          <p:cNvPicPr>
            <a:picLocks noChangeAspect="1"/>
          </p:cNvPicPr>
          <p:nvPr/>
        </p:nvPicPr>
        <p:blipFill rotWithShape="1">
          <a:blip r:embed="rId3"/>
          <a:srcRect l="10478" t="3115" r="8711" b="52342"/>
          <a:stretch/>
        </p:blipFill>
        <p:spPr>
          <a:xfrm>
            <a:off x="4613357" y="872093"/>
            <a:ext cx="4432804" cy="1063014"/>
          </a:xfrm>
          <a:prstGeom prst="rect">
            <a:avLst/>
          </a:prstGeom>
        </p:spPr>
      </p:pic>
      <p:pic>
        <p:nvPicPr>
          <p:cNvPr id="48" name="Picture 47">
            <a:extLst>
              <a:ext uri="{FF2B5EF4-FFF2-40B4-BE49-F238E27FC236}">
                <a16:creationId xmlns:a16="http://schemas.microsoft.com/office/drawing/2014/main" id="{7594F054-355B-B015-E6E1-3206AEBCD4E4}"/>
              </a:ext>
            </a:extLst>
          </p:cNvPr>
          <p:cNvPicPr>
            <a:picLocks noChangeAspect="1"/>
          </p:cNvPicPr>
          <p:nvPr/>
        </p:nvPicPr>
        <p:blipFill rotWithShape="1">
          <a:blip r:embed="rId4"/>
          <a:srcRect l="13512" t="5445" r="12925" b="36992"/>
          <a:stretch/>
        </p:blipFill>
        <p:spPr>
          <a:xfrm>
            <a:off x="114895" y="869266"/>
            <a:ext cx="4428220" cy="1323440"/>
          </a:xfrm>
          <a:prstGeom prst="rect">
            <a:avLst/>
          </a:prstGeom>
        </p:spPr>
      </p:pic>
      <p:sp>
        <p:nvSpPr>
          <p:cNvPr id="5" name="TextBox 4">
            <a:extLst>
              <a:ext uri="{FF2B5EF4-FFF2-40B4-BE49-F238E27FC236}">
                <a16:creationId xmlns:a16="http://schemas.microsoft.com/office/drawing/2014/main" id="{FF75AD23-1359-F739-5ADE-33BF81574254}"/>
              </a:ext>
            </a:extLst>
          </p:cNvPr>
          <p:cNvSpPr txBox="1"/>
          <p:nvPr/>
        </p:nvSpPr>
        <p:spPr>
          <a:xfrm>
            <a:off x="198532" y="2420358"/>
            <a:ext cx="4114800" cy="1400383"/>
          </a:xfrm>
          <a:prstGeom prst="rect">
            <a:avLst/>
          </a:prstGeom>
          <a:noFill/>
        </p:spPr>
        <p:txBody>
          <a:bodyPr wrap="square" rtlCol="0">
            <a:spAutoFit/>
          </a:bodyPr>
          <a:lstStyle/>
          <a:p>
            <a:pPr algn="ctr"/>
            <a:r>
              <a:rPr lang="en-US" sz="1700" dirty="0">
                <a:latin typeface="Bookman Old Style" panose="02050604050505020204" pitchFamily="18" charset="0"/>
              </a:rPr>
              <a:t>“There has been immense progress in curbing the HIV epidemic in the US, but clinicians fear Hector and Latino youngsters like him are </a:t>
            </a:r>
            <a:r>
              <a:rPr lang="en-US" sz="1700" b="1" dirty="0">
                <a:latin typeface="Bookman Old Style" panose="02050604050505020204" pitchFamily="18" charset="0"/>
              </a:rPr>
              <a:t>being left behind</a:t>
            </a:r>
            <a:r>
              <a:rPr lang="en-US" sz="1700" dirty="0">
                <a:latin typeface="Bookman Old Style" panose="02050604050505020204" pitchFamily="18" charset="0"/>
              </a:rPr>
              <a:t>.”</a:t>
            </a:r>
          </a:p>
        </p:txBody>
      </p:sp>
      <p:sp>
        <p:nvSpPr>
          <p:cNvPr id="6" name="TextBox 5">
            <a:extLst>
              <a:ext uri="{FF2B5EF4-FFF2-40B4-BE49-F238E27FC236}">
                <a16:creationId xmlns:a16="http://schemas.microsoft.com/office/drawing/2014/main" id="{BC1F2E11-98A2-B523-290E-6EF27A9DCC6B}"/>
              </a:ext>
            </a:extLst>
          </p:cNvPr>
          <p:cNvSpPr txBox="1"/>
          <p:nvPr/>
        </p:nvSpPr>
        <p:spPr>
          <a:xfrm>
            <a:off x="4629981" y="2105124"/>
            <a:ext cx="4399556" cy="1661993"/>
          </a:xfrm>
          <a:prstGeom prst="rect">
            <a:avLst/>
          </a:prstGeom>
          <a:noFill/>
        </p:spPr>
        <p:txBody>
          <a:bodyPr wrap="square" rtlCol="0">
            <a:spAutoFit/>
          </a:bodyPr>
          <a:lstStyle/>
          <a:p>
            <a:pPr algn="ctr"/>
            <a:r>
              <a:rPr lang="en-US" sz="1700" dirty="0">
                <a:latin typeface="Bookman Old Style" panose="02050604050505020204" pitchFamily="18" charset="0"/>
              </a:rPr>
              <a:t>“If we don’t make significant changes to how we fight the epidemic, we will fall short. </a:t>
            </a:r>
            <a:r>
              <a:rPr lang="en-US" sz="1700" b="1" dirty="0">
                <a:latin typeface="Bookman Old Style" panose="02050604050505020204" pitchFamily="18" charset="0"/>
              </a:rPr>
              <a:t>Our slow progress isn’t because we lack the tools</a:t>
            </a:r>
            <a:r>
              <a:rPr lang="en-US" sz="1700" dirty="0">
                <a:latin typeface="Bookman Old Style" panose="02050604050505020204" pitchFamily="18" charset="0"/>
              </a:rPr>
              <a:t>. It’s because </a:t>
            </a:r>
            <a:r>
              <a:rPr lang="en-US" sz="1700" b="1" dirty="0">
                <a:latin typeface="Bookman Old Style" panose="02050604050505020204" pitchFamily="18" charset="0"/>
              </a:rPr>
              <a:t>we haven’t used the tools to reach the people most in need</a:t>
            </a:r>
            <a:r>
              <a:rPr lang="en-US" sz="1700" dirty="0">
                <a:latin typeface="Bookman Old Style" panose="02050604050505020204" pitchFamily="18" charset="0"/>
              </a:rPr>
              <a:t>. </a:t>
            </a:r>
          </a:p>
        </p:txBody>
      </p:sp>
      <p:sp>
        <p:nvSpPr>
          <p:cNvPr id="7" name="Rectangle 6">
            <a:extLst>
              <a:ext uri="{FF2B5EF4-FFF2-40B4-BE49-F238E27FC236}">
                <a16:creationId xmlns:a16="http://schemas.microsoft.com/office/drawing/2014/main" id="{A5A97D62-7289-4E90-CF08-9E6336FE47F5}"/>
              </a:ext>
            </a:extLst>
          </p:cNvPr>
          <p:cNvSpPr/>
          <p:nvPr/>
        </p:nvSpPr>
        <p:spPr>
          <a:xfrm>
            <a:off x="106680" y="757099"/>
            <a:ext cx="4389120" cy="4170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5D03C1-FF7D-E01A-67BE-A8E5B2BDD907}"/>
              </a:ext>
            </a:extLst>
          </p:cNvPr>
          <p:cNvSpPr/>
          <p:nvPr/>
        </p:nvSpPr>
        <p:spPr>
          <a:xfrm>
            <a:off x="4651823" y="758420"/>
            <a:ext cx="4389120" cy="41696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5E5B3-90B2-47D8-9E6C-79DB76A9BA79}"/>
              </a:ext>
            </a:extLst>
          </p:cNvPr>
          <p:cNvSpPr/>
          <p:nvPr/>
        </p:nvSpPr>
        <p:spPr>
          <a:xfrm>
            <a:off x="198532" y="4112804"/>
            <a:ext cx="4217279" cy="738664"/>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Article URL:</a:t>
            </a:r>
            <a:br>
              <a:rPr lang="en-US" sz="1400" dirty="0">
                <a:solidFill>
                  <a:prstClr val="black"/>
                </a:solidFill>
                <a:latin typeface="Calibri"/>
                <a:cs typeface="Calibri" panose="020F0502020204030204" pitchFamily="34" charset="0"/>
                <a:hlinkClick r:id="rId5"/>
              </a:rPr>
            </a:br>
            <a:r>
              <a:rPr lang="en-US" sz="1400" dirty="0">
                <a:solidFill>
                  <a:prstClr val="black"/>
                </a:solidFill>
                <a:latin typeface="Calibri"/>
                <a:cs typeface="Calibri" panose="020F0502020204030204" pitchFamily="34" charset="0"/>
                <a:hlinkClick r:id="rId5"/>
              </a:rPr>
              <a:t>https://www.theguardian.com/society/2019/feb/15/hiv-aids-us-young-latino-men-bronx-new-york</a:t>
            </a:r>
            <a:endParaRPr lang="en-US" sz="1400" dirty="0"/>
          </a:p>
        </p:txBody>
      </p:sp>
      <p:sp>
        <p:nvSpPr>
          <p:cNvPr id="10" name="Rectangle 9">
            <a:extLst>
              <a:ext uri="{FF2B5EF4-FFF2-40B4-BE49-F238E27FC236}">
                <a16:creationId xmlns:a16="http://schemas.microsoft.com/office/drawing/2014/main" id="{FFBB27C8-967E-4A81-9A2E-94FFE9314865}"/>
              </a:ext>
            </a:extLst>
          </p:cNvPr>
          <p:cNvSpPr/>
          <p:nvPr/>
        </p:nvSpPr>
        <p:spPr>
          <a:xfrm>
            <a:off x="4665567" y="4145246"/>
            <a:ext cx="4572000" cy="738664"/>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Article URL: </a:t>
            </a:r>
            <a:r>
              <a:rPr lang="en-US" sz="1400" dirty="0">
                <a:solidFill>
                  <a:prstClr val="black"/>
                </a:solidFill>
                <a:latin typeface="Calibri"/>
                <a:cs typeface="Calibri" panose="020F0502020204030204" pitchFamily="34" charset="0"/>
                <a:hlinkClick r:id="rId6"/>
              </a:rPr>
              <a:t>https://www.cnn.com/2022/12/01/opinions/hiv-inequity-world-aids-day-ramos/index.html</a:t>
            </a:r>
            <a:endParaRPr lang="en-US" sz="1400" dirty="0">
              <a:solidFill>
                <a:prstClr val="black"/>
              </a:solidFill>
              <a:latin typeface="Calibri"/>
              <a:cs typeface="Calibri" panose="020F0502020204030204" pitchFamily="34" charset="0"/>
            </a:endParaRPr>
          </a:p>
        </p:txBody>
      </p:sp>
      <p:pic>
        <p:nvPicPr>
          <p:cNvPr id="11" name="Picture 10" descr="A blue sign with white text&#10;&#10;Description automatically generated with medium confidence">
            <a:extLst>
              <a:ext uri="{FF2B5EF4-FFF2-40B4-BE49-F238E27FC236}">
                <a16:creationId xmlns:a16="http://schemas.microsoft.com/office/drawing/2014/main" id="{5C74DFD9-E8D5-C591-AD7E-AAD5677E2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78099194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Conflict of Interest Disclosure</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a:xfrm>
            <a:off x="685800" y="1376534"/>
            <a:ext cx="8315569" cy="2112002"/>
          </a:xfrm>
        </p:spPr>
        <p:txBody>
          <a:bodyPr>
            <a:normAutofit fontScale="92500" lnSpcReduction="20000"/>
          </a:bodyPr>
          <a:lstStyle/>
          <a:p>
            <a:pPr marL="114300" indent="0">
              <a:buNone/>
            </a:pPr>
            <a:r>
              <a:rPr lang="en-US" sz="2600" dirty="0"/>
              <a:t>Dr. Vincent </a:t>
            </a:r>
            <a:r>
              <a:rPr lang="en-US" sz="2600" dirty="0" err="1"/>
              <a:t>Guilamo</a:t>
            </a:r>
            <a:r>
              <a:rPr lang="en-US" sz="2600" dirty="0"/>
              <a:t>-Ramos reports grants from </a:t>
            </a:r>
            <a:r>
              <a:rPr lang="en-US" sz="2600" dirty="0" err="1"/>
              <a:t>ViiV</a:t>
            </a:r>
            <a:r>
              <a:rPr lang="en-US" sz="2600" dirty="0"/>
              <a:t> Healthcare and serves as a member of: </a:t>
            </a:r>
          </a:p>
          <a:p>
            <a:pPr lvl="2"/>
            <a:r>
              <a:rPr lang="en-US" dirty="0"/>
              <a:t>The Presidential Advisory Council on HIV/AIDS (PACHA)</a:t>
            </a:r>
          </a:p>
          <a:p>
            <a:pPr lvl="2"/>
            <a:r>
              <a:rPr lang="en-US" dirty="0"/>
              <a:t>The CDC/HRSA Advisory Committee on HIV, Viral Hepatitis, and STD Prevention and Treatment</a:t>
            </a:r>
          </a:p>
          <a:p>
            <a:pPr lvl="2"/>
            <a:r>
              <a:rPr lang="en-US" dirty="0"/>
              <a:t>The HHS Panel on Antiretroviral Guidelines for Adults and Adolescents</a:t>
            </a:r>
          </a:p>
          <a:p>
            <a:endParaRPr lang="en-US" sz="2000" dirty="0"/>
          </a:p>
          <a:p>
            <a:pPr marL="114300" indent="0">
              <a:buNone/>
            </a:pPr>
            <a:endParaRPr lang="en-US" sz="2000"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a:extLst>
              <a:ext uri="{FF2B5EF4-FFF2-40B4-BE49-F238E27FC236}">
                <a16:creationId xmlns:a16="http://schemas.microsoft.com/office/drawing/2014/main" id="{16A8AC38-04A9-AAB7-536A-F9C858461DAB}"/>
              </a:ext>
            </a:extLst>
          </p:cNvPr>
          <p:cNvSpPr txBox="1"/>
          <p:nvPr/>
        </p:nvSpPr>
        <p:spPr>
          <a:xfrm>
            <a:off x="457200" y="3790950"/>
            <a:ext cx="8229600" cy="938719"/>
          </a:xfrm>
          <a:prstGeom prst="rect">
            <a:avLst/>
          </a:prstGeom>
          <a:noFill/>
        </p:spPr>
        <p:txBody>
          <a:bodyPr wrap="square" rtlCol="0">
            <a:spAutoFit/>
          </a:bodyPr>
          <a:lstStyle/>
          <a:p>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program is supported by the Health Resources and Services Administration (HRSA) of the U.S. Department of Health and Human Services (HHS) as part of an award totaling $3,132,205, with 0% financed with non-governmental sources. The contents are those of the author(s) and do not necessarily represent the official views of, nor</a:t>
            </a:r>
            <a:r>
              <a:rPr lang="en-US" sz="1100" dirty="0">
                <a:solidFill>
                  <a:schemeClr val="bg1"/>
                </a:solidFill>
                <a:ea typeface="Calibri" panose="020F0502020204030204" pitchFamily="34" charset="0"/>
                <a:cs typeface="Times New Roman" panose="02020603050405020304" pitchFamily="18" charset="0"/>
              </a:rPr>
              <a:t> does mention of trade names, commercial practices, or organizations imply </a:t>
            </a: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 endorsement by HRSA, HHS, or the U.S. Government. For more information, please visit HRSA.gov. </a:t>
            </a:r>
            <a:r>
              <a:rPr lang="en-US" sz="1100" i="1" dirty="0">
                <a:solidFill>
                  <a:schemeClr val="bg1"/>
                </a:solidFill>
                <a:latin typeface="Calibri" panose="020F0502020204030204" pitchFamily="34" charset="0"/>
                <a:ea typeface="Calibri" panose="020F0502020204030204" pitchFamily="34" charset="0"/>
                <a:cs typeface="Calibri" panose="020F0502020204030204" pitchFamily="34" charset="0"/>
              </a:rPr>
              <a:t>Any trade/brand names for products mentioned during this presentation are for training and identification purposes only.</a:t>
            </a:r>
            <a:endPar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8A1E73A-D91A-63A7-0670-568598082003}"/>
              </a:ext>
            </a:extLst>
          </p:cNvPr>
          <p:cNvSpPr/>
          <p:nvPr/>
        </p:nvSpPr>
        <p:spPr>
          <a:xfrm>
            <a:off x="8153400" y="4552247"/>
            <a:ext cx="990600" cy="591253"/>
          </a:xfrm>
          <a:prstGeom prst="rect">
            <a:avLst/>
          </a:prstGeom>
          <a:solidFill>
            <a:srgbClr val="1C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83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CD59A-A304-40BE-B848-AF190EEF198F}"/>
              </a:ext>
            </a:extLst>
          </p:cNvPr>
          <p:cNvSpPr/>
          <p:nvPr/>
        </p:nvSpPr>
        <p:spPr>
          <a:xfrm>
            <a:off x="39350" y="65840"/>
            <a:ext cx="9141618" cy="430887"/>
          </a:xfrm>
          <a:prstGeom prst="rect">
            <a:avLst/>
          </a:prstGeom>
        </p:spPr>
        <p:txBody>
          <a:bodyPr wrap="square">
            <a:spAutoFit/>
          </a:bodyPr>
          <a:lstStyle/>
          <a:p>
            <a:pPr lvl="0" algn="ctr"/>
            <a:r>
              <a:rPr lang="en-US" sz="2200" b="1" dirty="0">
                <a:solidFill>
                  <a:srgbClr val="FFFFFF"/>
                </a:solidFill>
              </a:rPr>
              <a:t>2. Inequity in the Reach of Services to Latinos: Testing</a:t>
            </a:r>
          </a:p>
        </p:txBody>
      </p:sp>
      <p:sp>
        <p:nvSpPr>
          <p:cNvPr id="16" name="Rectangle 15">
            <a:extLst>
              <a:ext uri="{FF2B5EF4-FFF2-40B4-BE49-F238E27FC236}">
                <a16:creationId xmlns:a16="http://schemas.microsoft.com/office/drawing/2014/main" id="{0405FEC0-9BE7-4AFC-B75E-AD1BBC8128EE}"/>
              </a:ext>
            </a:extLst>
          </p:cNvPr>
          <p:cNvSpPr/>
          <p:nvPr/>
        </p:nvSpPr>
        <p:spPr>
          <a:xfrm>
            <a:off x="39350" y="4212234"/>
            <a:ext cx="9065300" cy="880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9" name="Rectangle 38">
            <a:extLst>
              <a:ext uri="{FF2B5EF4-FFF2-40B4-BE49-F238E27FC236}">
                <a16:creationId xmlns:a16="http://schemas.microsoft.com/office/drawing/2014/main" id="{BFD4B41C-36FD-4183-B684-C25D6A4A124C}"/>
              </a:ext>
            </a:extLst>
          </p:cNvPr>
          <p:cNvSpPr/>
          <p:nvPr/>
        </p:nvSpPr>
        <p:spPr>
          <a:xfrm>
            <a:off x="-3444" y="6624025"/>
            <a:ext cx="12198888" cy="218265"/>
          </a:xfrm>
          <a:prstGeom prst="rect">
            <a:avLst/>
          </a:prstGeom>
        </p:spPr>
        <p:txBody>
          <a:bodyPr wrap="square">
            <a:spAutoFit/>
          </a:bodyPr>
          <a:lstStyle/>
          <a:p>
            <a:pPr>
              <a:lnSpc>
                <a:spcPct val="107000"/>
              </a:lnSpc>
            </a:pPr>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Google Shape;491;p3">
            <a:extLst>
              <a:ext uri="{FF2B5EF4-FFF2-40B4-BE49-F238E27FC236}">
                <a16:creationId xmlns:a16="http://schemas.microsoft.com/office/drawing/2014/main" id="{5683029A-B7D6-4325-A0DF-930FD5E9CAD6}"/>
              </a:ext>
            </a:extLst>
          </p:cNvPr>
          <p:cNvSpPr txBox="1"/>
          <p:nvPr/>
        </p:nvSpPr>
        <p:spPr>
          <a:xfrm>
            <a:off x="5218817" y="851201"/>
            <a:ext cx="3267207" cy="571917"/>
          </a:xfrm>
          <a:prstGeom prst="rect">
            <a:avLst/>
          </a:prstGeom>
          <a:noFill/>
          <a:ln>
            <a:noFill/>
          </a:ln>
        </p:spPr>
        <p:txBody>
          <a:bodyPr spcFirstLastPara="1" wrap="square" lIns="91425" tIns="45700" rIns="91425" bIns="45700" anchor="t" anchorCtr="0">
            <a:noAutofit/>
          </a:bodyPr>
          <a:lstStyle/>
          <a:p>
            <a:pPr algn="ctr">
              <a:buClr>
                <a:srgbClr val="000000"/>
              </a:buClr>
              <a:buSzPts val="1600"/>
              <a:defRPr/>
            </a:pPr>
            <a:r>
              <a:rPr lang="en-US" sz="1400" b="1" dirty="0">
                <a:solidFill>
                  <a:srgbClr val="000000"/>
                </a:solidFill>
                <a:latin typeface="Arial Nova" panose="020B0504020202020204" pitchFamily="34" charset="0"/>
                <a:ea typeface="Arial"/>
                <a:cs typeface="Calibri" panose="020F0502020204030204" pitchFamily="34" charset="0"/>
                <a:sym typeface="Arial"/>
              </a:rPr>
              <a:t>Estimated Percentage of People Living With HIV Without</a:t>
            </a:r>
            <a:br>
              <a:rPr lang="en-US" sz="1400" b="1" dirty="0">
                <a:solidFill>
                  <a:srgbClr val="000000"/>
                </a:solidFill>
                <a:latin typeface="Arial Nova" panose="020B0504020202020204" pitchFamily="34" charset="0"/>
                <a:ea typeface="Arial"/>
                <a:cs typeface="Calibri" panose="020F0502020204030204" pitchFamily="34" charset="0"/>
                <a:sym typeface="Arial"/>
              </a:rPr>
            </a:br>
            <a:r>
              <a:rPr lang="en-US" sz="1400" b="1" dirty="0">
                <a:solidFill>
                  <a:srgbClr val="000000"/>
                </a:solidFill>
                <a:latin typeface="Arial Nova" panose="020B0504020202020204" pitchFamily="34" charset="0"/>
                <a:ea typeface="Arial"/>
                <a:cs typeface="Calibri" panose="020F0502020204030204" pitchFamily="34" charset="0"/>
                <a:sym typeface="Arial"/>
              </a:rPr>
              <a:t>Knowledge of Their HIV Status, 2019</a:t>
            </a:r>
            <a:endParaRPr sz="1400" b="1" dirty="0">
              <a:solidFill>
                <a:srgbClr val="000000"/>
              </a:solidFill>
              <a:latin typeface="Arial Nova" panose="020B0504020202020204" pitchFamily="34" charset="0"/>
              <a:ea typeface="Arial"/>
              <a:cs typeface="Calibri" panose="020F0502020204030204" pitchFamily="34" charset="0"/>
              <a:sym typeface="Arial"/>
            </a:endParaRPr>
          </a:p>
        </p:txBody>
      </p:sp>
      <p:sp>
        <p:nvSpPr>
          <p:cNvPr id="54" name="Rectangle 53">
            <a:extLst>
              <a:ext uri="{FF2B5EF4-FFF2-40B4-BE49-F238E27FC236}">
                <a16:creationId xmlns:a16="http://schemas.microsoft.com/office/drawing/2014/main" id="{65E4F170-4DD6-4FA0-94F6-C01D285E18EF}"/>
              </a:ext>
            </a:extLst>
          </p:cNvPr>
          <p:cNvSpPr/>
          <p:nvPr/>
        </p:nvSpPr>
        <p:spPr>
          <a:xfrm>
            <a:off x="-17107" y="4781550"/>
            <a:ext cx="7865708" cy="338554"/>
          </a:xfrm>
          <a:prstGeom prst="rect">
            <a:avLst/>
          </a:prstGeom>
        </p:spPr>
        <p:txBody>
          <a:bodyPr wrap="square">
            <a:spAutoFit/>
          </a:bodyPr>
          <a:lstStyle/>
          <a:p>
            <a:r>
              <a:rPr lang="en-US" sz="800" dirty="0">
                <a:solidFill>
                  <a:srgbClr val="242424"/>
                </a:solidFill>
                <a:latin typeface="Calibri" panose="020F0502020204030204" pitchFamily="34" charset="0"/>
                <a:cs typeface="Calibri" panose="020F0502020204030204" pitchFamily="34" charset="0"/>
              </a:rPr>
              <a:t>Sources: CDC </a:t>
            </a:r>
            <a:r>
              <a:rPr lang="en-US" sz="800" kern="0" dirty="0">
                <a:solidFill>
                  <a:prstClr val="black"/>
                </a:solidFill>
                <a:latin typeface="Calibri" panose="020F0502020204030204" pitchFamily="34" charset="0"/>
                <a:cs typeface="Calibri" panose="020F0502020204030204" pitchFamily="34" charset="0"/>
                <a:sym typeface="Arial"/>
              </a:rPr>
              <a:t> NCHHSTP </a:t>
            </a:r>
            <a:r>
              <a:rPr lang="en-US" sz="800" dirty="0" err="1">
                <a:solidFill>
                  <a:srgbClr val="242424"/>
                </a:solidFill>
                <a:latin typeface="Calibri" panose="020F0502020204030204" pitchFamily="34" charset="0"/>
                <a:cs typeface="Calibri" panose="020F0502020204030204" pitchFamily="34" charset="0"/>
              </a:rPr>
              <a:t>AtlasPlus</a:t>
            </a:r>
            <a:r>
              <a:rPr lang="en-US" sz="800" dirty="0">
                <a:solidFill>
                  <a:srgbClr val="242424"/>
                </a:solidFill>
                <a:latin typeface="Calibri" panose="020F0502020204030204" pitchFamily="34" charset="0"/>
                <a:cs typeface="Calibri" panose="020F0502020204030204" pitchFamily="34" charset="0"/>
              </a:rPr>
              <a:t>, cdc.gov/</a:t>
            </a:r>
            <a:r>
              <a:rPr lang="en-US" sz="800" dirty="0" err="1">
                <a:solidFill>
                  <a:srgbClr val="242424"/>
                </a:solidFill>
                <a:latin typeface="Calibri" panose="020F0502020204030204" pitchFamily="34" charset="0"/>
                <a:cs typeface="Calibri" panose="020F0502020204030204" pitchFamily="34" charset="0"/>
              </a:rPr>
              <a:t>nchhstp</a:t>
            </a:r>
            <a:r>
              <a:rPr lang="en-US" sz="800" dirty="0">
                <a:solidFill>
                  <a:srgbClr val="242424"/>
                </a:solidFill>
                <a:latin typeface="Calibri" panose="020F0502020204030204" pitchFamily="34" charset="0"/>
                <a:cs typeface="Calibri" panose="020F0502020204030204" pitchFamily="34" charset="0"/>
              </a:rPr>
              <a:t>/atlas/index.htm;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Febo</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-Vazquez I, Copen CE, Daugherty J. National Health Statistics Reports; no 107</a:t>
            </a:r>
            <a:r>
              <a:rPr lang="en-US" sz="800" dirty="0">
                <a:solidFill>
                  <a:srgbClr val="000000"/>
                </a:solidFill>
                <a:latin typeface="Calibri" panose="020F0502020204030204" pitchFamily="34" charset="0"/>
                <a:cs typeface="Calibri" panose="020F0502020204030204" pitchFamily="34" charset="0"/>
              </a:rPr>
              <a:t>; KFF. Adults Who Report Ever Receiving an HIV Test by Race/Ethnicity, 2021</a:t>
            </a:r>
            <a:r>
              <a:rPr kumimoji="0" lang="en-US" sz="8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a:t>
            </a:r>
            <a:endParaRPr lang="en-US" sz="800" dirty="0">
              <a:solidFill>
                <a:prstClr val="black"/>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1C5F8050-D0B0-49D0-8856-595224C1B4A7}"/>
              </a:ext>
            </a:extLst>
          </p:cNvPr>
          <p:cNvGrpSpPr/>
          <p:nvPr/>
        </p:nvGrpSpPr>
        <p:grpSpPr>
          <a:xfrm>
            <a:off x="5061812" y="1533250"/>
            <a:ext cx="4081547" cy="2974339"/>
            <a:chOff x="3422246" y="2647970"/>
            <a:chExt cx="4008730" cy="3664721"/>
          </a:xfrm>
        </p:grpSpPr>
        <p:graphicFrame>
          <p:nvGraphicFramePr>
            <p:cNvPr id="55" name="Chart 54">
              <a:extLst>
                <a:ext uri="{FF2B5EF4-FFF2-40B4-BE49-F238E27FC236}">
                  <a16:creationId xmlns:a16="http://schemas.microsoft.com/office/drawing/2014/main" id="{A7224D23-0B3C-461A-875A-48E64E25C1E2}"/>
                </a:ext>
              </a:extLst>
            </p:cNvPr>
            <p:cNvGraphicFramePr/>
            <p:nvPr/>
          </p:nvGraphicFramePr>
          <p:xfrm>
            <a:off x="3422246" y="2647970"/>
            <a:ext cx="3531067" cy="3664721"/>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1">
              <a:extLst>
                <a:ext uri="{FF2B5EF4-FFF2-40B4-BE49-F238E27FC236}">
                  <a16:creationId xmlns:a16="http://schemas.microsoft.com/office/drawing/2014/main" id="{BE78918E-64A7-4443-BA2E-232D518EC63F}"/>
                </a:ext>
              </a:extLst>
            </p:cNvPr>
            <p:cNvSpPr txBox="1"/>
            <p:nvPr/>
          </p:nvSpPr>
          <p:spPr>
            <a:xfrm>
              <a:off x="6353706" y="5544451"/>
              <a:ext cx="1077270" cy="4133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prstClr val="black"/>
                  </a:solidFill>
                  <a:cs typeface="Calibri" panose="020F0502020204030204" pitchFamily="34" charset="0"/>
                </a:rPr>
                <a:t>16.4</a:t>
              </a:r>
              <a:r>
                <a:rPr lang="en-US" sz="1600" b="1" dirty="0">
                  <a:solidFill>
                    <a:prstClr val="black"/>
                  </a:solidFill>
                  <a:latin typeface="Arial Nova" panose="020B0504020202020204" pitchFamily="34" charset="0"/>
                  <a:cs typeface="Calibri" panose="020F0502020204030204" pitchFamily="34" charset="0"/>
                </a:rPr>
                <a:t>%</a:t>
              </a:r>
            </a:p>
          </p:txBody>
        </p:sp>
      </p:grpSp>
      <p:sp>
        <p:nvSpPr>
          <p:cNvPr id="2" name="Rectangle 1">
            <a:extLst>
              <a:ext uri="{FF2B5EF4-FFF2-40B4-BE49-F238E27FC236}">
                <a16:creationId xmlns:a16="http://schemas.microsoft.com/office/drawing/2014/main" id="{1654D49A-C0D4-6159-99A5-CD675CE4704E}"/>
              </a:ext>
            </a:extLst>
          </p:cNvPr>
          <p:cNvSpPr/>
          <p:nvPr/>
        </p:nvSpPr>
        <p:spPr>
          <a:xfrm>
            <a:off x="8495050" y="101823"/>
            <a:ext cx="609600" cy="369332"/>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3D3DB5-3B4A-D5D0-57C6-09B1D265DF72}"/>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graphicFrame>
        <p:nvGraphicFramePr>
          <p:cNvPr id="7" name="Chart 6">
            <a:extLst>
              <a:ext uri="{FF2B5EF4-FFF2-40B4-BE49-F238E27FC236}">
                <a16:creationId xmlns:a16="http://schemas.microsoft.com/office/drawing/2014/main" id="{5F77FCA4-939E-A752-8D4B-95AB24A62758}"/>
              </a:ext>
            </a:extLst>
          </p:cNvPr>
          <p:cNvGraphicFramePr/>
          <p:nvPr/>
        </p:nvGraphicFramePr>
        <p:xfrm>
          <a:off x="71345" y="789408"/>
          <a:ext cx="2367048" cy="178234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A08855AB-A35F-64B0-8521-9DCBAB1FE2D1}"/>
              </a:ext>
            </a:extLst>
          </p:cNvPr>
          <p:cNvSpPr txBox="1"/>
          <p:nvPr/>
        </p:nvSpPr>
        <p:spPr>
          <a:xfrm>
            <a:off x="821180" y="1361658"/>
            <a:ext cx="1063487" cy="553998"/>
          </a:xfrm>
          <a:prstGeom prst="rect">
            <a:avLst/>
          </a:prstGeom>
          <a:noFill/>
        </p:spPr>
        <p:txBody>
          <a:bodyPr wrap="square" rtlCol="0">
            <a:spAutoFit/>
          </a:bodyPr>
          <a:lstStyle/>
          <a:p>
            <a:pPr defTabSz="685800">
              <a:defRPr/>
            </a:pPr>
            <a:r>
              <a:rPr lang="en-US" sz="3000" b="1" dirty="0">
                <a:solidFill>
                  <a:srgbClr val="000000"/>
                </a:solidFill>
                <a:latin typeface="Arial"/>
              </a:rPr>
              <a:t>56%</a:t>
            </a:r>
          </a:p>
        </p:txBody>
      </p:sp>
      <p:sp>
        <p:nvSpPr>
          <p:cNvPr id="9" name="TextBox 8">
            <a:extLst>
              <a:ext uri="{FF2B5EF4-FFF2-40B4-BE49-F238E27FC236}">
                <a16:creationId xmlns:a16="http://schemas.microsoft.com/office/drawing/2014/main" id="{28468528-3F66-098D-E8D9-97F8DD0361DF}"/>
              </a:ext>
            </a:extLst>
          </p:cNvPr>
          <p:cNvSpPr txBox="1"/>
          <p:nvPr/>
        </p:nvSpPr>
        <p:spPr>
          <a:xfrm>
            <a:off x="2018809" y="1400373"/>
            <a:ext cx="2553191" cy="646331"/>
          </a:xfrm>
          <a:prstGeom prst="rect">
            <a:avLst/>
          </a:prstGeom>
          <a:noFill/>
        </p:spPr>
        <p:txBody>
          <a:bodyPr wrap="square" rtlCol="0">
            <a:spAutoFit/>
          </a:bodyPr>
          <a:lstStyle/>
          <a:p>
            <a:pPr defTabSz="685800">
              <a:defRPr/>
            </a:pPr>
            <a:r>
              <a:rPr lang="en-US" dirty="0">
                <a:solidFill>
                  <a:srgbClr val="000000"/>
                </a:solidFill>
                <a:latin typeface="Arial"/>
              </a:rPr>
              <a:t>Of Latinos </a:t>
            </a:r>
            <a:r>
              <a:rPr lang="en-US" b="1" dirty="0">
                <a:latin typeface="Arial"/>
              </a:rPr>
              <a:t>have </a:t>
            </a:r>
            <a:r>
              <a:rPr lang="en-US" b="1" i="1" dirty="0">
                <a:latin typeface="Arial"/>
              </a:rPr>
              <a:t>never been tested </a:t>
            </a:r>
            <a:r>
              <a:rPr lang="en-US" b="1" i="1" dirty="0">
                <a:solidFill>
                  <a:srgbClr val="000000"/>
                </a:solidFill>
                <a:latin typeface="Arial"/>
              </a:rPr>
              <a:t>for HIV</a:t>
            </a:r>
          </a:p>
        </p:txBody>
      </p:sp>
      <p:sp>
        <p:nvSpPr>
          <p:cNvPr id="10" name="TextBox 9">
            <a:extLst>
              <a:ext uri="{FF2B5EF4-FFF2-40B4-BE49-F238E27FC236}">
                <a16:creationId xmlns:a16="http://schemas.microsoft.com/office/drawing/2014/main" id="{90C0C75B-DEED-CACB-64F0-98045B532D3D}"/>
              </a:ext>
            </a:extLst>
          </p:cNvPr>
          <p:cNvSpPr txBox="1"/>
          <p:nvPr/>
        </p:nvSpPr>
        <p:spPr>
          <a:xfrm>
            <a:off x="188354" y="2899047"/>
            <a:ext cx="4385317" cy="1415772"/>
          </a:xfrm>
          <a:prstGeom prst="rect">
            <a:avLst/>
          </a:prstGeom>
          <a:noFill/>
          <a:ln w="25400">
            <a:solidFill>
              <a:srgbClr val="963334"/>
            </a:solidFill>
            <a:prstDash val="dash"/>
          </a:ln>
        </p:spPr>
        <p:txBody>
          <a:bodyPr wrap="square" rtlCol="0">
            <a:spAutoFit/>
          </a:bodyPr>
          <a:lstStyle/>
          <a:p>
            <a:pPr algn="ctr" defTabSz="685800">
              <a:defRPr/>
            </a:pPr>
            <a:r>
              <a:rPr lang="en-US" dirty="0">
                <a:solidFill>
                  <a:srgbClr val="000000"/>
                </a:solidFill>
                <a:latin typeface="Arial"/>
              </a:rPr>
              <a:t>Among Latinos who have never tested for HIV, </a:t>
            </a:r>
            <a:r>
              <a:rPr lang="en-US" b="1" u="sng" dirty="0">
                <a:solidFill>
                  <a:srgbClr val="000000"/>
                </a:solidFill>
                <a:latin typeface="Arial"/>
              </a:rPr>
              <a:t>1 in 3</a:t>
            </a:r>
            <a:r>
              <a:rPr lang="en-US" b="1" dirty="0">
                <a:solidFill>
                  <a:srgbClr val="000000"/>
                </a:solidFill>
                <a:latin typeface="Arial"/>
              </a:rPr>
              <a:t> </a:t>
            </a:r>
            <a:r>
              <a:rPr lang="en-US" dirty="0">
                <a:solidFill>
                  <a:srgbClr val="000000"/>
                </a:solidFill>
                <a:latin typeface="Arial"/>
              </a:rPr>
              <a:t>report</a:t>
            </a:r>
            <a:r>
              <a:rPr lang="en-US" b="1" dirty="0">
                <a:solidFill>
                  <a:srgbClr val="000000"/>
                </a:solidFill>
                <a:latin typeface="Arial"/>
              </a:rPr>
              <a:t> </a:t>
            </a:r>
            <a:r>
              <a:rPr lang="en-US" b="1" i="1" dirty="0">
                <a:solidFill>
                  <a:srgbClr val="000000"/>
                </a:solidFill>
                <a:latin typeface="Arial"/>
              </a:rPr>
              <a:t>never having been offered</a:t>
            </a:r>
            <a:r>
              <a:rPr lang="en-US" dirty="0">
                <a:solidFill>
                  <a:srgbClr val="000000"/>
                </a:solidFill>
                <a:latin typeface="Arial"/>
              </a:rPr>
              <a:t> a test </a:t>
            </a:r>
          </a:p>
          <a:p>
            <a:pPr algn="ctr" defTabSz="685800">
              <a:defRPr/>
            </a:pPr>
            <a:r>
              <a:rPr lang="en-US" sz="1600" dirty="0">
                <a:solidFill>
                  <a:srgbClr val="000000"/>
                </a:solidFill>
                <a:latin typeface="Arial"/>
              </a:rPr>
              <a:t>(no perceived risk was the most common reason for never testing, ~60%) </a:t>
            </a:r>
          </a:p>
        </p:txBody>
      </p:sp>
      <p:cxnSp>
        <p:nvCxnSpPr>
          <p:cNvPr id="21" name="Straight Connector 20">
            <a:extLst>
              <a:ext uri="{FF2B5EF4-FFF2-40B4-BE49-F238E27FC236}">
                <a16:creationId xmlns:a16="http://schemas.microsoft.com/office/drawing/2014/main" id="{BE51262F-D807-4679-8D9F-8BFB4BFAFE09}"/>
              </a:ext>
            </a:extLst>
          </p:cNvPr>
          <p:cNvCxnSpPr>
            <a:cxnSpLocks/>
          </p:cNvCxnSpPr>
          <p:nvPr/>
        </p:nvCxnSpPr>
        <p:spPr>
          <a:xfrm>
            <a:off x="4800600" y="689869"/>
            <a:ext cx="0" cy="4114800"/>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6" name="Picture 5" descr="A blue sign with white text&#10;&#10;Description automatically generated with medium confidence">
            <a:extLst>
              <a:ext uri="{FF2B5EF4-FFF2-40B4-BE49-F238E27FC236}">
                <a16:creationId xmlns:a16="http://schemas.microsoft.com/office/drawing/2014/main" id="{C959FA27-F25B-E2E5-906A-54C4CEEBA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61394925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405FEC0-9BE7-4AFC-B75E-AD1BBC8128EE}"/>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9" name="Rectangle 38">
            <a:extLst>
              <a:ext uri="{FF2B5EF4-FFF2-40B4-BE49-F238E27FC236}">
                <a16:creationId xmlns:a16="http://schemas.microsoft.com/office/drawing/2014/main" id="{BFD4B41C-36FD-4183-B684-C25D6A4A124C}"/>
              </a:ext>
            </a:extLst>
          </p:cNvPr>
          <p:cNvSpPr/>
          <p:nvPr/>
        </p:nvSpPr>
        <p:spPr>
          <a:xfrm>
            <a:off x="-3444" y="6624025"/>
            <a:ext cx="12198888" cy="218265"/>
          </a:xfrm>
          <a:prstGeom prst="rect">
            <a:avLst/>
          </a:prstGeom>
        </p:spPr>
        <p:txBody>
          <a:bodyPr wrap="square">
            <a:spAutoFit/>
          </a:bodyPr>
          <a:lstStyle/>
          <a:p>
            <a:pPr>
              <a:lnSpc>
                <a:spcPct val="107000"/>
              </a:lnSpc>
            </a:pPr>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a:extLst>
              <a:ext uri="{FF2B5EF4-FFF2-40B4-BE49-F238E27FC236}">
                <a16:creationId xmlns:a16="http://schemas.microsoft.com/office/drawing/2014/main" id="{C598EA7E-9FE9-4453-A3F6-AA7B1246A0EF}"/>
              </a:ext>
            </a:extLst>
          </p:cNvPr>
          <p:cNvGrpSpPr/>
          <p:nvPr/>
        </p:nvGrpSpPr>
        <p:grpSpPr>
          <a:xfrm>
            <a:off x="-70063" y="289345"/>
            <a:ext cx="5274307" cy="4337047"/>
            <a:chOff x="2513867" y="1812775"/>
            <a:chExt cx="5737308" cy="4581174"/>
          </a:xfrm>
        </p:grpSpPr>
        <p:graphicFrame>
          <p:nvGraphicFramePr>
            <p:cNvPr id="42" name="Chart 41">
              <a:extLst>
                <a:ext uri="{FF2B5EF4-FFF2-40B4-BE49-F238E27FC236}">
                  <a16:creationId xmlns:a16="http://schemas.microsoft.com/office/drawing/2014/main" id="{CBAE6A59-C913-4E59-A20E-39402486AEBB}"/>
                </a:ext>
              </a:extLst>
            </p:cNvPr>
            <p:cNvGraphicFramePr>
              <a:graphicFrameLocks/>
            </p:cNvGraphicFramePr>
            <p:nvPr/>
          </p:nvGraphicFramePr>
          <p:xfrm>
            <a:off x="2513867" y="1812775"/>
            <a:ext cx="5464399" cy="4559017"/>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a:extLst>
                <a:ext uri="{FF2B5EF4-FFF2-40B4-BE49-F238E27FC236}">
                  <a16:creationId xmlns:a16="http://schemas.microsoft.com/office/drawing/2014/main" id="{F990050D-D6FD-4374-AA9A-57E5BE021510}"/>
                </a:ext>
              </a:extLst>
            </p:cNvPr>
            <p:cNvSpPr txBox="1"/>
            <p:nvPr/>
          </p:nvSpPr>
          <p:spPr>
            <a:xfrm>
              <a:off x="2656802" y="4996015"/>
              <a:ext cx="1660754" cy="1397934"/>
            </a:xfrm>
            <a:prstGeom prst="rect">
              <a:avLst/>
            </a:prstGeom>
            <a:noFill/>
            <a:ln w="25400">
              <a:noFill/>
              <a:prstDash val="dash"/>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b="1" kern="0" dirty="0">
                  <a:solidFill>
                    <a:srgbClr val="1D405D"/>
                  </a:solidFill>
                  <a:cs typeface="Calibri" panose="020F0502020204030204" pitchFamily="34" charset="0"/>
                </a:rPr>
                <a:t>54</a:t>
              </a:r>
              <a:r>
                <a:rPr kumimoji="0" lang="en-US" sz="2400" b="1" i="0" u="none" strike="noStrike" kern="0" cap="none" spc="0" normalizeH="0" baseline="0" noProof="0" dirty="0">
                  <a:ln>
                    <a:noFill/>
                  </a:ln>
                  <a:solidFill>
                    <a:srgbClr val="1D405D"/>
                  </a:solidFill>
                  <a:effectLst/>
                  <a:uLnTx/>
                  <a:uFillTx/>
                  <a:cs typeface="Calibri" panose="020F0502020204030204" pitchFamily="34" charset="0"/>
                </a:rPr>
                <a:t>,674</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cs typeface="Calibri" panose="020F0502020204030204" pitchFamily="34" charset="0"/>
                </a:rPr>
                <a:t>Latinos prescribed PrEP in 2022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cs typeface="Calibri" panose="020F0502020204030204" pitchFamily="34" charset="0"/>
                </a:rPr>
                <a:t>(Q1 &amp; Q2)</a:t>
              </a:r>
              <a:r>
                <a:rPr kumimoji="0" lang="en-US" sz="1400" b="0" i="0" u="none" strike="noStrike" kern="0" cap="none" spc="0" normalizeH="0" baseline="0" noProof="0" dirty="0">
                  <a:ln>
                    <a:noFill/>
                  </a:ln>
                  <a:solidFill>
                    <a:srgbClr val="000000"/>
                  </a:solidFill>
                  <a:effectLst/>
                  <a:uLnTx/>
                  <a:uFillTx/>
                  <a:latin typeface="Arial Nova" panose="020B0504020202020204" pitchFamily="34" charset="0"/>
                  <a:cs typeface="Calibri" panose="020F0502020204030204" pitchFamily="34" charset="0"/>
                </a:rPr>
                <a:t> </a:t>
              </a:r>
              <a:endParaRPr kumimoji="0" lang="en-US" b="0" i="0" u="none" strike="noStrike" kern="0" cap="none" spc="0" normalizeH="0" baseline="0" noProof="0" dirty="0">
                <a:ln>
                  <a:noFill/>
                </a:ln>
                <a:solidFill>
                  <a:srgbClr val="000000"/>
                </a:solidFill>
                <a:effectLst/>
                <a:uLnTx/>
                <a:uFillTx/>
                <a:latin typeface="Arial Nova" panose="020B050402020202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25C7B33B-AE4A-43D2-9C77-BEDA9FDAD311}"/>
                </a:ext>
              </a:extLst>
            </p:cNvPr>
            <p:cNvSpPr txBox="1"/>
            <p:nvPr/>
          </p:nvSpPr>
          <p:spPr>
            <a:xfrm>
              <a:off x="6718370" y="3820110"/>
              <a:ext cx="1532805" cy="1170364"/>
            </a:xfrm>
            <a:prstGeom prst="rect">
              <a:avLst/>
            </a:prstGeom>
            <a:noFill/>
            <a:ln w="25400">
              <a:noFill/>
              <a:prstDash val="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D405D"/>
                  </a:solidFill>
                  <a:effectLst/>
                  <a:uLnTx/>
                  <a:uFillTx/>
                  <a:cs typeface="Calibri" panose="020F0502020204030204" pitchFamily="34" charset="0"/>
                </a:rPr>
                <a:t>312,423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cs typeface="Calibri" panose="020F0502020204030204" pitchFamily="34" charset="0"/>
                </a:rPr>
                <a:t>Latinos with indications for PrEP in 2022</a:t>
              </a:r>
            </a:p>
          </p:txBody>
        </p:sp>
      </p:grpSp>
      <p:sp>
        <p:nvSpPr>
          <p:cNvPr id="54" name="Rectangle 53">
            <a:extLst>
              <a:ext uri="{FF2B5EF4-FFF2-40B4-BE49-F238E27FC236}">
                <a16:creationId xmlns:a16="http://schemas.microsoft.com/office/drawing/2014/main" id="{65E4F170-4DD6-4FA0-94F6-C01D285E18EF}"/>
              </a:ext>
            </a:extLst>
          </p:cNvPr>
          <p:cNvSpPr/>
          <p:nvPr/>
        </p:nvSpPr>
        <p:spPr>
          <a:xfrm>
            <a:off x="39350" y="4552950"/>
            <a:ext cx="7930148" cy="630942"/>
          </a:xfrm>
          <a:prstGeom prst="rect">
            <a:avLst/>
          </a:prstGeom>
        </p:spPr>
        <p:txBody>
          <a:bodyPr wrap="square">
            <a:spAutoFit/>
          </a:bodyPr>
          <a:lstStyle/>
          <a:p>
            <a:r>
              <a:rPr lang="en-US" sz="700" dirty="0">
                <a:latin typeface="Calibri" panose="020F0502020204030204" pitchFamily="34" charset="0"/>
                <a:cs typeface="Calibri" panose="020F0502020204030204" pitchFamily="34" charset="0"/>
              </a:rPr>
              <a:t>Sources: CDC </a:t>
            </a:r>
            <a:r>
              <a:rPr lang="en-US" sz="700" kern="0" dirty="0">
                <a:latin typeface="Calibri"/>
                <a:cs typeface="Arial"/>
                <a:sym typeface="Arial"/>
              </a:rPr>
              <a:t> NCHHSTP </a:t>
            </a:r>
            <a:r>
              <a:rPr lang="en-US" sz="700" dirty="0" err="1">
                <a:latin typeface="Calibri" panose="020F0502020204030204" pitchFamily="34" charset="0"/>
                <a:cs typeface="Calibri" panose="020F0502020204030204" pitchFamily="34" charset="0"/>
              </a:rPr>
              <a:t>AtlasPlus</a:t>
            </a:r>
            <a:r>
              <a:rPr lang="en-US" sz="700" dirty="0">
                <a:latin typeface="Calibri" panose="020F0502020204030204" pitchFamily="34" charset="0"/>
                <a:cs typeface="Calibri" panose="020F0502020204030204" pitchFamily="34" charset="0"/>
              </a:rPr>
              <a:t>, cdc.gov/</a:t>
            </a:r>
            <a:r>
              <a:rPr lang="en-US" sz="700" dirty="0" err="1">
                <a:latin typeface="Calibri" panose="020F0502020204030204" pitchFamily="34" charset="0"/>
                <a:cs typeface="Calibri" panose="020F0502020204030204" pitchFamily="34" charset="0"/>
              </a:rPr>
              <a:t>nchhstp</a:t>
            </a:r>
            <a:r>
              <a:rPr lang="en-US" sz="700" dirty="0">
                <a:latin typeface="Calibri" panose="020F0502020204030204" pitchFamily="34" charset="0"/>
                <a:cs typeface="Calibri" panose="020F0502020204030204" pitchFamily="34" charset="0"/>
              </a:rPr>
              <a:t>/atlas/index.htm; Calabrese SK, et al. AIDS and Behavior. 2014;18(2):226-40; Centers for Disease Prevention and Control. Monitoring selected national HIV prevention and care objectives by using surveillance data. HIV Surveillance Supplemental Report. (2021)26(2).; </a:t>
            </a:r>
            <a:r>
              <a:rPr lang="en-US" sz="700" dirty="0" err="1">
                <a:latin typeface="Calibri" panose="020F0502020204030204" pitchFamily="34" charset="0"/>
                <a:cs typeface="Calibri" panose="020F0502020204030204" pitchFamily="34" charset="0"/>
              </a:rPr>
              <a:t>Shafii</a:t>
            </a:r>
            <a:r>
              <a:rPr lang="en-US" sz="700" dirty="0">
                <a:latin typeface="Calibri" panose="020F0502020204030204" pitchFamily="34" charset="0"/>
                <a:cs typeface="Calibri" panose="020F0502020204030204" pitchFamily="34" charset="0"/>
              </a:rPr>
              <a:t> T, </a:t>
            </a:r>
            <a:r>
              <a:rPr lang="en-US" sz="700" dirty="0" err="1">
                <a:latin typeface="Calibri" panose="020F0502020204030204" pitchFamily="34" charset="0"/>
                <a:cs typeface="Calibri" panose="020F0502020204030204" pitchFamily="34" charset="0"/>
              </a:rPr>
              <a:t>Stovel</a:t>
            </a:r>
            <a:r>
              <a:rPr lang="en-US" sz="700" dirty="0">
                <a:latin typeface="Calibri" panose="020F0502020204030204" pitchFamily="34" charset="0"/>
                <a:cs typeface="Calibri" panose="020F0502020204030204" pitchFamily="34" charset="0"/>
              </a:rPr>
              <a:t> K, Holmes K. </a:t>
            </a:r>
            <a:r>
              <a:rPr lang="en-US" sz="700" i="1" dirty="0">
                <a:latin typeface="Calibri" panose="020F0502020204030204" pitchFamily="34" charset="0"/>
                <a:cs typeface="Calibri" panose="020F0502020204030204" pitchFamily="34" charset="0"/>
              </a:rPr>
              <a:t>Association between condom use at sexual debut and subsequent sexual trajectories: A longitudinal study using biomarkers. </a:t>
            </a:r>
            <a:r>
              <a:rPr lang="en-US" sz="700" dirty="0">
                <a:latin typeface="Calibri" panose="020F0502020204030204" pitchFamily="34" charset="0"/>
                <a:cs typeface="Calibri" panose="020F0502020204030204" pitchFamily="34" charset="0"/>
              </a:rPr>
              <a:t>Am J. Public Health. 2007 June;97(6):1090-1095. </a:t>
            </a:r>
            <a:r>
              <a:rPr lang="en-US" sz="700" dirty="0" err="1">
                <a:latin typeface="Calibri" panose="020F0502020204030204" pitchFamily="34" charset="0"/>
                <a:cs typeface="Calibri" panose="020F0502020204030204" pitchFamily="34" charset="0"/>
              </a:rPr>
              <a:t>doi</a:t>
            </a:r>
            <a:r>
              <a:rPr lang="en-US" sz="700" dirty="0">
                <a:latin typeface="Calibri" panose="020F0502020204030204" pitchFamily="34" charset="0"/>
                <a:cs typeface="Calibri" panose="020F0502020204030204" pitchFamily="34" charset="0"/>
              </a:rPr>
              <a:t>: 10.2105/AJPH.2005.068437; National Center for HIV, Viral Hepatitis, STD, and TB Prevention. </a:t>
            </a:r>
            <a:r>
              <a:rPr lang="en-US" sz="700" i="1" dirty="0">
                <a:latin typeface="Calibri" panose="020F0502020204030204" pitchFamily="34" charset="0"/>
                <a:cs typeface="Calibri" panose="020F0502020204030204" pitchFamily="34" charset="0"/>
              </a:rPr>
              <a:t>Youth risk behavior survey data summary &amp; trends report: 2011-2021.</a:t>
            </a:r>
            <a:r>
              <a:rPr lang="en-US" sz="700" dirty="0">
                <a:latin typeface="Calibri" panose="020F0502020204030204" pitchFamily="34" charset="0"/>
                <a:cs typeface="Calibri" panose="020F0502020204030204" pitchFamily="34" charset="0"/>
              </a:rPr>
              <a:t> Centers for Disease Prevention and Control. Reviewed April 27, 2023. Accessed May 4, 2023. https://www.cdc.gov/healthyyouth/data/yrbs/pdf/YRBS_Data-Summary-Trends_Report2023_508.pdf</a:t>
            </a:r>
          </a:p>
        </p:txBody>
      </p:sp>
      <p:sp>
        <p:nvSpPr>
          <p:cNvPr id="2" name="Rectangle 1">
            <a:extLst>
              <a:ext uri="{FF2B5EF4-FFF2-40B4-BE49-F238E27FC236}">
                <a16:creationId xmlns:a16="http://schemas.microsoft.com/office/drawing/2014/main" id="{1654D49A-C0D4-6159-99A5-CD675CE4704E}"/>
              </a:ext>
            </a:extLst>
          </p:cNvPr>
          <p:cNvSpPr/>
          <p:nvPr/>
        </p:nvSpPr>
        <p:spPr>
          <a:xfrm>
            <a:off x="8495050" y="101823"/>
            <a:ext cx="609600" cy="369332"/>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3D3DB5-3B4A-D5D0-57C6-09B1D265DF72}"/>
              </a:ext>
            </a:extLst>
          </p:cNvPr>
          <p:cNvSpPr/>
          <p:nvPr/>
        </p:nvSpPr>
        <p:spPr>
          <a:xfrm>
            <a:off x="8356468" y="36285"/>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pic>
        <p:nvPicPr>
          <p:cNvPr id="6" name="Picture 5" descr="Graphical user interface&#10;&#10;Description automatically generated with low confidence">
            <a:extLst>
              <a:ext uri="{FF2B5EF4-FFF2-40B4-BE49-F238E27FC236}">
                <a16:creationId xmlns:a16="http://schemas.microsoft.com/office/drawing/2014/main" id="{CF8EB3F6-53AE-89EE-7FB4-252E25449082}"/>
              </a:ext>
            </a:extLst>
          </p:cNvPr>
          <p:cNvPicPr>
            <a:picLocks noChangeAspect="1"/>
          </p:cNvPicPr>
          <p:nvPr/>
        </p:nvPicPr>
        <p:blipFill rotWithShape="1">
          <a:blip r:embed="rId4">
            <a:clrChange>
              <a:clrFrom>
                <a:srgbClr val="E6E7EC"/>
              </a:clrFrom>
              <a:clrTo>
                <a:srgbClr val="E6E7EC">
                  <a:alpha val="0"/>
                </a:srgbClr>
              </a:clrTo>
            </a:clrChange>
          </a:blip>
          <a:srcRect l="10844" t="22234" r="10470" b="20969"/>
          <a:stretch/>
        </p:blipFill>
        <p:spPr>
          <a:xfrm rot="19906099">
            <a:off x="207980" y="1543295"/>
            <a:ext cx="1204687" cy="594968"/>
          </a:xfrm>
          <a:prstGeom prst="rect">
            <a:avLst/>
          </a:prstGeom>
          <a:ln>
            <a:solidFill>
              <a:schemeClr val="bg1"/>
            </a:solidFill>
          </a:ln>
        </p:spPr>
      </p:pic>
      <p:sp>
        <p:nvSpPr>
          <p:cNvPr id="8" name="TextBox 7">
            <a:extLst>
              <a:ext uri="{FF2B5EF4-FFF2-40B4-BE49-F238E27FC236}">
                <a16:creationId xmlns:a16="http://schemas.microsoft.com/office/drawing/2014/main" id="{D894C024-4ABE-1A0F-AC48-84A4A62F149C}"/>
              </a:ext>
            </a:extLst>
          </p:cNvPr>
          <p:cNvSpPr txBox="1"/>
          <p:nvPr/>
        </p:nvSpPr>
        <p:spPr>
          <a:xfrm>
            <a:off x="5335726" y="2534135"/>
            <a:ext cx="3688397" cy="923330"/>
          </a:xfrm>
          <a:prstGeom prst="rect">
            <a:avLst/>
          </a:prstGeom>
          <a:noFill/>
        </p:spPr>
        <p:txBody>
          <a:bodyPr wrap="square" rtlCol="0">
            <a:spAutoFit/>
          </a:bodyPr>
          <a:lstStyle/>
          <a:p>
            <a:pPr algn="ctr"/>
            <a:r>
              <a:rPr lang="en-US" dirty="0">
                <a:latin typeface="+mj-lt"/>
                <a:ea typeface="Arial" charset="0"/>
                <a:cs typeface="Arial" panose="020B0604020202020204" pitchFamily="34" charset="0"/>
              </a:rPr>
              <a:t>From 2011-2021, condom use at last sex among Latino high school students* </a:t>
            </a:r>
            <a:r>
              <a:rPr lang="en-US" b="1" dirty="0">
                <a:latin typeface="+mj-lt"/>
                <a:ea typeface="Arial" charset="0"/>
                <a:cs typeface="Arial" panose="020B0604020202020204" pitchFamily="34" charset="0"/>
              </a:rPr>
              <a:t>decreased</a:t>
            </a:r>
            <a:r>
              <a:rPr lang="en-US" dirty="0">
                <a:latin typeface="+mj-lt"/>
                <a:ea typeface="Arial" charset="0"/>
                <a:cs typeface="Arial" panose="020B0604020202020204" pitchFamily="34" charset="0"/>
              </a:rPr>
              <a:t> </a:t>
            </a:r>
            <a:r>
              <a:rPr lang="en-US" b="1" dirty="0">
                <a:latin typeface="+mj-lt"/>
                <a:ea typeface="Arial" charset="0"/>
                <a:cs typeface="Arial" panose="020B0604020202020204" pitchFamily="34" charset="0"/>
              </a:rPr>
              <a:t>by</a:t>
            </a:r>
            <a:r>
              <a:rPr lang="en-US" dirty="0">
                <a:latin typeface="+mj-lt"/>
                <a:ea typeface="Arial" charset="0"/>
                <a:cs typeface="Arial" panose="020B0604020202020204" pitchFamily="34" charset="0"/>
              </a:rPr>
              <a:t> ~</a:t>
            </a:r>
            <a:r>
              <a:rPr lang="en-US" b="1" dirty="0">
                <a:solidFill>
                  <a:srgbClr val="CC3333"/>
                </a:solidFill>
                <a:latin typeface="+mj-lt"/>
                <a:ea typeface="Arial" charset="0"/>
                <a:cs typeface="Arial" panose="020B0604020202020204" pitchFamily="34" charset="0"/>
              </a:rPr>
              <a:t>14%</a:t>
            </a:r>
            <a:endParaRPr lang="en-US" dirty="0">
              <a:solidFill>
                <a:srgbClr val="CC3333"/>
              </a:solidFill>
              <a:latin typeface="+mj-lt"/>
              <a:ea typeface="Arial" charset="0"/>
              <a:cs typeface="Arial" panose="020B0604020202020204" pitchFamily="34" charset="0"/>
            </a:endParaRPr>
          </a:p>
        </p:txBody>
      </p:sp>
      <p:cxnSp>
        <p:nvCxnSpPr>
          <p:cNvPr id="21" name="Straight Connector 20">
            <a:extLst>
              <a:ext uri="{FF2B5EF4-FFF2-40B4-BE49-F238E27FC236}">
                <a16:creationId xmlns:a16="http://schemas.microsoft.com/office/drawing/2014/main" id="{3F368B67-5C7E-40B1-9D31-9D8958E56363}"/>
              </a:ext>
            </a:extLst>
          </p:cNvPr>
          <p:cNvCxnSpPr>
            <a:cxnSpLocks/>
          </p:cNvCxnSpPr>
          <p:nvPr/>
        </p:nvCxnSpPr>
        <p:spPr>
          <a:xfrm>
            <a:off x="5113084" y="662752"/>
            <a:ext cx="7576" cy="3959642"/>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1026" name="Picture 2" descr="YRBS-DSTR 2011-2021 banner">
            <a:extLst>
              <a:ext uri="{FF2B5EF4-FFF2-40B4-BE49-F238E27FC236}">
                <a16:creationId xmlns:a16="http://schemas.microsoft.com/office/drawing/2014/main" id="{53FA388A-8356-3C51-69BA-812B3E5AD6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5178" y="1000284"/>
            <a:ext cx="3507800" cy="10869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0B27EF-1877-B654-C9D9-8B1D013AA414}"/>
              </a:ext>
            </a:extLst>
          </p:cNvPr>
          <p:cNvSpPr txBox="1"/>
          <p:nvPr/>
        </p:nvSpPr>
        <p:spPr>
          <a:xfrm>
            <a:off x="5191914" y="3709173"/>
            <a:ext cx="3861682" cy="830997"/>
          </a:xfrm>
          <a:prstGeom prst="rect">
            <a:avLst/>
          </a:prstGeom>
          <a:noFill/>
        </p:spPr>
        <p:txBody>
          <a:bodyPr wrap="square" rtlCol="0">
            <a:spAutoFit/>
          </a:bodyPr>
          <a:lstStyle/>
          <a:p>
            <a:pPr algn="ctr"/>
            <a:r>
              <a:rPr lang="en-US" sz="1200" dirty="0">
                <a:latin typeface="+mj-lt"/>
                <a:ea typeface="Arial" charset="0"/>
                <a:cs typeface="Arial" panose="020B0604020202020204" pitchFamily="34" charset="0"/>
              </a:rPr>
              <a:t>*Research shows that individuals who use condoms at their sexual debut are</a:t>
            </a:r>
            <a:r>
              <a:rPr lang="en-US" sz="1200" b="1" dirty="0">
                <a:latin typeface="+mj-lt"/>
                <a:ea typeface="Arial" charset="0"/>
                <a:cs typeface="Arial" panose="020B0604020202020204" pitchFamily="34" charset="0"/>
              </a:rPr>
              <a:t> more likely to report using a condom at their last sex </a:t>
            </a:r>
            <a:r>
              <a:rPr lang="en-US" sz="1200" dirty="0">
                <a:latin typeface="+mj-lt"/>
                <a:ea typeface="Arial" charset="0"/>
                <a:cs typeface="Arial" panose="020B0604020202020204" pitchFamily="34" charset="0"/>
              </a:rPr>
              <a:t>and</a:t>
            </a:r>
            <a:r>
              <a:rPr lang="en-US" sz="1200" b="1" dirty="0">
                <a:latin typeface="+mj-lt"/>
                <a:ea typeface="Arial" charset="0"/>
                <a:cs typeface="Arial" panose="020B0604020202020204" pitchFamily="34" charset="0"/>
              </a:rPr>
              <a:t> experience fewer STIs </a:t>
            </a:r>
            <a:r>
              <a:rPr lang="en-US" sz="1200" dirty="0">
                <a:latin typeface="+mj-lt"/>
                <a:ea typeface="Arial" charset="0"/>
                <a:cs typeface="Arial" panose="020B0604020202020204" pitchFamily="34" charset="0"/>
              </a:rPr>
              <a:t>throughout their lifetime, than those who do not</a:t>
            </a:r>
            <a:endParaRPr lang="en-US" sz="1200" dirty="0">
              <a:solidFill>
                <a:srgbClr val="CC3333"/>
              </a:solidFill>
              <a:latin typeface="+mj-lt"/>
              <a:ea typeface="Arial" charset="0"/>
              <a:cs typeface="Arial" panose="020B0604020202020204" pitchFamily="34" charset="0"/>
            </a:endParaRPr>
          </a:p>
        </p:txBody>
      </p:sp>
      <p:sp>
        <p:nvSpPr>
          <p:cNvPr id="7" name="Rectangle 6">
            <a:extLst>
              <a:ext uri="{FF2B5EF4-FFF2-40B4-BE49-F238E27FC236}">
                <a16:creationId xmlns:a16="http://schemas.microsoft.com/office/drawing/2014/main" id="{B101BBC3-4802-4438-926E-1CA6C0069891}"/>
              </a:ext>
            </a:extLst>
          </p:cNvPr>
          <p:cNvSpPr/>
          <p:nvPr/>
        </p:nvSpPr>
        <p:spPr>
          <a:xfrm>
            <a:off x="5371545" y="2543442"/>
            <a:ext cx="3652578" cy="92333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BCD59A-A304-40BE-B848-AF190EEF198F}"/>
              </a:ext>
            </a:extLst>
          </p:cNvPr>
          <p:cNvSpPr/>
          <p:nvPr/>
        </p:nvSpPr>
        <p:spPr>
          <a:xfrm>
            <a:off x="39350" y="65840"/>
            <a:ext cx="9141618" cy="430887"/>
          </a:xfrm>
          <a:prstGeom prst="rect">
            <a:avLst/>
          </a:prstGeom>
        </p:spPr>
        <p:txBody>
          <a:bodyPr wrap="square">
            <a:spAutoFit/>
          </a:bodyPr>
          <a:lstStyle/>
          <a:p>
            <a:pPr lvl="0" algn="ctr"/>
            <a:r>
              <a:rPr lang="en-US" sz="2200" b="1" dirty="0">
                <a:solidFill>
                  <a:srgbClr val="FFFFFF"/>
                </a:solidFill>
              </a:rPr>
              <a:t>2. Inequity in the Reach of Services to Latinos: Prevention</a:t>
            </a:r>
          </a:p>
        </p:txBody>
      </p:sp>
      <p:pic>
        <p:nvPicPr>
          <p:cNvPr id="9" name="Picture 8" descr="A blue sign with white text&#10;&#10;Description automatically generated with medium confidence">
            <a:extLst>
              <a:ext uri="{FF2B5EF4-FFF2-40B4-BE49-F238E27FC236}">
                <a16:creationId xmlns:a16="http://schemas.microsoft.com/office/drawing/2014/main" id="{1D88E4C5-4BFE-C8AB-FD70-9E95A2B46F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325650842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FD4B41C-36FD-4183-B684-C25D6A4A124C}"/>
              </a:ext>
            </a:extLst>
          </p:cNvPr>
          <p:cNvSpPr/>
          <p:nvPr/>
        </p:nvSpPr>
        <p:spPr>
          <a:xfrm>
            <a:off x="-3444" y="6624025"/>
            <a:ext cx="12198888" cy="218265"/>
          </a:xfrm>
          <a:prstGeom prst="rect">
            <a:avLst/>
          </a:prstGeom>
        </p:spPr>
        <p:txBody>
          <a:bodyPr wrap="square">
            <a:spAutoFit/>
          </a:bodyPr>
          <a:lstStyle/>
          <a:p>
            <a:pPr>
              <a:lnSpc>
                <a:spcPct val="107000"/>
              </a:lnSpc>
            </a:pPr>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44B94A2C-6AB9-4CD5-ADAC-35C3AB2C56CB}"/>
              </a:ext>
            </a:extLst>
          </p:cNvPr>
          <p:cNvSpPr/>
          <p:nvPr/>
        </p:nvSpPr>
        <p:spPr>
          <a:xfrm>
            <a:off x="-3444" y="4080332"/>
            <a:ext cx="9141618" cy="103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30" name="TextBox 29">
            <a:extLst>
              <a:ext uri="{FF2B5EF4-FFF2-40B4-BE49-F238E27FC236}">
                <a16:creationId xmlns:a16="http://schemas.microsoft.com/office/drawing/2014/main" id="{518CD16A-6220-4A74-B92E-DE2A08F794D7}"/>
              </a:ext>
            </a:extLst>
          </p:cNvPr>
          <p:cNvSpPr txBox="1"/>
          <p:nvPr/>
        </p:nvSpPr>
        <p:spPr>
          <a:xfrm>
            <a:off x="6477000" y="1529881"/>
            <a:ext cx="2369653" cy="1677382"/>
          </a:xfrm>
          <a:prstGeom prst="rect">
            <a:avLst/>
          </a:prstGeom>
          <a:noFill/>
          <a:ln w="25400">
            <a:solidFill>
              <a:srgbClr val="CC3333"/>
            </a:solidFill>
            <a:prstDash val="dash"/>
          </a:ln>
        </p:spPr>
        <p:txBody>
          <a:bodyPr wrap="square" rtlCol="0">
            <a:spAutoFit/>
          </a:bodyPr>
          <a:lstStyle/>
          <a:p>
            <a:pPr algn="ctr">
              <a:defRPr/>
            </a:pPr>
            <a:r>
              <a:rPr lang="en-US" kern="0" dirty="0">
                <a:solidFill>
                  <a:srgbClr val="000000"/>
                </a:solidFill>
                <a:latin typeface="Arial Nova" panose="020B0504020202020204" pitchFamily="34" charset="0"/>
                <a:cs typeface="Arial" panose="020B0604020202020204" pitchFamily="34" charset="0"/>
              </a:rPr>
              <a:t>A study indicates only </a:t>
            </a:r>
            <a:r>
              <a:rPr lang="en-US" b="1" kern="0" dirty="0">
                <a:solidFill>
                  <a:srgbClr val="000000"/>
                </a:solidFill>
                <a:latin typeface="Arial Nova" panose="020B0504020202020204" pitchFamily="34" charset="0"/>
                <a:cs typeface="Arial" panose="020B0604020202020204" pitchFamily="34" charset="0"/>
              </a:rPr>
              <a:t>~50% </a:t>
            </a:r>
            <a:r>
              <a:rPr lang="en-US" kern="0" dirty="0">
                <a:solidFill>
                  <a:srgbClr val="000000"/>
                </a:solidFill>
                <a:latin typeface="Arial Nova" panose="020B0504020202020204" pitchFamily="34" charset="0"/>
                <a:cs typeface="Arial" panose="020B0604020202020204" pitchFamily="34" charset="0"/>
              </a:rPr>
              <a:t>of Latinos living with diagnosed HIV reach </a:t>
            </a:r>
            <a:r>
              <a:rPr lang="en-US" i="1" u="sng" kern="0" dirty="0">
                <a:solidFill>
                  <a:srgbClr val="000000"/>
                </a:solidFill>
                <a:latin typeface="Arial Nova" panose="020B0504020202020204" pitchFamily="34" charset="0"/>
                <a:cs typeface="Arial" panose="020B0604020202020204" pitchFamily="34" charset="0"/>
              </a:rPr>
              <a:t>sustained</a:t>
            </a:r>
            <a:r>
              <a:rPr lang="en-US" kern="0" dirty="0">
                <a:solidFill>
                  <a:srgbClr val="000000"/>
                </a:solidFill>
                <a:latin typeface="Arial Nova" panose="020B0504020202020204" pitchFamily="34" charset="0"/>
                <a:cs typeface="Arial" panose="020B0604020202020204" pitchFamily="34" charset="0"/>
              </a:rPr>
              <a:t> viral suppression</a:t>
            </a:r>
          </a:p>
          <a:p>
            <a:pPr algn="ctr">
              <a:defRPr/>
            </a:pPr>
            <a:endParaRPr lang="en-US" sz="400" dirty="0">
              <a:cs typeface="Calibri" panose="020F0502020204030204" pitchFamily="34" charset="0"/>
            </a:endParaRPr>
          </a:p>
          <a:p>
            <a:pPr algn="ctr">
              <a:defRPr/>
            </a:pPr>
            <a:r>
              <a:rPr lang="en-US" sz="900" dirty="0" err="1">
                <a:cs typeface="Calibri" panose="020F0502020204030204" pitchFamily="34" charset="0"/>
              </a:rPr>
              <a:t>Crepaz</a:t>
            </a:r>
            <a:r>
              <a:rPr lang="en-US" sz="900" dirty="0">
                <a:cs typeface="Calibri" panose="020F0502020204030204" pitchFamily="34" charset="0"/>
              </a:rPr>
              <a:t> et al. 2018</a:t>
            </a:r>
          </a:p>
        </p:txBody>
      </p:sp>
      <p:sp>
        <p:nvSpPr>
          <p:cNvPr id="51" name="TextBox 50">
            <a:extLst>
              <a:ext uri="{FF2B5EF4-FFF2-40B4-BE49-F238E27FC236}">
                <a16:creationId xmlns:a16="http://schemas.microsoft.com/office/drawing/2014/main" id="{AEE4577E-E800-47A9-B387-7F3F8F28D5D9}"/>
              </a:ext>
            </a:extLst>
          </p:cNvPr>
          <p:cNvSpPr txBox="1"/>
          <p:nvPr/>
        </p:nvSpPr>
        <p:spPr>
          <a:xfrm>
            <a:off x="-111991" y="1016178"/>
            <a:ext cx="6882094" cy="400110"/>
          </a:xfrm>
          <a:prstGeom prst="rect">
            <a:avLst/>
          </a:prstGeom>
          <a:noFill/>
        </p:spPr>
        <p:txBody>
          <a:bodyPr wrap="square" rtlCol="0">
            <a:spAutoFit/>
          </a:bodyPr>
          <a:lstStyle/>
          <a:p>
            <a:pPr algn="ctr"/>
            <a:r>
              <a:rPr lang="en-US" sz="2000" b="1" dirty="0">
                <a:latin typeface="Arial Nova" panose="020B0504020202020204" pitchFamily="34" charset="0"/>
                <a:ea typeface="Arial" charset="0"/>
                <a:cs typeface="Arial" panose="020B0604020202020204" pitchFamily="34" charset="0"/>
              </a:rPr>
              <a:t>Among Latinos newly diagnosed with HIV in 2020:</a:t>
            </a:r>
          </a:p>
        </p:txBody>
      </p:sp>
      <p:sp>
        <p:nvSpPr>
          <p:cNvPr id="53" name="TextBox 52">
            <a:extLst>
              <a:ext uri="{FF2B5EF4-FFF2-40B4-BE49-F238E27FC236}">
                <a16:creationId xmlns:a16="http://schemas.microsoft.com/office/drawing/2014/main" id="{F16AEEFE-2956-4425-A1C2-16D88FCA2653}"/>
              </a:ext>
            </a:extLst>
          </p:cNvPr>
          <p:cNvSpPr txBox="1"/>
          <p:nvPr/>
        </p:nvSpPr>
        <p:spPr>
          <a:xfrm>
            <a:off x="185865" y="3203365"/>
            <a:ext cx="2914405" cy="923330"/>
          </a:xfrm>
          <a:prstGeom prst="rect">
            <a:avLst/>
          </a:prstGeom>
          <a:noFill/>
        </p:spPr>
        <p:txBody>
          <a:bodyPr wrap="square" rtlCol="0">
            <a:spAutoFit/>
          </a:bodyPr>
          <a:lstStyle/>
          <a:p>
            <a:pPr algn="ctr"/>
            <a:r>
              <a:rPr lang="en-US" dirty="0">
                <a:latin typeface="+mj-lt"/>
                <a:ea typeface="Arial" charset="0"/>
                <a:cs typeface="Arial" panose="020B0604020202020204" pitchFamily="34" charset="0"/>
              </a:rPr>
              <a:t>Nearly </a:t>
            </a:r>
            <a:r>
              <a:rPr lang="en-US" b="1" dirty="0">
                <a:solidFill>
                  <a:srgbClr val="CC3333"/>
                </a:solidFill>
                <a:latin typeface="+mj-lt"/>
                <a:ea typeface="Arial" charset="0"/>
                <a:cs typeface="Arial" panose="020B0604020202020204" pitchFamily="34" charset="0"/>
              </a:rPr>
              <a:t>1 in 6 </a:t>
            </a:r>
            <a:r>
              <a:rPr lang="en-US" b="1" dirty="0">
                <a:latin typeface="+mj-lt"/>
                <a:ea typeface="Arial" charset="0"/>
                <a:cs typeface="Arial" panose="020B0604020202020204" pitchFamily="34" charset="0"/>
              </a:rPr>
              <a:t>was not linked to HIV care </a:t>
            </a:r>
            <a:r>
              <a:rPr lang="en-US" dirty="0">
                <a:latin typeface="+mj-lt"/>
                <a:ea typeface="Arial" charset="0"/>
                <a:cs typeface="Arial" panose="020B0604020202020204" pitchFamily="34" charset="0"/>
              </a:rPr>
              <a:t>within 30 days of diagnosis</a:t>
            </a:r>
          </a:p>
        </p:txBody>
      </p:sp>
      <p:sp>
        <p:nvSpPr>
          <p:cNvPr id="58" name="TextBox 57">
            <a:extLst>
              <a:ext uri="{FF2B5EF4-FFF2-40B4-BE49-F238E27FC236}">
                <a16:creationId xmlns:a16="http://schemas.microsoft.com/office/drawing/2014/main" id="{217468B6-D54D-4910-A191-CBC6BCE55605}"/>
              </a:ext>
            </a:extLst>
          </p:cNvPr>
          <p:cNvSpPr txBox="1"/>
          <p:nvPr/>
        </p:nvSpPr>
        <p:spPr>
          <a:xfrm>
            <a:off x="3173590" y="3203365"/>
            <a:ext cx="3150079" cy="923330"/>
          </a:xfrm>
          <a:prstGeom prst="rect">
            <a:avLst/>
          </a:prstGeom>
          <a:noFill/>
        </p:spPr>
        <p:txBody>
          <a:bodyPr wrap="square" rtlCol="0">
            <a:spAutoFit/>
          </a:bodyPr>
          <a:lstStyle/>
          <a:p>
            <a:pPr algn="ctr"/>
            <a:r>
              <a:rPr lang="en-US" dirty="0">
                <a:latin typeface="+mj-lt"/>
                <a:ea typeface="Arial" charset="0"/>
                <a:cs typeface="Arial" panose="020B0604020202020204" pitchFamily="34" charset="0"/>
              </a:rPr>
              <a:t>Nearly </a:t>
            </a:r>
            <a:r>
              <a:rPr lang="en-US" b="1" dirty="0">
                <a:solidFill>
                  <a:srgbClr val="CC3333"/>
                </a:solidFill>
                <a:latin typeface="+mj-lt"/>
                <a:ea typeface="Arial" charset="0"/>
                <a:cs typeface="Arial" panose="020B0604020202020204" pitchFamily="34" charset="0"/>
              </a:rPr>
              <a:t>1 in 3 </a:t>
            </a:r>
            <a:r>
              <a:rPr lang="en-US" b="1" dirty="0">
                <a:latin typeface="+mj-lt"/>
                <a:ea typeface="Arial" charset="0"/>
                <a:cs typeface="Arial" panose="020B0604020202020204" pitchFamily="34" charset="0"/>
              </a:rPr>
              <a:t>did not achieve viral suppression </a:t>
            </a:r>
            <a:r>
              <a:rPr lang="en-US" dirty="0">
                <a:latin typeface="+mj-lt"/>
                <a:ea typeface="Arial" charset="0"/>
                <a:cs typeface="Arial" panose="020B0604020202020204" pitchFamily="34" charset="0"/>
              </a:rPr>
              <a:t>within 6 months of diagnosis</a:t>
            </a:r>
          </a:p>
        </p:txBody>
      </p:sp>
      <p:sp>
        <p:nvSpPr>
          <p:cNvPr id="63" name="Rectangle 62">
            <a:extLst>
              <a:ext uri="{FF2B5EF4-FFF2-40B4-BE49-F238E27FC236}">
                <a16:creationId xmlns:a16="http://schemas.microsoft.com/office/drawing/2014/main" id="{F1F70D64-2CCD-4CCE-B76D-4933F1191B5D}"/>
              </a:ext>
            </a:extLst>
          </p:cNvPr>
          <p:cNvSpPr/>
          <p:nvPr/>
        </p:nvSpPr>
        <p:spPr>
          <a:xfrm>
            <a:off x="11652" y="4654719"/>
            <a:ext cx="7957845" cy="507831"/>
          </a:xfrm>
          <a:prstGeom prst="rect">
            <a:avLst/>
          </a:prstGeom>
        </p:spPr>
        <p:txBody>
          <a:bodyPr wrap="square">
            <a:spAutoFit/>
          </a:bodyPr>
          <a:lstStyle/>
          <a:p>
            <a:r>
              <a:rPr lang="en-US" sz="900" dirty="0">
                <a:solidFill>
                  <a:srgbClr val="242424"/>
                </a:solidFill>
                <a:latin typeface="Calibri" panose="020F0502020204030204" pitchFamily="34" charset="0"/>
                <a:cs typeface="Calibri" panose="020F0502020204030204" pitchFamily="34" charset="0"/>
              </a:rPr>
              <a:t>Sources: Centers for Disease Control and Prevention. Monitoring selected national HIV prevention and care objectives by using HIV surveillance data—United States and 6 dependent areas, 2020. </a:t>
            </a:r>
            <a:r>
              <a:rPr lang="en-US" sz="900" i="1" dirty="0">
                <a:solidFill>
                  <a:srgbClr val="242424"/>
                </a:solidFill>
                <a:latin typeface="Calibri" panose="020F0502020204030204" pitchFamily="34" charset="0"/>
                <a:cs typeface="Calibri" panose="020F0502020204030204" pitchFamily="34" charset="0"/>
              </a:rPr>
              <a:t>HIV Surveillance Supplemental Report</a:t>
            </a:r>
            <a:r>
              <a:rPr lang="en-US" sz="900" dirty="0">
                <a:solidFill>
                  <a:srgbClr val="242424"/>
                </a:solidFill>
                <a:latin typeface="Calibri" panose="020F0502020204030204" pitchFamily="34" charset="0"/>
                <a:cs typeface="Calibri" panose="020F0502020204030204" pitchFamily="34" charset="0"/>
              </a:rPr>
              <a:t> 2020;27(3).; </a:t>
            </a:r>
            <a:r>
              <a:rPr lang="en-US" sz="900" dirty="0" err="1">
                <a:solidFill>
                  <a:srgbClr val="242424"/>
                </a:solidFill>
                <a:latin typeface="Calibri" panose="020F0502020204030204" pitchFamily="34" charset="0"/>
                <a:cs typeface="Calibri" panose="020F0502020204030204" pitchFamily="34" charset="0"/>
              </a:rPr>
              <a:t>Crepaz</a:t>
            </a:r>
            <a:r>
              <a:rPr lang="en-US" sz="900" dirty="0">
                <a:solidFill>
                  <a:srgbClr val="242424"/>
                </a:solidFill>
                <a:latin typeface="Calibri" panose="020F0502020204030204" pitchFamily="34" charset="0"/>
                <a:cs typeface="Calibri" panose="020F0502020204030204" pitchFamily="34" charset="0"/>
              </a:rPr>
              <a:t> N, et al. Racial and ethnic disparities in sustained viral suppression and transmission risk potential among persons receiving HIV Care—United States, 2014. MMWR </a:t>
            </a:r>
            <a:r>
              <a:rPr lang="en-US" sz="900" dirty="0" err="1">
                <a:solidFill>
                  <a:srgbClr val="242424"/>
                </a:solidFill>
                <a:latin typeface="Calibri" panose="020F0502020204030204" pitchFamily="34" charset="0"/>
                <a:cs typeface="Calibri" panose="020F0502020204030204" pitchFamily="34" charset="0"/>
              </a:rPr>
              <a:t>Morb</a:t>
            </a:r>
            <a:r>
              <a:rPr lang="en-US" sz="900" dirty="0">
                <a:solidFill>
                  <a:srgbClr val="242424"/>
                </a:solidFill>
                <a:latin typeface="Calibri" panose="020F0502020204030204" pitchFamily="34" charset="0"/>
                <a:cs typeface="Calibri" panose="020F0502020204030204" pitchFamily="34" charset="0"/>
              </a:rPr>
              <a:t> Mortal </a:t>
            </a:r>
            <a:r>
              <a:rPr lang="en-US" sz="900" dirty="0" err="1">
                <a:solidFill>
                  <a:srgbClr val="242424"/>
                </a:solidFill>
                <a:latin typeface="Calibri" panose="020F0502020204030204" pitchFamily="34" charset="0"/>
                <a:cs typeface="Calibri" panose="020F0502020204030204" pitchFamily="34" charset="0"/>
              </a:rPr>
              <a:t>Wkly</a:t>
            </a:r>
            <a:r>
              <a:rPr lang="en-US" sz="900" dirty="0">
                <a:solidFill>
                  <a:srgbClr val="242424"/>
                </a:solidFill>
                <a:latin typeface="Calibri" panose="020F0502020204030204" pitchFamily="34" charset="0"/>
                <a:cs typeface="Calibri" panose="020F0502020204030204" pitchFamily="34" charset="0"/>
              </a:rPr>
              <a:t> Rep. 2018;67(4):113-118.</a:t>
            </a:r>
            <a:endParaRPr lang="en-US" sz="9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F0C1D2B-4D29-D331-DB5A-A8D1F707F366}"/>
              </a:ext>
            </a:extLst>
          </p:cNvPr>
          <p:cNvSpPr/>
          <p:nvPr/>
        </p:nvSpPr>
        <p:spPr>
          <a:xfrm>
            <a:off x="8495050" y="101823"/>
            <a:ext cx="609600" cy="369332"/>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0300EC6-F9DE-8CD8-1AE3-C47EBCC7C440}"/>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pic>
        <p:nvPicPr>
          <p:cNvPr id="12" name="Picture 11" descr="Shape&#10;&#10;Description automatically generated with low confidence">
            <a:extLst>
              <a:ext uri="{FF2B5EF4-FFF2-40B4-BE49-F238E27FC236}">
                <a16:creationId xmlns:a16="http://schemas.microsoft.com/office/drawing/2014/main" id="{61DC8C47-396F-9194-ADF0-21D792162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8" y="1957955"/>
            <a:ext cx="994198" cy="994198"/>
          </a:xfrm>
          <a:prstGeom prst="rect">
            <a:avLst/>
          </a:prstGeom>
        </p:spPr>
      </p:pic>
      <p:pic>
        <p:nvPicPr>
          <p:cNvPr id="16" name="Graphic 15" descr="Man with solid fill">
            <a:extLst>
              <a:ext uri="{FF2B5EF4-FFF2-40B4-BE49-F238E27FC236}">
                <a16:creationId xmlns:a16="http://schemas.microsoft.com/office/drawing/2014/main" id="{4A3B9EAF-DBCC-0D36-24F2-5B16F2C71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0484" y="1821670"/>
            <a:ext cx="1066800" cy="1066800"/>
          </a:xfrm>
          <a:prstGeom prst="rect">
            <a:avLst/>
          </a:prstGeom>
        </p:spPr>
      </p:pic>
      <p:pic>
        <p:nvPicPr>
          <p:cNvPr id="18" name="Graphic 17" descr="Man with solid fill">
            <a:extLst>
              <a:ext uri="{FF2B5EF4-FFF2-40B4-BE49-F238E27FC236}">
                <a16:creationId xmlns:a16="http://schemas.microsoft.com/office/drawing/2014/main" id="{2082A402-B3C5-20AE-71B3-F14904C8A5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10660" y="1850951"/>
            <a:ext cx="1066800" cy="1066800"/>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C5615A41-C4C4-6A0B-543C-EBC177580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91" t="3383" r="22911"/>
          <a:stretch/>
        </p:blipFill>
        <p:spPr>
          <a:xfrm>
            <a:off x="4406072" y="1770662"/>
            <a:ext cx="685800" cy="1240862"/>
          </a:xfrm>
          <a:prstGeom prst="rect">
            <a:avLst/>
          </a:prstGeom>
        </p:spPr>
      </p:pic>
      <p:pic>
        <p:nvPicPr>
          <p:cNvPr id="4" name="Graphic 3" descr="Man with solid fill">
            <a:extLst>
              <a:ext uri="{FF2B5EF4-FFF2-40B4-BE49-F238E27FC236}">
                <a16:creationId xmlns:a16="http://schemas.microsoft.com/office/drawing/2014/main" id="{F10CB265-990D-93EB-9F76-FE6E32E02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100" y="2040794"/>
            <a:ext cx="825818" cy="825818"/>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B5B6FC85-2D7E-0899-CE8D-D0A0FC8B1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054" y="1965142"/>
            <a:ext cx="994198" cy="994198"/>
          </a:xfrm>
          <a:prstGeom prst="rect">
            <a:avLst/>
          </a:prstGeom>
        </p:spPr>
      </p:pic>
      <p:pic>
        <p:nvPicPr>
          <p:cNvPr id="7" name="Graphic 6" descr="Man with solid fill">
            <a:extLst>
              <a:ext uri="{FF2B5EF4-FFF2-40B4-BE49-F238E27FC236}">
                <a16:creationId xmlns:a16="http://schemas.microsoft.com/office/drawing/2014/main" id="{4389219E-2C5F-A592-180C-CBDCA44157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1233" y="2040794"/>
            <a:ext cx="825818" cy="825818"/>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60B9AA74-8B9C-577C-1DC3-AF80E8A2F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339" y="1956604"/>
            <a:ext cx="994198" cy="994198"/>
          </a:xfrm>
          <a:prstGeom prst="rect">
            <a:avLst/>
          </a:prstGeom>
        </p:spPr>
      </p:pic>
      <p:pic>
        <p:nvPicPr>
          <p:cNvPr id="9" name="Graphic 8" descr="Man with solid fill">
            <a:extLst>
              <a:ext uri="{FF2B5EF4-FFF2-40B4-BE49-F238E27FC236}">
                <a16:creationId xmlns:a16="http://schemas.microsoft.com/office/drawing/2014/main" id="{5FF69E51-58E0-96A5-8FFC-FCDFE649FB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0447" y="2065162"/>
            <a:ext cx="825818" cy="825818"/>
          </a:xfrm>
          <a:prstGeom prst="rect">
            <a:avLst/>
          </a:prstGeom>
        </p:spPr>
      </p:pic>
      <p:sp>
        <p:nvSpPr>
          <p:cNvPr id="22" name="Rectangle 21">
            <a:extLst>
              <a:ext uri="{FF2B5EF4-FFF2-40B4-BE49-F238E27FC236}">
                <a16:creationId xmlns:a16="http://schemas.microsoft.com/office/drawing/2014/main" id="{37B4AE13-9867-49D4-B681-2B60CBE3DA6E}"/>
              </a:ext>
            </a:extLst>
          </p:cNvPr>
          <p:cNvSpPr/>
          <p:nvPr/>
        </p:nvSpPr>
        <p:spPr>
          <a:xfrm>
            <a:off x="39350" y="65840"/>
            <a:ext cx="9141618" cy="430887"/>
          </a:xfrm>
          <a:prstGeom prst="rect">
            <a:avLst/>
          </a:prstGeom>
        </p:spPr>
        <p:txBody>
          <a:bodyPr wrap="square">
            <a:spAutoFit/>
          </a:bodyPr>
          <a:lstStyle/>
          <a:p>
            <a:pPr lvl="0" algn="ctr"/>
            <a:r>
              <a:rPr lang="en-US" sz="2200" b="1" dirty="0">
                <a:solidFill>
                  <a:srgbClr val="FFFFFF"/>
                </a:solidFill>
              </a:rPr>
              <a:t>2. Inequity in the Reach of Services to Latinos: Treatment</a:t>
            </a:r>
          </a:p>
        </p:txBody>
      </p:sp>
      <p:pic>
        <p:nvPicPr>
          <p:cNvPr id="5" name="Picture 4" descr="A blue sign with white text&#10;&#10;Description automatically generated with medium confidence">
            <a:extLst>
              <a:ext uri="{FF2B5EF4-FFF2-40B4-BE49-F238E27FC236}">
                <a16:creationId xmlns:a16="http://schemas.microsoft.com/office/drawing/2014/main" id="{C3994EB1-6EE7-1F87-F74D-A98A2B372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154784782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405FEC0-9BE7-4AFC-B75E-AD1BBC8128EE}"/>
              </a:ext>
            </a:extLst>
          </p:cNvPr>
          <p:cNvSpPr/>
          <p:nvPr/>
        </p:nvSpPr>
        <p:spPr>
          <a:xfrm>
            <a:off x="2564" y="4200057"/>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9" name="Rectangle 38">
            <a:extLst>
              <a:ext uri="{FF2B5EF4-FFF2-40B4-BE49-F238E27FC236}">
                <a16:creationId xmlns:a16="http://schemas.microsoft.com/office/drawing/2014/main" id="{BFD4B41C-36FD-4183-B684-C25D6A4A124C}"/>
              </a:ext>
            </a:extLst>
          </p:cNvPr>
          <p:cNvSpPr/>
          <p:nvPr/>
        </p:nvSpPr>
        <p:spPr>
          <a:xfrm>
            <a:off x="-3444" y="6624025"/>
            <a:ext cx="12198888" cy="218265"/>
          </a:xfrm>
          <a:prstGeom prst="rect">
            <a:avLst/>
          </a:prstGeom>
        </p:spPr>
        <p:txBody>
          <a:bodyPr wrap="square">
            <a:spAutoFit/>
          </a:bodyPr>
          <a:lstStyle/>
          <a:p>
            <a:pPr>
              <a:lnSpc>
                <a:spcPct val="107000"/>
              </a:lnSpc>
            </a:pPr>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654D49A-C0D4-6159-99A5-CD675CE4704E}"/>
              </a:ext>
            </a:extLst>
          </p:cNvPr>
          <p:cNvSpPr/>
          <p:nvPr/>
        </p:nvSpPr>
        <p:spPr>
          <a:xfrm>
            <a:off x="8495050" y="101823"/>
            <a:ext cx="609600" cy="369332"/>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3D3DB5-3B4A-D5D0-57C6-09B1D265DF72}"/>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4" name="Rectangle 23">
            <a:extLst>
              <a:ext uri="{FF2B5EF4-FFF2-40B4-BE49-F238E27FC236}">
                <a16:creationId xmlns:a16="http://schemas.microsoft.com/office/drawing/2014/main" id="{C95D93FD-7C38-6536-1993-3C4FFB218F3E}"/>
              </a:ext>
            </a:extLst>
          </p:cNvPr>
          <p:cNvSpPr/>
          <p:nvPr/>
        </p:nvSpPr>
        <p:spPr>
          <a:xfrm>
            <a:off x="-92095" y="76778"/>
            <a:ext cx="9141618" cy="430887"/>
          </a:xfrm>
          <a:prstGeom prst="rect">
            <a:avLst/>
          </a:prstGeom>
        </p:spPr>
        <p:txBody>
          <a:bodyPr wrap="square">
            <a:spAutoFit/>
          </a:bodyPr>
          <a:lstStyle/>
          <a:p>
            <a:pPr lvl="0" algn="ctr"/>
            <a:r>
              <a:rPr lang="en-US" sz="2200" b="1" dirty="0">
                <a:solidFill>
                  <a:srgbClr val="FFFFFF"/>
                </a:solidFill>
              </a:rPr>
              <a:t>3. Lack of Access to Health Care Services</a:t>
            </a:r>
          </a:p>
        </p:txBody>
      </p:sp>
      <p:sp>
        <p:nvSpPr>
          <p:cNvPr id="11" name="TextBox 10">
            <a:extLst>
              <a:ext uri="{FF2B5EF4-FFF2-40B4-BE49-F238E27FC236}">
                <a16:creationId xmlns:a16="http://schemas.microsoft.com/office/drawing/2014/main" id="{810375E6-BC36-459E-823F-8491CBFEFD47}"/>
              </a:ext>
            </a:extLst>
          </p:cNvPr>
          <p:cNvSpPr txBox="1"/>
          <p:nvPr/>
        </p:nvSpPr>
        <p:spPr>
          <a:xfrm>
            <a:off x="457200" y="1472299"/>
            <a:ext cx="3767731" cy="2000548"/>
          </a:xfrm>
          <a:prstGeom prst="rect">
            <a:avLst/>
          </a:prstGeom>
          <a:noFill/>
        </p:spPr>
        <p:txBody>
          <a:bodyPr wrap="square" rtlCol="0">
            <a:spAutoFit/>
          </a:bodyPr>
          <a:lstStyle/>
          <a:p>
            <a:pPr algn="ctr"/>
            <a:r>
              <a:rPr lang="en-US" sz="2000" dirty="0"/>
              <a:t>In 2022</a:t>
            </a:r>
            <a:r>
              <a:rPr lang="en-US" sz="2000" b="1" dirty="0"/>
              <a:t>, roughly </a:t>
            </a:r>
            <a:r>
              <a:rPr lang="en-US" sz="2000" b="1" dirty="0">
                <a:solidFill>
                  <a:srgbClr val="C00000"/>
                </a:solidFill>
              </a:rPr>
              <a:t>50</a:t>
            </a:r>
            <a:r>
              <a:rPr lang="en-US" sz="2400" b="1" dirty="0">
                <a:solidFill>
                  <a:srgbClr val="C00000"/>
                </a:solidFill>
              </a:rPr>
              <a:t>%</a:t>
            </a:r>
            <a:r>
              <a:rPr lang="en-US" sz="2000" b="1" dirty="0"/>
              <a:t> of Latinos were uninsured or underinsured </a:t>
            </a:r>
            <a:r>
              <a:rPr lang="en-US" sz="2000" dirty="0"/>
              <a:t>at any time in the past year</a:t>
            </a:r>
            <a:r>
              <a:rPr lang="en-US" sz="2000" b="1" dirty="0"/>
              <a:t>, limiting access to HIV prevention and treatment services</a:t>
            </a:r>
          </a:p>
        </p:txBody>
      </p:sp>
      <p:sp>
        <p:nvSpPr>
          <p:cNvPr id="5" name="Rectangle 4">
            <a:extLst>
              <a:ext uri="{FF2B5EF4-FFF2-40B4-BE49-F238E27FC236}">
                <a16:creationId xmlns:a16="http://schemas.microsoft.com/office/drawing/2014/main" id="{3C351159-26BC-4739-BD9F-F8CE0943ABF4}"/>
              </a:ext>
            </a:extLst>
          </p:cNvPr>
          <p:cNvSpPr/>
          <p:nvPr/>
        </p:nvSpPr>
        <p:spPr>
          <a:xfrm>
            <a:off x="-6008" y="4619780"/>
            <a:ext cx="7975505" cy="461665"/>
          </a:xfrm>
          <a:prstGeom prst="rect">
            <a:avLst/>
          </a:prstGeom>
        </p:spPr>
        <p:txBody>
          <a:bodyPr wrap="square">
            <a:spAutoFit/>
          </a:bodyPr>
          <a:lstStyle/>
          <a:p>
            <a:r>
              <a:rPr lang="en-US" sz="800" dirty="0">
                <a:latin typeface="Calibri" panose="020F0502020204030204" pitchFamily="34" charset="0"/>
                <a:cs typeface="Calibri" panose="020F0502020204030204" pitchFamily="34" charset="0"/>
              </a:rPr>
              <a:t>Sources </a:t>
            </a:r>
            <a:r>
              <a:rPr lang="en-US" sz="800" dirty="0" err="1">
                <a:latin typeface="Calibri" panose="020F0502020204030204" pitchFamily="34" charset="0"/>
                <a:cs typeface="Calibri" panose="020F0502020204030204" pitchFamily="34" charset="0"/>
              </a:rPr>
              <a:t>Sudano</a:t>
            </a:r>
            <a:r>
              <a:rPr lang="en-US" sz="800" dirty="0">
                <a:latin typeface="Calibri" panose="020F0502020204030204" pitchFamily="34" charset="0"/>
                <a:cs typeface="Calibri" panose="020F0502020204030204" pitchFamily="34" charset="0"/>
              </a:rPr>
              <a:t> JJ, Baker DW. Intermittent lack of health insurance coverage and use of preventive services. American Journal of Public Health. 2011;93:130-137. </a:t>
            </a:r>
            <a:r>
              <a:rPr lang="en-US" sz="800" dirty="0">
                <a:latin typeface="Calibri" panose="020F0502020204030204" pitchFamily="34" charset="0"/>
                <a:cs typeface="Calibri" panose="020F0502020204030204" pitchFamily="34" charset="0"/>
                <a:hlinkClick r:id="rId3"/>
              </a:rPr>
              <a:t>https://ajph.aphapublications.org/doi/abs/10.2105/AJPH.93.1.130</a:t>
            </a:r>
            <a:r>
              <a:rPr lang="en-US" sz="800" dirty="0">
                <a:latin typeface="Calibri" panose="020F0502020204030204" pitchFamily="34" charset="0"/>
                <a:cs typeface="Calibri" panose="020F0502020204030204" pitchFamily="34" charset="0"/>
              </a:rPr>
              <a:t>; Collins SR, Hayne LA, </a:t>
            </a:r>
            <a:r>
              <a:rPr lang="en-US" sz="800" dirty="0" err="1">
                <a:latin typeface="Calibri" panose="020F0502020204030204" pitchFamily="34" charset="0"/>
                <a:cs typeface="Calibri" panose="020F0502020204030204" pitchFamily="34" charset="0"/>
              </a:rPr>
              <a:t>Masitha</a:t>
            </a:r>
            <a:r>
              <a:rPr lang="en-US" sz="800" dirty="0">
                <a:latin typeface="Calibri" panose="020F0502020204030204" pitchFamily="34" charset="0"/>
                <a:cs typeface="Calibri" panose="020F0502020204030204" pitchFamily="34" charset="0"/>
              </a:rPr>
              <a:t> R. </a:t>
            </a:r>
            <a:r>
              <a:rPr lang="en-US" sz="800" i="1" dirty="0">
                <a:latin typeface="Calibri" panose="020F0502020204030204" pitchFamily="34" charset="0"/>
                <a:cs typeface="Calibri" panose="020F0502020204030204" pitchFamily="34" charset="0"/>
              </a:rPr>
              <a:t>The state of U.S. health insurance in 2022: findings from the Commonwealth Fund Biennial Health Insurance Survey</a:t>
            </a:r>
            <a:r>
              <a:rPr lang="en-US" sz="800" dirty="0">
                <a:latin typeface="Calibri" panose="020F0502020204030204" pitchFamily="34" charset="0"/>
                <a:cs typeface="Calibri" panose="020F0502020204030204" pitchFamily="34" charset="0"/>
              </a:rPr>
              <a:t>. Commonwealth Fund. 2022. </a:t>
            </a:r>
            <a:r>
              <a:rPr lang="en-US" sz="800" dirty="0">
                <a:latin typeface="Calibri" panose="020F0502020204030204" pitchFamily="34" charset="0"/>
                <a:cs typeface="Calibri" panose="020F0502020204030204" pitchFamily="34" charset="0"/>
                <a:hlinkClick r:id="rId4"/>
              </a:rPr>
              <a:t>https://www.commonwealthfund.org/publications/issue-briefs/2022/sep/state-us-health-insurance-2022-biennial-survey</a:t>
            </a:r>
            <a:r>
              <a:rPr lang="en-US" sz="800" dirty="0">
                <a:latin typeface="Calibri" panose="020F0502020204030204" pitchFamily="34" charset="0"/>
                <a:cs typeface="Calibri" panose="020F0502020204030204" pitchFamily="34" charset="0"/>
              </a:rPr>
              <a:t> </a:t>
            </a:r>
          </a:p>
        </p:txBody>
      </p:sp>
      <p:pic>
        <p:nvPicPr>
          <p:cNvPr id="26" name="Picture 25" descr="Logo, company name&#10;&#10;Description automatically generated">
            <a:extLst>
              <a:ext uri="{FF2B5EF4-FFF2-40B4-BE49-F238E27FC236}">
                <a16:creationId xmlns:a16="http://schemas.microsoft.com/office/drawing/2014/main" id="{23552EF1-F6D8-2128-9172-E1905B575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714" y="971550"/>
            <a:ext cx="4076817" cy="3057613"/>
          </a:xfrm>
          <a:prstGeom prst="rect">
            <a:avLst/>
          </a:prstGeom>
        </p:spPr>
      </p:pic>
      <p:sp>
        <p:nvSpPr>
          <p:cNvPr id="4" name="Rectangle 3">
            <a:extLst>
              <a:ext uri="{FF2B5EF4-FFF2-40B4-BE49-F238E27FC236}">
                <a16:creationId xmlns:a16="http://schemas.microsoft.com/office/drawing/2014/main" id="{FE01C0B0-1F24-4768-8B6E-C7579D04991A}"/>
              </a:ext>
            </a:extLst>
          </p:cNvPr>
          <p:cNvSpPr/>
          <p:nvPr/>
        </p:nvSpPr>
        <p:spPr>
          <a:xfrm>
            <a:off x="4587" y="4017999"/>
            <a:ext cx="9503986" cy="430887"/>
          </a:xfrm>
          <a:prstGeom prst="rect">
            <a:avLst/>
          </a:prstGeom>
        </p:spPr>
        <p:txBody>
          <a:bodyPr wrap="square">
            <a:spAutoFit/>
          </a:bodyPr>
          <a:lstStyle/>
          <a:p>
            <a:r>
              <a:rPr lang="en-US" sz="1100" dirty="0"/>
              <a:t>*Uninsured includes anyone who is not currently covered by employee, private, Medicaid, Medicare, ACA state marketplace, or military/veterans coverage. Insured estimates do not include those with coverage for specific conditions (e.g. Ryan White ADAP)</a:t>
            </a:r>
          </a:p>
        </p:txBody>
      </p:sp>
      <p:pic>
        <p:nvPicPr>
          <p:cNvPr id="6" name="Picture 5" descr="A blue sign with white text&#10;&#10;Description automatically generated with medium confidence">
            <a:extLst>
              <a:ext uri="{FF2B5EF4-FFF2-40B4-BE49-F238E27FC236}">
                <a16:creationId xmlns:a16="http://schemas.microsoft.com/office/drawing/2014/main" id="{42DBCDD9-B674-10FF-F681-BEE3D932C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153381082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pic>
        <p:nvPicPr>
          <p:cNvPr id="22" name="Picture 21">
            <a:extLst>
              <a:ext uri="{FF2B5EF4-FFF2-40B4-BE49-F238E27FC236}">
                <a16:creationId xmlns:a16="http://schemas.microsoft.com/office/drawing/2014/main" id="{BC4BCF67-102E-4DC3-B22D-82FB798D2C99}"/>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92" y="4212234"/>
            <a:ext cx="9026128" cy="882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191" y="130089"/>
            <a:ext cx="9141618" cy="769441"/>
          </a:xfrm>
          <a:prstGeom prst="rect">
            <a:avLst/>
          </a:prstGeom>
        </p:spPr>
        <p:txBody>
          <a:bodyPr wrap="square">
            <a:spAutoFit/>
          </a:bodyPr>
          <a:lstStyle/>
          <a:p>
            <a:pPr algn="ctr" defTabSz="685800"/>
            <a:r>
              <a:rPr lang="en-US" sz="2200" b="1" kern="0" dirty="0">
                <a:solidFill>
                  <a:srgbClr val="FFFFFF"/>
                </a:solidFill>
                <a:cs typeface="Arial"/>
                <a:sym typeface="Arial"/>
              </a:rPr>
              <a:t>3. Misalignment of Workforce to Address Latino Needs </a:t>
            </a:r>
          </a:p>
          <a:p>
            <a:pPr algn="ctr" defTabSz="685800"/>
            <a:endParaRPr lang="en-US" sz="2200" b="1" kern="0" dirty="0">
              <a:solidFill>
                <a:srgbClr val="FFFFFF"/>
              </a:solidFill>
              <a:latin typeface="Arial"/>
              <a:cs typeface="Arial"/>
              <a:sym typeface="Arial"/>
            </a:endParaRPr>
          </a:p>
        </p:txBody>
      </p:sp>
      <p:sp>
        <p:nvSpPr>
          <p:cNvPr id="25" name="Rectangle 24">
            <a:extLst>
              <a:ext uri="{FF2B5EF4-FFF2-40B4-BE49-F238E27FC236}">
                <a16:creationId xmlns:a16="http://schemas.microsoft.com/office/drawing/2014/main" id="{27E766CC-DD6F-4651-AB29-1EC3BFFBFC22}"/>
              </a:ext>
            </a:extLst>
          </p:cNvPr>
          <p:cNvSpPr/>
          <p:nvPr/>
        </p:nvSpPr>
        <p:spPr>
          <a:xfrm>
            <a:off x="2819400" y="876477"/>
            <a:ext cx="3408177" cy="369332"/>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The Current Latino HIV Workforce</a:t>
            </a:r>
          </a:p>
        </p:txBody>
      </p:sp>
      <p:sp>
        <p:nvSpPr>
          <p:cNvPr id="26" name="Rectangle 25">
            <a:extLst>
              <a:ext uri="{FF2B5EF4-FFF2-40B4-BE49-F238E27FC236}">
                <a16:creationId xmlns:a16="http://schemas.microsoft.com/office/drawing/2014/main" id="{0246FEE2-EC27-45D9-9314-3A1C0272A20C}"/>
              </a:ext>
            </a:extLst>
          </p:cNvPr>
          <p:cNvSpPr/>
          <p:nvPr/>
        </p:nvSpPr>
        <p:spPr>
          <a:xfrm>
            <a:off x="2921474" y="1145255"/>
            <a:ext cx="3125599" cy="338554"/>
          </a:xfrm>
          <a:prstGeom prst="rect">
            <a:avLst/>
          </a:prstGeom>
        </p:spPr>
        <p:txBody>
          <a:bodyPr wrap="none">
            <a:spAutoFit/>
          </a:bodyPr>
          <a:lstStyle/>
          <a:p>
            <a:r>
              <a:rPr lang="en-US" sz="1600" i="1" dirty="0">
                <a:latin typeface="Calibri" panose="020F0502020204030204" pitchFamily="34" charset="0"/>
                <a:cs typeface="Calibri" panose="020F0502020204030204" pitchFamily="34" charset="0"/>
              </a:rPr>
              <a:t>Percent Latino by Occupation, 2022</a:t>
            </a:r>
          </a:p>
        </p:txBody>
      </p:sp>
      <p:graphicFrame>
        <p:nvGraphicFramePr>
          <p:cNvPr id="9" name="Chart 8">
            <a:extLst>
              <a:ext uri="{FF2B5EF4-FFF2-40B4-BE49-F238E27FC236}">
                <a16:creationId xmlns:a16="http://schemas.microsoft.com/office/drawing/2014/main" id="{6FD75150-A548-050B-A403-2B868D29B421}"/>
              </a:ext>
            </a:extLst>
          </p:cNvPr>
          <p:cNvGraphicFramePr>
            <a:graphicFrameLocks/>
          </p:cNvGraphicFramePr>
          <p:nvPr>
            <p:extLst>
              <p:ext uri="{D42A27DB-BD31-4B8C-83A1-F6EECF244321}">
                <p14:modId xmlns:p14="http://schemas.microsoft.com/office/powerpoint/2010/main" val="1226238915"/>
              </p:ext>
            </p:extLst>
          </p:nvPr>
        </p:nvGraphicFramePr>
        <p:xfrm>
          <a:off x="0" y="1315014"/>
          <a:ext cx="8927819" cy="384753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C4C72F08-A1EA-5986-B082-6C22E83C08C3}"/>
              </a:ext>
            </a:extLst>
          </p:cNvPr>
          <p:cNvSpPr txBox="1"/>
          <p:nvPr/>
        </p:nvSpPr>
        <p:spPr>
          <a:xfrm>
            <a:off x="-67657" y="4826560"/>
            <a:ext cx="5947186" cy="461665"/>
          </a:xfrm>
          <a:prstGeom prst="rect">
            <a:avLst/>
          </a:prstGeom>
          <a:noFill/>
        </p:spPr>
        <p:txBody>
          <a:bodyPr wrap="square" rtlCol="0">
            <a:spAutoFit/>
          </a:bodyPr>
          <a:lstStyle/>
          <a:p>
            <a:pPr>
              <a:defRPr/>
            </a:pPr>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Sources: U.S. Bureau of Labor Statistics. Employed persons by detailed occupation, sex, race, and Hispanic or Latino ethnicity, Labor Force Statistics from the Current Population Survey.; Weiser J, et al. Clinical Infectious Diseases. 2016;7(1):966-75. *Weiser et al. 2016</a:t>
            </a:r>
          </a:p>
          <a:p>
            <a:pPr>
              <a:defRPr/>
            </a:pPr>
            <a:endPar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endParaRPr>
          </a:p>
        </p:txBody>
      </p:sp>
      <p:cxnSp>
        <p:nvCxnSpPr>
          <p:cNvPr id="16" name="Straight Connector 15">
            <a:extLst>
              <a:ext uri="{FF2B5EF4-FFF2-40B4-BE49-F238E27FC236}">
                <a16:creationId xmlns:a16="http://schemas.microsoft.com/office/drawing/2014/main" id="{4D8A8198-9B3C-43E6-AF56-C6B5CC6E3B1B}"/>
              </a:ext>
            </a:extLst>
          </p:cNvPr>
          <p:cNvCxnSpPr>
            <a:cxnSpLocks/>
          </p:cNvCxnSpPr>
          <p:nvPr/>
        </p:nvCxnSpPr>
        <p:spPr>
          <a:xfrm>
            <a:off x="933068" y="2038350"/>
            <a:ext cx="7467600" cy="0"/>
          </a:xfrm>
          <a:prstGeom prst="line">
            <a:avLst/>
          </a:prstGeom>
          <a:ln w="19050">
            <a:solidFill>
              <a:srgbClr val="005B76"/>
            </a:solidFill>
            <a:prstDash val="dash"/>
          </a:ln>
        </p:spPr>
        <p:style>
          <a:lnRef idx="1">
            <a:schemeClr val="dk1"/>
          </a:lnRef>
          <a:fillRef idx="0">
            <a:schemeClr val="dk1"/>
          </a:fillRef>
          <a:effectRef idx="0">
            <a:schemeClr val="dk1"/>
          </a:effectRef>
          <a:fontRef idx="minor">
            <a:schemeClr val="tx1"/>
          </a:fontRef>
        </p:style>
      </p:cxnSp>
      <p:pic>
        <p:nvPicPr>
          <p:cNvPr id="4" name="Picture 3" descr="A blue sign with white text&#10;&#10;Description automatically generated with medium confidence">
            <a:extLst>
              <a:ext uri="{FF2B5EF4-FFF2-40B4-BE49-F238E27FC236}">
                <a16:creationId xmlns:a16="http://schemas.microsoft.com/office/drawing/2014/main" id="{02CE5EE3-493F-4EF8-B483-CF37A317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433" y="4801929"/>
            <a:ext cx="908756" cy="320395"/>
          </a:xfrm>
          <a:prstGeom prst="rect">
            <a:avLst/>
          </a:prstGeom>
        </p:spPr>
      </p:pic>
    </p:spTree>
    <p:extLst>
      <p:ext uri="{BB962C8B-B14F-4D97-AF65-F5344CB8AC3E}">
        <p14:creationId xmlns:p14="http://schemas.microsoft.com/office/powerpoint/2010/main" val="143018745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FBD39B-C4AA-797D-2CF3-4DEE36345C31}"/>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21771" y="4226271"/>
            <a:ext cx="8996234" cy="89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17" name="TextBox 16">
            <a:extLst>
              <a:ext uri="{FF2B5EF4-FFF2-40B4-BE49-F238E27FC236}">
                <a16:creationId xmlns:a16="http://schemas.microsoft.com/office/drawing/2014/main" id="{580089B7-9FE7-421E-8F57-4F69CD6CD37C}"/>
              </a:ext>
            </a:extLst>
          </p:cNvPr>
          <p:cNvSpPr txBox="1"/>
          <p:nvPr/>
        </p:nvSpPr>
        <p:spPr>
          <a:xfrm>
            <a:off x="-526" y="4731819"/>
            <a:ext cx="7921445" cy="33855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Sources: Hein I. Stigma, health discrimination common for Hispanic adults with HIV. </a:t>
            </a:r>
            <a:r>
              <a:rPr lang="en-US" sz="800" dirty="0" err="1">
                <a:latin typeface="Calibri" panose="020F0502020204030204" pitchFamily="34" charset="0"/>
                <a:cs typeface="Calibri" panose="020F0502020204030204" pitchFamily="34" charset="0"/>
              </a:rPr>
              <a:t>Medpage</a:t>
            </a:r>
            <a:r>
              <a:rPr lang="en-US" sz="800" dirty="0">
                <a:latin typeface="Calibri" panose="020F0502020204030204" pitchFamily="34" charset="0"/>
                <a:cs typeface="Calibri" panose="020F0502020204030204" pitchFamily="34" charset="0"/>
              </a:rPr>
              <a:t> Today. 2022.; </a:t>
            </a:r>
            <a:r>
              <a:rPr lang="en-US" sz="800" dirty="0">
                <a:solidFill>
                  <a:srgbClr val="000000"/>
                </a:solidFill>
                <a:latin typeface="Calibri" panose="020F0502020204030204" pitchFamily="34" charset="0"/>
                <a:cs typeface="Calibri" panose="020F0502020204030204" pitchFamily="34" charset="0"/>
              </a:rPr>
              <a:t>Padilla M, Patel D, Beer L, et al. HIV Stigma and Health Care Discrimination Experienced by Hispanic or Latino Persons with HIV — United States, 2018–2020. MMWR </a:t>
            </a:r>
            <a:r>
              <a:rPr lang="en-US" sz="800" dirty="0" err="1">
                <a:solidFill>
                  <a:srgbClr val="000000"/>
                </a:solidFill>
                <a:latin typeface="Calibri" panose="020F0502020204030204" pitchFamily="34" charset="0"/>
                <a:cs typeface="Calibri" panose="020F0502020204030204" pitchFamily="34" charset="0"/>
              </a:rPr>
              <a:t>Morb</a:t>
            </a:r>
            <a:r>
              <a:rPr lang="en-US" sz="800" dirty="0">
                <a:solidFill>
                  <a:srgbClr val="000000"/>
                </a:solidFill>
                <a:latin typeface="Calibri" panose="020F0502020204030204" pitchFamily="34" charset="0"/>
                <a:cs typeface="Calibri" panose="020F0502020204030204" pitchFamily="34" charset="0"/>
              </a:rPr>
              <a:t> Mortal </a:t>
            </a:r>
            <a:r>
              <a:rPr lang="en-US" sz="800" dirty="0" err="1">
                <a:solidFill>
                  <a:srgbClr val="000000"/>
                </a:solidFill>
                <a:latin typeface="Calibri" panose="020F0502020204030204" pitchFamily="34" charset="0"/>
                <a:cs typeface="Calibri" panose="020F0502020204030204" pitchFamily="34" charset="0"/>
              </a:rPr>
              <a:t>Wkly</a:t>
            </a:r>
            <a:r>
              <a:rPr lang="en-US" sz="800" dirty="0">
                <a:solidFill>
                  <a:srgbClr val="000000"/>
                </a:solidFill>
                <a:latin typeface="Calibri" panose="020F0502020204030204" pitchFamily="34" charset="0"/>
                <a:cs typeface="Calibri" panose="020F0502020204030204" pitchFamily="34" charset="0"/>
              </a:rPr>
              <a:t> Rep 2022;71:1293–1300. </a:t>
            </a:r>
            <a:endParaRPr lang="en-US" sz="8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7FA5CA2-5651-49C7-9D87-202FBA2906E6}"/>
              </a:ext>
            </a:extLst>
          </p:cNvPr>
          <p:cNvSpPr/>
          <p:nvPr/>
        </p:nvSpPr>
        <p:spPr>
          <a:xfrm>
            <a:off x="608697" y="142211"/>
            <a:ext cx="8207830" cy="430887"/>
          </a:xfrm>
          <a:prstGeom prst="rect">
            <a:avLst/>
          </a:prstGeom>
        </p:spPr>
        <p:txBody>
          <a:bodyPr wrap="square">
            <a:spAutoFit/>
          </a:bodyPr>
          <a:lstStyle/>
          <a:p>
            <a:pPr algn="ctr" defTabSz="685800"/>
            <a:r>
              <a:rPr lang="en-US" sz="2200" b="1" kern="0" dirty="0">
                <a:solidFill>
                  <a:srgbClr val="FFFFFF"/>
                </a:solidFill>
                <a:cs typeface="Arial"/>
                <a:sym typeface="Arial"/>
              </a:rPr>
              <a:t>5. HIV Stigma &amp; Discrimination Experienced by Latinos  </a:t>
            </a:r>
            <a:endParaRPr lang="en-US" sz="2200" b="1" kern="0" dirty="0">
              <a:solidFill>
                <a:srgbClr val="FFFFFF"/>
              </a:solidFill>
              <a:latin typeface="Arial"/>
              <a:cs typeface="Arial"/>
              <a:sym typeface="Arial"/>
            </a:endParaRPr>
          </a:p>
        </p:txBody>
      </p:sp>
      <p:pic>
        <p:nvPicPr>
          <p:cNvPr id="15" name="Graphic 14" descr="Man with solid fill">
            <a:extLst>
              <a:ext uri="{FF2B5EF4-FFF2-40B4-BE49-F238E27FC236}">
                <a16:creationId xmlns:a16="http://schemas.microsoft.com/office/drawing/2014/main" id="{84889578-8FBC-A42C-41A2-6507A23AA8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9058" y="1441734"/>
            <a:ext cx="826781" cy="826781"/>
          </a:xfrm>
          <a:prstGeom prst="rect">
            <a:avLst/>
          </a:prstGeom>
        </p:spPr>
      </p:pic>
      <p:sp>
        <p:nvSpPr>
          <p:cNvPr id="19" name="Google Shape;444;p40">
            <a:extLst>
              <a:ext uri="{FF2B5EF4-FFF2-40B4-BE49-F238E27FC236}">
                <a16:creationId xmlns:a16="http://schemas.microsoft.com/office/drawing/2014/main" id="{AE0F6C96-DFEC-C3BD-A700-0EA7B6FA6AF5}"/>
              </a:ext>
            </a:extLst>
          </p:cNvPr>
          <p:cNvSpPr txBox="1">
            <a:spLocks noGrp="1"/>
          </p:cNvSpPr>
          <p:nvPr>
            <p:ph type="title"/>
          </p:nvPr>
        </p:nvSpPr>
        <p:spPr>
          <a:xfrm>
            <a:off x="3787329" y="690079"/>
            <a:ext cx="5029198" cy="838290"/>
          </a:xfrm>
          <a:prstGeom prst="rect">
            <a:avLst/>
          </a:prstGeom>
          <a:noFill/>
          <a:ln>
            <a:noFill/>
          </a:ln>
        </p:spPr>
        <p:txBody>
          <a:bodyPr spcFirstLastPara="1" vert="horz" wrap="square" lIns="68569" tIns="68569" rIns="68569" bIns="68569" rtlCol="0" anchor="ctr" anchorCtr="0">
            <a:noAutofit/>
          </a:bodyPr>
          <a:lstStyle/>
          <a:p>
            <a:pPr algn="ctr"/>
            <a:r>
              <a:rPr lang="en-US" sz="1600" b="1" dirty="0">
                <a:solidFill>
                  <a:schemeClr val="tx1"/>
                </a:solidFill>
                <a:latin typeface="Calibri" panose="020F0502020204030204" pitchFamily="34" charset="0"/>
                <a:cs typeface="Calibri" panose="020F0502020204030204" pitchFamily="34" charset="0"/>
              </a:rPr>
              <a:t>Approximately</a:t>
            </a:r>
            <a:r>
              <a:rPr lang="en-US" sz="1600" b="1" dirty="0">
                <a:solidFill>
                  <a:srgbClr val="FF0000"/>
                </a:solidFill>
                <a:latin typeface="Calibri" panose="020F0502020204030204" pitchFamily="34" charset="0"/>
                <a:cs typeface="Calibri" panose="020F0502020204030204" pitchFamily="34" charset="0"/>
              </a:rPr>
              <a:t> </a:t>
            </a:r>
            <a:r>
              <a:rPr lang="en-US" sz="1600" b="1" dirty="0">
                <a:solidFill>
                  <a:srgbClr val="C00000"/>
                </a:solidFill>
                <a:latin typeface="Calibri" panose="020F0502020204030204" pitchFamily="34" charset="0"/>
                <a:cs typeface="Calibri" panose="020F0502020204030204" pitchFamily="34" charset="0"/>
              </a:rPr>
              <a:t>1 in 4 (23%) </a:t>
            </a:r>
            <a:r>
              <a:rPr lang="en-US" sz="1600" b="1" dirty="0">
                <a:solidFill>
                  <a:schemeClr val="tx1"/>
                </a:solidFill>
                <a:latin typeface="Calibri" panose="020F0502020204030204" pitchFamily="34" charset="0"/>
                <a:cs typeface="Calibri" panose="020F0502020204030204" pitchFamily="34" charset="0"/>
              </a:rPr>
              <a:t>Latinos living with HIV experienced health care discrimination from 2018-2020.  </a:t>
            </a:r>
            <a:endParaRPr sz="1600" b="1" dirty="0">
              <a:solidFill>
                <a:schemeClr val="tx1"/>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9A1FC3A2-2643-435D-9B28-E0C861981F65}"/>
              </a:ext>
            </a:extLst>
          </p:cNvPr>
          <p:cNvGrpSpPr/>
          <p:nvPr/>
        </p:nvGrpSpPr>
        <p:grpSpPr>
          <a:xfrm>
            <a:off x="161882" y="1663778"/>
            <a:ext cx="3211970" cy="2379070"/>
            <a:chOff x="224820" y="1582942"/>
            <a:chExt cx="4891462" cy="2276127"/>
          </a:xfrm>
          <a:noFill/>
        </p:grpSpPr>
        <p:sp>
          <p:nvSpPr>
            <p:cNvPr id="25" name="TextBox 24">
              <a:extLst>
                <a:ext uri="{FF2B5EF4-FFF2-40B4-BE49-F238E27FC236}">
                  <a16:creationId xmlns:a16="http://schemas.microsoft.com/office/drawing/2014/main" id="{F5CAD4E0-4A64-4F71-88EB-20D6A7D790AC}"/>
                </a:ext>
              </a:extLst>
            </p:cNvPr>
            <p:cNvSpPr txBox="1"/>
            <p:nvPr/>
          </p:nvSpPr>
          <p:spPr>
            <a:xfrm>
              <a:off x="348953" y="2657136"/>
              <a:ext cx="4767329" cy="1030606"/>
            </a:xfrm>
            <a:prstGeom prst="rect">
              <a:avLst/>
            </a:prstGeom>
            <a:grpFill/>
            <a:ln>
              <a:noFill/>
            </a:ln>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HIV Stigma and Health Care Discrimination Experienced by Hispanic or Latino Persons with HIV – United States, 2018 – 2020  </a:t>
              </a:r>
            </a:p>
          </p:txBody>
        </p:sp>
        <p:sp>
          <p:nvSpPr>
            <p:cNvPr id="26" name="Rectangle 25">
              <a:extLst>
                <a:ext uri="{FF2B5EF4-FFF2-40B4-BE49-F238E27FC236}">
                  <a16:creationId xmlns:a16="http://schemas.microsoft.com/office/drawing/2014/main" id="{F5749536-DF5E-4F28-9026-D437A1647F31}"/>
                </a:ext>
              </a:extLst>
            </p:cNvPr>
            <p:cNvSpPr/>
            <p:nvPr/>
          </p:nvSpPr>
          <p:spPr>
            <a:xfrm>
              <a:off x="224820" y="1582942"/>
              <a:ext cx="4859400" cy="227612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F46267D7-B0EA-45C8-94B9-2023DAEB2865}"/>
              </a:ext>
            </a:extLst>
          </p:cNvPr>
          <p:cNvCxnSpPr>
            <a:cxnSpLocks/>
          </p:cNvCxnSpPr>
          <p:nvPr/>
        </p:nvCxnSpPr>
        <p:spPr>
          <a:xfrm>
            <a:off x="3657600" y="1259182"/>
            <a:ext cx="0" cy="3298190"/>
          </a:xfrm>
          <a:prstGeom prst="line">
            <a:avLst/>
          </a:prstGeom>
          <a:ln w="38100">
            <a:solidFill>
              <a:srgbClr val="E0E0E0"/>
            </a:solidFill>
            <a:prstDash val="sysDash"/>
          </a:ln>
        </p:spPr>
        <p:style>
          <a:lnRef idx="1">
            <a:schemeClr val="dk1"/>
          </a:lnRef>
          <a:fillRef idx="0">
            <a:schemeClr val="dk1"/>
          </a:fillRef>
          <a:effectRef idx="0">
            <a:schemeClr val="dk1"/>
          </a:effectRef>
          <a:fontRef idx="minor">
            <a:schemeClr val="tx1"/>
          </a:fontRef>
        </p:style>
      </p:cxnSp>
      <p:graphicFrame>
        <p:nvGraphicFramePr>
          <p:cNvPr id="24" name="Chart 23">
            <a:extLst>
              <a:ext uri="{FF2B5EF4-FFF2-40B4-BE49-F238E27FC236}">
                <a16:creationId xmlns:a16="http://schemas.microsoft.com/office/drawing/2014/main" id="{BBB356BC-C4FB-4A1A-9574-4482773F1A17}"/>
              </a:ext>
            </a:extLst>
          </p:cNvPr>
          <p:cNvGraphicFramePr/>
          <p:nvPr/>
        </p:nvGraphicFramePr>
        <p:xfrm>
          <a:off x="6244037" y="2815924"/>
          <a:ext cx="3405151" cy="1477057"/>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3370FC85-C960-4CEF-83AA-68C9541F3690}"/>
              </a:ext>
            </a:extLst>
          </p:cNvPr>
          <p:cNvSpPr txBox="1"/>
          <p:nvPr/>
        </p:nvSpPr>
        <p:spPr>
          <a:xfrm>
            <a:off x="4048248" y="2468245"/>
            <a:ext cx="4751885" cy="523220"/>
          </a:xfrm>
          <a:prstGeom prst="rect">
            <a:avLst/>
          </a:prstGeom>
          <a:noFill/>
        </p:spPr>
        <p:txBody>
          <a:bodyPr wrap="square" rtlCol="0">
            <a:spAutoFit/>
          </a:bodyPr>
          <a:lstStyle/>
          <a:p>
            <a:pPr algn="ctr"/>
            <a:r>
              <a:rPr lang="en-US" sz="1400" b="1" u="sng" dirty="0">
                <a:latin typeface="Calibri" panose="020F0502020204030204" pitchFamily="34" charset="0"/>
                <a:cs typeface="Calibri" panose="020F0502020204030204" pitchFamily="34" charset="0"/>
              </a:rPr>
              <a:t>Forms of HIV Healthcare Discrimination Experienced by Latinos in HIV healthcare settings</a:t>
            </a:r>
            <a:endParaRPr lang="en-US" sz="1100" b="1" u="sng"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3BA21F3-2E43-4D8C-A23F-F787F857CCD7}"/>
              </a:ext>
            </a:extLst>
          </p:cNvPr>
          <p:cNvSpPr txBox="1"/>
          <p:nvPr/>
        </p:nvSpPr>
        <p:spPr>
          <a:xfrm>
            <a:off x="4353539" y="4254936"/>
            <a:ext cx="3751214" cy="246221"/>
          </a:xfrm>
          <a:prstGeom prst="rect">
            <a:avLst/>
          </a:prstGeom>
          <a:noFill/>
        </p:spPr>
        <p:txBody>
          <a:bodyPr wrap="square" rtlCol="0">
            <a:spAutoFit/>
          </a:bodyPr>
          <a:lstStyle/>
          <a:p>
            <a:r>
              <a:rPr lang="en-US" sz="1000" i="1" dirty="0">
                <a:latin typeface="Calibri" panose="020F0502020204030204" pitchFamily="34" charset="0"/>
                <a:cs typeface="Calibri" panose="020F0502020204030204" pitchFamily="34" charset="0"/>
              </a:rPr>
              <a:t>*Percentage of Latinos who reported HIV healthcare discrimination</a:t>
            </a:r>
          </a:p>
        </p:txBody>
      </p:sp>
      <p:pic>
        <p:nvPicPr>
          <p:cNvPr id="11" name="Picture 10" descr="Shape&#10;&#10;Description automatically generated with low confidence">
            <a:extLst>
              <a:ext uri="{FF2B5EF4-FFF2-40B4-BE49-F238E27FC236}">
                <a16:creationId xmlns:a16="http://schemas.microsoft.com/office/drawing/2014/main" id="{EF6235E0-BC29-72A9-3A8E-75A81C46F2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582" y="1376924"/>
            <a:ext cx="956400" cy="956400"/>
          </a:xfrm>
          <a:prstGeom prst="rect">
            <a:avLst/>
          </a:prstGeom>
        </p:spPr>
      </p:pic>
      <p:pic>
        <p:nvPicPr>
          <p:cNvPr id="4" name="Graphic 3" descr="Man with solid fill">
            <a:extLst>
              <a:ext uri="{FF2B5EF4-FFF2-40B4-BE49-F238E27FC236}">
                <a16:creationId xmlns:a16="http://schemas.microsoft.com/office/drawing/2014/main" id="{8295379B-0D72-890C-3021-3AB9408AF1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2612" y="1433629"/>
            <a:ext cx="825818" cy="825818"/>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ABE66AA6-98F2-48F1-74CC-456D5A102D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4519" y="1361998"/>
            <a:ext cx="956400" cy="956400"/>
          </a:xfrm>
          <a:prstGeom prst="rect">
            <a:avLst/>
          </a:prstGeom>
        </p:spPr>
      </p:pic>
      <p:sp>
        <p:nvSpPr>
          <p:cNvPr id="6" name="TextBox 5">
            <a:extLst>
              <a:ext uri="{FF2B5EF4-FFF2-40B4-BE49-F238E27FC236}">
                <a16:creationId xmlns:a16="http://schemas.microsoft.com/office/drawing/2014/main" id="{0D43A37B-9F69-54E2-5B6B-684CA9603A9D}"/>
              </a:ext>
            </a:extLst>
          </p:cNvPr>
          <p:cNvSpPr txBox="1"/>
          <p:nvPr/>
        </p:nvSpPr>
        <p:spPr>
          <a:xfrm>
            <a:off x="3896386" y="3891425"/>
            <a:ext cx="2721684"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Treated with less courtesy than others</a:t>
            </a:r>
          </a:p>
        </p:txBody>
      </p:sp>
      <p:sp>
        <p:nvSpPr>
          <p:cNvPr id="7" name="TextBox 6">
            <a:extLst>
              <a:ext uri="{FF2B5EF4-FFF2-40B4-BE49-F238E27FC236}">
                <a16:creationId xmlns:a16="http://schemas.microsoft.com/office/drawing/2014/main" id="{9B2B1BAC-CEB0-DE1B-CE7E-3ED0A10F4EB7}"/>
              </a:ext>
            </a:extLst>
          </p:cNvPr>
          <p:cNvSpPr txBox="1"/>
          <p:nvPr/>
        </p:nvSpPr>
        <p:spPr>
          <a:xfrm>
            <a:off x="4106516" y="3478077"/>
            <a:ext cx="2502859"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Treated with less respect than others</a:t>
            </a:r>
          </a:p>
        </p:txBody>
      </p:sp>
      <p:sp>
        <p:nvSpPr>
          <p:cNvPr id="8" name="TextBox 7">
            <a:extLst>
              <a:ext uri="{FF2B5EF4-FFF2-40B4-BE49-F238E27FC236}">
                <a16:creationId xmlns:a16="http://schemas.microsoft.com/office/drawing/2014/main" id="{3064DF9F-2F34-B782-309E-6479F19111F9}"/>
              </a:ext>
            </a:extLst>
          </p:cNvPr>
          <p:cNvSpPr txBox="1"/>
          <p:nvPr/>
        </p:nvSpPr>
        <p:spPr>
          <a:xfrm>
            <a:off x="3733800" y="3044941"/>
            <a:ext cx="2884269"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HCP was not listening to what they were saying</a:t>
            </a:r>
          </a:p>
        </p:txBody>
      </p:sp>
      <p:sp>
        <p:nvSpPr>
          <p:cNvPr id="9" name="TextBox 8">
            <a:extLst>
              <a:ext uri="{FF2B5EF4-FFF2-40B4-BE49-F238E27FC236}">
                <a16:creationId xmlns:a16="http://schemas.microsoft.com/office/drawing/2014/main" id="{34A3D575-C668-E223-B395-08AEAD1CD565}"/>
              </a:ext>
            </a:extLst>
          </p:cNvPr>
          <p:cNvSpPr txBox="1"/>
          <p:nvPr/>
        </p:nvSpPr>
        <p:spPr>
          <a:xfrm>
            <a:off x="8565959" y="3042017"/>
            <a:ext cx="75843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62%*</a:t>
            </a:r>
          </a:p>
        </p:txBody>
      </p:sp>
      <p:sp>
        <p:nvSpPr>
          <p:cNvPr id="10" name="TextBox 9">
            <a:extLst>
              <a:ext uri="{FF2B5EF4-FFF2-40B4-BE49-F238E27FC236}">
                <a16:creationId xmlns:a16="http://schemas.microsoft.com/office/drawing/2014/main" id="{00C1060B-7C3B-5603-8CA8-850E2AC81198}"/>
              </a:ext>
            </a:extLst>
          </p:cNvPr>
          <p:cNvSpPr txBox="1"/>
          <p:nvPr/>
        </p:nvSpPr>
        <p:spPr>
          <a:xfrm>
            <a:off x="8049541" y="3465951"/>
            <a:ext cx="746116"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48%*</a:t>
            </a:r>
          </a:p>
        </p:txBody>
      </p:sp>
      <p:sp>
        <p:nvSpPr>
          <p:cNvPr id="12" name="TextBox 11">
            <a:extLst>
              <a:ext uri="{FF2B5EF4-FFF2-40B4-BE49-F238E27FC236}">
                <a16:creationId xmlns:a16="http://schemas.microsoft.com/office/drawing/2014/main" id="{8FD84CDF-3B23-AE88-3DCA-094561431027}"/>
              </a:ext>
            </a:extLst>
          </p:cNvPr>
          <p:cNvSpPr txBox="1"/>
          <p:nvPr/>
        </p:nvSpPr>
        <p:spPr>
          <a:xfrm>
            <a:off x="8030246" y="3872304"/>
            <a:ext cx="75843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48%*</a:t>
            </a:r>
          </a:p>
        </p:txBody>
      </p:sp>
      <p:pic>
        <p:nvPicPr>
          <p:cNvPr id="1026" name="Picture 2" descr="MMWR News Synopsis | CDC Online Newsroom | CDC">
            <a:extLst>
              <a:ext uri="{FF2B5EF4-FFF2-40B4-BE49-F238E27FC236}">
                <a16:creationId xmlns:a16="http://schemas.microsoft.com/office/drawing/2014/main" id="{DB309B23-62BE-4B57-81F1-928CD245BB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069" y="1621218"/>
            <a:ext cx="3296542" cy="1005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sign with white text&#10;&#10;Description automatically generated with medium confidence">
            <a:extLst>
              <a:ext uri="{FF2B5EF4-FFF2-40B4-BE49-F238E27FC236}">
                <a16:creationId xmlns:a16="http://schemas.microsoft.com/office/drawing/2014/main" id="{3D4550EE-73AD-516C-F4D9-06E4F93E0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5806815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5D6896-7614-4823-A5E1-52480FC6485B}"/>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417399" y="161703"/>
            <a:ext cx="8261598" cy="769441"/>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6</a:t>
            </a:r>
            <a:r>
              <a:rPr lang="en-US" sz="2200" b="1" kern="0" dirty="0">
                <a:solidFill>
                  <a:srgbClr val="FFFFFF"/>
                </a:solidFill>
                <a:cs typeface="Arial"/>
                <a:sym typeface="Arial"/>
              </a:rPr>
              <a:t>. Harmful Social Determinants of Health Impacting Latinos</a:t>
            </a:r>
          </a:p>
          <a:p>
            <a:pPr algn="ctr" defTabSz="685800"/>
            <a:endParaRPr lang="en-US" sz="2200" b="1" kern="0" dirty="0">
              <a:solidFill>
                <a:srgbClr val="FFFFFF"/>
              </a:solidFill>
              <a:latin typeface="Arial"/>
              <a:cs typeface="Arial"/>
              <a:sym typeface="Arial"/>
            </a:endParaRPr>
          </a:p>
        </p:txBody>
      </p:sp>
      <p:sp>
        <p:nvSpPr>
          <p:cNvPr id="12" name="TextBox 11">
            <a:extLst>
              <a:ext uri="{FF2B5EF4-FFF2-40B4-BE49-F238E27FC236}">
                <a16:creationId xmlns:a16="http://schemas.microsoft.com/office/drawing/2014/main" id="{14209869-BE20-4A53-B475-F31AB6F960CF}"/>
              </a:ext>
            </a:extLst>
          </p:cNvPr>
          <p:cNvSpPr txBox="1"/>
          <p:nvPr/>
        </p:nvSpPr>
        <p:spPr>
          <a:xfrm>
            <a:off x="1505889" y="883179"/>
            <a:ext cx="5809868" cy="707886"/>
          </a:xfrm>
          <a:prstGeom prst="rect">
            <a:avLst/>
          </a:prstGeom>
          <a:noFill/>
          <a:ln w="28575">
            <a:solidFill>
              <a:srgbClr val="002060"/>
            </a:solidFill>
            <a:prstDash val="solid"/>
          </a:ln>
        </p:spPr>
        <p:txBody>
          <a:bodyPr wrap="square" rtlCol="0">
            <a:spAutoFit/>
          </a:bodyPr>
          <a:lstStyle/>
          <a:p>
            <a:pPr algn="ctr"/>
            <a:r>
              <a:rPr lang="en-US" sz="2000" b="1" dirty="0">
                <a:latin typeface="Calibri" panose="020F0502020204030204" pitchFamily="34" charset="0"/>
                <a:cs typeface="Calibri" panose="020F0502020204030204" pitchFamily="34" charset="0"/>
              </a:rPr>
              <a:t>Social determinants of health (SDOH) account for ~80% of modifiable contributors to health outcomes.</a:t>
            </a:r>
          </a:p>
        </p:txBody>
      </p:sp>
      <p:sp>
        <p:nvSpPr>
          <p:cNvPr id="14" name="Google Shape;642;p8">
            <a:extLst>
              <a:ext uri="{FF2B5EF4-FFF2-40B4-BE49-F238E27FC236}">
                <a16:creationId xmlns:a16="http://schemas.microsoft.com/office/drawing/2014/main" id="{EAB18356-A266-452D-A5A3-71EC65FE2652}"/>
              </a:ext>
            </a:extLst>
          </p:cNvPr>
          <p:cNvSpPr txBox="1"/>
          <p:nvPr/>
        </p:nvSpPr>
        <p:spPr>
          <a:xfrm>
            <a:off x="-73341" y="2439299"/>
            <a:ext cx="3044686" cy="646609"/>
          </a:xfrm>
          <a:prstGeom prst="rect">
            <a:avLst/>
          </a:prstGeom>
          <a:noFill/>
          <a:ln>
            <a:noFill/>
          </a:ln>
        </p:spPr>
        <p:txBody>
          <a:bodyPr spcFirstLastPara="1" wrap="square" lIns="91425" tIns="45700" rIns="91425" bIns="45700" anchor="t" anchorCtr="0">
            <a:noAutofit/>
          </a:bodyPr>
          <a:lstStyle/>
          <a:p>
            <a:pPr lvl="0" algn="ctr">
              <a:buClr>
                <a:srgbClr val="000000"/>
              </a:buClr>
              <a:buSzPts val="1900"/>
              <a:defRPr/>
            </a:pPr>
            <a:r>
              <a:rPr lang="en-US" b="1" dirty="0">
                <a:latin typeface="Calibri" panose="020F0502020204030204" pitchFamily="34" charset="0"/>
                <a:ea typeface="Arial"/>
                <a:cs typeface="Calibri" panose="020F0502020204030204" pitchFamily="34" charset="0"/>
                <a:sym typeface="Arial"/>
              </a:rPr>
              <a:t>Environmental Context: </a:t>
            </a:r>
          </a:p>
          <a:p>
            <a:pPr lvl="0" algn="ctr">
              <a:buClr>
                <a:srgbClr val="000000"/>
              </a:buClr>
              <a:buSzPts val="1900"/>
              <a:defRPr/>
            </a:pPr>
            <a:r>
              <a:rPr lang="en-US" dirty="0">
                <a:latin typeface="Calibri" panose="020F0502020204030204" pitchFamily="34" charset="0"/>
                <a:ea typeface="Arial"/>
                <a:cs typeface="Calibri" panose="020F0502020204030204" pitchFamily="34" charset="0"/>
                <a:sym typeface="Arial"/>
              </a:rPr>
              <a:t>High community viral load, increased exposure risks</a:t>
            </a:r>
          </a:p>
          <a:p>
            <a:pPr marL="0" marR="0" lvl="0" indent="0" algn="ctr" defTabSz="914400" rtl="0" eaLnBrk="1" fontAlgn="auto" latinLnBrk="0" hangingPunct="1">
              <a:lnSpc>
                <a:spcPct val="100000"/>
              </a:lnSpc>
              <a:spcBef>
                <a:spcPts val="0"/>
              </a:spcBef>
              <a:spcAft>
                <a:spcPts val="0"/>
              </a:spcAft>
              <a:buClr>
                <a:srgbClr val="000000"/>
              </a:buClr>
              <a:buSzPts val="1900"/>
              <a:buFontTx/>
              <a:buNone/>
              <a:tabLst/>
              <a:defRPr/>
            </a:pPr>
            <a:r>
              <a:rPr kumimoji="0" lang="en-US" b="1" i="0" u="none" strike="noStrike" kern="1200" cap="none" spc="0" normalizeH="0" baseline="0" noProof="0" dirty="0">
                <a:ln>
                  <a:noFill/>
                </a:ln>
                <a:effectLst/>
                <a:uLnTx/>
                <a:uFillTx/>
                <a:latin typeface="Calibri" panose="020F0502020204030204" pitchFamily="34" charset="0"/>
                <a:ea typeface="Arial"/>
                <a:cs typeface="Calibri" panose="020F0502020204030204" pitchFamily="34" charset="0"/>
                <a:sym typeface="Arial"/>
              </a:rPr>
              <a:t>  </a:t>
            </a:r>
          </a:p>
        </p:txBody>
      </p:sp>
      <p:sp>
        <p:nvSpPr>
          <p:cNvPr id="16" name="Google Shape;642;p8">
            <a:extLst>
              <a:ext uri="{FF2B5EF4-FFF2-40B4-BE49-F238E27FC236}">
                <a16:creationId xmlns:a16="http://schemas.microsoft.com/office/drawing/2014/main" id="{0FC8A81D-D727-48B7-ABD2-4B1A406A70EE}"/>
              </a:ext>
            </a:extLst>
          </p:cNvPr>
          <p:cNvSpPr txBox="1"/>
          <p:nvPr/>
        </p:nvSpPr>
        <p:spPr>
          <a:xfrm>
            <a:off x="6332992" y="2443925"/>
            <a:ext cx="2781861" cy="64660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Tx/>
              <a:buNone/>
              <a:tabLst/>
              <a:defRPr/>
            </a:pPr>
            <a:r>
              <a:rPr kumimoji="0" lang="en-US" b="1" i="0" u="none" strike="noStrike" kern="1200" cap="none" spc="0" normalizeH="0" baseline="0" noProof="0" dirty="0" err="1">
                <a:ln>
                  <a:noFill/>
                </a:ln>
                <a:effectLst/>
                <a:uLnTx/>
                <a:uFillTx/>
                <a:latin typeface="Calibri" panose="020F0502020204030204" pitchFamily="34" charset="0"/>
                <a:ea typeface="Arial"/>
                <a:cs typeface="Calibri" panose="020F0502020204030204" pitchFamily="34" charset="0"/>
                <a:sym typeface="Arial"/>
              </a:rPr>
              <a:t>Syndemic</a:t>
            </a:r>
            <a:r>
              <a:rPr kumimoji="0" lang="en-US" b="1" i="0" u="none" strike="noStrike" kern="1200" cap="none" spc="0" normalizeH="0" baseline="0" noProof="0" dirty="0">
                <a:ln>
                  <a:noFill/>
                </a:ln>
                <a:effectLst/>
                <a:uLnTx/>
                <a:uFillTx/>
                <a:latin typeface="Calibri" panose="020F0502020204030204" pitchFamily="34" charset="0"/>
                <a:ea typeface="Arial"/>
                <a:cs typeface="Calibri" panose="020F0502020204030204" pitchFamily="34" charset="0"/>
                <a:sym typeface="Arial"/>
              </a:rPr>
              <a:t> Factors:</a:t>
            </a:r>
          </a:p>
          <a:p>
            <a:pPr marL="0" marR="0" lvl="0" indent="0" algn="ctr" defTabSz="914400" rtl="0" eaLnBrk="1" fontAlgn="auto" latinLnBrk="0" hangingPunct="1">
              <a:lnSpc>
                <a:spcPct val="100000"/>
              </a:lnSpc>
              <a:spcBef>
                <a:spcPts val="0"/>
              </a:spcBef>
              <a:spcAft>
                <a:spcPts val="0"/>
              </a:spcAft>
              <a:buClr>
                <a:srgbClr val="000000"/>
              </a:buClr>
              <a:buSzPts val="1900"/>
              <a:buFontTx/>
              <a:buNone/>
              <a:tabLst/>
              <a:defRPr/>
            </a:pPr>
            <a:r>
              <a:rPr lang="en-US" dirty="0">
                <a:latin typeface="Calibri" panose="020F0502020204030204" pitchFamily="34" charset="0"/>
                <a:ea typeface="Arial"/>
                <a:cs typeface="Calibri" panose="020F0502020204030204" pitchFamily="34" charset="0"/>
                <a:sym typeface="Arial"/>
              </a:rPr>
              <a:t>Co-occurring sexually transmitted infections (STIs), substance use epidemics</a:t>
            </a:r>
            <a:endParaRPr kumimoji="0" i="0" u="none" strike="noStrike" kern="1200" cap="none" spc="0" normalizeH="0" baseline="0" noProof="0" dirty="0">
              <a:ln>
                <a:noFill/>
              </a:ln>
              <a:effectLst/>
              <a:uLnTx/>
              <a:uFillTx/>
              <a:latin typeface="Calibri" panose="020F0502020204030204" pitchFamily="34" charset="0"/>
              <a:ea typeface="Arial"/>
              <a:cs typeface="Calibri" panose="020F0502020204030204" pitchFamily="34" charset="0"/>
              <a:sym typeface="Arial"/>
            </a:endParaRPr>
          </a:p>
        </p:txBody>
      </p:sp>
      <p:sp>
        <p:nvSpPr>
          <p:cNvPr id="17" name="Rectangle 16">
            <a:extLst>
              <a:ext uri="{FF2B5EF4-FFF2-40B4-BE49-F238E27FC236}">
                <a16:creationId xmlns:a16="http://schemas.microsoft.com/office/drawing/2014/main" id="{DE624D4A-9452-443C-B7A3-CA0FA5700DC3}"/>
              </a:ext>
            </a:extLst>
          </p:cNvPr>
          <p:cNvSpPr/>
          <p:nvPr/>
        </p:nvSpPr>
        <p:spPr>
          <a:xfrm>
            <a:off x="99077" y="1886659"/>
            <a:ext cx="8892522" cy="646331"/>
          </a:xfrm>
          <a:prstGeom prst="rect">
            <a:avLst/>
          </a:prstGeom>
        </p:spPr>
        <p:txBody>
          <a:bodyPr wrap="square">
            <a:spAutoFit/>
          </a:bodyPr>
          <a:lstStyle/>
          <a:p>
            <a:pPr algn="ctr"/>
            <a:r>
              <a:rPr lang="en-US" i="1" dirty="0">
                <a:latin typeface="Calibri" panose="020F0502020204030204" pitchFamily="34" charset="0"/>
                <a:cs typeface="Calibri" panose="020F0502020204030204" pitchFamily="34" charset="0"/>
              </a:rPr>
              <a:t>Exemplar SDOH Influences on Latino HIV Inequities:</a:t>
            </a:r>
          </a:p>
          <a:p>
            <a:endParaRPr lang="en-US" i="1"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B55FAB2-3DAB-4A4A-8D72-DDC8528E3B98}"/>
              </a:ext>
            </a:extLst>
          </p:cNvPr>
          <p:cNvSpPr/>
          <p:nvPr/>
        </p:nvSpPr>
        <p:spPr>
          <a:xfrm>
            <a:off x="1" y="4705350"/>
            <a:ext cx="7848600" cy="461665"/>
          </a:xfrm>
          <a:prstGeom prst="rect">
            <a:avLst/>
          </a:prstGeom>
        </p:spPr>
        <p:txBody>
          <a:bodyPr wrap="square">
            <a:spAutoFit/>
          </a:bodyPr>
          <a:lstStyle/>
          <a:p>
            <a:r>
              <a:rPr lang="en-US" sz="800" dirty="0" err="1">
                <a:latin typeface="Calibri" panose="020F0502020204030204" pitchFamily="34" charset="0"/>
                <a:ea typeface="Calibri" panose="020F0502020204030204" pitchFamily="34" charset="0"/>
                <a:cs typeface="Times New Roman" panose="02020603050405020304" pitchFamily="18" charset="0"/>
              </a:rPr>
              <a:t>PrEP</a:t>
            </a:r>
            <a:r>
              <a:rPr lang="en-US" sz="800" dirty="0">
                <a:latin typeface="Calibri" panose="020F0502020204030204" pitchFamily="34" charset="0"/>
                <a:ea typeface="Calibri" panose="020F0502020204030204" pitchFamily="34" charset="0"/>
                <a:cs typeface="Times New Roman" panose="02020603050405020304" pitchFamily="18" charset="0"/>
              </a:rPr>
              <a:t>=pre-exposure prophylaxis; ART=antiretroviral therapy</a:t>
            </a:r>
          </a:p>
          <a:p>
            <a:r>
              <a:rPr lang="en-US" sz="800" dirty="0" err="1">
                <a:latin typeface="Calibri" panose="020F0502020204030204" pitchFamily="34" charset="0"/>
                <a:ea typeface="Calibri" panose="020F0502020204030204" pitchFamily="34" charset="0"/>
                <a:cs typeface="Times New Roman" panose="02020603050405020304" pitchFamily="18" charset="0"/>
              </a:rPr>
              <a:t>Magnan</a:t>
            </a:r>
            <a:r>
              <a:rPr lang="en-US" sz="800" dirty="0">
                <a:latin typeface="Calibri" panose="020F0502020204030204" pitchFamily="34" charset="0"/>
                <a:ea typeface="Calibri" panose="020F0502020204030204" pitchFamily="34" charset="0"/>
                <a:cs typeface="Times New Roman" panose="02020603050405020304" pitchFamily="18" charset="0"/>
              </a:rPr>
              <a:t> S, Social determinants of health 101 for health care: Five plus five. </a:t>
            </a:r>
            <a:r>
              <a:rPr lang="en-US" sz="800" i="1" dirty="0">
                <a:latin typeface="Calibri" panose="020F0502020204030204" pitchFamily="34" charset="0"/>
                <a:ea typeface="Calibri" panose="020F0502020204030204" pitchFamily="34" charset="0"/>
                <a:cs typeface="Times New Roman" panose="02020603050405020304" pitchFamily="18" charset="0"/>
              </a:rPr>
              <a:t>NAM Perspectives. </a:t>
            </a:r>
            <a:r>
              <a:rPr lang="en-US" sz="800" dirty="0">
                <a:latin typeface="Calibri" panose="020F0502020204030204" pitchFamily="34" charset="0"/>
                <a:ea typeface="Calibri" panose="020F0502020204030204" pitchFamily="34" charset="0"/>
                <a:cs typeface="Times New Roman" panose="02020603050405020304" pitchFamily="18" charset="0"/>
              </a:rPr>
              <a:t>2017.; Glynn TR, </a:t>
            </a:r>
            <a:r>
              <a:rPr lang="en-US" sz="800" dirty="0" err="1">
                <a:latin typeface="Calibri" panose="020F0502020204030204" pitchFamily="34" charset="0"/>
                <a:ea typeface="Calibri" panose="020F0502020204030204" pitchFamily="34" charset="0"/>
                <a:cs typeface="Times New Roman" panose="02020603050405020304" pitchFamily="18" charset="0"/>
              </a:rPr>
              <a:t>Safren</a:t>
            </a:r>
            <a:r>
              <a:rPr lang="en-US" sz="800" dirty="0">
                <a:latin typeface="Calibri" panose="020F0502020204030204" pitchFamily="34" charset="0"/>
                <a:ea typeface="Calibri" panose="020F0502020204030204" pitchFamily="34" charset="0"/>
                <a:cs typeface="Times New Roman" panose="02020603050405020304" pitchFamily="18" charset="0"/>
              </a:rPr>
              <a:t> SA, Carrico AW, et al. High levels of </a:t>
            </a:r>
            <a:r>
              <a:rPr lang="en-US" sz="800" dirty="0" err="1">
                <a:latin typeface="Calibri" panose="020F0502020204030204" pitchFamily="34" charset="0"/>
                <a:ea typeface="Calibri" panose="020F0502020204030204" pitchFamily="34" charset="0"/>
                <a:cs typeface="Times New Roman" panose="02020603050405020304" pitchFamily="18" charset="0"/>
              </a:rPr>
              <a:t>syndemics</a:t>
            </a:r>
            <a:r>
              <a:rPr lang="en-US" sz="800" dirty="0">
                <a:latin typeface="Calibri" panose="020F0502020204030204" pitchFamily="34" charset="0"/>
                <a:ea typeface="Calibri" panose="020F0502020204030204" pitchFamily="34" charset="0"/>
                <a:cs typeface="Times New Roman" panose="02020603050405020304" pitchFamily="18" charset="0"/>
              </a:rPr>
              <a:t> and their association with adherence, viral non-suppression, and biobehavioral transmission risk in Miami, a U.S. city with an HIV/AIDS epidemic. </a:t>
            </a:r>
            <a:r>
              <a:rPr lang="en-US" sz="800" i="1" dirty="0">
                <a:latin typeface="Calibri" panose="020F0502020204030204" pitchFamily="34" charset="0"/>
                <a:ea typeface="Calibri" panose="020F0502020204030204" pitchFamily="34" charset="0"/>
                <a:cs typeface="Times New Roman" panose="02020603050405020304" pitchFamily="18" charset="0"/>
              </a:rPr>
              <a:t>Aids Behavior</a:t>
            </a:r>
            <a:r>
              <a:rPr lang="en-US" sz="800" dirty="0">
                <a:latin typeface="Calibri" panose="020F0502020204030204" pitchFamily="34" charset="0"/>
                <a:ea typeface="Calibri" panose="020F0502020204030204" pitchFamily="34" charset="0"/>
                <a:cs typeface="Times New Roman" panose="02020603050405020304" pitchFamily="18" charset="0"/>
              </a:rPr>
              <a:t>. 2019;23(11):2956-2965.</a:t>
            </a:r>
            <a:endParaRPr lang="en-US" sz="800" dirty="0">
              <a:solidFill>
                <a:schemeClr val="accent6"/>
              </a:solidFill>
            </a:endParaRPr>
          </a:p>
        </p:txBody>
      </p:sp>
      <p:sp>
        <p:nvSpPr>
          <p:cNvPr id="24" name="Google Shape;642;p8">
            <a:extLst>
              <a:ext uri="{FF2B5EF4-FFF2-40B4-BE49-F238E27FC236}">
                <a16:creationId xmlns:a16="http://schemas.microsoft.com/office/drawing/2014/main" id="{D80B6843-BCCF-4A98-B1FA-960624A32DF0}"/>
              </a:ext>
            </a:extLst>
          </p:cNvPr>
          <p:cNvSpPr txBox="1"/>
          <p:nvPr/>
        </p:nvSpPr>
        <p:spPr>
          <a:xfrm>
            <a:off x="2835778" y="2439577"/>
            <a:ext cx="3472444" cy="646609"/>
          </a:xfrm>
          <a:prstGeom prst="rect">
            <a:avLst/>
          </a:prstGeom>
          <a:noFill/>
          <a:ln>
            <a:noFill/>
          </a:ln>
        </p:spPr>
        <p:txBody>
          <a:bodyPr spcFirstLastPara="1" wrap="square" lIns="91425" tIns="45700" rIns="91425" bIns="45700" anchor="t" anchorCtr="0">
            <a:noAutofit/>
          </a:bodyPr>
          <a:lstStyle/>
          <a:p>
            <a:pPr lvl="0" algn="ctr">
              <a:buClr>
                <a:srgbClr val="000000"/>
              </a:buClr>
              <a:buSzPts val="1900"/>
              <a:defRPr/>
            </a:pPr>
            <a:r>
              <a:rPr lang="en-US" b="1" dirty="0">
                <a:latin typeface="Calibri" panose="020F0502020204030204" pitchFamily="34" charset="0"/>
                <a:ea typeface="Arial"/>
                <a:cs typeface="Calibri" panose="020F0502020204030204" pitchFamily="34" charset="0"/>
                <a:sym typeface="Arial"/>
              </a:rPr>
              <a:t>Distribution of Health Resources: </a:t>
            </a:r>
            <a:r>
              <a:rPr lang="en-US" dirty="0">
                <a:latin typeface="Calibri" panose="020F0502020204030204" pitchFamily="34" charset="0"/>
                <a:ea typeface="Arial"/>
                <a:cs typeface="Calibri" panose="020F0502020204030204" pitchFamily="34" charset="0"/>
                <a:sym typeface="Arial"/>
              </a:rPr>
              <a:t>Inequities in access to HIV services and existing tools (</a:t>
            </a:r>
            <a:r>
              <a:rPr lang="en-US" dirty="0" err="1">
                <a:latin typeface="Calibri" panose="020F0502020204030204" pitchFamily="34" charset="0"/>
                <a:ea typeface="Arial"/>
                <a:cs typeface="Calibri" panose="020F0502020204030204" pitchFamily="34" charset="0"/>
                <a:sym typeface="Arial"/>
              </a:rPr>
              <a:t>PrEP</a:t>
            </a:r>
            <a:r>
              <a:rPr lang="en-US" dirty="0">
                <a:latin typeface="Calibri" panose="020F0502020204030204" pitchFamily="34" charset="0"/>
                <a:ea typeface="Arial"/>
                <a:cs typeface="Calibri" panose="020F0502020204030204" pitchFamily="34" charset="0"/>
                <a:sym typeface="Arial"/>
              </a:rPr>
              <a:t>, ART)</a:t>
            </a:r>
          </a:p>
          <a:p>
            <a:pPr marL="0" marR="0" lvl="0" indent="0" algn="ctr" defTabSz="914400" rtl="0" eaLnBrk="1" fontAlgn="auto" latinLnBrk="0" hangingPunct="1">
              <a:lnSpc>
                <a:spcPct val="100000"/>
              </a:lnSpc>
              <a:spcBef>
                <a:spcPts val="0"/>
              </a:spcBef>
              <a:spcAft>
                <a:spcPts val="0"/>
              </a:spcAft>
              <a:buClr>
                <a:srgbClr val="000000"/>
              </a:buClr>
              <a:buSzPts val="1900"/>
              <a:buFontTx/>
              <a:buNone/>
              <a:tabLst/>
              <a:defRPr/>
            </a:pPr>
            <a:endParaRPr kumimoji="0" lang="en-US" i="0" u="none" strike="noStrike" kern="1200" cap="none" spc="0" normalizeH="0" baseline="0" noProof="0" dirty="0">
              <a:ln>
                <a:noFill/>
              </a:ln>
              <a:effectLst/>
              <a:uLnTx/>
              <a:uFillTx/>
              <a:latin typeface="Calibri" panose="020F0502020204030204" pitchFamily="34" charset="0"/>
              <a:ea typeface="Arial"/>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900"/>
              <a:buFontTx/>
              <a:buNone/>
              <a:tabLst/>
              <a:defRPr/>
            </a:pPr>
            <a:endParaRPr kumimoji="0" b="1" i="0" u="none" strike="noStrike" kern="1200" cap="none" spc="0" normalizeH="0" baseline="0" noProof="0" dirty="0">
              <a:ln>
                <a:noFill/>
              </a:ln>
              <a:effectLst/>
              <a:uLnTx/>
              <a:uFillTx/>
              <a:latin typeface="Calibri" panose="020F0502020204030204" pitchFamily="34" charset="0"/>
              <a:ea typeface="Arial"/>
              <a:cs typeface="Calibri" panose="020F0502020204030204" pitchFamily="34" charset="0"/>
              <a:sym typeface="Arial"/>
            </a:endParaRPr>
          </a:p>
        </p:txBody>
      </p:sp>
      <p:grpSp>
        <p:nvGrpSpPr>
          <p:cNvPr id="42" name="Group 41">
            <a:extLst>
              <a:ext uri="{FF2B5EF4-FFF2-40B4-BE49-F238E27FC236}">
                <a16:creationId xmlns:a16="http://schemas.microsoft.com/office/drawing/2014/main" id="{5D74FFE7-CA6F-48D4-8468-F1C2DD7BCA5B}"/>
              </a:ext>
            </a:extLst>
          </p:cNvPr>
          <p:cNvGrpSpPr/>
          <p:nvPr/>
        </p:nvGrpSpPr>
        <p:grpSpPr>
          <a:xfrm>
            <a:off x="6740435" y="3805898"/>
            <a:ext cx="2081212" cy="823252"/>
            <a:chOff x="6737346" y="3755103"/>
            <a:chExt cx="1918615" cy="735752"/>
          </a:xfrm>
        </p:grpSpPr>
        <p:sp>
          <p:nvSpPr>
            <p:cNvPr id="5" name="Oval 4">
              <a:extLst>
                <a:ext uri="{FF2B5EF4-FFF2-40B4-BE49-F238E27FC236}">
                  <a16:creationId xmlns:a16="http://schemas.microsoft.com/office/drawing/2014/main" id="{C1F058FA-C0B9-4F5D-95E1-2159D3D768CB}"/>
                </a:ext>
              </a:extLst>
            </p:cNvPr>
            <p:cNvSpPr/>
            <p:nvPr/>
          </p:nvSpPr>
          <p:spPr>
            <a:xfrm>
              <a:off x="6737346" y="3755103"/>
              <a:ext cx="720452" cy="72321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71E33D64-2DCC-4CC8-ABF3-5E402EA283A0}"/>
                </a:ext>
              </a:extLst>
            </p:cNvPr>
            <p:cNvSpPr/>
            <p:nvPr/>
          </p:nvSpPr>
          <p:spPr>
            <a:xfrm>
              <a:off x="7527890" y="3925030"/>
              <a:ext cx="378579" cy="41979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95A3EAF-7F3C-483C-AFCC-73E606744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797741"/>
              <a:ext cx="657161" cy="657161"/>
            </a:xfrm>
            <a:prstGeom prst="rect">
              <a:avLst/>
            </a:prstGeom>
          </p:spPr>
        </p:pic>
        <p:pic>
          <p:nvPicPr>
            <p:cNvPr id="32" name="Picture 31">
              <a:extLst>
                <a:ext uri="{FF2B5EF4-FFF2-40B4-BE49-F238E27FC236}">
                  <a16:creationId xmlns:a16="http://schemas.microsoft.com/office/drawing/2014/main" id="{42EC093E-4CFE-4FCD-82C1-B783538CF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4630" y="3897246"/>
              <a:ext cx="489826" cy="489826"/>
            </a:xfrm>
            <a:prstGeom prst="rect">
              <a:avLst/>
            </a:prstGeom>
          </p:spPr>
        </p:pic>
        <p:sp>
          <p:nvSpPr>
            <p:cNvPr id="33" name="Oval 32">
              <a:extLst>
                <a:ext uri="{FF2B5EF4-FFF2-40B4-BE49-F238E27FC236}">
                  <a16:creationId xmlns:a16="http://schemas.microsoft.com/office/drawing/2014/main" id="{105E0199-D6FE-43D0-9C2A-84CB906FA8A7}"/>
                </a:ext>
              </a:extLst>
            </p:cNvPr>
            <p:cNvSpPr/>
            <p:nvPr/>
          </p:nvSpPr>
          <p:spPr>
            <a:xfrm>
              <a:off x="7935509" y="3767644"/>
              <a:ext cx="720452" cy="72321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D392AC5-0C0C-4D56-984A-0A1827295A8A}"/>
              </a:ext>
            </a:extLst>
          </p:cNvPr>
          <p:cNvGrpSpPr/>
          <p:nvPr/>
        </p:nvGrpSpPr>
        <p:grpSpPr>
          <a:xfrm>
            <a:off x="4124897" y="3633765"/>
            <a:ext cx="1037113" cy="977016"/>
            <a:chOff x="6242550" y="773916"/>
            <a:chExt cx="1216859" cy="1199118"/>
          </a:xfrm>
        </p:grpSpPr>
        <p:sp>
          <p:nvSpPr>
            <p:cNvPr id="39" name="Oval 38">
              <a:extLst>
                <a:ext uri="{FF2B5EF4-FFF2-40B4-BE49-F238E27FC236}">
                  <a16:creationId xmlns:a16="http://schemas.microsoft.com/office/drawing/2014/main" id="{24395528-F7CB-4E09-9E45-9FBCDBA40EEE}"/>
                </a:ext>
              </a:extLst>
            </p:cNvPr>
            <p:cNvSpPr/>
            <p:nvPr/>
          </p:nvSpPr>
          <p:spPr>
            <a:xfrm>
              <a:off x="6242550" y="773916"/>
              <a:ext cx="1216859" cy="1199118"/>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0" name="Picture 39">
              <a:extLst>
                <a:ext uri="{FF2B5EF4-FFF2-40B4-BE49-F238E27FC236}">
                  <a16:creationId xmlns:a16="http://schemas.microsoft.com/office/drawing/2014/main" id="{99A12E97-563F-4030-8D69-62966BC77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3931" y="931653"/>
              <a:ext cx="914095" cy="914095"/>
            </a:xfrm>
            <a:prstGeom prst="rect">
              <a:avLst/>
            </a:prstGeom>
          </p:spPr>
        </p:pic>
      </p:grpSp>
      <p:sp>
        <p:nvSpPr>
          <p:cNvPr id="41" name="Oval 40">
            <a:extLst>
              <a:ext uri="{FF2B5EF4-FFF2-40B4-BE49-F238E27FC236}">
                <a16:creationId xmlns:a16="http://schemas.microsoft.com/office/drawing/2014/main" id="{311145E5-A2B7-426D-88A5-69C8EA80E129}"/>
              </a:ext>
            </a:extLst>
          </p:cNvPr>
          <p:cNvSpPr/>
          <p:nvPr/>
        </p:nvSpPr>
        <p:spPr>
          <a:xfrm>
            <a:off x="1019266" y="3575085"/>
            <a:ext cx="962939" cy="947121"/>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38100">
            <a:solidFill>
              <a:srgbClr val="001A5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30F4C60B-A2C8-40A3-95E2-0AF8E15CE0E5}"/>
              </a:ext>
            </a:extLst>
          </p:cNvPr>
          <p:cNvCxnSpPr>
            <a:cxnSpLocks/>
          </p:cNvCxnSpPr>
          <p:nvPr/>
        </p:nvCxnSpPr>
        <p:spPr>
          <a:xfrm>
            <a:off x="2835778" y="2571750"/>
            <a:ext cx="0" cy="197380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78A96C4-56CB-4889-9829-D9B22A86093F}"/>
              </a:ext>
            </a:extLst>
          </p:cNvPr>
          <p:cNvCxnSpPr>
            <a:cxnSpLocks/>
          </p:cNvCxnSpPr>
          <p:nvPr/>
        </p:nvCxnSpPr>
        <p:spPr>
          <a:xfrm>
            <a:off x="6332992" y="2577110"/>
            <a:ext cx="0" cy="197380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A blue sign with white text&#10;&#10;Description automatically generated with medium confidence">
            <a:extLst>
              <a:ext uri="{FF2B5EF4-FFF2-40B4-BE49-F238E27FC236}">
                <a16:creationId xmlns:a16="http://schemas.microsoft.com/office/drawing/2014/main" id="{8DD85F14-F0A9-BAF4-9CEB-E98EF360D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80470095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5353C9D-ED08-4F27-9267-F97E78E6EB03}"/>
              </a:ext>
            </a:extLst>
          </p:cNvPr>
          <p:cNvPicPr>
            <a:picLocks noChangeAspect="1"/>
          </p:cNvPicPr>
          <p:nvPr/>
        </p:nvPicPr>
        <p:blipFill>
          <a:blip r:embed="rId3"/>
          <a:stretch>
            <a:fillRect/>
          </a:stretch>
        </p:blipFill>
        <p:spPr>
          <a:xfrm>
            <a:off x="-1" y="12247"/>
            <a:ext cx="9144001" cy="744275"/>
          </a:xfrm>
          <a:prstGeom prst="rect">
            <a:avLst/>
          </a:prstGeom>
        </p:spPr>
      </p:pic>
      <p:sp>
        <p:nvSpPr>
          <p:cNvPr id="16" name="Rectangle 15">
            <a:extLst>
              <a:ext uri="{FF2B5EF4-FFF2-40B4-BE49-F238E27FC236}">
                <a16:creationId xmlns:a16="http://schemas.microsoft.com/office/drawing/2014/main" id="{0405FEC0-9BE7-4AFC-B75E-AD1BBC8128EE}"/>
              </a:ext>
            </a:extLst>
          </p:cNvPr>
          <p:cNvSpPr/>
          <p:nvPr/>
        </p:nvSpPr>
        <p:spPr>
          <a:xfrm>
            <a:off x="1192" y="4155083"/>
            <a:ext cx="9048332"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9" name="Rectangle 38">
            <a:extLst>
              <a:ext uri="{FF2B5EF4-FFF2-40B4-BE49-F238E27FC236}">
                <a16:creationId xmlns:a16="http://schemas.microsoft.com/office/drawing/2014/main" id="{BFD4B41C-36FD-4183-B684-C25D6A4A124C}"/>
              </a:ext>
            </a:extLst>
          </p:cNvPr>
          <p:cNvSpPr/>
          <p:nvPr/>
        </p:nvSpPr>
        <p:spPr>
          <a:xfrm>
            <a:off x="-3444" y="6624025"/>
            <a:ext cx="12198888" cy="218265"/>
          </a:xfrm>
          <a:prstGeom prst="rect">
            <a:avLst/>
          </a:prstGeom>
        </p:spPr>
        <p:txBody>
          <a:bodyPr wrap="square">
            <a:spAutoFit/>
          </a:bodyPr>
          <a:lstStyle/>
          <a:p>
            <a:pPr>
              <a:lnSpc>
                <a:spcPct val="107000"/>
              </a:lnSpc>
            </a:pPr>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654D49A-C0D4-6159-99A5-CD675CE4704E}"/>
              </a:ext>
            </a:extLst>
          </p:cNvPr>
          <p:cNvSpPr/>
          <p:nvPr/>
        </p:nvSpPr>
        <p:spPr>
          <a:xfrm>
            <a:off x="8495050" y="101823"/>
            <a:ext cx="609600" cy="369332"/>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3D3DB5-3B4A-D5D0-57C6-09B1D265DF72}"/>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4" name="TextBox 3">
            <a:extLst>
              <a:ext uri="{FF2B5EF4-FFF2-40B4-BE49-F238E27FC236}">
                <a16:creationId xmlns:a16="http://schemas.microsoft.com/office/drawing/2014/main" id="{380053A2-0531-2095-1FBC-6E4C292E0863}"/>
              </a:ext>
            </a:extLst>
          </p:cNvPr>
          <p:cNvSpPr txBox="1"/>
          <p:nvPr/>
        </p:nvSpPr>
        <p:spPr>
          <a:xfrm>
            <a:off x="3094674" y="2640700"/>
            <a:ext cx="2971802" cy="461665"/>
          </a:xfrm>
          <a:prstGeom prst="rect">
            <a:avLst/>
          </a:prstGeom>
          <a:noFill/>
        </p:spPr>
        <p:txBody>
          <a:bodyPr wrap="square" rtlCol="0">
            <a:spAutoFit/>
          </a:bodyPr>
          <a:lstStyle/>
          <a:p>
            <a:pPr algn="ctr"/>
            <a:r>
              <a:rPr lang="en-US" sz="2400" b="1" dirty="0"/>
              <a:t>Mental Health</a:t>
            </a:r>
          </a:p>
        </p:txBody>
      </p:sp>
      <p:sp>
        <p:nvSpPr>
          <p:cNvPr id="6" name="TextBox 5">
            <a:extLst>
              <a:ext uri="{FF2B5EF4-FFF2-40B4-BE49-F238E27FC236}">
                <a16:creationId xmlns:a16="http://schemas.microsoft.com/office/drawing/2014/main" id="{D7BDCB4D-83F9-09A6-6288-B80ABD3DA604}"/>
              </a:ext>
            </a:extLst>
          </p:cNvPr>
          <p:cNvSpPr txBox="1"/>
          <p:nvPr/>
        </p:nvSpPr>
        <p:spPr>
          <a:xfrm>
            <a:off x="228600" y="2640700"/>
            <a:ext cx="2143779" cy="461665"/>
          </a:xfrm>
          <a:prstGeom prst="rect">
            <a:avLst/>
          </a:prstGeom>
          <a:noFill/>
        </p:spPr>
        <p:txBody>
          <a:bodyPr wrap="square" rtlCol="0">
            <a:spAutoFit/>
          </a:bodyPr>
          <a:lstStyle/>
          <a:p>
            <a:pPr algn="ctr"/>
            <a:r>
              <a:rPr lang="en-US" sz="2400" b="1" dirty="0"/>
              <a:t>Other STIs</a:t>
            </a:r>
          </a:p>
        </p:txBody>
      </p:sp>
      <p:sp>
        <p:nvSpPr>
          <p:cNvPr id="19" name="TextBox 18">
            <a:extLst>
              <a:ext uri="{FF2B5EF4-FFF2-40B4-BE49-F238E27FC236}">
                <a16:creationId xmlns:a16="http://schemas.microsoft.com/office/drawing/2014/main" id="{0E16C474-8590-5CDF-B539-26A19918F3AB}"/>
              </a:ext>
            </a:extLst>
          </p:cNvPr>
          <p:cNvSpPr txBox="1"/>
          <p:nvPr/>
        </p:nvSpPr>
        <p:spPr>
          <a:xfrm>
            <a:off x="2971800" y="3199932"/>
            <a:ext cx="3166055" cy="1169551"/>
          </a:xfrm>
          <a:prstGeom prst="rect">
            <a:avLst/>
          </a:prstGeom>
          <a:noFill/>
        </p:spPr>
        <p:txBody>
          <a:bodyPr wrap="square" rtlCol="0">
            <a:spAutoFit/>
          </a:bodyPr>
          <a:lstStyle/>
          <a:p>
            <a:pPr algn="ctr"/>
            <a:r>
              <a:rPr lang="en-US" sz="1400" dirty="0"/>
              <a:t>In 2021, nearly </a:t>
            </a:r>
            <a:r>
              <a:rPr lang="en-US" sz="1400" b="1" dirty="0">
                <a:solidFill>
                  <a:srgbClr val="CC3333"/>
                </a:solidFill>
              </a:rPr>
              <a:t>2 in 3</a:t>
            </a:r>
            <a:r>
              <a:rPr lang="en-US" sz="1400" dirty="0"/>
              <a:t> adult </a:t>
            </a:r>
            <a:r>
              <a:rPr lang="en-US" sz="1400" b="1" dirty="0"/>
              <a:t>Latinos </a:t>
            </a:r>
            <a:r>
              <a:rPr lang="en-US" sz="1400" dirty="0"/>
              <a:t>with any mental illness </a:t>
            </a:r>
            <a:r>
              <a:rPr lang="en-US" sz="1400" b="1" dirty="0"/>
              <a:t>did not receive mental health services </a:t>
            </a:r>
            <a:r>
              <a:rPr lang="en-US" sz="1400" dirty="0"/>
              <a:t>in the past year.</a:t>
            </a:r>
          </a:p>
          <a:p>
            <a:endParaRPr lang="en-US" sz="1400" dirty="0"/>
          </a:p>
        </p:txBody>
      </p:sp>
      <p:sp>
        <p:nvSpPr>
          <p:cNvPr id="25" name="TextBox 24">
            <a:extLst>
              <a:ext uri="{FF2B5EF4-FFF2-40B4-BE49-F238E27FC236}">
                <a16:creationId xmlns:a16="http://schemas.microsoft.com/office/drawing/2014/main" id="{87FE7780-4F45-9257-3DDC-5ADB29E04A23}"/>
              </a:ext>
            </a:extLst>
          </p:cNvPr>
          <p:cNvSpPr txBox="1"/>
          <p:nvPr/>
        </p:nvSpPr>
        <p:spPr>
          <a:xfrm>
            <a:off x="0" y="3194202"/>
            <a:ext cx="3055324" cy="1554272"/>
          </a:xfrm>
          <a:prstGeom prst="rect">
            <a:avLst/>
          </a:prstGeom>
          <a:noFill/>
        </p:spPr>
        <p:txBody>
          <a:bodyPr wrap="square" rtlCol="0">
            <a:spAutoFit/>
          </a:bodyPr>
          <a:lstStyle/>
          <a:p>
            <a:r>
              <a:rPr lang="en-US" sz="1400" dirty="0"/>
              <a:t>From 2012 to 2020, there was a significant</a:t>
            </a:r>
            <a:r>
              <a:rPr lang="en-US" sz="1400" b="1" dirty="0"/>
              <a:t> rise in annual reported STIs among Latinos</a:t>
            </a:r>
            <a:r>
              <a:rPr lang="en-US" sz="1400" dirty="0"/>
              <a:t>, about:</a:t>
            </a:r>
            <a:br>
              <a:rPr lang="en-US" sz="1400" dirty="0"/>
            </a:br>
            <a:endParaRPr lang="en-US" sz="1100" dirty="0"/>
          </a:p>
          <a:p>
            <a:pPr marL="285750" indent="-285750">
              <a:buFont typeface="Arial" panose="020B0604020202020204" pitchFamily="34" charset="0"/>
              <a:buChar char="•"/>
            </a:pPr>
            <a:r>
              <a:rPr lang="en-US" sz="1400" b="1" dirty="0"/>
              <a:t>Gonorrhea, </a:t>
            </a:r>
            <a:r>
              <a:rPr lang="en-US" sz="1400" b="1" dirty="0">
                <a:solidFill>
                  <a:srgbClr val="CC3333"/>
                </a:solidFill>
              </a:rPr>
              <a:t>2x</a:t>
            </a:r>
          </a:p>
          <a:p>
            <a:pPr marL="285750" indent="-285750">
              <a:buFont typeface="Arial" panose="020B0604020202020204" pitchFamily="34" charset="0"/>
              <a:buChar char="•"/>
            </a:pPr>
            <a:r>
              <a:rPr lang="en-US" sz="1400" b="1" dirty="0"/>
              <a:t>Syphilis, </a:t>
            </a:r>
            <a:r>
              <a:rPr lang="en-US" sz="1400" b="1" dirty="0">
                <a:solidFill>
                  <a:srgbClr val="CC3333"/>
                </a:solidFill>
              </a:rPr>
              <a:t>3x</a:t>
            </a:r>
          </a:p>
          <a:p>
            <a:endParaRPr lang="en-US" sz="1400" b="1" dirty="0"/>
          </a:p>
        </p:txBody>
      </p:sp>
      <p:cxnSp>
        <p:nvCxnSpPr>
          <p:cNvPr id="24" name="Straight Connector 23">
            <a:extLst>
              <a:ext uri="{FF2B5EF4-FFF2-40B4-BE49-F238E27FC236}">
                <a16:creationId xmlns:a16="http://schemas.microsoft.com/office/drawing/2014/main" id="{38777619-7885-41A4-A26B-7475B027E47B}"/>
              </a:ext>
            </a:extLst>
          </p:cNvPr>
          <p:cNvCxnSpPr>
            <a:cxnSpLocks/>
          </p:cNvCxnSpPr>
          <p:nvPr/>
        </p:nvCxnSpPr>
        <p:spPr>
          <a:xfrm>
            <a:off x="2971800" y="1047750"/>
            <a:ext cx="0" cy="3531352"/>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05D92E4-E162-9901-7D74-DDBC1E49A8FD}"/>
              </a:ext>
            </a:extLst>
          </p:cNvPr>
          <p:cNvSpPr txBox="1"/>
          <p:nvPr/>
        </p:nvSpPr>
        <p:spPr>
          <a:xfrm>
            <a:off x="-2" y="4629150"/>
            <a:ext cx="7912169" cy="5078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Sources: Substance Abuse and Mental Health Services Administration. </a:t>
            </a:r>
            <a:r>
              <a:rPr lang="en-US" sz="900" i="1" dirty="0">
                <a:latin typeface="Calibri" panose="020F0502020204030204" pitchFamily="34" charset="0"/>
                <a:cs typeface="Calibri" panose="020F0502020204030204" pitchFamily="34" charset="0"/>
              </a:rPr>
              <a:t>Key substance use and mental health indicators in the United States: Results from the 2021 National Survey of Drug Use and Health</a:t>
            </a:r>
            <a:r>
              <a:rPr lang="en-US" sz="900" dirty="0">
                <a:latin typeface="Calibri" panose="020F0502020204030204" pitchFamily="34" charset="0"/>
                <a:cs typeface="Calibri" panose="020F0502020204030204" pitchFamily="34" charset="0"/>
              </a:rPr>
              <a:t>. Center for Behavioral Health Statistics and Quality, Substance Abuse and Mental Health Services Administration. https://www.samhsa.gov/data/report/2021-nsduh-annual-national-report; </a:t>
            </a:r>
            <a:r>
              <a:rPr lang="en-US" sz="900" dirty="0">
                <a:solidFill>
                  <a:srgbClr val="000000"/>
                </a:solidFill>
                <a:latin typeface="Calibri" panose="020F0502020204030204" pitchFamily="34" charset="0"/>
                <a:cs typeface="Calibri" panose="020F0502020204030204" pitchFamily="34" charset="0"/>
              </a:rPr>
              <a:t>CDC </a:t>
            </a:r>
            <a:r>
              <a:rPr lang="en-US" sz="900" kern="0" dirty="0">
                <a:solidFill>
                  <a:prstClr val="black"/>
                </a:solidFill>
                <a:latin typeface="Calibri" panose="020F0502020204030204" pitchFamily="34" charset="0"/>
                <a:cs typeface="Calibri" panose="020F0502020204030204" pitchFamily="34" charset="0"/>
                <a:sym typeface="Arial"/>
              </a:rPr>
              <a:t>NCHHSTP </a:t>
            </a:r>
            <a:r>
              <a:rPr lang="en-US" sz="900" dirty="0" err="1">
                <a:solidFill>
                  <a:srgbClr val="000000"/>
                </a:solidFill>
                <a:latin typeface="Calibri" panose="020F0502020204030204" pitchFamily="34" charset="0"/>
                <a:cs typeface="Calibri" panose="020F0502020204030204" pitchFamily="34" charset="0"/>
              </a:rPr>
              <a:t>AtlasPlus</a:t>
            </a:r>
            <a:r>
              <a:rPr lang="en-US" sz="900" dirty="0">
                <a:solidFill>
                  <a:srgbClr val="000000"/>
                </a:solidFill>
                <a:latin typeface="Calibri" panose="020F0502020204030204" pitchFamily="34" charset="0"/>
                <a:cs typeface="Calibri" panose="020F0502020204030204" pitchFamily="34" charset="0"/>
              </a:rPr>
              <a:t>, cdc.gov/</a:t>
            </a:r>
            <a:r>
              <a:rPr lang="en-US" sz="900" dirty="0" err="1">
                <a:solidFill>
                  <a:srgbClr val="000000"/>
                </a:solidFill>
                <a:latin typeface="Calibri" panose="020F0502020204030204" pitchFamily="34" charset="0"/>
                <a:cs typeface="Calibri" panose="020F0502020204030204" pitchFamily="34" charset="0"/>
              </a:rPr>
              <a:t>nchhstp</a:t>
            </a:r>
            <a:r>
              <a:rPr lang="en-US" sz="900" dirty="0">
                <a:solidFill>
                  <a:srgbClr val="000000"/>
                </a:solidFill>
                <a:latin typeface="Calibri" panose="020F0502020204030204" pitchFamily="34" charset="0"/>
                <a:cs typeface="Calibri" panose="020F0502020204030204" pitchFamily="34" charset="0"/>
              </a:rPr>
              <a:t>/atlas/index.htm</a:t>
            </a:r>
            <a:endParaRPr lang="en-US" sz="900" dirty="0"/>
          </a:p>
        </p:txBody>
      </p:sp>
      <p:sp>
        <p:nvSpPr>
          <p:cNvPr id="8" name="TextBox 7">
            <a:extLst>
              <a:ext uri="{FF2B5EF4-FFF2-40B4-BE49-F238E27FC236}">
                <a16:creationId xmlns:a16="http://schemas.microsoft.com/office/drawing/2014/main" id="{F468E11C-BE0A-309A-22B0-2F84F1E6D21D}"/>
              </a:ext>
            </a:extLst>
          </p:cNvPr>
          <p:cNvSpPr txBox="1"/>
          <p:nvPr/>
        </p:nvSpPr>
        <p:spPr>
          <a:xfrm>
            <a:off x="6085322" y="2640700"/>
            <a:ext cx="3078931" cy="461665"/>
          </a:xfrm>
          <a:prstGeom prst="rect">
            <a:avLst/>
          </a:prstGeom>
          <a:noFill/>
        </p:spPr>
        <p:txBody>
          <a:bodyPr wrap="square" rtlCol="0">
            <a:spAutoFit/>
          </a:bodyPr>
          <a:lstStyle/>
          <a:p>
            <a:pPr algn="ctr"/>
            <a:r>
              <a:rPr lang="en-US" sz="2400" b="1" dirty="0"/>
              <a:t>Substance Use</a:t>
            </a:r>
          </a:p>
        </p:txBody>
      </p:sp>
      <p:sp>
        <p:nvSpPr>
          <p:cNvPr id="15" name="TextBox 14">
            <a:extLst>
              <a:ext uri="{FF2B5EF4-FFF2-40B4-BE49-F238E27FC236}">
                <a16:creationId xmlns:a16="http://schemas.microsoft.com/office/drawing/2014/main" id="{491B1EB9-019F-382E-0B4F-452563339420}"/>
              </a:ext>
            </a:extLst>
          </p:cNvPr>
          <p:cNvSpPr txBox="1"/>
          <p:nvPr/>
        </p:nvSpPr>
        <p:spPr>
          <a:xfrm>
            <a:off x="6215292" y="3181350"/>
            <a:ext cx="2909456" cy="1169551"/>
          </a:xfrm>
          <a:prstGeom prst="rect">
            <a:avLst/>
          </a:prstGeom>
          <a:noFill/>
        </p:spPr>
        <p:txBody>
          <a:bodyPr wrap="square" rtlCol="0">
            <a:spAutoFit/>
          </a:bodyPr>
          <a:lstStyle/>
          <a:p>
            <a:pPr algn="ctr"/>
            <a:r>
              <a:rPr lang="en-US" sz="1400" b="1" dirty="0">
                <a:solidFill>
                  <a:srgbClr val="CC3333"/>
                </a:solidFill>
              </a:rPr>
              <a:t>19 out of 20</a:t>
            </a:r>
            <a:r>
              <a:rPr lang="en-US" sz="1400" b="1" dirty="0"/>
              <a:t> Latinos</a:t>
            </a:r>
            <a:r>
              <a:rPr lang="en-US" sz="1400" dirty="0"/>
              <a:t> in the U.S</a:t>
            </a:r>
            <a:r>
              <a:rPr lang="en-US" sz="1400" b="1" dirty="0"/>
              <a:t>. </a:t>
            </a:r>
            <a:r>
              <a:rPr lang="en-US" sz="1400" dirty="0"/>
              <a:t>with an alcohol or substance use disorder </a:t>
            </a:r>
            <a:r>
              <a:rPr lang="en-US" sz="1400" b="1" dirty="0"/>
              <a:t>did not receive any treatment </a:t>
            </a:r>
            <a:r>
              <a:rPr lang="en-US" sz="1400" dirty="0"/>
              <a:t>in the past year (2021).</a:t>
            </a:r>
          </a:p>
          <a:p>
            <a:pPr algn="ctr"/>
            <a:endParaRPr lang="en-US" sz="1400" dirty="0"/>
          </a:p>
        </p:txBody>
      </p:sp>
      <p:pic>
        <p:nvPicPr>
          <p:cNvPr id="28" name="Picture 27">
            <a:extLst>
              <a:ext uri="{FF2B5EF4-FFF2-40B4-BE49-F238E27FC236}">
                <a16:creationId xmlns:a16="http://schemas.microsoft.com/office/drawing/2014/main" id="{56D48883-77B4-9656-A8AB-5DB7EC83F70B}"/>
              </a:ext>
            </a:extLst>
          </p:cNvPr>
          <p:cNvPicPr>
            <a:picLocks noChangeAspect="1"/>
          </p:cNvPicPr>
          <p:nvPr/>
        </p:nvPicPr>
        <p:blipFill>
          <a:blip r:embed="rId4"/>
          <a:stretch>
            <a:fillRect/>
          </a:stretch>
        </p:blipFill>
        <p:spPr>
          <a:xfrm>
            <a:off x="546402" y="1071618"/>
            <a:ext cx="1530229" cy="1499746"/>
          </a:xfrm>
          <a:prstGeom prst="rect">
            <a:avLst/>
          </a:prstGeom>
        </p:spPr>
      </p:pic>
      <p:pic>
        <p:nvPicPr>
          <p:cNvPr id="31" name="Picture 30">
            <a:extLst>
              <a:ext uri="{FF2B5EF4-FFF2-40B4-BE49-F238E27FC236}">
                <a16:creationId xmlns:a16="http://schemas.microsoft.com/office/drawing/2014/main" id="{3292B4A1-E62C-D8CF-A5C0-76D74D70ADA2}"/>
              </a:ext>
            </a:extLst>
          </p:cNvPr>
          <p:cNvPicPr>
            <a:picLocks noChangeAspect="1"/>
          </p:cNvPicPr>
          <p:nvPr/>
        </p:nvPicPr>
        <p:blipFill>
          <a:blip r:embed="rId5"/>
          <a:stretch>
            <a:fillRect/>
          </a:stretch>
        </p:blipFill>
        <p:spPr>
          <a:xfrm>
            <a:off x="3812412" y="1038645"/>
            <a:ext cx="1536325" cy="1499746"/>
          </a:xfrm>
          <a:prstGeom prst="rect">
            <a:avLst/>
          </a:prstGeom>
        </p:spPr>
      </p:pic>
      <p:pic>
        <p:nvPicPr>
          <p:cNvPr id="34" name="Picture 33">
            <a:extLst>
              <a:ext uri="{FF2B5EF4-FFF2-40B4-BE49-F238E27FC236}">
                <a16:creationId xmlns:a16="http://schemas.microsoft.com/office/drawing/2014/main" id="{E7B61EF1-3F6B-DBC4-3CE7-273DA9B31EB1}"/>
              </a:ext>
            </a:extLst>
          </p:cNvPr>
          <p:cNvPicPr>
            <a:picLocks noChangeAspect="1"/>
          </p:cNvPicPr>
          <p:nvPr/>
        </p:nvPicPr>
        <p:blipFill>
          <a:blip r:embed="rId6"/>
          <a:stretch>
            <a:fillRect/>
          </a:stretch>
        </p:blipFill>
        <p:spPr>
          <a:xfrm>
            <a:off x="6850184" y="1018708"/>
            <a:ext cx="1530229" cy="1499746"/>
          </a:xfrm>
          <a:prstGeom prst="rect">
            <a:avLst/>
          </a:prstGeom>
        </p:spPr>
      </p:pic>
      <p:cxnSp>
        <p:nvCxnSpPr>
          <p:cNvPr id="35" name="Straight Connector 34">
            <a:extLst>
              <a:ext uri="{FF2B5EF4-FFF2-40B4-BE49-F238E27FC236}">
                <a16:creationId xmlns:a16="http://schemas.microsoft.com/office/drawing/2014/main" id="{C3128773-57E7-85DC-206B-395B7E790B34}"/>
              </a:ext>
            </a:extLst>
          </p:cNvPr>
          <p:cNvCxnSpPr>
            <a:cxnSpLocks/>
          </p:cNvCxnSpPr>
          <p:nvPr/>
        </p:nvCxnSpPr>
        <p:spPr>
          <a:xfrm>
            <a:off x="6183824" y="1047750"/>
            <a:ext cx="0" cy="3531352"/>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2A000BB9-CB09-4802-94CE-67BCD71C1786}"/>
              </a:ext>
            </a:extLst>
          </p:cNvPr>
          <p:cNvSpPr/>
          <p:nvPr/>
        </p:nvSpPr>
        <p:spPr>
          <a:xfrm>
            <a:off x="76200" y="139220"/>
            <a:ext cx="9229501" cy="461665"/>
          </a:xfrm>
          <a:prstGeom prst="rect">
            <a:avLst/>
          </a:prstGeom>
        </p:spPr>
        <p:txBody>
          <a:bodyPr wrap="square">
            <a:spAutoFit/>
          </a:bodyPr>
          <a:lstStyle/>
          <a:p>
            <a:pPr lvl="0" algn="ctr"/>
            <a:r>
              <a:rPr lang="en-US" sz="2400" b="1" dirty="0">
                <a:solidFill>
                  <a:srgbClr val="FFFFFF"/>
                </a:solidFill>
                <a:cs typeface="Arial"/>
                <a:sym typeface="Arial"/>
              </a:rPr>
              <a:t>Syndemic Factors and the Latino HIV Epidemic </a:t>
            </a:r>
            <a:endParaRPr lang="en-US" sz="2400" b="1" dirty="0">
              <a:effectLst>
                <a:outerShdw blurRad="38100" dist="38100" dir="2700000" algn="tl">
                  <a:srgbClr val="000000">
                    <a:alpha val="43137"/>
                  </a:srgbClr>
                </a:outerShdw>
              </a:effectLst>
            </a:endParaRPr>
          </a:p>
        </p:txBody>
      </p:sp>
      <p:pic>
        <p:nvPicPr>
          <p:cNvPr id="7" name="Picture 6" descr="A blue sign with white text&#10;&#10;Description automatically generated with medium confidence">
            <a:extLst>
              <a:ext uri="{FF2B5EF4-FFF2-40B4-BE49-F238E27FC236}">
                <a16:creationId xmlns:a16="http://schemas.microsoft.com/office/drawing/2014/main" id="{D3CCE1FF-8E25-E397-0F1E-801A8CEC8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6241862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Connector 4">
            <a:extLst>
              <a:ext uri="{FF2B5EF4-FFF2-40B4-BE49-F238E27FC236}">
                <a16:creationId xmlns:a16="http://schemas.microsoft.com/office/drawing/2014/main" id="{810218FE-125D-41BC-8513-4D37E6311869}"/>
              </a:ext>
            </a:extLst>
          </p:cNvPr>
          <p:cNvCxnSpPr/>
          <p:nvPr/>
        </p:nvCxnSpPr>
        <p:spPr>
          <a:xfrm flipH="1">
            <a:off x="76550" y="4347595"/>
            <a:ext cx="8990901"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7" name="Diagram 16">
            <a:extLst>
              <a:ext uri="{FF2B5EF4-FFF2-40B4-BE49-F238E27FC236}">
                <a16:creationId xmlns:a16="http://schemas.microsoft.com/office/drawing/2014/main" id="{58D2BDBB-2455-476D-8AD9-49CE0C4CE631}"/>
              </a:ext>
            </a:extLst>
          </p:cNvPr>
          <p:cNvGraphicFramePr/>
          <p:nvPr/>
        </p:nvGraphicFramePr>
        <p:xfrm>
          <a:off x="568503" y="800577"/>
          <a:ext cx="8106834" cy="329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B067200-3BAF-795D-203F-37EF309F81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60" y="4424066"/>
            <a:ext cx="4701039" cy="658067"/>
          </a:xfrm>
          <a:prstGeom prst="rect">
            <a:avLst/>
          </a:prstGeom>
        </p:spPr>
      </p:pic>
      <p:sp>
        <p:nvSpPr>
          <p:cNvPr id="4" name="TextBox 3">
            <a:extLst>
              <a:ext uri="{FF2B5EF4-FFF2-40B4-BE49-F238E27FC236}">
                <a16:creationId xmlns:a16="http://schemas.microsoft.com/office/drawing/2014/main" id="{A2C9DFDC-4FEB-4B8D-72A2-99DCB3BB56CA}"/>
              </a:ext>
            </a:extLst>
          </p:cNvPr>
          <p:cNvSpPr txBox="1"/>
          <p:nvPr/>
        </p:nvSpPr>
        <p:spPr>
          <a:xfrm>
            <a:off x="2702006" y="2034249"/>
            <a:ext cx="5698661" cy="830997"/>
          </a:xfrm>
          <a:prstGeom prst="rect">
            <a:avLst/>
          </a:prstGeom>
          <a:noFill/>
        </p:spPr>
        <p:txBody>
          <a:bodyPr wrap="square" rtlCol="0">
            <a:spAutoFit/>
          </a:bodyPr>
          <a:lstStyle/>
          <a:p>
            <a:r>
              <a:rPr lang="en-US" sz="2400" b="1" dirty="0">
                <a:solidFill>
                  <a:schemeClr val="bg1"/>
                </a:solidFill>
              </a:rPr>
              <a:t>Action Areas for Latino-Focused HIV Policy &amp; Programming</a:t>
            </a:r>
          </a:p>
        </p:txBody>
      </p:sp>
      <p:sp>
        <p:nvSpPr>
          <p:cNvPr id="6" name="TextBox 5">
            <a:extLst>
              <a:ext uri="{FF2B5EF4-FFF2-40B4-BE49-F238E27FC236}">
                <a16:creationId xmlns:a16="http://schemas.microsoft.com/office/drawing/2014/main" id="{541E6EED-FFCA-7A73-9903-321D90700218}"/>
              </a:ext>
            </a:extLst>
          </p:cNvPr>
          <p:cNvSpPr txBox="1"/>
          <p:nvPr/>
        </p:nvSpPr>
        <p:spPr>
          <a:xfrm>
            <a:off x="1168756" y="1895749"/>
            <a:ext cx="901100" cy="1107996"/>
          </a:xfrm>
          <a:prstGeom prst="rect">
            <a:avLst/>
          </a:prstGeom>
          <a:noFill/>
        </p:spPr>
        <p:txBody>
          <a:bodyPr wrap="square" rtlCol="0">
            <a:spAutoFit/>
          </a:bodyPr>
          <a:lstStyle/>
          <a:p>
            <a:pPr algn="ctr">
              <a:defRPr/>
            </a:pPr>
            <a:r>
              <a:rPr lang="en-US" sz="6600" b="1" dirty="0">
                <a:solidFill>
                  <a:srgbClr val="1C3768"/>
                </a:solidFill>
                <a:latin typeface="Arial"/>
              </a:rPr>
              <a:t>III</a:t>
            </a:r>
          </a:p>
        </p:txBody>
      </p:sp>
    </p:spTree>
    <p:extLst>
      <p:ext uri="{BB962C8B-B14F-4D97-AF65-F5344CB8AC3E}">
        <p14:creationId xmlns:p14="http://schemas.microsoft.com/office/powerpoint/2010/main" val="135287458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249897-A092-4809-92F2-352661D28298}"/>
              </a:ext>
            </a:extLst>
          </p:cNvPr>
          <p:cNvSpPr/>
          <p:nvPr/>
        </p:nvSpPr>
        <p:spPr>
          <a:xfrm>
            <a:off x="-1" y="4090747"/>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845008"/>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 y="48635"/>
            <a:ext cx="9141618" cy="430887"/>
          </a:xfrm>
          <a:prstGeom prst="rect">
            <a:avLst/>
          </a:prstGeom>
        </p:spPr>
        <p:txBody>
          <a:bodyPr wrap="square">
            <a:spAutoFit/>
          </a:bodyPr>
          <a:lstStyle/>
          <a:p>
            <a:pPr algn="ctr" defTabSz="685800"/>
            <a:r>
              <a:rPr lang="en-US" sz="2200" b="1" kern="0" dirty="0">
                <a:solidFill>
                  <a:srgbClr val="FFFFFF"/>
                </a:solidFill>
                <a:cs typeface="Arial"/>
                <a:sym typeface="Arial"/>
              </a:rPr>
              <a:t>Priority Areas for Action in the Latino HIV Epidemic</a:t>
            </a:r>
          </a:p>
        </p:txBody>
      </p:sp>
      <p:sp>
        <p:nvSpPr>
          <p:cNvPr id="11" name="Rectangle 10">
            <a:extLst>
              <a:ext uri="{FF2B5EF4-FFF2-40B4-BE49-F238E27FC236}">
                <a16:creationId xmlns:a16="http://schemas.microsoft.com/office/drawing/2014/main" id="{F4C220D5-907B-014E-F8F2-3D904F59839D}"/>
              </a:ext>
            </a:extLst>
          </p:cNvPr>
          <p:cNvSpPr/>
          <p:nvPr/>
        </p:nvSpPr>
        <p:spPr>
          <a:xfrm>
            <a:off x="1695904" y="939890"/>
            <a:ext cx="5749811" cy="369332"/>
          </a:xfrm>
          <a:prstGeom prst="rect">
            <a:avLst/>
          </a:prstGeom>
        </p:spPr>
        <p:txBody>
          <a:bodyPr wrap="square">
            <a:spAutoFit/>
          </a:bodyPr>
          <a:lstStyle/>
          <a:p>
            <a:pPr defTabSz="685800"/>
            <a:r>
              <a:rPr lang="en-US" b="1" kern="0" dirty="0">
                <a:solidFill>
                  <a:schemeClr val="bg2">
                    <a:lumMod val="10000"/>
                  </a:schemeClr>
                </a:solidFill>
                <a:latin typeface="Calibri" panose="020F0502020204030204" pitchFamily="34" charset="0"/>
                <a:cs typeface="Calibri" panose="020F0502020204030204" pitchFamily="34" charset="0"/>
                <a:sym typeface="Arial"/>
              </a:rPr>
              <a:t>Enhancing the Visibility of Latinos in the HIV Epidemic</a:t>
            </a:r>
          </a:p>
        </p:txBody>
      </p:sp>
      <p:pic>
        <p:nvPicPr>
          <p:cNvPr id="8" name="Picture 7" descr="Icon&#10;&#10;Description automatically generated">
            <a:extLst>
              <a:ext uri="{FF2B5EF4-FFF2-40B4-BE49-F238E27FC236}">
                <a16:creationId xmlns:a16="http://schemas.microsoft.com/office/drawing/2014/main" id="{BF2FE94B-790D-923F-3BFE-84F57E47C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16" y="742950"/>
            <a:ext cx="801099" cy="761305"/>
          </a:xfrm>
          <a:prstGeom prst="rect">
            <a:avLst/>
          </a:prstGeom>
        </p:spPr>
      </p:pic>
      <p:sp>
        <p:nvSpPr>
          <p:cNvPr id="9" name="Oval 8">
            <a:extLst>
              <a:ext uri="{FF2B5EF4-FFF2-40B4-BE49-F238E27FC236}">
                <a16:creationId xmlns:a16="http://schemas.microsoft.com/office/drawing/2014/main" id="{C8BA8F8D-0C55-BD14-D860-9F2DDFEE4B36}"/>
              </a:ext>
            </a:extLst>
          </p:cNvPr>
          <p:cNvSpPr/>
          <p:nvPr/>
        </p:nvSpPr>
        <p:spPr>
          <a:xfrm>
            <a:off x="357983" y="861638"/>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Oval 47">
            <a:extLst>
              <a:ext uri="{FF2B5EF4-FFF2-40B4-BE49-F238E27FC236}">
                <a16:creationId xmlns:a16="http://schemas.microsoft.com/office/drawing/2014/main" id="{8731701E-E645-4D27-AE02-7BF1CF75D581}"/>
              </a:ext>
            </a:extLst>
          </p:cNvPr>
          <p:cNvSpPr/>
          <p:nvPr/>
        </p:nvSpPr>
        <p:spPr>
          <a:xfrm>
            <a:off x="340587" y="2220118"/>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Oval 48">
            <a:extLst>
              <a:ext uri="{FF2B5EF4-FFF2-40B4-BE49-F238E27FC236}">
                <a16:creationId xmlns:a16="http://schemas.microsoft.com/office/drawing/2014/main" id="{606CBEB2-0AAC-4E6F-8A6A-3FEFA87BD2E9}"/>
              </a:ext>
            </a:extLst>
          </p:cNvPr>
          <p:cNvSpPr/>
          <p:nvPr/>
        </p:nvSpPr>
        <p:spPr>
          <a:xfrm>
            <a:off x="340586" y="2878223"/>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Oval 50">
            <a:extLst>
              <a:ext uri="{FF2B5EF4-FFF2-40B4-BE49-F238E27FC236}">
                <a16:creationId xmlns:a16="http://schemas.microsoft.com/office/drawing/2014/main" id="{4FE93359-8D55-4788-BAAF-F0BE171A4156}"/>
              </a:ext>
            </a:extLst>
          </p:cNvPr>
          <p:cNvSpPr/>
          <p:nvPr/>
        </p:nvSpPr>
        <p:spPr>
          <a:xfrm>
            <a:off x="360703" y="418124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6AACEEBB-2414-4322-B3A3-4FB061A4B50C}"/>
              </a:ext>
            </a:extLst>
          </p:cNvPr>
          <p:cNvSpPr/>
          <p:nvPr/>
        </p:nvSpPr>
        <p:spPr>
          <a:xfrm>
            <a:off x="1698625" y="1624934"/>
            <a:ext cx="6933262" cy="369332"/>
          </a:xfrm>
          <a:prstGeom prst="rect">
            <a:avLst/>
          </a:prstGeom>
        </p:spPr>
        <p:txBody>
          <a:bodyPr wrap="square">
            <a:spAutoFit/>
          </a:bodyPr>
          <a:lstStyle/>
          <a:p>
            <a:pPr defTabSz="685800"/>
            <a:r>
              <a:rPr lang="en-US" b="1" kern="0" dirty="0">
                <a:solidFill>
                  <a:schemeClr val="bg2">
                    <a:lumMod val="10000"/>
                  </a:schemeClr>
                </a:solidFill>
                <a:latin typeface="Calibri" panose="020F0502020204030204" pitchFamily="34" charset="0"/>
                <a:cs typeface="Calibri" panose="020F0502020204030204" pitchFamily="34" charset="0"/>
                <a:sym typeface="Arial"/>
              </a:rPr>
              <a:t>Increasing Adoption of a Status Neutral Model of HIV Care </a:t>
            </a:r>
          </a:p>
        </p:txBody>
      </p:sp>
      <p:sp>
        <p:nvSpPr>
          <p:cNvPr id="53" name="Rectangle 52">
            <a:extLst>
              <a:ext uri="{FF2B5EF4-FFF2-40B4-BE49-F238E27FC236}">
                <a16:creationId xmlns:a16="http://schemas.microsoft.com/office/drawing/2014/main" id="{8FE205FD-6BCA-4F07-A96F-20879FD69082}"/>
              </a:ext>
            </a:extLst>
          </p:cNvPr>
          <p:cNvSpPr/>
          <p:nvPr/>
        </p:nvSpPr>
        <p:spPr>
          <a:xfrm>
            <a:off x="1690550" y="2285655"/>
            <a:ext cx="6933262" cy="369332"/>
          </a:xfrm>
          <a:prstGeom prst="rect">
            <a:avLst/>
          </a:prstGeom>
        </p:spPr>
        <p:txBody>
          <a:bodyPr wrap="square">
            <a:spAutoFit/>
          </a:bodyPr>
          <a:lstStyle/>
          <a:p>
            <a:pPr defTabSz="685800"/>
            <a:r>
              <a:rPr lang="en-US" b="1" kern="0" dirty="0">
                <a:solidFill>
                  <a:schemeClr val="bg2">
                    <a:lumMod val="10000"/>
                  </a:schemeClr>
                </a:solidFill>
                <a:latin typeface="Calibri" panose="020F0502020204030204" pitchFamily="34" charset="0"/>
                <a:cs typeface="Calibri" panose="020F0502020204030204" pitchFamily="34" charset="0"/>
                <a:sym typeface="Arial"/>
              </a:rPr>
              <a:t>Broadening the HIV Workforce to Address Latino Needs </a:t>
            </a:r>
          </a:p>
        </p:txBody>
      </p:sp>
      <p:sp>
        <p:nvSpPr>
          <p:cNvPr id="54" name="Rectangle 53">
            <a:extLst>
              <a:ext uri="{FF2B5EF4-FFF2-40B4-BE49-F238E27FC236}">
                <a16:creationId xmlns:a16="http://schemas.microsoft.com/office/drawing/2014/main" id="{500DFA9D-9BF4-4E67-97B8-27D6A11549DA}"/>
              </a:ext>
            </a:extLst>
          </p:cNvPr>
          <p:cNvSpPr/>
          <p:nvPr/>
        </p:nvSpPr>
        <p:spPr>
          <a:xfrm>
            <a:off x="1711540" y="2949086"/>
            <a:ext cx="6933262" cy="369332"/>
          </a:xfrm>
          <a:prstGeom prst="rect">
            <a:avLst/>
          </a:prstGeom>
        </p:spPr>
        <p:txBody>
          <a:bodyPr wrap="square">
            <a:spAutoFit/>
          </a:bodyPr>
          <a:lstStyle/>
          <a:p>
            <a:pPr defTabSz="685800"/>
            <a:r>
              <a:rPr lang="en-US" b="1" kern="0" dirty="0">
                <a:latin typeface="Calibri" panose="020F0502020204030204" pitchFamily="34" charset="0"/>
                <a:cs typeface="Calibri" panose="020F0502020204030204" pitchFamily="34" charset="0"/>
                <a:sym typeface="Arial"/>
              </a:rPr>
              <a:t>Improving the Trustworthiness of Status Neutral HIV Care for Latinos </a:t>
            </a:r>
          </a:p>
        </p:txBody>
      </p:sp>
      <p:sp>
        <p:nvSpPr>
          <p:cNvPr id="55" name="Rectangle 54">
            <a:extLst>
              <a:ext uri="{FF2B5EF4-FFF2-40B4-BE49-F238E27FC236}">
                <a16:creationId xmlns:a16="http://schemas.microsoft.com/office/drawing/2014/main" id="{3AAD3A7D-DE56-4F11-989A-8B4C79AE5175}"/>
              </a:ext>
            </a:extLst>
          </p:cNvPr>
          <p:cNvSpPr/>
          <p:nvPr/>
        </p:nvSpPr>
        <p:spPr>
          <a:xfrm>
            <a:off x="1711540" y="3580664"/>
            <a:ext cx="6933262" cy="369332"/>
          </a:xfrm>
          <a:prstGeom prst="rect">
            <a:avLst/>
          </a:prstGeom>
        </p:spPr>
        <p:txBody>
          <a:bodyPr wrap="square">
            <a:spAutoFit/>
          </a:bodyPr>
          <a:lstStyle/>
          <a:p>
            <a:pPr defTabSz="685800"/>
            <a:r>
              <a:rPr lang="en-US" b="1" kern="0" dirty="0">
                <a:solidFill>
                  <a:schemeClr val="bg2">
                    <a:lumMod val="10000"/>
                  </a:schemeClr>
                </a:solidFill>
                <a:latin typeface="Calibri" panose="020F0502020204030204" pitchFamily="34" charset="0"/>
                <a:cs typeface="Calibri" panose="020F0502020204030204" pitchFamily="34" charset="0"/>
                <a:sym typeface="Arial"/>
              </a:rPr>
              <a:t>Mitigating Harmful Social Determinants of Health Among Latinos</a:t>
            </a:r>
          </a:p>
        </p:txBody>
      </p:sp>
      <p:sp>
        <p:nvSpPr>
          <p:cNvPr id="56" name="Rectangle 55">
            <a:extLst>
              <a:ext uri="{FF2B5EF4-FFF2-40B4-BE49-F238E27FC236}">
                <a16:creationId xmlns:a16="http://schemas.microsoft.com/office/drawing/2014/main" id="{EB0BE74C-70CC-4EAF-8242-51108527880A}"/>
              </a:ext>
            </a:extLst>
          </p:cNvPr>
          <p:cNvSpPr/>
          <p:nvPr/>
        </p:nvSpPr>
        <p:spPr>
          <a:xfrm>
            <a:off x="1711540" y="4213897"/>
            <a:ext cx="6933262" cy="369332"/>
          </a:xfrm>
          <a:prstGeom prst="rect">
            <a:avLst/>
          </a:prstGeom>
        </p:spPr>
        <p:txBody>
          <a:bodyPr wrap="square">
            <a:spAutoFit/>
          </a:bodyPr>
          <a:lstStyle/>
          <a:p>
            <a:pPr defTabSz="685800"/>
            <a:r>
              <a:rPr lang="en-US" b="1" kern="0" dirty="0">
                <a:solidFill>
                  <a:schemeClr val="bg2">
                    <a:lumMod val="10000"/>
                  </a:schemeClr>
                </a:solidFill>
                <a:latin typeface="Calibri" panose="020F0502020204030204" pitchFamily="34" charset="0"/>
                <a:cs typeface="Calibri" panose="020F0502020204030204" pitchFamily="34" charset="0"/>
                <a:sym typeface="Arial"/>
              </a:rPr>
              <a:t>Recommitting and Reinvesting in Latino Health and Leadership</a:t>
            </a:r>
          </a:p>
        </p:txBody>
      </p:sp>
      <p:pic>
        <p:nvPicPr>
          <p:cNvPr id="57" name="Picture 56">
            <a:extLst>
              <a:ext uri="{FF2B5EF4-FFF2-40B4-BE49-F238E27FC236}">
                <a16:creationId xmlns:a16="http://schemas.microsoft.com/office/drawing/2014/main" id="{2026CB7A-37C7-4CB2-9076-FA7F5DF09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26" y="2255925"/>
            <a:ext cx="457200" cy="457200"/>
          </a:xfrm>
          <a:prstGeom prst="rect">
            <a:avLst/>
          </a:prstGeom>
        </p:spPr>
      </p:pic>
      <p:grpSp>
        <p:nvGrpSpPr>
          <p:cNvPr id="17" name="Group 16">
            <a:extLst>
              <a:ext uri="{FF2B5EF4-FFF2-40B4-BE49-F238E27FC236}">
                <a16:creationId xmlns:a16="http://schemas.microsoft.com/office/drawing/2014/main" id="{175C586F-729B-49A4-8689-ED4A535804B7}"/>
              </a:ext>
            </a:extLst>
          </p:cNvPr>
          <p:cNvGrpSpPr/>
          <p:nvPr/>
        </p:nvGrpSpPr>
        <p:grpSpPr>
          <a:xfrm>
            <a:off x="340586" y="3531483"/>
            <a:ext cx="1239281" cy="546865"/>
            <a:chOff x="337865" y="3898243"/>
            <a:chExt cx="1239281" cy="546865"/>
          </a:xfrm>
        </p:grpSpPr>
        <p:sp>
          <p:nvSpPr>
            <p:cNvPr id="50" name="Oval 49">
              <a:extLst>
                <a:ext uri="{FF2B5EF4-FFF2-40B4-BE49-F238E27FC236}">
                  <a16:creationId xmlns:a16="http://schemas.microsoft.com/office/drawing/2014/main" id="{A9D6ADD6-BE68-4C13-BE95-7A00A0DEF858}"/>
                </a:ext>
              </a:extLst>
            </p:cNvPr>
            <p:cNvSpPr/>
            <p:nvPr/>
          </p:nvSpPr>
          <p:spPr>
            <a:xfrm>
              <a:off x="337865" y="3898243"/>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Oval 57">
              <a:extLst>
                <a:ext uri="{FF2B5EF4-FFF2-40B4-BE49-F238E27FC236}">
                  <a16:creationId xmlns:a16="http://schemas.microsoft.com/office/drawing/2014/main" id="{2ED903E1-CD4B-4869-AA0D-2DCD68A4228D}"/>
                </a:ext>
              </a:extLst>
            </p:cNvPr>
            <p:cNvSpPr/>
            <p:nvPr/>
          </p:nvSpPr>
          <p:spPr>
            <a:xfrm>
              <a:off x="653471" y="3923536"/>
              <a:ext cx="641081" cy="48142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76200" cap="flat" cmpd="sng" algn="ctr">
              <a:noFill/>
              <a:prstDash val="solid"/>
              <a:miter lim="800000"/>
            </a:ln>
            <a:effectLst/>
          </p:spPr>
          <p:txBody>
            <a:bodyPr rtlCol="0" anchor="ctr"/>
            <a:lstStyle/>
            <a:p>
              <a:pPr algn="ctr">
                <a:defRPr/>
              </a:pPr>
              <a:endParaRPr lang="en-US" sz="1600" kern="0">
                <a:solidFill>
                  <a:srgbClr val="000000"/>
                </a:solidFill>
                <a:latin typeface="Calibri" panose="020F0502020204030204"/>
              </a:endParaRPr>
            </a:p>
          </p:txBody>
        </p:sp>
      </p:grpSp>
      <p:pic>
        <p:nvPicPr>
          <p:cNvPr id="59" name="Picture 58">
            <a:extLst>
              <a:ext uri="{FF2B5EF4-FFF2-40B4-BE49-F238E27FC236}">
                <a16:creationId xmlns:a16="http://schemas.microsoft.com/office/drawing/2014/main" id="{44C55E0D-C413-47AD-99D4-63860308E2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541" y="4209824"/>
            <a:ext cx="472666" cy="472666"/>
          </a:xfrm>
          <a:prstGeom prst="rect">
            <a:avLst/>
          </a:prstGeom>
        </p:spPr>
      </p:pic>
      <p:pic>
        <p:nvPicPr>
          <p:cNvPr id="60" name="Picture 59">
            <a:extLst>
              <a:ext uri="{FF2B5EF4-FFF2-40B4-BE49-F238E27FC236}">
                <a16:creationId xmlns:a16="http://schemas.microsoft.com/office/drawing/2014/main" id="{EAA3A218-0C76-4B1B-B234-26748FEA74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668" y="2922187"/>
            <a:ext cx="609600" cy="472580"/>
          </a:xfrm>
          <a:prstGeom prst="rect">
            <a:avLst/>
          </a:prstGeom>
        </p:spPr>
      </p:pic>
      <p:grpSp>
        <p:nvGrpSpPr>
          <p:cNvPr id="16" name="Group 15">
            <a:extLst>
              <a:ext uri="{FF2B5EF4-FFF2-40B4-BE49-F238E27FC236}">
                <a16:creationId xmlns:a16="http://schemas.microsoft.com/office/drawing/2014/main" id="{9AFC51E5-72A3-4182-9A1D-18AB68B00053}"/>
              </a:ext>
            </a:extLst>
          </p:cNvPr>
          <p:cNvGrpSpPr/>
          <p:nvPr/>
        </p:nvGrpSpPr>
        <p:grpSpPr>
          <a:xfrm>
            <a:off x="360703" y="1565200"/>
            <a:ext cx="1239281" cy="546865"/>
            <a:chOff x="357982" y="1931960"/>
            <a:chExt cx="1239281" cy="546865"/>
          </a:xfrm>
        </p:grpSpPr>
        <p:pic>
          <p:nvPicPr>
            <p:cNvPr id="4" name="Picture 3">
              <a:extLst>
                <a:ext uri="{FF2B5EF4-FFF2-40B4-BE49-F238E27FC236}">
                  <a16:creationId xmlns:a16="http://schemas.microsoft.com/office/drawing/2014/main" id="{4CB75C8F-43BA-4674-932C-2FEC1D6394C0}"/>
                </a:ext>
              </a:extLst>
            </p:cNvPr>
            <p:cNvPicPr>
              <a:picLocks noChangeAspect="1"/>
            </p:cNvPicPr>
            <p:nvPr/>
          </p:nvPicPr>
          <p:blipFill>
            <a:blip r:embed="rId8"/>
            <a:stretch>
              <a:fillRect/>
            </a:stretch>
          </p:blipFill>
          <p:spPr>
            <a:xfrm>
              <a:off x="569853" y="1975187"/>
              <a:ext cx="808318" cy="430887"/>
            </a:xfrm>
            <a:prstGeom prst="rect">
              <a:avLst/>
            </a:prstGeom>
          </p:spPr>
        </p:pic>
        <p:sp>
          <p:nvSpPr>
            <p:cNvPr id="47" name="Oval 46">
              <a:extLst>
                <a:ext uri="{FF2B5EF4-FFF2-40B4-BE49-F238E27FC236}">
                  <a16:creationId xmlns:a16="http://schemas.microsoft.com/office/drawing/2014/main" id="{81A142A9-03C3-4996-A181-FEB89C02BB53}"/>
                </a:ext>
              </a:extLst>
            </p:cNvPr>
            <p:cNvSpPr/>
            <p:nvPr/>
          </p:nvSpPr>
          <p:spPr>
            <a:xfrm>
              <a:off x="357982" y="193196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5" name="Picture 4" descr="A blue sign with white text&#10;&#10;Description automatically generated with medium confidence">
            <a:extLst>
              <a:ext uri="{FF2B5EF4-FFF2-40B4-BE49-F238E27FC236}">
                <a16:creationId xmlns:a16="http://schemas.microsoft.com/office/drawing/2014/main" id="{EECAA147-90A1-2D38-F6ED-AA633E451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9497" y="4680910"/>
            <a:ext cx="1137356" cy="400991"/>
          </a:xfrm>
          <a:prstGeom prst="rect">
            <a:avLst/>
          </a:prstGeom>
        </p:spPr>
      </p:pic>
    </p:spTree>
    <p:extLst>
      <p:ext uri="{BB962C8B-B14F-4D97-AF65-F5344CB8AC3E}">
        <p14:creationId xmlns:p14="http://schemas.microsoft.com/office/powerpoint/2010/main" val="21113986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2846047" y="44113"/>
            <a:ext cx="3124573" cy="461665"/>
          </a:xfrm>
          <a:prstGeom prst="rect">
            <a:avLst/>
          </a:prstGeom>
        </p:spPr>
        <p:txBody>
          <a:bodyPr wrap="none">
            <a:spAutoFit/>
          </a:bodyPr>
          <a:lstStyle/>
          <a:p>
            <a:pPr defTabSz="685800"/>
            <a:r>
              <a:rPr lang="en-US" sz="2400" b="1" kern="0" dirty="0">
                <a:solidFill>
                  <a:srgbClr val="FFFFFF"/>
                </a:solidFill>
                <a:latin typeface="Arial"/>
                <a:cs typeface="Arial"/>
                <a:sym typeface="Arial"/>
              </a:rPr>
              <a:t>Learning Objectives</a:t>
            </a:r>
            <a:endParaRPr lang="en-US" sz="2100" b="1" kern="0" dirty="0">
              <a:solidFill>
                <a:srgbClr val="FFFFFF"/>
              </a:solidFill>
              <a:latin typeface="Arial"/>
              <a:cs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cxnSp>
        <p:nvCxnSpPr>
          <p:cNvPr id="5" name="Straight Connector 4">
            <a:extLst>
              <a:ext uri="{FF2B5EF4-FFF2-40B4-BE49-F238E27FC236}">
                <a16:creationId xmlns:a16="http://schemas.microsoft.com/office/drawing/2014/main" id="{810218FE-125D-41BC-8513-4D37E6311869}"/>
              </a:ext>
            </a:extLst>
          </p:cNvPr>
          <p:cNvCxnSpPr/>
          <p:nvPr/>
        </p:nvCxnSpPr>
        <p:spPr>
          <a:xfrm flipH="1">
            <a:off x="76550" y="4347595"/>
            <a:ext cx="8990901"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7" name="Diagram 16">
            <a:extLst>
              <a:ext uri="{FF2B5EF4-FFF2-40B4-BE49-F238E27FC236}">
                <a16:creationId xmlns:a16="http://schemas.microsoft.com/office/drawing/2014/main" id="{58D2BDBB-2455-476D-8AD9-49CE0C4CE631}"/>
              </a:ext>
            </a:extLst>
          </p:cNvPr>
          <p:cNvGraphicFramePr/>
          <p:nvPr>
            <p:extLst>
              <p:ext uri="{D42A27DB-BD31-4B8C-83A1-F6EECF244321}">
                <p14:modId xmlns:p14="http://schemas.microsoft.com/office/powerpoint/2010/main" val="2060736191"/>
              </p:ext>
            </p:extLst>
          </p:nvPr>
        </p:nvGraphicFramePr>
        <p:xfrm>
          <a:off x="228600" y="800577"/>
          <a:ext cx="8838851" cy="329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6787A2C9-D256-4B04-8961-E992CA579C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60" y="4424066"/>
            <a:ext cx="4701039" cy="658067"/>
          </a:xfrm>
          <a:prstGeom prst="rect">
            <a:avLst/>
          </a:prstGeom>
        </p:spPr>
      </p:pic>
      <p:sp>
        <p:nvSpPr>
          <p:cNvPr id="14" name="TextBox 13">
            <a:extLst>
              <a:ext uri="{FF2B5EF4-FFF2-40B4-BE49-F238E27FC236}">
                <a16:creationId xmlns:a16="http://schemas.microsoft.com/office/drawing/2014/main" id="{BCF92D85-7608-C4F2-2C12-6B8705C2FFA1}"/>
              </a:ext>
            </a:extLst>
          </p:cNvPr>
          <p:cNvSpPr txBox="1"/>
          <p:nvPr/>
        </p:nvSpPr>
        <p:spPr>
          <a:xfrm>
            <a:off x="468664" y="1248327"/>
            <a:ext cx="523480" cy="430887"/>
          </a:xfrm>
          <a:prstGeom prst="rect">
            <a:avLst/>
          </a:prstGeom>
          <a:noFill/>
        </p:spPr>
        <p:txBody>
          <a:bodyPr wrap="square" rtlCol="0">
            <a:spAutoFit/>
          </a:bodyPr>
          <a:lstStyle/>
          <a:p>
            <a:pPr algn="ctr" defTabSz="685800">
              <a:defRPr/>
            </a:pPr>
            <a:r>
              <a:rPr lang="en-US" sz="2200" b="1" kern="0" dirty="0">
                <a:solidFill>
                  <a:srgbClr val="1C3768"/>
                </a:solidFill>
                <a:latin typeface="Arial"/>
                <a:cs typeface="Arial"/>
                <a:sym typeface="Arial"/>
              </a:rPr>
              <a:t>I</a:t>
            </a:r>
          </a:p>
        </p:txBody>
      </p:sp>
      <p:sp>
        <p:nvSpPr>
          <p:cNvPr id="15" name="TextBox 14">
            <a:extLst>
              <a:ext uri="{FF2B5EF4-FFF2-40B4-BE49-F238E27FC236}">
                <a16:creationId xmlns:a16="http://schemas.microsoft.com/office/drawing/2014/main" id="{FCEEAF21-6C84-C6E0-5ABD-EF6F8C7722FA}"/>
              </a:ext>
            </a:extLst>
          </p:cNvPr>
          <p:cNvSpPr txBox="1"/>
          <p:nvPr/>
        </p:nvSpPr>
        <p:spPr>
          <a:xfrm>
            <a:off x="705911" y="2239363"/>
            <a:ext cx="523480" cy="430887"/>
          </a:xfrm>
          <a:prstGeom prst="rect">
            <a:avLst/>
          </a:prstGeom>
          <a:noFill/>
        </p:spPr>
        <p:txBody>
          <a:bodyPr wrap="square" rtlCol="0">
            <a:spAutoFit/>
          </a:bodyPr>
          <a:lstStyle/>
          <a:p>
            <a:pPr algn="ctr" defTabSz="685800">
              <a:defRPr/>
            </a:pPr>
            <a:r>
              <a:rPr lang="en-US" sz="2200" b="1" kern="0" dirty="0">
                <a:solidFill>
                  <a:srgbClr val="1C3768"/>
                </a:solidFill>
                <a:latin typeface="Arial"/>
                <a:cs typeface="Arial"/>
                <a:sym typeface="Arial"/>
              </a:rPr>
              <a:t>II</a:t>
            </a:r>
          </a:p>
        </p:txBody>
      </p:sp>
      <p:sp>
        <p:nvSpPr>
          <p:cNvPr id="18" name="TextBox 17">
            <a:extLst>
              <a:ext uri="{FF2B5EF4-FFF2-40B4-BE49-F238E27FC236}">
                <a16:creationId xmlns:a16="http://schemas.microsoft.com/office/drawing/2014/main" id="{DA9BD3CA-F962-6216-0155-95EC75E31E8C}"/>
              </a:ext>
            </a:extLst>
          </p:cNvPr>
          <p:cNvSpPr txBox="1"/>
          <p:nvPr/>
        </p:nvSpPr>
        <p:spPr>
          <a:xfrm>
            <a:off x="468664" y="3231331"/>
            <a:ext cx="523480" cy="430887"/>
          </a:xfrm>
          <a:prstGeom prst="rect">
            <a:avLst/>
          </a:prstGeom>
          <a:noFill/>
        </p:spPr>
        <p:txBody>
          <a:bodyPr wrap="square" rtlCol="0">
            <a:spAutoFit/>
          </a:bodyPr>
          <a:lstStyle/>
          <a:p>
            <a:pPr algn="ctr" defTabSz="685800">
              <a:defRPr/>
            </a:pPr>
            <a:r>
              <a:rPr lang="en-US" sz="2200" b="1" kern="0" dirty="0">
                <a:solidFill>
                  <a:srgbClr val="1C3768"/>
                </a:solidFill>
                <a:latin typeface="Arial"/>
                <a:cs typeface="Arial"/>
                <a:sym typeface="Arial"/>
              </a:rPr>
              <a:t>III</a:t>
            </a:r>
          </a:p>
        </p:txBody>
      </p:sp>
    </p:spTree>
    <p:extLst>
      <p:ext uri="{BB962C8B-B14F-4D97-AF65-F5344CB8AC3E}">
        <p14:creationId xmlns:p14="http://schemas.microsoft.com/office/powerpoint/2010/main" val="155098814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D6B4B-B788-9EA6-0828-C6BECC7A6F70}"/>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114031" y="34720"/>
            <a:ext cx="7310847" cy="1461939"/>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Priority Area #1: Enhancing the Visibility of Latinos in the HIV Epidemic</a:t>
            </a:r>
          </a:p>
          <a:p>
            <a:pPr algn="ctr" defTabSz="685800"/>
            <a:endParaRPr lang="en-US" sz="2400" b="1" kern="0" dirty="0">
              <a:solidFill>
                <a:srgbClr val="FFFFFF"/>
              </a:solidFill>
              <a:latin typeface="Arial"/>
              <a:cs typeface="Arial"/>
              <a:sym typeface="Arial"/>
            </a:endParaRPr>
          </a:p>
          <a:p>
            <a:pPr algn="ctr" defTabSz="685800"/>
            <a:endParaRPr lang="en-US" sz="2100" b="1" kern="0" dirty="0">
              <a:solidFill>
                <a:srgbClr val="FFFFFF"/>
              </a:solidFill>
              <a:latin typeface="Arial"/>
              <a:cs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10" name="TextBox 9">
            <a:extLst>
              <a:ext uri="{FF2B5EF4-FFF2-40B4-BE49-F238E27FC236}">
                <a16:creationId xmlns:a16="http://schemas.microsoft.com/office/drawing/2014/main" id="{C4C72F08-A1EA-5986-B082-6C22E83C08C3}"/>
              </a:ext>
            </a:extLst>
          </p:cNvPr>
          <p:cNvSpPr txBox="1"/>
          <p:nvPr/>
        </p:nvSpPr>
        <p:spPr>
          <a:xfrm>
            <a:off x="0" y="4861587"/>
            <a:ext cx="8839200" cy="215444"/>
          </a:xfrm>
          <a:prstGeom prst="rect">
            <a:avLst/>
          </a:prstGeom>
          <a:noFill/>
        </p:spPr>
        <p:txBody>
          <a:bodyPr wrap="square" rtlCol="0">
            <a:spAutoFit/>
          </a:bodyPr>
          <a:lstStyle/>
          <a:p>
            <a:pPr algn="r">
              <a:defRPr/>
            </a:pPr>
            <a:r>
              <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rPr>
              <a:t>Sources: </a:t>
            </a:r>
            <a:r>
              <a:rPr lang="en-US" sz="800" dirty="0" err="1">
                <a:solidFill>
                  <a:prstClr val="black"/>
                </a:solidFill>
                <a:latin typeface="Calibri"/>
                <a:cs typeface="Calibri" panose="020F0502020204030204" pitchFamily="34" charset="0"/>
              </a:rPr>
              <a:t>Guilamo</a:t>
            </a:r>
            <a:r>
              <a:rPr lang="en-US" sz="800" dirty="0">
                <a:solidFill>
                  <a:prstClr val="black"/>
                </a:solidFill>
                <a:latin typeface="Calibri"/>
                <a:cs typeface="Calibri" panose="020F0502020204030204" pitchFamily="34" charset="0"/>
              </a:rPr>
              <a:t>-Ramos, et al. American Journal of Public Health. 2020;100:27-31. </a:t>
            </a:r>
            <a:endParaRPr lang="en-US" sz="800" dirty="0">
              <a:solidFill>
                <a:srgbClr val="000000"/>
              </a:solidFill>
              <a:latin typeface="Calibri" panose="020F0502020204030204" pitchFamily="34" charset="0"/>
              <a:ea typeface="Microsoft YaHei UI" panose="020B0503020204020204" pitchFamily="34" charset="-122"/>
              <a:cs typeface="Calibri" panose="020F0502020204030204" pitchFamily="34" charset="0"/>
            </a:endParaRPr>
          </a:p>
        </p:txBody>
      </p:sp>
      <p:pic>
        <p:nvPicPr>
          <p:cNvPr id="43" name="Picture 42">
            <a:extLst>
              <a:ext uri="{FF2B5EF4-FFF2-40B4-BE49-F238E27FC236}">
                <a16:creationId xmlns:a16="http://schemas.microsoft.com/office/drawing/2014/main" id="{FD288432-C9DA-FE2E-F435-DEAA4B43EEDD}"/>
              </a:ext>
            </a:extLst>
          </p:cNvPr>
          <p:cNvPicPr>
            <a:picLocks noChangeAspect="1"/>
          </p:cNvPicPr>
          <p:nvPr/>
        </p:nvPicPr>
        <p:blipFill>
          <a:blip r:embed="rId4"/>
          <a:stretch>
            <a:fillRect/>
          </a:stretch>
        </p:blipFill>
        <p:spPr>
          <a:xfrm>
            <a:off x="162449" y="-24060"/>
            <a:ext cx="789132" cy="778322"/>
          </a:xfrm>
          <a:prstGeom prst="rect">
            <a:avLst/>
          </a:prstGeom>
        </p:spPr>
      </p:pic>
      <p:pic>
        <p:nvPicPr>
          <p:cNvPr id="44" name="Picture 43">
            <a:extLst>
              <a:ext uri="{FF2B5EF4-FFF2-40B4-BE49-F238E27FC236}">
                <a16:creationId xmlns:a16="http://schemas.microsoft.com/office/drawing/2014/main" id="{76638DB5-B18B-ABD6-0F51-67E26964DF75}"/>
              </a:ext>
            </a:extLst>
          </p:cNvPr>
          <p:cNvPicPr>
            <a:picLocks noChangeAspect="1"/>
          </p:cNvPicPr>
          <p:nvPr/>
        </p:nvPicPr>
        <p:blipFill rotWithShape="1">
          <a:blip r:embed="rId5"/>
          <a:srcRect b="29785"/>
          <a:stretch/>
        </p:blipFill>
        <p:spPr>
          <a:xfrm>
            <a:off x="4340683" y="923276"/>
            <a:ext cx="4590300" cy="3949823"/>
          </a:xfrm>
          <a:prstGeom prst="rect">
            <a:avLst/>
          </a:prstGeom>
          <a:ln w="3175">
            <a:solidFill>
              <a:schemeClr val="tx1"/>
            </a:solidFill>
          </a:ln>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3E51AA45-6AD7-10F9-F8A1-7BB5CA72D3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003010"/>
            <a:ext cx="668044" cy="296183"/>
          </a:xfrm>
          <a:prstGeom prst="rect">
            <a:avLst/>
          </a:prstGeom>
        </p:spPr>
      </p:pic>
      <p:sp>
        <p:nvSpPr>
          <p:cNvPr id="46" name="TextBox 45">
            <a:extLst>
              <a:ext uri="{FF2B5EF4-FFF2-40B4-BE49-F238E27FC236}">
                <a16:creationId xmlns:a16="http://schemas.microsoft.com/office/drawing/2014/main" id="{93F02DCA-44D9-A117-577E-2B7E1B0FB92E}"/>
              </a:ext>
            </a:extLst>
          </p:cNvPr>
          <p:cNvSpPr txBox="1"/>
          <p:nvPr/>
        </p:nvSpPr>
        <p:spPr>
          <a:xfrm>
            <a:off x="320079" y="1577174"/>
            <a:ext cx="3430487" cy="2554545"/>
          </a:xfrm>
          <a:prstGeom prst="rect">
            <a:avLst/>
          </a:prstGeom>
          <a:noFill/>
          <a:ln w="28575">
            <a:solidFill>
              <a:srgbClr val="002060"/>
            </a:solidFill>
            <a:prstDash val="dash"/>
          </a:ln>
        </p:spPr>
        <p:txBody>
          <a:bodyPr wrap="square" rtlCol="0">
            <a:spAutoFit/>
          </a:bodyPr>
          <a:lstStyle/>
          <a:p>
            <a:pPr algn="ctr"/>
            <a:r>
              <a:rPr lang="en-US" sz="3200" b="1" dirty="0">
                <a:latin typeface="Calibri" panose="020F0502020204030204" pitchFamily="34" charset="0"/>
                <a:cs typeface="Calibri" panose="020F0502020204030204" pitchFamily="34" charset="0"/>
              </a:rPr>
              <a:t>A Call to Action to Enhance the Visibility of Latinos in the U.S. HIV Epidemic Response</a:t>
            </a:r>
          </a:p>
        </p:txBody>
      </p:sp>
      <p:cxnSp>
        <p:nvCxnSpPr>
          <p:cNvPr id="48" name="Straight Connector 47">
            <a:extLst>
              <a:ext uri="{FF2B5EF4-FFF2-40B4-BE49-F238E27FC236}">
                <a16:creationId xmlns:a16="http://schemas.microsoft.com/office/drawing/2014/main" id="{92DED617-8F56-FEEF-13AD-6AC877AD8047}"/>
              </a:ext>
            </a:extLst>
          </p:cNvPr>
          <p:cNvCxnSpPr>
            <a:cxnSpLocks/>
          </p:cNvCxnSpPr>
          <p:nvPr/>
        </p:nvCxnSpPr>
        <p:spPr>
          <a:xfrm flipV="1">
            <a:off x="3962393" y="1039518"/>
            <a:ext cx="0" cy="3657600"/>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4" name="Picture 3" descr="A blue sign with white text&#10;&#10;Description automatically generated with medium confidence">
            <a:extLst>
              <a:ext uri="{FF2B5EF4-FFF2-40B4-BE49-F238E27FC236}">
                <a16:creationId xmlns:a16="http://schemas.microsoft.com/office/drawing/2014/main" id="{9C4E6F8E-62B6-904A-709F-0753296C7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3" y="4677867"/>
            <a:ext cx="1137356" cy="400991"/>
          </a:xfrm>
          <a:prstGeom prst="rect">
            <a:avLst/>
          </a:prstGeom>
        </p:spPr>
      </p:pic>
    </p:spTree>
    <p:extLst>
      <p:ext uri="{BB962C8B-B14F-4D97-AF65-F5344CB8AC3E}">
        <p14:creationId xmlns:p14="http://schemas.microsoft.com/office/powerpoint/2010/main" val="46016518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C8CD5B9-08DA-4BAB-A9D7-30D9AE7C5D58}"/>
              </a:ext>
            </a:extLst>
          </p:cNvPr>
          <p:cNvPicPr>
            <a:picLocks noChangeAspect="1"/>
          </p:cNvPicPr>
          <p:nvPr/>
        </p:nvPicPr>
        <p:blipFill>
          <a:blip r:embed="rId3"/>
          <a:stretch>
            <a:fillRect/>
          </a:stretch>
        </p:blipFill>
        <p:spPr>
          <a:xfrm>
            <a:off x="-1" y="12247"/>
            <a:ext cx="9144001" cy="744275"/>
          </a:xfrm>
          <a:prstGeom prst="rect">
            <a:avLst/>
          </a:prstGeom>
        </p:spPr>
      </p:pic>
      <p:grpSp>
        <p:nvGrpSpPr>
          <p:cNvPr id="57" name="Group 56">
            <a:extLst>
              <a:ext uri="{FF2B5EF4-FFF2-40B4-BE49-F238E27FC236}">
                <a16:creationId xmlns:a16="http://schemas.microsoft.com/office/drawing/2014/main" id="{ED51BE7A-91FC-DDD4-A13E-F17904399D03}"/>
              </a:ext>
            </a:extLst>
          </p:cNvPr>
          <p:cNvGrpSpPr/>
          <p:nvPr/>
        </p:nvGrpSpPr>
        <p:grpSpPr>
          <a:xfrm>
            <a:off x="1078397" y="799748"/>
            <a:ext cx="6664852" cy="2952489"/>
            <a:chOff x="381000" y="573959"/>
            <a:chExt cx="8077200" cy="4170295"/>
          </a:xfrm>
        </p:grpSpPr>
        <p:grpSp>
          <p:nvGrpSpPr>
            <p:cNvPr id="58" name="Group 57">
              <a:extLst>
                <a:ext uri="{FF2B5EF4-FFF2-40B4-BE49-F238E27FC236}">
                  <a16:creationId xmlns:a16="http://schemas.microsoft.com/office/drawing/2014/main" id="{CF8A45AB-04DC-BCE0-F821-FAE24D9506E2}"/>
                </a:ext>
              </a:extLst>
            </p:cNvPr>
            <p:cNvGrpSpPr/>
            <p:nvPr/>
          </p:nvGrpSpPr>
          <p:grpSpPr>
            <a:xfrm>
              <a:off x="381000" y="666750"/>
              <a:ext cx="7963516" cy="4077504"/>
              <a:chOff x="381000" y="666750"/>
              <a:chExt cx="7963516" cy="4077504"/>
            </a:xfrm>
          </p:grpSpPr>
          <p:pic>
            <p:nvPicPr>
              <p:cNvPr id="60" name="Picture 59">
                <a:extLst>
                  <a:ext uri="{FF2B5EF4-FFF2-40B4-BE49-F238E27FC236}">
                    <a16:creationId xmlns:a16="http://schemas.microsoft.com/office/drawing/2014/main" id="{4BF52F97-877E-E9C8-1577-876821348F59}"/>
                  </a:ext>
                </a:extLst>
              </p:cNvPr>
              <p:cNvPicPr>
                <a:picLocks noChangeAspect="1"/>
              </p:cNvPicPr>
              <p:nvPr/>
            </p:nvPicPr>
            <p:blipFill>
              <a:blip r:embed="rId4"/>
              <a:stretch>
                <a:fillRect/>
              </a:stretch>
            </p:blipFill>
            <p:spPr>
              <a:xfrm>
                <a:off x="724516" y="676435"/>
                <a:ext cx="7620000" cy="4067819"/>
              </a:xfrm>
              <a:prstGeom prst="rect">
                <a:avLst/>
              </a:prstGeom>
            </p:spPr>
          </p:pic>
          <p:sp>
            <p:nvSpPr>
              <p:cNvPr id="61" name="Rectangle 60">
                <a:extLst>
                  <a:ext uri="{FF2B5EF4-FFF2-40B4-BE49-F238E27FC236}">
                    <a16:creationId xmlns:a16="http://schemas.microsoft.com/office/drawing/2014/main" id="{16122550-E137-F5E9-AB02-9F11010EEB81}"/>
                  </a:ext>
                </a:extLst>
              </p:cNvPr>
              <p:cNvSpPr/>
              <p:nvPr/>
            </p:nvSpPr>
            <p:spPr>
              <a:xfrm>
                <a:off x="381000" y="666750"/>
                <a:ext cx="19812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FA1A713-EB48-3343-0AC0-EA96D3875400}"/>
                  </a:ext>
                </a:extLst>
              </p:cNvPr>
              <p:cNvSpPr/>
              <p:nvPr/>
            </p:nvSpPr>
            <p:spPr>
              <a:xfrm rot="5400000">
                <a:off x="-279485" y="1336919"/>
                <a:ext cx="1895317" cy="57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B3BA8726-704C-3B37-3289-00DDEE3E676A}"/>
                </a:ext>
              </a:extLst>
            </p:cNvPr>
            <p:cNvSpPr/>
            <p:nvPr/>
          </p:nvSpPr>
          <p:spPr>
            <a:xfrm>
              <a:off x="2057400" y="573959"/>
              <a:ext cx="6400800" cy="168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F7249897-A092-4809-92F2-352661D28298}"/>
              </a:ext>
            </a:extLst>
          </p:cNvPr>
          <p:cNvSpPr/>
          <p:nvPr/>
        </p:nvSpPr>
        <p:spPr>
          <a:xfrm>
            <a:off x="19385" y="4220097"/>
            <a:ext cx="9105232"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346060" y="-4798"/>
            <a:ext cx="7788338" cy="769441"/>
          </a:xfrm>
          <a:prstGeom prst="rect">
            <a:avLst/>
          </a:prstGeom>
        </p:spPr>
        <p:txBody>
          <a:bodyPr wrap="square">
            <a:spAutoFit/>
          </a:bodyPr>
          <a:lstStyle/>
          <a:p>
            <a:pPr algn="ctr" defTabSz="685800"/>
            <a:r>
              <a:rPr lang="en-US" sz="2200" b="1" kern="0" dirty="0">
                <a:solidFill>
                  <a:srgbClr val="FFFFFF"/>
                </a:solidFill>
                <a:cs typeface="Arial"/>
                <a:sym typeface="Arial"/>
              </a:rPr>
              <a:t>Priority Area #2: Increasing Adoption of a Status Neutral Model of HIV Care </a:t>
            </a:r>
          </a:p>
        </p:txBody>
      </p:sp>
      <p:sp>
        <p:nvSpPr>
          <p:cNvPr id="19" name="Rectangle 18">
            <a:extLst>
              <a:ext uri="{FF2B5EF4-FFF2-40B4-BE49-F238E27FC236}">
                <a16:creationId xmlns:a16="http://schemas.microsoft.com/office/drawing/2014/main" id="{E2698CE2-1B97-ED90-69C1-AC858927E5BB}"/>
              </a:ext>
            </a:extLst>
          </p:cNvPr>
          <p:cNvSpPr/>
          <p:nvPr/>
        </p:nvSpPr>
        <p:spPr>
          <a:xfrm>
            <a:off x="1219200" y="4856225"/>
            <a:ext cx="7620000" cy="338554"/>
          </a:xfrm>
          <a:prstGeom prst="rect">
            <a:avLst/>
          </a:prstGeom>
        </p:spPr>
        <p:txBody>
          <a:bodyPr wrap="square">
            <a:spAutoFit/>
          </a:bodyPr>
          <a:lstStyle/>
          <a:p>
            <a:r>
              <a:rPr lang="en-US" sz="800" dirty="0">
                <a:solidFill>
                  <a:srgbClr val="242424"/>
                </a:solidFill>
                <a:latin typeface="Calibri" panose="020F0502020204030204" pitchFamily="34" charset="0"/>
                <a:cs typeface="Calibri" panose="020F0502020204030204" pitchFamily="34" charset="0"/>
              </a:rPr>
              <a:t>Source: Centers for Disease Control and Prevention. Status Neutral HIV Prevention and Care. Reviewed March 1, 2023. Accessed April 26, 2023. https://www.cdc.gov/hiv/effective-interventions/prevent/status-neutral-hiv-prevention-and-care/index.html  </a:t>
            </a:r>
            <a:endParaRPr lang="en-US" sz="800" dirty="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8EBBB8F-AA48-B50F-FE18-08368C403355}"/>
              </a:ext>
            </a:extLst>
          </p:cNvPr>
          <p:cNvSpPr txBox="1"/>
          <p:nvPr/>
        </p:nvSpPr>
        <p:spPr>
          <a:xfrm>
            <a:off x="4845099" y="3764399"/>
            <a:ext cx="4276063"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3D78B8"/>
                </a:solidFill>
              </a:rPr>
              <a:t>Sexual Health Focus</a:t>
            </a:r>
          </a:p>
          <a:p>
            <a:pPr marL="285750" indent="-285750">
              <a:buFont typeface="Arial" panose="020B0604020202020204" pitchFamily="34" charset="0"/>
              <a:buChar char="•"/>
            </a:pPr>
            <a:r>
              <a:rPr lang="en-US" sz="1400" b="1" dirty="0">
                <a:solidFill>
                  <a:srgbClr val="3D78B8"/>
                </a:solidFill>
              </a:rPr>
              <a:t>Rapid Start ART</a:t>
            </a:r>
          </a:p>
          <a:p>
            <a:pPr marL="285750" indent="-285750">
              <a:buFont typeface="Arial" panose="020B0604020202020204" pitchFamily="34" charset="0"/>
              <a:buChar char="•"/>
            </a:pPr>
            <a:r>
              <a:rPr lang="en-US" sz="1400" b="1" dirty="0">
                <a:solidFill>
                  <a:srgbClr val="3D78B8"/>
                </a:solidFill>
              </a:rPr>
              <a:t>Primary Care </a:t>
            </a:r>
          </a:p>
          <a:p>
            <a:pPr marL="285750" indent="-285750">
              <a:buFont typeface="Arial" panose="020B0604020202020204" pitchFamily="34" charset="0"/>
              <a:buChar char="•"/>
            </a:pPr>
            <a:r>
              <a:rPr lang="en-US" sz="1400" b="1" dirty="0">
                <a:solidFill>
                  <a:srgbClr val="3D78B8"/>
                </a:solidFill>
              </a:rPr>
              <a:t>Wraparound Services</a:t>
            </a:r>
          </a:p>
          <a:p>
            <a:pPr marL="285750" indent="-285750">
              <a:buFont typeface="Arial" panose="020B0604020202020204" pitchFamily="34" charset="0"/>
              <a:buChar char="•"/>
            </a:pPr>
            <a:r>
              <a:rPr lang="en-US" sz="1400" b="1" dirty="0">
                <a:solidFill>
                  <a:srgbClr val="3D78B8"/>
                </a:solidFill>
              </a:rPr>
              <a:t>Screening and Treatment for Comorbidities</a:t>
            </a:r>
          </a:p>
        </p:txBody>
      </p:sp>
      <p:sp>
        <p:nvSpPr>
          <p:cNvPr id="63" name="TextBox 62">
            <a:extLst>
              <a:ext uri="{FF2B5EF4-FFF2-40B4-BE49-F238E27FC236}">
                <a16:creationId xmlns:a16="http://schemas.microsoft.com/office/drawing/2014/main" id="{F90C263E-BA54-3F40-F04D-66B896E069D6}"/>
              </a:ext>
            </a:extLst>
          </p:cNvPr>
          <p:cNvSpPr txBox="1"/>
          <p:nvPr/>
        </p:nvSpPr>
        <p:spPr>
          <a:xfrm>
            <a:off x="140084" y="3827443"/>
            <a:ext cx="4584316"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72B3BF"/>
                </a:solidFill>
              </a:rPr>
              <a:t>Sexual Health Focus</a:t>
            </a:r>
          </a:p>
          <a:p>
            <a:pPr marL="285750" indent="-285750">
              <a:buFont typeface="Arial" panose="020B0604020202020204" pitchFamily="34" charset="0"/>
              <a:buChar char="•"/>
            </a:pPr>
            <a:r>
              <a:rPr lang="en-US" sz="1400" b="1" dirty="0">
                <a:solidFill>
                  <a:srgbClr val="72B3BF"/>
                </a:solidFill>
              </a:rPr>
              <a:t>Rapid Start </a:t>
            </a:r>
            <a:r>
              <a:rPr lang="en-US" sz="1400" b="1" dirty="0" err="1">
                <a:solidFill>
                  <a:srgbClr val="72B3BF"/>
                </a:solidFill>
              </a:rPr>
              <a:t>PrEP</a:t>
            </a:r>
            <a:r>
              <a:rPr lang="en-US" sz="1400" b="1" dirty="0">
                <a:solidFill>
                  <a:srgbClr val="72B3BF"/>
                </a:solidFill>
              </a:rPr>
              <a:t>, PEP, Doxy-PEP, Condoms, etc.</a:t>
            </a:r>
          </a:p>
          <a:p>
            <a:pPr marL="285750" indent="-285750">
              <a:buFont typeface="Arial" panose="020B0604020202020204" pitchFamily="34" charset="0"/>
              <a:buChar char="•"/>
            </a:pPr>
            <a:r>
              <a:rPr lang="en-US" sz="1400" b="1" dirty="0">
                <a:solidFill>
                  <a:srgbClr val="72B3BF"/>
                </a:solidFill>
              </a:rPr>
              <a:t>Wraparound Services</a:t>
            </a:r>
          </a:p>
          <a:p>
            <a:pPr marL="285750" indent="-285750">
              <a:buFont typeface="Arial" panose="020B0604020202020204" pitchFamily="34" charset="0"/>
              <a:buChar char="•"/>
            </a:pPr>
            <a:r>
              <a:rPr lang="en-US" sz="1400" b="1" dirty="0">
                <a:solidFill>
                  <a:srgbClr val="72B3BF"/>
                </a:solidFill>
              </a:rPr>
              <a:t>Screening and Treatment for Comorbidities</a:t>
            </a:r>
          </a:p>
        </p:txBody>
      </p:sp>
      <p:grpSp>
        <p:nvGrpSpPr>
          <p:cNvPr id="24" name="Group 23">
            <a:extLst>
              <a:ext uri="{FF2B5EF4-FFF2-40B4-BE49-F238E27FC236}">
                <a16:creationId xmlns:a16="http://schemas.microsoft.com/office/drawing/2014/main" id="{A04D77F0-CDA1-4A16-BF24-A9446DAC23B8}"/>
              </a:ext>
            </a:extLst>
          </p:cNvPr>
          <p:cNvGrpSpPr/>
          <p:nvPr/>
        </p:nvGrpSpPr>
        <p:grpSpPr>
          <a:xfrm>
            <a:off x="114000" y="68404"/>
            <a:ext cx="1239281" cy="546865"/>
            <a:chOff x="357982" y="1931960"/>
            <a:chExt cx="1239281" cy="546865"/>
          </a:xfrm>
        </p:grpSpPr>
        <p:pic>
          <p:nvPicPr>
            <p:cNvPr id="25" name="Picture 24">
              <a:extLst>
                <a:ext uri="{FF2B5EF4-FFF2-40B4-BE49-F238E27FC236}">
                  <a16:creationId xmlns:a16="http://schemas.microsoft.com/office/drawing/2014/main" id="{39482BBF-29DE-4383-B9F6-C6720847912E}"/>
                </a:ext>
              </a:extLst>
            </p:cNvPr>
            <p:cNvPicPr>
              <a:picLocks noChangeAspect="1"/>
            </p:cNvPicPr>
            <p:nvPr/>
          </p:nvPicPr>
          <p:blipFill>
            <a:blip r:embed="rId5"/>
            <a:stretch>
              <a:fillRect/>
            </a:stretch>
          </p:blipFill>
          <p:spPr>
            <a:xfrm>
              <a:off x="569853" y="1975187"/>
              <a:ext cx="808318" cy="430887"/>
            </a:xfrm>
            <a:prstGeom prst="rect">
              <a:avLst/>
            </a:prstGeom>
          </p:spPr>
        </p:pic>
        <p:sp>
          <p:nvSpPr>
            <p:cNvPr id="26" name="Oval 25">
              <a:extLst>
                <a:ext uri="{FF2B5EF4-FFF2-40B4-BE49-F238E27FC236}">
                  <a16:creationId xmlns:a16="http://schemas.microsoft.com/office/drawing/2014/main" id="{0FE695EE-D7A3-4FB8-8D2B-20C2C5B8FCF1}"/>
                </a:ext>
              </a:extLst>
            </p:cNvPr>
            <p:cNvSpPr/>
            <p:nvPr/>
          </p:nvSpPr>
          <p:spPr>
            <a:xfrm>
              <a:off x="357982" y="193196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4" name="Picture 3" descr="A blue sign with white text&#10;&#10;Description automatically generated with medium confidence">
            <a:extLst>
              <a:ext uri="{FF2B5EF4-FFF2-40B4-BE49-F238E27FC236}">
                <a16:creationId xmlns:a16="http://schemas.microsoft.com/office/drawing/2014/main" id="{ACF8DC23-463C-5356-9E9E-CB81CAFC60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8" y="4790398"/>
            <a:ext cx="1055558" cy="372152"/>
          </a:xfrm>
          <a:prstGeom prst="rect">
            <a:avLst/>
          </a:prstGeom>
        </p:spPr>
      </p:pic>
    </p:spTree>
    <p:extLst>
      <p:ext uri="{BB962C8B-B14F-4D97-AF65-F5344CB8AC3E}">
        <p14:creationId xmlns:p14="http://schemas.microsoft.com/office/powerpoint/2010/main" val="213162235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6AFB63-EB86-D1A3-31B5-F8DC8CDCFD6D}"/>
              </a:ext>
            </a:extLst>
          </p:cNvPr>
          <p:cNvSpPr/>
          <p:nvPr/>
        </p:nvSpPr>
        <p:spPr>
          <a:xfrm>
            <a:off x="-8121" y="3936572"/>
            <a:ext cx="9160809" cy="120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2CF8E0-0560-7310-C276-62DFA1F438A8}"/>
              </a:ext>
            </a:extLst>
          </p:cNvPr>
          <p:cNvSpPr/>
          <p:nvPr/>
        </p:nvSpPr>
        <p:spPr>
          <a:xfrm>
            <a:off x="9693" y="555565"/>
            <a:ext cx="9141618" cy="6967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 y="48635"/>
            <a:ext cx="9141618" cy="430887"/>
          </a:xfrm>
          <a:prstGeom prst="rect">
            <a:avLst/>
          </a:prstGeom>
        </p:spPr>
        <p:txBody>
          <a:bodyPr wrap="square">
            <a:spAutoFit/>
          </a:bodyPr>
          <a:lstStyle/>
          <a:p>
            <a:pPr algn="ctr" defTabSz="685800"/>
            <a:r>
              <a:rPr lang="en-US" sz="2200" b="1" kern="0" dirty="0">
                <a:solidFill>
                  <a:srgbClr val="FFFFFF"/>
                </a:solidFill>
                <a:cs typeface="Arial"/>
                <a:sym typeface="Arial"/>
              </a:rPr>
              <a:t>Benefits of a Status Neutral Model of Care</a:t>
            </a:r>
          </a:p>
        </p:txBody>
      </p:sp>
      <p:sp>
        <p:nvSpPr>
          <p:cNvPr id="9" name="Google Shape;444;p40">
            <a:extLst>
              <a:ext uri="{FF2B5EF4-FFF2-40B4-BE49-F238E27FC236}">
                <a16:creationId xmlns:a16="http://schemas.microsoft.com/office/drawing/2014/main" id="{A3A89095-02B0-4509-521D-5250C7C1DBA6}"/>
              </a:ext>
            </a:extLst>
          </p:cNvPr>
          <p:cNvSpPr txBox="1">
            <a:spLocks noGrp="1"/>
          </p:cNvSpPr>
          <p:nvPr>
            <p:ph type="title"/>
          </p:nvPr>
        </p:nvSpPr>
        <p:spPr>
          <a:xfrm>
            <a:off x="381000" y="712581"/>
            <a:ext cx="9247847" cy="338274"/>
          </a:xfrm>
          <a:prstGeom prst="rect">
            <a:avLst/>
          </a:prstGeom>
          <a:noFill/>
          <a:ln>
            <a:noFill/>
          </a:ln>
        </p:spPr>
        <p:txBody>
          <a:bodyPr spcFirstLastPara="1" vert="horz" wrap="square" lIns="68569" tIns="68569" rIns="68569" bIns="68569" rtlCol="0" anchor="ctr" anchorCtr="0">
            <a:noAutofit/>
          </a:bodyPr>
          <a:lstStyle/>
          <a:p>
            <a:r>
              <a:rPr lang="en-US" sz="1800" dirty="0">
                <a:solidFill>
                  <a:schemeClr val="tx1"/>
                </a:solidFill>
              </a:rPr>
              <a:t>A status neutral model facilitates</a:t>
            </a:r>
            <a:r>
              <a:rPr lang="en-US" sz="1800" b="1" dirty="0">
                <a:solidFill>
                  <a:schemeClr val="tx1"/>
                </a:solidFill>
              </a:rPr>
              <a:t> </a:t>
            </a:r>
            <a:r>
              <a:rPr lang="en-US" sz="1800" b="1" u="sng" dirty="0">
                <a:solidFill>
                  <a:schemeClr val="tx1"/>
                </a:solidFill>
              </a:rPr>
              <a:t>high-quality comprehensive health care </a:t>
            </a:r>
            <a:r>
              <a:rPr lang="en-US" sz="1800" dirty="0">
                <a:solidFill>
                  <a:schemeClr val="tx1"/>
                </a:solidFill>
              </a:rPr>
              <a:t>by</a:t>
            </a:r>
            <a:endParaRPr sz="1800" dirty="0">
              <a:solidFill>
                <a:schemeClr val="tx1"/>
              </a:solidFill>
            </a:endParaRPr>
          </a:p>
        </p:txBody>
      </p:sp>
      <p:cxnSp>
        <p:nvCxnSpPr>
          <p:cNvPr id="45" name="Straight Connector 44">
            <a:extLst>
              <a:ext uri="{FF2B5EF4-FFF2-40B4-BE49-F238E27FC236}">
                <a16:creationId xmlns:a16="http://schemas.microsoft.com/office/drawing/2014/main" id="{853D3F98-D57F-556F-CAD0-F276A0AAFDBD}"/>
              </a:ext>
            </a:extLst>
          </p:cNvPr>
          <p:cNvCxnSpPr>
            <a:cxnSpLocks/>
          </p:cNvCxnSpPr>
          <p:nvPr/>
        </p:nvCxnSpPr>
        <p:spPr>
          <a:xfrm flipH="1">
            <a:off x="-8119" y="1225014"/>
            <a:ext cx="9142811" cy="4746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AAE8568-1A47-1D3F-B780-5F2AA374A86C}"/>
              </a:ext>
            </a:extLst>
          </p:cNvPr>
          <p:cNvSpPr txBox="1"/>
          <p:nvPr/>
        </p:nvSpPr>
        <p:spPr>
          <a:xfrm>
            <a:off x="3142298" y="1602578"/>
            <a:ext cx="2895600" cy="369332"/>
          </a:xfrm>
          <a:prstGeom prst="rect">
            <a:avLst/>
          </a:prstGeom>
          <a:noFill/>
        </p:spPr>
        <p:txBody>
          <a:bodyPr wrap="square" rtlCol="0">
            <a:spAutoFit/>
          </a:bodyPr>
          <a:lstStyle/>
          <a:p>
            <a:pPr algn="ctr"/>
            <a:r>
              <a:rPr lang="en-US" b="1" dirty="0"/>
              <a:t>Reducing stigma</a:t>
            </a:r>
          </a:p>
        </p:txBody>
      </p:sp>
      <p:sp>
        <p:nvSpPr>
          <p:cNvPr id="59" name="Rectangle 58">
            <a:extLst>
              <a:ext uri="{FF2B5EF4-FFF2-40B4-BE49-F238E27FC236}">
                <a16:creationId xmlns:a16="http://schemas.microsoft.com/office/drawing/2014/main" id="{D922ECE9-E6AE-84D4-E85F-F861BF298B49}"/>
              </a:ext>
            </a:extLst>
          </p:cNvPr>
          <p:cNvSpPr/>
          <p:nvPr/>
        </p:nvSpPr>
        <p:spPr>
          <a:xfrm>
            <a:off x="-166433" y="1592254"/>
            <a:ext cx="3352800" cy="707886"/>
          </a:xfrm>
          <a:prstGeom prst="rect">
            <a:avLst/>
          </a:prstGeom>
        </p:spPr>
        <p:txBody>
          <a:bodyPr wrap="square">
            <a:spAutoFit/>
          </a:bodyPr>
          <a:lstStyle/>
          <a:p>
            <a:pPr algn="ctr" defTabSz="685800"/>
            <a:r>
              <a:rPr lang="en-US" sz="2000" b="1" kern="0" dirty="0">
                <a:solidFill>
                  <a:schemeClr val="bg2">
                    <a:lumMod val="10000"/>
                  </a:schemeClr>
                </a:solidFill>
                <a:latin typeface="Calibri" panose="020F0502020204030204" pitchFamily="34" charset="0"/>
                <a:cs typeface="Calibri" panose="020F0502020204030204" pitchFamily="34" charset="0"/>
                <a:sym typeface="Arial"/>
              </a:rPr>
              <a:t>Offering a whole-person health approach</a:t>
            </a:r>
          </a:p>
        </p:txBody>
      </p:sp>
      <p:sp>
        <p:nvSpPr>
          <p:cNvPr id="62" name="Rectangle 61">
            <a:extLst>
              <a:ext uri="{FF2B5EF4-FFF2-40B4-BE49-F238E27FC236}">
                <a16:creationId xmlns:a16="http://schemas.microsoft.com/office/drawing/2014/main" id="{AD22290E-CBD3-8F8C-4FA8-008EE32A9030}"/>
              </a:ext>
            </a:extLst>
          </p:cNvPr>
          <p:cNvSpPr/>
          <p:nvPr/>
        </p:nvSpPr>
        <p:spPr>
          <a:xfrm>
            <a:off x="5949733" y="1588944"/>
            <a:ext cx="3144130" cy="707886"/>
          </a:xfrm>
          <a:prstGeom prst="rect">
            <a:avLst/>
          </a:prstGeom>
        </p:spPr>
        <p:txBody>
          <a:bodyPr wrap="square">
            <a:spAutoFit/>
          </a:bodyPr>
          <a:lstStyle/>
          <a:p>
            <a:pPr algn="ctr" defTabSz="685800"/>
            <a:r>
              <a:rPr lang="en-US" sz="2000" b="1" kern="0" dirty="0">
                <a:solidFill>
                  <a:schemeClr val="bg2">
                    <a:lumMod val="10000"/>
                  </a:schemeClr>
                </a:solidFill>
                <a:latin typeface="Calibri" panose="020F0502020204030204" pitchFamily="34" charset="0"/>
                <a:cs typeface="Calibri" panose="020F0502020204030204" pitchFamily="34" charset="0"/>
                <a:sym typeface="Arial"/>
              </a:rPr>
              <a:t>Integrating services and increasing efficiency</a:t>
            </a:r>
          </a:p>
        </p:txBody>
      </p:sp>
      <p:cxnSp>
        <p:nvCxnSpPr>
          <p:cNvPr id="77" name="Straight Connector 76">
            <a:extLst>
              <a:ext uri="{FF2B5EF4-FFF2-40B4-BE49-F238E27FC236}">
                <a16:creationId xmlns:a16="http://schemas.microsoft.com/office/drawing/2014/main" id="{44E10C4D-F1D1-86D0-DC52-902089AD343E}"/>
              </a:ext>
            </a:extLst>
          </p:cNvPr>
          <p:cNvCxnSpPr>
            <a:cxnSpLocks/>
          </p:cNvCxnSpPr>
          <p:nvPr/>
        </p:nvCxnSpPr>
        <p:spPr>
          <a:xfrm flipV="1">
            <a:off x="3203886" y="1272482"/>
            <a:ext cx="0" cy="35231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1015A81-1396-6E05-3C94-5DA9E85B699F}"/>
              </a:ext>
            </a:extLst>
          </p:cNvPr>
          <p:cNvCxnSpPr>
            <a:cxnSpLocks/>
          </p:cNvCxnSpPr>
          <p:nvPr/>
        </p:nvCxnSpPr>
        <p:spPr>
          <a:xfrm flipV="1">
            <a:off x="5967253" y="1279657"/>
            <a:ext cx="18728" cy="351600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2" name="Picture 91" descr="Shape&#10;&#10;Description automatically generated with low confidence">
            <a:extLst>
              <a:ext uri="{FF2B5EF4-FFF2-40B4-BE49-F238E27FC236}">
                <a16:creationId xmlns:a16="http://schemas.microsoft.com/office/drawing/2014/main" id="{9BB46F69-D6CC-B92B-9E5F-0A01592C1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451" y="2571649"/>
            <a:ext cx="1696131" cy="1696131"/>
          </a:xfrm>
          <a:prstGeom prst="rect">
            <a:avLst/>
          </a:prstGeom>
        </p:spPr>
      </p:pic>
      <p:pic>
        <p:nvPicPr>
          <p:cNvPr id="94" name="Picture 93" descr="Shape&#10;&#10;Description automatically generated with low confidence">
            <a:extLst>
              <a:ext uri="{FF2B5EF4-FFF2-40B4-BE49-F238E27FC236}">
                <a16:creationId xmlns:a16="http://schemas.microsoft.com/office/drawing/2014/main" id="{9634FE04-F001-7769-A9D4-E9A1C4638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576" y="2566486"/>
            <a:ext cx="1869074" cy="1869074"/>
          </a:xfrm>
          <a:prstGeom prst="rect">
            <a:avLst/>
          </a:prstGeom>
        </p:spPr>
      </p:pic>
      <p:pic>
        <p:nvPicPr>
          <p:cNvPr id="96" name="Picture 95" descr="Shape&#10;&#10;Description automatically generated with low confidence">
            <a:extLst>
              <a:ext uri="{FF2B5EF4-FFF2-40B4-BE49-F238E27FC236}">
                <a16:creationId xmlns:a16="http://schemas.microsoft.com/office/drawing/2014/main" id="{00498123-B8FB-1B70-0B46-84DE7B236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43" y="2594893"/>
            <a:ext cx="1649645" cy="1649645"/>
          </a:xfrm>
          <a:prstGeom prst="rect">
            <a:avLst/>
          </a:prstGeom>
        </p:spPr>
      </p:pic>
      <p:sp>
        <p:nvSpPr>
          <p:cNvPr id="19" name="Rectangle 18">
            <a:extLst>
              <a:ext uri="{FF2B5EF4-FFF2-40B4-BE49-F238E27FC236}">
                <a16:creationId xmlns:a16="http://schemas.microsoft.com/office/drawing/2014/main" id="{FD2BFE82-4D16-9E0E-EB09-AD33D01671C5}"/>
              </a:ext>
            </a:extLst>
          </p:cNvPr>
          <p:cNvSpPr/>
          <p:nvPr/>
        </p:nvSpPr>
        <p:spPr>
          <a:xfrm>
            <a:off x="2381" y="4802752"/>
            <a:ext cx="9141619" cy="333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20" name="TextBox 19">
            <a:extLst>
              <a:ext uri="{FF2B5EF4-FFF2-40B4-BE49-F238E27FC236}">
                <a16:creationId xmlns:a16="http://schemas.microsoft.com/office/drawing/2014/main" id="{C434C138-3A7F-64D5-E8A1-632A00896E6A}"/>
              </a:ext>
            </a:extLst>
          </p:cNvPr>
          <p:cNvSpPr txBox="1"/>
          <p:nvPr/>
        </p:nvSpPr>
        <p:spPr>
          <a:xfrm>
            <a:off x="1134188" y="4833068"/>
            <a:ext cx="8036313" cy="33855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 Centers for Disease Control and Prevention. Issue brief: status-neutral HIV care and service delivery. Division of HIV Prevention. Reviewed November 28, 2022. Accessed May 1, 2023. https://www.cdc.gov/hiv/policies/data/status-neutral-issue-brief.html?CDC_AA_refVal=https%3A%2F%2Fwww.cdc.gov%2Fhiv%2Fpolicies%2Fdata%2Fstatus-netural-issue-brief.html</a:t>
            </a:r>
          </a:p>
        </p:txBody>
      </p:sp>
      <p:grpSp>
        <p:nvGrpSpPr>
          <p:cNvPr id="18" name="Group 17">
            <a:extLst>
              <a:ext uri="{FF2B5EF4-FFF2-40B4-BE49-F238E27FC236}">
                <a16:creationId xmlns:a16="http://schemas.microsoft.com/office/drawing/2014/main" id="{88D25CFC-79AE-4BA1-98D5-9ACE1F168ECB}"/>
              </a:ext>
            </a:extLst>
          </p:cNvPr>
          <p:cNvGrpSpPr/>
          <p:nvPr/>
        </p:nvGrpSpPr>
        <p:grpSpPr>
          <a:xfrm>
            <a:off x="114000" y="68404"/>
            <a:ext cx="1239281" cy="546865"/>
            <a:chOff x="357982" y="1931960"/>
            <a:chExt cx="1239281" cy="546865"/>
          </a:xfrm>
        </p:grpSpPr>
        <p:pic>
          <p:nvPicPr>
            <p:cNvPr id="21" name="Picture 20">
              <a:extLst>
                <a:ext uri="{FF2B5EF4-FFF2-40B4-BE49-F238E27FC236}">
                  <a16:creationId xmlns:a16="http://schemas.microsoft.com/office/drawing/2014/main" id="{606D607A-1912-49BC-A10A-B1E6FF6A4C77}"/>
                </a:ext>
              </a:extLst>
            </p:cNvPr>
            <p:cNvPicPr>
              <a:picLocks noChangeAspect="1"/>
            </p:cNvPicPr>
            <p:nvPr/>
          </p:nvPicPr>
          <p:blipFill>
            <a:blip r:embed="rId6"/>
            <a:stretch>
              <a:fillRect/>
            </a:stretch>
          </p:blipFill>
          <p:spPr>
            <a:xfrm>
              <a:off x="569853" y="1975187"/>
              <a:ext cx="808318" cy="430887"/>
            </a:xfrm>
            <a:prstGeom prst="rect">
              <a:avLst/>
            </a:prstGeom>
          </p:spPr>
        </p:pic>
        <p:sp>
          <p:nvSpPr>
            <p:cNvPr id="22" name="Oval 21">
              <a:extLst>
                <a:ext uri="{FF2B5EF4-FFF2-40B4-BE49-F238E27FC236}">
                  <a16:creationId xmlns:a16="http://schemas.microsoft.com/office/drawing/2014/main" id="{C72CAB4E-2BD6-4BD3-BDCD-0439AC375704}"/>
                </a:ext>
              </a:extLst>
            </p:cNvPr>
            <p:cNvSpPr/>
            <p:nvPr/>
          </p:nvSpPr>
          <p:spPr>
            <a:xfrm>
              <a:off x="357982" y="193196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6" name="Picture 5" descr="A blue sign with white text&#10;&#10;Description automatically generated with medium confidence">
            <a:extLst>
              <a:ext uri="{FF2B5EF4-FFF2-40B4-BE49-F238E27FC236}">
                <a16:creationId xmlns:a16="http://schemas.microsoft.com/office/drawing/2014/main" id="{D1C295E7-B868-7242-6F4D-9F8C07DB6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92" y="4705193"/>
            <a:ext cx="1086395" cy="383023"/>
          </a:xfrm>
          <a:prstGeom prst="rect">
            <a:avLst/>
          </a:prstGeom>
        </p:spPr>
      </p:pic>
    </p:spTree>
    <p:extLst>
      <p:ext uri="{BB962C8B-B14F-4D97-AF65-F5344CB8AC3E}">
        <p14:creationId xmlns:p14="http://schemas.microsoft.com/office/powerpoint/2010/main" val="280822120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EB755E7-2D38-4922-A3ED-1EA8A8B145AD}"/>
              </a:ext>
            </a:extLst>
          </p:cNvPr>
          <p:cNvPicPr>
            <a:picLocks noChangeAspect="1"/>
          </p:cNvPicPr>
          <p:nvPr/>
        </p:nvPicPr>
        <p:blipFill>
          <a:blip r:embed="rId3"/>
          <a:stretch>
            <a:fillRect/>
          </a:stretch>
        </p:blipFill>
        <p:spPr>
          <a:xfrm>
            <a:off x="-1" y="12247"/>
            <a:ext cx="9144001" cy="744275"/>
          </a:xfrm>
          <a:prstGeom prst="rect">
            <a:avLst/>
          </a:prstGeom>
        </p:spPr>
      </p:pic>
      <p:sp>
        <p:nvSpPr>
          <p:cNvPr id="5" name="Date Placeholder 4">
            <a:extLst>
              <a:ext uri="{FF2B5EF4-FFF2-40B4-BE49-F238E27FC236}">
                <a16:creationId xmlns:a16="http://schemas.microsoft.com/office/drawing/2014/main" id="{BFFA918F-A3E0-02BE-E6D1-007491944C3A}"/>
              </a:ext>
            </a:extLst>
          </p:cNvPr>
          <p:cNvSpPr>
            <a:spLocks noGrp="1"/>
          </p:cNvSpPr>
          <p:nvPr>
            <p:ph type="dt" sz="half" idx="2"/>
          </p:nvPr>
        </p:nvSpPr>
        <p:spPr/>
        <p:txBody>
          <a:bodyPr/>
          <a:lstStyle/>
          <a:p>
            <a:fld id="{D90A14F4-0CE7-440D-A9AD-AE6DF60A6C88}" type="datetime4">
              <a:rPr lang="en-US" smtClean="0"/>
              <a:t>August 2, 2023</a:t>
            </a:fld>
            <a:endParaRPr lang="en-US" dirty="0"/>
          </a:p>
        </p:txBody>
      </p:sp>
      <p:sp>
        <p:nvSpPr>
          <p:cNvPr id="6" name="Oval 5">
            <a:extLst>
              <a:ext uri="{FF2B5EF4-FFF2-40B4-BE49-F238E27FC236}">
                <a16:creationId xmlns:a16="http://schemas.microsoft.com/office/drawing/2014/main" id="{1A483800-FA4A-F136-D36E-1C2F8D29C506}"/>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9" name="Rectangle 8">
            <a:extLst>
              <a:ext uri="{FF2B5EF4-FFF2-40B4-BE49-F238E27FC236}">
                <a16:creationId xmlns:a16="http://schemas.microsoft.com/office/drawing/2014/main" id="{61123170-0279-143F-33E1-A7FFED1CD847}"/>
              </a:ext>
            </a:extLst>
          </p:cNvPr>
          <p:cNvSpPr/>
          <p:nvPr/>
        </p:nvSpPr>
        <p:spPr>
          <a:xfrm>
            <a:off x="1371884" y="-2636"/>
            <a:ext cx="7676718" cy="769441"/>
          </a:xfrm>
          <a:prstGeom prst="rect">
            <a:avLst/>
          </a:prstGeom>
        </p:spPr>
        <p:txBody>
          <a:bodyPr wrap="square">
            <a:spAutoFit/>
          </a:bodyPr>
          <a:lstStyle/>
          <a:p>
            <a:pPr lvl="0" algn="ctr"/>
            <a:r>
              <a:rPr lang="en-US" sz="2200" b="1" dirty="0">
                <a:solidFill>
                  <a:srgbClr val="FFFFFF"/>
                </a:solidFill>
              </a:rPr>
              <a:t>Addressing Drivers of Latino HIV Inequities: Wraparound Services</a:t>
            </a:r>
          </a:p>
        </p:txBody>
      </p:sp>
      <p:sp>
        <p:nvSpPr>
          <p:cNvPr id="10" name="Rectangle 9">
            <a:extLst>
              <a:ext uri="{FF2B5EF4-FFF2-40B4-BE49-F238E27FC236}">
                <a16:creationId xmlns:a16="http://schemas.microsoft.com/office/drawing/2014/main" id="{F90A7211-E27F-7004-8701-C0CB59695C6B}"/>
              </a:ext>
            </a:extLst>
          </p:cNvPr>
          <p:cNvSpPr/>
          <p:nvPr/>
        </p:nvSpPr>
        <p:spPr>
          <a:xfrm>
            <a:off x="83441" y="4404089"/>
            <a:ext cx="9049523" cy="727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pic>
        <p:nvPicPr>
          <p:cNvPr id="1028" name="Picture 4" descr="Status neutral approaches include whole-person centered care that assesses an individual’s needs and links them with health and social services, like housing, vaccinations, mental health and substance use services to stay healthy and help stop HIV.">
            <a:extLst>
              <a:ext uri="{FF2B5EF4-FFF2-40B4-BE49-F238E27FC236}">
                <a16:creationId xmlns:a16="http://schemas.microsoft.com/office/drawing/2014/main" id="{C5C1D1AC-1EEB-AA9E-03C3-2443FCF21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5"/>
          <a:stretch/>
        </p:blipFill>
        <p:spPr bwMode="auto">
          <a:xfrm>
            <a:off x="263320" y="799748"/>
            <a:ext cx="3241880" cy="38756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7241735-A1BC-62E1-A449-91D014FB8F12}"/>
              </a:ext>
            </a:extLst>
          </p:cNvPr>
          <p:cNvSpPr txBox="1"/>
          <p:nvPr/>
        </p:nvSpPr>
        <p:spPr>
          <a:xfrm>
            <a:off x="1008241" y="4700885"/>
            <a:ext cx="8161982" cy="461665"/>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Sources: CDC Division of HIV Prevention. Status Neutral HIV Prevention and Care. U.S. Department of Health and Human Services. Accessed May 3, 2023. </a:t>
            </a:r>
            <a:r>
              <a:rPr lang="en-US" sz="800" dirty="0">
                <a:latin typeface="Calibri" panose="020F0502020204030204" pitchFamily="34" charset="0"/>
                <a:cs typeface="Calibri" panose="020F0502020204030204" pitchFamily="34" charset="0"/>
                <a:hlinkClick r:id="rId5"/>
              </a:rPr>
              <a:t>https://www.cdc.gov/hiv/effective-interventions/prevent/status-neutral-hiv-prevention-and-care/index.html</a:t>
            </a:r>
            <a:r>
              <a:rPr lang="en-US" sz="800" dirty="0">
                <a:latin typeface="Calibri" panose="020F0502020204030204" pitchFamily="34" charset="0"/>
                <a:cs typeface="Calibri" panose="020F0502020204030204" pitchFamily="34" charset="0"/>
              </a:rPr>
              <a:t>; CDC. Monitoring selected HIV prevention and care objectives by using HIV surveillance data—United States and 6 dependent areas, 2018. </a:t>
            </a:r>
            <a:r>
              <a:rPr lang="en-US" sz="800" i="1" dirty="0">
                <a:latin typeface="Calibri" panose="020F0502020204030204" pitchFamily="34" charset="0"/>
                <a:cs typeface="Calibri" panose="020F0502020204030204" pitchFamily="34" charset="0"/>
              </a:rPr>
              <a:t>HIV Surveillance Supplemental Report</a:t>
            </a:r>
            <a:r>
              <a:rPr lang="en-US" sz="800" dirty="0">
                <a:latin typeface="Calibri" panose="020F0502020204030204" pitchFamily="34" charset="0"/>
                <a:cs typeface="Calibri" panose="020F0502020204030204" pitchFamily="34" charset="0"/>
              </a:rPr>
              <a:t> 2020;25(2); Health Resources and Services Administration. </a:t>
            </a:r>
            <a:r>
              <a:rPr lang="en-US" sz="800" i="1" dirty="0">
                <a:latin typeface="Calibri" panose="020F0502020204030204" pitchFamily="34" charset="0"/>
                <a:cs typeface="Calibri" panose="020F0502020204030204" pitchFamily="34" charset="0"/>
              </a:rPr>
              <a:t>Ryan White HIV/AIDS Program annual client-level data report 2021.</a:t>
            </a:r>
            <a:r>
              <a:rPr lang="en-US" sz="800" dirty="0">
                <a:latin typeface="Calibri" panose="020F0502020204030204" pitchFamily="34" charset="0"/>
                <a:cs typeface="Calibri" panose="020F0502020204030204" pitchFamily="34" charset="0"/>
              </a:rPr>
              <a:t> </a:t>
            </a:r>
            <a:endParaRPr lang="en-US" sz="800" dirty="0"/>
          </a:p>
        </p:txBody>
      </p:sp>
      <p:cxnSp>
        <p:nvCxnSpPr>
          <p:cNvPr id="30" name="Straight Connector 29">
            <a:extLst>
              <a:ext uri="{FF2B5EF4-FFF2-40B4-BE49-F238E27FC236}">
                <a16:creationId xmlns:a16="http://schemas.microsoft.com/office/drawing/2014/main" id="{6FC07024-AC96-6E78-9B17-63D26049B427}"/>
              </a:ext>
            </a:extLst>
          </p:cNvPr>
          <p:cNvCxnSpPr>
            <a:cxnSpLocks/>
          </p:cNvCxnSpPr>
          <p:nvPr/>
        </p:nvCxnSpPr>
        <p:spPr>
          <a:xfrm>
            <a:off x="3772426" y="701111"/>
            <a:ext cx="17641" cy="3951011"/>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19" name="Picture 18" descr="Logo, company name&#10;&#10;Description automatically generated">
            <a:extLst>
              <a:ext uri="{FF2B5EF4-FFF2-40B4-BE49-F238E27FC236}">
                <a16:creationId xmlns:a16="http://schemas.microsoft.com/office/drawing/2014/main" id="{BF9D2C17-0189-7F3B-DA9A-A2C2F47B4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1579" y="1812162"/>
            <a:ext cx="2348354" cy="806036"/>
          </a:xfrm>
          <a:prstGeom prst="rect">
            <a:avLst/>
          </a:prstGeom>
        </p:spPr>
      </p:pic>
      <p:sp>
        <p:nvSpPr>
          <p:cNvPr id="24" name="TextBox 23">
            <a:extLst>
              <a:ext uri="{FF2B5EF4-FFF2-40B4-BE49-F238E27FC236}">
                <a16:creationId xmlns:a16="http://schemas.microsoft.com/office/drawing/2014/main" id="{0B57C67E-350B-81F4-2576-82AC88E46D09}"/>
              </a:ext>
            </a:extLst>
          </p:cNvPr>
          <p:cNvSpPr txBox="1"/>
          <p:nvPr/>
        </p:nvSpPr>
        <p:spPr>
          <a:xfrm>
            <a:off x="4267200" y="2766596"/>
            <a:ext cx="4438884" cy="584775"/>
          </a:xfrm>
          <a:prstGeom prst="rect">
            <a:avLst/>
          </a:prstGeom>
          <a:noFill/>
        </p:spPr>
        <p:txBody>
          <a:bodyPr wrap="square" rtlCol="0">
            <a:spAutoFit/>
          </a:bodyPr>
          <a:lstStyle/>
          <a:p>
            <a:pPr algn="ctr"/>
            <a:r>
              <a:rPr lang="en-US" sz="1600" b="1" dirty="0"/>
              <a:t>HIV Viral Suppression Rates among Latinos</a:t>
            </a:r>
          </a:p>
          <a:p>
            <a:pPr algn="ctr"/>
            <a:r>
              <a:rPr lang="en-US" sz="1600" dirty="0"/>
              <a:t>(2021)</a:t>
            </a:r>
          </a:p>
        </p:txBody>
      </p:sp>
      <p:sp>
        <p:nvSpPr>
          <p:cNvPr id="22" name="TextBox 21">
            <a:extLst>
              <a:ext uri="{FF2B5EF4-FFF2-40B4-BE49-F238E27FC236}">
                <a16:creationId xmlns:a16="http://schemas.microsoft.com/office/drawing/2014/main" id="{63C2968D-84FA-6A29-F668-16053DF46D9F}"/>
              </a:ext>
            </a:extLst>
          </p:cNvPr>
          <p:cNvSpPr txBox="1"/>
          <p:nvPr/>
        </p:nvSpPr>
        <p:spPr>
          <a:xfrm>
            <a:off x="5564941" y="3507310"/>
            <a:ext cx="2055059" cy="584775"/>
          </a:xfrm>
          <a:prstGeom prst="rect">
            <a:avLst/>
          </a:prstGeom>
          <a:noFill/>
        </p:spPr>
        <p:txBody>
          <a:bodyPr wrap="square" rtlCol="0">
            <a:spAutoFit/>
          </a:bodyPr>
          <a:lstStyle/>
          <a:p>
            <a:pPr algn="ctr"/>
            <a:r>
              <a:rPr lang="en-US" sz="3200" b="1" dirty="0">
                <a:solidFill>
                  <a:srgbClr val="C00000"/>
                </a:solidFill>
              </a:rPr>
              <a:t>91%</a:t>
            </a:r>
          </a:p>
        </p:txBody>
      </p:sp>
      <p:sp>
        <p:nvSpPr>
          <p:cNvPr id="28" name="Rectangle 27">
            <a:extLst>
              <a:ext uri="{FF2B5EF4-FFF2-40B4-BE49-F238E27FC236}">
                <a16:creationId xmlns:a16="http://schemas.microsoft.com/office/drawing/2014/main" id="{E0B36816-90A9-27D4-B887-DB388B5E8C62}"/>
              </a:ext>
            </a:extLst>
          </p:cNvPr>
          <p:cNvSpPr/>
          <p:nvPr/>
        </p:nvSpPr>
        <p:spPr>
          <a:xfrm>
            <a:off x="4267200" y="1581383"/>
            <a:ext cx="4438884" cy="26667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1277A9D-3055-8D71-004B-957953A4FBDD}"/>
              </a:ext>
            </a:extLst>
          </p:cNvPr>
          <p:cNvSpPr txBox="1"/>
          <p:nvPr/>
        </p:nvSpPr>
        <p:spPr>
          <a:xfrm>
            <a:off x="3977331" y="848751"/>
            <a:ext cx="1843662" cy="461665"/>
          </a:xfrm>
          <a:prstGeom prst="rect">
            <a:avLst/>
          </a:prstGeom>
          <a:noFill/>
        </p:spPr>
        <p:txBody>
          <a:bodyPr wrap="square" rtlCol="0">
            <a:spAutoFit/>
          </a:bodyPr>
          <a:lstStyle/>
          <a:p>
            <a:r>
              <a:rPr lang="en-US" sz="2400" b="1" i="1" dirty="0"/>
              <a:t>Example:</a:t>
            </a:r>
          </a:p>
        </p:txBody>
      </p:sp>
      <p:grpSp>
        <p:nvGrpSpPr>
          <p:cNvPr id="36" name="Group 35">
            <a:extLst>
              <a:ext uri="{FF2B5EF4-FFF2-40B4-BE49-F238E27FC236}">
                <a16:creationId xmlns:a16="http://schemas.microsoft.com/office/drawing/2014/main" id="{AB03185D-D178-4C47-BA81-7CDB3C101482}"/>
              </a:ext>
            </a:extLst>
          </p:cNvPr>
          <p:cNvGrpSpPr/>
          <p:nvPr/>
        </p:nvGrpSpPr>
        <p:grpSpPr>
          <a:xfrm>
            <a:off x="114000" y="68404"/>
            <a:ext cx="1239281" cy="546865"/>
            <a:chOff x="357982" y="1931960"/>
            <a:chExt cx="1239281" cy="546865"/>
          </a:xfrm>
        </p:grpSpPr>
        <p:pic>
          <p:nvPicPr>
            <p:cNvPr id="37" name="Picture 36">
              <a:extLst>
                <a:ext uri="{FF2B5EF4-FFF2-40B4-BE49-F238E27FC236}">
                  <a16:creationId xmlns:a16="http://schemas.microsoft.com/office/drawing/2014/main" id="{49E47D5B-A2AC-48D6-9C08-D9FBAD6D2748}"/>
                </a:ext>
              </a:extLst>
            </p:cNvPr>
            <p:cNvPicPr>
              <a:picLocks noChangeAspect="1"/>
            </p:cNvPicPr>
            <p:nvPr/>
          </p:nvPicPr>
          <p:blipFill>
            <a:blip r:embed="rId7"/>
            <a:stretch>
              <a:fillRect/>
            </a:stretch>
          </p:blipFill>
          <p:spPr>
            <a:xfrm>
              <a:off x="569853" y="1975187"/>
              <a:ext cx="808318" cy="430887"/>
            </a:xfrm>
            <a:prstGeom prst="rect">
              <a:avLst/>
            </a:prstGeom>
          </p:spPr>
        </p:pic>
        <p:sp>
          <p:nvSpPr>
            <p:cNvPr id="38" name="Oval 37">
              <a:extLst>
                <a:ext uri="{FF2B5EF4-FFF2-40B4-BE49-F238E27FC236}">
                  <a16:creationId xmlns:a16="http://schemas.microsoft.com/office/drawing/2014/main" id="{B0EC2817-108D-41BB-832A-F6C308150D65}"/>
                </a:ext>
              </a:extLst>
            </p:cNvPr>
            <p:cNvSpPr/>
            <p:nvPr/>
          </p:nvSpPr>
          <p:spPr>
            <a:xfrm>
              <a:off x="357982" y="193196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2" name="Picture 1" descr="A blue sign with white text&#10;&#10;Description automatically generated with medium confidence">
            <a:extLst>
              <a:ext uri="{FF2B5EF4-FFF2-40B4-BE49-F238E27FC236}">
                <a16:creationId xmlns:a16="http://schemas.microsoft.com/office/drawing/2014/main" id="{60443DEE-4D7A-BC6E-A8AF-3B291ADC5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00" y="4767263"/>
            <a:ext cx="949084" cy="334613"/>
          </a:xfrm>
          <a:prstGeom prst="rect">
            <a:avLst/>
          </a:prstGeom>
        </p:spPr>
      </p:pic>
    </p:spTree>
    <p:extLst>
      <p:ext uri="{BB962C8B-B14F-4D97-AF65-F5344CB8AC3E}">
        <p14:creationId xmlns:p14="http://schemas.microsoft.com/office/powerpoint/2010/main" val="180133959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FFA918F-A3E0-02BE-E6D1-007491944C3A}"/>
              </a:ext>
            </a:extLst>
          </p:cNvPr>
          <p:cNvSpPr>
            <a:spLocks noGrp="1"/>
          </p:cNvSpPr>
          <p:nvPr>
            <p:ph type="dt" sz="half" idx="2"/>
          </p:nvPr>
        </p:nvSpPr>
        <p:spPr/>
        <p:txBody>
          <a:bodyPr/>
          <a:lstStyle/>
          <a:p>
            <a:fld id="{D90A14F4-0CE7-440D-A9AD-AE6DF60A6C88}" type="datetime4">
              <a:rPr lang="en-US" smtClean="0"/>
              <a:t>August 2, 2023</a:t>
            </a:fld>
            <a:endParaRPr lang="en-US" dirty="0"/>
          </a:p>
        </p:txBody>
      </p:sp>
      <p:sp>
        <p:nvSpPr>
          <p:cNvPr id="6" name="Oval 5">
            <a:extLst>
              <a:ext uri="{FF2B5EF4-FFF2-40B4-BE49-F238E27FC236}">
                <a16:creationId xmlns:a16="http://schemas.microsoft.com/office/drawing/2014/main" id="{1A483800-FA4A-F136-D36E-1C2F8D29C506}"/>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9" name="Rectangle 8">
            <a:extLst>
              <a:ext uri="{FF2B5EF4-FFF2-40B4-BE49-F238E27FC236}">
                <a16:creationId xmlns:a16="http://schemas.microsoft.com/office/drawing/2014/main" id="{61123170-0279-143F-33E1-A7FFED1CD847}"/>
              </a:ext>
            </a:extLst>
          </p:cNvPr>
          <p:cNvSpPr/>
          <p:nvPr/>
        </p:nvSpPr>
        <p:spPr>
          <a:xfrm>
            <a:off x="1131606" y="35645"/>
            <a:ext cx="7326426" cy="461665"/>
          </a:xfrm>
          <a:prstGeom prst="rect">
            <a:avLst/>
          </a:prstGeom>
        </p:spPr>
        <p:txBody>
          <a:bodyPr wrap="square">
            <a:spAutoFit/>
          </a:bodyPr>
          <a:lstStyle/>
          <a:p>
            <a:pPr lvl="0" algn="ctr"/>
            <a:r>
              <a:rPr lang="en-US" sz="2400" b="1" dirty="0">
                <a:solidFill>
                  <a:srgbClr val="FFFFFF"/>
                </a:solidFill>
              </a:rPr>
              <a:t>New Resources and Strategies for Providers</a:t>
            </a:r>
          </a:p>
        </p:txBody>
      </p:sp>
      <p:sp>
        <p:nvSpPr>
          <p:cNvPr id="10" name="Rectangle 9">
            <a:extLst>
              <a:ext uri="{FF2B5EF4-FFF2-40B4-BE49-F238E27FC236}">
                <a16:creationId xmlns:a16="http://schemas.microsoft.com/office/drawing/2014/main" id="{F90A7211-E27F-7004-8701-C0CB59695C6B}"/>
              </a:ext>
            </a:extLst>
          </p:cNvPr>
          <p:cNvSpPr/>
          <p:nvPr/>
        </p:nvSpPr>
        <p:spPr>
          <a:xfrm>
            <a:off x="83441" y="4404089"/>
            <a:ext cx="9049523" cy="727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pic>
        <p:nvPicPr>
          <p:cNvPr id="1044" name="Picture 1043">
            <a:extLst>
              <a:ext uri="{FF2B5EF4-FFF2-40B4-BE49-F238E27FC236}">
                <a16:creationId xmlns:a16="http://schemas.microsoft.com/office/drawing/2014/main" id="{5EAD9CDA-AC0D-47EF-5EFA-8EC1559EEFC0}"/>
              </a:ext>
            </a:extLst>
          </p:cNvPr>
          <p:cNvPicPr>
            <a:picLocks noChangeAspect="1"/>
          </p:cNvPicPr>
          <p:nvPr/>
        </p:nvPicPr>
        <p:blipFill rotWithShape="1">
          <a:blip r:embed="rId3"/>
          <a:srcRect l="1443" t="13569" r="8522" b="5236"/>
          <a:stretch/>
        </p:blipFill>
        <p:spPr>
          <a:xfrm>
            <a:off x="580151" y="3029070"/>
            <a:ext cx="3422665" cy="1523880"/>
          </a:xfrm>
          <a:prstGeom prst="rect">
            <a:avLst/>
          </a:prstGeom>
        </p:spPr>
      </p:pic>
      <p:sp>
        <p:nvSpPr>
          <p:cNvPr id="7" name="TextBox 6">
            <a:extLst>
              <a:ext uri="{FF2B5EF4-FFF2-40B4-BE49-F238E27FC236}">
                <a16:creationId xmlns:a16="http://schemas.microsoft.com/office/drawing/2014/main" id="{76F4A061-16B7-72BA-260C-859667645B4C}"/>
              </a:ext>
            </a:extLst>
          </p:cNvPr>
          <p:cNvSpPr txBox="1"/>
          <p:nvPr/>
        </p:nvSpPr>
        <p:spPr>
          <a:xfrm>
            <a:off x="659121" y="641138"/>
            <a:ext cx="3059073" cy="830997"/>
          </a:xfrm>
          <a:prstGeom prst="rect">
            <a:avLst/>
          </a:prstGeom>
          <a:noFill/>
        </p:spPr>
        <p:txBody>
          <a:bodyPr wrap="square" rtlCol="0">
            <a:spAutoFit/>
          </a:bodyPr>
          <a:lstStyle/>
          <a:p>
            <a:pPr algn="ctr"/>
            <a:r>
              <a:rPr lang="en-US" sz="1600" b="1" dirty="0"/>
              <a:t>Funding and Training Opportunities Focused on Status Neutral HIV Care</a:t>
            </a:r>
          </a:p>
        </p:txBody>
      </p:sp>
      <p:sp>
        <p:nvSpPr>
          <p:cNvPr id="8" name="TextBox 7">
            <a:extLst>
              <a:ext uri="{FF2B5EF4-FFF2-40B4-BE49-F238E27FC236}">
                <a16:creationId xmlns:a16="http://schemas.microsoft.com/office/drawing/2014/main" id="{547AD0A8-9D11-C536-2F3A-62D565EA9120}"/>
              </a:ext>
            </a:extLst>
          </p:cNvPr>
          <p:cNvSpPr txBox="1"/>
          <p:nvPr/>
        </p:nvSpPr>
        <p:spPr>
          <a:xfrm>
            <a:off x="5214613" y="641991"/>
            <a:ext cx="3363872" cy="338554"/>
          </a:xfrm>
          <a:prstGeom prst="rect">
            <a:avLst/>
          </a:prstGeom>
          <a:noFill/>
        </p:spPr>
        <p:txBody>
          <a:bodyPr wrap="square" rtlCol="0">
            <a:spAutoFit/>
          </a:bodyPr>
          <a:lstStyle/>
          <a:p>
            <a:pPr algn="ctr"/>
            <a:r>
              <a:rPr lang="en-US" sz="1600" b="1" dirty="0"/>
              <a:t>Long-Acting </a:t>
            </a:r>
            <a:r>
              <a:rPr lang="en-US" sz="1600" b="1" dirty="0" err="1"/>
              <a:t>PrEP</a:t>
            </a:r>
            <a:r>
              <a:rPr lang="en-US" sz="1600" b="1" dirty="0"/>
              <a:t> and Doxy-PEP</a:t>
            </a:r>
          </a:p>
        </p:txBody>
      </p:sp>
      <p:sp>
        <p:nvSpPr>
          <p:cNvPr id="12" name="AutoShape 2" descr="image">
            <a:extLst>
              <a:ext uri="{FF2B5EF4-FFF2-40B4-BE49-F238E27FC236}">
                <a16:creationId xmlns:a16="http://schemas.microsoft.com/office/drawing/2014/main" id="{57C56599-C83C-8F78-ECB2-B0803A069EA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9" name="Straight Connector 18">
            <a:extLst>
              <a:ext uri="{FF2B5EF4-FFF2-40B4-BE49-F238E27FC236}">
                <a16:creationId xmlns:a16="http://schemas.microsoft.com/office/drawing/2014/main" id="{4D4CB3AC-792C-FDFC-39B9-56DBB298D207}"/>
              </a:ext>
            </a:extLst>
          </p:cNvPr>
          <p:cNvCxnSpPr>
            <a:cxnSpLocks/>
          </p:cNvCxnSpPr>
          <p:nvPr/>
        </p:nvCxnSpPr>
        <p:spPr>
          <a:xfrm>
            <a:off x="4645428" y="736765"/>
            <a:ext cx="0" cy="3846721"/>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7241735-A1BC-62E1-A449-91D014FB8F12}"/>
              </a:ext>
            </a:extLst>
          </p:cNvPr>
          <p:cNvSpPr txBox="1"/>
          <p:nvPr/>
        </p:nvSpPr>
        <p:spPr>
          <a:xfrm>
            <a:off x="1353281" y="4713555"/>
            <a:ext cx="7848228" cy="461665"/>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Sources: Kurtzman L. Doxycycline for STI prevention: highly effective, minimal drug resistance. University of California San Francisco. February 22, 2023. Accessed May 3, 2023. </a:t>
            </a:r>
            <a:r>
              <a:rPr lang="en-US" sz="800" dirty="0">
                <a:latin typeface="Calibri" panose="020F0502020204030204" pitchFamily="34" charset="0"/>
                <a:cs typeface="Calibri" panose="020F0502020204030204" pitchFamily="34" charset="0"/>
                <a:hlinkClick r:id="rId4"/>
              </a:rPr>
              <a:t>https://www.ucsf.edu/news/2023/02/424861/doxycycline-sti-prevention-highly-effective-minimal-drug-resistance</a:t>
            </a:r>
            <a:r>
              <a:rPr lang="en-US" sz="800" dirty="0">
                <a:latin typeface="Calibri" panose="020F0502020204030204" pitchFamily="34" charset="0"/>
                <a:cs typeface="Calibri" panose="020F0502020204030204" pitchFamily="34" charset="0"/>
              </a:rPr>
              <a:t>; Coffey S. Long-acting injectable </a:t>
            </a:r>
            <a:r>
              <a:rPr lang="en-US" sz="800" dirty="0" err="1">
                <a:latin typeface="Calibri" panose="020F0502020204030204" pitchFamily="34" charset="0"/>
                <a:cs typeface="Calibri" panose="020F0502020204030204" pitchFamily="34" charset="0"/>
              </a:rPr>
              <a:t>PrEP</a:t>
            </a:r>
            <a:r>
              <a:rPr lang="en-US" sz="800" dirty="0">
                <a:latin typeface="Calibri" panose="020F0502020204030204" pitchFamily="34" charset="0"/>
                <a:cs typeface="Calibri" panose="020F0502020204030204" pitchFamily="34" charset="0"/>
              </a:rPr>
              <a:t> approved: cabotegravir. AIDS Education and Training Center. February 9, 2022. Accessed May 3, 2023. </a:t>
            </a:r>
            <a:r>
              <a:rPr lang="en-US" sz="800" dirty="0">
                <a:latin typeface="Calibri" panose="020F0502020204030204" pitchFamily="34" charset="0"/>
                <a:cs typeface="Calibri" panose="020F0502020204030204" pitchFamily="34" charset="0"/>
                <a:hlinkClick r:id="rId5"/>
              </a:rPr>
              <a:t>https://aidsetc.org/blog/long-acting-injectable-prep-approved-cabotegravir</a:t>
            </a:r>
            <a:r>
              <a:rPr lang="en-US" sz="800" dirty="0">
                <a:latin typeface="Calibri" panose="020F0502020204030204" pitchFamily="34" charset="0"/>
                <a:cs typeface="Calibri" panose="020F0502020204030204" pitchFamily="34" charset="0"/>
              </a:rPr>
              <a:t>; </a:t>
            </a:r>
            <a:endParaRPr lang="en-US" sz="800" dirty="0"/>
          </a:p>
        </p:txBody>
      </p:sp>
      <p:pic>
        <p:nvPicPr>
          <p:cNvPr id="1036" name="Picture 8" descr="CDC TRAIN">
            <a:extLst>
              <a:ext uri="{FF2B5EF4-FFF2-40B4-BE49-F238E27FC236}">
                <a16:creationId xmlns:a16="http://schemas.microsoft.com/office/drawing/2014/main" id="{4DA350DF-1994-F3FF-2F87-890DA14E6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20" y="1805625"/>
            <a:ext cx="2973673" cy="4613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040">
            <a:extLst>
              <a:ext uri="{FF2B5EF4-FFF2-40B4-BE49-F238E27FC236}">
                <a16:creationId xmlns:a16="http://schemas.microsoft.com/office/drawing/2014/main" id="{56A4A5DC-FF68-FDBF-50EE-66E8F71FC32D}"/>
              </a:ext>
            </a:extLst>
          </p:cNvPr>
          <p:cNvPicPr>
            <a:picLocks noChangeAspect="1"/>
          </p:cNvPicPr>
          <p:nvPr/>
        </p:nvPicPr>
        <p:blipFill>
          <a:blip r:embed="rId7"/>
          <a:stretch>
            <a:fillRect/>
          </a:stretch>
        </p:blipFill>
        <p:spPr>
          <a:xfrm>
            <a:off x="5314684" y="1178359"/>
            <a:ext cx="3170195" cy="1627773"/>
          </a:xfrm>
          <a:prstGeom prst="rect">
            <a:avLst/>
          </a:prstGeom>
        </p:spPr>
      </p:pic>
      <p:pic>
        <p:nvPicPr>
          <p:cNvPr id="1045" name="Picture 1044">
            <a:extLst>
              <a:ext uri="{FF2B5EF4-FFF2-40B4-BE49-F238E27FC236}">
                <a16:creationId xmlns:a16="http://schemas.microsoft.com/office/drawing/2014/main" id="{FC99FBBC-92C0-0184-49C7-74BF7A9CCB94}"/>
              </a:ext>
            </a:extLst>
          </p:cNvPr>
          <p:cNvPicPr>
            <a:picLocks noChangeAspect="1"/>
          </p:cNvPicPr>
          <p:nvPr/>
        </p:nvPicPr>
        <p:blipFill>
          <a:blip r:embed="rId8"/>
          <a:stretch>
            <a:fillRect/>
          </a:stretch>
        </p:blipFill>
        <p:spPr>
          <a:xfrm>
            <a:off x="5314684" y="2979948"/>
            <a:ext cx="3414056" cy="1670449"/>
          </a:xfrm>
          <a:prstGeom prst="rect">
            <a:avLst/>
          </a:prstGeom>
        </p:spPr>
      </p:pic>
      <p:sp>
        <p:nvSpPr>
          <p:cNvPr id="1046" name="Rectangle 1045">
            <a:extLst>
              <a:ext uri="{FF2B5EF4-FFF2-40B4-BE49-F238E27FC236}">
                <a16:creationId xmlns:a16="http://schemas.microsoft.com/office/drawing/2014/main" id="{B818021C-EA8B-997E-6D23-0C522D1A873A}"/>
              </a:ext>
            </a:extLst>
          </p:cNvPr>
          <p:cNvSpPr/>
          <p:nvPr/>
        </p:nvSpPr>
        <p:spPr>
          <a:xfrm>
            <a:off x="5287665" y="2952750"/>
            <a:ext cx="3441075" cy="1716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771EF0E2-1F28-9F00-DCC3-B9C15FB1BE22}"/>
              </a:ext>
            </a:extLst>
          </p:cNvPr>
          <p:cNvSpPr/>
          <p:nvPr/>
        </p:nvSpPr>
        <p:spPr>
          <a:xfrm>
            <a:off x="5287665" y="1117807"/>
            <a:ext cx="3441075" cy="17168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1CAE283-5B9A-4525-AFBE-A6678B43E3C5}"/>
              </a:ext>
            </a:extLst>
          </p:cNvPr>
          <p:cNvGrpSpPr/>
          <p:nvPr/>
        </p:nvGrpSpPr>
        <p:grpSpPr>
          <a:xfrm>
            <a:off x="114000" y="68404"/>
            <a:ext cx="1239281" cy="546865"/>
            <a:chOff x="357982" y="1931960"/>
            <a:chExt cx="1239281" cy="546865"/>
          </a:xfrm>
        </p:grpSpPr>
        <p:pic>
          <p:nvPicPr>
            <p:cNvPr id="18" name="Picture 17">
              <a:extLst>
                <a:ext uri="{FF2B5EF4-FFF2-40B4-BE49-F238E27FC236}">
                  <a16:creationId xmlns:a16="http://schemas.microsoft.com/office/drawing/2014/main" id="{2921076B-70BA-4064-BC75-A1F751EC09C7}"/>
                </a:ext>
              </a:extLst>
            </p:cNvPr>
            <p:cNvPicPr>
              <a:picLocks noChangeAspect="1"/>
            </p:cNvPicPr>
            <p:nvPr/>
          </p:nvPicPr>
          <p:blipFill>
            <a:blip r:embed="rId9"/>
            <a:stretch>
              <a:fillRect/>
            </a:stretch>
          </p:blipFill>
          <p:spPr>
            <a:xfrm>
              <a:off x="569853" y="1975187"/>
              <a:ext cx="808318" cy="430887"/>
            </a:xfrm>
            <a:prstGeom prst="rect">
              <a:avLst/>
            </a:prstGeom>
          </p:spPr>
        </p:pic>
        <p:sp>
          <p:nvSpPr>
            <p:cNvPr id="20" name="Oval 19">
              <a:extLst>
                <a:ext uri="{FF2B5EF4-FFF2-40B4-BE49-F238E27FC236}">
                  <a16:creationId xmlns:a16="http://schemas.microsoft.com/office/drawing/2014/main" id="{09735EBB-642C-4B45-B8BF-A9A744B73BF0}"/>
                </a:ext>
              </a:extLst>
            </p:cNvPr>
            <p:cNvSpPr/>
            <p:nvPr/>
          </p:nvSpPr>
          <p:spPr>
            <a:xfrm>
              <a:off x="357982" y="1931960"/>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4" name="Group 3">
            <a:extLst>
              <a:ext uri="{FF2B5EF4-FFF2-40B4-BE49-F238E27FC236}">
                <a16:creationId xmlns:a16="http://schemas.microsoft.com/office/drawing/2014/main" id="{ED0E8D0B-92AF-4467-9710-C169F7FF25E3}"/>
              </a:ext>
            </a:extLst>
          </p:cNvPr>
          <p:cNvGrpSpPr/>
          <p:nvPr/>
        </p:nvGrpSpPr>
        <p:grpSpPr>
          <a:xfrm>
            <a:off x="228600" y="2291608"/>
            <a:ext cx="4139387" cy="432542"/>
            <a:chOff x="228600" y="2227320"/>
            <a:chExt cx="4139387" cy="432542"/>
          </a:xfrm>
        </p:grpSpPr>
        <p:pic>
          <p:nvPicPr>
            <p:cNvPr id="2" name="Picture 1">
              <a:extLst>
                <a:ext uri="{FF2B5EF4-FFF2-40B4-BE49-F238E27FC236}">
                  <a16:creationId xmlns:a16="http://schemas.microsoft.com/office/drawing/2014/main" id="{7792AE7C-C5FD-486A-8482-1F2DBF7AFB1D}"/>
                </a:ext>
              </a:extLst>
            </p:cNvPr>
            <p:cNvPicPr>
              <a:picLocks noChangeAspect="1"/>
            </p:cNvPicPr>
            <p:nvPr/>
          </p:nvPicPr>
          <p:blipFill rotWithShape="1">
            <a:blip r:embed="rId10"/>
            <a:srcRect l="810" b="6239"/>
            <a:stretch/>
          </p:blipFill>
          <p:spPr>
            <a:xfrm>
              <a:off x="467594" y="2227320"/>
              <a:ext cx="3900393" cy="432542"/>
            </a:xfrm>
            <a:prstGeom prst="rect">
              <a:avLst/>
            </a:prstGeom>
          </p:spPr>
        </p:pic>
        <p:sp>
          <p:nvSpPr>
            <p:cNvPr id="3" name="Rectangle 2">
              <a:extLst>
                <a:ext uri="{FF2B5EF4-FFF2-40B4-BE49-F238E27FC236}">
                  <a16:creationId xmlns:a16="http://schemas.microsoft.com/office/drawing/2014/main" id="{5B2436D7-B60E-46BA-BA40-BA3130D4DC1D}"/>
                </a:ext>
              </a:extLst>
            </p:cNvPr>
            <p:cNvSpPr/>
            <p:nvPr/>
          </p:nvSpPr>
          <p:spPr>
            <a:xfrm>
              <a:off x="228600" y="2343150"/>
              <a:ext cx="2389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ue sign with white text&#10;&#10;Description automatically generated with medium confidence">
            <a:extLst>
              <a:ext uri="{FF2B5EF4-FFF2-40B4-BE49-F238E27FC236}">
                <a16:creationId xmlns:a16="http://schemas.microsoft.com/office/drawing/2014/main" id="{5245B4D6-770E-3B1C-E21D-545B0C59C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380" y="4697212"/>
            <a:ext cx="1137356" cy="400991"/>
          </a:xfrm>
          <a:prstGeom prst="rect">
            <a:avLst/>
          </a:prstGeom>
        </p:spPr>
      </p:pic>
    </p:spTree>
    <p:extLst>
      <p:ext uri="{BB962C8B-B14F-4D97-AF65-F5344CB8AC3E}">
        <p14:creationId xmlns:p14="http://schemas.microsoft.com/office/powerpoint/2010/main" val="143393010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A74480F-AB69-4B32-A80A-D52128881788}"/>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31" name="TextBox 30">
            <a:extLst>
              <a:ext uri="{FF2B5EF4-FFF2-40B4-BE49-F238E27FC236}">
                <a16:creationId xmlns:a16="http://schemas.microsoft.com/office/drawing/2014/main" id="{EA54C17F-107E-E934-C711-0E36E53CB29F}"/>
              </a:ext>
            </a:extLst>
          </p:cNvPr>
          <p:cNvSpPr txBox="1"/>
          <p:nvPr/>
        </p:nvSpPr>
        <p:spPr>
          <a:xfrm>
            <a:off x="4761636" y="4399018"/>
            <a:ext cx="4048604" cy="646331"/>
          </a:xfrm>
          <a:prstGeom prst="rect">
            <a:avLst/>
          </a:prstGeom>
          <a:noFill/>
        </p:spPr>
        <p:txBody>
          <a:bodyPr wrap="square" rtlCol="0">
            <a:spAutoFit/>
          </a:bodyPr>
          <a:lstStyle/>
          <a:p>
            <a:pPr algn="ctr"/>
            <a:r>
              <a:rPr lang="en-US" sz="1200" b="1" dirty="0">
                <a:latin typeface="Calibri" panose="020F0502020204030204" pitchFamily="34" charset="0"/>
                <a:ea typeface="Geneva" panose="020B0503030404040204" pitchFamily="34" charset="0"/>
                <a:cs typeface="Calibri" panose="020F0502020204030204" pitchFamily="34" charset="0"/>
              </a:rPr>
              <a:t>PWH, Primary Care Providers, RNs, LPNs, Pharmacists, Dentists, Social Workers, Behavioral/Mental Health Professionals, Community Health Workers, etc.</a:t>
            </a:r>
          </a:p>
        </p:txBody>
      </p:sp>
      <p:pic>
        <p:nvPicPr>
          <p:cNvPr id="32" name="Picture 2" descr="Team of professional doctors - Ohio Sleep Treatment">
            <a:extLst>
              <a:ext uri="{FF2B5EF4-FFF2-40B4-BE49-F238E27FC236}">
                <a16:creationId xmlns:a16="http://schemas.microsoft.com/office/drawing/2014/main" id="{1FA0DC4B-BB3F-0343-5C83-AB1BCEBD3BA5}"/>
              </a:ext>
            </a:extLst>
          </p:cNvPr>
          <p:cNvPicPr>
            <a:picLocks noChangeAspect="1" noChangeArrowheads="1"/>
          </p:cNvPicPr>
          <p:nvPr/>
        </p:nvPicPr>
        <p:blipFill rotWithShape="1">
          <a:blip r:embed="rId4" cstate="print">
            <a:clrChange>
              <a:clrFrom>
                <a:srgbClr val="B4D3D5"/>
              </a:clrFrom>
              <a:clrTo>
                <a:srgbClr val="B4D3D5">
                  <a:alpha val="0"/>
                </a:srgbClr>
              </a:clrTo>
            </a:clrChange>
            <a:extLst>
              <a:ext uri="{28A0092B-C50C-407E-A947-70E740481C1C}">
                <a14:useLocalDpi xmlns:a14="http://schemas.microsoft.com/office/drawing/2010/main" val="0"/>
              </a:ext>
            </a:extLst>
          </a:blip>
          <a:srcRect t="38594"/>
          <a:stretch/>
        </p:blipFill>
        <p:spPr bwMode="auto">
          <a:xfrm>
            <a:off x="5181599" y="3189394"/>
            <a:ext cx="3404066" cy="116111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DE86390-D2B0-5DA2-7019-26AE090350FF}"/>
              </a:ext>
            </a:extLst>
          </p:cNvPr>
          <p:cNvSpPr txBox="1"/>
          <p:nvPr/>
        </p:nvSpPr>
        <p:spPr>
          <a:xfrm>
            <a:off x="5209141" y="771904"/>
            <a:ext cx="3436432" cy="307777"/>
          </a:xfrm>
          <a:prstGeom prst="rect">
            <a:avLst/>
          </a:prstGeom>
          <a:noFill/>
        </p:spPr>
        <p:txBody>
          <a:bodyPr wrap="square" rtlCol="0">
            <a:spAutoFit/>
          </a:bodyPr>
          <a:lstStyle/>
          <a:p>
            <a:pPr algn="ctr"/>
            <a:r>
              <a:rPr lang="en-US" sz="1400" b="1" u="sng" dirty="0">
                <a:latin typeface="Calibri" panose="020F0502020204030204" pitchFamily="34" charset="0"/>
                <a:ea typeface="Geneva" panose="020B0503030404040204" pitchFamily="34" charset="0"/>
                <a:cs typeface="Calibri" panose="020F0502020204030204" pitchFamily="34" charset="0"/>
              </a:rPr>
              <a:t>Broadened Definition of the HIV Workforce</a:t>
            </a:r>
          </a:p>
        </p:txBody>
      </p:sp>
      <p:sp>
        <p:nvSpPr>
          <p:cNvPr id="34" name="TextBox 33">
            <a:extLst>
              <a:ext uri="{FF2B5EF4-FFF2-40B4-BE49-F238E27FC236}">
                <a16:creationId xmlns:a16="http://schemas.microsoft.com/office/drawing/2014/main" id="{CF53ECCB-8606-C36D-0AA6-6D6DFAE3E98B}"/>
              </a:ext>
            </a:extLst>
          </p:cNvPr>
          <p:cNvSpPr txBox="1"/>
          <p:nvPr/>
        </p:nvSpPr>
        <p:spPr>
          <a:xfrm>
            <a:off x="4690825" y="1052516"/>
            <a:ext cx="4147967" cy="646331"/>
          </a:xfrm>
          <a:prstGeom prst="rect">
            <a:avLst/>
          </a:prstGeom>
          <a:noFill/>
        </p:spPr>
        <p:txBody>
          <a:bodyPr wrap="square" rtlCol="0">
            <a:spAutoFit/>
          </a:bodyPr>
          <a:lstStyle/>
          <a:p>
            <a:pPr algn="ctr"/>
            <a:r>
              <a:rPr lang="en-US" sz="1200" dirty="0">
                <a:latin typeface="Calibri" panose="020F0502020204030204" pitchFamily="34" charset="0"/>
                <a:ea typeface="Geneva" panose="020B0503030404040204" pitchFamily="34" charset="0"/>
                <a:cs typeface="Calibri" panose="020F0502020204030204" pitchFamily="34" charset="0"/>
              </a:rPr>
              <a:t>Non-HIV specialist practitioners involved in delivery of comprehensive health and social services to people at risk of and living with HIV</a:t>
            </a:r>
          </a:p>
        </p:txBody>
      </p:sp>
      <p:pic>
        <p:nvPicPr>
          <p:cNvPr id="36" name="Picture 35">
            <a:extLst>
              <a:ext uri="{FF2B5EF4-FFF2-40B4-BE49-F238E27FC236}">
                <a16:creationId xmlns:a16="http://schemas.microsoft.com/office/drawing/2014/main" id="{1D969592-D2E0-68E0-E5B6-1C9D5AC1BFE9}"/>
              </a:ext>
            </a:extLst>
          </p:cNvPr>
          <p:cNvPicPr>
            <a:picLocks noChangeAspect="1"/>
          </p:cNvPicPr>
          <p:nvPr/>
        </p:nvPicPr>
        <p:blipFill rotWithShape="1">
          <a:blip r:embed="rId5">
            <a:extLst>
              <a:ext uri="{28A0092B-C50C-407E-A947-70E740481C1C}">
                <a14:useLocalDpi xmlns:a14="http://schemas.microsoft.com/office/drawing/2010/main" val="0"/>
              </a:ext>
            </a:extLst>
          </a:blip>
          <a:srcRect l="14531"/>
          <a:stretch/>
        </p:blipFill>
        <p:spPr>
          <a:xfrm>
            <a:off x="5938759" y="1629763"/>
            <a:ext cx="1806197" cy="1149325"/>
          </a:xfrm>
          <a:prstGeom prst="rect">
            <a:avLst/>
          </a:prstGeom>
        </p:spPr>
      </p:pic>
      <p:sp>
        <p:nvSpPr>
          <p:cNvPr id="24" name="Google Shape;235;p31">
            <a:extLst>
              <a:ext uri="{FF2B5EF4-FFF2-40B4-BE49-F238E27FC236}">
                <a16:creationId xmlns:a16="http://schemas.microsoft.com/office/drawing/2014/main" id="{A8B4078F-4404-4DCE-8C67-00436D9F10CB}"/>
              </a:ext>
            </a:extLst>
          </p:cNvPr>
          <p:cNvSpPr txBox="1">
            <a:spLocks/>
          </p:cNvSpPr>
          <p:nvPr/>
        </p:nvSpPr>
        <p:spPr>
          <a:xfrm>
            <a:off x="-99910" y="761095"/>
            <a:ext cx="4328808" cy="39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127000" algn="ctr">
              <a:buSzPts val="1400"/>
            </a:pPr>
            <a:r>
              <a:rPr lang="en-US" sz="1400" b="1" u="sng" kern="0" dirty="0">
                <a:solidFill>
                  <a:schemeClr val="tx1"/>
                </a:solidFill>
                <a:latin typeface="Calibri" panose="020F0502020204030204" pitchFamily="34" charset="0"/>
                <a:ea typeface="Geneva" panose="020B0503030404040204" pitchFamily="34" charset="0"/>
                <a:cs typeface="Calibri" panose="020F0502020204030204" pitchFamily="34" charset="0"/>
              </a:rPr>
              <a:t>Traditional Model for Defining the HIV Workforce</a:t>
            </a:r>
          </a:p>
          <a:p>
            <a:pPr marL="127000">
              <a:buSzPts val="1400"/>
            </a:pPr>
            <a:endParaRPr lang="en-US" sz="1100" kern="0" dirty="0">
              <a:solidFill>
                <a:schemeClr val="tx1"/>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D80D4C11-786D-4B21-9C60-6A15C5E3A828}"/>
              </a:ext>
            </a:extLst>
          </p:cNvPr>
          <p:cNvSpPr txBox="1"/>
          <p:nvPr/>
        </p:nvSpPr>
        <p:spPr>
          <a:xfrm>
            <a:off x="320375" y="1077530"/>
            <a:ext cx="3669492" cy="276999"/>
          </a:xfrm>
          <a:prstGeom prst="rect">
            <a:avLst/>
          </a:prstGeom>
          <a:noFill/>
        </p:spPr>
        <p:txBody>
          <a:bodyPr wrap="square" rtlCol="0">
            <a:spAutoFit/>
          </a:bodyPr>
          <a:lstStyle/>
          <a:p>
            <a:pPr algn="ctr"/>
            <a:r>
              <a:rPr lang="en-US" sz="1200" dirty="0">
                <a:latin typeface="Calibri" panose="020F0502020204030204" pitchFamily="34" charset="0"/>
                <a:ea typeface="Geneva" panose="020B0503030404040204" pitchFamily="34" charset="0"/>
                <a:cs typeface="Calibri" panose="020F0502020204030204" pitchFamily="34" charset="0"/>
              </a:rPr>
              <a:t>Singular focus on HIV specialty service providers</a:t>
            </a:r>
          </a:p>
        </p:txBody>
      </p:sp>
      <p:sp>
        <p:nvSpPr>
          <p:cNvPr id="26" name="TextBox 25">
            <a:extLst>
              <a:ext uri="{FF2B5EF4-FFF2-40B4-BE49-F238E27FC236}">
                <a16:creationId xmlns:a16="http://schemas.microsoft.com/office/drawing/2014/main" id="{54B9BF0E-8016-4755-967E-FA106FC85AD9}"/>
              </a:ext>
            </a:extLst>
          </p:cNvPr>
          <p:cNvSpPr txBox="1"/>
          <p:nvPr/>
        </p:nvSpPr>
        <p:spPr>
          <a:xfrm>
            <a:off x="1004220" y="4578634"/>
            <a:ext cx="2146072" cy="461665"/>
          </a:xfrm>
          <a:prstGeom prst="rect">
            <a:avLst/>
          </a:prstGeom>
          <a:solidFill>
            <a:schemeClr val="bg1">
              <a:alpha val="75000"/>
            </a:schemeClr>
          </a:solidFill>
        </p:spPr>
        <p:txBody>
          <a:bodyPr wrap="square" rtlCol="0">
            <a:spAutoFit/>
          </a:bodyPr>
          <a:lstStyle/>
          <a:p>
            <a:pPr algn="ctr"/>
            <a:r>
              <a:rPr lang="en-US" sz="1200" dirty="0">
                <a:latin typeface="Calibri" panose="020F0502020204030204" pitchFamily="34" charset="0"/>
                <a:ea typeface="Geneva" panose="020B0503030404040204" pitchFamily="34" charset="0"/>
                <a:cs typeface="Calibri" panose="020F0502020204030204" pitchFamily="34" charset="0"/>
              </a:rPr>
              <a:t>Non-ID Physicians </a:t>
            </a:r>
          </a:p>
          <a:p>
            <a:pPr algn="ctr"/>
            <a:r>
              <a:rPr lang="en-US" sz="1200" dirty="0">
                <a:latin typeface="Calibri" panose="020F0502020204030204" pitchFamily="34" charset="0"/>
                <a:ea typeface="Geneva" panose="020B0503030404040204" pitchFamily="34" charset="0"/>
                <a:cs typeface="Calibri" panose="020F0502020204030204" pitchFamily="34" charset="0"/>
              </a:rPr>
              <a:t>who provide HIV care</a:t>
            </a:r>
          </a:p>
        </p:txBody>
      </p:sp>
      <p:sp>
        <p:nvSpPr>
          <p:cNvPr id="27" name="TextBox 26">
            <a:extLst>
              <a:ext uri="{FF2B5EF4-FFF2-40B4-BE49-F238E27FC236}">
                <a16:creationId xmlns:a16="http://schemas.microsoft.com/office/drawing/2014/main" id="{0897E7CF-B33F-4EB9-AC96-C671912CCC13}"/>
              </a:ext>
            </a:extLst>
          </p:cNvPr>
          <p:cNvSpPr txBox="1"/>
          <p:nvPr/>
        </p:nvSpPr>
        <p:spPr>
          <a:xfrm>
            <a:off x="541446" y="4002295"/>
            <a:ext cx="1535810" cy="461665"/>
          </a:xfrm>
          <a:prstGeom prst="rect">
            <a:avLst/>
          </a:prstGeom>
          <a:solidFill>
            <a:schemeClr val="bg1">
              <a:alpha val="75000"/>
            </a:schemeClr>
          </a:solidFill>
        </p:spPr>
        <p:txBody>
          <a:bodyPr wrap="square" rtlCol="0">
            <a:spAutoFit/>
          </a:bodyPr>
          <a:lstStyle/>
          <a:p>
            <a:pPr algn="ctr"/>
            <a:r>
              <a:rPr lang="en-US" sz="1200" dirty="0">
                <a:latin typeface="Calibri" panose="020F0502020204030204" pitchFamily="34" charset="0"/>
                <a:ea typeface="Geneva" panose="020B0503030404040204" pitchFamily="34" charset="0"/>
                <a:cs typeface="Calibri" panose="020F0502020204030204" pitchFamily="34" charset="0"/>
              </a:rPr>
              <a:t>Nurse Practitioners who provide HIV care</a:t>
            </a:r>
          </a:p>
        </p:txBody>
      </p:sp>
      <p:sp>
        <p:nvSpPr>
          <p:cNvPr id="28" name="TextBox 27">
            <a:extLst>
              <a:ext uri="{FF2B5EF4-FFF2-40B4-BE49-F238E27FC236}">
                <a16:creationId xmlns:a16="http://schemas.microsoft.com/office/drawing/2014/main" id="{084888B7-18DC-4FEF-8656-CE0979420833}"/>
              </a:ext>
            </a:extLst>
          </p:cNvPr>
          <p:cNvSpPr txBox="1"/>
          <p:nvPr/>
        </p:nvSpPr>
        <p:spPr>
          <a:xfrm>
            <a:off x="2244810" y="4056179"/>
            <a:ext cx="1625997" cy="461665"/>
          </a:xfrm>
          <a:prstGeom prst="rect">
            <a:avLst/>
          </a:prstGeom>
          <a:solidFill>
            <a:schemeClr val="bg1">
              <a:alpha val="75000"/>
            </a:schemeClr>
          </a:solidFill>
        </p:spPr>
        <p:txBody>
          <a:bodyPr wrap="square" rtlCol="0">
            <a:spAutoFit/>
          </a:bodyPr>
          <a:lstStyle/>
          <a:p>
            <a:pPr algn="ctr"/>
            <a:r>
              <a:rPr lang="en-US" sz="1200" dirty="0">
                <a:latin typeface="Calibri" panose="020F0502020204030204" pitchFamily="34" charset="0"/>
                <a:ea typeface="Geneva" panose="020B0503030404040204" pitchFamily="34" charset="0"/>
                <a:cs typeface="Calibri" panose="020F0502020204030204" pitchFamily="34" charset="0"/>
              </a:rPr>
              <a:t>Physician Assistants </a:t>
            </a:r>
          </a:p>
          <a:p>
            <a:pPr algn="ctr"/>
            <a:r>
              <a:rPr lang="en-US" sz="1200" dirty="0">
                <a:latin typeface="Calibri" panose="020F0502020204030204" pitchFamily="34" charset="0"/>
                <a:ea typeface="Geneva" panose="020B0503030404040204" pitchFamily="34" charset="0"/>
                <a:cs typeface="Calibri" panose="020F0502020204030204" pitchFamily="34" charset="0"/>
              </a:rPr>
              <a:t>who provide HIV care</a:t>
            </a:r>
          </a:p>
        </p:txBody>
      </p:sp>
      <p:pic>
        <p:nvPicPr>
          <p:cNvPr id="29" name="Picture 28">
            <a:extLst>
              <a:ext uri="{FF2B5EF4-FFF2-40B4-BE49-F238E27FC236}">
                <a16:creationId xmlns:a16="http://schemas.microsoft.com/office/drawing/2014/main" id="{4A40C196-FA5B-4DEA-BC3E-8A9D13174296}"/>
              </a:ext>
            </a:extLst>
          </p:cNvPr>
          <p:cNvPicPr>
            <a:picLocks noChangeAspect="1"/>
          </p:cNvPicPr>
          <p:nvPr/>
        </p:nvPicPr>
        <p:blipFill rotWithShape="1">
          <a:blip r:embed="rId5">
            <a:extLst>
              <a:ext uri="{28A0092B-C50C-407E-A947-70E740481C1C}">
                <a14:useLocalDpi xmlns:a14="http://schemas.microsoft.com/office/drawing/2010/main" val="0"/>
              </a:ext>
            </a:extLst>
          </a:blip>
          <a:srcRect l="14531"/>
          <a:stretch/>
        </p:blipFill>
        <p:spPr>
          <a:xfrm>
            <a:off x="763205" y="1311820"/>
            <a:ext cx="2940314" cy="1870992"/>
          </a:xfrm>
          <a:prstGeom prst="rect">
            <a:avLst/>
          </a:prstGeom>
        </p:spPr>
      </p:pic>
      <p:cxnSp>
        <p:nvCxnSpPr>
          <p:cNvPr id="30" name="Straight Connector 29">
            <a:extLst>
              <a:ext uri="{FF2B5EF4-FFF2-40B4-BE49-F238E27FC236}">
                <a16:creationId xmlns:a16="http://schemas.microsoft.com/office/drawing/2014/main" id="{79AE0002-CBC6-4BE8-9B45-43A841B95FFD}"/>
              </a:ext>
            </a:extLst>
          </p:cNvPr>
          <p:cNvCxnSpPr>
            <a:cxnSpLocks/>
            <a:endCxn id="27" idx="0"/>
          </p:cNvCxnSpPr>
          <p:nvPr/>
        </p:nvCxnSpPr>
        <p:spPr>
          <a:xfrm>
            <a:off x="1309351" y="3182812"/>
            <a:ext cx="0" cy="81948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E45D16AB-44B0-492B-ABB2-627CF011BD60}"/>
              </a:ext>
            </a:extLst>
          </p:cNvPr>
          <p:cNvCxnSpPr>
            <a:cxnSpLocks/>
          </p:cNvCxnSpPr>
          <p:nvPr/>
        </p:nvCxnSpPr>
        <p:spPr>
          <a:xfrm>
            <a:off x="2064494" y="3181540"/>
            <a:ext cx="1" cy="139277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54909EC7-B881-42B7-9E8A-086EC6ABFE84}"/>
              </a:ext>
            </a:extLst>
          </p:cNvPr>
          <p:cNvCxnSpPr>
            <a:cxnSpLocks/>
            <a:endCxn id="39" idx="0"/>
          </p:cNvCxnSpPr>
          <p:nvPr/>
        </p:nvCxnSpPr>
        <p:spPr>
          <a:xfrm flipH="1">
            <a:off x="2587059" y="3216330"/>
            <a:ext cx="7301" cy="31740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3D6EAE27-7175-45B7-8BFE-8902B8CE5437}"/>
              </a:ext>
            </a:extLst>
          </p:cNvPr>
          <p:cNvCxnSpPr>
            <a:cxnSpLocks/>
          </p:cNvCxnSpPr>
          <p:nvPr/>
        </p:nvCxnSpPr>
        <p:spPr>
          <a:xfrm>
            <a:off x="3048000" y="3189394"/>
            <a:ext cx="0" cy="89235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572B98CD-966C-43F8-BA33-C95DADF05AE0}"/>
              </a:ext>
            </a:extLst>
          </p:cNvPr>
          <p:cNvSpPr txBox="1"/>
          <p:nvPr/>
        </p:nvSpPr>
        <p:spPr>
          <a:xfrm>
            <a:off x="1476906" y="3533737"/>
            <a:ext cx="2220305" cy="461665"/>
          </a:xfrm>
          <a:prstGeom prst="rect">
            <a:avLst/>
          </a:prstGeom>
          <a:solidFill>
            <a:schemeClr val="bg1">
              <a:alpha val="75000"/>
            </a:schemeClr>
          </a:solidFill>
          <a:ln w="12700">
            <a:solidFill>
              <a:srgbClr val="0038A5"/>
            </a:solidFill>
          </a:ln>
        </p:spPr>
        <p:txBody>
          <a:bodyPr wrap="square" rtlCol="0">
            <a:spAutoFit/>
          </a:bodyPr>
          <a:lstStyle/>
          <a:p>
            <a:pPr algn="ctr"/>
            <a:r>
              <a:rPr lang="en-US" sz="1200" dirty="0">
                <a:ln w="0">
                  <a:noFill/>
                </a:ln>
                <a:latin typeface="Calibri" panose="020F0502020204030204" pitchFamily="34" charset="0"/>
                <a:ea typeface="Geneva" panose="020B0503030404040204" pitchFamily="34" charset="0"/>
                <a:cs typeface="Calibri" panose="020F0502020204030204" pitchFamily="34" charset="0"/>
              </a:rPr>
              <a:t>Infectious Disease (ID) Physicians who provide HIV care</a:t>
            </a:r>
          </a:p>
        </p:txBody>
      </p:sp>
      <p:pic>
        <p:nvPicPr>
          <p:cNvPr id="42" name="Picture 2" descr="A Student's Guide to World AIDS Day - Human Rights Campaign">
            <a:extLst>
              <a:ext uri="{FF2B5EF4-FFF2-40B4-BE49-F238E27FC236}">
                <a16:creationId xmlns:a16="http://schemas.microsoft.com/office/drawing/2014/main" id="{8952398B-1BF6-42E0-BFB4-13DBCEF901DE}"/>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62600" y="3790626"/>
            <a:ext cx="508677" cy="267466"/>
          </a:xfrm>
          <a:prstGeom prst="rect">
            <a:avLst/>
          </a:prstGeom>
          <a:noFill/>
          <a:extLst>
            <a:ext uri="{909E8E84-426E-40DD-AFC4-6F175D3DCCD1}">
              <a14:hiddenFill xmlns:a14="http://schemas.microsoft.com/office/drawing/2010/main">
                <a:solidFill>
                  <a:srgbClr val="FFFFFF"/>
                </a:solidFill>
              </a14:hiddenFill>
            </a:ext>
          </a:extLst>
        </p:spPr>
      </p:pic>
      <p:sp>
        <p:nvSpPr>
          <p:cNvPr id="12" name="Plus Sign 11">
            <a:extLst>
              <a:ext uri="{FF2B5EF4-FFF2-40B4-BE49-F238E27FC236}">
                <a16:creationId xmlns:a16="http://schemas.microsoft.com/office/drawing/2014/main" id="{DDF6A4A4-1397-4EC9-86F3-7A42D19D0BA8}"/>
              </a:ext>
            </a:extLst>
          </p:cNvPr>
          <p:cNvSpPr/>
          <p:nvPr/>
        </p:nvSpPr>
        <p:spPr>
          <a:xfrm>
            <a:off x="6715606" y="2817358"/>
            <a:ext cx="336053" cy="3139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406A226-9C60-4D38-85AE-5C1300E19230}"/>
              </a:ext>
            </a:extLst>
          </p:cNvPr>
          <p:cNvCxnSpPr/>
          <p:nvPr/>
        </p:nvCxnSpPr>
        <p:spPr>
          <a:xfrm>
            <a:off x="4453176" y="692999"/>
            <a:ext cx="0" cy="4317446"/>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7FA5CA2-5651-49C7-9D87-202FBA2906E6}"/>
              </a:ext>
            </a:extLst>
          </p:cNvPr>
          <p:cNvSpPr/>
          <p:nvPr/>
        </p:nvSpPr>
        <p:spPr>
          <a:xfrm>
            <a:off x="1606781" y="23620"/>
            <a:ext cx="7621398" cy="1107996"/>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Priority Area #3: Broadening the HIV Workforce to Address Latino Needs </a:t>
            </a:r>
          </a:p>
          <a:p>
            <a:pPr algn="ctr" defTabSz="685800"/>
            <a:endParaRPr lang="en-US" sz="2200" b="1" kern="0" dirty="0">
              <a:solidFill>
                <a:srgbClr val="FFFFFF"/>
              </a:solidFill>
              <a:latin typeface="Arial"/>
              <a:cs typeface="Arial"/>
              <a:sym typeface="Arial"/>
            </a:endParaRPr>
          </a:p>
        </p:txBody>
      </p:sp>
      <p:sp>
        <p:nvSpPr>
          <p:cNvPr id="43" name="Oval 42">
            <a:extLst>
              <a:ext uri="{FF2B5EF4-FFF2-40B4-BE49-F238E27FC236}">
                <a16:creationId xmlns:a16="http://schemas.microsoft.com/office/drawing/2014/main" id="{77723BC5-C018-4A93-B857-3C4C37AA719F}"/>
              </a:ext>
            </a:extLst>
          </p:cNvPr>
          <p:cNvSpPr/>
          <p:nvPr/>
        </p:nvSpPr>
        <p:spPr>
          <a:xfrm>
            <a:off x="77625" y="103441"/>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4" name="Picture 43">
            <a:extLst>
              <a:ext uri="{FF2B5EF4-FFF2-40B4-BE49-F238E27FC236}">
                <a16:creationId xmlns:a16="http://schemas.microsoft.com/office/drawing/2014/main" id="{FB5DA58F-9672-4938-8DF4-29146EC475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664" y="139248"/>
            <a:ext cx="457200" cy="457200"/>
          </a:xfrm>
          <a:prstGeom prst="rect">
            <a:avLst/>
          </a:prstGeom>
        </p:spPr>
      </p:pic>
      <p:pic>
        <p:nvPicPr>
          <p:cNvPr id="4" name="Picture 3" descr="A blue sign with white text&#10;&#10;Description automatically generated with medium confidence">
            <a:extLst>
              <a:ext uri="{FF2B5EF4-FFF2-40B4-BE49-F238E27FC236}">
                <a16:creationId xmlns:a16="http://schemas.microsoft.com/office/drawing/2014/main" id="{80D18B4D-C10B-4C51-A503-42B84B74F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25" y="4699489"/>
            <a:ext cx="1137356" cy="400991"/>
          </a:xfrm>
          <a:prstGeom prst="rect">
            <a:avLst/>
          </a:prstGeom>
        </p:spPr>
      </p:pic>
    </p:spTree>
    <p:extLst>
      <p:ext uri="{BB962C8B-B14F-4D97-AF65-F5344CB8AC3E}">
        <p14:creationId xmlns:p14="http://schemas.microsoft.com/office/powerpoint/2010/main" val="163850506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079982A-BC4B-4738-80AB-CC167B092C30}"/>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5" name="Rectangle 4">
            <a:extLst>
              <a:ext uri="{FF2B5EF4-FFF2-40B4-BE49-F238E27FC236}">
                <a16:creationId xmlns:a16="http://schemas.microsoft.com/office/drawing/2014/main" id="{05AD0C6A-C269-47F1-8A96-FC12E767A681}"/>
              </a:ext>
            </a:extLst>
          </p:cNvPr>
          <p:cNvSpPr/>
          <p:nvPr/>
        </p:nvSpPr>
        <p:spPr>
          <a:xfrm>
            <a:off x="1190" y="2818123"/>
            <a:ext cx="9142810" cy="2376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44" name="Rectangle 43">
            <a:extLst>
              <a:ext uri="{FF2B5EF4-FFF2-40B4-BE49-F238E27FC236}">
                <a16:creationId xmlns:a16="http://schemas.microsoft.com/office/drawing/2014/main" id="{F9D1BADF-2033-722F-DF45-96A808EC3A47}"/>
              </a:ext>
            </a:extLst>
          </p:cNvPr>
          <p:cNvSpPr/>
          <p:nvPr/>
        </p:nvSpPr>
        <p:spPr>
          <a:xfrm>
            <a:off x="115076" y="2865546"/>
            <a:ext cx="4280261" cy="553998"/>
          </a:xfrm>
          <a:prstGeom prst="rect">
            <a:avLst/>
          </a:prstGeom>
        </p:spPr>
        <p:txBody>
          <a:bodyPr wrap="square">
            <a:spAutoFit/>
          </a:bodyPr>
          <a:lstStyle/>
          <a:p>
            <a:pPr fontAlgn="base">
              <a:spcBef>
                <a:spcPct val="0"/>
              </a:spcBef>
              <a:spcAft>
                <a:spcPts val="450"/>
              </a:spcAft>
              <a:buSzPct val="125000"/>
              <a:defRPr/>
            </a:pPr>
            <a:r>
              <a:rPr lang="en-US" sz="1500" b="1" kern="0" dirty="0">
                <a:solidFill>
                  <a:schemeClr val="bg1"/>
                </a:solidFill>
                <a:latin typeface="Calibri" panose="020F0502020204030204" pitchFamily="34" charset="0"/>
                <a:ea typeface="MS PGothic" pitchFamily="34" charset="-128"/>
                <a:cs typeface="Calibri" panose="020F0502020204030204" pitchFamily="34" charset="0"/>
                <a:sym typeface="Arial"/>
              </a:rPr>
              <a:t>Cultural competence </a:t>
            </a:r>
            <a:r>
              <a:rPr lang="en-US" sz="1500" kern="0" dirty="0">
                <a:solidFill>
                  <a:schemeClr val="bg1"/>
                </a:solidFill>
                <a:latin typeface="Calibri" panose="020F0502020204030204" pitchFamily="34" charset="0"/>
                <a:ea typeface="MS PGothic" pitchFamily="34" charset="-128"/>
                <a:cs typeface="Calibri" panose="020F0502020204030204" pitchFamily="34" charset="0"/>
                <a:sym typeface="Arial"/>
              </a:rPr>
              <a:t>is associated with better Latino patient-provider communication:</a:t>
            </a:r>
          </a:p>
        </p:txBody>
      </p:sp>
      <p:sp>
        <p:nvSpPr>
          <p:cNvPr id="45" name="Rectangle 44">
            <a:extLst>
              <a:ext uri="{FF2B5EF4-FFF2-40B4-BE49-F238E27FC236}">
                <a16:creationId xmlns:a16="http://schemas.microsoft.com/office/drawing/2014/main" id="{ACE641DB-B6D6-D865-E105-A1A47782EA3D}"/>
              </a:ext>
            </a:extLst>
          </p:cNvPr>
          <p:cNvSpPr/>
          <p:nvPr/>
        </p:nvSpPr>
        <p:spPr>
          <a:xfrm>
            <a:off x="427641" y="3533228"/>
            <a:ext cx="3087143" cy="1661543"/>
          </a:xfrm>
          <a:prstGeom prst="rect">
            <a:avLst/>
          </a:prstGeom>
        </p:spPr>
        <p:txBody>
          <a:bodyPr wrap="square" lIns="68125" tIns="34067" rIns="68125" bIns="34067">
            <a:spAutoFit/>
          </a:bodyPr>
          <a:lstStyle/>
          <a:p>
            <a:pPr marL="133350" indent="-133350">
              <a:buClr>
                <a:schemeClr val="bg1"/>
              </a:buClr>
              <a:buFont typeface="Wingdings" panose="05000000000000000000" pitchFamily="2" charset="2"/>
              <a:buChar char="ü"/>
              <a:defRPr/>
            </a:pPr>
            <a:r>
              <a:rPr lang="en-US" sz="1350" kern="0" dirty="0">
                <a:solidFill>
                  <a:schemeClr val="bg1"/>
                </a:solidFill>
                <a:latin typeface="Calibri" panose="020F0502020204030204" pitchFamily="34" charset="0"/>
                <a:ea typeface="MS PGothic" pitchFamily="34" charset="-128"/>
                <a:cs typeface="Calibri" panose="020F0502020204030204" pitchFamily="34" charset="0"/>
                <a:sym typeface="Arial"/>
              </a:rPr>
              <a:t>Increased treatment adherence</a:t>
            </a:r>
          </a:p>
          <a:p>
            <a:pPr marL="133350" indent="-133350">
              <a:buClr>
                <a:schemeClr val="bg1"/>
              </a:buClr>
              <a:buFont typeface="Wingdings" panose="05000000000000000000" pitchFamily="2" charset="2"/>
              <a:buChar char="ü"/>
              <a:defRPr/>
            </a:pPr>
            <a:endParaRPr lang="en-US" sz="900" kern="0" dirty="0">
              <a:solidFill>
                <a:schemeClr val="bg1"/>
              </a:solidFill>
              <a:latin typeface="Calibri" panose="020F0502020204030204" pitchFamily="34" charset="0"/>
              <a:ea typeface="MS PGothic" pitchFamily="34" charset="-128"/>
              <a:cs typeface="Calibri" panose="020F0502020204030204" pitchFamily="34" charset="0"/>
              <a:sym typeface="Arial"/>
            </a:endParaRPr>
          </a:p>
          <a:p>
            <a:pPr marL="133350" indent="-133350">
              <a:buClr>
                <a:schemeClr val="bg1"/>
              </a:buClr>
              <a:buFont typeface="Wingdings" panose="05000000000000000000" pitchFamily="2" charset="2"/>
              <a:buChar char="ü"/>
              <a:defRPr/>
            </a:pPr>
            <a:endParaRPr lang="en-US" sz="900" kern="0" dirty="0">
              <a:solidFill>
                <a:schemeClr val="bg1"/>
              </a:solidFill>
              <a:latin typeface="Calibri" panose="020F0502020204030204" pitchFamily="34" charset="0"/>
              <a:ea typeface="MS PGothic" pitchFamily="34" charset="-128"/>
              <a:cs typeface="Calibri" panose="020F0502020204030204" pitchFamily="34" charset="0"/>
              <a:sym typeface="Arial"/>
            </a:endParaRPr>
          </a:p>
          <a:p>
            <a:pPr marL="133350" indent="-133350">
              <a:buClr>
                <a:schemeClr val="bg1"/>
              </a:buClr>
              <a:buFont typeface="Wingdings" panose="05000000000000000000" pitchFamily="2" charset="2"/>
              <a:buChar char="ü"/>
              <a:defRPr/>
            </a:pPr>
            <a:r>
              <a:rPr lang="en-US" sz="1350" kern="0" dirty="0">
                <a:solidFill>
                  <a:schemeClr val="bg1"/>
                </a:solidFill>
                <a:latin typeface="Calibri" panose="020F0502020204030204" pitchFamily="34" charset="0"/>
                <a:ea typeface="MS PGothic" pitchFamily="34" charset="-128"/>
                <a:cs typeface="Calibri" panose="020F0502020204030204" pitchFamily="34" charset="0"/>
                <a:sym typeface="Arial"/>
              </a:rPr>
              <a:t>Higher patient satisfaction</a:t>
            </a:r>
          </a:p>
          <a:p>
            <a:pPr marL="133350" indent="-133350">
              <a:buClr>
                <a:schemeClr val="bg1"/>
              </a:buClr>
              <a:buFont typeface="Wingdings" panose="05000000000000000000" pitchFamily="2" charset="2"/>
              <a:buChar char="ü"/>
              <a:defRPr/>
            </a:pPr>
            <a:endParaRPr lang="en-US" sz="900" kern="0" dirty="0">
              <a:solidFill>
                <a:schemeClr val="bg1"/>
              </a:solidFill>
              <a:latin typeface="Calibri" panose="020F0502020204030204" pitchFamily="34" charset="0"/>
              <a:ea typeface="MS PGothic" pitchFamily="34" charset="-128"/>
              <a:cs typeface="Calibri" panose="020F0502020204030204" pitchFamily="34" charset="0"/>
              <a:sym typeface="Arial"/>
            </a:endParaRPr>
          </a:p>
          <a:p>
            <a:pPr marL="133350" indent="-133350">
              <a:buClr>
                <a:schemeClr val="bg1"/>
              </a:buClr>
              <a:buFont typeface="Wingdings" panose="05000000000000000000" pitchFamily="2" charset="2"/>
              <a:buChar char="ü"/>
              <a:defRPr/>
            </a:pPr>
            <a:endParaRPr lang="en-US" sz="900" kern="0" dirty="0">
              <a:solidFill>
                <a:schemeClr val="bg1"/>
              </a:solidFill>
              <a:latin typeface="Calibri" panose="020F0502020204030204" pitchFamily="34" charset="0"/>
              <a:ea typeface="MS PGothic" pitchFamily="34" charset="-128"/>
              <a:cs typeface="Calibri" panose="020F0502020204030204" pitchFamily="34" charset="0"/>
              <a:sym typeface="Arial"/>
            </a:endParaRPr>
          </a:p>
          <a:p>
            <a:pPr marL="133350" indent="-133350">
              <a:buClr>
                <a:schemeClr val="bg1"/>
              </a:buClr>
              <a:buFont typeface="Wingdings" panose="05000000000000000000" pitchFamily="2" charset="2"/>
              <a:buChar char="ü"/>
              <a:defRPr/>
            </a:pPr>
            <a:r>
              <a:rPr lang="en-US" sz="1350" kern="0" dirty="0">
                <a:solidFill>
                  <a:schemeClr val="bg1"/>
                </a:solidFill>
                <a:latin typeface="Calibri" panose="020F0502020204030204" pitchFamily="34" charset="0"/>
                <a:ea typeface="MS PGothic" pitchFamily="34" charset="-128"/>
                <a:cs typeface="Calibri" panose="020F0502020204030204" pitchFamily="34" charset="0"/>
                <a:sym typeface="Arial"/>
              </a:rPr>
              <a:t>Overall improvement in health behaviors and outcomes</a:t>
            </a:r>
          </a:p>
          <a:p>
            <a:pPr marL="214313" indent="-214313">
              <a:buClr>
                <a:schemeClr val="bg1"/>
              </a:buClr>
              <a:buFont typeface="Wingdings" panose="05000000000000000000" pitchFamily="2" charset="2"/>
              <a:buChar char="ü"/>
              <a:defRPr/>
            </a:pPr>
            <a:endParaRPr lang="en-US" sz="1350" kern="0" dirty="0">
              <a:solidFill>
                <a:schemeClr val="bg1"/>
              </a:solidFill>
              <a:latin typeface="Calibri" panose="020F0502020204030204" pitchFamily="34" charset="0"/>
              <a:ea typeface="MS PGothic" pitchFamily="34" charset="-128"/>
              <a:cs typeface="Calibri" panose="020F0502020204030204" pitchFamily="34" charset="0"/>
              <a:sym typeface="Arial"/>
            </a:endParaRPr>
          </a:p>
        </p:txBody>
      </p:sp>
      <p:sp>
        <p:nvSpPr>
          <p:cNvPr id="46" name="Up Arrow 5">
            <a:extLst>
              <a:ext uri="{FF2B5EF4-FFF2-40B4-BE49-F238E27FC236}">
                <a16:creationId xmlns:a16="http://schemas.microsoft.com/office/drawing/2014/main" id="{C34549D6-63D9-1E29-7946-3D2E9B28BDD9}"/>
              </a:ext>
            </a:extLst>
          </p:cNvPr>
          <p:cNvSpPr/>
          <p:nvPr/>
        </p:nvSpPr>
        <p:spPr>
          <a:xfrm>
            <a:off x="3220944" y="4541108"/>
            <a:ext cx="272111" cy="359234"/>
          </a:xfrm>
          <a:prstGeom prst="upArrow">
            <a:avLst/>
          </a:prstGeom>
          <a:solidFill>
            <a:schemeClr val="tx2">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68125" tIns="34067" rIns="68125" bIns="34067" rtlCol="0" anchor="ctr"/>
          <a:lstStyle/>
          <a:p>
            <a:pPr algn="ctr">
              <a:buClr>
                <a:srgbClr val="000000"/>
              </a:buClr>
              <a:defRPr/>
            </a:pPr>
            <a:endParaRPr lang="en-US" sz="1050" kern="0" dirty="0">
              <a:solidFill>
                <a:prstClr val="black"/>
              </a:solidFill>
              <a:latin typeface="Arial"/>
              <a:sym typeface="Arial"/>
            </a:endParaRPr>
          </a:p>
        </p:txBody>
      </p:sp>
      <p:sp>
        <p:nvSpPr>
          <p:cNvPr id="47" name="Up Arrow 6">
            <a:extLst>
              <a:ext uri="{FF2B5EF4-FFF2-40B4-BE49-F238E27FC236}">
                <a16:creationId xmlns:a16="http://schemas.microsoft.com/office/drawing/2014/main" id="{2CBE9682-BEAB-6E64-8916-A45932B08282}"/>
              </a:ext>
            </a:extLst>
          </p:cNvPr>
          <p:cNvSpPr/>
          <p:nvPr/>
        </p:nvSpPr>
        <p:spPr>
          <a:xfrm>
            <a:off x="3228596" y="3997160"/>
            <a:ext cx="272111" cy="359234"/>
          </a:xfrm>
          <a:prstGeom prst="upArrow">
            <a:avLst/>
          </a:prstGeom>
          <a:solidFill>
            <a:schemeClr val="tx2">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68125" tIns="34067" rIns="68125" bIns="34067" rtlCol="0" anchor="ctr"/>
          <a:lstStyle/>
          <a:p>
            <a:pPr algn="ctr">
              <a:buClr>
                <a:srgbClr val="000000"/>
              </a:buClr>
              <a:defRPr/>
            </a:pPr>
            <a:endParaRPr lang="en-US" sz="1050" kern="0" dirty="0">
              <a:solidFill>
                <a:prstClr val="black"/>
              </a:solidFill>
              <a:latin typeface="Arial"/>
              <a:sym typeface="Arial"/>
            </a:endParaRPr>
          </a:p>
        </p:txBody>
      </p:sp>
      <p:sp>
        <p:nvSpPr>
          <p:cNvPr id="48" name="Up Arrow 7">
            <a:extLst>
              <a:ext uri="{FF2B5EF4-FFF2-40B4-BE49-F238E27FC236}">
                <a16:creationId xmlns:a16="http://schemas.microsoft.com/office/drawing/2014/main" id="{B65EDFEA-A734-1398-0F20-02664E59F7B9}"/>
              </a:ext>
            </a:extLst>
          </p:cNvPr>
          <p:cNvSpPr/>
          <p:nvPr/>
        </p:nvSpPr>
        <p:spPr>
          <a:xfrm>
            <a:off x="3220945" y="3517738"/>
            <a:ext cx="272111" cy="359234"/>
          </a:xfrm>
          <a:prstGeom prst="upArrow">
            <a:avLst/>
          </a:prstGeom>
          <a:solidFill>
            <a:schemeClr val="tx2">
              <a:lumMod val="60000"/>
              <a:lumOff val="4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68125" tIns="34067" rIns="68125" bIns="34067" rtlCol="0" anchor="ctr"/>
          <a:lstStyle/>
          <a:p>
            <a:pPr algn="ctr">
              <a:buClr>
                <a:srgbClr val="000000"/>
              </a:buClr>
              <a:defRPr/>
            </a:pPr>
            <a:endParaRPr lang="en-US" sz="1050" kern="0" dirty="0">
              <a:solidFill>
                <a:prstClr val="black"/>
              </a:solidFill>
              <a:latin typeface="Arial"/>
              <a:sym typeface="Arial"/>
            </a:endParaRPr>
          </a:p>
        </p:txBody>
      </p:sp>
      <p:sp>
        <p:nvSpPr>
          <p:cNvPr id="22" name="Rectangle 21">
            <a:extLst>
              <a:ext uri="{FF2B5EF4-FFF2-40B4-BE49-F238E27FC236}">
                <a16:creationId xmlns:a16="http://schemas.microsoft.com/office/drawing/2014/main" id="{2F4F9AA3-B0A6-4AB2-9748-1E7156919DBD}"/>
              </a:ext>
            </a:extLst>
          </p:cNvPr>
          <p:cNvSpPr/>
          <p:nvPr/>
        </p:nvSpPr>
        <p:spPr>
          <a:xfrm>
            <a:off x="4395337" y="4843133"/>
            <a:ext cx="5086951" cy="288541"/>
          </a:xfrm>
          <a:prstGeom prst="rect">
            <a:avLst/>
          </a:prstGeom>
        </p:spPr>
        <p:txBody>
          <a:bodyPr wrap="square">
            <a:spAutoFit/>
          </a:bodyPr>
          <a:lstStyle/>
          <a:p>
            <a:r>
              <a:rPr lang="en-US" sz="1275" b="1" dirty="0">
                <a:solidFill>
                  <a:schemeClr val="bg1"/>
                </a:solidFill>
                <a:latin typeface="Calibri" panose="020F0502020204030204" pitchFamily="34" charset="0"/>
                <a:cs typeface="Calibri" panose="020F0502020204030204" pitchFamily="34" charset="0"/>
              </a:rPr>
              <a:t>Link: www.bxconsortium.org/cewebinarseries.html </a:t>
            </a:r>
          </a:p>
        </p:txBody>
      </p:sp>
      <p:pic>
        <p:nvPicPr>
          <p:cNvPr id="24" name="Picture 23">
            <a:extLst>
              <a:ext uri="{FF2B5EF4-FFF2-40B4-BE49-F238E27FC236}">
                <a16:creationId xmlns:a16="http://schemas.microsoft.com/office/drawing/2014/main" id="{8BD2D7D7-B106-45F7-BCDE-7AD5422DF0EA}"/>
              </a:ext>
            </a:extLst>
          </p:cNvPr>
          <p:cNvPicPr>
            <a:picLocks noChangeAspect="1"/>
          </p:cNvPicPr>
          <p:nvPr/>
        </p:nvPicPr>
        <p:blipFill>
          <a:blip r:embed="rId4"/>
          <a:stretch>
            <a:fillRect/>
          </a:stretch>
        </p:blipFill>
        <p:spPr>
          <a:xfrm>
            <a:off x="4756414" y="3188864"/>
            <a:ext cx="4142440" cy="1488770"/>
          </a:xfrm>
          <a:prstGeom prst="rect">
            <a:avLst/>
          </a:prstGeom>
          <a:ln w="38100">
            <a:solidFill>
              <a:schemeClr val="tx2">
                <a:lumMod val="60000"/>
                <a:lumOff val="40000"/>
              </a:schemeClr>
            </a:solidFill>
          </a:ln>
        </p:spPr>
      </p:pic>
      <p:sp>
        <p:nvSpPr>
          <p:cNvPr id="2" name="Rectangle 1">
            <a:extLst>
              <a:ext uri="{FF2B5EF4-FFF2-40B4-BE49-F238E27FC236}">
                <a16:creationId xmlns:a16="http://schemas.microsoft.com/office/drawing/2014/main" id="{77FA5CA2-5651-49C7-9D87-202FBA2906E6}"/>
              </a:ext>
            </a:extLst>
          </p:cNvPr>
          <p:cNvSpPr/>
          <p:nvPr/>
        </p:nvSpPr>
        <p:spPr>
          <a:xfrm>
            <a:off x="1283936" y="42089"/>
            <a:ext cx="7391401" cy="707886"/>
          </a:xfrm>
          <a:prstGeom prst="rect">
            <a:avLst/>
          </a:prstGeom>
        </p:spPr>
        <p:txBody>
          <a:bodyPr wrap="square">
            <a:spAutoFit/>
          </a:bodyPr>
          <a:lstStyle/>
          <a:p>
            <a:pPr algn="ctr" defTabSz="685800"/>
            <a:r>
              <a:rPr lang="en-US" sz="2000" b="1" kern="0" dirty="0">
                <a:solidFill>
                  <a:srgbClr val="FFFFFF"/>
                </a:solidFill>
                <a:cs typeface="Arial"/>
                <a:sym typeface="Arial"/>
              </a:rPr>
              <a:t>Priority Area #3: Broadening the HIV Workforce to Address Latino Needs </a:t>
            </a:r>
          </a:p>
        </p:txBody>
      </p:sp>
      <p:sp>
        <p:nvSpPr>
          <p:cNvPr id="31" name="Oval 30">
            <a:extLst>
              <a:ext uri="{FF2B5EF4-FFF2-40B4-BE49-F238E27FC236}">
                <a16:creationId xmlns:a16="http://schemas.microsoft.com/office/drawing/2014/main" id="{B82440B8-CB66-43A8-A846-22EFCDB9A94D}"/>
              </a:ext>
            </a:extLst>
          </p:cNvPr>
          <p:cNvSpPr/>
          <p:nvPr/>
        </p:nvSpPr>
        <p:spPr>
          <a:xfrm>
            <a:off x="77622" y="110951"/>
            <a:ext cx="1239281" cy="546865"/>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2" name="Picture 31">
            <a:extLst>
              <a:ext uri="{FF2B5EF4-FFF2-40B4-BE49-F238E27FC236}">
                <a16:creationId xmlns:a16="http://schemas.microsoft.com/office/drawing/2014/main" id="{9CF4EDCF-56DE-49F2-8C68-6A70237C6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63" y="153004"/>
            <a:ext cx="457200" cy="457200"/>
          </a:xfrm>
          <a:prstGeom prst="rect">
            <a:avLst/>
          </a:prstGeom>
        </p:spPr>
      </p:pic>
      <p:sp>
        <p:nvSpPr>
          <p:cNvPr id="33" name="TextBox 32">
            <a:extLst>
              <a:ext uri="{FF2B5EF4-FFF2-40B4-BE49-F238E27FC236}">
                <a16:creationId xmlns:a16="http://schemas.microsoft.com/office/drawing/2014/main" id="{481C63D6-9F9F-4167-A69C-EE0401E6ED4F}"/>
              </a:ext>
            </a:extLst>
          </p:cNvPr>
          <p:cNvSpPr txBox="1"/>
          <p:nvPr/>
        </p:nvSpPr>
        <p:spPr>
          <a:xfrm>
            <a:off x="272739" y="925998"/>
            <a:ext cx="8598522" cy="1569660"/>
          </a:xfrm>
          <a:prstGeom prst="rect">
            <a:avLst/>
          </a:prstGeom>
          <a:noFill/>
          <a:ln w="28575">
            <a:noFill/>
            <a:prstDash val="dash"/>
          </a:ln>
        </p:spPr>
        <p:txBody>
          <a:bodyPr wrap="square" rtlCol="0">
            <a:spAutoFit/>
          </a:bodyPr>
          <a:lstStyle/>
          <a:p>
            <a:pPr algn="ctr"/>
            <a:r>
              <a:rPr lang="en-US" sz="3200" b="1" dirty="0">
                <a:latin typeface="Calibri" panose="020F0502020204030204" pitchFamily="34" charset="0"/>
                <a:cs typeface="Calibri" panose="020F0502020204030204" pitchFamily="34" charset="0"/>
              </a:rPr>
              <a:t>Latino </a:t>
            </a:r>
            <a:r>
              <a:rPr lang="en-US" sz="3200" b="1" u="sng" dirty="0">
                <a:latin typeface="Calibri" panose="020F0502020204030204" pitchFamily="34" charset="0"/>
                <a:cs typeface="Calibri" panose="020F0502020204030204" pitchFamily="34" charset="0"/>
              </a:rPr>
              <a:t>Representation</a:t>
            </a:r>
            <a:r>
              <a:rPr lang="en-US" sz="3200" b="1" dirty="0">
                <a:latin typeface="Calibri" panose="020F0502020204030204" pitchFamily="34" charset="0"/>
                <a:cs typeface="Calibri" panose="020F0502020204030204" pitchFamily="34" charset="0"/>
              </a:rPr>
              <a:t> and </a:t>
            </a:r>
            <a:r>
              <a:rPr lang="en-US" sz="3200" b="1" u="sng" dirty="0">
                <a:latin typeface="Calibri" panose="020F0502020204030204" pitchFamily="34" charset="0"/>
                <a:cs typeface="Calibri" panose="020F0502020204030204" pitchFamily="34" charset="0"/>
              </a:rPr>
              <a:t>Cultural Alignment </a:t>
            </a:r>
            <a:r>
              <a:rPr lang="en-US" sz="3200" b="1" dirty="0">
                <a:latin typeface="Calibri" panose="020F0502020204030204" pitchFamily="34" charset="0"/>
                <a:cs typeface="Calibri" panose="020F0502020204030204" pitchFamily="34" charset="0"/>
              </a:rPr>
              <a:t>is a Priority for Recruitment, Training, and Continued Education of the HIV Workforce</a:t>
            </a:r>
          </a:p>
        </p:txBody>
      </p:sp>
      <p:pic>
        <p:nvPicPr>
          <p:cNvPr id="4" name="Picture 3" descr="A blue sign with white text&#10;&#10;Description automatically generated with medium confidence">
            <a:extLst>
              <a:ext uri="{FF2B5EF4-FFF2-40B4-BE49-F238E27FC236}">
                <a16:creationId xmlns:a16="http://schemas.microsoft.com/office/drawing/2014/main" id="{DCC5833B-377F-DAE1-0108-6A75386C3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497" y="4761559"/>
            <a:ext cx="1137356" cy="400991"/>
          </a:xfrm>
          <a:prstGeom prst="rect">
            <a:avLst/>
          </a:prstGeom>
        </p:spPr>
      </p:pic>
    </p:spTree>
    <p:extLst>
      <p:ext uri="{BB962C8B-B14F-4D97-AF65-F5344CB8AC3E}">
        <p14:creationId xmlns:p14="http://schemas.microsoft.com/office/powerpoint/2010/main" val="193074906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C8B1DF-43C7-1E65-B34C-ED0B7694FCD0}"/>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9144" y="4339809"/>
            <a:ext cx="9105119" cy="817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307381" y="12176"/>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108706" y="-7120"/>
            <a:ext cx="7545382" cy="769441"/>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Priority Area #4: Improving the Trustworthiness of Status Neutral HIV Care for Latinos</a:t>
            </a:r>
          </a:p>
        </p:txBody>
      </p:sp>
      <p:grpSp>
        <p:nvGrpSpPr>
          <p:cNvPr id="37" name="Group 36">
            <a:extLst>
              <a:ext uri="{FF2B5EF4-FFF2-40B4-BE49-F238E27FC236}">
                <a16:creationId xmlns:a16="http://schemas.microsoft.com/office/drawing/2014/main" id="{7C8BDD17-30CA-488A-ACA8-0E4797612111}"/>
              </a:ext>
            </a:extLst>
          </p:cNvPr>
          <p:cNvGrpSpPr/>
          <p:nvPr/>
        </p:nvGrpSpPr>
        <p:grpSpPr>
          <a:xfrm>
            <a:off x="114301" y="-1841"/>
            <a:ext cx="742142" cy="731322"/>
            <a:chOff x="1579666" y="3155583"/>
            <a:chExt cx="1216859" cy="1199118"/>
          </a:xfrm>
        </p:grpSpPr>
        <p:sp>
          <p:nvSpPr>
            <p:cNvPr id="39" name="Oval 38">
              <a:extLst>
                <a:ext uri="{FF2B5EF4-FFF2-40B4-BE49-F238E27FC236}">
                  <a16:creationId xmlns:a16="http://schemas.microsoft.com/office/drawing/2014/main" id="{E1738721-DE78-4FBF-850B-D7906D70E92B}"/>
                </a:ext>
              </a:extLst>
            </p:cNvPr>
            <p:cNvSpPr/>
            <p:nvPr/>
          </p:nvSpPr>
          <p:spPr>
            <a:xfrm>
              <a:off x="1579666" y="3155583"/>
              <a:ext cx="1216859" cy="1199118"/>
            </a:xfrm>
            <a:prstGeom prst="ellips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Picture 37">
              <a:extLst>
                <a:ext uri="{FF2B5EF4-FFF2-40B4-BE49-F238E27FC236}">
                  <a16:creationId xmlns:a16="http://schemas.microsoft.com/office/drawing/2014/main" id="{0B536AA8-90CA-462D-9FA4-6CBE331B5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256" y="3341940"/>
              <a:ext cx="833415" cy="833415"/>
            </a:xfrm>
            <a:prstGeom prst="rect">
              <a:avLst/>
            </a:prstGeom>
          </p:spPr>
        </p:pic>
      </p:grpSp>
      <p:sp>
        <p:nvSpPr>
          <p:cNvPr id="4" name="TextBox 3">
            <a:extLst>
              <a:ext uri="{FF2B5EF4-FFF2-40B4-BE49-F238E27FC236}">
                <a16:creationId xmlns:a16="http://schemas.microsoft.com/office/drawing/2014/main" id="{DA7728D0-26EA-B0E6-CB40-37C89796E9C9}"/>
              </a:ext>
            </a:extLst>
          </p:cNvPr>
          <p:cNvSpPr txBox="1"/>
          <p:nvPr/>
        </p:nvSpPr>
        <p:spPr>
          <a:xfrm>
            <a:off x="114301" y="1428750"/>
            <a:ext cx="4289839" cy="2923877"/>
          </a:xfrm>
          <a:prstGeom prst="rect">
            <a:avLst/>
          </a:prstGeom>
          <a:noFill/>
        </p:spPr>
        <p:txBody>
          <a:bodyPr wrap="square" rtlCol="0">
            <a:spAutoFit/>
          </a:bodyPr>
          <a:lstStyle/>
          <a:p>
            <a:pPr algn="ctr"/>
            <a:r>
              <a:rPr lang="en-US" sz="1900" dirty="0"/>
              <a:t>Research suggests the need for strategies to increase the</a:t>
            </a:r>
          </a:p>
          <a:p>
            <a:pPr algn="ctr"/>
            <a:endParaRPr lang="en-US" sz="1400" b="1" dirty="0"/>
          </a:p>
          <a:p>
            <a:pPr algn="ctr"/>
            <a:r>
              <a:rPr lang="en-US" sz="3800" b="1" u="sng" dirty="0">
                <a:solidFill>
                  <a:srgbClr val="0054A6"/>
                </a:solidFill>
              </a:rPr>
              <a:t>Trustworthiness</a:t>
            </a:r>
            <a:r>
              <a:rPr lang="en-US" sz="3200" b="1" u="sng" dirty="0">
                <a:solidFill>
                  <a:srgbClr val="0054A6"/>
                </a:solidFill>
              </a:rPr>
              <a:t> </a:t>
            </a:r>
          </a:p>
          <a:p>
            <a:pPr algn="ctr"/>
            <a:endParaRPr lang="en-US" b="1" dirty="0"/>
          </a:p>
          <a:p>
            <a:pPr algn="ctr"/>
            <a:r>
              <a:rPr lang="en-US" sz="1900" dirty="0"/>
              <a:t>of </a:t>
            </a:r>
            <a:r>
              <a:rPr lang="en-US" sz="1900" b="1" dirty="0"/>
              <a:t>health systems</a:t>
            </a:r>
            <a:r>
              <a:rPr lang="en-US" sz="1900" dirty="0"/>
              <a:t>, </a:t>
            </a:r>
            <a:r>
              <a:rPr lang="en-US" sz="1900" b="1" dirty="0"/>
              <a:t>providers</a:t>
            </a:r>
            <a:r>
              <a:rPr lang="en-US" sz="1900" dirty="0"/>
              <a:t>, and </a:t>
            </a:r>
            <a:r>
              <a:rPr lang="en-US" sz="1900" b="1" dirty="0"/>
              <a:t>HIV prevention and treatment </a:t>
            </a:r>
            <a:r>
              <a:rPr lang="en-US" sz="1900" dirty="0"/>
              <a:t>in order to improve HIV service outcomes for Latinos</a:t>
            </a:r>
          </a:p>
        </p:txBody>
      </p:sp>
      <p:pic>
        <p:nvPicPr>
          <p:cNvPr id="11" name="Picture 10" descr="Shape&#10;&#10;Description automatically generated with low confidence">
            <a:extLst>
              <a:ext uri="{FF2B5EF4-FFF2-40B4-BE49-F238E27FC236}">
                <a16:creationId xmlns:a16="http://schemas.microsoft.com/office/drawing/2014/main" id="{98552DB6-E447-FBA0-DC63-21F544522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6080" y="1343657"/>
            <a:ext cx="1981200" cy="1752145"/>
          </a:xfrm>
          <a:prstGeom prst="rect">
            <a:avLst/>
          </a:prstGeom>
        </p:spPr>
      </p:pic>
      <p:sp>
        <p:nvSpPr>
          <p:cNvPr id="43" name="TextBox 42">
            <a:extLst>
              <a:ext uri="{FF2B5EF4-FFF2-40B4-BE49-F238E27FC236}">
                <a16:creationId xmlns:a16="http://schemas.microsoft.com/office/drawing/2014/main" id="{48E834AD-E55D-E75D-5576-30140F463F2A}"/>
              </a:ext>
            </a:extLst>
          </p:cNvPr>
          <p:cNvSpPr txBox="1"/>
          <p:nvPr/>
        </p:nvSpPr>
        <p:spPr>
          <a:xfrm>
            <a:off x="1421290" y="4781550"/>
            <a:ext cx="7692972" cy="369332"/>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Sources: Jaiswal J, </a:t>
            </a:r>
            <a:r>
              <a:rPr lang="en-US" sz="900" dirty="0" err="1">
                <a:latin typeface="Calibri" panose="020F0502020204030204" pitchFamily="34" charset="0"/>
                <a:cs typeface="Calibri" panose="020F0502020204030204" pitchFamily="34" charset="0"/>
              </a:rPr>
              <a:t>Halkitis</a:t>
            </a:r>
            <a:r>
              <a:rPr lang="en-US" sz="900" dirty="0">
                <a:latin typeface="Calibri" panose="020F0502020204030204" pitchFamily="34" charset="0"/>
                <a:cs typeface="Calibri" panose="020F0502020204030204" pitchFamily="34" charset="0"/>
              </a:rPr>
              <a:t> PN. Towards a more inclusive and dynamic understanding of medical mistrust informed by science. Behavioral Medicine. 2019 Apr 3;45(2):188-96; Newman AM. Moving beyond mistrust: centering institutional change by decentering the white analytical lens. Bioethics. 2022 Mar;36(3):267-73.</a:t>
            </a:r>
          </a:p>
        </p:txBody>
      </p:sp>
      <p:pic>
        <p:nvPicPr>
          <p:cNvPr id="5" name="Picture 4" descr="A blue sign with white text&#10;&#10;Description automatically generated with medium confidence">
            <a:extLst>
              <a:ext uri="{FF2B5EF4-FFF2-40B4-BE49-F238E27FC236}">
                <a16:creationId xmlns:a16="http://schemas.microsoft.com/office/drawing/2014/main" id="{0CEB2970-01A3-6FFA-F6B9-193A6D9B8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39" y="4730262"/>
            <a:ext cx="1137356" cy="400991"/>
          </a:xfrm>
          <a:prstGeom prst="rect">
            <a:avLst/>
          </a:prstGeom>
        </p:spPr>
      </p:pic>
    </p:spTree>
    <p:extLst>
      <p:ext uri="{BB962C8B-B14F-4D97-AF65-F5344CB8AC3E}">
        <p14:creationId xmlns:p14="http://schemas.microsoft.com/office/powerpoint/2010/main" val="317637178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4BB26FC-93BF-4CB8-9A7A-BD63F58D0C68}"/>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114530" y="4231284"/>
            <a:ext cx="8961109" cy="86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900222" y="-3935"/>
            <a:ext cx="8227219" cy="1107996"/>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Priority Area # 5</a:t>
            </a:r>
            <a:r>
              <a:rPr lang="en-US" sz="2200" b="1" kern="0" dirty="0">
                <a:solidFill>
                  <a:srgbClr val="FFFFFF"/>
                </a:solidFill>
                <a:cs typeface="Arial"/>
                <a:sym typeface="Arial"/>
              </a:rPr>
              <a:t>: Mitigating Harmful Social Determinants of Health Among Latinos</a:t>
            </a:r>
          </a:p>
          <a:p>
            <a:pPr algn="ctr" defTabSz="685800"/>
            <a:endParaRPr lang="en-US" sz="22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76B62BB7-D16C-4653-AC15-B76446E5902F}"/>
              </a:ext>
            </a:extLst>
          </p:cNvPr>
          <p:cNvSpPr/>
          <p:nvPr/>
        </p:nvSpPr>
        <p:spPr>
          <a:xfrm>
            <a:off x="82781" y="4201189"/>
            <a:ext cx="4377675" cy="646331"/>
          </a:xfrm>
          <a:prstGeom prst="rect">
            <a:avLst/>
          </a:prstGeom>
          <a:solidFill>
            <a:srgbClr val="E8F1F8"/>
          </a:solidFill>
        </p:spPr>
        <p:txBody>
          <a:bodyPr wrap="square">
            <a:spAutoFit/>
          </a:bodyPr>
          <a:lstStyle/>
          <a:p>
            <a:pPr algn="ctr"/>
            <a:r>
              <a:rPr lang="en-US" b="1" dirty="0">
                <a:solidFill>
                  <a:srgbClr val="567788"/>
                </a:solidFill>
                <a:latin typeface="Open Sans"/>
              </a:rPr>
              <a:t>Social Determinants of Health</a:t>
            </a:r>
            <a:r>
              <a:rPr lang="en-US" b="1" dirty="0">
                <a:solidFill>
                  <a:srgbClr val="1058A4"/>
                </a:solidFill>
                <a:latin typeface="Open Sans"/>
              </a:rPr>
              <a:t> </a:t>
            </a:r>
            <a:r>
              <a:rPr lang="en-US" b="1" dirty="0">
                <a:solidFill>
                  <a:srgbClr val="323264"/>
                </a:solidFill>
                <a:latin typeface="Open Sans"/>
              </a:rPr>
              <a:t>and the Path to Health Equity </a:t>
            </a:r>
            <a:endParaRPr lang="en-US" b="1" dirty="0">
              <a:solidFill>
                <a:srgbClr val="323264"/>
              </a:solidFill>
            </a:endParaRPr>
          </a:p>
        </p:txBody>
      </p:sp>
      <p:sp>
        <p:nvSpPr>
          <p:cNvPr id="18" name="Oval 17">
            <a:extLst>
              <a:ext uri="{FF2B5EF4-FFF2-40B4-BE49-F238E27FC236}">
                <a16:creationId xmlns:a16="http://schemas.microsoft.com/office/drawing/2014/main" id="{F0B0DE11-E09F-4539-92ED-C0C82001CDE0}"/>
              </a:ext>
            </a:extLst>
          </p:cNvPr>
          <p:cNvSpPr/>
          <p:nvPr/>
        </p:nvSpPr>
        <p:spPr>
          <a:xfrm>
            <a:off x="100710" y="19312"/>
            <a:ext cx="698801" cy="71933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76200" cap="flat" cmpd="sng" algn="ctr">
            <a:solidFill>
              <a:schemeClr val="bg1">
                <a:lumMod val="85000"/>
              </a:schemeClr>
            </a:solidFill>
            <a:prstDash val="solid"/>
            <a:miter lim="800000"/>
          </a:ln>
          <a:effectLst/>
        </p:spPr>
        <p:txBody>
          <a:bodyPr rtlCol="0" anchor="ctr"/>
          <a:lstStyle/>
          <a:p>
            <a:pPr algn="ctr">
              <a:defRPr/>
            </a:pPr>
            <a:endParaRPr lang="en-US" sz="1600" kern="0">
              <a:solidFill>
                <a:srgbClr val="000000"/>
              </a:solidFill>
              <a:latin typeface="Calibri" panose="020F0502020204030204"/>
            </a:endParaRPr>
          </a:p>
        </p:txBody>
      </p:sp>
      <p:sp>
        <p:nvSpPr>
          <p:cNvPr id="20" name="TextBox 19">
            <a:extLst>
              <a:ext uri="{FF2B5EF4-FFF2-40B4-BE49-F238E27FC236}">
                <a16:creationId xmlns:a16="http://schemas.microsoft.com/office/drawing/2014/main" id="{AB9C1633-4B28-4763-B6A4-91242CC3BC94}"/>
              </a:ext>
            </a:extLst>
          </p:cNvPr>
          <p:cNvSpPr txBox="1"/>
          <p:nvPr/>
        </p:nvSpPr>
        <p:spPr>
          <a:xfrm>
            <a:off x="4724400" y="4424281"/>
            <a:ext cx="3970239"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Thimm-Kaiser M, </a:t>
            </a:r>
            <a:r>
              <a:rPr kumimoji="0" lang="en-US" sz="900" b="0"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Benzekri</a:t>
            </a:r>
            <a:r>
              <a:rPr kumimoji="0" lang="en-US" sz="9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 </a:t>
            </a:r>
            <a:r>
              <a:rPr kumimoji="0" lang="en-US" sz="900" b="0"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Guilamo</a:t>
            </a:r>
            <a:r>
              <a:rPr kumimoji="0" lang="en-US" sz="900" b="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-Ramos V. Conceptualizing the mechanisms of social determinants of health: A heuristic framework to inform future directions for mitigation. </a:t>
            </a:r>
            <a:r>
              <a:rPr kumimoji="0" lang="en-US" sz="900" b="0" i="1"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Milbank Q</a:t>
            </a:r>
            <a:r>
              <a:rPr kumimoji="0" lang="en-US" sz="900" b="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2023. </a:t>
            </a:r>
            <a:r>
              <a:rPr kumimoji="0" lang="en-US" sz="900" b="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doi</a:t>
            </a:r>
            <a:r>
              <a:rPr kumimoji="0" lang="en-US" sz="900" b="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10.1111/1468-000912642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47AEC03E-D312-4359-87DD-6F1F71740B94}"/>
              </a:ext>
            </a:extLst>
          </p:cNvPr>
          <p:cNvPicPr>
            <a:picLocks noChangeAspect="1"/>
          </p:cNvPicPr>
          <p:nvPr/>
        </p:nvPicPr>
        <p:blipFill rotWithShape="1">
          <a:blip r:embed="rId5"/>
          <a:srcRect l="5562" t="69596" r="83738" b="11381"/>
          <a:stretch/>
        </p:blipFill>
        <p:spPr>
          <a:xfrm>
            <a:off x="5939806" y="2559233"/>
            <a:ext cx="1656483" cy="1656483"/>
          </a:xfrm>
          <a:prstGeom prst="rect">
            <a:avLst/>
          </a:prstGeom>
        </p:spPr>
      </p:pic>
      <p:sp>
        <p:nvSpPr>
          <p:cNvPr id="25" name="Arc 24">
            <a:extLst>
              <a:ext uri="{FF2B5EF4-FFF2-40B4-BE49-F238E27FC236}">
                <a16:creationId xmlns:a16="http://schemas.microsoft.com/office/drawing/2014/main" id="{B25D2654-BE77-47B9-BB9A-9B0F79B93B50}"/>
              </a:ext>
            </a:extLst>
          </p:cNvPr>
          <p:cNvSpPr/>
          <p:nvPr/>
        </p:nvSpPr>
        <p:spPr>
          <a:xfrm rot="18138599" flipV="1">
            <a:off x="7404870" y="2420633"/>
            <a:ext cx="1584559" cy="842095"/>
          </a:xfrm>
          <a:prstGeom prst="arc">
            <a:avLst>
              <a:gd name="adj1" fmla="val 11683929"/>
              <a:gd name="adj2" fmla="val 234388"/>
            </a:avLst>
          </a:prstGeom>
          <a:ln w="38100">
            <a:headEnd type="arrow" w="lg" len="lg"/>
            <a:tailEnd type="none"/>
            <a:extLst>
              <a:ext uri="{C807C97D-BFC1-408E-A445-0C87EB9F89A2}">
                <ask:lineSketchStyleProps xmlns:ask="http://schemas.microsoft.com/office/drawing/2018/sketchyshapes" sd="1219033472">
                  <a:custGeom>
                    <a:avLst/>
                    <a:gdLst>
                      <a:gd name="connsiteX0" fmla="*/ 309375 w 1745922"/>
                      <a:gd name="connsiteY0" fmla="*/ 113531 h 960798"/>
                      <a:gd name="connsiteX1" fmla="*/ 1021677 w 1745922"/>
                      <a:gd name="connsiteY1" fmla="*/ 7022 h 960798"/>
                      <a:gd name="connsiteX2" fmla="*/ 1744473 w 1745922"/>
                      <a:gd name="connsiteY2" fmla="*/ 508075 h 960798"/>
                      <a:gd name="connsiteX3" fmla="*/ 872961 w 1745922"/>
                      <a:gd name="connsiteY3" fmla="*/ 480399 h 960798"/>
                      <a:gd name="connsiteX4" fmla="*/ 309375 w 1745922"/>
                      <a:gd name="connsiteY4" fmla="*/ 113531 h 960798"/>
                      <a:gd name="connsiteX0" fmla="*/ 309375 w 1745922"/>
                      <a:gd name="connsiteY0" fmla="*/ 113531 h 960798"/>
                      <a:gd name="connsiteX1" fmla="*/ 1021677 w 1745922"/>
                      <a:gd name="connsiteY1" fmla="*/ 7022 h 960798"/>
                      <a:gd name="connsiteX2" fmla="*/ 1744473 w 1745922"/>
                      <a:gd name="connsiteY2" fmla="*/ 508075 h 960798"/>
                    </a:gdLst>
                    <a:ahLst/>
                    <a:cxnLst>
                      <a:cxn ang="0">
                        <a:pos x="connsiteX0" y="connsiteY0"/>
                      </a:cxn>
                      <a:cxn ang="0">
                        <a:pos x="connsiteX1" y="connsiteY1"/>
                      </a:cxn>
                      <a:cxn ang="0">
                        <a:pos x="connsiteX2" y="connsiteY2"/>
                      </a:cxn>
                    </a:cxnLst>
                    <a:rect l="l" t="t" r="r" b="b"/>
                    <a:pathLst>
                      <a:path w="1745922" h="960798" stroke="0" extrusionOk="0">
                        <a:moveTo>
                          <a:pt x="309375" y="113531"/>
                        </a:moveTo>
                        <a:cubicBezTo>
                          <a:pt x="483123" y="7389"/>
                          <a:pt x="725036" y="-1315"/>
                          <a:pt x="1021677" y="7022"/>
                        </a:cubicBezTo>
                        <a:cubicBezTo>
                          <a:pt x="1479933" y="53031"/>
                          <a:pt x="1738166" y="265238"/>
                          <a:pt x="1744473" y="508075"/>
                        </a:cubicBezTo>
                        <a:cubicBezTo>
                          <a:pt x="1432568" y="449713"/>
                          <a:pt x="1039685" y="467093"/>
                          <a:pt x="872961" y="480399"/>
                        </a:cubicBezTo>
                        <a:cubicBezTo>
                          <a:pt x="737069" y="419023"/>
                          <a:pt x="414603" y="113300"/>
                          <a:pt x="309375" y="113531"/>
                        </a:cubicBezTo>
                        <a:close/>
                      </a:path>
                      <a:path w="1745922" h="960798" fill="none" extrusionOk="0">
                        <a:moveTo>
                          <a:pt x="309375" y="113531"/>
                        </a:moveTo>
                        <a:cubicBezTo>
                          <a:pt x="502333" y="-18047"/>
                          <a:pt x="752588" y="3273"/>
                          <a:pt x="1021677" y="7022"/>
                        </a:cubicBezTo>
                        <a:cubicBezTo>
                          <a:pt x="1495088" y="68814"/>
                          <a:pt x="1815612" y="275180"/>
                          <a:pt x="1744473" y="508075"/>
                        </a:cubicBezTo>
                      </a:path>
                      <a:path w="1745922" h="960798" fill="none" stroke="0" extrusionOk="0">
                        <a:moveTo>
                          <a:pt x="309375" y="113531"/>
                        </a:moveTo>
                        <a:cubicBezTo>
                          <a:pt x="520725" y="23503"/>
                          <a:pt x="770593" y="-23945"/>
                          <a:pt x="1021677" y="7022"/>
                        </a:cubicBezTo>
                        <a:cubicBezTo>
                          <a:pt x="1414065" y="41746"/>
                          <a:pt x="1762141" y="271665"/>
                          <a:pt x="1744473" y="508075"/>
                        </a:cubicBezTo>
                      </a:path>
                    </a:pathLst>
                  </a:custGeom>
                  <ask:type>
                    <ask:lineSketchNone/>
                  </ask:type>
                </ask:lineSketchStyleProps>
              </a:ext>
            </a:extLs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90D24E3F-BFDD-459D-8C7E-ACBFF59686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 b="31123"/>
          <a:stretch/>
        </p:blipFill>
        <p:spPr>
          <a:xfrm>
            <a:off x="100710" y="880945"/>
            <a:ext cx="4391495" cy="3320244"/>
          </a:xfrm>
          <a:prstGeom prst="rect">
            <a:avLst/>
          </a:prstGeom>
        </p:spPr>
      </p:pic>
      <p:sp>
        <p:nvSpPr>
          <p:cNvPr id="14" name="Rectangle 13">
            <a:extLst>
              <a:ext uri="{FF2B5EF4-FFF2-40B4-BE49-F238E27FC236}">
                <a16:creationId xmlns:a16="http://schemas.microsoft.com/office/drawing/2014/main" id="{53F57F8C-4C83-40D4-80A6-29636F2081A0}"/>
              </a:ext>
            </a:extLst>
          </p:cNvPr>
          <p:cNvSpPr/>
          <p:nvPr/>
        </p:nvSpPr>
        <p:spPr>
          <a:xfrm>
            <a:off x="4724400" y="934960"/>
            <a:ext cx="4101118" cy="1508105"/>
          </a:xfrm>
          <a:prstGeom prst="rect">
            <a:avLst/>
          </a:prstGeom>
        </p:spPr>
        <p:txBody>
          <a:bodyPr wrap="square">
            <a:spAutoFit/>
          </a:bodyPr>
          <a:lstStyle/>
          <a:p>
            <a:pPr algn="ctr"/>
            <a:r>
              <a:rPr lang="en-US" dirty="0">
                <a:solidFill>
                  <a:srgbClr val="000000"/>
                </a:solidFill>
                <a:latin typeface="Open Sans"/>
              </a:rPr>
              <a:t>Visit </a:t>
            </a:r>
            <a:r>
              <a:rPr lang="en-US" sz="2000" b="1" dirty="0">
                <a:solidFill>
                  <a:srgbClr val="00539B"/>
                </a:solidFill>
                <a:latin typeface="Open Sans"/>
              </a:rPr>
              <a:t>DUSONTrailblazer.com</a:t>
            </a:r>
            <a:r>
              <a:rPr lang="en-US" sz="2000" dirty="0">
                <a:solidFill>
                  <a:srgbClr val="000000"/>
                </a:solidFill>
                <a:latin typeface="Open Sans"/>
              </a:rPr>
              <a:t> </a:t>
            </a:r>
            <a:r>
              <a:rPr lang="en-US" dirty="0">
                <a:solidFill>
                  <a:srgbClr val="000000"/>
                </a:solidFill>
                <a:latin typeface="Open Sans"/>
              </a:rPr>
              <a:t>to explore our interactive guide to 8 key principles and an innovative new framework to better mitigate harmful SDOH.</a:t>
            </a:r>
            <a:endParaRPr lang="en-US" dirty="0"/>
          </a:p>
        </p:txBody>
      </p:sp>
      <p:pic>
        <p:nvPicPr>
          <p:cNvPr id="5" name="Picture 4" descr="A blue sign with white text&#10;&#10;Description automatically generated with medium confidence">
            <a:extLst>
              <a:ext uri="{FF2B5EF4-FFF2-40B4-BE49-F238E27FC236}">
                <a16:creationId xmlns:a16="http://schemas.microsoft.com/office/drawing/2014/main" id="{4145F243-28FF-2906-0707-927DB9F11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36" y="4813099"/>
            <a:ext cx="813986" cy="286982"/>
          </a:xfrm>
          <a:prstGeom prst="rect">
            <a:avLst/>
          </a:prstGeom>
        </p:spPr>
      </p:pic>
    </p:spTree>
    <p:extLst>
      <p:ext uri="{BB962C8B-B14F-4D97-AF65-F5344CB8AC3E}">
        <p14:creationId xmlns:p14="http://schemas.microsoft.com/office/powerpoint/2010/main" val="70426595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dirty="0">
              <a:solidFill>
                <a:srgbClr val="FFFFFF"/>
              </a:solidFill>
              <a:latin typeface="Arial" panose="020B0604020202020204"/>
              <a:sym typeface="Arial"/>
            </a:endParaRPr>
          </a:p>
        </p:txBody>
      </p:sp>
      <p:pic>
        <p:nvPicPr>
          <p:cNvPr id="5" name="Picture 4">
            <a:extLst>
              <a:ext uri="{FF2B5EF4-FFF2-40B4-BE49-F238E27FC236}">
                <a16:creationId xmlns:a16="http://schemas.microsoft.com/office/drawing/2014/main" id="{732BD850-3AF6-4FC7-9960-7B47D5B4AE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604"/>
          <a:stretch/>
        </p:blipFill>
        <p:spPr>
          <a:xfrm>
            <a:off x="0" y="544231"/>
            <a:ext cx="3080054" cy="4618319"/>
          </a:xfrm>
          <a:prstGeom prst="rect">
            <a:avLst/>
          </a:prstGeom>
        </p:spPr>
      </p:pic>
      <p:sp>
        <p:nvSpPr>
          <p:cNvPr id="13" name="TextBox 12">
            <a:extLst>
              <a:ext uri="{FF2B5EF4-FFF2-40B4-BE49-F238E27FC236}">
                <a16:creationId xmlns:a16="http://schemas.microsoft.com/office/drawing/2014/main" id="{97DDCE44-7A96-473D-9024-F05DFF13C239}"/>
              </a:ext>
            </a:extLst>
          </p:cNvPr>
          <p:cNvSpPr txBox="1"/>
          <p:nvPr/>
        </p:nvSpPr>
        <p:spPr>
          <a:xfrm>
            <a:off x="3081244" y="3689014"/>
            <a:ext cx="1894963" cy="523220"/>
          </a:xfrm>
          <a:prstGeom prst="rect">
            <a:avLst/>
          </a:prstGeom>
          <a:noFill/>
        </p:spPr>
        <p:txBody>
          <a:bodyPr wrap="square">
            <a:spAutoFit/>
          </a:bodyPr>
          <a:lstStyle/>
          <a:p>
            <a:pPr algn="ctr"/>
            <a:r>
              <a:rPr lang="en-US" sz="1400" b="1" dirty="0">
                <a:latin typeface="Calibri" panose="020F0502020204030204" pitchFamily="34" charset="0"/>
                <a:cs typeface="Calibri" panose="020F0502020204030204" pitchFamily="34" charset="0"/>
              </a:rPr>
              <a:t>JOIN THE FIGHT AGAINST HIV STIGMA</a:t>
            </a:r>
          </a:p>
        </p:txBody>
      </p:sp>
      <p:sp>
        <p:nvSpPr>
          <p:cNvPr id="14" name="Arc 13">
            <a:extLst>
              <a:ext uri="{FF2B5EF4-FFF2-40B4-BE49-F238E27FC236}">
                <a16:creationId xmlns:a16="http://schemas.microsoft.com/office/drawing/2014/main" id="{1C1EB3A2-3189-4BB3-8ECE-188C2FF422EC}"/>
              </a:ext>
            </a:extLst>
          </p:cNvPr>
          <p:cNvSpPr/>
          <p:nvPr/>
        </p:nvSpPr>
        <p:spPr>
          <a:xfrm rot="10800000">
            <a:off x="3797697" y="3759800"/>
            <a:ext cx="1647173" cy="960798"/>
          </a:xfrm>
          <a:prstGeom prst="arc">
            <a:avLst>
              <a:gd name="adj1" fmla="val 12783734"/>
              <a:gd name="adj2" fmla="val 109135"/>
            </a:avLst>
          </a:prstGeom>
          <a:ln w="47625">
            <a:solidFill>
              <a:schemeClr val="accent6"/>
            </a:solidFill>
            <a:round/>
            <a:headEnd type="arrow" w="lg" len="lg"/>
            <a:tailEnd type="none"/>
            <a:extLst>
              <a:ext uri="{C807C97D-BFC1-408E-A445-0C87EB9F89A2}">
                <ask:lineSketchStyleProps xmlns:ask="http://schemas.microsoft.com/office/drawing/2018/sketchyshapes" sd="1219033472">
                  <a:custGeom>
                    <a:avLst/>
                    <a:gdLst>
                      <a:gd name="connsiteX0" fmla="*/ 309375 w 1745922"/>
                      <a:gd name="connsiteY0" fmla="*/ 113531 h 960798"/>
                      <a:gd name="connsiteX1" fmla="*/ 1021677 w 1745922"/>
                      <a:gd name="connsiteY1" fmla="*/ 7022 h 960798"/>
                      <a:gd name="connsiteX2" fmla="*/ 1744473 w 1745922"/>
                      <a:gd name="connsiteY2" fmla="*/ 508075 h 960798"/>
                      <a:gd name="connsiteX3" fmla="*/ 872961 w 1745922"/>
                      <a:gd name="connsiteY3" fmla="*/ 480399 h 960798"/>
                      <a:gd name="connsiteX4" fmla="*/ 309375 w 1745922"/>
                      <a:gd name="connsiteY4" fmla="*/ 113531 h 960798"/>
                      <a:gd name="connsiteX0" fmla="*/ 309375 w 1745922"/>
                      <a:gd name="connsiteY0" fmla="*/ 113531 h 960798"/>
                      <a:gd name="connsiteX1" fmla="*/ 1021677 w 1745922"/>
                      <a:gd name="connsiteY1" fmla="*/ 7022 h 960798"/>
                      <a:gd name="connsiteX2" fmla="*/ 1744473 w 1745922"/>
                      <a:gd name="connsiteY2" fmla="*/ 508075 h 960798"/>
                    </a:gdLst>
                    <a:ahLst/>
                    <a:cxnLst>
                      <a:cxn ang="0">
                        <a:pos x="connsiteX0" y="connsiteY0"/>
                      </a:cxn>
                      <a:cxn ang="0">
                        <a:pos x="connsiteX1" y="connsiteY1"/>
                      </a:cxn>
                      <a:cxn ang="0">
                        <a:pos x="connsiteX2" y="connsiteY2"/>
                      </a:cxn>
                    </a:cxnLst>
                    <a:rect l="l" t="t" r="r" b="b"/>
                    <a:pathLst>
                      <a:path w="1745922" h="960798" stroke="0" extrusionOk="0">
                        <a:moveTo>
                          <a:pt x="309375" y="113531"/>
                        </a:moveTo>
                        <a:cubicBezTo>
                          <a:pt x="483123" y="7389"/>
                          <a:pt x="725036" y="-1315"/>
                          <a:pt x="1021677" y="7022"/>
                        </a:cubicBezTo>
                        <a:cubicBezTo>
                          <a:pt x="1479933" y="53031"/>
                          <a:pt x="1738166" y="265238"/>
                          <a:pt x="1744473" y="508075"/>
                        </a:cubicBezTo>
                        <a:cubicBezTo>
                          <a:pt x="1432568" y="449713"/>
                          <a:pt x="1039685" y="467093"/>
                          <a:pt x="872961" y="480399"/>
                        </a:cubicBezTo>
                        <a:cubicBezTo>
                          <a:pt x="737069" y="419023"/>
                          <a:pt x="414603" y="113300"/>
                          <a:pt x="309375" y="113531"/>
                        </a:cubicBezTo>
                        <a:close/>
                      </a:path>
                      <a:path w="1745922" h="960798" fill="none" extrusionOk="0">
                        <a:moveTo>
                          <a:pt x="309375" y="113531"/>
                        </a:moveTo>
                        <a:cubicBezTo>
                          <a:pt x="502333" y="-18047"/>
                          <a:pt x="752588" y="3273"/>
                          <a:pt x="1021677" y="7022"/>
                        </a:cubicBezTo>
                        <a:cubicBezTo>
                          <a:pt x="1495088" y="68814"/>
                          <a:pt x="1815612" y="275180"/>
                          <a:pt x="1744473" y="508075"/>
                        </a:cubicBezTo>
                      </a:path>
                      <a:path w="1745922" h="960798" fill="none" stroke="0" extrusionOk="0">
                        <a:moveTo>
                          <a:pt x="309375" y="113531"/>
                        </a:moveTo>
                        <a:cubicBezTo>
                          <a:pt x="520725" y="23503"/>
                          <a:pt x="770593" y="-23945"/>
                          <a:pt x="1021677" y="7022"/>
                        </a:cubicBezTo>
                        <a:cubicBezTo>
                          <a:pt x="1414065" y="41746"/>
                          <a:pt x="1762141" y="271665"/>
                          <a:pt x="1744473" y="508075"/>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sp>
        <p:nvSpPr>
          <p:cNvPr id="2" name="Rectangle 1">
            <a:extLst>
              <a:ext uri="{FF2B5EF4-FFF2-40B4-BE49-F238E27FC236}">
                <a16:creationId xmlns:a16="http://schemas.microsoft.com/office/drawing/2014/main" id="{77FA5CA2-5651-49C7-9D87-202FBA2906E6}"/>
              </a:ext>
            </a:extLst>
          </p:cNvPr>
          <p:cNvSpPr/>
          <p:nvPr/>
        </p:nvSpPr>
        <p:spPr>
          <a:xfrm>
            <a:off x="825963" y="56524"/>
            <a:ext cx="8365599" cy="430887"/>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NO FEARS Family-based Stigma Reduction Intervention</a:t>
            </a:r>
          </a:p>
        </p:txBody>
      </p:sp>
      <p:cxnSp>
        <p:nvCxnSpPr>
          <p:cNvPr id="19" name="Straight Connector 18">
            <a:extLst>
              <a:ext uri="{FF2B5EF4-FFF2-40B4-BE49-F238E27FC236}">
                <a16:creationId xmlns:a16="http://schemas.microsoft.com/office/drawing/2014/main" id="{851B966D-F71B-4CE7-A6DE-D3973C681BA3}"/>
              </a:ext>
            </a:extLst>
          </p:cNvPr>
          <p:cNvCxnSpPr>
            <a:cxnSpLocks/>
          </p:cNvCxnSpPr>
          <p:nvPr/>
        </p:nvCxnSpPr>
        <p:spPr>
          <a:xfrm flipH="1">
            <a:off x="3080054" y="544231"/>
            <a:ext cx="4521" cy="4618319"/>
          </a:xfrm>
          <a:prstGeom prst="line">
            <a:avLst/>
          </a:prstGeom>
          <a:ln w="6350">
            <a:solidFill>
              <a:srgbClr val="06897D"/>
            </a:solidFill>
            <a:prstDash val="lgDash"/>
          </a:ln>
        </p:spPr>
        <p:style>
          <a:lnRef idx="1">
            <a:schemeClr val="accent1"/>
          </a:lnRef>
          <a:fillRef idx="0">
            <a:schemeClr val="accent1"/>
          </a:fillRef>
          <a:effectRef idx="0">
            <a:schemeClr val="accent1"/>
          </a:effectRef>
          <a:fontRef idx="minor">
            <a:schemeClr val="tx1"/>
          </a:fontRef>
        </p:style>
      </p:cxnSp>
      <p:pic>
        <p:nvPicPr>
          <p:cNvPr id="4" name="Picture 4" descr="NO FEARS animated image">
            <a:extLst>
              <a:ext uri="{FF2B5EF4-FFF2-40B4-BE49-F238E27FC236}">
                <a16:creationId xmlns:a16="http://schemas.microsoft.com/office/drawing/2014/main" id="{AD856CDF-F76D-2895-C1DF-5AF0AEFC6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124" y="3237476"/>
            <a:ext cx="2769878" cy="1877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979C52-2CB5-463C-AC42-7FF6EFFAA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3912" y="3811381"/>
            <a:ext cx="1239824" cy="1239824"/>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3120FB25-ECB1-49C4-BF00-1043CE6EC29A}"/>
              </a:ext>
            </a:extLst>
          </p:cNvPr>
          <p:cNvSpPr txBox="1"/>
          <p:nvPr/>
        </p:nvSpPr>
        <p:spPr>
          <a:xfrm>
            <a:off x="3282125" y="673379"/>
            <a:ext cx="5480867" cy="2616101"/>
          </a:xfrm>
          <a:prstGeom prst="rect">
            <a:avLst/>
          </a:prstGeom>
          <a:noFill/>
        </p:spPr>
        <p:txBody>
          <a:bodyPr wrap="square">
            <a:spAutoFit/>
          </a:bodyPr>
          <a:lstStyle/>
          <a:p>
            <a:pPr>
              <a:defRPr/>
            </a:pPr>
            <a:r>
              <a:rPr lang="en-US" sz="1400" dirty="0">
                <a:solidFill>
                  <a:srgbClr val="000000"/>
                </a:solidFill>
                <a:latin typeface="Calibri" panose="020F0502020204030204" pitchFamily="34" charset="0"/>
                <a:cs typeface="Calibri" panose="020F0502020204030204" pitchFamily="34" charset="0"/>
              </a:rPr>
              <a:t>The</a:t>
            </a:r>
            <a:r>
              <a:rPr lang="en-US" sz="1400" b="1" dirty="0">
                <a:solidFill>
                  <a:srgbClr val="000000"/>
                </a:solidFill>
                <a:latin typeface="Calibri" panose="020F0502020204030204" pitchFamily="34" charset="0"/>
                <a:cs typeface="Calibri" panose="020F0502020204030204" pitchFamily="34" charset="0"/>
              </a:rPr>
              <a:t> NO FEARS</a:t>
            </a:r>
            <a:r>
              <a:rPr lang="en-US" sz="1400" dirty="0">
                <a:solidFill>
                  <a:srgbClr val="000000"/>
                </a:solidFill>
                <a:latin typeface="Calibri" panose="020F0502020204030204" pitchFamily="34" charset="0"/>
                <a:cs typeface="Calibri" panose="020F0502020204030204" pitchFamily="34" charset="0"/>
              </a:rPr>
              <a:t> stigma reduction intervention for youth living with HIV includes:</a:t>
            </a:r>
          </a:p>
          <a:p>
            <a:pPr>
              <a:defRPr/>
            </a:pPr>
            <a:endParaRPr lang="en-US" sz="1400"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n-US" sz="1400" b="1" dirty="0">
                <a:solidFill>
                  <a:srgbClr val="000000"/>
                </a:solidFill>
                <a:latin typeface="Calibri" panose="020F0502020204030204" pitchFamily="34" charset="0"/>
                <a:cs typeface="Calibri" panose="020F0502020204030204" pitchFamily="34" charset="0"/>
              </a:rPr>
              <a:t>Animated video series </a:t>
            </a:r>
            <a:r>
              <a:rPr lang="en-US" sz="1400" dirty="0">
                <a:solidFill>
                  <a:srgbClr val="000000"/>
                </a:solidFill>
                <a:latin typeface="Calibri" panose="020F0502020204030204" pitchFamily="34" charset="0"/>
                <a:cs typeface="Calibri" panose="020F0502020204030204" pitchFamily="34" charset="0"/>
              </a:rPr>
              <a:t>telling the story of No Fears, an adolescent superhero living with HIV, and his adventures in overcoming three HIV stigma villains with the support of his family.</a:t>
            </a:r>
          </a:p>
          <a:p>
            <a:pPr marL="171450" indent="-171450">
              <a:buFont typeface="Arial" panose="020B0604020202020204" pitchFamily="34" charset="0"/>
              <a:buChar char="•"/>
              <a:defRPr/>
            </a:pPr>
            <a:endParaRPr lang="en-US" sz="1200"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A </a:t>
            </a:r>
            <a:r>
              <a:rPr lang="en-US" sz="1400" b="1" dirty="0">
                <a:solidFill>
                  <a:srgbClr val="000000"/>
                </a:solidFill>
                <a:latin typeface="Calibri" panose="020F0502020204030204" pitchFamily="34" charset="0"/>
                <a:cs typeface="Calibri" panose="020F0502020204030204" pitchFamily="34" charset="0"/>
              </a:rPr>
              <a:t>family workbook </a:t>
            </a:r>
            <a:r>
              <a:rPr lang="en-US" sz="1400" dirty="0">
                <a:solidFill>
                  <a:srgbClr val="000000"/>
                </a:solidFill>
                <a:latin typeface="Calibri" panose="020F0502020204030204" pitchFamily="34" charset="0"/>
                <a:cs typeface="Calibri" panose="020F0502020204030204" pitchFamily="34" charset="0"/>
              </a:rPr>
              <a:t>that outlines specific family activities designed to reduce the impact of stigma on youth living with HIV and increase youth’s well-being and adherence to HIV medication.</a:t>
            </a:r>
          </a:p>
          <a:p>
            <a:pPr marL="171450" indent="-171450">
              <a:buFont typeface="Arial" panose="020B0604020202020204" pitchFamily="34" charset="0"/>
              <a:buChar char="•"/>
              <a:defRPr/>
            </a:pPr>
            <a:endParaRPr lang="en-US" sz="1200"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This material will soon be available in Spanish</a:t>
            </a:r>
          </a:p>
        </p:txBody>
      </p:sp>
      <p:sp>
        <p:nvSpPr>
          <p:cNvPr id="20" name="Oval 19">
            <a:extLst>
              <a:ext uri="{FF2B5EF4-FFF2-40B4-BE49-F238E27FC236}">
                <a16:creationId xmlns:a16="http://schemas.microsoft.com/office/drawing/2014/main" id="{29221E20-EC98-476A-8191-F2E23A4F7342}"/>
              </a:ext>
            </a:extLst>
          </p:cNvPr>
          <p:cNvSpPr/>
          <p:nvPr/>
        </p:nvSpPr>
        <p:spPr>
          <a:xfrm>
            <a:off x="100710" y="19312"/>
            <a:ext cx="698801" cy="719339"/>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76200" cap="flat" cmpd="sng" algn="ctr">
            <a:solidFill>
              <a:schemeClr val="bg1">
                <a:lumMod val="85000"/>
              </a:schemeClr>
            </a:solidFill>
            <a:prstDash val="solid"/>
            <a:miter lim="800000"/>
          </a:ln>
          <a:effectLst/>
        </p:spPr>
        <p:txBody>
          <a:bodyPr rtlCol="0" anchor="ctr"/>
          <a:lstStyle/>
          <a:p>
            <a:pPr algn="ctr">
              <a:defRPr/>
            </a:pPr>
            <a:endParaRPr lang="en-US" sz="1600" kern="0">
              <a:solidFill>
                <a:srgbClr val="000000"/>
              </a:solidFill>
              <a:latin typeface="Calibri" panose="020F0502020204030204"/>
            </a:endParaRPr>
          </a:p>
        </p:txBody>
      </p:sp>
      <p:pic>
        <p:nvPicPr>
          <p:cNvPr id="6" name="Picture 5" descr="A blue sign with white text&#10;&#10;Description automatically generated with medium confidence">
            <a:extLst>
              <a:ext uri="{FF2B5EF4-FFF2-40B4-BE49-F238E27FC236}">
                <a16:creationId xmlns:a16="http://schemas.microsoft.com/office/drawing/2014/main" id="{1099CECF-427A-F11D-8234-DC49CD302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96" y="4723197"/>
            <a:ext cx="1137356" cy="400991"/>
          </a:xfrm>
          <a:prstGeom prst="rect">
            <a:avLst/>
          </a:prstGeom>
        </p:spPr>
      </p:pic>
    </p:spTree>
    <p:extLst>
      <p:ext uri="{BB962C8B-B14F-4D97-AF65-F5344CB8AC3E}">
        <p14:creationId xmlns:p14="http://schemas.microsoft.com/office/powerpoint/2010/main" val="98793165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cxnSp>
        <p:nvCxnSpPr>
          <p:cNvPr id="5" name="Straight Connector 4">
            <a:extLst>
              <a:ext uri="{FF2B5EF4-FFF2-40B4-BE49-F238E27FC236}">
                <a16:creationId xmlns:a16="http://schemas.microsoft.com/office/drawing/2014/main" id="{810218FE-125D-41BC-8513-4D37E6311869}"/>
              </a:ext>
            </a:extLst>
          </p:cNvPr>
          <p:cNvCxnSpPr/>
          <p:nvPr/>
        </p:nvCxnSpPr>
        <p:spPr>
          <a:xfrm flipH="1">
            <a:off x="76550" y="4347595"/>
            <a:ext cx="8990901"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7" name="Diagram 16">
            <a:extLst>
              <a:ext uri="{FF2B5EF4-FFF2-40B4-BE49-F238E27FC236}">
                <a16:creationId xmlns:a16="http://schemas.microsoft.com/office/drawing/2014/main" id="{58D2BDBB-2455-476D-8AD9-49CE0C4CE631}"/>
              </a:ext>
            </a:extLst>
          </p:cNvPr>
          <p:cNvGraphicFramePr/>
          <p:nvPr/>
        </p:nvGraphicFramePr>
        <p:xfrm>
          <a:off x="568503" y="800577"/>
          <a:ext cx="8498948" cy="329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B01D9AA-AC4A-43CB-870E-376E1D13CB9A}"/>
              </a:ext>
            </a:extLst>
          </p:cNvPr>
          <p:cNvSpPr txBox="1"/>
          <p:nvPr/>
        </p:nvSpPr>
        <p:spPr>
          <a:xfrm>
            <a:off x="1277674" y="1907291"/>
            <a:ext cx="725672" cy="1107996"/>
          </a:xfrm>
          <a:prstGeom prst="rect">
            <a:avLst/>
          </a:prstGeom>
          <a:noFill/>
        </p:spPr>
        <p:txBody>
          <a:bodyPr wrap="square" rtlCol="0">
            <a:spAutoFit/>
          </a:bodyPr>
          <a:lstStyle/>
          <a:p>
            <a:pPr algn="ctr" defTabSz="685800">
              <a:defRPr/>
            </a:pPr>
            <a:r>
              <a:rPr lang="en-US" sz="6600" b="1" kern="0" dirty="0">
                <a:solidFill>
                  <a:srgbClr val="1C3768"/>
                </a:solidFill>
                <a:latin typeface="Arial"/>
                <a:cs typeface="Arial"/>
                <a:sym typeface="Arial"/>
              </a:rPr>
              <a:t>I</a:t>
            </a:r>
          </a:p>
        </p:txBody>
      </p:sp>
      <p:pic>
        <p:nvPicPr>
          <p:cNvPr id="2" name="Picture 1">
            <a:extLst>
              <a:ext uri="{FF2B5EF4-FFF2-40B4-BE49-F238E27FC236}">
                <a16:creationId xmlns:a16="http://schemas.microsoft.com/office/drawing/2014/main" id="{1B6199D9-34C5-8A3F-0CD7-98359F37D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60" y="4424066"/>
            <a:ext cx="4701039" cy="658067"/>
          </a:xfrm>
          <a:prstGeom prst="rect">
            <a:avLst/>
          </a:prstGeom>
        </p:spPr>
      </p:pic>
      <p:sp>
        <p:nvSpPr>
          <p:cNvPr id="4" name="TextBox 3">
            <a:extLst>
              <a:ext uri="{FF2B5EF4-FFF2-40B4-BE49-F238E27FC236}">
                <a16:creationId xmlns:a16="http://schemas.microsoft.com/office/drawing/2014/main" id="{BAF8CFCC-F35D-F030-E329-0085EA42C79A}"/>
              </a:ext>
            </a:extLst>
          </p:cNvPr>
          <p:cNvSpPr txBox="1"/>
          <p:nvPr/>
        </p:nvSpPr>
        <p:spPr>
          <a:xfrm>
            <a:off x="2563982" y="2045790"/>
            <a:ext cx="6520128" cy="830997"/>
          </a:xfrm>
          <a:prstGeom prst="rect">
            <a:avLst/>
          </a:prstGeom>
          <a:noFill/>
        </p:spPr>
        <p:txBody>
          <a:bodyPr wrap="square" rtlCol="0">
            <a:spAutoFit/>
          </a:bodyPr>
          <a:lstStyle/>
          <a:p>
            <a:r>
              <a:rPr lang="en-US" sz="2400" b="1" dirty="0">
                <a:solidFill>
                  <a:schemeClr val="bg1"/>
                </a:solidFill>
              </a:rPr>
              <a:t>Current Context of the Latino HIV </a:t>
            </a:r>
          </a:p>
          <a:p>
            <a:r>
              <a:rPr lang="en-US" sz="2400" b="1" dirty="0">
                <a:solidFill>
                  <a:schemeClr val="bg1"/>
                </a:solidFill>
              </a:rPr>
              <a:t>Epidemic in the U.S.</a:t>
            </a:r>
          </a:p>
        </p:txBody>
      </p:sp>
    </p:spTree>
    <p:extLst>
      <p:ext uri="{BB962C8B-B14F-4D97-AF65-F5344CB8AC3E}">
        <p14:creationId xmlns:p14="http://schemas.microsoft.com/office/powerpoint/2010/main" val="371851338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F786D-7C31-BE5F-20BB-E5880E4FBF55}"/>
              </a:ext>
            </a:extLst>
          </p:cNvPr>
          <p:cNvPicPr>
            <a:picLocks noChangeAspect="1"/>
          </p:cNvPicPr>
          <p:nvPr/>
        </p:nvPicPr>
        <p:blipFill>
          <a:blip r:embed="rId3"/>
          <a:stretch>
            <a:fillRect/>
          </a:stretch>
        </p:blipFill>
        <p:spPr>
          <a:xfrm>
            <a:off x="-1" y="12247"/>
            <a:ext cx="9144001" cy="744275"/>
          </a:xfrm>
          <a:prstGeom prst="rect">
            <a:avLst/>
          </a:prstGeom>
        </p:spPr>
      </p:pic>
      <p:sp>
        <p:nvSpPr>
          <p:cNvPr id="23" name="Rectangle 22">
            <a:extLst>
              <a:ext uri="{FF2B5EF4-FFF2-40B4-BE49-F238E27FC236}">
                <a16:creationId xmlns:a16="http://schemas.microsoft.com/office/drawing/2014/main" id="{F7249897-A092-4809-92F2-352661D28298}"/>
              </a:ext>
            </a:extLst>
          </p:cNvPr>
          <p:cNvSpPr/>
          <p:nvPr/>
        </p:nvSpPr>
        <p:spPr>
          <a:xfrm>
            <a:off x="64009" y="4171950"/>
            <a:ext cx="9003791"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735232" y="12247"/>
            <a:ext cx="8406387" cy="1107996"/>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Priority Area #6</a:t>
            </a:r>
            <a:r>
              <a:rPr lang="en-US" sz="2200" b="1" kern="0" dirty="0">
                <a:solidFill>
                  <a:srgbClr val="FFFFFF"/>
                </a:solidFill>
                <a:cs typeface="Arial"/>
                <a:sym typeface="Arial"/>
              </a:rPr>
              <a:t>: Recommitting and Reinvesting in Latino Health and Leadership</a:t>
            </a:r>
          </a:p>
          <a:p>
            <a:pPr algn="ctr" defTabSz="685800"/>
            <a:endParaRPr lang="en-US" sz="2200" b="1" kern="0" dirty="0">
              <a:solidFill>
                <a:srgbClr val="FFFFFF"/>
              </a:solidFill>
              <a:latin typeface="Arial"/>
              <a:cs typeface="Arial"/>
              <a:sym typeface="Arial"/>
            </a:endParaRPr>
          </a:p>
        </p:txBody>
      </p:sp>
      <p:sp>
        <p:nvSpPr>
          <p:cNvPr id="40" name="TextBox 39">
            <a:extLst>
              <a:ext uri="{FF2B5EF4-FFF2-40B4-BE49-F238E27FC236}">
                <a16:creationId xmlns:a16="http://schemas.microsoft.com/office/drawing/2014/main" id="{6E411AC6-95F9-7124-47D2-B9FF0D806A51}"/>
              </a:ext>
            </a:extLst>
          </p:cNvPr>
          <p:cNvSpPr txBox="1"/>
          <p:nvPr/>
        </p:nvSpPr>
        <p:spPr>
          <a:xfrm>
            <a:off x="7696200" y="4931718"/>
            <a:ext cx="1447800" cy="230832"/>
          </a:xfrm>
          <a:prstGeom prst="rect">
            <a:avLst/>
          </a:prstGeom>
          <a:noFill/>
        </p:spPr>
        <p:txBody>
          <a:bodyPr wrap="square">
            <a:spAutoFit/>
          </a:bodyPr>
          <a:lstStyle/>
          <a:p>
            <a:r>
              <a:rPr lang="en-US" sz="900" dirty="0">
                <a:solidFill>
                  <a:prstClr val="black"/>
                </a:solidFill>
                <a:latin typeface="Calibri"/>
                <a:cs typeface="Calibri" panose="020F0502020204030204" pitchFamily="34" charset="0"/>
              </a:rPr>
              <a:t>Source: Grants.gov</a:t>
            </a:r>
          </a:p>
        </p:txBody>
      </p:sp>
      <p:grpSp>
        <p:nvGrpSpPr>
          <p:cNvPr id="24" name="Group 23">
            <a:extLst>
              <a:ext uri="{FF2B5EF4-FFF2-40B4-BE49-F238E27FC236}">
                <a16:creationId xmlns:a16="http://schemas.microsoft.com/office/drawing/2014/main" id="{B4FEC08D-15EF-4D3F-95AA-35E4822D8164}"/>
              </a:ext>
            </a:extLst>
          </p:cNvPr>
          <p:cNvGrpSpPr/>
          <p:nvPr/>
        </p:nvGrpSpPr>
        <p:grpSpPr>
          <a:xfrm>
            <a:off x="126202" y="23573"/>
            <a:ext cx="716351" cy="705907"/>
            <a:chOff x="6242547" y="3149321"/>
            <a:chExt cx="1216859" cy="1199118"/>
          </a:xfrm>
        </p:grpSpPr>
        <p:sp>
          <p:nvSpPr>
            <p:cNvPr id="25" name="Oval 24">
              <a:extLst>
                <a:ext uri="{FF2B5EF4-FFF2-40B4-BE49-F238E27FC236}">
                  <a16:creationId xmlns:a16="http://schemas.microsoft.com/office/drawing/2014/main" id="{AD1324A5-3ECE-4FF7-ABE0-38BD51BE8094}"/>
                </a:ext>
              </a:extLst>
            </p:cNvPr>
            <p:cNvSpPr/>
            <p:nvPr/>
          </p:nvSpPr>
          <p:spPr>
            <a:xfrm>
              <a:off x="6242547" y="3149321"/>
              <a:ext cx="1216859" cy="1199118"/>
            </a:xfrm>
            <a:prstGeom prst="ellips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6" name="Picture 25">
              <a:extLst>
                <a:ext uri="{FF2B5EF4-FFF2-40B4-BE49-F238E27FC236}">
                  <a16:creationId xmlns:a16="http://schemas.microsoft.com/office/drawing/2014/main" id="{372AD2C1-7204-45FB-9B68-AB39A9A1F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461" y="3288936"/>
              <a:ext cx="840639" cy="840639"/>
            </a:xfrm>
            <a:prstGeom prst="rect">
              <a:avLst/>
            </a:prstGeom>
          </p:spPr>
        </p:pic>
      </p:grpSp>
      <p:sp>
        <p:nvSpPr>
          <p:cNvPr id="10" name="TextBox 9">
            <a:extLst>
              <a:ext uri="{FF2B5EF4-FFF2-40B4-BE49-F238E27FC236}">
                <a16:creationId xmlns:a16="http://schemas.microsoft.com/office/drawing/2014/main" id="{09F69E9C-AAAC-50C8-443E-31C391D133FB}"/>
              </a:ext>
            </a:extLst>
          </p:cNvPr>
          <p:cNvSpPr txBox="1"/>
          <p:nvPr/>
        </p:nvSpPr>
        <p:spPr>
          <a:xfrm>
            <a:off x="4993719" y="1168264"/>
            <a:ext cx="4025243" cy="2031325"/>
          </a:xfrm>
          <a:prstGeom prst="rect">
            <a:avLst/>
          </a:prstGeom>
          <a:noFill/>
        </p:spPr>
        <p:txBody>
          <a:bodyPr wrap="square">
            <a:spAutoFit/>
          </a:bodyPr>
          <a:lstStyle/>
          <a:p>
            <a:pPr algn="ctr"/>
            <a:r>
              <a:rPr lang="en-US" b="1" i="1" dirty="0">
                <a:solidFill>
                  <a:schemeClr val="accent4">
                    <a:lumMod val="75000"/>
                  </a:schemeClr>
                </a:solidFill>
              </a:rPr>
              <a:t>Identifying and Addressing Historical and Structural Drivers of Medical Mistrust among Hispanic/Latino Gay, Bisexual and Other Men Who Have Sex with Men (HLMSM) for HIV Prevention </a:t>
            </a:r>
          </a:p>
          <a:p>
            <a:pPr algn="ctr"/>
            <a:r>
              <a:rPr lang="en-US" dirty="0"/>
              <a:t>RFA-PS-23-006</a:t>
            </a:r>
          </a:p>
        </p:txBody>
      </p:sp>
      <p:sp>
        <p:nvSpPr>
          <p:cNvPr id="17" name="Rectangle 16">
            <a:extLst>
              <a:ext uri="{FF2B5EF4-FFF2-40B4-BE49-F238E27FC236}">
                <a16:creationId xmlns:a16="http://schemas.microsoft.com/office/drawing/2014/main" id="{5587268B-DB9F-EC38-A1F4-E3131DECC3D0}"/>
              </a:ext>
            </a:extLst>
          </p:cNvPr>
          <p:cNvSpPr/>
          <p:nvPr/>
        </p:nvSpPr>
        <p:spPr>
          <a:xfrm>
            <a:off x="5030364" y="1123950"/>
            <a:ext cx="4037436" cy="35177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enters for Disease Control and Prevention - Wikipedia">
            <a:extLst>
              <a:ext uri="{FF2B5EF4-FFF2-40B4-BE49-F238E27FC236}">
                <a16:creationId xmlns:a16="http://schemas.microsoft.com/office/drawing/2014/main" id="{50AFCF91-80FB-8187-3A23-470A2FE4F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782" y="3382451"/>
            <a:ext cx="1549573" cy="1101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c-logo - Kodiak Area Native Association">
            <a:extLst>
              <a:ext uri="{FF2B5EF4-FFF2-40B4-BE49-F238E27FC236}">
                <a16:creationId xmlns:a16="http://schemas.microsoft.com/office/drawing/2014/main" id="{157E6715-8562-DE8A-0BE9-C463DA6CE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67" t="12680" r="50000" b="4549"/>
          <a:stretch/>
        </p:blipFill>
        <p:spPr bwMode="auto">
          <a:xfrm>
            <a:off x="5353037" y="3296000"/>
            <a:ext cx="1192023" cy="121154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AC2E839-F152-B7C2-6164-F391A293AD2B}"/>
              </a:ext>
            </a:extLst>
          </p:cNvPr>
          <p:cNvSpPr txBox="1"/>
          <p:nvPr/>
        </p:nvSpPr>
        <p:spPr>
          <a:xfrm>
            <a:off x="289928" y="1351946"/>
            <a:ext cx="4358272" cy="1200329"/>
          </a:xfrm>
          <a:prstGeom prst="rect">
            <a:avLst/>
          </a:prstGeom>
          <a:noFill/>
        </p:spPr>
        <p:txBody>
          <a:bodyPr wrap="square" rtlCol="0">
            <a:spAutoFit/>
          </a:bodyPr>
          <a:lstStyle/>
          <a:p>
            <a:pPr algn="ctr"/>
            <a:r>
              <a:rPr lang="en-US" dirty="0"/>
              <a:t>Since the launch of the EHE initiative in 2019, there has been only </a:t>
            </a:r>
            <a:r>
              <a:rPr lang="en-US" b="1" u="sng" dirty="0">
                <a:solidFill>
                  <a:srgbClr val="C00000"/>
                </a:solidFill>
              </a:rPr>
              <a:t>one</a:t>
            </a:r>
            <a:r>
              <a:rPr lang="en-US" dirty="0"/>
              <a:t> HHS funding opportunity specific to improving the HIV response in Latino communities</a:t>
            </a:r>
          </a:p>
        </p:txBody>
      </p:sp>
      <p:sp>
        <p:nvSpPr>
          <p:cNvPr id="20" name="Arrow: Right 19">
            <a:extLst>
              <a:ext uri="{FF2B5EF4-FFF2-40B4-BE49-F238E27FC236}">
                <a16:creationId xmlns:a16="http://schemas.microsoft.com/office/drawing/2014/main" id="{D27B4C3A-07CC-D3C9-BEFE-07F1543FC6E4}"/>
              </a:ext>
            </a:extLst>
          </p:cNvPr>
          <p:cNvSpPr/>
          <p:nvPr/>
        </p:nvSpPr>
        <p:spPr>
          <a:xfrm rot="5400000">
            <a:off x="2432626" y="2425686"/>
            <a:ext cx="304800" cy="1358929"/>
          </a:xfrm>
          <a:prstGeom prst="rightArrow">
            <a:avLst>
              <a:gd name="adj1" fmla="val 50000"/>
              <a:gd name="adj2" fmla="val 71000"/>
            </a:avLst>
          </a:prstGeom>
          <a:noFill/>
          <a:ln w="57150">
            <a:solidFill>
              <a:srgbClr val="005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 name="TextBox 21">
            <a:extLst>
              <a:ext uri="{FF2B5EF4-FFF2-40B4-BE49-F238E27FC236}">
                <a16:creationId xmlns:a16="http://schemas.microsoft.com/office/drawing/2014/main" id="{782A290D-ED5E-7600-F996-159500957068}"/>
              </a:ext>
            </a:extLst>
          </p:cNvPr>
          <p:cNvSpPr txBox="1"/>
          <p:nvPr/>
        </p:nvSpPr>
        <p:spPr>
          <a:xfrm>
            <a:off x="615731" y="3486150"/>
            <a:ext cx="3938593" cy="954107"/>
          </a:xfrm>
          <a:prstGeom prst="rect">
            <a:avLst/>
          </a:prstGeom>
          <a:noFill/>
        </p:spPr>
        <p:txBody>
          <a:bodyPr wrap="square" rtlCol="0">
            <a:spAutoFit/>
          </a:bodyPr>
          <a:lstStyle/>
          <a:p>
            <a:pPr algn="ctr"/>
            <a:r>
              <a:rPr lang="en-US" sz="2800" b="1" u="sng" dirty="0"/>
              <a:t>More Latino-specific HIV funding is needed </a:t>
            </a:r>
            <a:endParaRPr lang="en-US" sz="2800" u="sng" dirty="0"/>
          </a:p>
        </p:txBody>
      </p:sp>
      <p:pic>
        <p:nvPicPr>
          <p:cNvPr id="5" name="Picture 4" descr="A blue sign with white text&#10;&#10;Description automatically generated with medium confidence">
            <a:extLst>
              <a:ext uri="{FF2B5EF4-FFF2-40B4-BE49-F238E27FC236}">
                <a16:creationId xmlns:a16="http://schemas.microsoft.com/office/drawing/2014/main" id="{18765820-2465-FEC7-79B4-7C5C95376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02" y="4679847"/>
            <a:ext cx="1137356" cy="400991"/>
          </a:xfrm>
          <a:prstGeom prst="rect">
            <a:avLst/>
          </a:prstGeom>
        </p:spPr>
      </p:pic>
    </p:spTree>
    <p:extLst>
      <p:ext uri="{BB962C8B-B14F-4D97-AF65-F5344CB8AC3E}">
        <p14:creationId xmlns:p14="http://schemas.microsoft.com/office/powerpoint/2010/main" val="423895642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249897-A092-4809-92F2-352661D28298}"/>
              </a:ext>
            </a:extLst>
          </p:cNvPr>
          <p:cNvSpPr/>
          <p:nvPr/>
        </p:nvSpPr>
        <p:spPr>
          <a:xfrm>
            <a:off x="1191" y="4212234"/>
            <a:ext cx="914161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11" name="Rectangle 10">
            <a:extLst>
              <a:ext uri="{FF2B5EF4-FFF2-40B4-BE49-F238E27FC236}">
                <a16:creationId xmlns:a16="http://schemas.microsoft.com/office/drawing/2014/main" id="{30271FEC-35C8-4C5C-B811-5A645B6FE3E6}"/>
              </a:ext>
            </a:extLst>
          </p:cNvPr>
          <p:cNvSpPr/>
          <p:nvPr/>
        </p:nvSpPr>
        <p:spPr>
          <a:xfrm>
            <a:off x="116713" y="2701534"/>
            <a:ext cx="3477954" cy="8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cs typeface="Calibri" panose="020F0502020204030204" pitchFamily="34" charset="0"/>
              </a:rPr>
              <a:t>Instituto Latinx de </a:t>
            </a:r>
            <a:r>
              <a:rPr lang="en-US" b="1" i="1" dirty="0">
                <a:solidFill>
                  <a:schemeClr val="tx1"/>
                </a:solidFill>
                <a:latin typeface="Avenir Next LT Pro" panose="020B0504020202020204" pitchFamily="34" charset="0"/>
                <a:cs typeface="Calibri" panose="020F0502020204030204" pitchFamily="34" charset="0"/>
              </a:rPr>
              <a:t>D</a:t>
            </a:r>
            <a:r>
              <a:rPr lang="en-US" dirty="0">
                <a:solidFill>
                  <a:schemeClr val="tx1"/>
                </a:solidFill>
                <a:latin typeface="Avenir Next LT Pro" panose="020B0504020202020204" pitchFamily="34" charset="0"/>
                <a:cs typeface="Calibri" panose="020F0502020204030204" pitchFamily="34" charset="0"/>
              </a:rPr>
              <a:t>esarrollo </a:t>
            </a:r>
            <a:r>
              <a:rPr lang="en-US" b="1" i="1" dirty="0">
                <a:solidFill>
                  <a:schemeClr val="tx1"/>
                </a:solidFill>
                <a:latin typeface="Avenir Next LT Pro" panose="020B0504020202020204" pitchFamily="34" charset="0"/>
                <a:cs typeface="Calibri" panose="020F0502020204030204" pitchFamily="34" charset="0"/>
              </a:rPr>
              <a:t>I</a:t>
            </a:r>
            <a:r>
              <a:rPr lang="en-US" dirty="0">
                <a:solidFill>
                  <a:schemeClr val="tx1"/>
                </a:solidFill>
                <a:latin typeface="Avenir Next LT Pro" panose="020B0504020202020204" pitchFamily="34" charset="0"/>
                <a:cs typeface="Calibri" panose="020F0502020204030204" pitchFamily="34" charset="0"/>
              </a:rPr>
              <a:t>ntegral de </a:t>
            </a:r>
            <a:r>
              <a:rPr lang="en-US" b="1" i="1" dirty="0" err="1">
                <a:solidFill>
                  <a:schemeClr val="tx1"/>
                </a:solidFill>
                <a:latin typeface="Avenir Next LT Pro" panose="020B0504020202020204" pitchFamily="34" charset="0"/>
                <a:cs typeface="Calibri" panose="020F0502020204030204" pitchFamily="34" charset="0"/>
              </a:rPr>
              <a:t>L</a:t>
            </a:r>
            <a:r>
              <a:rPr lang="en-US" dirty="0" err="1">
                <a:solidFill>
                  <a:schemeClr val="tx1"/>
                </a:solidFill>
                <a:latin typeface="Avenir Next LT Pro" panose="020B0504020202020204" pitchFamily="34" charset="0"/>
                <a:cs typeface="Calibri" panose="020F0502020204030204" pitchFamily="34" charset="0"/>
              </a:rPr>
              <a:t>ideres</a:t>
            </a:r>
            <a:r>
              <a:rPr lang="en-US" dirty="0">
                <a:solidFill>
                  <a:schemeClr val="tx1"/>
                </a:solidFill>
                <a:latin typeface="Avenir Next LT Pro" panose="020B0504020202020204" pitchFamily="34" charset="0"/>
                <a:cs typeface="Calibri" panose="020F0502020204030204" pitchFamily="34" charset="0"/>
              </a:rPr>
              <a:t> </a:t>
            </a:r>
            <a:r>
              <a:rPr lang="en-US" b="1" i="1" dirty="0" err="1">
                <a:solidFill>
                  <a:schemeClr val="tx1"/>
                </a:solidFill>
                <a:latin typeface="Avenir Next LT Pro" panose="020B0504020202020204" pitchFamily="34" charset="0"/>
                <a:cs typeface="Calibri" panose="020F0502020204030204" pitchFamily="34" charset="0"/>
              </a:rPr>
              <a:t>E</a:t>
            </a:r>
            <a:r>
              <a:rPr lang="en-US" dirty="0" err="1">
                <a:solidFill>
                  <a:schemeClr val="tx1"/>
                </a:solidFill>
                <a:latin typeface="Avenir Next LT Pro" panose="020B0504020202020204" pitchFamily="34" charset="0"/>
                <a:cs typeface="Calibri" panose="020F0502020204030204" pitchFamily="34" charset="0"/>
              </a:rPr>
              <a:t>mpoderados</a:t>
            </a:r>
            <a:r>
              <a:rPr lang="en-US" dirty="0">
                <a:solidFill>
                  <a:schemeClr val="tx1"/>
                </a:solidFill>
                <a:latin typeface="Avenir Next LT Pro" panose="020B0504020202020204" pitchFamily="34" charset="0"/>
                <a:cs typeface="Calibri" panose="020F0502020204030204" pitchFamily="34" charset="0"/>
              </a:rPr>
              <a:t> contra </a:t>
            </a:r>
            <a:r>
              <a:rPr lang="en-US" dirty="0" err="1">
                <a:solidFill>
                  <a:schemeClr val="tx1"/>
                </a:solidFill>
                <a:latin typeface="Avenir Next LT Pro" panose="020B0504020202020204" pitchFamily="34" charset="0"/>
                <a:cs typeface="Calibri" panose="020F0502020204030204" pitchFamily="34" charset="0"/>
              </a:rPr>
              <a:t>el</a:t>
            </a:r>
            <a:r>
              <a:rPr lang="en-US" dirty="0">
                <a:solidFill>
                  <a:schemeClr val="tx1"/>
                </a:solidFill>
                <a:latin typeface="Avenir Next LT Pro" panose="020B0504020202020204" pitchFamily="34" charset="0"/>
                <a:cs typeface="Calibri" panose="020F0502020204030204" pitchFamily="34" charset="0"/>
              </a:rPr>
              <a:t> </a:t>
            </a:r>
            <a:r>
              <a:rPr lang="en-US" b="1" i="1" dirty="0">
                <a:solidFill>
                  <a:schemeClr val="tx1"/>
                </a:solidFill>
                <a:latin typeface="Avenir Next LT Pro" panose="020B0504020202020204" pitchFamily="34" charset="0"/>
                <a:cs typeface="Calibri" panose="020F0502020204030204" pitchFamily="34" charset="0"/>
              </a:rPr>
              <a:t>S</a:t>
            </a:r>
            <a:r>
              <a:rPr lang="en-US" dirty="0">
                <a:solidFill>
                  <a:schemeClr val="tx1"/>
                </a:solidFill>
                <a:latin typeface="Avenir Next LT Pro" panose="020B0504020202020204" pitchFamily="34" charset="0"/>
                <a:cs typeface="Calibri" panose="020F0502020204030204" pitchFamily="34" charset="0"/>
              </a:rPr>
              <a:t>IDA</a:t>
            </a:r>
          </a:p>
        </p:txBody>
      </p:sp>
      <p:pic>
        <p:nvPicPr>
          <p:cNvPr id="12" name="Picture 2" descr="DILES Logo">
            <a:extLst>
              <a:ext uri="{FF2B5EF4-FFF2-40B4-BE49-F238E27FC236}">
                <a16:creationId xmlns:a16="http://schemas.microsoft.com/office/drawing/2014/main" id="{66416911-045F-45DE-BB68-E9C5219D2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02" y="1013807"/>
            <a:ext cx="3165126" cy="15480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96C9E7E-5C3A-47EA-9BA8-6325DA996A10}"/>
              </a:ext>
            </a:extLst>
          </p:cNvPr>
          <p:cNvSpPr txBox="1"/>
          <p:nvPr/>
        </p:nvSpPr>
        <p:spPr>
          <a:xfrm>
            <a:off x="3692922" y="704363"/>
            <a:ext cx="5411599" cy="2169825"/>
          </a:xfrm>
          <a:prstGeom prst="rect">
            <a:avLst/>
          </a:prstGeom>
          <a:solidFill>
            <a:schemeClr val="bg1"/>
          </a:solidFill>
        </p:spPr>
        <p:txBody>
          <a:bodyPr wrap="square">
            <a:spAutoFit/>
          </a:bodyPr>
          <a:lstStyle/>
          <a:p>
            <a:pPr>
              <a:defRPr/>
            </a:pPr>
            <a:r>
              <a:rPr lang="en-US" sz="1400" dirty="0">
                <a:solidFill>
                  <a:srgbClr val="000000"/>
                </a:solidFill>
                <a:latin typeface="Arial"/>
              </a:rPr>
              <a:t>The </a:t>
            </a:r>
            <a:r>
              <a:rPr lang="en-US" sz="1400" b="1" dirty="0">
                <a:solidFill>
                  <a:srgbClr val="000000"/>
                </a:solidFill>
                <a:latin typeface="Arial"/>
              </a:rPr>
              <a:t>Instituto DILES </a:t>
            </a:r>
            <a:r>
              <a:rPr lang="en-US" sz="1400" dirty="0">
                <a:solidFill>
                  <a:srgbClr val="000000"/>
                </a:solidFill>
                <a:latin typeface="Arial"/>
              </a:rPr>
              <a:t>is a program that strengthens knowledge and leadership skills to drive meaningful change in communities toward ending the HIV epidemic for Latino men.</a:t>
            </a:r>
          </a:p>
          <a:p>
            <a:pPr>
              <a:defRPr/>
            </a:pPr>
            <a:endParaRPr lang="en-US" sz="1400" dirty="0">
              <a:solidFill>
                <a:srgbClr val="000000"/>
              </a:solidFill>
              <a:latin typeface="Arial"/>
            </a:endParaRPr>
          </a:p>
          <a:p>
            <a:endParaRPr lang="en-US" sz="300" dirty="0"/>
          </a:p>
          <a:p>
            <a:pPr>
              <a:spcAft>
                <a:spcPts val="1200"/>
              </a:spcAft>
            </a:pPr>
            <a:r>
              <a:rPr lang="en-US" sz="1400" dirty="0"/>
              <a:t>The Instituto DILES curriculum consists of several components:</a:t>
            </a:r>
            <a:endParaRPr lang="en-US" sz="1600" dirty="0"/>
          </a:p>
          <a:p>
            <a:pPr marL="285750" indent="-285750">
              <a:spcAft>
                <a:spcPts val="1200"/>
              </a:spcAft>
              <a:buFont typeface="Arial" panose="020B0604020202020204" pitchFamily="34" charset="0"/>
              <a:buChar char="•"/>
            </a:pPr>
            <a:r>
              <a:rPr lang="en-US" sz="1400" dirty="0"/>
              <a:t>Webinars with expert speakers on HIV topics and areas of leadership</a:t>
            </a:r>
          </a:p>
          <a:p>
            <a:pPr marL="285750" indent="-285750">
              <a:spcAft>
                <a:spcPts val="600"/>
              </a:spcAft>
              <a:buFont typeface="Arial" panose="020B0604020202020204" pitchFamily="34" charset="0"/>
              <a:buChar char="•"/>
            </a:pPr>
            <a:r>
              <a:rPr lang="en-US" sz="1400" dirty="0"/>
              <a:t>And more…</a:t>
            </a:r>
          </a:p>
        </p:txBody>
      </p:sp>
      <p:pic>
        <p:nvPicPr>
          <p:cNvPr id="16" name="Picture 15" descr="A person wearing a hat&#10;&#10;Description automatically generated with low confidence">
            <a:extLst>
              <a:ext uri="{FF2B5EF4-FFF2-40B4-BE49-F238E27FC236}">
                <a16:creationId xmlns:a16="http://schemas.microsoft.com/office/drawing/2014/main" id="{BB519A18-6D55-42A9-9263-5123D233035D}"/>
              </a:ext>
            </a:extLst>
          </p:cNvPr>
          <p:cNvPicPr>
            <a:picLocks noChangeAspect="1"/>
          </p:cNvPicPr>
          <p:nvPr/>
        </p:nvPicPr>
        <p:blipFill rotWithShape="1">
          <a:blip r:embed="rId4">
            <a:extLst>
              <a:ext uri="{28A0092B-C50C-407E-A947-70E740481C1C}">
                <a14:useLocalDpi xmlns:a14="http://schemas.microsoft.com/office/drawing/2010/main" val="0"/>
              </a:ext>
            </a:extLst>
          </a:blip>
          <a:srcRect l="18734" t="11711" r="27602" b="-2130"/>
          <a:stretch/>
        </p:blipFill>
        <p:spPr>
          <a:xfrm>
            <a:off x="7327947" y="3483656"/>
            <a:ext cx="1839072" cy="1735527"/>
          </a:xfrm>
          <a:prstGeom prst="rect">
            <a:avLst/>
          </a:prstGeom>
        </p:spPr>
      </p:pic>
      <p:pic>
        <p:nvPicPr>
          <p:cNvPr id="17" name="Picture 16" descr="Qr code&#10;&#10;Description automatically generated">
            <a:extLst>
              <a:ext uri="{FF2B5EF4-FFF2-40B4-BE49-F238E27FC236}">
                <a16:creationId xmlns:a16="http://schemas.microsoft.com/office/drawing/2014/main" id="{3C8F7788-8A08-4245-BF7F-EEA8997DC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993" y="2866524"/>
            <a:ext cx="1616498" cy="1616498"/>
          </a:xfrm>
          <a:prstGeom prst="rect">
            <a:avLst/>
          </a:prstGeom>
        </p:spPr>
      </p:pic>
      <p:sp>
        <p:nvSpPr>
          <p:cNvPr id="18" name="TextBox 17">
            <a:extLst>
              <a:ext uri="{FF2B5EF4-FFF2-40B4-BE49-F238E27FC236}">
                <a16:creationId xmlns:a16="http://schemas.microsoft.com/office/drawing/2014/main" id="{44215857-18A3-402F-8CED-FD5EE61DAAA1}"/>
              </a:ext>
            </a:extLst>
          </p:cNvPr>
          <p:cNvSpPr txBox="1"/>
          <p:nvPr/>
        </p:nvSpPr>
        <p:spPr>
          <a:xfrm>
            <a:off x="3274549" y="3471931"/>
            <a:ext cx="3088180" cy="276999"/>
          </a:xfrm>
          <a:prstGeom prst="rect">
            <a:avLst/>
          </a:prstGeom>
          <a:noFill/>
        </p:spPr>
        <p:txBody>
          <a:bodyPr wrap="square">
            <a:spAutoFit/>
          </a:bodyPr>
          <a:lstStyle/>
          <a:p>
            <a:pPr algn="ctr"/>
            <a:r>
              <a:rPr lang="en-US" sz="1200" b="1" dirty="0">
                <a:latin typeface="Arial Black" panose="020B0A04020102020204" pitchFamily="34" charset="0"/>
              </a:rPr>
              <a:t>SCAN TO LEARN MORE</a:t>
            </a:r>
          </a:p>
        </p:txBody>
      </p:sp>
      <p:sp>
        <p:nvSpPr>
          <p:cNvPr id="31" name="Rectangle 30">
            <a:extLst>
              <a:ext uri="{FF2B5EF4-FFF2-40B4-BE49-F238E27FC236}">
                <a16:creationId xmlns:a16="http://schemas.microsoft.com/office/drawing/2014/main" id="{018BD5D3-6E12-480E-B1D3-2A9763A9FD1B}"/>
              </a:ext>
            </a:extLst>
          </p:cNvPr>
          <p:cNvSpPr/>
          <p:nvPr/>
        </p:nvSpPr>
        <p:spPr>
          <a:xfrm>
            <a:off x="1119465" y="3962022"/>
            <a:ext cx="1371600" cy="1199208"/>
          </a:xfrm>
          <a:prstGeom prst="rect">
            <a:avLst/>
          </a:prstGeom>
          <a:solidFill>
            <a:srgbClr val="81C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25" name="Arc 24">
            <a:extLst>
              <a:ext uri="{FF2B5EF4-FFF2-40B4-BE49-F238E27FC236}">
                <a16:creationId xmlns:a16="http://schemas.microsoft.com/office/drawing/2014/main" id="{291C7D7D-54F2-4025-AD70-F452FEA853AD}"/>
              </a:ext>
            </a:extLst>
          </p:cNvPr>
          <p:cNvSpPr/>
          <p:nvPr/>
        </p:nvSpPr>
        <p:spPr>
          <a:xfrm rot="10800000">
            <a:off x="4410823" y="3360324"/>
            <a:ext cx="1745922" cy="960798"/>
          </a:xfrm>
          <a:prstGeom prst="arc">
            <a:avLst>
              <a:gd name="adj1" fmla="val 12783734"/>
              <a:gd name="adj2" fmla="val 109135"/>
            </a:avLst>
          </a:prstGeom>
          <a:ln w="47625">
            <a:solidFill>
              <a:schemeClr val="accent6"/>
            </a:solidFill>
            <a:round/>
            <a:headEnd type="arrow" w="lg" len="lg"/>
            <a:tailEnd type="none"/>
            <a:extLst>
              <a:ext uri="{C807C97D-BFC1-408E-A445-0C87EB9F89A2}">
                <ask:lineSketchStyleProps xmlns:ask="http://schemas.microsoft.com/office/drawing/2018/sketchyshapes" sd="1219033472">
                  <a:custGeom>
                    <a:avLst/>
                    <a:gdLst>
                      <a:gd name="connsiteX0" fmla="*/ 309375 w 1745922"/>
                      <a:gd name="connsiteY0" fmla="*/ 113531 h 960798"/>
                      <a:gd name="connsiteX1" fmla="*/ 1021677 w 1745922"/>
                      <a:gd name="connsiteY1" fmla="*/ 7022 h 960798"/>
                      <a:gd name="connsiteX2" fmla="*/ 1744473 w 1745922"/>
                      <a:gd name="connsiteY2" fmla="*/ 508075 h 960798"/>
                      <a:gd name="connsiteX3" fmla="*/ 872961 w 1745922"/>
                      <a:gd name="connsiteY3" fmla="*/ 480399 h 960798"/>
                      <a:gd name="connsiteX4" fmla="*/ 309375 w 1745922"/>
                      <a:gd name="connsiteY4" fmla="*/ 113531 h 960798"/>
                      <a:gd name="connsiteX0" fmla="*/ 309375 w 1745922"/>
                      <a:gd name="connsiteY0" fmla="*/ 113531 h 960798"/>
                      <a:gd name="connsiteX1" fmla="*/ 1021677 w 1745922"/>
                      <a:gd name="connsiteY1" fmla="*/ 7022 h 960798"/>
                      <a:gd name="connsiteX2" fmla="*/ 1744473 w 1745922"/>
                      <a:gd name="connsiteY2" fmla="*/ 508075 h 960798"/>
                    </a:gdLst>
                    <a:ahLst/>
                    <a:cxnLst>
                      <a:cxn ang="0">
                        <a:pos x="connsiteX0" y="connsiteY0"/>
                      </a:cxn>
                      <a:cxn ang="0">
                        <a:pos x="connsiteX1" y="connsiteY1"/>
                      </a:cxn>
                      <a:cxn ang="0">
                        <a:pos x="connsiteX2" y="connsiteY2"/>
                      </a:cxn>
                    </a:cxnLst>
                    <a:rect l="l" t="t" r="r" b="b"/>
                    <a:pathLst>
                      <a:path w="1745922" h="960798" stroke="0" extrusionOk="0">
                        <a:moveTo>
                          <a:pt x="309375" y="113531"/>
                        </a:moveTo>
                        <a:cubicBezTo>
                          <a:pt x="483123" y="7389"/>
                          <a:pt x="725036" y="-1315"/>
                          <a:pt x="1021677" y="7022"/>
                        </a:cubicBezTo>
                        <a:cubicBezTo>
                          <a:pt x="1479933" y="53031"/>
                          <a:pt x="1738166" y="265238"/>
                          <a:pt x="1744473" y="508075"/>
                        </a:cubicBezTo>
                        <a:cubicBezTo>
                          <a:pt x="1432568" y="449713"/>
                          <a:pt x="1039685" y="467093"/>
                          <a:pt x="872961" y="480399"/>
                        </a:cubicBezTo>
                        <a:cubicBezTo>
                          <a:pt x="737069" y="419023"/>
                          <a:pt x="414603" y="113300"/>
                          <a:pt x="309375" y="113531"/>
                        </a:cubicBezTo>
                        <a:close/>
                      </a:path>
                      <a:path w="1745922" h="960798" fill="none" extrusionOk="0">
                        <a:moveTo>
                          <a:pt x="309375" y="113531"/>
                        </a:moveTo>
                        <a:cubicBezTo>
                          <a:pt x="502333" y="-18047"/>
                          <a:pt x="752588" y="3273"/>
                          <a:pt x="1021677" y="7022"/>
                        </a:cubicBezTo>
                        <a:cubicBezTo>
                          <a:pt x="1495088" y="68814"/>
                          <a:pt x="1815612" y="275180"/>
                          <a:pt x="1744473" y="508075"/>
                        </a:cubicBezTo>
                      </a:path>
                      <a:path w="1745922" h="960798" fill="none" stroke="0" extrusionOk="0">
                        <a:moveTo>
                          <a:pt x="309375" y="113531"/>
                        </a:moveTo>
                        <a:cubicBezTo>
                          <a:pt x="520725" y="23503"/>
                          <a:pt x="770593" y="-23945"/>
                          <a:pt x="1021677" y="7022"/>
                        </a:cubicBezTo>
                        <a:cubicBezTo>
                          <a:pt x="1414065" y="41746"/>
                          <a:pt x="1762141" y="271665"/>
                          <a:pt x="1744473" y="508075"/>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p>
        </p:txBody>
      </p:sp>
      <p:pic>
        <p:nvPicPr>
          <p:cNvPr id="30" name="Google Shape;222;p31">
            <a:extLst>
              <a:ext uri="{FF2B5EF4-FFF2-40B4-BE49-F238E27FC236}">
                <a16:creationId xmlns:a16="http://schemas.microsoft.com/office/drawing/2014/main" id="{C5C1A549-3D7F-4964-95C4-45867DCD9001}"/>
              </a:ext>
            </a:extLst>
          </p:cNvPr>
          <p:cNvPicPr preferRelativeResize="0"/>
          <p:nvPr/>
        </p:nvPicPr>
        <p:blipFill rotWithShape="1">
          <a:blip r:embed="rId6">
            <a:clrChange>
              <a:clrFrom>
                <a:srgbClr val="9EDBFF"/>
              </a:clrFrom>
              <a:clrTo>
                <a:srgbClr val="9EDBFF">
                  <a:alpha val="0"/>
                </a:srgbClr>
              </a:clrTo>
            </a:clrChange>
            <a:alphaModFix/>
          </a:blip>
          <a:srcRect l="24768" t="3252" b="67443"/>
          <a:stretch/>
        </p:blipFill>
        <p:spPr>
          <a:xfrm>
            <a:off x="0" y="3962021"/>
            <a:ext cx="3633546" cy="1199208"/>
          </a:xfrm>
          <a:prstGeom prst="rect">
            <a:avLst/>
          </a:prstGeom>
          <a:noFill/>
          <a:ln>
            <a:noFill/>
          </a:ln>
        </p:spPr>
      </p:pic>
      <p:pic>
        <p:nvPicPr>
          <p:cNvPr id="32" name="Google Shape;250;p34">
            <a:extLst>
              <a:ext uri="{FF2B5EF4-FFF2-40B4-BE49-F238E27FC236}">
                <a16:creationId xmlns:a16="http://schemas.microsoft.com/office/drawing/2014/main" id="{3A154545-1B3A-4CA6-8CD4-37B952FBB8E5}"/>
              </a:ext>
            </a:extLst>
          </p:cNvPr>
          <p:cNvPicPr preferRelativeResize="0"/>
          <p:nvPr/>
        </p:nvPicPr>
        <p:blipFill rotWithShape="1">
          <a:blip r:embed="rId7">
            <a:clrChange>
              <a:clrFrom>
                <a:srgbClr val="9EDBFF"/>
              </a:clrFrom>
              <a:clrTo>
                <a:srgbClr val="9EDBFF">
                  <a:alpha val="0"/>
                </a:srgbClr>
              </a:clrTo>
            </a:clrChange>
            <a:alphaModFix/>
          </a:blip>
          <a:srcRect l="27329" t="37207" r="27499" b="17644"/>
          <a:stretch/>
        </p:blipFill>
        <p:spPr>
          <a:xfrm>
            <a:off x="1365962" y="4612535"/>
            <a:ext cx="901621" cy="510892"/>
          </a:xfrm>
          <a:prstGeom prst="rect">
            <a:avLst/>
          </a:prstGeom>
          <a:noFill/>
          <a:ln>
            <a:noFill/>
          </a:ln>
        </p:spPr>
      </p:pic>
      <p:pic>
        <p:nvPicPr>
          <p:cNvPr id="33" name="Google Shape;241;p33">
            <a:extLst>
              <a:ext uri="{FF2B5EF4-FFF2-40B4-BE49-F238E27FC236}">
                <a16:creationId xmlns:a16="http://schemas.microsoft.com/office/drawing/2014/main" id="{34F2B137-7738-46E1-ABE2-7BF247BFF425}"/>
              </a:ext>
            </a:extLst>
          </p:cNvPr>
          <p:cNvPicPr preferRelativeResize="0"/>
          <p:nvPr/>
        </p:nvPicPr>
        <p:blipFill rotWithShape="1">
          <a:blip r:embed="rId8">
            <a:alphaModFix/>
          </a:blip>
          <a:srcRect l="29011" t="37567" r="27498" b="5890"/>
          <a:stretch/>
        </p:blipFill>
        <p:spPr>
          <a:xfrm>
            <a:off x="132916" y="4606730"/>
            <a:ext cx="956279" cy="536772"/>
          </a:xfrm>
          <a:prstGeom prst="rect">
            <a:avLst/>
          </a:prstGeom>
          <a:noFill/>
          <a:ln>
            <a:noFill/>
          </a:ln>
        </p:spPr>
      </p:pic>
      <p:pic>
        <p:nvPicPr>
          <p:cNvPr id="34" name="Picture 33">
            <a:extLst>
              <a:ext uri="{FF2B5EF4-FFF2-40B4-BE49-F238E27FC236}">
                <a16:creationId xmlns:a16="http://schemas.microsoft.com/office/drawing/2014/main" id="{799D9914-1704-46C2-8E65-F7344D5F89D9}"/>
              </a:ext>
            </a:extLst>
          </p:cNvPr>
          <p:cNvPicPr>
            <a:picLocks noChangeAspect="1"/>
          </p:cNvPicPr>
          <p:nvPr/>
        </p:nvPicPr>
        <p:blipFill rotWithShape="1">
          <a:blip r:embed="rId9"/>
          <a:srcRect l="8345" t="44662" r="8617" b="10151"/>
          <a:stretch/>
        </p:blipFill>
        <p:spPr>
          <a:xfrm>
            <a:off x="2530377" y="4571407"/>
            <a:ext cx="942339" cy="565820"/>
          </a:xfrm>
          <a:prstGeom prst="rect">
            <a:avLst/>
          </a:prstGeom>
        </p:spPr>
      </p:pic>
      <p:sp>
        <p:nvSpPr>
          <p:cNvPr id="35" name="TextBox 34">
            <a:extLst>
              <a:ext uri="{FF2B5EF4-FFF2-40B4-BE49-F238E27FC236}">
                <a16:creationId xmlns:a16="http://schemas.microsoft.com/office/drawing/2014/main" id="{EF3B2796-A170-47D2-B2A9-112A6CAABA74}"/>
              </a:ext>
            </a:extLst>
          </p:cNvPr>
          <p:cNvSpPr txBox="1"/>
          <p:nvPr/>
        </p:nvSpPr>
        <p:spPr>
          <a:xfrm>
            <a:off x="-222043" y="3943357"/>
            <a:ext cx="1680264" cy="430887"/>
          </a:xfrm>
          <a:prstGeom prst="rect">
            <a:avLst/>
          </a:prstGeom>
          <a:noFill/>
        </p:spPr>
        <p:txBody>
          <a:bodyPr wrap="square">
            <a:spAutoFit/>
          </a:bodyPr>
          <a:lstStyle/>
          <a:p>
            <a:pPr algn="ctr">
              <a:defRPr/>
            </a:pPr>
            <a:r>
              <a:rPr lang="en-US" sz="1050" b="1" dirty="0">
                <a:solidFill>
                  <a:srgbClr val="FFFFFF"/>
                </a:solidFill>
                <a:latin typeface="Arial"/>
              </a:rPr>
              <a:t>Prevention &amp; Treatment</a:t>
            </a:r>
            <a:endParaRPr lang="en-US" sz="1050" dirty="0">
              <a:solidFill>
                <a:srgbClr val="FFFFFF"/>
              </a:solidFill>
              <a:latin typeface="Arial"/>
            </a:endParaRPr>
          </a:p>
        </p:txBody>
      </p:sp>
      <p:sp>
        <p:nvSpPr>
          <p:cNvPr id="36" name="TextBox 35">
            <a:extLst>
              <a:ext uri="{FF2B5EF4-FFF2-40B4-BE49-F238E27FC236}">
                <a16:creationId xmlns:a16="http://schemas.microsoft.com/office/drawing/2014/main" id="{E183E614-2616-42FD-9AC3-124074C92560}"/>
              </a:ext>
            </a:extLst>
          </p:cNvPr>
          <p:cNvSpPr txBox="1"/>
          <p:nvPr/>
        </p:nvSpPr>
        <p:spPr>
          <a:xfrm>
            <a:off x="1200167" y="3942065"/>
            <a:ext cx="1241426" cy="415498"/>
          </a:xfrm>
          <a:prstGeom prst="rect">
            <a:avLst/>
          </a:prstGeom>
          <a:noFill/>
        </p:spPr>
        <p:txBody>
          <a:bodyPr wrap="square" anchor="ctr">
            <a:spAutoFit/>
          </a:bodyPr>
          <a:lstStyle/>
          <a:p>
            <a:pPr algn="ctr">
              <a:defRPr/>
            </a:pPr>
            <a:r>
              <a:rPr lang="en-US" sz="1050" b="1" dirty="0">
                <a:solidFill>
                  <a:srgbClr val="FFFFFF"/>
                </a:solidFill>
                <a:latin typeface="Arial"/>
              </a:rPr>
              <a:t>Targeted HIV Research</a:t>
            </a:r>
            <a:endParaRPr lang="en-US" sz="1050" dirty="0">
              <a:solidFill>
                <a:srgbClr val="FFFFFF"/>
              </a:solidFill>
              <a:latin typeface="Arial"/>
            </a:endParaRPr>
          </a:p>
        </p:txBody>
      </p:sp>
      <p:sp>
        <p:nvSpPr>
          <p:cNvPr id="37" name="TextBox 36">
            <a:extLst>
              <a:ext uri="{FF2B5EF4-FFF2-40B4-BE49-F238E27FC236}">
                <a16:creationId xmlns:a16="http://schemas.microsoft.com/office/drawing/2014/main" id="{3DF087FD-5CAF-44A6-B8B4-9B8CF3F3E225}"/>
              </a:ext>
            </a:extLst>
          </p:cNvPr>
          <p:cNvSpPr txBox="1"/>
          <p:nvPr/>
        </p:nvSpPr>
        <p:spPr>
          <a:xfrm>
            <a:off x="2535057" y="3939715"/>
            <a:ext cx="1059610" cy="415498"/>
          </a:xfrm>
          <a:prstGeom prst="rect">
            <a:avLst/>
          </a:prstGeom>
          <a:noFill/>
        </p:spPr>
        <p:txBody>
          <a:bodyPr wrap="square">
            <a:spAutoFit/>
          </a:bodyPr>
          <a:lstStyle/>
          <a:p>
            <a:pPr algn="ctr">
              <a:defRPr/>
            </a:pPr>
            <a:r>
              <a:rPr lang="en-US" sz="1050" b="1" dirty="0">
                <a:solidFill>
                  <a:srgbClr val="FFFFFF"/>
                </a:solidFill>
                <a:latin typeface="Arial"/>
              </a:rPr>
              <a:t>Community Engagement</a:t>
            </a:r>
            <a:endParaRPr lang="en-US" sz="1050" dirty="0">
              <a:solidFill>
                <a:srgbClr val="FFFFFF"/>
              </a:solidFill>
              <a:latin typeface="Arial"/>
            </a:endParaRPr>
          </a:p>
        </p:txBody>
      </p:sp>
      <p:sp>
        <p:nvSpPr>
          <p:cNvPr id="38" name="TextBox 37">
            <a:extLst>
              <a:ext uri="{FF2B5EF4-FFF2-40B4-BE49-F238E27FC236}">
                <a16:creationId xmlns:a16="http://schemas.microsoft.com/office/drawing/2014/main" id="{6888E6F1-FD83-44AA-BF40-D5A7FE2C5C5D}"/>
              </a:ext>
            </a:extLst>
          </p:cNvPr>
          <p:cNvSpPr txBox="1"/>
          <p:nvPr/>
        </p:nvSpPr>
        <p:spPr>
          <a:xfrm>
            <a:off x="7843" y="4321122"/>
            <a:ext cx="3694959" cy="307777"/>
          </a:xfrm>
          <a:prstGeom prst="rect">
            <a:avLst/>
          </a:prstGeom>
          <a:noFill/>
        </p:spPr>
        <p:txBody>
          <a:bodyPr wrap="square">
            <a:spAutoFit/>
          </a:bodyPr>
          <a:lstStyle/>
          <a:p>
            <a:pPr algn="ctr">
              <a:defRPr/>
            </a:pPr>
            <a:r>
              <a:rPr lang="en-US" sz="1400" b="1" dirty="0">
                <a:ln w="1270">
                  <a:solidFill>
                    <a:schemeClr val="tx1"/>
                  </a:solidFill>
                </a:ln>
                <a:solidFill>
                  <a:srgbClr val="FFFFFF"/>
                </a:solidFill>
                <a:latin typeface="Arial"/>
              </a:rPr>
              <a:t>in Latino Communities</a:t>
            </a:r>
          </a:p>
        </p:txBody>
      </p:sp>
      <p:cxnSp>
        <p:nvCxnSpPr>
          <p:cNvPr id="39" name="Straight Connector 38">
            <a:extLst>
              <a:ext uri="{FF2B5EF4-FFF2-40B4-BE49-F238E27FC236}">
                <a16:creationId xmlns:a16="http://schemas.microsoft.com/office/drawing/2014/main" id="{E716F696-5FC6-4C5C-8117-626F40757C9A}"/>
              </a:ext>
            </a:extLst>
          </p:cNvPr>
          <p:cNvCxnSpPr>
            <a:cxnSpLocks/>
          </p:cNvCxnSpPr>
          <p:nvPr/>
        </p:nvCxnSpPr>
        <p:spPr>
          <a:xfrm>
            <a:off x="3633546" y="556206"/>
            <a:ext cx="0" cy="4605023"/>
          </a:xfrm>
          <a:prstGeom prst="line">
            <a:avLst/>
          </a:prstGeom>
          <a:ln w="6350">
            <a:solidFill>
              <a:srgbClr val="06897D"/>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5110322-962F-F380-48CB-D1DA6A70326D}"/>
              </a:ext>
            </a:extLst>
          </p:cNvPr>
          <p:cNvSpPr/>
          <p:nvPr/>
        </p:nvSpPr>
        <p:spPr>
          <a:xfrm>
            <a:off x="-1098093" y="87867"/>
            <a:ext cx="9141618" cy="430887"/>
          </a:xfrm>
          <a:prstGeom prst="rect">
            <a:avLst/>
          </a:prstGeom>
        </p:spPr>
        <p:txBody>
          <a:bodyPr wrap="square">
            <a:spAutoFit/>
          </a:bodyPr>
          <a:lstStyle/>
          <a:p>
            <a:pPr algn="ctr">
              <a:defRPr/>
            </a:pPr>
            <a:r>
              <a:rPr lang="en-US" sz="2200" b="1" dirty="0">
                <a:solidFill>
                  <a:schemeClr val="bg1"/>
                </a:solidFill>
              </a:rPr>
              <a:t>Latino HIV Leadership Development</a:t>
            </a:r>
            <a:endParaRPr lang="en-US" sz="2200" b="1" u="sng" dirty="0">
              <a:solidFill>
                <a:schemeClr val="bg1"/>
              </a:solidFill>
            </a:endParaRPr>
          </a:p>
        </p:txBody>
      </p:sp>
      <p:grpSp>
        <p:nvGrpSpPr>
          <p:cNvPr id="26" name="Group 25">
            <a:extLst>
              <a:ext uri="{FF2B5EF4-FFF2-40B4-BE49-F238E27FC236}">
                <a16:creationId xmlns:a16="http://schemas.microsoft.com/office/drawing/2014/main" id="{5BF8BD60-2A71-485F-B66E-C911D8B2BB60}"/>
              </a:ext>
            </a:extLst>
          </p:cNvPr>
          <p:cNvGrpSpPr/>
          <p:nvPr/>
        </p:nvGrpSpPr>
        <p:grpSpPr>
          <a:xfrm>
            <a:off x="129482" y="37987"/>
            <a:ext cx="716351" cy="705907"/>
            <a:chOff x="6242547" y="3149321"/>
            <a:chExt cx="1216859" cy="1199118"/>
          </a:xfrm>
        </p:grpSpPr>
        <p:sp>
          <p:nvSpPr>
            <p:cNvPr id="27" name="Oval 26">
              <a:extLst>
                <a:ext uri="{FF2B5EF4-FFF2-40B4-BE49-F238E27FC236}">
                  <a16:creationId xmlns:a16="http://schemas.microsoft.com/office/drawing/2014/main" id="{51F30A7D-25AC-4DBC-A287-DC2F4777C8B6}"/>
                </a:ext>
              </a:extLst>
            </p:cNvPr>
            <p:cNvSpPr/>
            <p:nvPr/>
          </p:nvSpPr>
          <p:spPr>
            <a:xfrm>
              <a:off x="6242547" y="3149321"/>
              <a:ext cx="1216859" cy="1199118"/>
            </a:xfrm>
            <a:prstGeom prst="ellips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8" name="Picture 27">
              <a:extLst>
                <a:ext uri="{FF2B5EF4-FFF2-40B4-BE49-F238E27FC236}">
                  <a16:creationId xmlns:a16="http://schemas.microsoft.com/office/drawing/2014/main" id="{71D1EBB4-7DD3-4E12-9265-CB0693570B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6461" y="3288936"/>
              <a:ext cx="840639" cy="840639"/>
            </a:xfrm>
            <a:prstGeom prst="rect">
              <a:avLst/>
            </a:prstGeom>
          </p:spPr>
        </p:pic>
      </p:grpSp>
      <p:pic>
        <p:nvPicPr>
          <p:cNvPr id="2" name="Picture 1" descr="A blue sign with white text&#10;&#10;Description automatically generated with medium confidence">
            <a:extLst>
              <a:ext uri="{FF2B5EF4-FFF2-40B4-BE49-F238E27FC236}">
                <a16:creationId xmlns:a16="http://schemas.microsoft.com/office/drawing/2014/main" id="{FE402498-22D6-F7BC-22D1-F4DFEA001B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7165" y="56791"/>
            <a:ext cx="1137356" cy="400991"/>
          </a:xfrm>
          <a:prstGeom prst="rect">
            <a:avLst/>
          </a:prstGeom>
        </p:spPr>
      </p:pic>
    </p:spTree>
    <p:extLst>
      <p:ext uri="{BB962C8B-B14F-4D97-AF65-F5344CB8AC3E}">
        <p14:creationId xmlns:p14="http://schemas.microsoft.com/office/powerpoint/2010/main" val="368324819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6" name="Rectangle 5">
            <a:extLst>
              <a:ext uri="{FF2B5EF4-FFF2-40B4-BE49-F238E27FC236}">
                <a16:creationId xmlns:a16="http://schemas.microsoft.com/office/drawing/2014/main" id="{C876AA7E-5BB5-464F-BB9D-7A16CE313F08}"/>
              </a:ext>
            </a:extLst>
          </p:cNvPr>
          <p:cNvSpPr/>
          <p:nvPr/>
        </p:nvSpPr>
        <p:spPr>
          <a:xfrm>
            <a:off x="462551" y="1253568"/>
            <a:ext cx="7912012" cy="2915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kern="0">
              <a:solidFill>
                <a:prstClr val="white"/>
              </a:solidFill>
              <a:latin typeface="Calibri"/>
              <a:sym typeface="Arial"/>
            </a:endParaRPr>
          </a:p>
        </p:txBody>
      </p:sp>
      <p:sp>
        <p:nvSpPr>
          <p:cNvPr id="30" name="Google Shape;571;p48">
            <a:extLst>
              <a:ext uri="{FF2B5EF4-FFF2-40B4-BE49-F238E27FC236}">
                <a16:creationId xmlns:a16="http://schemas.microsoft.com/office/drawing/2014/main" id="{571C0A9A-5197-4B62-A898-30AF17DF19BE}"/>
              </a:ext>
            </a:extLst>
          </p:cNvPr>
          <p:cNvSpPr txBox="1"/>
          <p:nvPr/>
        </p:nvSpPr>
        <p:spPr>
          <a:xfrm>
            <a:off x="74243" y="525212"/>
            <a:ext cx="5064525" cy="951075"/>
          </a:xfrm>
          <a:prstGeom prst="rect">
            <a:avLst/>
          </a:prstGeom>
          <a:noFill/>
          <a:ln>
            <a:noFill/>
          </a:ln>
        </p:spPr>
        <p:txBody>
          <a:bodyPr spcFirstLastPara="1" wrap="square" lIns="68569" tIns="68569" rIns="68569" bIns="68569" anchor="ctr" anchorCtr="0">
            <a:noAutofit/>
          </a:bodyPr>
          <a:lstStyle/>
          <a:p>
            <a:pPr algn="ctr" defTabSz="685800">
              <a:buClr>
                <a:srgbClr val="111111"/>
              </a:buClr>
              <a:buSzPts val="1600"/>
            </a:pPr>
            <a:r>
              <a:rPr lang="en-US" sz="3600" b="1" kern="0" dirty="0">
                <a:solidFill>
                  <a:srgbClr val="005587"/>
                </a:solidFill>
                <a:ea typeface="Arial"/>
                <a:cs typeface="Arial"/>
                <a:sym typeface="Arial"/>
              </a:rPr>
              <a:t>Thank You!</a:t>
            </a:r>
            <a:endParaRPr sz="3600" kern="0" dirty="0">
              <a:solidFill>
                <a:srgbClr val="005587"/>
              </a:solidFill>
              <a:cs typeface="Arial"/>
              <a:sym typeface="Arial"/>
            </a:endParaRPr>
          </a:p>
        </p:txBody>
      </p:sp>
      <p:sp>
        <p:nvSpPr>
          <p:cNvPr id="31" name="Google Shape;572;p48">
            <a:extLst>
              <a:ext uri="{FF2B5EF4-FFF2-40B4-BE49-F238E27FC236}">
                <a16:creationId xmlns:a16="http://schemas.microsoft.com/office/drawing/2014/main" id="{94F95241-F616-4165-9250-A12DCE2C4F66}"/>
              </a:ext>
            </a:extLst>
          </p:cNvPr>
          <p:cNvSpPr txBox="1"/>
          <p:nvPr/>
        </p:nvSpPr>
        <p:spPr>
          <a:xfrm>
            <a:off x="545830" y="3441006"/>
            <a:ext cx="4026170" cy="1345745"/>
          </a:xfrm>
          <a:prstGeom prst="rect">
            <a:avLst/>
          </a:prstGeom>
          <a:noFill/>
          <a:ln>
            <a:noFill/>
          </a:ln>
        </p:spPr>
        <p:txBody>
          <a:bodyPr spcFirstLastPara="1" wrap="square" lIns="68569" tIns="34275" rIns="68569" bIns="34275" anchor="t" anchorCtr="0">
            <a:noAutofit/>
          </a:bodyPr>
          <a:lstStyle/>
          <a:p>
            <a:pPr algn="ctr" defTabSz="685800">
              <a:buClr>
                <a:srgbClr val="222222"/>
              </a:buClr>
              <a:buSzPts val="2800"/>
            </a:pPr>
            <a:r>
              <a:rPr lang="en-US" i="1" kern="0" dirty="0">
                <a:solidFill>
                  <a:srgbClr val="005587"/>
                </a:solidFill>
                <a:ea typeface="Arial"/>
                <a:cs typeface="Arial"/>
                <a:sym typeface="Arial"/>
              </a:rPr>
              <a:t>Vincent </a:t>
            </a:r>
            <a:r>
              <a:rPr lang="en-US" i="1" kern="0" dirty="0" err="1">
                <a:solidFill>
                  <a:srgbClr val="005587"/>
                </a:solidFill>
                <a:ea typeface="Arial"/>
                <a:cs typeface="Arial"/>
                <a:sym typeface="Arial"/>
              </a:rPr>
              <a:t>Guilamo</a:t>
            </a:r>
            <a:r>
              <a:rPr lang="en-US" i="1" kern="0" dirty="0">
                <a:solidFill>
                  <a:srgbClr val="005587"/>
                </a:solidFill>
                <a:ea typeface="Arial"/>
                <a:cs typeface="Arial"/>
                <a:sym typeface="Arial"/>
              </a:rPr>
              <a:t>-Ramos</a:t>
            </a:r>
            <a:endParaRPr lang="en-US" sz="1200" kern="0" dirty="0">
              <a:solidFill>
                <a:srgbClr val="005587"/>
              </a:solidFill>
              <a:cs typeface="Arial"/>
              <a:sym typeface="Arial"/>
            </a:endParaRPr>
          </a:p>
          <a:p>
            <a:pPr algn="ctr" defTabSz="685800">
              <a:buClr>
                <a:srgbClr val="222222"/>
              </a:buClr>
              <a:buSzPts val="1000"/>
            </a:pPr>
            <a:endParaRPr lang="en-US" sz="1050" i="1" kern="0" dirty="0">
              <a:solidFill>
                <a:srgbClr val="005587"/>
              </a:solidFill>
              <a:cs typeface="Arial"/>
              <a:sym typeface="Arial"/>
            </a:endParaRPr>
          </a:p>
          <a:p>
            <a:pPr algn="ctr" defTabSz="685800">
              <a:buClr>
                <a:srgbClr val="222222"/>
              </a:buClr>
              <a:buSzPts val="1000"/>
            </a:pPr>
            <a:r>
              <a:rPr lang="en-US" kern="0" dirty="0">
                <a:solidFill>
                  <a:srgbClr val="005587"/>
                </a:solidFill>
                <a:cs typeface="Arial"/>
                <a:sym typeface="Arial"/>
              </a:rPr>
              <a:t>Please send any questions or comments to:</a:t>
            </a:r>
            <a:r>
              <a:rPr lang="en-US" i="1" kern="0" dirty="0">
                <a:solidFill>
                  <a:srgbClr val="005587"/>
                </a:solidFill>
                <a:cs typeface="Arial"/>
                <a:sym typeface="Arial"/>
              </a:rPr>
              <a:t> </a:t>
            </a:r>
          </a:p>
          <a:p>
            <a:pPr algn="ctr" defTabSz="685800">
              <a:buClr>
                <a:srgbClr val="222222"/>
              </a:buClr>
              <a:buSzPts val="1000"/>
            </a:pPr>
            <a:endParaRPr lang="en-US" sz="300" i="1" kern="0" dirty="0">
              <a:solidFill>
                <a:srgbClr val="005587"/>
              </a:solidFill>
              <a:cs typeface="Arial"/>
              <a:sym typeface="Arial"/>
            </a:endParaRPr>
          </a:p>
          <a:p>
            <a:pPr algn="ctr" defTabSz="685800">
              <a:buClr>
                <a:srgbClr val="000000"/>
              </a:buClr>
              <a:buSzPts val="2800"/>
            </a:pPr>
            <a:r>
              <a:rPr lang="en-US" kern="0" dirty="0">
                <a:solidFill>
                  <a:srgbClr val="005587"/>
                </a:solidFill>
                <a:ea typeface="Arial"/>
                <a:cs typeface="Arial"/>
                <a:sym typeface="Arial"/>
                <a:hlinkClick r:id="rId2">
                  <a:extLst>
                    <a:ext uri="{A12FA001-AC4F-418D-AE19-62706E023703}">
                      <ahyp:hlinkClr xmlns:ahyp="http://schemas.microsoft.com/office/drawing/2018/hyperlinkcolor" val="tx"/>
                    </a:ext>
                  </a:extLst>
                </a:hlinkClick>
              </a:rPr>
              <a:t>vincent.ramos@duke.edu</a:t>
            </a:r>
            <a:r>
              <a:rPr lang="en-US" kern="0" dirty="0">
                <a:solidFill>
                  <a:srgbClr val="005587"/>
                </a:solidFill>
                <a:ea typeface="Arial"/>
                <a:cs typeface="Arial"/>
                <a:sym typeface="Arial"/>
              </a:rPr>
              <a:t> </a:t>
            </a:r>
          </a:p>
        </p:txBody>
      </p:sp>
      <p:sp>
        <p:nvSpPr>
          <p:cNvPr id="32" name="TextBox 31">
            <a:extLst>
              <a:ext uri="{FF2B5EF4-FFF2-40B4-BE49-F238E27FC236}">
                <a16:creationId xmlns:a16="http://schemas.microsoft.com/office/drawing/2014/main" id="{760DB063-B6BB-4ACD-BA21-E9DE13F96971}"/>
              </a:ext>
            </a:extLst>
          </p:cNvPr>
          <p:cNvSpPr txBox="1"/>
          <p:nvPr/>
        </p:nvSpPr>
        <p:spPr>
          <a:xfrm>
            <a:off x="5854712" y="2434689"/>
            <a:ext cx="2403855" cy="1169551"/>
          </a:xfrm>
          <a:prstGeom prst="rect">
            <a:avLst/>
          </a:prstGeom>
          <a:noFill/>
        </p:spPr>
        <p:txBody>
          <a:bodyPr wrap="square" numCol="1" rtlCol="0">
            <a:spAutoFit/>
          </a:bodyPr>
          <a:lstStyle/>
          <a:p>
            <a:pPr algn="ctr" defTabSz="685800"/>
            <a:endParaRPr lang="en-US" sz="1400" kern="0" dirty="0">
              <a:solidFill>
                <a:srgbClr val="005587"/>
              </a:solidFill>
              <a:cs typeface="Arial" panose="020B0604020202020204" pitchFamily="34" charset="0"/>
              <a:sym typeface="Arial"/>
            </a:endParaRPr>
          </a:p>
          <a:p>
            <a:pPr algn="ctr" defTabSz="685800"/>
            <a:r>
              <a:rPr lang="en-US" sz="1400" kern="0" dirty="0">
                <a:solidFill>
                  <a:srgbClr val="005587"/>
                </a:solidFill>
                <a:cs typeface="Arial" panose="020B0604020202020204" pitchFamily="34" charset="0"/>
                <a:sym typeface="Arial"/>
              </a:rPr>
              <a:t>Adam Benzekri</a:t>
            </a:r>
          </a:p>
          <a:p>
            <a:pPr algn="ctr" defTabSz="685800"/>
            <a:r>
              <a:rPr lang="en-US" sz="1400" kern="0" dirty="0">
                <a:solidFill>
                  <a:srgbClr val="005587"/>
                </a:solidFill>
                <a:cs typeface="Arial" panose="020B0604020202020204" pitchFamily="34" charset="0"/>
                <a:sym typeface="Arial"/>
              </a:rPr>
              <a:t>Marco Thimm-Kaiser</a:t>
            </a:r>
          </a:p>
          <a:p>
            <a:pPr algn="ctr" defTabSz="685800"/>
            <a:r>
              <a:rPr lang="en-US" sz="1400" kern="0" dirty="0">
                <a:solidFill>
                  <a:srgbClr val="005587"/>
                </a:solidFill>
                <a:cs typeface="Arial" panose="020B0604020202020204" pitchFamily="34" charset="0"/>
                <a:sym typeface="Arial"/>
              </a:rPr>
              <a:t>Celia Johnson </a:t>
            </a:r>
          </a:p>
          <a:p>
            <a:pPr algn="ctr" defTabSz="685800"/>
            <a:r>
              <a:rPr lang="en-US" sz="1400" kern="0" dirty="0">
                <a:solidFill>
                  <a:srgbClr val="005587"/>
                </a:solidFill>
                <a:cs typeface="Arial" panose="020B0604020202020204" pitchFamily="34" charset="0"/>
                <a:sym typeface="Arial"/>
              </a:rPr>
              <a:t>Nash Wilhelm-Hilkey</a:t>
            </a:r>
          </a:p>
        </p:txBody>
      </p:sp>
      <p:pic>
        <p:nvPicPr>
          <p:cNvPr id="33" name="Picture 32">
            <a:extLst>
              <a:ext uri="{FF2B5EF4-FFF2-40B4-BE49-F238E27FC236}">
                <a16:creationId xmlns:a16="http://schemas.microsoft.com/office/drawing/2014/main" id="{4F6DA146-D3AD-4ADB-ABBD-EF1ADAB69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0531" y="1429958"/>
            <a:ext cx="2649193" cy="1862304"/>
          </a:xfrm>
          <a:prstGeom prst="rect">
            <a:avLst/>
          </a:prstGeom>
        </p:spPr>
      </p:pic>
      <p:sp>
        <p:nvSpPr>
          <p:cNvPr id="34" name="Rectangle 33">
            <a:extLst>
              <a:ext uri="{FF2B5EF4-FFF2-40B4-BE49-F238E27FC236}">
                <a16:creationId xmlns:a16="http://schemas.microsoft.com/office/drawing/2014/main" id="{62D7C1D4-E513-4DF8-813F-21EB56515818}"/>
              </a:ext>
            </a:extLst>
          </p:cNvPr>
          <p:cNvSpPr/>
          <p:nvPr/>
        </p:nvSpPr>
        <p:spPr>
          <a:xfrm>
            <a:off x="5054454" y="2266536"/>
            <a:ext cx="4141976" cy="307777"/>
          </a:xfrm>
          <a:prstGeom prst="rect">
            <a:avLst/>
          </a:prstGeom>
        </p:spPr>
        <p:txBody>
          <a:bodyPr wrap="square">
            <a:spAutoFit/>
          </a:bodyPr>
          <a:lstStyle/>
          <a:p>
            <a:pPr defTabSz="685800"/>
            <a:r>
              <a:rPr lang="en-US" sz="1400" b="1" kern="0" dirty="0">
                <a:solidFill>
                  <a:srgbClr val="005587"/>
                </a:solidFill>
                <a:cs typeface="Arial"/>
                <a:sym typeface="Arial"/>
              </a:rPr>
              <a:t>Special thanks to the CLAFH research team</a:t>
            </a:r>
            <a:r>
              <a:rPr lang="en-US" sz="1400" kern="0" dirty="0">
                <a:solidFill>
                  <a:srgbClr val="005587"/>
                </a:solidFill>
                <a:cs typeface="Arial"/>
                <a:sym typeface="Arial"/>
              </a:rPr>
              <a:t>:</a:t>
            </a:r>
          </a:p>
        </p:txBody>
      </p:sp>
      <p:pic>
        <p:nvPicPr>
          <p:cNvPr id="35" name="Picture 34">
            <a:extLst>
              <a:ext uri="{FF2B5EF4-FFF2-40B4-BE49-F238E27FC236}">
                <a16:creationId xmlns:a16="http://schemas.microsoft.com/office/drawing/2014/main" id="{BB5289F9-C9A1-4D21-B40E-0351EDA517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4342" y="1556435"/>
            <a:ext cx="3648461" cy="464709"/>
          </a:xfrm>
          <a:prstGeom prst="rect">
            <a:avLst/>
          </a:prstGeom>
        </p:spPr>
      </p:pic>
      <p:sp>
        <p:nvSpPr>
          <p:cNvPr id="36" name="Rectangle 35">
            <a:extLst>
              <a:ext uri="{FF2B5EF4-FFF2-40B4-BE49-F238E27FC236}">
                <a16:creationId xmlns:a16="http://schemas.microsoft.com/office/drawing/2014/main" id="{BED56C74-8EF9-4869-90DC-4738DC32C9BB}"/>
              </a:ext>
            </a:extLst>
          </p:cNvPr>
          <p:cNvSpPr/>
          <p:nvPr/>
        </p:nvSpPr>
        <p:spPr>
          <a:xfrm>
            <a:off x="5054455" y="1083777"/>
            <a:ext cx="3848237" cy="2915655"/>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Tree>
    <p:extLst>
      <p:ext uri="{BB962C8B-B14F-4D97-AF65-F5344CB8AC3E}">
        <p14:creationId xmlns:p14="http://schemas.microsoft.com/office/powerpoint/2010/main" val="377182291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844671"/>
            <a:ext cx="6842234" cy="3848758"/>
          </a:xfrm>
        </p:spPr>
      </p:pic>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43</a:t>
            </a:fld>
            <a:endParaRPr lang="en-US">
              <a:solidFill>
                <a:srgbClr val="FFFFFF"/>
              </a:solidFill>
              <a:latin typeface="Arial"/>
            </a:endParaRPr>
          </a:p>
        </p:txBody>
      </p:sp>
      <p:sp>
        <p:nvSpPr>
          <p:cNvPr id="3" name="Rectangle 2">
            <a:extLst>
              <a:ext uri="{FF2B5EF4-FFF2-40B4-BE49-F238E27FC236}">
                <a16:creationId xmlns:a16="http://schemas.microsoft.com/office/drawing/2014/main" id="{62A34494-C99B-3C0C-6448-0D5AE84FEDF4}"/>
              </a:ext>
            </a:extLst>
          </p:cNvPr>
          <p:cNvSpPr/>
          <p:nvPr/>
        </p:nvSpPr>
        <p:spPr>
          <a:xfrm>
            <a:off x="8153400" y="4552247"/>
            <a:ext cx="990600" cy="591253"/>
          </a:xfrm>
          <a:prstGeom prst="rect">
            <a:avLst/>
          </a:prstGeom>
          <a:solidFill>
            <a:srgbClr val="1C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883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8D6C-DDC2-4F6E-A297-7E7BCAA542E1}"/>
              </a:ext>
            </a:extLst>
          </p:cNvPr>
          <p:cNvSpPr>
            <a:spLocks noGrp="1"/>
          </p:cNvSpPr>
          <p:nvPr>
            <p:ph type="title"/>
          </p:nvPr>
        </p:nvSpPr>
        <p:spPr>
          <a:xfrm>
            <a:off x="414215" y="-61021"/>
            <a:ext cx="8315569" cy="857250"/>
          </a:xfrm>
        </p:spPr>
        <p:txBody>
          <a:bodyPr/>
          <a:lstStyle/>
          <a:p>
            <a:pPr algn="ctr"/>
            <a:r>
              <a:rPr lang="en-US" dirty="0"/>
              <a:t>Resources</a:t>
            </a:r>
          </a:p>
        </p:txBody>
      </p:sp>
      <p:sp>
        <p:nvSpPr>
          <p:cNvPr id="5" name="Slide Number Placeholder 4">
            <a:extLst>
              <a:ext uri="{FF2B5EF4-FFF2-40B4-BE49-F238E27FC236}">
                <a16:creationId xmlns:a16="http://schemas.microsoft.com/office/drawing/2014/main" id="{29C8A071-676C-43A3-A1AD-83E943F5F069}"/>
              </a:ext>
            </a:extLst>
          </p:cNvPr>
          <p:cNvSpPr>
            <a:spLocks noGrp="1"/>
          </p:cNvSpPr>
          <p:nvPr>
            <p:ph type="sldNum" sz="quarter" idx="12"/>
          </p:nvPr>
        </p:nvSpPr>
        <p:spPr/>
        <p:txBody>
          <a:bodyPr/>
          <a:lstStyle/>
          <a:p>
            <a:fld id="{6E2D2B3B-882E-40F3-A32F-6DD516915044}" type="slidenum">
              <a:rPr lang="en-US" smtClean="0"/>
              <a:pPr/>
              <a:t>44</a:t>
            </a:fld>
            <a:endParaRPr lang="en-US"/>
          </a:p>
        </p:txBody>
      </p:sp>
      <p:sp>
        <p:nvSpPr>
          <p:cNvPr id="6" name="Content Placeholder 6">
            <a:extLst>
              <a:ext uri="{FF2B5EF4-FFF2-40B4-BE49-F238E27FC236}">
                <a16:creationId xmlns:a16="http://schemas.microsoft.com/office/drawing/2014/main" id="{BC9D1F63-29BE-408E-AE83-23B73F1B5EEC}"/>
              </a:ext>
            </a:extLst>
          </p:cNvPr>
          <p:cNvSpPr>
            <a:spLocks noGrp="1"/>
          </p:cNvSpPr>
          <p:nvPr>
            <p:ph sz="half" idx="2"/>
          </p:nvPr>
        </p:nvSpPr>
        <p:spPr>
          <a:xfrm>
            <a:off x="4473019" y="962480"/>
            <a:ext cx="4572000" cy="3874291"/>
          </a:xfrm>
        </p:spPr>
        <p:txBody>
          <a:bodyPr>
            <a:normAutofit fontScale="92500" lnSpcReduction="20000"/>
          </a:bodyPr>
          <a:lstStyle/>
          <a:p>
            <a:r>
              <a:rPr lang="en-US" dirty="0"/>
              <a:t>AETC National HIV Curriculum  </a:t>
            </a:r>
            <a:r>
              <a:rPr lang="en-US" sz="2100" dirty="0">
                <a:hlinkClick r:id="rId3"/>
              </a:rPr>
              <a:t>https://aidsetc.org/nhc</a:t>
            </a:r>
            <a:endParaRPr lang="en-US" dirty="0"/>
          </a:p>
          <a:p>
            <a:endParaRPr lang="en-US" sz="900" dirty="0"/>
          </a:p>
          <a:p>
            <a:r>
              <a:rPr lang="en-US" dirty="0"/>
              <a:t>AETC National Coordinating Resource Center </a:t>
            </a:r>
            <a:r>
              <a:rPr lang="en-US" sz="1700" dirty="0">
                <a:hlinkClick r:id="rId4"/>
              </a:rPr>
              <a:t>https://targethiv.org/library/aetc-national-coordinating-resource-center-0</a:t>
            </a:r>
            <a:endParaRPr lang="en-US" sz="1700" dirty="0"/>
          </a:p>
          <a:p>
            <a:endParaRPr lang="en-US" sz="800" dirty="0"/>
          </a:p>
          <a:p>
            <a:r>
              <a:rPr lang="en-US" dirty="0"/>
              <a:t>Additional trainings </a:t>
            </a:r>
            <a:r>
              <a:rPr lang="en-US" sz="1700" dirty="0">
                <a:hlinkClick r:id="rId5"/>
              </a:rPr>
              <a:t>scaetcecho@salud.unm.edu</a:t>
            </a:r>
            <a:endParaRPr lang="en-US" sz="1700" dirty="0"/>
          </a:p>
          <a:p>
            <a:endParaRPr lang="en-US" sz="1700" dirty="0"/>
          </a:p>
          <a:p>
            <a:r>
              <a:rPr lang="en-US" sz="1700" dirty="0">
                <a:hlinkClick r:id="rId6"/>
              </a:rPr>
              <a:t>www.SCAETC.org</a:t>
            </a:r>
            <a:endParaRPr lang="en-US" sz="1700" dirty="0"/>
          </a:p>
          <a:p>
            <a:endParaRPr lang="en-US" dirty="0"/>
          </a:p>
        </p:txBody>
      </p:sp>
      <p:sp>
        <p:nvSpPr>
          <p:cNvPr id="9" name="Content Placeholder 5">
            <a:extLst>
              <a:ext uri="{FF2B5EF4-FFF2-40B4-BE49-F238E27FC236}">
                <a16:creationId xmlns:a16="http://schemas.microsoft.com/office/drawing/2014/main" id="{7811E0DE-B1BB-4B78-9CE7-DADA30FB6EED}"/>
              </a:ext>
            </a:extLst>
          </p:cNvPr>
          <p:cNvSpPr>
            <a:spLocks noGrp="1"/>
          </p:cNvSpPr>
          <p:nvPr>
            <p:ph sz="half" idx="1"/>
          </p:nvPr>
        </p:nvSpPr>
        <p:spPr>
          <a:xfrm>
            <a:off x="63572" y="962480"/>
            <a:ext cx="4432228" cy="3874291"/>
          </a:xfrm>
        </p:spPr>
        <p:txBody>
          <a:bodyPr>
            <a:normAutofit fontScale="70000" lnSpcReduction="20000"/>
          </a:bodyPr>
          <a:lstStyle/>
          <a:p>
            <a:r>
              <a:rPr lang="en-US" sz="3400" dirty="0"/>
              <a:t>National Clinical Consultation Center </a:t>
            </a:r>
            <a:r>
              <a:rPr lang="en-US" sz="2600" dirty="0">
                <a:hlinkClick r:id="rId7"/>
              </a:rPr>
              <a:t>http://nccc.ucsf.edu/</a:t>
            </a:r>
            <a:endParaRPr lang="en-US" sz="2600" dirty="0"/>
          </a:p>
          <a:p>
            <a:pPr lvl="1"/>
            <a:r>
              <a:rPr lang="en-US" sz="2800" dirty="0"/>
              <a:t>HIV Management</a:t>
            </a:r>
          </a:p>
          <a:p>
            <a:pPr lvl="1"/>
            <a:r>
              <a:rPr lang="en-US" sz="2800" dirty="0"/>
              <a:t>Perinatal HIV </a:t>
            </a:r>
          </a:p>
          <a:p>
            <a:pPr lvl="1"/>
            <a:r>
              <a:rPr lang="en-US" sz="2800" dirty="0"/>
              <a:t>HIV </a:t>
            </a:r>
            <a:r>
              <a:rPr lang="en-US" sz="2800" dirty="0" err="1"/>
              <a:t>PrEP</a:t>
            </a:r>
            <a:r>
              <a:rPr lang="en-US" sz="2800" dirty="0"/>
              <a:t> </a:t>
            </a:r>
          </a:p>
          <a:p>
            <a:pPr lvl="1"/>
            <a:r>
              <a:rPr lang="en-US" sz="2800" dirty="0"/>
              <a:t>HIV PEP line</a:t>
            </a:r>
          </a:p>
          <a:p>
            <a:pPr lvl="1"/>
            <a:r>
              <a:rPr lang="en-US" sz="2800" dirty="0"/>
              <a:t>HCV Management</a:t>
            </a:r>
          </a:p>
          <a:p>
            <a:pPr lvl="1"/>
            <a:r>
              <a:rPr lang="en-US" sz="2800" dirty="0"/>
              <a:t>Substance Use Management</a:t>
            </a:r>
          </a:p>
          <a:p>
            <a:pPr lvl="1"/>
            <a:endParaRPr lang="en-US" sz="600" dirty="0"/>
          </a:p>
          <a:p>
            <a:r>
              <a:rPr lang="en-US" sz="3400" dirty="0"/>
              <a:t>Present case on ECHO </a:t>
            </a:r>
            <a:r>
              <a:rPr lang="en-US" sz="2900" dirty="0">
                <a:hlinkClick r:id="rId8"/>
              </a:rPr>
              <a:t>https://hsc.unm.edu/scaetc/programs-services/echo.html</a:t>
            </a:r>
            <a:r>
              <a:rPr lang="en-US" sz="2900" dirty="0"/>
              <a:t> </a:t>
            </a:r>
          </a:p>
        </p:txBody>
      </p:sp>
      <p:sp>
        <p:nvSpPr>
          <p:cNvPr id="4" name="Rectangle 3">
            <a:extLst>
              <a:ext uri="{FF2B5EF4-FFF2-40B4-BE49-F238E27FC236}">
                <a16:creationId xmlns:a16="http://schemas.microsoft.com/office/drawing/2014/main" id="{7E6F50B2-E378-18DB-904D-2797EA6CF743}"/>
              </a:ext>
            </a:extLst>
          </p:cNvPr>
          <p:cNvSpPr/>
          <p:nvPr/>
        </p:nvSpPr>
        <p:spPr>
          <a:xfrm>
            <a:off x="8153400" y="4552247"/>
            <a:ext cx="990600" cy="591253"/>
          </a:xfrm>
          <a:prstGeom prst="rect">
            <a:avLst/>
          </a:prstGeom>
          <a:solidFill>
            <a:srgbClr val="1C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883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0" y="40198"/>
            <a:ext cx="9141619" cy="400110"/>
          </a:xfrm>
          <a:prstGeom prst="rect">
            <a:avLst/>
          </a:prstGeom>
        </p:spPr>
        <p:txBody>
          <a:bodyPr wrap="square">
            <a:spAutoFit/>
          </a:bodyPr>
          <a:lstStyle/>
          <a:p>
            <a:pPr algn="ctr" defTabSz="685800"/>
            <a:r>
              <a:rPr lang="en-US" sz="2000" b="1" kern="0" dirty="0">
                <a:solidFill>
                  <a:srgbClr val="FFFFFF"/>
                </a:solidFill>
                <a:latin typeface="Arial"/>
                <a:cs typeface="Arial"/>
                <a:sym typeface="Arial"/>
              </a:rPr>
              <a:t>Ending the U.S. HIV Epidemic (EHE) by 2030</a:t>
            </a:r>
          </a:p>
        </p:txBody>
      </p:sp>
      <p:sp>
        <p:nvSpPr>
          <p:cNvPr id="13" name="Rectangle 12">
            <a:extLst>
              <a:ext uri="{FF2B5EF4-FFF2-40B4-BE49-F238E27FC236}">
                <a16:creationId xmlns:a16="http://schemas.microsoft.com/office/drawing/2014/main" id="{1DD53B0F-94E3-40D0-B25B-A140F8083CE3}"/>
              </a:ext>
            </a:extLst>
          </p:cNvPr>
          <p:cNvSpPr/>
          <p:nvPr/>
        </p:nvSpPr>
        <p:spPr>
          <a:xfrm>
            <a:off x="1192" y="4224387"/>
            <a:ext cx="9141618"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14" name="Rectangle 13">
            <a:extLst>
              <a:ext uri="{FF2B5EF4-FFF2-40B4-BE49-F238E27FC236}">
                <a16:creationId xmlns:a16="http://schemas.microsoft.com/office/drawing/2014/main" id="{DADF2434-B2EB-4A77-BEE3-2659E391E2D3}"/>
              </a:ext>
            </a:extLst>
          </p:cNvPr>
          <p:cNvSpPr/>
          <p:nvPr/>
        </p:nvSpPr>
        <p:spPr>
          <a:xfrm>
            <a:off x="174373" y="4224387"/>
            <a:ext cx="8832272"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sp>
        <p:nvSpPr>
          <p:cNvPr id="8" name="TextBox 7">
            <a:extLst>
              <a:ext uri="{FF2B5EF4-FFF2-40B4-BE49-F238E27FC236}">
                <a16:creationId xmlns:a16="http://schemas.microsoft.com/office/drawing/2014/main" id="{728CBBC8-71E6-80A2-F575-6300E28C6680}"/>
              </a:ext>
            </a:extLst>
          </p:cNvPr>
          <p:cNvSpPr txBox="1"/>
          <p:nvPr/>
        </p:nvSpPr>
        <p:spPr>
          <a:xfrm>
            <a:off x="0" y="4944865"/>
            <a:ext cx="91440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 Ending the HIV Epidemic in the U.S. (EHE). Centers for Disease Control and Prevention Division of HIV Prevention. Reviewed July 07, 2022. Accessed May 1, 2023. https://www.cdc.gov/endhiv/index.html</a:t>
            </a:r>
          </a:p>
        </p:txBody>
      </p:sp>
      <p:sp>
        <p:nvSpPr>
          <p:cNvPr id="12" name="Text Placeholder 6">
            <a:extLst>
              <a:ext uri="{FF2B5EF4-FFF2-40B4-BE49-F238E27FC236}">
                <a16:creationId xmlns:a16="http://schemas.microsoft.com/office/drawing/2014/main" id="{57CED499-76A1-47CD-9936-6BADBC891DFA}"/>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grpSp>
        <p:nvGrpSpPr>
          <p:cNvPr id="15" name="Group 14">
            <a:extLst>
              <a:ext uri="{FF2B5EF4-FFF2-40B4-BE49-F238E27FC236}">
                <a16:creationId xmlns:a16="http://schemas.microsoft.com/office/drawing/2014/main" id="{4B150690-6F8A-48C2-9F7A-497628A149D9}"/>
              </a:ext>
            </a:extLst>
          </p:cNvPr>
          <p:cNvGrpSpPr/>
          <p:nvPr/>
        </p:nvGrpSpPr>
        <p:grpSpPr>
          <a:xfrm>
            <a:off x="5973871" y="1374876"/>
            <a:ext cx="2701465" cy="3555275"/>
            <a:chOff x="5973871" y="1374876"/>
            <a:chExt cx="2701465" cy="3555275"/>
          </a:xfrm>
        </p:grpSpPr>
        <p:pic>
          <p:nvPicPr>
            <p:cNvPr id="16" name="Picture 15" descr="Text&#10;&#10;Description automatically generated">
              <a:extLst>
                <a:ext uri="{FF2B5EF4-FFF2-40B4-BE49-F238E27FC236}">
                  <a16:creationId xmlns:a16="http://schemas.microsoft.com/office/drawing/2014/main" id="{CA236608-853C-4743-9EE2-D140DA07238C}"/>
                </a:ext>
              </a:extLst>
            </p:cNvPr>
            <p:cNvPicPr>
              <a:picLocks noChangeAspect="1"/>
            </p:cNvPicPr>
            <p:nvPr/>
          </p:nvPicPr>
          <p:blipFill rotWithShape="1">
            <a:blip r:embed="rId3">
              <a:extLst>
                <a:ext uri="{28A0092B-C50C-407E-A947-70E740481C1C}">
                  <a14:useLocalDpi xmlns:a14="http://schemas.microsoft.com/office/drawing/2010/main" val="0"/>
                </a:ext>
              </a:extLst>
            </a:blip>
            <a:srcRect t="11678"/>
            <a:stretch/>
          </p:blipFill>
          <p:spPr>
            <a:xfrm>
              <a:off x="5973871" y="1374876"/>
              <a:ext cx="2701465" cy="3555275"/>
            </a:xfrm>
            <a:prstGeom prst="rect">
              <a:avLst/>
            </a:prstGeom>
          </p:spPr>
        </p:pic>
        <p:sp>
          <p:nvSpPr>
            <p:cNvPr id="17" name="Rectangle 16">
              <a:extLst>
                <a:ext uri="{FF2B5EF4-FFF2-40B4-BE49-F238E27FC236}">
                  <a16:creationId xmlns:a16="http://schemas.microsoft.com/office/drawing/2014/main" id="{30D5261F-E119-4E7F-9266-03EE1EA64B4A}"/>
                </a:ext>
              </a:extLst>
            </p:cNvPr>
            <p:cNvSpPr/>
            <p:nvPr/>
          </p:nvSpPr>
          <p:spPr>
            <a:xfrm>
              <a:off x="6683930" y="1376673"/>
              <a:ext cx="1494183" cy="2795362"/>
            </a:xfrm>
            <a:prstGeom prst="rect">
              <a:avLst/>
            </a:prstGeom>
            <a:solidFill>
              <a:srgbClr val="C7C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216727E-61F9-4123-9857-016B9C306311}"/>
                </a:ext>
              </a:extLst>
            </p:cNvPr>
            <p:cNvSpPr txBox="1"/>
            <p:nvPr/>
          </p:nvSpPr>
          <p:spPr>
            <a:xfrm>
              <a:off x="6685364" y="1728561"/>
              <a:ext cx="1466934" cy="2215991"/>
            </a:xfrm>
            <a:prstGeom prst="rect">
              <a:avLst/>
            </a:prstGeom>
            <a:noFill/>
          </p:spPr>
          <p:txBody>
            <a:bodyPr wrap="square" rtlCol="0">
              <a:spAutoFit/>
            </a:bodyPr>
            <a:lstStyle/>
            <a:p>
              <a:pPr algn="ctr"/>
              <a:r>
                <a:rPr lang="en-US" sz="2000" b="1" dirty="0">
                  <a:solidFill>
                    <a:srgbClr val="C23037"/>
                  </a:solidFill>
                </a:rPr>
                <a:t>75%</a:t>
              </a:r>
            </a:p>
            <a:p>
              <a:pPr algn="ctr"/>
              <a:r>
                <a:rPr lang="en-US" sz="1400" b="1" dirty="0"/>
                <a:t>reduction </a:t>
              </a:r>
            </a:p>
            <a:p>
              <a:pPr algn="ctr"/>
              <a:r>
                <a:rPr lang="en-US" sz="1400" b="1" dirty="0"/>
                <a:t>in new HIV infections </a:t>
              </a:r>
            </a:p>
            <a:p>
              <a:pPr algn="ctr"/>
              <a:r>
                <a:rPr lang="en-US" sz="1400" b="1" dirty="0"/>
                <a:t>by 2025 </a:t>
              </a:r>
            </a:p>
            <a:p>
              <a:pPr algn="ctr"/>
              <a:r>
                <a:rPr lang="en-US" sz="1400" b="1" dirty="0"/>
                <a:t>and at least</a:t>
              </a:r>
            </a:p>
            <a:p>
              <a:pPr algn="ctr"/>
              <a:r>
                <a:rPr lang="en-US" sz="2000" dirty="0"/>
                <a:t> </a:t>
              </a:r>
              <a:r>
                <a:rPr lang="en-US" sz="2000" b="1" dirty="0">
                  <a:solidFill>
                    <a:srgbClr val="C23740"/>
                  </a:solidFill>
                </a:rPr>
                <a:t>90%</a:t>
              </a:r>
              <a:r>
                <a:rPr lang="en-US" sz="2000" dirty="0"/>
                <a:t> </a:t>
              </a:r>
              <a:r>
                <a:rPr lang="en-US" sz="1400" b="1" dirty="0"/>
                <a:t>reduction </a:t>
              </a:r>
            </a:p>
            <a:p>
              <a:pPr algn="ctr"/>
              <a:r>
                <a:rPr lang="en-US" sz="1400" b="1" dirty="0"/>
                <a:t>by 2030</a:t>
              </a:r>
            </a:p>
          </p:txBody>
        </p:sp>
      </p:grpSp>
      <p:sp>
        <p:nvSpPr>
          <p:cNvPr id="19" name="TextBox 18">
            <a:extLst>
              <a:ext uri="{FF2B5EF4-FFF2-40B4-BE49-F238E27FC236}">
                <a16:creationId xmlns:a16="http://schemas.microsoft.com/office/drawing/2014/main" id="{7AA6B53A-033D-4A95-9E3E-57AF7E940489}"/>
              </a:ext>
            </a:extLst>
          </p:cNvPr>
          <p:cNvSpPr txBox="1"/>
          <p:nvPr/>
        </p:nvSpPr>
        <p:spPr>
          <a:xfrm>
            <a:off x="6711179" y="801770"/>
            <a:ext cx="1466934" cy="461665"/>
          </a:xfrm>
          <a:prstGeom prst="rect">
            <a:avLst/>
          </a:prstGeom>
          <a:noFill/>
        </p:spPr>
        <p:txBody>
          <a:bodyPr wrap="square" rtlCol="0">
            <a:spAutoFit/>
          </a:bodyPr>
          <a:lstStyle/>
          <a:p>
            <a:pPr algn="ctr"/>
            <a:r>
              <a:rPr lang="en-US" sz="2400" b="1" dirty="0"/>
              <a:t>GOAL:</a:t>
            </a:r>
            <a:endParaRPr lang="en-US" sz="1600" b="1" dirty="0"/>
          </a:p>
        </p:txBody>
      </p:sp>
      <p:pic>
        <p:nvPicPr>
          <p:cNvPr id="20" name="Picture 19" descr="Funnel chart&#10;&#10;Description automatically generated with medium confidence">
            <a:extLst>
              <a:ext uri="{FF2B5EF4-FFF2-40B4-BE49-F238E27FC236}">
                <a16:creationId xmlns:a16="http://schemas.microsoft.com/office/drawing/2014/main" id="{48063B7A-AC5B-48AA-9898-D14D923E5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61653"/>
            <a:ext cx="5410200" cy="3555275"/>
          </a:xfrm>
          <a:prstGeom prst="rect">
            <a:avLst/>
          </a:prstGeom>
        </p:spPr>
      </p:pic>
      <p:sp>
        <p:nvSpPr>
          <p:cNvPr id="21" name="Rectangle 20">
            <a:extLst>
              <a:ext uri="{FF2B5EF4-FFF2-40B4-BE49-F238E27FC236}">
                <a16:creationId xmlns:a16="http://schemas.microsoft.com/office/drawing/2014/main" id="{4BC4765F-3ACB-4E0F-8A5C-CF4B223E73DB}"/>
              </a:ext>
            </a:extLst>
          </p:cNvPr>
          <p:cNvSpPr/>
          <p:nvPr/>
        </p:nvSpPr>
        <p:spPr>
          <a:xfrm rot="16200000">
            <a:off x="7117863" y="4030010"/>
            <a:ext cx="626317" cy="457200"/>
          </a:xfrm>
          <a:prstGeom prst="rect">
            <a:avLst/>
          </a:prstGeom>
          <a:solidFill>
            <a:srgbClr val="C7C8CA"/>
          </a:solidFill>
          <a:ln>
            <a:solidFill>
              <a:srgbClr val="C7C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ign with white text&#10;&#10;Description automatically generated with medium confidence">
            <a:extLst>
              <a:ext uri="{FF2B5EF4-FFF2-40B4-BE49-F238E27FC236}">
                <a16:creationId xmlns:a16="http://schemas.microsoft.com/office/drawing/2014/main" id="{7247A0DD-F256-4118-797E-02D281C3A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55" y="4550298"/>
            <a:ext cx="1163553" cy="410227"/>
          </a:xfrm>
          <a:prstGeom prst="rect">
            <a:avLst/>
          </a:prstGeom>
        </p:spPr>
      </p:pic>
    </p:spTree>
    <p:extLst>
      <p:ext uri="{BB962C8B-B14F-4D97-AF65-F5344CB8AC3E}">
        <p14:creationId xmlns:p14="http://schemas.microsoft.com/office/powerpoint/2010/main" val="313947359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19F04C0-BF3D-118B-B0F1-78D6830D6B92}"/>
              </a:ext>
            </a:extLst>
          </p:cNvPr>
          <p:cNvCxnSpPr>
            <a:cxnSpLocks/>
          </p:cNvCxnSpPr>
          <p:nvPr/>
        </p:nvCxnSpPr>
        <p:spPr>
          <a:xfrm>
            <a:off x="4267200" y="1581150"/>
            <a:ext cx="4332070" cy="2724153"/>
          </a:xfrm>
          <a:prstGeom prst="line">
            <a:avLst/>
          </a:prstGeom>
          <a:ln w="57150" cap="rnd">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DD53B0F-94E3-40D0-B25B-A140F8083CE3}"/>
              </a:ext>
            </a:extLst>
          </p:cNvPr>
          <p:cNvSpPr/>
          <p:nvPr/>
        </p:nvSpPr>
        <p:spPr>
          <a:xfrm>
            <a:off x="-7034" y="4247638"/>
            <a:ext cx="9141618"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kern="0" dirty="0">
              <a:solidFill>
                <a:srgbClr val="FFFFFF"/>
              </a:solidFill>
              <a:latin typeface="Arial"/>
              <a:sym typeface="Arial"/>
            </a:endParaRPr>
          </a:p>
        </p:txBody>
      </p:sp>
      <p:graphicFrame>
        <p:nvGraphicFramePr>
          <p:cNvPr id="17" name="Chart 16">
            <a:extLst>
              <a:ext uri="{FF2B5EF4-FFF2-40B4-BE49-F238E27FC236}">
                <a16:creationId xmlns:a16="http://schemas.microsoft.com/office/drawing/2014/main" id="{86CBB8D0-8405-41A7-BB39-8C4A8DD7ED07}"/>
              </a:ext>
            </a:extLst>
          </p:cNvPr>
          <p:cNvGraphicFramePr>
            <a:graphicFrameLocks/>
          </p:cNvGraphicFramePr>
          <p:nvPr>
            <p:extLst>
              <p:ext uri="{D42A27DB-BD31-4B8C-83A1-F6EECF244321}">
                <p14:modId xmlns:p14="http://schemas.microsoft.com/office/powerpoint/2010/main" val="1579406657"/>
              </p:ext>
            </p:extLst>
          </p:nvPr>
        </p:nvGraphicFramePr>
        <p:xfrm>
          <a:off x="142128" y="982003"/>
          <a:ext cx="8773271" cy="3957293"/>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kern="0">
              <a:solidFill>
                <a:srgbClr val="FFFFFF"/>
              </a:solidFill>
              <a:latin typeface="Arial" panose="020B0604020202020204"/>
              <a:sym typeface="Arial"/>
            </a:endParaRP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defTabSz="914171">
              <a:spcAft>
                <a:spcPts val="900"/>
              </a:spcAft>
              <a:buClr>
                <a:srgbClr val="D6201A"/>
              </a:buClr>
              <a:buNone/>
            </a:pPr>
            <a:endParaRPr lang="en-US" sz="1650" dirty="0">
              <a:solidFill>
                <a:srgbClr val="222222"/>
              </a:solidFill>
              <a:latin typeface="Arial" panose="020B0604020202020204"/>
              <a:sym typeface="Arial"/>
            </a:endParaRPr>
          </a:p>
        </p:txBody>
      </p:sp>
      <p:sp>
        <p:nvSpPr>
          <p:cNvPr id="2" name="Rectangle 1">
            <a:extLst>
              <a:ext uri="{FF2B5EF4-FFF2-40B4-BE49-F238E27FC236}">
                <a16:creationId xmlns:a16="http://schemas.microsoft.com/office/drawing/2014/main" id="{77FA5CA2-5651-49C7-9D87-202FBA2906E6}"/>
              </a:ext>
            </a:extLst>
          </p:cNvPr>
          <p:cNvSpPr/>
          <p:nvPr/>
        </p:nvSpPr>
        <p:spPr>
          <a:xfrm>
            <a:off x="10305" y="60275"/>
            <a:ext cx="9141619" cy="430887"/>
          </a:xfrm>
          <a:prstGeom prst="rect">
            <a:avLst/>
          </a:prstGeom>
        </p:spPr>
        <p:txBody>
          <a:bodyPr wrap="square">
            <a:spAutoFit/>
          </a:bodyPr>
          <a:lstStyle/>
          <a:p>
            <a:pPr algn="ctr" defTabSz="685800"/>
            <a:r>
              <a:rPr lang="en-US" sz="2200" b="1" kern="0" dirty="0">
                <a:solidFill>
                  <a:srgbClr val="FFFFFF"/>
                </a:solidFill>
                <a:latin typeface="Arial"/>
                <a:cs typeface="Arial"/>
                <a:sym typeface="Arial"/>
              </a:rPr>
              <a:t>Assessing Progress Towards Achieving the 2030 EHE Goal </a:t>
            </a:r>
          </a:p>
        </p:txBody>
      </p:sp>
      <p:sp>
        <p:nvSpPr>
          <p:cNvPr id="16" name="TextBox 15">
            <a:extLst>
              <a:ext uri="{FF2B5EF4-FFF2-40B4-BE49-F238E27FC236}">
                <a16:creationId xmlns:a16="http://schemas.microsoft.com/office/drawing/2014/main" id="{51E61039-3D69-4D78-9E95-9BD5C1CF87E8}"/>
              </a:ext>
            </a:extLst>
          </p:cNvPr>
          <p:cNvSpPr txBox="1"/>
          <p:nvPr/>
        </p:nvSpPr>
        <p:spPr>
          <a:xfrm>
            <a:off x="1191" y="4961676"/>
            <a:ext cx="9158166" cy="215444"/>
          </a:xfrm>
          <a:prstGeom prst="rect">
            <a:avLst/>
          </a:prstGeom>
          <a:noFill/>
        </p:spPr>
        <p:txBody>
          <a:bodyPr wrap="square" rtlCol="0">
            <a:spAutoFit/>
          </a:bodyPr>
          <a:lstStyle/>
          <a:p>
            <a:pPr defTabSz="514350"/>
            <a:r>
              <a:rPr lang="en-US" sz="800" kern="0" dirty="0">
                <a:solidFill>
                  <a:prstClr val="black"/>
                </a:solidFill>
                <a:latin typeface="Calibri" panose="020F0502020204030204" pitchFamily="34" charset="0"/>
                <a:cs typeface="Calibri" panose="020F0502020204030204" pitchFamily="34" charset="0"/>
                <a:sym typeface="Arial"/>
              </a:rPr>
              <a:t>Sources: The White House. National HIV/AIDS Strategy for the United States 2022–2025. https://files.hiv.gov/s3fs-public/NHAS-2022-2025.pdf; CDC. NCHHSTP </a:t>
            </a:r>
            <a:r>
              <a:rPr lang="en-US" sz="800" kern="0" dirty="0" err="1">
                <a:solidFill>
                  <a:prstClr val="black"/>
                </a:solidFill>
                <a:latin typeface="Calibri" panose="020F0502020204030204" pitchFamily="34" charset="0"/>
                <a:cs typeface="Calibri" panose="020F0502020204030204" pitchFamily="34" charset="0"/>
                <a:sym typeface="Arial"/>
              </a:rPr>
              <a:t>AtlasPlus</a:t>
            </a:r>
            <a:r>
              <a:rPr lang="en-US" sz="800" kern="0" dirty="0">
                <a:solidFill>
                  <a:prstClr val="black"/>
                </a:solidFill>
                <a:latin typeface="Calibri" panose="020F0502020204030204" pitchFamily="34" charset="0"/>
                <a:cs typeface="Calibri" panose="020F0502020204030204" pitchFamily="34" charset="0"/>
                <a:sym typeface="Arial"/>
              </a:rPr>
              <a:t>. https://www.cdc.gov/nchhstp/atlas/index.htm.</a:t>
            </a:r>
          </a:p>
        </p:txBody>
      </p:sp>
      <p:sp>
        <p:nvSpPr>
          <p:cNvPr id="4" name="Rectangle 3">
            <a:extLst>
              <a:ext uri="{FF2B5EF4-FFF2-40B4-BE49-F238E27FC236}">
                <a16:creationId xmlns:a16="http://schemas.microsoft.com/office/drawing/2014/main" id="{C03EFC56-A72D-48E9-8BF1-18EA9662CD61}"/>
              </a:ext>
            </a:extLst>
          </p:cNvPr>
          <p:cNvSpPr/>
          <p:nvPr/>
        </p:nvSpPr>
        <p:spPr>
          <a:xfrm>
            <a:off x="-5104" y="666750"/>
            <a:ext cx="9126564" cy="338554"/>
          </a:xfrm>
          <a:prstGeom prst="rect">
            <a:avLst/>
          </a:prstGeom>
        </p:spPr>
        <p:txBody>
          <a:bodyPr wrap="square">
            <a:spAutoFit/>
          </a:bodyPr>
          <a:lstStyle/>
          <a:p>
            <a:pPr algn="ctr" defTabSz="685800"/>
            <a:r>
              <a:rPr lang="en-US" sz="1600" b="1" kern="0" dirty="0">
                <a:solidFill>
                  <a:srgbClr val="04798D"/>
                </a:solidFill>
                <a:latin typeface="Arial" panose="020B0604020202020204" pitchFamily="34" charset="0"/>
                <a:cs typeface="Arial" panose="020B0604020202020204" pitchFamily="34" charset="0"/>
                <a:sym typeface="Arial"/>
              </a:rPr>
              <a:t>Annual HIV Infections in the U.S., 2010-2019</a:t>
            </a:r>
            <a:endParaRPr lang="en-US" sz="1400" b="1" kern="0" dirty="0">
              <a:solidFill>
                <a:srgbClr val="04798D"/>
              </a:solidFill>
              <a:latin typeface="Arial" panose="020B0604020202020204" pitchFamily="34" charset="0"/>
              <a:cs typeface="Arial" panose="020B0604020202020204" pitchFamily="34" charset="0"/>
              <a:sym typeface="Arial"/>
            </a:endParaRPr>
          </a:p>
        </p:txBody>
      </p:sp>
      <p:sp>
        <p:nvSpPr>
          <p:cNvPr id="67" name="TextBox 66">
            <a:extLst>
              <a:ext uri="{FF2B5EF4-FFF2-40B4-BE49-F238E27FC236}">
                <a16:creationId xmlns:a16="http://schemas.microsoft.com/office/drawing/2014/main" id="{F951CA7E-7619-9160-53A5-300BB957D3D5}"/>
              </a:ext>
            </a:extLst>
          </p:cNvPr>
          <p:cNvSpPr txBox="1"/>
          <p:nvPr/>
        </p:nvSpPr>
        <p:spPr>
          <a:xfrm>
            <a:off x="8109025" y="3363757"/>
            <a:ext cx="1050332" cy="523220"/>
          </a:xfrm>
          <a:prstGeom prst="rect">
            <a:avLst/>
          </a:prstGeom>
          <a:noFill/>
        </p:spPr>
        <p:txBody>
          <a:bodyPr wrap="square" rtlCol="0">
            <a:spAutoFit/>
          </a:bodyPr>
          <a:lstStyle/>
          <a:p>
            <a:pPr algn="ctr" defTabSz="514350"/>
            <a:r>
              <a:rPr lang="en-US" sz="1400" b="1" kern="0" dirty="0">
                <a:solidFill>
                  <a:prstClr val="black"/>
                </a:solidFill>
                <a:latin typeface="+mj-lt"/>
                <a:ea typeface="Arial" charset="0"/>
                <a:cs typeface="Calibri" panose="020F0502020204030204" pitchFamily="34" charset="0"/>
                <a:sym typeface="Arial"/>
              </a:rPr>
              <a:t>EHE 2030 Target</a:t>
            </a:r>
          </a:p>
        </p:txBody>
      </p:sp>
      <p:grpSp>
        <p:nvGrpSpPr>
          <p:cNvPr id="46" name="Group 45">
            <a:extLst>
              <a:ext uri="{FF2B5EF4-FFF2-40B4-BE49-F238E27FC236}">
                <a16:creationId xmlns:a16="http://schemas.microsoft.com/office/drawing/2014/main" id="{F6785D89-0947-BCD5-643F-9D171310F3C3}"/>
              </a:ext>
            </a:extLst>
          </p:cNvPr>
          <p:cNvGrpSpPr/>
          <p:nvPr/>
        </p:nvGrpSpPr>
        <p:grpSpPr>
          <a:xfrm>
            <a:off x="4953000" y="2062923"/>
            <a:ext cx="2352987" cy="2337627"/>
            <a:chOff x="375257" y="1839204"/>
            <a:chExt cx="1826407" cy="2337627"/>
          </a:xfrm>
        </p:grpSpPr>
        <p:grpSp>
          <p:nvGrpSpPr>
            <p:cNvPr id="47" name="Group 46">
              <a:extLst>
                <a:ext uri="{FF2B5EF4-FFF2-40B4-BE49-F238E27FC236}">
                  <a16:creationId xmlns:a16="http://schemas.microsoft.com/office/drawing/2014/main" id="{FD16ED04-A2C1-505F-7A27-2BB01D87DAB2}"/>
                </a:ext>
              </a:extLst>
            </p:cNvPr>
            <p:cNvGrpSpPr/>
            <p:nvPr/>
          </p:nvGrpSpPr>
          <p:grpSpPr>
            <a:xfrm>
              <a:off x="375257" y="1839204"/>
              <a:ext cx="1826407" cy="2337627"/>
              <a:chOff x="-1114925" y="1876026"/>
              <a:chExt cx="2769407" cy="2337627"/>
            </a:xfrm>
          </p:grpSpPr>
          <p:sp>
            <p:nvSpPr>
              <p:cNvPr id="49" name="Arrow: Down 48">
                <a:extLst>
                  <a:ext uri="{FF2B5EF4-FFF2-40B4-BE49-F238E27FC236}">
                    <a16:creationId xmlns:a16="http://schemas.microsoft.com/office/drawing/2014/main" id="{CC96EC25-D368-3486-C5B3-4480512C1AEC}"/>
                  </a:ext>
                </a:extLst>
              </p:cNvPr>
              <p:cNvSpPr/>
              <p:nvPr/>
            </p:nvSpPr>
            <p:spPr>
              <a:xfrm>
                <a:off x="-1114925" y="1876026"/>
                <a:ext cx="2769407" cy="2337627"/>
              </a:xfrm>
              <a:prstGeom prst="downArrow">
                <a:avLst>
                  <a:gd name="adj1" fmla="val 65442"/>
                  <a:gd name="adj2" fmla="val 31921"/>
                </a:avLst>
              </a:prstGeom>
              <a:solidFill>
                <a:schemeClr val="bg1"/>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D408FA13-02B7-B1FF-4646-3673CF24D524}"/>
                  </a:ext>
                </a:extLst>
              </p:cNvPr>
              <p:cNvSpPr txBox="1"/>
              <p:nvPr/>
            </p:nvSpPr>
            <p:spPr>
              <a:xfrm>
                <a:off x="-664828" y="2714226"/>
                <a:ext cx="1877537" cy="1077218"/>
              </a:xfrm>
              <a:prstGeom prst="rect">
                <a:avLst/>
              </a:prstGeom>
              <a:noFill/>
            </p:spPr>
            <p:txBody>
              <a:bodyPr wrap="square" rtlCol="0">
                <a:spAutoFit/>
              </a:bodyPr>
              <a:lstStyle/>
              <a:p>
                <a:pPr algn="ctr"/>
                <a:r>
                  <a:rPr lang="en-US" sz="2800" b="1" dirty="0">
                    <a:solidFill>
                      <a:srgbClr val="1D75BE"/>
                    </a:solidFill>
                  </a:rPr>
                  <a:t>&gt;2800</a:t>
                </a:r>
              </a:p>
              <a:p>
                <a:pPr algn="ctr"/>
                <a:r>
                  <a:rPr lang="en-US" b="1" dirty="0">
                    <a:solidFill>
                      <a:srgbClr val="1D75BE"/>
                    </a:solidFill>
                  </a:rPr>
                  <a:t>reduction </a:t>
                </a:r>
                <a:r>
                  <a:rPr lang="en-US" b="1" dirty="0"/>
                  <a:t>per year</a:t>
                </a:r>
                <a:endParaRPr lang="en-US" dirty="0"/>
              </a:p>
            </p:txBody>
          </p:sp>
          <p:sp>
            <p:nvSpPr>
              <p:cNvPr id="52" name="Rectangle 51">
                <a:extLst>
                  <a:ext uri="{FF2B5EF4-FFF2-40B4-BE49-F238E27FC236}">
                    <a16:creationId xmlns:a16="http://schemas.microsoft.com/office/drawing/2014/main" id="{4D668267-2833-CEF2-9FA7-4E45895C0849}"/>
                  </a:ext>
                </a:extLst>
              </p:cNvPr>
              <p:cNvSpPr/>
              <p:nvPr/>
            </p:nvSpPr>
            <p:spPr>
              <a:xfrm>
                <a:off x="-205612" y="2593886"/>
                <a:ext cx="205611" cy="45719"/>
              </a:xfrm>
              <a:prstGeom prst="rect">
                <a:avLst/>
              </a:prstGeom>
              <a:solidFill>
                <a:srgbClr val="02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A6540AE-EEE1-0484-4A4B-13AB5503A63E}"/>
                  </a:ext>
                </a:extLst>
              </p:cNvPr>
              <p:cNvSpPr/>
              <p:nvPr/>
            </p:nvSpPr>
            <p:spPr>
              <a:xfrm>
                <a:off x="35318" y="2593885"/>
                <a:ext cx="205611" cy="45719"/>
              </a:xfrm>
              <a:prstGeom prst="rect">
                <a:avLst/>
              </a:prstGeom>
              <a:solidFill>
                <a:srgbClr val="F5B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EE1ED2D-119F-0DB6-4C95-6DE02EA09F8F}"/>
                  </a:ext>
                </a:extLst>
              </p:cNvPr>
              <p:cNvSpPr/>
              <p:nvPr/>
            </p:nvSpPr>
            <p:spPr>
              <a:xfrm>
                <a:off x="273425" y="2593884"/>
                <a:ext cx="205611" cy="45719"/>
              </a:xfrm>
              <a:prstGeom prst="rect">
                <a:avLst/>
              </a:prstGeom>
              <a:solidFill>
                <a:srgbClr val="BC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4664A22-65A7-643B-29C4-79DAEBE1F89F}"/>
                  </a:ext>
                </a:extLst>
              </p:cNvPr>
              <p:cNvSpPr/>
              <p:nvPr/>
            </p:nvSpPr>
            <p:spPr>
              <a:xfrm>
                <a:off x="518601" y="2593883"/>
                <a:ext cx="205611" cy="45719"/>
              </a:xfrm>
              <a:prstGeom prst="rect">
                <a:avLst/>
              </a:prstGeom>
              <a:solidFill>
                <a:srgbClr val="1D7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FDEFF57E-15F5-4884-C04D-F072D1F41DDF}"/>
                </a:ext>
              </a:extLst>
            </p:cNvPr>
            <p:cNvSpPr txBox="1"/>
            <p:nvPr/>
          </p:nvSpPr>
          <p:spPr>
            <a:xfrm>
              <a:off x="561955" y="1849220"/>
              <a:ext cx="1453009" cy="646331"/>
            </a:xfrm>
            <a:prstGeom prst="rect">
              <a:avLst/>
            </a:prstGeom>
            <a:noFill/>
          </p:spPr>
          <p:txBody>
            <a:bodyPr wrap="square" rtlCol="0">
              <a:spAutoFit/>
            </a:bodyPr>
            <a:lstStyle/>
            <a:p>
              <a:pPr algn="ctr"/>
              <a:r>
                <a:rPr lang="en-US" sz="1200" b="1" dirty="0"/>
                <a:t>Average annual progress </a:t>
              </a:r>
              <a:r>
                <a:rPr lang="en-US" sz="1200" b="1" u="sng" dirty="0">
                  <a:solidFill>
                    <a:srgbClr val="1D75BE"/>
                  </a:solidFill>
                </a:rPr>
                <a:t>needed</a:t>
              </a:r>
              <a:r>
                <a:rPr lang="en-US" sz="1200" b="1" dirty="0">
                  <a:solidFill>
                    <a:srgbClr val="1D75BE"/>
                  </a:solidFill>
                </a:rPr>
                <a:t> </a:t>
              </a:r>
            </a:p>
            <a:p>
              <a:pPr algn="ctr"/>
              <a:r>
                <a:rPr lang="en-US" sz="1200" b="1" dirty="0"/>
                <a:t>2019-2030</a:t>
              </a:r>
            </a:p>
          </p:txBody>
        </p:sp>
      </p:grpSp>
      <p:sp>
        <p:nvSpPr>
          <p:cNvPr id="9" name="Rectangle 8">
            <a:extLst>
              <a:ext uri="{FF2B5EF4-FFF2-40B4-BE49-F238E27FC236}">
                <a16:creationId xmlns:a16="http://schemas.microsoft.com/office/drawing/2014/main" id="{04F1DF13-9B44-5907-F686-675C5319B4EC}"/>
              </a:ext>
            </a:extLst>
          </p:cNvPr>
          <p:cNvSpPr/>
          <p:nvPr/>
        </p:nvSpPr>
        <p:spPr>
          <a:xfrm>
            <a:off x="8115620" y="3272790"/>
            <a:ext cx="1005840" cy="128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8420FBE-2146-0445-1490-CBCF73096AF3}"/>
              </a:ext>
            </a:extLst>
          </p:cNvPr>
          <p:cNvSpPr txBox="1"/>
          <p:nvPr/>
        </p:nvSpPr>
        <p:spPr>
          <a:xfrm>
            <a:off x="8146290" y="3841296"/>
            <a:ext cx="1050332" cy="338554"/>
          </a:xfrm>
          <a:prstGeom prst="rect">
            <a:avLst/>
          </a:prstGeom>
          <a:noFill/>
        </p:spPr>
        <p:txBody>
          <a:bodyPr wrap="square" rtlCol="0">
            <a:spAutoFit/>
          </a:bodyPr>
          <a:lstStyle/>
          <a:p>
            <a:pPr algn="ctr" defTabSz="514350"/>
            <a:r>
              <a:rPr lang="en-US" sz="1600" b="1" i="0" dirty="0">
                <a:solidFill>
                  <a:srgbClr val="4D5156"/>
                </a:solidFill>
                <a:effectLst/>
                <a:latin typeface="+mj-lt"/>
              </a:rPr>
              <a:t>≤3,000</a:t>
            </a:r>
            <a:endParaRPr lang="en-US" sz="1600" b="1" kern="0" dirty="0">
              <a:solidFill>
                <a:prstClr val="black"/>
              </a:solidFill>
              <a:latin typeface="+mj-lt"/>
              <a:ea typeface="Arial" charset="0"/>
              <a:cs typeface="Calibri" panose="020F0502020204030204" pitchFamily="34" charset="0"/>
              <a:sym typeface="Arial"/>
            </a:endParaRPr>
          </a:p>
        </p:txBody>
      </p:sp>
      <p:sp>
        <p:nvSpPr>
          <p:cNvPr id="22" name="Right Brace 21">
            <a:extLst>
              <a:ext uri="{FF2B5EF4-FFF2-40B4-BE49-F238E27FC236}">
                <a16:creationId xmlns:a16="http://schemas.microsoft.com/office/drawing/2014/main" id="{D3408080-3AF2-ACCA-1232-AB8539A09C16}"/>
              </a:ext>
            </a:extLst>
          </p:cNvPr>
          <p:cNvSpPr/>
          <p:nvPr/>
        </p:nvSpPr>
        <p:spPr>
          <a:xfrm>
            <a:off x="4692703" y="1193810"/>
            <a:ext cx="76200" cy="440439"/>
          </a:xfrm>
          <a:prstGeom prst="rightBrace">
            <a:avLst/>
          </a:prstGeom>
          <a:ln w="38100">
            <a:solidFill>
              <a:srgbClr val="0479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5C677F2-E002-6A43-7325-C31795F3F8F6}"/>
              </a:ext>
            </a:extLst>
          </p:cNvPr>
          <p:cNvSpPr txBox="1"/>
          <p:nvPr/>
        </p:nvSpPr>
        <p:spPr>
          <a:xfrm>
            <a:off x="4864174" y="1172584"/>
            <a:ext cx="3451375" cy="461665"/>
          </a:xfrm>
          <a:prstGeom prst="rect">
            <a:avLst/>
          </a:prstGeom>
          <a:noFill/>
        </p:spPr>
        <p:txBody>
          <a:bodyPr wrap="square" rtlCol="0">
            <a:spAutoFit/>
          </a:bodyPr>
          <a:lstStyle/>
          <a:p>
            <a:r>
              <a:rPr lang="en-US" sz="1200" b="1" dirty="0"/>
              <a:t>Average annual progress 2010-2019:</a:t>
            </a:r>
          </a:p>
          <a:p>
            <a:r>
              <a:rPr lang="en-US" sz="1200" b="1" dirty="0">
                <a:solidFill>
                  <a:srgbClr val="04798D"/>
                </a:solidFill>
              </a:rPr>
              <a:t>~500 reduction </a:t>
            </a:r>
            <a:r>
              <a:rPr lang="en-US" sz="1200" b="1" dirty="0"/>
              <a:t>per year</a:t>
            </a:r>
          </a:p>
        </p:txBody>
      </p:sp>
      <p:sp>
        <p:nvSpPr>
          <p:cNvPr id="24" name="TextBox 23">
            <a:extLst>
              <a:ext uri="{FF2B5EF4-FFF2-40B4-BE49-F238E27FC236}">
                <a16:creationId xmlns:a16="http://schemas.microsoft.com/office/drawing/2014/main" id="{EA9659A4-E30E-F4E2-8D58-2C53AC16F38B}"/>
              </a:ext>
            </a:extLst>
          </p:cNvPr>
          <p:cNvSpPr txBox="1"/>
          <p:nvPr/>
        </p:nvSpPr>
        <p:spPr>
          <a:xfrm>
            <a:off x="762000" y="2980551"/>
            <a:ext cx="3596812" cy="276999"/>
          </a:xfrm>
          <a:prstGeom prst="rect">
            <a:avLst/>
          </a:prstGeom>
          <a:noFill/>
        </p:spPr>
        <p:txBody>
          <a:bodyPr wrap="square" rtlCol="0">
            <a:spAutoFit/>
          </a:bodyPr>
          <a:lstStyle/>
          <a:p>
            <a:pPr algn="ctr"/>
            <a:r>
              <a:rPr lang="en-US" sz="1200" b="1" dirty="0">
                <a:solidFill>
                  <a:srgbClr val="BC1022"/>
                </a:solidFill>
              </a:rPr>
              <a:t>+6% annual new HIV infections among Latinos</a:t>
            </a:r>
          </a:p>
        </p:txBody>
      </p:sp>
      <p:pic>
        <p:nvPicPr>
          <p:cNvPr id="6" name="Picture 5" descr="A blue sign with white text&#10;&#10;Description automatically generated with medium confidence">
            <a:extLst>
              <a:ext uri="{FF2B5EF4-FFF2-40B4-BE49-F238E27FC236}">
                <a16:creationId xmlns:a16="http://schemas.microsoft.com/office/drawing/2014/main" id="{25A7AC8B-19E1-58AB-81F5-7AE0B15A2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540" y="569420"/>
            <a:ext cx="1161474" cy="409494"/>
          </a:xfrm>
          <a:prstGeom prst="rect">
            <a:avLst/>
          </a:prstGeom>
        </p:spPr>
      </p:pic>
    </p:spTree>
    <p:extLst>
      <p:ext uri="{BB962C8B-B14F-4D97-AF65-F5344CB8AC3E}">
        <p14:creationId xmlns:p14="http://schemas.microsoft.com/office/powerpoint/2010/main" val="409257626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13" name="Rectangle 12">
            <a:extLst>
              <a:ext uri="{FF2B5EF4-FFF2-40B4-BE49-F238E27FC236}">
                <a16:creationId xmlns:a16="http://schemas.microsoft.com/office/drawing/2014/main" id="{1DD53B0F-94E3-40D0-B25B-A140F8083CE3}"/>
              </a:ext>
            </a:extLst>
          </p:cNvPr>
          <p:cNvSpPr/>
          <p:nvPr/>
        </p:nvSpPr>
        <p:spPr>
          <a:xfrm>
            <a:off x="1192" y="4224387"/>
            <a:ext cx="9141618"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sp>
        <p:nvSpPr>
          <p:cNvPr id="6" name="Google Shape;444;p40">
            <a:extLst>
              <a:ext uri="{FF2B5EF4-FFF2-40B4-BE49-F238E27FC236}">
                <a16:creationId xmlns:a16="http://schemas.microsoft.com/office/drawing/2014/main" id="{B7B458A9-C4CC-430D-8C11-126EBBA891F2}"/>
              </a:ext>
            </a:extLst>
          </p:cNvPr>
          <p:cNvSpPr txBox="1">
            <a:spLocks noGrp="1"/>
          </p:cNvSpPr>
          <p:nvPr>
            <p:ph type="title"/>
          </p:nvPr>
        </p:nvSpPr>
        <p:spPr>
          <a:xfrm>
            <a:off x="990475" y="4551656"/>
            <a:ext cx="7249887" cy="290621"/>
          </a:xfrm>
          <a:prstGeom prst="rect">
            <a:avLst/>
          </a:prstGeom>
          <a:noFill/>
          <a:ln>
            <a:noFill/>
          </a:ln>
        </p:spPr>
        <p:txBody>
          <a:bodyPr spcFirstLastPara="1" vert="horz" wrap="square" lIns="68569" tIns="68569" rIns="68569" bIns="68569" rtlCol="0" anchor="ctr" anchorCtr="0">
            <a:noAutofit/>
          </a:bodyPr>
          <a:lstStyle/>
          <a:p>
            <a:pPr algn="ctr"/>
            <a:r>
              <a:rPr lang="en-US" sz="1600" b="1" dirty="0">
                <a:solidFill>
                  <a:schemeClr val="tx1"/>
                </a:solidFill>
                <a:latin typeface="Arial" panose="020B0604020202020204" pitchFamily="34" charset="0"/>
              </a:rPr>
              <a:t>Latinos are a fast-growing </a:t>
            </a:r>
            <a:r>
              <a:rPr lang="en-US" sz="1600" b="1" dirty="0">
                <a:solidFill>
                  <a:srgbClr val="0070C0"/>
                </a:solidFill>
                <a:latin typeface="Arial" panose="020B0604020202020204" pitchFamily="34" charset="0"/>
              </a:rPr>
              <a:t>priority population </a:t>
            </a:r>
            <a:r>
              <a:rPr lang="en-US" sz="1600" b="1" dirty="0">
                <a:solidFill>
                  <a:schemeClr val="tx1"/>
                </a:solidFill>
                <a:latin typeface="Arial" panose="020B0604020202020204" pitchFamily="34" charset="0"/>
              </a:rPr>
              <a:t>in the U.S. HIV epidemic.</a:t>
            </a:r>
            <a:endParaRPr sz="1600" b="1" dirty="0">
              <a:solidFill>
                <a:schemeClr val="tx1"/>
              </a:solidFill>
              <a:latin typeface="Arial" panose="020B0604020202020204" pitchFamily="34" charset="0"/>
            </a:endParaRPr>
          </a:p>
        </p:txBody>
      </p:sp>
      <p:sp>
        <p:nvSpPr>
          <p:cNvPr id="8" name="Google Shape;523;p3">
            <a:extLst>
              <a:ext uri="{FF2B5EF4-FFF2-40B4-BE49-F238E27FC236}">
                <a16:creationId xmlns:a16="http://schemas.microsoft.com/office/drawing/2014/main" id="{64F54F6A-8239-4AED-89FE-3B4C14E33B0C}"/>
              </a:ext>
            </a:extLst>
          </p:cNvPr>
          <p:cNvSpPr txBox="1"/>
          <p:nvPr/>
        </p:nvSpPr>
        <p:spPr>
          <a:xfrm>
            <a:off x="3129160" y="4105876"/>
            <a:ext cx="802350" cy="335025"/>
          </a:xfrm>
          <a:prstGeom prst="rect">
            <a:avLst/>
          </a:prstGeom>
          <a:solidFill>
            <a:srgbClr val="FFFFFF"/>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t>Overall </a:t>
            </a:r>
            <a:endParaRPr sz="1200" dirty="0"/>
          </a:p>
          <a:p>
            <a:pPr>
              <a:buSzPts val="700"/>
              <a:defRPr/>
            </a:pPr>
            <a:endParaRPr sz="525" dirty="0"/>
          </a:p>
          <a:p>
            <a:pPr>
              <a:buSzPts val="1600"/>
              <a:defRPr/>
            </a:pPr>
            <a:endParaRPr sz="1200" dirty="0"/>
          </a:p>
        </p:txBody>
      </p:sp>
      <p:sp>
        <p:nvSpPr>
          <p:cNvPr id="9" name="Google Shape;525;p3">
            <a:extLst>
              <a:ext uri="{FF2B5EF4-FFF2-40B4-BE49-F238E27FC236}">
                <a16:creationId xmlns:a16="http://schemas.microsoft.com/office/drawing/2014/main" id="{44E20050-A2C9-4E3B-AE36-5CCA89167B8D}"/>
              </a:ext>
            </a:extLst>
          </p:cNvPr>
          <p:cNvSpPr txBox="1"/>
          <p:nvPr/>
        </p:nvSpPr>
        <p:spPr>
          <a:xfrm>
            <a:off x="3970180" y="4118845"/>
            <a:ext cx="1123200" cy="335025"/>
          </a:xfrm>
          <a:prstGeom prst="rect">
            <a:avLst/>
          </a:prstGeom>
          <a:solidFill>
            <a:srgbClr val="FFFFFF"/>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t>Black</a:t>
            </a:r>
            <a:endParaRPr sz="1200" dirty="0"/>
          </a:p>
          <a:p>
            <a:pPr>
              <a:buSzPts val="700"/>
              <a:defRPr/>
            </a:pPr>
            <a:endParaRPr sz="525" dirty="0"/>
          </a:p>
          <a:p>
            <a:pPr>
              <a:buSzPts val="1600"/>
              <a:defRPr/>
            </a:pPr>
            <a:endParaRPr sz="1200" dirty="0"/>
          </a:p>
        </p:txBody>
      </p:sp>
      <p:sp>
        <p:nvSpPr>
          <p:cNvPr id="10" name="Google Shape;527;p3">
            <a:extLst>
              <a:ext uri="{FF2B5EF4-FFF2-40B4-BE49-F238E27FC236}">
                <a16:creationId xmlns:a16="http://schemas.microsoft.com/office/drawing/2014/main" id="{174D3CE4-EE04-4060-B7F8-42802C9BE2F3}"/>
              </a:ext>
            </a:extLst>
          </p:cNvPr>
          <p:cNvSpPr txBox="1"/>
          <p:nvPr/>
        </p:nvSpPr>
        <p:spPr>
          <a:xfrm>
            <a:off x="4709846" y="4122542"/>
            <a:ext cx="802350" cy="335025"/>
          </a:xfrm>
          <a:prstGeom prst="rect">
            <a:avLst/>
          </a:prstGeom>
          <a:solidFill>
            <a:srgbClr val="FFFFFF"/>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t>White</a:t>
            </a:r>
            <a:endParaRPr sz="1200" dirty="0"/>
          </a:p>
          <a:p>
            <a:pPr>
              <a:buSzPts val="700"/>
              <a:defRPr/>
            </a:pPr>
            <a:endParaRPr sz="525" dirty="0"/>
          </a:p>
          <a:p>
            <a:pPr>
              <a:buSzPts val="1600"/>
              <a:defRPr/>
            </a:pPr>
            <a:endParaRPr sz="1200" dirty="0"/>
          </a:p>
        </p:txBody>
      </p:sp>
      <p:sp>
        <p:nvSpPr>
          <p:cNvPr id="11" name="Google Shape;529;p3">
            <a:extLst>
              <a:ext uri="{FF2B5EF4-FFF2-40B4-BE49-F238E27FC236}">
                <a16:creationId xmlns:a16="http://schemas.microsoft.com/office/drawing/2014/main" id="{E4DFB458-4A8C-43B1-8267-39348E5912F1}"/>
              </a:ext>
            </a:extLst>
          </p:cNvPr>
          <p:cNvSpPr txBox="1"/>
          <p:nvPr/>
        </p:nvSpPr>
        <p:spPr>
          <a:xfrm>
            <a:off x="5453939" y="4118845"/>
            <a:ext cx="573050" cy="256725"/>
          </a:xfrm>
          <a:prstGeom prst="rect">
            <a:avLst/>
          </a:prstGeom>
          <a:solidFill>
            <a:srgbClr val="FFFFFF"/>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t>Latino </a:t>
            </a:r>
            <a:endParaRPr sz="1200" dirty="0"/>
          </a:p>
          <a:p>
            <a:pPr>
              <a:buSzPts val="700"/>
              <a:defRPr/>
            </a:pPr>
            <a:endParaRPr sz="525" dirty="0"/>
          </a:p>
          <a:p>
            <a:pPr>
              <a:buSzPts val="1600"/>
              <a:defRPr/>
            </a:pPr>
            <a:endParaRPr sz="1200" dirty="0"/>
          </a:p>
        </p:txBody>
      </p:sp>
      <p:sp>
        <p:nvSpPr>
          <p:cNvPr id="12" name="Rectangle 11">
            <a:extLst>
              <a:ext uri="{FF2B5EF4-FFF2-40B4-BE49-F238E27FC236}">
                <a16:creationId xmlns:a16="http://schemas.microsoft.com/office/drawing/2014/main" id="{CE5EBDEE-FD23-48D8-8FFA-692E4AAFA9BB}"/>
              </a:ext>
            </a:extLst>
          </p:cNvPr>
          <p:cNvSpPr/>
          <p:nvPr/>
        </p:nvSpPr>
        <p:spPr>
          <a:xfrm>
            <a:off x="2967794" y="4195312"/>
            <a:ext cx="178379" cy="165144"/>
          </a:xfrm>
          <a:prstGeom prst="rect">
            <a:avLst/>
          </a:prstGeom>
          <a:solidFill>
            <a:srgbClr val="8A8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14" name="Rectangle 13">
            <a:extLst>
              <a:ext uri="{FF2B5EF4-FFF2-40B4-BE49-F238E27FC236}">
                <a16:creationId xmlns:a16="http://schemas.microsoft.com/office/drawing/2014/main" id="{00EE717F-C15D-42A1-B975-CA46C2E9C65B}"/>
              </a:ext>
            </a:extLst>
          </p:cNvPr>
          <p:cNvSpPr/>
          <p:nvPr/>
        </p:nvSpPr>
        <p:spPr>
          <a:xfrm>
            <a:off x="3799582" y="4198367"/>
            <a:ext cx="178379" cy="165144"/>
          </a:xfrm>
          <a:prstGeom prst="rect">
            <a:avLst/>
          </a:prstGeom>
          <a:solidFill>
            <a:srgbClr val="A5D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15" name="Arrow: Down 14">
            <a:extLst>
              <a:ext uri="{FF2B5EF4-FFF2-40B4-BE49-F238E27FC236}">
                <a16:creationId xmlns:a16="http://schemas.microsoft.com/office/drawing/2014/main" id="{182621B7-75F5-4EBC-81D6-09D8A4FBD124}"/>
              </a:ext>
            </a:extLst>
          </p:cNvPr>
          <p:cNvSpPr/>
          <p:nvPr/>
        </p:nvSpPr>
        <p:spPr>
          <a:xfrm rot="10800000">
            <a:off x="1211116" y="2295703"/>
            <a:ext cx="1544306" cy="1645920"/>
          </a:xfrm>
          <a:prstGeom prst="downArrow">
            <a:avLst>
              <a:gd name="adj1" fmla="val 61360"/>
              <a:gd name="adj2" fmla="val 50000"/>
            </a:avLst>
          </a:prstGeom>
          <a:solidFill>
            <a:srgbClr val="968DD7"/>
          </a:solidFill>
          <a:ln w="76200">
            <a:solidFill>
              <a:srgbClr val="4A3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16" name="Arrow: Down 15">
            <a:extLst>
              <a:ext uri="{FF2B5EF4-FFF2-40B4-BE49-F238E27FC236}">
                <a16:creationId xmlns:a16="http://schemas.microsoft.com/office/drawing/2014/main" id="{3202CA82-8510-428C-8F1B-F4924A8F3514}"/>
              </a:ext>
            </a:extLst>
          </p:cNvPr>
          <p:cNvSpPr/>
          <p:nvPr/>
        </p:nvSpPr>
        <p:spPr>
          <a:xfrm rot="10800000">
            <a:off x="2931382" y="2358071"/>
            <a:ext cx="1544306" cy="1563624"/>
          </a:xfrm>
          <a:prstGeom prst="downArrow">
            <a:avLst>
              <a:gd name="adj1" fmla="val 61360"/>
              <a:gd name="adj2" fmla="val 50000"/>
            </a:avLst>
          </a:prstGeom>
          <a:solidFill>
            <a:srgbClr val="95D3F5"/>
          </a:solidFill>
          <a:ln w="76200">
            <a:solidFill>
              <a:srgbClr val="31A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17" name="Arrow: Down 16">
            <a:extLst>
              <a:ext uri="{FF2B5EF4-FFF2-40B4-BE49-F238E27FC236}">
                <a16:creationId xmlns:a16="http://schemas.microsoft.com/office/drawing/2014/main" id="{8FF84398-5E9D-4185-9C73-6BC7598AD095}"/>
              </a:ext>
            </a:extLst>
          </p:cNvPr>
          <p:cNvSpPr/>
          <p:nvPr/>
        </p:nvSpPr>
        <p:spPr>
          <a:xfrm rot="10800000">
            <a:off x="4574326" y="2852749"/>
            <a:ext cx="1544306" cy="1076706"/>
          </a:xfrm>
          <a:prstGeom prst="downArrow">
            <a:avLst>
              <a:gd name="adj1" fmla="val 61360"/>
              <a:gd name="adj2" fmla="val 50000"/>
            </a:avLst>
          </a:prstGeom>
          <a:solidFill>
            <a:srgbClr val="23AD9D"/>
          </a:solidFill>
          <a:ln w="76200">
            <a:solidFill>
              <a:srgbClr val="177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18" name="Arrow: Down 17">
            <a:extLst>
              <a:ext uri="{FF2B5EF4-FFF2-40B4-BE49-F238E27FC236}">
                <a16:creationId xmlns:a16="http://schemas.microsoft.com/office/drawing/2014/main" id="{E12BA2A1-F0E5-4508-AC21-1C7A2E8EE828}"/>
              </a:ext>
            </a:extLst>
          </p:cNvPr>
          <p:cNvSpPr/>
          <p:nvPr/>
        </p:nvSpPr>
        <p:spPr>
          <a:xfrm rot="10800000">
            <a:off x="6102403" y="1209990"/>
            <a:ext cx="1544306" cy="2715768"/>
          </a:xfrm>
          <a:prstGeom prst="downArrow">
            <a:avLst>
              <a:gd name="adj1" fmla="val 61360"/>
              <a:gd name="adj2" fmla="val 50000"/>
            </a:avLst>
          </a:prstGeom>
          <a:solidFill>
            <a:srgbClr val="EA4848"/>
          </a:solidFill>
          <a:ln w="76200">
            <a:solidFill>
              <a:srgbClr val="A91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cxnSp>
        <p:nvCxnSpPr>
          <p:cNvPr id="19" name="Straight Connector 18">
            <a:extLst>
              <a:ext uri="{FF2B5EF4-FFF2-40B4-BE49-F238E27FC236}">
                <a16:creationId xmlns:a16="http://schemas.microsoft.com/office/drawing/2014/main" id="{17D6AD6D-1EE0-48B9-808A-DCCBF044DD3A}"/>
              </a:ext>
            </a:extLst>
          </p:cNvPr>
          <p:cNvCxnSpPr>
            <a:cxnSpLocks/>
          </p:cNvCxnSpPr>
          <p:nvPr/>
        </p:nvCxnSpPr>
        <p:spPr>
          <a:xfrm>
            <a:off x="1328110" y="3955911"/>
            <a:ext cx="6240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Google Shape;491;p3">
            <a:extLst>
              <a:ext uri="{FF2B5EF4-FFF2-40B4-BE49-F238E27FC236}">
                <a16:creationId xmlns:a16="http://schemas.microsoft.com/office/drawing/2014/main" id="{1D84690B-458F-4C0C-81E7-6B861D6D81FA}"/>
              </a:ext>
            </a:extLst>
          </p:cNvPr>
          <p:cNvSpPr txBox="1"/>
          <p:nvPr/>
        </p:nvSpPr>
        <p:spPr>
          <a:xfrm>
            <a:off x="1507278" y="3515691"/>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+20%</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1" name="Google Shape;491;p3">
            <a:extLst>
              <a:ext uri="{FF2B5EF4-FFF2-40B4-BE49-F238E27FC236}">
                <a16:creationId xmlns:a16="http://schemas.microsoft.com/office/drawing/2014/main" id="{434A21CD-D1AF-4B3A-A219-6E01A5297C98}"/>
              </a:ext>
            </a:extLst>
          </p:cNvPr>
          <p:cNvSpPr txBox="1"/>
          <p:nvPr/>
        </p:nvSpPr>
        <p:spPr>
          <a:xfrm>
            <a:off x="3227545" y="3500029"/>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+19%</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2" name="Google Shape;491;p3">
            <a:extLst>
              <a:ext uri="{FF2B5EF4-FFF2-40B4-BE49-F238E27FC236}">
                <a16:creationId xmlns:a16="http://schemas.microsoft.com/office/drawing/2014/main" id="{97544129-51E5-444E-8F21-1C88ED5752E2}"/>
              </a:ext>
            </a:extLst>
          </p:cNvPr>
          <p:cNvSpPr txBox="1"/>
          <p:nvPr/>
        </p:nvSpPr>
        <p:spPr>
          <a:xfrm>
            <a:off x="4884243" y="3484808"/>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+13%</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3" name="Google Shape;491;p3">
            <a:extLst>
              <a:ext uri="{FF2B5EF4-FFF2-40B4-BE49-F238E27FC236}">
                <a16:creationId xmlns:a16="http://schemas.microsoft.com/office/drawing/2014/main" id="{179DDC48-1058-4341-82F3-CDCA5871727B}"/>
              </a:ext>
            </a:extLst>
          </p:cNvPr>
          <p:cNvSpPr txBox="1"/>
          <p:nvPr/>
        </p:nvSpPr>
        <p:spPr>
          <a:xfrm>
            <a:off x="6398565" y="3477945"/>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+33%</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4" name="TextBox 23">
            <a:extLst>
              <a:ext uri="{FF2B5EF4-FFF2-40B4-BE49-F238E27FC236}">
                <a16:creationId xmlns:a16="http://schemas.microsoft.com/office/drawing/2014/main" id="{4CB23975-1C42-4634-A33F-B485FE2D91EB}"/>
              </a:ext>
            </a:extLst>
          </p:cNvPr>
          <p:cNvSpPr txBox="1"/>
          <p:nvPr/>
        </p:nvSpPr>
        <p:spPr>
          <a:xfrm>
            <a:off x="38163" y="4940437"/>
            <a:ext cx="3009837" cy="215444"/>
          </a:xfrm>
          <a:prstGeom prst="rect">
            <a:avLst/>
          </a:prstGeom>
          <a:noFill/>
        </p:spPr>
        <p:txBody>
          <a:bodyPr wrap="square">
            <a:spAutoFit/>
          </a:bodyPr>
          <a:lstStyle/>
          <a:p>
            <a:pPr>
              <a:defRPr/>
            </a:pPr>
            <a:r>
              <a:rPr lang="en-US" sz="800" dirty="0">
                <a:solidFill>
                  <a:srgbClr val="000000"/>
                </a:solidFill>
                <a:latin typeface="Calibri" panose="020F0502020204030204" pitchFamily="34" charset="0"/>
                <a:cs typeface="Calibri" panose="020F0502020204030204" pitchFamily="34" charset="0"/>
              </a:rPr>
              <a:t>Source: CDC </a:t>
            </a:r>
            <a:r>
              <a:rPr lang="en-US" sz="800" kern="0" dirty="0">
                <a:solidFill>
                  <a:prstClr val="black"/>
                </a:solidFill>
                <a:latin typeface="Calibri"/>
                <a:cs typeface="Arial"/>
                <a:sym typeface="Arial"/>
              </a:rPr>
              <a:t>NCHHSTP </a:t>
            </a:r>
            <a:r>
              <a:rPr lang="en-US" sz="800" dirty="0" err="1">
                <a:solidFill>
                  <a:srgbClr val="000000"/>
                </a:solidFill>
                <a:latin typeface="Calibri" panose="020F0502020204030204" pitchFamily="34" charset="0"/>
                <a:cs typeface="Calibri" panose="020F0502020204030204" pitchFamily="34" charset="0"/>
              </a:rPr>
              <a:t>AtlasPlus</a:t>
            </a:r>
            <a:r>
              <a:rPr lang="en-US" sz="800" dirty="0">
                <a:solidFill>
                  <a:srgbClr val="000000"/>
                </a:solidFill>
                <a:latin typeface="Calibri" panose="020F0502020204030204" pitchFamily="34" charset="0"/>
                <a:cs typeface="Calibri" panose="020F0502020204030204" pitchFamily="34" charset="0"/>
              </a:rPr>
              <a:t>, cdc.gov/nchhstp/atlas/index.htm</a:t>
            </a:r>
          </a:p>
        </p:txBody>
      </p:sp>
      <p:sp>
        <p:nvSpPr>
          <p:cNvPr id="25" name="TextBox 24">
            <a:extLst>
              <a:ext uri="{FF2B5EF4-FFF2-40B4-BE49-F238E27FC236}">
                <a16:creationId xmlns:a16="http://schemas.microsoft.com/office/drawing/2014/main" id="{B146995E-3598-412A-930A-1E8669F6CF38}"/>
              </a:ext>
            </a:extLst>
          </p:cNvPr>
          <p:cNvSpPr txBox="1"/>
          <p:nvPr/>
        </p:nvSpPr>
        <p:spPr>
          <a:xfrm>
            <a:off x="538406" y="816518"/>
            <a:ext cx="7832467" cy="584775"/>
          </a:xfrm>
          <a:prstGeom prst="rect">
            <a:avLst/>
          </a:prstGeom>
          <a:noFill/>
        </p:spPr>
        <p:txBody>
          <a:bodyPr wrap="square">
            <a:spAutoFit/>
          </a:bodyPr>
          <a:lstStyle/>
          <a:p>
            <a:pPr algn="ctr"/>
            <a:r>
              <a:rPr lang="en-US" sz="1600" b="1" dirty="0">
                <a:latin typeface="Arial" panose="020B0604020202020204" pitchFamily="34" charset="0"/>
                <a:ea typeface="Arial"/>
                <a:cs typeface="Arial" panose="020B0604020202020204" pitchFamily="34" charset="0"/>
                <a:sym typeface="Arial"/>
              </a:rPr>
              <a:t>Increases in the Estimated Number of People Living with HIV from 2010–2019 </a:t>
            </a:r>
          </a:p>
          <a:p>
            <a:pPr algn="ctr"/>
            <a:r>
              <a:rPr lang="en-US" sz="1600" b="1" dirty="0">
                <a:latin typeface="Arial" panose="020B0604020202020204" pitchFamily="34" charset="0"/>
                <a:ea typeface="Arial"/>
                <a:cs typeface="Arial" panose="020B0604020202020204" pitchFamily="34" charset="0"/>
                <a:sym typeface="Arial"/>
              </a:rPr>
              <a:t>(Diagnosed and Undiagnosed)</a:t>
            </a:r>
            <a:endParaRPr lang="en-US" sz="16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BA8AF47-3A8E-4A8F-B902-829129AC96B8}"/>
              </a:ext>
            </a:extLst>
          </p:cNvPr>
          <p:cNvSpPr/>
          <p:nvPr/>
        </p:nvSpPr>
        <p:spPr>
          <a:xfrm>
            <a:off x="4526230" y="4197529"/>
            <a:ext cx="178379" cy="165144"/>
          </a:xfrm>
          <a:prstGeom prst="rect">
            <a:avLst/>
          </a:prstGeom>
          <a:solidFill>
            <a:srgbClr val="1C8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27" name="Rectangle 26">
            <a:extLst>
              <a:ext uri="{FF2B5EF4-FFF2-40B4-BE49-F238E27FC236}">
                <a16:creationId xmlns:a16="http://schemas.microsoft.com/office/drawing/2014/main" id="{99C0A605-F0F4-451C-BBCE-2DEF716D3518}"/>
              </a:ext>
            </a:extLst>
          </p:cNvPr>
          <p:cNvSpPr/>
          <p:nvPr/>
        </p:nvSpPr>
        <p:spPr>
          <a:xfrm>
            <a:off x="5271043" y="4197653"/>
            <a:ext cx="178379" cy="165144"/>
          </a:xfrm>
          <a:prstGeom prst="rect">
            <a:avLst/>
          </a:prstGeom>
          <a:solidFill>
            <a:srgbClr val="E3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rial"/>
            </a:endParaRPr>
          </a:p>
        </p:txBody>
      </p:sp>
      <p:sp>
        <p:nvSpPr>
          <p:cNvPr id="5" name="Rectangle 4">
            <a:extLst>
              <a:ext uri="{FF2B5EF4-FFF2-40B4-BE49-F238E27FC236}">
                <a16:creationId xmlns:a16="http://schemas.microsoft.com/office/drawing/2014/main" id="{5961F014-D658-F56D-8D02-5FF5C7864123}"/>
              </a:ext>
            </a:extLst>
          </p:cNvPr>
          <p:cNvSpPr/>
          <p:nvPr/>
        </p:nvSpPr>
        <p:spPr>
          <a:xfrm>
            <a:off x="-76200" y="71798"/>
            <a:ext cx="9220200" cy="430887"/>
          </a:xfrm>
          <a:prstGeom prst="rect">
            <a:avLst/>
          </a:prstGeom>
        </p:spPr>
        <p:txBody>
          <a:bodyPr wrap="square">
            <a:spAutoFit/>
          </a:bodyPr>
          <a:lstStyle/>
          <a:p>
            <a:pPr algn="ctr"/>
            <a:r>
              <a:rPr lang="en-US" sz="2200" b="1" dirty="0">
                <a:solidFill>
                  <a:schemeClr val="bg1"/>
                </a:solidFill>
              </a:rPr>
              <a:t>Latino HIV Prevalence Estimates from 2010-2019</a:t>
            </a:r>
          </a:p>
        </p:txBody>
      </p:sp>
      <p:pic>
        <p:nvPicPr>
          <p:cNvPr id="4" name="Picture 3" descr="A blue sign with white text&#10;&#10;Description automatically generated with medium confidence">
            <a:extLst>
              <a:ext uri="{FF2B5EF4-FFF2-40B4-BE49-F238E27FC236}">
                <a16:creationId xmlns:a16="http://schemas.microsoft.com/office/drawing/2014/main" id="{8E2B2E1D-F66E-A7DD-2D9F-C64573345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4748528"/>
            <a:ext cx="1112926" cy="392378"/>
          </a:xfrm>
          <a:prstGeom prst="rect">
            <a:avLst/>
          </a:prstGeom>
        </p:spPr>
      </p:pic>
    </p:spTree>
    <p:extLst>
      <p:ext uri="{BB962C8B-B14F-4D97-AF65-F5344CB8AC3E}">
        <p14:creationId xmlns:p14="http://schemas.microsoft.com/office/powerpoint/2010/main" val="41529755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Google Shape;491;p3">
            <a:extLst>
              <a:ext uri="{FF2B5EF4-FFF2-40B4-BE49-F238E27FC236}">
                <a16:creationId xmlns:a16="http://schemas.microsoft.com/office/drawing/2014/main" id="{9135D029-E2C3-56B8-1D41-9D837BB7FF5D}"/>
              </a:ext>
            </a:extLst>
          </p:cNvPr>
          <p:cNvSpPr txBox="1"/>
          <p:nvPr/>
        </p:nvSpPr>
        <p:spPr>
          <a:xfrm>
            <a:off x="4969541" y="676577"/>
            <a:ext cx="1151054" cy="705382"/>
          </a:xfrm>
          <a:prstGeom prst="rect">
            <a:avLst/>
          </a:prstGeom>
          <a:noFill/>
          <a:ln>
            <a:solidFill>
              <a:srgbClr val="C00000"/>
            </a:solidFill>
          </a:ln>
        </p:spPr>
        <p:txBody>
          <a:bodyPr spcFirstLastPara="1" wrap="square" lIns="68569" tIns="34275" rIns="68569" bIns="34275" anchor="ctr" anchorCtr="0">
            <a:noAutofit/>
          </a:bodyPr>
          <a:lstStyle/>
          <a:p>
            <a:pPr>
              <a:buClr>
                <a:srgbClr val="000000"/>
              </a:buClr>
              <a:buSzPts val="1600"/>
              <a:defRPr/>
            </a:pPr>
            <a:endParaRPr sz="1200" dirty="0">
              <a:solidFill>
                <a:srgbClr val="000000"/>
              </a:solidFill>
              <a:latin typeface="Calibri" panose="020F0502020204030204" pitchFamily="34" charset="0"/>
              <a:ea typeface="Arial"/>
              <a:cs typeface="Calibri" panose="020F0502020204030204" pitchFamily="34" charset="0"/>
              <a:sym typeface="Arial"/>
            </a:endParaRPr>
          </a:p>
        </p:txBody>
      </p:sp>
      <p:cxnSp>
        <p:nvCxnSpPr>
          <p:cNvPr id="74" name="Straight Connector 73">
            <a:extLst>
              <a:ext uri="{FF2B5EF4-FFF2-40B4-BE49-F238E27FC236}">
                <a16:creationId xmlns:a16="http://schemas.microsoft.com/office/drawing/2014/main" id="{4211E34C-5069-1B05-99F2-DF094F85F50A}"/>
              </a:ext>
            </a:extLst>
          </p:cNvPr>
          <p:cNvCxnSpPr>
            <a:cxnSpLocks/>
          </p:cNvCxnSpPr>
          <p:nvPr/>
        </p:nvCxnSpPr>
        <p:spPr>
          <a:xfrm flipH="1">
            <a:off x="4539450" y="586517"/>
            <a:ext cx="34220" cy="4569137"/>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561854"/>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13" name="Rectangle 12">
            <a:extLst>
              <a:ext uri="{FF2B5EF4-FFF2-40B4-BE49-F238E27FC236}">
                <a16:creationId xmlns:a16="http://schemas.microsoft.com/office/drawing/2014/main" id="{1DD53B0F-94E3-40D0-B25B-A140F8083CE3}"/>
              </a:ext>
            </a:extLst>
          </p:cNvPr>
          <p:cNvSpPr/>
          <p:nvPr/>
        </p:nvSpPr>
        <p:spPr>
          <a:xfrm>
            <a:off x="-1" y="4207497"/>
            <a:ext cx="912736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sp>
        <p:nvSpPr>
          <p:cNvPr id="23" name="Google Shape;491;p3">
            <a:extLst>
              <a:ext uri="{FF2B5EF4-FFF2-40B4-BE49-F238E27FC236}">
                <a16:creationId xmlns:a16="http://schemas.microsoft.com/office/drawing/2014/main" id="{179DDC48-1058-4341-82F3-CDCA5871727B}"/>
              </a:ext>
            </a:extLst>
          </p:cNvPr>
          <p:cNvSpPr txBox="1"/>
          <p:nvPr/>
        </p:nvSpPr>
        <p:spPr>
          <a:xfrm>
            <a:off x="6139685" y="3537372"/>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+33%</a:t>
            </a:r>
          </a:p>
          <a:p>
            <a:pPr algn="ctr">
              <a:buClr>
                <a:srgbClr val="000000"/>
              </a:buClr>
              <a:buSzPts val="1600"/>
              <a:defRPr/>
            </a:pPr>
            <a:endParaRPr sz="2400" dirty="0">
              <a:solidFill>
                <a:srgbClr val="FFFFFF"/>
              </a:solidFill>
              <a:latin typeface="Arial"/>
              <a:ea typeface="Arial"/>
              <a:cs typeface="Arial"/>
              <a:sym typeface="Arial"/>
            </a:endParaRPr>
          </a:p>
        </p:txBody>
      </p:sp>
      <p:sp>
        <p:nvSpPr>
          <p:cNvPr id="24" name="TextBox 23">
            <a:extLst>
              <a:ext uri="{FF2B5EF4-FFF2-40B4-BE49-F238E27FC236}">
                <a16:creationId xmlns:a16="http://schemas.microsoft.com/office/drawing/2014/main" id="{4CB23975-1C42-4634-A33F-B485FE2D91EB}"/>
              </a:ext>
            </a:extLst>
          </p:cNvPr>
          <p:cNvSpPr txBox="1"/>
          <p:nvPr/>
        </p:nvSpPr>
        <p:spPr>
          <a:xfrm>
            <a:off x="16632" y="4970347"/>
            <a:ext cx="3009837" cy="215444"/>
          </a:xfrm>
          <a:prstGeom prst="rect">
            <a:avLst/>
          </a:prstGeom>
          <a:noFill/>
        </p:spPr>
        <p:txBody>
          <a:bodyPr wrap="square">
            <a:spAutoFit/>
          </a:bodyPr>
          <a:lstStyle/>
          <a:p>
            <a:pPr>
              <a:defRPr/>
            </a:pPr>
            <a:r>
              <a:rPr lang="en-US" sz="800" dirty="0">
                <a:solidFill>
                  <a:srgbClr val="000000"/>
                </a:solidFill>
                <a:latin typeface="Calibri" panose="020F0502020204030204" pitchFamily="34" charset="0"/>
                <a:cs typeface="Calibri" panose="020F0502020204030204" pitchFamily="34" charset="0"/>
              </a:rPr>
              <a:t>Source: CDC </a:t>
            </a:r>
            <a:r>
              <a:rPr lang="en-US" sz="800" kern="0" dirty="0">
                <a:solidFill>
                  <a:prstClr val="black"/>
                </a:solidFill>
                <a:latin typeface="Calibri"/>
                <a:cs typeface="Arial"/>
                <a:sym typeface="Arial"/>
              </a:rPr>
              <a:t>NCHHSTP </a:t>
            </a:r>
            <a:r>
              <a:rPr lang="en-US" sz="800" dirty="0" err="1">
                <a:solidFill>
                  <a:srgbClr val="000000"/>
                </a:solidFill>
                <a:latin typeface="Calibri" panose="020F0502020204030204" pitchFamily="34" charset="0"/>
                <a:cs typeface="Calibri" panose="020F0502020204030204" pitchFamily="34" charset="0"/>
              </a:rPr>
              <a:t>AtlasPlus</a:t>
            </a:r>
            <a:r>
              <a:rPr lang="en-US" sz="800" dirty="0">
                <a:solidFill>
                  <a:srgbClr val="000000"/>
                </a:solidFill>
                <a:latin typeface="Calibri" panose="020F0502020204030204" pitchFamily="34" charset="0"/>
                <a:cs typeface="Calibri" panose="020F0502020204030204" pitchFamily="34" charset="0"/>
              </a:rPr>
              <a:t>, cdc.gov/nchhstp/atlas/index.htm</a:t>
            </a:r>
          </a:p>
        </p:txBody>
      </p:sp>
      <p:sp>
        <p:nvSpPr>
          <p:cNvPr id="5" name="Rectangle 4">
            <a:extLst>
              <a:ext uri="{FF2B5EF4-FFF2-40B4-BE49-F238E27FC236}">
                <a16:creationId xmlns:a16="http://schemas.microsoft.com/office/drawing/2014/main" id="{5961F014-D658-F56D-8D02-5FF5C7864123}"/>
              </a:ext>
            </a:extLst>
          </p:cNvPr>
          <p:cNvSpPr/>
          <p:nvPr/>
        </p:nvSpPr>
        <p:spPr>
          <a:xfrm>
            <a:off x="220774" y="56077"/>
            <a:ext cx="8702452" cy="430887"/>
          </a:xfrm>
          <a:prstGeom prst="rect">
            <a:avLst/>
          </a:prstGeom>
        </p:spPr>
        <p:txBody>
          <a:bodyPr wrap="square">
            <a:spAutoFit/>
          </a:bodyPr>
          <a:lstStyle/>
          <a:p>
            <a:pPr algn="ctr"/>
            <a:r>
              <a:rPr lang="en-US" sz="2200" b="1" dirty="0">
                <a:solidFill>
                  <a:schemeClr val="bg1"/>
                </a:solidFill>
              </a:rPr>
              <a:t>Latino HIV Incidence and Diagnoses Inequities from 2010-2019*</a:t>
            </a:r>
          </a:p>
        </p:txBody>
      </p:sp>
      <p:sp>
        <p:nvSpPr>
          <p:cNvPr id="28" name="Rectangle 27">
            <a:extLst>
              <a:ext uri="{FF2B5EF4-FFF2-40B4-BE49-F238E27FC236}">
                <a16:creationId xmlns:a16="http://schemas.microsoft.com/office/drawing/2014/main" id="{1F4ECA7E-8324-C96B-89BA-388C40211550}"/>
              </a:ext>
            </a:extLst>
          </p:cNvPr>
          <p:cNvSpPr/>
          <p:nvPr/>
        </p:nvSpPr>
        <p:spPr>
          <a:xfrm>
            <a:off x="4129590" y="3385956"/>
            <a:ext cx="863785" cy="1136630"/>
          </a:xfrm>
          <a:prstGeom prst="rect">
            <a:avLst/>
          </a:prstGeom>
          <a:solidFill>
            <a:schemeClr val="bg1"/>
          </a:solidFill>
          <a:ln>
            <a:solidFill>
              <a:schemeClr val="tx1"/>
            </a:solidFill>
          </a:ln>
          <a:effectLst>
            <a:innerShdw blurRad="38100" dir="11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CC32D79-EEFD-91C6-1029-61D0610A47A3}"/>
              </a:ext>
            </a:extLst>
          </p:cNvPr>
          <p:cNvGrpSpPr/>
          <p:nvPr/>
        </p:nvGrpSpPr>
        <p:grpSpPr>
          <a:xfrm>
            <a:off x="4184411" y="4182349"/>
            <a:ext cx="876014" cy="265612"/>
            <a:chOff x="2916131" y="5983799"/>
            <a:chExt cx="1544920" cy="365595"/>
          </a:xfrm>
        </p:grpSpPr>
        <p:sp>
          <p:nvSpPr>
            <p:cNvPr id="30" name="Google Shape;523;p3">
              <a:extLst>
                <a:ext uri="{FF2B5EF4-FFF2-40B4-BE49-F238E27FC236}">
                  <a16:creationId xmlns:a16="http://schemas.microsoft.com/office/drawing/2014/main" id="{8678ED49-754E-7565-D4D9-5488F2558789}"/>
                </a:ext>
              </a:extLst>
            </p:cNvPr>
            <p:cNvSpPr txBox="1"/>
            <p:nvPr/>
          </p:nvSpPr>
          <p:spPr>
            <a:xfrm>
              <a:off x="3288677" y="5983799"/>
              <a:ext cx="1172374" cy="36559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latin typeface="+mj-lt"/>
                  <a:cs typeface="Calibri" panose="020F0502020204030204" pitchFamily="34" charset="0"/>
                </a:rPr>
                <a:t>Overall </a:t>
              </a:r>
              <a:endParaRPr sz="1200" dirty="0">
                <a:latin typeface="+mj-lt"/>
                <a:cs typeface="Calibri" panose="020F0502020204030204" pitchFamily="34" charset="0"/>
              </a:endParaRPr>
            </a:p>
            <a:p>
              <a:pPr>
                <a:buSzPts val="700"/>
                <a:defRPr/>
              </a:pPr>
              <a:endParaRPr sz="525" dirty="0">
                <a:latin typeface="+mj-lt"/>
                <a:cs typeface="Calibri" panose="020F0502020204030204" pitchFamily="34" charset="0"/>
              </a:endParaRPr>
            </a:p>
            <a:p>
              <a:pPr>
                <a:buSzPts val="1600"/>
                <a:defRPr/>
              </a:pPr>
              <a:endParaRPr sz="1200" dirty="0">
                <a:latin typeface="+mj-lt"/>
                <a:cs typeface="Calibri" panose="020F0502020204030204" pitchFamily="34" charset="0"/>
              </a:endParaRPr>
            </a:p>
          </p:txBody>
        </p:sp>
        <p:sp>
          <p:nvSpPr>
            <p:cNvPr id="31" name="Rectangle 30">
              <a:extLst>
                <a:ext uri="{FF2B5EF4-FFF2-40B4-BE49-F238E27FC236}">
                  <a16:creationId xmlns:a16="http://schemas.microsoft.com/office/drawing/2014/main" id="{986BCE80-5A78-C0FC-A5AD-3A6749B15B97}"/>
                </a:ext>
              </a:extLst>
            </p:cNvPr>
            <p:cNvSpPr/>
            <p:nvPr/>
          </p:nvSpPr>
          <p:spPr>
            <a:xfrm>
              <a:off x="2916131" y="6068723"/>
              <a:ext cx="422623" cy="280411"/>
            </a:xfrm>
            <a:prstGeom prst="rect">
              <a:avLst/>
            </a:prstGeom>
            <a:solidFill>
              <a:srgbClr val="8A8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B1B48947-CB0F-5C19-0900-E8A3F128792E}"/>
              </a:ext>
            </a:extLst>
          </p:cNvPr>
          <p:cNvSpPr/>
          <p:nvPr/>
        </p:nvSpPr>
        <p:spPr>
          <a:xfrm>
            <a:off x="4187237" y="3991890"/>
            <a:ext cx="239639" cy="203725"/>
          </a:xfrm>
          <a:prstGeom prst="rect">
            <a:avLst/>
          </a:prstGeom>
          <a:solidFill>
            <a:srgbClr val="1C8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cs typeface="Calibri" panose="020F0502020204030204" pitchFamily="34" charset="0"/>
            </a:endParaRPr>
          </a:p>
        </p:txBody>
      </p:sp>
      <p:grpSp>
        <p:nvGrpSpPr>
          <p:cNvPr id="35" name="Group 34">
            <a:extLst>
              <a:ext uri="{FF2B5EF4-FFF2-40B4-BE49-F238E27FC236}">
                <a16:creationId xmlns:a16="http://schemas.microsoft.com/office/drawing/2014/main" id="{E06B8B65-A845-57A7-886F-80CDC56BB720}"/>
              </a:ext>
            </a:extLst>
          </p:cNvPr>
          <p:cNvGrpSpPr/>
          <p:nvPr/>
        </p:nvGrpSpPr>
        <p:grpSpPr>
          <a:xfrm>
            <a:off x="4187237" y="3467870"/>
            <a:ext cx="759864" cy="316701"/>
            <a:chOff x="6453222" y="6001026"/>
            <a:chExt cx="1013152" cy="422268"/>
          </a:xfrm>
        </p:grpSpPr>
        <p:sp>
          <p:nvSpPr>
            <p:cNvPr id="36" name="Google Shape;529;p3">
              <a:extLst>
                <a:ext uri="{FF2B5EF4-FFF2-40B4-BE49-F238E27FC236}">
                  <a16:creationId xmlns:a16="http://schemas.microsoft.com/office/drawing/2014/main" id="{8742FBBB-3060-09DE-5817-F7FDE0F101F3}"/>
                </a:ext>
              </a:extLst>
            </p:cNvPr>
            <p:cNvSpPr txBox="1"/>
            <p:nvPr/>
          </p:nvSpPr>
          <p:spPr>
            <a:xfrm>
              <a:off x="6729596" y="6001026"/>
              <a:ext cx="736778" cy="42226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latin typeface="+mn-lt"/>
                  <a:cs typeface="Calibri" panose="020F0502020204030204" pitchFamily="34" charset="0"/>
                </a:rPr>
                <a:t>Latino </a:t>
              </a:r>
              <a:endParaRPr sz="1200" dirty="0">
                <a:latin typeface="+mn-lt"/>
                <a:cs typeface="Calibri" panose="020F0502020204030204" pitchFamily="34" charset="0"/>
              </a:endParaRPr>
            </a:p>
            <a:p>
              <a:pPr>
                <a:buSzPts val="700"/>
                <a:defRPr/>
              </a:pPr>
              <a:endParaRPr sz="525" dirty="0">
                <a:latin typeface="+mn-lt"/>
                <a:cs typeface="Calibri" panose="020F0502020204030204" pitchFamily="34" charset="0"/>
              </a:endParaRPr>
            </a:p>
            <a:p>
              <a:pPr>
                <a:buSzPts val="1600"/>
                <a:defRPr/>
              </a:pPr>
              <a:endParaRPr sz="1200" dirty="0">
                <a:latin typeface="+mn-lt"/>
                <a:cs typeface="Calibri" panose="020F0502020204030204" pitchFamily="34" charset="0"/>
              </a:endParaRPr>
            </a:p>
          </p:txBody>
        </p:sp>
        <p:sp>
          <p:nvSpPr>
            <p:cNvPr id="37" name="Rectangle 36">
              <a:extLst>
                <a:ext uri="{FF2B5EF4-FFF2-40B4-BE49-F238E27FC236}">
                  <a16:creationId xmlns:a16="http://schemas.microsoft.com/office/drawing/2014/main" id="{6AE936F5-7AC8-93AD-3E1E-460D67F005BD}"/>
                </a:ext>
              </a:extLst>
            </p:cNvPr>
            <p:cNvSpPr/>
            <p:nvPr/>
          </p:nvSpPr>
          <p:spPr>
            <a:xfrm>
              <a:off x="6453222" y="6073225"/>
              <a:ext cx="319519" cy="271633"/>
            </a:xfrm>
            <a:prstGeom prst="rect">
              <a:avLst/>
            </a:prstGeom>
            <a:solidFill>
              <a:srgbClr val="C9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cs typeface="Calibri" panose="020F0502020204030204" pitchFamily="34" charset="0"/>
              </a:endParaRPr>
            </a:p>
          </p:txBody>
        </p:sp>
      </p:grpSp>
      <p:grpSp>
        <p:nvGrpSpPr>
          <p:cNvPr id="48" name="Group 47">
            <a:extLst>
              <a:ext uri="{FF2B5EF4-FFF2-40B4-BE49-F238E27FC236}">
                <a16:creationId xmlns:a16="http://schemas.microsoft.com/office/drawing/2014/main" id="{99488F35-2008-9747-B906-C5389A09C4AA}"/>
              </a:ext>
            </a:extLst>
          </p:cNvPr>
          <p:cNvGrpSpPr/>
          <p:nvPr/>
        </p:nvGrpSpPr>
        <p:grpSpPr>
          <a:xfrm>
            <a:off x="4187342" y="3694900"/>
            <a:ext cx="727559" cy="321044"/>
            <a:chOff x="4192940" y="5984583"/>
            <a:chExt cx="970078" cy="428059"/>
          </a:xfrm>
        </p:grpSpPr>
        <p:sp>
          <p:nvSpPr>
            <p:cNvPr id="49" name="Rectangle 48">
              <a:extLst>
                <a:ext uri="{FF2B5EF4-FFF2-40B4-BE49-F238E27FC236}">
                  <a16:creationId xmlns:a16="http://schemas.microsoft.com/office/drawing/2014/main" id="{82FC7952-BEC0-3081-3572-8B9697D66641}"/>
                </a:ext>
              </a:extLst>
            </p:cNvPr>
            <p:cNvSpPr/>
            <p:nvPr/>
          </p:nvSpPr>
          <p:spPr>
            <a:xfrm>
              <a:off x="4192940" y="6061306"/>
              <a:ext cx="319519" cy="270793"/>
            </a:xfrm>
            <a:prstGeom prst="rect">
              <a:avLst/>
            </a:prstGeom>
            <a:solidFill>
              <a:srgbClr val="A5D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cs typeface="Calibri" panose="020F0502020204030204" pitchFamily="34" charset="0"/>
              </a:endParaRPr>
            </a:p>
          </p:txBody>
        </p:sp>
        <p:sp>
          <p:nvSpPr>
            <p:cNvPr id="50" name="Google Shape;525;p3">
              <a:extLst>
                <a:ext uri="{FF2B5EF4-FFF2-40B4-BE49-F238E27FC236}">
                  <a16:creationId xmlns:a16="http://schemas.microsoft.com/office/drawing/2014/main" id="{F3CE8E1F-7F5F-DD51-22FB-05F4956A8B7A}"/>
                </a:ext>
              </a:extLst>
            </p:cNvPr>
            <p:cNvSpPr txBox="1"/>
            <p:nvPr/>
          </p:nvSpPr>
          <p:spPr>
            <a:xfrm>
              <a:off x="4464515" y="5984583"/>
              <a:ext cx="698503" cy="42805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latin typeface="+mn-lt"/>
                  <a:cs typeface="Calibri" panose="020F0502020204030204" pitchFamily="34" charset="0"/>
                </a:rPr>
                <a:t>Black</a:t>
              </a:r>
              <a:endParaRPr sz="1200" dirty="0">
                <a:latin typeface="+mn-lt"/>
                <a:cs typeface="Calibri" panose="020F0502020204030204" pitchFamily="34" charset="0"/>
              </a:endParaRPr>
            </a:p>
            <a:p>
              <a:pPr>
                <a:buSzPts val="700"/>
                <a:defRPr/>
              </a:pPr>
              <a:endParaRPr sz="525" dirty="0">
                <a:latin typeface="+mn-lt"/>
                <a:cs typeface="Calibri" panose="020F0502020204030204" pitchFamily="34" charset="0"/>
              </a:endParaRPr>
            </a:p>
            <a:p>
              <a:pPr>
                <a:buSzPts val="1600"/>
                <a:defRPr/>
              </a:pPr>
              <a:endParaRPr sz="1200" dirty="0">
                <a:latin typeface="+mn-lt"/>
                <a:cs typeface="Calibri" panose="020F0502020204030204" pitchFamily="34" charset="0"/>
              </a:endParaRPr>
            </a:p>
          </p:txBody>
        </p:sp>
      </p:grpSp>
      <p:sp>
        <p:nvSpPr>
          <p:cNvPr id="52" name="Google Shape;491;p3">
            <a:extLst>
              <a:ext uri="{FF2B5EF4-FFF2-40B4-BE49-F238E27FC236}">
                <a16:creationId xmlns:a16="http://schemas.microsoft.com/office/drawing/2014/main" id="{27636734-513E-43D7-9DB1-502D5E68E104}"/>
              </a:ext>
            </a:extLst>
          </p:cNvPr>
          <p:cNvSpPr txBox="1"/>
          <p:nvPr/>
        </p:nvSpPr>
        <p:spPr>
          <a:xfrm>
            <a:off x="6069975" y="3531584"/>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+20%</a:t>
            </a:r>
          </a:p>
          <a:p>
            <a:pPr algn="ctr">
              <a:buClr>
                <a:srgbClr val="000000"/>
              </a:buClr>
              <a:buSzPts val="1600"/>
              <a:defRPr/>
            </a:pPr>
            <a:endParaRPr sz="2400" dirty="0">
              <a:solidFill>
                <a:srgbClr val="FFFFFF"/>
              </a:solidFill>
              <a:latin typeface="Arial"/>
              <a:ea typeface="Arial"/>
              <a:cs typeface="Arial"/>
              <a:sym typeface="Arial"/>
            </a:endParaRPr>
          </a:p>
        </p:txBody>
      </p:sp>
      <p:sp>
        <p:nvSpPr>
          <p:cNvPr id="53" name="Google Shape;507;p3">
            <a:extLst>
              <a:ext uri="{FF2B5EF4-FFF2-40B4-BE49-F238E27FC236}">
                <a16:creationId xmlns:a16="http://schemas.microsoft.com/office/drawing/2014/main" id="{1EE12CC2-2214-835F-CF97-436F444A8505}"/>
              </a:ext>
            </a:extLst>
          </p:cNvPr>
          <p:cNvSpPr/>
          <p:nvPr/>
        </p:nvSpPr>
        <p:spPr>
          <a:xfrm rot="10800000">
            <a:off x="5027370" y="1837401"/>
            <a:ext cx="1152144" cy="2057400"/>
          </a:xfrm>
          <a:prstGeom prst="triangle">
            <a:avLst>
              <a:gd name="adj" fmla="val 50000"/>
            </a:avLst>
          </a:prstGeom>
          <a:solidFill>
            <a:srgbClr val="8A80D2">
              <a:alpha val="60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350">
              <a:solidFill>
                <a:srgbClr val="FFFFFF"/>
              </a:solidFill>
            </a:endParaRPr>
          </a:p>
        </p:txBody>
      </p:sp>
      <p:sp>
        <p:nvSpPr>
          <p:cNvPr id="54" name="Google Shape;491;p3">
            <a:extLst>
              <a:ext uri="{FF2B5EF4-FFF2-40B4-BE49-F238E27FC236}">
                <a16:creationId xmlns:a16="http://schemas.microsoft.com/office/drawing/2014/main" id="{10065E85-F90F-3D72-FCE4-0ECB71CD411A}"/>
              </a:ext>
            </a:extLst>
          </p:cNvPr>
          <p:cNvSpPr txBox="1"/>
          <p:nvPr/>
        </p:nvSpPr>
        <p:spPr>
          <a:xfrm>
            <a:off x="4986524" y="714414"/>
            <a:ext cx="1619951" cy="649565"/>
          </a:xfrm>
          <a:prstGeom prst="rect">
            <a:avLst/>
          </a:prstGeom>
          <a:noFill/>
          <a:ln>
            <a:noFill/>
          </a:ln>
        </p:spPr>
        <p:txBody>
          <a:bodyPr spcFirstLastPara="1" wrap="square" lIns="68569" tIns="34275" rIns="68569" bIns="34275" anchor="ctr" anchorCtr="0">
            <a:noAutofit/>
          </a:bodyPr>
          <a:lstStyle/>
          <a:p>
            <a:pPr>
              <a:buClr>
                <a:srgbClr val="000000"/>
              </a:buClr>
              <a:buSzPts val="1600"/>
              <a:defRPr/>
            </a:pPr>
            <a:r>
              <a:rPr lang="en-US" sz="1400" b="1" dirty="0">
                <a:solidFill>
                  <a:srgbClr val="000000"/>
                </a:solidFill>
                <a:ea typeface="Arial"/>
                <a:cs typeface="Arial" panose="020B0604020202020204" pitchFamily="34" charset="0"/>
                <a:sym typeface="Arial"/>
              </a:rPr>
              <a:t>2010-2019</a:t>
            </a:r>
          </a:p>
          <a:p>
            <a:pPr>
              <a:buClr>
                <a:srgbClr val="000000"/>
              </a:buClr>
              <a:buSzPts val="1600"/>
              <a:defRPr/>
            </a:pPr>
            <a:r>
              <a:rPr lang="en-US" sz="1400" b="1" dirty="0">
                <a:solidFill>
                  <a:srgbClr val="000000"/>
                </a:solidFill>
                <a:ea typeface="Arial"/>
                <a:cs typeface="Arial" panose="020B0604020202020204" pitchFamily="34" charset="0"/>
                <a:sym typeface="Arial"/>
              </a:rPr>
              <a:t>Annual New Diagnoses</a:t>
            </a:r>
            <a:endParaRPr sz="1400" dirty="0">
              <a:solidFill>
                <a:srgbClr val="000000"/>
              </a:solidFill>
              <a:ea typeface="Arial"/>
              <a:cs typeface="Arial" panose="020B0604020202020204" pitchFamily="34" charset="0"/>
              <a:sym typeface="Arial"/>
            </a:endParaRPr>
          </a:p>
        </p:txBody>
      </p:sp>
      <p:sp>
        <p:nvSpPr>
          <p:cNvPr id="55" name="Google Shape;492;p3">
            <a:extLst>
              <a:ext uri="{FF2B5EF4-FFF2-40B4-BE49-F238E27FC236}">
                <a16:creationId xmlns:a16="http://schemas.microsoft.com/office/drawing/2014/main" id="{818ADE07-7E5A-74C0-689B-E5C1F453376F}"/>
              </a:ext>
            </a:extLst>
          </p:cNvPr>
          <p:cNvSpPr txBox="1"/>
          <p:nvPr/>
        </p:nvSpPr>
        <p:spPr>
          <a:xfrm>
            <a:off x="8077200" y="824593"/>
            <a:ext cx="649636" cy="26897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C00000"/>
                </a:solidFill>
                <a:latin typeface="+mn-lt"/>
                <a:cs typeface="Calibri" panose="020F0502020204030204" pitchFamily="34" charset="0"/>
              </a:rPr>
              <a:t>+5%</a:t>
            </a:r>
          </a:p>
        </p:txBody>
      </p:sp>
      <p:sp>
        <p:nvSpPr>
          <p:cNvPr id="58" name="Google Shape;495;p3">
            <a:extLst>
              <a:ext uri="{FF2B5EF4-FFF2-40B4-BE49-F238E27FC236}">
                <a16:creationId xmlns:a16="http://schemas.microsoft.com/office/drawing/2014/main" id="{EE3BD5E8-5C16-B4D6-2B26-EDBF3992198B}"/>
              </a:ext>
            </a:extLst>
          </p:cNvPr>
          <p:cNvSpPr txBox="1"/>
          <p:nvPr/>
        </p:nvSpPr>
        <p:spPr>
          <a:xfrm>
            <a:off x="5301393" y="3820213"/>
            <a:ext cx="691066" cy="27553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9B6FBD"/>
                </a:solidFill>
                <a:latin typeface="+mn-lt"/>
                <a:cs typeface="Calibri" panose="020F0502020204030204" pitchFamily="34" charset="0"/>
              </a:rPr>
              <a:t>-15%</a:t>
            </a:r>
            <a:endParaRPr sz="600" b="1" dirty="0">
              <a:solidFill>
                <a:srgbClr val="9B6FBD"/>
              </a:solidFill>
              <a:latin typeface="+mn-lt"/>
              <a:cs typeface="Calibri" panose="020F0502020204030204" pitchFamily="34" charset="0"/>
            </a:endParaRPr>
          </a:p>
        </p:txBody>
      </p:sp>
      <p:sp>
        <p:nvSpPr>
          <p:cNvPr id="59" name="Google Shape;508;p3">
            <a:extLst>
              <a:ext uri="{FF2B5EF4-FFF2-40B4-BE49-F238E27FC236}">
                <a16:creationId xmlns:a16="http://schemas.microsoft.com/office/drawing/2014/main" id="{319DFBD4-6082-1E12-D6B6-C0E080C70672}"/>
              </a:ext>
            </a:extLst>
          </p:cNvPr>
          <p:cNvSpPr/>
          <p:nvPr/>
        </p:nvSpPr>
        <p:spPr>
          <a:xfrm>
            <a:off x="7839087" y="1157752"/>
            <a:ext cx="1152144" cy="686296"/>
          </a:xfrm>
          <a:prstGeom prst="triangle">
            <a:avLst>
              <a:gd name="adj" fmla="val 50000"/>
            </a:avLst>
          </a:prstGeom>
          <a:solidFill>
            <a:srgbClr val="C34333">
              <a:alpha val="90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050" dirty="0">
              <a:solidFill>
                <a:srgbClr val="FFFFFF"/>
              </a:solidFill>
            </a:endParaRPr>
          </a:p>
        </p:txBody>
      </p:sp>
      <p:sp>
        <p:nvSpPr>
          <p:cNvPr id="63" name="Google Shape;507;p3">
            <a:extLst>
              <a:ext uri="{FF2B5EF4-FFF2-40B4-BE49-F238E27FC236}">
                <a16:creationId xmlns:a16="http://schemas.microsoft.com/office/drawing/2014/main" id="{DD9B8B67-B621-B3D8-923F-9668212725AF}"/>
              </a:ext>
            </a:extLst>
          </p:cNvPr>
          <p:cNvSpPr/>
          <p:nvPr/>
        </p:nvSpPr>
        <p:spPr>
          <a:xfrm rot="10800000">
            <a:off x="402448" y="1840230"/>
            <a:ext cx="1147973" cy="1645920"/>
          </a:xfrm>
          <a:prstGeom prst="triangle">
            <a:avLst>
              <a:gd name="adj" fmla="val 50320"/>
            </a:avLst>
          </a:prstGeom>
          <a:solidFill>
            <a:srgbClr val="8A80D2">
              <a:alpha val="60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350" dirty="0">
              <a:solidFill>
                <a:srgbClr val="FFFFFF"/>
              </a:solidFill>
            </a:endParaRPr>
          </a:p>
        </p:txBody>
      </p:sp>
      <p:sp>
        <p:nvSpPr>
          <p:cNvPr id="64" name="Google Shape;505;p3">
            <a:extLst>
              <a:ext uri="{FF2B5EF4-FFF2-40B4-BE49-F238E27FC236}">
                <a16:creationId xmlns:a16="http://schemas.microsoft.com/office/drawing/2014/main" id="{B0DBB177-2222-0107-32ED-73B5E4C7422A}"/>
              </a:ext>
            </a:extLst>
          </p:cNvPr>
          <p:cNvSpPr/>
          <p:nvPr/>
        </p:nvSpPr>
        <p:spPr>
          <a:xfrm rot="10800000">
            <a:off x="1105710" y="1830095"/>
            <a:ext cx="1152144" cy="2057400"/>
          </a:xfrm>
          <a:prstGeom prst="triangle">
            <a:avLst>
              <a:gd name="adj" fmla="val 50118"/>
            </a:avLst>
          </a:prstGeom>
          <a:solidFill>
            <a:srgbClr val="A5D9F6">
              <a:alpha val="80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350">
              <a:solidFill>
                <a:srgbClr val="FFFFFF"/>
              </a:solidFill>
            </a:endParaRPr>
          </a:p>
        </p:txBody>
      </p:sp>
      <p:sp>
        <p:nvSpPr>
          <p:cNvPr id="65" name="Google Shape;491;p3">
            <a:extLst>
              <a:ext uri="{FF2B5EF4-FFF2-40B4-BE49-F238E27FC236}">
                <a16:creationId xmlns:a16="http://schemas.microsoft.com/office/drawing/2014/main" id="{74576531-3900-B0AC-9D1D-618F075A5D02}"/>
              </a:ext>
            </a:extLst>
          </p:cNvPr>
          <p:cNvSpPr txBox="1"/>
          <p:nvPr/>
        </p:nvSpPr>
        <p:spPr>
          <a:xfrm>
            <a:off x="307832" y="666750"/>
            <a:ext cx="1249399" cy="895103"/>
          </a:xfrm>
          <a:prstGeom prst="rect">
            <a:avLst/>
          </a:prstGeom>
          <a:noFill/>
          <a:ln>
            <a:solidFill>
              <a:srgbClr val="C00000"/>
            </a:solidFill>
          </a:ln>
        </p:spPr>
        <p:txBody>
          <a:bodyPr spcFirstLastPara="1" wrap="square" lIns="68569" tIns="34275" rIns="68569" bIns="34275" anchor="ctr" anchorCtr="0">
            <a:noAutofit/>
          </a:bodyPr>
          <a:lstStyle/>
          <a:p>
            <a:pPr>
              <a:buClr>
                <a:srgbClr val="000000"/>
              </a:buClr>
              <a:buSzPts val="1600"/>
              <a:defRPr/>
            </a:pPr>
            <a:r>
              <a:rPr lang="en-US" sz="1400" b="1" dirty="0">
                <a:solidFill>
                  <a:srgbClr val="000000"/>
                </a:solidFill>
                <a:latin typeface="Arial" panose="020B0604020202020204" pitchFamily="34" charset="0"/>
                <a:ea typeface="Arial"/>
                <a:cs typeface="Arial" panose="020B0604020202020204" pitchFamily="34" charset="0"/>
                <a:sym typeface="Arial"/>
              </a:rPr>
              <a:t>2010-2019 </a:t>
            </a:r>
          </a:p>
          <a:p>
            <a:pPr>
              <a:buClr>
                <a:srgbClr val="000000"/>
              </a:buClr>
              <a:buSzPts val="1600"/>
              <a:defRPr/>
            </a:pPr>
            <a:r>
              <a:rPr lang="en-US" sz="1400" b="1" dirty="0">
                <a:solidFill>
                  <a:srgbClr val="000000"/>
                </a:solidFill>
                <a:latin typeface="Arial" panose="020B0604020202020204" pitchFamily="34" charset="0"/>
                <a:ea typeface="Arial"/>
                <a:cs typeface="Arial" panose="020B0604020202020204" pitchFamily="34" charset="0"/>
                <a:sym typeface="Arial"/>
              </a:rPr>
              <a:t>Estimated </a:t>
            </a:r>
          </a:p>
          <a:p>
            <a:pPr>
              <a:buClr>
                <a:srgbClr val="000000"/>
              </a:buClr>
              <a:buSzPts val="1600"/>
              <a:defRPr/>
            </a:pPr>
            <a:r>
              <a:rPr lang="en-US" sz="1400" b="1" dirty="0">
                <a:solidFill>
                  <a:srgbClr val="000000"/>
                </a:solidFill>
                <a:latin typeface="Arial" panose="020B0604020202020204" pitchFamily="34" charset="0"/>
                <a:ea typeface="Arial"/>
                <a:cs typeface="Arial" panose="020B0604020202020204" pitchFamily="34" charset="0"/>
                <a:sym typeface="Arial"/>
              </a:rPr>
              <a:t>Annual New Infections</a:t>
            </a:r>
            <a:endParaRPr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66" name="Google Shape;508;p3">
            <a:extLst>
              <a:ext uri="{FF2B5EF4-FFF2-40B4-BE49-F238E27FC236}">
                <a16:creationId xmlns:a16="http://schemas.microsoft.com/office/drawing/2014/main" id="{C119A89F-4165-56DA-B967-304F44F1316D}"/>
              </a:ext>
            </a:extLst>
          </p:cNvPr>
          <p:cNvSpPr/>
          <p:nvPr/>
        </p:nvSpPr>
        <p:spPr>
          <a:xfrm>
            <a:off x="3038856" y="1011887"/>
            <a:ext cx="1152144" cy="822107"/>
          </a:xfrm>
          <a:prstGeom prst="triangle">
            <a:avLst>
              <a:gd name="adj" fmla="val 49949"/>
            </a:avLst>
          </a:prstGeom>
          <a:solidFill>
            <a:srgbClr val="C34333">
              <a:alpha val="90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050">
              <a:solidFill>
                <a:srgbClr val="FFFFFF"/>
              </a:solidFill>
            </a:endParaRPr>
          </a:p>
        </p:txBody>
      </p:sp>
      <p:sp>
        <p:nvSpPr>
          <p:cNvPr id="67" name="Google Shape;506;p3">
            <a:extLst>
              <a:ext uri="{FF2B5EF4-FFF2-40B4-BE49-F238E27FC236}">
                <a16:creationId xmlns:a16="http://schemas.microsoft.com/office/drawing/2014/main" id="{DCA6622D-9214-6C97-C92F-BADDFB4852F5}"/>
              </a:ext>
            </a:extLst>
          </p:cNvPr>
          <p:cNvSpPr/>
          <p:nvPr/>
        </p:nvSpPr>
        <p:spPr>
          <a:xfrm rot="10800000">
            <a:off x="1881803" y="1827988"/>
            <a:ext cx="1147973" cy="2331720"/>
          </a:xfrm>
          <a:prstGeom prst="triangle">
            <a:avLst>
              <a:gd name="adj" fmla="val 49697"/>
            </a:avLst>
          </a:prstGeom>
          <a:solidFill>
            <a:srgbClr val="1C8A7D">
              <a:alpha val="75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050" dirty="0">
              <a:solidFill>
                <a:srgbClr val="FFFFFF"/>
              </a:solidFill>
            </a:endParaRPr>
          </a:p>
        </p:txBody>
      </p:sp>
      <p:sp>
        <p:nvSpPr>
          <p:cNvPr id="68" name="Google Shape;492;p3">
            <a:extLst>
              <a:ext uri="{FF2B5EF4-FFF2-40B4-BE49-F238E27FC236}">
                <a16:creationId xmlns:a16="http://schemas.microsoft.com/office/drawing/2014/main" id="{0B19130D-3CD2-8448-D13D-782045823F6D}"/>
              </a:ext>
            </a:extLst>
          </p:cNvPr>
          <p:cNvSpPr txBox="1"/>
          <p:nvPr/>
        </p:nvSpPr>
        <p:spPr>
          <a:xfrm>
            <a:off x="3276600" y="674396"/>
            <a:ext cx="634038" cy="30379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C34333"/>
                </a:solidFill>
                <a:latin typeface="+mn-lt"/>
                <a:cs typeface="Calibri" panose="020F0502020204030204" pitchFamily="34" charset="0"/>
              </a:rPr>
              <a:t>+6%</a:t>
            </a:r>
            <a:endParaRPr lang="en-US" sz="600" b="1" dirty="0">
              <a:solidFill>
                <a:srgbClr val="C34333"/>
              </a:solidFill>
              <a:latin typeface="+mn-lt"/>
              <a:cs typeface="Calibri" panose="020F0502020204030204" pitchFamily="34" charset="0"/>
            </a:endParaRPr>
          </a:p>
        </p:txBody>
      </p:sp>
      <p:sp>
        <p:nvSpPr>
          <p:cNvPr id="69" name="TextBox 68">
            <a:extLst>
              <a:ext uri="{FF2B5EF4-FFF2-40B4-BE49-F238E27FC236}">
                <a16:creationId xmlns:a16="http://schemas.microsoft.com/office/drawing/2014/main" id="{F85CB6AE-558C-63D6-95F2-7B60EF8C43EA}"/>
              </a:ext>
            </a:extLst>
          </p:cNvPr>
          <p:cNvSpPr txBox="1"/>
          <p:nvPr/>
        </p:nvSpPr>
        <p:spPr>
          <a:xfrm>
            <a:off x="609600" y="3421618"/>
            <a:ext cx="733891" cy="369332"/>
          </a:xfrm>
          <a:prstGeom prst="rect">
            <a:avLst/>
          </a:prstGeom>
          <a:noFill/>
        </p:spPr>
        <p:txBody>
          <a:bodyPr wrap="square">
            <a:spAutoFit/>
          </a:bodyPr>
          <a:lstStyle/>
          <a:p>
            <a:pPr>
              <a:buClr>
                <a:srgbClr val="555554"/>
              </a:buClr>
              <a:buSzPts val="2400"/>
              <a:defRPr/>
            </a:pPr>
            <a:r>
              <a:rPr lang="en-US" b="1" dirty="0">
                <a:solidFill>
                  <a:srgbClr val="9B6FBD"/>
                </a:solidFill>
                <a:cs typeface="Calibri" panose="020F0502020204030204" pitchFamily="34" charset="0"/>
                <a:sym typeface="Arial"/>
              </a:rPr>
              <a:t>-12%</a:t>
            </a:r>
            <a:endParaRPr lang="en-US" sz="600" b="1" dirty="0">
              <a:solidFill>
                <a:srgbClr val="9B6FBD"/>
              </a:solidFill>
              <a:cs typeface="Calibri" panose="020F0502020204030204" pitchFamily="34" charset="0"/>
              <a:sym typeface="Arial"/>
            </a:endParaRPr>
          </a:p>
        </p:txBody>
      </p:sp>
      <p:sp>
        <p:nvSpPr>
          <p:cNvPr id="70" name="Google Shape;493;p3">
            <a:extLst>
              <a:ext uri="{FF2B5EF4-FFF2-40B4-BE49-F238E27FC236}">
                <a16:creationId xmlns:a16="http://schemas.microsoft.com/office/drawing/2014/main" id="{80027F57-CA6B-30CD-1FDC-2BF4DEE61F2A}"/>
              </a:ext>
            </a:extLst>
          </p:cNvPr>
          <p:cNvSpPr txBox="1"/>
          <p:nvPr/>
        </p:nvSpPr>
        <p:spPr>
          <a:xfrm>
            <a:off x="1371600" y="3832407"/>
            <a:ext cx="672425" cy="41574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0070C0"/>
                </a:solidFill>
                <a:latin typeface="+mn-lt"/>
                <a:cs typeface="Calibri" panose="020F0502020204030204" pitchFamily="34" charset="0"/>
              </a:rPr>
              <a:t>-15%</a:t>
            </a:r>
            <a:endParaRPr sz="600" b="1" dirty="0">
              <a:solidFill>
                <a:srgbClr val="0070C0"/>
              </a:solidFill>
              <a:latin typeface="+mn-lt"/>
              <a:cs typeface="Calibri" panose="020F0502020204030204" pitchFamily="34" charset="0"/>
            </a:endParaRPr>
          </a:p>
        </p:txBody>
      </p:sp>
      <p:sp>
        <p:nvSpPr>
          <p:cNvPr id="71" name="Google Shape;494;p3">
            <a:extLst>
              <a:ext uri="{FF2B5EF4-FFF2-40B4-BE49-F238E27FC236}">
                <a16:creationId xmlns:a16="http://schemas.microsoft.com/office/drawing/2014/main" id="{77545E5B-8405-12C3-A6D7-6E9991BBEA94}"/>
              </a:ext>
            </a:extLst>
          </p:cNvPr>
          <p:cNvSpPr txBox="1"/>
          <p:nvPr/>
        </p:nvSpPr>
        <p:spPr>
          <a:xfrm>
            <a:off x="2120710" y="4103332"/>
            <a:ext cx="738944" cy="22101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05796E"/>
                </a:solidFill>
                <a:latin typeface="+mn-lt"/>
                <a:cs typeface="Calibri" panose="020F0502020204030204" pitchFamily="34" charset="0"/>
              </a:rPr>
              <a:t>-17%</a:t>
            </a:r>
            <a:endParaRPr sz="600" b="1" dirty="0">
              <a:solidFill>
                <a:srgbClr val="05796E"/>
              </a:solidFill>
              <a:latin typeface="+mn-lt"/>
              <a:cs typeface="Calibri" panose="020F0502020204030204" pitchFamily="34" charset="0"/>
            </a:endParaRPr>
          </a:p>
        </p:txBody>
      </p:sp>
      <p:sp>
        <p:nvSpPr>
          <p:cNvPr id="2" name="TextBox 1">
            <a:extLst>
              <a:ext uri="{FF2B5EF4-FFF2-40B4-BE49-F238E27FC236}">
                <a16:creationId xmlns:a16="http://schemas.microsoft.com/office/drawing/2014/main" id="{FEFEC8CF-90D9-45FA-924C-E67EA01FDE2D}"/>
              </a:ext>
            </a:extLst>
          </p:cNvPr>
          <p:cNvSpPr txBox="1"/>
          <p:nvPr/>
        </p:nvSpPr>
        <p:spPr>
          <a:xfrm>
            <a:off x="13217" y="4751196"/>
            <a:ext cx="8582025" cy="246221"/>
          </a:xfrm>
          <a:prstGeom prst="rect">
            <a:avLst/>
          </a:prstGeom>
          <a:noFill/>
        </p:spPr>
        <p:txBody>
          <a:bodyPr wrap="square" rtlCol="0">
            <a:spAutoFit/>
          </a:bodyPr>
          <a:lstStyle/>
          <a:p>
            <a:r>
              <a:rPr lang="en-US" sz="1000" dirty="0"/>
              <a:t>*2020 data not included due to COVID-19 pandemic-related disruptions. Incidence data for 2021 and 2022 are not yet available.</a:t>
            </a:r>
          </a:p>
        </p:txBody>
      </p:sp>
      <p:sp>
        <p:nvSpPr>
          <p:cNvPr id="4" name="Google Shape;527;p3">
            <a:extLst>
              <a:ext uri="{FF2B5EF4-FFF2-40B4-BE49-F238E27FC236}">
                <a16:creationId xmlns:a16="http://schemas.microsoft.com/office/drawing/2014/main" id="{7932F3F4-EC67-9F17-6DB4-1D0BE316FE69}"/>
              </a:ext>
            </a:extLst>
          </p:cNvPr>
          <p:cNvSpPr txBox="1"/>
          <p:nvPr/>
        </p:nvSpPr>
        <p:spPr>
          <a:xfrm>
            <a:off x="4399057" y="3937714"/>
            <a:ext cx="552584" cy="41329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600"/>
              <a:defRPr/>
            </a:pPr>
            <a:r>
              <a:rPr lang="en-US" sz="1200" dirty="0">
                <a:latin typeface="+mn-lt"/>
                <a:cs typeface="Calibri" panose="020F0502020204030204" pitchFamily="34" charset="0"/>
              </a:rPr>
              <a:t>White</a:t>
            </a:r>
            <a:endParaRPr sz="1200" dirty="0">
              <a:latin typeface="+mn-lt"/>
              <a:cs typeface="Calibri" panose="020F0502020204030204" pitchFamily="34" charset="0"/>
            </a:endParaRPr>
          </a:p>
          <a:p>
            <a:pPr>
              <a:buSzPts val="700"/>
              <a:defRPr/>
            </a:pPr>
            <a:endParaRPr sz="525" dirty="0">
              <a:latin typeface="+mn-lt"/>
              <a:cs typeface="Calibri" panose="020F0502020204030204" pitchFamily="34" charset="0"/>
            </a:endParaRPr>
          </a:p>
          <a:p>
            <a:pPr>
              <a:buSzPts val="1600"/>
              <a:defRPr/>
            </a:pPr>
            <a:endParaRPr sz="1200" dirty="0">
              <a:latin typeface="+mn-lt"/>
              <a:cs typeface="Calibri" panose="020F0502020204030204" pitchFamily="34" charset="0"/>
            </a:endParaRPr>
          </a:p>
        </p:txBody>
      </p:sp>
      <p:sp>
        <p:nvSpPr>
          <p:cNvPr id="9" name="Google Shape;494;p3">
            <a:extLst>
              <a:ext uri="{FF2B5EF4-FFF2-40B4-BE49-F238E27FC236}">
                <a16:creationId xmlns:a16="http://schemas.microsoft.com/office/drawing/2014/main" id="{4D8CCFAC-9FD8-17FB-F441-841E325843DC}"/>
              </a:ext>
            </a:extLst>
          </p:cNvPr>
          <p:cNvSpPr txBox="1"/>
          <p:nvPr/>
        </p:nvSpPr>
        <p:spPr>
          <a:xfrm>
            <a:off x="6070152" y="4408088"/>
            <a:ext cx="736019" cy="21578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0070C0"/>
                </a:solidFill>
                <a:latin typeface="+mn-lt"/>
                <a:cs typeface="Calibri" panose="020F0502020204030204" pitchFamily="34" charset="0"/>
              </a:rPr>
              <a:t>-19%</a:t>
            </a:r>
            <a:endParaRPr sz="600" b="1" dirty="0">
              <a:solidFill>
                <a:srgbClr val="0070C0"/>
              </a:solidFill>
              <a:latin typeface="+mn-lt"/>
              <a:cs typeface="Calibri" panose="020F0502020204030204" pitchFamily="34" charset="0"/>
            </a:endParaRPr>
          </a:p>
        </p:txBody>
      </p:sp>
      <p:sp>
        <p:nvSpPr>
          <p:cNvPr id="10" name="Google Shape;506;p3">
            <a:extLst>
              <a:ext uri="{FF2B5EF4-FFF2-40B4-BE49-F238E27FC236}">
                <a16:creationId xmlns:a16="http://schemas.microsoft.com/office/drawing/2014/main" id="{D49FD45C-A3FE-5010-5425-19E19F6FB06F}"/>
              </a:ext>
            </a:extLst>
          </p:cNvPr>
          <p:cNvSpPr/>
          <p:nvPr/>
        </p:nvSpPr>
        <p:spPr>
          <a:xfrm rot="10800000">
            <a:off x="5836582" y="1841364"/>
            <a:ext cx="1152144" cy="2606040"/>
          </a:xfrm>
          <a:prstGeom prst="triangle">
            <a:avLst>
              <a:gd name="adj" fmla="val 50000"/>
            </a:avLst>
          </a:prstGeom>
          <a:solidFill>
            <a:srgbClr val="B7E1F8">
              <a:alpha val="84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050">
              <a:solidFill>
                <a:srgbClr val="FFFFFF"/>
              </a:solidFill>
            </a:endParaRPr>
          </a:p>
        </p:txBody>
      </p:sp>
      <p:sp>
        <p:nvSpPr>
          <p:cNvPr id="56" name="Google Shape;494;p3">
            <a:extLst>
              <a:ext uri="{FF2B5EF4-FFF2-40B4-BE49-F238E27FC236}">
                <a16:creationId xmlns:a16="http://schemas.microsoft.com/office/drawing/2014/main" id="{62BE2AD2-1D54-3A35-242A-1666A013F45C}"/>
              </a:ext>
            </a:extLst>
          </p:cNvPr>
          <p:cNvSpPr txBox="1"/>
          <p:nvPr/>
        </p:nvSpPr>
        <p:spPr>
          <a:xfrm>
            <a:off x="6929621" y="4414812"/>
            <a:ext cx="736019" cy="21578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1800" b="1" dirty="0">
                <a:solidFill>
                  <a:srgbClr val="05796E"/>
                </a:solidFill>
                <a:latin typeface="+mn-lt"/>
                <a:cs typeface="Calibri" panose="020F0502020204030204" pitchFamily="34" charset="0"/>
              </a:rPr>
              <a:t>-19%</a:t>
            </a:r>
            <a:endParaRPr sz="600" b="1" dirty="0">
              <a:solidFill>
                <a:srgbClr val="05796E"/>
              </a:solidFill>
              <a:latin typeface="+mn-lt"/>
              <a:cs typeface="Calibri" panose="020F0502020204030204" pitchFamily="34" charset="0"/>
            </a:endParaRPr>
          </a:p>
        </p:txBody>
      </p:sp>
      <p:sp>
        <p:nvSpPr>
          <p:cNvPr id="61" name="Google Shape;506;p3">
            <a:extLst>
              <a:ext uri="{FF2B5EF4-FFF2-40B4-BE49-F238E27FC236}">
                <a16:creationId xmlns:a16="http://schemas.microsoft.com/office/drawing/2014/main" id="{AD3823E5-2626-EA52-EF3F-D17AAC9BA2E8}"/>
              </a:ext>
            </a:extLst>
          </p:cNvPr>
          <p:cNvSpPr/>
          <p:nvPr/>
        </p:nvSpPr>
        <p:spPr>
          <a:xfrm rot="10800000">
            <a:off x="6685623" y="1841732"/>
            <a:ext cx="1152144" cy="2606040"/>
          </a:xfrm>
          <a:prstGeom prst="triangle">
            <a:avLst>
              <a:gd name="adj" fmla="val 50000"/>
            </a:avLst>
          </a:prstGeom>
          <a:solidFill>
            <a:srgbClr val="1C8A7D">
              <a:alpha val="75000"/>
            </a:srgbClr>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defRPr/>
            </a:pPr>
            <a:endParaRPr sz="1050" dirty="0">
              <a:solidFill>
                <a:srgbClr val="FFFFFF"/>
              </a:solidFill>
            </a:endParaRPr>
          </a:p>
        </p:txBody>
      </p:sp>
      <p:pic>
        <p:nvPicPr>
          <p:cNvPr id="8" name="Picture 7" descr="A blue sign with white text&#10;&#10;Description automatically generated with medium confidence">
            <a:extLst>
              <a:ext uri="{FF2B5EF4-FFF2-40B4-BE49-F238E27FC236}">
                <a16:creationId xmlns:a16="http://schemas.microsoft.com/office/drawing/2014/main" id="{6907B085-1023-2DDB-E130-A867A550F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817" y="4673130"/>
            <a:ext cx="1170934" cy="412829"/>
          </a:xfrm>
          <a:prstGeom prst="rect">
            <a:avLst/>
          </a:prstGeom>
        </p:spPr>
      </p:pic>
    </p:spTree>
    <p:extLst>
      <p:ext uri="{BB962C8B-B14F-4D97-AF65-F5344CB8AC3E}">
        <p14:creationId xmlns:p14="http://schemas.microsoft.com/office/powerpoint/2010/main" val="41645312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C6DEA76-9DAB-4277-B554-6362FCD33056}"/>
              </a:ext>
            </a:extLst>
          </p:cNvPr>
          <p:cNvSpPr/>
          <p:nvPr/>
        </p:nvSpPr>
        <p:spPr>
          <a:xfrm>
            <a:off x="8400668" y="14704"/>
            <a:ext cx="742142" cy="467990"/>
          </a:xfrm>
          <a:prstGeom prst="ellipse">
            <a:avLst/>
          </a:prstGeom>
          <a:solidFill>
            <a:srgbClr val="02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468664" y="1625032"/>
            <a:ext cx="7884319" cy="2239565"/>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endParaRPr lang="en-US" sz="1650" dirty="0"/>
          </a:p>
        </p:txBody>
      </p:sp>
      <p:sp>
        <p:nvSpPr>
          <p:cNvPr id="13" name="Rectangle 12">
            <a:extLst>
              <a:ext uri="{FF2B5EF4-FFF2-40B4-BE49-F238E27FC236}">
                <a16:creationId xmlns:a16="http://schemas.microsoft.com/office/drawing/2014/main" id="{1DD53B0F-94E3-40D0-B25B-A140F8083CE3}"/>
              </a:ext>
            </a:extLst>
          </p:cNvPr>
          <p:cNvSpPr/>
          <p:nvPr/>
        </p:nvSpPr>
        <p:spPr>
          <a:xfrm>
            <a:off x="-1" y="4207497"/>
            <a:ext cx="9127369" cy="93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a:endParaRPr>
          </a:p>
        </p:txBody>
      </p:sp>
      <p:sp>
        <p:nvSpPr>
          <p:cNvPr id="23" name="Google Shape;491;p3">
            <a:extLst>
              <a:ext uri="{FF2B5EF4-FFF2-40B4-BE49-F238E27FC236}">
                <a16:creationId xmlns:a16="http://schemas.microsoft.com/office/drawing/2014/main" id="{179DDC48-1058-4341-82F3-CDCA5871727B}"/>
              </a:ext>
            </a:extLst>
          </p:cNvPr>
          <p:cNvSpPr txBox="1"/>
          <p:nvPr/>
        </p:nvSpPr>
        <p:spPr>
          <a:xfrm>
            <a:off x="6575148" y="3751039"/>
            <a:ext cx="951979" cy="420911"/>
          </a:xfrm>
          <a:prstGeom prst="rect">
            <a:avLst/>
          </a:prstGeom>
          <a:noFill/>
          <a:ln>
            <a:noFill/>
          </a:ln>
        </p:spPr>
        <p:txBody>
          <a:bodyPr spcFirstLastPara="1" wrap="square" lIns="68569" tIns="34275" rIns="68569" bIns="34275" anchor="t" anchorCtr="0">
            <a:noAutofit/>
          </a:bodyPr>
          <a:lstStyle/>
          <a:p>
            <a:pPr algn="ctr">
              <a:buClr>
                <a:srgbClr val="000000"/>
              </a:buClr>
              <a:buSzPts val="1600"/>
              <a:defRPr/>
            </a:pPr>
            <a:r>
              <a:rPr lang="en-US" sz="2400" b="1" dirty="0">
                <a:solidFill>
                  <a:srgbClr val="FFFFFF"/>
                </a:solidFill>
                <a:latin typeface="Arial"/>
                <a:ea typeface="Arial"/>
                <a:cs typeface="Arial"/>
                <a:sym typeface="Arial"/>
              </a:rPr>
              <a:t>+33%</a:t>
            </a:r>
          </a:p>
          <a:p>
            <a:pPr algn="ctr">
              <a:buClr>
                <a:srgbClr val="000000"/>
              </a:buClr>
              <a:buSzPts val="1600"/>
              <a:defRPr/>
            </a:pPr>
            <a:endParaRPr sz="2400" dirty="0">
              <a:solidFill>
                <a:srgbClr val="FFFFFF"/>
              </a:solidFill>
              <a:latin typeface="Arial"/>
              <a:ea typeface="Arial"/>
              <a:cs typeface="Arial"/>
              <a:sym typeface="Arial"/>
            </a:endParaRPr>
          </a:p>
        </p:txBody>
      </p:sp>
      <p:sp>
        <p:nvSpPr>
          <p:cNvPr id="5" name="Rectangle 4">
            <a:extLst>
              <a:ext uri="{FF2B5EF4-FFF2-40B4-BE49-F238E27FC236}">
                <a16:creationId xmlns:a16="http://schemas.microsoft.com/office/drawing/2014/main" id="{5961F014-D658-F56D-8D02-5FF5C7864123}"/>
              </a:ext>
            </a:extLst>
          </p:cNvPr>
          <p:cNvSpPr/>
          <p:nvPr/>
        </p:nvSpPr>
        <p:spPr>
          <a:xfrm>
            <a:off x="220774" y="56077"/>
            <a:ext cx="8702452" cy="430887"/>
          </a:xfrm>
          <a:prstGeom prst="rect">
            <a:avLst/>
          </a:prstGeom>
        </p:spPr>
        <p:txBody>
          <a:bodyPr wrap="square">
            <a:spAutoFit/>
          </a:bodyPr>
          <a:lstStyle/>
          <a:p>
            <a:pPr algn="ctr"/>
            <a:r>
              <a:rPr lang="en-US" sz="2200" b="1" dirty="0">
                <a:solidFill>
                  <a:schemeClr val="bg1"/>
                </a:solidFill>
              </a:rPr>
              <a:t>Data Update: Concerning Trends Continue During 2019-2021</a:t>
            </a:r>
          </a:p>
        </p:txBody>
      </p:sp>
      <p:sp>
        <p:nvSpPr>
          <p:cNvPr id="54" name="Google Shape;491;p3">
            <a:extLst>
              <a:ext uri="{FF2B5EF4-FFF2-40B4-BE49-F238E27FC236}">
                <a16:creationId xmlns:a16="http://schemas.microsoft.com/office/drawing/2014/main" id="{10065E85-F90F-3D72-FCE4-0ECB71CD411A}"/>
              </a:ext>
            </a:extLst>
          </p:cNvPr>
          <p:cNvSpPr txBox="1"/>
          <p:nvPr/>
        </p:nvSpPr>
        <p:spPr>
          <a:xfrm>
            <a:off x="4419562" y="1031536"/>
            <a:ext cx="4631644" cy="649565"/>
          </a:xfrm>
          <a:prstGeom prst="rect">
            <a:avLst/>
          </a:prstGeom>
          <a:noFill/>
          <a:ln>
            <a:noFill/>
          </a:ln>
        </p:spPr>
        <p:txBody>
          <a:bodyPr spcFirstLastPara="1" wrap="square" lIns="68569" tIns="34275" rIns="68569" bIns="34275" anchor="ctr" anchorCtr="0">
            <a:noAutofit/>
          </a:bodyPr>
          <a:lstStyle/>
          <a:p>
            <a:pPr algn="ctr">
              <a:buClr>
                <a:srgbClr val="000000"/>
              </a:buClr>
              <a:buSzPts val="1600"/>
              <a:defRPr/>
            </a:pPr>
            <a:r>
              <a:rPr lang="en-US" b="1" dirty="0">
                <a:solidFill>
                  <a:srgbClr val="000000"/>
                </a:solidFill>
                <a:ea typeface="Arial"/>
                <a:cs typeface="Arial" panose="020B0604020202020204" pitchFamily="34" charset="0"/>
                <a:sym typeface="Arial"/>
              </a:rPr>
              <a:t>2019-2021* </a:t>
            </a:r>
          </a:p>
          <a:p>
            <a:pPr algn="ctr">
              <a:buClr>
                <a:srgbClr val="000000"/>
              </a:buClr>
              <a:buSzPts val="1600"/>
              <a:defRPr/>
            </a:pPr>
            <a:r>
              <a:rPr lang="en-US" b="1" dirty="0">
                <a:solidFill>
                  <a:srgbClr val="000000"/>
                </a:solidFill>
                <a:ea typeface="Arial"/>
                <a:cs typeface="Arial" panose="020B0604020202020204" pitchFamily="34" charset="0"/>
                <a:sym typeface="Arial"/>
              </a:rPr>
              <a:t>Change in New HIV Diagnoses</a:t>
            </a:r>
            <a:endParaRPr dirty="0">
              <a:solidFill>
                <a:srgbClr val="000000"/>
              </a:solidFill>
              <a:ea typeface="Arial"/>
              <a:cs typeface="Arial" panose="020B0604020202020204" pitchFamily="34" charset="0"/>
              <a:sym typeface="Arial"/>
            </a:endParaRPr>
          </a:p>
        </p:txBody>
      </p:sp>
      <p:cxnSp>
        <p:nvCxnSpPr>
          <p:cNvPr id="74" name="Straight Connector 73">
            <a:extLst>
              <a:ext uri="{FF2B5EF4-FFF2-40B4-BE49-F238E27FC236}">
                <a16:creationId xmlns:a16="http://schemas.microsoft.com/office/drawing/2014/main" id="{4211E34C-5069-1B05-99F2-DF094F85F50A}"/>
              </a:ext>
            </a:extLst>
          </p:cNvPr>
          <p:cNvCxnSpPr>
            <a:cxnSpLocks/>
          </p:cNvCxnSpPr>
          <p:nvPr/>
        </p:nvCxnSpPr>
        <p:spPr>
          <a:xfrm flipH="1">
            <a:off x="4343400" y="666750"/>
            <a:ext cx="0" cy="402336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8" name="Google Shape;495;p3">
            <a:extLst>
              <a:ext uri="{FF2B5EF4-FFF2-40B4-BE49-F238E27FC236}">
                <a16:creationId xmlns:a16="http://schemas.microsoft.com/office/drawing/2014/main" id="{EE3BD5E8-5C16-B4D6-2B26-EDBF3992198B}"/>
              </a:ext>
            </a:extLst>
          </p:cNvPr>
          <p:cNvSpPr txBox="1"/>
          <p:nvPr/>
        </p:nvSpPr>
        <p:spPr>
          <a:xfrm>
            <a:off x="5006213" y="3327909"/>
            <a:ext cx="3576739" cy="75869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4800" b="1" dirty="0">
                <a:solidFill>
                  <a:srgbClr val="9B6FBD"/>
                </a:solidFill>
                <a:latin typeface="+mn-lt"/>
                <a:cs typeface="Calibri" panose="020F0502020204030204" pitchFamily="34" charset="0"/>
              </a:rPr>
              <a:t>–5%</a:t>
            </a:r>
            <a:r>
              <a:rPr lang="en-US" sz="4800" dirty="0">
                <a:solidFill>
                  <a:srgbClr val="9B6FBD"/>
                </a:solidFill>
                <a:latin typeface="+mn-lt"/>
                <a:cs typeface="Calibri" panose="020F0502020204030204" pitchFamily="34" charset="0"/>
              </a:rPr>
              <a:t> </a:t>
            </a:r>
            <a:r>
              <a:rPr lang="en-US" sz="1800" dirty="0">
                <a:solidFill>
                  <a:schemeClr val="tx1"/>
                </a:solidFill>
                <a:latin typeface="+mn-lt"/>
                <a:cs typeface="Calibri" panose="020F0502020204030204" pitchFamily="34" charset="0"/>
              </a:rPr>
              <a:t>among non-Latinos </a:t>
            </a:r>
            <a:endParaRPr sz="600" b="1" dirty="0">
              <a:solidFill>
                <a:schemeClr val="tx1"/>
              </a:solidFill>
              <a:latin typeface="+mn-lt"/>
              <a:cs typeface="Calibri" panose="020F0502020204030204" pitchFamily="34" charset="0"/>
            </a:endParaRPr>
          </a:p>
        </p:txBody>
      </p:sp>
      <p:sp>
        <p:nvSpPr>
          <p:cNvPr id="2" name="TextBox 1">
            <a:extLst>
              <a:ext uri="{FF2B5EF4-FFF2-40B4-BE49-F238E27FC236}">
                <a16:creationId xmlns:a16="http://schemas.microsoft.com/office/drawing/2014/main" id="{FEFEC8CF-90D9-45FA-924C-E67EA01FDE2D}"/>
              </a:ext>
            </a:extLst>
          </p:cNvPr>
          <p:cNvSpPr txBox="1"/>
          <p:nvPr/>
        </p:nvSpPr>
        <p:spPr>
          <a:xfrm>
            <a:off x="4395944" y="4475132"/>
            <a:ext cx="3829450" cy="261610"/>
          </a:xfrm>
          <a:prstGeom prst="rect">
            <a:avLst/>
          </a:prstGeom>
          <a:noFill/>
        </p:spPr>
        <p:txBody>
          <a:bodyPr wrap="square" rtlCol="0">
            <a:spAutoFit/>
          </a:bodyPr>
          <a:lstStyle/>
          <a:p>
            <a:r>
              <a:rPr lang="en-US" sz="1100" dirty="0"/>
              <a:t>*2021 diagnoses data are provisional</a:t>
            </a:r>
          </a:p>
        </p:txBody>
      </p:sp>
      <p:sp>
        <p:nvSpPr>
          <p:cNvPr id="6" name="Google Shape;491;p3">
            <a:extLst>
              <a:ext uri="{FF2B5EF4-FFF2-40B4-BE49-F238E27FC236}">
                <a16:creationId xmlns:a16="http://schemas.microsoft.com/office/drawing/2014/main" id="{C4286F80-BD9B-AE54-966F-802AA0B9DBE4}"/>
              </a:ext>
            </a:extLst>
          </p:cNvPr>
          <p:cNvSpPr txBox="1"/>
          <p:nvPr/>
        </p:nvSpPr>
        <p:spPr>
          <a:xfrm>
            <a:off x="830139" y="1000747"/>
            <a:ext cx="2589236" cy="1209501"/>
          </a:xfrm>
          <a:prstGeom prst="rect">
            <a:avLst/>
          </a:prstGeom>
          <a:noFill/>
          <a:ln>
            <a:solidFill>
              <a:srgbClr val="C00000"/>
            </a:solidFill>
          </a:ln>
        </p:spPr>
        <p:txBody>
          <a:bodyPr spcFirstLastPara="1" wrap="square" lIns="68569" tIns="34275" rIns="68569" bIns="34275" anchor="ctr" anchorCtr="0">
            <a:noAutofit/>
          </a:bodyPr>
          <a:lstStyle/>
          <a:p>
            <a:pPr algn="ctr">
              <a:buClr>
                <a:srgbClr val="000000"/>
              </a:buClr>
              <a:buSzPts val="1600"/>
              <a:defRPr/>
            </a:pPr>
            <a:r>
              <a:rPr lang="en-US" b="1" dirty="0">
                <a:solidFill>
                  <a:srgbClr val="000000"/>
                </a:solidFill>
                <a:ea typeface="Arial"/>
                <a:cs typeface="Arial" panose="020B0604020202020204" pitchFamily="34" charset="0"/>
                <a:sym typeface="Arial"/>
              </a:rPr>
              <a:t>Incidence estimates for 2020 and 2021 are not yet available.</a:t>
            </a:r>
            <a:endParaRPr lang="en-US" dirty="0">
              <a:solidFill>
                <a:srgbClr val="000000"/>
              </a:solidFill>
              <a:ea typeface="Arial"/>
              <a:cs typeface="Arial" panose="020B0604020202020204" pitchFamily="34" charset="0"/>
              <a:sym typeface="Arial"/>
            </a:endParaRPr>
          </a:p>
        </p:txBody>
      </p:sp>
      <p:pic>
        <p:nvPicPr>
          <p:cNvPr id="11" name="Picture 10">
            <a:extLst>
              <a:ext uri="{FF2B5EF4-FFF2-40B4-BE49-F238E27FC236}">
                <a16:creationId xmlns:a16="http://schemas.microsoft.com/office/drawing/2014/main" id="{33BC0798-38EB-A3FB-D4BD-48380215959C}"/>
              </a:ext>
            </a:extLst>
          </p:cNvPr>
          <p:cNvPicPr>
            <a:picLocks noChangeAspect="1"/>
          </p:cNvPicPr>
          <p:nvPr/>
        </p:nvPicPr>
        <p:blipFill>
          <a:blip r:embed="rId3"/>
          <a:stretch>
            <a:fillRect/>
          </a:stretch>
        </p:blipFill>
        <p:spPr>
          <a:xfrm>
            <a:off x="340680" y="2925077"/>
            <a:ext cx="3522194" cy="921858"/>
          </a:xfrm>
          <a:prstGeom prst="rect">
            <a:avLst/>
          </a:prstGeom>
        </p:spPr>
      </p:pic>
      <p:sp>
        <p:nvSpPr>
          <p:cNvPr id="12" name="Google Shape;492;p3">
            <a:extLst>
              <a:ext uri="{FF2B5EF4-FFF2-40B4-BE49-F238E27FC236}">
                <a16:creationId xmlns:a16="http://schemas.microsoft.com/office/drawing/2014/main" id="{8E445AAA-C76B-EDB0-CF00-4BA0C5D19591}"/>
              </a:ext>
            </a:extLst>
          </p:cNvPr>
          <p:cNvSpPr txBox="1"/>
          <p:nvPr/>
        </p:nvSpPr>
        <p:spPr>
          <a:xfrm>
            <a:off x="5000510" y="2168902"/>
            <a:ext cx="3851409" cy="81641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555554"/>
              </a:buClr>
              <a:buSzPts val="2400"/>
              <a:defRPr/>
            </a:pPr>
            <a:r>
              <a:rPr lang="en-US" sz="4800" b="1" dirty="0">
                <a:solidFill>
                  <a:srgbClr val="C00000"/>
                </a:solidFill>
                <a:latin typeface="+mn-lt"/>
                <a:cs typeface="Calibri" panose="020F0502020204030204" pitchFamily="34" charset="0"/>
              </a:rPr>
              <a:t>+4% </a:t>
            </a:r>
            <a:r>
              <a:rPr lang="en-US" sz="1800" dirty="0">
                <a:solidFill>
                  <a:schemeClr val="tx1"/>
                </a:solidFill>
                <a:latin typeface="+mn-lt"/>
                <a:cs typeface="Calibri" panose="020F0502020204030204" pitchFamily="34" charset="0"/>
              </a:rPr>
              <a:t>among Latinos</a:t>
            </a:r>
            <a:endParaRPr lang="en-US" sz="1800" dirty="0">
              <a:solidFill>
                <a:srgbClr val="C00000"/>
              </a:solidFill>
              <a:latin typeface="+mn-lt"/>
              <a:cs typeface="Calibri" panose="020F0502020204030204" pitchFamily="34" charset="0"/>
            </a:endParaRPr>
          </a:p>
        </p:txBody>
      </p:sp>
      <p:sp>
        <p:nvSpPr>
          <p:cNvPr id="14" name="TextBox 13">
            <a:extLst>
              <a:ext uri="{FF2B5EF4-FFF2-40B4-BE49-F238E27FC236}">
                <a16:creationId xmlns:a16="http://schemas.microsoft.com/office/drawing/2014/main" id="{40F510FC-3CA4-BEC5-9915-066D10A15B07}"/>
              </a:ext>
            </a:extLst>
          </p:cNvPr>
          <p:cNvSpPr txBox="1"/>
          <p:nvPr/>
        </p:nvSpPr>
        <p:spPr>
          <a:xfrm>
            <a:off x="1905000" y="4781550"/>
            <a:ext cx="6460365" cy="369332"/>
          </a:xfrm>
          <a:prstGeom prst="rect">
            <a:avLst/>
          </a:prstGeom>
          <a:noFill/>
        </p:spPr>
        <p:txBody>
          <a:bodyPr wrap="square">
            <a:spAutoFit/>
          </a:bodyPr>
          <a:lstStyle/>
          <a:p>
            <a:pPr>
              <a:defRPr/>
            </a:pPr>
            <a:r>
              <a:rPr lang="en-US" sz="900" dirty="0">
                <a:solidFill>
                  <a:srgbClr val="000000"/>
                </a:solidFill>
                <a:latin typeface="Calibri" panose="020F0502020204030204" pitchFamily="34" charset="0"/>
                <a:cs typeface="Calibri" panose="020F0502020204030204" pitchFamily="34" charset="0"/>
              </a:rPr>
              <a:t>Sources: CDC HIV Surveillance Reports, https://www.cdc.gov/hiv/library/reports/hiv-surveillance.html; CDC </a:t>
            </a:r>
            <a:r>
              <a:rPr lang="en-US" sz="900" kern="0" dirty="0">
                <a:solidFill>
                  <a:prstClr val="black"/>
                </a:solidFill>
                <a:latin typeface="Calibri"/>
                <a:cs typeface="Arial"/>
                <a:sym typeface="Arial"/>
              </a:rPr>
              <a:t>NCHHSTP </a:t>
            </a:r>
            <a:r>
              <a:rPr lang="en-US" sz="900" dirty="0" err="1">
                <a:solidFill>
                  <a:srgbClr val="000000"/>
                </a:solidFill>
                <a:latin typeface="Calibri" panose="020F0502020204030204" pitchFamily="34" charset="0"/>
                <a:cs typeface="Calibri" panose="020F0502020204030204" pitchFamily="34" charset="0"/>
              </a:rPr>
              <a:t>AtlasPlus</a:t>
            </a:r>
            <a:r>
              <a:rPr lang="en-US" sz="900" dirty="0">
                <a:solidFill>
                  <a:srgbClr val="000000"/>
                </a:solidFill>
                <a:latin typeface="Calibri" panose="020F0502020204030204" pitchFamily="34" charset="0"/>
                <a:cs typeface="Calibri" panose="020F0502020204030204" pitchFamily="34" charset="0"/>
              </a:rPr>
              <a:t>, cdc.gov/</a:t>
            </a:r>
            <a:r>
              <a:rPr lang="en-US" sz="900" dirty="0" err="1">
                <a:solidFill>
                  <a:srgbClr val="000000"/>
                </a:solidFill>
                <a:latin typeface="Calibri" panose="020F0502020204030204" pitchFamily="34" charset="0"/>
                <a:cs typeface="Calibri" panose="020F0502020204030204" pitchFamily="34" charset="0"/>
              </a:rPr>
              <a:t>nchhstp</a:t>
            </a:r>
            <a:r>
              <a:rPr lang="en-US" sz="900" dirty="0">
                <a:solidFill>
                  <a:srgbClr val="000000"/>
                </a:solidFill>
                <a:latin typeface="Calibri" panose="020F0502020204030204" pitchFamily="34" charset="0"/>
                <a:cs typeface="Calibri" panose="020F0502020204030204" pitchFamily="34" charset="0"/>
              </a:rPr>
              <a:t>/atlas/index.htm. Accessed May 5, 2023.</a:t>
            </a:r>
          </a:p>
        </p:txBody>
      </p:sp>
      <p:pic>
        <p:nvPicPr>
          <p:cNvPr id="8" name="Picture 7" descr="A blue sign with white text&#10;&#10;Description automatically generated with medium confidence">
            <a:extLst>
              <a:ext uri="{FF2B5EF4-FFF2-40B4-BE49-F238E27FC236}">
                <a16:creationId xmlns:a16="http://schemas.microsoft.com/office/drawing/2014/main" id="{6DCD2323-F74D-CC64-6964-4EBCB335C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5" y="4567221"/>
            <a:ext cx="1486107" cy="523948"/>
          </a:xfrm>
          <a:prstGeom prst="rect">
            <a:avLst/>
          </a:prstGeom>
        </p:spPr>
      </p:pic>
    </p:spTree>
    <p:extLst>
      <p:ext uri="{BB962C8B-B14F-4D97-AF65-F5344CB8AC3E}">
        <p14:creationId xmlns:p14="http://schemas.microsoft.com/office/powerpoint/2010/main" val="2164394986"/>
      </p:ext>
    </p:extLst>
  </p:cSld>
  <p:clrMapOvr>
    <a:masterClrMapping/>
  </p:clrMapOvr>
  <p:transitio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6D7E672-407C-4CC4-9978-C3DE6E8C34C4}" vid="{F58EC846-56A8-4F0B-A8CB-2D439EBB3CF1}"/>
    </a:ext>
  </a:extLst>
</a:theme>
</file>

<file path=ppt/theme/theme3.xml><?xml version="1.0" encoding="utf-8"?>
<a:theme xmlns:a="http://schemas.openxmlformats.org/drawingml/2006/main" name="1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6D7E672-407C-4CC4-9978-C3DE6E8C34C4}" vid="{F58EC846-56A8-4F0B-A8CB-2D439EBB3C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c41626b-a629-4699-b94c-ea34f83295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72C6D1FA5A15468B4A2DADCE8D90F0" ma:contentTypeVersion="14" ma:contentTypeDescription="Create a new document." ma:contentTypeScope="" ma:versionID="a28a9e52b558bc002d691078fe592cbe">
  <xsd:schema xmlns:xsd="http://www.w3.org/2001/XMLSchema" xmlns:xs="http://www.w3.org/2001/XMLSchema" xmlns:p="http://schemas.microsoft.com/office/2006/metadata/properties" xmlns:ns3="bc41626b-a629-4699-b94c-ea34f8329500" xmlns:ns4="247ededc-4b99-4cb3-b5cb-8b9cc44d74d6" targetNamespace="http://schemas.microsoft.com/office/2006/metadata/properties" ma:root="true" ma:fieldsID="0c248c760edfe5c695905b241c2248d7" ns3:_="" ns4:_="">
    <xsd:import namespace="bc41626b-a629-4699-b94c-ea34f8329500"/>
    <xsd:import namespace="247ededc-4b99-4cb3-b5cb-8b9cc44d74d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1626b-a629-4699-b94c-ea34f8329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7ededc-4b99-4cb3-b5cb-8b9cc44d74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0BE33-3300-45DE-810A-A1333076C53F}">
  <ds:schemaRefs>
    <ds:schemaRef ds:uri="http://schemas.microsoft.com/sharepoint/v3/contenttype/forms"/>
  </ds:schemaRefs>
</ds:datastoreItem>
</file>

<file path=customXml/itemProps2.xml><?xml version="1.0" encoding="utf-8"?>
<ds:datastoreItem xmlns:ds="http://schemas.openxmlformats.org/officeDocument/2006/customXml" ds:itemID="{AEFB24F6-6E1A-49EC-87A3-423A60C1459F}">
  <ds:schemaRefs>
    <ds:schemaRef ds:uri="http://schemas.microsoft.com/office/2006/documentManagement/types"/>
    <ds:schemaRef ds:uri="http://purl.org/dc/elements/1.1/"/>
    <ds:schemaRef ds:uri="http://www.w3.org/XML/1998/namespace"/>
    <ds:schemaRef ds:uri="http://purl.org/dc/dcmitype/"/>
    <ds:schemaRef ds:uri="bc41626b-a629-4699-b94c-ea34f8329500"/>
    <ds:schemaRef ds:uri="http://schemas.microsoft.com/office/infopath/2007/PartnerControls"/>
    <ds:schemaRef ds:uri="http://schemas.openxmlformats.org/package/2006/metadata/core-properties"/>
    <ds:schemaRef ds:uri="247ededc-4b99-4cb3-b5cb-8b9cc44d74d6"/>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E70308-F493-492E-BCF8-06487D3AE7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41626b-a629-4699-b94c-ea34f8329500"/>
    <ds:schemaRef ds:uri="247ededc-4b99-4cb3-b5cb-8b9cc44d7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13261</TotalTime>
  <Words>5051</Words>
  <Application>Microsoft Office PowerPoint</Application>
  <PresentationFormat>On-screen Show (16:9)</PresentationFormat>
  <Paragraphs>491</Paragraphs>
  <Slides>44</Slides>
  <Notes>42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Arial</vt:lpstr>
      <vt:lpstr>Arial Black</vt:lpstr>
      <vt:lpstr>Arial Nova</vt:lpstr>
      <vt:lpstr>Avenir Next LT Pro</vt:lpstr>
      <vt:lpstr>Bookman Old Style</vt:lpstr>
      <vt:lpstr>Calibri</vt:lpstr>
      <vt:lpstr>ITC Avant Garde Std Bk</vt:lpstr>
      <vt:lpstr>Open Sans</vt:lpstr>
      <vt:lpstr>STIXGeneral-Regular</vt:lpstr>
      <vt:lpstr>System Font Regular</vt:lpstr>
      <vt:lpstr>Times New Roman</vt:lpstr>
      <vt:lpstr>Wingdings</vt:lpstr>
      <vt:lpstr>1_AETC-BLANK-MASTER</vt:lpstr>
      <vt:lpstr>Content slide master</vt:lpstr>
      <vt:lpstr>1_Content slide master</vt:lpstr>
      <vt:lpstr>Addressing the Latino HIV Epidemic in the United States: Priority Areas for Action</vt:lpstr>
      <vt:lpstr>Conflict of Interest Disclosure</vt:lpstr>
      <vt:lpstr>PowerPoint Presentation</vt:lpstr>
      <vt:lpstr>PowerPoint Presentation</vt:lpstr>
      <vt:lpstr>PowerPoint Presentation</vt:lpstr>
      <vt:lpstr>PowerPoint Presentation</vt:lpstr>
      <vt:lpstr>Latinos are a fast-growing priority population in the U.S. HIV epidemic.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Approximately 1 in 4 (23%) Latinos living with HIV experienced health care discrimination from 2018-2020.  </vt:lpstr>
      <vt:lpstr>PowerPoint Presentation</vt:lpstr>
      <vt:lpstr>PowerPoint Presentation</vt:lpstr>
      <vt:lpstr>PowerPoint Presentation</vt:lpstr>
      <vt:lpstr>PowerPoint Presentation</vt:lpstr>
      <vt:lpstr>PowerPoint Presentation</vt:lpstr>
      <vt:lpstr>PowerPoint Presentation</vt:lpstr>
      <vt:lpstr>A status neutral model facilitates high-quality comprehensive health care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SCAETC Social Media</vt:lpstr>
      <vt:lpstr>Resources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Judith Collins</cp:lastModifiedBy>
  <cp:revision>938</cp:revision>
  <cp:lastPrinted>2023-05-08T19:18:46Z</cp:lastPrinted>
  <dcterms:created xsi:type="dcterms:W3CDTF">2016-03-30T16:09:11Z</dcterms:created>
  <dcterms:modified xsi:type="dcterms:W3CDTF">2023-08-02T14:37:38Z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0x0101006172C6D1FA5A15468B4A2DADCE8D90F0</vt:lpwstr>
  </property>
</Properties>
</file>