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3"/>
  </p:notesMasterIdLst>
  <p:handoutMasterIdLst>
    <p:handoutMasterId r:id="rId44"/>
  </p:handoutMasterIdLst>
  <p:sldIdLst>
    <p:sldId id="359" r:id="rId5"/>
    <p:sldId id="382" r:id="rId6"/>
    <p:sldId id="361" r:id="rId7"/>
    <p:sldId id="487" r:id="rId8"/>
    <p:sldId id="392" r:id="rId9"/>
    <p:sldId id="414" r:id="rId10"/>
    <p:sldId id="391" r:id="rId11"/>
    <p:sldId id="384" r:id="rId12"/>
    <p:sldId id="415" r:id="rId13"/>
    <p:sldId id="1993219574" r:id="rId14"/>
    <p:sldId id="386" r:id="rId15"/>
    <p:sldId id="483" r:id="rId16"/>
    <p:sldId id="481" r:id="rId17"/>
    <p:sldId id="484" r:id="rId18"/>
    <p:sldId id="476" r:id="rId19"/>
    <p:sldId id="387" r:id="rId20"/>
    <p:sldId id="1993219577" r:id="rId21"/>
    <p:sldId id="395" r:id="rId22"/>
    <p:sldId id="389" r:id="rId23"/>
    <p:sldId id="413" r:id="rId24"/>
    <p:sldId id="390" r:id="rId25"/>
    <p:sldId id="394" r:id="rId26"/>
    <p:sldId id="396" r:id="rId27"/>
    <p:sldId id="397" r:id="rId28"/>
    <p:sldId id="486" r:id="rId29"/>
    <p:sldId id="480" r:id="rId30"/>
    <p:sldId id="398" r:id="rId31"/>
    <p:sldId id="1993219579" r:id="rId32"/>
    <p:sldId id="401" r:id="rId33"/>
    <p:sldId id="400" r:id="rId34"/>
    <p:sldId id="1993219576" r:id="rId35"/>
    <p:sldId id="1993219103" r:id="rId36"/>
    <p:sldId id="1993219575" r:id="rId37"/>
    <p:sldId id="347" r:id="rId38"/>
    <p:sldId id="383" r:id="rId39"/>
    <p:sldId id="1993219573" r:id="rId40"/>
    <p:sldId id="1993219580" r:id="rId41"/>
    <p:sldId id="299" r:id="rId4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82"/>
            <p14:sldId id="361"/>
            <p14:sldId id="487"/>
            <p14:sldId id="392"/>
            <p14:sldId id="414"/>
            <p14:sldId id="391"/>
            <p14:sldId id="384"/>
            <p14:sldId id="415"/>
            <p14:sldId id="1993219574"/>
            <p14:sldId id="386"/>
            <p14:sldId id="483"/>
            <p14:sldId id="481"/>
            <p14:sldId id="484"/>
            <p14:sldId id="476"/>
            <p14:sldId id="387"/>
            <p14:sldId id="1993219577"/>
            <p14:sldId id="395"/>
            <p14:sldId id="389"/>
            <p14:sldId id="413"/>
            <p14:sldId id="390"/>
            <p14:sldId id="394"/>
            <p14:sldId id="396"/>
            <p14:sldId id="397"/>
            <p14:sldId id="486"/>
            <p14:sldId id="480"/>
            <p14:sldId id="398"/>
            <p14:sldId id="1993219579"/>
            <p14:sldId id="401"/>
            <p14:sldId id="400"/>
            <p14:sldId id="1993219576"/>
            <p14:sldId id="1993219103"/>
            <p14:sldId id="1993219575"/>
            <p14:sldId id="347"/>
            <p14:sldId id="383"/>
            <p14:sldId id="1993219573"/>
            <p14:sldId id="1993219580"/>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31" autoAdjust="0"/>
    <p:restoredTop sz="74915" autoAdjust="0"/>
  </p:normalViewPr>
  <p:slideViewPr>
    <p:cSldViewPr>
      <p:cViewPr varScale="1">
        <p:scale>
          <a:sx n="81" d="100"/>
          <a:sy n="81" d="100"/>
        </p:scale>
        <p:origin x="84" y="2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BD190-76BF-5D49-9DD3-CB4279B1FCD3}"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DBE324E2-387B-9D4C-86A4-A965029F313D}">
      <dgm:prSet phldrT="[Text]" custT="1"/>
      <dgm:spPr/>
      <dgm:t>
        <a:bodyPr/>
        <a:lstStyle/>
        <a:p>
          <a:r>
            <a:rPr lang="en-US" sz="1800" dirty="0"/>
            <a:t>Decrease Adherence</a:t>
          </a:r>
        </a:p>
      </dgm:t>
    </dgm:pt>
    <dgm:pt modelId="{A3E2ECC9-7F13-0444-9D4A-469295B90508}" type="parTrans" cxnId="{519840D3-D582-EF42-AB80-77C7C4816AD8}">
      <dgm:prSet/>
      <dgm:spPr/>
      <dgm:t>
        <a:bodyPr/>
        <a:lstStyle/>
        <a:p>
          <a:endParaRPr lang="en-US"/>
        </a:p>
      </dgm:t>
    </dgm:pt>
    <dgm:pt modelId="{5DF874EE-2BD4-D948-8E5D-AD23288AC58B}" type="sibTrans" cxnId="{519840D3-D582-EF42-AB80-77C7C4816AD8}">
      <dgm:prSet custT="1"/>
      <dgm:spPr/>
      <dgm:t>
        <a:bodyPr/>
        <a:lstStyle/>
        <a:p>
          <a:r>
            <a:rPr lang="en-US" sz="2000" dirty="0"/>
            <a:t>Increase Pill Fatigue</a:t>
          </a:r>
        </a:p>
      </dgm:t>
    </dgm:pt>
    <dgm:pt modelId="{33C2273A-517F-0049-A825-151DCC42CA04}">
      <dgm:prSet phldrT="[Text]"/>
      <dgm:spPr/>
      <dgm:t>
        <a:bodyPr/>
        <a:lstStyle/>
        <a:p>
          <a:r>
            <a:rPr lang="en-US" dirty="0"/>
            <a:t>Increase Risk of Adverse Drug Events</a:t>
          </a:r>
        </a:p>
      </dgm:t>
    </dgm:pt>
    <dgm:pt modelId="{1032C194-5CEC-B54D-91BA-4806A02F141B}" type="parTrans" cxnId="{EE2F6661-6554-7249-B5FC-C015F0EA074B}">
      <dgm:prSet/>
      <dgm:spPr/>
      <dgm:t>
        <a:bodyPr/>
        <a:lstStyle/>
        <a:p>
          <a:endParaRPr lang="en-US"/>
        </a:p>
      </dgm:t>
    </dgm:pt>
    <dgm:pt modelId="{AB2E5632-3FEE-754C-AD59-B45C053F3D76}" type="sibTrans" cxnId="{EE2F6661-6554-7249-B5FC-C015F0EA074B}">
      <dgm:prSet custT="1"/>
      <dgm:spPr/>
      <dgm:t>
        <a:bodyPr/>
        <a:lstStyle/>
        <a:p>
          <a:r>
            <a:rPr lang="en-US" sz="1800" dirty="0"/>
            <a:t>Drug-drug and drug-disease interactions</a:t>
          </a:r>
        </a:p>
      </dgm:t>
    </dgm:pt>
    <dgm:pt modelId="{491A75F9-9E02-214E-B2C1-9A943DA53047}">
      <dgm:prSet phldrT="[Text]" custT="1"/>
      <dgm:spPr/>
      <dgm:t>
        <a:bodyPr/>
        <a:lstStyle/>
        <a:p>
          <a:r>
            <a:rPr lang="en-US" sz="2000" dirty="0"/>
            <a:t>Mortality</a:t>
          </a:r>
          <a:endParaRPr lang="en-US" sz="1600" dirty="0"/>
        </a:p>
      </dgm:t>
    </dgm:pt>
    <dgm:pt modelId="{E7B6AF6F-5A1F-9D48-9E71-CD20A910E83F}" type="parTrans" cxnId="{9F2DC3B5-A161-D149-AEC4-C1265B76B5BD}">
      <dgm:prSet/>
      <dgm:spPr/>
      <dgm:t>
        <a:bodyPr/>
        <a:lstStyle/>
        <a:p>
          <a:endParaRPr lang="en-US"/>
        </a:p>
      </dgm:t>
    </dgm:pt>
    <dgm:pt modelId="{76A5F652-AC4E-984F-BD0E-AEC9B7C4A81D}" type="sibTrans" cxnId="{9F2DC3B5-A161-D149-AEC4-C1265B76B5BD}">
      <dgm:prSet custT="1"/>
      <dgm:spPr/>
      <dgm:t>
        <a:bodyPr/>
        <a:lstStyle/>
        <a:p>
          <a:r>
            <a:rPr lang="en-US" sz="1800" dirty="0"/>
            <a:t>Geriatric Syndromes (falls, cognitive impairment, frailty)</a:t>
          </a:r>
        </a:p>
      </dgm:t>
    </dgm:pt>
    <dgm:pt modelId="{92754228-7F9B-E344-8CE4-9342BFFE0CEC}" type="pres">
      <dgm:prSet presAssocID="{9A7BD190-76BF-5D49-9DD3-CB4279B1FCD3}" presName="Name0" presStyleCnt="0">
        <dgm:presLayoutVars>
          <dgm:chMax/>
          <dgm:chPref/>
          <dgm:dir/>
          <dgm:animLvl val="lvl"/>
        </dgm:presLayoutVars>
      </dgm:prSet>
      <dgm:spPr/>
    </dgm:pt>
    <dgm:pt modelId="{987AF28D-A2CB-714C-A754-211339ABF329}" type="pres">
      <dgm:prSet presAssocID="{DBE324E2-387B-9D4C-86A4-A965029F313D}" presName="composite" presStyleCnt="0"/>
      <dgm:spPr/>
    </dgm:pt>
    <dgm:pt modelId="{312EFA54-E3DC-9944-BD1C-3344D6BE0623}" type="pres">
      <dgm:prSet presAssocID="{DBE324E2-387B-9D4C-86A4-A965029F313D}" presName="Parent1" presStyleLbl="node1" presStyleIdx="0" presStyleCnt="6" custScaleX="188195">
        <dgm:presLayoutVars>
          <dgm:chMax val="1"/>
          <dgm:chPref val="1"/>
          <dgm:bulletEnabled val="1"/>
        </dgm:presLayoutVars>
      </dgm:prSet>
      <dgm:spPr/>
    </dgm:pt>
    <dgm:pt modelId="{108A6F4C-3DAB-7A4E-AA4C-57FFC530451B}" type="pres">
      <dgm:prSet presAssocID="{DBE324E2-387B-9D4C-86A4-A965029F313D}" presName="Childtext1" presStyleLbl="revTx" presStyleIdx="0" presStyleCnt="3">
        <dgm:presLayoutVars>
          <dgm:chMax val="0"/>
          <dgm:chPref val="0"/>
          <dgm:bulletEnabled val="1"/>
        </dgm:presLayoutVars>
      </dgm:prSet>
      <dgm:spPr/>
    </dgm:pt>
    <dgm:pt modelId="{6CC0EBED-D4D7-B24A-9C52-96834E354B01}" type="pres">
      <dgm:prSet presAssocID="{DBE324E2-387B-9D4C-86A4-A965029F313D}" presName="BalanceSpacing" presStyleCnt="0"/>
      <dgm:spPr/>
    </dgm:pt>
    <dgm:pt modelId="{A172D35F-885F-A04E-8A50-15FD6D684C62}" type="pres">
      <dgm:prSet presAssocID="{DBE324E2-387B-9D4C-86A4-A965029F313D}" presName="BalanceSpacing1" presStyleCnt="0"/>
      <dgm:spPr/>
    </dgm:pt>
    <dgm:pt modelId="{270495F1-8278-584A-92AA-AA357A69D3D9}" type="pres">
      <dgm:prSet presAssocID="{5DF874EE-2BD4-D948-8E5D-AD23288AC58B}" presName="Accent1Text" presStyleLbl="node1" presStyleIdx="1" presStyleCnt="6" custScaleX="113495"/>
      <dgm:spPr/>
    </dgm:pt>
    <dgm:pt modelId="{5D322D0E-A029-504C-845A-9224C00BEBF2}" type="pres">
      <dgm:prSet presAssocID="{5DF874EE-2BD4-D948-8E5D-AD23288AC58B}" presName="spaceBetweenRectangles" presStyleCnt="0"/>
      <dgm:spPr/>
    </dgm:pt>
    <dgm:pt modelId="{4EE20EF0-DBD7-7042-8622-08775D7BEBD8}" type="pres">
      <dgm:prSet presAssocID="{33C2273A-517F-0049-A825-151DCC42CA04}" presName="composite" presStyleCnt="0"/>
      <dgm:spPr/>
    </dgm:pt>
    <dgm:pt modelId="{A2D31B22-D730-0248-BDEE-52FD723D2082}" type="pres">
      <dgm:prSet presAssocID="{33C2273A-517F-0049-A825-151DCC42CA04}" presName="Parent1" presStyleLbl="node1" presStyleIdx="2" presStyleCnt="6" custScaleX="156883" custLinFactNeighborX="-81396" custLinFactNeighborY="1104">
        <dgm:presLayoutVars>
          <dgm:chMax val="1"/>
          <dgm:chPref val="1"/>
          <dgm:bulletEnabled val="1"/>
        </dgm:presLayoutVars>
      </dgm:prSet>
      <dgm:spPr/>
    </dgm:pt>
    <dgm:pt modelId="{B18968ED-7EE5-564C-B596-0D1CFB66722B}" type="pres">
      <dgm:prSet presAssocID="{33C2273A-517F-0049-A825-151DCC42CA04}" presName="Childtext1" presStyleLbl="revTx" presStyleIdx="1" presStyleCnt="3">
        <dgm:presLayoutVars>
          <dgm:chMax val="0"/>
          <dgm:chPref val="0"/>
          <dgm:bulletEnabled val="1"/>
        </dgm:presLayoutVars>
      </dgm:prSet>
      <dgm:spPr/>
    </dgm:pt>
    <dgm:pt modelId="{5900E587-E878-FF4F-944B-8557213EBF9A}" type="pres">
      <dgm:prSet presAssocID="{33C2273A-517F-0049-A825-151DCC42CA04}" presName="BalanceSpacing" presStyleCnt="0"/>
      <dgm:spPr/>
    </dgm:pt>
    <dgm:pt modelId="{A0676433-583E-2B48-BE4C-078161F91CCF}" type="pres">
      <dgm:prSet presAssocID="{33C2273A-517F-0049-A825-151DCC42CA04}" presName="BalanceSpacing1" presStyleCnt="0"/>
      <dgm:spPr/>
    </dgm:pt>
    <dgm:pt modelId="{7012C150-9F74-914B-B173-8A1E920889C4}" type="pres">
      <dgm:prSet presAssocID="{AB2E5632-3FEE-754C-AD59-B45C053F3D76}" presName="Accent1Text" presStyleLbl="node1" presStyleIdx="3" presStyleCnt="6" custScaleX="222072"/>
      <dgm:spPr/>
    </dgm:pt>
    <dgm:pt modelId="{F9D2A17E-C2D5-3340-A188-830199BF45F8}" type="pres">
      <dgm:prSet presAssocID="{AB2E5632-3FEE-754C-AD59-B45C053F3D76}" presName="spaceBetweenRectangles" presStyleCnt="0"/>
      <dgm:spPr/>
    </dgm:pt>
    <dgm:pt modelId="{A56067DF-FC87-6549-8F55-78BAAAB23DD6}" type="pres">
      <dgm:prSet presAssocID="{491A75F9-9E02-214E-B2C1-9A943DA53047}" presName="composite" presStyleCnt="0"/>
      <dgm:spPr/>
    </dgm:pt>
    <dgm:pt modelId="{F3AE4C99-11C3-E04D-A364-BC84FBDE6861}" type="pres">
      <dgm:prSet presAssocID="{491A75F9-9E02-214E-B2C1-9A943DA53047}" presName="Parent1" presStyleLbl="node1" presStyleIdx="4" presStyleCnt="6" custScaleX="139315" custLinFactNeighborX="53289" custLinFactNeighborY="12330">
        <dgm:presLayoutVars>
          <dgm:chMax val="1"/>
          <dgm:chPref val="1"/>
          <dgm:bulletEnabled val="1"/>
        </dgm:presLayoutVars>
      </dgm:prSet>
      <dgm:spPr/>
    </dgm:pt>
    <dgm:pt modelId="{60ADAB98-4FE3-D640-B64E-5C12E851157F}" type="pres">
      <dgm:prSet presAssocID="{491A75F9-9E02-214E-B2C1-9A943DA53047}" presName="Childtext1" presStyleLbl="revTx" presStyleIdx="2" presStyleCnt="3">
        <dgm:presLayoutVars>
          <dgm:chMax val="0"/>
          <dgm:chPref val="0"/>
          <dgm:bulletEnabled val="1"/>
        </dgm:presLayoutVars>
      </dgm:prSet>
      <dgm:spPr/>
    </dgm:pt>
    <dgm:pt modelId="{94662859-D9D5-BC40-8F13-BF611EF562EA}" type="pres">
      <dgm:prSet presAssocID="{491A75F9-9E02-214E-B2C1-9A943DA53047}" presName="BalanceSpacing" presStyleCnt="0"/>
      <dgm:spPr/>
    </dgm:pt>
    <dgm:pt modelId="{5294ED07-2216-0645-BD4A-E1A29FBD3F4C}" type="pres">
      <dgm:prSet presAssocID="{491A75F9-9E02-214E-B2C1-9A943DA53047}" presName="BalanceSpacing1" presStyleCnt="0"/>
      <dgm:spPr/>
    </dgm:pt>
    <dgm:pt modelId="{1AC11620-9ED3-744F-9F4E-B291FB4EAA94}" type="pres">
      <dgm:prSet presAssocID="{76A5F652-AC4E-984F-BD0E-AEC9B7C4A81D}" presName="Accent1Text" presStyleLbl="node1" presStyleIdx="5" presStyleCnt="6" custScaleX="183263"/>
      <dgm:spPr/>
    </dgm:pt>
  </dgm:ptLst>
  <dgm:cxnLst>
    <dgm:cxn modelId="{7F6E600A-0A46-0B4C-A242-B58550D61C5F}" type="presOf" srcId="{DBE324E2-387B-9D4C-86A4-A965029F313D}" destId="{312EFA54-E3DC-9944-BD1C-3344D6BE0623}" srcOrd="0" destOrd="0" presId="urn:microsoft.com/office/officeart/2008/layout/AlternatingHexagons"/>
    <dgm:cxn modelId="{540A0021-A32F-1243-A725-A00590DE39C8}" type="presOf" srcId="{9A7BD190-76BF-5D49-9DD3-CB4279B1FCD3}" destId="{92754228-7F9B-E344-8CE4-9342BFFE0CEC}" srcOrd="0" destOrd="0" presId="urn:microsoft.com/office/officeart/2008/layout/AlternatingHexagons"/>
    <dgm:cxn modelId="{EE2F6661-6554-7249-B5FC-C015F0EA074B}" srcId="{9A7BD190-76BF-5D49-9DD3-CB4279B1FCD3}" destId="{33C2273A-517F-0049-A825-151DCC42CA04}" srcOrd="1" destOrd="0" parTransId="{1032C194-5CEC-B54D-91BA-4806A02F141B}" sibTransId="{AB2E5632-3FEE-754C-AD59-B45C053F3D76}"/>
    <dgm:cxn modelId="{CE73096E-C0A3-7D4C-8DE9-3153A8785B01}" type="presOf" srcId="{5DF874EE-2BD4-D948-8E5D-AD23288AC58B}" destId="{270495F1-8278-584A-92AA-AA357A69D3D9}" srcOrd="0" destOrd="0" presId="urn:microsoft.com/office/officeart/2008/layout/AlternatingHexagons"/>
    <dgm:cxn modelId="{E6C4854F-330D-D747-846B-615864E4805A}" type="presOf" srcId="{76A5F652-AC4E-984F-BD0E-AEC9B7C4A81D}" destId="{1AC11620-9ED3-744F-9F4E-B291FB4EAA94}" srcOrd="0" destOrd="0" presId="urn:microsoft.com/office/officeart/2008/layout/AlternatingHexagons"/>
    <dgm:cxn modelId="{37D9999F-D37F-3F4F-A1EA-E3DB9045F3D8}" type="presOf" srcId="{491A75F9-9E02-214E-B2C1-9A943DA53047}" destId="{F3AE4C99-11C3-E04D-A364-BC84FBDE6861}" srcOrd="0" destOrd="0" presId="urn:microsoft.com/office/officeart/2008/layout/AlternatingHexagons"/>
    <dgm:cxn modelId="{9F2DC3B5-A161-D149-AEC4-C1265B76B5BD}" srcId="{9A7BD190-76BF-5D49-9DD3-CB4279B1FCD3}" destId="{491A75F9-9E02-214E-B2C1-9A943DA53047}" srcOrd="2" destOrd="0" parTransId="{E7B6AF6F-5A1F-9D48-9E71-CD20A910E83F}" sibTransId="{76A5F652-AC4E-984F-BD0E-AEC9B7C4A81D}"/>
    <dgm:cxn modelId="{4F275CC8-4CBE-B04D-B838-F281D46A83C8}" type="presOf" srcId="{33C2273A-517F-0049-A825-151DCC42CA04}" destId="{A2D31B22-D730-0248-BDEE-52FD723D2082}" srcOrd="0" destOrd="0" presId="urn:microsoft.com/office/officeart/2008/layout/AlternatingHexagons"/>
    <dgm:cxn modelId="{C14F3FCA-DF3F-FF49-A4A7-65263B942F73}" type="presOf" srcId="{AB2E5632-3FEE-754C-AD59-B45C053F3D76}" destId="{7012C150-9F74-914B-B173-8A1E920889C4}" srcOrd="0" destOrd="0" presId="urn:microsoft.com/office/officeart/2008/layout/AlternatingHexagons"/>
    <dgm:cxn modelId="{519840D3-D582-EF42-AB80-77C7C4816AD8}" srcId="{9A7BD190-76BF-5D49-9DD3-CB4279B1FCD3}" destId="{DBE324E2-387B-9D4C-86A4-A965029F313D}" srcOrd="0" destOrd="0" parTransId="{A3E2ECC9-7F13-0444-9D4A-469295B90508}" sibTransId="{5DF874EE-2BD4-D948-8E5D-AD23288AC58B}"/>
    <dgm:cxn modelId="{CE70FB1A-B6DD-8E4F-8078-57E68BA5F927}" type="presParOf" srcId="{92754228-7F9B-E344-8CE4-9342BFFE0CEC}" destId="{987AF28D-A2CB-714C-A754-211339ABF329}" srcOrd="0" destOrd="0" presId="urn:microsoft.com/office/officeart/2008/layout/AlternatingHexagons"/>
    <dgm:cxn modelId="{998F838D-3FB7-1D41-9CA0-97F5BF52266F}" type="presParOf" srcId="{987AF28D-A2CB-714C-A754-211339ABF329}" destId="{312EFA54-E3DC-9944-BD1C-3344D6BE0623}" srcOrd="0" destOrd="0" presId="urn:microsoft.com/office/officeart/2008/layout/AlternatingHexagons"/>
    <dgm:cxn modelId="{9B29468F-AD20-164F-8ABA-31E659D73D57}" type="presParOf" srcId="{987AF28D-A2CB-714C-A754-211339ABF329}" destId="{108A6F4C-3DAB-7A4E-AA4C-57FFC530451B}" srcOrd="1" destOrd="0" presId="urn:microsoft.com/office/officeart/2008/layout/AlternatingHexagons"/>
    <dgm:cxn modelId="{ABE10A4F-AD29-C946-B864-36D48A10CBCD}" type="presParOf" srcId="{987AF28D-A2CB-714C-A754-211339ABF329}" destId="{6CC0EBED-D4D7-B24A-9C52-96834E354B01}" srcOrd="2" destOrd="0" presId="urn:microsoft.com/office/officeart/2008/layout/AlternatingHexagons"/>
    <dgm:cxn modelId="{F8440A55-C441-1C44-AC5A-8DE76682B1BA}" type="presParOf" srcId="{987AF28D-A2CB-714C-A754-211339ABF329}" destId="{A172D35F-885F-A04E-8A50-15FD6D684C62}" srcOrd="3" destOrd="0" presId="urn:microsoft.com/office/officeart/2008/layout/AlternatingHexagons"/>
    <dgm:cxn modelId="{78E5F2D0-02B2-CE49-ADF2-4BC073E53125}" type="presParOf" srcId="{987AF28D-A2CB-714C-A754-211339ABF329}" destId="{270495F1-8278-584A-92AA-AA357A69D3D9}" srcOrd="4" destOrd="0" presId="urn:microsoft.com/office/officeart/2008/layout/AlternatingHexagons"/>
    <dgm:cxn modelId="{86137274-1FE0-E04E-A3C5-E1C53EC48E78}" type="presParOf" srcId="{92754228-7F9B-E344-8CE4-9342BFFE0CEC}" destId="{5D322D0E-A029-504C-845A-9224C00BEBF2}" srcOrd="1" destOrd="0" presId="urn:microsoft.com/office/officeart/2008/layout/AlternatingHexagons"/>
    <dgm:cxn modelId="{CFA42266-5C31-DA40-BAFB-3AE9119FF140}" type="presParOf" srcId="{92754228-7F9B-E344-8CE4-9342BFFE0CEC}" destId="{4EE20EF0-DBD7-7042-8622-08775D7BEBD8}" srcOrd="2" destOrd="0" presId="urn:microsoft.com/office/officeart/2008/layout/AlternatingHexagons"/>
    <dgm:cxn modelId="{AA636422-293A-2E4D-9DA4-3B5C29A3FA70}" type="presParOf" srcId="{4EE20EF0-DBD7-7042-8622-08775D7BEBD8}" destId="{A2D31B22-D730-0248-BDEE-52FD723D2082}" srcOrd="0" destOrd="0" presId="urn:microsoft.com/office/officeart/2008/layout/AlternatingHexagons"/>
    <dgm:cxn modelId="{D45259C2-5E33-124F-8D51-94E991C9825C}" type="presParOf" srcId="{4EE20EF0-DBD7-7042-8622-08775D7BEBD8}" destId="{B18968ED-7EE5-564C-B596-0D1CFB66722B}" srcOrd="1" destOrd="0" presId="urn:microsoft.com/office/officeart/2008/layout/AlternatingHexagons"/>
    <dgm:cxn modelId="{DB0F1941-8570-114E-8ECF-1A187968EA27}" type="presParOf" srcId="{4EE20EF0-DBD7-7042-8622-08775D7BEBD8}" destId="{5900E587-E878-FF4F-944B-8557213EBF9A}" srcOrd="2" destOrd="0" presId="urn:microsoft.com/office/officeart/2008/layout/AlternatingHexagons"/>
    <dgm:cxn modelId="{43EB92BC-69A3-4743-BF4D-5DA82AA30807}" type="presParOf" srcId="{4EE20EF0-DBD7-7042-8622-08775D7BEBD8}" destId="{A0676433-583E-2B48-BE4C-078161F91CCF}" srcOrd="3" destOrd="0" presId="urn:microsoft.com/office/officeart/2008/layout/AlternatingHexagons"/>
    <dgm:cxn modelId="{D45D5C6F-BE33-7845-8B82-A6408FBB160B}" type="presParOf" srcId="{4EE20EF0-DBD7-7042-8622-08775D7BEBD8}" destId="{7012C150-9F74-914B-B173-8A1E920889C4}" srcOrd="4" destOrd="0" presId="urn:microsoft.com/office/officeart/2008/layout/AlternatingHexagons"/>
    <dgm:cxn modelId="{AE2F0CC5-375B-DF49-AE25-4AC4A1520166}" type="presParOf" srcId="{92754228-7F9B-E344-8CE4-9342BFFE0CEC}" destId="{F9D2A17E-C2D5-3340-A188-830199BF45F8}" srcOrd="3" destOrd="0" presId="urn:microsoft.com/office/officeart/2008/layout/AlternatingHexagons"/>
    <dgm:cxn modelId="{DC05C047-0817-764B-B50C-014D9D058DB7}" type="presParOf" srcId="{92754228-7F9B-E344-8CE4-9342BFFE0CEC}" destId="{A56067DF-FC87-6549-8F55-78BAAAB23DD6}" srcOrd="4" destOrd="0" presId="urn:microsoft.com/office/officeart/2008/layout/AlternatingHexagons"/>
    <dgm:cxn modelId="{4B4DB9B7-1A2D-0A4F-930F-C80B1F74EDB2}" type="presParOf" srcId="{A56067DF-FC87-6549-8F55-78BAAAB23DD6}" destId="{F3AE4C99-11C3-E04D-A364-BC84FBDE6861}" srcOrd="0" destOrd="0" presId="urn:microsoft.com/office/officeart/2008/layout/AlternatingHexagons"/>
    <dgm:cxn modelId="{3FB490A8-8F34-C048-88D6-200861C422DB}" type="presParOf" srcId="{A56067DF-FC87-6549-8F55-78BAAAB23DD6}" destId="{60ADAB98-4FE3-D640-B64E-5C12E851157F}" srcOrd="1" destOrd="0" presId="urn:microsoft.com/office/officeart/2008/layout/AlternatingHexagons"/>
    <dgm:cxn modelId="{1E88B814-A43C-8F45-89EE-B38BEE542319}" type="presParOf" srcId="{A56067DF-FC87-6549-8F55-78BAAAB23DD6}" destId="{94662859-D9D5-BC40-8F13-BF611EF562EA}" srcOrd="2" destOrd="0" presId="urn:microsoft.com/office/officeart/2008/layout/AlternatingHexagons"/>
    <dgm:cxn modelId="{6488D64F-4D99-9F47-BC4D-075B9B64006F}" type="presParOf" srcId="{A56067DF-FC87-6549-8F55-78BAAAB23DD6}" destId="{5294ED07-2216-0645-BD4A-E1A29FBD3F4C}" srcOrd="3" destOrd="0" presId="urn:microsoft.com/office/officeart/2008/layout/AlternatingHexagons"/>
    <dgm:cxn modelId="{737BBE70-994D-214B-9328-DC47C972CC23}" type="presParOf" srcId="{A56067DF-FC87-6549-8F55-78BAAAB23DD6}" destId="{1AC11620-9ED3-744F-9F4E-B291FB4EAA9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8B95E6-0133-4232-993D-3A55EABFA753}"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EA1C902B-0C28-46DF-BC16-FC8900D7D706}">
      <dgm:prSet phldrT="[Text]" custT="1"/>
      <dgm:spPr>
        <a:solidFill>
          <a:schemeClr val="bg2">
            <a:alpha val="40000"/>
          </a:schemeClr>
        </a:solidFill>
      </dgm:spPr>
      <dgm:t>
        <a:bodyPr/>
        <a:lstStyle/>
        <a:p>
          <a:r>
            <a:rPr lang="en-US" sz="1600" b="1" dirty="0">
              <a:solidFill>
                <a:schemeClr val="tx1"/>
              </a:solidFill>
              <a:latin typeface="Calibri" panose="020F0502020204030204" pitchFamily="34" charset="0"/>
              <a:cs typeface="Calibri" panose="020F0502020204030204" pitchFamily="34" charset="0"/>
            </a:rPr>
            <a:t>Menopause</a:t>
          </a:r>
          <a:r>
            <a:rPr lang="en-US" sz="1600" b="1" baseline="30000" dirty="0">
              <a:solidFill>
                <a:schemeClr val="tx1"/>
              </a:solidFill>
              <a:latin typeface="Calibri" panose="020F0502020204030204" pitchFamily="34" charset="0"/>
              <a:cs typeface="Calibri" panose="020F0502020204030204" pitchFamily="34" charset="0"/>
            </a:rPr>
            <a:t>1</a:t>
          </a:r>
        </a:p>
      </dgm:t>
    </dgm:pt>
    <dgm:pt modelId="{F5F0B51C-3F34-4D92-878C-DDDE47157B72}" type="parTrans" cxnId="{3FD4F694-524C-4E43-972B-64B5C4337BE1}">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87AA7D44-8D1D-427D-AD97-4F4A29E194B4}" type="sibTrans" cxnId="{3FD4F694-524C-4E43-972B-64B5C4337BE1}">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3C32F6AA-9EFE-47EB-99E8-62C2D8504E11}">
      <dgm:prSet phldrT="[Text]" custT="1"/>
      <dgm:spPr>
        <a:solidFill>
          <a:schemeClr val="accent2">
            <a:alpha val="40000"/>
          </a:schemeClr>
        </a:solidFill>
      </dgm:spPr>
      <dgm:t>
        <a:bodyPr/>
        <a:lstStyle/>
        <a:p>
          <a:r>
            <a:rPr lang="en-US" sz="1600" b="1">
              <a:solidFill>
                <a:schemeClr val="tx1"/>
              </a:solidFill>
              <a:latin typeface="Calibri" panose="020F0502020204030204" pitchFamily="34" charset="0"/>
              <a:cs typeface="Calibri" panose="020F0502020204030204" pitchFamily="34" charset="0"/>
            </a:rPr>
            <a:t>Low bone mineral density</a:t>
          </a:r>
          <a:r>
            <a:rPr lang="en-US" sz="1600" b="1" baseline="30000">
              <a:solidFill>
                <a:schemeClr val="tx1"/>
              </a:solidFill>
              <a:latin typeface="Calibri" panose="020F0502020204030204" pitchFamily="34" charset="0"/>
              <a:cs typeface="Calibri" panose="020F0502020204030204" pitchFamily="34" charset="0"/>
            </a:rPr>
            <a:t>7</a:t>
          </a:r>
        </a:p>
      </dgm:t>
    </dgm:pt>
    <dgm:pt modelId="{B2DD5793-24E6-4555-93CD-5D7BD3F625E0}" type="parTrans" cxnId="{4B1DABCF-6AE0-424D-9B1C-C6A6FC0B7E84}">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C6DE0E57-66FD-4290-B04A-A18F06FE8802}" type="sibTrans" cxnId="{4B1DABCF-6AE0-424D-9B1C-C6A6FC0B7E84}">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3277997C-BFE4-4246-992E-6ED90B414E60}">
      <dgm:prSet phldrT="[Text]" custT="1"/>
      <dgm:spPr>
        <a:solidFill>
          <a:schemeClr val="accent1">
            <a:alpha val="40000"/>
          </a:schemeClr>
        </a:solidFill>
      </dgm:spPr>
      <dgm:t>
        <a:bodyPr lIns="9144" rIns="9144"/>
        <a:lstStyle/>
        <a:p>
          <a:r>
            <a:rPr lang="en-US" sz="1600" b="1" dirty="0">
              <a:solidFill>
                <a:schemeClr val="tx1"/>
              </a:solidFill>
              <a:latin typeface="Calibri" panose="020F0502020204030204" pitchFamily="34" charset="0"/>
              <a:cs typeface="Calibri" panose="020F0502020204030204" pitchFamily="34" charset="0"/>
            </a:rPr>
            <a:t>Neurocognitive decline, mental health issues</a:t>
          </a:r>
          <a:r>
            <a:rPr lang="en-US" sz="1600" b="1" baseline="30000" dirty="0">
              <a:solidFill>
                <a:schemeClr val="tx1"/>
              </a:solidFill>
              <a:latin typeface="Calibri" panose="020F0502020204030204" pitchFamily="34" charset="0"/>
              <a:cs typeface="Calibri" panose="020F0502020204030204" pitchFamily="34" charset="0"/>
            </a:rPr>
            <a:t>2</a:t>
          </a:r>
          <a:endParaRPr lang="en-US" sz="1400" b="1" baseline="30000" dirty="0">
            <a:solidFill>
              <a:schemeClr val="tx1"/>
            </a:solidFill>
            <a:latin typeface="Calibri" panose="020F0502020204030204" pitchFamily="34" charset="0"/>
            <a:cs typeface="Calibri" panose="020F0502020204030204" pitchFamily="34" charset="0"/>
          </a:endParaRPr>
        </a:p>
      </dgm:t>
    </dgm:pt>
    <dgm:pt modelId="{2F712A6D-7904-4024-980C-C0AF38BF07DD}" type="parTrans" cxnId="{C112BF9F-424E-4616-A0BB-114358BA6474}">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2EAF4AEF-2F1C-4C58-8F9C-59F17F8D8425}" type="sibTrans" cxnId="{C112BF9F-424E-4616-A0BB-114358BA6474}">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2A430D2A-6D0C-40E1-A132-FDE7035D7A08}">
      <dgm:prSet phldrT="[Text]" custT="1"/>
      <dgm:spPr>
        <a:solidFill>
          <a:schemeClr val="accent4">
            <a:alpha val="40000"/>
          </a:schemeClr>
        </a:solidFill>
      </dgm:spPr>
      <dgm:t>
        <a:bodyPr/>
        <a:lstStyle/>
        <a:p>
          <a:r>
            <a:rPr lang="en-US" sz="1600" b="1">
              <a:solidFill>
                <a:schemeClr val="tx1"/>
              </a:solidFill>
              <a:latin typeface="Calibri" panose="020F0502020204030204" pitchFamily="34" charset="0"/>
              <a:cs typeface="Calibri" panose="020F0502020204030204" pitchFamily="34" charset="0"/>
            </a:rPr>
            <a:t>Frailty</a:t>
          </a:r>
          <a:r>
            <a:rPr lang="en-US" sz="1600" b="1" baseline="30000">
              <a:solidFill>
                <a:schemeClr val="tx1"/>
              </a:solidFill>
              <a:latin typeface="Calibri" panose="020F0502020204030204" pitchFamily="34" charset="0"/>
              <a:cs typeface="Calibri" panose="020F0502020204030204" pitchFamily="34" charset="0"/>
            </a:rPr>
            <a:t>8</a:t>
          </a:r>
        </a:p>
      </dgm:t>
    </dgm:pt>
    <dgm:pt modelId="{4968B786-F903-41FD-86FD-8E9916A05EAF}" type="parTrans" cxnId="{58EA426A-2A78-44C1-A52B-7DD346D56E16}">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DD269FA6-428E-400D-85B4-8C392DADA510}" type="sibTrans" cxnId="{58EA426A-2A78-44C1-A52B-7DD346D56E16}">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1A0C2741-562D-4142-9D99-C3172E81E463}">
      <dgm:prSet phldrT="[Text]" custT="1"/>
      <dgm:spPr>
        <a:solidFill>
          <a:schemeClr val="accent3">
            <a:alpha val="40000"/>
          </a:schemeClr>
        </a:solidFill>
      </dgm:spPr>
      <dgm:t>
        <a:bodyPr/>
        <a:lstStyle/>
        <a:p>
          <a:r>
            <a:rPr lang="en-US" sz="1600" b="1">
              <a:solidFill>
                <a:schemeClr val="tx1"/>
              </a:solidFill>
              <a:latin typeface="Calibri" panose="020F0502020204030204" pitchFamily="34" charset="0"/>
              <a:cs typeface="Calibri" panose="020F0502020204030204" pitchFamily="34" charset="0"/>
            </a:rPr>
            <a:t>Stigma,</a:t>
          </a:r>
          <a:r>
            <a:rPr lang="en-US" sz="1600" b="1" baseline="30000">
              <a:solidFill>
                <a:schemeClr val="tx1"/>
              </a:solidFill>
              <a:latin typeface="Calibri" panose="020F0502020204030204" pitchFamily="34" charset="0"/>
              <a:cs typeface="Calibri" panose="020F0502020204030204" pitchFamily="34" charset="0"/>
            </a:rPr>
            <a:t>3</a:t>
          </a:r>
          <a:r>
            <a:rPr lang="en-US" sz="1600" b="1">
              <a:solidFill>
                <a:schemeClr val="tx1"/>
              </a:solidFill>
              <a:latin typeface="Calibri" panose="020F0502020204030204" pitchFamily="34" charset="0"/>
              <a:cs typeface="Calibri" panose="020F0502020204030204" pitchFamily="34" charset="0"/>
            </a:rPr>
            <a:t> ageism,</a:t>
          </a:r>
          <a:r>
            <a:rPr lang="en-US" sz="1600" b="1" baseline="30000">
              <a:solidFill>
                <a:schemeClr val="tx1"/>
              </a:solidFill>
              <a:latin typeface="Calibri" panose="020F0502020204030204" pitchFamily="34" charset="0"/>
              <a:cs typeface="Calibri" panose="020F0502020204030204" pitchFamily="34" charset="0"/>
            </a:rPr>
            <a:t>4</a:t>
          </a:r>
          <a:r>
            <a:rPr lang="en-US" sz="1600" b="1">
              <a:solidFill>
                <a:schemeClr val="tx1"/>
              </a:solidFill>
              <a:latin typeface="Calibri" panose="020F0502020204030204" pitchFamily="34" charset="0"/>
              <a:cs typeface="Calibri" panose="020F0502020204030204" pitchFamily="34" charset="0"/>
            </a:rPr>
            <a:t> sexism, racism</a:t>
          </a:r>
        </a:p>
      </dgm:t>
    </dgm:pt>
    <dgm:pt modelId="{97EAD594-DBB0-4AC6-A62E-1F33546758AE}" type="parTrans" cxnId="{955FA816-7E1F-4899-BFA0-AC6D6A7DBB2D}">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D61D1FD3-62D5-4BAB-8134-A2E5F775C43C}" type="sibTrans" cxnId="{955FA816-7E1F-4899-BFA0-AC6D6A7DBB2D}">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747BB089-38B3-4B79-98A4-7B711BC50550}">
      <dgm:prSet phldrT="[Text]" custT="1"/>
      <dgm:spPr>
        <a:solidFill>
          <a:schemeClr val="accent5">
            <a:alpha val="50000"/>
          </a:schemeClr>
        </a:solidFill>
      </dgm:spPr>
      <dgm:t>
        <a:bodyPr/>
        <a:lstStyle/>
        <a:p>
          <a:r>
            <a:rPr lang="en-US" sz="1600" b="1">
              <a:solidFill>
                <a:schemeClr val="tx1"/>
              </a:solidFill>
              <a:latin typeface="Calibri" panose="020F0502020204030204" pitchFamily="34" charset="0"/>
              <a:cs typeface="Calibri" panose="020F0502020204030204" pitchFamily="34" charset="0"/>
            </a:rPr>
            <a:t>Sexuality</a:t>
          </a:r>
          <a:r>
            <a:rPr lang="en-US" sz="1600" b="1" baseline="30000">
              <a:solidFill>
                <a:schemeClr val="tx1"/>
              </a:solidFill>
              <a:latin typeface="Calibri" panose="020F0502020204030204" pitchFamily="34" charset="0"/>
              <a:cs typeface="Calibri" panose="020F0502020204030204" pitchFamily="34" charset="0"/>
            </a:rPr>
            <a:t>3</a:t>
          </a:r>
          <a:r>
            <a:rPr lang="en-US" sz="1600" b="1">
              <a:solidFill>
                <a:schemeClr val="tx1"/>
              </a:solidFill>
              <a:latin typeface="Calibri" panose="020F0502020204030204" pitchFamily="34" charset="0"/>
              <a:cs typeface="Calibri" panose="020F0502020204030204" pitchFamily="34" charset="0"/>
            </a:rPr>
            <a:t> </a:t>
          </a:r>
        </a:p>
      </dgm:t>
    </dgm:pt>
    <dgm:pt modelId="{455A457C-EF6A-4FFB-9124-2999D001C262}" type="parTrans" cxnId="{335F63DA-0A84-4A9C-B132-4152BDC2972B}">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B18F085D-1F0E-4B22-AE1D-A4239BBD2381}" type="sibTrans" cxnId="{335F63DA-0A84-4A9C-B132-4152BDC2972B}">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E7D4827A-C887-4033-A1B0-3BA3013DF995}">
      <dgm:prSet phldrT="[Text]" custT="1"/>
      <dgm:spPr>
        <a:solidFill>
          <a:schemeClr val="accent3">
            <a:lumMod val="75000"/>
            <a:alpha val="40000"/>
          </a:schemeClr>
        </a:solidFill>
      </dgm:spPr>
      <dgm:t>
        <a:bodyPr/>
        <a:lstStyle/>
        <a:p>
          <a:r>
            <a:rPr lang="en-US" sz="1600" b="1">
              <a:solidFill>
                <a:schemeClr val="tx1"/>
              </a:solidFill>
              <a:latin typeface="Calibri" panose="020F0502020204030204" pitchFamily="34" charset="0"/>
              <a:cs typeface="Calibri" panose="020F0502020204030204" pitchFamily="34" charset="0"/>
            </a:rPr>
            <a:t>Lack of </a:t>
          </a:r>
          <a:br>
            <a:rPr lang="en-US" sz="1600" b="1">
              <a:solidFill>
                <a:schemeClr val="tx1"/>
              </a:solidFill>
              <a:latin typeface="Calibri" panose="020F0502020204030204" pitchFamily="34" charset="0"/>
              <a:cs typeface="Calibri" panose="020F0502020204030204" pitchFamily="34" charset="0"/>
            </a:rPr>
          </a:br>
          <a:r>
            <a:rPr lang="en-US" sz="1600" b="1">
              <a:solidFill>
                <a:schemeClr val="tx1"/>
              </a:solidFill>
              <a:latin typeface="Calibri" panose="020F0502020204030204" pitchFamily="34" charset="0"/>
              <a:cs typeface="Calibri" panose="020F0502020204030204" pitchFamily="34" charset="0"/>
            </a:rPr>
            <a:t>self-care</a:t>
          </a:r>
          <a:r>
            <a:rPr lang="en-US" sz="1600" b="1" baseline="30000">
              <a:solidFill>
                <a:schemeClr val="tx1"/>
              </a:solidFill>
              <a:latin typeface="Calibri" panose="020F0502020204030204" pitchFamily="34" charset="0"/>
              <a:cs typeface="Calibri" panose="020F0502020204030204" pitchFamily="34" charset="0"/>
            </a:rPr>
            <a:t>5</a:t>
          </a:r>
        </a:p>
      </dgm:t>
    </dgm:pt>
    <dgm:pt modelId="{37ED65AE-E22F-4FDD-9AAF-763A7C447A10}" type="sibTrans" cxnId="{B7AD6BB8-D66B-4F22-A7C3-07071131B223}">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3373DCAF-EA2B-4225-B0D9-470ADA0B4C89}" type="parTrans" cxnId="{B7AD6BB8-D66B-4F22-A7C3-07071131B223}">
      <dgm:prSet/>
      <dgm:spPr/>
      <dgm:t>
        <a:bodyPr/>
        <a:lstStyle/>
        <a:p>
          <a:endParaRPr lang="en-US" sz="1600" b="1">
            <a:solidFill>
              <a:schemeClr val="tx1"/>
            </a:solidFill>
            <a:latin typeface="Calibri" panose="020F0502020204030204" pitchFamily="34" charset="0"/>
            <a:cs typeface="Calibri" panose="020F0502020204030204" pitchFamily="34" charset="0"/>
          </a:endParaRPr>
        </a:p>
      </dgm:t>
    </dgm:pt>
    <dgm:pt modelId="{2B8AF877-240A-4345-A5A3-510A959CA0E3}" type="pres">
      <dgm:prSet presAssocID="{458B95E6-0133-4232-993D-3A55EABFA753}" presName="Name0" presStyleCnt="0">
        <dgm:presLayoutVars>
          <dgm:chMax val="7"/>
          <dgm:dir/>
          <dgm:resizeHandles val="exact"/>
        </dgm:presLayoutVars>
      </dgm:prSet>
      <dgm:spPr/>
    </dgm:pt>
    <dgm:pt modelId="{8B3D3CF9-822C-4853-9F45-565A5A962C47}" type="pres">
      <dgm:prSet presAssocID="{458B95E6-0133-4232-993D-3A55EABFA753}" presName="ellipse1" presStyleLbl="vennNode1" presStyleIdx="0" presStyleCnt="7" custScaleX="105255" custScaleY="84397" custLinFactNeighborX="-3447" custLinFactNeighborY="122">
        <dgm:presLayoutVars>
          <dgm:bulletEnabled val="1"/>
        </dgm:presLayoutVars>
      </dgm:prSet>
      <dgm:spPr>
        <a:prstGeom prst="hexagon">
          <a:avLst/>
        </a:prstGeom>
      </dgm:spPr>
    </dgm:pt>
    <dgm:pt modelId="{E1751AA3-4BE7-4F7F-BA3D-D92CBC385742}" type="pres">
      <dgm:prSet presAssocID="{458B95E6-0133-4232-993D-3A55EABFA753}" presName="ellipse2" presStyleLbl="vennNode1" presStyleIdx="1" presStyleCnt="7" custScaleY="84397">
        <dgm:presLayoutVars>
          <dgm:bulletEnabled val="1"/>
        </dgm:presLayoutVars>
      </dgm:prSet>
      <dgm:spPr>
        <a:prstGeom prst="hexagon">
          <a:avLst/>
        </a:prstGeom>
      </dgm:spPr>
    </dgm:pt>
    <dgm:pt modelId="{4A62DB0F-FA9F-4125-BDB4-9C1C90CE6B3B}" type="pres">
      <dgm:prSet presAssocID="{458B95E6-0133-4232-993D-3A55EABFA753}" presName="ellipse3" presStyleLbl="vennNode1" presStyleIdx="2" presStyleCnt="7" custScaleX="107229" custScaleY="84397">
        <dgm:presLayoutVars>
          <dgm:bulletEnabled val="1"/>
        </dgm:presLayoutVars>
      </dgm:prSet>
      <dgm:spPr>
        <a:prstGeom prst="hexagon">
          <a:avLst/>
        </a:prstGeom>
      </dgm:spPr>
    </dgm:pt>
    <dgm:pt modelId="{C84601B7-EEBF-4466-80D1-01E0A19A5881}" type="pres">
      <dgm:prSet presAssocID="{458B95E6-0133-4232-993D-3A55EABFA753}" presName="ellipse4" presStyleLbl="vennNode1" presStyleIdx="3" presStyleCnt="7" custScaleY="84397">
        <dgm:presLayoutVars>
          <dgm:bulletEnabled val="1"/>
        </dgm:presLayoutVars>
      </dgm:prSet>
      <dgm:spPr>
        <a:prstGeom prst="hexagon">
          <a:avLst/>
        </a:prstGeom>
      </dgm:spPr>
    </dgm:pt>
    <dgm:pt modelId="{634E7CAB-AEB6-4267-8464-B953B4A02BA4}" type="pres">
      <dgm:prSet presAssocID="{458B95E6-0133-4232-993D-3A55EABFA753}" presName="ellipse5" presStyleLbl="vennNode1" presStyleIdx="4" presStyleCnt="7" custScaleY="84397">
        <dgm:presLayoutVars>
          <dgm:bulletEnabled val="1"/>
        </dgm:presLayoutVars>
      </dgm:prSet>
      <dgm:spPr>
        <a:prstGeom prst="hexagon">
          <a:avLst/>
        </a:prstGeom>
      </dgm:spPr>
    </dgm:pt>
    <dgm:pt modelId="{B53D5861-ACE7-47B1-8FD1-EC97854EE27D}" type="pres">
      <dgm:prSet presAssocID="{458B95E6-0133-4232-993D-3A55EABFA753}" presName="ellipse6" presStyleLbl="vennNode1" presStyleIdx="5" presStyleCnt="7" custScaleY="84397">
        <dgm:presLayoutVars>
          <dgm:bulletEnabled val="1"/>
        </dgm:presLayoutVars>
      </dgm:prSet>
      <dgm:spPr>
        <a:prstGeom prst="hexagon">
          <a:avLst/>
        </a:prstGeom>
      </dgm:spPr>
    </dgm:pt>
    <dgm:pt modelId="{B67175A3-F7D9-487C-B0C3-1969B96C8169}" type="pres">
      <dgm:prSet presAssocID="{458B95E6-0133-4232-993D-3A55EABFA753}" presName="ellipse7" presStyleLbl="vennNode1" presStyleIdx="6" presStyleCnt="7" custScaleY="84397">
        <dgm:presLayoutVars>
          <dgm:bulletEnabled val="1"/>
        </dgm:presLayoutVars>
      </dgm:prSet>
      <dgm:spPr>
        <a:prstGeom prst="hexagon">
          <a:avLst/>
        </a:prstGeom>
      </dgm:spPr>
    </dgm:pt>
  </dgm:ptLst>
  <dgm:cxnLst>
    <dgm:cxn modelId="{955FA816-7E1F-4899-BFA0-AC6D6A7DBB2D}" srcId="{458B95E6-0133-4232-993D-3A55EABFA753}" destId="{1A0C2741-562D-4142-9D99-C3172E81E463}" srcOrd="4" destOrd="0" parTransId="{97EAD594-DBB0-4AC6-A62E-1F33546758AE}" sibTransId="{D61D1FD3-62D5-4BAB-8134-A2E5F775C43C}"/>
    <dgm:cxn modelId="{58EA426A-2A78-44C1-A52B-7DD346D56E16}" srcId="{458B95E6-0133-4232-993D-3A55EABFA753}" destId="{2A430D2A-6D0C-40E1-A132-FDE7035D7A08}" srcOrd="3" destOrd="0" parTransId="{4968B786-F903-41FD-86FD-8E9916A05EAF}" sibTransId="{DD269FA6-428E-400D-85B4-8C392DADA510}"/>
    <dgm:cxn modelId="{4E435E72-7391-1140-AD69-1CE4CBA7D6FB}" type="presOf" srcId="{3C32F6AA-9EFE-47EB-99E8-62C2D8504E11}" destId="{E1751AA3-4BE7-4F7F-BA3D-D92CBC385742}" srcOrd="0" destOrd="0" presId="urn:microsoft.com/office/officeart/2005/8/layout/rings+Icon"/>
    <dgm:cxn modelId="{3FD4F694-524C-4E43-972B-64B5C4337BE1}" srcId="{458B95E6-0133-4232-993D-3A55EABFA753}" destId="{EA1C902B-0C28-46DF-BC16-FC8900D7D706}" srcOrd="0" destOrd="0" parTransId="{F5F0B51C-3F34-4D92-878C-DDDE47157B72}" sibTransId="{87AA7D44-8D1D-427D-AD97-4F4A29E194B4}"/>
    <dgm:cxn modelId="{C112BF9F-424E-4616-A0BB-114358BA6474}" srcId="{458B95E6-0133-4232-993D-3A55EABFA753}" destId="{3277997C-BFE4-4246-992E-6ED90B414E60}" srcOrd="2" destOrd="0" parTransId="{2F712A6D-7904-4024-980C-C0AF38BF07DD}" sibTransId="{2EAF4AEF-2F1C-4C58-8F9C-59F17F8D8425}"/>
    <dgm:cxn modelId="{D34D7EA0-C5B7-0E4C-9C2E-B2969A16A929}" type="presOf" srcId="{2A430D2A-6D0C-40E1-A132-FDE7035D7A08}" destId="{C84601B7-EEBF-4466-80D1-01E0A19A5881}" srcOrd="0" destOrd="0" presId="urn:microsoft.com/office/officeart/2005/8/layout/rings+Icon"/>
    <dgm:cxn modelId="{E75275AB-A38C-0B41-B26D-85B3CF25B193}" type="presOf" srcId="{EA1C902B-0C28-46DF-BC16-FC8900D7D706}" destId="{8B3D3CF9-822C-4853-9F45-565A5A962C47}" srcOrd="0" destOrd="0" presId="urn:microsoft.com/office/officeart/2005/8/layout/rings+Icon"/>
    <dgm:cxn modelId="{A5EA03B2-7126-4387-A16A-0AE18E27E531}" type="presOf" srcId="{458B95E6-0133-4232-993D-3A55EABFA753}" destId="{2B8AF877-240A-4345-A5A3-510A959CA0E3}" srcOrd="0" destOrd="0" presId="urn:microsoft.com/office/officeart/2005/8/layout/rings+Icon"/>
    <dgm:cxn modelId="{B7AD6BB8-D66B-4F22-A7C3-07071131B223}" srcId="{458B95E6-0133-4232-993D-3A55EABFA753}" destId="{E7D4827A-C887-4033-A1B0-3BA3013DF995}" srcOrd="6" destOrd="0" parTransId="{3373DCAF-EA2B-4225-B0D9-470ADA0B4C89}" sibTransId="{37ED65AE-E22F-4FDD-9AAF-763A7C447A10}"/>
    <dgm:cxn modelId="{2D3227BE-4C4B-2049-8323-57FBB8D20512}" type="presOf" srcId="{1A0C2741-562D-4142-9D99-C3172E81E463}" destId="{634E7CAB-AEB6-4267-8464-B953B4A02BA4}" srcOrd="0" destOrd="0" presId="urn:microsoft.com/office/officeart/2005/8/layout/rings+Icon"/>
    <dgm:cxn modelId="{A68EC8C9-87D4-B041-A18B-979F8180A4D4}" type="presOf" srcId="{E7D4827A-C887-4033-A1B0-3BA3013DF995}" destId="{B67175A3-F7D9-487C-B0C3-1969B96C8169}" srcOrd="0" destOrd="0" presId="urn:microsoft.com/office/officeart/2005/8/layout/rings+Icon"/>
    <dgm:cxn modelId="{4B1DABCF-6AE0-424D-9B1C-C6A6FC0B7E84}" srcId="{458B95E6-0133-4232-993D-3A55EABFA753}" destId="{3C32F6AA-9EFE-47EB-99E8-62C2D8504E11}" srcOrd="1" destOrd="0" parTransId="{B2DD5793-24E6-4555-93CD-5D7BD3F625E0}" sibTransId="{C6DE0E57-66FD-4290-B04A-A18F06FE8802}"/>
    <dgm:cxn modelId="{335F63DA-0A84-4A9C-B132-4152BDC2972B}" srcId="{458B95E6-0133-4232-993D-3A55EABFA753}" destId="{747BB089-38B3-4B79-98A4-7B711BC50550}" srcOrd="5" destOrd="0" parTransId="{455A457C-EF6A-4FFB-9124-2999D001C262}" sibTransId="{B18F085D-1F0E-4B22-AE1D-A4239BBD2381}"/>
    <dgm:cxn modelId="{BFD7CDF6-BAE2-CD4F-9B1D-01BCB96C1038}" type="presOf" srcId="{747BB089-38B3-4B79-98A4-7B711BC50550}" destId="{B53D5861-ACE7-47B1-8FD1-EC97854EE27D}" srcOrd="0" destOrd="0" presId="urn:microsoft.com/office/officeart/2005/8/layout/rings+Icon"/>
    <dgm:cxn modelId="{39F532F9-3A0E-6C4D-9F0C-0B34BB4D8D65}" type="presOf" srcId="{3277997C-BFE4-4246-992E-6ED90B414E60}" destId="{4A62DB0F-FA9F-4125-BDB4-9C1C90CE6B3B}" srcOrd="0" destOrd="0" presId="urn:microsoft.com/office/officeart/2005/8/layout/rings+Icon"/>
    <dgm:cxn modelId="{67C15668-823A-9349-B6C0-33174407391C}" type="presParOf" srcId="{2B8AF877-240A-4345-A5A3-510A959CA0E3}" destId="{8B3D3CF9-822C-4853-9F45-565A5A962C47}" srcOrd="0" destOrd="0" presId="urn:microsoft.com/office/officeart/2005/8/layout/rings+Icon"/>
    <dgm:cxn modelId="{22A85854-776B-E549-9D64-0D7FC1F073CE}" type="presParOf" srcId="{2B8AF877-240A-4345-A5A3-510A959CA0E3}" destId="{E1751AA3-4BE7-4F7F-BA3D-D92CBC385742}" srcOrd="1" destOrd="0" presId="urn:microsoft.com/office/officeart/2005/8/layout/rings+Icon"/>
    <dgm:cxn modelId="{A77A408A-1482-CE46-BB3D-81BFE0611743}" type="presParOf" srcId="{2B8AF877-240A-4345-A5A3-510A959CA0E3}" destId="{4A62DB0F-FA9F-4125-BDB4-9C1C90CE6B3B}" srcOrd="2" destOrd="0" presId="urn:microsoft.com/office/officeart/2005/8/layout/rings+Icon"/>
    <dgm:cxn modelId="{81F55BD6-8C38-9148-889F-23B5221D8C1B}" type="presParOf" srcId="{2B8AF877-240A-4345-A5A3-510A959CA0E3}" destId="{C84601B7-EEBF-4466-80D1-01E0A19A5881}" srcOrd="3" destOrd="0" presId="urn:microsoft.com/office/officeart/2005/8/layout/rings+Icon"/>
    <dgm:cxn modelId="{EF15D1FF-B0C1-D54E-B084-124D1E418159}" type="presParOf" srcId="{2B8AF877-240A-4345-A5A3-510A959CA0E3}" destId="{634E7CAB-AEB6-4267-8464-B953B4A02BA4}" srcOrd="4" destOrd="0" presId="urn:microsoft.com/office/officeart/2005/8/layout/rings+Icon"/>
    <dgm:cxn modelId="{15F40818-71E9-804A-835C-0172A18A1CB9}" type="presParOf" srcId="{2B8AF877-240A-4345-A5A3-510A959CA0E3}" destId="{B53D5861-ACE7-47B1-8FD1-EC97854EE27D}" srcOrd="5" destOrd="0" presId="urn:microsoft.com/office/officeart/2005/8/layout/rings+Icon"/>
    <dgm:cxn modelId="{68C7BAD3-5583-4940-B473-6CAFC5CE3C7F}" type="presParOf" srcId="{2B8AF877-240A-4345-A5A3-510A959CA0E3}" destId="{B67175A3-F7D9-487C-B0C3-1969B96C8169}"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FA54-E3DC-9944-BD1C-3344D6BE0623}">
      <dsp:nvSpPr>
        <dsp:cNvPr id="0" name=""/>
        <dsp:cNvSpPr/>
      </dsp:nvSpPr>
      <dsp:spPr>
        <a:xfrm rot="5400000">
          <a:off x="2630104" y="-479963"/>
          <a:ext cx="1506471" cy="246654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Decrease Adherence</a:t>
          </a:r>
        </a:p>
      </dsp:txBody>
      <dsp:txXfrm rot="-5400000">
        <a:off x="2561160" y="251150"/>
        <a:ext cx="1644360" cy="1004314"/>
      </dsp:txXfrm>
    </dsp:sp>
    <dsp:sp modelId="{108A6F4C-3DAB-7A4E-AA4C-57FFC530451B}">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270495F1-8278-584A-92AA-AA357A69D3D9}">
      <dsp:nvSpPr>
        <dsp:cNvPr id="0" name=""/>
        <dsp:cNvSpPr/>
      </dsp:nvSpPr>
      <dsp:spPr>
        <a:xfrm rot="5400000">
          <a:off x="1214624" y="9557"/>
          <a:ext cx="1506471" cy="148749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Increase Pill Fatigue</a:t>
          </a:r>
        </a:p>
      </dsp:txBody>
      <dsp:txXfrm rot="-5400000">
        <a:off x="1470465" y="249570"/>
        <a:ext cx="994789" cy="1007476"/>
      </dsp:txXfrm>
    </dsp:sp>
    <dsp:sp modelId="{A2D31B22-D730-0248-BDEE-52FD723D2082}">
      <dsp:nvSpPr>
        <dsp:cNvPr id="0" name=""/>
        <dsp:cNvSpPr/>
      </dsp:nvSpPr>
      <dsp:spPr>
        <a:xfrm rot="5400000">
          <a:off x="852852" y="1020553"/>
          <a:ext cx="1506471" cy="20561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Increase Risk of Adverse Drug Events</a:t>
          </a:r>
        </a:p>
      </dsp:txBody>
      <dsp:txXfrm rot="-5400000">
        <a:off x="920702" y="1546474"/>
        <a:ext cx="1370770" cy="1004314"/>
      </dsp:txXfrm>
    </dsp:sp>
    <dsp:sp modelId="{B18968ED-7EE5-564C-B596-0D1CFB66722B}">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7012C150-9F74-914B-B173-8A1E920889C4}">
      <dsp:nvSpPr>
        <dsp:cNvPr id="0" name=""/>
        <dsp:cNvSpPr/>
      </dsp:nvSpPr>
      <dsp:spPr>
        <a:xfrm rot="5400000">
          <a:off x="3335133" y="576728"/>
          <a:ext cx="1506471" cy="291054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Drug-drug and drug-disease interactions</a:t>
          </a:r>
        </a:p>
      </dsp:txBody>
      <dsp:txXfrm rot="-5400000">
        <a:off x="3118188" y="1529843"/>
        <a:ext cx="1940362" cy="1004314"/>
      </dsp:txXfrm>
    </dsp:sp>
    <dsp:sp modelId="{F3AE4C99-11C3-E04D-A364-BC84FBDE6861}">
      <dsp:nvSpPr>
        <dsp:cNvPr id="0" name=""/>
        <dsp:cNvSpPr/>
      </dsp:nvSpPr>
      <dsp:spPr>
        <a:xfrm rot="5400000">
          <a:off x="3328526" y="2397812"/>
          <a:ext cx="1506471" cy="1825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Mortality</a:t>
          </a:r>
          <a:endParaRPr lang="en-US" sz="1600" kern="1200" dirty="0"/>
        </a:p>
      </dsp:txBody>
      <dsp:txXfrm rot="-5400000">
        <a:off x="3473127" y="2808608"/>
        <a:ext cx="1217270" cy="1004314"/>
      </dsp:txXfrm>
    </dsp:sp>
    <dsp:sp modelId="{60ADAB98-4FE3-D640-B64E-5C12E851157F}">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1AC11620-9ED3-744F-9F4E-B291FB4EAA94}">
      <dsp:nvSpPr>
        <dsp:cNvPr id="0" name=""/>
        <dsp:cNvSpPr/>
      </dsp:nvSpPr>
      <dsp:spPr>
        <a:xfrm rot="5400000">
          <a:off x="1214624" y="2109742"/>
          <a:ext cx="1506471" cy="240190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Geriatric Syndromes (falls, cognitive impairment, frailty)</a:t>
          </a:r>
        </a:p>
      </dsp:txBody>
      <dsp:txXfrm rot="-5400000">
        <a:off x="1167227" y="2808536"/>
        <a:ext cx="1601266" cy="1004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3CF9-822C-4853-9F45-565A5A962C47}">
      <dsp:nvSpPr>
        <dsp:cNvPr id="0" name=""/>
        <dsp:cNvSpPr/>
      </dsp:nvSpPr>
      <dsp:spPr>
        <a:xfrm>
          <a:off x="-21913" y="323174"/>
          <a:ext cx="1755658" cy="1407769"/>
        </a:xfrm>
        <a:prstGeom prst="hexagon">
          <a:avLst/>
        </a:prstGeom>
        <a:solidFill>
          <a:schemeClr val="bg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Menopause</a:t>
          </a:r>
          <a:r>
            <a:rPr lang="en-US" sz="1600" b="1" kern="1200" baseline="30000" dirty="0">
              <a:solidFill>
                <a:schemeClr val="tx1"/>
              </a:solidFill>
              <a:latin typeface="Calibri" panose="020F0502020204030204" pitchFamily="34" charset="0"/>
              <a:cs typeface="Calibri" panose="020F0502020204030204" pitchFamily="34" charset="0"/>
            </a:rPr>
            <a:t>1</a:t>
          </a:r>
        </a:p>
      </dsp:txBody>
      <dsp:txXfrm>
        <a:off x="241706" y="534556"/>
        <a:ext cx="1228420" cy="985005"/>
      </dsp:txXfrm>
    </dsp:sp>
    <dsp:sp modelId="{E1751AA3-4BE7-4F7F-BA3D-D92CBC385742}">
      <dsp:nvSpPr>
        <dsp:cNvPr id="0" name=""/>
        <dsp:cNvSpPr/>
      </dsp:nvSpPr>
      <dsp:spPr>
        <a:xfrm>
          <a:off x="875959" y="1548494"/>
          <a:ext cx="1668004" cy="1407769"/>
        </a:xfrm>
        <a:prstGeom prst="hexagon">
          <a:avLst/>
        </a:prstGeom>
        <a:solidFill>
          <a:schemeClr val="accent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Low bone mineral density</a:t>
          </a:r>
          <a:r>
            <a:rPr lang="en-US" sz="1600" b="1" kern="1200" baseline="30000">
              <a:solidFill>
                <a:schemeClr val="tx1"/>
              </a:solidFill>
              <a:latin typeface="Calibri" panose="020F0502020204030204" pitchFamily="34" charset="0"/>
              <a:cs typeface="Calibri" panose="020F0502020204030204" pitchFamily="34" charset="0"/>
            </a:rPr>
            <a:t>7</a:t>
          </a:r>
        </a:p>
      </dsp:txBody>
      <dsp:txXfrm>
        <a:off x="1132273" y="1764819"/>
        <a:ext cx="1155376" cy="975119"/>
      </dsp:txXfrm>
    </dsp:sp>
    <dsp:sp modelId="{4A62DB0F-FA9F-4125-BDB4-9C1C90CE6B3B}">
      <dsp:nvSpPr>
        <dsp:cNvPr id="0" name=""/>
        <dsp:cNvSpPr/>
      </dsp:nvSpPr>
      <dsp:spPr>
        <a:xfrm>
          <a:off x="1670394" y="321139"/>
          <a:ext cx="1788584" cy="1407769"/>
        </a:xfrm>
        <a:prstGeom prst="hexagon">
          <a:avLst/>
        </a:prstGeom>
        <a:solidFill>
          <a:schemeClr val="accent1">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60960" rIns="9144"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Neurocognitive decline, mental health issues</a:t>
          </a:r>
          <a:r>
            <a:rPr lang="en-US" sz="1600" b="1" kern="1200" baseline="30000" dirty="0">
              <a:solidFill>
                <a:schemeClr val="tx1"/>
              </a:solidFill>
              <a:latin typeface="Calibri" panose="020F0502020204030204" pitchFamily="34" charset="0"/>
              <a:cs typeface="Calibri" panose="020F0502020204030204" pitchFamily="34" charset="0"/>
            </a:rPr>
            <a:t>2</a:t>
          </a:r>
          <a:endParaRPr lang="en-US" sz="1400" b="1" kern="1200" baseline="30000" dirty="0">
            <a:solidFill>
              <a:schemeClr val="tx1"/>
            </a:solidFill>
            <a:latin typeface="Calibri" panose="020F0502020204030204" pitchFamily="34" charset="0"/>
            <a:cs typeface="Calibri" panose="020F0502020204030204" pitchFamily="34" charset="0"/>
          </a:endParaRPr>
        </a:p>
      </dsp:txBody>
      <dsp:txXfrm>
        <a:off x="1936757" y="530789"/>
        <a:ext cx="1255858" cy="988469"/>
      </dsp:txXfrm>
    </dsp:sp>
    <dsp:sp modelId="{C84601B7-EEBF-4466-80D1-01E0A19A5881}">
      <dsp:nvSpPr>
        <dsp:cNvPr id="0" name=""/>
        <dsp:cNvSpPr/>
      </dsp:nvSpPr>
      <dsp:spPr>
        <a:xfrm>
          <a:off x="2584729" y="1548494"/>
          <a:ext cx="1668004" cy="1407769"/>
        </a:xfrm>
        <a:prstGeom prst="hexagon">
          <a:avLst/>
        </a:prstGeom>
        <a:solidFill>
          <a:schemeClr val="accent4">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Frailty</a:t>
          </a:r>
          <a:r>
            <a:rPr lang="en-US" sz="1600" b="1" kern="1200" baseline="30000">
              <a:solidFill>
                <a:schemeClr val="tx1"/>
              </a:solidFill>
              <a:latin typeface="Calibri" panose="020F0502020204030204" pitchFamily="34" charset="0"/>
              <a:cs typeface="Calibri" panose="020F0502020204030204" pitchFamily="34" charset="0"/>
            </a:rPr>
            <a:t>8</a:t>
          </a:r>
        </a:p>
      </dsp:txBody>
      <dsp:txXfrm>
        <a:off x="2841043" y="1764819"/>
        <a:ext cx="1155376" cy="975119"/>
      </dsp:txXfrm>
    </dsp:sp>
    <dsp:sp modelId="{634E7CAB-AEB6-4267-8464-B953B4A02BA4}">
      <dsp:nvSpPr>
        <dsp:cNvPr id="0" name=""/>
        <dsp:cNvSpPr/>
      </dsp:nvSpPr>
      <dsp:spPr>
        <a:xfrm>
          <a:off x="3439454" y="321139"/>
          <a:ext cx="1668004" cy="1407769"/>
        </a:xfrm>
        <a:prstGeom prst="hexagon">
          <a:avLst/>
        </a:prstGeom>
        <a:solidFill>
          <a:schemeClr val="accent3">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Stigma,</a:t>
          </a:r>
          <a:r>
            <a:rPr lang="en-US" sz="1600" b="1" kern="1200" baseline="30000">
              <a:solidFill>
                <a:schemeClr val="tx1"/>
              </a:solidFill>
              <a:latin typeface="Calibri" panose="020F0502020204030204" pitchFamily="34" charset="0"/>
              <a:cs typeface="Calibri" panose="020F0502020204030204" pitchFamily="34" charset="0"/>
            </a:rPr>
            <a:t>3</a:t>
          </a:r>
          <a:r>
            <a:rPr lang="en-US" sz="1600" b="1" kern="1200">
              <a:solidFill>
                <a:schemeClr val="tx1"/>
              </a:solidFill>
              <a:latin typeface="Calibri" panose="020F0502020204030204" pitchFamily="34" charset="0"/>
              <a:cs typeface="Calibri" panose="020F0502020204030204" pitchFamily="34" charset="0"/>
            </a:rPr>
            <a:t> ageism,</a:t>
          </a:r>
          <a:r>
            <a:rPr lang="en-US" sz="1600" b="1" kern="1200" baseline="30000">
              <a:solidFill>
                <a:schemeClr val="tx1"/>
              </a:solidFill>
              <a:latin typeface="Calibri" panose="020F0502020204030204" pitchFamily="34" charset="0"/>
              <a:cs typeface="Calibri" panose="020F0502020204030204" pitchFamily="34" charset="0"/>
            </a:rPr>
            <a:t>4</a:t>
          </a:r>
          <a:r>
            <a:rPr lang="en-US" sz="1600" b="1" kern="1200">
              <a:solidFill>
                <a:schemeClr val="tx1"/>
              </a:solidFill>
              <a:latin typeface="Calibri" panose="020F0502020204030204" pitchFamily="34" charset="0"/>
              <a:cs typeface="Calibri" panose="020F0502020204030204" pitchFamily="34" charset="0"/>
            </a:rPr>
            <a:t> sexism, racism</a:t>
          </a:r>
        </a:p>
      </dsp:txBody>
      <dsp:txXfrm>
        <a:off x="3695768" y="537464"/>
        <a:ext cx="1155376" cy="975119"/>
      </dsp:txXfrm>
    </dsp:sp>
    <dsp:sp modelId="{B53D5861-ACE7-47B1-8FD1-EC97854EE27D}">
      <dsp:nvSpPr>
        <dsp:cNvPr id="0" name=""/>
        <dsp:cNvSpPr/>
      </dsp:nvSpPr>
      <dsp:spPr>
        <a:xfrm>
          <a:off x="4293500" y="1548494"/>
          <a:ext cx="1668004" cy="1407769"/>
        </a:xfrm>
        <a:prstGeom prst="hexagon">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Sexuality</a:t>
          </a:r>
          <a:r>
            <a:rPr lang="en-US" sz="1600" b="1" kern="1200" baseline="30000">
              <a:solidFill>
                <a:schemeClr val="tx1"/>
              </a:solidFill>
              <a:latin typeface="Calibri" panose="020F0502020204030204" pitchFamily="34" charset="0"/>
              <a:cs typeface="Calibri" panose="020F0502020204030204" pitchFamily="34" charset="0"/>
            </a:rPr>
            <a:t>3</a:t>
          </a:r>
          <a:r>
            <a:rPr lang="en-US" sz="1600" b="1" kern="1200">
              <a:solidFill>
                <a:schemeClr val="tx1"/>
              </a:solidFill>
              <a:latin typeface="Calibri" panose="020F0502020204030204" pitchFamily="34" charset="0"/>
              <a:cs typeface="Calibri" panose="020F0502020204030204" pitchFamily="34" charset="0"/>
            </a:rPr>
            <a:t> </a:t>
          </a:r>
        </a:p>
      </dsp:txBody>
      <dsp:txXfrm>
        <a:off x="4549814" y="1764819"/>
        <a:ext cx="1155376" cy="975119"/>
      </dsp:txXfrm>
    </dsp:sp>
    <dsp:sp modelId="{B67175A3-F7D9-487C-B0C3-1969B96C8169}">
      <dsp:nvSpPr>
        <dsp:cNvPr id="0" name=""/>
        <dsp:cNvSpPr/>
      </dsp:nvSpPr>
      <dsp:spPr>
        <a:xfrm>
          <a:off x="5148225" y="321139"/>
          <a:ext cx="1668004" cy="1407769"/>
        </a:xfrm>
        <a:prstGeom prst="hexagon">
          <a:avLst/>
        </a:prstGeom>
        <a:solidFill>
          <a:schemeClr val="accent3">
            <a:lumMod val="7500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Lack of </a:t>
          </a:r>
          <a:br>
            <a:rPr lang="en-US" sz="1600" b="1" kern="1200">
              <a:solidFill>
                <a:schemeClr val="tx1"/>
              </a:solidFill>
              <a:latin typeface="Calibri" panose="020F0502020204030204" pitchFamily="34" charset="0"/>
              <a:cs typeface="Calibri" panose="020F0502020204030204" pitchFamily="34" charset="0"/>
            </a:rPr>
          </a:br>
          <a:r>
            <a:rPr lang="en-US" sz="1600" b="1" kern="1200">
              <a:solidFill>
                <a:schemeClr val="tx1"/>
              </a:solidFill>
              <a:latin typeface="Calibri" panose="020F0502020204030204" pitchFamily="34" charset="0"/>
              <a:cs typeface="Calibri" panose="020F0502020204030204" pitchFamily="34" charset="0"/>
            </a:rPr>
            <a:t>self-care</a:t>
          </a:r>
          <a:r>
            <a:rPr lang="en-US" sz="1600" b="1" kern="1200" baseline="30000">
              <a:solidFill>
                <a:schemeClr val="tx1"/>
              </a:solidFill>
              <a:latin typeface="Calibri" panose="020F0502020204030204" pitchFamily="34" charset="0"/>
              <a:cs typeface="Calibri" panose="020F0502020204030204" pitchFamily="34" charset="0"/>
            </a:rPr>
            <a:t>5</a:t>
          </a:r>
        </a:p>
      </dsp:txBody>
      <dsp:txXfrm>
        <a:off x="5404539" y="537464"/>
        <a:ext cx="1155376" cy="97511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library/reports/hiv-surveillance/vol-31/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date_06 2023</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2018, people aged 50 and older accounted for </a:t>
            </a:r>
            <a:r>
              <a:rPr lang="en-US" b="1" i="0" u="none" strike="noStrike" dirty="0">
                <a:effectLst/>
                <a:hlinkClick r:id="rId3">
                  <a:extLst>
                    <a:ext uri="{A12FA001-AC4F-418D-AE19-62706E023703}">
                      <ahyp:hlinkClr xmlns:ahyp="http://schemas.microsoft.com/office/drawing/2018/hyperlinkcolor" val="tx"/>
                    </a:ext>
                  </a:extLst>
                </a:hlinkClick>
              </a:rPr>
              <a:t>17% of the 37,968 new HIV diagnoses in 2018</a:t>
            </a:r>
            <a:r>
              <a:rPr lang="en-US" b="1" i="0" dirty="0">
                <a:effectLst/>
              </a:rPr>
              <a:t> </a:t>
            </a:r>
            <a:r>
              <a:rPr lang="en-US" b="0" i="0" dirty="0">
                <a:effectLst/>
              </a:rPr>
              <a:t>in the United States (around 1 in 6 HIV diagnoses in 2018)</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116015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healthhiv.org</a:t>
            </a: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/wp-content/uploads/2021/07/</a:t>
            </a: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HealthHIV_Second_Annual_State_of_Aging_with_HIV.pdf</a:t>
            </a:r>
            <a:endPar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409350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a:t>
            </a:r>
            <a:r>
              <a:rPr lang="en-US" sz="1200" dirty="0" err="1">
                <a:solidFill>
                  <a:schemeClr val="bg1"/>
                </a:solidFill>
                <a:latin typeface="Calibri" panose="020F0502020204030204" pitchFamily="34" charset="0"/>
                <a:cs typeface="Calibri" panose="020F0502020204030204" pitchFamily="34" charset="0"/>
              </a:rPr>
              <a:t>Fried’s</a:t>
            </a:r>
            <a:r>
              <a:rPr lang="en-US" sz="1200" dirty="0">
                <a:solidFill>
                  <a:schemeClr val="bg1"/>
                </a:solidFill>
                <a:latin typeface="Calibri" panose="020F0502020204030204" pitchFamily="34" charset="0"/>
                <a:cs typeface="Calibri" panose="020F0502020204030204" pitchFamily="34" charset="0"/>
              </a:rPr>
              <a:t> frailty phenotype</a:t>
            </a:r>
            <a:r>
              <a:rPr lang="en-US" sz="1200" baseline="30000"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or FRAIL scale.</a:t>
            </a:r>
            <a:r>
              <a:rPr lang="en-US" sz="1200" baseline="30000" dirty="0">
                <a:solidFill>
                  <a:schemeClr val="bg1"/>
                </a:solidFill>
                <a:latin typeface="Calibri" panose="020F0502020204030204" pitchFamily="34" charset="0"/>
                <a:cs typeface="Calibri" panose="020F0502020204030204" pitchFamily="34" charset="0"/>
              </a:rPr>
              <a:t>1,3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414586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a:t>
            </a:r>
            <a:r>
              <a:rPr lang="en-US" sz="1200" dirty="0" err="1">
                <a:solidFill>
                  <a:schemeClr val="bg1"/>
                </a:solidFill>
                <a:latin typeface="Calibri" panose="020F0502020204030204" pitchFamily="34" charset="0"/>
                <a:cs typeface="Calibri" panose="020F0502020204030204" pitchFamily="34" charset="0"/>
              </a:rPr>
              <a:t>Fried’s</a:t>
            </a:r>
            <a:r>
              <a:rPr lang="en-US" sz="1200" dirty="0">
                <a:solidFill>
                  <a:schemeClr val="bg1"/>
                </a:solidFill>
                <a:latin typeface="Calibri" panose="020F0502020204030204" pitchFamily="34" charset="0"/>
                <a:cs typeface="Calibri" panose="020F0502020204030204" pitchFamily="34" charset="0"/>
              </a:rPr>
              <a:t> frailty phenotype</a:t>
            </a:r>
            <a:r>
              <a:rPr lang="en-US" sz="1200" baseline="30000"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or FRAIL scale.</a:t>
            </a:r>
            <a:r>
              <a:rPr lang="en-US" sz="1200" baseline="30000" dirty="0">
                <a:solidFill>
                  <a:schemeClr val="bg1"/>
                </a:solidFill>
                <a:latin typeface="Calibri" panose="020F0502020204030204" pitchFamily="34" charset="0"/>
                <a:cs typeface="Calibri" panose="020F0502020204030204" pitchFamily="34" charset="0"/>
              </a:rPr>
              <a:t>1,3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165530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i="1"/>
              <a:t>CVD, cardiovascular disease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06452B-B6B8-4D1A-A5DB-EC63412EC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2191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207415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69051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154582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 about 5000-6000 patients annually with HIV</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27388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Race. 2021 demographics</a:t>
            </a:r>
          </a:p>
          <a:p>
            <a:r>
              <a:rPr lang="en-US" dirty="0"/>
              <a:t>56% black, 33% Hispanic, 9% white – all clients</a:t>
            </a:r>
          </a:p>
          <a:p>
            <a:r>
              <a:rPr lang="en-US" dirty="0"/>
              <a:t>50% black, 30% Hispanic, 18% white – new clients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319171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 in the past, medications today</a:t>
            </a:r>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93791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Lato" panose="020F0502020204030203" pitchFamily="34" charset="0"/>
              </a:rPr>
              <a:t>HLTS includes people born with HIV or who acquired the virus as babies and are now in their 30s and 40s. HLTS are also those living with HIV and AIDS for over 25 years.</a:t>
            </a:r>
          </a:p>
          <a:p>
            <a:pPr algn="l">
              <a:buFont typeface="Arial" panose="020B0604020202020204" pitchFamily="34" charset="0"/>
              <a:buChar char="•"/>
            </a:pPr>
            <a:endParaRPr lang="en-US" b="0" i="0" dirty="0">
              <a:solidFill>
                <a:srgbClr val="000000"/>
              </a:solidFill>
              <a:effectLst/>
              <a:latin typeface="Lato" panose="020F0502020204030203" pitchFamily="34" charset="0"/>
            </a:endParaRPr>
          </a:p>
          <a:p>
            <a:pPr algn="l">
              <a:buFont typeface="Arial" panose="020B0604020202020204" pitchFamily="34" charset="0"/>
              <a:buChar char="•"/>
            </a:pPr>
            <a:r>
              <a:rPr lang="en-US" b="0" i="0" dirty="0">
                <a:solidFill>
                  <a:srgbClr val="000000"/>
                </a:solidFill>
                <a:effectLst/>
                <a:latin typeface="Lato" panose="020F0502020204030203" pitchFamily="34" charset="0"/>
              </a:rPr>
              <a:t>Make the quality of life for HIV long-term survivors and older adults aging with HIV and AIDS a true priority</a:t>
            </a:r>
          </a:p>
          <a:p>
            <a:pPr algn="l">
              <a:buFont typeface="Arial" panose="020B0604020202020204" pitchFamily="34" charset="0"/>
              <a:buChar char="•"/>
            </a:pPr>
            <a:r>
              <a:rPr lang="en-US" b="0" i="0" dirty="0">
                <a:solidFill>
                  <a:srgbClr val="000000"/>
                </a:solidFill>
                <a:effectLst/>
                <a:latin typeface="Lato" panose="020F0502020204030203" pitchFamily="34" charset="0"/>
              </a:rPr>
              <a:t>Demand universal treatment access to help end the HIV epidemic, which is the message of the #JourneyTo400K campaign from the team that created Undetectable Equals </a:t>
            </a:r>
            <a:r>
              <a:rPr lang="en-US" b="0" i="0" dirty="0" err="1">
                <a:solidFill>
                  <a:srgbClr val="000000"/>
                </a:solidFill>
                <a:effectLst/>
                <a:latin typeface="Lato" panose="020F0502020204030203" pitchFamily="34" charset="0"/>
              </a:rPr>
              <a:t>Untransmittable</a:t>
            </a:r>
            <a:r>
              <a:rPr lang="en-US" b="0" i="0" dirty="0">
                <a:solidFill>
                  <a:srgbClr val="000000"/>
                </a:solidFill>
                <a:effectLst/>
                <a:latin typeface="Lato" panose="020F0502020204030203" pitchFamily="34" charset="0"/>
              </a:rPr>
              <a:t> (#</a:t>
            </a:r>
            <a:r>
              <a:rPr lang="en-US" b="0" i="0" dirty="0" err="1">
                <a:solidFill>
                  <a:srgbClr val="000000"/>
                </a:solidFill>
                <a:effectLst/>
                <a:latin typeface="Lato" panose="020F0502020204030203" pitchFamily="34" charset="0"/>
              </a:rPr>
              <a:t>UequalsU</a:t>
            </a:r>
            <a:r>
              <a:rPr lang="en-US" b="0" i="0" dirty="0">
                <a:solidFill>
                  <a:srgbClr val="000000"/>
                </a:solidFill>
                <a:effectLst/>
                <a:latin typeface="Lato" panose="020F0502020204030203" pitchFamily="34" charset="0"/>
              </a:rPr>
              <a:t>)</a:t>
            </a:r>
          </a:p>
          <a:p>
            <a:pPr algn="l">
              <a:buFont typeface="Arial" panose="020B0604020202020204" pitchFamily="34" charset="0"/>
              <a:buChar char="•"/>
            </a:pPr>
            <a:r>
              <a:rPr lang="en-US" b="0" i="0" dirty="0">
                <a:solidFill>
                  <a:srgbClr val="000000"/>
                </a:solidFill>
                <a:effectLst/>
                <a:latin typeface="Lato" panose="020F0502020204030203" pitchFamily="34" charset="0"/>
              </a:rPr>
              <a:t>Prioritize culturally aware mental health care</a:t>
            </a:r>
          </a:p>
          <a:p>
            <a:pPr algn="l">
              <a:buFont typeface="Arial" panose="020B0604020202020204" pitchFamily="34" charset="0"/>
              <a:buChar char="•"/>
            </a:pPr>
            <a:r>
              <a:rPr lang="en-US" b="0" i="0" dirty="0">
                <a:solidFill>
                  <a:srgbClr val="000000"/>
                </a:solidFill>
                <a:effectLst/>
                <a:latin typeface="Lato" panose="020F0502020204030203" pitchFamily="34" charset="0"/>
              </a:rPr>
              <a:t>Overcome the challenges of poverty and economic insecurity</a:t>
            </a:r>
          </a:p>
          <a:p>
            <a:pPr algn="l">
              <a:buFont typeface="Arial" panose="020B0604020202020204" pitchFamily="34" charset="0"/>
              <a:buChar char="•"/>
            </a:pPr>
            <a:r>
              <a:rPr lang="en-US" b="0" i="0" dirty="0">
                <a:solidFill>
                  <a:srgbClr val="000000"/>
                </a:solidFill>
                <a:effectLst/>
                <a:latin typeface="Lato" panose="020F0502020204030203" pitchFamily="34" charset="0"/>
              </a:rPr>
              <a:t>Fight discrimination and invisibility against older adults with HIV and AIDS. It is called “ageism.” We will not condone it.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6964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 in the past, medications today</a:t>
            </a:r>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2875862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8" name="Title 15"/>
          <p:cNvSpPr>
            <a:spLocks noGrp="1"/>
          </p:cNvSpPr>
          <p:nvPr>
            <p:ph type="title"/>
          </p:nvPr>
        </p:nvSpPr>
        <p:spPr>
          <a:xfrm>
            <a:off x="457204" y="205979"/>
            <a:ext cx="8315569" cy="857250"/>
          </a:xfrm>
        </p:spPr>
        <p:txBody>
          <a:bodyPr/>
          <a:lstStyle>
            <a:lvl1pPr>
              <a:defRPr sz="3600"/>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705350"/>
            <a:ext cx="1302037" cy="445434"/>
          </a:xfrm>
          <a:prstGeom prst="rect">
            <a:avLst/>
          </a:prstGeom>
        </p:spPr>
      </p:pic>
      <p:sp>
        <p:nvSpPr>
          <p:cNvPr id="12" name="Rectangle 11"/>
          <p:cNvSpPr/>
          <p:nvPr userDrawn="1"/>
        </p:nvSpPr>
        <p:spPr>
          <a:xfrm>
            <a:off x="5"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Date Placeholder 3"/>
          <p:cNvSpPr>
            <a:spLocks noGrp="1"/>
          </p:cNvSpPr>
          <p:nvPr>
            <p:ph type="dt" sz="half" idx="12"/>
          </p:nvPr>
        </p:nvSpPr>
        <p:spPr>
          <a:xfrm>
            <a:off x="7707129" y="4771814"/>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9" name="Footer Placeholder 4"/>
          <p:cNvSpPr>
            <a:spLocks noGrp="1"/>
          </p:cNvSpPr>
          <p:nvPr>
            <p:ph type="ftr" sz="quarter" idx="3"/>
          </p:nvPr>
        </p:nvSpPr>
        <p:spPr>
          <a:xfrm>
            <a:off x="3339833" y="4771814"/>
            <a:ext cx="4367299"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72" y="4705350"/>
            <a:ext cx="1302037" cy="445434"/>
          </a:xfrm>
          <a:prstGeom prst="rect">
            <a:avLst/>
          </a:prstGeom>
        </p:spPr>
      </p:pic>
      <p:sp>
        <p:nvSpPr>
          <p:cNvPr id="16" name="Slide Number Placeholder 8"/>
          <p:cNvSpPr>
            <a:spLocks noGrp="1"/>
          </p:cNvSpPr>
          <p:nvPr>
            <p:ph type="sldNum" sz="quarter" idx="11"/>
          </p:nvPr>
        </p:nvSpPr>
        <p:spPr>
          <a:xfrm>
            <a:off x="8531788" y="4729412"/>
            <a:ext cx="548640" cy="297180"/>
          </a:xfrm>
          <a:prstGeom prst="bracketPair">
            <a:avLst>
              <a:gd name="adj" fmla="val 17949"/>
            </a:avLst>
          </a:prstGeom>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7" name="Rectangle 16"/>
          <p:cNvSpPr/>
          <p:nvPr userDrawn="1"/>
        </p:nvSpPr>
        <p:spPr>
          <a:xfrm>
            <a:off x="8458199"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
        <p:nvSpPr>
          <p:cNvPr id="18" name="Slide Number Placeholder 8"/>
          <p:cNvSpPr txBox="1">
            <a:spLocks/>
          </p:cNvSpPr>
          <p:nvPr userDrawn="1"/>
        </p:nvSpPr>
        <p:spPr>
          <a:xfrm>
            <a:off x="8519160" y="4736696"/>
            <a:ext cx="548640" cy="29718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159995-A1BE-BF4E-BC5F-5A773C9D000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496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7044682" y="4659533"/>
            <a:ext cx="1911101" cy="360684"/>
            <a:chOff x="9392911" y="6212702"/>
            <a:chExt cx="2548135" cy="480911"/>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548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050" b="0">
                  <a:solidFill>
                    <a:srgbClr val="455560"/>
                  </a:solidFill>
                  <a:latin typeface="Calibri" panose="020F0502020204030204" pitchFamily="34" charset="0"/>
                </a:rPr>
                <a:t>Slide credit: </a:t>
              </a:r>
              <a:r>
                <a:rPr lang="en-US" altLang="en-US" sz="1050" b="0">
                  <a:solidFill>
                    <a:schemeClr val="bg2"/>
                  </a:solidFill>
                  <a:latin typeface="Calibri" panose="020F0502020204030204" pitchFamily="34" charset="0"/>
                  <a:hlinkClick r:id="rId3"/>
                </a:rPr>
                <a:t>clinicaloptions.com</a:t>
              </a:r>
              <a:endParaRPr lang="en-US" altLang="en-US" sz="105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34978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6"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 id="2147483812" r:id="rId13"/>
    <p:sldLayoutId id="2147483813" r:id="rId14"/>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80/09540121.2017.1308466"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diagramData" Target="../diagrams/data2.xml"/><Relationship Id="rId21" Type="http://schemas.openxmlformats.org/officeDocument/2006/relationships/image" Target="../media/image36.svg"/><Relationship Id="rId7" Type="http://schemas.microsoft.com/office/2007/relationships/diagramDrawing" Target="../diagrams/drawing2.xml"/><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2" Type="http://schemas.openxmlformats.org/officeDocument/2006/relationships/notesSlide" Target="../notesSlides/notesSlide14.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26.svg"/><Relationship Id="rId24" Type="http://schemas.openxmlformats.org/officeDocument/2006/relationships/image" Target="../media/image39.png"/><Relationship Id="rId5" Type="http://schemas.openxmlformats.org/officeDocument/2006/relationships/diagramQuickStyle" Target="../diagrams/quickStyle2.xml"/><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diagramLayout" Target="../diagrams/layout2.xml"/><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80/09540121.2017.130846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rimeinc.org/resourcecenter/practical-toolkit-for-providing-holistic-care-for-aging-people-with-hi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308284"/>
            <a:ext cx="8229599" cy="1352467"/>
          </a:xfrm>
        </p:spPr>
        <p:txBody>
          <a:bodyPr/>
          <a:lstStyle/>
          <a:p>
            <a:pPr algn="ctr"/>
            <a:r>
              <a:rPr lang="en-US" sz="3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HIV &amp; Aging</a:t>
            </a:r>
            <a:br>
              <a:rPr lang="en-US" sz="3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br>
            <a:r>
              <a:rPr lang="en-US" sz="3600" i="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T</a:t>
            </a:r>
            <a:r>
              <a:rPr lang="en-US" sz="3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t>
            </a:r>
            <a:r>
              <a:rPr lang="en-US" sz="3600" i="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R</a:t>
            </a:r>
            <a:r>
              <a:rPr lang="en-US" sz="3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IV</a:t>
            </a:r>
            <a:r>
              <a:rPr lang="en-US" sz="3600" i="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ING IN THE NEW NORMAL</a:t>
            </a:r>
            <a:endParaRPr lang="en-US" sz="3600" i="1" dirty="0"/>
          </a:p>
        </p:txBody>
      </p:sp>
      <p:sp>
        <p:nvSpPr>
          <p:cNvPr id="7" name="object 5"/>
          <p:cNvSpPr txBox="1">
            <a:spLocks noGrp="1"/>
          </p:cNvSpPr>
          <p:nvPr>
            <p:ph type="subTitle" idx="1"/>
          </p:nvPr>
        </p:nvSpPr>
        <p:spPr>
          <a:xfrm>
            <a:off x="571500" y="3138842"/>
            <a:ext cx="8000998" cy="2117503"/>
          </a:xfrm>
          <a:prstGeom prst="rect">
            <a:avLst/>
          </a:prstGeom>
        </p:spPr>
        <p:txBody>
          <a:bodyPr vert="horz" wrap="square" lIns="0" tIns="0" rIns="0" bIns="0" rtlCol="0">
            <a:spAutoFit/>
          </a:bodyPr>
          <a:lstStyle/>
          <a:p>
            <a:pPr algn="ctr"/>
            <a:r>
              <a:rPr lang="en-US" dirty="0">
                <a:solidFill>
                  <a:schemeClr val="tx1"/>
                </a:solidFill>
              </a:rPr>
              <a:t>Shital M. Patel, MD, MSc</a:t>
            </a:r>
          </a:p>
          <a:p>
            <a:pPr algn="ctr"/>
            <a:r>
              <a:rPr lang="en-US" dirty="0">
                <a:solidFill>
                  <a:schemeClr val="tx1"/>
                </a:solidFill>
              </a:rPr>
              <a:t>Infectious Diseases</a:t>
            </a:r>
          </a:p>
          <a:p>
            <a:pPr algn="ctr"/>
            <a:r>
              <a:rPr lang="en-US" dirty="0">
                <a:solidFill>
                  <a:schemeClr val="tx1"/>
                </a:solidFill>
              </a:rPr>
              <a:t>Director, Houston AIDS Education &amp; Training Center</a:t>
            </a:r>
          </a:p>
          <a:p>
            <a:pPr algn="ctr"/>
            <a:r>
              <a:rPr lang="en-US" dirty="0">
                <a:solidFill>
                  <a:schemeClr val="tx1"/>
                </a:solidFill>
              </a:rPr>
              <a:t>Baylor College of Medicine</a:t>
            </a:r>
          </a:p>
          <a:p>
            <a:pPr algn="ctr"/>
            <a:endParaRPr lang="en-US" sz="1600" dirty="0">
              <a:solidFill>
                <a:srgbClr val="002060"/>
              </a:solidFill>
            </a:endParaRPr>
          </a:p>
          <a:p>
            <a:pPr marL="1270" algn="ctr">
              <a:lnSpc>
                <a:spcPct val="100000"/>
              </a:lnSpc>
            </a:pPr>
            <a:endParaRPr lang="en-US" sz="1800"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EA72849-9EC1-5793-71D3-2FAFFEF23077}"/>
              </a:ext>
            </a:extLst>
          </p:cNvPr>
          <p:cNvSpPr>
            <a:spLocks noGrp="1"/>
          </p:cNvSpPr>
          <p:nvPr>
            <p:ph type="title"/>
          </p:nvPr>
        </p:nvSpPr>
        <p:spPr/>
        <p:txBody>
          <a:bodyPr/>
          <a:lstStyle/>
          <a:p>
            <a:pPr algn="ctr"/>
            <a:r>
              <a:rPr lang="en-US" dirty="0"/>
              <a:t>55 </a:t>
            </a:r>
            <a:r>
              <a:rPr lang="en-US" dirty="0" err="1"/>
              <a:t>yo</a:t>
            </a:r>
            <a:r>
              <a:rPr lang="en-US" dirty="0"/>
              <a:t> male, HIV diagnosis (2021)</a:t>
            </a:r>
          </a:p>
        </p:txBody>
      </p:sp>
      <p:sp>
        <p:nvSpPr>
          <p:cNvPr id="6" name="Content Placeholder 5">
            <a:extLst>
              <a:ext uri="{FF2B5EF4-FFF2-40B4-BE49-F238E27FC236}">
                <a16:creationId xmlns:a16="http://schemas.microsoft.com/office/drawing/2014/main" id="{85A2B2C4-4A7D-5B54-504B-8E8E5A3706FA}"/>
              </a:ext>
            </a:extLst>
          </p:cNvPr>
          <p:cNvSpPr>
            <a:spLocks noGrp="1"/>
          </p:cNvSpPr>
          <p:nvPr>
            <p:ph sz="half" idx="1"/>
          </p:nvPr>
        </p:nvSpPr>
        <p:spPr>
          <a:xfrm>
            <a:off x="228599" y="1152144"/>
            <a:ext cx="4191001" cy="3323480"/>
          </a:xfrm>
        </p:spPr>
        <p:txBody>
          <a:bodyPr>
            <a:normAutofit/>
          </a:bodyPr>
          <a:lstStyle/>
          <a:p>
            <a:pPr marL="114300" indent="0">
              <a:buNone/>
            </a:pPr>
            <a:r>
              <a:rPr lang="en-US" dirty="0"/>
              <a:t>Comorbidities include</a:t>
            </a:r>
          </a:p>
          <a:p>
            <a:pPr lvl="1"/>
            <a:r>
              <a:rPr lang="en-US" dirty="0"/>
              <a:t>Pre-diabetes</a:t>
            </a:r>
          </a:p>
          <a:p>
            <a:pPr lvl="1"/>
            <a:r>
              <a:rPr lang="en-US" dirty="0"/>
              <a:t>Hypertension</a:t>
            </a:r>
          </a:p>
          <a:p>
            <a:pPr lvl="1"/>
            <a:r>
              <a:rPr lang="en-US" dirty="0"/>
              <a:t>Anxiety</a:t>
            </a:r>
          </a:p>
          <a:p>
            <a:r>
              <a:rPr lang="en-US" dirty="0"/>
              <a:t>3 medications</a:t>
            </a:r>
          </a:p>
        </p:txBody>
      </p:sp>
      <p:sp>
        <p:nvSpPr>
          <p:cNvPr id="10" name="Content Placeholder 9">
            <a:extLst>
              <a:ext uri="{FF2B5EF4-FFF2-40B4-BE49-F238E27FC236}">
                <a16:creationId xmlns:a16="http://schemas.microsoft.com/office/drawing/2014/main" id="{9B28DBF3-ECAD-FAA7-551D-D0921E22CA04}"/>
              </a:ext>
            </a:extLst>
          </p:cNvPr>
          <p:cNvSpPr>
            <a:spLocks noGrp="1"/>
          </p:cNvSpPr>
          <p:nvPr>
            <p:ph sz="half" idx="2"/>
          </p:nvPr>
        </p:nvSpPr>
        <p:spPr>
          <a:xfrm>
            <a:off x="4896855" y="1581150"/>
            <a:ext cx="4038599" cy="1474428"/>
          </a:xfrm>
        </p:spPr>
        <p:txBody>
          <a:bodyPr>
            <a:normAutofit lnSpcReduction="10000"/>
          </a:bodyPr>
          <a:lstStyle/>
          <a:p>
            <a:pPr marL="114300" indent="0">
              <a:buNone/>
            </a:pPr>
            <a:r>
              <a:rPr lang="en-US" dirty="0"/>
              <a:t>Daily concerns</a:t>
            </a:r>
          </a:p>
          <a:p>
            <a:r>
              <a:rPr lang="en-US" dirty="0"/>
              <a:t>Managing anxiety</a:t>
            </a:r>
          </a:p>
          <a:p>
            <a:r>
              <a:rPr lang="en-US" dirty="0"/>
              <a:t>Financial stability</a:t>
            </a:r>
          </a:p>
          <a:p>
            <a:pPr marL="11430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EAE33E2-426A-D7B9-F677-048A50A64CB9}"/>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87861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1C893F62-2CD6-1FD5-D099-A32E1749A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914" y="1167004"/>
            <a:ext cx="6114086" cy="3415404"/>
          </a:xfrm>
          <a:prstGeom prst="rect">
            <a:avLst/>
          </a:prstGeom>
        </p:spPr>
      </p:pic>
      <p:sp>
        <p:nvSpPr>
          <p:cNvPr id="2" name="Title 1">
            <a:extLst>
              <a:ext uri="{FF2B5EF4-FFF2-40B4-BE49-F238E27FC236}">
                <a16:creationId xmlns:a16="http://schemas.microsoft.com/office/drawing/2014/main" id="{D7F92D56-469C-8E00-73CF-04300762D341}"/>
              </a:ext>
            </a:extLst>
          </p:cNvPr>
          <p:cNvSpPr>
            <a:spLocks noGrp="1"/>
          </p:cNvSpPr>
          <p:nvPr>
            <p:ph type="title"/>
          </p:nvPr>
        </p:nvSpPr>
        <p:spPr>
          <a:xfrm>
            <a:off x="228600" y="126029"/>
            <a:ext cx="8303188" cy="857250"/>
          </a:xfrm>
        </p:spPr>
        <p:txBody>
          <a:bodyPr/>
          <a:lstStyle/>
          <a:p>
            <a:pPr algn="ctr"/>
            <a:r>
              <a:rPr lang="en-US" sz="2800" dirty="0"/>
              <a:t>Projected Demographic Composition of the United States Population of People With HIV (PWH)</a:t>
            </a:r>
          </a:p>
        </p:txBody>
      </p:sp>
      <p:sp>
        <p:nvSpPr>
          <p:cNvPr id="4" name="Slide Number Placeholder 3">
            <a:extLst>
              <a:ext uri="{FF2B5EF4-FFF2-40B4-BE49-F238E27FC236}">
                <a16:creationId xmlns:a16="http://schemas.microsoft.com/office/drawing/2014/main" id="{6E58A361-3A7A-E9E2-DB11-ECD86ED2264E}"/>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6" name="TextBox 5">
            <a:extLst>
              <a:ext uri="{FF2B5EF4-FFF2-40B4-BE49-F238E27FC236}">
                <a16:creationId xmlns:a16="http://schemas.microsoft.com/office/drawing/2014/main" id="{202F28A5-C76A-B653-F8BD-DE5EC015D2B0}"/>
              </a:ext>
            </a:extLst>
          </p:cNvPr>
          <p:cNvSpPr txBox="1"/>
          <p:nvPr/>
        </p:nvSpPr>
        <p:spPr>
          <a:xfrm>
            <a:off x="1524000" y="4692497"/>
            <a:ext cx="7391400" cy="400110"/>
          </a:xfrm>
          <a:prstGeom prst="rect">
            <a:avLst/>
          </a:prstGeom>
          <a:noFill/>
        </p:spPr>
        <p:txBody>
          <a:bodyPr wrap="square">
            <a:spAutoFit/>
          </a:bodyPr>
          <a:lstStyle/>
          <a:p>
            <a:pPr algn="l"/>
            <a:r>
              <a:rPr lang="en-US" sz="1000" b="0" i="0" dirty="0">
                <a:solidFill>
                  <a:schemeClr val="bg1"/>
                </a:solidFill>
                <a:effectLst/>
                <a:latin typeface="Open Sans" panose="020B0606030504020204" pitchFamily="34" charset="0"/>
              </a:rPr>
              <a:t>Projected demographic composition of the United States population of people living with diagnosed HIV, AIDS Care, 29:12, 1543-1550, (2017) DOI: </a:t>
            </a:r>
            <a:r>
              <a:rPr lang="en-US" sz="1000" b="0" i="0" u="sng" dirty="0">
                <a:solidFill>
                  <a:schemeClr val="bg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10.1080/09540121.2017.1308466</a:t>
            </a:r>
            <a:endParaRPr lang="en-US" sz="1000" b="0" i="0" dirty="0">
              <a:solidFill>
                <a:schemeClr val="bg1"/>
              </a:solidFill>
              <a:effectLst/>
              <a:latin typeface="Open Sans" panose="020B0606030504020204" pitchFamily="34" charset="0"/>
            </a:endParaRPr>
          </a:p>
        </p:txBody>
      </p:sp>
      <p:sp>
        <p:nvSpPr>
          <p:cNvPr id="7" name="Content Placeholder 2">
            <a:extLst>
              <a:ext uri="{FF2B5EF4-FFF2-40B4-BE49-F238E27FC236}">
                <a16:creationId xmlns:a16="http://schemas.microsoft.com/office/drawing/2014/main" id="{ACB2967A-F7B4-F4CE-0936-C8A3FE015D8E}"/>
              </a:ext>
            </a:extLst>
          </p:cNvPr>
          <p:cNvSpPr>
            <a:spLocks noGrp="1"/>
          </p:cNvSpPr>
          <p:nvPr>
            <p:ph idx="1"/>
          </p:nvPr>
        </p:nvSpPr>
        <p:spPr>
          <a:xfrm>
            <a:off x="36095" y="1167004"/>
            <a:ext cx="3886199" cy="3415404"/>
          </a:xfrm>
        </p:spPr>
        <p:txBody>
          <a:bodyPr>
            <a:normAutofit fontScale="92500" lnSpcReduction="20000"/>
          </a:bodyPr>
          <a:lstStyle/>
          <a:p>
            <a:r>
              <a:rPr lang="en-US" sz="2100" dirty="0"/>
              <a:t>National HIV Surveillance System and US census data was used to project the demographic composition of the population of people living with diagnosed HIV (PWH) in the United States through 2045.</a:t>
            </a:r>
          </a:p>
          <a:p>
            <a:pPr marL="114300" indent="0">
              <a:buNone/>
            </a:pPr>
            <a:r>
              <a:rPr lang="en-US" sz="1800" dirty="0"/>
              <a:t> </a:t>
            </a:r>
          </a:p>
          <a:p>
            <a:pPr marL="114300" indent="0">
              <a:buNone/>
            </a:pPr>
            <a:r>
              <a:rPr lang="en-US" sz="1800" u="sng" dirty="0"/>
              <a:t>PWH 	2013	  2045___</a:t>
            </a:r>
          </a:p>
          <a:p>
            <a:pPr marL="114300" indent="0">
              <a:buNone/>
            </a:pPr>
            <a:r>
              <a:rPr lang="en-US" sz="1800" dirty="0"/>
              <a:t>All	917,294	1,232,054</a:t>
            </a:r>
          </a:p>
          <a:p>
            <a:pPr marL="114300" indent="0">
              <a:buNone/>
            </a:pPr>
            <a:r>
              <a:rPr lang="en-US" sz="1800" dirty="0"/>
              <a:t>Age55+ 232,113	470,221</a:t>
            </a:r>
          </a:p>
          <a:p>
            <a:pPr marL="114300" indent="0">
              <a:buNone/>
            </a:pPr>
            <a:r>
              <a:rPr lang="en-US" sz="1800" dirty="0"/>
              <a:t>55+ (%)	25.3%	38.2%</a:t>
            </a:r>
          </a:p>
        </p:txBody>
      </p:sp>
    </p:spTree>
    <p:extLst>
      <p:ext uri="{BB962C8B-B14F-4D97-AF65-F5344CB8AC3E}">
        <p14:creationId xmlns:p14="http://schemas.microsoft.com/office/powerpoint/2010/main" val="310348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251A-45F3-FB0E-8250-CCE7D3BDA1D3}"/>
              </a:ext>
            </a:extLst>
          </p:cNvPr>
          <p:cNvSpPr>
            <a:spLocks noGrp="1"/>
          </p:cNvSpPr>
          <p:nvPr>
            <p:ph type="title"/>
          </p:nvPr>
        </p:nvSpPr>
        <p:spPr>
          <a:xfrm>
            <a:off x="761999" y="1679512"/>
            <a:ext cx="7659687" cy="1578037"/>
          </a:xfrm>
        </p:spPr>
        <p:txBody>
          <a:bodyPr/>
          <a:lstStyle/>
          <a:p>
            <a:r>
              <a:rPr lang="en-US" sz="3600" dirty="0"/>
              <a:t>Factors Accounting For The Rise of The 50 and Over</a:t>
            </a:r>
            <a:endParaRPr lang="en-US" dirty="0"/>
          </a:p>
        </p:txBody>
      </p:sp>
      <p:sp>
        <p:nvSpPr>
          <p:cNvPr id="4" name="Slide Number Placeholder 3">
            <a:extLst>
              <a:ext uri="{FF2B5EF4-FFF2-40B4-BE49-F238E27FC236}">
                <a16:creationId xmlns:a16="http://schemas.microsoft.com/office/drawing/2014/main" id="{CDDA964E-AB1A-C08E-2E78-5BC0304449C6}"/>
              </a:ext>
            </a:extLst>
          </p:cNvPr>
          <p:cNvSpPr>
            <a:spLocks noGrp="1"/>
          </p:cNvSpPr>
          <p:nvPr>
            <p:ph type="sldNum" sz="quarter" idx="12"/>
          </p:nvPr>
        </p:nvSpPr>
        <p:spPr/>
        <p:txBody>
          <a:bodyPr/>
          <a:lstStyle/>
          <a:p>
            <a:fld id="{3D987DAA-A896-1841-BC8A-D645CCE33E3D}"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35914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B2870FA7-4513-4465-1A48-B60FBE8670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5392"/>
          <a:stretch/>
        </p:blipFill>
        <p:spPr>
          <a:xfrm>
            <a:off x="2895600" y="128680"/>
            <a:ext cx="5985028" cy="4519097"/>
          </a:xfrm>
          <a:scene3d>
            <a:camera prst="orthographicFront"/>
            <a:lightRig rig="threePt" dir="t"/>
          </a:scene3d>
          <a:sp3d extrusionH="76200">
            <a:extrusionClr>
              <a:schemeClr val="accent1">
                <a:lumMod val="20000"/>
                <a:lumOff val="80000"/>
              </a:schemeClr>
            </a:extrusionClr>
          </a:sp3d>
        </p:spPr>
      </p:pic>
      <p:sp>
        <p:nvSpPr>
          <p:cNvPr id="2" name="Title 1">
            <a:extLst>
              <a:ext uri="{FF2B5EF4-FFF2-40B4-BE49-F238E27FC236}">
                <a16:creationId xmlns:a16="http://schemas.microsoft.com/office/drawing/2014/main" id="{571A5B78-59AA-29A7-123B-62F4BA48FE92}"/>
              </a:ext>
            </a:extLst>
          </p:cNvPr>
          <p:cNvSpPr>
            <a:spLocks noGrp="1"/>
          </p:cNvSpPr>
          <p:nvPr>
            <p:ph type="title"/>
          </p:nvPr>
        </p:nvSpPr>
        <p:spPr>
          <a:xfrm>
            <a:off x="685800" y="357963"/>
            <a:ext cx="3352800" cy="857250"/>
          </a:xfrm>
        </p:spPr>
        <p:txBody>
          <a:bodyPr/>
          <a:lstStyle/>
          <a:p>
            <a:r>
              <a:rPr lang="en-US" dirty="0"/>
              <a:t>Aging Population</a:t>
            </a:r>
          </a:p>
        </p:txBody>
      </p:sp>
      <p:sp>
        <p:nvSpPr>
          <p:cNvPr id="4" name="Slide Number Placeholder 3">
            <a:extLst>
              <a:ext uri="{FF2B5EF4-FFF2-40B4-BE49-F238E27FC236}">
                <a16:creationId xmlns:a16="http://schemas.microsoft.com/office/drawing/2014/main" id="{ECD3CDE1-D172-F119-B59D-4F30C4080A7A}"/>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6" name="TextBox 5">
            <a:extLst>
              <a:ext uri="{FF2B5EF4-FFF2-40B4-BE49-F238E27FC236}">
                <a16:creationId xmlns:a16="http://schemas.microsoft.com/office/drawing/2014/main" id="{0346C170-E20C-A0DF-8CF3-A14BCEE25721}"/>
              </a:ext>
            </a:extLst>
          </p:cNvPr>
          <p:cNvSpPr txBox="1"/>
          <p:nvPr/>
        </p:nvSpPr>
        <p:spPr>
          <a:xfrm>
            <a:off x="573336" y="1695886"/>
            <a:ext cx="2703264" cy="1200329"/>
          </a:xfrm>
          <a:prstGeom prst="rect">
            <a:avLst/>
          </a:prstGeom>
          <a:noFill/>
        </p:spPr>
        <p:txBody>
          <a:bodyPr wrap="square" rtlCol="0">
            <a:spAutoFit/>
          </a:bodyPr>
          <a:lstStyle/>
          <a:p>
            <a:r>
              <a:rPr lang="en-US" sz="2400" dirty="0"/>
              <a:t>24% of the U.S. population is &gt;50yo</a:t>
            </a:r>
          </a:p>
        </p:txBody>
      </p:sp>
    </p:spTree>
    <p:extLst>
      <p:ext uri="{BB962C8B-B14F-4D97-AF65-F5344CB8AC3E}">
        <p14:creationId xmlns:p14="http://schemas.microsoft.com/office/powerpoint/2010/main" val="232811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D2D6DE-3BB7-E651-F283-D460F6393541}"/>
              </a:ext>
            </a:extLst>
          </p:cNvPr>
          <p:cNvSpPr>
            <a:spLocks noGrp="1"/>
          </p:cNvSpPr>
          <p:nvPr>
            <p:ph type="title"/>
          </p:nvPr>
        </p:nvSpPr>
        <p:spPr/>
        <p:txBody>
          <a:bodyPr/>
          <a:lstStyle/>
          <a:p>
            <a:pPr algn="ctr"/>
            <a:r>
              <a:rPr lang="en-US" dirty="0"/>
              <a:t>Antiretroviral Therapy (ART)</a:t>
            </a:r>
          </a:p>
        </p:txBody>
      </p:sp>
      <p:sp>
        <p:nvSpPr>
          <p:cNvPr id="7" name="Content Placeholder 6">
            <a:extLst>
              <a:ext uri="{FF2B5EF4-FFF2-40B4-BE49-F238E27FC236}">
                <a16:creationId xmlns:a16="http://schemas.microsoft.com/office/drawing/2014/main" id="{7A736661-DEF8-2BFF-B389-0F5D3366B8A0}"/>
              </a:ext>
            </a:extLst>
          </p:cNvPr>
          <p:cNvSpPr>
            <a:spLocks noGrp="1"/>
          </p:cNvSpPr>
          <p:nvPr>
            <p:ph idx="1"/>
          </p:nvPr>
        </p:nvSpPr>
        <p:spPr>
          <a:xfrm>
            <a:off x="457201" y="1504949"/>
            <a:ext cx="5181600" cy="2970675"/>
          </a:xfrm>
        </p:spPr>
        <p:txBody>
          <a:bodyPr/>
          <a:lstStyle/>
          <a:p>
            <a:r>
              <a:rPr lang="en-US" dirty="0"/>
              <a:t>1996 – HAART </a:t>
            </a:r>
          </a:p>
          <a:p>
            <a:r>
              <a:rPr lang="en-US" dirty="0"/>
              <a:t>ART improvements</a:t>
            </a:r>
          </a:p>
          <a:p>
            <a:pPr lvl="1"/>
            <a:r>
              <a:rPr lang="en-US" dirty="0"/>
              <a:t>Side effect profiles</a:t>
            </a:r>
          </a:p>
          <a:p>
            <a:pPr lvl="1"/>
            <a:r>
              <a:rPr lang="en-US" dirty="0"/>
              <a:t>Decrease in drug-drug interactions</a:t>
            </a:r>
          </a:p>
          <a:p>
            <a:pPr lvl="1"/>
            <a:r>
              <a:rPr lang="en-US" dirty="0"/>
              <a:t>Combination tablet formulations</a:t>
            </a:r>
          </a:p>
        </p:txBody>
      </p:sp>
      <p:sp>
        <p:nvSpPr>
          <p:cNvPr id="4" name="Slide Number Placeholder 3">
            <a:extLst>
              <a:ext uri="{FF2B5EF4-FFF2-40B4-BE49-F238E27FC236}">
                <a16:creationId xmlns:a16="http://schemas.microsoft.com/office/drawing/2014/main" id="{1EF4B43B-949C-79B4-2B8A-1A8A6E937B82}"/>
              </a:ext>
            </a:extLst>
          </p:cNvPr>
          <p:cNvSpPr>
            <a:spLocks noGrp="1"/>
          </p:cNvSpPr>
          <p:nvPr>
            <p:ph type="sldNum" sz="quarter" idx="12"/>
          </p:nvPr>
        </p:nvSpPr>
        <p:spPr/>
        <p:txBody>
          <a:bodyPr/>
          <a:lstStyle/>
          <a:p>
            <a:fld id="{3D987DAA-A896-1841-BC8A-D645CCE33E3D}" type="slidenum">
              <a:rPr lang="en-US" smtClean="0">
                <a:solidFill>
                  <a:srgbClr val="FFFFFF"/>
                </a:solidFill>
              </a:rPr>
              <a:pPr/>
              <a:t>14</a:t>
            </a:fld>
            <a:endParaRPr lang="en-US" dirty="0">
              <a:solidFill>
                <a:srgbClr val="FFFFFF"/>
              </a:solidFill>
            </a:endParaRPr>
          </a:p>
        </p:txBody>
      </p:sp>
      <p:sp>
        <p:nvSpPr>
          <p:cNvPr id="8" name="TextBox 7">
            <a:extLst>
              <a:ext uri="{FF2B5EF4-FFF2-40B4-BE49-F238E27FC236}">
                <a16:creationId xmlns:a16="http://schemas.microsoft.com/office/drawing/2014/main" id="{BC034FEC-FB3C-3333-0F27-F974F24F2958}"/>
              </a:ext>
            </a:extLst>
          </p:cNvPr>
          <p:cNvSpPr txBox="1"/>
          <p:nvPr/>
        </p:nvSpPr>
        <p:spPr>
          <a:xfrm>
            <a:off x="5576861" y="1574959"/>
            <a:ext cx="3195908" cy="2215991"/>
          </a:xfrm>
          <a:prstGeom prst="rect">
            <a:avLst/>
          </a:prstGeom>
          <a:solidFill>
            <a:schemeClr val="tx1">
              <a:lumMod val="10000"/>
              <a:lumOff val="90000"/>
            </a:schemeClr>
          </a:solidFill>
          <a:ln>
            <a:solidFill>
              <a:schemeClr val="tx1"/>
            </a:solidFill>
          </a:ln>
        </p:spPr>
        <p:txBody>
          <a:bodyPr wrap="square" rtlCol="0">
            <a:spAutoFit/>
          </a:bodyPr>
          <a:lstStyle/>
          <a:p>
            <a:r>
              <a:rPr lang="en-US" sz="2400" dirty="0"/>
              <a:t>I</a:t>
            </a:r>
            <a:r>
              <a:rPr lang="en-US" sz="2400" b="0" i="0" dirty="0">
                <a:effectLst/>
              </a:rPr>
              <a:t>n 2018, </a:t>
            </a:r>
            <a:r>
              <a:rPr lang="en-US" sz="2400" b="1" i="0" dirty="0">
                <a:effectLst/>
              </a:rPr>
              <a:t>over half (51%) </a:t>
            </a:r>
            <a:r>
              <a:rPr lang="en-US" sz="2400" b="0" i="0" dirty="0">
                <a:effectLst/>
              </a:rPr>
              <a:t>of people in the United States with diagnosed HIV were </a:t>
            </a:r>
            <a:r>
              <a:rPr lang="en-US" sz="2400" b="1" i="0" dirty="0">
                <a:effectLst/>
              </a:rPr>
              <a:t>aged 50 and older</a:t>
            </a:r>
            <a:endParaRPr lang="en-US" sz="2400" b="0" i="0" dirty="0">
              <a:effectLst/>
            </a:endParaRPr>
          </a:p>
          <a:p>
            <a:endParaRPr lang="en-US" dirty="0"/>
          </a:p>
        </p:txBody>
      </p:sp>
    </p:spTree>
    <p:extLst>
      <p:ext uri="{BB962C8B-B14F-4D97-AF65-F5344CB8AC3E}">
        <p14:creationId xmlns:p14="http://schemas.microsoft.com/office/powerpoint/2010/main" val="228663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Annual age-adjusted rates of death with HIV infection </a:t>
            </a:r>
            <a:br>
              <a:rPr lang="en-US" sz="2800" dirty="0"/>
            </a:br>
            <a:r>
              <a:rPr lang="en-US" sz="2800" dirty="0"/>
              <a:t>as the underlying cause, 1987−2018, United States</a:t>
            </a:r>
          </a:p>
        </p:txBody>
      </p:sp>
      <p:pic>
        <p:nvPicPr>
          <p:cNvPr id="3" name="Picture 2" descr="The age-adjusted rate of death with HIV as the underlying cause increased almost linearly from 6 deaths per 100,000 population in 1987 to 17 deaths per 100,000 population in 1994 and 1995, then decreased to 7 deaths per 100,000 population in 1997. Thereafter, the rate almost leveled off at about 5 deaths per 100,000 population up to 2003, after which it decreased slowly through 2018. The age-adjusted HIV death rate decreased 28% from 1995 to 1996, 46% from 1996 to 1997, and 18% from 1997 to 1998. After 1998, the annual percentage decrease ranged from 3% to 13%. &#10;&#10;The decrease in the rate in 1996 and 1997 was largely due to improvements in antiretroviral therapy. Prophylactic medications for opportunistic infections and the prevention of HIV infection may also have contributed to this decrease. The slowing of the rate after 1998 may reflect a lack of access to or effectiveness of therapy among some persons. Possible reasons for this include delay in diagnosis of HIV infection until symptoms have occurred, inadequate treatment after diagnosis, difficulty in adherence to medication regimens, and development of viral resistance to therapy. Other barriers to effective therapy include failure to be linked to care or continuously engaged in care after diagnosis.&#10;&#10;To eliminate the effect of changes in the age distribution of the population, rates have been adjusted to appear as though the age distribution of the population in every year was the same as that of the US population in 2000 (the Public Health Service standard for age-adjustment). For comparison with data for 1999 and later, data for the years before 1999 were modified to appear as if the underlying cause had been selected according to ICD-10 rules instead of ICD-9 rules. &#10;&#10;The data for this slide come from death certificate data compiled by the National Center for Health Statistics.&#10;">
            <a:extLst>
              <a:ext uri="{FF2B5EF4-FFF2-40B4-BE49-F238E27FC236}">
                <a16:creationId xmlns:a16="http://schemas.microsoft.com/office/drawing/2014/main" id="{2F61D705-618F-4DD1-BAEB-279A9016669F}"/>
              </a:ext>
            </a:extLst>
          </p:cNvPr>
          <p:cNvPicPr>
            <a:picLocks noChangeAspect="1"/>
          </p:cNvPicPr>
          <p:nvPr/>
        </p:nvPicPr>
        <p:blipFill>
          <a:blip r:embed="rId2"/>
          <a:stretch>
            <a:fillRect/>
          </a:stretch>
        </p:blipFill>
        <p:spPr>
          <a:xfrm>
            <a:off x="685800" y="1276350"/>
            <a:ext cx="7397853" cy="3359676"/>
          </a:xfrm>
          <a:prstGeom prst="rect">
            <a:avLst/>
          </a:prstGeom>
        </p:spPr>
      </p:pic>
      <p:sp>
        <p:nvSpPr>
          <p:cNvPr id="4" name="Rectangle 3"/>
          <p:cNvSpPr/>
          <p:nvPr/>
        </p:nvSpPr>
        <p:spPr>
          <a:xfrm>
            <a:off x="2590800" y="4636026"/>
            <a:ext cx="4572000" cy="523220"/>
          </a:xfrm>
          <a:prstGeom prst="rect">
            <a:avLst/>
          </a:prstGeom>
        </p:spPr>
        <p:txBody>
          <a:bodyPr>
            <a:spAutoFit/>
          </a:bodyPr>
          <a:lstStyle/>
          <a:p>
            <a:r>
              <a:rPr lang="en-US" sz="1400" dirty="0">
                <a:solidFill>
                  <a:schemeClr val="bg1"/>
                </a:solidFill>
              </a:rPr>
              <a:t>https://www.cdc.gov/hiv/pdf/library/slidesets/cdc-hiv-surveillance-mortality-2018.pdf</a:t>
            </a:r>
          </a:p>
        </p:txBody>
      </p:sp>
      <p:sp>
        <p:nvSpPr>
          <p:cNvPr id="5" name="TextBox 4">
            <a:extLst>
              <a:ext uri="{FF2B5EF4-FFF2-40B4-BE49-F238E27FC236}">
                <a16:creationId xmlns:a16="http://schemas.microsoft.com/office/drawing/2014/main" id="{3053A067-BA95-7E3E-4019-464B133AC6DA}"/>
              </a:ext>
            </a:extLst>
          </p:cNvPr>
          <p:cNvSpPr txBox="1"/>
          <p:nvPr/>
        </p:nvSpPr>
        <p:spPr>
          <a:xfrm>
            <a:off x="3962400" y="1504950"/>
            <a:ext cx="5056192" cy="830997"/>
          </a:xfrm>
          <a:prstGeom prst="rect">
            <a:avLst/>
          </a:prstGeom>
          <a:noFill/>
        </p:spPr>
        <p:txBody>
          <a:bodyPr wrap="none" rtlCol="0">
            <a:spAutoFit/>
          </a:bodyPr>
          <a:lstStyle/>
          <a:p>
            <a:pPr marL="285750" indent="-285750">
              <a:buFont typeface="Arial" panose="020B0604020202020204" pitchFamily="34" charset="0"/>
              <a:buChar char="•"/>
            </a:pPr>
            <a:r>
              <a:rPr lang="en-US" sz="2400" b="1" dirty="0"/>
              <a:t>Improvement in life expectancy</a:t>
            </a:r>
          </a:p>
          <a:p>
            <a:pPr marL="285750" indent="-285750">
              <a:buFont typeface="Arial" panose="020B0604020202020204" pitchFamily="34" charset="0"/>
              <a:buChar char="•"/>
            </a:pPr>
            <a:r>
              <a:rPr lang="en-US" sz="2400" b="1" dirty="0"/>
              <a:t>HIV is a chronic disease</a:t>
            </a:r>
          </a:p>
        </p:txBody>
      </p:sp>
    </p:spTree>
    <p:extLst>
      <p:ext uri="{BB962C8B-B14F-4D97-AF65-F5344CB8AC3E}">
        <p14:creationId xmlns:p14="http://schemas.microsoft.com/office/powerpoint/2010/main" val="370391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9C70-4C8F-46DF-3820-EBD8F2BCB4A9}"/>
              </a:ext>
            </a:extLst>
          </p:cNvPr>
          <p:cNvSpPr>
            <a:spLocks noGrp="1"/>
          </p:cNvSpPr>
          <p:nvPr>
            <p:ph type="title"/>
          </p:nvPr>
        </p:nvSpPr>
        <p:spPr>
          <a:xfrm>
            <a:off x="521019" y="53579"/>
            <a:ext cx="8318181" cy="1222771"/>
          </a:xfrm>
        </p:spPr>
        <p:txBody>
          <a:bodyPr/>
          <a:lstStyle/>
          <a:p>
            <a:pPr algn="ctr"/>
            <a:r>
              <a:rPr lang="en-US" sz="3200" dirty="0"/>
              <a:t>New HIV Infections</a:t>
            </a:r>
          </a:p>
        </p:txBody>
      </p:sp>
      <p:sp>
        <p:nvSpPr>
          <p:cNvPr id="4" name="Slide Number Placeholder 3">
            <a:extLst>
              <a:ext uri="{FF2B5EF4-FFF2-40B4-BE49-F238E27FC236}">
                <a16:creationId xmlns:a16="http://schemas.microsoft.com/office/drawing/2014/main" id="{02A0C8CB-B447-8E59-DFF7-B5DB6D501B5A}"/>
              </a:ext>
            </a:extLst>
          </p:cNvPr>
          <p:cNvSpPr>
            <a:spLocks noGrp="1"/>
          </p:cNvSpPr>
          <p:nvPr>
            <p:ph type="sldNum" sz="quarter" idx="12"/>
          </p:nvPr>
        </p:nvSpPr>
        <p:spPr/>
        <p:txBody>
          <a:bodyPr/>
          <a:lstStyle/>
          <a:p>
            <a:fld id="{6E2D2B3B-882E-40F3-A32F-6DD516915044}" type="slidenum">
              <a:rPr lang="en-US" smtClean="0"/>
              <a:pPr/>
              <a:t>16</a:t>
            </a:fld>
            <a:endParaRPr lang="en-US"/>
          </a:p>
        </p:txBody>
      </p:sp>
      <p:pic>
        <p:nvPicPr>
          <p:cNvPr id="5" name="Content Placeholder 4">
            <a:extLst>
              <a:ext uri="{FF2B5EF4-FFF2-40B4-BE49-F238E27FC236}">
                <a16:creationId xmlns:a16="http://schemas.microsoft.com/office/drawing/2014/main" id="{E3D95FEB-0CA7-E109-98F6-AA7E952C1A8D}"/>
              </a:ext>
            </a:extLst>
          </p:cNvPr>
          <p:cNvPicPr>
            <a:picLocks noGrp="1" noChangeAspect="1"/>
          </p:cNvPicPr>
          <p:nvPr>
            <p:ph idx="1"/>
          </p:nvPr>
        </p:nvPicPr>
        <p:blipFill rotWithShape="1">
          <a:blip r:embed="rId3"/>
          <a:srcRect l="6956" r="1971" b="7241"/>
          <a:stretch/>
        </p:blipFill>
        <p:spPr>
          <a:xfrm>
            <a:off x="1487514" y="1191318"/>
            <a:ext cx="6538112" cy="3244202"/>
          </a:xfrm>
          <a:prstGeom prst="rect">
            <a:avLst/>
          </a:prstGeom>
        </p:spPr>
      </p:pic>
      <p:sp>
        <p:nvSpPr>
          <p:cNvPr id="6" name="TextBox 5">
            <a:extLst>
              <a:ext uri="{FF2B5EF4-FFF2-40B4-BE49-F238E27FC236}">
                <a16:creationId xmlns:a16="http://schemas.microsoft.com/office/drawing/2014/main" id="{A38CFDD1-D0C2-B9FC-2D76-1CE66DC5FD8A}"/>
              </a:ext>
            </a:extLst>
          </p:cNvPr>
          <p:cNvSpPr txBox="1"/>
          <p:nvPr/>
        </p:nvSpPr>
        <p:spPr>
          <a:xfrm>
            <a:off x="3124200" y="1352550"/>
            <a:ext cx="1632370" cy="400110"/>
          </a:xfrm>
          <a:prstGeom prst="rect">
            <a:avLst/>
          </a:prstGeom>
          <a:noFill/>
        </p:spPr>
        <p:txBody>
          <a:bodyPr wrap="none" rtlCol="0">
            <a:spAutoFit/>
          </a:bodyPr>
          <a:lstStyle/>
          <a:p>
            <a:r>
              <a:rPr lang="en-US" sz="2000" b="1" dirty="0">
                <a:solidFill>
                  <a:schemeClr val="accent3">
                    <a:lumMod val="75000"/>
                  </a:schemeClr>
                </a:solidFill>
              </a:rPr>
              <a:t>Total 39,533</a:t>
            </a:r>
          </a:p>
        </p:txBody>
      </p:sp>
      <p:sp>
        <p:nvSpPr>
          <p:cNvPr id="7" name="TextBox 6">
            <a:extLst>
              <a:ext uri="{FF2B5EF4-FFF2-40B4-BE49-F238E27FC236}">
                <a16:creationId xmlns:a16="http://schemas.microsoft.com/office/drawing/2014/main" id="{649A9D36-EC0D-F58A-425A-8BC1B13F9118}"/>
              </a:ext>
            </a:extLst>
          </p:cNvPr>
          <p:cNvSpPr txBox="1"/>
          <p:nvPr/>
        </p:nvSpPr>
        <p:spPr>
          <a:xfrm>
            <a:off x="5789084" y="2480071"/>
            <a:ext cx="2146742" cy="707886"/>
          </a:xfrm>
          <a:prstGeom prst="rect">
            <a:avLst/>
          </a:prstGeom>
          <a:noFill/>
        </p:spPr>
        <p:txBody>
          <a:bodyPr wrap="none" rtlCol="0">
            <a:spAutoFit/>
          </a:bodyPr>
          <a:lstStyle/>
          <a:p>
            <a:r>
              <a:rPr lang="en-US" sz="2000" b="1" dirty="0">
                <a:solidFill>
                  <a:srgbClr val="C00000"/>
                </a:solidFill>
              </a:rPr>
              <a:t>Age &gt;50: 6,735 </a:t>
            </a:r>
          </a:p>
          <a:p>
            <a:r>
              <a:rPr lang="en-US" sz="2000" b="1" dirty="0">
                <a:solidFill>
                  <a:srgbClr val="C00000"/>
                </a:solidFill>
              </a:rPr>
              <a:t>	(17.01%)</a:t>
            </a:r>
          </a:p>
        </p:txBody>
      </p:sp>
      <p:sp>
        <p:nvSpPr>
          <p:cNvPr id="9" name="TextBox 8">
            <a:extLst>
              <a:ext uri="{FF2B5EF4-FFF2-40B4-BE49-F238E27FC236}">
                <a16:creationId xmlns:a16="http://schemas.microsoft.com/office/drawing/2014/main" id="{C2DE2B17-9F6F-D3C0-69DA-7C6EC69AA073}"/>
              </a:ext>
            </a:extLst>
          </p:cNvPr>
          <p:cNvSpPr txBox="1"/>
          <p:nvPr/>
        </p:nvSpPr>
        <p:spPr>
          <a:xfrm rot="16200000">
            <a:off x="-839810" y="2632301"/>
            <a:ext cx="3206327" cy="400110"/>
          </a:xfrm>
          <a:prstGeom prst="rect">
            <a:avLst/>
          </a:prstGeom>
          <a:noFill/>
        </p:spPr>
        <p:txBody>
          <a:bodyPr wrap="none" rtlCol="0">
            <a:spAutoFit/>
          </a:bodyPr>
          <a:lstStyle/>
          <a:p>
            <a:r>
              <a:rPr lang="en-US" sz="2000" dirty="0"/>
              <a:t>Diagnoses of HIV infection</a:t>
            </a:r>
          </a:p>
        </p:txBody>
      </p:sp>
      <p:sp>
        <p:nvSpPr>
          <p:cNvPr id="10" name="TextBox 9">
            <a:extLst>
              <a:ext uri="{FF2B5EF4-FFF2-40B4-BE49-F238E27FC236}">
                <a16:creationId xmlns:a16="http://schemas.microsoft.com/office/drawing/2014/main" id="{F9954DFC-1457-F241-0523-5744FFB1F62F}"/>
              </a:ext>
            </a:extLst>
          </p:cNvPr>
          <p:cNvSpPr txBox="1"/>
          <p:nvPr/>
        </p:nvSpPr>
        <p:spPr>
          <a:xfrm>
            <a:off x="4572000" y="4319822"/>
            <a:ext cx="641522" cy="400110"/>
          </a:xfrm>
          <a:prstGeom prst="rect">
            <a:avLst/>
          </a:prstGeom>
          <a:noFill/>
        </p:spPr>
        <p:txBody>
          <a:bodyPr wrap="none" rtlCol="0">
            <a:spAutoFit/>
          </a:bodyPr>
          <a:lstStyle/>
          <a:p>
            <a:r>
              <a:rPr lang="en-US" sz="2000" dirty="0"/>
              <a:t>Age</a:t>
            </a:r>
          </a:p>
        </p:txBody>
      </p:sp>
      <p:sp>
        <p:nvSpPr>
          <p:cNvPr id="11" name="Rectangle 10">
            <a:extLst>
              <a:ext uri="{FF2B5EF4-FFF2-40B4-BE49-F238E27FC236}">
                <a16:creationId xmlns:a16="http://schemas.microsoft.com/office/drawing/2014/main" id="{795341E1-ACAA-457D-36C1-6C3D006B3C6B}"/>
              </a:ext>
            </a:extLst>
          </p:cNvPr>
          <p:cNvSpPr/>
          <p:nvPr/>
        </p:nvSpPr>
        <p:spPr>
          <a:xfrm>
            <a:off x="1600200" y="4796132"/>
            <a:ext cx="6335626" cy="276999"/>
          </a:xfrm>
          <a:prstGeom prst="rect">
            <a:avLst/>
          </a:prstGeom>
        </p:spPr>
        <p:txBody>
          <a:bodyPr wrap="square">
            <a:spAutoFit/>
          </a:bodyPr>
          <a:lstStyle/>
          <a:p>
            <a:pPr algn="ctr"/>
            <a:r>
              <a:rPr lang="en-US" sz="1200" u="sng" dirty="0">
                <a:solidFill>
                  <a:schemeClr val="bg1"/>
                </a:solidFill>
                <a:latin typeface="arial" panose="020B0604020202020204" pitchFamily="34" charset="0"/>
              </a:rPr>
              <a:t>Hood et al. AIDS Care. </a:t>
            </a:r>
            <a:r>
              <a:rPr lang="en-US" sz="1200" dirty="0">
                <a:solidFill>
                  <a:schemeClr val="bg1"/>
                </a:solidFill>
                <a:latin typeface="arial" panose="020B0604020202020204" pitchFamily="34" charset="0"/>
              </a:rPr>
              <a:t>2017 Dec;29(12):1543-1550.</a:t>
            </a:r>
            <a:endParaRPr lang="en-US" sz="1200" dirty="0">
              <a:solidFill>
                <a:schemeClr val="bg1"/>
              </a:solidFill>
            </a:endParaRPr>
          </a:p>
        </p:txBody>
      </p:sp>
    </p:spTree>
    <p:extLst>
      <p:ext uri="{BB962C8B-B14F-4D97-AF65-F5344CB8AC3E}">
        <p14:creationId xmlns:p14="http://schemas.microsoft.com/office/powerpoint/2010/main" val="208066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C5C09A-D1A4-11E7-DF07-1EA20A218E42}"/>
              </a:ext>
            </a:extLst>
          </p:cNvPr>
          <p:cNvSpPr>
            <a:spLocks noGrp="1"/>
          </p:cNvSpPr>
          <p:nvPr>
            <p:ph type="title"/>
          </p:nvPr>
        </p:nvSpPr>
        <p:spPr>
          <a:xfrm>
            <a:off x="685800" y="1659673"/>
            <a:ext cx="7659687" cy="876300"/>
          </a:xfrm>
        </p:spPr>
        <p:txBody>
          <a:bodyPr/>
          <a:lstStyle/>
          <a:p>
            <a:r>
              <a:rPr lang="en-US" i="1" dirty="0" err="1"/>
              <a:t>WhaT</a:t>
            </a:r>
            <a:r>
              <a:rPr lang="en-US" i="1" dirty="0"/>
              <a:t> are the Needs?</a:t>
            </a:r>
          </a:p>
        </p:txBody>
      </p:sp>
      <p:sp>
        <p:nvSpPr>
          <p:cNvPr id="4" name="Slide Number Placeholder 3">
            <a:extLst>
              <a:ext uri="{FF2B5EF4-FFF2-40B4-BE49-F238E27FC236}">
                <a16:creationId xmlns:a16="http://schemas.microsoft.com/office/drawing/2014/main" id="{CC572FFB-F136-1B64-4123-A7D9918E3ADA}"/>
              </a:ext>
            </a:extLst>
          </p:cNvPr>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1545811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F4F2-81D2-FAA9-9C27-00A9BD98616A}"/>
              </a:ext>
            </a:extLst>
          </p:cNvPr>
          <p:cNvSpPr>
            <a:spLocks noGrp="1"/>
          </p:cNvSpPr>
          <p:nvPr>
            <p:ph type="title"/>
          </p:nvPr>
        </p:nvSpPr>
        <p:spPr/>
        <p:txBody>
          <a:bodyPr/>
          <a:lstStyle/>
          <a:p>
            <a:pPr algn="ctr"/>
            <a:r>
              <a:rPr lang="en-US" dirty="0"/>
              <a:t>Health issues</a:t>
            </a:r>
          </a:p>
        </p:txBody>
      </p:sp>
      <p:sp>
        <p:nvSpPr>
          <p:cNvPr id="5" name="Content Placeholder 4">
            <a:extLst>
              <a:ext uri="{FF2B5EF4-FFF2-40B4-BE49-F238E27FC236}">
                <a16:creationId xmlns:a16="http://schemas.microsoft.com/office/drawing/2014/main" id="{75C6F499-1C80-FDA4-AB4C-C91750A75C2B}"/>
              </a:ext>
            </a:extLst>
          </p:cNvPr>
          <p:cNvSpPr>
            <a:spLocks noGrp="1"/>
          </p:cNvSpPr>
          <p:nvPr>
            <p:ph sz="half" idx="1"/>
          </p:nvPr>
        </p:nvSpPr>
        <p:spPr>
          <a:xfrm>
            <a:off x="457200" y="1152144"/>
            <a:ext cx="3922150" cy="3705606"/>
          </a:xfrm>
        </p:spPr>
        <p:txBody>
          <a:bodyPr>
            <a:normAutofit fontScale="92500" lnSpcReduction="10000"/>
          </a:bodyPr>
          <a:lstStyle/>
          <a:p>
            <a:pPr marL="0" indent="0">
              <a:buNone/>
            </a:pPr>
            <a:r>
              <a:rPr lang="en-US" b="1" dirty="0"/>
              <a:t>Medical</a:t>
            </a:r>
            <a:r>
              <a:rPr lang="en-US" b="1" baseline="30000" dirty="0"/>
              <a:t>1</a:t>
            </a:r>
          </a:p>
          <a:p>
            <a:r>
              <a:rPr lang="en-US" sz="2600" dirty="0"/>
              <a:t>Late diagnosis</a:t>
            </a:r>
          </a:p>
          <a:p>
            <a:r>
              <a:rPr lang="en-US" sz="2600" b="1" dirty="0">
                <a:solidFill>
                  <a:srgbClr val="C00000"/>
                </a:solidFill>
              </a:rPr>
              <a:t>Polypharmacy</a:t>
            </a:r>
          </a:p>
          <a:p>
            <a:r>
              <a:rPr lang="en-US" sz="2600" b="1" dirty="0">
                <a:solidFill>
                  <a:srgbClr val="C00000"/>
                </a:solidFill>
              </a:rPr>
              <a:t>Multimorbidity</a:t>
            </a:r>
          </a:p>
          <a:p>
            <a:r>
              <a:rPr lang="en-US" sz="2600" dirty="0"/>
              <a:t>Other geriatric syndromes</a:t>
            </a:r>
          </a:p>
          <a:p>
            <a:pPr lvl="1"/>
            <a:r>
              <a:rPr lang="en-US" sz="2400" dirty="0"/>
              <a:t>Cognitive impairment</a:t>
            </a:r>
            <a:r>
              <a:rPr lang="en-US" sz="2400" baseline="30000" dirty="0"/>
              <a:t>3</a:t>
            </a:r>
          </a:p>
          <a:p>
            <a:pPr lvl="1"/>
            <a:r>
              <a:rPr lang="en-US" sz="2400" dirty="0"/>
              <a:t>Falls</a:t>
            </a:r>
            <a:r>
              <a:rPr lang="en-US" sz="2400" baseline="30000" dirty="0"/>
              <a:t>3</a:t>
            </a:r>
          </a:p>
          <a:p>
            <a:pPr lvl="1"/>
            <a:r>
              <a:rPr lang="en-US" sz="2400" b="1" dirty="0">
                <a:solidFill>
                  <a:srgbClr val="C00000"/>
                </a:solidFill>
              </a:rPr>
              <a:t>Frailty</a:t>
            </a:r>
            <a:r>
              <a:rPr lang="en-US" sz="2400" b="1" baseline="30000" dirty="0">
                <a:solidFill>
                  <a:srgbClr val="C00000"/>
                </a:solidFill>
              </a:rPr>
              <a:t>4</a:t>
            </a:r>
            <a:r>
              <a:rPr lang="en-US" sz="2400" b="1" dirty="0">
                <a:solidFill>
                  <a:srgbClr val="C00000"/>
                </a:solidFill>
              </a:rPr>
              <a:t> </a:t>
            </a:r>
          </a:p>
          <a:p>
            <a:endParaRPr lang="en-US" dirty="0"/>
          </a:p>
        </p:txBody>
      </p:sp>
      <p:sp>
        <p:nvSpPr>
          <p:cNvPr id="6" name="Content Placeholder 5">
            <a:extLst>
              <a:ext uri="{FF2B5EF4-FFF2-40B4-BE49-F238E27FC236}">
                <a16:creationId xmlns:a16="http://schemas.microsoft.com/office/drawing/2014/main" id="{39FBA262-3797-9D8A-A1C0-1C8EDDDD1D7B}"/>
              </a:ext>
            </a:extLst>
          </p:cNvPr>
          <p:cNvSpPr>
            <a:spLocks noGrp="1"/>
          </p:cNvSpPr>
          <p:nvPr>
            <p:ph sz="half" idx="2"/>
          </p:nvPr>
        </p:nvSpPr>
        <p:spPr>
          <a:xfrm>
            <a:off x="4556760" y="1063229"/>
            <a:ext cx="4038599" cy="3323480"/>
          </a:xfrm>
        </p:spPr>
        <p:txBody>
          <a:bodyPr>
            <a:normAutofit lnSpcReduction="10000"/>
          </a:bodyPr>
          <a:lstStyle/>
          <a:p>
            <a:pPr marL="0" indent="0">
              <a:buNone/>
            </a:pPr>
            <a:r>
              <a:rPr lang="en-US" b="1" dirty="0"/>
              <a:t>Psychosocial</a:t>
            </a:r>
            <a:r>
              <a:rPr lang="en-US" b="1" baseline="30000" dirty="0"/>
              <a:t>2</a:t>
            </a:r>
          </a:p>
          <a:p>
            <a:r>
              <a:rPr lang="en-US" sz="2800" dirty="0"/>
              <a:t>Mental health</a:t>
            </a:r>
          </a:p>
          <a:p>
            <a:r>
              <a:rPr lang="en-US" sz="2800" dirty="0"/>
              <a:t>Substance use</a:t>
            </a:r>
          </a:p>
          <a:p>
            <a:r>
              <a:rPr lang="en-US" sz="2800" dirty="0"/>
              <a:t>Stigma</a:t>
            </a:r>
          </a:p>
          <a:p>
            <a:r>
              <a:rPr lang="en-US" sz="2800" dirty="0"/>
              <a:t>Loneliness</a:t>
            </a:r>
          </a:p>
          <a:p>
            <a:r>
              <a:rPr lang="en-US" sz="2800" dirty="0"/>
              <a:t>Social support systems</a:t>
            </a:r>
          </a:p>
          <a:p>
            <a:endParaRPr lang="en-US" dirty="0"/>
          </a:p>
        </p:txBody>
      </p:sp>
      <p:sp>
        <p:nvSpPr>
          <p:cNvPr id="4" name="Slide Number Placeholder 3">
            <a:extLst>
              <a:ext uri="{FF2B5EF4-FFF2-40B4-BE49-F238E27FC236}">
                <a16:creationId xmlns:a16="http://schemas.microsoft.com/office/drawing/2014/main" id="{9DAB2102-0FD9-A0C9-DD53-F49537A7E92E}"/>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8" name="TextBox 7">
            <a:extLst>
              <a:ext uri="{FF2B5EF4-FFF2-40B4-BE49-F238E27FC236}">
                <a16:creationId xmlns:a16="http://schemas.microsoft.com/office/drawing/2014/main" id="{1B8DB369-BD6C-8994-15C9-226E930EDCC0}"/>
              </a:ext>
            </a:extLst>
          </p:cNvPr>
          <p:cNvSpPr txBox="1"/>
          <p:nvPr/>
        </p:nvSpPr>
        <p:spPr>
          <a:xfrm>
            <a:off x="1600200" y="4710362"/>
            <a:ext cx="6553200" cy="400110"/>
          </a:xfrm>
          <a:prstGeom prst="rect">
            <a:avLst/>
          </a:prstGeom>
          <a:noFill/>
        </p:spPr>
        <p:txBody>
          <a:bodyPr wrap="square">
            <a:spAutoFit/>
          </a:bodyPr>
          <a:lstStyle/>
          <a:p>
            <a:pPr eaLnBrk="1" hangingPunct="1">
              <a:lnSpc>
                <a:spcPct val="100000"/>
              </a:lnSpc>
              <a:spcBef>
                <a:spcPct val="0"/>
              </a:spcBef>
              <a:spcAft>
                <a:spcPct val="0"/>
              </a:spcAft>
              <a:buClrTx/>
              <a:buFontTx/>
              <a:buNone/>
            </a:pPr>
            <a:r>
              <a:rPr lang="en-US" altLang="en-US" sz="1000" b="0" dirty="0">
                <a:solidFill>
                  <a:schemeClr val="bg1"/>
                </a:solidFill>
                <a:latin typeface="Calibri" panose="020F0502020204030204" pitchFamily="34" charset="0"/>
              </a:rPr>
              <a:t>1. </a:t>
            </a:r>
            <a:r>
              <a:rPr lang="en-US" altLang="en-US" sz="1000" b="0" dirty="0" err="1">
                <a:solidFill>
                  <a:schemeClr val="bg1"/>
                </a:solidFill>
                <a:latin typeface="Calibri" panose="020F0502020204030204" pitchFamily="34" charset="0"/>
              </a:rPr>
              <a:t>hiv.gov</a:t>
            </a:r>
            <a:r>
              <a:rPr lang="en-US" altLang="en-US" sz="1000" b="0" dirty="0">
                <a:solidFill>
                  <a:schemeClr val="bg1"/>
                </a:solidFill>
                <a:latin typeface="Calibri" panose="020F0502020204030204" pitchFamily="34" charset="0"/>
              </a:rPr>
              <a:t>/</a:t>
            </a:r>
            <a:r>
              <a:rPr lang="en-US" altLang="en-US" sz="1000" b="0" dirty="0" err="1">
                <a:solidFill>
                  <a:schemeClr val="bg1"/>
                </a:solidFill>
                <a:latin typeface="Calibri" panose="020F0502020204030204" pitchFamily="34" charset="0"/>
              </a:rPr>
              <a:t>hiv</a:t>
            </a:r>
            <a:r>
              <a:rPr lang="en-US" altLang="en-US" sz="1000" b="0" dirty="0">
                <a:solidFill>
                  <a:schemeClr val="bg1"/>
                </a:solidFill>
                <a:latin typeface="Calibri" panose="020F0502020204030204" pitchFamily="34" charset="0"/>
              </a:rPr>
              <a:t>-basics/living-well-with-</a:t>
            </a:r>
            <a:r>
              <a:rPr lang="en-US" altLang="en-US" sz="1000" b="0" dirty="0" err="1">
                <a:solidFill>
                  <a:schemeClr val="bg1"/>
                </a:solidFill>
                <a:latin typeface="Calibri" panose="020F0502020204030204" pitchFamily="34" charset="0"/>
              </a:rPr>
              <a:t>hiv</a:t>
            </a:r>
            <a:r>
              <a:rPr lang="en-US" altLang="en-US" sz="1000" b="0" dirty="0">
                <a:solidFill>
                  <a:schemeClr val="bg1"/>
                </a:solidFill>
                <a:latin typeface="Calibri" panose="020F0502020204030204" pitchFamily="34" charset="0"/>
              </a:rPr>
              <a:t>/taking-care-of-yourself/aging-with-</a:t>
            </a:r>
            <a:r>
              <a:rPr lang="en-US" altLang="en-US" sz="1000" b="0" dirty="0" err="1">
                <a:solidFill>
                  <a:schemeClr val="bg1"/>
                </a:solidFill>
                <a:latin typeface="Calibri" panose="020F0502020204030204" pitchFamily="34" charset="0"/>
              </a:rPr>
              <a:t>hiv</a:t>
            </a:r>
            <a:r>
              <a:rPr lang="en-US" altLang="en-US" sz="1000" b="0" dirty="0">
                <a:solidFill>
                  <a:schemeClr val="bg1"/>
                </a:solidFill>
                <a:latin typeface="Calibri" panose="020F0502020204030204" pitchFamily="34" charset="0"/>
              </a:rPr>
              <a:t>. 2. Rueda. </a:t>
            </a:r>
            <a:r>
              <a:rPr lang="en-US" altLang="en-US" sz="1000" b="0" dirty="0" err="1">
                <a:solidFill>
                  <a:schemeClr val="bg1"/>
                </a:solidFill>
                <a:latin typeface="Calibri" panose="020F0502020204030204" pitchFamily="34" charset="0"/>
              </a:rPr>
              <a:t>Curr</a:t>
            </a:r>
            <a:r>
              <a:rPr lang="en-US" altLang="en-US" sz="1000" b="0" dirty="0">
                <a:solidFill>
                  <a:schemeClr val="bg1"/>
                </a:solidFill>
                <a:latin typeface="Calibri" panose="020F0502020204030204" pitchFamily="34" charset="0"/>
              </a:rPr>
              <a:t> </a:t>
            </a:r>
            <a:r>
              <a:rPr lang="en-US" altLang="en-US" sz="1000" b="0" dirty="0" err="1">
                <a:solidFill>
                  <a:schemeClr val="bg1"/>
                </a:solidFill>
                <a:latin typeface="Calibri" panose="020F0502020204030204" pitchFamily="34" charset="0"/>
              </a:rPr>
              <a:t>Opin</a:t>
            </a:r>
            <a:r>
              <a:rPr lang="en-US" altLang="en-US" sz="1000" b="0" dirty="0">
                <a:solidFill>
                  <a:schemeClr val="bg1"/>
                </a:solidFill>
                <a:latin typeface="Calibri" panose="020F0502020204030204" pitchFamily="34" charset="0"/>
              </a:rPr>
              <a:t> HIV AIDS. </a:t>
            </a:r>
            <a:br>
              <a:rPr lang="en-US" altLang="en-US" sz="1000" b="0" dirty="0">
                <a:solidFill>
                  <a:schemeClr val="bg1"/>
                </a:solidFill>
                <a:latin typeface="Calibri" panose="020F0502020204030204" pitchFamily="34" charset="0"/>
              </a:rPr>
            </a:br>
            <a:r>
              <a:rPr lang="en-US" altLang="en-US" sz="1000" b="0" dirty="0">
                <a:solidFill>
                  <a:schemeClr val="bg1"/>
                </a:solidFill>
                <a:latin typeface="Calibri" panose="020F0502020204030204" pitchFamily="34" charset="0"/>
              </a:rPr>
              <a:t>2014;9:325. 3. Greene. JAIDS. 2015;69:161. 4. Brothers. </a:t>
            </a:r>
            <a:r>
              <a:rPr lang="en-US" altLang="en-US" sz="1000" b="0" dirty="0" err="1">
                <a:solidFill>
                  <a:schemeClr val="bg1"/>
                </a:solidFill>
                <a:latin typeface="Calibri" panose="020F0502020204030204" pitchFamily="34" charset="0"/>
              </a:rPr>
              <a:t>Eur</a:t>
            </a:r>
            <a:r>
              <a:rPr lang="en-US" altLang="en-US" sz="1000" b="0" dirty="0">
                <a:solidFill>
                  <a:schemeClr val="bg1"/>
                </a:solidFill>
                <a:latin typeface="Calibri" panose="020F0502020204030204" pitchFamily="34" charset="0"/>
              </a:rPr>
              <a:t> </a:t>
            </a:r>
            <a:r>
              <a:rPr lang="en-US" altLang="en-US" sz="1000" b="0" dirty="0" err="1">
                <a:solidFill>
                  <a:schemeClr val="bg1"/>
                </a:solidFill>
                <a:latin typeface="Calibri" panose="020F0502020204030204" pitchFamily="34" charset="0"/>
              </a:rPr>
              <a:t>Geriatr</a:t>
            </a:r>
            <a:r>
              <a:rPr lang="en-US" altLang="en-US" sz="1000" b="0" dirty="0">
                <a:solidFill>
                  <a:schemeClr val="bg1"/>
                </a:solidFill>
                <a:latin typeface="Calibri" panose="020F0502020204030204" pitchFamily="34" charset="0"/>
              </a:rPr>
              <a:t> Med. 2019;10:219. </a:t>
            </a:r>
          </a:p>
        </p:txBody>
      </p:sp>
    </p:spTree>
    <p:extLst>
      <p:ext uri="{BB962C8B-B14F-4D97-AF65-F5344CB8AC3E}">
        <p14:creationId xmlns:p14="http://schemas.microsoft.com/office/powerpoint/2010/main" val="167882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B4C5-68C3-5B72-5374-76AC9287C04D}"/>
              </a:ext>
            </a:extLst>
          </p:cNvPr>
          <p:cNvSpPr>
            <a:spLocks noGrp="1"/>
          </p:cNvSpPr>
          <p:nvPr>
            <p:ph type="title"/>
          </p:nvPr>
        </p:nvSpPr>
        <p:spPr>
          <a:xfrm>
            <a:off x="457200" y="205978"/>
            <a:ext cx="8315569" cy="1146571"/>
          </a:xfrm>
        </p:spPr>
        <p:txBody>
          <a:bodyPr/>
          <a:lstStyle/>
          <a:p>
            <a:pPr algn="ctr"/>
            <a:r>
              <a:rPr lang="en-US" dirty="0"/>
              <a:t>Second Annual State of Aging With HIV National Survey</a:t>
            </a:r>
          </a:p>
        </p:txBody>
      </p:sp>
      <p:sp>
        <p:nvSpPr>
          <p:cNvPr id="4" name="Slide Number Placeholder 3">
            <a:extLst>
              <a:ext uri="{FF2B5EF4-FFF2-40B4-BE49-F238E27FC236}">
                <a16:creationId xmlns:a16="http://schemas.microsoft.com/office/drawing/2014/main" id="{9D0B6043-BEF8-4AC6-0B00-BBB3596C15BC}"/>
              </a:ext>
            </a:extLst>
          </p:cNvPr>
          <p:cNvSpPr>
            <a:spLocks noGrp="1"/>
          </p:cNvSpPr>
          <p:nvPr>
            <p:ph type="sldNum" sz="quarter" idx="12"/>
          </p:nvPr>
        </p:nvSpPr>
        <p:spPr/>
        <p:txBody>
          <a:bodyPr/>
          <a:lstStyle/>
          <a:p>
            <a:fld id="{6E2D2B3B-882E-40F3-A32F-6DD516915044}" type="slidenum">
              <a:rPr lang="en-US" smtClean="0"/>
              <a:pPr/>
              <a:t>19</a:t>
            </a:fld>
            <a:endParaRPr lang="en-US"/>
          </a:p>
        </p:txBody>
      </p:sp>
      <p:sp>
        <p:nvSpPr>
          <p:cNvPr id="5" name="Content Placeholder 2">
            <a:extLst>
              <a:ext uri="{FF2B5EF4-FFF2-40B4-BE49-F238E27FC236}">
                <a16:creationId xmlns:a16="http://schemas.microsoft.com/office/drawing/2014/main" id="{5A99EC22-5BE3-47D3-77F7-819F1778430E}"/>
              </a:ext>
            </a:extLst>
          </p:cNvPr>
          <p:cNvSpPr>
            <a:spLocks noGrp="1"/>
          </p:cNvSpPr>
          <p:nvPr>
            <p:ph idx="1"/>
          </p:nvPr>
        </p:nvSpPr>
        <p:spPr>
          <a:xfrm>
            <a:off x="457201" y="1428749"/>
            <a:ext cx="8153400" cy="3046875"/>
          </a:xfrm>
        </p:spPr>
        <p:txBody>
          <a:bodyPr>
            <a:normAutofit/>
          </a:bodyPr>
          <a:lstStyle/>
          <a:p>
            <a:r>
              <a:rPr lang="en-US" dirty="0"/>
              <a:t>Online survey - 102 questions</a:t>
            </a:r>
          </a:p>
          <a:p>
            <a:pPr lvl="1"/>
            <a:r>
              <a:rPr lang="en-US" dirty="0"/>
              <a:t>Data collected from 15 March - 16 June, 2021</a:t>
            </a:r>
          </a:p>
          <a:p>
            <a:r>
              <a:rPr lang="en-US" dirty="0"/>
              <a:t>Included in report analysis</a:t>
            </a:r>
            <a:br>
              <a:rPr lang="en-US" dirty="0"/>
            </a:br>
            <a:r>
              <a:rPr lang="en-US" dirty="0"/>
              <a:t>(N = 479)</a:t>
            </a:r>
          </a:p>
          <a:p>
            <a:pPr lvl="1"/>
            <a:r>
              <a:rPr lang="en-US" dirty="0"/>
              <a:t>PWH aged </a:t>
            </a:r>
            <a:r>
              <a:rPr lang="en-US" dirty="0">
                <a:cs typeface="Calibri" panose="020F0502020204030204" pitchFamily="34" charset="0"/>
              </a:rPr>
              <a:t>≥</a:t>
            </a:r>
            <a:r>
              <a:rPr lang="en-US" dirty="0"/>
              <a:t>50 </a:t>
            </a:r>
            <a:r>
              <a:rPr lang="en-US" dirty="0" err="1"/>
              <a:t>yr</a:t>
            </a:r>
            <a:r>
              <a:rPr lang="en-US" dirty="0"/>
              <a:t> </a:t>
            </a:r>
          </a:p>
          <a:p>
            <a:pPr lvl="1"/>
            <a:r>
              <a:rPr lang="en-US" dirty="0"/>
              <a:t>PWH aged &lt;50 </a:t>
            </a:r>
            <a:r>
              <a:rPr lang="en-US" dirty="0" err="1"/>
              <a:t>yr</a:t>
            </a:r>
            <a:r>
              <a:rPr lang="en-US" dirty="0"/>
              <a:t> but living with HIV for </a:t>
            </a:r>
            <a:r>
              <a:rPr lang="en-US" dirty="0">
                <a:cs typeface="Calibri" panose="020F0502020204030204" pitchFamily="34" charset="0"/>
              </a:rPr>
              <a:t>≥</a:t>
            </a:r>
            <a:r>
              <a:rPr lang="en-US" dirty="0"/>
              <a:t>15 </a:t>
            </a:r>
            <a:r>
              <a:rPr lang="en-US" dirty="0" err="1"/>
              <a:t>yr</a:t>
            </a:r>
            <a:endParaRPr lang="en-US" dirty="0"/>
          </a:p>
        </p:txBody>
      </p:sp>
      <p:sp>
        <p:nvSpPr>
          <p:cNvPr id="7" name="Text Box 15">
            <a:extLst>
              <a:ext uri="{FF2B5EF4-FFF2-40B4-BE49-F238E27FC236}">
                <a16:creationId xmlns:a16="http://schemas.microsoft.com/office/drawing/2014/main" id="{507968FB-59FC-A97A-E7AA-B11F9D73A354}"/>
              </a:ext>
            </a:extLst>
          </p:cNvPr>
          <p:cNvSpPr txBox="1">
            <a:spLocks noChangeArrowheads="1"/>
          </p:cNvSpPr>
          <p:nvPr/>
        </p:nvSpPr>
        <p:spPr bwMode="auto">
          <a:xfrm>
            <a:off x="1447801" y="4756027"/>
            <a:ext cx="670560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healthhiv.org</a:t>
            </a: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/wp-content/uploads/2021/07/</a:t>
            </a: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HealthHIV_Second_Annual_State_of_Aging_with_HIV.pdf</a:t>
            </a:r>
            <a:endPar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733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a:xfrm>
            <a:off x="457200" y="1200151"/>
            <a:ext cx="8315569" cy="1371599"/>
          </a:xfrm>
        </p:spPr>
        <p:txBody>
          <a:bodyPr>
            <a:normAutofit/>
          </a:bodyPr>
          <a:lstStyle/>
          <a:p>
            <a:pPr indent="-342900"/>
            <a:r>
              <a:rPr lang="en-US" dirty="0"/>
              <a:t>No significant financial disclosures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228600" y="3714750"/>
            <a:ext cx="8610600" cy="938719"/>
          </a:xfrm>
          <a:prstGeom prst="rect">
            <a:avLst/>
          </a:prstGeom>
          <a:noFill/>
        </p:spPr>
        <p:txBody>
          <a:bodyPr wrap="square" rtlCol="0">
            <a:spAutoFit/>
          </a:bodyPr>
          <a:lstStyle/>
          <a:p>
            <a:r>
              <a:rPr lang="en-US" sz="11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r>
              <a:rPr lang="en-US" sz="11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11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EF442-3572-1265-D9D9-85C73F889E79}"/>
              </a:ext>
            </a:extLst>
          </p:cNvPr>
          <p:cNvSpPr>
            <a:spLocks noGrp="1"/>
          </p:cNvSpPr>
          <p:nvPr>
            <p:ph type="title"/>
          </p:nvPr>
        </p:nvSpPr>
        <p:spPr>
          <a:xfrm>
            <a:off x="427701" y="157817"/>
            <a:ext cx="8315569" cy="857250"/>
          </a:xfrm>
        </p:spPr>
        <p:txBody>
          <a:bodyPr/>
          <a:lstStyle/>
          <a:p>
            <a:pPr algn="ctr"/>
            <a:r>
              <a:rPr lang="en-US" sz="3200" dirty="0"/>
              <a:t>Second Annual State of Aging With HIV National Survey: Mental Health</a:t>
            </a:r>
          </a:p>
        </p:txBody>
      </p:sp>
      <p:sp>
        <p:nvSpPr>
          <p:cNvPr id="4" name="Slide Number Placeholder 3">
            <a:extLst>
              <a:ext uri="{FF2B5EF4-FFF2-40B4-BE49-F238E27FC236}">
                <a16:creationId xmlns:a16="http://schemas.microsoft.com/office/drawing/2014/main" id="{F94DD393-93E1-6CEF-FE97-3EC7183CD1CC}"/>
              </a:ext>
            </a:extLst>
          </p:cNvPr>
          <p:cNvSpPr>
            <a:spLocks noGrp="1"/>
          </p:cNvSpPr>
          <p:nvPr>
            <p:ph type="sldNum" sz="quarter" idx="12"/>
          </p:nvPr>
        </p:nvSpPr>
        <p:spPr/>
        <p:txBody>
          <a:bodyPr/>
          <a:lstStyle/>
          <a:p>
            <a:fld id="{6E2D2B3B-882E-40F3-A32F-6DD516915044}" type="slidenum">
              <a:rPr lang="en-US" smtClean="0"/>
              <a:pPr/>
              <a:t>20</a:t>
            </a:fld>
            <a:endParaRPr lang="en-US"/>
          </a:p>
        </p:txBody>
      </p:sp>
      <p:grpSp>
        <p:nvGrpSpPr>
          <p:cNvPr id="5" name="Group 4">
            <a:extLst>
              <a:ext uri="{FF2B5EF4-FFF2-40B4-BE49-F238E27FC236}">
                <a16:creationId xmlns:a16="http://schemas.microsoft.com/office/drawing/2014/main" id="{D83DD74F-D887-CF9E-CAED-7CA6F4B9CC0B}"/>
              </a:ext>
            </a:extLst>
          </p:cNvPr>
          <p:cNvGrpSpPr/>
          <p:nvPr/>
        </p:nvGrpSpPr>
        <p:grpSpPr>
          <a:xfrm>
            <a:off x="321791" y="909839"/>
            <a:ext cx="8758637" cy="3744849"/>
            <a:chOff x="601426" y="1738277"/>
            <a:chExt cx="8758637" cy="3744849"/>
          </a:xfrm>
        </p:grpSpPr>
        <p:pic>
          <p:nvPicPr>
            <p:cNvPr id="6" name="Graphic 5">
              <a:extLst>
                <a:ext uri="{FF2B5EF4-FFF2-40B4-BE49-F238E27FC236}">
                  <a16:creationId xmlns:a16="http://schemas.microsoft.com/office/drawing/2014/main" id="{1DD0E946-49A6-646E-DE4A-DD4E5B790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5148" y="2276188"/>
              <a:ext cx="2168541" cy="1314905"/>
            </a:xfrm>
            <a:prstGeom prst="rect">
              <a:avLst/>
            </a:prstGeom>
          </p:spPr>
        </p:pic>
        <p:sp>
          <p:nvSpPr>
            <p:cNvPr id="7" name="TextBox 6">
              <a:extLst>
                <a:ext uri="{FF2B5EF4-FFF2-40B4-BE49-F238E27FC236}">
                  <a16:creationId xmlns:a16="http://schemas.microsoft.com/office/drawing/2014/main" id="{07398734-2083-ECB0-2161-E6E3DEFA4755}"/>
                </a:ext>
              </a:extLst>
            </p:cNvPr>
            <p:cNvSpPr txBox="1"/>
            <p:nvPr/>
          </p:nvSpPr>
          <p:spPr bwMode="auto">
            <a:xfrm>
              <a:off x="601426" y="2046544"/>
              <a:ext cx="23895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39%</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have been diagnosed with a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mental health condition</a:t>
              </a:r>
            </a:p>
          </p:txBody>
        </p:sp>
        <p:sp>
          <p:nvSpPr>
            <p:cNvPr id="8" name="TextBox 7">
              <a:extLst>
                <a:ext uri="{FF2B5EF4-FFF2-40B4-BE49-F238E27FC236}">
                  <a16:creationId xmlns:a16="http://schemas.microsoft.com/office/drawing/2014/main" id="{BB89B3E4-AFD8-EED9-2956-129A7F5168B8}"/>
                </a:ext>
              </a:extLst>
            </p:cNvPr>
            <p:cNvSpPr txBox="1"/>
            <p:nvPr/>
          </p:nvSpPr>
          <p:spPr bwMode="auto">
            <a:xfrm>
              <a:off x="601427" y="3603061"/>
              <a:ext cx="23895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27%</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reported being in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substance abuse recovery</a:t>
              </a:r>
            </a:p>
          </p:txBody>
        </p:sp>
        <p:sp>
          <p:nvSpPr>
            <p:cNvPr id="9" name="TextBox 8">
              <a:extLst>
                <a:ext uri="{FF2B5EF4-FFF2-40B4-BE49-F238E27FC236}">
                  <a16:creationId xmlns:a16="http://schemas.microsoft.com/office/drawing/2014/main" id="{48BD7F11-4135-6DF1-4446-5E9977D11A16}"/>
                </a:ext>
              </a:extLst>
            </p:cNvPr>
            <p:cNvSpPr txBox="1"/>
            <p:nvPr/>
          </p:nvSpPr>
          <p:spPr bwMode="auto">
            <a:xfrm>
              <a:off x="4717278" y="1738277"/>
              <a:ext cx="23895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25%</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have been diagnosed with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posttraumatic stress disorder</a:t>
              </a:r>
            </a:p>
          </p:txBody>
        </p:sp>
        <p:sp>
          <p:nvSpPr>
            <p:cNvPr id="10" name="TextBox 9">
              <a:extLst>
                <a:ext uri="{FF2B5EF4-FFF2-40B4-BE49-F238E27FC236}">
                  <a16:creationId xmlns:a16="http://schemas.microsoft.com/office/drawing/2014/main" id="{A1B52BA2-D73A-FB1D-D26F-A207C422E77F}"/>
                </a:ext>
              </a:extLst>
            </p:cNvPr>
            <p:cNvSpPr txBox="1"/>
            <p:nvPr/>
          </p:nvSpPr>
          <p:spPr bwMode="auto">
            <a:xfrm>
              <a:off x="4717278" y="3027459"/>
              <a:ext cx="38280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~60%</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reported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memory loss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issues, of which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only 64% had HCPs discuss memory loss with them</a:t>
              </a:r>
            </a:p>
          </p:txBody>
        </p:sp>
        <p:sp>
          <p:nvSpPr>
            <p:cNvPr id="11" name="TextBox 10">
              <a:extLst>
                <a:ext uri="{FF2B5EF4-FFF2-40B4-BE49-F238E27FC236}">
                  <a16:creationId xmlns:a16="http://schemas.microsoft.com/office/drawing/2014/main" id="{85A79082-7669-A046-AA00-9CA3A023B28C}"/>
                </a:ext>
              </a:extLst>
            </p:cNvPr>
            <p:cNvSpPr txBox="1"/>
            <p:nvPr/>
          </p:nvSpPr>
          <p:spPr bwMode="auto">
            <a:xfrm>
              <a:off x="7202779" y="1738277"/>
              <a:ext cx="215728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32%</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went 24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without interaction with another person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past week</a:t>
              </a:r>
            </a:p>
          </p:txBody>
        </p:sp>
        <p:grpSp>
          <p:nvGrpSpPr>
            <p:cNvPr id="12" name="Group 11">
              <a:extLst>
                <a:ext uri="{FF2B5EF4-FFF2-40B4-BE49-F238E27FC236}">
                  <a16:creationId xmlns:a16="http://schemas.microsoft.com/office/drawing/2014/main" id="{B251837D-3DA5-36A8-79D7-CE124E8A18D0}"/>
                </a:ext>
              </a:extLst>
            </p:cNvPr>
            <p:cNvGrpSpPr/>
            <p:nvPr/>
          </p:nvGrpSpPr>
          <p:grpSpPr>
            <a:xfrm>
              <a:off x="3107153" y="2911694"/>
              <a:ext cx="844531" cy="1689644"/>
              <a:chOff x="3011480" y="3864849"/>
              <a:chExt cx="844531" cy="1689644"/>
            </a:xfrm>
          </p:grpSpPr>
          <p:sp>
            <p:nvSpPr>
              <p:cNvPr id="28" name="Oval 27">
                <a:extLst>
                  <a:ext uri="{FF2B5EF4-FFF2-40B4-BE49-F238E27FC236}">
                    <a16:creationId xmlns:a16="http://schemas.microsoft.com/office/drawing/2014/main" id="{53D19236-1AD6-F592-81C2-CFBCB28CE613}"/>
                  </a:ext>
                </a:extLst>
              </p:cNvPr>
              <p:cNvSpPr/>
              <p:nvPr/>
            </p:nvSpPr>
            <p:spPr bwMode="auto">
              <a:xfrm>
                <a:off x="3243782" y="3864849"/>
                <a:ext cx="379927" cy="379927"/>
              </a:xfrm>
              <a:prstGeom prst="ellipse">
                <a:avLst/>
              </a:prstGeom>
              <a:solidFill>
                <a:schemeClr val="accent1"/>
              </a:solidFill>
              <a:ln w="0">
                <a:noFill/>
                <a:miter lim="800000"/>
                <a:headEnd/>
                <a:tailEnd/>
              </a:ln>
            </p:spPr>
            <p:txBody>
              <a:bodyPr rtlCol="0" anchor="b"/>
              <a:lstStyle/>
              <a:p>
                <a:pPr marL="0" marR="0" lvl="0" indent="0" algn="ctr" defTabSz="4572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9" name="Rectangle 28">
                <a:extLst>
                  <a:ext uri="{FF2B5EF4-FFF2-40B4-BE49-F238E27FC236}">
                    <a16:creationId xmlns:a16="http://schemas.microsoft.com/office/drawing/2014/main" id="{427662A7-1633-8B1E-65EA-F1E56E3602B9}"/>
                  </a:ext>
                </a:extLst>
              </p:cNvPr>
              <p:cNvSpPr/>
              <p:nvPr/>
            </p:nvSpPr>
            <p:spPr bwMode="auto">
              <a:xfrm>
                <a:off x="3141166" y="4942936"/>
                <a:ext cx="585158" cy="611557"/>
              </a:xfrm>
              <a:prstGeom prst="rect">
                <a:avLst/>
              </a:prstGeom>
              <a:solidFill>
                <a:schemeClr val="accent1"/>
              </a:solidFill>
              <a:ln w="0">
                <a:noFill/>
                <a:miter lim="800000"/>
                <a:headEnd/>
                <a:tailEnd/>
              </a:ln>
            </p:spPr>
            <p:txBody>
              <a:bodyPr rtlCol="0" anchor="b"/>
              <a:lstStyle/>
              <a:p>
                <a:pPr marL="0" marR="0" lvl="0" indent="0" algn="ctr" defTabSz="4572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0" name="Flowchart: Delay 16">
                <a:extLst>
                  <a:ext uri="{FF2B5EF4-FFF2-40B4-BE49-F238E27FC236}">
                    <a16:creationId xmlns:a16="http://schemas.microsoft.com/office/drawing/2014/main" id="{9C2037C8-7EEC-6D17-2AFB-ABA50DDC9556}"/>
                  </a:ext>
                </a:extLst>
              </p:cNvPr>
              <p:cNvSpPr/>
              <p:nvPr/>
            </p:nvSpPr>
            <p:spPr bwMode="auto">
              <a:xfrm rot="16200000">
                <a:off x="2949776" y="4364504"/>
                <a:ext cx="967939" cy="844531"/>
              </a:xfrm>
              <a:prstGeom prst="flowChartDelay">
                <a:avLst/>
              </a:prstGeom>
              <a:solidFill>
                <a:schemeClr val="accent1"/>
              </a:solidFill>
              <a:ln w="0">
                <a:noFill/>
                <a:miter lim="800000"/>
                <a:headEnd/>
                <a:tailEnd/>
              </a:ln>
            </p:spPr>
            <p:txBody>
              <a:bodyPr rtlCol="0" anchor="b"/>
              <a:lstStyle/>
              <a:p>
                <a:pPr marL="0" marR="0" lvl="0" indent="0" algn="ctr" defTabSz="4572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sp>
          <p:nvSpPr>
            <p:cNvPr id="14" name="TextBox 13">
              <a:extLst>
                <a:ext uri="{FF2B5EF4-FFF2-40B4-BE49-F238E27FC236}">
                  <a16:creationId xmlns:a16="http://schemas.microsoft.com/office/drawing/2014/main" id="{A1AFDD35-B6DE-04C2-AAA3-4F5426D9D8F6}"/>
                </a:ext>
              </a:extLst>
            </p:cNvPr>
            <p:cNvSpPr txBox="1"/>
            <p:nvPr/>
          </p:nvSpPr>
          <p:spPr bwMode="auto">
            <a:xfrm>
              <a:off x="4720758" y="4375130"/>
              <a:ext cx="32728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~50%</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reported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having support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when sick or injured </a:t>
              </a:r>
            </a:p>
          </p:txBody>
        </p:sp>
      </p:grpSp>
    </p:spTree>
    <p:extLst>
      <p:ext uri="{BB962C8B-B14F-4D97-AF65-F5344CB8AC3E}">
        <p14:creationId xmlns:p14="http://schemas.microsoft.com/office/powerpoint/2010/main" val="101802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DC24-BC9D-0162-0CA3-068A4B251981}"/>
              </a:ext>
            </a:extLst>
          </p:cNvPr>
          <p:cNvSpPr>
            <a:spLocks noGrp="1"/>
          </p:cNvSpPr>
          <p:nvPr>
            <p:ph type="title"/>
          </p:nvPr>
        </p:nvSpPr>
        <p:spPr/>
        <p:txBody>
          <a:bodyPr/>
          <a:lstStyle/>
          <a:p>
            <a:r>
              <a:rPr lang="en-US" dirty="0"/>
              <a:t>Stigma</a:t>
            </a:r>
          </a:p>
        </p:txBody>
      </p:sp>
      <p:sp>
        <p:nvSpPr>
          <p:cNvPr id="4" name="Slide Number Placeholder 3">
            <a:extLst>
              <a:ext uri="{FF2B5EF4-FFF2-40B4-BE49-F238E27FC236}">
                <a16:creationId xmlns:a16="http://schemas.microsoft.com/office/drawing/2014/main" id="{46DC7204-6FAE-93BC-A1CC-29CE7419C49A}"/>
              </a:ext>
            </a:extLst>
          </p:cNvPr>
          <p:cNvSpPr>
            <a:spLocks noGrp="1"/>
          </p:cNvSpPr>
          <p:nvPr>
            <p:ph type="sldNum" sz="quarter" idx="12"/>
          </p:nvPr>
        </p:nvSpPr>
        <p:spPr/>
        <p:txBody>
          <a:bodyPr/>
          <a:lstStyle/>
          <a:p>
            <a:fld id="{6E2D2B3B-882E-40F3-A32F-6DD516915044}" type="slidenum">
              <a:rPr lang="en-US" smtClean="0"/>
              <a:pPr/>
              <a:t>21</a:t>
            </a:fld>
            <a:endParaRPr lang="en-US"/>
          </a:p>
        </p:txBody>
      </p:sp>
      <p:sp>
        <p:nvSpPr>
          <p:cNvPr id="5" name="Content Placeholder 9">
            <a:extLst>
              <a:ext uri="{FF2B5EF4-FFF2-40B4-BE49-F238E27FC236}">
                <a16:creationId xmlns:a16="http://schemas.microsoft.com/office/drawing/2014/main" id="{F8E77006-1D8A-472F-3977-8377549DD9FD}"/>
              </a:ext>
            </a:extLst>
          </p:cNvPr>
          <p:cNvSpPr>
            <a:spLocks noGrp="1"/>
          </p:cNvSpPr>
          <p:nvPr>
            <p:ph idx="1"/>
          </p:nvPr>
        </p:nvSpPr>
        <p:spPr>
          <a:xfrm>
            <a:off x="457201" y="1200151"/>
            <a:ext cx="4159314" cy="3275474"/>
          </a:xfrm>
        </p:spPr>
        <p:txBody>
          <a:bodyPr/>
          <a:lstStyle/>
          <a:p>
            <a:r>
              <a:rPr lang="en-US" dirty="0"/>
              <a:t>Discrimination remains a barrier to care</a:t>
            </a:r>
          </a:p>
          <a:p>
            <a:pPr lvl="1"/>
            <a:r>
              <a:rPr lang="en-US" dirty="0"/>
              <a:t>Stigma: 28%</a:t>
            </a:r>
          </a:p>
          <a:p>
            <a:pPr lvl="1"/>
            <a:r>
              <a:rPr lang="en-US" dirty="0"/>
              <a:t>Homophobia: 19%</a:t>
            </a:r>
          </a:p>
          <a:p>
            <a:pPr lvl="1"/>
            <a:r>
              <a:rPr lang="en-US" dirty="0"/>
              <a:t>Ageism: 17%</a:t>
            </a:r>
          </a:p>
          <a:p>
            <a:pPr lvl="1"/>
            <a:r>
              <a:rPr lang="en-US" dirty="0"/>
              <a:t>Racism: 10%</a:t>
            </a:r>
          </a:p>
          <a:p>
            <a:endParaRPr lang="en-US" dirty="0"/>
          </a:p>
        </p:txBody>
      </p:sp>
      <p:pic>
        <p:nvPicPr>
          <p:cNvPr id="6" name="Picture 4" descr="Diagram&#10;&#10;Description automatically generated">
            <a:extLst>
              <a:ext uri="{FF2B5EF4-FFF2-40B4-BE49-F238E27FC236}">
                <a16:creationId xmlns:a16="http://schemas.microsoft.com/office/drawing/2014/main" id="{78DF8F45-3ED8-F1E8-1A48-528B60E5E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675" y="300665"/>
            <a:ext cx="3702113" cy="3668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CD2F80-9A7F-04A5-27DC-E2DA37A2473D}"/>
              </a:ext>
            </a:extLst>
          </p:cNvPr>
          <p:cNvSpPr txBox="1"/>
          <p:nvPr/>
        </p:nvSpPr>
        <p:spPr>
          <a:xfrm>
            <a:off x="4269610" y="4025945"/>
            <a:ext cx="4536498" cy="646331"/>
          </a:xfrm>
          <a:prstGeom prst="rect">
            <a:avLst/>
          </a:prstGeom>
          <a:noFill/>
        </p:spPr>
        <p:txBody>
          <a:bodyPr wrap="none" rtlCol="0">
            <a:spAutoFit/>
          </a:bodyPr>
          <a:lstStyle/>
          <a:p>
            <a:pPr algn="ctr"/>
            <a:r>
              <a:rPr lang="en-US" dirty="0"/>
              <a:t>Use People First Language</a:t>
            </a:r>
          </a:p>
          <a:p>
            <a:pPr algn="ctr"/>
            <a:r>
              <a:rPr lang="en-US" dirty="0"/>
              <a:t>***You have the Power to EMPOWER!!***</a:t>
            </a:r>
          </a:p>
        </p:txBody>
      </p:sp>
      <p:sp>
        <p:nvSpPr>
          <p:cNvPr id="8" name="Text Box 15">
            <a:extLst>
              <a:ext uri="{FF2B5EF4-FFF2-40B4-BE49-F238E27FC236}">
                <a16:creationId xmlns:a16="http://schemas.microsoft.com/office/drawing/2014/main" id="{59333D73-D948-7D0A-DBD4-D7C8DC7BEF68}"/>
              </a:ext>
            </a:extLst>
          </p:cNvPr>
          <p:cNvSpPr txBox="1">
            <a:spLocks noChangeArrowheads="1"/>
          </p:cNvSpPr>
          <p:nvPr/>
        </p:nvSpPr>
        <p:spPr bwMode="auto">
          <a:xfrm>
            <a:off x="1447801" y="4756027"/>
            <a:ext cx="670560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healthhiv.org</a:t>
            </a: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/wp-content/uploads/2021/07/</a:t>
            </a: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HealthHIV_Second_Annual_State_of_Aging_with_HIV.pdf</a:t>
            </a:r>
            <a:endPar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638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BC22-197D-F4B2-D925-93758D1AC7F7}"/>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3E9D7C1A-4EA9-3771-87B0-DF4FE6361771}"/>
              </a:ext>
            </a:extLst>
          </p:cNvPr>
          <p:cNvSpPr>
            <a:spLocks noGrp="1"/>
          </p:cNvSpPr>
          <p:nvPr>
            <p:ph type="sldNum" sz="quarter" idx="12"/>
          </p:nvPr>
        </p:nvSpPr>
        <p:spPr/>
        <p:txBody>
          <a:bodyPr/>
          <a:lstStyle/>
          <a:p>
            <a:fld id="{6E2D2B3B-882E-40F3-A32F-6DD516915044}" type="slidenum">
              <a:rPr lang="en-US" smtClean="0"/>
              <a:pPr/>
              <a:t>22</a:t>
            </a:fld>
            <a:endParaRPr lang="en-US"/>
          </a:p>
        </p:txBody>
      </p:sp>
      <p:grpSp>
        <p:nvGrpSpPr>
          <p:cNvPr id="5" name="Group 4">
            <a:extLst>
              <a:ext uri="{FF2B5EF4-FFF2-40B4-BE49-F238E27FC236}">
                <a16:creationId xmlns:a16="http://schemas.microsoft.com/office/drawing/2014/main" id="{E50F7E15-D6FF-BC0B-9D5F-94439D181F10}"/>
              </a:ext>
            </a:extLst>
          </p:cNvPr>
          <p:cNvGrpSpPr/>
          <p:nvPr/>
        </p:nvGrpSpPr>
        <p:grpSpPr>
          <a:xfrm>
            <a:off x="2438400" y="1130083"/>
            <a:ext cx="6228080" cy="3449610"/>
            <a:chOff x="2249905" y="2220480"/>
            <a:chExt cx="6891874" cy="3608143"/>
          </a:xfrm>
        </p:grpSpPr>
        <p:sp>
          <p:nvSpPr>
            <p:cNvPr id="6" name="TextBox 5">
              <a:extLst>
                <a:ext uri="{FF2B5EF4-FFF2-40B4-BE49-F238E27FC236}">
                  <a16:creationId xmlns:a16="http://schemas.microsoft.com/office/drawing/2014/main" id="{016A5E05-1CEA-DB81-9D59-F07326819135}"/>
                </a:ext>
              </a:extLst>
            </p:cNvPr>
            <p:cNvSpPr txBox="1"/>
            <p:nvPr/>
          </p:nvSpPr>
          <p:spPr bwMode="auto">
            <a:xfrm>
              <a:off x="2249905" y="3116788"/>
              <a:ext cx="3348592" cy="624423"/>
            </a:xfrm>
            <a:prstGeom prst="roundRect">
              <a:avLst>
                <a:gd name="adj" fmla="val 27992"/>
              </a:avLst>
            </a:prstGeom>
            <a:solidFill>
              <a:schemeClr val="accent1"/>
            </a:solidFill>
            <a:ln>
              <a:noFill/>
            </a:ln>
          </p:spPr>
          <p:txBody>
            <a:bodyPr wrap="square" rtlCol="0" anchor="ctr">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Social isolation</a:t>
              </a:r>
              <a:r>
                <a:rPr kumimoji="0" lang="en-US" sz="2800" b="0" i="0" u="none" strike="noStrike" kern="1200" cap="none" spc="0" normalizeH="0" baseline="3000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7" name="TextBox 6">
              <a:extLst>
                <a:ext uri="{FF2B5EF4-FFF2-40B4-BE49-F238E27FC236}">
                  <a16:creationId xmlns:a16="http://schemas.microsoft.com/office/drawing/2014/main" id="{C85DFC57-C8C8-4CDC-B41C-6758DD6CE330}"/>
                </a:ext>
              </a:extLst>
            </p:cNvPr>
            <p:cNvSpPr txBox="1"/>
            <p:nvPr/>
          </p:nvSpPr>
          <p:spPr bwMode="auto">
            <a:xfrm>
              <a:off x="2730311" y="3881058"/>
              <a:ext cx="2868185" cy="1947565"/>
            </a:xfrm>
            <a:prstGeom prst="ellipse">
              <a:avLst/>
            </a:prstGeom>
            <a:solidFill>
              <a:schemeClr val="accent6"/>
            </a:solidFill>
            <a:ln>
              <a:noFill/>
            </a:ln>
          </p:spPr>
          <p:txBody>
            <a:bodyPr wrap="square" rtlCol="0" anchor="ctr">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Loneliness and rejection</a:t>
              </a:r>
              <a:r>
                <a:rPr kumimoji="0" lang="en-US" sz="2800" b="0" i="0" u="none" strike="noStrike" kern="1200" cap="none" spc="0" normalizeH="0" baseline="3000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8" name="TextBox 7">
              <a:extLst>
                <a:ext uri="{FF2B5EF4-FFF2-40B4-BE49-F238E27FC236}">
                  <a16:creationId xmlns:a16="http://schemas.microsoft.com/office/drawing/2014/main" id="{1075A70C-7279-07A8-DE0F-C9308881C5FC}"/>
                </a:ext>
              </a:extLst>
            </p:cNvPr>
            <p:cNvSpPr txBox="1"/>
            <p:nvPr/>
          </p:nvSpPr>
          <p:spPr bwMode="auto">
            <a:xfrm>
              <a:off x="4088784" y="2220480"/>
              <a:ext cx="3019425" cy="735747"/>
            </a:xfrm>
            <a:prstGeom prst="ellipse">
              <a:avLst/>
            </a:prstGeom>
            <a:solidFill>
              <a:schemeClr val="accent3"/>
            </a:solidFill>
            <a:ln>
              <a:noFill/>
            </a:ln>
          </p:spPr>
          <p:txBody>
            <a:bodyPr wrap="square" rtlCol="0" anchor="ctr">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Depression</a:t>
              </a:r>
              <a:r>
                <a:rPr kumimoji="0" lang="en-US" sz="2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9" name="TextBox 8">
              <a:extLst>
                <a:ext uri="{FF2B5EF4-FFF2-40B4-BE49-F238E27FC236}">
                  <a16:creationId xmlns:a16="http://schemas.microsoft.com/office/drawing/2014/main" id="{BACAF117-8B98-F569-CB7C-8A85D3200A38}"/>
                </a:ext>
              </a:extLst>
            </p:cNvPr>
            <p:cNvSpPr txBox="1"/>
            <p:nvPr/>
          </p:nvSpPr>
          <p:spPr bwMode="auto">
            <a:xfrm>
              <a:off x="5709939" y="4300478"/>
              <a:ext cx="2796540" cy="1092518"/>
            </a:xfrm>
            <a:prstGeom prst="roundRect">
              <a:avLst>
                <a:gd name="adj" fmla="val 23061"/>
              </a:avLst>
            </a:prstGeom>
            <a:solidFill>
              <a:schemeClr val="accent5"/>
            </a:solidFill>
            <a:ln>
              <a:noFill/>
            </a:ln>
          </p:spPr>
          <p:txBody>
            <a:bodyPr wrap="square" rtlCol="0" anchor="ctr">
              <a:spAutoFit/>
            </a:body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Lower status disclosure</a:t>
              </a:r>
              <a:r>
                <a:rPr kumimoji="0" lang="en-US" sz="28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1,4</a:t>
              </a:r>
            </a:p>
          </p:txBody>
        </p:sp>
        <p:sp>
          <p:nvSpPr>
            <p:cNvPr id="10" name="TextBox 9">
              <a:extLst>
                <a:ext uri="{FF2B5EF4-FFF2-40B4-BE49-F238E27FC236}">
                  <a16:creationId xmlns:a16="http://schemas.microsoft.com/office/drawing/2014/main" id="{C2F37E4F-E827-68AE-EBCE-00CF9E7B4712}"/>
                </a:ext>
              </a:extLst>
            </p:cNvPr>
            <p:cNvSpPr txBox="1"/>
            <p:nvPr/>
          </p:nvSpPr>
          <p:spPr bwMode="auto">
            <a:xfrm>
              <a:off x="5705241" y="3082094"/>
              <a:ext cx="3436538" cy="1092518"/>
            </a:xfrm>
            <a:prstGeom prst="roundRect">
              <a:avLst>
                <a:gd name="adj" fmla="val 22793"/>
              </a:avLst>
            </a:prstGeom>
            <a:solidFill>
              <a:schemeClr val="accent4"/>
            </a:solidFill>
            <a:ln>
              <a:noFill/>
            </a:ln>
          </p:spPr>
          <p:txBody>
            <a:bodyPr wrap="square" rtlCol="0" anchor="ctr">
              <a:spAutoFit/>
            </a:body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Adverse clinical outcomes</a:t>
              </a:r>
              <a:r>
                <a:rPr kumimoji="0" lang="en-US" sz="2800" b="0" i="0" u="none" strike="noStrike" kern="1200" cap="none" spc="0" normalizeH="0" baseline="3000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grpSp>
      <p:sp>
        <p:nvSpPr>
          <p:cNvPr id="11" name="Text Box 15">
            <a:extLst>
              <a:ext uri="{FF2B5EF4-FFF2-40B4-BE49-F238E27FC236}">
                <a16:creationId xmlns:a16="http://schemas.microsoft.com/office/drawing/2014/main" id="{9AD049ED-FA83-40C6-19B7-DB6339DEAB32}"/>
              </a:ext>
            </a:extLst>
          </p:cNvPr>
          <p:cNvSpPr txBox="1">
            <a:spLocks noChangeArrowheads="1"/>
          </p:cNvSpPr>
          <p:nvPr/>
        </p:nvSpPr>
        <p:spPr bwMode="auto">
          <a:xfrm>
            <a:off x="1524000" y="4728002"/>
            <a:ext cx="5943600" cy="415498"/>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1. </a:t>
            </a:r>
            <a:r>
              <a:rPr kumimoji="0" lang="en-US" altLang="en-US" sz="1050" b="0" i="0" u="none" strike="noStrike" kern="1200" cap="none" spc="-10" normalizeH="0" baseline="0" noProof="0" dirty="0" err="1">
                <a:ln>
                  <a:noFill/>
                </a:ln>
                <a:solidFill>
                  <a:schemeClr val="bg1"/>
                </a:solidFill>
                <a:effectLst/>
                <a:uLnTx/>
                <a:uFillTx/>
                <a:latin typeface="Calibri" panose="020F0502020204030204" pitchFamily="34" charset="0"/>
                <a:ea typeface="+mn-ea"/>
                <a:cs typeface="+mn-cs"/>
              </a:rPr>
              <a:t>Emlet</a:t>
            </a: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Gerontologist. 2013;53:963. 2. Bogart. AIDS </a:t>
            </a:r>
            <a:r>
              <a:rPr kumimoji="0" lang="en-US" altLang="en-US" sz="1050" b="0" i="0" u="none" strike="noStrike" kern="1200" cap="none" spc="-10" normalizeH="0" baseline="0" noProof="0" dirty="0" err="1">
                <a:ln>
                  <a:noFill/>
                </a:ln>
                <a:solidFill>
                  <a:schemeClr val="bg1"/>
                </a:solidFill>
                <a:effectLst/>
                <a:uLnTx/>
                <a:uFillTx/>
                <a:latin typeface="Calibri" panose="020F0502020204030204" pitchFamily="34" charset="0"/>
                <a:ea typeface="+mn-ea"/>
                <a:cs typeface="+mn-cs"/>
              </a:rPr>
              <a:t>Behav</a:t>
            </a: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2008;12:244. </a:t>
            </a:r>
            <a:b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b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3. </a:t>
            </a:r>
            <a:r>
              <a:rPr kumimoji="0" lang="en-US" altLang="en-US" sz="1050" b="0" i="0" u="none" strike="noStrike" kern="1200" cap="none" spc="-10" normalizeH="0" baseline="0" noProof="0" dirty="0" err="1">
                <a:ln>
                  <a:noFill/>
                </a:ln>
                <a:solidFill>
                  <a:schemeClr val="bg1"/>
                </a:solidFill>
                <a:effectLst/>
                <a:uLnTx/>
                <a:uFillTx/>
                <a:latin typeface="Calibri" panose="020F0502020204030204" pitchFamily="34" charset="0"/>
                <a:ea typeface="+mn-ea"/>
                <a:cs typeface="+mn-cs"/>
              </a:rPr>
              <a:t>Logie</a:t>
            </a: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AIDS Care. 2009;21:742. 4. </a:t>
            </a:r>
            <a:r>
              <a:rPr kumimoji="0" lang="en-US" altLang="en-US" sz="1050" b="0" i="0" u="none" strike="noStrike" kern="1200" cap="none" spc="-10" normalizeH="0" baseline="0" noProof="0" dirty="0" err="1">
                <a:ln>
                  <a:noFill/>
                </a:ln>
                <a:solidFill>
                  <a:schemeClr val="bg1"/>
                </a:solidFill>
                <a:effectLst/>
                <a:uLnTx/>
                <a:uFillTx/>
                <a:latin typeface="Calibri" panose="020F0502020204030204" pitchFamily="34" charset="0"/>
                <a:ea typeface="+mn-ea"/>
                <a:cs typeface="+mn-cs"/>
              </a:rPr>
              <a:t>Emlet</a:t>
            </a: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AIDS Patient Care and STDs. 2006;20:350.</a:t>
            </a:r>
            <a:endParaRPr kumimoji="0" lang="en-US" altLang="en-US" sz="105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DB5FD68E-AD26-3EFD-8E63-41B6CFBF66A3}"/>
              </a:ext>
            </a:extLst>
          </p:cNvPr>
          <p:cNvSpPr txBox="1"/>
          <p:nvPr/>
        </p:nvSpPr>
        <p:spPr>
          <a:xfrm>
            <a:off x="547600" y="1030510"/>
            <a:ext cx="3019425" cy="923330"/>
          </a:xfrm>
          <a:prstGeom prst="rect">
            <a:avLst/>
          </a:prstGeom>
          <a:noFill/>
        </p:spPr>
        <p:txBody>
          <a:bodyPr wrap="square">
            <a:spAutoFit/>
          </a:bodyPr>
          <a:lstStyle/>
          <a:p>
            <a:r>
              <a:rPr lang="en-US" dirty="0"/>
              <a:t>Aging PWH are more likely than younger PWH to experience:</a:t>
            </a:r>
            <a:endParaRPr lang="en-US" baseline="30000" dirty="0"/>
          </a:p>
        </p:txBody>
      </p:sp>
    </p:spTree>
    <p:extLst>
      <p:ext uri="{BB962C8B-B14F-4D97-AF65-F5344CB8AC3E}">
        <p14:creationId xmlns:p14="http://schemas.microsoft.com/office/powerpoint/2010/main" val="10019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D07B-F07D-CF7E-B3E0-FCB7BA8FB62A}"/>
              </a:ext>
            </a:extLst>
          </p:cNvPr>
          <p:cNvSpPr>
            <a:spLocks noGrp="1"/>
          </p:cNvSpPr>
          <p:nvPr>
            <p:ph type="title"/>
          </p:nvPr>
        </p:nvSpPr>
        <p:spPr>
          <a:xfrm>
            <a:off x="609600" y="104762"/>
            <a:ext cx="8315569" cy="857250"/>
          </a:xfrm>
        </p:spPr>
        <p:txBody>
          <a:bodyPr/>
          <a:lstStyle/>
          <a:p>
            <a:r>
              <a:rPr lang="en-US" dirty="0"/>
              <a:t>Polypharmacy</a:t>
            </a:r>
          </a:p>
        </p:txBody>
      </p:sp>
      <p:sp>
        <p:nvSpPr>
          <p:cNvPr id="3" name="Content Placeholder 2">
            <a:extLst>
              <a:ext uri="{FF2B5EF4-FFF2-40B4-BE49-F238E27FC236}">
                <a16:creationId xmlns:a16="http://schemas.microsoft.com/office/drawing/2014/main" id="{8AC8FE8C-900A-D46E-7DFA-AE9A4009D132}"/>
              </a:ext>
            </a:extLst>
          </p:cNvPr>
          <p:cNvSpPr>
            <a:spLocks noGrp="1"/>
          </p:cNvSpPr>
          <p:nvPr>
            <p:ph idx="1"/>
          </p:nvPr>
        </p:nvSpPr>
        <p:spPr>
          <a:xfrm>
            <a:off x="152400" y="1063228"/>
            <a:ext cx="4244412" cy="3619910"/>
          </a:xfrm>
        </p:spPr>
        <p:txBody>
          <a:bodyPr>
            <a:normAutofit fontScale="85000" lnSpcReduction="10000"/>
          </a:bodyPr>
          <a:lstStyle/>
          <a:p>
            <a:r>
              <a:rPr lang="en-US" dirty="0"/>
              <a:t>Definition: use of ≥5 medications</a:t>
            </a:r>
            <a:r>
              <a:rPr kumimoji="0" lang="en-US" sz="24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1</a:t>
            </a:r>
            <a:r>
              <a:rPr lang="en-US" dirty="0"/>
              <a:t> </a:t>
            </a:r>
            <a:endParaRPr lang="en-US" baseline="30000" dirty="0"/>
          </a:p>
          <a:p>
            <a:r>
              <a:rPr lang="en-US" dirty="0"/>
              <a:t>Increased medication use is associated with</a:t>
            </a:r>
            <a:r>
              <a:rPr lang="en-US" baseline="30000" dirty="0"/>
              <a:t>1</a:t>
            </a:r>
            <a:r>
              <a:rPr lang="en-US" dirty="0"/>
              <a:t>:</a:t>
            </a:r>
          </a:p>
          <a:p>
            <a:r>
              <a:rPr lang="en-US" dirty="0"/>
              <a:t>Polypharmacy is one of the strongest predictors of serious Antibody-</a:t>
            </a:r>
            <a:r>
              <a:rPr lang="en-US" dirty="0" err="1"/>
              <a:t>dependant</a:t>
            </a:r>
            <a:r>
              <a:rPr lang="en-US" dirty="0"/>
              <a:t> Enhancement (ADEs),</a:t>
            </a:r>
            <a:r>
              <a:rPr lang="en-US" baseline="30000" dirty="0"/>
              <a:t>2</a:t>
            </a:r>
            <a:r>
              <a:rPr lang="en-US" dirty="0"/>
              <a:t> drug–drug interactions,</a:t>
            </a:r>
            <a:r>
              <a:rPr lang="en-US" baseline="30000" dirty="0"/>
              <a:t>2 </a:t>
            </a:r>
            <a:r>
              <a:rPr lang="en-US" dirty="0"/>
              <a:t>and fall risk</a:t>
            </a:r>
            <a:r>
              <a:rPr lang="en-US" baseline="30000" dirty="0">
                <a:solidFill>
                  <a:srgbClr val="000000"/>
                </a:solidFill>
                <a:ea typeface="+mn-ea"/>
                <a:cs typeface="+mn-cs"/>
              </a:rPr>
              <a:t>3</a:t>
            </a:r>
            <a:r>
              <a:rPr lang="en-US" dirty="0"/>
              <a:t> </a:t>
            </a:r>
          </a:p>
          <a:p>
            <a:r>
              <a:rPr lang="en-US" dirty="0"/>
              <a:t>Dose–response association with all-cause and Cardiovascular Disease (CVD) mortality</a:t>
            </a:r>
            <a:r>
              <a:rPr lang="en-US" baseline="30000" dirty="0"/>
              <a:t>4</a:t>
            </a:r>
            <a:r>
              <a:rPr lang="en-US" dirty="0"/>
              <a:t> </a:t>
            </a:r>
          </a:p>
        </p:txBody>
      </p:sp>
      <p:sp>
        <p:nvSpPr>
          <p:cNvPr id="4" name="Slide Number Placeholder 3">
            <a:extLst>
              <a:ext uri="{FF2B5EF4-FFF2-40B4-BE49-F238E27FC236}">
                <a16:creationId xmlns:a16="http://schemas.microsoft.com/office/drawing/2014/main" id="{5A82E8A5-9828-4211-AF13-D0F74DCCEB66}"/>
              </a:ext>
            </a:extLst>
          </p:cNvPr>
          <p:cNvSpPr>
            <a:spLocks noGrp="1"/>
          </p:cNvSpPr>
          <p:nvPr>
            <p:ph type="sldNum" sz="quarter" idx="12"/>
          </p:nvPr>
        </p:nvSpPr>
        <p:spPr/>
        <p:txBody>
          <a:bodyPr/>
          <a:lstStyle/>
          <a:p>
            <a:fld id="{6E2D2B3B-882E-40F3-A32F-6DD516915044}" type="slidenum">
              <a:rPr lang="en-US" smtClean="0"/>
              <a:pPr/>
              <a:t>23</a:t>
            </a:fld>
            <a:endParaRPr lang="en-US"/>
          </a:p>
        </p:txBody>
      </p:sp>
      <p:graphicFrame>
        <p:nvGraphicFramePr>
          <p:cNvPr id="9" name="Diagram 8">
            <a:extLst>
              <a:ext uri="{FF2B5EF4-FFF2-40B4-BE49-F238E27FC236}">
                <a16:creationId xmlns:a16="http://schemas.microsoft.com/office/drawing/2014/main" id="{C236CE69-4462-1F34-2032-D9F7056F86CF}"/>
              </a:ext>
            </a:extLst>
          </p:cNvPr>
          <p:cNvGraphicFramePr/>
          <p:nvPr>
            <p:extLst>
              <p:ext uri="{D42A27DB-BD31-4B8C-83A1-F6EECF244321}">
                <p14:modId xmlns:p14="http://schemas.microsoft.com/office/powerpoint/2010/main" val="3754643771"/>
              </p:ext>
            </p:extLst>
          </p:nvPr>
        </p:nvGraphicFramePr>
        <p:xfrm>
          <a:off x="3536791" y="3619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9A8AFD3-C1D7-B415-1B53-7F483BDC5E77}"/>
              </a:ext>
            </a:extLst>
          </p:cNvPr>
          <p:cNvSpPr txBox="1"/>
          <p:nvPr/>
        </p:nvSpPr>
        <p:spPr>
          <a:xfrm>
            <a:off x="1600200" y="4683138"/>
            <a:ext cx="6705600" cy="430887"/>
          </a:xfrm>
          <a:prstGeom prst="rect">
            <a:avLst/>
          </a:prstGeom>
          <a:noFill/>
        </p:spPr>
        <p:txBody>
          <a:bodyPr wrap="square">
            <a:spAutoFit/>
          </a:bodyPr>
          <a:lstStyle/>
          <a:p>
            <a:pPr eaLnBrk="1" hangingPunct="1">
              <a:lnSpc>
                <a:spcPct val="100000"/>
              </a:lnSpc>
              <a:spcBef>
                <a:spcPct val="0"/>
              </a:spcBef>
              <a:spcAft>
                <a:spcPct val="0"/>
              </a:spcAft>
              <a:buClrTx/>
              <a:buFontTx/>
              <a:buNone/>
            </a:pPr>
            <a:r>
              <a:rPr lang="en-US" altLang="en-US" sz="1100" b="0" dirty="0">
                <a:solidFill>
                  <a:schemeClr val="bg1"/>
                </a:solidFill>
                <a:latin typeface="Calibri" panose="020F0502020204030204" pitchFamily="34" charset="0"/>
              </a:rPr>
              <a:t>1. Back. J Int AIDS Soc. 2020;23:e25449. 2. Sharp. </a:t>
            </a:r>
            <a:r>
              <a:rPr lang="fr-FR" altLang="en-US" sz="1100" b="0" dirty="0">
                <a:solidFill>
                  <a:schemeClr val="bg1"/>
                </a:solidFill>
                <a:latin typeface="Calibri" panose="020F0502020204030204" pitchFamily="34" charset="0"/>
              </a:rPr>
              <a:t>Crit </a:t>
            </a:r>
            <a:r>
              <a:rPr lang="fr-FR" altLang="en-US" sz="1100" b="0" dirty="0" err="1">
                <a:solidFill>
                  <a:schemeClr val="bg1"/>
                </a:solidFill>
                <a:latin typeface="Calibri" panose="020F0502020204030204" pitchFamily="34" charset="0"/>
              </a:rPr>
              <a:t>Rev</a:t>
            </a:r>
            <a:r>
              <a:rPr lang="fr-FR" altLang="en-US" sz="1100" b="0" dirty="0">
                <a:solidFill>
                  <a:schemeClr val="bg1"/>
                </a:solidFill>
                <a:latin typeface="Calibri" panose="020F0502020204030204" pitchFamily="34" charset="0"/>
              </a:rPr>
              <a:t> Clin </a:t>
            </a:r>
            <a:r>
              <a:rPr lang="fr-FR" altLang="en-US" sz="1100" b="0" dirty="0" err="1">
                <a:solidFill>
                  <a:schemeClr val="bg1"/>
                </a:solidFill>
                <a:latin typeface="Calibri" panose="020F0502020204030204" pitchFamily="34" charset="0"/>
              </a:rPr>
              <a:t>Lab</a:t>
            </a:r>
            <a:r>
              <a:rPr lang="fr-FR" altLang="en-US" sz="1100" b="0" dirty="0">
                <a:solidFill>
                  <a:schemeClr val="bg1"/>
                </a:solidFill>
                <a:latin typeface="Calibri" panose="020F0502020204030204" pitchFamily="34" charset="0"/>
              </a:rPr>
              <a:t> </a:t>
            </a:r>
            <a:r>
              <a:rPr lang="fr-FR" altLang="en-US" sz="1100" b="0" dirty="0" err="1">
                <a:solidFill>
                  <a:schemeClr val="bg1"/>
                </a:solidFill>
                <a:latin typeface="Calibri" panose="020F0502020204030204" pitchFamily="34" charset="0"/>
              </a:rPr>
              <a:t>Sci</a:t>
            </a:r>
            <a:r>
              <a:rPr lang="fr-FR" altLang="en-US" sz="1100" b="0" dirty="0">
                <a:solidFill>
                  <a:schemeClr val="bg1"/>
                </a:solidFill>
                <a:latin typeface="Calibri" panose="020F0502020204030204" pitchFamily="34" charset="0"/>
              </a:rPr>
              <a:t>. 2019;1. </a:t>
            </a:r>
            <a:br>
              <a:rPr lang="fr-FR" altLang="en-US" sz="1100" b="0" dirty="0">
                <a:solidFill>
                  <a:schemeClr val="bg1"/>
                </a:solidFill>
                <a:latin typeface="Calibri" panose="020F0502020204030204" pitchFamily="34" charset="0"/>
              </a:rPr>
            </a:br>
            <a:r>
              <a:rPr lang="fr-FR" altLang="en-US" sz="1100" b="0" dirty="0">
                <a:solidFill>
                  <a:schemeClr val="bg1"/>
                </a:solidFill>
                <a:latin typeface="Calibri" panose="020F0502020204030204" pitchFamily="34" charset="0"/>
              </a:rPr>
              <a:t>3. </a:t>
            </a:r>
            <a:r>
              <a:rPr lang="en-US" altLang="en-US" sz="1100" b="0" dirty="0">
                <a:solidFill>
                  <a:schemeClr val="bg1"/>
                </a:solidFill>
                <a:latin typeface="Calibri" panose="020F0502020204030204" pitchFamily="34" charset="0"/>
              </a:rPr>
              <a:t>Edelman. </a:t>
            </a:r>
            <a:r>
              <a:rPr lang="en-US" altLang="en-US" sz="1100" b="0" dirty="0" err="1">
                <a:solidFill>
                  <a:schemeClr val="bg1"/>
                </a:solidFill>
                <a:latin typeface="Calibri" panose="020F0502020204030204" pitchFamily="34" charset="0"/>
              </a:rPr>
              <a:t>Curr</a:t>
            </a:r>
            <a:r>
              <a:rPr lang="en-US" altLang="en-US" sz="1100" b="0" dirty="0">
                <a:solidFill>
                  <a:schemeClr val="bg1"/>
                </a:solidFill>
                <a:latin typeface="Calibri" panose="020F0502020204030204" pitchFamily="34" charset="0"/>
              </a:rPr>
              <a:t> </a:t>
            </a:r>
            <a:r>
              <a:rPr lang="en-US" altLang="en-US" sz="1100" b="0" dirty="0" err="1">
                <a:solidFill>
                  <a:schemeClr val="bg1"/>
                </a:solidFill>
                <a:latin typeface="Calibri" panose="020F0502020204030204" pitchFamily="34" charset="0"/>
              </a:rPr>
              <a:t>Opin</a:t>
            </a:r>
            <a:r>
              <a:rPr lang="en-US" altLang="en-US" sz="1100" b="0" dirty="0">
                <a:solidFill>
                  <a:schemeClr val="bg1"/>
                </a:solidFill>
                <a:latin typeface="Calibri" panose="020F0502020204030204" pitchFamily="34" charset="0"/>
              </a:rPr>
              <a:t> HIV AIDS. 2020;15:126. 4. Huang. J </a:t>
            </a:r>
            <a:r>
              <a:rPr lang="en-US" altLang="en-US" sz="1100" b="0" dirty="0" err="1">
                <a:solidFill>
                  <a:schemeClr val="bg1"/>
                </a:solidFill>
                <a:latin typeface="Calibri" panose="020F0502020204030204" pitchFamily="34" charset="0"/>
              </a:rPr>
              <a:t>Gerontol</a:t>
            </a:r>
            <a:r>
              <a:rPr lang="en-US" altLang="en-US" sz="1100" b="0" dirty="0">
                <a:solidFill>
                  <a:schemeClr val="bg1"/>
                </a:solidFill>
                <a:latin typeface="Calibri" panose="020F0502020204030204" pitchFamily="34" charset="0"/>
              </a:rPr>
              <a:t> A Biol Sci Med Sci. 2022;77:1002. </a:t>
            </a:r>
          </a:p>
        </p:txBody>
      </p:sp>
    </p:spTree>
    <p:extLst>
      <p:ext uri="{BB962C8B-B14F-4D97-AF65-F5344CB8AC3E}">
        <p14:creationId xmlns:p14="http://schemas.microsoft.com/office/powerpoint/2010/main" val="353122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7970-CC02-9F63-BF56-A7E6D447A4A1}"/>
              </a:ext>
            </a:extLst>
          </p:cNvPr>
          <p:cNvSpPr>
            <a:spLocks noGrp="1"/>
          </p:cNvSpPr>
          <p:nvPr>
            <p:ph type="title"/>
          </p:nvPr>
        </p:nvSpPr>
        <p:spPr/>
        <p:txBody>
          <a:bodyPr/>
          <a:lstStyle/>
          <a:p>
            <a:pPr algn="ctr"/>
            <a:r>
              <a:rPr lang="en-US" dirty="0"/>
              <a:t>Multimorbidity</a:t>
            </a:r>
          </a:p>
        </p:txBody>
      </p:sp>
      <p:sp>
        <p:nvSpPr>
          <p:cNvPr id="3" name="Content Placeholder 2">
            <a:extLst>
              <a:ext uri="{FF2B5EF4-FFF2-40B4-BE49-F238E27FC236}">
                <a16:creationId xmlns:a16="http://schemas.microsoft.com/office/drawing/2014/main" id="{FEC1B8C7-00F7-6D09-EC17-22E4351B7656}"/>
              </a:ext>
            </a:extLst>
          </p:cNvPr>
          <p:cNvSpPr>
            <a:spLocks noGrp="1"/>
          </p:cNvSpPr>
          <p:nvPr>
            <p:ph idx="1"/>
          </p:nvPr>
        </p:nvSpPr>
        <p:spPr/>
        <p:txBody>
          <a:bodyPr/>
          <a:lstStyle/>
          <a:p>
            <a:r>
              <a:rPr lang="en-US" dirty="0"/>
              <a:t>More common in older PWH due to intersection of disease, lifestyle risk factors, polypharmacy, chronic inflammation and immune activation</a:t>
            </a:r>
            <a:r>
              <a:rPr lang="en-US" baseline="30000" dirty="0"/>
              <a:t>1</a:t>
            </a:r>
          </a:p>
          <a:p>
            <a:r>
              <a:rPr lang="en-US" dirty="0"/>
              <a:t>Associated with increased mortality and frailty</a:t>
            </a:r>
            <a:r>
              <a:rPr lang="en-US" baseline="30000" dirty="0"/>
              <a:t>2</a:t>
            </a:r>
          </a:p>
          <a:p>
            <a:r>
              <a:rPr lang="en-US" dirty="0"/>
              <a:t>Treatment of one disease can impact outcomes of other comorbidities</a:t>
            </a:r>
            <a:r>
              <a:rPr lang="en-US" baseline="30000" dirty="0"/>
              <a:t>3,4</a:t>
            </a:r>
          </a:p>
          <a:p>
            <a:pPr lvl="1"/>
            <a:r>
              <a:rPr lang="en-US" dirty="0"/>
              <a:t>Holistic approach should be provided to manage multimorbidity </a:t>
            </a:r>
          </a:p>
          <a:p>
            <a:endParaRPr lang="en-US" dirty="0"/>
          </a:p>
        </p:txBody>
      </p:sp>
      <p:sp>
        <p:nvSpPr>
          <p:cNvPr id="4" name="Slide Number Placeholder 3">
            <a:extLst>
              <a:ext uri="{FF2B5EF4-FFF2-40B4-BE49-F238E27FC236}">
                <a16:creationId xmlns:a16="http://schemas.microsoft.com/office/drawing/2014/main" id="{5B93775F-470F-7044-D627-620D571D2EF2}"/>
              </a:ext>
            </a:extLst>
          </p:cNvPr>
          <p:cNvSpPr>
            <a:spLocks noGrp="1"/>
          </p:cNvSpPr>
          <p:nvPr>
            <p:ph type="sldNum" sz="quarter" idx="12"/>
          </p:nvPr>
        </p:nvSpPr>
        <p:spPr/>
        <p:txBody>
          <a:bodyPr/>
          <a:lstStyle/>
          <a:p>
            <a:fld id="{6E2D2B3B-882E-40F3-A32F-6DD516915044}" type="slidenum">
              <a:rPr lang="en-US" smtClean="0"/>
              <a:pPr/>
              <a:t>24</a:t>
            </a:fld>
            <a:endParaRPr lang="en-US"/>
          </a:p>
        </p:txBody>
      </p:sp>
      <p:sp>
        <p:nvSpPr>
          <p:cNvPr id="6" name="TextBox 5">
            <a:extLst>
              <a:ext uri="{FF2B5EF4-FFF2-40B4-BE49-F238E27FC236}">
                <a16:creationId xmlns:a16="http://schemas.microsoft.com/office/drawing/2014/main" id="{87B15FC6-2DD8-87E4-A985-F55109684DB7}"/>
              </a:ext>
            </a:extLst>
          </p:cNvPr>
          <p:cNvSpPr txBox="1"/>
          <p:nvPr/>
        </p:nvSpPr>
        <p:spPr>
          <a:xfrm>
            <a:off x="1524000" y="4715442"/>
            <a:ext cx="5867400" cy="415498"/>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1. Montano. Lancet Health Longevity. 2022;3:E194. 2. Guaraldi. AIDS. 2015;29:1633. </a:t>
            </a:r>
            <a:br>
              <a:rPr kumimoji="0" lang="en-US" altLang="en-US" sz="105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br>
            <a:r>
              <a:rPr kumimoji="0" lang="en-US" altLang="en-US" sz="105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3. DHHS ART Guidelines. December 2019. 4. </a:t>
            </a:r>
            <a:r>
              <a:rPr kumimoji="0" lang="en-US" altLang="en-US" sz="105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Sangarlangkarn</a:t>
            </a:r>
            <a:r>
              <a:rPr kumimoji="0" lang="en-US" altLang="en-US" sz="105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Pathogens. 2021;10:1332. </a:t>
            </a:r>
          </a:p>
        </p:txBody>
      </p:sp>
    </p:spTree>
    <p:extLst>
      <p:ext uri="{BB962C8B-B14F-4D97-AF65-F5344CB8AC3E}">
        <p14:creationId xmlns:p14="http://schemas.microsoft.com/office/powerpoint/2010/main" val="198920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4986-BDB1-C152-0E64-4B7B73139B56}"/>
              </a:ext>
            </a:extLst>
          </p:cNvPr>
          <p:cNvSpPr>
            <a:spLocks noGrp="1"/>
          </p:cNvSpPr>
          <p:nvPr>
            <p:ph type="title"/>
          </p:nvPr>
        </p:nvSpPr>
        <p:spPr/>
        <p:txBody>
          <a:bodyPr/>
          <a:lstStyle/>
          <a:p>
            <a:pPr algn="ctr"/>
            <a:r>
              <a:rPr lang="en-US" dirty="0"/>
              <a:t>Care today</a:t>
            </a:r>
          </a:p>
        </p:txBody>
      </p:sp>
      <p:sp>
        <p:nvSpPr>
          <p:cNvPr id="3" name="Content Placeholder 2">
            <a:extLst>
              <a:ext uri="{FF2B5EF4-FFF2-40B4-BE49-F238E27FC236}">
                <a16:creationId xmlns:a16="http://schemas.microsoft.com/office/drawing/2014/main" id="{79AFDE62-2A91-85D6-2A51-A1603A09B5E4}"/>
              </a:ext>
            </a:extLst>
          </p:cNvPr>
          <p:cNvSpPr>
            <a:spLocks noGrp="1"/>
          </p:cNvSpPr>
          <p:nvPr>
            <p:ph idx="1"/>
          </p:nvPr>
        </p:nvSpPr>
        <p:spPr/>
        <p:txBody>
          <a:bodyPr/>
          <a:lstStyle/>
          <a:p>
            <a:r>
              <a:rPr lang="en-US" b="0" i="0" dirty="0">
                <a:solidFill>
                  <a:srgbClr val="000000"/>
                </a:solidFill>
                <a:effectLst/>
              </a:rPr>
              <a:t>People over age 50 with HIV make up </a:t>
            </a:r>
            <a:r>
              <a:rPr lang="en-US" b="1" i="0" dirty="0">
                <a:solidFill>
                  <a:srgbClr val="000000"/>
                </a:solidFill>
                <a:effectLst/>
              </a:rPr>
              <a:t>46.8%</a:t>
            </a:r>
            <a:r>
              <a:rPr lang="en-US" b="0" i="0" dirty="0">
                <a:solidFill>
                  <a:srgbClr val="000000"/>
                </a:solidFill>
                <a:effectLst/>
              </a:rPr>
              <a:t> of the over half a million clients served by the Ryan White HIV/AIDS Program (RWHAP). </a:t>
            </a:r>
          </a:p>
          <a:p>
            <a:endParaRPr lang="en-US" b="0" i="0" dirty="0">
              <a:solidFill>
                <a:srgbClr val="000000"/>
              </a:solidFill>
              <a:effectLst/>
            </a:endParaRPr>
          </a:p>
          <a:p>
            <a:r>
              <a:rPr lang="en-US" b="0" i="0" dirty="0">
                <a:solidFill>
                  <a:srgbClr val="000000"/>
                </a:solidFill>
                <a:effectLst/>
              </a:rPr>
              <a:t>In 2019, </a:t>
            </a:r>
            <a:r>
              <a:rPr lang="en-US" b="1" i="0" dirty="0">
                <a:solidFill>
                  <a:srgbClr val="000000"/>
                </a:solidFill>
                <a:effectLst/>
              </a:rPr>
              <a:t>92.2% </a:t>
            </a:r>
            <a:r>
              <a:rPr lang="en-US" b="0" i="0" dirty="0">
                <a:solidFill>
                  <a:srgbClr val="000000"/>
                </a:solidFill>
                <a:effectLst/>
              </a:rPr>
              <a:t>of clients aged 50 and older receiving RWHAP HIV medical care were virally suppressed, which was higher than the national RWHAP average (88.1%)</a:t>
            </a:r>
            <a:endParaRPr lang="en-US" dirty="0"/>
          </a:p>
          <a:p>
            <a:endParaRPr lang="en-US" dirty="0"/>
          </a:p>
        </p:txBody>
      </p:sp>
      <p:sp>
        <p:nvSpPr>
          <p:cNvPr id="4" name="Slide Number Placeholder 3">
            <a:extLst>
              <a:ext uri="{FF2B5EF4-FFF2-40B4-BE49-F238E27FC236}">
                <a16:creationId xmlns:a16="http://schemas.microsoft.com/office/drawing/2014/main" id="{61B9F96F-A0F2-0137-1828-1BE28B67986F}"/>
              </a:ext>
            </a:extLst>
          </p:cNvPr>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325975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Rising numbers of medical co-morbidities in an </a:t>
            </a:r>
            <a:br>
              <a:rPr lang="en-US" sz="2400" dirty="0"/>
            </a:br>
            <a:r>
              <a:rPr lang="en-US" sz="2400" dirty="0"/>
              <a:t>urban Ryan White-funded clinic</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a:p>
        </p:txBody>
      </p:sp>
      <p:pic>
        <p:nvPicPr>
          <p:cNvPr id="5" name="Picture 4"/>
          <p:cNvPicPr>
            <a:picLocks noChangeAspect="1"/>
          </p:cNvPicPr>
          <p:nvPr/>
        </p:nvPicPr>
        <p:blipFill rotWithShape="1">
          <a:blip r:embed="rId2"/>
          <a:srcRect l="3601" r="6123" b="8869"/>
          <a:stretch/>
        </p:blipFill>
        <p:spPr>
          <a:xfrm>
            <a:off x="1973468" y="1200150"/>
            <a:ext cx="4655932" cy="3405562"/>
          </a:xfrm>
          <a:prstGeom prst="rect">
            <a:avLst/>
          </a:prstGeom>
        </p:spPr>
      </p:pic>
      <p:sp>
        <p:nvSpPr>
          <p:cNvPr id="17" name="TextBox 16"/>
          <p:cNvSpPr txBox="1"/>
          <p:nvPr/>
        </p:nvSpPr>
        <p:spPr>
          <a:xfrm>
            <a:off x="304800" y="2334892"/>
            <a:ext cx="1752600" cy="646331"/>
          </a:xfrm>
          <a:prstGeom prst="rect">
            <a:avLst/>
          </a:prstGeom>
          <a:noFill/>
        </p:spPr>
        <p:txBody>
          <a:bodyPr wrap="square" rtlCol="0">
            <a:spAutoFit/>
          </a:bodyPr>
          <a:lstStyle/>
          <a:p>
            <a:pPr algn="ctr"/>
            <a:r>
              <a:rPr lang="en-US" b="1" dirty="0"/>
              <a:t>% Patients with condition</a:t>
            </a:r>
          </a:p>
        </p:txBody>
      </p:sp>
      <p:grpSp>
        <p:nvGrpSpPr>
          <p:cNvPr id="3" name="Group 2"/>
          <p:cNvGrpSpPr/>
          <p:nvPr/>
        </p:nvGrpSpPr>
        <p:grpSpPr>
          <a:xfrm>
            <a:off x="6634459" y="1143001"/>
            <a:ext cx="2357141" cy="2066773"/>
            <a:chOff x="6415631" y="1143001"/>
            <a:chExt cx="2357141" cy="2066773"/>
          </a:xfrm>
        </p:grpSpPr>
        <p:sp>
          <p:nvSpPr>
            <p:cNvPr id="7" name="Rectangle 6"/>
            <p:cNvSpPr/>
            <p:nvPr/>
          </p:nvSpPr>
          <p:spPr>
            <a:xfrm>
              <a:off x="6415631" y="1200150"/>
              <a:ext cx="171450" cy="17145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417624" y="1643063"/>
              <a:ext cx="171450" cy="17145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415631" y="2085975"/>
              <a:ext cx="171450"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415631" y="2528888"/>
              <a:ext cx="171450" cy="1714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6415631" y="2971800"/>
              <a:ext cx="171450" cy="171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6650629" y="1143001"/>
              <a:ext cx="2122143" cy="300082"/>
            </a:xfrm>
            <a:prstGeom prst="rect">
              <a:avLst/>
            </a:prstGeom>
            <a:noFill/>
          </p:spPr>
          <p:txBody>
            <a:bodyPr wrap="square" rtlCol="0">
              <a:spAutoFit/>
            </a:bodyPr>
            <a:lstStyle/>
            <a:p>
              <a:r>
                <a:rPr lang="en-US" sz="1350" dirty="0"/>
                <a:t>Hypercholesterolemia</a:t>
              </a:r>
            </a:p>
          </p:txBody>
        </p:sp>
        <p:sp>
          <p:nvSpPr>
            <p:cNvPr id="14" name="TextBox 13"/>
            <p:cNvSpPr txBox="1"/>
            <p:nvPr/>
          </p:nvSpPr>
          <p:spPr>
            <a:xfrm>
              <a:off x="6650630" y="1600200"/>
              <a:ext cx="1204176" cy="300082"/>
            </a:xfrm>
            <a:prstGeom prst="rect">
              <a:avLst/>
            </a:prstGeom>
            <a:noFill/>
          </p:spPr>
          <p:txBody>
            <a:bodyPr wrap="none" rtlCol="0">
              <a:spAutoFit/>
            </a:bodyPr>
            <a:lstStyle/>
            <a:p>
              <a:r>
                <a:rPr lang="en-US" sz="1350" dirty="0"/>
                <a:t>Hypertension</a:t>
              </a:r>
            </a:p>
          </p:txBody>
        </p:sp>
        <p:sp>
          <p:nvSpPr>
            <p:cNvPr id="15" name="TextBox 14"/>
            <p:cNvSpPr txBox="1"/>
            <p:nvPr/>
          </p:nvSpPr>
          <p:spPr>
            <a:xfrm>
              <a:off x="6650631" y="2034810"/>
              <a:ext cx="867545" cy="300082"/>
            </a:xfrm>
            <a:prstGeom prst="rect">
              <a:avLst/>
            </a:prstGeom>
            <a:noFill/>
          </p:spPr>
          <p:txBody>
            <a:bodyPr wrap="none" rtlCol="0">
              <a:spAutoFit/>
            </a:bodyPr>
            <a:lstStyle/>
            <a:p>
              <a:r>
                <a:rPr lang="en-US" sz="1350" dirty="0"/>
                <a:t>Diabetes</a:t>
              </a:r>
            </a:p>
          </p:txBody>
        </p:sp>
        <p:sp>
          <p:nvSpPr>
            <p:cNvPr id="16" name="TextBox 15"/>
            <p:cNvSpPr txBox="1"/>
            <p:nvPr/>
          </p:nvSpPr>
          <p:spPr>
            <a:xfrm>
              <a:off x="6650630" y="2484952"/>
              <a:ext cx="1281120" cy="300082"/>
            </a:xfrm>
            <a:prstGeom prst="rect">
              <a:avLst/>
            </a:prstGeom>
            <a:noFill/>
          </p:spPr>
          <p:txBody>
            <a:bodyPr wrap="none" rtlCol="0">
              <a:spAutoFit/>
            </a:bodyPr>
            <a:lstStyle/>
            <a:p>
              <a:r>
                <a:rPr lang="en-US" sz="1350" dirty="0"/>
                <a:t>Renal disease</a:t>
              </a:r>
            </a:p>
          </p:txBody>
        </p:sp>
        <p:sp>
          <p:nvSpPr>
            <p:cNvPr id="18" name="TextBox 17"/>
            <p:cNvSpPr txBox="1"/>
            <p:nvPr/>
          </p:nvSpPr>
          <p:spPr>
            <a:xfrm>
              <a:off x="6650630" y="2909692"/>
              <a:ext cx="2122142" cy="300082"/>
            </a:xfrm>
            <a:prstGeom prst="rect">
              <a:avLst/>
            </a:prstGeom>
            <a:noFill/>
          </p:spPr>
          <p:txBody>
            <a:bodyPr wrap="square" rtlCol="0">
              <a:spAutoFit/>
            </a:bodyPr>
            <a:lstStyle/>
            <a:p>
              <a:r>
                <a:rPr lang="en-US" sz="1350" dirty="0"/>
                <a:t>Coronary artery disease</a:t>
              </a:r>
            </a:p>
          </p:txBody>
        </p:sp>
      </p:grpSp>
      <p:sp>
        <p:nvSpPr>
          <p:cNvPr id="19" name="Rectangle 18"/>
          <p:cNvSpPr/>
          <p:nvPr/>
        </p:nvSpPr>
        <p:spPr>
          <a:xfrm>
            <a:off x="2438400" y="4711418"/>
            <a:ext cx="4822355" cy="276999"/>
          </a:xfrm>
          <a:prstGeom prst="rect">
            <a:avLst/>
          </a:prstGeom>
        </p:spPr>
        <p:txBody>
          <a:bodyPr wrap="square">
            <a:spAutoFit/>
          </a:bodyPr>
          <a:lstStyle/>
          <a:p>
            <a:pPr algn="ctr"/>
            <a:r>
              <a:rPr lang="en-US" sz="1200" dirty="0">
                <a:solidFill>
                  <a:schemeClr val="bg1"/>
                </a:solidFill>
              </a:rPr>
              <a:t>Vance et al., JANAC Vol. 22, No. 1, January/February 2011</a:t>
            </a:r>
          </a:p>
        </p:txBody>
      </p:sp>
    </p:spTree>
    <p:extLst>
      <p:ext uri="{BB962C8B-B14F-4D97-AF65-F5344CB8AC3E}">
        <p14:creationId xmlns:p14="http://schemas.microsoft.com/office/powerpoint/2010/main" val="389616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2A89-71B5-9F43-97D0-4336C8013661}"/>
              </a:ext>
            </a:extLst>
          </p:cNvPr>
          <p:cNvSpPr>
            <a:spLocks noGrp="1"/>
          </p:cNvSpPr>
          <p:nvPr>
            <p:ph type="title"/>
          </p:nvPr>
        </p:nvSpPr>
        <p:spPr/>
        <p:txBody>
          <a:bodyPr/>
          <a:lstStyle/>
          <a:p>
            <a:r>
              <a:rPr lang="en-US" dirty="0"/>
              <a:t>Frailty</a:t>
            </a:r>
          </a:p>
        </p:txBody>
      </p:sp>
      <p:sp>
        <p:nvSpPr>
          <p:cNvPr id="5" name="Content Placeholder 4">
            <a:extLst>
              <a:ext uri="{FF2B5EF4-FFF2-40B4-BE49-F238E27FC236}">
                <a16:creationId xmlns:a16="http://schemas.microsoft.com/office/drawing/2014/main" id="{E8B4C6A3-8968-E726-DC52-82C1B7F7B928}"/>
              </a:ext>
            </a:extLst>
          </p:cNvPr>
          <p:cNvSpPr>
            <a:spLocks noGrp="1"/>
          </p:cNvSpPr>
          <p:nvPr>
            <p:ph sz="half" idx="1"/>
          </p:nvPr>
        </p:nvSpPr>
        <p:spPr>
          <a:xfrm>
            <a:off x="457200" y="971550"/>
            <a:ext cx="3886200" cy="3657600"/>
          </a:xfrm>
        </p:spPr>
        <p:txBody>
          <a:bodyPr>
            <a:normAutofit fontScale="92500" lnSpcReduction="10000"/>
          </a:bodyPr>
          <a:lstStyle/>
          <a:p>
            <a:r>
              <a:rPr lang="en-US" sz="2400" dirty="0"/>
              <a:t>Frailty characterized by decline in physiologic reserve and increase in susceptibility to stressors</a:t>
            </a:r>
            <a:r>
              <a:rPr lang="en-US" sz="2400" baseline="30000" dirty="0"/>
              <a:t>1</a:t>
            </a:r>
          </a:p>
          <a:p>
            <a:pPr marL="114300" indent="0">
              <a:buNone/>
            </a:pPr>
            <a:endParaRPr lang="en-US" sz="2400" baseline="30000" dirty="0"/>
          </a:p>
          <a:p>
            <a:r>
              <a:rPr lang="en-US" sz="2400" dirty="0" err="1"/>
              <a:t>Fried’s</a:t>
            </a:r>
            <a:r>
              <a:rPr lang="en-US" sz="2400" dirty="0"/>
              <a:t> frailty phenotype</a:t>
            </a:r>
            <a:r>
              <a:rPr lang="en-US" sz="2400" baseline="30000" dirty="0"/>
              <a:t>2,3</a:t>
            </a:r>
            <a:r>
              <a:rPr lang="en-US" sz="2400" dirty="0"/>
              <a:t>: </a:t>
            </a:r>
          </a:p>
          <a:p>
            <a:pPr lvl="1"/>
            <a:r>
              <a:rPr lang="en-US" sz="2200" dirty="0"/>
              <a:t>Weight loss</a:t>
            </a:r>
          </a:p>
          <a:p>
            <a:pPr lvl="1"/>
            <a:r>
              <a:rPr lang="en-US" sz="2200" dirty="0"/>
              <a:t>Fatigue</a:t>
            </a:r>
          </a:p>
          <a:p>
            <a:pPr lvl="1"/>
            <a:r>
              <a:rPr lang="en-US" sz="2200" dirty="0"/>
              <a:t>Low activity level</a:t>
            </a:r>
          </a:p>
          <a:p>
            <a:pPr lvl="1"/>
            <a:r>
              <a:rPr lang="en-US" sz="2200" dirty="0"/>
              <a:t>Slow gait</a:t>
            </a:r>
          </a:p>
          <a:p>
            <a:pPr lvl="1"/>
            <a:r>
              <a:rPr lang="en-US" sz="2200" dirty="0"/>
              <a:t>Weak grip</a:t>
            </a:r>
          </a:p>
        </p:txBody>
      </p:sp>
      <p:sp>
        <p:nvSpPr>
          <p:cNvPr id="6" name="Content Placeholder 5">
            <a:extLst>
              <a:ext uri="{FF2B5EF4-FFF2-40B4-BE49-F238E27FC236}">
                <a16:creationId xmlns:a16="http://schemas.microsoft.com/office/drawing/2014/main" id="{ECFE7EE7-931F-2D33-8110-C09CEF40C47F}"/>
              </a:ext>
            </a:extLst>
          </p:cNvPr>
          <p:cNvSpPr>
            <a:spLocks noGrp="1"/>
          </p:cNvSpPr>
          <p:nvPr>
            <p:ph sz="half" idx="2"/>
          </p:nvPr>
        </p:nvSpPr>
        <p:spPr>
          <a:xfrm>
            <a:off x="4419600" y="666750"/>
            <a:ext cx="4038599" cy="3808874"/>
          </a:xfrm>
        </p:spPr>
        <p:txBody>
          <a:bodyPr>
            <a:normAutofit fontScale="92500"/>
          </a:bodyPr>
          <a:lstStyle/>
          <a:p>
            <a:r>
              <a:rPr lang="en-US" sz="2400" dirty="0"/>
              <a:t>Consequences of frailty</a:t>
            </a:r>
          </a:p>
          <a:p>
            <a:pPr lvl="1"/>
            <a:r>
              <a:rPr lang="en-US" sz="2200" dirty="0"/>
              <a:t>Falls</a:t>
            </a:r>
            <a:r>
              <a:rPr lang="en-US" sz="2200" baseline="30000" dirty="0"/>
              <a:t>3</a:t>
            </a:r>
          </a:p>
          <a:p>
            <a:pPr lvl="1"/>
            <a:r>
              <a:rPr lang="en-US" sz="2200" dirty="0"/>
              <a:t>Delayed recovery from illness</a:t>
            </a:r>
            <a:r>
              <a:rPr lang="en-US" sz="2200" baseline="30000" dirty="0"/>
              <a:t>4,5</a:t>
            </a:r>
            <a:r>
              <a:rPr lang="en-US" sz="2200" dirty="0"/>
              <a:t> and/or fall</a:t>
            </a:r>
          </a:p>
          <a:p>
            <a:pPr lvl="1"/>
            <a:r>
              <a:rPr lang="en-US" sz="2200" dirty="0"/>
              <a:t>Greater functional impairment</a:t>
            </a:r>
            <a:r>
              <a:rPr lang="en-US" sz="2200" baseline="30000" dirty="0"/>
              <a:t>3</a:t>
            </a:r>
            <a:r>
              <a:rPr lang="en-US" sz="2200" dirty="0"/>
              <a:t> </a:t>
            </a:r>
            <a:br>
              <a:rPr lang="en-US" sz="2200" dirty="0"/>
            </a:br>
            <a:r>
              <a:rPr lang="en-US" sz="2200" dirty="0"/>
              <a:t>(</a:t>
            </a:r>
            <a:r>
              <a:rPr lang="en-US" sz="2200" dirty="0" err="1"/>
              <a:t>eg</a:t>
            </a:r>
            <a:r>
              <a:rPr lang="en-US" sz="2200" dirty="0"/>
              <a:t>, disabled or dependent)</a:t>
            </a:r>
          </a:p>
          <a:p>
            <a:pPr lvl="1"/>
            <a:r>
              <a:rPr lang="en-US" sz="2200" dirty="0"/>
              <a:t>Hospitalization resulting in worse outcomes</a:t>
            </a:r>
            <a:r>
              <a:rPr lang="en-US" sz="2200" baseline="30000" dirty="0"/>
              <a:t>3,4</a:t>
            </a:r>
            <a:r>
              <a:rPr lang="en-US" sz="2200" dirty="0"/>
              <a:t> (</a:t>
            </a:r>
            <a:r>
              <a:rPr lang="en-US" sz="2200" dirty="0" err="1"/>
              <a:t>eg</a:t>
            </a:r>
            <a:r>
              <a:rPr lang="en-US" sz="2200" dirty="0"/>
              <a:t>, dependency)</a:t>
            </a:r>
          </a:p>
          <a:p>
            <a:pPr lvl="1"/>
            <a:r>
              <a:rPr lang="en-US" sz="2200" dirty="0"/>
              <a:t>Mortality</a:t>
            </a:r>
            <a:r>
              <a:rPr lang="en-US" sz="2200" baseline="30000" dirty="0"/>
              <a:t>3</a:t>
            </a:r>
          </a:p>
          <a:p>
            <a:endParaRPr lang="en-US" dirty="0"/>
          </a:p>
        </p:txBody>
      </p:sp>
      <p:sp>
        <p:nvSpPr>
          <p:cNvPr id="4" name="Slide Number Placeholder 3">
            <a:extLst>
              <a:ext uri="{FF2B5EF4-FFF2-40B4-BE49-F238E27FC236}">
                <a16:creationId xmlns:a16="http://schemas.microsoft.com/office/drawing/2014/main" id="{EC1E7BD1-5EC8-F99D-2849-58284CEFEA91}"/>
              </a:ext>
            </a:extLst>
          </p:cNvPr>
          <p:cNvSpPr>
            <a:spLocks noGrp="1"/>
          </p:cNvSpPr>
          <p:nvPr>
            <p:ph type="sldNum" sz="quarter" idx="12"/>
          </p:nvPr>
        </p:nvSpPr>
        <p:spPr/>
        <p:txBody>
          <a:bodyPr/>
          <a:lstStyle/>
          <a:p>
            <a:fld id="{6E2D2B3B-882E-40F3-A32F-6DD516915044}" type="slidenum">
              <a:rPr lang="en-US" smtClean="0"/>
              <a:pPr/>
              <a:t>27</a:t>
            </a:fld>
            <a:endParaRPr lang="en-US"/>
          </a:p>
        </p:txBody>
      </p:sp>
      <p:sp>
        <p:nvSpPr>
          <p:cNvPr id="7" name="Text Box 11">
            <a:extLst>
              <a:ext uri="{FF2B5EF4-FFF2-40B4-BE49-F238E27FC236}">
                <a16:creationId xmlns:a16="http://schemas.microsoft.com/office/drawing/2014/main" id="{A2413615-7E57-A9B6-3EE2-70B57BF6DE9B}"/>
              </a:ext>
            </a:extLst>
          </p:cNvPr>
          <p:cNvSpPr txBox="1">
            <a:spLocks noChangeArrowheads="1"/>
          </p:cNvSpPr>
          <p:nvPr/>
        </p:nvSpPr>
        <p:spPr bwMode="auto">
          <a:xfrm>
            <a:off x="1524001" y="4678323"/>
            <a:ext cx="6477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100" dirty="0">
                <a:solidFill>
                  <a:schemeClr val="bg1"/>
                </a:solidFill>
                <a:latin typeface="Calibri" panose="020F0502020204030204" pitchFamily="34" charset="0"/>
              </a:rPr>
              <a:t>1. Selman. JGEM. 2022;3:1. 2. Fried. J </a:t>
            </a:r>
            <a:r>
              <a:rPr lang="en-US" altLang="en-US" sz="1100" dirty="0" err="1">
                <a:solidFill>
                  <a:schemeClr val="bg1"/>
                </a:solidFill>
                <a:latin typeface="Calibri" panose="020F0502020204030204" pitchFamily="34" charset="0"/>
              </a:rPr>
              <a:t>Gerontol</a:t>
            </a:r>
            <a:r>
              <a:rPr lang="en-US" altLang="en-US" sz="1100" dirty="0">
                <a:solidFill>
                  <a:schemeClr val="bg1"/>
                </a:solidFill>
                <a:latin typeface="Calibri" panose="020F0502020204030204" pitchFamily="34" charset="0"/>
              </a:rPr>
              <a:t>. 2001;56A:M146. 3. Bloch. AIDS Res </a:t>
            </a:r>
            <a:r>
              <a:rPr lang="en-US" altLang="en-US" sz="1100" dirty="0" err="1">
                <a:solidFill>
                  <a:schemeClr val="bg1"/>
                </a:solidFill>
                <a:latin typeface="Calibri" panose="020F0502020204030204" pitchFamily="34" charset="0"/>
              </a:rPr>
              <a:t>Ther</a:t>
            </a:r>
            <a:r>
              <a:rPr lang="en-US" altLang="en-US" sz="1100" dirty="0">
                <a:solidFill>
                  <a:schemeClr val="bg1"/>
                </a:solidFill>
                <a:latin typeface="Calibri" panose="020F0502020204030204" pitchFamily="34" charset="0"/>
              </a:rPr>
              <a:t>. 2018;15:19. </a:t>
            </a:r>
            <a:br>
              <a:rPr lang="en-US" altLang="en-US" sz="1100" dirty="0">
                <a:solidFill>
                  <a:schemeClr val="bg1"/>
                </a:solidFill>
                <a:latin typeface="Calibri" panose="020F0502020204030204" pitchFamily="34" charset="0"/>
              </a:rPr>
            </a:br>
            <a:r>
              <a:rPr lang="en-US" altLang="en-US" sz="1100" dirty="0">
                <a:solidFill>
                  <a:schemeClr val="bg1"/>
                </a:solidFill>
                <a:latin typeface="Calibri" panose="020F0502020204030204" pitchFamily="34" charset="0"/>
              </a:rPr>
              <a:t>4. Lees. J Infect Dis. 2020;222:428. 5. </a:t>
            </a:r>
            <a:r>
              <a:rPr lang="en-US" altLang="en-US" sz="1100" dirty="0" err="1">
                <a:solidFill>
                  <a:schemeClr val="bg1"/>
                </a:solidFill>
                <a:latin typeface="Calibri" panose="020F0502020204030204" pitchFamily="34" charset="0"/>
              </a:rPr>
              <a:t>Hatheway</a:t>
            </a:r>
            <a:r>
              <a:rPr lang="en-US" altLang="en-US" sz="1100" dirty="0">
                <a:solidFill>
                  <a:schemeClr val="bg1"/>
                </a:solidFill>
                <a:latin typeface="Calibri" panose="020F0502020204030204" pitchFamily="34" charset="0"/>
              </a:rPr>
              <a:t>. Age Aging. 2017;46:920.</a:t>
            </a:r>
          </a:p>
        </p:txBody>
      </p:sp>
    </p:spTree>
    <p:extLst>
      <p:ext uri="{BB962C8B-B14F-4D97-AF65-F5344CB8AC3E}">
        <p14:creationId xmlns:p14="http://schemas.microsoft.com/office/powerpoint/2010/main" val="416291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C5C09A-D1A4-11E7-DF07-1EA20A218E42}"/>
              </a:ext>
            </a:extLst>
          </p:cNvPr>
          <p:cNvSpPr>
            <a:spLocks noGrp="1"/>
          </p:cNvSpPr>
          <p:nvPr>
            <p:ph type="title"/>
          </p:nvPr>
        </p:nvSpPr>
        <p:spPr>
          <a:xfrm>
            <a:off x="685800" y="1659673"/>
            <a:ext cx="7659687" cy="876300"/>
          </a:xfrm>
        </p:spPr>
        <p:txBody>
          <a:bodyPr/>
          <a:lstStyle/>
          <a:p>
            <a:r>
              <a:rPr lang="en-US" i="1" dirty="0" err="1"/>
              <a:t>WhaT</a:t>
            </a:r>
            <a:r>
              <a:rPr lang="en-US" i="1" dirty="0"/>
              <a:t> Can we Do?</a:t>
            </a:r>
          </a:p>
        </p:txBody>
      </p:sp>
      <p:sp>
        <p:nvSpPr>
          <p:cNvPr id="4" name="Slide Number Placeholder 3">
            <a:extLst>
              <a:ext uri="{FF2B5EF4-FFF2-40B4-BE49-F238E27FC236}">
                <a16:creationId xmlns:a16="http://schemas.microsoft.com/office/drawing/2014/main" id="{CC572FFB-F136-1B64-4123-A7D9918E3ADA}"/>
              </a:ext>
            </a:extLst>
          </p:cNvPr>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3883265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14B9C6-9915-17D0-2EFB-69FD8E66AADB}"/>
              </a:ext>
            </a:extLst>
          </p:cNvPr>
          <p:cNvSpPr>
            <a:spLocks noGrp="1"/>
          </p:cNvSpPr>
          <p:nvPr>
            <p:ph type="sldNum" sz="quarter" idx="12"/>
          </p:nvPr>
        </p:nvSpPr>
        <p:spPr/>
        <p:txBody>
          <a:bodyPr/>
          <a:lstStyle/>
          <a:p>
            <a:fld id="{6E2D2B3B-882E-40F3-A32F-6DD516915044}" type="slidenum">
              <a:rPr lang="en-US" smtClean="0"/>
              <a:pPr/>
              <a:t>29</a:t>
            </a:fld>
            <a:endParaRPr lang="en-US"/>
          </a:p>
        </p:txBody>
      </p:sp>
      <p:graphicFrame>
        <p:nvGraphicFramePr>
          <p:cNvPr id="5" name="Table 6">
            <a:extLst>
              <a:ext uri="{FF2B5EF4-FFF2-40B4-BE49-F238E27FC236}">
                <a16:creationId xmlns:a16="http://schemas.microsoft.com/office/drawing/2014/main" id="{46E41DBA-AC40-E077-8642-0C9554F2EC33}"/>
              </a:ext>
            </a:extLst>
          </p:cNvPr>
          <p:cNvGraphicFramePr>
            <a:graphicFrameLocks noGrp="1"/>
          </p:cNvGraphicFramePr>
          <p:nvPr>
            <p:ph idx="1"/>
            <p:extLst>
              <p:ext uri="{D42A27DB-BD31-4B8C-83A1-F6EECF244321}">
                <p14:modId xmlns:p14="http://schemas.microsoft.com/office/powerpoint/2010/main" val="3853172857"/>
              </p:ext>
            </p:extLst>
          </p:nvPr>
        </p:nvGraphicFramePr>
        <p:xfrm>
          <a:off x="146086" y="285750"/>
          <a:ext cx="8851828" cy="4262120"/>
        </p:xfrm>
        <a:graphic>
          <a:graphicData uri="http://schemas.openxmlformats.org/drawingml/2006/table">
            <a:tbl>
              <a:tblPr firstRow="1" bandRow="1">
                <a:tableStyleId>{5C22544A-7EE6-4342-B048-85BDC9FD1C3A}</a:tableStyleId>
              </a:tblPr>
              <a:tblGrid>
                <a:gridCol w="2673314">
                  <a:extLst>
                    <a:ext uri="{9D8B030D-6E8A-4147-A177-3AD203B41FA5}">
                      <a16:colId xmlns:a16="http://schemas.microsoft.com/office/drawing/2014/main" val="233267753"/>
                    </a:ext>
                  </a:extLst>
                </a:gridCol>
                <a:gridCol w="6178514">
                  <a:extLst>
                    <a:ext uri="{9D8B030D-6E8A-4147-A177-3AD203B41FA5}">
                      <a16:colId xmlns:a16="http://schemas.microsoft.com/office/drawing/2014/main" val="3397636748"/>
                    </a:ext>
                  </a:extLst>
                </a:gridCol>
              </a:tblGrid>
              <a:tr h="812977">
                <a:tc>
                  <a:txBody>
                    <a:bodyPr/>
                    <a:lstStyle/>
                    <a:p>
                      <a:r>
                        <a:rPr lang="en-US" sz="2800" dirty="0"/>
                        <a:t>Health Issues</a:t>
                      </a:r>
                    </a:p>
                  </a:txBody>
                  <a:tcPr/>
                </a:tc>
                <a:tc>
                  <a:txBody>
                    <a:bodyPr/>
                    <a:lstStyle/>
                    <a:p>
                      <a:r>
                        <a:rPr lang="en-US" sz="2800" dirty="0"/>
                        <a:t>Best Practices</a:t>
                      </a:r>
                    </a:p>
                  </a:txBody>
                  <a:tcPr/>
                </a:tc>
                <a:extLst>
                  <a:ext uri="{0D108BD9-81ED-4DB2-BD59-A6C34878D82A}">
                    <a16:rowId xmlns:a16="http://schemas.microsoft.com/office/drawing/2014/main" val="925836929"/>
                  </a:ext>
                </a:extLst>
              </a:tr>
              <a:tr h="1185643">
                <a:tc>
                  <a:txBody>
                    <a:bodyPr/>
                    <a:lstStyle/>
                    <a:p>
                      <a:r>
                        <a:rPr lang="en-US" sz="2000" dirty="0"/>
                        <a:t>Multimorbidity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dirty="0">
                          <a:solidFill>
                            <a:schemeClr val="bg2">
                              <a:lumMod val="10000"/>
                            </a:schemeClr>
                          </a:solidFill>
                          <a:latin typeface="Calibri" panose="020F0502020204030204" pitchFamily="34" charset="0"/>
                          <a:cs typeface="Calibri" panose="020F0502020204030204" pitchFamily="34" charset="0"/>
                        </a:rPr>
                        <a:t>Care navigation/coordination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dirty="0">
                          <a:solidFill>
                            <a:schemeClr val="bg2">
                              <a:lumMod val="10000"/>
                            </a:schemeClr>
                          </a:solidFill>
                          <a:latin typeface="Calibri" panose="020F0502020204030204" pitchFamily="34" charset="0"/>
                          <a:cs typeface="Calibri" panose="020F0502020204030204" pitchFamily="34" charset="0"/>
                        </a:rPr>
                        <a:t>Advance care planning (</a:t>
                      </a:r>
                      <a:r>
                        <a:rPr lang="en-US" sz="2000" dirty="0" err="1">
                          <a:solidFill>
                            <a:schemeClr val="bg2">
                              <a:lumMod val="10000"/>
                            </a:schemeClr>
                          </a:solidFill>
                          <a:latin typeface="Calibri" panose="020F0502020204030204" pitchFamily="34" charset="0"/>
                          <a:cs typeface="Calibri" panose="020F0502020204030204" pitchFamily="34" charset="0"/>
                        </a:rPr>
                        <a:t>eg</a:t>
                      </a:r>
                      <a:r>
                        <a:rPr lang="en-US" sz="2000" dirty="0">
                          <a:solidFill>
                            <a:schemeClr val="bg2">
                              <a:lumMod val="10000"/>
                            </a:schemeClr>
                          </a:solidFill>
                          <a:latin typeface="Calibri" panose="020F0502020204030204" pitchFamily="34" charset="0"/>
                          <a:cs typeface="Calibri" panose="020F0502020204030204" pitchFamily="34" charset="0"/>
                        </a:rPr>
                        <a:t>, prevention, multi-subspecialty management)</a:t>
                      </a:r>
                      <a:endParaRPr lang="en-US" sz="2000" baseline="30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47487810"/>
                  </a:ext>
                </a:extLst>
              </a:tr>
              <a:tr h="2263500">
                <a:tc>
                  <a:txBody>
                    <a:bodyPr/>
                    <a:lstStyle/>
                    <a:p>
                      <a:r>
                        <a:rPr lang="en-US" sz="2000" dirty="0"/>
                        <a:t>Frailty</a:t>
                      </a:r>
                    </a:p>
                  </a:txBody>
                  <a:tcPr/>
                </a:tc>
                <a:tc>
                  <a:txBody>
                    <a:bodyPr/>
                    <a:lstStyle/>
                    <a:p>
                      <a:pPr marL="285750" indent="-285750" algn="l">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Screen patients </a:t>
                      </a:r>
                      <a:r>
                        <a:rPr lang="en-US" sz="2000" i="1" u="none"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rPr>
                        <a:t>50 </a:t>
                      </a:r>
                      <a:r>
                        <a:rPr lang="en-US" sz="2000" dirty="0" err="1">
                          <a:solidFill>
                            <a:schemeClr val="tx1"/>
                          </a:solidFill>
                          <a:latin typeface="Calibri" panose="020F0502020204030204" pitchFamily="34" charset="0"/>
                          <a:cs typeface="Calibri" panose="020F0502020204030204" pitchFamily="34" charset="0"/>
                        </a:rPr>
                        <a:t>yr</a:t>
                      </a:r>
                      <a:r>
                        <a:rPr lang="en-US" sz="2000" dirty="0">
                          <a:solidFill>
                            <a:schemeClr val="tx1"/>
                          </a:solidFill>
                          <a:latin typeface="Calibri" panose="020F0502020204030204" pitchFamily="34" charset="0"/>
                          <a:cs typeface="Calibri" panose="020F0502020204030204" pitchFamily="34" charset="0"/>
                        </a:rPr>
                        <a:t> of age, every 1-2 </a:t>
                      </a:r>
                      <a:r>
                        <a:rPr lang="en-US" sz="2000" dirty="0" err="1">
                          <a:solidFill>
                            <a:schemeClr val="tx1"/>
                          </a:solidFill>
                          <a:latin typeface="Calibri" panose="020F0502020204030204" pitchFamily="34" charset="0"/>
                          <a:cs typeface="Calibri" panose="020F0502020204030204" pitchFamily="34" charset="0"/>
                        </a:rPr>
                        <a:t>yr</a:t>
                      </a:r>
                      <a:r>
                        <a:rPr lang="en-US" sz="2000" dirty="0">
                          <a:solidFill>
                            <a:schemeClr val="tx1"/>
                          </a:solidFill>
                          <a:latin typeface="Calibri" panose="020F0502020204030204" pitchFamily="34" charset="0"/>
                          <a:cs typeface="Calibri" panose="020F0502020204030204" pitchFamily="34" charset="0"/>
                        </a:rPr>
                        <a:t> if frail/prefrail, less frequent in those who are robust*</a:t>
                      </a:r>
                    </a:p>
                    <a:p>
                      <a:pPr marL="285750" indent="-285750" algn="l">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Address modifiable factors (smoking cessation, substance use counseling, physical activity, diet)</a:t>
                      </a:r>
                      <a:r>
                        <a:rPr lang="en-US" sz="2000" baseline="30000" dirty="0">
                          <a:solidFill>
                            <a:schemeClr val="tx1"/>
                          </a:solidFill>
                          <a:latin typeface="Calibri" panose="020F0502020204030204" pitchFamily="34" charset="0"/>
                          <a:cs typeface="Calibri" panose="020F0502020204030204" pitchFamily="34" charset="0"/>
                        </a:rPr>
                        <a:t>3</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Comprehensive geriatric assessment</a:t>
                      </a:r>
                      <a:r>
                        <a:rPr lang="en-US" sz="2000" baseline="30000" dirty="0">
                          <a:solidFill>
                            <a:schemeClr val="tx1"/>
                          </a:solidFill>
                          <a:latin typeface="Calibri" panose="020F0502020204030204" pitchFamily="34" charset="0"/>
                          <a:cs typeface="Calibri" panose="020F0502020204030204" pitchFamily="34" charset="0"/>
                        </a:rPr>
                        <a:t>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Management of polypharmacy</a:t>
                      </a:r>
                      <a:r>
                        <a:rPr kumimoji="0" lang="en-US" sz="2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rPr>
                        <a:t>4</a:t>
                      </a:r>
                    </a:p>
                  </a:txBody>
                  <a:tcPr/>
                </a:tc>
                <a:extLst>
                  <a:ext uri="{0D108BD9-81ED-4DB2-BD59-A6C34878D82A}">
                    <a16:rowId xmlns:a16="http://schemas.microsoft.com/office/drawing/2014/main" val="17133557"/>
                  </a:ext>
                </a:extLst>
              </a:tr>
            </a:tbl>
          </a:graphicData>
        </a:graphic>
      </p:graphicFrame>
      <p:sp>
        <p:nvSpPr>
          <p:cNvPr id="9" name="TextBox 8">
            <a:extLst>
              <a:ext uri="{FF2B5EF4-FFF2-40B4-BE49-F238E27FC236}">
                <a16:creationId xmlns:a16="http://schemas.microsoft.com/office/drawing/2014/main" id="{A4FAE21E-E5BA-1223-529F-E7E747A38198}"/>
              </a:ext>
            </a:extLst>
          </p:cNvPr>
          <p:cNvSpPr txBox="1"/>
          <p:nvPr/>
        </p:nvSpPr>
        <p:spPr>
          <a:xfrm>
            <a:off x="2514600" y="4688483"/>
            <a:ext cx="4572000" cy="430887"/>
          </a:xfrm>
          <a:prstGeom prst="rect">
            <a:avLst/>
          </a:prstGeom>
          <a:noFill/>
        </p:spPr>
        <p:txBody>
          <a:bodyPr wrap="square">
            <a:spAutoFit/>
          </a:bodyPr>
          <a:lstStyle/>
          <a:p>
            <a:r>
              <a:rPr kumimoji="0" lang="en-US"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2. Wong. </a:t>
            </a:r>
            <a:r>
              <a:rPr kumimoji="0" lang="fr-FR"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Clin Infect Dis. 2018;66:1230. </a:t>
            </a:r>
            <a:br>
              <a:rPr kumimoji="0" lang="fr-FR"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br>
            <a:r>
              <a:rPr kumimoji="0" lang="en-US"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3. </a:t>
            </a:r>
            <a:r>
              <a:rPr kumimoji="0" lang="en-US" altLang="en-US" sz="11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Falutz</a:t>
            </a:r>
            <a:r>
              <a:rPr kumimoji="0" lang="en-US"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r>
              <a:rPr kumimoji="0" lang="en-US" altLang="en-US" sz="11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Curr</a:t>
            </a:r>
            <a:r>
              <a:rPr kumimoji="0" lang="en-US"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r>
              <a:rPr kumimoji="0" lang="en-US" altLang="en-US" sz="11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Opin</a:t>
            </a:r>
            <a:r>
              <a:rPr kumimoji="0" lang="en-US"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HIV AIDS. 2021;16:133. </a:t>
            </a:r>
            <a:r>
              <a:rPr kumimoji="0" lang="fr-FR"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4. </a:t>
            </a:r>
            <a:r>
              <a:rPr kumimoji="0" lang="fr-FR" altLang="en-US" sz="11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Saag</a:t>
            </a:r>
            <a:r>
              <a:rPr kumimoji="0" lang="fr-FR"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r>
              <a:rPr kumimoji="0" lang="en-US" altLang="en-US"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JAMA. 2020;324:1651 </a:t>
            </a:r>
            <a:endParaRPr lang="en-US" sz="1100" dirty="0">
              <a:solidFill>
                <a:schemeClr val="bg1"/>
              </a:solidFill>
            </a:endParaRPr>
          </a:p>
        </p:txBody>
      </p:sp>
    </p:spTree>
    <p:extLst>
      <p:ext uri="{BB962C8B-B14F-4D97-AF65-F5344CB8AC3E}">
        <p14:creationId xmlns:p14="http://schemas.microsoft.com/office/powerpoint/2010/main" val="116850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rmAutofit/>
          </a:bodyPr>
          <a:lstStyle/>
          <a:p>
            <a:pPr marL="514350" indent="-514350">
              <a:buFont typeface="+mj-lt"/>
              <a:buAutoNum type="arabicPeriod"/>
            </a:pPr>
            <a:r>
              <a:rPr lang="en-US" dirty="0"/>
              <a:t>Recognize the landscape of HIV and Aging.</a:t>
            </a:r>
          </a:p>
          <a:p>
            <a:pPr marL="514350" indent="-514350">
              <a:buFont typeface="+mj-lt"/>
              <a:buAutoNum type="arabicPeriod"/>
            </a:pPr>
            <a:endParaRPr lang="en-US" dirty="0"/>
          </a:p>
          <a:p>
            <a:pPr marL="514350" indent="-514350">
              <a:buFont typeface="+mj-lt"/>
              <a:buAutoNum type="arabicPeriod"/>
            </a:pPr>
            <a:r>
              <a:rPr lang="en-US" dirty="0"/>
              <a:t>Discuss health challenges with aging.</a:t>
            </a:r>
          </a:p>
          <a:p>
            <a:pPr marL="514350" indent="-514350">
              <a:buFont typeface="+mj-lt"/>
              <a:buAutoNum type="arabicPeriod"/>
            </a:pPr>
            <a:endParaRPr lang="en-US" dirty="0"/>
          </a:p>
          <a:p>
            <a:pPr marL="514350" indent="-514350">
              <a:buFont typeface="+mj-lt"/>
              <a:buAutoNum type="arabicPeriod"/>
            </a:pPr>
            <a:r>
              <a:rPr lang="en-US" dirty="0"/>
              <a:t>Identify ways that we can optimize quality of care for patients aging with HIV.</a:t>
            </a:r>
          </a:p>
          <a:p>
            <a:pPr marL="0" indent="0">
              <a:buNone/>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338728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68ED5-CC90-5395-4C43-2812F05E95F0}"/>
              </a:ext>
            </a:extLst>
          </p:cNvPr>
          <p:cNvSpPr>
            <a:spLocks noGrp="1"/>
          </p:cNvSpPr>
          <p:nvPr>
            <p:ph type="sldNum" sz="quarter" idx="12"/>
          </p:nvPr>
        </p:nvSpPr>
        <p:spPr/>
        <p:txBody>
          <a:bodyPr/>
          <a:lstStyle/>
          <a:p>
            <a:fld id="{6E2D2B3B-882E-40F3-A32F-6DD516915044}" type="slidenum">
              <a:rPr lang="en-US" smtClean="0"/>
              <a:pPr/>
              <a:t>30</a:t>
            </a:fld>
            <a:endParaRPr lang="en-US"/>
          </a:p>
        </p:txBody>
      </p:sp>
      <p:graphicFrame>
        <p:nvGraphicFramePr>
          <p:cNvPr id="5" name="Table 6">
            <a:extLst>
              <a:ext uri="{FF2B5EF4-FFF2-40B4-BE49-F238E27FC236}">
                <a16:creationId xmlns:a16="http://schemas.microsoft.com/office/drawing/2014/main" id="{D163A5E8-F1AC-9343-8EF6-4ABCDC74F46A}"/>
              </a:ext>
            </a:extLst>
          </p:cNvPr>
          <p:cNvGraphicFramePr>
            <a:graphicFrameLocks noGrp="1"/>
          </p:cNvGraphicFramePr>
          <p:nvPr>
            <p:ph idx="1"/>
            <p:extLst>
              <p:ext uri="{D42A27DB-BD31-4B8C-83A1-F6EECF244321}">
                <p14:modId xmlns:p14="http://schemas.microsoft.com/office/powerpoint/2010/main" val="3987657400"/>
              </p:ext>
            </p:extLst>
          </p:nvPr>
        </p:nvGraphicFramePr>
        <p:xfrm>
          <a:off x="146086" y="73291"/>
          <a:ext cx="8851828" cy="4572000"/>
        </p:xfrm>
        <a:graphic>
          <a:graphicData uri="http://schemas.openxmlformats.org/drawingml/2006/table">
            <a:tbl>
              <a:tblPr firstRow="1" bandRow="1">
                <a:tableStyleId>{5C22544A-7EE6-4342-B048-85BDC9FD1C3A}</a:tableStyleId>
              </a:tblPr>
              <a:tblGrid>
                <a:gridCol w="2858930">
                  <a:extLst>
                    <a:ext uri="{9D8B030D-6E8A-4147-A177-3AD203B41FA5}">
                      <a16:colId xmlns:a16="http://schemas.microsoft.com/office/drawing/2014/main" val="233267753"/>
                    </a:ext>
                  </a:extLst>
                </a:gridCol>
                <a:gridCol w="5992898">
                  <a:extLst>
                    <a:ext uri="{9D8B030D-6E8A-4147-A177-3AD203B41FA5}">
                      <a16:colId xmlns:a16="http://schemas.microsoft.com/office/drawing/2014/main" val="3397636748"/>
                    </a:ext>
                  </a:extLst>
                </a:gridCol>
              </a:tblGrid>
              <a:tr h="280549">
                <a:tc>
                  <a:txBody>
                    <a:bodyPr/>
                    <a:lstStyle/>
                    <a:p>
                      <a:r>
                        <a:rPr lang="en-US" sz="2800" dirty="0"/>
                        <a:t>Health Issues</a:t>
                      </a:r>
                    </a:p>
                  </a:txBody>
                  <a:tcPr/>
                </a:tc>
                <a:tc>
                  <a:txBody>
                    <a:bodyPr/>
                    <a:lstStyle/>
                    <a:p>
                      <a:r>
                        <a:rPr lang="en-US" sz="2800" dirty="0"/>
                        <a:t>Best Practices</a:t>
                      </a:r>
                    </a:p>
                  </a:txBody>
                  <a:tcPr/>
                </a:tc>
                <a:extLst>
                  <a:ext uri="{0D108BD9-81ED-4DB2-BD59-A6C34878D82A}">
                    <a16:rowId xmlns:a16="http://schemas.microsoft.com/office/drawing/2014/main" val="925836929"/>
                  </a:ext>
                </a:extLst>
              </a:tr>
              <a:tr h="2132937">
                <a:tc>
                  <a:txBody>
                    <a:bodyPr/>
                    <a:lstStyle/>
                    <a:p>
                      <a:r>
                        <a:rPr lang="en-US" sz="2400" dirty="0"/>
                        <a:t>Polypharmacy</a:t>
                      </a:r>
                    </a:p>
                  </a:txBody>
                  <a:tcPr/>
                </a:tc>
                <a:tc>
                  <a:txBody>
                    <a:bodyPr/>
                    <a:lstStyle/>
                    <a:p>
                      <a:pPr marL="288925" indent="-280988" algn="l">
                        <a:buFont typeface="Wingdings" panose="05000000000000000000" pitchFamily="2" charset="2"/>
                        <a:buChar char="§"/>
                        <a:tabLst/>
                      </a:pPr>
                      <a:r>
                        <a:rPr lang="en-US" sz="2000" dirty="0">
                          <a:solidFill>
                            <a:schemeClr val="bg2">
                              <a:lumMod val="10000"/>
                            </a:schemeClr>
                          </a:solidFill>
                          <a:latin typeface="Calibri" panose="020F0502020204030204" pitchFamily="34" charset="0"/>
                          <a:cs typeface="Calibri" panose="020F0502020204030204" pitchFamily="34" charset="0"/>
                        </a:rPr>
                        <a:t>Medication review at every </a:t>
                      </a:r>
                      <a:r>
                        <a:rPr lang="en-US" sz="2000" dirty="0">
                          <a:solidFill>
                            <a:schemeClr val="tx1"/>
                          </a:solidFill>
                          <a:latin typeface="Calibri" panose="020F0502020204030204" pitchFamily="34" charset="0"/>
                          <a:cs typeface="Calibri" panose="020F0502020204030204" pitchFamily="34" charset="0"/>
                        </a:rPr>
                        <a:t>visit</a:t>
                      </a:r>
                      <a:r>
                        <a:rPr lang="en-US" sz="2000" baseline="30000" dirty="0">
                          <a:solidFill>
                            <a:schemeClr val="tx1"/>
                          </a:solidFill>
                          <a:latin typeface="Calibri" panose="020F0502020204030204" pitchFamily="34" charset="0"/>
                          <a:cs typeface="Calibri" panose="020F0502020204030204" pitchFamily="34" charset="0"/>
                        </a:rPr>
                        <a:t>1</a:t>
                      </a:r>
                      <a:endParaRPr lang="en-US" sz="2000" dirty="0">
                        <a:solidFill>
                          <a:schemeClr val="tx1"/>
                        </a:solidFill>
                        <a:latin typeface="Calibri" panose="020F0502020204030204" pitchFamily="34" charset="0"/>
                        <a:cs typeface="Calibri" panose="020F0502020204030204" pitchFamily="34" charset="0"/>
                      </a:endParaRPr>
                    </a:p>
                    <a:p>
                      <a:pPr marL="288925" indent="-280988" algn="l">
                        <a:buFont typeface="Wingdings" panose="05000000000000000000" pitchFamily="2" charset="2"/>
                        <a:buChar char="§"/>
                        <a:tabLst/>
                      </a:pPr>
                      <a:r>
                        <a:rPr lang="en-US" sz="2000" dirty="0">
                          <a:solidFill>
                            <a:schemeClr val="tx1"/>
                          </a:solidFill>
                          <a:latin typeface="Calibri" panose="020F0502020204030204" pitchFamily="34" charset="0"/>
                          <a:cs typeface="Calibri" panose="020F0502020204030204" pitchFamily="34" charset="0"/>
                        </a:rPr>
                        <a:t>Medication reconciliation at least yearly including prescription, Over the Counter (OTC), topical, herbal medications</a:t>
                      </a:r>
                      <a:r>
                        <a:rPr lang="en-US" sz="2000" baseline="30000" dirty="0">
                          <a:solidFill>
                            <a:schemeClr val="tx1"/>
                          </a:solidFill>
                          <a:latin typeface="Calibri" panose="020F0502020204030204" pitchFamily="34" charset="0"/>
                          <a:cs typeface="Calibri" panose="020F0502020204030204" pitchFamily="34" charset="0"/>
                        </a:rPr>
                        <a:t>1</a:t>
                      </a:r>
                      <a:r>
                        <a:rPr lang="en-US" sz="2000" dirty="0">
                          <a:solidFill>
                            <a:schemeClr val="tx1"/>
                          </a:solidFill>
                          <a:latin typeface="Calibri" panose="020F0502020204030204" pitchFamily="34" charset="0"/>
                          <a:cs typeface="Calibri" panose="020F0502020204030204" pitchFamily="34" charset="0"/>
                        </a:rPr>
                        <a:t>: </a:t>
                      </a:r>
                    </a:p>
                    <a:p>
                      <a:pPr marL="742950" lvl="1" indent="-285750" algn="l">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Review for Dedicated Drug to Drug Interactions (DDI’s)</a:t>
                      </a:r>
                    </a:p>
                    <a:p>
                      <a:pPr marL="742950" lvl="1" indent="-285750" algn="l">
                        <a:buFont typeface="Arial" panose="020B0604020202020204" pitchFamily="34" charset="0"/>
                        <a:buChar char="‒"/>
                      </a:pPr>
                      <a:r>
                        <a:rPr lang="en-US" sz="2000" dirty="0">
                          <a:solidFill>
                            <a:schemeClr val="bg2">
                              <a:lumMod val="10000"/>
                            </a:schemeClr>
                          </a:solidFill>
                          <a:latin typeface="Calibri" panose="020F0502020204030204" pitchFamily="34" charset="0"/>
                          <a:cs typeface="Calibri" panose="020F0502020204030204" pitchFamily="34" charset="0"/>
                        </a:rPr>
                        <a:t>Discontinue unnecessary medications</a:t>
                      </a:r>
                    </a:p>
                    <a:p>
                      <a:pPr marL="742950" lvl="1" indent="-285750" algn="l">
                        <a:buFont typeface="Arial" panose="020B0604020202020204" pitchFamily="34" charset="0"/>
                        <a:buChar char="‒"/>
                      </a:pPr>
                      <a:r>
                        <a:rPr lang="en-US" sz="2000" dirty="0">
                          <a:solidFill>
                            <a:schemeClr val="bg2">
                              <a:lumMod val="10000"/>
                            </a:schemeClr>
                          </a:solidFill>
                          <a:latin typeface="Calibri" panose="020F0502020204030204" pitchFamily="34" charset="0"/>
                          <a:cs typeface="Calibri" panose="020F0502020204030204" pitchFamily="34" charset="0"/>
                        </a:rPr>
                        <a:t>Simplify regimen</a:t>
                      </a:r>
                    </a:p>
                    <a:p>
                      <a:pPr marL="742950" lvl="1" indent="-285750" algn="l">
                        <a:buFont typeface="Arial" panose="020B0604020202020204" pitchFamily="34" charset="0"/>
                        <a:buChar char="‒"/>
                      </a:pPr>
                      <a:r>
                        <a:rPr lang="en-US" sz="2000" dirty="0">
                          <a:solidFill>
                            <a:schemeClr val="bg2">
                              <a:lumMod val="10000"/>
                            </a:schemeClr>
                          </a:solidFill>
                          <a:latin typeface="Calibri" panose="020F0502020204030204" pitchFamily="34" charset="0"/>
                          <a:cs typeface="Calibri" panose="020F0502020204030204" pitchFamily="34" charset="0"/>
                        </a:rPr>
                        <a:t>Consider ADEs for potential new syndrome </a:t>
                      </a:r>
                    </a:p>
                    <a:p>
                      <a:pPr marL="742950" lvl="1" indent="-285750" algn="l">
                        <a:buFont typeface="Arial" panose="020B0604020202020204" pitchFamily="34" charset="0"/>
                        <a:buChar char="‒"/>
                      </a:pPr>
                      <a:r>
                        <a:rPr lang="en-US" sz="2000" dirty="0">
                          <a:solidFill>
                            <a:schemeClr val="bg2">
                              <a:lumMod val="10000"/>
                            </a:schemeClr>
                          </a:solidFill>
                          <a:latin typeface="Calibri" panose="020F0502020204030204" pitchFamily="34" charset="0"/>
                          <a:cs typeface="Calibri" panose="020F0502020204030204" pitchFamily="34" charset="0"/>
                        </a:rPr>
                        <a:t>Consider nonpharmaceutical approaches </a:t>
                      </a:r>
                    </a:p>
                    <a:p>
                      <a:pPr marL="742950" lvl="1" indent="-285750" algn="l">
                        <a:buFont typeface="Arial" panose="020B0604020202020204" pitchFamily="34" charset="0"/>
                        <a:buChar char="‒"/>
                      </a:pPr>
                      <a:r>
                        <a:rPr lang="en-US" sz="2000" dirty="0">
                          <a:solidFill>
                            <a:schemeClr val="bg2">
                              <a:lumMod val="10000"/>
                            </a:schemeClr>
                          </a:solidFill>
                          <a:latin typeface="Calibri" panose="020F0502020204030204" pitchFamily="34" charset="0"/>
                          <a:cs typeface="Calibri" panose="020F0502020204030204" pitchFamily="34" charset="0"/>
                        </a:rPr>
                        <a:t>Substitute medications with safer options if able (</a:t>
                      </a:r>
                      <a:r>
                        <a:rPr lang="en-US" sz="2000" dirty="0" err="1">
                          <a:solidFill>
                            <a:schemeClr val="bg2">
                              <a:lumMod val="10000"/>
                            </a:schemeClr>
                          </a:solidFill>
                          <a:latin typeface="Calibri" panose="020F0502020204030204" pitchFamily="34" charset="0"/>
                          <a:cs typeface="Calibri" panose="020F0502020204030204" pitchFamily="34" charset="0"/>
                        </a:rPr>
                        <a:t>eg</a:t>
                      </a:r>
                      <a:r>
                        <a:rPr lang="en-US" sz="2000" dirty="0">
                          <a:solidFill>
                            <a:schemeClr val="bg2">
                              <a:lumMod val="10000"/>
                            </a:schemeClr>
                          </a:solidFill>
                          <a:latin typeface="Calibri" panose="020F0502020204030204" pitchFamily="34" charset="0"/>
                          <a:cs typeface="Calibri" panose="020F0502020204030204" pitchFamily="34" charset="0"/>
                        </a:rPr>
                        <a:t>, Beers or STOPP criteria) </a:t>
                      </a:r>
                    </a:p>
                    <a:p>
                      <a:pPr marL="742950" lvl="1" indent="-285750" algn="l">
                        <a:buFont typeface="Arial" panose="020B0604020202020204" pitchFamily="34" charset="0"/>
                        <a:buChar char="‒"/>
                      </a:pPr>
                      <a:r>
                        <a:rPr lang="en-US" sz="2000" dirty="0">
                          <a:solidFill>
                            <a:schemeClr val="bg2">
                              <a:lumMod val="10000"/>
                            </a:schemeClr>
                          </a:solidFill>
                          <a:latin typeface="Calibri" panose="020F0502020204030204" pitchFamily="34" charset="0"/>
                          <a:cs typeface="Calibri" panose="020F0502020204030204" pitchFamily="34" charset="0"/>
                        </a:rPr>
                        <a:t>Ensure appropriate dosing</a:t>
                      </a:r>
                    </a:p>
                  </a:txBody>
                  <a:tcPr/>
                </a:tc>
                <a:extLst>
                  <a:ext uri="{0D108BD9-81ED-4DB2-BD59-A6C34878D82A}">
                    <a16:rowId xmlns:a16="http://schemas.microsoft.com/office/drawing/2014/main" val="2752613569"/>
                  </a:ext>
                </a:extLst>
              </a:tr>
            </a:tbl>
          </a:graphicData>
        </a:graphic>
      </p:graphicFrame>
      <p:sp>
        <p:nvSpPr>
          <p:cNvPr id="6" name="TextBox 5">
            <a:extLst>
              <a:ext uri="{FF2B5EF4-FFF2-40B4-BE49-F238E27FC236}">
                <a16:creationId xmlns:a16="http://schemas.microsoft.com/office/drawing/2014/main" id="{8E7F301B-98A7-A9D5-D24C-F12BEB717048}"/>
              </a:ext>
            </a:extLst>
          </p:cNvPr>
          <p:cNvSpPr txBox="1"/>
          <p:nvPr/>
        </p:nvSpPr>
        <p:spPr>
          <a:xfrm>
            <a:off x="2362200" y="4751002"/>
            <a:ext cx="4572000" cy="276999"/>
          </a:xfrm>
          <a:prstGeom prst="rect">
            <a:avLst/>
          </a:prstGeom>
          <a:noFill/>
        </p:spPr>
        <p:txBody>
          <a:bodyPr wrap="square">
            <a:spAutoFit/>
          </a:bodyPr>
          <a:lstStyle/>
          <a:p>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1. </a:t>
            </a: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Sangarlangkarn</a:t>
            </a: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Open Forum Infect Dis. 2020;7:ofaa485</a:t>
            </a:r>
            <a:endParaRPr lang="en-US" sz="1200" dirty="0">
              <a:solidFill>
                <a:schemeClr val="bg1"/>
              </a:solidFill>
            </a:endParaRPr>
          </a:p>
        </p:txBody>
      </p:sp>
    </p:spTree>
    <p:extLst>
      <p:ext uri="{BB962C8B-B14F-4D97-AF65-F5344CB8AC3E}">
        <p14:creationId xmlns:p14="http://schemas.microsoft.com/office/powerpoint/2010/main" val="663253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14B9C6-9915-17D0-2EFB-69FD8E66AADB}"/>
              </a:ext>
            </a:extLst>
          </p:cNvPr>
          <p:cNvSpPr>
            <a:spLocks noGrp="1"/>
          </p:cNvSpPr>
          <p:nvPr>
            <p:ph type="sldNum" sz="quarter" idx="12"/>
          </p:nvPr>
        </p:nvSpPr>
        <p:spPr/>
        <p:txBody>
          <a:bodyPr/>
          <a:lstStyle/>
          <a:p>
            <a:fld id="{6E2D2B3B-882E-40F3-A32F-6DD516915044}" type="slidenum">
              <a:rPr lang="en-US" smtClean="0"/>
              <a:pPr/>
              <a:t>31</a:t>
            </a:fld>
            <a:endParaRPr lang="en-US"/>
          </a:p>
        </p:txBody>
      </p:sp>
      <p:graphicFrame>
        <p:nvGraphicFramePr>
          <p:cNvPr id="5" name="Table 6">
            <a:extLst>
              <a:ext uri="{FF2B5EF4-FFF2-40B4-BE49-F238E27FC236}">
                <a16:creationId xmlns:a16="http://schemas.microsoft.com/office/drawing/2014/main" id="{46E41DBA-AC40-E077-8642-0C9554F2EC33}"/>
              </a:ext>
            </a:extLst>
          </p:cNvPr>
          <p:cNvGraphicFramePr>
            <a:graphicFrameLocks noGrp="1"/>
          </p:cNvGraphicFramePr>
          <p:nvPr>
            <p:ph idx="1"/>
            <p:extLst>
              <p:ext uri="{D42A27DB-BD31-4B8C-83A1-F6EECF244321}">
                <p14:modId xmlns:p14="http://schemas.microsoft.com/office/powerpoint/2010/main" val="3088996818"/>
              </p:ext>
            </p:extLst>
          </p:nvPr>
        </p:nvGraphicFramePr>
        <p:xfrm>
          <a:off x="271708" y="285750"/>
          <a:ext cx="8534400" cy="4097140"/>
        </p:xfrm>
        <a:graphic>
          <a:graphicData uri="http://schemas.openxmlformats.org/drawingml/2006/table">
            <a:tbl>
              <a:tblPr firstRow="1" bandRow="1">
                <a:tableStyleId>{5C22544A-7EE6-4342-B048-85BDC9FD1C3A}</a:tableStyleId>
              </a:tblPr>
              <a:tblGrid>
                <a:gridCol w="2577449">
                  <a:extLst>
                    <a:ext uri="{9D8B030D-6E8A-4147-A177-3AD203B41FA5}">
                      <a16:colId xmlns:a16="http://schemas.microsoft.com/office/drawing/2014/main" val="233267753"/>
                    </a:ext>
                  </a:extLst>
                </a:gridCol>
                <a:gridCol w="5956951">
                  <a:extLst>
                    <a:ext uri="{9D8B030D-6E8A-4147-A177-3AD203B41FA5}">
                      <a16:colId xmlns:a16="http://schemas.microsoft.com/office/drawing/2014/main" val="3397636748"/>
                    </a:ext>
                  </a:extLst>
                </a:gridCol>
              </a:tblGrid>
              <a:tr h="476339">
                <a:tc>
                  <a:txBody>
                    <a:bodyPr/>
                    <a:lstStyle/>
                    <a:p>
                      <a:endParaRPr lang="en-US" sz="2800" dirty="0"/>
                    </a:p>
                  </a:txBody>
                  <a:tcPr/>
                </a:tc>
                <a:tc>
                  <a:txBody>
                    <a:bodyPr/>
                    <a:lstStyle/>
                    <a:p>
                      <a:r>
                        <a:rPr lang="en-US" sz="2800" dirty="0"/>
                        <a:t>Best Practices</a:t>
                      </a:r>
                    </a:p>
                  </a:txBody>
                  <a:tcPr/>
                </a:tc>
                <a:extLst>
                  <a:ext uri="{0D108BD9-81ED-4DB2-BD59-A6C34878D82A}">
                    <a16:rowId xmlns:a16="http://schemas.microsoft.com/office/drawing/2014/main" val="925836929"/>
                  </a:ext>
                </a:extLst>
              </a:tr>
              <a:tr h="864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Social Determinants of Health</a:t>
                      </a:r>
                    </a:p>
                    <a:p>
                      <a:endParaRPr lang="en-US" sz="20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dirty="0">
                          <a:solidFill>
                            <a:schemeClr val="bg2">
                              <a:lumMod val="10000"/>
                            </a:schemeClr>
                          </a:solidFill>
                          <a:latin typeface="Calibri" panose="020F0502020204030204" pitchFamily="34" charset="0"/>
                          <a:cs typeface="Calibri" panose="020F0502020204030204" pitchFamily="34" charset="0"/>
                        </a:rPr>
                        <a:t>Assessment of needs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dirty="0">
                          <a:solidFill>
                            <a:schemeClr val="bg2">
                              <a:lumMod val="10000"/>
                            </a:schemeClr>
                          </a:solidFill>
                          <a:latin typeface="Calibri" panose="020F0502020204030204" pitchFamily="34" charset="0"/>
                          <a:cs typeface="Calibri" panose="020F0502020204030204" pitchFamily="34" charset="0"/>
                        </a:rPr>
                        <a:t>Care navigation/coordination</a:t>
                      </a:r>
                    </a:p>
                  </a:txBody>
                  <a:tcPr/>
                </a:tc>
                <a:extLst>
                  <a:ext uri="{0D108BD9-81ED-4DB2-BD59-A6C34878D82A}">
                    <a16:rowId xmlns:a16="http://schemas.microsoft.com/office/drawing/2014/main" val="847487810"/>
                  </a:ext>
                </a:extLst>
              </a:tr>
              <a:tr h="754500">
                <a:tc>
                  <a:txBody>
                    <a:bodyPr/>
                    <a:lstStyle/>
                    <a:p>
                      <a:r>
                        <a:rPr lang="en-US" sz="2000" dirty="0"/>
                        <a:t>Autonomy/advocacy/Privacy</a:t>
                      </a:r>
                    </a:p>
                  </a:txBody>
                  <a:tcPr/>
                </a:tc>
                <a:tc>
                  <a:txBody>
                    <a:bodyPr/>
                    <a:lstStyle/>
                    <a:p>
                      <a:pPr marL="285750" indent="-285750" algn="l">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Shared decision making</a:t>
                      </a:r>
                      <a:endParaRPr kumimoji="0" lang="en-US" sz="2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7133557"/>
                  </a:ext>
                </a:extLst>
              </a:tr>
              <a:tr h="1562555">
                <a:tc>
                  <a:txBody>
                    <a:bodyPr/>
                    <a:lstStyle/>
                    <a:p>
                      <a:r>
                        <a:rPr lang="en-US" sz="2000" dirty="0"/>
                        <a:t>Patient –oriented care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Multidisciplinary team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“Aging –friendly” care (signs, location of services, patient journey, autonomy)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indent="-285750" algn="l">
                        <a:buFont typeface="Wingdings" panose="05000000000000000000" pitchFamily="2" charset="2"/>
                        <a:buChar char="§"/>
                      </a:pPr>
                      <a:endParaRPr kumimoji="0" lang="en-US" sz="2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519278942"/>
                  </a:ext>
                </a:extLst>
              </a:tr>
            </a:tbl>
          </a:graphicData>
        </a:graphic>
      </p:graphicFrame>
    </p:spTree>
    <p:extLst>
      <p:ext uri="{BB962C8B-B14F-4D97-AF65-F5344CB8AC3E}">
        <p14:creationId xmlns:p14="http://schemas.microsoft.com/office/powerpoint/2010/main" val="295882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CC68CA2B-05D5-CBBE-3524-1934C5838B97}"/>
              </a:ext>
            </a:extLst>
          </p:cNvPr>
          <p:cNvSpPr/>
          <p:nvPr/>
        </p:nvSpPr>
        <p:spPr bwMode="auto">
          <a:xfrm>
            <a:off x="7240906" y="2817518"/>
            <a:ext cx="1668005" cy="1394140"/>
          </a:xfrm>
          <a:prstGeom prst="hexagon">
            <a:avLst/>
          </a:prstGeom>
          <a:solidFill>
            <a:schemeClr val="accent5">
              <a:lumMod val="40000"/>
              <a:lumOff val="60000"/>
              <a:alpha val="50000"/>
            </a:schemeClr>
          </a:solidFill>
          <a:ln w="0">
            <a:solidFill>
              <a:schemeClr val="tx1"/>
            </a:solid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endParaRPr>
          </a:p>
        </p:txBody>
      </p:sp>
      <p:sp>
        <p:nvSpPr>
          <p:cNvPr id="2" name="Title 1">
            <a:extLst>
              <a:ext uri="{FF2B5EF4-FFF2-40B4-BE49-F238E27FC236}">
                <a16:creationId xmlns:a16="http://schemas.microsoft.com/office/drawing/2014/main" id="{0533FC86-C6AD-F247-46E7-D69C0E50243E}"/>
              </a:ext>
            </a:extLst>
          </p:cNvPr>
          <p:cNvSpPr>
            <a:spLocks noGrp="1"/>
          </p:cNvSpPr>
          <p:nvPr>
            <p:ph type="title"/>
          </p:nvPr>
        </p:nvSpPr>
        <p:spPr/>
        <p:txBody>
          <a:bodyPr/>
          <a:lstStyle/>
          <a:p>
            <a:r>
              <a:rPr lang="en-US" sz="3200" dirty="0">
                <a:cs typeface="Calibri" panose="020F0502020204030204" pitchFamily="34" charset="0"/>
              </a:rPr>
              <a:t>Challenges Faced by Aging Persons With HIV</a:t>
            </a:r>
            <a:endParaRPr lang="en-US" sz="3200" dirty="0"/>
          </a:p>
        </p:txBody>
      </p:sp>
      <p:sp>
        <p:nvSpPr>
          <p:cNvPr id="9" name="Content Placeholder 8">
            <a:extLst>
              <a:ext uri="{FF2B5EF4-FFF2-40B4-BE49-F238E27FC236}">
                <a16:creationId xmlns:a16="http://schemas.microsoft.com/office/drawing/2014/main" id="{3FFEAE74-5420-E20B-B1B8-C2A5B616B880}"/>
              </a:ext>
            </a:extLst>
          </p:cNvPr>
          <p:cNvSpPr>
            <a:spLocks noGrp="1"/>
          </p:cNvSpPr>
          <p:nvPr>
            <p:ph idx="1"/>
          </p:nvPr>
        </p:nvSpPr>
        <p:spPr>
          <a:xfrm>
            <a:off x="205333" y="931843"/>
            <a:ext cx="8158147" cy="3488015"/>
          </a:xfrm>
        </p:spPr>
        <p:txBody>
          <a:bodyPr/>
          <a:lstStyle/>
          <a:p>
            <a:pPr marL="685800" lvl="2" indent="0">
              <a:buNone/>
            </a:pPr>
            <a:endParaRPr lang="en-US"/>
          </a:p>
          <a:p>
            <a:pPr lvl="2"/>
            <a:endParaRPr lang="en-US"/>
          </a:p>
        </p:txBody>
      </p:sp>
      <p:sp>
        <p:nvSpPr>
          <p:cNvPr id="33" name="Content Placeholder 8">
            <a:extLst>
              <a:ext uri="{FF2B5EF4-FFF2-40B4-BE49-F238E27FC236}">
                <a16:creationId xmlns:a16="http://schemas.microsoft.com/office/drawing/2014/main" id="{BE5E6F5C-5053-9AB2-714B-C583A99F4D6B}"/>
              </a:ext>
            </a:extLst>
          </p:cNvPr>
          <p:cNvSpPr txBox="1">
            <a:spLocks/>
          </p:cNvSpPr>
          <p:nvPr/>
        </p:nvSpPr>
        <p:spPr bwMode="auto">
          <a:xfrm>
            <a:off x="436176" y="1004843"/>
            <a:ext cx="8158147" cy="348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685800" lvl="2" indent="0" defTabSz="685800">
              <a:spcBef>
                <a:spcPts val="750"/>
              </a:spcBef>
              <a:spcAft>
                <a:spcPts val="525"/>
              </a:spcAft>
              <a:buClr>
                <a:srgbClr val="000000"/>
              </a:buClr>
              <a:buNone/>
              <a:defRPr/>
            </a:pPr>
            <a:endParaRPr lang="en-US" sz="1800" kern="0">
              <a:solidFill>
                <a:srgbClr val="000000"/>
              </a:solidFill>
            </a:endParaRPr>
          </a:p>
          <a:p>
            <a:pPr marL="857250" lvl="2" indent="-171450" defTabSz="685800">
              <a:spcBef>
                <a:spcPts val="750"/>
              </a:spcBef>
              <a:spcAft>
                <a:spcPts val="525"/>
              </a:spcAft>
              <a:buClr>
                <a:srgbClr val="000000"/>
              </a:buClr>
              <a:defRPr/>
            </a:pPr>
            <a:endParaRPr lang="en-US" sz="1800" kern="0">
              <a:solidFill>
                <a:srgbClr val="000000"/>
              </a:solidFill>
            </a:endParaRPr>
          </a:p>
        </p:txBody>
      </p:sp>
      <p:graphicFrame>
        <p:nvGraphicFramePr>
          <p:cNvPr id="34" name="Diagram 33">
            <a:extLst>
              <a:ext uri="{FF2B5EF4-FFF2-40B4-BE49-F238E27FC236}">
                <a16:creationId xmlns:a16="http://schemas.microsoft.com/office/drawing/2014/main" id="{41F6DE0C-D6A9-FE46-8383-BEF9443BF8DD}"/>
              </a:ext>
            </a:extLst>
          </p:cNvPr>
          <p:cNvGraphicFramePr/>
          <p:nvPr>
            <p:extLst>
              <p:ext uri="{D42A27DB-BD31-4B8C-83A1-F6EECF244321}">
                <p14:modId xmlns:p14="http://schemas.microsoft.com/office/powerpoint/2010/main" val="4127525754"/>
              </p:ext>
            </p:extLst>
          </p:nvPr>
        </p:nvGraphicFramePr>
        <p:xfrm>
          <a:off x="1214262" y="1241597"/>
          <a:ext cx="6794317" cy="327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F2CF7E8E-DA79-7631-5784-BC5DD3FB6F07}"/>
              </a:ext>
            </a:extLst>
          </p:cNvPr>
          <p:cNvSpPr txBox="1"/>
          <p:nvPr/>
        </p:nvSpPr>
        <p:spPr bwMode="auto">
          <a:xfrm>
            <a:off x="1143979" y="830161"/>
            <a:ext cx="3684458"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defTabSz="342900">
              <a:spcBef>
                <a:spcPct val="50000"/>
              </a:spcBef>
              <a:spcAft>
                <a:spcPct val="0"/>
              </a:spcAft>
              <a:defRPr/>
            </a:pPr>
            <a:r>
              <a:rPr lang="en-US" b="1" dirty="0">
                <a:solidFill>
                  <a:srgbClr val="015873"/>
                </a:solidFill>
                <a:latin typeface="Calibri" panose="020F0502020204030204" pitchFamily="34" charset="0"/>
                <a:cs typeface="Arial" panose="020B0604020202020204" pitchFamily="34" charset="0"/>
              </a:rPr>
              <a:t>MEDICAL</a:t>
            </a:r>
          </a:p>
        </p:txBody>
      </p:sp>
      <p:sp>
        <p:nvSpPr>
          <p:cNvPr id="36" name="TextBox 35">
            <a:extLst>
              <a:ext uri="{FF2B5EF4-FFF2-40B4-BE49-F238E27FC236}">
                <a16:creationId xmlns:a16="http://schemas.microsoft.com/office/drawing/2014/main" id="{A46AE0F2-F554-628F-281A-B54CDB3B8596}"/>
              </a:ext>
            </a:extLst>
          </p:cNvPr>
          <p:cNvSpPr txBox="1"/>
          <p:nvPr/>
        </p:nvSpPr>
        <p:spPr bwMode="auto">
          <a:xfrm>
            <a:off x="4608561" y="832546"/>
            <a:ext cx="3699065"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defTabSz="342900">
              <a:spcBef>
                <a:spcPct val="50000"/>
              </a:spcBef>
              <a:spcAft>
                <a:spcPct val="0"/>
              </a:spcAft>
              <a:defRPr/>
            </a:pPr>
            <a:r>
              <a:rPr lang="en-US" b="1" dirty="0">
                <a:solidFill>
                  <a:srgbClr val="E1471D"/>
                </a:solidFill>
                <a:latin typeface="Calibri" panose="020F0502020204030204" pitchFamily="34" charset="0"/>
                <a:cs typeface="Arial" panose="020B0604020202020204" pitchFamily="34" charset="0"/>
              </a:rPr>
              <a:t>PSYCHOSOCIAL</a:t>
            </a:r>
          </a:p>
        </p:txBody>
      </p:sp>
      <p:grpSp>
        <p:nvGrpSpPr>
          <p:cNvPr id="37" name="Group 36">
            <a:extLst>
              <a:ext uri="{FF2B5EF4-FFF2-40B4-BE49-F238E27FC236}">
                <a16:creationId xmlns:a16="http://schemas.microsoft.com/office/drawing/2014/main" id="{C1FBDB85-64AC-4BAE-038D-0D8670E6C0AB}"/>
              </a:ext>
            </a:extLst>
          </p:cNvPr>
          <p:cNvGrpSpPr/>
          <p:nvPr/>
        </p:nvGrpSpPr>
        <p:grpSpPr>
          <a:xfrm>
            <a:off x="1739962" y="1317538"/>
            <a:ext cx="615083" cy="615083"/>
            <a:chOff x="2325139" y="2068245"/>
            <a:chExt cx="820110" cy="820110"/>
          </a:xfrm>
        </p:grpSpPr>
        <p:sp>
          <p:nvSpPr>
            <p:cNvPr id="38" name="Oval 37">
              <a:extLst>
                <a:ext uri="{FF2B5EF4-FFF2-40B4-BE49-F238E27FC236}">
                  <a16:creationId xmlns:a16="http://schemas.microsoft.com/office/drawing/2014/main" id="{E0046295-7C17-DB08-7E51-00765D13E332}"/>
                </a:ext>
              </a:extLst>
            </p:cNvPr>
            <p:cNvSpPr/>
            <p:nvPr/>
          </p:nvSpPr>
          <p:spPr bwMode="auto">
            <a:xfrm>
              <a:off x="2325139" y="2068245"/>
              <a:ext cx="820110" cy="820110"/>
            </a:xfrm>
            <a:prstGeom prst="ellipse">
              <a:avLst/>
            </a:prstGeom>
            <a:solidFill>
              <a:schemeClr val="bg2"/>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39" name="Graphic 38">
              <a:extLst>
                <a:ext uri="{FF2B5EF4-FFF2-40B4-BE49-F238E27FC236}">
                  <a16:creationId xmlns:a16="http://schemas.microsoft.com/office/drawing/2014/main" id="{99E37CE8-98D4-D5A6-60C9-30BABBD735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39079" y="2288326"/>
              <a:ext cx="592230" cy="468848"/>
            </a:xfrm>
            <a:prstGeom prst="rect">
              <a:avLst/>
            </a:prstGeom>
          </p:spPr>
        </p:pic>
      </p:grpSp>
      <p:sp>
        <p:nvSpPr>
          <p:cNvPr id="41" name="Oval 40">
            <a:extLst>
              <a:ext uri="{FF2B5EF4-FFF2-40B4-BE49-F238E27FC236}">
                <a16:creationId xmlns:a16="http://schemas.microsoft.com/office/drawing/2014/main" id="{EF186E26-2571-A1DA-E11E-2610AC46CDBD}"/>
              </a:ext>
            </a:extLst>
          </p:cNvPr>
          <p:cNvSpPr/>
          <p:nvPr/>
        </p:nvSpPr>
        <p:spPr bwMode="auto">
          <a:xfrm>
            <a:off x="3471028" y="1090290"/>
            <a:ext cx="592597" cy="615083"/>
          </a:xfrm>
          <a:prstGeom prst="ellipse">
            <a:avLst/>
          </a:prstGeom>
          <a:solidFill>
            <a:schemeClr val="accent1"/>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8B28EA27-C7C9-8680-7786-F71DADE64352}"/>
              </a:ext>
            </a:extLst>
          </p:cNvPr>
          <p:cNvGrpSpPr/>
          <p:nvPr/>
        </p:nvGrpSpPr>
        <p:grpSpPr>
          <a:xfrm>
            <a:off x="2586481" y="3811125"/>
            <a:ext cx="615083" cy="615083"/>
            <a:chOff x="3005164" y="3732895"/>
            <a:chExt cx="820110" cy="820110"/>
          </a:xfrm>
        </p:grpSpPr>
        <p:sp>
          <p:nvSpPr>
            <p:cNvPr id="44" name="Oval 43">
              <a:extLst>
                <a:ext uri="{FF2B5EF4-FFF2-40B4-BE49-F238E27FC236}">
                  <a16:creationId xmlns:a16="http://schemas.microsoft.com/office/drawing/2014/main" id="{33E0BF1A-893B-9E3C-5045-BDCDE229E2AF}"/>
                </a:ext>
              </a:extLst>
            </p:cNvPr>
            <p:cNvSpPr/>
            <p:nvPr/>
          </p:nvSpPr>
          <p:spPr bwMode="auto">
            <a:xfrm>
              <a:off x="3005164" y="3732895"/>
              <a:ext cx="820110" cy="820110"/>
            </a:xfrm>
            <a:prstGeom prst="ellipse">
              <a:avLst/>
            </a:prstGeom>
            <a:solidFill>
              <a:schemeClr val="accent2"/>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45" name="Graphic 44">
              <a:extLst>
                <a:ext uri="{FF2B5EF4-FFF2-40B4-BE49-F238E27FC236}">
                  <a16:creationId xmlns:a16="http://schemas.microsoft.com/office/drawing/2014/main" id="{1786FF18-C79F-90D5-DAB3-AB88E76631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35145" y="3862876"/>
              <a:ext cx="560149" cy="560149"/>
            </a:xfrm>
            <a:prstGeom prst="rect">
              <a:avLst/>
            </a:prstGeom>
          </p:spPr>
        </p:pic>
      </p:grpSp>
      <p:grpSp>
        <p:nvGrpSpPr>
          <p:cNvPr id="48" name="Group 47">
            <a:extLst>
              <a:ext uri="{FF2B5EF4-FFF2-40B4-BE49-F238E27FC236}">
                <a16:creationId xmlns:a16="http://schemas.microsoft.com/office/drawing/2014/main" id="{296CCADB-135C-0491-EB54-D97262072E8C}"/>
              </a:ext>
            </a:extLst>
          </p:cNvPr>
          <p:cNvGrpSpPr/>
          <p:nvPr/>
        </p:nvGrpSpPr>
        <p:grpSpPr>
          <a:xfrm>
            <a:off x="4329540" y="3811125"/>
            <a:ext cx="615083" cy="615083"/>
            <a:chOff x="4992936" y="4022061"/>
            <a:chExt cx="820110" cy="820110"/>
          </a:xfrm>
        </p:grpSpPr>
        <p:sp>
          <p:nvSpPr>
            <p:cNvPr id="72" name="Oval 71">
              <a:extLst>
                <a:ext uri="{FF2B5EF4-FFF2-40B4-BE49-F238E27FC236}">
                  <a16:creationId xmlns:a16="http://schemas.microsoft.com/office/drawing/2014/main" id="{02D8F615-E309-5703-5524-1088F23FD3AD}"/>
                </a:ext>
              </a:extLst>
            </p:cNvPr>
            <p:cNvSpPr/>
            <p:nvPr/>
          </p:nvSpPr>
          <p:spPr bwMode="auto">
            <a:xfrm>
              <a:off x="4992936" y="4022061"/>
              <a:ext cx="820110" cy="820110"/>
            </a:xfrm>
            <a:prstGeom prst="ellipse">
              <a:avLst/>
            </a:prstGeom>
            <a:solidFill>
              <a:schemeClr val="accent4"/>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73" name="Graphic 72" descr="Man with cane outline">
              <a:extLst>
                <a:ext uri="{FF2B5EF4-FFF2-40B4-BE49-F238E27FC236}">
                  <a16:creationId xmlns:a16="http://schemas.microsoft.com/office/drawing/2014/main" id="{D23C493E-51C8-89B6-A031-8764B292A1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27973" y="4057098"/>
              <a:ext cx="750037" cy="750037"/>
            </a:xfrm>
            <a:prstGeom prst="rect">
              <a:avLst/>
            </a:prstGeom>
          </p:spPr>
        </p:pic>
      </p:grpSp>
      <p:grpSp>
        <p:nvGrpSpPr>
          <p:cNvPr id="74" name="Group 73">
            <a:extLst>
              <a:ext uri="{FF2B5EF4-FFF2-40B4-BE49-F238E27FC236}">
                <a16:creationId xmlns:a16="http://schemas.microsoft.com/office/drawing/2014/main" id="{21E46F6C-83ED-96E9-87B1-F2634A3F8CB7}"/>
              </a:ext>
            </a:extLst>
          </p:cNvPr>
          <p:cNvGrpSpPr/>
          <p:nvPr/>
        </p:nvGrpSpPr>
        <p:grpSpPr>
          <a:xfrm>
            <a:off x="6004905" y="3811125"/>
            <a:ext cx="615083" cy="615083"/>
            <a:chOff x="7953980" y="5316060"/>
            <a:chExt cx="820110" cy="820110"/>
          </a:xfrm>
        </p:grpSpPr>
        <p:sp>
          <p:nvSpPr>
            <p:cNvPr id="75" name="Oval 74">
              <a:extLst>
                <a:ext uri="{FF2B5EF4-FFF2-40B4-BE49-F238E27FC236}">
                  <a16:creationId xmlns:a16="http://schemas.microsoft.com/office/drawing/2014/main" id="{F4CF6C68-2555-D4B0-2235-BBFF84AEE875}"/>
                </a:ext>
              </a:extLst>
            </p:cNvPr>
            <p:cNvSpPr/>
            <p:nvPr/>
          </p:nvSpPr>
          <p:spPr bwMode="auto">
            <a:xfrm>
              <a:off x="7953980" y="5316060"/>
              <a:ext cx="820110" cy="820110"/>
            </a:xfrm>
            <a:prstGeom prst="ellipse">
              <a:avLst/>
            </a:prstGeom>
            <a:solidFill>
              <a:schemeClr val="accent5"/>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76" name="Graphic 75" descr="Two Hearts outline">
              <a:extLst>
                <a:ext uri="{FF2B5EF4-FFF2-40B4-BE49-F238E27FC236}">
                  <a16:creationId xmlns:a16="http://schemas.microsoft.com/office/drawing/2014/main" id="{A56737B4-EA4E-F356-FD06-448342B694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31465" y="5393545"/>
              <a:ext cx="665140" cy="665140"/>
            </a:xfrm>
            <a:prstGeom prst="rect">
              <a:avLst/>
            </a:prstGeom>
          </p:spPr>
        </p:pic>
      </p:grpSp>
      <p:grpSp>
        <p:nvGrpSpPr>
          <p:cNvPr id="77" name="Group 76">
            <a:extLst>
              <a:ext uri="{FF2B5EF4-FFF2-40B4-BE49-F238E27FC236}">
                <a16:creationId xmlns:a16="http://schemas.microsoft.com/office/drawing/2014/main" id="{33ECB2B6-14B3-C61B-0972-E6F9DC12D9CA}"/>
              </a:ext>
            </a:extLst>
          </p:cNvPr>
          <p:cNvGrpSpPr/>
          <p:nvPr/>
        </p:nvGrpSpPr>
        <p:grpSpPr>
          <a:xfrm>
            <a:off x="5143025" y="1136783"/>
            <a:ext cx="615083" cy="615083"/>
            <a:chOff x="6816994" y="1932195"/>
            <a:chExt cx="820110" cy="820110"/>
          </a:xfrm>
        </p:grpSpPr>
        <p:sp>
          <p:nvSpPr>
            <p:cNvPr id="78" name="Oval 77">
              <a:extLst>
                <a:ext uri="{FF2B5EF4-FFF2-40B4-BE49-F238E27FC236}">
                  <a16:creationId xmlns:a16="http://schemas.microsoft.com/office/drawing/2014/main" id="{37BB918E-92FE-A1AE-6866-4176DC6BAD3C}"/>
                </a:ext>
              </a:extLst>
            </p:cNvPr>
            <p:cNvSpPr/>
            <p:nvPr/>
          </p:nvSpPr>
          <p:spPr bwMode="auto">
            <a:xfrm>
              <a:off x="6816994" y="1932195"/>
              <a:ext cx="820110" cy="820110"/>
            </a:xfrm>
            <a:prstGeom prst="ellipse">
              <a:avLst/>
            </a:prstGeom>
            <a:solidFill>
              <a:schemeClr val="accent3"/>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A2E7CF61-4373-895A-742B-C1E16968C43E}"/>
                </a:ext>
              </a:extLst>
            </p:cNvPr>
            <p:cNvGrpSpPr/>
            <p:nvPr/>
          </p:nvGrpSpPr>
          <p:grpSpPr>
            <a:xfrm>
              <a:off x="6942448" y="1987825"/>
              <a:ext cx="569203" cy="708851"/>
              <a:chOff x="5665361" y="1803890"/>
              <a:chExt cx="1003216" cy="1249345"/>
            </a:xfrm>
            <a:solidFill>
              <a:schemeClr val="tx1"/>
            </a:solidFill>
          </p:grpSpPr>
          <p:grpSp>
            <p:nvGrpSpPr>
              <p:cNvPr id="80" name="Group 79">
                <a:extLst>
                  <a:ext uri="{FF2B5EF4-FFF2-40B4-BE49-F238E27FC236}">
                    <a16:creationId xmlns:a16="http://schemas.microsoft.com/office/drawing/2014/main" id="{F11536D0-BDBD-3B98-8080-484B551FEE88}"/>
                  </a:ext>
                </a:extLst>
              </p:cNvPr>
              <p:cNvGrpSpPr/>
              <p:nvPr/>
            </p:nvGrpSpPr>
            <p:grpSpPr>
              <a:xfrm>
                <a:off x="5708540" y="1985904"/>
                <a:ext cx="960037" cy="1067331"/>
                <a:chOff x="5708540" y="1985904"/>
                <a:chExt cx="960037" cy="1067331"/>
              </a:xfrm>
              <a:grpFill/>
            </p:grpSpPr>
            <p:pic>
              <p:nvPicPr>
                <p:cNvPr id="82" name="Graphic 81" descr="Male outline">
                  <a:extLst>
                    <a:ext uri="{FF2B5EF4-FFF2-40B4-BE49-F238E27FC236}">
                      <a16:creationId xmlns:a16="http://schemas.microsoft.com/office/drawing/2014/main" id="{8A10A432-D93E-5D3A-09B3-29FE6494B4C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54177" y="1985904"/>
                  <a:ext cx="914400" cy="914400"/>
                </a:xfrm>
                <a:prstGeom prst="rect">
                  <a:avLst/>
                </a:prstGeom>
              </p:spPr>
            </p:pic>
            <p:pic>
              <p:nvPicPr>
                <p:cNvPr id="83" name="Graphic 82" descr="Female outline">
                  <a:extLst>
                    <a:ext uri="{FF2B5EF4-FFF2-40B4-BE49-F238E27FC236}">
                      <a16:creationId xmlns:a16="http://schemas.microsoft.com/office/drawing/2014/main" id="{FB5BAE17-EE06-1156-3B40-F7D08E8CF5D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08540" y="2138835"/>
                  <a:ext cx="914400" cy="914400"/>
                </a:xfrm>
                <a:prstGeom prst="rect">
                  <a:avLst/>
                </a:prstGeom>
              </p:spPr>
            </p:pic>
          </p:grpSp>
          <p:pic>
            <p:nvPicPr>
              <p:cNvPr id="81" name="Graphic 80" descr="Lightning bolt outline">
                <a:extLst>
                  <a:ext uri="{FF2B5EF4-FFF2-40B4-BE49-F238E27FC236}">
                    <a16:creationId xmlns:a16="http://schemas.microsoft.com/office/drawing/2014/main" id="{CFB96AAB-31DF-C95B-087A-61B1629E671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0157675">
                <a:off x="5665361" y="1803890"/>
                <a:ext cx="731673" cy="731673"/>
              </a:xfrm>
              <a:prstGeom prst="rect">
                <a:avLst/>
              </a:prstGeom>
            </p:spPr>
          </p:pic>
        </p:grpSp>
      </p:grpSp>
      <p:grpSp>
        <p:nvGrpSpPr>
          <p:cNvPr id="84" name="Group 83">
            <a:extLst>
              <a:ext uri="{FF2B5EF4-FFF2-40B4-BE49-F238E27FC236}">
                <a16:creationId xmlns:a16="http://schemas.microsoft.com/office/drawing/2014/main" id="{0EC7E812-CCD2-1769-17E7-C9E38B540202}"/>
              </a:ext>
            </a:extLst>
          </p:cNvPr>
          <p:cNvGrpSpPr/>
          <p:nvPr/>
        </p:nvGrpSpPr>
        <p:grpSpPr>
          <a:xfrm>
            <a:off x="6867298" y="1317538"/>
            <a:ext cx="615083" cy="615083"/>
            <a:chOff x="8039647" y="2510436"/>
            <a:chExt cx="820110" cy="820110"/>
          </a:xfrm>
        </p:grpSpPr>
        <p:sp>
          <p:nvSpPr>
            <p:cNvPr id="85" name="Oval 84">
              <a:extLst>
                <a:ext uri="{FF2B5EF4-FFF2-40B4-BE49-F238E27FC236}">
                  <a16:creationId xmlns:a16="http://schemas.microsoft.com/office/drawing/2014/main" id="{8ED6A761-C5D3-866B-962E-A3EFD894DA7D}"/>
                </a:ext>
              </a:extLst>
            </p:cNvPr>
            <p:cNvSpPr/>
            <p:nvPr/>
          </p:nvSpPr>
          <p:spPr bwMode="auto">
            <a:xfrm>
              <a:off x="8039647" y="2510436"/>
              <a:ext cx="820110" cy="820110"/>
            </a:xfrm>
            <a:prstGeom prst="ellipse">
              <a:avLst/>
            </a:prstGeom>
            <a:solidFill>
              <a:schemeClr val="accent3">
                <a:lumMod val="75000"/>
              </a:schemeClr>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86" name="Graphic 85" descr="Care outline">
              <a:extLst>
                <a:ext uri="{FF2B5EF4-FFF2-40B4-BE49-F238E27FC236}">
                  <a16:creationId xmlns:a16="http://schemas.microsoft.com/office/drawing/2014/main" id="{E17B4D27-33AD-501A-9566-05712C280DB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40326" y="2611115"/>
              <a:ext cx="618752" cy="618752"/>
            </a:xfrm>
            <a:prstGeom prst="rect">
              <a:avLst/>
            </a:prstGeom>
          </p:spPr>
        </p:pic>
      </p:grpSp>
      <p:grpSp>
        <p:nvGrpSpPr>
          <p:cNvPr id="87" name="Group 86">
            <a:extLst>
              <a:ext uri="{FF2B5EF4-FFF2-40B4-BE49-F238E27FC236}">
                <a16:creationId xmlns:a16="http://schemas.microsoft.com/office/drawing/2014/main" id="{DD84D6CB-D04C-0C07-6435-A3B813109F8D}"/>
              </a:ext>
            </a:extLst>
          </p:cNvPr>
          <p:cNvGrpSpPr/>
          <p:nvPr/>
        </p:nvGrpSpPr>
        <p:grpSpPr>
          <a:xfrm>
            <a:off x="348418" y="2804236"/>
            <a:ext cx="1668005" cy="1407770"/>
            <a:chOff x="1138727" y="2064658"/>
            <a:chExt cx="2224006" cy="1877026"/>
          </a:xfrm>
          <a:solidFill>
            <a:schemeClr val="accent1">
              <a:lumMod val="40000"/>
              <a:lumOff val="60000"/>
              <a:alpha val="40000"/>
            </a:schemeClr>
          </a:solidFill>
        </p:grpSpPr>
        <p:sp>
          <p:nvSpPr>
            <p:cNvPr id="88" name="Hexagon 87">
              <a:extLst>
                <a:ext uri="{FF2B5EF4-FFF2-40B4-BE49-F238E27FC236}">
                  <a16:creationId xmlns:a16="http://schemas.microsoft.com/office/drawing/2014/main" id="{80F92A8A-FE17-D82E-235B-8C10AFF6E11E}"/>
                </a:ext>
              </a:extLst>
            </p:cNvPr>
            <p:cNvSpPr/>
            <p:nvPr/>
          </p:nvSpPr>
          <p:spPr>
            <a:xfrm>
              <a:off x="1138727" y="2064658"/>
              <a:ext cx="2224006" cy="1877026"/>
            </a:xfrm>
            <a:prstGeom prst="hexagon">
              <a:avLst/>
            </a:prstGeom>
            <a:grp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sp>
        <p:sp>
          <p:nvSpPr>
            <p:cNvPr id="89" name="Hexagon 4">
              <a:extLst>
                <a:ext uri="{FF2B5EF4-FFF2-40B4-BE49-F238E27FC236}">
                  <a16:creationId xmlns:a16="http://schemas.microsoft.com/office/drawing/2014/main" id="{380BA00C-4F9C-34A4-6A13-490750C8907D}"/>
                </a:ext>
              </a:extLst>
            </p:cNvPr>
            <p:cNvSpPr txBox="1"/>
            <p:nvPr/>
          </p:nvSpPr>
          <p:spPr>
            <a:xfrm>
              <a:off x="1343397" y="2353092"/>
              <a:ext cx="1828800" cy="130015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51435" tIns="51435" rIns="51435" bIns="51435" numCol="1" spcCol="1270" anchor="ctr" anchorCtr="0">
              <a:noAutofit/>
            </a:bodyPr>
            <a:lstStyle/>
            <a:p>
              <a:pPr algn="ctr" defTabSz="342900">
                <a:defRPr/>
              </a:pPr>
              <a:r>
                <a:rPr lang="en-US" sz="1350" b="1" dirty="0">
                  <a:solidFill>
                    <a:srgbClr val="000000"/>
                  </a:solidFill>
                  <a:latin typeface="Calibri"/>
                </a:rPr>
                <a:t>Other diseases</a:t>
              </a:r>
              <a:r>
                <a:rPr lang="en-US" sz="1350" b="1" baseline="30000" dirty="0">
                  <a:solidFill>
                    <a:srgbClr val="000000"/>
                  </a:solidFill>
                  <a:latin typeface="Calibri"/>
                </a:rPr>
                <a:t>6</a:t>
              </a:r>
              <a:endParaRPr lang="en-US" sz="1350" baseline="30000" dirty="0">
                <a:solidFill>
                  <a:srgbClr val="FFFFFF"/>
                </a:solidFill>
                <a:latin typeface="Calibri"/>
              </a:endParaRPr>
            </a:p>
            <a:p>
              <a:pPr algn="ctr" defTabSz="600075">
                <a:lnSpc>
                  <a:spcPct val="90000"/>
                </a:lnSpc>
                <a:spcBef>
                  <a:spcPct val="0"/>
                </a:spcBef>
                <a:spcAft>
                  <a:spcPct val="35000"/>
                </a:spcAft>
                <a:defRPr/>
              </a:pPr>
              <a:r>
                <a:rPr lang="en-US" sz="1350" b="1" dirty="0">
                  <a:solidFill>
                    <a:srgbClr val="000000"/>
                  </a:solidFill>
                  <a:latin typeface="Calibri"/>
                </a:rPr>
                <a:t> (</a:t>
              </a:r>
              <a:r>
                <a:rPr lang="en-US" sz="1350" b="1" dirty="0" err="1">
                  <a:solidFill>
                    <a:srgbClr val="000000"/>
                  </a:solidFill>
                  <a:latin typeface="Calibri"/>
                </a:rPr>
                <a:t>eg</a:t>
              </a:r>
              <a:r>
                <a:rPr lang="en-US" sz="1350" b="1" dirty="0">
                  <a:solidFill>
                    <a:srgbClr val="000000"/>
                  </a:solidFill>
                  <a:latin typeface="Calibri"/>
                </a:rPr>
                <a:t>, CVD, cancer)</a:t>
              </a:r>
              <a:endParaRPr lang="en-US" sz="1350" b="1" dirty="0">
                <a:solidFill>
                  <a:srgbClr val="000000"/>
                </a:solidFill>
                <a:latin typeface="Calibri" panose="020F0502020204030204" pitchFamily="34" charset="0"/>
                <a:cs typeface="Calibri" panose="020F0502020204030204" pitchFamily="34" charset="0"/>
              </a:endParaRPr>
            </a:p>
          </p:txBody>
        </p:sp>
      </p:grpSp>
      <p:grpSp>
        <p:nvGrpSpPr>
          <p:cNvPr id="90" name="Group 89">
            <a:extLst>
              <a:ext uri="{FF2B5EF4-FFF2-40B4-BE49-F238E27FC236}">
                <a16:creationId xmlns:a16="http://schemas.microsoft.com/office/drawing/2014/main" id="{8EA22E78-9778-85AF-1408-FE87C9C03E17}"/>
              </a:ext>
            </a:extLst>
          </p:cNvPr>
          <p:cNvGrpSpPr/>
          <p:nvPr/>
        </p:nvGrpSpPr>
        <p:grpSpPr>
          <a:xfrm>
            <a:off x="894826" y="3811125"/>
            <a:ext cx="615083" cy="615083"/>
            <a:chOff x="3005164" y="3732895"/>
            <a:chExt cx="820110" cy="820110"/>
          </a:xfrm>
          <a:solidFill>
            <a:schemeClr val="bg2">
              <a:lumMod val="20000"/>
              <a:lumOff val="80000"/>
            </a:schemeClr>
          </a:solidFill>
        </p:grpSpPr>
        <p:sp>
          <p:nvSpPr>
            <p:cNvPr id="91" name="Oval 90">
              <a:extLst>
                <a:ext uri="{FF2B5EF4-FFF2-40B4-BE49-F238E27FC236}">
                  <a16:creationId xmlns:a16="http://schemas.microsoft.com/office/drawing/2014/main" id="{279B6A75-49B3-50DE-5371-1A38664CB324}"/>
                </a:ext>
              </a:extLst>
            </p:cNvPr>
            <p:cNvSpPr/>
            <p:nvPr/>
          </p:nvSpPr>
          <p:spPr bwMode="auto">
            <a:xfrm>
              <a:off x="3005164" y="3732895"/>
              <a:ext cx="820110" cy="820110"/>
            </a:xfrm>
            <a:prstGeom prst="ellipse">
              <a:avLst/>
            </a:prstGeom>
            <a:grp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92" name="Graphic 91">
              <a:extLst>
                <a:ext uri="{FF2B5EF4-FFF2-40B4-BE49-F238E27FC236}">
                  <a16:creationId xmlns:a16="http://schemas.microsoft.com/office/drawing/2014/main" id="{35A44864-884D-2AA4-1506-531FE7EA8DF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3097045" y="3942632"/>
              <a:ext cx="670119" cy="479290"/>
            </a:xfrm>
            <a:prstGeom prst="rect">
              <a:avLst/>
            </a:prstGeom>
          </p:spPr>
        </p:pic>
      </p:grpSp>
      <p:sp>
        <p:nvSpPr>
          <p:cNvPr id="46" name="Text Box 15">
            <a:extLst>
              <a:ext uri="{FF2B5EF4-FFF2-40B4-BE49-F238E27FC236}">
                <a16:creationId xmlns:a16="http://schemas.microsoft.com/office/drawing/2014/main" id="{6F422E1D-B5C1-ACBD-55BA-7E95DBEFF10A}"/>
              </a:ext>
            </a:extLst>
          </p:cNvPr>
          <p:cNvSpPr txBox="1">
            <a:spLocks noChangeArrowheads="1"/>
          </p:cNvSpPr>
          <p:nvPr/>
        </p:nvSpPr>
        <p:spPr bwMode="auto">
          <a:xfrm>
            <a:off x="1806178" y="4676961"/>
            <a:ext cx="589002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342900">
              <a:defRPr/>
            </a:pPr>
            <a:r>
              <a:rPr lang="en-US" altLang="en-US" sz="800" b="0" spc="-8" dirty="0">
                <a:solidFill>
                  <a:schemeClr val="bg1"/>
                </a:solidFill>
                <a:latin typeface="Calibri" panose="020F0502020204030204" pitchFamily="34" charset="0"/>
              </a:rPr>
              <a:t>1. King. Lancet HIV. 2021;8:e591. 2. Vance. </a:t>
            </a:r>
            <a:r>
              <a:rPr lang="en-US" altLang="en-US" sz="800" b="0" spc="-8" dirty="0" err="1">
                <a:solidFill>
                  <a:schemeClr val="bg1"/>
                </a:solidFill>
                <a:latin typeface="Calibri" panose="020F0502020204030204" pitchFamily="34" charset="0"/>
              </a:rPr>
              <a:t>Curr</a:t>
            </a:r>
            <a:r>
              <a:rPr lang="en-US" altLang="en-US" sz="800" b="0" spc="-8" dirty="0">
                <a:solidFill>
                  <a:schemeClr val="bg1"/>
                </a:solidFill>
                <a:latin typeface="Calibri" panose="020F0502020204030204" pitchFamily="34" charset="0"/>
              </a:rPr>
              <a:t> HIV/AIDS Rep. 2016;13:399. 3. </a:t>
            </a:r>
            <a:r>
              <a:rPr lang="en-US" altLang="en-US" sz="800" b="0" spc="-8" dirty="0" err="1">
                <a:solidFill>
                  <a:schemeClr val="bg1"/>
                </a:solidFill>
                <a:latin typeface="Calibri" panose="020F0502020204030204" pitchFamily="34" charset="0"/>
              </a:rPr>
              <a:t>Rubtsova</a:t>
            </a:r>
            <a:r>
              <a:rPr lang="en-US" altLang="en-US" sz="800" b="0" spc="-8" dirty="0">
                <a:solidFill>
                  <a:schemeClr val="bg1"/>
                </a:solidFill>
                <a:latin typeface="Calibri" panose="020F0502020204030204" pitchFamily="34" charset="0"/>
              </a:rPr>
              <a:t>. </a:t>
            </a:r>
            <a:r>
              <a:rPr lang="en-US" altLang="en-US" sz="800" b="0" spc="-8" dirty="0" err="1">
                <a:solidFill>
                  <a:schemeClr val="bg1"/>
                </a:solidFill>
                <a:latin typeface="Calibri" panose="020F0502020204030204" pitchFamily="34" charset="0"/>
              </a:rPr>
              <a:t>Curr</a:t>
            </a:r>
            <a:r>
              <a:rPr lang="en-US" altLang="en-US" sz="800" b="0" spc="-8" dirty="0">
                <a:solidFill>
                  <a:schemeClr val="bg1"/>
                </a:solidFill>
                <a:latin typeface="Calibri" panose="020F0502020204030204" pitchFamily="34" charset="0"/>
              </a:rPr>
              <a:t> HIV/AIDS Rep. 2017;14:17. </a:t>
            </a:r>
            <a:br>
              <a:rPr lang="en-US" altLang="en-US" sz="800" b="0" spc="-8" dirty="0">
                <a:solidFill>
                  <a:schemeClr val="bg1"/>
                </a:solidFill>
                <a:latin typeface="Calibri" panose="020F0502020204030204" pitchFamily="34" charset="0"/>
              </a:rPr>
            </a:br>
            <a:r>
              <a:rPr lang="en-US" altLang="en-US" sz="800" b="0" spc="-8" dirty="0">
                <a:solidFill>
                  <a:schemeClr val="bg1"/>
                </a:solidFill>
                <a:latin typeface="Calibri" panose="020F0502020204030204" pitchFamily="34" charset="0"/>
              </a:rPr>
              <a:t>4. </a:t>
            </a:r>
            <a:r>
              <a:rPr lang="en-US" altLang="en-US" sz="800" b="0" spc="-8" dirty="0" err="1">
                <a:solidFill>
                  <a:schemeClr val="bg1"/>
                </a:solidFill>
                <a:latin typeface="Calibri" panose="020F0502020204030204" pitchFamily="34" charset="0"/>
              </a:rPr>
              <a:t>Interdiscip</a:t>
            </a:r>
            <a:r>
              <a:rPr lang="en-US" altLang="en-US" sz="800" b="0" spc="-8" dirty="0">
                <a:solidFill>
                  <a:schemeClr val="bg1"/>
                </a:solidFill>
                <a:latin typeface="Calibri" panose="020F0502020204030204" pitchFamily="34" charset="0"/>
              </a:rPr>
              <a:t> Top </a:t>
            </a:r>
            <a:r>
              <a:rPr lang="en-US" altLang="en-US" sz="800" b="0" spc="-8" dirty="0" err="1">
                <a:solidFill>
                  <a:schemeClr val="bg1"/>
                </a:solidFill>
                <a:latin typeface="Calibri" panose="020F0502020204030204" pitchFamily="34" charset="0"/>
              </a:rPr>
              <a:t>Gerontol</a:t>
            </a:r>
            <a:r>
              <a:rPr lang="en-US" altLang="en-US" sz="800" b="0" spc="-8" dirty="0">
                <a:solidFill>
                  <a:schemeClr val="bg1"/>
                </a:solidFill>
                <a:latin typeface="Calibri" panose="020F0502020204030204" pitchFamily="34" charset="0"/>
              </a:rPr>
              <a:t> </a:t>
            </a:r>
            <a:r>
              <a:rPr lang="en-US" altLang="en-US" sz="800" b="0" spc="-8" dirty="0" err="1">
                <a:solidFill>
                  <a:schemeClr val="bg1"/>
                </a:solidFill>
                <a:latin typeface="Calibri" panose="020F0502020204030204" pitchFamily="34" charset="0"/>
              </a:rPr>
              <a:t>Geriatr</a:t>
            </a:r>
            <a:r>
              <a:rPr lang="en-US" altLang="en-US" sz="800" b="0" spc="-8" dirty="0">
                <a:solidFill>
                  <a:schemeClr val="bg1"/>
                </a:solidFill>
                <a:latin typeface="Calibri" panose="020F0502020204030204" pitchFamily="34" charset="0"/>
              </a:rPr>
              <a:t>. 2017;42:234. 5. </a:t>
            </a:r>
            <a:r>
              <a:rPr lang="en-US" altLang="en-US" sz="800" b="0" spc="-8" dirty="0" err="1">
                <a:solidFill>
                  <a:schemeClr val="bg1"/>
                </a:solidFill>
                <a:latin typeface="Calibri" panose="020F0502020204030204" pitchFamily="34" charset="0"/>
              </a:rPr>
              <a:t>Durvasula</a:t>
            </a:r>
            <a:r>
              <a:rPr lang="en-US" altLang="en-US" sz="800" b="0" spc="-8" dirty="0">
                <a:solidFill>
                  <a:schemeClr val="bg1"/>
                </a:solidFill>
                <a:latin typeface="Calibri" panose="020F0502020204030204" pitchFamily="34" charset="0"/>
              </a:rPr>
              <a:t>. </a:t>
            </a:r>
            <a:r>
              <a:rPr lang="en-US" altLang="en-US" sz="800" b="0" spc="-8" dirty="0" err="1">
                <a:solidFill>
                  <a:schemeClr val="bg1"/>
                </a:solidFill>
                <a:latin typeface="Calibri" panose="020F0502020204030204" pitchFamily="34" charset="0"/>
              </a:rPr>
              <a:t>Behav</a:t>
            </a:r>
            <a:r>
              <a:rPr lang="en-US" altLang="en-US" sz="800" b="0" spc="-8" dirty="0">
                <a:solidFill>
                  <a:schemeClr val="bg1"/>
                </a:solidFill>
                <a:latin typeface="Calibri" panose="020F0502020204030204" pitchFamily="34" charset="0"/>
              </a:rPr>
              <a:t> Med. 2014;40:85. 6. </a:t>
            </a:r>
            <a:r>
              <a:rPr lang="en-US" altLang="en-US" sz="800" b="0" spc="-8" dirty="0" err="1">
                <a:solidFill>
                  <a:schemeClr val="bg1"/>
                </a:solidFill>
                <a:latin typeface="Calibri" panose="020F0502020204030204" pitchFamily="34" charset="0"/>
              </a:rPr>
              <a:t>thewellproject.org</a:t>
            </a:r>
            <a:r>
              <a:rPr lang="en-US" altLang="en-US" sz="800" b="0" spc="-8" dirty="0">
                <a:solidFill>
                  <a:schemeClr val="bg1"/>
                </a:solidFill>
                <a:latin typeface="Calibri" panose="020F0502020204030204" pitchFamily="34" charset="0"/>
              </a:rPr>
              <a:t>. 7. </a:t>
            </a:r>
            <a:r>
              <a:rPr lang="en-US" altLang="en-US" sz="800" b="0" spc="-8" dirty="0" err="1">
                <a:solidFill>
                  <a:schemeClr val="bg1"/>
                </a:solidFill>
                <a:latin typeface="Calibri" panose="020F0502020204030204" pitchFamily="34" charset="0"/>
              </a:rPr>
              <a:t>Andany</a:t>
            </a:r>
            <a:r>
              <a:rPr lang="en-US" altLang="en-US" sz="800" b="0" spc="-8" dirty="0">
                <a:solidFill>
                  <a:schemeClr val="bg1"/>
                </a:solidFill>
                <a:latin typeface="Calibri" panose="020F0502020204030204" pitchFamily="34" charset="0"/>
              </a:rPr>
              <a:t>. </a:t>
            </a:r>
            <a:br>
              <a:rPr lang="en-US" altLang="en-US" sz="800" b="0" spc="-8" dirty="0">
                <a:solidFill>
                  <a:schemeClr val="bg1"/>
                </a:solidFill>
                <a:latin typeface="Calibri" panose="020F0502020204030204" pitchFamily="34" charset="0"/>
              </a:rPr>
            </a:br>
            <a:r>
              <a:rPr lang="en-US" altLang="en-US" sz="800" b="0" spc="-8" dirty="0">
                <a:solidFill>
                  <a:schemeClr val="bg1"/>
                </a:solidFill>
                <a:latin typeface="Calibri" panose="020F0502020204030204" pitchFamily="34" charset="0"/>
              </a:rPr>
              <a:t>Int J </a:t>
            </a:r>
            <a:r>
              <a:rPr lang="en-US" altLang="en-US" sz="800" b="0" spc="-8" dirty="0" err="1">
                <a:solidFill>
                  <a:schemeClr val="bg1"/>
                </a:solidFill>
                <a:latin typeface="Calibri" panose="020F0502020204030204" pitchFamily="34" charset="0"/>
              </a:rPr>
              <a:t>Womens</a:t>
            </a:r>
            <a:r>
              <a:rPr lang="en-US" altLang="en-US" sz="800" b="0" spc="-8" dirty="0">
                <a:solidFill>
                  <a:schemeClr val="bg1"/>
                </a:solidFill>
                <a:latin typeface="Calibri" panose="020F0502020204030204" pitchFamily="34" charset="0"/>
              </a:rPr>
              <a:t> Health. 2016;8:1. 8. Van Epps. Infect Dis Clin North Am. 2017;31:791. </a:t>
            </a:r>
            <a:endParaRPr lang="en-US" altLang="en-US" sz="800" b="0" dirty="0">
              <a:solidFill>
                <a:schemeClr val="bg1"/>
              </a:solidFill>
              <a:latin typeface="Calibri" panose="020F0502020204030204" pitchFamily="34" charset="0"/>
            </a:endParaRPr>
          </a:p>
        </p:txBody>
      </p:sp>
      <p:pic>
        <p:nvPicPr>
          <p:cNvPr id="6" name="Graphic 5" descr="Brain in head outline">
            <a:extLst>
              <a:ext uri="{FF2B5EF4-FFF2-40B4-BE49-F238E27FC236}">
                <a16:creationId xmlns:a16="http://schemas.microsoft.com/office/drawing/2014/main" id="{D288DA43-1DFB-B4CA-F7BD-E07441C7554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552100" y="1165008"/>
            <a:ext cx="480060" cy="480060"/>
          </a:xfrm>
          <a:prstGeom prst="rect">
            <a:avLst/>
          </a:prstGeom>
        </p:spPr>
      </p:pic>
      <p:sp>
        <p:nvSpPr>
          <p:cNvPr id="4" name="TextBox 3">
            <a:extLst>
              <a:ext uri="{FF2B5EF4-FFF2-40B4-BE49-F238E27FC236}">
                <a16:creationId xmlns:a16="http://schemas.microsoft.com/office/drawing/2014/main" id="{7F421C7B-A9E7-3DAD-2C23-E25DDD401444}"/>
              </a:ext>
            </a:extLst>
          </p:cNvPr>
          <p:cNvSpPr txBox="1"/>
          <p:nvPr/>
        </p:nvSpPr>
        <p:spPr bwMode="auto">
          <a:xfrm>
            <a:off x="7606635" y="3193484"/>
            <a:ext cx="961465" cy="65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342900">
              <a:lnSpc>
                <a:spcPct val="90000"/>
              </a:lnSpc>
              <a:spcAft>
                <a:spcPct val="0"/>
              </a:spcAft>
              <a:defRPr/>
            </a:pPr>
            <a:r>
              <a:rPr lang="en-US" sz="1350" b="1">
                <a:solidFill>
                  <a:srgbClr val="000203"/>
                </a:solidFill>
                <a:latin typeface="Calibri"/>
              </a:rPr>
              <a:t>Isolation and loneliness</a:t>
            </a:r>
            <a:endParaRPr lang="en-US" sz="1350" b="1">
              <a:solidFill>
                <a:srgbClr val="000000"/>
              </a:solidFill>
              <a:latin typeface="Calibri"/>
            </a:endParaRPr>
          </a:p>
        </p:txBody>
      </p:sp>
      <p:grpSp>
        <p:nvGrpSpPr>
          <p:cNvPr id="11" name="Group 10">
            <a:extLst>
              <a:ext uri="{FF2B5EF4-FFF2-40B4-BE49-F238E27FC236}">
                <a16:creationId xmlns:a16="http://schemas.microsoft.com/office/drawing/2014/main" id="{E726B505-E7D2-5524-7DFB-34B40DE724E0}"/>
              </a:ext>
            </a:extLst>
          </p:cNvPr>
          <p:cNvGrpSpPr/>
          <p:nvPr/>
        </p:nvGrpSpPr>
        <p:grpSpPr>
          <a:xfrm>
            <a:off x="7767367" y="3811125"/>
            <a:ext cx="615083" cy="615083"/>
            <a:chOff x="9786612" y="5158985"/>
            <a:chExt cx="820110" cy="820110"/>
          </a:xfrm>
        </p:grpSpPr>
        <p:sp>
          <p:nvSpPr>
            <p:cNvPr id="47" name="Oval 46">
              <a:extLst>
                <a:ext uri="{FF2B5EF4-FFF2-40B4-BE49-F238E27FC236}">
                  <a16:creationId xmlns:a16="http://schemas.microsoft.com/office/drawing/2014/main" id="{1E59A5B4-4984-352C-4D65-53C9396AC9FF}"/>
                </a:ext>
              </a:extLst>
            </p:cNvPr>
            <p:cNvSpPr/>
            <p:nvPr/>
          </p:nvSpPr>
          <p:spPr bwMode="auto">
            <a:xfrm>
              <a:off x="9786612" y="5158985"/>
              <a:ext cx="820110" cy="820110"/>
            </a:xfrm>
            <a:prstGeom prst="ellipse">
              <a:avLst/>
            </a:prstGeom>
            <a:solidFill>
              <a:schemeClr val="accent5">
                <a:lumMod val="40000"/>
                <a:lumOff val="60000"/>
              </a:schemeClr>
            </a:solidFill>
            <a:ln w="0">
              <a:noFill/>
              <a:miter lim="800000"/>
              <a:headEnd/>
              <a:tailEnd/>
            </a:ln>
          </p:spPr>
          <p:txBody>
            <a:bodyPr rtlCol="0" anchor="b"/>
            <a:lstStyle/>
            <a:p>
              <a:pPr algn="ctr" defTabSz="342900">
                <a:spcBef>
                  <a:spcPct val="35000"/>
                </a:spcBef>
                <a:spcAft>
                  <a:spcPct val="25000"/>
                </a:spcAft>
                <a:buClr>
                  <a:srgbClr val="015873"/>
                </a:buClr>
                <a:defRPr/>
              </a:pPr>
              <a:endParaRPr lang="en-US" sz="1350">
                <a:solidFill>
                  <a:srgbClr val="FFFFFF"/>
                </a:solidFill>
                <a:latin typeface="Calibri" panose="020F0502020204030204" pitchFamily="34" charset="0"/>
                <a:cs typeface="Arial" panose="020B0604020202020204" pitchFamily="34" charset="0"/>
              </a:endParaRPr>
            </a:p>
          </p:txBody>
        </p:sp>
        <p:pic>
          <p:nvPicPr>
            <p:cNvPr id="10" name="Graphic 9" descr="User outline">
              <a:extLst>
                <a:ext uri="{FF2B5EF4-FFF2-40B4-BE49-F238E27FC236}">
                  <a16:creationId xmlns:a16="http://schemas.microsoft.com/office/drawing/2014/main" id="{E970FC67-9EBB-E074-F05E-00B947874D0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876627" y="5249000"/>
              <a:ext cx="640080" cy="640080"/>
            </a:xfrm>
            <a:prstGeom prst="rect">
              <a:avLst/>
            </a:prstGeom>
          </p:spPr>
        </p:pic>
      </p:grpSp>
      <p:pic>
        <p:nvPicPr>
          <p:cNvPr id="7" name="Picture 6">
            <a:extLst>
              <a:ext uri="{FF2B5EF4-FFF2-40B4-BE49-F238E27FC236}">
                <a16:creationId xmlns:a16="http://schemas.microsoft.com/office/drawing/2014/main" id="{2F0ACB76-4D78-A175-91DB-ED51C7E6A61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 y="4735326"/>
            <a:ext cx="1218634" cy="424676"/>
          </a:xfrm>
          <a:prstGeom prst="rect">
            <a:avLst/>
          </a:prstGeom>
        </p:spPr>
      </p:pic>
    </p:spTree>
    <p:extLst>
      <p:ext uri="{BB962C8B-B14F-4D97-AF65-F5344CB8AC3E}">
        <p14:creationId xmlns:p14="http://schemas.microsoft.com/office/powerpoint/2010/main" val="803847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C9E5-1F6A-F96A-C8E4-59D19CEDD891}"/>
              </a:ext>
            </a:extLst>
          </p:cNvPr>
          <p:cNvSpPr>
            <a:spLocks noGrp="1"/>
          </p:cNvSpPr>
          <p:nvPr>
            <p:ph type="title"/>
          </p:nvPr>
        </p:nvSpPr>
        <p:spPr/>
        <p:txBody>
          <a:bodyPr/>
          <a:lstStyle/>
          <a:p>
            <a:pPr algn="ctr"/>
            <a:r>
              <a:rPr lang="en-US" dirty="0"/>
              <a:t>Take Home Points</a:t>
            </a:r>
          </a:p>
        </p:txBody>
      </p:sp>
      <p:sp>
        <p:nvSpPr>
          <p:cNvPr id="3" name="Content Placeholder 2">
            <a:extLst>
              <a:ext uri="{FF2B5EF4-FFF2-40B4-BE49-F238E27FC236}">
                <a16:creationId xmlns:a16="http://schemas.microsoft.com/office/drawing/2014/main" id="{8FA1E41B-7805-938E-3470-791446B5D4C9}"/>
              </a:ext>
            </a:extLst>
          </p:cNvPr>
          <p:cNvSpPr>
            <a:spLocks noGrp="1"/>
          </p:cNvSpPr>
          <p:nvPr>
            <p:ph idx="1"/>
          </p:nvPr>
        </p:nvSpPr>
        <p:spPr>
          <a:xfrm>
            <a:off x="457200" y="1200151"/>
            <a:ext cx="8315569" cy="2209799"/>
          </a:xfrm>
        </p:spPr>
        <p:txBody>
          <a:bodyPr/>
          <a:lstStyle/>
          <a:p>
            <a:r>
              <a:rPr lang="en-US" dirty="0"/>
              <a:t>Landscape of HIV care continues to change</a:t>
            </a:r>
          </a:p>
          <a:p>
            <a:r>
              <a:rPr lang="en-US" dirty="0"/>
              <a:t>How can we meet patients where it is needed</a:t>
            </a:r>
          </a:p>
          <a:p>
            <a:pPr lvl="1"/>
            <a:r>
              <a:rPr lang="en-US" dirty="0"/>
              <a:t>Patient level</a:t>
            </a:r>
          </a:p>
          <a:p>
            <a:pPr lvl="1"/>
            <a:r>
              <a:rPr lang="en-US" dirty="0"/>
              <a:t>System level</a:t>
            </a:r>
          </a:p>
          <a:p>
            <a:endParaRPr lang="en-US" dirty="0"/>
          </a:p>
        </p:txBody>
      </p:sp>
      <p:sp>
        <p:nvSpPr>
          <p:cNvPr id="4" name="Slide Number Placeholder 3">
            <a:extLst>
              <a:ext uri="{FF2B5EF4-FFF2-40B4-BE49-F238E27FC236}">
                <a16:creationId xmlns:a16="http://schemas.microsoft.com/office/drawing/2014/main" id="{2F7131DB-BE06-6C70-A4CD-5330943727B1}"/>
              </a:ext>
            </a:extLst>
          </p:cNvPr>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295005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pic>
        <p:nvPicPr>
          <p:cNvPr id="5" name="Content Placeholder 2"/>
          <p:cNvPicPr>
            <a:picLocks noGrp="1" noChangeAspect="1"/>
          </p:cNvPicPr>
          <p:nvPr>
            <p:ph idx="1"/>
          </p:nvPr>
        </p:nvPicPr>
        <p:blipFill>
          <a:blip r:embed="rId2"/>
          <a:stretch>
            <a:fillRect/>
          </a:stretch>
        </p:blipFill>
        <p:spPr>
          <a:xfrm>
            <a:off x="1104900" y="511759"/>
            <a:ext cx="6934200" cy="4567483"/>
          </a:xfrm>
          <a:prstGeom prst="rect">
            <a:avLst/>
          </a:prstGeom>
        </p:spPr>
      </p:pic>
      <p:sp>
        <p:nvSpPr>
          <p:cNvPr id="6" name="Rectangle 5"/>
          <p:cNvSpPr/>
          <p:nvPr/>
        </p:nvSpPr>
        <p:spPr>
          <a:xfrm>
            <a:off x="152400" y="66680"/>
            <a:ext cx="892802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mj-lt"/>
              </a:rPr>
              <a:t>Comprehensive HIV Care Coordination </a:t>
            </a:r>
          </a:p>
        </p:txBody>
      </p:sp>
      <p:sp>
        <p:nvSpPr>
          <p:cNvPr id="7" name="TextBox 6"/>
          <p:cNvSpPr txBox="1"/>
          <p:nvPr/>
        </p:nvSpPr>
        <p:spPr>
          <a:xfrm>
            <a:off x="5411458" y="4498580"/>
            <a:ext cx="2627642" cy="230832"/>
          </a:xfrm>
          <a:prstGeom prst="rect">
            <a:avLst/>
          </a:prstGeom>
          <a:noFill/>
        </p:spPr>
        <p:txBody>
          <a:bodyPr wrap="none" rtlCol="0">
            <a:spAutoFit/>
          </a:bodyPr>
          <a:lstStyle/>
          <a:p>
            <a:r>
              <a:rPr lang="en-US" sz="900" dirty="0"/>
              <a:t>Created by SM Patel, MD &amp; N Rodriguez, MPH </a:t>
            </a:r>
          </a:p>
        </p:txBody>
      </p:sp>
    </p:spTree>
    <p:extLst>
      <p:ext uri="{BB962C8B-B14F-4D97-AF65-F5344CB8AC3E}">
        <p14:creationId xmlns:p14="http://schemas.microsoft.com/office/powerpoint/2010/main" val="1501701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p:txBody>
          <a:bodyPr/>
          <a:lstStyle/>
          <a:p>
            <a:pPr algn="ctr"/>
            <a:r>
              <a:rPr lang="en-US" dirty="0"/>
              <a:t>Additional References</a:t>
            </a:r>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a:xfrm>
            <a:off x="457200" y="1200151"/>
            <a:ext cx="8534400" cy="3275474"/>
          </a:xfrm>
        </p:spPr>
        <p:txBody>
          <a:bodyPr>
            <a:normAutofit/>
          </a:bodyPr>
          <a:lstStyle/>
          <a:p>
            <a:pPr algn="l">
              <a:buFont typeface="Wingdings" panose="05000000000000000000" pitchFamily="2" charset="2"/>
              <a:buChar char="§"/>
            </a:pPr>
            <a:r>
              <a:rPr lang="en-US" sz="1800" b="0" i="0" dirty="0">
                <a:solidFill>
                  <a:srgbClr val="333333"/>
                </a:solidFill>
                <a:effectLst/>
              </a:rPr>
              <a:t>Julia E. Hood, Matthew R. Golden, James P. Hughes, Steven M. </a:t>
            </a:r>
            <a:r>
              <a:rPr lang="en-US" sz="1800" b="0" i="0" dirty="0" err="1">
                <a:solidFill>
                  <a:srgbClr val="333333"/>
                </a:solidFill>
                <a:effectLst/>
              </a:rPr>
              <a:t>Goodreau</a:t>
            </a:r>
            <a:r>
              <a:rPr lang="en-US" sz="1800" b="0" i="0" dirty="0">
                <a:solidFill>
                  <a:srgbClr val="333333"/>
                </a:solidFill>
                <a:effectLst/>
              </a:rPr>
              <a:t>, </a:t>
            </a:r>
            <a:r>
              <a:rPr lang="en-US" sz="1800" b="0" i="0" dirty="0" err="1">
                <a:solidFill>
                  <a:srgbClr val="333333"/>
                </a:solidFill>
                <a:effectLst/>
              </a:rPr>
              <a:t>Azfar</a:t>
            </a:r>
            <a:r>
              <a:rPr lang="en-US" sz="1800" b="0" i="0" dirty="0">
                <a:solidFill>
                  <a:srgbClr val="333333"/>
                </a:solidFill>
                <a:effectLst/>
              </a:rPr>
              <a:t>-E-</a:t>
            </a:r>
            <a:r>
              <a:rPr lang="en-US" sz="1800" b="0" i="0" dirty="0" err="1">
                <a:solidFill>
                  <a:srgbClr val="333333"/>
                </a:solidFill>
                <a:effectLst/>
              </a:rPr>
              <a:t>Alam</a:t>
            </a:r>
            <a:r>
              <a:rPr lang="en-US" sz="1800" b="0" i="0" dirty="0">
                <a:solidFill>
                  <a:srgbClr val="333333"/>
                </a:solidFill>
                <a:effectLst/>
              </a:rPr>
              <a:t> Siddiqi, Susan E. Buskin &amp; Stephen E. Hawes (2017) Projected demographic composition of the United States population of people living with diagnosed HIV, AIDS Care, 29:12, 1543-1550, DOI: </a:t>
            </a:r>
            <a:r>
              <a:rPr lang="en-US" sz="1800" b="0" i="0" u="sng" dirty="0">
                <a:solidFill>
                  <a:srgbClr val="333333"/>
                </a:solidFill>
                <a:effectLst/>
                <a:hlinkClick r:id="rId3"/>
              </a:rPr>
              <a:t>10.1080/09540121.2017.1308466</a:t>
            </a:r>
            <a:endParaRPr lang="en-US" sz="1800" u="sng" dirty="0">
              <a:solidFill>
                <a:srgbClr val="333333"/>
              </a:solidFill>
            </a:endParaRPr>
          </a:p>
          <a:p>
            <a:pPr>
              <a:buFont typeface="Wingdings" panose="05000000000000000000" pitchFamily="2" charset="2"/>
              <a:buChar char="§"/>
            </a:pPr>
            <a:r>
              <a:rPr kumimoji="0" lang="en-US" altLang="en-US" sz="1800" b="0" i="0" u="none" strike="noStrike" kern="1200" cap="none" spc="0" normalizeH="0" baseline="0" noProof="0" dirty="0">
                <a:ln>
                  <a:noFill/>
                </a:ln>
                <a:effectLst/>
                <a:uLnTx/>
                <a:uFillTx/>
                <a:ea typeface="+mn-ea"/>
                <a:cs typeface="+mn-cs"/>
              </a:rPr>
              <a:t>healthhiv.org/</a:t>
            </a:r>
            <a:r>
              <a:rPr kumimoji="0" lang="en-US" altLang="en-US" sz="1800" b="0" i="0" u="none" strike="noStrike" kern="1200" cap="none" spc="0" normalizeH="0" baseline="0" noProof="0" dirty="0" err="1">
                <a:ln>
                  <a:noFill/>
                </a:ln>
                <a:effectLst/>
                <a:uLnTx/>
                <a:uFillTx/>
                <a:ea typeface="+mn-ea"/>
                <a:cs typeface="+mn-cs"/>
              </a:rPr>
              <a:t>wpcontent</a:t>
            </a:r>
            <a:r>
              <a:rPr kumimoji="0" lang="en-US" altLang="en-US" sz="1800" b="0" i="0" u="none" strike="noStrike" kern="1200" cap="none" spc="0" normalizeH="0" baseline="0" noProof="0" dirty="0">
                <a:ln>
                  <a:noFill/>
                </a:ln>
                <a:effectLst/>
                <a:uLnTx/>
                <a:uFillTx/>
                <a:ea typeface="+mn-ea"/>
                <a:cs typeface="+mn-cs"/>
              </a:rPr>
              <a:t>/uploads/2021/07/HealthHIV_Second_Annual_State_of_Aging_with_HIV.pdf</a:t>
            </a:r>
          </a:p>
          <a:p>
            <a:pPr algn="l">
              <a:buFont typeface="Wingdings" panose="05000000000000000000" pitchFamily="2" charset="2"/>
              <a:buChar char="§"/>
            </a:pPr>
            <a:r>
              <a:rPr lang="en-US" sz="1800" dirty="0">
                <a:hlinkClick r:id="rId4"/>
              </a:rPr>
              <a:t>https://primeinc.org/resourcecenter/practical-toolkit-for-providing-holistic-care-for-aging-people-with-hiv</a:t>
            </a:r>
            <a:endParaRPr lang="en-US" sz="1800" dirty="0"/>
          </a:p>
          <a:p>
            <a:pPr marL="114300" indent="0" algn="l">
              <a:buNone/>
            </a:pPr>
            <a:br>
              <a:rPr lang="en-US" sz="1600" dirty="0"/>
            </a:br>
            <a:endParaRPr lang="en-US" sz="1600" dirty="0"/>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2469127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55"/>
            <a:fld id="{6E2D2B3B-882E-40F3-A32F-6DD516915044}" type="slidenum">
              <a:rPr lang="en-US">
                <a:solidFill>
                  <a:srgbClr val="FFFFFF"/>
                </a:solidFill>
                <a:latin typeface="Arial"/>
              </a:rPr>
              <a:pPr defTabSz="914355"/>
              <a:t>36</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269928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22A02-6A22-72F1-412D-81771C79094E}"/>
              </a:ext>
            </a:extLst>
          </p:cNvPr>
          <p:cNvSpPr>
            <a:spLocks noGrp="1"/>
          </p:cNvSpPr>
          <p:nvPr>
            <p:ph type="sldNum" sz="quarter" idx="12"/>
          </p:nvPr>
        </p:nvSpPr>
        <p:spPr/>
        <p:txBody>
          <a:bodyPr/>
          <a:lstStyle/>
          <a:p>
            <a:fld id="{6E2D2B3B-882E-40F3-A32F-6DD516915044}" type="slidenum">
              <a:rPr lang="en-US" smtClean="0"/>
              <a:pPr/>
              <a:t>37</a:t>
            </a:fld>
            <a:endParaRPr lang="en-US"/>
          </a:p>
        </p:txBody>
      </p:sp>
      <p:sp>
        <p:nvSpPr>
          <p:cNvPr id="5" name="Title 4">
            <a:extLst>
              <a:ext uri="{FF2B5EF4-FFF2-40B4-BE49-F238E27FC236}">
                <a16:creationId xmlns:a16="http://schemas.microsoft.com/office/drawing/2014/main" id="{F719A33E-385B-41B7-9F8C-6ACB1DB928DA}"/>
              </a:ext>
            </a:extLst>
          </p:cNvPr>
          <p:cNvSpPr>
            <a:spLocks noGrp="1"/>
          </p:cNvSpPr>
          <p:nvPr>
            <p:ph type="title"/>
          </p:nvPr>
        </p:nvSpPr>
        <p:spPr>
          <a:xfrm>
            <a:off x="457200" y="206375"/>
            <a:ext cx="8315325" cy="857250"/>
          </a:xfrm>
        </p:spPr>
        <p:txBody>
          <a:bodyPr/>
          <a:lstStyle/>
          <a:p>
            <a:pPr algn="ctr"/>
            <a:r>
              <a:rPr lang="en-US" dirty="0">
                <a:ea typeface="+mj-lt"/>
                <a:cs typeface="+mj-lt"/>
              </a:rPr>
              <a:t>SCAETC Social Media</a:t>
            </a:r>
          </a:p>
        </p:txBody>
      </p:sp>
      <p:pic>
        <p:nvPicPr>
          <p:cNvPr id="6" name="Picture 10" descr="Qr code">
            <a:extLst>
              <a:ext uri="{FF2B5EF4-FFF2-40B4-BE49-F238E27FC236}">
                <a16:creationId xmlns:a16="http://schemas.microsoft.com/office/drawing/2014/main" id="{708CE58D-4E7E-6128-89B3-5E94DF070E64}"/>
              </a:ext>
            </a:extLst>
          </p:cNvPr>
          <p:cNvPicPr>
            <a:picLocks noGrp="1" noChangeAspect="1"/>
          </p:cNvPicPr>
          <p:nvPr>
            <p:ph idx="1"/>
          </p:nvPr>
        </p:nvPicPr>
        <p:blipFill>
          <a:blip r:embed="rId2"/>
          <a:stretch>
            <a:fillRect/>
          </a:stretch>
        </p:blipFill>
        <p:spPr>
          <a:xfrm>
            <a:off x="1703739" y="1200150"/>
            <a:ext cx="5822245" cy="3275013"/>
          </a:xfrm>
          <a:prstGeom prst="rect">
            <a:avLst/>
          </a:prstGeom>
        </p:spPr>
      </p:pic>
    </p:spTree>
    <p:extLst>
      <p:ext uri="{BB962C8B-B14F-4D97-AF65-F5344CB8AC3E}">
        <p14:creationId xmlns:p14="http://schemas.microsoft.com/office/powerpoint/2010/main" val="30004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925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hivecho@salud.unm.edu</a:t>
            </a:r>
            <a:r>
              <a:rPr lang="en-US" sz="2200" dirty="0"/>
              <a:t> </a:t>
            </a:r>
          </a:p>
        </p:txBody>
      </p:sp>
      <p:sp>
        <p:nvSpPr>
          <p:cNvPr id="7" name="Content Placeholder 6"/>
          <p:cNvSpPr>
            <a:spLocks noGrp="1"/>
          </p:cNvSpPr>
          <p:nvPr>
            <p:ph sz="half" idx="2"/>
          </p:nvPr>
        </p:nvSpPr>
        <p:spPr>
          <a:xfrm>
            <a:off x="4629150" y="895350"/>
            <a:ext cx="4451278" cy="3771900"/>
          </a:xfrm>
        </p:spPr>
        <p:txBody>
          <a:bodyPr>
            <a:normAutofit fontScale="85000" lnSpcReduction="20000"/>
          </a:bodyPr>
          <a:lstStyle/>
          <a:p>
            <a:r>
              <a:rPr lang="en-US" dirty="0"/>
              <a:t>AETC National HIV Curriculum </a:t>
            </a:r>
            <a:r>
              <a:rPr lang="en-US" dirty="0">
                <a:hlinkClick r:id="rId5"/>
              </a:rPr>
              <a:t>https://aidsetc.org/nhc</a:t>
            </a:r>
            <a:endParaRPr lang="en-US" dirty="0"/>
          </a:p>
          <a:p>
            <a:endParaRPr lang="en-US" sz="900" dirty="0"/>
          </a:p>
          <a:p>
            <a:r>
              <a:rPr lang="en-US" dirty="0"/>
              <a:t>AETC National Coordinating Resource Center </a:t>
            </a:r>
            <a:r>
              <a:rPr lang="en-US" dirty="0">
                <a:hlinkClick r:id="rId6"/>
              </a:rPr>
              <a:t>https://targethiv.org/library/aetc-national-coordinating-resource-center-0</a:t>
            </a:r>
            <a:endParaRPr lang="en-US" dirty="0"/>
          </a:p>
          <a:p>
            <a:endParaRPr lang="en-US" sz="800" dirty="0"/>
          </a:p>
          <a:p>
            <a:r>
              <a:rPr lang="en-US" dirty="0"/>
              <a:t>Additional trainings </a:t>
            </a:r>
            <a:r>
              <a:rPr lang="en-US" dirty="0">
                <a:hlinkClick r:id="rId7"/>
              </a:rPr>
              <a:t>scaetcecho@salud.unm.edu</a:t>
            </a:r>
            <a:endParaRPr lang="en-US" dirty="0"/>
          </a:p>
          <a:p>
            <a:r>
              <a:rPr lang="en-US" dirty="0">
                <a:hlinkClick r:id="rId8"/>
              </a:rPr>
              <a:t>www.scaetc.org</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EA1E71-00EC-C2D0-6DDE-6236E94B0573}"/>
              </a:ext>
            </a:extLst>
          </p:cNvPr>
          <p:cNvSpPr>
            <a:spLocks noGrp="1"/>
          </p:cNvSpPr>
          <p:nvPr>
            <p:ph type="sldNum" sz="quarter" idx="12"/>
          </p:nvPr>
        </p:nvSpPr>
        <p:spPr/>
        <p:txBody>
          <a:bodyPr/>
          <a:lstStyle/>
          <a:p>
            <a:fld id="{6E2D2B3B-882E-40F3-A32F-6DD516915044}" type="slidenum">
              <a:rPr lang="en-US" smtClean="0"/>
              <a:pPr/>
              <a:t>4</a:t>
            </a:fld>
            <a:endParaRPr lang="en-US"/>
          </a:p>
        </p:txBody>
      </p:sp>
      <p:sp>
        <p:nvSpPr>
          <p:cNvPr id="5" name="Title 1">
            <a:extLst>
              <a:ext uri="{FF2B5EF4-FFF2-40B4-BE49-F238E27FC236}">
                <a16:creationId xmlns:a16="http://schemas.microsoft.com/office/drawing/2014/main" id="{A4888312-9839-2DD6-E1EB-DD2DCE28C65D}"/>
              </a:ext>
            </a:extLst>
          </p:cNvPr>
          <p:cNvSpPr>
            <a:spLocks noGrp="1"/>
          </p:cNvSpPr>
          <p:nvPr>
            <p:ph type="title"/>
          </p:nvPr>
        </p:nvSpPr>
        <p:spPr>
          <a:xfrm>
            <a:off x="457200" y="0"/>
            <a:ext cx="2362200" cy="1325563"/>
          </a:xfrm>
        </p:spPr>
        <p:txBody>
          <a:bodyPr/>
          <a:lstStyle/>
          <a:p>
            <a:r>
              <a:rPr lang="en-US" dirty="0"/>
              <a:t>Snapshot: </a:t>
            </a:r>
          </a:p>
        </p:txBody>
      </p:sp>
      <p:pic>
        <p:nvPicPr>
          <p:cNvPr id="6" name="Content Placeholder 4">
            <a:extLst>
              <a:ext uri="{FF2B5EF4-FFF2-40B4-BE49-F238E27FC236}">
                <a16:creationId xmlns:a16="http://schemas.microsoft.com/office/drawing/2014/main" id="{7ED79B04-DFCF-2143-FBA8-0E512933A5D9}"/>
              </a:ext>
            </a:extLst>
          </p:cNvPr>
          <p:cNvPicPr>
            <a:picLocks noGrp="1" noChangeAspect="1"/>
          </p:cNvPicPr>
          <p:nvPr>
            <p:ph idx="1"/>
          </p:nvPr>
        </p:nvPicPr>
        <p:blipFill>
          <a:blip r:embed="rId3"/>
          <a:stretch>
            <a:fillRect/>
          </a:stretch>
        </p:blipFill>
        <p:spPr>
          <a:xfrm>
            <a:off x="76200" y="1270677"/>
            <a:ext cx="4869389" cy="3312503"/>
          </a:xfrm>
          <a:prstGeom prst="rect">
            <a:avLst/>
          </a:prstGeom>
        </p:spPr>
      </p:pic>
      <p:pic>
        <p:nvPicPr>
          <p:cNvPr id="7" name="Picture 6" descr="Map&#10;&#10;Description automatically generated">
            <a:extLst>
              <a:ext uri="{FF2B5EF4-FFF2-40B4-BE49-F238E27FC236}">
                <a16:creationId xmlns:a16="http://schemas.microsoft.com/office/drawing/2014/main" id="{75C40C02-0039-2934-7891-D50A2E72A749}"/>
              </a:ext>
            </a:extLst>
          </p:cNvPr>
          <p:cNvPicPr>
            <a:picLocks noChangeAspect="1"/>
          </p:cNvPicPr>
          <p:nvPr/>
        </p:nvPicPr>
        <p:blipFill>
          <a:blip r:embed="rId4"/>
          <a:stretch>
            <a:fillRect/>
          </a:stretch>
        </p:blipFill>
        <p:spPr>
          <a:xfrm>
            <a:off x="4740789" y="1270677"/>
            <a:ext cx="4081361" cy="3312503"/>
          </a:xfrm>
          <a:prstGeom prst="rect">
            <a:avLst/>
          </a:prstGeom>
        </p:spPr>
      </p:pic>
      <p:sp>
        <p:nvSpPr>
          <p:cNvPr id="8" name="TextBox 7">
            <a:extLst>
              <a:ext uri="{FF2B5EF4-FFF2-40B4-BE49-F238E27FC236}">
                <a16:creationId xmlns:a16="http://schemas.microsoft.com/office/drawing/2014/main" id="{D909DA88-D7BD-15CB-B1A9-2F76D59F2D66}"/>
              </a:ext>
            </a:extLst>
          </p:cNvPr>
          <p:cNvSpPr txBox="1"/>
          <p:nvPr/>
        </p:nvSpPr>
        <p:spPr>
          <a:xfrm>
            <a:off x="3065050" y="133350"/>
            <a:ext cx="5926550" cy="1107996"/>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sz="2200" dirty="0">
                <a:solidFill>
                  <a:srgbClr val="222222"/>
                </a:solidFill>
                <a:latin typeface="Arial"/>
              </a:rPr>
              <a:t>Rates of HIV Diagnoses Highest in South</a:t>
            </a:r>
          </a:p>
          <a:p>
            <a:pPr marL="285750" indent="-285750">
              <a:buClr>
                <a:srgbClr val="C00000"/>
              </a:buClr>
              <a:buFont typeface="Wingdings" panose="05000000000000000000" pitchFamily="2" charset="2"/>
              <a:buChar char="§"/>
            </a:pPr>
            <a:r>
              <a:rPr lang="en-US" sz="2200" dirty="0">
                <a:solidFill>
                  <a:srgbClr val="222222"/>
                </a:solidFill>
                <a:latin typeface="Arial"/>
              </a:rPr>
              <a:t>&gt;50% of all new HIV diagnosis in 2019</a:t>
            </a:r>
          </a:p>
          <a:p>
            <a:pPr marL="285750" indent="-285750">
              <a:buClr>
                <a:srgbClr val="C00000"/>
              </a:buClr>
              <a:buFont typeface="Wingdings" panose="05000000000000000000" pitchFamily="2" charset="2"/>
              <a:buChar char="§"/>
            </a:pPr>
            <a:r>
              <a:rPr lang="en-US" sz="2200" dirty="0">
                <a:solidFill>
                  <a:srgbClr val="222222"/>
                </a:solidFill>
                <a:latin typeface="Arial"/>
              </a:rPr>
              <a:t>Texas rate 14.8 per 100,000 people</a:t>
            </a:r>
          </a:p>
        </p:txBody>
      </p:sp>
      <p:sp>
        <p:nvSpPr>
          <p:cNvPr id="9" name="TextBox 8">
            <a:extLst>
              <a:ext uri="{FF2B5EF4-FFF2-40B4-BE49-F238E27FC236}">
                <a16:creationId xmlns:a16="http://schemas.microsoft.com/office/drawing/2014/main" id="{F67C3295-CC20-3616-7F07-BDC7CCA7A30A}"/>
              </a:ext>
            </a:extLst>
          </p:cNvPr>
          <p:cNvSpPr txBox="1"/>
          <p:nvPr/>
        </p:nvSpPr>
        <p:spPr>
          <a:xfrm>
            <a:off x="2590800" y="4734635"/>
            <a:ext cx="4852610" cy="276999"/>
          </a:xfrm>
          <a:prstGeom prst="rect">
            <a:avLst/>
          </a:prstGeom>
          <a:noFill/>
        </p:spPr>
        <p:txBody>
          <a:bodyPr wrap="none" rtlCol="0">
            <a:spAutoFit/>
          </a:bodyPr>
          <a:lstStyle/>
          <a:p>
            <a:r>
              <a:rPr lang="en-US" sz="1200" dirty="0" err="1">
                <a:solidFill>
                  <a:schemeClr val="bg1"/>
                </a:solidFill>
              </a:rPr>
              <a:t>CDC.Gov</a:t>
            </a:r>
            <a:r>
              <a:rPr lang="en-US" sz="1200" dirty="0">
                <a:solidFill>
                  <a:schemeClr val="bg1"/>
                </a:solidFill>
              </a:rPr>
              <a:t>        https://aidsvu.org/local-data/united-states/south/texas</a:t>
            </a:r>
            <a:r>
              <a:rPr lang="en-US" sz="1050" dirty="0">
                <a:solidFill>
                  <a:schemeClr val="bg1"/>
                </a:solidFill>
              </a:rPr>
              <a:t>/</a:t>
            </a:r>
          </a:p>
        </p:txBody>
      </p:sp>
    </p:spTree>
    <p:extLst>
      <p:ext uri="{BB962C8B-B14F-4D97-AF65-F5344CB8AC3E}">
        <p14:creationId xmlns:p14="http://schemas.microsoft.com/office/powerpoint/2010/main" val="357208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2D5A-B5D1-FF1D-9062-B86FD2EA0A40}"/>
              </a:ext>
            </a:extLst>
          </p:cNvPr>
          <p:cNvSpPr>
            <a:spLocks noGrp="1"/>
          </p:cNvSpPr>
          <p:nvPr>
            <p:ph type="title"/>
          </p:nvPr>
        </p:nvSpPr>
        <p:spPr/>
        <p:txBody>
          <a:bodyPr/>
          <a:lstStyle/>
          <a:p>
            <a:r>
              <a:rPr lang="en-US" dirty="0"/>
              <a:t>Thomas Street Health Center (TSHC)</a:t>
            </a:r>
          </a:p>
        </p:txBody>
      </p:sp>
      <p:sp>
        <p:nvSpPr>
          <p:cNvPr id="4" name="Slide Number Placeholder 3">
            <a:extLst>
              <a:ext uri="{FF2B5EF4-FFF2-40B4-BE49-F238E27FC236}">
                <a16:creationId xmlns:a16="http://schemas.microsoft.com/office/drawing/2014/main" id="{35840EBF-8C80-0A94-5DB3-299764926B8F}"/>
              </a:ext>
            </a:extLst>
          </p:cNvPr>
          <p:cNvSpPr>
            <a:spLocks noGrp="1"/>
          </p:cNvSpPr>
          <p:nvPr>
            <p:ph type="sldNum" sz="quarter" idx="12"/>
          </p:nvPr>
        </p:nvSpPr>
        <p:spPr/>
        <p:txBody>
          <a:bodyPr/>
          <a:lstStyle/>
          <a:p>
            <a:fld id="{6E2D2B3B-882E-40F3-A32F-6DD516915044}" type="slidenum">
              <a:rPr lang="en-US" smtClean="0"/>
              <a:pPr/>
              <a:t>5</a:t>
            </a:fld>
            <a:endParaRPr lang="en-US"/>
          </a:p>
        </p:txBody>
      </p:sp>
      <p:pic>
        <p:nvPicPr>
          <p:cNvPr id="1026" name="Picture 2">
            <a:extLst>
              <a:ext uri="{FF2B5EF4-FFF2-40B4-BE49-F238E27FC236}">
                <a16:creationId xmlns:a16="http://schemas.microsoft.com/office/drawing/2014/main" id="{B68F36E1-4291-BB53-AC3A-A227C8823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1" y="1320184"/>
            <a:ext cx="5710165" cy="2505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4ECDE4B-6CDD-CCA6-A805-10BC0710A6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62" t="1826" r="2667" b="48859"/>
          <a:stretch/>
        </p:blipFill>
        <p:spPr bwMode="auto">
          <a:xfrm>
            <a:off x="5793800" y="1412065"/>
            <a:ext cx="3350200" cy="23193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00E44E-155D-6C4C-7D59-BC6C1EC3EA7B}"/>
              </a:ext>
            </a:extLst>
          </p:cNvPr>
          <p:cNvSpPr txBox="1"/>
          <p:nvPr/>
        </p:nvSpPr>
        <p:spPr>
          <a:xfrm>
            <a:off x="1923236" y="3955018"/>
            <a:ext cx="5468164" cy="369332"/>
          </a:xfrm>
          <a:prstGeom prst="rect">
            <a:avLst/>
          </a:prstGeom>
          <a:noFill/>
        </p:spPr>
        <p:txBody>
          <a:bodyPr wrap="none" rtlCol="0">
            <a:spAutoFit/>
          </a:bodyPr>
          <a:lstStyle/>
          <a:p>
            <a:r>
              <a:rPr lang="en-US" dirty="0"/>
              <a:t>Since 1989 – HIV services for Harris Health System</a:t>
            </a:r>
          </a:p>
        </p:txBody>
      </p:sp>
    </p:spTree>
    <p:extLst>
      <p:ext uri="{BB962C8B-B14F-4D97-AF65-F5344CB8AC3E}">
        <p14:creationId xmlns:p14="http://schemas.microsoft.com/office/powerpoint/2010/main" val="318595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D6BD-662E-F604-76F5-1E0F5E500E3C}"/>
              </a:ext>
            </a:extLst>
          </p:cNvPr>
          <p:cNvSpPr>
            <a:spLocks noGrp="1"/>
          </p:cNvSpPr>
          <p:nvPr>
            <p:ph type="title"/>
          </p:nvPr>
        </p:nvSpPr>
        <p:spPr>
          <a:xfrm>
            <a:off x="233762" y="116908"/>
            <a:ext cx="8315569" cy="857250"/>
          </a:xfrm>
        </p:spPr>
        <p:txBody>
          <a:bodyPr/>
          <a:lstStyle/>
          <a:p>
            <a:pPr algn="ctr"/>
            <a:r>
              <a:rPr lang="en-US" dirty="0"/>
              <a:t>2021 TSHC Demographics</a:t>
            </a:r>
          </a:p>
        </p:txBody>
      </p:sp>
      <p:sp>
        <p:nvSpPr>
          <p:cNvPr id="4" name="Slide Number Placeholder 3">
            <a:extLst>
              <a:ext uri="{FF2B5EF4-FFF2-40B4-BE49-F238E27FC236}">
                <a16:creationId xmlns:a16="http://schemas.microsoft.com/office/drawing/2014/main" id="{F42D7CCD-0E4E-7269-18FA-93B0010F1136}"/>
              </a:ext>
            </a:extLst>
          </p:cNvPr>
          <p:cNvSpPr>
            <a:spLocks noGrp="1"/>
          </p:cNvSpPr>
          <p:nvPr>
            <p:ph type="sldNum" sz="quarter" idx="12"/>
          </p:nvPr>
        </p:nvSpPr>
        <p:spPr/>
        <p:txBody>
          <a:bodyPr/>
          <a:lstStyle/>
          <a:p>
            <a:fld id="{6E2D2B3B-882E-40F3-A32F-6DD516915044}" type="slidenum">
              <a:rPr lang="en-US" smtClean="0"/>
              <a:pPr/>
              <a:t>6</a:t>
            </a:fld>
            <a:endParaRPr lang="en-US"/>
          </a:p>
        </p:txBody>
      </p:sp>
      <p:sp>
        <p:nvSpPr>
          <p:cNvPr id="6" name="TextBox 5">
            <a:extLst>
              <a:ext uri="{FF2B5EF4-FFF2-40B4-BE49-F238E27FC236}">
                <a16:creationId xmlns:a16="http://schemas.microsoft.com/office/drawing/2014/main" id="{2F9A2139-1F75-CF14-B594-3CA6EF07A0D2}"/>
              </a:ext>
            </a:extLst>
          </p:cNvPr>
          <p:cNvSpPr txBox="1"/>
          <p:nvPr/>
        </p:nvSpPr>
        <p:spPr>
          <a:xfrm>
            <a:off x="2438400" y="4786689"/>
            <a:ext cx="4572000" cy="276999"/>
          </a:xfrm>
          <a:prstGeom prst="rect">
            <a:avLst/>
          </a:prstGeom>
          <a:noFill/>
        </p:spPr>
        <p:txBody>
          <a:bodyPr wrap="square">
            <a:spAutoFit/>
          </a:bodyPr>
          <a:lstStyle/>
          <a:p>
            <a:pPr algn="ctr"/>
            <a:r>
              <a:rPr lang="en-US" sz="1200" dirty="0">
                <a:solidFill>
                  <a:schemeClr val="bg1"/>
                </a:solidFill>
              </a:rPr>
              <a:t>https://</a:t>
            </a:r>
            <a:r>
              <a:rPr lang="en-US" sz="1200" dirty="0" err="1">
                <a:solidFill>
                  <a:schemeClr val="bg1"/>
                </a:solidFill>
              </a:rPr>
              <a:t>nextlevelharrishealth.org</a:t>
            </a:r>
            <a:r>
              <a:rPr lang="en-US" sz="1200" dirty="0">
                <a:solidFill>
                  <a:schemeClr val="bg1"/>
                </a:solidFill>
              </a:rPr>
              <a:t>/</a:t>
            </a:r>
            <a:r>
              <a:rPr lang="en-US" sz="1200" dirty="0" err="1">
                <a:solidFill>
                  <a:schemeClr val="bg1"/>
                </a:solidFill>
              </a:rPr>
              <a:t>thomas</a:t>
            </a:r>
            <a:r>
              <a:rPr lang="en-US" sz="1200" dirty="0">
                <a:solidFill>
                  <a:schemeClr val="bg1"/>
                </a:solidFill>
              </a:rPr>
              <a:t>-street/</a:t>
            </a:r>
          </a:p>
        </p:txBody>
      </p:sp>
      <p:graphicFrame>
        <p:nvGraphicFramePr>
          <p:cNvPr id="12" name="Table 12">
            <a:extLst>
              <a:ext uri="{FF2B5EF4-FFF2-40B4-BE49-F238E27FC236}">
                <a16:creationId xmlns:a16="http://schemas.microsoft.com/office/drawing/2014/main" id="{01AFB3DE-3BCB-17FD-E1D3-EBAC16641A5A}"/>
              </a:ext>
            </a:extLst>
          </p:cNvPr>
          <p:cNvGraphicFramePr>
            <a:graphicFrameLocks noGrp="1"/>
          </p:cNvGraphicFramePr>
          <p:nvPr>
            <p:extLst>
              <p:ext uri="{D42A27DB-BD31-4B8C-83A1-F6EECF244321}">
                <p14:modId xmlns:p14="http://schemas.microsoft.com/office/powerpoint/2010/main" val="2896263369"/>
              </p:ext>
            </p:extLst>
          </p:nvPr>
        </p:nvGraphicFramePr>
        <p:xfrm>
          <a:off x="1219200" y="995878"/>
          <a:ext cx="6934200" cy="1280160"/>
        </p:xfrm>
        <a:graphic>
          <a:graphicData uri="http://schemas.openxmlformats.org/drawingml/2006/table">
            <a:tbl>
              <a:tblPr firstRow="1" bandRow="1">
                <a:tableStyleId>{00A15C55-8517-42AA-B614-E9B94910E393}</a:tableStyleId>
              </a:tblPr>
              <a:tblGrid>
                <a:gridCol w="1328418">
                  <a:extLst>
                    <a:ext uri="{9D8B030D-6E8A-4147-A177-3AD203B41FA5}">
                      <a16:colId xmlns:a16="http://schemas.microsoft.com/office/drawing/2014/main" val="3855928357"/>
                    </a:ext>
                  </a:extLst>
                </a:gridCol>
                <a:gridCol w="934297">
                  <a:extLst>
                    <a:ext uri="{9D8B030D-6E8A-4147-A177-3AD203B41FA5}">
                      <a16:colId xmlns:a16="http://schemas.microsoft.com/office/drawing/2014/main" val="370046506"/>
                    </a:ext>
                  </a:extLst>
                </a:gridCol>
                <a:gridCol w="1818914">
                  <a:extLst>
                    <a:ext uri="{9D8B030D-6E8A-4147-A177-3AD203B41FA5}">
                      <a16:colId xmlns:a16="http://schemas.microsoft.com/office/drawing/2014/main" val="3953441972"/>
                    </a:ext>
                  </a:extLst>
                </a:gridCol>
                <a:gridCol w="2852571">
                  <a:extLst>
                    <a:ext uri="{9D8B030D-6E8A-4147-A177-3AD203B41FA5}">
                      <a16:colId xmlns:a16="http://schemas.microsoft.com/office/drawing/2014/main" val="1371359330"/>
                    </a:ext>
                  </a:extLst>
                </a:gridCol>
              </a:tblGrid>
              <a:tr h="487684">
                <a:tc>
                  <a:txBody>
                    <a:bodyPr/>
                    <a:lstStyle/>
                    <a:p>
                      <a:r>
                        <a:rPr lang="en-US" b="0" dirty="0">
                          <a:solidFill>
                            <a:schemeClr val="tx1"/>
                          </a:solidFill>
                        </a:rPr>
                        <a:t>All clients</a:t>
                      </a:r>
                    </a:p>
                  </a:txBody>
                  <a:tcPr>
                    <a:solidFill>
                      <a:schemeClr val="tx2">
                        <a:lumMod val="20000"/>
                        <a:lumOff val="80000"/>
                      </a:schemeClr>
                    </a:solidFill>
                  </a:tcPr>
                </a:tc>
                <a:tc>
                  <a:txBody>
                    <a:bodyPr/>
                    <a:lstStyle/>
                    <a:p>
                      <a:r>
                        <a:rPr lang="en-US" b="0" dirty="0">
                          <a:solidFill>
                            <a:schemeClr val="tx1"/>
                          </a:solidFill>
                        </a:rPr>
                        <a:t>5327</a:t>
                      </a:r>
                    </a:p>
                  </a:txBody>
                  <a:tcPr>
                    <a:solidFill>
                      <a:schemeClr val="tx2">
                        <a:lumMod val="20000"/>
                        <a:lumOff val="80000"/>
                      </a:schemeClr>
                    </a:solidFill>
                  </a:tcPr>
                </a:tc>
                <a:tc>
                  <a:txBody>
                    <a:bodyPr/>
                    <a:lstStyle/>
                    <a:p>
                      <a:r>
                        <a:rPr lang="en-US" b="0" dirty="0">
                          <a:solidFill>
                            <a:schemeClr val="tx1"/>
                          </a:solidFill>
                        </a:rPr>
                        <a:t>67% male              33% female</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56% Black, 33% Hispanic, 9% White</a:t>
                      </a:r>
                    </a:p>
                  </a:txBody>
                  <a:tcPr>
                    <a:solidFill>
                      <a:schemeClr val="tx2">
                        <a:lumMod val="20000"/>
                        <a:lumOff val="80000"/>
                      </a:schemeClr>
                    </a:solidFill>
                  </a:tcPr>
                </a:tc>
                <a:extLst>
                  <a:ext uri="{0D108BD9-81ED-4DB2-BD59-A6C34878D82A}">
                    <a16:rowId xmlns:a16="http://schemas.microsoft.com/office/drawing/2014/main" val="620880185"/>
                  </a:ext>
                </a:extLst>
              </a:tr>
              <a:tr h="314519">
                <a:tc>
                  <a:txBody>
                    <a:bodyPr/>
                    <a:lstStyle/>
                    <a:p>
                      <a:r>
                        <a:rPr lang="en-US" b="0" dirty="0">
                          <a:solidFill>
                            <a:schemeClr val="tx1"/>
                          </a:solidFill>
                        </a:rPr>
                        <a:t>New Clients</a:t>
                      </a:r>
                    </a:p>
                  </a:txBody>
                  <a:tcPr>
                    <a:solidFill>
                      <a:schemeClr val="tx2">
                        <a:lumMod val="20000"/>
                        <a:lumOff val="80000"/>
                      </a:schemeClr>
                    </a:solidFill>
                  </a:tcPr>
                </a:tc>
                <a:tc>
                  <a:txBody>
                    <a:bodyPr/>
                    <a:lstStyle/>
                    <a:p>
                      <a:r>
                        <a:rPr lang="en-US" b="0" dirty="0">
                          <a:solidFill>
                            <a:schemeClr val="tx1"/>
                          </a:solidFill>
                        </a:rPr>
                        <a:t>436</a:t>
                      </a:r>
                    </a:p>
                  </a:txBody>
                  <a:tcPr>
                    <a:solidFill>
                      <a:schemeClr val="tx2">
                        <a:lumMod val="20000"/>
                        <a:lumOff val="80000"/>
                      </a:schemeClr>
                    </a:solidFill>
                  </a:tcPr>
                </a:tc>
                <a:tc>
                  <a:txBody>
                    <a:bodyPr/>
                    <a:lstStyle/>
                    <a:p>
                      <a:r>
                        <a:rPr lang="en-US" b="0" dirty="0">
                          <a:solidFill>
                            <a:schemeClr val="tx1"/>
                          </a:solidFill>
                        </a:rPr>
                        <a:t>79% male            21% female</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50% black, 30% Hispanic, 18% white</a:t>
                      </a:r>
                    </a:p>
                  </a:txBody>
                  <a:tcPr>
                    <a:solidFill>
                      <a:schemeClr val="tx2">
                        <a:lumMod val="20000"/>
                        <a:lumOff val="80000"/>
                      </a:schemeClr>
                    </a:solidFill>
                  </a:tcPr>
                </a:tc>
                <a:extLst>
                  <a:ext uri="{0D108BD9-81ED-4DB2-BD59-A6C34878D82A}">
                    <a16:rowId xmlns:a16="http://schemas.microsoft.com/office/drawing/2014/main" val="1306604592"/>
                  </a:ext>
                </a:extLst>
              </a:tr>
            </a:tbl>
          </a:graphicData>
        </a:graphic>
      </p:graphicFrame>
      <p:pic>
        <p:nvPicPr>
          <p:cNvPr id="14" name="Picture 13" descr="Diagram, pie chart&#10;&#10;Description automatically generated">
            <a:extLst>
              <a:ext uri="{FF2B5EF4-FFF2-40B4-BE49-F238E27FC236}">
                <a16:creationId xmlns:a16="http://schemas.microsoft.com/office/drawing/2014/main" id="{C04F176F-6359-575F-D5BF-430DB59DC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569897"/>
            <a:ext cx="3187700" cy="1981200"/>
          </a:xfrm>
          <a:prstGeom prst="rect">
            <a:avLst/>
          </a:prstGeom>
        </p:spPr>
      </p:pic>
      <p:pic>
        <p:nvPicPr>
          <p:cNvPr id="16" name="Picture 15" descr="Chart, pie chart&#10;&#10;Description automatically generated">
            <a:extLst>
              <a:ext uri="{FF2B5EF4-FFF2-40B4-BE49-F238E27FC236}">
                <a16:creationId xmlns:a16="http://schemas.microsoft.com/office/drawing/2014/main" id="{177AC9BC-8939-1EE5-4EB4-C28E6BED38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577068"/>
            <a:ext cx="3429000" cy="1981200"/>
          </a:xfrm>
          <a:prstGeom prst="rect">
            <a:avLst/>
          </a:prstGeom>
        </p:spPr>
      </p:pic>
    </p:spTree>
    <p:extLst>
      <p:ext uri="{BB962C8B-B14F-4D97-AF65-F5344CB8AC3E}">
        <p14:creationId xmlns:p14="http://schemas.microsoft.com/office/powerpoint/2010/main" val="201341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CEFA38-7ECD-31BA-D3E6-7462DE027216}"/>
              </a:ext>
            </a:extLst>
          </p:cNvPr>
          <p:cNvSpPr>
            <a:spLocks noGrp="1"/>
          </p:cNvSpPr>
          <p:nvPr>
            <p:ph type="title"/>
          </p:nvPr>
        </p:nvSpPr>
        <p:spPr>
          <a:xfrm>
            <a:off x="762000" y="1352550"/>
            <a:ext cx="7620001" cy="1914128"/>
          </a:xfrm>
        </p:spPr>
        <p:txBody>
          <a:bodyPr/>
          <a:lstStyle/>
          <a:p>
            <a:r>
              <a:rPr lang="en-US" i="1" dirty="0"/>
              <a:t>What Does Aging with HIV look like?</a:t>
            </a:r>
          </a:p>
        </p:txBody>
      </p:sp>
      <p:sp>
        <p:nvSpPr>
          <p:cNvPr id="4" name="Slide Number Placeholder 3">
            <a:extLst>
              <a:ext uri="{FF2B5EF4-FFF2-40B4-BE49-F238E27FC236}">
                <a16:creationId xmlns:a16="http://schemas.microsoft.com/office/drawing/2014/main" id="{E4A3D24E-6DD8-A390-0C7A-4916A967DC20}"/>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316942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EA72849-9EC1-5793-71D3-2FAFFEF23077}"/>
              </a:ext>
            </a:extLst>
          </p:cNvPr>
          <p:cNvSpPr>
            <a:spLocks noGrp="1"/>
          </p:cNvSpPr>
          <p:nvPr>
            <p:ph type="title"/>
          </p:nvPr>
        </p:nvSpPr>
        <p:spPr/>
        <p:txBody>
          <a:bodyPr/>
          <a:lstStyle/>
          <a:p>
            <a:r>
              <a:rPr lang="en-US" dirty="0"/>
              <a:t>67 </a:t>
            </a:r>
            <a:r>
              <a:rPr lang="en-US" dirty="0" err="1"/>
              <a:t>yo</a:t>
            </a:r>
            <a:r>
              <a:rPr lang="en-US" dirty="0"/>
              <a:t> male, HIV diagnosis (1994)</a:t>
            </a:r>
          </a:p>
        </p:txBody>
      </p:sp>
      <p:sp>
        <p:nvSpPr>
          <p:cNvPr id="6" name="Content Placeholder 5">
            <a:extLst>
              <a:ext uri="{FF2B5EF4-FFF2-40B4-BE49-F238E27FC236}">
                <a16:creationId xmlns:a16="http://schemas.microsoft.com/office/drawing/2014/main" id="{85A2B2C4-4A7D-5B54-504B-8E8E5A3706FA}"/>
              </a:ext>
            </a:extLst>
          </p:cNvPr>
          <p:cNvSpPr>
            <a:spLocks noGrp="1"/>
          </p:cNvSpPr>
          <p:nvPr>
            <p:ph sz="half" idx="1"/>
          </p:nvPr>
        </p:nvSpPr>
        <p:spPr>
          <a:xfrm>
            <a:off x="228599" y="1152144"/>
            <a:ext cx="4191001" cy="3323480"/>
          </a:xfrm>
        </p:spPr>
        <p:txBody>
          <a:bodyPr>
            <a:normAutofit lnSpcReduction="10000"/>
          </a:bodyPr>
          <a:lstStyle/>
          <a:p>
            <a:pPr marL="114300" indent="0">
              <a:buNone/>
            </a:pPr>
            <a:r>
              <a:rPr lang="en-US" dirty="0"/>
              <a:t>Comorbidities include</a:t>
            </a:r>
          </a:p>
          <a:p>
            <a:pPr lvl="1"/>
            <a:r>
              <a:rPr lang="en-US" dirty="0"/>
              <a:t>Diabetes mellitus type 2</a:t>
            </a:r>
          </a:p>
          <a:p>
            <a:pPr lvl="1"/>
            <a:r>
              <a:rPr lang="en-US" dirty="0"/>
              <a:t>Cardiovascular disease (history of myocardial infarction)</a:t>
            </a:r>
          </a:p>
          <a:p>
            <a:pPr lvl="1"/>
            <a:r>
              <a:rPr lang="en-US" dirty="0"/>
              <a:t>Ulcerative colitis</a:t>
            </a:r>
          </a:p>
          <a:p>
            <a:pPr lvl="1"/>
            <a:r>
              <a:rPr lang="en-US" dirty="0"/>
              <a:t>Bipolar disorder</a:t>
            </a:r>
          </a:p>
          <a:p>
            <a:r>
              <a:rPr lang="en-US" dirty="0"/>
              <a:t>&gt;10 medications</a:t>
            </a:r>
          </a:p>
        </p:txBody>
      </p:sp>
      <p:sp>
        <p:nvSpPr>
          <p:cNvPr id="10" name="Content Placeholder 9">
            <a:extLst>
              <a:ext uri="{FF2B5EF4-FFF2-40B4-BE49-F238E27FC236}">
                <a16:creationId xmlns:a16="http://schemas.microsoft.com/office/drawing/2014/main" id="{9B28DBF3-ECAD-FAA7-551D-D0921E22CA04}"/>
              </a:ext>
            </a:extLst>
          </p:cNvPr>
          <p:cNvSpPr>
            <a:spLocks noGrp="1"/>
          </p:cNvSpPr>
          <p:nvPr>
            <p:ph sz="half" idx="2"/>
          </p:nvPr>
        </p:nvSpPr>
        <p:spPr/>
        <p:txBody>
          <a:bodyPr>
            <a:normAutofit lnSpcReduction="10000"/>
          </a:bodyPr>
          <a:lstStyle/>
          <a:p>
            <a:pPr marL="114300" indent="0">
              <a:buNone/>
            </a:pPr>
            <a:r>
              <a:rPr lang="en-US" dirty="0"/>
              <a:t>Daily concerns</a:t>
            </a:r>
          </a:p>
          <a:p>
            <a:r>
              <a:rPr lang="en-US" dirty="0"/>
              <a:t>Persistent peripheral neuropathy</a:t>
            </a:r>
          </a:p>
          <a:p>
            <a:r>
              <a:rPr lang="en-US" dirty="0"/>
              <a:t>Slowing cognition/memory loss</a:t>
            </a:r>
          </a:p>
          <a:p>
            <a:r>
              <a:rPr lang="en-US" dirty="0"/>
              <a:t>Slowing gait/fatigue</a:t>
            </a:r>
          </a:p>
          <a:p>
            <a:endParaRPr lang="en-US" dirty="0"/>
          </a:p>
          <a:p>
            <a:endParaRPr lang="en-US" dirty="0"/>
          </a:p>
        </p:txBody>
      </p:sp>
      <p:sp>
        <p:nvSpPr>
          <p:cNvPr id="4" name="Slide Number Placeholder 3">
            <a:extLst>
              <a:ext uri="{FF2B5EF4-FFF2-40B4-BE49-F238E27FC236}">
                <a16:creationId xmlns:a16="http://schemas.microsoft.com/office/drawing/2014/main" id="{AEAE33E2-426A-D7B9-F677-048A50A64CB9}"/>
              </a:ext>
            </a:extLst>
          </p:cNvPr>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75005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V Long-Term Survivors Awareness Day #HLTSAD">
            <a:extLst>
              <a:ext uri="{FF2B5EF4-FFF2-40B4-BE49-F238E27FC236}">
                <a16:creationId xmlns:a16="http://schemas.microsoft.com/office/drawing/2014/main" id="{85D3D18D-8E7A-464C-B7E9-E6B1C9C3CA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206" y="919431"/>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4DADA5-802D-8136-0B46-438A620EBD33}"/>
              </a:ext>
            </a:extLst>
          </p:cNvPr>
          <p:cNvSpPr>
            <a:spLocks noGrp="1"/>
          </p:cNvSpPr>
          <p:nvPr>
            <p:ph type="title"/>
          </p:nvPr>
        </p:nvSpPr>
        <p:spPr>
          <a:xfrm>
            <a:off x="115708" y="174897"/>
            <a:ext cx="8743448" cy="857250"/>
          </a:xfrm>
        </p:spPr>
        <p:txBody>
          <a:bodyPr/>
          <a:lstStyle/>
          <a:p>
            <a:pPr algn="ctr"/>
            <a:r>
              <a:rPr lang="en-US" dirty="0"/>
              <a:t>HIV Long Term Survivors (HLTS)</a:t>
            </a:r>
          </a:p>
        </p:txBody>
      </p:sp>
      <p:sp>
        <p:nvSpPr>
          <p:cNvPr id="3" name="Content Placeholder 2">
            <a:extLst>
              <a:ext uri="{FF2B5EF4-FFF2-40B4-BE49-F238E27FC236}">
                <a16:creationId xmlns:a16="http://schemas.microsoft.com/office/drawing/2014/main" id="{21460480-C91B-1F75-676F-F2CF47DCC880}"/>
              </a:ext>
            </a:extLst>
          </p:cNvPr>
          <p:cNvSpPr>
            <a:spLocks noGrp="1"/>
          </p:cNvSpPr>
          <p:nvPr>
            <p:ph idx="1"/>
          </p:nvPr>
        </p:nvSpPr>
        <p:spPr>
          <a:xfrm>
            <a:off x="340394" y="1201276"/>
            <a:ext cx="6248399" cy="3275474"/>
          </a:xfrm>
        </p:spPr>
        <p:txBody>
          <a:bodyPr>
            <a:normAutofit fontScale="92500"/>
          </a:bodyPr>
          <a:lstStyle/>
          <a:p>
            <a:r>
              <a:rPr lang="en-US" dirty="0">
                <a:solidFill>
                  <a:srgbClr val="000000"/>
                </a:solidFill>
              </a:rPr>
              <a:t>A</a:t>
            </a:r>
            <a:r>
              <a:rPr lang="en-US" b="0" i="0" dirty="0">
                <a:solidFill>
                  <a:srgbClr val="000000"/>
                </a:solidFill>
                <a:effectLst/>
              </a:rPr>
              <a:t> diverse group of people diagnosed with HIV before the advent of Highly Active Antiretroviral Therapy or HAART in 1996 </a:t>
            </a:r>
          </a:p>
          <a:p>
            <a:r>
              <a:rPr lang="en-US" b="0" i="0" dirty="0">
                <a:solidFill>
                  <a:srgbClr val="000000"/>
                </a:solidFill>
                <a:effectLst/>
              </a:rPr>
              <a:t>HLTS make up about 25% of all people living with HIV of the 1.2 million people are living with HIV in the U.S. </a:t>
            </a:r>
          </a:p>
          <a:p>
            <a:r>
              <a:rPr lang="en-US" b="0" i="0" dirty="0">
                <a:solidFill>
                  <a:srgbClr val="000000"/>
                </a:solidFill>
                <a:effectLst/>
              </a:rPr>
              <a:t>Estimated at 300,000 long-term survivors, defined as individuals who acquired HIV before 1996 and the introduction of HAART)</a:t>
            </a:r>
            <a:endParaRPr lang="en-US" dirty="0"/>
          </a:p>
        </p:txBody>
      </p:sp>
      <p:sp>
        <p:nvSpPr>
          <p:cNvPr id="4" name="Slide Number Placeholder 3">
            <a:extLst>
              <a:ext uri="{FF2B5EF4-FFF2-40B4-BE49-F238E27FC236}">
                <a16:creationId xmlns:a16="http://schemas.microsoft.com/office/drawing/2014/main" id="{19C9380E-DDAE-AEB6-EACE-5170D21B763B}"/>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6" name="TextBox 5">
            <a:extLst>
              <a:ext uri="{FF2B5EF4-FFF2-40B4-BE49-F238E27FC236}">
                <a16:creationId xmlns:a16="http://schemas.microsoft.com/office/drawing/2014/main" id="{27FF011F-CCA2-BA79-CF7F-CF77A2DA9798}"/>
              </a:ext>
            </a:extLst>
          </p:cNvPr>
          <p:cNvSpPr txBox="1"/>
          <p:nvPr/>
        </p:nvSpPr>
        <p:spPr>
          <a:xfrm>
            <a:off x="6870628" y="3079681"/>
            <a:ext cx="2209800" cy="1200329"/>
          </a:xfrm>
          <a:prstGeom prst="rect">
            <a:avLst/>
          </a:prstGeom>
          <a:noFill/>
        </p:spPr>
        <p:txBody>
          <a:bodyPr wrap="square">
            <a:spAutoFit/>
          </a:bodyPr>
          <a:lstStyle/>
          <a:p>
            <a:pPr algn="l"/>
            <a:r>
              <a:rPr lang="en-US" b="1" i="0" cap="all" dirty="0">
                <a:solidFill>
                  <a:srgbClr val="000000"/>
                </a:solidFill>
                <a:effectLst/>
                <a:latin typeface="Source Sans Pro" panose="020F0502020204030204" pitchFamily="34" charset="0"/>
              </a:rPr>
              <a:t>2023 THEME</a:t>
            </a:r>
          </a:p>
          <a:p>
            <a:pPr algn="l"/>
            <a:r>
              <a:rPr lang="en-US" b="0" i="1" dirty="0">
                <a:solidFill>
                  <a:srgbClr val="000000"/>
                </a:solidFill>
                <a:effectLst/>
                <a:latin typeface="Merriweather" panose="020F0502020204030204" pitchFamily="34" charset="0"/>
              </a:rPr>
              <a:t>Mobilize to Thrive: Prioritizing Quality of Life.</a:t>
            </a:r>
          </a:p>
        </p:txBody>
      </p:sp>
      <p:sp>
        <p:nvSpPr>
          <p:cNvPr id="7" name="TextBox 6">
            <a:extLst>
              <a:ext uri="{FF2B5EF4-FFF2-40B4-BE49-F238E27FC236}">
                <a16:creationId xmlns:a16="http://schemas.microsoft.com/office/drawing/2014/main" id="{0D249D04-D725-7DA0-605B-0AC49DC73CB1}"/>
              </a:ext>
            </a:extLst>
          </p:cNvPr>
          <p:cNvSpPr txBox="1"/>
          <p:nvPr/>
        </p:nvSpPr>
        <p:spPr>
          <a:xfrm>
            <a:off x="1524000" y="4786689"/>
            <a:ext cx="1731115"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www.hltsad.org</a:t>
            </a:r>
            <a:r>
              <a:rPr lang="en-US" sz="1200" dirty="0">
                <a:solidFill>
                  <a:schemeClr val="bg1"/>
                </a:solidFill>
              </a:rPr>
              <a:t>/</a:t>
            </a:r>
          </a:p>
        </p:txBody>
      </p:sp>
      <p:sp>
        <p:nvSpPr>
          <p:cNvPr id="8" name="TextBox 7">
            <a:extLst>
              <a:ext uri="{FF2B5EF4-FFF2-40B4-BE49-F238E27FC236}">
                <a16:creationId xmlns:a16="http://schemas.microsoft.com/office/drawing/2014/main" id="{8F93910B-43A4-171E-61D7-A67B23A449DC}"/>
              </a:ext>
            </a:extLst>
          </p:cNvPr>
          <p:cNvSpPr txBox="1"/>
          <p:nvPr/>
        </p:nvSpPr>
        <p:spPr>
          <a:xfrm>
            <a:off x="3276600" y="4774658"/>
            <a:ext cx="508761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www.hiv.gov</a:t>
            </a:r>
            <a:r>
              <a:rPr lang="en-US" sz="1200" dirty="0">
                <a:solidFill>
                  <a:schemeClr val="bg1"/>
                </a:solidFill>
              </a:rPr>
              <a:t>/events/awareness-days/</a:t>
            </a:r>
            <a:r>
              <a:rPr lang="en-US" sz="1200" dirty="0" err="1">
                <a:solidFill>
                  <a:schemeClr val="bg1"/>
                </a:solidFill>
              </a:rPr>
              <a:t>hiv</a:t>
            </a:r>
            <a:r>
              <a:rPr lang="en-US" sz="1200" dirty="0">
                <a:solidFill>
                  <a:schemeClr val="bg1"/>
                </a:solidFill>
              </a:rPr>
              <a:t>-long-term-survivors-day/</a:t>
            </a:r>
          </a:p>
        </p:txBody>
      </p:sp>
    </p:spTree>
    <p:extLst>
      <p:ext uri="{BB962C8B-B14F-4D97-AF65-F5344CB8AC3E}">
        <p14:creationId xmlns:p14="http://schemas.microsoft.com/office/powerpoint/2010/main" val="4259466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1918e-31ff-407b-aa24-3b26523fe31e" xsi:nil="true"/>
    <lcf76f155ced4ddcb4097134ff3c332f xmlns="61b9a4cf-f534-437d-b6f6-c048dfaf5b22">
      <Terms xmlns="http://schemas.microsoft.com/office/infopath/2007/PartnerControls"/>
    </lcf76f155ced4ddcb4097134ff3c332f>
    <Pre_x002d_Migration_x0020_Date_x0020_Modified xmlns="61b9a4cf-f534-437d-b6f6-c048dfaf5b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BB403D11ACF8458FB7BBB7CC69166E" ma:contentTypeVersion="17" ma:contentTypeDescription="Create a new document." ma:contentTypeScope="" ma:versionID="7ac827d885228561c4c419f1cc0a9caf">
  <xsd:schema xmlns:xsd="http://www.w3.org/2001/XMLSchema" xmlns:xs="http://www.w3.org/2001/XMLSchema" xmlns:p="http://schemas.microsoft.com/office/2006/metadata/properties" xmlns:ns2="61b9a4cf-f534-437d-b6f6-c048dfaf5b22" xmlns:ns3="d6da0197-d201-41ba-a1f8-50c3263bbe12" xmlns:ns4="4d31918e-31ff-407b-aa24-3b26523fe31e" targetNamespace="http://schemas.microsoft.com/office/2006/metadata/properties" ma:root="true" ma:fieldsID="0c34943a10b7dac8247852d83a7172e5" ns2:_="" ns3:_="" ns4:_="">
    <xsd:import namespace="61b9a4cf-f534-437d-b6f6-c048dfaf5b22"/>
    <xsd:import namespace="d6da0197-d201-41ba-a1f8-50c3263bbe12"/>
    <xsd:import namespace="4d31918e-31ff-407b-aa24-3b26523fe31e"/>
    <xsd:element name="properties">
      <xsd:complexType>
        <xsd:sequence>
          <xsd:element name="documentManagement">
            <xsd:complexType>
              <xsd:all>
                <xsd:element ref="ns2:Pre_x002d_Migration_x0020_Date_x0020_Modifi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9a4cf-f534-437d-b6f6-c048dfaf5b22" elementFormDefault="qualified">
    <xsd:import namespace="http://schemas.microsoft.com/office/2006/documentManagement/types"/>
    <xsd:import namespace="http://schemas.microsoft.com/office/infopath/2007/PartnerControls"/>
    <xsd:element name="Pre_x002d_Migration_x0020_Date_x0020_Modified" ma:index="8" nillable="true" ma:displayName="Pre-Migration Date Modified" ma:internalName="Pre_x002d_Migration_x0020_Date_x0020_Modifi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f144a84-2f12-42e2-b54d-c0a9a91654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da0197-d201-41ba-a1f8-50c3263bbe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1918e-31ff-407b-aa24-3b26523fe31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7237c03-6776-4409-a48e-3f09de21bdfe}" ma:internalName="TaxCatchAll" ma:showField="CatchAllData" ma:web="4d31918e-31ff-407b-aa24-3b26523fe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C07C62-0096-42E0-85C3-AB8B6245F596}">
  <ds:schemaRefs>
    <ds:schemaRef ds:uri="http://schemas.microsoft.com/office/2006/metadata/properties"/>
    <ds:schemaRef ds:uri="http://schemas.microsoft.com/office/infopath/2007/PartnerControls"/>
    <ds:schemaRef ds:uri="4d31918e-31ff-407b-aa24-3b26523fe31e"/>
    <ds:schemaRef ds:uri="61b9a4cf-f534-437d-b6f6-c048dfaf5b22"/>
  </ds:schemaRefs>
</ds:datastoreItem>
</file>

<file path=customXml/itemProps2.xml><?xml version="1.0" encoding="utf-8"?>
<ds:datastoreItem xmlns:ds="http://schemas.openxmlformats.org/officeDocument/2006/customXml" ds:itemID="{9E0E65B4-1C05-48C1-B444-3B9392507566}">
  <ds:schemaRefs>
    <ds:schemaRef ds:uri="http://schemas.microsoft.com/sharepoint/v3/contenttype/forms"/>
  </ds:schemaRefs>
</ds:datastoreItem>
</file>

<file path=customXml/itemProps3.xml><?xml version="1.0" encoding="utf-8"?>
<ds:datastoreItem xmlns:ds="http://schemas.openxmlformats.org/officeDocument/2006/customXml" ds:itemID="{C1F00585-F0FA-4227-B3A4-0D247C84B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9a4cf-f534-437d-b6f6-c048dfaf5b22"/>
    <ds:schemaRef ds:uri="d6da0197-d201-41ba-a1f8-50c3263bbe12"/>
    <ds:schemaRef ds:uri="4d31918e-31ff-407b-aa24-3b26523fe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905</TotalTime>
  <Words>2514</Words>
  <Application>Microsoft Office PowerPoint</Application>
  <PresentationFormat>On-screen Show (16:9)</PresentationFormat>
  <Paragraphs>342</Paragraphs>
  <Slides>38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vt:lpstr>
      <vt:lpstr>Calibri</vt:lpstr>
      <vt:lpstr>ITC Avant Garde Std Bk</vt:lpstr>
      <vt:lpstr>Lato</vt:lpstr>
      <vt:lpstr>Merriweather</vt:lpstr>
      <vt:lpstr>Open Sans</vt:lpstr>
      <vt:lpstr>Source Sans Pro</vt:lpstr>
      <vt:lpstr>Wingdings</vt:lpstr>
      <vt:lpstr>AETC-BLANK-MASTER</vt:lpstr>
      <vt:lpstr>HIV &amp; Aging THRIVING IN THE NEW NORMAL</vt:lpstr>
      <vt:lpstr>Conflict of Interest Disclosure Statement</vt:lpstr>
      <vt:lpstr>Learning Objectives</vt:lpstr>
      <vt:lpstr>Snapshot: </vt:lpstr>
      <vt:lpstr>Thomas Street Health Center (TSHC)</vt:lpstr>
      <vt:lpstr>2021 TSHC Demographics</vt:lpstr>
      <vt:lpstr>What Does Aging with HIV look like?</vt:lpstr>
      <vt:lpstr>67 yo male, HIV diagnosis (1994)</vt:lpstr>
      <vt:lpstr>HIV Long Term Survivors (HLTS)</vt:lpstr>
      <vt:lpstr>55 yo male, HIV diagnosis (2021)</vt:lpstr>
      <vt:lpstr>Projected Demographic Composition of the United States Population of People With HIV (PWH)</vt:lpstr>
      <vt:lpstr>Factors Accounting For The Rise of The 50 and Over</vt:lpstr>
      <vt:lpstr>Aging Population</vt:lpstr>
      <vt:lpstr>Antiretroviral Therapy (ART)</vt:lpstr>
      <vt:lpstr>Annual age-adjusted rates of death with HIV infection  as the underlying cause, 1987−2018, United States</vt:lpstr>
      <vt:lpstr>New HIV Infections</vt:lpstr>
      <vt:lpstr>WhaT are the Needs?</vt:lpstr>
      <vt:lpstr>Health issues</vt:lpstr>
      <vt:lpstr>Second Annual State of Aging With HIV National Survey</vt:lpstr>
      <vt:lpstr>Second Annual State of Aging With HIV National Survey: Mental Health</vt:lpstr>
      <vt:lpstr>Stigma</vt:lpstr>
      <vt:lpstr>Mental Health</vt:lpstr>
      <vt:lpstr>Polypharmacy</vt:lpstr>
      <vt:lpstr>Multimorbidity</vt:lpstr>
      <vt:lpstr>Care today</vt:lpstr>
      <vt:lpstr>Rising numbers of medical co-morbidities in an  urban Ryan White-funded clinic</vt:lpstr>
      <vt:lpstr>Frailty</vt:lpstr>
      <vt:lpstr>WhaT Can we Do?</vt:lpstr>
      <vt:lpstr>PowerPoint Presentation</vt:lpstr>
      <vt:lpstr>PowerPoint Presentation</vt:lpstr>
      <vt:lpstr>PowerPoint Presentation</vt:lpstr>
      <vt:lpstr>Challenges Faced by Aging Persons With HIV</vt:lpstr>
      <vt:lpstr>Take Home Points</vt:lpstr>
      <vt:lpstr>PowerPoint Presentation</vt:lpstr>
      <vt:lpstr>Additional References</vt:lpstr>
      <vt:lpstr>PowerPoint Presentation</vt:lpstr>
      <vt:lpstr>SCAETC Social Media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40</cp:revision>
  <cp:lastPrinted>2023-04-28T13:22:34Z</cp:lastPrinted>
  <dcterms:created xsi:type="dcterms:W3CDTF">2021-01-22T21:52:57Z</dcterms:created>
  <dcterms:modified xsi:type="dcterms:W3CDTF">2023-08-02T14:33:32Z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0x01010005BB403D11ACF8458FB7BBB7CC69166E</vt:lpwstr>
  </property>
</Properties>
</file>