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8" r:id="rId6"/>
    <p:sldId id="259" r:id="rId7"/>
    <p:sldId id="257" r:id="rId8"/>
    <p:sldId id="280" r:id="rId9"/>
    <p:sldId id="279" r:id="rId10"/>
    <p:sldId id="262" r:id="rId11"/>
    <p:sldId id="263" r:id="rId12"/>
    <p:sldId id="275" r:id="rId13"/>
    <p:sldId id="281" r:id="rId14"/>
    <p:sldId id="283" r:id="rId15"/>
    <p:sldId id="276" r:id="rId16"/>
    <p:sldId id="282" r:id="rId17"/>
    <p:sldId id="277" r:id="rId18"/>
    <p:sldId id="293" r:id="rId19"/>
    <p:sldId id="308" r:id="rId20"/>
    <p:sldId id="309" r:id="rId21"/>
    <p:sldId id="310" r:id="rId22"/>
    <p:sldId id="321" r:id="rId23"/>
    <p:sldId id="311" r:id="rId24"/>
    <p:sldId id="265" r:id="rId25"/>
    <p:sldId id="285" r:id="rId26"/>
    <p:sldId id="292" r:id="rId27"/>
    <p:sldId id="294" r:id="rId28"/>
    <p:sldId id="318" r:id="rId29"/>
    <p:sldId id="306" r:id="rId30"/>
    <p:sldId id="307" r:id="rId31"/>
    <p:sldId id="322" r:id="rId32"/>
    <p:sldId id="312" r:id="rId33"/>
    <p:sldId id="287" r:id="rId34"/>
    <p:sldId id="286" r:id="rId35"/>
    <p:sldId id="295" r:id="rId36"/>
    <p:sldId id="298" r:id="rId37"/>
    <p:sldId id="319" r:id="rId38"/>
    <p:sldId id="303" r:id="rId39"/>
    <p:sldId id="304" r:id="rId40"/>
    <p:sldId id="323" r:id="rId41"/>
    <p:sldId id="313" r:id="rId42"/>
    <p:sldId id="314" r:id="rId43"/>
    <p:sldId id="288" r:id="rId44"/>
    <p:sldId id="296" r:id="rId45"/>
    <p:sldId id="297" r:id="rId46"/>
    <p:sldId id="299" r:id="rId47"/>
    <p:sldId id="320" r:id="rId48"/>
    <p:sldId id="270" r:id="rId49"/>
    <p:sldId id="301" r:id="rId50"/>
    <p:sldId id="385" r:id="rId51"/>
    <p:sldId id="261" r:id="rId52"/>
    <p:sldId id="260" r:id="rId53"/>
  </p:sldIdLst>
  <p:sldSz cx="9144000" cy="6858000" type="screen4x3"/>
  <p:notesSz cx="6858000" cy="9144000"/>
  <p:defaultTextStyle>
    <a:defPPr>
      <a:defRPr lang="en-US"/>
    </a:defPPr>
    <a:lvl1pPr marL="0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49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99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349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798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248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697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147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597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ssion One: Health" id="{403620C9-F995-774A-B8F9-EBB0AFE658E3}">
          <p14:sldIdLst>
            <p14:sldId id="256"/>
            <p14:sldId id="258"/>
            <p14:sldId id="259"/>
            <p14:sldId id="257"/>
            <p14:sldId id="280"/>
            <p14:sldId id="279"/>
            <p14:sldId id="262"/>
            <p14:sldId id="263"/>
            <p14:sldId id="275"/>
            <p14:sldId id="281"/>
            <p14:sldId id="283"/>
            <p14:sldId id="276"/>
            <p14:sldId id="282"/>
            <p14:sldId id="277"/>
            <p14:sldId id="293"/>
            <p14:sldId id="308"/>
            <p14:sldId id="309"/>
            <p14:sldId id="310"/>
          </p14:sldIdLst>
        </p14:section>
        <p14:section name="Session Two: Home" id="{FC0BCBFF-68E9-DD4D-B1B2-49ACF46333F4}">
          <p14:sldIdLst>
            <p14:sldId id="321"/>
            <p14:sldId id="311"/>
            <p14:sldId id="265"/>
            <p14:sldId id="285"/>
            <p14:sldId id="292"/>
            <p14:sldId id="294"/>
            <p14:sldId id="318"/>
            <p14:sldId id="306"/>
            <p14:sldId id="307"/>
          </p14:sldIdLst>
        </p14:section>
        <p14:section name="Session Three: Purpose" id="{70D583B2-34D0-7D44-B094-10942CB2242E}">
          <p14:sldIdLst>
            <p14:sldId id="322"/>
            <p14:sldId id="312"/>
            <p14:sldId id="287"/>
            <p14:sldId id="286"/>
            <p14:sldId id="295"/>
            <p14:sldId id="298"/>
            <p14:sldId id="319"/>
            <p14:sldId id="303"/>
            <p14:sldId id="304"/>
          </p14:sldIdLst>
        </p14:section>
        <p14:section name="Session Four: Community" id="{2E63DD14-8027-5D43-8AE0-878AE3A7DE51}">
          <p14:sldIdLst>
            <p14:sldId id="323"/>
            <p14:sldId id="313"/>
            <p14:sldId id="314"/>
            <p14:sldId id="288"/>
            <p14:sldId id="296"/>
            <p14:sldId id="297"/>
            <p14:sldId id="299"/>
            <p14:sldId id="320"/>
            <p14:sldId id="270"/>
            <p14:sldId id="301"/>
            <p14:sldId id="385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2BB6AE-DFD5-BA38-96A0-839281F44C71}" name="Michelle Iandiorio" initials="MI" userId="gW2cI/ax/hXNF0x6AUCfZLYduZsUi8MQzuM00F5+dSo=" providerId="None"/>
  <p188:author id="{15A31BB9-A651-7186-479C-A9069289293C}" name="Mary E Farias" initials="MEF" userId="S::MeFarias@health.unm.edu::25361758-243d-463c-bb04-2d341f22c0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1C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 autoAdjust="0"/>
    <p:restoredTop sz="89888" autoAdjust="0"/>
  </p:normalViewPr>
  <p:slideViewPr>
    <p:cSldViewPr snapToGrid="0" snapToObjects="1">
      <p:cViewPr varScale="1">
        <p:scale>
          <a:sx n="83" d="100"/>
          <a:sy n="83" d="100"/>
        </p:scale>
        <p:origin x="2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-39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8/10/relationships/authors" Target="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19.xml"/><Relationship Id="rId1" Type="http://schemas.openxmlformats.org/officeDocument/2006/relationships/slide" Target="slides/slide1.xml"/><Relationship Id="rId4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5C59-C1FD-6442-AEB5-D92696AF80D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E4F94-7953-2847-870B-5C6DE618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0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A58B-C66D-0E4D-9CF4-D0A97D2815B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3D7C-E79C-464D-870B-78CB3C242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1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49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99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49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798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248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697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147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597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date_ 05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7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date_05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1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3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7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7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date_05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1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3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72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5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52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82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0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date_05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9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2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80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55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1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6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3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67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7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025526"/>
            <a:ext cx="7772399" cy="2474409"/>
          </a:xfrm>
        </p:spPr>
        <p:txBody>
          <a:bodyPr anchor="t"/>
          <a:lstStyle>
            <a:lvl1pPr>
              <a:defRPr sz="54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681685"/>
            <a:ext cx="7772398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222222"/>
                </a:solidFill>
              </a:defRPr>
            </a:lvl1pPr>
            <a:lvl2pPr marL="45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6EAA-2286-439D-B808-F5FF3EE85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41" y="292580"/>
            <a:ext cx="4442345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0E8EAC5-3D06-4304-8ABB-EC044E701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8022" y="6089474"/>
            <a:ext cx="2552012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187172"/>
            <a:ext cx="7659687" cy="1168401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155363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22222"/>
                </a:solidFill>
              </a:defRPr>
            </a:lvl1pPr>
            <a:lvl2pPr marL="4564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1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9" y="6329136"/>
            <a:ext cx="1204572" cy="46207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32CB2DE-5356-4175-8CD4-7ECDE5271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8022" y="6089474"/>
            <a:ext cx="2552012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431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2" y="1536192"/>
            <a:ext cx="4038599" cy="4431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9" y="6329136"/>
            <a:ext cx="1204572" cy="46207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3A00B71-5161-4165-B8DE-E4ACFDB363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8901" y="6165139"/>
            <a:ext cx="2552012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4605"/>
            <a:ext cx="3890108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6449" indent="0">
              <a:buNone/>
              <a:defRPr sz="2000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600" b="1"/>
            </a:lvl4pPr>
            <a:lvl5pPr marL="1825798" indent="0">
              <a:buNone/>
              <a:defRPr sz="1600" b="1"/>
            </a:lvl5pPr>
            <a:lvl6pPr marL="2282248" indent="0">
              <a:buNone/>
              <a:defRPr sz="1600" b="1"/>
            </a:lvl6pPr>
            <a:lvl7pPr marL="2738697" indent="0">
              <a:buNone/>
              <a:defRPr sz="1600" b="1"/>
            </a:lvl7pPr>
            <a:lvl8pPr marL="3195147" indent="0">
              <a:buNone/>
              <a:defRPr sz="1600" b="1"/>
            </a:lvl8pPr>
            <a:lvl9pPr marL="3651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8721"/>
            <a:ext cx="3890108" cy="35587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2210" y="1644605"/>
            <a:ext cx="4038599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6449" indent="0">
              <a:buNone/>
              <a:defRPr sz="2000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600" b="1"/>
            </a:lvl4pPr>
            <a:lvl5pPr marL="1825798" indent="0">
              <a:buNone/>
              <a:defRPr sz="1600" b="1"/>
            </a:lvl5pPr>
            <a:lvl6pPr marL="2282248" indent="0">
              <a:buNone/>
              <a:defRPr sz="1600" b="1"/>
            </a:lvl6pPr>
            <a:lvl7pPr marL="2738697" indent="0">
              <a:buNone/>
              <a:defRPr sz="1600" b="1"/>
            </a:lvl7pPr>
            <a:lvl8pPr marL="3195147" indent="0">
              <a:buNone/>
              <a:defRPr sz="1600" b="1"/>
            </a:lvl8pPr>
            <a:lvl9pPr marL="3651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2210" y="2408721"/>
            <a:ext cx="4038599" cy="35587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9" y="6329136"/>
            <a:ext cx="1204572" cy="46207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63323A5-D432-4FAF-8568-BC885276C1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8022" y="6132049"/>
            <a:ext cx="2552012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9" y="6329136"/>
            <a:ext cx="1204572" cy="462078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3FEE346-5418-4A6F-AEBE-E1D5EB7D6B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8022" y="6089474"/>
            <a:ext cx="2552012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9" y="6329136"/>
            <a:ext cx="1204572" cy="46207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4A8D7F8-5601-4D67-AA27-8584A98D8A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8022" y="6089474"/>
            <a:ext cx="2552012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5495544"/>
            <a:ext cx="8516815" cy="594360"/>
          </a:xfrm>
        </p:spPr>
        <p:txBody>
          <a:bodyPr anchor="b"/>
          <a:lstStyle>
            <a:lvl1pPr algn="ctr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3" y="381001"/>
            <a:ext cx="8516815" cy="4942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9" y="6329136"/>
            <a:ext cx="1204572" cy="46207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987F562-8A84-4CDC-850A-C7A3922B52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8022" y="6089474"/>
            <a:ext cx="2552012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006831"/>
            <a:ext cx="8588248" cy="522557"/>
          </a:xfrm>
        </p:spPr>
        <p:txBody>
          <a:bodyPr anchor="b"/>
          <a:lstStyle>
            <a:lvl1pPr algn="ctr">
              <a:defRPr sz="2200" b="0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327"/>
            <a:ext cx="9144000" cy="4913922"/>
          </a:xfrm>
        </p:spPr>
        <p:txBody>
          <a:bodyPr/>
          <a:lstStyle>
            <a:lvl1pPr marL="0" indent="0">
              <a:buNone/>
              <a:defRPr sz="3200"/>
            </a:lvl1pPr>
            <a:lvl2pPr marL="456449" indent="0">
              <a:buNone/>
              <a:defRPr sz="2800"/>
            </a:lvl2pPr>
            <a:lvl3pPr marL="912899" indent="0">
              <a:buNone/>
              <a:defRPr sz="2400"/>
            </a:lvl3pPr>
            <a:lvl4pPr marL="1369349" indent="0">
              <a:buNone/>
              <a:defRPr sz="2000"/>
            </a:lvl4pPr>
            <a:lvl5pPr marL="1825798" indent="0">
              <a:buNone/>
              <a:defRPr sz="2000"/>
            </a:lvl5pPr>
            <a:lvl6pPr marL="2282248" indent="0">
              <a:buNone/>
              <a:defRPr sz="2000"/>
            </a:lvl6pPr>
            <a:lvl7pPr marL="2738697" indent="0">
              <a:buNone/>
              <a:defRPr sz="2000"/>
            </a:lvl7pPr>
            <a:lvl8pPr marL="3195147" indent="0">
              <a:buNone/>
              <a:defRPr sz="2000"/>
            </a:lvl8pPr>
            <a:lvl9pPr marL="36515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607552"/>
            <a:ext cx="8588248" cy="53839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449" indent="0">
              <a:buNone/>
              <a:defRPr sz="1200"/>
            </a:lvl2pPr>
            <a:lvl3pPr marL="912899" indent="0">
              <a:buNone/>
              <a:defRPr sz="1000"/>
            </a:lvl3pPr>
            <a:lvl4pPr marL="1369349" indent="0">
              <a:buNone/>
              <a:defRPr sz="900"/>
            </a:lvl4pPr>
            <a:lvl5pPr marL="1825798" indent="0">
              <a:buNone/>
              <a:defRPr sz="900"/>
            </a:lvl5pPr>
            <a:lvl6pPr marL="2282248" indent="0">
              <a:buNone/>
              <a:defRPr sz="900"/>
            </a:lvl6pPr>
            <a:lvl7pPr marL="2738697" indent="0">
              <a:buNone/>
              <a:defRPr sz="900"/>
            </a:lvl7pPr>
            <a:lvl8pPr marL="3195147" indent="0">
              <a:buNone/>
              <a:defRPr sz="900"/>
            </a:lvl8pPr>
            <a:lvl9pPr marL="36515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9" y="6329136"/>
            <a:ext cx="1204572" cy="46207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192B90B-36B4-407E-9E7A-8C84056A4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8022" y="6089474"/>
            <a:ext cx="2552012" cy="6126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ge-ribbon_ghost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t="32317" r="11115"/>
          <a:stretch/>
        </p:blipFill>
        <p:spPr>
          <a:xfrm>
            <a:off x="4" y="4"/>
            <a:ext cx="9143999" cy="61974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315569" cy="1143000"/>
          </a:xfrm>
          <a:prstGeom prst="rect">
            <a:avLst/>
          </a:prstGeom>
        </p:spPr>
        <p:txBody>
          <a:bodyPr vert="horz" lIns="91290" tIns="45645" rIns="91290" bIns="45645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315569" cy="4367299"/>
          </a:xfrm>
          <a:prstGeom prst="rect">
            <a:avLst/>
          </a:prstGeom>
        </p:spPr>
        <p:txBody>
          <a:bodyPr vert="horz" lIns="91290" tIns="45645" rIns="91290" bIns="456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6305882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2899" rtl="0" eaLnBrk="1" latinLnBrk="0" hangingPunct="1">
        <a:spcBef>
          <a:spcPct val="0"/>
        </a:spcBef>
        <a:buNone/>
        <a:defRPr sz="4000" b="0" i="0" kern="1200" cap="none" spc="-100" baseline="0">
          <a:ln>
            <a:noFill/>
          </a:ln>
          <a:solidFill>
            <a:schemeClr val="accent6"/>
          </a:solidFill>
          <a:effectLst/>
          <a:latin typeface="+mj-lt"/>
          <a:ea typeface="+mj-ea"/>
          <a:cs typeface="ITC Avant Garde Std Md"/>
        </a:defRPr>
      </a:lvl1pPr>
    </p:titleStyle>
    <p:bodyStyle>
      <a:lvl1pPr marL="342337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ITC Avant Garde Std Md"/>
        </a:defRPr>
      </a:lvl1pPr>
      <a:lvl2pPr marL="639030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200" b="0" i="0" kern="1200">
          <a:solidFill>
            <a:schemeClr val="tx1"/>
          </a:solidFill>
          <a:latin typeface="+mn-lt"/>
          <a:ea typeface="+mn-ea"/>
          <a:cs typeface="ITC Avant Garde Std Md"/>
        </a:defRPr>
      </a:lvl2pPr>
      <a:lvl3pPr marL="1004189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ITC Avant Garde Std Md"/>
        </a:defRPr>
      </a:lvl3pPr>
      <a:lvl4pPr marL="1278059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ITC Avant Garde Std Md"/>
        </a:defRPr>
      </a:lvl4pPr>
      <a:lvl5pPr marL="1551928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ITC Avant Garde Std Md"/>
        </a:defRPr>
      </a:lvl5pPr>
      <a:lvl6pPr marL="1734509" indent="-182580" algn="l" defTabSz="91289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7088" indent="-182580" algn="l" defTabSz="912899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99668" indent="-182580" algn="l" defTabSz="912899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2248" indent="-182580" algn="l" defTabSz="912899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9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4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98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48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9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4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9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sandvoicesofrecovery.org/" TargetMode="External"/><Relationship Id="rId2" Type="http://schemas.openxmlformats.org/officeDocument/2006/relationships/hyperlink" Target="mailto:jsanchez@facesandvoicesofrecovery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sandvoicesofrecovery.org/" TargetMode="External"/><Relationship Id="rId2" Type="http://schemas.openxmlformats.org/officeDocument/2006/relationships/hyperlink" Target="mailto:jsanchez@facesandvoicesofrecovery.or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sandvoicesofrecovery.org/" TargetMode="External"/><Relationship Id="rId2" Type="http://schemas.openxmlformats.org/officeDocument/2006/relationships/hyperlink" Target="mailto:jsanchez@facesandvoicesofrecovery.or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sandvoicesofrecovery.org/" TargetMode="External"/><Relationship Id="rId2" Type="http://schemas.openxmlformats.org/officeDocument/2006/relationships/hyperlink" Target="mailto:jsanchez@facesandvoicesofrecovery.or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etc.org/nhc" TargetMode="External"/><Relationship Id="rId7" Type="http://schemas.openxmlformats.org/officeDocument/2006/relationships/hyperlink" Target="http://www.scaetc.org/" TargetMode="External"/><Relationship Id="rId2" Type="http://schemas.openxmlformats.org/officeDocument/2006/relationships/hyperlink" Target="http://nccc.ucsf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aetcecho@salud.unm.edu" TargetMode="External"/><Relationship Id="rId5" Type="http://schemas.openxmlformats.org/officeDocument/2006/relationships/hyperlink" Target="https://hsc.unm.edu/scaetc/programs-services/echo.html" TargetMode="External"/><Relationship Id="rId4" Type="http://schemas.openxmlformats.org/officeDocument/2006/relationships/hyperlink" Target="https://targethiv.org/library/aetc-national-coordinating-resource-center-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025526"/>
            <a:ext cx="7772399" cy="1535821"/>
          </a:xfrm>
        </p:spPr>
        <p:txBody>
          <a:bodyPr/>
          <a:lstStyle/>
          <a:p>
            <a:r>
              <a:rPr lang="en-US" sz="4000" dirty="0"/>
              <a:t>The Four Major Dimensions of Recovery: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8" y="4835690"/>
            <a:ext cx="7772398" cy="1066800"/>
          </a:xfrm>
        </p:spPr>
        <p:txBody>
          <a:bodyPr>
            <a:normAutofit/>
          </a:bodyPr>
          <a:lstStyle/>
          <a:p>
            <a:r>
              <a:rPr lang="en-US" dirty="0"/>
              <a:t>Joseph Hogan-Sanchez</a:t>
            </a:r>
          </a:p>
          <a:p>
            <a:r>
              <a:rPr lang="en-US" dirty="0"/>
              <a:t>Director of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6305882"/>
            <a:ext cx="548640" cy="396240"/>
          </a:xfrm>
        </p:spPr>
        <p:txBody>
          <a:bodyPr/>
          <a:lstStyle/>
          <a:p>
            <a:fld id="{1D2EA5EF-C699-AF4C-BA42-C0A1CAAB713C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E32AB206-0791-57F2-479E-25670B5DA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150" y="4576042"/>
            <a:ext cx="2232052" cy="17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4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C34F-23D4-70FE-43C9-A26DCF2C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15" y="258114"/>
            <a:ext cx="8315569" cy="1143000"/>
          </a:xfrm>
        </p:spPr>
        <p:txBody>
          <a:bodyPr/>
          <a:lstStyle/>
          <a:p>
            <a:pPr algn="ctr"/>
            <a:r>
              <a:rPr lang="en-US" dirty="0"/>
              <a:t>How Peers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31780-88EA-5514-EFA6-B36967C75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15" y="1641113"/>
            <a:ext cx="8315569" cy="4724486"/>
          </a:xfrm>
        </p:spPr>
        <p:txBody>
          <a:bodyPr vert="horz" lIns="91290" tIns="45645" rIns="91290" bIns="45645" rtlCol="0" anchor="t">
            <a:normAutofit/>
          </a:bodyPr>
          <a:lstStyle/>
          <a:p>
            <a:r>
              <a:rPr lang="en-US" dirty="0"/>
              <a:t>Emotional </a:t>
            </a:r>
          </a:p>
          <a:p>
            <a:pPr marL="638810" lvl="1" indent="-227965"/>
            <a:r>
              <a:rPr lang="en-US" sz="2400" dirty="0"/>
              <a:t>Hold space </a:t>
            </a:r>
          </a:p>
          <a:p>
            <a:pPr marL="638810" lvl="1" indent="-227965"/>
            <a:r>
              <a:rPr lang="en-US" sz="2400" dirty="0"/>
              <a:t>Sharing lived experience</a:t>
            </a:r>
          </a:p>
          <a:p>
            <a:pPr marL="638810" lvl="1" indent="-227965"/>
            <a:r>
              <a:rPr lang="en-US" sz="2400" dirty="0"/>
              <a:t>Not leaving the person alone</a:t>
            </a:r>
          </a:p>
          <a:p>
            <a:pPr marL="410805" lvl="1" indent="0">
              <a:buNone/>
            </a:pPr>
            <a:endParaRPr lang="en-US" dirty="0"/>
          </a:p>
          <a:p>
            <a:r>
              <a:rPr lang="en-US" dirty="0"/>
              <a:t>Informational</a:t>
            </a:r>
          </a:p>
          <a:p>
            <a:pPr marL="638810" lvl="1" indent="-227965"/>
            <a:r>
              <a:rPr lang="en-US" sz="2400" dirty="0"/>
              <a:t>Ensure the patient has a plan once they leave the office</a:t>
            </a:r>
          </a:p>
          <a:p>
            <a:pPr marL="638810" lvl="1" indent="-227965"/>
            <a:r>
              <a:rPr lang="en-US" sz="2400" dirty="0"/>
              <a:t>Share knowledge of local assistance and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C34F-23D4-70FE-43C9-A26DCF2C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15" y="267739"/>
            <a:ext cx="8315569" cy="1143000"/>
          </a:xfrm>
        </p:spPr>
        <p:txBody>
          <a:bodyPr/>
          <a:lstStyle/>
          <a:p>
            <a:pPr algn="ctr"/>
            <a:r>
              <a:rPr lang="en-US" dirty="0"/>
              <a:t>How Peers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31780-88EA-5514-EFA6-B36967C75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14" y="1600203"/>
            <a:ext cx="8315569" cy="4367299"/>
          </a:xfrm>
        </p:spPr>
        <p:txBody>
          <a:bodyPr vert="horz" lIns="91290" tIns="45645" rIns="91290" bIns="45645" rtlCol="0" anchor="t">
            <a:normAutofit/>
          </a:bodyPr>
          <a:lstStyle/>
          <a:p>
            <a:r>
              <a:rPr lang="en-US" dirty="0"/>
              <a:t>Instrumental  </a:t>
            </a:r>
          </a:p>
          <a:p>
            <a:pPr marL="638810" lvl="1" indent="-227965"/>
            <a:r>
              <a:rPr lang="en-US" sz="2400" dirty="0"/>
              <a:t>Inquire and highlight current recovery capital</a:t>
            </a:r>
          </a:p>
          <a:p>
            <a:pPr marL="1003935" lvl="2" indent="-227965"/>
            <a:r>
              <a:rPr lang="en-US" sz="2400" dirty="0"/>
              <a:t>ID, transportation, knowledge of public transportation, skills, etc.</a:t>
            </a:r>
          </a:p>
          <a:p>
            <a:pPr lvl="2"/>
            <a:endParaRPr lang="en-US" dirty="0"/>
          </a:p>
          <a:p>
            <a:r>
              <a:rPr lang="en-US" dirty="0" err="1"/>
              <a:t>Affiliational</a:t>
            </a:r>
            <a:endParaRPr lang="en-US" dirty="0"/>
          </a:p>
          <a:p>
            <a:pPr marL="638810" lvl="1" indent="-227965"/>
            <a:r>
              <a:rPr lang="en-US" sz="2400" dirty="0"/>
              <a:t>Accompany patient to local support meetings and/or groups</a:t>
            </a:r>
          </a:p>
          <a:p>
            <a:pPr marL="638810" lvl="1" indent="-227965"/>
            <a:r>
              <a:rPr lang="en-US" sz="2400" dirty="0"/>
              <a:t>Substance use disorder (SUD) treatment if needed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9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4CD0-DF53-A702-2C8F-A339A43D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15" y="318998"/>
            <a:ext cx="8315569" cy="1143000"/>
          </a:xfrm>
        </p:spPr>
        <p:txBody>
          <a:bodyPr/>
          <a:lstStyle/>
          <a:p>
            <a:pPr algn="ctr"/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63CE-0CAF-D164-D516-3A1B85D85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290" tIns="45645" rIns="91290" bIns="45645" rtlCol="0" anchor="t">
            <a:normAutofit/>
          </a:bodyPr>
          <a:lstStyle/>
          <a:p>
            <a:pPr marL="342265" indent="-227965">
              <a:lnSpc>
                <a:spcPct val="150000"/>
              </a:lnSpc>
            </a:pPr>
            <a:r>
              <a:rPr lang="en-US" sz="2800" dirty="0"/>
              <a:t>No follow up</a:t>
            </a:r>
          </a:p>
          <a:p>
            <a:pPr marL="342265" indent="-227965">
              <a:lnSpc>
                <a:spcPct val="150000"/>
              </a:lnSpc>
            </a:pPr>
            <a:r>
              <a:rPr lang="en-US" sz="2800" dirty="0"/>
              <a:t>No recommendations</a:t>
            </a:r>
          </a:p>
          <a:p>
            <a:pPr marL="342265" indent="-227965">
              <a:lnSpc>
                <a:spcPct val="150000"/>
              </a:lnSpc>
            </a:pPr>
            <a:r>
              <a:rPr lang="en-US" sz="2800" dirty="0"/>
              <a:t>CD4 count 230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2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4CD0-DF53-A702-2C8F-A339A43D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Peers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63CE-0CAF-D164-D516-3A1B85D8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2" y="1282714"/>
            <a:ext cx="8604820" cy="48291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Emotional</a:t>
            </a:r>
          </a:p>
          <a:p>
            <a:pPr lvl="1"/>
            <a:r>
              <a:rPr lang="en-US" dirty="0"/>
              <a:t>Attend appointments with patients and offer to stay with them afterward</a:t>
            </a:r>
          </a:p>
          <a:p>
            <a:pPr lvl="1"/>
            <a:r>
              <a:rPr lang="en-US" dirty="0"/>
              <a:t>Share lived experience</a:t>
            </a:r>
          </a:p>
          <a:p>
            <a:pPr lvl="1"/>
            <a:r>
              <a:rPr lang="en-US" dirty="0"/>
              <a:t>If in SUD treatment, share experience and be a supportive person</a:t>
            </a:r>
          </a:p>
          <a:p>
            <a:endParaRPr lang="en-US" dirty="0"/>
          </a:p>
          <a:p>
            <a:r>
              <a:rPr lang="en-US" dirty="0"/>
              <a:t>Informational</a:t>
            </a:r>
          </a:p>
          <a:p>
            <a:pPr lvl="1"/>
            <a:r>
              <a:rPr lang="en-US" dirty="0"/>
              <a:t>Assist with understanding the information provided</a:t>
            </a:r>
          </a:p>
          <a:p>
            <a:pPr lvl="1"/>
            <a:r>
              <a:rPr lang="en-US" dirty="0"/>
              <a:t>Help problem solve, based on the information given, resources available, and patient’s recovery capital</a:t>
            </a:r>
          </a:p>
          <a:p>
            <a:pPr lvl="1"/>
            <a:r>
              <a:rPr lang="en-US" dirty="0"/>
              <a:t>Reemphasize and support the importance of adherence to medication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9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4CD0-DF53-A702-2C8F-A339A43D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Peers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63CE-0CAF-D164-D516-3A1B85D85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Instrumental</a:t>
            </a:r>
          </a:p>
          <a:p>
            <a:pPr lvl="1"/>
            <a:r>
              <a:rPr lang="en-US" dirty="0"/>
              <a:t>Connect with community resources and supports</a:t>
            </a:r>
          </a:p>
          <a:p>
            <a:pPr lvl="1"/>
            <a:r>
              <a:rPr lang="en-US" dirty="0"/>
              <a:t>Connect with and assist with financial supports</a:t>
            </a:r>
          </a:p>
          <a:p>
            <a:endParaRPr lang="en-US" dirty="0"/>
          </a:p>
          <a:p>
            <a:r>
              <a:rPr lang="en-US" dirty="0" err="1"/>
              <a:t>Affiliational</a:t>
            </a:r>
            <a:endParaRPr lang="en-US" dirty="0"/>
          </a:p>
          <a:p>
            <a:pPr lvl="1"/>
            <a:r>
              <a:rPr lang="en-US" dirty="0"/>
              <a:t>Accompany patient to facilitate warm hand-offs</a:t>
            </a:r>
          </a:p>
          <a:p>
            <a:pPr lvl="1"/>
            <a:r>
              <a:rPr lang="en-US" dirty="0"/>
              <a:t>Introduction to community leaders and members</a:t>
            </a:r>
          </a:p>
          <a:p>
            <a:pPr lvl="1"/>
            <a:r>
              <a:rPr lang="en-US" dirty="0"/>
              <a:t>Attend “Living with HIV” support group with the patient </a:t>
            </a:r>
          </a:p>
        </p:txBody>
      </p:sp>
    </p:spTree>
    <p:extLst>
      <p:ext uri="{BB962C8B-B14F-4D97-AF65-F5344CB8AC3E}">
        <p14:creationId xmlns:p14="http://schemas.microsoft.com/office/powerpoint/2010/main" val="292659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AE3E-4BD9-B2EC-B41F-3257B98E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15" y="274639"/>
            <a:ext cx="8315569" cy="1143000"/>
          </a:xfrm>
        </p:spPr>
        <p:txBody>
          <a:bodyPr/>
          <a:lstStyle/>
          <a:p>
            <a:pPr algn="ctr"/>
            <a:r>
              <a:rPr lang="en-US" dirty="0"/>
              <a:t>What You and Your Office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870CE-5D41-3B55-43CC-2224BF7E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79" y="1417639"/>
            <a:ext cx="8315569" cy="4367299"/>
          </a:xfrm>
        </p:spPr>
        <p:txBody>
          <a:bodyPr vert="horz" lIns="91290" tIns="45645" rIns="91290" bIns="45645" rtlCol="0" anchor="t">
            <a:normAutofit/>
          </a:bodyPr>
          <a:lstStyle/>
          <a:p>
            <a:r>
              <a:rPr lang="en-US" dirty="0"/>
              <a:t>Know the signs and symptoms of SUD</a:t>
            </a:r>
          </a:p>
          <a:p>
            <a:endParaRPr lang="en-US" sz="800" dirty="0"/>
          </a:p>
          <a:p>
            <a:r>
              <a:rPr lang="en-US" dirty="0"/>
              <a:t>Know, and partner with, your local peer providers</a:t>
            </a:r>
          </a:p>
          <a:p>
            <a:endParaRPr lang="en-US" sz="800" dirty="0"/>
          </a:p>
          <a:p>
            <a:pPr marL="342265" indent="-227965"/>
            <a:r>
              <a:rPr lang="en-US" dirty="0"/>
              <a:t>Prepare with a peer who lives with HIV &amp; SUD and/or mental health</a:t>
            </a:r>
          </a:p>
          <a:p>
            <a:pPr marL="342265" indent="-227965"/>
            <a:endParaRPr lang="en-US" sz="800" dirty="0"/>
          </a:p>
          <a:p>
            <a:r>
              <a:rPr lang="en-US" dirty="0"/>
              <a:t>Support the growth and education of co-occurring peers in your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95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A6F6-0FFC-2D66-E5D0-9802911C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92659E-FE2A-C533-7958-B1A5D8E3187D}"/>
              </a:ext>
            </a:extLst>
          </p:cNvPr>
          <p:cNvGrpSpPr/>
          <p:nvPr/>
        </p:nvGrpSpPr>
        <p:grpSpPr>
          <a:xfrm>
            <a:off x="193923" y="3429000"/>
            <a:ext cx="8756156" cy="1404027"/>
            <a:chOff x="867280" y="342537"/>
            <a:chExt cx="10275816" cy="1599398"/>
          </a:xfrm>
        </p:grpSpPr>
        <p:pic>
          <p:nvPicPr>
            <p:cNvPr id="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3977591-E400-C528-D91C-F942AE254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280" y="363165"/>
              <a:ext cx="1846720" cy="1495330"/>
            </a:xfrm>
            <a:prstGeom prst="rect">
              <a:avLst/>
            </a:prstGeom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85A70FC-3B0B-7DEA-2F1D-E493949FD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9300" y="446605"/>
              <a:ext cx="2310381" cy="1495330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418C22AA-D6D6-60B7-4CF1-F83101309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4550" y="342537"/>
              <a:ext cx="1710568" cy="1415971"/>
            </a:xfrm>
            <a:prstGeom prst="rect">
              <a:avLst/>
            </a:prstGeom>
          </p:spPr>
        </p:pic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E391A7D-E220-41B3-023B-CF1B5B8E2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8052" y="446605"/>
              <a:ext cx="1685044" cy="1263784"/>
            </a:xfrm>
            <a:prstGeom prst="rect">
              <a:avLst/>
            </a:prstGeom>
          </p:spPr>
        </p:pic>
      </p:grp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286B9D5A-E8D1-3587-98F3-02C5449CB8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14" y="421472"/>
            <a:ext cx="2570754" cy="19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5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5DD9-72AA-04B8-5B07-B946CA74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D6C48-25A0-7412-8158-8FA826F76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Joseph Hogan-Sanchez</a:t>
            </a:r>
          </a:p>
          <a:p>
            <a:pPr marL="0" indent="0" algn="ctr">
              <a:buNone/>
            </a:pPr>
            <a:r>
              <a:rPr lang="en-US" dirty="0"/>
              <a:t>Director of Programs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jsanchez@facesandvoicesofrecovery.org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www.facesandvoicesofrecovery.org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28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A7E3-86EB-22B2-63AF-080169F1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94512-B691-7539-BD3E-E272A0693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</a:pPr>
            <a:r>
              <a:rPr lang="en-US" sz="1800" dirty="0">
                <a:effectLst/>
              </a:rPr>
              <a:t>SAMHSA. (2012, February). </a:t>
            </a:r>
            <a:r>
              <a:rPr lang="en-US" sz="1800" i="1" dirty="0">
                <a:effectLst/>
              </a:rPr>
              <a:t>SAMHSA’s Working Definition of Recovery</a:t>
            </a:r>
            <a:r>
              <a:rPr lang="en-US" sz="1800" dirty="0">
                <a:effectLst/>
              </a:rPr>
              <a:t>. https://store.samhsa.gov/sites/default/files/d7/priv/pep12-recdef.pdf</a:t>
            </a:r>
          </a:p>
          <a:p>
            <a:pPr marL="457200" indent="-457200">
              <a:lnSpc>
                <a:spcPct val="200000"/>
              </a:lnSpc>
            </a:pPr>
            <a:r>
              <a:rPr lang="en-US" sz="1800" dirty="0">
                <a:effectLst/>
              </a:rPr>
              <a:t>SAMHSA. (2017, April). </a:t>
            </a:r>
            <a:r>
              <a:rPr lang="en-US" sz="1800" i="1" dirty="0">
                <a:effectLst/>
              </a:rPr>
              <a:t>Peer Supporting Recovery From Substance Use Disorders</a:t>
            </a:r>
            <a:r>
              <a:rPr lang="en-US" sz="1800" dirty="0">
                <a:effectLst/>
              </a:rPr>
              <a:t>. https://www.samhsa.gov/sites/default/files/programs_campaigns/brss_tacs/peers-supporting-recovery-substance-use-disorders-2017.pdf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025526"/>
            <a:ext cx="7772399" cy="1535821"/>
          </a:xfrm>
        </p:spPr>
        <p:txBody>
          <a:bodyPr/>
          <a:lstStyle/>
          <a:p>
            <a:r>
              <a:rPr lang="en-US" sz="4000" dirty="0"/>
              <a:t>The Four Major Dimensions of Recovery: Home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8" y="4835690"/>
            <a:ext cx="7772398" cy="1066800"/>
          </a:xfrm>
        </p:spPr>
        <p:txBody>
          <a:bodyPr>
            <a:normAutofit/>
          </a:bodyPr>
          <a:lstStyle/>
          <a:p>
            <a:r>
              <a:rPr lang="en-US" dirty="0"/>
              <a:t>Joseph Hogan-Sanchez</a:t>
            </a:r>
          </a:p>
          <a:p>
            <a:r>
              <a:rPr lang="en-US" dirty="0"/>
              <a:t>Director of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6305882"/>
            <a:ext cx="548640" cy="396240"/>
          </a:xfrm>
        </p:spPr>
        <p:txBody>
          <a:bodyPr/>
          <a:lstStyle/>
          <a:p>
            <a:fld id="{1D2EA5EF-C699-AF4C-BA42-C0A1CAAB713C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E32AB206-0791-57F2-479E-25670B5DA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150" y="4576042"/>
            <a:ext cx="2232052" cy="17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8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7DB0-1646-43EC-8F1B-ED33B154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97" y="193341"/>
            <a:ext cx="8811926" cy="1143000"/>
          </a:xfrm>
        </p:spPr>
        <p:txBody>
          <a:bodyPr/>
          <a:lstStyle/>
          <a:p>
            <a:r>
              <a:rPr lang="en-US" dirty="0"/>
              <a:t>Conflict of Interest Disclosure Statement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535C2-A1D7-36B1-6AAC-92899FBAAB4E}"/>
              </a:ext>
            </a:extLst>
          </p:cNvPr>
          <p:cNvSpPr txBox="1"/>
          <p:nvPr/>
        </p:nvSpPr>
        <p:spPr>
          <a:xfrm>
            <a:off x="608474" y="1476292"/>
            <a:ext cx="6479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no relevant financial relationships with a commercial interest to disclose.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C8FB3-1CB7-5350-C23D-B961F193F7A0}"/>
              </a:ext>
            </a:extLst>
          </p:cNvPr>
          <p:cNvSpPr txBox="1"/>
          <p:nvPr/>
        </p:nvSpPr>
        <p:spPr>
          <a:xfrm>
            <a:off x="453989" y="4757936"/>
            <a:ext cx="8454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program is supported by the Health Resources and Services Administration (HRSA) of the U.S. Department of Health and Human Services (HHS) as part of an award totaling $3,132,205, with 0% financed with non-governmental sources. The contents are those of the author(s) and do not necessarily represent the official views of, nor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does mention of trade names, commercial practices, or organizations imply </a:t>
            </a:r>
            <a:r>
              <a:rPr lang="en-US" sz="1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endorsement by HRSA, HHS, or the U.S. Government. For more information, please visit HRSA.gov.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trade/brand names for products mentioned during this presentation are for training and identification purposes only.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04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F568-CD29-32DF-8021-677D0139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74639"/>
            <a:ext cx="7892977" cy="1383340"/>
          </a:xfrm>
        </p:spPr>
        <p:txBody>
          <a:bodyPr/>
          <a:lstStyle/>
          <a:p>
            <a:pPr algn="ctr"/>
            <a:r>
              <a:rPr lang="en-US" dirty="0"/>
              <a:t>Remember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11AFC-0734-2C95-0693-9DC52D61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20" y="1818754"/>
            <a:ext cx="7647268" cy="369779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Began substance use at age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Coming out exacerbated substance use and risky behaviors at age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Diagnosed with HIV at age 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overdose and 2</a:t>
            </a:r>
            <a:r>
              <a:rPr lang="en-US" baseline="30000" dirty="0"/>
              <a:t>nd</a:t>
            </a:r>
            <a:r>
              <a:rPr lang="en-US" dirty="0"/>
              <a:t> suicide attempt at age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7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4DBD-D3B5-DC65-40CC-1C069B62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9" y="318998"/>
            <a:ext cx="8315569" cy="1143000"/>
          </a:xfrm>
        </p:spPr>
        <p:txBody>
          <a:bodyPr/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B8E07-38DF-1E32-76EF-1C9052932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rental history</a:t>
            </a:r>
          </a:p>
          <a:p>
            <a:r>
              <a:rPr lang="en-US" dirty="0"/>
              <a:t>Unhealthy environment and neighbors</a:t>
            </a:r>
          </a:p>
          <a:p>
            <a:r>
              <a:rPr lang="en-US" dirty="0"/>
              <a:t>Disregard and disconnection to HIV services and resources, based on previous experience with doctor</a:t>
            </a:r>
          </a:p>
          <a:p>
            <a:r>
              <a:rPr lang="en-US" dirty="0"/>
              <a:t>Denial and shame</a:t>
            </a:r>
          </a:p>
        </p:txBody>
      </p:sp>
    </p:spTree>
    <p:extLst>
      <p:ext uri="{BB962C8B-B14F-4D97-AF65-F5344CB8AC3E}">
        <p14:creationId xmlns:p14="http://schemas.microsoft.com/office/powerpoint/2010/main" val="4035248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4CD0-DF53-A702-2C8F-A339A43D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Peers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63CE-0CAF-D164-D516-3A1B85D8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2" y="1698171"/>
            <a:ext cx="8604820" cy="42693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Emotional</a:t>
            </a:r>
          </a:p>
          <a:p>
            <a:pPr lvl="1"/>
            <a:r>
              <a:rPr lang="en-US" dirty="0"/>
              <a:t>Hold space and empathize when listening to concerns about their living environment or struggle</a:t>
            </a:r>
          </a:p>
          <a:p>
            <a:pPr lvl="1"/>
            <a:endParaRPr lang="en-US" dirty="0"/>
          </a:p>
          <a:p>
            <a:r>
              <a:rPr lang="en-US" dirty="0"/>
              <a:t>Informational</a:t>
            </a:r>
          </a:p>
          <a:p>
            <a:pPr lvl="1"/>
            <a:r>
              <a:rPr lang="en-US" dirty="0"/>
              <a:t>Offer resources for how to communicate and have conversations with those you live with</a:t>
            </a:r>
          </a:p>
          <a:p>
            <a:pPr lvl="1"/>
            <a:r>
              <a:rPr lang="en-US" dirty="0"/>
              <a:t>Foot care resources</a:t>
            </a:r>
          </a:p>
          <a:p>
            <a:pPr lvl="1"/>
            <a:r>
              <a:rPr lang="en-US" dirty="0"/>
              <a:t>Gym memberships</a:t>
            </a:r>
          </a:p>
          <a:p>
            <a:pPr lvl="1"/>
            <a:r>
              <a:rPr lang="en-US" i="1" dirty="0"/>
              <a:t>If the person is using substances, provide resources for safe use and resources for harm reduction options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20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63CE-0CAF-D164-D516-3A1B85D85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Instrumental</a:t>
            </a:r>
          </a:p>
          <a:p>
            <a:pPr lvl="1"/>
            <a:r>
              <a:rPr lang="en-US" dirty="0"/>
              <a:t>Resources for housing options – there are government programs that offer housing support</a:t>
            </a:r>
          </a:p>
          <a:p>
            <a:endParaRPr lang="en-US" dirty="0"/>
          </a:p>
          <a:p>
            <a:r>
              <a:rPr lang="en-US" dirty="0" err="1"/>
              <a:t>Affiliational</a:t>
            </a:r>
            <a:endParaRPr lang="en-US" dirty="0"/>
          </a:p>
          <a:p>
            <a:pPr lvl="1"/>
            <a:r>
              <a:rPr lang="en-US" dirty="0"/>
              <a:t>Provide resources for hygiene items, such as: razors, condoms for safe sex, and cleaning supplies </a:t>
            </a:r>
          </a:p>
          <a:p>
            <a:pPr lvl="1"/>
            <a:r>
              <a:rPr lang="en-US" dirty="0"/>
              <a:t>Resources for basic needs (food, a mailing address/PO box, phone)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98F1CC-84BF-5B4B-C469-05C73567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325" cy="1143000"/>
          </a:xfrm>
        </p:spPr>
        <p:txBody>
          <a:bodyPr/>
          <a:lstStyle/>
          <a:p>
            <a:pPr algn="ctr"/>
            <a:r>
              <a:rPr lang="en-US" dirty="0"/>
              <a:t>How Peers Can Help</a:t>
            </a:r>
          </a:p>
        </p:txBody>
      </p:sp>
    </p:spTree>
    <p:extLst>
      <p:ext uri="{BB962C8B-B14F-4D97-AF65-F5344CB8AC3E}">
        <p14:creationId xmlns:p14="http://schemas.microsoft.com/office/powerpoint/2010/main" val="2585967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AE3E-4BD9-B2EC-B41F-3257B98E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You and Your Office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870CE-5D41-3B55-43CC-2224BF7E1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which residences are National Alliance for Recovery Residences (NARR) / Texas Recovery-Oriented Housing Network (TROHN) certified</a:t>
            </a:r>
          </a:p>
          <a:p>
            <a:r>
              <a:rPr lang="en-US" dirty="0"/>
              <a:t>Know which Oxford Houses are in your area</a:t>
            </a:r>
          </a:p>
          <a:p>
            <a:r>
              <a:rPr lang="en-US" dirty="0"/>
              <a:t>A list of shelters that are safe for LGBTQI+  individuals</a:t>
            </a:r>
          </a:p>
          <a:p>
            <a:r>
              <a:rPr lang="en-US" dirty="0"/>
              <a:t>Know who and how to refer to recovery residences and recovery-friendly housing options</a:t>
            </a:r>
          </a:p>
          <a:p>
            <a:pPr marL="11411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79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A6F6-0FFC-2D66-E5D0-9802911C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92659E-FE2A-C533-7958-B1A5D8E3187D}"/>
              </a:ext>
            </a:extLst>
          </p:cNvPr>
          <p:cNvGrpSpPr/>
          <p:nvPr/>
        </p:nvGrpSpPr>
        <p:grpSpPr>
          <a:xfrm>
            <a:off x="193923" y="3429000"/>
            <a:ext cx="8756154" cy="1404027"/>
            <a:chOff x="867280" y="342537"/>
            <a:chExt cx="10275816" cy="1599398"/>
          </a:xfrm>
        </p:grpSpPr>
        <p:pic>
          <p:nvPicPr>
            <p:cNvPr id="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3977591-E400-C528-D91C-F942AE254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280" y="363165"/>
              <a:ext cx="1846720" cy="1495330"/>
            </a:xfrm>
            <a:prstGeom prst="rect">
              <a:avLst/>
            </a:prstGeom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85A70FC-3B0B-7DEA-2F1D-E493949FD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9300" y="446605"/>
              <a:ext cx="2310381" cy="1495330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418C22AA-D6D6-60B7-4CF1-F83101309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4550" y="342537"/>
              <a:ext cx="1710568" cy="1415971"/>
            </a:xfrm>
            <a:prstGeom prst="rect">
              <a:avLst/>
            </a:prstGeom>
          </p:spPr>
        </p:pic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E391A7D-E220-41B3-023B-CF1B5B8E2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8052" y="446605"/>
              <a:ext cx="1685044" cy="1263784"/>
            </a:xfrm>
            <a:prstGeom prst="rect">
              <a:avLst/>
            </a:prstGeom>
          </p:spPr>
        </p:pic>
      </p:grp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286B9D5A-E8D1-3587-98F3-02C5449CB8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14" y="421472"/>
            <a:ext cx="2570754" cy="19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37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5DD9-72AA-04B8-5B07-B946CA74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D6C48-25A0-7412-8158-8FA826F76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Joseph Hogan-Sanchez</a:t>
            </a:r>
          </a:p>
          <a:p>
            <a:pPr marL="0" indent="0" algn="ctr">
              <a:buNone/>
            </a:pPr>
            <a:r>
              <a:rPr lang="en-US" dirty="0"/>
              <a:t>Director of Programs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jsanchez@facesandvoicesofrecovery.org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www.facesandvoicesofrecovery.org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9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A7E3-86EB-22B2-63AF-080169F1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94512-B691-7539-BD3E-E272A0693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2300" dirty="0">
                <a:effectLst/>
              </a:rPr>
              <a:t>SAMHSA. (2012, February). </a:t>
            </a:r>
            <a:r>
              <a:rPr lang="en-US" sz="2300" i="1" dirty="0">
                <a:effectLst/>
              </a:rPr>
              <a:t>SAMHSA’s Working Definition of Recovery</a:t>
            </a:r>
            <a:r>
              <a:rPr lang="en-US" sz="2300" dirty="0">
                <a:effectLst/>
              </a:rPr>
              <a:t>. https://store.samhsa.gov/sites/default/files/d7/priv/pep12-recdef.pdf</a:t>
            </a:r>
          </a:p>
          <a:p>
            <a:pPr marL="457200" indent="-457200">
              <a:lnSpc>
                <a:spcPct val="200000"/>
              </a:lnSpc>
            </a:pPr>
            <a:r>
              <a:rPr lang="en-US" sz="2300" dirty="0">
                <a:effectLst/>
              </a:rPr>
              <a:t>SAMHSA. (2017, April). </a:t>
            </a:r>
            <a:r>
              <a:rPr lang="en-US" sz="2300" i="1" dirty="0">
                <a:effectLst/>
              </a:rPr>
              <a:t>Peer Supporting Recovery From Substance Use Disorders</a:t>
            </a:r>
            <a:r>
              <a:rPr lang="en-US" sz="2300" dirty="0">
                <a:effectLst/>
              </a:rPr>
              <a:t>. https://www.samhsa.gov/sites/default/files/programs_campaigns/brss_tacs/peers-supporting-recovery-substance-use-disorders-2017.pdf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88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025526"/>
            <a:ext cx="7772399" cy="1535821"/>
          </a:xfrm>
        </p:spPr>
        <p:txBody>
          <a:bodyPr/>
          <a:lstStyle/>
          <a:p>
            <a:r>
              <a:rPr lang="en-US" sz="4000" dirty="0"/>
              <a:t>The Four Major Dimensions of Recovery: Purpose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8" y="4835690"/>
            <a:ext cx="7772398" cy="1066800"/>
          </a:xfrm>
        </p:spPr>
        <p:txBody>
          <a:bodyPr>
            <a:normAutofit/>
          </a:bodyPr>
          <a:lstStyle/>
          <a:p>
            <a:r>
              <a:rPr lang="en-US" dirty="0"/>
              <a:t>Joseph Hogan-Sanchez</a:t>
            </a:r>
          </a:p>
          <a:p>
            <a:r>
              <a:rPr lang="en-US" dirty="0"/>
              <a:t>Director of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6305882"/>
            <a:ext cx="548640" cy="396240"/>
          </a:xfrm>
        </p:spPr>
        <p:txBody>
          <a:bodyPr/>
          <a:lstStyle/>
          <a:p>
            <a:fld id="{1D2EA5EF-C699-AF4C-BA42-C0A1CAAB713C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E32AB206-0791-57F2-479E-25670B5DA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150" y="4576042"/>
            <a:ext cx="2232052" cy="17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10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F568-CD29-32DF-8021-677D0139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274638"/>
            <a:ext cx="8375298" cy="1363243"/>
          </a:xfrm>
        </p:spPr>
        <p:txBody>
          <a:bodyPr/>
          <a:lstStyle/>
          <a:p>
            <a:pPr algn="ctr"/>
            <a:r>
              <a:rPr lang="en-US" dirty="0"/>
              <a:t>Hello Again!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11AFC-0734-2C95-0693-9DC52D61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98" y="1838849"/>
            <a:ext cx="8004057" cy="45665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Began substance use at age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Coming out exacerbated substance use and risky behaviors at age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Diagnosed with HIV at age 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overdose and 2</a:t>
            </a:r>
            <a:r>
              <a:rPr lang="en-US" baseline="30000" dirty="0"/>
              <a:t>nd</a:t>
            </a:r>
            <a:r>
              <a:rPr lang="en-US" dirty="0"/>
              <a:t> suicide attempt at age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7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7E19-7796-4CED-B3B7-160FF232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DDA5D-273A-4809-B517-E410C63E6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15" y="1571327"/>
            <a:ext cx="8315569" cy="3443435"/>
          </a:xfrm>
        </p:spPr>
        <p:txBody>
          <a:bodyPr vert="horz" lIns="91290" tIns="45645" rIns="91290" bIns="45645" rtlCol="0" anchor="t">
            <a:normAutofit lnSpcReduction="10000"/>
          </a:bodyPr>
          <a:lstStyle/>
          <a:p>
            <a:pPr marL="571500" indent="-457200">
              <a:buAutoNum type="arabicPeriod"/>
            </a:pPr>
            <a:r>
              <a:rPr lang="en-US" dirty="0"/>
              <a:t>Identify opportunities where Peer Support can be beneficial.</a:t>
            </a:r>
          </a:p>
          <a:p>
            <a:pPr marL="571500" indent="-457200">
              <a:buAutoNum type="arabicPeriod"/>
            </a:pPr>
            <a:r>
              <a:rPr lang="en-US" dirty="0"/>
              <a:t>Recognize the importance of Peer Support to those living with or at-risk of HIV.</a:t>
            </a:r>
          </a:p>
          <a:p>
            <a:pPr marL="571500" indent="-457200">
              <a:buAutoNum type="arabicPeriod"/>
            </a:pPr>
            <a:r>
              <a:rPr lang="en-US" dirty="0"/>
              <a:t>Describe the benefits of Peer Support to clients and colleagues.</a:t>
            </a:r>
          </a:p>
          <a:p>
            <a:pPr marL="571500" indent="-457200">
              <a:buAutoNum type="arabicPeriod"/>
            </a:pPr>
            <a:r>
              <a:rPr lang="en-US" dirty="0"/>
              <a:t>Plan and design diagnosis, management, and continued care that includes and is supported by Peer Support.</a:t>
            </a:r>
          </a:p>
        </p:txBody>
      </p:sp>
    </p:spTree>
    <p:extLst>
      <p:ext uri="{BB962C8B-B14F-4D97-AF65-F5344CB8AC3E}">
        <p14:creationId xmlns:p14="http://schemas.microsoft.com/office/powerpoint/2010/main" val="1436261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4DBD-D3B5-DC65-40CC-1C069B62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9" y="318998"/>
            <a:ext cx="8315569" cy="1143000"/>
          </a:xfrm>
        </p:spPr>
        <p:txBody>
          <a:bodyPr/>
          <a:lstStyle/>
          <a:p>
            <a:pPr algn="ctr"/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B8E07-38DF-1E32-76EF-1C9052932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Didn’t plan to live, so now what?</a:t>
            </a:r>
          </a:p>
          <a:p>
            <a:pPr>
              <a:lnSpc>
                <a:spcPct val="150000"/>
              </a:lnSpc>
            </a:pPr>
            <a:r>
              <a:rPr lang="en-US" dirty="0"/>
              <a:t>Fear of health status interfering with opportunities</a:t>
            </a:r>
          </a:p>
          <a:p>
            <a:pPr>
              <a:lnSpc>
                <a:spcPct val="150000"/>
              </a:lnSpc>
            </a:pPr>
            <a:r>
              <a:rPr lang="en-US" dirty="0"/>
              <a:t>No hope for intimate or romantic relationships</a:t>
            </a:r>
          </a:p>
          <a:p>
            <a:pPr>
              <a:lnSpc>
                <a:spcPct val="150000"/>
              </a:lnSpc>
            </a:pPr>
            <a:r>
              <a:rPr lang="en-US" dirty="0"/>
              <a:t>Feeling useless and hopeless</a:t>
            </a:r>
          </a:p>
        </p:txBody>
      </p:sp>
    </p:spTree>
    <p:extLst>
      <p:ext uri="{BB962C8B-B14F-4D97-AF65-F5344CB8AC3E}">
        <p14:creationId xmlns:p14="http://schemas.microsoft.com/office/powerpoint/2010/main" val="1730636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4CD0-DF53-A702-2C8F-A339A43D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Peers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63CE-0CAF-D164-D516-3A1B85D8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71" y="1417639"/>
            <a:ext cx="8413341" cy="4829167"/>
          </a:xfrm>
        </p:spPr>
        <p:txBody>
          <a:bodyPr>
            <a:normAutofit/>
          </a:bodyPr>
          <a:lstStyle/>
          <a:p>
            <a:r>
              <a:rPr lang="en-US" dirty="0"/>
              <a:t>Emotional</a:t>
            </a:r>
          </a:p>
          <a:p>
            <a:pPr lvl="1"/>
            <a:r>
              <a:rPr lang="en-US" dirty="0"/>
              <a:t>Support in pursuing a relationship when they are ready</a:t>
            </a:r>
          </a:p>
          <a:p>
            <a:pPr lvl="1"/>
            <a:endParaRPr lang="en-US" dirty="0"/>
          </a:p>
          <a:p>
            <a:r>
              <a:rPr lang="en-US" dirty="0"/>
              <a:t>Informational</a:t>
            </a:r>
          </a:p>
          <a:p>
            <a:pPr lvl="1"/>
            <a:r>
              <a:rPr lang="en-US" dirty="0"/>
              <a:t>Resources on where to meet prospective friends and more</a:t>
            </a:r>
          </a:p>
          <a:p>
            <a:pPr lvl="1"/>
            <a:r>
              <a:rPr lang="en-US" dirty="0"/>
              <a:t>Offer resources for how to communicate and have conversations </a:t>
            </a:r>
          </a:p>
          <a:p>
            <a:pPr lvl="1"/>
            <a:r>
              <a:rPr lang="en-US" dirty="0"/>
              <a:t>Ways to give back and volunteer</a:t>
            </a:r>
          </a:p>
          <a:p>
            <a:pPr lvl="1"/>
            <a:r>
              <a:rPr lang="en-US" dirty="0"/>
              <a:t>How volunteerism can contribute to resume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20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63CE-0CAF-D164-D516-3A1B85D85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Instrumental</a:t>
            </a:r>
          </a:p>
          <a:p>
            <a:pPr lvl="1"/>
            <a:r>
              <a:rPr lang="en-US" dirty="0"/>
              <a:t>Gym membership programs</a:t>
            </a:r>
          </a:p>
          <a:p>
            <a:pPr lvl="1"/>
            <a:r>
              <a:rPr lang="en-US" dirty="0"/>
              <a:t>Education and leadership programs</a:t>
            </a:r>
          </a:p>
          <a:p>
            <a:pPr lvl="1"/>
            <a:endParaRPr lang="en-US" dirty="0"/>
          </a:p>
          <a:p>
            <a:r>
              <a:rPr lang="en-US" dirty="0" err="1"/>
              <a:t>Affiliational</a:t>
            </a:r>
            <a:endParaRPr lang="en-US" dirty="0"/>
          </a:p>
          <a:p>
            <a:pPr lvl="1"/>
            <a:r>
              <a:rPr lang="en-US" dirty="0"/>
              <a:t>Connection to social and recreational clubs </a:t>
            </a:r>
          </a:p>
          <a:p>
            <a:pPr lvl="1"/>
            <a:r>
              <a:rPr lang="en-US" dirty="0"/>
              <a:t>Programs for arts and crafts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ACB7F5-E2DA-C069-BB91-25E1B0B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325" cy="1143000"/>
          </a:xfrm>
        </p:spPr>
        <p:txBody>
          <a:bodyPr/>
          <a:lstStyle/>
          <a:p>
            <a:pPr algn="ctr"/>
            <a:r>
              <a:rPr lang="en-US" dirty="0"/>
              <a:t>How Peers Can Help</a:t>
            </a:r>
          </a:p>
        </p:txBody>
      </p:sp>
    </p:spTree>
    <p:extLst>
      <p:ext uri="{BB962C8B-B14F-4D97-AF65-F5344CB8AC3E}">
        <p14:creationId xmlns:p14="http://schemas.microsoft.com/office/powerpoint/2010/main" val="202780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AE3E-4BD9-B2EC-B41F-3257B98E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What You and Your Office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870CE-5D41-3B55-43CC-2224BF7E1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Learn and use Motivational Interviewing techniques</a:t>
            </a:r>
          </a:p>
          <a:p>
            <a:pPr lvl="1"/>
            <a:r>
              <a:rPr lang="en-US" dirty="0"/>
              <a:t>Motivational Interviewing can be used to encourage the patient’s desire for change</a:t>
            </a:r>
          </a:p>
          <a:p>
            <a:pPr lvl="1"/>
            <a:endParaRPr lang="en-US" dirty="0"/>
          </a:p>
          <a:p>
            <a:r>
              <a:rPr lang="en-US" dirty="0"/>
              <a:t>Be aware of insurance providers’ health and wellness incentive programs and how patients can access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A00E9-EA75-C2FE-DD74-E34951CAF6D0}"/>
              </a:ext>
            </a:extLst>
          </p:cNvPr>
          <p:cNvSpPr txBox="1"/>
          <p:nvPr/>
        </p:nvSpPr>
        <p:spPr>
          <a:xfrm>
            <a:off x="2662989" y="240631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67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A6F6-0FFC-2D66-E5D0-9802911C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92659E-FE2A-C533-7958-B1A5D8E3187D}"/>
              </a:ext>
            </a:extLst>
          </p:cNvPr>
          <p:cNvGrpSpPr/>
          <p:nvPr/>
        </p:nvGrpSpPr>
        <p:grpSpPr>
          <a:xfrm>
            <a:off x="193923" y="3429000"/>
            <a:ext cx="8756154" cy="1404027"/>
            <a:chOff x="867280" y="342537"/>
            <a:chExt cx="10275816" cy="1599398"/>
          </a:xfrm>
        </p:grpSpPr>
        <p:pic>
          <p:nvPicPr>
            <p:cNvPr id="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3977591-E400-C528-D91C-F942AE254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280" y="363165"/>
              <a:ext cx="1846720" cy="1495330"/>
            </a:xfrm>
            <a:prstGeom prst="rect">
              <a:avLst/>
            </a:prstGeom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85A70FC-3B0B-7DEA-2F1D-E493949FD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9300" y="446605"/>
              <a:ext cx="2310381" cy="1495330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418C22AA-D6D6-60B7-4CF1-F83101309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4550" y="342537"/>
              <a:ext cx="1710568" cy="1415971"/>
            </a:xfrm>
            <a:prstGeom prst="rect">
              <a:avLst/>
            </a:prstGeom>
          </p:spPr>
        </p:pic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E391A7D-E220-41B3-023B-CF1B5B8E2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8052" y="446605"/>
              <a:ext cx="1685044" cy="1263784"/>
            </a:xfrm>
            <a:prstGeom prst="rect">
              <a:avLst/>
            </a:prstGeom>
          </p:spPr>
        </p:pic>
      </p:grp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286B9D5A-E8D1-3587-98F3-02C5449CB8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14" y="421472"/>
            <a:ext cx="2570754" cy="19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53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5DD9-72AA-04B8-5B07-B946CA74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D6C48-25A0-7412-8158-8FA826F76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Joseph Hogan-Sanchez</a:t>
            </a:r>
          </a:p>
          <a:p>
            <a:pPr marL="0" indent="0" algn="ctr">
              <a:buNone/>
            </a:pPr>
            <a:r>
              <a:rPr lang="en-US" dirty="0"/>
              <a:t>Director of Programs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jsanchez@facesandvoicesofrecovery.org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www.facesandvoicesofrecovery.org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55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A7E3-86EB-22B2-63AF-080169F1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94512-B691-7539-BD3E-E272A0693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2300" dirty="0">
                <a:effectLst/>
              </a:rPr>
              <a:t>SAMHSA. (2012, February). </a:t>
            </a:r>
            <a:r>
              <a:rPr lang="en-US" sz="2300" i="1" dirty="0">
                <a:effectLst/>
              </a:rPr>
              <a:t>SAMHSA’s Working Definition of Recovery</a:t>
            </a:r>
            <a:r>
              <a:rPr lang="en-US" sz="2300" dirty="0">
                <a:effectLst/>
              </a:rPr>
              <a:t>. https://store.samhsa.gov/sites/default/files/d7/priv/pep12-recdef.pdf</a:t>
            </a:r>
          </a:p>
          <a:p>
            <a:pPr marL="457200" indent="-457200">
              <a:lnSpc>
                <a:spcPct val="200000"/>
              </a:lnSpc>
            </a:pPr>
            <a:r>
              <a:rPr lang="en-US" sz="2300" dirty="0">
                <a:effectLst/>
              </a:rPr>
              <a:t>SAMHSA. (2017, April). </a:t>
            </a:r>
            <a:r>
              <a:rPr lang="en-US" sz="2300" i="1" dirty="0">
                <a:effectLst/>
              </a:rPr>
              <a:t>Peer Supporting Recovery From Substance Use Disorders</a:t>
            </a:r>
            <a:r>
              <a:rPr lang="en-US" sz="2300" dirty="0">
                <a:effectLst/>
              </a:rPr>
              <a:t>. https://www.samhsa.gov/sites/default/files/programs_campaigns/brss_tacs/peers-supporting-recovery-substance-use-disorders-2017.pdf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39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025526"/>
            <a:ext cx="7772399" cy="1535821"/>
          </a:xfrm>
        </p:spPr>
        <p:txBody>
          <a:bodyPr/>
          <a:lstStyle/>
          <a:p>
            <a:r>
              <a:rPr lang="en-US" sz="4000" dirty="0"/>
              <a:t>The Four Major Dimensions of Recovery: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8" y="4835690"/>
            <a:ext cx="7772398" cy="1066800"/>
          </a:xfrm>
        </p:spPr>
        <p:txBody>
          <a:bodyPr>
            <a:normAutofit/>
          </a:bodyPr>
          <a:lstStyle/>
          <a:p>
            <a:r>
              <a:rPr lang="en-US" dirty="0"/>
              <a:t>Joseph Hogan-Sanchez</a:t>
            </a:r>
          </a:p>
          <a:p>
            <a:r>
              <a:rPr lang="en-US" dirty="0"/>
              <a:t>Director of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6305882"/>
            <a:ext cx="548640" cy="396240"/>
          </a:xfrm>
        </p:spPr>
        <p:txBody>
          <a:bodyPr/>
          <a:lstStyle/>
          <a:p>
            <a:fld id="{1D2EA5EF-C699-AF4C-BA42-C0A1CAAB713C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E32AB206-0791-57F2-479E-25670B5DA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150" y="4576042"/>
            <a:ext cx="2232052" cy="17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71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F568-CD29-32DF-8021-677D0139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274638"/>
            <a:ext cx="3918280" cy="2417761"/>
          </a:xfrm>
        </p:spPr>
        <p:txBody>
          <a:bodyPr/>
          <a:lstStyle/>
          <a:p>
            <a:r>
              <a:rPr lang="en-US" dirty="0"/>
              <a:t>Then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11AFC-0734-2C95-0693-9DC52D61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3195377"/>
            <a:ext cx="8123722" cy="338798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Began substance use at age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Coming out exacerbated substance use and risky behaviors at age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Diagnosed with HIV at age 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overdose and 2</a:t>
            </a:r>
            <a:r>
              <a:rPr lang="en-US" baseline="30000" dirty="0"/>
              <a:t>nd</a:t>
            </a:r>
            <a:r>
              <a:rPr lang="en-US" dirty="0"/>
              <a:t> suicide attempt at age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DC57C-0A96-17E8-2FA1-1E0A3BC9B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19" y="121229"/>
            <a:ext cx="4289509" cy="3074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86315-9965-DF7E-474B-C7EB4AD1D205}"/>
              </a:ext>
            </a:extLst>
          </p:cNvPr>
          <p:cNvSpPr txBox="1"/>
          <p:nvPr/>
        </p:nvSpPr>
        <p:spPr>
          <a:xfrm>
            <a:off x="5596932" y="3167749"/>
            <a:ext cx="250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from presenter</a:t>
            </a:r>
          </a:p>
        </p:txBody>
      </p:sp>
    </p:spTree>
    <p:extLst>
      <p:ext uri="{BB962C8B-B14F-4D97-AF65-F5344CB8AC3E}">
        <p14:creationId xmlns:p14="http://schemas.microsoft.com/office/powerpoint/2010/main" val="3833972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F568-CD29-32DF-8021-677D0139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65" y="13381"/>
            <a:ext cx="3918280" cy="2417761"/>
          </a:xfrm>
        </p:spPr>
        <p:txBody>
          <a:bodyPr/>
          <a:lstStyle/>
          <a:p>
            <a:r>
              <a:rPr lang="en-US" dirty="0"/>
              <a:t>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11AFC-0734-2C95-0693-9DC52D61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348" y="3610436"/>
            <a:ext cx="4557652" cy="2897097"/>
          </a:xfrm>
        </p:spPr>
        <p:txBody>
          <a:bodyPr>
            <a:normAutofit fontScale="92500"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Commenced recovery at age 25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Publicly advocates for LGBTQ+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Undetectable for 15 years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Actively engages in self-care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0E127-B21D-CC8B-7603-277F87FEC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68" t="5823" r="1168" b="10382"/>
          <a:stretch/>
        </p:blipFill>
        <p:spPr>
          <a:xfrm>
            <a:off x="4994383" y="0"/>
            <a:ext cx="4149617" cy="3493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23A4B2-5983-630B-A257-BCEEDA0F6A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743"/>
          <a:stretch/>
        </p:blipFill>
        <p:spPr>
          <a:xfrm>
            <a:off x="0" y="2205875"/>
            <a:ext cx="4557654" cy="4441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44F8E8-75D5-7520-D928-FE41B02217AB}"/>
              </a:ext>
            </a:extLst>
          </p:cNvPr>
          <p:cNvSpPr txBox="1"/>
          <p:nvPr/>
        </p:nvSpPr>
        <p:spPr>
          <a:xfrm>
            <a:off x="5596932" y="3167749"/>
            <a:ext cx="250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Image from presenter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056B8-16C2-1935-A807-87F6ECE38F32}"/>
              </a:ext>
            </a:extLst>
          </p:cNvPr>
          <p:cNvSpPr txBox="1"/>
          <p:nvPr/>
        </p:nvSpPr>
        <p:spPr>
          <a:xfrm>
            <a:off x="1127082" y="6294460"/>
            <a:ext cx="250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Image from presenter</a:t>
            </a:r>
          </a:p>
        </p:txBody>
      </p:sp>
    </p:spTree>
    <p:extLst>
      <p:ext uri="{BB962C8B-B14F-4D97-AF65-F5344CB8AC3E}">
        <p14:creationId xmlns:p14="http://schemas.microsoft.com/office/powerpoint/2010/main" val="103078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CE03-13E9-4707-938B-F4F51F23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Four Dimensions of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639A9-EDD0-4442-9560-EB2ACF0BA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290" tIns="45645" rIns="91290" bIns="45645" rtlCol="0" anchor="t">
            <a:normAutofit/>
          </a:bodyPr>
          <a:lstStyle/>
          <a:p>
            <a:pPr marL="342265" indent="-227965">
              <a:lnSpc>
                <a:spcPct val="150000"/>
              </a:lnSpc>
            </a:pPr>
            <a:r>
              <a:rPr lang="en-US" sz="2800" dirty="0"/>
              <a:t>Health</a:t>
            </a:r>
          </a:p>
          <a:p>
            <a:pPr marL="342265" indent="-227965">
              <a:lnSpc>
                <a:spcPct val="150000"/>
              </a:lnSpc>
            </a:pPr>
            <a:r>
              <a:rPr lang="en-US" sz="2800" dirty="0"/>
              <a:t>Home</a:t>
            </a:r>
          </a:p>
          <a:p>
            <a:pPr marL="342265" indent="-227965">
              <a:lnSpc>
                <a:spcPct val="150000"/>
              </a:lnSpc>
            </a:pPr>
            <a:r>
              <a:rPr lang="en-US" sz="2800" dirty="0"/>
              <a:t>Purpose</a:t>
            </a:r>
          </a:p>
          <a:p>
            <a:pPr marL="342265" indent="-227965">
              <a:lnSpc>
                <a:spcPct val="150000"/>
              </a:lnSpc>
            </a:pPr>
            <a:r>
              <a:rPr lang="en-US" sz="2800" dirty="0"/>
              <a:t>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46D99-0144-3EE9-A06A-C878900BF8A5}"/>
              </a:ext>
            </a:extLst>
          </p:cNvPr>
          <p:cNvSpPr txBox="1"/>
          <p:nvPr/>
        </p:nvSpPr>
        <p:spPr>
          <a:xfrm>
            <a:off x="715613" y="6311097"/>
            <a:ext cx="50402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https://store.samhsa.gov/sites/default/files/d7/priv/pep12-recdef.pdf</a:t>
            </a:r>
          </a:p>
        </p:txBody>
      </p:sp>
    </p:spTree>
    <p:extLst>
      <p:ext uri="{BB962C8B-B14F-4D97-AF65-F5344CB8AC3E}">
        <p14:creationId xmlns:p14="http://schemas.microsoft.com/office/powerpoint/2010/main" val="1737105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4DBD-D3B5-DC65-40CC-1C069B62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9" y="318998"/>
            <a:ext cx="8315569" cy="1143000"/>
          </a:xfrm>
        </p:spPr>
        <p:txBody>
          <a:bodyPr/>
          <a:lstStyle/>
          <a:p>
            <a:pPr algn="ctr"/>
            <a:r>
              <a:rPr lang="en-US" dirty="0"/>
              <a:t>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B8E07-38DF-1E32-76EF-1C9052932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Feeling alone and different</a:t>
            </a:r>
          </a:p>
          <a:p>
            <a:pPr>
              <a:lnSpc>
                <a:spcPct val="150000"/>
              </a:lnSpc>
            </a:pPr>
            <a:r>
              <a:rPr lang="en-US" dirty="0"/>
              <a:t>Not knowing how to meet people who weren’t using </a:t>
            </a:r>
          </a:p>
          <a:p>
            <a:pPr>
              <a:lnSpc>
                <a:spcPct val="150000"/>
              </a:lnSpc>
            </a:pPr>
            <a:r>
              <a:rPr lang="en-US" dirty="0"/>
              <a:t>Fear of rejection because of health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94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4CD0-DF53-A702-2C8F-A339A43D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Peers Can Help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B55809-A755-B18B-FE68-63BC8D04B25A}"/>
              </a:ext>
            </a:extLst>
          </p:cNvPr>
          <p:cNvSpPr txBox="1">
            <a:spLocks/>
          </p:cNvSpPr>
          <p:nvPr/>
        </p:nvSpPr>
        <p:spPr>
          <a:xfrm>
            <a:off x="457202" y="1600203"/>
            <a:ext cx="8315569" cy="4367299"/>
          </a:xfrm>
          <a:prstGeom prst="rect">
            <a:avLst/>
          </a:prstGeom>
        </p:spPr>
        <p:txBody>
          <a:bodyPr vert="horz" lIns="91290" tIns="45645" rIns="91290" bIns="45645" rtlCol="0">
            <a:normAutofit/>
          </a:bodyPr>
          <a:lstStyle>
            <a:lvl1pPr marL="342337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1pPr>
            <a:lvl2pPr marL="639030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2pPr>
            <a:lvl3pPr marL="100418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3pPr>
            <a:lvl4pPr marL="127805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4pPr>
            <a:lvl5pPr marL="1551928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5pPr>
            <a:lvl6pPr marL="1734509" indent="-182580" algn="l" defTabSz="91289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088" indent="-182580" algn="l" defTabSz="91289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9668" indent="-182580" algn="l" defTabSz="912899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2248" indent="-182580" algn="l" defTabSz="912899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Emotional</a:t>
            </a:r>
          </a:p>
          <a:p>
            <a:pPr lvl="1"/>
            <a:r>
              <a:rPr lang="en-US" dirty="0"/>
              <a:t>Share their journey to finding community</a:t>
            </a:r>
          </a:p>
          <a:p>
            <a:pPr lvl="1"/>
            <a:r>
              <a:rPr lang="en-US" dirty="0"/>
              <a:t>Relate to the peers’ struggle to fit in</a:t>
            </a:r>
          </a:p>
          <a:p>
            <a:pPr marL="410805" lvl="1" indent="0">
              <a:buNone/>
            </a:pPr>
            <a:endParaRPr lang="en-US" dirty="0"/>
          </a:p>
          <a:p>
            <a:r>
              <a:rPr lang="en-US" dirty="0"/>
              <a:t>Informational</a:t>
            </a:r>
          </a:p>
          <a:p>
            <a:pPr lvl="1"/>
            <a:r>
              <a:rPr lang="en-US" dirty="0"/>
              <a:t>Calendars of support groups, events, and activities</a:t>
            </a:r>
          </a:p>
          <a:p>
            <a:pPr lvl="1"/>
            <a:r>
              <a:rPr lang="en-US" dirty="0"/>
              <a:t>Distribute program material or brochures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80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63CE-0CAF-D164-D516-3A1B85D85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Instrumental</a:t>
            </a:r>
          </a:p>
          <a:p>
            <a:pPr lvl="1"/>
            <a:r>
              <a:rPr lang="en-US" dirty="0"/>
              <a:t>Social events and recovery-friendly activity groups</a:t>
            </a:r>
          </a:p>
          <a:p>
            <a:pPr lvl="1"/>
            <a:endParaRPr lang="en-US" dirty="0"/>
          </a:p>
          <a:p>
            <a:r>
              <a:rPr lang="en-US" dirty="0" err="1"/>
              <a:t>Affiliational</a:t>
            </a:r>
            <a:endParaRPr lang="en-US" dirty="0"/>
          </a:p>
          <a:p>
            <a:pPr lvl="1"/>
            <a:r>
              <a:rPr lang="en-US" dirty="0"/>
              <a:t>Clubhouses or recreational programs (LGBT centers)</a:t>
            </a:r>
          </a:p>
          <a:p>
            <a:pPr lvl="1"/>
            <a:r>
              <a:rPr lang="en-US" dirty="0"/>
              <a:t>Mocktail social hours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DD634E-6E8A-626B-5324-E7B9E43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325" cy="1143000"/>
          </a:xfrm>
        </p:spPr>
        <p:txBody>
          <a:bodyPr/>
          <a:lstStyle/>
          <a:p>
            <a:pPr algn="ctr"/>
            <a:r>
              <a:rPr lang="en-US" dirty="0"/>
              <a:t>How Peers Can Help</a:t>
            </a:r>
          </a:p>
        </p:txBody>
      </p:sp>
    </p:spTree>
    <p:extLst>
      <p:ext uri="{BB962C8B-B14F-4D97-AF65-F5344CB8AC3E}">
        <p14:creationId xmlns:p14="http://schemas.microsoft.com/office/powerpoint/2010/main" val="2815572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AE3E-4BD9-B2EC-B41F-3257B98E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You and Your Office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870CE-5D41-3B55-43CC-2224BF7E1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who your peers are and how to refer to them</a:t>
            </a:r>
          </a:p>
          <a:p>
            <a:pPr lvl="1"/>
            <a:r>
              <a:rPr lang="en-US" dirty="0"/>
              <a:t>Have business cards, program materials, and resources available in your office</a:t>
            </a:r>
          </a:p>
          <a:p>
            <a:pPr lvl="1"/>
            <a:endParaRPr lang="en-US" dirty="0"/>
          </a:p>
          <a:p>
            <a:r>
              <a:rPr lang="en-US" dirty="0"/>
              <a:t>Have a list of mutual support groups and recovery-friendly activities in your area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19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A6F6-0FFC-2D66-E5D0-9802911C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92659E-FE2A-C533-7958-B1A5D8E3187D}"/>
              </a:ext>
            </a:extLst>
          </p:cNvPr>
          <p:cNvGrpSpPr/>
          <p:nvPr/>
        </p:nvGrpSpPr>
        <p:grpSpPr>
          <a:xfrm>
            <a:off x="193923" y="3429000"/>
            <a:ext cx="8756154" cy="1404027"/>
            <a:chOff x="867280" y="342537"/>
            <a:chExt cx="10275816" cy="1599398"/>
          </a:xfrm>
        </p:grpSpPr>
        <p:pic>
          <p:nvPicPr>
            <p:cNvPr id="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3977591-E400-C528-D91C-F942AE254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280" y="363165"/>
              <a:ext cx="1846720" cy="1495330"/>
            </a:xfrm>
            <a:prstGeom prst="rect">
              <a:avLst/>
            </a:prstGeom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85A70FC-3B0B-7DEA-2F1D-E493949FD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9300" y="446605"/>
              <a:ext cx="2310381" cy="1495330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418C22AA-D6D6-60B7-4CF1-F83101309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4550" y="342537"/>
              <a:ext cx="1710568" cy="1415971"/>
            </a:xfrm>
            <a:prstGeom prst="rect">
              <a:avLst/>
            </a:prstGeom>
          </p:spPr>
        </p:pic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E391A7D-E220-41B3-023B-CF1B5B8E2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8052" y="446605"/>
              <a:ext cx="1685044" cy="1263784"/>
            </a:xfrm>
            <a:prstGeom prst="rect">
              <a:avLst/>
            </a:prstGeom>
          </p:spPr>
        </p:pic>
      </p:grp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286B9D5A-E8D1-3587-98F3-02C5449CB8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014" y="421472"/>
            <a:ext cx="2570754" cy="19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03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5DD9-72AA-04B8-5B07-B946CA74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D6C48-25A0-7412-8158-8FA826F76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Joseph Hogan-Sanchez</a:t>
            </a:r>
          </a:p>
          <a:p>
            <a:pPr marL="0" indent="0" algn="ctr">
              <a:buNone/>
            </a:pPr>
            <a:r>
              <a:rPr lang="en-US" dirty="0"/>
              <a:t>Director of Programs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jsanchez@facesandvoicesofrecovery.org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www.facesandvoicesofrecovery.org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667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A7E3-86EB-22B2-63AF-080169F1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94512-B691-7539-BD3E-E272A0693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2300" dirty="0">
                <a:effectLst/>
              </a:rPr>
              <a:t>SAMHSA. (2012, February). </a:t>
            </a:r>
            <a:r>
              <a:rPr lang="en-US" sz="2300" i="1" dirty="0">
                <a:effectLst/>
              </a:rPr>
              <a:t>SAMHSA’s Working Definition of Recovery</a:t>
            </a:r>
            <a:r>
              <a:rPr lang="en-US" sz="2300" dirty="0">
                <a:effectLst/>
              </a:rPr>
              <a:t>. https://store.samhsa.gov/sites/default/files/d7/priv/pep12-recdef.pdf</a:t>
            </a:r>
          </a:p>
          <a:p>
            <a:pPr marL="457200" indent="-457200">
              <a:lnSpc>
                <a:spcPct val="200000"/>
              </a:lnSpc>
            </a:pPr>
            <a:r>
              <a:rPr lang="en-US" sz="2300" dirty="0">
                <a:effectLst/>
              </a:rPr>
              <a:t>SAMHSA. (2017, April). </a:t>
            </a:r>
            <a:r>
              <a:rPr lang="en-US" sz="2300" i="1" dirty="0">
                <a:effectLst/>
              </a:rPr>
              <a:t>Peer Supporting Recovery From Substance Use Disorders</a:t>
            </a:r>
            <a:r>
              <a:rPr lang="en-US" sz="2300" dirty="0">
                <a:effectLst/>
              </a:rPr>
              <a:t>. https://www.samhsa.gov/sites/default/files/programs_campaigns/brss_tacs/peers-supporting-recovery-substance-use-disorders-2017.pdf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60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31D-9E06-F442-8B0E-19C2CFB3F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063231"/>
            <a:ext cx="8074586" cy="353696"/>
          </a:xfrm>
        </p:spPr>
        <p:txBody>
          <a:bodyPr/>
          <a:lstStyle/>
          <a:p>
            <a:pPr algn="ctr"/>
            <a:r>
              <a:rPr lang="en-US" dirty="0"/>
              <a:t>SCAETC Social Media 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87A2FD-CC82-E343-AA40-B010D1501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83" y="1676400"/>
            <a:ext cx="6842234" cy="38487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AFD56-2FB3-A44E-97CB-CC04AB09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788" y="4729412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6E2D2B3B-882E-40F3-A32F-6DD516915044}" type="slidenum">
              <a:rPr lang="en-US" smtClean="0"/>
              <a:pPr defTabSz="914378"/>
              <a:t>47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460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440B-4726-4493-B959-7C9DB337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Us!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E12334-9A52-4D24-80B3-3DBC454F3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2033552"/>
            <a:ext cx="923280" cy="921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48E19-2F4B-43A2-B519-5A49F9939F77}"/>
              </a:ext>
            </a:extLst>
          </p:cNvPr>
          <p:cNvSpPr txBox="1"/>
          <p:nvPr/>
        </p:nvSpPr>
        <p:spPr>
          <a:xfrm>
            <a:off x="3232298" y="223283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aetcinfo@uthscsa.edu</a:t>
            </a:r>
          </a:p>
        </p:txBody>
      </p:sp>
      <p:pic>
        <p:nvPicPr>
          <p:cNvPr id="1026" name="Picture 2" descr="Twitter Logo | Symbol, History, PNG (3840*2160)">
            <a:extLst>
              <a:ext uri="{FF2B5EF4-FFF2-40B4-BE49-F238E27FC236}">
                <a16:creationId xmlns:a16="http://schemas.microsoft.com/office/drawing/2014/main" id="{C9757A1B-AA72-4800-A86C-FAAB3BFF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71" y="3193214"/>
            <a:ext cx="1344143" cy="75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CF688A-AFCD-42B4-A0E9-92DDFBD21A5B}"/>
              </a:ext>
            </a:extLst>
          </p:cNvPr>
          <p:cNvSpPr txBox="1"/>
          <p:nvPr/>
        </p:nvSpPr>
        <p:spPr>
          <a:xfrm>
            <a:off x="3384698" y="316739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@UTHSA_AETC</a:t>
            </a:r>
          </a:p>
        </p:txBody>
      </p:sp>
    </p:spTree>
    <p:extLst>
      <p:ext uri="{BB962C8B-B14F-4D97-AF65-F5344CB8AC3E}">
        <p14:creationId xmlns:p14="http://schemas.microsoft.com/office/powerpoint/2010/main" val="42754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71F1-1627-42BE-9373-A4E73C66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195209D-978A-4430-8082-9E7EDF680DCE}"/>
              </a:ext>
            </a:extLst>
          </p:cNvPr>
          <p:cNvSpPr txBox="1">
            <a:spLocks/>
          </p:cNvSpPr>
          <p:nvPr/>
        </p:nvSpPr>
        <p:spPr>
          <a:xfrm>
            <a:off x="0" y="1748425"/>
            <a:ext cx="4743450" cy="3771900"/>
          </a:xfrm>
          <a:prstGeom prst="rect">
            <a:avLst/>
          </a:prstGeom>
        </p:spPr>
        <p:txBody>
          <a:bodyPr vert="horz" lIns="91290" tIns="45645" rIns="91290" bIns="45645" rtlCol="0">
            <a:noAutofit/>
          </a:bodyPr>
          <a:lstStyle>
            <a:lvl1pPr marL="342337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1pPr>
            <a:lvl2pPr marL="639030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2pPr>
            <a:lvl3pPr marL="100418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3pPr>
            <a:lvl4pPr marL="127805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4pPr>
            <a:lvl5pPr marL="1551928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5pPr>
            <a:lvl6pPr marL="1734509" indent="-182580" algn="l" defTabSz="91289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088" indent="-182580" algn="l" defTabSz="91289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9668" indent="-182580" algn="l" defTabSz="912899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2248" indent="-182580" algn="l" defTabSz="912899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Clinical Consultation Center </a:t>
            </a:r>
            <a:r>
              <a:rPr lang="en-US" sz="2200" dirty="0">
                <a:hlinkClick r:id="rId2"/>
              </a:rPr>
              <a:t>http://nccc.ucsf.edu/</a:t>
            </a:r>
            <a:endParaRPr lang="en-US" sz="2200" dirty="0"/>
          </a:p>
          <a:p>
            <a:pPr lvl="1"/>
            <a:r>
              <a:rPr lang="en-US" dirty="0"/>
              <a:t>HIV Management</a:t>
            </a:r>
          </a:p>
          <a:p>
            <a:pPr lvl="1"/>
            <a:r>
              <a:rPr lang="en-US" dirty="0"/>
              <a:t>Perinatal HIV </a:t>
            </a:r>
          </a:p>
          <a:p>
            <a:pPr lvl="1"/>
            <a:r>
              <a:rPr lang="en-US" dirty="0"/>
              <a:t>HIV </a:t>
            </a:r>
            <a:r>
              <a:rPr lang="en-US"/>
              <a:t>PrEP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HIV PEP line</a:t>
            </a:r>
          </a:p>
          <a:p>
            <a:pPr lvl="1"/>
            <a:r>
              <a:rPr lang="en-US" dirty="0"/>
              <a:t>HCV Management</a:t>
            </a:r>
          </a:p>
          <a:p>
            <a:pPr lvl="1"/>
            <a:r>
              <a:rPr lang="en-US" dirty="0"/>
              <a:t>Substance Use Management</a:t>
            </a:r>
          </a:p>
          <a:p>
            <a:pPr lvl="1"/>
            <a:endParaRPr lang="en-US" dirty="0"/>
          </a:p>
          <a:p>
            <a:r>
              <a:rPr lang="en-US" dirty="0"/>
              <a:t>AETC National HIV Curriculum </a:t>
            </a:r>
            <a:r>
              <a:rPr lang="en-US" dirty="0">
                <a:hlinkClick r:id="rId3"/>
              </a:rPr>
              <a:t>https://aidsetc.org/nhc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B6B7B44-BDA0-4E23-B149-51671B34239B}"/>
              </a:ext>
            </a:extLst>
          </p:cNvPr>
          <p:cNvSpPr txBox="1">
            <a:spLocks/>
          </p:cNvSpPr>
          <p:nvPr/>
        </p:nvSpPr>
        <p:spPr>
          <a:xfrm>
            <a:off x="4629150" y="1748424"/>
            <a:ext cx="4451278" cy="4481553"/>
          </a:xfrm>
          <a:prstGeom prst="rect">
            <a:avLst/>
          </a:prstGeom>
        </p:spPr>
        <p:txBody>
          <a:bodyPr>
            <a:noAutofit/>
          </a:bodyPr>
          <a:lstStyle>
            <a:lvl1pPr marL="342337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1pPr>
            <a:lvl2pPr marL="639030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2pPr>
            <a:lvl3pPr marL="100418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3pPr>
            <a:lvl4pPr marL="127805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4pPr>
            <a:lvl5pPr marL="1551928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5pPr>
            <a:lvl6pPr marL="1734509" indent="-182580" algn="l" defTabSz="91289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088" indent="-182580" algn="l" defTabSz="91289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9668" indent="-182580" algn="l" defTabSz="912899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2248" indent="-182580" algn="l" defTabSz="912899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AETC National Coordinating Resource Center </a:t>
            </a:r>
            <a:r>
              <a:rPr lang="en-US" sz="2200" dirty="0">
                <a:hlinkClick r:id="rId4"/>
              </a:rPr>
              <a:t>https://targethiv.org/library/aetc-national-coordinating-resource-center-0</a:t>
            </a:r>
            <a:endParaRPr lang="en-US" sz="2200" dirty="0"/>
          </a:p>
          <a:p>
            <a:endParaRPr lang="en-US" sz="2200" dirty="0"/>
          </a:p>
          <a:p>
            <a:r>
              <a:rPr lang="en-US" sz="2400" dirty="0"/>
              <a:t>Present case on ECHO   </a:t>
            </a:r>
            <a:r>
              <a:rPr lang="en-US" sz="2200" dirty="0">
                <a:hlinkClick r:id="rId5"/>
              </a:rPr>
              <a:t>https://hsc.unm.edu/scaetc/programs-services/echo.html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/>
              <a:t>Additional trainings </a:t>
            </a:r>
            <a:r>
              <a:rPr lang="en-US" sz="2200" dirty="0">
                <a:hlinkClick r:id="rId6"/>
              </a:rPr>
              <a:t>scaetcecho@salud.unm.edu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1D5DF-0C2F-6B99-DE98-C4D9FF389B6F}"/>
              </a:ext>
            </a:extLst>
          </p:cNvPr>
          <p:cNvSpPr txBox="1"/>
          <p:nvPr/>
        </p:nvSpPr>
        <p:spPr>
          <a:xfrm>
            <a:off x="2934119" y="6430945"/>
            <a:ext cx="319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hlinkClick r:id="rId7"/>
              </a:rPr>
              <a:t>www.scaetc.org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795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CE03-13E9-4707-938B-F4F51F23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639A9-EDD0-4442-9560-EB2ACF0BA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290" tIns="45645" rIns="91290" bIns="45645" rtlCol="0" anchor="t">
            <a:normAutofit/>
          </a:bodyPr>
          <a:lstStyle/>
          <a:p>
            <a:r>
              <a:rPr lang="en-US" dirty="0"/>
              <a:t>Peer recovery coaches walk side by side with individuals seeking recovery from substance use disorders</a:t>
            </a:r>
          </a:p>
          <a:p>
            <a:pPr marL="342265" indent="-227965"/>
            <a:endParaRPr lang="en-US" dirty="0"/>
          </a:p>
          <a:p>
            <a:r>
              <a:rPr lang="en-US" dirty="0"/>
              <a:t>They help people to create their own recovery plans and develop their own recovery pathways</a:t>
            </a:r>
          </a:p>
          <a:p>
            <a:pPr marL="342265" indent="-227965"/>
            <a:endParaRPr lang="en-US" dirty="0"/>
          </a:p>
          <a:p>
            <a:r>
              <a:rPr lang="en-US" dirty="0"/>
              <a:t>Recovery coaches provide many different types of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EE384-92DF-699B-AE5C-6816FC20D48D}"/>
              </a:ext>
            </a:extLst>
          </p:cNvPr>
          <p:cNvSpPr txBox="1"/>
          <p:nvPr/>
        </p:nvSpPr>
        <p:spPr>
          <a:xfrm>
            <a:off x="331401" y="6121696"/>
            <a:ext cx="577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https://www.samhsa.gov/sites/default/files/programs_campaigns/brss_tacs/peers-supporting-recovery-substance-use-disorders-2017.pdf</a:t>
            </a:r>
          </a:p>
        </p:txBody>
      </p:sp>
    </p:spTree>
    <p:extLst>
      <p:ext uri="{BB962C8B-B14F-4D97-AF65-F5344CB8AC3E}">
        <p14:creationId xmlns:p14="http://schemas.microsoft.com/office/powerpoint/2010/main" val="309141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CE03-13E9-4707-938B-F4F51F23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Recovery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639A9-EDD0-4442-9560-EB2ACF0BA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290" tIns="45645" rIns="91290" bIns="45645" rtlCol="0" anchor="t">
            <a:normAutofit lnSpcReduction="10000"/>
          </a:bodyPr>
          <a:lstStyle/>
          <a:p>
            <a:r>
              <a:rPr lang="en-US" dirty="0"/>
              <a:t>Emotional (empathy and concern) </a:t>
            </a:r>
          </a:p>
          <a:p>
            <a:pPr marL="342265" indent="-227965"/>
            <a:endParaRPr lang="en-US" dirty="0"/>
          </a:p>
          <a:p>
            <a:r>
              <a:rPr lang="en-US" dirty="0"/>
              <a:t>Informational (providing connections to information and referrals to community resources that support health and wellness) </a:t>
            </a:r>
          </a:p>
          <a:p>
            <a:pPr marL="342265" indent="-227965"/>
            <a:endParaRPr lang="en-US" dirty="0"/>
          </a:p>
          <a:p>
            <a:r>
              <a:rPr lang="en-US" dirty="0"/>
              <a:t>Instrumental (concrete supports such as housing or employment) </a:t>
            </a:r>
          </a:p>
          <a:p>
            <a:pPr marL="342265" indent="-227965"/>
            <a:endParaRPr lang="en-US" dirty="0"/>
          </a:p>
          <a:p>
            <a:r>
              <a:rPr lang="en-US" dirty="0"/>
              <a:t>Affiliation support (connections to recovery community supports, activities, and events)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4B1F5-4AAF-8335-677A-9F3700B355E8}"/>
              </a:ext>
            </a:extLst>
          </p:cNvPr>
          <p:cNvSpPr txBox="1"/>
          <p:nvPr/>
        </p:nvSpPr>
        <p:spPr>
          <a:xfrm>
            <a:off x="457202" y="6139964"/>
            <a:ext cx="577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https://www.samhsa.gov/sites/default/files/programs_campaigns/brss_tacs/peers-supporting-recovery-substance-use-disorders-2017.pdf</a:t>
            </a:r>
          </a:p>
        </p:txBody>
      </p:sp>
    </p:spTree>
    <p:extLst>
      <p:ext uri="{BB962C8B-B14F-4D97-AF65-F5344CB8AC3E}">
        <p14:creationId xmlns:p14="http://schemas.microsoft.com/office/powerpoint/2010/main" val="246082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F568-CD29-32DF-8021-677D0139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74639"/>
            <a:ext cx="8174331" cy="1262760"/>
          </a:xfrm>
        </p:spPr>
        <p:txBody>
          <a:bodyPr/>
          <a:lstStyle/>
          <a:p>
            <a:pPr algn="ctr"/>
            <a:r>
              <a:rPr lang="en-US" dirty="0"/>
              <a:t>Setting the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11AFC-0734-2C95-0693-9DC52D61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6" y="1768511"/>
            <a:ext cx="7988440" cy="4405916"/>
          </a:xfrm>
        </p:spPr>
        <p:txBody>
          <a:bodyPr vert="horz" lIns="91290" tIns="45645" rIns="91290" bIns="45645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Began substance use at age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Coming out exacerbated substance use and risky behaviors at age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Diagnosed with HIV at age 23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overdose and 2</a:t>
            </a:r>
            <a:r>
              <a:rPr lang="en-US" baseline="30000" dirty="0"/>
              <a:t>nd</a:t>
            </a:r>
            <a:r>
              <a:rPr lang="en-US" dirty="0"/>
              <a:t> suicide attempt – age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5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4CD0-DF53-A702-2C8F-A339A43D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15" y="274639"/>
            <a:ext cx="8315569" cy="1143000"/>
          </a:xfrm>
        </p:spPr>
        <p:txBody>
          <a:bodyPr/>
          <a:lstStyle/>
          <a:p>
            <a:pPr algn="ctr"/>
            <a:r>
              <a:rPr lang="en-US" dirty="0"/>
              <a:t>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63CE-0CAF-D164-D516-3A1B85D8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15" y="1600203"/>
            <a:ext cx="8315569" cy="1402879"/>
          </a:xfrm>
        </p:spPr>
        <p:txBody>
          <a:bodyPr/>
          <a:lstStyle/>
          <a:p>
            <a:r>
              <a:rPr lang="en-US" b="1" dirty="0"/>
              <a:t>Health</a:t>
            </a:r>
            <a:r>
              <a:rPr lang="en-US" dirty="0"/>
              <a:t>: overcoming or managing one’s disease(s) or symptoms, and making informed, healthy choices that support physical and emotional well-being</a:t>
            </a:r>
          </a:p>
        </p:txBody>
      </p:sp>
    </p:spTree>
    <p:extLst>
      <p:ext uri="{BB962C8B-B14F-4D97-AF65-F5344CB8AC3E}">
        <p14:creationId xmlns:p14="http://schemas.microsoft.com/office/powerpoint/2010/main" val="151431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4CD0-DF53-A702-2C8F-A339A43D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15" y="274639"/>
            <a:ext cx="8315569" cy="1143000"/>
          </a:xfrm>
        </p:spPr>
        <p:txBody>
          <a:bodyPr/>
          <a:lstStyle/>
          <a:p>
            <a:pPr algn="ctr"/>
            <a:r>
              <a:rPr lang="en-US" dirty="0"/>
              <a:t>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63CE-0CAF-D164-D516-3A1B85D8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04" y="1417639"/>
            <a:ext cx="8315569" cy="4475503"/>
          </a:xfrm>
        </p:spPr>
        <p:txBody>
          <a:bodyPr vert="horz" lIns="91290" tIns="45645" rIns="91290" bIns="45645" rtlCol="0" anchor="t">
            <a:normAutofit/>
          </a:bodyPr>
          <a:lstStyle/>
          <a:p>
            <a:pPr marL="114112" indent="0">
              <a:buNone/>
            </a:pPr>
            <a:endParaRPr lang="en-US" dirty="0"/>
          </a:p>
          <a:p>
            <a:pPr marL="342265" indent="-227965"/>
            <a:r>
              <a:rPr lang="en-US" sz="2800" dirty="0"/>
              <a:t>Horrible bedside manner</a:t>
            </a:r>
          </a:p>
          <a:p>
            <a:pPr marL="342265" indent="-227965"/>
            <a:endParaRPr lang="en-US" sz="2800" dirty="0"/>
          </a:p>
          <a:p>
            <a:pPr marL="342265" indent="-227965"/>
            <a:r>
              <a:rPr lang="en-US" sz="2800" dirty="0"/>
              <a:t>Allowed to leave the clinic </a:t>
            </a:r>
          </a:p>
          <a:p>
            <a:pPr marL="342265" indent="-227965"/>
            <a:endParaRPr lang="en-US" sz="2800" dirty="0"/>
          </a:p>
          <a:p>
            <a:pPr marL="342265" indent="-227965"/>
            <a:r>
              <a:rPr lang="en-US" sz="2800" dirty="0"/>
              <a:t>No offer for additional support</a:t>
            </a:r>
          </a:p>
          <a:p>
            <a:pPr marL="342265" indent="-227965"/>
            <a:endParaRPr lang="en-US" sz="2800" dirty="0"/>
          </a:p>
          <a:p>
            <a:pPr marL="342265" indent="-227965"/>
            <a:r>
              <a:rPr lang="en-US" sz="2800" dirty="0"/>
              <a:t>Stigma</a:t>
            </a:r>
          </a:p>
        </p:txBody>
      </p:sp>
    </p:spTree>
    <p:extLst>
      <p:ext uri="{BB962C8B-B14F-4D97-AF65-F5344CB8AC3E}">
        <p14:creationId xmlns:p14="http://schemas.microsoft.com/office/powerpoint/2010/main" val="765933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ETC-NCRC master -16x9-template">
  <a:themeElements>
    <a:clrScheme name="Custom 8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0AA14F780044A8E016216A17C1F44" ma:contentTypeVersion="16" ma:contentTypeDescription="Create a new document." ma:contentTypeScope="" ma:versionID="00d1e4ae11c81b0b75c3302b36da723a">
  <xsd:schema xmlns:xsd="http://www.w3.org/2001/XMLSchema" xmlns:xs="http://www.w3.org/2001/XMLSchema" xmlns:p="http://schemas.microsoft.com/office/2006/metadata/properties" xmlns:ns2="3c32135c-34d0-4cd6-90fe-2e397e7fb3db" xmlns:ns3="7e3de11c-dceb-4bb8-8c0b-0bb3d5665a50" targetNamespace="http://schemas.microsoft.com/office/2006/metadata/properties" ma:root="true" ma:fieldsID="c206d880ac528084f66f310ac0a973c4" ns2:_="" ns3:_="">
    <xsd:import namespace="3c32135c-34d0-4cd6-90fe-2e397e7fb3db"/>
    <xsd:import namespace="7e3de11c-dceb-4bb8-8c0b-0bb3d5665a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2135c-34d0-4cd6-90fe-2e397e7fb3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6d13ca-1015-4966-a039-4e5da12b56a2}" ma:internalName="TaxCatchAll" ma:showField="CatchAllData" ma:web="3c32135c-34d0-4cd6-90fe-2e397e7fb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de11c-dceb-4bb8-8c0b-0bb3d5665a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84f765-accd-402e-9198-0ba84deed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3de11c-dceb-4bb8-8c0b-0bb3d5665a50">
      <Terms xmlns="http://schemas.microsoft.com/office/infopath/2007/PartnerControls"/>
    </lcf76f155ced4ddcb4097134ff3c332f>
    <TaxCatchAll xmlns="3c32135c-34d0-4cd6-90fe-2e397e7fb3db" xsi:nil="true"/>
  </documentManagement>
</p:properties>
</file>

<file path=customXml/itemProps1.xml><?xml version="1.0" encoding="utf-8"?>
<ds:datastoreItem xmlns:ds="http://schemas.openxmlformats.org/officeDocument/2006/customXml" ds:itemID="{CE5041C0-1479-4B4E-8D8F-FFCEC67F88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6C001F-69F2-4D45-917E-5DACDB34289C}">
  <ds:schemaRefs>
    <ds:schemaRef ds:uri="3c32135c-34d0-4cd6-90fe-2e397e7fb3db"/>
    <ds:schemaRef ds:uri="7e3de11c-dceb-4bb8-8c0b-0bb3d5665a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DBB8C93-C24E-4021-A316-0C941C3932E2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3c32135c-34d0-4cd6-90fe-2e397e7fb3db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e3de11c-dceb-4bb8-8c0b-0bb3d5665a5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6900</TotalTime>
  <Words>1859</Words>
  <Application>Microsoft Office PowerPoint</Application>
  <PresentationFormat>On-screen Show (4:3)</PresentationFormat>
  <Paragraphs>328</Paragraphs>
  <Slides>49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Wingdings</vt:lpstr>
      <vt:lpstr>AETC-NCRC master -16x9-template</vt:lpstr>
      <vt:lpstr>The Four Major Dimensions of Recovery: Health</vt:lpstr>
      <vt:lpstr>Conflict of Interest Disclosure Statement </vt:lpstr>
      <vt:lpstr>Learning Objectives </vt:lpstr>
      <vt:lpstr>The Four Dimensions of Recovery</vt:lpstr>
      <vt:lpstr>Peers</vt:lpstr>
      <vt:lpstr>Types of Recovery Support</vt:lpstr>
      <vt:lpstr>Setting the Stage</vt:lpstr>
      <vt:lpstr>Health</vt:lpstr>
      <vt:lpstr>Diagnosis </vt:lpstr>
      <vt:lpstr>How Peers Can Help</vt:lpstr>
      <vt:lpstr>How Peers Can Help</vt:lpstr>
      <vt:lpstr>Management</vt:lpstr>
      <vt:lpstr>How Peers Can Help</vt:lpstr>
      <vt:lpstr>How Peers Can Help</vt:lpstr>
      <vt:lpstr>What You and Your Office Can Do</vt:lpstr>
      <vt:lpstr>Our Programs</vt:lpstr>
      <vt:lpstr>Thank You</vt:lpstr>
      <vt:lpstr>References</vt:lpstr>
      <vt:lpstr>The Four Major Dimensions of Recovery: Home</vt:lpstr>
      <vt:lpstr>Remember Me?</vt:lpstr>
      <vt:lpstr>Home</vt:lpstr>
      <vt:lpstr>How Peers Can Help</vt:lpstr>
      <vt:lpstr>How Peers Can Help</vt:lpstr>
      <vt:lpstr>What You and Your Office Can Do</vt:lpstr>
      <vt:lpstr>Our Programs</vt:lpstr>
      <vt:lpstr>Thank You</vt:lpstr>
      <vt:lpstr>References</vt:lpstr>
      <vt:lpstr>The Four Major Dimensions of Recovery: Purpose</vt:lpstr>
      <vt:lpstr>Hello Again!</vt:lpstr>
      <vt:lpstr>Purpose</vt:lpstr>
      <vt:lpstr>How Peers Can Help</vt:lpstr>
      <vt:lpstr>How Peers Can Help</vt:lpstr>
      <vt:lpstr>What You and Your Office Can Do</vt:lpstr>
      <vt:lpstr>Our Programs</vt:lpstr>
      <vt:lpstr>Thank You</vt:lpstr>
      <vt:lpstr>References</vt:lpstr>
      <vt:lpstr>The Four Major Dimensions of Recovery: Community</vt:lpstr>
      <vt:lpstr>Then …</vt:lpstr>
      <vt:lpstr>Now</vt:lpstr>
      <vt:lpstr>Community</vt:lpstr>
      <vt:lpstr>How Peers Can Help</vt:lpstr>
      <vt:lpstr>How Peers Can Help</vt:lpstr>
      <vt:lpstr>What You and Your Office Can Do</vt:lpstr>
      <vt:lpstr>Our Programs</vt:lpstr>
      <vt:lpstr>Thank You</vt:lpstr>
      <vt:lpstr>References</vt:lpstr>
      <vt:lpstr>SCAETC Social Media </vt:lpstr>
      <vt:lpstr>Contact Us! </vt:lpstr>
      <vt:lpstr>Resources </vt:lpstr>
    </vt:vector>
  </TitlesOfParts>
  <Company>UMDNJ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Bobadilla, Raudel</dc:creator>
  <cp:lastModifiedBy>Judith Collins</cp:lastModifiedBy>
  <cp:revision>61</cp:revision>
  <dcterms:created xsi:type="dcterms:W3CDTF">2020-03-03T18:44:42Z</dcterms:created>
  <dcterms:modified xsi:type="dcterms:W3CDTF">2023-08-02T14:28:55Z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0x0101008630AA14F780044A8E016216A17C1F44</vt:lpwstr>
  </property>
  <property fmtid="{D5CDD505-2E9C-101B-9397-08002B2CF9AE}" pid="3" name="MediaServiceImageTags">
    <vt:lpwstr/>
  </property>
</Properties>
</file>