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0"/>
  </p:notesMasterIdLst>
  <p:handoutMasterIdLst>
    <p:handoutMasterId r:id="rId41"/>
  </p:handoutMasterIdLst>
  <p:sldIdLst>
    <p:sldId id="359" r:id="rId5"/>
    <p:sldId id="382" r:id="rId6"/>
    <p:sldId id="381" r:id="rId7"/>
    <p:sldId id="361" r:id="rId8"/>
    <p:sldId id="452" r:id="rId9"/>
    <p:sldId id="453" r:id="rId10"/>
    <p:sldId id="454" r:id="rId11"/>
    <p:sldId id="458" r:id="rId12"/>
    <p:sldId id="459" r:id="rId13"/>
    <p:sldId id="389" r:id="rId14"/>
    <p:sldId id="444" r:id="rId15"/>
    <p:sldId id="445" r:id="rId16"/>
    <p:sldId id="446" r:id="rId17"/>
    <p:sldId id="447" r:id="rId18"/>
    <p:sldId id="448" r:id="rId19"/>
    <p:sldId id="449" r:id="rId20"/>
    <p:sldId id="455" r:id="rId21"/>
    <p:sldId id="450" r:id="rId22"/>
    <p:sldId id="460" r:id="rId23"/>
    <p:sldId id="461" r:id="rId24"/>
    <p:sldId id="462" r:id="rId25"/>
    <p:sldId id="467" r:id="rId26"/>
    <p:sldId id="468" r:id="rId27"/>
    <p:sldId id="469" r:id="rId28"/>
    <p:sldId id="395" r:id="rId29"/>
    <p:sldId id="393" r:id="rId30"/>
    <p:sldId id="465" r:id="rId31"/>
    <p:sldId id="466" r:id="rId32"/>
    <p:sldId id="470" r:id="rId33"/>
    <p:sldId id="471" r:id="rId34"/>
    <p:sldId id="464" r:id="rId35"/>
    <p:sldId id="383" r:id="rId36"/>
    <p:sldId id="385" r:id="rId37"/>
    <p:sldId id="299" r:id="rId38"/>
    <p:sldId id="472"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81"/>
            <p14:sldId id="361"/>
            <p14:sldId id="452"/>
            <p14:sldId id="453"/>
            <p14:sldId id="454"/>
            <p14:sldId id="458"/>
            <p14:sldId id="459"/>
            <p14:sldId id="389"/>
            <p14:sldId id="444"/>
            <p14:sldId id="445"/>
            <p14:sldId id="446"/>
            <p14:sldId id="447"/>
            <p14:sldId id="448"/>
            <p14:sldId id="449"/>
            <p14:sldId id="455"/>
            <p14:sldId id="450"/>
            <p14:sldId id="460"/>
            <p14:sldId id="461"/>
            <p14:sldId id="462"/>
            <p14:sldId id="467"/>
            <p14:sldId id="468"/>
            <p14:sldId id="469"/>
            <p14:sldId id="395"/>
            <p14:sldId id="393"/>
            <p14:sldId id="465"/>
            <p14:sldId id="466"/>
            <p14:sldId id="470"/>
            <p14:sldId id="471"/>
            <p14:sldId id="464"/>
            <p14:sldId id="383"/>
            <p14:sldId id="385"/>
            <p14:sldId id="299"/>
            <p14:sldId id="4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909" autoAdjust="0"/>
  </p:normalViewPr>
  <p:slideViewPr>
    <p:cSldViewPr>
      <p:cViewPr varScale="1">
        <p:scale>
          <a:sx n="90" d="100"/>
          <a:sy n="90" d="100"/>
        </p:scale>
        <p:origin x="90"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1E5DA-2B29-490F-AF8E-D9032DB623D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9BEA722-2390-4348-8BCA-FBFE7FD4C8E7}">
      <dgm:prSet phldrT="[Text]" custT="1"/>
      <dgm:spPr/>
      <dgm:t>
        <a:bodyPr/>
        <a:lstStyle/>
        <a:p>
          <a:r>
            <a:rPr lang="en-US" sz="2000" dirty="0"/>
            <a:t>1990 to  2010</a:t>
          </a:r>
        </a:p>
      </dgm:t>
    </dgm:pt>
    <dgm:pt modelId="{BDCFFD7C-BC6B-4C73-9EE6-75D2851EF378}" type="parTrans" cxnId="{D63B53CB-8865-48E1-8399-40D4D57A52E1}">
      <dgm:prSet/>
      <dgm:spPr/>
      <dgm:t>
        <a:bodyPr/>
        <a:lstStyle/>
        <a:p>
          <a:endParaRPr lang="en-US"/>
        </a:p>
      </dgm:t>
    </dgm:pt>
    <dgm:pt modelId="{51EC79D8-CB8E-47D8-8C68-49BF5C96E741}" type="sibTrans" cxnId="{D63B53CB-8865-48E1-8399-40D4D57A52E1}">
      <dgm:prSet/>
      <dgm:spPr/>
      <dgm:t>
        <a:bodyPr/>
        <a:lstStyle/>
        <a:p>
          <a:endParaRPr lang="en-US"/>
        </a:p>
      </dgm:t>
    </dgm:pt>
    <dgm:pt modelId="{DBF639D7-1475-4B76-8330-5D68DF8FB5DA}">
      <dgm:prSet phldrT="[Text]" custT="1"/>
      <dgm:spPr/>
      <dgm:t>
        <a:bodyPr/>
        <a:lstStyle/>
        <a:p>
          <a:r>
            <a:rPr lang="en-US" sz="1800" b="1" dirty="0"/>
            <a:t>Life saving, </a:t>
          </a:r>
          <a:r>
            <a:rPr lang="en-US" sz="1800" dirty="0"/>
            <a:t>but toxic and complex</a:t>
          </a:r>
        </a:p>
      </dgm:t>
    </dgm:pt>
    <dgm:pt modelId="{6724183C-B8C4-46B2-9F19-A8FEB5C71242}" type="parTrans" cxnId="{CDA5599E-5481-444E-AC30-C7AC430E3AC4}">
      <dgm:prSet/>
      <dgm:spPr/>
      <dgm:t>
        <a:bodyPr/>
        <a:lstStyle/>
        <a:p>
          <a:endParaRPr lang="en-US"/>
        </a:p>
      </dgm:t>
    </dgm:pt>
    <dgm:pt modelId="{6EC40A50-6831-4DDE-B71D-E982D423FA7F}" type="sibTrans" cxnId="{CDA5599E-5481-444E-AC30-C7AC430E3AC4}">
      <dgm:prSet/>
      <dgm:spPr/>
      <dgm:t>
        <a:bodyPr/>
        <a:lstStyle/>
        <a:p>
          <a:endParaRPr lang="en-US"/>
        </a:p>
      </dgm:t>
    </dgm:pt>
    <dgm:pt modelId="{8D7500E4-572E-4D03-B043-7C545B350740}">
      <dgm:prSet phldrT="[Text]" custT="1"/>
      <dgm:spPr/>
      <dgm:t>
        <a:bodyPr/>
        <a:lstStyle/>
        <a:p>
          <a:pPr marL="0" indent="0">
            <a:buNone/>
          </a:pPr>
          <a:r>
            <a:rPr lang="en-US" sz="1800" b="1" dirty="0"/>
            <a:t>Refinement of drugs within a class</a:t>
          </a:r>
        </a:p>
      </dgm:t>
    </dgm:pt>
    <dgm:pt modelId="{358E230B-DDE4-41FB-89BA-C9B25EBA61CC}" type="parTrans" cxnId="{5439A408-1CCA-4F2C-ABBE-ED21DB50640F}">
      <dgm:prSet/>
      <dgm:spPr/>
      <dgm:t>
        <a:bodyPr/>
        <a:lstStyle/>
        <a:p>
          <a:endParaRPr lang="en-US"/>
        </a:p>
      </dgm:t>
    </dgm:pt>
    <dgm:pt modelId="{50C48EB8-28D8-4ADA-8D41-D753306CDEA0}" type="sibTrans" cxnId="{5439A408-1CCA-4F2C-ABBE-ED21DB50640F}">
      <dgm:prSet/>
      <dgm:spPr/>
      <dgm:t>
        <a:bodyPr/>
        <a:lstStyle/>
        <a:p>
          <a:endParaRPr lang="en-US"/>
        </a:p>
      </dgm:t>
    </dgm:pt>
    <dgm:pt modelId="{46402A3F-10AB-4CED-A599-290BE2AC4A32}">
      <dgm:prSet phldrT="[Text]" custT="1"/>
      <dgm:spPr/>
      <dgm:t>
        <a:bodyPr/>
        <a:lstStyle/>
        <a:p>
          <a:r>
            <a:rPr lang="en-US" sz="2000" dirty="0"/>
            <a:t>2015 to 2021</a:t>
          </a:r>
        </a:p>
      </dgm:t>
    </dgm:pt>
    <dgm:pt modelId="{0F9096AB-2C1A-4060-BA27-5D804BD2E3F4}" type="parTrans" cxnId="{C6EB656A-2F71-4B21-969A-485ED5E0E38B}">
      <dgm:prSet/>
      <dgm:spPr/>
      <dgm:t>
        <a:bodyPr/>
        <a:lstStyle/>
        <a:p>
          <a:endParaRPr lang="en-US"/>
        </a:p>
      </dgm:t>
    </dgm:pt>
    <dgm:pt modelId="{961DD7B8-7468-4AB0-9D9B-AE0C24B43BA4}" type="sibTrans" cxnId="{C6EB656A-2F71-4B21-969A-485ED5E0E38B}">
      <dgm:prSet/>
      <dgm:spPr/>
      <dgm:t>
        <a:bodyPr/>
        <a:lstStyle/>
        <a:p>
          <a:endParaRPr lang="en-US"/>
        </a:p>
      </dgm:t>
    </dgm:pt>
    <dgm:pt modelId="{F950C9E9-89D3-48B3-B82A-E1B6749FDA64}">
      <dgm:prSet phldrT="[Text]" custT="1"/>
      <dgm:spPr/>
      <dgm:t>
        <a:bodyPr/>
        <a:lstStyle/>
        <a:p>
          <a:pPr marL="0" indent="0">
            <a:spcAft>
              <a:spcPts val="0"/>
            </a:spcAft>
            <a:buNone/>
          </a:pPr>
          <a:r>
            <a:rPr lang="en-US" sz="1800" b="1" dirty="0"/>
            <a:t>Focus on combo regimens</a:t>
          </a:r>
        </a:p>
      </dgm:t>
    </dgm:pt>
    <dgm:pt modelId="{20DF391E-2F18-425A-AEF9-1AF4A91C99B9}" type="parTrans" cxnId="{A9685F02-1C0E-48ED-BA6C-7A9AA4394762}">
      <dgm:prSet/>
      <dgm:spPr/>
      <dgm:t>
        <a:bodyPr/>
        <a:lstStyle/>
        <a:p>
          <a:endParaRPr lang="en-US"/>
        </a:p>
      </dgm:t>
    </dgm:pt>
    <dgm:pt modelId="{115DFCBA-84B0-4AD6-BC27-9B0398F9EE2A}" type="sibTrans" cxnId="{A9685F02-1C0E-48ED-BA6C-7A9AA4394762}">
      <dgm:prSet/>
      <dgm:spPr/>
      <dgm:t>
        <a:bodyPr/>
        <a:lstStyle/>
        <a:p>
          <a:endParaRPr lang="en-US"/>
        </a:p>
      </dgm:t>
    </dgm:pt>
    <dgm:pt modelId="{CF49AAC8-ACBE-4BF5-ADF3-760BCFB15CC5}">
      <dgm:prSet custT="1"/>
      <dgm:spPr/>
      <dgm:t>
        <a:bodyPr/>
        <a:lstStyle/>
        <a:p>
          <a:pPr marL="114300" indent="-114300"/>
          <a:r>
            <a:rPr lang="en-US" sz="1800" dirty="0"/>
            <a:t> Higher barrier to resistance</a:t>
          </a:r>
        </a:p>
      </dgm:t>
    </dgm:pt>
    <dgm:pt modelId="{E1AB8946-B375-4771-A037-572DC4556CE7}" type="parTrans" cxnId="{4A42F9D9-A245-43B1-A03F-5FA9B72DEDEE}">
      <dgm:prSet/>
      <dgm:spPr/>
      <dgm:t>
        <a:bodyPr/>
        <a:lstStyle/>
        <a:p>
          <a:endParaRPr lang="en-US"/>
        </a:p>
      </dgm:t>
    </dgm:pt>
    <dgm:pt modelId="{334A7521-B666-43F4-A323-B529854F36DC}" type="sibTrans" cxnId="{4A42F9D9-A245-43B1-A03F-5FA9B72DEDEE}">
      <dgm:prSet/>
      <dgm:spPr/>
      <dgm:t>
        <a:bodyPr/>
        <a:lstStyle/>
        <a:p>
          <a:endParaRPr lang="en-US"/>
        </a:p>
      </dgm:t>
    </dgm:pt>
    <dgm:pt modelId="{2D2FE80D-8232-42E0-9B33-5FA76F64D3B4}">
      <dgm:prSet custT="1"/>
      <dgm:spPr/>
      <dgm:t>
        <a:bodyPr/>
        <a:lstStyle/>
        <a:p>
          <a:pPr marL="171450" indent="-171450"/>
          <a:r>
            <a:rPr lang="en-US" sz="1800" dirty="0"/>
            <a:t>Advantages in </a:t>
          </a:r>
          <a:r>
            <a:rPr lang="en-US" sz="1800" dirty="0" err="1"/>
            <a:t>tx</a:t>
          </a:r>
          <a:r>
            <a:rPr lang="en-US" sz="1800" dirty="0"/>
            <a:t>-naïve &amp; experienced</a:t>
          </a:r>
        </a:p>
      </dgm:t>
    </dgm:pt>
    <dgm:pt modelId="{E47455C5-CFA2-4025-8B80-AAEE8F4EA9E7}" type="parTrans" cxnId="{2201596F-1AA8-4CBE-8AD8-CD160CF2AD7E}">
      <dgm:prSet/>
      <dgm:spPr/>
      <dgm:t>
        <a:bodyPr/>
        <a:lstStyle/>
        <a:p>
          <a:endParaRPr lang="en-US"/>
        </a:p>
      </dgm:t>
    </dgm:pt>
    <dgm:pt modelId="{6A5F6BF6-38C4-4C12-85DC-E50278F4CC69}" type="sibTrans" cxnId="{2201596F-1AA8-4CBE-8AD8-CD160CF2AD7E}">
      <dgm:prSet/>
      <dgm:spPr/>
      <dgm:t>
        <a:bodyPr/>
        <a:lstStyle/>
        <a:p>
          <a:endParaRPr lang="en-US"/>
        </a:p>
      </dgm:t>
    </dgm:pt>
    <dgm:pt modelId="{72CF63E4-BC69-403D-9022-4199A3363BA7}">
      <dgm:prSet phldrT="[Text]" custT="1"/>
      <dgm:spPr/>
      <dgm:t>
        <a:bodyPr/>
        <a:lstStyle/>
        <a:p>
          <a:pPr marL="114300" indent="-114300">
            <a:buFont typeface="Arial" panose="020B0604020202020204" pitchFamily="34" charset="0"/>
            <a:buChar char="•"/>
          </a:pPr>
          <a:r>
            <a:rPr lang="en-US" sz="1800" dirty="0"/>
            <a:t> </a:t>
          </a:r>
          <a:r>
            <a:rPr lang="en-US" sz="1800" dirty="0">
              <a:latin typeface="Times New Roman" panose="02020603050405020304" pitchFamily="18" charset="0"/>
              <a:cs typeface="Times New Roman" panose="02020603050405020304" pitchFamily="18" charset="0"/>
            </a:rPr>
            <a:t>↓</a:t>
          </a:r>
          <a:r>
            <a:rPr lang="en-US" sz="1800" dirty="0"/>
            <a:t> side effects, easier dosing</a:t>
          </a:r>
          <a:endParaRPr lang="en-US" sz="1800" b="1" dirty="0"/>
        </a:p>
      </dgm:t>
    </dgm:pt>
    <dgm:pt modelId="{4A43FD5C-0A49-48D6-AE1E-2803A51200C3}" type="parTrans" cxnId="{016EAEA8-9AFA-4552-9FAE-127307529305}">
      <dgm:prSet/>
      <dgm:spPr/>
      <dgm:t>
        <a:bodyPr/>
        <a:lstStyle/>
        <a:p>
          <a:endParaRPr lang="en-US"/>
        </a:p>
      </dgm:t>
    </dgm:pt>
    <dgm:pt modelId="{565DC690-A4E3-44BE-8B6D-FBEFA8122E15}" type="sibTrans" cxnId="{016EAEA8-9AFA-4552-9FAE-127307529305}">
      <dgm:prSet/>
      <dgm:spPr/>
      <dgm:t>
        <a:bodyPr/>
        <a:lstStyle/>
        <a:p>
          <a:endParaRPr lang="en-US"/>
        </a:p>
      </dgm:t>
    </dgm:pt>
    <dgm:pt modelId="{AAA5F41B-40E0-4CBB-9AD6-B17197A2BD82}">
      <dgm:prSet custT="1"/>
      <dgm:spPr/>
      <dgm:t>
        <a:bodyPr/>
        <a:lstStyle/>
        <a:p>
          <a:pPr marL="0" indent="0">
            <a:spcAft>
              <a:spcPct val="15000"/>
            </a:spcAft>
            <a:buNone/>
          </a:pPr>
          <a:r>
            <a:rPr lang="en-US" sz="1800" b="1" dirty="0"/>
            <a:t>Evolution of 2 drug regimens &amp; injectables</a:t>
          </a:r>
          <a:endParaRPr lang="en-US" sz="1200" dirty="0"/>
        </a:p>
      </dgm:t>
    </dgm:pt>
    <dgm:pt modelId="{9A68B5EF-FB16-4447-AA3C-578825F78A96}" type="parTrans" cxnId="{9305BCA3-003B-4C57-A94E-47D1E98F5CC0}">
      <dgm:prSet/>
      <dgm:spPr/>
      <dgm:t>
        <a:bodyPr/>
        <a:lstStyle/>
        <a:p>
          <a:endParaRPr lang="en-US"/>
        </a:p>
      </dgm:t>
    </dgm:pt>
    <dgm:pt modelId="{5589269F-8C52-4335-9D5A-C9985783C904}" type="sibTrans" cxnId="{9305BCA3-003B-4C57-A94E-47D1E98F5CC0}">
      <dgm:prSet/>
      <dgm:spPr/>
      <dgm:t>
        <a:bodyPr/>
        <a:lstStyle/>
        <a:p>
          <a:endParaRPr lang="en-US"/>
        </a:p>
      </dgm:t>
    </dgm:pt>
    <dgm:pt modelId="{51C2D6A7-5A5B-4588-AE16-4E653A87FDFD}">
      <dgm:prSet phldrT="[Text]" custT="1"/>
      <dgm:spPr/>
      <dgm:t>
        <a:bodyPr/>
        <a:lstStyle/>
        <a:p>
          <a:pPr marL="0" indent="0">
            <a:spcAft>
              <a:spcPct val="15000"/>
            </a:spcAft>
            <a:buSzPct val="85000"/>
            <a:buFont typeface="Arial" panose="020B0604020202020204" pitchFamily="34" charset="0"/>
            <a:buChar char="•"/>
          </a:pPr>
          <a:r>
            <a:rPr lang="en-US" sz="2400" baseline="10000" dirty="0">
              <a:latin typeface="+mn-lt"/>
              <a:cs typeface="Times New Roman" panose="02020603050405020304" pitchFamily="18" charset="0"/>
            </a:rPr>
            <a:t> ↑ </a:t>
          </a:r>
          <a:r>
            <a:rPr lang="en-US" sz="1800" dirty="0"/>
            <a:t>convenience- many dosed once/day </a:t>
          </a:r>
          <a:endParaRPr lang="en-US" sz="1800" b="1" dirty="0"/>
        </a:p>
      </dgm:t>
    </dgm:pt>
    <dgm:pt modelId="{B122956B-C76D-4E12-9019-9BA98939B29A}" type="parTrans" cxnId="{7E00658D-63BD-44CF-89FC-2A4C32D73E13}">
      <dgm:prSet/>
      <dgm:spPr/>
      <dgm:t>
        <a:bodyPr/>
        <a:lstStyle/>
        <a:p>
          <a:endParaRPr lang="en-US"/>
        </a:p>
      </dgm:t>
    </dgm:pt>
    <dgm:pt modelId="{4FA33082-54E7-4EE4-AF09-D0F1AA6FE97D}" type="sibTrans" cxnId="{7E00658D-63BD-44CF-89FC-2A4C32D73E13}">
      <dgm:prSet/>
      <dgm:spPr/>
      <dgm:t>
        <a:bodyPr/>
        <a:lstStyle/>
        <a:p>
          <a:endParaRPr lang="en-US"/>
        </a:p>
      </dgm:t>
    </dgm:pt>
    <dgm:pt modelId="{E23EAEA8-71FA-4814-B4FC-52C39122811A}">
      <dgm:prSet phldrT="[Text]" custT="1"/>
      <dgm:spPr/>
      <dgm:t>
        <a:bodyPr/>
        <a:lstStyle/>
        <a:p>
          <a:r>
            <a:rPr lang="en-US" sz="2000" dirty="0"/>
            <a:t>2010 to 2015</a:t>
          </a:r>
        </a:p>
      </dgm:t>
    </dgm:pt>
    <dgm:pt modelId="{3814EECD-6D53-4A9B-925F-8387BB0897EC}" type="sibTrans" cxnId="{06E0DD72-88C4-415B-BAAC-57341C2E3B5E}">
      <dgm:prSet/>
      <dgm:spPr/>
      <dgm:t>
        <a:bodyPr/>
        <a:lstStyle/>
        <a:p>
          <a:endParaRPr lang="en-US"/>
        </a:p>
      </dgm:t>
    </dgm:pt>
    <dgm:pt modelId="{97714AAE-D50C-4490-A83A-9D274B24475C}" type="parTrans" cxnId="{06E0DD72-88C4-415B-BAAC-57341C2E3B5E}">
      <dgm:prSet/>
      <dgm:spPr/>
      <dgm:t>
        <a:bodyPr/>
        <a:lstStyle/>
        <a:p>
          <a:endParaRPr lang="en-US"/>
        </a:p>
      </dgm:t>
    </dgm:pt>
    <dgm:pt modelId="{773C85F4-BE8D-4970-B062-ADC6F956A2FE}">
      <dgm:prSet phldrT="[Text]" custT="1"/>
      <dgm:spPr/>
      <dgm:t>
        <a:bodyPr/>
        <a:lstStyle/>
        <a:p>
          <a:r>
            <a:rPr lang="en-US" sz="1800" b="1" dirty="0"/>
            <a:t>New classes of drugs </a:t>
          </a:r>
          <a:r>
            <a:rPr lang="en-US" sz="1800" dirty="0"/>
            <a:t>rapidly evolving</a:t>
          </a:r>
        </a:p>
      </dgm:t>
    </dgm:pt>
    <dgm:pt modelId="{73E81ECB-C86E-4D86-9B5C-E387A82F0D21}" type="parTrans" cxnId="{EA360690-8E75-4249-B1D6-D12A883840BA}">
      <dgm:prSet/>
      <dgm:spPr/>
      <dgm:t>
        <a:bodyPr/>
        <a:lstStyle/>
        <a:p>
          <a:endParaRPr lang="en-US"/>
        </a:p>
      </dgm:t>
    </dgm:pt>
    <dgm:pt modelId="{CE88FF0C-9670-40EB-8F97-9BF8B7381CA8}" type="sibTrans" cxnId="{EA360690-8E75-4249-B1D6-D12A883840BA}">
      <dgm:prSet/>
      <dgm:spPr/>
      <dgm:t>
        <a:bodyPr/>
        <a:lstStyle/>
        <a:p>
          <a:endParaRPr lang="en-US"/>
        </a:p>
      </dgm:t>
    </dgm:pt>
    <dgm:pt modelId="{3643FDA5-B60A-45F5-9DC0-7F4957A7495E}" type="pres">
      <dgm:prSet presAssocID="{E051E5DA-2B29-490F-AF8E-D9032DB623D8}" presName="Name0" presStyleCnt="0">
        <dgm:presLayoutVars>
          <dgm:dir/>
          <dgm:animLvl val="lvl"/>
          <dgm:resizeHandles val="exact"/>
        </dgm:presLayoutVars>
      </dgm:prSet>
      <dgm:spPr/>
    </dgm:pt>
    <dgm:pt modelId="{FFFBE41F-C99A-44A9-B956-54FDB35C420F}" type="pres">
      <dgm:prSet presAssocID="{D9BEA722-2390-4348-8BCA-FBFE7FD4C8E7}" presName="linNode" presStyleCnt="0"/>
      <dgm:spPr/>
    </dgm:pt>
    <dgm:pt modelId="{B9EA5C6A-C479-4569-939F-7F38ACA0CC42}" type="pres">
      <dgm:prSet presAssocID="{D9BEA722-2390-4348-8BCA-FBFE7FD4C8E7}" presName="parentText" presStyleLbl="node1" presStyleIdx="0" presStyleCnt="3" custScaleX="187764" custScaleY="45261">
        <dgm:presLayoutVars>
          <dgm:chMax val="1"/>
          <dgm:bulletEnabled val="1"/>
        </dgm:presLayoutVars>
      </dgm:prSet>
      <dgm:spPr/>
    </dgm:pt>
    <dgm:pt modelId="{20C8B119-53D1-4736-B682-D1CD3DAC94DB}" type="pres">
      <dgm:prSet presAssocID="{D9BEA722-2390-4348-8BCA-FBFE7FD4C8E7}" presName="descendantText" presStyleLbl="alignAccFollowNode1" presStyleIdx="0" presStyleCnt="3" custScaleX="603002" custScaleY="48755">
        <dgm:presLayoutVars>
          <dgm:bulletEnabled val="1"/>
        </dgm:presLayoutVars>
      </dgm:prSet>
      <dgm:spPr/>
    </dgm:pt>
    <dgm:pt modelId="{91CB2884-BB8C-4A46-997E-75B55A132C0C}" type="pres">
      <dgm:prSet presAssocID="{51EC79D8-CB8E-47D8-8C68-49BF5C96E741}" presName="sp" presStyleCnt="0"/>
      <dgm:spPr/>
    </dgm:pt>
    <dgm:pt modelId="{BFD1E882-8823-4250-855A-FF0809E2984C}" type="pres">
      <dgm:prSet presAssocID="{E23EAEA8-71FA-4814-B4FC-52C39122811A}" presName="linNode" presStyleCnt="0"/>
      <dgm:spPr/>
    </dgm:pt>
    <dgm:pt modelId="{9BEA59ED-2F62-4CC7-9E20-218FA9B9A6CA}" type="pres">
      <dgm:prSet presAssocID="{E23EAEA8-71FA-4814-B4FC-52C39122811A}" presName="parentText" presStyleLbl="node1" presStyleIdx="1" presStyleCnt="3" custScaleX="87665" custScaleY="46678" custLinFactNeighborY="-3450">
        <dgm:presLayoutVars>
          <dgm:chMax val="1"/>
          <dgm:bulletEnabled val="1"/>
        </dgm:presLayoutVars>
      </dgm:prSet>
      <dgm:spPr/>
    </dgm:pt>
    <dgm:pt modelId="{A4AA2265-8D01-4093-870C-3C7E52952E8A}" type="pres">
      <dgm:prSet presAssocID="{E23EAEA8-71FA-4814-B4FC-52C39122811A}" presName="descendantText" presStyleLbl="alignAccFollowNode1" presStyleIdx="1" presStyleCnt="3" custScaleX="280561" custScaleY="59514" custLinFactNeighborY="-3079">
        <dgm:presLayoutVars>
          <dgm:bulletEnabled val="1"/>
        </dgm:presLayoutVars>
      </dgm:prSet>
      <dgm:spPr/>
    </dgm:pt>
    <dgm:pt modelId="{70330DAB-E98E-4864-AA76-3D7BF6B6468B}" type="pres">
      <dgm:prSet presAssocID="{3814EECD-6D53-4A9B-925F-8387BB0897EC}" presName="sp" presStyleCnt="0"/>
      <dgm:spPr/>
    </dgm:pt>
    <dgm:pt modelId="{B3E350F0-0D9F-4AA2-AC00-EF4C61A5A660}" type="pres">
      <dgm:prSet presAssocID="{46402A3F-10AB-4CED-A599-290BE2AC4A32}" presName="linNode" presStyleCnt="0"/>
      <dgm:spPr/>
    </dgm:pt>
    <dgm:pt modelId="{D2E87078-C3AE-4E1C-B7CC-A90494DF381C}" type="pres">
      <dgm:prSet presAssocID="{46402A3F-10AB-4CED-A599-290BE2AC4A32}" presName="parentText" presStyleLbl="node1" presStyleIdx="2" presStyleCnt="3" custScaleX="58442" custScaleY="47622" custLinFactNeighborY="-2378">
        <dgm:presLayoutVars>
          <dgm:chMax val="1"/>
          <dgm:bulletEnabled val="1"/>
        </dgm:presLayoutVars>
      </dgm:prSet>
      <dgm:spPr/>
    </dgm:pt>
    <dgm:pt modelId="{347435F6-CE26-4B4F-B0EB-954A135D841F}" type="pres">
      <dgm:prSet presAssocID="{46402A3F-10AB-4CED-A599-290BE2AC4A32}" presName="descendantText" presStyleLbl="alignAccFollowNode1" presStyleIdx="2" presStyleCnt="3" custScaleX="185846" custScaleY="57816" custLinFactNeighborX="32" custLinFactNeighborY="-3828">
        <dgm:presLayoutVars>
          <dgm:bulletEnabled val="1"/>
        </dgm:presLayoutVars>
      </dgm:prSet>
      <dgm:spPr/>
    </dgm:pt>
  </dgm:ptLst>
  <dgm:cxnLst>
    <dgm:cxn modelId="{A9685F02-1C0E-48ED-BA6C-7A9AA4394762}" srcId="{46402A3F-10AB-4CED-A599-290BE2AC4A32}" destId="{F950C9E9-89D3-48B3-B82A-E1B6749FDA64}" srcOrd="0" destOrd="0" parTransId="{20DF391E-2F18-425A-AEF9-1AF4A91C99B9}" sibTransId="{115DFCBA-84B0-4AD6-BC27-9B0398F9EE2A}"/>
    <dgm:cxn modelId="{5439A408-1CCA-4F2C-ABBE-ED21DB50640F}" srcId="{E23EAEA8-71FA-4814-B4FC-52C39122811A}" destId="{8D7500E4-572E-4D03-B043-7C545B350740}" srcOrd="0" destOrd="0" parTransId="{358E230B-DDE4-41FB-89BA-C9B25EBA61CC}" sibTransId="{50C48EB8-28D8-4ADA-8D41-D753306CDEA0}"/>
    <dgm:cxn modelId="{30DC9724-FE15-45BD-AB58-8A07B64B6ABD}" type="presOf" srcId="{F950C9E9-89D3-48B3-B82A-E1B6749FDA64}" destId="{347435F6-CE26-4B4F-B0EB-954A135D841F}" srcOrd="0" destOrd="0" presId="urn:microsoft.com/office/officeart/2005/8/layout/vList5"/>
    <dgm:cxn modelId="{4A8EDF26-A09A-4065-A862-ED2B21C85A5A}" type="presOf" srcId="{D9BEA722-2390-4348-8BCA-FBFE7FD4C8E7}" destId="{B9EA5C6A-C479-4569-939F-7F38ACA0CC42}" srcOrd="0" destOrd="0" presId="urn:microsoft.com/office/officeart/2005/8/layout/vList5"/>
    <dgm:cxn modelId="{EFC21534-AC12-43C2-B8C8-F44EB9D52C4A}" type="presOf" srcId="{DBF639D7-1475-4B76-8330-5D68DF8FB5DA}" destId="{20C8B119-53D1-4736-B682-D1CD3DAC94DB}" srcOrd="0" destOrd="0" presId="urn:microsoft.com/office/officeart/2005/8/layout/vList5"/>
    <dgm:cxn modelId="{DFABF449-2B8C-47FB-B435-E8B316CEA5CC}" type="presOf" srcId="{8D7500E4-572E-4D03-B043-7C545B350740}" destId="{A4AA2265-8D01-4093-870C-3C7E52952E8A}" srcOrd="0" destOrd="0" presId="urn:microsoft.com/office/officeart/2005/8/layout/vList5"/>
    <dgm:cxn modelId="{7E31306A-D3DF-420B-8CD2-A1B2614DF1D5}" type="presOf" srcId="{E051E5DA-2B29-490F-AF8E-D9032DB623D8}" destId="{3643FDA5-B60A-45F5-9DC0-7F4957A7495E}" srcOrd="0" destOrd="0" presId="urn:microsoft.com/office/officeart/2005/8/layout/vList5"/>
    <dgm:cxn modelId="{C6EB656A-2F71-4B21-969A-485ED5E0E38B}" srcId="{E051E5DA-2B29-490F-AF8E-D9032DB623D8}" destId="{46402A3F-10AB-4CED-A599-290BE2AC4A32}" srcOrd="2" destOrd="0" parTransId="{0F9096AB-2C1A-4060-BA27-5D804BD2E3F4}" sibTransId="{961DD7B8-7468-4AB0-9D9B-AE0C24B43BA4}"/>
    <dgm:cxn modelId="{0750DA6B-77CE-4A61-917E-B4E71F2CF6B3}" type="presOf" srcId="{72CF63E4-BC69-403D-9022-4199A3363BA7}" destId="{A4AA2265-8D01-4093-870C-3C7E52952E8A}" srcOrd="0" destOrd="1" presId="urn:microsoft.com/office/officeart/2005/8/layout/vList5"/>
    <dgm:cxn modelId="{2201596F-1AA8-4CBE-8AD8-CD160CF2AD7E}" srcId="{72CF63E4-BC69-403D-9022-4199A3363BA7}" destId="{2D2FE80D-8232-42E0-9B33-5FA76F64D3B4}" srcOrd="1" destOrd="0" parTransId="{E47455C5-CFA2-4025-8B80-AAEE8F4EA9E7}" sibTransId="{6A5F6BF6-38C4-4C12-85DC-E50278F4CC69}"/>
    <dgm:cxn modelId="{06E0DD72-88C4-415B-BAAC-57341C2E3B5E}" srcId="{E051E5DA-2B29-490F-AF8E-D9032DB623D8}" destId="{E23EAEA8-71FA-4814-B4FC-52C39122811A}" srcOrd="1" destOrd="0" parTransId="{97714AAE-D50C-4490-A83A-9D274B24475C}" sibTransId="{3814EECD-6D53-4A9B-925F-8387BB0897EC}"/>
    <dgm:cxn modelId="{37EDC075-69F2-49B6-A8C1-925526022EE0}" type="presOf" srcId="{E23EAEA8-71FA-4814-B4FC-52C39122811A}" destId="{9BEA59ED-2F62-4CC7-9E20-218FA9B9A6CA}" srcOrd="0" destOrd="0" presId="urn:microsoft.com/office/officeart/2005/8/layout/vList5"/>
    <dgm:cxn modelId="{7E00658D-63BD-44CF-89FC-2A4C32D73E13}" srcId="{46402A3F-10AB-4CED-A599-290BE2AC4A32}" destId="{51C2D6A7-5A5B-4588-AE16-4E653A87FDFD}" srcOrd="1" destOrd="0" parTransId="{B122956B-C76D-4E12-9019-9BA98939B29A}" sibTransId="{4FA33082-54E7-4EE4-AF09-D0F1AA6FE97D}"/>
    <dgm:cxn modelId="{EA360690-8E75-4249-B1D6-D12A883840BA}" srcId="{D9BEA722-2390-4348-8BCA-FBFE7FD4C8E7}" destId="{773C85F4-BE8D-4970-B062-ADC6F956A2FE}" srcOrd="1" destOrd="0" parTransId="{73E81ECB-C86E-4D86-9B5C-E387A82F0D21}" sibTransId="{CE88FF0C-9670-40EB-8F97-9BF8B7381CA8}"/>
    <dgm:cxn modelId="{B04CE395-75C4-49D5-851A-6B9004AD96CA}" type="presOf" srcId="{46402A3F-10AB-4CED-A599-290BE2AC4A32}" destId="{D2E87078-C3AE-4E1C-B7CC-A90494DF381C}" srcOrd="0" destOrd="0" presId="urn:microsoft.com/office/officeart/2005/8/layout/vList5"/>
    <dgm:cxn modelId="{CDA5599E-5481-444E-AC30-C7AC430E3AC4}" srcId="{D9BEA722-2390-4348-8BCA-FBFE7FD4C8E7}" destId="{DBF639D7-1475-4B76-8330-5D68DF8FB5DA}" srcOrd="0" destOrd="0" parTransId="{6724183C-B8C4-46B2-9F19-A8FEB5C71242}" sibTransId="{6EC40A50-6831-4DDE-B71D-E982D423FA7F}"/>
    <dgm:cxn modelId="{F78AA4A2-BE6D-416E-BAF0-7466C03ED6D6}" type="presOf" srcId="{2D2FE80D-8232-42E0-9B33-5FA76F64D3B4}" destId="{A4AA2265-8D01-4093-870C-3C7E52952E8A}" srcOrd="0" destOrd="3" presId="urn:microsoft.com/office/officeart/2005/8/layout/vList5"/>
    <dgm:cxn modelId="{9305BCA3-003B-4C57-A94E-47D1E98F5CC0}" srcId="{46402A3F-10AB-4CED-A599-290BE2AC4A32}" destId="{AAA5F41B-40E0-4CBB-9AD6-B17197A2BD82}" srcOrd="2" destOrd="0" parTransId="{9A68B5EF-FB16-4447-AA3C-578825F78A96}" sibTransId="{5589269F-8C52-4335-9D5A-C9985783C904}"/>
    <dgm:cxn modelId="{016EAEA8-9AFA-4552-9FAE-127307529305}" srcId="{E23EAEA8-71FA-4814-B4FC-52C39122811A}" destId="{72CF63E4-BC69-403D-9022-4199A3363BA7}" srcOrd="1" destOrd="0" parTransId="{4A43FD5C-0A49-48D6-AE1E-2803A51200C3}" sibTransId="{565DC690-A4E3-44BE-8B6D-FBEFA8122E15}"/>
    <dgm:cxn modelId="{1B784CAD-B6DF-451E-8B6A-1C28F68B7C9C}" type="presOf" srcId="{AAA5F41B-40E0-4CBB-9AD6-B17197A2BD82}" destId="{347435F6-CE26-4B4F-B0EB-954A135D841F}" srcOrd="0" destOrd="2" presId="urn:microsoft.com/office/officeart/2005/8/layout/vList5"/>
    <dgm:cxn modelId="{D63B53CB-8865-48E1-8399-40D4D57A52E1}" srcId="{E051E5DA-2B29-490F-AF8E-D9032DB623D8}" destId="{D9BEA722-2390-4348-8BCA-FBFE7FD4C8E7}" srcOrd="0" destOrd="0" parTransId="{BDCFFD7C-BC6B-4C73-9EE6-75D2851EF378}" sibTransId="{51EC79D8-CB8E-47D8-8C68-49BF5C96E741}"/>
    <dgm:cxn modelId="{4A42F9D9-A245-43B1-A03F-5FA9B72DEDEE}" srcId="{72CF63E4-BC69-403D-9022-4199A3363BA7}" destId="{CF49AAC8-ACBE-4BF5-ADF3-760BCFB15CC5}" srcOrd="0" destOrd="0" parTransId="{E1AB8946-B375-4771-A037-572DC4556CE7}" sibTransId="{334A7521-B666-43F4-A323-B529854F36DC}"/>
    <dgm:cxn modelId="{83AAEEDC-91AB-46DA-BFBA-6953E6368CB7}" type="presOf" srcId="{CF49AAC8-ACBE-4BF5-ADF3-760BCFB15CC5}" destId="{A4AA2265-8D01-4093-870C-3C7E52952E8A}" srcOrd="0" destOrd="2" presId="urn:microsoft.com/office/officeart/2005/8/layout/vList5"/>
    <dgm:cxn modelId="{B82B65EC-CD98-4324-B908-7E217E103336}" type="presOf" srcId="{773C85F4-BE8D-4970-B062-ADC6F956A2FE}" destId="{20C8B119-53D1-4736-B682-D1CD3DAC94DB}" srcOrd="0" destOrd="1" presId="urn:microsoft.com/office/officeart/2005/8/layout/vList5"/>
    <dgm:cxn modelId="{06023AF2-C60D-4F38-AD7E-89A627AF5CF2}" type="presOf" srcId="{51C2D6A7-5A5B-4588-AE16-4E653A87FDFD}" destId="{347435F6-CE26-4B4F-B0EB-954A135D841F}" srcOrd="0" destOrd="1" presId="urn:microsoft.com/office/officeart/2005/8/layout/vList5"/>
    <dgm:cxn modelId="{07210470-C0C1-4A57-A9D1-98E05B0BA28E}" type="presParOf" srcId="{3643FDA5-B60A-45F5-9DC0-7F4957A7495E}" destId="{FFFBE41F-C99A-44A9-B956-54FDB35C420F}" srcOrd="0" destOrd="0" presId="urn:microsoft.com/office/officeart/2005/8/layout/vList5"/>
    <dgm:cxn modelId="{E8E8E7E2-BDAA-4710-98A8-5A97BAB82B23}" type="presParOf" srcId="{FFFBE41F-C99A-44A9-B956-54FDB35C420F}" destId="{B9EA5C6A-C479-4569-939F-7F38ACA0CC42}" srcOrd="0" destOrd="0" presId="urn:microsoft.com/office/officeart/2005/8/layout/vList5"/>
    <dgm:cxn modelId="{BAA44628-1AE5-48FD-9671-A549DB784F0B}" type="presParOf" srcId="{FFFBE41F-C99A-44A9-B956-54FDB35C420F}" destId="{20C8B119-53D1-4736-B682-D1CD3DAC94DB}" srcOrd="1" destOrd="0" presId="urn:microsoft.com/office/officeart/2005/8/layout/vList5"/>
    <dgm:cxn modelId="{CB57C8ED-61B7-43C4-BDD1-B87F9D424814}" type="presParOf" srcId="{3643FDA5-B60A-45F5-9DC0-7F4957A7495E}" destId="{91CB2884-BB8C-4A46-997E-75B55A132C0C}" srcOrd="1" destOrd="0" presId="urn:microsoft.com/office/officeart/2005/8/layout/vList5"/>
    <dgm:cxn modelId="{4F4E8876-D207-44BB-BE2E-DA84A1B7315D}" type="presParOf" srcId="{3643FDA5-B60A-45F5-9DC0-7F4957A7495E}" destId="{BFD1E882-8823-4250-855A-FF0809E2984C}" srcOrd="2" destOrd="0" presId="urn:microsoft.com/office/officeart/2005/8/layout/vList5"/>
    <dgm:cxn modelId="{406DBBBE-6352-46B3-92DC-DB08E49A628A}" type="presParOf" srcId="{BFD1E882-8823-4250-855A-FF0809E2984C}" destId="{9BEA59ED-2F62-4CC7-9E20-218FA9B9A6CA}" srcOrd="0" destOrd="0" presId="urn:microsoft.com/office/officeart/2005/8/layout/vList5"/>
    <dgm:cxn modelId="{4F5BEF74-8348-4711-8200-E6EF14066E30}" type="presParOf" srcId="{BFD1E882-8823-4250-855A-FF0809E2984C}" destId="{A4AA2265-8D01-4093-870C-3C7E52952E8A}" srcOrd="1" destOrd="0" presId="urn:microsoft.com/office/officeart/2005/8/layout/vList5"/>
    <dgm:cxn modelId="{CD83150C-F5EB-45B8-AD72-F7AA40CD2F94}" type="presParOf" srcId="{3643FDA5-B60A-45F5-9DC0-7F4957A7495E}" destId="{70330DAB-E98E-4864-AA76-3D7BF6B6468B}" srcOrd="3" destOrd="0" presId="urn:microsoft.com/office/officeart/2005/8/layout/vList5"/>
    <dgm:cxn modelId="{1F945DED-AF95-4A23-B62B-F4E4E0247464}" type="presParOf" srcId="{3643FDA5-B60A-45F5-9DC0-7F4957A7495E}" destId="{B3E350F0-0D9F-4AA2-AC00-EF4C61A5A660}" srcOrd="4" destOrd="0" presId="urn:microsoft.com/office/officeart/2005/8/layout/vList5"/>
    <dgm:cxn modelId="{87F60B4D-EEAB-4D69-9A6B-B705A77DD5E7}" type="presParOf" srcId="{B3E350F0-0D9F-4AA2-AC00-EF4C61A5A660}" destId="{D2E87078-C3AE-4E1C-B7CC-A90494DF381C}" srcOrd="0" destOrd="0" presId="urn:microsoft.com/office/officeart/2005/8/layout/vList5"/>
    <dgm:cxn modelId="{06164E37-9E7B-4F6A-97D3-216DFF6389F4}" type="presParOf" srcId="{B3E350F0-0D9F-4AA2-AC00-EF4C61A5A660}" destId="{347435F6-CE26-4B4F-B0EB-954A135D841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5519C-E09A-4386-8898-F7AE658004FD}"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0F698A4C-26C8-4608-BF83-0FE94A52B72A}">
      <dgm:prSet custT="1"/>
      <dgm:spPr/>
      <dgm:t>
        <a:bodyPr/>
        <a:lstStyle/>
        <a:p>
          <a:r>
            <a:rPr lang="en-US" sz="2000" b="1" i="0" cap="all" baseline="0" dirty="0"/>
            <a:t>New mechanisms of action</a:t>
          </a:r>
          <a:endParaRPr lang="en-US" sz="2000" cap="all" baseline="0" dirty="0"/>
        </a:p>
      </dgm:t>
    </dgm:pt>
    <dgm:pt modelId="{EAB30739-8EDA-4AAE-A195-E5B01FEE8820}" type="parTrans" cxnId="{1980A73E-36D6-4DFE-A35E-A1812435B743}">
      <dgm:prSet/>
      <dgm:spPr/>
      <dgm:t>
        <a:bodyPr/>
        <a:lstStyle/>
        <a:p>
          <a:endParaRPr lang="en-US" sz="3200"/>
        </a:p>
      </dgm:t>
    </dgm:pt>
    <dgm:pt modelId="{F4D95F36-8A70-40C9-8FC4-37179C90BAC8}" type="sibTrans" cxnId="{1980A73E-36D6-4DFE-A35E-A1812435B743}">
      <dgm:prSet/>
      <dgm:spPr/>
      <dgm:t>
        <a:bodyPr/>
        <a:lstStyle/>
        <a:p>
          <a:endParaRPr lang="en-US" sz="3200"/>
        </a:p>
      </dgm:t>
    </dgm:pt>
    <dgm:pt modelId="{B9C4B3BC-51C8-49AC-BC36-2EC6249B4D35}">
      <dgm:prSet custT="1"/>
      <dgm:spPr/>
      <dgm:t>
        <a:bodyPr/>
        <a:lstStyle/>
        <a:p>
          <a:r>
            <a:rPr lang="en-US" sz="1800" b="0" i="0" dirty="0"/>
            <a:t>Role in treatment experienced and treatment naïve</a:t>
          </a:r>
          <a:endParaRPr lang="en-US" sz="1800" dirty="0"/>
        </a:p>
      </dgm:t>
    </dgm:pt>
    <dgm:pt modelId="{64B3683D-5E6C-439E-9C21-DD5AE789A495}" type="parTrans" cxnId="{0DFA6A6A-DD71-4D40-B5C5-66FBA083AD7C}">
      <dgm:prSet/>
      <dgm:spPr/>
      <dgm:t>
        <a:bodyPr/>
        <a:lstStyle/>
        <a:p>
          <a:endParaRPr lang="en-US" sz="3200"/>
        </a:p>
      </dgm:t>
    </dgm:pt>
    <dgm:pt modelId="{16313E67-0C8D-4B5B-AC7A-7F686100FF05}" type="sibTrans" cxnId="{0DFA6A6A-DD71-4D40-B5C5-66FBA083AD7C}">
      <dgm:prSet/>
      <dgm:spPr/>
      <dgm:t>
        <a:bodyPr/>
        <a:lstStyle/>
        <a:p>
          <a:endParaRPr lang="en-US" sz="3200"/>
        </a:p>
      </dgm:t>
    </dgm:pt>
    <dgm:pt modelId="{F03E15EE-1BF9-4517-9845-E729631926BE}">
      <dgm:prSet custT="1"/>
      <dgm:spPr/>
      <dgm:t>
        <a:bodyPr/>
        <a:lstStyle/>
        <a:p>
          <a:r>
            <a:rPr lang="en-US" sz="1800" b="0" i="0" dirty="0"/>
            <a:t>Less toxicity</a:t>
          </a:r>
          <a:endParaRPr lang="en-US" sz="1800" dirty="0"/>
        </a:p>
      </dgm:t>
    </dgm:pt>
    <dgm:pt modelId="{FA1DE4F6-7FEF-434E-A874-75F855B532DE}" type="parTrans" cxnId="{D594C063-F12C-4CAE-8AC7-437A3DFFFEB9}">
      <dgm:prSet/>
      <dgm:spPr/>
      <dgm:t>
        <a:bodyPr/>
        <a:lstStyle/>
        <a:p>
          <a:endParaRPr lang="en-US" sz="3200"/>
        </a:p>
      </dgm:t>
    </dgm:pt>
    <dgm:pt modelId="{05898D7B-0436-4637-9FB8-EAE67B7D066F}" type="sibTrans" cxnId="{D594C063-F12C-4CAE-8AC7-437A3DFFFEB9}">
      <dgm:prSet/>
      <dgm:spPr/>
      <dgm:t>
        <a:bodyPr/>
        <a:lstStyle/>
        <a:p>
          <a:endParaRPr lang="en-US" sz="3200"/>
        </a:p>
      </dgm:t>
    </dgm:pt>
    <dgm:pt modelId="{F9E65E68-FD40-4E4B-B1B5-B8543531E243}">
      <dgm:prSet custT="1"/>
      <dgm:spPr/>
      <dgm:t>
        <a:bodyPr/>
        <a:lstStyle/>
        <a:p>
          <a:r>
            <a:rPr lang="en-US" sz="1800" b="0" i="0" dirty="0"/>
            <a:t>Engaging the immune system </a:t>
          </a:r>
          <a:endParaRPr lang="en-US" sz="1800" dirty="0"/>
        </a:p>
      </dgm:t>
    </dgm:pt>
    <dgm:pt modelId="{8D4DFCBE-4CD7-43F5-BAEB-037EBF3AD14E}" type="parTrans" cxnId="{9A0C84F1-BC2C-4D5C-8AFE-67728C1E67F3}">
      <dgm:prSet/>
      <dgm:spPr/>
      <dgm:t>
        <a:bodyPr/>
        <a:lstStyle/>
        <a:p>
          <a:endParaRPr lang="en-US" sz="3200"/>
        </a:p>
      </dgm:t>
    </dgm:pt>
    <dgm:pt modelId="{86FD0A88-4B0E-4741-BB90-9A854A7B47FF}" type="sibTrans" cxnId="{9A0C84F1-BC2C-4D5C-8AFE-67728C1E67F3}">
      <dgm:prSet/>
      <dgm:spPr/>
      <dgm:t>
        <a:bodyPr/>
        <a:lstStyle/>
        <a:p>
          <a:endParaRPr lang="en-US" sz="3200"/>
        </a:p>
      </dgm:t>
    </dgm:pt>
    <dgm:pt modelId="{3517FA86-462D-42F7-A502-4F172D71AE19}">
      <dgm:prSet custT="1"/>
      <dgm:spPr/>
      <dgm:t>
        <a:bodyPr/>
        <a:lstStyle/>
        <a:p>
          <a:r>
            <a:rPr lang="en-US" sz="2000" b="1" i="0" cap="all" baseline="0" dirty="0"/>
            <a:t>Extended dosing intervals</a:t>
          </a:r>
          <a:endParaRPr lang="en-US" sz="2000" cap="all" baseline="0" dirty="0"/>
        </a:p>
      </dgm:t>
    </dgm:pt>
    <dgm:pt modelId="{CFB351C5-19C5-457A-93C6-FA2B0048FC35}" type="parTrans" cxnId="{E4DE7EF2-4A0C-419E-AC25-27148A609C1F}">
      <dgm:prSet/>
      <dgm:spPr/>
      <dgm:t>
        <a:bodyPr/>
        <a:lstStyle/>
        <a:p>
          <a:endParaRPr lang="en-US" sz="3200"/>
        </a:p>
      </dgm:t>
    </dgm:pt>
    <dgm:pt modelId="{DF68CFEB-57C4-457F-902A-A80117E47989}" type="sibTrans" cxnId="{E4DE7EF2-4A0C-419E-AC25-27148A609C1F}">
      <dgm:prSet/>
      <dgm:spPr/>
      <dgm:t>
        <a:bodyPr/>
        <a:lstStyle/>
        <a:p>
          <a:endParaRPr lang="en-US" sz="3200"/>
        </a:p>
      </dgm:t>
    </dgm:pt>
    <dgm:pt modelId="{519637DB-DE77-48A4-8D03-10125EED8476}">
      <dgm:prSet custT="1"/>
      <dgm:spPr/>
      <dgm:t>
        <a:bodyPr/>
        <a:lstStyle/>
        <a:p>
          <a:r>
            <a:rPr lang="en-US" sz="1800" b="0" i="0" dirty="0"/>
            <a:t>Weekly, monthly, and beyond….</a:t>
          </a:r>
          <a:endParaRPr lang="en-US" sz="1800" dirty="0"/>
        </a:p>
      </dgm:t>
    </dgm:pt>
    <dgm:pt modelId="{F508AB75-B949-428B-A455-249CA0CC2FE8}" type="parTrans" cxnId="{A6131A68-9EE4-4BD1-BB7A-F6128BFB197C}">
      <dgm:prSet/>
      <dgm:spPr/>
      <dgm:t>
        <a:bodyPr/>
        <a:lstStyle/>
        <a:p>
          <a:endParaRPr lang="en-US" sz="3200"/>
        </a:p>
      </dgm:t>
    </dgm:pt>
    <dgm:pt modelId="{025A97EB-94CD-442D-86BD-4DBA7EC40DD1}" type="sibTrans" cxnId="{A6131A68-9EE4-4BD1-BB7A-F6128BFB197C}">
      <dgm:prSet/>
      <dgm:spPr/>
      <dgm:t>
        <a:bodyPr/>
        <a:lstStyle/>
        <a:p>
          <a:endParaRPr lang="en-US" sz="3200"/>
        </a:p>
      </dgm:t>
    </dgm:pt>
    <dgm:pt modelId="{512987CF-C71C-4D0B-A664-C0F0FB50289D}">
      <dgm:prSet custT="1"/>
      <dgm:spPr/>
      <dgm:t>
        <a:bodyPr/>
        <a:lstStyle/>
        <a:p>
          <a:r>
            <a:rPr lang="en-US" sz="1800" b="0" i="0" dirty="0"/>
            <a:t>A good partner is needed – aligned dosing intervals </a:t>
          </a:r>
          <a:endParaRPr lang="en-US" sz="1800" dirty="0"/>
        </a:p>
      </dgm:t>
    </dgm:pt>
    <dgm:pt modelId="{D661F411-338B-4515-91A7-389D7EC27F45}" type="parTrans" cxnId="{289A98C3-C36F-45A8-A976-DB339A342924}">
      <dgm:prSet/>
      <dgm:spPr/>
      <dgm:t>
        <a:bodyPr/>
        <a:lstStyle/>
        <a:p>
          <a:endParaRPr lang="en-US" sz="3200"/>
        </a:p>
      </dgm:t>
    </dgm:pt>
    <dgm:pt modelId="{3FD91CEF-6A1E-4022-BC20-32864013BE95}" type="sibTrans" cxnId="{289A98C3-C36F-45A8-A976-DB339A342924}">
      <dgm:prSet/>
      <dgm:spPr/>
      <dgm:t>
        <a:bodyPr/>
        <a:lstStyle/>
        <a:p>
          <a:endParaRPr lang="en-US" sz="3200"/>
        </a:p>
      </dgm:t>
    </dgm:pt>
    <dgm:pt modelId="{2C32218E-557A-4646-8640-8B09CF3D6F45}">
      <dgm:prSet custT="1"/>
      <dgm:spPr/>
      <dgm:t>
        <a:bodyPr/>
        <a:lstStyle/>
        <a:p>
          <a:r>
            <a:rPr lang="en-US" sz="2000" b="1" i="0" cap="all" baseline="0" dirty="0"/>
            <a:t>Alternate dosing methods</a:t>
          </a:r>
          <a:endParaRPr lang="en-US" sz="2000" cap="all" baseline="0" dirty="0"/>
        </a:p>
      </dgm:t>
    </dgm:pt>
    <dgm:pt modelId="{F7F2AF07-C8BB-4921-95C2-902E32894BA3}" type="parTrans" cxnId="{EC3C9FB8-9090-46E8-ADF3-5DFA09301BB3}">
      <dgm:prSet/>
      <dgm:spPr/>
      <dgm:t>
        <a:bodyPr/>
        <a:lstStyle/>
        <a:p>
          <a:endParaRPr lang="en-US" sz="3200"/>
        </a:p>
      </dgm:t>
    </dgm:pt>
    <dgm:pt modelId="{4399D4BF-6666-41D9-A0FA-1DF7940BC6AF}" type="sibTrans" cxnId="{EC3C9FB8-9090-46E8-ADF3-5DFA09301BB3}">
      <dgm:prSet/>
      <dgm:spPr/>
      <dgm:t>
        <a:bodyPr/>
        <a:lstStyle/>
        <a:p>
          <a:endParaRPr lang="en-US" sz="3200"/>
        </a:p>
      </dgm:t>
    </dgm:pt>
    <dgm:pt modelId="{F8FAFD2C-5A18-4BB3-A331-999E24021A74}">
      <dgm:prSet custT="1"/>
      <dgm:spPr/>
      <dgm:t>
        <a:bodyPr/>
        <a:lstStyle/>
        <a:p>
          <a:r>
            <a:rPr lang="en-US" sz="1800" b="0" i="0" dirty="0"/>
            <a:t>Injectables, implants, infusions</a:t>
          </a:r>
          <a:endParaRPr lang="en-US" sz="1800" dirty="0"/>
        </a:p>
      </dgm:t>
    </dgm:pt>
    <dgm:pt modelId="{BB4931A2-73AB-45A7-A5DC-FF281D0C4EC4}" type="parTrans" cxnId="{C7BC5356-4E71-4640-A466-775FF92B5418}">
      <dgm:prSet/>
      <dgm:spPr/>
      <dgm:t>
        <a:bodyPr/>
        <a:lstStyle/>
        <a:p>
          <a:endParaRPr lang="en-US" sz="3200"/>
        </a:p>
      </dgm:t>
    </dgm:pt>
    <dgm:pt modelId="{58B0D788-ACCA-4CDB-903C-D0C7045D7DE1}" type="sibTrans" cxnId="{C7BC5356-4E71-4640-A466-775FF92B5418}">
      <dgm:prSet/>
      <dgm:spPr/>
      <dgm:t>
        <a:bodyPr/>
        <a:lstStyle/>
        <a:p>
          <a:endParaRPr lang="en-US" sz="3200"/>
        </a:p>
      </dgm:t>
    </dgm:pt>
    <dgm:pt modelId="{9B770EEF-8246-4BD3-B1C6-DF5E63DF7036}">
      <dgm:prSet custT="1"/>
      <dgm:spPr/>
      <dgm:t>
        <a:bodyPr/>
        <a:lstStyle/>
        <a:p>
          <a:r>
            <a:rPr lang="en-US" sz="2000" b="1" i="0" cap="all" baseline="0" dirty="0"/>
            <a:t>Tailored to what individual wants across time</a:t>
          </a:r>
          <a:endParaRPr lang="en-US" sz="2000" cap="all" baseline="0" dirty="0"/>
        </a:p>
      </dgm:t>
    </dgm:pt>
    <dgm:pt modelId="{0D8ADF9D-6585-4AE5-ACD6-7B4084873084}" type="parTrans" cxnId="{BF2538E1-2C3D-49C0-8E88-A12FF54D964A}">
      <dgm:prSet/>
      <dgm:spPr/>
      <dgm:t>
        <a:bodyPr/>
        <a:lstStyle/>
        <a:p>
          <a:endParaRPr lang="en-US" sz="3200"/>
        </a:p>
      </dgm:t>
    </dgm:pt>
    <dgm:pt modelId="{491CECF7-8F32-4BE4-B1E5-DFE07031D51D}" type="sibTrans" cxnId="{BF2538E1-2C3D-49C0-8E88-A12FF54D964A}">
      <dgm:prSet/>
      <dgm:spPr/>
      <dgm:t>
        <a:bodyPr/>
        <a:lstStyle/>
        <a:p>
          <a:endParaRPr lang="en-US" sz="3200"/>
        </a:p>
      </dgm:t>
    </dgm:pt>
    <dgm:pt modelId="{392EF69F-F76A-45CB-BB94-78216E38BC6E}">
      <dgm:prSet custT="1"/>
      <dgm:spPr/>
      <dgm:t>
        <a:bodyPr/>
        <a:lstStyle/>
        <a:p>
          <a:r>
            <a:rPr lang="en-US" sz="2000" b="1" i="0" cap="all" baseline="0" dirty="0"/>
            <a:t>Available, studied, &amp; deliverable in multiple settings </a:t>
          </a:r>
          <a:r>
            <a:rPr lang="en-US" sz="2000" b="1" i="0" dirty="0"/>
            <a:t>– </a:t>
          </a:r>
          <a:r>
            <a:rPr lang="en-US" sz="2000" b="0" i="0" dirty="0"/>
            <a:t>less resourced settings, pediatric populations, women, pregnancy</a:t>
          </a:r>
          <a:endParaRPr lang="en-US" sz="2000" dirty="0"/>
        </a:p>
      </dgm:t>
    </dgm:pt>
    <dgm:pt modelId="{4ED07A55-1CDE-47C5-88C9-147CEBD6C1DB}" type="parTrans" cxnId="{13F90CC6-48DF-4106-80AE-99742F499D1B}">
      <dgm:prSet/>
      <dgm:spPr/>
      <dgm:t>
        <a:bodyPr/>
        <a:lstStyle/>
        <a:p>
          <a:endParaRPr lang="en-US" sz="3200"/>
        </a:p>
      </dgm:t>
    </dgm:pt>
    <dgm:pt modelId="{78C7AF3C-0195-4599-BD79-22C08FD005DC}" type="sibTrans" cxnId="{13F90CC6-48DF-4106-80AE-99742F499D1B}">
      <dgm:prSet/>
      <dgm:spPr/>
      <dgm:t>
        <a:bodyPr/>
        <a:lstStyle/>
        <a:p>
          <a:endParaRPr lang="en-US" sz="3200"/>
        </a:p>
      </dgm:t>
    </dgm:pt>
    <dgm:pt modelId="{8E06B379-9992-4778-9DC8-1A0FAC03D77E}" type="pres">
      <dgm:prSet presAssocID="{E8E5519C-E09A-4386-8898-F7AE658004FD}" presName="linear" presStyleCnt="0">
        <dgm:presLayoutVars>
          <dgm:animLvl val="lvl"/>
          <dgm:resizeHandles val="exact"/>
        </dgm:presLayoutVars>
      </dgm:prSet>
      <dgm:spPr/>
    </dgm:pt>
    <dgm:pt modelId="{0F064D53-1126-4E50-9F79-E6118CEFA83F}" type="pres">
      <dgm:prSet presAssocID="{0F698A4C-26C8-4608-BF83-0FE94A52B72A}" presName="parentText" presStyleLbl="node1" presStyleIdx="0" presStyleCnt="5" custScaleY="42957" custLinFactNeighborX="0" custLinFactNeighborY="-15729">
        <dgm:presLayoutVars>
          <dgm:chMax val="0"/>
          <dgm:bulletEnabled val="1"/>
        </dgm:presLayoutVars>
      </dgm:prSet>
      <dgm:spPr/>
    </dgm:pt>
    <dgm:pt modelId="{8B9148A9-54F3-4345-A9C9-58C6D95C9478}" type="pres">
      <dgm:prSet presAssocID="{0F698A4C-26C8-4608-BF83-0FE94A52B72A}" presName="childText" presStyleLbl="revTx" presStyleIdx="0" presStyleCnt="3" custLinFactNeighborY="4440">
        <dgm:presLayoutVars>
          <dgm:bulletEnabled val="1"/>
        </dgm:presLayoutVars>
      </dgm:prSet>
      <dgm:spPr/>
    </dgm:pt>
    <dgm:pt modelId="{1673F2C4-7098-41AC-A027-AF57A731290A}" type="pres">
      <dgm:prSet presAssocID="{3517FA86-462D-42F7-A502-4F172D71AE19}" presName="parentText" presStyleLbl="node1" presStyleIdx="1" presStyleCnt="5" custScaleY="39209" custLinFactNeighborY="9779">
        <dgm:presLayoutVars>
          <dgm:chMax val="0"/>
          <dgm:bulletEnabled val="1"/>
        </dgm:presLayoutVars>
      </dgm:prSet>
      <dgm:spPr/>
    </dgm:pt>
    <dgm:pt modelId="{F6A4625E-2CF1-41FB-B58F-9C2F3C70966D}" type="pres">
      <dgm:prSet presAssocID="{3517FA86-462D-42F7-A502-4F172D71AE19}" presName="childText" presStyleLbl="revTx" presStyleIdx="1" presStyleCnt="3" custLinFactNeighborY="13338">
        <dgm:presLayoutVars>
          <dgm:bulletEnabled val="1"/>
        </dgm:presLayoutVars>
      </dgm:prSet>
      <dgm:spPr/>
    </dgm:pt>
    <dgm:pt modelId="{8895381E-5A68-4B6A-B23D-1D007E9E92F8}" type="pres">
      <dgm:prSet presAssocID="{2C32218E-557A-4646-8640-8B09CF3D6F45}" presName="parentText" presStyleLbl="node1" presStyleIdx="2" presStyleCnt="5" custScaleY="37953" custLinFactNeighborY="27286">
        <dgm:presLayoutVars>
          <dgm:chMax val="0"/>
          <dgm:bulletEnabled val="1"/>
        </dgm:presLayoutVars>
      </dgm:prSet>
      <dgm:spPr/>
    </dgm:pt>
    <dgm:pt modelId="{7BC0E8DD-850E-4668-B316-AB6F068A06E8}" type="pres">
      <dgm:prSet presAssocID="{2C32218E-557A-4646-8640-8B09CF3D6F45}" presName="childText" presStyleLbl="revTx" presStyleIdx="2" presStyleCnt="3" custLinFactNeighborY="23229">
        <dgm:presLayoutVars>
          <dgm:bulletEnabled val="1"/>
        </dgm:presLayoutVars>
      </dgm:prSet>
      <dgm:spPr/>
    </dgm:pt>
    <dgm:pt modelId="{A9F93188-D7F2-44B9-B648-8C23BBD4C559}" type="pres">
      <dgm:prSet presAssocID="{9B770EEF-8246-4BD3-B1C6-DF5E63DF7036}" presName="parentText" presStyleLbl="node1" presStyleIdx="3" presStyleCnt="5" custScaleY="50222" custLinFactNeighborY="3413">
        <dgm:presLayoutVars>
          <dgm:chMax val="0"/>
          <dgm:bulletEnabled val="1"/>
        </dgm:presLayoutVars>
      </dgm:prSet>
      <dgm:spPr/>
    </dgm:pt>
    <dgm:pt modelId="{DADF5804-0C93-4678-895F-61665B0FC466}" type="pres">
      <dgm:prSet presAssocID="{491CECF7-8F32-4BE4-B1E5-DFE07031D51D}" presName="spacer" presStyleCnt="0"/>
      <dgm:spPr/>
    </dgm:pt>
    <dgm:pt modelId="{97EF2983-9EE8-4674-AB0C-95CA2178FA28}" type="pres">
      <dgm:prSet presAssocID="{392EF69F-F76A-45CB-BB94-78216E38BC6E}" presName="parentText" presStyleLbl="node1" presStyleIdx="4" presStyleCnt="5" custScaleY="81281">
        <dgm:presLayoutVars>
          <dgm:chMax val="0"/>
          <dgm:bulletEnabled val="1"/>
        </dgm:presLayoutVars>
      </dgm:prSet>
      <dgm:spPr/>
    </dgm:pt>
  </dgm:ptLst>
  <dgm:cxnLst>
    <dgm:cxn modelId="{86984008-ADFA-488B-9E34-5A0367FD3480}" type="presOf" srcId="{F03E15EE-1BF9-4517-9845-E729631926BE}" destId="{8B9148A9-54F3-4345-A9C9-58C6D95C9478}" srcOrd="0" destOrd="1" presId="urn:microsoft.com/office/officeart/2005/8/layout/vList2"/>
    <dgm:cxn modelId="{78BB3A0A-C1C4-4925-99DD-D41C6546136E}" type="presOf" srcId="{392EF69F-F76A-45CB-BB94-78216E38BC6E}" destId="{97EF2983-9EE8-4674-AB0C-95CA2178FA28}" srcOrd="0" destOrd="0" presId="urn:microsoft.com/office/officeart/2005/8/layout/vList2"/>
    <dgm:cxn modelId="{248DE930-3233-4F6D-8A11-ADCE6216936E}" type="presOf" srcId="{B9C4B3BC-51C8-49AC-BC36-2EC6249B4D35}" destId="{8B9148A9-54F3-4345-A9C9-58C6D95C9478}" srcOrd="0" destOrd="0" presId="urn:microsoft.com/office/officeart/2005/8/layout/vList2"/>
    <dgm:cxn modelId="{1980A73E-36D6-4DFE-A35E-A1812435B743}" srcId="{E8E5519C-E09A-4386-8898-F7AE658004FD}" destId="{0F698A4C-26C8-4608-BF83-0FE94A52B72A}" srcOrd="0" destOrd="0" parTransId="{EAB30739-8EDA-4AAE-A195-E5B01FEE8820}" sibTransId="{F4D95F36-8A70-40C9-8FC4-37179C90BAC8}"/>
    <dgm:cxn modelId="{EC9FFE3E-568B-4782-ACB7-BA1F0B266415}" type="presOf" srcId="{3517FA86-462D-42F7-A502-4F172D71AE19}" destId="{1673F2C4-7098-41AC-A027-AF57A731290A}" srcOrd="0" destOrd="0" presId="urn:microsoft.com/office/officeart/2005/8/layout/vList2"/>
    <dgm:cxn modelId="{D594C063-F12C-4CAE-8AC7-437A3DFFFEB9}" srcId="{0F698A4C-26C8-4608-BF83-0FE94A52B72A}" destId="{F03E15EE-1BF9-4517-9845-E729631926BE}" srcOrd="1" destOrd="0" parTransId="{FA1DE4F6-7FEF-434E-A874-75F855B532DE}" sibTransId="{05898D7B-0436-4637-9FB8-EAE67B7D066F}"/>
    <dgm:cxn modelId="{A6131A68-9EE4-4BD1-BB7A-F6128BFB197C}" srcId="{3517FA86-462D-42F7-A502-4F172D71AE19}" destId="{519637DB-DE77-48A4-8D03-10125EED8476}" srcOrd="0" destOrd="0" parTransId="{F508AB75-B949-428B-A455-249CA0CC2FE8}" sibTransId="{025A97EB-94CD-442D-86BD-4DBA7EC40DD1}"/>
    <dgm:cxn modelId="{0DFA6A6A-DD71-4D40-B5C5-66FBA083AD7C}" srcId="{0F698A4C-26C8-4608-BF83-0FE94A52B72A}" destId="{B9C4B3BC-51C8-49AC-BC36-2EC6249B4D35}" srcOrd="0" destOrd="0" parTransId="{64B3683D-5E6C-439E-9C21-DD5AE789A495}" sibTransId="{16313E67-0C8D-4B5B-AC7A-7F686100FF05}"/>
    <dgm:cxn modelId="{269B0C70-6FAE-4871-85ED-AB3F396DA8AB}" type="presOf" srcId="{9B770EEF-8246-4BD3-B1C6-DF5E63DF7036}" destId="{A9F93188-D7F2-44B9-B648-8C23BBD4C559}" srcOrd="0" destOrd="0" presId="urn:microsoft.com/office/officeart/2005/8/layout/vList2"/>
    <dgm:cxn modelId="{9844E952-E8BC-4837-86C7-AAD835FD56A0}" type="presOf" srcId="{512987CF-C71C-4D0B-A664-C0F0FB50289D}" destId="{F6A4625E-2CF1-41FB-B58F-9C2F3C70966D}" srcOrd="0" destOrd="1" presId="urn:microsoft.com/office/officeart/2005/8/layout/vList2"/>
    <dgm:cxn modelId="{C7BC5356-4E71-4640-A466-775FF92B5418}" srcId="{2C32218E-557A-4646-8640-8B09CF3D6F45}" destId="{F8FAFD2C-5A18-4BB3-A331-999E24021A74}" srcOrd="0" destOrd="0" parTransId="{BB4931A2-73AB-45A7-A5DC-FF281D0C4EC4}" sibTransId="{58B0D788-ACCA-4CDB-903C-D0C7045D7DE1}"/>
    <dgm:cxn modelId="{39EBED96-13C2-4297-8BC7-CA69CD7D320F}" type="presOf" srcId="{519637DB-DE77-48A4-8D03-10125EED8476}" destId="{F6A4625E-2CF1-41FB-B58F-9C2F3C70966D}" srcOrd="0" destOrd="0" presId="urn:microsoft.com/office/officeart/2005/8/layout/vList2"/>
    <dgm:cxn modelId="{4B1D6F9E-F118-447F-906E-1F6CB2626537}" type="presOf" srcId="{F8FAFD2C-5A18-4BB3-A331-999E24021A74}" destId="{7BC0E8DD-850E-4668-B316-AB6F068A06E8}" srcOrd="0" destOrd="0" presId="urn:microsoft.com/office/officeart/2005/8/layout/vList2"/>
    <dgm:cxn modelId="{EC3C9FB8-9090-46E8-ADF3-5DFA09301BB3}" srcId="{E8E5519C-E09A-4386-8898-F7AE658004FD}" destId="{2C32218E-557A-4646-8640-8B09CF3D6F45}" srcOrd="2" destOrd="0" parTransId="{F7F2AF07-C8BB-4921-95C2-902E32894BA3}" sibTransId="{4399D4BF-6666-41D9-A0FA-1DF7940BC6AF}"/>
    <dgm:cxn modelId="{534F2EC2-7EF8-405E-999C-C88D8FD9F8CE}" type="presOf" srcId="{F9E65E68-FD40-4E4B-B1B5-B8543531E243}" destId="{8B9148A9-54F3-4345-A9C9-58C6D95C9478}" srcOrd="0" destOrd="2" presId="urn:microsoft.com/office/officeart/2005/8/layout/vList2"/>
    <dgm:cxn modelId="{289A98C3-C36F-45A8-A976-DB339A342924}" srcId="{3517FA86-462D-42F7-A502-4F172D71AE19}" destId="{512987CF-C71C-4D0B-A664-C0F0FB50289D}" srcOrd="1" destOrd="0" parTransId="{D661F411-338B-4515-91A7-389D7EC27F45}" sibTransId="{3FD91CEF-6A1E-4022-BC20-32864013BE95}"/>
    <dgm:cxn modelId="{13F90CC6-48DF-4106-80AE-99742F499D1B}" srcId="{E8E5519C-E09A-4386-8898-F7AE658004FD}" destId="{392EF69F-F76A-45CB-BB94-78216E38BC6E}" srcOrd="4" destOrd="0" parTransId="{4ED07A55-1CDE-47C5-88C9-147CEBD6C1DB}" sibTransId="{78C7AF3C-0195-4599-BD79-22C08FD005DC}"/>
    <dgm:cxn modelId="{62923ECB-F156-40AE-8C96-891B53435C5C}" type="presOf" srcId="{E8E5519C-E09A-4386-8898-F7AE658004FD}" destId="{8E06B379-9992-4778-9DC8-1A0FAC03D77E}" srcOrd="0" destOrd="0" presId="urn:microsoft.com/office/officeart/2005/8/layout/vList2"/>
    <dgm:cxn modelId="{E50703D4-30D1-42EE-9BFB-0C029834EBE4}" type="presOf" srcId="{0F698A4C-26C8-4608-BF83-0FE94A52B72A}" destId="{0F064D53-1126-4E50-9F79-E6118CEFA83F}" srcOrd="0" destOrd="0" presId="urn:microsoft.com/office/officeart/2005/8/layout/vList2"/>
    <dgm:cxn modelId="{BF2538E1-2C3D-49C0-8E88-A12FF54D964A}" srcId="{E8E5519C-E09A-4386-8898-F7AE658004FD}" destId="{9B770EEF-8246-4BD3-B1C6-DF5E63DF7036}" srcOrd="3" destOrd="0" parTransId="{0D8ADF9D-6585-4AE5-ACD6-7B4084873084}" sibTransId="{491CECF7-8F32-4BE4-B1E5-DFE07031D51D}"/>
    <dgm:cxn modelId="{E7AC99E9-115F-48E4-AFB5-B5F87191D4B5}" type="presOf" srcId="{2C32218E-557A-4646-8640-8B09CF3D6F45}" destId="{8895381E-5A68-4B6A-B23D-1D007E9E92F8}" srcOrd="0" destOrd="0" presId="urn:microsoft.com/office/officeart/2005/8/layout/vList2"/>
    <dgm:cxn modelId="{9A0C84F1-BC2C-4D5C-8AFE-67728C1E67F3}" srcId="{0F698A4C-26C8-4608-BF83-0FE94A52B72A}" destId="{F9E65E68-FD40-4E4B-B1B5-B8543531E243}" srcOrd="2" destOrd="0" parTransId="{8D4DFCBE-4CD7-43F5-BAEB-037EBF3AD14E}" sibTransId="{86FD0A88-4B0E-4741-BB90-9A854A7B47FF}"/>
    <dgm:cxn modelId="{E4DE7EF2-4A0C-419E-AC25-27148A609C1F}" srcId="{E8E5519C-E09A-4386-8898-F7AE658004FD}" destId="{3517FA86-462D-42F7-A502-4F172D71AE19}" srcOrd="1" destOrd="0" parTransId="{CFB351C5-19C5-457A-93C6-FA2B0048FC35}" sibTransId="{DF68CFEB-57C4-457F-902A-A80117E47989}"/>
    <dgm:cxn modelId="{496F1F79-BD90-4424-AF70-B645721C2D1D}" type="presParOf" srcId="{8E06B379-9992-4778-9DC8-1A0FAC03D77E}" destId="{0F064D53-1126-4E50-9F79-E6118CEFA83F}" srcOrd="0" destOrd="0" presId="urn:microsoft.com/office/officeart/2005/8/layout/vList2"/>
    <dgm:cxn modelId="{562C834F-0B79-4816-B4CF-3F5266FD49C6}" type="presParOf" srcId="{8E06B379-9992-4778-9DC8-1A0FAC03D77E}" destId="{8B9148A9-54F3-4345-A9C9-58C6D95C9478}" srcOrd="1" destOrd="0" presId="urn:microsoft.com/office/officeart/2005/8/layout/vList2"/>
    <dgm:cxn modelId="{5A1A319A-1374-40A4-BF40-6692F8D4432E}" type="presParOf" srcId="{8E06B379-9992-4778-9DC8-1A0FAC03D77E}" destId="{1673F2C4-7098-41AC-A027-AF57A731290A}" srcOrd="2" destOrd="0" presId="urn:microsoft.com/office/officeart/2005/8/layout/vList2"/>
    <dgm:cxn modelId="{F0239F8A-CE93-4C39-8340-F77D810D039E}" type="presParOf" srcId="{8E06B379-9992-4778-9DC8-1A0FAC03D77E}" destId="{F6A4625E-2CF1-41FB-B58F-9C2F3C70966D}" srcOrd="3" destOrd="0" presId="urn:microsoft.com/office/officeart/2005/8/layout/vList2"/>
    <dgm:cxn modelId="{B63DA573-B212-4020-BFA8-F431DF27D49E}" type="presParOf" srcId="{8E06B379-9992-4778-9DC8-1A0FAC03D77E}" destId="{8895381E-5A68-4B6A-B23D-1D007E9E92F8}" srcOrd="4" destOrd="0" presId="urn:microsoft.com/office/officeart/2005/8/layout/vList2"/>
    <dgm:cxn modelId="{39C16E3F-8C43-44E7-B137-9A6E22C8ACFB}" type="presParOf" srcId="{8E06B379-9992-4778-9DC8-1A0FAC03D77E}" destId="{7BC0E8DD-850E-4668-B316-AB6F068A06E8}" srcOrd="5" destOrd="0" presId="urn:microsoft.com/office/officeart/2005/8/layout/vList2"/>
    <dgm:cxn modelId="{C99FC1C9-6363-4167-9C08-1F9D1ED98C75}" type="presParOf" srcId="{8E06B379-9992-4778-9DC8-1A0FAC03D77E}" destId="{A9F93188-D7F2-44B9-B648-8C23BBD4C559}" srcOrd="6" destOrd="0" presId="urn:microsoft.com/office/officeart/2005/8/layout/vList2"/>
    <dgm:cxn modelId="{D58D323B-DA49-40E6-B462-9DEA961CF357}" type="presParOf" srcId="{8E06B379-9992-4778-9DC8-1A0FAC03D77E}" destId="{DADF5804-0C93-4678-895F-61665B0FC466}" srcOrd="7" destOrd="0" presId="urn:microsoft.com/office/officeart/2005/8/layout/vList2"/>
    <dgm:cxn modelId="{2F38F833-BED3-40C0-892A-25A92356C61E}" type="presParOf" srcId="{8E06B379-9992-4778-9DC8-1A0FAC03D77E}" destId="{97EF2983-9EE8-4674-AB0C-95CA2178FA2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8B119-53D1-4736-B682-D1CD3DAC94DB}">
      <dsp:nvSpPr>
        <dsp:cNvPr id="0" name=""/>
        <dsp:cNvSpPr/>
      </dsp:nvSpPr>
      <dsp:spPr>
        <a:xfrm rot="5400000">
          <a:off x="2599331" y="-1710094"/>
          <a:ext cx="1017172" cy="460298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Life saving, </a:t>
          </a:r>
          <a:r>
            <a:rPr lang="en-US" sz="1800" kern="1200" dirty="0"/>
            <a:t>but toxic and complex</a:t>
          </a:r>
        </a:p>
        <a:p>
          <a:pPr marL="171450" lvl="1" indent="-171450" algn="l" defTabSz="800100">
            <a:lnSpc>
              <a:spcPct val="90000"/>
            </a:lnSpc>
            <a:spcBef>
              <a:spcPct val="0"/>
            </a:spcBef>
            <a:spcAft>
              <a:spcPct val="15000"/>
            </a:spcAft>
            <a:buChar char="•"/>
          </a:pPr>
          <a:r>
            <a:rPr lang="en-US" sz="1800" b="1" kern="1200" dirty="0"/>
            <a:t>New classes of drugs </a:t>
          </a:r>
          <a:r>
            <a:rPr lang="en-US" sz="1800" kern="1200" dirty="0"/>
            <a:t>rapidly evolving</a:t>
          </a:r>
        </a:p>
      </dsp:txBody>
      <dsp:txXfrm rot="-5400000">
        <a:off x="806423" y="132468"/>
        <a:ext cx="4553334" cy="917864"/>
      </dsp:txXfrm>
    </dsp:sp>
    <dsp:sp modelId="{B9EA5C6A-C479-4569-939F-7F38ACA0CC42}">
      <dsp:nvSpPr>
        <dsp:cNvPr id="0" name=""/>
        <dsp:cNvSpPr/>
      </dsp:nvSpPr>
      <dsp:spPr>
        <a:xfrm>
          <a:off x="199" y="1226"/>
          <a:ext cx="806224" cy="11803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1990 to  2010</a:t>
          </a:r>
        </a:p>
      </dsp:txBody>
      <dsp:txXfrm>
        <a:off x="39556" y="40583"/>
        <a:ext cx="727510" cy="1101633"/>
      </dsp:txXfrm>
    </dsp:sp>
    <dsp:sp modelId="{A4AA2265-8D01-4093-870C-3C7E52952E8A}">
      <dsp:nvSpPr>
        <dsp:cNvPr id="0" name=""/>
        <dsp:cNvSpPr/>
      </dsp:nvSpPr>
      <dsp:spPr>
        <a:xfrm rot="5400000">
          <a:off x="2488628" y="-432005"/>
          <a:ext cx="1241637" cy="46011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US" sz="1800" b="1" kern="1200" dirty="0"/>
            <a:t>Refinement of drugs within a class</a:t>
          </a:r>
        </a:p>
        <a:p>
          <a:pPr marL="114300" lvl="1" indent="-114300" algn="l" defTabSz="800100">
            <a:lnSpc>
              <a:spcPct val="90000"/>
            </a:lnSpc>
            <a:spcBef>
              <a:spcPct val="0"/>
            </a:spcBef>
            <a:spcAft>
              <a:spcPct val="15000"/>
            </a:spcAft>
            <a:buFont typeface="Arial" panose="020B0604020202020204" pitchFamily="34" charset="0"/>
            <a:buChar char="•"/>
          </a:pPr>
          <a:r>
            <a:rPr lang="en-US" sz="1800" kern="1200" dirty="0"/>
            <a:t> </a:t>
          </a:r>
          <a:r>
            <a:rPr lang="en-US" sz="1800" kern="1200" dirty="0">
              <a:latin typeface="Times New Roman" panose="02020603050405020304" pitchFamily="18" charset="0"/>
              <a:cs typeface="Times New Roman" panose="02020603050405020304" pitchFamily="18" charset="0"/>
            </a:rPr>
            <a:t>↓</a:t>
          </a:r>
          <a:r>
            <a:rPr lang="en-US" sz="1800" kern="1200" dirty="0"/>
            <a:t> side effects, easier dosing</a:t>
          </a:r>
          <a:endParaRPr lang="en-US" sz="1800" b="1" kern="1200" dirty="0"/>
        </a:p>
        <a:p>
          <a:pPr marL="114300" lvl="2" indent="-114300" algn="l" defTabSz="800100">
            <a:lnSpc>
              <a:spcPct val="90000"/>
            </a:lnSpc>
            <a:spcBef>
              <a:spcPct val="0"/>
            </a:spcBef>
            <a:spcAft>
              <a:spcPct val="15000"/>
            </a:spcAft>
            <a:buChar char="•"/>
          </a:pPr>
          <a:r>
            <a:rPr lang="en-US" sz="1800" kern="1200" dirty="0"/>
            <a:t> Higher barrier to resistance</a:t>
          </a:r>
        </a:p>
        <a:p>
          <a:pPr marL="171450" lvl="2" indent="-171450" algn="l" defTabSz="800100">
            <a:lnSpc>
              <a:spcPct val="90000"/>
            </a:lnSpc>
            <a:spcBef>
              <a:spcPct val="0"/>
            </a:spcBef>
            <a:spcAft>
              <a:spcPct val="15000"/>
            </a:spcAft>
            <a:buChar char="•"/>
          </a:pPr>
          <a:r>
            <a:rPr lang="en-US" sz="1800" kern="1200" dirty="0"/>
            <a:t>Advantages in </a:t>
          </a:r>
          <a:r>
            <a:rPr lang="en-US" sz="1800" kern="1200" dirty="0" err="1"/>
            <a:t>tx</a:t>
          </a:r>
          <a:r>
            <a:rPr lang="en-US" sz="1800" kern="1200" dirty="0"/>
            <a:t>-naïve &amp; experienced</a:t>
          </a:r>
        </a:p>
      </dsp:txBody>
      <dsp:txXfrm rot="-5400000">
        <a:off x="808893" y="1308342"/>
        <a:ext cx="4540495" cy="1120413"/>
      </dsp:txXfrm>
    </dsp:sp>
    <dsp:sp modelId="{9BEA59ED-2F62-4CC7-9E20-218FA9B9A6CA}">
      <dsp:nvSpPr>
        <dsp:cNvPr id="0" name=""/>
        <dsp:cNvSpPr/>
      </dsp:nvSpPr>
      <dsp:spPr>
        <a:xfrm>
          <a:off x="199" y="1234163"/>
          <a:ext cx="808693" cy="12173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2010 to 2015</a:t>
          </a:r>
        </a:p>
      </dsp:txBody>
      <dsp:txXfrm>
        <a:off x="39676" y="1273640"/>
        <a:ext cx="729739" cy="1138346"/>
      </dsp:txXfrm>
    </dsp:sp>
    <dsp:sp modelId="{347435F6-CE26-4B4F-B0EB-954A135D841F}">
      <dsp:nvSpPr>
        <dsp:cNvPr id="0" name=""/>
        <dsp:cNvSpPr/>
      </dsp:nvSpPr>
      <dsp:spPr>
        <a:xfrm rot="5400000">
          <a:off x="2506960" y="928236"/>
          <a:ext cx="1206211" cy="459371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ts val="0"/>
            </a:spcAft>
            <a:buNone/>
          </a:pPr>
          <a:r>
            <a:rPr lang="en-US" sz="1800" b="1" kern="1200" dirty="0"/>
            <a:t>Focus on combo regimens</a:t>
          </a:r>
        </a:p>
        <a:p>
          <a:pPr marL="0" lvl="1" indent="0" algn="l" defTabSz="1066800">
            <a:lnSpc>
              <a:spcPct val="90000"/>
            </a:lnSpc>
            <a:spcBef>
              <a:spcPct val="0"/>
            </a:spcBef>
            <a:spcAft>
              <a:spcPct val="15000"/>
            </a:spcAft>
            <a:buSzPct val="85000"/>
            <a:buFont typeface="Arial" panose="020B0604020202020204" pitchFamily="34" charset="0"/>
            <a:buChar char="•"/>
          </a:pPr>
          <a:r>
            <a:rPr lang="en-US" sz="2400" kern="1200" baseline="10000" dirty="0">
              <a:latin typeface="+mn-lt"/>
              <a:cs typeface="Times New Roman" panose="02020603050405020304" pitchFamily="18" charset="0"/>
            </a:rPr>
            <a:t> ↑ </a:t>
          </a:r>
          <a:r>
            <a:rPr lang="en-US" sz="1800" kern="1200" dirty="0"/>
            <a:t>convenience- many dosed once/day </a:t>
          </a:r>
          <a:endParaRPr lang="en-US" sz="1800" b="1" kern="1200" dirty="0"/>
        </a:p>
        <a:p>
          <a:pPr marL="0" lvl="1" indent="0" algn="l" defTabSz="800100">
            <a:lnSpc>
              <a:spcPct val="90000"/>
            </a:lnSpc>
            <a:spcBef>
              <a:spcPct val="0"/>
            </a:spcBef>
            <a:spcAft>
              <a:spcPct val="15000"/>
            </a:spcAft>
            <a:buNone/>
          </a:pPr>
          <a:r>
            <a:rPr lang="en-US" sz="1800" b="1" kern="1200" dirty="0"/>
            <a:t>Evolution of 2 drug regimens &amp; injectables</a:t>
          </a:r>
          <a:endParaRPr lang="en-US" sz="1200" kern="1200" dirty="0"/>
        </a:p>
      </dsp:txBody>
      <dsp:txXfrm rot="-5400000">
        <a:off x="813209" y="2680869"/>
        <a:ext cx="4534831" cy="1088447"/>
      </dsp:txXfrm>
    </dsp:sp>
    <dsp:sp modelId="{D2E87078-C3AE-4E1C-B7CC-A90494DF381C}">
      <dsp:nvSpPr>
        <dsp:cNvPr id="0" name=""/>
        <dsp:cNvSpPr/>
      </dsp:nvSpPr>
      <dsp:spPr>
        <a:xfrm>
          <a:off x="199" y="2621981"/>
          <a:ext cx="812565" cy="12419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2015 to 2021</a:t>
          </a:r>
        </a:p>
      </dsp:txBody>
      <dsp:txXfrm>
        <a:off x="39865" y="2661647"/>
        <a:ext cx="733233" cy="116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64D53-1126-4E50-9F79-E6118CEFA83F}">
      <dsp:nvSpPr>
        <dsp:cNvPr id="0" name=""/>
        <dsp:cNvSpPr/>
      </dsp:nvSpPr>
      <dsp:spPr>
        <a:xfrm>
          <a:off x="0" y="0"/>
          <a:ext cx="8397311" cy="323672"/>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cap="all" baseline="0" dirty="0"/>
            <a:t>New mechanisms of action</a:t>
          </a:r>
          <a:endParaRPr lang="en-US" sz="2000" kern="1200" cap="all" baseline="0" dirty="0"/>
        </a:p>
      </dsp:txBody>
      <dsp:txXfrm>
        <a:off x="15800" y="15800"/>
        <a:ext cx="8365711" cy="292072"/>
      </dsp:txXfrm>
    </dsp:sp>
    <dsp:sp modelId="{8B9148A9-54F3-4345-A9C9-58C6D95C9478}">
      <dsp:nvSpPr>
        <dsp:cNvPr id="0" name=""/>
        <dsp:cNvSpPr/>
      </dsp:nvSpPr>
      <dsp:spPr>
        <a:xfrm>
          <a:off x="0" y="371481"/>
          <a:ext cx="8397311"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61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Role in treatment experienced and treatment naïve</a:t>
          </a:r>
          <a:endParaRPr lang="en-US" sz="1800" kern="1200" dirty="0"/>
        </a:p>
        <a:p>
          <a:pPr marL="171450" lvl="1" indent="-171450" algn="l" defTabSz="800100">
            <a:lnSpc>
              <a:spcPct val="90000"/>
            </a:lnSpc>
            <a:spcBef>
              <a:spcPct val="0"/>
            </a:spcBef>
            <a:spcAft>
              <a:spcPct val="20000"/>
            </a:spcAft>
            <a:buChar char="•"/>
          </a:pPr>
          <a:r>
            <a:rPr lang="en-US" sz="1800" b="0" i="0" kern="1200" dirty="0"/>
            <a:t>Less toxicity</a:t>
          </a:r>
          <a:endParaRPr lang="en-US" sz="1800" kern="1200" dirty="0"/>
        </a:p>
        <a:p>
          <a:pPr marL="171450" lvl="1" indent="-171450" algn="l" defTabSz="800100">
            <a:lnSpc>
              <a:spcPct val="90000"/>
            </a:lnSpc>
            <a:spcBef>
              <a:spcPct val="0"/>
            </a:spcBef>
            <a:spcAft>
              <a:spcPct val="20000"/>
            </a:spcAft>
            <a:buChar char="•"/>
          </a:pPr>
          <a:r>
            <a:rPr lang="en-US" sz="1800" b="0" i="0" kern="1200" dirty="0"/>
            <a:t>Engaging the immune system </a:t>
          </a:r>
          <a:endParaRPr lang="en-US" sz="1800" kern="1200" dirty="0"/>
        </a:p>
      </dsp:txBody>
      <dsp:txXfrm>
        <a:off x="0" y="371481"/>
        <a:ext cx="8397311" cy="869400"/>
      </dsp:txXfrm>
    </dsp:sp>
    <dsp:sp modelId="{1673F2C4-7098-41AC-A027-AF57A731290A}">
      <dsp:nvSpPr>
        <dsp:cNvPr id="0" name=""/>
        <dsp:cNvSpPr/>
      </dsp:nvSpPr>
      <dsp:spPr>
        <a:xfrm>
          <a:off x="0" y="1264105"/>
          <a:ext cx="8397311" cy="295431"/>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cap="all" baseline="0" dirty="0"/>
            <a:t>Extended dosing intervals</a:t>
          </a:r>
          <a:endParaRPr lang="en-US" sz="2000" kern="1200" cap="all" baseline="0" dirty="0"/>
        </a:p>
      </dsp:txBody>
      <dsp:txXfrm>
        <a:off x="14422" y="1278527"/>
        <a:ext cx="8368467" cy="266587"/>
      </dsp:txXfrm>
    </dsp:sp>
    <dsp:sp modelId="{F6A4625E-2CF1-41FB-B58F-9C2F3C70966D}">
      <dsp:nvSpPr>
        <dsp:cNvPr id="0" name=""/>
        <dsp:cNvSpPr/>
      </dsp:nvSpPr>
      <dsp:spPr>
        <a:xfrm>
          <a:off x="0" y="1603357"/>
          <a:ext cx="8397311"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61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Weekly, monthly, and beyond….</a:t>
          </a:r>
          <a:endParaRPr lang="en-US" sz="1800" kern="1200" dirty="0"/>
        </a:p>
        <a:p>
          <a:pPr marL="171450" lvl="1" indent="-171450" algn="l" defTabSz="800100">
            <a:lnSpc>
              <a:spcPct val="90000"/>
            </a:lnSpc>
            <a:spcBef>
              <a:spcPct val="0"/>
            </a:spcBef>
            <a:spcAft>
              <a:spcPct val="20000"/>
            </a:spcAft>
            <a:buChar char="•"/>
          </a:pPr>
          <a:r>
            <a:rPr lang="en-US" sz="1800" b="0" i="0" kern="1200" dirty="0"/>
            <a:t>A good partner is needed – aligned dosing intervals </a:t>
          </a:r>
          <a:endParaRPr lang="en-US" sz="1800" kern="1200" dirty="0"/>
        </a:p>
      </dsp:txBody>
      <dsp:txXfrm>
        <a:off x="0" y="1603357"/>
        <a:ext cx="8397311" cy="579600"/>
      </dsp:txXfrm>
    </dsp:sp>
    <dsp:sp modelId="{8895381E-5A68-4B6A-B23D-1D007E9E92F8}">
      <dsp:nvSpPr>
        <dsp:cNvPr id="0" name=""/>
        <dsp:cNvSpPr/>
      </dsp:nvSpPr>
      <dsp:spPr>
        <a:xfrm>
          <a:off x="0" y="2208978"/>
          <a:ext cx="8397311" cy="285968"/>
        </a:xfrm>
        <a:prstGeom prst="roundRect">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cap="all" baseline="0" dirty="0"/>
            <a:t>Alternate dosing methods</a:t>
          </a:r>
          <a:endParaRPr lang="en-US" sz="2000" kern="1200" cap="all" baseline="0" dirty="0"/>
        </a:p>
      </dsp:txBody>
      <dsp:txXfrm>
        <a:off x="13960" y="2222938"/>
        <a:ext cx="8369391" cy="258048"/>
      </dsp:txXfrm>
    </dsp:sp>
    <dsp:sp modelId="{7BC0E8DD-850E-4668-B316-AB6F068A06E8}">
      <dsp:nvSpPr>
        <dsp:cNvPr id="0" name=""/>
        <dsp:cNvSpPr/>
      </dsp:nvSpPr>
      <dsp:spPr>
        <a:xfrm>
          <a:off x="0" y="2543452"/>
          <a:ext cx="8397311"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61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Injectables, implants, infusions</a:t>
          </a:r>
          <a:endParaRPr lang="en-US" sz="1800" kern="1200" dirty="0"/>
        </a:p>
      </dsp:txBody>
      <dsp:txXfrm>
        <a:off x="0" y="2543452"/>
        <a:ext cx="8397311" cy="463680"/>
      </dsp:txXfrm>
    </dsp:sp>
    <dsp:sp modelId="{A9F93188-D7F2-44B9-B648-8C23BBD4C559}">
      <dsp:nvSpPr>
        <dsp:cNvPr id="0" name=""/>
        <dsp:cNvSpPr/>
      </dsp:nvSpPr>
      <dsp:spPr>
        <a:xfrm>
          <a:off x="0" y="2834859"/>
          <a:ext cx="8397311" cy="378412"/>
        </a:xfrm>
        <a:prstGeom prst="roundRect">
          <a:avLst/>
        </a:prstGeom>
        <a:solidFill>
          <a:schemeClr val="accent5">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cap="all" baseline="0" dirty="0"/>
            <a:t>Tailored to what individual wants across time</a:t>
          </a:r>
          <a:endParaRPr lang="en-US" sz="2000" kern="1200" cap="all" baseline="0" dirty="0"/>
        </a:p>
      </dsp:txBody>
      <dsp:txXfrm>
        <a:off x="18473" y="2853332"/>
        <a:ext cx="8360365" cy="341466"/>
      </dsp:txXfrm>
    </dsp:sp>
    <dsp:sp modelId="{97EF2983-9EE8-4674-AB0C-95CA2178FA28}">
      <dsp:nvSpPr>
        <dsp:cNvPr id="0" name=""/>
        <dsp:cNvSpPr/>
      </dsp:nvSpPr>
      <dsp:spPr>
        <a:xfrm>
          <a:off x="0" y="3291159"/>
          <a:ext cx="8397311" cy="612436"/>
        </a:xfrm>
        <a:prstGeom prst="roundRect">
          <a:avLst/>
        </a:prstGeom>
        <a:solidFill>
          <a:schemeClr val="accent6">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cap="all" baseline="0" dirty="0"/>
            <a:t>Available, studied, &amp; deliverable in multiple settings </a:t>
          </a:r>
          <a:r>
            <a:rPr lang="en-US" sz="2000" b="1" i="0" kern="1200" dirty="0"/>
            <a:t>– </a:t>
          </a:r>
          <a:r>
            <a:rPr lang="en-US" sz="2000" b="0" i="0" kern="1200" dirty="0"/>
            <a:t>less resourced settings, pediatric populations, women, pregnancy</a:t>
          </a:r>
          <a:endParaRPr lang="en-US" sz="2000" kern="1200" dirty="0"/>
        </a:p>
      </dsp:txBody>
      <dsp:txXfrm>
        <a:off x="29897" y="3321056"/>
        <a:ext cx="8337517" cy="5526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8/2/2023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8/2/2023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Include version date:_05 2023</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dirty="0"/>
              <a:t>HPTN 052 was the randomized trial of starting people earlier vs later and showed very few—only 1—HIV transmission. </a:t>
            </a:r>
          </a:p>
          <a:p>
            <a:pPr defTabSz="457200"/>
            <a:r>
              <a:rPr lang="en-US" dirty="0"/>
              <a:t> </a:t>
            </a:r>
          </a:p>
          <a:p>
            <a:pPr defTabSz="457200"/>
            <a:r>
              <a:rPr lang="en-US" dirty="0"/>
              <a:t>Three observational cohort studies were PARTNER, Opposites Attract, PARTNER 2. PARTNER had some heterosexual couples, and then the other 2 were all men who had sex with men. These are couples where one partner is positive and one is negative. The person who is positive is taking antiretroviral therapy. HIV-1 RNA to be and stay at &lt; 200 copies/</a:t>
            </a:r>
            <a:r>
              <a:rPr lang="en-US" dirty="0" err="1"/>
              <a:t>mL.</a:t>
            </a:r>
            <a:r>
              <a:rPr lang="en-US" dirty="0"/>
              <a:t> In all 3 studies, there were very large numbers of condomless sex acts—more than 100,000—and there were no linked HIV transmissions, evidence that U = U means a lot. </a:t>
            </a:r>
          </a:p>
          <a:p>
            <a:pPr defTabSz="457200"/>
            <a:r>
              <a:rPr lang="en-US" dirty="0"/>
              <a:t> </a:t>
            </a:r>
          </a:p>
          <a:p>
            <a:pPr defTabSz="457200"/>
            <a:r>
              <a:rPr lang="en-US" dirty="0"/>
              <a:t>The CDC and other multiple organizations have endorsed U = U and shows why it’s connected to rapid antiretroviral therapy—the sooner that you get your virus down to undetectable, the sooner you’re undetectable and you’re </a:t>
            </a:r>
            <a:r>
              <a:rPr lang="en-US" dirty="0" err="1"/>
              <a:t>untransmittable</a:t>
            </a:r>
            <a:r>
              <a:rPr lang="en-US" dirty="0"/>
              <a:t>.</a:t>
            </a:r>
          </a:p>
          <a:p>
            <a:pPr defTabSz="457200"/>
            <a:r>
              <a:rPr lang="en-US" dirty="0"/>
              <a:t>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77568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dirty="0"/>
          </a:p>
        </p:txBody>
      </p:sp>
    </p:spTree>
    <p:extLst>
      <p:ext uri="{BB962C8B-B14F-4D97-AF65-F5344CB8AC3E}">
        <p14:creationId xmlns:p14="http://schemas.microsoft.com/office/powerpoint/2010/main" val="9508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72600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181569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Regimens are selected based on a variety of factors to optimize chances for treatment success</a:t>
            </a:r>
          </a:p>
          <a:p>
            <a:r>
              <a:rPr lang="en-US" sz="1200" dirty="0"/>
              <a:t>Let all patients know that there are resources to assist them in staying on ART and they should communicate any access issues to their provider or case manager immediately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386786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Community resources to promote adherence (e.g., family, peer advocates)</a:t>
            </a:r>
          </a:p>
          <a:p>
            <a:endParaRPr lang="en-US" sz="1650" dirty="0"/>
          </a:p>
          <a:p>
            <a:r>
              <a:rPr lang="en-US" sz="1650" dirty="0"/>
              <a:t>Retention coordinator</a:t>
            </a:r>
          </a:p>
          <a:p>
            <a:pPr lvl="1">
              <a:buFont typeface="Arial" panose="020B0604020202020204" pitchFamily="34" charset="0"/>
              <a:buChar char="•"/>
            </a:pPr>
            <a:r>
              <a:rPr lang="en-US" sz="1500" dirty="0"/>
              <a:t>Point person for managing retention efforts</a:t>
            </a:r>
            <a:endParaRPr lang="en-US" sz="1650" dirty="0"/>
          </a:p>
          <a:p>
            <a:r>
              <a:rPr lang="en-US" sz="1650" dirty="0"/>
              <a:t>Software/flowsheet to track appointments</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dirty="0"/>
          </a:p>
        </p:txBody>
      </p:sp>
    </p:spTree>
    <p:extLst>
      <p:ext uri="{BB962C8B-B14F-4D97-AF65-F5344CB8AC3E}">
        <p14:creationId xmlns:p14="http://schemas.microsoft.com/office/powerpoint/2010/main" val="287978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dirty="0"/>
          </a:p>
        </p:txBody>
      </p:sp>
    </p:spTree>
    <p:extLst>
      <p:ext uri="{BB962C8B-B14F-4D97-AF65-F5344CB8AC3E}">
        <p14:creationId xmlns:p14="http://schemas.microsoft.com/office/powerpoint/2010/main" val="797190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857868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26094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49319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2402403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animal data to date</a:t>
            </a:r>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15967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new ARVs to those who most need them!</a:t>
            </a:r>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150251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335631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Gandhi M, High Virologic Suppression Rates on Long-Acting ART in a Safety-Net Clinic Population (https://www.croiwebcasts.org/p/2023croi/croi/518)</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239568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298045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413735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3737340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32</a:t>
            </a:fld>
            <a:endParaRPr lang="en-US" dirty="0"/>
          </a:p>
        </p:txBody>
      </p:sp>
    </p:spTree>
    <p:extLst>
      <p:ext uri="{BB962C8B-B14F-4D97-AF65-F5344CB8AC3E}">
        <p14:creationId xmlns:p14="http://schemas.microsoft.com/office/powerpoint/2010/main" val="915103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75892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Questions
https://www.polleverywhere.com/free_text_polls/9z1QYaVDxYGXTz5yES8Qt</a:t>
            </a:r>
          </a:p>
        </p:txBody>
      </p:sp>
      <p:sp>
        <p:nvSpPr>
          <p:cNvPr id="4" name="Slide Number Placeholder 3"/>
          <p:cNvSpPr>
            <a:spLocks noGrp="1"/>
          </p:cNvSpPr>
          <p:nvPr>
            <p:ph type="sldNum" sz="quarter" idx="5"/>
          </p:nvPr>
        </p:nvSpPr>
        <p:spPr/>
        <p:txBody>
          <a:bodyPr/>
          <a:lstStyle/>
          <a:p>
            <a:fld id="{F264BA1E-6AC7-4534-AA62-D6AA5C834DC4}" type="slidenum">
              <a:rPr lang="en-US" smtClean="0"/>
              <a:t>35</a:t>
            </a:fld>
            <a:endParaRPr lang="en-US" dirty="0"/>
          </a:p>
        </p:txBody>
      </p:sp>
      <p:sp>
        <p:nvSpPr>
          <p:cNvPr id="5" name="TextBox 4">
            <a:extLst>
              <a:ext uri="{FF2B5EF4-FFF2-40B4-BE49-F238E27FC236}">
                <a16:creationId xmlns:a16="http://schemas.microsoft.com/office/drawing/2014/main" id="{75451B17-D658-4203-6441-BCE4D47B1FC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841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Join instructions
https://www.polleverywhere.com/join_instructions</a:t>
            </a:r>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
        <p:nvSpPr>
          <p:cNvPr id="5" name="TextBox 4">
            <a:extLst>
              <a:ext uri="{FF2B5EF4-FFF2-40B4-BE49-F238E27FC236}">
                <a16:creationId xmlns:a16="http://schemas.microsoft.com/office/drawing/2014/main" id="{364FC30E-7F05-4A97-D7C2-D24E04DFD55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1692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Do not modify the notes in this section to avoid tampering with the Poll Everywhere activity.
More info at polleverywhere.com/support
Please share your profession/role
https://www.polleverywhere.com/free_text_polls/kSUsxGJbT33SDV4IPrl3z</a:t>
            </a:r>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
        <p:nvSpPr>
          <p:cNvPr id="5" name="TextBox 4">
            <a:extLst>
              <a:ext uri="{FF2B5EF4-FFF2-40B4-BE49-F238E27FC236}">
                <a16:creationId xmlns:a16="http://schemas.microsoft.com/office/drawing/2014/main" id="{069E1064-73A2-5018-D68C-63D4059A542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483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are some medication adherence barriers patients have shared with you or your team?
https://www.polleverywhere.com/free_text_polls/510T2nzmXrrK8j8Ou0nW8</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
        <p:nvSpPr>
          <p:cNvPr id="5" name="TextBox 4">
            <a:extLst>
              <a:ext uri="{FF2B5EF4-FFF2-40B4-BE49-F238E27FC236}">
                <a16:creationId xmlns:a16="http://schemas.microsoft.com/office/drawing/2014/main" id="{7B572144-E745-A133-E2FA-A0EAB286760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23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8</a:t>
            </a:fld>
            <a:endParaRPr lang="en-US" dirty="0"/>
          </a:p>
        </p:txBody>
      </p:sp>
    </p:spTree>
    <p:extLst>
      <p:ext uri="{BB962C8B-B14F-4D97-AF65-F5344CB8AC3E}">
        <p14:creationId xmlns:p14="http://schemas.microsoft.com/office/powerpoint/2010/main" val="1774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155941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FCD3-8906-A429-98D5-60EE6BFCAA95}"/>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3" name="Date Placeholder 2">
            <a:extLst>
              <a:ext uri="{FF2B5EF4-FFF2-40B4-BE49-F238E27FC236}">
                <a16:creationId xmlns:a16="http://schemas.microsoft.com/office/drawing/2014/main" id="{6F140D12-33F2-2EE8-77DD-9A6D9F02D3B3}"/>
              </a:ext>
            </a:extLst>
          </p:cNvPr>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4" name="Footer Placeholder 3">
            <a:extLst>
              <a:ext uri="{FF2B5EF4-FFF2-40B4-BE49-F238E27FC236}">
                <a16:creationId xmlns:a16="http://schemas.microsoft.com/office/drawing/2014/main" id="{D17499E8-B6BA-6FF5-71F9-144C459F2E80}"/>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1360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1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1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2" y="4719213"/>
            <a:ext cx="1440189" cy="367137"/>
          </a:xfrm>
          <a:prstGeom prst="rect">
            <a:avLst/>
          </a:prstGeom>
        </p:spPr>
      </p:pic>
    </p:spTree>
    <p:extLst>
      <p:ext uri="{BB962C8B-B14F-4D97-AF65-F5344CB8AC3E}">
        <p14:creationId xmlns:p14="http://schemas.microsoft.com/office/powerpoint/2010/main" val="385382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2" y="4719213"/>
            <a:ext cx="1440189" cy="367137"/>
          </a:xfrm>
          <a:prstGeom prst="rect">
            <a:avLst/>
          </a:prstGeom>
        </p:spPr>
      </p:pic>
    </p:spTree>
    <p:extLst>
      <p:ext uri="{BB962C8B-B14F-4D97-AF65-F5344CB8AC3E}">
        <p14:creationId xmlns:p14="http://schemas.microsoft.com/office/powerpoint/2010/main" val="3776070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9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9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12" y="4719213"/>
            <a:ext cx="1440189" cy="3671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6"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a:extLst>
              <a:ext uri="{FF2B5EF4-FFF2-40B4-BE49-F238E27FC236}">
                <a16:creationId xmlns:a16="http://schemas.microsoft.com/office/drawing/2014/main" id="{3FF9EE2F-D1DE-BF29-AB97-AA1AC1C678A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4021" r:id="rId11"/>
    <p:sldLayoutId id="2147484020" r:id="rId12"/>
    <p:sldLayoutId id="2147484019" r:id="rId13"/>
    <p:sldLayoutId id="2147483931" r:id="rId14"/>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hivinfo.nih.gov/understanding-hiv/infographics/fda-approval-hiv-medicines" TargetMode="External"/><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linicalinfo.hiv.gov/en/guidelines/hiv-clinical-guidelines-adult-and-adolescent-arv/adherence-continuum-care?view=ful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hivinfo.nih.gov/understanding-hiv/infographics/fda-approval-hiv-medicin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4000" dirty="0">
                <a:solidFill>
                  <a:srgbClr val="1F3864"/>
                </a:solidFill>
                <a:effectLst/>
                <a:latin typeface="+mn-lt"/>
                <a:ea typeface="Calibri" panose="020F0502020204030204" pitchFamily="34" charset="0"/>
                <a:cs typeface="Arabic Typesetting" panose="03020402040406030203" pitchFamily="66" charset="-78"/>
              </a:rPr>
              <a:t>HIV Medication Adherence Strategies</a:t>
            </a:r>
            <a:endParaRPr lang="en-US" sz="40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153513"/>
            <a:ext cx="8000998" cy="1932837"/>
          </a:xfrm>
          <a:prstGeom prst="rect">
            <a:avLst/>
          </a:prstGeom>
        </p:spPr>
        <p:txBody>
          <a:bodyPr vert="horz" wrap="square" lIns="0" tIns="0" rIns="0" bIns="0" rtlCol="0">
            <a:spAutoFit/>
          </a:bodyPr>
          <a:lstStyle/>
          <a:p>
            <a:pPr algn="ctr"/>
            <a:r>
              <a:rPr lang="en-US" sz="2400" b="1" dirty="0">
                <a:solidFill>
                  <a:schemeClr val="tx1"/>
                </a:solidFill>
              </a:rPr>
              <a:t>Carly Floyd, PharmD, PhC, AAHIVP, CDCES, TTS</a:t>
            </a:r>
          </a:p>
          <a:p>
            <a:pPr marR="45090" algn="ctr">
              <a:spcBef>
                <a:spcPts val="1200"/>
              </a:spcBef>
            </a:pPr>
            <a:r>
              <a:rPr lang="en-US" b="0" i="0" u="none" strike="noStrike" baseline="0" dirty="0">
                <a:solidFill>
                  <a:srgbClr val="1A1A1A"/>
                </a:solidFill>
                <a:latin typeface="Arial" panose="020B0604020202020204" pitchFamily="34" charset="0"/>
              </a:rPr>
              <a:t>UNM-AETC, Clinical Director</a:t>
            </a:r>
          </a:p>
          <a:p>
            <a:pPr algn="ctr">
              <a:lnSpc>
                <a:spcPct val="110000"/>
              </a:lnSpc>
            </a:pPr>
            <a:r>
              <a:rPr lang="en-US" dirty="0"/>
              <a:t>Albuquerque, New Mexico</a:t>
            </a:r>
          </a:p>
          <a:p>
            <a:pPr algn="ctr"/>
            <a:endParaRPr lang="en-US" sz="1800" dirty="0">
              <a:solidFill>
                <a:srgbClr val="002060"/>
              </a:solidFill>
            </a:endParaRP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66-371E-4485-90A5-C76CE3C6188A}"/>
              </a:ext>
            </a:extLst>
          </p:cNvPr>
          <p:cNvSpPr>
            <a:spLocks noGrp="1"/>
          </p:cNvSpPr>
          <p:nvPr>
            <p:ph type="title"/>
          </p:nvPr>
        </p:nvSpPr>
        <p:spPr/>
        <p:txBody>
          <a:bodyPr/>
          <a:lstStyle/>
          <a:p>
            <a:pPr algn="ctr"/>
            <a:r>
              <a:rPr lang="en-US" dirty="0"/>
              <a:t>Treatment IS Prevention</a:t>
            </a:r>
          </a:p>
        </p:txBody>
      </p:sp>
      <p:sp>
        <p:nvSpPr>
          <p:cNvPr id="3" name="Content Placeholder 2">
            <a:extLst>
              <a:ext uri="{FF2B5EF4-FFF2-40B4-BE49-F238E27FC236}">
                <a16:creationId xmlns:a16="http://schemas.microsoft.com/office/drawing/2014/main" id="{ECE1ABA1-E7EB-48B8-80ED-ADF7846D9351}"/>
              </a:ext>
            </a:extLst>
          </p:cNvPr>
          <p:cNvSpPr>
            <a:spLocks noGrp="1"/>
          </p:cNvSpPr>
          <p:nvPr>
            <p:ph idx="1"/>
          </p:nvPr>
        </p:nvSpPr>
        <p:spPr>
          <a:xfrm>
            <a:off x="4685460" y="1200151"/>
            <a:ext cx="4087309" cy="3135357"/>
          </a:xfrm>
        </p:spPr>
        <p:txBody>
          <a:bodyPr/>
          <a:lstStyle/>
          <a:p>
            <a:pPr>
              <a:lnSpc>
                <a:spcPct val="90000"/>
              </a:lnSpc>
              <a:spcBef>
                <a:spcPts val="750"/>
              </a:spcBef>
              <a:spcAft>
                <a:spcPts val="600"/>
              </a:spcAft>
              <a:buClr>
                <a:srgbClr val="000000"/>
              </a:buClr>
              <a:buSzPct val="100000"/>
              <a:defRPr sz="2000"/>
            </a:pPr>
            <a:r>
              <a:rPr lang="en-US" sz="2400" dirty="0"/>
              <a:t>Studies from 2008-2016 show zero linked HIV transmissions after &gt;100,000 condomless sex acts</a:t>
            </a:r>
          </a:p>
          <a:p>
            <a:pPr>
              <a:lnSpc>
                <a:spcPct val="90000"/>
              </a:lnSpc>
              <a:spcBef>
                <a:spcPts val="750"/>
              </a:spcBef>
              <a:buClr>
                <a:srgbClr val="000000"/>
              </a:buClr>
              <a:buSzPct val="100000"/>
              <a:defRPr sz="2000"/>
            </a:pPr>
            <a:r>
              <a:rPr lang="en-US" sz="2400" dirty="0"/>
              <a:t>PWH had a </a:t>
            </a:r>
            <a:r>
              <a:rPr lang="en-US" sz="2400" b="1" dirty="0"/>
              <a:t>durably undetectable viral load</a:t>
            </a:r>
            <a:endParaRPr lang="en-US" sz="2000" b="1" dirty="0"/>
          </a:p>
          <a:p>
            <a:endParaRPr lang="en-US" dirty="0"/>
          </a:p>
        </p:txBody>
      </p:sp>
      <p:sp>
        <p:nvSpPr>
          <p:cNvPr id="5" name="Slide Number Placeholder 4">
            <a:extLst>
              <a:ext uri="{FF2B5EF4-FFF2-40B4-BE49-F238E27FC236}">
                <a16:creationId xmlns:a16="http://schemas.microsoft.com/office/drawing/2014/main" id="{F816E1F0-3930-4EDB-B6CA-83AB98502531}"/>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7" name="Google Shape;140;p19">
            <a:extLst>
              <a:ext uri="{FF2B5EF4-FFF2-40B4-BE49-F238E27FC236}">
                <a16:creationId xmlns:a16="http://schemas.microsoft.com/office/drawing/2014/main" id="{D77733B0-98EF-404D-9D66-5062FF4D9B54}"/>
              </a:ext>
            </a:extLst>
          </p:cNvPr>
          <p:cNvSpPr txBox="1"/>
          <p:nvPr/>
        </p:nvSpPr>
        <p:spPr>
          <a:xfrm>
            <a:off x="1143000" y="4592700"/>
            <a:ext cx="7460100" cy="17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solidFill>
                  <a:srgbClr val="FFFFFF"/>
                </a:solidFill>
              </a:rPr>
              <a:t>C</a:t>
            </a:r>
            <a:r>
              <a:rPr lang="en" sz="1150" dirty="0">
                <a:solidFill>
                  <a:srgbClr val="FFFFFF"/>
                </a:solidFill>
              </a:rPr>
              <a:t>ohen, et al.  </a:t>
            </a:r>
            <a:r>
              <a:rPr lang="en" sz="1150" u="sng" dirty="0">
                <a:solidFill>
                  <a:srgbClr val="FFFFFF"/>
                </a:solidFill>
              </a:rPr>
              <a:t>NEJM</a:t>
            </a:r>
            <a:r>
              <a:rPr lang="en" sz="1150" dirty="0">
                <a:solidFill>
                  <a:srgbClr val="FFFFFF"/>
                </a:solidFill>
              </a:rPr>
              <a:t> 2011; 365: 493-505. Skarbinski J, et al.  </a:t>
            </a:r>
            <a:r>
              <a:rPr lang="en" sz="1150" u="sng" dirty="0">
                <a:solidFill>
                  <a:srgbClr val="FFFFFF"/>
                </a:solidFill>
              </a:rPr>
              <a:t>JAMA Intern Med</a:t>
            </a:r>
            <a:r>
              <a:rPr lang="en" sz="1150" dirty="0">
                <a:solidFill>
                  <a:srgbClr val="FFFFFF"/>
                </a:solidFill>
              </a:rPr>
              <a:t> 2015;175:588-96. </a:t>
            </a:r>
            <a:endParaRPr sz="1150" dirty="0">
              <a:solidFill>
                <a:srgbClr val="FFFFFF"/>
              </a:solidFill>
            </a:endParaRPr>
          </a:p>
          <a:p>
            <a:pPr marL="0" lvl="0" indent="0" algn="ctr" rtl="0">
              <a:lnSpc>
                <a:spcPct val="115000"/>
              </a:lnSpc>
              <a:spcBef>
                <a:spcPts val="0"/>
              </a:spcBef>
              <a:spcAft>
                <a:spcPts val="0"/>
              </a:spcAft>
              <a:buNone/>
            </a:pPr>
            <a:r>
              <a:rPr lang="en" sz="1150" dirty="0">
                <a:solidFill>
                  <a:srgbClr val="FFFFFF"/>
                </a:solidFill>
              </a:rPr>
              <a:t>Bavinton BR, et al. </a:t>
            </a:r>
            <a:r>
              <a:rPr lang="en" sz="1150" u="sng" dirty="0">
                <a:solidFill>
                  <a:srgbClr val="FFFFFF"/>
                </a:solidFill>
              </a:rPr>
              <a:t>Lancet HIV</a:t>
            </a:r>
            <a:r>
              <a:rPr lang="en" sz="1150" dirty="0">
                <a:solidFill>
                  <a:srgbClr val="FFFFFF"/>
                </a:solidFill>
              </a:rPr>
              <a:t>. 2018. IAS 2018 http://programme.aids2018.org/Abstract/Abstract/13470</a:t>
            </a:r>
            <a:endParaRPr sz="1150" dirty="0">
              <a:solidFill>
                <a:srgbClr val="FFFFFF"/>
              </a:solidFill>
            </a:endParaRPr>
          </a:p>
          <a:p>
            <a:pPr marL="0" lvl="0" indent="0" algn="ctr" rtl="0">
              <a:lnSpc>
                <a:spcPct val="115000"/>
              </a:lnSpc>
              <a:spcBef>
                <a:spcPts val="0"/>
              </a:spcBef>
              <a:spcAft>
                <a:spcPts val="0"/>
              </a:spcAft>
              <a:buNone/>
            </a:pPr>
            <a:endParaRPr sz="1150" dirty="0">
              <a:solidFill>
                <a:srgbClr val="FFFFFF"/>
              </a:solidFill>
            </a:endParaRPr>
          </a:p>
          <a:p>
            <a:pPr marL="0" marR="0" lvl="0" indent="0" algn="l" rtl="0">
              <a:spcBef>
                <a:spcPts val="0"/>
              </a:spcBef>
              <a:spcAft>
                <a:spcPts val="0"/>
              </a:spcAft>
              <a:buNone/>
            </a:pPr>
            <a:endParaRPr dirty="0"/>
          </a:p>
        </p:txBody>
      </p:sp>
      <p:pic>
        <p:nvPicPr>
          <p:cNvPr id="8" name="Picture 9" descr="Picture 9">
            <a:extLst>
              <a:ext uri="{FF2B5EF4-FFF2-40B4-BE49-F238E27FC236}">
                <a16:creationId xmlns:a16="http://schemas.microsoft.com/office/drawing/2014/main" id="{16BDD358-5AD2-4F22-9EC1-85B742F6F800}"/>
              </a:ext>
            </a:extLst>
          </p:cNvPr>
          <p:cNvPicPr>
            <a:picLocks noChangeAspect="1"/>
          </p:cNvPicPr>
          <p:nvPr/>
        </p:nvPicPr>
        <p:blipFill>
          <a:blip r:embed="rId3"/>
          <a:stretch>
            <a:fillRect/>
          </a:stretch>
        </p:blipFill>
        <p:spPr>
          <a:xfrm>
            <a:off x="86028" y="1112794"/>
            <a:ext cx="4624553" cy="3135356"/>
          </a:xfrm>
          <a:prstGeom prst="rect">
            <a:avLst/>
          </a:prstGeom>
          <a:ln w="12700">
            <a:miter lim="400000"/>
          </a:ln>
          <a:effectLst>
            <a:outerShdw blurRad="381000" dist="119380" algn="ctr" rotWithShape="0">
              <a:schemeClr val="tx1">
                <a:alpha val="75000"/>
              </a:schemeClr>
            </a:outerShdw>
          </a:effectLst>
        </p:spPr>
      </p:pic>
    </p:spTree>
    <p:extLst>
      <p:ext uri="{BB962C8B-B14F-4D97-AF65-F5344CB8AC3E}">
        <p14:creationId xmlns:p14="http://schemas.microsoft.com/office/powerpoint/2010/main" val="238493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6CC5-FC3F-7097-AAAA-87A9E362B26F}"/>
              </a:ext>
            </a:extLst>
          </p:cNvPr>
          <p:cNvSpPr>
            <a:spLocks noGrp="1"/>
          </p:cNvSpPr>
          <p:nvPr>
            <p:ph type="title"/>
          </p:nvPr>
        </p:nvSpPr>
        <p:spPr>
          <a:xfrm>
            <a:off x="457201" y="205979"/>
            <a:ext cx="3124200" cy="4269646"/>
          </a:xfrm>
        </p:spPr>
        <p:txBody>
          <a:bodyPr/>
          <a:lstStyle/>
          <a:p>
            <a:pPr algn="ctr"/>
            <a:r>
              <a:rPr lang="en-US" dirty="0"/>
              <a:t>5 Dimensions of Adherence to Antiretroviral Therapy</a:t>
            </a:r>
            <a:br>
              <a:rPr lang="en-US" dirty="0"/>
            </a:br>
            <a:r>
              <a:rPr lang="en-US" dirty="0"/>
              <a:t>(ART)</a:t>
            </a:r>
          </a:p>
        </p:txBody>
      </p:sp>
      <p:sp>
        <p:nvSpPr>
          <p:cNvPr id="4" name="Slide Number Placeholder 3">
            <a:extLst>
              <a:ext uri="{FF2B5EF4-FFF2-40B4-BE49-F238E27FC236}">
                <a16:creationId xmlns:a16="http://schemas.microsoft.com/office/drawing/2014/main" id="{215D436F-9967-9986-1C36-23DA64E077BD}"/>
              </a:ext>
            </a:extLst>
          </p:cNvPr>
          <p:cNvSpPr>
            <a:spLocks noGrp="1"/>
          </p:cNvSpPr>
          <p:nvPr>
            <p:ph type="sldNum" sz="quarter" idx="12"/>
          </p:nvPr>
        </p:nvSpPr>
        <p:spPr/>
        <p:txBody>
          <a:bodyPr/>
          <a:lstStyle/>
          <a:p>
            <a:fld id="{6E2D2B3B-882E-40F3-A32F-6DD516915044}" type="slidenum">
              <a:rPr lang="en-US" smtClean="0"/>
              <a:pPr/>
              <a:t>11</a:t>
            </a:fld>
            <a:endParaRPr lang="en-US" dirty="0"/>
          </a:p>
        </p:txBody>
      </p:sp>
      <p:sp>
        <p:nvSpPr>
          <p:cNvPr id="5" name="TextBox 4">
            <a:extLst>
              <a:ext uri="{FF2B5EF4-FFF2-40B4-BE49-F238E27FC236}">
                <a16:creationId xmlns:a16="http://schemas.microsoft.com/office/drawing/2014/main" id="{550743D8-219B-5769-CBA4-590604213078}"/>
              </a:ext>
            </a:extLst>
          </p:cNvPr>
          <p:cNvSpPr txBox="1"/>
          <p:nvPr/>
        </p:nvSpPr>
        <p:spPr>
          <a:xfrm>
            <a:off x="1447800" y="4772676"/>
            <a:ext cx="6934200" cy="253916"/>
          </a:xfrm>
          <a:prstGeom prst="rect">
            <a:avLst/>
          </a:prstGeom>
          <a:noFill/>
        </p:spPr>
        <p:txBody>
          <a:bodyPr wrap="square" rtlCol="0">
            <a:spAutoFit/>
          </a:bodyPr>
          <a:lstStyle/>
          <a:p>
            <a:pPr algn="ctr"/>
            <a:r>
              <a:rPr lang="en-US" sz="1050" dirty="0" err="1">
                <a:solidFill>
                  <a:schemeClr val="bg1"/>
                </a:solidFill>
              </a:rPr>
              <a:t>Alvi</a:t>
            </a:r>
            <a:r>
              <a:rPr lang="en-US" sz="1050" dirty="0">
                <a:solidFill>
                  <a:schemeClr val="bg1"/>
                </a:solidFill>
              </a:rPr>
              <a:t> Y, et al. Indian J Community Med. 2019;44(2):118-124. doi:10.4103/ijcm.IJCM_164_18 </a:t>
            </a:r>
          </a:p>
        </p:txBody>
      </p:sp>
      <p:pic>
        <p:nvPicPr>
          <p:cNvPr id="7" name="Picture 6" descr="Diagram&#10;&#10;Description automatically generated">
            <a:extLst>
              <a:ext uri="{FF2B5EF4-FFF2-40B4-BE49-F238E27FC236}">
                <a16:creationId xmlns:a16="http://schemas.microsoft.com/office/drawing/2014/main" id="{2244753A-3307-4A43-5748-99689D5BC920}"/>
              </a:ext>
            </a:extLst>
          </p:cNvPr>
          <p:cNvPicPr>
            <a:picLocks noChangeAspect="1"/>
          </p:cNvPicPr>
          <p:nvPr/>
        </p:nvPicPr>
        <p:blipFill rotWithShape="1">
          <a:blip r:embed="rId2">
            <a:extLst>
              <a:ext uri="{28A0092B-C50C-407E-A947-70E740481C1C}">
                <a14:useLocalDpi xmlns:a14="http://schemas.microsoft.com/office/drawing/2010/main" val="0"/>
              </a:ext>
            </a:extLst>
          </a:blip>
          <a:srcRect l="1701" t="2663" r="1513" b="1326"/>
          <a:stretch/>
        </p:blipFill>
        <p:spPr>
          <a:xfrm>
            <a:off x="3850060" y="0"/>
            <a:ext cx="4681728" cy="4652877"/>
          </a:xfrm>
          <a:prstGeom prst="rect">
            <a:avLst/>
          </a:prstGeom>
        </p:spPr>
      </p:pic>
    </p:spTree>
    <p:extLst>
      <p:ext uri="{BB962C8B-B14F-4D97-AF65-F5344CB8AC3E}">
        <p14:creationId xmlns:p14="http://schemas.microsoft.com/office/powerpoint/2010/main" val="286611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8730-B479-9D93-0A7A-46523FE3464F}"/>
              </a:ext>
            </a:extLst>
          </p:cNvPr>
          <p:cNvSpPr>
            <a:spLocks noGrp="1"/>
          </p:cNvSpPr>
          <p:nvPr>
            <p:ph type="title"/>
          </p:nvPr>
        </p:nvSpPr>
        <p:spPr/>
        <p:txBody>
          <a:bodyPr/>
          <a:lstStyle/>
          <a:p>
            <a:pPr algn="ctr"/>
            <a:r>
              <a:rPr lang="en-US" dirty="0"/>
              <a:t>Socio-economic Factors</a:t>
            </a:r>
          </a:p>
        </p:txBody>
      </p:sp>
      <p:sp>
        <p:nvSpPr>
          <p:cNvPr id="3" name="Content Placeholder 2">
            <a:extLst>
              <a:ext uri="{FF2B5EF4-FFF2-40B4-BE49-F238E27FC236}">
                <a16:creationId xmlns:a16="http://schemas.microsoft.com/office/drawing/2014/main" id="{0340BC4E-314F-87BE-407E-AA63E0B9AEA5}"/>
              </a:ext>
            </a:extLst>
          </p:cNvPr>
          <p:cNvSpPr>
            <a:spLocks noGrp="1"/>
          </p:cNvSpPr>
          <p:nvPr>
            <p:ph idx="1"/>
          </p:nvPr>
        </p:nvSpPr>
        <p:spPr>
          <a:xfrm>
            <a:off x="457200" y="1123950"/>
            <a:ext cx="5410200" cy="3402368"/>
          </a:xfrm>
        </p:spPr>
        <p:txBody>
          <a:bodyPr>
            <a:noAutofit/>
          </a:bodyPr>
          <a:lstStyle/>
          <a:p>
            <a:pPr marL="230188">
              <a:spcBef>
                <a:spcPts val="800"/>
              </a:spcBef>
            </a:pPr>
            <a:r>
              <a:rPr lang="en-US" dirty="0"/>
              <a:t>Language barriers</a:t>
            </a:r>
            <a:endParaRPr lang="en-US" dirty="0">
              <a:solidFill>
                <a:schemeClr val="tx1"/>
              </a:solidFill>
            </a:endParaRPr>
          </a:p>
          <a:p>
            <a:pPr marL="230188">
              <a:spcBef>
                <a:spcPts val="800"/>
              </a:spcBef>
            </a:pPr>
            <a:r>
              <a:rPr lang="en-US" dirty="0">
                <a:solidFill>
                  <a:schemeClr val="tx1"/>
                </a:solidFill>
              </a:rPr>
              <a:t>Unstable living conditions</a:t>
            </a:r>
          </a:p>
          <a:p>
            <a:pPr marL="230188">
              <a:spcBef>
                <a:spcPts val="800"/>
              </a:spcBef>
            </a:pPr>
            <a:r>
              <a:rPr lang="en-US" dirty="0">
                <a:solidFill>
                  <a:schemeClr val="tx1"/>
                </a:solidFill>
              </a:rPr>
              <a:t>Medication cost</a:t>
            </a:r>
          </a:p>
          <a:p>
            <a:pPr marL="230188">
              <a:spcBef>
                <a:spcPts val="800"/>
              </a:spcBef>
            </a:pPr>
            <a:r>
              <a:rPr lang="en-US" dirty="0">
                <a:solidFill>
                  <a:schemeClr val="tx1"/>
                </a:solidFill>
              </a:rPr>
              <a:t>Cultural and lay beliefs about illness and treatment</a:t>
            </a:r>
          </a:p>
          <a:p>
            <a:pPr marL="230188">
              <a:spcBef>
                <a:spcPts val="800"/>
              </a:spcBef>
            </a:pPr>
            <a:r>
              <a:rPr lang="en-US" dirty="0">
                <a:solidFill>
                  <a:schemeClr val="tx1"/>
                </a:solidFill>
              </a:rPr>
              <a:t>Lack of family or social support network</a:t>
            </a:r>
          </a:p>
          <a:p>
            <a:pPr marL="230188">
              <a:spcBef>
                <a:spcPts val="800"/>
              </a:spcBef>
            </a:pPr>
            <a:r>
              <a:rPr lang="en-US" dirty="0">
                <a:solidFill>
                  <a:schemeClr val="tx1"/>
                </a:solidFill>
              </a:rPr>
              <a:t>Living in rural communities</a:t>
            </a:r>
          </a:p>
        </p:txBody>
      </p:sp>
      <p:sp>
        <p:nvSpPr>
          <p:cNvPr id="4" name="Slide Number Placeholder 3">
            <a:extLst>
              <a:ext uri="{FF2B5EF4-FFF2-40B4-BE49-F238E27FC236}">
                <a16:creationId xmlns:a16="http://schemas.microsoft.com/office/drawing/2014/main" id="{59438AFE-5145-E951-5F00-B62847C6A152}"/>
              </a:ext>
            </a:extLst>
          </p:cNvPr>
          <p:cNvSpPr>
            <a:spLocks noGrp="1"/>
          </p:cNvSpPr>
          <p:nvPr>
            <p:ph type="sldNum" sz="quarter" idx="12"/>
          </p:nvPr>
        </p:nvSpPr>
        <p:spPr/>
        <p:txBody>
          <a:bodyPr/>
          <a:lstStyle/>
          <a:p>
            <a:fld id="{6E2D2B3B-882E-40F3-A32F-6DD516915044}" type="slidenum">
              <a:rPr lang="en-US" smtClean="0"/>
              <a:pPr/>
              <a:t>12</a:t>
            </a:fld>
            <a:endParaRPr lang="en-US" dirty="0"/>
          </a:p>
        </p:txBody>
      </p:sp>
      <p:pic>
        <p:nvPicPr>
          <p:cNvPr id="5" name="Picture 4">
            <a:extLst>
              <a:ext uri="{FF2B5EF4-FFF2-40B4-BE49-F238E27FC236}">
                <a16:creationId xmlns:a16="http://schemas.microsoft.com/office/drawing/2014/main" id="{FE5E20C1-CFBA-EFD3-1FFF-6A4DA988F251}"/>
              </a:ext>
            </a:extLst>
          </p:cNvPr>
          <p:cNvPicPr>
            <a:picLocks noChangeAspect="1"/>
          </p:cNvPicPr>
          <p:nvPr/>
        </p:nvPicPr>
        <p:blipFill rotWithShape="1">
          <a:blip r:embed="rId3"/>
          <a:srcRect r="3786"/>
          <a:stretch/>
        </p:blipFill>
        <p:spPr>
          <a:xfrm>
            <a:off x="5638800" y="895350"/>
            <a:ext cx="3505200" cy="3666000"/>
          </a:xfrm>
          <a:prstGeom prst="rect">
            <a:avLst/>
          </a:prstGeom>
        </p:spPr>
      </p:pic>
      <p:sp>
        <p:nvSpPr>
          <p:cNvPr id="7" name="TextBox 6">
            <a:extLst>
              <a:ext uri="{FF2B5EF4-FFF2-40B4-BE49-F238E27FC236}">
                <a16:creationId xmlns:a16="http://schemas.microsoft.com/office/drawing/2014/main" id="{9C06D9F0-982C-F477-D5E0-09CF8E8D5186}"/>
              </a:ext>
            </a:extLst>
          </p:cNvPr>
          <p:cNvSpPr txBox="1"/>
          <p:nvPr/>
        </p:nvSpPr>
        <p:spPr>
          <a:xfrm>
            <a:off x="6498352" y="4247573"/>
            <a:ext cx="2600549" cy="415498"/>
          </a:xfrm>
          <a:prstGeom prst="rect">
            <a:avLst/>
          </a:prstGeom>
          <a:noFill/>
        </p:spPr>
        <p:txBody>
          <a:bodyPr wrap="square" rtlCol="0">
            <a:spAutoFit/>
          </a:bodyPr>
          <a:lstStyle/>
          <a:p>
            <a:pPr algn="ctr"/>
            <a:r>
              <a:rPr lang="en-US" sz="1050" dirty="0"/>
              <a:t>Image adapted from: </a:t>
            </a:r>
            <a:r>
              <a:rPr lang="en-US" sz="1050" dirty="0" err="1"/>
              <a:t>Alvi</a:t>
            </a:r>
            <a:r>
              <a:rPr lang="en-US" sz="1050" dirty="0"/>
              <a:t> Y, et al. 2019;44(2):118-124</a:t>
            </a:r>
          </a:p>
        </p:txBody>
      </p:sp>
      <p:sp>
        <p:nvSpPr>
          <p:cNvPr id="8" name="TextBox 7">
            <a:extLst>
              <a:ext uri="{FF2B5EF4-FFF2-40B4-BE49-F238E27FC236}">
                <a16:creationId xmlns:a16="http://schemas.microsoft.com/office/drawing/2014/main" id="{638FA020-96F0-353A-BD81-F3FDC0EA49C1}"/>
              </a:ext>
            </a:extLst>
          </p:cNvPr>
          <p:cNvSpPr txBox="1"/>
          <p:nvPr/>
        </p:nvSpPr>
        <p:spPr>
          <a:xfrm>
            <a:off x="1947672" y="4734640"/>
            <a:ext cx="5248655" cy="415498"/>
          </a:xfrm>
          <a:prstGeom prst="rect">
            <a:avLst/>
          </a:prstGeom>
          <a:noFill/>
        </p:spPr>
        <p:txBody>
          <a:bodyPr wrap="square" rtlCol="0">
            <a:spAutoFit/>
          </a:bodyPr>
          <a:lstStyle/>
          <a:p>
            <a:pPr algn="ctr"/>
            <a:r>
              <a:rPr lang="en-US" sz="1050" dirty="0" err="1">
                <a:solidFill>
                  <a:schemeClr val="bg1"/>
                </a:solidFill>
              </a:rPr>
              <a:t>Muessig</a:t>
            </a:r>
            <a:r>
              <a:rPr lang="en-US" sz="1050" dirty="0">
                <a:solidFill>
                  <a:schemeClr val="bg1"/>
                </a:solidFill>
              </a:rPr>
              <a:t>, KE et al. AIDS Patient Care and STDs. October 2015;29(11): 606-616. American College of Preventive Medicine.</a:t>
            </a:r>
          </a:p>
        </p:txBody>
      </p:sp>
    </p:spTree>
    <p:extLst>
      <p:ext uri="{BB962C8B-B14F-4D97-AF65-F5344CB8AC3E}">
        <p14:creationId xmlns:p14="http://schemas.microsoft.com/office/powerpoint/2010/main" val="49245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5806-0BEC-614D-83AA-1B40674D7867}"/>
              </a:ext>
            </a:extLst>
          </p:cNvPr>
          <p:cNvSpPr>
            <a:spLocks noGrp="1"/>
          </p:cNvSpPr>
          <p:nvPr>
            <p:ph type="title"/>
          </p:nvPr>
        </p:nvSpPr>
        <p:spPr/>
        <p:txBody>
          <a:bodyPr/>
          <a:lstStyle/>
          <a:p>
            <a:pPr algn="ctr"/>
            <a:r>
              <a:rPr lang="en-US" dirty="0"/>
              <a:t>Healthcare System Factors</a:t>
            </a:r>
          </a:p>
        </p:txBody>
      </p:sp>
      <p:sp>
        <p:nvSpPr>
          <p:cNvPr id="3" name="Content Placeholder 2">
            <a:extLst>
              <a:ext uri="{FF2B5EF4-FFF2-40B4-BE49-F238E27FC236}">
                <a16:creationId xmlns:a16="http://schemas.microsoft.com/office/drawing/2014/main" id="{41B64726-B862-CD14-EB28-333D06BEED1A}"/>
              </a:ext>
            </a:extLst>
          </p:cNvPr>
          <p:cNvSpPr>
            <a:spLocks noGrp="1"/>
          </p:cNvSpPr>
          <p:nvPr>
            <p:ph idx="1"/>
          </p:nvPr>
        </p:nvSpPr>
        <p:spPr>
          <a:xfrm>
            <a:off x="457200" y="1200150"/>
            <a:ext cx="6553199" cy="3464491"/>
          </a:xfrm>
        </p:spPr>
        <p:txBody>
          <a:bodyPr>
            <a:normAutofit/>
          </a:bodyPr>
          <a:lstStyle/>
          <a:p>
            <a:pPr>
              <a:lnSpc>
                <a:spcPct val="100000"/>
              </a:lnSpc>
            </a:pPr>
            <a:r>
              <a:rPr lang="en-US" dirty="0">
                <a:solidFill>
                  <a:schemeClr val="tx1"/>
                </a:solidFill>
              </a:rPr>
              <a:t>Patient-healthcare provider relationship</a:t>
            </a:r>
          </a:p>
          <a:p>
            <a:pPr>
              <a:lnSpc>
                <a:spcPct val="100000"/>
              </a:lnSpc>
            </a:pPr>
            <a:r>
              <a:rPr lang="en-US" dirty="0">
                <a:solidFill>
                  <a:schemeClr val="tx1"/>
                </a:solidFill>
              </a:rPr>
              <a:t>Struggling with ART and healthcare providers</a:t>
            </a:r>
          </a:p>
          <a:p>
            <a:pPr lvl="1">
              <a:lnSpc>
                <a:spcPct val="100000"/>
              </a:lnSpc>
              <a:spcBef>
                <a:spcPts val="300"/>
              </a:spcBef>
            </a:pPr>
            <a:r>
              <a:rPr lang="en-US" dirty="0">
                <a:solidFill>
                  <a:schemeClr val="tx1"/>
                </a:solidFill>
              </a:rPr>
              <a:t>Perceived limited treatment options, </a:t>
            </a:r>
          </a:p>
          <a:p>
            <a:pPr marL="628650" lvl="1" indent="0">
              <a:lnSpc>
                <a:spcPct val="100000"/>
              </a:lnSpc>
              <a:spcBef>
                <a:spcPts val="300"/>
              </a:spcBef>
              <a:buNone/>
            </a:pPr>
            <a:r>
              <a:rPr lang="en-US" dirty="0">
                <a:solidFill>
                  <a:schemeClr val="tx1"/>
                </a:solidFill>
              </a:rPr>
              <a:t>shock at diagnosis</a:t>
            </a:r>
          </a:p>
          <a:p>
            <a:pPr lvl="1">
              <a:lnSpc>
                <a:spcPct val="100000"/>
              </a:lnSpc>
              <a:spcBef>
                <a:spcPts val="300"/>
              </a:spcBef>
            </a:pPr>
            <a:r>
              <a:rPr lang="en-US" dirty="0">
                <a:solidFill>
                  <a:schemeClr val="tx1"/>
                </a:solidFill>
              </a:rPr>
              <a:t>Tensions with providers (stigma, paternalism, mistrust)</a:t>
            </a:r>
          </a:p>
          <a:p>
            <a:pPr lvl="1">
              <a:lnSpc>
                <a:spcPct val="100000"/>
              </a:lnSpc>
              <a:spcBef>
                <a:spcPts val="300"/>
              </a:spcBef>
            </a:pPr>
            <a:r>
              <a:rPr lang="en-US" dirty="0">
                <a:solidFill>
                  <a:schemeClr val="tx1"/>
                </a:solidFill>
              </a:rPr>
              <a:t>Advocating for and educating oneself</a:t>
            </a:r>
          </a:p>
          <a:p>
            <a:pPr lvl="1">
              <a:lnSpc>
                <a:spcPct val="100000"/>
              </a:lnSpc>
              <a:spcBef>
                <a:spcPts val="300"/>
              </a:spcBef>
            </a:pPr>
            <a:r>
              <a:rPr lang="en-US" dirty="0">
                <a:solidFill>
                  <a:schemeClr val="tx1"/>
                </a:solidFill>
              </a:rPr>
              <a:t>Supportive providers</a:t>
            </a:r>
          </a:p>
        </p:txBody>
      </p:sp>
      <p:sp>
        <p:nvSpPr>
          <p:cNvPr id="4" name="Slide Number Placeholder 3">
            <a:extLst>
              <a:ext uri="{FF2B5EF4-FFF2-40B4-BE49-F238E27FC236}">
                <a16:creationId xmlns:a16="http://schemas.microsoft.com/office/drawing/2014/main" id="{3769FF60-B1FD-FC00-BAC6-F5552D78B5E2}"/>
              </a:ext>
            </a:extLst>
          </p:cNvPr>
          <p:cNvSpPr>
            <a:spLocks noGrp="1"/>
          </p:cNvSpPr>
          <p:nvPr>
            <p:ph type="sldNum" sz="quarter" idx="12"/>
          </p:nvPr>
        </p:nvSpPr>
        <p:spPr/>
        <p:txBody>
          <a:bodyPr/>
          <a:lstStyle/>
          <a:p>
            <a:fld id="{6E2D2B3B-882E-40F3-A32F-6DD516915044}" type="slidenum">
              <a:rPr lang="en-US" smtClean="0"/>
              <a:pPr/>
              <a:t>13</a:t>
            </a:fld>
            <a:endParaRPr lang="en-US" dirty="0"/>
          </a:p>
        </p:txBody>
      </p:sp>
      <p:sp>
        <p:nvSpPr>
          <p:cNvPr id="6" name="TextBox 5">
            <a:extLst>
              <a:ext uri="{FF2B5EF4-FFF2-40B4-BE49-F238E27FC236}">
                <a16:creationId xmlns:a16="http://schemas.microsoft.com/office/drawing/2014/main" id="{A5225125-D73C-5B67-D8A7-392AA6ED3A53}"/>
              </a:ext>
            </a:extLst>
          </p:cNvPr>
          <p:cNvSpPr txBox="1"/>
          <p:nvPr/>
        </p:nvSpPr>
        <p:spPr>
          <a:xfrm>
            <a:off x="6381907" y="4280188"/>
            <a:ext cx="2600549" cy="415498"/>
          </a:xfrm>
          <a:prstGeom prst="rect">
            <a:avLst/>
          </a:prstGeom>
          <a:noFill/>
        </p:spPr>
        <p:txBody>
          <a:bodyPr wrap="square" rtlCol="0">
            <a:spAutoFit/>
          </a:bodyPr>
          <a:lstStyle/>
          <a:p>
            <a:pPr algn="ctr"/>
            <a:r>
              <a:rPr lang="en-US" sz="1050" dirty="0"/>
              <a:t>Image adapted from: </a:t>
            </a:r>
            <a:r>
              <a:rPr lang="en-US" sz="1050" dirty="0" err="1"/>
              <a:t>Alvi</a:t>
            </a:r>
            <a:r>
              <a:rPr lang="en-US" sz="1050" dirty="0"/>
              <a:t> Y, et al. 2019;44(2):118-124</a:t>
            </a:r>
          </a:p>
        </p:txBody>
      </p:sp>
      <p:pic>
        <p:nvPicPr>
          <p:cNvPr id="7" name="Picture 6">
            <a:extLst>
              <a:ext uri="{FF2B5EF4-FFF2-40B4-BE49-F238E27FC236}">
                <a16:creationId xmlns:a16="http://schemas.microsoft.com/office/drawing/2014/main" id="{2E9BC90E-939F-F94E-6823-860CDC5E3CF6}"/>
              </a:ext>
            </a:extLst>
          </p:cNvPr>
          <p:cNvPicPr>
            <a:picLocks noChangeAspect="1"/>
          </p:cNvPicPr>
          <p:nvPr/>
        </p:nvPicPr>
        <p:blipFill rotWithShape="1">
          <a:blip r:embed="rId3"/>
          <a:srcRect t="2570" b="4321"/>
          <a:stretch/>
        </p:blipFill>
        <p:spPr>
          <a:xfrm>
            <a:off x="5791200" y="886523"/>
            <a:ext cx="3191256" cy="3464492"/>
          </a:xfrm>
          <a:prstGeom prst="rect">
            <a:avLst/>
          </a:prstGeom>
        </p:spPr>
      </p:pic>
      <p:sp>
        <p:nvSpPr>
          <p:cNvPr id="9" name="TextBox 8">
            <a:extLst>
              <a:ext uri="{FF2B5EF4-FFF2-40B4-BE49-F238E27FC236}">
                <a16:creationId xmlns:a16="http://schemas.microsoft.com/office/drawing/2014/main" id="{7863314F-F2ED-3D3E-CD7B-6D281BB4F917}"/>
              </a:ext>
            </a:extLst>
          </p:cNvPr>
          <p:cNvSpPr txBox="1"/>
          <p:nvPr/>
        </p:nvSpPr>
        <p:spPr>
          <a:xfrm>
            <a:off x="1947672" y="4734640"/>
            <a:ext cx="5248655" cy="415498"/>
          </a:xfrm>
          <a:prstGeom prst="rect">
            <a:avLst/>
          </a:prstGeom>
          <a:noFill/>
        </p:spPr>
        <p:txBody>
          <a:bodyPr wrap="square" rtlCol="0">
            <a:spAutoFit/>
          </a:bodyPr>
          <a:lstStyle/>
          <a:p>
            <a:pPr algn="ctr"/>
            <a:r>
              <a:rPr lang="en-US" sz="1050" dirty="0" err="1">
                <a:solidFill>
                  <a:schemeClr val="bg1"/>
                </a:solidFill>
              </a:rPr>
              <a:t>Muessig</a:t>
            </a:r>
            <a:r>
              <a:rPr lang="en-US" sz="1050" dirty="0">
                <a:solidFill>
                  <a:schemeClr val="bg1"/>
                </a:solidFill>
              </a:rPr>
              <a:t>, KE et al. AIDS Patient Care and STDs. October 2015;29(11): 606-616. American College of Preventive Medicine.</a:t>
            </a:r>
          </a:p>
        </p:txBody>
      </p:sp>
    </p:spTree>
    <p:extLst>
      <p:ext uri="{BB962C8B-B14F-4D97-AF65-F5344CB8AC3E}">
        <p14:creationId xmlns:p14="http://schemas.microsoft.com/office/powerpoint/2010/main" val="181226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98BF-08ED-4D5A-5760-4DC3847EFC7A}"/>
              </a:ext>
            </a:extLst>
          </p:cNvPr>
          <p:cNvSpPr>
            <a:spLocks noGrp="1"/>
          </p:cNvSpPr>
          <p:nvPr>
            <p:ph type="title"/>
          </p:nvPr>
        </p:nvSpPr>
        <p:spPr/>
        <p:txBody>
          <a:bodyPr/>
          <a:lstStyle/>
          <a:p>
            <a:pPr algn="ctr"/>
            <a:r>
              <a:rPr lang="en-US" dirty="0"/>
              <a:t>Clinical Condition Factors</a:t>
            </a:r>
          </a:p>
        </p:txBody>
      </p:sp>
      <p:sp>
        <p:nvSpPr>
          <p:cNvPr id="3" name="Content Placeholder 2">
            <a:extLst>
              <a:ext uri="{FF2B5EF4-FFF2-40B4-BE49-F238E27FC236}">
                <a16:creationId xmlns:a16="http://schemas.microsoft.com/office/drawing/2014/main" id="{7BB0BEFB-B97E-6DD9-34DF-3330105D4382}"/>
              </a:ext>
            </a:extLst>
          </p:cNvPr>
          <p:cNvSpPr>
            <a:spLocks noGrp="1"/>
          </p:cNvSpPr>
          <p:nvPr>
            <p:ph idx="1"/>
          </p:nvPr>
        </p:nvSpPr>
        <p:spPr>
          <a:xfrm>
            <a:off x="3429000" y="1200150"/>
            <a:ext cx="5343769" cy="3427145"/>
          </a:xfrm>
        </p:spPr>
        <p:txBody>
          <a:bodyPr>
            <a:normAutofit lnSpcReduction="10000"/>
          </a:bodyPr>
          <a:lstStyle/>
          <a:p>
            <a:r>
              <a:rPr lang="en-US" dirty="0">
                <a:solidFill>
                  <a:schemeClr val="tx1"/>
                </a:solidFill>
              </a:rPr>
              <a:t>Illness-related demands faced by the patient</a:t>
            </a:r>
          </a:p>
          <a:p>
            <a:r>
              <a:rPr lang="en-US" dirty="0">
                <a:solidFill>
                  <a:schemeClr val="tx1"/>
                </a:solidFill>
              </a:rPr>
              <a:t>Strong determinants: </a:t>
            </a:r>
          </a:p>
          <a:p>
            <a:pPr lvl="1"/>
            <a:r>
              <a:rPr lang="en-US" dirty="0">
                <a:solidFill>
                  <a:schemeClr val="tx1"/>
                </a:solidFill>
              </a:rPr>
              <a:t>Severity of symptoms</a:t>
            </a:r>
          </a:p>
          <a:p>
            <a:pPr lvl="1"/>
            <a:r>
              <a:rPr lang="en-US" dirty="0">
                <a:solidFill>
                  <a:schemeClr val="tx1"/>
                </a:solidFill>
              </a:rPr>
              <a:t>Level of disability</a:t>
            </a:r>
          </a:p>
          <a:p>
            <a:pPr lvl="1"/>
            <a:r>
              <a:rPr lang="en-US" dirty="0">
                <a:solidFill>
                  <a:schemeClr val="tx1"/>
                </a:solidFill>
              </a:rPr>
              <a:t>Rate of progression</a:t>
            </a:r>
          </a:p>
          <a:p>
            <a:pPr lvl="1"/>
            <a:r>
              <a:rPr lang="en-US" dirty="0">
                <a:solidFill>
                  <a:schemeClr val="tx1"/>
                </a:solidFill>
              </a:rPr>
              <a:t>Available effective treatments</a:t>
            </a:r>
          </a:p>
          <a:p>
            <a:pPr>
              <a:spcBef>
                <a:spcPts val="600"/>
              </a:spcBef>
            </a:pPr>
            <a:r>
              <a:rPr lang="en-US" dirty="0">
                <a:solidFill>
                  <a:schemeClr val="tx1"/>
                </a:solidFill>
              </a:rPr>
              <a:t>Impact dependent on influence of patient’s risk perception</a:t>
            </a:r>
          </a:p>
        </p:txBody>
      </p:sp>
      <p:sp>
        <p:nvSpPr>
          <p:cNvPr id="4" name="Slide Number Placeholder 3">
            <a:extLst>
              <a:ext uri="{FF2B5EF4-FFF2-40B4-BE49-F238E27FC236}">
                <a16:creationId xmlns:a16="http://schemas.microsoft.com/office/drawing/2014/main" id="{A2F3AED1-006B-4D94-A3D4-B341FD2C831C}"/>
              </a:ext>
            </a:extLst>
          </p:cNvPr>
          <p:cNvSpPr>
            <a:spLocks noGrp="1"/>
          </p:cNvSpPr>
          <p:nvPr>
            <p:ph type="sldNum" sz="quarter" idx="12"/>
          </p:nvPr>
        </p:nvSpPr>
        <p:spPr/>
        <p:txBody>
          <a:bodyPr/>
          <a:lstStyle/>
          <a:p>
            <a:fld id="{6E2D2B3B-882E-40F3-A32F-6DD516915044}" type="slidenum">
              <a:rPr lang="en-US" smtClean="0"/>
              <a:pPr/>
              <a:t>14</a:t>
            </a:fld>
            <a:endParaRPr lang="en-US" dirty="0"/>
          </a:p>
        </p:txBody>
      </p:sp>
      <p:pic>
        <p:nvPicPr>
          <p:cNvPr id="5" name="Picture 4">
            <a:extLst>
              <a:ext uri="{FF2B5EF4-FFF2-40B4-BE49-F238E27FC236}">
                <a16:creationId xmlns:a16="http://schemas.microsoft.com/office/drawing/2014/main" id="{491C58D5-1431-792B-1B9B-C860EE240132}"/>
              </a:ext>
            </a:extLst>
          </p:cNvPr>
          <p:cNvPicPr>
            <a:picLocks noChangeAspect="1"/>
          </p:cNvPicPr>
          <p:nvPr/>
        </p:nvPicPr>
        <p:blipFill rotWithShape="1">
          <a:blip r:embed="rId2"/>
          <a:srcRect l="3830"/>
          <a:stretch/>
        </p:blipFill>
        <p:spPr>
          <a:xfrm>
            <a:off x="0" y="742950"/>
            <a:ext cx="3826818" cy="3427146"/>
          </a:xfrm>
          <a:prstGeom prst="rect">
            <a:avLst/>
          </a:prstGeom>
        </p:spPr>
      </p:pic>
      <p:sp>
        <p:nvSpPr>
          <p:cNvPr id="6" name="TextBox 5">
            <a:extLst>
              <a:ext uri="{FF2B5EF4-FFF2-40B4-BE49-F238E27FC236}">
                <a16:creationId xmlns:a16="http://schemas.microsoft.com/office/drawing/2014/main" id="{78419B8E-7D34-D07E-94C5-C28A5085C1FB}"/>
              </a:ext>
            </a:extLst>
          </p:cNvPr>
          <p:cNvSpPr txBox="1"/>
          <p:nvPr/>
        </p:nvSpPr>
        <p:spPr>
          <a:xfrm>
            <a:off x="228600" y="4201596"/>
            <a:ext cx="2600549" cy="415498"/>
          </a:xfrm>
          <a:prstGeom prst="rect">
            <a:avLst/>
          </a:prstGeom>
          <a:noFill/>
        </p:spPr>
        <p:txBody>
          <a:bodyPr wrap="square" rtlCol="0">
            <a:spAutoFit/>
          </a:bodyPr>
          <a:lstStyle/>
          <a:p>
            <a:pPr algn="ctr"/>
            <a:r>
              <a:rPr lang="en-US" sz="1050" dirty="0"/>
              <a:t>Image adapted from: </a:t>
            </a:r>
            <a:r>
              <a:rPr lang="en-US" sz="1050" dirty="0" err="1"/>
              <a:t>Alvi</a:t>
            </a:r>
            <a:r>
              <a:rPr lang="en-US" sz="1050" dirty="0"/>
              <a:t> Y, et al. 2019;44(2):118-124</a:t>
            </a:r>
          </a:p>
        </p:txBody>
      </p:sp>
      <p:sp>
        <p:nvSpPr>
          <p:cNvPr id="8" name="TextBox 7">
            <a:extLst>
              <a:ext uri="{FF2B5EF4-FFF2-40B4-BE49-F238E27FC236}">
                <a16:creationId xmlns:a16="http://schemas.microsoft.com/office/drawing/2014/main" id="{6A5240F6-36E6-47EF-9880-F0147B175B1E}"/>
              </a:ext>
            </a:extLst>
          </p:cNvPr>
          <p:cNvSpPr txBox="1"/>
          <p:nvPr/>
        </p:nvSpPr>
        <p:spPr>
          <a:xfrm>
            <a:off x="1947672" y="4734640"/>
            <a:ext cx="5248655" cy="415498"/>
          </a:xfrm>
          <a:prstGeom prst="rect">
            <a:avLst/>
          </a:prstGeom>
          <a:noFill/>
        </p:spPr>
        <p:txBody>
          <a:bodyPr wrap="square" rtlCol="0">
            <a:spAutoFit/>
          </a:bodyPr>
          <a:lstStyle/>
          <a:p>
            <a:pPr algn="ctr"/>
            <a:r>
              <a:rPr lang="en-US" sz="1050" dirty="0" err="1">
                <a:solidFill>
                  <a:schemeClr val="bg1"/>
                </a:solidFill>
              </a:rPr>
              <a:t>Muessig</a:t>
            </a:r>
            <a:r>
              <a:rPr lang="en-US" sz="1050" dirty="0">
                <a:solidFill>
                  <a:schemeClr val="bg1"/>
                </a:solidFill>
              </a:rPr>
              <a:t>, KE et al. AIDS Patient Care and STDs. October 2015;29(11): 606-616. American College of Preventive Medicine.</a:t>
            </a:r>
          </a:p>
        </p:txBody>
      </p:sp>
    </p:spTree>
    <p:extLst>
      <p:ext uri="{BB962C8B-B14F-4D97-AF65-F5344CB8AC3E}">
        <p14:creationId xmlns:p14="http://schemas.microsoft.com/office/powerpoint/2010/main" val="222746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95A3-9359-1609-E35A-911E26EB6900}"/>
              </a:ext>
            </a:extLst>
          </p:cNvPr>
          <p:cNvSpPr>
            <a:spLocks noGrp="1"/>
          </p:cNvSpPr>
          <p:nvPr>
            <p:ph type="title"/>
          </p:nvPr>
        </p:nvSpPr>
        <p:spPr/>
        <p:txBody>
          <a:bodyPr/>
          <a:lstStyle/>
          <a:p>
            <a:pPr algn="ctr"/>
            <a:r>
              <a:rPr lang="en-US" dirty="0"/>
              <a:t>ART Factors</a:t>
            </a:r>
          </a:p>
        </p:txBody>
      </p:sp>
      <p:sp>
        <p:nvSpPr>
          <p:cNvPr id="3" name="Content Placeholder 2">
            <a:extLst>
              <a:ext uri="{FF2B5EF4-FFF2-40B4-BE49-F238E27FC236}">
                <a16:creationId xmlns:a16="http://schemas.microsoft.com/office/drawing/2014/main" id="{205E22DE-C033-9562-3F08-1EEEA269F0A1}"/>
              </a:ext>
            </a:extLst>
          </p:cNvPr>
          <p:cNvSpPr>
            <a:spLocks noGrp="1"/>
          </p:cNvSpPr>
          <p:nvPr>
            <p:ph idx="1"/>
          </p:nvPr>
        </p:nvSpPr>
        <p:spPr>
          <a:xfrm>
            <a:off x="3581400" y="1200150"/>
            <a:ext cx="5410200" cy="3428999"/>
          </a:xfrm>
        </p:spPr>
        <p:txBody>
          <a:bodyPr>
            <a:normAutofit/>
          </a:bodyPr>
          <a:lstStyle/>
          <a:p>
            <a:r>
              <a:rPr lang="en-US" dirty="0">
                <a:solidFill>
                  <a:schemeClr val="tx1"/>
                </a:solidFill>
              </a:rPr>
              <a:t>Dosing complexity</a:t>
            </a:r>
          </a:p>
          <a:p>
            <a:r>
              <a:rPr lang="en-US" dirty="0">
                <a:solidFill>
                  <a:schemeClr val="tx1"/>
                </a:solidFill>
              </a:rPr>
              <a:t>Food requirements</a:t>
            </a:r>
          </a:p>
          <a:p>
            <a:r>
              <a:rPr lang="en-US" dirty="0">
                <a:solidFill>
                  <a:schemeClr val="tx1"/>
                </a:solidFill>
              </a:rPr>
              <a:t>Struggling with ART and one’s body</a:t>
            </a:r>
          </a:p>
          <a:p>
            <a:pPr lvl="1"/>
            <a:r>
              <a:rPr lang="en-US" dirty="0">
                <a:solidFill>
                  <a:schemeClr val="tx1"/>
                </a:solidFill>
              </a:rPr>
              <a:t>Pill burden</a:t>
            </a:r>
          </a:p>
          <a:p>
            <a:pPr lvl="1"/>
            <a:r>
              <a:rPr lang="en-US" dirty="0">
                <a:solidFill>
                  <a:schemeClr val="tx1"/>
                </a:solidFill>
              </a:rPr>
              <a:t>Perceived impact on the body</a:t>
            </a:r>
          </a:p>
          <a:p>
            <a:pPr lvl="1"/>
            <a:r>
              <a:rPr lang="en-US" dirty="0">
                <a:solidFill>
                  <a:schemeClr val="tx1"/>
                </a:solidFill>
              </a:rPr>
              <a:t>Developing medication practices that work for one’s life</a:t>
            </a:r>
          </a:p>
          <a:p>
            <a:pPr lvl="1"/>
            <a:r>
              <a:rPr lang="en-US" dirty="0">
                <a:solidFill>
                  <a:schemeClr val="tx1"/>
                </a:solidFill>
              </a:rPr>
              <a:t>Managing comorbidities</a:t>
            </a:r>
          </a:p>
        </p:txBody>
      </p:sp>
      <p:sp>
        <p:nvSpPr>
          <p:cNvPr id="4" name="Slide Number Placeholder 3">
            <a:extLst>
              <a:ext uri="{FF2B5EF4-FFF2-40B4-BE49-F238E27FC236}">
                <a16:creationId xmlns:a16="http://schemas.microsoft.com/office/drawing/2014/main" id="{5A14588E-5289-6616-9A4C-EABC57412AE2}"/>
              </a:ext>
            </a:extLst>
          </p:cNvPr>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5" name="Picture 4">
            <a:extLst>
              <a:ext uri="{FF2B5EF4-FFF2-40B4-BE49-F238E27FC236}">
                <a16:creationId xmlns:a16="http://schemas.microsoft.com/office/drawing/2014/main" id="{CABAEA9A-C745-0D54-91F7-2D86DDEE3C94}"/>
              </a:ext>
            </a:extLst>
          </p:cNvPr>
          <p:cNvPicPr>
            <a:picLocks noChangeAspect="1"/>
          </p:cNvPicPr>
          <p:nvPr/>
        </p:nvPicPr>
        <p:blipFill>
          <a:blip r:embed="rId2"/>
          <a:stretch>
            <a:fillRect/>
          </a:stretch>
        </p:blipFill>
        <p:spPr>
          <a:xfrm>
            <a:off x="359686" y="387272"/>
            <a:ext cx="3295527" cy="3534718"/>
          </a:xfrm>
          <a:prstGeom prst="rect">
            <a:avLst/>
          </a:prstGeom>
        </p:spPr>
      </p:pic>
      <p:sp>
        <p:nvSpPr>
          <p:cNvPr id="7" name="TextBox 6">
            <a:extLst>
              <a:ext uri="{FF2B5EF4-FFF2-40B4-BE49-F238E27FC236}">
                <a16:creationId xmlns:a16="http://schemas.microsoft.com/office/drawing/2014/main" id="{3E322F9B-B149-571D-5B25-943F8F797458}"/>
              </a:ext>
            </a:extLst>
          </p:cNvPr>
          <p:cNvSpPr txBox="1"/>
          <p:nvPr/>
        </p:nvSpPr>
        <p:spPr>
          <a:xfrm>
            <a:off x="1947672" y="4734640"/>
            <a:ext cx="5248655" cy="415498"/>
          </a:xfrm>
          <a:prstGeom prst="rect">
            <a:avLst/>
          </a:prstGeom>
          <a:noFill/>
        </p:spPr>
        <p:txBody>
          <a:bodyPr wrap="square" rtlCol="0">
            <a:spAutoFit/>
          </a:bodyPr>
          <a:lstStyle/>
          <a:p>
            <a:pPr algn="ctr"/>
            <a:r>
              <a:rPr lang="en-US" sz="1050" dirty="0" err="1">
                <a:solidFill>
                  <a:schemeClr val="bg1"/>
                </a:solidFill>
              </a:rPr>
              <a:t>Muessig</a:t>
            </a:r>
            <a:r>
              <a:rPr lang="en-US" sz="1050" dirty="0">
                <a:solidFill>
                  <a:schemeClr val="bg1"/>
                </a:solidFill>
              </a:rPr>
              <a:t>, KE et al. AIDS Patient Care and STDs. October 2015;29(11): 606-616. American College of Preventive Medicine.</a:t>
            </a:r>
          </a:p>
        </p:txBody>
      </p:sp>
      <p:sp>
        <p:nvSpPr>
          <p:cNvPr id="9" name="TextBox 8">
            <a:extLst>
              <a:ext uri="{FF2B5EF4-FFF2-40B4-BE49-F238E27FC236}">
                <a16:creationId xmlns:a16="http://schemas.microsoft.com/office/drawing/2014/main" id="{AA56B3C8-EF20-4B3E-145A-5E8F754896AD}"/>
              </a:ext>
            </a:extLst>
          </p:cNvPr>
          <p:cNvSpPr txBox="1"/>
          <p:nvPr/>
        </p:nvSpPr>
        <p:spPr>
          <a:xfrm>
            <a:off x="228600" y="4201596"/>
            <a:ext cx="2600549" cy="415498"/>
          </a:xfrm>
          <a:prstGeom prst="rect">
            <a:avLst/>
          </a:prstGeom>
          <a:noFill/>
        </p:spPr>
        <p:txBody>
          <a:bodyPr wrap="square" rtlCol="0">
            <a:spAutoFit/>
          </a:bodyPr>
          <a:lstStyle/>
          <a:p>
            <a:pPr algn="ctr"/>
            <a:r>
              <a:rPr lang="en-US" sz="1050" dirty="0"/>
              <a:t>Image adapted from: </a:t>
            </a:r>
            <a:r>
              <a:rPr lang="en-US" sz="1050" dirty="0" err="1"/>
              <a:t>Alvi</a:t>
            </a:r>
            <a:r>
              <a:rPr lang="en-US" sz="1050" dirty="0"/>
              <a:t> Y, et al. 2019;44(2):118-124</a:t>
            </a:r>
          </a:p>
        </p:txBody>
      </p:sp>
    </p:spTree>
    <p:extLst>
      <p:ext uri="{BB962C8B-B14F-4D97-AF65-F5344CB8AC3E}">
        <p14:creationId xmlns:p14="http://schemas.microsoft.com/office/powerpoint/2010/main" val="227595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8F4-382D-C39A-27F6-E315E5EB0F83}"/>
              </a:ext>
            </a:extLst>
          </p:cNvPr>
          <p:cNvSpPr>
            <a:spLocks noGrp="1"/>
          </p:cNvSpPr>
          <p:nvPr>
            <p:ph type="title"/>
          </p:nvPr>
        </p:nvSpPr>
        <p:spPr/>
        <p:txBody>
          <a:bodyPr/>
          <a:lstStyle/>
          <a:p>
            <a:pPr algn="ctr"/>
            <a:r>
              <a:rPr lang="en-US" dirty="0"/>
              <a:t>Patient-Related Factors</a:t>
            </a:r>
          </a:p>
        </p:txBody>
      </p:sp>
      <p:sp>
        <p:nvSpPr>
          <p:cNvPr id="3" name="Content Placeholder 2">
            <a:extLst>
              <a:ext uri="{FF2B5EF4-FFF2-40B4-BE49-F238E27FC236}">
                <a16:creationId xmlns:a16="http://schemas.microsoft.com/office/drawing/2014/main" id="{190AF327-7C8A-4DED-E9D3-62E6EF6EB406}"/>
              </a:ext>
            </a:extLst>
          </p:cNvPr>
          <p:cNvSpPr>
            <a:spLocks noGrp="1"/>
          </p:cNvSpPr>
          <p:nvPr>
            <p:ph idx="1"/>
          </p:nvPr>
        </p:nvSpPr>
        <p:spPr>
          <a:xfrm>
            <a:off x="2578172" y="1063230"/>
            <a:ext cx="6565828" cy="3566576"/>
          </a:xfrm>
        </p:spPr>
        <p:txBody>
          <a:bodyPr>
            <a:noAutofit/>
          </a:bodyPr>
          <a:lstStyle/>
          <a:p>
            <a:pPr marL="0" indent="0">
              <a:buNone/>
            </a:pPr>
            <a:r>
              <a:rPr lang="en-US" sz="2000" u="sng" dirty="0">
                <a:solidFill>
                  <a:schemeClr val="tx1"/>
                </a:solidFill>
              </a:rPr>
              <a:t>Physical factors:</a:t>
            </a:r>
          </a:p>
          <a:p>
            <a:pPr>
              <a:spcBef>
                <a:spcPts val="0"/>
              </a:spcBef>
              <a:buFont typeface="Arial" panose="020B0604020202020204" pitchFamily="34" charset="0"/>
              <a:buChar char="•"/>
            </a:pPr>
            <a:r>
              <a:rPr lang="en-US" sz="2000" dirty="0">
                <a:solidFill>
                  <a:schemeClr val="tx1"/>
                </a:solidFill>
              </a:rPr>
              <a:t>Impairment (e.g., visual, hearing, cognitive)</a:t>
            </a:r>
          </a:p>
          <a:p>
            <a:pPr>
              <a:spcBef>
                <a:spcPts val="0"/>
              </a:spcBef>
              <a:buFont typeface="Arial" panose="020B0604020202020204" pitchFamily="34" charset="0"/>
              <a:buChar char="•"/>
            </a:pPr>
            <a:r>
              <a:rPr lang="en-US" sz="2000" dirty="0">
                <a:solidFill>
                  <a:schemeClr val="tx1"/>
                </a:solidFill>
              </a:rPr>
              <a:t>Swallowing problems</a:t>
            </a:r>
          </a:p>
          <a:p>
            <a:pPr marL="0" indent="0">
              <a:spcBef>
                <a:spcPts val="1200"/>
              </a:spcBef>
              <a:buNone/>
            </a:pPr>
            <a:r>
              <a:rPr lang="en-US" sz="2000" u="sng" dirty="0">
                <a:solidFill>
                  <a:schemeClr val="tx1"/>
                </a:solidFill>
              </a:rPr>
              <a:t>Psychological/behavioral </a:t>
            </a:r>
            <a:r>
              <a:rPr lang="en-US" sz="2000" u="sng" dirty="0"/>
              <a:t>f</a:t>
            </a:r>
            <a:r>
              <a:rPr lang="en-US" sz="2000" u="sng" dirty="0">
                <a:solidFill>
                  <a:schemeClr val="tx1"/>
                </a:solidFill>
              </a:rPr>
              <a:t>actors:</a:t>
            </a:r>
          </a:p>
          <a:p>
            <a:pPr>
              <a:spcBef>
                <a:spcPts val="0"/>
              </a:spcBef>
              <a:buFont typeface="Arial" panose="020B0604020202020204" pitchFamily="34" charset="0"/>
              <a:buChar char="•"/>
            </a:pPr>
            <a:r>
              <a:rPr lang="en-US" sz="2000" dirty="0"/>
              <a:t>Substance use</a:t>
            </a:r>
            <a:endParaRPr lang="en-US" sz="2000" dirty="0">
              <a:solidFill>
                <a:schemeClr val="tx1"/>
              </a:solidFill>
            </a:endParaRPr>
          </a:p>
          <a:p>
            <a:pPr>
              <a:spcBef>
                <a:spcPts val="0"/>
              </a:spcBef>
              <a:buFont typeface="Arial" panose="020B0604020202020204" pitchFamily="34" charset="0"/>
              <a:buChar char="•"/>
            </a:pPr>
            <a:r>
              <a:rPr lang="en-US" sz="2000" dirty="0">
                <a:solidFill>
                  <a:schemeClr val="tx1"/>
                </a:solidFill>
              </a:rPr>
              <a:t>Youth</a:t>
            </a:r>
          </a:p>
          <a:p>
            <a:pPr>
              <a:spcBef>
                <a:spcPts val="0"/>
              </a:spcBef>
              <a:buFont typeface="Arial" panose="020B0604020202020204" pitchFamily="34" charset="0"/>
              <a:buChar char="•"/>
            </a:pPr>
            <a:r>
              <a:rPr lang="en-US" sz="2000" dirty="0">
                <a:solidFill>
                  <a:schemeClr val="tx1"/>
                </a:solidFill>
              </a:rPr>
              <a:t>Active depression</a:t>
            </a:r>
          </a:p>
          <a:p>
            <a:pPr>
              <a:spcBef>
                <a:spcPts val="0"/>
              </a:spcBef>
              <a:buFont typeface="Arial" panose="020B0604020202020204" pitchFamily="34" charset="0"/>
              <a:buChar char="•"/>
            </a:pPr>
            <a:r>
              <a:rPr lang="en-US" sz="2000" dirty="0">
                <a:solidFill>
                  <a:schemeClr val="tx1"/>
                </a:solidFill>
              </a:rPr>
              <a:t>Desire for control over one’s life &amp; death, fear of ART, fear of death</a:t>
            </a:r>
          </a:p>
          <a:p>
            <a:pPr>
              <a:spcBef>
                <a:spcPts val="0"/>
              </a:spcBef>
              <a:buFont typeface="Arial" panose="020B0604020202020204" pitchFamily="34" charset="0"/>
              <a:buChar char="•"/>
            </a:pPr>
            <a:r>
              <a:rPr lang="en-US" sz="2000" dirty="0">
                <a:solidFill>
                  <a:schemeClr val="tx1"/>
                </a:solidFill>
              </a:rPr>
              <a:t>Denial of HIV status</a:t>
            </a:r>
          </a:p>
          <a:p>
            <a:pPr>
              <a:spcBef>
                <a:spcPts val="0"/>
              </a:spcBef>
              <a:buFont typeface="Arial" panose="020B0604020202020204" pitchFamily="34" charset="0"/>
              <a:buChar char="•"/>
            </a:pPr>
            <a:r>
              <a:rPr lang="en-US" sz="2000" dirty="0">
                <a:solidFill>
                  <a:schemeClr val="tx1"/>
                </a:solidFill>
              </a:rPr>
              <a:t>Beliefs of HIV, CD4, viral load and ART +/- skepticism</a:t>
            </a:r>
          </a:p>
        </p:txBody>
      </p:sp>
      <p:sp>
        <p:nvSpPr>
          <p:cNvPr id="4" name="Slide Number Placeholder 3">
            <a:extLst>
              <a:ext uri="{FF2B5EF4-FFF2-40B4-BE49-F238E27FC236}">
                <a16:creationId xmlns:a16="http://schemas.microsoft.com/office/drawing/2014/main" id="{88F6C755-F3D7-6137-B042-7D517E5181B1}"/>
              </a:ext>
            </a:extLst>
          </p:cNvPr>
          <p:cNvSpPr>
            <a:spLocks noGrp="1"/>
          </p:cNvSpPr>
          <p:nvPr>
            <p:ph type="sldNum" sz="quarter" idx="12"/>
          </p:nvPr>
        </p:nvSpPr>
        <p:spPr/>
        <p:txBody>
          <a:bodyPr/>
          <a:lstStyle/>
          <a:p>
            <a:fld id="{6E2D2B3B-882E-40F3-A32F-6DD516915044}" type="slidenum">
              <a:rPr lang="en-US" smtClean="0"/>
              <a:pPr/>
              <a:t>16</a:t>
            </a:fld>
            <a:endParaRPr lang="en-US" dirty="0"/>
          </a:p>
        </p:txBody>
      </p:sp>
      <p:pic>
        <p:nvPicPr>
          <p:cNvPr id="5" name="Picture 4">
            <a:extLst>
              <a:ext uri="{FF2B5EF4-FFF2-40B4-BE49-F238E27FC236}">
                <a16:creationId xmlns:a16="http://schemas.microsoft.com/office/drawing/2014/main" id="{0B0CC27C-D6EA-90AF-2FCD-37AB2DF964F1}"/>
              </a:ext>
            </a:extLst>
          </p:cNvPr>
          <p:cNvPicPr>
            <a:picLocks noChangeAspect="1"/>
          </p:cNvPicPr>
          <p:nvPr/>
        </p:nvPicPr>
        <p:blipFill rotWithShape="1">
          <a:blip r:embed="rId3"/>
          <a:srcRect l="827"/>
          <a:stretch/>
        </p:blipFill>
        <p:spPr>
          <a:xfrm>
            <a:off x="0" y="892436"/>
            <a:ext cx="2590800" cy="3050913"/>
          </a:xfrm>
          <a:prstGeom prst="rect">
            <a:avLst/>
          </a:prstGeom>
        </p:spPr>
      </p:pic>
      <p:sp>
        <p:nvSpPr>
          <p:cNvPr id="7" name="TextBox 6">
            <a:extLst>
              <a:ext uri="{FF2B5EF4-FFF2-40B4-BE49-F238E27FC236}">
                <a16:creationId xmlns:a16="http://schemas.microsoft.com/office/drawing/2014/main" id="{24DAE4F2-AAFB-E0CF-1515-CCA711F0964B}"/>
              </a:ext>
            </a:extLst>
          </p:cNvPr>
          <p:cNvSpPr txBox="1"/>
          <p:nvPr/>
        </p:nvSpPr>
        <p:spPr>
          <a:xfrm>
            <a:off x="1947672" y="4734640"/>
            <a:ext cx="5248655" cy="415498"/>
          </a:xfrm>
          <a:prstGeom prst="rect">
            <a:avLst/>
          </a:prstGeom>
          <a:noFill/>
        </p:spPr>
        <p:txBody>
          <a:bodyPr wrap="square" rtlCol="0">
            <a:spAutoFit/>
          </a:bodyPr>
          <a:lstStyle/>
          <a:p>
            <a:pPr algn="ctr"/>
            <a:r>
              <a:rPr lang="en-US" sz="1050" dirty="0" err="1">
                <a:solidFill>
                  <a:schemeClr val="bg1"/>
                </a:solidFill>
              </a:rPr>
              <a:t>Muessig</a:t>
            </a:r>
            <a:r>
              <a:rPr lang="en-US" sz="1050" dirty="0">
                <a:solidFill>
                  <a:schemeClr val="bg1"/>
                </a:solidFill>
              </a:rPr>
              <a:t>, KE et al. AIDS Patient Care and STDs. October 2015;29(11): 606-616. American College of Preventive Medicine.</a:t>
            </a:r>
          </a:p>
        </p:txBody>
      </p:sp>
      <p:sp>
        <p:nvSpPr>
          <p:cNvPr id="10" name="TextBox 9">
            <a:extLst>
              <a:ext uri="{FF2B5EF4-FFF2-40B4-BE49-F238E27FC236}">
                <a16:creationId xmlns:a16="http://schemas.microsoft.com/office/drawing/2014/main" id="{799CDD43-C66D-AE97-A1A8-C4C48456CF5F}"/>
              </a:ext>
            </a:extLst>
          </p:cNvPr>
          <p:cNvSpPr txBox="1"/>
          <p:nvPr/>
        </p:nvSpPr>
        <p:spPr>
          <a:xfrm>
            <a:off x="228600" y="4201596"/>
            <a:ext cx="2600549" cy="415498"/>
          </a:xfrm>
          <a:prstGeom prst="rect">
            <a:avLst/>
          </a:prstGeom>
          <a:noFill/>
        </p:spPr>
        <p:txBody>
          <a:bodyPr wrap="square" rtlCol="0">
            <a:spAutoFit/>
          </a:bodyPr>
          <a:lstStyle/>
          <a:p>
            <a:pPr algn="ctr"/>
            <a:r>
              <a:rPr lang="en-US" sz="1050" dirty="0"/>
              <a:t>Image adapted from: </a:t>
            </a:r>
            <a:r>
              <a:rPr lang="en-US" sz="1050" dirty="0" err="1"/>
              <a:t>Alvi</a:t>
            </a:r>
            <a:r>
              <a:rPr lang="en-US" sz="1050" dirty="0"/>
              <a:t> Y, et al. 2019;44(2):118-124</a:t>
            </a:r>
          </a:p>
        </p:txBody>
      </p:sp>
    </p:spTree>
    <p:extLst>
      <p:ext uri="{BB962C8B-B14F-4D97-AF65-F5344CB8AC3E}">
        <p14:creationId xmlns:p14="http://schemas.microsoft.com/office/powerpoint/2010/main" val="217954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9E2D-4145-8135-BE5C-974AF96B18B1}"/>
              </a:ext>
            </a:extLst>
          </p:cNvPr>
          <p:cNvSpPr>
            <a:spLocks noGrp="1"/>
          </p:cNvSpPr>
          <p:nvPr>
            <p:ph type="title"/>
          </p:nvPr>
        </p:nvSpPr>
        <p:spPr/>
        <p:txBody>
          <a:bodyPr/>
          <a:lstStyle/>
          <a:p>
            <a:pPr algn="ctr"/>
            <a:r>
              <a:rPr lang="en-US" dirty="0"/>
              <a:t>Centering the Person</a:t>
            </a:r>
          </a:p>
        </p:txBody>
      </p:sp>
      <p:sp>
        <p:nvSpPr>
          <p:cNvPr id="3" name="Content Placeholder 2">
            <a:extLst>
              <a:ext uri="{FF2B5EF4-FFF2-40B4-BE49-F238E27FC236}">
                <a16:creationId xmlns:a16="http://schemas.microsoft.com/office/drawing/2014/main" id="{B2482277-095B-368D-EECB-BCB395418312}"/>
              </a:ext>
            </a:extLst>
          </p:cNvPr>
          <p:cNvSpPr>
            <a:spLocks noGrp="1"/>
          </p:cNvSpPr>
          <p:nvPr>
            <p:ph idx="1"/>
          </p:nvPr>
        </p:nvSpPr>
        <p:spPr>
          <a:xfrm>
            <a:off x="457200" y="1200150"/>
            <a:ext cx="8315569" cy="3428999"/>
          </a:xfrm>
        </p:spPr>
        <p:txBody>
          <a:bodyPr>
            <a:normAutofit/>
          </a:bodyPr>
          <a:lstStyle/>
          <a:p>
            <a:r>
              <a:rPr lang="en-US" dirty="0"/>
              <a:t>“What are your priorities for your health?”</a:t>
            </a:r>
          </a:p>
          <a:p>
            <a:pPr lvl="1"/>
            <a:r>
              <a:rPr lang="en-US" dirty="0"/>
              <a:t>Priorities may be very different from ours- this is ok!</a:t>
            </a:r>
          </a:p>
          <a:p>
            <a:pPr lvl="1"/>
            <a:r>
              <a:rPr lang="en-US" dirty="0"/>
              <a:t>Answers can guide healthcare team</a:t>
            </a:r>
          </a:p>
          <a:p>
            <a:pPr lvl="2"/>
            <a:r>
              <a:rPr lang="en-US" dirty="0"/>
              <a:t>Motivational interviewing</a:t>
            </a:r>
          </a:p>
          <a:p>
            <a:pPr>
              <a:spcBef>
                <a:spcPts val="1200"/>
              </a:spcBef>
            </a:pPr>
            <a:r>
              <a:rPr lang="en-US" dirty="0"/>
              <a:t>What is a typical day like for them?</a:t>
            </a:r>
          </a:p>
          <a:p>
            <a:pPr lvl="1"/>
            <a:r>
              <a:rPr lang="en-US" dirty="0"/>
              <a:t>Does schedule change on the weekends? Travel?</a:t>
            </a:r>
          </a:p>
          <a:p>
            <a:pPr lvl="1"/>
            <a:r>
              <a:rPr lang="en-US" dirty="0"/>
              <a:t>Circumstances/lifestyle changes over time</a:t>
            </a:r>
          </a:p>
        </p:txBody>
      </p:sp>
      <p:sp>
        <p:nvSpPr>
          <p:cNvPr id="4" name="Slide Number Placeholder 3">
            <a:extLst>
              <a:ext uri="{FF2B5EF4-FFF2-40B4-BE49-F238E27FC236}">
                <a16:creationId xmlns:a16="http://schemas.microsoft.com/office/drawing/2014/main" id="{2445D7A6-1A9B-778C-5025-D05292C540C8}"/>
              </a:ext>
            </a:extLst>
          </p:cNvPr>
          <p:cNvSpPr>
            <a:spLocks noGrp="1"/>
          </p:cNvSpPr>
          <p:nvPr>
            <p:ph type="sldNum" sz="quarter" idx="12"/>
          </p:nvPr>
        </p:nvSpPr>
        <p:spPr/>
        <p:txBody>
          <a:bodyPr/>
          <a:lstStyle/>
          <a:p>
            <a:fld id="{6E2D2B3B-882E-40F3-A32F-6DD516915044}" type="slidenum">
              <a:rPr lang="en-US" smtClean="0"/>
              <a:pPr/>
              <a:t>17</a:t>
            </a:fld>
            <a:endParaRPr lang="en-US" dirty="0"/>
          </a:p>
        </p:txBody>
      </p:sp>
    </p:spTree>
    <p:extLst>
      <p:ext uri="{BB962C8B-B14F-4D97-AF65-F5344CB8AC3E}">
        <p14:creationId xmlns:p14="http://schemas.microsoft.com/office/powerpoint/2010/main" val="224687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E89-4699-0134-AD57-892C1B162E5D}"/>
              </a:ext>
            </a:extLst>
          </p:cNvPr>
          <p:cNvSpPr>
            <a:spLocks noGrp="1"/>
          </p:cNvSpPr>
          <p:nvPr>
            <p:ph type="title"/>
          </p:nvPr>
        </p:nvSpPr>
        <p:spPr/>
        <p:txBody>
          <a:bodyPr/>
          <a:lstStyle/>
          <a:p>
            <a:pPr algn="ctr"/>
            <a:r>
              <a:rPr lang="en-US" dirty="0"/>
              <a:t>Strategies to Improve ART Adherence</a:t>
            </a:r>
          </a:p>
        </p:txBody>
      </p:sp>
      <p:sp>
        <p:nvSpPr>
          <p:cNvPr id="5" name="Content Placeholder 4">
            <a:extLst>
              <a:ext uri="{FF2B5EF4-FFF2-40B4-BE49-F238E27FC236}">
                <a16:creationId xmlns:a16="http://schemas.microsoft.com/office/drawing/2014/main" id="{E36F59B8-4141-055B-0353-F28F10F4F1EE}"/>
              </a:ext>
            </a:extLst>
          </p:cNvPr>
          <p:cNvSpPr>
            <a:spLocks noGrp="1"/>
          </p:cNvSpPr>
          <p:nvPr>
            <p:ph sz="half" idx="1"/>
          </p:nvPr>
        </p:nvSpPr>
        <p:spPr>
          <a:xfrm>
            <a:off x="304799" y="1317308"/>
            <a:ext cx="8610601" cy="3311842"/>
          </a:xfrm>
        </p:spPr>
        <p:txBody>
          <a:bodyPr>
            <a:normAutofit/>
          </a:bodyPr>
          <a:lstStyle/>
          <a:p>
            <a:r>
              <a:rPr lang="en-US" dirty="0">
                <a:solidFill>
                  <a:schemeClr val="tx1"/>
                </a:solidFill>
              </a:rPr>
              <a:t>Design a plan the patient can commit to</a:t>
            </a:r>
          </a:p>
          <a:p>
            <a:r>
              <a:rPr lang="en-US" dirty="0"/>
              <a:t>Consider:</a:t>
            </a:r>
          </a:p>
          <a:p>
            <a:pPr lvl="1"/>
            <a:r>
              <a:rPr lang="en-US" dirty="0">
                <a:solidFill>
                  <a:schemeClr val="tx1"/>
                </a:solidFill>
              </a:rPr>
              <a:t>Patient’s daily schedule and lifestyle</a:t>
            </a:r>
          </a:p>
          <a:p>
            <a:pPr lvl="1"/>
            <a:r>
              <a:rPr lang="en-US" dirty="0"/>
              <a:t>Priorities for health</a:t>
            </a:r>
            <a:endParaRPr lang="en-US" dirty="0">
              <a:solidFill>
                <a:schemeClr val="tx1"/>
              </a:solidFill>
            </a:endParaRPr>
          </a:p>
          <a:p>
            <a:pPr lvl="1"/>
            <a:r>
              <a:rPr lang="en-US" dirty="0"/>
              <a:t>Tolerance of pill number, size, frequency</a:t>
            </a:r>
          </a:p>
          <a:p>
            <a:pPr lvl="1"/>
            <a:r>
              <a:rPr lang="en-US" dirty="0">
                <a:solidFill>
                  <a:schemeClr val="tx1"/>
                </a:solidFill>
              </a:rPr>
              <a:t>Issues affecting absorption (e.g., acid suppressants, food requirements)</a:t>
            </a:r>
          </a:p>
        </p:txBody>
      </p:sp>
      <p:sp>
        <p:nvSpPr>
          <p:cNvPr id="4" name="Slide Number Placeholder 3">
            <a:extLst>
              <a:ext uri="{FF2B5EF4-FFF2-40B4-BE49-F238E27FC236}">
                <a16:creationId xmlns:a16="http://schemas.microsoft.com/office/drawing/2014/main" id="{3D999CB6-C8A4-1653-2E20-B556A574FF79}"/>
              </a:ext>
            </a:extLst>
          </p:cNvPr>
          <p:cNvSpPr>
            <a:spLocks noGrp="1"/>
          </p:cNvSpPr>
          <p:nvPr>
            <p:ph type="sldNum" sz="quarter" idx="12"/>
          </p:nvPr>
        </p:nvSpPr>
        <p:spPr/>
        <p:txBody>
          <a:bodyPr/>
          <a:lstStyle/>
          <a:p>
            <a:fld id="{6E2D2B3B-882E-40F3-A32F-6DD516915044}" type="slidenum">
              <a:rPr lang="en-US" smtClean="0"/>
              <a:pPr/>
              <a:t>18</a:t>
            </a:fld>
            <a:endParaRPr lang="en-US" dirty="0"/>
          </a:p>
        </p:txBody>
      </p:sp>
      <p:sp>
        <p:nvSpPr>
          <p:cNvPr id="7" name="TextBox 6">
            <a:extLst>
              <a:ext uri="{FF2B5EF4-FFF2-40B4-BE49-F238E27FC236}">
                <a16:creationId xmlns:a16="http://schemas.microsoft.com/office/drawing/2014/main" id="{9B41FF11-9E3B-E82E-6D8F-EE3FDFACD16C}"/>
              </a:ext>
            </a:extLst>
          </p:cNvPr>
          <p:cNvSpPr txBox="1"/>
          <p:nvPr/>
        </p:nvSpPr>
        <p:spPr>
          <a:xfrm>
            <a:off x="1986131" y="4728002"/>
            <a:ext cx="5171738" cy="415498"/>
          </a:xfrm>
          <a:prstGeom prst="rect">
            <a:avLst/>
          </a:prstGeom>
          <a:noFill/>
        </p:spPr>
        <p:txBody>
          <a:bodyPr wrap="square" rtlCol="0">
            <a:spAutoFit/>
          </a:bodyPr>
          <a:lstStyle/>
          <a:p>
            <a:pPr algn="ctr"/>
            <a:r>
              <a:rPr lang="en-US" sz="1050" dirty="0">
                <a:solidFill>
                  <a:schemeClr val="bg1"/>
                </a:solidFill>
              </a:rPr>
              <a:t>https://clinicalinfo.hiv.gov/en/guidelines/hiv-clinical-guidelines-adult-and-adolescent-arv/adherence-continuum-care?view=full</a:t>
            </a:r>
          </a:p>
        </p:txBody>
      </p:sp>
    </p:spTree>
    <p:extLst>
      <p:ext uri="{BB962C8B-B14F-4D97-AF65-F5344CB8AC3E}">
        <p14:creationId xmlns:p14="http://schemas.microsoft.com/office/powerpoint/2010/main" val="350858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E89-4699-0134-AD57-892C1B162E5D}"/>
              </a:ext>
            </a:extLst>
          </p:cNvPr>
          <p:cNvSpPr>
            <a:spLocks noGrp="1"/>
          </p:cNvSpPr>
          <p:nvPr>
            <p:ph type="title"/>
          </p:nvPr>
        </p:nvSpPr>
        <p:spPr/>
        <p:txBody>
          <a:bodyPr/>
          <a:lstStyle/>
          <a:p>
            <a:pPr algn="ctr"/>
            <a:r>
              <a:rPr lang="en-US" dirty="0"/>
              <a:t>Strategies to Improve ART Adherence</a:t>
            </a:r>
          </a:p>
        </p:txBody>
      </p:sp>
      <p:sp>
        <p:nvSpPr>
          <p:cNvPr id="6" name="Content Placeholder 5">
            <a:extLst>
              <a:ext uri="{FF2B5EF4-FFF2-40B4-BE49-F238E27FC236}">
                <a16:creationId xmlns:a16="http://schemas.microsoft.com/office/drawing/2014/main" id="{55B6EE15-EC59-1E79-8AD8-B74D9C422560}"/>
              </a:ext>
            </a:extLst>
          </p:cNvPr>
          <p:cNvSpPr>
            <a:spLocks noGrp="1"/>
          </p:cNvSpPr>
          <p:nvPr>
            <p:ph sz="half" idx="2"/>
          </p:nvPr>
        </p:nvSpPr>
        <p:spPr>
          <a:xfrm>
            <a:off x="457200" y="1305670"/>
            <a:ext cx="8382000" cy="3323480"/>
          </a:xfrm>
        </p:spPr>
        <p:txBody>
          <a:bodyPr>
            <a:normAutofit lnSpcReduction="10000"/>
          </a:bodyPr>
          <a:lstStyle/>
          <a:p>
            <a:r>
              <a:rPr lang="en-US" dirty="0"/>
              <a:t>Establish trust &amp; maintain good communication</a:t>
            </a:r>
          </a:p>
          <a:p>
            <a:pPr>
              <a:spcBef>
                <a:spcPts val="1200"/>
              </a:spcBef>
            </a:pPr>
            <a:r>
              <a:rPr lang="en-US" dirty="0">
                <a:solidFill>
                  <a:schemeClr val="tx1"/>
                </a:solidFill>
              </a:rPr>
              <a:t>Medication reminder aids</a:t>
            </a:r>
          </a:p>
          <a:p>
            <a:pPr lvl="1"/>
            <a:r>
              <a:rPr lang="en-US" dirty="0"/>
              <a:t>Text messaging</a:t>
            </a:r>
          </a:p>
          <a:p>
            <a:pPr lvl="1"/>
            <a:r>
              <a:rPr lang="en-US" dirty="0">
                <a:solidFill>
                  <a:schemeClr val="tx1"/>
                </a:solidFill>
              </a:rPr>
              <a:t>Pill box</a:t>
            </a:r>
            <a:r>
              <a:rPr lang="en-US" dirty="0"/>
              <a:t>es, pill box monitors, bubble packing</a:t>
            </a:r>
          </a:p>
          <a:p>
            <a:pPr lvl="1"/>
            <a:r>
              <a:rPr lang="en-US" dirty="0">
                <a:solidFill>
                  <a:schemeClr val="tx1"/>
                </a:solidFill>
              </a:rPr>
              <a:t>Alarms, apps</a:t>
            </a:r>
          </a:p>
          <a:p>
            <a:pPr lvl="1"/>
            <a:r>
              <a:rPr lang="en-US" dirty="0"/>
              <a:t>Calls for missed appointments or med pickups</a:t>
            </a:r>
            <a:endParaRPr lang="en-US" dirty="0">
              <a:solidFill>
                <a:schemeClr val="tx1"/>
              </a:solidFill>
            </a:endParaRPr>
          </a:p>
          <a:p>
            <a:pPr>
              <a:spcBef>
                <a:spcPts val="1200"/>
              </a:spcBef>
            </a:pPr>
            <a:r>
              <a:rPr lang="en-US" dirty="0"/>
              <a:t>Positive reinforcement &amp; motivational interviewing</a:t>
            </a:r>
          </a:p>
        </p:txBody>
      </p:sp>
      <p:sp>
        <p:nvSpPr>
          <p:cNvPr id="4" name="Slide Number Placeholder 3">
            <a:extLst>
              <a:ext uri="{FF2B5EF4-FFF2-40B4-BE49-F238E27FC236}">
                <a16:creationId xmlns:a16="http://schemas.microsoft.com/office/drawing/2014/main" id="{3D999CB6-C8A4-1653-2E20-B556A574FF79}"/>
              </a:ext>
            </a:extLst>
          </p:cNvPr>
          <p:cNvSpPr>
            <a:spLocks noGrp="1"/>
          </p:cNvSpPr>
          <p:nvPr>
            <p:ph type="sldNum" sz="quarter" idx="12"/>
          </p:nvPr>
        </p:nvSpPr>
        <p:spPr/>
        <p:txBody>
          <a:bodyPr/>
          <a:lstStyle/>
          <a:p>
            <a:fld id="{6E2D2B3B-882E-40F3-A32F-6DD516915044}" type="slidenum">
              <a:rPr lang="en-US" smtClean="0"/>
              <a:pPr/>
              <a:t>19</a:t>
            </a:fld>
            <a:endParaRPr lang="en-US" dirty="0"/>
          </a:p>
        </p:txBody>
      </p:sp>
      <p:sp>
        <p:nvSpPr>
          <p:cNvPr id="7" name="TextBox 6">
            <a:extLst>
              <a:ext uri="{FF2B5EF4-FFF2-40B4-BE49-F238E27FC236}">
                <a16:creationId xmlns:a16="http://schemas.microsoft.com/office/drawing/2014/main" id="{9B41FF11-9E3B-E82E-6D8F-EE3FDFACD16C}"/>
              </a:ext>
            </a:extLst>
          </p:cNvPr>
          <p:cNvSpPr txBox="1"/>
          <p:nvPr/>
        </p:nvSpPr>
        <p:spPr>
          <a:xfrm>
            <a:off x="1986131" y="4728002"/>
            <a:ext cx="5171738" cy="415498"/>
          </a:xfrm>
          <a:prstGeom prst="rect">
            <a:avLst/>
          </a:prstGeom>
          <a:noFill/>
        </p:spPr>
        <p:txBody>
          <a:bodyPr wrap="square" rtlCol="0">
            <a:spAutoFit/>
          </a:bodyPr>
          <a:lstStyle/>
          <a:p>
            <a:pPr algn="ctr"/>
            <a:r>
              <a:rPr lang="en-US" sz="1050" dirty="0">
                <a:solidFill>
                  <a:schemeClr val="bg1"/>
                </a:solidFill>
              </a:rPr>
              <a:t>https://clinicalinfo.hiv.gov/en/guidelines/hiv-clinical-guidelines-adult-and-adolescent-arv/adherence-continuum-care?view=full</a:t>
            </a:r>
          </a:p>
        </p:txBody>
      </p:sp>
    </p:spTree>
    <p:extLst>
      <p:ext uri="{BB962C8B-B14F-4D97-AF65-F5344CB8AC3E}">
        <p14:creationId xmlns:p14="http://schemas.microsoft.com/office/powerpoint/2010/main" val="141128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0"/>
            <a:ext cx="8315569" cy="2819399"/>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198" y="3790950"/>
            <a:ext cx="8229600" cy="769441"/>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a:t>
            </a: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E89-4699-0134-AD57-892C1B162E5D}"/>
              </a:ext>
            </a:extLst>
          </p:cNvPr>
          <p:cNvSpPr>
            <a:spLocks noGrp="1"/>
          </p:cNvSpPr>
          <p:nvPr>
            <p:ph type="title"/>
          </p:nvPr>
        </p:nvSpPr>
        <p:spPr/>
        <p:txBody>
          <a:bodyPr/>
          <a:lstStyle/>
          <a:p>
            <a:pPr algn="ctr"/>
            <a:r>
              <a:rPr lang="en-US" dirty="0"/>
              <a:t>Strategies to Improve ART Adherence</a:t>
            </a:r>
          </a:p>
        </p:txBody>
      </p:sp>
      <p:sp>
        <p:nvSpPr>
          <p:cNvPr id="5" name="Content Placeholder 4">
            <a:extLst>
              <a:ext uri="{FF2B5EF4-FFF2-40B4-BE49-F238E27FC236}">
                <a16:creationId xmlns:a16="http://schemas.microsoft.com/office/drawing/2014/main" id="{E36F59B8-4141-055B-0353-F28F10F4F1EE}"/>
              </a:ext>
            </a:extLst>
          </p:cNvPr>
          <p:cNvSpPr>
            <a:spLocks noGrp="1"/>
          </p:cNvSpPr>
          <p:nvPr>
            <p:ph sz="half" idx="1"/>
          </p:nvPr>
        </p:nvSpPr>
        <p:spPr>
          <a:xfrm>
            <a:off x="304799" y="1317308"/>
            <a:ext cx="8315569" cy="3311842"/>
          </a:xfrm>
        </p:spPr>
        <p:txBody>
          <a:bodyPr>
            <a:normAutofit/>
          </a:bodyPr>
          <a:lstStyle/>
          <a:p>
            <a:r>
              <a:rPr lang="en-US" dirty="0">
                <a:solidFill>
                  <a:schemeClr val="tx1"/>
                </a:solidFill>
              </a:rPr>
              <a:t>Education for each new patient</a:t>
            </a:r>
          </a:p>
          <a:p>
            <a:pPr lvl="1"/>
            <a:r>
              <a:rPr lang="en-US" dirty="0"/>
              <a:t>HIV infection basics</a:t>
            </a:r>
          </a:p>
          <a:p>
            <a:pPr lvl="1"/>
            <a:r>
              <a:rPr lang="en-US" dirty="0">
                <a:solidFill>
                  <a:schemeClr val="tx1"/>
                </a:solidFill>
              </a:rPr>
              <a:t>Goals of therapy</a:t>
            </a:r>
          </a:p>
          <a:p>
            <a:pPr lvl="1"/>
            <a:r>
              <a:rPr lang="en-US" dirty="0"/>
              <a:t>Importance of adherence</a:t>
            </a:r>
          </a:p>
          <a:p>
            <a:pPr lvl="1"/>
            <a:r>
              <a:rPr lang="en-US" dirty="0">
                <a:solidFill>
                  <a:schemeClr val="tx1"/>
                </a:solidFill>
              </a:rPr>
              <a:t>Potential for development of resistance with suboptimal adherence</a:t>
            </a:r>
          </a:p>
          <a:p>
            <a:r>
              <a:rPr lang="en-US" dirty="0"/>
              <a:t>Assess barriers every visit</a:t>
            </a:r>
            <a:endParaRPr lang="en-US" dirty="0">
              <a:solidFill>
                <a:schemeClr val="tx1"/>
              </a:solidFill>
            </a:endParaRPr>
          </a:p>
        </p:txBody>
      </p:sp>
      <p:sp>
        <p:nvSpPr>
          <p:cNvPr id="4" name="Slide Number Placeholder 3">
            <a:extLst>
              <a:ext uri="{FF2B5EF4-FFF2-40B4-BE49-F238E27FC236}">
                <a16:creationId xmlns:a16="http://schemas.microsoft.com/office/drawing/2014/main" id="{3D999CB6-C8A4-1653-2E20-B556A574FF79}"/>
              </a:ext>
            </a:extLst>
          </p:cNvPr>
          <p:cNvSpPr>
            <a:spLocks noGrp="1"/>
          </p:cNvSpPr>
          <p:nvPr>
            <p:ph type="sldNum" sz="quarter" idx="12"/>
          </p:nvPr>
        </p:nvSpPr>
        <p:spPr/>
        <p:txBody>
          <a:bodyPr/>
          <a:lstStyle/>
          <a:p>
            <a:fld id="{6E2D2B3B-882E-40F3-A32F-6DD516915044}" type="slidenum">
              <a:rPr lang="en-US" smtClean="0"/>
              <a:pPr/>
              <a:t>20</a:t>
            </a:fld>
            <a:endParaRPr lang="en-US" dirty="0"/>
          </a:p>
        </p:txBody>
      </p:sp>
      <p:sp>
        <p:nvSpPr>
          <p:cNvPr id="7" name="TextBox 6">
            <a:extLst>
              <a:ext uri="{FF2B5EF4-FFF2-40B4-BE49-F238E27FC236}">
                <a16:creationId xmlns:a16="http://schemas.microsoft.com/office/drawing/2014/main" id="{9B41FF11-9E3B-E82E-6D8F-EE3FDFACD16C}"/>
              </a:ext>
            </a:extLst>
          </p:cNvPr>
          <p:cNvSpPr txBox="1"/>
          <p:nvPr/>
        </p:nvSpPr>
        <p:spPr>
          <a:xfrm>
            <a:off x="1986131" y="4728002"/>
            <a:ext cx="5171738" cy="415498"/>
          </a:xfrm>
          <a:prstGeom prst="rect">
            <a:avLst/>
          </a:prstGeom>
          <a:noFill/>
        </p:spPr>
        <p:txBody>
          <a:bodyPr wrap="square" rtlCol="0">
            <a:spAutoFit/>
          </a:bodyPr>
          <a:lstStyle/>
          <a:p>
            <a:pPr algn="ctr"/>
            <a:r>
              <a:rPr lang="en-US" sz="1050" dirty="0">
                <a:solidFill>
                  <a:schemeClr val="bg1"/>
                </a:solidFill>
              </a:rPr>
              <a:t>https://clinicalinfo.hiv.gov/en/guidelines/hiv-clinical-guidelines-adult-and-adolescent-arv/adherence-continuum-care?view=full</a:t>
            </a:r>
          </a:p>
        </p:txBody>
      </p:sp>
    </p:spTree>
    <p:extLst>
      <p:ext uri="{BB962C8B-B14F-4D97-AF65-F5344CB8AC3E}">
        <p14:creationId xmlns:p14="http://schemas.microsoft.com/office/powerpoint/2010/main" val="37081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E89-4699-0134-AD57-892C1B162E5D}"/>
              </a:ext>
            </a:extLst>
          </p:cNvPr>
          <p:cNvSpPr>
            <a:spLocks noGrp="1"/>
          </p:cNvSpPr>
          <p:nvPr>
            <p:ph type="title"/>
          </p:nvPr>
        </p:nvSpPr>
        <p:spPr/>
        <p:txBody>
          <a:bodyPr/>
          <a:lstStyle/>
          <a:p>
            <a:pPr algn="ctr"/>
            <a:r>
              <a:rPr lang="en-US" dirty="0"/>
              <a:t>Strategies to Improve ART Adherence</a:t>
            </a:r>
          </a:p>
        </p:txBody>
      </p:sp>
      <p:sp>
        <p:nvSpPr>
          <p:cNvPr id="5" name="Content Placeholder 4">
            <a:extLst>
              <a:ext uri="{FF2B5EF4-FFF2-40B4-BE49-F238E27FC236}">
                <a16:creationId xmlns:a16="http://schemas.microsoft.com/office/drawing/2014/main" id="{E36F59B8-4141-055B-0353-F28F10F4F1EE}"/>
              </a:ext>
            </a:extLst>
          </p:cNvPr>
          <p:cNvSpPr>
            <a:spLocks noGrp="1"/>
          </p:cNvSpPr>
          <p:nvPr>
            <p:ph sz="half" idx="1"/>
          </p:nvPr>
        </p:nvSpPr>
        <p:spPr>
          <a:xfrm>
            <a:off x="304799" y="1317308"/>
            <a:ext cx="8315569" cy="3311842"/>
          </a:xfrm>
        </p:spPr>
        <p:txBody>
          <a:bodyPr>
            <a:normAutofit/>
          </a:bodyPr>
          <a:lstStyle/>
          <a:p>
            <a:pPr marL="230188"/>
            <a:r>
              <a:rPr lang="en-US" sz="2800" dirty="0"/>
              <a:t>Assess barriers &amp; develop multidisciplinary</a:t>
            </a:r>
            <a:r>
              <a:rPr lang="en-US" sz="2800" b="1" dirty="0"/>
              <a:t> </a:t>
            </a:r>
            <a:r>
              <a:rPr lang="en-US" sz="2800" dirty="0"/>
              <a:t>plan</a:t>
            </a:r>
          </a:p>
          <a:p>
            <a:pPr lvl="1"/>
            <a:r>
              <a:rPr lang="en-US" dirty="0"/>
              <a:t>Explain process for obtaining ART &amp; refills</a:t>
            </a:r>
          </a:p>
          <a:p>
            <a:pPr lvl="1"/>
            <a:r>
              <a:rPr lang="en-US" dirty="0">
                <a:solidFill>
                  <a:schemeClr val="tx1"/>
                </a:solidFill>
              </a:rPr>
              <a:t>Transportation</a:t>
            </a:r>
          </a:p>
          <a:p>
            <a:pPr lvl="1"/>
            <a:r>
              <a:rPr lang="en-US" dirty="0"/>
              <a:t>Insurance, copay assistance, AIDS Drug Assistance Programs (ADAP)</a:t>
            </a:r>
          </a:p>
          <a:p>
            <a:pPr lvl="1"/>
            <a:r>
              <a:rPr lang="en-US" dirty="0">
                <a:solidFill>
                  <a:schemeClr val="tx1"/>
                </a:solidFill>
              </a:rPr>
              <a:t>Rapid start at time of diagnosis</a:t>
            </a:r>
          </a:p>
          <a:p>
            <a:pPr lvl="1"/>
            <a:r>
              <a:rPr lang="en-US" dirty="0"/>
              <a:t>Collaborate with pharmacy</a:t>
            </a:r>
            <a:endParaRPr lang="en-US" dirty="0">
              <a:solidFill>
                <a:schemeClr val="tx1"/>
              </a:solidFill>
            </a:endParaRPr>
          </a:p>
        </p:txBody>
      </p:sp>
      <p:sp>
        <p:nvSpPr>
          <p:cNvPr id="4" name="Slide Number Placeholder 3">
            <a:extLst>
              <a:ext uri="{FF2B5EF4-FFF2-40B4-BE49-F238E27FC236}">
                <a16:creationId xmlns:a16="http://schemas.microsoft.com/office/drawing/2014/main" id="{3D999CB6-C8A4-1653-2E20-B556A574FF79}"/>
              </a:ext>
            </a:extLst>
          </p:cNvPr>
          <p:cNvSpPr>
            <a:spLocks noGrp="1"/>
          </p:cNvSpPr>
          <p:nvPr>
            <p:ph type="sldNum" sz="quarter" idx="12"/>
          </p:nvPr>
        </p:nvSpPr>
        <p:spPr/>
        <p:txBody>
          <a:bodyPr/>
          <a:lstStyle/>
          <a:p>
            <a:fld id="{6E2D2B3B-882E-40F3-A32F-6DD516915044}" type="slidenum">
              <a:rPr lang="en-US" smtClean="0"/>
              <a:pPr/>
              <a:t>21</a:t>
            </a:fld>
            <a:endParaRPr lang="en-US" dirty="0"/>
          </a:p>
        </p:txBody>
      </p:sp>
      <p:sp>
        <p:nvSpPr>
          <p:cNvPr id="7" name="TextBox 6">
            <a:extLst>
              <a:ext uri="{FF2B5EF4-FFF2-40B4-BE49-F238E27FC236}">
                <a16:creationId xmlns:a16="http://schemas.microsoft.com/office/drawing/2014/main" id="{9B41FF11-9E3B-E82E-6D8F-EE3FDFACD16C}"/>
              </a:ext>
            </a:extLst>
          </p:cNvPr>
          <p:cNvSpPr txBox="1"/>
          <p:nvPr/>
        </p:nvSpPr>
        <p:spPr>
          <a:xfrm>
            <a:off x="1986131" y="4728002"/>
            <a:ext cx="5171738" cy="415498"/>
          </a:xfrm>
          <a:prstGeom prst="rect">
            <a:avLst/>
          </a:prstGeom>
          <a:noFill/>
        </p:spPr>
        <p:txBody>
          <a:bodyPr wrap="square" rtlCol="0">
            <a:spAutoFit/>
          </a:bodyPr>
          <a:lstStyle/>
          <a:p>
            <a:pPr algn="ctr"/>
            <a:r>
              <a:rPr lang="en-US" sz="1050" dirty="0">
                <a:solidFill>
                  <a:schemeClr val="bg1"/>
                </a:solidFill>
              </a:rPr>
              <a:t>https://clinicalinfo.hiv.gov/en/guidelines/hiv-clinical-guidelines-adult-and-adolescent-arv/adherence-continuum-care?view=full</a:t>
            </a:r>
          </a:p>
        </p:txBody>
      </p:sp>
    </p:spTree>
    <p:extLst>
      <p:ext uri="{BB962C8B-B14F-4D97-AF65-F5344CB8AC3E}">
        <p14:creationId xmlns:p14="http://schemas.microsoft.com/office/powerpoint/2010/main" val="227886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E035EB-5A24-91AF-E0DD-54298CEA5A93}"/>
              </a:ext>
            </a:extLst>
          </p:cNvPr>
          <p:cNvSpPr>
            <a:spLocks noGrp="1"/>
          </p:cNvSpPr>
          <p:nvPr>
            <p:ph type="sldNum" sz="quarter" idx="12"/>
          </p:nvPr>
        </p:nvSpPr>
        <p:spPr/>
        <p:txBody>
          <a:bodyPr/>
          <a:lstStyle/>
          <a:p>
            <a:fld id="{6E2D2B3B-882E-40F3-A32F-6DD516915044}" type="slidenum">
              <a:rPr lang="en-US" smtClean="0"/>
              <a:pPr/>
              <a:t>22</a:t>
            </a:fld>
            <a:endParaRPr lang="en-US" dirty="0"/>
          </a:p>
        </p:txBody>
      </p:sp>
      <p:sp>
        <p:nvSpPr>
          <p:cNvPr id="6" name="Title 1">
            <a:extLst>
              <a:ext uri="{FF2B5EF4-FFF2-40B4-BE49-F238E27FC236}">
                <a16:creationId xmlns:a16="http://schemas.microsoft.com/office/drawing/2014/main" id="{1B05509B-2AF3-ADC5-BFC9-4492C8A93FBF}"/>
              </a:ext>
            </a:extLst>
          </p:cNvPr>
          <p:cNvSpPr>
            <a:spLocks noGrp="1"/>
          </p:cNvSpPr>
          <p:nvPr>
            <p:ph type="title"/>
          </p:nvPr>
        </p:nvSpPr>
        <p:spPr>
          <a:xfrm>
            <a:off x="4236464" y="69284"/>
            <a:ext cx="4419600" cy="642481"/>
          </a:xfrm>
        </p:spPr>
        <p:txBody>
          <a:bodyPr/>
          <a:lstStyle/>
          <a:p>
            <a:r>
              <a:rPr lang="en-US" dirty="0"/>
              <a:t>Where We’ve Been</a:t>
            </a:r>
          </a:p>
        </p:txBody>
      </p:sp>
      <p:pic>
        <p:nvPicPr>
          <p:cNvPr id="7" name="Picture 6">
            <a:extLst>
              <a:ext uri="{FF2B5EF4-FFF2-40B4-BE49-F238E27FC236}">
                <a16:creationId xmlns:a16="http://schemas.microsoft.com/office/drawing/2014/main" id="{707A07E9-27C0-E653-150C-175324D0D4E2}"/>
              </a:ext>
            </a:extLst>
          </p:cNvPr>
          <p:cNvPicPr>
            <a:picLocks noChangeAspect="1"/>
          </p:cNvPicPr>
          <p:nvPr/>
        </p:nvPicPr>
        <p:blipFill rotWithShape="1">
          <a:blip r:embed="rId3"/>
          <a:srcRect l="66180" t="11481" r="17963" b="14753"/>
          <a:stretch/>
        </p:blipFill>
        <p:spPr>
          <a:xfrm>
            <a:off x="-1" y="0"/>
            <a:ext cx="3733801" cy="4664364"/>
          </a:xfrm>
          <a:prstGeom prst="rect">
            <a:avLst/>
          </a:prstGeom>
        </p:spPr>
      </p:pic>
      <p:sp>
        <p:nvSpPr>
          <p:cNvPr id="8" name="TextBox 7">
            <a:extLst>
              <a:ext uri="{FF2B5EF4-FFF2-40B4-BE49-F238E27FC236}">
                <a16:creationId xmlns:a16="http://schemas.microsoft.com/office/drawing/2014/main" id="{BDC295D1-0F53-A827-7E48-C5808DE7136B}"/>
              </a:ext>
            </a:extLst>
          </p:cNvPr>
          <p:cNvSpPr txBox="1"/>
          <p:nvPr/>
        </p:nvSpPr>
        <p:spPr>
          <a:xfrm>
            <a:off x="1873250" y="4705350"/>
            <a:ext cx="6019800" cy="461665"/>
          </a:xfrm>
          <a:prstGeom prst="rect">
            <a:avLst/>
          </a:prstGeom>
          <a:noFill/>
        </p:spPr>
        <p:txBody>
          <a:bodyPr wrap="square" rtlCol="0">
            <a:spAutoFit/>
          </a:bodyPr>
          <a:lstStyle/>
          <a:p>
            <a:pPr algn="ctr"/>
            <a:r>
              <a:rPr lang="en-US" sz="1200" dirty="0">
                <a:solidFill>
                  <a:schemeClr val="bg1"/>
                </a:solidFill>
                <a:hlinkClick r:id="rId4">
                  <a:extLst>
                    <a:ext uri="{A12FA001-AC4F-418D-AE19-62706E023703}">
                      <ahyp:hlinkClr xmlns:ahyp="http://schemas.microsoft.com/office/drawing/2018/hyperlinkcolor" val="tx"/>
                    </a:ext>
                  </a:extLst>
                </a:hlinkClick>
              </a:rPr>
              <a:t>https://hivinfo.nih.gov/understanding-hiv/infographics/fda-approval-hiv-medicines</a:t>
            </a:r>
            <a:endParaRPr lang="en-US" sz="1200" dirty="0">
              <a:solidFill>
                <a:schemeClr val="bg1"/>
              </a:solidFill>
            </a:endParaRPr>
          </a:p>
          <a:p>
            <a:pPr algn="ctr"/>
            <a:r>
              <a:rPr lang="en-US" sz="1200" dirty="0">
                <a:solidFill>
                  <a:schemeClr val="bg1"/>
                </a:solidFill>
              </a:rPr>
              <a:t>slide courtesy of Dr. Linda </a:t>
            </a:r>
            <a:r>
              <a:rPr lang="en-US" sz="1200" dirty="0" err="1">
                <a:solidFill>
                  <a:schemeClr val="bg1"/>
                </a:solidFill>
              </a:rPr>
              <a:t>Gorgos</a:t>
            </a:r>
            <a:r>
              <a:rPr lang="en-US" sz="1200" dirty="0">
                <a:solidFill>
                  <a:schemeClr val="bg1"/>
                </a:solidFill>
              </a:rPr>
              <a:t>, MD</a:t>
            </a:r>
          </a:p>
        </p:txBody>
      </p:sp>
      <p:graphicFrame>
        <p:nvGraphicFramePr>
          <p:cNvPr id="9" name="Diagram 8">
            <a:extLst>
              <a:ext uri="{FF2B5EF4-FFF2-40B4-BE49-F238E27FC236}">
                <a16:creationId xmlns:a16="http://schemas.microsoft.com/office/drawing/2014/main" id="{8AA1C962-0411-BA33-9D94-C1BB17D4E6CB}"/>
              </a:ext>
            </a:extLst>
          </p:cNvPr>
          <p:cNvGraphicFramePr/>
          <p:nvPr>
            <p:extLst>
              <p:ext uri="{D42A27DB-BD31-4B8C-83A1-F6EECF244321}">
                <p14:modId xmlns:p14="http://schemas.microsoft.com/office/powerpoint/2010/main" val="158559376"/>
              </p:ext>
            </p:extLst>
          </p:nvPr>
        </p:nvGraphicFramePr>
        <p:xfrm>
          <a:off x="3733800" y="711765"/>
          <a:ext cx="5410200" cy="39271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230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76E4E-D562-1D99-2B65-F6A8274A5C57}"/>
              </a:ext>
            </a:extLst>
          </p:cNvPr>
          <p:cNvSpPr>
            <a:spLocks noGrp="1"/>
          </p:cNvSpPr>
          <p:nvPr>
            <p:ph type="sldNum" sz="quarter" idx="12"/>
          </p:nvPr>
        </p:nvSpPr>
        <p:spPr/>
        <p:txBody>
          <a:bodyPr/>
          <a:lstStyle/>
          <a:p>
            <a:fld id="{6E2D2B3B-882E-40F3-A32F-6DD516915044}" type="slidenum">
              <a:rPr lang="en-US" smtClean="0"/>
              <a:pPr/>
              <a:t>23</a:t>
            </a:fld>
            <a:endParaRPr lang="en-US" dirty="0"/>
          </a:p>
        </p:txBody>
      </p:sp>
      <p:sp>
        <p:nvSpPr>
          <p:cNvPr id="8" name="Title 1">
            <a:extLst>
              <a:ext uri="{FF2B5EF4-FFF2-40B4-BE49-F238E27FC236}">
                <a16:creationId xmlns:a16="http://schemas.microsoft.com/office/drawing/2014/main" id="{83ACDE75-3700-7976-CE1D-A776E1F2A886}"/>
              </a:ext>
            </a:extLst>
          </p:cNvPr>
          <p:cNvSpPr>
            <a:spLocks noGrp="1"/>
          </p:cNvSpPr>
          <p:nvPr>
            <p:ph type="title"/>
          </p:nvPr>
        </p:nvSpPr>
        <p:spPr>
          <a:xfrm>
            <a:off x="223715" y="116908"/>
            <a:ext cx="8315569" cy="613171"/>
          </a:xfrm>
        </p:spPr>
        <p:txBody>
          <a:bodyPr anchor="ctr">
            <a:normAutofit fontScale="90000"/>
          </a:bodyPr>
          <a:lstStyle/>
          <a:p>
            <a:pPr algn="ctr"/>
            <a:r>
              <a:rPr lang="en-US" dirty="0"/>
              <a:t>Where Are We Going?</a:t>
            </a:r>
          </a:p>
        </p:txBody>
      </p:sp>
      <p:graphicFrame>
        <p:nvGraphicFramePr>
          <p:cNvPr id="9" name="Content Placeholder 2">
            <a:extLst>
              <a:ext uri="{FF2B5EF4-FFF2-40B4-BE49-F238E27FC236}">
                <a16:creationId xmlns:a16="http://schemas.microsoft.com/office/drawing/2014/main" id="{5002B01A-D689-FDEB-BF7E-2D385FB9155D}"/>
              </a:ext>
            </a:extLst>
          </p:cNvPr>
          <p:cNvGraphicFramePr>
            <a:graphicFrameLocks/>
          </p:cNvGraphicFramePr>
          <p:nvPr>
            <p:extLst>
              <p:ext uri="{D42A27DB-BD31-4B8C-83A1-F6EECF244321}">
                <p14:modId xmlns:p14="http://schemas.microsoft.com/office/powerpoint/2010/main" val="3451574813"/>
              </p:ext>
            </p:extLst>
          </p:nvPr>
        </p:nvGraphicFramePr>
        <p:xfrm>
          <a:off x="441889" y="730080"/>
          <a:ext cx="8397311" cy="391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9436E53-353B-5A28-1BB4-87C0CFB53702}"/>
              </a:ext>
            </a:extLst>
          </p:cNvPr>
          <p:cNvSpPr txBox="1"/>
          <p:nvPr/>
        </p:nvSpPr>
        <p:spPr>
          <a:xfrm>
            <a:off x="1873250" y="4733151"/>
            <a:ext cx="6019800" cy="276999"/>
          </a:xfrm>
          <a:prstGeom prst="rect">
            <a:avLst/>
          </a:prstGeom>
          <a:noFill/>
        </p:spPr>
        <p:txBody>
          <a:bodyPr wrap="square" rtlCol="0">
            <a:spAutoFit/>
          </a:bodyPr>
          <a:lstStyle/>
          <a:p>
            <a:pPr algn="ctr"/>
            <a:r>
              <a:rPr lang="en-US" sz="1200" dirty="0">
                <a:solidFill>
                  <a:schemeClr val="bg1"/>
                </a:solidFill>
              </a:rPr>
              <a:t>slide courtesy of Dr. Linda </a:t>
            </a:r>
            <a:r>
              <a:rPr lang="en-US" sz="1200" dirty="0" err="1">
                <a:solidFill>
                  <a:schemeClr val="bg1"/>
                </a:solidFill>
              </a:rPr>
              <a:t>Gorgos</a:t>
            </a:r>
            <a:r>
              <a:rPr lang="en-US" sz="1200" dirty="0">
                <a:solidFill>
                  <a:schemeClr val="bg1"/>
                </a:solidFill>
              </a:rPr>
              <a:t>, MD</a:t>
            </a:r>
          </a:p>
        </p:txBody>
      </p:sp>
    </p:spTree>
    <p:extLst>
      <p:ext uri="{BB962C8B-B14F-4D97-AF65-F5344CB8AC3E}">
        <p14:creationId xmlns:p14="http://schemas.microsoft.com/office/powerpoint/2010/main" val="330744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F510-B187-384C-0F68-7A0D12C98424}"/>
              </a:ext>
            </a:extLst>
          </p:cNvPr>
          <p:cNvSpPr>
            <a:spLocks noGrp="1"/>
          </p:cNvSpPr>
          <p:nvPr>
            <p:ph type="title"/>
          </p:nvPr>
        </p:nvSpPr>
        <p:spPr>
          <a:xfrm>
            <a:off x="457200" y="205979"/>
            <a:ext cx="8382000" cy="857250"/>
          </a:xfrm>
        </p:spPr>
        <p:txBody>
          <a:bodyPr/>
          <a:lstStyle/>
          <a:p>
            <a:pPr algn="ctr"/>
            <a:r>
              <a:rPr lang="en-US" sz="3200" dirty="0"/>
              <a:t>Antiretrovirals with New Mechanisms of Action</a:t>
            </a:r>
          </a:p>
        </p:txBody>
      </p:sp>
      <p:sp>
        <p:nvSpPr>
          <p:cNvPr id="3" name="Content Placeholder 2">
            <a:extLst>
              <a:ext uri="{FF2B5EF4-FFF2-40B4-BE49-F238E27FC236}">
                <a16:creationId xmlns:a16="http://schemas.microsoft.com/office/drawing/2014/main" id="{817B7636-4FF5-B2AC-076B-AE1BCAE28DA0}"/>
              </a:ext>
            </a:extLst>
          </p:cNvPr>
          <p:cNvSpPr>
            <a:spLocks noGrp="1"/>
          </p:cNvSpPr>
          <p:nvPr>
            <p:ph idx="1"/>
          </p:nvPr>
        </p:nvSpPr>
        <p:spPr>
          <a:xfrm>
            <a:off x="457200" y="1200150"/>
            <a:ext cx="8315569" cy="3529262"/>
          </a:xfrm>
        </p:spPr>
        <p:txBody>
          <a:bodyPr>
            <a:normAutofit fontScale="92500" lnSpcReduction="10000"/>
          </a:bodyPr>
          <a:lstStyle/>
          <a:p>
            <a:pPr marL="228600">
              <a:spcBef>
                <a:spcPts val="0"/>
              </a:spcBef>
            </a:pPr>
            <a:r>
              <a:rPr lang="en-US" b="1" dirty="0"/>
              <a:t>Capsid Inhibitors</a:t>
            </a:r>
          </a:p>
          <a:p>
            <a:pPr marL="457200" lvl="1" indent="-217488">
              <a:spcBef>
                <a:spcPts val="0"/>
              </a:spcBef>
            </a:pPr>
            <a:r>
              <a:rPr lang="en-US" dirty="0" err="1"/>
              <a:t>Lenacapavir</a:t>
            </a:r>
            <a:r>
              <a:rPr lang="en-US" dirty="0"/>
              <a:t> – recently approved for use in multidrug resistance</a:t>
            </a:r>
          </a:p>
          <a:p>
            <a:pPr marL="228600">
              <a:spcBef>
                <a:spcPts val="1200"/>
              </a:spcBef>
            </a:pPr>
            <a:r>
              <a:rPr lang="en-US" b="1" dirty="0"/>
              <a:t>Maturation Inhibitors</a:t>
            </a:r>
          </a:p>
          <a:p>
            <a:pPr marL="457200" lvl="1">
              <a:spcBef>
                <a:spcPts val="0"/>
              </a:spcBef>
            </a:pPr>
            <a:r>
              <a:rPr lang="en-US" dirty="0"/>
              <a:t>GSK 3640254 – Phase 2 trials in treatment naive</a:t>
            </a:r>
          </a:p>
          <a:p>
            <a:pPr marL="228600">
              <a:spcBef>
                <a:spcPts val="1200"/>
              </a:spcBef>
            </a:pPr>
            <a:r>
              <a:rPr lang="en-US" b="1" dirty="0"/>
              <a:t>Nucleoside Reverse Transcription Translocation Inhibitors (NRTTI)</a:t>
            </a:r>
          </a:p>
          <a:p>
            <a:pPr marL="457200" lvl="1">
              <a:spcBef>
                <a:spcPts val="0"/>
              </a:spcBef>
            </a:pPr>
            <a:r>
              <a:rPr lang="en-US" dirty="0" err="1"/>
              <a:t>Islatravir</a:t>
            </a:r>
            <a:r>
              <a:rPr lang="en-US" dirty="0"/>
              <a:t> – in Phase 2 and Phase 3 trials</a:t>
            </a:r>
          </a:p>
          <a:p>
            <a:pPr marL="228600">
              <a:spcBef>
                <a:spcPts val="1200"/>
              </a:spcBef>
            </a:pPr>
            <a:r>
              <a:rPr lang="en-US" b="1" dirty="0"/>
              <a:t>Immune based therapy </a:t>
            </a:r>
            <a:endParaRPr lang="en-US" dirty="0"/>
          </a:p>
          <a:p>
            <a:pPr marL="457200" lvl="1" indent="-217488">
              <a:spcBef>
                <a:spcPts val="0"/>
              </a:spcBef>
            </a:pPr>
            <a:r>
              <a:rPr lang="en-US" dirty="0"/>
              <a:t>Broadly neutralizing antibodies (</a:t>
            </a:r>
            <a:r>
              <a:rPr lang="en-US" dirty="0" err="1"/>
              <a:t>bNAbs</a:t>
            </a:r>
            <a:r>
              <a:rPr lang="en-US" dirty="0"/>
              <a:t>) - Phase 1 &amp; Phase 2 trials for treatment</a:t>
            </a:r>
          </a:p>
        </p:txBody>
      </p:sp>
      <p:sp>
        <p:nvSpPr>
          <p:cNvPr id="4" name="Slide Number Placeholder 3">
            <a:extLst>
              <a:ext uri="{FF2B5EF4-FFF2-40B4-BE49-F238E27FC236}">
                <a16:creationId xmlns:a16="http://schemas.microsoft.com/office/drawing/2014/main" id="{54E22A2B-E7A3-0D4B-699F-508BEFE2EE8F}"/>
              </a:ext>
            </a:extLst>
          </p:cNvPr>
          <p:cNvSpPr>
            <a:spLocks noGrp="1"/>
          </p:cNvSpPr>
          <p:nvPr>
            <p:ph type="sldNum" sz="quarter" idx="12"/>
          </p:nvPr>
        </p:nvSpPr>
        <p:spPr/>
        <p:txBody>
          <a:bodyPr/>
          <a:lstStyle/>
          <a:p>
            <a:fld id="{6E2D2B3B-882E-40F3-A32F-6DD516915044}" type="slidenum">
              <a:rPr lang="en-US" smtClean="0"/>
              <a:pPr/>
              <a:t>24</a:t>
            </a:fld>
            <a:endParaRPr lang="en-US" dirty="0"/>
          </a:p>
        </p:txBody>
      </p:sp>
      <p:sp>
        <p:nvSpPr>
          <p:cNvPr id="5" name="TextBox 4">
            <a:extLst>
              <a:ext uri="{FF2B5EF4-FFF2-40B4-BE49-F238E27FC236}">
                <a16:creationId xmlns:a16="http://schemas.microsoft.com/office/drawing/2014/main" id="{75A52EF6-4012-476C-8F41-31C1E7B24578}"/>
              </a:ext>
            </a:extLst>
          </p:cNvPr>
          <p:cNvSpPr txBox="1"/>
          <p:nvPr/>
        </p:nvSpPr>
        <p:spPr>
          <a:xfrm>
            <a:off x="1873250" y="4733151"/>
            <a:ext cx="6019800" cy="276999"/>
          </a:xfrm>
          <a:prstGeom prst="rect">
            <a:avLst/>
          </a:prstGeom>
          <a:noFill/>
        </p:spPr>
        <p:txBody>
          <a:bodyPr wrap="square" rtlCol="0">
            <a:spAutoFit/>
          </a:bodyPr>
          <a:lstStyle/>
          <a:p>
            <a:pPr algn="ctr"/>
            <a:r>
              <a:rPr lang="en-US" sz="1200" dirty="0">
                <a:solidFill>
                  <a:schemeClr val="bg1"/>
                </a:solidFill>
              </a:rPr>
              <a:t>slide courtesy of Dr. Linda </a:t>
            </a:r>
            <a:r>
              <a:rPr lang="en-US" sz="1200" dirty="0" err="1">
                <a:solidFill>
                  <a:schemeClr val="bg1"/>
                </a:solidFill>
              </a:rPr>
              <a:t>Gorgos</a:t>
            </a:r>
            <a:r>
              <a:rPr lang="en-US" sz="1200" dirty="0">
                <a:solidFill>
                  <a:schemeClr val="bg1"/>
                </a:solidFill>
              </a:rPr>
              <a:t>, MD</a:t>
            </a:r>
          </a:p>
        </p:txBody>
      </p:sp>
    </p:spTree>
    <p:extLst>
      <p:ext uri="{BB962C8B-B14F-4D97-AF65-F5344CB8AC3E}">
        <p14:creationId xmlns:p14="http://schemas.microsoft.com/office/powerpoint/2010/main" val="210718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EF77-F08A-8D4F-8D44-C0C79BDF5C1E}"/>
              </a:ext>
            </a:extLst>
          </p:cNvPr>
          <p:cNvSpPr>
            <a:spLocks noGrp="1"/>
          </p:cNvSpPr>
          <p:nvPr>
            <p:ph type="title"/>
          </p:nvPr>
        </p:nvSpPr>
        <p:spPr>
          <a:xfrm>
            <a:off x="285750" y="174270"/>
            <a:ext cx="8401049" cy="857250"/>
          </a:xfrm>
        </p:spPr>
        <p:txBody>
          <a:bodyPr/>
          <a:lstStyle/>
          <a:p>
            <a:pPr algn="ctr"/>
            <a:r>
              <a:rPr lang="en-US" dirty="0"/>
              <a:t>Novel Delivery Mechanisms</a:t>
            </a:r>
          </a:p>
        </p:txBody>
      </p:sp>
      <p:sp>
        <p:nvSpPr>
          <p:cNvPr id="4" name="Slide Number Placeholder 3">
            <a:extLst>
              <a:ext uri="{FF2B5EF4-FFF2-40B4-BE49-F238E27FC236}">
                <a16:creationId xmlns:a16="http://schemas.microsoft.com/office/drawing/2014/main" id="{AE3A37B1-4D5B-7E50-D45B-520E747276C2}"/>
              </a:ext>
            </a:extLst>
          </p:cNvPr>
          <p:cNvSpPr>
            <a:spLocks noGrp="1"/>
          </p:cNvSpPr>
          <p:nvPr>
            <p:ph type="sldNum" sz="quarter" idx="12"/>
          </p:nvPr>
        </p:nvSpPr>
        <p:spPr/>
        <p:txBody>
          <a:bodyPr/>
          <a:lstStyle/>
          <a:p>
            <a:fld id="{6E2D2B3B-882E-40F3-A32F-6DD516915044}" type="slidenum">
              <a:rPr lang="en-US" smtClean="0"/>
              <a:pPr/>
              <a:t>25</a:t>
            </a:fld>
            <a:endParaRPr lang="en-US"/>
          </a:p>
        </p:txBody>
      </p:sp>
      <p:pic>
        <p:nvPicPr>
          <p:cNvPr id="6" name="Picture 5">
            <a:extLst>
              <a:ext uri="{FF2B5EF4-FFF2-40B4-BE49-F238E27FC236}">
                <a16:creationId xmlns:a16="http://schemas.microsoft.com/office/drawing/2014/main" id="{6660FB0F-E1A6-E83A-DC8E-D5D510EE7978}"/>
              </a:ext>
            </a:extLst>
          </p:cNvPr>
          <p:cNvPicPr>
            <a:picLocks noChangeAspect="1"/>
          </p:cNvPicPr>
          <p:nvPr/>
        </p:nvPicPr>
        <p:blipFill rotWithShape="1">
          <a:blip r:embed="rId3"/>
          <a:srcRect l="63824" t="29696" r="28613" b="48365"/>
          <a:stretch/>
        </p:blipFill>
        <p:spPr>
          <a:xfrm>
            <a:off x="-1" y="1619372"/>
            <a:ext cx="2199917" cy="1794794"/>
          </a:xfrm>
          <a:prstGeom prst="rect">
            <a:avLst/>
          </a:prstGeom>
        </p:spPr>
      </p:pic>
      <p:sp>
        <p:nvSpPr>
          <p:cNvPr id="7" name="TextBox 6">
            <a:extLst>
              <a:ext uri="{FF2B5EF4-FFF2-40B4-BE49-F238E27FC236}">
                <a16:creationId xmlns:a16="http://schemas.microsoft.com/office/drawing/2014/main" id="{0F2B3824-08BA-F3C4-1B24-807993092752}"/>
              </a:ext>
            </a:extLst>
          </p:cNvPr>
          <p:cNvSpPr txBox="1"/>
          <p:nvPr/>
        </p:nvSpPr>
        <p:spPr>
          <a:xfrm>
            <a:off x="142517" y="1140780"/>
            <a:ext cx="2057400" cy="369332"/>
          </a:xfrm>
          <a:prstGeom prst="rect">
            <a:avLst/>
          </a:prstGeom>
          <a:noFill/>
          <a:ln>
            <a:solidFill>
              <a:schemeClr val="tx1"/>
            </a:solidFill>
          </a:ln>
        </p:spPr>
        <p:txBody>
          <a:bodyPr wrap="square" rtlCol="0">
            <a:spAutoFit/>
          </a:bodyPr>
          <a:lstStyle/>
          <a:p>
            <a:r>
              <a:rPr lang="en-US" dirty="0"/>
              <a:t>Refillable Implants</a:t>
            </a:r>
          </a:p>
        </p:txBody>
      </p:sp>
      <p:sp>
        <p:nvSpPr>
          <p:cNvPr id="8" name="TextBox 7">
            <a:extLst>
              <a:ext uri="{FF2B5EF4-FFF2-40B4-BE49-F238E27FC236}">
                <a16:creationId xmlns:a16="http://schemas.microsoft.com/office/drawing/2014/main" id="{95C5EEAD-6DE0-A4C5-E585-C7955EB97ADE}"/>
              </a:ext>
            </a:extLst>
          </p:cNvPr>
          <p:cNvSpPr txBox="1"/>
          <p:nvPr/>
        </p:nvSpPr>
        <p:spPr>
          <a:xfrm>
            <a:off x="416380" y="3992210"/>
            <a:ext cx="8705849" cy="600164"/>
          </a:xfrm>
          <a:prstGeom prst="rect">
            <a:avLst/>
          </a:prstGeom>
          <a:noFill/>
        </p:spPr>
        <p:txBody>
          <a:bodyPr wrap="square" rtlCol="0">
            <a:spAutoFit/>
          </a:bodyPr>
          <a:lstStyle/>
          <a:p>
            <a:r>
              <a:rPr lang="en-US" sz="1100" dirty="0" err="1"/>
              <a:t>Grattoni</a:t>
            </a:r>
            <a:r>
              <a:rPr lang="en-US" sz="1100" dirty="0"/>
              <a:t> A et al, Ultra long-acting refillable </a:t>
            </a:r>
            <a:r>
              <a:rPr lang="en-US" sz="1100" dirty="0" err="1"/>
              <a:t>islatravir</a:t>
            </a:r>
            <a:r>
              <a:rPr lang="en-US" sz="1100" dirty="0"/>
              <a:t> implant fully protects NHP against SHIV, CROI 2023, Abstract 192</a:t>
            </a:r>
          </a:p>
          <a:p>
            <a:r>
              <a:rPr lang="en-US" sz="1100" dirty="0"/>
              <a:t>Young I et al, Pharmacokinetics and Xray Imaging of Long Acting Cabotegravir In Situ forming Implant, CROI 2023, Abstract 991</a:t>
            </a:r>
          </a:p>
          <a:p>
            <a:r>
              <a:rPr lang="en-US" sz="1100" dirty="0"/>
              <a:t>Fofana J et al, Dual antiretroviral loaded nanoparticles for long-acting suppressive HIV therapy, CROI 2023, Abstract 427</a:t>
            </a:r>
          </a:p>
        </p:txBody>
      </p:sp>
      <p:pic>
        <p:nvPicPr>
          <p:cNvPr id="10" name="Picture 9">
            <a:extLst>
              <a:ext uri="{FF2B5EF4-FFF2-40B4-BE49-F238E27FC236}">
                <a16:creationId xmlns:a16="http://schemas.microsoft.com/office/drawing/2014/main" id="{E38E1861-2C94-DBB8-45B4-262E5903221D}"/>
              </a:ext>
            </a:extLst>
          </p:cNvPr>
          <p:cNvPicPr>
            <a:picLocks noChangeAspect="1"/>
          </p:cNvPicPr>
          <p:nvPr/>
        </p:nvPicPr>
        <p:blipFill rotWithShape="1">
          <a:blip r:embed="rId4"/>
          <a:srcRect l="62841" t="43127" r="7890" b="11480"/>
          <a:stretch/>
        </p:blipFill>
        <p:spPr>
          <a:xfrm>
            <a:off x="2298361" y="1637901"/>
            <a:ext cx="4300180" cy="1875717"/>
          </a:xfrm>
          <a:prstGeom prst="rect">
            <a:avLst/>
          </a:prstGeom>
        </p:spPr>
      </p:pic>
      <p:sp>
        <p:nvSpPr>
          <p:cNvPr id="11" name="TextBox 10">
            <a:extLst>
              <a:ext uri="{FF2B5EF4-FFF2-40B4-BE49-F238E27FC236}">
                <a16:creationId xmlns:a16="http://schemas.microsoft.com/office/drawing/2014/main" id="{80C5DB9B-26B7-9B44-584F-1A8012B671ED}"/>
              </a:ext>
            </a:extLst>
          </p:cNvPr>
          <p:cNvSpPr txBox="1"/>
          <p:nvPr/>
        </p:nvSpPr>
        <p:spPr>
          <a:xfrm>
            <a:off x="2476268" y="1140780"/>
            <a:ext cx="4038600" cy="369332"/>
          </a:xfrm>
          <a:prstGeom prst="rect">
            <a:avLst/>
          </a:prstGeom>
          <a:noFill/>
          <a:ln>
            <a:solidFill>
              <a:schemeClr val="tx1"/>
            </a:solidFill>
          </a:ln>
        </p:spPr>
        <p:txBody>
          <a:bodyPr wrap="square" rtlCol="0">
            <a:spAutoFit/>
          </a:bodyPr>
          <a:lstStyle/>
          <a:p>
            <a:pPr algn="ctr"/>
            <a:r>
              <a:rPr lang="en-US" dirty="0"/>
              <a:t>Ultra Long-Acting Implants</a:t>
            </a:r>
          </a:p>
        </p:txBody>
      </p:sp>
      <p:pic>
        <p:nvPicPr>
          <p:cNvPr id="13" name="Picture 12">
            <a:extLst>
              <a:ext uri="{FF2B5EF4-FFF2-40B4-BE49-F238E27FC236}">
                <a16:creationId xmlns:a16="http://schemas.microsoft.com/office/drawing/2014/main" id="{8A1A7645-C143-CF0E-6382-FD18B0318CC3}"/>
              </a:ext>
            </a:extLst>
          </p:cNvPr>
          <p:cNvPicPr>
            <a:picLocks noChangeAspect="1"/>
          </p:cNvPicPr>
          <p:nvPr/>
        </p:nvPicPr>
        <p:blipFill rotWithShape="1">
          <a:blip r:embed="rId5"/>
          <a:srcRect l="74671" t="40386" r="12487" b="24494"/>
          <a:stretch/>
        </p:blipFill>
        <p:spPr>
          <a:xfrm>
            <a:off x="6387093" y="1888771"/>
            <a:ext cx="2735137" cy="2103440"/>
          </a:xfrm>
          <a:prstGeom prst="rect">
            <a:avLst/>
          </a:prstGeom>
        </p:spPr>
      </p:pic>
      <p:sp>
        <p:nvSpPr>
          <p:cNvPr id="14" name="TextBox 13">
            <a:extLst>
              <a:ext uri="{FF2B5EF4-FFF2-40B4-BE49-F238E27FC236}">
                <a16:creationId xmlns:a16="http://schemas.microsoft.com/office/drawing/2014/main" id="{26AE202C-8846-E149-57B8-140E24CC9EA0}"/>
              </a:ext>
            </a:extLst>
          </p:cNvPr>
          <p:cNvSpPr txBox="1"/>
          <p:nvPr/>
        </p:nvSpPr>
        <p:spPr>
          <a:xfrm>
            <a:off x="6696986" y="965440"/>
            <a:ext cx="2303891" cy="923330"/>
          </a:xfrm>
          <a:prstGeom prst="rect">
            <a:avLst/>
          </a:prstGeom>
          <a:noFill/>
          <a:ln>
            <a:solidFill>
              <a:schemeClr val="tx1"/>
            </a:solidFill>
          </a:ln>
        </p:spPr>
        <p:txBody>
          <a:bodyPr wrap="square" rtlCol="0">
            <a:spAutoFit/>
          </a:bodyPr>
          <a:lstStyle/>
          <a:p>
            <a:pPr algn="ctr"/>
            <a:r>
              <a:rPr lang="en-US" dirty="0"/>
              <a:t>Multi-drug Nanoparticle Injectables</a:t>
            </a:r>
          </a:p>
        </p:txBody>
      </p:sp>
      <p:sp>
        <p:nvSpPr>
          <p:cNvPr id="3" name="TextBox 2">
            <a:extLst>
              <a:ext uri="{FF2B5EF4-FFF2-40B4-BE49-F238E27FC236}">
                <a16:creationId xmlns:a16="http://schemas.microsoft.com/office/drawing/2014/main" id="{D9A5C31F-48A4-EEE6-071B-FAD8D810950F}"/>
              </a:ext>
            </a:extLst>
          </p:cNvPr>
          <p:cNvSpPr txBox="1"/>
          <p:nvPr/>
        </p:nvSpPr>
        <p:spPr>
          <a:xfrm>
            <a:off x="1873250" y="4733151"/>
            <a:ext cx="6019800" cy="276999"/>
          </a:xfrm>
          <a:prstGeom prst="rect">
            <a:avLst/>
          </a:prstGeom>
          <a:noFill/>
        </p:spPr>
        <p:txBody>
          <a:bodyPr wrap="square" rtlCol="0">
            <a:spAutoFit/>
          </a:bodyPr>
          <a:lstStyle/>
          <a:p>
            <a:pPr algn="ctr"/>
            <a:r>
              <a:rPr lang="en-US" sz="1200" dirty="0">
                <a:solidFill>
                  <a:schemeClr val="bg1"/>
                </a:solidFill>
              </a:rPr>
              <a:t>slide courtesy of Dr. Linda </a:t>
            </a:r>
            <a:r>
              <a:rPr lang="en-US" sz="1200" dirty="0" err="1">
                <a:solidFill>
                  <a:schemeClr val="bg1"/>
                </a:solidFill>
              </a:rPr>
              <a:t>Gorgos</a:t>
            </a:r>
            <a:r>
              <a:rPr lang="en-US" sz="1200" dirty="0">
                <a:solidFill>
                  <a:schemeClr val="bg1"/>
                </a:solidFill>
              </a:rPr>
              <a:t>, MD</a:t>
            </a:r>
          </a:p>
        </p:txBody>
      </p:sp>
    </p:spTree>
    <p:extLst>
      <p:ext uri="{BB962C8B-B14F-4D97-AF65-F5344CB8AC3E}">
        <p14:creationId xmlns:p14="http://schemas.microsoft.com/office/powerpoint/2010/main" val="88454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D8EF-CCF5-6D18-B323-ACF1C3A5CF86}"/>
              </a:ext>
            </a:extLst>
          </p:cNvPr>
          <p:cNvSpPr>
            <a:spLocks noGrp="1"/>
          </p:cNvSpPr>
          <p:nvPr>
            <p:ph type="title"/>
          </p:nvPr>
        </p:nvSpPr>
        <p:spPr>
          <a:xfrm>
            <a:off x="216219" y="209550"/>
            <a:ext cx="8315569" cy="762000"/>
          </a:xfrm>
        </p:spPr>
        <p:txBody>
          <a:bodyPr/>
          <a:lstStyle/>
          <a:p>
            <a:pPr algn="ctr"/>
            <a:r>
              <a:rPr lang="en-US" sz="3600" dirty="0"/>
              <a:t>The hope for long-acting therapy</a:t>
            </a:r>
          </a:p>
        </p:txBody>
      </p:sp>
      <p:sp>
        <p:nvSpPr>
          <p:cNvPr id="3" name="Content Placeholder 2">
            <a:extLst>
              <a:ext uri="{FF2B5EF4-FFF2-40B4-BE49-F238E27FC236}">
                <a16:creationId xmlns:a16="http://schemas.microsoft.com/office/drawing/2014/main" id="{F451BFEE-F344-702C-3CB1-01248CAF0B51}"/>
              </a:ext>
            </a:extLst>
          </p:cNvPr>
          <p:cNvSpPr>
            <a:spLocks noGrp="1"/>
          </p:cNvSpPr>
          <p:nvPr>
            <p:ph idx="1"/>
          </p:nvPr>
        </p:nvSpPr>
        <p:spPr>
          <a:xfrm>
            <a:off x="414215" y="1276350"/>
            <a:ext cx="8315569" cy="3300662"/>
          </a:xfrm>
        </p:spPr>
        <p:txBody>
          <a:bodyPr>
            <a:normAutofit/>
          </a:bodyPr>
          <a:lstStyle/>
          <a:p>
            <a:pPr>
              <a:spcBef>
                <a:spcPts val="1200"/>
              </a:spcBef>
            </a:pPr>
            <a:r>
              <a:rPr lang="en-US" dirty="0"/>
              <a:t>High demand</a:t>
            </a:r>
          </a:p>
          <a:p>
            <a:pPr lvl="1">
              <a:spcBef>
                <a:spcPts val="600"/>
              </a:spcBef>
            </a:pPr>
            <a:r>
              <a:rPr lang="en-US" dirty="0"/>
              <a:t>Patients want it!</a:t>
            </a:r>
          </a:p>
          <a:p>
            <a:pPr>
              <a:spcBef>
                <a:spcPts val="1200"/>
              </a:spcBef>
            </a:pPr>
            <a:r>
              <a:rPr lang="en-US" dirty="0"/>
              <a:t>Unrealized </a:t>
            </a:r>
            <a:r>
              <a:rPr lang="en-US" b="1" dirty="0"/>
              <a:t>potential </a:t>
            </a:r>
            <a:r>
              <a:rPr lang="en-US" dirty="0"/>
              <a:t>for current long acting injectables</a:t>
            </a:r>
          </a:p>
          <a:p>
            <a:pPr lvl="1">
              <a:spcBef>
                <a:spcPts val="600"/>
              </a:spcBef>
            </a:pPr>
            <a:r>
              <a:rPr lang="en-US" dirty="0"/>
              <a:t>Implementation hurdles</a:t>
            </a:r>
          </a:p>
          <a:p>
            <a:pPr lvl="1">
              <a:spcBef>
                <a:spcPts val="600"/>
              </a:spcBef>
            </a:pPr>
            <a:r>
              <a:rPr lang="en-US" dirty="0"/>
              <a:t>Delivery in less resourced settings</a:t>
            </a:r>
          </a:p>
        </p:txBody>
      </p:sp>
      <p:sp>
        <p:nvSpPr>
          <p:cNvPr id="4" name="Slide Number Placeholder 3">
            <a:extLst>
              <a:ext uri="{FF2B5EF4-FFF2-40B4-BE49-F238E27FC236}">
                <a16:creationId xmlns:a16="http://schemas.microsoft.com/office/drawing/2014/main" id="{59D083C0-9733-BA9E-0943-A3D46AABFCCE}"/>
              </a:ext>
            </a:extLst>
          </p:cNvPr>
          <p:cNvSpPr>
            <a:spLocks noGrp="1"/>
          </p:cNvSpPr>
          <p:nvPr>
            <p:ph type="sldNum" sz="quarter" idx="12"/>
          </p:nvPr>
        </p:nvSpPr>
        <p:spPr/>
        <p:txBody>
          <a:bodyPr/>
          <a:lstStyle/>
          <a:p>
            <a:fld id="{6E2D2B3B-882E-40F3-A32F-6DD516915044}" type="slidenum">
              <a:rPr lang="en-US" smtClean="0"/>
              <a:pPr/>
              <a:t>26</a:t>
            </a:fld>
            <a:endParaRPr lang="en-US"/>
          </a:p>
        </p:txBody>
      </p:sp>
      <p:sp>
        <p:nvSpPr>
          <p:cNvPr id="5" name="TextBox 4">
            <a:extLst>
              <a:ext uri="{FF2B5EF4-FFF2-40B4-BE49-F238E27FC236}">
                <a16:creationId xmlns:a16="http://schemas.microsoft.com/office/drawing/2014/main" id="{0BF1C0ED-AB11-3BE1-884A-F4724301D76E}"/>
              </a:ext>
            </a:extLst>
          </p:cNvPr>
          <p:cNvSpPr txBox="1"/>
          <p:nvPr/>
        </p:nvSpPr>
        <p:spPr>
          <a:xfrm>
            <a:off x="1873250" y="4733151"/>
            <a:ext cx="6019800" cy="276999"/>
          </a:xfrm>
          <a:prstGeom prst="rect">
            <a:avLst/>
          </a:prstGeom>
          <a:noFill/>
        </p:spPr>
        <p:txBody>
          <a:bodyPr wrap="square" rtlCol="0">
            <a:spAutoFit/>
          </a:bodyPr>
          <a:lstStyle/>
          <a:p>
            <a:pPr algn="ctr"/>
            <a:r>
              <a:rPr lang="en-US" sz="1200" dirty="0">
                <a:solidFill>
                  <a:schemeClr val="bg1"/>
                </a:solidFill>
              </a:rPr>
              <a:t>slide courtesy of Dr. Linda </a:t>
            </a:r>
            <a:r>
              <a:rPr lang="en-US" sz="1200" dirty="0" err="1">
                <a:solidFill>
                  <a:schemeClr val="bg1"/>
                </a:solidFill>
              </a:rPr>
              <a:t>Gorgos</a:t>
            </a:r>
            <a:r>
              <a:rPr lang="en-US" sz="1200" dirty="0">
                <a:solidFill>
                  <a:schemeClr val="bg1"/>
                </a:solidFill>
              </a:rPr>
              <a:t>, MD</a:t>
            </a:r>
          </a:p>
        </p:txBody>
      </p:sp>
    </p:spTree>
    <p:extLst>
      <p:ext uri="{BB962C8B-B14F-4D97-AF65-F5344CB8AC3E}">
        <p14:creationId xmlns:p14="http://schemas.microsoft.com/office/powerpoint/2010/main" val="223432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1DA885-E1F4-55BD-ADEB-4BA97CBEB08B}"/>
              </a:ext>
            </a:extLst>
          </p:cNvPr>
          <p:cNvSpPr>
            <a:spLocks noGrp="1"/>
          </p:cNvSpPr>
          <p:nvPr>
            <p:ph type="title"/>
          </p:nvPr>
        </p:nvSpPr>
        <p:spPr/>
        <p:txBody>
          <a:bodyPr/>
          <a:lstStyle/>
          <a:p>
            <a:pPr algn="ctr"/>
            <a:r>
              <a:rPr lang="en-US" dirty="0"/>
              <a:t>Long-Acting Injectables: Benefits</a:t>
            </a:r>
          </a:p>
        </p:txBody>
      </p:sp>
      <p:sp>
        <p:nvSpPr>
          <p:cNvPr id="8" name="Content Placeholder 7">
            <a:extLst>
              <a:ext uri="{FF2B5EF4-FFF2-40B4-BE49-F238E27FC236}">
                <a16:creationId xmlns:a16="http://schemas.microsoft.com/office/drawing/2014/main" id="{711FCAE6-4441-DA89-EF7F-1540BBE4C325}"/>
              </a:ext>
            </a:extLst>
          </p:cNvPr>
          <p:cNvSpPr>
            <a:spLocks noGrp="1"/>
          </p:cNvSpPr>
          <p:nvPr>
            <p:ph idx="1"/>
          </p:nvPr>
        </p:nvSpPr>
        <p:spPr>
          <a:xfrm>
            <a:off x="457200" y="1200150"/>
            <a:ext cx="8315569" cy="3428999"/>
          </a:xfrm>
        </p:spPr>
        <p:txBody>
          <a:bodyPr>
            <a:normAutofit fontScale="92500" lnSpcReduction="10000"/>
          </a:bodyPr>
          <a:lstStyle/>
          <a:p>
            <a:pPr>
              <a:spcBef>
                <a:spcPts val="1000"/>
              </a:spcBef>
            </a:pPr>
            <a:r>
              <a:rPr lang="en-US" dirty="0"/>
              <a:t>Less frequent dosing</a:t>
            </a:r>
          </a:p>
          <a:p>
            <a:pPr>
              <a:spcBef>
                <a:spcPts val="1000"/>
              </a:spcBef>
            </a:pPr>
            <a:r>
              <a:rPr lang="en-US" dirty="0"/>
              <a:t>Avoidance of “pill fatigue”</a:t>
            </a:r>
          </a:p>
          <a:p>
            <a:pPr>
              <a:spcBef>
                <a:spcPts val="1000"/>
              </a:spcBef>
            </a:pPr>
            <a:r>
              <a:rPr lang="en-US" dirty="0"/>
              <a:t>Oral dosing bypassed; ~100% bioavailable</a:t>
            </a:r>
          </a:p>
          <a:p>
            <a:pPr>
              <a:spcBef>
                <a:spcPts val="1000"/>
              </a:spcBef>
            </a:pPr>
            <a:r>
              <a:rPr lang="en-US" dirty="0">
                <a:latin typeface="Times New Roman" panose="02020603050405020304" pitchFamily="18" charset="0"/>
                <a:cs typeface="Times New Roman" panose="02020603050405020304" pitchFamily="18" charset="0"/>
              </a:rPr>
              <a:t>↓</a:t>
            </a:r>
            <a:r>
              <a:rPr lang="en-US" dirty="0"/>
              <a:t> adverse events (AEs)</a:t>
            </a:r>
          </a:p>
          <a:p>
            <a:pPr>
              <a:spcBef>
                <a:spcPts val="1000"/>
              </a:spcBef>
            </a:pPr>
            <a:r>
              <a:rPr lang="en-US" dirty="0">
                <a:latin typeface="Times New Roman" panose="02020603050405020304" pitchFamily="18" charset="0"/>
                <a:cs typeface="Times New Roman" panose="02020603050405020304" pitchFamily="18" charset="0"/>
              </a:rPr>
              <a:t>↓</a:t>
            </a:r>
            <a:r>
              <a:rPr lang="en-US" dirty="0"/>
              <a:t> drug-drug interactions (DDIs)</a:t>
            </a:r>
          </a:p>
          <a:p>
            <a:pPr>
              <a:spcBef>
                <a:spcPts val="1000"/>
              </a:spcBef>
            </a:pPr>
            <a:r>
              <a:rPr lang="en-US" dirty="0"/>
              <a:t>Protection of health privacy</a:t>
            </a:r>
          </a:p>
          <a:p>
            <a:pPr>
              <a:spcBef>
                <a:spcPts val="1000"/>
              </a:spcBef>
            </a:pPr>
            <a:r>
              <a:rPr lang="en-US" dirty="0"/>
              <a:t>Avoidance of HIV-related stigma</a:t>
            </a:r>
          </a:p>
          <a:p>
            <a:pPr>
              <a:spcBef>
                <a:spcPts val="1000"/>
              </a:spcBef>
            </a:pPr>
            <a:r>
              <a:rPr lang="en-US" dirty="0"/>
              <a:t>Improved adherence?</a:t>
            </a:r>
          </a:p>
        </p:txBody>
      </p:sp>
      <p:sp>
        <p:nvSpPr>
          <p:cNvPr id="5" name="Slide Number Placeholder 4">
            <a:extLst>
              <a:ext uri="{FF2B5EF4-FFF2-40B4-BE49-F238E27FC236}">
                <a16:creationId xmlns:a16="http://schemas.microsoft.com/office/drawing/2014/main" id="{81E3804F-2604-4F59-9AD5-141E68A4ABFF}"/>
              </a:ext>
            </a:extLst>
          </p:cNvPr>
          <p:cNvSpPr>
            <a:spLocks noGrp="1"/>
          </p:cNvSpPr>
          <p:nvPr>
            <p:ph type="sldNum" sz="quarter" idx="12"/>
          </p:nvPr>
        </p:nvSpPr>
        <p:spPr/>
        <p:txBody>
          <a:bodyPr/>
          <a:lstStyle/>
          <a:p>
            <a:fld id="{6E2D2B3B-882E-40F3-A32F-6DD516915044}" type="slidenum">
              <a:rPr lang="en-US" smtClean="0"/>
              <a:pPr/>
              <a:t>27</a:t>
            </a:fld>
            <a:endParaRPr lang="en-US" dirty="0"/>
          </a:p>
        </p:txBody>
      </p:sp>
    </p:spTree>
    <p:extLst>
      <p:ext uri="{BB962C8B-B14F-4D97-AF65-F5344CB8AC3E}">
        <p14:creationId xmlns:p14="http://schemas.microsoft.com/office/powerpoint/2010/main" val="7494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1DA885-E1F4-55BD-ADEB-4BA97CBEB08B}"/>
              </a:ext>
            </a:extLst>
          </p:cNvPr>
          <p:cNvSpPr>
            <a:spLocks noGrp="1"/>
          </p:cNvSpPr>
          <p:nvPr>
            <p:ph type="title"/>
          </p:nvPr>
        </p:nvSpPr>
        <p:spPr/>
        <p:txBody>
          <a:bodyPr/>
          <a:lstStyle/>
          <a:p>
            <a:pPr algn="ctr"/>
            <a:r>
              <a:rPr lang="en-US" dirty="0"/>
              <a:t>Long-Acting Injectables: Challenges</a:t>
            </a:r>
          </a:p>
        </p:txBody>
      </p:sp>
      <p:sp>
        <p:nvSpPr>
          <p:cNvPr id="10" name="Content Placeholder 9">
            <a:extLst>
              <a:ext uri="{FF2B5EF4-FFF2-40B4-BE49-F238E27FC236}">
                <a16:creationId xmlns:a16="http://schemas.microsoft.com/office/drawing/2014/main" id="{689AD559-5D86-F1DB-0F29-EB4D34B6E98B}"/>
              </a:ext>
            </a:extLst>
          </p:cNvPr>
          <p:cNvSpPr>
            <a:spLocks noGrp="1"/>
          </p:cNvSpPr>
          <p:nvPr>
            <p:ph sz="half" idx="1"/>
          </p:nvPr>
        </p:nvSpPr>
        <p:spPr>
          <a:xfrm>
            <a:off x="457199" y="1152144"/>
            <a:ext cx="4191001" cy="3629406"/>
          </a:xfrm>
        </p:spPr>
        <p:txBody>
          <a:bodyPr>
            <a:normAutofit fontScale="92500"/>
          </a:bodyPr>
          <a:lstStyle/>
          <a:p>
            <a:pPr>
              <a:spcBef>
                <a:spcPts val="1000"/>
              </a:spcBef>
            </a:pPr>
            <a:r>
              <a:rPr lang="en-US" sz="2600" dirty="0"/>
              <a:t>Patients</a:t>
            </a:r>
          </a:p>
          <a:p>
            <a:pPr lvl="1">
              <a:spcBef>
                <a:spcPts val="600"/>
              </a:spcBef>
            </a:pPr>
            <a:r>
              <a:rPr lang="en-US" sz="2200" dirty="0"/>
              <a:t>Large injection volumes</a:t>
            </a:r>
          </a:p>
          <a:p>
            <a:pPr lvl="1">
              <a:spcBef>
                <a:spcPts val="600"/>
              </a:spcBef>
            </a:pPr>
            <a:r>
              <a:rPr lang="en-US" sz="2200" dirty="0"/>
              <a:t>Body habitus</a:t>
            </a:r>
          </a:p>
          <a:p>
            <a:pPr lvl="1">
              <a:spcBef>
                <a:spcPts val="600"/>
              </a:spcBef>
            </a:pPr>
            <a:r>
              <a:rPr lang="en-US" sz="2200" dirty="0"/>
              <a:t>+/- oral lead in</a:t>
            </a:r>
          </a:p>
          <a:p>
            <a:pPr lvl="1">
              <a:spcBef>
                <a:spcPts val="600"/>
              </a:spcBef>
            </a:pPr>
            <a:r>
              <a:rPr lang="en-US" sz="2200" dirty="0"/>
              <a:t>Coverage of the “tail”</a:t>
            </a:r>
          </a:p>
          <a:p>
            <a:pPr lvl="1">
              <a:spcBef>
                <a:spcPts val="600"/>
              </a:spcBef>
            </a:pPr>
            <a:r>
              <a:rPr lang="en-US" sz="2200" dirty="0"/>
              <a:t>Development of drug resistance</a:t>
            </a:r>
          </a:p>
          <a:p>
            <a:pPr lvl="1">
              <a:spcBef>
                <a:spcPts val="600"/>
              </a:spcBef>
            </a:pPr>
            <a:r>
              <a:rPr lang="en-US" sz="2200" dirty="0"/>
              <a:t>? use in children &amp; pregnancy</a:t>
            </a:r>
          </a:p>
          <a:p>
            <a:pPr lvl="1">
              <a:spcBef>
                <a:spcPts val="600"/>
              </a:spcBef>
            </a:pPr>
            <a:r>
              <a:rPr lang="en-US" sz="2200" dirty="0"/>
              <a:t>? use in virologic suppression</a:t>
            </a:r>
          </a:p>
        </p:txBody>
      </p:sp>
      <p:sp>
        <p:nvSpPr>
          <p:cNvPr id="14" name="Content Placeholder 13">
            <a:extLst>
              <a:ext uri="{FF2B5EF4-FFF2-40B4-BE49-F238E27FC236}">
                <a16:creationId xmlns:a16="http://schemas.microsoft.com/office/drawing/2014/main" id="{287F41AF-BCB9-44B1-0AE6-27CC66190711}"/>
              </a:ext>
            </a:extLst>
          </p:cNvPr>
          <p:cNvSpPr>
            <a:spLocks noGrp="1"/>
          </p:cNvSpPr>
          <p:nvPr>
            <p:ph sz="half" idx="2"/>
          </p:nvPr>
        </p:nvSpPr>
        <p:spPr>
          <a:xfrm>
            <a:off x="4571999" y="1152144"/>
            <a:ext cx="4267201" cy="3577268"/>
          </a:xfrm>
        </p:spPr>
        <p:txBody>
          <a:bodyPr>
            <a:normAutofit fontScale="92500" lnSpcReduction="10000"/>
          </a:bodyPr>
          <a:lstStyle/>
          <a:p>
            <a:pPr marL="230188" indent="-227013">
              <a:spcBef>
                <a:spcPts val="1000"/>
              </a:spcBef>
            </a:pPr>
            <a:r>
              <a:rPr lang="en-US" dirty="0"/>
              <a:t>Workforce </a:t>
            </a:r>
          </a:p>
          <a:p>
            <a:pPr marL="517525" lvl="1">
              <a:spcBef>
                <a:spcPts val="600"/>
              </a:spcBef>
            </a:pPr>
            <a:r>
              <a:rPr lang="en-US" dirty="0"/>
              <a:t>Management of missed doses, DDIs, serious AEs</a:t>
            </a:r>
          </a:p>
          <a:p>
            <a:pPr marL="517525" lvl="1">
              <a:spcBef>
                <a:spcPts val="600"/>
              </a:spcBef>
            </a:pPr>
            <a:r>
              <a:rPr lang="en-US" dirty="0"/>
              <a:t>Clinic workflows</a:t>
            </a:r>
          </a:p>
          <a:p>
            <a:pPr marL="517525" lvl="1">
              <a:spcBef>
                <a:spcPts val="600"/>
              </a:spcBef>
            </a:pPr>
            <a:r>
              <a:rPr lang="en-US" dirty="0"/>
              <a:t>Tracking patients</a:t>
            </a:r>
          </a:p>
          <a:p>
            <a:pPr marL="230188" indent="-227013">
              <a:spcBef>
                <a:spcPts val="1000"/>
              </a:spcBef>
            </a:pPr>
            <a:r>
              <a:rPr lang="en-US" dirty="0"/>
              <a:t>Logistics</a:t>
            </a:r>
          </a:p>
          <a:p>
            <a:pPr marL="517525" lvl="1">
              <a:spcBef>
                <a:spcPts val="600"/>
              </a:spcBef>
            </a:pPr>
            <a:r>
              <a:rPr lang="en-US" dirty="0"/>
              <a:t>Insurance coverage, billing/payment</a:t>
            </a:r>
          </a:p>
          <a:p>
            <a:pPr marL="517525" lvl="1">
              <a:spcBef>
                <a:spcPts val="600"/>
              </a:spcBef>
            </a:pPr>
            <a:r>
              <a:rPr lang="en-US" dirty="0"/>
              <a:t>Med shipments</a:t>
            </a:r>
          </a:p>
        </p:txBody>
      </p:sp>
      <p:sp>
        <p:nvSpPr>
          <p:cNvPr id="5" name="Slide Number Placeholder 4">
            <a:extLst>
              <a:ext uri="{FF2B5EF4-FFF2-40B4-BE49-F238E27FC236}">
                <a16:creationId xmlns:a16="http://schemas.microsoft.com/office/drawing/2014/main" id="{81E3804F-2604-4F59-9AD5-141E68A4ABFF}"/>
              </a:ext>
            </a:extLst>
          </p:cNvPr>
          <p:cNvSpPr>
            <a:spLocks noGrp="1"/>
          </p:cNvSpPr>
          <p:nvPr>
            <p:ph type="sldNum" sz="quarter" idx="12"/>
          </p:nvPr>
        </p:nvSpPr>
        <p:spPr/>
        <p:txBody>
          <a:bodyPr/>
          <a:lstStyle/>
          <a:p>
            <a:fld id="{6E2D2B3B-882E-40F3-A32F-6DD516915044}" type="slidenum">
              <a:rPr lang="en-US" smtClean="0"/>
              <a:pPr/>
              <a:t>28</a:t>
            </a:fld>
            <a:endParaRPr lang="en-US" dirty="0"/>
          </a:p>
        </p:txBody>
      </p:sp>
    </p:spTree>
    <p:extLst>
      <p:ext uri="{BB962C8B-B14F-4D97-AF65-F5344CB8AC3E}">
        <p14:creationId xmlns:p14="http://schemas.microsoft.com/office/powerpoint/2010/main" val="180092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BB5-C712-62CD-FF7D-E835ED48534C}"/>
              </a:ext>
            </a:extLst>
          </p:cNvPr>
          <p:cNvSpPr>
            <a:spLocks noGrp="1"/>
          </p:cNvSpPr>
          <p:nvPr>
            <p:ph type="title"/>
          </p:nvPr>
        </p:nvSpPr>
        <p:spPr/>
        <p:txBody>
          <a:bodyPr/>
          <a:lstStyle/>
          <a:p>
            <a:pPr algn="ctr"/>
            <a:r>
              <a:rPr lang="en-US" sz="3600" dirty="0"/>
              <a:t>Long-Acting Injectables: Lessons Learned</a:t>
            </a:r>
          </a:p>
        </p:txBody>
      </p:sp>
      <p:sp>
        <p:nvSpPr>
          <p:cNvPr id="6" name="Content Placeholder 5">
            <a:extLst>
              <a:ext uri="{FF2B5EF4-FFF2-40B4-BE49-F238E27FC236}">
                <a16:creationId xmlns:a16="http://schemas.microsoft.com/office/drawing/2014/main" id="{25174C45-D86A-3D0B-5925-3A8016E168DC}"/>
              </a:ext>
            </a:extLst>
          </p:cNvPr>
          <p:cNvSpPr>
            <a:spLocks noGrp="1"/>
          </p:cNvSpPr>
          <p:nvPr>
            <p:ph idx="1"/>
          </p:nvPr>
        </p:nvSpPr>
        <p:spPr/>
        <p:txBody>
          <a:bodyPr>
            <a:normAutofit/>
          </a:bodyPr>
          <a:lstStyle/>
          <a:p>
            <a:r>
              <a:rPr lang="en-US" dirty="0"/>
              <a:t>Managing side effects:</a:t>
            </a:r>
          </a:p>
          <a:p>
            <a:pPr lvl="1"/>
            <a:r>
              <a:rPr lang="en-US" dirty="0"/>
              <a:t>Anticipatory guidance goes a long way</a:t>
            </a:r>
          </a:p>
          <a:p>
            <a:pPr lvl="1"/>
            <a:r>
              <a:rPr lang="en-US" dirty="0"/>
              <a:t>Heat/cold </a:t>
            </a:r>
          </a:p>
          <a:p>
            <a:pPr lvl="1"/>
            <a:r>
              <a:rPr lang="en-US" dirty="0"/>
              <a:t>Ibuprofen/acetaminophen</a:t>
            </a:r>
          </a:p>
          <a:p>
            <a:pPr lvl="2">
              <a:buFont typeface="Arial" panose="020B0604020202020204" pitchFamily="34" charset="0"/>
              <a:buChar char="•"/>
            </a:pPr>
            <a:r>
              <a:rPr lang="en-US" dirty="0"/>
              <a:t>Before and/or after injections</a:t>
            </a:r>
          </a:p>
          <a:p>
            <a:pPr lvl="1"/>
            <a:r>
              <a:rPr lang="en-US" dirty="0"/>
              <a:t>Encourage movement, but not overexertion</a:t>
            </a:r>
          </a:p>
          <a:p>
            <a:pPr lvl="1"/>
            <a:r>
              <a:rPr lang="en-US" dirty="0"/>
              <a:t>Plan activities accordingly</a:t>
            </a:r>
          </a:p>
          <a:p>
            <a:pPr marL="64188" indent="0">
              <a:buNone/>
            </a:pPr>
            <a:endParaRPr lang="en-US" dirty="0"/>
          </a:p>
        </p:txBody>
      </p:sp>
      <p:sp>
        <p:nvSpPr>
          <p:cNvPr id="5" name="Slide Number Placeholder 4">
            <a:extLst>
              <a:ext uri="{FF2B5EF4-FFF2-40B4-BE49-F238E27FC236}">
                <a16:creationId xmlns:a16="http://schemas.microsoft.com/office/drawing/2014/main" id="{E9797482-2261-3772-9CAF-97C1A9C4280B}"/>
              </a:ext>
            </a:extLst>
          </p:cNvPr>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319683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30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fld id="{6E2D2B3B-882E-40F3-A32F-6DD516915044}" type="slidenum">
              <a:rPr lang="en-US" smtClean="0"/>
              <a:pPr/>
              <a:t>3</a:t>
            </a:fld>
            <a:endParaRPr lang="en-US"/>
          </a:p>
        </p:txBody>
      </p:sp>
      <p:sp>
        <p:nvSpPr>
          <p:cNvPr id="5" name="TextBox 4">
            <a:extLst>
              <a:ext uri="{FF2B5EF4-FFF2-40B4-BE49-F238E27FC236}">
                <a16:creationId xmlns:a16="http://schemas.microsoft.com/office/drawing/2014/main" id="{F0BEDD42-78D0-43EE-8998-2C3555A31481}"/>
              </a:ext>
            </a:extLst>
          </p:cNvPr>
          <p:cNvSpPr txBox="1"/>
          <p:nvPr/>
        </p:nvSpPr>
        <p:spPr>
          <a:xfrm>
            <a:off x="669191" y="1063229"/>
            <a:ext cx="7891585" cy="3477875"/>
          </a:xfrm>
          <a:prstGeom prst="rect">
            <a:avLst/>
          </a:prstGeom>
          <a:noFill/>
        </p:spPr>
        <p:txBody>
          <a:bodyPr wrap="square" rtlCol="0">
            <a:spAutoFit/>
          </a:bodyPr>
          <a:lstStyle/>
          <a:p>
            <a:r>
              <a:rPr lang="en-US" sz="20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p>
          <a:p>
            <a:endParaRPr lang="en-US" sz="2000" dirty="0">
              <a:solidFill>
                <a:srgbClr val="222222"/>
              </a:solidFill>
              <a:ea typeface="Calibri" panose="020F0502020204030204" pitchFamily="34" charset="0"/>
              <a:cs typeface="Times New Roman" panose="02020603050405020304" pitchFamily="18" charset="0"/>
            </a:endParaRPr>
          </a:p>
          <a:p>
            <a:r>
              <a:rPr lang="en-US" sz="20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BB5-C712-62CD-FF7D-E835ED48534C}"/>
              </a:ext>
            </a:extLst>
          </p:cNvPr>
          <p:cNvSpPr>
            <a:spLocks noGrp="1"/>
          </p:cNvSpPr>
          <p:nvPr>
            <p:ph type="title"/>
          </p:nvPr>
        </p:nvSpPr>
        <p:spPr/>
        <p:txBody>
          <a:bodyPr/>
          <a:lstStyle/>
          <a:p>
            <a:pPr algn="ctr"/>
            <a:r>
              <a:rPr lang="en-US" sz="3600" dirty="0"/>
              <a:t>Long-Acting Injectables (LAI): </a:t>
            </a:r>
            <a:br>
              <a:rPr lang="en-US" sz="3600" dirty="0"/>
            </a:br>
            <a:r>
              <a:rPr lang="en-US" sz="3600" dirty="0"/>
              <a:t>Lessons Learned</a:t>
            </a:r>
          </a:p>
        </p:txBody>
      </p:sp>
      <p:sp>
        <p:nvSpPr>
          <p:cNvPr id="6" name="Content Placeholder 5">
            <a:extLst>
              <a:ext uri="{FF2B5EF4-FFF2-40B4-BE49-F238E27FC236}">
                <a16:creationId xmlns:a16="http://schemas.microsoft.com/office/drawing/2014/main" id="{25174C45-D86A-3D0B-5925-3A8016E168DC}"/>
              </a:ext>
            </a:extLst>
          </p:cNvPr>
          <p:cNvSpPr>
            <a:spLocks noGrp="1"/>
          </p:cNvSpPr>
          <p:nvPr>
            <p:ph idx="1"/>
          </p:nvPr>
        </p:nvSpPr>
        <p:spPr>
          <a:xfrm>
            <a:off x="457200" y="1200150"/>
            <a:ext cx="8315569" cy="3529261"/>
          </a:xfrm>
        </p:spPr>
        <p:txBody>
          <a:bodyPr>
            <a:normAutofit fontScale="92500" lnSpcReduction="10000"/>
          </a:bodyPr>
          <a:lstStyle/>
          <a:p>
            <a:r>
              <a:rPr lang="en-US" dirty="0"/>
              <a:t>Scheduling Considerations</a:t>
            </a:r>
          </a:p>
          <a:p>
            <a:pPr lvl="1"/>
            <a:r>
              <a:rPr lang="en-US" dirty="0"/>
              <a:t>Long-acting navigator? Pharmacist/tech, RN, MA, CHW</a:t>
            </a:r>
          </a:p>
          <a:p>
            <a:pPr lvl="1"/>
            <a:r>
              <a:rPr lang="en-US" dirty="0"/>
              <a:t>Plan for success</a:t>
            </a:r>
          </a:p>
          <a:p>
            <a:pPr lvl="1"/>
            <a:endParaRPr lang="en-US" dirty="0"/>
          </a:p>
          <a:p>
            <a:pPr lvl="1"/>
            <a:endParaRPr lang="en-US" dirty="0"/>
          </a:p>
          <a:p>
            <a:pPr lvl="1"/>
            <a:endParaRPr lang="en-US" dirty="0"/>
          </a:p>
          <a:p>
            <a:pPr lvl="1"/>
            <a:endParaRPr lang="en-US" sz="1600" dirty="0"/>
          </a:p>
          <a:p>
            <a:pPr lvl="1">
              <a:spcBef>
                <a:spcPts val="1200"/>
              </a:spcBef>
            </a:pPr>
            <a:r>
              <a:rPr lang="en-US" dirty="0"/>
              <a:t>Retention strategies</a:t>
            </a:r>
          </a:p>
          <a:p>
            <a:pPr lvl="2"/>
            <a:r>
              <a:rPr lang="en-US" dirty="0"/>
              <a:t>Those who may benefit most from LAI may be at highest risk for non adherence</a:t>
            </a:r>
          </a:p>
          <a:p>
            <a:pPr marL="64188" indent="0">
              <a:buNone/>
            </a:pPr>
            <a:endParaRPr lang="en-US" dirty="0"/>
          </a:p>
        </p:txBody>
      </p:sp>
      <p:sp>
        <p:nvSpPr>
          <p:cNvPr id="5" name="Slide Number Placeholder 4">
            <a:extLst>
              <a:ext uri="{FF2B5EF4-FFF2-40B4-BE49-F238E27FC236}">
                <a16:creationId xmlns:a16="http://schemas.microsoft.com/office/drawing/2014/main" id="{E9797482-2261-3772-9CAF-97C1A9C4280B}"/>
              </a:ext>
            </a:extLst>
          </p:cNvPr>
          <p:cNvSpPr>
            <a:spLocks noGrp="1"/>
          </p:cNvSpPr>
          <p:nvPr>
            <p:ph type="sldNum" sz="quarter" idx="12"/>
          </p:nvPr>
        </p:nvSpPr>
        <p:spPr/>
        <p:txBody>
          <a:bodyPr/>
          <a:lstStyle/>
          <a:p>
            <a:fld id="{6E2D2B3B-882E-40F3-A32F-6DD516915044}" type="slidenum">
              <a:rPr lang="en-US" smtClean="0"/>
              <a:pPr/>
              <a:t>30</a:t>
            </a:fld>
            <a:endParaRPr lang="en-US" dirty="0"/>
          </a:p>
        </p:txBody>
      </p:sp>
      <p:graphicFrame>
        <p:nvGraphicFramePr>
          <p:cNvPr id="3" name="Table 5">
            <a:extLst>
              <a:ext uri="{FF2B5EF4-FFF2-40B4-BE49-F238E27FC236}">
                <a16:creationId xmlns:a16="http://schemas.microsoft.com/office/drawing/2014/main" id="{AA51AFD8-B5DB-6EB9-172E-4FC3EF68BF23}"/>
              </a:ext>
            </a:extLst>
          </p:cNvPr>
          <p:cNvGraphicFramePr>
            <a:graphicFrameLocks/>
          </p:cNvGraphicFramePr>
          <p:nvPr>
            <p:extLst>
              <p:ext uri="{D42A27DB-BD31-4B8C-83A1-F6EECF244321}">
                <p14:modId xmlns:p14="http://schemas.microsoft.com/office/powerpoint/2010/main" val="900421480"/>
              </p:ext>
            </p:extLst>
          </p:nvPr>
        </p:nvGraphicFramePr>
        <p:xfrm>
          <a:off x="3200400" y="1962150"/>
          <a:ext cx="5410200" cy="1616190"/>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4050585022"/>
                    </a:ext>
                  </a:extLst>
                </a:gridCol>
                <a:gridCol w="1295400">
                  <a:extLst>
                    <a:ext uri="{9D8B030D-6E8A-4147-A177-3AD203B41FA5}">
                      <a16:colId xmlns:a16="http://schemas.microsoft.com/office/drawing/2014/main" val="401448898"/>
                    </a:ext>
                  </a:extLst>
                </a:gridCol>
                <a:gridCol w="2895600">
                  <a:extLst>
                    <a:ext uri="{9D8B030D-6E8A-4147-A177-3AD203B41FA5}">
                      <a16:colId xmlns:a16="http://schemas.microsoft.com/office/drawing/2014/main" val="1003984178"/>
                    </a:ext>
                  </a:extLst>
                </a:gridCol>
              </a:tblGrid>
              <a:tr h="347827">
                <a:tc>
                  <a:txBody>
                    <a:bodyPr/>
                    <a:lstStyle/>
                    <a:p>
                      <a:r>
                        <a:rPr lang="en-US" sz="2000" dirty="0"/>
                        <a:t>Clinic</a:t>
                      </a:r>
                    </a:p>
                  </a:txBody>
                  <a:tcPr marL="51435" marR="51435" marT="25718" marB="25718"/>
                </a:tc>
                <a:tc>
                  <a:txBody>
                    <a:bodyPr/>
                    <a:lstStyle/>
                    <a:p>
                      <a:r>
                        <a:rPr lang="en-US" sz="2000" dirty="0"/>
                        <a:t>Patient</a:t>
                      </a:r>
                    </a:p>
                  </a:txBody>
                  <a:tcPr marL="51435" marR="51435" marT="25718" marB="25718"/>
                </a:tc>
                <a:tc>
                  <a:txBody>
                    <a:bodyPr/>
                    <a:lstStyle/>
                    <a:p>
                      <a:r>
                        <a:rPr lang="en-US" sz="2000" dirty="0"/>
                        <a:t>Exceptions</a:t>
                      </a:r>
                    </a:p>
                  </a:txBody>
                  <a:tcPr marL="51435" marR="51435" marT="25718" marB="25718"/>
                </a:tc>
                <a:extLst>
                  <a:ext uri="{0D108BD9-81ED-4DB2-BD59-A6C34878D82A}">
                    <a16:rowId xmlns:a16="http://schemas.microsoft.com/office/drawing/2014/main" val="3816160544"/>
                  </a:ext>
                </a:extLst>
              </a:tr>
              <a:tr h="1259954">
                <a:tc>
                  <a:txBody>
                    <a:bodyPr/>
                    <a:lstStyle/>
                    <a:p>
                      <a:pPr marL="285750" indent="-285750">
                        <a:buFont typeface="Wingdings" panose="05000000000000000000" pitchFamily="2" charset="2"/>
                        <a:buChar char="§"/>
                      </a:pPr>
                      <a:r>
                        <a:rPr lang="en-US" sz="1800" dirty="0"/>
                        <a:t>Staffing</a:t>
                      </a:r>
                    </a:p>
                    <a:p>
                      <a:pPr marL="285750" indent="-285750">
                        <a:buFont typeface="Wingdings" panose="05000000000000000000" pitchFamily="2" charset="2"/>
                        <a:buChar char="§"/>
                      </a:pPr>
                      <a:r>
                        <a:rPr lang="en-US" sz="1800" dirty="0"/>
                        <a:t>Space</a:t>
                      </a:r>
                      <a:endParaRPr lang="en-US" sz="1400" dirty="0"/>
                    </a:p>
                  </a:txBody>
                  <a:tcPr marL="51435" marR="51435" marT="25718" marB="25718"/>
                </a:tc>
                <a:tc>
                  <a:txBody>
                    <a:bodyPr/>
                    <a:lstStyle/>
                    <a:p>
                      <a:pPr marL="285750" indent="-285750">
                        <a:buFont typeface="Wingdings" panose="05000000000000000000" pitchFamily="2" charset="2"/>
                        <a:buChar char="§"/>
                      </a:pPr>
                      <a:r>
                        <a:rPr lang="en-US" sz="1800" dirty="0"/>
                        <a:t>Work</a:t>
                      </a:r>
                    </a:p>
                    <a:p>
                      <a:pPr marL="285750" indent="-285750">
                        <a:buFont typeface="Wingdings" panose="05000000000000000000" pitchFamily="2" charset="2"/>
                        <a:buChar char="§"/>
                      </a:pPr>
                      <a:r>
                        <a:rPr lang="en-US" sz="1800" dirty="0"/>
                        <a:t>School</a:t>
                      </a:r>
                    </a:p>
                    <a:p>
                      <a:pPr marL="285750" indent="-285750">
                        <a:buFont typeface="Wingdings" panose="05000000000000000000" pitchFamily="2" charset="2"/>
                        <a:buChar char="§"/>
                      </a:pPr>
                      <a:r>
                        <a:rPr lang="en-US" sz="1800" dirty="0"/>
                        <a:t>Personal</a:t>
                      </a:r>
                    </a:p>
                    <a:p>
                      <a:pPr marL="285750" indent="-285750">
                        <a:buFont typeface="Wingdings" panose="05000000000000000000" pitchFamily="2" charset="2"/>
                        <a:buChar char="§"/>
                      </a:pPr>
                      <a:r>
                        <a:rPr lang="en-US" sz="1800" dirty="0"/>
                        <a:t>Travel</a:t>
                      </a:r>
                    </a:p>
                  </a:txBody>
                  <a:tcPr marL="51435" marR="51435" marT="25718" marB="25718"/>
                </a:tc>
                <a:tc>
                  <a:txBody>
                    <a:bodyPr/>
                    <a:lstStyle/>
                    <a:p>
                      <a:pPr marL="285750" indent="-285750" algn="l">
                        <a:buFont typeface="Wingdings" panose="05000000000000000000" pitchFamily="2" charset="2"/>
                        <a:buChar char="§"/>
                      </a:pPr>
                      <a:r>
                        <a:rPr lang="en-US" sz="1800" dirty="0"/>
                        <a:t>Walk-ins</a:t>
                      </a:r>
                    </a:p>
                    <a:p>
                      <a:pPr marL="285750" indent="-285750" algn="l">
                        <a:buFont typeface="Wingdings" panose="05000000000000000000" pitchFamily="2" charset="2"/>
                        <a:buChar char="§"/>
                      </a:pPr>
                      <a:r>
                        <a:rPr lang="en-US" sz="1800" dirty="0"/>
                        <a:t>Triaging patient concerns/issues unrelated to injections</a:t>
                      </a:r>
                    </a:p>
                  </a:txBody>
                  <a:tcPr marL="51435" marR="51435" marT="25718" marB="25718"/>
                </a:tc>
                <a:extLst>
                  <a:ext uri="{0D108BD9-81ED-4DB2-BD59-A6C34878D82A}">
                    <a16:rowId xmlns:a16="http://schemas.microsoft.com/office/drawing/2014/main" val="2261035351"/>
                  </a:ext>
                </a:extLst>
              </a:tr>
            </a:tbl>
          </a:graphicData>
        </a:graphic>
      </p:graphicFrame>
    </p:spTree>
    <p:extLst>
      <p:ext uri="{BB962C8B-B14F-4D97-AF65-F5344CB8AC3E}">
        <p14:creationId xmlns:p14="http://schemas.microsoft.com/office/powerpoint/2010/main" val="355084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532A-002D-3907-8C52-00E4C7433719}"/>
              </a:ext>
            </a:extLst>
          </p:cNvPr>
          <p:cNvSpPr>
            <a:spLocks noGrp="1"/>
          </p:cNvSpPr>
          <p:nvPr>
            <p:ph type="title"/>
          </p:nvPr>
        </p:nvSpPr>
        <p:spPr/>
        <p:txBody>
          <a:bodyPr/>
          <a:lstStyle/>
          <a:p>
            <a:pPr algn="ctr"/>
            <a:r>
              <a:rPr lang="en-US" dirty="0"/>
              <a:t>Key Points</a:t>
            </a:r>
          </a:p>
        </p:txBody>
      </p:sp>
      <p:sp>
        <p:nvSpPr>
          <p:cNvPr id="3" name="Content Placeholder 2">
            <a:extLst>
              <a:ext uri="{FF2B5EF4-FFF2-40B4-BE49-F238E27FC236}">
                <a16:creationId xmlns:a16="http://schemas.microsoft.com/office/drawing/2014/main" id="{99F8BE51-25A8-58D3-03E1-D1C1FA008B71}"/>
              </a:ext>
            </a:extLst>
          </p:cNvPr>
          <p:cNvSpPr>
            <a:spLocks noGrp="1"/>
          </p:cNvSpPr>
          <p:nvPr>
            <p:ph idx="1"/>
          </p:nvPr>
        </p:nvSpPr>
        <p:spPr>
          <a:xfrm>
            <a:off x="457200" y="1063230"/>
            <a:ext cx="8315569" cy="3565920"/>
          </a:xfrm>
        </p:spPr>
        <p:txBody>
          <a:bodyPr>
            <a:normAutofit lnSpcReduction="10000"/>
          </a:bodyPr>
          <a:lstStyle/>
          <a:p>
            <a:r>
              <a:rPr lang="en-US" dirty="0"/>
              <a:t>Adherence to ART and viral suppression:</a:t>
            </a:r>
          </a:p>
          <a:p>
            <a:pPr lvl="1"/>
            <a:r>
              <a:rPr lang="en-US" dirty="0"/>
              <a:t>improves mortality</a:t>
            </a:r>
          </a:p>
          <a:p>
            <a:pPr lvl="1"/>
            <a:r>
              <a:rPr lang="en-US" dirty="0"/>
              <a:t>decreases resistance</a:t>
            </a:r>
          </a:p>
          <a:p>
            <a:pPr lvl="1"/>
            <a:r>
              <a:rPr lang="en-US" dirty="0"/>
              <a:t>prevents HIV transmission</a:t>
            </a:r>
          </a:p>
          <a:p>
            <a:pPr>
              <a:spcBef>
                <a:spcPts val="1200"/>
              </a:spcBef>
            </a:pPr>
            <a:r>
              <a:rPr lang="en-US" dirty="0"/>
              <a:t>Challenges to adherence are multifactorial and require a patient-centered approach for success</a:t>
            </a:r>
          </a:p>
          <a:p>
            <a:pPr lvl="1"/>
            <a:r>
              <a:rPr lang="en-US" dirty="0"/>
              <a:t>Multidisciplinary teams needed</a:t>
            </a:r>
          </a:p>
          <a:p>
            <a:pPr>
              <a:spcBef>
                <a:spcPts val="1200"/>
              </a:spcBef>
            </a:pPr>
            <a:r>
              <a:rPr lang="en-US" dirty="0"/>
              <a:t>Long-acting injectables may help with adherence, but challenges remain</a:t>
            </a:r>
          </a:p>
        </p:txBody>
      </p:sp>
      <p:sp>
        <p:nvSpPr>
          <p:cNvPr id="4" name="Slide Number Placeholder 3">
            <a:extLst>
              <a:ext uri="{FF2B5EF4-FFF2-40B4-BE49-F238E27FC236}">
                <a16:creationId xmlns:a16="http://schemas.microsoft.com/office/drawing/2014/main" id="{4378F651-E105-851B-DF10-D526E14B26AF}"/>
              </a:ext>
            </a:extLst>
          </p:cNvPr>
          <p:cNvSpPr>
            <a:spLocks noGrp="1"/>
          </p:cNvSpPr>
          <p:nvPr>
            <p:ph type="sldNum" sz="quarter" idx="12"/>
          </p:nvPr>
        </p:nvSpPr>
        <p:spPr/>
        <p:txBody>
          <a:bodyPr/>
          <a:lstStyle/>
          <a:p>
            <a:fld id="{6E2D2B3B-882E-40F3-A32F-6DD516915044}" type="slidenum">
              <a:rPr lang="en-US" smtClean="0"/>
              <a:pPr/>
              <a:t>31</a:t>
            </a:fld>
            <a:endParaRPr lang="en-US" dirty="0"/>
          </a:p>
        </p:txBody>
      </p:sp>
    </p:spTree>
    <p:extLst>
      <p:ext uri="{BB962C8B-B14F-4D97-AF65-F5344CB8AC3E}">
        <p14:creationId xmlns:p14="http://schemas.microsoft.com/office/powerpoint/2010/main" val="336566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a:xfrm>
            <a:off x="457200" y="57150"/>
            <a:ext cx="8315569" cy="857250"/>
          </a:xfrm>
        </p:spPr>
        <p:txBody>
          <a:bodyPr/>
          <a:lstStyle/>
          <a:p>
            <a:pPr algn="ctr"/>
            <a:r>
              <a:rPr lang="en-US" dirty="0"/>
              <a:t>References</a:t>
            </a:r>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457200" y="719675"/>
            <a:ext cx="8534400" cy="3979142"/>
          </a:xfrm>
        </p:spPr>
        <p:txBody>
          <a:bodyPr>
            <a:normAutofit fontScale="47500" lnSpcReduction="20000"/>
          </a:bodyPr>
          <a:lstStyle/>
          <a:p>
            <a:pPr marL="230188"/>
            <a:r>
              <a:rPr lang="en-US" sz="2400" b="0" i="0" dirty="0">
                <a:solidFill>
                  <a:srgbClr val="212121"/>
                </a:solidFill>
                <a:effectLst/>
              </a:rPr>
              <a:t>Cohen MS, et al. HPTN 052 Study Team. Prevention of HIV-1 infection with early antiretroviral therapy. N </a:t>
            </a:r>
            <a:r>
              <a:rPr lang="en-US" sz="2400" b="0" i="0" dirty="0" err="1">
                <a:solidFill>
                  <a:srgbClr val="212121"/>
                </a:solidFill>
                <a:effectLst/>
              </a:rPr>
              <a:t>Engl</a:t>
            </a:r>
            <a:r>
              <a:rPr lang="en-US" sz="2400" b="0" i="0" dirty="0">
                <a:solidFill>
                  <a:srgbClr val="212121"/>
                </a:solidFill>
                <a:effectLst/>
              </a:rPr>
              <a:t> J Med. 2011 Aug 11;365(6):493-505. </a:t>
            </a:r>
            <a:r>
              <a:rPr lang="en-US" sz="2400" b="0" i="0" dirty="0" err="1">
                <a:solidFill>
                  <a:srgbClr val="212121"/>
                </a:solidFill>
                <a:effectLst/>
              </a:rPr>
              <a:t>doi</a:t>
            </a:r>
            <a:r>
              <a:rPr lang="en-US" sz="2400" b="0" i="0" dirty="0">
                <a:solidFill>
                  <a:srgbClr val="212121"/>
                </a:solidFill>
                <a:effectLst/>
              </a:rPr>
              <a:t>: 10.1056/NEJMoa1105243. </a:t>
            </a:r>
            <a:r>
              <a:rPr lang="en-US" sz="2400" b="0" i="0" dirty="0" err="1">
                <a:solidFill>
                  <a:srgbClr val="212121"/>
                </a:solidFill>
                <a:effectLst/>
              </a:rPr>
              <a:t>Epub</a:t>
            </a:r>
            <a:r>
              <a:rPr lang="en-US" sz="2400" b="0" i="0" dirty="0">
                <a:solidFill>
                  <a:srgbClr val="212121"/>
                </a:solidFill>
                <a:effectLst/>
              </a:rPr>
              <a:t> 2011 Jul 18. PMID: 21767103; PMCID: PMC3200068.</a:t>
            </a:r>
          </a:p>
          <a:p>
            <a:pPr marL="230188"/>
            <a:r>
              <a:rPr lang="en-US" sz="2400" b="0" i="0" dirty="0" err="1">
                <a:solidFill>
                  <a:srgbClr val="212121"/>
                </a:solidFill>
                <a:effectLst/>
              </a:rPr>
              <a:t>Skarbinski</a:t>
            </a:r>
            <a:r>
              <a:rPr lang="en-US" sz="2400" b="0" i="0" dirty="0">
                <a:solidFill>
                  <a:srgbClr val="212121"/>
                </a:solidFill>
                <a:effectLst/>
              </a:rPr>
              <a:t> J, Rosenberg E, Paz-Bailey G, Hall HI, Rose CE, Viall AH, Fagan JL, Lansky A, Mermin JH. Human immunodeficiency virus transmission at each step of the care continuum in the United States. JAMA Intern Med. 2015 Apr;175(4):588-96. </a:t>
            </a:r>
            <a:r>
              <a:rPr lang="en-US" sz="2400" b="0" i="0" dirty="0" err="1">
                <a:solidFill>
                  <a:srgbClr val="212121"/>
                </a:solidFill>
                <a:effectLst/>
              </a:rPr>
              <a:t>doi</a:t>
            </a:r>
            <a:r>
              <a:rPr lang="en-US" sz="2400" b="0" i="0" dirty="0">
                <a:solidFill>
                  <a:srgbClr val="212121"/>
                </a:solidFill>
                <a:effectLst/>
              </a:rPr>
              <a:t>: 10.1001/jamainternmed.2014.8180. PMID: 25706928.</a:t>
            </a:r>
          </a:p>
          <a:p>
            <a:pPr marL="230188"/>
            <a:r>
              <a:rPr lang="en-US" sz="2400" b="0" i="0" dirty="0" err="1">
                <a:solidFill>
                  <a:srgbClr val="212121"/>
                </a:solidFill>
                <a:effectLst/>
              </a:rPr>
              <a:t>Bavinton</a:t>
            </a:r>
            <a:r>
              <a:rPr lang="en-US" sz="2400" b="0" i="0" dirty="0">
                <a:solidFill>
                  <a:srgbClr val="212121"/>
                </a:solidFill>
                <a:effectLst/>
              </a:rPr>
              <a:t> BR, Pinto AN, </a:t>
            </a:r>
            <a:r>
              <a:rPr lang="en-US" sz="2400" b="0" i="0" dirty="0" err="1">
                <a:solidFill>
                  <a:srgbClr val="212121"/>
                </a:solidFill>
                <a:effectLst/>
              </a:rPr>
              <a:t>Phanuphak</a:t>
            </a:r>
            <a:r>
              <a:rPr lang="en-US" sz="2400" b="0" i="0" dirty="0">
                <a:solidFill>
                  <a:srgbClr val="212121"/>
                </a:solidFill>
                <a:effectLst/>
              </a:rPr>
              <a:t> N, </a:t>
            </a:r>
            <a:r>
              <a:rPr lang="en-US" sz="2400" b="0" i="0" dirty="0" err="1">
                <a:solidFill>
                  <a:srgbClr val="212121"/>
                </a:solidFill>
                <a:effectLst/>
              </a:rPr>
              <a:t>Grinsztejn</a:t>
            </a:r>
            <a:r>
              <a:rPr lang="en-US" sz="2400" b="0" i="0" dirty="0">
                <a:solidFill>
                  <a:srgbClr val="212121"/>
                </a:solidFill>
                <a:effectLst/>
              </a:rPr>
              <a:t> B, </a:t>
            </a:r>
            <a:r>
              <a:rPr lang="en-US" sz="2400" b="0" i="0" dirty="0" err="1">
                <a:solidFill>
                  <a:srgbClr val="212121"/>
                </a:solidFill>
                <a:effectLst/>
              </a:rPr>
              <a:t>Prestage</a:t>
            </a:r>
            <a:r>
              <a:rPr lang="en-US" sz="2400" b="0" i="0" dirty="0">
                <a:solidFill>
                  <a:srgbClr val="212121"/>
                </a:solidFill>
                <a:effectLst/>
              </a:rPr>
              <a:t> GP, </a:t>
            </a:r>
            <a:r>
              <a:rPr lang="en-US" sz="2400" b="0" i="0" dirty="0" err="1">
                <a:solidFill>
                  <a:srgbClr val="212121"/>
                </a:solidFill>
                <a:effectLst/>
              </a:rPr>
              <a:t>Zablotska</a:t>
            </a:r>
            <a:r>
              <a:rPr lang="en-US" sz="2400" b="0" i="0" dirty="0">
                <a:solidFill>
                  <a:srgbClr val="212121"/>
                </a:solidFill>
                <a:effectLst/>
              </a:rPr>
              <a:t>-Manos IB, </a:t>
            </a:r>
            <a:r>
              <a:rPr lang="en-US" sz="2400" b="0" i="0" dirty="0" err="1">
                <a:solidFill>
                  <a:srgbClr val="212121"/>
                </a:solidFill>
                <a:effectLst/>
              </a:rPr>
              <a:t>Jin</a:t>
            </a:r>
            <a:r>
              <a:rPr lang="en-US" sz="2400" b="0" i="0" dirty="0">
                <a:solidFill>
                  <a:srgbClr val="212121"/>
                </a:solidFill>
                <a:effectLst/>
              </a:rPr>
              <a:t> F, Fairley CK, Moore R, Roth N, Bloch M, Pell C, McNulty AM, Baker D, Hoy J, Tee BK, Templeton DJ, Cooper DA, Emery S, Kelleher A, </a:t>
            </a:r>
            <a:r>
              <a:rPr lang="en-US" sz="2400" b="0" i="0" dirty="0" err="1">
                <a:solidFill>
                  <a:srgbClr val="212121"/>
                </a:solidFill>
                <a:effectLst/>
              </a:rPr>
              <a:t>Grulich</a:t>
            </a:r>
            <a:r>
              <a:rPr lang="en-US" sz="2400" b="0" i="0" dirty="0">
                <a:solidFill>
                  <a:srgbClr val="212121"/>
                </a:solidFill>
                <a:effectLst/>
              </a:rPr>
              <a:t> AE; Opposites Attract Study Group. Viral suppression and HIV transmission in </a:t>
            </a:r>
            <a:r>
              <a:rPr lang="en-US" sz="2400" b="0" i="0" dirty="0" err="1">
                <a:solidFill>
                  <a:srgbClr val="212121"/>
                </a:solidFill>
                <a:effectLst/>
              </a:rPr>
              <a:t>serodiscordant</a:t>
            </a:r>
            <a:r>
              <a:rPr lang="en-US" sz="2400" b="0" i="0" dirty="0">
                <a:solidFill>
                  <a:srgbClr val="212121"/>
                </a:solidFill>
                <a:effectLst/>
              </a:rPr>
              <a:t> male couples: an international, prospective, observational, cohort study. Lancet HIV. 2018 Aug;5(8):e438-e447. </a:t>
            </a:r>
            <a:r>
              <a:rPr lang="en-US" sz="2400" b="0" i="0" dirty="0" err="1">
                <a:solidFill>
                  <a:srgbClr val="212121"/>
                </a:solidFill>
                <a:effectLst/>
              </a:rPr>
              <a:t>doi</a:t>
            </a:r>
            <a:r>
              <a:rPr lang="en-US" sz="2400" b="0" i="0" dirty="0">
                <a:solidFill>
                  <a:srgbClr val="212121"/>
                </a:solidFill>
                <a:effectLst/>
              </a:rPr>
              <a:t>: 10.1016/S2352-3018(18)30132-2. </a:t>
            </a:r>
            <a:r>
              <a:rPr lang="en-US" sz="2400" b="0" i="0" dirty="0" err="1">
                <a:solidFill>
                  <a:srgbClr val="212121"/>
                </a:solidFill>
                <a:effectLst/>
              </a:rPr>
              <a:t>Epub</a:t>
            </a:r>
            <a:r>
              <a:rPr lang="en-US" sz="2400" b="0" i="0" dirty="0">
                <a:solidFill>
                  <a:srgbClr val="212121"/>
                </a:solidFill>
                <a:effectLst/>
              </a:rPr>
              <a:t> 2018 Jul 17. Erratum in: Lancet HIV. 2018 Oct;5(10):e545. PMID: 30025681.</a:t>
            </a:r>
          </a:p>
          <a:p>
            <a:pPr marL="230188"/>
            <a:r>
              <a:rPr lang="en-US" sz="2400" b="0" i="0" dirty="0" err="1">
                <a:solidFill>
                  <a:srgbClr val="303030"/>
                </a:solidFill>
                <a:effectLst/>
              </a:rPr>
              <a:t>Mugavero</a:t>
            </a:r>
            <a:r>
              <a:rPr lang="en-US" sz="2400" b="0" i="0" dirty="0">
                <a:solidFill>
                  <a:srgbClr val="303030"/>
                </a:solidFill>
                <a:effectLst/>
              </a:rPr>
              <a:t> MJ, </a:t>
            </a:r>
            <a:r>
              <a:rPr lang="en-US" sz="2400" b="0" i="0" dirty="0" err="1">
                <a:solidFill>
                  <a:srgbClr val="303030"/>
                </a:solidFill>
                <a:effectLst/>
              </a:rPr>
              <a:t>Napravnik</a:t>
            </a:r>
            <a:r>
              <a:rPr lang="en-US" sz="2400" b="0" i="0" dirty="0">
                <a:solidFill>
                  <a:srgbClr val="303030"/>
                </a:solidFill>
                <a:effectLst/>
              </a:rPr>
              <a:t> S, Cole SR, et al. Viremia copy-years predicts mortality among treatment-naive HIV-infected patients initiating antiretroviral therapy. </a:t>
            </a:r>
            <a:r>
              <a:rPr lang="en-US" sz="2400" b="0" i="1" dirty="0">
                <a:solidFill>
                  <a:srgbClr val="303030"/>
                </a:solidFill>
                <a:effectLst/>
              </a:rPr>
              <a:t>Clin Infect Dis</a:t>
            </a:r>
            <a:r>
              <a:rPr lang="en-US" sz="2400" b="0" i="0" dirty="0">
                <a:solidFill>
                  <a:srgbClr val="303030"/>
                </a:solidFill>
                <a:effectLst/>
              </a:rPr>
              <a:t>. 2011;53(9):927-935. doi:10.1093/</a:t>
            </a:r>
            <a:r>
              <a:rPr lang="en-US" sz="2400" b="0" i="0" dirty="0" err="1">
                <a:solidFill>
                  <a:srgbClr val="303030"/>
                </a:solidFill>
                <a:effectLst/>
              </a:rPr>
              <a:t>cid</a:t>
            </a:r>
            <a:r>
              <a:rPr lang="en-US" sz="2400" b="0" i="0" dirty="0">
                <a:solidFill>
                  <a:srgbClr val="303030"/>
                </a:solidFill>
                <a:effectLst/>
              </a:rPr>
              <a:t>/cir526</a:t>
            </a:r>
          </a:p>
          <a:p>
            <a:pPr marL="230188"/>
            <a:r>
              <a:rPr lang="en-US" sz="2400" b="0" i="0" dirty="0">
                <a:solidFill>
                  <a:srgbClr val="212121"/>
                </a:solidFill>
                <a:effectLst/>
              </a:rPr>
              <a:t>INSIGHT START Study Group, Lundgren JD, </a:t>
            </a:r>
            <a:r>
              <a:rPr lang="en-US" sz="2400" b="0" i="0" dirty="0" err="1">
                <a:solidFill>
                  <a:srgbClr val="212121"/>
                </a:solidFill>
                <a:effectLst/>
              </a:rPr>
              <a:t>Babiker</a:t>
            </a:r>
            <a:r>
              <a:rPr lang="en-US" sz="2400" b="0" i="0" dirty="0">
                <a:solidFill>
                  <a:srgbClr val="212121"/>
                </a:solidFill>
                <a:effectLst/>
              </a:rPr>
              <a:t> AG, </a:t>
            </a:r>
            <a:r>
              <a:rPr lang="en-US" sz="2400" b="0" i="0" dirty="0" err="1">
                <a:solidFill>
                  <a:srgbClr val="212121"/>
                </a:solidFill>
                <a:effectLst/>
              </a:rPr>
              <a:t>Gordin</a:t>
            </a:r>
            <a:r>
              <a:rPr lang="en-US" sz="2400" b="0" i="0" dirty="0">
                <a:solidFill>
                  <a:srgbClr val="212121"/>
                </a:solidFill>
                <a:effectLst/>
              </a:rPr>
              <a:t> F, Emery S, </a:t>
            </a:r>
            <a:r>
              <a:rPr lang="en-US" sz="2400" b="0" i="0" dirty="0" err="1">
                <a:solidFill>
                  <a:srgbClr val="212121"/>
                </a:solidFill>
                <a:effectLst/>
              </a:rPr>
              <a:t>Grund</a:t>
            </a:r>
            <a:r>
              <a:rPr lang="en-US" sz="2400" b="0" i="0" dirty="0">
                <a:solidFill>
                  <a:srgbClr val="212121"/>
                </a:solidFill>
                <a:effectLst/>
              </a:rPr>
              <a:t> B, Sharma S, </a:t>
            </a:r>
            <a:r>
              <a:rPr lang="en-US" sz="2400" b="0" i="0" dirty="0" err="1">
                <a:solidFill>
                  <a:srgbClr val="212121"/>
                </a:solidFill>
                <a:effectLst/>
              </a:rPr>
              <a:t>Avihingsanon</a:t>
            </a:r>
            <a:r>
              <a:rPr lang="en-US" sz="2400" b="0" i="0" dirty="0">
                <a:solidFill>
                  <a:srgbClr val="212121"/>
                </a:solidFill>
                <a:effectLst/>
              </a:rPr>
              <a:t> A, Cooper DA, </a:t>
            </a:r>
            <a:r>
              <a:rPr lang="en-US" sz="2400" b="0" i="0" dirty="0" err="1">
                <a:solidFill>
                  <a:srgbClr val="212121"/>
                </a:solidFill>
                <a:effectLst/>
              </a:rPr>
              <a:t>Fätkenheuer</a:t>
            </a:r>
            <a:r>
              <a:rPr lang="en-US" sz="2400" b="0" i="0" dirty="0">
                <a:solidFill>
                  <a:srgbClr val="212121"/>
                </a:solidFill>
                <a:effectLst/>
              </a:rPr>
              <a:t> G, </a:t>
            </a:r>
            <a:r>
              <a:rPr lang="en-US" sz="2400" b="0" i="0" dirty="0" err="1">
                <a:solidFill>
                  <a:srgbClr val="212121"/>
                </a:solidFill>
                <a:effectLst/>
              </a:rPr>
              <a:t>Llibre</a:t>
            </a:r>
            <a:r>
              <a:rPr lang="en-US" sz="2400" b="0" i="0" dirty="0">
                <a:solidFill>
                  <a:srgbClr val="212121"/>
                </a:solidFill>
                <a:effectLst/>
              </a:rPr>
              <a:t> JM, Molina JM, </a:t>
            </a:r>
            <a:r>
              <a:rPr lang="en-US" sz="2400" b="0" i="0" dirty="0" err="1">
                <a:solidFill>
                  <a:srgbClr val="212121"/>
                </a:solidFill>
                <a:effectLst/>
              </a:rPr>
              <a:t>Munderi</a:t>
            </a:r>
            <a:r>
              <a:rPr lang="en-US" sz="2400" b="0" i="0" dirty="0">
                <a:solidFill>
                  <a:srgbClr val="212121"/>
                </a:solidFill>
                <a:effectLst/>
              </a:rPr>
              <a:t> P, Schechter M, Wood R, </a:t>
            </a:r>
            <a:r>
              <a:rPr lang="en-US" sz="2400" b="0" i="0" dirty="0" err="1">
                <a:solidFill>
                  <a:srgbClr val="212121"/>
                </a:solidFill>
                <a:effectLst/>
              </a:rPr>
              <a:t>Klingman</a:t>
            </a:r>
            <a:r>
              <a:rPr lang="en-US" sz="2400" b="0" i="0" dirty="0">
                <a:solidFill>
                  <a:srgbClr val="212121"/>
                </a:solidFill>
                <a:effectLst/>
              </a:rPr>
              <a:t> KL, Collins S, Lane HC, Phillips AN, </a:t>
            </a:r>
            <a:r>
              <a:rPr lang="en-US" sz="2400" b="0" i="0" dirty="0" err="1">
                <a:solidFill>
                  <a:srgbClr val="212121"/>
                </a:solidFill>
                <a:effectLst/>
              </a:rPr>
              <a:t>Neaton</a:t>
            </a:r>
            <a:r>
              <a:rPr lang="en-US" sz="2400" b="0" i="0" dirty="0">
                <a:solidFill>
                  <a:srgbClr val="212121"/>
                </a:solidFill>
                <a:effectLst/>
              </a:rPr>
              <a:t> JD. Initiation of Antiretroviral Therapy in Early Asymptomatic HIV Infection. N </a:t>
            </a:r>
            <a:r>
              <a:rPr lang="en-US" sz="2400" b="0" i="0" dirty="0" err="1">
                <a:solidFill>
                  <a:srgbClr val="212121"/>
                </a:solidFill>
                <a:effectLst/>
              </a:rPr>
              <a:t>Engl</a:t>
            </a:r>
            <a:r>
              <a:rPr lang="en-US" sz="2400" b="0" i="0" dirty="0">
                <a:solidFill>
                  <a:srgbClr val="212121"/>
                </a:solidFill>
                <a:effectLst/>
              </a:rPr>
              <a:t> J Med. 2015 Aug 27;373(9):795-807. </a:t>
            </a:r>
            <a:r>
              <a:rPr lang="en-US" sz="2400" b="0" i="0" dirty="0" err="1">
                <a:solidFill>
                  <a:srgbClr val="212121"/>
                </a:solidFill>
                <a:effectLst/>
              </a:rPr>
              <a:t>doi</a:t>
            </a:r>
            <a:r>
              <a:rPr lang="en-US" sz="2400" b="0" i="0" dirty="0">
                <a:solidFill>
                  <a:srgbClr val="212121"/>
                </a:solidFill>
                <a:effectLst/>
              </a:rPr>
              <a:t>: 10.1056/NEJMoa1506816. </a:t>
            </a:r>
            <a:r>
              <a:rPr lang="en-US" sz="2400" b="0" i="0" dirty="0" err="1">
                <a:solidFill>
                  <a:srgbClr val="212121"/>
                </a:solidFill>
                <a:effectLst/>
              </a:rPr>
              <a:t>Epub</a:t>
            </a:r>
            <a:r>
              <a:rPr lang="en-US" sz="2400" b="0" i="0" dirty="0">
                <a:solidFill>
                  <a:srgbClr val="212121"/>
                </a:solidFill>
                <a:effectLst/>
              </a:rPr>
              <a:t> 2015 Jul 20. PMID: 26192873; PMCID: PMC4569751.</a:t>
            </a:r>
          </a:p>
          <a:p>
            <a:pPr marL="230188"/>
            <a:r>
              <a:rPr lang="en-US" sz="2400" b="0" i="0" dirty="0" err="1">
                <a:solidFill>
                  <a:srgbClr val="303030"/>
                </a:solidFill>
                <a:effectLst/>
                <a:cs typeface="Calibri" panose="020F0502020204030204" pitchFamily="34" charset="0"/>
              </a:rPr>
              <a:t>Alvi</a:t>
            </a:r>
            <a:r>
              <a:rPr lang="en-US" sz="2400" b="0" i="0" dirty="0">
                <a:solidFill>
                  <a:srgbClr val="303030"/>
                </a:solidFill>
                <a:effectLst/>
                <a:cs typeface="Calibri" panose="020F0502020204030204" pitchFamily="34" charset="0"/>
              </a:rPr>
              <a:t> Y, Khalique N, Ahmad A, Khan HS, </a:t>
            </a:r>
            <a:r>
              <a:rPr lang="en-US" sz="2400" b="0" i="0" dirty="0" err="1">
                <a:solidFill>
                  <a:srgbClr val="303030"/>
                </a:solidFill>
                <a:effectLst/>
                <a:cs typeface="Calibri" panose="020F0502020204030204" pitchFamily="34" charset="0"/>
              </a:rPr>
              <a:t>Faizi</a:t>
            </a:r>
            <a:r>
              <a:rPr lang="en-US" sz="2400" b="0" i="0" dirty="0">
                <a:solidFill>
                  <a:srgbClr val="303030"/>
                </a:solidFill>
                <a:effectLst/>
                <a:cs typeface="Calibri" panose="020F0502020204030204" pitchFamily="34" charset="0"/>
              </a:rPr>
              <a:t> N. World Health Organization Dimensions of Adherence to Antiretroviral Therapy: A Study at Antiretroviral Therapy Centre, Aligarh. </a:t>
            </a:r>
            <a:r>
              <a:rPr lang="en-US" sz="2400" b="0" i="1" dirty="0">
                <a:solidFill>
                  <a:srgbClr val="303030"/>
                </a:solidFill>
                <a:effectLst/>
                <a:cs typeface="Calibri" panose="020F0502020204030204" pitchFamily="34" charset="0"/>
              </a:rPr>
              <a:t>Indian J Community Med</a:t>
            </a:r>
            <a:r>
              <a:rPr lang="en-US" sz="2400" b="0" i="0" dirty="0">
                <a:solidFill>
                  <a:srgbClr val="303030"/>
                </a:solidFill>
                <a:effectLst/>
                <a:cs typeface="Calibri" panose="020F0502020204030204" pitchFamily="34" charset="0"/>
              </a:rPr>
              <a:t>. 2019;44(2):118-124. doi:10.4103/ijcm.IJCM_164_18 </a:t>
            </a:r>
          </a:p>
          <a:p>
            <a:pPr marL="230188"/>
            <a:r>
              <a:rPr lang="en-US" sz="2400" dirty="0" err="1">
                <a:solidFill>
                  <a:schemeClr val="tx1"/>
                </a:solidFill>
              </a:rPr>
              <a:t>Muessig</a:t>
            </a:r>
            <a:r>
              <a:rPr lang="en-US" sz="2400" dirty="0">
                <a:solidFill>
                  <a:schemeClr val="tx1"/>
                </a:solidFill>
              </a:rPr>
              <a:t>, KE et al. Medication-Taking Practices of Patients on Antiretroviral HIV Therapy: Control, Power, and Intentionality</a:t>
            </a:r>
            <a:r>
              <a:rPr lang="en-US" sz="2400" i="1" dirty="0">
                <a:solidFill>
                  <a:schemeClr val="tx1"/>
                </a:solidFill>
              </a:rPr>
              <a:t>.  </a:t>
            </a:r>
            <a:r>
              <a:rPr lang="en-US" sz="2400" u="sng" dirty="0">
                <a:solidFill>
                  <a:schemeClr val="tx1"/>
                </a:solidFill>
              </a:rPr>
              <a:t>AIDS Patient Care and STDs</a:t>
            </a:r>
            <a:r>
              <a:rPr lang="en-US" sz="2400" dirty="0">
                <a:solidFill>
                  <a:schemeClr val="tx1"/>
                </a:solidFill>
              </a:rPr>
              <a:t>.  October 2015;29(11): 606-616</a:t>
            </a:r>
          </a:p>
          <a:p>
            <a:pPr marL="230188"/>
            <a:r>
              <a:rPr lang="en-US" sz="2400" dirty="0"/>
              <a:t>HIV Guidelines: </a:t>
            </a:r>
            <a:r>
              <a:rPr lang="en-US" sz="2400" dirty="0">
                <a:hlinkClick r:id="rId3"/>
              </a:rPr>
              <a:t>https://clinicalinfo.hiv.gov/en/guidelines/hiv-clinical-guidelines-adult-and-adolescent-arv/adherence-continuum-care?view=full</a:t>
            </a:r>
            <a:endParaRPr lang="en-US" sz="2400" dirty="0"/>
          </a:p>
          <a:p>
            <a:pPr marL="230188"/>
            <a:r>
              <a:rPr lang="en-US" sz="2400" dirty="0">
                <a:solidFill>
                  <a:schemeClr val="bg1"/>
                </a:solidFill>
                <a:hlinkClick r:id="rId4"/>
              </a:rPr>
              <a:t>https://hivinfo.nih.gov/understanding-hiv/infographics/fda-approval-hiv-medicines</a:t>
            </a:r>
            <a:endParaRPr lang="en-US" dirty="0">
              <a:solidFill>
                <a:schemeClr val="bg1"/>
              </a:solidFill>
            </a:endParaRPr>
          </a:p>
          <a:p>
            <a:pPr marL="230188"/>
            <a:r>
              <a:rPr lang="en-US" sz="2400" dirty="0" err="1"/>
              <a:t>Grattoni</a:t>
            </a:r>
            <a:r>
              <a:rPr lang="en-US" sz="2400" dirty="0"/>
              <a:t> A et al, Ultra long-acting refillable </a:t>
            </a:r>
            <a:r>
              <a:rPr lang="en-US" sz="2400" dirty="0" err="1"/>
              <a:t>islatravir</a:t>
            </a:r>
            <a:r>
              <a:rPr lang="en-US" sz="2400" dirty="0"/>
              <a:t> implant fully protects NHP against SHIV, CROI 2023, Abstract 192</a:t>
            </a:r>
          </a:p>
          <a:p>
            <a:pPr marL="230188"/>
            <a:r>
              <a:rPr lang="en-US" sz="2400" dirty="0"/>
              <a:t>Young I et al, Pharmacokinetics and Xray Imaging of Long Acting Cabotegravir In Situ forming Implant, CROI 2023, Abstract 991</a:t>
            </a:r>
          </a:p>
          <a:p>
            <a:pPr marL="230188"/>
            <a:r>
              <a:rPr lang="en-US" sz="2400" dirty="0"/>
              <a:t>Fofana J et al, Dual antiretroviral loaded nanoparticles for long-acting suppressive HIV therapy, CROI 2023, Abstract 427</a:t>
            </a:r>
            <a:endParaRPr lang="en-US" sz="2400" dirty="0">
              <a:solidFill>
                <a:schemeClr val="bg1"/>
              </a:solidFill>
            </a:endParaRPr>
          </a:p>
          <a:p>
            <a:pPr marL="1588" indent="0">
              <a:buNone/>
            </a:pPr>
            <a:endParaRPr lang="en-US" sz="2400" dirty="0"/>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2469127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33</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925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hivecho@salud.unm.edu</a:t>
            </a:r>
            <a:r>
              <a:rPr lang="en-US" sz="2200" dirty="0"/>
              <a:t> </a:t>
            </a:r>
          </a:p>
        </p:txBody>
      </p:sp>
      <p:sp>
        <p:nvSpPr>
          <p:cNvPr id="7" name="Content Placeholder 6"/>
          <p:cNvSpPr>
            <a:spLocks noGrp="1"/>
          </p:cNvSpPr>
          <p:nvPr>
            <p:ph sz="half" idx="2"/>
          </p:nvPr>
        </p:nvSpPr>
        <p:spPr>
          <a:xfrm>
            <a:off x="4629150" y="895350"/>
            <a:ext cx="4451278" cy="3771900"/>
          </a:xfrm>
        </p:spPr>
        <p:txBody>
          <a:bodyPr>
            <a:normAutofit fontScale="92500" lnSpcReduction="2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dirty="0"/>
              <a:t>Additional trainings </a:t>
            </a:r>
            <a:r>
              <a:rPr lang="en-US" sz="1900" dirty="0">
                <a:hlinkClick r:id="rId7"/>
              </a:rPr>
              <a:t>scaetcecho@salud.unm.edu</a:t>
            </a:r>
            <a:endParaRPr lang="en-US" sz="1900" dirty="0"/>
          </a:p>
          <a:p>
            <a:r>
              <a:rPr lang="en-US" sz="1900" dirty="0">
                <a:hlinkClick r:id="rId8"/>
              </a:rPr>
              <a:t>www.scaetc.org</a:t>
            </a:r>
            <a:endParaRPr lang="en-US" sz="19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5C03E-67A0-0C75-E66B-63309AF84980}"/>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35</a:t>
            </a:fld>
            <a:endParaRPr lang="en-US" dirty="0">
              <a:solidFill>
                <a:srgbClr val="FFFFFF"/>
              </a:solidFill>
              <a:ea typeface="ＭＳ Ｐゴシック" charset="0"/>
            </a:endParaRPr>
          </a:p>
        </p:txBody>
      </p:sp>
      <p:pic>
        <p:nvPicPr>
          <p:cNvPr id="4" name="Picture 3">
            <a:extLst>
              <a:ext uri="{FF2B5EF4-FFF2-40B4-BE49-F238E27FC236}">
                <a16:creationId xmlns:a16="http://schemas.microsoft.com/office/drawing/2014/main" id="{3DF53483-3811-DF87-D583-14473E27845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4629150"/>
          </a:xfrm>
          <a:prstGeom prst="rect">
            <a:avLst/>
          </a:prstGeom>
        </p:spPr>
      </p:pic>
    </p:spTree>
    <p:extLst>
      <p:ext uri="{BB962C8B-B14F-4D97-AF65-F5344CB8AC3E}">
        <p14:creationId xmlns:p14="http://schemas.microsoft.com/office/powerpoint/2010/main" val="330029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a:bodyPr>
          <a:lstStyle/>
          <a:p>
            <a:pPr marL="385763" indent="-385763">
              <a:spcBef>
                <a:spcPts val="1800"/>
              </a:spcBef>
              <a:buFont typeface="+mj-lt"/>
              <a:buAutoNum type="arabicPeriod"/>
            </a:pPr>
            <a:r>
              <a:rPr lang="en-US" dirty="0"/>
              <a:t>Identify factors that affect medication adherence for people with HIV (PWH).</a:t>
            </a:r>
            <a:endParaRPr lang="en-US" dirty="0">
              <a:solidFill>
                <a:schemeClr val="tx1"/>
              </a:solidFill>
            </a:endParaRPr>
          </a:p>
          <a:p>
            <a:pPr marL="385763" indent="-385763">
              <a:spcBef>
                <a:spcPts val="1800"/>
              </a:spcBef>
              <a:buFont typeface="+mj-lt"/>
              <a:buAutoNum type="arabicPeriod"/>
            </a:pPr>
            <a:r>
              <a:rPr lang="en-US" dirty="0"/>
              <a:t>Recognize the importance of a patient-centered approach to antiretroviral therapy (ART) adherence.</a:t>
            </a:r>
            <a:endParaRPr lang="en-US" sz="900" dirty="0"/>
          </a:p>
          <a:p>
            <a:pPr marL="385763" indent="-385763">
              <a:spcBef>
                <a:spcPts val="1800"/>
              </a:spcBef>
              <a:buFont typeface="+mj-lt"/>
              <a:buAutoNum type="arabicPeriod"/>
            </a:pPr>
            <a:r>
              <a:rPr lang="en-US" dirty="0">
                <a:solidFill>
                  <a:schemeClr val="tx1"/>
                </a:solidFill>
              </a:rPr>
              <a:t>Describe strategies to help improve ART adherence.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3872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EE3713-379A-23C1-510E-1BE57658406E}"/>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5</a:t>
            </a:fld>
            <a:endParaRPr lang="en-US" dirty="0">
              <a:solidFill>
                <a:srgbClr val="FFFFFF"/>
              </a:solidFill>
              <a:ea typeface="ＭＳ Ｐゴシック" charset="0"/>
            </a:endParaRPr>
          </a:p>
        </p:txBody>
      </p:sp>
      <p:pic>
        <p:nvPicPr>
          <p:cNvPr id="4" name="Picture 3">
            <a:extLst>
              <a:ext uri="{FF2B5EF4-FFF2-40B4-BE49-F238E27FC236}">
                <a16:creationId xmlns:a16="http://schemas.microsoft.com/office/drawing/2014/main" id="{33B65C78-9381-3A45-E0F9-ADC44C988B9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19050"/>
            <a:ext cx="5867400" cy="4648200"/>
          </a:xfrm>
          <a:prstGeom prst="rect">
            <a:avLst/>
          </a:prstGeom>
        </p:spPr>
      </p:pic>
      <p:pic>
        <p:nvPicPr>
          <p:cNvPr id="5" name="Picture 4">
            <a:extLst>
              <a:ext uri="{FF2B5EF4-FFF2-40B4-BE49-F238E27FC236}">
                <a16:creationId xmlns:a16="http://schemas.microsoft.com/office/drawing/2014/main" id="{F4B6CA00-B3D8-B6C0-32C6-DB03ACCFA6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809750"/>
            <a:ext cx="2724150" cy="2724150"/>
          </a:xfrm>
          <a:prstGeom prst="rect">
            <a:avLst/>
          </a:prstGeom>
        </p:spPr>
      </p:pic>
      <p:sp>
        <p:nvSpPr>
          <p:cNvPr id="6" name="TextBox 5">
            <a:extLst>
              <a:ext uri="{FF2B5EF4-FFF2-40B4-BE49-F238E27FC236}">
                <a16:creationId xmlns:a16="http://schemas.microsoft.com/office/drawing/2014/main" id="{16645CF2-6198-3A0C-49B7-1B6FD5C2145E}"/>
              </a:ext>
            </a:extLst>
          </p:cNvPr>
          <p:cNvSpPr txBox="1"/>
          <p:nvPr/>
        </p:nvSpPr>
        <p:spPr>
          <a:xfrm>
            <a:off x="5943600" y="285750"/>
            <a:ext cx="2971800" cy="1569660"/>
          </a:xfrm>
          <a:prstGeom prst="rect">
            <a:avLst/>
          </a:prstGeom>
          <a:noFill/>
        </p:spPr>
        <p:txBody>
          <a:bodyPr wrap="square" rtlCol="0">
            <a:spAutoFit/>
          </a:bodyPr>
          <a:lstStyle/>
          <a:p>
            <a:r>
              <a:rPr lang="en-US" sz="2400" dirty="0"/>
              <a:t>Text </a:t>
            </a:r>
            <a:r>
              <a:rPr lang="en-US" sz="2400" u="sng" dirty="0"/>
              <a:t>projectecho442</a:t>
            </a:r>
            <a:r>
              <a:rPr lang="en-US" sz="2400" dirty="0"/>
              <a:t> </a:t>
            </a:r>
          </a:p>
          <a:p>
            <a:r>
              <a:rPr lang="en-US" sz="2400" dirty="0"/>
              <a:t>to 22333</a:t>
            </a:r>
          </a:p>
          <a:p>
            <a:endParaRPr lang="en-US" sz="2400" dirty="0"/>
          </a:p>
          <a:p>
            <a:r>
              <a:rPr lang="en-US" sz="2400" dirty="0"/>
              <a:t>Or scan this code</a:t>
            </a:r>
          </a:p>
        </p:txBody>
      </p:sp>
    </p:spTree>
    <p:extLst>
      <p:ext uri="{BB962C8B-B14F-4D97-AF65-F5344CB8AC3E}">
        <p14:creationId xmlns:p14="http://schemas.microsoft.com/office/powerpoint/2010/main" val="66578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084AB-F62B-AA4E-968A-A6EE87CD7CCC}"/>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6</a:t>
            </a:fld>
            <a:endParaRPr lang="en-US" dirty="0">
              <a:solidFill>
                <a:srgbClr val="FFFFFF"/>
              </a:solidFill>
              <a:ea typeface="ＭＳ Ｐゴシック" charset="0"/>
            </a:endParaRPr>
          </a:p>
        </p:txBody>
      </p:sp>
      <p:pic>
        <p:nvPicPr>
          <p:cNvPr id="4" name="Picture 3">
            <a:extLst>
              <a:ext uri="{FF2B5EF4-FFF2-40B4-BE49-F238E27FC236}">
                <a16:creationId xmlns:a16="http://schemas.microsoft.com/office/drawing/2014/main" id="{D7D247C3-7F54-955E-EA1E-525304263D4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6350"/>
            <a:ext cx="9144000" cy="4622800"/>
          </a:xfrm>
          <a:prstGeom prst="rect">
            <a:avLst/>
          </a:prstGeom>
        </p:spPr>
      </p:pic>
    </p:spTree>
    <p:extLst>
      <p:ext uri="{BB962C8B-B14F-4D97-AF65-F5344CB8AC3E}">
        <p14:creationId xmlns:p14="http://schemas.microsoft.com/office/powerpoint/2010/main" val="264442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5F774-D164-09E4-EF2E-23E9C1C5BBA5}"/>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7</a:t>
            </a:fld>
            <a:endParaRPr lang="en-US" dirty="0">
              <a:solidFill>
                <a:srgbClr val="FFFFFF"/>
              </a:solidFill>
              <a:ea typeface="ＭＳ Ｐゴシック" charset="0"/>
            </a:endParaRPr>
          </a:p>
        </p:txBody>
      </p:sp>
      <p:pic>
        <p:nvPicPr>
          <p:cNvPr id="4" name="Picture 3">
            <a:extLst>
              <a:ext uri="{FF2B5EF4-FFF2-40B4-BE49-F238E27FC236}">
                <a16:creationId xmlns:a16="http://schemas.microsoft.com/office/drawing/2014/main" id="{E7320DA7-5411-85C6-7F40-4F4A201967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4629150"/>
          </a:xfrm>
          <a:prstGeom prst="rect">
            <a:avLst/>
          </a:prstGeom>
        </p:spPr>
      </p:pic>
    </p:spTree>
    <p:extLst>
      <p:ext uri="{BB962C8B-B14F-4D97-AF65-F5344CB8AC3E}">
        <p14:creationId xmlns:p14="http://schemas.microsoft.com/office/powerpoint/2010/main" val="252413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8F4-382D-C39A-27F6-E315E5EB0F83}"/>
              </a:ext>
            </a:extLst>
          </p:cNvPr>
          <p:cNvSpPr>
            <a:spLocks noGrp="1"/>
          </p:cNvSpPr>
          <p:nvPr>
            <p:ph type="title"/>
          </p:nvPr>
        </p:nvSpPr>
        <p:spPr/>
        <p:txBody>
          <a:bodyPr/>
          <a:lstStyle/>
          <a:p>
            <a:pPr algn="ctr"/>
            <a:r>
              <a:rPr lang="en-US" dirty="0"/>
              <a:t>HIV Replication Increases Mortality</a:t>
            </a:r>
          </a:p>
        </p:txBody>
      </p:sp>
      <p:sp>
        <p:nvSpPr>
          <p:cNvPr id="4" name="Slide Number Placeholder 3">
            <a:extLst>
              <a:ext uri="{FF2B5EF4-FFF2-40B4-BE49-F238E27FC236}">
                <a16:creationId xmlns:a16="http://schemas.microsoft.com/office/drawing/2014/main" id="{88F6C755-F3D7-6137-B042-7D517E5181B1}"/>
              </a:ext>
            </a:extLst>
          </p:cNvPr>
          <p:cNvSpPr>
            <a:spLocks noGrp="1"/>
          </p:cNvSpPr>
          <p:nvPr>
            <p:ph type="sldNum" sz="quarter" idx="12"/>
          </p:nvPr>
        </p:nvSpPr>
        <p:spPr/>
        <p:txBody>
          <a:bodyPr/>
          <a:lstStyle/>
          <a:p>
            <a:fld id="{6E2D2B3B-882E-40F3-A32F-6DD516915044}" type="slidenum">
              <a:rPr lang="en-US" smtClean="0"/>
              <a:pPr/>
              <a:t>8</a:t>
            </a:fld>
            <a:endParaRPr lang="en-US" dirty="0"/>
          </a:p>
        </p:txBody>
      </p:sp>
      <p:sp>
        <p:nvSpPr>
          <p:cNvPr id="7" name="TextBox 6">
            <a:extLst>
              <a:ext uri="{FF2B5EF4-FFF2-40B4-BE49-F238E27FC236}">
                <a16:creationId xmlns:a16="http://schemas.microsoft.com/office/drawing/2014/main" id="{24DAE4F2-AAFB-E0CF-1515-CCA711F0964B}"/>
              </a:ext>
            </a:extLst>
          </p:cNvPr>
          <p:cNvSpPr txBox="1"/>
          <p:nvPr/>
        </p:nvSpPr>
        <p:spPr>
          <a:xfrm>
            <a:off x="1371600" y="4734640"/>
            <a:ext cx="7086600" cy="253916"/>
          </a:xfrm>
          <a:prstGeom prst="rect">
            <a:avLst/>
          </a:prstGeom>
          <a:noFill/>
        </p:spPr>
        <p:txBody>
          <a:bodyPr wrap="square" rtlCol="0">
            <a:spAutoFit/>
          </a:bodyPr>
          <a:lstStyle/>
          <a:p>
            <a:pPr algn="ctr"/>
            <a:r>
              <a:rPr lang="en-US" sz="1050" dirty="0" err="1">
                <a:solidFill>
                  <a:schemeClr val="bg1"/>
                </a:solidFill>
              </a:rPr>
              <a:t>Mugavero</a:t>
            </a:r>
            <a:r>
              <a:rPr lang="en-US" sz="1050" dirty="0">
                <a:solidFill>
                  <a:schemeClr val="bg1"/>
                </a:solidFill>
              </a:rPr>
              <a:t>, et al.  CID 2011;53(9):927-935. INSIGHT START Group. NEJM. 2015;373:795-807. </a:t>
            </a:r>
          </a:p>
        </p:txBody>
      </p:sp>
      <p:sp>
        <p:nvSpPr>
          <p:cNvPr id="9" name="Content Placeholder 2">
            <a:extLst>
              <a:ext uri="{FF2B5EF4-FFF2-40B4-BE49-F238E27FC236}">
                <a16:creationId xmlns:a16="http://schemas.microsoft.com/office/drawing/2014/main" id="{32A8053F-23E3-4158-89C0-01701C9E823E}"/>
              </a:ext>
            </a:extLst>
          </p:cNvPr>
          <p:cNvSpPr txBox="1">
            <a:spLocks/>
          </p:cNvSpPr>
          <p:nvPr/>
        </p:nvSpPr>
        <p:spPr>
          <a:xfrm>
            <a:off x="447965" y="1709265"/>
            <a:ext cx="3886199" cy="205739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30188"/>
            <a:r>
              <a:rPr lang="en-US" dirty="0"/>
              <a:t>Total cumulative exposure to replicating virus over time is independently associated with mortality</a:t>
            </a:r>
            <a:endParaRPr lang="en-US" baseline="30000" dirty="0"/>
          </a:p>
          <a:p>
            <a:endParaRPr lang="en-US" dirty="0"/>
          </a:p>
        </p:txBody>
      </p:sp>
      <p:pic>
        <p:nvPicPr>
          <p:cNvPr id="11" name="Picture 10">
            <a:extLst>
              <a:ext uri="{FF2B5EF4-FFF2-40B4-BE49-F238E27FC236}">
                <a16:creationId xmlns:a16="http://schemas.microsoft.com/office/drawing/2014/main" id="{51640307-988F-D6B2-1E12-78DE8309CEEE}"/>
              </a:ext>
            </a:extLst>
          </p:cNvPr>
          <p:cNvPicPr>
            <a:picLocks noChangeAspect="1"/>
          </p:cNvPicPr>
          <p:nvPr/>
        </p:nvPicPr>
        <p:blipFill rotWithShape="1">
          <a:blip r:embed="rId3"/>
          <a:srcRect l="5260" t="23083" r="3748"/>
          <a:stretch/>
        </p:blipFill>
        <p:spPr>
          <a:xfrm>
            <a:off x="4388612" y="1200153"/>
            <a:ext cx="4696434" cy="3075623"/>
          </a:xfrm>
          <a:prstGeom prst="rect">
            <a:avLst/>
          </a:prstGeom>
          <a:ln>
            <a:solidFill>
              <a:schemeClr val="tx1"/>
            </a:solidFill>
          </a:ln>
        </p:spPr>
      </p:pic>
    </p:spTree>
    <p:extLst>
      <p:ext uri="{BB962C8B-B14F-4D97-AF65-F5344CB8AC3E}">
        <p14:creationId xmlns:p14="http://schemas.microsoft.com/office/powerpoint/2010/main" val="65966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8F4-382D-C39A-27F6-E315E5EB0F83}"/>
              </a:ext>
            </a:extLst>
          </p:cNvPr>
          <p:cNvSpPr>
            <a:spLocks noGrp="1"/>
          </p:cNvSpPr>
          <p:nvPr>
            <p:ph type="title"/>
          </p:nvPr>
        </p:nvSpPr>
        <p:spPr/>
        <p:txBody>
          <a:bodyPr/>
          <a:lstStyle/>
          <a:p>
            <a:pPr algn="ctr"/>
            <a:r>
              <a:rPr lang="en-US" dirty="0"/>
              <a:t>Suboptimal Adherence </a:t>
            </a:r>
            <a:br>
              <a:rPr lang="en-US" dirty="0"/>
            </a:br>
            <a:r>
              <a:rPr lang="en-US" dirty="0"/>
              <a:t>Leads to Resistance</a:t>
            </a:r>
          </a:p>
        </p:txBody>
      </p:sp>
      <p:sp>
        <p:nvSpPr>
          <p:cNvPr id="4" name="Slide Number Placeholder 3">
            <a:extLst>
              <a:ext uri="{FF2B5EF4-FFF2-40B4-BE49-F238E27FC236}">
                <a16:creationId xmlns:a16="http://schemas.microsoft.com/office/drawing/2014/main" id="{88F6C755-F3D7-6137-B042-7D517E5181B1}"/>
              </a:ext>
            </a:extLst>
          </p:cNvPr>
          <p:cNvSpPr>
            <a:spLocks noGrp="1"/>
          </p:cNvSpPr>
          <p:nvPr>
            <p:ph type="sldNum" sz="quarter" idx="12"/>
          </p:nvPr>
        </p:nvSpPr>
        <p:spPr/>
        <p:txBody>
          <a:bodyPr/>
          <a:lstStyle/>
          <a:p>
            <a:fld id="{6E2D2B3B-882E-40F3-A32F-6DD516915044}" type="slidenum">
              <a:rPr lang="en-US" smtClean="0"/>
              <a:pPr/>
              <a:t>9</a:t>
            </a:fld>
            <a:endParaRPr lang="en-US" dirty="0"/>
          </a:p>
        </p:txBody>
      </p:sp>
      <p:sp>
        <p:nvSpPr>
          <p:cNvPr id="7" name="TextBox 6">
            <a:extLst>
              <a:ext uri="{FF2B5EF4-FFF2-40B4-BE49-F238E27FC236}">
                <a16:creationId xmlns:a16="http://schemas.microsoft.com/office/drawing/2014/main" id="{24DAE4F2-AAFB-E0CF-1515-CCA711F0964B}"/>
              </a:ext>
            </a:extLst>
          </p:cNvPr>
          <p:cNvSpPr txBox="1"/>
          <p:nvPr/>
        </p:nvSpPr>
        <p:spPr>
          <a:xfrm>
            <a:off x="1371600" y="4734640"/>
            <a:ext cx="7086600" cy="253916"/>
          </a:xfrm>
          <a:prstGeom prst="rect">
            <a:avLst/>
          </a:prstGeom>
          <a:noFill/>
        </p:spPr>
        <p:txBody>
          <a:bodyPr wrap="square" rtlCol="0">
            <a:spAutoFit/>
          </a:bodyPr>
          <a:lstStyle/>
          <a:p>
            <a:pPr algn="ctr"/>
            <a:r>
              <a:rPr lang="en-US" sz="1050" dirty="0">
                <a:solidFill>
                  <a:schemeClr val="bg1"/>
                </a:solidFill>
                <a:ea typeface="Arial" charset="0"/>
                <a:cs typeface="Arial" charset="0"/>
              </a:rPr>
              <a:t>AETC National Resource Center</a:t>
            </a:r>
          </a:p>
        </p:txBody>
      </p:sp>
      <p:pic>
        <p:nvPicPr>
          <p:cNvPr id="3" name="Picture 2" descr="0798bartlett_puffs">
            <a:extLst>
              <a:ext uri="{FF2B5EF4-FFF2-40B4-BE49-F238E27FC236}">
                <a16:creationId xmlns:a16="http://schemas.microsoft.com/office/drawing/2014/main" id="{E70FC151-B34F-B485-F07D-40C90F84A248}"/>
              </a:ext>
            </a:extLst>
          </p:cNvPr>
          <p:cNvPicPr>
            <a:picLocks noChangeAspect="1" noChangeArrowheads="1"/>
          </p:cNvPicPr>
          <p:nvPr/>
        </p:nvPicPr>
        <p:blipFill>
          <a:blip r:embed="rId3"/>
          <a:srcRect/>
          <a:stretch>
            <a:fillRect/>
          </a:stretch>
        </p:blipFill>
        <p:spPr bwMode="auto">
          <a:xfrm>
            <a:off x="1013679" y="1231692"/>
            <a:ext cx="7202610" cy="3397458"/>
          </a:xfrm>
          <a:prstGeom prst="rect">
            <a:avLst/>
          </a:prstGeom>
          <a:noFill/>
          <a:ln w="9525">
            <a:noFill/>
            <a:miter lim="800000"/>
            <a:headEnd/>
            <a:tailEnd/>
          </a:ln>
        </p:spPr>
      </p:pic>
    </p:spTree>
    <p:extLst>
      <p:ext uri="{BB962C8B-B14F-4D97-AF65-F5344CB8AC3E}">
        <p14:creationId xmlns:p14="http://schemas.microsoft.com/office/powerpoint/2010/main" val="895995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f1ef147c-db93-4f20-b11c-65255c10c426"/>
</p:tagLst>
</file>

<file path=ppt/tags/tag2.xml><?xml version="1.0" encoding="utf-8"?>
<p:tagLst xmlns:a="http://schemas.openxmlformats.org/drawingml/2006/main" xmlns:r="http://schemas.openxmlformats.org/officeDocument/2006/relationships" xmlns:p="http://schemas.openxmlformats.org/presentationml/2006/main">
  <p:tag name="__PE_POLL_EMBED_ID" val="4737a972-b436-481c-b0a1-5889bd7b0f4b"/>
</p:tagLst>
</file>

<file path=ppt/tags/tag3.xml><?xml version="1.0" encoding="utf-8"?>
<p:tagLst xmlns:a="http://schemas.openxmlformats.org/drawingml/2006/main" xmlns:r="http://schemas.openxmlformats.org/officeDocument/2006/relationships" xmlns:p="http://schemas.openxmlformats.org/presentationml/2006/main">
  <p:tag name="__PE_POLL_EMBED_ID" val="d234fa2b-7192-40a5-807f-5cb6b85d564f"/>
</p:tagLst>
</file>

<file path=ppt/tags/tag4.xml><?xml version="1.0" encoding="utf-8"?>
<p:tagLst xmlns:a="http://schemas.openxmlformats.org/drawingml/2006/main" xmlns:r="http://schemas.openxmlformats.org/officeDocument/2006/relationships" xmlns:p="http://schemas.openxmlformats.org/presentationml/2006/main">
  <p:tag name="__PE_POLL_EMBED_ID" val="050d563b-93c4-4528-bf27-62a037ad8c6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BB403D11ACF8458FB7BBB7CC69166E" ma:contentTypeVersion="17" ma:contentTypeDescription="Create a new document." ma:contentTypeScope="" ma:versionID="7ac827d885228561c4c419f1cc0a9caf">
  <xsd:schema xmlns:xsd="http://www.w3.org/2001/XMLSchema" xmlns:xs="http://www.w3.org/2001/XMLSchema" xmlns:p="http://schemas.microsoft.com/office/2006/metadata/properties" xmlns:ns2="61b9a4cf-f534-437d-b6f6-c048dfaf5b22" xmlns:ns3="d6da0197-d201-41ba-a1f8-50c3263bbe12" xmlns:ns4="4d31918e-31ff-407b-aa24-3b26523fe31e" targetNamespace="http://schemas.microsoft.com/office/2006/metadata/properties" ma:root="true" ma:fieldsID="0c34943a10b7dac8247852d83a7172e5" ns2:_="" ns3:_="" ns4:_="">
    <xsd:import namespace="61b9a4cf-f534-437d-b6f6-c048dfaf5b22"/>
    <xsd:import namespace="d6da0197-d201-41ba-a1f8-50c3263bbe12"/>
    <xsd:import namespace="4d31918e-31ff-407b-aa24-3b26523fe31e"/>
    <xsd:element name="properties">
      <xsd:complexType>
        <xsd:sequence>
          <xsd:element name="documentManagement">
            <xsd:complexType>
              <xsd:all>
                <xsd:element ref="ns2:Pre_x002d_Migration_x0020_Date_x0020_Modifi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9a4cf-f534-437d-b6f6-c048dfaf5b22" elementFormDefault="qualified">
    <xsd:import namespace="http://schemas.microsoft.com/office/2006/documentManagement/types"/>
    <xsd:import namespace="http://schemas.microsoft.com/office/infopath/2007/PartnerControls"/>
    <xsd:element name="Pre_x002d_Migration_x0020_Date_x0020_Modified" ma:index="8" nillable="true" ma:displayName="Pre-Migration Date Modified" ma:internalName="Pre_x002d_Migration_x0020_Date_x0020_Modified">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f144a84-2f12-42e2-b54d-c0a9a91654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da0197-d201-41ba-a1f8-50c3263bbe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1918e-31ff-407b-aa24-3b26523fe31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7237c03-6776-4409-a48e-3f09de21bdfe}" ma:internalName="TaxCatchAll" ma:showField="CatchAllData" ma:web="4d31918e-31ff-407b-aa24-3b26523fe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b9a4cf-f534-437d-b6f6-c048dfaf5b22">
      <Terms xmlns="http://schemas.microsoft.com/office/infopath/2007/PartnerControls"/>
    </lcf76f155ced4ddcb4097134ff3c332f>
    <TaxCatchAll xmlns="4d31918e-31ff-407b-aa24-3b26523fe31e" xsi:nil="true"/>
    <Pre_x002d_Migration_x0020_Date_x0020_Modified xmlns="61b9a4cf-f534-437d-b6f6-c048dfaf5b22" xsi:nil="true"/>
  </documentManagement>
</p:properties>
</file>

<file path=customXml/itemProps1.xml><?xml version="1.0" encoding="utf-8"?>
<ds:datastoreItem xmlns:ds="http://schemas.openxmlformats.org/officeDocument/2006/customXml" ds:itemID="{8269E7E7-99A1-4291-95D3-3E0DAA7A8EB6}">
  <ds:schemaRefs>
    <ds:schemaRef ds:uri="http://schemas.microsoft.com/sharepoint/v3/contenttype/forms"/>
  </ds:schemaRefs>
</ds:datastoreItem>
</file>

<file path=customXml/itemProps2.xml><?xml version="1.0" encoding="utf-8"?>
<ds:datastoreItem xmlns:ds="http://schemas.openxmlformats.org/officeDocument/2006/customXml" ds:itemID="{0CBF549E-4A8A-4223-B1F0-9491C4228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9a4cf-f534-437d-b6f6-c048dfaf5b22"/>
    <ds:schemaRef ds:uri="d6da0197-d201-41ba-a1f8-50c3263bbe12"/>
    <ds:schemaRef ds:uri="4d31918e-31ff-407b-aa24-3b26523fe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6D34C-49D8-4B71-960E-448A449DCFA4}">
  <ds:schemaRefs>
    <ds:schemaRef ds:uri="http://schemas.microsoft.com/office/2006/metadata/properties"/>
    <ds:schemaRef ds:uri="http://schemas.microsoft.com/office/infopath/2007/PartnerControls"/>
    <ds:schemaRef ds:uri="61107614-1b85-4d63-bfbe-29fcdc4d3c98"/>
    <ds:schemaRef ds:uri="97e847c7-2c04-4d6a-997f-0652cc0598e0"/>
    <ds:schemaRef ds:uri="61b9a4cf-f534-437d-b6f6-c048dfaf5b22"/>
    <ds:schemaRef ds:uri="4d31918e-31ff-407b-aa24-3b26523fe31e"/>
  </ds:schemaRefs>
</ds:datastoreItem>
</file>

<file path=docProps/app.xml><?xml version="1.0" encoding="utf-8"?>
<Properties xmlns="http://schemas.openxmlformats.org/officeDocument/2006/extended-properties" xmlns:vt="http://schemas.openxmlformats.org/officeDocument/2006/docPropsVTypes">
  <TotalTime>1964</TotalTime>
  <Words>3124</Words>
  <Application>Microsoft Office PowerPoint</Application>
  <PresentationFormat>On-screen Show (16:9)</PresentationFormat>
  <Paragraphs>369</Paragraphs>
  <Slides>35</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ITC Avant Garde Std Bk</vt:lpstr>
      <vt:lpstr>Times New Roman</vt:lpstr>
      <vt:lpstr>Wingdings</vt:lpstr>
      <vt:lpstr>AETC-BLANK-MASTER</vt:lpstr>
      <vt:lpstr>HIV Medication Adherence Strategies</vt:lpstr>
      <vt:lpstr>Conflict of Interest Disclosure Statement</vt:lpstr>
      <vt:lpstr>Use of Trade/Brand Names</vt:lpstr>
      <vt:lpstr>Learning Objectives</vt:lpstr>
      <vt:lpstr>PowerPoint Presentation</vt:lpstr>
      <vt:lpstr>PowerPoint Presentation</vt:lpstr>
      <vt:lpstr>PowerPoint Presentation</vt:lpstr>
      <vt:lpstr>HIV Replication Increases Mortality</vt:lpstr>
      <vt:lpstr>Suboptimal Adherence  Leads to Resistance</vt:lpstr>
      <vt:lpstr>Treatment IS Prevention</vt:lpstr>
      <vt:lpstr>5 Dimensions of Adherence to Antiretroviral Therapy (ART)</vt:lpstr>
      <vt:lpstr>Socio-economic Factors</vt:lpstr>
      <vt:lpstr>Healthcare System Factors</vt:lpstr>
      <vt:lpstr>Clinical Condition Factors</vt:lpstr>
      <vt:lpstr>ART Factors</vt:lpstr>
      <vt:lpstr>Patient-Related Factors</vt:lpstr>
      <vt:lpstr>Centering the Person</vt:lpstr>
      <vt:lpstr>Strategies to Improve ART Adherence</vt:lpstr>
      <vt:lpstr>Strategies to Improve ART Adherence</vt:lpstr>
      <vt:lpstr>Strategies to Improve ART Adherence</vt:lpstr>
      <vt:lpstr>Strategies to Improve ART Adherence</vt:lpstr>
      <vt:lpstr>Where We’ve Been</vt:lpstr>
      <vt:lpstr>Where Are We Going?</vt:lpstr>
      <vt:lpstr>Antiretrovirals with New Mechanisms of Action</vt:lpstr>
      <vt:lpstr>Novel Delivery Mechanisms</vt:lpstr>
      <vt:lpstr>The hope for long-acting therapy</vt:lpstr>
      <vt:lpstr>Long-Acting Injectables: Benefits</vt:lpstr>
      <vt:lpstr>Long-Acting Injectables: Challenges</vt:lpstr>
      <vt:lpstr>Long-Acting Injectables: Lessons Learned</vt:lpstr>
      <vt:lpstr>Long-Acting Injectables (LAI):  Lessons Learned</vt:lpstr>
      <vt:lpstr>Key Points</vt:lpstr>
      <vt:lpstr>References</vt:lpstr>
      <vt:lpstr>SCAETC Social Media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17</cp:revision>
  <dcterms:created xsi:type="dcterms:W3CDTF">2021-01-22T21:52:57Z</dcterms:created>
  <dcterms:modified xsi:type="dcterms:W3CDTF">2023-08-02T14:41:36Z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y fmtid="{D5CDD505-2E9C-101B-9397-08002B2CF9AE}" pid="6" name="ContentTypeId">
    <vt:lpwstr>0x01010055E347053D512A4B990B481798FAA53D</vt:lpwstr>
  </property>
</Properties>
</file>