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70"/>
  </p:notesMasterIdLst>
  <p:handoutMasterIdLst>
    <p:handoutMasterId r:id="rId71"/>
  </p:handoutMasterIdLst>
  <p:sldIdLst>
    <p:sldId id="359" r:id="rId5"/>
    <p:sldId id="392" r:id="rId6"/>
    <p:sldId id="382" r:id="rId7"/>
    <p:sldId id="394" r:id="rId8"/>
    <p:sldId id="393" r:id="rId9"/>
    <p:sldId id="361" r:id="rId10"/>
    <p:sldId id="463" r:id="rId11"/>
    <p:sldId id="401" r:id="rId12"/>
    <p:sldId id="477" r:id="rId13"/>
    <p:sldId id="479" r:id="rId14"/>
    <p:sldId id="402" r:id="rId15"/>
    <p:sldId id="471" r:id="rId16"/>
    <p:sldId id="461" r:id="rId17"/>
    <p:sldId id="408" r:id="rId18"/>
    <p:sldId id="410" r:id="rId19"/>
    <p:sldId id="412" r:id="rId20"/>
    <p:sldId id="478" r:id="rId21"/>
    <p:sldId id="480" r:id="rId22"/>
    <p:sldId id="395" r:id="rId23"/>
    <p:sldId id="397" r:id="rId24"/>
    <p:sldId id="386" r:id="rId25"/>
    <p:sldId id="411" r:id="rId26"/>
    <p:sldId id="415" r:id="rId27"/>
    <p:sldId id="414" r:id="rId28"/>
    <p:sldId id="416" r:id="rId29"/>
    <p:sldId id="417" r:id="rId30"/>
    <p:sldId id="464" r:id="rId31"/>
    <p:sldId id="424" r:id="rId32"/>
    <p:sldId id="421" r:id="rId33"/>
    <p:sldId id="426" r:id="rId34"/>
    <p:sldId id="454" r:id="rId35"/>
    <p:sldId id="437" r:id="rId36"/>
    <p:sldId id="438" r:id="rId37"/>
    <p:sldId id="439" r:id="rId38"/>
    <p:sldId id="440" r:id="rId39"/>
    <p:sldId id="425" r:id="rId40"/>
    <p:sldId id="429" r:id="rId41"/>
    <p:sldId id="430" r:id="rId42"/>
    <p:sldId id="431" r:id="rId43"/>
    <p:sldId id="413" r:id="rId44"/>
    <p:sldId id="432" r:id="rId45"/>
    <p:sldId id="433" r:id="rId46"/>
    <p:sldId id="434" r:id="rId47"/>
    <p:sldId id="441" r:id="rId48"/>
    <p:sldId id="435" r:id="rId49"/>
    <p:sldId id="462" r:id="rId50"/>
    <p:sldId id="470" r:id="rId51"/>
    <p:sldId id="481" r:id="rId52"/>
    <p:sldId id="443" r:id="rId53"/>
    <p:sldId id="444" r:id="rId54"/>
    <p:sldId id="445" r:id="rId55"/>
    <p:sldId id="446" r:id="rId56"/>
    <p:sldId id="456" r:id="rId57"/>
    <p:sldId id="457" r:id="rId58"/>
    <p:sldId id="450" r:id="rId59"/>
    <p:sldId id="472" r:id="rId60"/>
    <p:sldId id="451" r:id="rId61"/>
    <p:sldId id="459" r:id="rId62"/>
    <p:sldId id="473" r:id="rId63"/>
    <p:sldId id="452" r:id="rId64"/>
    <p:sldId id="383" r:id="rId65"/>
    <p:sldId id="428" r:id="rId66"/>
    <p:sldId id="390" r:id="rId67"/>
    <p:sldId id="385" r:id="rId68"/>
    <p:sldId id="299" r:id="rId6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92"/>
            <p14:sldId id="382"/>
            <p14:sldId id="394"/>
            <p14:sldId id="393"/>
            <p14:sldId id="361"/>
            <p14:sldId id="463"/>
            <p14:sldId id="401"/>
            <p14:sldId id="477"/>
            <p14:sldId id="479"/>
            <p14:sldId id="402"/>
            <p14:sldId id="471"/>
            <p14:sldId id="461"/>
            <p14:sldId id="408"/>
            <p14:sldId id="410"/>
            <p14:sldId id="412"/>
            <p14:sldId id="478"/>
            <p14:sldId id="480"/>
            <p14:sldId id="395"/>
            <p14:sldId id="397"/>
            <p14:sldId id="386"/>
            <p14:sldId id="411"/>
            <p14:sldId id="415"/>
            <p14:sldId id="414"/>
            <p14:sldId id="416"/>
            <p14:sldId id="417"/>
            <p14:sldId id="464"/>
            <p14:sldId id="424"/>
            <p14:sldId id="421"/>
            <p14:sldId id="426"/>
            <p14:sldId id="454"/>
            <p14:sldId id="437"/>
            <p14:sldId id="438"/>
            <p14:sldId id="439"/>
            <p14:sldId id="440"/>
            <p14:sldId id="425"/>
            <p14:sldId id="429"/>
            <p14:sldId id="430"/>
            <p14:sldId id="431"/>
            <p14:sldId id="413"/>
            <p14:sldId id="432"/>
            <p14:sldId id="433"/>
            <p14:sldId id="434"/>
            <p14:sldId id="441"/>
            <p14:sldId id="435"/>
            <p14:sldId id="462"/>
            <p14:sldId id="470"/>
            <p14:sldId id="481"/>
            <p14:sldId id="443"/>
            <p14:sldId id="444"/>
            <p14:sldId id="445"/>
            <p14:sldId id="446"/>
            <p14:sldId id="456"/>
            <p14:sldId id="457"/>
            <p14:sldId id="450"/>
            <p14:sldId id="472"/>
            <p14:sldId id="451"/>
            <p14:sldId id="459"/>
            <p14:sldId id="473"/>
            <p14:sldId id="452"/>
            <p14:sldId id="383"/>
            <p14:sldId id="428"/>
            <p14:sldId id="390"/>
            <p14:sldId id="385"/>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 Dominguez" initials="MJD" lastIdx="11" clrIdx="0">
    <p:extLst>
      <p:ext uri="{19B8F6BF-5375-455C-9EA6-DF929625EA0E}">
        <p15:presenceInfo xmlns:p15="http://schemas.microsoft.com/office/powerpoint/2012/main" userId="S-1-5-21-3639515735-3000443172-754303046-424244" providerId="AD"/>
      </p:ext>
    </p:extLst>
  </p:cmAuthor>
  <p:cmAuthor id="2" name="Fergus, Kathryn N" initials="FKN" lastIdx="6" clrIdx="1">
    <p:extLst>
      <p:ext uri="{19B8F6BF-5375-455C-9EA6-DF929625EA0E}">
        <p15:presenceInfo xmlns:p15="http://schemas.microsoft.com/office/powerpoint/2012/main" userId="S-1-5-21-117609710-220523388-725345543-209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6512" autoAdjust="0"/>
  </p:normalViewPr>
  <p:slideViewPr>
    <p:cSldViewPr>
      <p:cViewPr varScale="1">
        <p:scale>
          <a:sx n="98" d="100"/>
          <a:sy n="98" d="100"/>
        </p:scale>
        <p:origin x="96" y="204"/>
      </p:cViewPr>
      <p:guideLst>
        <p:guide orient="horz" pos="1620"/>
        <p:guide pos="2880"/>
      </p:guideLst>
    </p:cSldViewPr>
  </p:slideViewPr>
  <p:notesTextViewPr>
    <p:cViewPr>
      <p:scale>
        <a:sx n="3" d="2"/>
        <a:sy n="3" d="2"/>
      </p:scale>
      <p:origin x="0" y="0"/>
    </p:cViewPr>
  </p:notesTextViewPr>
  <p:sorterViewPr>
    <p:cViewPr>
      <p:scale>
        <a:sx n="100" d="100"/>
        <a:sy n="100" d="100"/>
      </p:scale>
      <p:origin x="0" y="-20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04CD9-EA4A-4343-85F7-E771B265D6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FCD8288-B3A0-42CA-8DCB-ECC970406DAB}">
      <dgm:prSet phldrT="[Text]"/>
      <dgm:spPr/>
      <dgm:t>
        <a:bodyPr/>
        <a:lstStyle/>
        <a:p>
          <a:r>
            <a:rPr lang="en-US" dirty="0"/>
            <a:t>Respect</a:t>
          </a:r>
        </a:p>
      </dgm:t>
    </dgm:pt>
    <dgm:pt modelId="{B9D9F071-6EF1-4CEF-82CA-E105071004A7}" type="parTrans" cxnId="{4029467B-433B-455E-92EE-3DFF213F485C}">
      <dgm:prSet/>
      <dgm:spPr/>
      <dgm:t>
        <a:bodyPr/>
        <a:lstStyle/>
        <a:p>
          <a:endParaRPr lang="en-US"/>
        </a:p>
      </dgm:t>
    </dgm:pt>
    <dgm:pt modelId="{8A7C4892-7142-49AA-8BF9-935786C45B08}" type="sibTrans" cxnId="{4029467B-433B-455E-92EE-3DFF213F485C}">
      <dgm:prSet/>
      <dgm:spPr/>
      <dgm:t>
        <a:bodyPr/>
        <a:lstStyle/>
        <a:p>
          <a:endParaRPr lang="en-US"/>
        </a:p>
      </dgm:t>
    </dgm:pt>
    <dgm:pt modelId="{689D597C-E634-4037-8EFA-6D7D2E741673}">
      <dgm:prSet phldrT="[Text]"/>
      <dgm:spPr/>
      <dgm:t>
        <a:bodyPr/>
        <a:lstStyle/>
        <a:p>
          <a:r>
            <a:rPr lang="en-US" dirty="0"/>
            <a:t>Balanced Participation</a:t>
          </a:r>
        </a:p>
      </dgm:t>
    </dgm:pt>
    <dgm:pt modelId="{FBDF64C6-B856-4327-B076-325B28C3DF03}" type="parTrans" cxnId="{854D7B63-CBBD-4A60-B4DB-46828D570204}">
      <dgm:prSet/>
      <dgm:spPr/>
      <dgm:t>
        <a:bodyPr/>
        <a:lstStyle/>
        <a:p>
          <a:endParaRPr lang="en-US"/>
        </a:p>
      </dgm:t>
    </dgm:pt>
    <dgm:pt modelId="{1405108A-943E-4A58-A7F2-EC3D13740E27}" type="sibTrans" cxnId="{854D7B63-CBBD-4A60-B4DB-46828D570204}">
      <dgm:prSet/>
      <dgm:spPr/>
      <dgm:t>
        <a:bodyPr/>
        <a:lstStyle/>
        <a:p>
          <a:endParaRPr lang="en-US"/>
        </a:p>
      </dgm:t>
    </dgm:pt>
    <dgm:pt modelId="{23290BAC-06B7-4CF3-BC94-D2A153384A9D}">
      <dgm:prSet phldrT="[Text]"/>
      <dgm:spPr/>
      <dgm:t>
        <a:bodyPr/>
        <a:lstStyle/>
        <a:p>
          <a:r>
            <a:rPr lang="en-US" dirty="0"/>
            <a:t>Open to Learning</a:t>
          </a:r>
        </a:p>
      </dgm:t>
    </dgm:pt>
    <dgm:pt modelId="{4F083C15-4AA3-4396-91E2-9606979E3A8A}" type="parTrans" cxnId="{40EF8ED3-9CCA-4DB4-BEE3-29A7E139F04B}">
      <dgm:prSet/>
      <dgm:spPr/>
      <dgm:t>
        <a:bodyPr/>
        <a:lstStyle/>
        <a:p>
          <a:endParaRPr lang="en-US"/>
        </a:p>
      </dgm:t>
    </dgm:pt>
    <dgm:pt modelId="{4D728AE1-FB79-4816-BE07-7B705D300287}" type="sibTrans" cxnId="{40EF8ED3-9CCA-4DB4-BEE3-29A7E139F04B}">
      <dgm:prSet/>
      <dgm:spPr/>
      <dgm:t>
        <a:bodyPr/>
        <a:lstStyle/>
        <a:p>
          <a:endParaRPr lang="en-US"/>
        </a:p>
      </dgm:t>
    </dgm:pt>
    <dgm:pt modelId="{E5916559-FF8F-45CC-AF7E-4CCABC605558}">
      <dgm:prSet phldrT="[Text]"/>
      <dgm:spPr/>
      <dgm:t>
        <a:bodyPr/>
        <a:lstStyle/>
        <a:p>
          <a:r>
            <a:rPr lang="en-US" dirty="0"/>
            <a:t>Confidentiality</a:t>
          </a:r>
        </a:p>
      </dgm:t>
    </dgm:pt>
    <dgm:pt modelId="{794E8014-06D8-4866-B524-04783F51836B}" type="parTrans" cxnId="{E680354D-8C78-43E4-80A3-CA6984BC475E}">
      <dgm:prSet/>
      <dgm:spPr/>
      <dgm:t>
        <a:bodyPr/>
        <a:lstStyle/>
        <a:p>
          <a:endParaRPr lang="en-US"/>
        </a:p>
      </dgm:t>
    </dgm:pt>
    <dgm:pt modelId="{D3EBA963-2EDA-46B8-B547-53F12211B51E}" type="sibTrans" cxnId="{E680354D-8C78-43E4-80A3-CA6984BC475E}">
      <dgm:prSet/>
      <dgm:spPr/>
      <dgm:t>
        <a:bodyPr/>
        <a:lstStyle/>
        <a:p>
          <a:endParaRPr lang="en-US"/>
        </a:p>
      </dgm:t>
    </dgm:pt>
    <dgm:pt modelId="{0D74135E-0651-4B3D-9B2D-82C007182EC8}">
      <dgm:prSet phldrT="[Text]"/>
      <dgm:spPr/>
      <dgm:t>
        <a:bodyPr/>
        <a:lstStyle/>
        <a:p>
          <a:r>
            <a:rPr lang="en-US" dirty="0"/>
            <a:t>Take Risks</a:t>
          </a:r>
        </a:p>
      </dgm:t>
    </dgm:pt>
    <dgm:pt modelId="{C0071C01-3E7C-4ED4-8152-27A6C35B33B9}" type="parTrans" cxnId="{44A1BB5D-6FEF-4B6F-99CB-33D50843036E}">
      <dgm:prSet/>
      <dgm:spPr/>
      <dgm:t>
        <a:bodyPr/>
        <a:lstStyle/>
        <a:p>
          <a:endParaRPr lang="en-US"/>
        </a:p>
      </dgm:t>
    </dgm:pt>
    <dgm:pt modelId="{6107987C-C891-49AC-AEE8-50862C1818E5}" type="sibTrans" cxnId="{44A1BB5D-6FEF-4B6F-99CB-33D50843036E}">
      <dgm:prSet/>
      <dgm:spPr/>
      <dgm:t>
        <a:bodyPr/>
        <a:lstStyle/>
        <a:p>
          <a:endParaRPr lang="en-US"/>
        </a:p>
      </dgm:t>
    </dgm:pt>
    <dgm:pt modelId="{A3B0921E-F096-4DFC-8FFB-BCAD73BD901B}">
      <dgm:prSet phldrT="[Text]"/>
      <dgm:spPr/>
      <dgm:t>
        <a:bodyPr/>
        <a:lstStyle/>
        <a:p>
          <a:r>
            <a:rPr lang="en-US" dirty="0"/>
            <a:t>People First &amp; Non-Stigmatizing Language</a:t>
          </a:r>
        </a:p>
      </dgm:t>
    </dgm:pt>
    <dgm:pt modelId="{BC24964E-68E7-4520-B15D-3C2932AE3948}" type="parTrans" cxnId="{7656E460-49F8-4D40-9071-60DF0658A7E6}">
      <dgm:prSet/>
      <dgm:spPr/>
      <dgm:t>
        <a:bodyPr/>
        <a:lstStyle/>
        <a:p>
          <a:endParaRPr lang="en-US"/>
        </a:p>
      </dgm:t>
    </dgm:pt>
    <dgm:pt modelId="{45E03584-FCFD-4FC8-A9C6-32550AE8CA15}" type="sibTrans" cxnId="{7656E460-49F8-4D40-9071-60DF0658A7E6}">
      <dgm:prSet/>
      <dgm:spPr/>
      <dgm:t>
        <a:bodyPr/>
        <a:lstStyle/>
        <a:p>
          <a:endParaRPr lang="en-US"/>
        </a:p>
      </dgm:t>
    </dgm:pt>
    <dgm:pt modelId="{F3BBA380-0740-471A-9454-1129382B2E96}" type="pres">
      <dgm:prSet presAssocID="{BEA04CD9-EA4A-4343-85F7-E771B265D617}" presName="diagram" presStyleCnt="0">
        <dgm:presLayoutVars>
          <dgm:dir/>
          <dgm:resizeHandles val="exact"/>
        </dgm:presLayoutVars>
      </dgm:prSet>
      <dgm:spPr/>
    </dgm:pt>
    <dgm:pt modelId="{17A77222-9AD1-4DC8-B9BF-E0297DC27CC2}" type="pres">
      <dgm:prSet presAssocID="{2FCD8288-B3A0-42CA-8DCB-ECC970406DAB}" presName="node" presStyleLbl="node1" presStyleIdx="0" presStyleCnt="6">
        <dgm:presLayoutVars>
          <dgm:bulletEnabled val="1"/>
        </dgm:presLayoutVars>
      </dgm:prSet>
      <dgm:spPr/>
    </dgm:pt>
    <dgm:pt modelId="{27E21F85-FD07-4CE4-9D21-143E1D04DBD0}" type="pres">
      <dgm:prSet presAssocID="{8A7C4892-7142-49AA-8BF9-935786C45B08}" presName="sibTrans" presStyleCnt="0"/>
      <dgm:spPr/>
    </dgm:pt>
    <dgm:pt modelId="{B90007E7-56C4-48A7-AA76-D4FD840E6678}" type="pres">
      <dgm:prSet presAssocID="{689D597C-E634-4037-8EFA-6D7D2E741673}" presName="node" presStyleLbl="node1" presStyleIdx="1" presStyleCnt="6">
        <dgm:presLayoutVars>
          <dgm:bulletEnabled val="1"/>
        </dgm:presLayoutVars>
      </dgm:prSet>
      <dgm:spPr/>
    </dgm:pt>
    <dgm:pt modelId="{AF503F8B-8206-467E-99CB-96D991428B64}" type="pres">
      <dgm:prSet presAssocID="{1405108A-943E-4A58-A7F2-EC3D13740E27}" presName="sibTrans" presStyleCnt="0"/>
      <dgm:spPr/>
    </dgm:pt>
    <dgm:pt modelId="{C6825134-181C-4456-97F6-31C885B0C80B}" type="pres">
      <dgm:prSet presAssocID="{23290BAC-06B7-4CF3-BC94-D2A153384A9D}" presName="node" presStyleLbl="node1" presStyleIdx="2" presStyleCnt="6">
        <dgm:presLayoutVars>
          <dgm:bulletEnabled val="1"/>
        </dgm:presLayoutVars>
      </dgm:prSet>
      <dgm:spPr/>
    </dgm:pt>
    <dgm:pt modelId="{AC30B5A4-4488-483C-9DB6-09C9CD873EE3}" type="pres">
      <dgm:prSet presAssocID="{4D728AE1-FB79-4816-BE07-7B705D300287}" presName="sibTrans" presStyleCnt="0"/>
      <dgm:spPr/>
    </dgm:pt>
    <dgm:pt modelId="{7D332DD6-5DA0-4302-8D90-44BE2D725A0B}" type="pres">
      <dgm:prSet presAssocID="{E5916559-FF8F-45CC-AF7E-4CCABC605558}" presName="node" presStyleLbl="node1" presStyleIdx="3" presStyleCnt="6">
        <dgm:presLayoutVars>
          <dgm:bulletEnabled val="1"/>
        </dgm:presLayoutVars>
      </dgm:prSet>
      <dgm:spPr/>
    </dgm:pt>
    <dgm:pt modelId="{F5A9C561-9F23-4CCF-98E4-5A0E059ABE18}" type="pres">
      <dgm:prSet presAssocID="{D3EBA963-2EDA-46B8-B547-53F12211B51E}" presName="sibTrans" presStyleCnt="0"/>
      <dgm:spPr/>
    </dgm:pt>
    <dgm:pt modelId="{DD460922-7EC7-42C9-A7F8-1B7F8B0C3FFF}" type="pres">
      <dgm:prSet presAssocID="{0D74135E-0651-4B3D-9B2D-82C007182EC8}" presName="node" presStyleLbl="node1" presStyleIdx="4" presStyleCnt="6">
        <dgm:presLayoutVars>
          <dgm:bulletEnabled val="1"/>
        </dgm:presLayoutVars>
      </dgm:prSet>
      <dgm:spPr/>
    </dgm:pt>
    <dgm:pt modelId="{76081B5C-F29E-43D8-9F54-9BB66E64B484}" type="pres">
      <dgm:prSet presAssocID="{6107987C-C891-49AC-AEE8-50862C1818E5}" presName="sibTrans" presStyleCnt="0"/>
      <dgm:spPr/>
    </dgm:pt>
    <dgm:pt modelId="{95B35579-0F72-476B-BC7B-3618FA4B8B08}" type="pres">
      <dgm:prSet presAssocID="{A3B0921E-F096-4DFC-8FFB-BCAD73BD901B}" presName="node" presStyleLbl="node1" presStyleIdx="5" presStyleCnt="6">
        <dgm:presLayoutVars>
          <dgm:bulletEnabled val="1"/>
        </dgm:presLayoutVars>
      </dgm:prSet>
      <dgm:spPr/>
    </dgm:pt>
  </dgm:ptLst>
  <dgm:cxnLst>
    <dgm:cxn modelId="{5FA9E904-2DEE-4E2D-876C-497B86ED09E4}" type="presOf" srcId="{2FCD8288-B3A0-42CA-8DCB-ECC970406DAB}" destId="{17A77222-9AD1-4DC8-B9BF-E0297DC27CC2}" srcOrd="0" destOrd="0" presId="urn:microsoft.com/office/officeart/2005/8/layout/default"/>
    <dgm:cxn modelId="{8FC77120-809E-4197-B1FF-6771FDBDC3BE}" type="presOf" srcId="{0D74135E-0651-4B3D-9B2D-82C007182EC8}" destId="{DD460922-7EC7-42C9-A7F8-1B7F8B0C3FFF}" srcOrd="0" destOrd="0" presId="urn:microsoft.com/office/officeart/2005/8/layout/default"/>
    <dgm:cxn modelId="{1AC18A2F-0BA6-4A35-9ED2-00DD0C6FA99A}" type="presOf" srcId="{E5916559-FF8F-45CC-AF7E-4CCABC605558}" destId="{7D332DD6-5DA0-4302-8D90-44BE2D725A0B}" srcOrd="0" destOrd="0" presId="urn:microsoft.com/office/officeart/2005/8/layout/default"/>
    <dgm:cxn modelId="{CA5BDC33-8DA4-4482-A153-C48943C48672}" type="presOf" srcId="{689D597C-E634-4037-8EFA-6D7D2E741673}" destId="{B90007E7-56C4-48A7-AA76-D4FD840E6678}" srcOrd="0" destOrd="0" presId="urn:microsoft.com/office/officeart/2005/8/layout/default"/>
    <dgm:cxn modelId="{E46B6237-6EC8-4100-BB53-638E9D8882FC}" type="presOf" srcId="{23290BAC-06B7-4CF3-BC94-D2A153384A9D}" destId="{C6825134-181C-4456-97F6-31C885B0C80B}" srcOrd="0" destOrd="0" presId="urn:microsoft.com/office/officeart/2005/8/layout/default"/>
    <dgm:cxn modelId="{44A1BB5D-6FEF-4B6F-99CB-33D50843036E}" srcId="{BEA04CD9-EA4A-4343-85F7-E771B265D617}" destId="{0D74135E-0651-4B3D-9B2D-82C007182EC8}" srcOrd="4" destOrd="0" parTransId="{C0071C01-3E7C-4ED4-8152-27A6C35B33B9}" sibTransId="{6107987C-C891-49AC-AEE8-50862C1818E5}"/>
    <dgm:cxn modelId="{7656E460-49F8-4D40-9071-60DF0658A7E6}" srcId="{BEA04CD9-EA4A-4343-85F7-E771B265D617}" destId="{A3B0921E-F096-4DFC-8FFB-BCAD73BD901B}" srcOrd="5" destOrd="0" parTransId="{BC24964E-68E7-4520-B15D-3C2932AE3948}" sibTransId="{45E03584-FCFD-4FC8-A9C6-32550AE8CA15}"/>
    <dgm:cxn modelId="{854D7B63-CBBD-4A60-B4DB-46828D570204}" srcId="{BEA04CD9-EA4A-4343-85F7-E771B265D617}" destId="{689D597C-E634-4037-8EFA-6D7D2E741673}" srcOrd="1" destOrd="0" parTransId="{FBDF64C6-B856-4327-B076-325B28C3DF03}" sibTransId="{1405108A-943E-4A58-A7F2-EC3D13740E27}"/>
    <dgm:cxn modelId="{E680354D-8C78-43E4-80A3-CA6984BC475E}" srcId="{BEA04CD9-EA4A-4343-85F7-E771B265D617}" destId="{E5916559-FF8F-45CC-AF7E-4CCABC605558}" srcOrd="3" destOrd="0" parTransId="{794E8014-06D8-4866-B524-04783F51836B}" sibTransId="{D3EBA963-2EDA-46B8-B547-53F12211B51E}"/>
    <dgm:cxn modelId="{F2F86252-EBFC-464D-8E4A-D145DC8A74A1}" type="presOf" srcId="{BEA04CD9-EA4A-4343-85F7-E771B265D617}" destId="{F3BBA380-0740-471A-9454-1129382B2E96}" srcOrd="0" destOrd="0" presId="urn:microsoft.com/office/officeart/2005/8/layout/default"/>
    <dgm:cxn modelId="{4029467B-433B-455E-92EE-3DFF213F485C}" srcId="{BEA04CD9-EA4A-4343-85F7-E771B265D617}" destId="{2FCD8288-B3A0-42CA-8DCB-ECC970406DAB}" srcOrd="0" destOrd="0" parTransId="{B9D9F071-6EF1-4CEF-82CA-E105071004A7}" sibTransId="{8A7C4892-7142-49AA-8BF9-935786C45B08}"/>
    <dgm:cxn modelId="{973AFEA2-B5F4-48ED-9C5F-D8994C314963}" type="presOf" srcId="{A3B0921E-F096-4DFC-8FFB-BCAD73BD901B}" destId="{95B35579-0F72-476B-BC7B-3618FA4B8B08}" srcOrd="0" destOrd="0" presId="urn:microsoft.com/office/officeart/2005/8/layout/default"/>
    <dgm:cxn modelId="{40EF8ED3-9CCA-4DB4-BEE3-29A7E139F04B}" srcId="{BEA04CD9-EA4A-4343-85F7-E771B265D617}" destId="{23290BAC-06B7-4CF3-BC94-D2A153384A9D}" srcOrd="2" destOrd="0" parTransId="{4F083C15-4AA3-4396-91E2-9606979E3A8A}" sibTransId="{4D728AE1-FB79-4816-BE07-7B705D300287}"/>
    <dgm:cxn modelId="{EDE24B58-5ED6-4E83-AD57-E9F6DD94DD4C}" type="presParOf" srcId="{F3BBA380-0740-471A-9454-1129382B2E96}" destId="{17A77222-9AD1-4DC8-B9BF-E0297DC27CC2}" srcOrd="0" destOrd="0" presId="urn:microsoft.com/office/officeart/2005/8/layout/default"/>
    <dgm:cxn modelId="{F016DA0F-D721-4E23-BE13-3D330643A46B}" type="presParOf" srcId="{F3BBA380-0740-471A-9454-1129382B2E96}" destId="{27E21F85-FD07-4CE4-9D21-143E1D04DBD0}" srcOrd="1" destOrd="0" presId="urn:microsoft.com/office/officeart/2005/8/layout/default"/>
    <dgm:cxn modelId="{7E09C030-827B-48E9-940A-7263B67B19FB}" type="presParOf" srcId="{F3BBA380-0740-471A-9454-1129382B2E96}" destId="{B90007E7-56C4-48A7-AA76-D4FD840E6678}" srcOrd="2" destOrd="0" presId="urn:microsoft.com/office/officeart/2005/8/layout/default"/>
    <dgm:cxn modelId="{7202E987-5476-440B-ADF4-1553844604F1}" type="presParOf" srcId="{F3BBA380-0740-471A-9454-1129382B2E96}" destId="{AF503F8B-8206-467E-99CB-96D991428B64}" srcOrd="3" destOrd="0" presId="urn:microsoft.com/office/officeart/2005/8/layout/default"/>
    <dgm:cxn modelId="{0A9AA51A-DBE5-4BD2-8D29-D10F25D233C8}" type="presParOf" srcId="{F3BBA380-0740-471A-9454-1129382B2E96}" destId="{C6825134-181C-4456-97F6-31C885B0C80B}" srcOrd="4" destOrd="0" presId="urn:microsoft.com/office/officeart/2005/8/layout/default"/>
    <dgm:cxn modelId="{FEB59E7D-C535-4DDB-8A31-1762107E267F}" type="presParOf" srcId="{F3BBA380-0740-471A-9454-1129382B2E96}" destId="{AC30B5A4-4488-483C-9DB6-09C9CD873EE3}" srcOrd="5" destOrd="0" presId="urn:microsoft.com/office/officeart/2005/8/layout/default"/>
    <dgm:cxn modelId="{B4D9A808-4D01-42FF-81E3-69966D10A23F}" type="presParOf" srcId="{F3BBA380-0740-471A-9454-1129382B2E96}" destId="{7D332DD6-5DA0-4302-8D90-44BE2D725A0B}" srcOrd="6" destOrd="0" presId="urn:microsoft.com/office/officeart/2005/8/layout/default"/>
    <dgm:cxn modelId="{D9D29A14-CAAE-4116-B723-2EC830EB2687}" type="presParOf" srcId="{F3BBA380-0740-471A-9454-1129382B2E96}" destId="{F5A9C561-9F23-4CCF-98E4-5A0E059ABE18}" srcOrd="7" destOrd="0" presId="urn:microsoft.com/office/officeart/2005/8/layout/default"/>
    <dgm:cxn modelId="{C5B7753D-F6A6-48F3-B8B8-D26E554E7F5F}" type="presParOf" srcId="{F3BBA380-0740-471A-9454-1129382B2E96}" destId="{DD460922-7EC7-42C9-A7F8-1B7F8B0C3FFF}" srcOrd="8" destOrd="0" presId="urn:microsoft.com/office/officeart/2005/8/layout/default"/>
    <dgm:cxn modelId="{03206312-77AB-4E4D-8F13-D2854B26FECA}" type="presParOf" srcId="{F3BBA380-0740-471A-9454-1129382B2E96}" destId="{76081B5C-F29E-43D8-9F54-9BB66E64B484}" srcOrd="9" destOrd="0" presId="urn:microsoft.com/office/officeart/2005/8/layout/default"/>
    <dgm:cxn modelId="{F0E03D0F-998E-4A8D-90FA-DAD86D3344F0}" type="presParOf" srcId="{F3BBA380-0740-471A-9454-1129382B2E96}" destId="{95B35579-0F72-476B-BC7B-3618FA4B8B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075F8-4F49-45F8-9D98-544033368C2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934C474D-BF99-4A57-B77B-38130AC756F8}">
      <dgm:prSet/>
      <dgm:spPr/>
      <dgm:t>
        <a:bodyPr/>
        <a:lstStyle/>
        <a:p>
          <a:r>
            <a:rPr lang="en-US" dirty="0"/>
            <a:t>Communication </a:t>
          </a:r>
        </a:p>
      </dgm:t>
    </dgm:pt>
    <dgm:pt modelId="{A81CC079-38E9-4617-A939-2C615A21A120}" type="parTrans" cxnId="{7A30B6F9-82CA-4557-A891-6E4C4427BCC0}">
      <dgm:prSet/>
      <dgm:spPr/>
      <dgm:t>
        <a:bodyPr/>
        <a:lstStyle/>
        <a:p>
          <a:endParaRPr lang="en-US"/>
        </a:p>
      </dgm:t>
    </dgm:pt>
    <dgm:pt modelId="{8594E860-0C16-47E6-A39A-04C463FE98A1}" type="sibTrans" cxnId="{7A30B6F9-82CA-4557-A891-6E4C4427BCC0}">
      <dgm:prSet/>
      <dgm:spPr/>
      <dgm:t>
        <a:bodyPr/>
        <a:lstStyle/>
        <a:p>
          <a:endParaRPr lang="en-US"/>
        </a:p>
      </dgm:t>
    </dgm:pt>
    <dgm:pt modelId="{6F947F0B-E15D-4605-9FB7-B5BB6FF460F0}">
      <dgm:prSet/>
      <dgm:spPr/>
      <dgm:t>
        <a:bodyPr/>
        <a:lstStyle/>
        <a:p>
          <a:r>
            <a:rPr lang="en-US"/>
            <a:t>Language</a:t>
          </a:r>
        </a:p>
      </dgm:t>
    </dgm:pt>
    <dgm:pt modelId="{BFE5CD99-4A15-4FE9-90CA-FAB69E6DDF8C}" type="parTrans" cxnId="{A69B6891-7562-4097-B653-B456C0B480A1}">
      <dgm:prSet/>
      <dgm:spPr/>
      <dgm:t>
        <a:bodyPr/>
        <a:lstStyle/>
        <a:p>
          <a:endParaRPr lang="en-US"/>
        </a:p>
      </dgm:t>
    </dgm:pt>
    <dgm:pt modelId="{5BC83356-5893-4A96-A30D-95235ACC3E3C}" type="sibTrans" cxnId="{A69B6891-7562-4097-B653-B456C0B480A1}">
      <dgm:prSet/>
      <dgm:spPr/>
      <dgm:t>
        <a:bodyPr/>
        <a:lstStyle/>
        <a:p>
          <a:endParaRPr lang="en-US"/>
        </a:p>
      </dgm:t>
    </dgm:pt>
    <dgm:pt modelId="{405F9FEA-69CA-44EF-941C-669E28F65B34}">
      <dgm:prSet/>
      <dgm:spPr/>
      <dgm:t>
        <a:bodyPr/>
        <a:lstStyle/>
        <a:p>
          <a:r>
            <a:rPr lang="en-US"/>
            <a:t>Context </a:t>
          </a:r>
        </a:p>
      </dgm:t>
    </dgm:pt>
    <dgm:pt modelId="{44157169-2AB0-4310-B59C-34D0177918E7}" type="parTrans" cxnId="{179FF196-82A1-49D0-91BB-0F68B38CD3D0}">
      <dgm:prSet/>
      <dgm:spPr/>
      <dgm:t>
        <a:bodyPr/>
        <a:lstStyle/>
        <a:p>
          <a:endParaRPr lang="en-US"/>
        </a:p>
      </dgm:t>
    </dgm:pt>
    <dgm:pt modelId="{5AA2A847-75FE-462E-9EC2-A1363C1D7487}" type="sibTrans" cxnId="{179FF196-82A1-49D0-91BB-0F68B38CD3D0}">
      <dgm:prSet/>
      <dgm:spPr/>
      <dgm:t>
        <a:bodyPr/>
        <a:lstStyle/>
        <a:p>
          <a:endParaRPr lang="en-US"/>
        </a:p>
      </dgm:t>
    </dgm:pt>
    <dgm:pt modelId="{2312B1F0-10B2-462A-8989-92879116779F}">
      <dgm:prSet/>
      <dgm:spPr/>
      <dgm:t>
        <a:bodyPr/>
        <a:lstStyle/>
        <a:p>
          <a:r>
            <a:rPr lang="en-US"/>
            <a:t>Intention</a:t>
          </a:r>
        </a:p>
      </dgm:t>
    </dgm:pt>
    <dgm:pt modelId="{D2B42D80-5739-4C3C-AA8A-EC902105C0A6}" type="parTrans" cxnId="{D873523D-307A-4918-8172-1CD318F5965B}">
      <dgm:prSet/>
      <dgm:spPr/>
      <dgm:t>
        <a:bodyPr/>
        <a:lstStyle/>
        <a:p>
          <a:endParaRPr lang="en-US"/>
        </a:p>
      </dgm:t>
    </dgm:pt>
    <dgm:pt modelId="{85B27A5D-AF36-4E15-955E-F6DD14A48428}" type="sibTrans" cxnId="{D873523D-307A-4918-8172-1CD318F5965B}">
      <dgm:prSet/>
      <dgm:spPr/>
      <dgm:t>
        <a:bodyPr/>
        <a:lstStyle/>
        <a:p>
          <a:endParaRPr lang="en-US"/>
        </a:p>
      </dgm:t>
    </dgm:pt>
    <dgm:pt modelId="{C0DD1D41-258E-413E-9AF4-6B665D0EA01F}" type="pres">
      <dgm:prSet presAssocID="{F96075F8-4F49-45F8-9D98-544033368C2A}" presName="root" presStyleCnt="0">
        <dgm:presLayoutVars>
          <dgm:dir/>
          <dgm:resizeHandles val="exact"/>
        </dgm:presLayoutVars>
      </dgm:prSet>
      <dgm:spPr/>
    </dgm:pt>
    <dgm:pt modelId="{6C79297C-D232-4EC3-A1CF-A1E24B927322}" type="pres">
      <dgm:prSet presAssocID="{934C474D-BF99-4A57-B77B-38130AC756F8}" presName="compNode" presStyleCnt="0"/>
      <dgm:spPr/>
    </dgm:pt>
    <dgm:pt modelId="{5D46E542-0E43-4E24-8FBD-E94576B3930F}" type="pres">
      <dgm:prSet presAssocID="{934C474D-BF99-4A57-B77B-38130AC756F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phone"/>
        </a:ext>
      </dgm:extLst>
    </dgm:pt>
    <dgm:pt modelId="{87852E07-DAE5-474C-AA64-2B7C39ED9209}" type="pres">
      <dgm:prSet presAssocID="{934C474D-BF99-4A57-B77B-38130AC756F8}" presName="spaceRect" presStyleCnt="0"/>
      <dgm:spPr/>
    </dgm:pt>
    <dgm:pt modelId="{7FB920BD-5D6B-4AB7-942F-9452C5DE1879}" type="pres">
      <dgm:prSet presAssocID="{934C474D-BF99-4A57-B77B-38130AC756F8}" presName="textRect" presStyleLbl="revTx" presStyleIdx="0" presStyleCnt="4">
        <dgm:presLayoutVars>
          <dgm:chMax val="1"/>
          <dgm:chPref val="1"/>
        </dgm:presLayoutVars>
      </dgm:prSet>
      <dgm:spPr/>
    </dgm:pt>
    <dgm:pt modelId="{97F73EBF-8CFE-4460-A617-CA71C49A2C8D}" type="pres">
      <dgm:prSet presAssocID="{8594E860-0C16-47E6-A39A-04C463FE98A1}" presName="sibTrans" presStyleCnt="0"/>
      <dgm:spPr/>
    </dgm:pt>
    <dgm:pt modelId="{893CCB2A-90B2-4AB7-8F0E-56271F6FC1D0}" type="pres">
      <dgm:prSet presAssocID="{6F947F0B-E15D-4605-9FB7-B5BB6FF460F0}" presName="compNode" presStyleCnt="0"/>
      <dgm:spPr/>
    </dgm:pt>
    <dgm:pt modelId="{E90A245E-8B0D-4E77-80D4-F033F97C4A31}" type="pres">
      <dgm:prSet presAssocID="{6F947F0B-E15D-4605-9FB7-B5BB6FF460F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ch"/>
        </a:ext>
      </dgm:extLst>
    </dgm:pt>
    <dgm:pt modelId="{BCCDAC61-F5B7-4376-A9BA-F82861A44A28}" type="pres">
      <dgm:prSet presAssocID="{6F947F0B-E15D-4605-9FB7-B5BB6FF460F0}" presName="spaceRect" presStyleCnt="0"/>
      <dgm:spPr/>
    </dgm:pt>
    <dgm:pt modelId="{DD8993AB-E9A4-4E21-AF6E-C78886654481}" type="pres">
      <dgm:prSet presAssocID="{6F947F0B-E15D-4605-9FB7-B5BB6FF460F0}" presName="textRect" presStyleLbl="revTx" presStyleIdx="1" presStyleCnt="4">
        <dgm:presLayoutVars>
          <dgm:chMax val="1"/>
          <dgm:chPref val="1"/>
        </dgm:presLayoutVars>
      </dgm:prSet>
      <dgm:spPr/>
    </dgm:pt>
    <dgm:pt modelId="{8E5EC8CC-BCCE-430F-B554-A907E52C1C94}" type="pres">
      <dgm:prSet presAssocID="{5BC83356-5893-4A96-A30D-95235ACC3E3C}" presName="sibTrans" presStyleCnt="0"/>
      <dgm:spPr/>
    </dgm:pt>
    <dgm:pt modelId="{98A32E18-6DC8-4975-834D-D85A2B479171}" type="pres">
      <dgm:prSet presAssocID="{405F9FEA-69CA-44EF-941C-669E28F65B34}" presName="compNode" presStyleCnt="0"/>
      <dgm:spPr/>
    </dgm:pt>
    <dgm:pt modelId="{39088A7C-529F-410C-83FD-C3C0CEE56327}" type="pres">
      <dgm:prSet presAssocID="{405F9FEA-69CA-44EF-941C-669E28F65B3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01C3528B-CB9A-4799-AEFA-3EF0083BC784}" type="pres">
      <dgm:prSet presAssocID="{405F9FEA-69CA-44EF-941C-669E28F65B34}" presName="spaceRect" presStyleCnt="0"/>
      <dgm:spPr/>
    </dgm:pt>
    <dgm:pt modelId="{7C0E21DD-3A0B-454A-A49E-77C38A121D58}" type="pres">
      <dgm:prSet presAssocID="{405F9FEA-69CA-44EF-941C-669E28F65B34}" presName="textRect" presStyleLbl="revTx" presStyleIdx="2" presStyleCnt="4">
        <dgm:presLayoutVars>
          <dgm:chMax val="1"/>
          <dgm:chPref val="1"/>
        </dgm:presLayoutVars>
      </dgm:prSet>
      <dgm:spPr/>
    </dgm:pt>
    <dgm:pt modelId="{786B3676-24D1-4168-997E-9E6AC0C5E4B3}" type="pres">
      <dgm:prSet presAssocID="{5AA2A847-75FE-462E-9EC2-A1363C1D7487}" presName="sibTrans" presStyleCnt="0"/>
      <dgm:spPr/>
    </dgm:pt>
    <dgm:pt modelId="{56845012-4F12-4967-B432-8A3025D0C44A}" type="pres">
      <dgm:prSet presAssocID="{2312B1F0-10B2-462A-8989-92879116779F}" presName="compNode" presStyleCnt="0"/>
      <dgm:spPr/>
    </dgm:pt>
    <dgm:pt modelId="{841FA0C3-400E-41EC-99BC-BD46DC5188CA}" type="pres">
      <dgm:prSet presAssocID="{2312B1F0-10B2-462A-8989-92879116779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15C4950D-E57A-4799-B294-43360024149E}" type="pres">
      <dgm:prSet presAssocID="{2312B1F0-10B2-462A-8989-92879116779F}" presName="spaceRect" presStyleCnt="0"/>
      <dgm:spPr/>
    </dgm:pt>
    <dgm:pt modelId="{65A0B6A9-E29B-4288-AD08-9AABF7395F05}" type="pres">
      <dgm:prSet presAssocID="{2312B1F0-10B2-462A-8989-92879116779F}" presName="textRect" presStyleLbl="revTx" presStyleIdx="3" presStyleCnt="4">
        <dgm:presLayoutVars>
          <dgm:chMax val="1"/>
          <dgm:chPref val="1"/>
        </dgm:presLayoutVars>
      </dgm:prSet>
      <dgm:spPr/>
    </dgm:pt>
  </dgm:ptLst>
  <dgm:cxnLst>
    <dgm:cxn modelId="{D873523D-307A-4918-8172-1CD318F5965B}" srcId="{F96075F8-4F49-45F8-9D98-544033368C2A}" destId="{2312B1F0-10B2-462A-8989-92879116779F}" srcOrd="3" destOrd="0" parTransId="{D2B42D80-5739-4C3C-AA8A-EC902105C0A6}" sibTransId="{85B27A5D-AF36-4E15-955E-F6DD14A48428}"/>
    <dgm:cxn modelId="{D08CD383-67E0-4C1E-8B46-18884AE97583}" type="presOf" srcId="{2312B1F0-10B2-462A-8989-92879116779F}" destId="{65A0B6A9-E29B-4288-AD08-9AABF7395F05}" srcOrd="0" destOrd="0" presId="urn:microsoft.com/office/officeart/2018/2/layout/IconLabelList"/>
    <dgm:cxn modelId="{772E8884-E736-4AC6-A747-E919839EB3B6}" type="presOf" srcId="{934C474D-BF99-4A57-B77B-38130AC756F8}" destId="{7FB920BD-5D6B-4AB7-942F-9452C5DE1879}" srcOrd="0" destOrd="0" presId="urn:microsoft.com/office/officeart/2018/2/layout/IconLabelList"/>
    <dgm:cxn modelId="{A69B6891-7562-4097-B653-B456C0B480A1}" srcId="{F96075F8-4F49-45F8-9D98-544033368C2A}" destId="{6F947F0B-E15D-4605-9FB7-B5BB6FF460F0}" srcOrd="1" destOrd="0" parTransId="{BFE5CD99-4A15-4FE9-90CA-FAB69E6DDF8C}" sibTransId="{5BC83356-5893-4A96-A30D-95235ACC3E3C}"/>
    <dgm:cxn modelId="{179FF196-82A1-49D0-91BB-0F68B38CD3D0}" srcId="{F96075F8-4F49-45F8-9D98-544033368C2A}" destId="{405F9FEA-69CA-44EF-941C-669E28F65B34}" srcOrd="2" destOrd="0" parTransId="{44157169-2AB0-4310-B59C-34D0177918E7}" sibTransId="{5AA2A847-75FE-462E-9EC2-A1363C1D7487}"/>
    <dgm:cxn modelId="{B9C8C7A8-BF6A-48B7-87D1-3989CE670CBE}" type="presOf" srcId="{405F9FEA-69CA-44EF-941C-669E28F65B34}" destId="{7C0E21DD-3A0B-454A-A49E-77C38A121D58}" srcOrd="0" destOrd="0" presId="urn:microsoft.com/office/officeart/2018/2/layout/IconLabelList"/>
    <dgm:cxn modelId="{6E0DB2C3-C619-4027-AAF6-7E4ED1ECAA87}" type="presOf" srcId="{6F947F0B-E15D-4605-9FB7-B5BB6FF460F0}" destId="{DD8993AB-E9A4-4E21-AF6E-C78886654481}" srcOrd="0" destOrd="0" presId="urn:microsoft.com/office/officeart/2018/2/layout/IconLabelList"/>
    <dgm:cxn modelId="{8E0B57E6-718D-49A3-8F16-E8CA87583645}" type="presOf" srcId="{F96075F8-4F49-45F8-9D98-544033368C2A}" destId="{C0DD1D41-258E-413E-9AF4-6B665D0EA01F}" srcOrd="0" destOrd="0" presId="urn:microsoft.com/office/officeart/2018/2/layout/IconLabelList"/>
    <dgm:cxn modelId="{7A30B6F9-82CA-4557-A891-6E4C4427BCC0}" srcId="{F96075F8-4F49-45F8-9D98-544033368C2A}" destId="{934C474D-BF99-4A57-B77B-38130AC756F8}" srcOrd="0" destOrd="0" parTransId="{A81CC079-38E9-4617-A939-2C615A21A120}" sibTransId="{8594E860-0C16-47E6-A39A-04C463FE98A1}"/>
    <dgm:cxn modelId="{EC21C424-8640-43BA-8A98-ABA526B4277F}" type="presParOf" srcId="{C0DD1D41-258E-413E-9AF4-6B665D0EA01F}" destId="{6C79297C-D232-4EC3-A1CF-A1E24B927322}" srcOrd="0" destOrd="0" presId="urn:microsoft.com/office/officeart/2018/2/layout/IconLabelList"/>
    <dgm:cxn modelId="{068A4684-AD82-4C53-93CB-E10992F496D6}" type="presParOf" srcId="{6C79297C-D232-4EC3-A1CF-A1E24B927322}" destId="{5D46E542-0E43-4E24-8FBD-E94576B3930F}" srcOrd="0" destOrd="0" presId="urn:microsoft.com/office/officeart/2018/2/layout/IconLabelList"/>
    <dgm:cxn modelId="{63BA927A-6FA6-45A0-96F3-917F9AD24788}" type="presParOf" srcId="{6C79297C-D232-4EC3-A1CF-A1E24B927322}" destId="{87852E07-DAE5-474C-AA64-2B7C39ED9209}" srcOrd="1" destOrd="0" presId="urn:microsoft.com/office/officeart/2018/2/layout/IconLabelList"/>
    <dgm:cxn modelId="{FE8897C9-DA1B-4C25-96C6-1DF8DEA37091}" type="presParOf" srcId="{6C79297C-D232-4EC3-A1CF-A1E24B927322}" destId="{7FB920BD-5D6B-4AB7-942F-9452C5DE1879}" srcOrd="2" destOrd="0" presId="urn:microsoft.com/office/officeart/2018/2/layout/IconLabelList"/>
    <dgm:cxn modelId="{A89E660A-9449-4B9B-BF4B-6780C7ED2687}" type="presParOf" srcId="{C0DD1D41-258E-413E-9AF4-6B665D0EA01F}" destId="{97F73EBF-8CFE-4460-A617-CA71C49A2C8D}" srcOrd="1" destOrd="0" presId="urn:microsoft.com/office/officeart/2018/2/layout/IconLabelList"/>
    <dgm:cxn modelId="{C5E71A3A-607F-4B84-9F30-BCA8A991D15B}" type="presParOf" srcId="{C0DD1D41-258E-413E-9AF4-6B665D0EA01F}" destId="{893CCB2A-90B2-4AB7-8F0E-56271F6FC1D0}" srcOrd="2" destOrd="0" presId="urn:microsoft.com/office/officeart/2018/2/layout/IconLabelList"/>
    <dgm:cxn modelId="{F2364C54-18F5-40C1-B2BC-FD2E47403961}" type="presParOf" srcId="{893CCB2A-90B2-4AB7-8F0E-56271F6FC1D0}" destId="{E90A245E-8B0D-4E77-80D4-F033F97C4A31}" srcOrd="0" destOrd="0" presId="urn:microsoft.com/office/officeart/2018/2/layout/IconLabelList"/>
    <dgm:cxn modelId="{8221075B-7B79-4A7E-8A6B-C5FE6737983A}" type="presParOf" srcId="{893CCB2A-90B2-4AB7-8F0E-56271F6FC1D0}" destId="{BCCDAC61-F5B7-4376-A9BA-F82861A44A28}" srcOrd="1" destOrd="0" presId="urn:microsoft.com/office/officeart/2018/2/layout/IconLabelList"/>
    <dgm:cxn modelId="{1F8F2B91-1FFA-48DF-9605-7385C39565DB}" type="presParOf" srcId="{893CCB2A-90B2-4AB7-8F0E-56271F6FC1D0}" destId="{DD8993AB-E9A4-4E21-AF6E-C78886654481}" srcOrd="2" destOrd="0" presId="urn:microsoft.com/office/officeart/2018/2/layout/IconLabelList"/>
    <dgm:cxn modelId="{6E43E597-620C-4C63-BC51-05CBAA0E1EF7}" type="presParOf" srcId="{C0DD1D41-258E-413E-9AF4-6B665D0EA01F}" destId="{8E5EC8CC-BCCE-430F-B554-A907E52C1C94}" srcOrd="3" destOrd="0" presId="urn:microsoft.com/office/officeart/2018/2/layout/IconLabelList"/>
    <dgm:cxn modelId="{84FBE64F-4ABF-4AFA-BDB6-528214529C92}" type="presParOf" srcId="{C0DD1D41-258E-413E-9AF4-6B665D0EA01F}" destId="{98A32E18-6DC8-4975-834D-D85A2B479171}" srcOrd="4" destOrd="0" presId="urn:microsoft.com/office/officeart/2018/2/layout/IconLabelList"/>
    <dgm:cxn modelId="{C124F35B-485A-4EA8-B81F-BAF7A5200AA1}" type="presParOf" srcId="{98A32E18-6DC8-4975-834D-D85A2B479171}" destId="{39088A7C-529F-410C-83FD-C3C0CEE56327}" srcOrd="0" destOrd="0" presId="urn:microsoft.com/office/officeart/2018/2/layout/IconLabelList"/>
    <dgm:cxn modelId="{F0127203-AFF2-4E04-AF40-734BB094774C}" type="presParOf" srcId="{98A32E18-6DC8-4975-834D-D85A2B479171}" destId="{01C3528B-CB9A-4799-AEFA-3EF0083BC784}" srcOrd="1" destOrd="0" presId="urn:microsoft.com/office/officeart/2018/2/layout/IconLabelList"/>
    <dgm:cxn modelId="{3F076B94-3979-4EB9-B765-03C547932DB2}" type="presParOf" srcId="{98A32E18-6DC8-4975-834D-D85A2B479171}" destId="{7C0E21DD-3A0B-454A-A49E-77C38A121D58}" srcOrd="2" destOrd="0" presId="urn:microsoft.com/office/officeart/2018/2/layout/IconLabelList"/>
    <dgm:cxn modelId="{494737CD-05DB-464F-9A00-E236C766872B}" type="presParOf" srcId="{C0DD1D41-258E-413E-9AF4-6B665D0EA01F}" destId="{786B3676-24D1-4168-997E-9E6AC0C5E4B3}" srcOrd="5" destOrd="0" presId="urn:microsoft.com/office/officeart/2018/2/layout/IconLabelList"/>
    <dgm:cxn modelId="{67A7AB98-86A0-44E7-B188-6205F5DE3748}" type="presParOf" srcId="{C0DD1D41-258E-413E-9AF4-6B665D0EA01F}" destId="{56845012-4F12-4967-B432-8A3025D0C44A}" srcOrd="6" destOrd="0" presId="urn:microsoft.com/office/officeart/2018/2/layout/IconLabelList"/>
    <dgm:cxn modelId="{64E5B95A-5705-4CB8-B45A-6B80EBDEB872}" type="presParOf" srcId="{56845012-4F12-4967-B432-8A3025D0C44A}" destId="{841FA0C3-400E-41EC-99BC-BD46DC5188CA}" srcOrd="0" destOrd="0" presId="urn:microsoft.com/office/officeart/2018/2/layout/IconLabelList"/>
    <dgm:cxn modelId="{0E5E742E-40D7-4E58-9749-E243047D18B9}" type="presParOf" srcId="{56845012-4F12-4967-B432-8A3025D0C44A}" destId="{15C4950D-E57A-4799-B294-43360024149E}" srcOrd="1" destOrd="0" presId="urn:microsoft.com/office/officeart/2018/2/layout/IconLabelList"/>
    <dgm:cxn modelId="{125D138D-0CC7-4F48-9FB6-34C1690DA765}" type="presParOf" srcId="{56845012-4F12-4967-B432-8A3025D0C44A}" destId="{65A0B6A9-E29B-4288-AD08-9AABF7395F0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EF8EC-4FA2-D14B-AD4C-A097EC0C26E6}" type="doc">
      <dgm:prSet loTypeId="urn:microsoft.com/office/officeart/2005/8/layout/chevron1" loCatId="" qsTypeId="urn:microsoft.com/office/officeart/2005/8/quickstyle/simple1" qsCatId="simple" csTypeId="urn:microsoft.com/office/officeart/2005/8/colors/accent1_2" csCatId="accent1" phldr="1"/>
      <dgm:spPr/>
    </dgm:pt>
    <dgm:pt modelId="{2AE63C22-70FE-784B-AF8F-ADE3B72774AE}">
      <dgm:prSet phldrT="[Text]"/>
      <dgm:spPr/>
      <dgm:t>
        <a:bodyPr/>
        <a:lstStyle/>
        <a:p>
          <a:r>
            <a:rPr lang="en-US" dirty="0"/>
            <a:t>Spirit of MI</a:t>
          </a:r>
        </a:p>
      </dgm:t>
    </dgm:pt>
    <dgm:pt modelId="{3A4F8CCA-B0DE-C44A-AEA4-1D9BE2F48948}" type="parTrans" cxnId="{7875B842-3D42-4746-AE2B-2599B18C037B}">
      <dgm:prSet/>
      <dgm:spPr/>
      <dgm:t>
        <a:bodyPr/>
        <a:lstStyle/>
        <a:p>
          <a:endParaRPr lang="en-US"/>
        </a:p>
      </dgm:t>
    </dgm:pt>
    <dgm:pt modelId="{14DC12AF-84B5-7C4B-8069-BD74F90F11E1}" type="sibTrans" cxnId="{7875B842-3D42-4746-AE2B-2599B18C037B}">
      <dgm:prSet/>
      <dgm:spPr/>
      <dgm:t>
        <a:bodyPr/>
        <a:lstStyle/>
        <a:p>
          <a:endParaRPr lang="en-US"/>
        </a:p>
      </dgm:t>
    </dgm:pt>
    <dgm:pt modelId="{6E9AFFBC-A773-1D4A-9251-3572B3457432}">
      <dgm:prSet phldrT="[Text]"/>
      <dgm:spPr/>
      <dgm:t>
        <a:bodyPr/>
        <a:lstStyle/>
        <a:p>
          <a:r>
            <a:rPr lang="en-US" dirty="0"/>
            <a:t>The RULE of MI</a:t>
          </a:r>
        </a:p>
      </dgm:t>
    </dgm:pt>
    <dgm:pt modelId="{DB5211AD-A109-0249-B2F6-C65BE757354F}" type="parTrans" cxnId="{DDEDD70F-4871-5D4E-9D12-0483CAE5D8F8}">
      <dgm:prSet/>
      <dgm:spPr/>
      <dgm:t>
        <a:bodyPr/>
        <a:lstStyle/>
        <a:p>
          <a:endParaRPr lang="en-US"/>
        </a:p>
      </dgm:t>
    </dgm:pt>
    <dgm:pt modelId="{66E83536-F5AA-1044-A833-705CC1597D59}" type="sibTrans" cxnId="{DDEDD70F-4871-5D4E-9D12-0483CAE5D8F8}">
      <dgm:prSet/>
      <dgm:spPr/>
      <dgm:t>
        <a:bodyPr/>
        <a:lstStyle/>
        <a:p>
          <a:endParaRPr lang="en-US"/>
        </a:p>
      </dgm:t>
    </dgm:pt>
    <dgm:pt modelId="{ADE49EAD-9F0A-4F5F-A395-740C3B35A367}">
      <dgm:prSet phldrT="[Text]"/>
      <dgm:spPr/>
      <dgm:t>
        <a:bodyPr/>
        <a:lstStyle/>
        <a:p>
          <a:r>
            <a:rPr lang="en-US"/>
            <a:t> Skills,Tools, Techniques, Processes </a:t>
          </a:r>
          <a:endParaRPr lang="en-US" dirty="0"/>
        </a:p>
      </dgm:t>
    </dgm:pt>
    <dgm:pt modelId="{9A1B2AD1-9F27-4869-9DC8-239EC0BB1865}" type="parTrans" cxnId="{F0709CC2-F89A-4AA8-8C00-B4FDD4FC155B}">
      <dgm:prSet/>
      <dgm:spPr/>
      <dgm:t>
        <a:bodyPr/>
        <a:lstStyle/>
        <a:p>
          <a:endParaRPr lang="en-US"/>
        </a:p>
      </dgm:t>
    </dgm:pt>
    <dgm:pt modelId="{26045E7E-ED22-4846-BED9-9C6272398B30}" type="sibTrans" cxnId="{F0709CC2-F89A-4AA8-8C00-B4FDD4FC155B}">
      <dgm:prSet/>
      <dgm:spPr/>
      <dgm:t>
        <a:bodyPr/>
        <a:lstStyle/>
        <a:p>
          <a:endParaRPr lang="en-US"/>
        </a:p>
      </dgm:t>
    </dgm:pt>
    <dgm:pt modelId="{C4A356C9-B1D0-A746-AD5B-C298F6BC30F3}" type="pres">
      <dgm:prSet presAssocID="{C41EF8EC-4FA2-D14B-AD4C-A097EC0C26E6}" presName="Name0" presStyleCnt="0">
        <dgm:presLayoutVars>
          <dgm:dir/>
          <dgm:animLvl val="lvl"/>
          <dgm:resizeHandles val="exact"/>
        </dgm:presLayoutVars>
      </dgm:prSet>
      <dgm:spPr/>
    </dgm:pt>
    <dgm:pt modelId="{80687A2C-24C8-ED4F-AE4E-3D1902350256}" type="pres">
      <dgm:prSet presAssocID="{2AE63C22-70FE-784B-AF8F-ADE3B72774AE}" presName="parTxOnly" presStyleLbl="node1" presStyleIdx="0" presStyleCnt="3" custLinFactY="-33950" custLinFactNeighborX="42" custLinFactNeighborY="-100000">
        <dgm:presLayoutVars>
          <dgm:chMax val="0"/>
          <dgm:chPref val="0"/>
          <dgm:bulletEnabled val="1"/>
        </dgm:presLayoutVars>
      </dgm:prSet>
      <dgm:spPr/>
    </dgm:pt>
    <dgm:pt modelId="{DE3FDF25-DEDD-F245-BD0B-24C2C0E57EF6}" type="pres">
      <dgm:prSet presAssocID="{14DC12AF-84B5-7C4B-8069-BD74F90F11E1}" presName="parTxOnlySpace" presStyleCnt="0"/>
      <dgm:spPr/>
    </dgm:pt>
    <dgm:pt modelId="{BA54E79E-2F53-0A47-A075-8C23DE6E3E39}" type="pres">
      <dgm:prSet presAssocID="{6E9AFFBC-A773-1D4A-9251-3572B3457432}" presName="parTxOnly" presStyleLbl="node1" presStyleIdx="1" presStyleCnt="3" custLinFactY="-32833" custLinFactNeighborX="904" custLinFactNeighborY="-100000">
        <dgm:presLayoutVars>
          <dgm:chMax val="0"/>
          <dgm:chPref val="0"/>
          <dgm:bulletEnabled val="1"/>
        </dgm:presLayoutVars>
      </dgm:prSet>
      <dgm:spPr/>
    </dgm:pt>
    <dgm:pt modelId="{9FBB228E-1CD9-4081-9786-F16584CF4D33}" type="pres">
      <dgm:prSet presAssocID="{66E83536-F5AA-1044-A833-705CC1597D59}" presName="parTxOnlySpace" presStyleCnt="0"/>
      <dgm:spPr/>
    </dgm:pt>
    <dgm:pt modelId="{A26545A0-2E65-4869-B7E5-22D73A6FB4A4}" type="pres">
      <dgm:prSet presAssocID="{ADE49EAD-9F0A-4F5F-A395-740C3B35A367}" presName="parTxOnly" presStyleLbl="node1" presStyleIdx="2" presStyleCnt="3" custLinFactY="-35066" custLinFactNeighborX="-820" custLinFactNeighborY="-100000">
        <dgm:presLayoutVars>
          <dgm:chMax val="0"/>
          <dgm:chPref val="0"/>
          <dgm:bulletEnabled val="1"/>
        </dgm:presLayoutVars>
      </dgm:prSet>
      <dgm:spPr/>
    </dgm:pt>
  </dgm:ptLst>
  <dgm:cxnLst>
    <dgm:cxn modelId="{DDEDD70F-4871-5D4E-9D12-0483CAE5D8F8}" srcId="{C41EF8EC-4FA2-D14B-AD4C-A097EC0C26E6}" destId="{6E9AFFBC-A773-1D4A-9251-3572B3457432}" srcOrd="1" destOrd="0" parTransId="{DB5211AD-A109-0249-B2F6-C65BE757354F}" sibTransId="{66E83536-F5AA-1044-A833-705CC1597D59}"/>
    <dgm:cxn modelId="{A944F732-28CA-CE43-9745-07770762BB32}" type="presOf" srcId="{6E9AFFBC-A773-1D4A-9251-3572B3457432}" destId="{BA54E79E-2F53-0A47-A075-8C23DE6E3E39}" srcOrd="0" destOrd="0" presId="urn:microsoft.com/office/officeart/2005/8/layout/chevron1"/>
    <dgm:cxn modelId="{47B6B95C-C74F-4460-8DB8-2CBC150D8D5B}" type="presOf" srcId="{ADE49EAD-9F0A-4F5F-A395-740C3B35A367}" destId="{A26545A0-2E65-4869-B7E5-22D73A6FB4A4}" srcOrd="0" destOrd="0" presId="urn:microsoft.com/office/officeart/2005/8/layout/chevron1"/>
    <dgm:cxn modelId="{7875B842-3D42-4746-AE2B-2599B18C037B}" srcId="{C41EF8EC-4FA2-D14B-AD4C-A097EC0C26E6}" destId="{2AE63C22-70FE-784B-AF8F-ADE3B72774AE}" srcOrd="0" destOrd="0" parTransId="{3A4F8CCA-B0DE-C44A-AEA4-1D9BE2F48948}" sibTransId="{14DC12AF-84B5-7C4B-8069-BD74F90F11E1}"/>
    <dgm:cxn modelId="{9DE85848-C738-B449-88BD-331E433CD376}" type="presOf" srcId="{C41EF8EC-4FA2-D14B-AD4C-A097EC0C26E6}" destId="{C4A356C9-B1D0-A746-AD5B-C298F6BC30F3}" srcOrd="0" destOrd="0" presId="urn:microsoft.com/office/officeart/2005/8/layout/chevron1"/>
    <dgm:cxn modelId="{F0709CC2-F89A-4AA8-8C00-B4FDD4FC155B}" srcId="{C41EF8EC-4FA2-D14B-AD4C-A097EC0C26E6}" destId="{ADE49EAD-9F0A-4F5F-A395-740C3B35A367}" srcOrd="2" destOrd="0" parTransId="{9A1B2AD1-9F27-4869-9DC8-239EC0BB1865}" sibTransId="{26045E7E-ED22-4846-BED9-9C6272398B30}"/>
    <dgm:cxn modelId="{5C27E6E4-0AD1-A649-999D-31E708110F2B}" type="presOf" srcId="{2AE63C22-70FE-784B-AF8F-ADE3B72774AE}" destId="{80687A2C-24C8-ED4F-AE4E-3D1902350256}" srcOrd="0" destOrd="0" presId="urn:microsoft.com/office/officeart/2005/8/layout/chevron1"/>
    <dgm:cxn modelId="{429530DA-C447-BA44-82CE-FD17F3863A57}" type="presParOf" srcId="{C4A356C9-B1D0-A746-AD5B-C298F6BC30F3}" destId="{80687A2C-24C8-ED4F-AE4E-3D1902350256}" srcOrd="0" destOrd="0" presId="urn:microsoft.com/office/officeart/2005/8/layout/chevron1"/>
    <dgm:cxn modelId="{AC881821-55D0-064C-80B8-E0577B319DB1}" type="presParOf" srcId="{C4A356C9-B1D0-A746-AD5B-C298F6BC30F3}" destId="{DE3FDF25-DEDD-F245-BD0B-24C2C0E57EF6}" srcOrd="1" destOrd="0" presId="urn:microsoft.com/office/officeart/2005/8/layout/chevron1"/>
    <dgm:cxn modelId="{E26E9062-489F-414F-B10C-B4AA34B580E5}" type="presParOf" srcId="{C4A356C9-B1D0-A746-AD5B-C298F6BC30F3}" destId="{BA54E79E-2F53-0A47-A075-8C23DE6E3E39}" srcOrd="2" destOrd="0" presId="urn:microsoft.com/office/officeart/2005/8/layout/chevron1"/>
    <dgm:cxn modelId="{6176CC6F-30FB-4B6A-808E-7866FCCBF447}" type="presParOf" srcId="{C4A356C9-B1D0-A746-AD5B-C298F6BC30F3}" destId="{9FBB228E-1CD9-4081-9786-F16584CF4D33}" srcOrd="3" destOrd="0" presId="urn:microsoft.com/office/officeart/2005/8/layout/chevron1"/>
    <dgm:cxn modelId="{472781E5-57CD-4C37-85EF-0B71D5B89ACF}" type="presParOf" srcId="{C4A356C9-B1D0-A746-AD5B-C298F6BC30F3}" destId="{A26545A0-2E65-4869-B7E5-22D73A6FB4A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1EF8EC-4FA2-D14B-AD4C-A097EC0C26E6}" type="doc">
      <dgm:prSet loTypeId="urn:microsoft.com/office/officeart/2005/8/layout/chevron1" loCatId="" qsTypeId="urn:microsoft.com/office/officeart/2005/8/quickstyle/simple1" qsCatId="simple" csTypeId="urn:microsoft.com/office/officeart/2005/8/colors/accent1_2" csCatId="accent1" phldr="1"/>
      <dgm:spPr/>
    </dgm:pt>
    <dgm:pt modelId="{2AE63C22-70FE-784B-AF8F-ADE3B72774AE}">
      <dgm:prSet phldrT="[Text]" custT="1"/>
      <dgm:spPr/>
      <dgm:t>
        <a:bodyPr/>
        <a:lstStyle/>
        <a:p>
          <a:r>
            <a:rPr lang="en-US" sz="2100" b="1" dirty="0"/>
            <a:t>Engaging</a:t>
          </a:r>
        </a:p>
      </dgm:t>
    </dgm:pt>
    <dgm:pt modelId="{3A4F8CCA-B0DE-C44A-AEA4-1D9BE2F48948}" type="parTrans" cxnId="{7875B842-3D42-4746-AE2B-2599B18C037B}">
      <dgm:prSet/>
      <dgm:spPr/>
      <dgm:t>
        <a:bodyPr/>
        <a:lstStyle/>
        <a:p>
          <a:endParaRPr lang="en-US"/>
        </a:p>
      </dgm:t>
    </dgm:pt>
    <dgm:pt modelId="{14DC12AF-84B5-7C4B-8069-BD74F90F11E1}" type="sibTrans" cxnId="{7875B842-3D42-4746-AE2B-2599B18C037B}">
      <dgm:prSet/>
      <dgm:spPr/>
      <dgm:t>
        <a:bodyPr/>
        <a:lstStyle/>
        <a:p>
          <a:endParaRPr lang="en-US"/>
        </a:p>
      </dgm:t>
    </dgm:pt>
    <dgm:pt modelId="{6E9AFFBC-A773-1D4A-9251-3572B3457432}">
      <dgm:prSet phldrT="[Text]" custT="1"/>
      <dgm:spPr/>
      <dgm:t>
        <a:bodyPr/>
        <a:lstStyle/>
        <a:p>
          <a:r>
            <a:rPr lang="en-US" sz="2100" b="1" dirty="0"/>
            <a:t>Focusing</a:t>
          </a:r>
        </a:p>
      </dgm:t>
    </dgm:pt>
    <dgm:pt modelId="{DB5211AD-A109-0249-B2F6-C65BE757354F}" type="parTrans" cxnId="{DDEDD70F-4871-5D4E-9D12-0483CAE5D8F8}">
      <dgm:prSet/>
      <dgm:spPr/>
      <dgm:t>
        <a:bodyPr/>
        <a:lstStyle/>
        <a:p>
          <a:endParaRPr lang="en-US"/>
        </a:p>
      </dgm:t>
    </dgm:pt>
    <dgm:pt modelId="{66E83536-F5AA-1044-A833-705CC1597D59}" type="sibTrans" cxnId="{DDEDD70F-4871-5D4E-9D12-0483CAE5D8F8}">
      <dgm:prSet/>
      <dgm:spPr/>
      <dgm:t>
        <a:bodyPr/>
        <a:lstStyle/>
        <a:p>
          <a:endParaRPr lang="en-US"/>
        </a:p>
      </dgm:t>
    </dgm:pt>
    <dgm:pt modelId="{ADE49EAD-9F0A-4F5F-A395-740C3B35A367}">
      <dgm:prSet phldrT="[Text]" custT="1"/>
      <dgm:spPr/>
      <dgm:t>
        <a:bodyPr/>
        <a:lstStyle/>
        <a:p>
          <a:r>
            <a:rPr lang="en-US" sz="2100" b="1" dirty="0"/>
            <a:t>Evoking</a:t>
          </a:r>
        </a:p>
      </dgm:t>
    </dgm:pt>
    <dgm:pt modelId="{9A1B2AD1-9F27-4869-9DC8-239EC0BB1865}" type="parTrans" cxnId="{F0709CC2-F89A-4AA8-8C00-B4FDD4FC155B}">
      <dgm:prSet/>
      <dgm:spPr/>
      <dgm:t>
        <a:bodyPr/>
        <a:lstStyle/>
        <a:p>
          <a:endParaRPr lang="en-US"/>
        </a:p>
      </dgm:t>
    </dgm:pt>
    <dgm:pt modelId="{26045E7E-ED22-4846-BED9-9C6272398B30}" type="sibTrans" cxnId="{F0709CC2-F89A-4AA8-8C00-B4FDD4FC155B}">
      <dgm:prSet/>
      <dgm:spPr/>
      <dgm:t>
        <a:bodyPr/>
        <a:lstStyle/>
        <a:p>
          <a:endParaRPr lang="en-US"/>
        </a:p>
      </dgm:t>
    </dgm:pt>
    <dgm:pt modelId="{347913D0-9290-4A66-AED4-520A7BBCE38F}">
      <dgm:prSet phldrT="[Text]" custT="1"/>
      <dgm:spPr/>
      <dgm:t>
        <a:bodyPr/>
        <a:lstStyle/>
        <a:p>
          <a:r>
            <a:rPr lang="en-US" sz="2100" b="1" dirty="0"/>
            <a:t>Planning</a:t>
          </a:r>
        </a:p>
      </dgm:t>
    </dgm:pt>
    <dgm:pt modelId="{8C5206BE-F26B-440E-8B7B-CA5ECA743D56}" type="parTrans" cxnId="{7604D24A-A43C-48CD-B9E5-F7A4D9F3E8C1}">
      <dgm:prSet/>
      <dgm:spPr/>
      <dgm:t>
        <a:bodyPr/>
        <a:lstStyle/>
        <a:p>
          <a:endParaRPr lang="en-US"/>
        </a:p>
      </dgm:t>
    </dgm:pt>
    <dgm:pt modelId="{3258229F-CBA9-4D74-B2AB-B62072C863EC}" type="sibTrans" cxnId="{7604D24A-A43C-48CD-B9E5-F7A4D9F3E8C1}">
      <dgm:prSet/>
      <dgm:spPr/>
      <dgm:t>
        <a:bodyPr/>
        <a:lstStyle/>
        <a:p>
          <a:endParaRPr lang="en-US"/>
        </a:p>
      </dgm:t>
    </dgm:pt>
    <dgm:pt modelId="{C4A356C9-B1D0-A746-AD5B-C298F6BC30F3}" type="pres">
      <dgm:prSet presAssocID="{C41EF8EC-4FA2-D14B-AD4C-A097EC0C26E6}" presName="Name0" presStyleCnt="0">
        <dgm:presLayoutVars>
          <dgm:dir/>
          <dgm:animLvl val="lvl"/>
          <dgm:resizeHandles val="exact"/>
        </dgm:presLayoutVars>
      </dgm:prSet>
      <dgm:spPr/>
    </dgm:pt>
    <dgm:pt modelId="{80687A2C-24C8-ED4F-AE4E-3D1902350256}" type="pres">
      <dgm:prSet presAssocID="{2AE63C22-70FE-784B-AF8F-ADE3B72774AE}" presName="parTxOnly" presStyleLbl="node1" presStyleIdx="0" presStyleCnt="4" custLinFactY="-33950" custLinFactNeighborX="42" custLinFactNeighborY="-100000">
        <dgm:presLayoutVars>
          <dgm:chMax val="0"/>
          <dgm:chPref val="0"/>
          <dgm:bulletEnabled val="1"/>
        </dgm:presLayoutVars>
      </dgm:prSet>
      <dgm:spPr/>
    </dgm:pt>
    <dgm:pt modelId="{DE3FDF25-DEDD-F245-BD0B-24C2C0E57EF6}" type="pres">
      <dgm:prSet presAssocID="{14DC12AF-84B5-7C4B-8069-BD74F90F11E1}" presName="parTxOnlySpace" presStyleCnt="0"/>
      <dgm:spPr/>
    </dgm:pt>
    <dgm:pt modelId="{BA54E79E-2F53-0A47-A075-8C23DE6E3E39}" type="pres">
      <dgm:prSet presAssocID="{6E9AFFBC-A773-1D4A-9251-3572B3457432}" presName="parTxOnly" presStyleLbl="node1" presStyleIdx="1" presStyleCnt="4" custLinFactY="-32833" custLinFactNeighborX="904" custLinFactNeighborY="-100000">
        <dgm:presLayoutVars>
          <dgm:chMax val="0"/>
          <dgm:chPref val="0"/>
          <dgm:bulletEnabled val="1"/>
        </dgm:presLayoutVars>
      </dgm:prSet>
      <dgm:spPr/>
    </dgm:pt>
    <dgm:pt modelId="{9FBB228E-1CD9-4081-9786-F16584CF4D33}" type="pres">
      <dgm:prSet presAssocID="{66E83536-F5AA-1044-A833-705CC1597D59}" presName="parTxOnlySpace" presStyleCnt="0"/>
      <dgm:spPr/>
    </dgm:pt>
    <dgm:pt modelId="{A26545A0-2E65-4869-B7E5-22D73A6FB4A4}" type="pres">
      <dgm:prSet presAssocID="{ADE49EAD-9F0A-4F5F-A395-740C3B35A367}" presName="parTxOnly" presStyleLbl="node1" presStyleIdx="2" presStyleCnt="4" custLinFactY="-35066" custLinFactNeighborX="-820" custLinFactNeighborY="-100000">
        <dgm:presLayoutVars>
          <dgm:chMax val="0"/>
          <dgm:chPref val="0"/>
          <dgm:bulletEnabled val="1"/>
        </dgm:presLayoutVars>
      </dgm:prSet>
      <dgm:spPr/>
    </dgm:pt>
    <dgm:pt modelId="{9528445E-8BDF-4D91-8F8C-DA78DADD58D3}" type="pres">
      <dgm:prSet presAssocID="{26045E7E-ED22-4846-BED9-9C6272398B30}" presName="parTxOnlySpace" presStyleCnt="0"/>
      <dgm:spPr/>
    </dgm:pt>
    <dgm:pt modelId="{8DF64CB3-950D-46B8-BC86-C56504F055B8}" type="pres">
      <dgm:prSet presAssocID="{347913D0-9290-4A66-AED4-520A7BBCE38F}" presName="parTxOnly" presStyleLbl="node1" presStyleIdx="3" presStyleCnt="4" custLinFactNeighborX="-32074" custLinFactNeighborY="-34132">
        <dgm:presLayoutVars>
          <dgm:chMax val="0"/>
          <dgm:chPref val="0"/>
          <dgm:bulletEnabled val="1"/>
        </dgm:presLayoutVars>
      </dgm:prSet>
      <dgm:spPr/>
    </dgm:pt>
  </dgm:ptLst>
  <dgm:cxnLst>
    <dgm:cxn modelId="{DDEDD70F-4871-5D4E-9D12-0483CAE5D8F8}" srcId="{C41EF8EC-4FA2-D14B-AD4C-A097EC0C26E6}" destId="{6E9AFFBC-A773-1D4A-9251-3572B3457432}" srcOrd="1" destOrd="0" parTransId="{DB5211AD-A109-0249-B2F6-C65BE757354F}" sibTransId="{66E83536-F5AA-1044-A833-705CC1597D59}"/>
    <dgm:cxn modelId="{A944F732-28CA-CE43-9745-07770762BB32}" type="presOf" srcId="{6E9AFFBC-A773-1D4A-9251-3572B3457432}" destId="{BA54E79E-2F53-0A47-A075-8C23DE6E3E39}" srcOrd="0" destOrd="0" presId="urn:microsoft.com/office/officeart/2005/8/layout/chevron1"/>
    <dgm:cxn modelId="{47B6B95C-C74F-4460-8DB8-2CBC150D8D5B}" type="presOf" srcId="{ADE49EAD-9F0A-4F5F-A395-740C3B35A367}" destId="{A26545A0-2E65-4869-B7E5-22D73A6FB4A4}" srcOrd="0" destOrd="0" presId="urn:microsoft.com/office/officeart/2005/8/layout/chevron1"/>
    <dgm:cxn modelId="{7875B842-3D42-4746-AE2B-2599B18C037B}" srcId="{C41EF8EC-4FA2-D14B-AD4C-A097EC0C26E6}" destId="{2AE63C22-70FE-784B-AF8F-ADE3B72774AE}" srcOrd="0" destOrd="0" parTransId="{3A4F8CCA-B0DE-C44A-AEA4-1D9BE2F48948}" sibTransId="{14DC12AF-84B5-7C4B-8069-BD74F90F11E1}"/>
    <dgm:cxn modelId="{9DE85848-C738-B449-88BD-331E433CD376}" type="presOf" srcId="{C41EF8EC-4FA2-D14B-AD4C-A097EC0C26E6}" destId="{C4A356C9-B1D0-A746-AD5B-C298F6BC30F3}" srcOrd="0" destOrd="0" presId="urn:microsoft.com/office/officeart/2005/8/layout/chevron1"/>
    <dgm:cxn modelId="{7604D24A-A43C-48CD-B9E5-F7A4D9F3E8C1}" srcId="{C41EF8EC-4FA2-D14B-AD4C-A097EC0C26E6}" destId="{347913D0-9290-4A66-AED4-520A7BBCE38F}" srcOrd="3" destOrd="0" parTransId="{8C5206BE-F26B-440E-8B7B-CA5ECA743D56}" sibTransId="{3258229F-CBA9-4D74-B2AB-B62072C863EC}"/>
    <dgm:cxn modelId="{F0709CC2-F89A-4AA8-8C00-B4FDD4FC155B}" srcId="{C41EF8EC-4FA2-D14B-AD4C-A097EC0C26E6}" destId="{ADE49EAD-9F0A-4F5F-A395-740C3B35A367}" srcOrd="2" destOrd="0" parTransId="{9A1B2AD1-9F27-4869-9DC8-239EC0BB1865}" sibTransId="{26045E7E-ED22-4846-BED9-9C6272398B30}"/>
    <dgm:cxn modelId="{5C27E6E4-0AD1-A649-999D-31E708110F2B}" type="presOf" srcId="{2AE63C22-70FE-784B-AF8F-ADE3B72774AE}" destId="{80687A2C-24C8-ED4F-AE4E-3D1902350256}" srcOrd="0" destOrd="0" presId="urn:microsoft.com/office/officeart/2005/8/layout/chevron1"/>
    <dgm:cxn modelId="{C46645FA-9360-400D-8CCF-35F4C4BD8CED}" type="presOf" srcId="{347913D0-9290-4A66-AED4-520A7BBCE38F}" destId="{8DF64CB3-950D-46B8-BC86-C56504F055B8}" srcOrd="0" destOrd="0" presId="urn:microsoft.com/office/officeart/2005/8/layout/chevron1"/>
    <dgm:cxn modelId="{429530DA-C447-BA44-82CE-FD17F3863A57}" type="presParOf" srcId="{C4A356C9-B1D0-A746-AD5B-C298F6BC30F3}" destId="{80687A2C-24C8-ED4F-AE4E-3D1902350256}" srcOrd="0" destOrd="0" presId="urn:microsoft.com/office/officeart/2005/8/layout/chevron1"/>
    <dgm:cxn modelId="{AC881821-55D0-064C-80B8-E0577B319DB1}" type="presParOf" srcId="{C4A356C9-B1D0-A746-AD5B-C298F6BC30F3}" destId="{DE3FDF25-DEDD-F245-BD0B-24C2C0E57EF6}" srcOrd="1" destOrd="0" presId="urn:microsoft.com/office/officeart/2005/8/layout/chevron1"/>
    <dgm:cxn modelId="{E26E9062-489F-414F-B10C-B4AA34B580E5}" type="presParOf" srcId="{C4A356C9-B1D0-A746-AD5B-C298F6BC30F3}" destId="{BA54E79E-2F53-0A47-A075-8C23DE6E3E39}" srcOrd="2" destOrd="0" presId="urn:microsoft.com/office/officeart/2005/8/layout/chevron1"/>
    <dgm:cxn modelId="{6176CC6F-30FB-4B6A-808E-7866FCCBF447}" type="presParOf" srcId="{C4A356C9-B1D0-A746-AD5B-C298F6BC30F3}" destId="{9FBB228E-1CD9-4081-9786-F16584CF4D33}" srcOrd="3" destOrd="0" presId="urn:microsoft.com/office/officeart/2005/8/layout/chevron1"/>
    <dgm:cxn modelId="{472781E5-57CD-4C37-85EF-0B71D5B89ACF}" type="presParOf" srcId="{C4A356C9-B1D0-A746-AD5B-C298F6BC30F3}" destId="{A26545A0-2E65-4869-B7E5-22D73A6FB4A4}" srcOrd="4" destOrd="0" presId="urn:microsoft.com/office/officeart/2005/8/layout/chevron1"/>
    <dgm:cxn modelId="{C80D6F66-12EA-434C-8DC4-451A38CE0587}" type="presParOf" srcId="{C4A356C9-B1D0-A746-AD5B-C298F6BC30F3}" destId="{9528445E-8BDF-4D91-8F8C-DA78DADD58D3}" srcOrd="5" destOrd="0" presId="urn:microsoft.com/office/officeart/2005/8/layout/chevron1"/>
    <dgm:cxn modelId="{470045E4-5887-40BE-995E-102FFB212A71}" type="presParOf" srcId="{C4A356C9-B1D0-A746-AD5B-C298F6BC30F3}" destId="{8DF64CB3-950D-46B8-BC86-C56504F055B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C1188-58B2-4D41-BE36-EBE62E4E9D53}"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77E70FA4-DA62-4C7B-B076-1ABFD5AA1A26}">
      <dgm:prSet custT="1"/>
      <dgm:spPr>
        <a:solidFill>
          <a:schemeClr val="accent4">
            <a:hueOff val="0"/>
            <a:satOff val="0"/>
            <a:lumOff val="0"/>
            <a:alpha val="72000"/>
          </a:schemeClr>
        </a:solidFill>
      </dgm:spPr>
      <dgm:t>
        <a:bodyPr/>
        <a:lstStyle/>
        <a:p>
          <a:r>
            <a:rPr lang="en-US" sz="1800" b="1" dirty="0">
              <a:solidFill>
                <a:schemeClr val="bg1"/>
              </a:solidFill>
            </a:rPr>
            <a:t>D</a:t>
          </a:r>
          <a:r>
            <a:rPr lang="en-US" sz="1800" dirty="0">
              <a:solidFill>
                <a:schemeClr val="bg1"/>
              </a:solidFill>
            </a:rPr>
            <a:t>esire to change</a:t>
          </a:r>
        </a:p>
      </dgm:t>
    </dgm:pt>
    <dgm:pt modelId="{D43A9BB0-E79C-4BAB-86E9-E563E157DDED}" type="parTrans" cxnId="{37091A9B-D758-413E-8796-7F5085B94C2B}">
      <dgm:prSet/>
      <dgm:spPr/>
      <dgm:t>
        <a:bodyPr/>
        <a:lstStyle/>
        <a:p>
          <a:endParaRPr lang="en-US"/>
        </a:p>
      </dgm:t>
    </dgm:pt>
    <dgm:pt modelId="{1338E8C0-273A-4B00-B956-C3E292662E7C}" type="sibTrans" cxnId="{37091A9B-D758-413E-8796-7F5085B94C2B}">
      <dgm:prSet/>
      <dgm:spPr/>
      <dgm:t>
        <a:bodyPr/>
        <a:lstStyle/>
        <a:p>
          <a:endParaRPr lang="en-US"/>
        </a:p>
      </dgm:t>
    </dgm:pt>
    <dgm:pt modelId="{506A281F-8B79-43E1-8576-4AF52840661C}">
      <dgm:prSet custT="1"/>
      <dgm:spPr/>
      <dgm:t>
        <a:bodyPr/>
        <a:lstStyle/>
        <a:p>
          <a:r>
            <a:rPr lang="en-US" sz="1800" b="1" dirty="0">
              <a:solidFill>
                <a:schemeClr val="bg1"/>
              </a:solidFill>
            </a:rPr>
            <a:t>A</a:t>
          </a:r>
          <a:r>
            <a:rPr lang="en-US" sz="1800" dirty="0">
              <a:solidFill>
                <a:schemeClr val="bg1"/>
              </a:solidFill>
            </a:rPr>
            <a:t>bility to change</a:t>
          </a:r>
        </a:p>
      </dgm:t>
    </dgm:pt>
    <dgm:pt modelId="{83CCE7FF-B910-49F3-88E7-67A2FD97514F}" type="parTrans" cxnId="{74B82B73-BD97-4F9C-9029-C343817A60F4}">
      <dgm:prSet/>
      <dgm:spPr/>
      <dgm:t>
        <a:bodyPr/>
        <a:lstStyle/>
        <a:p>
          <a:endParaRPr lang="en-US"/>
        </a:p>
      </dgm:t>
    </dgm:pt>
    <dgm:pt modelId="{C5B5D7BC-5B1D-44C4-B063-C50B25BB81D2}" type="sibTrans" cxnId="{74B82B73-BD97-4F9C-9029-C343817A60F4}">
      <dgm:prSet/>
      <dgm:spPr/>
      <dgm:t>
        <a:bodyPr/>
        <a:lstStyle/>
        <a:p>
          <a:endParaRPr lang="en-US"/>
        </a:p>
      </dgm:t>
    </dgm:pt>
    <dgm:pt modelId="{B85F9271-2604-4C74-AC48-01EE0819A7A4}">
      <dgm:prSet custT="1"/>
      <dgm:spPr/>
      <dgm:t>
        <a:bodyPr/>
        <a:lstStyle/>
        <a:p>
          <a:r>
            <a:rPr lang="en-US" sz="1800" b="1" dirty="0">
              <a:solidFill>
                <a:schemeClr val="bg1"/>
              </a:solidFill>
            </a:rPr>
            <a:t>R</a:t>
          </a:r>
          <a:r>
            <a:rPr lang="en-US" sz="1800" dirty="0">
              <a:solidFill>
                <a:schemeClr val="bg1"/>
              </a:solidFill>
            </a:rPr>
            <a:t>easons to</a:t>
          </a:r>
        </a:p>
      </dgm:t>
    </dgm:pt>
    <dgm:pt modelId="{DBB7A1B9-FAB9-42C2-8C47-CC851BE1E10D}" type="parTrans" cxnId="{F7C7AAD1-4461-4BD9-A949-2E9BE654677A}">
      <dgm:prSet/>
      <dgm:spPr/>
      <dgm:t>
        <a:bodyPr/>
        <a:lstStyle/>
        <a:p>
          <a:endParaRPr lang="en-US"/>
        </a:p>
      </dgm:t>
    </dgm:pt>
    <dgm:pt modelId="{A11D36A1-1AF5-4DBB-B371-326299998555}" type="sibTrans" cxnId="{F7C7AAD1-4461-4BD9-A949-2E9BE654677A}">
      <dgm:prSet/>
      <dgm:spPr/>
      <dgm:t>
        <a:bodyPr/>
        <a:lstStyle/>
        <a:p>
          <a:endParaRPr lang="en-US"/>
        </a:p>
      </dgm:t>
    </dgm:pt>
    <dgm:pt modelId="{05346148-C43D-49D2-854C-1A2F89F6D0D1}">
      <dgm:prSet custT="1"/>
      <dgm:spPr/>
      <dgm:t>
        <a:bodyPr/>
        <a:lstStyle/>
        <a:p>
          <a:r>
            <a:rPr lang="en-US" sz="1800" b="1" dirty="0">
              <a:solidFill>
                <a:schemeClr val="bg1"/>
              </a:solidFill>
            </a:rPr>
            <a:t>N</a:t>
          </a:r>
          <a:r>
            <a:rPr lang="en-US" sz="1800" dirty="0">
              <a:solidFill>
                <a:schemeClr val="bg1"/>
              </a:solidFill>
            </a:rPr>
            <a:t>eed to change</a:t>
          </a:r>
        </a:p>
      </dgm:t>
    </dgm:pt>
    <dgm:pt modelId="{94211CF7-84CA-4313-8A94-90EBC6E9E3AA}" type="parTrans" cxnId="{9F9749C4-640E-4180-B3FA-D6E68F7AD19D}">
      <dgm:prSet/>
      <dgm:spPr/>
      <dgm:t>
        <a:bodyPr/>
        <a:lstStyle/>
        <a:p>
          <a:endParaRPr lang="en-US"/>
        </a:p>
      </dgm:t>
    </dgm:pt>
    <dgm:pt modelId="{A06E87F8-0537-4066-839F-BACA4EC12BD5}" type="sibTrans" cxnId="{9F9749C4-640E-4180-B3FA-D6E68F7AD19D}">
      <dgm:prSet/>
      <dgm:spPr/>
      <dgm:t>
        <a:bodyPr/>
        <a:lstStyle/>
        <a:p>
          <a:endParaRPr lang="en-US"/>
        </a:p>
      </dgm:t>
    </dgm:pt>
    <dgm:pt modelId="{12F0468D-0129-48AD-9D44-82CAAF2DB47A}">
      <dgm:prSet custT="1"/>
      <dgm:spPr/>
      <dgm:t>
        <a:bodyPr/>
        <a:lstStyle/>
        <a:p>
          <a:r>
            <a:rPr lang="en-US" sz="1800" b="1" dirty="0">
              <a:solidFill>
                <a:schemeClr val="tx1"/>
              </a:solidFill>
            </a:rPr>
            <a:t>C</a:t>
          </a:r>
          <a:r>
            <a:rPr lang="en-US" sz="1800" dirty="0">
              <a:solidFill>
                <a:schemeClr val="tx1"/>
              </a:solidFill>
            </a:rPr>
            <a:t>ommitment</a:t>
          </a:r>
        </a:p>
      </dgm:t>
    </dgm:pt>
    <dgm:pt modelId="{9D72F0B2-59BA-4B8E-9ECC-BAD49B4D3C1E}" type="parTrans" cxnId="{32345267-6C16-414B-9B8E-93C8EE47448D}">
      <dgm:prSet/>
      <dgm:spPr/>
      <dgm:t>
        <a:bodyPr/>
        <a:lstStyle/>
        <a:p>
          <a:endParaRPr lang="en-US"/>
        </a:p>
      </dgm:t>
    </dgm:pt>
    <dgm:pt modelId="{0E7204CD-DDF0-4D63-B144-9093C4FBE66F}" type="sibTrans" cxnId="{32345267-6C16-414B-9B8E-93C8EE47448D}">
      <dgm:prSet/>
      <dgm:spPr/>
      <dgm:t>
        <a:bodyPr/>
        <a:lstStyle/>
        <a:p>
          <a:endParaRPr lang="en-US"/>
        </a:p>
      </dgm:t>
    </dgm:pt>
    <dgm:pt modelId="{AC651EDA-D409-4D40-919B-2C25D178C2D2}">
      <dgm:prSet custT="1"/>
      <dgm:spPr/>
      <dgm:t>
        <a:bodyPr/>
        <a:lstStyle/>
        <a:p>
          <a:r>
            <a:rPr lang="en-US" sz="1800" b="1" dirty="0">
              <a:solidFill>
                <a:schemeClr val="tx1"/>
              </a:solidFill>
            </a:rPr>
            <a:t>A</a:t>
          </a:r>
          <a:r>
            <a:rPr lang="en-US" sz="1800" dirty="0">
              <a:solidFill>
                <a:schemeClr val="tx1"/>
              </a:solidFill>
            </a:rPr>
            <a:t>ctivation (Stages of Change)</a:t>
          </a:r>
        </a:p>
      </dgm:t>
    </dgm:pt>
    <dgm:pt modelId="{725B176F-1797-435F-B45A-1476BADAA7EB}" type="parTrans" cxnId="{A2581E0B-6767-492B-9719-8C88751B4A55}">
      <dgm:prSet/>
      <dgm:spPr/>
      <dgm:t>
        <a:bodyPr/>
        <a:lstStyle/>
        <a:p>
          <a:endParaRPr lang="en-US"/>
        </a:p>
      </dgm:t>
    </dgm:pt>
    <dgm:pt modelId="{A850B8A5-7865-4533-A9CB-EE2547395D5F}" type="sibTrans" cxnId="{A2581E0B-6767-492B-9719-8C88751B4A55}">
      <dgm:prSet/>
      <dgm:spPr/>
      <dgm:t>
        <a:bodyPr/>
        <a:lstStyle/>
        <a:p>
          <a:endParaRPr lang="en-US"/>
        </a:p>
      </dgm:t>
    </dgm:pt>
    <dgm:pt modelId="{A603CE7B-C638-437D-96E2-DE83496DD36D}">
      <dgm:prSet custT="1"/>
      <dgm:spPr/>
      <dgm:t>
        <a:bodyPr/>
        <a:lstStyle/>
        <a:p>
          <a:r>
            <a:rPr lang="en-US" sz="1800" b="1" dirty="0">
              <a:solidFill>
                <a:schemeClr val="tx1"/>
              </a:solidFill>
            </a:rPr>
            <a:t>T</a:t>
          </a:r>
          <a:r>
            <a:rPr lang="en-US" sz="1800" dirty="0">
              <a:solidFill>
                <a:schemeClr val="tx1"/>
              </a:solidFill>
            </a:rPr>
            <a:t>aking steps</a:t>
          </a:r>
        </a:p>
      </dgm:t>
    </dgm:pt>
    <dgm:pt modelId="{2168BAF2-72D4-49D0-86DF-11802E147507}" type="parTrans" cxnId="{E6DFE303-D8C1-41B5-91FE-B9D682641100}">
      <dgm:prSet/>
      <dgm:spPr/>
      <dgm:t>
        <a:bodyPr/>
        <a:lstStyle/>
        <a:p>
          <a:endParaRPr lang="en-US"/>
        </a:p>
      </dgm:t>
    </dgm:pt>
    <dgm:pt modelId="{A166943E-E934-46B0-9CCB-DFF9848F86A7}" type="sibTrans" cxnId="{E6DFE303-D8C1-41B5-91FE-B9D682641100}">
      <dgm:prSet/>
      <dgm:spPr/>
      <dgm:t>
        <a:bodyPr/>
        <a:lstStyle/>
        <a:p>
          <a:endParaRPr lang="en-US"/>
        </a:p>
      </dgm:t>
    </dgm:pt>
    <dgm:pt modelId="{22AB3830-3E16-4645-9A37-CAD0E29E17B9}" type="pres">
      <dgm:prSet presAssocID="{0DEC1188-58B2-4D41-BE36-EBE62E4E9D53}" presName="linear" presStyleCnt="0">
        <dgm:presLayoutVars>
          <dgm:animLvl val="lvl"/>
          <dgm:resizeHandles val="exact"/>
        </dgm:presLayoutVars>
      </dgm:prSet>
      <dgm:spPr/>
    </dgm:pt>
    <dgm:pt modelId="{E3C9C895-44B9-E545-8E5C-732F1A3A87AF}" type="pres">
      <dgm:prSet presAssocID="{77E70FA4-DA62-4C7B-B076-1ABFD5AA1A26}" presName="parentText" presStyleLbl="node1" presStyleIdx="0" presStyleCnt="7" custLinFactY="-3979" custLinFactNeighborX="-1677" custLinFactNeighborY="-100000">
        <dgm:presLayoutVars>
          <dgm:chMax val="0"/>
          <dgm:bulletEnabled val="1"/>
        </dgm:presLayoutVars>
      </dgm:prSet>
      <dgm:spPr/>
    </dgm:pt>
    <dgm:pt modelId="{0979D8CB-29D2-584F-B0B6-54CCD1132E2F}" type="pres">
      <dgm:prSet presAssocID="{1338E8C0-273A-4B00-B956-C3E292662E7C}" presName="spacer" presStyleCnt="0"/>
      <dgm:spPr/>
    </dgm:pt>
    <dgm:pt modelId="{81E9ABDC-7C1C-FB4D-B2BD-41D7CB2F4782}" type="pres">
      <dgm:prSet presAssocID="{506A281F-8B79-43E1-8576-4AF52840661C}" presName="parentText" presStyleLbl="node1" presStyleIdx="1" presStyleCnt="7" custLinFactNeighborY="58367">
        <dgm:presLayoutVars>
          <dgm:chMax val="0"/>
          <dgm:bulletEnabled val="1"/>
        </dgm:presLayoutVars>
      </dgm:prSet>
      <dgm:spPr/>
    </dgm:pt>
    <dgm:pt modelId="{061D743E-7B5F-E94C-A153-BFAD76A9716A}" type="pres">
      <dgm:prSet presAssocID="{C5B5D7BC-5B1D-44C4-B063-C50B25BB81D2}" presName="spacer" presStyleCnt="0"/>
      <dgm:spPr/>
    </dgm:pt>
    <dgm:pt modelId="{EC838F04-85A8-4543-9560-D8A0610F119A}" type="pres">
      <dgm:prSet presAssocID="{B85F9271-2604-4C74-AC48-01EE0819A7A4}" presName="parentText" presStyleLbl="node1" presStyleIdx="2" presStyleCnt="7">
        <dgm:presLayoutVars>
          <dgm:chMax val="0"/>
          <dgm:bulletEnabled val="1"/>
        </dgm:presLayoutVars>
      </dgm:prSet>
      <dgm:spPr/>
    </dgm:pt>
    <dgm:pt modelId="{7B9DBBF6-F501-0446-8228-B76502731EA1}" type="pres">
      <dgm:prSet presAssocID="{A11D36A1-1AF5-4DBB-B371-326299998555}" presName="spacer" presStyleCnt="0"/>
      <dgm:spPr/>
    </dgm:pt>
    <dgm:pt modelId="{49AA6242-4CEA-5348-B3E2-5983E2659441}" type="pres">
      <dgm:prSet presAssocID="{05346148-C43D-49D2-854C-1A2F89F6D0D1}" presName="parentText" presStyleLbl="node1" presStyleIdx="3" presStyleCnt="7">
        <dgm:presLayoutVars>
          <dgm:chMax val="0"/>
          <dgm:bulletEnabled val="1"/>
        </dgm:presLayoutVars>
      </dgm:prSet>
      <dgm:spPr/>
    </dgm:pt>
    <dgm:pt modelId="{4A368BCF-DCBC-E444-9505-8AFA11C1403E}" type="pres">
      <dgm:prSet presAssocID="{A06E87F8-0537-4066-839F-BACA4EC12BD5}" presName="spacer" presStyleCnt="0"/>
      <dgm:spPr/>
    </dgm:pt>
    <dgm:pt modelId="{A072C507-4353-BF40-B6EC-4E8C0F4A037B}" type="pres">
      <dgm:prSet presAssocID="{12F0468D-0129-48AD-9D44-82CAAF2DB47A}" presName="parentText" presStyleLbl="node1" presStyleIdx="4" presStyleCnt="7">
        <dgm:presLayoutVars>
          <dgm:chMax val="0"/>
          <dgm:bulletEnabled val="1"/>
        </dgm:presLayoutVars>
      </dgm:prSet>
      <dgm:spPr/>
    </dgm:pt>
    <dgm:pt modelId="{D84FA0E8-C88F-4747-BB6C-7777CB03CD40}" type="pres">
      <dgm:prSet presAssocID="{0E7204CD-DDF0-4D63-B144-9093C4FBE66F}" presName="spacer" presStyleCnt="0"/>
      <dgm:spPr/>
    </dgm:pt>
    <dgm:pt modelId="{90097534-D562-C346-A51D-6E4BBB6887BE}" type="pres">
      <dgm:prSet presAssocID="{AC651EDA-D409-4D40-919B-2C25D178C2D2}" presName="parentText" presStyleLbl="node1" presStyleIdx="5" presStyleCnt="7">
        <dgm:presLayoutVars>
          <dgm:chMax val="0"/>
          <dgm:bulletEnabled val="1"/>
        </dgm:presLayoutVars>
      </dgm:prSet>
      <dgm:spPr/>
    </dgm:pt>
    <dgm:pt modelId="{6FE95708-540D-C940-AE74-06EF21AC9584}" type="pres">
      <dgm:prSet presAssocID="{A850B8A5-7865-4533-A9CB-EE2547395D5F}" presName="spacer" presStyleCnt="0"/>
      <dgm:spPr/>
    </dgm:pt>
    <dgm:pt modelId="{9EC7378D-6093-B94E-BC13-9DD2207E945B}" type="pres">
      <dgm:prSet presAssocID="{A603CE7B-C638-437D-96E2-DE83496DD36D}" presName="parentText" presStyleLbl="node1" presStyleIdx="6" presStyleCnt="7">
        <dgm:presLayoutVars>
          <dgm:chMax val="0"/>
          <dgm:bulletEnabled val="1"/>
        </dgm:presLayoutVars>
      </dgm:prSet>
      <dgm:spPr/>
    </dgm:pt>
  </dgm:ptLst>
  <dgm:cxnLst>
    <dgm:cxn modelId="{E6DFE303-D8C1-41B5-91FE-B9D682641100}" srcId="{0DEC1188-58B2-4D41-BE36-EBE62E4E9D53}" destId="{A603CE7B-C638-437D-96E2-DE83496DD36D}" srcOrd="6" destOrd="0" parTransId="{2168BAF2-72D4-49D0-86DF-11802E147507}" sibTransId="{A166943E-E934-46B0-9CCB-DFF9848F86A7}"/>
    <dgm:cxn modelId="{A2581E0B-6767-492B-9719-8C88751B4A55}" srcId="{0DEC1188-58B2-4D41-BE36-EBE62E4E9D53}" destId="{AC651EDA-D409-4D40-919B-2C25D178C2D2}" srcOrd="5" destOrd="0" parTransId="{725B176F-1797-435F-B45A-1476BADAA7EB}" sibTransId="{A850B8A5-7865-4533-A9CB-EE2547395D5F}"/>
    <dgm:cxn modelId="{527BFF1A-4588-8D40-BD1D-6C3D482FF97E}" type="presOf" srcId="{A603CE7B-C638-437D-96E2-DE83496DD36D}" destId="{9EC7378D-6093-B94E-BC13-9DD2207E945B}" srcOrd="0" destOrd="0" presId="urn:microsoft.com/office/officeart/2005/8/layout/vList2"/>
    <dgm:cxn modelId="{F3AF442E-AB24-0D45-8ACE-0DC4D00ED008}" type="presOf" srcId="{0DEC1188-58B2-4D41-BE36-EBE62E4E9D53}" destId="{22AB3830-3E16-4645-9A37-CAD0E29E17B9}" srcOrd="0" destOrd="0" presId="urn:microsoft.com/office/officeart/2005/8/layout/vList2"/>
    <dgm:cxn modelId="{CE84583E-A990-5948-A207-DB191D05322A}" type="presOf" srcId="{12F0468D-0129-48AD-9D44-82CAAF2DB47A}" destId="{A072C507-4353-BF40-B6EC-4E8C0F4A037B}" srcOrd="0" destOrd="0" presId="urn:microsoft.com/office/officeart/2005/8/layout/vList2"/>
    <dgm:cxn modelId="{32345267-6C16-414B-9B8E-93C8EE47448D}" srcId="{0DEC1188-58B2-4D41-BE36-EBE62E4E9D53}" destId="{12F0468D-0129-48AD-9D44-82CAAF2DB47A}" srcOrd="4" destOrd="0" parTransId="{9D72F0B2-59BA-4B8E-9ECC-BAD49B4D3C1E}" sibTransId="{0E7204CD-DDF0-4D63-B144-9093C4FBE66F}"/>
    <dgm:cxn modelId="{69AA154F-8F6A-7F4F-9E2B-24D10A2BF816}" type="presOf" srcId="{05346148-C43D-49D2-854C-1A2F89F6D0D1}" destId="{49AA6242-4CEA-5348-B3E2-5983E2659441}" srcOrd="0" destOrd="0" presId="urn:microsoft.com/office/officeart/2005/8/layout/vList2"/>
    <dgm:cxn modelId="{80B92251-8DAD-AD47-BF65-39CF7BE398E3}" type="presOf" srcId="{77E70FA4-DA62-4C7B-B076-1ABFD5AA1A26}" destId="{E3C9C895-44B9-E545-8E5C-732F1A3A87AF}" srcOrd="0" destOrd="0" presId="urn:microsoft.com/office/officeart/2005/8/layout/vList2"/>
    <dgm:cxn modelId="{74B82B73-BD97-4F9C-9029-C343817A60F4}" srcId="{0DEC1188-58B2-4D41-BE36-EBE62E4E9D53}" destId="{506A281F-8B79-43E1-8576-4AF52840661C}" srcOrd="1" destOrd="0" parTransId="{83CCE7FF-B910-49F3-88E7-67A2FD97514F}" sibTransId="{C5B5D7BC-5B1D-44C4-B063-C50B25BB81D2}"/>
    <dgm:cxn modelId="{61A72496-F4AA-8E43-8B37-528E823C5C1A}" type="presOf" srcId="{AC651EDA-D409-4D40-919B-2C25D178C2D2}" destId="{90097534-D562-C346-A51D-6E4BBB6887BE}" srcOrd="0" destOrd="0" presId="urn:microsoft.com/office/officeart/2005/8/layout/vList2"/>
    <dgm:cxn modelId="{37091A9B-D758-413E-8796-7F5085B94C2B}" srcId="{0DEC1188-58B2-4D41-BE36-EBE62E4E9D53}" destId="{77E70FA4-DA62-4C7B-B076-1ABFD5AA1A26}" srcOrd="0" destOrd="0" parTransId="{D43A9BB0-E79C-4BAB-86E9-E563E157DDED}" sibTransId="{1338E8C0-273A-4B00-B956-C3E292662E7C}"/>
    <dgm:cxn modelId="{8518F4B6-CF39-AF4F-9A56-9119257336F6}" type="presOf" srcId="{B85F9271-2604-4C74-AC48-01EE0819A7A4}" destId="{EC838F04-85A8-4543-9560-D8A0610F119A}" srcOrd="0" destOrd="0" presId="urn:microsoft.com/office/officeart/2005/8/layout/vList2"/>
    <dgm:cxn modelId="{67EB28C1-9BE1-4644-8916-8358AB1D9720}" type="presOf" srcId="{506A281F-8B79-43E1-8576-4AF52840661C}" destId="{81E9ABDC-7C1C-FB4D-B2BD-41D7CB2F4782}" srcOrd="0" destOrd="0" presId="urn:microsoft.com/office/officeart/2005/8/layout/vList2"/>
    <dgm:cxn modelId="{9F9749C4-640E-4180-B3FA-D6E68F7AD19D}" srcId="{0DEC1188-58B2-4D41-BE36-EBE62E4E9D53}" destId="{05346148-C43D-49D2-854C-1A2F89F6D0D1}" srcOrd="3" destOrd="0" parTransId="{94211CF7-84CA-4313-8A94-90EBC6E9E3AA}" sibTransId="{A06E87F8-0537-4066-839F-BACA4EC12BD5}"/>
    <dgm:cxn modelId="{F7C7AAD1-4461-4BD9-A949-2E9BE654677A}" srcId="{0DEC1188-58B2-4D41-BE36-EBE62E4E9D53}" destId="{B85F9271-2604-4C74-AC48-01EE0819A7A4}" srcOrd="2" destOrd="0" parTransId="{DBB7A1B9-FAB9-42C2-8C47-CC851BE1E10D}" sibTransId="{A11D36A1-1AF5-4DBB-B371-326299998555}"/>
    <dgm:cxn modelId="{34813BBD-F716-A840-BA5C-8154EFDCB42C}" type="presParOf" srcId="{22AB3830-3E16-4645-9A37-CAD0E29E17B9}" destId="{E3C9C895-44B9-E545-8E5C-732F1A3A87AF}" srcOrd="0" destOrd="0" presId="urn:microsoft.com/office/officeart/2005/8/layout/vList2"/>
    <dgm:cxn modelId="{EA89D55A-D3D6-D044-898E-B7179BF3408A}" type="presParOf" srcId="{22AB3830-3E16-4645-9A37-CAD0E29E17B9}" destId="{0979D8CB-29D2-584F-B0B6-54CCD1132E2F}" srcOrd="1" destOrd="0" presId="urn:microsoft.com/office/officeart/2005/8/layout/vList2"/>
    <dgm:cxn modelId="{1236B959-6869-364B-A05A-34673E0E5963}" type="presParOf" srcId="{22AB3830-3E16-4645-9A37-CAD0E29E17B9}" destId="{81E9ABDC-7C1C-FB4D-B2BD-41D7CB2F4782}" srcOrd="2" destOrd="0" presId="urn:microsoft.com/office/officeart/2005/8/layout/vList2"/>
    <dgm:cxn modelId="{704CD299-9669-9B4C-A9F5-9F7C09155344}" type="presParOf" srcId="{22AB3830-3E16-4645-9A37-CAD0E29E17B9}" destId="{061D743E-7B5F-E94C-A153-BFAD76A9716A}" srcOrd="3" destOrd="0" presId="urn:microsoft.com/office/officeart/2005/8/layout/vList2"/>
    <dgm:cxn modelId="{E707CF9A-B97B-7549-BDD8-B1FFE2B5E87B}" type="presParOf" srcId="{22AB3830-3E16-4645-9A37-CAD0E29E17B9}" destId="{EC838F04-85A8-4543-9560-D8A0610F119A}" srcOrd="4" destOrd="0" presId="urn:microsoft.com/office/officeart/2005/8/layout/vList2"/>
    <dgm:cxn modelId="{AEB518ED-BFE9-E84A-81DA-24DE48398813}" type="presParOf" srcId="{22AB3830-3E16-4645-9A37-CAD0E29E17B9}" destId="{7B9DBBF6-F501-0446-8228-B76502731EA1}" srcOrd="5" destOrd="0" presId="urn:microsoft.com/office/officeart/2005/8/layout/vList2"/>
    <dgm:cxn modelId="{BDE0EE75-AC0A-9841-85F5-8333CC210A1A}" type="presParOf" srcId="{22AB3830-3E16-4645-9A37-CAD0E29E17B9}" destId="{49AA6242-4CEA-5348-B3E2-5983E2659441}" srcOrd="6" destOrd="0" presId="urn:microsoft.com/office/officeart/2005/8/layout/vList2"/>
    <dgm:cxn modelId="{93CA01ED-4FC4-234A-B758-F9281A396CF6}" type="presParOf" srcId="{22AB3830-3E16-4645-9A37-CAD0E29E17B9}" destId="{4A368BCF-DCBC-E444-9505-8AFA11C1403E}" srcOrd="7" destOrd="0" presId="urn:microsoft.com/office/officeart/2005/8/layout/vList2"/>
    <dgm:cxn modelId="{9B850239-A6F6-D44A-988A-20224F21DE90}" type="presParOf" srcId="{22AB3830-3E16-4645-9A37-CAD0E29E17B9}" destId="{A072C507-4353-BF40-B6EC-4E8C0F4A037B}" srcOrd="8" destOrd="0" presId="urn:microsoft.com/office/officeart/2005/8/layout/vList2"/>
    <dgm:cxn modelId="{FE4AF4A5-3325-8A4C-8C5F-F79F3E23BF7D}" type="presParOf" srcId="{22AB3830-3E16-4645-9A37-CAD0E29E17B9}" destId="{D84FA0E8-C88F-4747-BB6C-7777CB03CD40}" srcOrd="9" destOrd="0" presId="urn:microsoft.com/office/officeart/2005/8/layout/vList2"/>
    <dgm:cxn modelId="{D3B13ACB-711B-3841-AB19-63B923120485}" type="presParOf" srcId="{22AB3830-3E16-4645-9A37-CAD0E29E17B9}" destId="{90097534-D562-C346-A51D-6E4BBB6887BE}" srcOrd="10" destOrd="0" presId="urn:microsoft.com/office/officeart/2005/8/layout/vList2"/>
    <dgm:cxn modelId="{79C8B92F-125D-CC41-834C-A3E67C333F55}" type="presParOf" srcId="{22AB3830-3E16-4645-9A37-CAD0E29E17B9}" destId="{6FE95708-540D-C940-AE74-06EF21AC9584}" srcOrd="11" destOrd="0" presId="urn:microsoft.com/office/officeart/2005/8/layout/vList2"/>
    <dgm:cxn modelId="{EAEB2FE0-6CB9-7A4C-ACD1-AE61070604AD}" type="presParOf" srcId="{22AB3830-3E16-4645-9A37-CAD0E29E17B9}" destId="{9EC7378D-6093-B94E-BC13-9DD2207E945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EC1188-58B2-4D41-BE36-EBE62E4E9D53}"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77E70FA4-DA62-4C7B-B076-1ABFD5AA1A26}">
      <dgm:prSet custT="1"/>
      <dgm:spPr>
        <a:solidFill>
          <a:schemeClr val="accent4">
            <a:hueOff val="0"/>
            <a:satOff val="0"/>
            <a:lumOff val="0"/>
            <a:alpha val="72000"/>
          </a:schemeClr>
        </a:solidFill>
      </dgm:spPr>
      <dgm:t>
        <a:bodyPr/>
        <a:lstStyle/>
        <a:p>
          <a:r>
            <a:rPr lang="en-US" sz="1800" dirty="0">
              <a:solidFill>
                <a:schemeClr val="bg1"/>
              </a:solidFill>
            </a:rPr>
            <a:t>What makes this change important to you?</a:t>
          </a:r>
        </a:p>
      </dgm:t>
    </dgm:pt>
    <dgm:pt modelId="{D43A9BB0-E79C-4BAB-86E9-E563E157DDED}" type="parTrans" cxnId="{37091A9B-D758-413E-8796-7F5085B94C2B}">
      <dgm:prSet/>
      <dgm:spPr/>
      <dgm:t>
        <a:bodyPr/>
        <a:lstStyle/>
        <a:p>
          <a:endParaRPr lang="en-US"/>
        </a:p>
      </dgm:t>
    </dgm:pt>
    <dgm:pt modelId="{1338E8C0-273A-4B00-B956-C3E292662E7C}" type="sibTrans" cxnId="{37091A9B-D758-413E-8796-7F5085B94C2B}">
      <dgm:prSet/>
      <dgm:spPr/>
      <dgm:t>
        <a:bodyPr/>
        <a:lstStyle/>
        <a:p>
          <a:endParaRPr lang="en-US"/>
        </a:p>
      </dgm:t>
    </dgm:pt>
    <dgm:pt modelId="{506A281F-8B79-43E1-8576-4AF52840661C}">
      <dgm:prSet custT="1"/>
      <dgm:spPr/>
      <dgm:t>
        <a:bodyPr/>
        <a:lstStyle/>
        <a:p>
          <a:r>
            <a:rPr lang="en-US" sz="1800" dirty="0">
              <a:solidFill>
                <a:schemeClr val="bg1"/>
              </a:solidFill>
            </a:rPr>
            <a:t>What do you think you could do right now to move towards our goal?</a:t>
          </a:r>
        </a:p>
      </dgm:t>
    </dgm:pt>
    <dgm:pt modelId="{83CCE7FF-B910-49F3-88E7-67A2FD97514F}" type="parTrans" cxnId="{74B82B73-BD97-4F9C-9029-C343817A60F4}">
      <dgm:prSet/>
      <dgm:spPr/>
      <dgm:t>
        <a:bodyPr/>
        <a:lstStyle/>
        <a:p>
          <a:endParaRPr lang="en-US"/>
        </a:p>
      </dgm:t>
    </dgm:pt>
    <dgm:pt modelId="{C5B5D7BC-5B1D-44C4-B063-C50B25BB81D2}" type="sibTrans" cxnId="{74B82B73-BD97-4F9C-9029-C343817A60F4}">
      <dgm:prSet/>
      <dgm:spPr/>
      <dgm:t>
        <a:bodyPr/>
        <a:lstStyle/>
        <a:p>
          <a:endParaRPr lang="en-US"/>
        </a:p>
      </dgm:t>
    </dgm:pt>
    <dgm:pt modelId="{B85F9271-2604-4C74-AC48-01EE0819A7A4}">
      <dgm:prSet custT="1"/>
      <dgm:spPr/>
      <dgm:t>
        <a:bodyPr/>
        <a:lstStyle/>
        <a:p>
          <a:r>
            <a:rPr lang="en-US" sz="1800" dirty="0">
              <a:solidFill>
                <a:schemeClr val="bg1"/>
              </a:solidFill>
            </a:rPr>
            <a:t>What benefits might you notice? For yourself? Children? Family?</a:t>
          </a:r>
        </a:p>
      </dgm:t>
    </dgm:pt>
    <dgm:pt modelId="{DBB7A1B9-FAB9-42C2-8C47-CC851BE1E10D}" type="parTrans" cxnId="{F7C7AAD1-4461-4BD9-A949-2E9BE654677A}">
      <dgm:prSet/>
      <dgm:spPr/>
      <dgm:t>
        <a:bodyPr/>
        <a:lstStyle/>
        <a:p>
          <a:endParaRPr lang="en-US"/>
        </a:p>
      </dgm:t>
    </dgm:pt>
    <dgm:pt modelId="{A11D36A1-1AF5-4DBB-B371-326299998555}" type="sibTrans" cxnId="{F7C7AAD1-4461-4BD9-A949-2E9BE654677A}">
      <dgm:prSet/>
      <dgm:spPr/>
      <dgm:t>
        <a:bodyPr/>
        <a:lstStyle/>
        <a:p>
          <a:endParaRPr lang="en-US"/>
        </a:p>
      </dgm:t>
    </dgm:pt>
    <dgm:pt modelId="{05346148-C43D-49D2-854C-1A2F89F6D0D1}">
      <dgm:prSet custT="1"/>
      <dgm:spPr/>
      <dgm:t>
        <a:bodyPr/>
        <a:lstStyle/>
        <a:p>
          <a:r>
            <a:rPr lang="en-US" sz="1800" dirty="0">
              <a:solidFill>
                <a:schemeClr val="bg1"/>
              </a:solidFill>
            </a:rPr>
            <a:t>How important is this to you 1-10?</a:t>
          </a:r>
        </a:p>
      </dgm:t>
    </dgm:pt>
    <dgm:pt modelId="{94211CF7-84CA-4313-8A94-90EBC6E9E3AA}" type="parTrans" cxnId="{9F9749C4-640E-4180-B3FA-D6E68F7AD19D}">
      <dgm:prSet/>
      <dgm:spPr/>
      <dgm:t>
        <a:bodyPr/>
        <a:lstStyle/>
        <a:p>
          <a:endParaRPr lang="en-US"/>
        </a:p>
      </dgm:t>
    </dgm:pt>
    <dgm:pt modelId="{A06E87F8-0537-4066-839F-BACA4EC12BD5}" type="sibTrans" cxnId="{9F9749C4-640E-4180-B3FA-D6E68F7AD19D}">
      <dgm:prSet/>
      <dgm:spPr/>
      <dgm:t>
        <a:bodyPr/>
        <a:lstStyle/>
        <a:p>
          <a:endParaRPr lang="en-US"/>
        </a:p>
      </dgm:t>
    </dgm:pt>
    <dgm:pt modelId="{12F0468D-0129-48AD-9D44-82CAAF2DB47A}">
      <dgm:prSet custT="1"/>
      <dgm:spPr/>
      <dgm:t>
        <a:bodyPr/>
        <a:lstStyle/>
        <a:p>
          <a:r>
            <a:rPr lang="en-US" sz="1800" dirty="0">
              <a:solidFill>
                <a:schemeClr val="tx1"/>
              </a:solidFill>
            </a:rPr>
            <a:t>How confident are you in your ability to take that step 1-10?</a:t>
          </a:r>
        </a:p>
      </dgm:t>
    </dgm:pt>
    <dgm:pt modelId="{9D72F0B2-59BA-4B8E-9ECC-BAD49B4D3C1E}" type="parTrans" cxnId="{32345267-6C16-414B-9B8E-93C8EE47448D}">
      <dgm:prSet/>
      <dgm:spPr/>
      <dgm:t>
        <a:bodyPr/>
        <a:lstStyle/>
        <a:p>
          <a:endParaRPr lang="en-US"/>
        </a:p>
      </dgm:t>
    </dgm:pt>
    <dgm:pt modelId="{0E7204CD-DDF0-4D63-B144-9093C4FBE66F}" type="sibTrans" cxnId="{32345267-6C16-414B-9B8E-93C8EE47448D}">
      <dgm:prSet/>
      <dgm:spPr/>
      <dgm:t>
        <a:bodyPr/>
        <a:lstStyle/>
        <a:p>
          <a:endParaRPr lang="en-US"/>
        </a:p>
      </dgm:t>
    </dgm:pt>
    <dgm:pt modelId="{AC651EDA-D409-4D40-919B-2C25D178C2D2}">
      <dgm:prSet custT="1"/>
      <dgm:spPr/>
      <dgm:t>
        <a:bodyPr/>
        <a:lstStyle/>
        <a:p>
          <a:r>
            <a:rPr lang="en-US" sz="1800" dirty="0">
              <a:solidFill>
                <a:schemeClr val="tx1"/>
              </a:solidFill>
            </a:rPr>
            <a:t>Precontemplation? Contemplation? Reflection?</a:t>
          </a:r>
        </a:p>
      </dgm:t>
    </dgm:pt>
    <dgm:pt modelId="{725B176F-1797-435F-B45A-1476BADAA7EB}" type="parTrans" cxnId="{A2581E0B-6767-492B-9719-8C88751B4A55}">
      <dgm:prSet/>
      <dgm:spPr/>
      <dgm:t>
        <a:bodyPr/>
        <a:lstStyle/>
        <a:p>
          <a:endParaRPr lang="en-US"/>
        </a:p>
      </dgm:t>
    </dgm:pt>
    <dgm:pt modelId="{A850B8A5-7865-4533-A9CB-EE2547395D5F}" type="sibTrans" cxnId="{A2581E0B-6767-492B-9719-8C88751B4A55}">
      <dgm:prSet/>
      <dgm:spPr/>
      <dgm:t>
        <a:bodyPr/>
        <a:lstStyle/>
        <a:p>
          <a:endParaRPr lang="en-US"/>
        </a:p>
      </dgm:t>
    </dgm:pt>
    <dgm:pt modelId="{A603CE7B-C638-437D-96E2-DE83496DD36D}">
      <dgm:prSet custT="1"/>
      <dgm:spPr/>
      <dgm:t>
        <a:bodyPr/>
        <a:lstStyle/>
        <a:p>
          <a:r>
            <a:rPr lang="en-US" sz="1800" dirty="0">
              <a:solidFill>
                <a:schemeClr val="tx1"/>
              </a:solidFill>
            </a:rPr>
            <a:t>What have you done already? What can we do going forward?</a:t>
          </a:r>
        </a:p>
      </dgm:t>
    </dgm:pt>
    <dgm:pt modelId="{2168BAF2-72D4-49D0-86DF-11802E147507}" type="parTrans" cxnId="{E6DFE303-D8C1-41B5-91FE-B9D682641100}">
      <dgm:prSet/>
      <dgm:spPr/>
      <dgm:t>
        <a:bodyPr/>
        <a:lstStyle/>
        <a:p>
          <a:endParaRPr lang="en-US"/>
        </a:p>
      </dgm:t>
    </dgm:pt>
    <dgm:pt modelId="{A166943E-E934-46B0-9CCB-DFF9848F86A7}" type="sibTrans" cxnId="{E6DFE303-D8C1-41B5-91FE-B9D682641100}">
      <dgm:prSet/>
      <dgm:spPr/>
      <dgm:t>
        <a:bodyPr/>
        <a:lstStyle/>
        <a:p>
          <a:endParaRPr lang="en-US"/>
        </a:p>
      </dgm:t>
    </dgm:pt>
    <dgm:pt modelId="{22AB3830-3E16-4645-9A37-CAD0E29E17B9}" type="pres">
      <dgm:prSet presAssocID="{0DEC1188-58B2-4D41-BE36-EBE62E4E9D53}" presName="linear" presStyleCnt="0">
        <dgm:presLayoutVars>
          <dgm:animLvl val="lvl"/>
          <dgm:resizeHandles val="exact"/>
        </dgm:presLayoutVars>
      </dgm:prSet>
      <dgm:spPr/>
    </dgm:pt>
    <dgm:pt modelId="{E3C9C895-44B9-E545-8E5C-732F1A3A87AF}" type="pres">
      <dgm:prSet presAssocID="{77E70FA4-DA62-4C7B-B076-1ABFD5AA1A26}" presName="parentText" presStyleLbl="node1" presStyleIdx="0" presStyleCnt="7" custLinFactNeighborX="1069" custLinFactNeighborY="-90664">
        <dgm:presLayoutVars>
          <dgm:chMax val="0"/>
          <dgm:bulletEnabled val="1"/>
        </dgm:presLayoutVars>
      </dgm:prSet>
      <dgm:spPr/>
    </dgm:pt>
    <dgm:pt modelId="{0979D8CB-29D2-584F-B0B6-54CCD1132E2F}" type="pres">
      <dgm:prSet presAssocID="{1338E8C0-273A-4B00-B956-C3E292662E7C}" presName="spacer" presStyleCnt="0"/>
      <dgm:spPr/>
    </dgm:pt>
    <dgm:pt modelId="{81E9ABDC-7C1C-FB4D-B2BD-41D7CB2F4782}" type="pres">
      <dgm:prSet presAssocID="{506A281F-8B79-43E1-8576-4AF52840661C}" presName="parentText" presStyleLbl="node1" presStyleIdx="1" presStyleCnt="7" custLinFactNeighborY="58367">
        <dgm:presLayoutVars>
          <dgm:chMax val="0"/>
          <dgm:bulletEnabled val="1"/>
        </dgm:presLayoutVars>
      </dgm:prSet>
      <dgm:spPr/>
    </dgm:pt>
    <dgm:pt modelId="{061D743E-7B5F-E94C-A153-BFAD76A9716A}" type="pres">
      <dgm:prSet presAssocID="{C5B5D7BC-5B1D-44C4-B063-C50B25BB81D2}" presName="spacer" presStyleCnt="0"/>
      <dgm:spPr/>
    </dgm:pt>
    <dgm:pt modelId="{EC838F04-85A8-4543-9560-D8A0610F119A}" type="pres">
      <dgm:prSet presAssocID="{B85F9271-2604-4C74-AC48-01EE0819A7A4}" presName="parentText" presStyleLbl="node1" presStyleIdx="2" presStyleCnt="7">
        <dgm:presLayoutVars>
          <dgm:chMax val="0"/>
          <dgm:bulletEnabled val="1"/>
        </dgm:presLayoutVars>
      </dgm:prSet>
      <dgm:spPr/>
    </dgm:pt>
    <dgm:pt modelId="{7B9DBBF6-F501-0446-8228-B76502731EA1}" type="pres">
      <dgm:prSet presAssocID="{A11D36A1-1AF5-4DBB-B371-326299998555}" presName="spacer" presStyleCnt="0"/>
      <dgm:spPr/>
    </dgm:pt>
    <dgm:pt modelId="{49AA6242-4CEA-5348-B3E2-5983E2659441}" type="pres">
      <dgm:prSet presAssocID="{05346148-C43D-49D2-854C-1A2F89F6D0D1}" presName="parentText" presStyleLbl="node1" presStyleIdx="3" presStyleCnt="7">
        <dgm:presLayoutVars>
          <dgm:chMax val="0"/>
          <dgm:bulletEnabled val="1"/>
        </dgm:presLayoutVars>
      </dgm:prSet>
      <dgm:spPr/>
    </dgm:pt>
    <dgm:pt modelId="{4A368BCF-DCBC-E444-9505-8AFA11C1403E}" type="pres">
      <dgm:prSet presAssocID="{A06E87F8-0537-4066-839F-BACA4EC12BD5}" presName="spacer" presStyleCnt="0"/>
      <dgm:spPr/>
    </dgm:pt>
    <dgm:pt modelId="{A072C507-4353-BF40-B6EC-4E8C0F4A037B}" type="pres">
      <dgm:prSet presAssocID="{12F0468D-0129-48AD-9D44-82CAAF2DB47A}" presName="parentText" presStyleLbl="node1" presStyleIdx="4" presStyleCnt="7">
        <dgm:presLayoutVars>
          <dgm:chMax val="0"/>
          <dgm:bulletEnabled val="1"/>
        </dgm:presLayoutVars>
      </dgm:prSet>
      <dgm:spPr/>
    </dgm:pt>
    <dgm:pt modelId="{D84FA0E8-C88F-4747-BB6C-7777CB03CD40}" type="pres">
      <dgm:prSet presAssocID="{0E7204CD-DDF0-4D63-B144-9093C4FBE66F}" presName="spacer" presStyleCnt="0"/>
      <dgm:spPr/>
    </dgm:pt>
    <dgm:pt modelId="{90097534-D562-C346-A51D-6E4BBB6887BE}" type="pres">
      <dgm:prSet presAssocID="{AC651EDA-D409-4D40-919B-2C25D178C2D2}" presName="parentText" presStyleLbl="node1" presStyleIdx="5" presStyleCnt="7">
        <dgm:presLayoutVars>
          <dgm:chMax val="0"/>
          <dgm:bulletEnabled val="1"/>
        </dgm:presLayoutVars>
      </dgm:prSet>
      <dgm:spPr/>
    </dgm:pt>
    <dgm:pt modelId="{6FE95708-540D-C940-AE74-06EF21AC9584}" type="pres">
      <dgm:prSet presAssocID="{A850B8A5-7865-4533-A9CB-EE2547395D5F}" presName="spacer" presStyleCnt="0"/>
      <dgm:spPr/>
    </dgm:pt>
    <dgm:pt modelId="{9EC7378D-6093-B94E-BC13-9DD2207E945B}" type="pres">
      <dgm:prSet presAssocID="{A603CE7B-C638-437D-96E2-DE83496DD36D}" presName="parentText" presStyleLbl="node1" presStyleIdx="6" presStyleCnt="7">
        <dgm:presLayoutVars>
          <dgm:chMax val="0"/>
          <dgm:bulletEnabled val="1"/>
        </dgm:presLayoutVars>
      </dgm:prSet>
      <dgm:spPr/>
    </dgm:pt>
  </dgm:ptLst>
  <dgm:cxnLst>
    <dgm:cxn modelId="{E6DFE303-D8C1-41B5-91FE-B9D682641100}" srcId="{0DEC1188-58B2-4D41-BE36-EBE62E4E9D53}" destId="{A603CE7B-C638-437D-96E2-DE83496DD36D}" srcOrd="6" destOrd="0" parTransId="{2168BAF2-72D4-49D0-86DF-11802E147507}" sibTransId="{A166943E-E934-46B0-9CCB-DFF9848F86A7}"/>
    <dgm:cxn modelId="{A2581E0B-6767-492B-9719-8C88751B4A55}" srcId="{0DEC1188-58B2-4D41-BE36-EBE62E4E9D53}" destId="{AC651EDA-D409-4D40-919B-2C25D178C2D2}" srcOrd="5" destOrd="0" parTransId="{725B176F-1797-435F-B45A-1476BADAA7EB}" sibTransId="{A850B8A5-7865-4533-A9CB-EE2547395D5F}"/>
    <dgm:cxn modelId="{527BFF1A-4588-8D40-BD1D-6C3D482FF97E}" type="presOf" srcId="{A603CE7B-C638-437D-96E2-DE83496DD36D}" destId="{9EC7378D-6093-B94E-BC13-9DD2207E945B}" srcOrd="0" destOrd="0" presId="urn:microsoft.com/office/officeart/2005/8/layout/vList2"/>
    <dgm:cxn modelId="{F3AF442E-AB24-0D45-8ACE-0DC4D00ED008}" type="presOf" srcId="{0DEC1188-58B2-4D41-BE36-EBE62E4E9D53}" destId="{22AB3830-3E16-4645-9A37-CAD0E29E17B9}" srcOrd="0" destOrd="0" presId="urn:microsoft.com/office/officeart/2005/8/layout/vList2"/>
    <dgm:cxn modelId="{CE84583E-A990-5948-A207-DB191D05322A}" type="presOf" srcId="{12F0468D-0129-48AD-9D44-82CAAF2DB47A}" destId="{A072C507-4353-BF40-B6EC-4E8C0F4A037B}" srcOrd="0" destOrd="0" presId="urn:microsoft.com/office/officeart/2005/8/layout/vList2"/>
    <dgm:cxn modelId="{32345267-6C16-414B-9B8E-93C8EE47448D}" srcId="{0DEC1188-58B2-4D41-BE36-EBE62E4E9D53}" destId="{12F0468D-0129-48AD-9D44-82CAAF2DB47A}" srcOrd="4" destOrd="0" parTransId="{9D72F0B2-59BA-4B8E-9ECC-BAD49B4D3C1E}" sibTransId="{0E7204CD-DDF0-4D63-B144-9093C4FBE66F}"/>
    <dgm:cxn modelId="{69AA154F-8F6A-7F4F-9E2B-24D10A2BF816}" type="presOf" srcId="{05346148-C43D-49D2-854C-1A2F89F6D0D1}" destId="{49AA6242-4CEA-5348-B3E2-5983E2659441}" srcOrd="0" destOrd="0" presId="urn:microsoft.com/office/officeart/2005/8/layout/vList2"/>
    <dgm:cxn modelId="{80B92251-8DAD-AD47-BF65-39CF7BE398E3}" type="presOf" srcId="{77E70FA4-DA62-4C7B-B076-1ABFD5AA1A26}" destId="{E3C9C895-44B9-E545-8E5C-732F1A3A87AF}" srcOrd="0" destOrd="0" presId="urn:microsoft.com/office/officeart/2005/8/layout/vList2"/>
    <dgm:cxn modelId="{74B82B73-BD97-4F9C-9029-C343817A60F4}" srcId="{0DEC1188-58B2-4D41-BE36-EBE62E4E9D53}" destId="{506A281F-8B79-43E1-8576-4AF52840661C}" srcOrd="1" destOrd="0" parTransId="{83CCE7FF-B910-49F3-88E7-67A2FD97514F}" sibTransId="{C5B5D7BC-5B1D-44C4-B063-C50B25BB81D2}"/>
    <dgm:cxn modelId="{61A72496-F4AA-8E43-8B37-528E823C5C1A}" type="presOf" srcId="{AC651EDA-D409-4D40-919B-2C25D178C2D2}" destId="{90097534-D562-C346-A51D-6E4BBB6887BE}" srcOrd="0" destOrd="0" presId="urn:microsoft.com/office/officeart/2005/8/layout/vList2"/>
    <dgm:cxn modelId="{37091A9B-D758-413E-8796-7F5085B94C2B}" srcId="{0DEC1188-58B2-4D41-BE36-EBE62E4E9D53}" destId="{77E70FA4-DA62-4C7B-B076-1ABFD5AA1A26}" srcOrd="0" destOrd="0" parTransId="{D43A9BB0-E79C-4BAB-86E9-E563E157DDED}" sibTransId="{1338E8C0-273A-4B00-B956-C3E292662E7C}"/>
    <dgm:cxn modelId="{8518F4B6-CF39-AF4F-9A56-9119257336F6}" type="presOf" srcId="{B85F9271-2604-4C74-AC48-01EE0819A7A4}" destId="{EC838F04-85A8-4543-9560-D8A0610F119A}" srcOrd="0" destOrd="0" presId="urn:microsoft.com/office/officeart/2005/8/layout/vList2"/>
    <dgm:cxn modelId="{67EB28C1-9BE1-4644-8916-8358AB1D9720}" type="presOf" srcId="{506A281F-8B79-43E1-8576-4AF52840661C}" destId="{81E9ABDC-7C1C-FB4D-B2BD-41D7CB2F4782}" srcOrd="0" destOrd="0" presId="urn:microsoft.com/office/officeart/2005/8/layout/vList2"/>
    <dgm:cxn modelId="{9F9749C4-640E-4180-B3FA-D6E68F7AD19D}" srcId="{0DEC1188-58B2-4D41-BE36-EBE62E4E9D53}" destId="{05346148-C43D-49D2-854C-1A2F89F6D0D1}" srcOrd="3" destOrd="0" parTransId="{94211CF7-84CA-4313-8A94-90EBC6E9E3AA}" sibTransId="{A06E87F8-0537-4066-839F-BACA4EC12BD5}"/>
    <dgm:cxn modelId="{F7C7AAD1-4461-4BD9-A949-2E9BE654677A}" srcId="{0DEC1188-58B2-4D41-BE36-EBE62E4E9D53}" destId="{B85F9271-2604-4C74-AC48-01EE0819A7A4}" srcOrd="2" destOrd="0" parTransId="{DBB7A1B9-FAB9-42C2-8C47-CC851BE1E10D}" sibTransId="{A11D36A1-1AF5-4DBB-B371-326299998555}"/>
    <dgm:cxn modelId="{34813BBD-F716-A840-BA5C-8154EFDCB42C}" type="presParOf" srcId="{22AB3830-3E16-4645-9A37-CAD0E29E17B9}" destId="{E3C9C895-44B9-E545-8E5C-732F1A3A87AF}" srcOrd="0" destOrd="0" presId="urn:microsoft.com/office/officeart/2005/8/layout/vList2"/>
    <dgm:cxn modelId="{EA89D55A-D3D6-D044-898E-B7179BF3408A}" type="presParOf" srcId="{22AB3830-3E16-4645-9A37-CAD0E29E17B9}" destId="{0979D8CB-29D2-584F-B0B6-54CCD1132E2F}" srcOrd="1" destOrd="0" presId="urn:microsoft.com/office/officeart/2005/8/layout/vList2"/>
    <dgm:cxn modelId="{1236B959-6869-364B-A05A-34673E0E5963}" type="presParOf" srcId="{22AB3830-3E16-4645-9A37-CAD0E29E17B9}" destId="{81E9ABDC-7C1C-FB4D-B2BD-41D7CB2F4782}" srcOrd="2" destOrd="0" presId="urn:microsoft.com/office/officeart/2005/8/layout/vList2"/>
    <dgm:cxn modelId="{704CD299-9669-9B4C-A9F5-9F7C09155344}" type="presParOf" srcId="{22AB3830-3E16-4645-9A37-CAD0E29E17B9}" destId="{061D743E-7B5F-E94C-A153-BFAD76A9716A}" srcOrd="3" destOrd="0" presId="urn:microsoft.com/office/officeart/2005/8/layout/vList2"/>
    <dgm:cxn modelId="{E707CF9A-B97B-7549-BDD8-B1FFE2B5E87B}" type="presParOf" srcId="{22AB3830-3E16-4645-9A37-CAD0E29E17B9}" destId="{EC838F04-85A8-4543-9560-D8A0610F119A}" srcOrd="4" destOrd="0" presId="urn:microsoft.com/office/officeart/2005/8/layout/vList2"/>
    <dgm:cxn modelId="{AEB518ED-BFE9-E84A-81DA-24DE48398813}" type="presParOf" srcId="{22AB3830-3E16-4645-9A37-CAD0E29E17B9}" destId="{7B9DBBF6-F501-0446-8228-B76502731EA1}" srcOrd="5" destOrd="0" presId="urn:microsoft.com/office/officeart/2005/8/layout/vList2"/>
    <dgm:cxn modelId="{BDE0EE75-AC0A-9841-85F5-8333CC210A1A}" type="presParOf" srcId="{22AB3830-3E16-4645-9A37-CAD0E29E17B9}" destId="{49AA6242-4CEA-5348-B3E2-5983E2659441}" srcOrd="6" destOrd="0" presId="urn:microsoft.com/office/officeart/2005/8/layout/vList2"/>
    <dgm:cxn modelId="{93CA01ED-4FC4-234A-B758-F9281A396CF6}" type="presParOf" srcId="{22AB3830-3E16-4645-9A37-CAD0E29E17B9}" destId="{4A368BCF-DCBC-E444-9505-8AFA11C1403E}" srcOrd="7" destOrd="0" presId="urn:microsoft.com/office/officeart/2005/8/layout/vList2"/>
    <dgm:cxn modelId="{9B850239-A6F6-D44A-988A-20224F21DE90}" type="presParOf" srcId="{22AB3830-3E16-4645-9A37-CAD0E29E17B9}" destId="{A072C507-4353-BF40-B6EC-4E8C0F4A037B}" srcOrd="8" destOrd="0" presId="urn:microsoft.com/office/officeart/2005/8/layout/vList2"/>
    <dgm:cxn modelId="{FE4AF4A5-3325-8A4C-8C5F-F79F3E23BF7D}" type="presParOf" srcId="{22AB3830-3E16-4645-9A37-CAD0E29E17B9}" destId="{D84FA0E8-C88F-4747-BB6C-7777CB03CD40}" srcOrd="9" destOrd="0" presId="urn:microsoft.com/office/officeart/2005/8/layout/vList2"/>
    <dgm:cxn modelId="{D3B13ACB-711B-3841-AB19-63B923120485}" type="presParOf" srcId="{22AB3830-3E16-4645-9A37-CAD0E29E17B9}" destId="{90097534-D562-C346-A51D-6E4BBB6887BE}" srcOrd="10" destOrd="0" presId="urn:microsoft.com/office/officeart/2005/8/layout/vList2"/>
    <dgm:cxn modelId="{79C8B92F-125D-CC41-834C-A3E67C333F55}" type="presParOf" srcId="{22AB3830-3E16-4645-9A37-CAD0E29E17B9}" destId="{6FE95708-540D-C940-AE74-06EF21AC9584}" srcOrd="11" destOrd="0" presId="urn:microsoft.com/office/officeart/2005/8/layout/vList2"/>
    <dgm:cxn modelId="{EAEB2FE0-6CB9-7A4C-ACD1-AE61070604AD}" type="presParOf" srcId="{22AB3830-3E16-4645-9A37-CAD0E29E17B9}" destId="{9EC7378D-6093-B94E-BC13-9DD2207E945B}"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77222-9AD1-4DC8-B9BF-E0297DC27CC2}">
      <dsp:nvSpPr>
        <dsp:cNvPr id="0" name=""/>
        <dsp:cNvSpPr/>
      </dsp:nvSpPr>
      <dsp:spPr>
        <a:xfrm>
          <a:off x="822031" y="2579"/>
          <a:ext cx="1865970" cy="11195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Respect</a:t>
          </a:r>
        </a:p>
      </dsp:txBody>
      <dsp:txXfrm>
        <a:off x="822031" y="2579"/>
        <a:ext cx="1865970" cy="1119582"/>
      </dsp:txXfrm>
    </dsp:sp>
    <dsp:sp modelId="{B90007E7-56C4-48A7-AA76-D4FD840E6678}">
      <dsp:nvSpPr>
        <dsp:cNvPr id="0" name=""/>
        <dsp:cNvSpPr/>
      </dsp:nvSpPr>
      <dsp:spPr>
        <a:xfrm>
          <a:off x="2874599" y="2579"/>
          <a:ext cx="1865970" cy="1119582"/>
        </a:xfrm>
        <a:prstGeom prst="rect">
          <a:avLst/>
        </a:prstGeom>
        <a:solidFill>
          <a:schemeClr val="accent2">
            <a:hueOff val="-1876352"/>
            <a:satOff val="587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Balanced Participation</a:t>
          </a:r>
        </a:p>
      </dsp:txBody>
      <dsp:txXfrm>
        <a:off x="2874599" y="2579"/>
        <a:ext cx="1865970" cy="1119582"/>
      </dsp:txXfrm>
    </dsp:sp>
    <dsp:sp modelId="{C6825134-181C-4456-97F6-31C885B0C80B}">
      <dsp:nvSpPr>
        <dsp:cNvPr id="0" name=""/>
        <dsp:cNvSpPr/>
      </dsp:nvSpPr>
      <dsp:spPr>
        <a:xfrm>
          <a:off x="822031" y="1308758"/>
          <a:ext cx="1865970" cy="1119582"/>
        </a:xfrm>
        <a:prstGeom prst="rect">
          <a:avLst/>
        </a:prstGeom>
        <a:solidFill>
          <a:schemeClr val="accent2">
            <a:hueOff val="-3752703"/>
            <a:satOff val="11749"/>
            <a:lumOff val="-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Open to Learning</a:t>
          </a:r>
        </a:p>
      </dsp:txBody>
      <dsp:txXfrm>
        <a:off x="822031" y="1308758"/>
        <a:ext cx="1865970" cy="1119582"/>
      </dsp:txXfrm>
    </dsp:sp>
    <dsp:sp modelId="{7D332DD6-5DA0-4302-8D90-44BE2D725A0B}">
      <dsp:nvSpPr>
        <dsp:cNvPr id="0" name=""/>
        <dsp:cNvSpPr/>
      </dsp:nvSpPr>
      <dsp:spPr>
        <a:xfrm>
          <a:off x="2874599" y="1308758"/>
          <a:ext cx="1865970" cy="1119582"/>
        </a:xfrm>
        <a:prstGeom prst="rect">
          <a:avLst/>
        </a:prstGeom>
        <a:solidFill>
          <a:schemeClr val="accent2">
            <a:hueOff val="-5629055"/>
            <a:satOff val="17623"/>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Confidentiality</a:t>
          </a:r>
        </a:p>
      </dsp:txBody>
      <dsp:txXfrm>
        <a:off x="2874599" y="1308758"/>
        <a:ext cx="1865970" cy="1119582"/>
      </dsp:txXfrm>
    </dsp:sp>
    <dsp:sp modelId="{DD460922-7EC7-42C9-A7F8-1B7F8B0C3FFF}">
      <dsp:nvSpPr>
        <dsp:cNvPr id="0" name=""/>
        <dsp:cNvSpPr/>
      </dsp:nvSpPr>
      <dsp:spPr>
        <a:xfrm>
          <a:off x="822031" y="2614937"/>
          <a:ext cx="1865970" cy="1119582"/>
        </a:xfrm>
        <a:prstGeom prst="rect">
          <a:avLst/>
        </a:prstGeom>
        <a:solidFill>
          <a:schemeClr val="accent2">
            <a:hueOff val="-7505406"/>
            <a:satOff val="23498"/>
            <a:lumOff val="-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Take Risks</a:t>
          </a:r>
        </a:p>
      </dsp:txBody>
      <dsp:txXfrm>
        <a:off x="822031" y="2614937"/>
        <a:ext cx="1865970" cy="1119582"/>
      </dsp:txXfrm>
    </dsp:sp>
    <dsp:sp modelId="{95B35579-0F72-476B-BC7B-3618FA4B8B08}">
      <dsp:nvSpPr>
        <dsp:cNvPr id="0" name=""/>
        <dsp:cNvSpPr/>
      </dsp:nvSpPr>
      <dsp:spPr>
        <a:xfrm>
          <a:off x="2874599" y="2614937"/>
          <a:ext cx="1865970" cy="1119582"/>
        </a:xfrm>
        <a:prstGeom prst="rect">
          <a:avLst/>
        </a:prstGeom>
        <a:solidFill>
          <a:schemeClr val="accent2">
            <a:hueOff val="-9381758"/>
            <a:satOff val="29372"/>
            <a:lumOff val="-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People First &amp; Non-Stigmatizing Language</a:t>
          </a:r>
        </a:p>
      </dsp:txBody>
      <dsp:txXfrm>
        <a:off x="2874599" y="2614937"/>
        <a:ext cx="1865970" cy="1119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6E542-0E43-4E24-8FBD-E94576B3930F}">
      <dsp:nvSpPr>
        <dsp:cNvPr id="0" name=""/>
        <dsp:cNvSpPr/>
      </dsp:nvSpPr>
      <dsp:spPr>
        <a:xfrm>
          <a:off x="278172" y="137541"/>
          <a:ext cx="454833" cy="4548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B920BD-5D6B-4AB7-942F-9452C5DE1879}">
      <dsp:nvSpPr>
        <dsp:cNvPr id="0" name=""/>
        <dsp:cNvSpPr/>
      </dsp:nvSpPr>
      <dsp:spPr>
        <a:xfrm>
          <a:off x="218" y="745513"/>
          <a:ext cx="1010742" cy="40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Communication </a:t>
          </a:r>
        </a:p>
      </dsp:txBody>
      <dsp:txXfrm>
        <a:off x="218" y="745513"/>
        <a:ext cx="1010742" cy="404296"/>
      </dsp:txXfrm>
    </dsp:sp>
    <dsp:sp modelId="{E90A245E-8B0D-4E77-80D4-F033F97C4A31}">
      <dsp:nvSpPr>
        <dsp:cNvPr id="0" name=""/>
        <dsp:cNvSpPr/>
      </dsp:nvSpPr>
      <dsp:spPr>
        <a:xfrm>
          <a:off x="1465795" y="137541"/>
          <a:ext cx="454833" cy="4548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8993AB-E9A4-4E21-AF6E-C78886654481}">
      <dsp:nvSpPr>
        <dsp:cNvPr id="0" name=""/>
        <dsp:cNvSpPr/>
      </dsp:nvSpPr>
      <dsp:spPr>
        <a:xfrm>
          <a:off x="1187840" y="745513"/>
          <a:ext cx="1010742" cy="40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Language</a:t>
          </a:r>
        </a:p>
      </dsp:txBody>
      <dsp:txXfrm>
        <a:off x="1187840" y="745513"/>
        <a:ext cx="1010742" cy="404296"/>
      </dsp:txXfrm>
    </dsp:sp>
    <dsp:sp modelId="{39088A7C-529F-410C-83FD-C3C0CEE56327}">
      <dsp:nvSpPr>
        <dsp:cNvPr id="0" name=""/>
        <dsp:cNvSpPr/>
      </dsp:nvSpPr>
      <dsp:spPr>
        <a:xfrm>
          <a:off x="278172" y="1402495"/>
          <a:ext cx="454833" cy="4548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0E21DD-3A0B-454A-A49E-77C38A121D58}">
      <dsp:nvSpPr>
        <dsp:cNvPr id="0" name=""/>
        <dsp:cNvSpPr/>
      </dsp:nvSpPr>
      <dsp:spPr>
        <a:xfrm>
          <a:off x="218" y="2010468"/>
          <a:ext cx="1010742" cy="40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Context </a:t>
          </a:r>
        </a:p>
      </dsp:txBody>
      <dsp:txXfrm>
        <a:off x="218" y="2010468"/>
        <a:ext cx="1010742" cy="404296"/>
      </dsp:txXfrm>
    </dsp:sp>
    <dsp:sp modelId="{841FA0C3-400E-41EC-99BC-BD46DC5188CA}">
      <dsp:nvSpPr>
        <dsp:cNvPr id="0" name=""/>
        <dsp:cNvSpPr/>
      </dsp:nvSpPr>
      <dsp:spPr>
        <a:xfrm>
          <a:off x="1465795" y="1402495"/>
          <a:ext cx="454833" cy="4548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A0B6A9-E29B-4288-AD08-9AABF7395F05}">
      <dsp:nvSpPr>
        <dsp:cNvPr id="0" name=""/>
        <dsp:cNvSpPr/>
      </dsp:nvSpPr>
      <dsp:spPr>
        <a:xfrm>
          <a:off x="1187840" y="2010468"/>
          <a:ext cx="1010742" cy="40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Intention</a:t>
          </a:r>
        </a:p>
      </dsp:txBody>
      <dsp:txXfrm>
        <a:off x="1187840" y="2010468"/>
        <a:ext cx="1010742" cy="404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87A2C-24C8-ED4F-AE4E-3D1902350256}">
      <dsp:nvSpPr>
        <dsp:cNvPr id="0" name=""/>
        <dsp:cNvSpPr/>
      </dsp:nvSpPr>
      <dsp:spPr>
        <a:xfrm>
          <a:off x="1920" y="0"/>
          <a:ext cx="2226014" cy="857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Spirit of MI</a:t>
          </a:r>
        </a:p>
      </dsp:txBody>
      <dsp:txXfrm>
        <a:off x="430546" y="0"/>
        <a:ext cx="1368763" cy="857251"/>
      </dsp:txXfrm>
    </dsp:sp>
    <dsp:sp modelId="{BA54E79E-2F53-0A47-A075-8C23DE6E3E39}">
      <dsp:nvSpPr>
        <dsp:cNvPr id="0" name=""/>
        <dsp:cNvSpPr/>
      </dsp:nvSpPr>
      <dsp:spPr>
        <a:xfrm>
          <a:off x="2007252" y="0"/>
          <a:ext cx="2226014" cy="857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The RULE of MI</a:t>
          </a:r>
        </a:p>
      </dsp:txBody>
      <dsp:txXfrm>
        <a:off x="2435878" y="0"/>
        <a:ext cx="1368763" cy="857251"/>
      </dsp:txXfrm>
    </dsp:sp>
    <dsp:sp modelId="{A26545A0-2E65-4869-B7E5-22D73A6FB4A4}">
      <dsp:nvSpPr>
        <dsp:cNvPr id="0" name=""/>
        <dsp:cNvSpPr/>
      </dsp:nvSpPr>
      <dsp:spPr>
        <a:xfrm>
          <a:off x="4006827" y="0"/>
          <a:ext cx="2226014" cy="857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 Skills,Tools, Techniques, Processes </a:t>
          </a:r>
          <a:endParaRPr lang="en-US" sz="1800" kern="1200" dirty="0"/>
        </a:p>
      </dsp:txBody>
      <dsp:txXfrm>
        <a:off x="4435453" y="0"/>
        <a:ext cx="1368763" cy="857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87A2C-24C8-ED4F-AE4E-3D1902350256}">
      <dsp:nvSpPr>
        <dsp:cNvPr id="0" name=""/>
        <dsp:cNvSpPr/>
      </dsp:nvSpPr>
      <dsp:spPr>
        <a:xfrm>
          <a:off x="3968" y="0"/>
          <a:ext cx="2254981" cy="9019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Engaging</a:t>
          </a:r>
        </a:p>
      </dsp:txBody>
      <dsp:txXfrm>
        <a:off x="454964" y="0"/>
        <a:ext cx="1352989" cy="901992"/>
      </dsp:txXfrm>
    </dsp:sp>
    <dsp:sp modelId="{BA54E79E-2F53-0A47-A075-8C23DE6E3E39}">
      <dsp:nvSpPr>
        <dsp:cNvPr id="0" name=""/>
        <dsp:cNvSpPr/>
      </dsp:nvSpPr>
      <dsp:spPr>
        <a:xfrm>
          <a:off x="2035395" y="0"/>
          <a:ext cx="2254981" cy="9019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Focusing</a:t>
          </a:r>
        </a:p>
      </dsp:txBody>
      <dsp:txXfrm>
        <a:off x="2486391" y="0"/>
        <a:ext cx="1352989" cy="901992"/>
      </dsp:txXfrm>
    </dsp:sp>
    <dsp:sp modelId="{A26545A0-2E65-4869-B7E5-22D73A6FB4A4}">
      <dsp:nvSpPr>
        <dsp:cNvPr id="0" name=""/>
        <dsp:cNvSpPr/>
      </dsp:nvSpPr>
      <dsp:spPr>
        <a:xfrm>
          <a:off x="4060990" y="0"/>
          <a:ext cx="2254981" cy="9019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Evoking</a:t>
          </a:r>
        </a:p>
      </dsp:txBody>
      <dsp:txXfrm>
        <a:off x="4511986" y="0"/>
        <a:ext cx="1352989" cy="901992"/>
      </dsp:txXfrm>
    </dsp:sp>
    <dsp:sp modelId="{8DF64CB3-950D-46B8-BC86-C56504F055B8}">
      <dsp:nvSpPr>
        <dsp:cNvPr id="0" name=""/>
        <dsp:cNvSpPr/>
      </dsp:nvSpPr>
      <dsp:spPr>
        <a:xfrm>
          <a:off x="6019996" y="0"/>
          <a:ext cx="2254981" cy="9019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Planning</a:t>
          </a:r>
        </a:p>
      </dsp:txBody>
      <dsp:txXfrm>
        <a:off x="6470992" y="0"/>
        <a:ext cx="1352989" cy="901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C895-44B9-E545-8E5C-732F1A3A87AF}">
      <dsp:nvSpPr>
        <dsp:cNvPr id="0" name=""/>
        <dsp:cNvSpPr/>
      </dsp:nvSpPr>
      <dsp:spPr>
        <a:xfrm>
          <a:off x="0" y="0"/>
          <a:ext cx="2302879" cy="506653"/>
        </a:xfrm>
        <a:prstGeom prst="roundRect">
          <a:avLst/>
        </a:prstGeom>
        <a:solidFill>
          <a:schemeClr val="accent4">
            <a:hueOff val="0"/>
            <a:satOff val="0"/>
            <a:lumOff val="0"/>
            <a:alpha val="72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D</a:t>
          </a:r>
          <a:r>
            <a:rPr lang="en-US" sz="1800" kern="1200" dirty="0">
              <a:solidFill>
                <a:schemeClr val="bg1"/>
              </a:solidFill>
            </a:rPr>
            <a:t>esire to change</a:t>
          </a:r>
        </a:p>
      </dsp:txBody>
      <dsp:txXfrm>
        <a:off x="24733" y="24733"/>
        <a:ext cx="2253413" cy="457187"/>
      </dsp:txXfrm>
    </dsp:sp>
    <dsp:sp modelId="{81E9ABDC-7C1C-FB4D-B2BD-41D7CB2F4782}">
      <dsp:nvSpPr>
        <dsp:cNvPr id="0" name=""/>
        <dsp:cNvSpPr/>
      </dsp:nvSpPr>
      <dsp:spPr>
        <a:xfrm>
          <a:off x="0" y="525444"/>
          <a:ext cx="2302879" cy="506653"/>
        </a:xfrm>
        <a:prstGeom prst="roundRect">
          <a:avLst/>
        </a:prstGeom>
        <a:solidFill>
          <a:schemeClr val="accent4">
            <a:hueOff val="-1854663"/>
            <a:satOff val="-1702"/>
            <a:lumOff val="356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A</a:t>
          </a:r>
          <a:r>
            <a:rPr lang="en-US" sz="1800" kern="1200" dirty="0">
              <a:solidFill>
                <a:schemeClr val="bg1"/>
              </a:solidFill>
            </a:rPr>
            <a:t>bility to change</a:t>
          </a:r>
        </a:p>
      </dsp:txBody>
      <dsp:txXfrm>
        <a:off x="24733" y="550177"/>
        <a:ext cx="2253413" cy="457187"/>
      </dsp:txXfrm>
    </dsp:sp>
    <dsp:sp modelId="{EC838F04-85A8-4543-9560-D8A0610F119A}">
      <dsp:nvSpPr>
        <dsp:cNvPr id="0" name=""/>
        <dsp:cNvSpPr/>
      </dsp:nvSpPr>
      <dsp:spPr>
        <a:xfrm>
          <a:off x="0" y="1036535"/>
          <a:ext cx="2302879" cy="506653"/>
        </a:xfrm>
        <a:prstGeom prst="roundRect">
          <a:avLst/>
        </a:prstGeom>
        <a:solidFill>
          <a:schemeClr val="accent4">
            <a:hueOff val="-3709327"/>
            <a:satOff val="-3404"/>
            <a:lumOff val="7124"/>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R</a:t>
          </a:r>
          <a:r>
            <a:rPr lang="en-US" sz="1800" kern="1200" dirty="0">
              <a:solidFill>
                <a:schemeClr val="bg1"/>
              </a:solidFill>
            </a:rPr>
            <a:t>easons to</a:t>
          </a:r>
        </a:p>
      </dsp:txBody>
      <dsp:txXfrm>
        <a:off x="24733" y="1061268"/>
        <a:ext cx="2253413" cy="457187"/>
      </dsp:txXfrm>
    </dsp:sp>
    <dsp:sp modelId="{49AA6242-4CEA-5348-B3E2-5983E2659441}">
      <dsp:nvSpPr>
        <dsp:cNvPr id="0" name=""/>
        <dsp:cNvSpPr/>
      </dsp:nvSpPr>
      <dsp:spPr>
        <a:xfrm>
          <a:off x="0" y="1553848"/>
          <a:ext cx="2302879" cy="506653"/>
        </a:xfrm>
        <a:prstGeom prst="roundRect">
          <a:avLst/>
        </a:prstGeom>
        <a:solidFill>
          <a:schemeClr val="accent4">
            <a:hueOff val="-5563990"/>
            <a:satOff val="-5106"/>
            <a:lumOff val="10686"/>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N</a:t>
          </a:r>
          <a:r>
            <a:rPr lang="en-US" sz="1800" kern="1200" dirty="0">
              <a:solidFill>
                <a:schemeClr val="bg1"/>
              </a:solidFill>
            </a:rPr>
            <a:t>eed to change</a:t>
          </a:r>
        </a:p>
      </dsp:txBody>
      <dsp:txXfrm>
        <a:off x="24733" y="1578581"/>
        <a:ext cx="2253413" cy="457187"/>
      </dsp:txXfrm>
    </dsp:sp>
    <dsp:sp modelId="{A072C507-4353-BF40-B6EC-4E8C0F4A037B}">
      <dsp:nvSpPr>
        <dsp:cNvPr id="0" name=""/>
        <dsp:cNvSpPr/>
      </dsp:nvSpPr>
      <dsp:spPr>
        <a:xfrm>
          <a:off x="0" y="2071161"/>
          <a:ext cx="2302879" cy="506653"/>
        </a:xfrm>
        <a:prstGeom prst="roundRect">
          <a:avLst/>
        </a:prstGeom>
        <a:solidFill>
          <a:schemeClr val="accent4">
            <a:hueOff val="-7418654"/>
            <a:satOff val="-6809"/>
            <a:lumOff val="14248"/>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C</a:t>
          </a:r>
          <a:r>
            <a:rPr lang="en-US" sz="1800" kern="1200" dirty="0">
              <a:solidFill>
                <a:schemeClr val="tx1"/>
              </a:solidFill>
            </a:rPr>
            <a:t>ommitment</a:t>
          </a:r>
        </a:p>
      </dsp:txBody>
      <dsp:txXfrm>
        <a:off x="24733" y="2095894"/>
        <a:ext cx="2253413" cy="457187"/>
      </dsp:txXfrm>
    </dsp:sp>
    <dsp:sp modelId="{90097534-D562-C346-A51D-6E4BBB6887BE}">
      <dsp:nvSpPr>
        <dsp:cNvPr id="0" name=""/>
        <dsp:cNvSpPr/>
      </dsp:nvSpPr>
      <dsp:spPr>
        <a:xfrm>
          <a:off x="0" y="2588473"/>
          <a:ext cx="2302879" cy="506653"/>
        </a:xfrm>
        <a:prstGeom prst="roundRect">
          <a:avLst/>
        </a:prstGeom>
        <a:solidFill>
          <a:schemeClr val="accent4">
            <a:hueOff val="-9273317"/>
            <a:satOff val="-8511"/>
            <a:lumOff val="1781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A</a:t>
          </a:r>
          <a:r>
            <a:rPr lang="en-US" sz="1800" kern="1200" dirty="0">
              <a:solidFill>
                <a:schemeClr val="tx1"/>
              </a:solidFill>
            </a:rPr>
            <a:t>ctivation (Stages of Change)</a:t>
          </a:r>
        </a:p>
      </dsp:txBody>
      <dsp:txXfrm>
        <a:off x="24733" y="2613206"/>
        <a:ext cx="2253413" cy="457187"/>
      </dsp:txXfrm>
    </dsp:sp>
    <dsp:sp modelId="{9EC7378D-6093-B94E-BC13-9DD2207E945B}">
      <dsp:nvSpPr>
        <dsp:cNvPr id="0" name=""/>
        <dsp:cNvSpPr/>
      </dsp:nvSpPr>
      <dsp:spPr>
        <a:xfrm>
          <a:off x="0" y="3105786"/>
          <a:ext cx="2302879" cy="506653"/>
        </a:xfrm>
        <a:prstGeom prst="roundRect">
          <a:avLst/>
        </a:prstGeom>
        <a:solidFill>
          <a:schemeClr val="accent4">
            <a:hueOff val="-11127980"/>
            <a:satOff val="-10213"/>
            <a:lumOff val="2137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T</a:t>
          </a:r>
          <a:r>
            <a:rPr lang="en-US" sz="1800" kern="1200" dirty="0">
              <a:solidFill>
                <a:schemeClr val="tx1"/>
              </a:solidFill>
            </a:rPr>
            <a:t>aking steps</a:t>
          </a:r>
        </a:p>
      </dsp:txBody>
      <dsp:txXfrm>
        <a:off x="24733" y="3130519"/>
        <a:ext cx="2253413" cy="457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C895-44B9-E545-8E5C-732F1A3A87AF}">
      <dsp:nvSpPr>
        <dsp:cNvPr id="0" name=""/>
        <dsp:cNvSpPr/>
      </dsp:nvSpPr>
      <dsp:spPr>
        <a:xfrm>
          <a:off x="0" y="0"/>
          <a:ext cx="4915038" cy="506653"/>
        </a:xfrm>
        <a:prstGeom prst="roundRect">
          <a:avLst/>
        </a:prstGeom>
        <a:solidFill>
          <a:schemeClr val="accent4">
            <a:hueOff val="0"/>
            <a:satOff val="0"/>
            <a:lumOff val="0"/>
            <a:alpha val="72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What makes this change important to you?</a:t>
          </a:r>
        </a:p>
      </dsp:txBody>
      <dsp:txXfrm>
        <a:off x="24733" y="24733"/>
        <a:ext cx="4865572" cy="457187"/>
      </dsp:txXfrm>
    </dsp:sp>
    <dsp:sp modelId="{81E9ABDC-7C1C-FB4D-B2BD-41D7CB2F4782}">
      <dsp:nvSpPr>
        <dsp:cNvPr id="0" name=""/>
        <dsp:cNvSpPr/>
      </dsp:nvSpPr>
      <dsp:spPr>
        <a:xfrm>
          <a:off x="0" y="525444"/>
          <a:ext cx="4915038" cy="506653"/>
        </a:xfrm>
        <a:prstGeom prst="roundRect">
          <a:avLst/>
        </a:prstGeom>
        <a:solidFill>
          <a:schemeClr val="accent4">
            <a:hueOff val="-1854663"/>
            <a:satOff val="-1702"/>
            <a:lumOff val="356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What do you think you could do right now to move towards our goal?</a:t>
          </a:r>
        </a:p>
      </dsp:txBody>
      <dsp:txXfrm>
        <a:off x="24733" y="550177"/>
        <a:ext cx="4865572" cy="457187"/>
      </dsp:txXfrm>
    </dsp:sp>
    <dsp:sp modelId="{EC838F04-85A8-4543-9560-D8A0610F119A}">
      <dsp:nvSpPr>
        <dsp:cNvPr id="0" name=""/>
        <dsp:cNvSpPr/>
      </dsp:nvSpPr>
      <dsp:spPr>
        <a:xfrm>
          <a:off x="0" y="1036535"/>
          <a:ext cx="4915038" cy="506653"/>
        </a:xfrm>
        <a:prstGeom prst="roundRect">
          <a:avLst/>
        </a:prstGeom>
        <a:solidFill>
          <a:schemeClr val="accent4">
            <a:hueOff val="-3709327"/>
            <a:satOff val="-3404"/>
            <a:lumOff val="7124"/>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What benefits might you notice? For yourself? Children? Family?</a:t>
          </a:r>
        </a:p>
      </dsp:txBody>
      <dsp:txXfrm>
        <a:off x="24733" y="1061268"/>
        <a:ext cx="4865572" cy="457187"/>
      </dsp:txXfrm>
    </dsp:sp>
    <dsp:sp modelId="{49AA6242-4CEA-5348-B3E2-5983E2659441}">
      <dsp:nvSpPr>
        <dsp:cNvPr id="0" name=""/>
        <dsp:cNvSpPr/>
      </dsp:nvSpPr>
      <dsp:spPr>
        <a:xfrm>
          <a:off x="0" y="1553848"/>
          <a:ext cx="4915038" cy="506653"/>
        </a:xfrm>
        <a:prstGeom prst="roundRect">
          <a:avLst/>
        </a:prstGeom>
        <a:solidFill>
          <a:schemeClr val="accent4">
            <a:hueOff val="-5563990"/>
            <a:satOff val="-5106"/>
            <a:lumOff val="10686"/>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How important is this to you 1-10?</a:t>
          </a:r>
        </a:p>
      </dsp:txBody>
      <dsp:txXfrm>
        <a:off x="24733" y="1578581"/>
        <a:ext cx="4865572" cy="457187"/>
      </dsp:txXfrm>
    </dsp:sp>
    <dsp:sp modelId="{A072C507-4353-BF40-B6EC-4E8C0F4A037B}">
      <dsp:nvSpPr>
        <dsp:cNvPr id="0" name=""/>
        <dsp:cNvSpPr/>
      </dsp:nvSpPr>
      <dsp:spPr>
        <a:xfrm>
          <a:off x="0" y="2071161"/>
          <a:ext cx="4915038" cy="506653"/>
        </a:xfrm>
        <a:prstGeom prst="roundRect">
          <a:avLst/>
        </a:prstGeom>
        <a:solidFill>
          <a:schemeClr val="accent4">
            <a:hueOff val="-7418654"/>
            <a:satOff val="-6809"/>
            <a:lumOff val="14248"/>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How confident are you in your ability to take that step 1-10?</a:t>
          </a:r>
        </a:p>
      </dsp:txBody>
      <dsp:txXfrm>
        <a:off x="24733" y="2095894"/>
        <a:ext cx="4865572" cy="457187"/>
      </dsp:txXfrm>
    </dsp:sp>
    <dsp:sp modelId="{90097534-D562-C346-A51D-6E4BBB6887BE}">
      <dsp:nvSpPr>
        <dsp:cNvPr id="0" name=""/>
        <dsp:cNvSpPr/>
      </dsp:nvSpPr>
      <dsp:spPr>
        <a:xfrm>
          <a:off x="0" y="2588473"/>
          <a:ext cx="4915038" cy="506653"/>
        </a:xfrm>
        <a:prstGeom prst="roundRect">
          <a:avLst/>
        </a:prstGeom>
        <a:solidFill>
          <a:schemeClr val="accent4">
            <a:hueOff val="-9273317"/>
            <a:satOff val="-8511"/>
            <a:lumOff val="1781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Precontemplation? Contemplation? Reflection?</a:t>
          </a:r>
        </a:p>
      </dsp:txBody>
      <dsp:txXfrm>
        <a:off x="24733" y="2613206"/>
        <a:ext cx="4865572" cy="457187"/>
      </dsp:txXfrm>
    </dsp:sp>
    <dsp:sp modelId="{9EC7378D-6093-B94E-BC13-9DD2207E945B}">
      <dsp:nvSpPr>
        <dsp:cNvPr id="0" name=""/>
        <dsp:cNvSpPr/>
      </dsp:nvSpPr>
      <dsp:spPr>
        <a:xfrm>
          <a:off x="0" y="3105786"/>
          <a:ext cx="4915038" cy="506653"/>
        </a:xfrm>
        <a:prstGeom prst="roundRect">
          <a:avLst/>
        </a:prstGeom>
        <a:solidFill>
          <a:schemeClr val="accent4">
            <a:hueOff val="-11127980"/>
            <a:satOff val="-10213"/>
            <a:lumOff val="2137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What have you done already? What can we do going forward?</a:t>
          </a:r>
        </a:p>
      </dsp:txBody>
      <dsp:txXfrm>
        <a:off x="24733" y="3130519"/>
        <a:ext cx="4865572" cy="457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7/7/2023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7/7/2023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lpguide.org/articles/ptsd-trauma/coping-with-emotional-and-psychological-trauma.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velopingchild.harvard.edu/resources/wp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science/article/abs/pii/S01452134183023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astad.org/sites/default/files/2022-12/PDF-Microsite-Trauma-Toolkit-Healing-Centered-Considerations-Program-Intake-Psychosocial-Assessmen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youtu.be/1Evwgu369Jw"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date:_2/15/23 </a:t>
            </a:r>
            <a:r>
              <a:rPr lang="en-US" dirty="0" err="1"/>
              <a:t>pm_Email</a:t>
            </a:r>
            <a:r>
              <a:rPr lang="en-US" dirty="0"/>
              <a:t> version to participants with additional reading slides entered back in</a:t>
            </a:r>
          </a:p>
          <a:p>
            <a:endParaRPr lang="en-US" dirty="0"/>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traumatic to you may not be traumatic to me, vice versa</a:t>
            </a:r>
          </a:p>
          <a:p>
            <a:r>
              <a:rPr lang="en-US" dirty="0"/>
              <a:t>This can be an event that is experienced or witnessed, over time, in the past or in the moment</a:t>
            </a:r>
          </a:p>
          <a:p>
            <a:r>
              <a:rPr lang="en-US" dirty="0"/>
              <a:t>Normalize the reactions (“Normal reaction to abnormal experience”)</a:t>
            </a:r>
          </a:p>
          <a:p>
            <a:r>
              <a:rPr lang="en-US" dirty="0"/>
              <a:t>Consider power imbalance as trauma- IPV &amp; SIRR</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44889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Grief</a:t>
            </a:r>
            <a:r>
              <a:rPr lang="en-US" baseline="0" dirty="0"/>
              <a:t> and loss – healing &amp; hope, anxiety from fear of unknown… think about a time when someone has tried to encourage you and it made you feel worse… </a:t>
            </a:r>
            <a:r>
              <a:rPr lang="en-US" baseline="0" dirty="0" err="1"/>
              <a:t>ie</a:t>
            </a:r>
            <a:r>
              <a:rPr lang="en-US" baseline="0" dirty="0"/>
              <a:t>: “ it could be worse”, “be grateful for what you DO have”, “you need to just get over it.</a:t>
            </a:r>
          </a:p>
          <a:p>
            <a:endParaRPr lang="en-US" baseline="0" dirty="0"/>
          </a:p>
          <a:p>
            <a:r>
              <a:rPr lang="en-US" baseline="0" dirty="0"/>
              <a:t>It is normal to have these feelings when you have experienced loss and the stages are not linear, but you do have to move through them to heal… getting stuck in one or more stages, just keeps you stuck…</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3567015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people most vulnerable to HIV face stigma, prejudice and discrimination in their daily lives, that pushed them to the margins of society where poverty and fear make accessing healthcare and HIV services difficult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the experiences impact someone accessing and navigating their health… how might this be traumatizing, make you not want to come 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The disapproval of or discrimination against, a person based on perceivable social characteristics that serve to distinguish them from other members of a society.</a:t>
            </a:r>
          </a:p>
          <a:p>
            <a:endParaRPr lang="en-US" dirty="0"/>
          </a:p>
          <a:p>
            <a:pPr lvl="0"/>
            <a:r>
              <a:rPr lang="en-US" sz="1200" b="1" u="sng" dirty="0"/>
              <a:t>Based on: </a:t>
            </a:r>
          </a:p>
          <a:p>
            <a:pPr lvl="0"/>
            <a:r>
              <a:rPr lang="en-US" sz="1200" dirty="0"/>
              <a:t>Age, Culture, Gender, Health, Intelligence, Race, Sexual ID, Socioeconomic Status, Religion, Etc. </a:t>
            </a:r>
          </a:p>
          <a:p>
            <a:pPr lvl="0"/>
            <a:r>
              <a:rPr lang="en-US" sz="1200" b="1" u="sng" dirty="0"/>
              <a:t>Promotes: </a:t>
            </a:r>
          </a:p>
          <a:p>
            <a:pPr lvl="0"/>
            <a:r>
              <a:rPr lang="en-US" sz="1200" dirty="0"/>
              <a:t>Labeling, Stereotyping, Unconscious Bias, Micro aggressions</a:t>
            </a:r>
          </a:p>
          <a:p>
            <a:pPr lvl="0"/>
            <a:r>
              <a:rPr lang="en-US" sz="1200" b="1" u="sng" dirty="0"/>
              <a:t>Leads to: </a:t>
            </a:r>
          </a:p>
          <a:p>
            <a:pPr lvl="0"/>
            <a:r>
              <a:rPr lang="en-US" sz="1200" dirty="0"/>
              <a:t>Judgmental Interactions, Isolation, Marginalization, Health Inequity, Barriers to Engagement &amp; Retention in Care</a:t>
            </a:r>
          </a:p>
          <a:p>
            <a:pPr lvl="0"/>
            <a:endParaRPr lang="en-US" sz="12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588863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and physical impacts of stress are REAL, we have all felt it… Navigating healthcare can be stressful, navigating all the reasons you are having to access HIV prevention &amp; care are stressful… coping with stress is stressful!</a:t>
            </a:r>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159209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Three primary areas of the brain are impacted by trauma and resilience, the prefrontal cortex and hippocampus regions are weakened, meanwhile, the amygdala is on high alert.</a:t>
            </a:r>
            <a:endParaRPr lang="en-US" b="1" dirty="0"/>
          </a:p>
          <a:p>
            <a:r>
              <a:rPr lang="en-US" dirty="0"/>
              <a:t>Helpful to implementing trauma-informed approaches and can also help providers better understand the actions and responses of individuals who have experienced trauma.</a:t>
            </a:r>
          </a:p>
          <a:p>
            <a:pPr fontAlgn="base"/>
            <a:endParaRPr lang="en-US" dirty="0">
              <a:solidFill>
                <a:srgbClr val="3D3D3D"/>
              </a:solidFill>
              <a:latin typeface="avenir-lt-w01_35-light1475496"/>
            </a:endParaRPr>
          </a:p>
          <a:p>
            <a:pPr fontAlgn="base"/>
            <a:r>
              <a:rPr lang="en-US" dirty="0">
                <a:solidFill>
                  <a:srgbClr val="3D3D3D"/>
                </a:solidFill>
                <a:latin typeface="avenir-lt-w01_35-light1475496"/>
              </a:rPr>
              <a:t>During and after a traumatic experience, the brain’s amygdala can be shifted into overdrive, making a person significantly more attuned to potential threats in their physical surrounding. It also causes strong emotional reactions to certain people or situations – these are known as </a:t>
            </a:r>
            <a:r>
              <a:rPr lang="en-US" b="1" dirty="0">
                <a:solidFill>
                  <a:srgbClr val="3D3D3D"/>
                </a:solidFill>
                <a:latin typeface="inherit"/>
              </a:rPr>
              <a:t>triggers. </a:t>
            </a:r>
          </a:p>
          <a:p>
            <a:pPr fontAlgn="base"/>
            <a:endParaRPr lang="en-US" dirty="0">
              <a:solidFill>
                <a:srgbClr val="3D3D3D"/>
              </a:solidFill>
              <a:latin typeface="avenir-lt-w01_35-light1475496"/>
            </a:endParaRPr>
          </a:p>
          <a:p>
            <a:pPr fontAlgn="base">
              <a:buFont typeface="Arial" panose="020B0604020202020204" pitchFamily="34" charset="0"/>
              <a:buChar char="•"/>
            </a:pPr>
            <a:r>
              <a:rPr lang="en-US" dirty="0">
                <a:solidFill>
                  <a:srgbClr val="3D3D3D"/>
                </a:solidFill>
                <a:latin typeface="var(--ricos-custom-link-font-family,unset)"/>
                <a:hlinkClick r:id="rId3"/>
              </a:rPr>
              <a:t>Triggers</a:t>
            </a:r>
            <a:r>
              <a:rPr lang="en-US" dirty="0">
                <a:solidFill>
                  <a:srgbClr val="3D3D3D"/>
                </a:solidFill>
                <a:latin typeface="var(--ricos-custom-p-font-family,unset)"/>
              </a:rPr>
              <a:t> can be anything, including: a smell, sound, voice recording, picture, or a question. They bring back memories or emotions associated with a traumatic event. Such memories can be highly intrusive and extremely painful because it forces the person into re-experiencing the crime or trauma all over again. It is even possible for their body to have corresponding physiological responses, such as a racing heartbeat, bodily shaking, crying, etc. </a:t>
            </a:r>
          </a:p>
          <a:p>
            <a:pPr fontAlgn="base">
              <a:buFont typeface="Arial" panose="020B0604020202020204" pitchFamily="34" charset="0"/>
              <a:buChar char="•"/>
            </a:pPr>
            <a:r>
              <a:rPr lang="en-US" dirty="0">
                <a:solidFill>
                  <a:srgbClr val="3D3D3D"/>
                </a:solidFill>
                <a:latin typeface="var(--ricos-custom-p-font-family,unset)"/>
              </a:rPr>
              <a:t>When there is a trigger, the victim may seem paranoid and mistrustful, causing them to shut down. Be aware of their need to feel safe, and if they seem upset or afraid, offer them the opportunity to take a break. </a:t>
            </a:r>
          </a:p>
          <a:p>
            <a:pPr fontAlgn="base">
              <a:buFont typeface="Arial" panose="020B0604020202020204" pitchFamily="34" charset="0"/>
              <a:buChar char="•"/>
            </a:pPr>
            <a:r>
              <a:rPr lang="en-US" dirty="0">
                <a:solidFill>
                  <a:srgbClr val="3D3D3D"/>
                </a:solidFill>
                <a:latin typeface="var(--ricos-custom-p-font-family,unset)"/>
              </a:rPr>
              <a:t>Consider alternative locations for interviewing that promote feelings of neutrality and trust (meet the victim at a location where they feel safe). </a:t>
            </a:r>
          </a:p>
          <a:p>
            <a:pPr fontAlgn="base">
              <a:buFont typeface="Arial" panose="020B0604020202020204" pitchFamily="34" charset="0"/>
              <a:buChar char="•"/>
            </a:pPr>
            <a:endParaRPr lang="en-US" dirty="0">
              <a:solidFill>
                <a:srgbClr val="3D3D3D"/>
              </a:solidFill>
              <a:latin typeface="var(--ricos-custom-p-font-family,unset)"/>
            </a:endParaRPr>
          </a:p>
          <a:p>
            <a:r>
              <a:rPr lang="en-US" dirty="0"/>
              <a:t>How might a Trauma Response present during diagnosis?</a:t>
            </a:r>
          </a:p>
          <a:p>
            <a:r>
              <a:rPr lang="en-US" dirty="0"/>
              <a:t>How might these be misinterpreted? What assumptions are made?</a:t>
            </a:r>
          </a:p>
          <a:p>
            <a:r>
              <a:rPr lang="en-US" dirty="0"/>
              <a:t>What are the possible assumptions/provider reactions?</a:t>
            </a:r>
          </a:p>
          <a:p>
            <a:r>
              <a:rPr lang="en-US" dirty="0"/>
              <a:t>Is there an opportunity to engage the individual in holistic care or support (i.e., providing for their physical, mental, spiritual, and social needs)? If so, what would that look like?</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413696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A3A3A"/>
                </a:solidFill>
                <a:effectLst/>
                <a:latin typeface="proxima-nova"/>
              </a:rPr>
              <a:t>The single most common factor for children who develop resilience is at least one stable and committed relationship with a supportive parent, caregiver, or other adult.</a:t>
            </a:r>
            <a:r>
              <a:rPr lang="en-US" b="0" i="0" dirty="0">
                <a:solidFill>
                  <a:srgbClr val="3A3A3A"/>
                </a:solidFill>
                <a:effectLst/>
                <a:latin typeface="proxima-nova"/>
              </a:rPr>
              <a:t> These relationships provide the personalized responsiveness, scaffolding, and protection that buffer children from developmental disruption. They also build key capacities—such as the ability to plan, monitor, and regulate behavior—that enable children to respond adaptively to adversity and thrive. This combination of </a:t>
            </a:r>
            <a:r>
              <a:rPr lang="en-US" b="0" i="0" u="none" strike="noStrike" dirty="0">
                <a:solidFill>
                  <a:srgbClr val="22585D"/>
                </a:solidFill>
                <a:effectLst/>
                <a:latin typeface="proxima-nova"/>
                <a:hlinkClick r:id="rId3"/>
              </a:rPr>
              <a:t>supportive relationships</a:t>
            </a:r>
            <a:r>
              <a:rPr lang="en-US" b="0" i="0" dirty="0">
                <a:solidFill>
                  <a:srgbClr val="3A3A3A"/>
                </a:solidFill>
                <a:effectLst/>
                <a:latin typeface="proxima-nova"/>
              </a:rPr>
              <a:t>, adaptive skill-building, and positive experiences is the foundation of resilience</a:t>
            </a:r>
            <a:r>
              <a:rPr lang="en-US" b="0" i="1" dirty="0">
                <a:solidFill>
                  <a:srgbClr val="3A3A3A"/>
                </a:solidFill>
                <a:effectLst/>
                <a:latin typeface="proxima-nova"/>
              </a:rPr>
              <a:t>.</a:t>
            </a:r>
            <a:endParaRPr lang="en-US" dirty="0"/>
          </a:p>
        </p:txBody>
      </p:sp>
      <p:sp>
        <p:nvSpPr>
          <p:cNvPr id="4" name="Slide Number Placeholder 3"/>
          <p:cNvSpPr>
            <a:spLocks noGrp="1"/>
          </p:cNvSpPr>
          <p:nvPr>
            <p:ph type="sldNum" sz="quarter" idx="5"/>
          </p:nvPr>
        </p:nvSpPr>
        <p:spPr/>
        <p:txBody>
          <a:bodyPr/>
          <a:lstStyle/>
          <a:p>
            <a:fld id="{CBA155BC-3EA4-4D4B-ABF8-81F08D067C18}" type="slidenum">
              <a:rPr lang="en-US" smtClean="0"/>
              <a:t>16</a:t>
            </a:fld>
            <a:endParaRPr lang="en-US"/>
          </a:p>
        </p:txBody>
      </p:sp>
    </p:spTree>
    <p:extLst>
      <p:ext uri="{BB962C8B-B14F-4D97-AF65-F5344CB8AC3E}">
        <p14:creationId xmlns:p14="http://schemas.microsoft.com/office/powerpoint/2010/main" val="320903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a:t>
            </a:r>
            <a:r>
              <a:rPr lang="en-US" dirty="0">
                <a:solidFill>
                  <a:schemeClr val="tx1"/>
                </a:solidFill>
              </a:rPr>
              <a:t>e. increased isolation, stress, fears, shame, discrimination, stigma, medical encounters – social determinates of health/why</a:t>
            </a:r>
            <a:r>
              <a:rPr lang="en-US" baseline="0" dirty="0">
                <a:solidFill>
                  <a:schemeClr val="tx1"/>
                </a:solidFill>
              </a:rPr>
              <a:t> disproportionately impacted by or at higher risk for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r>
              <a:rPr lang="en-US" dirty="0"/>
              <a:t>PWH report </a:t>
            </a:r>
            <a:r>
              <a:rPr lang="en-US" dirty="0">
                <a:solidFill>
                  <a:schemeClr val="tx1"/>
                </a:solidFill>
              </a:rPr>
              <a:t>high levels of trauma exposure, both in childhood and adulthood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2. </a:t>
            </a:r>
            <a:r>
              <a:rPr lang="en-US" baseline="0" dirty="0" err="1">
                <a:solidFill>
                  <a:schemeClr val="tx1"/>
                </a:solidFill>
              </a:rPr>
              <a:t>Ie</a:t>
            </a:r>
            <a:r>
              <a:rPr lang="en-US" baseline="0" dirty="0">
                <a:solidFill>
                  <a:schemeClr val="tx1"/>
                </a:solidFill>
              </a:rPr>
              <a:t>: </a:t>
            </a:r>
            <a:r>
              <a:rPr lang="en-US" sz="1200" dirty="0"/>
              <a:t>Experiences of trauma without adequate protective factors, especially in childhood, can change a person’s brain structure, contributing to long-term physical and behavioral health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 coping skills, fight, flight or freeze, PTSD, Stress, anxiety,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3. </a:t>
            </a:r>
            <a:r>
              <a:rPr lang="en-US" dirty="0"/>
              <a:t>Traumas can be experienced by a single individual (e.g., sexual assault) or an entire population (e.g., slavery).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a:t>
            </a:r>
            <a:r>
              <a:rPr lang="en-US" sz="1200" dirty="0"/>
              <a:t>Trauma can be a onetime event (e.g., natural disaster or loss of a loved one), repeated events (e.g., abuse or neglect), or a vicarious event (e.g., witnessing trauma experienced by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4-5.</a:t>
            </a:r>
            <a:r>
              <a:rPr lang="en-US" dirty="0">
                <a:solidFill>
                  <a:schemeClr val="tx1"/>
                </a:solidFill>
              </a:rPr>
              <a:t> Exposure to trauma is associated with development of depression, PTSD, and anxiety (among other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BA155BC-3EA4-4D4B-ABF8-81F08D067C18}" type="slidenum">
              <a:rPr lang="en-US" smtClean="0"/>
              <a:t>17</a:t>
            </a:fld>
            <a:endParaRPr lang="en-US"/>
          </a:p>
        </p:txBody>
      </p:sp>
    </p:spTree>
    <p:extLst>
      <p:ext uri="{BB962C8B-B14F-4D97-AF65-F5344CB8AC3E}">
        <p14:creationId xmlns:p14="http://schemas.microsoft.com/office/powerpoint/2010/main" val="326378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gn="l">
              <a:buNone/>
            </a:pPr>
            <a:r>
              <a:rPr lang="en-US" b="1" u="sng" dirty="0"/>
              <a:t>Pre-Diagnosis</a:t>
            </a:r>
          </a:p>
          <a:p>
            <a:pPr marL="114300" indent="0">
              <a:buNone/>
            </a:pPr>
            <a:r>
              <a:rPr lang="en-US" b="1" dirty="0"/>
              <a:t>Traumatic experiences can be the cause of exposure to HIV and/or lead to coping skills, attitudes, beliefs and behaviors, regardless of socioeconomic status, or health literacy, that may impact:</a:t>
            </a:r>
          </a:p>
          <a:p>
            <a:pPr marL="114300" indent="0">
              <a:buNone/>
            </a:pPr>
            <a:endParaRPr lang="en-US" dirty="0"/>
          </a:p>
          <a:p>
            <a:pPr lvl="1">
              <a:buFont typeface="Wingdings" panose="05000000000000000000" pitchFamily="2" charset="2"/>
              <a:buChar char="§"/>
            </a:pPr>
            <a:r>
              <a:rPr lang="en-US" dirty="0"/>
              <a:t>Risk for HIV within or outside of their control</a:t>
            </a:r>
          </a:p>
          <a:p>
            <a:pPr lvl="1">
              <a:buFont typeface="Wingdings" panose="05000000000000000000" pitchFamily="2" charset="2"/>
              <a:buChar char="§"/>
            </a:pPr>
            <a:r>
              <a:rPr lang="en-US" dirty="0"/>
              <a:t>Access to testing and prevention services, healthcare, resources and support </a:t>
            </a:r>
          </a:p>
          <a:p>
            <a:pPr marL="114300" indent="0">
              <a:buNone/>
            </a:pPr>
            <a:endParaRPr lang="en-US" dirty="0"/>
          </a:p>
          <a:p>
            <a:pPr marL="114300" indent="0">
              <a:buNone/>
            </a:pPr>
            <a:r>
              <a:rPr lang="en-US" dirty="0"/>
              <a:t>A status-neutral approach incorporates a trauma informed approach to HIV testing and offers linkage to prevention services for people who test negative. </a:t>
            </a:r>
          </a:p>
          <a:p>
            <a:pPr marL="114300" indent="0">
              <a:buNone/>
            </a:pPr>
            <a:endParaRPr lang="en-US" dirty="0"/>
          </a:p>
          <a:p>
            <a:r>
              <a:rPr lang="en-US" dirty="0"/>
              <a:t>Prevention services, including use of Pre-exposure prophylaxis (</a:t>
            </a:r>
            <a:r>
              <a:rPr lang="en-US" dirty="0" err="1"/>
              <a:t>PrEP</a:t>
            </a:r>
            <a:r>
              <a:rPr lang="en-US" dirty="0"/>
              <a:t>), should be trauma-informed and include culturally and linguistically responsive testing, information, and referral services.</a:t>
            </a:r>
          </a:p>
          <a:p>
            <a:r>
              <a:rPr lang="en-US" dirty="0"/>
              <a:t>however, opportunities for healing across the continuum are plentiful. </a:t>
            </a:r>
          </a:p>
          <a:p>
            <a:endParaRPr lang="en-US" dirty="0"/>
          </a:p>
          <a:p>
            <a:pPr marL="152397" indent="0" algn="l">
              <a:buNone/>
            </a:pPr>
            <a:r>
              <a:rPr lang="en-US" sz="1400" b="1" u="sng" dirty="0"/>
              <a:t>Diagnosis</a:t>
            </a:r>
          </a:p>
          <a:p>
            <a:pPr marL="152397" indent="0">
              <a:buNone/>
            </a:pPr>
            <a:r>
              <a:rPr lang="en-US" sz="1400" b="1" dirty="0"/>
              <a:t>The impact of receiving an HIV diagnosis can be exacerbated by: </a:t>
            </a:r>
          </a:p>
          <a:p>
            <a:pPr marL="152397" indent="0">
              <a:buNone/>
            </a:pPr>
            <a:endParaRPr lang="en-US" sz="1400" b="1" dirty="0"/>
          </a:p>
          <a:p>
            <a:pPr marL="628650" lvl="1" indent="-171450">
              <a:buFont typeface="Wingdings" panose="05000000000000000000" pitchFamily="2" charset="2"/>
              <a:buChar char="§"/>
            </a:pPr>
            <a:r>
              <a:rPr lang="en-US" sz="1200" dirty="0"/>
              <a:t>Method of delivery (e.g., by letter, phone call, or partner disclosure)  </a:t>
            </a:r>
          </a:p>
          <a:p>
            <a:pPr marL="742950" lvl="1" indent="-171450">
              <a:buFont typeface="Wingdings" panose="05000000000000000000" pitchFamily="2" charset="2"/>
              <a:buChar char="§"/>
            </a:pPr>
            <a:endParaRPr lang="en-US" sz="1200" dirty="0"/>
          </a:p>
          <a:p>
            <a:pPr marL="628650" lvl="1" indent="-171450">
              <a:buFont typeface="Wingdings" panose="05000000000000000000" pitchFamily="2" charset="2"/>
              <a:buChar char="§"/>
            </a:pPr>
            <a:r>
              <a:rPr lang="en-US" sz="1200" dirty="0"/>
              <a:t>Person delivering the diagnosis (e.g., use of stigmatizing language, discriminatory practices or treatment, or lack of training) </a:t>
            </a:r>
          </a:p>
          <a:p>
            <a:pPr marL="571500" lvl="1" indent="0">
              <a:buFont typeface="Wingdings" panose="05000000000000000000" pitchFamily="2" charset="2"/>
              <a:buNone/>
            </a:pPr>
            <a:endParaRPr lang="en-US" sz="1200" dirty="0"/>
          </a:p>
          <a:p>
            <a:pPr marL="628650" lvl="1" indent="-171450">
              <a:buFont typeface="Wingdings" panose="05000000000000000000" pitchFamily="2" charset="2"/>
              <a:buChar char="§"/>
            </a:pPr>
            <a:r>
              <a:rPr lang="en-US" sz="1200" dirty="0"/>
              <a:t>Health of the person receiving the diagnosis (e.g., the person is experiencing a life-threatening illness at time of diagnosis) </a:t>
            </a:r>
          </a:p>
          <a:p>
            <a:pPr marL="628650" lvl="1" indent="-171450">
              <a:buFont typeface="Wingdings" panose="05000000000000000000" pitchFamily="2" charset="2"/>
              <a:buChar char="§"/>
            </a:pPr>
            <a:endParaRPr lang="en-US" sz="1200" dirty="0"/>
          </a:p>
          <a:p>
            <a:pPr marL="628650" lvl="1" indent="-171450">
              <a:buFont typeface="Wingdings" panose="05000000000000000000" pitchFamily="2" charset="2"/>
              <a:buChar char="§"/>
            </a:pPr>
            <a:r>
              <a:rPr lang="en-US" sz="1200" dirty="0"/>
              <a:t>Timeliness of the diagnosis (e.g., lab results taking longer than expected or are inconclusive).</a:t>
            </a:r>
          </a:p>
          <a:p>
            <a:pPr marL="742950" lvl="1" indent="-171450">
              <a:buFont typeface="Wingdings" panose="05000000000000000000" pitchFamily="2" charset="2"/>
              <a:buChar char="§"/>
            </a:pPr>
            <a:endParaRPr lang="en-US" sz="1200" dirty="0"/>
          </a:p>
          <a:p>
            <a:pPr marL="628650" lvl="1" indent="-171450">
              <a:buFont typeface="Wingdings" panose="05000000000000000000" pitchFamily="2" charset="2"/>
              <a:buChar char="§"/>
            </a:pPr>
            <a:r>
              <a:rPr lang="en-US" sz="1200" dirty="0"/>
              <a:t>Other related fears (e.g., disclosures, threat of intimate partner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u="sng" dirty="0"/>
              <a:t>Linkage to Care</a:t>
            </a:r>
          </a:p>
          <a:p>
            <a:r>
              <a:rPr lang="en-US" b="1" dirty="0"/>
              <a:t>The experience of linking to care may be traumatic due to: </a:t>
            </a:r>
          </a:p>
          <a:p>
            <a:endParaRPr lang="en-US" dirty="0"/>
          </a:p>
          <a:p>
            <a:pPr marL="628650" lvl="1" indent="-171450">
              <a:buFont typeface="Wingdings" panose="05000000000000000000" pitchFamily="2" charset="2"/>
              <a:buChar char="§"/>
            </a:pPr>
            <a:r>
              <a:rPr lang="en-US" dirty="0"/>
              <a:t>Invasive medical procedures, insensitive providers, cost of care, and navigation of health and medication benefits.</a:t>
            </a:r>
          </a:p>
          <a:p>
            <a:pPr marL="742950" lvl="1" indent="-171450">
              <a:buFont typeface="Wingdings" panose="05000000000000000000" pitchFamily="2" charset="2"/>
              <a:buChar char="§"/>
            </a:pPr>
            <a:endParaRPr lang="en-US" sz="800" dirty="0"/>
          </a:p>
          <a:p>
            <a:pPr marL="628650" lvl="1" indent="-171450">
              <a:buFont typeface="Wingdings" panose="05000000000000000000" pitchFamily="2" charset="2"/>
              <a:buChar char="§"/>
            </a:pPr>
            <a:r>
              <a:rPr lang="en-US" dirty="0"/>
              <a:t> Required disease investigation services may be intrusive and raise questions about privacy and confidentiality for individuals just diagnosed. </a:t>
            </a:r>
          </a:p>
          <a:p>
            <a:pPr marL="742950" lvl="1" indent="-171450">
              <a:buFont typeface="Wingdings" panose="05000000000000000000" pitchFamily="2" charset="2"/>
              <a:buChar char="§"/>
            </a:pPr>
            <a:endParaRPr lang="en-US" sz="800" dirty="0"/>
          </a:p>
          <a:p>
            <a:pPr marL="628650" lvl="1" indent="-171450">
              <a:buFont typeface="Wingdings" panose="05000000000000000000" pitchFamily="2" charset="2"/>
              <a:buChar char="§"/>
            </a:pPr>
            <a:r>
              <a:rPr lang="en-US" dirty="0"/>
              <a:t>Other obstacles to care include housing, transportation, adequate treatment for mental health and substance use disorder, health literacy, documentation requirements, and language and cultural barriers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Retention in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People who have experienced trauma often have difficulty staying in care, and despite the best intentions of providers, as HIV medical care and support services can be re-traumatizing.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Examples</a:t>
            </a:r>
            <a:r>
              <a:rPr lang="en-US" b="0" dirty="0"/>
              <a:t>:</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Providers may be late, rushed, or distracted during an appointment; use overly complicated or redundant forms, procedures, or policies; expect perfect adherence or immediate behavior change; and ignore client’s perspectives about treatment or services.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 provider that they have built a relationship with/trust, is no longer employed there, out sick or on vacation, but a client was not informed until they have first felt ignored or abandoned.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u="sng" dirty="0"/>
              <a:t>Viral Suppression</a:t>
            </a:r>
            <a:r>
              <a:rPr lang="en-US" b="1" dirty="0"/>
              <a:t> </a:t>
            </a:r>
          </a:p>
          <a:p>
            <a:r>
              <a:rPr lang="en-US" b="1" dirty="0"/>
              <a:t>It is important to consider that viral suppression may not be a goal for an individual; perhaps housing or social and emotional support are their priorities. </a:t>
            </a:r>
          </a:p>
          <a:p>
            <a:pPr marL="114298" indent="0">
              <a:buNone/>
            </a:pPr>
            <a:endParaRPr lang="en-US" dirty="0"/>
          </a:p>
          <a:p>
            <a:pPr marL="628650" lvl="1" indent="-171450">
              <a:buFont typeface="Wingdings" panose="05000000000000000000" pitchFamily="2" charset="2"/>
              <a:buChar char="§"/>
            </a:pPr>
            <a:r>
              <a:rPr lang="en-US" dirty="0"/>
              <a:t>Although we know viral suppression is key to the physical health of a person with HIV and their community, as well as to the RWHAP, it is important to consider the way that individuals define health and wellness and meet them where they are.</a:t>
            </a:r>
          </a:p>
          <a:p>
            <a:pPr marL="628650" lvl="1" indent="-171450">
              <a:buFont typeface="Wingdings" panose="05000000000000000000" pitchFamily="2" charset="2"/>
              <a:buChar char="§"/>
            </a:pPr>
            <a:endParaRPr lang="en-US" b="1" dirty="0"/>
          </a:p>
          <a:p>
            <a:pPr marL="628650" lvl="1" indent="-171450">
              <a:buFont typeface="Wingdings" panose="05000000000000000000" pitchFamily="2" charset="2"/>
              <a:buChar char="§"/>
            </a:pPr>
            <a:r>
              <a:rPr lang="en-US" dirty="0"/>
              <a:t>For those individuals engaged in care, resilience is positively associated with treatment adherence and undetectable viral load. </a:t>
            </a:r>
          </a:p>
          <a:p>
            <a:pPr marL="781047" lvl="1" indent="-171450">
              <a:buFont typeface="Wingdings" panose="05000000000000000000" pitchFamily="2" charset="2"/>
              <a:buChar char="§"/>
            </a:pPr>
            <a:endParaRPr lang="en-US" dirty="0"/>
          </a:p>
          <a:p>
            <a:pPr marL="628650" lvl="1" indent="-171450">
              <a:buFont typeface="Wingdings" panose="05000000000000000000" pitchFamily="2" charset="2"/>
              <a:buChar char="§"/>
            </a:pPr>
            <a:r>
              <a:rPr lang="en-US" dirty="0"/>
              <a:t>Conversely, trauma can be associated with a variety of poor health outcomes, including treatment adherence issues.</a:t>
            </a:r>
          </a:p>
          <a:p>
            <a:endParaRPr lang="en-US" dirty="0"/>
          </a:p>
          <a:p>
            <a:r>
              <a:rPr lang="en-US" b="1" dirty="0"/>
              <a:t>Considerations:</a:t>
            </a:r>
          </a:p>
          <a:p>
            <a:pPr marL="628650" lvl="1" indent="-171450">
              <a:buFont typeface="Wingdings" panose="05000000000000000000" pitchFamily="2" charset="2"/>
              <a:buChar char="§"/>
            </a:pPr>
            <a:r>
              <a:rPr lang="en-US" dirty="0"/>
              <a:t>What is the language utilized when discussing the importance of viral suppression with an individual?</a:t>
            </a:r>
          </a:p>
          <a:p>
            <a:pPr marL="628650" lvl="1" indent="-171450">
              <a:buFont typeface="Wingdings" panose="05000000000000000000" pitchFamily="2" charset="2"/>
              <a:buChar char="§"/>
            </a:pPr>
            <a:r>
              <a:rPr lang="en-US" dirty="0"/>
              <a:t>Does the individual even understand the term? </a:t>
            </a:r>
          </a:p>
          <a:p>
            <a:pPr marL="628650" lvl="1" indent="-171450">
              <a:buFont typeface="Wingdings" panose="05000000000000000000" pitchFamily="2" charset="2"/>
              <a:buChar char="§"/>
            </a:pPr>
            <a:r>
              <a:rPr lang="en-US" dirty="0"/>
              <a:t>How do you assess contributing factors leading to viral suppression?</a:t>
            </a:r>
          </a:p>
          <a:p>
            <a:pPr marL="628650" lvl="1" indent="-171450">
              <a:buFont typeface="Wingdings" panose="05000000000000000000" pitchFamily="2" charset="2"/>
              <a:buChar char="§"/>
            </a:pPr>
            <a:r>
              <a:rPr lang="en-US" dirty="0"/>
              <a:t>How do you assess for health literacy, assumptions, myths and motivations for adherence, retention and viral suppression?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Putting it all together in the context of frontline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tools are available…meaning free to you and your organization, don’t require permission to implement, every human interaction in your life is practice, is evidence based, and makes sense to you in the context of how you might wanted to be treated</a:t>
            </a:r>
          </a:p>
          <a:p>
            <a:endParaRPr lang="en-US" dirty="0">
              <a:hlinkClick r:id="rId3"/>
            </a:endParaRPr>
          </a:p>
        </p:txBody>
      </p:sp>
      <p:sp>
        <p:nvSpPr>
          <p:cNvPr id="4" name="Slide Number Placeholder 3"/>
          <p:cNvSpPr>
            <a:spLocks noGrp="1"/>
          </p:cNvSpPr>
          <p:nvPr>
            <p:ph type="sldNum" sz="quarter" idx="5"/>
          </p:nvPr>
        </p:nvSpPr>
        <p:spPr/>
        <p:txBody>
          <a:bodyPr/>
          <a:lstStyle/>
          <a:p>
            <a:fld id="{CBA155BC-3EA4-4D4B-ABF8-81F08D067C18}" type="slidenum">
              <a:rPr lang="en-US" smtClean="0"/>
              <a:t>19</a:t>
            </a:fld>
            <a:endParaRPr lang="en-US"/>
          </a:p>
        </p:txBody>
      </p:sp>
    </p:spTree>
    <p:extLst>
      <p:ext uri="{BB962C8B-B14F-4D97-AF65-F5344CB8AC3E}">
        <p14:creationId xmlns:p14="http://schemas.microsoft.com/office/powerpoint/2010/main" val="316416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a:t>
            </a:r>
          </a:p>
          <a:p>
            <a:r>
              <a:rPr lang="en-US" baseline="0" dirty="0"/>
              <a:t>Risk: sexual practices, sexual assault, sex trafficking, sex work, substance use, incest, partner cheating, occupational/needle stick</a:t>
            </a:r>
          </a:p>
          <a:p>
            <a:r>
              <a:rPr lang="en-US" baseline="0" dirty="0"/>
              <a:t>Access: Shame, fear, denial, poverty, stigma, abusive/controlling partner or caregiver, disclosure to parents, substance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845822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Avoidance of stressful experiences is common among people who have experienced trauma and may contribute to delayed testing and diagnosis. Alternatively, streamlining of administrative processes provide opportunities for healing. For example, as noted by the TIA Toolkit Advisory Panel (TAP), offering rapid start to medications, support services, or peer services on the same day as diagnosis can create a sense of comfort and control for the client. Suggestions offered by the TIA TAP include framing of HIV as a chronic disease, like diabetes or high blood pressure, which can normalize the stress of receiving a HIV diagnosis. Ensuring results and referrals are provided by a culturally and linguistically responsive provider is imperative.</a:t>
            </a:r>
          </a:p>
          <a:p>
            <a:endParaRPr lang="en-US" dirty="0"/>
          </a:p>
          <a:p>
            <a:r>
              <a:rPr lang="en-US" dirty="0"/>
              <a:t>Healing-Centered Considerations:</a:t>
            </a:r>
          </a:p>
          <a:p>
            <a:r>
              <a:rPr lang="en-US" dirty="0"/>
              <a:t>How do you assess an individual’s level of comfort and safety? </a:t>
            </a:r>
          </a:p>
          <a:p>
            <a:r>
              <a:rPr lang="en-US" dirty="0"/>
              <a:t>How do you collaborate to determine next steps post-diagnosis and connection to care? </a:t>
            </a:r>
          </a:p>
          <a:p>
            <a:r>
              <a:rPr lang="en-US" dirty="0"/>
              <a:t>Are the organizations you connect individuals to agencies that you would go to yourself?</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16229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want to first, welcome and acknowledge everyone here for taking the time and energy out of their day to be present for, what I hope to be an engaging learning opportunity and discussion, which </a:t>
            </a:r>
            <a:r>
              <a:rPr lang="en-US" dirty="0" err="1"/>
              <a:t>Im</a:t>
            </a:r>
            <a:r>
              <a:rPr lang="en-US" dirty="0"/>
              <a:t> grateful to be a part of, so thank you for having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Kathryn Fergus, Pronouns SHE/HER/HERS, I have 20+ years experience in serving and advocating for vulnerable populations, with experience </a:t>
            </a:r>
            <a:r>
              <a:rPr lang="en-US" sz="1200" dirty="0"/>
              <a:t>working in HIV prevention &amp; care in both community-based organizations and healthcare settings, since 2015, before joining the Baylor College of Medicine Houston AIDS Education &amp; Training Center team as the Program Manager in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advocacy &amp; HIV planning, I serve as the current Community Co-Chair of the Houston Health Department’s HIV Prevention Community Planning Group, am a member of Houston/Harris County Ryan White Planning Council, the African American State of Emergency Task Force, as well as other workgroups and community advisory boards focused on ending the HIV epidemic.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455922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Avoidance of stressful experiences is common among people who have experienced trauma and may contribute to delayed testing and diagnosis. Alternatively, streamlining of administrative processes provide opportunities for healing. For example, as noted by the TIA Toolkit Advisory Panel (TAP), offering rapid start to medications, support services, or peer services on the same day as diagnosis can create a sense of comfort and control for the client. Suggestions offered by the TIA TAP include framing of HIV as a chronic disease, like diabetes or high blood pressure, which can normalize the stress of receiving a HIV diagnosis. Ensuring results and referrals are provided by a culturally and linguistically responsive provider is imperative. </a:t>
            </a:r>
          </a:p>
        </p:txBody>
      </p:sp>
      <p:sp>
        <p:nvSpPr>
          <p:cNvPr id="4" name="Slide Number Placeholder 3"/>
          <p:cNvSpPr>
            <a:spLocks noGrp="1"/>
          </p:cNvSpPr>
          <p:nvPr>
            <p:ph type="sldNum" sz="quarter" idx="5"/>
          </p:nvPr>
        </p:nvSpPr>
        <p:spPr/>
        <p:txBody>
          <a:bodyPr/>
          <a:lstStyle/>
          <a:p>
            <a:fld id="{CBA155BC-3EA4-4D4B-ABF8-81F08D067C18}" type="slidenum">
              <a:rPr lang="en-US" smtClean="0"/>
              <a:t>22</a:t>
            </a:fld>
            <a:endParaRPr lang="en-US"/>
          </a:p>
        </p:txBody>
      </p:sp>
    </p:spTree>
    <p:extLst>
      <p:ext uri="{BB962C8B-B14F-4D97-AF65-F5344CB8AC3E}">
        <p14:creationId xmlns:p14="http://schemas.microsoft.com/office/powerpoint/2010/main" val="274311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trauma-informed principles: safety; trustworthiness and transparency; collaboration and mutuality; peer support; empowerment; voice and choice; and, historical, gender, and 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PRE-ASSESSMENT FACTORS TO CONSIDER Are intakes/assessments performed in a private location? </a:t>
            </a:r>
          </a:p>
          <a:p>
            <a:r>
              <a:rPr lang="en-US" dirty="0"/>
              <a:t>Are interpreters made available so that clients can engage in their preferred language? </a:t>
            </a:r>
          </a:p>
          <a:p>
            <a:r>
              <a:rPr lang="en-US" dirty="0"/>
              <a:t>Are individuals provided a blank copy of their intake/ assessment so they know what questions they will be asked ahead of time? </a:t>
            </a:r>
          </a:p>
          <a:p>
            <a:r>
              <a:rPr lang="en-US" dirty="0"/>
              <a:t>Are individuals informed of the rationale for why they are being asked specific questions and what the information will be used for? </a:t>
            </a:r>
          </a:p>
          <a:p>
            <a:r>
              <a:rPr lang="en-US" dirty="0"/>
              <a:t>Are individuals informed of the confidentiality of their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PDF-Microsite-Trauma-Toolkit-Healing-Centered-Considerations-Program-Intake-Psychosocial-Assessments.pdf (nastad.org)</a:t>
            </a:r>
            <a:endParaRPr lang="en-US" dirty="0"/>
          </a:p>
          <a:p>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BA155BC-3EA4-4D4B-ABF8-81F08D067C18}" type="slidenum">
              <a:rPr lang="en-US" smtClean="0"/>
              <a:t>23</a:t>
            </a:fld>
            <a:endParaRPr lang="en-US"/>
          </a:p>
        </p:txBody>
      </p:sp>
    </p:spTree>
    <p:extLst>
      <p:ext uri="{BB962C8B-B14F-4D97-AF65-F5344CB8AC3E}">
        <p14:creationId xmlns:p14="http://schemas.microsoft.com/office/powerpoint/2010/main" val="293029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Healing-Centered Considerations:</a:t>
            </a:r>
          </a:p>
          <a:p>
            <a:r>
              <a:rPr lang="en-US" dirty="0"/>
              <a:t>How do you assess an individual’s level of comfort and safety? </a:t>
            </a:r>
          </a:p>
          <a:p>
            <a:r>
              <a:rPr lang="en-US" dirty="0"/>
              <a:t>How do you collaborate to determine next steps post-diagnosis and connection to care? </a:t>
            </a:r>
          </a:p>
          <a:p>
            <a:r>
              <a:rPr lang="en-US" dirty="0"/>
              <a:t>Are the organizations you connect individuals to agencies that you would go to yourself?</a:t>
            </a:r>
          </a:p>
          <a:p>
            <a:endParaRPr lang="en-US" dirty="0"/>
          </a:p>
        </p:txBody>
      </p:sp>
      <p:sp>
        <p:nvSpPr>
          <p:cNvPr id="4" name="Slide Number Placeholder 3"/>
          <p:cNvSpPr>
            <a:spLocks noGrp="1"/>
          </p:cNvSpPr>
          <p:nvPr>
            <p:ph type="sldNum" sz="quarter" idx="10"/>
          </p:nvPr>
        </p:nvSpPr>
        <p:spPr/>
        <p:txBody>
          <a:bodyPr/>
          <a:lstStyle/>
          <a:p>
            <a:fld id="{CBA155BC-3EA4-4D4B-ABF8-81F08D067C18}" type="slidenum">
              <a:rPr lang="en-US" smtClean="0"/>
              <a:t>24</a:t>
            </a:fld>
            <a:endParaRPr lang="en-US"/>
          </a:p>
        </p:txBody>
      </p:sp>
    </p:spTree>
    <p:extLst>
      <p:ext uri="{BB962C8B-B14F-4D97-AF65-F5344CB8AC3E}">
        <p14:creationId xmlns:p14="http://schemas.microsoft.com/office/powerpoint/2010/main" val="3048602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providers may be late, rushed, or distracted during an appointment; use overly complicated or redundant forms, procedures, or policies; expect perfect adherence or immediate behavior change; and ignore client’s perspectives about treatment or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provider that they have built a relationship with/trust, is no longer employed there, out sick or on vacation, but a client was not informed until they have first felt ignored or abandoned.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Reflection Questions:</a:t>
            </a:r>
          </a:p>
          <a:p>
            <a:r>
              <a:rPr lang="en-US" dirty="0"/>
              <a:t>How do you assess factors that contribute to keeping individuals retained in care? </a:t>
            </a:r>
          </a:p>
          <a:p>
            <a:r>
              <a:rPr lang="en-US" dirty="0"/>
              <a:t>What is your course of action when you receive poor feedback about an individual’s experience with a specific provider or provider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CBA155BC-3EA4-4D4B-ABF8-81F08D067C18}" type="slidenum">
              <a:rPr lang="en-US" smtClean="0"/>
              <a:t>25</a:t>
            </a:fld>
            <a:endParaRPr lang="en-US"/>
          </a:p>
        </p:txBody>
      </p:sp>
    </p:spTree>
    <p:extLst>
      <p:ext uri="{BB962C8B-B14F-4D97-AF65-F5344CB8AC3E}">
        <p14:creationId xmlns:p14="http://schemas.microsoft.com/office/powerpoint/2010/main" val="309426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individuals engaged in care, resilience is positively associated with treatment adherence and undetectable viral load. </a:t>
            </a:r>
          </a:p>
          <a:p>
            <a:pPr marL="152397" indent="0">
              <a:buNone/>
            </a:pPr>
            <a:endParaRPr lang="en-US" dirty="0"/>
          </a:p>
          <a:p>
            <a:r>
              <a:rPr lang="en-US" dirty="0"/>
              <a:t>Conversely, trauma can be associated with a variety of poor health outcomes, including treatment adherence issues.</a:t>
            </a:r>
          </a:p>
          <a:p>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142502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create</a:t>
            </a:r>
            <a:r>
              <a:rPr lang="en-US" baseline="0" dirty="0"/>
              <a:t> change of any kind, we have to understand what really motivates people… earlier I asked you about something you have tried, wanted to, needed to, should, did change… What was the motivation for change, (norms, values, beliefs), desire to change, pros &amp; cons of change that impact commitment and success in that change.</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1593776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Norms = Standards </a:t>
            </a:r>
          </a:p>
          <a:p>
            <a:r>
              <a:rPr lang="en-US" dirty="0">
                <a:latin typeface="Franklin Gothic Book" panose="020B0503020102020204" pitchFamily="34" charset="0"/>
              </a:rPr>
              <a:t>Values = The standards one chooses as important</a:t>
            </a:r>
          </a:p>
          <a:p>
            <a:r>
              <a:rPr lang="en-US" dirty="0">
                <a:latin typeface="Franklin Gothic Book" panose="020B0503020102020204" pitchFamily="34" charset="0"/>
              </a:rPr>
              <a:t>Beliefs = standards one lives by</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3567141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of MI: Developed by Drs. Rollnick &amp; Miller in the mid- to late 1980’s</a:t>
            </a:r>
          </a:p>
          <a:p>
            <a:r>
              <a:rPr lang="en-US" dirty="0"/>
              <a:t>Rollnick &amp; Miller (1995) define Motivational Interviewing as: “</a:t>
            </a:r>
            <a:r>
              <a:rPr lang="en-US" i="1" dirty="0"/>
              <a:t>a directive, client-centered counseling style for eliciting behavior change by helping clients explore and resolve ambivalence.” </a:t>
            </a:r>
          </a:p>
          <a:p>
            <a:r>
              <a:rPr lang="en-US" dirty="0"/>
              <a:t>Started as a way to help individuals with substance use issues and has now been expanded to behavior change in general</a:t>
            </a:r>
          </a:p>
          <a:p>
            <a:r>
              <a:rPr lang="en-US" dirty="0"/>
              <a:t>MI is not an intervention; it is a communication approach that reinforces the patient’s own desire to change</a:t>
            </a:r>
          </a:p>
          <a:p>
            <a:r>
              <a:rPr lang="en-US" dirty="0"/>
              <a:t>Reason for Practicing MI</a:t>
            </a:r>
            <a:br>
              <a:rPr lang="en-US" dirty="0">
                <a:cs typeface="+mn-lt"/>
              </a:rPr>
            </a:br>
            <a:r>
              <a:rPr lang="en-US" dirty="0"/>
              <a:t>• IT WORKS!</a:t>
            </a:r>
            <a:br>
              <a:rPr lang="en-US" dirty="0">
                <a:cs typeface="+mn-lt"/>
              </a:rPr>
            </a:br>
            <a:r>
              <a:rPr lang="en-US" dirty="0"/>
              <a:t>• It doesn’t cost much small</a:t>
            </a:r>
            <a:br>
              <a:rPr lang="en-US" dirty="0">
                <a:cs typeface="+mn-lt"/>
              </a:rPr>
            </a:br>
            <a:r>
              <a:rPr lang="en-US" dirty="0"/>
              <a:t>intervention, big effect!</a:t>
            </a:r>
            <a:br>
              <a:rPr lang="en-US" dirty="0">
                <a:cs typeface="+mn-lt"/>
              </a:rPr>
            </a:br>
            <a:r>
              <a:rPr lang="en-US" dirty="0"/>
              <a:t>• The opposite approach,</a:t>
            </a:r>
            <a:br>
              <a:rPr lang="en-US" dirty="0">
                <a:cs typeface="+mn-lt"/>
              </a:rPr>
            </a:br>
            <a:r>
              <a:rPr lang="en-US" dirty="0"/>
              <a:t>confrontational counseling,</a:t>
            </a:r>
            <a:br>
              <a:rPr lang="en-US" dirty="0">
                <a:cs typeface="+mn-lt"/>
              </a:rPr>
            </a:br>
            <a:r>
              <a:rPr lang="en-US" dirty="0"/>
              <a:t>has poor results.</a:t>
            </a:r>
            <a:br>
              <a:rPr lang="en-US" dirty="0">
                <a:cs typeface="+mn-lt"/>
              </a:rPr>
            </a:br>
            <a:r>
              <a:rPr lang="en-US" dirty="0"/>
              <a:t>• It fits well with other</a:t>
            </a:r>
            <a:br>
              <a:rPr lang="en-US" dirty="0">
                <a:cs typeface="+mn-lt"/>
              </a:rPr>
            </a:br>
            <a:r>
              <a:rPr lang="en-US" dirty="0"/>
              <a:t>treatment interventions</a:t>
            </a:r>
            <a:br>
              <a:rPr lang="en-US" dirty="0">
                <a:cs typeface="+mn-lt"/>
              </a:rPr>
            </a:br>
            <a:r>
              <a:rPr lang="en-US" dirty="0"/>
              <a:t>§ It makes our jobs easier and</a:t>
            </a:r>
            <a:br>
              <a:rPr lang="en-US" dirty="0">
                <a:cs typeface="+mn-lt"/>
              </a:rPr>
            </a:br>
            <a:r>
              <a:rPr lang="en-US" dirty="0"/>
              <a:t>more enjoyable</a:t>
            </a:r>
            <a:br>
              <a:rPr lang="en-US" dirty="0">
                <a:cs typeface="+mn-lt"/>
              </a:rPr>
            </a:br>
            <a:r>
              <a:rPr lang="en-US" dirty="0"/>
              <a:t>§ Robust and enduring effects</a:t>
            </a:r>
            <a:br>
              <a:rPr lang="en-US" dirty="0">
                <a:cs typeface="+mn-lt"/>
              </a:rPr>
            </a:br>
            <a:r>
              <a:rPr lang="en-US" dirty="0"/>
              <a:t>when MI is added at the</a:t>
            </a:r>
            <a:br>
              <a:rPr lang="en-US" dirty="0">
                <a:cs typeface="+mn-lt"/>
              </a:rPr>
            </a:br>
            <a:r>
              <a:rPr lang="en-US" dirty="0"/>
              <a:t>beginning of treatment</a:t>
            </a:r>
            <a:br>
              <a:rPr lang="en-US" dirty="0">
                <a:cs typeface="+mn-lt"/>
              </a:rPr>
            </a:br>
            <a:r>
              <a:rPr lang="en-US" dirty="0"/>
              <a:t>§ MI increases treatment</a:t>
            </a:r>
            <a:br>
              <a:rPr lang="en-US" dirty="0">
                <a:cs typeface="+mn-lt"/>
              </a:rPr>
            </a:br>
            <a:r>
              <a:rPr lang="en-US" dirty="0"/>
              <a:t>retention, adherence and</a:t>
            </a:r>
            <a:br>
              <a:rPr lang="en-US" dirty="0">
                <a:cs typeface="+mn-lt"/>
              </a:rPr>
            </a:br>
            <a:r>
              <a:rPr lang="en-US" dirty="0"/>
              <a:t>staff-perceived motivation.</a:t>
            </a:r>
          </a:p>
          <a:p>
            <a:endParaRPr lang="en-US" dirty="0">
              <a:cs typeface="Calibri"/>
            </a:endParaRPr>
          </a:p>
        </p:txBody>
      </p:sp>
      <p:sp>
        <p:nvSpPr>
          <p:cNvPr id="4" name="Slide Number Placeholder 3"/>
          <p:cNvSpPr>
            <a:spLocks noGrp="1"/>
          </p:cNvSpPr>
          <p:nvPr>
            <p:ph type="sldNum" sz="quarter" idx="10"/>
          </p:nvPr>
        </p:nvSpPr>
        <p:spPr/>
        <p:txBody>
          <a:bodyPr/>
          <a:lstStyle/>
          <a:p>
            <a:fld id="{CBA155BC-3EA4-4D4B-ABF8-81F08D067C18}" type="slidenum">
              <a:rPr lang="en-US" smtClean="0"/>
              <a:t>29</a:t>
            </a:fld>
            <a:endParaRPr lang="en-US"/>
          </a:p>
        </p:txBody>
      </p:sp>
    </p:spTree>
    <p:extLst>
      <p:ext uri="{BB962C8B-B14F-4D97-AF65-F5344CB8AC3E}">
        <p14:creationId xmlns:p14="http://schemas.microsoft.com/office/powerpoint/2010/main" val="110017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MI had a positive effect on almost all behavior outcomes studied (16 of 19 studies), regardless of the interventionist. </a:t>
            </a:r>
          </a:p>
          <a:p>
            <a:r>
              <a:rPr lang="en-US" dirty="0"/>
              <a:t>Motivational interviewing as a behavioral intervention to increase HAART adherence in patients with HIV</a:t>
            </a:r>
            <a:endParaRPr lang="en-US" dirty="0">
              <a:highlight>
                <a:srgbClr val="FFFF00"/>
              </a:highlight>
            </a:endParaRPr>
          </a:p>
          <a:p>
            <a:r>
              <a:rPr lang="en-US" dirty="0"/>
              <a:t>MI enhances change for a range of behaviors, including diet, exercise, medication adherence, safer sex practices, and reducing the use of alcohol and drugs…</a:t>
            </a:r>
          </a:p>
          <a:p>
            <a:endParaRPr lang="en-US" dirty="0"/>
          </a:p>
          <a:p>
            <a:r>
              <a:rPr lang="en-US" dirty="0"/>
              <a:t>Also in school settings, parenting, relationships, IPV </a:t>
            </a:r>
          </a:p>
          <a:p>
            <a:endParaRPr lang="en-US" dirty="0"/>
          </a:p>
          <a:p>
            <a:r>
              <a:rPr lang="en-US" dirty="0"/>
              <a:t>We are not just aiming to CHANGE “bad” behaviors into “good” behavior, but sometimes</a:t>
            </a:r>
            <a:r>
              <a:rPr lang="en-US" baseline="0" dirty="0"/>
              <a:t> we are aiming to create a new behavior in general. </a:t>
            </a:r>
            <a:r>
              <a:rPr lang="en-US" baseline="0" dirty="0" err="1"/>
              <a:t>Ie</a:t>
            </a:r>
            <a:r>
              <a:rPr lang="en-US" baseline="0" dirty="0"/>
              <a:t>: having to take a daily medication for the first time, using condoms more often, drinking less… sometimes the motivation alone is not enough, sometimes you are weighing the cost/benefits, sometimes you don’t know what you don’t know…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2988318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42337"/>
            <a:r>
              <a:rPr lang="en-US" dirty="0">
                <a:solidFill>
                  <a:srgbClr val="222222"/>
                </a:solidFill>
                <a:latin typeface="Arial"/>
              </a:rPr>
              <a:t>Start to think of MI as a longitudinal conversation, rather than a situational one</a:t>
            </a:r>
          </a:p>
          <a:p>
            <a:endParaRPr lang="en-US" dirty="0"/>
          </a:p>
          <a:p>
            <a:r>
              <a:rPr lang="en-US" dirty="0"/>
              <a:t>SPIRIT OF MI: Roll with resistance – It’s OK if your patient doesn’t agree or simply doesn’t want to do anything at this time</a:t>
            </a:r>
          </a:p>
          <a:p>
            <a:endParaRPr lang="en-US" dirty="0"/>
          </a:p>
          <a:p>
            <a:r>
              <a:rPr lang="en-US" dirty="0"/>
              <a:t>The RULE of MI: </a:t>
            </a:r>
          </a:p>
          <a:p>
            <a:r>
              <a:rPr lang="en-US" dirty="0"/>
              <a:t>R: Avoid telling, direction or convincing the patient</a:t>
            </a:r>
          </a:p>
          <a:p>
            <a:r>
              <a:rPr lang="en-US" dirty="0"/>
              <a:t>U: What is important to the patient</a:t>
            </a:r>
          </a:p>
          <a:p>
            <a:r>
              <a:rPr lang="en-US" dirty="0"/>
              <a:t>L: For change talk and barriers to change</a:t>
            </a:r>
          </a:p>
          <a:p>
            <a:r>
              <a:rPr lang="en-US" dirty="0"/>
              <a:t>E: Collaborate and engender change with your patients</a:t>
            </a:r>
          </a:p>
          <a:p>
            <a:endParaRPr lang="en-US" dirty="0"/>
          </a:p>
        </p:txBody>
      </p:sp>
      <p:sp>
        <p:nvSpPr>
          <p:cNvPr id="4" name="Slide Number Placeholder 3"/>
          <p:cNvSpPr>
            <a:spLocks noGrp="1"/>
          </p:cNvSpPr>
          <p:nvPr>
            <p:ph type="sldNum" sz="quarter" idx="5"/>
          </p:nvPr>
        </p:nvSpPr>
        <p:spPr/>
        <p:txBody>
          <a:bodyPr/>
          <a:lstStyle/>
          <a:p>
            <a:pPr marL="0" marR="0" lvl="0" indent="0" algn="r" defTabSz="456449"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44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66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just not feeling like it? What if just motivated? Don’t really care? Don’t feel sick? Need the money at work? Somethings, when discussed are way more solvable</a:t>
            </a:r>
            <a:r>
              <a:rPr lang="en-US" baseline="0" dirty="0"/>
              <a:t> than you or they think, but we don’t ask/explore.</a:t>
            </a:r>
            <a:endParaRPr lang="en-US" dirty="0"/>
          </a:p>
        </p:txBody>
      </p:sp>
      <p:sp>
        <p:nvSpPr>
          <p:cNvPr id="4" name="Slide Number Placeholder 3"/>
          <p:cNvSpPr>
            <a:spLocks noGrp="1"/>
          </p:cNvSpPr>
          <p:nvPr>
            <p:ph type="sldNum" sz="quarter" idx="10"/>
          </p:nvPr>
        </p:nvSpPr>
        <p:spPr/>
        <p:txBody>
          <a:bodyPr/>
          <a:lstStyle/>
          <a:p>
            <a:fld id="{CBA155BC-3EA4-4D4B-ABF8-81F08D067C18}" type="slidenum">
              <a:rPr lang="en-US" smtClean="0"/>
              <a:t>35</a:t>
            </a:fld>
            <a:endParaRPr lang="en-US"/>
          </a:p>
        </p:txBody>
      </p:sp>
    </p:spTree>
    <p:extLst>
      <p:ext uri="{BB962C8B-B14F-4D97-AF65-F5344CB8AC3E}">
        <p14:creationId xmlns:p14="http://schemas.microsoft.com/office/powerpoint/2010/main" val="327674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Maslow proposed that motivation is the result of a person's attempt at fulfilling five basic needs: physiological, safety, social, esteem and self-actualization. Physiological needs are those needs required for human survival such as air, food, water, shelter, clothing and sleep.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person can be motivated, willing and able to change, but priority of current needs might re-order what they can or want to tackle first.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976991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 OF MI: Roll with resistance – It’s OK if your patient doesn’t agree or simply doesn’t want to do anything at this time</a:t>
            </a:r>
          </a:p>
          <a:p>
            <a:endParaRPr lang="en-US" dirty="0"/>
          </a:p>
          <a:p>
            <a:r>
              <a:rPr lang="en-US" dirty="0"/>
              <a:t>The RULE of MI: </a:t>
            </a:r>
          </a:p>
          <a:p>
            <a:r>
              <a:rPr lang="en-US" dirty="0"/>
              <a:t>R: Avoid telling, direction or convincing the patient</a:t>
            </a:r>
          </a:p>
          <a:p>
            <a:r>
              <a:rPr lang="en-US" dirty="0"/>
              <a:t>U: What is important to the patient?</a:t>
            </a:r>
          </a:p>
          <a:p>
            <a:r>
              <a:rPr lang="en-US" dirty="0"/>
              <a:t>L: For change talk and barriers to change</a:t>
            </a:r>
          </a:p>
          <a:p>
            <a:r>
              <a:rPr lang="en-US" dirty="0"/>
              <a:t>E: Collaborate and engender change with your patients</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3728683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https://youtu.be/1Evwgu369Jw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Radical Empathy:</a:t>
            </a:r>
          </a:p>
          <a:p>
            <a:r>
              <a:rPr lang="en-US" dirty="0"/>
              <a:t>Encourages people to actively consider another person’s point of view – even when we strongly disagree – in order to connect more deeply with them</a:t>
            </a:r>
          </a:p>
          <a:p>
            <a:pPr marL="114300" indent="0">
              <a:buNone/>
            </a:pPr>
            <a:endParaRPr lang="en-US" sz="300" dirty="0"/>
          </a:p>
          <a:p>
            <a:r>
              <a:rPr lang="en-US" dirty="0"/>
              <a:t>Paramount for those newly diagnosed but not yet ready to engage in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4279233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belief in the possibility of change – Why should I care or prioritize ART when I am going to die anyway? Chronic and Manageable</a:t>
            </a:r>
          </a:p>
          <a:p>
            <a:r>
              <a:rPr lang="en-US" sz="1200" dirty="0"/>
              <a:t>I can never be in a relationship again, so why does it even matter? U=U </a:t>
            </a:r>
          </a:p>
          <a:p>
            <a:endParaRPr lang="en-US" sz="1200" dirty="0"/>
          </a:p>
          <a:p>
            <a:r>
              <a:rPr lang="en-US" sz="1200" dirty="0"/>
              <a:t>The participant is responsible – What is the boundary</a:t>
            </a:r>
            <a:r>
              <a:rPr lang="en-US" sz="1200" baseline="0" dirty="0"/>
              <a:t> here on supporting vs. </a:t>
            </a:r>
            <a:r>
              <a:rPr lang="en-US" sz="1200" baseline="0" dirty="0" err="1"/>
              <a:t>enabeling</a:t>
            </a:r>
            <a:r>
              <a:rPr lang="en-US" sz="1200" baseline="0" dirty="0"/>
              <a:t> – I am going to change by showing up to every appointment, but only if you call and wake me up, call an </a:t>
            </a:r>
            <a:r>
              <a:rPr lang="en-US" sz="1200" baseline="0" dirty="0" err="1"/>
              <a:t>uber</a:t>
            </a:r>
            <a:r>
              <a:rPr lang="en-US" sz="1200" baseline="0" dirty="0"/>
              <a:t> for me, and tell me when to go outside…. Client doesn’t believe they can do it without you or help…</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41</a:t>
            </a:fld>
            <a:endParaRPr lang="en-US" dirty="0"/>
          </a:p>
        </p:txBody>
      </p:sp>
    </p:spTree>
    <p:extLst>
      <p:ext uri="{BB962C8B-B14F-4D97-AF65-F5344CB8AC3E}">
        <p14:creationId xmlns:p14="http://schemas.microsoft.com/office/powerpoint/2010/main" val="483794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Norms = Standards </a:t>
            </a:r>
          </a:p>
          <a:p>
            <a:r>
              <a:rPr lang="en-US" dirty="0">
                <a:latin typeface="Franklin Gothic Book" panose="020B0503020102020204" pitchFamily="34" charset="0"/>
              </a:rPr>
              <a:t>Values = The standards one chooses as important</a:t>
            </a:r>
          </a:p>
          <a:p>
            <a:r>
              <a:rPr lang="en-US" dirty="0">
                <a:latin typeface="Franklin Gothic Book" panose="020B0503020102020204" pitchFamily="34" charset="0"/>
              </a:rPr>
              <a:t>Beliefs = standards one lives by</a:t>
            </a:r>
          </a:p>
          <a:p>
            <a:endParaRPr lang="en-US" dirty="0"/>
          </a:p>
          <a:p>
            <a:r>
              <a:rPr lang="en-US" dirty="0"/>
              <a:t>Personal Goals – cant have a goal without motivation, BUT you can have motivation without a goal. I want to loose weight,</a:t>
            </a:r>
            <a:r>
              <a:rPr lang="en-US" baseline="0" dirty="0"/>
              <a:t> but I don’t want to exercise.</a:t>
            </a:r>
            <a:endParaRPr lang="en-US" dirty="0"/>
          </a:p>
          <a:p>
            <a:endParaRPr lang="en-US" dirty="0"/>
          </a:p>
          <a:p>
            <a:r>
              <a:rPr lang="en-US" dirty="0"/>
              <a:t>I don’t want to be homeless,</a:t>
            </a:r>
            <a:r>
              <a:rPr lang="en-US" baseline="0" dirty="0"/>
              <a:t> I want my own apartment </a:t>
            </a:r>
            <a:r>
              <a:rPr lang="en-US" dirty="0"/>
              <a:t>(Motivation &amp; Goal)… Action = Intention… in</a:t>
            </a:r>
            <a:r>
              <a:rPr lang="en-US" baseline="0" dirty="0"/>
              <a:t> order to get housing, you have to take a drug test… (power </a:t>
            </a:r>
            <a:r>
              <a:rPr lang="en-US" baseline="0" dirty="0" err="1"/>
              <a:t>embalance</a:t>
            </a:r>
            <a:r>
              <a:rPr lang="en-US" baseline="0" dirty="0"/>
              <a:t>/re-traumatization, trauma response – avoidance, fall back on beliefs - I am never going to get housing anyway…</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1539827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449"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449"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656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Open-ended questions: Draw out and explore the person’s experiences, perspectives, and ideas. Evocative questions</a:t>
            </a:r>
            <a:br>
              <a:rPr lang="en-US" dirty="0">
                <a:cs typeface="+mn-lt"/>
              </a:rPr>
            </a:br>
            <a:r>
              <a:rPr lang="en-US" dirty="0"/>
              <a:t>guide the client to reflect on how change may be meaningful or possible. Information is often offered within a structure</a:t>
            </a:r>
            <a:br>
              <a:rPr lang="en-US" dirty="0">
                <a:cs typeface="+mn-lt"/>
              </a:rPr>
            </a:br>
            <a:r>
              <a:rPr lang="en-US" dirty="0"/>
              <a:t>of open questions (Elicit-Provide- Elicit) that first explores what the person already knows, then seeks permission to</a:t>
            </a:r>
            <a:br>
              <a:rPr lang="en-US" dirty="0">
                <a:cs typeface="+mn-lt"/>
              </a:rPr>
            </a:br>
            <a:r>
              <a:rPr lang="en-US" dirty="0"/>
              <a:t>offer what the practitioner knows and then explores the person’s response.</a:t>
            </a:r>
            <a:br>
              <a:rPr lang="en-US" dirty="0">
                <a:cs typeface="+mn-lt"/>
              </a:rPr>
            </a:br>
            <a:r>
              <a:rPr lang="en-US" dirty="0"/>
              <a:t>o Affirmation: of strengths, efforts, and past successes help to build the person’s hope and confidence in their ability to</a:t>
            </a:r>
            <a:br>
              <a:rPr lang="en-US" dirty="0">
                <a:cs typeface="+mn-lt"/>
              </a:rPr>
            </a:br>
            <a:r>
              <a:rPr lang="en-US" dirty="0"/>
              <a:t>change.</a:t>
            </a:r>
            <a:br>
              <a:rPr lang="en-US" dirty="0">
                <a:cs typeface="+mn-lt"/>
              </a:rPr>
            </a:br>
            <a:r>
              <a:rPr lang="en-US" dirty="0"/>
              <a:t>o Reflections: are based on careful listening and trying to understand what the person is saying, by repeating, rephrasing</a:t>
            </a:r>
            <a:br>
              <a:rPr lang="en-US" dirty="0">
                <a:cs typeface="+mn-lt"/>
              </a:rPr>
            </a:br>
            <a:r>
              <a:rPr lang="en-US" dirty="0"/>
              <a:t>or offering a deeper guess about what the person is trying to communicate. This is a foundational skill of MI and how we</a:t>
            </a:r>
            <a:br>
              <a:rPr lang="en-US" dirty="0">
                <a:cs typeface="+mn-lt"/>
              </a:rPr>
            </a:br>
            <a:r>
              <a:rPr lang="en-US" dirty="0"/>
              <a:t>express empathy.</a:t>
            </a:r>
            <a:br>
              <a:rPr lang="en-US" dirty="0">
                <a:cs typeface="+mn-lt"/>
              </a:rPr>
            </a:br>
            <a:r>
              <a:rPr lang="en-US" dirty="0"/>
              <a:t>o Summarizing: ensures shared understanding and reinforces key points made by the client.</a:t>
            </a:r>
          </a:p>
        </p:txBody>
      </p:sp>
      <p:sp>
        <p:nvSpPr>
          <p:cNvPr id="4" name="Slide Number Placeholder 3"/>
          <p:cNvSpPr>
            <a:spLocks noGrp="1"/>
          </p:cNvSpPr>
          <p:nvPr>
            <p:ph type="sldNum" sz="quarter" idx="5"/>
          </p:nvPr>
        </p:nvSpPr>
        <p:spPr/>
        <p:txBody>
          <a:bodyPr/>
          <a:lstStyle/>
          <a:p>
            <a:fld id="{F264BA1E-6AC7-4534-AA62-D6AA5C834DC4}" type="slidenum">
              <a:rPr lang="en-US" smtClean="0"/>
              <a:t>49</a:t>
            </a:fld>
            <a:endParaRPr lang="en-US" dirty="0"/>
          </a:p>
        </p:txBody>
      </p:sp>
    </p:spTree>
    <p:extLst>
      <p:ext uri="{BB962C8B-B14F-4D97-AF65-F5344CB8AC3E}">
        <p14:creationId xmlns:p14="http://schemas.microsoft.com/office/powerpoint/2010/main" val="3572456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98" indent="0">
              <a:buNone/>
            </a:pPr>
            <a:r>
              <a:rPr lang="en-US" sz="2700" dirty="0"/>
              <a:t>Ask evocative questions:  </a:t>
            </a:r>
          </a:p>
          <a:p>
            <a:pPr lvl="1"/>
            <a:r>
              <a:rPr lang="en-US" sz="2100" dirty="0"/>
              <a:t>Why would you want to make this change?  </a:t>
            </a:r>
          </a:p>
          <a:p>
            <a:pPr lvl="1"/>
            <a:r>
              <a:rPr lang="en-US" sz="2100" dirty="0"/>
              <a:t>How might you go about it?  </a:t>
            </a:r>
          </a:p>
          <a:p>
            <a:pPr lvl="1"/>
            <a:r>
              <a:rPr lang="en-US" sz="2100" dirty="0"/>
              <a:t>What are the three best reasons to do it?  </a:t>
            </a:r>
          </a:p>
          <a:p>
            <a:pPr lvl="1"/>
            <a:r>
              <a:rPr lang="en-US" sz="2100" dirty="0"/>
              <a:t>How important is it for you to make this change </a:t>
            </a:r>
          </a:p>
          <a:p>
            <a:pPr lvl="1"/>
            <a:r>
              <a:rPr lang="en-US" sz="2100" dirty="0"/>
              <a:t>So what do you think you will do? </a:t>
            </a:r>
          </a:p>
          <a:p>
            <a:pPr marL="114298" indent="0">
              <a:buNone/>
            </a:pPr>
            <a:r>
              <a:rPr lang="en-US" sz="1400" dirty="0"/>
              <a:t>Ask for elaboration: </a:t>
            </a:r>
          </a:p>
          <a:p>
            <a:r>
              <a:rPr lang="en-US" sz="1200" dirty="0"/>
              <a:t>After a hint of change talk, ask for more detail. (How come? How so? Tell me about that) </a:t>
            </a:r>
          </a:p>
          <a:p>
            <a:r>
              <a:rPr lang="en-US" dirty="0"/>
              <a:t>Look Back</a:t>
            </a:r>
            <a:br>
              <a:rPr lang="en-US" dirty="0">
                <a:cs typeface="+mn-lt"/>
              </a:rPr>
            </a:br>
            <a:r>
              <a:rPr lang="en-US" dirty="0"/>
              <a:t>Ask about a time before the current concern emerged. How</a:t>
            </a:r>
            <a:br>
              <a:rPr lang="en-US" dirty="0">
                <a:cs typeface="+mn-lt"/>
              </a:rPr>
            </a:br>
            <a:r>
              <a:rPr lang="en-US" dirty="0"/>
              <a:t>were things better?</a:t>
            </a:r>
            <a:br>
              <a:rPr lang="en-US" dirty="0">
                <a:cs typeface="+mn-lt"/>
              </a:rPr>
            </a:br>
            <a:r>
              <a:rPr lang="en-US" dirty="0"/>
              <a:t>§ Look Forward</a:t>
            </a:r>
            <a:br>
              <a:rPr lang="en-US" dirty="0">
                <a:cs typeface="+mn-lt"/>
              </a:rPr>
            </a:br>
            <a:r>
              <a:rPr lang="en-US" dirty="0"/>
              <a:t>What may happen if things continue as they are? Miracle</a:t>
            </a:r>
            <a:br>
              <a:rPr lang="en-US" dirty="0">
                <a:cs typeface="+mn-lt"/>
              </a:rPr>
            </a:br>
            <a:r>
              <a:rPr lang="en-US" dirty="0"/>
              <a:t>question: If you were 100% successful in making the changes</a:t>
            </a:r>
            <a:br>
              <a:rPr lang="en-US" dirty="0">
                <a:cs typeface="+mn-lt"/>
              </a:rPr>
            </a:br>
            <a:r>
              <a:rPr lang="en-US" dirty="0"/>
              <a:t>you want, what would be different?</a:t>
            </a:r>
            <a:br>
              <a:rPr lang="en-US" dirty="0">
                <a:cs typeface="+mn-lt"/>
              </a:rPr>
            </a:br>
            <a:r>
              <a:rPr lang="en-US" dirty="0"/>
              <a:t>§ Explore Extremes</a:t>
            </a:r>
            <a:br>
              <a:rPr lang="en-US" dirty="0">
                <a:cs typeface="+mn-lt"/>
              </a:rPr>
            </a:br>
            <a:r>
              <a:rPr lang="en-US" dirty="0"/>
              <a:t>What are the worst things that might happen if you don’t make</a:t>
            </a:r>
            <a:br>
              <a:rPr lang="en-US" dirty="0">
                <a:cs typeface="+mn-lt"/>
              </a:rPr>
            </a:br>
            <a:r>
              <a:rPr lang="en-US" dirty="0"/>
              <a:t>a change? What are the best if you do make the change?</a:t>
            </a:r>
            <a:endParaRPr lang="en-US" dirty="0">
              <a:cs typeface="Calibri"/>
            </a:endParaRPr>
          </a:p>
          <a:p>
            <a:r>
              <a:rPr lang="en-US" dirty="0"/>
              <a:t>Pros and Cons</a:t>
            </a:r>
            <a:br>
              <a:rPr lang="en-US" dirty="0">
                <a:cs typeface="+mn-lt"/>
              </a:rPr>
            </a:br>
            <a:r>
              <a:rPr lang="en-US" dirty="0"/>
              <a:t>• Pros and Cons are nearly equal</a:t>
            </a:r>
            <a:br>
              <a:rPr lang="en-US" dirty="0">
                <a:cs typeface="+mn-lt"/>
              </a:rPr>
            </a:br>
            <a:r>
              <a:rPr lang="en-US" dirty="0"/>
              <a:t>• Pros are short term and more emotional</a:t>
            </a:r>
            <a:br>
              <a:rPr lang="en-US" dirty="0">
                <a:cs typeface="+mn-lt"/>
              </a:rPr>
            </a:br>
            <a:r>
              <a:rPr lang="en-US" dirty="0"/>
              <a:t>• Cons are longer term and more grave</a:t>
            </a:r>
            <a:br>
              <a:rPr lang="en-US" dirty="0">
                <a:cs typeface="+mn-lt"/>
              </a:rPr>
            </a:br>
            <a:r>
              <a:rPr lang="en-US" dirty="0"/>
              <a:t>• There are rational reasons on both sides</a:t>
            </a:r>
            <a:br>
              <a:rPr lang="en-US" dirty="0">
                <a:cs typeface="+mn-lt"/>
              </a:rPr>
            </a:br>
            <a:r>
              <a:rPr lang="en-US" dirty="0"/>
              <a:t>• For a person who is stressed and feeling fine, the pros for</a:t>
            </a:r>
            <a:br>
              <a:rPr lang="en-US" dirty="0">
                <a:cs typeface="+mn-lt"/>
              </a:rPr>
            </a:br>
            <a:r>
              <a:rPr lang="en-US" dirty="0"/>
              <a:t>not making a change (i.e. taking meds) may legitimately</a:t>
            </a:r>
            <a:br>
              <a:rPr lang="en-US" dirty="0">
                <a:cs typeface="+mn-lt"/>
              </a:rPr>
            </a:br>
            <a:r>
              <a:rPr lang="en-US" dirty="0"/>
              <a:t>outweighs the cons.</a:t>
            </a:r>
            <a:br>
              <a:rPr lang="en-US" dirty="0">
                <a:cs typeface="+mn-lt"/>
              </a:rPr>
            </a:br>
            <a:r>
              <a:rPr lang="en-US" dirty="0"/>
              <a:t>• We need to understand individual’s pros/cons to help them</a:t>
            </a:r>
            <a:br>
              <a:rPr lang="en-US" dirty="0">
                <a:cs typeface="+mn-lt"/>
              </a:rPr>
            </a:br>
            <a:r>
              <a:rPr lang="en-US" dirty="0"/>
              <a:t>make health decisions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54</a:t>
            </a:fld>
            <a:endParaRPr lang="en-US" dirty="0"/>
          </a:p>
        </p:txBody>
      </p:sp>
    </p:spTree>
    <p:extLst>
      <p:ext uri="{BB962C8B-B14F-4D97-AF65-F5344CB8AC3E}">
        <p14:creationId xmlns:p14="http://schemas.microsoft.com/office/powerpoint/2010/main" val="417489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Question-Answer Trap. Setting the expectation that the therapist will ask questions and the client will then answer, fosters client passivity. This trap can get sprung inadvertently when you ask many specific questions related to filling out forms early in treatment. Consider having clients fill out questionnaires in advance, or wait until the end of the session to obtain the details you need. Asking open-ended questions, letting the client talk, and using reflective listening are several ways to avoid this trap. </a:t>
            </a:r>
          </a:p>
          <a:p>
            <a:endParaRPr lang="en-US" dirty="0"/>
          </a:p>
          <a:p>
            <a:r>
              <a:rPr lang="en-US" dirty="0"/>
              <a:t>2. Labeling Trap. Diagnostic and other labels represent a common obstacle to change. There is no persuasive reason to use labels, and positive change is not dependent upon acceptance of a diagnostic label. It is often best to avoid “problem” labels, or refocus attention. For example, “Labels are not important. You are important, and I’d like to hear more about...” </a:t>
            </a:r>
          </a:p>
          <a:p>
            <a:endParaRPr lang="en-US" dirty="0"/>
          </a:p>
          <a:p>
            <a:r>
              <a:rPr lang="en-US" dirty="0"/>
              <a:t>3. Premature Focus Trap. When a counselor persists in talking about her own conception of “the problem” and the client has different concerns, the counselor gets trapped and loses touch with the client. The client becomes defensive and engages in a struggle to be understood. To avoid getting trapped start with the client’s concern, rather than your own assessment of the problem. Later on, the client’s concern may lead to your original judgment about the situation. </a:t>
            </a:r>
            <a:endParaRPr lang="en-US" dirty="0">
              <a:cs typeface="Calibri"/>
            </a:endParaRPr>
          </a:p>
          <a:p>
            <a:endParaRPr lang="en-US" dirty="0"/>
          </a:p>
          <a:p>
            <a:r>
              <a:rPr lang="en-US" dirty="0"/>
              <a:t>4. Taking Sides Trap. When you detect some information indicating the presence of a problem and begin to tell the client about how serious it is and what to do about it, you have taken sides. This may elicit oppositional “no problem here” arguments from the client. As you argue your view, the client may defend the other side. In this situation you can literally talk the client out of changing. You will want to avoid taking sides. </a:t>
            </a:r>
          </a:p>
          <a:p>
            <a:endParaRPr lang="en-US" dirty="0"/>
          </a:p>
          <a:p>
            <a:r>
              <a:rPr lang="en-US" dirty="0"/>
              <a:t>5. Blaming Trap. Some clients show defensiveness by blaming others for their situation. It is useful to diffuse blaming by explaining that the placing of blame is not a purpose of counseling. Using reflective listening and reframing, you might say, “Who is to blame is not as important as what your concerns are about the situation.” </a:t>
            </a:r>
          </a:p>
          <a:p>
            <a:endParaRPr lang="en-US" dirty="0"/>
          </a:p>
          <a:p>
            <a:r>
              <a:rPr lang="en-US" dirty="0"/>
              <a:t>6. Expert Trap. When you give the impression that you have all the answers, you draw the client into a passive role. In MI the client is the expert about his/her situation, values, goals, concerns, and skills. In MI style counseling you seek collaboration and give your clients the opportunity to explore and resolve ambivalence for themselves. </a:t>
            </a:r>
            <a:endParaRPr lang="en-US" dirty="0">
              <a:cs typeface="Calibri"/>
            </a:endParaRPr>
          </a:p>
        </p:txBody>
      </p:sp>
      <p:sp>
        <p:nvSpPr>
          <p:cNvPr id="4" name="Slide Number Placeholder 3"/>
          <p:cNvSpPr>
            <a:spLocks noGrp="1"/>
          </p:cNvSpPr>
          <p:nvPr>
            <p:ph type="sldNum" sz="quarter" idx="10"/>
          </p:nvPr>
        </p:nvSpPr>
        <p:spPr/>
        <p:txBody>
          <a:bodyPr/>
          <a:lstStyle/>
          <a:p>
            <a:fld id="{CBA155BC-3EA4-4D4B-ABF8-81F08D067C18}" type="slidenum">
              <a:rPr lang="en-US" smtClean="0"/>
              <a:t>57</a:t>
            </a:fld>
            <a:endParaRPr lang="en-US"/>
          </a:p>
        </p:txBody>
      </p:sp>
    </p:spTree>
    <p:extLst>
      <p:ext uri="{BB962C8B-B14F-4D97-AF65-F5344CB8AC3E}">
        <p14:creationId xmlns:p14="http://schemas.microsoft.com/office/powerpoint/2010/main" val="394088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want to review some expectations and agreements for this session, to ensure that we are able to maximize the impact of session by creating a safe space to explore, discuss and share thoughts, experience and ideas around the topics we will be discussing.</a:t>
            </a:r>
          </a:p>
          <a:p>
            <a:endParaRPr lang="en-US" dirty="0"/>
          </a:p>
          <a:p>
            <a:r>
              <a:rPr lang="en-US" dirty="0"/>
              <a:t>In addition to what is listed, feel free to share Some others you may be familiar with, like ELMO – Enough, Let’s Move On, which I aim to hold myself to, as well. ;)</a:t>
            </a:r>
          </a:p>
          <a:p>
            <a:endParaRPr lang="en-US" dirty="0"/>
          </a:p>
          <a:p>
            <a:r>
              <a:rPr lang="en-US" dirty="0"/>
              <a:t>Lastly, I want to state the importance of using and modeling Pl 1</a:t>
            </a:r>
            <a:r>
              <a:rPr lang="en-US" baseline="30000" dirty="0"/>
              <a:t>st</a:t>
            </a:r>
            <a:r>
              <a:rPr lang="en-US" dirty="0"/>
              <a:t> and non-stigmatizing language, and remind that we don’t always get it right, it takes practice, and learning opportunities are just that, and can be done with respect, care, discussion if needed and ELMO.</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244235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449"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449"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198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normalize the reactions (“Normal reaction to abnormal experience”)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242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63</a:t>
            </a:fld>
            <a:endParaRPr lang="en-US" dirty="0"/>
          </a:p>
        </p:txBody>
      </p:sp>
    </p:spTree>
    <p:extLst>
      <p:ext uri="{BB962C8B-B14F-4D97-AF65-F5344CB8AC3E}">
        <p14:creationId xmlns:p14="http://schemas.microsoft.com/office/powerpoint/2010/main" val="3463054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65</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Before I get into the objectives for today, I want to go over the reason and purpose for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Overall, great strides have been made in HIV treatment,</a:t>
            </a:r>
            <a:r>
              <a:rPr lang="en-US" sz="1200" baseline="0" dirty="0"/>
              <a:t> </a:t>
            </a:r>
            <a:r>
              <a:rPr lang="en-US" sz="1200" dirty="0"/>
              <a:t>biomedical prevention and access to care in underserved communities. In Houston/Harris County, incredible work being is still being done by planning bodies, researchers, health departments, community advocates and providers to improve access to HIV prevention and care, reduce barriers and has even gained national recognition for innovative strategies that focus on improving quality of life, reducing stigma and addressing health equity and social determinates of health</a:t>
            </a:r>
            <a:r>
              <a:rPr lang="en-US" sz="1200" baseline="0" dirty="0"/>
              <a:t> that is included in integrated EHE plans for Houston/</a:t>
            </a:r>
            <a:r>
              <a:rPr lang="en-US" sz="1200" baseline="0" dirty="0" err="1"/>
              <a:t>HarrisCounty</a:t>
            </a:r>
            <a:r>
              <a:rPr lang="en-US" sz="1200" baseline="0" dirty="0"/>
              <a:t>.</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Yet, In both Houston/Harris County and the Houston EMA, the rates of new HIV diagnoses and prevalence continue to exceed rates for Texas, and the rate of new HIV diagnoses in Houston/Harris County is almost twice the rate for the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is of the Houston EMA HIV care continuum for Houston EMA in 2019, and you will notice that it is not linear, as it represents PWH both previously diagnosed and newly diagnosed.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calendar year 2019, there were 30,198 diagnosed people with HIV in the Houston EMA, with 92% of those residing in Houston/Harris County.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Of those 1,313 were new diagnoses of HIV reported in the Houston EMA with 94% residing in Houston/Harris County.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 among 30,149 HIV-diagnosed individuals ages 13 years or older in the Houston EMA in 2019, 75% had receipt of care (at least one CD4/VL test in year); 60% were retained in HIV care (at least two CD4/VL tests in year, at least three months apart ); 59% maintained or reached viral load suppression (≤200 copies/mL); and 63% among the newly diagnosed were linked to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illustrates areas of focus needed within the HIV care continuum, and the purpose of our discussion today, which is to… Explore…. Which brings us to the objectives for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BA155BC-3EA4-4D4B-ABF8-81F08D067C18}" type="slidenum">
              <a:rPr lang="en-US" smtClean="0"/>
              <a:t>5</a:t>
            </a:fld>
            <a:endParaRPr lang="en-US"/>
          </a:p>
        </p:txBody>
      </p:sp>
    </p:spTree>
    <p:extLst>
      <p:ext uri="{BB962C8B-B14F-4D97-AF65-F5344CB8AC3E}">
        <p14:creationId xmlns:p14="http://schemas.microsoft.com/office/powerpoint/2010/main" val="224809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motivational interviewing as a tool with a trauma-informed approach to meet the needs of clients falling within the gaps of the HIV Care Continuum….</a:t>
            </a:r>
          </a:p>
          <a:p>
            <a:endParaRPr lang="en-US" dirty="0"/>
          </a:p>
          <a:p>
            <a:r>
              <a:rPr lang="en-US" dirty="0"/>
              <a:t>Research shows that the therapeutic relationship (with service provider) &amp; what the client brings with them impacts health outcomes the most – both positively &amp; negatively. </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building blocks that pertain to all services delivered, and hopefully with all people we encounter, and have relationships with within and outside of the work we do.</a:t>
            </a:r>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70202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practice and </a:t>
            </a:r>
            <a:r>
              <a:rPr lang="en-US" dirty="0">
                <a:solidFill>
                  <a:schemeClr val="tx1"/>
                </a:solidFill>
              </a:rPr>
              <a:t>within organizations - </a:t>
            </a:r>
            <a:r>
              <a:rPr lang="en-US" dirty="0"/>
              <a:t>Research shows that the therapeutic relationship (with service provider) &amp; what the client brings with them (</a:t>
            </a:r>
            <a:r>
              <a:rPr lang="en-US" dirty="0" err="1"/>
              <a:t>ie</a:t>
            </a:r>
            <a:r>
              <a:rPr lang="en-US" dirty="0"/>
              <a:t>: Resilience) impacts health outcomes the most – both, both positively &amp; negatively. </a:t>
            </a:r>
          </a:p>
          <a:p>
            <a:endParaRPr lang="en-US" dirty="0">
              <a:solidFill>
                <a:schemeClr val="tx1"/>
              </a:solidFill>
            </a:endParaRP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Empowerment, Voice, &amp; Choice:</a:t>
            </a:r>
            <a:endParaRPr lang="en-US" dirty="0">
              <a:solidFill>
                <a:schemeClr val="tx1"/>
              </a:solidFill>
            </a:endParaRP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Collaboration &amp; Mutuality: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Safety: (Consider trauma of exam room)</a:t>
            </a:r>
          </a:p>
          <a:p>
            <a:endParaRPr lang="en-US" dirty="0"/>
          </a:p>
          <a:p>
            <a:r>
              <a:rPr lang="en-US" dirty="0"/>
              <a:t>Trustworthiness &amp; Transparency: </a:t>
            </a:r>
            <a:r>
              <a:rPr lang="en-US" dirty="0">
                <a:solidFill>
                  <a:schemeClr val="tx1"/>
                </a:solidFill>
              </a:rPr>
              <a:t>Be genuine and honest in setting and managing expectations</a:t>
            </a:r>
          </a:p>
          <a:p>
            <a:endParaRPr lang="en-US" dirty="0">
              <a:solidFill>
                <a:schemeClr val="tx1"/>
              </a:solidFill>
            </a:endParaRPr>
          </a:p>
          <a:p>
            <a:r>
              <a:rPr lang="en-US" dirty="0"/>
              <a:t>Humility &amp; Responsiveness</a:t>
            </a:r>
            <a:r>
              <a:rPr lang="en-US" baseline="0" dirty="0"/>
              <a:t> to </a:t>
            </a:r>
            <a:r>
              <a:rPr lang="en-US" dirty="0"/>
              <a:t>Cultural, Historical, &amp; Gender Issues:</a:t>
            </a:r>
            <a:endParaRPr lang="en-US" dirty="0">
              <a:solidFill>
                <a:schemeClr val="tx1"/>
              </a:solidFill>
            </a:endParaRPr>
          </a:p>
          <a:p>
            <a:pPr lvl="1"/>
            <a:r>
              <a:rPr lang="en-US" dirty="0">
                <a:solidFill>
                  <a:schemeClr val="tx1"/>
                </a:solidFill>
              </a:rPr>
              <a:t>How do you show up in the world? </a:t>
            </a:r>
          </a:p>
          <a:p>
            <a:pPr lvl="1"/>
            <a:r>
              <a:rPr lang="en-US" dirty="0">
                <a:solidFill>
                  <a:schemeClr val="tx1"/>
                </a:solidFill>
              </a:rPr>
              <a:t>What are your hot spots?</a:t>
            </a:r>
          </a:p>
          <a:p>
            <a:pPr lvl="1"/>
            <a:r>
              <a:rPr lang="en-US" dirty="0">
                <a:solidFill>
                  <a:schemeClr val="tx1"/>
                </a:solidFill>
              </a:rPr>
              <a:t>What are your blind spots?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270809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a:t>
            </a:r>
            <a:r>
              <a:rPr lang="en-US" baseline="0" dirty="0"/>
              <a:t> on the last statement – the word “Chooses” to live by… Why do you think the word may have been omitted in the last statement?</a:t>
            </a:r>
            <a:endParaRPr lang="en-US" dirty="0"/>
          </a:p>
        </p:txBody>
      </p:sp>
      <p:sp>
        <p:nvSpPr>
          <p:cNvPr id="4" name="Slide Number Placeholder 3"/>
          <p:cNvSpPr>
            <a:spLocks noGrp="1"/>
          </p:cNvSpPr>
          <p:nvPr>
            <p:ph type="sldNum" sz="quarter" idx="10"/>
          </p:nvPr>
        </p:nvSpPr>
        <p:spPr/>
        <p:txBody>
          <a:bodyPr/>
          <a:lstStyle/>
          <a:p>
            <a:fld id="{CBA155BC-3EA4-4D4B-ABF8-81F08D067C18}" type="slidenum">
              <a:rPr lang="en-US" smtClean="0"/>
              <a:t>9</a:t>
            </a:fld>
            <a:endParaRPr lang="en-US"/>
          </a:p>
        </p:txBody>
      </p:sp>
    </p:spTree>
    <p:extLst>
      <p:ext uri="{BB962C8B-B14F-4D97-AF65-F5344CB8AC3E}">
        <p14:creationId xmlns:p14="http://schemas.microsoft.com/office/powerpoint/2010/main" val="1058018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helpguide.org/articles/ptsd-trauma/coping-with-emotional-and-psychological-trauma.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ingchild.harvard.edu/science/key-concepts/resilien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athryn.fergus@bcm.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1Evwgu369Jw" TargetMode="External"/><Relationship Id="rId5" Type="http://schemas.openxmlformats.org/officeDocument/2006/relationships/hyperlink" Target="https://youtu.be/1Evwgu369Jw" TargetMode="Externa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9413" y="1500551"/>
            <a:ext cx="8825173" cy="1604599"/>
          </a:xfrm>
        </p:spPr>
        <p:txBody>
          <a:bodyPr/>
          <a:lstStyle/>
          <a:p>
            <a:pPr algn="ctr"/>
            <a:r>
              <a:rPr lang="en-US" sz="3200" dirty="0"/>
              <a:t>Motivational Interviewing: </a:t>
            </a:r>
            <a:br>
              <a:rPr lang="en-US" sz="3200" dirty="0"/>
            </a:br>
            <a:r>
              <a:rPr lang="en-US" sz="3200" dirty="0"/>
              <a:t>A tool to improve health outcomes across </a:t>
            </a:r>
            <a:br>
              <a:rPr lang="en-US" sz="3200" dirty="0"/>
            </a:br>
            <a:r>
              <a:rPr lang="en-US" sz="3200" dirty="0"/>
              <a:t>the HIV Continuum </a:t>
            </a:r>
            <a:endParaRPr lang="en-US" sz="3200" dirty="0">
              <a:latin typeface="+mn-lt"/>
              <a:cs typeface="Arabic Typesetting" panose="03020402040406030203" pitchFamily="66" charset="-78"/>
            </a:endParaRPr>
          </a:p>
        </p:txBody>
      </p:sp>
      <p:sp>
        <p:nvSpPr>
          <p:cNvPr id="7" name="object 5"/>
          <p:cNvSpPr txBox="1">
            <a:spLocks noGrp="1"/>
          </p:cNvSpPr>
          <p:nvPr>
            <p:ph type="subTitle" idx="1"/>
          </p:nvPr>
        </p:nvSpPr>
        <p:spPr>
          <a:xfrm>
            <a:off x="308305" y="3257550"/>
            <a:ext cx="8527387" cy="1951303"/>
          </a:xfrm>
          <a:prstGeom prst="rect">
            <a:avLst/>
          </a:prstGeom>
        </p:spPr>
        <p:txBody>
          <a:bodyPr vert="horz" wrap="square" lIns="0" tIns="0" rIns="0" bIns="0" rtlCol="0">
            <a:spAutoFit/>
          </a:bodyPr>
          <a:lstStyle/>
          <a:p>
            <a:pPr algn="ctr"/>
            <a:r>
              <a:rPr lang="en-US" sz="1400" dirty="0">
                <a:solidFill>
                  <a:schemeClr val="tx1"/>
                </a:solidFill>
              </a:rPr>
              <a:t>Kathryn Fergus</a:t>
            </a:r>
          </a:p>
          <a:p>
            <a:pPr algn="ctr"/>
            <a:r>
              <a:rPr lang="en-US" sz="1400" dirty="0"/>
              <a:t>AETC Program Manager </a:t>
            </a:r>
          </a:p>
          <a:p>
            <a:pPr algn="ctr"/>
            <a:r>
              <a:rPr lang="en-US" sz="1400" dirty="0"/>
              <a:t>Houston AIDS Education and Training Center</a:t>
            </a:r>
          </a:p>
          <a:p>
            <a:pPr algn="ctr"/>
            <a:r>
              <a:rPr lang="en-US" sz="1400" dirty="0"/>
              <a:t>Baylor College of Medicine</a:t>
            </a:r>
          </a:p>
          <a:p>
            <a:pPr algn="ctr"/>
            <a:r>
              <a:rPr lang="en-US" sz="1400" dirty="0"/>
              <a:t>Feb 15, 2023  </a:t>
            </a:r>
          </a:p>
          <a:p>
            <a:pPr algn="ctr"/>
            <a:endParaRPr lang="en-US" sz="1800" dirty="0">
              <a:solidFill>
                <a:srgbClr val="002060"/>
              </a:solidFill>
            </a:endParaRPr>
          </a:p>
          <a:p>
            <a:pPr marL="1270" algn="ctr">
              <a:lnSpc>
                <a:spcPct val="100000"/>
              </a:lnSpc>
            </a:pPr>
            <a:endParaRPr lang="en-US" dirty="0">
              <a:latin typeface="Calibri"/>
              <a:cs typeface="Calibri"/>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910217" y="138199"/>
            <a:ext cx="1074369" cy="992192"/>
          </a:xfrm>
          <a:prstGeom prst="rect">
            <a:avLst/>
          </a:prstGeom>
        </p:spPr>
      </p:pic>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4715932"/>
            <a:ext cx="5159234" cy="584775"/>
          </a:xfrm>
          <a:prstGeom prst="rect">
            <a:avLst/>
          </a:prstGeom>
        </p:spPr>
        <p:txBody>
          <a:bodyPr wrap="square">
            <a:spAutoFit/>
          </a:bodyPr>
          <a:lstStyle/>
          <a:p>
            <a:r>
              <a:rPr lang="en-US" sz="800" dirty="0">
                <a:solidFill>
                  <a:schemeClr val="bg1"/>
                </a:solidFill>
                <a:latin typeface="Open Sans"/>
              </a:rPr>
              <a:t>(</a:t>
            </a:r>
            <a:r>
              <a:rPr lang="en-US" sz="800" dirty="0" err="1">
                <a:solidFill>
                  <a:schemeClr val="bg1"/>
                </a:solidFill>
              </a:rPr>
              <a:t>Tervalon</a:t>
            </a:r>
            <a:r>
              <a:rPr lang="en-US" sz="800" dirty="0">
                <a:solidFill>
                  <a:schemeClr val="bg1"/>
                </a:solidFill>
              </a:rPr>
              <a:t> M., Murray-</a:t>
            </a:r>
            <a:r>
              <a:rPr lang="en-US" sz="800" dirty="0" err="1">
                <a:solidFill>
                  <a:schemeClr val="bg1"/>
                </a:solidFill>
              </a:rPr>
              <a:t>García</a:t>
            </a:r>
            <a:r>
              <a:rPr lang="en-US" sz="800" dirty="0">
                <a:solidFill>
                  <a:schemeClr val="bg1"/>
                </a:solidFill>
              </a:rPr>
              <a:t> J. (1998). Cultural humility versus cultural competence: A critical distinction in defining physician training outcomes in multicultural education. </a:t>
            </a:r>
            <a:r>
              <a:rPr lang="en-US" sz="800" i="1" dirty="0">
                <a:solidFill>
                  <a:schemeClr val="bg1"/>
                </a:solidFill>
              </a:rPr>
              <a:t>Journal of Health Care for the Poor and Underserved</a:t>
            </a:r>
            <a:r>
              <a:rPr lang="en-US" sz="800" dirty="0">
                <a:solidFill>
                  <a:schemeClr val="bg1"/>
                </a:solidFill>
              </a:rPr>
              <a:t>, 9, 117-125.</a:t>
            </a:r>
          </a:p>
          <a:p>
            <a:endParaRPr lang="en-US" sz="800" dirty="0">
              <a:solidFill>
                <a:schemeClr val="bg1"/>
              </a:solidFill>
            </a:endParaRPr>
          </a:p>
        </p:txBody>
      </p:sp>
      <p:pic>
        <p:nvPicPr>
          <p:cNvPr id="8" name="Picture 7"/>
          <p:cNvPicPr>
            <a:picLocks noChangeAspect="1"/>
          </p:cNvPicPr>
          <p:nvPr/>
        </p:nvPicPr>
        <p:blipFill rotWithShape="1">
          <a:blip r:embed="rId2"/>
          <a:srcRect l="1550" t="3384" r="579"/>
          <a:stretch/>
        </p:blipFill>
        <p:spPr>
          <a:xfrm>
            <a:off x="457200" y="-1"/>
            <a:ext cx="8382000" cy="4647549"/>
          </a:xfrm>
          <a:prstGeom prst="rect">
            <a:avLst/>
          </a:prstGeom>
        </p:spPr>
      </p:pic>
    </p:spTree>
    <p:extLst>
      <p:ext uri="{BB962C8B-B14F-4D97-AF65-F5344CB8AC3E}">
        <p14:creationId xmlns:p14="http://schemas.microsoft.com/office/powerpoint/2010/main" val="408519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6" y="30769"/>
            <a:ext cx="8947361" cy="857250"/>
          </a:xfrm>
        </p:spPr>
        <p:txBody>
          <a:bodyPr/>
          <a:lstStyle/>
          <a:p>
            <a:pPr algn="ctr"/>
            <a:r>
              <a:rPr lang="en-US" dirty="0"/>
              <a:t>Traumatic Events &amp; Experiences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91355033"/>
              </p:ext>
            </p:extLst>
          </p:nvPr>
        </p:nvGraphicFramePr>
        <p:xfrm>
          <a:off x="76200" y="742951"/>
          <a:ext cx="8947361" cy="3896521"/>
        </p:xfrm>
        <a:graphic>
          <a:graphicData uri="http://schemas.openxmlformats.org/drawingml/2006/table">
            <a:tbl>
              <a:tblPr>
                <a:tableStyleId>{5C22544A-7EE6-4342-B048-85BDC9FD1C3A}</a:tableStyleId>
              </a:tblPr>
              <a:tblGrid>
                <a:gridCol w="4013095">
                  <a:extLst>
                    <a:ext uri="{9D8B030D-6E8A-4147-A177-3AD203B41FA5}">
                      <a16:colId xmlns:a16="http://schemas.microsoft.com/office/drawing/2014/main" val="246085136"/>
                    </a:ext>
                  </a:extLst>
                </a:gridCol>
                <a:gridCol w="4934266">
                  <a:extLst>
                    <a:ext uri="{9D8B030D-6E8A-4147-A177-3AD203B41FA5}">
                      <a16:colId xmlns:a16="http://schemas.microsoft.com/office/drawing/2014/main" val="671344896"/>
                    </a:ext>
                  </a:extLst>
                </a:gridCol>
              </a:tblGrid>
              <a:tr h="838614">
                <a:tc>
                  <a:txBody>
                    <a:bodyPr/>
                    <a:lstStyle/>
                    <a:p>
                      <a:r>
                        <a:rPr lang="en-US" sz="1600" dirty="0"/>
                        <a:t>Grief/Betrayal/Loss</a:t>
                      </a:r>
                      <a:r>
                        <a:rPr lang="en-US" sz="1600" baseline="0" dirty="0"/>
                        <a:t> of</a:t>
                      </a:r>
                      <a:r>
                        <a:rPr lang="en-US" sz="1600" dirty="0"/>
                        <a:t> loved</a:t>
                      </a:r>
                      <a:r>
                        <a:rPr lang="en-US" sz="1600" baseline="0" dirty="0"/>
                        <a:t> one, </a:t>
                      </a:r>
                      <a:r>
                        <a:rPr lang="en-US" sz="1600" dirty="0"/>
                        <a:t>relationships, resources, security, support, job, trust,</a:t>
                      </a:r>
                      <a:r>
                        <a:rPr lang="en-US" sz="1600" baseline="0" dirty="0"/>
                        <a:t> medical care</a:t>
                      </a:r>
                      <a:endParaRPr lang="en-US" sz="1600" dirty="0"/>
                    </a:p>
                  </a:txBody>
                  <a:tcPr marL="68580" marR="68580" marT="34290" marB="34290">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Political Unrest,</a:t>
                      </a:r>
                      <a:r>
                        <a:rPr lang="en-US" sz="1600" baseline="0" dirty="0"/>
                        <a:t> </a:t>
                      </a:r>
                      <a:r>
                        <a:rPr lang="en-US" sz="1600" dirty="0"/>
                        <a:t>Terrorism,</a:t>
                      </a:r>
                      <a:r>
                        <a:rPr lang="en-US" sz="1600" baseline="0" dirty="0"/>
                        <a:t> </a:t>
                      </a:r>
                      <a:r>
                        <a:rPr lang="en-US" sz="1600" dirty="0"/>
                        <a:t>Refugee</a:t>
                      </a:r>
                      <a:r>
                        <a:rPr lang="en-US" sz="1600" baseline="0" dirty="0"/>
                        <a:t>, War Zone, Religious Persecution, Kidnapping, Racism, Sexism, Homophobia, Transphobia</a:t>
                      </a:r>
                      <a:endParaRPr lang="en-US" sz="16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2748281737"/>
                  </a:ext>
                </a:extLst>
              </a:tr>
              <a:tr h="83861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Abandonment,</a:t>
                      </a:r>
                      <a:r>
                        <a:rPr lang="en-US" sz="1600" baseline="0" dirty="0"/>
                        <a:t> </a:t>
                      </a:r>
                      <a:r>
                        <a:rPr lang="en-US" sz="1600" dirty="0"/>
                        <a:t>Neglect,</a:t>
                      </a:r>
                      <a:r>
                        <a:rPr lang="en-US" sz="1600" baseline="0" dirty="0"/>
                        <a:t> </a:t>
                      </a:r>
                      <a:r>
                        <a:rPr lang="en-US" sz="1600" dirty="0"/>
                        <a:t>Separation,</a:t>
                      </a:r>
                      <a:r>
                        <a:rPr lang="en-US" sz="1600" baseline="0" dirty="0"/>
                        <a:t> </a:t>
                      </a:r>
                      <a:r>
                        <a:rPr lang="en-US" sz="1600" dirty="0"/>
                        <a:t>Rejection, Isolation, Quarantine, Forced</a:t>
                      </a:r>
                      <a:r>
                        <a:rPr lang="en-US" sz="1600" baseline="0" dirty="0"/>
                        <a:t> Confinement </a:t>
                      </a:r>
                      <a:endParaRPr lang="en-US" sz="1600" dirty="0"/>
                    </a:p>
                  </a:txBody>
                  <a:tcPr marL="68580" marR="68580" marT="34290" marB="34290">
                    <a:solidFill>
                      <a:schemeClr val="accent6">
                        <a:lumMod val="20000"/>
                        <a:lumOff val="80000"/>
                      </a:schemeClr>
                    </a:solidFill>
                  </a:tcPr>
                </a:tc>
                <a:tc>
                  <a:txBody>
                    <a:bodyPr/>
                    <a:lstStyle/>
                    <a:p>
                      <a:r>
                        <a:rPr lang="en-US" sz="1600" dirty="0"/>
                        <a:t>Serious</a:t>
                      </a:r>
                      <a:r>
                        <a:rPr lang="en-US" sz="1600" baseline="0" dirty="0"/>
                        <a:t> Medical/Mental Illness/Disability -  diagnosis, hospitalization, treatment, symptoms, suicide</a:t>
                      </a:r>
                      <a:endParaRPr lang="en-US" sz="16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3132337188"/>
                  </a:ext>
                </a:extLst>
              </a:tr>
              <a:tr h="83861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Natural</a:t>
                      </a:r>
                      <a:r>
                        <a:rPr lang="en-US" sz="1600" baseline="0" dirty="0"/>
                        <a:t>/Man-made </a:t>
                      </a:r>
                      <a:r>
                        <a:rPr lang="en-US" sz="1600" dirty="0"/>
                        <a:t>Accidents,</a:t>
                      </a:r>
                      <a:r>
                        <a:rPr lang="en-US" sz="1600" baseline="0" dirty="0"/>
                        <a:t> </a:t>
                      </a:r>
                      <a:r>
                        <a:rPr lang="en-US" sz="1600" dirty="0"/>
                        <a:t>Disaster</a:t>
                      </a:r>
                      <a:r>
                        <a:rPr lang="en-US" sz="1600" baseline="0" dirty="0"/>
                        <a:t> </a:t>
                      </a:r>
                      <a:endParaRPr lang="en-US" sz="1600" dirty="0"/>
                    </a:p>
                  </a:txBody>
                  <a:tcPr marL="68580" marR="68580" marT="34290" marB="34290">
                    <a:solidFill>
                      <a:schemeClr val="accent6">
                        <a:lumMod val="20000"/>
                        <a:lumOff val="80000"/>
                      </a:schemeClr>
                    </a:solidFill>
                  </a:tcPr>
                </a:tc>
                <a:tc>
                  <a:txBody>
                    <a:bodyPr/>
                    <a:lstStyle/>
                    <a:p>
                      <a:r>
                        <a:rPr lang="en-US" sz="1600" dirty="0"/>
                        <a:t>Incarceration/Judicial</a:t>
                      </a:r>
                      <a:r>
                        <a:rPr lang="en-US" sz="1600" baseline="0" dirty="0"/>
                        <a:t> System/Interactions with Police/ Authority figures, Child Protective Services (CPS), Foster Care</a:t>
                      </a:r>
                      <a:endParaRPr lang="en-US" sz="16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3967296955"/>
                  </a:ext>
                </a:extLst>
              </a:tr>
              <a:tr h="58057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Homelessness,</a:t>
                      </a:r>
                      <a:r>
                        <a:rPr lang="en-US" sz="1600" baseline="0" dirty="0"/>
                        <a:t> </a:t>
                      </a:r>
                      <a:r>
                        <a:rPr lang="en-US" sz="1600" dirty="0"/>
                        <a:t>Frequent Moves,</a:t>
                      </a:r>
                      <a:r>
                        <a:rPr lang="en-US" sz="1600" baseline="0" dirty="0"/>
                        <a:t> </a:t>
                      </a:r>
                      <a:r>
                        <a:rPr lang="en-US" sz="1600" dirty="0"/>
                        <a:t>Eviction, Home Invasion</a:t>
                      </a:r>
                    </a:p>
                  </a:txBody>
                  <a:tcPr marL="68580" marR="68580" marT="34290" marB="34290">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Physical/sexual/emotional/verbal/financial</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Abuse, Coercion,</a:t>
                      </a:r>
                      <a:r>
                        <a:rPr lang="en-US" sz="1600" baseline="0" dirty="0"/>
                        <a:t> A</a:t>
                      </a:r>
                      <a:r>
                        <a:rPr lang="en-US" sz="1600" dirty="0"/>
                        <a:t>ssault  </a:t>
                      </a:r>
                    </a:p>
                  </a:txBody>
                  <a:tcPr marL="68580" marR="68580" marT="34290" marB="34290">
                    <a:solidFill>
                      <a:schemeClr val="accent6">
                        <a:lumMod val="20000"/>
                        <a:lumOff val="80000"/>
                      </a:schemeClr>
                    </a:solidFill>
                  </a:tcPr>
                </a:tc>
                <a:extLst>
                  <a:ext uri="{0D108BD9-81ED-4DB2-BD59-A6C34878D82A}">
                    <a16:rowId xmlns:a16="http://schemas.microsoft.com/office/drawing/2014/main" val="1021645854"/>
                  </a:ext>
                </a:extLst>
              </a:tr>
              <a:tr h="7897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Physical/cyber/emotional</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Bullying, Stalking,</a:t>
                      </a:r>
                      <a:r>
                        <a:rPr lang="en-US" sz="1600" baseline="0" dirty="0"/>
                        <a:t> H</a:t>
                      </a:r>
                      <a:r>
                        <a:rPr lang="en-US" sz="1600" dirty="0"/>
                        <a:t>arassment, </a:t>
                      </a:r>
                    </a:p>
                  </a:txBody>
                  <a:tcPr marL="68580" marR="68580" marT="34290" marB="34290">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Violence – </a:t>
                      </a:r>
                      <a:r>
                        <a:rPr lang="en-US" sz="1600" i="0" dirty="0"/>
                        <a:t>Intimate Partner/Domestic (</a:t>
                      </a:r>
                      <a:r>
                        <a:rPr lang="en-US" sz="1600" dirty="0"/>
                        <a:t>IP/D),</a:t>
                      </a:r>
                      <a:r>
                        <a:rPr lang="en-US" sz="1600" baseline="0" dirty="0"/>
                        <a:t> community, school, towards animals, robbery, murder, rape, incest</a:t>
                      </a:r>
                      <a:endParaRPr lang="en-US" sz="16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2929571845"/>
                  </a:ext>
                </a:extLst>
              </a:tr>
            </a:tbl>
          </a:graphicData>
        </a:graphic>
      </p:graphicFrame>
    </p:spTree>
    <p:extLst>
      <p:ext uri="{BB962C8B-B14F-4D97-AF65-F5344CB8AC3E}">
        <p14:creationId xmlns:p14="http://schemas.microsoft.com/office/powerpoint/2010/main" val="270213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33"/>
            <a:ext cx="8315569" cy="613172"/>
          </a:xfrm>
        </p:spPr>
        <p:txBody>
          <a:bodyPr/>
          <a:lstStyle/>
          <a:p>
            <a:pPr algn="ctr"/>
            <a:r>
              <a:rPr lang="en-US" sz="2800" dirty="0"/>
              <a:t>Normalize the Process: Getting through it vs over it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pic>
        <p:nvPicPr>
          <p:cNvPr id="5" name="Picture 4"/>
          <p:cNvPicPr/>
          <p:nvPr/>
        </p:nvPicPr>
        <p:blipFill rotWithShape="1">
          <a:blip r:embed="rId3"/>
          <a:srcRect l="37309" t="15100" r="1166"/>
          <a:stretch/>
        </p:blipFill>
        <p:spPr>
          <a:xfrm>
            <a:off x="29497" y="1145360"/>
            <a:ext cx="4572000" cy="3479130"/>
          </a:xfrm>
          <a:prstGeom prst="rect">
            <a:avLst/>
          </a:prstGeom>
        </p:spPr>
      </p:pic>
      <p:pic>
        <p:nvPicPr>
          <p:cNvPr id="3" name="Picture 2"/>
          <p:cNvPicPr>
            <a:picLocks noChangeAspect="1"/>
          </p:cNvPicPr>
          <p:nvPr/>
        </p:nvPicPr>
        <p:blipFill rotWithShape="1">
          <a:blip r:embed="rId4"/>
          <a:srcRect l="3718" t="5577" r="1640"/>
          <a:stretch/>
        </p:blipFill>
        <p:spPr>
          <a:xfrm>
            <a:off x="4651399" y="1145360"/>
            <a:ext cx="4492602" cy="3479130"/>
          </a:xfrm>
          <a:prstGeom prst="rect">
            <a:avLst/>
          </a:prstGeom>
        </p:spPr>
      </p:pic>
      <p:sp>
        <p:nvSpPr>
          <p:cNvPr id="6" name="Rectangle 5"/>
          <p:cNvSpPr/>
          <p:nvPr/>
        </p:nvSpPr>
        <p:spPr>
          <a:xfrm>
            <a:off x="3426388" y="4780371"/>
            <a:ext cx="5105400" cy="246221"/>
          </a:xfrm>
          <a:prstGeom prst="rect">
            <a:avLst/>
          </a:prstGeom>
        </p:spPr>
        <p:txBody>
          <a:bodyPr wrap="square">
            <a:spAutoFit/>
          </a:bodyPr>
          <a:lstStyle/>
          <a:p>
            <a:r>
              <a:rPr lang="en-US" sz="1000" dirty="0">
                <a:solidFill>
                  <a:schemeClr val="bg1"/>
                </a:solidFill>
              </a:rPr>
              <a:t>http://changingminds.org/disciplines/change_management/kubler_ross/kubler_ross.htm</a:t>
            </a:r>
          </a:p>
        </p:txBody>
      </p:sp>
    </p:spTree>
    <p:extLst>
      <p:ext uri="{BB962C8B-B14F-4D97-AF65-F5344CB8AC3E}">
        <p14:creationId xmlns:p14="http://schemas.microsoft.com/office/powerpoint/2010/main" val="151778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D0C52D-6153-4B14-C8AD-E6B82268569C}"/>
              </a:ext>
            </a:extLst>
          </p:cNvPr>
          <p:cNvSpPr>
            <a:spLocks noGrp="1"/>
          </p:cNvSpPr>
          <p:nvPr>
            <p:ph type="sldNum" sz="quarter" idx="12"/>
          </p:nvPr>
        </p:nvSpPr>
        <p:spPr/>
        <p:txBody>
          <a:bodyPr/>
          <a:lstStyle/>
          <a:p>
            <a:fld id="{9F49499B-0A11-F941-988B-5A98BBA90756}" type="slidenum">
              <a:rPr lang="en-US" smtClean="0">
                <a:solidFill>
                  <a:srgbClr val="FFFFFF"/>
                </a:solidFill>
              </a:rPr>
              <a:pPr/>
              <a:t>13</a:t>
            </a:fld>
            <a:endParaRPr lang="en-US" dirty="0">
              <a:solidFill>
                <a:srgbClr val="FFFFFF"/>
              </a:solidFill>
            </a:endParaRPr>
          </a:p>
        </p:txBody>
      </p:sp>
      <p:sp>
        <p:nvSpPr>
          <p:cNvPr id="8" name="Title 1">
            <a:extLst>
              <a:ext uri="{FF2B5EF4-FFF2-40B4-BE49-F238E27FC236}">
                <a16:creationId xmlns:a16="http://schemas.microsoft.com/office/drawing/2014/main" id="{D7FE000A-3DB2-1D96-663D-A58F3FC19144}"/>
              </a:ext>
            </a:extLst>
          </p:cNvPr>
          <p:cNvSpPr txBox="1">
            <a:spLocks noGrp="1"/>
          </p:cNvSpPr>
          <p:nvPr>
            <p:ph type="title"/>
          </p:nvPr>
        </p:nvSpPr>
        <p:spPr>
          <a:xfrm>
            <a:off x="414337" y="25960"/>
            <a:ext cx="8315325" cy="857250"/>
          </a:xfrm>
          <a:prstGeom prst="rect">
            <a:avLst/>
          </a:prstGeom>
        </p:spPr>
        <p:txBody>
          <a:bodyPr anchor="ct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dirty="0"/>
              <a:t>How Stigma Leads To Sickness</a:t>
            </a:r>
          </a:p>
        </p:txBody>
      </p:sp>
      <p:pic>
        <p:nvPicPr>
          <p:cNvPr id="9" name="Content Placeholder 3">
            <a:extLst>
              <a:ext uri="{FF2B5EF4-FFF2-40B4-BE49-F238E27FC236}">
                <a16:creationId xmlns:a16="http://schemas.microsoft.com/office/drawing/2014/main" id="{A650FDEB-0447-26C9-D88B-1879C334B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6" t="16651" r="2532" b="10928"/>
          <a:stretch/>
        </p:blipFill>
        <p:spPr>
          <a:xfrm>
            <a:off x="2075329" y="860958"/>
            <a:ext cx="4648200" cy="3761083"/>
          </a:xfrm>
          <a:prstGeom prst="rect">
            <a:avLst/>
          </a:prstGeom>
          <a:noFill/>
        </p:spPr>
      </p:pic>
      <p:sp>
        <p:nvSpPr>
          <p:cNvPr id="4" name="TextBox 3">
            <a:extLst>
              <a:ext uri="{FF2B5EF4-FFF2-40B4-BE49-F238E27FC236}">
                <a16:creationId xmlns:a16="http://schemas.microsoft.com/office/drawing/2014/main" id="{77ACE2CA-935F-C07F-724C-F06730950E2F}"/>
              </a:ext>
            </a:extLst>
          </p:cNvPr>
          <p:cNvSpPr txBox="1"/>
          <p:nvPr/>
        </p:nvSpPr>
        <p:spPr>
          <a:xfrm>
            <a:off x="6689263" y="4335241"/>
            <a:ext cx="2428870" cy="369332"/>
          </a:xfrm>
          <a:prstGeom prst="rect">
            <a:avLst/>
          </a:prstGeom>
          <a:noFill/>
        </p:spPr>
        <p:txBody>
          <a:bodyPr wrap="none" rtlCol="0">
            <a:spAutoFit/>
          </a:bodyPr>
          <a:lstStyle/>
          <a:p>
            <a:r>
              <a:rPr lang="en-US" dirty="0">
                <a:solidFill>
                  <a:srgbClr val="FF0000"/>
                </a:solidFill>
              </a:rPr>
              <a:t>Poor health outcomes</a:t>
            </a:r>
          </a:p>
        </p:txBody>
      </p:sp>
      <p:cxnSp>
        <p:nvCxnSpPr>
          <p:cNvPr id="6" name="Straight Arrow Connector 5">
            <a:extLst>
              <a:ext uri="{FF2B5EF4-FFF2-40B4-BE49-F238E27FC236}">
                <a16:creationId xmlns:a16="http://schemas.microsoft.com/office/drawing/2014/main" id="{E47AFFC7-7F9D-4E03-7954-966495978B1E}"/>
              </a:ext>
            </a:extLst>
          </p:cNvPr>
          <p:cNvCxnSpPr>
            <a:cxnSpLocks/>
          </p:cNvCxnSpPr>
          <p:nvPr/>
        </p:nvCxnSpPr>
        <p:spPr>
          <a:xfrm>
            <a:off x="5181600" y="4552950"/>
            <a:ext cx="15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751978" y="4810455"/>
            <a:ext cx="4770205" cy="246221"/>
          </a:xfrm>
          <a:prstGeom prst="rect">
            <a:avLst/>
          </a:prstGeom>
        </p:spPr>
        <p:txBody>
          <a:bodyPr wrap="square">
            <a:spAutoFit/>
          </a:bodyPr>
          <a:lstStyle/>
          <a:p>
            <a:r>
              <a:rPr lang="en-US" sz="1000" dirty="0">
                <a:solidFill>
                  <a:schemeClr val="bg1"/>
                </a:solidFill>
              </a:rPr>
              <a:t>https://www.beintheknow.org/understanding-hiv-epidemic/context/stigma-and-hiv</a:t>
            </a:r>
          </a:p>
        </p:txBody>
      </p:sp>
    </p:spTree>
    <p:extLst>
      <p:ext uri="{BB962C8B-B14F-4D97-AF65-F5344CB8AC3E}">
        <p14:creationId xmlns:p14="http://schemas.microsoft.com/office/powerpoint/2010/main" val="339575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27B0-8D44-39B9-E165-C80AED1D95B6}"/>
              </a:ext>
            </a:extLst>
          </p:cNvPr>
          <p:cNvSpPr>
            <a:spLocks noGrp="1"/>
          </p:cNvSpPr>
          <p:nvPr>
            <p:ph type="title"/>
          </p:nvPr>
        </p:nvSpPr>
        <p:spPr>
          <a:xfrm>
            <a:off x="457200" y="625812"/>
            <a:ext cx="3341076" cy="3491186"/>
          </a:xfrm>
        </p:spPr>
        <p:txBody>
          <a:bodyPr/>
          <a:lstStyle/>
          <a:p>
            <a:pPr algn="ctr"/>
            <a:r>
              <a:rPr lang="en-US" dirty="0"/>
              <a:t>Acute &amp; Prolonged </a:t>
            </a:r>
            <a:br>
              <a:rPr lang="en-US" dirty="0"/>
            </a:br>
            <a:r>
              <a:rPr lang="en-US" dirty="0"/>
              <a:t>Impacts of Stress</a:t>
            </a:r>
          </a:p>
        </p:txBody>
      </p:sp>
      <p:sp>
        <p:nvSpPr>
          <p:cNvPr id="5" name="Slide Number Placeholder 4">
            <a:extLst>
              <a:ext uri="{FF2B5EF4-FFF2-40B4-BE49-F238E27FC236}">
                <a16:creationId xmlns:a16="http://schemas.microsoft.com/office/drawing/2014/main" id="{0BC1103C-10B9-0BD3-3F3C-319CEEABD835}"/>
              </a:ext>
            </a:extLst>
          </p:cNvPr>
          <p:cNvSpPr>
            <a:spLocks noGrp="1"/>
          </p:cNvSpPr>
          <p:nvPr>
            <p:ph type="sldNum" sz="quarter" idx="12"/>
          </p:nvPr>
        </p:nvSpPr>
        <p:spPr/>
        <p:txBody>
          <a:bodyPr/>
          <a:lstStyle/>
          <a:p>
            <a:fld id="{6E2D2B3B-882E-40F3-A32F-6DD516915044}" type="slidenum">
              <a:rPr lang="en-US" smtClean="0"/>
              <a:pPr/>
              <a:t>14</a:t>
            </a:fld>
            <a:endParaRPr lang="en-US"/>
          </a:p>
        </p:txBody>
      </p:sp>
      <p:pic>
        <p:nvPicPr>
          <p:cNvPr id="6" name="Picture 5">
            <a:extLst>
              <a:ext uri="{FF2B5EF4-FFF2-40B4-BE49-F238E27FC236}">
                <a16:creationId xmlns:a16="http://schemas.microsoft.com/office/drawing/2014/main" id="{42CD1221-95E6-DE1D-D7AE-C98E273D48B7}"/>
              </a:ext>
            </a:extLst>
          </p:cNvPr>
          <p:cNvPicPr>
            <a:picLocks noChangeAspect="1"/>
          </p:cNvPicPr>
          <p:nvPr/>
        </p:nvPicPr>
        <p:blipFill>
          <a:blip r:embed="rId3"/>
          <a:stretch>
            <a:fillRect/>
          </a:stretch>
        </p:blipFill>
        <p:spPr>
          <a:xfrm>
            <a:off x="4002303" y="223564"/>
            <a:ext cx="4295682" cy="4295682"/>
          </a:xfrm>
          <a:prstGeom prst="rect">
            <a:avLst/>
          </a:prstGeom>
        </p:spPr>
      </p:pic>
      <p:sp>
        <p:nvSpPr>
          <p:cNvPr id="3" name="Rectangle 2"/>
          <p:cNvSpPr/>
          <p:nvPr/>
        </p:nvSpPr>
        <p:spPr>
          <a:xfrm>
            <a:off x="2487015" y="4780371"/>
            <a:ext cx="6019800" cy="246221"/>
          </a:xfrm>
          <a:prstGeom prst="rect">
            <a:avLst/>
          </a:prstGeom>
        </p:spPr>
        <p:txBody>
          <a:bodyPr wrap="square">
            <a:spAutoFit/>
          </a:bodyPr>
          <a:lstStyle/>
          <a:p>
            <a:r>
              <a:rPr lang="en-US" sz="1000" dirty="0">
                <a:solidFill>
                  <a:schemeClr val="bg1"/>
                </a:solidFill>
              </a:rPr>
              <a:t>https://www.mayoclinic.org/healthy-lifestyle/stress-management/in-depth/stress-symptoms/art-20050987</a:t>
            </a:r>
          </a:p>
        </p:txBody>
      </p:sp>
    </p:spTree>
    <p:extLst>
      <p:ext uri="{BB962C8B-B14F-4D97-AF65-F5344CB8AC3E}">
        <p14:creationId xmlns:p14="http://schemas.microsoft.com/office/powerpoint/2010/main" val="275037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CEC9-ED75-3D4D-CA0A-95C022ECDC62}"/>
              </a:ext>
            </a:extLst>
          </p:cNvPr>
          <p:cNvSpPr>
            <a:spLocks noGrp="1"/>
          </p:cNvSpPr>
          <p:nvPr>
            <p:ph type="title"/>
          </p:nvPr>
        </p:nvSpPr>
        <p:spPr>
          <a:xfrm>
            <a:off x="457200" y="205979"/>
            <a:ext cx="8315569" cy="857250"/>
          </a:xfrm>
        </p:spPr>
        <p:txBody>
          <a:bodyPr anchor="ctr">
            <a:normAutofit/>
          </a:bodyPr>
          <a:lstStyle/>
          <a:p>
            <a:pPr algn="ctr"/>
            <a:r>
              <a:rPr lang="en-US" dirty="0"/>
              <a:t>Traumatic stress responses</a:t>
            </a:r>
          </a:p>
        </p:txBody>
      </p:sp>
      <p:sp>
        <p:nvSpPr>
          <p:cNvPr id="3" name="Content Placeholder 2">
            <a:extLst>
              <a:ext uri="{FF2B5EF4-FFF2-40B4-BE49-F238E27FC236}">
                <a16:creationId xmlns:a16="http://schemas.microsoft.com/office/drawing/2014/main" id="{7DFF2C97-003E-81A7-27F9-5284B221F29F}"/>
              </a:ext>
            </a:extLst>
          </p:cNvPr>
          <p:cNvSpPr>
            <a:spLocks noGrp="1"/>
          </p:cNvSpPr>
          <p:nvPr>
            <p:ph sz="half" idx="1"/>
          </p:nvPr>
        </p:nvSpPr>
        <p:spPr>
          <a:xfrm>
            <a:off x="304800" y="1063229"/>
            <a:ext cx="4409874" cy="3565921"/>
          </a:xfrm>
        </p:spPr>
        <p:txBody>
          <a:bodyPr>
            <a:normAutofit lnSpcReduction="10000"/>
          </a:bodyPr>
          <a:lstStyle/>
          <a:p>
            <a:pPr>
              <a:lnSpc>
                <a:spcPct val="90000"/>
              </a:lnSpc>
            </a:pPr>
            <a:r>
              <a:rPr lang="en-US" sz="1600" b="1" dirty="0"/>
              <a:t>Fight </a:t>
            </a:r>
            <a:r>
              <a:rPr lang="en-US" sz="1600" dirty="0"/>
              <a:t>– Temper and angry outbursts, aggressive, dominates and controls, demands perfection from others, pursues power and control, impulsive decision making, critical and rageful </a:t>
            </a:r>
          </a:p>
          <a:p>
            <a:pPr>
              <a:lnSpc>
                <a:spcPct val="90000"/>
              </a:lnSpc>
            </a:pPr>
            <a:r>
              <a:rPr lang="en-US" sz="1600" b="1" dirty="0"/>
              <a:t>Flight</a:t>
            </a:r>
            <a:r>
              <a:rPr lang="en-US" sz="1600" dirty="0"/>
              <a:t> – Feelings of panic and anxiety, obsessive or compulsive disorders, always on the go or staying busy, over worrying, hyperactive, over analytical </a:t>
            </a:r>
          </a:p>
          <a:p>
            <a:pPr>
              <a:lnSpc>
                <a:spcPct val="90000"/>
              </a:lnSpc>
            </a:pPr>
            <a:r>
              <a:rPr lang="en-US" sz="1600" b="1" dirty="0"/>
              <a:t>Freeze</a:t>
            </a:r>
            <a:r>
              <a:rPr lang="en-US" sz="1600" dirty="0"/>
              <a:t> – Depression, dissociation, brain fog, avoiding human contact, detached, struggles with decisions, hibernating, isolation, lifeless </a:t>
            </a:r>
          </a:p>
          <a:p>
            <a:pPr>
              <a:lnSpc>
                <a:spcPct val="90000"/>
              </a:lnSpc>
            </a:pPr>
            <a:r>
              <a:rPr lang="en-US" sz="1600" b="1" dirty="0"/>
              <a:t>Fawn</a:t>
            </a:r>
            <a:r>
              <a:rPr lang="en-US" sz="1600" dirty="0"/>
              <a:t> – People pleasing, co-dependent, lack of boundaries, defers to others to make decisions, avoids conflicts, concerned about fitting in </a:t>
            </a:r>
          </a:p>
        </p:txBody>
      </p:sp>
      <p:pic>
        <p:nvPicPr>
          <p:cNvPr id="5" name="Picture 4">
            <a:extLst>
              <a:ext uri="{FF2B5EF4-FFF2-40B4-BE49-F238E27FC236}">
                <a16:creationId xmlns:a16="http://schemas.microsoft.com/office/drawing/2014/main" id="{F7B9A08B-E22D-53A3-EDDC-91A40F9006C8}"/>
              </a:ext>
            </a:extLst>
          </p:cNvPr>
          <p:cNvPicPr>
            <a:picLocks noChangeAspect="1"/>
          </p:cNvPicPr>
          <p:nvPr/>
        </p:nvPicPr>
        <p:blipFill>
          <a:blip r:embed="rId3"/>
          <a:stretch>
            <a:fillRect/>
          </a:stretch>
        </p:blipFill>
        <p:spPr>
          <a:xfrm>
            <a:off x="4569906" y="1276350"/>
            <a:ext cx="4409874" cy="2590800"/>
          </a:xfrm>
          <a:prstGeom prst="rect">
            <a:avLst/>
          </a:prstGeom>
          <a:noFill/>
        </p:spPr>
      </p:pic>
      <p:sp>
        <p:nvSpPr>
          <p:cNvPr id="4" name="Slide Number Placeholder 3">
            <a:extLst>
              <a:ext uri="{FF2B5EF4-FFF2-40B4-BE49-F238E27FC236}">
                <a16:creationId xmlns:a16="http://schemas.microsoft.com/office/drawing/2014/main" id="{FB6F9B8E-A24E-CFB0-39E3-303CF18339E0}"/>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15</a:t>
            </a:fld>
            <a:endParaRPr lang="en-US"/>
          </a:p>
        </p:txBody>
      </p:sp>
      <p:sp>
        <p:nvSpPr>
          <p:cNvPr id="6" name="Rectangle 5"/>
          <p:cNvSpPr/>
          <p:nvPr/>
        </p:nvSpPr>
        <p:spPr>
          <a:xfrm>
            <a:off x="2590800" y="4780371"/>
            <a:ext cx="5879090" cy="246221"/>
          </a:xfrm>
          <a:prstGeom prst="rect">
            <a:avLst/>
          </a:prstGeom>
        </p:spPr>
        <p:txBody>
          <a:bodyPr wrap="square">
            <a:spAutoFit/>
          </a:bodyPr>
          <a:lstStyle/>
          <a:p>
            <a:pPr fontAlgn="base">
              <a:buFont typeface="Arial" panose="020B0604020202020204" pitchFamily="34" charset="0"/>
              <a:buChar char="•"/>
            </a:pPr>
            <a:r>
              <a:rPr lang="en-US" sz="1000" dirty="0">
                <a:solidFill>
                  <a:schemeClr val="bg1"/>
                </a:solidFill>
                <a:latin typeface="var(--ricos-custom-p-font-family,unset)"/>
                <a:hlinkClick r:id="rId4"/>
              </a:rPr>
              <a:t>https://www.helpguide.org/articles/ptsd-trauma/coping-with-emotional-and-psychological-trauma.htm</a:t>
            </a:r>
            <a:endParaRPr lang="en-US" sz="1000" dirty="0">
              <a:solidFill>
                <a:schemeClr val="bg1"/>
              </a:solidFill>
              <a:latin typeface="var(--ricos-custom-p-font-family,unset)"/>
            </a:endParaRPr>
          </a:p>
        </p:txBody>
      </p:sp>
    </p:spTree>
    <p:extLst>
      <p:ext uri="{BB962C8B-B14F-4D97-AF65-F5344CB8AC3E}">
        <p14:creationId xmlns:p14="http://schemas.microsoft.com/office/powerpoint/2010/main" val="377789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7166-D206-683A-196E-363DB750310E}"/>
              </a:ext>
            </a:extLst>
          </p:cNvPr>
          <p:cNvSpPr>
            <a:spLocks noGrp="1"/>
          </p:cNvSpPr>
          <p:nvPr>
            <p:ph type="title"/>
          </p:nvPr>
        </p:nvSpPr>
        <p:spPr>
          <a:xfrm>
            <a:off x="382428" y="19769"/>
            <a:ext cx="8315569" cy="857250"/>
          </a:xfrm>
        </p:spPr>
        <p:txBody>
          <a:bodyPr/>
          <a:lstStyle/>
          <a:p>
            <a:pPr algn="ctr"/>
            <a:r>
              <a:rPr lang="en-US" dirty="0"/>
              <a:t>Resilience</a:t>
            </a:r>
          </a:p>
        </p:txBody>
      </p:sp>
      <p:sp>
        <p:nvSpPr>
          <p:cNvPr id="3" name="Content Placeholder 2">
            <a:extLst>
              <a:ext uri="{FF2B5EF4-FFF2-40B4-BE49-F238E27FC236}">
                <a16:creationId xmlns:a16="http://schemas.microsoft.com/office/drawing/2014/main" id="{7C69002F-0AC1-3F3C-5CE1-F2B3AB528C04}"/>
              </a:ext>
            </a:extLst>
          </p:cNvPr>
          <p:cNvSpPr>
            <a:spLocks noGrp="1"/>
          </p:cNvSpPr>
          <p:nvPr>
            <p:ph idx="1"/>
          </p:nvPr>
        </p:nvSpPr>
        <p:spPr>
          <a:xfrm>
            <a:off x="-23003" y="666750"/>
            <a:ext cx="9080427" cy="3275474"/>
          </a:xfrm>
        </p:spPr>
        <p:txBody>
          <a:bodyPr>
            <a:normAutofit/>
          </a:bodyPr>
          <a:lstStyle/>
          <a:p>
            <a:r>
              <a:rPr lang="en-US" sz="2000" dirty="0"/>
              <a:t>Refers to a person’s ability to recover from and adapt to difficult experiences. </a:t>
            </a:r>
          </a:p>
          <a:p>
            <a:pPr marL="114300" indent="0">
              <a:buNone/>
            </a:pPr>
            <a:endParaRPr lang="en-US" sz="800" dirty="0"/>
          </a:p>
          <a:p>
            <a:r>
              <a:rPr lang="en-US" sz="2000" dirty="0"/>
              <a:t>The most common resilience factor is the existence of a caring and supportive relationship. </a:t>
            </a:r>
          </a:p>
          <a:p>
            <a:pPr marL="114300" indent="0">
              <a:buNone/>
            </a:pPr>
            <a:endParaRPr lang="en-US" sz="800" dirty="0"/>
          </a:p>
          <a:p>
            <a:r>
              <a:rPr lang="en-US" sz="2000" dirty="0"/>
              <a:t>Other resilience factors include the capacity to make and follow through with plans, a positive self-view and confidence in one’s strengths and abilities. </a:t>
            </a:r>
          </a:p>
          <a:p>
            <a:pPr marL="114300" indent="0">
              <a:buNone/>
            </a:pPr>
            <a:endParaRPr lang="en-US" sz="800" dirty="0"/>
          </a:p>
          <a:p>
            <a:r>
              <a:rPr lang="en-US" sz="2000" dirty="0"/>
              <a:t>It also includes the ability to communicate, problem solve, and the capacity to manage feelings and impulses. </a:t>
            </a:r>
          </a:p>
        </p:txBody>
      </p:sp>
      <p:sp>
        <p:nvSpPr>
          <p:cNvPr id="4" name="Slide Number Placeholder 3">
            <a:extLst>
              <a:ext uri="{FF2B5EF4-FFF2-40B4-BE49-F238E27FC236}">
                <a16:creationId xmlns:a16="http://schemas.microsoft.com/office/drawing/2014/main" id="{493E6A4A-8A57-EAA2-D625-93CE69735C6D}"/>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5" name="TextBox 4">
            <a:extLst>
              <a:ext uri="{FF2B5EF4-FFF2-40B4-BE49-F238E27FC236}">
                <a16:creationId xmlns:a16="http://schemas.microsoft.com/office/drawing/2014/main" id="{A1E85CEA-EDB2-53B0-0969-1DDE3F86528B}"/>
              </a:ext>
            </a:extLst>
          </p:cNvPr>
          <p:cNvSpPr txBox="1"/>
          <p:nvPr/>
        </p:nvSpPr>
        <p:spPr>
          <a:xfrm>
            <a:off x="6385123" y="4729412"/>
            <a:ext cx="2099981" cy="300082"/>
          </a:xfrm>
          <a:prstGeom prst="rect">
            <a:avLst/>
          </a:prstGeom>
          <a:noFill/>
        </p:spPr>
        <p:txBody>
          <a:bodyPr wrap="square" rtlCol="0">
            <a:spAutoFit/>
          </a:bodyPr>
          <a:lstStyle/>
          <a:p>
            <a:r>
              <a:rPr lang="en-US" sz="1350" dirty="0">
                <a:hlinkClick r:id="rId3"/>
              </a:rPr>
              <a:t>Resilience (harvard.edu)</a:t>
            </a:r>
            <a:endParaRPr lang="en-US" sz="1350" dirty="0"/>
          </a:p>
        </p:txBody>
      </p:sp>
      <p:sp>
        <p:nvSpPr>
          <p:cNvPr id="6" name="Rectangle 5"/>
          <p:cNvSpPr/>
          <p:nvPr/>
        </p:nvSpPr>
        <p:spPr>
          <a:xfrm>
            <a:off x="1003302" y="3830419"/>
            <a:ext cx="7499228" cy="646331"/>
          </a:xfrm>
          <a:prstGeom prst="rect">
            <a:avLst/>
          </a:prstGeom>
          <a:ln>
            <a:solidFill>
              <a:schemeClr val="accent6"/>
            </a:solidFill>
          </a:ln>
        </p:spPr>
        <p:txBody>
          <a:bodyPr wrap="square">
            <a:spAutoFit/>
          </a:bodyPr>
          <a:lstStyle/>
          <a:p>
            <a:pPr marL="285750" indent="-285750">
              <a:buFont typeface="Wingdings" panose="05000000000000000000" pitchFamily="2" charset="2"/>
              <a:buChar char="ü"/>
            </a:pPr>
            <a:r>
              <a:rPr lang="en-US" dirty="0">
                <a:solidFill>
                  <a:schemeClr val="accent6"/>
                </a:solidFill>
              </a:rPr>
              <a:t>For those individuals engaged in care, resilience is positively associated with treatment adherence and undetectable viral load. </a:t>
            </a:r>
          </a:p>
        </p:txBody>
      </p:sp>
    </p:spTree>
    <p:extLst>
      <p:ext uri="{BB962C8B-B14F-4D97-AF65-F5344CB8AC3E}">
        <p14:creationId xmlns:p14="http://schemas.microsoft.com/office/powerpoint/2010/main" val="3334792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7185-61EB-790C-0DEE-727196AA3F47}"/>
              </a:ext>
            </a:extLst>
          </p:cNvPr>
          <p:cNvSpPr>
            <a:spLocks noGrp="1"/>
          </p:cNvSpPr>
          <p:nvPr>
            <p:ph type="title"/>
          </p:nvPr>
        </p:nvSpPr>
        <p:spPr>
          <a:xfrm>
            <a:off x="490539" y="0"/>
            <a:ext cx="8315569" cy="857250"/>
          </a:xfrm>
        </p:spPr>
        <p:txBody>
          <a:bodyPr/>
          <a:lstStyle/>
          <a:p>
            <a:pPr algn="ctr"/>
            <a:r>
              <a:rPr lang="en-US" sz="3600" dirty="0"/>
              <a:t>Trauma-informed Service Providers</a:t>
            </a:r>
          </a:p>
        </p:txBody>
      </p:sp>
      <p:sp>
        <p:nvSpPr>
          <p:cNvPr id="3" name="Content Placeholder 2">
            <a:extLst>
              <a:ext uri="{FF2B5EF4-FFF2-40B4-BE49-F238E27FC236}">
                <a16:creationId xmlns:a16="http://schemas.microsoft.com/office/drawing/2014/main" id="{E962CCAE-828C-36CC-C80A-18D688036596}"/>
              </a:ext>
            </a:extLst>
          </p:cNvPr>
          <p:cNvSpPr>
            <a:spLocks noGrp="1"/>
          </p:cNvSpPr>
          <p:nvPr>
            <p:ph idx="1"/>
          </p:nvPr>
        </p:nvSpPr>
        <p:spPr>
          <a:xfrm>
            <a:off x="228600" y="857251"/>
            <a:ext cx="8915399" cy="3771900"/>
          </a:xfrm>
        </p:spPr>
        <p:txBody>
          <a:bodyPr>
            <a:normAutofit fontScale="77500" lnSpcReduction="20000"/>
          </a:bodyPr>
          <a:lstStyle/>
          <a:p>
            <a:pPr marL="114298" indent="0">
              <a:buNone/>
            </a:pPr>
            <a:r>
              <a:rPr lang="en-US" sz="3300" b="1" dirty="0"/>
              <a:t>What You should know, u</a:t>
            </a:r>
            <a:r>
              <a:rPr lang="en-US" sz="3300" b="1" dirty="0">
                <a:solidFill>
                  <a:schemeClr val="tx1"/>
                </a:solidFill>
              </a:rPr>
              <a:t>nderstands</a:t>
            </a:r>
            <a:r>
              <a:rPr lang="en-US" sz="3300" b="1" dirty="0"/>
              <a:t>, a</a:t>
            </a:r>
            <a:r>
              <a:rPr lang="en-US" sz="3300" b="1" dirty="0">
                <a:solidFill>
                  <a:schemeClr val="tx1"/>
                </a:solidFill>
              </a:rPr>
              <a:t>cknowledge</a:t>
            </a:r>
            <a:r>
              <a:rPr lang="en-US" sz="3300" b="1" dirty="0"/>
              <a:t>, and b</a:t>
            </a:r>
            <a:r>
              <a:rPr lang="en-US" sz="3300" b="1" dirty="0">
                <a:solidFill>
                  <a:schemeClr val="tx1"/>
                </a:solidFill>
              </a:rPr>
              <a:t>e </a:t>
            </a:r>
            <a:r>
              <a:rPr lang="en-US" sz="3300" b="1" dirty="0"/>
              <a:t>a</a:t>
            </a:r>
            <a:r>
              <a:rPr lang="en-US" sz="3300" b="1" dirty="0">
                <a:solidFill>
                  <a:schemeClr val="tx1"/>
                </a:solidFill>
              </a:rPr>
              <a:t>ware of: </a:t>
            </a:r>
          </a:p>
          <a:p>
            <a:pPr marL="114298" indent="0">
              <a:buNone/>
            </a:pPr>
            <a:endParaRPr lang="en-US" b="1" dirty="0">
              <a:solidFill>
                <a:schemeClr val="tx1"/>
              </a:solidFill>
            </a:endParaRPr>
          </a:p>
          <a:p>
            <a:pPr>
              <a:buFont typeface="Wingdings" panose="05000000000000000000" pitchFamily="2" charset="2"/>
              <a:buChar char="§"/>
            </a:pPr>
            <a:r>
              <a:rPr lang="en-US" sz="2300" dirty="0">
                <a:solidFill>
                  <a:schemeClr val="tx1"/>
                </a:solidFill>
              </a:rPr>
              <a:t>People with HIV (PWH) are more likely to experience ongoing/increased traumatic experiences due to HIV and/or in addition to HIV.</a:t>
            </a:r>
          </a:p>
          <a:p>
            <a:pPr marL="114300" indent="0">
              <a:buNone/>
            </a:pPr>
            <a:endParaRPr lang="en-US" sz="2300" dirty="0">
              <a:solidFill>
                <a:schemeClr val="tx1"/>
              </a:solidFill>
            </a:endParaRPr>
          </a:p>
          <a:p>
            <a:pPr>
              <a:buFont typeface="Wingdings" panose="05000000000000000000" pitchFamily="2" charset="2"/>
              <a:buChar char="§"/>
            </a:pPr>
            <a:r>
              <a:rPr lang="en-US" sz="2300" dirty="0">
                <a:solidFill>
                  <a:schemeClr val="tx1"/>
                </a:solidFill>
              </a:rPr>
              <a:t>PWH may engage with healthcare and service providers </a:t>
            </a:r>
            <a:r>
              <a:rPr lang="en-US" sz="2300" dirty="0"/>
              <a:t>differently for different reasons related to past, ongoing and/or acute trauma that may or may not have been caused by, attributed to or related to HIV or in addition to HIV.</a:t>
            </a:r>
          </a:p>
          <a:p>
            <a:pPr marL="114300" indent="0">
              <a:buNone/>
            </a:pPr>
            <a:endParaRPr lang="en-US" sz="2300" dirty="0"/>
          </a:p>
          <a:p>
            <a:r>
              <a:rPr lang="en-US" sz="2300" dirty="0"/>
              <a:t>S</a:t>
            </a:r>
            <a:r>
              <a:rPr lang="en-US" sz="2300" dirty="0">
                <a:solidFill>
                  <a:schemeClr val="tx1"/>
                </a:solidFill>
              </a:rPr>
              <a:t>tructural, social</a:t>
            </a:r>
            <a:r>
              <a:rPr lang="en-US" sz="2300" dirty="0"/>
              <a:t> and </a:t>
            </a:r>
            <a:r>
              <a:rPr lang="en-US" sz="2300" dirty="0">
                <a:solidFill>
                  <a:schemeClr val="tx1"/>
                </a:solidFill>
              </a:rPr>
              <a:t>generational factors </a:t>
            </a:r>
            <a:r>
              <a:rPr lang="en-US" sz="2300" dirty="0"/>
              <a:t>vs. traumatic events/experiences and normal vs. abnormal trauma is different for everyone.</a:t>
            </a:r>
          </a:p>
          <a:p>
            <a:pPr marL="114300" indent="0">
              <a:buNone/>
            </a:pPr>
            <a:endParaRPr lang="en-US" sz="1300" dirty="0"/>
          </a:p>
          <a:p>
            <a:pPr marL="11430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BB69AC6-EB34-EF50-6702-78F464239A2C}"/>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17</a:t>
            </a:fld>
            <a:endParaRPr lang="en-US">
              <a:solidFill>
                <a:srgbClr val="FFFFFF"/>
              </a:solidFill>
              <a:latin typeface="Arial"/>
            </a:endParaRPr>
          </a:p>
        </p:txBody>
      </p:sp>
      <p:sp>
        <p:nvSpPr>
          <p:cNvPr id="5" name="TextBox 4">
            <a:extLst>
              <a:ext uri="{FF2B5EF4-FFF2-40B4-BE49-F238E27FC236}">
                <a16:creationId xmlns:a16="http://schemas.microsoft.com/office/drawing/2014/main" id="{70783AD0-32B9-0793-1A7F-70A90BD71D58}"/>
              </a:ext>
            </a:extLst>
          </p:cNvPr>
          <p:cNvSpPr txBox="1"/>
          <p:nvPr/>
        </p:nvSpPr>
        <p:spPr>
          <a:xfrm>
            <a:off x="1967527" y="4729412"/>
            <a:ext cx="6564261" cy="553998"/>
          </a:xfrm>
          <a:prstGeom prst="rect">
            <a:avLst/>
          </a:prstGeom>
          <a:noFill/>
        </p:spPr>
        <p:txBody>
          <a:bodyPr wrap="square" rtlCol="0">
            <a:spAutoFit/>
          </a:bodyPr>
          <a:lstStyle/>
          <a:p>
            <a:pPr defTabSz="914378"/>
            <a:r>
              <a:rPr lang="en-US" sz="750" dirty="0">
                <a:solidFill>
                  <a:schemeClr val="bg1"/>
                </a:solidFill>
                <a:latin typeface="Arial"/>
              </a:rPr>
              <a:t>1. SAMHSA Trauma Informed Care Approach Improving Care for People Living with HIV</a:t>
            </a:r>
          </a:p>
          <a:p>
            <a:pPr lvl="0">
              <a:defRPr/>
            </a:pPr>
            <a:r>
              <a:rPr lang="en-US" sz="750" dirty="0">
                <a:solidFill>
                  <a:schemeClr val="bg1"/>
                </a:solidFill>
                <a:latin typeface="Arial"/>
              </a:rPr>
              <a:t>2.</a:t>
            </a:r>
            <a:r>
              <a:rPr lang="en-US" sz="750" dirty="0">
                <a:solidFill>
                  <a:schemeClr val="bg1"/>
                </a:solidFill>
              </a:rPr>
              <a:t> </a:t>
            </a:r>
            <a:r>
              <a:rPr lang="en-US" sz="750" dirty="0" err="1">
                <a:solidFill>
                  <a:schemeClr val="bg1"/>
                </a:solidFill>
              </a:rPr>
              <a:t>LeGrand</a:t>
            </a:r>
            <a:r>
              <a:rPr lang="en-US" sz="750" dirty="0">
                <a:solidFill>
                  <a:schemeClr val="bg1"/>
                </a:solidFill>
              </a:rPr>
              <a:t>, S., et al. (2015). A Review of Recent Literature on Trauma Among Individuals Living with HIV. </a:t>
            </a:r>
            <a:r>
              <a:rPr lang="en-US" sz="750" i="1" dirty="0">
                <a:solidFill>
                  <a:schemeClr val="bg1"/>
                </a:solidFill>
              </a:rPr>
              <a:t>Current HIV/AIDS reports</a:t>
            </a:r>
            <a:r>
              <a:rPr lang="en-US" sz="750" dirty="0">
                <a:solidFill>
                  <a:schemeClr val="bg1"/>
                </a:solidFill>
              </a:rPr>
              <a:t>, </a:t>
            </a:r>
            <a:r>
              <a:rPr lang="en-US" sz="750" i="1" dirty="0">
                <a:solidFill>
                  <a:schemeClr val="bg1"/>
                </a:solidFill>
              </a:rPr>
              <a:t>12</a:t>
            </a:r>
            <a:r>
              <a:rPr lang="en-US" sz="750" dirty="0">
                <a:solidFill>
                  <a:schemeClr val="bg1"/>
                </a:solidFill>
              </a:rPr>
              <a:t>(4), 397–405. </a:t>
            </a:r>
          </a:p>
          <a:p>
            <a:r>
              <a:rPr lang="en-US" sz="750" dirty="0">
                <a:solidFill>
                  <a:schemeClr val="bg1"/>
                </a:solidFill>
              </a:rPr>
              <a:t>PTSD= post-traumatic stress disorder</a:t>
            </a:r>
          </a:p>
          <a:p>
            <a:pPr defTabSz="914378"/>
            <a:endParaRPr lang="en-US" sz="750" dirty="0">
              <a:solidFill>
                <a:srgbClr val="FFFFFF"/>
              </a:solidFill>
              <a:latin typeface="Arial"/>
            </a:endParaRPr>
          </a:p>
        </p:txBody>
      </p:sp>
    </p:spTree>
    <p:extLst>
      <p:ext uri="{BB962C8B-B14F-4D97-AF65-F5344CB8AC3E}">
        <p14:creationId xmlns:p14="http://schemas.microsoft.com/office/powerpoint/2010/main" val="246525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47F6-C40D-FD37-C83D-CEEFFCD08FC3}"/>
              </a:ext>
            </a:extLst>
          </p:cNvPr>
          <p:cNvSpPr>
            <a:spLocks noGrp="1"/>
          </p:cNvSpPr>
          <p:nvPr>
            <p:ph type="title"/>
          </p:nvPr>
        </p:nvSpPr>
        <p:spPr/>
        <p:txBody>
          <a:bodyPr/>
          <a:lstStyle/>
          <a:p>
            <a:r>
              <a:rPr lang="en-US" sz="3600" dirty="0"/>
              <a:t>Trauma-informed Service Providers cont’d</a:t>
            </a:r>
          </a:p>
        </p:txBody>
      </p:sp>
      <p:sp>
        <p:nvSpPr>
          <p:cNvPr id="3" name="Content Placeholder 2">
            <a:extLst>
              <a:ext uri="{FF2B5EF4-FFF2-40B4-BE49-F238E27FC236}">
                <a16:creationId xmlns:a16="http://schemas.microsoft.com/office/drawing/2014/main" id="{D36A9526-A116-9637-66DC-E7679CCB5952}"/>
              </a:ext>
            </a:extLst>
          </p:cNvPr>
          <p:cNvSpPr>
            <a:spLocks noGrp="1"/>
          </p:cNvSpPr>
          <p:nvPr>
            <p:ph idx="1"/>
          </p:nvPr>
        </p:nvSpPr>
        <p:spPr/>
        <p:txBody>
          <a:bodyPr>
            <a:noAutofit/>
          </a:bodyPr>
          <a:lstStyle/>
          <a:p>
            <a:r>
              <a:rPr lang="en-US" sz="1800" dirty="0"/>
              <a:t>Avoiding and resisting potential triggers and possible re-traumatization with intentional care and engagement is essential. </a:t>
            </a:r>
          </a:p>
          <a:p>
            <a:pPr marL="114300" indent="0">
              <a:buNone/>
            </a:pPr>
            <a:endParaRPr lang="en-US" sz="1800" dirty="0"/>
          </a:p>
          <a:p>
            <a:r>
              <a:rPr lang="en-US" sz="1800" dirty="0"/>
              <a:t>Impacts and exposure to trauma are associated with negative physical and mental health outcomes</a:t>
            </a:r>
          </a:p>
          <a:p>
            <a:pPr marL="114300" indent="0">
              <a:buNone/>
            </a:pPr>
            <a:endParaRPr lang="en-US" sz="1800" dirty="0"/>
          </a:p>
          <a:p>
            <a:r>
              <a:rPr lang="en-US" sz="1800" dirty="0"/>
              <a:t>Trauma can be a direct barrier to accessing and retaining necessary care, and associated with poor adherence, increased viral load, and poor engagement when unaddressed, and impacts increase when a person is blamed, shamed, silenced ignored, or not believed, especially by a trusted caregiver or service provider</a:t>
            </a:r>
          </a:p>
        </p:txBody>
      </p:sp>
      <p:sp>
        <p:nvSpPr>
          <p:cNvPr id="4" name="Slide Number Placeholder 3">
            <a:extLst>
              <a:ext uri="{FF2B5EF4-FFF2-40B4-BE49-F238E27FC236}">
                <a16:creationId xmlns:a16="http://schemas.microsoft.com/office/drawing/2014/main" id="{6950544C-0F07-CF74-237B-B977ED35AF90}"/>
              </a:ext>
            </a:extLst>
          </p:cNvPr>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205468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AC99-CAC4-22C3-483B-77F048B65E68}"/>
              </a:ext>
            </a:extLst>
          </p:cNvPr>
          <p:cNvSpPr>
            <a:spLocks noGrp="1"/>
          </p:cNvSpPr>
          <p:nvPr>
            <p:ph type="title"/>
          </p:nvPr>
        </p:nvSpPr>
        <p:spPr>
          <a:xfrm>
            <a:off x="0" y="0"/>
            <a:ext cx="9143999" cy="857250"/>
          </a:xfrm>
        </p:spPr>
        <p:txBody>
          <a:bodyPr/>
          <a:lstStyle/>
          <a:p>
            <a:pPr algn="ctr"/>
            <a:r>
              <a:rPr lang="en-US" sz="3200" dirty="0"/>
              <a:t>Trauma and </a:t>
            </a:r>
            <a:r>
              <a:rPr lang="en-US" sz="3600" dirty="0"/>
              <a:t>Healing Across The HIV </a:t>
            </a:r>
            <a:r>
              <a:rPr lang="en-US" sz="3200" dirty="0"/>
              <a:t>Continuum</a:t>
            </a:r>
          </a:p>
        </p:txBody>
      </p:sp>
      <p:sp>
        <p:nvSpPr>
          <p:cNvPr id="4" name="Slide Number Placeholder 3">
            <a:extLst>
              <a:ext uri="{FF2B5EF4-FFF2-40B4-BE49-F238E27FC236}">
                <a16:creationId xmlns:a16="http://schemas.microsoft.com/office/drawing/2014/main" id="{1F3BACD3-4FF4-53AC-1C45-842521A77B56}"/>
              </a:ext>
            </a:extLst>
          </p:cNvPr>
          <p:cNvSpPr>
            <a:spLocks noGrp="1"/>
          </p:cNvSpPr>
          <p:nvPr>
            <p:ph type="sldNum" sz="quarter" idx="12"/>
          </p:nvPr>
        </p:nvSpPr>
        <p:spPr/>
        <p:txBody>
          <a:bodyPr/>
          <a:lstStyle/>
          <a:p>
            <a:fld id="{6E2D2B3B-882E-40F3-A32F-6DD516915044}" type="slidenum">
              <a:rPr lang="en-US" smtClean="0"/>
              <a:pPr/>
              <a:t>19</a:t>
            </a:fld>
            <a:endParaRPr lang="en-US"/>
          </a:p>
        </p:txBody>
      </p:sp>
      <p:pic>
        <p:nvPicPr>
          <p:cNvPr id="6" name="Picture 5">
            <a:extLst>
              <a:ext uri="{FF2B5EF4-FFF2-40B4-BE49-F238E27FC236}">
                <a16:creationId xmlns:a16="http://schemas.microsoft.com/office/drawing/2014/main" id="{23CBBA87-65DE-94B5-587B-044F4F972334}"/>
              </a:ext>
            </a:extLst>
          </p:cNvPr>
          <p:cNvPicPr>
            <a:picLocks noChangeAspect="1"/>
          </p:cNvPicPr>
          <p:nvPr/>
        </p:nvPicPr>
        <p:blipFill rotWithShape="1">
          <a:blip r:embed="rId3"/>
          <a:srcRect l="833" t="2959" r="833" b="2367"/>
          <a:stretch/>
        </p:blipFill>
        <p:spPr>
          <a:xfrm>
            <a:off x="76200" y="1581150"/>
            <a:ext cx="8991600" cy="3048000"/>
          </a:xfrm>
          <a:prstGeom prst="rect">
            <a:avLst/>
          </a:prstGeom>
        </p:spPr>
      </p:pic>
      <p:sp>
        <p:nvSpPr>
          <p:cNvPr id="3" name="TextBox 2"/>
          <p:cNvSpPr txBox="1"/>
          <p:nvPr/>
        </p:nvSpPr>
        <p:spPr>
          <a:xfrm>
            <a:off x="50798" y="684560"/>
            <a:ext cx="8763000" cy="923330"/>
          </a:xfrm>
          <a:prstGeom prst="rect">
            <a:avLst/>
          </a:prstGeom>
          <a:noFill/>
        </p:spPr>
        <p:txBody>
          <a:bodyPr wrap="square" rtlCol="0">
            <a:spAutoFit/>
          </a:bodyPr>
          <a:lstStyle/>
          <a:p>
            <a:pPr algn="ctr"/>
            <a:r>
              <a:rPr lang="en-US" dirty="0"/>
              <a:t>Past and current traumatic experiences can have impacts along the HIV continuum and can contribute to an individual’s health outcomes; however, opportunities for healing across the continuum are plentiful. </a:t>
            </a:r>
          </a:p>
        </p:txBody>
      </p:sp>
      <p:sp>
        <p:nvSpPr>
          <p:cNvPr id="5" name="Rectangle 4"/>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385007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834" y="-95250"/>
            <a:ext cx="3517828" cy="857250"/>
          </a:xfrm>
        </p:spPr>
        <p:txBody>
          <a:bodyPr/>
          <a:lstStyle/>
          <a:p>
            <a:pPr algn="ctr"/>
            <a:r>
              <a:rPr lang="en-US" sz="3600" dirty="0"/>
              <a:t>Kathryn Fergus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933" y="846218"/>
            <a:ext cx="1851172" cy="2466333"/>
          </a:xfrm>
        </p:spPr>
      </p:pic>
      <p:sp>
        <p:nvSpPr>
          <p:cNvPr id="8" name="TextBox 7"/>
          <p:cNvSpPr txBox="1"/>
          <p:nvPr/>
        </p:nvSpPr>
        <p:spPr>
          <a:xfrm>
            <a:off x="152400" y="3409950"/>
            <a:ext cx="2418157" cy="954107"/>
          </a:xfrm>
          <a:prstGeom prst="rect">
            <a:avLst/>
          </a:prstGeom>
          <a:noFill/>
        </p:spPr>
        <p:txBody>
          <a:bodyPr wrap="square" rtlCol="0">
            <a:spAutoFit/>
          </a:bodyPr>
          <a:lstStyle/>
          <a:p>
            <a:r>
              <a:rPr lang="en-US" sz="1400" dirty="0"/>
              <a:t>Program Manager  </a:t>
            </a:r>
          </a:p>
          <a:p>
            <a:r>
              <a:rPr lang="en-US" sz="1400" dirty="0"/>
              <a:t>Houston AETC</a:t>
            </a:r>
          </a:p>
          <a:p>
            <a:r>
              <a:rPr lang="en-US" sz="1400" dirty="0"/>
              <a:t>Baylor College of Medicine  </a:t>
            </a:r>
          </a:p>
          <a:p>
            <a:r>
              <a:rPr lang="en-US" sz="1400" u="sng" dirty="0">
                <a:hlinkClick r:id="rId4"/>
              </a:rPr>
              <a:t>kathryn.fergus@bcm.edu</a:t>
            </a:r>
            <a:r>
              <a:rPr lang="en-US" sz="1400" dirty="0"/>
              <a:t> </a:t>
            </a:r>
          </a:p>
        </p:txBody>
      </p:sp>
      <p:sp>
        <p:nvSpPr>
          <p:cNvPr id="9" name="TextBox 8"/>
          <p:cNvSpPr txBox="1"/>
          <p:nvPr/>
        </p:nvSpPr>
        <p:spPr>
          <a:xfrm>
            <a:off x="2286000" y="652605"/>
            <a:ext cx="6946828" cy="3724096"/>
          </a:xfrm>
          <a:prstGeom prst="rect">
            <a:avLst/>
          </a:prstGeom>
          <a:noFill/>
        </p:spPr>
        <p:txBody>
          <a:bodyPr wrap="square" rtlCol="0">
            <a:spAutoFit/>
          </a:bodyPr>
          <a:lstStyle/>
          <a:p>
            <a:pPr fontAlgn="base"/>
            <a:endParaRPr lang="en-US" sz="1200" dirty="0"/>
          </a:p>
          <a:p>
            <a:pPr marL="285750" indent="-285750" fontAlgn="base">
              <a:buFont typeface="Arial" panose="020B0604020202020204" pitchFamily="34" charset="0"/>
              <a:buChar char="•"/>
            </a:pPr>
            <a:r>
              <a:rPr lang="en-US" sz="1600" dirty="0"/>
              <a:t>Attended the UH Graduate College of Social Work and has been serving individuals and communities impacted by HIV since 2015 with experience working in HIV prevention &amp; care in both community-based organizations and healthcare settings. </a:t>
            </a:r>
          </a:p>
          <a:p>
            <a:pPr marL="285750" indent="-285750" fontAlgn="base">
              <a:buFont typeface="Arial" panose="020B0604020202020204" pitchFamily="34" charset="0"/>
              <a:buChar char="•"/>
            </a:pPr>
            <a:endParaRPr lang="en-US" sz="800" dirty="0"/>
          </a:p>
          <a:p>
            <a:pPr marL="285750" indent="-285750" fontAlgn="base">
              <a:buFont typeface="Arial" panose="020B0604020202020204" pitchFamily="34" charset="0"/>
              <a:buChar char="•"/>
            </a:pPr>
            <a:r>
              <a:rPr lang="en-US" sz="1600" dirty="0"/>
              <a:t>Joined the Houston AETC 2021 and assists with developing training curricula and learning opportunities for HIV service providers and leads a Community of Practice program to support EHE initiatives and implementation of RAPID </a:t>
            </a:r>
            <a:r>
              <a:rPr lang="en-US" sz="1600" dirty="0" err="1"/>
              <a:t>StART</a:t>
            </a:r>
            <a:r>
              <a:rPr lang="en-US" sz="1600" dirty="0"/>
              <a:t> protocols within Ryan White funded clinics in the Houston area. </a:t>
            </a:r>
          </a:p>
          <a:p>
            <a:pPr fontAlgn="base"/>
            <a:endParaRPr lang="en-US" sz="800" dirty="0"/>
          </a:p>
          <a:p>
            <a:pPr marL="285750" indent="-285750" fontAlgn="base">
              <a:buFont typeface="Arial" panose="020B0604020202020204" pitchFamily="34" charset="0"/>
              <a:buChar char="•"/>
            </a:pPr>
            <a:r>
              <a:rPr lang="en-US" sz="1600" dirty="0"/>
              <a:t>Current Advocacy &amp; HIV Planning Associations: Community Co-Chair HHD HIV Prevention Community Planning Group, Ryan White Planning Council, Comprehensive HIV Planning Committee, African American State of Emergency Task Force</a:t>
            </a:r>
          </a:p>
        </p:txBody>
      </p:sp>
      <p:sp>
        <p:nvSpPr>
          <p:cNvPr id="3" name="TextBox 2">
            <a:extLst>
              <a:ext uri="{FF2B5EF4-FFF2-40B4-BE49-F238E27FC236}">
                <a16:creationId xmlns:a16="http://schemas.microsoft.com/office/drawing/2014/main" id="{927A85EB-6D50-6265-A1F4-4A27D82BB488}"/>
              </a:ext>
            </a:extLst>
          </p:cNvPr>
          <p:cNvSpPr txBox="1"/>
          <p:nvPr/>
        </p:nvSpPr>
        <p:spPr>
          <a:xfrm>
            <a:off x="6934200" y="4749209"/>
            <a:ext cx="1518364" cy="307777"/>
          </a:xfrm>
          <a:prstGeom prst="rect">
            <a:avLst/>
          </a:prstGeom>
          <a:noFill/>
        </p:spPr>
        <p:txBody>
          <a:bodyPr wrap="none" lIns="91440" tIns="45720" rIns="91440" bIns="45720" rtlCol="0" anchor="t">
            <a:spAutoFit/>
          </a:bodyPr>
          <a:lstStyle/>
          <a:p>
            <a:r>
              <a:rPr lang="en-US" sz="1400" dirty="0">
                <a:solidFill>
                  <a:schemeClr val="bg1"/>
                </a:solidFill>
              </a:rPr>
              <a:t>Presenter Profile</a:t>
            </a:r>
          </a:p>
        </p:txBody>
      </p:sp>
    </p:spTree>
    <p:extLst>
      <p:ext uri="{BB962C8B-B14F-4D97-AF65-F5344CB8AC3E}">
        <p14:creationId xmlns:p14="http://schemas.microsoft.com/office/powerpoint/2010/main" val="1263757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Pre-Diagnosis</a:t>
            </a:r>
          </a:p>
        </p:txBody>
      </p:sp>
      <p:sp>
        <p:nvSpPr>
          <p:cNvPr id="3" name="Content Placeholder 2"/>
          <p:cNvSpPr>
            <a:spLocks noGrp="1"/>
          </p:cNvSpPr>
          <p:nvPr>
            <p:ph idx="1"/>
          </p:nvPr>
        </p:nvSpPr>
        <p:spPr>
          <a:xfrm>
            <a:off x="76200" y="971550"/>
            <a:ext cx="8729908" cy="3657600"/>
          </a:xfrm>
        </p:spPr>
        <p:txBody>
          <a:bodyPr>
            <a:normAutofit fontScale="70000" lnSpcReduction="20000"/>
          </a:bodyPr>
          <a:lstStyle/>
          <a:p>
            <a:pPr marL="114300" indent="0">
              <a:buNone/>
            </a:pPr>
            <a:r>
              <a:rPr lang="en-US" dirty="0"/>
              <a:t>Traumatic experiences can be the cause of exposure to HIV and/or lead to coping skills, attitudes, beliefs and behaviors, regardless of socioeconomic status, level of education or health literacy, that may impact:</a:t>
            </a:r>
          </a:p>
          <a:p>
            <a:pPr marL="114300" indent="0">
              <a:buNone/>
            </a:pPr>
            <a:endParaRPr lang="en-US" dirty="0"/>
          </a:p>
          <a:p>
            <a:pPr>
              <a:buFont typeface="Wingdings" panose="05000000000000000000" pitchFamily="2" charset="2"/>
              <a:buChar char="§"/>
            </a:pPr>
            <a:r>
              <a:rPr lang="en-US" dirty="0"/>
              <a:t>Risk for HIV within or outside of their control</a:t>
            </a:r>
          </a:p>
          <a:p>
            <a:pPr>
              <a:buFont typeface="Wingdings" panose="05000000000000000000" pitchFamily="2" charset="2"/>
              <a:buChar char="§"/>
            </a:pPr>
            <a:r>
              <a:rPr lang="en-US" dirty="0"/>
              <a:t>Access to testing and prevention services, healthcare, resources and support </a:t>
            </a:r>
          </a:p>
          <a:p>
            <a:pPr marL="114300" indent="0">
              <a:buNone/>
            </a:pPr>
            <a:endParaRPr lang="en-US" dirty="0"/>
          </a:p>
          <a:p>
            <a:pPr marL="114300" indent="0">
              <a:buNone/>
            </a:pPr>
            <a:r>
              <a:rPr lang="en-US" dirty="0"/>
              <a:t>A status-neutral approach incorporates a trauma informed approach to HIV testing and offers linkage to prevention services for people who test negative. </a:t>
            </a:r>
          </a:p>
          <a:p>
            <a:pPr marL="114300" indent="0">
              <a:buNone/>
            </a:pPr>
            <a:endParaRPr lang="en-US" dirty="0"/>
          </a:p>
          <a:p>
            <a:r>
              <a:rPr lang="en-US" dirty="0"/>
              <a:t>Prevention services, including use of Pre-exposure prophylaxis (</a:t>
            </a:r>
            <a:r>
              <a:rPr lang="en-US" dirty="0" err="1"/>
              <a:t>PrEP</a:t>
            </a:r>
            <a:r>
              <a:rPr lang="en-US" dirty="0"/>
              <a:t>), should be trauma-informed and include culturally and linguistically responsive testing, information, and referral services.</a:t>
            </a:r>
          </a:p>
          <a:p>
            <a:pPr marL="11430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dirty="0"/>
          </a:p>
        </p:txBody>
      </p:sp>
      <p:sp>
        <p:nvSpPr>
          <p:cNvPr id="6" name="Rectangle 5"/>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315632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B7C-6338-C68A-0DA6-8A949D244183}"/>
              </a:ext>
            </a:extLst>
          </p:cNvPr>
          <p:cNvSpPr>
            <a:spLocks noGrp="1"/>
          </p:cNvSpPr>
          <p:nvPr>
            <p:ph type="title"/>
          </p:nvPr>
        </p:nvSpPr>
        <p:spPr>
          <a:xfrm>
            <a:off x="376115" y="0"/>
            <a:ext cx="8315569" cy="857250"/>
          </a:xfrm>
        </p:spPr>
        <p:txBody>
          <a:bodyPr/>
          <a:lstStyle/>
          <a:p>
            <a:pPr algn="ctr"/>
            <a:r>
              <a:rPr lang="en-US" dirty="0"/>
              <a:t>Diagnosis</a:t>
            </a:r>
          </a:p>
        </p:txBody>
      </p:sp>
      <p:sp>
        <p:nvSpPr>
          <p:cNvPr id="3" name="Content Placeholder 2">
            <a:extLst>
              <a:ext uri="{FF2B5EF4-FFF2-40B4-BE49-F238E27FC236}">
                <a16:creationId xmlns:a16="http://schemas.microsoft.com/office/drawing/2014/main" id="{07A7D41C-A16D-633B-24B6-2F3561581D33}"/>
              </a:ext>
            </a:extLst>
          </p:cNvPr>
          <p:cNvSpPr>
            <a:spLocks noGrp="1"/>
          </p:cNvSpPr>
          <p:nvPr>
            <p:ph idx="1"/>
          </p:nvPr>
        </p:nvSpPr>
        <p:spPr>
          <a:xfrm>
            <a:off x="152398" y="865552"/>
            <a:ext cx="8839202" cy="3153998"/>
          </a:xfrm>
        </p:spPr>
        <p:txBody>
          <a:bodyPr>
            <a:normAutofit fontScale="70000" lnSpcReduction="20000"/>
          </a:bodyPr>
          <a:lstStyle/>
          <a:p>
            <a:pPr marL="152397" indent="0">
              <a:buNone/>
            </a:pPr>
            <a:r>
              <a:rPr lang="en-US" sz="2600" b="1" dirty="0"/>
              <a:t>The impact of receiving an HIV diagnosis can be exacerbated by: </a:t>
            </a:r>
          </a:p>
          <a:p>
            <a:pPr marL="152397" indent="0">
              <a:buNone/>
            </a:pPr>
            <a:endParaRPr lang="en-US" sz="2600" b="1" dirty="0"/>
          </a:p>
          <a:p>
            <a:r>
              <a:rPr lang="en-US" sz="2100" dirty="0"/>
              <a:t>Method of delivery (e.g., by letter, phone call, or partner disclosure)  </a:t>
            </a:r>
          </a:p>
          <a:p>
            <a:pPr marL="114300" indent="0">
              <a:buNone/>
            </a:pPr>
            <a:endParaRPr lang="en-US" sz="2100" dirty="0"/>
          </a:p>
          <a:p>
            <a:r>
              <a:rPr lang="en-US" sz="2100" dirty="0"/>
              <a:t>Person delivering the diagnosis (e.g., use of stigmatizing language, discriminatory practices or treatment, or lack of training) </a:t>
            </a:r>
          </a:p>
          <a:p>
            <a:pPr marL="114300" indent="0">
              <a:buNone/>
            </a:pPr>
            <a:r>
              <a:rPr lang="en-US" sz="2100" dirty="0"/>
              <a:t> </a:t>
            </a:r>
          </a:p>
          <a:p>
            <a:r>
              <a:rPr lang="en-US" sz="2100" dirty="0"/>
              <a:t>Health of the person receiving the diagnosis (e.g., the person is experiencing a life-threatening illness at time of diagnosis) </a:t>
            </a:r>
          </a:p>
          <a:p>
            <a:endParaRPr lang="en-US" sz="2100" dirty="0"/>
          </a:p>
          <a:p>
            <a:r>
              <a:rPr lang="en-US" sz="2100" dirty="0"/>
              <a:t>Timeliness of the diagnosis (e.g., lab results taking longer than expected or are inconclusive).</a:t>
            </a:r>
          </a:p>
          <a:p>
            <a:pPr marL="114300" indent="0">
              <a:buNone/>
            </a:pPr>
            <a:endParaRPr lang="en-US" sz="2100" dirty="0"/>
          </a:p>
          <a:p>
            <a:r>
              <a:rPr lang="en-US" sz="2100" dirty="0"/>
              <a:t>Other related fears (e.g., disclosures, threat of intimate partner violence).</a:t>
            </a:r>
          </a:p>
        </p:txBody>
      </p:sp>
      <p:sp>
        <p:nvSpPr>
          <p:cNvPr id="4" name="Slide Number Placeholder 3">
            <a:extLst>
              <a:ext uri="{FF2B5EF4-FFF2-40B4-BE49-F238E27FC236}">
                <a16:creationId xmlns:a16="http://schemas.microsoft.com/office/drawing/2014/main" id="{C75FA914-B18C-2005-EC17-E35878A4745D}"/>
              </a:ext>
            </a:extLst>
          </p:cNvPr>
          <p:cNvSpPr>
            <a:spLocks noGrp="1"/>
          </p:cNvSpPr>
          <p:nvPr>
            <p:ph type="sldNum" sz="quarter" idx="12"/>
          </p:nvPr>
        </p:nvSpPr>
        <p:spPr/>
        <p:txBody>
          <a:bodyPr/>
          <a:lstStyle/>
          <a:p>
            <a:fld id="{6E2D2B3B-882E-40F3-A32F-6DD516915044}" type="slidenum">
              <a:rPr lang="en-US" smtClean="0"/>
              <a:pPr/>
              <a:t>21</a:t>
            </a:fld>
            <a:endParaRPr lang="en-US"/>
          </a:p>
        </p:txBody>
      </p:sp>
      <p:sp>
        <p:nvSpPr>
          <p:cNvPr id="5" name="Rectangle 4"/>
          <p:cNvSpPr/>
          <p:nvPr/>
        </p:nvSpPr>
        <p:spPr>
          <a:xfrm>
            <a:off x="144009" y="3943350"/>
            <a:ext cx="8928030" cy="646331"/>
          </a:xfrm>
          <a:prstGeom prst="rect">
            <a:avLst/>
          </a:prstGeom>
          <a:ln>
            <a:solidFill>
              <a:srgbClr val="C00000"/>
            </a:solidFill>
          </a:ln>
        </p:spPr>
        <p:txBody>
          <a:bodyPr wrap="square">
            <a:spAutoFit/>
          </a:bodyPr>
          <a:lstStyle/>
          <a:p>
            <a:r>
              <a:rPr lang="en-US" sz="1200" b="1" dirty="0">
                <a:solidFill>
                  <a:schemeClr val="accent6">
                    <a:lumMod val="75000"/>
                  </a:schemeClr>
                </a:solidFill>
              </a:rPr>
              <a:t>Healing-Centered Considerations:</a:t>
            </a:r>
          </a:p>
          <a:p>
            <a:pPr marL="171450" indent="-171450">
              <a:buFont typeface="Wingdings" panose="05000000000000000000" pitchFamily="2" charset="2"/>
              <a:buChar char="ü"/>
            </a:pPr>
            <a:r>
              <a:rPr lang="en-US" sz="1200" dirty="0">
                <a:solidFill>
                  <a:schemeClr val="accent6">
                    <a:lumMod val="75000"/>
                  </a:schemeClr>
                </a:solidFill>
              </a:rPr>
              <a:t>How do you assess an individual’s level of comfort and safety? </a:t>
            </a:r>
          </a:p>
          <a:p>
            <a:pPr marL="171450" indent="-171450">
              <a:buFont typeface="Wingdings" panose="05000000000000000000" pitchFamily="2" charset="2"/>
              <a:buChar char="ü"/>
            </a:pPr>
            <a:r>
              <a:rPr lang="en-US" sz="1200" dirty="0">
                <a:solidFill>
                  <a:schemeClr val="accent6">
                    <a:lumMod val="75000"/>
                  </a:schemeClr>
                </a:solidFill>
              </a:rPr>
              <a:t>Are the organizations you connect individuals to agencies that you would go to yourself?</a:t>
            </a:r>
          </a:p>
        </p:txBody>
      </p:sp>
      <p:sp>
        <p:nvSpPr>
          <p:cNvPr id="8" name="Rectangle 7"/>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157745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4B27-BD67-B068-1C37-783DD34F38FB}"/>
              </a:ext>
            </a:extLst>
          </p:cNvPr>
          <p:cNvSpPr>
            <a:spLocks noGrp="1"/>
          </p:cNvSpPr>
          <p:nvPr>
            <p:ph type="title"/>
          </p:nvPr>
        </p:nvSpPr>
        <p:spPr/>
        <p:txBody>
          <a:bodyPr/>
          <a:lstStyle/>
          <a:p>
            <a:pPr algn="ctr"/>
            <a:r>
              <a:rPr lang="en-US" dirty="0"/>
              <a:t>Reflection Questions:</a:t>
            </a:r>
          </a:p>
        </p:txBody>
      </p:sp>
      <p:sp>
        <p:nvSpPr>
          <p:cNvPr id="3" name="Content Placeholder 2">
            <a:extLst>
              <a:ext uri="{FF2B5EF4-FFF2-40B4-BE49-F238E27FC236}">
                <a16:creationId xmlns:a16="http://schemas.microsoft.com/office/drawing/2014/main" id="{25C8E652-45CD-A629-B39C-82C85AECFEB7}"/>
              </a:ext>
            </a:extLst>
          </p:cNvPr>
          <p:cNvSpPr>
            <a:spLocks noGrp="1"/>
          </p:cNvSpPr>
          <p:nvPr>
            <p:ph idx="1"/>
          </p:nvPr>
        </p:nvSpPr>
        <p:spPr/>
        <p:txBody>
          <a:bodyPr>
            <a:normAutofit fontScale="92500"/>
          </a:bodyPr>
          <a:lstStyle/>
          <a:p>
            <a:r>
              <a:rPr lang="en-US" dirty="0"/>
              <a:t>How might a Trauma Response present during diagnosis?</a:t>
            </a:r>
          </a:p>
          <a:p>
            <a:pPr lvl="1"/>
            <a:r>
              <a:rPr lang="en-US" dirty="0"/>
              <a:t>Think of: Flight, Fight, Freeze &amp; Fawn</a:t>
            </a:r>
          </a:p>
          <a:p>
            <a:r>
              <a:rPr lang="en-US" dirty="0"/>
              <a:t>How might these be misinterpreted? What assumptions are made?</a:t>
            </a:r>
          </a:p>
          <a:p>
            <a:r>
              <a:rPr lang="en-US" dirty="0"/>
              <a:t>What are the possible assumptions/provider reactions?</a:t>
            </a:r>
          </a:p>
          <a:p>
            <a:r>
              <a:rPr lang="en-US" dirty="0"/>
              <a:t>Is there an opportunity to engage the individual in holistic care or support (i.e., providing for their physical, mental, spiritual, and social needs)? If so, what would that look like?</a:t>
            </a:r>
          </a:p>
        </p:txBody>
      </p:sp>
      <p:sp>
        <p:nvSpPr>
          <p:cNvPr id="4" name="Slide Number Placeholder 3">
            <a:extLst>
              <a:ext uri="{FF2B5EF4-FFF2-40B4-BE49-F238E27FC236}">
                <a16:creationId xmlns:a16="http://schemas.microsoft.com/office/drawing/2014/main" id="{8A0EB78C-FE92-5078-699A-1882F5A67D06}"/>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284684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6E23-8145-1581-41D1-0824F711C971}"/>
              </a:ext>
            </a:extLst>
          </p:cNvPr>
          <p:cNvSpPr>
            <a:spLocks noGrp="1"/>
          </p:cNvSpPr>
          <p:nvPr>
            <p:ph type="title"/>
          </p:nvPr>
        </p:nvSpPr>
        <p:spPr>
          <a:xfrm>
            <a:off x="414216" y="342901"/>
            <a:ext cx="8315569" cy="857250"/>
          </a:xfrm>
        </p:spPr>
        <p:txBody>
          <a:bodyPr/>
          <a:lstStyle/>
          <a:p>
            <a:pPr algn="ctr"/>
            <a:r>
              <a:rPr lang="en-US" dirty="0"/>
              <a:t>When Trauma Experience(s) Come up During Intake/Assessment</a:t>
            </a:r>
          </a:p>
        </p:txBody>
      </p:sp>
      <p:sp>
        <p:nvSpPr>
          <p:cNvPr id="3" name="Content Placeholder 2">
            <a:extLst>
              <a:ext uri="{FF2B5EF4-FFF2-40B4-BE49-F238E27FC236}">
                <a16:creationId xmlns:a16="http://schemas.microsoft.com/office/drawing/2014/main" id="{FD0CF687-C806-E983-9C75-F0C97EC9BED8}"/>
              </a:ext>
            </a:extLst>
          </p:cNvPr>
          <p:cNvSpPr>
            <a:spLocks noGrp="1"/>
          </p:cNvSpPr>
          <p:nvPr>
            <p:ph idx="1"/>
          </p:nvPr>
        </p:nvSpPr>
        <p:spPr>
          <a:xfrm>
            <a:off x="490539" y="1602529"/>
            <a:ext cx="8315569" cy="3275474"/>
          </a:xfrm>
        </p:spPr>
        <p:txBody>
          <a:bodyPr>
            <a:normAutofit lnSpcReduction="10000"/>
          </a:bodyPr>
          <a:lstStyle/>
          <a:p>
            <a:r>
              <a:rPr lang="en-US" dirty="0"/>
              <a:t>Thank the individual for sharing the information with you.</a:t>
            </a:r>
          </a:p>
          <a:p>
            <a:pPr marL="114300" indent="0">
              <a:buNone/>
            </a:pPr>
            <a:endParaRPr lang="en-US" sz="800" dirty="0"/>
          </a:p>
          <a:p>
            <a:r>
              <a:rPr lang="en-US" dirty="0"/>
              <a:t>Let the person know that you will not be disclosing what they shared unless they give permission.</a:t>
            </a:r>
          </a:p>
          <a:p>
            <a:endParaRPr lang="en-US" sz="800" dirty="0"/>
          </a:p>
          <a:p>
            <a:r>
              <a:rPr lang="en-US" dirty="0"/>
              <a:t> Inform them how the information will be used, if at all. </a:t>
            </a:r>
          </a:p>
          <a:p>
            <a:endParaRPr lang="en-US" sz="900" dirty="0"/>
          </a:p>
          <a:p>
            <a:r>
              <a:rPr lang="en-US" dirty="0"/>
              <a:t>If you do write things down, highlights are sufficient, e.g., age of incident, what the incident was, and the client’s affect when sharing, etc.</a:t>
            </a:r>
          </a:p>
        </p:txBody>
      </p:sp>
      <p:sp>
        <p:nvSpPr>
          <p:cNvPr id="4" name="Slide Number Placeholder 3">
            <a:extLst>
              <a:ext uri="{FF2B5EF4-FFF2-40B4-BE49-F238E27FC236}">
                <a16:creationId xmlns:a16="http://schemas.microsoft.com/office/drawing/2014/main" id="{0FD45B0A-1258-B4BE-66DD-A35D37A364BD}"/>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5" name="Rectangle 4"/>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258284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A18F-360D-A217-C703-26FB4ED88EF9}"/>
              </a:ext>
            </a:extLst>
          </p:cNvPr>
          <p:cNvSpPr>
            <a:spLocks noGrp="1"/>
          </p:cNvSpPr>
          <p:nvPr>
            <p:ph type="title"/>
          </p:nvPr>
        </p:nvSpPr>
        <p:spPr/>
        <p:txBody>
          <a:bodyPr/>
          <a:lstStyle/>
          <a:p>
            <a:pPr algn="ctr"/>
            <a:r>
              <a:rPr lang="en-US" dirty="0"/>
              <a:t>Linkage to Care</a:t>
            </a:r>
          </a:p>
        </p:txBody>
      </p:sp>
      <p:sp>
        <p:nvSpPr>
          <p:cNvPr id="3" name="Content Placeholder 2">
            <a:extLst>
              <a:ext uri="{FF2B5EF4-FFF2-40B4-BE49-F238E27FC236}">
                <a16:creationId xmlns:a16="http://schemas.microsoft.com/office/drawing/2014/main" id="{4A24882F-C6FB-C934-9688-0F7301432B93}"/>
              </a:ext>
            </a:extLst>
          </p:cNvPr>
          <p:cNvSpPr>
            <a:spLocks noGrp="1"/>
          </p:cNvSpPr>
          <p:nvPr>
            <p:ph idx="1"/>
          </p:nvPr>
        </p:nvSpPr>
        <p:spPr>
          <a:xfrm>
            <a:off x="457201" y="1063230"/>
            <a:ext cx="8315569" cy="3412396"/>
          </a:xfrm>
        </p:spPr>
        <p:txBody>
          <a:bodyPr>
            <a:normAutofit fontScale="92500" lnSpcReduction="20000"/>
          </a:bodyPr>
          <a:lstStyle/>
          <a:p>
            <a:r>
              <a:rPr lang="en-US" dirty="0"/>
              <a:t>The experience of linking to care may be traumatic due to invasive medical procedures, insensitive providers, cost of care, and navigation of health and medication benefits.</a:t>
            </a:r>
          </a:p>
          <a:p>
            <a:pPr marL="114300" indent="0">
              <a:buNone/>
            </a:pPr>
            <a:endParaRPr lang="en-US" sz="900" dirty="0"/>
          </a:p>
          <a:p>
            <a:r>
              <a:rPr lang="en-US" dirty="0"/>
              <a:t>Required disease investigation services may be intrusive and       raise questions about privacy and confidentiality for individuals just diagnosed. </a:t>
            </a:r>
          </a:p>
          <a:p>
            <a:pPr marL="114300" indent="0">
              <a:buNone/>
            </a:pPr>
            <a:endParaRPr lang="en-US" sz="900" dirty="0"/>
          </a:p>
          <a:p>
            <a:r>
              <a:rPr lang="en-US" dirty="0"/>
              <a:t>Other obstacles to care include housing, transportation, adequate treatment for mental health and substance use disorder, health literacy, documentation requirements, and language and cultural barriers.</a:t>
            </a:r>
          </a:p>
        </p:txBody>
      </p:sp>
      <p:sp>
        <p:nvSpPr>
          <p:cNvPr id="4" name="Slide Number Placeholder 3">
            <a:extLst>
              <a:ext uri="{FF2B5EF4-FFF2-40B4-BE49-F238E27FC236}">
                <a16:creationId xmlns:a16="http://schemas.microsoft.com/office/drawing/2014/main" id="{8D137CC4-87FE-2F50-BFDD-292F4AD7FAC1}"/>
              </a:ext>
            </a:extLst>
          </p:cNvPr>
          <p:cNvSpPr>
            <a:spLocks noGrp="1"/>
          </p:cNvSpPr>
          <p:nvPr>
            <p:ph type="sldNum" sz="quarter" idx="12"/>
          </p:nvPr>
        </p:nvSpPr>
        <p:spPr/>
        <p:txBody>
          <a:bodyPr/>
          <a:lstStyle/>
          <a:p>
            <a:fld id="{6E2D2B3B-882E-40F3-A32F-6DD516915044}" type="slidenum">
              <a:rPr lang="en-US" smtClean="0"/>
              <a:pPr/>
              <a:t>24</a:t>
            </a:fld>
            <a:endParaRPr lang="en-US"/>
          </a:p>
        </p:txBody>
      </p:sp>
      <p:sp>
        <p:nvSpPr>
          <p:cNvPr id="5" name="Rectangle 4"/>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118944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F8CC-DEBA-28D1-5E20-0584766DFAAD}"/>
              </a:ext>
            </a:extLst>
          </p:cNvPr>
          <p:cNvSpPr>
            <a:spLocks noGrp="1"/>
          </p:cNvSpPr>
          <p:nvPr>
            <p:ph type="title"/>
          </p:nvPr>
        </p:nvSpPr>
        <p:spPr/>
        <p:txBody>
          <a:bodyPr/>
          <a:lstStyle/>
          <a:p>
            <a:pPr algn="ctr"/>
            <a:r>
              <a:rPr lang="en-US" dirty="0"/>
              <a:t>Retention in Care</a:t>
            </a:r>
          </a:p>
        </p:txBody>
      </p:sp>
      <p:sp>
        <p:nvSpPr>
          <p:cNvPr id="3" name="Content Placeholder 2">
            <a:extLst>
              <a:ext uri="{FF2B5EF4-FFF2-40B4-BE49-F238E27FC236}">
                <a16:creationId xmlns:a16="http://schemas.microsoft.com/office/drawing/2014/main" id="{8D034D3A-3DBA-49F5-4B8B-E66E6F8CFF9B}"/>
              </a:ext>
            </a:extLst>
          </p:cNvPr>
          <p:cNvSpPr>
            <a:spLocks noGrp="1"/>
          </p:cNvSpPr>
          <p:nvPr>
            <p:ph idx="1"/>
          </p:nvPr>
        </p:nvSpPr>
        <p:spPr>
          <a:xfrm>
            <a:off x="0" y="970518"/>
            <a:ext cx="9080427" cy="3275474"/>
          </a:xfrm>
        </p:spPr>
        <p:txBody>
          <a:bodyPr>
            <a:normAutofit fontScale="92500" lnSpcReduction="20000"/>
          </a:bodyPr>
          <a:lstStyle/>
          <a:p>
            <a:r>
              <a:rPr lang="en-US" dirty="0"/>
              <a:t>People who have experienced trauma often have difficulty staying in care, and despite the best intentions of providers, as HIV medical care and support services can be re-traumatizing.</a:t>
            </a:r>
          </a:p>
          <a:p>
            <a:pPr marL="114300" indent="0">
              <a:buNone/>
            </a:pPr>
            <a:r>
              <a:rPr lang="en-US" dirty="0"/>
              <a:t> </a:t>
            </a:r>
          </a:p>
          <a:p>
            <a:r>
              <a:rPr lang="en-US" dirty="0"/>
              <a:t>For some individuals, engagement in care may offer opportunities for services, such as dental care or housing support, which may be a higher priority for individuals than taking HIV medications.</a:t>
            </a:r>
          </a:p>
          <a:p>
            <a:pPr marL="114300" indent="0">
              <a:buNone/>
            </a:pPr>
            <a:r>
              <a:rPr lang="en-US" dirty="0"/>
              <a:t> </a:t>
            </a:r>
          </a:p>
          <a:p>
            <a:r>
              <a:rPr lang="en-US" dirty="0"/>
              <a:t>It is important to provide wraparound services without requirement or expectation for engagement in HIV medical care.</a:t>
            </a:r>
          </a:p>
          <a:p>
            <a:endParaRPr lang="en-US" dirty="0"/>
          </a:p>
          <a:p>
            <a:pPr marL="114298" indent="0">
              <a:buNone/>
            </a:pPr>
            <a:endParaRPr lang="en-US" dirty="0"/>
          </a:p>
        </p:txBody>
      </p:sp>
      <p:sp>
        <p:nvSpPr>
          <p:cNvPr id="4" name="Slide Number Placeholder 3">
            <a:extLst>
              <a:ext uri="{FF2B5EF4-FFF2-40B4-BE49-F238E27FC236}">
                <a16:creationId xmlns:a16="http://schemas.microsoft.com/office/drawing/2014/main" id="{5260E02E-1FAF-AFF9-5108-F4164C360F49}"/>
              </a:ext>
            </a:extLst>
          </p:cNvPr>
          <p:cNvSpPr>
            <a:spLocks noGrp="1"/>
          </p:cNvSpPr>
          <p:nvPr>
            <p:ph type="sldNum" sz="quarter" idx="12"/>
          </p:nvPr>
        </p:nvSpPr>
        <p:spPr/>
        <p:txBody>
          <a:bodyPr/>
          <a:lstStyle/>
          <a:p>
            <a:fld id="{6E2D2B3B-882E-40F3-A32F-6DD516915044}" type="slidenum">
              <a:rPr lang="en-US" smtClean="0"/>
              <a:pPr/>
              <a:t>25</a:t>
            </a:fld>
            <a:endParaRPr lang="en-US"/>
          </a:p>
        </p:txBody>
      </p:sp>
      <p:sp>
        <p:nvSpPr>
          <p:cNvPr id="5" name="Rectangle 4"/>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371068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72F4-EF10-91F6-AE2B-A734BD78EABB}"/>
              </a:ext>
            </a:extLst>
          </p:cNvPr>
          <p:cNvSpPr>
            <a:spLocks noGrp="1"/>
          </p:cNvSpPr>
          <p:nvPr>
            <p:ph type="title"/>
          </p:nvPr>
        </p:nvSpPr>
        <p:spPr/>
        <p:txBody>
          <a:bodyPr/>
          <a:lstStyle/>
          <a:p>
            <a:pPr algn="ctr"/>
            <a:r>
              <a:rPr lang="en-US" dirty="0"/>
              <a:t>Viral Suppression</a:t>
            </a:r>
          </a:p>
        </p:txBody>
      </p:sp>
      <p:sp>
        <p:nvSpPr>
          <p:cNvPr id="3" name="Content Placeholder 2">
            <a:extLst>
              <a:ext uri="{FF2B5EF4-FFF2-40B4-BE49-F238E27FC236}">
                <a16:creationId xmlns:a16="http://schemas.microsoft.com/office/drawing/2014/main" id="{E054C886-158B-C3E2-A5DC-4C61F506A7B8}"/>
              </a:ext>
            </a:extLst>
          </p:cNvPr>
          <p:cNvSpPr>
            <a:spLocks noGrp="1"/>
          </p:cNvSpPr>
          <p:nvPr>
            <p:ph idx="1"/>
          </p:nvPr>
        </p:nvSpPr>
        <p:spPr>
          <a:xfrm>
            <a:off x="0" y="953266"/>
            <a:ext cx="9080427" cy="3776146"/>
          </a:xfrm>
        </p:spPr>
        <p:txBody>
          <a:bodyPr>
            <a:normAutofit fontScale="77500" lnSpcReduction="20000"/>
          </a:bodyPr>
          <a:lstStyle/>
          <a:p>
            <a:r>
              <a:rPr lang="en-US" dirty="0"/>
              <a:t>It is important to consider that viral suppression may not be a goal for an individual; perhaps housing or social and emotional support are their priorities. </a:t>
            </a:r>
          </a:p>
          <a:p>
            <a:pPr marL="114298" indent="0">
              <a:buNone/>
            </a:pPr>
            <a:endParaRPr lang="en-US" sz="1100" dirty="0"/>
          </a:p>
          <a:p>
            <a:r>
              <a:rPr lang="en-US" dirty="0"/>
              <a:t>Although we know viral suppression is key to the physical health of a person with HIV and their community, it is important to consider the way that individuals define health and wellness and meet them where they are.</a:t>
            </a:r>
          </a:p>
          <a:p>
            <a:pPr marL="114300" indent="0">
              <a:buNone/>
            </a:pPr>
            <a:endParaRPr lang="en-US" sz="1000" dirty="0"/>
          </a:p>
          <a:p>
            <a:pPr marL="114300" indent="0">
              <a:buNone/>
            </a:pPr>
            <a:r>
              <a:rPr lang="en-US" b="1" u="sng" dirty="0"/>
              <a:t>Considerations:</a:t>
            </a:r>
          </a:p>
          <a:p>
            <a:pPr>
              <a:buFont typeface="Wingdings" panose="05000000000000000000" pitchFamily="2" charset="2"/>
              <a:buChar char="§"/>
            </a:pPr>
            <a:r>
              <a:rPr lang="en-US" dirty="0"/>
              <a:t>What is the language utilized when discussing the importance of viral suppression with an individual? Does the individual even understand the term? </a:t>
            </a:r>
          </a:p>
          <a:p>
            <a:pPr marL="114300" indent="0">
              <a:buNone/>
            </a:pPr>
            <a:endParaRPr lang="en-US" sz="1300" dirty="0"/>
          </a:p>
          <a:p>
            <a:r>
              <a:rPr lang="en-US" dirty="0"/>
              <a:t>How do you assess contributing factors leading to viral suppression?</a:t>
            </a:r>
          </a:p>
          <a:p>
            <a:pPr marL="114300" indent="0">
              <a:buNone/>
            </a:pPr>
            <a:endParaRPr lang="en-US" sz="1300" dirty="0"/>
          </a:p>
          <a:p>
            <a:r>
              <a:rPr lang="en-US" dirty="0"/>
              <a:t>How do you assess for health literacy, assumptions, myths and motivations for adherence, retention and viral suppression?</a:t>
            </a:r>
          </a:p>
        </p:txBody>
      </p:sp>
      <p:sp>
        <p:nvSpPr>
          <p:cNvPr id="4" name="Slide Number Placeholder 3">
            <a:extLst>
              <a:ext uri="{FF2B5EF4-FFF2-40B4-BE49-F238E27FC236}">
                <a16:creationId xmlns:a16="http://schemas.microsoft.com/office/drawing/2014/main" id="{AA1547E5-8DBD-2868-9681-D951095C3564}"/>
              </a:ext>
            </a:extLst>
          </p:cNvPr>
          <p:cNvSpPr>
            <a:spLocks noGrp="1"/>
          </p:cNvSpPr>
          <p:nvPr>
            <p:ph type="sldNum" sz="quarter" idx="12"/>
          </p:nvPr>
        </p:nvSpPr>
        <p:spPr/>
        <p:txBody>
          <a:bodyPr/>
          <a:lstStyle/>
          <a:p>
            <a:fld id="{6E2D2B3B-882E-40F3-A32F-6DD516915044}" type="slidenum">
              <a:rPr lang="en-US" smtClean="0"/>
              <a:pPr/>
              <a:t>26</a:t>
            </a:fld>
            <a:endParaRPr lang="en-US"/>
          </a:p>
        </p:txBody>
      </p:sp>
      <p:sp>
        <p:nvSpPr>
          <p:cNvPr id="5" name="Rectangle 4"/>
          <p:cNvSpPr/>
          <p:nvPr/>
        </p:nvSpPr>
        <p:spPr>
          <a:xfrm>
            <a:off x="2895600" y="4789496"/>
            <a:ext cx="5715000" cy="246221"/>
          </a:xfrm>
          <a:prstGeom prst="rect">
            <a:avLst/>
          </a:prstGeom>
        </p:spPr>
        <p:txBody>
          <a:bodyPr wrap="square">
            <a:spAutoFit/>
          </a:bodyPr>
          <a:lstStyle/>
          <a:p>
            <a:r>
              <a:rPr lang="en-US" sz="1000" dirty="0">
                <a:solidFill>
                  <a:schemeClr val="bg1"/>
                </a:solidFill>
              </a:rPr>
              <a:t>https://nastad.org/trauma-informed-approaches-toolkit/trauma-and-healing-across-hiv-continuum</a:t>
            </a:r>
          </a:p>
        </p:txBody>
      </p:sp>
    </p:spTree>
    <p:extLst>
      <p:ext uri="{BB962C8B-B14F-4D97-AF65-F5344CB8AC3E}">
        <p14:creationId xmlns:p14="http://schemas.microsoft.com/office/powerpoint/2010/main" val="380331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1D2F-8CCF-F0F4-27AF-8D16A9F72AF4}"/>
              </a:ext>
            </a:extLst>
          </p:cNvPr>
          <p:cNvSpPr>
            <a:spLocks noGrp="1"/>
          </p:cNvSpPr>
          <p:nvPr>
            <p:ph type="title"/>
          </p:nvPr>
        </p:nvSpPr>
        <p:spPr>
          <a:xfrm>
            <a:off x="537069" y="0"/>
            <a:ext cx="8315569" cy="895350"/>
          </a:xfrm>
        </p:spPr>
        <p:txBody>
          <a:bodyPr/>
          <a:lstStyle/>
          <a:p>
            <a:pPr algn="ctr"/>
            <a:r>
              <a:rPr lang="en-US" dirty="0"/>
              <a:t>Tools for Practice</a:t>
            </a:r>
          </a:p>
        </p:txBody>
      </p:sp>
      <p:sp>
        <p:nvSpPr>
          <p:cNvPr id="4" name="Slide Number Placeholder 3">
            <a:extLst>
              <a:ext uri="{FF2B5EF4-FFF2-40B4-BE49-F238E27FC236}">
                <a16:creationId xmlns:a16="http://schemas.microsoft.com/office/drawing/2014/main" id="{CC901DAB-26AF-E60E-F905-1F93F129F911}"/>
              </a:ext>
            </a:extLst>
          </p:cNvPr>
          <p:cNvSpPr>
            <a:spLocks noGrp="1"/>
          </p:cNvSpPr>
          <p:nvPr>
            <p:ph type="sldNum" sz="quarter" idx="12"/>
          </p:nvPr>
        </p:nvSpPr>
        <p:spPr/>
        <p:txBody>
          <a:bodyPr/>
          <a:lstStyle/>
          <a:p>
            <a:fld id="{6E2D2B3B-882E-40F3-A32F-6DD516915044}" type="slidenum">
              <a:rPr lang="en-US" smtClean="0"/>
              <a:pPr/>
              <a:t>27</a:t>
            </a:fld>
            <a:endParaRPr lang="en-US" dirty="0"/>
          </a:p>
        </p:txBody>
      </p:sp>
      <p:pic>
        <p:nvPicPr>
          <p:cNvPr id="5" name="Picture 4" descr="A picture containing text, person, person, wearing&#10;&#10;Description automatically generated">
            <a:extLst>
              <a:ext uri="{FF2B5EF4-FFF2-40B4-BE49-F238E27FC236}">
                <a16:creationId xmlns:a16="http://schemas.microsoft.com/office/drawing/2014/main" id="{4CF2157D-AEEF-19FC-2BC3-C898217F2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95350"/>
            <a:ext cx="6659880" cy="3505200"/>
          </a:xfrm>
          <a:prstGeom prst="rect">
            <a:avLst/>
          </a:prstGeom>
        </p:spPr>
      </p:pic>
      <p:sp>
        <p:nvSpPr>
          <p:cNvPr id="3" name="Rectangle 2"/>
          <p:cNvSpPr/>
          <p:nvPr/>
        </p:nvSpPr>
        <p:spPr>
          <a:xfrm>
            <a:off x="6400800" y="4777532"/>
            <a:ext cx="1961947" cy="276999"/>
          </a:xfrm>
          <a:prstGeom prst="rect">
            <a:avLst/>
          </a:prstGeom>
        </p:spPr>
        <p:txBody>
          <a:bodyPr wrap="none">
            <a:spAutoFit/>
          </a:bodyPr>
          <a:lstStyle/>
          <a:p>
            <a:r>
              <a:rPr lang="en-US" sz="1200" dirty="0">
                <a:solidFill>
                  <a:schemeClr val="bg1"/>
                </a:solidFill>
              </a:rPr>
              <a:t>https://www.goalcast.com/</a:t>
            </a:r>
          </a:p>
        </p:txBody>
      </p:sp>
    </p:spTree>
    <p:extLst>
      <p:ext uri="{BB962C8B-B14F-4D97-AF65-F5344CB8AC3E}">
        <p14:creationId xmlns:p14="http://schemas.microsoft.com/office/powerpoint/2010/main" val="98539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89BB-802A-675A-FBA2-A5238AAEB1A6}"/>
              </a:ext>
            </a:extLst>
          </p:cNvPr>
          <p:cNvSpPr>
            <a:spLocks noGrp="1"/>
          </p:cNvSpPr>
          <p:nvPr>
            <p:ph type="title"/>
          </p:nvPr>
        </p:nvSpPr>
        <p:spPr/>
        <p:txBody>
          <a:bodyPr/>
          <a:lstStyle/>
          <a:p>
            <a:pPr algn="ctr"/>
            <a:r>
              <a:rPr lang="en-US" dirty="0"/>
              <a:t>What is Motivation?</a:t>
            </a:r>
          </a:p>
        </p:txBody>
      </p:sp>
      <p:sp>
        <p:nvSpPr>
          <p:cNvPr id="3" name="Content Placeholder 2">
            <a:extLst>
              <a:ext uri="{FF2B5EF4-FFF2-40B4-BE49-F238E27FC236}">
                <a16:creationId xmlns:a16="http://schemas.microsoft.com/office/drawing/2014/main" id="{F84B0887-2C2D-850C-4556-A376038490AA}"/>
              </a:ext>
            </a:extLst>
          </p:cNvPr>
          <p:cNvSpPr>
            <a:spLocks noGrp="1"/>
          </p:cNvSpPr>
          <p:nvPr>
            <p:ph idx="1"/>
          </p:nvPr>
        </p:nvSpPr>
        <p:spPr/>
        <p:txBody>
          <a:bodyPr/>
          <a:lstStyle/>
          <a:p>
            <a:r>
              <a:rPr lang="en-US" dirty="0"/>
              <a:t>The reason why people do and do not change  </a:t>
            </a:r>
          </a:p>
          <a:p>
            <a:r>
              <a:rPr lang="en-US" dirty="0"/>
              <a:t>A person’s current state of readiness for change </a:t>
            </a:r>
          </a:p>
          <a:p>
            <a:r>
              <a:rPr lang="en-US" dirty="0"/>
              <a:t>Modifiable; it can be nurtured or hampered  </a:t>
            </a:r>
          </a:p>
          <a:p>
            <a:r>
              <a:rPr lang="en-US" dirty="0"/>
              <a:t>Affected by external factors </a:t>
            </a:r>
          </a:p>
          <a:p>
            <a:pPr marL="114298" indent="0">
              <a:buNone/>
            </a:pPr>
            <a:endParaRPr lang="en-US" dirty="0"/>
          </a:p>
          <a:p>
            <a:r>
              <a:rPr lang="en-US" dirty="0"/>
              <a:t>Think of something that you have, would like to, or need to change…a goal - we will chat later.</a:t>
            </a:r>
          </a:p>
        </p:txBody>
      </p:sp>
      <p:sp>
        <p:nvSpPr>
          <p:cNvPr id="4" name="Slide Number Placeholder 3">
            <a:extLst>
              <a:ext uri="{FF2B5EF4-FFF2-40B4-BE49-F238E27FC236}">
                <a16:creationId xmlns:a16="http://schemas.microsoft.com/office/drawing/2014/main" id="{071B1B4B-E309-5117-C4B8-EC37748DC15C}"/>
              </a:ext>
            </a:extLst>
          </p:cNvPr>
          <p:cNvSpPr>
            <a:spLocks noGrp="1"/>
          </p:cNvSpPr>
          <p:nvPr>
            <p:ph type="sldNum" sz="quarter" idx="12"/>
          </p:nvPr>
        </p:nvSpPr>
        <p:spPr/>
        <p:txBody>
          <a:bodyPr/>
          <a:lstStyle/>
          <a:p>
            <a:fld id="{6E2D2B3B-882E-40F3-A32F-6DD516915044}" type="slidenum">
              <a:rPr lang="en-US" smtClean="0"/>
              <a:pPr/>
              <a:t>28</a:t>
            </a:fld>
            <a:endParaRPr lang="en-US"/>
          </a:p>
        </p:txBody>
      </p:sp>
      <p:sp>
        <p:nvSpPr>
          <p:cNvPr id="5" name="Rectangle 4"/>
          <p:cNvSpPr/>
          <p:nvPr/>
        </p:nvSpPr>
        <p:spPr>
          <a:xfrm>
            <a:off x="5410200" y="4791786"/>
            <a:ext cx="3200400" cy="246221"/>
          </a:xfrm>
          <a:prstGeom prst="rect">
            <a:avLst/>
          </a:prstGeom>
        </p:spPr>
        <p:txBody>
          <a:bodyPr wrap="square">
            <a:spAutoFit/>
          </a:bodyPr>
          <a:lstStyle/>
          <a:p>
            <a:r>
              <a:rPr lang="en-US" sz="1000" dirty="0">
                <a:solidFill>
                  <a:schemeClr val="bg1"/>
                </a:solidFill>
              </a:rPr>
              <a:t>https://positivepsychology.com/what-is-motivation/</a:t>
            </a:r>
          </a:p>
        </p:txBody>
      </p:sp>
    </p:spTree>
    <p:extLst>
      <p:ext uri="{BB962C8B-B14F-4D97-AF65-F5344CB8AC3E}">
        <p14:creationId xmlns:p14="http://schemas.microsoft.com/office/powerpoint/2010/main" val="177673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DD61-6790-407C-C419-22E019E7CE86}"/>
              </a:ext>
            </a:extLst>
          </p:cNvPr>
          <p:cNvSpPr>
            <a:spLocks noGrp="1"/>
          </p:cNvSpPr>
          <p:nvPr>
            <p:ph type="title"/>
          </p:nvPr>
        </p:nvSpPr>
        <p:spPr>
          <a:xfrm>
            <a:off x="141941" y="0"/>
            <a:ext cx="8928028" cy="857250"/>
          </a:xfrm>
        </p:spPr>
        <p:txBody>
          <a:bodyPr/>
          <a:lstStyle/>
          <a:p>
            <a:pPr algn="ctr"/>
            <a:r>
              <a:rPr lang="en-US" dirty="0"/>
              <a:t>What is Motivational Interviewing?</a:t>
            </a:r>
          </a:p>
        </p:txBody>
      </p:sp>
      <p:sp>
        <p:nvSpPr>
          <p:cNvPr id="3" name="Content Placeholder 2">
            <a:extLst>
              <a:ext uri="{FF2B5EF4-FFF2-40B4-BE49-F238E27FC236}">
                <a16:creationId xmlns:a16="http://schemas.microsoft.com/office/drawing/2014/main" id="{8E986C2B-E3A1-F3EB-2346-B7FBE17C439E}"/>
              </a:ext>
            </a:extLst>
          </p:cNvPr>
          <p:cNvSpPr>
            <a:spLocks noGrp="1"/>
          </p:cNvSpPr>
          <p:nvPr>
            <p:ph idx="1"/>
          </p:nvPr>
        </p:nvSpPr>
        <p:spPr>
          <a:xfrm>
            <a:off x="414215" y="871071"/>
            <a:ext cx="8315569" cy="3681662"/>
          </a:xfrm>
        </p:spPr>
        <p:txBody>
          <a:bodyPr>
            <a:normAutofit fontScale="92500" lnSpcReduction="10000"/>
          </a:bodyPr>
          <a:lstStyle/>
          <a:p>
            <a:r>
              <a:rPr lang="en-US" dirty="0"/>
              <a:t>Motivational interviewing (MI) is a collaborative, goal-oriented style of communication with particular attention to the language of change. </a:t>
            </a:r>
          </a:p>
          <a:p>
            <a:pPr marL="114300" indent="0">
              <a:buNone/>
            </a:pPr>
            <a:endParaRPr lang="en-US" dirty="0"/>
          </a:p>
          <a:p>
            <a:r>
              <a:rPr lang="en-US" dirty="0"/>
              <a:t>It is designed to strengthen personal motivation for and commitment to a specific goal by eliciting and exploring the person’s own reasons for change within an atmosphere of acceptance and compassion.</a:t>
            </a:r>
          </a:p>
          <a:p>
            <a:endParaRPr lang="en-US" dirty="0"/>
          </a:p>
          <a:p>
            <a:r>
              <a:rPr lang="en-US" dirty="0"/>
              <a:t>The heart of MI is a spirit of empathy, acceptance, respect, honesty, and caring </a:t>
            </a:r>
          </a:p>
          <a:p>
            <a:pPr marL="114300" indent="0">
              <a:buNone/>
            </a:pPr>
            <a:endParaRPr lang="en-US" b="1" dirty="0"/>
          </a:p>
        </p:txBody>
      </p:sp>
      <p:sp>
        <p:nvSpPr>
          <p:cNvPr id="4" name="Slide Number Placeholder 3">
            <a:extLst>
              <a:ext uri="{FF2B5EF4-FFF2-40B4-BE49-F238E27FC236}">
                <a16:creationId xmlns:a16="http://schemas.microsoft.com/office/drawing/2014/main" id="{CF73FB02-CB8B-38D6-8A9A-041C8F3F21B5}"/>
              </a:ext>
            </a:extLst>
          </p:cNvPr>
          <p:cNvSpPr>
            <a:spLocks noGrp="1"/>
          </p:cNvSpPr>
          <p:nvPr>
            <p:ph type="sldNum" sz="quarter" idx="12"/>
          </p:nvPr>
        </p:nvSpPr>
        <p:spPr/>
        <p:txBody>
          <a:bodyPr/>
          <a:lstStyle/>
          <a:p>
            <a:fld id="{6E2D2B3B-882E-40F3-A32F-6DD516915044}" type="slidenum">
              <a:rPr lang="en-US" smtClean="0"/>
              <a:pPr/>
              <a:t>29</a:t>
            </a:fld>
            <a:endParaRPr lang="en-US"/>
          </a:p>
        </p:txBody>
      </p:sp>
      <p:sp>
        <p:nvSpPr>
          <p:cNvPr id="5" name="Rectangle 4"/>
          <p:cNvSpPr/>
          <p:nvPr/>
        </p:nvSpPr>
        <p:spPr>
          <a:xfrm>
            <a:off x="4751243" y="4801548"/>
            <a:ext cx="3686587" cy="246221"/>
          </a:xfrm>
          <a:prstGeom prst="rect">
            <a:avLst/>
          </a:prstGeom>
        </p:spPr>
        <p:txBody>
          <a:bodyPr wrap="none" lIns="91440" tIns="45720" rIns="91440" bIns="45720" anchor="t">
            <a:spAutoFit/>
          </a:bodyPr>
          <a:lstStyle/>
          <a:p>
            <a:pPr marL="113665"/>
            <a:r>
              <a:rPr lang="en-US" sz="1000" dirty="0">
                <a:solidFill>
                  <a:schemeClr val="bg1"/>
                </a:solidFill>
              </a:rPr>
              <a:t>Miller &amp; Rollnick, 2013; Moyers, Miller, &amp; Hendrickson, 2005</a:t>
            </a:r>
            <a:endParaRPr lang="en-US" sz="1000" dirty="0">
              <a:solidFill>
                <a:schemeClr val="bg1"/>
              </a:solidFill>
              <a:cs typeface="Arial"/>
            </a:endParaRPr>
          </a:p>
        </p:txBody>
      </p:sp>
    </p:spTree>
    <p:extLst>
      <p:ext uri="{BB962C8B-B14F-4D97-AF65-F5344CB8AC3E}">
        <p14:creationId xmlns:p14="http://schemas.microsoft.com/office/powerpoint/2010/main" val="18378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0"/>
            <a:ext cx="8315569" cy="2819399"/>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t>
            </a:r>
            <a:r>
              <a:rPr lang="en-US" sz="11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4C6-1D67-E690-814B-56987F7F4ED8}"/>
              </a:ext>
            </a:extLst>
          </p:cNvPr>
          <p:cNvSpPr>
            <a:spLocks noGrp="1"/>
          </p:cNvSpPr>
          <p:nvPr>
            <p:ph type="title"/>
          </p:nvPr>
        </p:nvSpPr>
        <p:spPr>
          <a:xfrm>
            <a:off x="0" y="0"/>
            <a:ext cx="9144000" cy="1352550"/>
          </a:xfrm>
        </p:spPr>
        <p:txBody>
          <a:bodyPr/>
          <a:lstStyle/>
          <a:p>
            <a:pPr algn="ctr"/>
            <a:r>
              <a:rPr lang="en-US" dirty="0"/>
              <a:t>Applying MI in </a:t>
            </a:r>
            <a:br>
              <a:rPr lang="en-US" dirty="0"/>
            </a:br>
            <a:r>
              <a:rPr lang="en-US" dirty="0"/>
              <a:t>HIV Care and Prevention</a:t>
            </a:r>
          </a:p>
        </p:txBody>
      </p:sp>
      <p:sp>
        <p:nvSpPr>
          <p:cNvPr id="3" name="Content Placeholder 2">
            <a:extLst>
              <a:ext uri="{FF2B5EF4-FFF2-40B4-BE49-F238E27FC236}">
                <a16:creationId xmlns:a16="http://schemas.microsoft.com/office/drawing/2014/main" id="{A85568B7-B8CA-1CAE-02F0-5416CE235343}"/>
              </a:ext>
            </a:extLst>
          </p:cNvPr>
          <p:cNvSpPr>
            <a:spLocks noGrp="1"/>
          </p:cNvSpPr>
          <p:nvPr>
            <p:ph idx="1"/>
          </p:nvPr>
        </p:nvSpPr>
        <p:spPr>
          <a:xfrm>
            <a:off x="457200" y="1693977"/>
            <a:ext cx="8317523" cy="646234"/>
          </a:xfrm>
        </p:spPr>
        <p:txBody>
          <a:bodyPr>
            <a:normAutofit fontScale="92500"/>
          </a:bodyPr>
          <a:lstStyle/>
          <a:p>
            <a:pPr marL="114298" indent="0">
              <a:buNone/>
            </a:pPr>
            <a:r>
              <a:rPr lang="en-US" dirty="0"/>
              <a:t> Adherence                   Sexual Safety          Drug/Alcohol Use</a:t>
            </a:r>
          </a:p>
        </p:txBody>
      </p:sp>
      <p:sp>
        <p:nvSpPr>
          <p:cNvPr id="4" name="Slide Number Placeholder 3">
            <a:extLst>
              <a:ext uri="{FF2B5EF4-FFF2-40B4-BE49-F238E27FC236}">
                <a16:creationId xmlns:a16="http://schemas.microsoft.com/office/drawing/2014/main" id="{C85FCE08-88B5-589D-AFE2-2275F1F61884}"/>
              </a:ext>
            </a:extLst>
          </p:cNvPr>
          <p:cNvSpPr>
            <a:spLocks noGrp="1"/>
          </p:cNvSpPr>
          <p:nvPr>
            <p:ph type="sldNum" sz="quarter" idx="12"/>
          </p:nvPr>
        </p:nvSpPr>
        <p:spPr/>
        <p:txBody>
          <a:bodyPr/>
          <a:lstStyle/>
          <a:p>
            <a:fld id="{6E2D2B3B-882E-40F3-A32F-6DD516915044}" type="slidenum">
              <a:rPr lang="en-US" smtClean="0"/>
              <a:pPr/>
              <a:t>30</a:t>
            </a:fld>
            <a:endParaRPr lang="en-US"/>
          </a:p>
        </p:txBody>
      </p:sp>
      <p:pic>
        <p:nvPicPr>
          <p:cNvPr id="6" name="Picture 5">
            <a:extLst>
              <a:ext uri="{FF2B5EF4-FFF2-40B4-BE49-F238E27FC236}">
                <a16:creationId xmlns:a16="http://schemas.microsoft.com/office/drawing/2014/main" id="{3AC539C5-AB4B-329C-AC36-374BCBDA3D84}"/>
              </a:ext>
            </a:extLst>
          </p:cNvPr>
          <p:cNvPicPr>
            <a:picLocks noChangeAspect="1"/>
          </p:cNvPicPr>
          <p:nvPr/>
        </p:nvPicPr>
        <p:blipFill>
          <a:blip r:embed="rId3"/>
          <a:stretch>
            <a:fillRect/>
          </a:stretch>
        </p:blipFill>
        <p:spPr>
          <a:xfrm>
            <a:off x="67833" y="2307714"/>
            <a:ext cx="8618967" cy="1926122"/>
          </a:xfrm>
          <a:prstGeom prst="rect">
            <a:avLst/>
          </a:prstGeom>
        </p:spPr>
      </p:pic>
      <p:sp>
        <p:nvSpPr>
          <p:cNvPr id="7" name="TextBox 6">
            <a:extLst>
              <a:ext uri="{FF2B5EF4-FFF2-40B4-BE49-F238E27FC236}">
                <a16:creationId xmlns:a16="http://schemas.microsoft.com/office/drawing/2014/main" id="{28D73336-32A1-70E1-7F20-E9E3C7EAE9EC}"/>
              </a:ext>
            </a:extLst>
          </p:cNvPr>
          <p:cNvSpPr txBox="1"/>
          <p:nvPr/>
        </p:nvSpPr>
        <p:spPr>
          <a:xfrm>
            <a:off x="3506571" y="4748511"/>
            <a:ext cx="5160379" cy="400110"/>
          </a:xfrm>
          <a:prstGeom prst="rect">
            <a:avLst/>
          </a:prstGeom>
          <a:noFill/>
        </p:spPr>
        <p:txBody>
          <a:bodyPr wrap="square" lIns="91440" tIns="45720" rIns="91440" bIns="45720" anchor="t">
            <a:spAutoFit/>
          </a:bodyPr>
          <a:lstStyle/>
          <a:p>
            <a:r>
              <a:rPr lang="en-US" sz="1000" dirty="0">
                <a:solidFill>
                  <a:schemeClr val="bg1"/>
                </a:solidFill>
              </a:rPr>
              <a:t>1. An integrative review of the efficacy of motivational interviewing in HIV management (2017) 2. Hill, </a:t>
            </a:r>
            <a:r>
              <a:rPr lang="en-US" sz="1000" dirty="0" err="1">
                <a:solidFill>
                  <a:schemeClr val="bg1"/>
                </a:solidFill>
              </a:rPr>
              <a:t>Kavookjian</a:t>
            </a:r>
            <a:r>
              <a:rPr lang="en-US" sz="1000" dirty="0">
                <a:solidFill>
                  <a:schemeClr val="bg1"/>
                </a:solidFill>
              </a:rPr>
              <a:t>, (2011) 3. </a:t>
            </a:r>
            <a:r>
              <a:rPr lang="en-US" sz="1000" dirty="0" err="1">
                <a:solidFill>
                  <a:schemeClr val="bg1"/>
                </a:solidFill>
              </a:rPr>
              <a:t>Hettema</a:t>
            </a:r>
            <a:r>
              <a:rPr lang="en-US" sz="1000" dirty="0">
                <a:solidFill>
                  <a:schemeClr val="bg1"/>
                </a:solidFill>
              </a:rPr>
              <a:t> et al.,(2005); Lundahl et al., (2010).</a:t>
            </a:r>
            <a:endParaRPr lang="en-US" sz="1000" dirty="0">
              <a:solidFill>
                <a:schemeClr val="bg1"/>
              </a:solidFill>
              <a:cs typeface="Arial"/>
            </a:endParaRPr>
          </a:p>
        </p:txBody>
      </p:sp>
    </p:spTree>
    <p:extLst>
      <p:ext uri="{BB962C8B-B14F-4D97-AF65-F5344CB8AC3E}">
        <p14:creationId xmlns:p14="http://schemas.microsoft.com/office/powerpoint/2010/main" val="2111977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E2CE-EB2F-D544-8F29-A932FA2BA250}"/>
              </a:ext>
            </a:extLst>
          </p:cNvPr>
          <p:cNvSpPr>
            <a:spLocks noGrp="1"/>
          </p:cNvSpPr>
          <p:nvPr>
            <p:ph type="title"/>
          </p:nvPr>
        </p:nvSpPr>
        <p:spPr>
          <a:xfrm>
            <a:off x="152400" y="205979"/>
            <a:ext cx="8991600" cy="857250"/>
          </a:xfrm>
        </p:spPr>
        <p:txBody>
          <a:bodyPr/>
          <a:lstStyle/>
          <a:p>
            <a:pPr algn="ctr"/>
            <a:r>
              <a:rPr lang="en-US" dirty="0"/>
              <a:t>Motivational Interviewing </a:t>
            </a:r>
            <a:br>
              <a:rPr lang="en-US" dirty="0"/>
            </a:br>
            <a:r>
              <a:rPr lang="en-US" dirty="0"/>
              <a:t>Key Components</a:t>
            </a:r>
          </a:p>
        </p:txBody>
      </p:sp>
      <p:graphicFrame>
        <p:nvGraphicFramePr>
          <p:cNvPr id="6" name="Content Placeholder 5">
            <a:extLst>
              <a:ext uri="{FF2B5EF4-FFF2-40B4-BE49-F238E27FC236}">
                <a16:creationId xmlns:a16="http://schemas.microsoft.com/office/drawing/2014/main" id="{2D7682BA-8FC3-AE41-9A8F-B71DFA054648}"/>
              </a:ext>
            </a:extLst>
          </p:cNvPr>
          <p:cNvGraphicFramePr>
            <a:graphicFrameLocks noGrp="1"/>
          </p:cNvGraphicFramePr>
          <p:nvPr>
            <p:ph idx="1"/>
            <p:extLst>
              <p:ext uri="{D42A27DB-BD31-4B8C-83A1-F6EECF244321}">
                <p14:modId xmlns:p14="http://schemas.microsoft.com/office/powerpoint/2010/main" val="765933689"/>
              </p:ext>
            </p:extLst>
          </p:nvPr>
        </p:nvGraphicFramePr>
        <p:xfrm>
          <a:off x="1485901" y="1325735"/>
          <a:ext cx="6236494" cy="85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2C7AF9C-8F79-9545-974D-B379662DAD26}"/>
              </a:ext>
            </a:extLst>
          </p:cNvPr>
          <p:cNvSpPr txBox="1"/>
          <p:nvPr/>
        </p:nvSpPr>
        <p:spPr>
          <a:xfrm>
            <a:off x="1485901" y="2057401"/>
            <a:ext cx="1794013" cy="300082"/>
          </a:xfrm>
          <a:prstGeom prst="rect">
            <a:avLst/>
          </a:prstGeom>
          <a:noFill/>
        </p:spPr>
        <p:txBody>
          <a:bodyPr wrap="square" rtlCol="0">
            <a:spAutoFit/>
          </a:bodyPr>
          <a:lstStyle/>
          <a:p>
            <a:pPr defTabSz="342337"/>
            <a:endParaRPr lang="en-US" sz="1350" dirty="0">
              <a:solidFill>
                <a:srgbClr val="222222"/>
              </a:solidFill>
              <a:latin typeface="Arial"/>
            </a:endParaRPr>
          </a:p>
        </p:txBody>
      </p:sp>
      <p:sp>
        <p:nvSpPr>
          <p:cNvPr id="9" name="TextBox 8">
            <a:extLst>
              <a:ext uri="{FF2B5EF4-FFF2-40B4-BE49-F238E27FC236}">
                <a16:creationId xmlns:a16="http://schemas.microsoft.com/office/drawing/2014/main" id="{F2FC15C2-3ACF-0E45-B608-940085CCC192}"/>
              </a:ext>
            </a:extLst>
          </p:cNvPr>
          <p:cNvSpPr txBox="1"/>
          <p:nvPr/>
        </p:nvSpPr>
        <p:spPr>
          <a:xfrm>
            <a:off x="5524499" y="2189225"/>
            <a:ext cx="1796796" cy="2031325"/>
          </a:xfrm>
          <a:prstGeom prst="rect">
            <a:avLst/>
          </a:prstGeom>
          <a:solidFill>
            <a:schemeClr val="accent1">
              <a:lumMod val="20000"/>
              <a:lumOff val="80000"/>
            </a:schemeClr>
          </a:solidFill>
        </p:spPr>
        <p:txBody>
          <a:bodyPr wrap="square" rtlCol="0">
            <a:spAutoFit/>
          </a:bodyPr>
          <a:lstStyle/>
          <a:p>
            <a:r>
              <a:rPr lang="en-US" dirty="0"/>
              <a:t>These work together to motivate clients to make a positive change in their overall health. </a:t>
            </a:r>
            <a:endParaRPr lang="en-US" dirty="0">
              <a:solidFill>
                <a:srgbClr val="222222"/>
              </a:solidFill>
              <a:latin typeface="Arial"/>
            </a:endParaRPr>
          </a:p>
        </p:txBody>
      </p:sp>
      <p:sp>
        <p:nvSpPr>
          <p:cNvPr id="13" name="TextBox 12">
            <a:extLst>
              <a:ext uri="{FF2B5EF4-FFF2-40B4-BE49-F238E27FC236}">
                <a16:creationId xmlns:a16="http://schemas.microsoft.com/office/drawing/2014/main" id="{5A5050D4-ACE4-8240-A12B-1D631A68A494}"/>
              </a:ext>
            </a:extLst>
          </p:cNvPr>
          <p:cNvSpPr txBox="1"/>
          <p:nvPr/>
        </p:nvSpPr>
        <p:spPr>
          <a:xfrm>
            <a:off x="1486209" y="2202672"/>
            <a:ext cx="1796796" cy="2215991"/>
          </a:xfrm>
          <a:prstGeom prst="rect">
            <a:avLst/>
          </a:prstGeom>
          <a:solidFill>
            <a:schemeClr val="accent1">
              <a:lumMod val="20000"/>
              <a:lumOff val="80000"/>
            </a:schemeClr>
          </a:solidFill>
        </p:spPr>
        <p:txBody>
          <a:bodyPr wrap="square" rtlCol="0">
            <a:spAutoFit/>
          </a:bodyPr>
          <a:lstStyle/>
          <a:p>
            <a:pPr defTabSz="342337"/>
            <a:r>
              <a:rPr lang="en-US" sz="2100" dirty="0">
                <a:solidFill>
                  <a:srgbClr val="FF0000"/>
                </a:solidFill>
                <a:latin typeface="Arial"/>
              </a:rPr>
              <a:t>P</a:t>
            </a:r>
            <a:r>
              <a:rPr lang="en-US" sz="2100" dirty="0">
                <a:solidFill>
                  <a:srgbClr val="222222"/>
                </a:solidFill>
                <a:latin typeface="Arial"/>
              </a:rPr>
              <a:t>artnership</a:t>
            </a:r>
          </a:p>
          <a:p>
            <a:pPr defTabSz="342337"/>
            <a:r>
              <a:rPr lang="en-US" sz="2100" dirty="0">
                <a:solidFill>
                  <a:srgbClr val="FF0000"/>
                </a:solidFill>
                <a:latin typeface="Arial"/>
              </a:rPr>
              <a:t>A</a:t>
            </a:r>
            <a:r>
              <a:rPr lang="en-US" sz="2100" dirty="0">
                <a:solidFill>
                  <a:srgbClr val="222222"/>
                </a:solidFill>
                <a:latin typeface="Arial"/>
              </a:rPr>
              <a:t>cceptance</a:t>
            </a:r>
          </a:p>
          <a:p>
            <a:pPr defTabSz="342337"/>
            <a:r>
              <a:rPr lang="en-US" sz="2100" dirty="0">
                <a:solidFill>
                  <a:srgbClr val="FF0000"/>
                </a:solidFill>
                <a:latin typeface="Arial"/>
              </a:rPr>
              <a:t>C</a:t>
            </a:r>
            <a:r>
              <a:rPr lang="en-US" sz="2100" dirty="0">
                <a:solidFill>
                  <a:srgbClr val="222222"/>
                </a:solidFill>
                <a:latin typeface="Arial"/>
              </a:rPr>
              <a:t>ompassion</a:t>
            </a:r>
          </a:p>
          <a:p>
            <a:pPr defTabSz="342337"/>
            <a:r>
              <a:rPr lang="en-US" sz="2100" dirty="0">
                <a:solidFill>
                  <a:srgbClr val="FF0000"/>
                </a:solidFill>
                <a:latin typeface="Arial"/>
              </a:rPr>
              <a:t>E</a:t>
            </a:r>
            <a:r>
              <a:rPr lang="en-US" sz="2100" dirty="0">
                <a:solidFill>
                  <a:srgbClr val="222222"/>
                </a:solidFill>
                <a:latin typeface="Arial"/>
              </a:rPr>
              <a:t>vocation</a:t>
            </a:r>
          </a:p>
          <a:p>
            <a:pPr defTabSz="342337"/>
            <a:endParaRPr lang="en-US" sz="1350" dirty="0">
              <a:solidFill>
                <a:srgbClr val="222222"/>
              </a:solidFill>
              <a:latin typeface="Arial"/>
            </a:endParaRPr>
          </a:p>
          <a:p>
            <a:pPr defTabSz="342337"/>
            <a:endParaRPr lang="en-US" sz="1350" dirty="0">
              <a:solidFill>
                <a:srgbClr val="222222"/>
              </a:solidFill>
              <a:latin typeface="Arial"/>
            </a:endParaRPr>
          </a:p>
          <a:p>
            <a:pPr defTabSz="342337"/>
            <a:endParaRPr lang="en-US" sz="1350" dirty="0">
              <a:solidFill>
                <a:srgbClr val="222222"/>
              </a:solidFill>
              <a:latin typeface="Arial"/>
            </a:endParaRPr>
          </a:p>
          <a:p>
            <a:pPr defTabSz="342337"/>
            <a:endParaRPr lang="en-US" sz="1350" dirty="0">
              <a:solidFill>
                <a:srgbClr val="222222"/>
              </a:solidFill>
              <a:latin typeface="Arial"/>
            </a:endParaRPr>
          </a:p>
        </p:txBody>
      </p:sp>
      <p:sp>
        <p:nvSpPr>
          <p:cNvPr id="14" name="TextBox 13">
            <a:extLst>
              <a:ext uri="{FF2B5EF4-FFF2-40B4-BE49-F238E27FC236}">
                <a16:creationId xmlns:a16="http://schemas.microsoft.com/office/drawing/2014/main" id="{D9870A00-70F7-374B-8F25-55F395483ACA}"/>
              </a:ext>
            </a:extLst>
          </p:cNvPr>
          <p:cNvSpPr txBox="1"/>
          <p:nvPr/>
        </p:nvSpPr>
        <p:spPr>
          <a:xfrm>
            <a:off x="3502417" y="2202343"/>
            <a:ext cx="1796796" cy="2215991"/>
          </a:xfrm>
          <a:prstGeom prst="rect">
            <a:avLst/>
          </a:prstGeom>
          <a:solidFill>
            <a:schemeClr val="accent1">
              <a:lumMod val="20000"/>
              <a:lumOff val="80000"/>
            </a:schemeClr>
          </a:solidFill>
        </p:spPr>
        <p:txBody>
          <a:bodyPr wrap="square" rtlCol="0">
            <a:spAutoFit/>
          </a:bodyPr>
          <a:lstStyle/>
          <a:p>
            <a:pPr defTabSz="342337"/>
            <a:r>
              <a:rPr lang="en-US" sz="2100" dirty="0">
                <a:solidFill>
                  <a:srgbClr val="FF0000"/>
                </a:solidFill>
                <a:latin typeface="Arial"/>
              </a:rPr>
              <a:t>R</a:t>
            </a:r>
            <a:r>
              <a:rPr lang="en-US" sz="2100" dirty="0">
                <a:solidFill>
                  <a:srgbClr val="222222"/>
                </a:solidFill>
                <a:latin typeface="Arial"/>
              </a:rPr>
              <a:t>esist</a:t>
            </a:r>
          </a:p>
          <a:p>
            <a:pPr defTabSz="342337"/>
            <a:r>
              <a:rPr lang="en-US" sz="2100" dirty="0">
                <a:solidFill>
                  <a:srgbClr val="FF0000"/>
                </a:solidFill>
                <a:latin typeface="Arial"/>
              </a:rPr>
              <a:t>U</a:t>
            </a:r>
            <a:r>
              <a:rPr lang="en-US" sz="2100" dirty="0">
                <a:solidFill>
                  <a:srgbClr val="222222"/>
                </a:solidFill>
                <a:latin typeface="Arial"/>
              </a:rPr>
              <a:t>nderstand</a:t>
            </a:r>
          </a:p>
          <a:p>
            <a:pPr defTabSz="342337"/>
            <a:r>
              <a:rPr lang="en-US" sz="2100" dirty="0">
                <a:solidFill>
                  <a:srgbClr val="FF0000"/>
                </a:solidFill>
                <a:latin typeface="Arial"/>
              </a:rPr>
              <a:t>L</a:t>
            </a:r>
            <a:r>
              <a:rPr lang="en-US" sz="2100" dirty="0">
                <a:solidFill>
                  <a:srgbClr val="222222"/>
                </a:solidFill>
                <a:latin typeface="Arial"/>
              </a:rPr>
              <a:t>isten</a:t>
            </a:r>
          </a:p>
          <a:p>
            <a:pPr defTabSz="342337"/>
            <a:r>
              <a:rPr lang="en-US" sz="2100" dirty="0">
                <a:solidFill>
                  <a:srgbClr val="FF0000"/>
                </a:solidFill>
                <a:latin typeface="Arial"/>
              </a:rPr>
              <a:t>E</a:t>
            </a:r>
            <a:r>
              <a:rPr lang="en-US" sz="2100" dirty="0">
                <a:solidFill>
                  <a:srgbClr val="222222"/>
                </a:solidFill>
                <a:latin typeface="Arial"/>
              </a:rPr>
              <a:t>mpower</a:t>
            </a:r>
            <a:endParaRPr lang="en-US" sz="1350" dirty="0">
              <a:solidFill>
                <a:srgbClr val="222222"/>
              </a:solidFill>
              <a:latin typeface="Arial"/>
            </a:endParaRPr>
          </a:p>
          <a:p>
            <a:pPr defTabSz="342337"/>
            <a:endParaRPr lang="en-US" sz="1350" dirty="0">
              <a:solidFill>
                <a:srgbClr val="222222"/>
              </a:solidFill>
              <a:latin typeface="Arial"/>
            </a:endParaRPr>
          </a:p>
          <a:p>
            <a:pPr defTabSz="342337"/>
            <a:endParaRPr lang="en-US" sz="1350" dirty="0">
              <a:solidFill>
                <a:srgbClr val="222222"/>
              </a:solidFill>
              <a:latin typeface="Arial"/>
            </a:endParaRPr>
          </a:p>
          <a:p>
            <a:pPr defTabSz="342337"/>
            <a:endParaRPr lang="en-US" sz="1350" dirty="0">
              <a:solidFill>
                <a:srgbClr val="222222"/>
              </a:solidFill>
              <a:latin typeface="Arial"/>
            </a:endParaRPr>
          </a:p>
          <a:p>
            <a:pPr defTabSz="342337"/>
            <a:endParaRPr lang="en-US" sz="1350" dirty="0">
              <a:solidFill>
                <a:srgbClr val="222222"/>
              </a:solidFill>
              <a:latin typeface="Arial"/>
            </a:endParaRPr>
          </a:p>
        </p:txBody>
      </p:sp>
      <p:sp>
        <p:nvSpPr>
          <p:cNvPr id="10" name="TextBox 9">
            <a:extLst>
              <a:ext uri="{FF2B5EF4-FFF2-40B4-BE49-F238E27FC236}">
                <a16:creationId xmlns:a16="http://schemas.microsoft.com/office/drawing/2014/main" id="{F823176E-7FBB-9DAC-A05E-1CFCF6A6AB32}"/>
              </a:ext>
            </a:extLst>
          </p:cNvPr>
          <p:cNvSpPr txBox="1"/>
          <p:nvPr/>
        </p:nvSpPr>
        <p:spPr>
          <a:xfrm>
            <a:off x="4901912" y="4798002"/>
            <a:ext cx="356797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FFFFFF"/>
                </a:solidFill>
              </a:rPr>
              <a:t>Miller &amp; Rollnick, 2013; Moyers, Miller, &amp; Hendrickson, 2005</a:t>
            </a:r>
            <a:r>
              <a:rPr lang="en-US" sz="1000">
                <a:cs typeface="Arial"/>
              </a:rPr>
              <a:t>​</a:t>
            </a:r>
            <a:endParaRPr lang="en-US" sz="1000"/>
          </a:p>
        </p:txBody>
      </p:sp>
    </p:spTree>
    <p:extLst>
      <p:ext uri="{BB962C8B-B14F-4D97-AF65-F5344CB8AC3E}">
        <p14:creationId xmlns:p14="http://schemas.microsoft.com/office/powerpoint/2010/main" val="313766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564F-F8CB-F22A-A5F5-AF087DA6401D}"/>
              </a:ext>
            </a:extLst>
          </p:cNvPr>
          <p:cNvSpPr>
            <a:spLocks noGrp="1"/>
          </p:cNvSpPr>
          <p:nvPr>
            <p:ph type="title"/>
          </p:nvPr>
        </p:nvSpPr>
        <p:spPr>
          <a:xfrm>
            <a:off x="116541" y="116908"/>
            <a:ext cx="8963887" cy="857250"/>
          </a:xfrm>
        </p:spPr>
        <p:txBody>
          <a:bodyPr/>
          <a:lstStyle/>
          <a:p>
            <a:r>
              <a:rPr lang="en-US" sz="3600" dirty="0"/>
              <a:t>What Makes Change Challenging for Clients?</a:t>
            </a:r>
          </a:p>
        </p:txBody>
      </p:sp>
      <p:sp>
        <p:nvSpPr>
          <p:cNvPr id="3" name="Content Placeholder 2">
            <a:extLst>
              <a:ext uri="{FF2B5EF4-FFF2-40B4-BE49-F238E27FC236}">
                <a16:creationId xmlns:a16="http://schemas.microsoft.com/office/drawing/2014/main" id="{05ECCEC9-F38D-21E2-B94C-3079B121EFC2}"/>
              </a:ext>
            </a:extLst>
          </p:cNvPr>
          <p:cNvSpPr>
            <a:spLocks noGrp="1"/>
          </p:cNvSpPr>
          <p:nvPr>
            <p:ph idx="1"/>
          </p:nvPr>
        </p:nvSpPr>
        <p:spPr/>
        <p:txBody>
          <a:bodyPr/>
          <a:lstStyle/>
          <a:p>
            <a:r>
              <a:rPr lang="en-US" dirty="0"/>
              <a:t>Their values don’t support it. </a:t>
            </a:r>
          </a:p>
          <a:p>
            <a:r>
              <a:rPr lang="en-US" dirty="0"/>
              <a:t>They don’t think it’s important. </a:t>
            </a:r>
          </a:p>
          <a:p>
            <a:r>
              <a:rPr lang="en-US" dirty="0"/>
              <a:t>They don’t think they can. </a:t>
            </a:r>
          </a:p>
          <a:p>
            <a:r>
              <a:rPr lang="en-US" dirty="0"/>
              <a:t>They haven’t worked through their ambivalence about it. </a:t>
            </a:r>
          </a:p>
          <a:p>
            <a:r>
              <a:rPr lang="en-US" dirty="0"/>
              <a:t>They aren’t ready for it. </a:t>
            </a:r>
          </a:p>
          <a:p>
            <a:r>
              <a:rPr lang="en-US" dirty="0"/>
              <a:t>They don’t have a good plan. </a:t>
            </a:r>
          </a:p>
          <a:p>
            <a:r>
              <a:rPr lang="en-US" dirty="0"/>
              <a:t>They don’t have adequate social support.</a:t>
            </a:r>
          </a:p>
        </p:txBody>
      </p:sp>
      <p:sp>
        <p:nvSpPr>
          <p:cNvPr id="4" name="Slide Number Placeholder 3">
            <a:extLst>
              <a:ext uri="{FF2B5EF4-FFF2-40B4-BE49-F238E27FC236}">
                <a16:creationId xmlns:a16="http://schemas.microsoft.com/office/drawing/2014/main" id="{02588610-B1BC-E035-B250-A7C90C575953}"/>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284060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4858-FB85-A37D-B957-01EFF646EA21}"/>
              </a:ext>
            </a:extLst>
          </p:cNvPr>
          <p:cNvSpPr>
            <a:spLocks noGrp="1"/>
          </p:cNvSpPr>
          <p:nvPr>
            <p:ph type="title"/>
          </p:nvPr>
        </p:nvSpPr>
        <p:spPr/>
        <p:txBody>
          <a:bodyPr/>
          <a:lstStyle/>
          <a:p>
            <a:pPr algn="ctr"/>
            <a:r>
              <a:rPr lang="en-US" dirty="0"/>
              <a:t>What is Ambivalence?</a:t>
            </a:r>
          </a:p>
        </p:txBody>
      </p:sp>
      <p:sp>
        <p:nvSpPr>
          <p:cNvPr id="3" name="Content Placeholder 2">
            <a:extLst>
              <a:ext uri="{FF2B5EF4-FFF2-40B4-BE49-F238E27FC236}">
                <a16:creationId xmlns:a16="http://schemas.microsoft.com/office/drawing/2014/main" id="{F5A9320F-FCD3-1280-24B6-0D208720AF27}"/>
              </a:ext>
            </a:extLst>
          </p:cNvPr>
          <p:cNvSpPr>
            <a:spLocks noGrp="1"/>
          </p:cNvSpPr>
          <p:nvPr>
            <p:ph idx="1"/>
          </p:nvPr>
        </p:nvSpPr>
        <p:spPr>
          <a:xfrm>
            <a:off x="414215" y="1080038"/>
            <a:ext cx="8315569" cy="857251"/>
          </a:xfrm>
        </p:spPr>
        <p:txBody>
          <a:bodyPr/>
          <a:lstStyle/>
          <a:p>
            <a:pPr marL="114300" indent="0" algn="ctr">
              <a:buNone/>
            </a:pPr>
            <a:r>
              <a:rPr lang="en-US" dirty="0"/>
              <a:t>The state of having mixed feelings or contradictory ideas about something or someone. </a:t>
            </a:r>
          </a:p>
        </p:txBody>
      </p:sp>
      <p:sp>
        <p:nvSpPr>
          <p:cNvPr id="4" name="Slide Number Placeholder 3">
            <a:extLst>
              <a:ext uri="{FF2B5EF4-FFF2-40B4-BE49-F238E27FC236}">
                <a16:creationId xmlns:a16="http://schemas.microsoft.com/office/drawing/2014/main" id="{9ECCB718-3D43-6231-FCFE-AD2BCFC8E562}"/>
              </a:ext>
            </a:extLst>
          </p:cNvPr>
          <p:cNvSpPr>
            <a:spLocks noGrp="1"/>
          </p:cNvSpPr>
          <p:nvPr>
            <p:ph type="sldNum" sz="quarter" idx="12"/>
          </p:nvPr>
        </p:nvSpPr>
        <p:spPr/>
        <p:txBody>
          <a:bodyPr/>
          <a:lstStyle/>
          <a:p>
            <a:fld id="{6E2D2B3B-882E-40F3-A32F-6DD516915044}" type="slidenum">
              <a:rPr lang="en-US" smtClean="0"/>
              <a:pPr/>
              <a:t>33</a:t>
            </a:fld>
            <a:endParaRPr lang="en-US"/>
          </a:p>
        </p:txBody>
      </p:sp>
      <p:pic>
        <p:nvPicPr>
          <p:cNvPr id="6" name="Picture 5">
            <a:extLst>
              <a:ext uri="{FF2B5EF4-FFF2-40B4-BE49-F238E27FC236}">
                <a16:creationId xmlns:a16="http://schemas.microsoft.com/office/drawing/2014/main" id="{6A91C1A8-7792-D5F0-8934-A194A3FA017F}"/>
              </a:ext>
            </a:extLst>
          </p:cNvPr>
          <p:cNvPicPr>
            <a:picLocks noChangeAspect="1"/>
          </p:cNvPicPr>
          <p:nvPr/>
        </p:nvPicPr>
        <p:blipFill>
          <a:blip r:embed="rId2"/>
          <a:stretch>
            <a:fillRect/>
          </a:stretch>
        </p:blipFill>
        <p:spPr>
          <a:xfrm>
            <a:off x="2514254" y="2194323"/>
            <a:ext cx="3703641" cy="2320491"/>
          </a:xfrm>
          <a:prstGeom prst="rect">
            <a:avLst/>
          </a:prstGeom>
        </p:spPr>
      </p:pic>
      <p:sp>
        <p:nvSpPr>
          <p:cNvPr id="8" name="TextBox 7">
            <a:extLst>
              <a:ext uri="{FF2B5EF4-FFF2-40B4-BE49-F238E27FC236}">
                <a16:creationId xmlns:a16="http://schemas.microsoft.com/office/drawing/2014/main" id="{41A49043-0D0B-BA42-E6A8-8E3D7168C3A4}"/>
              </a:ext>
            </a:extLst>
          </p:cNvPr>
          <p:cNvSpPr txBox="1"/>
          <p:nvPr/>
        </p:nvSpPr>
        <p:spPr>
          <a:xfrm>
            <a:off x="7241400" y="4801619"/>
            <a:ext cx="1488498" cy="246221"/>
          </a:xfrm>
          <a:prstGeom prst="rect">
            <a:avLst/>
          </a:prstGeom>
          <a:noFill/>
        </p:spPr>
        <p:txBody>
          <a:bodyPr wrap="square" lIns="91440" tIns="45720" rIns="91440" bIns="45720" anchor="t">
            <a:spAutoFit/>
          </a:bodyPr>
          <a:lstStyle/>
          <a:p>
            <a:r>
              <a:rPr lang="en-US" sz="1000" dirty="0">
                <a:solidFill>
                  <a:schemeClr val="bg1"/>
                </a:solidFill>
              </a:rPr>
              <a:t>Oxford Dictionary</a:t>
            </a:r>
            <a:endParaRPr lang="en-US" sz="1000" dirty="0">
              <a:solidFill>
                <a:schemeClr val="bg1"/>
              </a:solidFill>
              <a:cs typeface="Arial"/>
            </a:endParaRPr>
          </a:p>
        </p:txBody>
      </p:sp>
    </p:spTree>
    <p:extLst>
      <p:ext uri="{BB962C8B-B14F-4D97-AF65-F5344CB8AC3E}">
        <p14:creationId xmlns:p14="http://schemas.microsoft.com/office/powerpoint/2010/main" val="136378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D442-1D59-0B7F-17EA-513B7A7CD508}"/>
              </a:ext>
            </a:extLst>
          </p:cNvPr>
          <p:cNvSpPr>
            <a:spLocks noGrp="1"/>
          </p:cNvSpPr>
          <p:nvPr>
            <p:ph type="title"/>
          </p:nvPr>
        </p:nvSpPr>
        <p:spPr>
          <a:xfrm>
            <a:off x="152400" y="205979"/>
            <a:ext cx="8763000" cy="857250"/>
          </a:xfrm>
        </p:spPr>
        <p:txBody>
          <a:bodyPr/>
          <a:lstStyle/>
          <a:p>
            <a:r>
              <a:rPr lang="en-US" sz="3600" dirty="0"/>
              <a:t>What Might Clients Feel Ambivalent About?</a:t>
            </a:r>
          </a:p>
        </p:txBody>
      </p:sp>
      <p:sp>
        <p:nvSpPr>
          <p:cNvPr id="3" name="Content Placeholder 2">
            <a:extLst>
              <a:ext uri="{FF2B5EF4-FFF2-40B4-BE49-F238E27FC236}">
                <a16:creationId xmlns:a16="http://schemas.microsoft.com/office/drawing/2014/main" id="{7A9CA093-5C33-CEDA-D021-8241BB087232}"/>
              </a:ext>
            </a:extLst>
          </p:cNvPr>
          <p:cNvSpPr>
            <a:spLocks noGrp="1"/>
          </p:cNvSpPr>
          <p:nvPr>
            <p:ph idx="1"/>
          </p:nvPr>
        </p:nvSpPr>
        <p:spPr>
          <a:xfrm>
            <a:off x="457201" y="1525045"/>
            <a:ext cx="5486399" cy="3275474"/>
          </a:xfrm>
        </p:spPr>
        <p:txBody>
          <a:bodyPr/>
          <a:lstStyle/>
          <a:p>
            <a:r>
              <a:rPr lang="en-US" dirty="0"/>
              <a:t>Accessing Care/Prevention Services </a:t>
            </a:r>
          </a:p>
          <a:p>
            <a:r>
              <a:rPr lang="en-US" dirty="0"/>
              <a:t>Taking Medication </a:t>
            </a:r>
          </a:p>
          <a:p>
            <a:r>
              <a:rPr lang="en-US" dirty="0"/>
              <a:t>Making regular appointments </a:t>
            </a:r>
          </a:p>
          <a:p>
            <a:r>
              <a:rPr lang="en-US" dirty="0"/>
              <a:t>Counseling </a:t>
            </a:r>
          </a:p>
          <a:p>
            <a:r>
              <a:rPr lang="en-US" dirty="0"/>
              <a:t>Reducing Alcohol/Drug Use </a:t>
            </a:r>
          </a:p>
          <a:p>
            <a:r>
              <a:rPr lang="en-US" dirty="0"/>
              <a:t>Connecting to Referrals</a:t>
            </a:r>
          </a:p>
        </p:txBody>
      </p:sp>
      <p:sp>
        <p:nvSpPr>
          <p:cNvPr id="4" name="Slide Number Placeholder 3">
            <a:extLst>
              <a:ext uri="{FF2B5EF4-FFF2-40B4-BE49-F238E27FC236}">
                <a16:creationId xmlns:a16="http://schemas.microsoft.com/office/drawing/2014/main" id="{EAEC44CC-57F5-A728-9C16-3BC06A3E6025}"/>
              </a:ext>
            </a:extLst>
          </p:cNvPr>
          <p:cNvSpPr>
            <a:spLocks noGrp="1"/>
          </p:cNvSpPr>
          <p:nvPr>
            <p:ph type="sldNum" sz="quarter" idx="12"/>
          </p:nvPr>
        </p:nvSpPr>
        <p:spPr/>
        <p:txBody>
          <a:bodyPr/>
          <a:lstStyle/>
          <a:p>
            <a:fld id="{6E2D2B3B-882E-40F3-A32F-6DD516915044}" type="slidenum">
              <a:rPr lang="en-US" smtClean="0"/>
              <a:pPr/>
              <a:t>34</a:t>
            </a:fld>
            <a:endParaRPr lang="en-US"/>
          </a:p>
        </p:txBody>
      </p:sp>
      <p:pic>
        <p:nvPicPr>
          <p:cNvPr id="6" name="Picture 5">
            <a:extLst>
              <a:ext uri="{FF2B5EF4-FFF2-40B4-BE49-F238E27FC236}">
                <a16:creationId xmlns:a16="http://schemas.microsoft.com/office/drawing/2014/main" id="{910E141B-DDE5-3465-89FF-9B3CB7768E39}"/>
              </a:ext>
            </a:extLst>
          </p:cNvPr>
          <p:cNvPicPr>
            <a:picLocks noChangeAspect="1"/>
          </p:cNvPicPr>
          <p:nvPr/>
        </p:nvPicPr>
        <p:blipFill rotWithShape="1">
          <a:blip r:embed="rId2"/>
          <a:srcRect t="1121"/>
          <a:stretch/>
        </p:blipFill>
        <p:spPr>
          <a:xfrm>
            <a:off x="5943600" y="896475"/>
            <a:ext cx="3000635" cy="3656475"/>
          </a:xfrm>
          <a:prstGeom prst="rect">
            <a:avLst/>
          </a:prstGeom>
        </p:spPr>
      </p:pic>
    </p:spTree>
    <p:extLst>
      <p:ext uri="{BB962C8B-B14F-4D97-AF65-F5344CB8AC3E}">
        <p14:creationId xmlns:p14="http://schemas.microsoft.com/office/powerpoint/2010/main" val="3232631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7AE4-16B8-8E4D-15C1-630D0745E168}"/>
              </a:ext>
            </a:extLst>
          </p:cNvPr>
          <p:cNvSpPr>
            <a:spLocks noGrp="1"/>
          </p:cNvSpPr>
          <p:nvPr>
            <p:ph type="title"/>
          </p:nvPr>
        </p:nvSpPr>
        <p:spPr>
          <a:xfrm>
            <a:off x="764859" y="45476"/>
            <a:ext cx="8315569" cy="857250"/>
          </a:xfrm>
        </p:spPr>
        <p:txBody>
          <a:bodyPr/>
          <a:lstStyle/>
          <a:p>
            <a:r>
              <a:rPr lang="en-US" dirty="0"/>
              <a:t>Why Might they Feel Ambivalent?</a:t>
            </a:r>
          </a:p>
        </p:txBody>
      </p:sp>
      <p:sp>
        <p:nvSpPr>
          <p:cNvPr id="3" name="Content Placeholder 2">
            <a:extLst>
              <a:ext uri="{FF2B5EF4-FFF2-40B4-BE49-F238E27FC236}">
                <a16:creationId xmlns:a16="http://schemas.microsoft.com/office/drawing/2014/main" id="{56C2B009-3977-C4C9-8E3D-453CD478AB49}"/>
              </a:ext>
            </a:extLst>
          </p:cNvPr>
          <p:cNvSpPr>
            <a:spLocks noGrp="1"/>
          </p:cNvSpPr>
          <p:nvPr>
            <p:ph idx="1"/>
          </p:nvPr>
        </p:nvSpPr>
        <p:spPr>
          <a:xfrm>
            <a:off x="371231" y="1143482"/>
            <a:ext cx="3688717" cy="3275474"/>
          </a:xfrm>
        </p:spPr>
        <p:txBody>
          <a:bodyPr>
            <a:noAutofit/>
          </a:bodyPr>
          <a:lstStyle/>
          <a:p>
            <a:pPr>
              <a:lnSpc>
                <a:spcPct val="110000"/>
              </a:lnSpc>
            </a:pPr>
            <a:r>
              <a:rPr lang="en-US" sz="2100" dirty="0"/>
              <a:t>Trauma Response</a:t>
            </a:r>
          </a:p>
          <a:p>
            <a:pPr>
              <a:lnSpc>
                <a:spcPct val="110000"/>
              </a:lnSpc>
            </a:pPr>
            <a:r>
              <a:rPr lang="en-US" sz="2100" dirty="0"/>
              <a:t>Fear/Re-traumatization</a:t>
            </a:r>
          </a:p>
          <a:p>
            <a:pPr>
              <a:lnSpc>
                <a:spcPct val="110000"/>
              </a:lnSpc>
            </a:pPr>
            <a:r>
              <a:rPr lang="en-US" sz="2100" dirty="0"/>
              <a:t>Stigma/Shame</a:t>
            </a:r>
          </a:p>
          <a:p>
            <a:pPr>
              <a:lnSpc>
                <a:spcPct val="110000"/>
              </a:lnSpc>
            </a:pPr>
            <a:r>
              <a:rPr lang="en-US" sz="2100" dirty="0"/>
              <a:t>Distrust</a:t>
            </a:r>
          </a:p>
          <a:p>
            <a:pPr>
              <a:lnSpc>
                <a:spcPct val="110000"/>
              </a:lnSpc>
            </a:pPr>
            <a:r>
              <a:rPr lang="en-US" sz="2100" dirty="0"/>
              <a:t>Disclosure</a:t>
            </a:r>
          </a:p>
          <a:p>
            <a:pPr>
              <a:lnSpc>
                <a:spcPct val="110000"/>
              </a:lnSpc>
            </a:pPr>
            <a:r>
              <a:rPr lang="en-US" sz="2100" dirty="0"/>
              <a:t>IPV (</a:t>
            </a:r>
            <a:r>
              <a:rPr lang="en-US" sz="1600" dirty="0"/>
              <a:t>Intimate Partner Violence</a:t>
            </a:r>
            <a:r>
              <a:rPr lang="en-US" sz="2100" dirty="0"/>
              <a:t>)</a:t>
            </a:r>
          </a:p>
          <a:p>
            <a:pPr>
              <a:lnSpc>
                <a:spcPct val="110000"/>
              </a:lnSpc>
            </a:pPr>
            <a:r>
              <a:rPr lang="en-US" sz="2100" dirty="0"/>
              <a:t>Low Health Literacy</a:t>
            </a:r>
          </a:p>
          <a:p>
            <a:pPr>
              <a:lnSpc>
                <a:spcPct val="110000"/>
              </a:lnSpc>
            </a:pPr>
            <a:r>
              <a:rPr lang="en-US" sz="2100" dirty="0"/>
              <a:t>Priorities/Oher Needs</a:t>
            </a:r>
          </a:p>
        </p:txBody>
      </p:sp>
      <p:sp>
        <p:nvSpPr>
          <p:cNvPr id="4" name="Slide Number Placeholder 3">
            <a:extLst>
              <a:ext uri="{FF2B5EF4-FFF2-40B4-BE49-F238E27FC236}">
                <a16:creationId xmlns:a16="http://schemas.microsoft.com/office/drawing/2014/main" id="{9C96D66C-24F9-8ECF-1CE8-D9B0857E6C9A}"/>
              </a:ext>
            </a:extLst>
          </p:cNvPr>
          <p:cNvSpPr>
            <a:spLocks noGrp="1"/>
          </p:cNvSpPr>
          <p:nvPr>
            <p:ph type="sldNum" sz="quarter" idx="12"/>
          </p:nvPr>
        </p:nvSpPr>
        <p:spPr>
          <a:prstGeom prst="bracketPair">
            <a:avLst>
              <a:gd name="adj" fmla="val 23982"/>
            </a:avLst>
          </a:prstGeom>
        </p:spPr>
        <p:txBody>
          <a:bodyPr/>
          <a:lstStyle/>
          <a:p>
            <a:fld id="{6E2D2B3B-882E-40F3-A32F-6DD516915044}" type="slidenum">
              <a:rPr lang="en-US" smtClean="0"/>
              <a:pPr/>
              <a:t>35</a:t>
            </a:fld>
            <a:endParaRPr lang="en-US" dirty="0"/>
          </a:p>
        </p:txBody>
      </p:sp>
      <p:sp>
        <p:nvSpPr>
          <p:cNvPr id="5" name="Content Placeholder 2">
            <a:extLst>
              <a:ext uri="{FF2B5EF4-FFF2-40B4-BE49-F238E27FC236}">
                <a16:creationId xmlns:a16="http://schemas.microsoft.com/office/drawing/2014/main" id="{F0243B59-A37A-B33D-54B3-5FE3EA4EA3CE}"/>
              </a:ext>
            </a:extLst>
          </p:cNvPr>
          <p:cNvSpPr txBox="1">
            <a:spLocks/>
          </p:cNvSpPr>
          <p:nvPr/>
        </p:nvSpPr>
        <p:spPr>
          <a:xfrm>
            <a:off x="4411785" y="1143482"/>
            <a:ext cx="4360985" cy="3345175"/>
          </a:xfrm>
          <a:prstGeom prst="rect">
            <a:avLst/>
          </a:prstGeom>
        </p:spPr>
        <p:txBody>
          <a:bodyPr vert="horz" lIns="68580" tIns="34290" rIns="68580" bIns="34290" rtlCol="0">
            <a:noAutofit/>
          </a:bodyPr>
          <a:lstStyle>
            <a:lvl1pPr marL="45718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2933"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133"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1867"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1867"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1867"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1867" kern="1200">
                <a:solidFill>
                  <a:schemeClr val="tx1"/>
                </a:solidFill>
                <a:latin typeface="+mn-lt"/>
                <a:ea typeface="+mn-ea"/>
                <a:cs typeface="+mn-cs"/>
              </a:defRPr>
            </a:lvl9pPr>
          </a:lstStyle>
          <a:p>
            <a:r>
              <a:rPr lang="en-US" sz="2100" dirty="0"/>
              <a:t>Past Experience with Healthcare Systems</a:t>
            </a:r>
          </a:p>
          <a:p>
            <a:r>
              <a:rPr lang="en-US" sz="2100" dirty="0"/>
              <a:t>Unaware of Available Services</a:t>
            </a:r>
          </a:p>
          <a:p>
            <a:r>
              <a:rPr lang="en-US" sz="2100" dirty="0"/>
              <a:t>Overwhelmed/Current Coping Skills </a:t>
            </a:r>
          </a:p>
          <a:p>
            <a:r>
              <a:rPr lang="en-US" sz="2100" dirty="0"/>
              <a:t>Fear of Rejection/Loss - Support Systems, Relationships, Child Custody, Employment</a:t>
            </a:r>
          </a:p>
          <a:p>
            <a:r>
              <a:rPr lang="en-US" sz="2100" dirty="0"/>
              <a:t>Criminalization</a:t>
            </a:r>
          </a:p>
          <a:p>
            <a:pPr marL="114298" indent="0">
              <a:buNone/>
            </a:pPr>
            <a:endParaRPr lang="en-US" sz="2100" dirty="0"/>
          </a:p>
        </p:txBody>
      </p:sp>
    </p:spTree>
    <p:extLst>
      <p:ext uri="{BB962C8B-B14F-4D97-AF65-F5344CB8AC3E}">
        <p14:creationId xmlns:p14="http://schemas.microsoft.com/office/powerpoint/2010/main" val="1375024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93824"/>
            <a:ext cx="8315569" cy="857250"/>
          </a:xfrm>
        </p:spPr>
        <p:txBody>
          <a:bodyPr/>
          <a:lstStyle/>
          <a:p>
            <a:pPr algn="ctr"/>
            <a:r>
              <a:rPr lang="en-US" dirty="0"/>
              <a:t>Maslow’s Hierarchy of Needs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a:p>
        </p:txBody>
      </p:sp>
      <p:sp>
        <p:nvSpPr>
          <p:cNvPr id="5" name="Rectangle 4"/>
          <p:cNvSpPr/>
          <p:nvPr/>
        </p:nvSpPr>
        <p:spPr>
          <a:xfrm>
            <a:off x="1837893" y="4745287"/>
            <a:ext cx="6663172" cy="400110"/>
          </a:xfrm>
          <a:prstGeom prst="rect">
            <a:avLst/>
          </a:prstGeom>
        </p:spPr>
        <p:txBody>
          <a:bodyPr wrap="square" lIns="91440" tIns="45720" rIns="91440" bIns="45720" anchor="t">
            <a:spAutoFit/>
          </a:bodyPr>
          <a:lstStyle/>
          <a:p>
            <a:r>
              <a:rPr lang="en-US" sz="1000" dirty="0">
                <a:solidFill>
                  <a:schemeClr val="bg1"/>
                </a:solidFill>
              </a:rPr>
              <a:t>Culture Clue™: Communication Guide. UWMC Patient and Family Education Committee. University of Washington Medical Center, Oct. 2011. Web. 2 Dec. 2016</a:t>
            </a:r>
          </a:p>
        </p:txBody>
      </p:sp>
      <p:pic>
        <p:nvPicPr>
          <p:cNvPr id="6" name="Picture 5"/>
          <p:cNvPicPr>
            <a:picLocks noChangeAspect="1"/>
          </p:cNvPicPr>
          <p:nvPr/>
        </p:nvPicPr>
        <p:blipFill>
          <a:blip r:embed="rId3"/>
          <a:stretch>
            <a:fillRect/>
          </a:stretch>
        </p:blipFill>
        <p:spPr>
          <a:xfrm>
            <a:off x="2133600" y="895351"/>
            <a:ext cx="5245708" cy="3770352"/>
          </a:xfrm>
          <a:prstGeom prst="rect">
            <a:avLst/>
          </a:prstGeom>
        </p:spPr>
      </p:pic>
    </p:spTree>
    <p:extLst>
      <p:ext uri="{BB962C8B-B14F-4D97-AF65-F5344CB8AC3E}">
        <p14:creationId xmlns:p14="http://schemas.microsoft.com/office/powerpoint/2010/main" val="24279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3DDD-A689-B18A-D6A6-6CEB4C398992}"/>
              </a:ext>
            </a:extLst>
          </p:cNvPr>
          <p:cNvSpPr>
            <a:spLocks noGrp="1"/>
          </p:cNvSpPr>
          <p:nvPr>
            <p:ph type="title"/>
          </p:nvPr>
        </p:nvSpPr>
        <p:spPr/>
        <p:txBody>
          <a:bodyPr/>
          <a:lstStyle/>
          <a:p>
            <a:r>
              <a:rPr lang="en-US" dirty="0"/>
              <a:t>Motivational Interviewing Framework</a:t>
            </a:r>
          </a:p>
        </p:txBody>
      </p:sp>
      <p:pic>
        <p:nvPicPr>
          <p:cNvPr id="6" name="Content Placeholder 5">
            <a:extLst>
              <a:ext uri="{FF2B5EF4-FFF2-40B4-BE49-F238E27FC236}">
                <a16:creationId xmlns:a16="http://schemas.microsoft.com/office/drawing/2014/main" id="{D8323B6F-93AF-8A5C-F530-59E484F20938}"/>
              </a:ext>
            </a:extLst>
          </p:cNvPr>
          <p:cNvPicPr>
            <a:picLocks noGrp="1" noChangeAspect="1"/>
          </p:cNvPicPr>
          <p:nvPr>
            <p:ph idx="1"/>
          </p:nvPr>
        </p:nvPicPr>
        <p:blipFill>
          <a:blip r:embed="rId2"/>
          <a:stretch>
            <a:fillRect/>
          </a:stretch>
        </p:blipFill>
        <p:spPr>
          <a:xfrm>
            <a:off x="2268416" y="949439"/>
            <a:ext cx="4513384" cy="3632363"/>
          </a:xfrm>
        </p:spPr>
      </p:pic>
      <p:sp>
        <p:nvSpPr>
          <p:cNvPr id="4" name="Slide Number Placeholder 3">
            <a:extLst>
              <a:ext uri="{FF2B5EF4-FFF2-40B4-BE49-F238E27FC236}">
                <a16:creationId xmlns:a16="http://schemas.microsoft.com/office/drawing/2014/main" id="{55B4A44C-9B66-430C-BAF5-3C43042F3671}"/>
              </a:ext>
            </a:extLst>
          </p:cNvPr>
          <p:cNvSpPr>
            <a:spLocks noGrp="1"/>
          </p:cNvSpPr>
          <p:nvPr>
            <p:ph type="sldNum" sz="quarter" idx="12"/>
          </p:nvPr>
        </p:nvSpPr>
        <p:spPr/>
        <p:txBody>
          <a:bodyPr/>
          <a:lstStyle/>
          <a:p>
            <a:fld id="{6E2D2B3B-882E-40F3-A32F-6DD516915044}" type="slidenum">
              <a:rPr lang="en-US" smtClean="0"/>
              <a:pPr/>
              <a:t>37</a:t>
            </a:fld>
            <a:endParaRPr lang="en-US"/>
          </a:p>
        </p:txBody>
      </p:sp>
      <p:sp>
        <p:nvSpPr>
          <p:cNvPr id="7" name="TextBox 6">
            <a:extLst>
              <a:ext uri="{FF2B5EF4-FFF2-40B4-BE49-F238E27FC236}">
                <a16:creationId xmlns:a16="http://schemas.microsoft.com/office/drawing/2014/main" id="{EAE2BA77-BA1D-E526-E1BB-D12A04DBF7C8}"/>
              </a:ext>
            </a:extLst>
          </p:cNvPr>
          <p:cNvSpPr txBox="1"/>
          <p:nvPr/>
        </p:nvSpPr>
        <p:spPr>
          <a:xfrm>
            <a:off x="6033304" y="4806716"/>
            <a:ext cx="2519363" cy="246221"/>
          </a:xfrm>
          <a:prstGeom prst="rect">
            <a:avLst/>
          </a:prstGeom>
          <a:noFill/>
        </p:spPr>
        <p:txBody>
          <a:bodyPr wrap="square" lIns="91440" tIns="45720" rIns="91440" bIns="45720" rtlCol="0" anchor="t">
            <a:spAutoFit/>
          </a:bodyPr>
          <a:lstStyle/>
          <a:p>
            <a:r>
              <a:rPr lang="en-US" sz="1000" dirty="0">
                <a:solidFill>
                  <a:schemeClr val="bg1"/>
                </a:solidFill>
              </a:rPr>
              <a:t>Adapted from Miller and Rollnick (2012) </a:t>
            </a:r>
            <a:endParaRPr lang="en-US" sz="1000" dirty="0">
              <a:solidFill>
                <a:schemeClr val="bg1"/>
              </a:solidFill>
              <a:cs typeface="Arial"/>
            </a:endParaRPr>
          </a:p>
        </p:txBody>
      </p:sp>
    </p:spTree>
    <p:extLst>
      <p:ext uri="{BB962C8B-B14F-4D97-AF65-F5344CB8AC3E}">
        <p14:creationId xmlns:p14="http://schemas.microsoft.com/office/powerpoint/2010/main" val="1522415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DC1D-64A2-F55D-45E4-4302825FC808}"/>
              </a:ext>
            </a:extLst>
          </p:cNvPr>
          <p:cNvSpPr>
            <a:spLocks noGrp="1"/>
          </p:cNvSpPr>
          <p:nvPr>
            <p:ph type="title"/>
          </p:nvPr>
        </p:nvSpPr>
        <p:spPr>
          <a:xfrm>
            <a:off x="287009" y="116908"/>
            <a:ext cx="8315569" cy="857250"/>
          </a:xfrm>
        </p:spPr>
        <p:txBody>
          <a:bodyPr anchor="ctr">
            <a:normAutofit/>
          </a:bodyPr>
          <a:lstStyle/>
          <a:p>
            <a:r>
              <a:rPr lang="en-US" dirty="0"/>
              <a:t>MI Framework: Spirit</a:t>
            </a:r>
          </a:p>
        </p:txBody>
      </p:sp>
      <p:sp>
        <p:nvSpPr>
          <p:cNvPr id="3" name="Content Placeholder 2">
            <a:extLst>
              <a:ext uri="{FF2B5EF4-FFF2-40B4-BE49-F238E27FC236}">
                <a16:creationId xmlns:a16="http://schemas.microsoft.com/office/drawing/2014/main" id="{21E7CF25-E23B-A8AB-D7A9-C50779042973}"/>
              </a:ext>
            </a:extLst>
          </p:cNvPr>
          <p:cNvSpPr>
            <a:spLocks noGrp="1"/>
          </p:cNvSpPr>
          <p:nvPr>
            <p:ph sz="half" idx="1"/>
          </p:nvPr>
        </p:nvSpPr>
        <p:spPr>
          <a:xfrm>
            <a:off x="149542" y="1023715"/>
            <a:ext cx="8623228" cy="796305"/>
          </a:xfrm>
        </p:spPr>
        <p:txBody>
          <a:bodyPr>
            <a:normAutofit/>
          </a:bodyPr>
          <a:lstStyle/>
          <a:p>
            <a:pPr marL="114298" indent="0">
              <a:lnSpc>
                <a:spcPct val="90000"/>
              </a:lnSpc>
              <a:buNone/>
            </a:pPr>
            <a:r>
              <a:rPr lang="en-US" sz="2100" dirty="0"/>
              <a:t>A style, attitude or approach. A way of being when talking about change. A powerful ingredient in the fuel that drives good practice.  </a:t>
            </a:r>
          </a:p>
          <a:p>
            <a:pPr marL="114298" indent="0">
              <a:lnSpc>
                <a:spcPct val="90000"/>
              </a:lnSpc>
              <a:buNone/>
            </a:pPr>
            <a:endParaRPr lang="en-US" sz="1575" dirty="0"/>
          </a:p>
        </p:txBody>
      </p:sp>
      <p:pic>
        <p:nvPicPr>
          <p:cNvPr id="6" name="Picture 5">
            <a:extLst>
              <a:ext uri="{FF2B5EF4-FFF2-40B4-BE49-F238E27FC236}">
                <a16:creationId xmlns:a16="http://schemas.microsoft.com/office/drawing/2014/main" id="{F8340CB3-8C3A-7D4D-BF6B-E9FCA973B36F}"/>
              </a:ext>
            </a:extLst>
          </p:cNvPr>
          <p:cNvPicPr>
            <a:picLocks noChangeAspect="1"/>
          </p:cNvPicPr>
          <p:nvPr/>
        </p:nvPicPr>
        <p:blipFill>
          <a:blip r:embed="rId3"/>
          <a:stretch>
            <a:fillRect/>
          </a:stretch>
        </p:blipFill>
        <p:spPr>
          <a:xfrm>
            <a:off x="4944978" y="2136015"/>
            <a:ext cx="3657600" cy="2180844"/>
          </a:xfrm>
          <a:prstGeom prst="rect">
            <a:avLst/>
          </a:prstGeom>
          <a:noFill/>
        </p:spPr>
      </p:pic>
      <p:sp>
        <p:nvSpPr>
          <p:cNvPr id="4" name="Slide Number Placeholder 3">
            <a:extLst>
              <a:ext uri="{FF2B5EF4-FFF2-40B4-BE49-F238E27FC236}">
                <a16:creationId xmlns:a16="http://schemas.microsoft.com/office/drawing/2014/main" id="{67826A91-CC07-8A8E-DED5-EF880A0DF09E}"/>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450"/>
              </a:spcAft>
            </a:pPr>
            <a:fld id="{6E2D2B3B-882E-40F3-A32F-6DD516915044}" type="slidenum">
              <a:rPr lang="en-US" smtClean="0"/>
              <a:pPr>
                <a:lnSpc>
                  <a:spcPct val="90000"/>
                </a:lnSpc>
                <a:spcAft>
                  <a:spcPts val="450"/>
                </a:spcAft>
              </a:pPr>
              <a:t>38</a:t>
            </a:fld>
            <a:endParaRPr lang="en-US"/>
          </a:p>
        </p:txBody>
      </p:sp>
      <p:sp>
        <p:nvSpPr>
          <p:cNvPr id="7" name="Content Placeholder 2">
            <a:extLst>
              <a:ext uri="{FF2B5EF4-FFF2-40B4-BE49-F238E27FC236}">
                <a16:creationId xmlns:a16="http://schemas.microsoft.com/office/drawing/2014/main" id="{84C88304-3E66-D19B-98D9-C973EDBAE4D4}"/>
              </a:ext>
            </a:extLst>
          </p:cNvPr>
          <p:cNvSpPr txBox="1">
            <a:spLocks/>
          </p:cNvSpPr>
          <p:nvPr/>
        </p:nvSpPr>
        <p:spPr>
          <a:xfrm>
            <a:off x="371230" y="1820020"/>
            <a:ext cx="4573748" cy="3323480"/>
          </a:xfrm>
          <a:prstGeom prst="rect">
            <a:avLst/>
          </a:prstGeom>
        </p:spPr>
        <p:txBody>
          <a:bodyPr vert="horz" lIns="68580" tIns="34290" rIns="68580" bIns="34290" rtlCol="0">
            <a:normAutofit/>
          </a:bodyPr>
          <a:lstStyle>
            <a:lvl1pPr marL="457189" indent="-304792" algn="l" defTabSz="1219170" rtl="0" eaLnBrk="1" latinLnBrk="0" hangingPunct="1">
              <a:spcBef>
                <a:spcPct val="20000"/>
              </a:spcBef>
              <a:buClr>
                <a:schemeClr val="accent6"/>
              </a:buClr>
              <a:buFont typeface="Wingdings" charset="2"/>
              <a:buChar char="§"/>
              <a:defRPr sz="3733"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400"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2400"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9pPr>
          </a:lstStyle>
          <a:p>
            <a:pPr marL="114298" indent="0">
              <a:lnSpc>
                <a:spcPct val="90000"/>
              </a:lnSpc>
              <a:buNone/>
            </a:pPr>
            <a:endParaRPr lang="en-US" sz="1575" dirty="0"/>
          </a:p>
          <a:p>
            <a:pPr>
              <a:lnSpc>
                <a:spcPct val="90000"/>
              </a:lnSpc>
            </a:pPr>
            <a:r>
              <a:rPr lang="en-US" sz="1575" b="1" dirty="0"/>
              <a:t>Collaborative: </a:t>
            </a:r>
            <a:r>
              <a:rPr lang="en-US" sz="1575" dirty="0"/>
              <a:t>working with the client, respect the client’s expertise; understand their goals. </a:t>
            </a:r>
          </a:p>
          <a:p>
            <a:pPr>
              <a:lnSpc>
                <a:spcPct val="90000"/>
              </a:lnSpc>
            </a:pPr>
            <a:r>
              <a:rPr lang="en-US" sz="1575" b="1" dirty="0"/>
              <a:t>Evocative: </a:t>
            </a:r>
            <a:r>
              <a:rPr lang="en-US" sz="1575" dirty="0"/>
              <a:t>drawing out ideas and solutions from the client as the experts about themselves. </a:t>
            </a:r>
          </a:p>
          <a:p>
            <a:pPr>
              <a:lnSpc>
                <a:spcPct val="90000"/>
              </a:lnSpc>
            </a:pPr>
            <a:r>
              <a:rPr lang="en-US" sz="1575" b="1" dirty="0"/>
              <a:t>Honor Autonomy: </a:t>
            </a:r>
            <a:r>
              <a:rPr lang="en-US" sz="1575" dirty="0"/>
              <a:t>decision making is left to the client. They are ultimately responsible.</a:t>
            </a:r>
          </a:p>
        </p:txBody>
      </p:sp>
      <p:sp>
        <p:nvSpPr>
          <p:cNvPr id="5" name="TextBox 4">
            <a:extLst>
              <a:ext uri="{FF2B5EF4-FFF2-40B4-BE49-F238E27FC236}">
                <a16:creationId xmlns:a16="http://schemas.microsoft.com/office/drawing/2014/main" id="{730326D6-FA59-163C-7032-B68328E11CCB}"/>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3072565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1986-51B0-8102-FDE4-8C305E7B257D}"/>
              </a:ext>
            </a:extLst>
          </p:cNvPr>
          <p:cNvSpPr>
            <a:spLocks noGrp="1"/>
          </p:cNvSpPr>
          <p:nvPr>
            <p:ph type="title"/>
          </p:nvPr>
        </p:nvSpPr>
        <p:spPr/>
        <p:txBody>
          <a:bodyPr/>
          <a:lstStyle/>
          <a:p>
            <a:r>
              <a:rPr lang="en-US" dirty="0"/>
              <a:t>MI Framework: Principles</a:t>
            </a:r>
          </a:p>
        </p:txBody>
      </p:sp>
      <p:sp>
        <p:nvSpPr>
          <p:cNvPr id="3" name="Content Placeholder 2">
            <a:extLst>
              <a:ext uri="{FF2B5EF4-FFF2-40B4-BE49-F238E27FC236}">
                <a16:creationId xmlns:a16="http://schemas.microsoft.com/office/drawing/2014/main" id="{419AB447-A8E5-4B11-98F5-3094CCDE8A34}"/>
              </a:ext>
            </a:extLst>
          </p:cNvPr>
          <p:cNvSpPr>
            <a:spLocks noGrp="1"/>
          </p:cNvSpPr>
          <p:nvPr>
            <p:ph sz="half" idx="1"/>
          </p:nvPr>
        </p:nvSpPr>
        <p:spPr>
          <a:xfrm>
            <a:off x="222584" y="1554523"/>
            <a:ext cx="4583114" cy="3323480"/>
          </a:xfrm>
        </p:spPr>
        <p:txBody>
          <a:bodyPr/>
          <a:lstStyle/>
          <a:p>
            <a:r>
              <a:rPr lang="en-US" dirty="0"/>
              <a:t>Express Empathy </a:t>
            </a:r>
          </a:p>
          <a:p>
            <a:r>
              <a:rPr lang="en-US" dirty="0"/>
              <a:t>Enhance Self-Efficacy </a:t>
            </a:r>
          </a:p>
          <a:p>
            <a:r>
              <a:rPr lang="en-US" dirty="0"/>
              <a:t>Develop Discrepancy </a:t>
            </a:r>
          </a:p>
          <a:p>
            <a:r>
              <a:rPr lang="en-US" dirty="0"/>
              <a:t>Avoid Argumentation</a:t>
            </a:r>
          </a:p>
        </p:txBody>
      </p:sp>
      <p:pic>
        <p:nvPicPr>
          <p:cNvPr id="7" name="Content Placeholder 6">
            <a:extLst>
              <a:ext uri="{FF2B5EF4-FFF2-40B4-BE49-F238E27FC236}">
                <a16:creationId xmlns:a16="http://schemas.microsoft.com/office/drawing/2014/main" id="{E96AFEEC-5BB1-417A-EF74-60E63E45898E}"/>
              </a:ext>
            </a:extLst>
          </p:cNvPr>
          <p:cNvPicPr>
            <a:picLocks noGrp="1" noChangeAspect="1"/>
          </p:cNvPicPr>
          <p:nvPr>
            <p:ph sz="half" idx="2"/>
          </p:nvPr>
        </p:nvPicPr>
        <p:blipFill>
          <a:blip r:embed="rId2"/>
          <a:stretch>
            <a:fillRect/>
          </a:stretch>
        </p:blipFill>
        <p:spPr>
          <a:xfrm>
            <a:off x="4805698" y="1554522"/>
            <a:ext cx="3646486" cy="2440517"/>
          </a:xfrm>
        </p:spPr>
      </p:pic>
      <p:sp>
        <p:nvSpPr>
          <p:cNvPr id="5" name="Slide Number Placeholder 4">
            <a:extLst>
              <a:ext uri="{FF2B5EF4-FFF2-40B4-BE49-F238E27FC236}">
                <a16:creationId xmlns:a16="http://schemas.microsoft.com/office/drawing/2014/main" id="{C9986449-3BF4-B8B5-2780-1A4EDE520358}"/>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8" name="TextBox 7">
            <a:extLst>
              <a:ext uri="{FF2B5EF4-FFF2-40B4-BE49-F238E27FC236}">
                <a16:creationId xmlns:a16="http://schemas.microsoft.com/office/drawing/2014/main" id="{9190AC7C-463D-B7F6-D379-C6029716A5DB}"/>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112153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5B44-4474-3C06-A94A-9FC23CA90DB9}"/>
              </a:ext>
            </a:extLst>
          </p:cNvPr>
          <p:cNvSpPr>
            <a:spLocks noGrp="1"/>
          </p:cNvSpPr>
          <p:nvPr>
            <p:ph type="title"/>
          </p:nvPr>
        </p:nvSpPr>
        <p:spPr>
          <a:xfrm>
            <a:off x="490539" y="7515"/>
            <a:ext cx="8315569" cy="857250"/>
          </a:xfrm>
        </p:spPr>
        <p:txBody>
          <a:bodyPr/>
          <a:lstStyle/>
          <a:p>
            <a:pPr algn="ctr"/>
            <a:r>
              <a:rPr lang="en-US" sz="3600" dirty="0"/>
              <a:t>Group Agreements</a:t>
            </a:r>
          </a:p>
        </p:txBody>
      </p:sp>
      <p:sp>
        <p:nvSpPr>
          <p:cNvPr id="4" name="Slide Number Placeholder 3">
            <a:extLst>
              <a:ext uri="{FF2B5EF4-FFF2-40B4-BE49-F238E27FC236}">
                <a16:creationId xmlns:a16="http://schemas.microsoft.com/office/drawing/2014/main" id="{30AAA795-D0F5-9077-0CC6-F6C34E222ED2}"/>
              </a:ext>
            </a:extLst>
          </p:cNvPr>
          <p:cNvSpPr>
            <a:spLocks noGrp="1"/>
          </p:cNvSpPr>
          <p:nvPr>
            <p:ph type="sldNum" sz="quarter" idx="12"/>
          </p:nvPr>
        </p:nvSpPr>
        <p:spPr/>
        <p:txBody>
          <a:bodyPr/>
          <a:lstStyle/>
          <a:p>
            <a:fld id="{6E2D2B3B-882E-40F3-A32F-6DD516915044}" type="slidenum">
              <a:rPr lang="en-US" smtClean="0"/>
              <a:pPr/>
              <a:t>4</a:t>
            </a:fld>
            <a:endParaRPr lang="en-US"/>
          </a:p>
        </p:txBody>
      </p:sp>
      <p:graphicFrame>
        <p:nvGraphicFramePr>
          <p:cNvPr id="3" name="Diagram 2"/>
          <p:cNvGraphicFramePr/>
          <p:nvPr>
            <p:extLst>
              <p:ext uri="{D42A27DB-BD31-4B8C-83A1-F6EECF244321}">
                <p14:modId xmlns:p14="http://schemas.microsoft.com/office/powerpoint/2010/main" val="643409303"/>
              </p:ext>
            </p:extLst>
          </p:nvPr>
        </p:nvGraphicFramePr>
        <p:xfrm>
          <a:off x="1828800" y="819150"/>
          <a:ext cx="5562601" cy="3737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56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B943-3FDC-A8D2-58DE-25D2526541C1}"/>
              </a:ext>
            </a:extLst>
          </p:cNvPr>
          <p:cNvSpPr>
            <a:spLocks noGrp="1"/>
          </p:cNvSpPr>
          <p:nvPr>
            <p:ph type="title"/>
          </p:nvPr>
        </p:nvSpPr>
        <p:spPr>
          <a:xfrm>
            <a:off x="457200" y="116908"/>
            <a:ext cx="8315569" cy="946321"/>
          </a:xfrm>
        </p:spPr>
        <p:txBody>
          <a:bodyPr/>
          <a:lstStyle/>
          <a:p>
            <a:pPr algn="ctr"/>
            <a:r>
              <a:rPr lang="en-US" dirty="0"/>
              <a:t>Empathy vs Sympathy</a:t>
            </a:r>
          </a:p>
        </p:txBody>
      </p:sp>
      <p:sp>
        <p:nvSpPr>
          <p:cNvPr id="4" name="Slide Number Placeholder 3">
            <a:extLst>
              <a:ext uri="{FF2B5EF4-FFF2-40B4-BE49-F238E27FC236}">
                <a16:creationId xmlns:a16="http://schemas.microsoft.com/office/drawing/2014/main" id="{EA3EA978-7E6A-F873-34BB-79F031BA68D5}"/>
              </a:ext>
            </a:extLst>
          </p:cNvPr>
          <p:cNvSpPr>
            <a:spLocks noGrp="1"/>
          </p:cNvSpPr>
          <p:nvPr>
            <p:ph type="sldNum" sz="quarter" idx="12"/>
          </p:nvPr>
        </p:nvSpPr>
        <p:spPr/>
        <p:txBody>
          <a:bodyPr/>
          <a:lstStyle/>
          <a:p>
            <a:fld id="{6E2D2B3B-882E-40F3-A32F-6DD516915044}" type="slidenum">
              <a:rPr lang="en-US" smtClean="0"/>
              <a:pPr/>
              <a:t>40</a:t>
            </a:fld>
            <a:endParaRPr lang="en-US"/>
          </a:p>
        </p:txBody>
      </p:sp>
      <p:sp>
        <p:nvSpPr>
          <p:cNvPr id="6" name="Rectangle 5"/>
          <p:cNvSpPr/>
          <p:nvPr/>
        </p:nvSpPr>
        <p:spPr>
          <a:xfrm>
            <a:off x="1828800" y="3714750"/>
            <a:ext cx="6096000" cy="923330"/>
          </a:xfrm>
          <a:prstGeom prst="rect">
            <a:avLst/>
          </a:prstGeom>
        </p:spPr>
        <p:txBody>
          <a:bodyPr wrap="square">
            <a:spAutoFit/>
          </a:bodyPr>
          <a:lstStyle/>
          <a:p>
            <a:pPr algn="ctr" fontAlgn="base"/>
            <a:r>
              <a:rPr lang="en-US" b="1" i="1" dirty="0">
                <a:solidFill>
                  <a:srgbClr val="404040"/>
                </a:solidFill>
                <a:latin typeface="futura-pt"/>
              </a:rPr>
              <a:t>“Rarely can a response make something better. What makes something better is connection.”</a:t>
            </a:r>
          </a:p>
          <a:p>
            <a:pPr algn="ctr"/>
            <a:r>
              <a:rPr lang="en-US" b="1" dirty="0">
                <a:solidFill>
                  <a:srgbClr val="232323"/>
                </a:solidFill>
                <a:latin typeface="futura-pt"/>
              </a:rPr>
              <a:t>– Dr. </a:t>
            </a:r>
            <a:r>
              <a:rPr lang="en-US" b="1" dirty="0" err="1">
                <a:solidFill>
                  <a:srgbClr val="232323"/>
                </a:solidFill>
                <a:latin typeface="futura-pt"/>
              </a:rPr>
              <a:t>Brené</a:t>
            </a:r>
            <a:r>
              <a:rPr lang="en-US" b="1" dirty="0">
                <a:solidFill>
                  <a:srgbClr val="232323"/>
                </a:solidFill>
                <a:latin typeface="futura-pt"/>
              </a:rPr>
              <a:t> Brown</a:t>
            </a:r>
            <a:endParaRPr lang="en-US" b="1" dirty="0"/>
          </a:p>
        </p:txBody>
      </p:sp>
      <p:pic>
        <p:nvPicPr>
          <p:cNvPr id="3" name="1Evwgu369Jw"/>
          <p:cNvPicPr>
            <a:picLocks noRot="1" noChangeAspect="1"/>
          </p:cNvPicPr>
          <p:nvPr>
            <a:videoFile r:link="rId1"/>
          </p:nvPr>
        </p:nvPicPr>
        <p:blipFill>
          <a:blip r:embed="rId4"/>
          <a:stretch>
            <a:fillRect/>
          </a:stretch>
        </p:blipFill>
        <p:spPr>
          <a:xfrm>
            <a:off x="2286000" y="998909"/>
            <a:ext cx="4572000" cy="2571750"/>
          </a:xfrm>
          <a:prstGeom prst="rect">
            <a:avLst/>
          </a:prstGeom>
        </p:spPr>
      </p:pic>
      <p:sp>
        <p:nvSpPr>
          <p:cNvPr id="7" name="Rectangle 6"/>
          <p:cNvSpPr/>
          <p:nvPr/>
        </p:nvSpPr>
        <p:spPr>
          <a:xfrm>
            <a:off x="6516399" y="4801850"/>
            <a:ext cx="1911101" cy="246221"/>
          </a:xfrm>
          <a:prstGeom prst="rect">
            <a:avLst/>
          </a:prstGeom>
        </p:spPr>
        <p:txBody>
          <a:bodyPr wrap="none" lIns="91440" tIns="45720" rIns="91440" bIns="45720" anchor="t">
            <a:spAutoFit/>
          </a:bodyPr>
          <a:lstStyle/>
          <a:p>
            <a:pPr lvl="0">
              <a:defRPr/>
            </a:pPr>
            <a:r>
              <a:rPr lang="en-US" sz="1000" dirty="0">
                <a:solidFill>
                  <a:schemeClr val="bg1"/>
                </a:solidFill>
                <a:hlinkClick r:id="rId5">
                  <a:extLst>
                    <a:ext uri="{A12FA001-AC4F-418D-AE19-62706E023703}">
                      <ahyp:hlinkClr xmlns:ahyp="http://schemas.microsoft.com/office/drawing/2018/hyperlinkcolor" val="tx"/>
                    </a:ext>
                  </a:extLst>
                </a:hlinkClick>
              </a:rPr>
              <a:t>https://youtu.be/1Evwgu369Jw</a:t>
            </a:r>
            <a:endParaRPr lang="en-US" sz="1000">
              <a:solidFill>
                <a:schemeClr val="bg1"/>
              </a:solidFill>
              <a:cs typeface="Arial"/>
            </a:endParaRPr>
          </a:p>
        </p:txBody>
      </p:sp>
    </p:spTree>
    <p:extLst>
      <p:ext uri="{BB962C8B-B14F-4D97-AF65-F5344CB8AC3E}">
        <p14:creationId xmlns:p14="http://schemas.microsoft.com/office/powerpoint/2010/main" val="514859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3465-44B0-6DE8-2F8C-3213ED03D5E5}"/>
              </a:ext>
            </a:extLst>
          </p:cNvPr>
          <p:cNvSpPr>
            <a:spLocks noGrp="1"/>
          </p:cNvSpPr>
          <p:nvPr>
            <p:ph type="title"/>
          </p:nvPr>
        </p:nvSpPr>
        <p:spPr>
          <a:xfrm>
            <a:off x="308729" y="83075"/>
            <a:ext cx="8315569" cy="857250"/>
          </a:xfrm>
        </p:spPr>
        <p:txBody>
          <a:bodyPr/>
          <a:lstStyle/>
          <a:p>
            <a:pPr algn="ctr"/>
            <a:r>
              <a:rPr lang="en-US" dirty="0"/>
              <a:t>Enhance Self-Efficacy</a:t>
            </a:r>
          </a:p>
        </p:txBody>
      </p:sp>
      <p:sp>
        <p:nvSpPr>
          <p:cNvPr id="3" name="Content Placeholder 2">
            <a:extLst>
              <a:ext uri="{FF2B5EF4-FFF2-40B4-BE49-F238E27FC236}">
                <a16:creationId xmlns:a16="http://schemas.microsoft.com/office/drawing/2014/main" id="{9D26EB41-A2BF-345B-F72F-830367F23E87}"/>
              </a:ext>
            </a:extLst>
          </p:cNvPr>
          <p:cNvSpPr>
            <a:spLocks noGrp="1"/>
          </p:cNvSpPr>
          <p:nvPr>
            <p:ph sz="half" idx="1"/>
          </p:nvPr>
        </p:nvSpPr>
        <p:spPr>
          <a:xfrm>
            <a:off x="-41915" y="819150"/>
            <a:ext cx="4508428" cy="3789089"/>
          </a:xfrm>
        </p:spPr>
        <p:txBody>
          <a:bodyPr>
            <a:noAutofit/>
          </a:bodyPr>
          <a:lstStyle/>
          <a:p>
            <a:r>
              <a:rPr lang="en-US" sz="1600" dirty="0"/>
              <a:t>Self-efficacy is a crucial component to facilitating change. If a participant believes that they have the ability to change, the likelihood of change occurring is greatly increased. </a:t>
            </a:r>
          </a:p>
          <a:p>
            <a:pPr marL="114300" indent="0">
              <a:buNone/>
            </a:pPr>
            <a:endParaRPr lang="en-US" sz="800" dirty="0"/>
          </a:p>
          <a:p>
            <a:r>
              <a:rPr lang="en-US" sz="1600" dirty="0"/>
              <a:t>A person's belief in the possibility of change is an important motivator.  </a:t>
            </a:r>
          </a:p>
          <a:p>
            <a:pPr marL="114300" indent="0">
              <a:buNone/>
            </a:pPr>
            <a:endParaRPr lang="en-US" sz="800" dirty="0"/>
          </a:p>
          <a:p>
            <a:r>
              <a:rPr lang="en-US" sz="1600" dirty="0"/>
              <a:t>The participant, not the counselor, is responsible for choosing and carrying out change.  </a:t>
            </a:r>
          </a:p>
          <a:p>
            <a:pPr marL="114300" indent="0">
              <a:buNone/>
            </a:pPr>
            <a:endParaRPr lang="en-US" sz="800" dirty="0"/>
          </a:p>
          <a:p>
            <a:r>
              <a:rPr lang="en-US" sz="1600" dirty="0"/>
              <a:t>The counselor's own belief in the participant's ability to change becomes a self-fulfilling prophecy.</a:t>
            </a:r>
          </a:p>
        </p:txBody>
      </p:sp>
      <p:sp>
        <p:nvSpPr>
          <p:cNvPr id="4" name="Content Placeholder 3">
            <a:extLst>
              <a:ext uri="{FF2B5EF4-FFF2-40B4-BE49-F238E27FC236}">
                <a16:creationId xmlns:a16="http://schemas.microsoft.com/office/drawing/2014/main" id="{9031EA0E-F7D3-2E32-F870-4E1F788FDAB1}"/>
              </a:ext>
            </a:extLst>
          </p:cNvPr>
          <p:cNvSpPr>
            <a:spLocks noGrp="1"/>
          </p:cNvSpPr>
          <p:nvPr>
            <p:ph sz="half" idx="2"/>
          </p:nvPr>
        </p:nvSpPr>
        <p:spPr>
          <a:xfrm>
            <a:off x="4572000" y="1059782"/>
            <a:ext cx="4346258" cy="3429000"/>
          </a:xfrm>
          <a:ln>
            <a:solidFill>
              <a:srgbClr val="C00000"/>
            </a:solidFill>
          </a:ln>
        </p:spPr>
        <p:txBody>
          <a:bodyPr>
            <a:normAutofit fontScale="70000" lnSpcReduction="20000"/>
          </a:bodyPr>
          <a:lstStyle/>
          <a:p>
            <a:pPr>
              <a:buFont typeface="Wingdings" panose="05000000000000000000" pitchFamily="2" charset="2"/>
              <a:buChar char="ü"/>
            </a:pPr>
            <a:r>
              <a:rPr lang="en-US" dirty="0"/>
              <a:t>Reinforce even small changes </a:t>
            </a:r>
          </a:p>
          <a:p>
            <a:pPr>
              <a:buFont typeface="Wingdings" panose="05000000000000000000" pitchFamily="2" charset="2"/>
              <a:buChar char="ü"/>
            </a:pPr>
            <a:r>
              <a:rPr lang="en-US" dirty="0"/>
              <a:t>Affirm strengths and competencies  </a:t>
            </a:r>
          </a:p>
          <a:p>
            <a:pPr>
              <a:buFont typeface="Wingdings" panose="05000000000000000000" pitchFamily="2" charset="2"/>
              <a:buChar char="ü"/>
            </a:pPr>
            <a:r>
              <a:rPr lang="en-US" dirty="0"/>
              <a:t>Remind person that relapse is normal </a:t>
            </a:r>
          </a:p>
          <a:p>
            <a:pPr>
              <a:buFont typeface="Wingdings" panose="05000000000000000000" pitchFamily="2" charset="2"/>
              <a:buChar char="ü"/>
            </a:pPr>
            <a:r>
              <a:rPr lang="en-US" dirty="0"/>
              <a:t>Support optimism that change is possible </a:t>
            </a:r>
          </a:p>
          <a:p>
            <a:pPr>
              <a:buFont typeface="Wingdings" panose="05000000000000000000" pitchFamily="2" charset="2"/>
              <a:buChar char="ü"/>
            </a:pPr>
            <a:r>
              <a:rPr lang="en-US" dirty="0"/>
              <a:t>Communicate that the decision &amp; responsibility to change belongs with the person </a:t>
            </a:r>
          </a:p>
          <a:p>
            <a:pPr>
              <a:buFont typeface="Wingdings" panose="05000000000000000000" pitchFamily="2" charset="2"/>
              <a:buChar char="ü"/>
            </a:pPr>
            <a:r>
              <a:rPr lang="en-US" dirty="0"/>
              <a:t>Believe in the person’s ability to make positive changes in their life </a:t>
            </a:r>
          </a:p>
        </p:txBody>
      </p:sp>
      <p:sp>
        <p:nvSpPr>
          <p:cNvPr id="5" name="Slide Number Placeholder 4">
            <a:extLst>
              <a:ext uri="{FF2B5EF4-FFF2-40B4-BE49-F238E27FC236}">
                <a16:creationId xmlns:a16="http://schemas.microsoft.com/office/drawing/2014/main" id="{43A65187-B642-597D-BAAC-C70764144CF0}"/>
              </a:ext>
            </a:extLst>
          </p:cNvPr>
          <p:cNvSpPr>
            <a:spLocks noGrp="1"/>
          </p:cNvSpPr>
          <p:nvPr>
            <p:ph type="sldNum" sz="quarter" idx="12"/>
          </p:nvPr>
        </p:nvSpPr>
        <p:spPr/>
        <p:txBody>
          <a:bodyPr/>
          <a:lstStyle/>
          <a:p>
            <a:fld id="{6E2D2B3B-882E-40F3-A32F-6DD516915044}" type="slidenum">
              <a:rPr lang="en-US" smtClean="0"/>
              <a:pPr/>
              <a:t>41</a:t>
            </a:fld>
            <a:endParaRPr lang="en-US"/>
          </a:p>
        </p:txBody>
      </p:sp>
      <p:sp>
        <p:nvSpPr>
          <p:cNvPr id="7" name="TextBox 6">
            <a:extLst>
              <a:ext uri="{FF2B5EF4-FFF2-40B4-BE49-F238E27FC236}">
                <a16:creationId xmlns:a16="http://schemas.microsoft.com/office/drawing/2014/main" id="{B2F9920F-3292-CE14-C84E-1C3ED0F21DBF}"/>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312940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C375-9B98-2E7A-A82A-36763E260457}"/>
              </a:ext>
            </a:extLst>
          </p:cNvPr>
          <p:cNvSpPr>
            <a:spLocks noGrp="1"/>
          </p:cNvSpPr>
          <p:nvPr>
            <p:ph type="title"/>
          </p:nvPr>
        </p:nvSpPr>
        <p:spPr>
          <a:xfrm>
            <a:off x="216219" y="54522"/>
            <a:ext cx="8315569" cy="857250"/>
          </a:xfrm>
        </p:spPr>
        <p:txBody>
          <a:bodyPr/>
          <a:lstStyle/>
          <a:p>
            <a:pPr algn="ctr"/>
            <a:r>
              <a:rPr lang="en-US" dirty="0"/>
              <a:t>Develop Discrepancy</a:t>
            </a:r>
          </a:p>
        </p:txBody>
      </p:sp>
      <p:sp>
        <p:nvSpPr>
          <p:cNvPr id="3" name="Content Placeholder 2">
            <a:extLst>
              <a:ext uri="{FF2B5EF4-FFF2-40B4-BE49-F238E27FC236}">
                <a16:creationId xmlns:a16="http://schemas.microsoft.com/office/drawing/2014/main" id="{FB898B45-F463-B07E-EF98-11EC5C816FD0}"/>
              </a:ext>
            </a:extLst>
          </p:cNvPr>
          <p:cNvSpPr>
            <a:spLocks noGrp="1"/>
          </p:cNvSpPr>
          <p:nvPr>
            <p:ph sz="half" idx="1"/>
          </p:nvPr>
        </p:nvSpPr>
        <p:spPr>
          <a:xfrm>
            <a:off x="0" y="1375467"/>
            <a:ext cx="4175290" cy="3323480"/>
          </a:xfrm>
        </p:spPr>
        <p:txBody>
          <a:bodyPr>
            <a:normAutofit fontScale="62500" lnSpcReduction="20000"/>
          </a:bodyPr>
          <a:lstStyle/>
          <a:p>
            <a:r>
              <a:rPr lang="en-US" dirty="0"/>
              <a:t>Enables the client to see that his/her present situation does not necessary fit into her values and what they would like in the future.</a:t>
            </a:r>
          </a:p>
          <a:p>
            <a:pPr marL="114300" indent="0">
              <a:buNone/>
            </a:pPr>
            <a:r>
              <a:rPr lang="en-US" dirty="0"/>
              <a:t> </a:t>
            </a:r>
          </a:p>
          <a:p>
            <a:r>
              <a:rPr lang="en-US" dirty="0"/>
              <a:t>The principle of developing discrepancy is based on the understanding that motivation for change is created when the person perceives a discrepancy between their present behavior and important </a:t>
            </a:r>
            <a:r>
              <a:rPr lang="en-US" b="1" dirty="0"/>
              <a:t>personal goals. </a:t>
            </a:r>
          </a:p>
        </p:txBody>
      </p:sp>
      <p:sp>
        <p:nvSpPr>
          <p:cNvPr id="4" name="Content Placeholder 3">
            <a:extLst>
              <a:ext uri="{FF2B5EF4-FFF2-40B4-BE49-F238E27FC236}">
                <a16:creationId xmlns:a16="http://schemas.microsoft.com/office/drawing/2014/main" id="{EB4991CF-BF5F-05EB-F283-16F2112249EA}"/>
              </a:ext>
            </a:extLst>
          </p:cNvPr>
          <p:cNvSpPr>
            <a:spLocks noGrp="1"/>
          </p:cNvSpPr>
          <p:nvPr>
            <p:ph sz="half" idx="2"/>
          </p:nvPr>
        </p:nvSpPr>
        <p:spPr>
          <a:xfrm>
            <a:off x="4182035" y="960997"/>
            <a:ext cx="4809565" cy="3581401"/>
          </a:xfrm>
          <a:ln>
            <a:solidFill>
              <a:srgbClr val="C00000"/>
            </a:solidFill>
          </a:ln>
        </p:spPr>
        <p:txBody>
          <a:bodyPr>
            <a:normAutofit fontScale="62500" lnSpcReduction="20000"/>
          </a:bodyPr>
          <a:lstStyle/>
          <a:p>
            <a:pPr marL="114300" indent="0">
              <a:buNone/>
            </a:pPr>
            <a:endParaRPr lang="en-US" b="1" dirty="0"/>
          </a:p>
          <a:p>
            <a:pPr marL="114300" indent="0">
              <a:buNone/>
            </a:pPr>
            <a:r>
              <a:rPr lang="en-US" b="1" dirty="0"/>
              <a:t>How does “X” (behavior to change) fit with your goal? </a:t>
            </a:r>
          </a:p>
          <a:p>
            <a:pPr marL="411480" lvl="1" indent="0">
              <a:buNone/>
            </a:pPr>
            <a:r>
              <a:rPr lang="en-US" dirty="0"/>
              <a:t>“How does continuing to drink fit with staying healthy while managing HIV?”</a:t>
            </a:r>
          </a:p>
          <a:p>
            <a:pPr marL="114300" indent="0">
              <a:buNone/>
            </a:pPr>
            <a:r>
              <a:rPr lang="en-US" b="1" dirty="0"/>
              <a:t>The Colombo Approach: On the one hand “X” and on the other “Y” </a:t>
            </a:r>
          </a:p>
          <a:p>
            <a:pPr marL="411480" lvl="1" indent="0">
              <a:buNone/>
            </a:pPr>
            <a:r>
              <a:rPr lang="en-US" dirty="0"/>
              <a:t>“Help me understand, on the one hand you say that you’ve regretted not taking your medications and on the other, you feel you don’t really need to begin them because you feel good.”</a:t>
            </a:r>
          </a:p>
          <a:p>
            <a:pPr marL="114300" indent="0">
              <a:buNone/>
            </a:pPr>
            <a:r>
              <a:rPr lang="en-US" b="1" dirty="0"/>
              <a:t>Ask for the specifics about the “less good things” about behavior.</a:t>
            </a:r>
          </a:p>
          <a:p>
            <a:pPr marL="411480" lvl="1" indent="0">
              <a:buNone/>
            </a:pPr>
            <a:r>
              <a:rPr lang="en-US" dirty="0"/>
              <a:t> “You say that worrying about being without a place to live in the past has been awful. Tell me more about that experience.” </a:t>
            </a:r>
          </a:p>
        </p:txBody>
      </p:sp>
      <p:sp>
        <p:nvSpPr>
          <p:cNvPr id="5" name="Slide Number Placeholder 4">
            <a:extLst>
              <a:ext uri="{FF2B5EF4-FFF2-40B4-BE49-F238E27FC236}">
                <a16:creationId xmlns:a16="http://schemas.microsoft.com/office/drawing/2014/main" id="{C26702B5-E635-C875-B3C1-017036038623}"/>
              </a:ext>
            </a:extLst>
          </p:cNvPr>
          <p:cNvSpPr>
            <a:spLocks noGrp="1"/>
          </p:cNvSpPr>
          <p:nvPr>
            <p:ph type="sldNum" sz="quarter" idx="12"/>
          </p:nvPr>
        </p:nvSpPr>
        <p:spPr/>
        <p:txBody>
          <a:bodyPr/>
          <a:lstStyle/>
          <a:p>
            <a:fld id="{6E2D2B3B-882E-40F3-A32F-6DD516915044}" type="slidenum">
              <a:rPr lang="en-US" smtClean="0"/>
              <a:pPr/>
              <a:t>42</a:t>
            </a:fld>
            <a:endParaRPr lang="en-US"/>
          </a:p>
        </p:txBody>
      </p:sp>
      <p:sp>
        <p:nvSpPr>
          <p:cNvPr id="7" name="TextBox 6">
            <a:extLst>
              <a:ext uri="{FF2B5EF4-FFF2-40B4-BE49-F238E27FC236}">
                <a16:creationId xmlns:a16="http://schemas.microsoft.com/office/drawing/2014/main" id="{AC1568B3-506D-7FA4-C50C-BA7F85034B69}"/>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3008129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E20-CC13-797D-3EDA-7C5950665B49}"/>
              </a:ext>
            </a:extLst>
          </p:cNvPr>
          <p:cNvSpPr>
            <a:spLocks noGrp="1"/>
          </p:cNvSpPr>
          <p:nvPr>
            <p:ph type="title"/>
          </p:nvPr>
        </p:nvSpPr>
        <p:spPr/>
        <p:txBody>
          <a:bodyPr/>
          <a:lstStyle/>
          <a:p>
            <a:pPr algn="ctr"/>
            <a:r>
              <a:rPr lang="en-US" dirty="0"/>
              <a:t>Avoid Argumentation</a:t>
            </a:r>
          </a:p>
        </p:txBody>
      </p:sp>
      <p:sp>
        <p:nvSpPr>
          <p:cNvPr id="3" name="Content Placeholder 2">
            <a:extLst>
              <a:ext uri="{FF2B5EF4-FFF2-40B4-BE49-F238E27FC236}">
                <a16:creationId xmlns:a16="http://schemas.microsoft.com/office/drawing/2014/main" id="{5A4F0C49-28D6-1D4F-E73E-0B94E6F213F7}"/>
              </a:ext>
            </a:extLst>
          </p:cNvPr>
          <p:cNvSpPr>
            <a:spLocks noGrp="1"/>
          </p:cNvSpPr>
          <p:nvPr>
            <p:ph sz="half" idx="1"/>
          </p:nvPr>
        </p:nvSpPr>
        <p:spPr>
          <a:xfrm>
            <a:off x="457200" y="1152145"/>
            <a:ext cx="8315569" cy="3323480"/>
          </a:xfrm>
        </p:spPr>
        <p:txBody>
          <a:bodyPr>
            <a:normAutofit fontScale="92500"/>
          </a:bodyPr>
          <a:lstStyle/>
          <a:p>
            <a:r>
              <a:rPr lang="en-US" dirty="0"/>
              <a:t>Invite the person to consider a different perspective </a:t>
            </a:r>
          </a:p>
          <a:p>
            <a:r>
              <a:rPr lang="en-US" dirty="0"/>
              <a:t>Look to the person to find their own answers and solutions  </a:t>
            </a:r>
          </a:p>
          <a:p>
            <a:r>
              <a:rPr lang="en-US" dirty="0"/>
              <a:t>Avoid debating, proving a point, or imposing your point of view </a:t>
            </a:r>
          </a:p>
          <a:p>
            <a:r>
              <a:rPr lang="en-US" dirty="0"/>
              <a:t>Establish trust, ask permission, and elicit the person’s own perceptions before offering information </a:t>
            </a:r>
          </a:p>
        </p:txBody>
      </p:sp>
      <p:sp>
        <p:nvSpPr>
          <p:cNvPr id="5" name="Slide Number Placeholder 4">
            <a:extLst>
              <a:ext uri="{FF2B5EF4-FFF2-40B4-BE49-F238E27FC236}">
                <a16:creationId xmlns:a16="http://schemas.microsoft.com/office/drawing/2014/main" id="{925A7B97-DDFA-6F83-F5A1-40D7502039EE}"/>
              </a:ext>
            </a:extLst>
          </p:cNvPr>
          <p:cNvSpPr>
            <a:spLocks noGrp="1"/>
          </p:cNvSpPr>
          <p:nvPr>
            <p:ph type="sldNum" sz="quarter" idx="12"/>
          </p:nvPr>
        </p:nvSpPr>
        <p:spPr/>
        <p:txBody>
          <a:bodyPr/>
          <a:lstStyle/>
          <a:p>
            <a:fld id="{6E2D2B3B-882E-40F3-A32F-6DD516915044}" type="slidenum">
              <a:rPr lang="en-US" smtClean="0"/>
              <a:pPr/>
              <a:t>43</a:t>
            </a:fld>
            <a:endParaRPr lang="en-US"/>
          </a:p>
        </p:txBody>
      </p:sp>
      <p:sp>
        <p:nvSpPr>
          <p:cNvPr id="6" name="TextBox 5">
            <a:extLst>
              <a:ext uri="{FF2B5EF4-FFF2-40B4-BE49-F238E27FC236}">
                <a16:creationId xmlns:a16="http://schemas.microsoft.com/office/drawing/2014/main" id="{183A8763-6729-C567-49D9-511B5A1E45EC}"/>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3214430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C99A-CB29-B118-9E4F-D997F72C17AF}"/>
              </a:ext>
            </a:extLst>
          </p:cNvPr>
          <p:cNvSpPr>
            <a:spLocks noGrp="1"/>
          </p:cNvSpPr>
          <p:nvPr>
            <p:ph type="title"/>
          </p:nvPr>
        </p:nvSpPr>
        <p:spPr>
          <a:xfrm>
            <a:off x="414215" y="135995"/>
            <a:ext cx="8315569" cy="857250"/>
          </a:xfrm>
        </p:spPr>
        <p:txBody>
          <a:bodyPr/>
          <a:lstStyle/>
          <a:p>
            <a:pPr algn="ctr"/>
            <a:r>
              <a:rPr lang="en-US" dirty="0"/>
              <a:t>The “Righting Reflex”</a:t>
            </a:r>
          </a:p>
        </p:txBody>
      </p:sp>
      <p:sp>
        <p:nvSpPr>
          <p:cNvPr id="3" name="Content Placeholder 2">
            <a:extLst>
              <a:ext uri="{FF2B5EF4-FFF2-40B4-BE49-F238E27FC236}">
                <a16:creationId xmlns:a16="http://schemas.microsoft.com/office/drawing/2014/main" id="{A718A3AA-9B16-9921-ABEE-B41529259A02}"/>
              </a:ext>
            </a:extLst>
          </p:cNvPr>
          <p:cNvSpPr>
            <a:spLocks noGrp="1"/>
          </p:cNvSpPr>
          <p:nvPr>
            <p:ph sz="half" idx="1"/>
          </p:nvPr>
        </p:nvSpPr>
        <p:spPr>
          <a:xfrm>
            <a:off x="91378" y="4171950"/>
            <a:ext cx="8961244" cy="381000"/>
          </a:xfrm>
          <a:ln>
            <a:solidFill>
              <a:srgbClr val="C00000"/>
            </a:solidFill>
          </a:ln>
        </p:spPr>
        <p:txBody>
          <a:bodyPr>
            <a:noAutofit/>
          </a:bodyPr>
          <a:lstStyle/>
          <a:p>
            <a:pPr>
              <a:buFont typeface="Wingdings" panose="05000000000000000000" pitchFamily="2" charset="2"/>
              <a:buChar char="ü"/>
            </a:pPr>
            <a:r>
              <a:rPr lang="en-US" sz="2000" dirty="0"/>
              <a:t>Resist the urge to correct the patient!! …referred to as the “righting reflex.” </a:t>
            </a:r>
          </a:p>
        </p:txBody>
      </p:sp>
      <p:sp>
        <p:nvSpPr>
          <p:cNvPr id="5" name="Slide Number Placeholder 4">
            <a:extLst>
              <a:ext uri="{FF2B5EF4-FFF2-40B4-BE49-F238E27FC236}">
                <a16:creationId xmlns:a16="http://schemas.microsoft.com/office/drawing/2014/main" id="{711A4223-5AB8-2D24-1AA9-3652483269DC}"/>
              </a:ext>
            </a:extLst>
          </p:cNvPr>
          <p:cNvSpPr>
            <a:spLocks noGrp="1"/>
          </p:cNvSpPr>
          <p:nvPr>
            <p:ph type="sldNum" sz="quarter" idx="12"/>
          </p:nvPr>
        </p:nvSpPr>
        <p:spPr/>
        <p:txBody>
          <a:bodyPr/>
          <a:lstStyle/>
          <a:p>
            <a:fld id="{6E2D2B3B-882E-40F3-A32F-6DD516915044}" type="slidenum">
              <a:rPr lang="en-US" smtClean="0"/>
              <a:pPr/>
              <a:t>44</a:t>
            </a:fld>
            <a:endParaRPr lang="en-US"/>
          </a:p>
        </p:txBody>
      </p:sp>
      <p:sp>
        <p:nvSpPr>
          <p:cNvPr id="4" name="Rectangle 3"/>
          <p:cNvSpPr/>
          <p:nvPr/>
        </p:nvSpPr>
        <p:spPr>
          <a:xfrm>
            <a:off x="6489617" y="4808042"/>
            <a:ext cx="1928733" cy="246221"/>
          </a:xfrm>
          <a:prstGeom prst="rect">
            <a:avLst/>
          </a:prstGeom>
        </p:spPr>
        <p:txBody>
          <a:bodyPr wrap="none" lIns="91440" tIns="45720" rIns="91440" bIns="45720" anchor="t">
            <a:spAutoFit/>
          </a:bodyPr>
          <a:lstStyle/>
          <a:p>
            <a:r>
              <a:rPr lang="en-US" sz="1000" dirty="0">
                <a:solidFill>
                  <a:schemeClr val="bg1"/>
                </a:solidFill>
              </a:rPr>
              <a:t>Rollnick and colleagues (2008)</a:t>
            </a:r>
            <a:endParaRPr lang="en-US" sz="1000" dirty="0">
              <a:solidFill>
                <a:schemeClr val="bg1"/>
              </a:solidFill>
              <a:cs typeface="Arial"/>
            </a:endParaRPr>
          </a:p>
        </p:txBody>
      </p:sp>
      <p:sp>
        <p:nvSpPr>
          <p:cNvPr id="6" name="Content Placeholder 2">
            <a:extLst>
              <a:ext uri="{FF2B5EF4-FFF2-40B4-BE49-F238E27FC236}">
                <a16:creationId xmlns:a16="http://schemas.microsoft.com/office/drawing/2014/main" id="{0181EC12-443C-D8F7-FE11-B04E1BABB97F}"/>
              </a:ext>
            </a:extLst>
          </p:cNvPr>
          <p:cNvSpPr txBox="1">
            <a:spLocks/>
          </p:cNvSpPr>
          <p:nvPr/>
        </p:nvSpPr>
        <p:spPr>
          <a:xfrm>
            <a:off x="137099" y="866922"/>
            <a:ext cx="8991600" cy="189671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8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8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None/>
            </a:pPr>
            <a:r>
              <a:rPr lang="en-US" sz="1800" dirty="0"/>
              <a:t>Care providers have a powerful desire to heal, prevent harm, and “set the patient straight,” but this can have a paradoxical effect because people don’t like to be told what to do.</a:t>
            </a:r>
          </a:p>
          <a:p>
            <a:pPr marL="114298" indent="0">
              <a:buFont typeface="Wingdings" charset="2"/>
              <a:buNone/>
            </a:pPr>
            <a:endParaRPr lang="en-US" dirty="0"/>
          </a:p>
          <a:p>
            <a:pPr marL="114300" indent="0">
              <a:buNone/>
            </a:pPr>
            <a:endParaRPr lang="en-US" dirty="0"/>
          </a:p>
        </p:txBody>
      </p:sp>
      <p:sp>
        <p:nvSpPr>
          <p:cNvPr id="7" name="Content Placeholder 2">
            <a:extLst>
              <a:ext uri="{FF2B5EF4-FFF2-40B4-BE49-F238E27FC236}">
                <a16:creationId xmlns:a16="http://schemas.microsoft.com/office/drawing/2014/main" id="{670BF588-A03B-71FE-CFC5-20B7EE8BB99C}"/>
              </a:ext>
            </a:extLst>
          </p:cNvPr>
          <p:cNvSpPr txBox="1">
            <a:spLocks/>
          </p:cNvSpPr>
          <p:nvPr/>
        </p:nvSpPr>
        <p:spPr>
          <a:xfrm>
            <a:off x="1295400" y="1891927"/>
            <a:ext cx="6880412" cy="216221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8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8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r>
              <a:rPr lang="en-US" sz="1800" dirty="0"/>
              <a:t> You need to stop ______</a:t>
            </a:r>
          </a:p>
          <a:p>
            <a:pPr marL="411470" lvl="1" indent="0">
              <a:buFont typeface="Wingdings" charset="2"/>
              <a:buNone/>
            </a:pPr>
            <a:r>
              <a:rPr lang="en-US" sz="1800" dirty="0"/>
              <a:t> - “Tell me something I don’t already know”</a:t>
            </a:r>
          </a:p>
          <a:p>
            <a:r>
              <a:rPr lang="en-US" sz="1800" dirty="0"/>
              <a:t> You need to be compliant with the treatment plan for it to work</a:t>
            </a:r>
          </a:p>
          <a:p>
            <a:pPr marL="411470" lvl="1" indent="0">
              <a:buFont typeface="Wingdings" charset="2"/>
              <a:buNone/>
            </a:pPr>
            <a:r>
              <a:rPr lang="en-US" sz="1800" dirty="0"/>
              <a:t> - “I’ve tried numerous times and can’t seem to stick with it”</a:t>
            </a:r>
          </a:p>
          <a:p>
            <a:r>
              <a:rPr lang="en-US" sz="1800" dirty="0"/>
              <a:t>Not connecting to our services will make it worse</a:t>
            </a:r>
          </a:p>
          <a:p>
            <a:pPr marL="411470" lvl="1" indent="0">
              <a:buFont typeface="Wingdings" charset="2"/>
              <a:buNone/>
            </a:pPr>
            <a:r>
              <a:rPr lang="en-US" sz="1800" dirty="0"/>
              <a:t> - “You sound like my partner” </a:t>
            </a:r>
          </a:p>
        </p:txBody>
      </p:sp>
    </p:spTree>
    <p:extLst>
      <p:ext uri="{BB962C8B-B14F-4D97-AF65-F5344CB8AC3E}">
        <p14:creationId xmlns:p14="http://schemas.microsoft.com/office/powerpoint/2010/main" val="2444637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7"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FAE9-E67C-0FEF-1C3F-2828D8503EBD}"/>
              </a:ext>
            </a:extLst>
          </p:cNvPr>
          <p:cNvSpPr>
            <a:spLocks noGrp="1"/>
          </p:cNvSpPr>
          <p:nvPr>
            <p:ph type="title"/>
          </p:nvPr>
        </p:nvSpPr>
        <p:spPr/>
        <p:txBody>
          <a:bodyPr/>
          <a:lstStyle/>
          <a:p>
            <a:pPr algn="ctr"/>
            <a:r>
              <a:rPr lang="en-US" dirty="0"/>
              <a:t>Simple Summary of Principles</a:t>
            </a:r>
          </a:p>
        </p:txBody>
      </p:sp>
      <p:sp>
        <p:nvSpPr>
          <p:cNvPr id="3" name="Content Placeholder 2">
            <a:extLst>
              <a:ext uri="{FF2B5EF4-FFF2-40B4-BE49-F238E27FC236}">
                <a16:creationId xmlns:a16="http://schemas.microsoft.com/office/drawing/2014/main" id="{A62C111A-69EF-452E-AF18-F85058CA52EC}"/>
              </a:ext>
            </a:extLst>
          </p:cNvPr>
          <p:cNvSpPr>
            <a:spLocks noGrp="1"/>
          </p:cNvSpPr>
          <p:nvPr>
            <p:ph sz="half" idx="1"/>
          </p:nvPr>
        </p:nvSpPr>
        <p:spPr>
          <a:xfrm>
            <a:off x="457200" y="1405933"/>
            <a:ext cx="8623228" cy="3323480"/>
          </a:xfrm>
        </p:spPr>
        <p:txBody>
          <a:bodyPr>
            <a:normAutofit/>
          </a:bodyPr>
          <a:lstStyle/>
          <a:p>
            <a:r>
              <a:rPr lang="en-US" sz="3000" dirty="0"/>
              <a:t>Show client you understand their perspective  </a:t>
            </a:r>
          </a:p>
          <a:p>
            <a:r>
              <a:rPr lang="en-US" sz="3000" dirty="0"/>
              <a:t>Be optimistic, supportive and hopeful  </a:t>
            </a:r>
          </a:p>
          <a:p>
            <a:r>
              <a:rPr lang="en-US" sz="3000" dirty="0"/>
              <a:t>Explore inconsistencies between the “problem” behavior and the client’s goals and values </a:t>
            </a:r>
          </a:p>
          <a:p>
            <a:r>
              <a:rPr lang="en-US" sz="3000" dirty="0"/>
              <a:t>Try not to argue or push your agenda </a:t>
            </a:r>
          </a:p>
        </p:txBody>
      </p:sp>
      <p:sp>
        <p:nvSpPr>
          <p:cNvPr id="5" name="Slide Number Placeholder 4">
            <a:extLst>
              <a:ext uri="{FF2B5EF4-FFF2-40B4-BE49-F238E27FC236}">
                <a16:creationId xmlns:a16="http://schemas.microsoft.com/office/drawing/2014/main" id="{34305457-2949-122C-9CF5-BBACE0258FDE}"/>
              </a:ext>
            </a:extLst>
          </p:cNvPr>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203571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E2CE-EB2F-D544-8F29-A932FA2BA250}"/>
              </a:ext>
            </a:extLst>
          </p:cNvPr>
          <p:cNvSpPr>
            <a:spLocks noGrp="1"/>
          </p:cNvSpPr>
          <p:nvPr>
            <p:ph type="title"/>
          </p:nvPr>
        </p:nvSpPr>
        <p:spPr>
          <a:xfrm>
            <a:off x="-131381" y="77555"/>
            <a:ext cx="8991600" cy="857250"/>
          </a:xfrm>
        </p:spPr>
        <p:txBody>
          <a:bodyPr/>
          <a:lstStyle/>
          <a:p>
            <a:pPr algn="ctr"/>
            <a:r>
              <a:rPr lang="en-US" dirty="0"/>
              <a:t>Four Processes in MI</a:t>
            </a:r>
          </a:p>
        </p:txBody>
      </p:sp>
      <p:graphicFrame>
        <p:nvGraphicFramePr>
          <p:cNvPr id="6" name="Content Placeholder 5">
            <a:extLst>
              <a:ext uri="{FF2B5EF4-FFF2-40B4-BE49-F238E27FC236}">
                <a16:creationId xmlns:a16="http://schemas.microsoft.com/office/drawing/2014/main" id="{2D7682BA-8FC3-AE41-9A8F-B71DFA054648}"/>
              </a:ext>
            </a:extLst>
          </p:cNvPr>
          <p:cNvGraphicFramePr>
            <a:graphicFrameLocks noGrp="1"/>
          </p:cNvGraphicFramePr>
          <p:nvPr>
            <p:ph idx="1"/>
            <p:extLst>
              <p:ext uri="{D42A27DB-BD31-4B8C-83A1-F6EECF244321}">
                <p14:modId xmlns:p14="http://schemas.microsoft.com/office/powerpoint/2010/main" val="274856555"/>
              </p:ext>
            </p:extLst>
          </p:nvPr>
        </p:nvGraphicFramePr>
        <p:xfrm>
          <a:off x="488022" y="1063229"/>
          <a:ext cx="8351178" cy="151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2C7AF9C-8F79-9545-974D-B379662DAD26}"/>
              </a:ext>
            </a:extLst>
          </p:cNvPr>
          <p:cNvSpPr txBox="1"/>
          <p:nvPr/>
        </p:nvSpPr>
        <p:spPr>
          <a:xfrm>
            <a:off x="1485901" y="2057401"/>
            <a:ext cx="1794013" cy="300082"/>
          </a:xfrm>
          <a:prstGeom prst="rect">
            <a:avLst/>
          </a:prstGeom>
          <a:noFill/>
        </p:spPr>
        <p:txBody>
          <a:bodyPr wrap="square" rtlCol="0">
            <a:spAutoFit/>
          </a:bodyPr>
          <a:lstStyle/>
          <a:p>
            <a:pPr defTabSz="342337"/>
            <a:endParaRPr lang="en-US" sz="1350" dirty="0">
              <a:solidFill>
                <a:srgbClr val="222222"/>
              </a:solidFill>
              <a:latin typeface="Arial"/>
            </a:endParaRPr>
          </a:p>
        </p:txBody>
      </p:sp>
      <p:sp>
        <p:nvSpPr>
          <p:cNvPr id="9" name="TextBox 8">
            <a:extLst>
              <a:ext uri="{FF2B5EF4-FFF2-40B4-BE49-F238E27FC236}">
                <a16:creationId xmlns:a16="http://schemas.microsoft.com/office/drawing/2014/main" id="{F2FC15C2-3ACF-0E45-B608-940085CCC192}"/>
              </a:ext>
            </a:extLst>
          </p:cNvPr>
          <p:cNvSpPr txBox="1"/>
          <p:nvPr/>
        </p:nvSpPr>
        <p:spPr>
          <a:xfrm>
            <a:off x="4495800" y="1956475"/>
            <a:ext cx="1884616" cy="1384995"/>
          </a:xfrm>
          <a:prstGeom prst="rect">
            <a:avLst/>
          </a:prstGeom>
          <a:solidFill>
            <a:schemeClr val="accent1">
              <a:lumMod val="20000"/>
              <a:lumOff val="80000"/>
            </a:schemeClr>
          </a:solidFill>
        </p:spPr>
        <p:txBody>
          <a:bodyPr wrap="square" rtlCol="0">
            <a:spAutoFit/>
          </a:bodyPr>
          <a:lstStyle/>
          <a:p>
            <a:r>
              <a:rPr lang="en-US" sz="2100" dirty="0"/>
              <a:t>Where is the person in the process of change?</a:t>
            </a:r>
            <a:endParaRPr lang="en-US" sz="2100" dirty="0">
              <a:solidFill>
                <a:srgbClr val="222222"/>
              </a:solidFill>
              <a:latin typeface="Arial"/>
            </a:endParaRPr>
          </a:p>
        </p:txBody>
      </p:sp>
      <p:sp>
        <p:nvSpPr>
          <p:cNvPr id="13" name="TextBox 12">
            <a:extLst>
              <a:ext uri="{FF2B5EF4-FFF2-40B4-BE49-F238E27FC236}">
                <a16:creationId xmlns:a16="http://schemas.microsoft.com/office/drawing/2014/main" id="{5A5050D4-ACE4-8240-A12B-1D631A68A494}"/>
              </a:ext>
            </a:extLst>
          </p:cNvPr>
          <p:cNvSpPr txBox="1"/>
          <p:nvPr/>
        </p:nvSpPr>
        <p:spPr>
          <a:xfrm>
            <a:off x="457200" y="1956475"/>
            <a:ext cx="1884616" cy="2677656"/>
          </a:xfrm>
          <a:prstGeom prst="rect">
            <a:avLst/>
          </a:prstGeom>
          <a:solidFill>
            <a:schemeClr val="accent1">
              <a:lumMod val="20000"/>
              <a:lumOff val="80000"/>
            </a:schemeClr>
          </a:solidFill>
        </p:spPr>
        <p:txBody>
          <a:bodyPr wrap="square" rtlCol="0">
            <a:spAutoFit/>
          </a:bodyPr>
          <a:lstStyle/>
          <a:p>
            <a:pPr defTabSz="342337"/>
            <a:r>
              <a:rPr lang="en-US" sz="2100" dirty="0">
                <a:latin typeface="Arial"/>
              </a:rPr>
              <a:t>Connecting with and understanding the perspective/ concerns of the other person</a:t>
            </a:r>
            <a:endParaRPr lang="en-US" sz="1350" dirty="0">
              <a:latin typeface="Arial"/>
            </a:endParaRPr>
          </a:p>
        </p:txBody>
      </p:sp>
      <p:sp>
        <p:nvSpPr>
          <p:cNvPr id="14" name="TextBox 13">
            <a:extLst>
              <a:ext uri="{FF2B5EF4-FFF2-40B4-BE49-F238E27FC236}">
                <a16:creationId xmlns:a16="http://schemas.microsoft.com/office/drawing/2014/main" id="{D9870A00-70F7-374B-8F25-55F395483ACA}"/>
              </a:ext>
            </a:extLst>
          </p:cNvPr>
          <p:cNvSpPr txBox="1"/>
          <p:nvPr/>
        </p:nvSpPr>
        <p:spPr>
          <a:xfrm>
            <a:off x="2514600" y="1958507"/>
            <a:ext cx="1747040" cy="2031325"/>
          </a:xfrm>
          <a:prstGeom prst="rect">
            <a:avLst/>
          </a:prstGeom>
          <a:solidFill>
            <a:schemeClr val="accent1">
              <a:lumMod val="20000"/>
              <a:lumOff val="80000"/>
            </a:schemeClr>
          </a:solidFill>
        </p:spPr>
        <p:txBody>
          <a:bodyPr wrap="square" rtlCol="0">
            <a:spAutoFit/>
          </a:bodyPr>
          <a:lstStyle/>
          <a:p>
            <a:pPr defTabSz="342337"/>
            <a:r>
              <a:rPr lang="en-US" sz="2100" dirty="0">
                <a:latin typeface="Arial"/>
              </a:rPr>
              <a:t>Based on those concerns, what direction are we headed?</a:t>
            </a:r>
            <a:endParaRPr lang="en-US" sz="1350" dirty="0">
              <a:latin typeface="Arial"/>
            </a:endParaRPr>
          </a:p>
        </p:txBody>
      </p:sp>
      <p:sp>
        <p:nvSpPr>
          <p:cNvPr id="4" name="TextBox 3">
            <a:extLst>
              <a:ext uri="{FF2B5EF4-FFF2-40B4-BE49-F238E27FC236}">
                <a16:creationId xmlns:a16="http://schemas.microsoft.com/office/drawing/2014/main" id="{C024959B-0AF6-9781-EBE2-4357E942C739}"/>
              </a:ext>
            </a:extLst>
          </p:cNvPr>
          <p:cNvSpPr txBox="1"/>
          <p:nvPr/>
        </p:nvSpPr>
        <p:spPr>
          <a:xfrm>
            <a:off x="6553200" y="1967609"/>
            <a:ext cx="1884616" cy="1708160"/>
          </a:xfrm>
          <a:prstGeom prst="rect">
            <a:avLst/>
          </a:prstGeom>
          <a:solidFill>
            <a:schemeClr val="accent1">
              <a:lumMod val="20000"/>
              <a:lumOff val="80000"/>
            </a:schemeClr>
          </a:solidFill>
        </p:spPr>
        <p:txBody>
          <a:bodyPr wrap="square" rtlCol="0">
            <a:spAutoFit/>
          </a:bodyPr>
          <a:lstStyle/>
          <a:p>
            <a:r>
              <a:rPr lang="en-US" sz="2100" dirty="0"/>
              <a:t>When “yes” to moving ahead, what will that look like?</a:t>
            </a:r>
            <a:endParaRPr lang="en-US" sz="2100" dirty="0">
              <a:solidFill>
                <a:srgbClr val="222222"/>
              </a:solidFill>
              <a:latin typeface="Arial"/>
            </a:endParaRPr>
          </a:p>
        </p:txBody>
      </p:sp>
      <p:sp>
        <p:nvSpPr>
          <p:cNvPr id="5" name="TextBox 4">
            <a:extLst>
              <a:ext uri="{FF2B5EF4-FFF2-40B4-BE49-F238E27FC236}">
                <a16:creationId xmlns:a16="http://schemas.microsoft.com/office/drawing/2014/main" id="{5144451A-CB58-E091-1CC8-57D986A86F94}"/>
              </a:ext>
            </a:extLst>
          </p:cNvPr>
          <p:cNvSpPr txBox="1"/>
          <p:nvPr/>
        </p:nvSpPr>
        <p:spPr>
          <a:xfrm>
            <a:off x="5723792" y="4820333"/>
            <a:ext cx="2694845" cy="246221"/>
          </a:xfrm>
          <a:prstGeom prst="rect">
            <a:avLst/>
          </a:prstGeom>
          <a:noFill/>
        </p:spPr>
        <p:txBody>
          <a:bodyPr wrap="square" lIns="91440" tIns="45720" rIns="91440" bIns="45720" rtlCol="0" anchor="t">
            <a:spAutoFit/>
          </a:bodyPr>
          <a:lstStyle/>
          <a:p>
            <a:r>
              <a:rPr lang="en-US" sz="1000" dirty="0">
                <a:solidFill>
                  <a:schemeClr val="bg1"/>
                </a:solidFill>
              </a:rPr>
              <a:t>William R. Miller and Stephen Rollnick, 2010</a:t>
            </a:r>
            <a:endParaRPr lang="en-US" sz="1000" dirty="0">
              <a:solidFill>
                <a:schemeClr val="bg1"/>
              </a:solidFill>
              <a:cs typeface="Arial"/>
            </a:endParaRPr>
          </a:p>
        </p:txBody>
      </p:sp>
    </p:spTree>
    <p:extLst>
      <p:ext uri="{BB962C8B-B14F-4D97-AF65-F5344CB8AC3E}">
        <p14:creationId xmlns:p14="http://schemas.microsoft.com/office/powerpoint/2010/main" val="1729162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Helpful Questions on Client Beliefs</a:t>
            </a:r>
          </a:p>
        </p:txBody>
      </p:sp>
      <p:sp>
        <p:nvSpPr>
          <p:cNvPr id="3" name="Content Placeholder 2"/>
          <p:cNvSpPr>
            <a:spLocks noGrp="1"/>
          </p:cNvSpPr>
          <p:nvPr>
            <p:ph sz="half" idx="1"/>
          </p:nvPr>
        </p:nvSpPr>
        <p:spPr>
          <a:xfrm>
            <a:off x="838200" y="1063229"/>
            <a:ext cx="8077200" cy="3666183"/>
          </a:xfrm>
        </p:spPr>
        <p:txBody>
          <a:bodyPr>
            <a:normAutofit fontScale="55000" lnSpcReduction="20000"/>
          </a:bodyPr>
          <a:lstStyle/>
          <a:p>
            <a:pPr marL="114298" indent="0">
              <a:buNone/>
            </a:pPr>
            <a:r>
              <a:rPr lang="en-US" sz="3375" b="1" dirty="0"/>
              <a:t>So that I might be aware of and respect your beliefs... </a:t>
            </a:r>
          </a:p>
          <a:p>
            <a:pPr marL="114298" indent="0">
              <a:buNone/>
            </a:pPr>
            <a:endParaRPr lang="en-US" dirty="0"/>
          </a:p>
          <a:p>
            <a:r>
              <a:rPr lang="en-US" sz="2500" dirty="0"/>
              <a:t>1. What cultural, religious, spiritual or personal beliefs may impact the kind of health care you want to receive?</a:t>
            </a:r>
          </a:p>
          <a:p>
            <a:endParaRPr lang="en-US" sz="2500" dirty="0"/>
          </a:p>
          <a:p>
            <a:r>
              <a:rPr lang="en-US" sz="2500" dirty="0"/>
              <a:t>2. Would you like to receive your test results and diagnosis information, or do you prefer this information be given to someone else? </a:t>
            </a:r>
          </a:p>
          <a:p>
            <a:pPr marL="114298" indent="0">
              <a:buNone/>
            </a:pPr>
            <a:endParaRPr lang="en-US" sz="2500" dirty="0"/>
          </a:p>
          <a:p>
            <a:r>
              <a:rPr lang="en-US" sz="2500" dirty="0"/>
              <a:t>3. Would you like the information written, in pictures, or both?</a:t>
            </a:r>
          </a:p>
          <a:p>
            <a:pPr marL="411470" lvl="1" indent="0">
              <a:buNone/>
            </a:pPr>
            <a:r>
              <a:rPr lang="en-US" sz="2500" dirty="0"/>
              <a:t> Remember to ask the patient to “teach back” the information you give them and then document their understanding.</a:t>
            </a:r>
          </a:p>
          <a:p>
            <a:pPr marL="114298" indent="0">
              <a:buNone/>
            </a:pPr>
            <a:endParaRPr lang="en-US" sz="2500" dirty="0"/>
          </a:p>
          <a:p>
            <a:r>
              <a:rPr lang="en-US" sz="2500" dirty="0"/>
              <a:t>4. How does the care plan I’m recommending fit with your lifestyle and beliefs? Will you be able to follow this plan? </a:t>
            </a:r>
          </a:p>
          <a:p>
            <a:pPr marL="114298" indent="0">
              <a:buNone/>
            </a:pPr>
            <a:endParaRPr lang="en-US" sz="2500" dirty="0"/>
          </a:p>
          <a:p>
            <a:r>
              <a:rPr lang="en-US" sz="2500" dirty="0"/>
              <a:t>5. Can a family member, friend, or someone else help you follow your plan of care? </a:t>
            </a:r>
          </a:p>
        </p:txBody>
      </p:sp>
      <p:sp>
        <p:nvSpPr>
          <p:cNvPr id="5" name="Slide Number Placeholder 4"/>
          <p:cNvSpPr>
            <a:spLocks noGrp="1"/>
          </p:cNvSpPr>
          <p:nvPr>
            <p:ph type="sldNum" sz="quarter" idx="12"/>
          </p:nvPr>
        </p:nvSpPr>
        <p:spPr/>
        <p:txBody>
          <a:bodyPr/>
          <a:lstStyle/>
          <a:p>
            <a:fld id="{6E2D2B3B-882E-40F3-A32F-6DD516915044}" type="slidenum">
              <a:rPr lang="en-US" smtClean="0"/>
              <a:pPr/>
              <a:t>47</a:t>
            </a:fld>
            <a:endParaRPr lang="en-US"/>
          </a:p>
        </p:txBody>
      </p:sp>
      <p:sp>
        <p:nvSpPr>
          <p:cNvPr id="6" name="Rectangle 5"/>
          <p:cNvSpPr/>
          <p:nvPr/>
        </p:nvSpPr>
        <p:spPr>
          <a:xfrm>
            <a:off x="1480008" y="4729412"/>
            <a:ext cx="6685961" cy="369332"/>
          </a:xfrm>
          <a:prstGeom prst="rect">
            <a:avLst/>
          </a:prstGeom>
        </p:spPr>
        <p:txBody>
          <a:bodyPr wrap="square">
            <a:spAutoFit/>
          </a:bodyPr>
          <a:lstStyle/>
          <a:p>
            <a:r>
              <a:rPr lang="en-US" sz="900" dirty="0">
                <a:solidFill>
                  <a:schemeClr val="bg1"/>
                </a:solidFill>
              </a:rPr>
              <a:t>Culture Clue™: Communication Guide. UWMC Patient and Family Education Committee. University of Washington Medical Center, Oct. 2011. Web. 2 Dec. 2016</a:t>
            </a:r>
          </a:p>
        </p:txBody>
      </p:sp>
    </p:spTree>
    <p:extLst>
      <p:ext uri="{BB962C8B-B14F-4D97-AF65-F5344CB8AC3E}">
        <p14:creationId xmlns:p14="http://schemas.microsoft.com/office/powerpoint/2010/main" val="3278520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873C-53FA-0A0E-9724-0C89EF3DE8B7}"/>
              </a:ext>
            </a:extLst>
          </p:cNvPr>
          <p:cNvSpPr>
            <a:spLocks noGrp="1"/>
          </p:cNvSpPr>
          <p:nvPr>
            <p:ph type="title"/>
          </p:nvPr>
        </p:nvSpPr>
        <p:spPr/>
        <p:txBody>
          <a:bodyPr/>
          <a:lstStyle/>
          <a:p>
            <a:pPr algn="ctr"/>
            <a:r>
              <a:rPr lang="en-US" sz="3600" dirty="0"/>
              <a:t>Helpful Questions on Client Beliefs</a:t>
            </a:r>
          </a:p>
        </p:txBody>
      </p:sp>
      <p:sp>
        <p:nvSpPr>
          <p:cNvPr id="3" name="Content Placeholder 2">
            <a:extLst>
              <a:ext uri="{FF2B5EF4-FFF2-40B4-BE49-F238E27FC236}">
                <a16:creationId xmlns:a16="http://schemas.microsoft.com/office/drawing/2014/main" id="{7CB0A0B9-E2DD-4E50-7798-1657050C98E0}"/>
              </a:ext>
            </a:extLst>
          </p:cNvPr>
          <p:cNvSpPr>
            <a:spLocks noGrp="1"/>
          </p:cNvSpPr>
          <p:nvPr>
            <p:ph sz="half" idx="1"/>
          </p:nvPr>
        </p:nvSpPr>
        <p:spPr>
          <a:xfrm>
            <a:off x="457199" y="895350"/>
            <a:ext cx="8315569" cy="3661171"/>
          </a:xfrm>
        </p:spPr>
        <p:txBody>
          <a:bodyPr>
            <a:normAutofit fontScale="25000" lnSpcReduction="20000"/>
          </a:bodyPr>
          <a:lstStyle/>
          <a:p>
            <a:pPr marL="114298" indent="0">
              <a:buNone/>
            </a:pPr>
            <a:r>
              <a:rPr lang="en-US" sz="5600" b="1" dirty="0"/>
              <a:t>So that I might be aware of and respect your beliefs... </a:t>
            </a:r>
          </a:p>
          <a:p>
            <a:pPr marL="114298" indent="0">
              <a:buNone/>
            </a:pPr>
            <a:endParaRPr lang="en-US" sz="5600" dirty="0"/>
          </a:p>
          <a:p>
            <a:r>
              <a:rPr lang="en-US" sz="5600" dirty="0"/>
              <a:t>6. Do you use any traditional health remedies such as herbal treatments, homeopathy, Ayurveda, etc.? </a:t>
            </a:r>
          </a:p>
          <a:p>
            <a:pPr marL="114298" indent="0">
              <a:buNone/>
            </a:pPr>
            <a:endParaRPr lang="en-US" sz="5600" dirty="0"/>
          </a:p>
          <a:p>
            <a:r>
              <a:rPr lang="en-US" sz="5600" dirty="0"/>
              <a:t>7. Is there someone, in addition to yourself, with whom you want us to consult in making medical decisions about your care? </a:t>
            </a:r>
          </a:p>
          <a:p>
            <a:pPr marL="114298" indent="0">
              <a:buNone/>
            </a:pPr>
            <a:endParaRPr lang="en-US" sz="5600" dirty="0"/>
          </a:p>
          <a:p>
            <a:r>
              <a:rPr lang="en-US" sz="5600" dirty="0"/>
              <a:t>8. Are there certain health care procedures and tests that your culture prohibits? </a:t>
            </a:r>
          </a:p>
          <a:p>
            <a:pPr marL="114298" indent="0">
              <a:buNone/>
            </a:pPr>
            <a:endParaRPr lang="en-US" sz="5600" dirty="0"/>
          </a:p>
          <a:p>
            <a:r>
              <a:rPr lang="en-US" sz="5600" dirty="0"/>
              <a:t>9. Do you change your diet in celebration of religious or other holidays that you feel I should know? </a:t>
            </a:r>
          </a:p>
          <a:p>
            <a:pPr marL="114298" indent="0">
              <a:buNone/>
            </a:pPr>
            <a:endParaRPr lang="en-US" sz="5600" dirty="0"/>
          </a:p>
          <a:p>
            <a:r>
              <a:rPr lang="en-US" sz="5600" dirty="0"/>
              <a:t>10.Is there anything else you would like to know? </a:t>
            </a:r>
          </a:p>
          <a:p>
            <a:pPr marL="114298" indent="0">
              <a:buNone/>
            </a:pPr>
            <a:endParaRPr lang="en-US" sz="5600" dirty="0"/>
          </a:p>
          <a:p>
            <a:r>
              <a:rPr lang="en-US" sz="5600" dirty="0"/>
              <a:t>11.Do you have any questions for me? </a:t>
            </a:r>
          </a:p>
          <a:p>
            <a:endParaRPr lang="en-US" sz="5600" dirty="0"/>
          </a:p>
          <a:p>
            <a:pPr>
              <a:buFont typeface="Wingdings" panose="05000000000000000000" pitchFamily="2" charset="2"/>
              <a:buChar char="ü"/>
            </a:pPr>
            <a:r>
              <a:rPr lang="en-US" sz="5600" dirty="0"/>
              <a:t>Encourage two-way communication!</a:t>
            </a:r>
          </a:p>
          <a:p>
            <a:endParaRPr lang="en-US" dirty="0"/>
          </a:p>
        </p:txBody>
      </p:sp>
      <p:sp>
        <p:nvSpPr>
          <p:cNvPr id="5" name="Slide Number Placeholder 4">
            <a:extLst>
              <a:ext uri="{FF2B5EF4-FFF2-40B4-BE49-F238E27FC236}">
                <a16:creationId xmlns:a16="http://schemas.microsoft.com/office/drawing/2014/main" id="{70E22EA1-738E-325E-60EE-13683DDC43BB}"/>
              </a:ext>
            </a:extLst>
          </p:cNvPr>
          <p:cNvSpPr>
            <a:spLocks noGrp="1"/>
          </p:cNvSpPr>
          <p:nvPr>
            <p:ph type="sldNum" sz="quarter" idx="12"/>
          </p:nvPr>
        </p:nvSpPr>
        <p:spPr/>
        <p:txBody>
          <a:bodyPr/>
          <a:lstStyle/>
          <a:p>
            <a:fld id="{6E2D2B3B-882E-40F3-A32F-6DD516915044}" type="slidenum">
              <a:rPr lang="en-US" smtClean="0"/>
              <a:pPr/>
              <a:t>48</a:t>
            </a:fld>
            <a:endParaRPr lang="en-US" dirty="0"/>
          </a:p>
        </p:txBody>
      </p:sp>
    </p:spTree>
    <p:extLst>
      <p:ext uri="{BB962C8B-B14F-4D97-AF65-F5344CB8AC3E}">
        <p14:creationId xmlns:p14="http://schemas.microsoft.com/office/powerpoint/2010/main" val="1512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AAEA-AF7E-2C51-8C9C-667BC82914A1}"/>
              </a:ext>
            </a:extLst>
          </p:cNvPr>
          <p:cNvSpPr>
            <a:spLocks noGrp="1"/>
          </p:cNvSpPr>
          <p:nvPr>
            <p:ph type="title"/>
          </p:nvPr>
        </p:nvSpPr>
        <p:spPr/>
        <p:txBody>
          <a:bodyPr/>
          <a:lstStyle/>
          <a:p>
            <a:pPr algn="ctr"/>
            <a:r>
              <a:rPr lang="en-US" dirty="0"/>
              <a:t>Active Listening: Using OARS</a:t>
            </a:r>
          </a:p>
        </p:txBody>
      </p:sp>
      <p:sp>
        <p:nvSpPr>
          <p:cNvPr id="3" name="Content Placeholder 2">
            <a:extLst>
              <a:ext uri="{FF2B5EF4-FFF2-40B4-BE49-F238E27FC236}">
                <a16:creationId xmlns:a16="http://schemas.microsoft.com/office/drawing/2014/main" id="{D37AD6B3-BC12-2257-E230-C9FD923B5B04}"/>
              </a:ext>
            </a:extLst>
          </p:cNvPr>
          <p:cNvSpPr>
            <a:spLocks noGrp="1"/>
          </p:cNvSpPr>
          <p:nvPr>
            <p:ph sz="half" idx="1"/>
          </p:nvPr>
        </p:nvSpPr>
        <p:spPr>
          <a:xfrm>
            <a:off x="612212" y="1330657"/>
            <a:ext cx="4572000" cy="2176490"/>
          </a:xfrm>
        </p:spPr>
        <p:txBody>
          <a:bodyPr>
            <a:normAutofit/>
          </a:bodyPr>
          <a:lstStyle/>
          <a:p>
            <a:r>
              <a:rPr lang="en-US" dirty="0">
                <a:solidFill>
                  <a:srgbClr val="FF0000"/>
                </a:solidFill>
              </a:rPr>
              <a:t>O</a:t>
            </a:r>
            <a:r>
              <a:rPr lang="en-US" dirty="0"/>
              <a:t>pen-Ended Questions</a:t>
            </a:r>
          </a:p>
          <a:p>
            <a:r>
              <a:rPr lang="en-US" dirty="0">
                <a:solidFill>
                  <a:srgbClr val="FF0000"/>
                </a:solidFill>
              </a:rPr>
              <a:t>A</a:t>
            </a:r>
            <a:r>
              <a:rPr lang="en-US" dirty="0"/>
              <a:t>ffirmation </a:t>
            </a:r>
          </a:p>
          <a:p>
            <a:r>
              <a:rPr lang="en-US" dirty="0">
                <a:solidFill>
                  <a:srgbClr val="FF0000"/>
                </a:solidFill>
              </a:rPr>
              <a:t>R</a:t>
            </a:r>
            <a:r>
              <a:rPr lang="en-US" dirty="0"/>
              <a:t>eflective Listening </a:t>
            </a:r>
          </a:p>
          <a:p>
            <a:r>
              <a:rPr lang="en-US" dirty="0">
                <a:solidFill>
                  <a:srgbClr val="FF0000"/>
                </a:solidFill>
              </a:rPr>
              <a:t>S</a:t>
            </a:r>
            <a:r>
              <a:rPr lang="en-US" dirty="0"/>
              <a:t>ummarizing</a:t>
            </a:r>
          </a:p>
          <a:p>
            <a:endParaRPr lang="en-US" dirty="0"/>
          </a:p>
        </p:txBody>
      </p:sp>
      <p:sp>
        <p:nvSpPr>
          <p:cNvPr id="5" name="Slide Number Placeholder 4">
            <a:extLst>
              <a:ext uri="{FF2B5EF4-FFF2-40B4-BE49-F238E27FC236}">
                <a16:creationId xmlns:a16="http://schemas.microsoft.com/office/drawing/2014/main" id="{B5553C5E-4C44-DCC8-E7A7-6FD4C85B21F3}"/>
              </a:ext>
            </a:extLst>
          </p:cNvPr>
          <p:cNvSpPr>
            <a:spLocks noGrp="1"/>
          </p:cNvSpPr>
          <p:nvPr>
            <p:ph type="sldNum" sz="quarter" idx="12"/>
          </p:nvPr>
        </p:nvSpPr>
        <p:spPr/>
        <p:txBody>
          <a:bodyPr/>
          <a:lstStyle/>
          <a:p>
            <a:fld id="{6E2D2B3B-882E-40F3-A32F-6DD516915044}" type="slidenum">
              <a:rPr lang="en-US" smtClean="0"/>
              <a:pPr/>
              <a:t>49</a:t>
            </a:fld>
            <a:endParaRPr lang="en-US"/>
          </a:p>
        </p:txBody>
      </p:sp>
      <p:pic>
        <p:nvPicPr>
          <p:cNvPr id="7" name="Picture 6">
            <a:extLst>
              <a:ext uri="{FF2B5EF4-FFF2-40B4-BE49-F238E27FC236}">
                <a16:creationId xmlns:a16="http://schemas.microsoft.com/office/drawing/2014/main" id="{6430E8C4-3FE5-8517-6201-DEBCFB81643C}"/>
              </a:ext>
            </a:extLst>
          </p:cNvPr>
          <p:cNvPicPr>
            <a:picLocks noChangeAspect="1"/>
          </p:cNvPicPr>
          <p:nvPr/>
        </p:nvPicPr>
        <p:blipFill>
          <a:blip r:embed="rId3"/>
          <a:stretch>
            <a:fillRect/>
          </a:stretch>
        </p:blipFill>
        <p:spPr>
          <a:xfrm>
            <a:off x="5525438" y="1233460"/>
            <a:ext cx="3006350" cy="2314775"/>
          </a:xfrm>
          <a:prstGeom prst="rect">
            <a:avLst/>
          </a:prstGeom>
        </p:spPr>
      </p:pic>
      <p:sp>
        <p:nvSpPr>
          <p:cNvPr id="8" name="Content Placeholder 2">
            <a:extLst>
              <a:ext uri="{FF2B5EF4-FFF2-40B4-BE49-F238E27FC236}">
                <a16:creationId xmlns:a16="http://schemas.microsoft.com/office/drawing/2014/main" id="{45C47F8C-AED4-61B7-4F0D-6C900896858C}"/>
              </a:ext>
            </a:extLst>
          </p:cNvPr>
          <p:cNvSpPr txBox="1">
            <a:spLocks/>
          </p:cNvSpPr>
          <p:nvPr/>
        </p:nvSpPr>
        <p:spPr>
          <a:xfrm>
            <a:off x="1371600" y="3910040"/>
            <a:ext cx="6019800" cy="537952"/>
          </a:xfrm>
          <a:prstGeom prst="rect">
            <a:avLst/>
          </a:prstGeom>
          <a:ln>
            <a:solidFill>
              <a:srgbClr val="C00000"/>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8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8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000" dirty="0"/>
              <a:t>Nonverbal Communication &amp; Managing Silence </a:t>
            </a:r>
          </a:p>
          <a:p>
            <a:endParaRPr lang="en-US" dirty="0"/>
          </a:p>
        </p:txBody>
      </p:sp>
      <p:sp>
        <p:nvSpPr>
          <p:cNvPr id="6" name="TextBox 5">
            <a:extLst>
              <a:ext uri="{FF2B5EF4-FFF2-40B4-BE49-F238E27FC236}">
                <a16:creationId xmlns:a16="http://schemas.microsoft.com/office/drawing/2014/main" id="{BE342627-C758-4C33-B47D-859491241122}"/>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316530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33" y="0"/>
            <a:ext cx="5047267" cy="857250"/>
          </a:xfrm>
        </p:spPr>
        <p:txBody>
          <a:bodyPr/>
          <a:lstStyle/>
          <a:p>
            <a:pPr algn="ctr"/>
            <a:r>
              <a:rPr lang="en-US" sz="3600" dirty="0"/>
              <a:t>Purpose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sp>
        <p:nvSpPr>
          <p:cNvPr id="6" name="Content Placeholder 2">
            <a:extLst>
              <a:ext uri="{FF2B5EF4-FFF2-40B4-BE49-F238E27FC236}">
                <a16:creationId xmlns:a16="http://schemas.microsoft.com/office/drawing/2014/main" id="{9FC59DE7-E4BD-4680-9033-6F390AB4BF64}"/>
              </a:ext>
            </a:extLst>
          </p:cNvPr>
          <p:cNvSpPr txBox="1">
            <a:spLocks/>
          </p:cNvSpPr>
          <p:nvPr/>
        </p:nvSpPr>
        <p:spPr>
          <a:xfrm>
            <a:off x="81415" y="286835"/>
            <a:ext cx="5047267" cy="4415400"/>
          </a:xfrm>
          <a:prstGeom prst="rect">
            <a:avLst/>
          </a:prstGeom>
        </p:spPr>
        <p:txBody>
          <a:bodyPr vert="horz" lIns="68580" tIns="34290" rIns="68580" bIns="34290" rtlCol="0">
            <a:normAutofit fontScale="62500" lnSpcReduction="20000"/>
          </a:bodyPr>
          <a:lstStyle>
            <a:lvl1pPr marL="45718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2933"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133"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1867"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1867"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1867"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1867" kern="1200">
                <a:solidFill>
                  <a:schemeClr val="tx1"/>
                </a:solidFill>
                <a:latin typeface="+mn-lt"/>
                <a:ea typeface="+mn-ea"/>
                <a:cs typeface="+mn-cs"/>
              </a:defRPr>
            </a:lvl9pPr>
          </a:lstStyle>
          <a:p>
            <a:pPr marL="114298" indent="0">
              <a:buNone/>
            </a:pPr>
            <a:endParaRPr lang="en-US" sz="700" dirty="0"/>
          </a:p>
          <a:p>
            <a:pPr marL="114298" indent="0">
              <a:buNone/>
            </a:pPr>
            <a:endParaRPr lang="en-US" sz="1400" dirty="0"/>
          </a:p>
          <a:p>
            <a:pPr marL="152397" indent="0">
              <a:buNone/>
            </a:pPr>
            <a:endParaRPr lang="en-US" sz="1400" dirty="0"/>
          </a:p>
          <a:p>
            <a:pPr marL="152397" indent="0">
              <a:buNone/>
            </a:pPr>
            <a:endParaRPr lang="en-US" sz="1400" dirty="0"/>
          </a:p>
          <a:p>
            <a:pPr marL="152397" indent="0">
              <a:buNone/>
            </a:pPr>
            <a:r>
              <a:rPr lang="en-US" sz="2200" dirty="0"/>
              <a:t>Explore, discuss and expand skills, tools and strategies that frontline service providers can utilize and implement across the HIV continuum, to better understand, address and meet the needs of individuals and communities that are most vulnerable and in need of available HIV prevention and care services and support, yet not accessing care, remaining in care and reaching viral suppression.</a:t>
            </a:r>
          </a:p>
          <a:p>
            <a:pPr>
              <a:buFont typeface="Wingdings" panose="05000000000000000000" pitchFamily="2" charset="2"/>
              <a:buChar char="§"/>
            </a:pPr>
            <a:endParaRPr lang="en-US" sz="2200" dirty="0"/>
          </a:p>
          <a:p>
            <a:pPr marL="114298" indent="0">
              <a:buNone/>
            </a:pPr>
            <a:r>
              <a:rPr lang="en-US" sz="2200" dirty="0"/>
              <a:t>To do this, we must:</a:t>
            </a:r>
          </a:p>
          <a:p>
            <a:pPr marL="114298" indent="0">
              <a:buNone/>
            </a:pPr>
            <a:endParaRPr lang="en-US" sz="2200" dirty="0"/>
          </a:p>
          <a:p>
            <a:r>
              <a:rPr lang="en-US" sz="2200" dirty="0"/>
              <a:t>Ask the right questions, in the right way, at the right time</a:t>
            </a:r>
          </a:p>
          <a:p>
            <a:pPr marL="152397" indent="0">
              <a:buNone/>
            </a:pPr>
            <a:endParaRPr lang="en-US" sz="2200" dirty="0"/>
          </a:p>
          <a:p>
            <a:r>
              <a:rPr lang="en-US" sz="2200" dirty="0"/>
              <a:t>Create safe spaces practicing empathy and cultural humility</a:t>
            </a:r>
          </a:p>
          <a:p>
            <a:pPr marL="114298" indent="0">
              <a:buNone/>
            </a:pPr>
            <a:endParaRPr lang="en-US" sz="2200" dirty="0"/>
          </a:p>
          <a:p>
            <a:r>
              <a:rPr lang="en-US" sz="2200" dirty="0"/>
              <a:t>Improve communication skills and respond to needs, motivations and priorities</a:t>
            </a:r>
          </a:p>
          <a:p>
            <a:pPr marL="152397" indent="0">
              <a:buNone/>
            </a:pPr>
            <a:endParaRPr lang="en-US" sz="2200" dirty="0"/>
          </a:p>
          <a:p>
            <a:r>
              <a:rPr lang="en-US" sz="2200" dirty="0"/>
              <a:t>Provide people with the tools, resources and education to improve overall health and well-being</a:t>
            </a:r>
          </a:p>
          <a:p>
            <a:endParaRPr lang="en-US" sz="1400" dirty="0"/>
          </a:p>
        </p:txBody>
      </p:sp>
      <p:pic>
        <p:nvPicPr>
          <p:cNvPr id="7" name="Content Placeholder 6"/>
          <p:cNvPicPr>
            <a:picLocks noGrp="1" noChangeAspect="1"/>
          </p:cNvPicPr>
          <p:nvPr>
            <p:ph idx="1"/>
          </p:nvPr>
        </p:nvPicPr>
        <p:blipFill rotWithShape="1">
          <a:blip r:embed="rId3"/>
          <a:srcRect r="9238" b="27506"/>
          <a:stretch/>
        </p:blipFill>
        <p:spPr>
          <a:xfrm>
            <a:off x="4953000" y="299161"/>
            <a:ext cx="4191000" cy="2898184"/>
          </a:xfrm>
          <a:prstGeom prst="rect">
            <a:avLst/>
          </a:prstGeom>
        </p:spPr>
      </p:pic>
      <p:sp>
        <p:nvSpPr>
          <p:cNvPr id="3" name="TextBox 2">
            <a:extLst>
              <a:ext uri="{FF2B5EF4-FFF2-40B4-BE49-F238E27FC236}">
                <a16:creationId xmlns:a16="http://schemas.microsoft.com/office/drawing/2014/main" id="{98718328-DEFC-5501-D9E0-D7D4B6C38B04}"/>
              </a:ext>
            </a:extLst>
          </p:cNvPr>
          <p:cNvSpPr txBox="1"/>
          <p:nvPr/>
        </p:nvSpPr>
        <p:spPr>
          <a:xfrm>
            <a:off x="3693969" y="4810991"/>
            <a:ext cx="47239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FFFFFF"/>
                </a:solidFill>
              </a:rPr>
              <a:t>https://www.houstontx.gov/health/HIV-STD/Documents/epi-profile-20220210.pdf</a:t>
            </a:r>
            <a:endParaRPr lang="en-US" sz="1000">
              <a:solidFill>
                <a:srgbClr val="FFFFFF"/>
              </a:solidFill>
              <a:cs typeface="Arial"/>
            </a:endParaRPr>
          </a:p>
        </p:txBody>
      </p:sp>
      <p:pic>
        <p:nvPicPr>
          <p:cNvPr id="8" name="Picture 7" descr="Graphical user interface, text, application&#10;&#10;Description automatically generated">
            <a:extLst>
              <a:ext uri="{FF2B5EF4-FFF2-40B4-BE49-F238E27FC236}">
                <a16:creationId xmlns:a16="http://schemas.microsoft.com/office/drawing/2014/main" id="{D5941F0F-5F5C-5667-E0CF-9209DA2B1AE7}"/>
              </a:ext>
            </a:extLst>
          </p:cNvPr>
          <p:cNvPicPr>
            <a:picLocks noChangeAspect="1"/>
          </p:cNvPicPr>
          <p:nvPr/>
        </p:nvPicPr>
        <p:blipFill rotWithShape="1">
          <a:blip r:embed="rId4">
            <a:extLst>
              <a:ext uri="{28A0092B-C50C-407E-A947-70E740481C1C}">
                <a14:useLocalDpi xmlns:a14="http://schemas.microsoft.com/office/drawing/2010/main" val="0"/>
              </a:ext>
            </a:extLst>
          </a:blip>
          <a:srcRect b="21517"/>
          <a:stretch/>
        </p:blipFill>
        <p:spPr>
          <a:xfrm>
            <a:off x="5317782" y="3360349"/>
            <a:ext cx="3461435" cy="1206058"/>
          </a:xfrm>
          <a:prstGeom prst="rect">
            <a:avLst/>
          </a:prstGeom>
          <a:ln>
            <a:solidFill>
              <a:schemeClr val="bg2"/>
            </a:solidFill>
          </a:ln>
        </p:spPr>
      </p:pic>
    </p:spTree>
    <p:extLst>
      <p:ext uri="{BB962C8B-B14F-4D97-AF65-F5344CB8AC3E}">
        <p14:creationId xmlns:p14="http://schemas.microsoft.com/office/powerpoint/2010/main" val="41012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additive="base">
                                        <p:cTn id="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 calcmode="lin" valueType="num">
                                      <p:cBhvr additive="base">
                                        <p:cTn id="1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anim calcmode="lin" valueType="num">
                                      <p:cBhvr additive="base">
                                        <p:cTn id="1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anim calcmode="lin" valueType="num">
                                      <p:cBhvr additive="base">
                                        <p:cTn id="25"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8726-9BB1-C66D-CE96-E982E5F45F72}"/>
              </a:ext>
            </a:extLst>
          </p:cNvPr>
          <p:cNvSpPr>
            <a:spLocks noGrp="1"/>
          </p:cNvSpPr>
          <p:nvPr>
            <p:ph type="title"/>
          </p:nvPr>
        </p:nvSpPr>
        <p:spPr/>
        <p:txBody>
          <a:bodyPr/>
          <a:lstStyle/>
          <a:p>
            <a:pPr algn="ctr"/>
            <a:r>
              <a:rPr lang="en-US" dirty="0"/>
              <a:t>Reflective Listening</a:t>
            </a:r>
          </a:p>
        </p:txBody>
      </p:sp>
      <p:sp>
        <p:nvSpPr>
          <p:cNvPr id="3" name="Content Placeholder 2">
            <a:extLst>
              <a:ext uri="{FF2B5EF4-FFF2-40B4-BE49-F238E27FC236}">
                <a16:creationId xmlns:a16="http://schemas.microsoft.com/office/drawing/2014/main" id="{013DE366-586B-B08E-9906-28D5C3669DEE}"/>
              </a:ext>
            </a:extLst>
          </p:cNvPr>
          <p:cNvSpPr>
            <a:spLocks noGrp="1"/>
          </p:cNvSpPr>
          <p:nvPr>
            <p:ph sz="half" idx="1"/>
          </p:nvPr>
        </p:nvSpPr>
        <p:spPr>
          <a:xfrm>
            <a:off x="228600" y="1063229"/>
            <a:ext cx="3810000" cy="3323480"/>
          </a:xfrm>
        </p:spPr>
        <p:txBody>
          <a:bodyPr>
            <a:normAutofit fontScale="85000" lnSpcReduction="20000"/>
          </a:bodyPr>
          <a:lstStyle/>
          <a:p>
            <a:r>
              <a:rPr lang="en-US" sz="2600" b="1" dirty="0"/>
              <a:t>Simple:</a:t>
            </a:r>
            <a:r>
              <a:rPr lang="en-US" sz="2600" dirty="0"/>
              <a:t> Direct restatement of what the person said.</a:t>
            </a:r>
          </a:p>
          <a:p>
            <a:pPr marL="114300" indent="0">
              <a:buNone/>
            </a:pPr>
            <a:endParaRPr lang="en-US" sz="900" dirty="0"/>
          </a:p>
          <a:p>
            <a:r>
              <a:rPr lang="en-US" dirty="0"/>
              <a:t> </a:t>
            </a:r>
            <a:r>
              <a:rPr lang="en-US" sz="2600" b="1" dirty="0"/>
              <a:t>Complex:</a:t>
            </a:r>
            <a:r>
              <a:rPr lang="en-US" sz="2600" dirty="0"/>
              <a:t> Paraphrase and extrapolate</a:t>
            </a:r>
          </a:p>
          <a:p>
            <a:pPr marL="114300" indent="0">
              <a:buNone/>
            </a:pPr>
            <a:endParaRPr lang="en-US" sz="900" dirty="0"/>
          </a:p>
          <a:p>
            <a:r>
              <a:rPr lang="en-US" dirty="0"/>
              <a:t> </a:t>
            </a:r>
            <a:r>
              <a:rPr lang="en-US" sz="2600" b="1" dirty="0"/>
              <a:t>Feeling/Behavior: </a:t>
            </a:r>
            <a:r>
              <a:rPr lang="en-US" sz="2600" dirty="0"/>
              <a:t>Making a guess about meaning; usually adds something that was not said directly</a:t>
            </a:r>
          </a:p>
        </p:txBody>
      </p:sp>
      <p:sp>
        <p:nvSpPr>
          <p:cNvPr id="4" name="Content Placeholder 3">
            <a:extLst>
              <a:ext uri="{FF2B5EF4-FFF2-40B4-BE49-F238E27FC236}">
                <a16:creationId xmlns:a16="http://schemas.microsoft.com/office/drawing/2014/main" id="{3753D42D-AD5D-A96A-A4C2-CB2FF4FD5285}"/>
              </a:ext>
            </a:extLst>
          </p:cNvPr>
          <p:cNvSpPr>
            <a:spLocks noGrp="1"/>
          </p:cNvSpPr>
          <p:nvPr>
            <p:ph sz="half" idx="2"/>
          </p:nvPr>
        </p:nvSpPr>
        <p:spPr>
          <a:xfrm>
            <a:off x="3876431" y="1733549"/>
            <a:ext cx="5038969" cy="1676401"/>
          </a:xfrm>
          <a:ln>
            <a:solidFill>
              <a:srgbClr val="C00000"/>
            </a:solidFill>
          </a:ln>
        </p:spPr>
        <p:txBody>
          <a:bodyPr>
            <a:normAutofit fontScale="85000" lnSpcReduction="20000"/>
          </a:bodyPr>
          <a:lstStyle/>
          <a:p>
            <a:pPr marL="114298" indent="0">
              <a:buNone/>
            </a:pPr>
            <a:endParaRPr lang="en-US" sz="1000" dirty="0"/>
          </a:p>
          <a:p>
            <a:pPr marL="114298" indent="0">
              <a:buNone/>
            </a:pPr>
            <a:r>
              <a:rPr lang="en-US" dirty="0"/>
              <a:t>“You’re feeling ___, because ___?</a:t>
            </a:r>
          </a:p>
          <a:p>
            <a:pPr marL="114298" indent="0">
              <a:buNone/>
            </a:pPr>
            <a:endParaRPr lang="en-US" dirty="0"/>
          </a:p>
          <a:p>
            <a:pPr marL="114298" indent="0">
              <a:buNone/>
            </a:pPr>
            <a:r>
              <a:rPr lang="en-US" dirty="0"/>
              <a:t> “ I noticed you just ___ , what are you thinking or feeling right now?”</a:t>
            </a:r>
          </a:p>
        </p:txBody>
      </p:sp>
      <p:sp>
        <p:nvSpPr>
          <p:cNvPr id="5" name="Slide Number Placeholder 4">
            <a:extLst>
              <a:ext uri="{FF2B5EF4-FFF2-40B4-BE49-F238E27FC236}">
                <a16:creationId xmlns:a16="http://schemas.microsoft.com/office/drawing/2014/main" id="{AEFFFCD3-DF11-783B-B179-86FF4A85AD86}"/>
              </a:ext>
            </a:extLst>
          </p:cNvPr>
          <p:cNvSpPr>
            <a:spLocks noGrp="1"/>
          </p:cNvSpPr>
          <p:nvPr>
            <p:ph type="sldNum" sz="quarter" idx="12"/>
          </p:nvPr>
        </p:nvSpPr>
        <p:spPr/>
        <p:txBody>
          <a:bodyPr/>
          <a:lstStyle/>
          <a:p>
            <a:fld id="{6E2D2B3B-882E-40F3-A32F-6DD516915044}" type="slidenum">
              <a:rPr lang="en-US" smtClean="0"/>
              <a:pPr/>
              <a:t>50</a:t>
            </a:fld>
            <a:endParaRPr lang="en-US"/>
          </a:p>
        </p:txBody>
      </p:sp>
      <p:sp>
        <p:nvSpPr>
          <p:cNvPr id="7" name="TextBox 6">
            <a:extLst>
              <a:ext uri="{FF2B5EF4-FFF2-40B4-BE49-F238E27FC236}">
                <a16:creationId xmlns:a16="http://schemas.microsoft.com/office/drawing/2014/main" id="{A83ADBF1-5077-8A28-67D5-6652E74715DA}"/>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1811013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2F23-0412-9951-40F8-D52194627D53}"/>
              </a:ext>
            </a:extLst>
          </p:cNvPr>
          <p:cNvSpPr>
            <a:spLocks noGrp="1"/>
          </p:cNvSpPr>
          <p:nvPr>
            <p:ph type="title"/>
          </p:nvPr>
        </p:nvSpPr>
        <p:spPr/>
        <p:txBody>
          <a:bodyPr/>
          <a:lstStyle/>
          <a:p>
            <a:pPr algn="ctr"/>
            <a:r>
              <a:rPr lang="en-US" dirty="0"/>
              <a:t>Listening for Change Talk</a:t>
            </a:r>
          </a:p>
        </p:txBody>
      </p:sp>
      <p:sp>
        <p:nvSpPr>
          <p:cNvPr id="3" name="Content Placeholder 2">
            <a:extLst>
              <a:ext uri="{FF2B5EF4-FFF2-40B4-BE49-F238E27FC236}">
                <a16:creationId xmlns:a16="http://schemas.microsoft.com/office/drawing/2014/main" id="{92D24602-0160-3884-EB50-D4E3DAB138CC}"/>
              </a:ext>
            </a:extLst>
          </p:cNvPr>
          <p:cNvSpPr>
            <a:spLocks noGrp="1"/>
          </p:cNvSpPr>
          <p:nvPr>
            <p:ph sz="half" idx="1"/>
          </p:nvPr>
        </p:nvSpPr>
        <p:spPr>
          <a:xfrm>
            <a:off x="76200" y="1504950"/>
            <a:ext cx="8915399" cy="1506543"/>
          </a:xfrm>
        </p:spPr>
        <p:txBody>
          <a:bodyPr>
            <a:noAutofit/>
          </a:bodyPr>
          <a:lstStyle/>
          <a:p>
            <a:pPr marL="114298" indent="0" algn="ctr">
              <a:buNone/>
            </a:pPr>
            <a:r>
              <a:rPr lang="en-US" i="1" dirty="0"/>
              <a:t>"People are generally better persuaded by the reasons which they have themselves discovered than by those which have come into the mind of others.” </a:t>
            </a:r>
          </a:p>
          <a:p>
            <a:pPr marL="114298" indent="0" algn="ctr">
              <a:buNone/>
            </a:pPr>
            <a:r>
              <a:rPr lang="en-US" dirty="0"/>
              <a:t>-BLAISE</a:t>
            </a:r>
          </a:p>
        </p:txBody>
      </p:sp>
      <p:sp>
        <p:nvSpPr>
          <p:cNvPr id="5" name="Slide Number Placeholder 4">
            <a:extLst>
              <a:ext uri="{FF2B5EF4-FFF2-40B4-BE49-F238E27FC236}">
                <a16:creationId xmlns:a16="http://schemas.microsoft.com/office/drawing/2014/main" id="{BF1D96EF-0A10-B6AF-A3B9-0FAB56C2F17C}"/>
              </a:ext>
            </a:extLst>
          </p:cNvPr>
          <p:cNvSpPr>
            <a:spLocks noGrp="1"/>
          </p:cNvSpPr>
          <p:nvPr>
            <p:ph type="sldNum" sz="quarter" idx="12"/>
          </p:nvPr>
        </p:nvSpPr>
        <p:spPr/>
        <p:txBody>
          <a:bodyPr/>
          <a:lstStyle/>
          <a:p>
            <a:fld id="{6E2D2B3B-882E-40F3-A32F-6DD516915044}" type="slidenum">
              <a:rPr lang="en-US" smtClean="0"/>
              <a:pPr/>
              <a:t>51</a:t>
            </a:fld>
            <a:endParaRPr lang="en-US"/>
          </a:p>
        </p:txBody>
      </p:sp>
    </p:spTree>
    <p:extLst>
      <p:ext uri="{BB962C8B-B14F-4D97-AF65-F5344CB8AC3E}">
        <p14:creationId xmlns:p14="http://schemas.microsoft.com/office/powerpoint/2010/main" val="2864737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5EFD-EB71-9D28-3077-A58830F12AFA}"/>
              </a:ext>
            </a:extLst>
          </p:cNvPr>
          <p:cNvSpPr>
            <a:spLocks noGrp="1"/>
          </p:cNvSpPr>
          <p:nvPr>
            <p:ph type="title"/>
          </p:nvPr>
        </p:nvSpPr>
        <p:spPr>
          <a:xfrm>
            <a:off x="1392312" y="-50358"/>
            <a:ext cx="8315569" cy="857250"/>
          </a:xfrm>
        </p:spPr>
        <p:txBody>
          <a:bodyPr/>
          <a:lstStyle/>
          <a:p>
            <a:r>
              <a:rPr lang="en-US" dirty="0"/>
              <a:t>Listening for Change Talk</a:t>
            </a:r>
          </a:p>
        </p:txBody>
      </p:sp>
      <p:sp>
        <p:nvSpPr>
          <p:cNvPr id="5" name="Slide Number Placeholder 4">
            <a:extLst>
              <a:ext uri="{FF2B5EF4-FFF2-40B4-BE49-F238E27FC236}">
                <a16:creationId xmlns:a16="http://schemas.microsoft.com/office/drawing/2014/main" id="{AC648562-72D7-09B7-06E4-4FF1DF191724}"/>
              </a:ext>
            </a:extLst>
          </p:cNvPr>
          <p:cNvSpPr>
            <a:spLocks noGrp="1"/>
          </p:cNvSpPr>
          <p:nvPr>
            <p:ph type="sldNum" sz="quarter" idx="12"/>
          </p:nvPr>
        </p:nvSpPr>
        <p:spPr/>
        <p:txBody>
          <a:bodyPr/>
          <a:lstStyle/>
          <a:p>
            <a:fld id="{6E2D2B3B-882E-40F3-A32F-6DD516915044}" type="slidenum">
              <a:rPr lang="en-US" smtClean="0"/>
              <a:pPr/>
              <a:t>52</a:t>
            </a:fld>
            <a:endParaRPr lang="en-US"/>
          </a:p>
        </p:txBody>
      </p:sp>
      <p:sp>
        <p:nvSpPr>
          <p:cNvPr id="6" name="Content Placeholder 3">
            <a:extLst>
              <a:ext uri="{FF2B5EF4-FFF2-40B4-BE49-F238E27FC236}">
                <a16:creationId xmlns:a16="http://schemas.microsoft.com/office/drawing/2014/main" id="{C1E84374-80B4-6169-E0BB-B06F74C4C74E}"/>
              </a:ext>
            </a:extLst>
          </p:cNvPr>
          <p:cNvSpPr txBox="1">
            <a:spLocks noGrp="1"/>
          </p:cNvSpPr>
          <p:nvPr>
            <p:ph sz="half" idx="1"/>
          </p:nvPr>
        </p:nvSpPr>
        <p:spPr>
          <a:xfrm>
            <a:off x="63573" y="952273"/>
            <a:ext cx="9016856" cy="2629127"/>
          </a:xfrm>
          <a:prstGeom prst="rect">
            <a:avLst/>
          </a:prstGeom>
        </p:spPr>
        <p:txBody>
          <a:bodyPr vert="horz" lIns="68580" tIns="34290" rIns="68580" bIns="34290" rtlCol="0">
            <a:normAutofit fontScale="70000" lnSpcReduction="20000"/>
          </a:bodyPr>
          <a:lstStyle>
            <a:lvl1pPr marL="457189" indent="-304792" algn="l" defTabSz="1219170" rtl="0" eaLnBrk="1" latinLnBrk="0" hangingPunct="1">
              <a:spcBef>
                <a:spcPct val="20000"/>
              </a:spcBef>
              <a:buClr>
                <a:schemeClr val="accent6"/>
              </a:buClr>
              <a:buFont typeface="Wingdings" charset="2"/>
              <a:buChar char="§"/>
              <a:defRPr sz="3733"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400"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2400"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9pPr>
          </a:lstStyle>
          <a:p>
            <a:pPr marL="114298" indent="0">
              <a:buNone/>
            </a:pPr>
            <a:r>
              <a:rPr lang="en-US" sz="2600" dirty="0"/>
              <a:t>When a client is ambivalent it’s common to hear two kinds of talk mixed together. They see both the reasons to change and reasons not to.</a:t>
            </a:r>
          </a:p>
          <a:p>
            <a:pPr marL="114298" indent="0">
              <a:buNone/>
            </a:pPr>
            <a:endParaRPr lang="en-US" sz="2600" dirty="0"/>
          </a:p>
          <a:p>
            <a:pPr lvl="1"/>
            <a:r>
              <a:rPr lang="en-US" b="1" dirty="0"/>
              <a:t>Sustain Talk: </a:t>
            </a:r>
            <a:r>
              <a:rPr lang="en-US" dirty="0"/>
              <a:t>The opposite of change talk, the persons own arguments for not changing, for maintaining the status quo. Sometimes in the same sentence.</a:t>
            </a:r>
          </a:p>
          <a:p>
            <a:pPr marL="548627" lvl="1" indent="0">
              <a:buNone/>
            </a:pPr>
            <a:endParaRPr lang="en-US" dirty="0"/>
          </a:p>
          <a:p>
            <a:pPr lvl="1"/>
            <a:r>
              <a:rPr lang="en-US" b="1" dirty="0"/>
              <a:t>Change Talk: </a:t>
            </a:r>
            <a:r>
              <a:rPr lang="en-US" dirty="0"/>
              <a:t>The person’s own statements that favor change, self-motivational statements.</a:t>
            </a:r>
          </a:p>
          <a:p>
            <a:pPr lvl="1"/>
            <a:endParaRPr lang="en-US" dirty="0"/>
          </a:p>
          <a:p>
            <a:pPr lvl="1"/>
            <a:endParaRPr lang="en-US" dirty="0"/>
          </a:p>
        </p:txBody>
      </p:sp>
      <p:sp>
        <p:nvSpPr>
          <p:cNvPr id="11" name="TextBox 10">
            <a:extLst>
              <a:ext uri="{FF2B5EF4-FFF2-40B4-BE49-F238E27FC236}">
                <a16:creationId xmlns:a16="http://schemas.microsoft.com/office/drawing/2014/main" id="{75D58D79-60D6-1940-2564-F3267B2EC9E6}"/>
              </a:ext>
            </a:extLst>
          </p:cNvPr>
          <p:cNvSpPr txBox="1"/>
          <p:nvPr/>
        </p:nvSpPr>
        <p:spPr>
          <a:xfrm>
            <a:off x="304800" y="3695405"/>
            <a:ext cx="8534400" cy="707886"/>
          </a:xfrm>
          <a:prstGeom prst="rect">
            <a:avLst/>
          </a:prstGeom>
          <a:noFill/>
          <a:ln>
            <a:solidFill>
              <a:srgbClr val="C00000"/>
            </a:solidFill>
          </a:ln>
        </p:spPr>
        <p:txBody>
          <a:bodyPr wrap="square">
            <a:spAutoFit/>
          </a:bodyPr>
          <a:lstStyle/>
          <a:p>
            <a:pPr marL="411470" lvl="1"/>
            <a:r>
              <a:rPr lang="en-US" sz="2000" dirty="0"/>
              <a:t>“I want to quit smoking but every time I’ve tried I gain weight then start again. I know it’s bad for my health yet I can’t imagine not smoking.”</a:t>
            </a:r>
          </a:p>
        </p:txBody>
      </p:sp>
      <p:sp>
        <p:nvSpPr>
          <p:cNvPr id="4" name="TextBox 3">
            <a:extLst>
              <a:ext uri="{FF2B5EF4-FFF2-40B4-BE49-F238E27FC236}">
                <a16:creationId xmlns:a16="http://schemas.microsoft.com/office/drawing/2014/main" id="{83D72337-EC88-CF99-6F09-6D1B6A285E50}"/>
              </a:ext>
            </a:extLst>
          </p:cNvPr>
          <p:cNvSpPr txBox="1"/>
          <p:nvPr/>
        </p:nvSpPr>
        <p:spPr>
          <a:xfrm>
            <a:off x="3901787" y="4817486"/>
            <a:ext cx="46525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Motivational Interviewing: Preparing people for change</a:t>
            </a:r>
            <a:r>
              <a:rPr lang="en-US" sz="1000" dirty="0">
                <a:solidFill>
                  <a:srgbClr val="FFFFFF"/>
                </a:solidFill>
              </a:rPr>
              <a:t>, </a:t>
            </a:r>
            <a:r>
              <a:rPr lang="en-US" sz="1000" dirty="0">
                <a:solidFill>
                  <a:srgbClr val="FFFFFF"/>
                </a:solidFill>
                <a:ea typeface="+mn-lt"/>
                <a:cs typeface="+mn-lt"/>
              </a:rPr>
              <a:t>Miller &amp; Rollnick, 2002</a:t>
            </a:r>
            <a:endParaRPr lang="en-US" sz="1000" dirty="0"/>
          </a:p>
        </p:txBody>
      </p:sp>
    </p:spTree>
    <p:extLst>
      <p:ext uri="{BB962C8B-B14F-4D97-AF65-F5344CB8AC3E}">
        <p14:creationId xmlns:p14="http://schemas.microsoft.com/office/powerpoint/2010/main" val="722636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B3A0-F98C-C74C-A262-DB756F601612}"/>
              </a:ext>
            </a:extLst>
          </p:cNvPr>
          <p:cNvSpPr>
            <a:spLocks noGrp="1"/>
          </p:cNvSpPr>
          <p:nvPr>
            <p:ph type="title"/>
          </p:nvPr>
        </p:nvSpPr>
        <p:spPr>
          <a:xfrm>
            <a:off x="414215" y="61987"/>
            <a:ext cx="8315569" cy="857250"/>
          </a:xfrm>
        </p:spPr>
        <p:txBody>
          <a:bodyPr/>
          <a:lstStyle/>
          <a:p>
            <a:pPr algn="ctr"/>
            <a:r>
              <a:rPr lang="en-US" dirty="0"/>
              <a:t>Stages of Change and MI</a:t>
            </a:r>
          </a:p>
        </p:txBody>
      </p:sp>
      <p:pic>
        <p:nvPicPr>
          <p:cNvPr id="5" name="Content Placeholder 4" descr="Diagram&#10;&#10;Description automatically generated">
            <a:extLst>
              <a:ext uri="{FF2B5EF4-FFF2-40B4-BE49-F238E27FC236}">
                <a16:creationId xmlns:a16="http://schemas.microsoft.com/office/drawing/2014/main" id="{EFC3A82E-4130-F54E-AD24-D7028E1B51A1}"/>
              </a:ext>
            </a:extLst>
          </p:cNvPr>
          <p:cNvPicPr>
            <a:picLocks noGrp="1" noChangeAspect="1"/>
          </p:cNvPicPr>
          <p:nvPr>
            <p:ph idx="1"/>
          </p:nvPr>
        </p:nvPicPr>
        <p:blipFill rotWithShape="1">
          <a:blip r:embed="rId2"/>
          <a:srcRect t="20702"/>
          <a:stretch/>
        </p:blipFill>
        <p:spPr>
          <a:xfrm>
            <a:off x="4022150" y="1200150"/>
            <a:ext cx="4873826" cy="2895600"/>
          </a:xfrm>
        </p:spPr>
      </p:pic>
      <p:pic>
        <p:nvPicPr>
          <p:cNvPr id="3" name="Picture 2">
            <a:extLst>
              <a:ext uri="{FF2B5EF4-FFF2-40B4-BE49-F238E27FC236}">
                <a16:creationId xmlns:a16="http://schemas.microsoft.com/office/drawing/2014/main" id="{8B6950A6-4962-A9D9-52C3-F4B9EB8BCA2A}"/>
              </a:ext>
            </a:extLst>
          </p:cNvPr>
          <p:cNvPicPr>
            <a:picLocks noChangeAspect="1"/>
          </p:cNvPicPr>
          <p:nvPr/>
        </p:nvPicPr>
        <p:blipFill>
          <a:blip r:embed="rId3"/>
          <a:stretch>
            <a:fillRect/>
          </a:stretch>
        </p:blipFill>
        <p:spPr>
          <a:xfrm>
            <a:off x="228600" y="1352550"/>
            <a:ext cx="3581400" cy="2327480"/>
          </a:xfrm>
          <a:prstGeom prst="rect">
            <a:avLst/>
          </a:prstGeom>
        </p:spPr>
      </p:pic>
      <p:sp>
        <p:nvSpPr>
          <p:cNvPr id="4" name="TextBox 3">
            <a:extLst>
              <a:ext uri="{FF2B5EF4-FFF2-40B4-BE49-F238E27FC236}">
                <a16:creationId xmlns:a16="http://schemas.microsoft.com/office/drawing/2014/main" id="{B7F3565A-CF5A-B589-D832-326DD00EC16D}"/>
              </a:ext>
            </a:extLst>
          </p:cNvPr>
          <p:cNvSpPr txBox="1"/>
          <p:nvPr/>
        </p:nvSpPr>
        <p:spPr>
          <a:xfrm>
            <a:off x="3719513" y="4795269"/>
            <a:ext cx="4702969" cy="246221"/>
          </a:xfrm>
          <a:prstGeom prst="rect">
            <a:avLst/>
          </a:prstGeom>
          <a:noFill/>
        </p:spPr>
        <p:txBody>
          <a:bodyPr wrap="square" lIns="91440" tIns="45720" rIns="91440" bIns="45720" rtlCol="0" anchor="t">
            <a:spAutoFit/>
          </a:bodyPr>
          <a:lstStyle/>
          <a:p>
            <a:r>
              <a:rPr lang="en-US" sz="1000" dirty="0">
                <a:solidFill>
                  <a:schemeClr val="bg1"/>
                </a:solidFill>
              </a:rPr>
              <a:t>Originated by James Prochaska and Carlo DiClemente (1983) adapted in (2018)</a:t>
            </a:r>
            <a:endParaRPr lang="en-US" sz="1000" dirty="0">
              <a:solidFill>
                <a:schemeClr val="bg1"/>
              </a:solidFill>
              <a:cs typeface="Arial"/>
            </a:endParaRPr>
          </a:p>
        </p:txBody>
      </p:sp>
      <p:pic>
        <p:nvPicPr>
          <p:cNvPr id="6" name="Picture 5">
            <a:extLst>
              <a:ext uri="{FF2B5EF4-FFF2-40B4-BE49-F238E27FC236}">
                <a16:creationId xmlns:a16="http://schemas.microsoft.com/office/drawing/2014/main" id="{FF80A408-809E-877B-AB2D-D8FCD95329A7}"/>
              </a:ext>
            </a:extLst>
          </p:cNvPr>
          <p:cNvPicPr>
            <a:picLocks noChangeAspect="1"/>
          </p:cNvPicPr>
          <p:nvPr/>
        </p:nvPicPr>
        <p:blipFill>
          <a:blip r:embed="rId4"/>
          <a:stretch>
            <a:fillRect/>
          </a:stretch>
        </p:blipFill>
        <p:spPr>
          <a:xfrm>
            <a:off x="8479118" y="4672571"/>
            <a:ext cx="566977" cy="493819"/>
          </a:xfrm>
          <a:prstGeom prst="rect">
            <a:avLst/>
          </a:prstGeom>
        </p:spPr>
      </p:pic>
    </p:spTree>
    <p:extLst>
      <p:ext uri="{BB962C8B-B14F-4D97-AF65-F5344CB8AC3E}">
        <p14:creationId xmlns:p14="http://schemas.microsoft.com/office/powerpoint/2010/main" val="4008772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EDED-0F11-194D-A06E-70ACDD1DEA70}"/>
              </a:ext>
            </a:extLst>
          </p:cNvPr>
          <p:cNvSpPr>
            <a:spLocks noGrp="1"/>
          </p:cNvSpPr>
          <p:nvPr>
            <p:ph type="title"/>
          </p:nvPr>
        </p:nvSpPr>
        <p:spPr>
          <a:xfrm>
            <a:off x="228600" y="83152"/>
            <a:ext cx="8458200" cy="750673"/>
          </a:xfrm>
        </p:spPr>
        <p:txBody>
          <a:bodyPr anchor="ctr">
            <a:normAutofit/>
          </a:bodyPr>
          <a:lstStyle/>
          <a:p>
            <a:pPr algn="ctr"/>
            <a:r>
              <a:rPr lang="en-US" dirty="0"/>
              <a:t>Evoking Change Talk (DARN CAT)</a:t>
            </a:r>
          </a:p>
        </p:txBody>
      </p:sp>
      <p:graphicFrame>
        <p:nvGraphicFramePr>
          <p:cNvPr id="5" name="Content Placeholder 2">
            <a:extLst>
              <a:ext uri="{FF2B5EF4-FFF2-40B4-BE49-F238E27FC236}">
                <a16:creationId xmlns:a16="http://schemas.microsoft.com/office/drawing/2014/main" id="{1DB7B295-FF1F-4568-A024-44C94278847D}"/>
              </a:ext>
            </a:extLst>
          </p:cNvPr>
          <p:cNvGraphicFramePr>
            <a:graphicFrameLocks noGrp="1"/>
          </p:cNvGraphicFramePr>
          <p:nvPr>
            <p:ph idx="1"/>
            <p:extLst>
              <p:ext uri="{D42A27DB-BD31-4B8C-83A1-F6EECF244321}">
                <p14:modId xmlns:p14="http://schemas.microsoft.com/office/powerpoint/2010/main" val="2612213974"/>
              </p:ext>
            </p:extLst>
          </p:nvPr>
        </p:nvGraphicFramePr>
        <p:xfrm>
          <a:off x="157995" y="873194"/>
          <a:ext cx="2302879" cy="361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a:extLst>
              <a:ext uri="{FF2B5EF4-FFF2-40B4-BE49-F238E27FC236}">
                <a16:creationId xmlns:a16="http://schemas.microsoft.com/office/drawing/2014/main" id="{23F4EFF6-AD27-964E-AD5F-D05C66FB54B6}"/>
              </a:ext>
            </a:extLst>
          </p:cNvPr>
          <p:cNvSpPr/>
          <p:nvPr/>
        </p:nvSpPr>
        <p:spPr>
          <a:xfrm>
            <a:off x="7484479" y="944814"/>
            <a:ext cx="147763" cy="20017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337"/>
            <a:endParaRPr lang="en-US" sz="1350">
              <a:solidFill>
                <a:srgbClr val="222222"/>
              </a:solidFill>
              <a:latin typeface="Arial"/>
            </a:endParaRPr>
          </a:p>
        </p:txBody>
      </p:sp>
      <p:sp>
        <p:nvSpPr>
          <p:cNvPr id="12" name="Right Brace 11">
            <a:extLst>
              <a:ext uri="{FF2B5EF4-FFF2-40B4-BE49-F238E27FC236}">
                <a16:creationId xmlns:a16="http://schemas.microsoft.com/office/drawing/2014/main" id="{3EB923C0-A75D-AA4F-BB20-892BFA631D3F}"/>
              </a:ext>
            </a:extLst>
          </p:cNvPr>
          <p:cNvSpPr/>
          <p:nvPr/>
        </p:nvSpPr>
        <p:spPr>
          <a:xfrm>
            <a:off x="7429639" y="3147037"/>
            <a:ext cx="295526" cy="1391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337"/>
            <a:endParaRPr lang="en-US" sz="1350">
              <a:solidFill>
                <a:srgbClr val="222222"/>
              </a:solidFill>
              <a:latin typeface="Arial"/>
            </a:endParaRPr>
          </a:p>
        </p:txBody>
      </p:sp>
      <p:sp>
        <p:nvSpPr>
          <p:cNvPr id="4" name="TextBox 3">
            <a:extLst>
              <a:ext uri="{FF2B5EF4-FFF2-40B4-BE49-F238E27FC236}">
                <a16:creationId xmlns:a16="http://schemas.microsoft.com/office/drawing/2014/main" id="{D0DE4A68-6E6D-9947-BC66-8FB7C125820B}"/>
              </a:ext>
            </a:extLst>
          </p:cNvPr>
          <p:cNvSpPr txBox="1"/>
          <p:nvPr/>
        </p:nvSpPr>
        <p:spPr>
          <a:xfrm>
            <a:off x="7429639" y="1530496"/>
            <a:ext cx="1857978" cy="646331"/>
          </a:xfrm>
          <a:prstGeom prst="rect">
            <a:avLst/>
          </a:prstGeom>
          <a:noFill/>
        </p:spPr>
        <p:txBody>
          <a:bodyPr wrap="square" rtlCol="0">
            <a:spAutoFit/>
          </a:bodyPr>
          <a:lstStyle/>
          <a:p>
            <a:pPr algn="ctr" defTabSz="342337"/>
            <a:r>
              <a:rPr lang="en-US" dirty="0">
                <a:solidFill>
                  <a:srgbClr val="222222"/>
                </a:solidFill>
                <a:latin typeface="Arial"/>
              </a:rPr>
              <a:t>Contemplation Stage</a:t>
            </a:r>
          </a:p>
        </p:txBody>
      </p:sp>
      <p:sp>
        <p:nvSpPr>
          <p:cNvPr id="6" name="TextBox 5">
            <a:extLst>
              <a:ext uri="{FF2B5EF4-FFF2-40B4-BE49-F238E27FC236}">
                <a16:creationId xmlns:a16="http://schemas.microsoft.com/office/drawing/2014/main" id="{7AD04525-89D2-994F-BCBC-5BB844FB972F}"/>
              </a:ext>
            </a:extLst>
          </p:cNvPr>
          <p:cNvSpPr txBox="1"/>
          <p:nvPr/>
        </p:nvSpPr>
        <p:spPr>
          <a:xfrm>
            <a:off x="7701950" y="3519831"/>
            <a:ext cx="976040" cy="646331"/>
          </a:xfrm>
          <a:prstGeom prst="rect">
            <a:avLst/>
          </a:prstGeom>
          <a:noFill/>
        </p:spPr>
        <p:txBody>
          <a:bodyPr wrap="square" rtlCol="0">
            <a:spAutoFit/>
          </a:bodyPr>
          <a:lstStyle/>
          <a:p>
            <a:pPr defTabSz="342337"/>
            <a:r>
              <a:rPr lang="en-US" dirty="0">
                <a:solidFill>
                  <a:srgbClr val="222222"/>
                </a:solidFill>
                <a:latin typeface="Arial"/>
              </a:rPr>
              <a:t>Action Stage</a:t>
            </a:r>
          </a:p>
        </p:txBody>
      </p:sp>
      <p:graphicFrame>
        <p:nvGraphicFramePr>
          <p:cNvPr id="7" name="Content Placeholder 2">
            <a:extLst>
              <a:ext uri="{FF2B5EF4-FFF2-40B4-BE49-F238E27FC236}">
                <a16:creationId xmlns:a16="http://schemas.microsoft.com/office/drawing/2014/main" id="{3AFDD33A-AE0C-8883-2388-FFBDE3B041FB}"/>
              </a:ext>
            </a:extLst>
          </p:cNvPr>
          <p:cNvGraphicFramePr>
            <a:graphicFrameLocks/>
          </p:cNvGraphicFramePr>
          <p:nvPr>
            <p:extLst>
              <p:ext uri="{D42A27DB-BD31-4B8C-83A1-F6EECF244321}">
                <p14:modId xmlns:p14="http://schemas.microsoft.com/office/powerpoint/2010/main" val="1377960236"/>
              </p:ext>
            </p:extLst>
          </p:nvPr>
        </p:nvGraphicFramePr>
        <p:xfrm>
          <a:off x="2569441" y="876304"/>
          <a:ext cx="4915038" cy="3614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Box 25">
            <a:extLst>
              <a:ext uri="{FF2B5EF4-FFF2-40B4-BE49-F238E27FC236}">
                <a16:creationId xmlns:a16="http://schemas.microsoft.com/office/drawing/2014/main" id="{9F4A4FB7-F2DD-548F-3317-3634FEBDA82B}"/>
              </a:ext>
            </a:extLst>
          </p:cNvPr>
          <p:cNvSpPr txBox="1"/>
          <p:nvPr/>
        </p:nvSpPr>
        <p:spPr>
          <a:xfrm>
            <a:off x="4960361" y="4810992"/>
            <a:ext cx="352901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FFFFFF"/>
                </a:solidFill>
              </a:rPr>
              <a:t>Helping People Change, 3rd edition, </a:t>
            </a:r>
            <a:r>
              <a:rPr lang="en-US" sz="1000" dirty="0">
                <a:solidFill>
                  <a:srgbClr val="FFFFFF"/>
                </a:solidFill>
                <a:ea typeface="+mn-lt"/>
                <a:cs typeface="+mn-lt"/>
              </a:rPr>
              <a:t>Miller &amp; Rollnick, 2012</a:t>
            </a:r>
            <a:endParaRPr lang="en-US" sz="1000" dirty="0"/>
          </a:p>
        </p:txBody>
      </p:sp>
    </p:spTree>
    <p:extLst>
      <p:ext uri="{BB962C8B-B14F-4D97-AF65-F5344CB8AC3E}">
        <p14:creationId xmlns:p14="http://schemas.microsoft.com/office/powerpoint/2010/main" val="883728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44DF-A4B8-1BD2-A6C2-CAFC486A6C54}"/>
              </a:ext>
            </a:extLst>
          </p:cNvPr>
          <p:cNvSpPr>
            <a:spLocks noGrp="1"/>
          </p:cNvSpPr>
          <p:nvPr>
            <p:ph type="title"/>
          </p:nvPr>
        </p:nvSpPr>
        <p:spPr>
          <a:xfrm>
            <a:off x="0" y="17403"/>
            <a:ext cx="9080428" cy="857250"/>
          </a:xfrm>
        </p:spPr>
        <p:txBody>
          <a:bodyPr/>
          <a:lstStyle/>
          <a:p>
            <a:pPr algn="ctr"/>
            <a:r>
              <a:rPr lang="en-US" sz="3600" dirty="0"/>
              <a:t>Strategy for Providing Information: Informing</a:t>
            </a:r>
          </a:p>
        </p:txBody>
      </p:sp>
      <p:sp>
        <p:nvSpPr>
          <p:cNvPr id="3" name="Content Placeholder 2">
            <a:extLst>
              <a:ext uri="{FF2B5EF4-FFF2-40B4-BE49-F238E27FC236}">
                <a16:creationId xmlns:a16="http://schemas.microsoft.com/office/drawing/2014/main" id="{B1A33F9D-0E0C-DBAC-EE45-9A16789035FD}"/>
              </a:ext>
            </a:extLst>
          </p:cNvPr>
          <p:cNvSpPr>
            <a:spLocks noGrp="1"/>
          </p:cNvSpPr>
          <p:nvPr>
            <p:ph idx="1"/>
          </p:nvPr>
        </p:nvSpPr>
        <p:spPr>
          <a:xfrm>
            <a:off x="576508" y="1453938"/>
            <a:ext cx="8229600" cy="3275474"/>
          </a:xfrm>
        </p:spPr>
        <p:txBody>
          <a:bodyPr/>
          <a:lstStyle/>
          <a:p>
            <a:r>
              <a:rPr lang="en-US" b="1" dirty="0"/>
              <a:t>Asking Permission </a:t>
            </a:r>
          </a:p>
          <a:p>
            <a:pPr marL="411480" lvl="1" indent="0">
              <a:buNone/>
            </a:pPr>
            <a:r>
              <a:rPr lang="en-US" dirty="0"/>
              <a:t>“Would it be all right if I tell you one concern I have about this aspect your HIV treatment plan?”  </a:t>
            </a:r>
          </a:p>
          <a:p>
            <a:r>
              <a:rPr lang="en-US" b="1" dirty="0"/>
              <a:t>Offer Choices </a:t>
            </a:r>
          </a:p>
          <a:p>
            <a:pPr marL="777240" lvl="2" indent="0">
              <a:buNone/>
            </a:pPr>
            <a:r>
              <a:rPr lang="en-US" dirty="0"/>
              <a:t>When discussing options offer several</a:t>
            </a:r>
          </a:p>
          <a:p>
            <a:r>
              <a:rPr lang="en-US" b="1" dirty="0"/>
              <a:t>What Other People Do </a:t>
            </a:r>
          </a:p>
          <a:p>
            <a:pPr marL="411480" lvl="1" indent="0">
              <a:buNone/>
            </a:pPr>
            <a:r>
              <a:rPr lang="en-US" dirty="0"/>
              <a:t>“You clearly want to take steps to take of your health, some patients in your situation…”</a:t>
            </a:r>
          </a:p>
        </p:txBody>
      </p:sp>
      <p:sp>
        <p:nvSpPr>
          <p:cNvPr id="4" name="Slide Number Placeholder 3">
            <a:extLst>
              <a:ext uri="{FF2B5EF4-FFF2-40B4-BE49-F238E27FC236}">
                <a16:creationId xmlns:a16="http://schemas.microsoft.com/office/drawing/2014/main" id="{1CD7C29F-317C-4566-C6D1-09546E521075}"/>
              </a:ext>
            </a:extLst>
          </p:cNvPr>
          <p:cNvSpPr>
            <a:spLocks noGrp="1"/>
          </p:cNvSpPr>
          <p:nvPr>
            <p:ph type="sldNum" sz="quarter" idx="12"/>
          </p:nvPr>
        </p:nvSpPr>
        <p:spPr/>
        <p:txBody>
          <a:bodyPr/>
          <a:lstStyle/>
          <a:p>
            <a:fld id="{6E2D2B3B-882E-40F3-A32F-6DD516915044}" type="slidenum">
              <a:rPr lang="en-US" smtClean="0"/>
              <a:pPr/>
              <a:t>55</a:t>
            </a:fld>
            <a:endParaRPr lang="en-US"/>
          </a:p>
        </p:txBody>
      </p:sp>
      <p:sp>
        <p:nvSpPr>
          <p:cNvPr id="5" name="TextBox 4">
            <a:extLst>
              <a:ext uri="{FF2B5EF4-FFF2-40B4-BE49-F238E27FC236}">
                <a16:creationId xmlns:a16="http://schemas.microsoft.com/office/drawing/2014/main" id="{D52D2DDB-F6FA-A2D7-7F30-B8100C955C26}"/>
              </a:ext>
            </a:extLst>
          </p:cNvPr>
          <p:cNvSpPr txBox="1"/>
          <p:nvPr/>
        </p:nvSpPr>
        <p:spPr>
          <a:xfrm>
            <a:off x="6791508" y="4800850"/>
            <a:ext cx="1680980" cy="246221"/>
          </a:xfrm>
          <a:prstGeom prst="rect">
            <a:avLst/>
          </a:prstGeom>
          <a:noFill/>
        </p:spPr>
        <p:txBody>
          <a:bodyPr wrap="square" lIns="91440" tIns="45720" rIns="91440" bIns="45720" rtlCol="0" anchor="t">
            <a:spAutoFit/>
          </a:bodyPr>
          <a:lstStyle/>
          <a:p>
            <a:r>
              <a:rPr lang="en-US" sz="1000" dirty="0">
                <a:solidFill>
                  <a:schemeClr val="bg1"/>
                </a:solidFill>
              </a:rPr>
              <a:t>Rollnick and Miller (2007) </a:t>
            </a:r>
            <a:endParaRPr lang="en-US" sz="1000" dirty="0">
              <a:solidFill>
                <a:schemeClr val="bg1"/>
              </a:solidFill>
              <a:cs typeface="Arial"/>
            </a:endParaRPr>
          </a:p>
        </p:txBody>
      </p:sp>
      <p:pic>
        <p:nvPicPr>
          <p:cNvPr id="6" name="Picture 5">
            <a:extLst>
              <a:ext uri="{FF2B5EF4-FFF2-40B4-BE49-F238E27FC236}">
                <a16:creationId xmlns:a16="http://schemas.microsoft.com/office/drawing/2014/main" id="{D5D0BA35-5282-0AF7-FD1A-B5B38648EAF0}"/>
              </a:ext>
            </a:extLst>
          </p:cNvPr>
          <p:cNvPicPr>
            <a:picLocks noChangeAspect="1"/>
          </p:cNvPicPr>
          <p:nvPr/>
        </p:nvPicPr>
        <p:blipFill>
          <a:blip r:embed="rId2"/>
          <a:stretch>
            <a:fillRect/>
          </a:stretch>
        </p:blipFill>
        <p:spPr>
          <a:xfrm>
            <a:off x="2590800" y="807544"/>
            <a:ext cx="3733800" cy="682722"/>
          </a:xfrm>
          <a:prstGeom prst="rect">
            <a:avLst/>
          </a:prstGeom>
        </p:spPr>
      </p:pic>
    </p:spTree>
    <p:extLst>
      <p:ext uri="{BB962C8B-B14F-4D97-AF65-F5344CB8AC3E}">
        <p14:creationId xmlns:p14="http://schemas.microsoft.com/office/powerpoint/2010/main" val="1589723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Communication Styles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56</a:t>
            </a:fld>
            <a:endParaRPr lang="en-US" dirty="0"/>
          </a:p>
        </p:txBody>
      </p:sp>
      <p:sp>
        <p:nvSpPr>
          <p:cNvPr id="5" name="Content Placeholder 2">
            <a:extLst>
              <a:ext uri="{FF2B5EF4-FFF2-40B4-BE49-F238E27FC236}">
                <a16:creationId xmlns:a16="http://schemas.microsoft.com/office/drawing/2014/main" id="{A4FC6882-4E24-D847-980C-11137602C01A}"/>
              </a:ext>
            </a:extLst>
          </p:cNvPr>
          <p:cNvSpPr>
            <a:spLocks noGrp="1"/>
          </p:cNvSpPr>
          <p:nvPr>
            <p:ph idx="1"/>
          </p:nvPr>
        </p:nvSpPr>
        <p:spPr>
          <a:xfrm>
            <a:off x="457200" y="1341222"/>
            <a:ext cx="8153400" cy="3069300"/>
          </a:xfrm>
        </p:spPr>
        <p:txBody>
          <a:bodyPr>
            <a:normAutofit fontScale="32500" lnSpcReduction="20000"/>
          </a:bodyPr>
          <a:lstStyle/>
          <a:p>
            <a:r>
              <a:rPr lang="en-US" sz="6200" b="1" dirty="0"/>
              <a:t>Guiding:</a:t>
            </a:r>
            <a:r>
              <a:rPr lang="en-US" sz="6200" dirty="0"/>
              <a:t> I can help you solve this, let’s discuss the options</a:t>
            </a:r>
          </a:p>
          <a:p>
            <a:pPr marL="114300" indent="0">
              <a:buNone/>
            </a:pPr>
            <a:endParaRPr lang="en-US" sz="6200" dirty="0"/>
          </a:p>
          <a:p>
            <a:pPr>
              <a:lnSpc>
                <a:spcPct val="100000"/>
              </a:lnSpc>
            </a:pPr>
            <a:r>
              <a:rPr lang="en-US" sz="6200" b="1" dirty="0"/>
              <a:t>Following:</a:t>
            </a:r>
            <a:r>
              <a:rPr lang="en-US" sz="6200" dirty="0"/>
              <a:t> Follow the patients lead, emphasizes patient autonomy </a:t>
            </a:r>
          </a:p>
          <a:p>
            <a:pPr>
              <a:lnSpc>
                <a:spcPct val="100000"/>
              </a:lnSpc>
            </a:pPr>
            <a:endParaRPr lang="en-US" sz="6200" dirty="0"/>
          </a:p>
          <a:p>
            <a:pPr>
              <a:lnSpc>
                <a:spcPct val="100000"/>
              </a:lnSpc>
            </a:pPr>
            <a:r>
              <a:rPr lang="en-US" sz="6200" b="1" dirty="0"/>
              <a:t>Directing :</a:t>
            </a:r>
            <a:r>
              <a:rPr lang="en-US" sz="6200" dirty="0"/>
              <a:t>Telling the patient what to do, patient expected to listen</a:t>
            </a:r>
          </a:p>
          <a:p>
            <a:pPr marL="114300" indent="0">
              <a:lnSpc>
                <a:spcPct val="100000"/>
              </a:lnSpc>
              <a:buNone/>
            </a:pPr>
            <a:endParaRPr lang="en-US" sz="6200" dirty="0"/>
          </a:p>
          <a:p>
            <a:pPr marL="410805" lvl="1" indent="0">
              <a:buNone/>
            </a:pPr>
            <a:endParaRPr lang="en-US" sz="6000" dirty="0"/>
          </a:p>
          <a:p>
            <a:pPr marL="410805" lvl="1" indent="0">
              <a:buNone/>
            </a:pPr>
            <a:r>
              <a:rPr lang="en-US" sz="6000" dirty="0"/>
              <a:t>	</a:t>
            </a:r>
          </a:p>
          <a:p>
            <a:pPr lvl="2">
              <a:lnSpc>
                <a:spcPct val="100000"/>
              </a:lnSpc>
            </a:pPr>
            <a:endParaRPr lang="en-US" sz="1050" dirty="0">
              <a:solidFill>
                <a:srgbClr val="FFFFFF"/>
              </a:solidFill>
            </a:endParaRPr>
          </a:p>
        </p:txBody>
      </p:sp>
      <p:pic>
        <p:nvPicPr>
          <p:cNvPr id="6" name="Picture 5"/>
          <p:cNvPicPr>
            <a:picLocks noChangeAspect="1"/>
          </p:cNvPicPr>
          <p:nvPr/>
        </p:nvPicPr>
        <p:blipFill>
          <a:blip r:embed="rId2"/>
          <a:stretch>
            <a:fillRect/>
          </a:stretch>
        </p:blipFill>
        <p:spPr>
          <a:xfrm>
            <a:off x="3962400" y="2875872"/>
            <a:ext cx="1539340" cy="1729732"/>
          </a:xfrm>
          <a:prstGeom prst="rect">
            <a:avLst/>
          </a:prstGeom>
        </p:spPr>
      </p:pic>
      <p:sp>
        <p:nvSpPr>
          <p:cNvPr id="7" name="Rectangle 6"/>
          <p:cNvSpPr/>
          <p:nvPr/>
        </p:nvSpPr>
        <p:spPr>
          <a:xfrm>
            <a:off x="3399473" y="4803457"/>
            <a:ext cx="5064919" cy="246221"/>
          </a:xfrm>
          <a:prstGeom prst="rect">
            <a:avLst/>
          </a:prstGeom>
        </p:spPr>
        <p:txBody>
          <a:bodyPr wrap="square" lIns="91440" tIns="45720" rIns="91440" bIns="45720" anchor="t">
            <a:spAutoFit/>
          </a:bodyPr>
          <a:lstStyle/>
          <a:p>
            <a:pPr defTabSz="456449"/>
            <a:r>
              <a:rPr lang="en-US" sz="1000" dirty="0">
                <a:solidFill>
                  <a:schemeClr val="bg1"/>
                </a:solidFill>
              </a:rPr>
              <a:t>Changing behavior: using motivational interviewing techniques Christine Bundy, 2009</a:t>
            </a:r>
            <a:endParaRPr lang="en-US" sz="1000" dirty="0">
              <a:solidFill>
                <a:schemeClr val="bg1"/>
              </a:solidFill>
              <a:cs typeface="Arial"/>
            </a:endParaRPr>
          </a:p>
        </p:txBody>
      </p:sp>
    </p:spTree>
    <p:extLst>
      <p:ext uri="{BB962C8B-B14F-4D97-AF65-F5344CB8AC3E}">
        <p14:creationId xmlns:p14="http://schemas.microsoft.com/office/powerpoint/2010/main" val="2365429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C099-C83D-36A0-2AA7-FB93735D0F2F}"/>
              </a:ext>
            </a:extLst>
          </p:cNvPr>
          <p:cNvSpPr>
            <a:spLocks noGrp="1"/>
          </p:cNvSpPr>
          <p:nvPr>
            <p:ph type="title"/>
          </p:nvPr>
        </p:nvSpPr>
        <p:spPr/>
        <p:txBody>
          <a:bodyPr/>
          <a:lstStyle/>
          <a:p>
            <a:r>
              <a:rPr lang="en-US" dirty="0"/>
              <a:t>Challenges for Providers: MI Traps</a:t>
            </a:r>
          </a:p>
        </p:txBody>
      </p:sp>
      <p:sp>
        <p:nvSpPr>
          <p:cNvPr id="3" name="Content Placeholder 2">
            <a:extLst>
              <a:ext uri="{FF2B5EF4-FFF2-40B4-BE49-F238E27FC236}">
                <a16:creationId xmlns:a16="http://schemas.microsoft.com/office/drawing/2014/main" id="{9CA26EA7-397B-61FC-75F6-B56C4119EF8D}"/>
              </a:ext>
            </a:extLst>
          </p:cNvPr>
          <p:cNvSpPr>
            <a:spLocks noGrp="1"/>
          </p:cNvSpPr>
          <p:nvPr>
            <p:ph idx="1"/>
          </p:nvPr>
        </p:nvSpPr>
        <p:spPr>
          <a:xfrm>
            <a:off x="521495" y="1450182"/>
            <a:ext cx="3745523" cy="3275474"/>
          </a:xfrm>
        </p:spPr>
        <p:txBody>
          <a:bodyPr vert="horz" lIns="91440" tIns="45720" rIns="91440" bIns="45720" rtlCol="0" anchor="t">
            <a:normAutofit/>
          </a:bodyPr>
          <a:lstStyle/>
          <a:p>
            <a:r>
              <a:rPr lang="en-US" dirty="0"/>
              <a:t>Question/Answer </a:t>
            </a:r>
          </a:p>
          <a:p>
            <a:r>
              <a:rPr lang="en-US" dirty="0">
                <a:ea typeface="+mn-lt"/>
                <a:cs typeface="+mn-lt"/>
              </a:rPr>
              <a:t>Labeling Trap</a:t>
            </a:r>
            <a:endParaRPr lang="en-US" dirty="0">
              <a:cs typeface="Arial"/>
            </a:endParaRPr>
          </a:p>
          <a:p>
            <a:r>
              <a:rPr lang="en-US" dirty="0">
                <a:ea typeface="+mn-lt"/>
                <a:cs typeface="+mn-lt"/>
              </a:rPr>
              <a:t>Premature Focus </a:t>
            </a:r>
          </a:p>
          <a:p>
            <a:r>
              <a:rPr lang="en-US" dirty="0">
                <a:cs typeface="Arial"/>
              </a:rPr>
              <a:t>Taking Sides</a:t>
            </a:r>
          </a:p>
          <a:p>
            <a:r>
              <a:rPr lang="en-US" dirty="0">
                <a:ea typeface="+mn-lt"/>
                <a:cs typeface="+mn-lt"/>
              </a:rPr>
              <a:t>Blaming</a:t>
            </a:r>
            <a:endParaRPr lang="en-US" dirty="0">
              <a:cs typeface="Arial"/>
            </a:endParaRPr>
          </a:p>
          <a:p>
            <a:r>
              <a:rPr lang="en-US" dirty="0"/>
              <a:t>Expert </a:t>
            </a:r>
          </a:p>
        </p:txBody>
      </p:sp>
      <p:sp>
        <p:nvSpPr>
          <p:cNvPr id="4" name="Slide Number Placeholder 3">
            <a:extLst>
              <a:ext uri="{FF2B5EF4-FFF2-40B4-BE49-F238E27FC236}">
                <a16:creationId xmlns:a16="http://schemas.microsoft.com/office/drawing/2014/main" id="{C351D5E1-1E3E-7470-F493-D865A887004C}"/>
              </a:ext>
            </a:extLst>
          </p:cNvPr>
          <p:cNvSpPr>
            <a:spLocks noGrp="1"/>
          </p:cNvSpPr>
          <p:nvPr>
            <p:ph type="sldNum" sz="quarter" idx="12"/>
          </p:nvPr>
        </p:nvSpPr>
        <p:spPr/>
        <p:txBody>
          <a:bodyPr/>
          <a:lstStyle/>
          <a:p>
            <a:fld id="{6E2D2B3B-882E-40F3-A32F-6DD516915044}" type="slidenum">
              <a:rPr lang="en-US" smtClean="0"/>
              <a:pPr/>
              <a:t>57</a:t>
            </a:fld>
            <a:endParaRPr lang="en-US"/>
          </a:p>
        </p:txBody>
      </p:sp>
      <p:pic>
        <p:nvPicPr>
          <p:cNvPr id="6" name="Picture 5">
            <a:extLst>
              <a:ext uri="{FF2B5EF4-FFF2-40B4-BE49-F238E27FC236}">
                <a16:creationId xmlns:a16="http://schemas.microsoft.com/office/drawing/2014/main" id="{494072BE-358A-C3A8-EDA4-DD14706A825D}"/>
              </a:ext>
            </a:extLst>
          </p:cNvPr>
          <p:cNvPicPr>
            <a:picLocks noChangeAspect="1"/>
          </p:cNvPicPr>
          <p:nvPr/>
        </p:nvPicPr>
        <p:blipFill>
          <a:blip r:embed="rId3"/>
          <a:stretch>
            <a:fillRect/>
          </a:stretch>
        </p:blipFill>
        <p:spPr>
          <a:xfrm>
            <a:off x="4572000" y="1740146"/>
            <a:ext cx="3206393" cy="1663209"/>
          </a:xfrm>
          <a:prstGeom prst="rect">
            <a:avLst/>
          </a:prstGeom>
        </p:spPr>
      </p:pic>
    </p:spTree>
    <p:extLst>
      <p:ext uri="{BB962C8B-B14F-4D97-AF65-F5344CB8AC3E}">
        <p14:creationId xmlns:p14="http://schemas.microsoft.com/office/powerpoint/2010/main" val="223949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9E96-2DF1-42D6-A63A-80F7B90E980C}"/>
              </a:ext>
            </a:extLst>
          </p:cNvPr>
          <p:cNvSpPr>
            <a:spLocks noGrp="1"/>
          </p:cNvSpPr>
          <p:nvPr>
            <p:ph type="title"/>
          </p:nvPr>
        </p:nvSpPr>
        <p:spPr/>
        <p:txBody>
          <a:bodyPr/>
          <a:lstStyle/>
          <a:p>
            <a:pPr algn="ctr"/>
            <a:r>
              <a:rPr lang="en-US" dirty="0"/>
              <a:t>Summary</a:t>
            </a:r>
          </a:p>
        </p:txBody>
      </p:sp>
      <p:sp>
        <p:nvSpPr>
          <p:cNvPr id="5" name="Content Placeholder 4">
            <a:extLst>
              <a:ext uri="{FF2B5EF4-FFF2-40B4-BE49-F238E27FC236}">
                <a16:creationId xmlns:a16="http://schemas.microsoft.com/office/drawing/2014/main" id="{CBB0DBE1-08E8-4229-BE81-AC7EADEF7D7D}"/>
              </a:ext>
            </a:extLst>
          </p:cNvPr>
          <p:cNvSpPr>
            <a:spLocks noGrp="1"/>
          </p:cNvSpPr>
          <p:nvPr>
            <p:ph idx="1"/>
          </p:nvPr>
        </p:nvSpPr>
        <p:spPr/>
        <p:txBody>
          <a:bodyPr>
            <a:normAutofit lnSpcReduction="10000"/>
          </a:bodyPr>
          <a:lstStyle/>
          <a:p>
            <a:r>
              <a:rPr lang="en-US" dirty="0"/>
              <a:t>Motivational Interviewing is a practical solution to help support clients with adherence and improve health outcomes across the HIV continuum. </a:t>
            </a:r>
          </a:p>
          <a:p>
            <a:r>
              <a:rPr lang="en-US" dirty="0"/>
              <a:t>Experiment with your communication style. Try using a guiding, directing, or following style with your patients going forward. </a:t>
            </a:r>
          </a:p>
          <a:p>
            <a:r>
              <a:rPr lang="en-US" dirty="0"/>
              <a:t>Don’t forget DARN-CAT, and ensure you ask your patients about the importance and confidence of the plan before you end the visit. </a:t>
            </a:r>
          </a:p>
        </p:txBody>
      </p:sp>
      <p:sp>
        <p:nvSpPr>
          <p:cNvPr id="3" name="Slide Number Placeholder 3">
            <a:extLst>
              <a:ext uri="{FF2B5EF4-FFF2-40B4-BE49-F238E27FC236}">
                <a16:creationId xmlns:a16="http://schemas.microsoft.com/office/drawing/2014/main" id="{CB55A36F-9D52-8512-FA6B-256A644EC397}"/>
              </a:ext>
            </a:extLst>
          </p:cNvPr>
          <p:cNvSpPr>
            <a:spLocks noGrp="1"/>
          </p:cNvSpPr>
          <p:nvPr>
            <p:ph type="sldNum" sz="quarter" idx="12"/>
          </p:nvPr>
        </p:nvSpPr>
        <p:spPr>
          <a:xfrm>
            <a:off x="8531788" y="4729412"/>
            <a:ext cx="548640" cy="297180"/>
          </a:xfrm>
          <a:prstGeom prst="bracketPair">
            <a:avLst>
              <a:gd name="adj" fmla="val 23982"/>
            </a:avLst>
          </a:prstGeom>
        </p:spPr>
        <p:txBody>
          <a:bodyPr/>
          <a:lstStyle/>
          <a:p>
            <a:fld id="{6E2D2B3B-882E-40F3-A32F-6DD516915044}" type="slidenum">
              <a:rPr lang="en-US" smtClean="0"/>
              <a:pPr/>
              <a:t>58</a:t>
            </a:fld>
            <a:endParaRPr lang="en-US" dirty="0"/>
          </a:p>
        </p:txBody>
      </p:sp>
    </p:spTree>
    <p:extLst>
      <p:ext uri="{BB962C8B-B14F-4D97-AF65-F5344CB8AC3E}">
        <p14:creationId xmlns:p14="http://schemas.microsoft.com/office/powerpoint/2010/main" val="3176353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ADE4-1399-4E75-8E44-62C1E8E2914C}"/>
              </a:ext>
            </a:extLst>
          </p:cNvPr>
          <p:cNvSpPr>
            <a:spLocks noGrp="1"/>
          </p:cNvSpPr>
          <p:nvPr>
            <p:ph type="title"/>
          </p:nvPr>
        </p:nvSpPr>
        <p:spPr>
          <a:xfrm>
            <a:off x="457198" y="0"/>
            <a:ext cx="8315569" cy="857250"/>
          </a:xfrm>
        </p:spPr>
        <p:txBody>
          <a:bodyPr/>
          <a:lstStyle/>
          <a:p>
            <a:pPr algn="ctr"/>
            <a:r>
              <a:rPr lang="en-US" dirty="0"/>
              <a:t>What can I do tomorrow?</a:t>
            </a:r>
          </a:p>
        </p:txBody>
      </p:sp>
      <p:sp>
        <p:nvSpPr>
          <p:cNvPr id="3" name="Content Placeholder 2">
            <a:extLst>
              <a:ext uri="{FF2B5EF4-FFF2-40B4-BE49-F238E27FC236}">
                <a16:creationId xmlns:a16="http://schemas.microsoft.com/office/drawing/2014/main" id="{C505577D-4265-9534-6551-E543C1CAF732}"/>
              </a:ext>
            </a:extLst>
          </p:cNvPr>
          <p:cNvSpPr>
            <a:spLocks noGrp="1"/>
          </p:cNvSpPr>
          <p:nvPr>
            <p:ph idx="1"/>
          </p:nvPr>
        </p:nvSpPr>
        <p:spPr>
          <a:xfrm>
            <a:off x="195384" y="1063229"/>
            <a:ext cx="8839199" cy="3503086"/>
          </a:xfrm>
        </p:spPr>
        <p:txBody>
          <a:bodyPr>
            <a:noAutofit/>
          </a:bodyPr>
          <a:lstStyle/>
          <a:p>
            <a:r>
              <a:rPr lang="en-US" dirty="0"/>
              <a:t>Consider trauma histories in client interactions, trauma responses in behavior and motivation for change</a:t>
            </a:r>
          </a:p>
          <a:p>
            <a:r>
              <a:rPr lang="en-US" dirty="0"/>
              <a:t>Make recommendations that consider whole person health, quality of life, and client’s priorities</a:t>
            </a:r>
          </a:p>
          <a:p>
            <a:r>
              <a:rPr lang="en-US" dirty="0"/>
              <a:t>Amplify patient autonomy, power, and control in decision making</a:t>
            </a:r>
          </a:p>
          <a:p>
            <a:r>
              <a:rPr lang="en-US" dirty="0"/>
              <a:t>Provide services within the spirit and principals of both TIC &amp; MI, to better understand, engage and support the motivation to change or not change at this time.</a:t>
            </a:r>
          </a:p>
        </p:txBody>
      </p:sp>
      <p:sp>
        <p:nvSpPr>
          <p:cNvPr id="4" name="Slide Number Placeholder 3">
            <a:extLst>
              <a:ext uri="{FF2B5EF4-FFF2-40B4-BE49-F238E27FC236}">
                <a16:creationId xmlns:a16="http://schemas.microsoft.com/office/drawing/2014/main" id="{11265F62-2365-2649-909A-F8E811962BE3}"/>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59</a:t>
            </a:fld>
            <a:endParaRPr lang="en-US">
              <a:solidFill>
                <a:srgbClr val="FFFFFF"/>
              </a:solidFill>
              <a:latin typeface="Arial"/>
            </a:endParaRPr>
          </a:p>
        </p:txBody>
      </p:sp>
    </p:spTree>
    <p:extLst>
      <p:ext uri="{BB962C8B-B14F-4D97-AF65-F5344CB8AC3E}">
        <p14:creationId xmlns:p14="http://schemas.microsoft.com/office/powerpoint/2010/main" val="108221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8214"/>
            <a:ext cx="8315569" cy="857250"/>
          </a:xfrm>
        </p:spPr>
        <p:txBody>
          <a:bodyPr/>
          <a:lstStyle/>
          <a:p>
            <a:pPr algn="ctr"/>
            <a:r>
              <a:rPr lang="en-US" sz="3600" dirty="0"/>
              <a:t>Learning Objectives</a:t>
            </a:r>
          </a:p>
        </p:txBody>
      </p:sp>
      <p:sp>
        <p:nvSpPr>
          <p:cNvPr id="3" name="Content Placeholder 2"/>
          <p:cNvSpPr>
            <a:spLocks noGrp="1"/>
          </p:cNvSpPr>
          <p:nvPr>
            <p:ph idx="1"/>
          </p:nvPr>
        </p:nvSpPr>
        <p:spPr>
          <a:xfrm>
            <a:off x="533400" y="1047750"/>
            <a:ext cx="8272708" cy="3505200"/>
          </a:xfrm>
        </p:spPr>
        <p:txBody>
          <a:bodyPr>
            <a:noAutofit/>
          </a:bodyPr>
          <a:lstStyle/>
          <a:p>
            <a:pPr indent="-342900">
              <a:buFont typeface="Wingdings" panose="05000000000000000000" pitchFamily="2" charset="2"/>
              <a:buChar char="§"/>
            </a:pPr>
            <a:r>
              <a:rPr lang="en-US" dirty="0"/>
              <a:t>Discuss essential concepts and considerations that are important for Motivational Interviewing (MI)</a:t>
            </a:r>
          </a:p>
          <a:p>
            <a:pPr marL="0" indent="0">
              <a:buNone/>
            </a:pPr>
            <a:endParaRPr lang="en-US" sz="1000" dirty="0"/>
          </a:p>
          <a:p>
            <a:pPr indent="-342900">
              <a:buFont typeface="Wingdings" panose="05000000000000000000" pitchFamily="2" charset="2"/>
              <a:buChar char="§"/>
            </a:pPr>
            <a:r>
              <a:rPr lang="en-US" dirty="0"/>
              <a:t>Understand the importance of Motivational Interviewing (MI) as a tool to support health outcomes along the HIV Continuum</a:t>
            </a:r>
          </a:p>
          <a:p>
            <a:pPr marL="0" indent="0">
              <a:buNone/>
            </a:pPr>
            <a:endParaRPr lang="en-US" sz="1000" dirty="0"/>
          </a:p>
          <a:p>
            <a:pPr indent="-342900">
              <a:buFont typeface="Wingdings" panose="05000000000000000000" pitchFamily="2" charset="2"/>
              <a:buChar char="§"/>
            </a:pPr>
            <a:r>
              <a:rPr lang="en-US" dirty="0"/>
              <a:t>Build skills in utilizing Motivational Interviewing (MI) to improve health outcomes along the HIV Continuum</a:t>
            </a:r>
          </a:p>
          <a:p>
            <a:pPr marL="0" indent="0">
              <a:buNone/>
            </a:pPr>
            <a:endParaRPr lang="en-US" sz="1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33872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40E5-6E10-FA39-2742-8229813BC1E7}"/>
              </a:ext>
            </a:extLst>
          </p:cNvPr>
          <p:cNvSpPr>
            <a:spLocks noGrp="1"/>
          </p:cNvSpPr>
          <p:nvPr>
            <p:ph type="title"/>
          </p:nvPr>
        </p:nvSpPr>
        <p:spPr>
          <a:xfrm>
            <a:off x="490539" y="56077"/>
            <a:ext cx="8315569" cy="857250"/>
          </a:xfrm>
        </p:spPr>
        <p:txBody>
          <a:bodyPr/>
          <a:lstStyle/>
          <a:p>
            <a:r>
              <a:rPr lang="en-US" dirty="0"/>
              <a:t>Encouraging Engagement in Care</a:t>
            </a:r>
          </a:p>
        </p:txBody>
      </p:sp>
      <p:pic>
        <p:nvPicPr>
          <p:cNvPr id="7" name="Content Placeholder 6">
            <a:extLst>
              <a:ext uri="{FF2B5EF4-FFF2-40B4-BE49-F238E27FC236}">
                <a16:creationId xmlns:a16="http://schemas.microsoft.com/office/drawing/2014/main" id="{F2581AB3-17DA-DC98-5574-96065A9E6ED7}"/>
              </a:ext>
            </a:extLst>
          </p:cNvPr>
          <p:cNvPicPr>
            <a:picLocks noGrp="1" noChangeAspect="1"/>
          </p:cNvPicPr>
          <p:nvPr>
            <p:ph idx="1"/>
          </p:nvPr>
        </p:nvPicPr>
        <p:blipFill>
          <a:blip r:embed="rId2"/>
          <a:stretch>
            <a:fillRect/>
          </a:stretch>
        </p:blipFill>
        <p:spPr>
          <a:xfrm>
            <a:off x="315496" y="913327"/>
            <a:ext cx="3517951" cy="3721469"/>
          </a:xfrm>
        </p:spPr>
      </p:pic>
      <p:sp>
        <p:nvSpPr>
          <p:cNvPr id="4" name="Slide Number Placeholder 3">
            <a:extLst>
              <a:ext uri="{FF2B5EF4-FFF2-40B4-BE49-F238E27FC236}">
                <a16:creationId xmlns:a16="http://schemas.microsoft.com/office/drawing/2014/main" id="{2955A0E0-8C1E-2B7C-5F74-2796516A5E62}"/>
              </a:ext>
            </a:extLst>
          </p:cNvPr>
          <p:cNvSpPr>
            <a:spLocks noGrp="1"/>
          </p:cNvSpPr>
          <p:nvPr>
            <p:ph type="sldNum" sz="quarter" idx="12"/>
          </p:nvPr>
        </p:nvSpPr>
        <p:spPr/>
        <p:txBody>
          <a:bodyPr/>
          <a:lstStyle/>
          <a:p>
            <a:fld id="{6E2D2B3B-882E-40F3-A32F-6DD516915044}" type="slidenum">
              <a:rPr lang="en-US" smtClean="0"/>
              <a:pPr/>
              <a:t>60</a:t>
            </a:fld>
            <a:endParaRPr lang="en-US"/>
          </a:p>
        </p:txBody>
      </p:sp>
      <p:sp>
        <p:nvSpPr>
          <p:cNvPr id="5" name="TextBox 4">
            <a:extLst>
              <a:ext uri="{FF2B5EF4-FFF2-40B4-BE49-F238E27FC236}">
                <a16:creationId xmlns:a16="http://schemas.microsoft.com/office/drawing/2014/main" id="{30960627-5E5F-AEA1-88C3-DB5B3ADFFD1F}"/>
              </a:ext>
            </a:extLst>
          </p:cNvPr>
          <p:cNvSpPr txBox="1"/>
          <p:nvPr/>
        </p:nvSpPr>
        <p:spPr>
          <a:xfrm>
            <a:off x="3437242" y="4779418"/>
            <a:ext cx="5095142" cy="246221"/>
          </a:xfrm>
          <a:prstGeom prst="rect">
            <a:avLst/>
          </a:prstGeom>
          <a:noFill/>
        </p:spPr>
        <p:txBody>
          <a:bodyPr wrap="square" lIns="91440" tIns="45720" rIns="91440" bIns="45720" rtlCol="0" anchor="t">
            <a:spAutoFit/>
          </a:bodyPr>
          <a:lstStyle/>
          <a:p>
            <a:r>
              <a:rPr lang="en-US" sz="1000" dirty="0">
                <a:solidFill>
                  <a:schemeClr val="bg1"/>
                </a:solidFill>
              </a:rPr>
              <a:t>Developed by: Ric Kruszynski, Paul M. Kubek, Deborah Myers, and Jeremy Evenden </a:t>
            </a:r>
            <a:endParaRPr lang="en-US" sz="1000" dirty="0">
              <a:solidFill>
                <a:schemeClr val="bg1"/>
              </a:solidFill>
              <a:cs typeface="Arial"/>
            </a:endParaRPr>
          </a:p>
        </p:txBody>
      </p:sp>
      <p:pic>
        <p:nvPicPr>
          <p:cNvPr id="9" name="Picture 8">
            <a:extLst>
              <a:ext uri="{FF2B5EF4-FFF2-40B4-BE49-F238E27FC236}">
                <a16:creationId xmlns:a16="http://schemas.microsoft.com/office/drawing/2014/main" id="{7519861F-7B36-9703-39A3-07DB16C7315B}"/>
              </a:ext>
            </a:extLst>
          </p:cNvPr>
          <p:cNvPicPr>
            <a:picLocks noChangeAspect="1"/>
          </p:cNvPicPr>
          <p:nvPr/>
        </p:nvPicPr>
        <p:blipFill>
          <a:blip r:embed="rId3"/>
          <a:stretch>
            <a:fillRect/>
          </a:stretch>
        </p:blipFill>
        <p:spPr>
          <a:xfrm>
            <a:off x="4411279" y="981096"/>
            <a:ext cx="3871074" cy="3637172"/>
          </a:xfrm>
          <a:prstGeom prst="rect">
            <a:avLst/>
          </a:prstGeom>
        </p:spPr>
      </p:pic>
    </p:spTree>
    <p:extLst>
      <p:ext uri="{BB962C8B-B14F-4D97-AF65-F5344CB8AC3E}">
        <p14:creationId xmlns:p14="http://schemas.microsoft.com/office/powerpoint/2010/main" val="2529766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p:txBody>
          <a:bodyPr/>
          <a:lstStyle/>
          <a:p>
            <a:pPr algn="ctr"/>
            <a:r>
              <a:rPr lang="en-US" dirty="0"/>
              <a:t>MI References</a:t>
            </a:r>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a:xfrm>
            <a:off x="457200" y="1063230"/>
            <a:ext cx="8315569" cy="3565920"/>
          </a:xfrm>
        </p:spPr>
        <p:txBody>
          <a:bodyPr>
            <a:normAutofit fontScale="92500" lnSpcReduction="20000"/>
          </a:bodyPr>
          <a:lstStyle/>
          <a:p>
            <a:r>
              <a:rPr lang="en-US" dirty="0"/>
              <a:t>Cook, Corwin and Bradley-Springer (2013) Motivational Interviewing, Reducing Risk, Inspiring Change </a:t>
            </a:r>
          </a:p>
          <a:p>
            <a:r>
              <a:rPr lang="en-US" dirty="0"/>
              <a:t>Rollnick, Miller (2007), Motivational Interviewing, Helping People Change 3rd Edition  </a:t>
            </a:r>
          </a:p>
          <a:p>
            <a:r>
              <a:rPr lang="en-US" dirty="0"/>
              <a:t>Rollnick, Miller, and Butler, (2007), Motivational Interviewing in Health, Helping Patients to Change </a:t>
            </a:r>
          </a:p>
          <a:p>
            <a:r>
              <a:rPr lang="en-US" dirty="0"/>
              <a:t>Martino, S., Ball, S.A., Gallon, S.L., Hall, D., Garcia, M., </a:t>
            </a:r>
            <a:r>
              <a:rPr lang="en-US" dirty="0" err="1"/>
              <a:t>Ceperich</a:t>
            </a:r>
            <a:r>
              <a:rPr lang="en-US" dirty="0"/>
              <a:t>, S., </a:t>
            </a:r>
            <a:r>
              <a:rPr lang="en-US" dirty="0" err="1"/>
              <a:t>Farentinos</a:t>
            </a:r>
            <a:r>
              <a:rPr lang="en-US" dirty="0"/>
              <a:t>, C., Hamilton, J., and </a:t>
            </a:r>
            <a:r>
              <a:rPr lang="en-US" dirty="0" err="1"/>
              <a:t>Hausotter</a:t>
            </a:r>
            <a:r>
              <a:rPr lang="en-US" dirty="0"/>
              <a:t>, W. (2006) Motivational Interviewing Assessment: Supervisory Tools for Enhancing Proficiency. Salem, OR: Northwest Frontier Addiction Technology Transfer Center, Oregon Health and Science University.</a:t>
            </a:r>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61</a:t>
            </a:fld>
            <a:endParaRPr lang="en-US"/>
          </a:p>
        </p:txBody>
      </p:sp>
    </p:spTree>
    <p:extLst>
      <p:ext uri="{BB962C8B-B14F-4D97-AF65-F5344CB8AC3E}">
        <p14:creationId xmlns:p14="http://schemas.microsoft.com/office/powerpoint/2010/main" val="2469127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D8C6-AEF1-66DE-6701-27281DFE4E23}"/>
              </a:ext>
            </a:extLst>
          </p:cNvPr>
          <p:cNvSpPr>
            <a:spLocks noGrp="1"/>
          </p:cNvSpPr>
          <p:nvPr>
            <p:ph type="title"/>
          </p:nvPr>
        </p:nvSpPr>
        <p:spPr/>
        <p:txBody>
          <a:bodyPr/>
          <a:lstStyle/>
          <a:p>
            <a:pPr algn="ctr"/>
            <a:r>
              <a:rPr lang="en-US" sz="3300" dirty="0"/>
              <a:t>TMI Project</a:t>
            </a:r>
            <a:br>
              <a:rPr lang="en-US" sz="3300" dirty="0"/>
            </a:br>
            <a:r>
              <a:rPr lang="en-US" sz="3300" dirty="0"/>
              <a:t>(Tailored Motivational Interviewing)</a:t>
            </a:r>
          </a:p>
        </p:txBody>
      </p:sp>
      <p:sp>
        <p:nvSpPr>
          <p:cNvPr id="3" name="Content Placeholder 2">
            <a:extLst>
              <a:ext uri="{FF2B5EF4-FFF2-40B4-BE49-F238E27FC236}">
                <a16:creationId xmlns:a16="http://schemas.microsoft.com/office/drawing/2014/main" id="{AA88FDEA-3417-79BB-A360-16855D394DEF}"/>
              </a:ext>
            </a:extLst>
          </p:cNvPr>
          <p:cNvSpPr>
            <a:spLocks noGrp="1"/>
          </p:cNvSpPr>
          <p:nvPr>
            <p:ph idx="1"/>
          </p:nvPr>
        </p:nvSpPr>
        <p:spPr>
          <a:xfrm>
            <a:off x="479612" y="1628612"/>
            <a:ext cx="8315569" cy="2362199"/>
          </a:xfrm>
        </p:spPr>
        <p:txBody>
          <a:bodyPr/>
          <a:lstStyle/>
          <a:p>
            <a:pPr marL="114300" indent="0">
              <a:buNone/>
            </a:pPr>
            <a:r>
              <a:rPr lang="en-US" dirty="0"/>
              <a:t>HRSA project to engage youth with HIV into medical care </a:t>
            </a:r>
          </a:p>
          <a:p>
            <a:endParaRPr lang="en-US" dirty="0"/>
          </a:p>
          <a:p>
            <a:pPr marL="114298" indent="0">
              <a:buNone/>
            </a:pPr>
            <a:endParaRPr lang="en-US" dirty="0"/>
          </a:p>
          <a:p>
            <a:endParaRPr lang="en-US" dirty="0"/>
          </a:p>
          <a:p>
            <a:endParaRPr lang="en-US" dirty="0"/>
          </a:p>
          <a:p>
            <a:pPr marL="114298" indent="0">
              <a:buNone/>
            </a:pPr>
            <a:endParaRPr lang="en-US" dirty="0"/>
          </a:p>
        </p:txBody>
      </p:sp>
      <p:sp>
        <p:nvSpPr>
          <p:cNvPr id="4" name="Slide Number Placeholder 3">
            <a:extLst>
              <a:ext uri="{FF2B5EF4-FFF2-40B4-BE49-F238E27FC236}">
                <a16:creationId xmlns:a16="http://schemas.microsoft.com/office/drawing/2014/main" id="{60CBBD0D-539C-D59F-D989-CBE84B74851B}"/>
              </a:ext>
            </a:extLst>
          </p:cNvPr>
          <p:cNvSpPr>
            <a:spLocks noGrp="1"/>
          </p:cNvSpPr>
          <p:nvPr>
            <p:ph type="sldNum" sz="quarter" idx="12"/>
          </p:nvPr>
        </p:nvSpPr>
        <p:spPr/>
        <p:txBody>
          <a:bodyPr/>
          <a:lstStyle/>
          <a:p>
            <a:fld id="{6E2D2B3B-882E-40F3-A32F-6DD516915044}" type="slidenum">
              <a:rPr lang="en-US" smtClean="0"/>
              <a:pPr/>
              <a:t>62</a:t>
            </a:fld>
            <a:endParaRPr lang="en-US"/>
          </a:p>
        </p:txBody>
      </p:sp>
      <p:pic>
        <p:nvPicPr>
          <p:cNvPr id="6" name="Picture 5">
            <a:extLst>
              <a:ext uri="{FF2B5EF4-FFF2-40B4-BE49-F238E27FC236}">
                <a16:creationId xmlns:a16="http://schemas.microsoft.com/office/drawing/2014/main" id="{9723B7A5-99B7-3294-60A1-32563CB6B7C8}"/>
              </a:ext>
            </a:extLst>
          </p:cNvPr>
          <p:cNvPicPr>
            <a:picLocks noChangeAspect="1"/>
          </p:cNvPicPr>
          <p:nvPr/>
        </p:nvPicPr>
        <p:blipFill>
          <a:blip r:embed="rId2"/>
          <a:stretch>
            <a:fillRect/>
          </a:stretch>
        </p:blipFill>
        <p:spPr>
          <a:xfrm>
            <a:off x="1393010" y="2285737"/>
            <a:ext cx="6515665" cy="1560330"/>
          </a:xfrm>
          <a:prstGeom prst="rect">
            <a:avLst/>
          </a:prstGeom>
        </p:spPr>
      </p:pic>
      <p:sp>
        <p:nvSpPr>
          <p:cNvPr id="7" name="TextBox 6">
            <a:extLst>
              <a:ext uri="{FF2B5EF4-FFF2-40B4-BE49-F238E27FC236}">
                <a16:creationId xmlns:a16="http://schemas.microsoft.com/office/drawing/2014/main" id="{C78FF8E0-CAE1-A081-1491-EA6AFD6FCBC1}"/>
              </a:ext>
            </a:extLst>
          </p:cNvPr>
          <p:cNvSpPr txBox="1"/>
          <p:nvPr/>
        </p:nvSpPr>
        <p:spPr>
          <a:xfrm>
            <a:off x="1598484" y="4668913"/>
            <a:ext cx="7239000" cy="507831"/>
          </a:xfrm>
          <a:prstGeom prst="rect">
            <a:avLst/>
          </a:prstGeom>
          <a:noFill/>
        </p:spPr>
        <p:txBody>
          <a:bodyPr wrap="square">
            <a:spAutoFit/>
          </a:bodyPr>
          <a:lstStyle/>
          <a:p>
            <a:pPr marL="114298" indent="0">
              <a:buNone/>
            </a:pPr>
            <a:r>
              <a:rPr lang="en-US" sz="900" dirty="0" err="1">
                <a:solidFill>
                  <a:schemeClr val="bg1"/>
                </a:solidFill>
              </a:rPr>
              <a:t>Naar</a:t>
            </a:r>
            <a:r>
              <a:rPr lang="en-US" sz="900" dirty="0">
                <a:solidFill>
                  <a:schemeClr val="bg1"/>
                </a:solidFill>
              </a:rPr>
              <a:t> S, </a:t>
            </a:r>
            <a:r>
              <a:rPr lang="en-US" sz="900" dirty="0" err="1">
                <a:solidFill>
                  <a:schemeClr val="bg1"/>
                </a:solidFill>
              </a:rPr>
              <a:t>MacDonell</a:t>
            </a:r>
            <a:r>
              <a:rPr lang="en-US" sz="900" dirty="0">
                <a:solidFill>
                  <a:schemeClr val="bg1"/>
                </a:solidFill>
              </a:rPr>
              <a:t> K, Chapman JE, Todd L, Gurung S, Cain D, et al (2019). Testing a Motivational Interviewing Implementation Intervention in Adolescent HIV Clinics: Protocol for a Type 3, Hybrid Implementation-Effectiveness Trial. JMIR Research Protocols, 8(6):e11200</a:t>
            </a:r>
          </a:p>
        </p:txBody>
      </p:sp>
    </p:spTree>
    <p:extLst>
      <p:ext uri="{BB962C8B-B14F-4D97-AF65-F5344CB8AC3E}">
        <p14:creationId xmlns:p14="http://schemas.microsoft.com/office/powerpoint/2010/main" val="282682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63</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882297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64</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925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hivecho@salud.unm.edu</a:t>
            </a:r>
            <a:r>
              <a:rPr lang="en-US" sz="2200" dirty="0"/>
              <a:t> </a:t>
            </a:r>
          </a:p>
        </p:txBody>
      </p:sp>
      <p:sp>
        <p:nvSpPr>
          <p:cNvPr id="7" name="Content Placeholder 6"/>
          <p:cNvSpPr>
            <a:spLocks noGrp="1"/>
          </p:cNvSpPr>
          <p:nvPr>
            <p:ph sz="half" idx="2"/>
          </p:nvPr>
        </p:nvSpPr>
        <p:spPr>
          <a:xfrm>
            <a:off x="4629150" y="895350"/>
            <a:ext cx="4451278" cy="3771900"/>
          </a:xfrm>
        </p:spPr>
        <p:txBody>
          <a:bodyPr>
            <a:normAutofit fontScale="92500" lnSpcReduction="2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65</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632D-A346-F192-32EE-146AF1E4529A}"/>
              </a:ext>
            </a:extLst>
          </p:cNvPr>
          <p:cNvSpPr>
            <a:spLocks noGrp="1"/>
          </p:cNvSpPr>
          <p:nvPr>
            <p:ph type="title"/>
          </p:nvPr>
        </p:nvSpPr>
        <p:spPr>
          <a:xfrm>
            <a:off x="457200" y="1504950"/>
            <a:ext cx="8315569" cy="1543050"/>
          </a:xfrm>
        </p:spPr>
        <p:txBody>
          <a:bodyPr/>
          <a:lstStyle/>
          <a:p>
            <a:pPr algn="ctr"/>
            <a:r>
              <a:rPr lang="en-US" dirty="0"/>
              <a:t>Review of Essential </a:t>
            </a:r>
            <a:br>
              <a:rPr lang="en-US" dirty="0"/>
            </a:br>
            <a:r>
              <a:rPr lang="en-US" dirty="0"/>
              <a:t>Concepts &amp; Considerations </a:t>
            </a:r>
            <a:br>
              <a:rPr lang="en-US" dirty="0"/>
            </a:br>
            <a:endParaRPr lang="en-US" dirty="0"/>
          </a:p>
        </p:txBody>
      </p:sp>
      <p:sp>
        <p:nvSpPr>
          <p:cNvPr id="4" name="Slide Number Placeholder 3">
            <a:extLst>
              <a:ext uri="{FF2B5EF4-FFF2-40B4-BE49-F238E27FC236}">
                <a16:creationId xmlns:a16="http://schemas.microsoft.com/office/drawing/2014/main" id="{46DAA1E4-B16E-2846-3A33-2AE65EBA1140}"/>
              </a:ext>
            </a:extLst>
          </p:cNvPr>
          <p:cNvSpPr>
            <a:spLocks noGrp="1"/>
          </p:cNvSpPr>
          <p:nvPr>
            <p:ph type="sldNum" sz="quarter" idx="12"/>
          </p:nvPr>
        </p:nvSpPr>
        <p:spPr/>
        <p:txBody>
          <a:bodyPr/>
          <a:lstStyle/>
          <a:p>
            <a:fld id="{6E2D2B3B-882E-40F3-A32F-6DD516915044}" type="slidenum">
              <a:rPr lang="en-US" smtClean="0"/>
              <a:pPr/>
              <a:t>7</a:t>
            </a:fld>
            <a:endParaRPr lang="en-US" dirty="0"/>
          </a:p>
        </p:txBody>
      </p:sp>
    </p:spTree>
    <p:extLst>
      <p:ext uri="{BB962C8B-B14F-4D97-AF65-F5344CB8AC3E}">
        <p14:creationId xmlns:p14="http://schemas.microsoft.com/office/powerpoint/2010/main" val="23857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dirty="0"/>
          </a:p>
        </p:txBody>
      </p:sp>
      <p:sp>
        <p:nvSpPr>
          <p:cNvPr id="6" name="Title 5"/>
          <p:cNvSpPr>
            <a:spLocks noGrp="1"/>
          </p:cNvSpPr>
          <p:nvPr>
            <p:ph type="title"/>
          </p:nvPr>
        </p:nvSpPr>
        <p:spPr>
          <a:xfrm>
            <a:off x="1983267" y="140609"/>
            <a:ext cx="5101268" cy="707886"/>
          </a:xfrm>
          <a:prstGeom prst="rect">
            <a:avLst/>
          </a:prstGeom>
        </p:spPr>
        <p:txBody>
          <a:bodyPr wrap="none">
            <a:spAutoFit/>
          </a:bodyPr>
          <a:lstStyle/>
          <a:p>
            <a:pPr algn="ctr"/>
            <a:r>
              <a:rPr lang="en-US" dirty="0"/>
              <a:t>Trauma Informed Care</a:t>
            </a:r>
          </a:p>
        </p:txBody>
      </p:sp>
      <p:sp>
        <p:nvSpPr>
          <p:cNvPr id="7" name="Rectangle 6"/>
          <p:cNvSpPr/>
          <p:nvPr/>
        </p:nvSpPr>
        <p:spPr>
          <a:xfrm>
            <a:off x="1721862" y="4741362"/>
            <a:ext cx="7013863" cy="400110"/>
          </a:xfrm>
          <a:prstGeom prst="rect">
            <a:avLst/>
          </a:prstGeom>
        </p:spPr>
        <p:txBody>
          <a:bodyPr wrap="square" lIns="91440" tIns="45720" rIns="91440" bIns="45720" anchor="t">
            <a:spAutoFit/>
          </a:bodyPr>
          <a:lstStyle/>
          <a:p>
            <a:r>
              <a:rPr lang="en-US" sz="1000" dirty="0">
                <a:solidFill>
                  <a:schemeClr val="bg1"/>
                </a:solidFill>
              </a:rPr>
              <a:t>M. Harris and R. Fallot (Eds.). “Using Trauma Theory to Design Service Systems.” New Directions for Mental Health Services, no. 89; (2001).</a:t>
            </a:r>
          </a:p>
        </p:txBody>
      </p:sp>
      <p:sp>
        <p:nvSpPr>
          <p:cNvPr id="9" name="Content Placeholder 2">
            <a:extLst>
              <a:ext uri="{FF2B5EF4-FFF2-40B4-BE49-F238E27FC236}">
                <a16:creationId xmlns:a16="http://schemas.microsoft.com/office/drawing/2014/main" id="{40C9DAF9-CC46-EDF2-0AF3-1F57D855FBB5}"/>
              </a:ext>
            </a:extLst>
          </p:cNvPr>
          <p:cNvSpPr txBox="1">
            <a:spLocks/>
          </p:cNvSpPr>
          <p:nvPr/>
        </p:nvSpPr>
        <p:spPr>
          <a:xfrm>
            <a:off x="-6313" y="848494"/>
            <a:ext cx="9080428" cy="3880918"/>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52397" indent="0" algn="ctr">
              <a:buFont typeface="Wingdings" charset="2"/>
              <a:buNone/>
            </a:pPr>
            <a:r>
              <a:rPr lang="en-US" sz="2800" b="1" dirty="0"/>
              <a:t>Core Principles of Practice</a:t>
            </a:r>
            <a:endParaRPr lang="en-US" sz="1800" b="1" dirty="0"/>
          </a:p>
          <a:p>
            <a:pPr lvl="1"/>
            <a:endParaRPr lang="en-US" sz="1400" dirty="0"/>
          </a:p>
          <a:p>
            <a:pPr lvl="1"/>
            <a:r>
              <a:rPr lang="en-US" sz="1900" b="1" dirty="0"/>
              <a:t>Empowerment, Voice, &amp; Choice: </a:t>
            </a:r>
            <a:r>
              <a:rPr lang="en-US" sz="1900" dirty="0">
                <a:solidFill>
                  <a:schemeClr val="tx1"/>
                </a:solidFill>
              </a:rPr>
              <a:t>Support patients having a say,</a:t>
            </a:r>
            <a:r>
              <a:rPr lang="en-US" sz="1900" baseline="0" dirty="0">
                <a:solidFill>
                  <a:schemeClr val="tx1"/>
                </a:solidFill>
              </a:rPr>
              <a:t> </a:t>
            </a:r>
            <a:r>
              <a:rPr lang="en-US" sz="1900" dirty="0">
                <a:solidFill>
                  <a:schemeClr val="tx1"/>
                </a:solidFill>
              </a:rPr>
              <a:t>Invite feedback early and often,</a:t>
            </a:r>
            <a:r>
              <a:rPr lang="en-US" sz="1900" baseline="0" dirty="0">
                <a:solidFill>
                  <a:schemeClr val="tx1"/>
                </a:solidFill>
              </a:rPr>
              <a:t> </a:t>
            </a:r>
            <a:r>
              <a:rPr lang="en-US" sz="1900" dirty="0">
                <a:solidFill>
                  <a:schemeClr val="tx1"/>
                </a:solidFill>
              </a:rPr>
              <a:t>Affirm and empower patients to take responsibility of their own health care</a:t>
            </a:r>
          </a:p>
          <a:p>
            <a:pPr marL="411480" lvl="1" indent="0">
              <a:buNone/>
            </a:pPr>
            <a:endParaRPr lang="en-US" sz="1000" dirty="0"/>
          </a:p>
          <a:p>
            <a:pPr lvl="1"/>
            <a:r>
              <a:rPr lang="en-US" sz="1900" b="1" dirty="0"/>
              <a:t>Collaboration &amp; Mutuality: </a:t>
            </a:r>
            <a:r>
              <a:rPr lang="en-US" sz="1900" dirty="0">
                <a:solidFill>
                  <a:schemeClr val="tx1"/>
                </a:solidFill>
              </a:rPr>
              <a:t>Patients share the role in making plans for care,</a:t>
            </a:r>
            <a:r>
              <a:rPr lang="en-US" sz="1900" baseline="0" dirty="0">
                <a:solidFill>
                  <a:schemeClr val="tx1"/>
                </a:solidFill>
              </a:rPr>
              <a:t> </a:t>
            </a:r>
            <a:r>
              <a:rPr lang="en-US" sz="1900" dirty="0">
                <a:solidFill>
                  <a:schemeClr val="tx1"/>
                </a:solidFill>
              </a:rPr>
              <a:t>Reinforce patient control and power in decision making about the process,</a:t>
            </a:r>
            <a:r>
              <a:rPr lang="en-US" sz="1900" baseline="0" dirty="0">
                <a:solidFill>
                  <a:schemeClr val="tx1"/>
                </a:solidFill>
              </a:rPr>
              <a:t> </a:t>
            </a:r>
            <a:r>
              <a:rPr lang="en-US" sz="1900" dirty="0">
                <a:solidFill>
                  <a:schemeClr val="tx1"/>
                </a:solidFill>
              </a:rPr>
              <a:t>Respect their feedback</a:t>
            </a:r>
          </a:p>
          <a:p>
            <a:pPr marL="411480" lvl="1" indent="0">
              <a:buNone/>
            </a:pPr>
            <a:endParaRPr lang="en-US" sz="1000" dirty="0">
              <a:solidFill>
                <a:schemeClr val="tx1"/>
              </a:solidFill>
            </a:endParaRPr>
          </a:p>
          <a:p>
            <a:pPr lvl="1"/>
            <a:r>
              <a:rPr lang="en-US" sz="1900" b="1" dirty="0"/>
              <a:t>Safety:</a:t>
            </a:r>
            <a:r>
              <a:rPr lang="en-US" sz="1900" dirty="0"/>
              <a:t> </a:t>
            </a:r>
            <a:r>
              <a:rPr lang="en-US" sz="1900" dirty="0">
                <a:solidFill>
                  <a:schemeClr val="tx1"/>
                </a:solidFill>
              </a:rPr>
              <a:t>Creating an environment that is welcoming, feels safe, maintains privacy, consider environmental triggers</a:t>
            </a:r>
          </a:p>
          <a:p>
            <a:pPr marL="411480" lvl="1" indent="0">
              <a:buNone/>
            </a:pPr>
            <a:endParaRPr lang="en-US" sz="1000" dirty="0"/>
          </a:p>
          <a:p>
            <a:pPr lvl="1"/>
            <a:r>
              <a:rPr lang="en-US" sz="1900" b="1" dirty="0"/>
              <a:t>Trustworthiness &amp; Transparency:</a:t>
            </a:r>
            <a:r>
              <a:rPr lang="en-US" sz="1900" dirty="0"/>
              <a:t> Creating clear expectations with clients about what proposed treatments entail, who, how and when services will be provided. </a:t>
            </a:r>
            <a:r>
              <a:rPr lang="en-US" sz="1900" dirty="0">
                <a:solidFill>
                  <a:schemeClr val="tx1"/>
                </a:solidFill>
              </a:rPr>
              <a:t>Maintain clear professional boundaries,</a:t>
            </a:r>
            <a:r>
              <a:rPr lang="en-US" sz="1900" baseline="0" dirty="0">
                <a:solidFill>
                  <a:schemeClr val="tx1"/>
                </a:solidFill>
              </a:rPr>
              <a:t> </a:t>
            </a:r>
            <a:r>
              <a:rPr lang="en-US" sz="1900" baseline="0" dirty="0"/>
              <a:t>and b</a:t>
            </a:r>
            <a:r>
              <a:rPr lang="en-US" sz="1900" dirty="0">
                <a:solidFill>
                  <a:schemeClr val="tx1"/>
                </a:solidFill>
              </a:rPr>
              <a:t>e upfront about what can and cannot be done</a:t>
            </a:r>
          </a:p>
          <a:p>
            <a:pPr marL="411480" lvl="1" indent="0">
              <a:buNone/>
            </a:pPr>
            <a:endParaRPr lang="en-US" sz="900" dirty="0">
              <a:solidFill>
                <a:schemeClr val="tx1"/>
              </a:solidFill>
            </a:endParaRPr>
          </a:p>
          <a:p>
            <a:pPr lvl="1"/>
            <a:r>
              <a:rPr lang="en-US" sz="1900" b="1" dirty="0"/>
              <a:t>Humility &amp; Responsiveness</a:t>
            </a:r>
            <a:r>
              <a:rPr lang="en-US" sz="1900" b="1" baseline="0" dirty="0"/>
              <a:t> to </a:t>
            </a:r>
            <a:r>
              <a:rPr lang="en-US" sz="1900" b="1" dirty="0"/>
              <a:t>Cultural, Historical, &amp; Gender Issues: </a:t>
            </a:r>
            <a:r>
              <a:rPr lang="en-US" sz="1900" dirty="0">
                <a:solidFill>
                  <a:schemeClr val="tx1"/>
                </a:solidFill>
              </a:rPr>
              <a:t>Practice cultural humility,</a:t>
            </a:r>
            <a:r>
              <a:rPr lang="en-US" sz="1900" baseline="0" dirty="0">
                <a:solidFill>
                  <a:schemeClr val="tx1"/>
                </a:solidFill>
              </a:rPr>
              <a:t> </a:t>
            </a:r>
            <a:r>
              <a:rPr lang="en-US" sz="1900" dirty="0">
                <a:solidFill>
                  <a:schemeClr val="tx1"/>
                </a:solidFill>
              </a:rPr>
              <a:t>Practice reflection on your own experience in the world and how this may affect interactions with patients</a:t>
            </a:r>
          </a:p>
          <a:p>
            <a:pPr lvl="1"/>
            <a:endParaRPr lang="en-US" sz="1600" dirty="0"/>
          </a:p>
          <a:p>
            <a:pPr lvl="1"/>
            <a:endParaRPr lang="en-US" sz="2600" dirty="0"/>
          </a:p>
        </p:txBody>
      </p:sp>
    </p:spTree>
    <p:extLst>
      <p:ext uri="{BB962C8B-B14F-4D97-AF65-F5344CB8AC3E}">
        <p14:creationId xmlns:p14="http://schemas.microsoft.com/office/powerpoint/2010/main" val="365357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55A2-668E-4DB2-95E9-8AFFA498E675}"/>
              </a:ext>
            </a:extLst>
          </p:cNvPr>
          <p:cNvSpPr>
            <a:spLocks noGrp="1"/>
          </p:cNvSpPr>
          <p:nvPr>
            <p:ph type="title"/>
          </p:nvPr>
        </p:nvSpPr>
        <p:spPr>
          <a:xfrm>
            <a:off x="127262" y="205979"/>
            <a:ext cx="8915400" cy="857250"/>
          </a:xfrm>
        </p:spPr>
        <p:txBody>
          <a:bodyPr anchor="ctr">
            <a:normAutofit/>
          </a:bodyPr>
          <a:lstStyle/>
          <a:p>
            <a:pPr algn="ctr"/>
            <a:r>
              <a:rPr lang="en-US" dirty="0"/>
              <a:t>Presentation and Representation:</a:t>
            </a:r>
          </a:p>
        </p:txBody>
      </p:sp>
      <p:sp>
        <p:nvSpPr>
          <p:cNvPr id="5" name="Content Placeholder 4">
            <a:extLst>
              <a:ext uri="{FF2B5EF4-FFF2-40B4-BE49-F238E27FC236}">
                <a16:creationId xmlns:a16="http://schemas.microsoft.com/office/drawing/2014/main" id="{177EECF3-8672-4CC7-8C23-51F08D312D2A}"/>
              </a:ext>
            </a:extLst>
          </p:cNvPr>
          <p:cNvSpPr>
            <a:spLocks noGrp="1"/>
          </p:cNvSpPr>
          <p:nvPr>
            <p:ph sz="half" idx="1"/>
          </p:nvPr>
        </p:nvSpPr>
        <p:spPr>
          <a:xfrm>
            <a:off x="171451" y="2300497"/>
            <a:ext cx="5302577" cy="2005196"/>
          </a:xfrm>
        </p:spPr>
        <p:txBody>
          <a:bodyPr>
            <a:normAutofit/>
          </a:bodyPr>
          <a:lstStyle/>
          <a:p>
            <a:r>
              <a:rPr lang="en-US" dirty="0">
                <a:latin typeface="Franklin Gothic Book" panose="020B0503020102020204" pitchFamily="34" charset="0"/>
              </a:rPr>
              <a:t>Norms = Standards </a:t>
            </a:r>
          </a:p>
          <a:p>
            <a:r>
              <a:rPr lang="en-US" dirty="0">
                <a:latin typeface="Franklin Gothic Book" panose="020B0503020102020204" pitchFamily="34" charset="0"/>
              </a:rPr>
              <a:t>Values = The standards one chooses as important</a:t>
            </a:r>
          </a:p>
          <a:p>
            <a:r>
              <a:rPr lang="en-US" dirty="0">
                <a:latin typeface="Franklin Gothic Book" panose="020B0503020102020204" pitchFamily="34" charset="0"/>
              </a:rPr>
              <a:t>Beliefs = standards one lives by</a:t>
            </a:r>
          </a:p>
          <a:p>
            <a:pPr marL="85725" indent="0">
              <a:buNone/>
            </a:pPr>
            <a:endParaRPr lang="en-US" dirty="0"/>
          </a:p>
          <a:p>
            <a:endParaRPr lang="en-US" dirty="0"/>
          </a:p>
        </p:txBody>
      </p:sp>
      <p:sp>
        <p:nvSpPr>
          <p:cNvPr id="4" name="Slide Number Placeholder 3">
            <a:extLst>
              <a:ext uri="{FF2B5EF4-FFF2-40B4-BE49-F238E27FC236}">
                <a16:creationId xmlns:a16="http://schemas.microsoft.com/office/drawing/2014/main" id="{262F37E1-9D00-4D91-9E1B-A260EDBD1AD9}"/>
              </a:ext>
            </a:extLst>
          </p:cNvPr>
          <p:cNvSpPr>
            <a:spLocks noGrp="1"/>
          </p:cNvSpPr>
          <p:nvPr>
            <p:ph type="sldNum" sz="quarter" idx="12"/>
          </p:nvPr>
        </p:nvSpPr>
        <p:spPr>
          <a:xfrm>
            <a:off x="7541841" y="4729412"/>
            <a:ext cx="411480" cy="297180"/>
          </a:xfrm>
        </p:spPr>
        <p:txBody>
          <a:bodyPr anchor="ctr">
            <a:normAutofit lnSpcReduction="10000"/>
          </a:bodyPr>
          <a:lstStyle/>
          <a:p>
            <a:pPr>
              <a:spcAft>
                <a:spcPts val="450"/>
              </a:spcAft>
            </a:pPr>
            <a:fld id="{6E2D2B3B-882E-40F3-A32F-6DD516915044}" type="slidenum">
              <a:rPr lang="en-US" smtClean="0"/>
              <a:pPr>
                <a:spcAft>
                  <a:spcPts val="450"/>
                </a:spcAft>
              </a:pPr>
              <a:t>9</a:t>
            </a:fld>
            <a:endParaRPr lang="en-US"/>
          </a:p>
        </p:txBody>
      </p:sp>
      <p:graphicFrame>
        <p:nvGraphicFramePr>
          <p:cNvPr id="9" name="Content Placeholder 2">
            <a:extLst>
              <a:ext uri="{FF2B5EF4-FFF2-40B4-BE49-F238E27FC236}">
                <a16:creationId xmlns:a16="http://schemas.microsoft.com/office/drawing/2014/main" id="{C2DA7FF6-32CD-4ABB-89B5-77B0BE104AAD}"/>
              </a:ext>
            </a:extLst>
          </p:cNvPr>
          <p:cNvGraphicFramePr>
            <a:graphicFrameLocks noGrp="1"/>
          </p:cNvGraphicFramePr>
          <p:nvPr>
            <p:ph sz="half" idx="2"/>
          </p:nvPr>
        </p:nvGraphicFramePr>
        <p:xfrm>
          <a:off x="6271181" y="2000841"/>
          <a:ext cx="2198802" cy="255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4">
            <a:extLst>
              <a:ext uri="{FF2B5EF4-FFF2-40B4-BE49-F238E27FC236}">
                <a16:creationId xmlns:a16="http://schemas.microsoft.com/office/drawing/2014/main" id="{177EECF3-8672-4CC7-8C23-51F08D312D2A}"/>
              </a:ext>
            </a:extLst>
          </p:cNvPr>
          <p:cNvSpPr txBox="1">
            <a:spLocks/>
          </p:cNvSpPr>
          <p:nvPr/>
        </p:nvSpPr>
        <p:spPr>
          <a:xfrm>
            <a:off x="0" y="1138625"/>
            <a:ext cx="9042662" cy="983763"/>
          </a:xfrm>
          <a:prstGeom prst="rect">
            <a:avLst/>
          </a:prstGeom>
        </p:spPr>
        <p:txBody>
          <a:bodyPr vert="horz" lIns="68580" tIns="34290" rIns="68580" bIns="34290" rtlCol="0">
            <a:normAutofit/>
          </a:bodyPr>
          <a:lstStyle>
            <a:lvl1pPr marL="457189" indent="-304792" algn="l" defTabSz="1219170" rtl="0" eaLnBrk="1" latinLnBrk="0" hangingPunct="1">
              <a:spcBef>
                <a:spcPct val="20000"/>
              </a:spcBef>
              <a:buClr>
                <a:schemeClr val="accent6"/>
              </a:buClr>
              <a:buFont typeface="Wingdings" charset="2"/>
              <a:buChar char="§"/>
              <a:defRPr sz="3733"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400"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2400"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9pPr>
          </a:lstStyle>
          <a:p>
            <a:pPr marL="114298" indent="0">
              <a:buNone/>
            </a:pPr>
            <a:r>
              <a:rPr lang="en-US" sz="2800" dirty="0"/>
              <a:t>Understanding how you show up, will help you to better understand how your clients are showing up.</a:t>
            </a:r>
            <a:endParaRPr lang="en-US" sz="2800" dirty="0">
              <a:latin typeface="Franklin Gothic Book" panose="020B0503020102020204" pitchFamily="34" charset="0"/>
            </a:endParaRPr>
          </a:p>
          <a:p>
            <a:pPr marL="85725" indent="0">
              <a:buNone/>
            </a:pPr>
            <a:endParaRPr lang="en-US" sz="2800" dirty="0"/>
          </a:p>
          <a:p>
            <a:endParaRPr lang="en-US" sz="2800" dirty="0"/>
          </a:p>
        </p:txBody>
      </p:sp>
    </p:spTree>
    <p:extLst>
      <p:ext uri="{BB962C8B-B14F-4D97-AF65-F5344CB8AC3E}">
        <p14:creationId xmlns:p14="http://schemas.microsoft.com/office/powerpoint/2010/main" val="1606622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1347EF4B133F4AB94D3BDE4F52CD04" ma:contentTypeVersion="13" ma:contentTypeDescription="Create a new document." ma:contentTypeScope="" ma:versionID="d70f5cfb143d3c16c2ebf067a526a4ff">
  <xsd:schema xmlns:xsd="http://www.w3.org/2001/XMLSchema" xmlns:xs="http://www.w3.org/2001/XMLSchema" xmlns:p="http://schemas.microsoft.com/office/2006/metadata/properties" xmlns:ns3="ff72ba5b-87b4-4882-96d6-6f8debccf393" xmlns:ns4="a8ff3e75-bac3-43e5-bbe0-11c6c697659d" targetNamespace="http://schemas.microsoft.com/office/2006/metadata/properties" ma:root="true" ma:fieldsID="08d1184d823146677c9224c98ac0f64d" ns3:_="" ns4:_="">
    <xsd:import namespace="ff72ba5b-87b4-4882-96d6-6f8debccf393"/>
    <xsd:import namespace="a8ff3e75-bac3-43e5-bbe0-11c6c697659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2ba5b-87b4-4882-96d6-6f8debccf3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f3e75-bac3-43e5-bbe0-11c6c69765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07C918-289A-43DA-B2A1-50439F4EDAD1}">
  <ds:schemaRefs>
    <ds:schemaRef ds:uri="ff72ba5b-87b4-4882-96d6-6f8debccf39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8ff3e75-bac3-43e5-bbe0-11c6c697659d"/>
    <ds:schemaRef ds:uri="http://www.w3.org/XML/1998/namespace"/>
  </ds:schemaRefs>
</ds:datastoreItem>
</file>

<file path=customXml/itemProps2.xml><?xml version="1.0" encoding="utf-8"?>
<ds:datastoreItem xmlns:ds="http://schemas.openxmlformats.org/officeDocument/2006/customXml" ds:itemID="{A3B984BB-AB56-4126-B954-1D4BF6963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2ba5b-87b4-4882-96d6-6f8debccf393"/>
    <ds:schemaRef ds:uri="a8ff3e75-bac3-43e5-bbe0-11c6c6976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622579-6BB2-4D68-880C-19854D941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2271</TotalTime>
  <Words>10197</Words>
  <Application>Microsoft Office PowerPoint</Application>
  <PresentationFormat>On-screen Show (16:9)</PresentationFormat>
  <Paragraphs>859</Paragraphs>
  <Slides>65</Slides>
  <Notes>43</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Arial</vt:lpstr>
      <vt:lpstr>avenir-lt-w01_35-light1475496</vt:lpstr>
      <vt:lpstr>Calibri</vt:lpstr>
      <vt:lpstr>Franklin Gothic Book</vt:lpstr>
      <vt:lpstr>futura-pt</vt:lpstr>
      <vt:lpstr>inherit</vt:lpstr>
      <vt:lpstr>ITC Avant Garde Std Bk</vt:lpstr>
      <vt:lpstr>Open Sans</vt:lpstr>
      <vt:lpstr>proxima-nova</vt:lpstr>
      <vt:lpstr>var(--ricos-custom-link-font-family,unset)</vt:lpstr>
      <vt:lpstr>var(--ricos-custom-p-font-family,unset)</vt:lpstr>
      <vt:lpstr>Wingdings</vt:lpstr>
      <vt:lpstr>AETC-BLANK-MASTER</vt:lpstr>
      <vt:lpstr>Motivational Interviewing:  A tool to improve health outcomes across  the HIV Continuum </vt:lpstr>
      <vt:lpstr>Kathryn Fergus</vt:lpstr>
      <vt:lpstr>Conflict of Interest Disclosure Statement</vt:lpstr>
      <vt:lpstr>Group Agreements</vt:lpstr>
      <vt:lpstr>Purpose</vt:lpstr>
      <vt:lpstr>Learning Objectives</vt:lpstr>
      <vt:lpstr>Review of Essential  Concepts &amp; Considerations  </vt:lpstr>
      <vt:lpstr>Trauma Informed Care</vt:lpstr>
      <vt:lpstr>Presentation and Representation:</vt:lpstr>
      <vt:lpstr>PowerPoint Presentation</vt:lpstr>
      <vt:lpstr>Traumatic Events &amp; Experiences</vt:lpstr>
      <vt:lpstr>Normalize the Process: Getting through it vs over it</vt:lpstr>
      <vt:lpstr>How Stigma Leads To Sickness</vt:lpstr>
      <vt:lpstr>Acute &amp; Prolonged  Impacts of Stress</vt:lpstr>
      <vt:lpstr>Traumatic stress responses</vt:lpstr>
      <vt:lpstr>Resilience</vt:lpstr>
      <vt:lpstr>Trauma-informed Service Providers</vt:lpstr>
      <vt:lpstr>Trauma-informed Service Providers cont’d</vt:lpstr>
      <vt:lpstr>Trauma and Healing Across The HIV Continuum</vt:lpstr>
      <vt:lpstr>Pre-Diagnosis</vt:lpstr>
      <vt:lpstr>Diagnosis</vt:lpstr>
      <vt:lpstr>Reflection Questions:</vt:lpstr>
      <vt:lpstr>When Trauma Experience(s) Come up During Intake/Assessment</vt:lpstr>
      <vt:lpstr>Linkage to Care</vt:lpstr>
      <vt:lpstr>Retention in Care</vt:lpstr>
      <vt:lpstr>Viral Suppression</vt:lpstr>
      <vt:lpstr>Tools for Practice</vt:lpstr>
      <vt:lpstr>What is Motivation?</vt:lpstr>
      <vt:lpstr>What is Motivational Interviewing?</vt:lpstr>
      <vt:lpstr>Applying MI in  HIV Care and Prevention</vt:lpstr>
      <vt:lpstr>Motivational Interviewing  Key Components</vt:lpstr>
      <vt:lpstr>What Makes Change Challenging for Clients?</vt:lpstr>
      <vt:lpstr>What is Ambivalence?</vt:lpstr>
      <vt:lpstr>What Might Clients Feel Ambivalent About?</vt:lpstr>
      <vt:lpstr>Why Might they Feel Ambivalent?</vt:lpstr>
      <vt:lpstr>Maslow’s Hierarchy of Needs</vt:lpstr>
      <vt:lpstr>Motivational Interviewing Framework</vt:lpstr>
      <vt:lpstr>MI Framework: Spirit</vt:lpstr>
      <vt:lpstr>MI Framework: Principles</vt:lpstr>
      <vt:lpstr>Empathy vs Sympathy</vt:lpstr>
      <vt:lpstr>Enhance Self-Efficacy</vt:lpstr>
      <vt:lpstr>Develop Discrepancy</vt:lpstr>
      <vt:lpstr>Avoid Argumentation</vt:lpstr>
      <vt:lpstr>The “Righting Reflex”</vt:lpstr>
      <vt:lpstr>Simple Summary of Principles</vt:lpstr>
      <vt:lpstr>Four Processes in MI</vt:lpstr>
      <vt:lpstr>Helpful Questions on Client Beliefs</vt:lpstr>
      <vt:lpstr>Helpful Questions on Client Beliefs</vt:lpstr>
      <vt:lpstr>Active Listening: Using OARS</vt:lpstr>
      <vt:lpstr>Reflective Listening</vt:lpstr>
      <vt:lpstr>Listening for Change Talk</vt:lpstr>
      <vt:lpstr>Listening for Change Talk</vt:lpstr>
      <vt:lpstr>Stages of Change and MI</vt:lpstr>
      <vt:lpstr>Evoking Change Talk (DARN CAT)</vt:lpstr>
      <vt:lpstr>Strategy for Providing Information: Informing</vt:lpstr>
      <vt:lpstr>Communication Styles </vt:lpstr>
      <vt:lpstr>Challenges for Providers: MI Traps</vt:lpstr>
      <vt:lpstr>Summary</vt:lpstr>
      <vt:lpstr>What can I do tomorrow?</vt:lpstr>
      <vt:lpstr>Encouraging Engagement in Care</vt:lpstr>
      <vt:lpstr>MI References</vt:lpstr>
      <vt:lpstr>TMI Project (Tailored Motivational Interviewing)</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HVHTF</dc:title>
  <dc:creator>Ghosh-Hajra, Avishek</dc:creator>
  <cp:lastModifiedBy>Judith Collins</cp:lastModifiedBy>
  <cp:revision>292</cp:revision>
  <dcterms:created xsi:type="dcterms:W3CDTF">2021-01-22T21:52:57Z</dcterms:created>
  <dcterms:modified xsi:type="dcterms:W3CDTF">2023-07-07T18:04:27Z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0x0101001E1347EF4B133F4AB94D3BDE4F52CD04</vt:lpwstr>
  </property>
</Properties>
</file>