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 id="2147483818" r:id="rId5"/>
  </p:sldMasterIdLst>
  <p:notesMasterIdLst>
    <p:notesMasterId r:id="rId47"/>
  </p:notesMasterIdLst>
  <p:handoutMasterIdLst>
    <p:handoutMasterId r:id="rId48"/>
  </p:handoutMasterIdLst>
  <p:sldIdLst>
    <p:sldId id="359" r:id="rId6"/>
    <p:sldId id="361" r:id="rId7"/>
    <p:sldId id="365" r:id="rId8"/>
    <p:sldId id="454" r:id="rId9"/>
    <p:sldId id="448" r:id="rId10"/>
    <p:sldId id="535" r:id="rId11"/>
    <p:sldId id="450" r:id="rId12"/>
    <p:sldId id="512" r:id="rId13"/>
    <p:sldId id="509" r:id="rId14"/>
    <p:sldId id="525" r:id="rId15"/>
    <p:sldId id="513" r:id="rId16"/>
    <p:sldId id="515" r:id="rId17"/>
    <p:sldId id="518" r:id="rId18"/>
    <p:sldId id="516" r:id="rId19"/>
    <p:sldId id="520" r:id="rId20"/>
    <p:sldId id="521" r:id="rId21"/>
    <p:sldId id="522" r:id="rId22"/>
    <p:sldId id="523" r:id="rId23"/>
    <p:sldId id="524" r:id="rId24"/>
    <p:sldId id="531" r:id="rId25"/>
    <p:sldId id="536" r:id="rId26"/>
    <p:sldId id="537" r:id="rId27"/>
    <p:sldId id="538" r:id="rId28"/>
    <p:sldId id="540" r:id="rId29"/>
    <p:sldId id="477" r:id="rId30"/>
    <p:sldId id="532" r:id="rId31"/>
    <p:sldId id="541" r:id="rId32"/>
    <p:sldId id="542" r:id="rId33"/>
    <p:sldId id="544" r:id="rId34"/>
    <p:sldId id="533" r:id="rId35"/>
    <p:sldId id="545" r:id="rId36"/>
    <p:sldId id="546" r:id="rId37"/>
    <p:sldId id="469" r:id="rId38"/>
    <p:sldId id="543" r:id="rId39"/>
    <p:sldId id="547" r:id="rId40"/>
    <p:sldId id="548" r:id="rId41"/>
    <p:sldId id="549" r:id="rId42"/>
    <p:sldId id="550" r:id="rId43"/>
    <p:sldId id="442" r:id="rId44"/>
    <p:sldId id="299" r:id="rId45"/>
    <p:sldId id="551" r:id="rId4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61"/>
            <p14:sldId id="365"/>
            <p14:sldId id="454"/>
            <p14:sldId id="448"/>
            <p14:sldId id="535"/>
            <p14:sldId id="450"/>
            <p14:sldId id="512"/>
            <p14:sldId id="509"/>
            <p14:sldId id="525"/>
            <p14:sldId id="513"/>
            <p14:sldId id="515"/>
            <p14:sldId id="518"/>
            <p14:sldId id="516"/>
            <p14:sldId id="520"/>
            <p14:sldId id="521"/>
            <p14:sldId id="522"/>
            <p14:sldId id="523"/>
            <p14:sldId id="524"/>
            <p14:sldId id="531"/>
            <p14:sldId id="536"/>
            <p14:sldId id="537"/>
            <p14:sldId id="538"/>
            <p14:sldId id="540"/>
            <p14:sldId id="477"/>
            <p14:sldId id="532"/>
            <p14:sldId id="541"/>
            <p14:sldId id="542"/>
            <p14:sldId id="544"/>
            <p14:sldId id="533"/>
            <p14:sldId id="545"/>
            <p14:sldId id="546"/>
            <p14:sldId id="469"/>
            <p14:sldId id="543"/>
            <p14:sldId id="547"/>
            <p14:sldId id="548"/>
            <p14:sldId id="549"/>
            <p14:sldId id="550"/>
            <p14:sldId id="442"/>
            <p14:sldId id="299"/>
            <p14:sldId id="55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01A"/>
    <a:srgbClr val="1C3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6993" autoAdjust="0"/>
  </p:normalViewPr>
  <p:slideViewPr>
    <p:cSldViewPr>
      <p:cViewPr varScale="1">
        <p:scale>
          <a:sx n="90" d="100"/>
          <a:sy n="90" d="100"/>
        </p:scale>
        <p:origin x="90" y="13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BAFCE-4A37-45C9-BB24-005E6C96D7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E7E3DA-25F8-436A-BED5-DBB80D666F99}">
      <dgm:prSet phldrT="[Text]" custT="1"/>
      <dgm:spPr/>
      <dgm:t>
        <a:bodyPr/>
        <a:lstStyle/>
        <a:p>
          <a:r>
            <a:rPr lang="en-US" sz="2800" dirty="0"/>
            <a:t>1,189,700 PWH 2019  </a:t>
          </a:r>
        </a:p>
      </dgm:t>
    </dgm:pt>
    <dgm:pt modelId="{452E9AE4-A31F-466B-BF6E-99040068376A}" type="parTrans" cxnId="{DA6E9356-AEEE-40AA-8D66-BCAD53873D76}">
      <dgm:prSet/>
      <dgm:spPr/>
      <dgm:t>
        <a:bodyPr/>
        <a:lstStyle/>
        <a:p>
          <a:endParaRPr lang="en-US"/>
        </a:p>
      </dgm:t>
    </dgm:pt>
    <dgm:pt modelId="{0CE9BB53-3676-46C9-A7FE-C420A69E9209}" type="sibTrans" cxnId="{DA6E9356-AEEE-40AA-8D66-BCAD53873D76}">
      <dgm:prSet/>
      <dgm:spPr/>
      <dgm:t>
        <a:bodyPr/>
        <a:lstStyle/>
        <a:p>
          <a:endParaRPr lang="en-US"/>
        </a:p>
      </dgm:t>
    </dgm:pt>
    <dgm:pt modelId="{7E4844DC-AE4F-4632-97EE-301A312C1B99}" type="pres">
      <dgm:prSet presAssocID="{1F6BAFCE-4A37-45C9-BB24-005E6C96D7E4}" presName="diagram" presStyleCnt="0">
        <dgm:presLayoutVars>
          <dgm:dir/>
          <dgm:resizeHandles val="exact"/>
        </dgm:presLayoutVars>
      </dgm:prSet>
      <dgm:spPr/>
    </dgm:pt>
    <dgm:pt modelId="{8F318D5A-371E-4C63-8700-978AA57E0D4C}" type="pres">
      <dgm:prSet presAssocID="{44E7E3DA-25F8-436A-BED5-DBB80D666F99}" presName="node" presStyleLbl="node1" presStyleIdx="0" presStyleCnt="1" custScaleX="174744" custScaleY="40951">
        <dgm:presLayoutVars>
          <dgm:bulletEnabled val="1"/>
        </dgm:presLayoutVars>
      </dgm:prSet>
      <dgm:spPr/>
    </dgm:pt>
  </dgm:ptLst>
  <dgm:cxnLst>
    <dgm:cxn modelId="{DA6E9356-AEEE-40AA-8D66-BCAD53873D76}" srcId="{1F6BAFCE-4A37-45C9-BB24-005E6C96D7E4}" destId="{44E7E3DA-25F8-436A-BED5-DBB80D666F99}" srcOrd="0" destOrd="0" parTransId="{452E9AE4-A31F-466B-BF6E-99040068376A}" sibTransId="{0CE9BB53-3676-46C9-A7FE-C420A69E9209}"/>
    <dgm:cxn modelId="{5A9FC8AC-5363-434E-9029-2299D5951DE6}" type="presOf" srcId="{1F6BAFCE-4A37-45C9-BB24-005E6C96D7E4}" destId="{7E4844DC-AE4F-4632-97EE-301A312C1B99}" srcOrd="0" destOrd="0" presId="urn:microsoft.com/office/officeart/2005/8/layout/default"/>
    <dgm:cxn modelId="{1D3EBEB8-514C-4F0F-953E-4B0D068E1635}" type="presOf" srcId="{44E7E3DA-25F8-436A-BED5-DBB80D666F99}" destId="{8F318D5A-371E-4C63-8700-978AA57E0D4C}" srcOrd="0" destOrd="0" presId="urn:microsoft.com/office/officeart/2005/8/layout/default"/>
    <dgm:cxn modelId="{013E7E69-7F24-4143-9731-6814C4E5F340}" type="presParOf" srcId="{7E4844DC-AE4F-4632-97EE-301A312C1B99}" destId="{8F318D5A-371E-4C63-8700-978AA57E0D4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8D5A-371E-4C63-8700-978AA57E0D4C}">
      <dsp:nvSpPr>
        <dsp:cNvPr id="0" name=""/>
        <dsp:cNvSpPr/>
      </dsp:nvSpPr>
      <dsp:spPr>
        <a:xfrm>
          <a:off x="0" y="371536"/>
          <a:ext cx="3657599" cy="514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1,189,700 PWH 2019  </a:t>
          </a:r>
        </a:p>
      </dsp:txBody>
      <dsp:txXfrm>
        <a:off x="0" y="371536"/>
        <a:ext cx="3657599" cy="5142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7/7/2023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7/7/2023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iaid.nih.gov/news-events/10-things-know-about-hiv-suppress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 09 2022</a:t>
            </a:r>
          </a:p>
          <a:p>
            <a:r>
              <a:rPr lang="en-US" dirty="0"/>
              <a:t>Target audience: prescribing providers, pharmacists, nurses, health educators</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CD4 count is used to stage HIV infection</a:t>
            </a:r>
          </a:p>
          <a:p>
            <a:r>
              <a:rPr lang="en-US" dirty="0"/>
              <a:t>CD4&gt;500 = stage 1</a:t>
            </a:r>
          </a:p>
          <a:p>
            <a:r>
              <a:rPr lang="en-US" dirty="0"/>
              <a:t>CD4&lt;200/14% = stage 3; advanced immunosuppression</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410649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70291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delayed-ART group, 877 participants started therapy after two consecutive CD4+ counts fell below 250 or if an illness indicative of the acquired immunodeficiency syndrome (i.e., an AIDS-defining illness) developed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295001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281964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235099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Arm- Infection Occurred before patient was stably suppressed</a:t>
            </a:r>
          </a:p>
          <a:p>
            <a:r>
              <a:rPr lang="en-US" sz="1200" b="0" i="0" u="none" strike="noStrike" kern="1200" dirty="0">
                <a:solidFill>
                  <a:schemeClr val="tx1"/>
                </a:solidFill>
                <a:effectLst/>
                <a:latin typeface="+mn-lt"/>
                <a:ea typeface="+mn-ea"/>
                <a:cs typeface="+mn-cs"/>
              </a:rPr>
              <a:t>The single transmission in the immediate ART group occurred within weeks of starting treatment, when viral load would have still been high and certainly detectable.</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272378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324920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quantification of sexual activity</a:t>
            </a:r>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279379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results presented at CROI 2014, final results in 2016 </a:t>
            </a:r>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55468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1595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45933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3865462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1614910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888 </a:t>
            </a:r>
            <a:r>
              <a:rPr lang="en-US" dirty="0" err="1"/>
              <a:t>serodiscordant</a:t>
            </a:r>
            <a:r>
              <a:rPr lang="en-US" dirty="0"/>
              <a:t> couples</a:t>
            </a:r>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08213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results presented at IAS. Included people in Australia, Thailand, and Brazil from 2012-2016</a:t>
            </a:r>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241188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23232"/>
                </a:solidFill>
                <a:effectLst/>
                <a:latin typeface="Hind" panose="02000000000000000000" pitchFamily="2" charset="0"/>
              </a:rPr>
              <a:t>If the positive partner is on successful treatment, even having another sexually transmitted infection (STI) does not increase the risk of HIV being transmitted. In Opposites Attract, participants had an STI during 6% of anal sex acts (Partner- 17.5%)</a:t>
            </a:r>
          </a:p>
          <a:p>
            <a:pPr algn="l" fontAlgn="base"/>
            <a:endParaRPr lang="en-US" b="0" i="0" dirty="0">
              <a:solidFill>
                <a:srgbClr val="323232"/>
              </a:solidFill>
              <a:effectLst/>
              <a:latin typeface="Hind" panose="020B0502040204020203" pitchFamily="2" charset="0"/>
            </a:endParaRPr>
          </a:p>
          <a:p>
            <a:pPr algn="l" fontAlgn="base"/>
            <a:r>
              <a:rPr lang="en-US" b="0" i="0" dirty="0">
                <a:solidFill>
                  <a:srgbClr val="323232"/>
                </a:solidFill>
                <a:effectLst/>
                <a:latin typeface="Hind" panose="020B0502040204020203" pitchFamily="2" charset="0"/>
              </a:rPr>
              <a:t>Sexual position also made no difference even though when viral load is </a:t>
            </a:r>
            <a:r>
              <a:rPr lang="en-US" b="0" i="1" dirty="0">
                <a:solidFill>
                  <a:srgbClr val="323232"/>
                </a:solidFill>
                <a:effectLst/>
                <a:latin typeface="Hind" panose="020B0502040204020203" pitchFamily="2" charset="0"/>
              </a:rPr>
              <a:t>not</a:t>
            </a:r>
            <a:r>
              <a:rPr lang="en-US" b="0" i="0" dirty="0">
                <a:solidFill>
                  <a:srgbClr val="323232"/>
                </a:solidFill>
                <a:effectLst/>
                <a:latin typeface="Hind" panose="020B0502040204020203" pitchFamily="2" charset="0"/>
              </a:rPr>
              <a:t> suppressed, transmission is 10-20 times more likely if the HIV-positive partner is the </a:t>
            </a:r>
            <a:r>
              <a:rPr lang="en-US" b="0" i="0" dirty="0" err="1">
                <a:solidFill>
                  <a:srgbClr val="323232"/>
                </a:solidFill>
                <a:effectLst/>
                <a:latin typeface="Hind" panose="020B0502040204020203" pitchFamily="2" charset="0"/>
              </a:rPr>
              <a:t>insertive</a:t>
            </a:r>
            <a:r>
              <a:rPr lang="en-US" b="0" i="0" dirty="0">
                <a:solidFill>
                  <a:srgbClr val="323232"/>
                </a:solidFill>
                <a:effectLst/>
                <a:latin typeface="Hind" panose="020B0502040204020203" pitchFamily="2" charset="0"/>
              </a:rPr>
              <a:t> one; in Opposites Attract, the HIV-positive partner was ‘top’ over a third of the time.</a:t>
            </a:r>
          </a:p>
          <a:p>
            <a:pPr algn="l" fontAlgn="base"/>
            <a:endParaRPr lang="en-US" b="0" i="0" dirty="0">
              <a:solidFill>
                <a:srgbClr val="323232"/>
              </a:solidFill>
              <a:effectLst/>
              <a:latin typeface="Hind" panose="020B0502040204020203" pitchFamily="2" charset="0"/>
            </a:endParaRPr>
          </a:p>
          <a:p>
            <a:pPr algn="l" fontAlgn="base"/>
            <a:r>
              <a:rPr lang="en-US" b="0" i="0" dirty="0">
                <a:solidFill>
                  <a:srgbClr val="323232"/>
                </a:solidFill>
                <a:effectLst/>
                <a:latin typeface="Hind" panose="020B0502040204020203" pitchFamily="2" charset="0"/>
              </a:rPr>
              <a:t>3 men became infected with HIV, but genetic analysis showed that these infections came from a partner outside the main relationship who was not virally suppressed.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1313321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11256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 study with 75 sites</a:t>
            </a:r>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2027606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&gt;76,000 reports of condomless sex</a:t>
            </a:r>
          </a:p>
          <a:p>
            <a:r>
              <a:rPr lang="en-US" b="0" i="0" dirty="0">
                <a:solidFill>
                  <a:srgbClr val="212121"/>
                </a:solidFill>
                <a:effectLst/>
                <a:latin typeface="Cambria" panose="02040503050406030204" pitchFamily="18" charset="0"/>
              </a:rPr>
              <a:t>In the absence of ART, on the basis of the frequency and type of sex, for receptive condomless anal sex acts alone approximately 472 transmissions (95% CI 83–714) would have been expected.</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428856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“Like so many of us who live with HIV, I never imagined a time when I could love, have sex, have babies without fear. Fear has been present in the most intimate moments of our lives. We’ve had to protect our partners from us.  U=U takes away that fear, changing our social, sexual and repro lives.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Changes the way we see ourselves, others see us, treated in clinical settings, they way policy decisions are made about us in employment, housing, education healthcare,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 also means that people are more likely to get tested, to start and stay on treatment and engaged in care for their health and our partners.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And this is really important. We had the argument “we need treatment and care to save our lives” but I learned quickly that not everyone in this field cares about our lives.  They care about preventing HIV. They are moved by the argument “we need treatment and care to save our lives AND prevent new transmissions bringing us closer to ending the epidemic. “ – Brandon </a:t>
            </a:r>
            <a:r>
              <a:rPr lang="en-US" sz="1200" b="0" i="0" u="none" strike="noStrike" cap="none" dirty="0" err="1">
                <a:solidFill>
                  <a:schemeClr val="dk1"/>
                </a:solidFill>
                <a:latin typeface="Calibri"/>
                <a:ea typeface="Calibri"/>
                <a:cs typeface="Calibri"/>
                <a:sym typeface="Calibri"/>
              </a:rPr>
              <a:t>Mizroch</a:t>
            </a:r>
            <a:r>
              <a:rPr lang="en-US" sz="1200" b="0" i="0" u="none" strike="noStrike" cap="none" dirty="0">
                <a:solidFill>
                  <a:schemeClr val="dk1"/>
                </a:solidFill>
                <a:latin typeface="Calibri"/>
                <a:ea typeface="Calibri"/>
                <a:cs typeface="Calibri"/>
                <a:sym typeface="Calibri"/>
              </a:rPr>
              <a:t>, MD/MBBS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dirty="0"/>
          </a:p>
        </p:txBody>
      </p:sp>
    </p:spTree>
    <p:extLst>
      <p:ext uri="{BB962C8B-B14F-4D97-AF65-F5344CB8AC3E}">
        <p14:creationId xmlns:p14="http://schemas.microsoft.com/office/powerpoint/2010/main" val="359102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450468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Undetectable viral load</a:t>
            </a:r>
            <a:r>
              <a:rPr lang="en-US" sz="1200" b="0" i="0" kern="1200" dirty="0">
                <a:solidFill>
                  <a:schemeClr val="tx1"/>
                </a:solidFill>
                <a:effectLst/>
                <a:latin typeface="+mn-lt"/>
                <a:ea typeface="+mn-ea"/>
                <a:cs typeface="+mn-cs"/>
              </a:rPr>
              <a:t>:  ART can reduce a person’s viral load to the point where it is so low (usually under 40 copies/ml depending on the test and region of the world) that it cannot be detected by measurements.</a:t>
            </a:r>
          </a:p>
          <a:p>
            <a:r>
              <a:rPr lang="en-US" sz="1200" b="0" i="1" kern="1200" dirty="0">
                <a:solidFill>
                  <a:schemeClr val="tx1"/>
                </a:solidFill>
                <a:effectLst/>
                <a:latin typeface="+mn-lt"/>
                <a:ea typeface="+mn-ea"/>
                <a:cs typeface="+mn-cs"/>
              </a:rPr>
              <a:t>Viral load suppression</a:t>
            </a:r>
            <a:r>
              <a:rPr lang="en-US" sz="1200" b="0" i="0" kern="1200" dirty="0">
                <a:solidFill>
                  <a:schemeClr val="tx1"/>
                </a:solidFill>
                <a:effectLst/>
                <a:latin typeface="+mn-lt"/>
                <a:ea typeface="+mn-ea"/>
                <a:cs typeface="+mn-cs"/>
              </a:rPr>
              <a:t>: When ART suppresses a person's viral load to less than 200 copies/ml, this is called being "virally suppressed.“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Studies show that when a person is virally suppressed they cannot transmit HIV to sexual partners.</a:t>
            </a:r>
          </a:p>
          <a:p>
            <a:r>
              <a:rPr lang="en-US" sz="1200" b="0" i="0" kern="1200" dirty="0">
                <a:solidFill>
                  <a:schemeClr val="tx1"/>
                </a:solidFill>
                <a:effectLst/>
                <a:latin typeface="+mn-lt"/>
                <a:ea typeface="+mn-ea"/>
                <a:cs typeface="+mn-cs"/>
              </a:rPr>
              <a:t>For the purposes of the U=U campaign, the term "undetectable" is used synonymously with the term "virally suppressed.“</a:t>
            </a:r>
          </a:p>
          <a:p>
            <a:r>
              <a:rPr lang="en-US" sz="1200" b="0" i="0" kern="1200" dirty="0">
                <a:solidFill>
                  <a:schemeClr val="tx1"/>
                </a:solidFill>
                <a:effectLst/>
                <a:latin typeface="+mn-lt"/>
                <a:ea typeface="+mn-ea"/>
                <a:cs typeface="+mn-cs"/>
              </a:rPr>
              <a:t>Viral blips have not been shown to increase the transmission of HIV.  Small transient increases in viral load (between 50 and 1000 copies) known as ‘blips’ sometimes result on effective ART when people are adherent, but typically return to undetectable levels without any change in treatment.</a:t>
            </a:r>
          </a:p>
          <a:p>
            <a:r>
              <a:rPr lang="en-US" sz="1200" b="0" i="0" kern="1200" dirty="0">
                <a:solidFill>
                  <a:schemeClr val="tx1"/>
                </a:solidFill>
                <a:effectLst/>
                <a:latin typeface="+mn-lt"/>
                <a:ea typeface="+mn-ea"/>
                <a:cs typeface="+mn-cs"/>
              </a:rPr>
              <a:t>A person’s viral load is considered “durably undetectable” when all viral load test results are undetectable for at least six months after their first undetectable test result. This means that most people will need to be on treatment for 7 to 12 months to have a durably undetectable viral load. It is essential to take every pill every day to maintain durably undetectable status.</a:t>
            </a:r>
          </a:p>
          <a:p>
            <a:r>
              <a:rPr lang="en-US" sz="1200" b="0" i="0" kern="1200" dirty="0">
                <a:solidFill>
                  <a:schemeClr val="tx1"/>
                </a:solidFill>
                <a:effectLst/>
                <a:latin typeface="+mn-lt"/>
                <a:ea typeface="+mn-ea"/>
                <a:cs typeface="+mn-cs"/>
              </a:rPr>
              <a:t>https://www.preventionaccess.org/faq</a:t>
            </a:r>
          </a:p>
          <a:p>
            <a:r>
              <a:rPr lang="en-US" dirty="0">
                <a:hlinkClick r:id="rId3"/>
              </a:rPr>
              <a:t>https://www.niaid.nih.gov/news-events/10-things-know-about-hiv-suppression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220879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First, be consistent and clear. </a:t>
            </a:r>
          </a:p>
          <a:p>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“greatly reduces the risk” and these others means “there is still a risk to take into consideration.”</a:t>
            </a:r>
          </a:p>
          <a:p>
            <a:endParaRPr lang="en-US" sz="1200" b="0" i="1"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Be mindful of the message you’re conveying.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4119566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39</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 </a:t>
            </a:r>
            <a:r>
              <a:rPr lang="en-US" dirty="0" err="1"/>
              <a:t>TeleECHO</a:t>
            </a:r>
            <a:r>
              <a:rPr lang="en-US" dirty="0"/>
              <a:t> clinic in your area: </a:t>
            </a:r>
            <a:r>
              <a:rPr lang="en-US" dirty="0">
                <a:hlinkClick r:id="rId3"/>
              </a:rPr>
              <a:t>https://echo.unm.edu/locations-2/echo-hubs-superhubs-united-states/</a:t>
            </a:r>
            <a:endParaRPr lang="en-US" dirty="0"/>
          </a:p>
          <a:p>
            <a:r>
              <a:rPr lang="en-US" sz="1000" dirty="0"/>
              <a:t>AETC National HIV Curriculum: 6 core modules for self study; regularly updated; CME, CNE</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292684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 people with HIV</a:t>
            </a:r>
          </a:p>
          <a:p>
            <a:r>
              <a:rPr lang="en-US" dirty="0"/>
              <a:t>13% don’t know their status (1 in 7.5 don’t know it)</a:t>
            </a:r>
          </a:p>
          <a:p>
            <a:r>
              <a:rPr lang="en-US" dirty="0"/>
              <a:t>36,801 new </a:t>
            </a:r>
            <a:r>
              <a:rPr lang="en-US" dirty="0" err="1"/>
              <a:t>hiv</a:t>
            </a:r>
            <a:r>
              <a:rPr lang="en-US" dirty="0"/>
              <a:t> dx in US and dependent areas in 2019.</a:t>
            </a:r>
          </a:p>
          <a:p>
            <a:r>
              <a:rPr lang="en-US" dirty="0"/>
              <a:t>Of those, 69% gay and bisexual men, 23% heterosexual, 7% IDU</a:t>
            </a:r>
          </a:p>
          <a:p>
            <a:r>
              <a:rPr lang="en-US" dirty="0"/>
              <a:t>Number highest among 25-34yo</a:t>
            </a:r>
          </a:p>
          <a:p>
            <a:r>
              <a:rPr lang="en-US" dirty="0"/>
              <a:t>Transgender people: 2% MTF, 1% FTM</a:t>
            </a:r>
          </a:p>
          <a:p>
            <a:r>
              <a:rPr lang="en-US" dirty="0"/>
              <a:t>86% male</a:t>
            </a:r>
          </a:p>
          <a:p>
            <a:r>
              <a:rPr lang="en-US" dirty="0"/>
              <a:t>Rates of Diagnoses of HIV Infection among Adults and Adolescents, by Age at Diagnosis, 2008–2012—U.S. 50,000 new patients infected with HIV/yr.</a:t>
            </a:r>
          </a:p>
          <a:p>
            <a:r>
              <a:rPr lang="en-US" dirty="0"/>
              <a:t>CDC. MMWR 2015;64:657-662 (2012 data).</a:t>
            </a:r>
          </a:p>
          <a:p>
            <a:r>
              <a:rPr lang="en-US" dirty="0"/>
              <a:t>Estimated 1 in 8 HIV-infected women in the U.S. do not know their status</a:t>
            </a:r>
          </a:p>
          <a:p>
            <a:r>
              <a:rPr lang="en-US" dirty="0"/>
              <a:t>-13% general US population- 44% of 13-24yo do not know</a:t>
            </a:r>
          </a:p>
          <a:p>
            <a:r>
              <a:rPr lang="en-US" dirty="0"/>
              <a:t>http://www.cdc.gov/hiv/library/reports/surveillance/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NM: </a:t>
            </a:r>
            <a:r>
              <a:rPr lang="en-US" dirty="0">
                <a:solidFill>
                  <a:srgbClr val="0000CC"/>
                </a:solidFill>
              </a:rPr>
              <a:t>We have roughly 3,300 persons living with HIV.  And average 131 new infections per year. </a:t>
            </a:r>
            <a:r>
              <a:rPr lang="en-US" dirty="0">
                <a:solidFill>
                  <a:schemeClr val="accent2">
                    <a:lumMod val="75000"/>
                  </a:schemeClr>
                </a:solidFill>
              </a:rPr>
              <a:t>119 in 2012 – 142 in 2013 – 129 in 2014, 133 in 2015 – 134 in 2016</a:t>
            </a:r>
            <a:endParaRPr lang="en-US" dirty="0">
              <a:solidFill>
                <a:srgbClr val="0000CC"/>
              </a:solidFill>
            </a:endParaRPr>
          </a:p>
          <a:p>
            <a:r>
              <a:rPr lang="en-US" dirty="0"/>
              <a:t>CDC. MMWR 2015;64:657-662 (2012 data).</a:t>
            </a:r>
          </a:p>
          <a:p>
            <a:r>
              <a:rPr lang="en-US" dirty="0"/>
              <a:t>Estimated 1 in 8 HIV-infected women in the U.S. do not know their status</a:t>
            </a:r>
          </a:p>
          <a:p>
            <a:r>
              <a:rPr lang="en-US" dirty="0"/>
              <a:t>-13% general US population- 44% of 13-24yo do not know</a:t>
            </a:r>
          </a:p>
          <a:p>
            <a:r>
              <a:rPr lang="en-US" dirty="0"/>
              <a:t>http://www.cdc.gov/hiv/library/reports/surveillance/</a:t>
            </a:r>
          </a:p>
        </p:txBody>
      </p:sp>
      <p:sp>
        <p:nvSpPr>
          <p:cNvPr id="4" name="Slide Number Placeholder 3"/>
          <p:cNvSpPr>
            <a:spLocks noGrp="1"/>
          </p:cNvSpPr>
          <p:nvPr>
            <p:ph type="sldNum" sz="quarter" idx="10"/>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419124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data</a:t>
            </a:r>
          </a:p>
          <a:p>
            <a:r>
              <a:rPr lang="en-US" dirty="0"/>
              <a:t>This means that patients have had undiagnosed HIV infections for about 10 years.</a:t>
            </a:r>
          </a:p>
          <a:p>
            <a:r>
              <a:rPr lang="en-US" dirty="0"/>
              <a:t>Stage 3 HIV: CD4&lt;200 or CD4&lt;14% or any CD4 with active opportunistic infection or malignancy</a:t>
            </a:r>
          </a:p>
          <a:p>
            <a:r>
              <a:rPr lang="en-US" sz="1200" dirty="0"/>
              <a:t>HIV Screening is Important for Treatment of HIV</a:t>
            </a:r>
          </a:p>
          <a:p>
            <a:pPr>
              <a:buFont typeface="Wingdings" panose="05000000000000000000" pitchFamily="2" charset="2"/>
              <a:buChar char="§"/>
            </a:pPr>
            <a:r>
              <a:rPr lang="en-US" dirty="0">
                <a:solidFill>
                  <a:schemeClr val="tx1"/>
                </a:solidFill>
              </a:rPr>
              <a:t>21% new HIV diagnoses in the U.S. already have advanced disease (21% stage 3, 51% stage 2+3)</a:t>
            </a:r>
          </a:p>
          <a:p>
            <a:pPr>
              <a:buFont typeface="Wingdings" panose="05000000000000000000" pitchFamily="2" charset="2"/>
              <a:buChar char="§"/>
            </a:pPr>
            <a:r>
              <a:rPr lang="en-US" dirty="0">
                <a:solidFill>
                  <a:schemeClr val="tx1"/>
                </a:solidFill>
              </a:rPr>
              <a:t>People who know they are infected can start HIV treatment </a:t>
            </a:r>
          </a:p>
          <a:p>
            <a:pPr>
              <a:buFont typeface="Wingdings" panose="05000000000000000000" pitchFamily="2" charset="2"/>
              <a:buChar char="§"/>
            </a:pPr>
            <a:r>
              <a:rPr lang="en-US" dirty="0">
                <a:solidFill>
                  <a:schemeClr val="tx1"/>
                </a:solidFill>
              </a:rPr>
              <a:t>HIV treatment (HAART/ART) results in viral suppression and markedly reduced transmission</a:t>
            </a:r>
            <a:r>
              <a:rPr lang="en-US" baseline="30000" dirty="0">
                <a:solidFill>
                  <a:schemeClr val="tx1"/>
                </a:solidFill>
              </a:rPr>
              <a:t>1-3</a:t>
            </a:r>
            <a:endParaRPr lang="en-US" dirty="0">
              <a:solidFill>
                <a:schemeClr val="tx1"/>
              </a:solidFill>
            </a:endParaRPr>
          </a:p>
          <a:p>
            <a:pPr>
              <a:buFont typeface="Wingdings" panose="05000000000000000000" pitchFamily="2" charset="2"/>
              <a:buChar char="§"/>
            </a:pPr>
            <a:r>
              <a:rPr lang="en-US" dirty="0">
                <a:solidFill>
                  <a:schemeClr val="tx1"/>
                </a:solidFill>
              </a:rPr>
              <a:t>Studies show the benefit of ART on </a:t>
            </a:r>
            <a:r>
              <a:rPr lang="en-US" b="1" dirty="0">
                <a:solidFill>
                  <a:schemeClr val="tx1"/>
                </a:solidFill>
              </a:rPr>
              <a:t>all</a:t>
            </a:r>
            <a:r>
              <a:rPr lang="en-US" dirty="0">
                <a:solidFill>
                  <a:schemeClr val="tx1"/>
                </a:solidFill>
              </a:rPr>
              <a:t> people with HIV (PWH)</a:t>
            </a:r>
            <a:r>
              <a:rPr lang="en-US" baseline="30000" dirty="0">
                <a:solidFill>
                  <a:schemeClr val="tx1"/>
                </a:solidFill>
              </a:rPr>
              <a:t>4,5</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 Cohen MS, et al. </a:t>
            </a:r>
            <a:r>
              <a:rPr lang="en-US" sz="1200" u="sng" dirty="0">
                <a:solidFill>
                  <a:schemeClr val="bg1"/>
                </a:solidFill>
              </a:rPr>
              <a:t>NEJM</a:t>
            </a:r>
            <a:r>
              <a:rPr lang="en-US" sz="1200" dirty="0">
                <a:solidFill>
                  <a:schemeClr val="bg1"/>
                </a:solidFill>
              </a:rPr>
              <a:t> 2011;365:493-505.  2. </a:t>
            </a:r>
            <a:r>
              <a:rPr lang="en-US" sz="1200" dirty="0" err="1">
                <a:solidFill>
                  <a:schemeClr val="bg1"/>
                </a:solidFill>
              </a:rPr>
              <a:t>Skarbinski</a:t>
            </a:r>
            <a:r>
              <a:rPr lang="en-US" sz="1200" dirty="0">
                <a:solidFill>
                  <a:schemeClr val="bg1"/>
                </a:solidFill>
              </a:rPr>
              <a:t> J, et al.  </a:t>
            </a:r>
            <a:r>
              <a:rPr lang="en-US" sz="1200" u="sng" dirty="0">
                <a:solidFill>
                  <a:schemeClr val="bg1"/>
                </a:solidFill>
              </a:rPr>
              <a:t>JAMA Intern Med</a:t>
            </a:r>
            <a:r>
              <a:rPr lang="en-US" sz="1200" dirty="0">
                <a:solidFill>
                  <a:schemeClr val="bg1"/>
                </a:solidFill>
              </a:rPr>
              <a:t> 2015;175:588-96. 3. </a:t>
            </a:r>
            <a:r>
              <a:rPr lang="en-GB" sz="1200" dirty="0">
                <a:solidFill>
                  <a:schemeClr val="bg1"/>
                </a:solidFill>
              </a:rPr>
              <a:t>Rodger AJ et al. </a:t>
            </a:r>
            <a:r>
              <a:rPr lang="en-GB" sz="1200" u="sng" dirty="0">
                <a:solidFill>
                  <a:schemeClr val="bg1"/>
                </a:solidFill>
              </a:rPr>
              <a:t>JAMA</a:t>
            </a:r>
            <a:r>
              <a:rPr lang="en-GB" sz="1200" dirty="0">
                <a:solidFill>
                  <a:schemeClr val="bg1"/>
                </a:solidFill>
              </a:rPr>
              <a:t> 2016;316(2):1-11. </a:t>
            </a:r>
            <a:r>
              <a:rPr lang="en-US" sz="1200" dirty="0">
                <a:solidFill>
                  <a:schemeClr val="bg1"/>
                </a:solidFill>
              </a:rPr>
              <a:t>4. Smith et al. JAIDS 2013; 63S2:S187-99. 5. </a:t>
            </a:r>
            <a:r>
              <a:rPr lang="en-US" sz="1200" dirty="0" err="1">
                <a:solidFill>
                  <a:schemeClr val="bg1"/>
                </a:solidFill>
              </a:rPr>
              <a:t>Kitahata</a:t>
            </a:r>
            <a:r>
              <a:rPr lang="en-US" sz="1200" dirty="0">
                <a:solidFill>
                  <a:schemeClr val="bg1"/>
                </a:solidFill>
              </a:rPr>
              <a:t> MM, et al. </a:t>
            </a:r>
            <a:r>
              <a:rPr lang="en-US" sz="1200" u="sng" dirty="0">
                <a:solidFill>
                  <a:schemeClr val="bg1"/>
                </a:solidFill>
              </a:rPr>
              <a:t>NEJM</a:t>
            </a:r>
            <a:r>
              <a:rPr lang="en-US" sz="1200" dirty="0">
                <a:solidFill>
                  <a:schemeClr val="bg1"/>
                </a:solidFill>
              </a:rPr>
              <a:t> 2009;360:1815-26.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368992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425198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HPTN 052 was the randomized trial of starting people earlier vs later and showed very few—only 1—HIV transmission. </a:t>
            </a:r>
          </a:p>
          <a:p>
            <a:pPr defTabSz="457200"/>
            <a:r>
              <a:rPr lang="en-US" dirty="0"/>
              <a:t> </a:t>
            </a:r>
          </a:p>
          <a:p>
            <a:pPr defTabSz="457200"/>
            <a:r>
              <a:rPr lang="en-US" dirty="0"/>
              <a:t>Three observational cohort studies were PARTNER, Opposites Attract, PARTNER 2. PARTNER had some heterosexual couples, and then the other 2 were all men who had sex with men. These are couples where one partner is positive, and one is negative. The person who is positive is taking antiretroviral therapy. HIV-1 RNA to be and stay at &lt; 200 copies/</a:t>
            </a:r>
            <a:r>
              <a:rPr lang="en-US" dirty="0" err="1"/>
              <a:t>mL.</a:t>
            </a:r>
            <a:r>
              <a:rPr lang="en-US" dirty="0"/>
              <a:t> In all 3 studies, there were very large numbers of condomless sex acts—more than 100,000—and there were no linked HIV transmissions, evidence that U = U means a lot. </a:t>
            </a:r>
          </a:p>
          <a:p>
            <a:pPr defTabSz="457200"/>
            <a:r>
              <a:rPr lang="en-US" dirty="0"/>
              <a:t> </a:t>
            </a:r>
          </a:p>
          <a:p>
            <a:pPr defTabSz="457200"/>
            <a:r>
              <a:rPr lang="en-US" dirty="0"/>
              <a:t>The CDC and other multiple organizations have endorsed U = U and shows why it’s connected to rapid antiretroviral therapy—the sooner that you get your virus down to undetectable, the sooner you’re undetectable and you’re </a:t>
            </a:r>
            <a:r>
              <a:rPr lang="en-US" dirty="0" err="1"/>
              <a:t>untransmittable</a:t>
            </a:r>
            <a:r>
              <a:rPr lang="en-US" dirty="0"/>
              <a:t>.</a:t>
            </a:r>
          </a:p>
          <a:p>
            <a:pPr defTabSz="457200"/>
            <a:r>
              <a:rPr lang="en-US" dirty="0"/>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77568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3648878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152144"/>
            <a:ext cx="3657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8" name="Google Shape;38;p5"/>
          <p:cNvSpPr txBox="1">
            <a:spLocks noGrp="1"/>
          </p:cNvSpPr>
          <p:nvPr>
            <p:ph type="body" idx="2"/>
          </p:nvPr>
        </p:nvSpPr>
        <p:spPr>
          <a:xfrm>
            <a:off x="4419602" y="1152144"/>
            <a:ext cx="4038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9" name="Google Shape;39;p5"/>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40" name="Google Shape;40;p5"/>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 name="Picture 9">
            <a:extLst>
              <a:ext uri="{FF2B5EF4-FFF2-40B4-BE49-F238E27FC236}">
                <a16:creationId xmlns:a16="http://schemas.microsoft.com/office/drawing/2014/main" id="{59CDD4BC-3DC5-4A62-AF7B-626A060109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426235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CFCD3-8906-A429-98D5-60EE6BFCAA95}"/>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3" name="Date Placeholder 2">
            <a:extLst>
              <a:ext uri="{FF2B5EF4-FFF2-40B4-BE49-F238E27FC236}">
                <a16:creationId xmlns:a16="http://schemas.microsoft.com/office/drawing/2014/main" id="{6F140D12-33F2-2EE8-77DD-9A6D9F02D3B3}"/>
              </a:ext>
            </a:extLst>
          </p:cNvPr>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4" name="Footer Placeholder 3">
            <a:extLst>
              <a:ext uri="{FF2B5EF4-FFF2-40B4-BE49-F238E27FC236}">
                <a16:creationId xmlns:a16="http://schemas.microsoft.com/office/drawing/2014/main" id="{D17499E8-B6BA-6FF5-71F9-144C459F2E80}"/>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41360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AB3A2-7EA5-3F3E-31B8-B4D280686377}"/>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3" name="Date Placeholder 2">
            <a:extLst>
              <a:ext uri="{FF2B5EF4-FFF2-40B4-BE49-F238E27FC236}">
                <a16:creationId xmlns:a16="http://schemas.microsoft.com/office/drawing/2014/main" id="{A811A5F3-E273-577B-4095-A34B0CD9A05A}"/>
              </a:ext>
            </a:extLst>
          </p:cNvPr>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4" name="Footer Placeholder 3">
            <a:extLst>
              <a:ext uri="{FF2B5EF4-FFF2-40B4-BE49-F238E27FC236}">
                <a16:creationId xmlns:a16="http://schemas.microsoft.com/office/drawing/2014/main" id="{1D1DF64B-7C2E-ABE5-CBEE-3FAA892A0F8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803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9"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579494" cy="4052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9"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152144"/>
            <a:ext cx="4038599" cy="33234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9"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579494" cy="4052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579494" cy="405265"/>
          </a:xfrm>
          <a:prstGeom prst="rect">
            <a:avLst/>
          </a:prstGeom>
        </p:spPr>
      </p:pic>
    </p:spTree>
    <p:extLst>
      <p:ext uri="{BB962C8B-B14F-4D97-AF65-F5344CB8AC3E}">
        <p14:creationId xmlns:p14="http://schemas.microsoft.com/office/powerpoint/2010/main" val="2943203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9"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579494" cy="4052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00" r:id="rId2"/>
    <p:sldLayoutId id="2147483801" r:id="rId3"/>
    <p:sldLayoutId id="2147483802" r:id="rId4"/>
    <p:sldLayoutId id="2147483803" r:id="rId5"/>
    <p:sldLayoutId id="2147483804" r:id="rId6"/>
    <p:sldLayoutId id="2147483805" r:id="rId7"/>
    <p:sldLayoutId id="2147483806" r:id="rId8"/>
    <p:sldLayoutId id="2147483809" r:id="rId9"/>
    <p:sldLayoutId id="2147483807" r:id="rId10"/>
    <p:sldLayoutId id="2147483808" r:id="rId11"/>
    <p:sldLayoutId id="2147484021" r:id="rId12"/>
    <p:sldLayoutId id="2147483829" r:id="rId13"/>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7"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4"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2"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35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9" y="4764530"/>
            <a:ext cx="738443" cy="274320"/>
          </a:xfrm>
          <a:prstGeom prst="rect">
            <a:avLst/>
          </a:prstGeom>
        </p:spPr>
        <p:txBody>
          <a:bodyPr anchor="ctr"/>
          <a:lstStyle>
            <a:lvl1pPr>
              <a:defRPr sz="9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0" r:id="rId3"/>
    <p:sldLayoutId id="2147483811" r:id="rId4"/>
    <p:sldLayoutId id="2147483819" r:id="rId5"/>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hyperlink" Target="http://commons.wikimedia.org/wiki/File:Capsule,_g%C3%A9lule.sv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hiv" TargetMode="External"/><Relationship Id="rId7" Type="http://schemas.openxmlformats.org/officeDocument/2006/relationships/hyperlink" Target="https://aidsetc.org/blog/immediate-ar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aidsinfo.nih.gov/contentfiles/adultandadolescentgl.pdf" TargetMode="External"/><Relationship Id="rId5" Type="http://schemas.openxmlformats.org/officeDocument/2006/relationships/hyperlink" Target="https://www.iasusa.org/2018/07/24/antiretroviral-drugs-treatment-prevention-hiv-infection-adults-2018-recommendations-of-the-international-antiviral-society-usa-panel/" TargetMode="External"/><Relationship Id="rId4" Type="http://schemas.openxmlformats.org/officeDocument/2006/relationships/hyperlink" Target="https://targethiv.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hiv/statistics/overview/ataglance.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hyperlink" Target="http://www.cdc.gov/hiv/statistics/overview/ataglance.html" TargetMode="Externa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752683"/>
            <a:ext cx="8229599" cy="1352467"/>
          </a:xfrm>
        </p:spPr>
        <p:txBody>
          <a:bodyPr/>
          <a:lstStyle/>
          <a:p>
            <a:pPr algn="ctr"/>
            <a:r>
              <a:rPr lang="en-US" sz="3600" dirty="0">
                <a:cs typeface="Arial"/>
              </a:rPr>
              <a:t>The Science of U=U</a:t>
            </a:r>
            <a:endParaRPr lang="en-US" sz="3600" dirty="0"/>
          </a:p>
        </p:txBody>
      </p:sp>
      <p:sp>
        <p:nvSpPr>
          <p:cNvPr id="7" name="object 5"/>
          <p:cNvSpPr txBox="1">
            <a:spLocks noGrp="1"/>
          </p:cNvSpPr>
          <p:nvPr>
            <p:ph type="subTitle" idx="1"/>
          </p:nvPr>
        </p:nvSpPr>
        <p:spPr>
          <a:xfrm>
            <a:off x="685801" y="3181350"/>
            <a:ext cx="8000998" cy="1809726"/>
          </a:xfrm>
          <a:prstGeom prst="rect">
            <a:avLst/>
          </a:prstGeom>
        </p:spPr>
        <p:txBody>
          <a:bodyPr vert="horz" wrap="square" lIns="0" tIns="0" rIns="0" bIns="0" rtlCol="0">
            <a:spAutoFit/>
          </a:bodyPr>
          <a:lstStyle/>
          <a:p>
            <a:pPr algn="ctr" rtl="0" fontAlgn="base"/>
            <a:r>
              <a:rPr lang="en-US" sz="2400" b="1" i="0" u="none" strike="noStrike" dirty="0">
                <a:solidFill>
                  <a:schemeClr val="tx1"/>
                </a:solidFill>
                <a:effectLst/>
                <a:latin typeface="Arial"/>
              </a:rPr>
              <a:t>Carly Floyd, PharmD, PhC, AAHIVP, CDCES, TTS</a:t>
            </a:r>
            <a:endParaRPr lang="en-US" sz="2000" b="0" i="0">
              <a:solidFill>
                <a:schemeClr val="tx1"/>
              </a:solidFill>
              <a:effectLst/>
              <a:latin typeface="Arial"/>
            </a:endParaRPr>
          </a:p>
          <a:p>
            <a:pPr algn="ctr" rtl="0" fontAlgn="base"/>
            <a:r>
              <a:rPr lang="en-US" sz="2000" b="0" i="0" u="none" strike="noStrike" dirty="0">
                <a:solidFill>
                  <a:srgbClr val="1A1A1A"/>
                </a:solidFill>
                <a:effectLst/>
                <a:latin typeface="Arial" panose="020B0604020202020204" pitchFamily="34" charset="0"/>
              </a:rPr>
              <a:t>UNM-AETC, Clinical Director</a:t>
            </a:r>
            <a:r>
              <a:rPr lang="en-US" sz="2000" b="0" i="0" dirty="0">
                <a:solidFill>
                  <a:srgbClr val="222222"/>
                </a:solidFill>
                <a:effectLst/>
                <a:latin typeface="Arial" panose="020B0604020202020204" pitchFamily="34" charset="0"/>
              </a:rPr>
              <a:t>​</a:t>
            </a:r>
            <a:endParaRPr lang="en-US" sz="2000" b="0" i="0" dirty="0">
              <a:solidFill>
                <a:srgbClr val="222222"/>
              </a:solidFill>
              <a:effectLst/>
              <a:latin typeface="Segoe UI" panose="020B0502040204020203" pitchFamily="34" charset="0"/>
            </a:endParaRPr>
          </a:p>
          <a:p>
            <a:pPr algn="ctr" rtl="0" fontAlgn="base"/>
            <a:r>
              <a:rPr lang="en-US" sz="2000" b="0" i="0" u="none" strike="noStrike" dirty="0">
                <a:solidFill>
                  <a:srgbClr val="222222"/>
                </a:solidFill>
                <a:effectLst/>
                <a:latin typeface="Arial" panose="020B0604020202020204" pitchFamily="34" charset="0"/>
              </a:rPr>
              <a:t>Albuquerque, New Mexico</a:t>
            </a:r>
            <a:r>
              <a:rPr lang="en-US" sz="2000" b="0" i="0" dirty="0">
                <a:solidFill>
                  <a:srgbClr val="222222"/>
                </a:solidFill>
                <a:effectLst/>
                <a:latin typeface="Arial" panose="020B0604020202020204" pitchFamily="34" charset="0"/>
              </a:rPr>
              <a:t>​</a:t>
            </a:r>
            <a:endParaRPr lang="en-US" sz="2000" b="0" i="0" dirty="0">
              <a:solidFill>
                <a:srgbClr val="222222"/>
              </a:solidFill>
              <a:effectLst/>
              <a:latin typeface="Segoe UI" panose="020B0502040204020203" pitchFamily="34" charset="0"/>
            </a:endParaRPr>
          </a:p>
          <a:p>
            <a:pPr algn="ctr"/>
            <a:endParaRPr lang="en-US" sz="1800" dirty="0">
              <a:solidFill>
                <a:srgbClr val="002060"/>
              </a:solidFill>
            </a:endParaRPr>
          </a:p>
          <a:p>
            <a:pPr marL="1270" algn="ctr">
              <a:lnSpc>
                <a:spcPct val="100000"/>
              </a:lnSpc>
            </a:pPr>
            <a:endParaRPr lang="en-US" dirty="0">
              <a:latin typeface="Calibri"/>
              <a:cs typeface="Calibri"/>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3" name="Picture 4" descr="Text&#10;&#10;Description automatically generated">
            <a:extLst>
              <a:ext uri="{FF2B5EF4-FFF2-40B4-BE49-F238E27FC236}">
                <a16:creationId xmlns:a16="http://schemas.microsoft.com/office/drawing/2014/main" id="{82CA2171-DC0D-A4A5-8BCE-7AC5ED85D74E}"/>
              </a:ext>
            </a:extLst>
          </p:cNvPr>
          <p:cNvPicPr>
            <a:picLocks noChangeAspect="1"/>
          </p:cNvPicPr>
          <p:nvPr/>
        </p:nvPicPr>
        <p:blipFill>
          <a:blip r:embed="rId3"/>
          <a:stretch>
            <a:fillRect/>
          </a:stretch>
        </p:blipFill>
        <p:spPr>
          <a:xfrm>
            <a:off x="7064237" y="116578"/>
            <a:ext cx="1939787" cy="1348823"/>
          </a:xfrm>
          <a:prstGeom prst="rect">
            <a:avLst/>
          </a:prstGeom>
        </p:spPr>
      </p:pic>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0D588-4145-F224-114F-2CCD835EEB14}"/>
              </a:ext>
            </a:extLst>
          </p:cNvPr>
          <p:cNvSpPr>
            <a:spLocks noGrp="1"/>
          </p:cNvSpPr>
          <p:nvPr>
            <p:ph type="title"/>
          </p:nvPr>
        </p:nvSpPr>
        <p:spPr>
          <a:xfrm>
            <a:off x="742156" y="1809750"/>
            <a:ext cx="7659687" cy="876300"/>
          </a:xfrm>
        </p:spPr>
        <p:txBody>
          <a:bodyPr/>
          <a:lstStyle/>
          <a:p>
            <a:pPr algn="ctr"/>
            <a:r>
              <a:rPr lang="en-US" sz="4800" dirty="0" err="1"/>
              <a:t>Hiv</a:t>
            </a:r>
            <a:r>
              <a:rPr lang="en-US" sz="4800" dirty="0"/>
              <a:t> </a:t>
            </a:r>
            <a:r>
              <a:rPr lang="en-US" sz="4800" dirty="0" err="1"/>
              <a:t>PrEVENTION</a:t>
            </a:r>
            <a:r>
              <a:rPr lang="en-US" sz="4800" dirty="0"/>
              <a:t> Trials Network (HPTN 052)</a:t>
            </a:r>
          </a:p>
        </p:txBody>
      </p:sp>
      <p:sp>
        <p:nvSpPr>
          <p:cNvPr id="4" name="Slide Number Placeholder 3">
            <a:extLst>
              <a:ext uri="{FF2B5EF4-FFF2-40B4-BE49-F238E27FC236}">
                <a16:creationId xmlns:a16="http://schemas.microsoft.com/office/drawing/2014/main" id="{4401E2B7-6A1E-493F-35D2-6455DDF72F9A}"/>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4144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6398-BF36-2DC5-8F4C-A6A24BAABB55}"/>
              </a:ext>
            </a:extLst>
          </p:cNvPr>
          <p:cNvSpPr>
            <a:spLocks noGrp="1"/>
          </p:cNvSpPr>
          <p:nvPr>
            <p:ph type="title"/>
          </p:nvPr>
        </p:nvSpPr>
        <p:spPr/>
        <p:txBody>
          <a:bodyPr/>
          <a:lstStyle/>
          <a:p>
            <a:r>
              <a:rPr lang="en-US" dirty="0"/>
              <a:t>Does ART Reduce Transmission?</a:t>
            </a:r>
          </a:p>
        </p:txBody>
      </p:sp>
      <p:sp>
        <p:nvSpPr>
          <p:cNvPr id="3" name="Content Placeholder 2">
            <a:extLst>
              <a:ext uri="{FF2B5EF4-FFF2-40B4-BE49-F238E27FC236}">
                <a16:creationId xmlns:a16="http://schemas.microsoft.com/office/drawing/2014/main" id="{6B8F0E54-49C8-4C9A-316A-AB55D694B4AC}"/>
              </a:ext>
            </a:extLst>
          </p:cNvPr>
          <p:cNvSpPr>
            <a:spLocks noGrp="1"/>
          </p:cNvSpPr>
          <p:nvPr>
            <p:ph idx="1"/>
          </p:nvPr>
        </p:nvSpPr>
        <p:spPr/>
        <p:txBody>
          <a:bodyPr/>
          <a:lstStyle/>
          <a:p>
            <a:pPr marL="114300" indent="0">
              <a:buNone/>
            </a:pPr>
            <a:r>
              <a:rPr lang="en-US" dirty="0"/>
              <a:t>HIV Prevention Trials Network (HPTN) 052</a:t>
            </a:r>
          </a:p>
          <a:p>
            <a:r>
              <a:rPr lang="en-US" dirty="0"/>
              <a:t>5-year study</a:t>
            </a:r>
          </a:p>
          <a:p>
            <a:r>
              <a:rPr lang="en-US" dirty="0"/>
              <a:t>HIV-discordant couples</a:t>
            </a:r>
          </a:p>
          <a:p>
            <a:r>
              <a:rPr lang="en-US" dirty="0"/>
              <a:t>HIV-positive partner either:</a:t>
            </a:r>
          </a:p>
          <a:p>
            <a:pPr lvl="1"/>
            <a:r>
              <a:rPr lang="en-US" dirty="0"/>
              <a:t>started antiretroviral therapy (ART) immediately</a:t>
            </a:r>
          </a:p>
          <a:p>
            <a:pPr marL="411480" lvl="1" indent="0">
              <a:buNone/>
            </a:pPr>
            <a:r>
              <a:rPr lang="en-US" dirty="0"/>
              <a:t>OR</a:t>
            </a:r>
          </a:p>
          <a:p>
            <a:pPr lvl="1"/>
            <a:r>
              <a:rPr lang="en-US" dirty="0"/>
              <a:t>Delayed ART initiation</a:t>
            </a:r>
          </a:p>
        </p:txBody>
      </p:sp>
      <p:sp>
        <p:nvSpPr>
          <p:cNvPr id="4" name="Slide Number Placeholder 3">
            <a:extLst>
              <a:ext uri="{FF2B5EF4-FFF2-40B4-BE49-F238E27FC236}">
                <a16:creationId xmlns:a16="http://schemas.microsoft.com/office/drawing/2014/main" id="{B430E4A2-E5C1-42F3-95FC-3CABEB510F5C}"/>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6" name="TextBox 5">
            <a:extLst>
              <a:ext uri="{FF2B5EF4-FFF2-40B4-BE49-F238E27FC236}">
                <a16:creationId xmlns:a16="http://schemas.microsoft.com/office/drawing/2014/main" id="{9452CDC1-06DC-CF8F-B0BC-755E7354527A}"/>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https://www.nejm.org/doi/full/10.1056/NEJMoa1600693</a:t>
            </a:r>
          </a:p>
        </p:txBody>
      </p:sp>
    </p:spTree>
    <p:extLst>
      <p:ext uri="{BB962C8B-B14F-4D97-AF65-F5344CB8AC3E}">
        <p14:creationId xmlns:p14="http://schemas.microsoft.com/office/powerpoint/2010/main" val="5803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12" name="TextBox 11">
            <a:extLst>
              <a:ext uri="{FF2B5EF4-FFF2-40B4-BE49-F238E27FC236}">
                <a16:creationId xmlns:a16="http://schemas.microsoft.com/office/drawing/2014/main" id="{C1BE2A04-36FC-2CEB-60BE-441970AA3305}"/>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pic>
        <p:nvPicPr>
          <p:cNvPr id="16" name="Picture 15">
            <a:extLst>
              <a:ext uri="{FF2B5EF4-FFF2-40B4-BE49-F238E27FC236}">
                <a16:creationId xmlns:a16="http://schemas.microsoft.com/office/drawing/2014/main" id="{9F3CEDEA-C829-022E-BB4D-E5045F3EF507}"/>
              </a:ext>
            </a:extLst>
          </p:cNvPr>
          <p:cNvPicPr>
            <a:picLocks noChangeAspect="1"/>
          </p:cNvPicPr>
          <p:nvPr/>
        </p:nvPicPr>
        <p:blipFill>
          <a:blip r:embed="rId3"/>
          <a:stretch>
            <a:fillRect/>
          </a:stretch>
        </p:blipFill>
        <p:spPr>
          <a:xfrm>
            <a:off x="381000" y="0"/>
            <a:ext cx="8382000" cy="4605951"/>
          </a:xfrm>
          <a:prstGeom prst="rect">
            <a:avLst/>
          </a:prstGeom>
        </p:spPr>
      </p:pic>
    </p:spTree>
    <p:extLst>
      <p:ext uri="{BB962C8B-B14F-4D97-AF65-F5344CB8AC3E}">
        <p14:creationId xmlns:p14="http://schemas.microsoft.com/office/powerpoint/2010/main" val="74690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12" name="TextBox 11">
            <a:extLst>
              <a:ext uri="{FF2B5EF4-FFF2-40B4-BE49-F238E27FC236}">
                <a16:creationId xmlns:a16="http://schemas.microsoft.com/office/drawing/2014/main" id="{C1BE2A04-36FC-2CEB-60BE-441970AA3305}"/>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pic>
        <p:nvPicPr>
          <p:cNvPr id="3" name="Picture 2">
            <a:extLst>
              <a:ext uri="{FF2B5EF4-FFF2-40B4-BE49-F238E27FC236}">
                <a16:creationId xmlns:a16="http://schemas.microsoft.com/office/drawing/2014/main" id="{6EF02CD7-0059-C07E-DF13-99AD06941534}"/>
              </a:ext>
            </a:extLst>
          </p:cNvPr>
          <p:cNvPicPr>
            <a:picLocks noChangeAspect="1"/>
          </p:cNvPicPr>
          <p:nvPr/>
        </p:nvPicPr>
        <p:blipFill rotWithShape="1">
          <a:blip r:embed="rId3"/>
          <a:srcRect l="8401" r="8431"/>
          <a:stretch/>
        </p:blipFill>
        <p:spPr>
          <a:xfrm>
            <a:off x="1807" y="1"/>
            <a:ext cx="5244569" cy="3548272"/>
          </a:xfrm>
          <a:prstGeom prst="rect">
            <a:avLst/>
          </a:prstGeom>
        </p:spPr>
      </p:pic>
      <p:pic>
        <p:nvPicPr>
          <p:cNvPr id="2" name="Picture 4" descr="Map&#10;&#10;Description automatically generated">
            <a:extLst>
              <a:ext uri="{FF2B5EF4-FFF2-40B4-BE49-F238E27FC236}">
                <a16:creationId xmlns:a16="http://schemas.microsoft.com/office/drawing/2014/main" id="{AA878FAB-60EE-8D86-2F2F-1A68FFD3E58C}"/>
              </a:ext>
            </a:extLst>
          </p:cNvPr>
          <p:cNvPicPr>
            <a:picLocks noChangeAspect="1"/>
          </p:cNvPicPr>
          <p:nvPr/>
        </p:nvPicPr>
        <p:blipFill rotWithShape="1">
          <a:blip r:embed="rId4"/>
          <a:srcRect l="2259" t="8254" r="2053" b="635"/>
          <a:stretch/>
        </p:blipFill>
        <p:spPr>
          <a:xfrm>
            <a:off x="3756241" y="2133914"/>
            <a:ext cx="5248601" cy="2511277"/>
          </a:xfrm>
          <a:prstGeom prst="rect">
            <a:avLst/>
          </a:prstGeom>
        </p:spPr>
      </p:pic>
    </p:spTree>
    <p:extLst>
      <p:ext uri="{BB962C8B-B14F-4D97-AF65-F5344CB8AC3E}">
        <p14:creationId xmlns:p14="http://schemas.microsoft.com/office/powerpoint/2010/main" val="168020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14</a:t>
            </a:fld>
            <a:endParaRPr lang="en-US"/>
          </a:p>
        </p:txBody>
      </p:sp>
      <p:pic>
        <p:nvPicPr>
          <p:cNvPr id="13" name="Picture 12">
            <a:extLst>
              <a:ext uri="{FF2B5EF4-FFF2-40B4-BE49-F238E27FC236}">
                <a16:creationId xmlns:a16="http://schemas.microsoft.com/office/drawing/2014/main" id="{CB99829E-B684-004C-E7C6-E74727B37ACC}"/>
              </a:ext>
            </a:extLst>
          </p:cNvPr>
          <p:cNvPicPr>
            <a:picLocks noChangeAspect="1"/>
          </p:cNvPicPr>
          <p:nvPr/>
        </p:nvPicPr>
        <p:blipFill rotWithShape="1">
          <a:blip r:embed="rId3"/>
          <a:srcRect t="2523" b="1492"/>
          <a:stretch/>
        </p:blipFill>
        <p:spPr>
          <a:xfrm>
            <a:off x="-457200" y="67236"/>
            <a:ext cx="9148882" cy="4561914"/>
          </a:xfrm>
          <a:prstGeom prst="rect">
            <a:avLst/>
          </a:prstGeom>
        </p:spPr>
      </p:pic>
      <p:sp>
        <p:nvSpPr>
          <p:cNvPr id="15" name="TextBox 14">
            <a:extLst>
              <a:ext uri="{FF2B5EF4-FFF2-40B4-BE49-F238E27FC236}">
                <a16:creationId xmlns:a16="http://schemas.microsoft.com/office/drawing/2014/main" id="{B3DDBEA1-3185-1774-A6A4-3B836E56BD9A}"/>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spTree>
    <p:extLst>
      <p:ext uri="{BB962C8B-B14F-4D97-AF65-F5344CB8AC3E}">
        <p14:creationId xmlns:p14="http://schemas.microsoft.com/office/powerpoint/2010/main" val="283672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15</a:t>
            </a:fld>
            <a:endParaRPr lang="en-US"/>
          </a:p>
        </p:txBody>
      </p:sp>
      <p:sp>
        <p:nvSpPr>
          <p:cNvPr id="15" name="TextBox 14">
            <a:extLst>
              <a:ext uri="{FF2B5EF4-FFF2-40B4-BE49-F238E27FC236}">
                <a16:creationId xmlns:a16="http://schemas.microsoft.com/office/drawing/2014/main" id="{B3DDBEA1-3185-1774-A6A4-3B836E56BD9A}"/>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pic>
        <p:nvPicPr>
          <p:cNvPr id="3" name="Picture 2">
            <a:extLst>
              <a:ext uri="{FF2B5EF4-FFF2-40B4-BE49-F238E27FC236}">
                <a16:creationId xmlns:a16="http://schemas.microsoft.com/office/drawing/2014/main" id="{A2E26EC3-DBDF-1509-F83D-DAB0FC6EBB94}"/>
              </a:ext>
            </a:extLst>
          </p:cNvPr>
          <p:cNvPicPr>
            <a:picLocks noChangeAspect="1"/>
          </p:cNvPicPr>
          <p:nvPr/>
        </p:nvPicPr>
        <p:blipFill rotWithShape="1">
          <a:blip r:embed="rId3"/>
          <a:srcRect t="-264" b="1"/>
          <a:stretch/>
        </p:blipFill>
        <p:spPr>
          <a:xfrm>
            <a:off x="457200" y="0"/>
            <a:ext cx="8267700" cy="4657276"/>
          </a:xfrm>
          <a:prstGeom prst="rect">
            <a:avLst/>
          </a:prstGeom>
        </p:spPr>
      </p:pic>
    </p:spTree>
    <p:extLst>
      <p:ext uri="{BB962C8B-B14F-4D97-AF65-F5344CB8AC3E}">
        <p14:creationId xmlns:p14="http://schemas.microsoft.com/office/powerpoint/2010/main" val="399267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15" name="TextBox 14">
            <a:extLst>
              <a:ext uri="{FF2B5EF4-FFF2-40B4-BE49-F238E27FC236}">
                <a16:creationId xmlns:a16="http://schemas.microsoft.com/office/drawing/2014/main" id="{B3DDBEA1-3185-1774-A6A4-3B836E56BD9A}"/>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pic>
        <p:nvPicPr>
          <p:cNvPr id="5" name="Picture 4">
            <a:extLst>
              <a:ext uri="{FF2B5EF4-FFF2-40B4-BE49-F238E27FC236}">
                <a16:creationId xmlns:a16="http://schemas.microsoft.com/office/drawing/2014/main" id="{E1AAAD60-B88C-B802-B77F-44DDA9B6D7B2}"/>
              </a:ext>
            </a:extLst>
          </p:cNvPr>
          <p:cNvPicPr>
            <a:picLocks noChangeAspect="1"/>
          </p:cNvPicPr>
          <p:nvPr/>
        </p:nvPicPr>
        <p:blipFill>
          <a:blip r:embed="rId3"/>
          <a:stretch>
            <a:fillRect/>
          </a:stretch>
        </p:blipFill>
        <p:spPr>
          <a:xfrm>
            <a:off x="1123796" y="0"/>
            <a:ext cx="6896407" cy="4605020"/>
          </a:xfrm>
          <a:prstGeom prst="rect">
            <a:avLst/>
          </a:prstGeom>
        </p:spPr>
      </p:pic>
    </p:spTree>
    <p:extLst>
      <p:ext uri="{BB962C8B-B14F-4D97-AF65-F5344CB8AC3E}">
        <p14:creationId xmlns:p14="http://schemas.microsoft.com/office/powerpoint/2010/main" val="80034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15" name="TextBox 14">
            <a:extLst>
              <a:ext uri="{FF2B5EF4-FFF2-40B4-BE49-F238E27FC236}">
                <a16:creationId xmlns:a16="http://schemas.microsoft.com/office/drawing/2014/main" id="{B3DDBEA1-3185-1774-A6A4-3B836E56BD9A}"/>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pic>
        <p:nvPicPr>
          <p:cNvPr id="3" name="Picture 2">
            <a:extLst>
              <a:ext uri="{FF2B5EF4-FFF2-40B4-BE49-F238E27FC236}">
                <a16:creationId xmlns:a16="http://schemas.microsoft.com/office/drawing/2014/main" id="{E50108E4-B19E-0765-1CE4-81FEC066FA69}"/>
              </a:ext>
            </a:extLst>
          </p:cNvPr>
          <p:cNvPicPr>
            <a:picLocks noChangeAspect="1"/>
          </p:cNvPicPr>
          <p:nvPr/>
        </p:nvPicPr>
        <p:blipFill rotWithShape="1">
          <a:blip r:embed="rId3"/>
          <a:srcRect t="1064"/>
          <a:stretch/>
        </p:blipFill>
        <p:spPr>
          <a:xfrm>
            <a:off x="1183822" y="0"/>
            <a:ext cx="6776355" cy="4634699"/>
          </a:xfrm>
          <a:prstGeom prst="rect">
            <a:avLst/>
          </a:prstGeom>
        </p:spPr>
      </p:pic>
    </p:spTree>
    <p:extLst>
      <p:ext uri="{BB962C8B-B14F-4D97-AF65-F5344CB8AC3E}">
        <p14:creationId xmlns:p14="http://schemas.microsoft.com/office/powerpoint/2010/main" val="121537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194FD-3AB6-4D6C-E66A-EC8656CE2904}"/>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15" name="TextBox 14">
            <a:extLst>
              <a:ext uri="{FF2B5EF4-FFF2-40B4-BE49-F238E27FC236}">
                <a16:creationId xmlns:a16="http://schemas.microsoft.com/office/drawing/2014/main" id="{B3DDBEA1-3185-1774-A6A4-3B836E56BD9A}"/>
              </a:ext>
            </a:extLst>
          </p:cNvPr>
          <p:cNvSpPr txBox="1"/>
          <p:nvPr/>
        </p:nvSpPr>
        <p:spPr>
          <a:xfrm>
            <a:off x="1447799" y="4729412"/>
            <a:ext cx="7010399" cy="276999"/>
          </a:xfrm>
          <a:prstGeom prst="rect">
            <a:avLst/>
          </a:prstGeom>
          <a:noFill/>
        </p:spPr>
        <p:txBody>
          <a:bodyPr wrap="square" rtlCol="0">
            <a:spAutoFit/>
          </a:bodyPr>
          <a:lstStyle/>
          <a:p>
            <a:pPr algn="ctr"/>
            <a:r>
              <a:rPr lang="en-US" sz="1200" dirty="0">
                <a:solidFill>
                  <a:schemeClr val="bg1"/>
                </a:solidFill>
              </a:rPr>
              <a:t>https://www.hptn.org/sites/default/files/inline-files/CohenIAS_HPTN17july2011_0.pdf</a:t>
            </a:r>
          </a:p>
        </p:txBody>
      </p:sp>
      <p:pic>
        <p:nvPicPr>
          <p:cNvPr id="5" name="Picture 4">
            <a:extLst>
              <a:ext uri="{FF2B5EF4-FFF2-40B4-BE49-F238E27FC236}">
                <a16:creationId xmlns:a16="http://schemas.microsoft.com/office/drawing/2014/main" id="{A9B51F14-DBD4-B296-A3C9-63DE994AFC21}"/>
              </a:ext>
            </a:extLst>
          </p:cNvPr>
          <p:cNvPicPr>
            <a:picLocks noChangeAspect="1"/>
          </p:cNvPicPr>
          <p:nvPr/>
        </p:nvPicPr>
        <p:blipFill>
          <a:blip r:embed="rId3"/>
          <a:stretch>
            <a:fillRect/>
          </a:stretch>
        </p:blipFill>
        <p:spPr>
          <a:xfrm>
            <a:off x="18322" y="79109"/>
            <a:ext cx="9125678" cy="4428491"/>
          </a:xfrm>
          <a:prstGeom prst="rect">
            <a:avLst/>
          </a:prstGeom>
        </p:spPr>
      </p:pic>
    </p:spTree>
    <p:extLst>
      <p:ext uri="{BB962C8B-B14F-4D97-AF65-F5344CB8AC3E}">
        <p14:creationId xmlns:p14="http://schemas.microsoft.com/office/powerpoint/2010/main" val="416070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9272-B079-D496-A308-A513A8F21130}"/>
              </a:ext>
            </a:extLst>
          </p:cNvPr>
          <p:cNvSpPr>
            <a:spLocks noGrp="1"/>
          </p:cNvSpPr>
          <p:nvPr>
            <p:ph type="title"/>
          </p:nvPr>
        </p:nvSpPr>
        <p:spPr/>
        <p:txBody>
          <a:bodyPr/>
          <a:lstStyle/>
          <a:p>
            <a:r>
              <a:rPr lang="en-US" dirty="0"/>
              <a:t>HPTN 052 – Final Results 2016</a:t>
            </a:r>
          </a:p>
        </p:txBody>
      </p:sp>
      <p:sp>
        <p:nvSpPr>
          <p:cNvPr id="3" name="Content Placeholder 2">
            <a:extLst>
              <a:ext uri="{FF2B5EF4-FFF2-40B4-BE49-F238E27FC236}">
                <a16:creationId xmlns:a16="http://schemas.microsoft.com/office/drawing/2014/main" id="{4D3C98B8-D08C-EFAE-9790-D8C8C6EE0428}"/>
              </a:ext>
            </a:extLst>
          </p:cNvPr>
          <p:cNvSpPr>
            <a:spLocks noGrp="1"/>
          </p:cNvSpPr>
          <p:nvPr>
            <p:ph idx="1"/>
          </p:nvPr>
        </p:nvSpPr>
        <p:spPr>
          <a:xfrm>
            <a:off x="457202" y="1200150"/>
            <a:ext cx="8315569" cy="3428999"/>
          </a:xfrm>
        </p:spPr>
        <p:txBody>
          <a:bodyPr>
            <a:normAutofit/>
          </a:bodyPr>
          <a:lstStyle/>
          <a:p>
            <a:pPr indent="-342900">
              <a:spcAft>
                <a:spcPts val="600"/>
              </a:spcAft>
            </a:pPr>
            <a:r>
              <a:rPr lang="en-US" sz="2400" dirty="0"/>
              <a:t>HIV+ people followed for 10,031 person-years, partners for 8509 person-years</a:t>
            </a:r>
          </a:p>
          <a:p>
            <a:pPr indent="-342900">
              <a:spcAft>
                <a:spcPts val="600"/>
              </a:spcAft>
            </a:pPr>
            <a:r>
              <a:rPr lang="en-US" sz="2400" dirty="0"/>
              <a:t>No HIV transmissions within these couples when the HIV+ partner had </a:t>
            </a:r>
            <a:r>
              <a:rPr lang="en-US" sz="2400" u="sng" dirty="0"/>
              <a:t>suppressed viral load </a:t>
            </a:r>
            <a:r>
              <a:rPr lang="en-US" sz="2400" dirty="0"/>
              <a:t>(&lt;400 copies/mL)</a:t>
            </a:r>
          </a:p>
          <a:p>
            <a:pPr indent="-342900"/>
            <a:r>
              <a:rPr lang="en-US" sz="2400" dirty="0"/>
              <a:t>ART is highly effective for preventing sexual transmission of HIV</a:t>
            </a:r>
          </a:p>
          <a:p>
            <a:pPr lvl="1" indent="-342900">
              <a:spcBef>
                <a:spcPts val="0"/>
              </a:spcBef>
              <a:spcAft>
                <a:spcPts val="600"/>
              </a:spcAft>
            </a:pPr>
            <a:r>
              <a:rPr lang="en-US" dirty="0"/>
              <a:t>&gt;98% heterosexual</a:t>
            </a:r>
          </a:p>
          <a:p>
            <a:pPr lvl="1" indent="-342900">
              <a:spcBef>
                <a:spcPts val="0"/>
              </a:spcBef>
              <a:spcAft>
                <a:spcPts val="600"/>
              </a:spcAft>
            </a:pPr>
            <a:r>
              <a:rPr lang="en-US" dirty="0"/>
              <a:t>STI rates were very low and immediately treated</a:t>
            </a:r>
          </a:p>
          <a:p>
            <a:endParaRPr lang="en-US" dirty="0"/>
          </a:p>
        </p:txBody>
      </p:sp>
      <p:sp>
        <p:nvSpPr>
          <p:cNvPr id="4" name="Slide Number Placeholder 3">
            <a:extLst>
              <a:ext uri="{FF2B5EF4-FFF2-40B4-BE49-F238E27FC236}">
                <a16:creationId xmlns:a16="http://schemas.microsoft.com/office/drawing/2014/main" id="{55DEF82A-9BFD-BB53-9C4B-BA12A7EAFEFD}"/>
              </a:ext>
            </a:extLst>
          </p:cNvPr>
          <p:cNvSpPr>
            <a:spLocks noGrp="1"/>
          </p:cNvSpPr>
          <p:nvPr>
            <p:ph type="sldNum" sz="quarter" idx="12"/>
          </p:nvPr>
        </p:nvSpPr>
        <p:spPr/>
        <p:txBody>
          <a:bodyPr/>
          <a:lstStyle/>
          <a:p>
            <a:fld id="{6E2D2B3B-882E-40F3-A32F-6DD516915044}" type="slidenum">
              <a:rPr lang="en-US" smtClean="0"/>
              <a:pPr/>
              <a:t>19</a:t>
            </a:fld>
            <a:endParaRPr lang="en-US"/>
          </a:p>
        </p:txBody>
      </p:sp>
      <p:sp>
        <p:nvSpPr>
          <p:cNvPr id="6" name="TextBox 5">
            <a:extLst>
              <a:ext uri="{FF2B5EF4-FFF2-40B4-BE49-F238E27FC236}">
                <a16:creationId xmlns:a16="http://schemas.microsoft.com/office/drawing/2014/main" id="{26C8559D-7FF2-AD8B-A6EE-66A423008595}"/>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https://www.nejm.org/doi/full/10.1056/NEJMoa1600693</a:t>
            </a:r>
          </a:p>
        </p:txBody>
      </p:sp>
    </p:spTree>
    <p:extLst>
      <p:ext uri="{BB962C8B-B14F-4D97-AF65-F5344CB8AC3E}">
        <p14:creationId xmlns:p14="http://schemas.microsoft.com/office/powerpoint/2010/main" val="273181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5979"/>
            <a:ext cx="8777199" cy="857250"/>
          </a:xfrm>
        </p:spPr>
        <p:txBody>
          <a:bodyPr/>
          <a:lstStyle/>
          <a:p>
            <a:pPr algn="ctr"/>
            <a:r>
              <a:rPr lang="en-US" dirty="0"/>
              <a:t>Conflict of Interest Disclosure Statement</a:t>
            </a:r>
          </a:p>
        </p:txBody>
      </p:sp>
      <p:sp>
        <p:nvSpPr>
          <p:cNvPr id="3" name="Content Placeholder 2"/>
          <p:cNvSpPr>
            <a:spLocks noGrp="1"/>
          </p:cNvSpPr>
          <p:nvPr>
            <p:ph idx="1"/>
          </p:nvPr>
        </p:nvSpPr>
        <p:spPr>
          <a:xfrm>
            <a:off x="457200" y="2343150"/>
            <a:ext cx="8315569" cy="1676400"/>
          </a:xfrm>
        </p:spPr>
        <p:txBody>
          <a:bodyPr>
            <a:normAutofit/>
          </a:bodyPr>
          <a:lstStyle/>
          <a:p>
            <a:pPr marL="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Rectangle 5"/>
          <p:cNvSpPr/>
          <p:nvPr/>
        </p:nvSpPr>
        <p:spPr>
          <a:xfrm>
            <a:off x="201774" y="3558664"/>
            <a:ext cx="8866026" cy="1070486"/>
          </a:xfrm>
          <a:prstGeom prst="rect">
            <a:avLst/>
          </a:prstGeom>
        </p:spPr>
        <p:txBody>
          <a:bodyPr wrap="square">
            <a:spAutoFit/>
          </a:bodyPr>
          <a:lstStyle/>
          <a:p>
            <a:pPr>
              <a:lnSpc>
                <a:spcPct val="107000"/>
              </a:lnSpc>
              <a:spcAft>
                <a:spcPts val="800"/>
              </a:spcAft>
            </a:pPr>
            <a:r>
              <a:rPr lang="en-US" sz="1200" b="0" i="0" u="none" strike="noStrike" dirty="0">
                <a:solidFill>
                  <a:srgbClr val="222222"/>
                </a:solidFill>
                <a:effectLst/>
                <a:latin typeface="Arial" panose="020B0604020202020204" pitchFamily="34" charset="0"/>
              </a:rPr>
              <a:t>This program is supported by the Health Resources and Services Administration (HRSA) of the U.S. Department of Health and Human Services (HHS) as part of an award totaling $3,132,205, with 0% financed with non-governmental sources. The views expressed do not necessarily reflect the official policies of the  Department of Health and Human Services, nor does mention of trade names, commercial practices, or organizations imply endorsement by the U.S. Government. </a:t>
            </a:r>
            <a:r>
              <a:rPr lang="en-US" sz="1200" b="0" i="1" u="none" strike="noStrike" dirty="0">
                <a:solidFill>
                  <a:srgbClr val="222222"/>
                </a:solidFill>
                <a:effectLst/>
                <a:latin typeface="Arial" panose="020B0604020202020204" pitchFamily="34" charset="0"/>
              </a:rPr>
              <a:t>Any trade/brand names for products mentioned during this presentation are for training and identification purposes only.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76765D2-8738-4DD9-887A-379707490E43}"/>
              </a:ext>
            </a:extLst>
          </p:cNvPr>
          <p:cNvSpPr txBox="1"/>
          <p:nvPr/>
        </p:nvSpPr>
        <p:spPr>
          <a:xfrm>
            <a:off x="381000" y="1076730"/>
            <a:ext cx="8229600" cy="461665"/>
          </a:xfrm>
          <a:prstGeom prst="rect">
            <a:avLst/>
          </a:prstGeom>
          <a:noFill/>
        </p:spPr>
        <p:txBody>
          <a:bodyPr wrap="square">
            <a:spAutoFit/>
          </a:bodyPr>
          <a:lstStyle/>
          <a:p>
            <a:pPr marL="285750" indent="-285750">
              <a:buClr>
                <a:schemeClr val="accent6"/>
              </a:buClr>
              <a:buFont typeface="Wingdings" panose="05000000000000000000" pitchFamily="2" charset="2"/>
              <a:buChar char="§"/>
            </a:pPr>
            <a:r>
              <a:rPr lang="en-US" sz="2400" b="0" i="0" dirty="0">
                <a:solidFill>
                  <a:srgbClr val="222222"/>
                </a:solidFill>
                <a:effectLst/>
                <a:latin typeface="Arial" panose="020B0604020202020204" pitchFamily="34" charset="0"/>
              </a:rPr>
              <a:t>Speaker has nothing to disclose</a:t>
            </a:r>
            <a:endParaRPr lang="en-US" sz="2400" dirty="0"/>
          </a:p>
        </p:txBody>
      </p:sp>
    </p:spTree>
    <p:extLst>
      <p:ext uri="{BB962C8B-B14F-4D97-AF65-F5344CB8AC3E}">
        <p14:creationId xmlns:p14="http://schemas.microsoft.com/office/powerpoint/2010/main" val="233872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0D588-4145-F224-114F-2CCD835EEB14}"/>
              </a:ext>
            </a:extLst>
          </p:cNvPr>
          <p:cNvSpPr>
            <a:spLocks noGrp="1"/>
          </p:cNvSpPr>
          <p:nvPr>
            <p:ph type="title"/>
          </p:nvPr>
        </p:nvSpPr>
        <p:spPr>
          <a:xfrm>
            <a:off x="742156" y="1809750"/>
            <a:ext cx="7659687" cy="876300"/>
          </a:xfrm>
        </p:spPr>
        <p:txBody>
          <a:bodyPr/>
          <a:lstStyle/>
          <a:p>
            <a:pPr algn="ctr"/>
            <a:r>
              <a:rPr lang="en-US" sz="4800" dirty="0"/>
              <a:t>Partner 1 study</a:t>
            </a:r>
          </a:p>
        </p:txBody>
      </p:sp>
      <p:sp>
        <p:nvSpPr>
          <p:cNvPr id="4" name="Slide Number Placeholder 3">
            <a:extLst>
              <a:ext uri="{FF2B5EF4-FFF2-40B4-BE49-F238E27FC236}">
                <a16:creationId xmlns:a16="http://schemas.microsoft.com/office/drawing/2014/main" id="{4401E2B7-6A1E-493F-35D2-6455DDF72F9A}"/>
              </a:ext>
            </a:extLst>
          </p:cNvPr>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2894272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37305-35E3-805F-8CB8-5A29AAB68F34}"/>
              </a:ext>
            </a:extLst>
          </p:cNvPr>
          <p:cNvSpPr>
            <a:spLocks noGrp="1"/>
          </p:cNvSpPr>
          <p:nvPr>
            <p:ph type="title"/>
          </p:nvPr>
        </p:nvSpPr>
        <p:spPr/>
        <p:txBody>
          <a:bodyPr/>
          <a:lstStyle/>
          <a:p>
            <a:r>
              <a:rPr lang="en-US" dirty="0"/>
              <a:t>Primary Aim	</a:t>
            </a:r>
          </a:p>
        </p:txBody>
      </p:sp>
      <p:sp>
        <p:nvSpPr>
          <p:cNvPr id="6" name="Content Placeholder 5">
            <a:extLst>
              <a:ext uri="{FF2B5EF4-FFF2-40B4-BE49-F238E27FC236}">
                <a16:creationId xmlns:a16="http://schemas.microsoft.com/office/drawing/2014/main" id="{6C47188E-48AD-0B50-D8F6-183FB0ED9F0E}"/>
              </a:ext>
            </a:extLst>
          </p:cNvPr>
          <p:cNvSpPr>
            <a:spLocks noGrp="1"/>
          </p:cNvSpPr>
          <p:nvPr>
            <p:ph idx="1"/>
          </p:nvPr>
        </p:nvSpPr>
        <p:spPr/>
        <p:txBody>
          <a:bodyPr/>
          <a:lstStyle/>
          <a:p>
            <a:r>
              <a:rPr lang="en-US" dirty="0"/>
              <a:t>Observational cohort of </a:t>
            </a:r>
            <a:r>
              <a:rPr lang="en-US" dirty="0" err="1"/>
              <a:t>serodiscordant</a:t>
            </a:r>
            <a:r>
              <a:rPr lang="en-US" dirty="0"/>
              <a:t> partnerships across Europe that have condomless penetrative sex</a:t>
            </a:r>
          </a:p>
          <a:p>
            <a:pPr lvl="1">
              <a:spcAft>
                <a:spcPts val="1200"/>
              </a:spcAft>
            </a:pPr>
            <a:r>
              <a:rPr lang="en-US" dirty="0"/>
              <a:t>HIV+ partner is on ART and VL &lt;200 copies/mL</a:t>
            </a:r>
          </a:p>
          <a:p>
            <a:r>
              <a:rPr lang="en-US" dirty="0"/>
              <a:t>Goal: to study the risk of HIV transmission through anal and vaginal sex</a:t>
            </a:r>
          </a:p>
          <a:p>
            <a:pPr lvl="1"/>
            <a:r>
              <a:rPr lang="en-US" dirty="0"/>
              <a:t>Heterosexual</a:t>
            </a:r>
          </a:p>
          <a:p>
            <a:pPr lvl="1"/>
            <a:r>
              <a:rPr lang="en-US" dirty="0"/>
              <a:t>Men who have sex with men (MSM)</a:t>
            </a:r>
          </a:p>
        </p:txBody>
      </p:sp>
      <p:sp>
        <p:nvSpPr>
          <p:cNvPr id="4" name="Slide Number Placeholder 3">
            <a:extLst>
              <a:ext uri="{FF2B5EF4-FFF2-40B4-BE49-F238E27FC236}">
                <a16:creationId xmlns:a16="http://schemas.microsoft.com/office/drawing/2014/main" id="{D3FE34C5-4A78-8460-DB3B-3E10B0D71C52}"/>
              </a:ext>
            </a:extLst>
          </p:cNvPr>
          <p:cNvSpPr>
            <a:spLocks noGrp="1"/>
          </p:cNvSpPr>
          <p:nvPr>
            <p:ph type="sldNum" sz="quarter" idx="12"/>
          </p:nvPr>
        </p:nvSpPr>
        <p:spPr/>
        <p:txBody>
          <a:bodyPr/>
          <a:lstStyle/>
          <a:p>
            <a:fld id="{3D987DAA-A896-1841-BC8A-D645CCE33E3D}" type="slidenum">
              <a:rPr lang="en-US" smtClean="0">
                <a:solidFill>
                  <a:srgbClr val="FFFFFF"/>
                </a:solidFill>
              </a:rPr>
              <a:pPr/>
              <a:t>21</a:t>
            </a:fld>
            <a:endParaRPr lang="en-US" dirty="0">
              <a:solidFill>
                <a:srgbClr val="FFFFFF"/>
              </a:solidFill>
            </a:endParaRPr>
          </a:p>
        </p:txBody>
      </p:sp>
      <p:sp>
        <p:nvSpPr>
          <p:cNvPr id="8" name="TextBox 7">
            <a:extLst>
              <a:ext uri="{FF2B5EF4-FFF2-40B4-BE49-F238E27FC236}">
                <a16:creationId xmlns:a16="http://schemas.microsoft.com/office/drawing/2014/main" id="{51934F4A-2C90-3D3F-29D3-EC88E9A67E05}"/>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https://jamanetwork.com/journals/jama/fullarticle/2533066</a:t>
            </a:r>
          </a:p>
        </p:txBody>
      </p:sp>
    </p:spTree>
    <p:extLst>
      <p:ext uri="{BB962C8B-B14F-4D97-AF65-F5344CB8AC3E}">
        <p14:creationId xmlns:p14="http://schemas.microsoft.com/office/powerpoint/2010/main" val="236731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15E0D-ADBA-0E18-5B0B-91022ECB3E99}"/>
              </a:ext>
            </a:extLst>
          </p:cNvPr>
          <p:cNvSpPr>
            <a:spLocks noGrp="1"/>
          </p:cNvSpPr>
          <p:nvPr>
            <p:ph type="sldNum" sz="quarter" idx="12"/>
          </p:nvPr>
        </p:nvSpPr>
        <p:spPr/>
        <p:txBody>
          <a:bodyPr/>
          <a:lstStyle/>
          <a:p>
            <a:fld id="{6E2D2B3B-882E-40F3-A32F-6DD516915044}" type="slidenum">
              <a:rPr lang="en-US" smtClean="0"/>
              <a:pPr/>
              <a:t>22</a:t>
            </a:fld>
            <a:endParaRPr lang="en-US"/>
          </a:p>
        </p:txBody>
      </p:sp>
      <p:sp>
        <p:nvSpPr>
          <p:cNvPr id="6" name="TextBox 5">
            <a:extLst>
              <a:ext uri="{FF2B5EF4-FFF2-40B4-BE49-F238E27FC236}">
                <a16:creationId xmlns:a16="http://schemas.microsoft.com/office/drawing/2014/main" id="{7B507219-D23F-C74D-FDFC-87E8A4233719}"/>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https://jamanetwork.com/journals/jama/fullarticle/2533066</a:t>
            </a:r>
          </a:p>
        </p:txBody>
      </p:sp>
      <p:pic>
        <p:nvPicPr>
          <p:cNvPr id="8" name="Picture 7">
            <a:extLst>
              <a:ext uri="{FF2B5EF4-FFF2-40B4-BE49-F238E27FC236}">
                <a16:creationId xmlns:a16="http://schemas.microsoft.com/office/drawing/2014/main" id="{68EC21BF-8E94-C42A-BE84-E0D5DF2C024F}"/>
              </a:ext>
            </a:extLst>
          </p:cNvPr>
          <p:cNvPicPr>
            <a:picLocks noChangeAspect="1"/>
          </p:cNvPicPr>
          <p:nvPr/>
        </p:nvPicPr>
        <p:blipFill>
          <a:blip r:embed="rId3"/>
          <a:stretch>
            <a:fillRect/>
          </a:stretch>
        </p:blipFill>
        <p:spPr>
          <a:xfrm>
            <a:off x="990600" y="0"/>
            <a:ext cx="7162800" cy="4656807"/>
          </a:xfrm>
          <a:prstGeom prst="rect">
            <a:avLst/>
          </a:prstGeom>
        </p:spPr>
      </p:pic>
      <p:sp>
        <p:nvSpPr>
          <p:cNvPr id="10" name="Rectangle: Rounded Corners 9">
            <a:extLst>
              <a:ext uri="{FF2B5EF4-FFF2-40B4-BE49-F238E27FC236}">
                <a16:creationId xmlns:a16="http://schemas.microsoft.com/office/drawing/2014/main" id="{B951F152-0F4F-08E7-4AE9-3A11B9523FCD}"/>
              </a:ext>
            </a:extLst>
          </p:cNvPr>
          <p:cNvSpPr/>
          <p:nvPr/>
        </p:nvSpPr>
        <p:spPr>
          <a:xfrm>
            <a:off x="3733800" y="742950"/>
            <a:ext cx="685800" cy="3913857"/>
          </a:xfrm>
          <a:prstGeom prst="roundRect">
            <a:avLst/>
          </a:prstGeom>
          <a:noFill/>
          <a:ln w="50800">
            <a:solidFill>
              <a:srgbClr val="D620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081C1CE-EAB0-B963-F8B5-74CEB3BD441F}"/>
              </a:ext>
            </a:extLst>
          </p:cNvPr>
          <p:cNvSpPr/>
          <p:nvPr/>
        </p:nvSpPr>
        <p:spPr>
          <a:xfrm>
            <a:off x="5943600" y="732609"/>
            <a:ext cx="685800" cy="2677341"/>
          </a:xfrm>
          <a:prstGeom prst="roundRect">
            <a:avLst/>
          </a:prstGeom>
          <a:noFill/>
          <a:ln w="50800">
            <a:solidFill>
              <a:srgbClr val="D620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26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15E0D-ADBA-0E18-5B0B-91022ECB3E99}"/>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6" name="TextBox 5">
            <a:extLst>
              <a:ext uri="{FF2B5EF4-FFF2-40B4-BE49-F238E27FC236}">
                <a16:creationId xmlns:a16="http://schemas.microsoft.com/office/drawing/2014/main" id="{7B507219-D23F-C74D-FDFC-87E8A4233719}"/>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https://jamanetwork.com/journals/jama/fullarticle/2533066</a:t>
            </a:r>
          </a:p>
        </p:txBody>
      </p:sp>
      <p:pic>
        <p:nvPicPr>
          <p:cNvPr id="3" name="Picture 2">
            <a:extLst>
              <a:ext uri="{FF2B5EF4-FFF2-40B4-BE49-F238E27FC236}">
                <a16:creationId xmlns:a16="http://schemas.microsoft.com/office/drawing/2014/main" id="{A3354486-1084-4F27-56E9-FC158468EDA8}"/>
              </a:ext>
            </a:extLst>
          </p:cNvPr>
          <p:cNvPicPr>
            <a:picLocks noChangeAspect="1"/>
          </p:cNvPicPr>
          <p:nvPr/>
        </p:nvPicPr>
        <p:blipFill>
          <a:blip r:embed="rId3"/>
          <a:stretch>
            <a:fillRect/>
          </a:stretch>
        </p:blipFill>
        <p:spPr>
          <a:xfrm>
            <a:off x="0" y="514350"/>
            <a:ext cx="9144000" cy="3663324"/>
          </a:xfrm>
          <a:prstGeom prst="rect">
            <a:avLst/>
          </a:prstGeom>
        </p:spPr>
      </p:pic>
    </p:spTree>
    <p:extLst>
      <p:ext uri="{BB962C8B-B14F-4D97-AF65-F5344CB8AC3E}">
        <p14:creationId xmlns:p14="http://schemas.microsoft.com/office/powerpoint/2010/main" val="311545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15E0D-ADBA-0E18-5B0B-91022ECB3E99}"/>
              </a:ext>
            </a:extLst>
          </p:cNvPr>
          <p:cNvSpPr>
            <a:spLocks noGrp="1"/>
          </p:cNvSpPr>
          <p:nvPr>
            <p:ph type="sldNum" sz="quarter" idx="12"/>
          </p:nvPr>
        </p:nvSpPr>
        <p:spPr/>
        <p:txBody>
          <a:bodyPr/>
          <a:lstStyle/>
          <a:p>
            <a:fld id="{6E2D2B3B-882E-40F3-A32F-6DD516915044}" type="slidenum">
              <a:rPr lang="en-US" smtClean="0"/>
              <a:pPr/>
              <a:t>24</a:t>
            </a:fld>
            <a:endParaRPr lang="en-US"/>
          </a:p>
        </p:txBody>
      </p:sp>
      <p:sp>
        <p:nvSpPr>
          <p:cNvPr id="6" name="TextBox 5">
            <a:extLst>
              <a:ext uri="{FF2B5EF4-FFF2-40B4-BE49-F238E27FC236}">
                <a16:creationId xmlns:a16="http://schemas.microsoft.com/office/drawing/2014/main" id="{7B507219-D23F-C74D-FDFC-87E8A4233719}"/>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https://jamanetwork.com/journals/jama/fullarticle/2533066</a:t>
            </a:r>
          </a:p>
        </p:txBody>
      </p:sp>
      <p:pic>
        <p:nvPicPr>
          <p:cNvPr id="5" name="Picture 4">
            <a:extLst>
              <a:ext uri="{FF2B5EF4-FFF2-40B4-BE49-F238E27FC236}">
                <a16:creationId xmlns:a16="http://schemas.microsoft.com/office/drawing/2014/main" id="{472F74C6-FD2B-B4E8-6273-75FCF11B04B5}"/>
              </a:ext>
            </a:extLst>
          </p:cNvPr>
          <p:cNvPicPr>
            <a:picLocks noChangeAspect="1"/>
          </p:cNvPicPr>
          <p:nvPr/>
        </p:nvPicPr>
        <p:blipFill rotWithShape="1">
          <a:blip r:embed="rId3"/>
          <a:srcRect r="38723" b="44873"/>
          <a:stretch/>
        </p:blipFill>
        <p:spPr>
          <a:xfrm>
            <a:off x="10886" y="457199"/>
            <a:ext cx="4519749" cy="3438896"/>
          </a:xfrm>
          <a:prstGeom prst="rect">
            <a:avLst/>
          </a:prstGeom>
        </p:spPr>
      </p:pic>
      <p:pic>
        <p:nvPicPr>
          <p:cNvPr id="8" name="Picture 7">
            <a:extLst>
              <a:ext uri="{FF2B5EF4-FFF2-40B4-BE49-F238E27FC236}">
                <a16:creationId xmlns:a16="http://schemas.microsoft.com/office/drawing/2014/main" id="{E8CB0B24-244B-CB59-E69A-BEA711C9D876}"/>
              </a:ext>
            </a:extLst>
          </p:cNvPr>
          <p:cNvPicPr>
            <a:picLocks noChangeAspect="1"/>
          </p:cNvPicPr>
          <p:nvPr/>
        </p:nvPicPr>
        <p:blipFill rotWithShape="1">
          <a:blip r:embed="rId3"/>
          <a:srcRect t="55534" r="39900" b="8051"/>
          <a:stretch/>
        </p:blipFill>
        <p:spPr>
          <a:xfrm>
            <a:off x="4454000" y="1292620"/>
            <a:ext cx="4687823" cy="2402230"/>
          </a:xfrm>
          <a:prstGeom prst="rect">
            <a:avLst/>
          </a:prstGeom>
        </p:spPr>
      </p:pic>
      <p:pic>
        <p:nvPicPr>
          <p:cNvPr id="10" name="Picture 9">
            <a:extLst>
              <a:ext uri="{FF2B5EF4-FFF2-40B4-BE49-F238E27FC236}">
                <a16:creationId xmlns:a16="http://schemas.microsoft.com/office/drawing/2014/main" id="{AC45A2C6-4B2D-B8DE-F8D8-E8014451F38E}"/>
              </a:ext>
            </a:extLst>
          </p:cNvPr>
          <p:cNvPicPr>
            <a:picLocks noChangeAspect="1"/>
          </p:cNvPicPr>
          <p:nvPr/>
        </p:nvPicPr>
        <p:blipFill rotWithShape="1">
          <a:blip r:embed="rId3"/>
          <a:srcRect r="38723" b="86728"/>
          <a:stretch/>
        </p:blipFill>
        <p:spPr>
          <a:xfrm>
            <a:off x="4519749" y="457199"/>
            <a:ext cx="4560679" cy="835421"/>
          </a:xfrm>
          <a:prstGeom prst="rect">
            <a:avLst/>
          </a:prstGeom>
        </p:spPr>
      </p:pic>
    </p:spTree>
    <p:extLst>
      <p:ext uri="{BB962C8B-B14F-4D97-AF65-F5344CB8AC3E}">
        <p14:creationId xmlns:p14="http://schemas.microsoft.com/office/powerpoint/2010/main" val="1938283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DB82E8C2-79EF-48F2-94CC-B72DFAC46B29}"/>
              </a:ext>
            </a:extLst>
          </p:cNvPr>
          <p:cNvPicPr>
            <a:picLocks noGrp="1" noChangeAspect="1"/>
          </p:cNvPicPr>
          <p:nvPr>
            <p:ph idx="1"/>
          </p:nvPr>
        </p:nvPicPr>
        <p:blipFill>
          <a:blip r:embed="rId3"/>
          <a:stretch>
            <a:fillRect/>
          </a:stretch>
        </p:blipFill>
        <p:spPr>
          <a:xfrm>
            <a:off x="19012" y="742950"/>
            <a:ext cx="9105976" cy="3502297"/>
          </a:xfrm>
          <a:prstGeom prst="rect">
            <a:avLst/>
          </a:prstGeom>
        </p:spPr>
      </p:pic>
      <p:sp>
        <p:nvSpPr>
          <p:cNvPr id="3" name="Slide Number Placeholder 2">
            <a:extLst>
              <a:ext uri="{FF2B5EF4-FFF2-40B4-BE49-F238E27FC236}">
                <a16:creationId xmlns:a16="http://schemas.microsoft.com/office/drawing/2014/main" id="{BFF18A09-4D94-AD42-BC08-7705DA077430}"/>
              </a:ext>
            </a:extLst>
          </p:cNvPr>
          <p:cNvSpPr>
            <a:spLocks noGrp="1"/>
          </p:cNvSpPr>
          <p:nvPr>
            <p:ph type="sldNum" sz="quarter" idx="12"/>
          </p:nvPr>
        </p:nvSpPr>
        <p:spPr/>
        <p:txBody>
          <a:bodyPr/>
          <a:lstStyle/>
          <a:p>
            <a:fld id="{6E2D2B3B-882E-40F3-A32F-6DD516915044}" type="slidenum">
              <a:rPr lang="en-US" smtClean="0"/>
              <a:pPr/>
              <a:t>25</a:t>
            </a:fld>
            <a:endParaRPr lang="en-US"/>
          </a:p>
        </p:txBody>
      </p:sp>
      <p:sp>
        <p:nvSpPr>
          <p:cNvPr id="6" name="TextBox 5">
            <a:extLst>
              <a:ext uri="{FF2B5EF4-FFF2-40B4-BE49-F238E27FC236}">
                <a16:creationId xmlns:a16="http://schemas.microsoft.com/office/drawing/2014/main" id="{6D786FB3-01D0-0814-92E7-122D220611E5}"/>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www.avert.org</a:t>
            </a:r>
          </a:p>
        </p:txBody>
      </p:sp>
    </p:spTree>
    <p:extLst>
      <p:ext uri="{BB962C8B-B14F-4D97-AF65-F5344CB8AC3E}">
        <p14:creationId xmlns:p14="http://schemas.microsoft.com/office/powerpoint/2010/main" val="354891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0D588-4145-F224-114F-2CCD835EEB14}"/>
              </a:ext>
            </a:extLst>
          </p:cNvPr>
          <p:cNvSpPr>
            <a:spLocks noGrp="1"/>
          </p:cNvSpPr>
          <p:nvPr>
            <p:ph type="title"/>
          </p:nvPr>
        </p:nvSpPr>
        <p:spPr>
          <a:xfrm>
            <a:off x="76200" y="1809750"/>
            <a:ext cx="5181600" cy="876300"/>
          </a:xfrm>
        </p:spPr>
        <p:txBody>
          <a:bodyPr/>
          <a:lstStyle/>
          <a:p>
            <a:pPr algn="ctr"/>
            <a:r>
              <a:rPr lang="en-US" sz="4800" dirty="0"/>
              <a:t>Opposites attract study</a:t>
            </a:r>
          </a:p>
        </p:txBody>
      </p:sp>
      <p:sp>
        <p:nvSpPr>
          <p:cNvPr id="4" name="Slide Number Placeholder 3">
            <a:extLst>
              <a:ext uri="{FF2B5EF4-FFF2-40B4-BE49-F238E27FC236}">
                <a16:creationId xmlns:a16="http://schemas.microsoft.com/office/drawing/2014/main" id="{4401E2B7-6A1E-493F-35D2-6455DDF72F9A}"/>
              </a:ext>
            </a:extLst>
          </p:cNvPr>
          <p:cNvSpPr>
            <a:spLocks noGrp="1"/>
          </p:cNvSpPr>
          <p:nvPr>
            <p:ph type="sldNum" sz="quarter" idx="12"/>
          </p:nvPr>
        </p:nvSpPr>
        <p:spPr/>
        <p:txBody>
          <a:bodyPr/>
          <a:lstStyle/>
          <a:p>
            <a:fld id="{6E2D2B3B-882E-40F3-A32F-6DD516915044}" type="slidenum">
              <a:rPr lang="en-US" smtClean="0"/>
              <a:pPr/>
              <a:t>26</a:t>
            </a:fld>
            <a:endParaRPr lang="en-US"/>
          </a:p>
        </p:txBody>
      </p:sp>
      <p:pic>
        <p:nvPicPr>
          <p:cNvPr id="7" name="Picture 6">
            <a:extLst>
              <a:ext uri="{FF2B5EF4-FFF2-40B4-BE49-F238E27FC236}">
                <a16:creationId xmlns:a16="http://schemas.microsoft.com/office/drawing/2014/main" id="{CC37C0AD-C04F-BB29-09CD-42A86DBF52C1}"/>
              </a:ext>
            </a:extLst>
          </p:cNvPr>
          <p:cNvPicPr>
            <a:picLocks noChangeAspect="1"/>
          </p:cNvPicPr>
          <p:nvPr/>
        </p:nvPicPr>
        <p:blipFill>
          <a:blip r:embed="rId3"/>
          <a:stretch>
            <a:fillRect/>
          </a:stretch>
        </p:blipFill>
        <p:spPr>
          <a:xfrm>
            <a:off x="5135533" y="876143"/>
            <a:ext cx="4008467" cy="3619814"/>
          </a:xfrm>
          <a:prstGeom prst="rect">
            <a:avLst/>
          </a:prstGeom>
        </p:spPr>
      </p:pic>
      <p:sp>
        <p:nvSpPr>
          <p:cNvPr id="9" name="TextBox 8">
            <a:extLst>
              <a:ext uri="{FF2B5EF4-FFF2-40B4-BE49-F238E27FC236}">
                <a16:creationId xmlns:a16="http://schemas.microsoft.com/office/drawing/2014/main" id="{331342EC-746B-AAF0-139A-A0E0586B34AE}"/>
              </a:ext>
            </a:extLst>
          </p:cNvPr>
          <p:cNvSpPr txBox="1"/>
          <p:nvPr/>
        </p:nvSpPr>
        <p:spPr>
          <a:xfrm>
            <a:off x="1447799" y="4629150"/>
            <a:ext cx="7010399" cy="523220"/>
          </a:xfrm>
          <a:prstGeom prst="rect">
            <a:avLst/>
          </a:prstGeom>
          <a:noFill/>
        </p:spPr>
        <p:txBody>
          <a:bodyPr wrap="square" rtlCol="0">
            <a:spAutoFit/>
          </a:bodyPr>
          <a:lstStyle/>
          <a:p>
            <a:pPr algn="ctr"/>
            <a:r>
              <a:rPr lang="en-US" sz="1400" dirty="0">
                <a:solidFill>
                  <a:schemeClr val="bg1"/>
                </a:solidFill>
              </a:rPr>
              <a:t>https://kirby.unsw.edu.au/sites/default/files/kirby/news/Final-Analysis-Factsheet_20170711.pdf</a:t>
            </a:r>
          </a:p>
        </p:txBody>
      </p:sp>
    </p:spTree>
    <p:extLst>
      <p:ext uri="{BB962C8B-B14F-4D97-AF65-F5344CB8AC3E}">
        <p14:creationId xmlns:p14="http://schemas.microsoft.com/office/powerpoint/2010/main" val="5959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C4550D-18F7-B771-D417-5C4BA7990A73}"/>
              </a:ext>
            </a:extLst>
          </p:cNvPr>
          <p:cNvSpPr>
            <a:spLocks noGrp="1"/>
          </p:cNvSpPr>
          <p:nvPr>
            <p:ph type="title"/>
          </p:nvPr>
        </p:nvSpPr>
        <p:spPr/>
        <p:txBody>
          <a:bodyPr/>
          <a:lstStyle/>
          <a:p>
            <a:r>
              <a:rPr lang="en-US" dirty="0"/>
              <a:t>Study Design</a:t>
            </a:r>
          </a:p>
        </p:txBody>
      </p:sp>
      <p:sp>
        <p:nvSpPr>
          <p:cNvPr id="6" name="Content Placeholder 5">
            <a:extLst>
              <a:ext uri="{FF2B5EF4-FFF2-40B4-BE49-F238E27FC236}">
                <a16:creationId xmlns:a16="http://schemas.microsoft.com/office/drawing/2014/main" id="{62E58332-39D0-5FF1-A746-7FD2D0368F20}"/>
              </a:ext>
            </a:extLst>
          </p:cNvPr>
          <p:cNvSpPr>
            <a:spLocks noGrp="1"/>
          </p:cNvSpPr>
          <p:nvPr>
            <p:ph idx="1"/>
          </p:nvPr>
        </p:nvSpPr>
        <p:spPr/>
        <p:txBody>
          <a:bodyPr/>
          <a:lstStyle/>
          <a:p>
            <a:r>
              <a:rPr lang="en-US" dirty="0"/>
              <a:t>Observational cohort of 343 MSM couples</a:t>
            </a:r>
          </a:p>
          <a:p>
            <a:r>
              <a:rPr lang="en-US" dirty="0"/>
              <a:t>No requirements for person with HIV (PWH) to take ART (antiretroviral therapy), no requirements for person without HIV to take </a:t>
            </a:r>
            <a:r>
              <a:rPr lang="en-US" dirty="0" err="1"/>
              <a:t>PrEP</a:t>
            </a:r>
            <a:r>
              <a:rPr lang="en-US" dirty="0"/>
              <a:t> (pre-exposure prophylaxis)</a:t>
            </a:r>
          </a:p>
          <a:p>
            <a:r>
              <a:rPr lang="en-US" dirty="0"/>
              <a:t>Minimum of 2 clinic visits annually</a:t>
            </a:r>
          </a:p>
          <a:p>
            <a:pPr lvl="1"/>
            <a:r>
              <a:rPr lang="en-US" dirty="0"/>
              <a:t>Person with HIV had viral load (VL) tested</a:t>
            </a:r>
          </a:p>
          <a:p>
            <a:pPr lvl="1"/>
            <a:r>
              <a:rPr lang="en-US" dirty="0"/>
              <a:t>Person without HIV tested for HIV antibodies</a:t>
            </a:r>
          </a:p>
          <a:p>
            <a:pPr lvl="1"/>
            <a:r>
              <a:rPr lang="en-US" dirty="0"/>
              <a:t>Both tested for sexually transmitted infections (STIs)</a:t>
            </a:r>
          </a:p>
        </p:txBody>
      </p:sp>
      <p:sp>
        <p:nvSpPr>
          <p:cNvPr id="4" name="Slide Number Placeholder 3">
            <a:extLst>
              <a:ext uri="{FF2B5EF4-FFF2-40B4-BE49-F238E27FC236}">
                <a16:creationId xmlns:a16="http://schemas.microsoft.com/office/drawing/2014/main" id="{E9972293-CFBF-B0ED-76E8-FF77C1604206}"/>
              </a:ext>
            </a:extLst>
          </p:cNvPr>
          <p:cNvSpPr>
            <a:spLocks noGrp="1"/>
          </p:cNvSpPr>
          <p:nvPr>
            <p:ph type="sldNum" sz="quarter" idx="12"/>
          </p:nvPr>
        </p:nvSpPr>
        <p:spPr/>
        <p:txBody>
          <a:bodyPr/>
          <a:lstStyle/>
          <a:p>
            <a:fld id="{3D987DAA-A896-1841-BC8A-D645CCE33E3D}" type="slidenum">
              <a:rPr lang="en-US" smtClean="0">
                <a:solidFill>
                  <a:srgbClr val="FFFFFF"/>
                </a:solidFill>
              </a:rPr>
              <a:pPr/>
              <a:t>27</a:t>
            </a:fld>
            <a:endParaRPr lang="en-US" dirty="0">
              <a:solidFill>
                <a:srgbClr val="FFFFFF"/>
              </a:solidFill>
            </a:endParaRPr>
          </a:p>
        </p:txBody>
      </p:sp>
      <p:sp>
        <p:nvSpPr>
          <p:cNvPr id="8" name="TextBox 7">
            <a:extLst>
              <a:ext uri="{FF2B5EF4-FFF2-40B4-BE49-F238E27FC236}">
                <a16:creationId xmlns:a16="http://schemas.microsoft.com/office/drawing/2014/main" id="{B7CAB9DF-BBAC-29D4-9C9D-F4F23C6B004B}"/>
              </a:ext>
            </a:extLst>
          </p:cNvPr>
          <p:cNvSpPr txBox="1"/>
          <p:nvPr/>
        </p:nvSpPr>
        <p:spPr>
          <a:xfrm>
            <a:off x="1447799" y="4629150"/>
            <a:ext cx="7010399" cy="523220"/>
          </a:xfrm>
          <a:prstGeom prst="rect">
            <a:avLst/>
          </a:prstGeom>
          <a:noFill/>
        </p:spPr>
        <p:txBody>
          <a:bodyPr wrap="square" rtlCol="0">
            <a:spAutoFit/>
          </a:bodyPr>
          <a:lstStyle/>
          <a:p>
            <a:pPr algn="ctr"/>
            <a:r>
              <a:rPr lang="en-US" sz="1400" dirty="0">
                <a:solidFill>
                  <a:schemeClr val="bg1"/>
                </a:solidFill>
              </a:rPr>
              <a:t>https://kirby.unsw.edu.au/sites/default/files/kirby/news/Final-Analysis-Factsheet_20170711.pdf</a:t>
            </a:r>
          </a:p>
        </p:txBody>
      </p:sp>
    </p:spTree>
    <p:extLst>
      <p:ext uri="{BB962C8B-B14F-4D97-AF65-F5344CB8AC3E}">
        <p14:creationId xmlns:p14="http://schemas.microsoft.com/office/powerpoint/2010/main" val="323290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143D-B33B-ACDA-D9C1-BF95B18DB6A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06733E3C-BF2D-B680-EA07-46C91F1A7651}"/>
              </a:ext>
            </a:extLst>
          </p:cNvPr>
          <p:cNvSpPr>
            <a:spLocks noGrp="1"/>
          </p:cNvSpPr>
          <p:nvPr>
            <p:ph idx="1"/>
          </p:nvPr>
        </p:nvSpPr>
        <p:spPr/>
        <p:txBody>
          <a:bodyPr/>
          <a:lstStyle/>
          <a:p>
            <a:r>
              <a:rPr lang="en-US" dirty="0"/>
              <a:t>588 couple-years of follow up</a:t>
            </a:r>
          </a:p>
          <a:p>
            <a:r>
              <a:rPr lang="en-US" dirty="0"/>
              <a:t>16,800 acts of condomless anal sex</a:t>
            </a:r>
          </a:p>
          <a:p>
            <a:pPr lvl="1"/>
            <a:r>
              <a:rPr lang="en-US" dirty="0"/>
              <a:t>12,447 acts of condomless anal sex with undetectable VL in PWH, and partner not on </a:t>
            </a:r>
            <a:r>
              <a:rPr lang="en-US" dirty="0" err="1"/>
              <a:t>PrEP</a:t>
            </a:r>
            <a:endParaRPr lang="en-US" dirty="0"/>
          </a:p>
          <a:p>
            <a:r>
              <a:rPr lang="en-US" dirty="0"/>
              <a:t>No linked HIV transmissions</a:t>
            </a:r>
          </a:p>
          <a:p>
            <a:pPr lvl="1"/>
            <a:r>
              <a:rPr lang="en-US" dirty="0"/>
              <a:t>Genetic analysis of virus was different from partner with HIV</a:t>
            </a:r>
          </a:p>
          <a:p>
            <a:pPr lvl="1"/>
            <a:r>
              <a:rPr lang="en-US" dirty="0"/>
              <a:t>3 transmissions found were from outside the relationship</a:t>
            </a:r>
          </a:p>
        </p:txBody>
      </p:sp>
      <p:sp>
        <p:nvSpPr>
          <p:cNvPr id="4" name="Slide Number Placeholder 3">
            <a:extLst>
              <a:ext uri="{FF2B5EF4-FFF2-40B4-BE49-F238E27FC236}">
                <a16:creationId xmlns:a16="http://schemas.microsoft.com/office/drawing/2014/main" id="{283CB0DD-FC24-1FA2-9CB7-EDC28415BE38}"/>
              </a:ext>
            </a:extLst>
          </p:cNvPr>
          <p:cNvSpPr>
            <a:spLocks noGrp="1"/>
          </p:cNvSpPr>
          <p:nvPr>
            <p:ph type="sldNum" sz="quarter" idx="12"/>
          </p:nvPr>
        </p:nvSpPr>
        <p:spPr/>
        <p:txBody>
          <a:bodyPr/>
          <a:lstStyle/>
          <a:p>
            <a:fld id="{6E2D2B3B-882E-40F3-A32F-6DD516915044}" type="slidenum">
              <a:rPr lang="en-US" smtClean="0"/>
              <a:pPr/>
              <a:t>28</a:t>
            </a:fld>
            <a:endParaRPr lang="en-US"/>
          </a:p>
        </p:txBody>
      </p:sp>
      <p:sp>
        <p:nvSpPr>
          <p:cNvPr id="6" name="TextBox 5">
            <a:extLst>
              <a:ext uri="{FF2B5EF4-FFF2-40B4-BE49-F238E27FC236}">
                <a16:creationId xmlns:a16="http://schemas.microsoft.com/office/drawing/2014/main" id="{28D3EF9E-2BBF-DC58-6013-3F236040D7C7}"/>
              </a:ext>
            </a:extLst>
          </p:cNvPr>
          <p:cNvSpPr txBox="1"/>
          <p:nvPr/>
        </p:nvSpPr>
        <p:spPr>
          <a:xfrm>
            <a:off x="1371600" y="4729412"/>
            <a:ext cx="7010399" cy="307777"/>
          </a:xfrm>
          <a:prstGeom prst="rect">
            <a:avLst/>
          </a:prstGeom>
          <a:noFill/>
        </p:spPr>
        <p:txBody>
          <a:bodyPr wrap="square" rtlCol="0">
            <a:spAutoFit/>
          </a:bodyPr>
          <a:lstStyle/>
          <a:p>
            <a:pPr algn="ctr"/>
            <a:r>
              <a:rPr lang="en-US" sz="1400" dirty="0">
                <a:solidFill>
                  <a:schemeClr val="bg1"/>
                </a:solidFill>
              </a:rPr>
              <a:t>https://www.thelancet.com/journals/lanhiv/article/PIIS2352-3018(18)30132-2/fulltext</a:t>
            </a:r>
          </a:p>
        </p:txBody>
      </p:sp>
    </p:spTree>
    <p:extLst>
      <p:ext uri="{BB962C8B-B14F-4D97-AF65-F5344CB8AC3E}">
        <p14:creationId xmlns:p14="http://schemas.microsoft.com/office/powerpoint/2010/main" val="17578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3CB0DD-FC24-1FA2-9CB7-EDC28415BE38}"/>
              </a:ext>
            </a:extLst>
          </p:cNvPr>
          <p:cNvSpPr>
            <a:spLocks noGrp="1"/>
          </p:cNvSpPr>
          <p:nvPr>
            <p:ph type="sldNum" sz="quarter" idx="12"/>
          </p:nvPr>
        </p:nvSpPr>
        <p:spPr/>
        <p:txBody>
          <a:bodyPr/>
          <a:lstStyle/>
          <a:p>
            <a:fld id="{6E2D2B3B-882E-40F3-A32F-6DD516915044}" type="slidenum">
              <a:rPr lang="en-US" smtClean="0"/>
              <a:pPr/>
              <a:t>29</a:t>
            </a:fld>
            <a:endParaRPr lang="en-US"/>
          </a:p>
        </p:txBody>
      </p:sp>
      <p:pic>
        <p:nvPicPr>
          <p:cNvPr id="11" name="Picture 10">
            <a:extLst>
              <a:ext uri="{FF2B5EF4-FFF2-40B4-BE49-F238E27FC236}">
                <a16:creationId xmlns:a16="http://schemas.microsoft.com/office/drawing/2014/main" id="{9D79140A-8A54-75AD-EB51-BC866417B91B}"/>
              </a:ext>
            </a:extLst>
          </p:cNvPr>
          <p:cNvPicPr>
            <a:picLocks noChangeAspect="1"/>
          </p:cNvPicPr>
          <p:nvPr/>
        </p:nvPicPr>
        <p:blipFill>
          <a:blip r:embed="rId3"/>
          <a:stretch>
            <a:fillRect/>
          </a:stretch>
        </p:blipFill>
        <p:spPr>
          <a:xfrm>
            <a:off x="382306" y="0"/>
            <a:ext cx="8379388" cy="4670996"/>
          </a:xfrm>
          <a:prstGeom prst="rect">
            <a:avLst/>
          </a:prstGeom>
        </p:spPr>
      </p:pic>
      <p:sp>
        <p:nvSpPr>
          <p:cNvPr id="13" name="TextBox 12">
            <a:extLst>
              <a:ext uri="{FF2B5EF4-FFF2-40B4-BE49-F238E27FC236}">
                <a16:creationId xmlns:a16="http://schemas.microsoft.com/office/drawing/2014/main" id="{2F0E1338-F41D-C625-E0B9-FBBA34D6B3D1}"/>
              </a:ext>
            </a:extLst>
          </p:cNvPr>
          <p:cNvSpPr txBox="1"/>
          <p:nvPr/>
        </p:nvSpPr>
        <p:spPr>
          <a:xfrm>
            <a:off x="1447799" y="4629150"/>
            <a:ext cx="7010399" cy="523220"/>
          </a:xfrm>
          <a:prstGeom prst="rect">
            <a:avLst/>
          </a:prstGeom>
          <a:noFill/>
        </p:spPr>
        <p:txBody>
          <a:bodyPr wrap="square" rtlCol="0">
            <a:spAutoFit/>
          </a:bodyPr>
          <a:lstStyle/>
          <a:p>
            <a:pPr algn="ctr"/>
            <a:r>
              <a:rPr lang="en-US" sz="1400" dirty="0">
                <a:solidFill>
                  <a:schemeClr val="bg1"/>
                </a:solidFill>
              </a:rPr>
              <a:t>https://kirby.unsw.edu.au/sites/default/files/kirby/news/Final-Analysis-Factsheet_20170711.pdf</a:t>
            </a:r>
          </a:p>
        </p:txBody>
      </p:sp>
    </p:spTree>
    <p:extLst>
      <p:ext uri="{BB962C8B-B14F-4D97-AF65-F5344CB8AC3E}">
        <p14:creationId xmlns:p14="http://schemas.microsoft.com/office/powerpoint/2010/main" val="304265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276350"/>
            <a:ext cx="8315569" cy="3124200"/>
          </a:xfrm>
        </p:spPr>
        <p:txBody>
          <a:bodyPr>
            <a:normAutofit/>
          </a:bodyPr>
          <a:lstStyle/>
          <a:p>
            <a:pPr marL="514350" indent="-514350">
              <a:spcAft>
                <a:spcPts val="1200"/>
              </a:spcAft>
              <a:buFont typeface="+mj-lt"/>
              <a:buAutoNum type="arabicPeriod"/>
            </a:pPr>
            <a:r>
              <a:rPr lang="en-US" kern="900" dirty="0">
                <a:solidFill>
                  <a:srgbClr val="000000"/>
                </a:solidFill>
                <a:effectLst/>
                <a:latin typeface="+mj-lt"/>
                <a:ea typeface="MS Mincho" panose="02020609040205080304" pitchFamily="49" charset="-128"/>
                <a:cs typeface="Times New Roman" panose="02020603050405020304" pitchFamily="18" charset="0"/>
              </a:rPr>
              <a:t>Review the evidence of HIV viral suppression and the impact it has on transmission</a:t>
            </a:r>
          </a:p>
          <a:p>
            <a:pPr marL="514350" indent="-514350">
              <a:spcAft>
                <a:spcPts val="1200"/>
              </a:spcAft>
              <a:buFont typeface="+mj-lt"/>
              <a:buAutoNum type="arabicPeriod"/>
            </a:pPr>
            <a:r>
              <a:rPr lang="en-US" kern="900" dirty="0">
                <a:solidFill>
                  <a:srgbClr val="000000"/>
                </a:solidFill>
                <a:effectLst/>
                <a:ea typeface="MS Mincho" panose="02020609040205080304" pitchFamily="49" charset="-128"/>
                <a:cs typeface="Times New Roman" panose="02020603050405020304" pitchFamily="18" charset="0"/>
              </a:rPr>
              <a:t>Understand how treatment as prevention can reduce the spread of HIV</a:t>
            </a:r>
          </a:p>
          <a:p>
            <a:pPr marL="514350" indent="-514350">
              <a:spcAft>
                <a:spcPts val="1200"/>
              </a:spcAft>
              <a:buFont typeface="+mj-lt"/>
              <a:buAutoNum type="arabicPeriod"/>
            </a:pPr>
            <a:r>
              <a:rPr lang="en-US" kern="900" dirty="0">
                <a:solidFill>
                  <a:srgbClr val="000000"/>
                </a:solidFill>
                <a:effectLst/>
                <a:latin typeface="+mj-lt"/>
                <a:ea typeface="MS Mincho" panose="02020609040205080304" pitchFamily="49" charset="-128"/>
                <a:cs typeface="Times New Roman" panose="02020603050405020304" pitchFamily="18" charset="0"/>
              </a:rPr>
              <a:t>Identify when partner testing &amp; treatment can be recommended</a:t>
            </a:r>
            <a:endParaRPr lang="en-US" sz="3200" dirty="0">
              <a:latin typeface="+mj-lt"/>
            </a:endParaRPr>
          </a:p>
          <a:p>
            <a:pPr marL="514350" indent="-514350">
              <a:buFont typeface="+mj-lt"/>
              <a:buAutoNum type="arabicPeriod"/>
            </a:pPr>
            <a:endParaRPr lang="en-US" sz="800"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5790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0D588-4145-F224-114F-2CCD835EEB14}"/>
              </a:ext>
            </a:extLst>
          </p:cNvPr>
          <p:cNvSpPr>
            <a:spLocks noGrp="1"/>
          </p:cNvSpPr>
          <p:nvPr>
            <p:ph type="title"/>
          </p:nvPr>
        </p:nvSpPr>
        <p:spPr>
          <a:xfrm>
            <a:off x="76200" y="1809750"/>
            <a:ext cx="9004228" cy="876300"/>
          </a:xfrm>
        </p:spPr>
        <p:txBody>
          <a:bodyPr/>
          <a:lstStyle/>
          <a:p>
            <a:pPr algn="ctr"/>
            <a:r>
              <a:rPr lang="en-US" sz="4800" dirty="0"/>
              <a:t>Partner 2 study</a:t>
            </a:r>
          </a:p>
        </p:txBody>
      </p:sp>
      <p:sp>
        <p:nvSpPr>
          <p:cNvPr id="4" name="Slide Number Placeholder 3">
            <a:extLst>
              <a:ext uri="{FF2B5EF4-FFF2-40B4-BE49-F238E27FC236}">
                <a16:creationId xmlns:a16="http://schemas.microsoft.com/office/drawing/2014/main" id="{4401E2B7-6A1E-493F-35D2-6455DDF72F9A}"/>
              </a:ext>
            </a:extLst>
          </p:cNvPr>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289337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7F023-4718-EE6E-EF52-DD10A9627D01}"/>
              </a:ext>
            </a:extLst>
          </p:cNvPr>
          <p:cNvSpPr>
            <a:spLocks noGrp="1"/>
          </p:cNvSpPr>
          <p:nvPr>
            <p:ph type="title"/>
          </p:nvPr>
        </p:nvSpPr>
        <p:spPr/>
        <p:txBody>
          <a:bodyPr/>
          <a:lstStyle/>
          <a:p>
            <a:r>
              <a:rPr lang="en-US" dirty="0"/>
              <a:t>Study Design</a:t>
            </a:r>
          </a:p>
        </p:txBody>
      </p:sp>
      <p:sp>
        <p:nvSpPr>
          <p:cNvPr id="6" name="Content Placeholder 5">
            <a:extLst>
              <a:ext uri="{FF2B5EF4-FFF2-40B4-BE49-F238E27FC236}">
                <a16:creationId xmlns:a16="http://schemas.microsoft.com/office/drawing/2014/main" id="{E0556285-3E7F-6C86-4D0A-0F9E100F4CC0}"/>
              </a:ext>
            </a:extLst>
          </p:cNvPr>
          <p:cNvSpPr>
            <a:spLocks noGrp="1"/>
          </p:cNvSpPr>
          <p:nvPr>
            <p:ph idx="1"/>
          </p:nvPr>
        </p:nvSpPr>
        <p:spPr/>
        <p:txBody>
          <a:bodyPr/>
          <a:lstStyle/>
          <a:p>
            <a:r>
              <a:rPr lang="en-US" dirty="0"/>
              <a:t>Second phase of PARTNER study- only gay couples</a:t>
            </a:r>
          </a:p>
          <a:p>
            <a:pPr lvl="1"/>
            <a:r>
              <a:rPr lang="en-US" dirty="0"/>
              <a:t>972 couples recruited between 2010 – 2017</a:t>
            </a:r>
          </a:p>
          <a:p>
            <a:pPr lvl="1"/>
            <a:r>
              <a:rPr lang="en-US" dirty="0"/>
              <a:t>Data collected every 4-6 months</a:t>
            </a:r>
          </a:p>
          <a:p>
            <a:r>
              <a:rPr lang="en-US" dirty="0"/>
              <a:t>1593 observation years of follow up data from 782 couples</a:t>
            </a:r>
          </a:p>
          <a:p>
            <a:pPr lvl="1"/>
            <a:r>
              <a:rPr lang="en-US" dirty="0"/>
              <a:t>Those not included reported no acts of condomless anal sex, a partner using PEP/PREP, or were missing results (HIV or VL tests)</a:t>
            </a:r>
          </a:p>
        </p:txBody>
      </p:sp>
      <p:sp>
        <p:nvSpPr>
          <p:cNvPr id="4" name="Slide Number Placeholder 3">
            <a:extLst>
              <a:ext uri="{FF2B5EF4-FFF2-40B4-BE49-F238E27FC236}">
                <a16:creationId xmlns:a16="http://schemas.microsoft.com/office/drawing/2014/main" id="{EC10B727-C519-F1BF-7111-E1494A69FB26}"/>
              </a:ext>
            </a:extLst>
          </p:cNvPr>
          <p:cNvSpPr>
            <a:spLocks noGrp="1"/>
          </p:cNvSpPr>
          <p:nvPr>
            <p:ph type="sldNum" sz="quarter" idx="12"/>
          </p:nvPr>
        </p:nvSpPr>
        <p:spPr/>
        <p:txBody>
          <a:bodyPr/>
          <a:lstStyle/>
          <a:p>
            <a:fld id="{3D987DAA-A896-1841-BC8A-D645CCE33E3D}" type="slidenum">
              <a:rPr lang="en-US" smtClean="0">
                <a:solidFill>
                  <a:srgbClr val="FFFFFF"/>
                </a:solidFill>
              </a:rPr>
              <a:pPr/>
              <a:t>31</a:t>
            </a:fld>
            <a:endParaRPr lang="en-US" dirty="0">
              <a:solidFill>
                <a:srgbClr val="FFFFFF"/>
              </a:solidFill>
            </a:endParaRPr>
          </a:p>
        </p:txBody>
      </p:sp>
      <p:sp>
        <p:nvSpPr>
          <p:cNvPr id="8" name="TextBox 7">
            <a:extLst>
              <a:ext uri="{FF2B5EF4-FFF2-40B4-BE49-F238E27FC236}">
                <a16:creationId xmlns:a16="http://schemas.microsoft.com/office/drawing/2014/main" id="{993888A9-B7C4-112E-C5FB-97DFBBAA14F2}"/>
              </a:ext>
            </a:extLst>
          </p:cNvPr>
          <p:cNvSpPr txBox="1"/>
          <p:nvPr/>
        </p:nvSpPr>
        <p:spPr>
          <a:xfrm>
            <a:off x="1371600" y="4729412"/>
            <a:ext cx="7010399" cy="307777"/>
          </a:xfrm>
          <a:prstGeom prst="rect">
            <a:avLst/>
          </a:prstGeom>
          <a:noFill/>
        </p:spPr>
        <p:txBody>
          <a:bodyPr wrap="square" rtlCol="0">
            <a:spAutoFit/>
          </a:bodyPr>
          <a:lstStyle/>
          <a:p>
            <a:pPr algn="ctr"/>
            <a:r>
              <a:rPr lang="en-US" sz="1400" dirty="0">
                <a:solidFill>
                  <a:schemeClr val="bg1"/>
                </a:solidFill>
              </a:rPr>
              <a:t>https://www.ncbi.nlm.nih.gov/pmc/articles/PMC6584382/</a:t>
            </a:r>
          </a:p>
        </p:txBody>
      </p:sp>
    </p:spTree>
    <p:extLst>
      <p:ext uri="{BB962C8B-B14F-4D97-AF65-F5344CB8AC3E}">
        <p14:creationId xmlns:p14="http://schemas.microsoft.com/office/powerpoint/2010/main" val="389733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C40CCD-1BA9-A326-5636-D55FD675370E}"/>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8" name="TextBox 7">
            <a:extLst>
              <a:ext uri="{FF2B5EF4-FFF2-40B4-BE49-F238E27FC236}">
                <a16:creationId xmlns:a16="http://schemas.microsoft.com/office/drawing/2014/main" id="{A263A273-5B66-1020-4F79-A50EC82D01E6}"/>
              </a:ext>
            </a:extLst>
          </p:cNvPr>
          <p:cNvSpPr txBox="1"/>
          <p:nvPr/>
        </p:nvSpPr>
        <p:spPr>
          <a:xfrm>
            <a:off x="1371600" y="4729412"/>
            <a:ext cx="7010399" cy="307777"/>
          </a:xfrm>
          <a:prstGeom prst="rect">
            <a:avLst/>
          </a:prstGeom>
          <a:noFill/>
        </p:spPr>
        <p:txBody>
          <a:bodyPr wrap="square" rtlCol="0">
            <a:spAutoFit/>
          </a:bodyPr>
          <a:lstStyle/>
          <a:p>
            <a:pPr algn="ctr"/>
            <a:r>
              <a:rPr lang="en-US" sz="1400" dirty="0">
                <a:solidFill>
                  <a:schemeClr val="bg1"/>
                </a:solidFill>
              </a:rPr>
              <a:t>https://www.ncbi.nlm.nih.gov/pmc/articles/PMC6584382/</a:t>
            </a:r>
          </a:p>
        </p:txBody>
      </p:sp>
      <p:pic>
        <p:nvPicPr>
          <p:cNvPr id="9" name="Content Placeholder 4">
            <a:extLst>
              <a:ext uri="{FF2B5EF4-FFF2-40B4-BE49-F238E27FC236}">
                <a16:creationId xmlns:a16="http://schemas.microsoft.com/office/drawing/2014/main" id="{3A423EDC-A796-1948-9EE0-95E1510E8B3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9594" y="858091"/>
            <a:ext cx="9060834" cy="377105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DE78BDF8-6954-12FE-A996-CCA91F40908D}"/>
              </a:ext>
            </a:extLst>
          </p:cNvPr>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145438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E3A3DC9-EFFB-4847-86A6-80613411E4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26" b="5264"/>
          <a:stretch/>
        </p:blipFill>
        <p:spPr>
          <a:xfrm>
            <a:off x="1357827" y="0"/>
            <a:ext cx="6428346" cy="4669035"/>
          </a:xfrm>
        </p:spPr>
      </p:pic>
      <p:sp>
        <p:nvSpPr>
          <p:cNvPr id="4" name="Slide Number Placeholder 3">
            <a:extLst>
              <a:ext uri="{FF2B5EF4-FFF2-40B4-BE49-F238E27FC236}">
                <a16:creationId xmlns:a16="http://schemas.microsoft.com/office/drawing/2014/main" id="{9F1CCF96-DF5F-5745-BCF7-586475A8C5E4}"/>
              </a:ext>
            </a:extLst>
          </p:cNvPr>
          <p:cNvSpPr>
            <a:spLocks noGrp="1"/>
          </p:cNvSpPr>
          <p:nvPr>
            <p:ph type="sldNum" sz="quarter" idx="12"/>
          </p:nvPr>
        </p:nvSpPr>
        <p:spPr/>
        <p:txBody>
          <a:bodyPr/>
          <a:lstStyle/>
          <a:p>
            <a:fld id="{6E2D2B3B-882E-40F3-A32F-6DD516915044}" type="slidenum">
              <a:rPr lang="en-US" smtClean="0"/>
              <a:pPr/>
              <a:t>33</a:t>
            </a:fld>
            <a:endParaRPr lang="en-US"/>
          </a:p>
        </p:txBody>
      </p:sp>
      <p:sp>
        <p:nvSpPr>
          <p:cNvPr id="7" name="TextBox 6">
            <a:extLst>
              <a:ext uri="{FF2B5EF4-FFF2-40B4-BE49-F238E27FC236}">
                <a16:creationId xmlns:a16="http://schemas.microsoft.com/office/drawing/2014/main" id="{62F89724-7933-578E-ECAD-2CCA0E8106A9}"/>
              </a:ext>
            </a:extLst>
          </p:cNvPr>
          <p:cNvSpPr txBox="1"/>
          <p:nvPr/>
        </p:nvSpPr>
        <p:spPr>
          <a:xfrm>
            <a:off x="1676400" y="4683605"/>
            <a:ext cx="6629400" cy="507831"/>
          </a:xfrm>
          <a:prstGeom prst="rect">
            <a:avLst/>
          </a:prstGeom>
          <a:noFill/>
        </p:spPr>
        <p:txBody>
          <a:bodyPr wrap="square" rtlCol="0">
            <a:spAutoFit/>
          </a:bodyPr>
          <a:lstStyle/>
          <a:p>
            <a:pPr algn="ctr"/>
            <a:r>
              <a:rPr lang="en-US" sz="1350" dirty="0">
                <a:solidFill>
                  <a:schemeClr val="bg1"/>
                </a:solidFill>
              </a:rPr>
              <a:t>https://www.niaid.nih.gov/news-events/science-clear-hiv-undetectable-equals-untransmittable</a:t>
            </a:r>
          </a:p>
        </p:txBody>
      </p:sp>
    </p:spTree>
    <p:extLst>
      <p:ext uri="{BB962C8B-B14F-4D97-AF65-F5344CB8AC3E}">
        <p14:creationId xmlns:p14="http://schemas.microsoft.com/office/powerpoint/2010/main" val="366719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3A88-1F07-123F-A3D8-0DBAE85C84A5}"/>
              </a:ext>
            </a:extLst>
          </p:cNvPr>
          <p:cNvSpPr>
            <a:spLocks noGrp="1"/>
          </p:cNvSpPr>
          <p:nvPr>
            <p:ph type="title"/>
          </p:nvPr>
        </p:nvSpPr>
        <p:spPr/>
        <p:txBody>
          <a:bodyPr/>
          <a:lstStyle/>
          <a:p>
            <a:r>
              <a:rPr lang="en-US" dirty="0"/>
              <a:t>U = U is a Game Changer</a:t>
            </a:r>
          </a:p>
        </p:txBody>
      </p:sp>
      <p:sp>
        <p:nvSpPr>
          <p:cNvPr id="3" name="Content Placeholder 2">
            <a:extLst>
              <a:ext uri="{FF2B5EF4-FFF2-40B4-BE49-F238E27FC236}">
                <a16:creationId xmlns:a16="http://schemas.microsoft.com/office/drawing/2014/main" id="{1BBD71C1-5193-2201-0FF8-E450DEC93306}"/>
              </a:ext>
            </a:extLst>
          </p:cNvPr>
          <p:cNvSpPr>
            <a:spLocks noGrp="1"/>
          </p:cNvSpPr>
          <p:nvPr>
            <p:ph idx="1"/>
          </p:nvPr>
        </p:nvSpPr>
        <p:spPr/>
        <p:txBody>
          <a:bodyPr>
            <a:normAutofit fontScale="92500" lnSpcReduction="10000"/>
          </a:bodyPr>
          <a:lstStyle/>
          <a:p>
            <a:pPr>
              <a:tabLst>
                <a:tab pos="748067" algn="l"/>
              </a:tabLst>
            </a:pPr>
            <a:r>
              <a:rPr lang="en-US" sz="2400" dirty="0"/>
              <a:t>Transforms social, sexual, &amp; reproductive lives</a:t>
            </a:r>
          </a:p>
          <a:p>
            <a:pPr>
              <a:tabLst>
                <a:tab pos="748067" algn="l"/>
              </a:tabLst>
            </a:pPr>
            <a:endParaRPr lang="en-US" sz="2400" dirty="0"/>
          </a:p>
          <a:p>
            <a:pPr>
              <a:tabLst>
                <a:tab pos="748067" algn="l"/>
              </a:tabLst>
            </a:pPr>
            <a:r>
              <a:rPr lang="en-US" sz="2400" dirty="0"/>
              <a:t>Dismantles HIV stigma</a:t>
            </a:r>
          </a:p>
          <a:p>
            <a:pPr>
              <a:tabLst>
                <a:tab pos="748067" algn="l"/>
              </a:tabLst>
            </a:pPr>
            <a:endParaRPr lang="en-US" sz="2400" dirty="0"/>
          </a:p>
          <a:p>
            <a:pPr>
              <a:tabLst>
                <a:tab pos="748067" algn="l"/>
              </a:tabLst>
            </a:pPr>
            <a:r>
              <a:rPr lang="en-US" sz="2400" dirty="0"/>
              <a:t>Encourages getting tested and starting and staying on treatment and in care</a:t>
            </a:r>
          </a:p>
          <a:p>
            <a:pPr>
              <a:tabLst>
                <a:tab pos="748067" algn="l"/>
              </a:tabLst>
            </a:pPr>
            <a:endParaRPr lang="en-US" sz="2400" dirty="0"/>
          </a:p>
          <a:p>
            <a:pPr>
              <a:tabLst>
                <a:tab pos="748067" algn="l"/>
              </a:tabLst>
            </a:pPr>
            <a:r>
              <a:rPr lang="en-US" sz="2400" dirty="0"/>
              <a:t>Provides a strong public health argument for eliminating barriers to universal access (The third U = Universal) </a:t>
            </a:r>
          </a:p>
          <a:p>
            <a:endParaRPr lang="en-US" dirty="0"/>
          </a:p>
        </p:txBody>
      </p:sp>
      <p:sp>
        <p:nvSpPr>
          <p:cNvPr id="4" name="Slide Number Placeholder 3">
            <a:extLst>
              <a:ext uri="{FF2B5EF4-FFF2-40B4-BE49-F238E27FC236}">
                <a16:creationId xmlns:a16="http://schemas.microsoft.com/office/drawing/2014/main" id="{9EDEEF7D-D951-5BD8-ED65-B8DD4DCE139E}"/>
              </a:ext>
            </a:extLst>
          </p:cNvPr>
          <p:cNvSpPr>
            <a:spLocks noGrp="1"/>
          </p:cNvSpPr>
          <p:nvPr>
            <p:ph type="sldNum" sz="quarter" idx="12"/>
          </p:nvPr>
        </p:nvSpPr>
        <p:spPr/>
        <p:txBody>
          <a:bodyPr/>
          <a:lstStyle/>
          <a:p>
            <a:fld id="{6E2D2B3B-882E-40F3-A32F-6DD516915044}" type="slidenum">
              <a:rPr lang="en-US" smtClean="0"/>
              <a:pPr/>
              <a:t>34</a:t>
            </a:fld>
            <a:endParaRPr lang="en-US"/>
          </a:p>
        </p:txBody>
      </p:sp>
      <p:pic>
        <p:nvPicPr>
          <p:cNvPr id="5" name="Graphic 4" descr="High Voltage">
            <a:extLst>
              <a:ext uri="{FF2B5EF4-FFF2-40B4-BE49-F238E27FC236}">
                <a16:creationId xmlns:a16="http://schemas.microsoft.com/office/drawing/2014/main" id="{4CE1CFDA-60DB-157A-BD56-EC570986AC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098" y="1862965"/>
            <a:ext cx="405765" cy="405765"/>
          </a:xfrm>
          <a:prstGeom prst="rect">
            <a:avLst/>
          </a:prstGeom>
        </p:spPr>
      </p:pic>
      <p:pic>
        <p:nvPicPr>
          <p:cNvPr id="6" name="Graphic 5" descr="Heart">
            <a:extLst>
              <a:ext uri="{FF2B5EF4-FFF2-40B4-BE49-F238E27FC236}">
                <a16:creationId xmlns:a16="http://schemas.microsoft.com/office/drawing/2014/main" id="{AA491948-8A37-34FA-95E2-6CF510483C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368" y="1123950"/>
            <a:ext cx="468464" cy="468464"/>
          </a:xfrm>
          <a:prstGeom prst="rect">
            <a:avLst/>
          </a:prstGeom>
        </p:spPr>
      </p:pic>
      <p:pic>
        <p:nvPicPr>
          <p:cNvPr id="7" name="Picture 4" descr="Image result for raised fist icon">
            <a:extLst>
              <a:ext uri="{FF2B5EF4-FFF2-40B4-BE49-F238E27FC236}">
                <a16:creationId xmlns:a16="http://schemas.microsoft.com/office/drawing/2014/main" id="{4A421CCA-DB43-697F-AE0B-66C9F8F20761}"/>
              </a:ext>
            </a:extLst>
          </p:cNvPr>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469" y="3812384"/>
            <a:ext cx="322337" cy="435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6488F3F6-13D6-CA3B-2072-643749DDD05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78156" y="2767182"/>
            <a:ext cx="381650" cy="381650"/>
          </a:xfrm>
          <a:prstGeom prst="rect">
            <a:avLst/>
          </a:prstGeom>
        </p:spPr>
      </p:pic>
    </p:spTree>
    <p:extLst>
      <p:ext uri="{BB962C8B-B14F-4D97-AF65-F5344CB8AC3E}">
        <p14:creationId xmlns:p14="http://schemas.microsoft.com/office/powerpoint/2010/main" val="64925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AE90-C40C-C832-42F7-88AB89F05A5A}"/>
              </a:ext>
            </a:extLst>
          </p:cNvPr>
          <p:cNvSpPr>
            <a:spLocks noGrp="1"/>
          </p:cNvSpPr>
          <p:nvPr>
            <p:ph type="title"/>
          </p:nvPr>
        </p:nvSpPr>
        <p:spPr/>
        <p:txBody>
          <a:bodyPr/>
          <a:lstStyle/>
          <a:p>
            <a:pPr algn="ctr"/>
            <a:r>
              <a:rPr lang="en-US" dirty="0"/>
              <a:t>Hesitation with U=U</a:t>
            </a:r>
          </a:p>
        </p:txBody>
      </p:sp>
      <p:sp>
        <p:nvSpPr>
          <p:cNvPr id="5" name="Content Placeholder 4">
            <a:extLst>
              <a:ext uri="{FF2B5EF4-FFF2-40B4-BE49-F238E27FC236}">
                <a16:creationId xmlns:a16="http://schemas.microsoft.com/office/drawing/2014/main" id="{1FDD4AC1-7847-3DC6-FBCF-028D5F627E11}"/>
              </a:ext>
            </a:extLst>
          </p:cNvPr>
          <p:cNvSpPr>
            <a:spLocks noGrp="1"/>
          </p:cNvSpPr>
          <p:nvPr>
            <p:ph sz="half" idx="1"/>
          </p:nvPr>
        </p:nvSpPr>
        <p:spPr/>
        <p:txBody>
          <a:bodyPr>
            <a:normAutofit/>
          </a:bodyPr>
          <a:lstStyle/>
          <a:p>
            <a:r>
              <a:rPr lang="en-US" sz="2800" dirty="0"/>
              <a:t>Suppressed VL vs undetectable VL</a:t>
            </a:r>
          </a:p>
          <a:p>
            <a:endParaRPr lang="en-US" sz="2800" dirty="0"/>
          </a:p>
          <a:p>
            <a:endParaRPr lang="en-US" sz="2800" dirty="0"/>
          </a:p>
          <a:p>
            <a:r>
              <a:rPr lang="en-US" sz="2800" dirty="0"/>
              <a:t>Blip in VL</a:t>
            </a:r>
          </a:p>
        </p:txBody>
      </p:sp>
      <p:sp>
        <p:nvSpPr>
          <p:cNvPr id="6" name="Content Placeholder 5">
            <a:extLst>
              <a:ext uri="{FF2B5EF4-FFF2-40B4-BE49-F238E27FC236}">
                <a16:creationId xmlns:a16="http://schemas.microsoft.com/office/drawing/2014/main" id="{D65B0BB0-693E-C641-70D8-F818CCC41F71}"/>
              </a:ext>
            </a:extLst>
          </p:cNvPr>
          <p:cNvSpPr>
            <a:spLocks noGrp="1"/>
          </p:cNvSpPr>
          <p:nvPr>
            <p:ph sz="half" idx="2"/>
          </p:nvPr>
        </p:nvSpPr>
        <p:spPr>
          <a:xfrm>
            <a:off x="3962400" y="1152144"/>
            <a:ext cx="5029200" cy="3323480"/>
          </a:xfrm>
        </p:spPr>
        <p:txBody>
          <a:bodyPr>
            <a:normAutofit/>
          </a:bodyPr>
          <a:lstStyle/>
          <a:p>
            <a:pPr indent="-342900">
              <a:buFont typeface="Wingdings" panose="05000000000000000000" pitchFamily="2" charset="2"/>
              <a:buChar char="Ø"/>
            </a:pPr>
            <a:r>
              <a:rPr lang="en-US" sz="2400" dirty="0"/>
              <a:t>For the purposes of U=U, the term "undetectable" is used synonymously with the term "virally suppressed”</a:t>
            </a:r>
          </a:p>
          <a:p>
            <a:pPr marL="160735" indent="-160735">
              <a:buFont typeface="Arial" panose="020B0604020202020204" pitchFamily="34" charset="0"/>
              <a:buChar char="•"/>
            </a:pPr>
            <a:endParaRPr lang="en-US" sz="2400" dirty="0"/>
          </a:p>
          <a:p>
            <a:pPr indent="-342900">
              <a:buFont typeface="Wingdings" panose="05000000000000000000" pitchFamily="2" charset="2"/>
              <a:buChar char="Ø"/>
            </a:pPr>
            <a:r>
              <a:rPr lang="en-US" sz="2400" dirty="0"/>
              <a:t>Most viral load blips are short-lasting and of no significance</a:t>
            </a:r>
            <a:endParaRPr lang="en-US" dirty="0"/>
          </a:p>
        </p:txBody>
      </p:sp>
      <p:sp>
        <p:nvSpPr>
          <p:cNvPr id="4" name="Slide Number Placeholder 3">
            <a:extLst>
              <a:ext uri="{FF2B5EF4-FFF2-40B4-BE49-F238E27FC236}">
                <a16:creationId xmlns:a16="http://schemas.microsoft.com/office/drawing/2014/main" id="{28543FE7-543E-91B8-A4F2-3097ECB4EC65}"/>
              </a:ext>
            </a:extLst>
          </p:cNvPr>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2284352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72C58B-77E7-C883-01B5-9205CDCDAA33}"/>
              </a:ext>
            </a:extLst>
          </p:cNvPr>
          <p:cNvSpPr>
            <a:spLocks noGrp="1"/>
          </p:cNvSpPr>
          <p:nvPr>
            <p:ph type="title"/>
          </p:nvPr>
        </p:nvSpPr>
        <p:spPr/>
        <p:txBody>
          <a:bodyPr/>
          <a:lstStyle/>
          <a:p>
            <a:pPr algn="ctr"/>
            <a:r>
              <a:rPr lang="en-US" dirty="0"/>
              <a:t>Language Matters</a:t>
            </a:r>
          </a:p>
        </p:txBody>
      </p:sp>
      <p:sp>
        <p:nvSpPr>
          <p:cNvPr id="8" name="Text Placeholder 7">
            <a:extLst>
              <a:ext uri="{FF2B5EF4-FFF2-40B4-BE49-F238E27FC236}">
                <a16:creationId xmlns:a16="http://schemas.microsoft.com/office/drawing/2014/main" id="{8548D2E0-0CB4-905E-5F61-D98C5E676BBA}"/>
              </a:ext>
            </a:extLst>
          </p:cNvPr>
          <p:cNvSpPr>
            <a:spLocks noGrp="1"/>
          </p:cNvSpPr>
          <p:nvPr>
            <p:ph type="body" idx="1"/>
          </p:nvPr>
        </p:nvSpPr>
        <p:spPr>
          <a:xfrm>
            <a:off x="457200" y="971550"/>
            <a:ext cx="3890108" cy="479822"/>
          </a:xfrm>
        </p:spPr>
        <p:txBody>
          <a:bodyPr/>
          <a:lstStyle/>
          <a:p>
            <a:r>
              <a:rPr lang="en-US" u="sng" dirty="0"/>
              <a:t>Do Say</a:t>
            </a:r>
            <a:r>
              <a:rPr lang="en-US" dirty="0"/>
              <a:t>:</a:t>
            </a:r>
          </a:p>
        </p:txBody>
      </p:sp>
      <p:sp>
        <p:nvSpPr>
          <p:cNvPr id="9" name="Content Placeholder 8">
            <a:extLst>
              <a:ext uri="{FF2B5EF4-FFF2-40B4-BE49-F238E27FC236}">
                <a16:creationId xmlns:a16="http://schemas.microsoft.com/office/drawing/2014/main" id="{75708994-F708-4B3A-E368-FFE755A05852}"/>
              </a:ext>
            </a:extLst>
          </p:cNvPr>
          <p:cNvSpPr>
            <a:spLocks noGrp="1"/>
          </p:cNvSpPr>
          <p:nvPr>
            <p:ph sz="half" idx="2"/>
          </p:nvPr>
        </p:nvSpPr>
        <p:spPr>
          <a:xfrm>
            <a:off x="457200" y="1451372"/>
            <a:ext cx="3890108" cy="3024253"/>
          </a:xfrm>
        </p:spPr>
        <p:txBody>
          <a:bodyPr vert="horz" lIns="91440" tIns="45720" rIns="91440" bIns="45720" rtlCol="0" anchor="t">
            <a:normAutofit lnSpcReduction="10000"/>
          </a:bodyPr>
          <a:lstStyle/>
          <a:p>
            <a:pPr marL="457200" indent="-342900" defTabSz="514350">
              <a:buClr>
                <a:srgbClr val="D6201A"/>
              </a:buClr>
              <a:buFont typeface="Wingdings" panose="05000000000000000000" pitchFamily="2" charset="2"/>
              <a:buChar char="ü"/>
              <a:defRPr/>
            </a:pPr>
            <a:r>
              <a:rPr lang="en-US" sz="2400" kern="0" dirty="0">
                <a:cs typeface="Arial"/>
                <a:sym typeface="Arial"/>
              </a:rPr>
              <a:t>Can’t pass it on</a:t>
            </a:r>
            <a:endParaRPr lang="en-US"/>
          </a:p>
          <a:p>
            <a:pPr marL="457200" indent="-342900" defTabSz="514350">
              <a:buClr>
                <a:srgbClr val="D6201A"/>
              </a:buClr>
              <a:buFont typeface="Wingdings" panose="05000000000000000000" pitchFamily="2" charset="2"/>
              <a:buChar char="ü"/>
              <a:defRPr/>
            </a:pPr>
            <a:r>
              <a:rPr lang="en-US" sz="2400" kern="0" dirty="0">
                <a:cs typeface="Arial"/>
                <a:sym typeface="Arial"/>
              </a:rPr>
              <a:t>Can’t transmit</a:t>
            </a:r>
            <a:endParaRPr lang="en-US" sz="2400" kern="0" dirty="0">
              <a:cs typeface="Arial"/>
            </a:endParaRPr>
          </a:p>
          <a:p>
            <a:pPr marL="457200" indent="-342900" defTabSz="514350">
              <a:buClr>
                <a:srgbClr val="D6201A"/>
              </a:buClr>
              <a:buFont typeface="Wingdings" panose="05000000000000000000" pitchFamily="2" charset="2"/>
              <a:buChar char="ü"/>
              <a:defRPr/>
            </a:pPr>
            <a:r>
              <a:rPr lang="en-US" sz="2400" kern="0" dirty="0">
                <a:cs typeface="Arial"/>
                <a:sym typeface="Arial"/>
              </a:rPr>
              <a:t>Effectively no risk </a:t>
            </a:r>
            <a:endParaRPr lang="en-US" sz="2400" kern="0" dirty="0">
              <a:cs typeface="Arial"/>
            </a:endParaRPr>
          </a:p>
          <a:p>
            <a:pPr marL="457200" indent="-342900" defTabSz="514350">
              <a:buClr>
                <a:srgbClr val="D6201A"/>
              </a:buClr>
              <a:buFont typeface="Wingdings" panose="05000000000000000000" pitchFamily="2" charset="2"/>
              <a:buChar char="ü"/>
              <a:defRPr/>
            </a:pPr>
            <a:r>
              <a:rPr lang="en-US" sz="2400" kern="0" dirty="0">
                <a:cs typeface="Arial"/>
                <a:sym typeface="Arial"/>
              </a:rPr>
              <a:t>No risk </a:t>
            </a:r>
            <a:endParaRPr lang="en-US" sz="2400" kern="0" dirty="0">
              <a:cs typeface="Arial"/>
            </a:endParaRPr>
          </a:p>
          <a:p>
            <a:pPr marL="457200" indent="-342900" defTabSz="514350">
              <a:buClr>
                <a:srgbClr val="D6201A"/>
              </a:buClr>
              <a:buFont typeface="Wingdings" panose="05000000000000000000" pitchFamily="2" charset="2"/>
              <a:buChar char="ü"/>
              <a:defRPr/>
            </a:pPr>
            <a:r>
              <a:rPr lang="en-US" sz="2400" kern="0" dirty="0">
                <a:cs typeface="Arial"/>
                <a:sym typeface="Arial"/>
              </a:rPr>
              <a:t>Zero risk</a:t>
            </a:r>
            <a:endParaRPr lang="en-US" sz="2400" kern="0" dirty="0">
              <a:cs typeface="Arial"/>
            </a:endParaRPr>
          </a:p>
          <a:p>
            <a:pPr marL="457200" indent="-342900" defTabSz="514350">
              <a:buClr>
                <a:srgbClr val="D6201A"/>
              </a:buClr>
              <a:buFont typeface="Wingdings" panose="05000000000000000000" pitchFamily="2" charset="2"/>
              <a:buChar char="ü"/>
              <a:defRPr/>
            </a:pPr>
            <a:r>
              <a:rPr lang="en-US" sz="2400" kern="0" dirty="0">
                <a:cs typeface="Arial"/>
                <a:sym typeface="Arial"/>
              </a:rPr>
              <a:t>Prevents HIV</a:t>
            </a:r>
            <a:endParaRPr lang="en-US" sz="2400" kern="0" dirty="0">
              <a:cs typeface="Arial"/>
            </a:endParaRPr>
          </a:p>
          <a:p>
            <a:pPr marL="457200" indent="-342900" defTabSz="514350">
              <a:buClr>
                <a:srgbClr val="D6201A"/>
              </a:buClr>
              <a:buFont typeface="Wingdings" panose="05000000000000000000" pitchFamily="2" charset="2"/>
              <a:buChar char="ü"/>
              <a:defRPr/>
            </a:pPr>
            <a:r>
              <a:rPr lang="en-US" sz="2400" dirty="0"/>
              <a:t>Eliminates transmission</a:t>
            </a:r>
            <a:endParaRPr lang="en-US" sz="2000" i="1" kern="0" dirty="0">
              <a:ea typeface="ＭＳ Ｐゴシック" charset="0"/>
            </a:endParaRPr>
          </a:p>
        </p:txBody>
      </p:sp>
      <p:sp>
        <p:nvSpPr>
          <p:cNvPr id="10" name="Text Placeholder 9">
            <a:extLst>
              <a:ext uri="{FF2B5EF4-FFF2-40B4-BE49-F238E27FC236}">
                <a16:creationId xmlns:a16="http://schemas.microsoft.com/office/drawing/2014/main" id="{D520886C-F508-8CC1-CC2B-A3D4A67C945E}"/>
              </a:ext>
            </a:extLst>
          </p:cNvPr>
          <p:cNvSpPr>
            <a:spLocks noGrp="1"/>
          </p:cNvSpPr>
          <p:nvPr>
            <p:ph type="body" sz="quarter" idx="3"/>
          </p:nvPr>
        </p:nvSpPr>
        <p:spPr>
          <a:xfrm>
            <a:off x="4732208" y="971550"/>
            <a:ext cx="4038599" cy="479822"/>
          </a:xfrm>
        </p:spPr>
        <p:txBody>
          <a:bodyPr/>
          <a:lstStyle/>
          <a:p>
            <a:r>
              <a:rPr lang="en-US" u="sng" dirty="0"/>
              <a:t>Don’t Say</a:t>
            </a:r>
            <a:r>
              <a:rPr lang="en-US" dirty="0"/>
              <a:t>:</a:t>
            </a:r>
          </a:p>
        </p:txBody>
      </p:sp>
      <p:sp>
        <p:nvSpPr>
          <p:cNvPr id="11" name="Content Placeholder 10">
            <a:extLst>
              <a:ext uri="{FF2B5EF4-FFF2-40B4-BE49-F238E27FC236}">
                <a16:creationId xmlns:a16="http://schemas.microsoft.com/office/drawing/2014/main" id="{4C7418EC-0789-6574-5444-2559C19382DB}"/>
              </a:ext>
            </a:extLst>
          </p:cNvPr>
          <p:cNvSpPr>
            <a:spLocks noGrp="1"/>
          </p:cNvSpPr>
          <p:nvPr>
            <p:ph sz="quarter" idx="4"/>
          </p:nvPr>
        </p:nvSpPr>
        <p:spPr>
          <a:xfrm>
            <a:off x="4732208" y="1451372"/>
            <a:ext cx="4038599" cy="3024253"/>
          </a:xfrm>
        </p:spPr>
        <p:txBody>
          <a:bodyPr>
            <a:normAutofit lnSpcReduction="10000"/>
          </a:bodyPr>
          <a:lstStyle/>
          <a:p>
            <a:pPr marL="457200" indent="-342900" defTabSz="514350">
              <a:buClr>
                <a:srgbClr val="D6201A"/>
              </a:buClr>
              <a:buFont typeface="Arial" panose="020B0604020202020204" pitchFamily="34" charset="0"/>
              <a:buChar char="X"/>
              <a:defRPr/>
            </a:pPr>
            <a:r>
              <a:rPr lang="en-US" sz="2400" kern="0" dirty="0">
                <a:sym typeface="Arial"/>
              </a:rPr>
              <a:t>Greatly reduces</a:t>
            </a:r>
          </a:p>
          <a:p>
            <a:pPr marL="457200" indent="-342900" defTabSz="514350">
              <a:buClr>
                <a:srgbClr val="D6201A"/>
              </a:buClr>
              <a:buFont typeface="Arial" panose="020B0604020202020204" pitchFamily="34" charset="0"/>
              <a:buChar char="X"/>
              <a:defRPr/>
            </a:pPr>
            <a:r>
              <a:rPr lang="en-US" sz="2400" kern="0" dirty="0">
                <a:sym typeface="Arial"/>
              </a:rPr>
              <a:t>Extremely unlikely</a:t>
            </a:r>
          </a:p>
          <a:p>
            <a:pPr marL="457200" indent="-342900">
              <a:buClr>
                <a:srgbClr val="D6201A"/>
              </a:buClr>
              <a:buFont typeface="Arial" panose="020B0604020202020204" pitchFamily="34" charset="0"/>
              <a:buChar char="X"/>
              <a:defRPr/>
            </a:pPr>
            <a:r>
              <a:rPr lang="en-US" sz="2400" dirty="0"/>
              <a:t>Virtually impossible </a:t>
            </a:r>
          </a:p>
          <a:p>
            <a:pPr marL="457200" indent="-342900" defTabSz="514350">
              <a:buClr>
                <a:srgbClr val="D6201A"/>
              </a:buClr>
              <a:buFont typeface="Arial" panose="020B0604020202020204" pitchFamily="34" charset="0"/>
              <a:buChar char="X"/>
              <a:defRPr/>
            </a:pPr>
            <a:r>
              <a:rPr lang="en-US" sz="2400" i="1" kern="0" dirty="0">
                <a:sym typeface="Arial"/>
              </a:rPr>
              <a:t>Almost</a:t>
            </a:r>
            <a:r>
              <a:rPr lang="en-US" sz="2400" kern="0" dirty="0">
                <a:sym typeface="Arial"/>
              </a:rPr>
              <a:t> no risk </a:t>
            </a:r>
          </a:p>
          <a:p>
            <a:pPr marL="457200" indent="-342900" defTabSz="514350">
              <a:buClr>
                <a:srgbClr val="D6201A"/>
              </a:buClr>
              <a:buFont typeface="Arial" panose="020B0604020202020204" pitchFamily="34" charset="0"/>
              <a:buChar char="X"/>
              <a:defRPr/>
            </a:pPr>
            <a:r>
              <a:rPr lang="en-US" sz="2400" i="1" kern="0" dirty="0">
                <a:sym typeface="Arial"/>
              </a:rPr>
              <a:t>Close</a:t>
            </a:r>
            <a:r>
              <a:rPr lang="en-US" sz="2400" kern="0" dirty="0">
                <a:sym typeface="Arial"/>
              </a:rPr>
              <a:t> to zero</a:t>
            </a:r>
          </a:p>
          <a:p>
            <a:pPr marL="457200" indent="-342900" defTabSz="514350">
              <a:buClr>
                <a:srgbClr val="D6201A"/>
              </a:buClr>
              <a:buFont typeface="Arial" panose="020B0604020202020204" pitchFamily="34" charset="0"/>
              <a:buChar char="X"/>
              <a:defRPr/>
            </a:pPr>
            <a:r>
              <a:rPr lang="en-US" sz="2400" kern="0" dirty="0">
                <a:sym typeface="Arial"/>
              </a:rPr>
              <a:t>Helps prevent</a:t>
            </a:r>
          </a:p>
          <a:p>
            <a:pPr marL="457200" indent="-342900" defTabSz="514350">
              <a:buClr>
                <a:srgbClr val="D6201A"/>
              </a:buClr>
              <a:buFont typeface="Arial" panose="020B0604020202020204" pitchFamily="34" charset="0"/>
              <a:buChar char="X"/>
              <a:defRPr/>
            </a:pPr>
            <a:r>
              <a:rPr lang="en-US" sz="2400" dirty="0"/>
              <a:t>Makes it hard to transmit</a:t>
            </a:r>
          </a:p>
        </p:txBody>
      </p:sp>
      <p:sp>
        <p:nvSpPr>
          <p:cNvPr id="5" name="Slide Number Placeholder 4">
            <a:extLst>
              <a:ext uri="{FF2B5EF4-FFF2-40B4-BE49-F238E27FC236}">
                <a16:creationId xmlns:a16="http://schemas.microsoft.com/office/drawing/2014/main" id="{B360AA9F-C4A7-082C-DBB2-5CE9D673A968}"/>
              </a:ext>
            </a:extLst>
          </p:cNvPr>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2848129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74F6F5-C3CB-CCB0-19A3-3D49B2B6177B}"/>
              </a:ext>
            </a:extLst>
          </p:cNvPr>
          <p:cNvSpPr>
            <a:spLocks noGrp="1"/>
          </p:cNvSpPr>
          <p:nvPr>
            <p:ph type="title"/>
          </p:nvPr>
        </p:nvSpPr>
        <p:spPr/>
        <p:txBody>
          <a:bodyPr/>
          <a:lstStyle/>
          <a:p>
            <a:pPr algn="ctr"/>
            <a:r>
              <a:rPr lang="en-US" dirty="0"/>
              <a:t>Viral Load ≠ Value</a:t>
            </a:r>
          </a:p>
        </p:txBody>
      </p:sp>
      <p:sp>
        <p:nvSpPr>
          <p:cNvPr id="9" name="Content Placeholder 8">
            <a:extLst>
              <a:ext uri="{FF2B5EF4-FFF2-40B4-BE49-F238E27FC236}">
                <a16:creationId xmlns:a16="http://schemas.microsoft.com/office/drawing/2014/main" id="{44D0B19A-6776-2EF6-9023-10DB1A949575}"/>
              </a:ext>
            </a:extLst>
          </p:cNvPr>
          <p:cNvSpPr>
            <a:spLocks noGrp="1"/>
          </p:cNvSpPr>
          <p:nvPr>
            <p:ph idx="1"/>
          </p:nvPr>
        </p:nvSpPr>
        <p:spPr>
          <a:xfrm>
            <a:off x="457200" y="1200151"/>
            <a:ext cx="8458200" cy="3275474"/>
          </a:xfrm>
        </p:spPr>
        <p:txBody>
          <a:bodyPr>
            <a:normAutofit/>
          </a:bodyPr>
          <a:lstStyle/>
          <a:p>
            <a:pPr indent="-342900">
              <a:spcBef>
                <a:spcPts val="1013"/>
              </a:spcBef>
              <a:buFont typeface="Wingdings" panose="05000000000000000000" pitchFamily="2" charset="2"/>
              <a:buChar char="§"/>
            </a:pPr>
            <a:r>
              <a:rPr lang="en-US" sz="2400" dirty="0"/>
              <a:t>Recognize structural barriers to care, stigma, and trauma </a:t>
            </a:r>
          </a:p>
          <a:p>
            <a:pPr lvl="1" indent="-342900">
              <a:spcBef>
                <a:spcPts val="600"/>
              </a:spcBef>
              <a:buFont typeface="Wingdings" panose="05000000000000000000" pitchFamily="2" charset="2"/>
              <a:buChar char="§"/>
            </a:pPr>
            <a:r>
              <a:rPr lang="en-US" dirty="0"/>
              <a:t>make it difficult or impossible for people to start and stay on treatment especially </a:t>
            </a:r>
            <a:r>
              <a:rPr lang="en-US" u="sng" dirty="0"/>
              <a:t>marginalized communities</a:t>
            </a:r>
          </a:p>
          <a:p>
            <a:pPr indent="-342900">
              <a:spcBef>
                <a:spcPts val="1013"/>
              </a:spcBef>
              <a:buFont typeface="Wingdings" panose="05000000000000000000" pitchFamily="2" charset="2"/>
              <a:buChar char="§"/>
            </a:pPr>
            <a:r>
              <a:rPr lang="en-US" sz="2400" dirty="0"/>
              <a:t>Acknowledge treatment is a </a:t>
            </a:r>
            <a:r>
              <a:rPr lang="en-US" sz="2400" b="1" i="1" dirty="0"/>
              <a:t>personal decision</a:t>
            </a:r>
            <a:r>
              <a:rPr lang="en-US" sz="2400" dirty="0"/>
              <a:t>, not a public health responsibility</a:t>
            </a:r>
          </a:p>
          <a:p>
            <a:pPr indent="-342900">
              <a:spcBef>
                <a:spcPts val="1013"/>
              </a:spcBef>
              <a:buFont typeface="Wingdings" panose="05000000000000000000" pitchFamily="2" charset="2"/>
              <a:buChar char="§"/>
            </a:pPr>
            <a:r>
              <a:rPr lang="en-US" sz="2400" dirty="0"/>
              <a:t>U=U offers hope and surge of activism for universal access</a:t>
            </a:r>
          </a:p>
          <a:p>
            <a:pPr marL="0" indent="0">
              <a:spcBef>
                <a:spcPts val="1013"/>
              </a:spcBef>
              <a:buNone/>
            </a:pPr>
            <a:endParaRPr lang="en-US" sz="2400" dirty="0">
              <a:latin typeface="Proxima Nova" panose="020B0604020202020204" charset="0"/>
            </a:endParaRPr>
          </a:p>
        </p:txBody>
      </p:sp>
      <p:sp>
        <p:nvSpPr>
          <p:cNvPr id="7" name="Slide Number Placeholder 6">
            <a:extLst>
              <a:ext uri="{FF2B5EF4-FFF2-40B4-BE49-F238E27FC236}">
                <a16:creationId xmlns:a16="http://schemas.microsoft.com/office/drawing/2014/main" id="{C61EC569-193C-0AF8-AEE4-874168DDA6EC}"/>
              </a:ext>
            </a:extLst>
          </p:cNvPr>
          <p:cNvSpPr>
            <a:spLocks noGrp="1"/>
          </p:cNvSpPr>
          <p:nvPr>
            <p:ph type="sldNum" sz="quarter" idx="12"/>
          </p:nvPr>
        </p:nvSpPr>
        <p:spPr/>
        <p:txBody>
          <a:bodyPr/>
          <a:lstStyle/>
          <a:p>
            <a:fld id="{9F49499B-0A11-F941-988B-5A98BBA90756}" type="slidenum">
              <a:rPr lang="en-US" smtClean="0">
                <a:solidFill>
                  <a:srgbClr val="FFFFFF"/>
                </a:solidFill>
              </a:rPr>
              <a:pPr/>
              <a:t>37</a:t>
            </a:fld>
            <a:endParaRPr lang="en-US" dirty="0">
              <a:solidFill>
                <a:srgbClr val="FFFFFF"/>
              </a:solidFill>
            </a:endParaRPr>
          </a:p>
        </p:txBody>
      </p:sp>
      <p:pic>
        <p:nvPicPr>
          <p:cNvPr id="13" name="Picture 12">
            <a:extLst>
              <a:ext uri="{FF2B5EF4-FFF2-40B4-BE49-F238E27FC236}">
                <a16:creationId xmlns:a16="http://schemas.microsoft.com/office/drawing/2014/main" id="{BED89A79-D9C9-E819-BD17-4A3A34193519}"/>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r="10127" b="16842"/>
          <a:stretch/>
        </p:blipFill>
        <p:spPr>
          <a:xfrm>
            <a:off x="5777666" y="3974388"/>
            <a:ext cx="1668559" cy="617117"/>
          </a:xfrm>
          <a:prstGeom prst="rect">
            <a:avLst/>
          </a:prstGeom>
        </p:spPr>
      </p:pic>
    </p:spTree>
    <p:extLst>
      <p:ext uri="{BB962C8B-B14F-4D97-AF65-F5344CB8AC3E}">
        <p14:creationId xmlns:p14="http://schemas.microsoft.com/office/powerpoint/2010/main" val="579610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58B8-1AD4-7184-984E-C7F1E834F33E}"/>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406C8A30-08E6-6992-105B-575FC9244D77}"/>
              </a:ext>
            </a:extLst>
          </p:cNvPr>
          <p:cNvSpPr>
            <a:spLocks noGrp="1"/>
          </p:cNvSpPr>
          <p:nvPr>
            <p:ph idx="1"/>
          </p:nvPr>
        </p:nvSpPr>
        <p:spPr/>
        <p:txBody>
          <a:bodyPr/>
          <a:lstStyle/>
          <a:p>
            <a:r>
              <a:rPr lang="en-US" dirty="0"/>
              <a:t>Over 100,000 condomless sex acts in studies </a:t>
            </a:r>
            <a:r>
              <a:rPr lang="en-US" dirty="0">
                <a:latin typeface="Arial" panose="020B0604020202020204" pitchFamily="34" charset="0"/>
                <a:cs typeface="Arial" panose="020B0604020202020204" pitchFamily="34" charset="0"/>
              </a:rPr>
              <a:t>→</a:t>
            </a:r>
            <a:r>
              <a:rPr lang="en-US" dirty="0"/>
              <a:t> </a:t>
            </a:r>
            <a:r>
              <a:rPr lang="en-US" u="sng" dirty="0"/>
              <a:t>zero</a:t>
            </a:r>
            <a:r>
              <a:rPr lang="en-US" dirty="0"/>
              <a:t> transmissions of HIV to HIV-negative partner</a:t>
            </a:r>
          </a:p>
          <a:p>
            <a:r>
              <a:rPr lang="en-US" dirty="0"/>
              <a:t>Undetectable = </a:t>
            </a:r>
            <a:r>
              <a:rPr lang="en-US" dirty="0" err="1"/>
              <a:t>untransmittable</a:t>
            </a:r>
            <a:endParaRPr lang="en-US" dirty="0"/>
          </a:p>
          <a:p>
            <a:pPr lvl="1"/>
            <a:r>
              <a:rPr lang="en-US" dirty="0"/>
              <a:t>Zero transmitted HIV infections in persons with VL &lt;200 copies/mL</a:t>
            </a:r>
          </a:p>
          <a:p>
            <a:r>
              <a:rPr lang="en-US" dirty="0"/>
              <a:t>STIs when undetectable have not shown increased HIV transmission</a:t>
            </a:r>
          </a:p>
          <a:p>
            <a:pPr lvl="1"/>
            <a:r>
              <a:rPr lang="en-US" dirty="0"/>
              <a:t>Opportunity to test and treat partners</a:t>
            </a:r>
          </a:p>
          <a:p>
            <a:endParaRPr lang="en-US" dirty="0"/>
          </a:p>
        </p:txBody>
      </p:sp>
      <p:sp>
        <p:nvSpPr>
          <p:cNvPr id="4" name="Slide Number Placeholder 3">
            <a:extLst>
              <a:ext uri="{FF2B5EF4-FFF2-40B4-BE49-F238E27FC236}">
                <a16:creationId xmlns:a16="http://schemas.microsoft.com/office/drawing/2014/main" id="{0E39FF10-9635-00A7-2140-EC9BC437D076}"/>
              </a:ext>
            </a:extLst>
          </p:cNvPr>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2415566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 </a:t>
            </a:r>
          </a:p>
        </p:txBody>
      </p:sp>
      <p:sp>
        <p:nvSpPr>
          <p:cNvPr id="3" name="Content Placeholder 2"/>
          <p:cNvSpPr>
            <a:spLocks noGrp="1"/>
          </p:cNvSpPr>
          <p:nvPr>
            <p:ph idx="1"/>
          </p:nvPr>
        </p:nvSpPr>
        <p:spPr>
          <a:xfrm>
            <a:off x="228600" y="1063228"/>
            <a:ext cx="8544169" cy="3794521"/>
          </a:xfrm>
        </p:spPr>
        <p:txBody>
          <a:bodyPr>
            <a:normAutofit fontScale="85000" lnSpcReduction="20000"/>
          </a:bodyPr>
          <a:lstStyle/>
          <a:p>
            <a:pPr>
              <a:buFont typeface="Wingdings" panose="05000000000000000000" pitchFamily="2" charset="2"/>
              <a:buChar char="§"/>
            </a:pPr>
            <a:r>
              <a:rPr lang="en-US" dirty="0">
                <a:hlinkClick r:id="rId3"/>
              </a:rPr>
              <a:t>www.cdc.gov/hiv</a:t>
            </a:r>
            <a:endParaRPr lang="en-US" dirty="0"/>
          </a:p>
          <a:p>
            <a:pPr>
              <a:buFont typeface="Wingdings" panose="05000000000000000000" pitchFamily="2" charset="2"/>
              <a:buChar char="§"/>
            </a:pPr>
            <a:r>
              <a:rPr lang="en-US" dirty="0">
                <a:hlinkClick r:id="rId4"/>
              </a:rPr>
              <a:t>https://targethiv.org/ </a:t>
            </a:r>
            <a:endParaRPr lang="en-US" dirty="0"/>
          </a:p>
          <a:p>
            <a:pPr>
              <a:buFont typeface="Wingdings" panose="05000000000000000000" pitchFamily="2" charset="2"/>
              <a:buChar char="§"/>
            </a:pPr>
            <a:r>
              <a:rPr lang="en-US" altLang="en-US" dirty="0" err="1">
                <a:latin typeface="Arial" panose="020B0604020202020204" pitchFamily="34" charset="0"/>
              </a:rPr>
              <a:t>Saag</a:t>
            </a:r>
            <a:r>
              <a:rPr lang="en-US" altLang="en-US" dirty="0">
                <a:latin typeface="Arial" panose="020B0604020202020204" pitchFamily="34" charset="0"/>
              </a:rPr>
              <a:t>, et al. 2018 Recommendations of the International Antiviral Society-USA Panel. </a:t>
            </a:r>
            <a:r>
              <a:rPr lang="en-US" altLang="en-US" i="1" dirty="0">
                <a:latin typeface="Arial" panose="020B0604020202020204" pitchFamily="34" charset="0"/>
              </a:rPr>
              <a:t>Antiretroviral Drugs for Treatment and Prevention of HIV Infection in Adults. JAMA. 2018</a:t>
            </a:r>
            <a:r>
              <a:rPr lang="en-US" altLang="en-US" dirty="0">
                <a:latin typeface="Arial" panose="020B0604020202020204" pitchFamily="34" charset="0"/>
              </a:rPr>
              <a:t>; 320(4):379-396. </a:t>
            </a:r>
            <a:r>
              <a:rPr lang="en-US" dirty="0">
                <a:hlinkClick r:id="rId5"/>
              </a:rPr>
              <a:t>https://www.iasusa.org/2018/07/24/antiretroviral-drugs-treatment-prevention-hiv-infection-adults-2018-recommendations-of-the-international-antiviral-society-usa-panel/</a:t>
            </a:r>
            <a:endParaRPr lang="en-US" altLang="en-US" i="1" dirty="0">
              <a:latin typeface="Arial" panose="020B0604020202020204" pitchFamily="34" charset="0"/>
            </a:endParaRPr>
          </a:p>
          <a:p>
            <a:pPr>
              <a:buFont typeface="Wingdings" panose="05000000000000000000" pitchFamily="2" charset="2"/>
              <a:buChar char="§"/>
            </a:pPr>
            <a:r>
              <a:rPr lang="en-US" dirty="0"/>
              <a:t>DHHS</a:t>
            </a:r>
            <a:r>
              <a:rPr lang="en-US" i="1" dirty="0"/>
              <a:t> Guidelines for the Use of Antiretroviral Agents in HIV-1 Infected Adults &amp; Adolescents</a:t>
            </a:r>
            <a:r>
              <a:rPr lang="en-US" dirty="0"/>
              <a:t>. </a:t>
            </a:r>
            <a:r>
              <a:rPr lang="en-US" dirty="0">
                <a:hlinkClick r:id="rId6"/>
              </a:rPr>
              <a:t>http://aidsinfo.nih.gov/contentfiles/adultandadolescentgl.pdf</a:t>
            </a:r>
            <a:endParaRPr lang="en-US" dirty="0"/>
          </a:p>
          <a:p>
            <a:pPr>
              <a:buFont typeface="Wingdings" panose="05000000000000000000" pitchFamily="2" charset="2"/>
              <a:buChar char="§"/>
            </a:pPr>
            <a:r>
              <a:rPr lang="en-US" dirty="0"/>
              <a:t>NCRC Immediate ART Initiation: Guide for Clinicians </a:t>
            </a:r>
            <a:r>
              <a:rPr lang="en-US" dirty="0">
                <a:hlinkClick r:id="rId7"/>
              </a:rPr>
              <a:t>https://aidsetc.org/blog/immediate-art</a:t>
            </a:r>
            <a:r>
              <a:rPr lang="en-US" dirty="0"/>
              <a:t>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421133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D508-10F3-4E14-A97C-0FB68FC1250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70FFF888-05AD-44DF-AC7A-0CD782F47BB5}"/>
              </a:ext>
            </a:extLst>
          </p:cNvPr>
          <p:cNvSpPr>
            <a:spLocks noGrp="1"/>
          </p:cNvSpPr>
          <p:nvPr>
            <p:ph type="body" idx="2"/>
          </p:nvPr>
        </p:nvSpPr>
        <p:spPr/>
        <p:txBody>
          <a:bodyPr/>
          <a:lstStyle/>
          <a:p>
            <a:endParaRPr lang="en-US"/>
          </a:p>
        </p:txBody>
      </p:sp>
      <p:sp>
        <p:nvSpPr>
          <p:cNvPr id="7" name="Slide Number Placeholder 1">
            <a:extLst>
              <a:ext uri="{FF2B5EF4-FFF2-40B4-BE49-F238E27FC236}">
                <a16:creationId xmlns:a16="http://schemas.microsoft.com/office/drawing/2014/main" id="{407B94FB-C275-4F77-A005-947E04D87E0E}"/>
              </a:ext>
            </a:extLst>
          </p:cNvPr>
          <p:cNvSpPr>
            <a:spLocks noGrp="1"/>
          </p:cNvSpPr>
          <p:nvPr>
            <p:ph type="sldNum" idx="12"/>
          </p:nvPr>
        </p:nvSpPr>
        <p:spPr/>
        <p:txBody>
          <a:bodyPr/>
          <a:lstStyle/>
          <a:p>
            <a:fld id="{6E2D2B3B-882E-40F3-A32F-6DD516915044}" type="slidenum">
              <a:rPr lang="en-US" smtClean="0"/>
              <a:pPr/>
              <a:t>4</a:t>
            </a:fld>
            <a:endParaRPr lang="en-US" dirty="0"/>
          </a:p>
        </p:txBody>
      </p:sp>
      <p:sp>
        <p:nvSpPr>
          <p:cNvPr id="8" name="TextBox 7">
            <a:extLst>
              <a:ext uri="{FF2B5EF4-FFF2-40B4-BE49-F238E27FC236}">
                <a16:creationId xmlns:a16="http://schemas.microsoft.com/office/drawing/2014/main" id="{D5D35136-8816-4E2C-9009-97C51E8058DF}"/>
              </a:ext>
            </a:extLst>
          </p:cNvPr>
          <p:cNvSpPr txBox="1"/>
          <p:nvPr/>
        </p:nvSpPr>
        <p:spPr>
          <a:xfrm>
            <a:off x="1295400" y="4729412"/>
            <a:ext cx="7162800" cy="262380"/>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050" dirty="0">
                <a:solidFill>
                  <a:schemeClr val="bg1"/>
                </a:solidFill>
              </a:rPr>
              <a:t>CDC </a:t>
            </a:r>
            <a:r>
              <a:rPr lang="pl-PL" sz="1050" u="sng" dirty="0">
                <a:solidFill>
                  <a:schemeClr val="bg1"/>
                </a:solidFill>
                <a:hlinkClick r:id="rId3">
                  <a:extLst>
                    <a:ext uri="{A12FA001-AC4F-418D-AE19-62706E023703}">
                      <ahyp:hlinkClr xmlns:ahyp="http://schemas.microsoft.com/office/drawing/2018/hyperlinkcolor" val="tx"/>
                    </a:ext>
                  </a:extLst>
                </a:hlinkClick>
              </a:rPr>
              <a:t>http://www.cdc.gov/hiv/statistics/overview/ataglance.html</a:t>
            </a:r>
            <a:endParaRPr lang="pl-PL" sz="1050" u="sng" dirty="0">
              <a:solidFill>
                <a:schemeClr val="bg1"/>
              </a:solidFill>
            </a:endParaRPr>
          </a:p>
        </p:txBody>
      </p:sp>
      <p:pic>
        <p:nvPicPr>
          <p:cNvPr id="9" name="Picture 8">
            <a:extLst>
              <a:ext uri="{FF2B5EF4-FFF2-40B4-BE49-F238E27FC236}">
                <a16:creationId xmlns:a16="http://schemas.microsoft.com/office/drawing/2014/main" id="{11230955-F634-9791-BE43-020F8E65B71C}"/>
              </a:ext>
            </a:extLst>
          </p:cNvPr>
          <p:cNvPicPr>
            <a:picLocks noChangeAspect="1"/>
          </p:cNvPicPr>
          <p:nvPr/>
        </p:nvPicPr>
        <p:blipFill rotWithShape="1">
          <a:blip r:embed="rId4"/>
          <a:srcRect l="251" b="20273"/>
          <a:stretch/>
        </p:blipFill>
        <p:spPr>
          <a:xfrm>
            <a:off x="0" y="0"/>
            <a:ext cx="9143999" cy="3991355"/>
          </a:xfrm>
          <a:prstGeom prst="rect">
            <a:avLst/>
          </a:prstGeom>
        </p:spPr>
      </p:pic>
      <p:pic>
        <p:nvPicPr>
          <p:cNvPr id="6" name="Picture 5">
            <a:extLst>
              <a:ext uri="{FF2B5EF4-FFF2-40B4-BE49-F238E27FC236}">
                <a16:creationId xmlns:a16="http://schemas.microsoft.com/office/drawing/2014/main" id="{B42C6289-79C7-460E-BECE-0A41138E954A}"/>
              </a:ext>
            </a:extLst>
          </p:cNvPr>
          <p:cNvPicPr>
            <a:picLocks noChangeAspect="1"/>
          </p:cNvPicPr>
          <p:nvPr/>
        </p:nvPicPr>
        <p:blipFill rotWithShape="1">
          <a:blip r:embed="rId5"/>
          <a:srcRect l="454" t="27154" r="46000" b="12728"/>
          <a:stretch/>
        </p:blipFill>
        <p:spPr>
          <a:xfrm>
            <a:off x="0" y="722366"/>
            <a:ext cx="3889225" cy="2425345"/>
          </a:xfrm>
          <a:prstGeom prst="rect">
            <a:avLst/>
          </a:prstGeom>
        </p:spPr>
      </p:pic>
      <p:pic>
        <p:nvPicPr>
          <p:cNvPr id="10" name="Picture 9">
            <a:extLst>
              <a:ext uri="{FF2B5EF4-FFF2-40B4-BE49-F238E27FC236}">
                <a16:creationId xmlns:a16="http://schemas.microsoft.com/office/drawing/2014/main" id="{B6CFBBD0-4D49-203B-B55A-371EB762E92A}"/>
              </a:ext>
            </a:extLst>
          </p:cNvPr>
          <p:cNvPicPr>
            <a:picLocks noChangeAspect="1"/>
          </p:cNvPicPr>
          <p:nvPr/>
        </p:nvPicPr>
        <p:blipFill rotWithShape="1">
          <a:blip r:embed="rId4"/>
          <a:srcRect t="85664"/>
          <a:stretch/>
        </p:blipFill>
        <p:spPr>
          <a:xfrm>
            <a:off x="612212" y="3991355"/>
            <a:ext cx="8531788" cy="667997"/>
          </a:xfrm>
          <a:prstGeom prst="rect">
            <a:avLst/>
          </a:prstGeom>
        </p:spPr>
      </p:pic>
      <p:pic>
        <p:nvPicPr>
          <p:cNvPr id="11" name="Picture 10">
            <a:extLst>
              <a:ext uri="{FF2B5EF4-FFF2-40B4-BE49-F238E27FC236}">
                <a16:creationId xmlns:a16="http://schemas.microsoft.com/office/drawing/2014/main" id="{A3F6F456-984D-B050-DB0A-6A643BDDFD56}"/>
              </a:ext>
            </a:extLst>
          </p:cNvPr>
          <p:cNvPicPr>
            <a:picLocks noChangeAspect="1"/>
          </p:cNvPicPr>
          <p:nvPr/>
        </p:nvPicPr>
        <p:blipFill rotWithShape="1">
          <a:blip r:embed="rId4"/>
          <a:srcRect t="40716" r="60101" b="37975"/>
          <a:stretch/>
        </p:blipFill>
        <p:spPr>
          <a:xfrm>
            <a:off x="50320" y="3171793"/>
            <a:ext cx="3657600" cy="1066801"/>
          </a:xfrm>
          <a:prstGeom prst="rect">
            <a:avLst/>
          </a:prstGeom>
        </p:spPr>
      </p:pic>
    </p:spTree>
    <p:extLst>
      <p:ext uri="{BB962C8B-B14F-4D97-AF65-F5344CB8AC3E}">
        <p14:creationId xmlns:p14="http://schemas.microsoft.com/office/powerpoint/2010/main" val="3630751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1085850"/>
            <a:ext cx="4743450" cy="3771900"/>
          </a:xfrm>
        </p:spPr>
        <p:txBody>
          <a:bodyPr>
            <a:normAutofit fontScale="92500" lnSpcReduction="20000"/>
          </a:bodyPr>
          <a:lstStyle/>
          <a:p>
            <a:r>
              <a:rPr lang="en-US" dirty="0"/>
              <a:t>Clinical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7" name="Content Placeholder 6"/>
          <p:cNvSpPr>
            <a:spLocks noGrp="1"/>
          </p:cNvSpPr>
          <p:nvPr>
            <p:ph sz="half" idx="2"/>
          </p:nvPr>
        </p:nvSpPr>
        <p:spPr>
          <a:xfrm>
            <a:off x="4629150" y="1086976"/>
            <a:ext cx="4451278" cy="3618374"/>
          </a:xfrm>
        </p:spPr>
        <p:txBody>
          <a:bodyPr>
            <a:normAutofit fontScale="85000" lnSpcReduction="20000"/>
          </a:bodyPr>
          <a:lstStyle/>
          <a:p>
            <a:r>
              <a:rPr lang="en-US" dirty="0"/>
              <a:t>AETC National HIV Curriculum </a:t>
            </a:r>
            <a:r>
              <a:rPr lang="en-US" dirty="0">
                <a:hlinkClick r:id="rId6"/>
              </a:rPr>
              <a:t>https://aidsetc.org/nhc</a:t>
            </a:r>
            <a:endParaRPr lang="en-US" dirty="0"/>
          </a:p>
          <a:p>
            <a:endParaRPr lang="en-US" sz="900" dirty="0"/>
          </a:p>
          <a:p>
            <a:r>
              <a:rPr lang="en-US" dirty="0"/>
              <a:t>AETC National Coordinating Resource Center </a:t>
            </a:r>
            <a:r>
              <a:rPr lang="en-US" dirty="0">
                <a:hlinkClick r:id="rId7"/>
              </a:rPr>
              <a:t>https://targethiv.org/library/aetc-national-coordinating-resource-center-0</a:t>
            </a:r>
            <a:endParaRPr lang="en-US" dirty="0"/>
          </a:p>
          <a:p>
            <a:endParaRPr lang="en-US" sz="800" dirty="0"/>
          </a:p>
          <a:p>
            <a:r>
              <a:rPr lang="en-US" dirty="0"/>
              <a:t>Additional trainings </a:t>
            </a:r>
            <a:r>
              <a:rPr lang="en-US" dirty="0">
                <a:hlinkClick r:id="rId8"/>
              </a:rPr>
              <a:t>scaetcecho@salud.unm.edu</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1232202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41</a:t>
            </a:fld>
            <a:endParaRPr lang="en-US" dirty="0">
              <a:solidFill>
                <a:srgbClr val="FFFFFF"/>
              </a:solidFill>
              <a:latin typeface="Arial"/>
            </a:endParaRPr>
          </a:p>
        </p:txBody>
      </p:sp>
    </p:spTree>
    <p:extLst>
      <p:ext uri="{BB962C8B-B14F-4D97-AF65-F5344CB8AC3E}">
        <p14:creationId xmlns:p14="http://schemas.microsoft.com/office/powerpoint/2010/main" val="149230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
            <a:ext cx="5105399" cy="857250"/>
          </a:xfrm>
        </p:spPr>
        <p:txBody>
          <a:bodyPr/>
          <a:lstStyle/>
          <a:p>
            <a:r>
              <a:rPr lang="en-US" b="1" dirty="0"/>
              <a:t>Not all People with HIV know their status</a:t>
            </a:r>
          </a:p>
        </p:txBody>
      </p:sp>
      <p:graphicFrame>
        <p:nvGraphicFramePr>
          <p:cNvPr id="10" name="Content Placeholder 9">
            <a:extLst>
              <a:ext uri="{FF2B5EF4-FFF2-40B4-BE49-F238E27FC236}">
                <a16:creationId xmlns:a16="http://schemas.microsoft.com/office/drawing/2014/main" id="{3671B543-FA24-4030-86E8-96E00312086E}"/>
              </a:ext>
            </a:extLst>
          </p:cNvPr>
          <p:cNvGraphicFramePr>
            <a:graphicFrameLocks noGrp="1"/>
          </p:cNvGraphicFramePr>
          <p:nvPr>
            <p:ph sz="half" idx="1"/>
            <p:extLst>
              <p:ext uri="{D42A27DB-BD31-4B8C-83A1-F6EECF244321}">
                <p14:modId xmlns:p14="http://schemas.microsoft.com/office/powerpoint/2010/main" val="1285522656"/>
              </p:ext>
            </p:extLst>
          </p:nvPr>
        </p:nvGraphicFramePr>
        <p:xfrm>
          <a:off x="457200" y="1466785"/>
          <a:ext cx="3657600" cy="125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5361094" y="1885950"/>
            <a:ext cx="3021278" cy="2730071"/>
          </a:xfrm>
          <a:prstGeom prst="rect">
            <a:avLst/>
          </a:prstGeom>
        </p:spPr>
      </p:pic>
      <p:pic>
        <p:nvPicPr>
          <p:cNvPr id="12" name="Picture 11">
            <a:extLst>
              <a:ext uri="{FF2B5EF4-FFF2-40B4-BE49-F238E27FC236}">
                <a16:creationId xmlns:a16="http://schemas.microsoft.com/office/drawing/2014/main" id="{FDFF5A1E-C446-457E-934A-CA233336378D}"/>
              </a:ext>
            </a:extLst>
          </p:cNvPr>
          <p:cNvPicPr>
            <a:picLocks noChangeAspect="1"/>
          </p:cNvPicPr>
          <p:nvPr/>
        </p:nvPicPr>
        <p:blipFill>
          <a:blip r:embed="rId9"/>
          <a:stretch>
            <a:fillRect/>
          </a:stretch>
        </p:blipFill>
        <p:spPr>
          <a:xfrm>
            <a:off x="5207332" y="107233"/>
            <a:ext cx="3657599" cy="1828800"/>
          </a:xfrm>
          <a:prstGeom prst="rect">
            <a:avLst/>
          </a:prstGeom>
        </p:spPr>
      </p:pic>
      <p:pic>
        <p:nvPicPr>
          <p:cNvPr id="13" name="Picture 12">
            <a:extLst>
              <a:ext uri="{FF2B5EF4-FFF2-40B4-BE49-F238E27FC236}">
                <a16:creationId xmlns:a16="http://schemas.microsoft.com/office/drawing/2014/main" id="{2FB5675C-80CB-481F-9FDC-BF1918AC95E4}"/>
              </a:ext>
            </a:extLst>
          </p:cNvPr>
          <p:cNvPicPr>
            <a:picLocks noChangeAspect="1"/>
          </p:cNvPicPr>
          <p:nvPr/>
        </p:nvPicPr>
        <p:blipFill rotWithShape="1">
          <a:blip r:embed="rId10"/>
          <a:srcRect t="52241" b="6598"/>
          <a:stretch/>
        </p:blipFill>
        <p:spPr>
          <a:xfrm>
            <a:off x="684811" y="2609785"/>
            <a:ext cx="3181350" cy="1257365"/>
          </a:xfrm>
          <a:prstGeom prst="rect">
            <a:avLst/>
          </a:prstGeom>
          <a:ln w="15875">
            <a:solidFill>
              <a:schemeClr val="tx1"/>
            </a:solidFill>
          </a:ln>
        </p:spPr>
      </p:pic>
      <p:sp>
        <p:nvSpPr>
          <p:cNvPr id="14" name="TextBox 13">
            <a:extLst>
              <a:ext uri="{FF2B5EF4-FFF2-40B4-BE49-F238E27FC236}">
                <a16:creationId xmlns:a16="http://schemas.microsoft.com/office/drawing/2014/main" id="{27AFA6BC-2C86-4170-A192-4CE71200FBA8}"/>
              </a:ext>
            </a:extLst>
          </p:cNvPr>
          <p:cNvSpPr txBox="1"/>
          <p:nvPr/>
        </p:nvSpPr>
        <p:spPr>
          <a:xfrm>
            <a:off x="2438400" y="4702373"/>
            <a:ext cx="4800600" cy="307777"/>
          </a:xfrm>
          <a:prstGeom prst="rect">
            <a:avLst/>
          </a:prstGeom>
          <a:noFill/>
        </p:spPr>
        <p:txBody>
          <a:bodyPr wrap="square" rtlCol="0">
            <a:spAutoFit/>
          </a:bodyPr>
          <a:lstStyle/>
          <a:p>
            <a:pPr algn="ctr"/>
            <a:r>
              <a:rPr lang="en-US" sz="1400" dirty="0">
                <a:solidFill>
                  <a:schemeClr val="bg1"/>
                </a:solidFill>
                <a:hlinkClick r:id="rId11">
                  <a:extLst>
                    <a:ext uri="{A12FA001-AC4F-418D-AE19-62706E023703}">
                      <ahyp:hlinkClr xmlns:ahyp="http://schemas.microsoft.com/office/drawing/2018/hyperlinkcolor" val="tx"/>
                    </a:ext>
                  </a:extLst>
                </a:hlinkClick>
              </a:rPr>
              <a:t>http://www.cdc.gov/hiv/statistics/overview/ataglance.html</a:t>
            </a:r>
            <a:endParaRPr lang="en-US" sz="1400" dirty="0">
              <a:solidFill>
                <a:schemeClr val="bg1"/>
              </a:solidFill>
            </a:endParaRPr>
          </a:p>
        </p:txBody>
      </p:sp>
    </p:spTree>
    <p:extLst>
      <p:ext uri="{BB962C8B-B14F-4D97-AF65-F5344CB8AC3E}">
        <p14:creationId xmlns:p14="http://schemas.microsoft.com/office/powerpoint/2010/main" val="52854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7046765-8535-5961-EC59-517BC709C219}"/>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EDBBAD86-8E2D-EDC0-DD09-B54BDA435A72}"/>
              </a:ext>
            </a:extLst>
          </p:cNvPr>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6</a:t>
            </a:fld>
            <a:endParaRPr lang="en-US" dirty="0">
              <a:solidFill>
                <a:srgbClr val="FFFFFF"/>
              </a:solidFill>
              <a:ea typeface="ＭＳ Ｐゴシック" charset="0"/>
            </a:endParaRPr>
          </a:p>
        </p:txBody>
      </p:sp>
      <p:pic>
        <p:nvPicPr>
          <p:cNvPr id="9" name="Picture 8">
            <a:extLst>
              <a:ext uri="{FF2B5EF4-FFF2-40B4-BE49-F238E27FC236}">
                <a16:creationId xmlns:a16="http://schemas.microsoft.com/office/drawing/2014/main" id="{3A0CB205-ADB5-439B-1CA6-2FD6F2309474}"/>
              </a:ext>
            </a:extLst>
          </p:cNvPr>
          <p:cNvPicPr>
            <a:picLocks noChangeAspect="1"/>
          </p:cNvPicPr>
          <p:nvPr/>
        </p:nvPicPr>
        <p:blipFill rotWithShape="1">
          <a:blip r:embed="rId2"/>
          <a:srcRect t="15496"/>
          <a:stretch/>
        </p:blipFill>
        <p:spPr>
          <a:xfrm>
            <a:off x="-13447" y="494098"/>
            <a:ext cx="9144000" cy="4135052"/>
          </a:xfrm>
          <a:prstGeom prst="rect">
            <a:avLst/>
          </a:prstGeom>
        </p:spPr>
      </p:pic>
      <p:pic>
        <p:nvPicPr>
          <p:cNvPr id="13" name="Picture 12">
            <a:extLst>
              <a:ext uri="{FF2B5EF4-FFF2-40B4-BE49-F238E27FC236}">
                <a16:creationId xmlns:a16="http://schemas.microsoft.com/office/drawing/2014/main" id="{F3DE9351-CD79-6765-BD8A-C4BC76C35E9B}"/>
              </a:ext>
            </a:extLst>
          </p:cNvPr>
          <p:cNvPicPr>
            <a:picLocks noChangeAspect="1"/>
          </p:cNvPicPr>
          <p:nvPr/>
        </p:nvPicPr>
        <p:blipFill rotWithShape="1">
          <a:blip r:embed="rId2"/>
          <a:srcRect t="313" b="90733"/>
          <a:stretch/>
        </p:blipFill>
        <p:spPr>
          <a:xfrm>
            <a:off x="0" y="55948"/>
            <a:ext cx="9144000" cy="438150"/>
          </a:xfrm>
          <a:prstGeom prst="rect">
            <a:avLst/>
          </a:prstGeom>
        </p:spPr>
      </p:pic>
      <p:sp>
        <p:nvSpPr>
          <p:cNvPr id="15" name="TextBox 14">
            <a:extLst>
              <a:ext uri="{FF2B5EF4-FFF2-40B4-BE49-F238E27FC236}">
                <a16:creationId xmlns:a16="http://schemas.microsoft.com/office/drawing/2014/main" id="{49A6ADC0-7039-C1C1-A7E1-CA88F9CF8A12}"/>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https://www.cdc.gov/hiv/basics/statistics.html</a:t>
            </a:r>
          </a:p>
        </p:txBody>
      </p:sp>
      <p:sp>
        <p:nvSpPr>
          <p:cNvPr id="17" name="Rectangle: Rounded Corners 16">
            <a:extLst>
              <a:ext uri="{FF2B5EF4-FFF2-40B4-BE49-F238E27FC236}">
                <a16:creationId xmlns:a16="http://schemas.microsoft.com/office/drawing/2014/main" id="{4B3F49E0-EC9F-32E9-6150-9ABDABB93F05}"/>
              </a:ext>
            </a:extLst>
          </p:cNvPr>
          <p:cNvSpPr/>
          <p:nvPr/>
        </p:nvSpPr>
        <p:spPr>
          <a:xfrm>
            <a:off x="5033355" y="1903887"/>
            <a:ext cx="1762538" cy="1136546"/>
          </a:xfrm>
          <a:prstGeom prst="roundRect">
            <a:avLst/>
          </a:prstGeom>
          <a:noFill/>
          <a:ln w="50800">
            <a:solidFill>
              <a:srgbClr val="D620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7FAEFA-8579-9E80-F397-E74D0F9796B0}"/>
              </a:ext>
            </a:extLst>
          </p:cNvPr>
          <p:cNvSpPr/>
          <p:nvPr/>
        </p:nvSpPr>
        <p:spPr>
          <a:xfrm>
            <a:off x="54802" y="555059"/>
            <a:ext cx="3527000" cy="850352"/>
          </a:xfrm>
          <a:prstGeom prst="rect">
            <a:avLst/>
          </a:prstGeom>
          <a:solidFill>
            <a:srgbClr val="D6201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ea typeface="+mn-lt"/>
                <a:cs typeface="+mn-lt"/>
              </a:rPr>
              <a:t>In U.S., 13% don’t know their status</a:t>
            </a:r>
          </a:p>
          <a:p>
            <a:pPr algn="ctr">
              <a:spcBef>
                <a:spcPts val="600"/>
              </a:spcBef>
            </a:pPr>
            <a:r>
              <a:rPr lang="en-US" sz="1600" dirty="0">
                <a:solidFill>
                  <a:schemeClr val="bg1"/>
                </a:solidFill>
                <a:ea typeface="+mn-lt"/>
                <a:cs typeface="+mn-lt"/>
              </a:rPr>
              <a:t>In SCAETC region (NM, OK, TX, AR, LA) </a:t>
            </a:r>
            <a:r>
              <a:rPr lang="en-US" sz="1600" b="1" dirty="0">
                <a:solidFill>
                  <a:schemeClr val="bg1"/>
                </a:solidFill>
                <a:ea typeface="+mn-lt"/>
                <a:cs typeface="+mn-lt"/>
              </a:rPr>
              <a:t>17-20% </a:t>
            </a:r>
            <a:r>
              <a:rPr lang="en-US" sz="1600" dirty="0">
                <a:solidFill>
                  <a:schemeClr val="bg1"/>
                </a:solidFill>
                <a:ea typeface="+mn-lt"/>
                <a:cs typeface="+mn-lt"/>
              </a:rPr>
              <a:t>don’t know their status</a:t>
            </a:r>
          </a:p>
        </p:txBody>
      </p:sp>
    </p:spTree>
    <p:extLst>
      <p:ext uri="{BB962C8B-B14F-4D97-AF65-F5344CB8AC3E}">
        <p14:creationId xmlns:p14="http://schemas.microsoft.com/office/powerpoint/2010/main" val="157331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0A489-0AEA-4CF9-B163-C08605FF578E}"/>
              </a:ext>
            </a:extLst>
          </p:cNvPr>
          <p:cNvSpPr>
            <a:spLocks noGrp="1"/>
          </p:cNvSpPr>
          <p:nvPr>
            <p:ph type="title"/>
          </p:nvPr>
        </p:nvSpPr>
        <p:spPr/>
        <p:txBody>
          <a:bodyPr/>
          <a:lstStyle/>
          <a:p>
            <a:pPr algn="ctr"/>
            <a:r>
              <a:rPr lang="en-US" sz="3200" dirty="0"/>
              <a:t>Late-stage diagnosis is associated with more morbidity and potential increased transmission</a:t>
            </a:r>
          </a:p>
        </p:txBody>
      </p:sp>
      <p:sp>
        <p:nvSpPr>
          <p:cNvPr id="3" name="Text Placeholder 2">
            <a:extLst>
              <a:ext uri="{FF2B5EF4-FFF2-40B4-BE49-F238E27FC236}">
                <a16:creationId xmlns:a16="http://schemas.microsoft.com/office/drawing/2014/main" id="{8572340C-C8EB-48F2-BDA6-B232F67F3627}"/>
              </a:ext>
            </a:extLst>
          </p:cNvPr>
          <p:cNvSpPr>
            <a:spLocks noGrp="1"/>
          </p:cNvSpPr>
          <p:nvPr>
            <p:ph type="body" idx="1"/>
          </p:nvPr>
        </p:nvSpPr>
        <p:spPr>
          <a:xfrm>
            <a:off x="228600" y="1634728"/>
            <a:ext cx="4038599" cy="479822"/>
          </a:xfrm>
        </p:spPr>
        <p:txBody>
          <a:bodyPr/>
          <a:lstStyle/>
          <a:p>
            <a:pPr algn="ctr"/>
            <a:r>
              <a:rPr lang="en-US" sz="2400" dirty="0"/>
              <a:t>Natural history of HIV: steady decline in CD4 count</a:t>
            </a:r>
          </a:p>
        </p:txBody>
      </p:sp>
      <p:pic>
        <p:nvPicPr>
          <p:cNvPr id="11" name="Content Placeholder 10" descr="Diagram&#10;&#10;Description automatically generated">
            <a:extLst>
              <a:ext uri="{FF2B5EF4-FFF2-40B4-BE49-F238E27FC236}">
                <a16:creationId xmlns:a16="http://schemas.microsoft.com/office/drawing/2014/main" id="{6A41D7B0-1F7D-4826-AD87-7F5A294F18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88" t="13449" r="1566"/>
          <a:stretch/>
        </p:blipFill>
        <p:spPr>
          <a:xfrm>
            <a:off x="-13855" y="2038350"/>
            <a:ext cx="4556686" cy="2514600"/>
          </a:xfrm>
        </p:spPr>
      </p:pic>
      <p:sp>
        <p:nvSpPr>
          <p:cNvPr id="4" name="Text Placeholder 3">
            <a:extLst>
              <a:ext uri="{FF2B5EF4-FFF2-40B4-BE49-F238E27FC236}">
                <a16:creationId xmlns:a16="http://schemas.microsoft.com/office/drawing/2014/main" id="{4EE00C58-4B63-4858-BC3D-E75FFF7CD200}"/>
              </a:ext>
            </a:extLst>
          </p:cNvPr>
          <p:cNvSpPr>
            <a:spLocks noGrp="1"/>
          </p:cNvSpPr>
          <p:nvPr>
            <p:ph type="body" sz="quarter" idx="3"/>
          </p:nvPr>
        </p:nvSpPr>
        <p:spPr>
          <a:xfrm>
            <a:off x="5041829" y="1394817"/>
            <a:ext cx="4038599" cy="479822"/>
          </a:xfrm>
        </p:spPr>
        <p:txBody>
          <a:bodyPr/>
          <a:lstStyle/>
          <a:p>
            <a:r>
              <a:rPr lang="en-US" sz="2400" dirty="0"/>
              <a:t>Late-stage diagnosis (2020)</a:t>
            </a:r>
          </a:p>
        </p:txBody>
      </p:sp>
      <p:sp>
        <p:nvSpPr>
          <p:cNvPr id="7" name="Slide Number Placeholder 6">
            <a:extLst>
              <a:ext uri="{FF2B5EF4-FFF2-40B4-BE49-F238E27FC236}">
                <a16:creationId xmlns:a16="http://schemas.microsoft.com/office/drawing/2014/main" id="{B1DBAF1F-CB09-4952-B358-AC86A76D6563}"/>
              </a:ext>
            </a:extLst>
          </p:cNvPr>
          <p:cNvSpPr>
            <a:spLocks noGrp="1"/>
          </p:cNvSpPr>
          <p:nvPr>
            <p:ph type="sldNum" sz="quarter" idx="12"/>
          </p:nvPr>
        </p:nvSpPr>
        <p:spPr/>
        <p:txBody>
          <a:bodyPr/>
          <a:lstStyle/>
          <a:p>
            <a:fld id="{9F49499B-0A11-F941-988B-5A98BBA90756}" type="slidenum">
              <a:rPr lang="en-US" smtClean="0">
                <a:solidFill>
                  <a:srgbClr val="FFFFFF"/>
                </a:solidFill>
              </a:rPr>
              <a:pPr/>
              <a:t>7</a:t>
            </a:fld>
            <a:endParaRPr lang="en-US" dirty="0">
              <a:solidFill>
                <a:srgbClr val="FFFFFF"/>
              </a:solidFill>
            </a:endParaRPr>
          </a:p>
        </p:txBody>
      </p:sp>
      <p:pic>
        <p:nvPicPr>
          <p:cNvPr id="44" name="Picture 43">
            <a:extLst>
              <a:ext uri="{FF2B5EF4-FFF2-40B4-BE49-F238E27FC236}">
                <a16:creationId xmlns:a16="http://schemas.microsoft.com/office/drawing/2014/main" id="{2CEE2D65-940F-ED92-6B36-62D694E80AF6}"/>
              </a:ext>
            </a:extLst>
          </p:cNvPr>
          <p:cNvPicPr>
            <a:picLocks noChangeAspect="1"/>
          </p:cNvPicPr>
          <p:nvPr/>
        </p:nvPicPr>
        <p:blipFill>
          <a:blip r:embed="rId4"/>
          <a:stretch>
            <a:fillRect/>
          </a:stretch>
        </p:blipFill>
        <p:spPr>
          <a:xfrm>
            <a:off x="4572000" y="2027040"/>
            <a:ext cx="4556686" cy="2027198"/>
          </a:xfrm>
          <a:prstGeom prst="rect">
            <a:avLst/>
          </a:prstGeom>
        </p:spPr>
      </p:pic>
      <p:sp>
        <p:nvSpPr>
          <p:cNvPr id="46" name="Footer Placeholder 4">
            <a:extLst>
              <a:ext uri="{FF2B5EF4-FFF2-40B4-BE49-F238E27FC236}">
                <a16:creationId xmlns:a16="http://schemas.microsoft.com/office/drawing/2014/main" id="{57D4C617-A473-7B88-4B68-BB111396D03F}"/>
              </a:ext>
            </a:extLst>
          </p:cNvPr>
          <p:cNvSpPr txBox="1">
            <a:spLocks/>
          </p:cNvSpPr>
          <p:nvPr/>
        </p:nvSpPr>
        <p:spPr>
          <a:xfrm>
            <a:off x="1576302" y="4888230"/>
            <a:ext cx="6805698" cy="27432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6"/>
              </a:buClr>
              <a:buFont typeface="Wingdings" charset="2"/>
              <a:buNone/>
              <a:defRPr sz="2800" b="0" i="0" kern="1200">
                <a:solidFill>
                  <a:schemeClr val="tx2"/>
                </a:solidFill>
                <a:latin typeface="+mn-lt"/>
                <a:ea typeface="+mn-ea"/>
                <a:cs typeface="ITC Avant Garde Std Md"/>
              </a:defRPr>
            </a:lvl1pPr>
            <a:lvl2pPr marL="457200" indent="0" algn="l" defTabSz="914400" rtl="0" eaLnBrk="1" latinLnBrk="0" hangingPunct="1">
              <a:spcBef>
                <a:spcPct val="20000"/>
              </a:spcBef>
              <a:buClr>
                <a:schemeClr val="accent6"/>
              </a:buClr>
              <a:buFont typeface="Wingdings" charset="2"/>
              <a:buNone/>
              <a:defRPr sz="2000" b="1" i="0" kern="1200">
                <a:solidFill>
                  <a:schemeClr val="tx1"/>
                </a:solidFill>
                <a:latin typeface="+mn-lt"/>
                <a:ea typeface="+mn-ea"/>
                <a:cs typeface="ITC Avant Garde Std Md"/>
              </a:defRPr>
            </a:lvl2pPr>
            <a:lvl3pPr marL="914400" indent="0" algn="l" defTabSz="914400" rtl="0" eaLnBrk="1" latinLnBrk="0" hangingPunct="1">
              <a:spcBef>
                <a:spcPct val="20000"/>
              </a:spcBef>
              <a:buClr>
                <a:schemeClr val="accent6"/>
              </a:buClr>
              <a:buFont typeface="Wingdings" charset="2"/>
              <a:buNone/>
              <a:defRPr sz="1800" b="1" i="0" kern="1200">
                <a:solidFill>
                  <a:schemeClr val="tx1"/>
                </a:solidFill>
                <a:latin typeface="+mn-lt"/>
                <a:ea typeface="+mn-ea"/>
                <a:cs typeface="ITC Avant Garde Std Md"/>
              </a:defRPr>
            </a:lvl3pPr>
            <a:lvl4pPr marL="1371600" indent="0" algn="l" defTabSz="914400" rtl="0" eaLnBrk="1" latinLnBrk="0" hangingPunct="1">
              <a:spcBef>
                <a:spcPct val="20000"/>
              </a:spcBef>
              <a:buClr>
                <a:schemeClr val="accent6"/>
              </a:buClr>
              <a:buFont typeface="Wingdings" charset="2"/>
              <a:buNone/>
              <a:defRPr sz="1600" b="1" i="0" kern="1200">
                <a:solidFill>
                  <a:schemeClr val="tx1"/>
                </a:solidFill>
                <a:latin typeface="+mn-lt"/>
                <a:ea typeface="+mn-ea"/>
                <a:cs typeface="ITC Avant Garde Std Md"/>
              </a:defRPr>
            </a:lvl4pPr>
            <a:lvl5pPr marL="1828800" indent="0" algn="l" defTabSz="914400" rtl="0" eaLnBrk="1" latinLnBrk="0" hangingPunct="1">
              <a:spcBef>
                <a:spcPct val="20000"/>
              </a:spcBef>
              <a:buClr>
                <a:schemeClr val="accent6"/>
              </a:buClr>
              <a:buFont typeface="Wingdings" charset="2"/>
              <a:buNone/>
              <a:defRPr sz="1600" b="1" i="0" kern="1200" baseline="0">
                <a:solidFill>
                  <a:schemeClr val="tx1"/>
                </a:solidFill>
                <a:latin typeface="+mn-lt"/>
                <a:ea typeface="+mn-ea"/>
                <a:cs typeface="ITC Avant Garde Std Md"/>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sz="1000" dirty="0">
                <a:solidFill>
                  <a:schemeClr val="tx2">
                    <a:lumMod val="20000"/>
                    <a:lumOff val="80000"/>
                  </a:schemeClr>
                </a:solidFill>
              </a:rPr>
              <a:t>Centers for Disease Control and Prevention. Monitoring selected national HIV prevention and care objectives by using HIV surveillance data United States and 6 dependent areas, 2020. HIV Surveillance Supplemental Report 2022;27(No. 3). http://www.cdc.gov/hiv/library/reports/hiv-surveillance.html. Published May 2022. Accessed 8/9/22</a:t>
            </a:r>
          </a:p>
        </p:txBody>
      </p:sp>
    </p:spTree>
    <p:extLst>
      <p:ext uri="{BB962C8B-B14F-4D97-AF65-F5344CB8AC3E}">
        <p14:creationId xmlns:p14="http://schemas.microsoft.com/office/powerpoint/2010/main" val="113373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813898-2E9F-282E-46FD-75A0A7094584}"/>
              </a:ext>
            </a:extLst>
          </p:cNvPr>
          <p:cNvSpPr>
            <a:spLocks noGrp="1"/>
          </p:cNvSpPr>
          <p:nvPr>
            <p:ph type="sldNum" sz="quarter" idx="12"/>
          </p:nvPr>
        </p:nvSpPr>
        <p:spPr/>
        <p:txBody>
          <a:bodyPr/>
          <a:lstStyle/>
          <a:p>
            <a:fld id="{6E2D2B3B-882E-40F3-A32F-6DD516915044}" type="slidenum">
              <a:rPr lang="en-US" smtClean="0"/>
              <a:pPr/>
              <a:t>8</a:t>
            </a:fld>
            <a:endParaRPr lang="en-US"/>
          </a:p>
        </p:txBody>
      </p:sp>
      <p:pic>
        <p:nvPicPr>
          <p:cNvPr id="6" name="Picture 5">
            <a:extLst>
              <a:ext uri="{FF2B5EF4-FFF2-40B4-BE49-F238E27FC236}">
                <a16:creationId xmlns:a16="http://schemas.microsoft.com/office/drawing/2014/main" id="{8CA05AFF-3F0A-81AD-730D-119D89A65A2F}"/>
              </a:ext>
            </a:extLst>
          </p:cNvPr>
          <p:cNvPicPr>
            <a:picLocks noChangeAspect="1"/>
          </p:cNvPicPr>
          <p:nvPr/>
        </p:nvPicPr>
        <p:blipFill>
          <a:blip r:embed="rId3"/>
          <a:stretch>
            <a:fillRect/>
          </a:stretch>
        </p:blipFill>
        <p:spPr>
          <a:xfrm>
            <a:off x="2362200" y="25774"/>
            <a:ext cx="4624467" cy="4611586"/>
          </a:xfrm>
          <a:prstGeom prst="rect">
            <a:avLst/>
          </a:prstGeom>
        </p:spPr>
      </p:pic>
      <p:sp>
        <p:nvSpPr>
          <p:cNvPr id="14" name="TextBox 13">
            <a:extLst>
              <a:ext uri="{FF2B5EF4-FFF2-40B4-BE49-F238E27FC236}">
                <a16:creationId xmlns:a16="http://schemas.microsoft.com/office/drawing/2014/main" id="{9EEB7810-B03A-2289-F2DE-4BA4AAD05BD7}"/>
              </a:ext>
            </a:extLst>
          </p:cNvPr>
          <p:cNvSpPr txBox="1"/>
          <p:nvPr/>
        </p:nvSpPr>
        <p:spPr>
          <a:xfrm>
            <a:off x="1447799" y="4729412"/>
            <a:ext cx="7010399" cy="307777"/>
          </a:xfrm>
          <a:prstGeom prst="rect">
            <a:avLst/>
          </a:prstGeom>
          <a:noFill/>
        </p:spPr>
        <p:txBody>
          <a:bodyPr wrap="square" rtlCol="0">
            <a:spAutoFit/>
          </a:bodyPr>
          <a:lstStyle/>
          <a:p>
            <a:pPr algn="ctr"/>
            <a:r>
              <a:rPr lang="en-US" sz="1400" dirty="0">
                <a:solidFill>
                  <a:schemeClr val="bg1"/>
                </a:solidFill>
              </a:rPr>
              <a:t>https://www.hiv.gov/tasp</a:t>
            </a:r>
          </a:p>
        </p:txBody>
      </p:sp>
    </p:spTree>
    <p:extLst>
      <p:ext uri="{BB962C8B-B14F-4D97-AF65-F5344CB8AC3E}">
        <p14:creationId xmlns:p14="http://schemas.microsoft.com/office/powerpoint/2010/main" val="127027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66-371E-4485-90A5-C76CE3C6188A}"/>
              </a:ext>
            </a:extLst>
          </p:cNvPr>
          <p:cNvSpPr>
            <a:spLocks noGrp="1"/>
          </p:cNvSpPr>
          <p:nvPr>
            <p:ph type="title"/>
          </p:nvPr>
        </p:nvSpPr>
        <p:spPr/>
        <p:txBody>
          <a:bodyPr/>
          <a:lstStyle/>
          <a:p>
            <a:pPr algn="ctr"/>
            <a:r>
              <a:rPr lang="en-US" dirty="0"/>
              <a:t>Treatment IS Prevention</a:t>
            </a:r>
          </a:p>
        </p:txBody>
      </p:sp>
      <p:sp>
        <p:nvSpPr>
          <p:cNvPr id="3" name="Content Placeholder 2">
            <a:extLst>
              <a:ext uri="{FF2B5EF4-FFF2-40B4-BE49-F238E27FC236}">
                <a16:creationId xmlns:a16="http://schemas.microsoft.com/office/drawing/2014/main" id="{ECE1ABA1-E7EB-48B8-80ED-ADF7846D9351}"/>
              </a:ext>
            </a:extLst>
          </p:cNvPr>
          <p:cNvSpPr>
            <a:spLocks noGrp="1"/>
          </p:cNvSpPr>
          <p:nvPr>
            <p:ph idx="1"/>
          </p:nvPr>
        </p:nvSpPr>
        <p:spPr>
          <a:xfrm>
            <a:off x="4685460" y="1200151"/>
            <a:ext cx="4087309" cy="3135357"/>
          </a:xfrm>
        </p:spPr>
        <p:txBody>
          <a:bodyPr/>
          <a:lstStyle/>
          <a:p>
            <a:pPr>
              <a:lnSpc>
                <a:spcPct val="90000"/>
              </a:lnSpc>
              <a:spcBef>
                <a:spcPts val="750"/>
              </a:spcBef>
              <a:spcAft>
                <a:spcPts val="600"/>
              </a:spcAft>
              <a:buClr>
                <a:srgbClr val="000000"/>
              </a:buClr>
              <a:buSzPct val="100000"/>
              <a:defRPr sz="2000"/>
            </a:pPr>
            <a:r>
              <a:rPr lang="en-US" sz="2400" dirty="0"/>
              <a:t>Studies from 2008-2016 show zero linked HIV transmissions after &gt;100,000 condomless sex acts</a:t>
            </a:r>
          </a:p>
          <a:p>
            <a:pPr>
              <a:lnSpc>
                <a:spcPct val="90000"/>
              </a:lnSpc>
              <a:spcBef>
                <a:spcPts val="750"/>
              </a:spcBef>
              <a:buClr>
                <a:srgbClr val="000000"/>
              </a:buClr>
              <a:buSzPct val="100000"/>
              <a:defRPr sz="2000"/>
            </a:pPr>
            <a:r>
              <a:rPr lang="en-US" sz="2400" dirty="0"/>
              <a:t>People with HIV (PWH) had a </a:t>
            </a:r>
            <a:r>
              <a:rPr lang="en-US" sz="2400" b="1" dirty="0"/>
              <a:t>durably undetectable viral load</a:t>
            </a:r>
            <a:endParaRPr lang="en-US" sz="2000" b="1" dirty="0"/>
          </a:p>
          <a:p>
            <a:endParaRPr lang="en-US" dirty="0"/>
          </a:p>
        </p:txBody>
      </p:sp>
      <p:sp>
        <p:nvSpPr>
          <p:cNvPr id="5" name="Slide Number Placeholder 4">
            <a:extLst>
              <a:ext uri="{FF2B5EF4-FFF2-40B4-BE49-F238E27FC236}">
                <a16:creationId xmlns:a16="http://schemas.microsoft.com/office/drawing/2014/main" id="{F816E1F0-3930-4EDB-B6CA-83AB98502531}"/>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7" name="Google Shape;140;p19">
            <a:extLst>
              <a:ext uri="{FF2B5EF4-FFF2-40B4-BE49-F238E27FC236}">
                <a16:creationId xmlns:a16="http://schemas.microsoft.com/office/drawing/2014/main" id="{D77733B0-98EF-404D-9D66-5062FF4D9B54}"/>
              </a:ext>
            </a:extLst>
          </p:cNvPr>
          <p:cNvSpPr txBox="1"/>
          <p:nvPr/>
        </p:nvSpPr>
        <p:spPr>
          <a:xfrm>
            <a:off x="1143000"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C</a:t>
            </a:r>
            <a:r>
              <a:rPr lang="en" sz="1150" dirty="0">
                <a:solidFill>
                  <a:srgbClr val="FFFFFF"/>
                </a:solidFill>
              </a:rPr>
              <a:t>ohen, et al.  </a:t>
            </a:r>
            <a:r>
              <a:rPr lang="en" sz="1150" u="sng" dirty="0">
                <a:solidFill>
                  <a:srgbClr val="FFFFFF"/>
                </a:solidFill>
              </a:rPr>
              <a:t>NEJM</a:t>
            </a:r>
            <a:r>
              <a:rPr lang="en" sz="1150" dirty="0">
                <a:solidFill>
                  <a:srgbClr val="FFFFFF"/>
                </a:solidFill>
              </a:rPr>
              <a:t> 2011; 365: 493-505. Skarbinski J, et al.  </a:t>
            </a:r>
            <a:r>
              <a:rPr lang="en" sz="1150" u="sng" dirty="0">
                <a:solidFill>
                  <a:srgbClr val="FFFFFF"/>
                </a:solidFill>
              </a:rPr>
              <a:t>JAMA Intern Med</a:t>
            </a:r>
            <a:r>
              <a:rPr lang="en" sz="1150" dirty="0">
                <a:solidFill>
                  <a:srgbClr val="FFFFFF"/>
                </a:solidFill>
              </a:rPr>
              <a:t> 2015;175:588-96. </a:t>
            </a:r>
            <a:endParaRPr sz="1150" dirty="0">
              <a:solidFill>
                <a:srgbClr val="FFFFFF"/>
              </a:solidFill>
            </a:endParaRPr>
          </a:p>
          <a:p>
            <a:pPr marL="0" lvl="0" indent="0" algn="ctr" rtl="0">
              <a:lnSpc>
                <a:spcPct val="115000"/>
              </a:lnSpc>
              <a:spcBef>
                <a:spcPts val="0"/>
              </a:spcBef>
              <a:spcAft>
                <a:spcPts val="0"/>
              </a:spcAft>
              <a:buNone/>
            </a:pPr>
            <a:r>
              <a:rPr lang="en" sz="1150" dirty="0">
                <a:solidFill>
                  <a:srgbClr val="FFFFFF"/>
                </a:solidFill>
              </a:rPr>
              <a:t>Bavinton BR, et al. </a:t>
            </a:r>
            <a:r>
              <a:rPr lang="en" sz="1150" u="sng" dirty="0">
                <a:solidFill>
                  <a:srgbClr val="FFFFFF"/>
                </a:solidFill>
              </a:rPr>
              <a:t>Lancet HIV</a:t>
            </a:r>
            <a:r>
              <a:rPr lang="en" sz="1150" dirty="0">
                <a:solidFill>
                  <a:srgbClr val="FFFFFF"/>
                </a:solidFill>
              </a:rPr>
              <a:t>. 2018. IAS 2018 http://programme.aids2018.org/Abstract/Abstract/13470</a:t>
            </a:r>
            <a:endParaRPr sz="1150" dirty="0">
              <a:solidFill>
                <a:srgbClr val="FFFFFF"/>
              </a:solidFill>
            </a:endParaRPr>
          </a:p>
          <a:p>
            <a:pPr marL="0" lvl="0" indent="0" algn="ctr" rtl="0">
              <a:lnSpc>
                <a:spcPct val="115000"/>
              </a:lnSpc>
              <a:spcBef>
                <a:spcPts val="0"/>
              </a:spcBef>
              <a:spcAft>
                <a:spcPts val="0"/>
              </a:spcAft>
              <a:buNone/>
            </a:pPr>
            <a:endParaRPr sz="1150" dirty="0">
              <a:solidFill>
                <a:srgbClr val="FFFFFF"/>
              </a:solidFill>
            </a:endParaRPr>
          </a:p>
          <a:p>
            <a:pPr marL="0" marR="0" lvl="0" indent="0" algn="l" rtl="0">
              <a:spcBef>
                <a:spcPts val="0"/>
              </a:spcBef>
              <a:spcAft>
                <a:spcPts val="0"/>
              </a:spcAft>
              <a:buNone/>
            </a:pPr>
            <a:endParaRPr dirty="0"/>
          </a:p>
        </p:txBody>
      </p:sp>
      <p:pic>
        <p:nvPicPr>
          <p:cNvPr id="8" name="Picture 9" descr="Picture 9">
            <a:extLst>
              <a:ext uri="{FF2B5EF4-FFF2-40B4-BE49-F238E27FC236}">
                <a16:creationId xmlns:a16="http://schemas.microsoft.com/office/drawing/2014/main" id="{16BDD358-5AD2-4F22-9EC1-85B742F6F800}"/>
              </a:ext>
            </a:extLst>
          </p:cNvPr>
          <p:cNvPicPr>
            <a:picLocks noChangeAspect="1"/>
          </p:cNvPicPr>
          <p:nvPr/>
        </p:nvPicPr>
        <p:blipFill>
          <a:blip r:embed="rId3"/>
          <a:stretch>
            <a:fillRect/>
          </a:stretch>
        </p:blipFill>
        <p:spPr>
          <a:xfrm>
            <a:off x="86028" y="1112794"/>
            <a:ext cx="4624553" cy="3135356"/>
          </a:xfrm>
          <a:prstGeom prst="rect">
            <a:avLst/>
          </a:prstGeom>
          <a:ln w="12700">
            <a:miter lim="400000"/>
          </a:ln>
          <a:effectLst>
            <a:outerShdw blurRad="381000" dist="119380" algn="ctr" rotWithShape="0">
              <a:schemeClr val="tx1">
                <a:alpha val="75000"/>
              </a:schemeClr>
            </a:outerShdw>
          </a:effectLst>
        </p:spPr>
      </p:pic>
    </p:spTree>
    <p:extLst>
      <p:ext uri="{BB962C8B-B14F-4D97-AF65-F5344CB8AC3E}">
        <p14:creationId xmlns:p14="http://schemas.microsoft.com/office/powerpoint/2010/main" val="2922722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SCAETC-Light-Background">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12" ma:contentTypeDescription="Create a new document." ma:contentTypeScope="" ma:versionID="075d0e02c340cad77c8d1dbfe38d7095">
  <xsd:schema xmlns:xsd="http://www.w3.org/2001/XMLSchema" xmlns:xs="http://www.w3.org/2001/XMLSchema" xmlns:p="http://schemas.microsoft.com/office/2006/metadata/properties" xmlns:ns2="61107614-1b85-4d63-bfbe-29fcdc4d3c98" xmlns:ns3="97e847c7-2c04-4d6a-997f-0652cc0598e0" targetNamespace="http://schemas.microsoft.com/office/2006/metadata/properties" ma:root="true" ma:fieldsID="2a09406a9cc7c921538118e2a1ead510" ns2:_="" ns3:_="">
    <xsd:import namespace="61107614-1b85-4d63-bfbe-29fcdc4d3c98"/>
    <xsd:import namespace="97e847c7-2c04-4d6a-997f-0652cc0598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3868916-797e-4da7-86c2-c38bdea486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e847c7-2c04-4d6a-997f-0652cc0598e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ced8383-87a6-4826-87d9-4b1bf01fad7c}" ma:internalName="TaxCatchAll" ma:showField="CatchAllData" ma:web="97e847c7-2c04-4d6a-997f-0652cc0598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107614-1b85-4d63-bfbe-29fcdc4d3c98">
      <Terms xmlns="http://schemas.microsoft.com/office/infopath/2007/PartnerControls"/>
    </lcf76f155ced4ddcb4097134ff3c332f>
    <TaxCatchAll xmlns="97e847c7-2c04-4d6a-997f-0652cc0598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7C7E71-BE17-4F61-8947-CCAACFDDA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07614-1b85-4d63-bfbe-29fcdc4d3c98"/>
    <ds:schemaRef ds:uri="97e847c7-2c04-4d6a-997f-0652cc059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DA1658-13C6-43DC-86A0-4816DAC2F43F}">
  <ds:schemaRefs>
    <ds:schemaRef ds:uri="http://schemas.microsoft.com/office/2006/metadata/properties"/>
    <ds:schemaRef ds:uri="http://schemas.microsoft.com/office/infopath/2007/PartnerControls"/>
    <ds:schemaRef ds:uri="61107614-1b85-4d63-bfbe-29fcdc4d3c98"/>
    <ds:schemaRef ds:uri="97e847c7-2c04-4d6a-997f-0652cc0598e0"/>
  </ds:schemaRefs>
</ds:datastoreItem>
</file>

<file path=customXml/itemProps3.xml><?xml version="1.0" encoding="utf-8"?>
<ds:datastoreItem xmlns:ds="http://schemas.openxmlformats.org/officeDocument/2006/customXml" ds:itemID="{869C96F5-AC6E-4D5B-AE26-4773B631D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3788</TotalTime>
  <Words>3106</Words>
  <Application>Microsoft Office PowerPoint</Application>
  <PresentationFormat>On-screen Show (16:9)</PresentationFormat>
  <Paragraphs>307</Paragraphs>
  <Slides>41</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Cambria</vt:lpstr>
      <vt:lpstr>Hind</vt:lpstr>
      <vt:lpstr>ITC Avant Garde Std Bk</vt:lpstr>
      <vt:lpstr>Proxima Nova</vt:lpstr>
      <vt:lpstr>Segoe UI</vt:lpstr>
      <vt:lpstr>Wingdings</vt:lpstr>
      <vt:lpstr>AETC-BLANK-MASTER</vt:lpstr>
      <vt:lpstr>SCAETC-Light-Background</vt:lpstr>
      <vt:lpstr>The Science of U=U</vt:lpstr>
      <vt:lpstr>Conflict of Interest Disclosure Statement</vt:lpstr>
      <vt:lpstr>Learning Objectives</vt:lpstr>
      <vt:lpstr>PowerPoint Presentation</vt:lpstr>
      <vt:lpstr>Not all People with HIV know their status</vt:lpstr>
      <vt:lpstr>PowerPoint Presentation</vt:lpstr>
      <vt:lpstr>Late-stage diagnosis is associated with more morbidity and potential increased transmission</vt:lpstr>
      <vt:lpstr>PowerPoint Presentation</vt:lpstr>
      <vt:lpstr>Treatment IS Prevention</vt:lpstr>
      <vt:lpstr>Hiv PrEVENTION Trials Network (HPTN 052)</vt:lpstr>
      <vt:lpstr>Does ART Reduce Transmission?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HPTN 052 – Final Results 2016</vt:lpstr>
      <vt:lpstr>Partner 1 study</vt:lpstr>
      <vt:lpstr>Primary Aim </vt:lpstr>
      <vt:lpstr>PowerPoint Presentation</vt:lpstr>
      <vt:lpstr>PowerPoint Presentation</vt:lpstr>
      <vt:lpstr>PowerPoint Presentation</vt:lpstr>
      <vt:lpstr>PowerPoint Presentation</vt:lpstr>
      <vt:lpstr>Opposites attract study</vt:lpstr>
      <vt:lpstr>Study Design</vt:lpstr>
      <vt:lpstr>Results</vt:lpstr>
      <vt:lpstr>PowerPoint Presentation</vt:lpstr>
      <vt:lpstr>Partner 2 study</vt:lpstr>
      <vt:lpstr>Study Design</vt:lpstr>
      <vt:lpstr>Results</vt:lpstr>
      <vt:lpstr>PowerPoint Presentation</vt:lpstr>
      <vt:lpstr>U = U is a Game Changer</vt:lpstr>
      <vt:lpstr>Hesitation with U=U</vt:lpstr>
      <vt:lpstr>Language Matters</vt:lpstr>
      <vt:lpstr>Viral Load ≠ Value</vt:lpstr>
      <vt:lpstr>Key Points</vt:lpstr>
      <vt:lpstr>References </vt:lpstr>
      <vt:lpstr>Resources</vt:lpstr>
      <vt:lpstr>SCAETC Social Media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243</cp:revision>
  <cp:lastPrinted>2020-04-03T19:30:52Z</cp:lastPrinted>
  <dcterms:created xsi:type="dcterms:W3CDTF">2016-03-30T16:09:11Z</dcterms:created>
  <dcterms:modified xsi:type="dcterms:W3CDTF">2023-07-07T17:51:11Z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y fmtid="{D5CDD505-2E9C-101B-9397-08002B2CF9AE}" pid="3" name="MediaServiceImageTags">
    <vt:lpwstr/>
  </property>
</Properties>
</file>