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43"/>
  </p:notesMasterIdLst>
  <p:handoutMasterIdLst>
    <p:handoutMasterId r:id="rId44"/>
  </p:handoutMasterIdLst>
  <p:sldIdLst>
    <p:sldId id="359" r:id="rId2"/>
    <p:sldId id="382" r:id="rId3"/>
    <p:sldId id="361" r:id="rId4"/>
    <p:sldId id="467" r:id="rId5"/>
    <p:sldId id="387" r:id="rId6"/>
    <p:sldId id="384" r:id="rId7"/>
    <p:sldId id="388" r:id="rId8"/>
    <p:sldId id="389" r:id="rId9"/>
    <p:sldId id="402" r:id="rId10"/>
    <p:sldId id="397" r:id="rId11"/>
    <p:sldId id="410" r:id="rId12"/>
    <p:sldId id="396" r:id="rId13"/>
    <p:sldId id="394" r:id="rId14"/>
    <p:sldId id="404" r:id="rId15"/>
    <p:sldId id="405" r:id="rId16"/>
    <p:sldId id="411" r:id="rId17"/>
    <p:sldId id="406" r:id="rId18"/>
    <p:sldId id="385" r:id="rId19"/>
    <p:sldId id="386" r:id="rId20"/>
    <p:sldId id="392" r:id="rId21"/>
    <p:sldId id="390" r:id="rId22"/>
    <p:sldId id="391" r:id="rId23"/>
    <p:sldId id="407" r:id="rId24"/>
    <p:sldId id="412" r:id="rId25"/>
    <p:sldId id="413" r:id="rId26"/>
    <p:sldId id="399" r:id="rId27"/>
    <p:sldId id="393" r:id="rId28"/>
    <p:sldId id="395" r:id="rId29"/>
    <p:sldId id="468" r:id="rId30"/>
    <p:sldId id="409" r:id="rId31"/>
    <p:sldId id="400" r:id="rId32"/>
    <p:sldId id="415" r:id="rId33"/>
    <p:sldId id="416" r:id="rId34"/>
    <p:sldId id="403" r:id="rId35"/>
    <p:sldId id="417" r:id="rId36"/>
    <p:sldId id="398" r:id="rId37"/>
    <p:sldId id="414" r:id="rId38"/>
    <p:sldId id="469" r:id="rId39"/>
    <p:sldId id="470" r:id="rId40"/>
    <p:sldId id="420" r:id="rId41"/>
    <p:sldId id="299" r:id="rId4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59"/>
            <p14:sldId id="382"/>
            <p14:sldId id="361"/>
            <p14:sldId id="467"/>
            <p14:sldId id="387"/>
            <p14:sldId id="384"/>
            <p14:sldId id="388"/>
            <p14:sldId id="389"/>
            <p14:sldId id="402"/>
            <p14:sldId id="397"/>
            <p14:sldId id="410"/>
            <p14:sldId id="396"/>
            <p14:sldId id="394"/>
            <p14:sldId id="404"/>
            <p14:sldId id="405"/>
            <p14:sldId id="411"/>
            <p14:sldId id="406"/>
            <p14:sldId id="385"/>
            <p14:sldId id="386"/>
            <p14:sldId id="392"/>
            <p14:sldId id="390"/>
            <p14:sldId id="391"/>
            <p14:sldId id="407"/>
            <p14:sldId id="412"/>
            <p14:sldId id="413"/>
            <p14:sldId id="399"/>
            <p14:sldId id="393"/>
            <p14:sldId id="395"/>
            <p14:sldId id="468"/>
            <p14:sldId id="409"/>
            <p14:sldId id="400"/>
            <p14:sldId id="415"/>
            <p14:sldId id="416"/>
            <p14:sldId id="403"/>
            <p14:sldId id="417"/>
            <p14:sldId id="398"/>
            <p14:sldId id="414"/>
            <p14:sldId id="469"/>
            <p14:sldId id="470"/>
            <p14:sldId id="420"/>
            <p14:sldId id="29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8389" autoAdjust="0"/>
  </p:normalViewPr>
  <p:slideViewPr>
    <p:cSldViewPr>
      <p:cViewPr varScale="1">
        <p:scale>
          <a:sx n="90" d="100"/>
          <a:sy n="90" d="100"/>
        </p:scale>
        <p:origin x="90" y="168"/>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51E5DA-2B29-490F-AF8E-D9032DB623D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D9BEA722-2390-4348-8BCA-FBFE7FD4C8E7}">
      <dgm:prSet phldrT="[Text]" custT="1"/>
      <dgm:spPr/>
      <dgm:t>
        <a:bodyPr/>
        <a:lstStyle/>
        <a:p>
          <a:r>
            <a:rPr lang="en-US" sz="2000" dirty="0"/>
            <a:t>1990 to  2010</a:t>
          </a:r>
        </a:p>
      </dgm:t>
    </dgm:pt>
    <dgm:pt modelId="{BDCFFD7C-BC6B-4C73-9EE6-75D2851EF378}" type="parTrans" cxnId="{D63B53CB-8865-48E1-8399-40D4D57A52E1}">
      <dgm:prSet/>
      <dgm:spPr/>
      <dgm:t>
        <a:bodyPr/>
        <a:lstStyle/>
        <a:p>
          <a:endParaRPr lang="en-US"/>
        </a:p>
      </dgm:t>
    </dgm:pt>
    <dgm:pt modelId="{51EC79D8-CB8E-47D8-8C68-49BF5C96E741}" type="sibTrans" cxnId="{D63B53CB-8865-48E1-8399-40D4D57A52E1}">
      <dgm:prSet/>
      <dgm:spPr/>
      <dgm:t>
        <a:bodyPr/>
        <a:lstStyle/>
        <a:p>
          <a:endParaRPr lang="en-US"/>
        </a:p>
      </dgm:t>
    </dgm:pt>
    <dgm:pt modelId="{DBF639D7-1475-4B76-8330-5D68DF8FB5DA}">
      <dgm:prSet phldrT="[Text]" custT="1"/>
      <dgm:spPr/>
      <dgm:t>
        <a:bodyPr/>
        <a:lstStyle/>
        <a:p>
          <a:r>
            <a:rPr lang="en-US" sz="1800" b="1" dirty="0"/>
            <a:t>Life saving, </a:t>
          </a:r>
          <a:r>
            <a:rPr lang="en-US" sz="1800" dirty="0"/>
            <a:t>but toxic and complex</a:t>
          </a:r>
        </a:p>
      </dgm:t>
    </dgm:pt>
    <dgm:pt modelId="{6724183C-B8C4-46B2-9F19-A8FEB5C71242}" type="parTrans" cxnId="{CDA5599E-5481-444E-AC30-C7AC430E3AC4}">
      <dgm:prSet/>
      <dgm:spPr/>
      <dgm:t>
        <a:bodyPr/>
        <a:lstStyle/>
        <a:p>
          <a:endParaRPr lang="en-US"/>
        </a:p>
      </dgm:t>
    </dgm:pt>
    <dgm:pt modelId="{6EC40A50-6831-4DDE-B71D-E982D423FA7F}" type="sibTrans" cxnId="{CDA5599E-5481-444E-AC30-C7AC430E3AC4}">
      <dgm:prSet/>
      <dgm:spPr/>
      <dgm:t>
        <a:bodyPr/>
        <a:lstStyle/>
        <a:p>
          <a:endParaRPr lang="en-US"/>
        </a:p>
      </dgm:t>
    </dgm:pt>
    <dgm:pt modelId="{8D7500E4-572E-4D03-B043-7C545B350740}">
      <dgm:prSet phldrT="[Text]" custT="1"/>
      <dgm:spPr/>
      <dgm:t>
        <a:bodyPr/>
        <a:lstStyle/>
        <a:p>
          <a:pPr marL="0" indent="0">
            <a:buNone/>
          </a:pPr>
          <a:r>
            <a:rPr lang="en-US" sz="1800" b="1" dirty="0"/>
            <a:t>Refinement of drugs within a class</a:t>
          </a:r>
        </a:p>
      </dgm:t>
    </dgm:pt>
    <dgm:pt modelId="{358E230B-DDE4-41FB-89BA-C9B25EBA61CC}" type="parTrans" cxnId="{5439A408-1CCA-4F2C-ABBE-ED21DB50640F}">
      <dgm:prSet/>
      <dgm:spPr/>
      <dgm:t>
        <a:bodyPr/>
        <a:lstStyle/>
        <a:p>
          <a:endParaRPr lang="en-US"/>
        </a:p>
      </dgm:t>
    </dgm:pt>
    <dgm:pt modelId="{50C48EB8-28D8-4ADA-8D41-D753306CDEA0}" type="sibTrans" cxnId="{5439A408-1CCA-4F2C-ABBE-ED21DB50640F}">
      <dgm:prSet/>
      <dgm:spPr/>
      <dgm:t>
        <a:bodyPr/>
        <a:lstStyle/>
        <a:p>
          <a:endParaRPr lang="en-US"/>
        </a:p>
      </dgm:t>
    </dgm:pt>
    <dgm:pt modelId="{46402A3F-10AB-4CED-A599-290BE2AC4A32}">
      <dgm:prSet phldrT="[Text]" custT="1"/>
      <dgm:spPr/>
      <dgm:t>
        <a:bodyPr/>
        <a:lstStyle/>
        <a:p>
          <a:r>
            <a:rPr lang="en-US" sz="2000" dirty="0"/>
            <a:t>2015 to 2021</a:t>
          </a:r>
        </a:p>
      </dgm:t>
    </dgm:pt>
    <dgm:pt modelId="{0F9096AB-2C1A-4060-BA27-5D804BD2E3F4}" type="parTrans" cxnId="{C6EB656A-2F71-4B21-969A-485ED5E0E38B}">
      <dgm:prSet/>
      <dgm:spPr/>
      <dgm:t>
        <a:bodyPr/>
        <a:lstStyle/>
        <a:p>
          <a:endParaRPr lang="en-US"/>
        </a:p>
      </dgm:t>
    </dgm:pt>
    <dgm:pt modelId="{961DD7B8-7468-4AB0-9D9B-AE0C24B43BA4}" type="sibTrans" cxnId="{C6EB656A-2F71-4B21-969A-485ED5E0E38B}">
      <dgm:prSet/>
      <dgm:spPr/>
      <dgm:t>
        <a:bodyPr/>
        <a:lstStyle/>
        <a:p>
          <a:endParaRPr lang="en-US"/>
        </a:p>
      </dgm:t>
    </dgm:pt>
    <dgm:pt modelId="{F950C9E9-89D3-48B3-B82A-E1B6749FDA64}">
      <dgm:prSet phldrT="[Text]" custT="1"/>
      <dgm:spPr/>
      <dgm:t>
        <a:bodyPr/>
        <a:lstStyle/>
        <a:p>
          <a:pPr marL="0" indent="0">
            <a:spcAft>
              <a:spcPts val="0"/>
            </a:spcAft>
            <a:buNone/>
          </a:pPr>
          <a:r>
            <a:rPr lang="en-US" sz="1800" b="1" dirty="0"/>
            <a:t>Focus on combo regimens</a:t>
          </a:r>
        </a:p>
      </dgm:t>
    </dgm:pt>
    <dgm:pt modelId="{20DF391E-2F18-425A-AEF9-1AF4A91C99B9}" type="parTrans" cxnId="{A9685F02-1C0E-48ED-BA6C-7A9AA4394762}">
      <dgm:prSet/>
      <dgm:spPr/>
      <dgm:t>
        <a:bodyPr/>
        <a:lstStyle/>
        <a:p>
          <a:endParaRPr lang="en-US"/>
        </a:p>
      </dgm:t>
    </dgm:pt>
    <dgm:pt modelId="{115DFCBA-84B0-4AD6-BC27-9B0398F9EE2A}" type="sibTrans" cxnId="{A9685F02-1C0E-48ED-BA6C-7A9AA4394762}">
      <dgm:prSet/>
      <dgm:spPr/>
      <dgm:t>
        <a:bodyPr/>
        <a:lstStyle/>
        <a:p>
          <a:endParaRPr lang="en-US"/>
        </a:p>
      </dgm:t>
    </dgm:pt>
    <dgm:pt modelId="{CF49AAC8-ACBE-4BF5-ADF3-760BCFB15CC5}">
      <dgm:prSet custT="1"/>
      <dgm:spPr/>
      <dgm:t>
        <a:bodyPr/>
        <a:lstStyle/>
        <a:p>
          <a:pPr marL="114300" indent="-114300"/>
          <a:r>
            <a:rPr lang="en-US" sz="1800" dirty="0"/>
            <a:t> Higher barrier to resistance</a:t>
          </a:r>
        </a:p>
      </dgm:t>
    </dgm:pt>
    <dgm:pt modelId="{E1AB8946-B375-4771-A037-572DC4556CE7}" type="parTrans" cxnId="{4A42F9D9-A245-43B1-A03F-5FA9B72DEDEE}">
      <dgm:prSet/>
      <dgm:spPr/>
      <dgm:t>
        <a:bodyPr/>
        <a:lstStyle/>
        <a:p>
          <a:endParaRPr lang="en-US"/>
        </a:p>
      </dgm:t>
    </dgm:pt>
    <dgm:pt modelId="{334A7521-B666-43F4-A323-B529854F36DC}" type="sibTrans" cxnId="{4A42F9D9-A245-43B1-A03F-5FA9B72DEDEE}">
      <dgm:prSet/>
      <dgm:spPr/>
      <dgm:t>
        <a:bodyPr/>
        <a:lstStyle/>
        <a:p>
          <a:endParaRPr lang="en-US"/>
        </a:p>
      </dgm:t>
    </dgm:pt>
    <dgm:pt modelId="{2D2FE80D-8232-42E0-9B33-5FA76F64D3B4}">
      <dgm:prSet custT="1"/>
      <dgm:spPr/>
      <dgm:t>
        <a:bodyPr/>
        <a:lstStyle/>
        <a:p>
          <a:pPr marL="171450" indent="-171450"/>
          <a:r>
            <a:rPr lang="en-US" sz="1800" dirty="0"/>
            <a:t>Advantages in </a:t>
          </a:r>
          <a:r>
            <a:rPr lang="en-US" sz="1800" dirty="0" err="1"/>
            <a:t>tx</a:t>
          </a:r>
          <a:r>
            <a:rPr lang="en-US" sz="1800" dirty="0"/>
            <a:t>-naïve &amp; experienced</a:t>
          </a:r>
        </a:p>
      </dgm:t>
    </dgm:pt>
    <dgm:pt modelId="{E47455C5-CFA2-4025-8B80-AAEE8F4EA9E7}" type="parTrans" cxnId="{2201596F-1AA8-4CBE-8AD8-CD160CF2AD7E}">
      <dgm:prSet/>
      <dgm:spPr/>
      <dgm:t>
        <a:bodyPr/>
        <a:lstStyle/>
        <a:p>
          <a:endParaRPr lang="en-US"/>
        </a:p>
      </dgm:t>
    </dgm:pt>
    <dgm:pt modelId="{6A5F6BF6-38C4-4C12-85DC-E50278F4CC69}" type="sibTrans" cxnId="{2201596F-1AA8-4CBE-8AD8-CD160CF2AD7E}">
      <dgm:prSet/>
      <dgm:spPr/>
      <dgm:t>
        <a:bodyPr/>
        <a:lstStyle/>
        <a:p>
          <a:endParaRPr lang="en-US"/>
        </a:p>
      </dgm:t>
    </dgm:pt>
    <dgm:pt modelId="{72CF63E4-BC69-403D-9022-4199A3363BA7}">
      <dgm:prSet phldrT="[Text]" custT="1"/>
      <dgm:spPr/>
      <dgm:t>
        <a:bodyPr/>
        <a:lstStyle/>
        <a:p>
          <a:pPr marL="114300" indent="-114300">
            <a:buFont typeface="Arial" panose="020B0604020202020204" pitchFamily="34" charset="0"/>
            <a:buChar char="•"/>
          </a:pPr>
          <a:r>
            <a:rPr lang="en-US" sz="1800" dirty="0"/>
            <a:t> </a:t>
          </a:r>
          <a:r>
            <a:rPr lang="en-US" sz="1800" dirty="0">
              <a:latin typeface="Times New Roman" panose="02020603050405020304" pitchFamily="18" charset="0"/>
              <a:cs typeface="Times New Roman" panose="02020603050405020304" pitchFamily="18" charset="0"/>
            </a:rPr>
            <a:t>↓</a:t>
          </a:r>
          <a:r>
            <a:rPr lang="en-US" sz="1800" dirty="0"/>
            <a:t> side effects, easier dosing</a:t>
          </a:r>
          <a:endParaRPr lang="en-US" sz="1800" b="1" dirty="0"/>
        </a:p>
      </dgm:t>
    </dgm:pt>
    <dgm:pt modelId="{4A43FD5C-0A49-48D6-AE1E-2803A51200C3}" type="parTrans" cxnId="{016EAEA8-9AFA-4552-9FAE-127307529305}">
      <dgm:prSet/>
      <dgm:spPr/>
      <dgm:t>
        <a:bodyPr/>
        <a:lstStyle/>
        <a:p>
          <a:endParaRPr lang="en-US"/>
        </a:p>
      </dgm:t>
    </dgm:pt>
    <dgm:pt modelId="{565DC690-A4E3-44BE-8B6D-FBEFA8122E15}" type="sibTrans" cxnId="{016EAEA8-9AFA-4552-9FAE-127307529305}">
      <dgm:prSet/>
      <dgm:spPr/>
      <dgm:t>
        <a:bodyPr/>
        <a:lstStyle/>
        <a:p>
          <a:endParaRPr lang="en-US"/>
        </a:p>
      </dgm:t>
    </dgm:pt>
    <dgm:pt modelId="{AAA5F41B-40E0-4CBB-9AD6-B17197A2BD82}">
      <dgm:prSet custT="1"/>
      <dgm:spPr/>
      <dgm:t>
        <a:bodyPr/>
        <a:lstStyle/>
        <a:p>
          <a:pPr marL="0" indent="0">
            <a:spcAft>
              <a:spcPct val="15000"/>
            </a:spcAft>
            <a:buNone/>
          </a:pPr>
          <a:r>
            <a:rPr lang="en-US" sz="1800" b="1" dirty="0"/>
            <a:t>Evolution of 2 drug regimens &amp; injectables</a:t>
          </a:r>
          <a:endParaRPr lang="en-US" sz="1200" dirty="0"/>
        </a:p>
      </dgm:t>
    </dgm:pt>
    <dgm:pt modelId="{9A68B5EF-FB16-4447-AA3C-578825F78A96}" type="parTrans" cxnId="{9305BCA3-003B-4C57-A94E-47D1E98F5CC0}">
      <dgm:prSet/>
      <dgm:spPr/>
      <dgm:t>
        <a:bodyPr/>
        <a:lstStyle/>
        <a:p>
          <a:endParaRPr lang="en-US"/>
        </a:p>
      </dgm:t>
    </dgm:pt>
    <dgm:pt modelId="{5589269F-8C52-4335-9D5A-C9985783C904}" type="sibTrans" cxnId="{9305BCA3-003B-4C57-A94E-47D1E98F5CC0}">
      <dgm:prSet/>
      <dgm:spPr/>
      <dgm:t>
        <a:bodyPr/>
        <a:lstStyle/>
        <a:p>
          <a:endParaRPr lang="en-US"/>
        </a:p>
      </dgm:t>
    </dgm:pt>
    <dgm:pt modelId="{51C2D6A7-5A5B-4588-AE16-4E653A87FDFD}">
      <dgm:prSet phldrT="[Text]" custT="1"/>
      <dgm:spPr/>
      <dgm:t>
        <a:bodyPr/>
        <a:lstStyle/>
        <a:p>
          <a:pPr marL="0" indent="0">
            <a:spcAft>
              <a:spcPct val="15000"/>
            </a:spcAft>
            <a:buSzPct val="85000"/>
            <a:buFont typeface="Arial" panose="020B0604020202020204" pitchFamily="34" charset="0"/>
            <a:buChar char="•"/>
          </a:pPr>
          <a:r>
            <a:rPr lang="en-US" sz="2400" baseline="10000" dirty="0">
              <a:latin typeface="+mn-lt"/>
              <a:cs typeface="Times New Roman" panose="02020603050405020304" pitchFamily="18" charset="0"/>
            </a:rPr>
            <a:t> ↑ </a:t>
          </a:r>
          <a:r>
            <a:rPr lang="en-US" sz="1800" dirty="0"/>
            <a:t>convenience- many dosed once/day </a:t>
          </a:r>
          <a:endParaRPr lang="en-US" sz="1800" b="1" dirty="0"/>
        </a:p>
      </dgm:t>
    </dgm:pt>
    <dgm:pt modelId="{B122956B-C76D-4E12-9019-9BA98939B29A}" type="parTrans" cxnId="{7E00658D-63BD-44CF-89FC-2A4C32D73E13}">
      <dgm:prSet/>
      <dgm:spPr/>
      <dgm:t>
        <a:bodyPr/>
        <a:lstStyle/>
        <a:p>
          <a:endParaRPr lang="en-US"/>
        </a:p>
      </dgm:t>
    </dgm:pt>
    <dgm:pt modelId="{4FA33082-54E7-4EE4-AF09-D0F1AA6FE97D}" type="sibTrans" cxnId="{7E00658D-63BD-44CF-89FC-2A4C32D73E13}">
      <dgm:prSet/>
      <dgm:spPr/>
      <dgm:t>
        <a:bodyPr/>
        <a:lstStyle/>
        <a:p>
          <a:endParaRPr lang="en-US"/>
        </a:p>
      </dgm:t>
    </dgm:pt>
    <dgm:pt modelId="{E23EAEA8-71FA-4814-B4FC-52C39122811A}">
      <dgm:prSet phldrT="[Text]" custT="1"/>
      <dgm:spPr/>
      <dgm:t>
        <a:bodyPr/>
        <a:lstStyle/>
        <a:p>
          <a:r>
            <a:rPr lang="en-US" sz="2000" dirty="0"/>
            <a:t>2010 to 2015</a:t>
          </a:r>
        </a:p>
      </dgm:t>
    </dgm:pt>
    <dgm:pt modelId="{3814EECD-6D53-4A9B-925F-8387BB0897EC}" type="sibTrans" cxnId="{06E0DD72-88C4-415B-BAAC-57341C2E3B5E}">
      <dgm:prSet/>
      <dgm:spPr/>
      <dgm:t>
        <a:bodyPr/>
        <a:lstStyle/>
        <a:p>
          <a:endParaRPr lang="en-US"/>
        </a:p>
      </dgm:t>
    </dgm:pt>
    <dgm:pt modelId="{97714AAE-D50C-4490-A83A-9D274B24475C}" type="parTrans" cxnId="{06E0DD72-88C4-415B-BAAC-57341C2E3B5E}">
      <dgm:prSet/>
      <dgm:spPr/>
      <dgm:t>
        <a:bodyPr/>
        <a:lstStyle/>
        <a:p>
          <a:endParaRPr lang="en-US"/>
        </a:p>
      </dgm:t>
    </dgm:pt>
    <dgm:pt modelId="{773C85F4-BE8D-4970-B062-ADC6F956A2FE}">
      <dgm:prSet phldrT="[Text]" custT="1"/>
      <dgm:spPr/>
      <dgm:t>
        <a:bodyPr/>
        <a:lstStyle/>
        <a:p>
          <a:r>
            <a:rPr lang="en-US" sz="1800" b="1" dirty="0"/>
            <a:t>New classes of drugs </a:t>
          </a:r>
          <a:r>
            <a:rPr lang="en-US" sz="1800" dirty="0"/>
            <a:t>rapidly evolving</a:t>
          </a:r>
        </a:p>
      </dgm:t>
    </dgm:pt>
    <dgm:pt modelId="{73E81ECB-C86E-4D86-9B5C-E387A82F0D21}" type="parTrans" cxnId="{EA360690-8E75-4249-B1D6-D12A883840BA}">
      <dgm:prSet/>
      <dgm:spPr/>
      <dgm:t>
        <a:bodyPr/>
        <a:lstStyle/>
        <a:p>
          <a:endParaRPr lang="en-US"/>
        </a:p>
      </dgm:t>
    </dgm:pt>
    <dgm:pt modelId="{CE88FF0C-9670-40EB-8F97-9BF8B7381CA8}" type="sibTrans" cxnId="{EA360690-8E75-4249-B1D6-D12A883840BA}">
      <dgm:prSet/>
      <dgm:spPr/>
      <dgm:t>
        <a:bodyPr/>
        <a:lstStyle/>
        <a:p>
          <a:endParaRPr lang="en-US"/>
        </a:p>
      </dgm:t>
    </dgm:pt>
    <dgm:pt modelId="{3643FDA5-B60A-45F5-9DC0-7F4957A7495E}" type="pres">
      <dgm:prSet presAssocID="{E051E5DA-2B29-490F-AF8E-D9032DB623D8}" presName="Name0" presStyleCnt="0">
        <dgm:presLayoutVars>
          <dgm:dir/>
          <dgm:animLvl val="lvl"/>
          <dgm:resizeHandles val="exact"/>
        </dgm:presLayoutVars>
      </dgm:prSet>
      <dgm:spPr/>
    </dgm:pt>
    <dgm:pt modelId="{FFFBE41F-C99A-44A9-B956-54FDB35C420F}" type="pres">
      <dgm:prSet presAssocID="{D9BEA722-2390-4348-8BCA-FBFE7FD4C8E7}" presName="linNode" presStyleCnt="0"/>
      <dgm:spPr/>
    </dgm:pt>
    <dgm:pt modelId="{B9EA5C6A-C479-4569-939F-7F38ACA0CC42}" type="pres">
      <dgm:prSet presAssocID="{D9BEA722-2390-4348-8BCA-FBFE7FD4C8E7}" presName="parentText" presStyleLbl="node1" presStyleIdx="0" presStyleCnt="3" custScaleX="187764" custScaleY="45261">
        <dgm:presLayoutVars>
          <dgm:chMax val="1"/>
          <dgm:bulletEnabled val="1"/>
        </dgm:presLayoutVars>
      </dgm:prSet>
      <dgm:spPr/>
    </dgm:pt>
    <dgm:pt modelId="{20C8B119-53D1-4736-B682-D1CD3DAC94DB}" type="pres">
      <dgm:prSet presAssocID="{D9BEA722-2390-4348-8BCA-FBFE7FD4C8E7}" presName="descendantText" presStyleLbl="alignAccFollowNode1" presStyleIdx="0" presStyleCnt="3" custScaleX="603002" custScaleY="48755">
        <dgm:presLayoutVars>
          <dgm:bulletEnabled val="1"/>
        </dgm:presLayoutVars>
      </dgm:prSet>
      <dgm:spPr/>
    </dgm:pt>
    <dgm:pt modelId="{91CB2884-BB8C-4A46-997E-75B55A132C0C}" type="pres">
      <dgm:prSet presAssocID="{51EC79D8-CB8E-47D8-8C68-49BF5C96E741}" presName="sp" presStyleCnt="0"/>
      <dgm:spPr/>
    </dgm:pt>
    <dgm:pt modelId="{BFD1E882-8823-4250-855A-FF0809E2984C}" type="pres">
      <dgm:prSet presAssocID="{E23EAEA8-71FA-4814-B4FC-52C39122811A}" presName="linNode" presStyleCnt="0"/>
      <dgm:spPr/>
    </dgm:pt>
    <dgm:pt modelId="{9BEA59ED-2F62-4CC7-9E20-218FA9B9A6CA}" type="pres">
      <dgm:prSet presAssocID="{E23EAEA8-71FA-4814-B4FC-52C39122811A}" presName="parentText" presStyleLbl="node1" presStyleIdx="1" presStyleCnt="3" custScaleX="87665" custScaleY="46678" custLinFactNeighborY="-3450">
        <dgm:presLayoutVars>
          <dgm:chMax val="1"/>
          <dgm:bulletEnabled val="1"/>
        </dgm:presLayoutVars>
      </dgm:prSet>
      <dgm:spPr/>
    </dgm:pt>
    <dgm:pt modelId="{A4AA2265-8D01-4093-870C-3C7E52952E8A}" type="pres">
      <dgm:prSet presAssocID="{E23EAEA8-71FA-4814-B4FC-52C39122811A}" presName="descendantText" presStyleLbl="alignAccFollowNode1" presStyleIdx="1" presStyleCnt="3" custScaleX="280561" custScaleY="59514" custLinFactNeighborY="-3079">
        <dgm:presLayoutVars>
          <dgm:bulletEnabled val="1"/>
        </dgm:presLayoutVars>
      </dgm:prSet>
      <dgm:spPr/>
    </dgm:pt>
    <dgm:pt modelId="{70330DAB-E98E-4864-AA76-3D7BF6B6468B}" type="pres">
      <dgm:prSet presAssocID="{3814EECD-6D53-4A9B-925F-8387BB0897EC}" presName="sp" presStyleCnt="0"/>
      <dgm:spPr/>
    </dgm:pt>
    <dgm:pt modelId="{B3E350F0-0D9F-4AA2-AC00-EF4C61A5A660}" type="pres">
      <dgm:prSet presAssocID="{46402A3F-10AB-4CED-A599-290BE2AC4A32}" presName="linNode" presStyleCnt="0"/>
      <dgm:spPr/>
    </dgm:pt>
    <dgm:pt modelId="{D2E87078-C3AE-4E1C-B7CC-A90494DF381C}" type="pres">
      <dgm:prSet presAssocID="{46402A3F-10AB-4CED-A599-290BE2AC4A32}" presName="parentText" presStyleLbl="node1" presStyleIdx="2" presStyleCnt="3" custScaleX="58442" custScaleY="47622" custLinFactNeighborY="-2378">
        <dgm:presLayoutVars>
          <dgm:chMax val="1"/>
          <dgm:bulletEnabled val="1"/>
        </dgm:presLayoutVars>
      </dgm:prSet>
      <dgm:spPr/>
    </dgm:pt>
    <dgm:pt modelId="{347435F6-CE26-4B4F-B0EB-954A135D841F}" type="pres">
      <dgm:prSet presAssocID="{46402A3F-10AB-4CED-A599-290BE2AC4A32}" presName="descendantText" presStyleLbl="alignAccFollowNode1" presStyleIdx="2" presStyleCnt="3" custScaleX="185846" custScaleY="57816" custLinFactNeighborX="32" custLinFactNeighborY="-3828">
        <dgm:presLayoutVars>
          <dgm:bulletEnabled val="1"/>
        </dgm:presLayoutVars>
      </dgm:prSet>
      <dgm:spPr/>
    </dgm:pt>
  </dgm:ptLst>
  <dgm:cxnLst>
    <dgm:cxn modelId="{A9685F02-1C0E-48ED-BA6C-7A9AA4394762}" srcId="{46402A3F-10AB-4CED-A599-290BE2AC4A32}" destId="{F950C9E9-89D3-48B3-B82A-E1B6749FDA64}" srcOrd="0" destOrd="0" parTransId="{20DF391E-2F18-425A-AEF9-1AF4A91C99B9}" sibTransId="{115DFCBA-84B0-4AD6-BC27-9B0398F9EE2A}"/>
    <dgm:cxn modelId="{5439A408-1CCA-4F2C-ABBE-ED21DB50640F}" srcId="{E23EAEA8-71FA-4814-B4FC-52C39122811A}" destId="{8D7500E4-572E-4D03-B043-7C545B350740}" srcOrd="0" destOrd="0" parTransId="{358E230B-DDE4-41FB-89BA-C9B25EBA61CC}" sibTransId="{50C48EB8-28D8-4ADA-8D41-D753306CDEA0}"/>
    <dgm:cxn modelId="{30DC9724-FE15-45BD-AB58-8A07B64B6ABD}" type="presOf" srcId="{F950C9E9-89D3-48B3-B82A-E1B6749FDA64}" destId="{347435F6-CE26-4B4F-B0EB-954A135D841F}" srcOrd="0" destOrd="0" presId="urn:microsoft.com/office/officeart/2005/8/layout/vList5"/>
    <dgm:cxn modelId="{4A8EDF26-A09A-4065-A862-ED2B21C85A5A}" type="presOf" srcId="{D9BEA722-2390-4348-8BCA-FBFE7FD4C8E7}" destId="{B9EA5C6A-C479-4569-939F-7F38ACA0CC42}" srcOrd="0" destOrd="0" presId="urn:microsoft.com/office/officeart/2005/8/layout/vList5"/>
    <dgm:cxn modelId="{EFC21534-AC12-43C2-B8C8-F44EB9D52C4A}" type="presOf" srcId="{DBF639D7-1475-4B76-8330-5D68DF8FB5DA}" destId="{20C8B119-53D1-4736-B682-D1CD3DAC94DB}" srcOrd="0" destOrd="0" presId="urn:microsoft.com/office/officeart/2005/8/layout/vList5"/>
    <dgm:cxn modelId="{DFABF449-2B8C-47FB-B435-E8B316CEA5CC}" type="presOf" srcId="{8D7500E4-572E-4D03-B043-7C545B350740}" destId="{A4AA2265-8D01-4093-870C-3C7E52952E8A}" srcOrd="0" destOrd="0" presId="urn:microsoft.com/office/officeart/2005/8/layout/vList5"/>
    <dgm:cxn modelId="{7E31306A-D3DF-420B-8CD2-A1B2614DF1D5}" type="presOf" srcId="{E051E5DA-2B29-490F-AF8E-D9032DB623D8}" destId="{3643FDA5-B60A-45F5-9DC0-7F4957A7495E}" srcOrd="0" destOrd="0" presId="urn:microsoft.com/office/officeart/2005/8/layout/vList5"/>
    <dgm:cxn modelId="{C6EB656A-2F71-4B21-969A-485ED5E0E38B}" srcId="{E051E5DA-2B29-490F-AF8E-D9032DB623D8}" destId="{46402A3F-10AB-4CED-A599-290BE2AC4A32}" srcOrd="2" destOrd="0" parTransId="{0F9096AB-2C1A-4060-BA27-5D804BD2E3F4}" sibTransId="{961DD7B8-7468-4AB0-9D9B-AE0C24B43BA4}"/>
    <dgm:cxn modelId="{0750DA6B-77CE-4A61-917E-B4E71F2CF6B3}" type="presOf" srcId="{72CF63E4-BC69-403D-9022-4199A3363BA7}" destId="{A4AA2265-8D01-4093-870C-3C7E52952E8A}" srcOrd="0" destOrd="1" presId="urn:microsoft.com/office/officeart/2005/8/layout/vList5"/>
    <dgm:cxn modelId="{2201596F-1AA8-4CBE-8AD8-CD160CF2AD7E}" srcId="{72CF63E4-BC69-403D-9022-4199A3363BA7}" destId="{2D2FE80D-8232-42E0-9B33-5FA76F64D3B4}" srcOrd="1" destOrd="0" parTransId="{E47455C5-CFA2-4025-8B80-AAEE8F4EA9E7}" sibTransId="{6A5F6BF6-38C4-4C12-85DC-E50278F4CC69}"/>
    <dgm:cxn modelId="{06E0DD72-88C4-415B-BAAC-57341C2E3B5E}" srcId="{E051E5DA-2B29-490F-AF8E-D9032DB623D8}" destId="{E23EAEA8-71FA-4814-B4FC-52C39122811A}" srcOrd="1" destOrd="0" parTransId="{97714AAE-D50C-4490-A83A-9D274B24475C}" sibTransId="{3814EECD-6D53-4A9B-925F-8387BB0897EC}"/>
    <dgm:cxn modelId="{37EDC075-69F2-49B6-A8C1-925526022EE0}" type="presOf" srcId="{E23EAEA8-71FA-4814-B4FC-52C39122811A}" destId="{9BEA59ED-2F62-4CC7-9E20-218FA9B9A6CA}" srcOrd="0" destOrd="0" presId="urn:microsoft.com/office/officeart/2005/8/layout/vList5"/>
    <dgm:cxn modelId="{7E00658D-63BD-44CF-89FC-2A4C32D73E13}" srcId="{46402A3F-10AB-4CED-A599-290BE2AC4A32}" destId="{51C2D6A7-5A5B-4588-AE16-4E653A87FDFD}" srcOrd="1" destOrd="0" parTransId="{B122956B-C76D-4E12-9019-9BA98939B29A}" sibTransId="{4FA33082-54E7-4EE4-AF09-D0F1AA6FE97D}"/>
    <dgm:cxn modelId="{EA360690-8E75-4249-B1D6-D12A883840BA}" srcId="{D9BEA722-2390-4348-8BCA-FBFE7FD4C8E7}" destId="{773C85F4-BE8D-4970-B062-ADC6F956A2FE}" srcOrd="1" destOrd="0" parTransId="{73E81ECB-C86E-4D86-9B5C-E387A82F0D21}" sibTransId="{CE88FF0C-9670-40EB-8F97-9BF8B7381CA8}"/>
    <dgm:cxn modelId="{B04CE395-75C4-49D5-851A-6B9004AD96CA}" type="presOf" srcId="{46402A3F-10AB-4CED-A599-290BE2AC4A32}" destId="{D2E87078-C3AE-4E1C-B7CC-A90494DF381C}" srcOrd="0" destOrd="0" presId="urn:microsoft.com/office/officeart/2005/8/layout/vList5"/>
    <dgm:cxn modelId="{CDA5599E-5481-444E-AC30-C7AC430E3AC4}" srcId="{D9BEA722-2390-4348-8BCA-FBFE7FD4C8E7}" destId="{DBF639D7-1475-4B76-8330-5D68DF8FB5DA}" srcOrd="0" destOrd="0" parTransId="{6724183C-B8C4-46B2-9F19-A8FEB5C71242}" sibTransId="{6EC40A50-6831-4DDE-B71D-E982D423FA7F}"/>
    <dgm:cxn modelId="{F78AA4A2-BE6D-416E-BAF0-7466C03ED6D6}" type="presOf" srcId="{2D2FE80D-8232-42E0-9B33-5FA76F64D3B4}" destId="{A4AA2265-8D01-4093-870C-3C7E52952E8A}" srcOrd="0" destOrd="3" presId="urn:microsoft.com/office/officeart/2005/8/layout/vList5"/>
    <dgm:cxn modelId="{9305BCA3-003B-4C57-A94E-47D1E98F5CC0}" srcId="{46402A3F-10AB-4CED-A599-290BE2AC4A32}" destId="{AAA5F41B-40E0-4CBB-9AD6-B17197A2BD82}" srcOrd="2" destOrd="0" parTransId="{9A68B5EF-FB16-4447-AA3C-578825F78A96}" sibTransId="{5589269F-8C52-4335-9D5A-C9985783C904}"/>
    <dgm:cxn modelId="{016EAEA8-9AFA-4552-9FAE-127307529305}" srcId="{E23EAEA8-71FA-4814-B4FC-52C39122811A}" destId="{72CF63E4-BC69-403D-9022-4199A3363BA7}" srcOrd="1" destOrd="0" parTransId="{4A43FD5C-0A49-48D6-AE1E-2803A51200C3}" sibTransId="{565DC690-A4E3-44BE-8B6D-FBEFA8122E15}"/>
    <dgm:cxn modelId="{1B784CAD-B6DF-451E-8B6A-1C28F68B7C9C}" type="presOf" srcId="{AAA5F41B-40E0-4CBB-9AD6-B17197A2BD82}" destId="{347435F6-CE26-4B4F-B0EB-954A135D841F}" srcOrd="0" destOrd="2" presId="urn:microsoft.com/office/officeart/2005/8/layout/vList5"/>
    <dgm:cxn modelId="{D63B53CB-8865-48E1-8399-40D4D57A52E1}" srcId="{E051E5DA-2B29-490F-AF8E-D9032DB623D8}" destId="{D9BEA722-2390-4348-8BCA-FBFE7FD4C8E7}" srcOrd="0" destOrd="0" parTransId="{BDCFFD7C-BC6B-4C73-9EE6-75D2851EF378}" sibTransId="{51EC79D8-CB8E-47D8-8C68-49BF5C96E741}"/>
    <dgm:cxn modelId="{4A42F9D9-A245-43B1-A03F-5FA9B72DEDEE}" srcId="{72CF63E4-BC69-403D-9022-4199A3363BA7}" destId="{CF49AAC8-ACBE-4BF5-ADF3-760BCFB15CC5}" srcOrd="0" destOrd="0" parTransId="{E1AB8946-B375-4771-A037-572DC4556CE7}" sibTransId="{334A7521-B666-43F4-A323-B529854F36DC}"/>
    <dgm:cxn modelId="{83AAEEDC-91AB-46DA-BFBA-6953E6368CB7}" type="presOf" srcId="{CF49AAC8-ACBE-4BF5-ADF3-760BCFB15CC5}" destId="{A4AA2265-8D01-4093-870C-3C7E52952E8A}" srcOrd="0" destOrd="2" presId="urn:microsoft.com/office/officeart/2005/8/layout/vList5"/>
    <dgm:cxn modelId="{B82B65EC-CD98-4324-B908-7E217E103336}" type="presOf" srcId="{773C85F4-BE8D-4970-B062-ADC6F956A2FE}" destId="{20C8B119-53D1-4736-B682-D1CD3DAC94DB}" srcOrd="0" destOrd="1" presId="urn:microsoft.com/office/officeart/2005/8/layout/vList5"/>
    <dgm:cxn modelId="{06023AF2-C60D-4F38-AD7E-89A627AF5CF2}" type="presOf" srcId="{51C2D6A7-5A5B-4588-AE16-4E653A87FDFD}" destId="{347435F6-CE26-4B4F-B0EB-954A135D841F}" srcOrd="0" destOrd="1" presId="urn:microsoft.com/office/officeart/2005/8/layout/vList5"/>
    <dgm:cxn modelId="{07210470-C0C1-4A57-A9D1-98E05B0BA28E}" type="presParOf" srcId="{3643FDA5-B60A-45F5-9DC0-7F4957A7495E}" destId="{FFFBE41F-C99A-44A9-B956-54FDB35C420F}" srcOrd="0" destOrd="0" presId="urn:microsoft.com/office/officeart/2005/8/layout/vList5"/>
    <dgm:cxn modelId="{E8E8E7E2-BDAA-4710-98A8-5A97BAB82B23}" type="presParOf" srcId="{FFFBE41F-C99A-44A9-B956-54FDB35C420F}" destId="{B9EA5C6A-C479-4569-939F-7F38ACA0CC42}" srcOrd="0" destOrd="0" presId="urn:microsoft.com/office/officeart/2005/8/layout/vList5"/>
    <dgm:cxn modelId="{BAA44628-1AE5-48FD-9671-A549DB784F0B}" type="presParOf" srcId="{FFFBE41F-C99A-44A9-B956-54FDB35C420F}" destId="{20C8B119-53D1-4736-B682-D1CD3DAC94DB}" srcOrd="1" destOrd="0" presId="urn:microsoft.com/office/officeart/2005/8/layout/vList5"/>
    <dgm:cxn modelId="{CB57C8ED-61B7-43C4-BDD1-B87F9D424814}" type="presParOf" srcId="{3643FDA5-B60A-45F5-9DC0-7F4957A7495E}" destId="{91CB2884-BB8C-4A46-997E-75B55A132C0C}" srcOrd="1" destOrd="0" presId="urn:microsoft.com/office/officeart/2005/8/layout/vList5"/>
    <dgm:cxn modelId="{4F4E8876-D207-44BB-BE2E-DA84A1B7315D}" type="presParOf" srcId="{3643FDA5-B60A-45F5-9DC0-7F4957A7495E}" destId="{BFD1E882-8823-4250-855A-FF0809E2984C}" srcOrd="2" destOrd="0" presId="urn:microsoft.com/office/officeart/2005/8/layout/vList5"/>
    <dgm:cxn modelId="{406DBBBE-6352-46B3-92DC-DB08E49A628A}" type="presParOf" srcId="{BFD1E882-8823-4250-855A-FF0809E2984C}" destId="{9BEA59ED-2F62-4CC7-9E20-218FA9B9A6CA}" srcOrd="0" destOrd="0" presId="urn:microsoft.com/office/officeart/2005/8/layout/vList5"/>
    <dgm:cxn modelId="{4F5BEF74-8348-4711-8200-E6EF14066E30}" type="presParOf" srcId="{BFD1E882-8823-4250-855A-FF0809E2984C}" destId="{A4AA2265-8D01-4093-870C-3C7E52952E8A}" srcOrd="1" destOrd="0" presId="urn:microsoft.com/office/officeart/2005/8/layout/vList5"/>
    <dgm:cxn modelId="{CD83150C-F5EB-45B8-AD72-F7AA40CD2F94}" type="presParOf" srcId="{3643FDA5-B60A-45F5-9DC0-7F4957A7495E}" destId="{70330DAB-E98E-4864-AA76-3D7BF6B6468B}" srcOrd="3" destOrd="0" presId="urn:microsoft.com/office/officeart/2005/8/layout/vList5"/>
    <dgm:cxn modelId="{1F945DED-AF95-4A23-B62B-F4E4E0247464}" type="presParOf" srcId="{3643FDA5-B60A-45F5-9DC0-7F4957A7495E}" destId="{B3E350F0-0D9F-4AA2-AC00-EF4C61A5A660}" srcOrd="4" destOrd="0" presId="urn:microsoft.com/office/officeart/2005/8/layout/vList5"/>
    <dgm:cxn modelId="{87F60B4D-EEAB-4D69-9A6B-B705A77DD5E7}" type="presParOf" srcId="{B3E350F0-0D9F-4AA2-AC00-EF4C61A5A660}" destId="{D2E87078-C3AE-4E1C-B7CC-A90494DF381C}" srcOrd="0" destOrd="0" presId="urn:microsoft.com/office/officeart/2005/8/layout/vList5"/>
    <dgm:cxn modelId="{06164E37-9E7B-4F6A-97D3-216DFF6389F4}" type="presParOf" srcId="{B3E350F0-0D9F-4AA2-AC00-EF4C61A5A660}" destId="{347435F6-CE26-4B4F-B0EB-954A135D841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E5519C-E09A-4386-8898-F7AE658004FD}"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0F698A4C-26C8-4608-BF83-0FE94A52B72A}">
      <dgm:prSet custT="1"/>
      <dgm:spPr/>
      <dgm:t>
        <a:bodyPr/>
        <a:lstStyle/>
        <a:p>
          <a:r>
            <a:rPr lang="en-US" sz="2000" b="1" i="0" cap="all" baseline="0" dirty="0"/>
            <a:t>New mechanisms of action</a:t>
          </a:r>
          <a:endParaRPr lang="en-US" sz="2000" cap="all" baseline="0" dirty="0"/>
        </a:p>
      </dgm:t>
    </dgm:pt>
    <dgm:pt modelId="{EAB30739-8EDA-4AAE-A195-E5B01FEE8820}" type="parTrans" cxnId="{1980A73E-36D6-4DFE-A35E-A1812435B743}">
      <dgm:prSet/>
      <dgm:spPr/>
      <dgm:t>
        <a:bodyPr/>
        <a:lstStyle/>
        <a:p>
          <a:endParaRPr lang="en-US" sz="3200"/>
        </a:p>
      </dgm:t>
    </dgm:pt>
    <dgm:pt modelId="{F4D95F36-8A70-40C9-8FC4-37179C90BAC8}" type="sibTrans" cxnId="{1980A73E-36D6-4DFE-A35E-A1812435B743}">
      <dgm:prSet/>
      <dgm:spPr/>
      <dgm:t>
        <a:bodyPr/>
        <a:lstStyle/>
        <a:p>
          <a:endParaRPr lang="en-US" sz="3200"/>
        </a:p>
      </dgm:t>
    </dgm:pt>
    <dgm:pt modelId="{B9C4B3BC-51C8-49AC-BC36-2EC6249B4D35}">
      <dgm:prSet custT="1"/>
      <dgm:spPr/>
      <dgm:t>
        <a:bodyPr/>
        <a:lstStyle/>
        <a:p>
          <a:r>
            <a:rPr lang="en-US" sz="1800" b="0" i="0" dirty="0"/>
            <a:t>Role in treatment experienced and treatment naïve</a:t>
          </a:r>
          <a:endParaRPr lang="en-US" sz="1800" dirty="0"/>
        </a:p>
      </dgm:t>
    </dgm:pt>
    <dgm:pt modelId="{64B3683D-5E6C-439E-9C21-DD5AE789A495}" type="parTrans" cxnId="{0DFA6A6A-DD71-4D40-B5C5-66FBA083AD7C}">
      <dgm:prSet/>
      <dgm:spPr/>
      <dgm:t>
        <a:bodyPr/>
        <a:lstStyle/>
        <a:p>
          <a:endParaRPr lang="en-US" sz="3200"/>
        </a:p>
      </dgm:t>
    </dgm:pt>
    <dgm:pt modelId="{16313E67-0C8D-4B5B-AC7A-7F686100FF05}" type="sibTrans" cxnId="{0DFA6A6A-DD71-4D40-B5C5-66FBA083AD7C}">
      <dgm:prSet/>
      <dgm:spPr/>
      <dgm:t>
        <a:bodyPr/>
        <a:lstStyle/>
        <a:p>
          <a:endParaRPr lang="en-US" sz="3200"/>
        </a:p>
      </dgm:t>
    </dgm:pt>
    <dgm:pt modelId="{F03E15EE-1BF9-4517-9845-E729631926BE}">
      <dgm:prSet custT="1"/>
      <dgm:spPr/>
      <dgm:t>
        <a:bodyPr/>
        <a:lstStyle/>
        <a:p>
          <a:r>
            <a:rPr lang="en-US" sz="1800" b="0" i="0" dirty="0"/>
            <a:t>Less toxicity</a:t>
          </a:r>
          <a:endParaRPr lang="en-US" sz="1800" dirty="0"/>
        </a:p>
      </dgm:t>
    </dgm:pt>
    <dgm:pt modelId="{FA1DE4F6-7FEF-434E-A874-75F855B532DE}" type="parTrans" cxnId="{D594C063-F12C-4CAE-8AC7-437A3DFFFEB9}">
      <dgm:prSet/>
      <dgm:spPr/>
      <dgm:t>
        <a:bodyPr/>
        <a:lstStyle/>
        <a:p>
          <a:endParaRPr lang="en-US" sz="3200"/>
        </a:p>
      </dgm:t>
    </dgm:pt>
    <dgm:pt modelId="{05898D7B-0436-4637-9FB8-EAE67B7D066F}" type="sibTrans" cxnId="{D594C063-F12C-4CAE-8AC7-437A3DFFFEB9}">
      <dgm:prSet/>
      <dgm:spPr/>
      <dgm:t>
        <a:bodyPr/>
        <a:lstStyle/>
        <a:p>
          <a:endParaRPr lang="en-US" sz="3200"/>
        </a:p>
      </dgm:t>
    </dgm:pt>
    <dgm:pt modelId="{F9E65E68-FD40-4E4B-B1B5-B8543531E243}">
      <dgm:prSet custT="1"/>
      <dgm:spPr/>
      <dgm:t>
        <a:bodyPr/>
        <a:lstStyle/>
        <a:p>
          <a:r>
            <a:rPr lang="en-US" sz="1800" b="0" i="0" dirty="0"/>
            <a:t>Engaging the immune system </a:t>
          </a:r>
          <a:endParaRPr lang="en-US" sz="1800" dirty="0"/>
        </a:p>
      </dgm:t>
    </dgm:pt>
    <dgm:pt modelId="{8D4DFCBE-4CD7-43F5-BAEB-037EBF3AD14E}" type="parTrans" cxnId="{9A0C84F1-BC2C-4D5C-8AFE-67728C1E67F3}">
      <dgm:prSet/>
      <dgm:spPr/>
      <dgm:t>
        <a:bodyPr/>
        <a:lstStyle/>
        <a:p>
          <a:endParaRPr lang="en-US" sz="3200"/>
        </a:p>
      </dgm:t>
    </dgm:pt>
    <dgm:pt modelId="{86FD0A88-4B0E-4741-BB90-9A854A7B47FF}" type="sibTrans" cxnId="{9A0C84F1-BC2C-4D5C-8AFE-67728C1E67F3}">
      <dgm:prSet/>
      <dgm:spPr/>
      <dgm:t>
        <a:bodyPr/>
        <a:lstStyle/>
        <a:p>
          <a:endParaRPr lang="en-US" sz="3200"/>
        </a:p>
      </dgm:t>
    </dgm:pt>
    <dgm:pt modelId="{3517FA86-462D-42F7-A502-4F172D71AE19}">
      <dgm:prSet custT="1"/>
      <dgm:spPr/>
      <dgm:t>
        <a:bodyPr/>
        <a:lstStyle/>
        <a:p>
          <a:r>
            <a:rPr lang="en-US" sz="2000" b="1" i="0" cap="all" baseline="0" dirty="0"/>
            <a:t>Extended dosing intervals</a:t>
          </a:r>
          <a:endParaRPr lang="en-US" sz="2000" cap="all" baseline="0" dirty="0"/>
        </a:p>
      </dgm:t>
    </dgm:pt>
    <dgm:pt modelId="{CFB351C5-19C5-457A-93C6-FA2B0048FC35}" type="parTrans" cxnId="{E4DE7EF2-4A0C-419E-AC25-27148A609C1F}">
      <dgm:prSet/>
      <dgm:spPr/>
      <dgm:t>
        <a:bodyPr/>
        <a:lstStyle/>
        <a:p>
          <a:endParaRPr lang="en-US" sz="3200"/>
        </a:p>
      </dgm:t>
    </dgm:pt>
    <dgm:pt modelId="{DF68CFEB-57C4-457F-902A-A80117E47989}" type="sibTrans" cxnId="{E4DE7EF2-4A0C-419E-AC25-27148A609C1F}">
      <dgm:prSet/>
      <dgm:spPr/>
      <dgm:t>
        <a:bodyPr/>
        <a:lstStyle/>
        <a:p>
          <a:endParaRPr lang="en-US" sz="3200"/>
        </a:p>
      </dgm:t>
    </dgm:pt>
    <dgm:pt modelId="{519637DB-DE77-48A4-8D03-10125EED8476}">
      <dgm:prSet custT="1"/>
      <dgm:spPr/>
      <dgm:t>
        <a:bodyPr/>
        <a:lstStyle/>
        <a:p>
          <a:r>
            <a:rPr lang="en-US" sz="1800" b="0" i="0" dirty="0"/>
            <a:t>Weekly, monthly, and beyond….</a:t>
          </a:r>
          <a:endParaRPr lang="en-US" sz="1800" dirty="0"/>
        </a:p>
      </dgm:t>
    </dgm:pt>
    <dgm:pt modelId="{F508AB75-B949-428B-A455-249CA0CC2FE8}" type="parTrans" cxnId="{A6131A68-9EE4-4BD1-BB7A-F6128BFB197C}">
      <dgm:prSet/>
      <dgm:spPr/>
      <dgm:t>
        <a:bodyPr/>
        <a:lstStyle/>
        <a:p>
          <a:endParaRPr lang="en-US" sz="3200"/>
        </a:p>
      </dgm:t>
    </dgm:pt>
    <dgm:pt modelId="{025A97EB-94CD-442D-86BD-4DBA7EC40DD1}" type="sibTrans" cxnId="{A6131A68-9EE4-4BD1-BB7A-F6128BFB197C}">
      <dgm:prSet/>
      <dgm:spPr/>
      <dgm:t>
        <a:bodyPr/>
        <a:lstStyle/>
        <a:p>
          <a:endParaRPr lang="en-US" sz="3200"/>
        </a:p>
      </dgm:t>
    </dgm:pt>
    <dgm:pt modelId="{512987CF-C71C-4D0B-A664-C0F0FB50289D}">
      <dgm:prSet custT="1"/>
      <dgm:spPr/>
      <dgm:t>
        <a:bodyPr/>
        <a:lstStyle/>
        <a:p>
          <a:r>
            <a:rPr lang="en-US" sz="1800" b="0" i="0" dirty="0"/>
            <a:t>A good partner is needed – aligned dosing intervals </a:t>
          </a:r>
          <a:endParaRPr lang="en-US" sz="1800" dirty="0"/>
        </a:p>
      </dgm:t>
    </dgm:pt>
    <dgm:pt modelId="{D661F411-338B-4515-91A7-389D7EC27F45}" type="parTrans" cxnId="{289A98C3-C36F-45A8-A976-DB339A342924}">
      <dgm:prSet/>
      <dgm:spPr/>
      <dgm:t>
        <a:bodyPr/>
        <a:lstStyle/>
        <a:p>
          <a:endParaRPr lang="en-US" sz="3200"/>
        </a:p>
      </dgm:t>
    </dgm:pt>
    <dgm:pt modelId="{3FD91CEF-6A1E-4022-BC20-32864013BE95}" type="sibTrans" cxnId="{289A98C3-C36F-45A8-A976-DB339A342924}">
      <dgm:prSet/>
      <dgm:spPr/>
      <dgm:t>
        <a:bodyPr/>
        <a:lstStyle/>
        <a:p>
          <a:endParaRPr lang="en-US" sz="3200"/>
        </a:p>
      </dgm:t>
    </dgm:pt>
    <dgm:pt modelId="{2C32218E-557A-4646-8640-8B09CF3D6F45}">
      <dgm:prSet custT="1"/>
      <dgm:spPr/>
      <dgm:t>
        <a:bodyPr/>
        <a:lstStyle/>
        <a:p>
          <a:r>
            <a:rPr lang="en-US" sz="2000" b="1" i="0" cap="all" baseline="0" dirty="0"/>
            <a:t>Alternate dosing methods</a:t>
          </a:r>
          <a:endParaRPr lang="en-US" sz="2000" cap="all" baseline="0" dirty="0"/>
        </a:p>
      </dgm:t>
    </dgm:pt>
    <dgm:pt modelId="{F7F2AF07-C8BB-4921-95C2-902E32894BA3}" type="parTrans" cxnId="{EC3C9FB8-9090-46E8-ADF3-5DFA09301BB3}">
      <dgm:prSet/>
      <dgm:spPr/>
      <dgm:t>
        <a:bodyPr/>
        <a:lstStyle/>
        <a:p>
          <a:endParaRPr lang="en-US" sz="3200"/>
        </a:p>
      </dgm:t>
    </dgm:pt>
    <dgm:pt modelId="{4399D4BF-6666-41D9-A0FA-1DF7940BC6AF}" type="sibTrans" cxnId="{EC3C9FB8-9090-46E8-ADF3-5DFA09301BB3}">
      <dgm:prSet/>
      <dgm:spPr/>
      <dgm:t>
        <a:bodyPr/>
        <a:lstStyle/>
        <a:p>
          <a:endParaRPr lang="en-US" sz="3200"/>
        </a:p>
      </dgm:t>
    </dgm:pt>
    <dgm:pt modelId="{F8FAFD2C-5A18-4BB3-A331-999E24021A74}">
      <dgm:prSet custT="1"/>
      <dgm:spPr/>
      <dgm:t>
        <a:bodyPr/>
        <a:lstStyle/>
        <a:p>
          <a:r>
            <a:rPr lang="en-US" sz="1800" b="0" i="0" dirty="0"/>
            <a:t>Injectables, implants, infusions</a:t>
          </a:r>
          <a:endParaRPr lang="en-US" sz="1800" dirty="0"/>
        </a:p>
      </dgm:t>
    </dgm:pt>
    <dgm:pt modelId="{BB4931A2-73AB-45A7-A5DC-FF281D0C4EC4}" type="parTrans" cxnId="{C7BC5356-4E71-4640-A466-775FF92B5418}">
      <dgm:prSet/>
      <dgm:spPr/>
      <dgm:t>
        <a:bodyPr/>
        <a:lstStyle/>
        <a:p>
          <a:endParaRPr lang="en-US" sz="3200"/>
        </a:p>
      </dgm:t>
    </dgm:pt>
    <dgm:pt modelId="{58B0D788-ACCA-4CDB-903C-D0C7045D7DE1}" type="sibTrans" cxnId="{C7BC5356-4E71-4640-A466-775FF92B5418}">
      <dgm:prSet/>
      <dgm:spPr/>
      <dgm:t>
        <a:bodyPr/>
        <a:lstStyle/>
        <a:p>
          <a:endParaRPr lang="en-US" sz="3200"/>
        </a:p>
      </dgm:t>
    </dgm:pt>
    <dgm:pt modelId="{9B770EEF-8246-4BD3-B1C6-DF5E63DF7036}">
      <dgm:prSet custT="1"/>
      <dgm:spPr/>
      <dgm:t>
        <a:bodyPr/>
        <a:lstStyle/>
        <a:p>
          <a:r>
            <a:rPr lang="en-US" sz="2000" b="1" i="0" cap="all" baseline="0" dirty="0"/>
            <a:t>Tailored to what individual wants across time</a:t>
          </a:r>
          <a:endParaRPr lang="en-US" sz="2000" cap="all" baseline="0" dirty="0"/>
        </a:p>
      </dgm:t>
    </dgm:pt>
    <dgm:pt modelId="{0D8ADF9D-6585-4AE5-ACD6-7B4084873084}" type="parTrans" cxnId="{BF2538E1-2C3D-49C0-8E88-A12FF54D964A}">
      <dgm:prSet/>
      <dgm:spPr/>
      <dgm:t>
        <a:bodyPr/>
        <a:lstStyle/>
        <a:p>
          <a:endParaRPr lang="en-US" sz="3200"/>
        </a:p>
      </dgm:t>
    </dgm:pt>
    <dgm:pt modelId="{491CECF7-8F32-4BE4-B1E5-DFE07031D51D}" type="sibTrans" cxnId="{BF2538E1-2C3D-49C0-8E88-A12FF54D964A}">
      <dgm:prSet/>
      <dgm:spPr/>
      <dgm:t>
        <a:bodyPr/>
        <a:lstStyle/>
        <a:p>
          <a:endParaRPr lang="en-US" sz="3200"/>
        </a:p>
      </dgm:t>
    </dgm:pt>
    <dgm:pt modelId="{392EF69F-F76A-45CB-BB94-78216E38BC6E}">
      <dgm:prSet custT="1"/>
      <dgm:spPr/>
      <dgm:t>
        <a:bodyPr/>
        <a:lstStyle/>
        <a:p>
          <a:r>
            <a:rPr lang="en-US" sz="2000" b="1" i="0" cap="all" baseline="0" dirty="0"/>
            <a:t>Available, studied, &amp; deliverable in multiple settings </a:t>
          </a:r>
          <a:r>
            <a:rPr lang="en-US" sz="2000" b="1" i="0" dirty="0"/>
            <a:t>– </a:t>
          </a:r>
          <a:r>
            <a:rPr lang="en-US" sz="2000" b="0" i="0" dirty="0"/>
            <a:t>less resourced settings, pediatric populations, women, pregnancy</a:t>
          </a:r>
          <a:endParaRPr lang="en-US" sz="2000" dirty="0"/>
        </a:p>
      </dgm:t>
    </dgm:pt>
    <dgm:pt modelId="{4ED07A55-1CDE-47C5-88C9-147CEBD6C1DB}" type="parTrans" cxnId="{13F90CC6-48DF-4106-80AE-99742F499D1B}">
      <dgm:prSet/>
      <dgm:spPr/>
      <dgm:t>
        <a:bodyPr/>
        <a:lstStyle/>
        <a:p>
          <a:endParaRPr lang="en-US" sz="3200"/>
        </a:p>
      </dgm:t>
    </dgm:pt>
    <dgm:pt modelId="{78C7AF3C-0195-4599-BD79-22C08FD005DC}" type="sibTrans" cxnId="{13F90CC6-48DF-4106-80AE-99742F499D1B}">
      <dgm:prSet/>
      <dgm:spPr/>
      <dgm:t>
        <a:bodyPr/>
        <a:lstStyle/>
        <a:p>
          <a:endParaRPr lang="en-US" sz="3200"/>
        </a:p>
      </dgm:t>
    </dgm:pt>
    <dgm:pt modelId="{8E06B379-9992-4778-9DC8-1A0FAC03D77E}" type="pres">
      <dgm:prSet presAssocID="{E8E5519C-E09A-4386-8898-F7AE658004FD}" presName="linear" presStyleCnt="0">
        <dgm:presLayoutVars>
          <dgm:animLvl val="lvl"/>
          <dgm:resizeHandles val="exact"/>
        </dgm:presLayoutVars>
      </dgm:prSet>
      <dgm:spPr/>
    </dgm:pt>
    <dgm:pt modelId="{0F064D53-1126-4E50-9F79-E6118CEFA83F}" type="pres">
      <dgm:prSet presAssocID="{0F698A4C-26C8-4608-BF83-0FE94A52B72A}" presName="parentText" presStyleLbl="node1" presStyleIdx="0" presStyleCnt="5" custScaleY="42957" custLinFactNeighborX="0" custLinFactNeighborY="-15729">
        <dgm:presLayoutVars>
          <dgm:chMax val="0"/>
          <dgm:bulletEnabled val="1"/>
        </dgm:presLayoutVars>
      </dgm:prSet>
      <dgm:spPr/>
    </dgm:pt>
    <dgm:pt modelId="{8B9148A9-54F3-4345-A9C9-58C6D95C9478}" type="pres">
      <dgm:prSet presAssocID="{0F698A4C-26C8-4608-BF83-0FE94A52B72A}" presName="childText" presStyleLbl="revTx" presStyleIdx="0" presStyleCnt="3" custLinFactNeighborY="4440">
        <dgm:presLayoutVars>
          <dgm:bulletEnabled val="1"/>
        </dgm:presLayoutVars>
      </dgm:prSet>
      <dgm:spPr/>
    </dgm:pt>
    <dgm:pt modelId="{1673F2C4-7098-41AC-A027-AF57A731290A}" type="pres">
      <dgm:prSet presAssocID="{3517FA86-462D-42F7-A502-4F172D71AE19}" presName="parentText" presStyleLbl="node1" presStyleIdx="1" presStyleCnt="5" custScaleY="39209" custLinFactNeighborY="4556">
        <dgm:presLayoutVars>
          <dgm:chMax val="0"/>
          <dgm:bulletEnabled val="1"/>
        </dgm:presLayoutVars>
      </dgm:prSet>
      <dgm:spPr/>
    </dgm:pt>
    <dgm:pt modelId="{F6A4625E-2CF1-41FB-B58F-9C2F3C70966D}" type="pres">
      <dgm:prSet presAssocID="{3517FA86-462D-42F7-A502-4F172D71AE19}" presName="childText" presStyleLbl="revTx" presStyleIdx="1" presStyleCnt="3" custLinFactNeighborY="8474">
        <dgm:presLayoutVars>
          <dgm:bulletEnabled val="1"/>
        </dgm:presLayoutVars>
      </dgm:prSet>
      <dgm:spPr/>
    </dgm:pt>
    <dgm:pt modelId="{8895381E-5A68-4B6A-B23D-1D007E9E92F8}" type="pres">
      <dgm:prSet presAssocID="{2C32218E-557A-4646-8640-8B09CF3D6F45}" presName="parentText" presStyleLbl="node1" presStyleIdx="2" presStyleCnt="5" custScaleY="37953" custLinFactNeighborY="27286">
        <dgm:presLayoutVars>
          <dgm:chMax val="0"/>
          <dgm:bulletEnabled val="1"/>
        </dgm:presLayoutVars>
      </dgm:prSet>
      <dgm:spPr/>
    </dgm:pt>
    <dgm:pt modelId="{7BC0E8DD-850E-4668-B316-AB6F068A06E8}" type="pres">
      <dgm:prSet presAssocID="{2C32218E-557A-4646-8640-8B09CF3D6F45}" presName="childText" presStyleLbl="revTx" presStyleIdx="2" presStyleCnt="3" custLinFactNeighborY="23229">
        <dgm:presLayoutVars>
          <dgm:bulletEnabled val="1"/>
        </dgm:presLayoutVars>
      </dgm:prSet>
      <dgm:spPr/>
    </dgm:pt>
    <dgm:pt modelId="{A9F93188-D7F2-44B9-B648-8C23BBD4C559}" type="pres">
      <dgm:prSet presAssocID="{9B770EEF-8246-4BD3-B1C6-DF5E63DF7036}" presName="parentText" presStyleLbl="node1" presStyleIdx="3" presStyleCnt="5" custScaleY="41086" custLinFactNeighborY="-57086">
        <dgm:presLayoutVars>
          <dgm:chMax val="0"/>
          <dgm:bulletEnabled val="1"/>
        </dgm:presLayoutVars>
      </dgm:prSet>
      <dgm:spPr/>
    </dgm:pt>
    <dgm:pt modelId="{DADF5804-0C93-4678-895F-61665B0FC466}" type="pres">
      <dgm:prSet presAssocID="{491CECF7-8F32-4BE4-B1E5-DFE07031D51D}" presName="spacer" presStyleCnt="0"/>
      <dgm:spPr/>
    </dgm:pt>
    <dgm:pt modelId="{97EF2983-9EE8-4674-AB0C-95CA2178FA28}" type="pres">
      <dgm:prSet presAssocID="{392EF69F-F76A-45CB-BB94-78216E38BC6E}" presName="parentText" presStyleLbl="node1" presStyleIdx="4" presStyleCnt="5" custScaleY="81281">
        <dgm:presLayoutVars>
          <dgm:chMax val="0"/>
          <dgm:bulletEnabled val="1"/>
        </dgm:presLayoutVars>
      </dgm:prSet>
      <dgm:spPr/>
    </dgm:pt>
  </dgm:ptLst>
  <dgm:cxnLst>
    <dgm:cxn modelId="{86984008-ADFA-488B-9E34-5A0367FD3480}" type="presOf" srcId="{F03E15EE-1BF9-4517-9845-E729631926BE}" destId="{8B9148A9-54F3-4345-A9C9-58C6D95C9478}" srcOrd="0" destOrd="1" presId="urn:microsoft.com/office/officeart/2005/8/layout/vList2"/>
    <dgm:cxn modelId="{78BB3A0A-C1C4-4925-99DD-D41C6546136E}" type="presOf" srcId="{392EF69F-F76A-45CB-BB94-78216E38BC6E}" destId="{97EF2983-9EE8-4674-AB0C-95CA2178FA28}" srcOrd="0" destOrd="0" presId="urn:microsoft.com/office/officeart/2005/8/layout/vList2"/>
    <dgm:cxn modelId="{248DE930-3233-4F6D-8A11-ADCE6216936E}" type="presOf" srcId="{B9C4B3BC-51C8-49AC-BC36-2EC6249B4D35}" destId="{8B9148A9-54F3-4345-A9C9-58C6D95C9478}" srcOrd="0" destOrd="0" presId="urn:microsoft.com/office/officeart/2005/8/layout/vList2"/>
    <dgm:cxn modelId="{1980A73E-36D6-4DFE-A35E-A1812435B743}" srcId="{E8E5519C-E09A-4386-8898-F7AE658004FD}" destId="{0F698A4C-26C8-4608-BF83-0FE94A52B72A}" srcOrd="0" destOrd="0" parTransId="{EAB30739-8EDA-4AAE-A195-E5B01FEE8820}" sibTransId="{F4D95F36-8A70-40C9-8FC4-37179C90BAC8}"/>
    <dgm:cxn modelId="{EC9FFE3E-568B-4782-ACB7-BA1F0B266415}" type="presOf" srcId="{3517FA86-462D-42F7-A502-4F172D71AE19}" destId="{1673F2C4-7098-41AC-A027-AF57A731290A}" srcOrd="0" destOrd="0" presId="urn:microsoft.com/office/officeart/2005/8/layout/vList2"/>
    <dgm:cxn modelId="{D594C063-F12C-4CAE-8AC7-437A3DFFFEB9}" srcId="{0F698A4C-26C8-4608-BF83-0FE94A52B72A}" destId="{F03E15EE-1BF9-4517-9845-E729631926BE}" srcOrd="1" destOrd="0" parTransId="{FA1DE4F6-7FEF-434E-A874-75F855B532DE}" sibTransId="{05898D7B-0436-4637-9FB8-EAE67B7D066F}"/>
    <dgm:cxn modelId="{A6131A68-9EE4-4BD1-BB7A-F6128BFB197C}" srcId="{3517FA86-462D-42F7-A502-4F172D71AE19}" destId="{519637DB-DE77-48A4-8D03-10125EED8476}" srcOrd="0" destOrd="0" parTransId="{F508AB75-B949-428B-A455-249CA0CC2FE8}" sibTransId="{025A97EB-94CD-442D-86BD-4DBA7EC40DD1}"/>
    <dgm:cxn modelId="{0DFA6A6A-DD71-4D40-B5C5-66FBA083AD7C}" srcId="{0F698A4C-26C8-4608-BF83-0FE94A52B72A}" destId="{B9C4B3BC-51C8-49AC-BC36-2EC6249B4D35}" srcOrd="0" destOrd="0" parTransId="{64B3683D-5E6C-439E-9C21-DD5AE789A495}" sibTransId="{16313E67-0C8D-4B5B-AC7A-7F686100FF05}"/>
    <dgm:cxn modelId="{269B0C70-6FAE-4871-85ED-AB3F396DA8AB}" type="presOf" srcId="{9B770EEF-8246-4BD3-B1C6-DF5E63DF7036}" destId="{A9F93188-D7F2-44B9-B648-8C23BBD4C559}" srcOrd="0" destOrd="0" presId="urn:microsoft.com/office/officeart/2005/8/layout/vList2"/>
    <dgm:cxn modelId="{9844E952-E8BC-4837-86C7-AAD835FD56A0}" type="presOf" srcId="{512987CF-C71C-4D0B-A664-C0F0FB50289D}" destId="{F6A4625E-2CF1-41FB-B58F-9C2F3C70966D}" srcOrd="0" destOrd="1" presId="urn:microsoft.com/office/officeart/2005/8/layout/vList2"/>
    <dgm:cxn modelId="{C7BC5356-4E71-4640-A466-775FF92B5418}" srcId="{2C32218E-557A-4646-8640-8B09CF3D6F45}" destId="{F8FAFD2C-5A18-4BB3-A331-999E24021A74}" srcOrd="0" destOrd="0" parTransId="{BB4931A2-73AB-45A7-A5DC-FF281D0C4EC4}" sibTransId="{58B0D788-ACCA-4CDB-903C-D0C7045D7DE1}"/>
    <dgm:cxn modelId="{39EBED96-13C2-4297-8BC7-CA69CD7D320F}" type="presOf" srcId="{519637DB-DE77-48A4-8D03-10125EED8476}" destId="{F6A4625E-2CF1-41FB-B58F-9C2F3C70966D}" srcOrd="0" destOrd="0" presId="urn:microsoft.com/office/officeart/2005/8/layout/vList2"/>
    <dgm:cxn modelId="{4B1D6F9E-F118-447F-906E-1F6CB2626537}" type="presOf" srcId="{F8FAFD2C-5A18-4BB3-A331-999E24021A74}" destId="{7BC0E8DD-850E-4668-B316-AB6F068A06E8}" srcOrd="0" destOrd="0" presId="urn:microsoft.com/office/officeart/2005/8/layout/vList2"/>
    <dgm:cxn modelId="{EC3C9FB8-9090-46E8-ADF3-5DFA09301BB3}" srcId="{E8E5519C-E09A-4386-8898-F7AE658004FD}" destId="{2C32218E-557A-4646-8640-8B09CF3D6F45}" srcOrd="2" destOrd="0" parTransId="{F7F2AF07-C8BB-4921-95C2-902E32894BA3}" sibTransId="{4399D4BF-6666-41D9-A0FA-1DF7940BC6AF}"/>
    <dgm:cxn modelId="{534F2EC2-7EF8-405E-999C-C88D8FD9F8CE}" type="presOf" srcId="{F9E65E68-FD40-4E4B-B1B5-B8543531E243}" destId="{8B9148A9-54F3-4345-A9C9-58C6D95C9478}" srcOrd="0" destOrd="2" presId="urn:microsoft.com/office/officeart/2005/8/layout/vList2"/>
    <dgm:cxn modelId="{289A98C3-C36F-45A8-A976-DB339A342924}" srcId="{3517FA86-462D-42F7-A502-4F172D71AE19}" destId="{512987CF-C71C-4D0B-A664-C0F0FB50289D}" srcOrd="1" destOrd="0" parTransId="{D661F411-338B-4515-91A7-389D7EC27F45}" sibTransId="{3FD91CEF-6A1E-4022-BC20-32864013BE95}"/>
    <dgm:cxn modelId="{13F90CC6-48DF-4106-80AE-99742F499D1B}" srcId="{E8E5519C-E09A-4386-8898-F7AE658004FD}" destId="{392EF69F-F76A-45CB-BB94-78216E38BC6E}" srcOrd="4" destOrd="0" parTransId="{4ED07A55-1CDE-47C5-88C9-147CEBD6C1DB}" sibTransId="{78C7AF3C-0195-4599-BD79-22C08FD005DC}"/>
    <dgm:cxn modelId="{62923ECB-F156-40AE-8C96-891B53435C5C}" type="presOf" srcId="{E8E5519C-E09A-4386-8898-F7AE658004FD}" destId="{8E06B379-9992-4778-9DC8-1A0FAC03D77E}" srcOrd="0" destOrd="0" presId="urn:microsoft.com/office/officeart/2005/8/layout/vList2"/>
    <dgm:cxn modelId="{E50703D4-30D1-42EE-9BFB-0C029834EBE4}" type="presOf" srcId="{0F698A4C-26C8-4608-BF83-0FE94A52B72A}" destId="{0F064D53-1126-4E50-9F79-E6118CEFA83F}" srcOrd="0" destOrd="0" presId="urn:microsoft.com/office/officeart/2005/8/layout/vList2"/>
    <dgm:cxn modelId="{BF2538E1-2C3D-49C0-8E88-A12FF54D964A}" srcId="{E8E5519C-E09A-4386-8898-F7AE658004FD}" destId="{9B770EEF-8246-4BD3-B1C6-DF5E63DF7036}" srcOrd="3" destOrd="0" parTransId="{0D8ADF9D-6585-4AE5-ACD6-7B4084873084}" sibTransId="{491CECF7-8F32-4BE4-B1E5-DFE07031D51D}"/>
    <dgm:cxn modelId="{E7AC99E9-115F-48E4-AFB5-B5F87191D4B5}" type="presOf" srcId="{2C32218E-557A-4646-8640-8B09CF3D6F45}" destId="{8895381E-5A68-4B6A-B23D-1D007E9E92F8}" srcOrd="0" destOrd="0" presId="urn:microsoft.com/office/officeart/2005/8/layout/vList2"/>
    <dgm:cxn modelId="{9A0C84F1-BC2C-4D5C-8AFE-67728C1E67F3}" srcId="{0F698A4C-26C8-4608-BF83-0FE94A52B72A}" destId="{F9E65E68-FD40-4E4B-B1B5-B8543531E243}" srcOrd="2" destOrd="0" parTransId="{8D4DFCBE-4CD7-43F5-BAEB-037EBF3AD14E}" sibTransId="{86FD0A88-4B0E-4741-BB90-9A854A7B47FF}"/>
    <dgm:cxn modelId="{E4DE7EF2-4A0C-419E-AC25-27148A609C1F}" srcId="{E8E5519C-E09A-4386-8898-F7AE658004FD}" destId="{3517FA86-462D-42F7-A502-4F172D71AE19}" srcOrd="1" destOrd="0" parTransId="{CFB351C5-19C5-457A-93C6-FA2B0048FC35}" sibTransId="{DF68CFEB-57C4-457F-902A-A80117E47989}"/>
    <dgm:cxn modelId="{496F1F79-BD90-4424-AF70-B645721C2D1D}" type="presParOf" srcId="{8E06B379-9992-4778-9DC8-1A0FAC03D77E}" destId="{0F064D53-1126-4E50-9F79-E6118CEFA83F}" srcOrd="0" destOrd="0" presId="urn:microsoft.com/office/officeart/2005/8/layout/vList2"/>
    <dgm:cxn modelId="{562C834F-0B79-4816-B4CF-3F5266FD49C6}" type="presParOf" srcId="{8E06B379-9992-4778-9DC8-1A0FAC03D77E}" destId="{8B9148A9-54F3-4345-A9C9-58C6D95C9478}" srcOrd="1" destOrd="0" presId="urn:microsoft.com/office/officeart/2005/8/layout/vList2"/>
    <dgm:cxn modelId="{5A1A319A-1374-40A4-BF40-6692F8D4432E}" type="presParOf" srcId="{8E06B379-9992-4778-9DC8-1A0FAC03D77E}" destId="{1673F2C4-7098-41AC-A027-AF57A731290A}" srcOrd="2" destOrd="0" presId="urn:microsoft.com/office/officeart/2005/8/layout/vList2"/>
    <dgm:cxn modelId="{F0239F8A-CE93-4C39-8340-F77D810D039E}" type="presParOf" srcId="{8E06B379-9992-4778-9DC8-1A0FAC03D77E}" destId="{F6A4625E-2CF1-41FB-B58F-9C2F3C70966D}" srcOrd="3" destOrd="0" presId="urn:microsoft.com/office/officeart/2005/8/layout/vList2"/>
    <dgm:cxn modelId="{B63DA573-B212-4020-BFA8-F431DF27D49E}" type="presParOf" srcId="{8E06B379-9992-4778-9DC8-1A0FAC03D77E}" destId="{8895381E-5A68-4B6A-B23D-1D007E9E92F8}" srcOrd="4" destOrd="0" presId="urn:microsoft.com/office/officeart/2005/8/layout/vList2"/>
    <dgm:cxn modelId="{39C16E3F-8C43-44E7-B137-9A6E22C8ACFB}" type="presParOf" srcId="{8E06B379-9992-4778-9DC8-1A0FAC03D77E}" destId="{7BC0E8DD-850E-4668-B316-AB6F068A06E8}" srcOrd="5" destOrd="0" presId="urn:microsoft.com/office/officeart/2005/8/layout/vList2"/>
    <dgm:cxn modelId="{C99FC1C9-6363-4167-9C08-1F9D1ED98C75}" type="presParOf" srcId="{8E06B379-9992-4778-9DC8-1A0FAC03D77E}" destId="{A9F93188-D7F2-44B9-B648-8C23BBD4C559}" srcOrd="6" destOrd="0" presId="urn:microsoft.com/office/officeart/2005/8/layout/vList2"/>
    <dgm:cxn modelId="{D58D323B-DA49-40E6-B462-9DEA961CF357}" type="presParOf" srcId="{8E06B379-9992-4778-9DC8-1A0FAC03D77E}" destId="{DADF5804-0C93-4678-895F-61665B0FC466}" srcOrd="7" destOrd="0" presId="urn:microsoft.com/office/officeart/2005/8/layout/vList2"/>
    <dgm:cxn modelId="{2F38F833-BED3-40C0-892A-25A92356C61E}" type="presParOf" srcId="{8E06B379-9992-4778-9DC8-1A0FAC03D77E}" destId="{97EF2983-9EE8-4674-AB0C-95CA2178FA2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028B9D-5231-4A7B-8FFB-03DBC2763C8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71E1D02-47EF-4BDA-81CF-E29FB514F54C}">
      <dgm:prSet phldrT="[Text]"/>
      <dgm:spPr>
        <a:solidFill>
          <a:srgbClr val="92D050"/>
        </a:solidFill>
      </dgm:spPr>
      <dgm:t>
        <a:bodyPr/>
        <a:lstStyle/>
        <a:p>
          <a:r>
            <a:rPr lang="en-US" dirty="0"/>
            <a:t>GSK’254 (dose ranged) + DTG</a:t>
          </a:r>
        </a:p>
      </dgm:t>
    </dgm:pt>
    <dgm:pt modelId="{A80C9173-29F6-40AB-BE6B-33ECCD7E2A72}" type="parTrans" cxnId="{88F964C8-E2F3-4C70-B056-6E8C558EDCBE}">
      <dgm:prSet/>
      <dgm:spPr/>
      <dgm:t>
        <a:bodyPr/>
        <a:lstStyle/>
        <a:p>
          <a:endParaRPr lang="en-US"/>
        </a:p>
      </dgm:t>
    </dgm:pt>
    <dgm:pt modelId="{0075746E-BA81-4888-B689-6A745B288BC9}" type="sibTrans" cxnId="{88F964C8-E2F3-4C70-B056-6E8C558EDCBE}">
      <dgm:prSet/>
      <dgm:spPr/>
      <dgm:t>
        <a:bodyPr/>
        <a:lstStyle/>
        <a:p>
          <a:endParaRPr lang="en-US"/>
        </a:p>
      </dgm:t>
    </dgm:pt>
    <dgm:pt modelId="{F6EDDC4F-D946-4DEC-A660-5664D0351246}">
      <dgm:prSet phldrT="[Text]"/>
      <dgm:spPr>
        <a:solidFill>
          <a:srgbClr val="CC99FF"/>
        </a:solidFill>
      </dgm:spPr>
      <dgm:t>
        <a:bodyPr/>
        <a:lstStyle/>
        <a:p>
          <a:r>
            <a:rPr lang="en-US" dirty="0"/>
            <a:t>DTG+3TC</a:t>
          </a:r>
        </a:p>
      </dgm:t>
    </dgm:pt>
    <dgm:pt modelId="{B3E381E0-7E30-420E-B971-761D5A0F1049}" type="parTrans" cxnId="{853A2F24-724A-40C8-9D91-6E59DED6EBB9}">
      <dgm:prSet/>
      <dgm:spPr/>
      <dgm:t>
        <a:bodyPr/>
        <a:lstStyle/>
        <a:p>
          <a:endParaRPr lang="en-US"/>
        </a:p>
      </dgm:t>
    </dgm:pt>
    <dgm:pt modelId="{053854FB-7B89-4E18-A446-81EB643AB636}" type="sibTrans" cxnId="{853A2F24-724A-40C8-9D91-6E59DED6EBB9}">
      <dgm:prSet/>
      <dgm:spPr/>
      <dgm:t>
        <a:bodyPr/>
        <a:lstStyle/>
        <a:p>
          <a:endParaRPr lang="en-US"/>
        </a:p>
      </dgm:t>
    </dgm:pt>
    <dgm:pt modelId="{6BC71E3C-005C-43FB-9F8D-65936B3F8D75}" type="pres">
      <dgm:prSet presAssocID="{5D028B9D-5231-4A7B-8FFB-03DBC2763C83}" presName="diagram" presStyleCnt="0">
        <dgm:presLayoutVars>
          <dgm:dir/>
          <dgm:resizeHandles val="exact"/>
        </dgm:presLayoutVars>
      </dgm:prSet>
      <dgm:spPr/>
    </dgm:pt>
    <dgm:pt modelId="{BF4212E9-F85C-4378-BE3C-C2798E0E60EB}" type="pres">
      <dgm:prSet presAssocID="{571E1D02-47EF-4BDA-81CF-E29FB514F54C}" presName="node" presStyleLbl="node1" presStyleIdx="0" presStyleCnt="2">
        <dgm:presLayoutVars>
          <dgm:bulletEnabled val="1"/>
        </dgm:presLayoutVars>
      </dgm:prSet>
      <dgm:spPr/>
    </dgm:pt>
    <dgm:pt modelId="{080A9730-4F98-4D04-BFAA-B04C1E7F3F5E}" type="pres">
      <dgm:prSet presAssocID="{0075746E-BA81-4888-B689-6A745B288BC9}" presName="sibTrans" presStyleCnt="0"/>
      <dgm:spPr/>
    </dgm:pt>
    <dgm:pt modelId="{C0B33B32-DB14-465D-8E2F-7C610CAC87D1}" type="pres">
      <dgm:prSet presAssocID="{F6EDDC4F-D946-4DEC-A660-5664D0351246}" presName="node" presStyleLbl="node1" presStyleIdx="1" presStyleCnt="2" custLinFactNeighborX="434">
        <dgm:presLayoutVars>
          <dgm:bulletEnabled val="1"/>
        </dgm:presLayoutVars>
      </dgm:prSet>
      <dgm:spPr/>
    </dgm:pt>
  </dgm:ptLst>
  <dgm:cxnLst>
    <dgm:cxn modelId="{853A2F24-724A-40C8-9D91-6E59DED6EBB9}" srcId="{5D028B9D-5231-4A7B-8FFB-03DBC2763C83}" destId="{F6EDDC4F-D946-4DEC-A660-5664D0351246}" srcOrd="1" destOrd="0" parTransId="{B3E381E0-7E30-420E-B971-761D5A0F1049}" sibTransId="{053854FB-7B89-4E18-A446-81EB643AB636}"/>
    <dgm:cxn modelId="{0BFCD82C-A85A-4A13-AABA-FC067784DB83}" type="presOf" srcId="{5D028B9D-5231-4A7B-8FFB-03DBC2763C83}" destId="{6BC71E3C-005C-43FB-9F8D-65936B3F8D75}" srcOrd="0" destOrd="0" presId="urn:microsoft.com/office/officeart/2005/8/layout/default"/>
    <dgm:cxn modelId="{FD0BE372-C2D8-4C77-AF85-195839598DCC}" type="presOf" srcId="{F6EDDC4F-D946-4DEC-A660-5664D0351246}" destId="{C0B33B32-DB14-465D-8E2F-7C610CAC87D1}" srcOrd="0" destOrd="0" presId="urn:microsoft.com/office/officeart/2005/8/layout/default"/>
    <dgm:cxn modelId="{A5328BAC-76C6-41C1-A48A-79BC7DFAEDA2}" type="presOf" srcId="{571E1D02-47EF-4BDA-81CF-E29FB514F54C}" destId="{BF4212E9-F85C-4378-BE3C-C2798E0E60EB}" srcOrd="0" destOrd="0" presId="urn:microsoft.com/office/officeart/2005/8/layout/default"/>
    <dgm:cxn modelId="{88F964C8-E2F3-4C70-B056-6E8C558EDCBE}" srcId="{5D028B9D-5231-4A7B-8FFB-03DBC2763C83}" destId="{571E1D02-47EF-4BDA-81CF-E29FB514F54C}" srcOrd="0" destOrd="0" parTransId="{A80C9173-29F6-40AB-BE6B-33ECCD7E2A72}" sibTransId="{0075746E-BA81-4888-B689-6A745B288BC9}"/>
    <dgm:cxn modelId="{67964EE9-9053-467C-82B6-1ED190F640C3}" type="presParOf" srcId="{6BC71E3C-005C-43FB-9F8D-65936B3F8D75}" destId="{BF4212E9-F85C-4378-BE3C-C2798E0E60EB}" srcOrd="0" destOrd="0" presId="urn:microsoft.com/office/officeart/2005/8/layout/default"/>
    <dgm:cxn modelId="{9CA6F8D2-FA64-46E6-A4D4-86829430729F}" type="presParOf" srcId="{6BC71E3C-005C-43FB-9F8D-65936B3F8D75}" destId="{080A9730-4F98-4D04-BFAA-B04C1E7F3F5E}" srcOrd="1" destOrd="0" presId="urn:microsoft.com/office/officeart/2005/8/layout/default"/>
    <dgm:cxn modelId="{5D53BB6D-7BCD-49C0-9E2A-BAEBE480FC48}" type="presParOf" srcId="{6BC71E3C-005C-43FB-9F8D-65936B3F8D75}" destId="{C0B33B32-DB14-465D-8E2F-7C610CAC87D1}"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028B9D-5231-4A7B-8FFB-03DBC2763C8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71E1D02-47EF-4BDA-81CF-E29FB514F54C}">
      <dgm:prSet phldrT="[Text]" custT="1"/>
      <dgm:spPr/>
      <dgm:t>
        <a:bodyPr/>
        <a:lstStyle/>
        <a:p>
          <a:r>
            <a:rPr lang="en-US" sz="1800" dirty="0"/>
            <a:t>GSK’254 (dose ranged)</a:t>
          </a:r>
        </a:p>
        <a:p>
          <a:r>
            <a:rPr lang="en-US" sz="1800" dirty="0"/>
            <a:t>+ABC/3TC</a:t>
          </a:r>
          <a:endParaRPr lang="en-US" sz="1600" dirty="0"/>
        </a:p>
      </dgm:t>
    </dgm:pt>
    <dgm:pt modelId="{A80C9173-29F6-40AB-BE6B-33ECCD7E2A72}" type="parTrans" cxnId="{88F964C8-E2F3-4C70-B056-6E8C558EDCBE}">
      <dgm:prSet/>
      <dgm:spPr/>
      <dgm:t>
        <a:bodyPr/>
        <a:lstStyle/>
        <a:p>
          <a:endParaRPr lang="en-US"/>
        </a:p>
      </dgm:t>
    </dgm:pt>
    <dgm:pt modelId="{0075746E-BA81-4888-B689-6A745B288BC9}" type="sibTrans" cxnId="{88F964C8-E2F3-4C70-B056-6E8C558EDCBE}">
      <dgm:prSet/>
      <dgm:spPr/>
      <dgm:t>
        <a:bodyPr/>
        <a:lstStyle/>
        <a:p>
          <a:endParaRPr lang="en-US"/>
        </a:p>
      </dgm:t>
    </dgm:pt>
    <dgm:pt modelId="{F6EDDC4F-D946-4DEC-A660-5664D0351246}">
      <dgm:prSet phldrT="[Text]" custT="1"/>
      <dgm:spPr>
        <a:solidFill>
          <a:srgbClr val="0070C0"/>
        </a:solidFill>
      </dgm:spPr>
      <dgm:t>
        <a:bodyPr/>
        <a:lstStyle/>
        <a:p>
          <a:r>
            <a:rPr lang="en-US" sz="1800" dirty="0"/>
            <a:t>DTG + ABC/3TC</a:t>
          </a:r>
        </a:p>
      </dgm:t>
    </dgm:pt>
    <dgm:pt modelId="{B3E381E0-7E30-420E-B971-761D5A0F1049}" type="parTrans" cxnId="{853A2F24-724A-40C8-9D91-6E59DED6EBB9}">
      <dgm:prSet/>
      <dgm:spPr/>
      <dgm:t>
        <a:bodyPr/>
        <a:lstStyle/>
        <a:p>
          <a:endParaRPr lang="en-US"/>
        </a:p>
      </dgm:t>
    </dgm:pt>
    <dgm:pt modelId="{053854FB-7B89-4E18-A446-81EB643AB636}" type="sibTrans" cxnId="{853A2F24-724A-40C8-9D91-6E59DED6EBB9}">
      <dgm:prSet/>
      <dgm:spPr/>
      <dgm:t>
        <a:bodyPr/>
        <a:lstStyle/>
        <a:p>
          <a:endParaRPr lang="en-US"/>
        </a:p>
      </dgm:t>
    </dgm:pt>
    <dgm:pt modelId="{E98D6A5D-04F8-48B9-9822-5C191498957C}">
      <dgm:prSet phldrT="[Text]" custT="1"/>
      <dgm:spPr/>
      <dgm:t>
        <a:bodyPr/>
        <a:lstStyle/>
        <a:p>
          <a:r>
            <a:rPr lang="en-US" sz="1800" dirty="0"/>
            <a:t>GSK’254 (dose ranged)</a:t>
          </a:r>
        </a:p>
        <a:p>
          <a:r>
            <a:rPr lang="en-US" sz="1800" dirty="0"/>
            <a:t>+ TAF/FTC</a:t>
          </a:r>
        </a:p>
      </dgm:t>
    </dgm:pt>
    <dgm:pt modelId="{C8CD8E70-CA0B-4472-AE6E-D02813D54FDC}" type="parTrans" cxnId="{941E91A0-2078-493B-B19D-E99A8898F360}">
      <dgm:prSet/>
      <dgm:spPr/>
      <dgm:t>
        <a:bodyPr/>
        <a:lstStyle/>
        <a:p>
          <a:endParaRPr lang="en-US"/>
        </a:p>
      </dgm:t>
    </dgm:pt>
    <dgm:pt modelId="{8EEE7FDB-58C8-45F6-95C4-B76247245552}" type="sibTrans" cxnId="{941E91A0-2078-493B-B19D-E99A8898F360}">
      <dgm:prSet/>
      <dgm:spPr/>
      <dgm:t>
        <a:bodyPr/>
        <a:lstStyle/>
        <a:p>
          <a:endParaRPr lang="en-US"/>
        </a:p>
      </dgm:t>
    </dgm:pt>
    <dgm:pt modelId="{AA2CE8EB-067F-4100-859F-E40159E21404}">
      <dgm:prSet phldrT="[Text]" custT="1"/>
      <dgm:spPr>
        <a:solidFill>
          <a:schemeClr val="accent1">
            <a:lumMod val="60000"/>
            <a:lumOff val="40000"/>
          </a:schemeClr>
        </a:solidFill>
      </dgm:spPr>
      <dgm:t>
        <a:bodyPr/>
        <a:lstStyle/>
        <a:p>
          <a:r>
            <a:rPr lang="en-US" sz="2000" dirty="0"/>
            <a:t>DTG + TAF/FTC</a:t>
          </a:r>
        </a:p>
      </dgm:t>
    </dgm:pt>
    <dgm:pt modelId="{C021F7FB-2D22-4D67-BF06-11D17ED1FBD6}" type="parTrans" cxnId="{C5B9527E-DF5B-4820-BBC7-34A09414AC00}">
      <dgm:prSet/>
      <dgm:spPr/>
      <dgm:t>
        <a:bodyPr/>
        <a:lstStyle/>
        <a:p>
          <a:endParaRPr lang="en-US"/>
        </a:p>
      </dgm:t>
    </dgm:pt>
    <dgm:pt modelId="{EA41D10A-F432-4069-A429-57C2D44FF248}" type="sibTrans" cxnId="{C5B9527E-DF5B-4820-BBC7-34A09414AC00}">
      <dgm:prSet/>
      <dgm:spPr/>
      <dgm:t>
        <a:bodyPr/>
        <a:lstStyle/>
        <a:p>
          <a:endParaRPr lang="en-US"/>
        </a:p>
      </dgm:t>
    </dgm:pt>
    <dgm:pt modelId="{6BC71E3C-005C-43FB-9F8D-65936B3F8D75}" type="pres">
      <dgm:prSet presAssocID="{5D028B9D-5231-4A7B-8FFB-03DBC2763C83}" presName="diagram" presStyleCnt="0">
        <dgm:presLayoutVars>
          <dgm:dir/>
          <dgm:resizeHandles val="exact"/>
        </dgm:presLayoutVars>
      </dgm:prSet>
      <dgm:spPr/>
    </dgm:pt>
    <dgm:pt modelId="{BF4212E9-F85C-4378-BE3C-C2798E0E60EB}" type="pres">
      <dgm:prSet presAssocID="{571E1D02-47EF-4BDA-81CF-E29FB514F54C}" presName="node" presStyleLbl="node1" presStyleIdx="0" presStyleCnt="4" custScaleX="107537">
        <dgm:presLayoutVars>
          <dgm:bulletEnabled val="1"/>
        </dgm:presLayoutVars>
      </dgm:prSet>
      <dgm:spPr/>
    </dgm:pt>
    <dgm:pt modelId="{080A9730-4F98-4D04-BFAA-B04C1E7F3F5E}" type="pres">
      <dgm:prSet presAssocID="{0075746E-BA81-4888-B689-6A745B288BC9}" presName="sibTrans" presStyleCnt="0"/>
      <dgm:spPr/>
    </dgm:pt>
    <dgm:pt modelId="{C0B33B32-DB14-465D-8E2F-7C610CAC87D1}" type="pres">
      <dgm:prSet presAssocID="{F6EDDC4F-D946-4DEC-A660-5664D0351246}" presName="node" presStyleLbl="node1" presStyleIdx="1" presStyleCnt="4" custLinFactNeighborX="434">
        <dgm:presLayoutVars>
          <dgm:bulletEnabled val="1"/>
        </dgm:presLayoutVars>
      </dgm:prSet>
      <dgm:spPr/>
    </dgm:pt>
    <dgm:pt modelId="{4238CAED-7302-48A9-A079-C5AA4BCDB5B2}" type="pres">
      <dgm:prSet presAssocID="{053854FB-7B89-4E18-A446-81EB643AB636}" presName="sibTrans" presStyleCnt="0"/>
      <dgm:spPr/>
    </dgm:pt>
    <dgm:pt modelId="{40B128F1-F3A8-44FC-97D4-96564615E7C8}" type="pres">
      <dgm:prSet presAssocID="{E98D6A5D-04F8-48B9-9822-5C191498957C}" presName="node" presStyleLbl="node1" presStyleIdx="2" presStyleCnt="4" custScaleX="112553">
        <dgm:presLayoutVars>
          <dgm:bulletEnabled val="1"/>
        </dgm:presLayoutVars>
      </dgm:prSet>
      <dgm:spPr/>
    </dgm:pt>
    <dgm:pt modelId="{DD24478A-F096-4800-8E8F-B5C3E4D02782}" type="pres">
      <dgm:prSet presAssocID="{8EEE7FDB-58C8-45F6-95C4-B76247245552}" presName="sibTrans" presStyleCnt="0"/>
      <dgm:spPr/>
    </dgm:pt>
    <dgm:pt modelId="{A66ED224-DACB-4397-BCB1-B447F6D38697}" type="pres">
      <dgm:prSet presAssocID="{AA2CE8EB-067F-4100-859F-E40159E21404}" presName="node" presStyleLbl="node1" presStyleIdx="3" presStyleCnt="4">
        <dgm:presLayoutVars>
          <dgm:bulletEnabled val="1"/>
        </dgm:presLayoutVars>
      </dgm:prSet>
      <dgm:spPr/>
    </dgm:pt>
  </dgm:ptLst>
  <dgm:cxnLst>
    <dgm:cxn modelId="{853A2F24-724A-40C8-9D91-6E59DED6EBB9}" srcId="{5D028B9D-5231-4A7B-8FFB-03DBC2763C83}" destId="{F6EDDC4F-D946-4DEC-A660-5664D0351246}" srcOrd="1" destOrd="0" parTransId="{B3E381E0-7E30-420E-B971-761D5A0F1049}" sibTransId="{053854FB-7B89-4E18-A446-81EB643AB636}"/>
    <dgm:cxn modelId="{0BFCD82C-A85A-4A13-AABA-FC067784DB83}" type="presOf" srcId="{5D028B9D-5231-4A7B-8FFB-03DBC2763C83}" destId="{6BC71E3C-005C-43FB-9F8D-65936B3F8D75}" srcOrd="0" destOrd="0" presId="urn:microsoft.com/office/officeart/2005/8/layout/default"/>
    <dgm:cxn modelId="{FD0BE372-C2D8-4C77-AF85-195839598DCC}" type="presOf" srcId="{F6EDDC4F-D946-4DEC-A660-5664D0351246}" destId="{C0B33B32-DB14-465D-8E2F-7C610CAC87D1}" srcOrd="0" destOrd="0" presId="urn:microsoft.com/office/officeart/2005/8/layout/default"/>
    <dgm:cxn modelId="{C5B9527E-DF5B-4820-BBC7-34A09414AC00}" srcId="{5D028B9D-5231-4A7B-8FFB-03DBC2763C83}" destId="{AA2CE8EB-067F-4100-859F-E40159E21404}" srcOrd="3" destOrd="0" parTransId="{C021F7FB-2D22-4D67-BF06-11D17ED1FBD6}" sibTransId="{EA41D10A-F432-4069-A429-57C2D44FF248}"/>
    <dgm:cxn modelId="{BB314F87-F03D-4C32-B37A-B4C3CD83BE37}" type="presOf" srcId="{E98D6A5D-04F8-48B9-9822-5C191498957C}" destId="{40B128F1-F3A8-44FC-97D4-96564615E7C8}" srcOrd="0" destOrd="0" presId="urn:microsoft.com/office/officeart/2005/8/layout/default"/>
    <dgm:cxn modelId="{941E91A0-2078-493B-B19D-E99A8898F360}" srcId="{5D028B9D-5231-4A7B-8FFB-03DBC2763C83}" destId="{E98D6A5D-04F8-48B9-9822-5C191498957C}" srcOrd="2" destOrd="0" parTransId="{C8CD8E70-CA0B-4472-AE6E-D02813D54FDC}" sibTransId="{8EEE7FDB-58C8-45F6-95C4-B76247245552}"/>
    <dgm:cxn modelId="{A5328BAC-76C6-41C1-A48A-79BC7DFAEDA2}" type="presOf" srcId="{571E1D02-47EF-4BDA-81CF-E29FB514F54C}" destId="{BF4212E9-F85C-4378-BE3C-C2798E0E60EB}" srcOrd="0" destOrd="0" presId="urn:microsoft.com/office/officeart/2005/8/layout/default"/>
    <dgm:cxn modelId="{88F964C8-E2F3-4C70-B056-6E8C558EDCBE}" srcId="{5D028B9D-5231-4A7B-8FFB-03DBC2763C83}" destId="{571E1D02-47EF-4BDA-81CF-E29FB514F54C}" srcOrd="0" destOrd="0" parTransId="{A80C9173-29F6-40AB-BE6B-33ECCD7E2A72}" sibTransId="{0075746E-BA81-4888-B689-6A745B288BC9}"/>
    <dgm:cxn modelId="{6C51AAE3-D627-4502-9685-B6840BBCA662}" type="presOf" srcId="{AA2CE8EB-067F-4100-859F-E40159E21404}" destId="{A66ED224-DACB-4397-BCB1-B447F6D38697}" srcOrd="0" destOrd="0" presId="urn:microsoft.com/office/officeart/2005/8/layout/default"/>
    <dgm:cxn modelId="{67964EE9-9053-467C-82B6-1ED190F640C3}" type="presParOf" srcId="{6BC71E3C-005C-43FB-9F8D-65936B3F8D75}" destId="{BF4212E9-F85C-4378-BE3C-C2798E0E60EB}" srcOrd="0" destOrd="0" presId="urn:microsoft.com/office/officeart/2005/8/layout/default"/>
    <dgm:cxn modelId="{9CA6F8D2-FA64-46E6-A4D4-86829430729F}" type="presParOf" srcId="{6BC71E3C-005C-43FB-9F8D-65936B3F8D75}" destId="{080A9730-4F98-4D04-BFAA-B04C1E7F3F5E}" srcOrd="1" destOrd="0" presId="urn:microsoft.com/office/officeart/2005/8/layout/default"/>
    <dgm:cxn modelId="{5D53BB6D-7BCD-49C0-9E2A-BAEBE480FC48}" type="presParOf" srcId="{6BC71E3C-005C-43FB-9F8D-65936B3F8D75}" destId="{C0B33B32-DB14-465D-8E2F-7C610CAC87D1}" srcOrd="2" destOrd="0" presId="urn:microsoft.com/office/officeart/2005/8/layout/default"/>
    <dgm:cxn modelId="{F64AC637-52D2-422B-8273-89350C18067B}" type="presParOf" srcId="{6BC71E3C-005C-43FB-9F8D-65936B3F8D75}" destId="{4238CAED-7302-48A9-A079-C5AA4BCDB5B2}" srcOrd="3" destOrd="0" presId="urn:microsoft.com/office/officeart/2005/8/layout/default"/>
    <dgm:cxn modelId="{AA7F14C0-F6DA-4D3B-ACC0-0FAF8D678ACF}" type="presParOf" srcId="{6BC71E3C-005C-43FB-9F8D-65936B3F8D75}" destId="{40B128F1-F3A8-44FC-97D4-96564615E7C8}" srcOrd="4" destOrd="0" presId="urn:microsoft.com/office/officeart/2005/8/layout/default"/>
    <dgm:cxn modelId="{32D9C941-B063-46D0-868A-DD5F7F7CE9C0}" type="presParOf" srcId="{6BC71E3C-005C-43FB-9F8D-65936B3F8D75}" destId="{DD24478A-F096-4800-8E8F-B5C3E4D02782}" srcOrd="5" destOrd="0" presId="urn:microsoft.com/office/officeart/2005/8/layout/default"/>
    <dgm:cxn modelId="{D9AB42CA-6663-4A86-9620-34D78875739E}" type="presParOf" srcId="{6BC71E3C-005C-43FB-9F8D-65936B3F8D75}" destId="{A66ED224-DACB-4397-BCB1-B447F6D38697}"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53B8EE-87E7-4D47-9C04-7E4306F90FE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80A86D7D-A30F-44A0-81E0-DC35829954E5}">
      <dgm:prSet phldrT="[Text]"/>
      <dgm:spPr/>
      <dgm:t>
        <a:bodyPr/>
        <a:lstStyle/>
        <a:p>
          <a:r>
            <a:rPr lang="en-US" dirty="0"/>
            <a:t>2009</a:t>
          </a:r>
        </a:p>
      </dgm:t>
    </dgm:pt>
    <dgm:pt modelId="{32115B3F-29E3-4C19-A555-A195D904E5E2}" type="parTrans" cxnId="{0F08D59D-1AE7-4A1E-8D77-84626A17C785}">
      <dgm:prSet/>
      <dgm:spPr/>
      <dgm:t>
        <a:bodyPr/>
        <a:lstStyle/>
        <a:p>
          <a:endParaRPr lang="en-US"/>
        </a:p>
      </dgm:t>
    </dgm:pt>
    <dgm:pt modelId="{51AA0CEB-23F9-4B4B-9BDE-D121E3F36EE5}" type="sibTrans" cxnId="{0F08D59D-1AE7-4A1E-8D77-84626A17C785}">
      <dgm:prSet/>
      <dgm:spPr/>
      <dgm:t>
        <a:bodyPr/>
        <a:lstStyle/>
        <a:p>
          <a:endParaRPr lang="en-US"/>
        </a:p>
      </dgm:t>
    </dgm:pt>
    <dgm:pt modelId="{E20B1CB0-E9F3-42B6-AD61-7EE6733EA837}">
      <dgm:prSet phldrT="[Text]" custT="1"/>
      <dgm:spPr/>
      <dgm:t>
        <a:bodyPr/>
        <a:lstStyle/>
        <a:p>
          <a:r>
            <a:rPr lang="en-US" sz="1800" dirty="0"/>
            <a:t>Timothy Brown (“Berlin Patient”) with acute myelogenous leukemia (AML)</a:t>
          </a:r>
        </a:p>
      </dgm:t>
    </dgm:pt>
    <dgm:pt modelId="{90DA67DC-919F-4FFE-9013-227E26F29B02}" type="parTrans" cxnId="{9A01B5F6-B404-4C2F-954B-5A69F30AA1D7}">
      <dgm:prSet/>
      <dgm:spPr/>
      <dgm:t>
        <a:bodyPr/>
        <a:lstStyle/>
        <a:p>
          <a:endParaRPr lang="en-US"/>
        </a:p>
      </dgm:t>
    </dgm:pt>
    <dgm:pt modelId="{CEEE344E-F1C5-4FDD-85B8-6043C635F8BE}" type="sibTrans" cxnId="{9A01B5F6-B404-4C2F-954B-5A69F30AA1D7}">
      <dgm:prSet/>
      <dgm:spPr/>
      <dgm:t>
        <a:bodyPr/>
        <a:lstStyle/>
        <a:p>
          <a:endParaRPr lang="en-US"/>
        </a:p>
      </dgm:t>
    </dgm:pt>
    <dgm:pt modelId="{7CDFB695-21A7-4B1B-9E8F-BCA2EE32EE2D}">
      <dgm:prSet phldrT="[Text]" custT="1"/>
      <dgm:spPr/>
      <dgm:t>
        <a:bodyPr/>
        <a:lstStyle/>
        <a:p>
          <a:r>
            <a:rPr lang="en-US" sz="1800" dirty="0"/>
            <a:t>TBI, myeloablation, GVHD, 2 Allogeneic stem-cell transplants: Acute Tubular Injury ATI Day 0</a:t>
          </a:r>
        </a:p>
      </dgm:t>
    </dgm:pt>
    <dgm:pt modelId="{2ACD37CF-E8AA-4BF4-B349-A4AC112071F3}" type="parTrans" cxnId="{1025A73F-EE35-4925-A682-EC0EA2020127}">
      <dgm:prSet/>
      <dgm:spPr/>
      <dgm:t>
        <a:bodyPr/>
        <a:lstStyle/>
        <a:p>
          <a:endParaRPr lang="en-US"/>
        </a:p>
      </dgm:t>
    </dgm:pt>
    <dgm:pt modelId="{05A24F40-67BC-4C9A-AFE3-FEC40EB761B5}" type="sibTrans" cxnId="{1025A73F-EE35-4925-A682-EC0EA2020127}">
      <dgm:prSet/>
      <dgm:spPr/>
      <dgm:t>
        <a:bodyPr/>
        <a:lstStyle/>
        <a:p>
          <a:endParaRPr lang="en-US"/>
        </a:p>
      </dgm:t>
    </dgm:pt>
    <dgm:pt modelId="{E8B27058-C864-4A66-8195-EF5852D05FEF}">
      <dgm:prSet phldrT="[Text]"/>
      <dgm:spPr/>
      <dgm:t>
        <a:bodyPr/>
        <a:lstStyle/>
        <a:p>
          <a:r>
            <a:rPr lang="en-US" dirty="0"/>
            <a:t>2019</a:t>
          </a:r>
        </a:p>
      </dgm:t>
    </dgm:pt>
    <dgm:pt modelId="{55774E22-DCB2-4831-89D2-8C1904353D29}" type="parTrans" cxnId="{42E4D8FB-24DD-4D4B-9706-88E4773954EF}">
      <dgm:prSet/>
      <dgm:spPr/>
      <dgm:t>
        <a:bodyPr/>
        <a:lstStyle/>
        <a:p>
          <a:endParaRPr lang="en-US"/>
        </a:p>
      </dgm:t>
    </dgm:pt>
    <dgm:pt modelId="{98934918-C3B2-4407-BBFF-E52562D40EB9}" type="sibTrans" cxnId="{42E4D8FB-24DD-4D4B-9706-88E4773954EF}">
      <dgm:prSet/>
      <dgm:spPr/>
      <dgm:t>
        <a:bodyPr/>
        <a:lstStyle/>
        <a:p>
          <a:endParaRPr lang="en-US"/>
        </a:p>
      </dgm:t>
    </dgm:pt>
    <dgm:pt modelId="{00E113ED-5A51-4D19-889C-E1C18B9344DF}">
      <dgm:prSet phldrT="[Text]" custT="1"/>
      <dgm:spPr/>
      <dgm:t>
        <a:bodyPr/>
        <a:lstStyle/>
        <a:p>
          <a:r>
            <a:rPr lang="en-US" sz="1800" dirty="0"/>
            <a:t>London Patient and Dusseldorf Patient</a:t>
          </a:r>
        </a:p>
      </dgm:t>
    </dgm:pt>
    <dgm:pt modelId="{25E23150-A033-4481-865F-567665CE8550}" type="parTrans" cxnId="{877EBA0C-1047-4B39-A48B-C77D078FF4FD}">
      <dgm:prSet/>
      <dgm:spPr/>
      <dgm:t>
        <a:bodyPr/>
        <a:lstStyle/>
        <a:p>
          <a:endParaRPr lang="en-US"/>
        </a:p>
      </dgm:t>
    </dgm:pt>
    <dgm:pt modelId="{D450DCD3-EEB4-405A-A346-69E92EAE5D49}" type="sibTrans" cxnId="{877EBA0C-1047-4B39-A48B-C77D078FF4FD}">
      <dgm:prSet/>
      <dgm:spPr/>
      <dgm:t>
        <a:bodyPr/>
        <a:lstStyle/>
        <a:p>
          <a:endParaRPr lang="en-US"/>
        </a:p>
      </dgm:t>
    </dgm:pt>
    <dgm:pt modelId="{DECC6DEC-535C-43F9-AB72-30E6871F1D50}">
      <dgm:prSet phldrT="[Text]"/>
      <dgm:spPr/>
      <dgm:t>
        <a:bodyPr/>
        <a:lstStyle/>
        <a:p>
          <a:r>
            <a:rPr lang="en-US" dirty="0"/>
            <a:t>2022</a:t>
          </a:r>
        </a:p>
      </dgm:t>
    </dgm:pt>
    <dgm:pt modelId="{901389CC-806B-43BE-9ED8-40D55BBAE4C5}" type="parTrans" cxnId="{6278AC5E-F0D1-4BEE-9ED1-4C95DC036E44}">
      <dgm:prSet/>
      <dgm:spPr/>
      <dgm:t>
        <a:bodyPr/>
        <a:lstStyle/>
        <a:p>
          <a:endParaRPr lang="en-US"/>
        </a:p>
      </dgm:t>
    </dgm:pt>
    <dgm:pt modelId="{A08A0B6E-304F-49C7-9EC0-DDE0B0CA7E76}" type="sibTrans" cxnId="{6278AC5E-F0D1-4BEE-9ED1-4C95DC036E44}">
      <dgm:prSet/>
      <dgm:spPr/>
      <dgm:t>
        <a:bodyPr/>
        <a:lstStyle/>
        <a:p>
          <a:endParaRPr lang="en-US"/>
        </a:p>
      </dgm:t>
    </dgm:pt>
    <dgm:pt modelId="{D67D7C78-E150-4C70-A5F4-7D643255407D}">
      <dgm:prSet phldrT="[Text]" custT="1"/>
      <dgm:spPr/>
      <dgm:t>
        <a:bodyPr/>
        <a:lstStyle/>
        <a:p>
          <a:r>
            <a:rPr lang="en-US" sz="1800" dirty="0"/>
            <a:t>Female with AML</a:t>
          </a:r>
        </a:p>
      </dgm:t>
    </dgm:pt>
    <dgm:pt modelId="{C73265E6-AE2D-4BBB-9F7E-A5725EC9D045}" type="parTrans" cxnId="{4323D4BA-4E58-4E0A-9354-2A79AC45E7ED}">
      <dgm:prSet/>
      <dgm:spPr/>
      <dgm:t>
        <a:bodyPr/>
        <a:lstStyle/>
        <a:p>
          <a:endParaRPr lang="en-US"/>
        </a:p>
      </dgm:t>
    </dgm:pt>
    <dgm:pt modelId="{CA43CB61-8285-4362-B875-D6DC6BF44520}" type="sibTrans" cxnId="{4323D4BA-4E58-4E0A-9354-2A79AC45E7ED}">
      <dgm:prSet/>
      <dgm:spPr/>
      <dgm:t>
        <a:bodyPr/>
        <a:lstStyle/>
        <a:p>
          <a:endParaRPr lang="en-US"/>
        </a:p>
      </dgm:t>
    </dgm:pt>
    <dgm:pt modelId="{5E7899DF-E701-4546-9F19-EB65E1E836DC}">
      <dgm:prSet/>
      <dgm:spPr>
        <a:solidFill>
          <a:srgbClr val="FF0000"/>
        </a:solidFill>
        <a:ln>
          <a:solidFill>
            <a:srgbClr val="FF0000"/>
          </a:solidFill>
        </a:ln>
      </dgm:spPr>
      <dgm:t>
        <a:bodyPr/>
        <a:lstStyle/>
        <a:p>
          <a:r>
            <a:rPr lang="en-US" dirty="0"/>
            <a:t>2023</a:t>
          </a:r>
        </a:p>
      </dgm:t>
    </dgm:pt>
    <dgm:pt modelId="{39590191-6B2C-4958-B2CB-64719E5D94A0}" type="parTrans" cxnId="{28EEE2D1-1E26-429E-8B58-F112E96DF886}">
      <dgm:prSet/>
      <dgm:spPr/>
      <dgm:t>
        <a:bodyPr/>
        <a:lstStyle/>
        <a:p>
          <a:endParaRPr lang="en-US"/>
        </a:p>
      </dgm:t>
    </dgm:pt>
    <dgm:pt modelId="{FBCDE0D7-B71E-45C7-9DFD-7ECBA9E7110D}" type="sibTrans" cxnId="{28EEE2D1-1E26-429E-8B58-F112E96DF886}">
      <dgm:prSet/>
      <dgm:spPr/>
      <dgm:t>
        <a:bodyPr/>
        <a:lstStyle/>
        <a:p>
          <a:endParaRPr lang="en-US"/>
        </a:p>
      </dgm:t>
    </dgm:pt>
    <dgm:pt modelId="{B49A63FB-D5AC-4DE2-9190-B6315D355D65}">
      <dgm:prSet phldrT="[Text]" custT="1"/>
      <dgm:spPr/>
      <dgm:t>
        <a:bodyPr/>
        <a:lstStyle/>
        <a:p>
          <a:r>
            <a:rPr lang="en-US" sz="1800" dirty="0"/>
            <a:t>Allogeneic stem cell transplants after reduced-intensity conditioning; ATIs at 16 &amp;17 months</a:t>
          </a:r>
        </a:p>
      </dgm:t>
    </dgm:pt>
    <dgm:pt modelId="{5F6B571A-760E-4ECE-8BCF-BFCB4E443535}" type="parTrans" cxnId="{BB16099E-CFD0-49A4-9289-21FF265D4B8E}">
      <dgm:prSet/>
      <dgm:spPr/>
      <dgm:t>
        <a:bodyPr/>
        <a:lstStyle/>
        <a:p>
          <a:endParaRPr lang="en-US"/>
        </a:p>
      </dgm:t>
    </dgm:pt>
    <dgm:pt modelId="{15C4F49A-193F-44EC-A920-F8509CA8F426}" type="sibTrans" cxnId="{BB16099E-CFD0-49A4-9289-21FF265D4B8E}">
      <dgm:prSet/>
      <dgm:spPr/>
      <dgm:t>
        <a:bodyPr/>
        <a:lstStyle/>
        <a:p>
          <a:endParaRPr lang="en-US"/>
        </a:p>
      </dgm:t>
    </dgm:pt>
    <dgm:pt modelId="{F5426971-0AB3-4935-9094-EEABA0A1D36B}">
      <dgm:prSet custT="1"/>
      <dgm:spPr>
        <a:ln>
          <a:solidFill>
            <a:srgbClr val="FF0000"/>
          </a:solidFill>
        </a:ln>
      </dgm:spPr>
      <dgm:t>
        <a:bodyPr/>
        <a:lstStyle/>
        <a:p>
          <a:r>
            <a:rPr lang="en-US" sz="1800" dirty="0"/>
            <a:t>67 </a:t>
          </a:r>
          <a:r>
            <a:rPr lang="en-US" sz="1800" dirty="0" err="1"/>
            <a:t>yo</a:t>
          </a:r>
          <a:r>
            <a:rPr lang="en-US" sz="1800" dirty="0"/>
            <a:t> male with AML, reduced intensity allogeneic stem cell transplant: ATI at 15 months</a:t>
          </a:r>
        </a:p>
      </dgm:t>
    </dgm:pt>
    <dgm:pt modelId="{515A34B1-0E06-4519-9F0E-BD40992BB75D}" type="parTrans" cxnId="{93D8E1A0-911E-472E-9C87-F156AF6FE1B8}">
      <dgm:prSet/>
      <dgm:spPr/>
      <dgm:t>
        <a:bodyPr/>
        <a:lstStyle/>
        <a:p>
          <a:endParaRPr lang="en-US"/>
        </a:p>
      </dgm:t>
    </dgm:pt>
    <dgm:pt modelId="{AB670D2B-C88C-4369-B234-0154778CAE6F}" type="sibTrans" cxnId="{93D8E1A0-911E-472E-9C87-F156AF6FE1B8}">
      <dgm:prSet/>
      <dgm:spPr/>
      <dgm:t>
        <a:bodyPr/>
        <a:lstStyle/>
        <a:p>
          <a:endParaRPr lang="en-US"/>
        </a:p>
      </dgm:t>
    </dgm:pt>
    <dgm:pt modelId="{52AC9C6F-1346-4CDA-B02B-198007DAB11B}">
      <dgm:prSet custT="1"/>
      <dgm:spPr>
        <a:ln>
          <a:solidFill>
            <a:srgbClr val="FF0000"/>
          </a:solidFill>
        </a:ln>
      </dgm:spPr>
      <dgm:t>
        <a:bodyPr/>
        <a:lstStyle/>
        <a:p>
          <a:r>
            <a:rPr lang="en-US" sz="1800" b="1" dirty="0"/>
            <a:t>VIRAL REBOUND at 8 weeks after ATI with R5 tropic virus</a:t>
          </a:r>
        </a:p>
      </dgm:t>
    </dgm:pt>
    <dgm:pt modelId="{A2422526-405E-4447-A25E-1FE51B154D6F}" type="parTrans" cxnId="{61046F76-5344-4453-8A00-7317E5BC4E04}">
      <dgm:prSet/>
      <dgm:spPr/>
      <dgm:t>
        <a:bodyPr/>
        <a:lstStyle/>
        <a:p>
          <a:endParaRPr lang="en-US"/>
        </a:p>
      </dgm:t>
    </dgm:pt>
    <dgm:pt modelId="{23CB9888-EB85-45E8-BB01-8D05730B0588}" type="sibTrans" cxnId="{61046F76-5344-4453-8A00-7317E5BC4E04}">
      <dgm:prSet/>
      <dgm:spPr/>
      <dgm:t>
        <a:bodyPr/>
        <a:lstStyle/>
        <a:p>
          <a:endParaRPr lang="en-US"/>
        </a:p>
      </dgm:t>
    </dgm:pt>
    <dgm:pt modelId="{94B4F3AA-121C-49EE-A3E5-FC1B5A4896A8}">
      <dgm:prSet phldrT="[Text]" custT="1"/>
      <dgm:spPr/>
      <dgm:t>
        <a:bodyPr/>
        <a:lstStyle/>
        <a:p>
          <a:r>
            <a:rPr lang="en-US" sz="1800" dirty="0"/>
            <a:t>Reduced-intensity conditioning haplo-identical cord stem cell transplant: ATI at 37 months</a:t>
          </a:r>
        </a:p>
      </dgm:t>
    </dgm:pt>
    <dgm:pt modelId="{898463BC-A2BC-4595-8C6F-A74A55AC86D4}" type="parTrans" cxnId="{E54505A3-15A1-4F61-8328-DDDDC0FE3CC5}">
      <dgm:prSet/>
      <dgm:spPr/>
      <dgm:t>
        <a:bodyPr/>
        <a:lstStyle/>
        <a:p>
          <a:endParaRPr lang="en-US"/>
        </a:p>
      </dgm:t>
    </dgm:pt>
    <dgm:pt modelId="{C1443B5E-9543-4BED-8E70-13487DD52FFA}" type="sibTrans" cxnId="{E54505A3-15A1-4F61-8328-DDDDC0FE3CC5}">
      <dgm:prSet/>
      <dgm:spPr/>
      <dgm:t>
        <a:bodyPr/>
        <a:lstStyle/>
        <a:p>
          <a:endParaRPr lang="en-US"/>
        </a:p>
      </dgm:t>
    </dgm:pt>
    <dgm:pt modelId="{15BAF906-25A8-47F9-9FE6-EB474ED5C1D5}" type="pres">
      <dgm:prSet presAssocID="{0B53B8EE-87E7-4D47-9C04-7E4306F90FE0}" presName="linearFlow" presStyleCnt="0">
        <dgm:presLayoutVars>
          <dgm:dir/>
          <dgm:animLvl val="lvl"/>
          <dgm:resizeHandles val="exact"/>
        </dgm:presLayoutVars>
      </dgm:prSet>
      <dgm:spPr/>
    </dgm:pt>
    <dgm:pt modelId="{37324700-93B5-4DD1-830A-8B08D70F529B}" type="pres">
      <dgm:prSet presAssocID="{80A86D7D-A30F-44A0-81E0-DC35829954E5}" presName="composite" presStyleCnt="0"/>
      <dgm:spPr/>
    </dgm:pt>
    <dgm:pt modelId="{437B8717-BC75-47F0-83C7-94A5AD0848EE}" type="pres">
      <dgm:prSet presAssocID="{80A86D7D-A30F-44A0-81E0-DC35829954E5}" presName="parentText" presStyleLbl="alignNode1" presStyleIdx="0" presStyleCnt="4">
        <dgm:presLayoutVars>
          <dgm:chMax val="1"/>
          <dgm:bulletEnabled val="1"/>
        </dgm:presLayoutVars>
      </dgm:prSet>
      <dgm:spPr/>
    </dgm:pt>
    <dgm:pt modelId="{6EDBD118-577D-40D4-83F0-0136C5E63013}" type="pres">
      <dgm:prSet presAssocID="{80A86D7D-A30F-44A0-81E0-DC35829954E5}" presName="descendantText" presStyleLbl="alignAcc1" presStyleIdx="0" presStyleCnt="4" custScaleY="115564">
        <dgm:presLayoutVars>
          <dgm:bulletEnabled val="1"/>
        </dgm:presLayoutVars>
      </dgm:prSet>
      <dgm:spPr/>
    </dgm:pt>
    <dgm:pt modelId="{81CA2B53-233C-4973-9957-8EAA26AB613D}" type="pres">
      <dgm:prSet presAssocID="{51AA0CEB-23F9-4B4B-9BDE-D121E3F36EE5}" presName="sp" presStyleCnt="0"/>
      <dgm:spPr/>
    </dgm:pt>
    <dgm:pt modelId="{3DEA2980-7E30-4144-97E0-58244B4A74B7}" type="pres">
      <dgm:prSet presAssocID="{E8B27058-C864-4A66-8195-EF5852D05FEF}" presName="composite" presStyleCnt="0"/>
      <dgm:spPr/>
    </dgm:pt>
    <dgm:pt modelId="{F1F55E71-90ED-46B5-92FF-C114BF36926E}" type="pres">
      <dgm:prSet presAssocID="{E8B27058-C864-4A66-8195-EF5852D05FEF}" presName="parentText" presStyleLbl="alignNode1" presStyleIdx="1" presStyleCnt="4">
        <dgm:presLayoutVars>
          <dgm:chMax val="1"/>
          <dgm:bulletEnabled val="1"/>
        </dgm:presLayoutVars>
      </dgm:prSet>
      <dgm:spPr/>
    </dgm:pt>
    <dgm:pt modelId="{556F2C44-311B-42BF-9C5E-97C26956A9D1}" type="pres">
      <dgm:prSet presAssocID="{E8B27058-C864-4A66-8195-EF5852D05FEF}" presName="descendantText" presStyleLbl="alignAcc1" presStyleIdx="1" presStyleCnt="4" custScaleY="129646">
        <dgm:presLayoutVars>
          <dgm:bulletEnabled val="1"/>
        </dgm:presLayoutVars>
      </dgm:prSet>
      <dgm:spPr/>
    </dgm:pt>
    <dgm:pt modelId="{B104D05D-1F14-4833-80E6-B1221FBCB98A}" type="pres">
      <dgm:prSet presAssocID="{98934918-C3B2-4407-BBFF-E52562D40EB9}" presName="sp" presStyleCnt="0"/>
      <dgm:spPr/>
    </dgm:pt>
    <dgm:pt modelId="{597AF659-3140-49B9-B766-327750F581CA}" type="pres">
      <dgm:prSet presAssocID="{DECC6DEC-535C-43F9-AB72-30E6871F1D50}" presName="composite" presStyleCnt="0"/>
      <dgm:spPr/>
    </dgm:pt>
    <dgm:pt modelId="{7A90E005-FBD1-4910-88BB-38616CDB01E4}" type="pres">
      <dgm:prSet presAssocID="{DECC6DEC-535C-43F9-AB72-30E6871F1D50}" presName="parentText" presStyleLbl="alignNode1" presStyleIdx="2" presStyleCnt="4">
        <dgm:presLayoutVars>
          <dgm:chMax val="1"/>
          <dgm:bulletEnabled val="1"/>
        </dgm:presLayoutVars>
      </dgm:prSet>
      <dgm:spPr/>
    </dgm:pt>
    <dgm:pt modelId="{542004FF-C2B4-4B71-8365-2F062522E33E}" type="pres">
      <dgm:prSet presAssocID="{DECC6DEC-535C-43F9-AB72-30E6871F1D50}" presName="descendantText" presStyleLbl="alignAcc1" presStyleIdx="2" presStyleCnt="4" custScaleY="131204">
        <dgm:presLayoutVars>
          <dgm:bulletEnabled val="1"/>
        </dgm:presLayoutVars>
      </dgm:prSet>
      <dgm:spPr/>
    </dgm:pt>
    <dgm:pt modelId="{DC68C784-AB85-4C33-A703-C25DEFB9382B}" type="pres">
      <dgm:prSet presAssocID="{A08A0B6E-304F-49C7-9EC0-DDE0B0CA7E76}" presName="sp" presStyleCnt="0"/>
      <dgm:spPr/>
    </dgm:pt>
    <dgm:pt modelId="{ACC70A0E-F57C-469D-816F-24B45784904A}" type="pres">
      <dgm:prSet presAssocID="{5E7899DF-E701-4546-9F19-EB65E1E836DC}" presName="composite" presStyleCnt="0"/>
      <dgm:spPr/>
    </dgm:pt>
    <dgm:pt modelId="{0BFACBFE-E451-4FA5-9A9B-500E8007563A}" type="pres">
      <dgm:prSet presAssocID="{5E7899DF-E701-4546-9F19-EB65E1E836DC}" presName="parentText" presStyleLbl="alignNode1" presStyleIdx="3" presStyleCnt="4">
        <dgm:presLayoutVars>
          <dgm:chMax val="1"/>
          <dgm:bulletEnabled val="1"/>
        </dgm:presLayoutVars>
      </dgm:prSet>
      <dgm:spPr/>
    </dgm:pt>
    <dgm:pt modelId="{491AE748-CE1A-44CD-BD86-11294818C2E9}" type="pres">
      <dgm:prSet presAssocID="{5E7899DF-E701-4546-9F19-EB65E1E836DC}" presName="descendantText" presStyleLbl="alignAcc1" presStyleIdx="3" presStyleCnt="4" custScaleY="140462">
        <dgm:presLayoutVars>
          <dgm:bulletEnabled val="1"/>
        </dgm:presLayoutVars>
      </dgm:prSet>
      <dgm:spPr/>
    </dgm:pt>
  </dgm:ptLst>
  <dgm:cxnLst>
    <dgm:cxn modelId="{2ABE1E04-7761-4F62-9663-6776CD89C092}" type="presOf" srcId="{52AC9C6F-1346-4CDA-B02B-198007DAB11B}" destId="{491AE748-CE1A-44CD-BD86-11294818C2E9}" srcOrd="0" destOrd="1" presId="urn:microsoft.com/office/officeart/2005/8/layout/chevron2"/>
    <dgm:cxn modelId="{877EBA0C-1047-4B39-A48B-C77D078FF4FD}" srcId="{E8B27058-C864-4A66-8195-EF5852D05FEF}" destId="{00E113ED-5A51-4D19-889C-E1C18B9344DF}" srcOrd="0" destOrd="0" parTransId="{25E23150-A033-4481-865F-567665CE8550}" sibTransId="{D450DCD3-EEB4-405A-A346-69E92EAE5D49}"/>
    <dgm:cxn modelId="{9F5B5630-6AF3-4B47-9158-DCB1F98EC27D}" type="presOf" srcId="{80A86D7D-A30F-44A0-81E0-DC35829954E5}" destId="{437B8717-BC75-47F0-83C7-94A5AD0848EE}" srcOrd="0" destOrd="0" presId="urn:microsoft.com/office/officeart/2005/8/layout/chevron2"/>
    <dgm:cxn modelId="{7AF06E3B-0A68-4AE4-B663-5DCB1C27E9FE}" type="presOf" srcId="{5E7899DF-E701-4546-9F19-EB65E1E836DC}" destId="{0BFACBFE-E451-4FA5-9A9B-500E8007563A}" srcOrd="0" destOrd="0" presId="urn:microsoft.com/office/officeart/2005/8/layout/chevron2"/>
    <dgm:cxn modelId="{1025A73F-EE35-4925-A682-EC0EA2020127}" srcId="{80A86D7D-A30F-44A0-81E0-DC35829954E5}" destId="{7CDFB695-21A7-4B1B-9E8F-BCA2EE32EE2D}" srcOrd="1" destOrd="0" parTransId="{2ACD37CF-E8AA-4BF4-B349-A4AC112071F3}" sibTransId="{05A24F40-67BC-4C9A-AFE3-FEC40EB761B5}"/>
    <dgm:cxn modelId="{B7E7255E-C1C9-477E-8A99-848B6E41DB66}" type="presOf" srcId="{D67D7C78-E150-4C70-A5F4-7D643255407D}" destId="{542004FF-C2B4-4B71-8365-2F062522E33E}" srcOrd="0" destOrd="0" presId="urn:microsoft.com/office/officeart/2005/8/layout/chevron2"/>
    <dgm:cxn modelId="{6BB8A95E-9DFF-4D9B-9B4D-3177A78E063C}" type="presOf" srcId="{E8B27058-C864-4A66-8195-EF5852D05FEF}" destId="{F1F55E71-90ED-46B5-92FF-C114BF36926E}" srcOrd="0" destOrd="0" presId="urn:microsoft.com/office/officeart/2005/8/layout/chevron2"/>
    <dgm:cxn modelId="{6278AC5E-F0D1-4BEE-9ED1-4C95DC036E44}" srcId="{0B53B8EE-87E7-4D47-9C04-7E4306F90FE0}" destId="{DECC6DEC-535C-43F9-AB72-30E6871F1D50}" srcOrd="2" destOrd="0" parTransId="{901389CC-806B-43BE-9ED8-40D55BBAE4C5}" sibTransId="{A08A0B6E-304F-49C7-9EC0-DDE0B0CA7E76}"/>
    <dgm:cxn modelId="{B0AC9667-5079-43A2-937B-1F14C2BDAB07}" type="presOf" srcId="{0B53B8EE-87E7-4D47-9C04-7E4306F90FE0}" destId="{15BAF906-25A8-47F9-9FE6-EB474ED5C1D5}" srcOrd="0" destOrd="0" presId="urn:microsoft.com/office/officeart/2005/8/layout/chevron2"/>
    <dgm:cxn modelId="{D0F1C175-70EA-46F9-B853-87AD1C5C43D1}" type="presOf" srcId="{B49A63FB-D5AC-4DE2-9190-B6315D355D65}" destId="{556F2C44-311B-42BF-9C5E-97C26956A9D1}" srcOrd="0" destOrd="1" presId="urn:microsoft.com/office/officeart/2005/8/layout/chevron2"/>
    <dgm:cxn modelId="{61046F76-5344-4453-8A00-7317E5BC4E04}" srcId="{5E7899DF-E701-4546-9F19-EB65E1E836DC}" destId="{52AC9C6F-1346-4CDA-B02B-198007DAB11B}" srcOrd="1" destOrd="0" parTransId="{A2422526-405E-4447-A25E-1FE51B154D6F}" sibTransId="{23CB9888-EB85-45E8-BB01-8D05730B0588}"/>
    <dgm:cxn modelId="{E9745B7C-16AE-4B37-88BA-D73D5D844DCE}" type="presOf" srcId="{94B4F3AA-121C-49EE-A3E5-FC1B5A4896A8}" destId="{542004FF-C2B4-4B71-8365-2F062522E33E}" srcOrd="0" destOrd="1" presId="urn:microsoft.com/office/officeart/2005/8/layout/chevron2"/>
    <dgm:cxn modelId="{484ECA92-BCB5-4657-838E-E52EC228977F}" type="presOf" srcId="{DECC6DEC-535C-43F9-AB72-30E6871F1D50}" destId="{7A90E005-FBD1-4910-88BB-38616CDB01E4}" srcOrd="0" destOrd="0" presId="urn:microsoft.com/office/officeart/2005/8/layout/chevron2"/>
    <dgm:cxn modelId="{2FB98F9D-4B1A-4B30-BB3A-CCBF23E41567}" type="presOf" srcId="{E20B1CB0-E9F3-42B6-AD61-7EE6733EA837}" destId="{6EDBD118-577D-40D4-83F0-0136C5E63013}" srcOrd="0" destOrd="0" presId="urn:microsoft.com/office/officeart/2005/8/layout/chevron2"/>
    <dgm:cxn modelId="{0F08D59D-1AE7-4A1E-8D77-84626A17C785}" srcId="{0B53B8EE-87E7-4D47-9C04-7E4306F90FE0}" destId="{80A86D7D-A30F-44A0-81E0-DC35829954E5}" srcOrd="0" destOrd="0" parTransId="{32115B3F-29E3-4C19-A555-A195D904E5E2}" sibTransId="{51AA0CEB-23F9-4B4B-9BDE-D121E3F36EE5}"/>
    <dgm:cxn modelId="{BB16099E-CFD0-49A4-9289-21FF265D4B8E}" srcId="{E8B27058-C864-4A66-8195-EF5852D05FEF}" destId="{B49A63FB-D5AC-4DE2-9190-B6315D355D65}" srcOrd="1" destOrd="0" parTransId="{5F6B571A-760E-4ECE-8BCF-BFCB4E443535}" sibTransId="{15C4F49A-193F-44EC-A920-F8509CA8F426}"/>
    <dgm:cxn modelId="{93D8E1A0-911E-472E-9C87-F156AF6FE1B8}" srcId="{5E7899DF-E701-4546-9F19-EB65E1E836DC}" destId="{F5426971-0AB3-4935-9094-EEABA0A1D36B}" srcOrd="0" destOrd="0" parTransId="{515A34B1-0E06-4519-9F0E-BD40992BB75D}" sibTransId="{AB670D2B-C88C-4369-B234-0154778CAE6F}"/>
    <dgm:cxn modelId="{E54505A3-15A1-4F61-8328-DDDDC0FE3CC5}" srcId="{DECC6DEC-535C-43F9-AB72-30E6871F1D50}" destId="{94B4F3AA-121C-49EE-A3E5-FC1B5A4896A8}" srcOrd="1" destOrd="0" parTransId="{898463BC-A2BC-4595-8C6F-A74A55AC86D4}" sibTransId="{C1443B5E-9543-4BED-8E70-13487DD52FFA}"/>
    <dgm:cxn modelId="{ABCF8EB8-C310-401E-98C0-2B344A1E9470}" type="presOf" srcId="{00E113ED-5A51-4D19-889C-E1C18B9344DF}" destId="{556F2C44-311B-42BF-9C5E-97C26956A9D1}" srcOrd="0" destOrd="0" presId="urn:microsoft.com/office/officeart/2005/8/layout/chevron2"/>
    <dgm:cxn modelId="{4323D4BA-4E58-4E0A-9354-2A79AC45E7ED}" srcId="{DECC6DEC-535C-43F9-AB72-30E6871F1D50}" destId="{D67D7C78-E150-4C70-A5F4-7D643255407D}" srcOrd="0" destOrd="0" parTransId="{C73265E6-AE2D-4BBB-9F7E-A5725EC9D045}" sibTransId="{CA43CB61-8285-4362-B875-D6DC6BF44520}"/>
    <dgm:cxn modelId="{89E3BACC-9239-40C3-8691-337D507E9FAF}" type="presOf" srcId="{F5426971-0AB3-4935-9094-EEABA0A1D36B}" destId="{491AE748-CE1A-44CD-BD86-11294818C2E9}" srcOrd="0" destOrd="0" presId="urn:microsoft.com/office/officeart/2005/8/layout/chevron2"/>
    <dgm:cxn modelId="{28EEE2D1-1E26-429E-8B58-F112E96DF886}" srcId="{0B53B8EE-87E7-4D47-9C04-7E4306F90FE0}" destId="{5E7899DF-E701-4546-9F19-EB65E1E836DC}" srcOrd="3" destOrd="0" parTransId="{39590191-6B2C-4958-B2CB-64719E5D94A0}" sibTransId="{FBCDE0D7-B71E-45C7-9DFD-7ECBA9E7110D}"/>
    <dgm:cxn modelId="{C25F64E9-11B1-41D0-90B8-191962A8ACE8}" type="presOf" srcId="{7CDFB695-21A7-4B1B-9E8F-BCA2EE32EE2D}" destId="{6EDBD118-577D-40D4-83F0-0136C5E63013}" srcOrd="0" destOrd="1" presId="urn:microsoft.com/office/officeart/2005/8/layout/chevron2"/>
    <dgm:cxn modelId="{9A01B5F6-B404-4C2F-954B-5A69F30AA1D7}" srcId="{80A86D7D-A30F-44A0-81E0-DC35829954E5}" destId="{E20B1CB0-E9F3-42B6-AD61-7EE6733EA837}" srcOrd="0" destOrd="0" parTransId="{90DA67DC-919F-4FFE-9013-227E26F29B02}" sibTransId="{CEEE344E-F1C5-4FDD-85B8-6043C635F8BE}"/>
    <dgm:cxn modelId="{42E4D8FB-24DD-4D4B-9706-88E4773954EF}" srcId="{0B53B8EE-87E7-4D47-9C04-7E4306F90FE0}" destId="{E8B27058-C864-4A66-8195-EF5852D05FEF}" srcOrd="1" destOrd="0" parTransId="{55774E22-DCB2-4831-89D2-8C1904353D29}" sibTransId="{98934918-C3B2-4407-BBFF-E52562D40EB9}"/>
    <dgm:cxn modelId="{C710676A-0D42-4F6E-9633-DE8A3D33AFAC}" type="presParOf" srcId="{15BAF906-25A8-47F9-9FE6-EB474ED5C1D5}" destId="{37324700-93B5-4DD1-830A-8B08D70F529B}" srcOrd="0" destOrd="0" presId="urn:microsoft.com/office/officeart/2005/8/layout/chevron2"/>
    <dgm:cxn modelId="{F163787E-3B8E-41EB-8FBE-2BB8CCCCF7AB}" type="presParOf" srcId="{37324700-93B5-4DD1-830A-8B08D70F529B}" destId="{437B8717-BC75-47F0-83C7-94A5AD0848EE}" srcOrd="0" destOrd="0" presId="urn:microsoft.com/office/officeart/2005/8/layout/chevron2"/>
    <dgm:cxn modelId="{C1025F1A-4111-404E-8FEB-D25938BCFB89}" type="presParOf" srcId="{37324700-93B5-4DD1-830A-8B08D70F529B}" destId="{6EDBD118-577D-40D4-83F0-0136C5E63013}" srcOrd="1" destOrd="0" presId="urn:microsoft.com/office/officeart/2005/8/layout/chevron2"/>
    <dgm:cxn modelId="{A2B5A96A-2BE8-47B4-8D6E-6DA108318F56}" type="presParOf" srcId="{15BAF906-25A8-47F9-9FE6-EB474ED5C1D5}" destId="{81CA2B53-233C-4973-9957-8EAA26AB613D}" srcOrd="1" destOrd="0" presId="urn:microsoft.com/office/officeart/2005/8/layout/chevron2"/>
    <dgm:cxn modelId="{990E7F04-258B-4A30-97B4-86A0ED2DB5C9}" type="presParOf" srcId="{15BAF906-25A8-47F9-9FE6-EB474ED5C1D5}" destId="{3DEA2980-7E30-4144-97E0-58244B4A74B7}" srcOrd="2" destOrd="0" presId="urn:microsoft.com/office/officeart/2005/8/layout/chevron2"/>
    <dgm:cxn modelId="{6C5CD159-77C5-4263-8209-11767652AD79}" type="presParOf" srcId="{3DEA2980-7E30-4144-97E0-58244B4A74B7}" destId="{F1F55E71-90ED-46B5-92FF-C114BF36926E}" srcOrd="0" destOrd="0" presId="urn:microsoft.com/office/officeart/2005/8/layout/chevron2"/>
    <dgm:cxn modelId="{23461714-0BE5-44C1-BE70-2E703A0869E9}" type="presParOf" srcId="{3DEA2980-7E30-4144-97E0-58244B4A74B7}" destId="{556F2C44-311B-42BF-9C5E-97C26956A9D1}" srcOrd="1" destOrd="0" presId="urn:microsoft.com/office/officeart/2005/8/layout/chevron2"/>
    <dgm:cxn modelId="{5AD4CE84-B60D-492E-BF00-A386C642CD47}" type="presParOf" srcId="{15BAF906-25A8-47F9-9FE6-EB474ED5C1D5}" destId="{B104D05D-1F14-4833-80E6-B1221FBCB98A}" srcOrd="3" destOrd="0" presId="urn:microsoft.com/office/officeart/2005/8/layout/chevron2"/>
    <dgm:cxn modelId="{B0FDCD2B-F2E0-4E7D-9AA2-A6C6859391FD}" type="presParOf" srcId="{15BAF906-25A8-47F9-9FE6-EB474ED5C1D5}" destId="{597AF659-3140-49B9-B766-327750F581CA}" srcOrd="4" destOrd="0" presId="urn:microsoft.com/office/officeart/2005/8/layout/chevron2"/>
    <dgm:cxn modelId="{31AE6120-4559-475B-B04C-9686E55174F2}" type="presParOf" srcId="{597AF659-3140-49B9-B766-327750F581CA}" destId="{7A90E005-FBD1-4910-88BB-38616CDB01E4}" srcOrd="0" destOrd="0" presId="urn:microsoft.com/office/officeart/2005/8/layout/chevron2"/>
    <dgm:cxn modelId="{0989D1CE-6B65-4DE9-B602-EFDB479FD0B0}" type="presParOf" srcId="{597AF659-3140-49B9-B766-327750F581CA}" destId="{542004FF-C2B4-4B71-8365-2F062522E33E}" srcOrd="1" destOrd="0" presId="urn:microsoft.com/office/officeart/2005/8/layout/chevron2"/>
    <dgm:cxn modelId="{8AE81EA6-9CF7-486A-85A1-E5E9C2B7C716}" type="presParOf" srcId="{15BAF906-25A8-47F9-9FE6-EB474ED5C1D5}" destId="{DC68C784-AB85-4C33-A703-C25DEFB9382B}" srcOrd="5" destOrd="0" presId="urn:microsoft.com/office/officeart/2005/8/layout/chevron2"/>
    <dgm:cxn modelId="{3F05715E-1325-4E18-8F72-CD12E096E67C}" type="presParOf" srcId="{15BAF906-25A8-47F9-9FE6-EB474ED5C1D5}" destId="{ACC70A0E-F57C-469D-816F-24B45784904A}" srcOrd="6" destOrd="0" presId="urn:microsoft.com/office/officeart/2005/8/layout/chevron2"/>
    <dgm:cxn modelId="{DB4CF12B-4095-41C2-A1B0-0D24CE516B74}" type="presParOf" srcId="{ACC70A0E-F57C-469D-816F-24B45784904A}" destId="{0BFACBFE-E451-4FA5-9A9B-500E8007563A}" srcOrd="0" destOrd="0" presId="urn:microsoft.com/office/officeart/2005/8/layout/chevron2"/>
    <dgm:cxn modelId="{A2451C02-73AF-481E-8046-D6B969FAF769}" type="presParOf" srcId="{ACC70A0E-F57C-469D-816F-24B45784904A}" destId="{491AE748-CE1A-44CD-BD86-11294818C2E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61DF7D-F948-4E95-B686-815D43858BDE}"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B698B3FF-C253-43C3-9AE8-077860E1C1DA}">
      <dgm:prSet phldrT="[Text]" custT="1"/>
      <dgm:spPr/>
      <dgm:t>
        <a:bodyPr/>
        <a:lstStyle/>
        <a:p>
          <a:r>
            <a:rPr lang="en-US" sz="2000" b="1" dirty="0"/>
            <a:t>Latency Reversal </a:t>
          </a:r>
        </a:p>
        <a:p>
          <a:r>
            <a:rPr lang="en-US" sz="2000" dirty="0"/>
            <a:t>The “Kick”</a:t>
          </a:r>
          <a:endParaRPr lang="en-US" sz="1300" dirty="0"/>
        </a:p>
      </dgm:t>
    </dgm:pt>
    <dgm:pt modelId="{BDB4B6CB-7C53-4731-B650-4B29A3908EB0}" type="parTrans" cxnId="{42940382-C7DF-433C-98C7-2EFEEC4F99ED}">
      <dgm:prSet/>
      <dgm:spPr/>
      <dgm:t>
        <a:bodyPr/>
        <a:lstStyle/>
        <a:p>
          <a:endParaRPr lang="en-US"/>
        </a:p>
      </dgm:t>
    </dgm:pt>
    <dgm:pt modelId="{07998907-E8E5-46DC-B002-FECDDF3592C4}" type="sibTrans" cxnId="{42940382-C7DF-433C-98C7-2EFEEC4F99ED}">
      <dgm:prSet/>
      <dgm:spPr/>
      <dgm:t>
        <a:bodyPr/>
        <a:lstStyle/>
        <a:p>
          <a:endParaRPr lang="en-US"/>
        </a:p>
      </dgm:t>
    </dgm:pt>
    <dgm:pt modelId="{81F17811-D836-4F90-A605-76E575754B14}">
      <dgm:prSet custT="1"/>
      <dgm:spPr/>
      <dgm:t>
        <a:bodyPr/>
        <a:lstStyle/>
        <a:p>
          <a:r>
            <a:rPr lang="en-US" sz="2000" b="1" dirty="0"/>
            <a:t>Long Term Post-Treatment Control</a:t>
          </a:r>
        </a:p>
        <a:p>
          <a:r>
            <a:rPr lang="en-US" sz="2000" dirty="0"/>
            <a:t>Very small reservoir immune system can control</a:t>
          </a:r>
        </a:p>
      </dgm:t>
    </dgm:pt>
    <dgm:pt modelId="{86C30487-C6CF-4851-9EA1-1622E185534F}" type="parTrans" cxnId="{B962C3B7-DAC8-48AA-B4E2-BF7DA71B5021}">
      <dgm:prSet/>
      <dgm:spPr/>
      <dgm:t>
        <a:bodyPr/>
        <a:lstStyle/>
        <a:p>
          <a:endParaRPr lang="en-US"/>
        </a:p>
      </dgm:t>
    </dgm:pt>
    <dgm:pt modelId="{77DF3FCC-145F-4DAD-9D65-9299AD740ECF}" type="sibTrans" cxnId="{B962C3B7-DAC8-48AA-B4E2-BF7DA71B5021}">
      <dgm:prSet/>
      <dgm:spPr/>
      <dgm:t>
        <a:bodyPr/>
        <a:lstStyle/>
        <a:p>
          <a:endParaRPr lang="en-US"/>
        </a:p>
      </dgm:t>
    </dgm:pt>
    <dgm:pt modelId="{35472966-4962-4A09-A535-EB70EE217AFC}">
      <dgm:prSet custT="1"/>
      <dgm:spPr/>
      <dgm:t>
        <a:bodyPr/>
        <a:lstStyle/>
        <a:p>
          <a:r>
            <a:rPr lang="en-US" sz="2000" b="1" dirty="0"/>
            <a:t>Enhance &amp; Strengthen Natural Immune Response</a:t>
          </a:r>
        </a:p>
        <a:p>
          <a:r>
            <a:rPr lang="en-US" sz="2000" dirty="0"/>
            <a:t>The “Kill and Control”</a:t>
          </a:r>
        </a:p>
      </dgm:t>
    </dgm:pt>
    <dgm:pt modelId="{5EEE48FA-2105-48CD-9C3F-C2740B823455}" type="parTrans" cxnId="{A01A465D-53B2-4628-9B9F-46BEEE1C64CB}">
      <dgm:prSet/>
      <dgm:spPr/>
      <dgm:t>
        <a:bodyPr/>
        <a:lstStyle/>
        <a:p>
          <a:endParaRPr lang="en-US"/>
        </a:p>
      </dgm:t>
    </dgm:pt>
    <dgm:pt modelId="{ED73D6C0-B32F-463A-BC91-B787841F1BC4}" type="sibTrans" cxnId="{A01A465D-53B2-4628-9B9F-46BEEE1C64CB}">
      <dgm:prSet/>
      <dgm:spPr/>
      <dgm:t>
        <a:bodyPr/>
        <a:lstStyle/>
        <a:p>
          <a:endParaRPr lang="en-US"/>
        </a:p>
      </dgm:t>
    </dgm:pt>
    <dgm:pt modelId="{481F9706-C54F-4B24-BABD-39E5CC54E5C7}" type="pres">
      <dgm:prSet presAssocID="{2361DF7D-F948-4E95-B686-815D43858BDE}" presName="Name0" presStyleCnt="0">
        <dgm:presLayoutVars>
          <dgm:chMax val="11"/>
          <dgm:chPref val="11"/>
          <dgm:dir/>
          <dgm:resizeHandles/>
        </dgm:presLayoutVars>
      </dgm:prSet>
      <dgm:spPr/>
    </dgm:pt>
    <dgm:pt modelId="{E3EEAC1F-62AF-463C-8450-E110212E333D}" type="pres">
      <dgm:prSet presAssocID="{81F17811-D836-4F90-A605-76E575754B14}" presName="Accent3" presStyleCnt="0"/>
      <dgm:spPr/>
    </dgm:pt>
    <dgm:pt modelId="{828B557E-1798-4D00-9482-3DAA47E70933}" type="pres">
      <dgm:prSet presAssocID="{81F17811-D836-4F90-A605-76E575754B14}" presName="Accent" presStyleLbl="node1" presStyleIdx="0" presStyleCnt="3" custScaleX="121929" custScaleY="111421" custLinFactNeighborX="9323"/>
      <dgm:spPr/>
    </dgm:pt>
    <dgm:pt modelId="{DE0A035B-5DF4-446C-A85F-27585E273715}" type="pres">
      <dgm:prSet presAssocID="{81F17811-D836-4F90-A605-76E575754B14}" presName="ParentBackground3" presStyleCnt="0"/>
      <dgm:spPr/>
    </dgm:pt>
    <dgm:pt modelId="{2CB85A1F-BF51-44FE-9145-98E37096F362}" type="pres">
      <dgm:prSet presAssocID="{81F17811-D836-4F90-A605-76E575754B14}" presName="ParentBackground" presStyleLbl="fgAcc1" presStyleIdx="0" presStyleCnt="3" custScaleX="131946" custScaleY="119381" custLinFactNeighborX="11334"/>
      <dgm:spPr/>
    </dgm:pt>
    <dgm:pt modelId="{7D25EC60-0FF9-46C3-899B-01375DDA5316}" type="pres">
      <dgm:prSet presAssocID="{81F17811-D836-4F90-A605-76E575754B14}" presName="Parent3" presStyleLbl="revTx" presStyleIdx="0" presStyleCnt="0">
        <dgm:presLayoutVars>
          <dgm:chMax val="1"/>
          <dgm:chPref val="1"/>
          <dgm:bulletEnabled val="1"/>
        </dgm:presLayoutVars>
      </dgm:prSet>
      <dgm:spPr/>
    </dgm:pt>
    <dgm:pt modelId="{0EDBE3F2-8E3B-4EB5-9B6B-35FE996B38C6}" type="pres">
      <dgm:prSet presAssocID="{35472966-4962-4A09-A535-EB70EE217AFC}" presName="Accent2" presStyleCnt="0"/>
      <dgm:spPr/>
    </dgm:pt>
    <dgm:pt modelId="{A36AECD3-9A44-471A-BAC2-CC5B18EDA368}" type="pres">
      <dgm:prSet presAssocID="{35472966-4962-4A09-A535-EB70EE217AFC}" presName="Accent" presStyleLbl="node1" presStyleIdx="1" presStyleCnt="3" custScaleX="107820" custScaleY="113804"/>
      <dgm:spPr/>
    </dgm:pt>
    <dgm:pt modelId="{6DBACFC6-88CE-43A8-8984-ECABFBF6063C}" type="pres">
      <dgm:prSet presAssocID="{35472966-4962-4A09-A535-EB70EE217AFC}" presName="ParentBackground2" presStyleCnt="0"/>
      <dgm:spPr/>
    </dgm:pt>
    <dgm:pt modelId="{F82FE0AA-BBB2-4D18-BEA1-79A4338AEE32}" type="pres">
      <dgm:prSet presAssocID="{35472966-4962-4A09-A535-EB70EE217AFC}" presName="ParentBackground" presStyleLbl="fgAcc1" presStyleIdx="1" presStyleCnt="3" custScaleX="122239" custScaleY="118843" custLinFactNeighborX="1548" custLinFactNeighborY="-269"/>
      <dgm:spPr/>
    </dgm:pt>
    <dgm:pt modelId="{2DEF4332-6EEB-4A8C-9389-47E4404031E1}" type="pres">
      <dgm:prSet presAssocID="{35472966-4962-4A09-A535-EB70EE217AFC}" presName="Parent2" presStyleLbl="revTx" presStyleIdx="0" presStyleCnt="0">
        <dgm:presLayoutVars>
          <dgm:chMax val="1"/>
          <dgm:chPref val="1"/>
          <dgm:bulletEnabled val="1"/>
        </dgm:presLayoutVars>
      </dgm:prSet>
      <dgm:spPr/>
    </dgm:pt>
    <dgm:pt modelId="{0E08D2BD-5437-4764-BD09-F64E4F2BA97B}" type="pres">
      <dgm:prSet presAssocID="{B698B3FF-C253-43C3-9AE8-077860E1C1DA}" presName="Accent1" presStyleCnt="0"/>
      <dgm:spPr/>
    </dgm:pt>
    <dgm:pt modelId="{A60A5A22-2847-4528-84AD-5D276511DE5B}" type="pres">
      <dgm:prSet presAssocID="{B698B3FF-C253-43C3-9AE8-077860E1C1DA}" presName="Accent" presStyleLbl="node1" presStyleIdx="2" presStyleCnt="3" custScaleX="109109" custScaleY="111077"/>
      <dgm:spPr/>
    </dgm:pt>
    <dgm:pt modelId="{1A8F0AF5-BE00-4FCA-9761-5836F89EE90A}" type="pres">
      <dgm:prSet presAssocID="{B698B3FF-C253-43C3-9AE8-077860E1C1DA}" presName="ParentBackground1" presStyleCnt="0"/>
      <dgm:spPr/>
    </dgm:pt>
    <dgm:pt modelId="{CC88329D-4190-4767-9FAB-E72EEAF93D32}" type="pres">
      <dgm:prSet presAssocID="{B698B3FF-C253-43C3-9AE8-077860E1C1DA}" presName="ParentBackground" presStyleLbl="fgAcc1" presStyleIdx="2" presStyleCnt="3" custScaleX="121471" custScaleY="117081" custLinFactNeighborX="-1468" custLinFactNeighborY="-269"/>
      <dgm:spPr/>
    </dgm:pt>
    <dgm:pt modelId="{3C113089-490C-4C0C-BA34-D1922F7273D3}" type="pres">
      <dgm:prSet presAssocID="{B698B3FF-C253-43C3-9AE8-077860E1C1DA}" presName="Parent1" presStyleLbl="revTx" presStyleIdx="0" presStyleCnt="0">
        <dgm:presLayoutVars>
          <dgm:chMax val="1"/>
          <dgm:chPref val="1"/>
          <dgm:bulletEnabled val="1"/>
        </dgm:presLayoutVars>
      </dgm:prSet>
      <dgm:spPr/>
    </dgm:pt>
  </dgm:ptLst>
  <dgm:cxnLst>
    <dgm:cxn modelId="{AF263D10-0CD1-46B2-93A9-3C11F33D12C7}" type="presOf" srcId="{35472966-4962-4A09-A535-EB70EE217AFC}" destId="{2DEF4332-6EEB-4A8C-9389-47E4404031E1}" srcOrd="1" destOrd="0" presId="urn:microsoft.com/office/officeart/2011/layout/CircleProcess"/>
    <dgm:cxn modelId="{64AE311F-B6CA-4FAA-95CC-4C1939AA74BA}" type="presOf" srcId="{35472966-4962-4A09-A535-EB70EE217AFC}" destId="{F82FE0AA-BBB2-4D18-BEA1-79A4338AEE32}" srcOrd="0" destOrd="0" presId="urn:microsoft.com/office/officeart/2011/layout/CircleProcess"/>
    <dgm:cxn modelId="{EF8F9432-BCD0-45E1-B1F5-0E9CD90A515F}" type="presOf" srcId="{2361DF7D-F948-4E95-B686-815D43858BDE}" destId="{481F9706-C54F-4B24-BABD-39E5CC54E5C7}" srcOrd="0" destOrd="0" presId="urn:microsoft.com/office/officeart/2011/layout/CircleProcess"/>
    <dgm:cxn modelId="{A01A465D-53B2-4628-9B9F-46BEEE1C64CB}" srcId="{2361DF7D-F948-4E95-B686-815D43858BDE}" destId="{35472966-4962-4A09-A535-EB70EE217AFC}" srcOrd="1" destOrd="0" parTransId="{5EEE48FA-2105-48CD-9C3F-C2740B823455}" sibTransId="{ED73D6C0-B32F-463A-BC91-B787841F1BC4}"/>
    <dgm:cxn modelId="{BFDC5368-0C14-4DFE-8147-F60B9FEF025F}" type="presOf" srcId="{B698B3FF-C253-43C3-9AE8-077860E1C1DA}" destId="{3C113089-490C-4C0C-BA34-D1922F7273D3}" srcOrd="1" destOrd="0" presId="urn:microsoft.com/office/officeart/2011/layout/CircleProcess"/>
    <dgm:cxn modelId="{1D71F96B-332C-4494-9424-D87AEBD1C32B}" type="presOf" srcId="{81F17811-D836-4F90-A605-76E575754B14}" destId="{2CB85A1F-BF51-44FE-9145-98E37096F362}" srcOrd="0" destOrd="0" presId="urn:microsoft.com/office/officeart/2011/layout/CircleProcess"/>
    <dgm:cxn modelId="{42940382-C7DF-433C-98C7-2EFEEC4F99ED}" srcId="{2361DF7D-F948-4E95-B686-815D43858BDE}" destId="{B698B3FF-C253-43C3-9AE8-077860E1C1DA}" srcOrd="0" destOrd="0" parTransId="{BDB4B6CB-7C53-4731-B650-4B29A3908EB0}" sibTransId="{07998907-E8E5-46DC-B002-FECDDF3592C4}"/>
    <dgm:cxn modelId="{4CE05CB6-380F-4039-8C21-8DEA3ECA7DD5}" type="presOf" srcId="{B698B3FF-C253-43C3-9AE8-077860E1C1DA}" destId="{CC88329D-4190-4767-9FAB-E72EEAF93D32}" srcOrd="0" destOrd="0" presId="urn:microsoft.com/office/officeart/2011/layout/CircleProcess"/>
    <dgm:cxn modelId="{B962C3B7-DAC8-48AA-B4E2-BF7DA71B5021}" srcId="{2361DF7D-F948-4E95-B686-815D43858BDE}" destId="{81F17811-D836-4F90-A605-76E575754B14}" srcOrd="2" destOrd="0" parTransId="{86C30487-C6CF-4851-9EA1-1622E185534F}" sibTransId="{77DF3FCC-145F-4DAD-9D65-9299AD740ECF}"/>
    <dgm:cxn modelId="{B1EE8DFC-B8E0-4BDC-BD00-3197898131B1}" type="presOf" srcId="{81F17811-D836-4F90-A605-76E575754B14}" destId="{7D25EC60-0FF9-46C3-899B-01375DDA5316}" srcOrd="1" destOrd="0" presId="urn:microsoft.com/office/officeart/2011/layout/CircleProcess"/>
    <dgm:cxn modelId="{4E8195BA-41FB-4E70-95A7-9DE44CB8B101}" type="presParOf" srcId="{481F9706-C54F-4B24-BABD-39E5CC54E5C7}" destId="{E3EEAC1F-62AF-463C-8450-E110212E333D}" srcOrd="0" destOrd="0" presId="urn:microsoft.com/office/officeart/2011/layout/CircleProcess"/>
    <dgm:cxn modelId="{7D5B7DD2-9030-4E23-8BED-4041BCA76F05}" type="presParOf" srcId="{E3EEAC1F-62AF-463C-8450-E110212E333D}" destId="{828B557E-1798-4D00-9482-3DAA47E70933}" srcOrd="0" destOrd="0" presId="urn:microsoft.com/office/officeart/2011/layout/CircleProcess"/>
    <dgm:cxn modelId="{1DD3A9DC-686B-4E0D-9F9B-112FD4B49484}" type="presParOf" srcId="{481F9706-C54F-4B24-BABD-39E5CC54E5C7}" destId="{DE0A035B-5DF4-446C-A85F-27585E273715}" srcOrd="1" destOrd="0" presId="urn:microsoft.com/office/officeart/2011/layout/CircleProcess"/>
    <dgm:cxn modelId="{7C17CB6A-7738-4AFA-BFD2-C6E15592B253}" type="presParOf" srcId="{DE0A035B-5DF4-446C-A85F-27585E273715}" destId="{2CB85A1F-BF51-44FE-9145-98E37096F362}" srcOrd="0" destOrd="0" presId="urn:microsoft.com/office/officeart/2011/layout/CircleProcess"/>
    <dgm:cxn modelId="{6703A0E0-B4DF-4699-B653-044E4D616CF7}" type="presParOf" srcId="{481F9706-C54F-4B24-BABD-39E5CC54E5C7}" destId="{7D25EC60-0FF9-46C3-899B-01375DDA5316}" srcOrd="2" destOrd="0" presId="urn:microsoft.com/office/officeart/2011/layout/CircleProcess"/>
    <dgm:cxn modelId="{189ABFEA-28A8-414D-B920-D1390781F495}" type="presParOf" srcId="{481F9706-C54F-4B24-BABD-39E5CC54E5C7}" destId="{0EDBE3F2-8E3B-4EB5-9B6B-35FE996B38C6}" srcOrd="3" destOrd="0" presId="urn:microsoft.com/office/officeart/2011/layout/CircleProcess"/>
    <dgm:cxn modelId="{C79C22B0-672B-4F1F-B2BA-109A861FFBEA}" type="presParOf" srcId="{0EDBE3F2-8E3B-4EB5-9B6B-35FE996B38C6}" destId="{A36AECD3-9A44-471A-BAC2-CC5B18EDA368}" srcOrd="0" destOrd="0" presId="urn:microsoft.com/office/officeart/2011/layout/CircleProcess"/>
    <dgm:cxn modelId="{58D5DA65-4F2C-439D-865F-45D635A9C12F}" type="presParOf" srcId="{481F9706-C54F-4B24-BABD-39E5CC54E5C7}" destId="{6DBACFC6-88CE-43A8-8984-ECABFBF6063C}" srcOrd="4" destOrd="0" presId="urn:microsoft.com/office/officeart/2011/layout/CircleProcess"/>
    <dgm:cxn modelId="{D17E7053-FE7E-41DC-A7C2-A4E3AA3261D4}" type="presParOf" srcId="{6DBACFC6-88CE-43A8-8984-ECABFBF6063C}" destId="{F82FE0AA-BBB2-4D18-BEA1-79A4338AEE32}" srcOrd="0" destOrd="0" presId="urn:microsoft.com/office/officeart/2011/layout/CircleProcess"/>
    <dgm:cxn modelId="{F00FF364-7602-4D89-A4DC-FE7C263813D1}" type="presParOf" srcId="{481F9706-C54F-4B24-BABD-39E5CC54E5C7}" destId="{2DEF4332-6EEB-4A8C-9389-47E4404031E1}" srcOrd="5" destOrd="0" presId="urn:microsoft.com/office/officeart/2011/layout/CircleProcess"/>
    <dgm:cxn modelId="{85DFACE3-9BF1-4874-A4DF-4A15EC44F963}" type="presParOf" srcId="{481F9706-C54F-4B24-BABD-39E5CC54E5C7}" destId="{0E08D2BD-5437-4764-BD09-F64E4F2BA97B}" srcOrd="6" destOrd="0" presId="urn:microsoft.com/office/officeart/2011/layout/CircleProcess"/>
    <dgm:cxn modelId="{61967438-AB16-4121-A068-3EBF3DA193B5}" type="presParOf" srcId="{0E08D2BD-5437-4764-BD09-F64E4F2BA97B}" destId="{A60A5A22-2847-4528-84AD-5D276511DE5B}" srcOrd="0" destOrd="0" presId="urn:microsoft.com/office/officeart/2011/layout/CircleProcess"/>
    <dgm:cxn modelId="{B244B865-B1DC-43B5-8D0B-B23895F972DF}" type="presParOf" srcId="{481F9706-C54F-4B24-BABD-39E5CC54E5C7}" destId="{1A8F0AF5-BE00-4FCA-9761-5836F89EE90A}" srcOrd="7" destOrd="0" presId="urn:microsoft.com/office/officeart/2011/layout/CircleProcess"/>
    <dgm:cxn modelId="{05758E81-3C89-4428-88C7-52891CD2A7F0}" type="presParOf" srcId="{1A8F0AF5-BE00-4FCA-9761-5836F89EE90A}" destId="{CC88329D-4190-4767-9FAB-E72EEAF93D32}" srcOrd="0" destOrd="0" presId="urn:microsoft.com/office/officeart/2011/layout/CircleProcess"/>
    <dgm:cxn modelId="{ECACBEAB-3D49-49FE-89F2-8F673F1116A2}" type="presParOf" srcId="{481F9706-C54F-4B24-BABD-39E5CC54E5C7}" destId="{3C113089-490C-4C0C-BA34-D1922F7273D3}"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8B119-53D1-4736-B682-D1CD3DAC94DB}">
      <dsp:nvSpPr>
        <dsp:cNvPr id="0" name=""/>
        <dsp:cNvSpPr/>
      </dsp:nvSpPr>
      <dsp:spPr>
        <a:xfrm rot="5400000">
          <a:off x="2599331" y="-1710094"/>
          <a:ext cx="1017172" cy="460298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t>Life saving, </a:t>
          </a:r>
          <a:r>
            <a:rPr lang="en-US" sz="1800" kern="1200" dirty="0"/>
            <a:t>but toxic and complex</a:t>
          </a:r>
        </a:p>
        <a:p>
          <a:pPr marL="171450" lvl="1" indent="-171450" algn="l" defTabSz="800100">
            <a:lnSpc>
              <a:spcPct val="90000"/>
            </a:lnSpc>
            <a:spcBef>
              <a:spcPct val="0"/>
            </a:spcBef>
            <a:spcAft>
              <a:spcPct val="15000"/>
            </a:spcAft>
            <a:buChar char="•"/>
          </a:pPr>
          <a:r>
            <a:rPr lang="en-US" sz="1800" b="1" kern="1200" dirty="0"/>
            <a:t>New classes of drugs </a:t>
          </a:r>
          <a:r>
            <a:rPr lang="en-US" sz="1800" kern="1200" dirty="0"/>
            <a:t>rapidly evolving</a:t>
          </a:r>
        </a:p>
      </dsp:txBody>
      <dsp:txXfrm rot="-5400000">
        <a:off x="806423" y="132468"/>
        <a:ext cx="4553334" cy="917864"/>
      </dsp:txXfrm>
    </dsp:sp>
    <dsp:sp modelId="{B9EA5C6A-C479-4569-939F-7F38ACA0CC42}">
      <dsp:nvSpPr>
        <dsp:cNvPr id="0" name=""/>
        <dsp:cNvSpPr/>
      </dsp:nvSpPr>
      <dsp:spPr>
        <a:xfrm>
          <a:off x="199" y="1226"/>
          <a:ext cx="806224" cy="118034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1990 to  2010</a:t>
          </a:r>
        </a:p>
      </dsp:txBody>
      <dsp:txXfrm>
        <a:off x="39556" y="40583"/>
        <a:ext cx="727510" cy="1101633"/>
      </dsp:txXfrm>
    </dsp:sp>
    <dsp:sp modelId="{A4AA2265-8D01-4093-870C-3C7E52952E8A}">
      <dsp:nvSpPr>
        <dsp:cNvPr id="0" name=""/>
        <dsp:cNvSpPr/>
      </dsp:nvSpPr>
      <dsp:spPr>
        <a:xfrm rot="5400000">
          <a:off x="2488628" y="-432005"/>
          <a:ext cx="1241637" cy="4601107"/>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00100">
            <a:lnSpc>
              <a:spcPct val="90000"/>
            </a:lnSpc>
            <a:spcBef>
              <a:spcPct val="0"/>
            </a:spcBef>
            <a:spcAft>
              <a:spcPct val="15000"/>
            </a:spcAft>
            <a:buNone/>
          </a:pPr>
          <a:r>
            <a:rPr lang="en-US" sz="1800" b="1" kern="1200" dirty="0"/>
            <a:t>Refinement of drugs within a class</a:t>
          </a:r>
        </a:p>
        <a:p>
          <a:pPr marL="114300" lvl="1" indent="-114300" algn="l" defTabSz="800100">
            <a:lnSpc>
              <a:spcPct val="90000"/>
            </a:lnSpc>
            <a:spcBef>
              <a:spcPct val="0"/>
            </a:spcBef>
            <a:spcAft>
              <a:spcPct val="15000"/>
            </a:spcAft>
            <a:buFont typeface="Arial" panose="020B0604020202020204" pitchFamily="34" charset="0"/>
            <a:buChar char="•"/>
          </a:pPr>
          <a:r>
            <a:rPr lang="en-US" sz="1800" kern="1200" dirty="0"/>
            <a:t> </a:t>
          </a:r>
          <a:r>
            <a:rPr lang="en-US" sz="1800" kern="1200" dirty="0">
              <a:latin typeface="Times New Roman" panose="02020603050405020304" pitchFamily="18" charset="0"/>
              <a:cs typeface="Times New Roman" panose="02020603050405020304" pitchFamily="18" charset="0"/>
            </a:rPr>
            <a:t>↓</a:t>
          </a:r>
          <a:r>
            <a:rPr lang="en-US" sz="1800" kern="1200" dirty="0"/>
            <a:t> side effects, easier dosing</a:t>
          </a:r>
          <a:endParaRPr lang="en-US" sz="1800" b="1" kern="1200" dirty="0"/>
        </a:p>
        <a:p>
          <a:pPr marL="114300" lvl="2" indent="-114300" algn="l" defTabSz="800100">
            <a:lnSpc>
              <a:spcPct val="90000"/>
            </a:lnSpc>
            <a:spcBef>
              <a:spcPct val="0"/>
            </a:spcBef>
            <a:spcAft>
              <a:spcPct val="15000"/>
            </a:spcAft>
            <a:buChar char="•"/>
          </a:pPr>
          <a:r>
            <a:rPr lang="en-US" sz="1800" kern="1200" dirty="0"/>
            <a:t> Higher barrier to resistance</a:t>
          </a:r>
        </a:p>
        <a:p>
          <a:pPr marL="171450" lvl="2" indent="-171450" algn="l" defTabSz="800100">
            <a:lnSpc>
              <a:spcPct val="90000"/>
            </a:lnSpc>
            <a:spcBef>
              <a:spcPct val="0"/>
            </a:spcBef>
            <a:spcAft>
              <a:spcPct val="15000"/>
            </a:spcAft>
            <a:buChar char="•"/>
          </a:pPr>
          <a:r>
            <a:rPr lang="en-US" sz="1800" kern="1200" dirty="0"/>
            <a:t>Advantages in </a:t>
          </a:r>
          <a:r>
            <a:rPr lang="en-US" sz="1800" kern="1200" dirty="0" err="1"/>
            <a:t>tx</a:t>
          </a:r>
          <a:r>
            <a:rPr lang="en-US" sz="1800" kern="1200" dirty="0"/>
            <a:t>-naïve &amp; experienced</a:t>
          </a:r>
        </a:p>
      </dsp:txBody>
      <dsp:txXfrm rot="-5400000">
        <a:off x="808893" y="1308342"/>
        <a:ext cx="4540495" cy="1120413"/>
      </dsp:txXfrm>
    </dsp:sp>
    <dsp:sp modelId="{9BEA59ED-2F62-4CC7-9E20-218FA9B9A6CA}">
      <dsp:nvSpPr>
        <dsp:cNvPr id="0" name=""/>
        <dsp:cNvSpPr/>
      </dsp:nvSpPr>
      <dsp:spPr>
        <a:xfrm>
          <a:off x="199" y="1234163"/>
          <a:ext cx="808693" cy="12173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2010 to 2015</a:t>
          </a:r>
        </a:p>
      </dsp:txBody>
      <dsp:txXfrm>
        <a:off x="39676" y="1273640"/>
        <a:ext cx="729739" cy="1138346"/>
      </dsp:txXfrm>
    </dsp:sp>
    <dsp:sp modelId="{347435F6-CE26-4B4F-B0EB-954A135D841F}">
      <dsp:nvSpPr>
        <dsp:cNvPr id="0" name=""/>
        <dsp:cNvSpPr/>
      </dsp:nvSpPr>
      <dsp:spPr>
        <a:xfrm rot="5400000">
          <a:off x="2506960" y="928236"/>
          <a:ext cx="1206211" cy="4593713"/>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00100">
            <a:lnSpc>
              <a:spcPct val="90000"/>
            </a:lnSpc>
            <a:spcBef>
              <a:spcPct val="0"/>
            </a:spcBef>
            <a:spcAft>
              <a:spcPts val="0"/>
            </a:spcAft>
            <a:buNone/>
          </a:pPr>
          <a:r>
            <a:rPr lang="en-US" sz="1800" b="1" kern="1200" dirty="0"/>
            <a:t>Focus on combo regimens</a:t>
          </a:r>
        </a:p>
        <a:p>
          <a:pPr marL="0" lvl="1" indent="0" algn="l" defTabSz="1066800">
            <a:lnSpc>
              <a:spcPct val="90000"/>
            </a:lnSpc>
            <a:spcBef>
              <a:spcPct val="0"/>
            </a:spcBef>
            <a:spcAft>
              <a:spcPct val="15000"/>
            </a:spcAft>
            <a:buSzPct val="85000"/>
            <a:buFont typeface="Arial" panose="020B0604020202020204" pitchFamily="34" charset="0"/>
            <a:buChar char="•"/>
          </a:pPr>
          <a:r>
            <a:rPr lang="en-US" sz="2400" kern="1200" baseline="10000" dirty="0">
              <a:latin typeface="+mn-lt"/>
              <a:cs typeface="Times New Roman" panose="02020603050405020304" pitchFamily="18" charset="0"/>
            </a:rPr>
            <a:t> ↑ </a:t>
          </a:r>
          <a:r>
            <a:rPr lang="en-US" sz="1800" kern="1200" dirty="0"/>
            <a:t>convenience- many dosed once/day </a:t>
          </a:r>
          <a:endParaRPr lang="en-US" sz="1800" b="1" kern="1200" dirty="0"/>
        </a:p>
        <a:p>
          <a:pPr marL="0" lvl="1" indent="0" algn="l" defTabSz="800100">
            <a:lnSpc>
              <a:spcPct val="90000"/>
            </a:lnSpc>
            <a:spcBef>
              <a:spcPct val="0"/>
            </a:spcBef>
            <a:spcAft>
              <a:spcPct val="15000"/>
            </a:spcAft>
            <a:buNone/>
          </a:pPr>
          <a:r>
            <a:rPr lang="en-US" sz="1800" b="1" kern="1200" dirty="0"/>
            <a:t>Evolution of 2 drug regimens &amp; injectables</a:t>
          </a:r>
          <a:endParaRPr lang="en-US" sz="1200" kern="1200" dirty="0"/>
        </a:p>
      </dsp:txBody>
      <dsp:txXfrm rot="-5400000">
        <a:off x="813209" y="2680869"/>
        <a:ext cx="4534831" cy="1088447"/>
      </dsp:txXfrm>
    </dsp:sp>
    <dsp:sp modelId="{D2E87078-C3AE-4E1C-B7CC-A90494DF381C}">
      <dsp:nvSpPr>
        <dsp:cNvPr id="0" name=""/>
        <dsp:cNvSpPr/>
      </dsp:nvSpPr>
      <dsp:spPr>
        <a:xfrm>
          <a:off x="199" y="2621981"/>
          <a:ext cx="812565" cy="124191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2015 to 2021</a:t>
          </a:r>
        </a:p>
      </dsp:txBody>
      <dsp:txXfrm>
        <a:off x="39865" y="2661647"/>
        <a:ext cx="733233" cy="116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64D53-1126-4E50-9F79-E6118CEFA83F}">
      <dsp:nvSpPr>
        <dsp:cNvPr id="0" name=""/>
        <dsp:cNvSpPr/>
      </dsp:nvSpPr>
      <dsp:spPr>
        <a:xfrm>
          <a:off x="0" y="0"/>
          <a:ext cx="8397311" cy="327190"/>
        </a:xfrm>
        <a:prstGeom prst="roundRect">
          <a:avLst/>
        </a:prstGeom>
        <a:solidFill>
          <a:schemeClr val="accent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cap="all" baseline="0" dirty="0"/>
            <a:t>New mechanisms of action</a:t>
          </a:r>
          <a:endParaRPr lang="en-US" sz="2000" kern="1200" cap="all" baseline="0" dirty="0"/>
        </a:p>
      </dsp:txBody>
      <dsp:txXfrm>
        <a:off x="15972" y="15972"/>
        <a:ext cx="8365367" cy="295246"/>
      </dsp:txXfrm>
    </dsp:sp>
    <dsp:sp modelId="{8B9148A9-54F3-4345-A9C9-58C6D95C9478}">
      <dsp:nvSpPr>
        <dsp:cNvPr id="0" name=""/>
        <dsp:cNvSpPr/>
      </dsp:nvSpPr>
      <dsp:spPr>
        <a:xfrm>
          <a:off x="0" y="373279"/>
          <a:ext cx="8397311" cy="86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61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t>Role in treatment experienced and treatment naïve</a:t>
          </a:r>
          <a:endParaRPr lang="en-US" sz="1800" kern="1200" dirty="0"/>
        </a:p>
        <a:p>
          <a:pPr marL="171450" lvl="1" indent="-171450" algn="l" defTabSz="800100">
            <a:lnSpc>
              <a:spcPct val="90000"/>
            </a:lnSpc>
            <a:spcBef>
              <a:spcPct val="0"/>
            </a:spcBef>
            <a:spcAft>
              <a:spcPct val="20000"/>
            </a:spcAft>
            <a:buChar char="•"/>
          </a:pPr>
          <a:r>
            <a:rPr lang="en-US" sz="1800" b="0" i="0" kern="1200" dirty="0"/>
            <a:t>Less toxicity</a:t>
          </a:r>
          <a:endParaRPr lang="en-US" sz="1800" kern="1200" dirty="0"/>
        </a:p>
        <a:p>
          <a:pPr marL="171450" lvl="1" indent="-171450" algn="l" defTabSz="800100">
            <a:lnSpc>
              <a:spcPct val="90000"/>
            </a:lnSpc>
            <a:spcBef>
              <a:spcPct val="0"/>
            </a:spcBef>
            <a:spcAft>
              <a:spcPct val="20000"/>
            </a:spcAft>
            <a:buChar char="•"/>
          </a:pPr>
          <a:r>
            <a:rPr lang="en-US" sz="1800" b="0" i="0" kern="1200" dirty="0"/>
            <a:t>Engaging the immune system </a:t>
          </a:r>
          <a:endParaRPr lang="en-US" sz="1800" kern="1200" dirty="0"/>
        </a:p>
      </dsp:txBody>
      <dsp:txXfrm>
        <a:off x="0" y="373279"/>
        <a:ext cx="8397311" cy="866295"/>
      </dsp:txXfrm>
    </dsp:sp>
    <dsp:sp modelId="{1673F2C4-7098-41AC-A027-AF57A731290A}">
      <dsp:nvSpPr>
        <dsp:cNvPr id="0" name=""/>
        <dsp:cNvSpPr/>
      </dsp:nvSpPr>
      <dsp:spPr>
        <a:xfrm>
          <a:off x="0" y="1232068"/>
          <a:ext cx="8397311" cy="298643"/>
        </a:xfrm>
        <a:prstGeom prst="roundRect">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cap="all" baseline="0" dirty="0"/>
            <a:t>Extended dosing intervals</a:t>
          </a:r>
          <a:endParaRPr lang="en-US" sz="2000" kern="1200" cap="all" baseline="0" dirty="0"/>
        </a:p>
      </dsp:txBody>
      <dsp:txXfrm>
        <a:off x="14579" y="1246647"/>
        <a:ext cx="8368153" cy="269485"/>
      </dsp:txXfrm>
    </dsp:sp>
    <dsp:sp modelId="{F6A4625E-2CF1-41FB-B58F-9C2F3C70966D}">
      <dsp:nvSpPr>
        <dsp:cNvPr id="0" name=""/>
        <dsp:cNvSpPr/>
      </dsp:nvSpPr>
      <dsp:spPr>
        <a:xfrm>
          <a:off x="0" y="1568943"/>
          <a:ext cx="8397311" cy="57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61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t>Weekly, monthly, and beyond….</a:t>
          </a:r>
          <a:endParaRPr lang="en-US" sz="1800" kern="1200" dirty="0"/>
        </a:p>
        <a:p>
          <a:pPr marL="171450" lvl="1" indent="-171450" algn="l" defTabSz="800100">
            <a:lnSpc>
              <a:spcPct val="90000"/>
            </a:lnSpc>
            <a:spcBef>
              <a:spcPct val="0"/>
            </a:spcBef>
            <a:spcAft>
              <a:spcPct val="20000"/>
            </a:spcAft>
            <a:buChar char="•"/>
          </a:pPr>
          <a:r>
            <a:rPr lang="en-US" sz="1800" b="0" i="0" kern="1200" dirty="0"/>
            <a:t>A good partner is needed – aligned dosing intervals </a:t>
          </a:r>
          <a:endParaRPr lang="en-US" sz="1800" kern="1200" dirty="0"/>
        </a:p>
      </dsp:txBody>
      <dsp:txXfrm>
        <a:off x="0" y="1568943"/>
        <a:ext cx="8397311" cy="577530"/>
      </dsp:txXfrm>
    </dsp:sp>
    <dsp:sp modelId="{8895381E-5A68-4B6A-B23D-1D007E9E92F8}">
      <dsp:nvSpPr>
        <dsp:cNvPr id="0" name=""/>
        <dsp:cNvSpPr/>
      </dsp:nvSpPr>
      <dsp:spPr>
        <a:xfrm>
          <a:off x="0" y="2222005"/>
          <a:ext cx="8397311" cy="289076"/>
        </a:xfrm>
        <a:prstGeom prst="roundRect">
          <a:avLst/>
        </a:prstGeom>
        <a:solidFill>
          <a:schemeClr val="accent4">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4">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cap="all" baseline="0" dirty="0"/>
            <a:t>Alternate dosing methods</a:t>
          </a:r>
          <a:endParaRPr lang="en-US" sz="2000" kern="1200" cap="all" baseline="0" dirty="0"/>
        </a:p>
      </dsp:txBody>
      <dsp:txXfrm>
        <a:off x="14112" y="2236117"/>
        <a:ext cx="8369087" cy="260852"/>
      </dsp:txXfrm>
    </dsp:sp>
    <dsp:sp modelId="{7BC0E8DD-850E-4668-B316-AB6F068A06E8}">
      <dsp:nvSpPr>
        <dsp:cNvPr id="0" name=""/>
        <dsp:cNvSpPr/>
      </dsp:nvSpPr>
      <dsp:spPr>
        <a:xfrm>
          <a:off x="0" y="2547934"/>
          <a:ext cx="8397311"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61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t>Injectables, implants, infusions</a:t>
          </a:r>
          <a:endParaRPr lang="en-US" sz="1800" kern="1200" dirty="0"/>
        </a:p>
      </dsp:txBody>
      <dsp:txXfrm>
        <a:off x="0" y="2547934"/>
        <a:ext cx="8397311" cy="513360"/>
      </dsp:txXfrm>
    </dsp:sp>
    <dsp:sp modelId="{A9F93188-D7F2-44B9-B648-8C23BBD4C559}">
      <dsp:nvSpPr>
        <dsp:cNvPr id="0" name=""/>
        <dsp:cNvSpPr/>
      </dsp:nvSpPr>
      <dsp:spPr>
        <a:xfrm>
          <a:off x="0" y="2833399"/>
          <a:ext cx="8397311" cy="312939"/>
        </a:xfrm>
        <a:prstGeom prst="roundRect">
          <a:avLst/>
        </a:prstGeom>
        <a:solidFill>
          <a:schemeClr val="accent5">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5">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cap="all" baseline="0" dirty="0"/>
            <a:t>Tailored to what individual wants across time</a:t>
          </a:r>
          <a:endParaRPr lang="en-US" sz="2000" kern="1200" cap="all" baseline="0" dirty="0"/>
        </a:p>
      </dsp:txBody>
      <dsp:txXfrm>
        <a:off x="15276" y="2848675"/>
        <a:ext cx="8366759" cy="282387"/>
      </dsp:txXfrm>
    </dsp:sp>
    <dsp:sp modelId="{97EF2983-9EE8-4674-AB0C-95CA2178FA28}">
      <dsp:nvSpPr>
        <dsp:cNvPr id="0" name=""/>
        <dsp:cNvSpPr/>
      </dsp:nvSpPr>
      <dsp:spPr>
        <a:xfrm>
          <a:off x="0" y="3286586"/>
          <a:ext cx="8397311" cy="619092"/>
        </a:xfrm>
        <a:prstGeom prst="roundRect">
          <a:avLst/>
        </a:prstGeom>
        <a:solidFill>
          <a:schemeClr val="accent6">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6">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cap="all" baseline="0" dirty="0"/>
            <a:t>Available, studied, &amp; deliverable in multiple settings </a:t>
          </a:r>
          <a:r>
            <a:rPr lang="en-US" sz="2000" b="1" i="0" kern="1200" dirty="0"/>
            <a:t>– </a:t>
          </a:r>
          <a:r>
            <a:rPr lang="en-US" sz="2000" b="0" i="0" kern="1200" dirty="0"/>
            <a:t>less resourced settings, pediatric populations, women, pregnancy</a:t>
          </a:r>
          <a:endParaRPr lang="en-US" sz="2000" kern="1200" dirty="0"/>
        </a:p>
      </dsp:txBody>
      <dsp:txXfrm>
        <a:off x="30222" y="3316808"/>
        <a:ext cx="8336867" cy="558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212E9-F85C-4378-BE3C-C2798E0E60EB}">
      <dsp:nvSpPr>
        <dsp:cNvPr id="0" name=""/>
        <dsp:cNvSpPr/>
      </dsp:nvSpPr>
      <dsp:spPr>
        <a:xfrm>
          <a:off x="431" y="446341"/>
          <a:ext cx="1684548" cy="1010729"/>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GSK’254 (dose ranged) + DTG</a:t>
          </a:r>
        </a:p>
      </dsp:txBody>
      <dsp:txXfrm>
        <a:off x="431" y="446341"/>
        <a:ext cx="1684548" cy="1010729"/>
      </dsp:txXfrm>
    </dsp:sp>
    <dsp:sp modelId="{C0B33B32-DB14-465D-8E2F-7C610CAC87D1}">
      <dsp:nvSpPr>
        <dsp:cNvPr id="0" name=""/>
        <dsp:cNvSpPr/>
      </dsp:nvSpPr>
      <dsp:spPr>
        <a:xfrm>
          <a:off x="1853867" y="446341"/>
          <a:ext cx="1684548" cy="1010729"/>
        </a:xfrm>
        <a:prstGeom prst="rect">
          <a:avLst/>
        </a:prstGeom>
        <a:solidFill>
          <a:srgbClr val="CC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DTG+3TC</a:t>
          </a:r>
        </a:p>
      </dsp:txBody>
      <dsp:txXfrm>
        <a:off x="1853867" y="446341"/>
        <a:ext cx="1684548" cy="10107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212E9-F85C-4378-BE3C-C2798E0E60EB}">
      <dsp:nvSpPr>
        <dsp:cNvPr id="0" name=""/>
        <dsp:cNvSpPr/>
      </dsp:nvSpPr>
      <dsp:spPr>
        <a:xfrm>
          <a:off x="227028" y="404"/>
          <a:ext cx="1638194" cy="91402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GSK’254 (dose ranged)</a:t>
          </a:r>
        </a:p>
        <a:p>
          <a:pPr marL="0" lvl="0" indent="0" algn="ctr" defTabSz="800100">
            <a:lnSpc>
              <a:spcPct val="90000"/>
            </a:lnSpc>
            <a:spcBef>
              <a:spcPct val="0"/>
            </a:spcBef>
            <a:spcAft>
              <a:spcPct val="35000"/>
            </a:spcAft>
            <a:buNone/>
          </a:pPr>
          <a:r>
            <a:rPr lang="en-US" sz="1800" kern="1200" dirty="0"/>
            <a:t>+ABC/3TC</a:t>
          </a:r>
          <a:endParaRPr lang="en-US" sz="1600" kern="1200" dirty="0"/>
        </a:p>
      </dsp:txBody>
      <dsp:txXfrm>
        <a:off x="227028" y="404"/>
        <a:ext cx="1638194" cy="914026"/>
      </dsp:txXfrm>
    </dsp:sp>
    <dsp:sp modelId="{C0B33B32-DB14-465D-8E2F-7C610CAC87D1}">
      <dsp:nvSpPr>
        <dsp:cNvPr id="0" name=""/>
        <dsp:cNvSpPr/>
      </dsp:nvSpPr>
      <dsp:spPr>
        <a:xfrm>
          <a:off x="2024172" y="404"/>
          <a:ext cx="1523377" cy="914026"/>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DTG + ABC/3TC</a:t>
          </a:r>
        </a:p>
      </dsp:txBody>
      <dsp:txXfrm>
        <a:off x="2024172" y="404"/>
        <a:ext cx="1523377" cy="914026"/>
      </dsp:txXfrm>
    </dsp:sp>
    <dsp:sp modelId="{40B128F1-F3A8-44FC-97D4-96564615E7C8}">
      <dsp:nvSpPr>
        <dsp:cNvPr id="0" name=""/>
        <dsp:cNvSpPr/>
      </dsp:nvSpPr>
      <dsp:spPr>
        <a:xfrm>
          <a:off x="188822" y="1066768"/>
          <a:ext cx="1714607" cy="91402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GSK’254 (dose ranged)</a:t>
          </a:r>
        </a:p>
        <a:p>
          <a:pPr marL="0" lvl="0" indent="0" algn="ctr" defTabSz="800100">
            <a:lnSpc>
              <a:spcPct val="90000"/>
            </a:lnSpc>
            <a:spcBef>
              <a:spcPct val="0"/>
            </a:spcBef>
            <a:spcAft>
              <a:spcPct val="35000"/>
            </a:spcAft>
            <a:buNone/>
          </a:pPr>
          <a:r>
            <a:rPr lang="en-US" sz="1800" kern="1200" dirty="0"/>
            <a:t>+ TAF/FTC</a:t>
          </a:r>
        </a:p>
      </dsp:txBody>
      <dsp:txXfrm>
        <a:off x="188822" y="1066768"/>
        <a:ext cx="1714607" cy="914026"/>
      </dsp:txXfrm>
    </dsp:sp>
    <dsp:sp modelId="{A66ED224-DACB-4397-BCB1-B447F6D38697}">
      <dsp:nvSpPr>
        <dsp:cNvPr id="0" name=""/>
        <dsp:cNvSpPr/>
      </dsp:nvSpPr>
      <dsp:spPr>
        <a:xfrm>
          <a:off x="2055767" y="1066768"/>
          <a:ext cx="1523377" cy="914026"/>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DTG + TAF/FTC</a:t>
          </a:r>
        </a:p>
      </dsp:txBody>
      <dsp:txXfrm>
        <a:off x="2055767" y="1066768"/>
        <a:ext cx="1523377" cy="9140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B8717-BC75-47F0-83C7-94A5AD0848EE}">
      <dsp:nvSpPr>
        <dsp:cNvPr id="0" name=""/>
        <dsp:cNvSpPr/>
      </dsp:nvSpPr>
      <dsp:spPr>
        <a:xfrm rot="5400000">
          <a:off x="-144129" y="196173"/>
          <a:ext cx="960862" cy="67260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2009</a:t>
          </a:r>
        </a:p>
      </dsp:txBody>
      <dsp:txXfrm rot="-5400000">
        <a:off x="1" y="388346"/>
        <a:ext cx="672603" cy="288259"/>
      </dsp:txXfrm>
    </dsp:sp>
    <dsp:sp modelId="{6EDBD118-577D-40D4-83F0-0136C5E63013}">
      <dsp:nvSpPr>
        <dsp:cNvPr id="0" name=""/>
        <dsp:cNvSpPr/>
      </dsp:nvSpPr>
      <dsp:spPr>
        <a:xfrm rot="5400000">
          <a:off x="4394827" y="-3718808"/>
          <a:ext cx="722146" cy="8166595"/>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Timothy Brown (“Berlin Patient”) with acute myelogenous leukemia (AML)</a:t>
          </a:r>
        </a:p>
        <a:p>
          <a:pPr marL="171450" lvl="1" indent="-171450" algn="l" defTabSz="800100">
            <a:lnSpc>
              <a:spcPct val="90000"/>
            </a:lnSpc>
            <a:spcBef>
              <a:spcPct val="0"/>
            </a:spcBef>
            <a:spcAft>
              <a:spcPct val="15000"/>
            </a:spcAft>
            <a:buChar char="•"/>
          </a:pPr>
          <a:r>
            <a:rPr lang="en-US" sz="1800" kern="1200" dirty="0"/>
            <a:t>TBI, myeloablation, GVHD, 2 Allogeneic stem-cell transplants: Acute Tubular Injury ATI Day 0</a:t>
          </a:r>
        </a:p>
      </dsp:txBody>
      <dsp:txXfrm rot="-5400000">
        <a:off x="672603" y="38668"/>
        <a:ext cx="8131343" cy="651642"/>
      </dsp:txXfrm>
    </dsp:sp>
    <dsp:sp modelId="{F1F55E71-90ED-46B5-92FF-C114BF36926E}">
      <dsp:nvSpPr>
        <dsp:cNvPr id="0" name=""/>
        <dsp:cNvSpPr/>
      </dsp:nvSpPr>
      <dsp:spPr>
        <a:xfrm rot="5400000">
          <a:off x="-144129" y="1114519"/>
          <a:ext cx="960862" cy="672603"/>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2019</a:t>
          </a:r>
        </a:p>
      </dsp:txBody>
      <dsp:txXfrm rot="-5400000">
        <a:off x="1" y="1306692"/>
        <a:ext cx="672603" cy="288259"/>
      </dsp:txXfrm>
    </dsp:sp>
    <dsp:sp modelId="{556F2C44-311B-42BF-9C5E-97C26956A9D1}">
      <dsp:nvSpPr>
        <dsp:cNvPr id="0" name=""/>
        <dsp:cNvSpPr/>
      </dsp:nvSpPr>
      <dsp:spPr>
        <a:xfrm rot="5400000">
          <a:off x="4351042" y="-2800627"/>
          <a:ext cx="809717" cy="8166595"/>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London Patient and Dusseldorf Patient</a:t>
          </a:r>
        </a:p>
        <a:p>
          <a:pPr marL="171450" lvl="1" indent="-171450" algn="l" defTabSz="800100">
            <a:lnSpc>
              <a:spcPct val="90000"/>
            </a:lnSpc>
            <a:spcBef>
              <a:spcPct val="0"/>
            </a:spcBef>
            <a:spcAft>
              <a:spcPct val="15000"/>
            </a:spcAft>
            <a:buChar char="•"/>
          </a:pPr>
          <a:r>
            <a:rPr lang="en-US" sz="1800" kern="1200" dirty="0"/>
            <a:t>Allogeneic stem cell transplants after reduced-intensity conditioning; ATIs at 16 &amp;17 months</a:t>
          </a:r>
        </a:p>
      </dsp:txBody>
      <dsp:txXfrm rot="-5400000">
        <a:off x="672604" y="917338"/>
        <a:ext cx="8127068" cy="730663"/>
      </dsp:txXfrm>
    </dsp:sp>
    <dsp:sp modelId="{7A90E005-FBD1-4910-88BB-38616CDB01E4}">
      <dsp:nvSpPr>
        <dsp:cNvPr id="0" name=""/>
        <dsp:cNvSpPr/>
      </dsp:nvSpPr>
      <dsp:spPr>
        <a:xfrm rot="5400000">
          <a:off x="-144129" y="2037729"/>
          <a:ext cx="960862" cy="672603"/>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2022</a:t>
          </a:r>
        </a:p>
      </dsp:txBody>
      <dsp:txXfrm rot="-5400000">
        <a:off x="1" y="2229902"/>
        <a:ext cx="672603" cy="288259"/>
      </dsp:txXfrm>
    </dsp:sp>
    <dsp:sp modelId="{542004FF-C2B4-4B71-8365-2F062522E33E}">
      <dsp:nvSpPr>
        <dsp:cNvPr id="0" name=""/>
        <dsp:cNvSpPr/>
      </dsp:nvSpPr>
      <dsp:spPr>
        <a:xfrm rot="5400000">
          <a:off x="4346177" y="-1877416"/>
          <a:ext cx="819448" cy="8166595"/>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Female with AML</a:t>
          </a:r>
        </a:p>
        <a:p>
          <a:pPr marL="171450" lvl="1" indent="-171450" algn="l" defTabSz="800100">
            <a:lnSpc>
              <a:spcPct val="90000"/>
            </a:lnSpc>
            <a:spcBef>
              <a:spcPct val="0"/>
            </a:spcBef>
            <a:spcAft>
              <a:spcPct val="15000"/>
            </a:spcAft>
            <a:buChar char="•"/>
          </a:pPr>
          <a:r>
            <a:rPr lang="en-US" sz="1800" kern="1200" dirty="0"/>
            <a:t>Reduced-intensity conditioning haplo-identical cord stem cell transplant: ATI at 37 months</a:t>
          </a:r>
        </a:p>
      </dsp:txBody>
      <dsp:txXfrm rot="-5400000">
        <a:off x="672604" y="1836159"/>
        <a:ext cx="8126593" cy="739444"/>
      </dsp:txXfrm>
    </dsp:sp>
    <dsp:sp modelId="{0BFACBFE-E451-4FA5-9A9B-500E8007563A}">
      <dsp:nvSpPr>
        <dsp:cNvPr id="0" name=""/>
        <dsp:cNvSpPr/>
      </dsp:nvSpPr>
      <dsp:spPr>
        <a:xfrm rot="5400000">
          <a:off x="-144129" y="2989851"/>
          <a:ext cx="960862" cy="672603"/>
        </a:xfrm>
        <a:prstGeom prst="chevron">
          <a:avLst/>
        </a:prstGeom>
        <a:solidFill>
          <a:srgbClr val="FF0000"/>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2023</a:t>
          </a:r>
        </a:p>
      </dsp:txBody>
      <dsp:txXfrm rot="-5400000">
        <a:off x="1" y="3182024"/>
        <a:ext cx="672603" cy="288259"/>
      </dsp:txXfrm>
    </dsp:sp>
    <dsp:sp modelId="{491AE748-CE1A-44CD-BD86-11294818C2E9}">
      <dsp:nvSpPr>
        <dsp:cNvPr id="0" name=""/>
        <dsp:cNvSpPr/>
      </dsp:nvSpPr>
      <dsp:spPr>
        <a:xfrm rot="5400000">
          <a:off x="4317266" y="-925295"/>
          <a:ext cx="877270" cy="8166595"/>
        </a:xfrm>
        <a:prstGeom prst="round2SameRect">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67 </a:t>
          </a:r>
          <a:r>
            <a:rPr lang="en-US" sz="1800" kern="1200" dirty="0" err="1"/>
            <a:t>yo</a:t>
          </a:r>
          <a:r>
            <a:rPr lang="en-US" sz="1800" kern="1200" dirty="0"/>
            <a:t> male with AML, reduced intensity allogeneic stem cell transplant: ATI at 15 months</a:t>
          </a:r>
        </a:p>
        <a:p>
          <a:pPr marL="171450" lvl="1" indent="-171450" algn="l" defTabSz="800100">
            <a:lnSpc>
              <a:spcPct val="90000"/>
            </a:lnSpc>
            <a:spcBef>
              <a:spcPct val="0"/>
            </a:spcBef>
            <a:spcAft>
              <a:spcPct val="15000"/>
            </a:spcAft>
            <a:buChar char="•"/>
          </a:pPr>
          <a:r>
            <a:rPr lang="en-US" sz="1800" b="1" kern="1200" dirty="0"/>
            <a:t>VIRAL REBOUND at 8 weeks after ATI with R5 tropic virus</a:t>
          </a:r>
        </a:p>
      </dsp:txBody>
      <dsp:txXfrm rot="-5400000">
        <a:off x="672604" y="2762192"/>
        <a:ext cx="8123770" cy="7916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B557E-1798-4D00-9482-3DAA47E70933}">
      <dsp:nvSpPr>
        <dsp:cNvPr id="0" name=""/>
        <dsp:cNvSpPr/>
      </dsp:nvSpPr>
      <dsp:spPr>
        <a:xfrm>
          <a:off x="5817180" y="702237"/>
          <a:ext cx="2634234" cy="24076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B85A1F-BF51-44FE-9145-98E37096F362}">
      <dsp:nvSpPr>
        <dsp:cNvPr id="0" name=""/>
        <dsp:cNvSpPr/>
      </dsp:nvSpPr>
      <dsp:spPr>
        <a:xfrm>
          <a:off x="5830810" y="702238"/>
          <a:ext cx="2661347" cy="240765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Long Term Post-Treatment Control</a:t>
          </a:r>
        </a:p>
        <a:p>
          <a:pPr marL="0" lvl="0" indent="0" algn="ctr" defTabSz="889000">
            <a:lnSpc>
              <a:spcPct val="90000"/>
            </a:lnSpc>
            <a:spcBef>
              <a:spcPct val="0"/>
            </a:spcBef>
            <a:spcAft>
              <a:spcPct val="35000"/>
            </a:spcAft>
            <a:buNone/>
          </a:pPr>
          <a:r>
            <a:rPr lang="en-US" sz="2000" kern="1200" dirty="0"/>
            <a:t>Very small reservoir immune system can control</a:t>
          </a:r>
        </a:p>
      </dsp:txBody>
      <dsp:txXfrm>
        <a:off x="6211268" y="1046254"/>
        <a:ext cx="1900432" cy="1719624"/>
      </dsp:txXfrm>
    </dsp:sp>
    <dsp:sp modelId="{A36AECD3-9A44-471A-BAC2-CC5B18EDA368}">
      <dsp:nvSpPr>
        <dsp:cNvPr id="0" name=""/>
        <dsp:cNvSpPr/>
      </dsp:nvSpPr>
      <dsp:spPr>
        <a:xfrm rot="2700000">
          <a:off x="3538071" y="743974"/>
          <a:ext cx="2323804" cy="232380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2FE0AA-BBB2-4D18-BEA1-79A4338AEE32}">
      <dsp:nvSpPr>
        <dsp:cNvPr id="0" name=""/>
        <dsp:cNvSpPr/>
      </dsp:nvSpPr>
      <dsp:spPr>
        <a:xfrm>
          <a:off x="3498418" y="702238"/>
          <a:ext cx="2465557" cy="239680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Enhance &amp; Strengthen Natural Immune Response</a:t>
          </a:r>
        </a:p>
        <a:p>
          <a:pPr marL="0" lvl="0" indent="0" algn="ctr" defTabSz="889000">
            <a:lnSpc>
              <a:spcPct val="90000"/>
            </a:lnSpc>
            <a:spcBef>
              <a:spcPct val="0"/>
            </a:spcBef>
            <a:spcAft>
              <a:spcPct val="35000"/>
            </a:spcAft>
            <a:buNone/>
          </a:pPr>
          <a:r>
            <a:rPr lang="en-US" sz="2000" kern="1200" dirty="0"/>
            <a:t>The “Kill and Control”</a:t>
          </a:r>
        </a:p>
      </dsp:txBody>
      <dsp:txXfrm>
        <a:off x="3850886" y="1044703"/>
        <a:ext cx="1760621" cy="1711875"/>
      </dsp:txXfrm>
    </dsp:sp>
    <dsp:sp modelId="{A60A5A22-2847-4528-84AD-5D276511DE5B}">
      <dsp:nvSpPr>
        <dsp:cNvPr id="0" name=""/>
        <dsp:cNvSpPr/>
      </dsp:nvSpPr>
      <dsp:spPr>
        <a:xfrm rot="2700000">
          <a:off x="1291277" y="730084"/>
          <a:ext cx="2351585" cy="2351585"/>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88329D-4190-4767-9FAB-E72EEAF93D32}">
      <dsp:nvSpPr>
        <dsp:cNvPr id="0" name=""/>
        <dsp:cNvSpPr/>
      </dsp:nvSpPr>
      <dsp:spPr>
        <a:xfrm>
          <a:off x="1212427" y="720006"/>
          <a:ext cx="2450067" cy="236126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Latency Reversal </a:t>
          </a:r>
        </a:p>
        <a:p>
          <a:pPr marL="0" lvl="0" indent="0" algn="ctr" defTabSz="889000">
            <a:lnSpc>
              <a:spcPct val="90000"/>
            </a:lnSpc>
            <a:spcBef>
              <a:spcPct val="0"/>
            </a:spcBef>
            <a:spcAft>
              <a:spcPct val="35000"/>
            </a:spcAft>
            <a:buNone/>
          </a:pPr>
          <a:r>
            <a:rPr lang="en-US" sz="2000" kern="1200" dirty="0"/>
            <a:t>The “Kick”</a:t>
          </a:r>
          <a:endParaRPr lang="en-US" sz="1300" kern="1200" dirty="0"/>
        </a:p>
      </dsp:txBody>
      <dsp:txXfrm>
        <a:off x="1562680" y="1057394"/>
        <a:ext cx="1749559" cy="168649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A3EF21F7-98FD-41A7-A4CE-714FDED71D4E}" type="datetimeFigureOut">
              <a:rPr lang="en-US" smtClean="0"/>
              <a:t>7/7/2023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F16BC46E-AFF4-4598-8970-9842EB7E8193}" type="datetimeFigureOut">
              <a:rPr lang="en-US" smtClean="0"/>
              <a:t>7/7/2023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Version_04 2023</a:t>
            </a:r>
          </a:p>
          <a:p>
            <a:r>
              <a:rPr lang="en-US" dirty="0"/>
              <a:t>Target audience= prescribing providers, nurses, pharmacists</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7742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SC=subcutaneous</a:t>
            </a:r>
          </a:p>
          <a:p>
            <a:r>
              <a:rPr lang="en-US" dirty="0"/>
              <a:t>Emergent LEN resistance in 3/157 participants (2%) through Week 80 – 1 participant (TG 1) developed Q67H + K70R at Week 80 – 1 participant (TG 2) developed M184M/I in reverse transcriptase prior to Q67H + K70R in capsid at Week 10 – 1 participant (TG 3) developed Q67H in capsid at Week 54 with subsequent emergence of K70R, and demonstrated nonadherence by pill count and drug levels</a:t>
            </a:r>
          </a:p>
          <a:p>
            <a:r>
              <a:rPr lang="en-US" dirty="0"/>
              <a:t>  No serious AEs related to study drug ♦  No Grade 4 AEs related to study drug ♦  No discontinuations due to non-ISR AEs ♦  Gastrointestinal AEs: SC LEN (TG 1+2) vs oral LEN (TG 3) – Nausea: 14% vs 12% – Diarrhea: 10% vs 12% – Vomiting: 5% vs 10%</a:t>
            </a:r>
          </a:p>
          <a:p>
            <a:r>
              <a:rPr lang="en-US" dirty="0"/>
              <a:t>♦  LEN-related ISRs were mostly mild to moderate – 1 Grade 3 ISR (nodule) after the 2nd SC dose ♦  4 participants discontinued due to ISRs: – 3 due to induration (all Grade 1; 2 after the 1st SC dose and 1 after the 3rd SC dose) – 1 due to erythema and swelling (Grade 1 after the 2nd SC dose)</a:t>
            </a:r>
          </a:p>
        </p:txBody>
      </p:sp>
      <p:sp>
        <p:nvSpPr>
          <p:cNvPr id="4" name="Slide Number Placeholder 3"/>
          <p:cNvSpPr>
            <a:spLocks noGrp="1"/>
          </p:cNvSpPr>
          <p:nvPr>
            <p:ph type="sldNum" sz="quarter" idx="5"/>
          </p:nvPr>
        </p:nvSpPr>
        <p:spPr/>
        <p:txBody>
          <a:bodyPr/>
          <a:lstStyle/>
          <a:p>
            <a:fld id="{F264BA1E-6AC7-4534-AA62-D6AA5C834DC4}" type="slidenum">
              <a:rPr lang="en-US" smtClean="0"/>
              <a:t>11</a:t>
            </a:fld>
            <a:endParaRPr lang="en-US" dirty="0"/>
          </a:p>
        </p:txBody>
      </p:sp>
    </p:spTree>
    <p:extLst>
      <p:ext uri="{BB962C8B-B14F-4D97-AF65-F5344CB8AC3E}">
        <p14:creationId xmlns:p14="http://schemas.microsoft.com/office/powerpoint/2010/main" val="2396896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mutation (M66I) confers high level resistance – Len needs backup</a:t>
            </a:r>
          </a:p>
          <a:p>
            <a:r>
              <a:rPr lang="en-US" dirty="0" err="1"/>
              <a:t>PrEP</a:t>
            </a:r>
            <a:r>
              <a:rPr lang="en-US" dirty="0"/>
              <a:t>=pre-exposure prophylaxis</a:t>
            </a:r>
          </a:p>
        </p:txBody>
      </p:sp>
      <p:sp>
        <p:nvSpPr>
          <p:cNvPr id="4" name="Slide Number Placeholder 3"/>
          <p:cNvSpPr>
            <a:spLocks noGrp="1"/>
          </p:cNvSpPr>
          <p:nvPr>
            <p:ph type="sldNum" sz="quarter" idx="5"/>
          </p:nvPr>
        </p:nvSpPr>
        <p:spPr/>
        <p:txBody>
          <a:bodyPr/>
          <a:lstStyle/>
          <a:p>
            <a:fld id="{F264BA1E-6AC7-4534-AA62-D6AA5C834DC4}" type="slidenum">
              <a:rPr lang="en-US" smtClean="0"/>
              <a:t>12</a:t>
            </a:fld>
            <a:endParaRPr lang="en-US" dirty="0"/>
          </a:p>
        </p:txBody>
      </p:sp>
    </p:spTree>
    <p:extLst>
      <p:ext uri="{BB962C8B-B14F-4D97-AF65-F5344CB8AC3E}">
        <p14:creationId xmlns:p14="http://schemas.microsoft.com/office/powerpoint/2010/main" val="182615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13</a:t>
            </a:fld>
            <a:endParaRPr lang="en-US" dirty="0"/>
          </a:p>
        </p:txBody>
      </p:sp>
    </p:spTree>
    <p:extLst>
      <p:ext uri="{BB962C8B-B14F-4D97-AF65-F5344CB8AC3E}">
        <p14:creationId xmlns:p14="http://schemas.microsoft.com/office/powerpoint/2010/main" val="31752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Median age 44, median CD4 909</a:t>
            </a:r>
          </a:p>
          <a:p>
            <a:r>
              <a:rPr lang="en-US" dirty="0"/>
              <a:t>Therapeutic concentration of BNABS and LEN maintained in all through week 26</a:t>
            </a:r>
          </a:p>
        </p:txBody>
      </p:sp>
      <p:sp>
        <p:nvSpPr>
          <p:cNvPr id="4" name="Slide Number Placeholder 3"/>
          <p:cNvSpPr>
            <a:spLocks noGrp="1"/>
          </p:cNvSpPr>
          <p:nvPr>
            <p:ph type="sldNum" sz="quarter" idx="5"/>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1827338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15</a:t>
            </a:fld>
            <a:endParaRPr lang="en-US" dirty="0"/>
          </a:p>
        </p:txBody>
      </p:sp>
    </p:spTree>
    <p:extLst>
      <p:ext uri="{BB962C8B-B14F-4D97-AF65-F5344CB8AC3E}">
        <p14:creationId xmlns:p14="http://schemas.microsoft.com/office/powerpoint/2010/main" val="1387718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16</a:t>
            </a:fld>
            <a:endParaRPr lang="en-US" dirty="0"/>
          </a:p>
        </p:txBody>
      </p:sp>
    </p:spTree>
    <p:extLst>
      <p:ext uri="{BB962C8B-B14F-4D97-AF65-F5344CB8AC3E}">
        <p14:creationId xmlns:p14="http://schemas.microsoft.com/office/powerpoint/2010/main" val="885398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SC=subcutaneous</a:t>
            </a:r>
          </a:p>
          <a:p>
            <a:r>
              <a:rPr lang="en-US" dirty="0"/>
              <a:t>IM=intramuscular</a:t>
            </a:r>
          </a:p>
        </p:txBody>
      </p:sp>
      <p:sp>
        <p:nvSpPr>
          <p:cNvPr id="4" name="Slide Number Placeholder 3"/>
          <p:cNvSpPr>
            <a:spLocks noGrp="1"/>
          </p:cNvSpPr>
          <p:nvPr>
            <p:ph type="sldNum" sz="quarter" idx="5"/>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191612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18</a:t>
            </a:fld>
            <a:endParaRPr lang="en-US" dirty="0"/>
          </a:p>
        </p:txBody>
      </p:sp>
    </p:spTree>
    <p:extLst>
      <p:ext uri="{BB962C8B-B14F-4D97-AF65-F5344CB8AC3E}">
        <p14:creationId xmlns:p14="http://schemas.microsoft.com/office/powerpoint/2010/main" val="3402435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PK=pharmacokinetics</a:t>
            </a:r>
          </a:p>
          <a:p>
            <a:r>
              <a:rPr lang="en-US" dirty="0"/>
              <a:t>AE=adverse event</a:t>
            </a:r>
          </a:p>
        </p:txBody>
      </p:sp>
      <p:sp>
        <p:nvSpPr>
          <p:cNvPr id="4" name="Slide Number Placeholder 3"/>
          <p:cNvSpPr>
            <a:spLocks noGrp="1"/>
          </p:cNvSpPr>
          <p:nvPr>
            <p:ph type="sldNum" sz="quarter" idx="5"/>
          </p:nvPr>
        </p:nvSpPr>
        <p:spPr/>
        <p:txBody>
          <a:bodyPr/>
          <a:lstStyle/>
          <a:p>
            <a:fld id="{F264BA1E-6AC7-4534-AA62-D6AA5C834DC4}" type="slidenum">
              <a:rPr lang="en-US" smtClean="0"/>
              <a:t>19</a:t>
            </a:fld>
            <a:endParaRPr lang="en-US" dirty="0"/>
          </a:p>
        </p:txBody>
      </p:sp>
    </p:spTree>
    <p:extLst>
      <p:ext uri="{BB962C8B-B14F-4D97-AF65-F5344CB8AC3E}">
        <p14:creationId xmlns:p14="http://schemas.microsoft.com/office/powerpoint/2010/main" val="957371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drug regimens in treatment-naïve and treatment-experienced combined with </a:t>
            </a:r>
            <a:r>
              <a:rPr lang="en-US" dirty="0" err="1"/>
              <a:t>doravirine</a:t>
            </a:r>
            <a:r>
              <a:rPr lang="en-US" dirty="0"/>
              <a:t> (DOR) or three </a:t>
            </a:r>
          </a:p>
        </p:txBody>
      </p:sp>
      <p:sp>
        <p:nvSpPr>
          <p:cNvPr id="4" name="Slide Number Placeholder 3"/>
          <p:cNvSpPr>
            <a:spLocks noGrp="1"/>
          </p:cNvSpPr>
          <p:nvPr>
            <p:ph type="sldNum" sz="quarter" idx="5"/>
          </p:nvPr>
        </p:nvSpPr>
        <p:spPr/>
        <p:txBody>
          <a:bodyPr/>
          <a:lstStyle/>
          <a:p>
            <a:fld id="{F264BA1E-6AC7-4534-AA62-D6AA5C834DC4}" type="slidenum">
              <a:rPr lang="en-US" smtClean="0"/>
              <a:t>22</a:t>
            </a:fld>
            <a:endParaRPr lang="en-US" dirty="0"/>
          </a:p>
        </p:txBody>
      </p:sp>
    </p:spTree>
    <p:extLst>
      <p:ext uri="{BB962C8B-B14F-4D97-AF65-F5344CB8AC3E}">
        <p14:creationId xmlns:p14="http://schemas.microsoft.com/office/powerpoint/2010/main" val="3169858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23</a:t>
            </a:fld>
            <a:endParaRPr lang="en-US" dirty="0"/>
          </a:p>
        </p:txBody>
      </p:sp>
    </p:spTree>
    <p:extLst>
      <p:ext uri="{BB962C8B-B14F-4D97-AF65-F5344CB8AC3E}">
        <p14:creationId xmlns:p14="http://schemas.microsoft.com/office/powerpoint/2010/main" val="883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Dose response relationship</a:t>
            </a:r>
          </a:p>
        </p:txBody>
      </p:sp>
      <p:sp>
        <p:nvSpPr>
          <p:cNvPr id="4" name="Slide Number Placeholder 3"/>
          <p:cNvSpPr>
            <a:spLocks noGrp="1"/>
          </p:cNvSpPr>
          <p:nvPr>
            <p:ph type="sldNum" sz="quarter" idx="5"/>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1948217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–inferiority studies in virologically suppressed populations</a:t>
            </a:r>
          </a:p>
          <a:p>
            <a:r>
              <a:rPr lang="en-US" dirty="0"/>
              <a:t>Stable on B/F/TAF and randomized to switch or stay</a:t>
            </a:r>
          </a:p>
          <a:p>
            <a:r>
              <a:rPr lang="en-US" dirty="0"/>
              <a:t>Stable on baseline regimen – randomized to switch or stay</a:t>
            </a:r>
          </a:p>
        </p:txBody>
      </p:sp>
      <p:sp>
        <p:nvSpPr>
          <p:cNvPr id="4" name="Slide Number Placeholder 3"/>
          <p:cNvSpPr>
            <a:spLocks noGrp="1"/>
          </p:cNvSpPr>
          <p:nvPr>
            <p:ph type="sldNum" sz="quarter" idx="5"/>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108074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26</a:t>
            </a:fld>
            <a:endParaRPr lang="en-US" dirty="0"/>
          </a:p>
        </p:txBody>
      </p:sp>
    </p:spTree>
    <p:extLst>
      <p:ext uri="{BB962C8B-B14F-4D97-AF65-F5344CB8AC3E}">
        <p14:creationId xmlns:p14="http://schemas.microsoft.com/office/powerpoint/2010/main" val="1491549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new ARVs to those who most need them!</a:t>
            </a:r>
          </a:p>
        </p:txBody>
      </p:sp>
      <p:sp>
        <p:nvSpPr>
          <p:cNvPr id="4" name="Slide Number Placeholder 3"/>
          <p:cNvSpPr>
            <a:spLocks noGrp="1"/>
          </p:cNvSpPr>
          <p:nvPr>
            <p:ph type="sldNum" sz="quarter" idx="5"/>
          </p:nvPr>
        </p:nvSpPr>
        <p:spPr/>
        <p:txBody>
          <a:bodyPr/>
          <a:lstStyle/>
          <a:p>
            <a:fld id="{F264BA1E-6AC7-4534-AA62-D6AA5C834DC4}" type="slidenum">
              <a:rPr lang="en-US" smtClean="0"/>
              <a:t>27</a:t>
            </a:fld>
            <a:endParaRPr lang="en-US" dirty="0"/>
          </a:p>
        </p:txBody>
      </p:sp>
    </p:spTree>
    <p:extLst>
      <p:ext uri="{BB962C8B-B14F-4D97-AF65-F5344CB8AC3E}">
        <p14:creationId xmlns:p14="http://schemas.microsoft.com/office/powerpoint/2010/main" val="109371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animal data to date</a:t>
            </a:r>
          </a:p>
        </p:txBody>
      </p:sp>
      <p:sp>
        <p:nvSpPr>
          <p:cNvPr id="4" name="Slide Number Placeholder 3"/>
          <p:cNvSpPr>
            <a:spLocks noGrp="1"/>
          </p:cNvSpPr>
          <p:nvPr>
            <p:ph type="sldNum" sz="quarter" idx="5"/>
          </p:nvPr>
        </p:nvSpPr>
        <p:spPr/>
        <p:txBody>
          <a:bodyPr/>
          <a:lstStyle/>
          <a:p>
            <a:fld id="{F264BA1E-6AC7-4534-AA62-D6AA5C834DC4}" type="slidenum">
              <a:rPr lang="en-US" smtClean="0"/>
              <a:t>28</a:t>
            </a:fld>
            <a:endParaRPr lang="en-US" dirty="0"/>
          </a:p>
        </p:txBody>
      </p:sp>
    </p:spTree>
    <p:extLst>
      <p:ext uri="{BB962C8B-B14F-4D97-AF65-F5344CB8AC3E}">
        <p14:creationId xmlns:p14="http://schemas.microsoft.com/office/powerpoint/2010/main" val="2836711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Integration allows HIV DNA to become part of the human genes where it can remain resting or silent for long periods. This is often referred to as the reservoir.</a:t>
            </a:r>
          </a:p>
          <a:p>
            <a:pPr marL="171450" indent="-171450">
              <a:buFont typeface="Arial" panose="020B0604020202020204" pitchFamily="34" charset="0"/>
              <a:buChar char="•"/>
            </a:pPr>
            <a:r>
              <a:rPr lang="en-US" dirty="0"/>
              <a:t>This reservoir is set up very, very early in initial infection.  We can’t treat early enough to stop the reservoir forming. Even babies who have acquired HIV during pregnancy and are started on ARV therapy at the time of birth or very shortly afterwards still have a viral reservoir that re-emerges once you stop ARV therapy</a:t>
            </a:r>
          </a:p>
          <a:p>
            <a:pPr marL="171450" indent="-171450">
              <a:buFont typeface="Arial" panose="020B0604020202020204" pitchFamily="34" charset="0"/>
              <a:buChar char="•"/>
            </a:pPr>
            <a:r>
              <a:rPr lang="en-US" dirty="0"/>
              <a:t>HIV Capitalizes on key parts of our immune system that were designed to protect us over a lifetime</a:t>
            </a:r>
          </a:p>
          <a:p>
            <a:pPr marL="171450" indent="-171450">
              <a:buFont typeface="Arial" panose="020B0604020202020204" pitchFamily="34" charset="0"/>
              <a:buChar char="•"/>
            </a:pPr>
            <a:r>
              <a:rPr lang="en-US" dirty="0"/>
              <a:t>These are natural mechanisms for memory cell maintenance that the virus takes advantage of</a:t>
            </a:r>
          </a:p>
          <a:p>
            <a:pPr marL="171450" indent="-171450">
              <a:buFont typeface="Arial" panose="020B0604020202020204" pitchFamily="34" charset="0"/>
              <a:buChar char="•"/>
            </a:pPr>
            <a:r>
              <a:rPr lang="en-US" dirty="0"/>
              <a:t>Resting cells remain invisible to the immune system and can resist being killed</a:t>
            </a:r>
          </a:p>
          <a:p>
            <a:pPr marL="171450" indent="-171450">
              <a:buFont typeface="Arial" panose="020B0604020202020204" pitchFamily="34" charset="0"/>
              <a:buChar char="•"/>
            </a:pPr>
            <a:r>
              <a:rPr lang="en-US" dirty="0"/>
              <a:t>Natural immune system mechanisms for memory cell maintenance allow the reservoir to last for decades and decades.  It does not die out naturally on its own. We can’t wait it out as was hoped early in the search for a cure</a:t>
            </a:r>
          </a:p>
          <a:p>
            <a:pPr marL="171450" indent="-171450">
              <a:buFont typeface="Arial" panose="020B0604020202020204" pitchFamily="34" charset="0"/>
              <a:buChar char="•"/>
            </a:pPr>
            <a:r>
              <a:rPr lang="en-US" dirty="0"/>
              <a:t>New data shows that The reservoir even proliferates! </a:t>
            </a:r>
          </a:p>
          <a:p>
            <a:pPr marL="171450" indent="-171450">
              <a:buFont typeface="Arial" panose="020B0604020202020204" pitchFamily="34" charset="0"/>
              <a:buChar char="•"/>
            </a:pPr>
            <a:r>
              <a:rPr lang="en-US" dirty="0"/>
              <a:t>We have a very challenging problem of biology to overcome</a:t>
            </a:r>
          </a:p>
        </p:txBody>
      </p:sp>
      <p:sp>
        <p:nvSpPr>
          <p:cNvPr id="4" name="Slide Number Placeholder 3"/>
          <p:cNvSpPr>
            <a:spLocks noGrp="1"/>
          </p:cNvSpPr>
          <p:nvPr>
            <p:ph type="sldNum" sz="quarter" idx="5"/>
          </p:nvPr>
        </p:nvSpPr>
        <p:spPr/>
        <p:txBody>
          <a:bodyPr/>
          <a:lstStyle/>
          <a:p>
            <a:fld id="{F264BA1E-6AC7-4534-AA62-D6AA5C834DC4}" type="slidenum">
              <a:rPr lang="en-US" smtClean="0"/>
              <a:t>30</a:t>
            </a:fld>
            <a:endParaRPr lang="en-US" dirty="0"/>
          </a:p>
        </p:txBody>
      </p:sp>
    </p:spTree>
    <p:extLst>
      <p:ext uri="{BB962C8B-B14F-4D97-AF65-F5344CB8AC3E}">
        <p14:creationId xmlns:p14="http://schemas.microsoft.com/office/powerpoint/2010/main" val="882134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rialMT"/>
              </a:rPr>
              <a:t>ATI was initiated after 15 months after undetectable HIV</a:t>
            </a:r>
          </a:p>
          <a:p>
            <a:pPr algn="l"/>
            <a:r>
              <a:rPr lang="en-US" sz="1800" b="0" i="0" u="none" strike="noStrike" baseline="0" dirty="0">
                <a:latin typeface="ArialMT"/>
              </a:rPr>
              <a:t>Plasma RNA and cell-associated DNA and RNA for over</a:t>
            </a:r>
          </a:p>
          <a:p>
            <a:pPr algn="l"/>
            <a:r>
              <a:rPr lang="en-US" sz="1800" b="0" i="0" u="none" strike="noStrike" baseline="0" dirty="0">
                <a:latin typeface="ArialMT"/>
              </a:rPr>
              <a:t>12 months and no detectable </a:t>
            </a:r>
            <a:r>
              <a:rPr lang="en-US" sz="1800" b="0" i="0" u="none" strike="noStrike" baseline="0" dirty="0" err="1">
                <a:latin typeface="ArialMT"/>
              </a:rPr>
              <a:t>wt</a:t>
            </a:r>
            <a:r>
              <a:rPr lang="en-US" sz="1800" b="0" i="0" u="none" strike="noStrike" baseline="0" dirty="0">
                <a:latin typeface="ArialMT"/>
              </a:rPr>
              <a:t> CCR5 DNA by </a:t>
            </a:r>
            <a:r>
              <a:rPr lang="en-US" sz="1800" b="0" i="0" u="none" strike="noStrike" baseline="0" dirty="0" err="1">
                <a:latin typeface="ArialMT"/>
              </a:rPr>
              <a:t>dPCR</a:t>
            </a:r>
            <a:r>
              <a:rPr lang="en-US" sz="1800" b="0" i="0" u="none" strike="noStrike" baseline="0" dirty="0">
                <a:latin typeface="ArialMT"/>
              </a:rPr>
              <a:t> in</a:t>
            </a:r>
          </a:p>
          <a:p>
            <a:pPr algn="l"/>
            <a:r>
              <a:rPr lang="en-US" sz="1800" b="0" i="0" u="none" strike="noStrike" baseline="0" dirty="0">
                <a:latin typeface="ArialMT"/>
              </a:rPr>
              <a:t>the PBMCs.</a:t>
            </a:r>
          </a:p>
          <a:p>
            <a:pPr algn="l"/>
            <a:r>
              <a:rPr lang="en-US" sz="1800" b="0" i="0" u="none" strike="noStrike" baseline="0" dirty="0">
                <a:latin typeface="ArialMT"/>
              </a:rPr>
              <a:t>• HIV plasma RNA was detected by qPCR 2 months after ATI</a:t>
            </a:r>
          </a:p>
          <a:p>
            <a:pPr algn="l"/>
            <a:r>
              <a:rPr lang="en-US" sz="1800" b="0" i="0" u="none" strike="noStrike" baseline="0" dirty="0">
                <a:latin typeface="ArialMT"/>
              </a:rPr>
              <a:t>at 780 copies/ml, with repeat viral load 1 week later at 300</a:t>
            </a:r>
          </a:p>
          <a:p>
            <a:pPr algn="l"/>
            <a:r>
              <a:rPr lang="en-US" sz="1800" b="0" i="0" u="none" strike="noStrike" baseline="0" dirty="0">
                <a:latin typeface="ArialMT"/>
              </a:rPr>
              <a:t>copies/ml, prior to resumption of ART.</a:t>
            </a:r>
          </a:p>
          <a:p>
            <a:pPr algn="l"/>
            <a:r>
              <a:rPr lang="en-US" sz="1800" b="0" i="0" u="none" strike="noStrike" baseline="0" dirty="0">
                <a:latin typeface="ArialMT"/>
              </a:rPr>
              <a:t>• At rebound: 1) the HIV was found to be 100% R5 tropic; 2)</a:t>
            </a:r>
          </a:p>
          <a:p>
            <a:pPr algn="l"/>
            <a:r>
              <a:rPr lang="en-US" sz="1800" b="0" i="0" u="none" strike="noStrike" baseline="0" dirty="0">
                <a:latin typeface="ArialMT"/>
              </a:rPr>
              <a:t>only CCR5Δ32 DNA was identified in the PBMCs via </a:t>
            </a:r>
            <a:r>
              <a:rPr lang="en-US" sz="1800" b="0" i="0" u="none" strike="noStrike" baseline="0" dirty="0" err="1">
                <a:latin typeface="ArialMT"/>
              </a:rPr>
              <a:t>dPCR</a:t>
            </a:r>
            <a:r>
              <a:rPr lang="en-US" sz="1800" b="0" i="0" u="none" strike="noStrike" baseline="0" dirty="0">
                <a:latin typeface="ArialMT"/>
              </a:rPr>
              <a:t>;</a:t>
            </a:r>
          </a:p>
          <a:p>
            <a:pPr algn="l"/>
            <a:r>
              <a:rPr lang="en-US" sz="1800" b="0" i="0" u="none" strike="noStrike" baseline="0" dirty="0">
                <a:latin typeface="ArialMT"/>
              </a:rPr>
              <a:t>and 3) to date no cell-associated HIV RNA/DNA has been</a:t>
            </a:r>
          </a:p>
          <a:p>
            <a:pPr algn="l"/>
            <a:r>
              <a:rPr lang="en-US" sz="1800" b="0" i="0" u="none" strike="noStrike" baseline="0" dirty="0">
                <a:latin typeface="ArialMT"/>
              </a:rPr>
              <a:t>identified by </a:t>
            </a:r>
            <a:r>
              <a:rPr lang="en-US" sz="1800" b="0" i="0" u="none" strike="noStrike" baseline="0" dirty="0" err="1">
                <a:latin typeface="ArialMT"/>
              </a:rPr>
              <a:t>scPCR</a:t>
            </a:r>
            <a:r>
              <a:rPr lang="en-US" sz="1800" b="0" i="0" u="none" strike="noStrike" baseline="0" dirty="0">
                <a:latin typeface="ArialMT"/>
              </a:rPr>
              <a:t>.</a:t>
            </a:r>
          </a:p>
          <a:p>
            <a:pPr algn="l"/>
            <a:r>
              <a:rPr lang="en-US" sz="1800" b="0" i="0" u="none" strike="noStrike" baseline="0" dirty="0">
                <a:latin typeface="ArialMT"/>
              </a:rPr>
              <a:t>Data implies that the virus arose from virally infected </a:t>
            </a:r>
            <a:r>
              <a:rPr lang="en-US" sz="1800" b="0" i="0" u="none" strike="noStrike" baseline="0" dirty="0" err="1">
                <a:latin typeface="ArialMT"/>
              </a:rPr>
              <a:t>wt</a:t>
            </a:r>
            <a:endParaRPr lang="en-US" sz="1800" b="0" i="0" u="none" strike="noStrike" baseline="0" dirty="0">
              <a:latin typeface="ArialMT"/>
            </a:endParaRPr>
          </a:p>
          <a:p>
            <a:pPr algn="l"/>
            <a:r>
              <a:rPr lang="en-US" sz="1800" b="0" i="0" u="none" strike="noStrike" baseline="0" dirty="0">
                <a:latin typeface="ArialMT"/>
              </a:rPr>
              <a:t>CCR5 cells prior to transplant, secondary to ATI, and that the</a:t>
            </a:r>
          </a:p>
          <a:p>
            <a:pPr algn="l"/>
            <a:r>
              <a:rPr lang="en-US" sz="1800" b="0" i="0" u="none" strike="noStrike" baseline="0" dirty="0">
                <a:latin typeface="ArialMT"/>
              </a:rPr>
              <a:t>graft (PBMCs) to date remains HIV free despite rebound.</a:t>
            </a:r>
            <a:endParaRPr lang="en-US" sz="1800" dirty="0"/>
          </a:p>
        </p:txBody>
      </p:sp>
      <p:sp>
        <p:nvSpPr>
          <p:cNvPr id="4" name="Slide Number Placeholder 3"/>
          <p:cNvSpPr>
            <a:spLocks noGrp="1"/>
          </p:cNvSpPr>
          <p:nvPr>
            <p:ph type="sldNum" sz="quarter" idx="5"/>
          </p:nvPr>
        </p:nvSpPr>
        <p:spPr/>
        <p:txBody>
          <a:bodyPr/>
          <a:lstStyle/>
          <a:p>
            <a:fld id="{F264BA1E-6AC7-4534-AA62-D6AA5C834DC4}" type="slidenum">
              <a:rPr lang="en-US" smtClean="0"/>
              <a:t>32</a:t>
            </a:fld>
            <a:endParaRPr lang="en-US" dirty="0"/>
          </a:p>
        </p:txBody>
      </p:sp>
    </p:spTree>
    <p:extLst>
      <p:ext uri="{BB962C8B-B14F-4D97-AF65-F5344CB8AC3E}">
        <p14:creationId xmlns:p14="http://schemas.microsoft.com/office/powerpoint/2010/main" val="2362805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ART, no detectable HIV DNA (in analysis of large # of CD4 cells, PBMCs, GI tract, placenta), no HIV RNA</a:t>
            </a:r>
          </a:p>
          <a:p>
            <a:pPr lvl="1"/>
            <a:r>
              <a:rPr lang="en-US" dirty="0"/>
              <a:t>Loreen </a:t>
            </a:r>
            <a:r>
              <a:rPr lang="en-US" dirty="0" err="1"/>
              <a:t>Willenberg</a:t>
            </a:r>
            <a:endParaRPr lang="en-US" dirty="0"/>
          </a:p>
          <a:p>
            <a:pPr lvl="1"/>
            <a:r>
              <a:rPr lang="en-US" dirty="0"/>
              <a:t>The “Esperanza Patient” 30 </a:t>
            </a:r>
            <a:r>
              <a:rPr lang="en-US" dirty="0" err="1"/>
              <a:t>yo</a:t>
            </a:r>
            <a:r>
              <a:rPr lang="en-US" dirty="0"/>
              <a:t> diagnosed in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33</a:t>
            </a:fld>
            <a:endParaRPr lang="en-US" dirty="0"/>
          </a:p>
        </p:txBody>
      </p:sp>
    </p:spTree>
    <p:extLst>
      <p:ext uri="{BB962C8B-B14F-4D97-AF65-F5344CB8AC3E}">
        <p14:creationId xmlns:p14="http://schemas.microsoft.com/office/powerpoint/2010/main" val="4050181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pediatric trial very early ART means at birth and potential window up to 8-12 eeks post-birth. Pediatric immune systems are different form adults!</a:t>
            </a:r>
          </a:p>
        </p:txBody>
      </p:sp>
      <p:sp>
        <p:nvSpPr>
          <p:cNvPr id="4" name="Slide Number Placeholder 3"/>
          <p:cNvSpPr>
            <a:spLocks noGrp="1"/>
          </p:cNvSpPr>
          <p:nvPr>
            <p:ph type="sldNum" sz="quarter" idx="5"/>
          </p:nvPr>
        </p:nvSpPr>
        <p:spPr/>
        <p:txBody>
          <a:bodyPr/>
          <a:lstStyle/>
          <a:p>
            <a:fld id="{F264BA1E-6AC7-4534-AA62-D6AA5C834DC4}" type="slidenum">
              <a:rPr lang="en-US" smtClean="0"/>
              <a:t>34</a:t>
            </a:fld>
            <a:endParaRPr lang="en-US" dirty="0"/>
          </a:p>
        </p:txBody>
      </p:sp>
    </p:spTree>
    <p:extLst>
      <p:ext uri="{BB962C8B-B14F-4D97-AF65-F5344CB8AC3E}">
        <p14:creationId xmlns:p14="http://schemas.microsoft.com/office/powerpoint/2010/main" val="2333039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pediatric trial very early ART means at birth and potential window up to 8-12 eeks post-birth. Pediatric immune systems are different form adults!</a:t>
            </a:r>
          </a:p>
        </p:txBody>
      </p:sp>
      <p:sp>
        <p:nvSpPr>
          <p:cNvPr id="4" name="Slide Number Placeholder 3"/>
          <p:cNvSpPr>
            <a:spLocks noGrp="1"/>
          </p:cNvSpPr>
          <p:nvPr>
            <p:ph type="sldNum" sz="quarter" idx="5"/>
          </p:nvPr>
        </p:nvSpPr>
        <p:spPr/>
        <p:txBody>
          <a:bodyPr/>
          <a:lstStyle/>
          <a:p>
            <a:fld id="{F264BA1E-6AC7-4534-AA62-D6AA5C834DC4}" type="slidenum">
              <a:rPr lang="en-US" smtClean="0"/>
              <a:t>35</a:t>
            </a:fld>
            <a:endParaRPr lang="en-US" dirty="0"/>
          </a:p>
        </p:txBody>
      </p:sp>
    </p:spTree>
    <p:extLst>
      <p:ext uri="{BB962C8B-B14F-4D97-AF65-F5344CB8AC3E}">
        <p14:creationId xmlns:p14="http://schemas.microsoft.com/office/powerpoint/2010/main" val="4197521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36</a:t>
            </a:fld>
            <a:endParaRPr lang="en-US" dirty="0"/>
          </a:p>
        </p:txBody>
      </p:sp>
    </p:spTree>
    <p:extLst>
      <p:ext uri="{BB962C8B-B14F-4D97-AF65-F5344CB8AC3E}">
        <p14:creationId xmlns:p14="http://schemas.microsoft.com/office/powerpoint/2010/main" val="2847441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38</a:t>
            </a:fld>
            <a:endParaRPr lang="en-US" dirty="0"/>
          </a:p>
        </p:txBody>
      </p:sp>
    </p:spTree>
    <p:extLst>
      <p:ext uri="{BB962C8B-B14F-4D97-AF65-F5344CB8AC3E}">
        <p14:creationId xmlns:p14="http://schemas.microsoft.com/office/powerpoint/2010/main" val="657223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39</a:t>
            </a:fld>
            <a:endParaRPr lang="en-US" dirty="0"/>
          </a:p>
        </p:txBody>
      </p:sp>
    </p:spTree>
    <p:extLst>
      <p:ext uri="{BB962C8B-B14F-4D97-AF65-F5344CB8AC3E}">
        <p14:creationId xmlns:p14="http://schemas.microsoft.com/office/powerpoint/2010/main" val="2975933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HIV-related topic </a:t>
            </a:r>
            <a:r>
              <a:rPr lang="en-US" dirty="0" err="1"/>
              <a:t>TeleECHO</a:t>
            </a:r>
            <a:r>
              <a:rPr lang="en-US" dirty="0"/>
              <a:t> in your area: </a:t>
            </a:r>
            <a:r>
              <a:rPr lang="en-US" dirty="0">
                <a:hlinkClick r:id="rId3"/>
              </a:rPr>
              <a:t>https://echo.unm.edu/locations-2/echo-hubs-superhubs-united-states/</a:t>
            </a:r>
            <a:endParaRPr lang="en-US" dirty="0"/>
          </a:p>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41</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a:t>
            </a:fld>
            <a:endParaRPr lang="en-US" dirty="0"/>
          </a:p>
        </p:txBody>
      </p:sp>
    </p:spTree>
    <p:extLst>
      <p:ext uri="{BB962C8B-B14F-4D97-AF65-F5344CB8AC3E}">
        <p14:creationId xmlns:p14="http://schemas.microsoft.com/office/powerpoint/2010/main" val="545218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dirty="0"/>
          </a:p>
        </p:txBody>
      </p:sp>
    </p:spTree>
    <p:extLst>
      <p:ext uri="{BB962C8B-B14F-4D97-AF65-F5344CB8AC3E}">
        <p14:creationId xmlns:p14="http://schemas.microsoft.com/office/powerpoint/2010/main" val="407950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subcutaneously (SC)</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7</a:t>
            </a:fld>
            <a:endParaRPr lang="en-US" dirty="0"/>
          </a:p>
        </p:txBody>
      </p:sp>
    </p:spTree>
    <p:extLst>
      <p:ext uri="{BB962C8B-B14F-4D97-AF65-F5344CB8AC3E}">
        <p14:creationId xmlns:p14="http://schemas.microsoft.com/office/powerpoint/2010/main" val="95932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a:t>
            </a:r>
            <a:r>
              <a:rPr lang="en-US" dirty="0" err="1"/>
              <a:t>lenacapavir</a:t>
            </a:r>
            <a:endParaRPr lang="en-US" dirty="0"/>
          </a:p>
          <a:p>
            <a:r>
              <a:rPr lang="en-US" dirty="0"/>
              <a:t>Cis-men = designated male at birth, he/him</a:t>
            </a:r>
          </a:p>
          <a:p>
            <a:r>
              <a:rPr lang="en-US" dirty="0"/>
              <a:t>TG-men = transgender men; designated female at birth, he/him</a:t>
            </a:r>
          </a:p>
          <a:p>
            <a:r>
              <a:rPr lang="en-US" dirty="0"/>
              <a:t>TG-women =transgender women; designated male at birth, she/her</a:t>
            </a:r>
          </a:p>
        </p:txBody>
      </p:sp>
      <p:sp>
        <p:nvSpPr>
          <p:cNvPr id="4" name="Slide Number Placeholder 3"/>
          <p:cNvSpPr>
            <a:spLocks noGrp="1"/>
          </p:cNvSpPr>
          <p:nvPr>
            <p:ph type="sldNum" sz="quarter" idx="5"/>
          </p:nvPr>
        </p:nvSpPr>
        <p:spPr/>
        <p:txBody>
          <a:bodyPr/>
          <a:lstStyle/>
          <a:p>
            <a:fld id="{F264BA1E-6AC7-4534-AA62-D6AA5C834DC4}" type="slidenum">
              <a:rPr lang="en-US" smtClean="0"/>
              <a:t>8</a:t>
            </a:fld>
            <a:endParaRPr lang="en-US" dirty="0"/>
          </a:p>
        </p:txBody>
      </p:sp>
    </p:spTree>
    <p:extLst>
      <p:ext uri="{BB962C8B-B14F-4D97-AF65-F5344CB8AC3E}">
        <p14:creationId xmlns:p14="http://schemas.microsoft.com/office/powerpoint/2010/main" val="3995614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OBR=optimized background regimen</a:t>
            </a:r>
          </a:p>
          <a:p>
            <a:r>
              <a:rPr lang="en-US" sz="1200" dirty="0"/>
              <a:t>Resistance to 2 or more agents from 3 of 4 main Arv classes, 2 or fewer fully active </a:t>
            </a:r>
            <a:r>
              <a:rPr lang="en-US" sz="1200" dirty="0" err="1"/>
              <a:t>agants</a:t>
            </a:r>
            <a:r>
              <a:rPr lang="en-US" sz="1200" dirty="0"/>
              <a:t> available. Only 46% of the cohort (Rand and </a:t>
            </a:r>
            <a:r>
              <a:rPr lang="en-US" sz="1200" dirty="0" err="1"/>
              <a:t>NonRand</a:t>
            </a:r>
            <a:r>
              <a:rPr lang="en-US" sz="1200" dirty="0"/>
              <a:t>) had 2 or more fully active drugs in their OBR and 17% had NO fully active agents in their OBR.  Despite this fairly remarkable levels of achieving viral suppression.   The higher # of fully active </a:t>
            </a:r>
            <a:r>
              <a:rPr lang="en-US" sz="1200" dirty="0" err="1"/>
              <a:t>aganets</a:t>
            </a:r>
            <a:r>
              <a:rPr lang="en-US" sz="1200" dirty="0"/>
              <a:t> in OBR = better chance of Achieving VL &lt;50 (67% with 0 fully active </a:t>
            </a:r>
            <a:r>
              <a:rPr lang="en-US" sz="1200" dirty="0" err="1"/>
              <a:t>agants</a:t>
            </a:r>
            <a:r>
              <a:rPr lang="en-US" sz="1200" dirty="0"/>
              <a:t>, 94% if 2 or more fully active agents). </a:t>
            </a:r>
            <a:r>
              <a:rPr lang="en-US" sz="1200" b="1" dirty="0"/>
              <a:t>this slide data from the randomized cohort on trial.  Also had a second cohort which were non-randomized. Efficacy outcomes similar in nonrandomized  cohort </a:t>
            </a:r>
          </a:p>
          <a:p>
            <a:r>
              <a:rPr lang="en-US" sz="1200" dirty="0"/>
              <a:t>VF on trial defined as confirmed VL&gt;50 or failure to have &gt; 1 log drop aftertreatment start</a:t>
            </a:r>
          </a:p>
          <a:p>
            <a:r>
              <a:rPr lang="en-US" sz="1200" dirty="0"/>
              <a:t>8 VF – evenly split between randomized and non-randomized cohorts. 4 VF in randomized cohort and 4 VF in non-randomized cohort</a:t>
            </a:r>
          </a:p>
          <a:p>
            <a:pPr algn="l"/>
            <a:r>
              <a:rPr lang="en-US" sz="1200" b="0" i="0" u="none" strike="noStrike" baseline="0" dirty="0">
                <a:solidFill>
                  <a:srgbClr val="000000"/>
                </a:solidFill>
                <a:latin typeface="ArialMT"/>
              </a:rPr>
              <a:t>All 8 participants with emergent LEN resistance remained on LEN</a:t>
            </a:r>
          </a:p>
          <a:p>
            <a:pPr algn="l"/>
            <a:r>
              <a:rPr lang="en-US" sz="1200" b="0" i="0" u="none" strike="noStrike" baseline="0" dirty="0">
                <a:solidFill>
                  <a:srgbClr val="0003E6"/>
                </a:solidFill>
                <a:latin typeface="ArialMT"/>
              </a:rPr>
              <a:t>– </a:t>
            </a:r>
            <a:r>
              <a:rPr lang="en-US" sz="1200" b="0" i="0" u="none" strike="noStrike" baseline="0" dirty="0">
                <a:solidFill>
                  <a:srgbClr val="000000"/>
                </a:solidFill>
                <a:latin typeface="ArialMT"/>
              </a:rPr>
              <a:t>All 8 participants were at high risk of emergent LEN resistance: no fully active drugs in OBR (n=4)</a:t>
            </a:r>
          </a:p>
          <a:p>
            <a:pPr algn="l"/>
            <a:r>
              <a:rPr lang="en-US" sz="1200" b="0" i="0" u="none" strike="noStrike" baseline="0" dirty="0">
                <a:solidFill>
                  <a:srgbClr val="000000"/>
                </a:solidFill>
                <a:latin typeface="ArialMT"/>
              </a:rPr>
              <a:t>or inadequate adherence to OBR (n=4)</a:t>
            </a:r>
          </a:p>
          <a:p>
            <a:pPr algn="l"/>
            <a:r>
              <a:rPr lang="en-US" sz="1200" b="0" i="0" u="none" strike="noStrike" baseline="0" dirty="0">
                <a:solidFill>
                  <a:srgbClr val="0003E6"/>
                </a:solidFill>
                <a:latin typeface="ArialMT"/>
              </a:rPr>
              <a:t>– </a:t>
            </a:r>
            <a:r>
              <a:rPr lang="en-US" sz="1200" b="0" i="0" u="none" strike="noStrike" baseline="0" dirty="0">
                <a:solidFill>
                  <a:srgbClr val="000000"/>
                </a:solidFill>
                <a:latin typeface="ArialMT"/>
              </a:rPr>
              <a:t>3 participants resuppressed at a later visit: 1 without and 2 with OBR change</a:t>
            </a:r>
            <a:endParaRPr lang="en-US" sz="1200" dirty="0"/>
          </a:p>
        </p:txBody>
      </p:sp>
      <p:sp>
        <p:nvSpPr>
          <p:cNvPr id="4" name="Slide Number Placeholder 3"/>
          <p:cNvSpPr>
            <a:spLocks noGrp="1"/>
          </p:cNvSpPr>
          <p:nvPr>
            <p:ph type="sldNum" sz="quarter" idx="5"/>
          </p:nvPr>
        </p:nvSpPr>
        <p:spPr/>
        <p:txBody>
          <a:bodyPr/>
          <a:lstStyle/>
          <a:p>
            <a:fld id="{F264BA1E-6AC7-4534-AA62-D6AA5C834DC4}" type="slidenum">
              <a:rPr lang="en-US" smtClean="0"/>
              <a:t>9</a:t>
            </a:fld>
            <a:endParaRPr lang="en-US" dirty="0"/>
          </a:p>
        </p:txBody>
      </p:sp>
    </p:spTree>
    <p:extLst>
      <p:ext uri="{BB962C8B-B14F-4D97-AF65-F5344CB8AC3E}">
        <p14:creationId xmlns:p14="http://schemas.microsoft.com/office/powerpoint/2010/main" val="359170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Emergent LEN resistance in 3/157 participants (2%) through Week 80 – 1 participant (TG 1) developed Q67H + K70R at Week 80 – 1 participant (TG 2) developed M184M/I in reverse transcriptase prior to Q67H + K70R in capsid at Week 10 – 1 participant (TG 3) developed Q67H in capsid at Week 54 with subsequent emergence of K70R, and demonstrated nonadherence by pill count and drug levels</a:t>
            </a:r>
          </a:p>
          <a:p>
            <a:r>
              <a:rPr lang="en-US" dirty="0"/>
              <a:t>  No serious AEs related to study drug ♦  No Grade 4 AEs related to study drug ♦  No discontinuations due to non-ISR AEs ♦  Gastrointestinal AEs: SC LEN (TG 1+2) vs oral LEN (TG 3) – Nausea: 14% vs 12% – Diarrhea: 10% vs 12% – Vomiting: 5% vs 10%</a:t>
            </a:r>
          </a:p>
          <a:p>
            <a:r>
              <a:rPr lang="en-US" dirty="0"/>
              <a:t>♦  LEN-related ISRs were mostly mild to moderate – 1 Grade 3 ISR (nodule) after the 2nd SC dose ♦  4 participants discontinued due to ISRs: – 3 due to induration (all Grade 1; 2 after the 1st SC dose and 1 after the 3rd SC dose) – 1 due to erythema and swelling (Grade 1 after the 2nd SC dose)</a:t>
            </a:r>
          </a:p>
          <a:p>
            <a:endParaRPr lang="en-US" dirty="0"/>
          </a:p>
          <a:p>
            <a:r>
              <a:rPr lang="pt-BR" dirty="0"/>
              <a:t>Mean change (n) Mean change (n) 2.4 (49) 3.9 (49) 4.7 (48) TG 2: n = 53 2.0 (51) 2.9 (47) 2.6 (42) TG 3: n = 52 3.8 (50) 4.3 (48) 4.7 (46) TG 4: n = 25 TG 1: n = 52 TG 2: n = 53 TG 3: n = 52 TG 4: n = 25 1.7 (25) 3.2 (23) 4.7 (24)</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10</a:t>
            </a:fld>
            <a:endParaRPr lang="en-US" dirty="0"/>
          </a:p>
        </p:txBody>
      </p:sp>
    </p:spTree>
    <p:extLst>
      <p:ext uri="{BB962C8B-B14F-4D97-AF65-F5344CB8AC3E}">
        <p14:creationId xmlns:p14="http://schemas.microsoft.com/office/powerpoint/2010/main" val="1197777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title"/>
          </p:nvPr>
        </p:nvSpPr>
        <p:spPr/>
        <p:txBody>
          <a:bodyPr lIns="0" tIns="0" rIns="0" bIns="0"/>
          <a:lstStyle>
            <a:lvl1pPr>
              <a:defRPr sz="3300" b="1" i="0">
                <a:solidFill>
                  <a:srgbClr val="00808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1983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3" name="Holder 3"/>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89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4"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 id="2147483811" r:id="rId12"/>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oi.org/10.3389/fimmu.2021.71004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nature.com/nm"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croiwebcasts.org/console/player/51661?mediaType=slideVideo&amp;" TargetMode="External"/><Relationship Id="rId2" Type="http://schemas.openxmlformats.org/officeDocument/2006/relationships/hyperlink" Target="https://www.croiwebcasts.org/console/player/51507?mediaType=slideVideo&amp;" TargetMode="External"/><Relationship Id="rId1" Type="http://schemas.openxmlformats.org/officeDocument/2006/relationships/slideLayout" Target="../slideLayouts/slideLayout2.xml"/><Relationship Id="rId4" Type="http://schemas.openxmlformats.org/officeDocument/2006/relationships/hyperlink" Target="https://www.croiwebcasts.org/console/player/51774?mediaType=slideVideo&amp;"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3389/fimmu.2021.710044"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hivinfo.nih.gov/understanding-hiv/infographics/fda-approval-hiv-medicines" TargetMode="Externa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www.scaetc.org/" TargetMode="External"/><Relationship Id="rId3" Type="http://schemas.openxmlformats.org/officeDocument/2006/relationships/hyperlink" Target="http://nccc.ucsf.edu/" TargetMode="External"/><Relationship Id="rId7" Type="http://schemas.openxmlformats.org/officeDocument/2006/relationships/hyperlink" Target="mailto:scaetcecho@salud.unm.edu"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mailto:hivecho@salud.unm.edu"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croiwebcasts.org/console/player/47930?mediaType=slideVideo&am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57199" y="1856050"/>
            <a:ext cx="8229599" cy="930650"/>
          </a:xfrm>
        </p:spPr>
        <p:txBody>
          <a:bodyPr/>
          <a:lstStyle/>
          <a:p>
            <a:pPr algn="ctr"/>
            <a:r>
              <a:rPr lang="en-US" sz="3600" b="1" dirty="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The Future of HIV Treatment and Cure</a:t>
            </a:r>
            <a:endParaRPr lang="en-US" sz="3600" b="1" dirty="0"/>
          </a:p>
        </p:txBody>
      </p:sp>
      <p:sp>
        <p:nvSpPr>
          <p:cNvPr id="7" name="object 5"/>
          <p:cNvSpPr txBox="1">
            <a:spLocks noGrp="1"/>
          </p:cNvSpPr>
          <p:nvPr>
            <p:ph type="subTitle" idx="1"/>
          </p:nvPr>
        </p:nvSpPr>
        <p:spPr>
          <a:xfrm>
            <a:off x="571500" y="2886466"/>
            <a:ext cx="8000998" cy="812530"/>
          </a:xfrm>
          <a:prstGeom prst="rect">
            <a:avLst/>
          </a:prstGeom>
        </p:spPr>
        <p:txBody>
          <a:bodyPr vert="horz" wrap="square" lIns="0" tIns="0" rIns="0" bIns="0" rtlCol="0">
            <a:spAutoFit/>
          </a:bodyPr>
          <a:lstStyle/>
          <a:p>
            <a:pPr algn="ctr"/>
            <a:r>
              <a:rPr lang="en-US" sz="2400" b="1" dirty="0">
                <a:solidFill>
                  <a:schemeClr val="tx1"/>
                </a:solidFill>
              </a:rPr>
              <a:t>Linda Gorgos, MD, MSc, FIDSA</a:t>
            </a:r>
          </a:p>
          <a:p>
            <a:pPr algn="ctr"/>
            <a:r>
              <a:rPr lang="en-US" sz="2400" dirty="0">
                <a:solidFill>
                  <a:schemeClr val="tx1"/>
                </a:solidFill>
              </a:rPr>
              <a:t>AXCES Research Group</a:t>
            </a:r>
            <a:endParaRPr lang="en-US" dirty="0">
              <a:latin typeface="Calibri"/>
              <a:cs typeface="Calibri"/>
            </a:endParaRPr>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2" name="Slide Number Placeholder 1"/>
          <p:cNvSpPr>
            <a:spLocks noGrp="1"/>
          </p:cNvSpPr>
          <p:nvPr>
            <p:ph type="sldNum" sz="quarter" idx="12"/>
          </p:nvPr>
        </p:nvSpPr>
        <p:spPr/>
        <p:txBody>
          <a:bodyPr/>
          <a:lstStyle/>
          <a:p>
            <a:fld id="{6E2D2B3B-882E-40F3-A32F-6DD516915044}" type="slidenum">
              <a:rPr lang="en-US" smtClean="0"/>
              <a:pPr/>
              <a:t>1</a:t>
            </a:fld>
            <a:endParaRPr lang="en-US" dirty="0"/>
          </a:p>
        </p:txBody>
      </p:sp>
      <p:pic>
        <p:nvPicPr>
          <p:cNvPr id="5" name="Picture 5" descr="Text, logo&#10;&#10;Description automatically generated">
            <a:extLst>
              <a:ext uri="{FF2B5EF4-FFF2-40B4-BE49-F238E27FC236}">
                <a16:creationId xmlns:a16="http://schemas.microsoft.com/office/drawing/2014/main" id="{763D3CCD-D956-C0A8-2CB1-06CC64FF514C}"/>
              </a:ext>
            </a:extLst>
          </p:cNvPr>
          <p:cNvPicPr>
            <a:picLocks noChangeAspect="1"/>
          </p:cNvPicPr>
          <p:nvPr/>
        </p:nvPicPr>
        <p:blipFill>
          <a:blip r:embed="rId3"/>
          <a:stretch>
            <a:fillRect/>
          </a:stretch>
        </p:blipFill>
        <p:spPr>
          <a:xfrm>
            <a:off x="7134638" y="38022"/>
            <a:ext cx="1890092" cy="1323717"/>
          </a:xfrm>
          <a:prstGeom prst="rect">
            <a:avLst/>
          </a:prstGeom>
        </p:spPr>
      </p:pic>
    </p:spTree>
    <p:extLst>
      <p:ext uri="{BB962C8B-B14F-4D97-AF65-F5344CB8AC3E}">
        <p14:creationId xmlns:p14="http://schemas.microsoft.com/office/powerpoint/2010/main" val="302894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9142E-1721-97FA-09D6-4398E503DD03}"/>
              </a:ext>
            </a:extLst>
          </p:cNvPr>
          <p:cNvSpPr>
            <a:spLocks noGrp="1"/>
          </p:cNvSpPr>
          <p:nvPr>
            <p:ph type="title"/>
          </p:nvPr>
        </p:nvSpPr>
        <p:spPr>
          <a:xfrm>
            <a:off x="138149" y="244622"/>
            <a:ext cx="2981569" cy="584775"/>
          </a:xfrm>
        </p:spPr>
        <p:txBody>
          <a:bodyPr/>
          <a:lstStyle/>
          <a:p>
            <a:r>
              <a:rPr lang="en-US" b="1" dirty="0"/>
              <a:t>CALIBRATE</a:t>
            </a:r>
          </a:p>
        </p:txBody>
      </p:sp>
      <p:sp>
        <p:nvSpPr>
          <p:cNvPr id="4" name="Slide Number Placeholder 3">
            <a:extLst>
              <a:ext uri="{FF2B5EF4-FFF2-40B4-BE49-F238E27FC236}">
                <a16:creationId xmlns:a16="http://schemas.microsoft.com/office/drawing/2014/main" id="{7B749121-A424-252F-A44C-DAEAEFE00421}"/>
              </a:ext>
            </a:extLst>
          </p:cNvPr>
          <p:cNvSpPr>
            <a:spLocks noGrp="1"/>
          </p:cNvSpPr>
          <p:nvPr>
            <p:ph type="sldNum" sz="quarter" idx="12"/>
          </p:nvPr>
        </p:nvSpPr>
        <p:spPr/>
        <p:txBody>
          <a:bodyPr/>
          <a:lstStyle/>
          <a:p>
            <a:fld id="{6E2D2B3B-882E-40F3-A32F-6DD516915044}" type="slidenum">
              <a:rPr lang="en-US" smtClean="0"/>
              <a:pPr/>
              <a:t>10</a:t>
            </a:fld>
            <a:endParaRPr lang="en-US"/>
          </a:p>
        </p:txBody>
      </p:sp>
      <p:sp>
        <p:nvSpPr>
          <p:cNvPr id="6" name="TextBox 5">
            <a:extLst>
              <a:ext uri="{FF2B5EF4-FFF2-40B4-BE49-F238E27FC236}">
                <a16:creationId xmlns:a16="http://schemas.microsoft.com/office/drawing/2014/main" id="{19F7002D-A50E-5645-C76F-A1F637B878C3}"/>
              </a:ext>
            </a:extLst>
          </p:cNvPr>
          <p:cNvSpPr txBox="1"/>
          <p:nvPr/>
        </p:nvSpPr>
        <p:spPr>
          <a:xfrm>
            <a:off x="1232171" y="4746191"/>
            <a:ext cx="7389091" cy="415498"/>
          </a:xfrm>
          <a:prstGeom prst="rect">
            <a:avLst/>
          </a:prstGeom>
          <a:noFill/>
        </p:spPr>
        <p:txBody>
          <a:bodyPr wrap="square" rtlCol="0">
            <a:spAutoFit/>
          </a:bodyPr>
          <a:lstStyle/>
          <a:p>
            <a:pPr algn="ctr"/>
            <a:r>
              <a:rPr lang="en-US" sz="1050" dirty="0" err="1">
                <a:solidFill>
                  <a:schemeClr val="bg1"/>
                </a:solidFill>
              </a:rPr>
              <a:t>Hagins</a:t>
            </a:r>
            <a:r>
              <a:rPr lang="en-US" sz="1050" dirty="0">
                <a:solidFill>
                  <a:schemeClr val="bg1"/>
                </a:solidFill>
              </a:rPr>
              <a:t> D et al, Long-Acting </a:t>
            </a:r>
            <a:r>
              <a:rPr lang="en-US" sz="1050" dirty="0" err="1">
                <a:solidFill>
                  <a:schemeClr val="bg1"/>
                </a:solidFill>
              </a:rPr>
              <a:t>Lenacapavir</a:t>
            </a:r>
            <a:r>
              <a:rPr lang="en-US" sz="1050" dirty="0">
                <a:solidFill>
                  <a:schemeClr val="bg1"/>
                </a:solidFill>
              </a:rPr>
              <a:t> in a Combination Regimen for Treatment Naïve PWH: Week 80. CROI 2023, Abstract 522</a:t>
            </a:r>
          </a:p>
        </p:txBody>
      </p:sp>
      <p:sp>
        <p:nvSpPr>
          <p:cNvPr id="7" name="TextBox 6">
            <a:extLst>
              <a:ext uri="{FF2B5EF4-FFF2-40B4-BE49-F238E27FC236}">
                <a16:creationId xmlns:a16="http://schemas.microsoft.com/office/drawing/2014/main" id="{5AD5F11D-F224-303B-D661-4FB022F74B3B}"/>
              </a:ext>
            </a:extLst>
          </p:cNvPr>
          <p:cNvSpPr txBox="1"/>
          <p:nvPr/>
        </p:nvSpPr>
        <p:spPr>
          <a:xfrm>
            <a:off x="3048000" y="209550"/>
            <a:ext cx="6011297" cy="707886"/>
          </a:xfrm>
          <a:prstGeom prst="rect">
            <a:avLst/>
          </a:prstGeom>
          <a:noFill/>
          <a:ln>
            <a:solidFill>
              <a:schemeClr val="tx1"/>
            </a:solidFill>
          </a:ln>
        </p:spPr>
        <p:txBody>
          <a:bodyPr wrap="square" rtlCol="0">
            <a:spAutoFit/>
          </a:bodyPr>
          <a:lstStyle/>
          <a:p>
            <a:pPr algn="ctr"/>
            <a:r>
              <a:rPr lang="en-US" sz="2000" dirty="0">
                <a:solidFill>
                  <a:schemeClr val="tx1"/>
                </a:solidFill>
              </a:rPr>
              <a:t>Treatment naïve, median age 29, </a:t>
            </a:r>
          </a:p>
          <a:p>
            <a:pPr algn="ctr"/>
            <a:r>
              <a:rPr lang="en-US" sz="2000" dirty="0">
                <a:solidFill>
                  <a:schemeClr val="tx1"/>
                </a:solidFill>
              </a:rPr>
              <a:t>median CD4=437, 15% with VL &gt;100,000</a:t>
            </a:r>
            <a:endParaRPr lang="en-US" sz="2000" dirty="0"/>
          </a:p>
        </p:txBody>
      </p:sp>
      <p:pic>
        <p:nvPicPr>
          <p:cNvPr id="15" name="Content Placeholder 14">
            <a:extLst>
              <a:ext uri="{FF2B5EF4-FFF2-40B4-BE49-F238E27FC236}">
                <a16:creationId xmlns:a16="http://schemas.microsoft.com/office/drawing/2014/main" id="{EF8EFB30-421A-A628-9F77-C86ED1154042}"/>
              </a:ext>
            </a:extLst>
          </p:cNvPr>
          <p:cNvPicPr>
            <a:picLocks noGrp="1" noChangeAspect="1"/>
          </p:cNvPicPr>
          <p:nvPr>
            <p:ph idx="1"/>
          </p:nvPr>
        </p:nvPicPr>
        <p:blipFill rotWithShape="1">
          <a:blip r:embed="rId3"/>
          <a:srcRect l="2189" t="28007" r="64435" b="24493"/>
          <a:stretch/>
        </p:blipFill>
        <p:spPr>
          <a:xfrm>
            <a:off x="463826" y="884276"/>
            <a:ext cx="8216348" cy="3758542"/>
          </a:xfrm>
        </p:spPr>
      </p:pic>
    </p:spTree>
    <p:extLst>
      <p:ext uri="{BB962C8B-B14F-4D97-AF65-F5344CB8AC3E}">
        <p14:creationId xmlns:p14="http://schemas.microsoft.com/office/powerpoint/2010/main" val="183640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9142E-1721-97FA-09D6-4398E503DD03}"/>
              </a:ext>
            </a:extLst>
          </p:cNvPr>
          <p:cNvSpPr>
            <a:spLocks noGrp="1"/>
          </p:cNvSpPr>
          <p:nvPr>
            <p:ph type="title"/>
          </p:nvPr>
        </p:nvSpPr>
        <p:spPr>
          <a:xfrm>
            <a:off x="334959" y="90566"/>
            <a:ext cx="8315569" cy="857250"/>
          </a:xfrm>
        </p:spPr>
        <p:txBody>
          <a:bodyPr/>
          <a:lstStyle/>
          <a:p>
            <a:r>
              <a:rPr lang="en-US" b="1" dirty="0"/>
              <a:t>CALIBRATE</a:t>
            </a:r>
          </a:p>
        </p:txBody>
      </p:sp>
      <p:pic>
        <p:nvPicPr>
          <p:cNvPr id="11" name="Content Placeholder 10">
            <a:extLst>
              <a:ext uri="{FF2B5EF4-FFF2-40B4-BE49-F238E27FC236}">
                <a16:creationId xmlns:a16="http://schemas.microsoft.com/office/drawing/2014/main" id="{F5539FB3-0D98-6494-32F4-2B3DBBA576A1}"/>
              </a:ext>
            </a:extLst>
          </p:cNvPr>
          <p:cNvPicPr>
            <a:picLocks noGrp="1" noChangeAspect="1"/>
          </p:cNvPicPr>
          <p:nvPr>
            <p:ph sz="half" idx="1"/>
          </p:nvPr>
        </p:nvPicPr>
        <p:blipFill rotWithShape="1">
          <a:blip r:embed="rId3"/>
          <a:srcRect l="64616" t="24665" r="14322" b="39679"/>
          <a:stretch/>
        </p:blipFill>
        <p:spPr>
          <a:xfrm>
            <a:off x="4026354" y="38256"/>
            <a:ext cx="5063599" cy="2838293"/>
          </a:xfrm>
        </p:spPr>
      </p:pic>
      <p:sp>
        <p:nvSpPr>
          <p:cNvPr id="3" name="Content Placeholder 2">
            <a:extLst>
              <a:ext uri="{FF2B5EF4-FFF2-40B4-BE49-F238E27FC236}">
                <a16:creationId xmlns:a16="http://schemas.microsoft.com/office/drawing/2014/main" id="{57E21017-8318-8938-474A-26EA461E9300}"/>
              </a:ext>
            </a:extLst>
          </p:cNvPr>
          <p:cNvSpPr>
            <a:spLocks noGrp="1"/>
          </p:cNvSpPr>
          <p:nvPr>
            <p:ph sz="half" idx="2"/>
          </p:nvPr>
        </p:nvSpPr>
        <p:spPr>
          <a:xfrm>
            <a:off x="54047" y="1123950"/>
            <a:ext cx="9026380" cy="3546303"/>
          </a:xfrm>
        </p:spPr>
        <p:txBody>
          <a:bodyPr>
            <a:normAutofit lnSpcReduction="10000"/>
          </a:bodyPr>
          <a:lstStyle/>
          <a:p>
            <a:pPr marL="0" indent="0">
              <a:buNone/>
            </a:pPr>
            <a:r>
              <a:rPr lang="en-US" sz="2000" dirty="0"/>
              <a:t>SC LEN vs oral LEN </a:t>
            </a:r>
          </a:p>
          <a:p>
            <a:pPr marL="342900" lvl="1">
              <a:spcBef>
                <a:spcPts val="0"/>
              </a:spcBef>
            </a:pPr>
            <a:r>
              <a:rPr lang="en-US" sz="1800" dirty="0"/>
              <a:t>Nausea: 14% vs 12% </a:t>
            </a:r>
          </a:p>
          <a:p>
            <a:pPr marL="342900" lvl="1">
              <a:spcBef>
                <a:spcPts val="0"/>
              </a:spcBef>
            </a:pPr>
            <a:r>
              <a:rPr lang="en-US" sz="1800" dirty="0"/>
              <a:t>Diarrhea: 10% vs 12% </a:t>
            </a:r>
          </a:p>
          <a:p>
            <a:pPr marL="342900" lvl="1">
              <a:spcBef>
                <a:spcPts val="0"/>
              </a:spcBef>
            </a:pPr>
            <a:r>
              <a:rPr lang="en-US" sz="1800" dirty="0"/>
              <a:t>Vomiting: 5% vs 10%</a:t>
            </a:r>
          </a:p>
          <a:p>
            <a:pPr marL="0" indent="0">
              <a:buNone/>
            </a:pPr>
            <a:r>
              <a:rPr lang="en-US" sz="2000" dirty="0"/>
              <a:t>Injection site reactions (ISRs)</a:t>
            </a:r>
          </a:p>
          <a:p>
            <a:pPr marL="342900" lvl="1"/>
            <a:r>
              <a:rPr lang="en-US" sz="1800" dirty="0"/>
              <a:t>mostly mild to moderate</a:t>
            </a:r>
          </a:p>
          <a:p>
            <a:pPr marL="342900" lvl="1"/>
            <a:r>
              <a:rPr lang="en-US" sz="1800" dirty="0"/>
              <a:t>4 discontinued: induration (3), erythema &amp; swelling (1)</a:t>
            </a:r>
          </a:p>
          <a:p>
            <a:pPr marL="0" indent="0">
              <a:buNone/>
            </a:pPr>
            <a:r>
              <a:rPr lang="en-US" sz="2000" dirty="0"/>
              <a:t>Emergent LEN resistance in 3/157 (2%) through week 80 </a:t>
            </a:r>
          </a:p>
          <a:p>
            <a:pPr marL="342900" lvl="1"/>
            <a:r>
              <a:rPr lang="en-US" sz="1800" dirty="0"/>
              <a:t>TG 1- Q67H + K70R at week 80 </a:t>
            </a:r>
          </a:p>
          <a:p>
            <a:pPr marL="342900" lvl="1"/>
            <a:r>
              <a:rPr lang="en-US" sz="1800" dirty="0"/>
              <a:t>TG 2- M184M/I in reverse transcriptase prior to Q67H+K70R in capsid (week 10) </a:t>
            </a:r>
          </a:p>
          <a:p>
            <a:pPr marL="342900" lvl="1"/>
            <a:r>
              <a:rPr lang="en-US" sz="1800" dirty="0"/>
              <a:t>TG 3- Q67H in capsid at week 54 with subsequent emergence of K70R, &amp; demonstrated nonadherence by pill count &amp; drug levels</a:t>
            </a:r>
          </a:p>
        </p:txBody>
      </p:sp>
      <p:sp>
        <p:nvSpPr>
          <p:cNvPr id="4" name="Slide Number Placeholder 3">
            <a:extLst>
              <a:ext uri="{FF2B5EF4-FFF2-40B4-BE49-F238E27FC236}">
                <a16:creationId xmlns:a16="http://schemas.microsoft.com/office/drawing/2014/main" id="{7B749121-A424-252F-A44C-DAEAEFE00421}"/>
              </a:ext>
            </a:extLst>
          </p:cNvPr>
          <p:cNvSpPr>
            <a:spLocks noGrp="1"/>
          </p:cNvSpPr>
          <p:nvPr>
            <p:ph type="sldNum" sz="quarter" idx="12"/>
          </p:nvPr>
        </p:nvSpPr>
        <p:spPr/>
        <p:txBody>
          <a:bodyPr/>
          <a:lstStyle/>
          <a:p>
            <a:fld id="{6E2D2B3B-882E-40F3-A32F-6DD516915044}" type="slidenum">
              <a:rPr lang="en-US" smtClean="0"/>
              <a:pPr/>
              <a:t>11</a:t>
            </a:fld>
            <a:endParaRPr lang="en-US"/>
          </a:p>
        </p:txBody>
      </p:sp>
      <p:sp>
        <p:nvSpPr>
          <p:cNvPr id="6" name="TextBox 5">
            <a:extLst>
              <a:ext uri="{FF2B5EF4-FFF2-40B4-BE49-F238E27FC236}">
                <a16:creationId xmlns:a16="http://schemas.microsoft.com/office/drawing/2014/main" id="{19F7002D-A50E-5645-C76F-A1F637B878C3}"/>
              </a:ext>
            </a:extLst>
          </p:cNvPr>
          <p:cNvSpPr txBox="1"/>
          <p:nvPr/>
        </p:nvSpPr>
        <p:spPr>
          <a:xfrm>
            <a:off x="1222389" y="4670253"/>
            <a:ext cx="7389091" cy="415498"/>
          </a:xfrm>
          <a:prstGeom prst="rect">
            <a:avLst/>
          </a:prstGeom>
          <a:noFill/>
        </p:spPr>
        <p:txBody>
          <a:bodyPr wrap="square" rtlCol="0">
            <a:spAutoFit/>
          </a:bodyPr>
          <a:lstStyle/>
          <a:p>
            <a:pPr algn="ctr"/>
            <a:r>
              <a:rPr lang="en-US" sz="1050" dirty="0" err="1">
                <a:solidFill>
                  <a:schemeClr val="bg1"/>
                </a:solidFill>
              </a:rPr>
              <a:t>Hagins</a:t>
            </a:r>
            <a:r>
              <a:rPr lang="en-US" sz="1050" dirty="0">
                <a:solidFill>
                  <a:schemeClr val="bg1"/>
                </a:solidFill>
              </a:rPr>
              <a:t> D et al, Long-Acting </a:t>
            </a:r>
            <a:r>
              <a:rPr lang="en-US" sz="1050" dirty="0" err="1">
                <a:solidFill>
                  <a:schemeClr val="bg1"/>
                </a:solidFill>
              </a:rPr>
              <a:t>Lenacapavir</a:t>
            </a:r>
            <a:r>
              <a:rPr lang="en-US" sz="1050" dirty="0">
                <a:solidFill>
                  <a:schemeClr val="bg1"/>
                </a:solidFill>
              </a:rPr>
              <a:t> in a Combination Regimen for Treatment Naïve PWH: Week 80. CROI 2023, Abstract 522</a:t>
            </a:r>
          </a:p>
        </p:txBody>
      </p:sp>
    </p:spTree>
    <p:extLst>
      <p:ext uri="{BB962C8B-B14F-4D97-AF65-F5344CB8AC3E}">
        <p14:creationId xmlns:p14="http://schemas.microsoft.com/office/powerpoint/2010/main" val="1152717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24CC-7D1C-8AA5-7462-EC6BD9EF1940}"/>
              </a:ext>
            </a:extLst>
          </p:cNvPr>
          <p:cNvSpPr>
            <a:spLocks noGrp="1"/>
          </p:cNvSpPr>
          <p:nvPr>
            <p:ph type="title"/>
          </p:nvPr>
        </p:nvSpPr>
        <p:spPr>
          <a:xfrm>
            <a:off x="180360" y="116909"/>
            <a:ext cx="8315569" cy="550968"/>
          </a:xfrm>
        </p:spPr>
        <p:txBody>
          <a:bodyPr/>
          <a:lstStyle/>
          <a:p>
            <a:r>
              <a:rPr lang="en-US" b="1" dirty="0"/>
              <a:t>Where does LEN fit in?</a:t>
            </a:r>
          </a:p>
        </p:txBody>
      </p:sp>
      <p:sp>
        <p:nvSpPr>
          <p:cNvPr id="5" name="Content Placeholder 4">
            <a:extLst>
              <a:ext uri="{FF2B5EF4-FFF2-40B4-BE49-F238E27FC236}">
                <a16:creationId xmlns:a16="http://schemas.microsoft.com/office/drawing/2014/main" id="{FA3883FF-036D-ACBB-3552-6F5BB8FE70CB}"/>
              </a:ext>
            </a:extLst>
          </p:cNvPr>
          <p:cNvSpPr>
            <a:spLocks noGrp="1"/>
          </p:cNvSpPr>
          <p:nvPr>
            <p:ph sz="half" idx="1"/>
          </p:nvPr>
        </p:nvSpPr>
        <p:spPr>
          <a:xfrm>
            <a:off x="228600" y="819150"/>
            <a:ext cx="4724400" cy="3733800"/>
          </a:xfrm>
          <a:ln w="38100">
            <a:solidFill>
              <a:srgbClr val="7030A0"/>
            </a:solidFill>
          </a:ln>
        </p:spPr>
        <p:txBody>
          <a:bodyPr>
            <a:normAutofit fontScale="70000" lnSpcReduction="20000"/>
          </a:bodyPr>
          <a:lstStyle/>
          <a:p>
            <a:pPr>
              <a:spcBef>
                <a:spcPts val="1200"/>
              </a:spcBef>
            </a:pPr>
            <a:r>
              <a:rPr lang="en-US" dirty="0"/>
              <a:t>Dosing flexibility: oral daily, oral weekly, 6 months (SC)</a:t>
            </a:r>
          </a:p>
          <a:p>
            <a:pPr>
              <a:spcBef>
                <a:spcPts val="1200"/>
              </a:spcBef>
            </a:pPr>
            <a:r>
              <a:rPr lang="en-US" dirty="0"/>
              <a:t>Treatment experienced and virologic failure (VF)</a:t>
            </a:r>
          </a:p>
          <a:p>
            <a:pPr lvl="1">
              <a:spcBef>
                <a:spcPts val="300"/>
              </a:spcBef>
            </a:pPr>
            <a:r>
              <a:rPr lang="en-US" sz="2600" dirty="0"/>
              <a:t>Replace other “last effort” ARVs</a:t>
            </a:r>
          </a:p>
          <a:p>
            <a:pPr>
              <a:spcBef>
                <a:spcPts val="1200"/>
              </a:spcBef>
            </a:pPr>
            <a:r>
              <a:rPr lang="en-US" dirty="0"/>
              <a:t>Treatment simplification</a:t>
            </a:r>
          </a:p>
          <a:p>
            <a:pPr lvl="1">
              <a:spcBef>
                <a:spcPts val="300"/>
              </a:spcBef>
            </a:pPr>
            <a:r>
              <a:rPr lang="en-US" sz="2600" dirty="0"/>
              <a:t>Replace more toxic meds</a:t>
            </a:r>
          </a:p>
          <a:p>
            <a:pPr lvl="1">
              <a:spcBef>
                <a:spcPts val="300"/>
              </a:spcBef>
            </a:pPr>
            <a:r>
              <a:rPr lang="en-US" sz="2600" dirty="0"/>
              <a:t>Reduce pill burden</a:t>
            </a:r>
          </a:p>
          <a:p>
            <a:pPr lvl="1">
              <a:spcBef>
                <a:spcPts val="300"/>
              </a:spcBef>
            </a:pPr>
            <a:r>
              <a:rPr lang="en-US" sz="2600" dirty="0"/>
              <a:t>Potential 2 drug regimens</a:t>
            </a:r>
          </a:p>
          <a:p>
            <a:pPr>
              <a:spcBef>
                <a:spcPts val="1200"/>
              </a:spcBef>
            </a:pPr>
            <a:r>
              <a:rPr lang="en-US" dirty="0"/>
              <a:t>Treatment naïve</a:t>
            </a:r>
          </a:p>
          <a:p>
            <a:pPr lvl="1">
              <a:spcBef>
                <a:spcPts val="300"/>
              </a:spcBef>
            </a:pPr>
            <a:r>
              <a:rPr lang="en-US" sz="2600" dirty="0"/>
              <a:t>Potential 2-drug regimen</a:t>
            </a:r>
          </a:p>
          <a:p>
            <a:pPr>
              <a:spcBef>
                <a:spcPts val="1200"/>
              </a:spcBef>
            </a:pPr>
            <a:r>
              <a:rPr lang="en-US" dirty="0"/>
              <a:t>Less bone and renal toxicity</a:t>
            </a:r>
          </a:p>
        </p:txBody>
      </p:sp>
      <p:sp>
        <p:nvSpPr>
          <p:cNvPr id="6" name="Content Placeholder 5">
            <a:extLst>
              <a:ext uri="{FF2B5EF4-FFF2-40B4-BE49-F238E27FC236}">
                <a16:creationId xmlns:a16="http://schemas.microsoft.com/office/drawing/2014/main" id="{0A2E0292-8721-C14E-2389-AF415197264D}"/>
              </a:ext>
            </a:extLst>
          </p:cNvPr>
          <p:cNvSpPr>
            <a:spLocks noGrp="1"/>
          </p:cNvSpPr>
          <p:nvPr>
            <p:ph sz="half" idx="2"/>
          </p:nvPr>
        </p:nvSpPr>
        <p:spPr>
          <a:xfrm>
            <a:off x="5181600" y="819150"/>
            <a:ext cx="3733800" cy="3733800"/>
          </a:xfrm>
          <a:ln w="38100">
            <a:solidFill>
              <a:srgbClr val="00B0F0"/>
            </a:solidFill>
          </a:ln>
        </p:spPr>
        <p:txBody>
          <a:bodyPr/>
          <a:lstStyle/>
          <a:p>
            <a:pPr marL="114300" indent="0">
              <a:buNone/>
            </a:pPr>
            <a:r>
              <a:rPr lang="en-US" sz="2400" dirty="0"/>
              <a:t>Questions for the future…..</a:t>
            </a:r>
          </a:p>
          <a:p>
            <a:pPr lvl="1"/>
            <a:r>
              <a:rPr lang="en-US" sz="2000" dirty="0"/>
              <a:t>Barrier to resistance</a:t>
            </a:r>
          </a:p>
          <a:p>
            <a:pPr lvl="1"/>
            <a:r>
              <a:rPr lang="en-US" sz="2000" dirty="0"/>
              <a:t>Metabolic impact</a:t>
            </a:r>
          </a:p>
          <a:p>
            <a:pPr lvl="1"/>
            <a:r>
              <a:rPr lang="en-US" sz="2000" dirty="0"/>
              <a:t>Impact on weight gain across multiple populations</a:t>
            </a:r>
          </a:p>
          <a:p>
            <a:pPr lvl="1"/>
            <a:r>
              <a:rPr lang="en-US" sz="2000" dirty="0"/>
              <a:t>Role in long-acting </a:t>
            </a:r>
            <a:r>
              <a:rPr lang="en-US" sz="2000" dirty="0" err="1"/>
              <a:t>PrEP</a:t>
            </a:r>
            <a:endParaRPr lang="en-US" sz="2000" dirty="0"/>
          </a:p>
          <a:p>
            <a:pPr marL="411480" lvl="1" indent="0">
              <a:buNone/>
            </a:pPr>
            <a:endParaRPr lang="en-US" dirty="0"/>
          </a:p>
        </p:txBody>
      </p:sp>
      <p:sp>
        <p:nvSpPr>
          <p:cNvPr id="4" name="Slide Number Placeholder 3">
            <a:extLst>
              <a:ext uri="{FF2B5EF4-FFF2-40B4-BE49-F238E27FC236}">
                <a16:creationId xmlns:a16="http://schemas.microsoft.com/office/drawing/2014/main" id="{40B34CFE-8C79-E6CC-877A-143AD5D4F08A}"/>
              </a:ext>
            </a:extLst>
          </p:cNvPr>
          <p:cNvSpPr>
            <a:spLocks noGrp="1"/>
          </p:cNvSpPr>
          <p:nvPr>
            <p:ph type="sldNum" sz="quarter" idx="12"/>
          </p:nvPr>
        </p:nvSpPr>
        <p:spPr/>
        <p:txBody>
          <a:bodyPr/>
          <a:lstStyle/>
          <a:p>
            <a:fld id="{6E2D2B3B-882E-40F3-A32F-6DD516915044}" type="slidenum">
              <a:rPr lang="en-US" smtClean="0"/>
              <a:pPr/>
              <a:t>12</a:t>
            </a:fld>
            <a:endParaRPr lang="en-US"/>
          </a:p>
        </p:txBody>
      </p:sp>
    </p:spTree>
    <p:extLst>
      <p:ext uri="{BB962C8B-B14F-4D97-AF65-F5344CB8AC3E}">
        <p14:creationId xmlns:p14="http://schemas.microsoft.com/office/powerpoint/2010/main" val="2193728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455A-4C88-4BB2-34DA-3C8ECEAB71B6}"/>
              </a:ext>
            </a:extLst>
          </p:cNvPr>
          <p:cNvSpPr>
            <a:spLocks noGrp="1"/>
          </p:cNvSpPr>
          <p:nvPr>
            <p:ph type="title"/>
          </p:nvPr>
        </p:nvSpPr>
        <p:spPr>
          <a:xfrm>
            <a:off x="457200" y="205979"/>
            <a:ext cx="8315569" cy="613171"/>
          </a:xfrm>
        </p:spPr>
        <p:txBody>
          <a:bodyPr/>
          <a:lstStyle/>
          <a:p>
            <a:r>
              <a:rPr lang="en-US" sz="2800" b="1" dirty="0"/>
              <a:t>BROADLY NEUTRALIZING ANTIBODIES (</a:t>
            </a:r>
            <a:r>
              <a:rPr lang="en-US" sz="2800" b="1" dirty="0" err="1"/>
              <a:t>bNAbs</a:t>
            </a:r>
            <a:r>
              <a:rPr lang="en-US" sz="2800" b="1" dirty="0"/>
              <a:t>)</a:t>
            </a:r>
          </a:p>
        </p:txBody>
      </p:sp>
      <p:sp>
        <p:nvSpPr>
          <p:cNvPr id="3" name="Content Placeholder 2">
            <a:extLst>
              <a:ext uri="{FF2B5EF4-FFF2-40B4-BE49-F238E27FC236}">
                <a16:creationId xmlns:a16="http://schemas.microsoft.com/office/drawing/2014/main" id="{F777BF44-FCCB-06F6-CC0F-4DF16528E159}"/>
              </a:ext>
            </a:extLst>
          </p:cNvPr>
          <p:cNvSpPr>
            <a:spLocks noGrp="1"/>
          </p:cNvSpPr>
          <p:nvPr>
            <p:ph idx="1"/>
          </p:nvPr>
        </p:nvSpPr>
        <p:spPr>
          <a:xfrm>
            <a:off x="176202" y="895351"/>
            <a:ext cx="3740609" cy="3751818"/>
          </a:xfrm>
        </p:spPr>
        <p:txBody>
          <a:bodyPr>
            <a:normAutofit lnSpcReduction="10000"/>
          </a:bodyPr>
          <a:lstStyle/>
          <a:p>
            <a:pPr>
              <a:spcBef>
                <a:spcPts val="1200"/>
              </a:spcBef>
              <a:buFont typeface="Arial" panose="020B0604020202020204" pitchFamily="34" charset="0"/>
              <a:buChar char="•"/>
            </a:pPr>
            <a:r>
              <a:rPr lang="en-US" sz="1800" dirty="0">
                <a:solidFill>
                  <a:schemeClr val="tx1"/>
                </a:solidFill>
              </a:rPr>
              <a:t>Develop naturally in some people after many years of HIV infection </a:t>
            </a:r>
          </a:p>
          <a:p>
            <a:pPr>
              <a:spcBef>
                <a:spcPts val="1200"/>
              </a:spcBef>
              <a:buFont typeface="Arial" panose="020B0604020202020204" pitchFamily="34" charset="0"/>
              <a:buChar char="•"/>
            </a:pPr>
            <a:r>
              <a:rPr lang="en-US" sz="1800" dirty="0">
                <a:solidFill>
                  <a:schemeClr val="tx1"/>
                </a:solidFill>
              </a:rPr>
              <a:t>Have been shown to neutralize a wide range of HIV variants </a:t>
            </a:r>
          </a:p>
          <a:p>
            <a:pPr>
              <a:spcBef>
                <a:spcPts val="1200"/>
              </a:spcBef>
              <a:buFont typeface="Arial" panose="020B0604020202020204" pitchFamily="34" charset="0"/>
              <a:buChar char="•"/>
            </a:pPr>
            <a:r>
              <a:rPr lang="en-US" sz="1800" dirty="0">
                <a:solidFill>
                  <a:schemeClr val="tx1"/>
                </a:solidFill>
              </a:rPr>
              <a:t>Lab engineered to extend how long they last and make them more potent</a:t>
            </a:r>
          </a:p>
          <a:p>
            <a:pPr>
              <a:spcBef>
                <a:spcPts val="1200"/>
              </a:spcBef>
              <a:buFont typeface="Arial" panose="020B0604020202020204" pitchFamily="34" charset="0"/>
              <a:buChar char="•"/>
            </a:pPr>
            <a:r>
              <a:rPr lang="en-US" sz="1800" dirty="0">
                <a:solidFill>
                  <a:schemeClr val="tx1"/>
                </a:solidFill>
              </a:rPr>
              <a:t>Roles in treatment &amp; prevention</a:t>
            </a:r>
          </a:p>
          <a:p>
            <a:pPr>
              <a:spcBef>
                <a:spcPts val="1200"/>
              </a:spcBef>
              <a:buFont typeface="Arial" panose="020B0604020202020204" pitchFamily="34" charset="0"/>
              <a:buChar char="•"/>
            </a:pPr>
            <a:r>
              <a:rPr lang="en-US" sz="1800" dirty="0">
                <a:solidFill>
                  <a:schemeClr val="tx1"/>
                </a:solidFill>
              </a:rPr>
              <a:t>Potential role in immune-mediated clearance of infected cells</a:t>
            </a:r>
          </a:p>
        </p:txBody>
      </p:sp>
      <p:sp>
        <p:nvSpPr>
          <p:cNvPr id="4" name="Slide Number Placeholder 3">
            <a:extLst>
              <a:ext uri="{FF2B5EF4-FFF2-40B4-BE49-F238E27FC236}">
                <a16:creationId xmlns:a16="http://schemas.microsoft.com/office/drawing/2014/main" id="{80FC8628-05F6-8D16-059C-C61A80A324DB}"/>
              </a:ext>
            </a:extLst>
          </p:cNvPr>
          <p:cNvSpPr>
            <a:spLocks noGrp="1"/>
          </p:cNvSpPr>
          <p:nvPr>
            <p:ph type="sldNum" sz="quarter" idx="12"/>
          </p:nvPr>
        </p:nvSpPr>
        <p:spPr/>
        <p:txBody>
          <a:bodyPr/>
          <a:lstStyle/>
          <a:p>
            <a:fld id="{6E2D2B3B-882E-40F3-A32F-6DD516915044}" type="slidenum">
              <a:rPr lang="en-US" smtClean="0"/>
              <a:pPr/>
              <a:t>13</a:t>
            </a:fld>
            <a:endParaRPr lang="en-US"/>
          </a:p>
        </p:txBody>
      </p:sp>
      <p:pic>
        <p:nvPicPr>
          <p:cNvPr id="6" name="Picture 2" descr="Broadly Neutralizing Antibodies for HIV-1 Prevention or Immunotherapy | NEJM">
            <a:extLst>
              <a:ext uri="{FF2B5EF4-FFF2-40B4-BE49-F238E27FC236}">
                <a16:creationId xmlns:a16="http://schemas.microsoft.com/office/drawing/2014/main" id="{502D9216-AF2F-7DBE-2D94-36936CB746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43"/>
          <a:stretch/>
        </p:blipFill>
        <p:spPr bwMode="auto">
          <a:xfrm>
            <a:off x="3916811" y="1352551"/>
            <a:ext cx="5178245" cy="28955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B3C582-A336-1788-4B57-AFA61D6331E1}"/>
              </a:ext>
            </a:extLst>
          </p:cNvPr>
          <p:cNvSpPr txBox="1"/>
          <p:nvPr/>
        </p:nvSpPr>
        <p:spPr>
          <a:xfrm>
            <a:off x="1447800" y="4647169"/>
            <a:ext cx="7239000" cy="461665"/>
          </a:xfrm>
          <a:prstGeom prst="rect">
            <a:avLst/>
          </a:prstGeom>
          <a:noFill/>
        </p:spPr>
        <p:txBody>
          <a:bodyPr wrap="square" rtlCol="0">
            <a:spAutoFit/>
          </a:bodyPr>
          <a:lstStyle/>
          <a:p>
            <a:r>
              <a:rPr lang="en-US" sz="1200" dirty="0">
                <a:solidFill>
                  <a:schemeClr val="bg1"/>
                </a:solidFill>
              </a:rPr>
              <a:t>Hsu et al, </a:t>
            </a:r>
            <a:r>
              <a:rPr lang="en-US" sz="1200" b="0" i="0" dirty="0">
                <a:solidFill>
                  <a:schemeClr val="bg1"/>
                </a:solidFill>
                <a:effectLst/>
                <a:latin typeface="MuseoSans"/>
              </a:rPr>
              <a:t>Front. Immunol., 12 July 2021 Sec. Vaccines and Molecular Therapeutics </a:t>
            </a:r>
            <a:r>
              <a:rPr lang="en-US" sz="1200" b="0" i="0" u="none" strike="noStrike" dirty="0">
                <a:solidFill>
                  <a:schemeClr val="bg1"/>
                </a:solidFill>
                <a:effectLst/>
                <a:latin typeface="MuseoSans"/>
                <a:hlinkClick r:id="rId4">
                  <a:extLst>
                    <a:ext uri="{A12FA001-AC4F-418D-AE19-62706E023703}">
                      <ahyp:hlinkClr xmlns:ahyp="http://schemas.microsoft.com/office/drawing/2018/hyperlinkcolor" val="tx"/>
                    </a:ext>
                  </a:extLst>
                </a:hlinkClick>
              </a:rPr>
              <a:t>https://doi.org/10.3389/fimmu.2021.710044</a:t>
            </a:r>
            <a:r>
              <a:rPr lang="en-US" sz="1200" b="0" i="0" u="none" strike="noStrike" dirty="0">
                <a:solidFill>
                  <a:schemeClr val="bg1"/>
                </a:solidFill>
                <a:effectLst/>
                <a:latin typeface="MuseoSans"/>
              </a:rPr>
              <a:t>;  </a:t>
            </a:r>
            <a:r>
              <a:rPr lang="en-US" sz="1200" dirty="0">
                <a:solidFill>
                  <a:schemeClr val="bg1"/>
                </a:solidFill>
                <a:latin typeface="MuseoSans"/>
              </a:rPr>
              <a:t>Caskey </a:t>
            </a:r>
            <a:r>
              <a:rPr lang="en-US" sz="1200" b="0" i="0" dirty="0">
                <a:solidFill>
                  <a:schemeClr val="bg1"/>
                </a:solidFill>
                <a:effectLst/>
                <a:latin typeface="ff-scala-sans-pro"/>
              </a:rPr>
              <a:t>N </a:t>
            </a:r>
            <a:r>
              <a:rPr lang="en-US" sz="1200" b="0" i="0" dirty="0" err="1">
                <a:solidFill>
                  <a:schemeClr val="bg1"/>
                </a:solidFill>
                <a:effectLst/>
                <a:latin typeface="ff-scala-sans-pro"/>
              </a:rPr>
              <a:t>Engl</a:t>
            </a:r>
            <a:r>
              <a:rPr lang="en-US" sz="1200" b="0" i="0" dirty="0">
                <a:solidFill>
                  <a:schemeClr val="bg1"/>
                </a:solidFill>
                <a:effectLst/>
                <a:latin typeface="ff-scala-sans-pro"/>
              </a:rPr>
              <a:t> J Med 2016; 375:2019-2021</a:t>
            </a:r>
            <a:endParaRPr lang="en-US" sz="1400" dirty="0">
              <a:solidFill>
                <a:schemeClr val="bg1"/>
              </a:solidFill>
            </a:endParaRPr>
          </a:p>
        </p:txBody>
      </p:sp>
    </p:spTree>
    <p:extLst>
      <p:ext uri="{BB962C8B-B14F-4D97-AF65-F5344CB8AC3E}">
        <p14:creationId xmlns:p14="http://schemas.microsoft.com/office/powerpoint/2010/main" val="1257504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4833544-69BE-CD16-2F35-34C93659FD8A}"/>
              </a:ext>
            </a:extLst>
          </p:cNvPr>
          <p:cNvSpPr/>
          <p:nvPr/>
        </p:nvSpPr>
        <p:spPr>
          <a:xfrm>
            <a:off x="76200" y="842756"/>
            <a:ext cx="3612710" cy="3767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554D69-8750-CAFE-0BFF-D987D26307EC}"/>
              </a:ext>
            </a:extLst>
          </p:cNvPr>
          <p:cNvSpPr>
            <a:spLocks noGrp="1"/>
          </p:cNvSpPr>
          <p:nvPr>
            <p:ph type="title"/>
          </p:nvPr>
        </p:nvSpPr>
        <p:spPr>
          <a:xfrm>
            <a:off x="197290" y="104474"/>
            <a:ext cx="8623228" cy="821680"/>
          </a:xfrm>
        </p:spPr>
        <p:txBody>
          <a:bodyPr/>
          <a:lstStyle/>
          <a:p>
            <a:r>
              <a:rPr lang="en-US" sz="3600" b="1" dirty="0"/>
              <a:t>LEN with </a:t>
            </a:r>
            <a:r>
              <a:rPr lang="en-US" sz="3600" b="1" dirty="0" err="1"/>
              <a:t>bNAbs</a:t>
            </a:r>
            <a:r>
              <a:rPr lang="en-US" sz="3600" b="1" dirty="0"/>
              <a:t> GS-5423 and GS-2872</a:t>
            </a:r>
          </a:p>
        </p:txBody>
      </p:sp>
      <p:pic>
        <p:nvPicPr>
          <p:cNvPr id="6" name="Content Placeholder 5">
            <a:extLst>
              <a:ext uri="{FF2B5EF4-FFF2-40B4-BE49-F238E27FC236}">
                <a16:creationId xmlns:a16="http://schemas.microsoft.com/office/drawing/2014/main" id="{2454AB5B-0AF8-55E1-1914-9EDAA6DACB67}"/>
              </a:ext>
            </a:extLst>
          </p:cNvPr>
          <p:cNvPicPr>
            <a:picLocks noGrp="1" noChangeAspect="1"/>
          </p:cNvPicPr>
          <p:nvPr>
            <p:ph idx="1"/>
          </p:nvPr>
        </p:nvPicPr>
        <p:blipFill rotWithShape="1">
          <a:blip r:embed="rId3"/>
          <a:srcRect l="61475" t="19081" r="4531" b="12542"/>
          <a:stretch/>
        </p:blipFill>
        <p:spPr>
          <a:xfrm>
            <a:off x="3762375" y="993050"/>
            <a:ext cx="5335519" cy="3467100"/>
          </a:xfrm>
        </p:spPr>
      </p:pic>
      <p:sp>
        <p:nvSpPr>
          <p:cNvPr id="4" name="Slide Number Placeholder 3">
            <a:extLst>
              <a:ext uri="{FF2B5EF4-FFF2-40B4-BE49-F238E27FC236}">
                <a16:creationId xmlns:a16="http://schemas.microsoft.com/office/drawing/2014/main" id="{1742CAE5-8F20-F607-E13D-7CAA7B433714}"/>
              </a:ext>
            </a:extLst>
          </p:cNvPr>
          <p:cNvSpPr>
            <a:spLocks noGrp="1"/>
          </p:cNvSpPr>
          <p:nvPr>
            <p:ph type="sldNum" sz="quarter" idx="12"/>
          </p:nvPr>
        </p:nvSpPr>
        <p:spPr/>
        <p:txBody>
          <a:bodyPr/>
          <a:lstStyle/>
          <a:p>
            <a:fld id="{6E2D2B3B-882E-40F3-A32F-6DD516915044}" type="slidenum">
              <a:rPr lang="en-US" smtClean="0"/>
              <a:pPr/>
              <a:t>14</a:t>
            </a:fld>
            <a:endParaRPr lang="en-US"/>
          </a:p>
        </p:txBody>
      </p:sp>
      <p:sp>
        <p:nvSpPr>
          <p:cNvPr id="7" name="Content Placeholder 2">
            <a:extLst>
              <a:ext uri="{FF2B5EF4-FFF2-40B4-BE49-F238E27FC236}">
                <a16:creationId xmlns:a16="http://schemas.microsoft.com/office/drawing/2014/main" id="{D1A79D98-A020-FE1B-1B15-D91D7219C9C7}"/>
              </a:ext>
            </a:extLst>
          </p:cNvPr>
          <p:cNvSpPr txBox="1">
            <a:spLocks/>
          </p:cNvSpPr>
          <p:nvPr/>
        </p:nvSpPr>
        <p:spPr>
          <a:xfrm>
            <a:off x="76200" y="842756"/>
            <a:ext cx="3686175" cy="3767688"/>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228600" indent="-171450">
              <a:spcBef>
                <a:spcPts val="600"/>
              </a:spcBef>
            </a:pPr>
            <a:r>
              <a:rPr lang="en-US" sz="1700" dirty="0"/>
              <a:t>Viral suppression ≥18 </a:t>
            </a:r>
            <a:r>
              <a:rPr lang="en-US" sz="1700" dirty="0" err="1"/>
              <a:t>mos</a:t>
            </a:r>
            <a:r>
              <a:rPr lang="en-US" sz="1700" dirty="0"/>
              <a:t> on oral ART, CD4 ≥ 500, susceptible to both </a:t>
            </a:r>
            <a:r>
              <a:rPr lang="en-US" sz="1700" dirty="0" err="1"/>
              <a:t>bNAbs</a:t>
            </a:r>
            <a:endParaRPr lang="en-US" sz="1700" dirty="0"/>
          </a:p>
          <a:p>
            <a:pPr marL="228600" indent="-171450">
              <a:spcBef>
                <a:spcPts val="600"/>
              </a:spcBef>
            </a:pPr>
            <a:r>
              <a:rPr lang="en-US" sz="1700" dirty="0"/>
              <a:t>Treated w/ LEN SC + 2 monoclonal Abs (3BNC117-LS and 10-1074-LS) for 26 </a:t>
            </a:r>
            <a:r>
              <a:rPr lang="en-US" sz="1700" dirty="0" err="1"/>
              <a:t>wks</a:t>
            </a:r>
            <a:r>
              <a:rPr lang="en-US" sz="1700" dirty="0"/>
              <a:t> then restarted oral ART</a:t>
            </a:r>
          </a:p>
          <a:p>
            <a:pPr marL="228600" indent="-171450">
              <a:spcBef>
                <a:spcPts val="600"/>
              </a:spcBef>
            </a:pPr>
            <a:r>
              <a:rPr lang="en-US" sz="1700" dirty="0"/>
              <a:t>Pyruvate Kinase (PK) data: Therapeutic concentration of </a:t>
            </a:r>
            <a:r>
              <a:rPr lang="en-US" sz="1700" dirty="0" err="1"/>
              <a:t>bNAbs</a:t>
            </a:r>
            <a:r>
              <a:rPr lang="en-US" sz="1700" dirty="0"/>
              <a:t> &amp; LEN maintained in all thru </a:t>
            </a:r>
            <a:r>
              <a:rPr lang="en-US" sz="1700" dirty="0" err="1"/>
              <a:t>wk</a:t>
            </a:r>
            <a:r>
              <a:rPr lang="en-US" sz="1700" dirty="0"/>
              <a:t> 26</a:t>
            </a:r>
          </a:p>
          <a:p>
            <a:pPr marL="228600" indent="-171450">
              <a:spcBef>
                <a:spcPts val="600"/>
              </a:spcBef>
            </a:pPr>
            <a:r>
              <a:rPr lang="en-US" sz="1700" dirty="0"/>
              <a:t>Data from Cohort 1 (N=20). Cohort 2 (N=20) ongoing</a:t>
            </a:r>
          </a:p>
        </p:txBody>
      </p:sp>
      <p:sp>
        <p:nvSpPr>
          <p:cNvPr id="8" name="TextBox 7">
            <a:extLst>
              <a:ext uri="{FF2B5EF4-FFF2-40B4-BE49-F238E27FC236}">
                <a16:creationId xmlns:a16="http://schemas.microsoft.com/office/drawing/2014/main" id="{473E9CFB-59CF-811D-B130-75F6C4BAC4A1}"/>
              </a:ext>
            </a:extLst>
          </p:cNvPr>
          <p:cNvSpPr txBox="1"/>
          <p:nvPr/>
        </p:nvSpPr>
        <p:spPr>
          <a:xfrm>
            <a:off x="1600200" y="4693842"/>
            <a:ext cx="6172200" cy="461665"/>
          </a:xfrm>
          <a:prstGeom prst="rect">
            <a:avLst/>
          </a:prstGeom>
          <a:noFill/>
        </p:spPr>
        <p:txBody>
          <a:bodyPr wrap="square" rtlCol="0">
            <a:spAutoFit/>
          </a:bodyPr>
          <a:lstStyle/>
          <a:p>
            <a:r>
              <a:rPr lang="en-US" sz="1200" dirty="0">
                <a:solidFill>
                  <a:schemeClr val="bg1"/>
                </a:solidFill>
              </a:rPr>
              <a:t>Eron J et al </a:t>
            </a:r>
            <a:r>
              <a:rPr lang="en-US" sz="1200" i="0" dirty="0">
                <a:solidFill>
                  <a:schemeClr val="bg1"/>
                </a:solidFill>
                <a:effectLst/>
              </a:rPr>
              <a:t>LENACAPAVIR WITH </a:t>
            </a:r>
            <a:r>
              <a:rPr lang="en-US" sz="1200" i="0" dirty="0" err="1">
                <a:solidFill>
                  <a:schemeClr val="bg1"/>
                </a:solidFill>
                <a:effectLst/>
              </a:rPr>
              <a:t>bNAbs</a:t>
            </a:r>
            <a:r>
              <a:rPr lang="en-US" sz="1200" i="0" dirty="0">
                <a:solidFill>
                  <a:schemeClr val="bg1"/>
                </a:solidFill>
                <a:effectLst/>
              </a:rPr>
              <a:t> GS-5423 AND GS-2872 DOSED EVERY 6 MONTHS IN PEOPLE WITH HIV </a:t>
            </a:r>
            <a:r>
              <a:rPr lang="en-US" sz="1200" dirty="0">
                <a:solidFill>
                  <a:schemeClr val="bg1"/>
                </a:solidFill>
              </a:rPr>
              <a:t>, CROI 2023, Abstract 193</a:t>
            </a:r>
          </a:p>
        </p:txBody>
      </p:sp>
    </p:spTree>
    <p:extLst>
      <p:ext uri="{BB962C8B-B14F-4D97-AF65-F5344CB8AC3E}">
        <p14:creationId xmlns:p14="http://schemas.microsoft.com/office/powerpoint/2010/main" val="223335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7498-53F7-EC9E-9A55-C0189E82A179}"/>
              </a:ext>
            </a:extLst>
          </p:cNvPr>
          <p:cNvSpPr>
            <a:spLocks noGrp="1"/>
          </p:cNvSpPr>
          <p:nvPr>
            <p:ph type="title"/>
          </p:nvPr>
        </p:nvSpPr>
        <p:spPr>
          <a:xfrm>
            <a:off x="457200" y="-19050"/>
            <a:ext cx="8315569" cy="857250"/>
          </a:xfrm>
        </p:spPr>
        <p:txBody>
          <a:bodyPr/>
          <a:lstStyle/>
          <a:p>
            <a:r>
              <a:rPr lang="en-US" sz="3600" b="1" dirty="0"/>
              <a:t>LEN with </a:t>
            </a:r>
            <a:r>
              <a:rPr lang="en-US" sz="3600" b="1" dirty="0" err="1"/>
              <a:t>bNAbs</a:t>
            </a:r>
            <a:r>
              <a:rPr lang="en-US" sz="3600" b="1" dirty="0"/>
              <a:t> GS-5423 and GS-2872</a:t>
            </a:r>
            <a:endParaRPr lang="en-US" sz="3600" dirty="0"/>
          </a:p>
        </p:txBody>
      </p:sp>
      <p:pic>
        <p:nvPicPr>
          <p:cNvPr id="6" name="Content Placeholder 5">
            <a:extLst>
              <a:ext uri="{FF2B5EF4-FFF2-40B4-BE49-F238E27FC236}">
                <a16:creationId xmlns:a16="http://schemas.microsoft.com/office/drawing/2014/main" id="{FE49DE12-8254-BA95-4BA1-A0F53E2B3A07}"/>
              </a:ext>
            </a:extLst>
          </p:cNvPr>
          <p:cNvPicPr>
            <a:picLocks noGrp="1" noChangeAspect="1"/>
          </p:cNvPicPr>
          <p:nvPr>
            <p:ph idx="1"/>
          </p:nvPr>
        </p:nvPicPr>
        <p:blipFill rotWithShape="1">
          <a:blip r:embed="rId3"/>
          <a:srcRect l="62487" t="19081" r="4201" b="11627"/>
          <a:stretch/>
        </p:blipFill>
        <p:spPr>
          <a:xfrm>
            <a:off x="0" y="879577"/>
            <a:ext cx="4822761" cy="2821258"/>
          </a:xfrm>
        </p:spPr>
      </p:pic>
      <p:sp>
        <p:nvSpPr>
          <p:cNvPr id="4" name="Slide Number Placeholder 3">
            <a:extLst>
              <a:ext uri="{FF2B5EF4-FFF2-40B4-BE49-F238E27FC236}">
                <a16:creationId xmlns:a16="http://schemas.microsoft.com/office/drawing/2014/main" id="{D789B12E-B143-191D-9F77-7DFF4293FA43}"/>
              </a:ext>
            </a:extLst>
          </p:cNvPr>
          <p:cNvSpPr>
            <a:spLocks noGrp="1"/>
          </p:cNvSpPr>
          <p:nvPr>
            <p:ph type="sldNum" sz="quarter" idx="12"/>
          </p:nvPr>
        </p:nvSpPr>
        <p:spPr/>
        <p:txBody>
          <a:bodyPr/>
          <a:lstStyle/>
          <a:p>
            <a:fld id="{6E2D2B3B-882E-40F3-A32F-6DD516915044}" type="slidenum">
              <a:rPr lang="en-US" smtClean="0"/>
              <a:pPr/>
              <a:t>15</a:t>
            </a:fld>
            <a:endParaRPr lang="en-US"/>
          </a:p>
        </p:txBody>
      </p:sp>
      <p:pic>
        <p:nvPicPr>
          <p:cNvPr id="8" name="Picture 7">
            <a:extLst>
              <a:ext uri="{FF2B5EF4-FFF2-40B4-BE49-F238E27FC236}">
                <a16:creationId xmlns:a16="http://schemas.microsoft.com/office/drawing/2014/main" id="{35E9489D-D4A4-1F52-3E19-CF254D5EF44B}"/>
              </a:ext>
            </a:extLst>
          </p:cNvPr>
          <p:cNvPicPr>
            <a:picLocks noChangeAspect="1"/>
          </p:cNvPicPr>
          <p:nvPr/>
        </p:nvPicPr>
        <p:blipFill rotWithShape="1">
          <a:blip r:embed="rId4"/>
          <a:srcRect l="62837" t="17407" r="6264" b="11111"/>
          <a:stretch/>
        </p:blipFill>
        <p:spPr>
          <a:xfrm>
            <a:off x="4800600" y="800877"/>
            <a:ext cx="4365553" cy="2840308"/>
          </a:xfrm>
          <a:prstGeom prst="rect">
            <a:avLst/>
          </a:prstGeom>
        </p:spPr>
      </p:pic>
      <p:sp>
        <p:nvSpPr>
          <p:cNvPr id="10" name="TextBox 9">
            <a:extLst>
              <a:ext uri="{FF2B5EF4-FFF2-40B4-BE49-F238E27FC236}">
                <a16:creationId xmlns:a16="http://schemas.microsoft.com/office/drawing/2014/main" id="{45FEE177-3257-9FCD-66CB-6CE0145B1BBB}"/>
              </a:ext>
            </a:extLst>
          </p:cNvPr>
          <p:cNvSpPr txBox="1"/>
          <p:nvPr/>
        </p:nvSpPr>
        <p:spPr>
          <a:xfrm>
            <a:off x="1600200" y="4693842"/>
            <a:ext cx="6172200" cy="461665"/>
          </a:xfrm>
          <a:prstGeom prst="rect">
            <a:avLst/>
          </a:prstGeom>
          <a:noFill/>
        </p:spPr>
        <p:txBody>
          <a:bodyPr wrap="square" rtlCol="0">
            <a:spAutoFit/>
          </a:bodyPr>
          <a:lstStyle/>
          <a:p>
            <a:r>
              <a:rPr lang="en-US" sz="1200" dirty="0">
                <a:solidFill>
                  <a:schemeClr val="bg1"/>
                </a:solidFill>
              </a:rPr>
              <a:t>Eron J et al </a:t>
            </a:r>
            <a:r>
              <a:rPr lang="en-US" sz="1200" i="0" dirty="0">
                <a:solidFill>
                  <a:schemeClr val="bg1"/>
                </a:solidFill>
                <a:effectLst/>
              </a:rPr>
              <a:t>LENACAPAVIR WITH </a:t>
            </a:r>
            <a:r>
              <a:rPr lang="en-US" sz="1200" i="0" dirty="0" err="1">
                <a:solidFill>
                  <a:schemeClr val="bg1"/>
                </a:solidFill>
                <a:effectLst/>
              </a:rPr>
              <a:t>bNAbs</a:t>
            </a:r>
            <a:r>
              <a:rPr lang="en-US" sz="1200" i="0" dirty="0">
                <a:solidFill>
                  <a:schemeClr val="bg1"/>
                </a:solidFill>
                <a:effectLst/>
              </a:rPr>
              <a:t> GS-5423 AND GS-2872 DOSED EVERY 6 MONTHS IN PEOPLE WITH HIV </a:t>
            </a:r>
            <a:r>
              <a:rPr lang="en-US" sz="1200" dirty="0">
                <a:solidFill>
                  <a:schemeClr val="bg1"/>
                </a:solidFill>
              </a:rPr>
              <a:t>, CROI 2023, Abstract 193</a:t>
            </a:r>
          </a:p>
        </p:txBody>
      </p:sp>
      <p:sp>
        <p:nvSpPr>
          <p:cNvPr id="11" name="TextBox 10">
            <a:extLst>
              <a:ext uri="{FF2B5EF4-FFF2-40B4-BE49-F238E27FC236}">
                <a16:creationId xmlns:a16="http://schemas.microsoft.com/office/drawing/2014/main" id="{20ADA7CC-08FB-D8E6-22E7-5D64B64CDFED}"/>
              </a:ext>
            </a:extLst>
          </p:cNvPr>
          <p:cNvSpPr txBox="1"/>
          <p:nvPr/>
        </p:nvSpPr>
        <p:spPr>
          <a:xfrm>
            <a:off x="4960473" y="3664696"/>
            <a:ext cx="4045805" cy="707886"/>
          </a:xfrm>
          <a:prstGeom prst="rect">
            <a:avLst/>
          </a:prstGeom>
          <a:noFill/>
          <a:ln>
            <a:solidFill>
              <a:schemeClr val="tx1"/>
            </a:solidFill>
          </a:ln>
        </p:spPr>
        <p:txBody>
          <a:bodyPr wrap="square" rtlCol="0">
            <a:spAutoFit/>
          </a:bodyPr>
          <a:lstStyle/>
          <a:p>
            <a:pPr algn="ctr"/>
            <a:r>
              <a:rPr lang="en-US" sz="2000" dirty="0"/>
              <a:t>Drug levels of LEN and </a:t>
            </a:r>
            <a:r>
              <a:rPr lang="en-US" sz="2000" dirty="0" err="1"/>
              <a:t>bNAbs</a:t>
            </a:r>
            <a:r>
              <a:rPr lang="en-US" sz="2000" dirty="0"/>
              <a:t> at or above target</a:t>
            </a:r>
          </a:p>
        </p:txBody>
      </p:sp>
      <p:sp>
        <p:nvSpPr>
          <p:cNvPr id="12" name="TextBox 11">
            <a:extLst>
              <a:ext uri="{FF2B5EF4-FFF2-40B4-BE49-F238E27FC236}">
                <a16:creationId xmlns:a16="http://schemas.microsoft.com/office/drawing/2014/main" id="{AA5582AE-BA9F-923F-C339-AAFD358F633A}"/>
              </a:ext>
            </a:extLst>
          </p:cNvPr>
          <p:cNvSpPr txBox="1"/>
          <p:nvPr/>
        </p:nvSpPr>
        <p:spPr>
          <a:xfrm>
            <a:off x="0" y="3664696"/>
            <a:ext cx="4822761" cy="969496"/>
          </a:xfrm>
          <a:prstGeom prst="rect">
            <a:avLst/>
          </a:prstGeom>
          <a:noFill/>
          <a:ln>
            <a:solidFill>
              <a:schemeClr val="tx1"/>
            </a:solidFill>
          </a:ln>
        </p:spPr>
        <p:txBody>
          <a:bodyPr wrap="square" rtlCol="0">
            <a:spAutoFit/>
          </a:bodyPr>
          <a:lstStyle/>
          <a:p>
            <a:pPr algn="ctr"/>
            <a:r>
              <a:rPr lang="en-US" sz="1900" dirty="0"/>
              <a:t>Viral rebound at </a:t>
            </a:r>
            <a:r>
              <a:rPr lang="en-US" sz="1900" dirty="0" err="1"/>
              <a:t>wk</a:t>
            </a:r>
            <a:r>
              <a:rPr lang="en-US" sz="1900" dirty="0"/>
              <a:t> 16 – no pre-existing resistance. Analysis of rebound samples ongoing.</a:t>
            </a:r>
          </a:p>
        </p:txBody>
      </p:sp>
      <p:pic>
        <p:nvPicPr>
          <p:cNvPr id="5" name="Picture 4">
            <a:extLst>
              <a:ext uri="{FF2B5EF4-FFF2-40B4-BE49-F238E27FC236}">
                <a16:creationId xmlns:a16="http://schemas.microsoft.com/office/drawing/2014/main" id="{217A3BCC-7410-451E-4607-BE8F0D33E184}"/>
              </a:ext>
            </a:extLst>
          </p:cNvPr>
          <p:cNvPicPr>
            <a:picLocks noChangeAspect="1"/>
          </p:cNvPicPr>
          <p:nvPr/>
        </p:nvPicPr>
        <p:blipFill rotWithShape="1">
          <a:blip r:embed="rId5"/>
          <a:srcRect l="691"/>
          <a:stretch/>
        </p:blipFill>
        <p:spPr>
          <a:xfrm>
            <a:off x="2438399" y="1506698"/>
            <a:ext cx="2390337" cy="1352685"/>
          </a:xfrm>
          <a:prstGeom prst="rect">
            <a:avLst/>
          </a:prstGeom>
        </p:spPr>
      </p:pic>
    </p:spTree>
    <p:extLst>
      <p:ext uri="{BB962C8B-B14F-4D97-AF65-F5344CB8AC3E}">
        <p14:creationId xmlns:p14="http://schemas.microsoft.com/office/powerpoint/2010/main" val="4184691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7498-53F7-EC9E-9A55-C0189E82A179}"/>
              </a:ext>
            </a:extLst>
          </p:cNvPr>
          <p:cNvSpPr>
            <a:spLocks noGrp="1"/>
          </p:cNvSpPr>
          <p:nvPr>
            <p:ph type="title"/>
          </p:nvPr>
        </p:nvSpPr>
        <p:spPr>
          <a:xfrm>
            <a:off x="457200" y="126673"/>
            <a:ext cx="8315569" cy="857250"/>
          </a:xfrm>
        </p:spPr>
        <p:txBody>
          <a:bodyPr/>
          <a:lstStyle/>
          <a:p>
            <a:r>
              <a:rPr lang="en-US" sz="3600" b="1" dirty="0"/>
              <a:t>LEN with </a:t>
            </a:r>
            <a:r>
              <a:rPr lang="en-US" sz="3600" b="1" dirty="0" err="1"/>
              <a:t>bNAbs</a:t>
            </a:r>
            <a:r>
              <a:rPr lang="en-US" sz="3600" b="1" dirty="0"/>
              <a:t> GS-5423 and GS-2872</a:t>
            </a:r>
            <a:endParaRPr lang="en-US" sz="3600" dirty="0"/>
          </a:p>
        </p:txBody>
      </p:sp>
      <p:sp>
        <p:nvSpPr>
          <p:cNvPr id="4" name="Slide Number Placeholder 3">
            <a:extLst>
              <a:ext uri="{FF2B5EF4-FFF2-40B4-BE49-F238E27FC236}">
                <a16:creationId xmlns:a16="http://schemas.microsoft.com/office/drawing/2014/main" id="{D789B12E-B143-191D-9F77-7DFF4293FA43}"/>
              </a:ext>
            </a:extLst>
          </p:cNvPr>
          <p:cNvSpPr>
            <a:spLocks noGrp="1"/>
          </p:cNvSpPr>
          <p:nvPr>
            <p:ph type="sldNum" sz="quarter" idx="12"/>
          </p:nvPr>
        </p:nvSpPr>
        <p:spPr/>
        <p:txBody>
          <a:bodyPr/>
          <a:lstStyle/>
          <a:p>
            <a:fld id="{6E2D2B3B-882E-40F3-A32F-6DD516915044}" type="slidenum">
              <a:rPr lang="en-US" smtClean="0"/>
              <a:pPr/>
              <a:t>16</a:t>
            </a:fld>
            <a:endParaRPr lang="en-US"/>
          </a:p>
        </p:txBody>
      </p:sp>
      <p:sp>
        <p:nvSpPr>
          <p:cNvPr id="10" name="TextBox 9">
            <a:extLst>
              <a:ext uri="{FF2B5EF4-FFF2-40B4-BE49-F238E27FC236}">
                <a16:creationId xmlns:a16="http://schemas.microsoft.com/office/drawing/2014/main" id="{45FEE177-3257-9FCD-66CB-6CE0145B1BBB}"/>
              </a:ext>
            </a:extLst>
          </p:cNvPr>
          <p:cNvSpPr txBox="1"/>
          <p:nvPr/>
        </p:nvSpPr>
        <p:spPr>
          <a:xfrm>
            <a:off x="1600200" y="4693842"/>
            <a:ext cx="6172200" cy="461665"/>
          </a:xfrm>
          <a:prstGeom prst="rect">
            <a:avLst/>
          </a:prstGeom>
          <a:noFill/>
        </p:spPr>
        <p:txBody>
          <a:bodyPr wrap="square" rtlCol="0">
            <a:spAutoFit/>
          </a:bodyPr>
          <a:lstStyle/>
          <a:p>
            <a:r>
              <a:rPr lang="en-US" sz="1200" dirty="0">
                <a:solidFill>
                  <a:schemeClr val="bg1"/>
                </a:solidFill>
              </a:rPr>
              <a:t>Eron J et al </a:t>
            </a:r>
            <a:r>
              <a:rPr lang="en-US" sz="1200" i="0" dirty="0">
                <a:solidFill>
                  <a:schemeClr val="bg1"/>
                </a:solidFill>
                <a:effectLst/>
              </a:rPr>
              <a:t>LENACAPAVIR WITH </a:t>
            </a:r>
            <a:r>
              <a:rPr lang="en-US" sz="1200" i="0" dirty="0" err="1">
                <a:solidFill>
                  <a:schemeClr val="bg1"/>
                </a:solidFill>
                <a:effectLst/>
              </a:rPr>
              <a:t>bNAbs</a:t>
            </a:r>
            <a:r>
              <a:rPr lang="en-US" sz="1200" i="0" dirty="0">
                <a:solidFill>
                  <a:schemeClr val="bg1"/>
                </a:solidFill>
                <a:effectLst/>
              </a:rPr>
              <a:t> GS-5423 AND GS-2872 DOSED EVERY 6 MONTHS IN PEOPLE WITH HIV </a:t>
            </a:r>
            <a:r>
              <a:rPr lang="en-US" sz="1200" dirty="0">
                <a:solidFill>
                  <a:schemeClr val="bg1"/>
                </a:solidFill>
              </a:rPr>
              <a:t>, CROI 2023, Abstract 193</a:t>
            </a:r>
          </a:p>
        </p:txBody>
      </p:sp>
      <p:sp>
        <p:nvSpPr>
          <p:cNvPr id="5" name="Content Placeholder 4">
            <a:extLst>
              <a:ext uri="{FF2B5EF4-FFF2-40B4-BE49-F238E27FC236}">
                <a16:creationId xmlns:a16="http://schemas.microsoft.com/office/drawing/2014/main" id="{DC73EBE9-AEE8-5248-19F9-8E51EF33C727}"/>
              </a:ext>
            </a:extLst>
          </p:cNvPr>
          <p:cNvSpPr>
            <a:spLocks noGrp="1"/>
          </p:cNvSpPr>
          <p:nvPr>
            <p:ph idx="1"/>
          </p:nvPr>
        </p:nvSpPr>
        <p:spPr>
          <a:xfrm>
            <a:off x="457200" y="1063229"/>
            <a:ext cx="8315569" cy="3428999"/>
          </a:xfrm>
        </p:spPr>
        <p:txBody>
          <a:bodyPr>
            <a:normAutofit fontScale="92500" lnSpcReduction="20000"/>
          </a:bodyPr>
          <a:lstStyle/>
          <a:p>
            <a:pPr>
              <a:spcBef>
                <a:spcPts val="1200"/>
              </a:spcBef>
            </a:pPr>
            <a:r>
              <a:rPr lang="en-US" dirty="0"/>
              <a:t>Regimen well tolerated  </a:t>
            </a:r>
          </a:p>
          <a:p>
            <a:pPr lvl="1">
              <a:spcBef>
                <a:spcPts val="300"/>
              </a:spcBef>
            </a:pPr>
            <a:r>
              <a:rPr lang="en-US" sz="1900" dirty="0"/>
              <a:t>Most common adverse events (AEs) were injection site reactions (pain, erythema, nodule, induration)</a:t>
            </a:r>
          </a:p>
          <a:p>
            <a:pPr lvl="1">
              <a:spcBef>
                <a:spcPts val="300"/>
              </a:spcBef>
            </a:pPr>
            <a:r>
              <a:rPr lang="en-US" sz="1900" dirty="0"/>
              <a:t>1 infusion reaction (fever and flushing)</a:t>
            </a:r>
          </a:p>
          <a:p>
            <a:pPr>
              <a:spcBef>
                <a:spcPts val="1200"/>
              </a:spcBef>
            </a:pPr>
            <a:r>
              <a:rPr lang="en-US" dirty="0"/>
              <a:t>No discontinuations due to AEs</a:t>
            </a:r>
          </a:p>
          <a:p>
            <a:pPr>
              <a:spcBef>
                <a:spcPts val="1200"/>
              </a:spcBef>
            </a:pPr>
            <a:r>
              <a:rPr lang="en-US" dirty="0"/>
              <a:t>Proof of concept that </a:t>
            </a:r>
            <a:r>
              <a:rPr lang="en-US" dirty="0" err="1"/>
              <a:t>bNAbs</a:t>
            </a:r>
            <a:r>
              <a:rPr lang="en-US" dirty="0"/>
              <a:t> plus LEN can maintain virologic suppression…first potential every 6-month regimen</a:t>
            </a:r>
          </a:p>
          <a:p>
            <a:pPr>
              <a:spcBef>
                <a:spcPts val="1200"/>
              </a:spcBef>
            </a:pPr>
            <a:r>
              <a:rPr lang="en-US" dirty="0"/>
              <a:t>More data coming from Cohort 2 and from in depth immune assays</a:t>
            </a:r>
          </a:p>
          <a:p>
            <a:pPr>
              <a:spcBef>
                <a:spcPts val="1200"/>
              </a:spcBef>
            </a:pPr>
            <a:r>
              <a:rPr lang="en-US" dirty="0"/>
              <a:t>Phase 2 trial of this regimen starting soon</a:t>
            </a:r>
          </a:p>
        </p:txBody>
      </p:sp>
    </p:spTree>
    <p:extLst>
      <p:ext uri="{BB962C8B-B14F-4D97-AF65-F5344CB8AC3E}">
        <p14:creationId xmlns:p14="http://schemas.microsoft.com/office/powerpoint/2010/main" val="937793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18C50-E13F-B44A-CB4C-E2A524125B62}"/>
              </a:ext>
            </a:extLst>
          </p:cNvPr>
          <p:cNvSpPr>
            <a:spLocks noGrp="1"/>
          </p:cNvSpPr>
          <p:nvPr>
            <p:ph type="title"/>
          </p:nvPr>
        </p:nvSpPr>
        <p:spPr>
          <a:xfrm>
            <a:off x="211737" y="118989"/>
            <a:ext cx="8315569" cy="857250"/>
          </a:xfrm>
        </p:spPr>
        <p:txBody>
          <a:bodyPr/>
          <a:lstStyle/>
          <a:p>
            <a:r>
              <a:rPr lang="en-US" b="1" dirty="0"/>
              <a:t>Where do </a:t>
            </a:r>
            <a:r>
              <a:rPr lang="en-US" b="1" dirty="0" err="1"/>
              <a:t>bNAbs</a:t>
            </a:r>
            <a:r>
              <a:rPr lang="en-US" b="1" dirty="0"/>
              <a:t> fit in?</a:t>
            </a:r>
          </a:p>
        </p:txBody>
      </p:sp>
      <p:sp>
        <p:nvSpPr>
          <p:cNvPr id="3" name="Content Placeholder 2">
            <a:extLst>
              <a:ext uri="{FF2B5EF4-FFF2-40B4-BE49-F238E27FC236}">
                <a16:creationId xmlns:a16="http://schemas.microsoft.com/office/drawing/2014/main" id="{5879D1FA-BED5-DCFC-7324-BBC757E1AEEE}"/>
              </a:ext>
            </a:extLst>
          </p:cNvPr>
          <p:cNvSpPr>
            <a:spLocks noGrp="1"/>
          </p:cNvSpPr>
          <p:nvPr>
            <p:ph idx="1"/>
          </p:nvPr>
        </p:nvSpPr>
        <p:spPr>
          <a:xfrm>
            <a:off x="490539" y="1047750"/>
            <a:ext cx="8315569" cy="3351675"/>
          </a:xfrm>
        </p:spPr>
        <p:txBody>
          <a:bodyPr>
            <a:normAutofit fontScale="92500" lnSpcReduction="20000"/>
          </a:bodyPr>
          <a:lstStyle/>
          <a:p>
            <a:pPr>
              <a:spcBef>
                <a:spcPts val="1200"/>
              </a:spcBef>
            </a:pPr>
            <a:r>
              <a:rPr lang="en-US" dirty="0"/>
              <a:t>Exciting potential for engaging the immune system</a:t>
            </a:r>
          </a:p>
          <a:p>
            <a:pPr lvl="1">
              <a:spcBef>
                <a:spcPts val="1200"/>
              </a:spcBef>
            </a:pPr>
            <a:r>
              <a:rPr lang="en-US" dirty="0"/>
              <a:t>Many studies looking at effects on the reservoir</a:t>
            </a:r>
          </a:p>
          <a:p>
            <a:pPr lvl="1">
              <a:spcBef>
                <a:spcPts val="1200"/>
              </a:spcBef>
            </a:pPr>
            <a:r>
              <a:rPr lang="en-US" dirty="0"/>
              <a:t>Potential role in adults and children – multiple ongoing trials</a:t>
            </a:r>
          </a:p>
          <a:p>
            <a:pPr lvl="1">
              <a:spcBef>
                <a:spcPts val="1200"/>
              </a:spcBef>
            </a:pPr>
            <a:r>
              <a:rPr lang="en-US" dirty="0"/>
              <a:t>Potential role in “remission”/ “cure” trials</a:t>
            </a:r>
          </a:p>
          <a:p>
            <a:pPr>
              <a:spcBef>
                <a:spcPts val="1200"/>
              </a:spcBef>
            </a:pPr>
            <a:r>
              <a:rPr lang="en-US" dirty="0"/>
              <a:t>“Breadth” of coverage still not optimal</a:t>
            </a:r>
          </a:p>
          <a:p>
            <a:pPr lvl="1">
              <a:spcBef>
                <a:spcPts val="1200"/>
              </a:spcBef>
            </a:pPr>
            <a:r>
              <a:rPr lang="en-US" dirty="0"/>
              <a:t>Combination products or multimeric products could help</a:t>
            </a:r>
          </a:p>
          <a:p>
            <a:pPr lvl="1">
              <a:spcBef>
                <a:spcPts val="1200"/>
              </a:spcBef>
            </a:pPr>
            <a:r>
              <a:rPr lang="en-US" dirty="0"/>
              <a:t>Will we ever have a </a:t>
            </a:r>
            <a:r>
              <a:rPr lang="en-US" dirty="0" err="1"/>
              <a:t>bNAb</a:t>
            </a:r>
            <a:r>
              <a:rPr lang="en-US" dirty="0"/>
              <a:t> that is “universally” neutralizing?</a:t>
            </a:r>
          </a:p>
          <a:p>
            <a:pPr>
              <a:spcBef>
                <a:spcPts val="1200"/>
              </a:spcBef>
            </a:pPr>
            <a:r>
              <a:rPr lang="en-US" dirty="0"/>
              <a:t>Utility would be improved with SC or IM delivery</a:t>
            </a:r>
          </a:p>
          <a:p>
            <a:pPr marL="114300" indent="0">
              <a:buNone/>
            </a:pPr>
            <a:endParaRPr lang="en-US" dirty="0"/>
          </a:p>
        </p:txBody>
      </p:sp>
      <p:sp>
        <p:nvSpPr>
          <p:cNvPr id="4" name="Slide Number Placeholder 3">
            <a:extLst>
              <a:ext uri="{FF2B5EF4-FFF2-40B4-BE49-F238E27FC236}">
                <a16:creationId xmlns:a16="http://schemas.microsoft.com/office/drawing/2014/main" id="{839472F1-0190-0799-71DC-C25FF7FCEE2F}"/>
              </a:ext>
            </a:extLst>
          </p:cNvPr>
          <p:cNvSpPr>
            <a:spLocks noGrp="1"/>
          </p:cNvSpPr>
          <p:nvPr>
            <p:ph type="sldNum" sz="quarter" idx="12"/>
          </p:nvPr>
        </p:nvSpPr>
        <p:spPr/>
        <p:txBody>
          <a:bodyPr/>
          <a:lstStyle/>
          <a:p>
            <a:fld id="{6E2D2B3B-882E-40F3-A32F-6DD516915044}" type="slidenum">
              <a:rPr lang="en-US" smtClean="0"/>
              <a:pPr/>
              <a:t>17</a:t>
            </a:fld>
            <a:endParaRPr lang="en-US"/>
          </a:p>
        </p:txBody>
      </p:sp>
    </p:spTree>
    <p:extLst>
      <p:ext uri="{BB962C8B-B14F-4D97-AF65-F5344CB8AC3E}">
        <p14:creationId xmlns:p14="http://schemas.microsoft.com/office/powerpoint/2010/main" val="74916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EEB9D7-C242-C872-A15A-1681BD7C98E9}"/>
              </a:ext>
            </a:extLst>
          </p:cNvPr>
          <p:cNvPicPr>
            <a:picLocks noGrp="1" noChangeAspect="1"/>
          </p:cNvPicPr>
          <p:nvPr>
            <p:ph idx="1"/>
          </p:nvPr>
        </p:nvPicPr>
        <p:blipFill rotWithShape="1">
          <a:blip r:embed="rId3"/>
          <a:srcRect l="62924" t="21743" r="4357" b="13333"/>
          <a:stretch/>
        </p:blipFill>
        <p:spPr>
          <a:xfrm>
            <a:off x="185530" y="788150"/>
            <a:ext cx="6942291" cy="3874408"/>
          </a:xfrm>
          <a:prstGeom prst="rect">
            <a:avLst/>
          </a:prstGeom>
        </p:spPr>
      </p:pic>
      <p:sp>
        <p:nvSpPr>
          <p:cNvPr id="2" name="Title 1">
            <a:extLst>
              <a:ext uri="{FF2B5EF4-FFF2-40B4-BE49-F238E27FC236}">
                <a16:creationId xmlns:a16="http://schemas.microsoft.com/office/drawing/2014/main" id="{2B470471-8232-20E2-A2F6-C97929A58BA7}"/>
              </a:ext>
            </a:extLst>
          </p:cNvPr>
          <p:cNvSpPr>
            <a:spLocks noGrp="1"/>
          </p:cNvSpPr>
          <p:nvPr>
            <p:ph type="title"/>
          </p:nvPr>
        </p:nvSpPr>
        <p:spPr>
          <a:xfrm>
            <a:off x="457200" y="205979"/>
            <a:ext cx="8315569" cy="536971"/>
          </a:xfrm>
        </p:spPr>
        <p:txBody>
          <a:bodyPr/>
          <a:lstStyle/>
          <a:p>
            <a:pPr algn="ctr"/>
            <a:r>
              <a:rPr lang="en-US" b="1" dirty="0"/>
              <a:t>Maturation Inhibitor: GSK 3640254</a:t>
            </a:r>
          </a:p>
        </p:txBody>
      </p:sp>
      <p:sp>
        <p:nvSpPr>
          <p:cNvPr id="4" name="Slide Number Placeholder 3">
            <a:extLst>
              <a:ext uri="{FF2B5EF4-FFF2-40B4-BE49-F238E27FC236}">
                <a16:creationId xmlns:a16="http://schemas.microsoft.com/office/drawing/2014/main" id="{51EC07F5-3807-FB28-56EC-EA8A2A37A128}"/>
              </a:ext>
            </a:extLst>
          </p:cNvPr>
          <p:cNvSpPr>
            <a:spLocks noGrp="1"/>
          </p:cNvSpPr>
          <p:nvPr>
            <p:ph type="sldNum" sz="quarter" idx="12"/>
          </p:nvPr>
        </p:nvSpPr>
        <p:spPr/>
        <p:txBody>
          <a:bodyPr/>
          <a:lstStyle/>
          <a:p>
            <a:fld id="{6E2D2B3B-882E-40F3-A32F-6DD516915044}" type="slidenum">
              <a:rPr lang="en-US" smtClean="0"/>
              <a:pPr/>
              <a:t>18</a:t>
            </a:fld>
            <a:endParaRPr lang="en-US"/>
          </a:p>
        </p:txBody>
      </p:sp>
      <p:sp>
        <p:nvSpPr>
          <p:cNvPr id="6" name="TextBox 5">
            <a:extLst>
              <a:ext uri="{FF2B5EF4-FFF2-40B4-BE49-F238E27FC236}">
                <a16:creationId xmlns:a16="http://schemas.microsoft.com/office/drawing/2014/main" id="{CD3BB819-B0E7-66B3-CE27-DFF5730B9797}"/>
              </a:ext>
            </a:extLst>
          </p:cNvPr>
          <p:cNvSpPr txBox="1"/>
          <p:nvPr/>
        </p:nvSpPr>
        <p:spPr>
          <a:xfrm>
            <a:off x="1143000" y="4662558"/>
            <a:ext cx="7315201" cy="415498"/>
          </a:xfrm>
          <a:prstGeom prst="rect">
            <a:avLst/>
          </a:prstGeom>
          <a:noFill/>
        </p:spPr>
        <p:txBody>
          <a:bodyPr wrap="square" rtlCol="0">
            <a:spAutoFit/>
          </a:bodyPr>
          <a:lstStyle/>
          <a:p>
            <a:pPr algn="ctr"/>
            <a:r>
              <a:rPr lang="en-US" sz="1050" dirty="0">
                <a:solidFill>
                  <a:schemeClr val="bg1"/>
                </a:solidFill>
              </a:rPr>
              <a:t>Jeffrey J, GSK3640254 is a novel maturation inhibitor with an optimized virology profile, CROI 2021, Abstract 421</a:t>
            </a:r>
          </a:p>
          <a:p>
            <a:pPr algn="ctr"/>
            <a:r>
              <a:rPr lang="en-US" sz="1050" dirty="0">
                <a:solidFill>
                  <a:schemeClr val="bg1"/>
                </a:solidFill>
              </a:rPr>
              <a:t>Spinner Phase 2a proof of concept trial of Next generation maturation inhibitor GSK3640254, CROI 2021, Abstract 126</a:t>
            </a:r>
          </a:p>
        </p:txBody>
      </p:sp>
      <p:sp>
        <p:nvSpPr>
          <p:cNvPr id="8" name="TextBox 7">
            <a:extLst>
              <a:ext uri="{FF2B5EF4-FFF2-40B4-BE49-F238E27FC236}">
                <a16:creationId xmlns:a16="http://schemas.microsoft.com/office/drawing/2014/main" id="{A05AFD75-857C-38FE-00C6-A9A1E23D248A}"/>
              </a:ext>
            </a:extLst>
          </p:cNvPr>
          <p:cNvSpPr txBox="1"/>
          <p:nvPr/>
        </p:nvSpPr>
        <p:spPr>
          <a:xfrm>
            <a:off x="6346466" y="1428750"/>
            <a:ext cx="2729324" cy="2554545"/>
          </a:xfrm>
          <a:prstGeom prst="rect">
            <a:avLst/>
          </a:prstGeom>
          <a:noFill/>
        </p:spPr>
        <p:txBody>
          <a:bodyPr wrap="square">
            <a:spAutoFit/>
          </a:bodyPr>
          <a:lstStyle/>
          <a:p>
            <a:pPr algn="ctr"/>
            <a:r>
              <a:rPr lang="en-US" sz="2000" dirty="0">
                <a:solidFill>
                  <a:schemeClr val="tx1"/>
                </a:solidFill>
              </a:rPr>
              <a:t>Maturation inhibitor that blocks cleavage of Gag polyprotein between the p24 capsid protein and spacer peptide 1 </a:t>
            </a:r>
            <a:r>
              <a:rPr lang="en-US" sz="2000" dirty="0">
                <a:solidFill>
                  <a:schemeClr val="tx1"/>
                </a:solidFill>
                <a:sym typeface="Wingdings" panose="05000000000000000000" pitchFamily="2" charset="2"/>
              </a:rPr>
              <a:t> mature virus can not be produced</a:t>
            </a:r>
            <a:endParaRPr lang="en-US" sz="2000" dirty="0">
              <a:solidFill>
                <a:schemeClr val="tx1"/>
              </a:solidFill>
            </a:endParaRPr>
          </a:p>
        </p:txBody>
      </p:sp>
    </p:spTree>
    <p:extLst>
      <p:ext uri="{BB962C8B-B14F-4D97-AF65-F5344CB8AC3E}">
        <p14:creationId xmlns:p14="http://schemas.microsoft.com/office/powerpoint/2010/main" val="19122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B60E-B130-61DD-E03A-DE387D405AA8}"/>
              </a:ext>
            </a:extLst>
          </p:cNvPr>
          <p:cNvSpPr>
            <a:spLocks noGrp="1"/>
          </p:cNvSpPr>
          <p:nvPr>
            <p:ph type="title"/>
          </p:nvPr>
        </p:nvSpPr>
        <p:spPr>
          <a:xfrm>
            <a:off x="457200" y="205979"/>
            <a:ext cx="8315569" cy="543421"/>
          </a:xfrm>
        </p:spPr>
        <p:txBody>
          <a:bodyPr/>
          <a:lstStyle/>
          <a:p>
            <a:pPr algn="ctr"/>
            <a:r>
              <a:rPr lang="en-US" b="1" dirty="0"/>
              <a:t>Maturation Inhibitor: GSK 3640254</a:t>
            </a:r>
          </a:p>
        </p:txBody>
      </p:sp>
      <p:sp>
        <p:nvSpPr>
          <p:cNvPr id="3" name="Content Placeholder 2">
            <a:extLst>
              <a:ext uri="{FF2B5EF4-FFF2-40B4-BE49-F238E27FC236}">
                <a16:creationId xmlns:a16="http://schemas.microsoft.com/office/drawing/2014/main" id="{DE21FD60-A640-A686-6DDF-145AAE664404}"/>
              </a:ext>
            </a:extLst>
          </p:cNvPr>
          <p:cNvSpPr>
            <a:spLocks noGrp="1"/>
          </p:cNvSpPr>
          <p:nvPr>
            <p:ph idx="1"/>
          </p:nvPr>
        </p:nvSpPr>
        <p:spPr>
          <a:xfrm>
            <a:off x="348886" y="895350"/>
            <a:ext cx="8566513" cy="3767207"/>
          </a:xfrm>
        </p:spPr>
        <p:txBody>
          <a:bodyPr>
            <a:noAutofit/>
          </a:bodyPr>
          <a:lstStyle/>
          <a:p>
            <a:pPr>
              <a:spcBef>
                <a:spcPts val="1200"/>
              </a:spcBef>
            </a:pPr>
            <a:r>
              <a:rPr lang="en-US" sz="2200" dirty="0">
                <a:solidFill>
                  <a:schemeClr val="tx1"/>
                </a:solidFill>
              </a:rPr>
              <a:t>Second generation maturation inhibitor (aka GSK 254)</a:t>
            </a:r>
          </a:p>
          <a:p>
            <a:pPr lvl="1">
              <a:spcBef>
                <a:spcPts val="0"/>
              </a:spcBef>
            </a:pPr>
            <a:r>
              <a:rPr lang="en-US" sz="1800" dirty="0">
                <a:solidFill>
                  <a:schemeClr val="tx1"/>
                </a:solidFill>
              </a:rPr>
              <a:t>First generation maturation inhibitors did not work against viruses with common gag protein polymorphisms</a:t>
            </a:r>
          </a:p>
          <a:p>
            <a:pPr lvl="1">
              <a:spcBef>
                <a:spcPts val="0"/>
              </a:spcBef>
            </a:pPr>
            <a:r>
              <a:rPr lang="en-US" sz="1800" dirty="0">
                <a:solidFill>
                  <a:schemeClr val="tx1"/>
                </a:solidFill>
              </a:rPr>
              <a:t>Has a broader spectrum of activity</a:t>
            </a:r>
          </a:p>
          <a:p>
            <a:pPr>
              <a:spcBef>
                <a:spcPts val="600"/>
              </a:spcBef>
            </a:pPr>
            <a:r>
              <a:rPr lang="en-US" sz="2200" dirty="0">
                <a:solidFill>
                  <a:schemeClr val="tx1"/>
                </a:solidFill>
              </a:rPr>
              <a:t>Activity across all HIV-1 subtypes</a:t>
            </a:r>
          </a:p>
          <a:p>
            <a:pPr>
              <a:spcBef>
                <a:spcPts val="600"/>
              </a:spcBef>
            </a:pPr>
            <a:r>
              <a:rPr lang="en-US" sz="2200" dirty="0">
                <a:solidFill>
                  <a:schemeClr val="tx1"/>
                </a:solidFill>
              </a:rPr>
              <a:t>Phase 1 PK studies support un-boosted, once daily dosing</a:t>
            </a:r>
          </a:p>
          <a:p>
            <a:pPr lvl="1">
              <a:spcBef>
                <a:spcPts val="0"/>
              </a:spcBef>
            </a:pPr>
            <a:r>
              <a:rPr lang="en-US" sz="1800" dirty="0">
                <a:solidFill>
                  <a:schemeClr val="tx1"/>
                </a:solidFill>
              </a:rPr>
              <a:t>Administered with food/ “moderate-fat” meal</a:t>
            </a:r>
          </a:p>
          <a:p>
            <a:pPr>
              <a:spcBef>
                <a:spcPts val="600"/>
              </a:spcBef>
            </a:pPr>
            <a:r>
              <a:rPr lang="en-US" sz="2200" dirty="0">
                <a:solidFill>
                  <a:schemeClr val="tx1"/>
                </a:solidFill>
              </a:rPr>
              <a:t>Most common AE in early trials: headache (12%), generally mild</a:t>
            </a:r>
          </a:p>
          <a:p>
            <a:pPr>
              <a:spcBef>
                <a:spcPts val="600"/>
              </a:spcBef>
            </a:pPr>
            <a:r>
              <a:rPr lang="en-US" sz="2200" dirty="0">
                <a:solidFill>
                  <a:schemeClr val="tx1"/>
                </a:solidFill>
              </a:rPr>
              <a:t>Multiple ongoing PK trials looking at drug-drug interactions</a:t>
            </a:r>
          </a:p>
          <a:p>
            <a:pPr lvl="1">
              <a:spcBef>
                <a:spcPts val="0"/>
              </a:spcBef>
            </a:pPr>
            <a:r>
              <a:rPr lang="en-US" sz="1900" dirty="0">
                <a:solidFill>
                  <a:schemeClr val="tx1"/>
                </a:solidFill>
              </a:rPr>
              <a:t>To date </a:t>
            </a:r>
            <a:r>
              <a:rPr lang="en-US" sz="1900" dirty="0">
                <a:solidFill>
                  <a:prstClr val="black"/>
                </a:solidFill>
              </a:rPr>
              <a:t>n</a:t>
            </a:r>
            <a:r>
              <a:rPr kumimoji="0" lang="en-US" sz="1900" b="0" i="0" u="none" strike="noStrike" kern="1200" cap="none" spc="0" normalizeH="0" baseline="0" noProof="0" dirty="0">
                <a:ln>
                  <a:noFill/>
                </a:ln>
                <a:solidFill>
                  <a:prstClr val="black"/>
                </a:solidFill>
                <a:effectLst/>
                <a:uLnTx/>
                <a:uFillTx/>
                <a:ea typeface="+mn-ea"/>
                <a:cs typeface="+mn-cs"/>
              </a:rPr>
              <a:t>o drug-drug interactions (DDIs) with dolutegravir (DTG), oral levonorgestrel/ estradiol, TAF/FTC</a:t>
            </a:r>
          </a:p>
        </p:txBody>
      </p:sp>
      <p:sp>
        <p:nvSpPr>
          <p:cNvPr id="4" name="Slide Number Placeholder 3">
            <a:extLst>
              <a:ext uri="{FF2B5EF4-FFF2-40B4-BE49-F238E27FC236}">
                <a16:creationId xmlns:a16="http://schemas.microsoft.com/office/drawing/2014/main" id="{AD7F8855-7483-4F33-287D-96C1FEBE5F72}"/>
              </a:ext>
            </a:extLst>
          </p:cNvPr>
          <p:cNvSpPr>
            <a:spLocks noGrp="1"/>
          </p:cNvSpPr>
          <p:nvPr>
            <p:ph type="sldNum" sz="quarter" idx="12"/>
          </p:nvPr>
        </p:nvSpPr>
        <p:spPr/>
        <p:txBody>
          <a:bodyPr/>
          <a:lstStyle/>
          <a:p>
            <a:fld id="{6E2D2B3B-882E-40F3-A32F-6DD516915044}" type="slidenum">
              <a:rPr lang="en-US" smtClean="0"/>
              <a:pPr/>
              <a:t>19</a:t>
            </a:fld>
            <a:endParaRPr lang="en-US"/>
          </a:p>
        </p:txBody>
      </p:sp>
      <p:sp>
        <p:nvSpPr>
          <p:cNvPr id="7" name="TextBox 6">
            <a:extLst>
              <a:ext uri="{FF2B5EF4-FFF2-40B4-BE49-F238E27FC236}">
                <a16:creationId xmlns:a16="http://schemas.microsoft.com/office/drawing/2014/main" id="{E6A70516-C49D-7B95-CC9D-EC0C17AAB663}"/>
              </a:ext>
            </a:extLst>
          </p:cNvPr>
          <p:cNvSpPr txBox="1"/>
          <p:nvPr/>
        </p:nvSpPr>
        <p:spPr>
          <a:xfrm>
            <a:off x="990600" y="4662558"/>
            <a:ext cx="7665835" cy="430887"/>
          </a:xfrm>
          <a:prstGeom prst="rect">
            <a:avLst/>
          </a:prstGeom>
          <a:noFill/>
        </p:spPr>
        <p:txBody>
          <a:bodyPr wrap="square" rtlCol="0">
            <a:spAutoFit/>
          </a:bodyPr>
          <a:lstStyle/>
          <a:p>
            <a:pPr algn="ctr"/>
            <a:r>
              <a:rPr lang="en-US" sz="1050" dirty="0">
                <a:solidFill>
                  <a:schemeClr val="bg1"/>
                </a:solidFill>
              </a:rPr>
              <a:t>Jeffrey J, GSK3640254 is a novel maturation inhibitor with an optimized virology profile, CROI 2021, Abstract 421</a:t>
            </a:r>
          </a:p>
          <a:p>
            <a:pPr algn="ctr"/>
            <a:r>
              <a:rPr lang="en-US" sz="1050" dirty="0">
                <a:solidFill>
                  <a:schemeClr val="bg1"/>
                </a:solidFill>
              </a:rPr>
              <a:t>Spinner Phase 2a proof of concept trial of Next generation maturation inhibitor GSK3640254, CROI 2021, Abstract 126</a:t>
            </a:r>
          </a:p>
        </p:txBody>
      </p:sp>
    </p:spTree>
    <p:extLst>
      <p:ext uri="{BB962C8B-B14F-4D97-AF65-F5344CB8AC3E}">
        <p14:creationId xmlns:p14="http://schemas.microsoft.com/office/powerpoint/2010/main" val="3459725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Conflict of Interest Disclosure Statement</a:t>
            </a:r>
          </a:p>
        </p:txBody>
      </p:sp>
      <p:sp>
        <p:nvSpPr>
          <p:cNvPr id="3" name="Content Placeholder 2"/>
          <p:cNvSpPr>
            <a:spLocks noGrp="1"/>
          </p:cNvSpPr>
          <p:nvPr>
            <p:ph idx="1"/>
          </p:nvPr>
        </p:nvSpPr>
        <p:spPr>
          <a:xfrm>
            <a:off x="457200" y="1200152"/>
            <a:ext cx="8315569" cy="2109536"/>
          </a:xfrm>
        </p:spPr>
        <p:txBody>
          <a:bodyPr>
            <a:normAutofit fontScale="85000" lnSpcReduction="10000"/>
          </a:bodyPr>
          <a:lstStyle/>
          <a:p>
            <a:pPr>
              <a:lnSpc>
                <a:spcPct val="100000"/>
              </a:lnSpc>
              <a:spcBef>
                <a:spcPts val="1200"/>
              </a:spcBef>
            </a:pPr>
            <a:r>
              <a:rPr lang="en-US" sz="2400" dirty="0">
                <a:solidFill>
                  <a:schemeClr val="tx1"/>
                </a:solidFill>
              </a:rPr>
              <a:t>Our clinic receives funding for clinical trials from Gilead, Merck, Roche, VIR/ GSK, Regeneron, Cepheid, and </a:t>
            </a:r>
            <a:r>
              <a:rPr lang="en-US" sz="2400" dirty="0" err="1">
                <a:solidFill>
                  <a:schemeClr val="tx1"/>
                </a:solidFill>
              </a:rPr>
              <a:t>Quidel</a:t>
            </a:r>
            <a:endParaRPr lang="en-US" sz="2400" dirty="0">
              <a:solidFill>
                <a:schemeClr val="tx1"/>
              </a:solidFill>
            </a:endParaRPr>
          </a:p>
          <a:p>
            <a:pPr>
              <a:lnSpc>
                <a:spcPct val="100000"/>
              </a:lnSpc>
              <a:spcBef>
                <a:spcPts val="1200"/>
              </a:spcBef>
            </a:pPr>
            <a:r>
              <a:rPr lang="en-US" sz="2400" dirty="0">
                <a:solidFill>
                  <a:schemeClr val="tx1"/>
                </a:solidFill>
              </a:rPr>
              <a:t>I do not personally receive funds from or give talks for sponsors</a:t>
            </a:r>
          </a:p>
          <a:p>
            <a:pPr>
              <a:lnSpc>
                <a:spcPct val="100000"/>
              </a:lnSpc>
              <a:spcBef>
                <a:spcPts val="1200"/>
              </a:spcBef>
            </a:pPr>
            <a:r>
              <a:rPr lang="en-US" sz="2400" dirty="0">
                <a:solidFill>
                  <a:schemeClr val="tx1"/>
                </a:solidFill>
              </a:rPr>
              <a:t>I am a member of the DHHS Adult Antiretroviral Guidelines Panel</a:t>
            </a:r>
          </a:p>
          <a:p>
            <a:pPr lvl="1">
              <a:lnSpc>
                <a:spcPct val="100000"/>
              </a:lnSpc>
              <a:spcBef>
                <a:spcPts val="600"/>
              </a:spcBef>
            </a:pPr>
            <a:r>
              <a:rPr lang="en-US" sz="2000" dirty="0">
                <a:solidFill>
                  <a:schemeClr val="tx1"/>
                </a:solidFill>
              </a:rPr>
              <a:t>What I present in this talk is my personal opinion and not that of the Panel</a:t>
            </a:r>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a:t>
            </a:fld>
            <a:endParaRPr lang="en-US"/>
          </a:p>
        </p:txBody>
      </p:sp>
      <p:sp>
        <p:nvSpPr>
          <p:cNvPr id="8" name="TextBox 7">
            <a:extLst>
              <a:ext uri="{FF2B5EF4-FFF2-40B4-BE49-F238E27FC236}">
                <a16:creationId xmlns:a16="http://schemas.microsoft.com/office/drawing/2014/main" id="{A11AB3F6-BDD2-AAB4-5326-8EEA3CEF31DD}"/>
              </a:ext>
            </a:extLst>
          </p:cNvPr>
          <p:cNvSpPr txBox="1"/>
          <p:nvPr/>
        </p:nvSpPr>
        <p:spPr>
          <a:xfrm>
            <a:off x="609600" y="3511718"/>
            <a:ext cx="8315661" cy="1015663"/>
          </a:xfrm>
          <a:prstGeom prst="rect">
            <a:avLst/>
          </a:prstGeom>
          <a:noFill/>
        </p:spPr>
        <p:txBody>
          <a:bodyPr wrap="square" rtlCol="0">
            <a:spAutoFit/>
          </a:bodyPr>
          <a:lstStyle/>
          <a:p>
            <a:r>
              <a:rPr lang="en-US" sz="1200" dirty="0">
                <a:solidFill>
                  <a:srgbClr val="222222"/>
                </a:solidFill>
                <a:ea typeface="Calibri" panose="020F0502020204030204" pitchFamily="34" charset="0"/>
                <a:cs typeface="Times New Roman" panose="02020603050405020304" pitchFamily="18" charset="0"/>
              </a:rPr>
              <a:t>This program is supported by the Health Resources and Services Administration (HRSA) of the U.S. Department of Health and Human Services (HHS) as part of an award totaling $3,132,205, with 0% financed with non-governmental sources. </a:t>
            </a:r>
            <a:r>
              <a:rPr lang="en-US" sz="1200" dirty="0">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1200" i="1" dirty="0">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660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3EE61-39F1-7DA0-BB2C-4E6760E7FFF7}"/>
              </a:ext>
            </a:extLst>
          </p:cNvPr>
          <p:cNvSpPr>
            <a:spLocks noGrp="1"/>
          </p:cNvSpPr>
          <p:nvPr>
            <p:ph type="title"/>
          </p:nvPr>
        </p:nvSpPr>
        <p:spPr>
          <a:xfrm>
            <a:off x="457200" y="205978"/>
            <a:ext cx="8315569" cy="536971"/>
          </a:xfrm>
        </p:spPr>
        <p:txBody>
          <a:bodyPr/>
          <a:lstStyle/>
          <a:p>
            <a:pPr algn="ctr"/>
            <a:r>
              <a:rPr lang="en-US" b="1" dirty="0"/>
              <a:t>GSK 3640254 – Next Steps</a:t>
            </a:r>
          </a:p>
        </p:txBody>
      </p:sp>
      <p:sp>
        <p:nvSpPr>
          <p:cNvPr id="4" name="Slide Number Placeholder 3">
            <a:extLst>
              <a:ext uri="{FF2B5EF4-FFF2-40B4-BE49-F238E27FC236}">
                <a16:creationId xmlns:a16="http://schemas.microsoft.com/office/drawing/2014/main" id="{40CFC766-F3ED-A982-9AF4-1EA82FD6350F}"/>
              </a:ext>
            </a:extLst>
          </p:cNvPr>
          <p:cNvSpPr>
            <a:spLocks noGrp="1"/>
          </p:cNvSpPr>
          <p:nvPr>
            <p:ph type="sldNum" sz="quarter" idx="12"/>
          </p:nvPr>
        </p:nvSpPr>
        <p:spPr/>
        <p:txBody>
          <a:bodyPr/>
          <a:lstStyle/>
          <a:p>
            <a:fld id="{6E2D2B3B-882E-40F3-A32F-6DD516915044}" type="slidenum">
              <a:rPr lang="en-US" smtClean="0"/>
              <a:pPr/>
              <a:t>20</a:t>
            </a:fld>
            <a:endParaRPr lang="en-US"/>
          </a:p>
        </p:txBody>
      </p:sp>
      <p:sp>
        <p:nvSpPr>
          <p:cNvPr id="8" name="Text Placeholder 5">
            <a:extLst>
              <a:ext uri="{FF2B5EF4-FFF2-40B4-BE49-F238E27FC236}">
                <a16:creationId xmlns:a16="http://schemas.microsoft.com/office/drawing/2014/main" id="{5F0F083A-CB90-B0A5-91F5-88F606A78EA5}"/>
              </a:ext>
            </a:extLst>
          </p:cNvPr>
          <p:cNvSpPr>
            <a:spLocks noGrp="1"/>
          </p:cNvSpPr>
          <p:nvPr>
            <p:ph sz="half" idx="1"/>
          </p:nvPr>
        </p:nvSpPr>
        <p:spPr>
          <a:xfrm>
            <a:off x="457199" y="1152524"/>
            <a:ext cx="4038599" cy="3400425"/>
          </a:xfrm>
          <a:ln w="38100">
            <a:solidFill>
              <a:schemeClr val="tx1"/>
            </a:solidFill>
          </a:ln>
        </p:spPr>
        <p:txBody>
          <a:bodyPr>
            <a:normAutofit/>
          </a:bodyPr>
          <a:lstStyle/>
          <a:p>
            <a:pPr>
              <a:buClr>
                <a:srgbClr val="50A5AB"/>
              </a:buClr>
              <a:buFont typeface="Arial" panose="020B0604020202020204" pitchFamily="34" charset="0"/>
              <a:buChar char="•"/>
            </a:pPr>
            <a:r>
              <a:rPr lang="en-US" sz="2000" dirty="0">
                <a:solidFill>
                  <a:schemeClr val="tx1"/>
                </a:solidFill>
              </a:rPr>
              <a:t>Treatment naïve population (</a:t>
            </a:r>
            <a:r>
              <a:rPr lang="en-US" sz="2000" dirty="0">
                <a:solidFill>
                  <a:srgbClr val="000000"/>
                </a:solidFill>
                <a:effectLst/>
              </a:rPr>
              <a:t>NCT04493216)</a:t>
            </a:r>
          </a:p>
          <a:p>
            <a:pPr>
              <a:buClr>
                <a:srgbClr val="50A5AB"/>
              </a:buClr>
              <a:buFont typeface="Arial" panose="020B0604020202020204" pitchFamily="34" charset="0"/>
              <a:buChar char="•"/>
            </a:pPr>
            <a:r>
              <a:rPr lang="en-US" sz="2000" dirty="0">
                <a:solidFill>
                  <a:srgbClr val="000000"/>
                </a:solidFill>
              </a:rPr>
              <a:t>Randomized to three-drug regimens</a:t>
            </a:r>
            <a:endParaRPr lang="en-US" sz="2000" dirty="0">
              <a:solidFill>
                <a:srgbClr val="000000"/>
              </a:solidFill>
              <a:effectLst/>
            </a:endParaRPr>
          </a:p>
        </p:txBody>
      </p:sp>
      <p:sp>
        <p:nvSpPr>
          <p:cNvPr id="9" name="Text Placeholder 5">
            <a:extLst>
              <a:ext uri="{FF2B5EF4-FFF2-40B4-BE49-F238E27FC236}">
                <a16:creationId xmlns:a16="http://schemas.microsoft.com/office/drawing/2014/main" id="{F75C7397-4C83-205F-E441-E08DC8B510E2}"/>
              </a:ext>
            </a:extLst>
          </p:cNvPr>
          <p:cNvSpPr>
            <a:spLocks noGrp="1"/>
          </p:cNvSpPr>
          <p:nvPr>
            <p:ph sz="half" idx="2"/>
          </p:nvPr>
        </p:nvSpPr>
        <p:spPr>
          <a:xfrm>
            <a:off x="4767508" y="1152525"/>
            <a:ext cx="4038600" cy="3400424"/>
          </a:xfrm>
          <a:ln w="38100">
            <a:solidFill>
              <a:schemeClr val="tx1"/>
            </a:solidFill>
          </a:ln>
        </p:spPr>
        <p:txBody>
          <a:bodyPr>
            <a:normAutofit/>
          </a:bodyPr>
          <a:lstStyle/>
          <a:p>
            <a:pPr>
              <a:buClr>
                <a:srgbClr val="50A5AB"/>
              </a:buClr>
              <a:buFont typeface="Arial" panose="020B0604020202020204" pitchFamily="34" charset="0"/>
              <a:buChar char="•"/>
            </a:pPr>
            <a:r>
              <a:rPr lang="en-US" sz="2000" dirty="0">
                <a:solidFill>
                  <a:schemeClr val="tx1"/>
                </a:solidFill>
              </a:rPr>
              <a:t>Treatment naïve population (</a:t>
            </a:r>
            <a:r>
              <a:rPr lang="en-US" sz="2000" dirty="0">
                <a:solidFill>
                  <a:srgbClr val="000000"/>
                </a:solidFill>
                <a:effectLst/>
              </a:rPr>
              <a:t>NCT04493216)</a:t>
            </a:r>
          </a:p>
          <a:p>
            <a:pPr>
              <a:buClr>
                <a:srgbClr val="50A5AB"/>
              </a:buClr>
              <a:buFont typeface="Arial" panose="020B0604020202020204" pitchFamily="34" charset="0"/>
              <a:buChar char="•"/>
            </a:pPr>
            <a:r>
              <a:rPr lang="en-US" sz="2000" dirty="0">
                <a:solidFill>
                  <a:srgbClr val="000000"/>
                </a:solidFill>
              </a:rPr>
              <a:t>Randomized to two-drug regimens</a:t>
            </a:r>
            <a:endParaRPr lang="en-US" sz="2000" dirty="0">
              <a:solidFill>
                <a:srgbClr val="000000"/>
              </a:solidFill>
              <a:effectLst/>
            </a:endParaRPr>
          </a:p>
        </p:txBody>
      </p:sp>
      <p:graphicFrame>
        <p:nvGraphicFramePr>
          <p:cNvPr id="10" name="Diagram 9">
            <a:extLst>
              <a:ext uri="{FF2B5EF4-FFF2-40B4-BE49-F238E27FC236}">
                <a16:creationId xmlns:a16="http://schemas.microsoft.com/office/drawing/2014/main" id="{E816CA3E-1DA2-C46B-9CBE-593DB27FFD24}"/>
              </a:ext>
            </a:extLst>
          </p:cNvPr>
          <p:cNvGraphicFramePr/>
          <p:nvPr>
            <p:extLst>
              <p:ext uri="{D42A27DB-BD31-4B8C-83A1-F6EECF244321}">
                <p14:modId xmlns:p14="http://schemas.microsoft.com/office/powerpoint/2010/main" val="1202769951"/>
              </p:ext>
            </p:extLst>
          </p:nvPr>
        </p:nvGraphicFramePr>
        <p:xfrm>
          <a:off x="5017600" y="2268946"/>
          <a:ext cx="3538416" cy="1903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27D31C41-2DA6-97D6-88E1-541B0704E339}"/>
              </a:ext>
            </a:extLst>
          </p:cNvPr>
          <p:cNvGraphicFramePr/>
          <p:nvPr>
            <p:extLst>
              <p:ext uri="{D42A27DB-BD31-4B8C-83A1-F6EECF244321}">
                <p14:modId xmlns:p14="http://schemas.microsoft.com/office/powerpoint/2010/main" val="2870274885"/>
              </p:ext>
            </p:extLst>
          </p:nvPr>
        </p:nvGraphicFramePr>
        <p:xfrm>
          <a:off x="611175" y="2495550"/>
          <a:ext cx="3767968" cy="1981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a:extLst>
              <a:ext uri="{FF2B5EF4-FFF2-40B4-BE49-F238E27FC236}">
                <a16:creationId xmlns:a16="http://schemas.microsoft.com/office/drawing/2014/main" id="{4F579DB8-1EAF-9E9F-91AF-D3D4F1A58A1D}"/>
              </a:ext>
            </a:extLst>
          </p:cNvPr>
          <p:cNvSpPr txBox="1"/>
          <p:nvPr/>
        </p:nvSpPr>
        <p:spPr>
          <a:xfrm>
            <a:off x="1143000" y="4781550"/>
            <a:ext cx="7315201" cy="253916"/>
          </a:xfrm>
          <a:prstGeom prst="rect">
            <a:avLst/>
          </a:prstGeom>
          <a:noFill/>
        </p:spPr>
        <p:txBody>
          <a:bodyPr wrap="square" rtlCol="0">
            <a:spAutoFit/>
          </a:bodyPr>
          <a:lstStyle/>
          <a:p>
            <a:pPr algn="ctr"/>
            <a:r>
              <a:rPr lang="en-US" sz="1050" dirty="0">
                <a:solidFill>
                  <a:schemeClr val="bg1"/>
                </a:solidFill>
              </a:rPr>
              <a:t>ABC = abacavir; 3TC = lamivudine</a:t>
            </a:r>
          </a:p>
        </p:txBody>
      </p:sp>
    </p:spTree>
    <p:extLst>
      <p:ext uri="{BB962C8B-B14F-4D97-AF65-F5344CB8AC3E}">
        <p14:creationId xmlns:p14="http://schemas.microsoft.com/office/powerpoint/2010/main" val="3659629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33A4-EF45-DE95-BBFA-D7AA9F27E0E5}"/>
              </a:ext>
            </a:extLst>
          </p:cNvPr>
          <p:cNvSpPr>
            <a:spLocks noGrp="1"/>
          </p:cNvSpPr>
          <p:nvPr>
            <p:ph type="title"/>
          </p:nvPr>
        </p:nvSpPr>
        <p:spPr>
          <a:xfrm>
            <a:off x="228600" y="205979"/>
            <a:ext cx="8686800" cy="580400"/>
          </a:xfrm>
        </p:spPr>
        <p:txBody>
          <a:bodyPr/>
          <a:lstStyle/>
          <a:p>
            <a:r>
              <a:rPr lang="en-US" sz="3600" b="1" dirty="0"/>
              <a:t>ISLATRAVIR (ISL) – Mechanism of Action</a:t>
            </a:r>
            <a:endParaRPr lang="en-US" b="1" dirty="0"/>
          </a:p>
        </p:txBody>
      </p:sp>
      <p:sp>
        <p:nvSpPr>
          <p:cNvPr id="3" name="Content Placeholder 2">
            <a:extLst>
              <a:ext uri="{FF2B5EF4-FFF2-40B4-BE49-F238E27FC236}">
                <a16:creationId xmlns:a16="http://schemas.microsoft.com/office/drawing/2014/main" id="{EECB4E81-2809-D83F-0EE2-D424F257B0B6}"/>
              </a:ext>
            </a:extLst>
          </p:cNvPr>
          <p:cNvSpPr>
            <a:spLocks noGrp="1"/>
          </p:cNvSpPr>
          <p:nvPr>
            <p:ph idx="1"/>
          </p:nvPr>
        </p:nvSpPr>
        <p:spPr>
          <a:xfrm>
            <a:off x="152400" y="819150"/>
            <a:ext cx="8315569" cy="430807"/>
          </a:xfrm>
        </p:spPr>
        <p:txBody>
          <a:bodyPr>
            <a:normAutofit/>
          </a:bodyPr>
          <a:lstStyle/>
          <a:p>
            <a:r>
              <a:rPr lang="en-US" sz="2000" dirty="0">
                <a:solidFill>
                  <a:schemeClr val="tx1"/>
                </a:solidFill>
              </a:rPr>
              <a:t>Nucleoside reverse transcriptase translocation inhibitor (NRTTI)</a:t>
            </a:r>
            <a:endParaRPr lang="en-US" sz="2000" dirty="0"/>
          </a:p>
        </p:txBody>
      </p:sp>
      <p:sp>
        <p:nvSpPr>
          <p:cNvPr id="4" name="Slide Number Placeholder 3">
            <a:extLst>
              <a:ext uri="{FF2B5EF4-FFF2-40B4-BE49-F238E27FC236}">
                <a16:creationId xmlns:a16="http://schemas.microsoft.com/office/drawing/2014/main" id="{694B372D-72C7-63D1-41EC-4032A2A9E117}"/>
              </a:ext>
            </a:extLst>
          </p:cNvPr>
          <p:cNvSpPr>
            <a:spLocks noGrp="1"/>
          </p:cNvSpPr>
          <p:nvPr>
            <p:ph type="sldNum" sz="quarter" idx="12"/>
          </p:nvPr>
        </p:nvSpPr>
        <p:spPr/>
        <p:txBody>
          <a:bodyPr/>
          <a:lstStyle/>
          <a:p>
            <a:fld id="{6E2D2B3B-882E-40F3-A32F-6DD516915044}" type="slidenum">
              <a:rPr lang="en-US" smtClean="0"/>
              <a:pPr/>
              <a:t>21</a:t>
            </a:fld>
            <a:endParaRPr lang="en-US"/>
          </a:p>
        </p:txBody>
      </p:sp>
      <p:pic>
        <p:nvPicPr>
          <p:cNvPr id="5" name="Picture 4">
            <a:extLst>
              <a:ext uri="{FF2B5EF4-FFF2-40B4-BE49-F238E27FC236}">
                <a16:creationId xmlns:a16="http://schemas.microsoft.com/office/drawing/2014/main" id="{BB853C98-FA6C-4A34-10A0-526876284ED1}"/>
              </a:ext>
            </a:extLst>
          </p:cNvPr>
          <p:cNvPicPr>
            <a:picLocks noChangeAspect="1"/>
          </p:cNvPicPr>
          <p:nvPr/>
        </p:nvPicPr>
        <p:blipFill rotWithShape="1">
          <a:blip r:embed="rId2"/>
          <a:srcRect l="54923" t="12341" r="4206" b="8846"/>
          <a:stretch/>
        </p:blipFill>
        <p:spPr>
          <a:xfrm>
            <a:off x="1421032" y="1241509"/>
            <a:ext cx="6301936" cy="3417760"/>
          </a:xfrm>
          <a:prstGeom prst="rect">
            <a:avLst/>
          </a:prstGeom>
        </p:spPr>
      </p:pic>
      <p:sp>
        <p:nvSpPr>
          <p:cNvPr id="6" name="TextBox 5">
            <a:extLst>
              <a:ext uri="{FF2B5EF4-FFF2-40B4-BE49-F238E27FC236}">
                <a16:creationId xmlns:a16="http://schemas.microsoft.com/office/drawing/2014/main" id="{3AD73320-5357-F30F-E73C-BA7B53A4F068}"/>
              </a:ext>
            </a:extLst>
          </p:cNvPr>
          <p:cNvSpPr txBox="1"/>
          <p:nvPr/>
        </p:nvSpPr>
        <p:spPr>
          <a:xfrm>
            <a:off x="1219199" y="4679110"/>
            <a:ext cx="7316599" cy="430887"/>
          </a:xfrm>
          <a:prstGeom prst="rect">
            <a:avLst/>
          </a:prstGeom>
          <a:noFill/>
        </p:spPr>
        <p:txBody>
          <a:bodyPr wrap="square" rtlCol="0">
            <a:spAutoFit/>
          </a:bodyPr>
          <a:lstStyle/>
          <a:p>
            <a:r>
              <a:rPr lang="en-US" sz="1100" dirty="0">
                <a:solidFill>
                  <a:schemeClr val="bg1"/>
                </a:solidFill>
              </a:rPr>
              <a:t>Molina, </a:t>
            </a:r>
            <a:r>
              <a:rPr lang="en-US" sz="1100" dirty="0" err="1">
                <a:solidFill>
                  <a:schemeClr val="bg1"/>
                </a:solidFill>
              </a:rPr>
              <a:t>Islatravir</a:t>
            </a:r>
            <a:r>
              <a:rPr lang="en-US" sz="1100" dirty="0">
                <a:solidFill>
                  <a:schemeClr val="bg1"/>
                </a:solidFill>
              </a:rPr>
              <a:t> at doses of 0.25 to 2.25 mg QD in combination with </a:t>
            </a:r>
            <a:r>
              <a:rPr lang="en-US" sz="1100" dirty="0" err="1">
                <a:solidFill>
                  <a:schemeClr val="bg1"/>
                </a:solidFill>
              </a:rPr>
              <a:t>doravirine</a:t>
            </a:r>
            <a:r>
              <a:rPr lang="en-US" sz="1100" dirty="0">
                <a:solidFill>
                  <a:schemeClr val="bg1"/>
                </a:solidFill>
              </a:rPr>
              <a:t> maintains viral suppression through 48 weeks in adults with HIV-1 infection, 10</a:t>
            </a:r>
            <a:r>
              <a:rPr lang="en-US" sz="1100" baseline="30000" dirty="0">
                <a:solidFill>
                  <a:schemeClr val="bg1"/>
                </a:solidFill>
              </a:rPr>
              <a:t>th</a:t>
            </a:r>
            <a:r>
              <a:rPr lang="en-US" sz="1100" dirty="0">
                <a:solidFill>
                  <a:schemeClr val="bg1"/>
                </a:solidFill>
              </a:rPr>
              <a:t>  IAS Conference on HIV Science, Mexico City, Mexico JULY2019</a:t>
            </a:r>
          </a:p>
        </p:txBody>
      </p:sp>
    </p:spTree>
    <p:extLst>
      <p:ext uri="{BB962C8B-B14F-4D97-AF65-F5344CB8AC3E}">
        <p14:creationId xmlns:p14="http://schemas.microsoft.com/office/powerpoint/2010/main" val="2918511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788B-FA00-ABB0-4C85-C538841C7004}"/>
              </a:ext>
            </a:extLst>
          </p:cNvPr>
          <p:cNvSpPr>
            <a:spLocks noGrp="1"/>
          </p:cNvSpPr>
          <p:nvPr>
            <p:ph type="title"/>
          </p:nvPr>
        </p:nvSpPr>
        <p:spPr>
          <a:xfrm>
            <a:off x="196166" y="209551"/>
            <a:ext cx="8315569" cy="533400"/>
          </a:xfrm>
        </p:spPr>
        <p:txBody>
          <a:bodyPr/>
          <a:lstStyle/>
          <a:p>
            <a:r>
              <a:rPr lang="en-US" b="1" dirty="0"/>
              <a:t>ISLATRAVIR – Highlights</a:t>
            </a:r>
          </a:p>
        </p:txBody>
      </p:sp>
      <p:sp>
        <p:nvSpPr>
          <p:cNvPr id="3" name="Content Placeholder 2">
            <a:extLst>
              <a:ext uri="{FF2B5EF4-FFF2-40B4-BE49-F238E27FC236}">
                <a16:creationId xmlns:a16="http://schemas.microsoft.com/office/drawing/2014/main" id="{8120D1CD-2EFB-6864-59C5-5388F1907C4F}"/>
              </a:ext>
            </a:extLst>
          </p:cNvPr>
          <p:cNvSpPr>
            <a:spLocks noGrp="1"/>
          </p:cNvSpPr>
          <p:nvPr>
            <p:ph idx="1"/>
          </p:nvPr>
        </p:nvSpPr>
        <p:spPr>
          <a:xfrm>
            <a:off x="304800" y="934012"/>
            <a:ext cx="8775628" cy="3618938"/>
          </a:xfrm>
        </p:spPr>
        <p:txBody>
          <a:bodyPr>
            <a:normAutofit fontScale="92500" lnSpcReduction="10000"/>
          </a:bodyPr>
          <a:lstStyle/>
          <a:p>
            <a:pPr marL="174625" indent="-171450">
              <a:spcBef>
                <a:spcPts val="400"/>
              </a:spcBef>
            </a:pPr>
            <a:r>
              <a:rPr lang="en-US" dirty="0">
                <a:solidFill>
                  <a:schemeClr val="tx1"/>
                </a:solidFill>
              </a:rPr>
              <a:t>High potency with long intracellular half life – dosed daily or weekly</a:t>
            </a:r>
          </a:p>
          <a:p>
            <a:pPr marL="174625" indent="-171450">
              <a:spcBef>
                <a:spcPts val="400"/>
              </a:spcBef>
            </a:pPr>
            <a:r>
              <a:rPr lang="en-US" dirty="0">
                <a:solidFill>
                  <a:schemeClr val="tx1"/>
                </a:solidFill>
              </a:rPr>
              <a:t>Food “flexible”</a:t>
            </a:r>
          </a:p>
          <a:p>
            <a:pPr marL="174625" indent="-171450">
              <a:spcBef>
                <a:spcPts val="400"/>
              </a:spcBef>
            </a:pPr>
            <a:r>
              <a:rPr lang="en-US" dirty="0">
                <a:solidFill>
                  <a:schemeClr val="tx1"/>
                </a:solidFill>
              </a:rPr>
              <a:t>Few drug-drug interactions</a:t>
            </a:r>
          </a:p>
          <a:p>
            <a:pPr marL="174625" indent="-171450">
              <a:spcBef>
                <a:spcPts val="400"/>
              </a:spcBef>
            </a:pPr>
            <a:r>
              <a:rPr lang="en-US" dirty="0"/>
              <a:t>A</a:t>
            </a:r>
            <a:r>
              <a:rPr lang="en-US" dirty="0">
                <a:solidFill>
                  <a:schemeClr val="tx1"/>
                </a:solidFill>
              </a:rPr>
              <a:t>ctivity against some nucleoside reverse transcriptase inhibitor (NRTI) resistant variants </a:t>
            </a:r>
            <a:endParaRPr lang="en-US" sz="1800" dirty="0">
              <a:solidFill>
                <a:schemeClr val="tx1"/>
              </a:solidFill>
            </a:endParaRPr>
          </a:p>
          <a:p>
            <a:pPr marL="174625" indent="-171450">
              <a:spcBef>
                <a:spcPts val="400"/>
              </a:spcBef>
            </a:pPr>
            <a:r>
              <a:rPr lang="en-US" dirty="0">
                <a:solidFill>
                  <a:schemeClr val="tx1"/>
                </a:solidFill>
              </a:rPr>
              <a:t>Metabolic outcomes in </a:t>
            </a:r>
            <a:r>
              <a:rPr lang="en-US" dirty="0" err="1">
                <a:solidFill>
                  <a:schemeClr val="tx1"/>
                </a:solidFill>
              </a:rPr>
              <a:t>tx</a:t>
            </a:r>
            <a:r>
              <a:rPr lang="en-US" dirty="0">
                <a:solidFill>
                  <a:schemeClr val="tx1"/>
                </a:solidFill>
              </a:rPr>
              <a:t> naïve on ISL/</a:t>
            </a:r>
            <a:r>
              <a:rPr lang="en-US" dirty="0" err="1">
                <a:solidFill>
                  <a:schemeClr val="tx1"/>
                </a:solidFill>
              </a:rPr>
              <a:t>doravirine</a:t>
            </a:r>
            <a:r>
              <a:rPr lang="en-US" dirty="0">
                <a:solidFill>
                  <a:schemeClr val="tx1"/>
                </a:solidFill>
              </a:rPr>
              <a:t> (DOR) vs TDF/3TC/DOR</a:t>
            </a:r>
            <a:endParaRPr lang="en-US" sz="1800" dirty="0">
              <a:solidFill>
                <a:schemeClr val="tx1"/>
              </a:solidFill>
            </a:endParaRPr>
          </a:p>
          <a:p>
            <a:pPr lvl="1">
              <a:spcBef>
                <a:spcPts val="0"/>
              </a:spcBef>
            </a:pPr>
            <a:r>
              <a:rPr lang="en-US" sz="1900" dirty="0">
                <a:solidFill>
                  <a:schemeClr val="tx1"/>
                </a:solidFill>
              </a:rPr>
              <a:t>Lower impact than TDF on bone mineral density (3-fold lower)</a:t>
            </a:r>
          </a:p>
          <a:p>
            <a:pPr lvl="1">
              <a:spcBef>
                <a:spcPts val="0"/>
              </a:spcBef>
            </a:pPr>
            <a:r>
              <a:rPr lang="en-US" sz="1900" dirty="0">
                <a:solidFill>
                  <a:schemeClr val="tx1"/>
                </a:solidFill>
              </a:rPr>
              <a:t>Mean weight gain 3.8 kg vs 3.0 kg, similar changes in peripheral &amp; limb fat</a:t>
            </a:r>
          </a:p>
          <a:p>
            <a:pPr marL="174625" indent="-174625">
              <a:spcBef>
                <a:spcPts val="400"/>
              </a:spcBef>
            </a:pPr>
            <a:r>
              <a:rPr lang="en-US" dirty="0"/>
              <a:t>Development program included </a:t>
            </a:r>
            <a:r>
              <a:rPr lang="en-US" dirty="0" err="1"/>
              <a:t>tx</a:t>
            </a:r>
            <a:r>
              <a:rPr lang="en-US" dirty="0"/>
              <a:t> naïve, </a:t>
            </a:r>
            <a:r>
              <a:rPr lang="en-US" dirty="0" err="1"/>
              <a:t>tx</a:t>
            </a:r>
            <a:r>
              <a:rPr lang="en-US" dirty="0"/>
              <a:t> experienced, &amp; </a:t>
            </a:r>
            <a:r>
              <a:rPr lang="en-US" dirty="0" err="1"/>
              <a:t>PrEP</a:t>
            </a:r>
            <a:r>
              <a:rPr lang="en-US" dirty="0"/>
              <a:t> programs</a:t>
            </a:r>
          </a:p>
        </p:txBody>
      </p:sp>
      <p:sp>
        <p:nvSpPr>
          <p:cNvPr id="4" name="Slide Number Placeholder 3">
            <a:extLst>
              <a:ext uri="{FF2B5EF4-FFF2-40B4-BE49-F238E27FC236}">
                <a16:creationId xmlns:a16="http://schemas.microsoft.com/office/drawing/2014/main" id="{E703A0C9-5B0A-8848-F793-22DE4D14A821}"/>
              </a:ext>
            </a:extLst>
          </p:cNvPr>
          <p:cNvSpPr>
            <a:spLocks noGrp="1"/>
          </p:cNvSpPr>
          <p:nvPr>
            <p:ph type="sldNum" sz="quarter" idx="12"/>
          </p:nvPr>
        </p:nvSpPr>
        <p:spPr/>
        <p:txBody>
          <a:bodyPr/>
          <a:lstStyle/>
          <a:p>
            <a:fld id="{6E2D2B3B-882E-40F3-A32F-6DD516915044}" type="slidenum">
              <a:rPr lang="en-US" smtClean="0"/>
              <a:pPr/>
              <a:t>22</a:t>
            </a:fld>
            <a:endParaRPr lang="en-US"/>
          </a:p>
        </p:txBody>
      </p:sp>
      <p:sp>
        <p:nvSpPr>
          <p:cNvPr id="6" name="TextBox 5">
            <a:extLst>
              <a:ext uri="{FF2B5EF4-FFF2-40B4-BE49-F238E27FC236}">
                <a16:creationId xmlns:a16="http://schemas.microsoft.com/office/drawing/2014/main" id="{1C73932F-D938-607B-39A1-1FF785A22700}"/>
              </a:ext>
            </a:extLst>
          </p:cNvPr>
          <p:cNvSpPr txBox="1"/>
          <p:nvPr/>
        </p:nvSpPr>
        <p:spPr>
          <a:xfrm>
            <a:off x="1371601" y="4452709"/>
            <a:ext cx="7140134" cy="738664"/>
          </a:xfrm>
          <a:prstGeom prst="rect">
            <a:avLst/>
          </a:prstGeom>
          <a:noFill/>
        </p:spPr>
        <p:txBody>
          <a:bodyPr wrap="square">
            <a:spAutoFit/>
          </a:bodyPr>
          <a:lstStyle/>
          <a:p>
            <a:r>
              <a:rPr lang="en-US" sz="1050" dirty="0"/>
              <a:t>Diamond, </a:t>
            </a:r>
            <a:r>
              <a:rPr lang="en-US" sz="1050" dirty="0" err="1"/>
              <a:t>Islatravir</a:t>
            </a:r>
            <a:r>
              <a:rPr lang="en-US" sz="1050" dirty="0"/>
              <a:t> selects for HIV-1 variants in MT4-GFP cells that profoundly reduce replicative capacity in PBMCs, </a:t>
            </a:r>
            <a:r>
              <a:rPr lang="en-US" sz="1050" dirty="0">
                <a:solidFill>
                  <a:schemeClr val="bg1"/>
                </a:solidFill>
              </a:rPr>
              <a:t>Glasgow 2020; </a:t>
            </a:r>
            <a:r>
              <a:rPr lang="en-US" sz="1050" dirty="0" err="1">
                <a:solidFill>
                  <a:schemeClr val="bg1"/>
                </a:solidFill>
              </a:rPr>
              <a:t>McComsey</a:t>
            </a:r>
            <a:r>
              <a:rPr lang="en-US" sz="1050" dirty="0">
                <a:solidFill>
                  <a:schemeClr val="bg1"/>
                </a:solidFill>
              </a:rPr>
              <a:t>, </a:t>
            </a:r>
            <a:r>
              <a:rPr lang="en-US" sz="1050" dirty="0" err="1">
                <a:solidFill>
                  <a:schemeClr val="bg1"/>
                </a:solidFill>
              </a:rPr>
              <a:t>Islatravir</a:t>
            </a:r>
            <a:r>
              <a:rPr lang="en-US" sz="1050" dirty="0">
                <a:solidFill>
                  <a:schemeClr val="bg1"/>
                </a:solidFill>
              </a:rPr>
              <a:t> metabolic outcomes in a Phase 2b trial of treatment naïve adults with HIV-1, CROI, March 2020 Poster 0686; </a:t>
            </a:r>
            <a:r>
              <a:rPr lang="en-US" sz="1050" dirty="0" err="1">
                <a:solidFill>
                  <a:schemeClr val="bg1"/>
                </a:solidFill>
              </a:rPr>
              <a:t>McComsey</a:t>
            </a:r>
            <a:r>
              <a:rPr lang="en-US" sz="1050" dirty="0">
                <a:solidFill>
                  <a:schemeClr val="bg1"/>
                </a:solidFill>
              </a:rPr>
              <a:t>, Week 96 Metabolic and Bone outcomes of a Phase 2b Trial of </a:t>
            </a:r>
            <a:r>
              <a:rPr lang="en-US" sz="1050" dirty="0" err="1">
                <a:solidFill>
                  <a:schemeClr val="bg1"/>
                </a:solidFill>
              </a:rPr>
              <a:t>Islatravir</a:t>
            </a:r>
            <a:r>
              <a:rPr lang="en-US" sz="1050" dirty="0">
                <a:solidFill>
                  <a:schemeClr val="bg1"/>
                </a:solidFill>
              </a:rPr>
              <a:t> and </a:t>
            </a:r>
            <a:r>
              <a:rPr lang="en-US" sz="1050" dirty="0" err="1">
                <a:solidFill>
                  <a:schemeClr val="bg1"/>
                </a:solidFill>
              </a:rPr>
              <a:t>Doravirine</a:t>
            </a:r>
            <a:r>
              <a:rPr lang="en-US" sz="1050" dirty="0">
                <a:solidFill>
                  <a:schemeClr val="bg1"/>
                </a:solidFill>
              </a:rPr>
              <a:t>, 11</a:t>
            </a:r>
            <a:r>
              <a:rPr lang="en-US" sz="1050" baseline="30000" dirty="0">
                <a:solidFill>
                  <a:schemeClr val="bg1"/>
                </a:solidFill>
              </a:rPr>
              <a:t>th</a:t>
            </a:r>
            <a:r>
              <a:rPr lang="en-US" sz="1050" dirty="0">
                <a:solidFill>
                  <a:schemeClr val="bg1"/>
                </a:solidFill>
              </a:rPr>
              <a:t> International AIDS Society Conference on HIV Science, July 2021</a:t>
            </a:r>
          </a:p>
        </p:txBody>
      </p:sp>
    </p:spTree>
    <p:extLst>
      <p:ext uri="{BB962C8B-B14F-4D97-AF65-F5344CB8AC3E}">
        <p14:creationId xmlns:p14="http://schemas.microsoft.com/office/powerpoint/2010/main" val="3884150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7384A8-908B-58A3-EBBC-79471F8095A3}"/>
              </a:ext>
            </a:extLst>
          </p:cNvPr>
          <p:cNvSpPr>
            <a:spLocks noGrp="1"/>
          </p:cNvSpPr>
          <p:nvPr>
            <p:ph idx="1"/>
          </p:nvPr>
        </p:nvSpPr>
        <p:spPr>
          <a:xfrm>
            <a:off x="561519" y="960145"/>
            <a:ext cx="3495430" cy="3472577"/>
          </a:xfrm>
          <a:ln>
            <a:solidFill>
              <a:schemeClr val="tx1"/>
            </a:solidFill>
          </a:ln>
        </p:spPr>
        <p:txBody>
          <a:bodyPr>
            <a:normAutofit fontScale="92500" lnSpcReduction="10000"/>
          </a:bodyPr>
          <a:lstStyle/>
          <a:p>
            <a:pPr>
              <a:lnSpc>
                <a:spcPct val="120000"/>
              </a:lnSpc>
              <a:spcBef>
                <a:spcPts val="1200"/>
              </a:spcBef>
            </a:pPr>
            <a:r>
              <a:rPr lang="en-US" sz="2000" dirty="0"/>
              <a:t>Lab based studies to look at emergent resistance and impact on susceptibility to ISL</a:t>
            </a:r>
          </a:p>
          <a:p>
            <a:pPr>
              <a:lnSpc>
                <a:spcPct val="120000"/>
              </a:lnSpc>
              <a:spcBef>
                <a:spcPts val="1200"/>
              </a:spcBef>
            </a:pPr>
            <a:r>
              <a:rPr lang="en-US" sz="2000" dirty="0"/>
              <a:t>M184I and M184V were the most common substitutions to emerge</a:t>
            </a:r>
          </a:p>
          <a:p>
            <a:pPr>
              <a:lnSpc>
                <a:spcPct val="120000"/>
              </a:lnSpc>
              <a:spcBef>
                <a:spcPts val="1200"/>
              </a:spcBef>
            </a:pPr>
            <a:r>
              <a:rPr lang="en-US" sz="2000" dirty="0"/>
              <a:t>Retains activity against M41L, K65R, L74I mutants</a:t>
            </a:r>
          </a:p>
        </p:txBody>
      </p:sp>
      <p:sp>
        <p:nvSpPr>
          <p:cNvPr id="4" name="Slide Number Placeholder 3">
            <a:extLst>
              <a:ext uri="{FF2B5EF4-FFF2-40B4-BE49-F238E27FC236}">
                <a16:creationId xmlns:a16="http://schemas.microsoft.com/office/drawing/2014/main" id="{5D145099-8018-C6B8-063D-50ECCBDDA6EE}"/>
              </a:ext>
            </a:extLst>
          </p:cNvPr>
          <p:cNvSpPr>
            <a:spLocks noGrp="1"/>
          </p:cNvSpPr>
          <p:nvPr>
            <p:ph type="sldNum" sz="quarter" idx="12"/>
          </p:nvPr>
        </p:nvSpPr>
        <p:spPr/>
        <p:txBody>
          <a:bodyPr/>
          <a:lstStyle/>
          <a:p>
            <a:fld id="{6E2D2B3B-882E-40F3-A32F-6DD516915044}" type="slidenum">
              <a:rPr lang="en-US" smtClean="0"/>
              <a:pPr/>
              <a:t>23</a:t>
            </a:fld>
            <a:endParaRPr lang="en-US"/>
          </a:p>
        </p:txBody>
      </p:sp>
      <p:sp>
        <p:nvSpPr>
          <p:cNvPr id="7" name="Title 6">
            <a:extLst>
              <a:ext uri="{FF2B5EF4-FFF2-40B4-BE49-F238E27FC236}">
                <a16:creationId xmlns:a16="http://schemas.microsoft.com/office/drawing/2014/main" id="{733A8DA0-22B2-073F-A1D0-D6799545B547}"/>
              </a:ext>
            </a:extLst>
          </p:cNvPr>
          <p:cNvSpPr>
            <a:spLocks noGrp="1"/>
          </p:cNvSpPr>
          <p:nvPr>
            <p:ph type="title"/>
          </p:nvPr>
        </p:nvSpPr>
        <p:spPr>
          <a:xfrm>
            <a:off x="185615" y="167740"/>
            <a:ext cx="8315569" cy="613171"/>
          </a:xfrm>
        </p:spPr>
        <p:txBody>
          <a:bodyPr/>
          <a:lstStyle/>
          <a:p>
            <a:r>
              <a:rPr lang="en-US" b="1" dirty="0"/>
              <a:t>ISLATRAVIR – Resistance Profile</a:t>
            </a:r>
          </a:p>
        </p:txBody>
      </p:sp>
      <p:pic>
        <p:nvPicPr>
          <p:cNvPr id="9" name="Picture 8">
            <a:extLst>
              <a:ext uri="{FF2B5EF4-FFF2-40B4-BE49-F238E27FC236}">
                <a16:creationId xmlns:a16="http://schemas.microsoft.com/office/drawing/2014/main" id="{E2645C3C-4F14-43AD-8FAF-6AA4F7209B18}"/>
              </a:ext>
            </a:extLst>
          </p:cNvPr>
          <p:cNvPicPr>
            <a:picLocks noChangeAspect="1"/>
          </p:cNvPicPr>
          <p:nvPr/>
        </p:nvPicPr>
        <p:blipFill rotWithShape="1">
          <a:blip r:embed="rId3"/>
          <a:srcRect l="1000" t="33852" r="82334" b="18888"/>
          <a:stretch/>
        </p:blipFill>
        <p:spPr>
          <a:xfrm>
            <a:off x="4419600" y="751790"/>
            <a:ext cx="4267200" cy="3889288"/>
          </a:xfrm>
          <a:prstGeom prst="rect">
            <a:avLst/>
          </a:prstGeom>
        </p:spPr>
      </p:pic>
      <p:sp>
        <p:nvSpPr>
          <p:cNvPr id="10" name="TextBox 9">
            <a:extLst>
              <a:ext uri="{FF2B5EF4-FFF2-40B4-BE49-F238E27FC236}">
                <a16:creationId xmlns:a16="http://schemas.microsoft.com/office/drawing/2014/main" id="{41233024-55B8-0280-4EBB-36C01BFF1243}"/>
              </a:ext>
            </a:extLst>
          </p:cNvPr>
          <p:cNvSpPr txBox="1"/>
          <p:nvPr/>
        </p:nvSpPr>
        <p:spPr>
          <a:xfrm>
            <a:off x="1414584" y="4606324"/>
            <a:ext cx="7086600" cy="577081"/>
          </a:xfrm>
          <a:prstGeom prst="rect">
            <a:avLst/>
          </a:prstGeom>
          <a:noFill/>
        </p:spPr>
        <p:txBody>
          <a:bodyPr wrap="square" rtlCol="0">
            <a:spAutoFit/>
          </a:bodyPr>
          <a:lstStyle/>
          <a:p>
            <a:r>
              <a:rPr lang="en-US" sz="1050" dirty="0">
                <a:solidFill>
                  <a:schemeClr val="bg1"/>
                </a:solidFill>
              </a:rPr>
              <a:t>Diamond, </a:t>
            </a:r>
            <a:r>
              <a:rPr lang="en-US" sz="1050" dirty="0" err="1">
                <a:solidFill>
                  <a:schemeClr val="bg1"/>
                </a:solidFill>
              </a:rPr>
              <a:t>Islatravir</a:t>
            </a:r>
            <a:r>
              <a:rPr lang="en-US" sz="1050" dirty="0">
                <a:solidFill>
                  <a:schemeClr val="bg1"/>
                </a:solidFill>
              </a:rPr>
              <a:t> selects for HIV-1 variants in MT4-GFP cells that profoundly reduce replicative capacity in PBMCs, Glasgow 2020. Diamond et al, </a:t>
            </a:r>
            <a:r>
              <a:rPr lang="en-US" sz="1050" dirty="0" err="1">
                <a:solidFill>
                  <a:schemeClr val="bg1"/>
                </a:solidFill>
              </a:rPr>
              <a:t>Islatravir</a:t>
            </a:r>
            <a:r>
              <a:rPr lang="en-US" sz="1050" dirty="0">
                <a:solidFill>
                  <a:schemeClr val="bg1"/>
                </a:solidFill>
              </a:rPr>
              <a:t> has a high barrier to resistance and exhibits a differential resistance profile from approved NRTIs, AAC, 66(6) JUN2022</a:t>
            </a:r>
          </a:p>
        </p:txBody>
      </p:sp>
    </p:spTree>
    <p:extLst>
      <p:ext uri="{BB962C8B-B14F-4D97-AF65-F5344CB8AC3E}">
        <p14:creationId xmlns:p14="http://schemas.microsoft.com/office/powerpoint/2010/main" val="3320825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F9A62-E011-17E1-AAAA-1B392A8ACFAF}"/>
              </a:ext>
            </a:extLst>
          </p:cNvPr>
          <p:cNvSpPr>
            <a:spLocks noGrp="1"/>
          </p:cNvSpPr>
          <p:nvPr>
            <p:ph type="title"/>
          </p:nvPr>
        </p:nvSpPr>
        <p:spPr>
          <a:xfrm>
            <a:off x="228600" y="145933"/>
            <a:ext cx="8315569" cy="577082"/>
          </a:xfrm>
        </p:spPr>
        <p:txBody>
          <a:bodyPr/>
          <a:lstStyle/>
          <a:p>
            <a:r>
              <a:rPr lang="en-US" sz="3600" b="1" dirty="0"/>
              <a:t>ISL Effect on Lymphocyte Counts</a:t>
            </a:r>
          </a:p>
        </p:txBody>
      </p:sp>
      <p:sp>
        <p:nvSpPr>
          <p:cNvPr id="3" name="Content Placeholder 2">
            <a:extLst>
              <a:ext uri="{FF2B5EF4-FFF2-40B4-BE49-F238E27FC236}">
                <a16:creationId xmlns:a16="http://schemas.microsoft.com/office/drawing/2014/main" id="{0E18E7A4-0BDD-5730-51EF-BD4EDE50394E}"/>
              </a:ext>
            </a:extLst>
          </p:cNvPr>
          <p:cNvSpPr>
            <a:spLocks noGrp="1"/>
          </p:cNvSpPr>
          <p:nvPr>
            <p:ph idx="1"/>
          </p:nvPr>
        </p:nvSpPr>
        <p:spPr>
          <a:xfrm>
            <a:off x="152400" y="862316"/>
            <a:ext cx="5867400" cy="3752466"/>
          </a:xfrm>
        </p:spPr>
        <p:txBody>
          <a:bodyPr>
            <a:noAutofit/>
          </a:bodyPr>
          <a:lstStyle/>
          <a:p>
            <a:pPr marL="6350" indent="0">
              <a:buNone/>
            </a:pPr>
            <a:r>
              <a:rPr lang="en-US" sz="2000" dirty="0"/>
              <a:t>Preferentially accumulates in lymphocytes</a:t>
            </a:r>
          </a:p>
          <a:p>
            <a:pPr marL="285750" lvl="1" indent="-166688">
              <a:spcBef>
                <a:spcPts val="300"/>
              </a:spcBef>
            </a:pPr>
            <a:r>
              <a:rPr lang="en-US" sz="1800" dirty="0"/>
              <a:t>Dose dependent decreases </a:t>
            </a:r>
          </a:p>
          <a:p>
            <a:pPr marL="285750" lvl="1" indent="-166688">
              <a:spcBef>
                <a:spcPts val="300"/>
              </a:spcBef>
            </a:pPr>
            <a:r>
              <a:rPr lang="en-US" sz="1800" dirty="0"/>
              <a:t>Supratherapeutic levels lead to apoptosis</a:t>
            </a:r>
          </a:p>
          <a:p>
            <a:pPr marL="285750" lvl="1" indent="-166688">
              <a:spcBef>
                <a:spcPts val="300"/>
              </a:spcBef>
            </a:pPr>
            <a:r>
              <a:rPr lang="en-US" sz="1800" dirty="0"/>
              <a:t>Not related to mitochondrial activity</a:t>
            </a:r>
          </a:p>
          <a:p>
            <a:pPr marL="285750" lvl="1" indent="-166688">
              <a:spcBef>
                <a:spcPts val="300"/>
              </a:spcBef>
            </a:pPr>
            <a:r>
              <a:rPr lang="en-US" sz="1800" dirty="0"/>
              <a:t>Counts do recover over time after ISL withdrawn</a:t>
            </a:r>
          </a:p>
          <a:p>
            <a:pPr marL="0" indent="0">
              <a:spcBef>
                <a:spcPts val="1200"/>
              </a:spcBef>
              <a:buNone/>
            </a:pPr>
            <a:r>
              <a:rPr lang="en-US" sz="2000" dirty="0"/>
              <a:t>Modeling of pharmacokinetic &amp; study data </a:t>
            </a:r>
          </a:p>
          <a:p>
            <a:pPr marL="0" indent="0">
              <a:spcBef>
                <a:spcPts val="0"/>
              </a:spcBef>
              <a:buNone/>
            </a:pPr>
            <a:r>
              <a:rPr lang="en-US" sz="2000" dirty="0"/>
              <a:t>allowed selection of new dosing regimens to </a:t>
            </a:r>
          </a:p>
          <a:p>
            <a:pPr marL="0" indent="0">
              <a:spcBef>
                <a:spcPts val="0"/>
              </a:spcBef>
              <a:buNone/>
            </a:pPr>
            <a:r>
              <a:rPr lang="en-US" sz="2000" dirty="0"/>
              <a:t>stay below threshold</a:t>
            </a:r>
          </a:p>
          <a:p>
            <a:pPr marL="285750" lvl="1" indent="-166688">
              <a:spcBef>
                <a:spcPts val="300"/>
              </a:spcBef>
            </a:pPr>
            <a:r>
              <a:rPr lang="en-US" sz="1800" dirty="0"/>
              <a:t>Monthly dosing for </a:t>
            </a:r>
            <a:r>
              <a:rPr lang="en-US" sz="1800" dirty="0" err="1"/>
              <a:t>PrEP</a:t>
            </a:r>
            <a:r>
              <a:rPr lang="en-US" sz="1800" dirty="0"/>
              <a:t> (60 mg) – d/</a:t>
            </a:r>
            <a:r>
              <a:rPr lang="en-US" sz="1800" dirty="0" err="1"/>
              <a:t>ced</a:t>
            </a:r>
            <a:endParaRPr lang="en-US" sz="1800" dirty="0"/>
          </a:p>
          <a:p>
            <a:pPr marL="285750" lvl="1" indent="-166688">
              <a:spcBef>
                <a:spcPts val="300"/>
              </a:spcBef>
            </a:pPr>
            <a:r>
              <a:rPr lang="en-US" sz="1800" dirty="0"/>
              <a:t>Weekly </a:t>
            </a:r>
            <a:r>
              <a:rPr lang="en-US" sz="1800" dirty="0" err="1"/>
              <a:t>tx</a:t>
            </a:r>
            <a:r>
              <a:rPr lang="en-US" sz="1800" dirty="0"/>
              <a:t> dosing– resumed at </a:t>
            </a:r>
            <a:r>
              <a:rPr lang="en-US" sz="1800" dirty="0">
                <a:latin typeface="Times New Roman" panose="02020603050405020304" pitchFamily="18" charset="0"/>
                <a:cs typeface="Times New Roman" panose="02020603050405020304" pitchFamily="18" charset="0"/>
              </a:rPr>
              <a:t>↓ </a:t>
            </a:r>
            <a:r>
              <a:rPr lang="en-US" sz="1800" dirty="0"/>
              <a:t>dose (2mg vs 20mg)</a:t>
            </a:r>
          </a:p>
          <a:p>
            <a:pPr marL="285750" lvl="1" indent="-166688">
              <a:spcBef>
                <a:spcPts val="300"/>
              </a:spcBef>
            </a:pPr>
            <a:r>
              <a:rPr lang="en-US" sz="1800" dirty="0"/>
              <a:t>Daily </a:t>
            </a:r>
            <a:r>
              <a:rPr lang="en-US" sz="1800" dirty="0" err="1"/>
              <a:t>tx</a:t>
            </a:r>
            <a:r>
              <a:rPr lang="en-US" sz="1800" dirty="0"/>
              <a:t> dosing– ongoing, now at 0.25 mg daily </a:t>
            </a:r>
          </a:p>
        </p:txBody>
      </p:sp>
      <p:sp>
        <p:nvSpPr>
          <p:cNvPr id="4" name="Slide Number Placeholder 3">
            <a:extLst>
              <a:ext uri="{FF2B5EF4-FFF2-40B4-BE49-F238E27FC236}">
                <a16:creationId xmlns:a16="http://schemas.microsoft.com/office/drawing/2014/main" id="{E992B41D-0AFE-7576-1687-B0AC333C7D29}"/>
              </a:ext>
            </a:extLst>
          </p:cNvPr>
          <p:cNvSpPr>
            <a:spLocks noGrp="1"/>
          </p:cNvSpPr>
          <p:nvPr>
            <p:ph type="sldNum" sz="quarter" idx="12"/>
          </p:nvPr>
        </p:nvSpPr>
        <p:spPr/>
        <p:txBody>
          <a:bodyPr/>
          <a:lstStyle/>
          <a:p>
            <a:fld id="{6E2D2B3B-882E-40F3-A32F-6DD516915044}" type="slidenum">
              <a:rPr lang="en-US" smtClean="0"/>
              <a:pPr/>
              <a:t>24</a:t>
            </a:fld>
            <a:endParaRPr lang="en-US"/>
          </a:p>
        </p:txBody>
      </p:sp>
      <p:pic>
        <p:nvPicPr>
          <p:cNvPr id="6" name="Picture 5">
            <a:extLst>
              <a:ext uri="{FF2B5EF4-FFF2-40B4-BE49-F238E27FC236}">
                <a16:creationId xmlns:a16="http://schemas.microsoft.com/office/drawing/2014/main" id="{65ED6F2E-A047-1F1C-002E-009EA81F92D1}"/>
              </a:ext>
            </a:extLst>
          </p:cNvPr>
          <p:cNvPicPr>
            <a:picLocks noChangeAspect="1"/>
          </p:cNvPicPr>
          <p:nvPr/>
        </p:nvPicPr>
        <p:blipFill rotWithShape="1">
          <a:blip r:embed="rId3"/>
          <a:srcRect l="15237" t="38056" r="60441" b="16296"/>
          <a:stretch/>
        </p:blipFill>
        <p:spPr>
          <a:xfrm>
            <a:off x="5612216" y="1166436"/>
            <a:ext cx="3150784" cy="1900704"/>
          </a:xfrm>
          <a:prstGeom prst="rect">
            <a:avLst/>
          </a:prstGeom>
        </p:spPr>
      </p:pic>
      <p:sp>
        <p:nvSpPr>
          <p:cNvPr id="7" name="TextBox 6">
            <a:extLst>
              <a:ext uri="{FF2B5EF4-FFF2-40B4-BE49-F238E27FC236}">
                <a16:creationId xmlns:a16="http://schemas.microsoft.com/office/drawing/2014/main" id="{073CE881-A7D6-540E-6B65-2E50E8EDB1FB}"/>
              </a:ext>
            </a:extLst>
          </p:cNvPr>
          <p:cNvSpPr txBox="1"/>
          <p:nvPr/>
        </p:nvSpPr>
        <p:spPr>
          <a:xfrm>
            <a:off x="1524000" y="4614782"/>
            <a:ext cx="5105400" cy="577081"/>
          </a:xfrm>
          <a:prstGeom prst="rect">
            <a:avLst/>
          </a:prstGeom>
          <a:noFill/>
        </p:spPr>
        <p:txBody>
          <a:bodyPr wrap="square" rtlCol="0">
            <a:spAutoFit/>
          </a:bodyPr>
          <a:lstStyle/>
          <a:p>
            <a:r>
              <a:rPr lang="en-US" sz="1050" dirty="0">
                <a:solidFill>
                  <a:schemeClr val="bg1"/>
                </a:solidFill>
              </a:rPr>
              <a:t>Squires K et al, Effect of </a:t>
            </a:r>
            <a:r>
              <a:rPr lang="en-US" sz="1050" dirty="0" err="1">
                <a:solidFill>
                  <a:schemeClr val="bg1"/>
                </a:solidFill>
              </a:rPr>
              <a:t>Islatravir</a:t>
            </a:r>
            <a:r>
              <a:rPr lang="en-US" sz="1050" dirty="0">
                <a:solidFill>
                  <a:schemeClr val="bg1"/>
                </a:solidFill>
              </a:rPr>
              <a:t> on Total Lymphocyte and Lymphocyte Subset Counts, CROI 2023, Abstract 192; Vargo r et al, Modeling to Optimize </a:t>
            </a:r>
            <a:r>
              <a:rPr lang="en-US" sz="1050" dirty="0" err="1">
                <a:solidFill>
                  <a:schemeClr val="bg1"/>
                </a:solidFill>
              </a:rPr>
              <a:t>Islatravir</a:t>
            </a:r>
            <a:r>
              <a:rPr lang="en-US" sz="1050" dirty="0">
                <a:solidFill>
                  <a:schemeClr val="bg1"/>
                </a:solidFill>
              </a:rPr>
              <a:t> QW dose in HIV virologically suppressed PWH, CROI 2023, Abstract 497</a:t>
            </a:r>
          </a:p>
        </p:txBody>
      </p:sp>
      <p:pic>
        <p:nvPicPr>
          <p:cNvPr id="8" name="Picture 7">
            <a:extLst>
              <a:ext uri="{FF2B5EF4-FFF2-40B4-BE49-F238E27FC236}">
                <a16:creationId xmlns:a16="http://schemas.microsoft.com/office/drawing/2014/main" id="{A7912893-2AD5-6213-1424-3757C37D0F10}"/>
              </a:ext>
            </a:extLst>
          </p:cNvPr>
          <p:cNvPicPr>
            <a:picLocks noChangeAspect="1"/>
          </p:cNvPicPr>
          <p:nvPr/>
        </p:nvPicPr>
        <p:blipFill rotWithShape="1">
          <a:blip r:embed="rId4"/>
          <a:srcRect t="1281"/>
          <a:stretch/>
        </p:blipFill>
        <p:spPr>
          <a:xfrm>
            <a:off x="6553200" y="3053300"/>
            <a:ext cx="1537562" cy="1876353"/>
          </a:xfrm>
          <a:prstGeom prst="rect">
            <a:avLst/>
          </a:prstGeom>
        </p:spPr>
      </p:pic>
      <p:pic>
        <p:nvPicPr>
          <p:cNvPr id="10" name="Picture 9">
            <a:extLst>
              <a:ext uri="{FF2B5EF4-FFF2-40B4-BE49-F238E27FC236}">
                <a16:creationId xmlns:a16="http://schemas.microsoft.com/office/drawing/2014/main" id="{09233E4A-A231-7692-28D2-3DD3872FD30C}"/>
              </a:ext>
            </a:extLst>
          </p:cNvPr>
          <p:cNvPicPr>
            <a:picLocks noChangeAspect="1"/>
          </p:cNvPicPr>
          <p:nvPr/>
        </p:nvPicPr>
        <p:blipFill>
          <a:blip r:embed="rId5"/>
          <a:stretch>
            <a:fillRect/>
          </a:stretch>
        </p:blipFill>
        <p:spPr>
          <a:xfrm>
            <a:off x="5129781" y="740026"/>
            <a:ext cx="3938020" cy="426410"/>
          </a:xfrm>
          <a:prstGeom prst="rect">
            <a:avLst/>
          </a:prstGeom>
        </p:spPr>
      </p:pic>
    </p:spTree>
    <p:extLst>
      <p:ext uri="{BB962C8B-B14F-4D97-AF65-F5344CB8AC3E}">
        <p14:creationId xmlns:p14="http://schemas.microsoft.com/office/powerpoint/2010/main" val="3196556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CF175-E2B0-CBFC-556B-5E35B79DAFCE}"/>
              </a:ext>
            </a:extLst>
          </p:cNvPr>
          <p:cNvSpPr>
            <a:spLocks noGrp="1"/>
          </p:cNvSpPr>
          <p:nvPr>
            <p:ph type="title"/>
          </p:nvPr>
        </p:nvSpPr>
        <p:spPr>
          <a:xfrm>
            <a:off x="186123" y="243013"/>
            <a:ext cx="8315569" cy="613171"/>
          </a:xfrm>
        </p:spPr>
        <p:txBody>
          <a:bodyPr/>
          <a:lstStyle/>
          <a:p>
            <a:r>
              <a:rPr lang="en-US" b="1" dirty="0" err="1"/>
              <a:t>Islatravir</a:t>
            </a:r>
            <a:r>
              <a:rPr lang="en-US" b="1" dirty="0"/>
              <a:t>/</a:t>
            </a:r>
            <a:r>
              <a:rPr lang="en-US" b="1" dirty="0" err="1"/>
              <a:t>Doravirine</a:t>
            </a:r>
            <a:r>
              <a:rPr lang="en-US" b="1" dirty="0"/>
              <a:t> Trials</a:t>
            </a:r>
          </a:p>
        </p:txBody>
      </p:sp>
      <p:sp>
        <p:nvSpPr>
          <p:cNvPr id="8" name="Text Placeholder 7">
            <a:extLst>
              <a:ext uri="{FF2B5EF4-FFF2-40B4-BE49-F238E27FC236}">
                <a16:creationId xmlns:a16="http://schemas.microsoft.com/office/drawing/2014/main" id="{4500E70C-CB34-CD14-8B15-899AC93A84A9}"/>
              </a:ext>
            </a:extLst>
          </p:cNvPr>
          <p:cNvSpPr>
            <a:spLocks noGrp="1"/>
          </p:cNvSpPr>
          <p:nvPr>
            <p:ph type="body" idx="1"/>
          </p:nvPr>
        </p:nvSpPr>
        <p:spPr>
          <a:xfrm>
            <a:off x="286696" y="972549"/>
            <a:ext cx="3890108" cy="589324"/>
          </a:xfrm>
        </p:spPr>
        <p:txBody>
          <a:bodyPr/>
          <a:lstStyle/>
          <a:p>
            <a:pPr algn="ctr"/>
            <a:r>
              <a:rPr lang="en-US" sz="2400" dirty="0"/>
              <a:t>DOR/ ISL vs B/F/TAF</a:t>
            </a:r>
          </a:p>
        </p:txBody>
      </p:sp>
      <p:pic>
        <p:nvPicPr>
          <p:cNvPr id="13" name="Content Placeholder 12">
            <a:extLst>
              <a:ext uri="{FF2B5EF4-FFF2-40B4-BE49-F238E27FC236}">
                <a16:creationId xmlns:a16="http://schemas.microsoft.com/office/drawing/2014/main" id="{3E2B37F0-842E-2D7B-FE5B-37649045ACCF}"/>
              </a:ext>
            </a:extLst>
          </p:cNvPr>
          <p:cNvPicPr>
            <a:picLocks noGrp="1" noChangeAspect="1"/>
          </p:cNvPicPr>
          <p:nvPr>
            <p:ph sz="half" idx="2"/>
          </p:nvPr>
        </p:nvPicPr>
        <p:blipFill rotWithShape="1">
          <a:blip r:embed="rId3"/>
          <a:srcRect l="15165" t="22762" r="47685" b="13100"/>
          <a:stretch/>
        </p:blipFill>
        <p:spPr>
          <a:xfrm>
            <a:off x="51708" y="1541824"/>
            <a:ext cx="4360085" cy="2419509"/>
          </a:xfrm>
          <a:ln>
            <a:solidFill>
              <a:schemeClr val="tx1"/>
            </a:solidFill>
          </a:ln>
        </p:spPr>
      </p:pic>
      <p:sp>
        <p:nvSpPr>
          <p:cNvPr id="10" name="Text Placeholder 9">
            <a:extLst>
              <a:ext uri="{FF2B5EF4-FFF2-40B4-BE49-F238E27FC236}">
                <a16:creationId xmlns:a16="http://schemas.microsoft.com/office/drawing/2014/main" id="{B0876C86-97A5-E551-3F5A-82D248F15EDC}"/>
              </a:ext>
            </a:extLst>
          </p:cNvPr>
          <p:cNvSpPr>
            <a:spLocks noGrp="1"/>
          </p:cNvSpPr>
          <p:nvPr>
            <p:ph type="body" sz="quarter" idx="3"/>
          </p:nvPr>
        </p:nvSpPr>
        <p:spPr>
          <a:xfrm>
            <a:off x="4818705" y="1082051"/>
            <a:ext cx="4038599" cy="479822"/>
          </a:xfrm>
        </p:spPr>
        <p:txBody>
          <a:bodyPr/>
          <a:lstStyle/>
          <a:p>
            <a:pPr algn="ctr"/>
            <a:r>
              <a:rPr lang="en-US" sz="2400" dirty="0"/>
              <a:t>DOR/ISL vs Baseline ART</a:t>
            </a:r>
          </a:p>
        </p:txBody>
      </p:sp>
      <p:pic>
        <p:nvPicPr>
          <p:cNvPr id="15" name="Content Placeholder 14">
            <a:extLst>
              <a:ext uri="{FF2B5EF4-FFF2-40B4-BE49-F238E27FC236}">
                <a16:creationId xmlns:a16="http://schemas.microsoft.com/office/drawing/2014/main" id="{0B7D9A88-16E6-D214-0798-47D0B97611D2}"/>
              </a:ext>
            </a:extLst>
          </p:cNvPr>
          <p:cNvPicPr>
            <a:picLocks noGrp="1" noChangeAspect="1"/>
          </p:cNvPicPr>
          <p:nvPr>
            <p:ph sz="quarter" idx="4"/>
          </p:nvPr>
        </p:nvPicPr>
        <p:blipFill rotWithShape="1">
          <a:blip r:embed="rId4"/>
          <a:srcRect l="14898" t="23768" r="47948" b="15349"/>
          <a:stretch/>
        </p:blipFill>
        <p:spPr>
          <a:xfrm>
            <a:off x="4486830" y="1544633"/>
            <a:ext cx="4593598" cy="2416700"/>
          </a:xfrm>
          <a:ln>
            <a:solidFill>
              <a:schemeClr val="tx1"/>
            </a:solidFill>
          </a:ln>
        </p:spPr>
      </p:pic>
      <p:sp>
        <p:nvSpPr>
          <p:cNvPr id="4" name="Slide Number Placeholder 3">
            <a:extLst>
              <a:ext uri="{FF2B5EF4-FFF2-40B4-BE49-F238E27FC236}">
                <a16:creationId xmlns:a16="http://schemas.microsoft.com/office/drawing/2014/main" id="{F0C994EA-F897-E920-44D4-118CC5478188}"/>
              </a:ext>
            </a:extLst>
          </p:cNvPr>
          <p:cNvSpPr>
            <a:spLocks noGrp="1"/>
          </p:cNvSpPr>
          <p:nvPr>
            <p:ph type="sldNum" sz="quarter" idx="12"/>
          </p:nvPr>
        </p:nvSpPr>
        <p:spPr/>
        <p:txBody>
          <a:bodyPr/>
          <a:lstStyle/>
          <a:p>
            <a:fld id="{6E2D2B3B-882E-40F3-A32F-6DD516915044}" type="slidenum">
              <a:rPr lang="en-US" smtClean="0"/>
              <a:pPr/>
              <a:t>25</a:t>
            </a:fld>
            <a:endParaRPr lang="en-US"/>
          </a:p>
        </p:txBody>
      </p:sp>
      <p:sp>
        <p:nvSpPr>
          <p:cNvPr id="5" name="TextBox 4">
            <a:extLst>
              <a:ext uri="{FF2B5EF4-FFF2-40B4-BE49-F238E27FC236}">
                <a16:creationId xmlns:a16="http://schemas.microsoft.com/office/drawing/2014/main" id="{4C41B297-77C6-9CAC-DF3C-EE446E7B19F7}"/>
              </a:ext>
            </a:extLst>
          </p:cNvPr>
          <p:cNvSpPr txBox="1"/>
          <p:nvPr/>
        </p:nvSpPr>
        <p:spPr>
          <a:xfrm>
            <a:off x="1600200" y="4324350"/>
            <a:ext cx="6705600" cy="900246"/>
          </a:xfrm>
          <a:prstGeom prst="rect">
            <a:avLst/>
          </a:prstGeom>
          <a:noFill/>
        </p:spPr>
        <p:txBody>
          <a:bodyPr wrap="square" rtlCol="0">
            <a:spAutoFit/>
          </a:bodyPr>
          <a:lstStyle/>
          <a:p>
            <a:r>
              <a:rPr lang="en-US" sz="1050" dirty="0"/>
              <a:t>B = </a:t>
            </a:r>
            <a:r>
              <a:rPr lang="en-US" sz="1050" dirty="0" err="1"/>
              <a:t>bictegravir</a:t>
            </a:r>
            <a:r>
              <a:rPr lang="en-US" sz="1050" dirty="0"/>
              <a:t>; F = emtricitabine</a:t>
            </a:r>
          </a:p>
          <a:p>
            <a:endParaRPr lang="en-US" sz="1050" dirty="0"/>
          </a:p>
          <a:p>
            <a:r>
              <a:rPr lang="en-US" sz="1050" dirty="0">
                <a:solidFill>
                  <a:schemeClr val="bg1"/>
                </a:solidFill>
              </a:rPr>
              <a:t>Mills A, Switch to DOR/ISL (100/0.75 MG)QD from B/F/TAF: week 48 results form a Phase 3 trials, CROI 2023, Abstract 197; Molina JM et al </a:t>
            </a:r>
            <a:r>
              <a:rPr lang="en-US" sz="1050" b="0" i="1" dirty="0">
                <a:solidFill>
                  <a:schemeClr val="bg1"/>
                </a:solidFill>
                <a:effectLst/>
              </a:rPr>
              <a:t>Switch to DOR/ ISL(100/0.75MG) QD: Week 48 Results from an Open Label Phase 3 Trial, CROI 2023, Abstract 196.</a:t>
            </a:r>
            <a:endParaRPr lang="en-US" sz="1050" dirty="0">
              <a:solidFill>
                <a:schemeClr val="bg1"/>
              </a:solidFill>
            </a:endParaRPr>
          </a:p>
        </p:txBody>
      </p:sp>
    </p:spTree>
    <p:extLst>
      <p:ext uri="{BB962C8B-B14F-4D97-AF65-F5344CB8AC3E}">
        <p14:creationId xmlns:p14="http://schemas.microsoft.com/office/powerpoint/2010/main" val="3662493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D80A10-2050-F8A8-5D30-6269B9ED5743}"/>
              </a:ext>
            </a:extLst>
          </p:cNvPr>
          <p:cNvSpPr>
            <a:spLocks noGrp="1"/>
          </p:cNvSpPr>
          <p:nvPr>
            <p:ph type="title"/>
          </p:nvPr>
        </p:nvSpPr>
        <p:spPr/>
        <p:txBody>
          <a:bodyPr/>
          <a:lstStyle/>
          <a:p>
            <a:r>
              <a:rPr lang="en-US" b="1" dirty="0"/>
              <a:t>Where can ISL fit in?</a:t>
            </a:r>
          </a:p>
        </p:txBody>
      </p:sp>
      <p:sp>
        <p:nvSpPr>
          <p:cNvPr id="7" name="Content Placeholder 6">
            <a:extLst>
              <a:ext uri="{FF2B5EF4-FFF2-40B4-BE49-F238E27FC236}">
                <a16:creationId xmlns:a16="http://schemas.microsoft.com/office/drawing/2014/main" id="{67857F03-F385-4DB7-7067-1681E6F91243}"/>
              </a:ext>
            </a:extLst>
          </p:cNvPr>
          <p:cNvSpPr>
            <a:spLocks noGrp="1"/>
          </p:cNvSpPr>
          <p:nvPr>
            <p:ph idx="1"/>
          </p:nvPr>
        </p:nvSpPr>
        <p:spPr>
          <a:xfrm>
            <a:off x="457200" y="1063229"/>
            <a:ext cx="8315569" cy="3412396"/>
          </a:xfrm>
        </p:spPr>
        <p:txBody>
          <a:bodyPr>
            <a:normAutofit fontScale="92500" lnSpcReduction="20000"/>
          </a:bodyPr>
          <a:lstStyle/>
          <a:p>
            <a:pPr>
              <a:spcBef>
                <a:spcPts val="1200"/>
              </a:spcBef>
            </a:pPr>
            <a:r>
              <a:rPr lang="en-US" dirty="0"/>
              <a:t>Once weekly dosing option along with once daily options</a:t>
            </a:r>
          </a:p>
          <a:p>
            <a:pPr>
              <a:spcBef>
                <a:spcPts val="1200"/>
              </a:spcBef>
            </a:pPr>
            <a:r>
              <a:rPr lang="en-US" dirty="0"/>
              <a:t>Weight “neutral” in studies versus TDF/3TC/DOR comparator</a:t>
            </a:r>
          </a:p>
          <a:p>
            <a:pPr lvl="1">
              <a:spcBef>
                <a:spcPts val="1200"/>
              </a:spcBef>
            </a:pPr>
            <a:r>
              <a:rPr lang="en-US" dirty="0"/>
              <a:t>More data needed across other trials and populations</a:t>
            </a:r>
          </a:p>
          <a:p>
            <a:pPr>
              <a:spcBef>
                <a:spcPts val="1200"/>
              </a:spcBef>
            </a:pPr>
            <a:r>
              <a:rPr lang="en-US" dirty="0"/>
              <a:t>Lower bone impact vs TDF</a:t>
            </a:r>
          </a:p>
          <a:p>
            <a:pPr>
              <a:spcBef>
                <a:spcPts val="1200"/>
              </a:spcBef>
            </a:pPr>
            <a:r>
              <a:rPr lang="en-US" dirty="0"/>
              <a:t>Potential role in those with NRTI mutations</a:t>
            </a:r>
          </a:p>
          <a:p>
            <a:pPr lvl="1">
              <a:spcBef>
                <a:spcPts val="1200"/>
              </a:spcBef>
            </a:pPr>
            <a:r>
              <a:rPr lang="en-US" dirty="0"/>
              <a:t>Lab data only to date – need data in persons with resistance</a:t>
            </a:r>
          </a:p>
          <a:p>
            <a:pPr>
              <a:spcBef>
                <a:spcPts val="1200"/>
              </a:spcBef>
            </a:pPr>
            <a:r>
              <a:rPr lang="en-US" dirty="0"/>
              <a:t>Not active against hepatitis B virus (HBV)</a:t>
            </a:r>
          </a:p>
          <a:p>
            <a:pPr>
              <a:spcBef>
                <a:spcPts val="1200"/>
              </a:spcBef>
            </a:pPr>
            <a:r>
              <a:rPr lang="en-US" dirty="0"/>
              <a:t>More data to follow as trials resume</a:t>
            </a:r>
          </a:p>
        </p:txBody>
      </p:sp>
      <p:sp>
        <p:nvSpPr>
          <p:cNvPr id="4" name="Slide Number Placeholder 3">
            <a:extLst>
              <a:ext uri="{FF2B5EF4-FFF2-40B4-BE49-F238E27FC236}">
                <a16:creationId xmlns:a16="http://schemas.microsoft.com/office/drawing/2014/main" id="{32398C21-071F-6843-0903-A4B4B0F0C66A}"/>
              </a:ext>
            </a:extLst>
          </p:cNvPr>
          <p:cNvSpPr>
            <a:spLocks noGrp="1"/>
          </p:cNvSpPr>
          <p:nvPr>
            <p:ph type="sldNum" sz="quarter" idx="12"/>
          </p:nvPr>
        </p:nvSpPr>
        <p:spPr/>
        <p:txBody>
          <a:bodyPr/>
          <a:lstStyle/>
          <a:p>
            <a:fld id="{6E2D2B3B-882E-40F3-A32F-6DD516915044}" type="slidenum">
              <a:rPr lang="en-US" smtClean="0"/>
              <a:pPr/>
              <a:t>26</a:t>
            </a:fld>
            <a:endParaRPr lang="en-US"/>
          </a:p>
        </p:txBody>
      </p:sp>
    </p:spTree>
    <p:extLst>
      <p:ext uri="{BB962C8B-B14F-4D97-AF65-F5344CB8AC3E}">
        <p14:creationId xmlns:p14="http://schemas.microsoft.com/office/powerpoint/2010/main" val="2344492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D8EF-CCF5-6D18-B323-ACF1C3A5CF86}"/>
              </a:ext>
            </a:extLst>
          </p:cNvPr>
          <p:cNvSpPr>
            <a:spLocks noGrp="1"/>
          </p:cNvSpPr>
          <p:nvPr>
            <p:ph type="title"/>
          </p:nvPr>
        </p:nvSpPr>
        <p:spPr>
          <a:xfrm>
            <a:off x="216219" y="209550"/>
            <a:ext cx="8315569" cy="762000"/>
          </a:xfrm>
        </p:spPr>
        <p:txBody>
          <a:bodyPr/>
          <a:lstStyle/>
          <a:p>
            <a:r>
              <a:rPr lang="en-US" sz="3600" b="1" dirty="0"/>
              <a:t>The hope for long-acting therapy</a:t>
            </a:r>
          </a:p>
        </p:txBody>
      </p:sp>
      <p:sp>
        <p:nvSpPr>
          <p:cNvPr id="3" name="Content Placeholder 2">
            <a:extLst>
              <a:ext uri="{FF2B5EF4-FFF2-40B4-BE49-F238E27FC236}">
                <a16:creationId xmlns:a16="http://schemas.microsoft.com/office/drawing/2014/main" id="{F451BFEE-F344-702C-3CB1-01248CAF0B51}"/>
              </a:ext>
            </a:extLst>
          </p:cNvPr>
          <p:cNvSpPr>
            <a:spLocks noGrp="1"/>
          </p:cNvSpPr>
          <p:nvPr>
            <p:ph idx="1"/>
          </p:nvPr>
        </p:nvSpPr>
        <p:spPr>
          <a:xfrm>
            <a:off x="414215" y="971550"/>
            <a:ext cx="8315569" cy="3605462"/>
          </a:xfrm>
        </p:spPr>
        <p:txBody>
          <a:bodyPr>
            <a:normAutofit fontScale="92500" lnSpcReduction="10000"/>
          </a:bodyPr>
          <a:lstStyle/>
          <a:p>
            <a:pPr>
              <a:spcBef>
                <a:spcPts val="1200"/>
              </a:spcBef>
            </a:pPr>
            <a:r>
              <a:rPr lang="en-US" dirty="0"/>
              <a:t>Patients want it!</a:t>
            </a:r>
          </a:p>
          <a:p>
            <a:pPr>
              <a:spcBef>
                <a:spcPts val="1200"/>
              </a:spcBef>
            </a:pPr>
            <a:r>
              <a:rPr lang="en-US" dirty="0"/>
              <a:t>The </a:t>
            </a:r>
            <a:r>
              <a:rPr lang="en-US" b="1" dirty="0"/>
              <a:t>unrealized potential </a:t>
            </a:r>
            <a:r>
              <a:rPr lang="en-US" dirty="0"/>
              <a:t>for current long acting injectables</a:t>
            </a:r>
          </a:p>
          <a:p>
            <a:pPr lvl="1">
              <a:spcBef>
                <a:spcPts val="600"/>
              </a:spcBef>
            </a:pPr>
            <a:r>
              <a:rPr lang="en-US" dirty="0"/>
              <a:t>Implementation hurdles!!</a:t>
            </a:r>
          </a:p>
          <a:p>
            <a:pPr lvl="1">
              <a:spcBef>
                <a:spcPts val="600"/>
              </a:spcBef>
            </a:pPr>
            <a:r>
              <a:rPr lang="en-US" dirty="0"/>
              <a:t>Delivery in less resourced settings</a:t>
            </a:r>
          </a:p>
          <a:p>
            <a:pPr>
              <a:spcBef>
                <a:spcPts val="1200"/>
              </a:spcBef>
            </a:pPr>
            <a:r>
              <a:rPr lang="en-US" dirty="0"/>
              <a:t>Use in pregnancy/ persons of child-bearing potential??</a:t>
            </a:r>
          </a:p>
          <a:p>
            <a:pPr>
              <a:spcBef>
                <a:spcPts val="1200"/>
              </a:spcBef>
            </a:pPr>
            <a:r>
              <a:rPr lang="en-US" dirty="0"/>
              <a:t>Use in those who are not virologically suppressed??</a:t>
            </a:r>
          </a:p>
          <a:p>
            <a:pPr lvl="1">
              <a:spcBef>
                <a:spcPts val="1200"/>
              </a:spcBef>
            </a:pPr>
            <a:r>
              <a:rPr lang="en-US" dirty="0"/>
              <a:t>Gandhi M, High Virologic Suppression Rates on Long-Acting ART in a Safety-Net Clinic Population (https://www.croiwebcasts.org/p/2023croi/croi/518)</a:t>
            </a:r>
          </a:p>
          <a:p>
            <a:endParaRPr lang="en-US" dirty="0"/>
          </a:p>
        </p:txBody>
      </p:sp>
      <p:sp>
        <p:nvSpPr>
          <p:cNvPr id="4" name="Slide Number Placeholder 3">
            <a:extLst>
              <a:ext uri="{FF2B5EF4-FFF2-40B4-BE49-F238E27FC236}">
                <a16:creationId xmlns:a16="http://schemas.microsoft.com/office/drawing/2014/main" id="{59D083C0-9733-BA9E-0943-A3D46AABFCCE}"/>
              </a:ext>
            </a:extLst>
          </p:cNvPr>
          <p:cNvSpPr>
            <a:spLocks noGrp="1"/>
          </p:cNvSpPr>
          <p:nvPr>
            <p:ph type="sldNum" sz="quarter" idx="12"/>
          </p:nvPr>
        </p:nvSpPr>
        <p:spPr/>
        <p:txBody>
          <a:bodyPr/>
          <a:lstStyle/>
          <a:p>
            <a:fld id="{6E2D2B3B-882E-40F3-A32F-6DD516915044}" type="slidenum">
              <a:rPr lang="en-US" smtClean="0"/>
              <a:pPr/>
              <a:t>27</a:t>
            </a:fld>
            <a:endParaRPr lang="en-US"/>
          </a:p>
        </p:txBody>
      </p:sp>
    </p:spTree>
    <p:extLst>
      <p:ext uri="{BB962C8B-B14F-4D97-AF65-F5344CB8AC3E}">
        <p14:creationId xmlns:p14="http://schemas.microsoft.com/office/powerpoint/2010/main" val="2351453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EF77-F08A-8D4F-8D44-C0C79BDF5C1E}"/>
              </a:ext>
            </a:extLst>
          </p:cNvPr>
          <p:cNvSpPr>
            <a:spLocks noGrp="1"/>
          </p:cNvSpPr>
          <p:nvPr>
            <p:ph type="title"/>
          </p:nvPr>
        </p:nvSpPr>
        <p:spPr>
          <a:xfrm>
            <a:off x="285751" y="174270"/>
            <a:ext cx="6705600" cy="857250"/>
          </a:xfrm>
        </p:spPr>
        <p:txBody>
          <a:bodyPr/>
          <a:lstStyle/>
          <a:p>
            <a:r>
              <a:rPr lang="en-US" b="1" dirty="0"/>
              <a:t>Novel Delivery Mechanisms</a:t>
            </a:r>
          </a:p>
        </p:txBody>
      </p:sp>
      <p:sp>
        <p:nvSpPr>
          <p:cNvPr id="4" name="Slide Number Placeholder 3">
            <a:extLst>
              <a:ext uri="{FF2B5EF4-FFF2-40B4-BE49-F238E27FC236}">
                <a16:creationId xmlns:a16="http://schemas.microsoft.com/office/drawing/2014/main" id="{AE3A37B1-4D5B-7E50-D45B-520E747276C2}"/>
              </a:ext>
            </a:extLst>
          </p:cNvPr>
          <p:cNvSpPr>
            <a:spLocks noGrp="1"/>
          </p:cNvSpPr>
          <p:nvPr>
            <p:ph type="sldNum" sz="quarter" idx="12"/>
          </p:nvPr>
        </p:nvSpPr>
        <p:spPr/>
        <p:txBody>
          <a:bodyPr/>
          <a:lstStyle/>
          <a:p>
            <a:fld id="{6E2D2B3B-882E-40F3-A32F-6DD516915044}" type="slidenum">
              <a:rPr lang="en-US" smtClean="0"/>
              <a:pPr/>
              <a:t>28</a:t>
            </a:fld>
            <a:endParaRPr lang="en-US"/>
          </a:p>
        </p:txBody>
      </p:sp>
      <p:pic>
        <p:nvPicPr>
          <p:cNvPr id="6" name="Picture 5">
            <a:extLst>
              <a:ext uri="{FF2B5EF4-FFF2-40B4-BE49-F238E27FC236}">
                <a16:creationId xmlns:a16="http://schemas.microsoft.com/office/drawing/2014/main" id="{6660FB0F-E1A6-E83A-DC8E-D5D510EE7978}"/>
              </a:ext>
            </a:extLst>
          </p:cNvPr>
          <p:cNvPicPr>
            <a:picLocks noChangeAspect="1"/>
          </p:cNvPicPr>
          <p:nvPr/>
        </p:nvPicPr>
        <p:blipFill rotWithShape="1">
          <a:blip r:embed="rId3"/>
          <a:srcRect l="63824" t="29696" r="28613" b="48365"/>
          <a:stretch/>
        </p:blipFill>
        <p:spPr>
          <a:xfrm>
            <a:off x="-1" y="1619372"/>
            <a:ext cx="2199917" cy="1794794"/>
          </a:xfrm>
          <a:prstGeom prst="rect">
            <a:avLst/>
          </a:prstGeom>
        </p:spPr>
      </p:pic>
      <p:sp>
        <p:nvSpPr>
          <p:cNvPr id="7" name="TextBox 6">
            <a:extLst>
              <a:ext uri="{FF2B5EF4-FFF2-40B4-BE49-F238E27FC236}">
                <a16:creationId xmlns:a16="http://schemas.microsoft.com/office/drawing/2014/main" id="{0F2B3824-08BA-F3C4-1B24-807993092752}"/>
              </a:ext>
            </a:extLst>
          </p:cNvPr>
          <p:cNvSpPr txBox="1"/>
          <p:nvPr/>
        </p:nvSpPr>
        <p:spPr>
          <a:xfrm>
            <a:off x="142517" y="1140780"/>
            <a:ext cx="2057400" cy="369332"/>
          </a:xfrm>
          <a:prstGeom prst="rect">
            <a:avLst/>
          </a:prstGeom>
          <a:noFill/>
          <a:ln>
            <a:solidFill>
              <a:schemeClr val="tx1"/>
            </a:solidFill>
          </a:ln>
        </p:spPr>
        <p:txBody>
          <a:bodyPr wrap="square" rtlCol="0">
            <a:spAutoFit/>
          </a:bodyPr>
          <a:lstStyle/>
          <a:p>
            <a:r>
              <a:rPr lang="en-US" dirty="0"/>
              <a:t>Refillable Implants</a:t>
            </a:r>
          </a:p>
        </p:txBody>
      </p:sp>
      <p:sp>
        <p:nvSpPr>
          <p:cNvPr id="8" name="TextBox 7">
            <a:extLst>
              <a:ext uri="{FF2B5EF4-FFF2-40B4-BE49-F238E27FC236}">
                <a16:creationId xmlns:a16="http://schemas.microsoft.com/office/drawing/2014/main" id="{95C5EEAD-6DE0-A4C5-E585-C7955EB97ADE}"/>
              </a:ext>
            </a:extLst>
          </p:cNvPr>
          <p:cNvSpPr txBox="1"/>
          <p:nvPr/>
        </p:nvSpPr>
        <p:spPr>
          <a:xfrm>
            <a:off x="416380" y="3992210"/>
            <a:ext cx="8705849" cy="600164"/>
          </a:xfrm>
          <a:prstGeom prst="rect">
            <a:avLst/>
          </a:prstGeom>
          <a:noFill/>
        </p:spPr>
        <p:txBody>
          <a:bodyPr wrap="square" rtlCol="0">
            <a:spAutoFit/>
          </a:bodyPr>
          <a:lstStyle/>
          <a:p>
            <a:r>
              <a:rPr lang="en-US" sz="1100" dirty="0" err="1"/>
              <a:t>Grattoni</a:t>
            </a:r>
            <a:r>
              <a:rPr lang="en-US" sz="1100" dirty="0"/>
              <a:t> A et al, Ultra long-acting refillable </a:t>
            </a:r>
            <a:r>
              <a:rPr lang="en-US" sz="1100" dirty="0" err="1"/>
              <a:t>islatravir</a:t>
            </a:r>
            <a:r>
              <a:rPr lang="en-US" sz="1100" dirty="0"/>
              <a:t> implant fully protects NHP against SHIV, CROI 2023, Abstract 192</a:t>
            </a:r>
          </a:p>
          <a:p>
            <a:r>
              <a:rPr lang="en-US" sz="1100" dirty="0"/>
              <a:t>Young I et al, Pharmacokinetics and Xray Imaging of Long Acting Cabotegravir In Situ forming Implant, CROI 2023, Abstract 991</a:t>
            </a:r>
          </a:p>
          <a:p>
            <a:r>
              <a:rPr lang="en-US" sz="1100" dirty="0"/>
              <a:t>Fofana J et al, Dual antiretroviral loaded nanoparticles for long-acting suppressive HIV therapy, CROI 2023, Abstract 427</a:t>
            </a:r>
          </a:p>
        </p:txBody>
      </p:sp>
      <p:pic>
        <p:nvPicPr>
          <p:cNvPr id="10" name="Picture 9">
            <a:extLst>
              <a:ext uri="{FF2B5EF4-FFF2-40B4-BE49-F238E27FC236}">
                <a16:creationId xmlns:a16="http://schemas.microsoft.com/office/drawing/2014/main" id="{E38E1861-2C94-DBB8-45B4-262E5903221D}"/>
              </a:ext>
            </a:extLst>
          </p:cNvPr>
          <p:cNvPicPr>
            <a:picLocks noChangeAspect="1"/>
          </p:cNvPicPr>
          <p:nvPr/>
        </p:nvPicPr>
        <p:blipFill rotWithShape="1">
          <a:blip r:embed="rId4"/>
          <a:srcRect l="62841" t="43127" r="7890" b="11480"/>
          <a:stretch/>
        </p:blipFill>
        <p:spPr>
          <a:xfrm>
            <a:off x="2298361" y="1637901"/>
            <a:ext cx="4300180" cy="1875717"/>
          </a:xfrm>
          <a:prstGeom prst="rect">
            <a:avLst/>
          </a:prstGeom>
        </p:spPr>
      </p:pic>
      <p:sp>
        <p:nvSpPr>
          <p:cNvPr id="11" name="TextBox 10">
            <a:extLst>
              <a:ext uri="{FF2B5EF4-FFF2-40B4-BE49-F238E27FC236}">
                <a16:creationId xmlns:a16="http://schemas.microsoft.com/office/drawing/2014/main" id="{80C5DB9B-26B7-9B44-584F-1A8012B671ED}"/>
              </a:ext>
            </a:extLst>
          </p:cNvPr>
          <p:cNvSpPr txBox="1"/>
          <p:nvPr/>
        </p:nvSpPr>
        <p:spPr>
          <a:xfrm>
            <a:off x="2476268" y="1140780"/>
            <a:ext cx="4038600" cy="369332"/>
          </a:xfrm>
          <a:prstGeom prst="rect">
            <a:avLst/>
          </a:prstGeom>
          <a:noFill/>
          <a:ln>
            <a:solidFill>
              <a:schemeClr val="tx1"/>
            </a:solidFill>
          </a:ln>
        </p:spPr>
        <p:txBody>
          <a:bodyPr wrap="square" rtlCol="0">
            <a:spAutoFit/>
          </a:bodyPr>
          <a:lstStyle/>
          <a:p>
            <a:pPr algn="ctr"/>
            <a:r>
              <a:rPr lang="en-US" dirty="0"/>
              <a:t>Ultra Long-Acting Implants</a:t>
            </a:r>
          </a:p>
        </p:txBody>
      </p:sp>
      <p:pic>
        <p:nvPicPr>
          <p:cNvPr id="13" name="Picture 12">
            <a:extLst>
              <a:ext uri="{FF2B5EF4-FFF2-40B4-BE49-F238E27FC236}">
                <a16:creationId xmlns:a16="http://schemas.microsoft.com/office/drawing/2014/main" id="{8A1A7645-C143-CF0E-6382-FD18B0318CC3}"/>
              </a:ext>
            </a:extLst>
          </p:cNvPr>
          <p:cNvPicPr>
            <a:picLocks noChangeAspect="1"/>
          </p:cNvPicPr>
          <p:nvPr/>
        </p:nvPicPr>
        <p:blipFill rotWithShape="1">
          <a:blip r:embed="rId5"/>
          <a:srcRect l="74671" t="40386" r="12487" b="24494"/>
          <a:stretch/>
        </p:blipFill>
        <p:spPr>
          <a:xfrm>
            <a:off x="6387093" y="1888771"/>
            <a:ext cx="2735137" cy="2103440"/>
          </a:xfrm>
          <a:prstGeom prst="rect">
            <a:avLst/>
          </a:prstGeom>
        </p:spPr>
      </p:pic>
      <p:sp>
        <p:nvSpPr>
          <p:cNvPr id="14" name="TextBox 13">
            <a:extLst>
              <a:ext uri="{FF2B5EF4-FFF2-40B4-BE49-F238E27FC236}">
                <a16:creationId xmlns:a16="http://schemas.microsoft.com/office/drawing/2014/main" id="{26AE202C-8846-E149-57B8-140E24CC9EA0}"/>
              </a:ext>
            </a:extLst>
          </p:cNvPr>
          <p:cNvSpPr txBox="1"/>
          <p:nvPr/>
        </p:nvSpPr>
        <p:spPr>
          <a:xfrm>
            <a:off x="6696986" y="965440"/>
            <a:ext cx="2303891" cy="923330"/>
          </a:xfrm>
          <a:prstGeom prst="rect">
            <a:avLst/>
          </a:prstGeom>
          <a:noFill/>
          <a:ln>
            <a:solidFill>
              <a:schemeClr val="tx1"/>
            </a:solidFill>
          </a:ln>
        </p:spPr>
        <p:txBody>
          <a:bodyPr wrap="square" rtlCol="0">
            <a:spAutoFit/>
          </a:bodyPr>
          <a:lstStyle/>
          <a:p>
            <a:pPr algn="ctr"/>
            <a:r>
              <a:rPr lang="en-US" dirty="0"/>
              <a:t>Multi-drug Nanoparticle Injectables</a:t>
            </a:r>
          </a:p>
        </p:txBody>
      </p:sp>
    </p:spTree>
    <p:extLst>
      <p:ext uri="{BB962C8B-B14F-4D97-AF65-F5344CB8AC3E}">
        <p14:creationId xmlns:p14="http://schemas.microsoft.com/office/powerpoint/2010/main" val="2636027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6260-FD9F-3821-D473-2A746D3B37AA}"/>
              </a:ext>
            </a:extLst>
          </p:cNvPr>
          <p:cNvSpPr>
            <a:spLocks noGrp="1"/>
          </p:cNvSpPr>
          <p:nvPr>
            <p:ph type="title"/>
          </p:nvPr>
        </p:nvSpPr>
        <p:spPr>
          <a:xfrm>
            <a:off x="742156" y="2386443"/>
            <a:ext cx="7659687" cy="876300"/>
          </a:xfrm>
        </p:spPr>
        <p:txBody>
          <a:bodyPr/>
          <a:lstStyle/>
          <a:p>
            <a:r>
              <a:rPr lang="en-US" dirty="0"/>
              <a:t>A PAUSE FOR </a:t>
            </a:r>
            <a:r>
              <a:rPr lang="en-US" dirty="0" err="1"/>
              <a:t>QuestionS</a:t>
            </a:r>
            <a:endParaRPr lang="en-US" dirty="0"/>
          </a:p>
        </p:txBody>
      </p:sp>
      <p:sp>
        <p:nvSpPr>
          <p:cNvPr id="4" name="Slide Number Placeholder 3">
            <a:extLst>
              <a:ext uri="{FF2B5EF4-FFF2-40B4-BE49-F238E27FC236}">
                <a16:creationId xmlns:a16="http://schemas.microsoft.com/office/drawing/2014/main" id="{87A81ED8-F6B5-376F-FDEA-7DA30C30F8B2}"/>
              </a:ext>
            </a:extLst>
          </p:cNvPr>
          <p:cNvSpPr>
            <a:spLocks noGrp="1"/>
          </p:cNvSpPr>
          <p:nvPr>
            <p:ph type="sldNum" sz="quarter" idx="12"/>
          </p:nvPr>
        </p:nvSpPr>
        <p:spPr/>
        <p:txBody>
          <a:bodyPr/>
          <a:lstStyle/>
          <a:p>
            <a:fld id="{6E2D2B3B-882E-40F3-A32F-6DD516915044}" type="slidenum">
              <a:rPr lang="en-US" smtClean="0"/>
              <a:pPr/>
              <a:t>29</a:t>
            </a:fld>
            <a:endParaRPr lang="en-US"/>
          </a:p>
        </p:txBody>
      </p:sp>
    </p:spTree>
    <p:extLst>
      <p:ext uri="{BB962C8B-B14F-4D97-AF65-F5344CB8AC3E}">
        <p14:creationId xmlns:p14="http://schemas.microsoft.com/office/powerpoint/2010/main" val="1492561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a:xfrm>
            <a:off x="457200" y="1428751"/>
            <a:ext cx="8315569" cy="2819399"/>
          </a:xfrm>
        </p:spPr>
        <p:txBody>
          <a:bodyPr>
            <a:normAutofit/>
          </a:bodyPr>
          <a:lstStyle/>
          <a:p>
            <a:pPr marL="514350" indent="-514350">
              <a:buFont typeface="+mj-lt"/>
              <a:buAutoNum type="arabicPeriod"/>
            </a:pPr>
            <a:r>
              <a:rPr lang="en-US" dirty="0"/>
              <a:t>Recognize the continuing need for new HIV treatment options</a:t>
            </a:r>
          </a:p>
          <a:p>
            <a:pPr marL="514350" indent="-514350">
              <a:buFont typeface="+mj-lt"/>
              <a:buAutoNum type="arabicPeriod"/>
            </a:pPr>
            <a:endParaRPr lang="en-US" sz="900" dirty="0"/>
          </a:p>
          <a:p>
            <a:pPr marL="514350" indent="-514350">
              <a:buFont typeface="+mj-lt"/>
              <a:buAutoNum type="arabicPeriod"/>
            </a:pPr>
            <a:r>
              <a:rPr lang="en-US" dirty="0"/>
              <a:t>Identify new antiretroviral drugs and delivery methods in development</a:t>
            </a:r>
          </a:p>
          <a:p>
            <a:pPr marL="514350" indent="-514350">
              <a:buFont typeface="+mj-lt"/>
              <a:buAutoNum type="arabicPeriod"/>
            </a:pPr>
            <a:endParaRPr lang="en-US" sz="800" dirty="0"/>
          </a:p>
          <a:p>
            <a:pPr marL="514350" indent="-514350">
              <a:buFont typeface="+mj-lt"/>
              <a:buAutoNum type="arabicPeriod"/>
            </a:pPr>
            <a:r>
              <a:rPr lang="en-US" dirty="0"/>
              <a:t>Differentiate new approaches to HIV cure </a:t>
            </a:r>
          </a:p>
        </p:txBody>
      </p:sp>
      <p:sp>
        <p:nvSpPr>
          <p:cNvPr id="4" name="Slide Number Placeholder 3"/>
          <p:cNvSpPr>
            <a:spLocks noGrp="1"/>
          </p:cNvSpPr>
          <p:nvPr>
            <p:ph type="sldNum" sz="quarter" idx="12"/>
          </p:nvPr>
        </p:nvSpPr>
        <p:spPr/>
        <p:txBody>
          <a:bodyPr/>
          <a:lstStyle/>
          <a:p>
            <a:fld id="{6E2D2B3B-882E-40F3-A32F-6DD516915044}" type="slidenum">
              <a:rPr lang="en-US" smtClean="0"/>
              <a:pPr/>
              <a:t>3</a:t>
            </a:fld>
            <a:endParaRPr lang="en-US"/>
          </a:p>
        </p:txBody>
      </p:sp>
    </p:spTree>
    <p:extLst>
      <p:ext uri="{BB962C8B-B14F-4D97-AF65-F5344CB8AC3E}">
        <p14:creationId xmlns:p14="http://schemas.microsoft.com/office/powerpoint/2010/main" val="233872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C67B-D36A-665B-F726-33EE11CB9917}"/>
              </a:ext>
            </a:extLst>
          </p:cNvPr>
          <p:cNvSpPr>
            <a:spLocks noGrp="1"/>
          </p:cNvSpPr>
          <p:nvPr>
            <p:ph type="title"/>
          </p:nvPr>
        </p:nvSpPr>
        <p:spPr>
          <a:xfrm>
            <a:off x="216219" y="153774"/>
            <a:ext cx="8315569" cy="841772"/>
          </a:xfrm>
        </p:spPr>
        <p:txBody>
          <a:bodyPr/>
          <a:lstStyle/>
          <a:p>
            <a:r>
              <a:rPr lang="en-US" sz="3200" b="1" dirty="0"/>
              <a:t>HIV Cure –Why is It </a:t>
            </a:r>
            <a:r>
              <a:rPr lang="en-US" sz="3200" b="1" dirty="0" err="1"/>
              <a:t>Soooo</a:t>
            </a:r>
            <a:r>
              <a:rPr lang="en-US" sz="3200" b="1" dirty="0"/>
              <a:t> Hard to Achieve?</a:t>
            </a:r>
          </a:p>
        </p:txBody>
      </p:sp>
      <p:sp>
        <p:nvSpPr>
          <p:cNvPr id="3" name="Content Placeholder 2">
            <a:extLst>
              <a:ext uri="{FF2B5EF4-FFF2-40B4-BE49-F238E27FC236}">
                <a16:creationId xmlns:a16="http://schemas.microsoft.com/office/drawing/2014/main" id="{B4E2FB74-17D4-23E8-A35C-B6DEBFE6B5C9}"/>
              </a:ext>
            </a:extLst>
          </p:cNvPr>
          <p:cNvSpPr>
            <a:spLocks noGrp="1"/>
          </p:cNvSpPr>
          <p:nvPr>
            <p:ph idx="1"/>
          </p:nvPr>
        </p:nvSpPr>
        <p:spPr>
          <a:xfrm>
            <a:off x="4734481" y="971550"/>
            <a:ext cx="4345947" cy="3652838"/>
          </a:xfrm>
        </p:spPr>
        <p:txBody>
          <a:bodyPr>
            <a:normAutofit lnSpcReduction="10000"/>
          </a:bodyPr>
          <a:lstStyle/>
          <a:p>
            <a:pPr marL="174625" indent="-174625">
              <a:spcBef>
                <a:spcPts val="1200"/>
              </a:spcBef>
            </a:pPr>
            <a:r>
              <a:rPr lang="en-US" sz="2000" dirty="0" err="1"/>
              <a:t>Proviral</a:t>
            </a:r>
            <a:r>
              <a:rPr lang="en-US" sz="2000" dirty="0"/>
              <a:t> HIV DNA integrates (becomes part of) human genome</a:t>
            </a:r>
          </a:p>
          <a:p>
            <a:pPr marL="174625" indent="-174625">
              <a:spcBef>
                <a:spcPts val="1200"/>
              </a:spcBef>
            </a:pPr>
            <a:r>
              <a:rPr lang="en-US" sz="2000" dirty="0"/>
              <a:t>HIV capitalizes on key aspects of the human immune system</a:t>
            </a:r>
          </a:p>
          <a:p>
            <a:pPr marL="341313" lvl="1" indent="-122238">
              <a:lnSpc>
                <a:spcPct val="110000"/>
              </a:lnSpc>
              <a:spcBef>
                <a:spcPts val="600"/>
              </a:spcBef>
            </a:pPr>
            <a:r>
              <a:rPr lang="en-US" sz="1800" dirty="0"/>
              <a:t>Very long-lived latently infected cells remain “hidden” from the immune system and/or resist killing</a:t>
            </a:r>
          </a:p>
          <a:p>
            <a:pPr marL="341313" lvl="1" indent="-122238">
              <a:lnSpc>
                <a:spcPct val="110000"/>
              </a:lnSpc>
              <a:spcBef>
                <a:spcPts val="600"/>
              </a:spcBef>
            </a:pPr>
            <a:r>
              <a:rPr lang="en-US" sz="1800" dirty="0"/>
              <a:t>Infected cells proliferate</a:t>
            </a:r>
          </a:p>
          <a:p>
            <a:pPr marL="174625" indent="-168275">
              <a:spcBef>
                <a:spcPts val="1200"/>
              </a:spcBef>
            </a:pPr>
            <a:r>
              <a:rPr lang="en-US" sz="2000" dirty="0"/>
              <a:t>HIV has evolved multiple escape mechanisms– evades immune system</a:t>
            </a:r>
          </a:p>
        </p:txBody>
      </p:sp>
      <p:sp>
        <p:nvSpPr>
          <p:cNvPr id="4" name="Slide Number Placeholder 3">
            <a:extLst>
              <a:ext uri="{FF2B5EF4-FFF2-40B4-BE49-F238E27FC236}">
                <a16:creationId xmlns:a16="http://schemas.microsoft.com/office/drawing/2014/main" id="{3D11A96B-4198-1627-B3CE-C670A8F51A38}"/>
              </a:ext>
            </a:extLst>
          </p:cNvPr>
          <p:cNvSpPr>
            <a:spLocks noGrp="1"/>
          </p:cNvSpPr>
          <p:nvPr>
            <p:ph type="sldNum" sz="quarter" idx="12"/>
          </p:nvPr>
        </p:nvSpPr>
        <p:spPr/>
        <p:txBody>
          <a:bodyPr/>
          <a:lstStyle/>
          <a:p>
            <a:fld id="{6E2D2B3B-882E-40F3-A32F-6DD516915044}" type="slidenum">
              <a:rPr lang="en-US" smtClean="0"/>
              <a:pPr/>
              <a:t>30</a:t>
            </a:fld>
            <a:endParaRPr lang="en-US"/>
          </a:p>
        </p:txBody>
      </p:sp>
      <p:sp>
        <p:nvSpPr>
          <p:cNvPr id="7" name="TextBox 6">
            <a:extLst>
              <a:ext uri="{FF2B5EF4-FFF2-40B4-BE49-F238E27FC236}">
                <a16:creationId xmlns:a16="http://schemas.microsoft.com/office/drawing/2014/main" id="{F416F1D9-DB0E-3091-AE9D-BEE425D8924F}"/>
              </a:ext>
            </a:extLst>
          </p:cNvPr>
          <p:cNvSpPr txBox="1"/>
          <p:nvPr/>
        </p:nvSpPr>
        <p:spPr>
          <a:xfrm>
            <a:off x="1447800" y="4729773"/>
            <a:ext cx="6934200" cy="415498"/>
          </a:xfrm>
          <a:prstGeom prst="rect">
            <a:avLst/>
          </a:prstGeom>
          <a:noFill/>
        </p:spPr>
        <p:txBody>
          <a:bodyPr wrap="square" rtlCol="0">
            <a:spAutoFit/>
          </a:bodyPr>
          <a:lstStyle/>
          <a:p>
            <a:r>
              <a:rPr lang="en-US" sz="1050" dirty="0" err="1">
                <a:solidFill>
                  <a:schemeClr val="bg1"/>
                </a:solidFill>
              </a:rPr>
              <a:t>Rambaut</a:t>
            </a:r>
            <a:r>
              <a:rPr lang="en-US" sz="1050" dirty="0">
                <a:solidFill>
                  <a:schemeClr val="bg1"/>
                </a:solidFill>
              </a:rPr>
              <a:t> A et al, the causes and consequences of HIV evolution, Nature Reviews Genetics, 2004: 5, 52-61; : Janet </a:t>
            </a:r>
            <a:r>
              <a:rPr lang="en-US" sz="1050" dirty="0" err="1">
                <a:solidFill>
                  <a:schemeClr val="bg1"/>
                </a:solidFill>
              </a:rPr>
              <a:t>Siliciano</a:t>
            </a:r>
            <a:r>
              <a:rPr lang="en-US" sz="1050" dirty="0">
                <a:solidFill>
                  <a:schemeClr val="bg1"/>
                </a:solidFill>
              </a:rPr>
              <a:t>, HIV Reservoirs: Obstacles to a Cure,  CROI 2023, Abstract 26.</a:t>
            </a:r>
          </a:p>
        </p:txBody>
      </p:sp>
      <p:pic>
        <p:nvPicPr>
          <p:cNvPr id="2050" name="Picture 2" descr="Figure 1">
            <a:extLst>
              <a:ext uri="{FF2B5EF4-FFF2-40B4-BE49-F238E27FC236}">
                <a16:creationId xmlns:a16="http://schemas.microsoft.com/office/drawing/2014/main" id="{78978D12-614C-AAA8-1740-7B61E5F00B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2" t="3990"/>
          <a:stretch/>
        </p:blipFill>
        <p:spPr bwMode="auto">
          <a:xfrm>
            <a:off x="1" y="824963"/>
            <a:ext cx="4782024" cy="3578417"/>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4D95CA60-8678-880D-1ACE-A0315B2CD4AA}"/>
              </a:ext>
            </a:extLst>
          </p:cNvPr>
          <p:cNvSpPr/>
          <p:nvPr/>
        </p:nvSpPr>
        <p:spPr>
          <a:xfrm rot="10800000">
            <a:off x="2590800" y="4095750"/>
            <a:ext cx="609600" cy="528638"/>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254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23F-3A27-CAE4-ECD7-73C138086210}"/>
              </a:ext>
            </a:extLst>
          </p:cNvPr>
          <p:cNvSpPr>
            <a:spLocks noGrp="1"/>
          </p:cNvSpPr>
          <p:nvPr>
            <p:ph type="title"/>
          </p:nvPr>
        </p:nvSpPr>
        <p:spPr>
          <a:xfrm>
            <a:off x="185483" y="134357"/>
            <a:ext cx="8315569" cy="857250"/>
          </a:xfrm>
        </p:spPr>
        <p:txBody>
          <a:bodyPr/>
          <a:lstStyle/>
          <a:p>
            <a:r>
              <a:rPr lang="en-US" b="1" dirty="0"/>
              <a:t>How Do We Define “Cure”</a:t>
            </a:r>
          </a:p>
        </p:txBody>
      </p:sp>
      <p:sp>
        <p:nvSpPr>
          <p:cNvPr id="3" name="Content Placeholder 2">
            <a:extLst>
              <a:ext uri="{FF2B5EF4-FFF2-40B4-BE49-F238E27FC236}">
                <a16:creationId xmlns:a16="http://schemas.microsoft.com/office/drawing/2014/main" id="{AEA4306F-2674-8EAD-E651-A7986C448FC5}"/>
              </a:ext>
            </a:extLst>
          </p:cNvPr>
          <p:cNvSpPr>
            <a:spLocks noGrp="1"/>
          </p:cNvSpPr>
          <p:nvPr>
            <p:ph idx="1"/>
          </p:nvPr>
        </p:nvSpPr>
        <p:spPr>
          <a:xfrm>
            <a:off x="185483" y="1063229"/>
            <a:ext cx="8833651" cy="3352799"/>
          </a:xfrm>
        </p:spPr>
        <p:txBody>
          <a:bodyPr>
            <a:normAutofit fontScale="92500" lnSpcReduction="10000"/>
          </a:bodyPr>
          <a:lstStyle/>
          <a:p>
            <a:pPr>
              <a:spcBef>
                <a:spcPts val="1200"/>
              </a:spcBef>
            </a:pPr>
            <a:r>
              <a:rPr lang="en-US" b="1" dirty="0"/>
              <a:t>Cure by eradication of virus</a:t>
            </a:r>
          </a:p>
          <a:p>
            <a:pPr lvl="1">
              <a:spcBef>
                <a:spcPts val="1200"/>
              </a:spcBef>
            </a:pPr>
            <a:r>
              <a:rPr lang="en-US" dirty="0"/>
              <a:t>No replication-competent provirus left in the body</a:t>
            </a:r>
          </a:p>
          <a:p>
            <a:pPr lvl="1">
              <a:spcBef>
                <a:spcPts val="1200"/>
              </a:spcBef>
            </a:pPr>
            <a:r>
              <a:rPr lang="en-US" dirty="0"/>
              <a:t>Fully eliminate the reservoir</a:t>
            </a:r>
          </a:p>
          <a:p>
            <a:pPr lvl="1">
              <a:spcBef>
                <a:spcPts val="1200"/>
              </a:spcBef>
            </a:pPr>
            <a:r>
              <a:rPr lang="en-US" dirty="0"/>
              <a:t>Exceptionally rare event!!</a:t>
            </a:r>
          </a:p>
          <a:p>
            <a:pPr>
              <a:spcBef>
                <a:spcPts val="1200"/>
              </a:spcBef>
            </a:pPr>
            <a:r>
              <a:rPr lang="en-US" b="1" dirty="0"/>
              <a:t>Functional Cure </a:t>
            </a:r>
            <a:r>
              <a:rPr lang="en-US" dirty="0"/>
              <a:t>(i.e. post-treatment control, “remission”)</a:t>
            </a:r>
          </a:p>
          <a:p>
            <a:pPr lvl="1">
              <a:spcBef>
                <a:spcPts val="1200"/>
              </a:spcBef>
            </a:pPr>
            <a:r>
              <a:rPr lang="en-US" dirty="0"/>
              <a:t>Control of virus WITHOUT ART</a:t>
            </a:r>
          </a:p>
          <a:p>
            <a:pPr lvl="1">
              <a:spcBef>
                <a:spcPts val="1200"/>
              </a:spcBef>
            </a:pPr>
            <a:r>
              <a:rPr lang="en-US" dirty="0"/>
              <a:t>Good health, long life, no onward transmission, treatment free after a period of time</a:t>
            </a:r>
          </a:p>
        </p:txBody>
      </p:sp>
      <p:sp>
        <p:nvSpPr>
          <p:cNvPr id="4" name="Slide Number Placeholder 3">
            <a:extLst>
              <a:ext uri="{FF2B5EF4-FFF2-40B4-BE49-F238E27FC236}">
                <a16:creationId xmlns:a16="http://schemas.microsoft.com/office/drawing/2014/main" id="{25343674-EA1C-DCA3-15F7-8B0BF90C7FA2}"/>
              </a:ext>
            </a:extLst>
          </p:cNvPr>
          <p:cNvSpPr>
            <a:spLocks noGrp="1"/>
          </p:cNvSpPr>
          <p:nvPr>
            <p:ph type="sldNum" sz="quarter" idx="12"/>
          </p:nvPr>
        </p:nvSpPr>
        <p:spPr/>
        <p:txBody>
          <a:bodyPr/>
          <a:lstStyle/>
          <a:p>
            <a:fld id="{6E2D2B3B-882E-40F3-A32F-6DD516915044}" type="slidenum">
              <a:rPr lang="en-US" smtClean="0"/>
              <a:pPr/>
              <a:t>31</a:t>
            </a:fld>
            <a:endParaRPr lang="en-US"/>
          </a:p>
        </p:txBody>
      </p:sp>
    </p:spTree>
    <p:extLst>
      <p:ext uri="{BB962C8B-B14F-4D97-AF65-F5344CB8AC3E}">
        <p14:creationId xmlns:p14="http://schemas.microsoft.com/office/powerpoint/2010/main" val="2562896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B301A-795F-419E-99A2-CF00CB6C86D9}"/>
              </a:ext>
            </a:extLst>
          </p:cNvPr>
          <p:cNvSpPr>
            <a:spLocks noGrp="1"/>
          </p:cNvSpPr>
          <p:nvPr>
            <p:ph type="title"/>
          </p:nvPr>
        </p:nvSpPr>
        <p:spPr>
          <a:xfrm>
            <a:off x="152400" y="57150"/>
            <a:ext cx="8928028" cy="857250"/>
          </a:xfrm>
        </p:spPr>
        <p:txBody>
          <a:bodyPr/>
          <a:lstStyle/>
          <a:p>
            <a:pPr algn="ctr"/>
            <a:r>
              <a:rPr lang="en-US" sz="2800" b="1" dirty="0"/>
              <a:t>Known “Cures”: CCR5 ∆32 bone marrow transplants</a:t>
            </a:r>
          </a:p>
        </p:txBody>
      </p:sp>
      <p:graphicFrame>
        <p:nvGraphicFramePr>
          <p:cNvPr id="5" name="Content Placeholder 4">
            <a:extLst>
              <a:ext uri="{FF2B5EF4-FFF2-40B4-BE49-F238E27FC236}">
                <a16:creationId xmlns:a16="http://schemas.microsoft.com/office/drawing/2014/main" id="{19B1F94C-0C9C-A4E6-B8FD-E762C39D4F03}"/>
              </a:ext>
            </a:extLst>
          </p:cNvPr>
          <p:cNvGraphicFramePr>
            <a:graphicFrameLocks noGrp="1"/>
          </p:cNvGraphicFramePr>
          <p:nvPr>
            <p:ph idx="1"/>
            <p:extLst>
              <p:ext uri="{D42A27DB-BD31-4B8C-83A1-F6EECF244321}">
                <p14:modId xmlns:p14="http://schemas.microsoft.com/office/powerpoint/2010/main" val="1194018114"/>
              </p:ext>
            </p:extLst>
          </p:nvPr>
        </p:nvGraphicFramePr>
        <p:xfrm>
          <a:off x="152400" y="819151"/>
          <a:ext cx="8839199"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27403F6-9901-AEB9-53F1-CA7402ADF4FF}"/>
              </a:ext>
            </a:extLst>
          </p:cNvPr>
          <p:cNvSpPr>
            <a:spLocks noGrp="1"/>
          </p:cNvSpPr>
          <p:nvPr>
            <p:ph type="sldNum" sz="quarter" idx="12"/>
          </p:nvPr>
        </p:nvSpPr>
        <p:spPr/>
        <p:txBody>
          <a:bodyPr/>
          <a:lstStyle/>
          <a:p>
            <a:fld id="{6E2D2B3B-882E-40F3-A32F-6DD516915044}" type="slidenum">
              <a:rPr lang="en-US" smtClean="0"/>
              <a:pPr/>
              <a:t>32</a:t>
            </a:fld>
            <a:endParaRPr lang="en-US"/>
          </a:p>
        </p:txBody>
      </p:sp>
      <p:sp>
        <p:nvSpPr>
          <p:cNvPr id="6" name="TextBox 5">
            <a:extLst>
              <a:ext uri="{FF2B5EF4-FFF2-40B4-BE49-F238E27FC236}">
                <a16:creationId xmlns:a16="http://schemas.microsoft.com/office/drawing/2014/main" id="{7CA80DB8-8158-D181-8D9A-5BF24DFDA3C1}"/>
              </a:ext>
            </a:extLst>
          </p:cNvPr>
          <p:cNvSpPr txBox="1"/>
          <p:nvPr/>
        </p:nvSpPr>
        <p:spPr>
          <a:xfrm>
            <a:off x="1600200" y="4629150"/>
            <a:ext cx="6858000" cy="577081"/>
          </a:xfrm>
          <a:prstGeom prst="rect">
            <a:avLst/>
          </a:prstGeom>
          <a:noFill/>
        </p:spPr>
        <p:txBody>
          <a:bodyPr wrap="square" rtlCol="0">
            <a:spAutoFit/>
          </a:bodyPr>
          <a:lstStyle/>
          <a:p>
            <a:r>
              <a:rPr lang="en-US" sz="1050" dirty="0">
                <a:solidFill>
                  <a:schemeClr val="bg1"/>
                </a:solidFill>
              </a:rPr>
              <a:t>TBI = traumatic brain injury; ATI = analytical treatment interruption; AML = acute myeloid leukemia</a:t>
            </a:r>
          </a:p>
          <a:p>
            <a:r>
              <a:rPr lang="en-US" sz="1050" dirty="0" err="1">
                <a:solidFill>
                  <a:schemeClr val="bg1"/>
                </a:solidFill>
              </a:rPr>
              <a:t>Hutler</a:t>
            </a:r>
            <a:r>
              <a:rPr lang="en-US" sz="1050" dirty="0">
                <a:solidFill>
                  <a:schemeClr val="bg1"/>
                </a:solidFill>
              </a:rPr>
              <a:t> at al N </a:t>
            </a:r>
            <a:r>
              <a:rPr lang="en-US" sz="1050" dirty="0" err="1">
                <a:solidFill>
                  <a:schemeClr val="bg1"/>
                </a:solidFill>
              </a:rPr>
              <a:t>Engl</a:t>
            </a:r>
            <a:r>
              <a:rPr lang="en-US" sz="1050" dirty="0">
                <a:solidFill>
                  <a:schemeClr val="bg1"/>
                </a:solidFill>
              </a:rPr>
              <a:t> J Med 360:692-8; Gupta et al, Lancet HIV 2020, 7 e340; Jensen et al, </a:t>
            </a:r>
            <a:r>
              <a:rPr lang="en-US" sz="1050" b="0" i="1" dirty="0">
                <a:solidFill>
                  <a:schemeClr val="bg1"/>
                </a:solidFill>
                <a:effectLst/>
                <a:hlinkClick r:id="rId8">
                  <a:extLst>
                    <a:ext uri="{A12FA001-AC4F-418D-AE19-62706E023703}">
                      <ahyp:hlinkClr xmlns:ahyp="http://schemas.microsoft.com/office/drawing/2018/hyperlinkcolor" val="tx"/>
                    </a:ext>
                  </a:extLst>
                </a:hlinkClick>
              </a:rPr>
              <a:t>Nature Medicine</a:t>
            </a:r>
            <a:r>
              <a:rPr lang="en-US" sz="1050" b="0" i="0" dirty="0">
                <a:solidFill>
                  <a:schemeClr val="bg1"/>
                </a:solidFill>
                <a:effectLst/>
              </a:rPr>
              <a:t> </a:t>
            </a:r>
            <a:r>
              <a:rPr lang="en-US" sz="1050" b="1" i="0" dirty="0">
                <a:solidFill>
                  <a:schemeClr val="bg1"/>
                </a:solidFill>
                <a:effectLst/>
              </a:rPr>
              <a:t> </a:t>
            </a:r>
            <a:r>
              <a:rPr lang="en-US" sz="1050" i="0" dirty="0">
                <a:solidFill>
                  <a:schemeClr val="bg1"/>
                </a:solidFill>
                <a:effectLst/>
              </a:rPr>
              <a:t>29</a:t>
            </a:r>
            <a:r>
              <a:rPr lang="en-US" sz="1050" b="0" i="0" dirty="0">
                <a:solidFill>
                  <a:schemeClr val="bg1"/>
                </a:solidFill>
                <a:effectLst/>
              </a:rPr>
              <a:t>, 583–587 (2023); Rubenstein et al, CROI 2023, Abstract 434</a:t>
            </a:r>
            <a:endParaRPr lang="en-US" sz="1050" dirty="0">
              <a:solidFill>
                <a:schemeClr val="bg1"/>
              </a:solidFill>
            </a:endParaRPr>
          </a:p>
        </p:txBody>
      </p:sp>
    </p:spTree>
    <p:extLst>
      <p:ext uri="{BB962C8B-B14F-4D97-AF65-F5344CB8AC3E}">
        <p14:creationId xmlns:p14="http://schemas.microsoft.com/office/powerpoint/2010/main" val="2265033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B2B4-4F84-121B-6B11-CC34880839BB}"/>
              </a:ext>
            </a:extLst>
          </p:cNvPr>
          <p:cNvSpPr>
            <a:spLocks noGrp="1"/>
          </p:cNvSpPr>
          <p:nvPr>
            <p:ph type="title"/>
          </p:nvPr>
        </p:nvSpPr>
        <p:spPr>
          <a:xfrm>
            <a:off x="90928" y="182394"/>
            <a:ext cx="9067800" cy="857250"/>
          </a:xfrm>
        </p:spPr>
        <p:txBody>
          <a:bodyPr/>
          <a:lstStyle/>
          <a:p>
            <a:r>
              <a:rPr lang="en-US" sz="2800" b="1" dirty="0"/>
              <a:t>Known “Natural Cures”/ Exceptional Elite Control (EEC)</a:t>
            </a:r>
          </a:p>
        </p:txBody>
      </p:sp>
      <p:sp>
        <p:nvSpPr>
          <p:cNvPr id="4" name="Slide Number Placeholder 3">
            <a:extLst>
              <a:ext uri="{FF2B5EF4-FFF2-40B4-BE49-F238E27FC236}">
                <a16:creationId xmlns:a16="http://schemas.microsoft.com/office/drawing/2014/main" id="{39C88480-E0B1-3FBE-BFBB-ACBA93130260}"/>
              </a:ext>
            </a:extLst>
          </p:cNvPr>
          <p:cNvSpPr>
            <a:spLocks noGrp="1"/>
          </p:cNvSpPr>
          <p:nvPr>
            <p:ph type="sldNum" sz="quarter" idx="12"/>
          </p:nvPr>
        </p:nvSpPr>
        <p:spPr/>
        <p:txBody>
          <a:bodyPr/>
          <a:lstStyle/>
          <a:p>
            <a:fld id="{6E2D2B3B-882E-40F3-A32F-6DD516915044}" type="slidenum">
              <a:rPr lang="en-US" smtClean="0"/>
              <a:pPr/>
              <a:t>33</a:t>
            </a:fld>
            <a:endParaRPr lang="en-US"/>
          </a:p>
        </p:txBody>
      </p:sp>
      <p:sp>
        <p:nvSpPr>
          <p:cNvPr id="7" name="Content Placeholder 6">
            <a:extLst>
              <a:ext uri="{FF2B5EF4-FFF2-40B4-BE49-F238E27FC236}">
                <a16:creationId xmlns:a16="http://schemas.microsoft.com/office/drawing/2014/main" id="{5E422313-7D45-EEC4-7CD6-5BDF9A279D2D}"/>
              </a:ext>
            </a:extLst>
          </p:cNvPr>
          <p:cNvSpPr>
            <a:spLocks noGrp="1"/>
          </p:cNvSpPr>
          <p:nvPr>
            <p:ph idx="1"/>
          </p:nvPr>
        </p:nvSpPr>
        <p:spPr>
          <a:xfrm>
            <a:off x="457200" y="1200150"/>
            <a:ext cx="8458200" cy="3352800"/>
          </a:xfrm>
        </p:spPr>
        <p:txBody>
          <a:bodyPr>
            <a:normAutofit fontScale="85000" lnSpcReduction="10000"/>
          </a:bodyPr>
          <a:lstStyle/>
          <a:p>
            <a:pPr>
              <a:spcBef>
                <a:spcPts val="1200"/>
              </a:spcBef>
            </a:pPr>
            <a:r>
              <a:rPr lang="en-US" dirty="0"/>
              <a:t>No ART, no detectable HIV DNA, no HIV RNA, minimal inflammation</a:t>
            </a:r>
          </a:p>
          <a:p>
            <a:pPr lvl="1">
              <a:spcBef>
                <a:spcPts val="1200"/>
              </a:spcBef>
            </a:pPr>
            <a:r>
              <a:rPr lang="en-US" dirty="0"/>
              <a:t>Loreen </a:t>
            </a:r>
            <a:r>
              <a:rPr lang="en-US" dirty="0" err="1"/>
              <a:t>Willenberg</a:t>
            </a:r>
            <a:r>
              <a:rPr lang="en-US" dirty="0"/>
              <a:t> – dx in 1992</a:t>
            </a:r>
          </a:p>
          <a:p>
            <a:pPr lvl="1">
              <a:spcBef>
                <a:spcPts val="1200"/>
              </a:spcBef>
            </a:pPr>
            <a:r>
              <a:rPr lang="en-US" dirty="0"/>
              <a:t>The “Esperanza Patient” – dx in 2013</a:t>
            </a:r>
          </a:p>
          <a:p>
            <a:pPr>
              <a:spcBef>
                <a:spcPts val="1200"/>
              </a:spcBef>
            </a:pPr>
            <a:r>
              <a:rPr lang="en-US" dirty="0"/>
              <a:t>Mechanism(s) of EEC and/ or Natural Cure are unclear</a:t>
            </a:r>
          </a:p>
          <a:p>
            <a:pPr lvl="1">
              <a:spcBef>
                <a:spcPts val="1200"/>
              </a:spcBef>
            </a:pPr>
            <a:r>
              <a:rPr lang="en-US" dirty="0"/>
              <a:t>Very low reservoirs</a:t>
            </a:r>
          </a:p>
          <a:p>
            <a:pPr lvl="1">
              <a:spcBef>
                <a:spcPts val="1200"/>
              </a:spcBef>
            </a:pPr>
            <a:r>
              <a:rPr lang="en-US" dirty="0"/>
              <a:t>HIV genomes integrated into “quiet” parts of the genome</a:t>
            </a:r>
          </a:p>
          <a:p>
            <a:pPr lvl="1">
              <a:spcBef>
                <a:spcPts val="1200"/>
              </a:spcBef>
            </a:pPr>
            <a:r>
              <a:rPr lang="en-US" dirty="0"/>
              <a:t>Immune clearance?</a:t>
            </a:r>
          </a:p>
          <a:p>
            <a:pPr lvl="1">
              <a:spcBef>
                <a:spcPts val="1200"/>
              </a:spcBef>
            </a:pPr>
            <a:r>
              <a:rPr lang="en-US" dirty="0"/>
              <a:t>Unique immune responses to HIV</a:t>
            </a:r>
          </a:p>
        </p:txBody>
      </p:sp>
      <p:sp>
        <p:nvSpPr>
          <p:cNvPr id="8" name="TextBox 7">
            <a:extLst>
              <a:ext uri="{FF2B5EF4-FFF2-40B4-BE49-F238E27FC236}">
                <a16:creationId xmlns:a16="http://schemas.microsoft.com/office/drawing/2014/main" id="{AB320E25-7376-1F09-9F33-B38D44C07357}"/>
              </a:ext>
            </a:extLst>
          </p:cNvPr>
          <p:cNvSpPr txBox="1"/>
          <p:nvPr/>
        </p:nvSpPr>
        <p:spPr>
          <a:xfrm>
            <a:off x="1524000" y="4740613"/>
            <a:ext cx="6934200" cy="307777"/>
          </a:xfrm>
          <a:prstGeom prst="rect">
            <a:avLst/>
          </a:prstGeom>
          <a:noFill/>
        </p:spPr>
        <p:txBody>
          <a:bodyPr wrap="square" rtlCol="0">
            <a:spAutoFit/>
          </a:bodyPr>
          <a:lstStyle/>
          <a:p>
            <a:r>
              <a:rPr lang="en-US" sz="1400" dirty="0">
                <a:solidFill>
                  <a:schemeClr val="bg1"/>
                </a:solidFill>
              </a:rPr>
              <a:t>Jiang et al, Nature 2020 585 (7824) 261; Turk et al,  Ann Intern Med 2022; 175(1):95.</a:t>
            </a:r>
          </a:p>
        </p:txBody>
      </p:sp>
      <p:sp>
        <p:nvSpPr>
          <p:cNvPr id="9" name="Rectangle 1">
            <a:extLst>
              <a:ext uri="{FF2B5EF4-FFF2-40B4-BE49-F238E27FC236}">
                <a16:creationId xmlns:a16="http://schemas.microsoft.com/office/drawing/2014/main" id="{5D4DC0ED-9574-8A96-F6CF-B34807F98F2A}"/>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0780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3615-D2A4-06A4-1FE7-EC353B917E38}"/>
              </a:ext>
            </a:extLst>
          </p:cNvPr>
          <p:cNvSpPr>
            <a:spLocks noGrp="1"/>
          </p:cNvSpPr>
          <p:nvPr>
            <p:ph type="title"/>
          </p:nvPr>
        </p:nvSpPr>
        <p:spPr>
          <a:xfrm>
            <a:off x="216219" y="134357"/>
            <a:ext cx="8315569" cy="684793"/>
          </a:xfrm>
        </p:spPr>
        <p:txBody>
          <a:bodyPr/>
          <a:lstStyle/>
          <a:p>
            <a:r>
              <a:rPr lang="en-US" b="1" dirty="0"/>
              <a:t>Key Lessons Learned</a:t>
            </a:r>
          </a:p>
        </p:txBody>
      </p:sp>
      <p:sp>
        <p:nvSpPr>
          <p:cNvPr id="3" name="Content Placeholder 2">
            <a:extLst>
              <a:ext uri="{FF2B5EF4-FFF2-40B4-BE49-F238E27FC236}">
                <a16:creationId xmlns:a16="http://schemas.microsoft.com/office/drawing/2014/main" id="{3C534140-1AE8-C20C-563E-584032E06408}"/>
              </a:ext>
            </a:extLst>
          </p:cNvPr>
          <p:cNvSpPr>
            <a:spLocks noGrp="1"/>
          </p:cNvSpPr>
          <p:nvPr>
            <p:ph idx="1"/>
          </p:nvPr>
        </p:nvSpPr>
        <p:spPr>
          <a:xfrm>
            <a:off x="304800" y="917867"/>
            <a:ext cx="8534400" cy="3756319"/>
          </a:xfrm>
        </p:spPr>
        <p:txBody>
          <a:bodyPr>
            <a:normAutofit/>
          </a:bodyPr>
          <a:lstStyle/>
          <a:p>
            <a:pPr marL="0" indent="0">
              <a:buNone/>
            </a:pPr>
            <a:r>
              <a:rPr lang="en-US" b="1" dirty="0"/>
              <a:t>Pediatric experience</a:t>
            </a:r>
          </a:p>
          <a:p>
            <a:pPr marL="341313" lvl="1"/>
            <a:r>
              <a:rPr lang="en-US" sz="2000" dirty="0"/>
              <a:t>Very early ART does not prevent viral rebound </a:t>
            </a:r>
          </a:p>
          <a:p>
            <a:pPr marL="341313" lvl="1"/>
            <a:r>
              <a:rPr lang="en-US" sz="2000" dirty="0"/>
              <a:t>Very early treatment does reduce size of reservoir (&amp; amount of intact pro-virus) vs. later start of ART</a:t>
            </a:r>
          </a:p>
          <a:p>
            <a:pPr marL="0" indent="0">
              <a:buNone/>
            </a:pPr>
            <a:r>
              <a:rPr lang="en-US" b="1" dirty="0"/>
              <a:t>You can’t wait-out the reservoir</a:t>
            </a:r>
          </a:p>
          <a:p>
            <a:pPr marL="341313" lvl="1"/>
            <a:r>
              <a:rPr lang="en-US" sz="2000" dirty="0"/>
              <a:t>Exceptionally long decay phase</a:t>
            </a:r>
          </a:p>
          <a:p>
            <a:pPr marL="341313" lvl="1"/>
            <a:r>
              <a:rPr lang="en-US" sz="2000" dirty="0"/>
              <a:t>Reservoir maintains itself (even expands!) – proliferation part of natural CD4 &amp; memory cell biology</a:t>
            </a:r>
          </a:p>
          <a:p>
            <a:pPr marL="341313" lvl="1"/>
            <a:r>
              <a:rPr lang="en-US" sz="2000" dirty="0"/>
              <a:t>“Re-awakening” ALL latent cells does not appear attainable</a:t>
            </a:r>
          </a:p>
          <a:p>
            <a:pPr marL="0" indent="0">
              <a:buNone/>
            </a:pPr>
            <a:endParaRPr lang="en-US" sz="1600" dirty="0"/>
          </a:p>
        </p:txBody>
      </p:sp>
      <p:sp>
        <p:nvSpPr>
          <p:cNvPr id="4" name="Slide Number Placeholder 3">
            <a:extLst>
              <a:ext uri="{FF2B5EF4-FFF2-40B4-BE49-F238E27FC236}">
                <a16:creationId xmlns:a16="http://schemas.microsoft.com/office/drawing/2014/main" id="{3972F25C-9376-DE94-0E6E-C482F80C0625}"/>
              </a:ext>
            </a:extLst>
          </p:cNvPr>
          <p:cNvSpPr>
            <a:spLocks noGrp="1"/>
          </p:cNvSpPr>
          <p:nvPr>
            <p:ph type="sldNum" sz="quarter" idx="12"/>
          </p:nvPr>
        </p:nvSpPr>
        <p:spPr/>
        <p:txBody>
          <a:bodyPr/>
          <a:lstStyle/>
          <a:p>
            <a:fld id="{6E2D2B3B-882E-40F3-A32F-6DD516915044}" type="slidenum">
              <a:rPr lang="en-US" smtClean="0"/>
              <a:pPr/>
              <a:t>34</a:t>
            </a:fld>
            <a:endParaRPr lang="en-US"/>
          </a:p>
        </p:txBody>
      </p:sp>
      <p:sp>
        <p:nvSpPr>
          <p:cNvPr id="5" name="TextBox 4">
            <a:extLst>
              <a:ext uri="{FF2B5EF4-FFF2-40B4-BE49-F238E27FC236}">
                <a16:creationId xmlns:a16="http://schemas.microsoft.com/office/drawing/2014/main" id="{8535A362-655D-66C3-E18A-58978F8494AF}"/>
              </a:ext>
            </a:extLst>
          </p:cNvPr>
          <p:cNvSpPr txBox="1"/>
          <p:nvPr/>
        </p:nvSpPr>
        <p:spPr>
          <a:xfrm>
            <a:off x="1295400" y="4674187"/>
            <a:ext cx="7086600" cy="400110"/>
          </a:xfrm>
          <a:prstGeom prst="rect">
            <a:avLst/>
          </a:prstGeom>
          <a:noFill/>
        </p:spPr>
        <p:txBody>
          <a:bodyPr wrap="square" rtlCol="0">
            <a:spAutoFit/>
          </a:bodyPr>
          <a:lstStyle/>
          <a:p>
            <a:r>
              <a:rPr lang="en-US" sz="1000" dirty="0">
                <a:solidFill>
                  <a:schemeClr val="bg1"/>
                </a:solidFill>
              </a:rPr>
              <a:t>John </a:t>
            </a:r>
            <a:r>
              <a:rPr lang="en-US" sz="1000" dirty="0" err="1">
                <a:solidFill>
                  <a:schemeClr val="bg1"/>
                </a:solidFill>
              </a:rPr>
              <a:t>Mellors</a:t>
            </a:r>
            <a:r>
              <a:rPr lang="en-US" sz="1000" dirty="0">
                <a:solidFill>
                  <a:schemeClr val="bg1"/>
                </a:solidFill>
              </a:rPr>
              <a:t>, Advances in HIV Cure, Scott Hammer Workshop, CROI 2023: Janet </a:t>
            </a:r>
            <a:r>
              <a:rPr lang="en-US" sz="1000" dirty="0" err="1">
                <a:solidFill>
                  <a:schemeClr val="bg1"/>
                </a:solidFill>
              </a:rPr>
              <a:t>Siliciano</a:t>
            </a:r>
            <a:r>
              <a:rPr lang="en-US" sz="1000" dirty="0">
                <a:solidFill>
                  <a:schemeClr val="bg1"/>
                </a:solidFill>
              </a:rPr>
              <a:t>, HIV Reservoirs: Obstacles to a Cure,  CROI 2023, Abstract 26. Roger Shapiro, Progress in Trials of Pediatric HIV Cure, CROI 2023, Abstract 30. </a:t>
            </a:r>
          </a:p>
        </p:txBody>
      </p:sp>
    </p:spTree>
    <p:extLst>
      <p:ext uri="{BB962C8B-B14F-4D97-AF65-F5344CB8AC3E}">
        <p14:creationId xmlns:p14="http://schemas.microsoft.com/office/powerpoint/2010/main" val="388474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3615-D2A4-06A4-1FE7-EC353B917E38}"/>
              </a:ext>
            </a:extLst>
          </p:cNvPr>
          <p:cNvSpPr>
            <a:spLocks noGrp="1"/>
          </p:cNvSpPr>
          <p:nvPr>
            <p:ph type="title"/>
          </p:nvPr>
        </p:nvSpPr>
        <p:spPr>
          <a:xfrm>
            <a:off x="216219" y="134357"/>
            <a:ext cx="8315569" cy="684793"/>
          </a:xfrm>
        </p:spPr>
        <p:txBody>
          <a:bodyPr/>
          <a:lstStyle/>
          <a:p>
            <a:r>
              <a:rPr lang="en-US" b="1" dirty="0"/>
              <a:t>Key Lessons Learned</a:t>
            </a:r>
          </a:p>
        </p:txBody>
      </p:sp>
      <p:sp>
        <p:nvSpPr>
          <p:cNvPr id="3" name="Content Placeholder 2">
            <a:extLst>
              <a:ext uri="{FF2B5EF4-FFF2-40B4-BE49-F238E27FC236}">
                <a16:creationId xmlns:a16="http://schemas.microsoft.com/office/drawing/2014/main" id="{3C534140-1AE8-C20C-563E-584032E06408}"/>
              </a:ext>
            </a:extLst>
          </p:cNvPr>
          <p:cNvSpPr>
            <a:spLocks noGrp="1"/>
          </p:cNvSpPr>
          <p:nvPr>
            <p:ph idx="1"/>
          </p:nvPr>
        </p:nvSpPr>
        <p:spPr>
          <a:xfrm>
            <a:off x="304800" y="1101431"/>
            <a:ext cx="8534400" cy="3756319"/>
          </a:xfrm>
        </p:spPr>
        <p:txBody>
          <a:bodyPr>
            <a:normAutofit/>
          </a:bodyPr>
          <a:lstStyle/>
          <a:p>
            <a:pPr marL="0" indent="0">
              <a:buNone/>
            </a:pPr>
            <a:r>
              <a:rPr lang="en-US" b="1" dirty="0"/>
              <a:t>The native immune system has a role!</a:t>
            </a:r>
          </a:p>
          <a:p>
            <a:pPr marL="341313" lvl="1"/>
            <a:r>
              <a:rPr lang="en-US" sz="2000" dirty="0"/>
              <a:t>Immune pressure may lead to virus ending up in non-encoding regions in the genome: “lock” virus in a place it can’t re-emerge from</a:t>
            </a:r>
          </a:p>
          <a:p>
            <a:pPr marL="341313" lvl="1"/>
            <a:r>
              <a:rPr lang="en-US" sz="2000" dirty="0"/>
              <a:t>Can immune system (native or augmented) be used to maintain control if reservoir is small enough?</a:t>
            </a:r>
          </a:p>
          <a:p>
            <a:pPr marL="341313" lvl="1"/>
            <a:endParaRPr lang="en-US" sz="2000" dirty="0"/>
          </a:p>
          <a:p>
            <a:pPr marL="0" indent="0">
              <a:buNone/>
            </a:pPr>
            <a:r>
              <a:rPr lang="en-US" b="1" dirty="0"/>
              <a:t>Therapeutic Vaccines</a:t>
            </a:r>
          </a:p>
          <a:p>
            <a:pPr marL="341313" lvl="1"/>
            <a:r>
              <a:rPr lang="en-US" sz="2000" dirty="0"/>
              <a:t>Can vaccines help reduce the </a:t>
            </a:r>
            <a:r>
              <a:rPr lang="en-US" sz="2000" dirty="0" err="1"/>
              <a:t>proviral</a:t>
            </a:r>
            <a:r>
              <a:rPr lang="en-US" sz="2000" dirty="0"/>
              <a:t> reservoir?</a:t>
            </a:r>
          </a:p>
          <a:p>
            <a:pPr marL="341313" lvl="1"/>
            <a:r>
              <a:rPr lang="en-US" sz="2000" dirty="0"/>
              <a:t>Can vaccines help maintain HIV specific immune responses?</a:t>
            </a:r>
          </a:p>
        </p:txBody>
      </p:sp>
      <p:sp>
        <p:nvSpPr>
          <p:cNvPr id="4" name="Slide Number Placeholder 3">
            <a:extLst>
              <a:ext uri="{FF2B5EF4-FFF2-40B4-BE49-F238E27FC236}">
                <a16:creationId xmlns:a16="http://schemas.microsoft.com/office/drawing/2014/main" id="{3972F25C-9376-DE94-0E6E-C482F80C0625}"/>
              </a:ext>
            </a:extLst>
          </p:cNvPr>
          <p:cNvSpPr>
            <a:spLocks noGrp="1"/>
          </p:cNvSpPr>
          <p:nvPr>
            <p:ph type="sldNum" sz="quarter" idx="12"/>
          </p:nvPr>
        </p:nvSpPr>
        <p:spPr/>
        <p:txBody>
          <a:bodyPr/>
          <a:lstStyle/>
          <a:p>
            <a:fld id="{6E2D2B3B-882E-40F3-A32F-6DD516915044}" type="slidenum">
              <a:rPr lang="en-US" smtClean="0"/>
              <a:pPr/>
              <a:t>35</a:t>
            </a:fld>
            <a:endParaRPr lang="en-US"/>
          </a:p>
        </p:txBody>
      </p:sp>
      <p:sp>
        <p:nvSpPr>
          <p:cNvPr id="5" name="TextBox 4">
            <a:extLst>
              <a:ext uri="{FF2B5EF4-FFF2-40B4-BE49-F238E27FC236}">
                <a16:creationId xmlns:a16="http://schemas.microsoft.com/office/drawing/2014/main" id="{8535A362-655D-66C3-E18A-58978F8494AF}"/>
              </a:ext>
            </a:extLst>
          </p:cNvPr>
          <p:cNvSpPr txBox="1"/>
          <p:nvPr/>
        </p:nvSpPr>
        <p:spPr>
          <a:xfrm>
            <a:off x="1295400" y="4674187"/>
            <a:ext cx="7086600" cy="400110"/>
          </a:xfrm>
          <a:prstGeom prst="rect">
            <a:avLst/>
          </a:prstGeom>
          <a:noFill/>
        </p:spPr>
        <p:txBody>
          <a:bodyPr wrap="square" rtlCol="0">
            <a:spAutoFit/>
          </a:bodyPr>
          <a:lstStyle/>
          <a:p>
            <a:r>
              <a:rPr lang="en-US" sz="1000" dirty="0">
                <a:solidFill>
                  <a:schemeClr val="bg1"/>
                </a:solidFill>
              </a:rPr>
              <a:t>John </a:t>
            </a:r>
            <a:r>
              <a:rPr lang="en-US" sz="1000" dirty="0" err="1">
                <a:solidFill>
                  <a:schemeClr val="bg1"/>
                </a:solidFill>
              </a:rPr>
              <a:t>Mellors</a:t>
            </a:r>
            <a:r>
              <a:rPr lang="en-US" sz="1000" dirty="0">
                <a:solidFill>
                  <a:schemeClr val="bg1"/>
                </a:solidFill>
              </a:rPr>
              <a:t>, Advances in HIV Cure, Scott Hammer Workshop, CROI 2023: Janet </a:t>
            </a:r>
            <a:r>
              <a:rPr lang="en-US" sz="1000" dirty="0" err="1">
                <a:solidFill>
                  <a:schemeClr val="bg1"/>
                </a:solidFill>
              </a:rPr>
              <a:t>Siliciano</a:t>
            </a:r>
            <a:r>
              <a:rPr lang="en-US" sz="1000" dirty="0">
                <a:solidFill>
                  <a:schemeClr val="bg1"/>
                </a:solidFill>
              </a:rPr>
              <a:t>, HIV Reservoirs: Obstacles to a Cure,  CROI 2023, Abstract 26. Roger Shapiro, Progress in Trials of Pediatric HIV Cure, CROI 2023, Abstract 30. </a:t>
            </a:r>
          </a:p>
        </p:txBody>
      </p:sp>
    </p:spTree>
    <p:extLst>
      <p:ext uri="{BB962C8B-B14F-4D97-AF65-F5344CB8AC3E}">
        <p14:creationId xmlns:p14="http://schemas.microsoft.com/office/powerpoint/2010/main" val="2960324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63DD2-1C2D-0C5C-6DC5-328E4FA52448}"/>
              </a:ext>
            </a:extLst>
          </p:cNvPr>
          <p:cNvSpPr>
            <a:spLocks noGrp="1"/>
          </p:cNvSpPr>
          <p:nvPr>
            <p:ph type="title"/>
          </p:nvPr>
        </p:nvSpPr>
        <p:spPr>
          <a:xfrm>
            <a:off x="123034" y="47752"/>
            <a:ext cx="8897932" cy="857250"/>
          </a:xfrm>
        </p:spPr>
        <p:txBody>
          <a:bodyPr/>
          <a:lstStyle/>
          <a:p>
            <a:r>
              <a:rPr lang="en-US" sz="3200" b="1" dirty="0"/>
              <a:t>Where are Functional Cure Studies Going…</a:t>
            </a:r>
          </a:p>
        </p:txBody>
      </p:sp>
      <p:graphicFrame>
        <p:nvGraphicFramePr>
          <p:cNvPr id="5" name="Content Placeholder 4">
            <a:extLst>
              <a:ext uri="{FF2B5EF4-FFF2-40B4-BE49-F238E27FC236}">
                <a16:creationId xmlns:a16="http://schemas.microsoft.com/office/drawing/2014/main" id="{9A06C010-4321-7A34-7C58-1EF9F73CECC5}"/>
              </a:ext>
            </a:extLst>
          </p:cNvPr>
          <p:cNvGraphicFramePr>
            <a:graphicFrameLocks noGrp="1"/>
          </p:cNvGraphicFramePr>
          <p:nvPr>
            <p:ph idx="1"/>
            <p:extLst>
              <p:ext uri="{D42A27DB-BD31-4B8C-83A1-F6EECF244321}">
                <p14:modId xmlns:p14="http://schemas.microsoft.com/office/powerpoint/2010/main" val="607972470"/>
              </p:ext>
            </p:extLst>
          </p:nvPr>
        </p:nvGraphicFramePr>
        <p:xfrm>
          <a:off x="-152400" y="116908"/>
          <a:ext cx="9067800" cy="3811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9238220-834D-2DCB-529F-E5305773E315}"/>
              </a:ext>
            </a:extLst>
          </p:cNvPr>
          <p:cNvSpPr>
            <a:spLocks noGrp="1"/>
          </p:cNvSpPr>
          <p:nvPr>
            <p:ph type="sldNum" sz="quarter" idx="12"/>
          </p:nvPr>
        </p:nvSpPr>
        <p:spPr/>
        <p:txBody>
          <a:bodyPr/>
          <a:lstStyle/>
          <a:p>
            <a:fld id="{6E2D2B3B-882E-40F3-A32F-6DD516915044}" type="slidenum">
              <a:rPr lang="en-US" smtClean="0"/>
              <a:pPr/>
              <a:t>36</a:t>
            </a:fld>
            <a:endParaRPr lang="en-US"/>
          </a:p>
        </p:txBody>
      </p:sp>
      <p:sp>
        <p:nvSpPr>
          <p:cNvPr id="6" name="TextBox 5">
            <a:extLst>
              <a:ext uri="{FF2B5EF4-FFF2-40B4-BE49-F238E27FC236}">
                <a16:creationId xmlns:a16="http://schemas.microsoft.com/office/drawing/2014/main" id="{4F76DC99-044D-FC93-CB22-CFB16D5304CA}"/>
              </a:ext>
            </a:extLst>
          </p:cNvPr>
          <p:cNvSpPr txBox="1"/>
          <p:nvPr/>
        </p:nvSpPr>
        <p:spPr>
          <a:xfrm>
            <a:off x="3429000" y="3213978"/>
            <a:ext cx="2667000" cy="1477328"/>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Check point inhibitors</a:t>
            </a:r>
          </a:p>
          <a:p>
            <a:pPr marL="285750" indent="-285750">
              <a:buFont typeface="Arial" panose="020B0604020202020204" pitchFamily="34" charset="0"/>
              <a:buChar char="•"/>
            </a:pPr>
            <a:r>
              <a:rPr lang="en-US" dirty="0"/>
              <a:t>Monoclonal Abs</a:t>
            </a:r>
          </a:p>
          <a:p>
            <a:pPr marL="285750" indent="-285750">
              <a:buFont typeface="Arial" panose="020B0604020202020204" pitchFamily="34" charset="0"/>
              <a:buChar char="•"/>
            </a:pPr>
            <a:r>
              <a:rPr lang="en-US" dirty="0"/>
              <a:t>Cellular Therapy: CAR T-cells</a:t>
            </a:r>
          </a:p>
          <a:p>
            <a:pPr marL="285750" indent="-285750">
              <a:buFont typeface="Arial" panose="020B0604020202020204" pitchFamily="34" charset="0"/>
              <a:buChar char="•"/>
            </a:pPr>
            <a:r>
              <a:rPr lang="en-US" dirty="0"/>
              <a:t>Therapeutic Vaccines</a:t>
            </a:r>
          </a:p>
        </p:txBody>
      </p:sp>
      <p:sp>
        <p:nvSpPr>
          <p:cNvPr id="7" name="TextBox 6">
            <a:extLst>
              <a:ext uri="{FF2B5EF4-FFF2-40B4-BE49-F238E27FC236}">
                <a16:creationId xmlns:a16="http://schemas.microsoft.com/office/drawing/2014/main" id="{B6A77D3A-BFF3-34D1-D0F9-726BADB99458}"/>
              </a:ext>
            </a:extLst>
          </p:cNvPr>
          <p:cNvSpPr txBox="1"/>
          <p:nvPr/>
        </p:nvSpPr>
        <p:spPr>
          <a:xfrm>
            <a:off x="533400" y="3213978"/>
            <a:ext cx="2895600" cy="1323439"/>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000" dirty="0"/>
              <a:t>Multiple agents being studied with different mechanisms of action</a:t>
            </a:r>
          </a:p>
        </p:txBody>
      </p:sp>
    </p:spTree>
    <p:extLst>
      <p:ext uri="{BB962C8B-B14F-4D97-AF65-F5344CB8AC3E}">
        <p14:creationId xmlns:p14="http://schemas.microsoft.com/office/powerpoint/2010/main" val="2658873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3347-3F00-1AC9-7CDE-84F47743A54D}"/>
              </a:ext>
            </a:extLst>
          </p:cNvPr>
          <p:cNvSpPr>
            <a:spLocks noGrp="1"/>
          </p:cNvSpPr>
          <p:nvPr>
            <p:ph type="title"/>
          </p:nvPr>
        </p:nvSpPr>
        <p:spPr>
          <a:xfrm>
            <a:off x="457200" y="205979"/>
            <a:ext cx="8534400" cy="857250"/>
          </a:xfrm>
        </p:spPr>
        <p:txBody>
          <a:bodyPr/>
          <a:lstStyle/>
          <a:p>
            <a:r>
              <a:rPr lang="en-US" dirty="0"/>
              <a:t>3 Cure Talks from CROI…..</a:t>
            </a:r>
          </a:p>
        </p:txBody>
      </p:sp>
      <p:sp>
        <p:nvSpPr>
          <p:cNvPr id="3" name="Content Placeholder 2">
            <a:extLst>
              <a:ext uri="{FF2B5EF4-FFF2-40B4-BE49-F238E27FC236}">
                <a16:creationId xmlns:a16="http://schemas.microsoft.com/office/drawing/2014/main" id="{CE98ED7D-E25E-7BB2-9FC7-F11317C9DE94}"/>
              </a:ext>
            </a:extLst>
          </p:cNvPr>
          <p:cNvSpPr>
            <a:spLocks noGrp="1"/>
          </p:cNvSpPr>
          <p:nvPr>
            <p:ph idx="1"/>
          </p:nvPr>
        </p:nvSpPr>
        <p:spPr/>
        <p:txBody>
          <a:bodyPr>
            <a:normAutofit fontScale="85000" lnSpcReduction="10000"/>
          </a:bodyPr>
          <a:lstStyle/>
          <a:p>
            <a:r>
              <a:rPr lang="en-US" b="1" dirty="0"/>
              <a:t>John </a:t>
            </a:r>
            <a:r>
              <a:rPr lang="en-US" b="1" dirty="0" err="1"/>
              <a:t>Mellors</a:t>
            </a:r>
            <a:r>
              <a:rPr lang="en-US" b="1" dirty="0"/>
              <a:t>, Advances in HIV Cure</a:t>
            </a:r>
            <a:r>
              <a:rPr lang="en-US" dirty="0"/>
              <a:t>, Scott Hammer Workshop Sunday Feb 19, 2023 </a:t>
            </a:r>
            <a:r>
              <a:rPr lang="en-US" dirty="0">
                <a:hlinkClick r:id="rId2"/>
              </a:rPr>
              <a:t>https://www.croiwebcasts.org/console/player/51507?mediaType=slideVideo&amp;</a:t>
            </a:r>
            <a:endParaRPr lang="en-US" dirty="0"/>
          </a:p>
          <a:p>
            <a:r>
              <a:rPr lang="en-US" b="1" dirty="0"/>
              <a:t>Janet </a:t>
            </a:r>
            <a:r>
              <a:rPr lang="en-US" b="1" dirty="0" err="1"/>
              <a:t>Siliciano</a:t>
            </a:r>
            <a:r>
              <a:rPr lang="en-US" b="1" dirty="0"/>
              <a:t>, HIV Reservoirs: Obstacles to a Cure</a:t>
            </a:r>
            <a:r>
              <a:rPr lang="en-US" dirty="0"/>
              <a:t>, Abstract 26. </a:t>
            </a:r>
            <a:r>
              <a:rPr lang="en-US" dirty="0">
                <a:hlinkClick r:id="rId3"/>
              </a:rPr>
              <a:t>https://www.croiwebcasts.org/console/player/51661?mediaType=slideVideo&amp;</a:t>
            </a:r>
            <a:endParaRPr lang="en-US" dirty="0"/>
          </a:p>
          <a:p>
            <a:r>
              <a:rPr lang="en-US" b="1" dirty="0"/>
              <a:t>Roger Shapiro, Progress in Trials of Pediatric HIV Cure</a:t>
            </a:r>
            <a:r>
              <a:rPr lang="en-US" dirty="0"/>
              <a:t>, Abstract 30. </a:t>
            </a:r>
            <a:r>
              <a:rPr lang="en-US" dirty="0">
                <a:hlinkClick r:id="rId4"/>
              </a:rPr>
              <a:t>https://www.croiwebcasts.org/console/player/51774?mediaType=slideVideo&amp;</a:t>
            </a:r>
            <a:endParaRPr lang="en-US" dirty="0"/>
          </a:p>
          <a:p>
            <a:endParaRPr lang="en-US" dirty="0"/>
          </a:p>
        </p:txBody>
      </p:sp>
      <p:sp>
        <p:nvSpPr>
          <p:cNvPr id="4" name="Slide Number Placeholder 3">
            <a:extLst>
              <a:ext uri="{FF2B5EF4-FFF2-40B4-BE49-F238E27FC236}">
                <a16:creationId xmlns:a16="http://schemas.microsoft.com/office/drawing/2014/main" id="{BA557F1C-137D-EEDE-F538-8C91F6992EEE}"/>
              </a:ext>
            </a:extLst>
          </p:cNvPr>
          <p:cNvSpPr>
            <a:spLocks noGrp="1"/>
          </p:cNvSpPr>
          <p:nvPr>
            <p:ph type="sldNum" sz="quarter" idx="12"/>
          </p:nvPr>
        </p:nvSpPr>
        <p:spPr/>
        <p:txBody>
          <a:bodyPr/>
          <a:lstStyle/>
          <a:p>
            <a:fld id="{6E2D2B3B-882E-40F3-A32F-6DD516915044}" type="slidenum">
              <a:rPr lang="en-US" smtClean="0"/>
              <a:pPr/>
              <a:t>37</a:t>
            </a:fld>
            <a:endParaRPr lang="en-US"/>
          </a:p>
        </p:txBody>
      </p:sp>
    </p:spTree>
    <p:extLst>
      <p:ext uri="{BB962C8B-B14F-4D97-AF65-F5344CB8AC3E}">
        <p14:creationId xmlns:p14="http://schemas.microsoft.com/office/powerpoint/2010/main" val="3101976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B3A329-F778-4AB2-1007-52BA3CBE2E70}"/>
              </a:ext>
            </a:extLst>
          </p:cNvPr>
          <p:cNvSpPr>
            <a:spLocks noGrp="1"/>
          </p:cNvSpPr>
          <p:nvPr>
            <p:ph type="title"/>
          </p:nvPr>
        </p:nvSpPr>
        <p:spPr/>
        <p:txBody>
          <a:bodyPr/>
          <a:lstStyle/>
          <a:p>
            <a:r>
              <a:rPr lang="en-US" dirty="0"/>
              <a:t>References</a:t>
            </a:r>
          </a:p>
        </p:txBody>
      </p:sp>
      <p:sp>
        <p:nvSpPr>
          <p:cNvPr id="7" name="Content Placeholder 6">
            <a:extLst>
              <a:ext uri="{FF2B5EF4-FFF2-40B4-BE49-F238E27FC236}">
                <a16:creationId xmlns:a16="http://schemas.microsoft.com/office/drawing/2014/main" id="{CABB70A1-9F44-B2C1-E5F7-A403861A5286}"/>
              </a:ext>
            </a:extLst>
          </p:cNvPr>
          <p:cNvSpPr>
            <a:spLocks noGrp="1"/>
          </p:cNvSpPr>
          <p:nvPr>
            <p:ph idx="1"/>
          </p:nvPr>
        </p:nvSpPr>
        <p:spPr>
          <a:xfrm>
            <a:off x="457200" y="895350"/>
            <a:ext cx="8315569" cy="3810000"/>
          </a:xfrm>
        </p:spPr>
        <p:txBody>
          <a:bodyPr>
            <a:noAutofit/>
          </a:bodyPr>
          <a:lstStyle/>
          <a:p>
            <a:r>
              <a:rPr lang="en-US" sz="1100" dirty="0"/>
              <a:t>Vargo r et al, Modeling to Optimize </a:t>
            </a:r>
            <a:r>
              <a:rPr lang="en-US" sz="1100" dirty="0" err="1"/>
              <a:t>Islatravir</a:t>
            </a:r>
            <a:r>
              <a:rPr lang="en-US" sz="1100" dirty="0"/>
              <a:t> QW dose in HIV virologically suppressed PWH, CROI 2023, Abstract 497</a:t>
            </a:r>
          </a:p>
          <a:p>
            <a:r>
              <a:rPr lang="en-US" sz="1100" dirty="0"/>
              <a:t>Mills A, Switch to DOR/ISL (100/0.75 MG)QD from B/F/TAF: week 48 results form a Phase 3 trials, CROI 2023, Abstract 197</a:t>
            </a:r>
          </a:p>
          <a:p>
            <a:r>
              <a:rPr lang="en-US" sz="1100" dirty="0"/>
              <a:t>Molina JM et al Switch to DOR/ ISL(100/0.75MG) QD: Week 48 Results from an Open Label Phase 3 Trial, CROI 2023, Abstract 196.</a:t>
            </a:r>
          </a:p>
          <a:p>
            <a:r>
              <a:rPr lang="en-US" sz="1100" dirty="0" err="1"/>
              <a:t>Grattoni</a:t>
            </a:r>
            <a:r>
              <a:rPr lang="en-US" sz="1100" dirty="0"/>
              <a:t> A et al, Ultra long-acting refillable </a:t>
            </a:r>
            <a:r>
              <a:rPr lang="en-US" sz="1100" dirty="0" err="1"/>
              <a:t>islatravir</a:t>
            </a:r>
            <a:r>
              <a:rPr lang="en-US" sz="1100" dirty="0"/>
              <a:t> implant fully protects NHP against SHIV, CROI 2023, Abstract 192</a:t>
            </a:r>
          </a:p>
          <a:p>
            <a:r>
              <a:rPr lang="en-US" sz="1100" dirty="0"/>
              <a:t>Young I et al, Pharmacokinetics and Xray Imaging of Long Acting Cabotegravir In Situ forming Implant, CROI 2023, Abstract 991</a:t>
            </a:r>
          </a:p>
          <a:p>
            <a:r>
              <a:rPr lang="en-US" sz="1100" dirty="0"/>
              <a:t>Fofana J et al, Dual antiretroviral loaded nanoparticles for long-acting suppressive HIV therapy, CROI 2023, Abstract 427</a:t>
            </a:r>
            <a:endParaRPr lang="da-DK" sz="1100" dirty="0"/>
          </a:p>
          <a:p>
            <a:r>
              <a:rPr lang="da-DK" sz="1100" dirty="0"/>
              <a:t>Rambaut A et al, the causes and consequences of HIV evolution, Nature Reviews Genetics, 2004: 5, 52-61</a:t>
            </a:r>
          </a:p>
          <a:p>
            <a:r>
              <a:rPr lang="da-DK" sz="1100" dirty="0"/>
              <a:t>Janet Siliciano, HIV Reservoirs: Obstacles to a Cure,  CROI 2023, Abstract 26.</a:t>
            </a:r>
          </a:p>
          <a:p>
            <a:r>
              <a:rPr lang="da-DK" sz="1100" dirty="0"/>
              <a:t>Hutler at al N Engl J Med 360:692-8</a:t>
            </a:r>
          </a:p>
          <a:p>
            <a:r>
              <a:rPr lang="da-DK" sz="1100" dirty="0"/>
              <a:t>Gupta et al, Lancet HIV 2020, 7 e340</a:t>
            </a:r>
          </a:p>
          <a:p>
            <a:r>
              <a:rPr lang="da-DK" sz="1100" dirty="0"/>
              <a:t>Jensen et al, Nature Medicine  29, 583–587 (2023)</a:t>
            </a:r>
          </a:p>
          <a:p>
            <a:r>
              <a:rPr lang="da-DK" sz="1100" dirty="0"/>
              <a:t>Rubenstein et al, CROI 2023, Abstract 434</a:t>
            </a:r>
          </a:p>
          <a:p>
            <a:r>
              <a:rPr lang="da-DK" sz="1100" dirty="0"/>
              <a:t>Jiang et al, Nature 2020 585 (7824) 261</a:t>
            </a:r>
          </a:p>
          <a:p>
            <a:r>
              <a:rPr lang="da-DK" sz="1100" dirty="0"/>
              <a:t>Turk et al,  Ann Intern Med 2022; 175(1):95.</a:t>
            </a:r>
          </a:p>
          <a:p>
            <a:r>
              <a:rPr lang="en-US" sz="1100" dirty="0"/>
              <a:t>John </a:t>
            </a:r>
            <a:r>
              <a:rPr lang="en-US" sz="1100" dirty="0" err="1"/>
              <a:t>Mellors</a:t>
            </a:r>
            <a:r>
              <a:rPr lang="en-US" sz="1100" dirty="0"/>
              <a:t>, Advances in HIV Cure, Scott Hammer Workshop, CROI 2023</a:t>
            </a:r>
          </a:p>
          <a:p>
            <a:r>
              <a:rPr lang="en-US" sz="1100" dirty="0"/>
              <a:t>Janet </a:t>
            </a:r>
            <a:r>
              <a:rPr lang="en-US" sz="1100" dirty="0" err="1"/>
              <a:t>Siliciano</a:t>
            </a:r>
            <a:r>
              <a:rPr lang="en-US" sz="1100" dirty="0"/>
              <a:t>, HIV Reservoirs: Obstacles to a Cure, CROI 2023, Abstract 26.</a:t>
            </a:r>
          </a:p>
          <a:p>
            <a:r>
              <a:rPr lang="en-US" sz="1100" dirty="0"/>
              <a:t>Roger Shapiro, Progress in Trials of Pediatric HIV Cure, CROI 2023, Abstract 30. </a:t>
            </a:r>
          </a:p>
        </p:txBody>
      </p:sp>
      <p:sp>
        <p:nvSpPr>
          <p:cNvPr id="5" name="Slide Number Placeholder 4">
            <a:extLst>
              <a:ext uri="{FF2B5EF4-FFF2-40B4-BE49-F238E27FC236}">
                <a16:creationId xmlns:a16="http://schemas.microsoft.com/office/drawing/2014/main" id="{D9CD0FE3-9160-9FE5-0469-AB5674606DE6}"/>
              </a:ext>
            </a:extLst>
          </p:cNvPr>
          <p:cNvSpPr>
            <a:spLocks noGrp="1"/>
          </p:cNvSpPr>
          <p:nvPr>
            <p:ph type="sldNum" sz="quarter" idx="12"/>
          </p:nvPr>
        </p:nvSpPr>
        <p:spPr/>
        <p:txBody>
          <a:bodyPr/>
          <a:lstStyle/>
          <a:p>
            <a:fld id="{6E2D2B3B-882E-40F3-A32F-6DD516915044}" type="slidenum">
              <a:rPr lang="en-US" smtClean="0"/>
              <a:pPr/>
              <a:t>38</a:t>
            </a:fld>
            <a:endParaRPr lang="en-US"/>
          </a:p>
        </p:txBody>
      </p:sp>
    </p:spTree>
    <p:extLst>
      <p:ext uri="{BB962C8B-B14F-4D97-AF65-F5344CB8AC3E}">
        <p14:creationId xmlns:p14="http://schemas.microsoft.com/office/powerpoint/2010/main" val="4124313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B3A329-F778-4AB2-1007-52BA3CBE2E70}"/>
              </a:ext>
            </a:extLst>
          </p:cNvPr>
          <p:cNvSpPr>
            <a:spLocks noGrp="1"/>
          </p:cNvSpPr>
          <p:nvPr>
            <p:ph type="title"/>
          </p:nvPr>
        </p:nvSpPr>
        <p:spPr/>
        <p:txBody>
          <a:bodyPr/>
          <a:lstStyle/>
          <a:p>
            <a:r>
              <a:rPr lang="en-US" dirty="0"/>
              <a:t>References</a:t>
            </a:r>
          </a:p>
        </p:txBody>
      </p:sp>
      <p:sp>
        <p:nvSpPr>
          <p:cNvPr id="7" name="Content Placeholder 6">
            <a:extLst>
              <a:ext uri="{FF2B5EF4-FFF2-40B4-BE49-F238E27FC236}">
                <a16:creationId xmlns:a16="http://schemas.microsoft.com/office/drawing/2014/main" id="{CABB70A1-9F44-B2C1-E5F7-A403861A5286}"/>
              </a:ext>
            </a:extLst>
          </p:cNvPr>
          <p:cNvSpPr>
            <a:spLocks noGrp="1"/>
          </p:cNvSpPr>
          <p:nvPr>
            <p:ph idx="1"/>
          </p:nvPr>
        </p:nvSpPr>
        <p:spPr>
          <a:xfrm>
            <a:off x="457200" y="895350"/>
            <a:ext cx="8315569" cy="3810000"/>
          </a:xfrm>
        </p:spPr>
        <p:txBody>
          <a:bodyPr>
            <a:noAutofit/>
          </a:bodyPr>
          <a:lstStyle/>
          <a:p>
            <a:r>
              <a:rPr lang="en-US" sz="1000" dirty="0"/>
              <a:t>https://hivinfo.nih.gov/understanding-hiv/infographics/fda-approval-hiv-medicines</a:t>
            </a:r>
          </a:p>
          <a:p>
            <a:r>
              <a:rPr lang="en-US" sz="1000" dirty="0" err="1"/>
              <a:t>Cihlar</a:t>
            </a:r>
            <a:r>
              <a:rPr lang="en-US" sz="1000" dirty="0"/>
              <a:t> T, Navigating to the Nucleus – </a:t>
            </a:r>
            <a:r>
              <a:rPr lang="en-US" sz="1000" dirty="0" err="1"/>
              <a:t>Lenacapavir</a:t>
            </a:r>
            <a:r>
              <a:rPr lang="en-US" sz="1000" dirty="0"/>
              <a:t> (GS-6207) Frist Clinically Active Long-Acting Inhibitor of HIV Capsid, CROI 2021 - http://www.croiwebcasts.org/console/player/47930?mediaType=slideVideo&amp;</a:t>
            </a:r>
            <a:endParaRPr lang="da-DK" sz="1000" dirty="0"/>
          </a:p>
          <a:p>
            <a:r>
              <a:rPr lang="da-DK" sz="1000" dirty="0"/>
              <a:t>www.clinicaltrials.gov</a:t>
            </a:r>
          </a:p>
          <a:p>
            <a:r>
              <a:rPr lang="da-DK" sz="1000" dirty="0"/>
              <a:t>Ogbuagu et al, CROI 2022, Poster 491; Segal-Maurer et al., N Engl J Med 2022;386:1793-803</a:t>
            </a:r>
            <a:endParaRPr lang="en-US" sz="1000" dirty="0"/>
          </a:p>
          <a:p>
            <a:r>
              <a:rPr lang="en-US" sz="1000" dirty="0" err="1"/>
              <a:t>Hagins</a:t>
            </a:r>
            <a:r>
              <a:rPr lang="en-US" sz="1000" dirty="0"/>
              <a:t> D et al, Long-Acting </a:t>
            </a:r>
            <a:r>
              <a:rPr lang="en-US" sz="1000" dirty="0" err="1"/>
              <a:t>Lenacapavir</a:t>
            </a:r>
            <a:r>
              <a:rPr lang="en-US" sz="1000" dirty="0"/>
              <a:t> in a Combination Regimen for Treatment Naïve PWH: Week 80. CROI 2023, Abstract 522</a:t>
            </a:r>
          </a:p>
          <a:p>
            <a:r>
              <a:rPr lang="en-US" sz="1000" dirty="0"/>
              <a:t>Hsu et al, Front. Immunol., 12 July 2021 Sec. Vaccines and Molecular Therapeutics </a:t>
            </a:r>
            <a:r>
              <a:rPr lang="en-US" sz="1000" dirty="0">
                <a:hlinkClick r:id="rId3"/>
              </a:rPr>
              <a:t>https://doi.org/10.3389/fimmu.2021.710044</a:t>
            </a:r>
            <a:endParaRPr lang="en-US" sz="1000" dirty="0"/>
          </a:p>
          <a:p>
            <a:r>
              <a:rPr lang="en-US" sz="1000" dirty="0"/>
              <a:t>Caskey N </a:t>
            </a:r>
            <a:r>
              <a:rPr lang="en-US" sz="1000" dirty="0" err="1"/>
              <a:t>Engl</a:t>
            </a:r>
            <a:r>
              <a:rPr lang="en-US" sz="1000" dirty="0"/>
              <a:t> J Med 2016; 375:2019-2021</a:t>
            </a:r>
          </a:p>
          <a:p>
            <a:r>
              <a:rPr lang="en-US" sz="1000" dirty="0" err="1"/>
              <a:t>Eron</a:t>
            </a:r>
            <a:r>
              <a:rPr lang="en-US" sz="1000" dirty="0"/>
              <a:t> J et al LENACAPAVIR WITH </a:t>
            </a:r>
            <a:r>
              <a:rPr lang="en-US" sz="1000" dirty="0" err="1"/>
              <a:t>bNAbs</a:t>
            </a:r>
            <a:r>
              <a:rPr lang="en-US" sz="1000" dirty="0"/>
              <a:t> GS-5423 AND GS-2872 DOSED EVERY 6 MONTHS IN PEOPLE WITH HIV , CROI 2023, Abstract 193</a:t>
            </a:r>
          </a:p>
          <a:p>
            <a:r>
              <a:rPr lang="en-US" sz="1000" dirty="0"/>
              <a:t>Jeffrey J, GSK3640254 is a novel maturation inhibitor with an optimized virology profile, CROI 2021, Abstract 421</a:t>
            </a:r>
          </a:p>
          <a:p>
            <a:r>
              <a:rPr lang="en-US" sz="1000" dirty="0"/>
              <a:t>Spinner Phase 2a proof of concept trial of Next generation maturation inhibitor GSK3640254, CROI 2021, Abstract 126</a:t>
            </a:r>
          </a:p>
          <a:p>
            <a:r>
              <a:rPr lang="en-US" sz="1000" dirty="0"/>
              <a:t>Molina, </a:t>
            </a:r>
            <a:r>
              <a:rPr lang="en-US" sz="1000" dirty="0" err="1"/>
              <a:t>Islatravir</a:t>
            </a:r>
            <a:r>
              <a:rPr lang="en-US" sz="1000" dirty="0"/>
              <a:t> at doses of 0.25 to 2.25 mg QD in combination with </a:t>
            </a:r>
            <a:r>
              <a:rPr lang="en-US" sz="1000" dirty="0" err="1"/>
              <a:t>doravirine</a:t>
            </a:r>
            <a:r>
              <a:rPr lang="en-US" sz="1000" dirty="0"/>
              <a:t> maintains viral suppression through 48 weeks in adults with HIV-1 infection, 10th  IAS Conference on HIV Science, Mexico City, Mexico JULY2019</a:t>
            </a:r>
          </a:p>
          <a:p>
            <a:r>
              <a:rPr lang="en-US" sz="1000" dirty="0"/>
              <a:t>Diamond, </a:t>
            </a:r>
            <a:r>
              <a:rPr lang="en-US" sz="1000" dirty="0" err="1"/>
              <a:t>Islatravir</a:t>
            </a:r>
            <a:r>
              <a:rPr lang="en-US" sz="1000" dirty="0"/>
              <a:t> selects for HIV-1 variants in MT4-GFP cells that profoundly reduce replicative capacity in PBMCs, Glasgow 2020. </a:t>
            </a:r>
          </a:p>
          <a:p>
            <a:r>
              <a:rPr lang="en-US" sz="1000" dirty="0" err="1"/>
              <a:t>McComsey</a:t>
            </a:r>
            <a:r>
              <a:rPr lang="en-US" sz="1000" dirty="0"/>
              <a:t>, </a:t>
            </a:r>
            <a:r>
              <a:rPr lang="en-US" sz="1000" dirty="0" err="1"/>
              <a:t>Islatravir</a:t>
            </a:r>
            <a:r>
              <a:rPr lang="en-US" sz="1000" dirty="0"/>
              <a:t> metabolic outcomes in a Phase 2b trial of treatment naïve adults with HIV-1, CROI, March 2020 Poster 0686</a:t>
            </a:r>
          </a:p>
          <a:p>
            <a:r>
              <a:rPr lang="en-US" sz="1000" dirty="0" err="1"/>
              <a:t>McComsey</a:t>
            </a:r>
            <a:r>
              <a:rPr lang="en-US" sz="1000" dirty="0"/>
              <a:t>, Week 96 Metabolic and Bone outcomes of a Phase 2b Trial of </a:t>
            </a:r>
            <a:r>
              <a:rPr lang="en-US" sz="1000" dirty="0" err="1"/>
              <a:t>Islatravir</a:t>
            </a:r>
            <a:r>
              <a:rPr lang="en-US" sz="1000" dirty="0"/>
              <a:t> and </a:t>
            </a:r>
            <a:r>
              <a:rPr lang="en-US" sz="1000" dirty="0" err="1"/>
              <a:t>Doravirine</a:t>
            </a:r>
            <a:r>
              <a:rPr lang="en-US" sz="1000" dirty="0"/>
              <a:t>, 11th International AIDS Society Conference on HIV Science, July 2021</a:t>
            </a:r>
          </a:p>
          <a:p>
            <a:r>
              <a:rPr lang="en-US" sz="1000" dirty="0"/>
              <a:t>Diamond et al, </a:t>
            </a:r>
            <a:r>
              <a:rPr lang="en-US" sz="1000" dirty="0" err="1"/>
              <a:t>Islatravir</a:t>
            </a:r>
            <a:r>
              <a:rPr lang="en-US" sz="1000" dirty="0"/>
              <a:t> has a high barrier to resistance and exhibits a differential resistance profile from approved NRTIs, AAC, 66(6) JUN2022</a:t>
            </a:r>
          </a:p>
          <a:p>
            <a:r>
              <a:rPr lang="en-US" sz="1000" dirty="0"/>
              <a:t>Squires K et al, Effect of </a:t>
            </a:r>
            <a:r>
              <a:rPr lang="en-US" sz="1000" dirty="0" err="1"/>
              <a:t>Islatravir</a:t>
            </a:r>
            <a:r>
              <a:rPr lang="en-US" sz="1000" dirty="0"/>
              <a:t> on Total Lymphocyte and Lymphocyte Subset Counts, CROI 2023, Abstract 192</a:t>
            </a:r>
          </a:p>
        </p:txBody>
      </p:sp>
      <p:sp>
        <p:nvSpPr>
          <p:cNvPr id="5" name="Slide Number Placeholder 4">
            <a:extLst>
              <a:ext uri="{FF2B5EF4-FFF2-40B4-BE49-F238E27FC236}">
                <a16:creationId xmlns:a16="http://schemas.microsoft.com/office/drawing/2014/main" id="{D9CD0FE3-9160-9FE5-0469-AB5674606DE6}"/>
              </a:ext>
            </a:extLst>
          </p:cNvPr>
          <p:cNvSpPr>
            <a:spLocks noGrp="1"/>
          </p:cNvSpPr>
          <p:nvPr>
            <p:ph type="sldNum" sz="quarter" idx="12"/>
          </p:nvPr>
        </p:nvSpPr>
        <p:spPr/>
        <p:txBody>
          <a:bodyPr/>
          <a:lstStyle/>
          <a:p>
            <a:fld id="{6E2D2B3B-882E-40F3-A32F-6DD516915044}" type="slidenum">
              <a:rPr lang="en-US" smtClean="0"/>
              <a:pPr/>
              <a:t>39</a:t>
            </a:fld>
            <a:endParaRPr lang="en-US"/>
          </a:p>
        </p:txBody>
      </p:sp>
    </p:spTree>
    <p:extLst>
      <p:ext uri="{BB962C8B-B14F-4D97-AF65-F5344CB8AC3E}">
        <p14:creationId xmlns:p14="http://schemas.microsoft.com/office/powerpoint/2010/main" val="328069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E035EB-5A24-91AF-E0DD-54298CEA5A93}"/>
              </a:ext>
            </a:extLst>
          </p:cNvPr>
          <p:cNvSpPr>
            <a:spLocks noGrp="1"/>
          </p:cNvSpPr>
          <p:nvPr>
            <p:ph type="sldNum" sz="quarter" idx="12"/>
          </p:nvPr>
        </p:nvSpPr>
        <p:spPr/>
        <p:txBody>
          <a:bodyPr/>
          <a:lstStyle/>
          <a:p>
            <a:fld id="{6E2D2B3B-882E-40F3-A32F-6DD516915044}" type="slidenum">
              <a:rPr lang="en-US" smtClean="0"/>
              <a:pPr/>
              <a:t>4</a:t>
            </a:fld>
            <a:endParaRPr lang="en-US" dirty="0"/>
          </a:p>
        </p:txBody>
      </p:sp>
      <p:sp>
        <p:nvSpPr>
          <p:cNvPr id="6" name="Title 1">
            <a:extLst>
              <a:ext uri="{FF2B5EF4-FFF2-40B4-BE49-F238E27FC236}">
                <a16:creationId xmlns:a16="http://schemas.microsoft.com/office/drawing/2014/main" id="{1B05509B-2AF3-ADC5-BFC9-4492C8A93FBF}"/>
              </a:ext>
            </a:extLst>
          </p:cNvPr>
          <p:cNvSpPr>
            <a:spLocks noGrp="1"/>
          </p:cNvSpPr>
          <p:nvPr>
            <p:ph type="title"/>
          </p:nvPr>
        </p:nvSpPr>
        <p:spPr>
          <a:xfrm>
            <a:off x="4236464" y="69284"/>
            <a:ext cx="4419600" cy="642481"/>
          </a:xfrm>
        </p:spPr>
        <p:txBody>
          <a:bodyPr/>
          <a:lstStyle/>
          <a:p>
            <a:r>
              <a:rPr lang="en-US" dirty="0"/>
              <a:t>Where We’ve Been</a:t>
            </a:r>
          </a:p>
        </p:txBody>
      </p:sp>
      <p:pic>
        <p:nvPicPr>
          <p:cNvPr id="7" name="Picture 6">
            <a:extLst>
              <a:ext uri="{FF2B5EF4-FFF2-40B4-BE49-F238E27FC236}">
                <a16:creationId xmlns:a16="http://schemas.microsoft.com/office/drawing/2014/main" id="{707A07E9-27C0-E653-150C-175324D0D4E2}"/>
              </a:ext>
            </a:extLst>
          </p:cNvPr>
          <p:cNvPicPr>
            <a:picLocks noChangeAspect="1"/>
          </p:cNvPicPr>
          <p:nvPr/>
        </p:nvPicPr>
        <p:blipFill rotWithShape="1">
          <a:blip r:embed="rId3"/>
          <a:srcRect l="66180" t="11481" r="17963" b="14753"/>
          <a:stretch/>
        </p:blipFill>
        <p:spPr>
          <a:xfrm>
            <a:off x="-1" y="0"/>
            <a:ext cx="3733801" cy="4664364"/>
          </a:xfrm>
          <a:prstGeom prst="rect">
            <a:avLst/>
          </a:prstGeom>
        </p:spPr>
      </p:pic>
      <p:sp>
        <p:nvSpPr>
          <p:cNvPr id="8" name="TextBox 7">
            <a:extLst>
              <a:ext uri="{FF2B5EF4-FFF2-40B4-BE49-F238E27FC236}">
                <a16:creationId xmlns:a16="http://schemas.microsoft.com/office/drawing/2014/main" id="{BDC295D1-0F53-A827-7E48-C5808DE7136B}"/>
              </a:ext>
            </a:extLst>
          </p:cNvPr>
          <p:cNvSpPr txBox="1"/>
          <p:nvPr/>
        </p:nvSpPr>
        <p:spPr>
          <a:xfrm>
            <a:off x="1873250" y="4781550"/>
            <a:ext cx="6019800" cy="276999"/>
          </a:xfrm>
          <a:prstGeom prst="rect">
            <a:avLst/>
          </a:prstGeom>
          <a:noFill/>
        </p:spPr>
        <p:txBody>
          <a:bodyPr wrap="square" rtlCol="0">
            <a:spAutoFit/>
          </a:bodyPr>
          <a:lstStyle/>
          <a:p>
            <a:pPr algn="ctr"/>
            <a:r>
              <a:rPr lang="en-US" sz="1200" dirty="0">
                <a:solidFill>
                  <a:schemeClr val="bg1"/>
                </a:solidFill>
                <a:hlinkClick r:id="rId4">
                  <a:extLst>
                    <a:ext uri="{A12FA001-AC4F-418D-AE19-62706E023703}">
                      <ahyp:hlinkClr xmlns:ahyp="http://schemas.microsoft.com/office/drawing/2018/hyperlinkcolor" val="tx"/>
                    </a:ext>
                  </a:extLst>
                </a:hlinkClick>
              </a:rPr>
              <a:t>https://hivinfo.nih.gov/understanding-hiv/infographics/fda-approval-hiv-medicines</a:t>
            </a:r>
            <a:endParaRPr lang="en-US" sz="1200" dirty="0">
              <a:solidFill>
                <a:schemeClr val="bg1"/>
              </a:solidFill>
            </a:endParaRPr>
          </a:p>
        </p:txBody>
      </p:sp>
      <p:graphicFrame>
        <p:nvGraphicFramePr>
          <p:cNvPr id="9" name="Diagram 8">
            <a:extLst>
              <a:ext uri="{FF2B5EF4-FFF2-40B4-BE49-F238E27FC236}">
                <a16:creationId xmlns:a16="http://schemas.microsoft.com/office/drawing/2014/main" id="{8AA1C962-0411-BA33-9D94-C1BB17D4E6CB}"/>
              </a:ext>
            </a:extLst>
          </p:cNvPr>
          <p:cNvGraphicFramePr/>
          <p:nvPr/>
        </p:nvGraphicFramePr>
        <p:xfrm>
          <a:off x="3733800" y="711765"/>
          <a:ext cx="5410200" cy="39271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13013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31D-9E06-F442-8B0E-19C2CFB3FE4E}"/>
              </a:ext>
            </a:extLst>
          </p:cNvPr>
          <p:cNvSpPr>
            <a:spLocks noGrp="1"/>
          </p:cNvSpPr>
          <p:nvPr>
            <p:ph type="title"/>
          </p:nvPr>
        </p:nvSpPr>
        <p:spPr>
          <a:xfrm>
            <a:off x="457202" y="205981"/>
            <a:ext cx="8074586" cy="353696"/>
          </a:xfrm>
        </p:spPr>
        <p:txBody>
          <a:bodyPr/>
          <a:lstStyle/>
          <a:p>
            <a:pPr algn="ctr"/>
            <a:r>
              <a:rPr lang="en-US" dirty="0"/>
              <a:t>SCAETC Social Media </a:t>
            </a:r>
          </a:p>
        </p:txBody>
      </p:sp>
      <p:pic>
        <p:nvPicPr>
          <p:cNvPr id="6" name="Content Placeholder 5">
            <a:extLst>
              <a:ext uri="{FF2B5EF4-FFF2-40B4-BE49-F238E27FC236}">
                <a16:creationId xmlns:a16="http://schemas.microsoft.com/office/drawing/2014/main" id="{0487A2FD-CC82-E343-AA40-B010D1501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883" y="819150"/>
            <a:ext cx="6842234" cy="3848758"/>
          </a:xfrm>
        </p:spPr>
      </p:pic>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40</a:t>
            </a:fld>
            <a:endParaRPr lang="en-US" dirty="0">
              <a:solidFill>
                <a:srgbClr val="FFFFFF"/>
              </a:solidFill>
              <a:latin typeface="Arial"/>
            </a:endParaRPr>
          </a:p>
        </p:txBody>
      </p:sp>
    </p:spTree>
    <p:extLst>
      <p:ext uri="{BB962C8B-B14F-4D97-AF65-F5344CB8AC3E}">
        <p14:creationId xmlns:p14="http://schemas.microsoft.com/office/powerpoint/2010/main" val="3196743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895350"/>
            <a:ext cx="4743450" cy="3771900"/>
          </a:xfrm>
        </p:spPr>
        <p:txBody>
          <a:bodyPr>
            <a:normAutofit fontScale="92500" lnSpcReduction="20000"/>
          </a:bodyPr>
          <a:lstStyle/>
          <a:p>
            <a:r>
              <a:rPr lang="en-US" dirty="0"/>
              <a:t>National Clinician  Consultation Center </a:t>
            </a:r>
            <a:r>
              <a:rPr lang="en-US" sz="1800" dirty="0">
                <a:hlinkClick r:id="rId3"/>
              </a:rPr>
              <a:t>http://nccc.ucsf.edu/</a:t>
            </a:r>
            <a:endParaRPr lang="en-US" sz="1950" dirty="0"/>
          </a:p>
          <a:p>
            <a:pPr lvl="1"/>
            <a:r>
              <a:rPr lang="en-US" dirty="0"/>
              <a:t>HIV Management</a:t>
            </a:r>
          </a:p>
          <a:p>
            <a:pPr lvl="1"/>
            <a:r>
              <a:rPr lang="en-US" dirty="0"/>
              <a:t>Perinatal HIV </a:t>
            </a:r>
          </a:p>
          <a:p>
            <a:pPr lvl="1"/>
            <a:r>
              <a:rPr lang="en-US" dirty="0"/>
              <a:t>HIV </a:t>
            </a:r>
            <a:r>
              <a:rPr lang="en-US" dirty="0" err="1"/>
              <a:t>PrEP</a:t>
            </a:r>
            <a:r>
              <a:rPr lang="en-US" dirty="0"/>
              <a:t> </a:t>
            </a:r>
          </a:p>
          <a:p>
            <a:pPr lvl="1"/>
            <a:r>
              <a:rPr lang="en-US" dirty="0"/>
              <a:t>HIV PEP line</a:t>
            </a:r>
          </a:p>
          <a:p>
            <a:pPr lvl="1"/>
            <a:r>
              <a:rPr lang="en-US" dirty="0"/>
              <a:t>HCV Management</a:t>
            </a:r>
          </a:p>
          <a:p>
            <a:pPr lvl="1"/>
            <a:r>
              <a:rPr lang="en-US" dirty="0"/>
              <a:t>Substance Use Management</a:t>
            </a:r>
          </a:p>
          <a:p>
            <a:pPr lvl="1"/>
            <a:endParaRPr lang="en-US" sz="600" dirty="0"/>
          </a:p>
          <a:p>
            <a:r>
              <a:rPr lang="en-US" dirty="0"/>
              <a:t>Present case on ECHO   </a:t>
            </a:r>
            <a:r>
              <a:rPr lang="en-US" sz="2200" dirty="0">
                <a:hlinkClick r:id="rId4"/>
              </a:rPr>
              <a:t>hivecho@salud.unm.edu</a:t>
            </a:r>
            <a:r>
              <a:rPr lang="en-US" sz="2200" dirty="0"/>
              <a:t> </a:t>
            </a:r>
          </a:p>
        </p:txBody>
      </p:sp>
      <p:sp>
        <p:nvSpPr>
          <p:cNvPr id="7" name="Content Placeholder 6"/>
          <p:cNvSpPr>
            <a:spLocks noGrp="1"/>
          </p:cNvSpPr>
          <p:nvPr>
            <p:ph sz="half" idx="2"/>
          </p:nvPr>
        </p:nvSpPr>
        <p:spPr>
          <a:xfrm>
            <a:off x="4629150" y="895350"/>
            <a:ext cx="4451278" cy="3771900"/>
          </a:xfrm>
        </p:spPr>
        <p:txBody>
          <a:bodyPr>
            <a:normAutofit fontScale="85000" lnSpcReduction="20000"/>
          </a:bodyPr>
          <a:lstStyle/>
          <a:p>
            <a:r>
              <a:rPr lang="en-US" dirty="0"/>
              <a:t>AETC National HIV Curriculum </a:t>
            </a:r>
            <a:r>
              <a:rPr lang="en-US" dirty="0">
                <a:hlinkClick r:id="rId5"/>
              </a:rPr>
              <a:t>https://aidsetc.org/nhc</a:t>
            </a:r>
            <a:endParaRPr lang="en-US" dirty="0"/>
          </a:p>
          <a:p>
            <a:endParaRPr lang="en-US" sz="900" dirty="0"/>
          </a:p>
          <a:p>
            <a:r>
              <a:rPr lang="en-US" dirty="0"/>
              <a:t>AETC National Coordinating Resource Center </a:t>
            </a:r>
            <a:r>
              <a:rPr lang="en-US" dirty="0">
                <a:hlinkClick r:id="rId6"/>
              </a:rPr>
              <a:t>https://targethiv.org/library/aetc-national-coordinating-resource-center-0</a:t>
            </a:r>
            <a:endParaRPr lang="en-US" dirty="0"/>
          </a:p>
          <a:p>
            <a:endParaRPr lang="en-US" sz="800" dirty="0"/>
          </a:p>
          <a:p>
            <a:r>
              <a:rPr lang="en-US" dirty="0"/>
              <a:t>Additional trainings </a:t>
            </a:r>
            <a:r>
              <a:rPr lang="en-US" dirty="0">
                <a:hlinkClick r:id="rId7"/>
              </a:rPr>
              <a:t>scaetcecho@salud.unm.edu</a:t>
            </a:r>
            <a:endParaRPr lang="en-US" dirty="0"/>
          </a:p>
          <a:p>
            <a:r>
              <a:rPr lang="en-US" dirty="0">
                <a:hlinkClick r:id="rId8"/>
              </a:rPr>
              <a:t>www.scaetc.org</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41</a:t>
            </a:fld>
            <a:endParaRPr lang="en-US"/>
          </a:p>
        </p:txBody>
      </p:sp>
    </p:spTree>
    <p:extLst>
      <p:ext uri="{BB962C8B-B14F-4D97-AF65-F5344CB8AC3E}">
        <p14:creationId xmlns:p14="http://schemas.microsoft.com/office/powerpoint/2010/main" val="1232202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F850-417F-BDAF-49CD-94B0B0DC5E93}"/>
              </a:ext>
            </a:extLst>
          </p:cNvPr>
          <p:cNvSpPr>
            <a:spLocks noGrp="1"/>
          </p:cNvSpPr>
          <p:nvPr>
            <p:ph type="title"/>
          </p:nvPr>
        </p:nvSpPr>
        <p:spPr>
          <a:xfrm>
            <a:off x="223715" y="116908"/>
            <a:ext cx="8315569" cy="613171"/>
          </a:xfrm>
        </p:spPr>
        <p:txBody>
          <a:bodyPr anchor="ctr">
            <a:normAutofit fontScale="90000"/>
          </a:bodyPr>
          <a:lstStyle/>
          <a:p>
            <a:r>
              <a:rPr lang="en-US" b="1" dirty="0"/>
              <a:t>Where are we going……..</a:t>
            </a:r>
          </a:p>
        </p:txBody>
      </p:sp>
      <p:sp>
        <p:nvSpPr>
          <p:cNvPr id="4" name="Slide Number Placeholder 3">
            <a:extLst>
              <a:ext uri="{FF2B5EF4-FFF2-40B4-BE49-F238E27FC236}">
                <a16:creationId xmlns:a16="http://schemas.microsoft.com/office/drawing/2014/main" id="{4D7928B2-FAB3-2C93-BB50-F6CF50073145}"/>
              </a:ext>
            </a:extLst>
          </p:cNvPr>
          <p:cNvSpPr>
            <a:spLocks noGrp="1"/>
          </p:cNvSpPr>
          <p:nvPr>
            <p:ph type="sldNum" sz="quarter" idx="12"/>
          </p:nvPr>
        </p:nvSpPr>
        <p:spPr>
          <a:xfrm>
            <a:off x="8531788" y="4729412"/>
            <a:ext cx="548640" cy="297180"/>
          </a:xfrm>
        </p:spPr>
        <p:txBody>
          <a:bodyPr anchor="ctr">
            <a:normAutofit/>
          </a:bodyPr>
          <a:lstStyle/>
          <a:p>
            <a:pPr>
              <a:lnSpc>
                <a:spcPct val="90000"/>
              </a:lnSpc>
              <a:spcAft>
                <a:spcPts val="600"/>
              </a:spcAft>
            </a:pPr>
            <a:fld id="{6E2D2B3B-882E-40F3-A32F-6DD516915044}" type="slidenum">
              <a:rPr lang="en-US" smtClean="0"/>
              <a:pPr>
                <a:lnSpc>
                  <a:spcPct val="90000"/>
                </a:lnSpc>
                <a:spcAft>
                  <a:spcPts val="600"/>
                </a:spcAft>
              </a:pPr>
              <a:t>5</a:t>
            </a:fld>
            <a:endParaRPr lang="en-US"/>
          </a:p>
        </p:txBody>
      </p:sp>
      <p:graphicFrame>
        <p:nvGraphicFramePr>
          <p:cNvPr id="17" name="Content Placeholder 2">
            <a:extLst>
              <a:ext uri="{FF2B5EF4-FFF2-40B4-BE49-F238E27FC236}">
                <a16:creationId xmlns:a16="http://schemas.microsoft.com/office/drawing/2014/main" id="{E0FB2C54-C87C-8CE3-38F0-BA4EC4D777D7}"/>
              </a:ext>
            </a:extLst>
          </p:cNvPr>
          <p:cNvGraphicFramePr>
            <a:graphicFrameLocks noGrp="1"/>
          </p:cNvGraphicFramePr>
          <p:nvPr>
            <p:ph sz="half" idx="2"/>
            <p:extLst>
              <p:ext uri="{D42A27DB-BD31-4B8C-83A1-F6EECF244321}">
                <p14:modId xmlns:p14="http://schemas.microsoft.com/office/powerpoint/2010/main" val="1576573266"/>
              </p:ext>
            </p:extLst>
          </p:nvPr>
        </p:nvGraphicFramePr>
        <p:xfrm>
          <a:off x="441889" y="730080"/>
          <a:ext cx="8397311" cy="39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580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3556-73C1-68D0-BFDF-F919D6F49B1B}"/>
              </a:ext>
            </a:extLst>
          </p:cNvPr>
          <p:cNvSpPr>
            <a:spLocks noGrp="1"/>
          </p:cNvSpPr>
          <p:nvPr>
            <p:ph type="title"/>
          </p:nvPr>
        </p:nvSpPr>
        <p:spPr>
          <a:xfrm>
            <a:off x="457011" y="128948"/>
            <a:ext cx="8315569" cy="857250"/>
          </a:xfrm>
        </p:spPr>
        <p:txBody>
          <a:bodyPr/>
          <a:lstStyle/>
          <a:p>
            <a:pPr algn="ctr"/>
            <a:r>
              <a:rPr lang="en-US" sz="2800" dirty="0"/>
              <a:t>Antiretrovirals (ARVs) with New Mechanisms of Action</a:t>
            </a:r>
          </a:p>
        </p:txBody>
      </p:sp>
      <p:sp>
        <p:nvSpPr>
          <p:cNvPr id="3" name="Content Placeholder 2">
            <a:extLst>
              <a:ext uri="{FF2B5EF4-FFF2-40B4-BE49-F238E27FC236}">
                <a16:creationId xmlns:a16="http://schemas.microsoft.com/office/drawing/2014/main" id="{F997DDEB-273F-CBAF-A0A2-2994F8430F7E}"/>
              </a:ext>
            </a:extLst>
          </p:cNvPr>
          <p:cNvSpPr>
            <a:spLocks noGrp="1"/>
          </p:cNvSpPr>
          <p:nvPr>
            <p:ph idx="1"/>
          </p:nvPr>
        </p:nvSpPr>
        <p:spPr>
          <a:xfrm>
            <a:off x="457200" y="1063229"/>
            <a:ext cx="8623228" cy="3565920"/>
          </a:xfrm>
        </p:spPr>
        <p:txBody>
          <a:bodyPr>
            <a:noAutofit/>
          </a:bodyPr>
          <a:lstStyle/>
          <a:p>
            <a:pPr marL="228600">
              <a:spcBef>
                <a:spcPts val="0"/>
              </a:spcBef>
            </a:pPr>
            <a:r>
              <a:rPr lang="en-US" b="1" dirty="0"/>
              <a:t>Capsid Inhibitors</a:t>
            </a:r>
          </a:p>
          <a:p>
            <a:pPr marL="457200" lvl="1" indent="-217488">
              <a:spcBef>
                <a:spcPts val="0"/>
              </a:spcBef>
            </a:pPr>
            <a:r>
              <a:rPr lang="en-US" sz="2000" dirty="0" err="1"/>
              <a:t>Lenacapavir</a:t>
            </a:r>
            <a:r>
              <a:rPr lang="en-US" sz="2000" dirty="0"/>
              <a:t> – recently approved for use in multidrug resistance</a:t>
            </a:r>
          </a:p>
          <a:p>
            <a:pPr marL="228600">
              <a:spcBef>
                <a:spcPts val="600"/>
              </a:spcBef>
            </a:pPr>
            <a:r>
              <a:rPr lang="en-US" b="1" dirty="0"/>
              <a:t>Maturation Inhibitors</a:t>
            </a:r>
          </a:p>
          <a:p>
            <a:pPr marL="457200" lvl="1">
              <a:spcBef>
                <a:spcPts val="0"/>
              </a:spcBef>
            </a:pPr>
            <a:r>
              <a:rPr lang="en-US" sz="2000" dirty="0"/>
              <a:t>GSK 3640254 – Phase 2 trials in treatment naive</a:t>
            </a:r>
          </a:p>
          <a:p>
            <a:pPr marL="228600">
              <a:spcBef>
                <a:spcPts val="600"/>
              </a:spcBef>
            </a:pPr>
            <a:r>
              <a:rPr lang="en-US" b="1" dirty="0"/>
              <a:t>Nucleoside Reverse Transcription Translocation Inhibitors (NRTTI)</a:t>
            </a:r>
          </a:p>
          <a:p>
            <a:pPr marL="457200" lvl="1">
              <a:spcBef>
                <a:spcPts val="0"/>
              </a:spcBef>
            </a:pPr>
            <a:r>
              <a:rPr lang="en-US" sz="2000" dirty="0" err="1"/>
              <a:t>Islatravir</a:t>
            </a:r>
            <a:r>
              <a:rPr lang="en-US" sz="2000" dirty="0"/>
              <a:t> – in Phase 2 and Phase 3 trials</a:t>
            </a:r>
          </a:p>
          <a:p>
            <a:pPr marL="228600">
              <a:spcBef>
                <a:spcPts val="0"/>
              </a:spcBef>
            </a:pPr>
            <a:r>
              <a:rPr lang="en-US" b="1" dirty="0"/>
              <a:t>Immune based therapy </a:t>
            </a:r>
            <a:endParaRPr lang="en-US" dirty="0"/>
          </a:p>
          <a:p>
            <a:pPr marL="457200" lvl="1" indent="-217488">
              <a:spcBef>
                <a:spcPts val="0"/>
              </a:spcBef>
            </a:pPr>
            <a:r>
              <a:rPr lang="en-US" sz="2000" dirty="0"/>
              <a:t>Broadly neutralizing antibodies (</a:t>
            </a:r>
            <a:r>
              <a:rPr lang="en-US" sz="2000" dirty="0" err="1"/>
              <a:t>bNAbs</a:t>
            </a:r>
            <a:r>
              <a:rPr lang="en-US" sz="2000" dirty="0"/>
              <a:t>) - Phase 1 &amp; Phase 2 trials for treatment</a:t>
            </a:r>
          </a:p>
        </p:txBody>
      </p:sp>
      <p:sp>
        <p:nvSpPr>
          <p:cNvPr id="4" name="Slide Number Placeholder 3">
            <a:extLst>
              <a:ext uri="{FF2B5EF4-FFF2-40B4-BE49-F238E27FC236}">
                <a16:creationId xmlns:a16="http://schemas.microsoft.com/office/drawing/2014/main" id="{0755FE54-EAD3-E9C8-1942-1CCF20F4DED9}"/>
              </a:ext>
            </a:extLst>
          </p:cNvPr>
          <p:cNvSpPr>
            <a:spLocks noGrp="1"/>
          </p:cNvSpPr>
          <p:nvPr>
            <p:ph type="sldNum" sz="quarter" idx="12"/>
          </p:nvPr>
        </p:nvSpPr>
        <p:spPr/>
        <p:txBody>
          <a:bodyPr/>
          <a:lstStyle/>
          <a:p>
            <a:fld id="{6E2D2B3B-882E-40F3-A32F-6DD516915044}" type="slidenum">
              <a:rPr lang="en-US" smtClean="0"/>
              <a:pPr/>
              <a:t>6</a:t>
            </a:fld>
            <a:endParaRPr lang="en-US"/>
          </a:p>
        </p:txBody>
      </p:sp>
    </p:spTree>
    <p:extLst>
      <p:ext uri="{BB962C8B-B14F-4D97-AF65-F5344CB8AC3E}">
        <p14:creationId xmlns:p14="http://schemas.microsoft.com/office/powerpoint/2010/main" val="3024591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5EDA2-F110-0D47-4980-6991ABA04402}"/>
              </a:ext>
            </a:extLst>
          </p:cNvPr>
          <p:cNvSpPr>
            <a:spLocks noGrp="1"/>
          </p:cNvSpPr>
          <p:nvPr>
            <p:ph type="title"/>
          </p:nvPr>
        </p:nvSpPr>
        <p:spPr>
          <a:xfrm>
            <a:off x="66431" y="139125"/>
            <a:ext cx="8315569" cy="660234"/>
          </a:xfrm>
        </p:spPr>
        <p:txBody>
          <a:bodyPr/>
          <a:lstStyle/>
          <a:p>
            <a:r>
              <a:rPr lang="en-US" b="1" dirty="0"/>
              <a:t>LENACAPAVIR (LEN)</a:t>
            </a:r>
          </a:p>
        </p:txBody>
      </p:sp>
      <p:sp>
        <p:nvSpPr>
          <p:cNvPr id="3" name="Content Placeholder 2">
            <a:extLst>
              <a:ext uri="{FF2B5EF4-FFF2-40B4-BE49-F238E27FC236}">
                <a16:creationId xmlns:a16="http://schemas.microsoft.com/office/drawing/2014/main" id="{00F1A34C-945F-1C40-DCB6-B29394E84CC3}"/>
              </a:ext>
            </a:extLst>
          </p:cNvPr>
          <p:cNvSpPr>
            <a:spLocks noGrp="1"/>
          </p:cNvSpPr>
          <p:nvPr>
            <p:ph idx="1"/>
          </p:nvPr>
        </p:nvSpPr>
        <p:spPr>
          <a:xfrm>
            <a:off x="5181599" y="799358"/>
            <a:ext cx="3895969" cy="3863199"/>
          </a:xfrm>
        </p:spPr>
        <p:txBody>
          <a:bodyPr>
            <a:noAutofit/>
          </a:bodyPr>
          <a:lstStyle/>
          <a:p>
            <a:pPr marL="171450" indent="-171450">
              <a:spcBef>
                <a:spcPts val="0"/>
              </a:spcBef>
            </a:pPr>
            <a:r>
              <a:rPr lang="en-US" sz="1900" dirty="0"/>
              <a:t>Small molecule inhibitor of capsid hexamer, highly potent</a:t>
            </a:r>
          </a:p>
          <a:p>
            <a:pPr marL="171450" indent="-171450">
              <a:lnSpc>
                <a:spcPct val="110000"/>
              </a:lnSpc>
              <a:spcBef>
                <a:spcPts val="600"/>
              </a:spcBef>
            </a:pPr>
            <a:r>
              <a:rPr lang="en-US" sz="1900" dirty="0"/>
              <a:t>Inhibits </a:t>
            </a:r>
            <a:r>
              <a:rPr lang="en-US" sz="1900" u="sng" dirty="0"/>
              <a:t>multiple</a:t>
            </a:r>
            <a:r>
              <a:rPr lang="en-US" sz="1900" dirty="0"/>
              <a:t> HIV lifecycle points </a:t>
            </a:r>
          </a:p>
          <a:p>
            <a:pPr marL="171450" indent="-171450">
              <a:lnSpc>
                <a:spcPct val="110000"/>
              </a:lnSpc>
              <a:spcBef>
                <a:spcPts val="600"/>
              </a:spcBef>
            </a:pPr>
            <a:r>
              <a:rPr lang="en-US" sz="1900" dirty="0"/>
              <a:t>Admin orally or subcutaneously</a:t>
            </a:r>
          </a:p>
          <a:p>
            <a:pPr marL="171450" indent="-171450">
              <a:lnSpc>
                <a:spcPct val="110000"/>
              </a:lnSpc>
              <a:spcBef>
                <a:spcPts val="600"/>
              </a:spcBef>
            </a:pPr>
            <a:r>
              <a:rPr lang="en-US" sz="1900" dirty="0"/>
              <a:t>No known pre-existing resistance among known HIV isolates</a:t>
            </a:r>
          </a:p>
          <a:p>
            <a:pPr marL="171450" indent="-171450">
              <a:spcBef>
                <a:spcPts val="600"/>
              </a:spcBef>
            </a:pPr>
            <a:r>
              <a:rPr lang="en-US" sz="1900" dirty="0"/>
              <a:t>Has activity against mutants resistant to other ARVs</a:t>
            </a:r>
          </a:p>
          <a:p>
            <a:pPr marL="171450" indent="-171450">
              <a:lnSpc>
                <a:spcPct val="110000"/>
              </a:lnSpc>
              <a:spcBef>
                <a:spcPts val="600"/>
              </a:spcBef>
            </a:pPr>
            <a:r>
              <a:rPr lang="en-US" sz="1900" dirty="0"/>
              <a:t>Moderate CYP3A4 inhibitor</a:t>
            </a:r>
          </a:p>
        </p:txBody>
      </p:sp>
      <p:sp>
        <p:nvSpPr>
          <p:cNvPr id="4" name="Slide Number Placeholder 3">
            <a:extLst>
              <a:ext uri="{FF2B5EF4-FFF2-40B4-BE49-F238E27FC236}">
                <a16:creationId xmlns:a16="http://schemas.microsoft.com/office/drawing/2014/main" id="{6BA2CDE7-E7DA-3526-87B5-185C86BA05B2}"/>
              </a:ext>
            </a:extLst>
          </p:cNvPr>
          <p:cNvSpPr>
            <a:spLocks noGrp="1"/>
          </p:cNvSpPr>
          <p:nvPr>
            <p:ph type="sldNum" sz="quarter" idx="12"/>
          </p:nvPr>
        </p:nvSpPr>
        <p:spPr/>
        <p:txBody>
          <a:bodyPr/>
          <a:lstStyle/>
          <a:p>
            <a:fld id="{6E2D2B3B-882E-40F3-A32F-6DD516915044}" type="slidenum">
              <a:rPr lang="en-US" smtClean="0"/>
              <a:pPr/>
              <a:t>7</a:t>
            </a:fld>
            <a:endParaRPr lang="en-US"/>
          </a:p>
        </p:txBody>
      </p:sp>
      <p:pic>
        <p:nvPicPr>
          <p:cNvPr id="5" name="Picture 4">
            <a:extLst>
              <a:ext uri="{FF2B5EF4-FFF2-40B4-BE49-F238E27FC236}">
                <a16:creationId xmlns:a16="http://schemas.microsoft.com/office/drawing/2014/main" id="{9461A0F3-E851-F6F6-7E5A-57C3A821987B}"/>
              </a:ext>
            </a:extLst>
          </p:cNvPr>
          <p:cNvPicPr>
            <a:picLocks noChangeAspect="1"/>
          </p:cNvPicPr>
          <p:nvPr/>
        </p:nvPicPr>
        <p:blipFill rotWithShape="1">
          <a:blip r:embed="rId3"/>
          <a:srcRect l="62929" t="18796" r="4648" b="13715"/>
          <a:stretch/>
        </p:blipFill>
        <p:spPr>
          <a:xfrm>
            <a:off x="38100" y="1077328"/>
            <a:ext cx="5105400" cy="3399422"/>
          </a:xfrm>
          <a:prstGeom prst="rect">
            <a:avLst/>
          </a:prstGeom>
        </p:spPr>
      </p:pic>
      <p:sp>
        <p:nvSpPr>
          <p:cNvPr id="6" name="TextBox 5">
            <a:extLst>
              <a:ext uri="{FF2B5EF4-FFF2-40B4-BE49-F238E27FC236}">
                <a16:creationId xmlns:a16="http://schemas.microsoft.com/office/drawing/2014/main" id="{6F85E697-5BE4-0C1D-641E-16FD005E3B4B}"/>
              </a:ext>
            </a:extLst>
          </p:cNvPr>
          <p:cNvSpPr txBox="1"/>
          <p:nvPr/>
        </p:nvSpPr>
        <p:spPr>
          <a:xfrm>
            <a:off x="1676400" y="4662558"/>
            <a:ext cx="6705600" cy="430887"/>
          </a:xfrm>
          <a:prstGeom prst="rect">
            <a:avLst/>
          </a:prstGeom>
          <a:noFill/>
        </p:spPr>
        <p:txBody>
          <a:bodyPr wrap="square" rtlCol="0">
            <a:spAutoFit/>
          </a:bodyPr>
          <a:lstStyle/>
          <a:p>
            <a:r>
              <a:rPr lang="en-US" sz="1100" dirty="0" err="1">
                <a:solidFill>
                  <a:schemeClr val="bg1"/>
                </a:solidFill>
              </a:rPr>
              <a:t>Cihlar</a:t>
            </a:r>
            <a:r>
              <a:rPr lang="en-US" sz="1100" dirty="0">
                <a:solidFill>
                  <a:schemeClr val="bg1"/>
                </a:solidFill>
              </a:rPr>
              <a:t> T, Navigating to the Nucleus – </a:t>
            </a:r>
            <a:r>
              <a:rPr lang="en-US" sz="1100" dirty="0" err="1">
                <a:solidFill>
                  <a:schemeClr val="bg1"/>
                </a:solidFill>
              </a:rPr>
              <a:t>Lenacapavir</a:t>
            </a:r>
            <a:r>
              <a:rPr lang="en-US" sz="1100" dirty="0">
                <a:solidFill>
                  <a:schemeClr val="bg1"/>
                </a:solidFill>
              </a:rPr>
              <a:t> (GS-6207) Frist Clinically Active Long-Acting Inhibitor of HIV Capsid, CROI 2021 - </a:t>
            </a:r>
            <a:r>
              <a:rPr lang="en-US" sz="1100" dirty="0">
                <a:solidFill>
                  <a:schemeClr val="bg1"/>
                </a:solidFill>
                <a:hlinkClick r:id="rId4">
                  <a:extLst>
                    <a:ext uri="{A12FA001-AC4F-418D-AE19-62706E023703}">
                      <ahyp:hlinkClr xmlns:ahyp="http://schemas.microsoft.com/office/drawing/2018/hyperlinkcolor" val="tx"/>
                    </a:ext>
                  </a:extLst>
                </a:hlinkClick>
              </a:rPr>
              <a:t>http://www.croiwebcasts.org/console/player/47930?mediaType=slideVideo&amp;</a:t>
            </a:r>
            <a:endParaRPr lang="en-US" sz="1100" dirty="0">
              <a:solidFill>
                <a:schemeClr val="bg1"/>
              </a:solidFill>
            </a:endParaRPr>
          </a:p>
        </p:txBody>
      </p:sp>
    </p:spTree>
    <p:extLst>
      <p:ext uri="{BB962C8B-B14F-4D97-AF65-F5344CB8AC3E}">
        <p14:creationId xmlns:p14="http://schemas.microsoft.com/office/powerpoint/2010/main" val="3596722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1C58-AF15-B7D6-5806-91F29B3F907B}"/>
              </a:ext>
            </a:extLst>
          </p:cNvPr>
          <p:cNvSpPr>
            <a:spLocks noGrp="1"/>
          </p:cNvSpPr>
          <p:nvPr>
            <p:ph type="title"/>
          </p:nvPr>
        </p:nvSpPr>
        <p:spPr>
          <a:xfrm>
            <a:off x="204796" y="153681"/>
            <a:ext cx="8315569" cy="513069"/>
          </a:xfrm>
        </p:spPr>
        <p:txBody>
          <a:bodyPr/>
          <a:lstStyle/>
          <a:p>
            <a:pPr algn="ctr"/>
            <a:r>
              <a:rPr lang="en-US" b="1" dirty="0"/>
              <a:t>LENACAPAVIR – Ongoing Studies</a:t>
            </a:r>
          </a:p>
        </p:txBody>
      </p:sp>
      <p:sp>
        <p:nvSpPr>
          <p:cNvPr id="4" name="Slide Number Placeholder 3">
            <a:extLst>
              <a:ext uri="{FF2B5EF4-FFF2-40B4-BE49-F238E27FC236}">
                <a16:creationId xmlns:a16="http://schemas.microsoft.com/office/drawing/2014/main" id="{50C9915E-E879-E4F1-B27F-BEDF4CDC7D4B}"/>
              </a:ext>
            </a:extLst>
          </p:cNvPr>
          <p:cNvSpPr>
            <a:spLocks noGrp="1"/>
          </p:cNvSpPr>
          <p:nvPr>
            <p:ph type="sldNum" sz="quarter" idx="12"/>
          </p:nvPr>
        </p:nvSpPr>
        <p:spPr/>
        <p:txBody>
          <a:bodyPr/>
          <a:lstStyle/>
          <a:p>
            <a:fld id="{6E2D2B3B-882E-40F3-A32F-6DD516915044}" type="slidenum">
              <a:rPr lang="en-US" smtClean="0"/>
              <a:pPr/>
              <a:t>8</a:t>
            </a:fld>
            <a:endParaRPr lang="en-US"/>
          </a:p>
        </p:txBody>
      </p:sp>
      <p:sp>
        <p:nvSpPr>
          <p:cNvPr id="5" name="Text Placeholder 5">
            <a:extLst>
              <a:ext uri="{FF2B5EF4-FFF2-40B4-BE49-F238E27FC236}">
                <a16:creationId xmlns:a16="http://schemas.microsoft.com/office/drawing/2014/main" id="{70C1283B-3C71-5FB6-E6C0-556581483E39}"/>
              </a:ext>
            </a:extLst>
          </p:cNvPr>
          <p:cNvSpPr txBox="1">
            <a:spLocks/>
          </p:cNvSpPr>
          <p:nvPr/>
        </p:nvSpPr>
        <p:spPr>
          <a:xfrm>
            <a:off x="76200" y="1276349"/>
            <a:ext cx="5334000" cy="3350355"/>
          </a:xfrm>
          <a:prstGeom prst="rect">
            <a:avLst/>
          </a:prstGeom>
          <a:ln w="57150">
            <a:solidFill>
              <a:srgbClr val="00B050"/>
            </a:solidFill>
          </a:ln>
        </p:spPr>
        <p:txBody>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114300">
              <a:spcBef>
                <a:spcPts val="600"/>
              </a:spcBef>
              <a:buClr>
                <a:schemeClr val="accent3"/>
              </a:buClr>
              <a:buSzPct val="115000"/>
              <a:buFont typeface="Arial" panose="020B0604020202020204" pitchFamily="34" charset="0"/>
              <a:buChar char="•"/>
            </a:pPr>
            <a:r>
              <a:rPr lang="en-US" sz="1800" b="1" dirty="0"/>
              <a:t>CAPELLA</a:t>
            </a:r>
            <a:r>
              <a:rPr lang="en-US" sz="1800" dirty="0"/>
              <a:t> (</a:t>
            </a:r>
            <a:r>
              <a:rPr lang="en-US" sz="1800" i="1" dirty="0">
                <a:solidFill>
                  <a:srgbClr val="000000"/>
                </a:solidFill>
              </a:rPr>
              <a:t>NCT04150068) </a:t>
            </a:r>
            <a:r>
              <a:rPr lang="en-US" sz="1800" dirty="0"/>
              <a:t>–  LEN q6 </a:t>
            </a:r>
            <a:r>
              <a:rPr lang="en-US" sz="1800" dirty="0" err="1"/>
              <a:t>mos</a:t>
            </a:r>
            <a:r>
              <a:rPr lang="en-US" sz="1800" dirty="0"/>
              <a:t> in highly </a:t>
            </a:r>
            <a:r>
              <a:rPr lang="en-US" sz="1800" dirty="0" err="1"/>
              <a:t>tx</a:t>
            </a:r>
            <a:r>
              <a:rPr lang="en-US" sz="1800" dirty="0"/>
              <a:t>-experienced w/ multiclass resistance</a:t>
            </a:r>
          </a:p>
          <a:p>
            <a:pPr marL="114300" indent="-114300">
              <a:spcBef>
                <a:spcPts val="0"/>
              </a:spcBef>
              <a:buClr>
                <a:schemeClr val="accent3"/>
              </a:buClr>
              <a:buSzPct val="115000"/>
              <a:buFont typeface="Arial" panose="020B0604020202020204" pitchFamily="34" charset="0"/>
              <a:buChar char="•"/>
            </a:pPr>
            <a:r>
              <a:rPr lang="en-US" sz="1800" b="1" dirty="0"/>
              <a:t>CALIBRATE</a:t>
            </a:r>
            <a:r>
              <a:rPr lang="en-US" dirty="0"/>
              <a:t> </a:t>
            </a:r>
            <a:r>
              <a:rPr lang="en-US" sz="1600" dirty="0"/>
              <a:t>(</a:t>
            </a:r>
            <a:r>
              <a:rPr lang="en-US" sz="1800" i="1" dirty="0">
                <a:solidFill>
                  <a:srgbClr val="000000"/>
                </a:solidFill>
              </a:rPr>
              <a:t>NCT04143594) </a:t>
            </a:r>
            <a:r>
              <a:rPr lang="en-US" sz="1800" dirty="0"/>
              <a:t>– Tx naïve – LEN q 6 </a:t>
            </a:r>
            <a:r>
              <a:rPr lang="en-US" sz="1800" dirty="0" err="1"/>
              <a:t>mos</a:t>
            </a:r>
            <a:r>
              <a:rPr lang="en-US" sz="1800" dirty="0"/>
              <a:t>+ TAF/FTC vs TAF + BIC</a:t>
            </a:r>
          </a:p>
          <a:p>
            <a:pPr marL="114300" indent="-114300">
              <a:buClr>
                <a:schemeClr val="accent3"/>
              </a:buClr>
              <a:buSzPct val="115000"/>
              <a:buFont typeface="Arial" panose="020B0604020202020204" pitchFamily="34" charset="0"/>
              <a:buChar char="•"/>
            </a:pPr>
            <a:r>
              <a:rPr lang="en-US" sz="1800" b="1" dirty="0"/>
              <a:t>LEN SC/</a:t>
            </a:r>
            <a:r>
              <a:rPr lang="en-US" sz="1800" b="1" dirty="0" err="1"/>
              <a:t>bNAbs</a:t>
            </a:r>
            <a:r>
              <a:rPr lang="en-US" sz="1800" b="1" dirty="0"/>
              <a:t> IV </a:t>
            </a:r>
            <a:r>
              <a:rPr lang="en-US" sz="1800" dirty="0"/>
              <a:t>(</a:t>
            </a:r>
            <a:r>
              <a:rPr lang="en-US" sz="1800" i="1" dirty="0">
                <a:solidFill>
                  <a:srgbClr val="000000"/>
                </a:solidFill>
              </a:rPr>
              <a:t>NCT04811040) </a:t>
            </a:r>
            <a:r>
              <a:rPr lang="en-US" sz="1800" dirty="0">
                <a:solidFill>
                  <a:srgbClr val="000000"/>
                </a:solidFill>
              </a:rPr>
              <a:t>– switch study in virologically suppressed</a:t>
            </a:r>
          </a:p>
          <a:p>
            <a:pPr marL="114300" indent="-114300">
              <a:buClr>
                <a:schemeClr val="accent3"/>
              </a:buClr>
              <a:buSzPct val="115000"/>
              <a:buFont typeface="Arial" panose="020B0604020202020204" pitchFamily="34" charset="0"/>
              <a:buChar char="•"/>
            </a:pPr>
            <a:r>
              <a:rPr lang="en-US" sz="1800" b="1" dirty="0">
                <a:solidFill>
                  <a:srgbClr val="000000"/>
                </a:solidFill>
              </a:rPr>
              <a:t>LEN/BIC oral daily</a:t>
            </a:r>
            <a:r>
              <a:rPr lang="en-US" sz="1200" dirty="0">
                <a:solidFill>
                  <a:srgbClr val="000000"/>
                </a:solidFill>
                <a:latin typeface="Source Sans Pro" panose="020B0503030403020204" pitchFamily="34" charset="0"/>
              </a:rPr>
              <a:t> </a:t>
            </a:r>
            <a:r>
              <a:rPr lang="en-US" sz="1800" i="1" dirty="0">
                <a:solidFill>
                  <a:srgbClr val="000000"/>
                </a:solidFill>
              </a:rPr>
              <a:t>(NCT05502341) </a:t>
            </a:r>
            <a:r>
              <a:rPr lang="en-US" sz="1200" dirty="0">
                <a:solidFill>
                  <a:srgbClr val="000000"/>
                </a:solidFill>
                <a:latin typeface="Source Sans Pro" panose="020B0503030403020204" pitchFamily="34" charset="0"/>
              </a:rPr>
              <a:t>- </a:t>
            </a:r>
            <a:r>
              <a:rPr lang="en-US" sz="1800" dirty="0">
                <a:solidFill>
                  <a:srgbClr val="000000"/>
                </a:solidFill>
              </a:rPr>
              <a:t>switch study in treatment-experienced on complex regimens</a:t>
            </a:r>
          </a:p>
          <a:p>
            <a:pPr marL="114300" indent="-114300">
              <a:buClr>
                <a:schemeClr val="accent3"/>
              </a:buClr>
              <a:buSzPct val="115000"/>
              <a:buFont typeface="Arial" panose="020B0604020202020204" pitchFamily="34" charset="0"/>
              <a:buChar char="•"/>
            </a:pPr>
            <a:r>
              <a:rPr lang="en-US" sz="1800" b="1" dirty="0">
                <a:solidFill>
                  <a:srgbClr val="000000"/>
                </a:solidFill>
              </a:rPr>
              <a:t>LEN/</a:t>
            </a:r>
            <a:r>
              <a:rPr lang="en-US" sz="1800" b="1" dirty="0" err="1">
                <a:solidFill>
                  <a:srgbClr val="000000"/>
                </a:solidFill>
              </a:rPr>
              <a:t>Islatravir</a:t>
            </a:r>
            <a:r>
              <a:rPr lang="en-US" sz="1800" b="1" dirty="0">
                <a:solidFill>
                  <a:srgbClr val="000000"/>
                </a:solidFill>
              </a:rPr>
              <a:t> (ISL) oral weekly </a:t>
            </a:r>
            <a:r>
              <a:rPr lang="en-US" sz="1800" dirty="0">
                <a:solidFill>
                  <a:srgbClr val="000000"/>
                </a:solidFill>
              </a:rPr>
              <a:t>(</a:t>
            </a:r>
            <a:r>
              <a:rPr lang="en-US" sz="1800" i="1" dirty="0">
                <a:solidFill>
                  <a:srgbClr val="000000"/>
                </a:solidFill>
              </a:rPr>
              <a:t>NCT05052996</a:t>
            </a:r>
            <a:r>
              <a:rPr lang="en-US" sz="1800" dirty="0">
                <a:solidFill>
                  <a:srgbClr val="000000"/>
                </a:solidFill>
              </a:rPr>
              <a:t>) </a:t>
            </a:r>
            <a:r>
              <a:rPr lang="en-US" sz="1200" dirty="0">
                <a:solidFill>
                  <a:srgbClr val="000000"/>
                </a:solidFill>
                <a:latin typeface="Source Sans Pro" panose="020B0503030403020204" pitchFamily="34" charset="0"/>
              </a:rPr>
              <a:t>- </a:t>
            </a:r>
            <a:r>
              <a:rPr lang="en-US" sz="1800" dirty="0">
                <a:solidFill>
                  <a:srgbClr val="000000"/>
                </a:solidFill>
              </a:rPr>
              <a:t>switch study in virologically suppressed</a:t>
            </a:r>
          </a:p>
          <a:p>
            <a:endParaRPr lang="en-US" sz="1400" dirty="0">
              <a:solidFill>
                <a:srgbClr val="000000"/>
              </a:solidFill>
            </a:endParaRPr>
          </a:p>
          <a:p>
            <a:endParaRPr lang="en-US" sz="1400" dirty="0"/>
          </a:p>
          <a:p>
            <a:endParaRPr lang="en-US" sz="1600" dirty="0"/>
          </a:p>
          <a:p>
            <a:endParaRPr lang="en-US" sz="1600" dirty="0"/>
          </a:p>
        </p:txBody>
      </p:sp>
      <p:sp>
        <p:nvSpPr>
          <p:cNvPr id="6" name="Text Placeholder 1">
            <a:extLst>
              <a:ext uri="{FF2B5EF4-FFF2-40B4-BE49-F238E27FC236}">
                <a16:creationId xmlns:a16="http://schemas.microsoft.com/office/drawing/2014/main" id="{381D97DE-C8BE-633A-9A02-55683E08A83A}"/>
              </a:ext>
            </a:extLst>
          </p:cNvPr>
          <p:cNvSpPr txBox="1">
            <a:spLocks/>
          </p:cNvSpPr>
          <p:nvPr/>
        </p:nvSpPr>
        <p:spPr>
          <a:xfrm>
            <a:off x="5486400" y="1276348"/>
            <a:ext cx="3594028" cy="3350355"/>
          </a:xfrm>
          <a:prstGeom prst="rect">
            <a:avLst/>
          </a:prstGeom>
          <a:ln w="57150">
            <a:solidFill>
              <a:srgbClr val="00B0F0"/>
            </a:solidFill>
          </a:ln>
        </p:spPr>
        <p:txBody>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228600">
              <a:lnSpc>
                <a:spcPct val="90000"/>
              </a:lnSpc>
              <a:spcBef>
                <a:spcPts val="1000"/>
              </a:spcBef>
              <a:buClrTx/>
              <a:buFontTx/>
              <a:buBlip>
                <a:blip r:embed="rId3"/>
              </a:buBlip>
              <a:defRPr/>
            </a:pPr>
            <a:r>
              <a:rPr lang="en-US" sz="1800" b="1" dirty="0">
                <a:solidFill>
                  <a:prstClr val="black"/>
                </a:solidFill>
                <a:cs typeface="+mn-cs"/>
              </a:rPr>
              <a:t>PURPOSE 1 </a:t>
            </a:r>
            <a:r>
              <a:rPr lang="en-US" sz="1800" dirty="0">
                <a:solidFill>
                  <a:prstClr val="black"/>
                </a:solidFill>
                <a:cs typeface="+mn-cs"/>
              </a:rPr>
              <a:t>(</a:t>
            </a:r>
            <a:r>
              <a:rPr lang="en-US" sz="1800" i="1" dirty="0">
                <a:solidFill>
                  <a:srgbClr val="000000"/>
                </a:solidFill>
                <a:cs typeface="+mn-cs"/>
              </a:rPr>
              <a:t>NCT0499450)</a:t>
            </a:r>
            <a:r>
              <a:rPr lang="en-US" sz="1800" dirty="0">
                <a:solidFill>
                  <a:prstClr val="black"/>
                </a:solidFill>
                <a:cs typeface="+mn-cs"/>
              </a:rPr>
              <a:t> -adolescent girls and young women</a:t>
            </a:r>
          </a:p>
          <a:p>
            <a:pPr lvl="1">
              <a:spcBef>
                <a:spcPts val="600"/>
              </a:spcBef>
              <a:buFont typeface="Wingdings" charset="2"/>
              <a:buBlip>
                <a:blip r:embed="rId3"/>
              </a:buBlip>
              <a:defRPr/>
            </a:pPr>
            <a:r>
              <a:rPr lang="en-US" sz="1800" dirty="0">
                <a:solidFill>
                  <a:prstClr val="black"/>
                </a:solidFill>
                <a:cs typeface="+mn-cs"/>
              </a:rPr>
              <a:t>LEN q6 months vs Tenofovir AF (TAF)/FTC vs tenofovir DF (TDF)/FTC </a:t>
            </a:r>
          </a:p>
          <a:p>
            <a:pPr marL="228600">
              <a:lnSpc>
                <a:spcPct val="90000"/>
              </a:lnSpc>
              <a:spcBef>
                <a:spcPts val="1000"/>
              </a:spcBef>
              <a:buClrTx/>
              <a:buFontTx/>
              <a:buBlip>
                <a:blip r:embed="rId3"/>
              </a:buBlip>
              <a:defRPr/>
            </a:pPr>
            <a:r>
              <a:rPr lang="en-US" sz="1800" b="1" dirty="0">
                <a:solidFill>
                  <a:prstClr val="black"/>
                </a:solidFill>
                <a:cs typeface="+mn-cs"/>
              </a:rPr>
              <a:t>PURPOSE 2 </a:t>
            </a:r>
            <a:r>
              <a:rPr lang="en-US" sz="1800" dirty="0">
                <a:solidFill>
                  <a:prstClr val="black"/>
                </a:solidFill>
                <a:cs typeface="+mn-cs"/>
              </a:rPr>
              <a:t>(</a:t>
            </a:r>
            <a:r>
              <a:rPr lang="en-US" sz="1800" i="1" dirty="0">
                <a:solidFill>
                  <a:srgbClr val="000000"/>
                </a:solidFill>
                <a:cs typeface="+mn-cs"/>
              </a:rPr>
              <a:t>NCT04925752) </a:t>
            </a:r>
            <a:r>
              <a:rPr lang="en-US" sz="1800" dirty="0">
                <a:solidFill>
                  <a:prstClr val="black"/>
                </a:solidFill>
                <a:cs typeface="+mn-cs"/>
              </a:rPr>
              <a:t>– cis-men, TG-men, TG-women, gender nonbinary </a:t>
            </a:r>
          </a:p>
          <a:p>
            <a:pPr lvl="1">
              <a:spcBef>
                <a:spcPts val="600"/>
              </a:spcBef>
              <a:buFont typeface="Wingdings" charset="2"/>
              <a:buBlip>
                <a:blip r:embed="rId3"/>
              </a:buBlip>
              <a:defRPr/>
            </a:pPr>
            <a:r>
              <a:rPr lang="en-US" sz="1800" dirty="0">
                <a:solidFill>
                  <a:prstClr val="black"/>
                </a:solidFill>
                <a:cs typeface="+mn-cs"/>
              </a:rPr>
              <a:t>LEN q6 months SQ vs TDF/ FTC </a:t>
            </a:r>
          </a:p>
        </p:txBody>
      </p:sp>
      <p:sp>
        <p:nvSpPr>
          <p:cNvPr id="7" name="TextBox 6">
            <a:extLst>
              <a:ext uri="{FF2B5EF4-FFF2-40B4-BE49-F238E27FC236}">
                <a16:creationId xmlns:a16="http://schemas.microsoft.com/office/drawing/2014/main" id="{1B37CFB7-9CFF-F03B-C7CA-E7A9F09432F7}"/>
              </a:ext>
            </a:extLst>
          </p:cNvPr>
          <p:cNvSpPr txBox="1"/>
          <p:nvPr/>
        </p:nvSpPr>
        <p:spPr>
          <a:xfrm>
            <a:off x="76200" y="819150"/>
            <a:ext cx="5334000" cy="369332"/>
          </a:xfrm>
          <a:prstGeom prst="rect">
            <a:avLst/>
          </a:prstGeom>
          <a:noFill/>
          <a:ln w="57150">
            <a:solidFill>
              <a:srgbClr val="00B050"/>
            </a:solidFill>
          </a:ln>
        </p:spPr>
        <p:txBody>
          <a:bodyPr wrap="square" rtlCol="0">
            <a:spAutoFit/>
          </a:bodyPr>
          <a:lstStyle/>
          <a:p>
            <a:pPr algn="ctr"/>
            <a:r>
              <a:rPr lang="en-US" b="1" dirty="0"/>
              <a:t>TREATMENT</a:t>
            </a:r>
          </a:p>
        </p:txBody>
      </p:sp>
      <p:sp>
        <p:nvSpPr>
          <p:cNvPr id="8" name="TextBox 7">
            <a:extLst>
              <a:ext uri="{FF2B5EF4-FFF2-40B4-BE49-F238E27FC236}">
                <a16:creationId xmlns:a16="http://schemas.microsoft.com/office/drawing/2014/main" id="{6329CA29-23CF-9E3E-52B4-872086CED5D7}"/>
              </a:ext>
            </a:extLst>
          </p:cNvPr>
          <p:cNvSpPr txBox="1"/>
          <p:nvPr/>
        </p:nvSpPr>
        <p:spPr>
          <a:xfrm>
            <a:off x="5473772" y="821595"/>
            <a:ext cx="3594028" cy="366887"/>
          </a:xfrm>
          <a:prstGeom prst="rect">
            <a:avLst/>
          </a:prstGeom>
          <a:noFill/>
          <a:ln w="57150">
            <a:solidFill>
              <a:srgbClr val="00B0F0"/>
            </a:solidFill>
          </a:ln>
        </p:spPr>
        <p:txBody>
          <a:bodyPr wrap="square" rtlCol="0">
            <a:spAutoFit/>
          </a:bodyPr>
          <a:lstStyle/>
          <a:p>
            <a:pPr algn="ctr"/>
            <a:r>
              <a:rPr lang="en-US" b="1" dirty="0"/>
              <a:t>PREVENTION</a:t>
            </a:r>
          </a:p>
        </p:txBody>
      </p:sp>
      <p:sp>
        <p:nvSpPr>
          <p:cNvPr id="3" name="TextBox 2">
            <a:extLst>
              <a:ext uri="{FF2B5EF4-FFF2-40B4-BE49-F238E27FC236}">
                <a16:creationId xmlns:a16="http://schemas.microsoft.com/office/drawing/2014/main" id="{1C6EEB70-F0C6-A71E-5218-4154AFD3F3E4}"/>
              </a:ext>
            </a:extLst>
          </p:cNvPr>
          <p:cNvSpPr txBox="1"/>
          <p:nvPr/>
        </p:nvSpPr>
        <p:spPr>
          <a:xfrm>
            <a:off x="1447800" y="4629150"/>
            <a:ext cx="7275794" cy="553998"/>
          </a:xfrm>
          <a:prstGeom prst="rect">
            <a:avLst/>
          </a:prstGeom>
          <a:noFill/>
        </p:spPr>
        <p:txBody>
          <a:bodyPr wrap="square" rtlCol="0">
            <a:spAutoFit/>
          </a:bodyPr>
          <a:lstStyle/>
          <a:p>
            <a:pPr algn="ctr"/>
            <a:r>
              <a:rPr lang="en-US" sz="1400" dirty="0">
                <a:solidFill>
                  <a:schemeClr val="bg1"/>
                </a:solidFill>
              </a:rPr>
              <a:t>Tx = treatment; TAF = tenofovir alafenamide; FTC = emtricitabine; BIC = </a:t>
            </a:r>
            <a:r>
              <a:rPr lang="en-US" sz="1400" dirty="0" err="1">
                <a:solidFill>
                  <a:schemeClr val="bg1"/>
                </a:solidFill>
              </a:rPr>
              <a:t>bictegravir</a:t>
            </a:r>
            <a:endParaRPr lang="en-US" sz="1400" dirty="0">
              <a:solidFill>
                <a:schemeClr val="bg1"/>
              </a:solidFill>
            </a:endParaRPr>
          </a:p>
          <a:p>
            <a:pPr algn="ctr"/>
            <a:r>
              <a:rPr lang="en-US" sz="1600" dirty="0">
                <a:solidFill>
                  <a:schemeClr val="bg1"/>
                </a:solidFill>
              </a:rPr>
              <a:t>www.clinicaltrials.gov</a:t>
            </a:r>
          </a:p>
        </p:txBody>
      </p:sp>
    </p:spTree>
    <p:extLst>
      <p:ext uri="{BB962C8B-B14F-4D97-AF65-F5344CB8AC3E}">
        <p14:creationId xmlns:p14="http://schemas.microsoft.com/office/powerpoint/2010/main" val="198956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AEC44-794E-FFD2-6C65-278E1731E318}"/>
              </a:ext>
            </a:extLst>
          </p:cNvPr>
          <p:cNvSpPr>
            <a:spLocks noGrp="1"/>
          </p:cNvSpPr>
          <p:nvPr>
            <p:ph type="title"/>
          </p:nvPr>
        </p:nvSpPr>
        <p:spPr>
          <a:xfrm>
            <a:off x="152401" y="167845"/>
            <a:ext cx="2514600" cy="700970"/>
          </a:xfrm>
        </p:spPr>
        <p:txBody>
          <a:bodyPr/>
          <a:lstStyle/>
          <a:p>
            <a:r>
              <a:rPr lang="en-US" b="1" dirty="0"/>
              <a:t>CAPELLA</a:t>
            </a:r>
          </a:p>
        </p:txBody>
      </p:sp>
      <p:sp>
        <p:nvSpPr>
          <p:cNvPr id="3" name="Content Placeholder 2">
            <a:extLst>
              <a:ext uri="{FF2B5EF4-FFF2-40B4-BE49-F238E27FC236}">
                <a16:creationId xmlns:a16="http://schemas.microsoft.com/office/drawing/2014/main" id="{413BDA47-599E-6F63-0114-B58EDE8F7222}"/>
              </a:ext>
            </a:extLst>
          </p:cNvPr>
          <p:cNvSpPr>
            <a:spLocks noGrp="1"/>
          </p:cNvSpPr>
          <p:nvPr>
            <p:ph idx="1"/>
          </p:nvPr>
        </p:nvSpPr>
        <p:spPr>
          <a:xfrm>
            <a:off x="0" y="868815"/>
            <a:ext cx="8531788" cy="3819862"/>
          </a:xfrm>
        </p:spPr>
        <p:txBody>
          <a:bodyPr>
            <a:normAutofit/>
          </a:bodyPr>
          <a:lstStyle/>
          <a:p>
            <a:pPr>
              <a:spcBef>
                <a:spcPts val="1200"/>
              </a:spcBef>
            </a:pPr>
            <a:r>
              <a:rPr lang="en-US" sz="1900" dirty="0"/>
              <a:t>Received LEN SC + optimized background regimen (OBR)</a:t>
            </a:r>
          </a:p>
          <a:p>
            <a:pPr>
              <a:lnSpc>
                <a:spcPct val="110000"/>
              </a:lnSpc>
              <a:spcBef>
                <a:spcPts val="600"/>
              </a:spcBef>
            </a:pPr>
            <a:r>
              <a:rPr lang="en-US" sz="1900" dirty="0">
                <a:solidFill>
                  <a:schemeClr val="tx1"/>
                </a:solidFill>
                <a:cs typeface="Calibri" panose="020F0502020204030204" pitchFamily="34" charset="0"/>
              </a:rPr>
              <a:t>HIV-1 RNA &lt;50 c/mL at </a:t>
            </a:r>
            <a:r>
              <a:rPr lang="en-US" sz="1900" dirty="0" err="1">
                <a:cs typeface="Calibri" panose="020F0502020204030204" pitchFamily="34" charset="0"/>
              </a:rPr>
              <a:t>w</a:t>
            </a:r>
            <a:r>
              <a:rPr lang="en-US" sz="1900" dirty="0" err="1">
                <a:solidFill>
                  <a:schemeClr val="tx1"/>
                </a:solidFill>
                <a:cs typeface="Calibri" panose="020F0502020204030204" pitchFamily="34" charset="0"/>
              </a:rPr>
              <a:t>k</a:t>
            </a:r>
            <a:r>
              <a:rPr lang="en-US" sz="1900" dirty="0">
                <a:solidFill>
                  <a:schemeClr val="tx1"/>
                </a:solidFill>
                <a:cs typeface="Calibri" panose="020F0502020204030204" pitchFamily="34" charset="0"/>
              </a:rPr>
              <a:t> 52 by number of fully active agents in OBR</a:t>
            </a:r>
            <a:r>
              <a:rPr lang="en-US" sz="1900" baseline="30000" dirty="0">
                <a:solidFill>
                  <a:schemeClr val="tx1"/>
                </a:solidFill>
                <a:cs typeface="Calibri" panose="020F0502020204030204" pitchFamily="34" charset="0"/>
              </a:rPr>
              <a:t>  </a:t>
            </a:r>
            <a:r>
              <a:rPr lang="en-US" sz="1900" dirty="0">
                <a:solidFill>
                  <a:schemeClr val="tx1"/>
                </a:solidFill>
                <a:cs typeface="Calibri" panose="020F0502020204030204" pitchFamily="34" charset="0"/>
              </a:rPr>
              <a:t>(randomized cohort)</a:t>
            </a:r>
            <a:endParaRPr lang="en-US" sz="1900" kern="1200" dirty="0">
              <a:solidFill>
                <a:schemeClr val="tx1"/>
              </a:solidFill>
              <a:cs typeface="Calibri" panose="020F0502020204030204" pitchFamily="34" charset="0"/>
            </a:endParaRPr>
          </a:p>
          <a:p>
            <a:pPr lvl="1">
              <a:spcBef>
                <a:spcPts val="0"/>
              </a:spcBef>
            </a:pPr>
            <a:r>
              <a:rPr lang="en-US" sz="1700" dirty="0">
                <a:solidFill>
                  <a:schemeClr val="tx1"/>
                </a:solidFill>
              </a:rPr>
              <a:t>0: 67% (4/6)</a:t>
            </a:r>
          </a:p>
          <a:p>
            <a:pPr lvl="1">
              <a:spcBef>
                <a:spcPts val="0"/>
              </a:spcBef>
            </a:pPr>
            <a:r>
              <a:rPr lang="en-US" sz="1700" dirty="0">
                <a:solidFill>
                  <a:schemeClr val="tx1"/>
                </a:solidFill>
              </a:rPr>
              <a:t>1: 79% (11/14)</a:t>
            </a:r>
          </a:p>
          <a:p>
            <a:pPr lvl="1">
              <a:spcBef>
                <a:spcPts val="0"/>
              </a:spcBef>
            </a:pPr>
            <a:r>
              <a:rPr lang="en-US" sz="1700" dirty="0">
                <a:solidFill>
                  <a:schemeClr val="tx1"/>
                </a:solidFill>
              </a:rPr>
              <a:t>2: 94% (15/16)</a:t>
            </a:r>
          </a:p>
          <a:p>
            <a:pPr>
              <a:spcBef>
                <a:spcPts val="600"/>
              </a:spcBef>
            </a:pPr>
            <a:r>
              <a:rPr lang="en-US" sz="1900" dirty="0">
                <a:solidFill>
                  <a:schemeClr val="tx1"/>
                </a:solidFill>
              </a:rPr>
              <a:t>8 developed LEN resistance</a:t>
            </a:r>
          </a:p>
          <a:p>
            <a:pPr lvl="1">
              <a:spcBef>
                <a:spcPts val="0"/>
              </a:spcBef>
            </a:pPr>
            <a:r>
              <a:rPr lang="en-US" sz="1800" dirty="0">
                <a:solidFill>
                  <a:schemeClr val="tx1"/>
                </a:solidFill>
              </a:rPr>
              <a:t>4 had no fully active drugs in </a:t>
            </a:r>
          </a:p>
          <a:p>
            <a:pPr marL="628650" lvl="1" indent="0">
              <a:spcBef>
                <a:spcPts val="0"/>
              </a:spcBef>
              <a:buNone/>
            </a:pPr>
            <a:r>
              <a:rPr lang="en-US" sz="1800" dirty="0">
                <a:solidFill>
                  <a:schemeClr val="tx1"/>
                </a:solidFill>
              </a:rPr>
              <a:t>OBR &amp; 4 were non-adherent </a:t>
            </a:r>
          </a:p>
          <a:p>
            <a:pPr marL="628650" lvl="1" indent="0">
              <a:spcBef>
                <a:spcPts val="0"/>
              </a:spcBef>
              <a:buNone/>
            </a:pPr>
            <a:r>
              <a:rPr lang="en-US" sz="1800" dirty="0">
                <a:solidFill>
                  <a:schemeClr val="tx1"/>
                </a:solidFill>
              </a:rPr>
              <a:t>to OBR </a:t>
            </a:r>
          </a:p>
          <a:p>
            <a:pPr>
              <a:spcBef>
                <a:spcPts val="1800"/>
              </a:spcBef>
            </a:pPr>
            <a:r>
              <a:rPr lang="en-US" sz="1800" dirty="0"/>
              <a:t>LEN subcutaneous (SC) injection FDA approved for use in December 2022</a:t>
            </a:r>
          </a:p>
        </p:txBody>
      </p:sp>
      <p:sp>
        <p:nvSpPr>
          <p:cNvPr id="4" name="Slide Number Placeholder 3">
            <a:extLst>
              <a:ext uri="{FF2B5EF4-FFF2-40B4-BE49-F238E27FC236}">
                <a16:creationId xmlns:a16="http://schemas.microsoft.com/office/drawing/2014/main" id="{926A4F17-3E29-65CA-D4EC-76ECF53F98D5}"/>
              </a:ext>
            </a:extLst>
          </p:cNvPr>
          <p:cNvSpPr>
            <a:spLocks noGrp="1"/>
          </p:cNvSpPr>
          <p:nvPr>
            <p:ph type="sldNum" sz="quarter" idx="12"/>
          </p:nvPr>
        </p:nvSpPr>
        <p:spPr/>
        <p:txBody>
          <a:bodyPr/>
          <a:lstStyle/>
          <a:p>
            <a:fld id="{6E2D2B3B-882E-40F3-A32F-6DD516915044}" type="slidenum">
              <a:rPr lang="en-US" smtClean="0"/>
              <a:pPr/>
              <a:t>9</a:t>
            </a:fld>
            <a:endParaRPr lang="en-US"/>
          </a:p>
        </p:txBody>
      </p:sp>
      <p:pic>
        <p:nvPicPr>
          <p:cNvPr id="6" name="Picture 5">
            <a:extLst>
              <a:ext uri="{FF2B5EF4-FFF2-40B4-BE49-F238E27FC236}">
                <a16:creationId xmlns:a16="http://schemas.microsoft.com/office/drawing/2014/main" id="{FFBB5C54-A989-B268-E0B9-5576764FE2E8}"/>
              </a:ext>
            </a:extLst>
          </p:cNvPr>
          <p:cNvPicPr>
            <a:picLocks noChangeAspect="1"/>
          </p:cNvPicPr>
          <p:nvPr/>
        </p:nvPicPr>
        <p:blipFill rotWithShape="1">
          <a:blip r:embed="rId3"/>
          <a:srcRect l="57342" t="31548" r="20420" b="30447"/>
          <a:stretch/>
        </p:blipFill>
        <p:spPr>
          <a:xfrm>
            <a:off x="3733800" y="1567475"/>
            <a:ext cx="5237809" cy="2517792"/>
          </a:xfrm>
          <a:prstGeom prst="rect">
            <a:avLst/>
          </a:prstGeom>
        </p:spPr>
      </p:pic>
      <p:sp>
        <p:nvSpPr>
          <p:cNvPr id="7" name="TextBox 6">
            <a:extLst>
              <a:ext uri="{FF2B5EF4-FFF2-40B4-BE49-F238E27FC236}">
                <a16:creationId xmlns:a16="http://schemas.microsoft.com/office/drawing/2014/main" id="{037B3C46-B98A-A3BF-8649-E89FD7E4BB39}"/>
              </a:ext>
            </a:extLst>
          </p:cNvPr>
          <p:cNvSpPr txBox="1"/>
          <p:nvPr/>
        </p:nvSpPr>
        <p:spPr>
          <a:xfrm>
            <a:off x="1447800" y="4688677"/>
            <a:ext cx="6858000" cy="276999"/>
          </a:xfrm>
          <a:prstGeom prst="rect">
            <a:avLst/>
          </a:prstGeom>
          <a:noFill/>
        </p:spPr>
        <p:txBody>
          <a:bodyPr wrap="square" rtlCol="0">
            <a:spAutoFit/>
          </a:bodyPr>
          <a:lstStyle/>
          <a:p>
            <a:pPr algn="l"/>
            <a:r>
              <a:rPr lang="en-US" sz="1200" dirty="0" err="1">
                <a:solidFill>
                  <a:schemeClr val="bg1"/>
                </a:solidFill>
              </a:rPr>
              <a:t>Ogbuagu</a:t>
            </a:r>
            <a:r>
              <a:rPr lang="en-US" sz="1200" dirty="0">
                <a:solidFill>
                  <a:schemeClr val="bg1"/>
                </a:solidFill>
              </a:rPr>
              <a:t> et al, CROI 2022, Poster 491; Segal-Maurer et al., </a:t>
            </a:r>
            <a:r>
              <a:rPr lang="en-US" sz="1200" i="0" u="none" strike="noStrike" baseline="0" dirty="0">
                <a:solidFill>
                  <a:schemeClr val="bg1"/>
                </a:solidFill>
              </a:rPr>
              <a:t>N </a:t>
            </a:r>
            <a:r>
              <a:rPr lang="en-US" sz="1200" i="0" u="none" strike="noStrike" baseline="0" dirty="0" err="1">
                <a:solidFill>
                  <a:schemeClr val="bg1"/>
                </a:solidFill>
              </a:rPr>
              <a:t>Engl</a:t>
            </a:r>
            <a:r>
              <a:rPr lang="en-US" sz="1200" i="0" u="none" strike="noStrike" baseline="0" dirty="0">
                <a:solidFill>
                  <a:schemeClr val="bg1"/>
                </a:solidFill>
              </a:rPr>
              <a:t> J Med 2022;386:1793-803</a:t>
            </a:r>
          </a:p>
        </p:txBody>
      </p:sp>
      <p:sp>
        <p:nvSpPr>
          <p:cNvPr id="8" name="TextBox 7">
            <a:extLst>
              <a:ext uri="{FF2B5EF4-FFF2-40B4-BE49-F238E27FC236}">
                <a16:creationId xmlns:a16="http://schemas.microsoft.com/office/drawing/2014/main" id="{32D01FC0-7D29-D096-57AA-35893430286A}"/>
              </a:ext>
            </a:extLst>
          </p:cNvPr>
          <p:cNvSpPr txBox="1"/>
          <p:nvPr/>
        </p:nvSpPr>
        <p:spPr>
          <a:xfrm>
            <a:off x="2725092" y="221963"/>
            <a:ext cx="6324600" cy="584775"/>
          </a:xfrm>
          <a:prstGeom prst="rect">
            <a:avLst/>
          </a:prstGeom>
          <a:noFill/>
          <a:ln>
            <a:solidFill>
              <a:schemeClr val="tx1"/>
            </a:solidFill>
          </a:ln>
        </p:spPr>
        <p:txBody>
          <a:bodyPr wrap="square" rtlCol="0">
            <a:spAutoFit/>
          </a:bodyPr>
          <a:lstStyle/>
          <a:p>
            <a:pPr algn="ctr"/>
            <a:r>
              <a:rPr lang="en-US" sz="1600" b="1" dirty="0"/>
              <a:t>Participants with multidrug resistance failing a current regimen </a:t>
            </a:r>
          </a:p>
          <a:p>
            <a:pPr algn="ctr"/>
            <a:r>
              <a:rPr lang="en-US" sz="1600" dirty="0"/>
              <a:t>2 cohorts: 1 randomized (N=36), 1 non-randomized (N=36)</a:t>
            </a:r>
          </a:p>
        </p:txBody>
      </p:sp>
    </p:spTree>
    <p:extLst>
      <p:ext uri="{BB962C8B-B14F-4D97-AF65-F5344CB8AC3E}">
        <p14:creationId xmlns:p14="http://schemas.microsoft.com/office/powerpoint/2010/main" val="26366243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14305</TotalTime>
  <Words>5652</Words>
  <Application>Microsoft Office PowerPoint</Application>
  <PresentationFormat>On-screen Show (16:9)</PresentationFormat>
  <Paragraphs>522</Paragraphs>
  <Slides>41</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ArialMT</vt:lpstr>
      <vt:lpstr>Calibri</vt:lpstr>
      <vt:lpstr>ff-scala-sans-pro</vt:lpstr>
      <vt:lpstr>ITC Avant Garde Std Bk</vt:lpstr>
      <vt:lpstr>MuseoSans</vt:lpstr>
      <vt:lpstr>Source Sans Pro</vt:lpstr>
      <vt:lpstr>Times New Roman</vt:lpstr>
      <vt:lpstr>Wingdings</vt:lpstr>
      <vt:lpstr>AETC-BLANK-MASTER</vt:lpstr>
      <vt:lpstr>The Future of HIV Treatment and Cure</vt:lpstr>
      <vt:lpstr>Conflict of Interest Disclosure Statement</vt:lpstr>
      <vt:lpstr>Learning Objectives</vt:lpstr>
      <vt:lpstr>Where We’ve Been</vt:lpstr>
      <vt:lpstr>Where are we going……..</vt:lpstr>
      <vt:lpstr>Antiretrovirals (ARVs) with New Mechanisms of Action</vt:lpstr>
      <vt:lpstr>LENACAPAVIR (LEN)</vt:lpstr>
      <vt:lpstr>LENACAPAVIR – Ongoing Studies</vt:lpstr>
      <vt:lpstr>CAPELLA</vt:lpstr>
      <vt:lpstr>CALIBRATE</vt:lpstr>
      <vt:lpstr>CALIBRATE</vt:lpstr>
      <vt:lpstr>Where does LEN fit in?</vt:lpstr>
      <vt:lpstr>BROADLY NEUTRALIZING ANTIBODIES (bNAbs)</vt:lpstr>
      <vt:lpstr>LEN with bNAbs GS-5423 and GS-2872</vt:lpstr>
      <vt:lpstr>LEN with bNAbs GS-5423 and GS-2872</vt:lpstr>
      <vt:lpstr>LEN with bNAbs GS-5423 and GS-2872</vt:lpstr>
      <vt:lpstr>Where do bNAbs fit in?</vt:lpstr>
      <vt:lpstr>Maturation Inhibitor: GSK 3640254</vt:lpstr>
      <vt:lpstr>Maturation Inhibitor: GSK 3640254</vt:lpstr>
      <vt:lpstr>GSK 3640254 – Next Steps</vt:lpstr>
      <vt:lpstr>ISLATRAVIR (ISL) – Mechanism of Action</vt:lpstr>
      <vt:lpstr>ISLATRAVIR – Highlights</vt:lpstr>
      <vt:lpstr>ISLATRAVIR – Resistance Profile</vt:lpstr>
      <vt:lpstr>ISL Effect on Lymphocyte Counts</vt:lpstr>
      <vt:lpstr>Islatravir/Doravirine Trials</vt:lpstr>
      <vt:lpstr>Where can ISL fit in?</vt:lpstr>
      <vt:lpstr>The hope for long-acting therapy</vt:lpstr>
      <vt:lpstr>Novel Delivery Mechanisms</vt:lpstr>
      <vt:lpstr>A PAUSE FOR QuestionS</vt:lpstr>
      <vt:lpstr>HIV Cure –Why is It Soooo Hard to Achieve?</vt:lpstr>
      <vt:lpstr>How Do We Define “Cure”</vt:lpstr>
      <vt:lpstr>Known “Cures”: CCR5 ∆32 bone marrow transplants</vt:lpstr>
      <vt:lpstr>Known “Natural Cures”/ Exceptional Elite Control (EEC)</vt:lpstr>
      <vt:lpstr>Key Lessons Learned</vt:lpstr>
      <vt:lpstr>Key Lessons Learned</vt:lpstr>
      <vt:lpstr>Where are Functional Cure Studies Going…</vt:lpstr>
      <vt:lpstr>3 Cure Talks from CROI…..</vt:lpstr>
      <vt:lpstr>References</vt:lpstr>
      <vt:lpstr>References</vt:lpstr>
      <vt:lpstr>SCAETC Social Media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Adjusting During COVID-19: MPower and TEEN’MPower</dc:title>
  <dc:creator>Fox, Terra</dc:creator>
  <cp:lastModifiedBy>Judith Collins</cp:lastModifiedBy>
  <cp:revision>23</cp:revision>
  <dcterms:created xsi:type="dcterms:W3CDTF">2021-01-22T21:52:57Z</dcterms:created>
  <dcterms:modified xsi:type="dcterms:W3CDTF">2023-07-07T17:47:39Z</dcterms:modified>
</cp:coreProperties>
</file>