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ink/ink1.xml" ContentType="application/inkml+xml"/>
  <Override PartName="/ppt/ink/ink2.xml" ContentType="application/inkml+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9" r:id="rId4"/>
  </p:sldMasterIdLst>
  <p:notesMasterIdLst>
    <p:notesMasterId r:id="rId32"/>
  </p:notesMasterIdLst>
  <p:handoutMasterIdLst>
    <p:handoutMasterId r:id="rId33"/>
  </p:handoutMasterIdLst>
  <p:sldIdLst>
    <p:sldId id="293" r:id="rId5"/>
    <p:sldId id="378" r:id="rId6"/>
    <p:sldId id="381" r:id="rId7"/>
    <p:sldId id="368" r:id="rId8"/>
    <p:sldId id="397" r:id="rId9"/>
    <p:sldId id="295" r:id="rId10"/>
    <p:sldId id="390" r:id="rId11"/>
    <p:sldId id="391" r:id="rId12"/>
    <p:sldId id="392" r:id="rId13"/>
    <p:sldId id="398" r:id="rId14"/>
    <p:sldId id="402" r:id="rId15"/>
    <p:sldId id="294" r:id="rId16"/>
    <p:sldId id="408" r:id="rId17"/>
    <p:sldId id="395" r:id="rId18"/>
    <p:sldId id="403" r:id="rId19"/>
    <p:sldId id="393" r:id="rId20"/>
    <p:sldId id="406" r:id="rId21"/>
    <p:sldId id="394" r:id="rId22"/>
    <p:sldId id="407" r:id="rId23"/>
    <p:sldId id="396" r:id="rId24"/>
    <p:sldId id="405" r:id="rId25"/>
    <p:sldId id="399" r:id="rId26"/>
    <p:sldId id="400" r:id="rId27"/>
    <p:sldId id="404" r:id="rId28"/>
    <p:sldId id="401" r:id="rId29"/>
    <p:sldId id="380" r:id="rId30"/>
    <p:sldId id="376"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C0AC"/>
    <a:srgbClr val="262626"/>
    <a:srgbClr val="008BC3"/>
    <a:srgbClr val="E9564D"/>
    <a:srgbClr val="008FC5"/>
    <a:srgbClr val="000000"/>
    <a:srgbClr val="7E45F1"/>
    <a:srgbClr val="ACE8DC"/>
    <a:srgbClr val="F5DC37"/>
    <a:srgbClr val="9C870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034" autoAdjust="0"/>
    <p:restoredTop sz="82107" autoAdjust="0"/>
  </p:normalViewPr>
  <p:slideViewPr>
    <p:cSldViewPr snapToGrid="0">
      <p:cViewPr varScale="1">
        <p:scale>
          <a:sx n="67" d="100"/>
          <a:sy n="67" d="100"/>
        </p:scale>
        <p:origin x="78" y="258"/>
      </p:cViewPr>
      <p:guideLst/>
    </p:cSldViewPr>
  </p:slideViewPr>
  <p:notesTextViewPr>
    <p:cViewPr>
      <p:scale>
        <a:sx n="1" d="1"/>
        <a:sy n="1" d="1"/>
      </p:scale>
      <p:origin x="0" y="0"/>
    </p:cViewPr>
  </p:notesTextViewPr>
  <p:notesViewPr>
    <p:cSldViewPr snapToGrid="0">
      <p:cViewPr varScale="1">
        <p:scale>
          <a:sx n="61" d="100"/>
          <a:sy n="61" d="100"/>
        </p:scale>
        <p:origin x="2742" y="6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F0DEDB-DC3D-4365-90C1-77510354B2BE}" type="doc">
      <dgm:prSet loTypeId="urn:microsoft.com/office/officeart/2005/8/layout/venn1" loCatId="relationship" qsTypeId="urn:microsoft.com/office/officeart/2005/8/quickstyle/simple1" qsCatId="simple" csTypeId="urn:microsoft.com/office/officeart/2005/8/colors/accent1_2" csCatId="accent1" phldr="1"/>
      <dgm:spPr/>
    </dgm:pt>
    <dgm:pt modelId="{A973185D-C5F3-458C-A722-ED1895147F59}">
      <dgm:prSet phldrT="[Text]"/>
      <dgm:spPr/>
      <dgm:t>
        <a:bodyPr/>
        <a:lstStyle/>
        <a:p>
          <a:r>
            <a:rPr lang="en-US" dirty="0"/>
            <a:t>HIV</a:t>
          </a:r>
        </a:p>
      </dgm:t>
    </dgm:pt>
    <dgm:pt modelId="{17337A1F-29B5-45EF-A582-5EF1342D3F5F}" type="parTrans" cxnId="{690867F6-041D-4B62-98D2-8EAEA461D9B0}">
      <dgm:prSet/>
      <dgm:spPr/>
      <dgm:t>
        <a:bodyPr/>
        <a:lstStyle/>
        <a:p>
          <a:endParaRPr lang="en-US"/>
        </a:p>
      </dgm:t>
    </dgm:pt>
    <dgm:pt modelId="{24FF45B1-262E-4538-B2A8-3855A14EA994}" type="sibTrans" cxnId="{690867F6-041D-4B62-98D2-8EAEA461D9B0}">
      <dgm:prSet/>
      <dgm:spPr/>
      <dgm:t>
        <a:bodyPr/>
        <a:lstStyle/>
        <a:p>
          <a:endParaRPr lang="en-US"/>
        </a:p>
      </dgm:t>
    </dgm:pt>
    <dgm:pt modelId="{17888E34-360A-4370-A7FC-947527B0FB91}">
      <dgm:prSet phldrT="[Text]"/>
      <dgm:spPr/>
      <dgm:t>
        <a:bodyPr/>
        <a:lstStyle/>
        <a:p>
          <a:r>
            <a:rPr lang="en-US" dirty="0"/>
            <a:t>DUH</a:t>
          </a:r>
        </a:p>
      </dgm:t>
    </dgm:pt>
    <dgm:pt modelId="{BCE5F289-63C0-4199-807B-6B37BD8FCA7B}" type="parTrans" cxnId="{B4BD294F-C71C-462C-860E-8F2A92B98FA0}">
      <dgm:prSet/>
      <dgm:spPr/>
      <dgm:t>
        <a:bodyPr/>
        <a:lstStyle/>
        <a:p>
          <a:endParaRPr lang="en-US"/>
        </a:p>
      </dgm:t>
    </dgm:pt>
    <dgm:pt modelId="{ECE240FB-47A7-40BC-B2D9-4F896E1FD297}" type="sibTrans" cxnId="{B4BD294F-C71C-462C-860E-8F2A92B98FA0}">
      <dgm:prSet/>
      <dgm:spPr/>
      <dgm:t>
        <a:bodyPr/>
        <a:lstStyle/>
        <a:p>
          <a:endParaRPr lang="en-US"/>
        </a:p>
      </dgm:t>
    </dgm:pt>
    <dgm:pt modelId="{4860EDCA-ADB5-4730-8A1A-45C0358B13AA}">
      <dgm:prSet phldrT="[Text]"/>
      <dgm:spPr/>
      <dgm:t>
        <a:bodyPr/>
        <a:lstStyle/>
        <a:p>
          <a:r>
            <a:rPr lang="en-US" dirty="0"/>
            <a:t>VH</a:t>
          </a:r>
        </a:p>
      </dgm:t>
    </dgm:pt>
    <dgm:pt modelId="{CF0974A5-9AE4-4FA4-9EC0-164407447D1C}" type="parTrans" cxnId="{70384410-7ACB-42C2-96BB-BB66E13DF5F3}">
      <dgm:prSet/>
      <dgm:spPr/>
      <dgm:t>
        <a:bodyPr/>
        <a:lstStyle/>
        <a:p>
          <a:endParaRPr lang="en-US"/>
        </a:p>
      </dgm:t>
    </dgm:pt>
    <dgm:pt modelId="{2BED2C7B-3BA0-4F44-8B44-71115663C911}" type="sibTrans" cxnId="{70384410-7ACB-42C2-96BB-BB66E13DF5F3}">
      <dgm:prSet/>
      <dgm:spPr/>
      <dgm:t>
        <a:bodyPr/>
        <a:lstStyle/>
        <a:p>
          <a:endParaRPr lang="en-US"/>
        </a:p>
      </dgm:t>
    </dgm:pt>
    <dgm:pt modelId="{0E75D180-C3CC-4FB3-BB01-9FCF2697A4B7}" type="pres">
      <dgm:prSet presAssocID="{AFF0DEDB-DC3D-4365-90C1-77510354B2BE}" presName="compositeShape" presStyleCnt="0">
        <dgm:presLayoutVars>
          <dgm:chMax val="7"/>
          <dgm:dir/>
          <dgm:resizeHandles val="exact"/>
        </dgm:presLayoutVars>
      </dgm:prSet>
      <dgm:spPr/>
    </dgm:pt>
    <dgm:pt modelId="{0846D29F-D3A6-4984-8F42-24354AA1C856}" type="pres">
      <dgm:prSet presAssocID="{A973185D-C5F3-458C-A722-ED1895147F59}" presName="circ1" presStyleLbl="vennNode1" presStyleIdx="0" presStyleCnt="3"/>
      <dgm:spPr/>
    </dgm:pt>
    <dgm:pt modelId="{8BDFD23E-7D2F-4B3B-A04A-3EB3D9C7DD35}" type="pres">
      <dgm:prSet presAssocID="{A973185D-C5F3-458C-A722-ED1895147F59}" presName="circ1Tx" presStyleLbl="revTx" presStyleIdx="0" presStyleCnt="0">
        <dgm:presLayoutVars>
          <dgm:chMax val="0"/>
          <dgm:chPref val="0"/>
          <dgm:bulletEnabled val="1"/>
        </dgm:presLayoutVars>
      </dgm:prSet>
      <dgm:spPr/>
    </dgm:pt>
    <dgm:pt modelId="{DCC1E5E4-28B0-4944-A45E-3AE757905B7E}" type="pres">
      <dgm:prSet presAssocID="{17888E34-360A-4370-A7FC-947527B0FB91}" presName="circ2" presStyleLbl="vennNode1" presStyleIdx="1" presStyleCnt="3"/>
      <dgm:spPr/>
    </dgm:pt>
    <dgm:pt modelId="{8A76D606-8691-404C-B997-AD56374E7635}" type="pres">
      <dgm:prSet presAssocID="{17888E34-360A-4370-A7FC-947527B0FB91}" presName="circ2Tx" presStyleLbl="revTx" presStyleIdx="0" presStyleCnt="0">
        <dgm:presLayoutVars>
          <dgm:chMax val="0"/>
          <dgm:chPref val="0"/>
          <dgm:bulletEnabled val="1"/>
        </dgm:presLayoutVars>
      </dgm:prSet>
      <dgm:spPr/>
    </dgm:pt>
    <dgm:pt modelId="{EBF9F28A-EFDC-48E6-89A1-D276DA39970F}" type="pres">
      <dgm:prSet presAssocID="{4860EDCA-ADB5-4730-8A1A-45C0358B13AA}" presName="circ3" presStyleLbl="vennNode1" presStyleIdx="2" presStyleCnt="3"/>
      <dgm:spPr/>
    </dgm:pt>
    <dgm:pt modelId="{938B18CB-AEDF-4FE8-9DB8-417588003C30}" type="pres">
      <dgm:prSet presAssocID="{4860EDCA-ADB5-4730-8A1A-45C0358B13AA}" presName="circ3Tx" presStyleLbl="revTx" presStyleIdx="0" presStyleCnt="0">
        <dgm:presLayoutVars>
          <dgm:chMax val="0"/>
          <dgm:chPref val="0"/>
          <dgm:bulletEnabled val="1"/>
        </dgm:presLayoutVars>
      </dgm:prSet>
      <dgm:spPr/>
    </dgm:pt>
  </dgm:ptLst>
  <dgm:cxnLst>
    <dgm:cxn modelId="{70384410-7ACB-42C2-96BB-BB66E13DF5F3}" srcId="{AFF0DEDB-DC3D-4365-90C1-77510354B2BE}" destId="{4860EDCA-ADB5-4730-8A1A-45C0358B13AA}" srcOrd="2" destOrd="0" parTransId="{CF0974A5-9AE4-4FA4-9EC0-164407447D1C}" sibTransId="{2BED2C7B-3BA0-4F44-8B44-71115663C911}"/>
    <dgm:cxn modelId="{A26CA619-9A21-4CB1-80EE-3CFA75D87842}" type="presOf" srcId="{4860EDCA-ADB5-4730-8A1A-45C0358B13AA}" destId="{EBF9F28A-EFDC-48E6-89A1-D276DA39970F}" srcOrd="0" destOrd="0" presId="urn:microsoft.com/office/officeart/2005/8/layout/venn1"/>
    <dgm:cxn modelId="{B4BD294F-C71C-462C-860E-8F2A92B98FA0}" srcId="{AFF0DEDB-DC3D-4365-90C1-77510354B2BE}" destId="{17888E34-360A-4370-A7FC-947527B0FB91}" srcOrd="1" destOrd="0" parTransId="{BCE5F289-63C0-4199-807B-6B37BD8FCA7B}" sibTransId="{ECE240FB-47A7-40BC-B2D9-4F896E1FD297}"/>
    <dgm:cxn modelId="{EDDB7A92-9F09-45C4-A291-884E741C52DC}" type="presOf" srcId="{A973185D-C5F3-458C-A722-ED1895147F59}" destId="{0846D29F-D3A6-4984-8F42-24354AA1C856}" srcOrd="0" destOrd="0" presId="urn:microsoft.com/office/officeart/2005/8/layout/venn1"/>
    <dgm:cxn modelId="{D10DD8A2-91F6-4EB9-9A08-3C7B64CDCAC3}" type="presOf" srcId="{AFF0DEDB-DC3D-4365-90C1-77510354B2BE}" destId="{0E75D180-C3CC-4FB3-BB01-9FCF2697A4B7}" srcOrd="0" destOrd="0" presId="urn:microsoft.com/office/officeart/2005/8/layout/venn1"/>
    <dgm:cxn modelId="{61AAF9C5-C8BD-4AC9-B2B0-9534C0226A8E}" type="presOf" srcId="{4860EDCA-ADB5-4730-8A1A-45C0358B13AA}" destId="{938B18CB-AEDF-4FE8-9DB8-417588003C30}" srcOrd="1" destOrd="0" presId="urn:microsoft.com/office/officeart/2005/8/layout/venn1"/>
    <dgm:cxn modelId="{10B2E4C9-30EA-4C9A-A33B-52AF87FA66AD}" type="presOf" srcId="{17888E34-360A-4370-A7FC-947527B0FB91}" destId="{DCC1E5E4-28B0-4944-A45E-3AE757905B7E}" srcOrd="0" destOrd="0" presId="urn:microsoft.com/office/officeart/2005/8/layout/venn1"/>
    <dgm:cxn modelId="{E16AA4D8-33AF-412D-871C-1B7118D128F2}" type="presOf" srcId="{17888E34-360A-4370-A7FC-947527B0FB91}" destId="{8A76D606-8691-404C-B997-AD56374E7635}" srcOrd="1" destOrd="0" presId="urn:microsoft.com/office/officeart/2005/8/layout/venn1"/>
    <dgm:cxn modelId="{354BD8E7-D2A3-437D-87FD-977AEA8A4DCA}" type="presOf" srcId="{A973185D-C5F3-458C-A722-ED1895147F59}" destId="{8BDFD23E-7D2F-4B3B-A04A-3EB3D9C7DD35}" srcOrd="1" destOrd="0" presId="urn:microsoft.com/office/officeart/2005/8/layout/venn1"/>
    <dgm:cxn modelId="{690867F6-041D-4B62-98D2-8EAEA461D9B0}" srcId="{AFF0DEDB-DC3D-4365-90C1-77510354B2BE}" destId="{A973185D-C5F3-458C-A722-ED1895147F59}" srcOrd="0" destOrd="0" parTransId="{17337A1F-29B5-45EF-A582-5EF1342D3F5F}" sibTransId="{24FF45B1-262E-4538-B2A8-3855A14EA994}"/>
    <dgm:cxn modelId="{50A7DCE3-80EA-46B6-831E-A48CB5068F95}" type="presParOf" srcId="{0E75D180-C3CC-4FB3-BB01-9FCF2697A4B7}" destId="{0846D29F-D3A6-4984-8F42-24354AA1C856}" srcOrd="0" destOrd="0" presId="urn:microsoft.com/office/officeart/2005/8/layout/venn1"/>
    <dgm:cxn modelId="{2A0A5886-01AF-4178-B603-1DC6FA068869}" type="presParOf" srcId="{0E75D180-C3CC-4FB3-BB01-9FCF2697A4B7}" destId="{8BDFD23E-7D2F-4B3B-A04A-3EB3D9C7DD35}" srcOrd="1" destOrd="0" presId="urn:microsoft.com/office/officeart/2005/8/layout/venn1"/>
    <dgm:cxn modelId="{B4073914-6853-4497-B257-FC523E4854E2}" type="presParOf" srcId="{0E75D180-C3CC-4FB3-BB01-9FCF2697A4B7}" destId="{DCC1E5E4-28B0-4944-A45E-3AE757905B7E}" srcOrd="2" destOrd="0" presId="urn:microsoft.com/office/officeart/2005/8/layout/venn1"/>
    <dgm:cxn modelId="{BA584C3B-2D28-455E-9951-292C1D9C2D42}" type="presParOf" srcId="{0E75D180-C3CC-4FB3-BB01-9FCF2697A4B7}" destId="{8A76D606-8691-404C-B997-AD56374E7635}" srcOrd="3" destOrd="0" presId="urn:microsoft.com/office/officeart/2005/8/layout/venn1"/>
    <dgm:cxn modelId="{982733CF-6A4B-4A12-BB48-A8EEFD4F71E1}" type="presParOf" srcId="{0E75D180-C3CC-4FB3-BB01-9FCF2697A4B7}" destId="{EBF9F28A-EFDC-48E6-89A1-D276DA39970F}" srcOrd="4" destOrd="0" presId="urn:microsoft.com/office/officeart/2005/8/layout/venn1"/>
    <dgm:cxn modelId="{D27B59AC-8E19-4FB9-BBBA-A8FEA27BADC7}" type="presParOf" srcId="{0E75D180-C3CC-4FB3-BB01-9FCF2697A4B7}" destId="{938B18CB-AEDF-4FE8-9DB8-417588003C30}"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6D06D35-8DF4-43CF-ADD2-95AC442B9FC4}"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US"/>
        </a:p>
      </dgm:t>
    </dgm:pt>
    <dgm:pt modelId="{F454C1E2-FC93-4984-843B-10DEEB2EC859}">
      <dgm:prSet phldrT="[Text]" custT="1"/>
      <dgm:spPr/>
      <dgm:t>
        <a:bodyPr/>
        <a:lstStyle/>
        <a:p>
          <a:r>
            <a:rPr lang="en-US" sz="2400" dirty="0"/>
            <a:t>Structural Factors</a:t>
          </a:r>
        </a:p>
      </dgm:t>
    </dgm:pt>
    <dgm:pt modelId="{2D138428-D82A-4A6E-B85E-F3C6CBCD49F2}" type="parTrans" cxnId="{B7F38487-6709-40AE-A083-92C7CAD1C752}">
      <dgm:prSet/>
      <dgm:spPr/>
      <dgm:t>
        <a:bodyPr/>
        <a:lstStyle/>
        <a:p>
          <a:endParaRPr lang="en-US"/>
        </a:p>
      </dgm:t>
    </dgm:pt>
    <dgm:pt modelId="{D377901C-C01B-4D0B-B63D-F5493782B159}" type="sibTrans" cxnId="{B7F38487-6709-40AE-A083-92C7CAD1C752}">
      <dgm:prSet/>
      <dgm:spPr/>
      <dgm:t>
        <a:bodyPr/>
        <a:lstStyle/>
        <a:p>
          <a:endParaRPr lang="en-US"/>
        </a:p>
      </dgm:t>
    </dgm:pt>
    <dgm:pt modelId="{958BC754-F39C-43B8-BEF6-25E7C222529D}">
      <dgm:prSet phldrT="[Text]" custT="1"/>
      <dgm:spPr/>
      <dgm:t>
        <a:bodyPr/>
        <a:lstStyle/>
        <a:p>
          <a:r>
            <a:rPr lang="en-US" sz="2400" dirty="0"/>
            <a:t>Community Factors</a:t>
          </a:r>
        </a:p>
      </dgm:t>
    </dgm:pt>
    <dgm:pt modelId="{19B2344C-5CE1-4010-8F08-7824C4E6B428}" type="parTrans" cxnId="{507891C2-5057-4178-9611-EF158BC776CC}">
      <dgm:prSet/>
      <dgm:spPr/>
      <dgm:t>
        <a:bodyPr/>
        <a:lstStyle/>
        <a:p>
          <a:endParaRPr lang="en-US"/>
        </a:p>
      </dgm:t>
    </dgm:pt>
    <dgm:pt modelId="{C03A9869-387B-4616-B9B1-749189118047}" type="sibTrans" cxnId="{507891C2-5057-4178-9611-EF158BC776CC}">
      <dgm:prSet/>
      <dgm:spPr/>
      <dgm:t>
        <a:bodyPr/>
        <a:lstStyle/>
        <a:p>
          <a:endParaRPr lang="en-US"/>
        </a:p>
      </dgm:t>
    </dgm:pt>
    <dgm:pt modelId="{471F66D5-521A-4C38-81F5-E1A2F3C532FE}">
      <dgm:prSet phldrT="[Text]" custT="1"/>
      <dgm:spPr/>
      <dgm:t>
        <a:bodyPr/>
        <a:lstStyle/>
        <a:p>
          <a:r>
            <a:rPr lang="en-US" sz="2400" dirty="0"/>
            <a:t>Interpersonal Factors</a:t>
          </a:r>
        </a:p>
      </dgm:t>
    </dgm:pt>
    <dgm:pt modelId="{0C8D4236-4273-419D-BD53-25384A54BF51}" type="parTrans" cxnId="{190300B5-6936-4002-90BA-9F9B1CC7AC02}">
      <dgm:prSet/>
      <dgm:spPr/>
      <dgm:t>
        <a:bodyPr/>
        <a:lstStyle/>
        <a:p>
          <a:endParaRPr lang="en-US"/>
        </a:p>
      </dgm:t>
    </dgm:pt>
    <dgm:pt modelId="{71D9753E-1C18-4CEA-8C80-9F409F6CF31E}" type="sibTrans" cxnId="{190300B5-6936-4002-90BA-9F9B1CC7AC02}">
      <dgm:prSet/>
      <dgm:spPr/>
      <dgm:t>
        <a:bodyPr/>
        <a:lstStyle/>
        <a:p>
          <a:endParaRPr lang="en-US"/>
        </a:p>
      </dgm:t>
    </dgm:pt>
    <dgm:pt modelId="{7DD466B3-8E5B-4BAA-889B-3934829CDE27}" type="pres">
      <dgm:prSet presAssocID="{A6D06D35-8DF4-43CF-ADD2-95AC442B9FC4}" presName="cycle" presStyleCnt="0">
        <dgm:presLayoutVars>
          <dgm:dir/>
          <dgm:resizeHandles val="exact"/>
        </dgm:presLayoutVars>
      </dgm:prSet>
      <dgm:spPr/>
    </dgm:pt>
    <dgm:pt modelId="{31784D03-EA73-4866-80A7-487C0F4D9873}" type="pres">
      <dgm:prSet presAssocID="{F454C1E2-FC93-4984-843B-10DEEB2EC859}" presName="dummy" presStyleCnt="0"/>
      <dgm:spPr/>
    </dgm:pt>
    <dgm:pt modelId="{A51321D6-C3F9-4DF6-8FB5-3D98EDC0CC43}" type="pres">
      <dgm:prSet presAssocID="{F454C1E2-FC93-4984-843B-10DEEB2EC859}" presName="node" presStyleLbl="revTx" presStyleIdx="0" presStyleCnt="3">
        <dgm:presLayoutVars>
          <dgm:bulletEnabled val="1"/>
        </dgm:presLayoutVars>
      </dgm:prSet>
      <dgm:spPr/>
    </dgm:pt>
    <dgm:pt modelId="{4AE9F063-1966-4AEC-BC0D-417575AA2673}" type="pres">
      <dgm:prSet presAssocID="{D377901C-C01B-4D0B-B63D-F5493782B159}" presName="sibTrans" presStyleLbl="node1" presStyleIdx="0" presStyleCnt="3"/>
      <dgm:spPr/>
    </dgm:pt>
    <dgm:pt modelId="{7909DE1B-27B0-4DB0-849B-91A417BE01FE}" type="pres">
      <dgm:prSet presAssocID="{958BC754-F39C-43B8-BEF6-25E7C222529D}" presName="dummy" presStyleCnt="0"/>
      <dgm:spPr/>
    </dgm:pt>
    <dgm:pt modelId="{19237372-B30E-49B4-8EC6-BA0646F30D66}" type="pres">
      <dgm:prSet presAssocID="{958BC754-F39C-43B8-BEF6-25E7C222529D}" presName="node" presStyleLbl="revTx" presStyleIdx="1" presStyleCnt="3">
        <dgm:presLayoutVars>
          <dgm:bulletEnabled val="1"/>
        </dgm:presLayoutVars>
      </dgm:prSet>
      <dgm:spPr/>
    </dgm:pt>
    <dgm:pt modelId="{E68A34E8-DA7B-4CE9-AEC8-99DB47BDAE07}" type="pres">
      <dgm:prSet presAssocID="{C03A9869-387B-4616-B9B1-749189118047}" presName="sibTrans" presStyleLbl="node1" presStyleIdx="1" presStyleCnt="3"/>
      <dgm:spPr/>
    </dgm:pt>
    <dgm:pt modelId="{811D4A2D-D39A-4F27-AB2F-00DCC71B2627}" type="pres">
      <dgm:prSet presAssocID="{471F66D5-521A-4C38-81F5-E1A2F3C532FE}" presName="dummy" presStyleCnt="0"/>
      <dgm:spPr/>
    </dgm:pt>
    <dgm:pt modelId="{BB2F33CB-3B4B-42AD-BDA9-DC1A3F3D411B}" type="pres">
      <dgm:prSet presAssocID="{471F66D5-521A-4C38-81F5-E1A2F3C532FE}" presName="node" presStyleLbl="revTx" presStyleIdx="2" presStyleCnt="3">
        <dgm:presLayoutVars>
          <dgm:bulletEnabled val="1"/>
        </dgm:presLayoutVars>
      </dgm:prSet>
      <dgm:spPr/>
    </dgm:pt>
    <dgm:pt modelId="{EF3C06E8-1B86-42C1-A243-AA2300B2B740}" type="pres">
      <dgm:prSet presAssocID="{71D9753E-1C18-4CEA-8C80-9F409F6CF31E}" presName="sibTrans" presStyleLbl="node1" presStyleIdx="2" presStyleCnt="3"/>
      <dgm:spPr/>
    </dgm:pt>
  </dgm:ptLst>
  <dgm:cxnLst>
    <dgm:cxn modelId="{67D03B0D-1B74-473B-B588-B4D796E9BFD3}" type="presOf" srcId="{A6D06D35-8DF4-43CF-ADD2-95AC442B9FC4}" destId="{7DD466B3-8E5B-4BAA-889B-3934829CDE27}" srcOrd="0" destOrd="0" presId="urn:microsoft.com/office/officeart/2005/8/layout/cycle1"/>
    <dgm:cxn modelId="{53DD273D-86EB-48AA-815D-49F7D12C3326}" type="presOf" srcId="{D377901C-C01B-4D0B-B63D-F5493782B159}" destId="{4AE9F063-1966-4AEC-BC0D-417575AA2673}" srcOrd="0" destOrd="0" presId="urn:microsoft.com/office/officeart/2005/8/layout/cycle1"/>
    <dgm:cxn modelId="{6FF16866-0316-4AA1-B6A4-9111A0D4FAC0}" type="presOf" srcId="{958BC754-F39C-43B8-BEF6-25E7C222529D}" destId="{19237372-B30E-49B4-8EC6-BA0646F30D66}" srcOrd="0" destOrd="0" presId="urn:microsoft.com/office/officeart/2005/8/layout/cycle1"/>
    <dgm:cxn modelId="{0E9BED49-BA51-465C-82A5-4849B11DC02D}" type="presOf" srcId="{71D9753E-1C18-4CEA-8C80-9F409F6CF31E}" destId="{EF3C06E8-1B86-42C1-A243-AA2300B2B740}" srcOrd="0" destOrd="0" presId="urn:microsoft.com/office/officeart/2005/8/layout/cycle1"/>
    <dgm:cxn modelId="{08497779-4AC1-44D3-8BE2-8042B97736AC}" type="presOf" srcId="{C03A9869-387B-4616-B9B1-749189118047}" destId="{E68A34E8-DA7B-4CE9-AEC8-99DB47BDAE07}" srcOrd="0" destOrd="0" presId="urn:microsoft.com/office/officeart/2005/8/layout/cycle1"/>
    <dgm:cxn modelId="{B7F38487-6709-40AE-A083-92C7CAD1C752}" srcId="{A6D06D35-8DF4-43CF-ADD2-95AC442B9FC4}" destId="{F454C1E2-FC93-4984-843B-10DEEB2EC859}" srcOrd="0" destOrd="0" parTransId="{2D138428-D82A-4A6E-B85E-F3C6CBCD49F2}" sibTransId="{D377901C-C01B-4D0B-B63D-F5493782B159}"/>
    <dgm:cxn modelId="{190300B5-6936-4002-90BA-9F9B1CC7AC02}" srcId="{A6D06D35-8DF4-43CF-ADD2-95AC442B9FC4}" destId="{471F66D5-521A-4C38-81F5-E1A2F3C532FE}" srcOrd="2" destOrd="0" parTransId="{0C8D4236-4273-419D-BD53-25384A54BF51}" sibTransId="{71D9753E-1C18-4CEA-8C80-9F409F6CF31E}"/>
    <dgm:cxn modelId="{507891C2-5057-4178-9611-EF158BC776CC}" srcId="{A6D06D35-8DF4-43CF-ADD2-95AC442B9FC4}" destId="{958BC754-F39C-43B8-BEF6-25E7C222529D}" srcOrd="1" destOrd="0" parTransId="{19B2344C-5CE1-4010-8F08-7824C4E6B428}" sibTransId="{C03A9869-387B-4616-B9B1-749189118047}"/>
    <dgm:cxn modelId="{ED73C9C3-1418-4867-8230-4C4A63CBE3AE}" type="presOf" srcId="{F454C1E2-FC93-4984-843B-10DEEB2EC859}" destId="{A51321D6-C3F9-4DF6-8FB5-3D98EDC0CC43}" srcOrd="0" destOrd="0" presId="urn:microsoft.com/office/officeart/2005/8/layout/cycle1"/>
    <dgm:cxn modelId="{8C0B75FE-BC25-4F2F-A68A-679EEFFAA700}" type="presOf" srcId="{471F66D5-521A-4C38-81F5-E1A2F3C532FE}" destId="{BB2F33CB-3B4B-42AD-BDA9-DC1A3F3D411B}" srcOrd="0" destOrd="0" presId="urn:microsoft.com/office/officeart/2005/8/layout/cycle1"/>
    <dgm:cxn modelId="{7D3C4B03-D9D7-4B9D-A82D-4A1263D250BF}" type="presParOf" srcId="{7DD466B3-8E5B-4BAA-889B-3934829CDE27}" destId="{31784D03-EA73-4866-80A7-487C0F4D9873}" srcOrd="0" destOrd="0" presId="urn:microsoft.com/office/officeart/2005/8/layout/cycle1"/>
    <dgm:cxn modelId="{D424A97B-ECBC-4AC4-9B0E-438257C37578}" type="presParOf" srcId="{7DD466B3-8E5B-4BAA-889B-3934829CDE27}" destId="{A51321D6-C3F9-4DF6-8FB5-3D98EDC0CC43}" srcOrd="1" destOrd="0" presId="urn:microsoft.com/office/officeart/2005/8/layout/cycle1"/>
    <dgm:cxn modelId="{6F298164-1FB9-42FC-A20C-BAB482486F48}" type="presParOf" srcId="{7DD466B3-8E5B-4BAA-889B-3934829CDE27}" destId="{4AE9F063-1966-4AEC-BC0D-417575AA2673}" srcOrd="2" destOrd="0" presId="urn:microsoft.com/office/officeart/2005/8/layout/cycle1"/>
    <dgm:cxn modelId="{EB516FF5-1B39-4253-BA18-C2750CD5CAA1}" type="presParOf" srcId="{7DD466B3-8E5B-4BAA-889B-3934829CDE27}" destId="{7909DE1B-27B0-4DB0-849B-91A417BE01FE}" srcOrd="3" destOrd="0" presId="urn:microsoft.com/office/officeart/2005/8/layout/cycle1"/>
    <dgm:cxn modelId="{78411743-E761-47D6-9980-516AB5036304}" type="presParOf" srcId="{7DD466B3-8E5B-4BAA-889B-3934829CDE27}" destId="{19237372-B30E-49B4-8EC6-BA0646F30D66}" srcOrd="4" destOrd="0" presId="urn:microsoft.com/office/officeart/2005/8/layout/cycle1"/>
    <dgm:cxn modelId="{B493FFEF-793B-4125-8554-934238CC553E}" type="presParOf" srcId="{7DD466B3-8E5B-4BAA-889B-3934829CDE27}" destId="{E68A34E8-DA7B-4CE9-AEC8-99DB47BDAE07}" srcOrd="5" destOrd="0" presId="urn:microsoft.com/office/officeart/2005/8/layout/cycle1"/>
    <dgm:cxn modelId="{A192397A-EA06-4575-AACC-7508E6F62584}" type="presParOf" srcId="{7DD466B3-8E5B-4BAA-889B-3934829CDE27}" destId="{811D4A2D-D39A-4F27-AB2F-00DCC71B2627}" srcOrd="6" destOrd="0" presId="urn:microsoft.com/office/officeart/2005/8/layout/cycle1"/>
    <dgm:cxn modelId="{DA50E222-16F7-42FC-86C0-4EF6A6F596C0}" type="presParOf" srcId="{7DD466B3-8E5B-4BAA-889B-3934829CDE27}" destId="{BB2F33CB-3B4B-42AD-BDA9-DC1A3F3D411B}" srcOrd="7" destOrd="0" presId="urn:microsoft.com/office/officeart/2005/8/layout/cycle1"/>
    <dgm:cxn modelId="{3B791175-FFD2-4E6F-B83A-EFDE32295003}" type="presParOf" srcId="{7DD466B3-8E5B-4BAA-889B-3934829CDE27}" destId="{EF3C06E8-1B86-42C1-A243-AA2300B2B740}" srcOrd="8" destOrd="0" presId="urn:microsoft.com/office/officeart/2005/8/layout/cycle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46D29F-D3A6-4984-8F42-24354AA1C856}">
      <dsp:nvSpPr>
        <dsp:cNvPr id="0" name=""/>
        <dsp:cNvSpPr/>
      </dsp:nvSpPr>
      <dsp:spPr>
        <a:xfrm>
          <a:off x="661852" y="22996"/>
          <a:ext cx="1103811" cy="1103811"/>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200150">
            <a:lnSpc>
              <a:spcPct val="90000"/>
            </a:lnSpc>
            <a:spcBef>
              <a:spcPct val="0"/>
            </a:spcBef>
            <a:spcAft>
              <a:spcPct val="35000"/>
            </a:spcAft>
            <a:buNone/>
          </a:pPr>
          <a:r>
            <a:rPr lang="en-US" sz="2700" kern="1200" dirty="0"/>
            <a:t>HIV</a:t>
          </a:r>
        </a:p>
      </dsp:txBody>
      <dsp:txXfrm>
        <a:off x="809026" y="216162"/>
        <a:ext cx="809461" cy="496714"/>
      </dsp:txXfrm>
    </dsp:sp>
    <dsp:sp modelId="{DCC1E5E4-28B0-4944-A45E-3AE757905B7E}">
      <dsp:nvSpPr>
        <dsp:cNvPr id="0" name=""/>
        <dsp:cNvSpPr/>
      </dsp:nvSpPr>
      <dsp:spPr>
        <a:xfrm>
          <a:off x="1060143" y="712877"/>
          <a:ext cx="1103811" cy="1103811"/>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200150">
            <a:lnSpc>
              <a:spcPct val="90000"/>
            </a:lnSpc>
            <a:spcBef>
              <a:spcPct val="0"/>
            </a:spcBef>
            <a:spcAft>
              <a:spcPct val="35000"/>
            </a:spcAft>
            <a:buNone/>
          </a:pPr>
          <a:r>
            <a:rPr lang="en-US" sz="2700" kern="1200" dirty="0"/>
            <a:t>DUH</a:t>
          </a:r>
        </a:p>
      </dsp:txBody>
      <dsp:txXfrm>
        <a:off x="1397726" y="998029"/>
        <a:ext cx="662286" cy="607096"/>
      </dsp:txXfrm>
    </dsp:sp>
    <dsp:sp modelId="{EBF9F28A-EFDC-48E6-89A1-D276DA39970F}">
      <dsp:nvSpPr>
        <dsp:cNvPr id="0" name=""/>
        <dsp:cNvSpPr/>
      </dsp:nvSpPr>
      <dsp:spPr>
        <a:xfrm>
          <a:off x="263560" y="712877"/>
          <a:ext cx="1103811" cy="1103811"/>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200150">
            <a:lnSpc>
              <a:spcPct val="90000"/>
            </a:lnSpc>
            <a:spcBef>
              <a:spcPct val="0"/>
            </a:spcBef>
            <a:spcAft>
              <a:spcPct val="35000"/>
            </a:spcAft>
            <a:buNone/>
          </a:pPr>
          <a:r>
            <a:rPr lang="en-US" sz="2700" kern="1200" dirty="0"/>
            <a:t>VH</a:t>
          </a:r>
        </a:p>
      </dsp:txBody>
      <dsp:txXfrm>
        <a:off x="367502" y="998029"/>
        <a:ext cx="662286" cy="6070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1321D6-C3F9-4DF6-8FB5-3D98EDC0CC43}">
      <dsp:nvSpPr>
        <dsp:cNvPr id="0" name=""/>
        <dsp:cNvSpPr/>
      </dsp:nvSpPr>
      <dsp:spPr>
        <a:xfrm>
          <a:off x="4759498" y="399442"/>
          <a:ext cx="2043906" cy="20439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Structural Factors</a:t>
          </a:r>
        </a:p>
      </dsp:txBody>
      <dsp:txXfrm>
        <a:off x="4759498" y="399442"/>
        <a:ext cx="2043906" cy="2043906"/>
      </dsp:txXfrm>
    </dsp:sp>
    <dsp:sp modelId="{4AE9F063-1966-4AEC-BC0D-417575AA2673}">
      <dsp:nvSpPr>
        <dsp:cNvPr id="0" name=""/>
        <dsp:cNvSpPr/>
      </dsp:nvSpPr>
      <dsp:spPr>
        <a:xfrm>
          <a:off x="1649082" y="-1950"/>
          <a:ext cx="4829834" cy="4829834"/>
        </a:xfrm>
        <a:prstGeom prst="circularArrow">
          <a:avLst>
            <a:gd name="adj1" fmla="val 8252"/>
            <a:gd name="adj2" fmla="val 576426"/>
            <a:gd name="adj3" fmla="val 2962443"/>
            <a:gd name="adj4" fmla="val 52669"/>
            <a:gd name="adj5" fmla="val 9627"/>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9237372-B30E-49B4-8EC6-BA0646F30D66}">
      <dsp:nvSpPr>
        <dsp:cNvPr id="0" name=""/>
        <dsp:cNvSpPr/>
      </dsp:nvSpPr>
      <dsp:spPr>
        <a:xfrm>
          <a:off x="3042046" y="3374155"/>
          <a:ext cx="2043906" cy="20439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Community Factors</a:t>
          </a:r>
        </a:p>
      </dsp:txBody>
      <dsp:txXfrm>
        <a:off x="3042046" y="3374155"/>
        <a:ext cx="2043906" cy="2043906"/>
      </dsp:txXfrm>
    </dsp:sp>
    <dsp:sp modelId="{E68A34E8-DA7B-4CE9-AEC8-99DB47BDAE07}">
      <dsp:nvSpPr>
        <dsp:cNvPr id="0" name=""/>
        <dsp:cNvSpPr/>
      </dsp:nvSpPr>
      <dsp:spPr>
        <a:xfrm>
          <a:off x="1649082" y="-1950"/>
          <a:ext cx="4829834" cy="4829834"/>
        </a:xfrm>
        <a:prstGeom prst="circularArrow">
          <a:avLst>
            <a:gd name="adj1" fmla="val 8252"/>
            <a:gd name="adj2" fmla="val 576426"/>
            <a:gd name="adj3" fmla="val 10170905"/>
            <a:gd name="adj4" fmla="val 7261132"/>
            <a:gd name="adj5" fmla="val 9627"/>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B2F33CB-3B4B-42AD-BDA9-DC1A3F3D411B}">
      <dsp:nvSpPr>
        <dsp:cNvPr id="0" name=""/>
        <dsp:cNvSpPr/>
      </dsp:nvSpPr>
      <dsp:spPr>
        <a:xfrm>
          <a:off x="1324595" y="399442"/>
          <a:ext cx="2043906" cy="20439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kern="1200" dirty="0"/>
            <a:t>Interpersonal Factors</a:t>
          </a:r>
        </a:p>
      </dsp:txBody>
      <dsp:txXfrm>
        <a:off x="1324595" y="399442"/>
        <a:ext cx="2043906" cy="2043906"/>
      </dsp:txXfrm>
    </dsp:sp>
    <dsp:sp modelId="{EF3C06E8-1B86-42C1-A243-AA2300B2B740}">
      <dsp:nvSpPr>
        <dsp:cNvPr id="0" name=""/>
        <dsp:cNvSpPr/>
      </dsp:nvSpPr>
      <dsp:spPr>
        <a:xfrm>
          <a:off x="1649082" y="-1950"/>
          <a:ext cx="4829834" cy="4829834"/>
        </a:xfrm>
        <a:prstGeom prst="circularArrow">
          <a:avLst>
            <a:gd name="adj1" fmla="val 8252"/>
            <a:gd name="adj2" fmla="val 576426"/>
            <a:gd name="adj3" fmla="val 16855402"/>
            <a:gd name="adj4" fmla="val 14968173"/>
            <a:gd name="adj5" fmla="val 9627"/>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F5D4082-AE8C-4507-A641-D29CFF98CEA4}" type="datetimeFigureOut">
              <a:rPr lang="en-US" smtClean="0"/>
              <a:t>8/2/2023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320D3C8-AC7D-47EC-96E2-30B873284CEC}" type="slidenum">
              <a:rPr lang="en-US" smtClean="0"/>
              <a:t>‹#›</a:t>
            </a:fld>
            <a:endParaRPr lang="en-US"/>
          </a:p>
        </p:txBody>
      </p:sp>
    </p:spTree>
    <p:extLst>
      <p:ext uri="{BB962C8B-B14F-4D97-AF65-F5344CB8AC3E}">
        <p14:creationId xmlns:p14="http://schemas.microsoft.com/office/powerpoint/2010/main" val="2476670459"/>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5-16T04:56:50.417"/>
    </inkml:context>
    <inkml:brush xml:id="br0">
      <inkml:brushProperty name="width" value="0.09701" units="cm"/>
      <inkml:brushProperty name="height" value="0.09701" units="cm"/>
      <inkml:brushProperty name="color" value="#00B0F0"/>
    </inkml:brush>
  </inkml:definitions>
  <inkml:trace contextRef="#ctx0" brushRef="#br0">0 126 16331,'34'-7'76,"-1"0"0,0-1 0,5 0 0,0 0 1,1 1-1615,0 2 1,1 1 0,1-1 1562,-2 1 0,2 0 0,0-1 1,1 1-305,-3 1 0,1 0 0,0-1 0,1 2 0,0-1 288,-4 0 0,1 1 1,0-1-1,0 0 1,0 1-1,1 0-109,1 0 1,0 0 0,0 0 0,1 1 0,0-1-1,0 0 101,2 1 0,0 0 0,0 0 0,1 0 0,0 0 0,0 0-160,-6 1 0,1-1 0,-1 1 0,1-1 0,0 1 1,0 0-1,0 0 155,2-1 0,-1 1 0,0 0 0,2 0 0,-2 0 0,1 0 0,0 1-36,0-1 1,0 0-1,0 0 1,1 0 0,-1 1-1,0-1 1,0 0 27,0 1 0,-1 0 0,1 0 0,0 0 0,-1 0 0,1 0 0,-1 0-4,0 0 1,-1 0 0,1 1 0,-1-1 0,1 1 0,-1-1 0,0 1-27,4 0 1,1 0 0,-1 0 0,0 0 0,0 1 0,-1-1-56,-1 0 0,-1 0 0,0 0 0,0 0 0,0 0 0,-1 0-72,4 0 1,1 0 0,-1 1 0,-1-2 0,-1 2-122,-2-1 0,-1 0 0,-1 0 0,-1 0 0,-1 0-471,3 0 1,-2 0 0,0 0-1,-2 0 871,4 1 1,-1-1-1,-4 0 1,-5 0-1,-4 0 1,5 0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5-16T04:56:50.432"/>
    </inkml:context>
    <inkml:brush xml:id="br0">
      <inkml:brushProperty name="width" value="0.09701" units="cm"/>
      <inkml:brushProperty name="height" value="0.09701" units="cm"/>
      <inkml:brushProperty name="color" value="#00B0F0"/>
    </inkml:brush>
  </inkml:definitions>
  <inkml:trace contextRef="#ctx0" brushRef="#br0">0 126 16331,'27'-7'76,"1"0"0,-1-1 0,3 0 0,1 0 1,1 1-1615,-1 2 1,2 1 0,1-1 1562,-3 1 0,2 0 0,1-1 1,0 1-305,-2 1 0,0 0 0,0-1 0,2 2 0,-1-1 288,-3 0 0,1 1 1,0-1-1,-1 0 1,2 1-1,-1 0-109,1 0 1,1 0 0,0 0 0,0 1 0,0-1-1,0 0 101,2 1 0,0 0 0,1 0 0,-1 0 0,1 0 0,0 0-160,-5 1 0,0-1 0,0 1 0,1-1 0,0 1 1,-1 0-1,1 0 155,1-1 0,-1 1 0,2 0 0,-1 0 0,0 0 0,0 0 0,0 1-36,1-1 1,-1 0-1,1 0 1,-1 0 0,1 1-1,-1-1 1,0 0 27,1 1 0,-1 0 0,0 0 0,0 0 0,0 0 0,0 0 0,-1 0-4,1 0 1,-1 0 0,0 1 0,0-1 0,0 1 0,-1-1 0,1 1-27,4 0 1,-1 0 0,0 0 0,0 0 0,0 1 0,-1-1-56,-1 0 0,0 0 0,0 0 0,-1 0 0,0 0 0,0 0-72,3 0 1,0 0 0,0 1 0,-1-2 0,0 2-122,-3-1 0,0 0 0,-1 0 0,0 0 0,-1 0-471,1 0 1,0 0 0,-1 0-1,-2 0 871,5 1 1,-2-1-1,-4 0 1,-3 0-1,-4 0 1,5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49381A-B402-4F2A-B43D-09EC3C10760C}" type="datetimeFigureOut">
              <a:rPr lang="en-US" smtClean="0"/>
              <a:t>8/2/2023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210376-4FB3-4079-A926-CD40E1E62342}" type="slidenum">
              <a:rPr lang="en-US" smtClean="0"/>
              <a:t>‹#›</a:t>
            </a:fld>
            <a:endParaRPr lang="en-US"/>
          </a:p>
        </p:txBody>
      </p:sp>
    </p:spTree>
    <p:extLst>
      <p:ext uri="{BB962C8B-B14F-4D97-AF65-F5344CB8AC3E}">
        <p14:creationId xmlns:p14="http://schemas.microsoft.com/office/powerpoint/2010/main" val="40973429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echo.unm.edu/locations-2/echo-hubs-superhubs-united-states/" TargetMode="External"/><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Version date_05 2023</a:t>
            </a:r>
          </a:p>
        </p:txBody>
      </p:sp>
      <p:sp>
        <p:nvSpPr>
          <p:cNvPr id="4" name="Slide Number Placeholder 3"/>
          <p:cNvSpPr>
            <a:spLocks noGrp="1"/>
          </p:cNvSpPr>
          <p:nvPr>
            <p:ph type="sldNum" sz="quarter" idx="5"/>
          </p:nvPr>
        </p:nvSpPr>
        <p:spPr/>
        <p:txBody>
          <a:bodyPr/>
          <a:lstStyle/>
          <a:p>
            <a:fld id="{E7210376-4FB3-4079-A926-CD40E1E62342}" type="slidenum">
              <a:rPr lang="en-US" smtClean="0"/>
              <a:t>1</a:t>
            </a:fld>
            <a:endParaRPr lang="en-US"/>
          </a:p>
        </p:txBody>
      </p:sp>
    </p:spTree>
    <p:extLst>
      <p:ext uri="{BB962C8B-B14F-4D97-AF65-F5344CB8AC3E}">
        <p14:creationId xmlns:p14="http://schemas.microsoft.com/office/powerpoint/2010/main" val="3028500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kern="1200" dirty="0">
                <a:solidFill>
                  <a:srgbClr val="FF0000"/>
                </a:solidFill>
                <a:effectLst/>
                <a:latin typeface="+mn-lt"/>
                <a:ea typeface="+mn-ea"/>
                <a:cs typeface="+mn-cs"/>
              </a:rPr>
              <a:t>NOTE</a:t>
            </a:r>
            <a:r>
              <a:rPr lang="en-US" sz="1200" i="1" kern="1200" dirty="0">
                <a:solidFill>
                  <a:schemeClr val="tx1"/>
                </a:solidFill>
                <a:effectLst/>
                <a:latin typeface="+mn-lt"/>
                <a:ea typeface="+mn-ea"/>
                <a:cs typeface="+mn-cs"/>
              </a:rPr>
              <a:t>: THIS SLIDE </a:t>
            </a:r>
            <a:r>
              <a:rPr lang="en-US" sz="1200" b="1" i="1" kern="1200" dirty="0">
                <a:solidFill>
                  <a:schemeClr val="tx1"/>
                </a:solidFill>
                <a:effectLst/>
                <a:latin typeface="+mn-lt"/>
                <a:ea typeface="+mn-ea"/>
                <a:cs typeface="+mn-cs"/>
              </a:rPr>
              <a:t>MUST BE INCLUDED IF TRADE AND/OR BRAND NAMES FOR MEDICATIONS ARE USED </a:t>
            </a:r>
            <a:r>
              <a:rPr lang="en-US" sz="1200" i="1" kern="1200" dirty="0">
                <a:solidFill>
                  <a:schemeClr val="tx1"/>
                </a:solidFill>
                <a:effectLst/>
                <a:latin typeface="+mn-lt"/>
                <a:ea typeface="+mn-ea"/>
                <a:cs typeface="+mn-cs"/>
              </a:rPr>
              <a:t>IN THE PRESENTATION.</a:t>
            </a:r>
          </a:p>
          <a:p>
            <a:endParaRPr lang="en-US" sz="1200" i="1" kern="1200" dirty="0">
              <a:solidFill>
                <a:schemeClr val="tx1"/>
              </a:solidFill>
              <a:effectLst/>
              <a:latin typeface="+mn-lt"/>
              <a:ea typeface="+mn-ea"/>
              <a:cs typeface="+mn-cs"/>
            </a:endParaRPr>
          </a:p>
          <a:p>
            <a:r>
              <a:rPr lang="en-US" sz="1200" b="1" i="1" kern="1200" dirty="0">
                <a:solidFill>
                  <a:schemeClr val="tx1"/>
                </a:solidFill>
                <a:effectLst/>
                <a:latin typeface="+mn-lt"/>
                <a:ea typeface="+mn-ea"/>
                <a:cs typeface="+mn-cs"/>
              </a:rPr>
              <a:t>IT MAY BE DELETED IF THERE IS NO REFERENCE TO TRADE NAMES, </a:t>
            </a:r>
            <a:r>
              <a:rPr lang="en-US" sz="1200" i="1" kern="1200" dirty="0">
                <a:solidFill>
                  <a:schemeClr val="tx1"/>
                </a:solidFill>
                <a:effectLst/>
                <a:latin typeface="+mn-lt"/>
                <a:ea typeface="+mn-ea"/>
                <a:cs typeface="+mn-cs"/>
              </a:rPr>
              <a:t>INCLUDING PRESENTATIONS IN WHICH ONLY GENERIC MEDICATION NAMES ARE MENTIONED. </a:t>
            </a:r>
          </a:p>
          <a:p>
            <a:endParaRPr lang="en-US" sz="1200" i="1" kern="1200" dirty="0">
              <a:solidFill>
                <a:schemeClr val="tx1"/>
              </a:solidFill>
              <a:effectLst/>
              <a:latin typeface="+mn-lt"/>
              <a:ea typeface="+mn-ea"/>
              <a:cs typeface="+mn-cs"/>
            </a:endParaRPr>
          </a:p>
          <a:p>
            <a:r>
              <a:rPr lang="en-US" sz="1200" b="1" i="1" kern="1200" dirty="0">
                <a:solidFill>
                  <a:schemeClr val="tx1"/>
                </a:solidFill>
                <a:effectLst/>
                <a:latin typeface="+mn-lt"/>
                <a:ea typeface="+mn-ea"/>
                <a:cs typeface="+mn-cs"/>
              </a:rPr>
              <a:t>TRADE NAMES MUST BE PUT IN PARENTHESES AFTER THE GENERIC NAME THE FIRST TIME IT IS MENTIONED</a:t>
            </a:r>
            <a:r>
              <a:rPr lang="en-US" sz="1200" i="1" kern="1200" dirty="0">
                <a:solidFill>
                  <a:schemeClr val="tx1"/>
                </a:solidFill>
                <a:effectLst/>
                <a:latin typeface="+mn-lt"/>
                <a:ea typeface="+mn-ea"/>
                <a:cs typeface="+mn-cs"/>
              </a:rPr>
              <a:t> - E.G., FLUOXETINE (PROZAC). </a:t>
            </a:r>
            <a:r>
              <a:rPr lang="en-US" sz="1200" b="1" i="1" kern="1200" dirty="0">
                <a:solidFill>
                  <a:schemeClr val="tx1"/>
                </a:solidFill>
                <a:effectLst/>
                <a:latin typeface="+mn-lt"/>
                <a:ea typeface="+mn-ea"/>
                <a:cs typeface="+mn-cs"/>
              </a:rPr>
              <a:t>TRADE NAMES SHOULD ONLY BE MENTIONED FOR THE INITIAL REFERENCE AND THE GENERIC NAME ONLY SHOULD BE USED AFTER THAT. </a:t>
            </a:r>
            <a:r>
              <a:rPr lang="en-US" sz="1200" i="1" kern="1200" dirty="0">
                <a:solidFill>
                  <a:schemeClr val="tx1"/>
                </a:solidFill>
                <a:effectLst/>
                <a:latin typeface="+mn-lt"/>
                <a:ea typeface="+mn-ea"/>
                <a:cs typeface="+mn-cs"/>
              </a:rPr>
              <a:t>THIS APPLIES EQUALLY TO ALL MEDICATIONS OR PRODUCTS MENTIONED IN THIS PRESENTATION.</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F264BA1E-6AC7-4534-AA62-D6AA5C834DC4}" type="slidenum">
              <a:rPr lang="en-US" smtClean="0"/>
              <a:t>3</a:t>
            </a:fld>
            <a:endParaRPr lang="en-US" dirty="0"/>
          </a:p>
        </p:txBody>
      </p:sp>
    </p:spTree>
    <p:extLst>
      <p:ext uri="{BB962C8B-B14F-4D97-AF65-F5344CB8AC3E}">
        <p14:creationId xmlns:p14="http://schemas.microsoft.com/office/powerpoint/2010/main" val="7589282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PLWH now PWH</a:t>
            </a:r>
            <a:r>
              <a:rPr lang="en-US" baseline="0" dirty="0"/>
              <a:t> per HRSA guidance</a:t>
            </a:r>
            <a:endParaRPr lang="en-US" dirty="0"/>
          </a:p>
          <a:p>
            <a:endParaRPr lang="en-US" dirty="0"/>
          </a:p>
        </p:txBody>
      </p:sp>
      <p:sp>
        <p:nvSpPr>
          <p:cNvPr id="4" name="Slide Number Placeholder 3"/>
          <p:cNvSpPr>
            <a:spLocks noGrp="1"/>
          </p:cNvSpPr>
          <p:nvPr>
            <p:ph type="sldNum" sz="quarter" idx="5"/>
          </p:nvPr>
        </p:nvSpPr>
        <p:spPr/>
        <p:txBody>
          <a:bodyPr/>
          <a:lstStyle/>
          <a:p>
            <a:fld id="{F264BA1E-6AC7-4534-AA62-D6AA5C834DC4}" type="slidenum">
              <a:rPr lang="en-US" smtClean="0"/>
              <a:t>4</a:t>
            </a:fld>
            <a:endParaRPr lang="en-US" dirty="0"/>
          </a:p>
        </p:txBody>
      </p:sp>
    </p:spTree>
    <p:extLst>
      <p:ext uri="{BB962C8B-B14F-4D97-AF65-F5344CB8AC3E}">
        <p14:creationId xmlns:p14="http://schemas.microsoft.com/office/powerpoint/2010/main" val="26723366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NASTAD is a non-partisan, non-profit membership organization representing public health officials that administer HIV and hepatitis programs in the US. We represent all 50 US states, DC, Puerto Rico, the US Virgin Islands and seven local jurisdictions from the CDC and the US Pacific Island Jurisdictions. Our main areas include </a:t>
            </a:r>
            <a:r>
              <a:rPr lang="en-US" sz="1200" dirty="0"/>
              <a:t>strengthening governmental public health through advocacy, capacity building, and social justice.</a:t>
            </a:r>
            <a:endParaRPr lang="en-US" dirty="0"/>
          </a:p>
        </p:txBody>
      </p:sp>
      <p:sp>
        <p:nvSpPr>
          <p:cNvPr id="4" name="Slide Number Placeholder 3"/>
          <p:cNvSpPr>
            <a:spLocks noGrp="1"/>
          </p:cNvSpPr>
          <p:nvPr>
            <p:ph type="sldNum" sz="quarter" idx="5"/>
          </p:nvPr>
        </p:nvSpPr>
        <p:spPr/>
        <p:txBody>
          <a:bodyPr/>
          <a:lstStyle/>
          <a:p>
            <a:fld id="{E7210376-4FB3-4079-A926-CD40E1E62342}" type="slidenum">
              <a:rPr lang="en-US" smtClean="0"/>
              <a:t>5</a:t>
            </a:fld>
            <a:endParaRPr lang="en-US"/>
          </a:p>
        </p:txBody>
      </p:sp>
    </p:spTree>
    <p:extLst>
      <p:ext uri="{BB962C8B-B14F-4D97-AF65-F5344CB8AC3E}">
        <p14:creationId xmlns:p14="http://schemas.microsoft.com/office/powerpoint/2010/main" val="25826132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NASTAD recently revised its mission and vision; our mission is to advance the health and dignity of people living with and impacted by HIV/AIDS, viral hepatitis, and intersecting epidemics with the vision of a world committed to ending HIV/AIDS, viral hepatitis, and intersecting epidemics</a:t>
            </a:r>
          </a:p>
        </p:txBody>
      </p:sp>
      <p:sp>
        <p:nvSpPr>
          <p:cNvPr id="4" name="Slide Number Placeholder 3"/>
          <p:cNvSpPr>
            <a:spLocks noGrp="1"/>
          </p:cNvSpPr>
          <p:nvPr>
            <p:ph type="sldNum" sz="quarter" idx="5"/>
          </p:nvPr>
        </p:nvSpPr>
        <p:spPr/>
        <p:txBody>
          <a:bodyPr/>
          <a:lstStyle/>
          <a:p>
            <a:fld id="{E7210376-4FB3-4079-A926-CD40E1E62342}" type="slidenum">
              <a:rPr lang="en-US" smtClean="0"/>
              <a:t>6</a:t>
            </a:fld>
            <a:endParaRPr lang="en-US"/>
          </a:p>
        </p:txBody>
      </p:sp>
    </p:spTree>
    <p:extLst>
      <p:ext uri="{BB962C8B-B14F-4D97-AF65-F5344CB8AC3E}">
        <p14:creationId xmlns:p14="http://schemas.microsoft.com/office/powerpoint/2010/main" val="5981943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2937">
              <a:defRPr/>
            </a:pPr>
            <a:r>
              <a:rPr lang="en-US" dirty="0"/>
              <a:t>Find an HIV-related topic TeleECHO in your area: </a:t>
            </a:r>
            <a:r>
              <a:rPr lang="en-US" dirty="0">
                <a:hlinkClick r:id="rId3"/>
              </a:rPr>
              <a:t>https://echo.unm.edu/locations-2/echo-hubs-superhubs-united-states/</a:t>
            </a:r>
            <a:endParaRPr lang="en-US" dirty="0"/>
          </a:p>
          <a:p>
            <a:r>
              <a:rPr lang="en-US" sz="1200" dirty="0"/>
              <a:t>IDEA Platform: Infectious Diseases Education &amp; Assessment. https://idea.medicine.uw.edu/</a:t>
            </a:r>
          </a:p>
          <a:p>
            <a:r>
              <a:rPr lang="en-US" sz="1200" dirty="0"/>
              <a:t>AETC National HIV Curriculum: 6 core modules for self study; regularly updated; CME, CNE</a:t>
            </a:r>
          </a:p>
          <a:p>
            <a:r>
              <a:rPr lang="en-US" sz="1200" dirty="0"/>
              <a:t>Hepatitis C Online Curriculum: https://www.hepatitisc.uw.edu/</a:t>
            </a:r>
          </a:p>
          <a:p>
            <a:r>
              <a:rPr lang="en-US" sz="1200" dirty="0"/>
              <a:t>Hepatitis B Online Curriculum: https://www.hepatitisb.uw.edu/</a:t>
            </a:r>
          </a:p>
          <a:p>
            <a:r>
              <a:rPr lang="en-US" sz="1200" dirty="0"/>
              <a:t>National STD Curriculum: https://www.std.uw.edu/</a:t>
            </a:r>
          </a:p>
          <a:p>
            <a:endParaRPr lang="en-US" dirty="0"/>
          </a:p>
        </p:txBody>
      </p:sp>
      <p:sp>
        <p:nvSpPr>
          <p:cNvPr id="4" name="Slide Number Placeholder 3"/>
          <p:cNvSpPr>
            <a:spLocks noGrp="1"/>
          </p:cNvSpPr>
          <p:nvPr>
            <p:ph type="sldNum" sz="quarter" idx="5"/>
          </p:nvPr>
        </p:nvSpPr>
        <p:spPr/>
        <p:txBody>
          <a:bodyPr/>
          <a:lstStyle/>
          <a:p>
            <a:fld id="{F264BA1E-6AC7-4534-AA62-D6AA5C834DC4}" type="slidenum">
              <a:rPr lang="en-US" smtClean="0"/>
              <a:t>27</a:t>
            </a:fld>
            <a:endParaRPr lang="en-US" dirty="0"/>
          </a:p>
        </p:txBody>
      </p:sp>
    </p:spTree>
    <p:extLst>
      <p:ext uri="{BB962C8B-B14F-4D97-AF65-F5344CB8AC3E}">
        <p14:creationId xmlns:p14="http://schemas.microsoft.com/office/powerpoint/2010/main" val="30593974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1141AC6-FBE8-9B42-9163-582A50F073E7}"/>
              </a:ext>
            </a:extLst>
          </p:cNvPr>
          <p:cNvSpPr/>
          <p:nvPr userDrawn="1"/>
        </p:nvSpPr>
        <p:spPr>
          <a:xfrm>
            <a:off x="0" y="6109399"/>
            <a:ext cx="12192000" cy="74860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933854" y="1706496"/>
            <a:ext cx="10343745" cy="2076699"/>
          </a:xfrm>
          <a:prstGeom prst="rect">
            <a:avLst/>
          </a:prstGeom>
        </p:spPr>
        <p:txBody>
          <a:bodyPr anchor="b"/>
          <a:lstStyle>
            <a:lvl1pPr algn="ctr">
              <a:defRPr lang="en-US" sz="5000" b="0" kern="1200" dirty="0">
                <a:solidFill>
                  <a:schemeClr val="tx1"/>
                </a:solidFill>
                <a:latin typeface="Corbel" panose="020B0503020204020204" pitchFamily="34" charset="0"/>
                <a:ea typeface="+mn-ea"/>
                <a:cs typeface="Arial" panose="020B0604020202020204" pitchFamily="34" charset="0"/>
              </a:defRPr>
            </a:lvl1pPr>
          </a:lstStyle>
          <a:p>
            <a:r>
              <a:rPr lang="en-US" dirty="0"/>
              <a:t>Click to edit</a:t>
            </a:r>
            <a:br>
              <a:rPr lang="en-US" dirty="0"/>
            </a:br>
            <a:r>
              <a:rPr lang="en-US" dirty="0"/>
              <a:t>master title slide</a:t>
            </a:r>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5138325" y="6281391"/>
            <a:ext cx="1915350" cy="418655"/>
          </a:xfrm>
          <a:prstGeom prst="rect">
            <a:avLst/>
          </a:prstGeom>
        </p:spPr>
      </p:pic>
    </p:spTree>
    <p:extLst>
      <p:ext uri="{BB962C8B-B14F-4D97-AF65-F5344CB8AC3E}">
        <p14:creationId xmlns:p14="http://schemas.microsoft.com/office/powerpoint/2010/main" val="2970575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
        <p:nvSpPr>
          <p:cNvPr id="8" name="Date Placeholder 3"/>
          <p:cNvSpPr>
            <a:spLocks noGrp="1"/>
          </p:cNvSpPr>
          <p:nvPr>
            <p:ph type="dt" sz="half" idx="2"/>
          </p:nvPr>
        </p:nvSpPr>
        <p:spPr>
          <a:xfrm>
            <a:off x="10293010" y="6352707"/>
            <a:ext cx="984591" cy="365760"/>
          </a:xfrm>
          <a:prstGeom prst="rect">
            <a:avLst/>
          </a:prstGeom>
        </p:spPr>
        <p:txBody>
          <a:bodyPr anchor="ctr"/>
          <a:lstStyle>
            <a:lvl1pPr>
              <a:defRPr sz="1600">
                <a:solidFill>
                  <a:srgbClr val="88A7DF"/>
                </a:solidFill>
              </a:defRPr>
            </a:lvl1pPr>
          </a:lstStyle>
          <a:p>
            <a:pPr>
              <a:defRPr/>
            </a:pPr>
            <a:endParaRPr lang="en-US" altLang="en-US" dirty="0">
              <a:solidFill>
                <a:srgbClr val="FFFFFF"/>
              </a:solidFill>
            </a:endParaRPr>
          </a:p>
        </p:txBody>
      </p:sp>
      <p:sp>
        <p:nvSpPr>
          <p:cNvPr id="10" name="Footer Placeholder 4"/>
          <p:cNvSpPr>
            <a:spLocks noGrp="1"/>
          </p:cNvSpPr>
          <p:nvPr>
            <p:ph type="ftr" sz="quarter" idx="3"/>
          </p:nvPr>
        </p:nvSpPr>
        <p:spPr>
          <a:xfrm>
            <a:off x="4469945" y="6352707"/>
            <a:ext cx="5823064" cy="365760"/>
          </a:xfrm>
          <a:prstGeom prst="rect">
            <a:avLst/>
          </a:prstGeom>
        </p:spPr>
        <p:txBody>
          <a:bodyPr anchor="ctr"/>
          <a:lstStyle>
            <a:lvl1pPr>
              <a:defRPr sz="1600">
                <a:solidFill>
                  <a:schemeClr val="tx2">
                    <a:lumMod val="40000"/>
                    <a:lumOff val="60000"/>
                  </a:schemeClr>
                </a:solidFill>
              </a:defRPr>
            </a:lvl1pPr>
          </a:lstStyle>
          <a:p>
            <a:endParaRPr lang="en-US"/>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600" y="6264088"/>
            <a:ext cx="1736049" cy="593912"/>
          </a:xfrm>
          <a:prstGeom prst="rect">
            <a:avLst/>
          </a:prstGeom>
        </p:spPr>
      </p:pic>
    </p:spTree>
    <p:extLst>
      <p:ext uri="{BB962C8B-B14F-4D97-AF65-F5344CB8AC3E}">
        <p14:creationId xmlns:p14="http://schemas.microsoft.com/office/powerpoint/2010/main" val="2423050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1536192"/>
            <a:ext cx="4876800" cy="443130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92801" y="1536192"/>
            <a:ext cx="5384799" cy="443130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
        <p:nvSpPr>
          <p:cNvPr id="9" name="Date Placeholder 3"/>
          <p:cNvSpPr>
            <a:spLocks noGrp="1"/>
          </p:cNvSpPr>
          <p:nvPr>
            <p:ph type="dt" sz="half" idx="13"/>
          </p:nvPr>
        </p:nvSpPr>
        <p:spPr>
          <a:xfrm>
            <a:off x="10293010" y="6352707"/>
            <a:ext cx="984591" cy="365760"/>
          </a:xfrm>
          <a:prstGeom prst="rect">
            <a:avLst/>
          </a:prstGeom>
        </p:spPr>
        <p:txBody>
          <a:bodyPr anchor="ctr"/>
          <a:lstStyle>
            <a:lvl1pPr>
              <a:defRPr sz="1600">
                <a:solidFill>
                  <a:srgbClr val="88A7DF"/>
                </a:solidFill>
              </a:defRPr>
            </a:lvl1pPr>
          </a:lstStyle>
          <a:p>
            <a:pPr>
              <a:defRPr/>
            </a:pPr>
            <a:endParaRPr lang="en-US" altLang="en-US" dirty="0">
              <a:solidFill>
                <a:srgbClr val="FFFFFF"/>
              </a:solidFill>
            </a:endParaRPr>
          </a:p>
        </p:txBody>
      </p:sp>
      <p:sp>
        <p:nvSpPr>
          <p:cNvPr id="10" name="Footer Placeholder 4"/>
          <p:cNvSpPr>
            <a:spLocks noGrp="1"/>
          </p:cNvSpPr>
          <p:nvPr>
            <p:ph type="ftr" sz="quarter" idx="3"/>
          </p:nvPr>
        </p:nvSpPr>
        <p:spPr>
          <a:xfrm>
            <a:off x="4469945" y="6352707"/>
            <a:ext cx="5823064" cy="365760"/>
          </a:xfrm>
          <a:prstGeom prst="rect">
            <a:avLst/>
          </a:prstGeom>
        </p:spPr>
        <p:txBody>
          <a:bodyPr anchor="ctr"/>
          <a:lstStyle>
            <a:lvl1pPr>
              <a:defRPr sz="1600">
                <a:solidFill>
                  <a:schemeClr val="tx2">
                    <a:lumMod val="40000"/>
                    <a:lumOff val="60000"/>
                  </a:schemeClr>
                </a:solidFill>
              </a:defRPr>
            </a:lvl1pPr>
          </a:lstStyle>
          <a:p>
            <a:endParaRPr lang="en-US"/>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600" y="6264088"/>
            <a:ext cx="1736049" cy="593912"/>
          </a:xfrm>
          <a:prstGeom prst="rect">
            <a:avLst/>
          </a:prstGeom>
        </p:spPr>
      </p:pic>
    </p:spTree>
    <p:extLst>
      <p:ext uri="{BB962C8B-B14F-4D97-AF65-F5344CB8AC3E}">
        <p14:creationId xmlns:p14="http://schemas.microsoft.com/office/powerpoint/2010/main" val="737547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11141AC6-FBE8-9B42-9163-582A50F073E7}"/>
              </a:ext>
            </a:extLst>
          </p:cNvPr>
          <p:cNvSpPr/>
          <p:nvPr userDrawn="1"/>
        </p:nvSpPr>
        <p:spPr>
          <a:xfrm>
            <a:off x="0" y="1"/>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933854" y="1706496"/>
            <a:ext cx="10343745" cy="2076699"/>
          </a:xfrm>
          <a:prstGeom prst="rect">
            <a:avLst/>
          </a:prstGeom>
        </p:spPr>
        <p:txBody>
          <a:bodyPr anchor="b"/>
          <a:lstStyle>
            <a:lvl1pPr algn="ctr">
              <a:defRPr lang="en-US" sz="5000" b="0" kern="1200" dirty="0">
                <a:solidFill>
                  <a:schemeClr val="bg1"/>
                </a:solidFill>
                <a:latin typeface="Corbel" panose="020B0503020204020204" pitchFamily="34" charset="0"/>
                <a:ea typeface="+mn-ea"/>
                <a:cs typeface="Arial" panose="020B0604020202020204" pitchFamily="34" charset="0"/>
              </a:defRPr>
            </a:lvl1pPr>
          </a:lstStyle>
          <a:p>
            <a:r>
              <a:rPr lang="en-US" dirty="0"/>
              <a:t>Click to edit</a:t>
            </a:r>
            <a:br>
              <a:rPr lang="en-US" dirty="0"/>
            </a:br>
            <a:r>
              <a:rPr lang="en-US" dirty="0"/>
              <a:t>master title slide</a:t>
            </a:r>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5138325" y="6281391"/>
            <a:ext cx="1915350" cy="418655"/>
          </a:xfrm>
          <a:prstGeom prst="rect">
            <a:avLst/>
          </a:prstGeom>
        </p:spPr>
      </p:pic>
    </p:spTree>
    <p:extLst>
      <p:ext uri="{BB962C8B-B14F-4D97-AF65-F5344CB8AC3E}">
        <p14:creationId xmlns:p14="http://schemas.microsoft.com/office/powerpoint/2010/main" val="2388541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8" name="Rectangle 7"/>
          <p:cNvSpPr/>
          <p:nvPr userDrawn="1"/>
        </p:nvSpPr>
        <p:spPr>
          <a:xfrm>
            <a:off x="0" y="6329966"/>
            <a:ext cx="12192000" cy="528034"/>
          </a:xfrm>
          <a:prstGeom prst="rect">
            <a:avLst/>
          </a:prstGeom>
          <a:solidFill>
            <a:schemeClr val="tx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Date Placeholder 3"/>
          <p:cNvSpPr>
            <a:spLocks noGrp="1"/>
          </p:cNvSpPr>
          <p:nvPr>
            <p:ph type="dt" sz="half" idx="10"/>
          </p:nvPr>
        </p:nvSpPr>
        <p:spPr>
          <a:xfrm>
            <a:off x="133463" y="6492875"/>
            <a:ext cx="2743200" cy="365125"/>
          </a:xfrm>
          <a:prstGeom prst="rect">
            <a:avLst/>
          </a:prstGeom>
        </p:spPr>
        <p:txBody>
          <a:bodyPr/>
          <a:lstStyle>
            <a:lvl1pPr>
              <a:defRPr lang="en-US" sz="1200" kern="1200" dirty="0">
                <a:solidFill>
                  <a:schemeClr val="bg1"/>
                </a:solidFill>
                <a:latin typeface="+mn-lt"/>
                <a:ea typeface="+mn-ea"/>
                <a:cs typeface="+mn-cs"/>
              </a:defRPr>
            </a:lvl1pPr>
          </a:lstStyle>
          <a:p>
            <a:endParaRPr lang="en-US" dirty="0"/>
          </a:p>
        </p:txBody>
      </p:sp>
      <p:sp>
        <p:nvSpPr>
          <p:cNvPr id="6" name="Slide Number Placeholder 5"/>
          <p:cNvSpPr>
            <a:spLocks noGrp="1"/>
          </p:cNvSpPr>
          <p:nvPr>
            <p:ph type="sldNum" sz="quarter" idx="12"/>
          </p:nvPr>
        </p:nvSpPr>
        <p:spPr>
          <a:xfrm>
            <a:off x="11648661" y="6492875"/>
            <a:ext cx="409876" cy="210784"/>
          </a:xfrm>
        </p:spPr>
        <p:txBody>
          <a:bodyPr lIns="0" tIns="0" rIns="0" bIns="0" anchor="b" anchorCtr="0"/>
          <a:lstStyle>
            <a:lvl1pPr algn="ctr">
              <a:defRPr>
                <a:solidFill>
                  <a:schemeClr val="bg1"/>
                </a:solidFill>
              </a:defRPr>
            </a:lvl1pPr>
          </a:lstStyle>
          <a:p>
            <a:fld id="{DB15D044-B35F-4A77-B573-9EB4C86BF88C}" type="slidenum">
              <a:rPr lang="en-US" smtClean="0"/>
              <a:pPr/>
              <a:t>‹#›</a:t>
            </a:fld>
            <a:endParaRPr lang="en-US" dirty="0"/>
          </a:p>
        </p:txBody>
      </p:sp>
      <p:sp>
        <p:nvSpPr>
          <p:cNvPr id="12" name="Title 1"/>
          <p:cNvSpPr>
            <a:spLocks noGrp="1"/>
          </p:cNvSpPr>
          <p:nvPr>
            <p:ph type="ctrTitle" hasCustomPrompt="1"/>
          </p:nvPr>
        </p:nvSpPr>
        <p:spPr>
          <a:xfrm>
            <a:off x="924128" y="2507443"/>
            <a:ext cx="10343745" cy="2035681"/>
          </a:xfrm>
          <a:prstGeom prst="rect">
            <a:avLst/>
          </a:prstGeom>
        </p:spPr>
        <p:txBody>
          <a:bodyPr anchor="b" anchorCtr="0">
            <a:normAutofit/>
          </a:bodyPr>
          <a:lstStyle>
            <a:lvl1pPr algn="l">
              <a:defRPr lang="en-US" sz="4400" b="0" kern="1200" dirty="0">
                <a:solidFill>
                  <a:schemeClr val="tx1"/>
                </a:solidFill>
                <a:latin typeface="Corbel" panose="020B0503020204020204" pitchFamily="34" charset="0"/>
                <a:ea typeface="+mn-ea"/>
                <a:cs typeface="+mn-cs"/>
              </a:defRPr>
            </a:lvl1pPr>
          </a:lstStyle>
          <a:p>
            <a:r>
              <a:rPr lang="en-US" dirty="0"/>
              <a:t>Click To Edit</a:t>
            </a:r>
            <a:br>
              <a:rPr lang="en-US" dirty="0"/>
            </a:br>
            <a:r>
              <a:rPr lang="en-US" dirty="0"/>
              <a:t>Section Title Slide</a:t>
            </a: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9896273" y="6457011"/>
            <a:ext cx="1371600" cy="299803"/>
          </a:xfrm>
          <a:prstGeom prst="rect">
            <a:avLst/>
          </a:prstGeom>
        </p:spPr>
      </p:pic>
      <p:sp>
        <p:nvSpPr>
          <p:cNvPr id="16" name="Date Placeholder 3"/>
          <p:cNvSpPr txBox="1">
            <a:spLocks/>
          </p:cNvSpPr>
          <p:nvPr userDrawn="1"/>
        </p:nvSpPr>
        <p:spPr>
          <a:xfrm>
            <a:off x="874297" y="6461842"/>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lang="en-US" sz="1200" kern="1200" dirty="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cxnSp>
        <p:nvCxnSpPr>
          <p:cNvPr id="3" name="Straight Connector 2">
            <a:extLst>
              <a:ext uri="{FF2B5EF4-FFF2-40B4-BE49-F238E27FC236}">
                <a16:creationId xmlns:a16="http://schemas.microsoft.com/office/drawing/2014/main" id="{C8492053-696D-4648-A449-DF11C4B9D65A}"/>
              </a:ext>
            </a:extLst>
          </p:cNvPr>
          <p:cNvCxnSpPr/>
          <p:nvPr userDrawn="1"/>
        </p:nvCxnSpPr>
        <p:spPr>
          <a:xfrm>
            <a:off x="11454682" y="6457011"/>
            <a:ext cx="0" cy="299803"/>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1057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8" name="Rectangle 7"/>
          <p:cNvSpPr/>
          <p:nvPr userDrawn="1"/>
        </p:nvSpPr>
        <p:spPr>
          <a:xfrm>
            <a:off x="0" y="0"/>
            <a:ext cx="12192000" cy="6858000"/>
          </a:xfrm>
          <a:prstGeom prst="rect">
            <a:avLst/>
          </a:prstGeom>
          <a:solidFill>
            <a:schemeClr val="tx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Date Placeholder 3"/>
          <p:cNvSpPr>
            <a:spLocks noGrp="1"/>
          </p:cNvSpPr>
          <p:nvPr>
            <p:ph type="dt" sz="half" idx="10"/>
          </p:nvPr>
        </p:nvSpPr>
        <p:spPr>
          <a:xfrm>
            <a:off x="133463" y="6492875"/>
            <a:ext cx="2743200" cy="365125"/>
          </a:xfrm>
          <a:prstGeom prst="rect">
            <a:avLst/>
          </a:prstGeom>
        </p:spPr>
        <p:txBody>
          <a:bodyPr/>
          <a:lstStyle>
            <a:lvl1pPr>
              <a:defRPr lang="en-US" sz="1200" kern="1200" dirty="0">
                <a:solidFill>
                  <a:schemeClr val="bg1"/>
                </a:solidFill>
                <a:latin typeface="+mn-lt"/>
                <a:ea typeface="+mn-ea"/>
                <a:cs typeface="+mn-cs"/>
              </a:defRPr>
            </a:lvl1pPr>
          </a:lstStyle>
          <a:p>
            <a:endParaRPr lang="en-US" dirty="0"/>
          </a:p>
        </p:txBody>
      </p:sp>
      <p:sp>
        <p:nvSpPr>
          <p:cNvPr id="6" name="Slide Number Placeholder 5"/>
          <p:cNvSpPr>
            <a:spLocks noGrp="1"/>
          </p:cNvSpPr>
          <p:nvPr>
            <p:ph type="sldNum" sz="quarter" idx="12"/>
          </p:nvPr>
        </p:nvSpPr>
        <p:spPr>
          <a:xfrm>
            <a:off x="11648661" y="6492875"/>
            <a:ext cx="409876" cy="210784"/>
          </a:xfrm>
        </p:spPr>
        <p:txBody>
          <a:bodyPr lIns="0" tIns="0" rIns="0" bIns="0" anchor="b" anchorCtr="0"/>
          <a:lstStyle>
            <a:lvl1pPr algn="ctr">
              <a:defRPr>
                <a:solidFill>
                  <a:schemeClr val="bg1"/>
                </a:solidFill>
              </a:defRPr>
            </a:lvl1pPr>
          </a:lstStyle>
          <a:p>
            <a:fld id="{DB15D044-B35F-4A77-B573-9EB4C86BF88C}" type="slidenum">
              <a:rPr lang="en-US" smtClean="0"/>
              <a:pPr/>
              <a:t>‹#›</a:t>
            </a:fld>
            <a:endParaRPr lang="en-US" dirty="0"/>
          </a:p>
        </p:txBody>
      </p:sp>
      <p:sp>
        <p:nvSpPr>
          <p:cNvPr id="12" name="Title 1"/>
          <p:cNvSpPr>
            <a:spLocks noGrp="1"/>
          </p:cNvSpPr>
          <p:nvPr>
            <p:ph type="ctrTitle" hasCustomPrompt="1"/>
          </p:nvPr>
        </p:nvSpPr>
        <p:spPr>
          <a:xfrm>
            <a:off x="924128" y="2507443"/>
            <a:ext cx="10343745" cy="2035681"/>
          </a:xfrm>
          <a:prstGeom prst="rect">
            <a:avLst/>
          </a:prstGeom>
        </p:spPr>
        <p:txBody>
          <a:bodyPr anchor="b" anchorCtr="0">
            <a:normAutofit/>
          </a:bodyPr>
          <a:lstStyle>
            <a:lvl1pPr algn="l">
              <a:defRPr lang="en-US" sz="4400" b="0" kern="1200" dirty="0">
                <a:solidFill>
                  <a:schemeClr val="bg1"/>
                </a:solidFill>
                <a:latin typeface="Corbel" panose="020B0503020204020204" pitchFamily="34" charset="0"/>
                <a:ea typeface="+mn-ea"/>
                <a:cs typeface="+mn-cs"/>
              </a:defRPr>
            </a:lvl1pPr>
          </a:lstStyle>
          <a:p>
            <a:r>
              <a:rPr lang="en-US" dirty="0"/>
              <a:t>Click To Edit</a:t>
            </a:r>
            <a:br>
              <a:rPr lang="en-US" dirty="0"/>
            </a:br>
            <a:r>
              <a:rPr lang="en-US" dirty="0"/>
              <a:t>Section Title Slide</a:t>
            </a: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9896273" y="6457011"/>
            <a:ext cx="1371600" cy="299803"/>
          </a:xfrm>
          <a:prstGeom prst="rect">
            <a:avLst/>
          </a:prstGeom>
        </p:spPr>
      </p:pic>
      <p:sp>
        <p:nvSpPr>
          <p:cNvPr id="16" name="Date Placeholder 3"/>
          <p:cNvSpPr txBox="1">
            <a:spLocks/>
          </p:cNvSpPr>
          <p:nvPr userDrawn="1"/>
        </p:nvSpPr>
        <p:spPr>
          <a:xfrm>
            <a:off x="874297" y="6461842"/>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lang="en-US" sz="1200" kern="1200" dirty="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cxnSp>
        <p:nvCxnSpPr>
          <p:cNvPr id="3" name="Straight Connector 2">
            <a:extLst>
              <a:ext uri="{FF2B5EF4-FFF2-40B4-BE49-F238E27FC236}">
                <a16:creationId xmlns:a16="http://schemas.microsoft.com/office/drawing/2014/main" id="{C8492053-696D-4648-A449-DF11C4B9D65A}"/>
              </a:ext>
            </a:extLst>
          </p:cNvPr>
          <p:cNvCxnSpPr/>
          <p:nvPr userDrawn="1"/>
        </p:nvCxnSpPr>
        <p:spPr>
          <a:xfrm>
            <a:off x="11454682" y="6457011"/>
            <a:ext cx="0" cy="299803"/>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0687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790298"/>
            <a:ext cx="5181600" cy="4026739"/>
          </a:xfrm>
          <a:prstGeom prst="rect">
            <a:avLst/>
          </a:prstGeom>
        </p:spPr>
        <p:txBody>
          <a:bodyPr/>
          <a:lstStyle>
            <a:lvl1pPr>
              <a:defRPr>
                <a:solidFill>
                  <a:schemeClr val="tx1"/>
                </a:solidFill>
                <a:latin typeface="Corbel" panose="020B0503020204020204" pitchFamily="34" charset="0"/>
              </a:defRPr>
            </a:lvl1pPr>
            <a:lvl2pPr>
              <a:defRPr>
                <a:solidFill>
                  <a:schemeClr val="tx1"/>
                </a:solidFill>
                <a:latin typeface="Corbel" panose="020B0503020204020204" pitchFamily="34" charset="0"/>
              </a:defRPr>
            </a:lvl2pPr>
            <a:lvl3pPr>
              <a:defRPr>
                <a:solidFill>
                  <a:schemeClr val="tx1"/>
                </a:solidFill>
                <a:latin typeface="Corbel" panose="020B0503020204020204" pitchFamily="34" charset="0"/>
              </a:defRPr>
            </a:lvl3pPr>
            <a:lvl4pPr>
              <a:defRPr>
                <a:solidFill>
                  <a:schemeClr val="tx1"/>
                </a:solidFill>
                <a:latin typeface="Corbel" panose="020B0503020204020204" pitchFamily="34" charset="0"/>
              </a:defRPr>
            </a:lvl4pPr>
            <a:lvl5pPr>
              <a:defRPr>
                <a:solidFill>
                  <a:schemeClr val="tx1"/>
                </a:solidFill>
                <a:latin typeface="Corbel" panose="020B05030202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790298"/>
            <a:ext cx="5181600" cy="4026739"/>
          </a:xfrm>
          <a:prstGeom prst="rect">
            <a:avLst/>
          </a:prstGeom>
        </p:spPr>
        <p:txBody>
          <a:bodyPr/>
          <a:lstStyle>
            <a:lvl1pPr>
              <a:defRPr>
                <a:solidFill>
                  <a:schemeClr val="tx1"/>
                </a:solidFill>
                <a:latin typeface="Corbel" panose="020B0503020204020204" pitchFamily="34" charset="0"/>
              </a:defRPr>
            </a:lvl1pPr>
            <a:lvl2pPr>
              <a:defRPr>
                <a:solidFill>
                  <a:schemeClr val="tx1"/>
                </a:solidFill>
                <a:latin typeface="Corbel" panose="020B0503020204020204" pitchFamily="34" charset="0"/>
              </a:defRPr>
            </a:lvl2pPr>
            <a:lvl3pPr>
              <a:defRPr>
                <a:solidFill>
                  <a:schemeClr val="tx1"/>
                </a:solidFill>
                <a:latin typeface="Corbel" panose="020B0503020204020204" pitchFamily="34" charset="0"/>
              </a:defRPr>
            </a:lvl3pPr>
            <a:lvl4pPr>
              <a:defRPr>
                <a:solidFill>
                  <a:schemeClr val="tx1"/>
                </a:solidFill>
                <a:latin typeface="Corbel" panose="020B0503020204020204" pitchFamily="34" charset="0"/>
              </a:defRPr>
            </a:lvl4pPr>
            <a:lvl5pPr>
              <a:defRPr>
                <a:solidFill>
                  <a:schemeClr val="tx1"/>
                </a:solidFill>
                <a:latin typeface="Corbel" panose="020B05030202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p:cNvSpPr>
            <a:spLocks noGrp="1"/>
          </p:cNvSpPr>
          <p:nvPr>
            <p:ph type="title" hasCustomPrompt="1"/>
          </p:nvPr>
        </p:nvSpPr>
        <p:spPr>
          <a:xfrm>
            <a:off x="838200" y="719376"/>
            <a:ext cx="10256095" cy="643174"/>
          </a:xfrm>
          <a:prstGeom prst="rect">
            <a:avLst/>
          </a:prstGeom>
        </p:spPr>
        <p:txBody>
          <a:bodyPr lIns="0" anchor="b" anchorCtr="0"/>
          <a:lstStyle>
            <a:lvl1pPr algn="l">
              <a:defRPr baseline="0">
                <a:solidFill>
                  <a:schemeClr val="tx1"/>
                </a:solidFill>
                <a:latin typeface="Corbel" panose="020B0503020204020204" pitchFamily="34" charset="0"/>
              </a:defRPr>
            </a:lvl1pPr>
          </a:lstStyle>
          <a:p>
            <a:r>
              <a:rPr lang="en-US" dirty="0"/>
              <a:t>Title Here</a:t>
            </a:r>
          </a:p>
        </p:txBody>
      </p:sp>
      <p:sp>
        <p:nvSpPr>
          <p:cNvPr id="10" name="Rectangle 9">
            <a:extLst>
              <a:ext uri="{FF2B5EF4-FFF2-40B4-BE49-F238E27FC236}">
                <a16:creationId xmlns:a16="http://schemas.microsoft.com/office/drawing/2014/main" id="{80BFFD44-3F4C-464A-8E30-063D1C45F184}"/>
              </a:ext>
            </a:extLst>
          </p:cNvPr>
          <p:cNvSpPr/>
          <p:nvPr userDrawn="1"/>
        </p:nvSpPr>
        <p:spPr>
          <a:xfrm>
            <a:off x="0" y="6329966"/>
            <a:ext cx="12192000" cy="528034"/>
          </a:xfrm>
          <a:prstGeom prst="rect">
            <a:avLst/>
          </a:prstGeom>
          <a:solidFill>
            <a:schemeClr val="tx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Date Placeholder 3">
            <a:extLst>
              <a:ext uri="{FF2B5EF4-FFF2-40B4-BE49-F238E27FC236}">
                <a16:creationId xmlns:a16="http://schemas.microsoft.com/office/drawing/2014/main" id="{25AFDB63-0EC0-BC46-A3AA-58397C05CDF6}"/>
              </a:ext>
            </a:extLst>
          </p:cNvPr>
          <p:cNvSpPr>
            <a:spLocks noGrp="1"/>
          </p:cNvSpPr>
          <p:nvPr>
            <p:ph type="dt" sz="half" idx="10"/>
          </p:nvPr>
        </p:nvSpPr>
        <p:spPr>
          <a:xfrm>
            <a:off x="133463" y="6492875"/>
            <a:ext cx="2743200" cy="365125"/>
          </a:xfrm>
          <a:prstGeom prst="rect">
            <a:avLst/>
          </a:prstGeom>
        </p:spPr>
        <p:txBody>
          <a:bodyPr/>
          <a:lstStyle>
            <a:lvl1pPr>
              <a:defRPr lang="en-US" sz="1200" kern="1200" dirty="0">
                <a:solidFill>
                  <a:schemeClr val="bg1"/>
                </a:solidFill>
                <a:latin typeface="+mn-lt"/>
                <a:ea typeface="+mn-ea"/>
                <a:cs typeface="+mn-cs"/>
              </a:defRPr>
            </a:lvl1pPr>
          </a:lstStyle>
          <a:p>
            <a:endParaRPr lang="en-US" dirty="0"/>
          </a:p>
        </p:txBody>
      </p:sp>
      <p:sp>
        <p:nvSpPr>
          <p:cNvPr id="18" name="Slide Number Placeholder 5">
            <a:extLst>
              <a:ext uri="{FF2B5EF4-FFF2-40B4-BE49-F238E27FC236}">
                <a16:creationId xmlns:a16="http://schemas.microsoft.com/office/drawing/2014/main" id="{D311F89A-4E62-3B4E-BFD8-B0424F97ABED}"/>
              </a:ext>
            </a:extLst>
          </p:cNvPr>
          <p:cNvSpPr>
            <a:spLocks noGrp="1"/>
          </p:cNvSpPr>
          <p:nvPr>
            <p:ph type="sldNum" sz="quarter" idx="12"/>
          </p:nvPr>
        </p:nvSpPr>
        <p:spPr>
          <a:xfrm>
            <a:off x="11648661" y="6492875"/>
            <a:ext cx="409876" cy="210784"/>
          </a:xfrm>
        </p:spPr>
        <p:txBody>
          <a:bodyPr lIns="0" tIns="0" rIns="0" bIns="0" anchor="b" anchorCtr="0"/>
          <a:lstStyle>
            <a:lvl1pPr algn="ctr">
              <a:defRPr>
                <a:solidFill>
                  <a:schemeClr val="bg1"/>
                </a:solidFill>
              </a:defRPr>
            </a:lvl1pPr>
          </a:lstStyle>
          <a:p>
            <a:fld id="{DB15D044-B35F-4A77-B573-9EB4C86BF88C}" type="slidenum">
              <a:rPr lang="en-US" smtClean="0"/>
              <a:pPr/>
              <a:t>‹#›</a:t>
            </a:fld>
            <a:endParaRPr lang="en-US" dirty="0"/>
          </a:p>
        </p:txBody>
      </p:sp>
      <p:pic>
        <p:nvPicPr>
          <p:cNvPr id="19" name="Picture 18">
            <a:extLst>
              <a:ext uri="{FF2B5EF4-FFF2-40B4-BE49-F238E27FC236}">
                <a16:creationId xmlns:a16="http://schemas.microsoft.com/office/drawing/2014/main" id="{8F9DB055-C883-4447-8240-2C27BB8F2793}"/>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9896273" y="6457011"/>
            <a:ext cx="1371600" cy="299803"/>
          </a:xfrm>
          <a:prstGeom prst="rect">
            <a:avLst/>
          </a:prstGeom>
        </p:spPr>
      </p:pic>
      <p:sp>
        <p:nvSpPr>
          <p:cNvPr id="20" name="Date Placeholder 3">
            <a:extLst>
              <a:ext uri="{FF2B5EF4-FFF2-40B4-BE49-F238E27FC236}">
                <a16:creationId xmlns:a16="http://schemas.microsoft.com/office/drawing/2014/main" id="{F262D694-673D-D44D-B673-A071D435A7D2}"/>
              </a:ext>
            </a:extLst>
          </p:cNvPr>
          <p:cNvSpPr txBox="1">
            <a:spLocks/>
          </p:cNvSpPr>
          <p:nvPr userDrawn="1"/>
        </p:nvSpPr>
        <p:spPr>
          <a:xfrm>
            <a:off x="874297" y="6461842"/>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lang="en-US" sz="1200" kern="1200" dirty="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cxnSp>
        <p:nvCxnSpPr>
          <p:cNvPr id="21" name="Straight Connector 20">
            <a:extLst>
              <a:ext uri="{FF2B5EF4-FFF2-40B4-BE49-F238E27FC236}">
                <a16:creationId xmlns:a16="http://schemas.microsoft.com/office/drawing/2014/main" id="{1CF527F5-5406-934E-A831-10D5EBB3B4AE}"/>
              </a:ext>
            </a:extLst>
          </p:cNvPr>
          <p:cNvCxnSpPr/>
          <p:nvPr userDrawn="1"/>
        </p:nvCxnSpPr>
        <p:spPr>
          <a:xfrm>
            <a:off x="11454682" y="6457011"/>
            <a:ext cx="0" cy="299803"/>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C3B7124B-F842-424D-BEC2-8CA58074FCEB}"/>
              </a:ext>
            </a:extLst>
          </p:cNvPr>
          <p:cNvCxnSpPr/>
          <p:nvPr userDrawn="1"/>
        </p:nvCxnSpPr>
        <p:spPr>
          <a:xfrm>
            <a:off x="839788" y="1557406"/>
            <a:ext cx="604001"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65939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0BFFD44-3F4C-464A-8E30-063D1C45F184}"/>
              </a:ext>
            </a:extLst>
          </p:cNvPr>
          <p:cNvSpPr/>
          <p:nvPr userDrawn="1"/>
        </p:nvSpPr>
        <p:spPr>
          <a:xfrm>
            <a:off x="0" y="0"/>
            <a:ext cx="12192000" cy="6858000"/>
          </a:xfrm>
          <a:prstGeom prst="rect">
            <a:avLst/>
          </a:prstGeom>
          <a:solidFill>
            <a:schemeClr val="tx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Date Placeholder 3">
            <a:extLst>
              <a:ext uri="{FF2B5EF4-FFF2-40B4-BE49-F238E27FC236}">
                <a16:creationId xmlns:a16="http://schemas.microsoft.com/office/drawing/2014/main" id="{25AFDB63-0EC0-BC46-A3AA-58397C05CDF6}"/>
              </a:ext>
            </a:extLst>
          </p:cNvPr>
          <p:cNvSpPr>
            <a:spLocks noGrp="1"/>
          </p:cNvSpPr>
          <p:nvPr>
            <p:ph type="dt" sz="half" idx="10"/>
          </p:nvPr>
        </p:nvSpPr>
        <p:spPr>
          <a:xfrm>
            <a:off x="133463" y="6492875"/>
            <a:ext cx="2743200" cy="365125"/>
          </a:xfrm>
          <a:prstGeom prst="rect">
            <a:avLst/>
          </a:prstGeom>
        </p:spPr>
        <p:txBody>
          <a:bodyPr/>
          <a:lstStyle>
            <a:lvl1pPr>
              <a:defRPr lang="en-US" sz="1200" kern="1200" dirty="0">
                <a:solidFill>
                  <a:schemeClr val="bg1"/>
                </a:solidFill>
                <a:latin typeface="+mn-lt"/>
                <a:ea typeface="+mn-ea"/>
                <a:cs typeface="+mn-cs"/>
              </a:defRPr>
            </a:lvl1pPr>
          </a:lstStyle>
          <a:p>
            <a:endParaRPr lang="en-US" dirty="0"/>
          </a:p>
        </p:txBody>
      </p:sp>
      <p:sp>
        <p:nvSpPr>
          <p:cNvPr id="18" name="Slide Number Placeholder 5">
            <a:extLst>
              <a:ext uri="{FF2B5EF4-FFF2-40B4-BE49-F238E27FC236}">
                <a16:creationId xmlns:a16="http://schemas.microsoft.com/office/drawing/2014/main" id="{D311F89A-4E62-3B4E-BFD8-B0424F97ABED}"/>
              </a:ext>
            </a:extLst>
          </p:cNvPr>
          <p:cNvSpPr>
            <a:spLocks noGrp="1"/>
          </p:cNvSpPr>
          <p:nvPr>
            <p:ph type="sldNum" sz="quarter" idx="12"/>
          </p:nvPr>
        </p:nvSpPr>
        <p:spPr>
          <a:xfrm>
            <a:off x="11648661" y="6492875"/>
            <a:ext cx="409876" cy="210784"/>
          </a:xfrm>
        </p:spPr>
        <p:txBody>
          <a:bodyPr lIns="0" tIns="0" rIns="0" bIns="0" anchor="b" anchorCtr="0"/>
          <a:lstStyle>
            <a:lvl1pPr algn="ctr">
              <a:defRPr>
                <a:solidFill>
                  <a:schemeClr val="bg1"/>
                </a:solidFill>
              </a:defRPr>
            </a:lvl1pPr>
          </a:lstStyle>
          <a:p>
            <a:fld id="{DB15D044-B35F-4A77-B573-9EB4C86BF88C}" type="slidenum">
              <a:rPr lang="en-US" smtClean="0"/>
              <a:pPr/>
              <a:t>‹#›</a:t>
            </a:fld>
            <a:endParaRPr lang="en-US" dirty="0"/>
          </a:p>
        </p:txBody>
      </p:sp>
      <p:pic>
        <p:nvPicPr>
          <p:cNvPr id="19" name="Picture 18">
            <a:extLst>
              <a:ext uri="{FF2B5EF4-FFF2-40B4-BE49-F238E27FC236}">
                <a16:creationId xmlns:a16="http://schemas.microsoft.com/office/drawing/2014/main" id="{8F9DB055-C883-4447-8240-2C27BB8F2793}"/>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9896273" y="6457011"/>
            <a:ext cx="1371600" cy="299803"/>
          </a:xfrm>
          <a:prstGeom prst="rect">
            <a:avLst/>
          </a:prstGeom>
        </p:spPr>
      </p:pic>
      <p:sp>
        <p:nvSpPr>
          <p:cNvPr id="20" name="Date Placeholder 3">
            <a:extLst>
              <a:ext uri="{FF2B5EF4-FFF2-40B4-BE49-F238E27FC236}">
                <a16:creationId xmlns:a16="http://schemas.microsoft.com/office/drawing/2014/main" id="{F262D694-673D-D44D-B673-A071D435A7D2}"/>
              </a:ext>
            </a:extLst>
          </p:cNvPr>
          <p:cNvSpPr txBox="1">
            <a:spLocks/>
          </p:cNvSpPr>
          <p:nvPr userDrawn="1"/>
        </p:nvSpPr>
        <p:spPr>
          <a:xfrm>
            <a:off x="874297" y="6461842"/>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lang="en-US" sz="1200" kern="1200" dirty="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cxnSp>
        <p:nvCxnSpPr>
          <p:cNvPr id="21" name="Straight Connector 20">
            <a:extLst>
              <a:ext uri="{FF2B5EF4-FFF2-40B4-BE49-F238E27FC236}">
                <a16:creationId xmlns:a16="http://schemas.microsoft.com/office/drawing/2014/main" id="{1CF527F5-5406-934E-A831-10D5EBB3B4AE}"/>
              </a:ext>
            </a:extLst>
          </p:cNvPr>
          <p:cNvCxnSpPr/>
          <p:nvPr userDrawn="1"/>
        </p:nvCxnSpPr>
        <p:spPr>
          <a:xfrm>
            <a:off x="11454682" y="6457011"/>
            <a:ext cx="0" cy="299803"/>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Content Placeholder 2">
            <a:extLst>
              <a:ext uri="{FF2B5EF4-FFF2-40B4-BE49-F238E27FC236}">
                <a16:creationId xmlns:a16="http://schemas.microsoft.com/office/drawing/2014/main" id="{2128D9B9-2CA9-C04E-B854-6440142DE32F}"/>
              </a:ext>
            </a:extLst>
          </p:cNvPr>
          <p:cNvSpPr>
            <a:spLocks noGrp="1"/>
          </p:cNvSpPr>
          <p:nvPr>
            <p:ph sz="half" idx="1"/>
          </p:nvPr>
        </p:nvSpPr>
        <p:spPr>
          <a:xfrm>
            <a:off x="838200" y="1790298"/>
            <a:ext cx="5181600" cy="4026739"/>
          </a:xfrm>
          <a:prstGeom prst="rect">
            <a:avLst/>
          </a:prstGeom>
        </p:spPr>
        <p:txBody>
          <a:bodyPr/>
          <a:lstStyle>
            <a:lvl1pPr>
              <a:defRPr>
                <a:solidFill>
                  <a:schemeClr val="bg1"/>
                </a:solidFill>
                <a:latin typeface="Corbel" panose="020B0503020204020204" pitchFamily="34" charset="0"/>
              </a:defRPr>
            </a:lvl1pPr>
            <a:lvl2pPr>
              <a:defRPr>
                <a:solidFill>
                  <a:schemeClr val="bg1"/>
                </a:solidFill>
                <a:latin typeface="Corbel" panose="020B0503020204020204" pitchFamily="34" charset="0"/>
              </a:defRPr>
            </a:lvl2pPr>
            <a:lvl3pPr>
              <a:defRPr>
                <a:solidFill>
                  <a:schemeClr val="bg1"/>
                </a:solidFill>
                <a:latin typeface="Corbel" panose="020B0503020204020204" pitchFamily="34" charset="0"/>
              </a:defRPr>
            </a:lvl3pPr>
            <a:lvl4pPr>
              <a:defRPr>
                <a:solidFill>
                  <a:schemeClr val="bg1"/>
                </a:solidFill>
                <a:latin typeface="Corbel" panose="020B0503020204020204" pitchFamily="34" charset="0"/>
              </a:defRPr>
            </a:lvl4pPr>
            <a:lvl5pPr>
              <a:defRPr>
                <a:solidFill>
                  <a:schemeClr val="bg1"/>
                </a:solidFill>
                <a:latin typeface="Corbel" panose="020B05030202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3">
            <a:extLst>
              <a:ext uri="{FF2B5EF4-FFF2-40B4-BE49-F238E27FC236}">
                <a16:creationId xmlns:a16="http://schemas.microsoft.com/office/drawing/2014/main" id="{D444E1D4-3494-614A-BDEE-12805A010365}"/>
              </a:ext>
            </a:extLst>
          </p:cNvPr>
          <p:cNvSpPr>
            <a:spLocks noGrp="1"/>
          </p:cNvSpPr>
          <p:nvPr>
            <p:ph sz="half" idx="2"/>
          </p:nvPr>
        </p:nvSpPr>
        <p:spPr>
          <a:xfrm>
            <a:off x="6172200" y="1790298"/>
            <a:ext cx="5181600" cy="4026739"/>
          </a:xfrm>
          <a:prstGeom prst="rect">
            <a:avLst/>
          </a:prstGeom>
        </p:spPr>
        <p:txBody>
          <a:bodyPr/>
          <a:lstStyle>
            <a:lvl1pPr>
              <a:defRPr>
                <a:solidFill>
                  <a:schemeClr val="bg1"/>
                </a:solidFill>
                <a:latin typeface="Corbel" panose="020B0503020204020204" pitchFamily="34" charset="0"/>
              </a:defRPr>
            </a:lvl1pPr>
            <a:lvl2pPr>
              <a:defRPr>
                <a:solidFill>
                  <a:schemeClr val="bg1"/>
                </a:solidFill>
                <a:latin typeface="Corbel" panose="020B0503020204020204" pitchFamily="34" charset="0"/>
              </a:defRPr>
            </a:lvl2pPr>
            <a:lvl3pPr>
              <a:defRPr>
                <a:solidFill>
                  <a:schemeClr val="bg1"/>
                </a:solidFill>
                <a:latin typeface="Corbel" panose="020B0503020204020204" pitchFamily="34" charset="0"/>
              </a:defRPr>
            </a:lvl3pPr>
            <a:lvl4pPr>
              <a:defRPr>
                <a:solidFill>
                  <a:schemeClr val="bg1"/>
                </a:solidFill>
                <a:latin typeface="Corbel" panose="020B0503020204020204" pitchFamily="34" charset="0"/>
              </a:defRPr>
            </a:lvl4pPr>
            <a:lvl5pPr>
              <a:defRPr>
                <a:solidFill>
                  <a:schemeClr val="bg1"/>
                </a:solidFill>
                <a:latin typeface="Corbel" panose="020B05030202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Title 1">
            <a:extLst>
              <a:ext uri="{FF2B5EF4-FFF2-40B4-BE49-F238E27FC236}">
                <a16:creationId xmlns:a16="http://schemas.microsoft.com/office/drawing/2014/main" id="{3192D63D-A1E9-6C4F-A804-70B0B2A2664F}"/>
              </a:ext>
            </a:extLst>
          </p:cNvPr>
          <p:cNvSpPr>
            <a:spLocks noGrp="1"/>
          </p:cNvSpPr>
          <p:nvPr>
            <p:ph type="title" hasCustomPrompt="1"/>
          </p:nvPr>
        </p:nvSpPr>
        <p:spPr>
          <a:xfrm>
            <a:off x="838200" y="719376"/>
            <a:ext cx="10256095" cy="643174"/>
          </a:xfrm>
          <a:prstGeom prst="rect">
            <a:avLst/>
          </a:prstGeom>
        </p:spPr>
        <p:txBody>
          <a:bodyPr lIns="0" anchor="b" anchorCtr="0"/>
          <a:lstStyle>
            <a:lvl1pPr algn="l">
              <a:defRPr baseline="0">
                <a:solidFill>
                  <a:schemeClr val="bg1"/>
                </a:solidFill>
                <a:latin typeface="Corbel" panose="020B0503020204020204" pitchFamily="34" charset="0"/>
              </a:defRPr>
            </a:lvl1pPr>
          </a:lstStyle>
          <a:p>
            <a:r>
              <a:rPr lang="en-US" dirty="0"/>
              <a:t>Title Here</a:t>
            </a:r>
          </a:p>
        </p:txBody>
      </p:sp>
      <p:cxnSp>
        <p:nvCxnSpPr>
          <p:cNvPr id="17" name="Straight Connector 16">
            <a:extLst>
              <a:ext uri="{FF2B5EF4-FFF2-40B4-BE49-F238E27FC236}">
                <a16:creationId xmlns:a16="http://schemas.microsoft.com/office/drawing/2014/main" id="{E665A5E8-4D8D-0E4A-8090-ADFA8352DB19}"/>
              </a:ext>
            </a:extLst>
          </p:cNvPr>
          <p:cNvCxnSpPr/>
          <p:nvPr userDrawn="1"/>
        </p:nvCxnSpPr>
        <p:spPr>
          <a:xfrm>
            <a:off x="839788" y="1557406"/>
            <a:ext cx="604001"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83353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5183188" y="1361873"/>
            <a:ext cx="6172200" cy="4499179"/>
          </a:xfrm>
          <a:prstGeom prst="rect">
            <a:avLst/>
          </a:prstGeom>
        </p:spPr>
        <p:txBody>
          <a:bodyPr/>
          <a:lstStyle>
            <a:lvl1pPr>
              <a:defRPr sz="3200">
                <a:latin typeface="Corbel" panose="020B0503020204020204" pitchFamily="34" charset="0"/>
              </a:defRPr>
            </a:lvl1pPr>
            <a:lvl2pPr>
              <a:defRPr sz="2800">
                <a:latin typeface="Corbel" panose="020B0503020204020204" pitchFamily="34" charset="0"/>
              </a:defRPr>
            </a:lvl2pPr>
            <a:lvl3pPr>
              <a:defRPr sz="2400">
                <a:latin typeface="Corbel" panose="020B0503020204020204" pitchFamily="34" charset="0"/>
              </a:defRPr>
            </a:lvl3pPr>
            <a:lvl4pPr>
              <a:defRPr sz="2000">
                <a:latin typeface="Corbel" panose="020B0503020204020204" pitchFamily="34" charset="0"/>
              </a:defRPr>
            </a:lvl4pPr>
            <a:lvl5pPr>
              <a:defRPr sz="2000">
                <a:latin typeface="Corbel" panose="020B050302020402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atin typeface="+mj-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2" name="Title 1"/>
          <p:cNvSpPr>
            <a:spLocks noGrp="1"/>
          </p:cNvSpPr>
          <p:nvPr>
            <p:ph type="title" hasCustomPrompt="1"/>
          </p:nvPr>
        </p:nvSpPr>
        <p:spPr>
          <a:xfrm>
            <a:off x="1097706" y="365127"/>
            <a:ext cx="9996589" cy="643174"/>
          </a:xfrm>
          <a:prstGeom prst="rect">
            <a:avLst/>
          </a:prstGeom>
        </p:spPr>
        <p:txBody>
          <a:bodyPr/>
          <a:lstStyle>
            <a:lvl1pPr algn="ctr">
              <a:defRPr baseline="0">
                <a:solidFill>
                  <a:srgbClr val="262626"/>
                </a:solidFill>
                <a:latin typeface="Corbel" panose="020B0503020204020204" pitchFamily="34" charset="0"/>
              </a:defRPr>
            </a:lvl1pPr>
          </a:lstStyle>
          <a:p>
            <a:r>
              <a:rPr lang="en-US" dirty="0"/>
              <a:t>Title Here</a:t>
            </a:r>
          </a:p>
        </p:txBody>
      </p:sp>
      <p:sp>
        <p:nvSpPr>
          <p:cNvPr id="10" name="Rectangle 9">
            <a:extLst>
              <a:ext uri="{FF2B5EF4-FFF2-40B4-BE49-F238E27FC236}">
                <a16:creationId xmlns:a16="http://schemas.microsoft.com/office/drawing/2014/main" id="{1A8A67B0-9264-994B-9D95-EF800C980AEC}"/>
              </a:ext>
            </a:extLst>
          </p:cNvPr>
          <p:cNvSpPr/>
          <p:nvPr userDrawn="1"/>
        </p:nvSpPr>
        <p:spPr>
          <a:xfrm>
            <a:off x="0" y="6329966"/>
            <a:ext cx="12192000" cy="528034"/>
          </a:xfrm>
          <a:prstGeom prst="rect">
            <a:avLst/>
          </a:prstGeom>
          <a:solidFill>
            <a:schemeClr val="tx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Date Placeholder 3">
            <a:extLst>
              <a:ext uri="{FF2B5EF4-FFF2-40B4-BE49-F238E27FC236}">
                <a16:creationId xmlns:a16="http://schemas.microsoft.com/office/drawing/2014/main" id="{3D967DAE-F5A6-E643-BEED-6B9083935E76}"/>
              </a:ext>
            </a:extLst>
          </p:cNvPr>
          <p:cNvSpPr>
            <a:spLocks noGrp="1"/>
          </p:cNvSpPr>
          <p:nvPr>
            <p:ph type="dt" sz="half" idx="10"/>
          </p:nvPr>
        </p:nvSpPr>
        <p:spPr>
          <a:xfrm>
            <a:off x="133463" y="6492875"/>
            <a:ext cx="2743200" cy="365125"/>
          </a:xfrm>
          <a:prstGeom prst="rect">
            <a:avLst/>
          </a:prstGeom>
        </p:spPr>
        <p:txBody>
          <a:bodyPr/>
          <a:lstStyle>
            <a:lvl1pPr>
              <a:defRPr lang="en-US" sz="1200" kern="1200" dirty="0">
                <a:solidFill>
                  <a:schemeClr val="bg1"/>
                </a:solidFill>
                <a:latin typeface="+mn-lt"/>
                <a:ea typeface="+mn-ea"/>
                <a:cs typeface="+mn-cs"/>
              </a:defRPr>
            </a:lvl1pPr>
          </a:lstStyle>
          <a:p>
            <a:endParaRPr lang="en-US" dirty="0"/>
          </a:p>
        </p:txBody>
      </p:sp>
      <p:sp>
        <p:nvSpPr>
          <p:cNvPr id="18" name="Slide Number Placeholder 5">
            <a:extLst>
              <a:ext uri="{FF2B5EF4-FFF2-40B4-BE49-F238E27FC236}">
                <a16:creationId xmlns:a16="http://schemas.microsoft.com/office/drawing/2014/main" id="{43F75EF6-534A-7F49-B1AD-11D67F4D1741}"/>
              </a:ext>
            </a:extLst>
          </p:cNvPr>
          <p:cNvSpPr>
            <a:spLocks noGrp="1"/>
          </p:cNvSpPr>
          <p:nvPr>
            <p:ph type="sldNum" sz="quarter" idx="12"/>
          </p:nvPr>
        </p:nvSpPr>
        <p:spPr>
          <a:xfrm>
            <a:off x="11648661" y="6492875"/>
            <a:ext cx="409876" cy="210784"/>
          </a:xfrm>
        </p:spPr>
        <p:txBody>
          <a:bodyPr lIns="0" tIns="0" rIns="0" bIns="0" anchor="b" anchorCtr="0"/>
          <a:lstStyle>
            <a:lvl1pPr algn="ctr">
              <a:defRPr>
                <a:solidFill>
                  <a:schemeClr val="bg1"/>
                </a:solidFill>
              </a:defRPr>
            </a:lvl1pPr>
          </a:lstStyle>
          <a:p>
            <a:fld id="{DB15D044-B35F-4A77-B573-9EB4C86BF88C}" type="slidenum">
              <a:rPr lang="en-US" smtClean="0"/>
              <a:pPr/>
              <a:t>‹#›</a:t>
            </a:fld>
            <a:endParaRPr lang="en-US" dirty="0"/>
          </a:p>
        </p:txBody>
      </p:sp>
      <p:pic>
        <p:nvPicPr>
          <p:cNvPr id="19" name="Picture 18">
            <a:extLst>
              <a:ext uri="{FF2B5EF4-FFF2-40B4-BE49-F238E27FC236}">
                <a16:creationId xmlns:a16="http://schemas.microsoft.com/office/drawing/2014/main" id="{A6486072-3667-CF4F-A430-6C92969305F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9896273" y="6457011"/>
            <a:ext cx="1371600" cy="299803"/>
          </a:xfrm>
          <a:prstGeom prst="rect">
            <a:avLst/>
          </a:prstGeom>
        </p:spPr>
      </p:pic>
      <p:sp>
        <p:nvSpPr>
          <p:cNvPr id="20" name="Date Placeholder 3">
            <a:extLst>
              <a:ext uri="{FF2B5EF4-FFF2-40B4-BE49-F238E27FC236}">
                <a16:creationId xmlns:a16="http://schemas.microsoft.com/office/drawing/2014/main" id="{9406A81F-C5B4-8645-8DCC-9CD889DE54AB}"/>
              </a:ext>
            </a:extLst>
          </p:cNvPr>
          <p:cNvSpPr txBox="1">
            <a:spLocks/>
          </p:cNvSpPr>
          <p:nvPr userDrawn="1"/>
        </p:nvSpPr>
        <p:spPr>
          <a:xfrm>
            <a:off x="874297" y="6461842"/>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lang="en-US" sz="1200" kern="1200" dirty="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cxnSp>
        <p:nvCxnSpPr>
          <p:cNvPr id="21" name="Straight Connector 20">
            <a:extLst>
              <a:ext uri="{FF2B5EF4-FFF2-40B4-BE49-F238E27FC236}">
                <a16:creationId xmlns:a16="http://schemas.microsoft.com/office/drawing/2014/main" id="{09A7C15F-EC5C-1F41-A294-C17422DF9DD8}"/>
              </a:ext>
            </a:extLst>
          </p:cNvPr>
          <p:cNvCxnSpPr/>
          <p:nvPr userDrawn="1"/>
        </p:nvCxnSpPr>
        <p:spPr>
          <a:xfrm>
            <a:off x="11454682" y="6457011"/>
            <a:ext cx="0" cy="299803"/>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3965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A8A67B0-9264-994B-9D95-EF800C980AEC}"/>
              </a:ext>
            </a:extLst>
          </p:cNvPr>
          <p:cNvSpPr/>
          <p:nvPr userDrawn="1"/>
        </p:nvSpPr>
        <p:spPr>
          <a:xfrm>
            <a:off x="0" y="0"/>
            <a:ext cx="12192000" cy="6858000"/>
          </a:xfrm>
          <a:prstGeom prst="rect">
            <a:avLst/>
          </a:prstGeom>
          <a:solidFill>
            <a:schemeClr val="tx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Content Placeholder 2"/>
          <p:cNvSpPr>
            <a:spLocks noGrp="1"/>
          </p:cNvSpPr>
          <p:nvPr>
            <p:ph idx="1"/>
          </p:nvPr>
        </p:nvSpPr>
        <p:spPr>
          <a:xfrm>
            <a:off x="5183188" y="1361873"/>
            <a:ext cx="6172200" cy="4499179"/>
          </a:xfrm>
          <a:prstGeom prst="rect">
            <a:avLst/>
          </a:prstGeom>
        </p:spPr>
        <p:txBody>
          <a:bodyPr/>
          <a:lstStyle>
            <a:lvl1pPr>
              <a:defRPr sz="3200">
                <a:solidFill>
                  <a:schemeClr val="bg1"/>
                </a:solidFill>
                <a:latin typeface="Corbel" panose="020B0503020204020204" pitchFamily="34" charset="0"/>
              </a:defRPr>
            </a:lvl1pPr>
            <a:lvl2pPr>
              <a:defRPr sz="2800">
                <a:solidFill>
                  <a:schemeClr val="bg1"/>
                </a:solidFill>
                <a:latin typeface="Corbel" panose="020B0503020204020204" pitchFamily="34" charset="0"/>
              </a:defRPr>
            </a:lvl2pPr>
            <a:lvl3pPr>
              <a:defRPr sz="2400">
                <a:solidFill>
                  <a:schemeClr val="bg1"/>
                </a:solidFill>
                <a:latin typeface="Corbel" panose="020B0503020204020204" pitchFamily="34" charset="0"/>
              </a:defRPr>
            </a:lvl3pPr>
            <a:lvl4pPr>
              <a:defRPr sz="2000">
                <a:solidFill>
                  <a:schemeClr val="bg1"/>
                </a:solidFill>
                <a:latin typeface="Corbel" panose="020B0503020204020204" pitchFamily="34" charset="0"/>
              </a:defRPr>
            </a:lvl4pPr>
            <a:lvl5pPr>
              <a:defRPr sz="2000">
                <a:solidFill>
                  <a:schemeClr val="bg1"/>
                </a:solidFill>
                <a:latin typeface="Corbel" panose="020B050302020402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solidFill>
                  <a:schemeClr val="bg1"/>
                </a:solidFill>
                <a:latin typeface="+mj-lt"/>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2" name="Title 1"/>
          <p:cNvSpPr>
            <a:spLocks noGrp="1"/>
          </p:cNvSpPr>
          <p:nvPr>
            <p:ph type="title" hasCustomPrompt="1"/>
          </p:nvPr>
        </p:nvSpPr>
        <p:spPr>
          <a:xfrm>
            <a:off x="1097706" y="365127"/>
            <a:ext cx="9996589" cy="643174"/>
          </a:xfrm>
          <a:prstGeom prst="rect">
            <a:avLst/>
          </a:prstGeom>
        </p:spPr>
        <p:txBody>
          <a:bodyPr/>
          <a:lstStyle>
            <a:lvl1pPr algn="ctr">
              <a:defRPr baseline="0">
                <a:solidFill>
                  <a:schemeClr val="bg1"/>
                </a:solidFill>
                <a:latin typeface="Corbel" panose="020B0503020204020204" pitchFamily="34" charset="0"/>
              </a:defRPr>
            </a:lvl1pPr>
          </a:lstStyle>
          <a:p>
            <a:r>
              <a:rPr lang="en-US" dirty="0"/>
              <a:t>Title Here</a:t>
            </a:r>
          </a:p>
        </p:txBody>
      </p:sp>
      <p:sp>
        <p:nvSpPr>
          <p:cNvPr id="11" name="Date Placeholder 3">
            <a:extLst>
              <a:ext uri="{FF2B5EF4-FFF2-40B4-BE49-F238E27FC236}">
                <a16:creationId xmlns:a16="http://schemas.microsoft.com/office/drawing/2014/main" id="{3D967DAE-F5A6-E643-BEED-6B9083935E76}"/>
              </a:ext>
            </a:extLst>
          </p:cNvPr>
          <p:cNvSpPr>
            <a:spLocks noGrp="1"/>
          </p:cNvSpPr>
          <p:nvPr>
            <p:ph type="dt" sz="half" idx="10"/>
          </p:nvPr>
        </p:nvSpPr>
        <p:spPr>
          <a:xfrm>
            <a:off x="133463" y="6492875"/>
            <a:ext cx="2743200" cy="365125"/>
          </a:xfrm>
          <a:prstGeom prst="rect">
            <a:avLst/>
          </a:prstGeom>
        </p:spPr>
        <p:txBody>
          <a:bodyPr/>
          <a:lstStyle>
            <a:lvl1pPr>
              <a:defRPr lang="en-US" sz="1200" kern="1200" dirty="0">
                <a:solidFill>
                  <a:schemeClr val="bg1"/>
                </a:solidFill>
                <a:latin typeface="+mn-lt"/>
                <a:ea typeface="+mn-ea"/>
                <a:cs typeface="+mn-cs"/>
              </a:defRPr>
            </a:lvl1pPr>
          </a:lstStyle>
          <a:p>
            <a:endParaRPr lang="en-US" dirty="0"/>
          </a:p>
        </p:txBody>
      </p:sp>
      <p:sp>
        <p:nvSpPr>
          <p:cNvPr id="18" name="Slide Number Placeholder 5">
            <a:extLst>
              <a:ext uri="{FF2B5EF4-FFF2-40B4-BE49-F238E27FC236}">
                <a16:creationId xmlns:a16="http://schemas.microsoft.com/office/drawing/2014/main" id="{43F75EF6-534A-7F49-B1AD-11D67F4D1741}"/>
              </a:ext>
            </a:extLst>
          </p:cNvPr>
          <p:cNvSpPr>
            <a:spLocks noGrp="1"/>
          </p:cNvSpPr>
          <p:nvPr>
            <p:ph type="sldNum" sz="quarter" idx="12"/>
          </p:nvPr>
        </p:nvSpPr>
        <p:spPr>
          <a:xfrm>
            <a:off x="11648661" y="6492875"/>
            <a:ext cx="409876" cy="210784"/>
          </a:xfrm>
        </p:spPr>
        <p:txBody>
          <a:bodyPr lIns="0" tIns="0" rIns="0" bIns="0" anchor="b" anchorCtr="0"/>
          <a:lstStyle>
            <a:lvl1pPr algn="ctr">
              <a:defRPr>
                <a:solidFill>
                  <a:schemeClr val="bg1"/>
                </a:solidFill>
              </a:defRPr>
            </a:lvl1pPr>
          </a:lstStyle>
          <a:p>
            <a:fld id="{DB15D044-B35F-4A77-B573-9EB4C86BF88C}" type="slidenum">
              <a:rPr lang="en-US" smtClean="0"/>
              <a:pPr/>
              <a:t>‹#›</a:t>
            </a:fld>
            <a:endParaRPr lang="en-US" dirty="0"/>
          </a:p>
        </p:txBody>
      </p:sp>
      <p:pic>
        <p:nvPicPr>
          <p:cNvPr id="19" name="Picture 18">
            <a:extLst>
              <a:ext uri="{FF2B5EF4-FFF2-40B4-BE49-F238E27FC236}">
                <a16:creationId xmlns:a16="http://schemas.microsoft.com/office/drawing/2014/main" id="{A6486072-3667-CF4F-A430-6C92969305F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9896273" y="6457011"/>
            <a:ext cx="1371600" cy="299803"/>
          </a:xfrm>
          <a:prstGeom prst="rect">
            <a:avLst/>
          </a:prstGeom>
        </p:spPr>
      </p:pic>
      <p:sp>
        <p:nvSpPr>
          <p:cNvPr id="20" name="Date Placeholder 3">
            <a:extLst>
              <a:ext uri="{FF2B5EF4-FFF2-40B4-BE49-F238E27FC236}">
                <a16:creationId xmlns:a16="http://schemas.microsoft.com/office/drawing/2014/main" id="{9406A81F-C5B4-8645-8DCC-9CD889DE54AB}"/>
              </a:ext>
            </a:extLst>
          </p:cNvPr>
          <p:cNvSpPr txBox="1">
            <a:spLocks/>
          </p:cNvSpPr>
          <p:nvPr userDrawn="1"/>
        </p:nvSpPr>
        <p:spPr>
          <a:xfrm>
            <a:off x="874297" y="6461842"/>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lang="en-US" sz="1200" kern="1200" dirty="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cxnSp>
        <p:nvCxnSpPr>
          <p:cNvPr id="21" name="Straight Connector 20">
            <a:extLst>
              <a:ext uri="{FF2B5EF4-FFF2-40B4-BE49-F238E27FC236}">
                <a16:creationId xmlns:a16="http://schemas.microsoft.com/office/drawing/2014/main" id="{09A7C15F-EC5C-1F41-A294-C17422DF9DD8}"/>
              </a:ext>
            </a:extLst>
          </p:cNvPr>
          <p:cNvCxnSpPr/>
          <p:nvPr userDrawn="1"/>
        </p:nvCxnSpPr>
        <p:spPr>
          <a:xfrm>
            <a:off x="11454682" y="6457011"/>
            <a:ext cx="0" cy="299803"/>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716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0" name="Text Placeholder 3"/>
          <p:cNvSpPr>
            <a:spLocks noGrp="1"/>
          </p:cNvSpPr>
          <p:nvPr>
            <p:ph type="body" sz="half" idx="2"/>
          </p:nvPr>
        </p:nvSpPr>
        <p:spPr>
          <a:xfrm>
            <a:off x="839788" y="1886551"/>
            <a:ext cx="10556140" cy="3982435"/>
          </a:xfrm>
          <a:prstGeom prst="rect">
            <a:avLst/>
          </a:prstGeom>
        </p:spPr>
        <p:txBody>
          <a:bodyPr lIns="0"/>
          <a:lstStyle>
            <a:lvl1pPr marL="0" indent="0">
              <a:buNone/>
              <a:defRPr sz="1600">
                <a:latin typeface="Corbel" panose="020B0503020204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1" name="Title 1"/>
          <p:cNvSpPr>
            <a:spLocks noGrp="1"/>
          </p:cNvSpPr>
          <p:nvPr>
            <p:ph type="title" hasCustomPrompt="1"/>
          </p:nvPr>
        </p:nvSpPr>
        <p:spPr>
          <a:xfrm>
            <a:off x="839788" y="782397"/>
            <a:ext cx="10556140" cy="643174"/>
          </a:xfrm>
          <a:prstGeom prst="rect">
            <a:avLst/>
          </a:prstGeom>
        </p:spPr>
        <p:txBody>
          <a:bodyPr lIns="0" anchor="b" anchorCtr="0"/>
          <a:lstStyle>
            <a:lvl1pPr algn="l">
              <a:defRPr baseline="0">
                <a:solidFill>
                  <a:srgbClr val="262626"/>
                </a:solidFill>
              </a:defRPr>
            </a:lvl1pPr>
          </a:lstStyle>
          <a:p>
            <a:r>
              <a:rPr lang="en-US" dirty="0"/>
              <a:t>Title Here</a:t>
            </a:r>
          </a:p>
        </p:txBody>
      </p:sp>
      <p:sp>
        <p:nvSpPr>
          <p:cNvPr id="13" name="Rectangle 12">
            <a:extLst>
              <a:ext uri="{FF2B5EF4-FFF2-40B4-BE49-F238E27FC236}">
                <a16:creationId xmlns:a16="http://schemas.microsoft.com/office/drawing/2014/main" id="{AEE16A2B-C3D3-5649-8A14-E34F8FB23FA7}"/>
              </a:ext>
            </a:extLst>
          </p:cNvPr>
          <p:cNvSpPr/>
          <p:nvPr userDrawn="1"/>
        </p:nvSpPr>
        <p:spPr>
          <a:xfrm>
            <a:off x="0" y="6329966"/>
            <a:ext cx="12192000" cy="528034"/>
          </a:xfrm>
          <a:prstGeom prst="rect">
            <a:avLst/>
          </a:prstGeom>
          <a:solidFill>
            <a:schemeClr val="tx1"/>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4" name="Date Placeholder 3">
            <a:extLst>
              <a:ext uri="{FF2B5EF4-FFF2-40B4-BE49-F238E27FC236}">
                <a16:creationId xmlns:a16="http://schemas.microsoft.com/office/drawing/2014/main" id="{49BD3C19-1FFB-964D-8B56-5545A8551F59}"/>
              </a:ext>
            </a:extLst>
          </p:cNvPr>
          <p:cNvSpPr>
            <a:spLocks noGrp="1"/>
          </p:cNvSpPr>
          <p:nvPr>
            <p:ph type="dt" sz="half" idx="10"/>
          </p:nvPr>
        </p:nvSpPr>
        <p:spPr>
          <a:xfrm>
            <a:off x="133463" y="6492875"/>
            <a:ext cx="2743200" cy="365125"/>
          </a:xfrm>
          <a:prstGeom prst="rect">
            <a:avLst/>
          </a:prstGeom>
        </p:spPr>
        <p:txBody>
          <a:bodyPr/>
          <a:lstStyle>
            <a:lvl1pPr>
              <a:defRPr lang="en-US" sz="1200" kern="1200" dirty="0">
                <a:solidFill>
                  <a:schemeClr val="bg1"/>
                </a:solidFill>
                <a:latin typeface="+mn-lt"/>
                <a:ea typeface="+mn-ea"/>
                <a:cs typeface="+mn-cs"/>
              </a:defRPr>
            </a:lvl1pPr>
          </a:lstStyle>
          <a:p>
            <a:endParaRPr lang="en-US" dirty="0"/>
          </a:p>
        </p:txBody>
      </p:sp>
      <p:sp>
        <p:nvSpPr>
          <p:cNvPr id="15" name="Slide Number Placeholder 5">
            <a:extLst>
              <a:ext uri="{FF2B5EF4-FFF2-40B4-BE49-F238E27FC236}">
                <a16:creationId xmlns:a16="http://schemas.microsoft.com/office/drawing/2014/main" id="{8589348B-49E1-2B47-9EE6-8EBBAEF008EA}"/>
              </a:ext>
            </a:extLst>
          </p:cNvPr>
          <p:cNvSpPr>
            <a:spLocks noGrp="1"/>
          </p:cNvSpPr>
          <p:nvPr>
            <p:ph type="sldNum" sz="quarter" idx="12"/>
          </p:nvPr>
        </p:nvSpPr>
        <p:spPr>
          <a:xfrm>
            <a:off x="11648661" y="6492875"/>
            <a:ext cx="409876" cy="210784"/>
          </a:xfrm>
        </p:spPr>
        <p:txBody>
          <a:bodyPr lIns="0" tIns="0" rIns="0" bIns="0" anchor="b" anchorCtr="0"/>
          <a:lstStyle>
            <a:lvl1pPr algn="ctr">
              <a:defRPr>
                <a:solidFill>
                  <a:schemeClr val="bg1"/>
                </a:solidFill>
              </a:defRPr>
            </a:lvl1pPr>
          </a:lstStyle>
          <a:p>
            <a:fld id="{DB15D044-B35F-4A77-B573-9EB4C86BF88C}" type="slidenum">
              <a:rPr lang="en-US" smtClean="0"/>
              <a:pPr/>
              <a:t>‹#›</a:t>
            </a:fld>
            <a:endParaRPr lang="en-US" dirty="0"/>
          </a:p>
        </p:txBody>
      </p:sp>
      <p:pic>
        <p:nvPicPr>
          <p:cNvPr id="16" name="Picture 15">
            <a:extLst>
              <a:ext uri="{FF2B5EF4-FFF2-40B4-BE49-F238E27FC236}">
                <a16:creationId xmlns:a16="http://schemas.microsoft.com/office/drawing/2014/main" id="{70417459-072E-764C-A61C-ADB9880DB50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9896273" y="6457011"/>
            <a:ext cx="1371600" cy="299803"/>
          </a:xfrm>
          <a:prstGeom prst="rect">
            <a:avLst/>
          </a:prstGeom>
        </p:spPr>
      </p:pic>
      <p:sp>
        <p:nvSpPr>
          <p:cNvPr id="17" name="Date Placeholder 3">
            <a:extLst>
              <a:ext uri="{FF2B5EF4-FFF2-40B4-BE49-F238E27FC236}">
                <a16:creationId xmlns:a16="http://schemas.microsoft.com/office/drawing/2014/main" id="{4FE9B9A0-5801-D540-8464-2EE84C6E3CA2}"/>
              </a:ext>
            </a:extLst>
          </p:cNvPr>
          <p:cNvSpPr txBox="1">
            <a:spLocks/>
          </p:cNvSpPr>
          <p:nvPr userDrawn="1"/>
        </p:nvSpPr>
        <p:spPr>
          <a:xfrm>
            <a:off x="874297" y="6461842"/>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lang="en-US" sz="1200" kern="1200" dirty="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p>
        </p:txBody>
      </p:sp>
      <p:cxnSp>
        <p:nvCxnSpPr>
          <p:cNvPr id="18" name="Straight Connector 17">
            <a:extLst>
              <a:ext uri="{FF2B5EF4-FFF2-40B4-BE49-F238E27FC236}">
                <a16:creationId xmlns:a16="http://schemas.microsoft.com/office/drawing/2014/main" id="{9494887B-88C1-E449-9805-4136C06023BC}"/>
              </a:ext>
            </a:extLst>
          </p:cNvPr>
          <p:cNvCxnSpPr/>
          <p:nvPr userDrawn="1"/>
        </p:nvCxnSpPr>
        <p:spPr>
          <a:xfrm>
            <a:off x="11454682" y="6457011"/>
            <a:ext cx="0" cy="299803"/>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5B261801-715F-A04C-A3B2-2CF91EFB9605}"/>
              </a:ext>
            </a:extLst>
          </p:cNvPr>
          <p:cNvCxnSpPr/>
          <p:nvPr userDrawn="1"/>
        </p:nvCxnSpPr>
        <p:spPr>
          <a:xfrm>
            <a:off x="839788" y="1624434"/>
            <a:ext cx="604001"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5930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050">
                <a:solidFill>
                  <a:schemeClr val="tx1">
                    <a:tint val="75000"/>
                  </a:schemeClr>
                </a:solidFill>
                <a:latin typeface="Corbel" panose="020B0503020204020204" pitchFamily="34" charset="0"/>
                <a:cs typeface="Arial" panose="020B0604020202020204" pitchFamily="34" charset="0"/>
              </a:defRPr>
            </a:lvl1pPr>
          </a:lstStyle>
          <a:p>
            <a:fld id="{C764DE79-268F-4C1A-8933-263129D2AF90}" type="datetimeFigureOut">
              <a:rPr lang="en-US" smtClean="0"/>
              <a:pPr/>
              <a:t>8/2/2023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050">
                <a:solidFill>
                  <a:schemeClr val="tx1">
                    <a:tint val="75000"/>
                  </a:schemeClr>
                </a:solidFill>
                <a:latin typeface="Corbel" panose="020B0503020204020204" pitchFamily="34" charset="0"/>
                <a:cs typeface="Arial" panose="020B0604020202020204" pitchFamily="34" charset="0"/>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050">
                <a:solidFill>
                  <a:schemeClr val="tx1">
                    <a:tint val="75000"/>
                  </a:schemeClr>
                </a:solidFill>
                <a:latin typeface="Corbel" panose="020B0503020204020204" pitchFamily="34" charset="0"/>
                <a:cs typeface="Arial" panose="020B0604020202020204" pitchFamily="34" charset="0"/>
              </a:defRPr>
            </a:lvl1pPr>
          </a:lstStyle>
          <a:p>
            <a:fld id="{DB15D044-B35F-4A77-B573-9EB4C86BF88C}" type="slidenum">
              <a:rPr lang="en-US" smtClean="0"/>
              <a:pPr/>
              <a:t>‹#›</a:t>
            </a:fld>
            <a:endParaRPr lang="en-US" dirty="0"/>
          </a:p>
        </p:txBody>
      </p:sp>
    </p:spTree>
    <p:extLst>
      <p:ext uri="{BB962C8B-B14F-4D97-AF65-F5344CB8AC3E}">
        <p14:creationId xmlns:p14="http://schemas.microsoft.com/office/powerpoint/2010/main" val="3897787874"/>
      </p:ext>
    </p:extLst>
  </p:cSld>
  <p:clrMap bg1="lt1" tx1="dk1" bg2="lt2" tx2="dk2" accent1="accent1" accent2="accent2" accent3="accent3" accent4="accent4" accent5="accent5" accent6="accent6" hlink="hlink" folHlink="folHlink"/>
  <p:sldLayoutIdLst>
    <p:sldLayoutId id="2147483681" r:id="rId1"/>
    <p:sldLayoutId id="2147483683" r:id="rId2"/>
    <p:sldLayoutId id="2147483663" r:id="rId3"/>
    <p:sldLayoutId id="2147483684" r:id="rId4"/>
    <p:sldLayoutId id="2147483664" r:id="rId5"/>
    <p:sldLayoutId id="2147483685" r:id="rId6"/>
    <p:sldLayoutId id="2147483668" r:id="rId7"/>
    <p:sldLayoutId id="2147483686" r:id="rId8"/>
    <p:sldLayoutId id="2147483682" r:id="rId9"/>
    <p:sldLayoutId id="2147483687" r:id="rId10"/>
    <p:sldLayoutId id="2147483688" r:id="rId11"/>
  </p:sldLayoutIdLst>
  <p:hf hdr="0" ftr="0" dt="0"/>
  <p:txStyles>
    <p:titleStyle>
      <a:lvl1pPr algn="l" defTabSz="914400" rtl="0" eaLnBrk="1" latinLnBrk="0" hangingPunct="1">
        <a:lnSpc>
          <a:spcPct val="90000"/>
        </a:lnSpc>
        <a:spcBef>
          <a:spcPct val="0"/>
        </a:spcBef>
        <a:buNone/>
        <a:defRPr sz="3600" kern="1200">
          <a:solidFill>
            <a:schemeClr val="tx1"/>
          </a:solidFill>
          <a:latin typeface="Corbel" panose="020B0503020204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Corbel" panose="020B0503020204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orbel" panose="020B0503020204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orbel" panose="020B0503020204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Corbel" panose="020B0503020204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Corbel" panose="020B0503020204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www.cdc.gov/hiv/division-of-hiv-prevention/strategic-plan/index.html" TargetMode="Externa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image" Target="../media/image9.png"/><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16.png"/></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hyperlink" Target="https://hivaz.org/the-arizona-2022-2026-hiv-sti-hep-c-integrated-plan/" TargetMode="External"/><Relationship Id="rId7" Type="http://schemas.openxmlformats.org/officeDocument/2006/relationships/hyperlink" Target="https://endthesyndemictn.org/" TargetMode="External"/><Relationship Id="rId2" Type="http://schemas.openxmlformats.org/officeDocument/2006/relationships/hyperlink" Target="https://www.cdc.gov/hiv/division-of-hiv-prevention/strategic-plan/index.html" TargetMode="External"/><Relationship Id="rId1" Type="http://schemas.openxmlformats.org/officeDocument/2006/relationships/slideLayout" Target="../slideLayouts/slideLayout9.xml"/><Relationship Id="rId6" Type="http://schemas.openxmlformats.org/officeDocument/2006/relationships/hyperlink" Target="https://www.cdph.ca.gov/Programs/CID/DOA/CDPH%20Document%20Library/CDPH_StratPlan2021_FINAL_ADA.pdf" TargetMode="External"/><Relationship Id="rId5" Type="http://schemas.openxmlformats.org/officeDocument/2006/relationships/hyperlink" Target="https://endthesyndemicct.org/" TargetMode="External"/><Relationship Id="rId4" Type="http://schemas.openxmlformats.org/officeDocument/2006/relationships/hyperlink" Target="https://www.nga.org/publications/maximizing-impact-state-strategies-to-manage-and-prevent-hiv-viral-hepatitis-stds-and-tb/" TargetMode="External"/></Relationships>
</file>

<file path=ppt/slides/_rels/slide24.xml.rels><?xml version="1.0" encoding="UTF-8" standalone="yes"?>
<Relationships xmlns="http://schemas.openxmlformats.org/package/2006/relationships"><Relationship Id="rId8" Type="http://schemas.openxmlformats.org/officeDocument/2006/relationships/hyperlink" Target="https://www.hhs.gov/hepatitis/viral-hepatitis-national-strategic-plan/index.html" TargetMode="External"/><Relationship Id="rId3" Type="http://schemas.openxmlformats.org/officeDocument/2006/relationships/hyperlink" Target="https://www.zipindiana.org/" TargetMode="External"/><Relationship Id="rId7" Type="http://schemas.openxmlformats.org/officeDocument/2006/relationships/hyperlink" Target="https://www.hhs.gov/sites/default/files/STI-National-Strategic-Plan-2021-2025.pdf" TargetMode="External"/><Relationship Id="rId2" Type="http://schemas.openxmlformats.org/officeDocument/2006/relationships/hyperlink" Target="https://www.healthaffairs.org/do/10.1377/forefront.20210407.8040/full/" TargetMode="External"/><Relationship Id="rId1" Type="http://schemas.openxmlformats.org/officeDocument/2006/relationships/slideLayout" Target="../slideLayouts/slideLayout9.xml"/><Relationship Id="rId6" Type="http://schemas.openxmlformats.org/officeDocument/2006/relationships/hyperlink" Target="https://doh.wa.gov/sites/default/files/2022-02/150-151-StrategyIntegratedTestingLinkageServices.pdf" TargetMode="External"/><Relationship Id="rId5" Type="http://schemas.openxmlformats.org/officeDocument/2006/relationships/hyperlink" Target="https://files.hiv.gov/s3fs-public/HIV-National-Strategic-Plan-2021-2025.pdf" TargetMode="External"/><Relationship Id="rId4" Type="http://schemas.openxmlformats.org/officeDocument/2006/relationships/hyperlink" Target="https://www.hiv.gov/federal-response/national-hiv-aids-strategy/national-hiv-aids-strategy-2022-2025/" TargetMode="External"/><Relationship Id="rId9"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hyperlink" Target="mailto:rlechuga@nastad.org" TargetMode="External"/><Relationship Id="rId2" Type="http://schemas.openxmlformats.org/officeDocument/2006/relationships/hyperlink" Target="mailto:ecorbin-gutierrez@nastad.org" TargetMode="External"/><Relationship Id="rId1" Type="http://schemas.openxmlformats.org/officeDocument/2006/relationships/slideLayout" Target="../slideLayouts/slideLayout9.xml"/><Relationship Id="rId5" Type="http://schemas.openxmlformats.org/officeDocument/2006/relationships/image" Target="../media/image4.png"/><Relationship Id="rId4" Type="http://schemas.openxmlformats.org/officeDocument/2006/relationships/hyperlink" Target="mailto:zgrubbs@nastad.org" TargetMode="External"/></Relationships>
</file>

<file path=ppt/slides/_rels/slide2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8" Type="http://schemas.openxmlformats.org/officeDocument/2006/relationships/hyperlink" Target="https://hsc.unm.edu/scaetc/programs-services/echo.html" TargetMode="External"/><Relationship Id="rId3" Type="http://schemas.openxmlformats.org/officeDocument/2006/relationships/hyperlink" Target="https://aidsetc.org/nhc" TargetMode="External"/><Relationship Id="rId7" Type="http://schemas.openxmlformats.org/officeDocument/2006/relationships/hyperlink" Target="http://nccc.ucsf.edu/" TargetMode="External"/><Relationship Id="rId2" Type="http://schemas.openxmlformats.org/officeDocument/2006/relationships/notesSlide" Target="../notesSlides/notesSlide6.xml"/><Relationship Id="rId1" Type="http://schemas.openxmlformats.org/officeDocument/2006/relationships/slideLayout" Target="../slideLayouts/slideLayout11.xml"/><Relationship Id="rId6" Type="http://schemas.openxmlformats.org/officeDocument/2006/relationships/hyperlink" Target="http://www.scaetc.org/" TargetMode="External"/><Relationship Id="rId5" Type="http://schemas.openxmlformats.org/officeDocument/2006/relationships/hyperlink" Target="mailto:scaetcecho@salud.unm.edu" TargetMode="External"/><Relationship Id="rId4" Type="http://schemas.openxmlformats.org/officeDocument/2006/relationships/hyperlink" Target="https://targethiv.org/library/aetc-national-coordinating-resource-center-0"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customXml" Target="../ink/ink1.xml"/><Relationship Id="rId7"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customXml" Target="../ink/ink2.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Syndemic Approaches in HIV and Hepatitis Programs</a:t>
            </a:r>
          </a:p>
        </p:txBody>
      </p:sp>
      <p:sp>
        <p:nvSpPr>
          <p:cNvPr id="4" name="Rectangle 3"/>
          <p:cNvSpPr/>
          <p:nvPr/>
        </p:nvSpPr>
        <p:spPr>
          <a:xfrm>
            <a:off x="3793958" y="4379626"/>
            <a:ext cx="4868779" cy="1473609"/>
          </a:xfrm>
          <a:prstGeom prst="rect">
            <a:avLst/>
          </a:prstGeom>
        </p:spPr>
        <p:txBody>
          <a:bodyPr wrap="square" lIns="91440" tIns="45720" rIns="91440" bIns="45720" anchor="t">
            <a:spAutoFit/>
          </a:bodyPr>
          <a:lstStyle/>
          <a:p>
            <a:pPr algn="ctr">
              <a:lnSpc>
                <a:spcPct val="120000"/>
              </a:lnSpc>
            </a:pPr>
            <a:r>
              <a:rPr lang="en-US" sz="2000" b="1" dirty="0">
                <a:solidFill>
                  <a:schemeClr val="accent2"/>
                </a:solidFill>
                <a:latin typeface="Georgia"/>
              </a:rPr>
              <a:t>Edwin Corbin-Gutierrez</a:t>
            </a:r>
            <a:br>
              <a:rPr lang="en-US" sz="2000" b="1" dirty="0">
                <a:solidFill>
                  <a:schemeClr val="accent2"/>
                </a:solidFill>
                <a:latin typeface="Georgia"/>
              </a:rPr>
            </a:br>
            <a:r>
              <a:rPr lang="en-US" sz="2000" b="1" dirty="0">
                <a:solidFill>
                  <a:schemeClr val="accent2"/>
                </a:solidFill>
                <a:latin typeface="Georgia"/>
              </a:rPr>
              <a:t>Zakiya Grubbs</a:t>
            </a:r>
          </a:p>
          <a:p>
            <a:pPr algn="ctr">
              <a:lnSpc>
                <a:spcPct val="120000"/>
              </a:lnSpc>
            </a:pPr>
            <a:r>
              <a:rPr lang="en-US" sz="1800" b="1" dirty="0">
                <a:solidFill>
                  <a:schemeClr val="accent2"/>
                </a:solidFill>
                <a:latin typeface="Georgia"/>
              </a:rPr>
              <a:t>Isabel </a:t>
            </a:r>
            <a:r>
              <a:rPr lang="en-US" sz="1800" b="1">
                <a:solidFill>
                  <a:schemeClr val="accent2"/>
                </a:solidFill>
                <a:latin typeface="Georgia"/>
              </a:rPr>
              <a:t>Lechuga</a:t>
            </a:r>
            <a:endParaRPr lang="en-US" dirty="0">
              <a:solidFill>
                <a:schemeClr val="accent2"/>
              </a:solidFill>
              <a:latin typeface="Georgia"/>
            </a:endParaRPr>
          </a:p>
          <a:p>
            <a:pPr algn="ctr">
              <a:lnSpc>
                <a:spcPct val="120000"/>
              </a:lnSpc>
            </a:pPr>
            <a:endParaRPr lang="en-US" dirty="0">
              <a:solidFill>
                <a:schemeClr val="accent2"/>
              </a:solidFill>
              <a:latin typeface="Corbel"/>
            </a:endParaRPr>
          </a:p>
        </p:txBody>
      </p:sp>
      <p:pic>
        <p:nvPicPr>
          <p:cNvPr id="3" name="Picture 2">
            <a:extLst>
              <a:ext uri="{FF2B5EF4-FFF2-40B4-BE49-F238E27FC236}">
                <a16:creationId xmlns:a16="http://schemas.microsoft.com/office/drawing/2014/main" id="{1B6FBA2C-0681-4C7B-45F6-0B42F644A72E}"/>
              </a:ext>
            </a:extLst>
          </p:cNvPr>
          <p:cNvPicPr>
            <a:picLocks noChangeAspect="1"/>
          </p:cNvPicPr>
          <p:nvPr/>
        </p:nvPicPr>
        <p:blipFill>
          <a:blip r:embed="rId3"/>
          <a:stretch>
            <a:fillRect/>
          </a:stretch>
        </p:blipFill>
        <p:spPr>
          <a:xfrm>
            <a:off x="10192417" y="6175949"/>
            <a:ext cx="1085182" cy="573074"/>
          </a:xfrm>
          <a:prstGeom prst="rect">
            <a:avLst/>
          </a:prstGeom>
        </p:spPr>
      </p:pic>
    </p:spTree>
    <p:extLst>
      <p:ext uri="{BB962C8B-B14F-4D97-AF65-F5344CB8AC3E}">
        <p14:creationId xmlns:p14="http://schemas.microsoft.com/office/powerpoint/2010/main" val="7593250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D754F3E-6DE1-C7A7-C340-6B09A86C1A7F}"/>
              </a:ext>
            </a:extLst>
          </p:cNvPr>
          <p:cNvSpPr>
            <a:spLocks noGrp="1"/>
          </p:cNvSpPr>
          <p:nvPr>
            <p:ph type="body" sz="half" idx="2"/>
          </p:nvPr>
        </p:nvSpPr>
        <p:spPr/>
        <p:txBody>
          <a:bodyPr>
            <a:normAutofit/>
          </a:bodyPr>
          <a:lstStyle/>
          <a:p>
            <a:pPr algn="ctr"/>
            <a:r>
              <a:rPr lang="en-US" sz="3600" dirty="0"/>
              <a:t>“</a:t>
            </a:r>
            <a:r>
              <a:rPr lang="en-US" sz="3600" dirty="0" err="1"/>
              <a:t>Syndemics</a:t>
            </a:r>
            <a:r>
              <a:rPr lang="en-US" sz="3600" dirty="0"/>
              <a:t> are epidemics—of diseases or health conditions, such as viral hepatitis, sexually transmitted infections (STI), substance use, and behavioral health issues—that interact with each other and by that interaction increase their adverse effects on the health of communities that face systematic, structural, and other inequities.”</a:t>
            </a:r>
          </a:p>
        </p:txBody>
      </p:sp>
      <p:sp>
        <p:nvSpPr>
          <p:cNvPr id="3" name="Title 2">
            <a:extLst>
              <a:ext uri="{FF2B5EF4-FFF2-40B4-BE49-F238E27FC236}">
                <a16:creationId xmlns:a16="http://schemas.microsoft.com/office/drawing/2014/main" id="{D7388EC6-72A0-FDD0-6254-80E6898BEB84}"/>
              </a:ext>
            </a:extLst>
          </p:cNvPr>
          <p:cNvSpPr>
            <a:spLocks noGrp="1"/>
          </p:cNvSpPr>
          <p:nvPr>
            <p:ph type="title"/>
          </p:nvPr>
        </p:nvSpPr>
        <p:spPr/>
        <p:txBody>
          <a:bodyPr/>
          <a:lstStyle/>
          <a:p>
            <a:pPr algn="ctr"/>
            <a:r>
              <a:rPr lang="en-US" dirty="0"/>
              <a:t>What is Syndemic Approaches</a:t>
            </a:r>
          </a:p>
        </p:txBody>
      </p:sp>
      <p:sp>
        <p:nvSpPr>
          <p:cNvPr id="4" name="Slide Number Placeholder 3">
            <a:extLst>
              <a:ext uri="{FF2B5EF4-FFF2-40B4-BE49-F238E27FC236}">
                <a16:creationId xmlns:a16="http://schemas.microsoft.com/office/drawing/2014/main" id="{A2780D3A-3A91-2876-870B-F4D8E1A1FFF1}"/>
              </a:ext>
            </a:extLst>
          </p:cNvPr>
          <p:cNvSpPr>
            <a:spLocks noGrp="1"/>
          </p:cNvSpPr>
          <p:nvPr>
            <p:ph type="sldNum" sz="quarter" idx="12"/>
          </p:nvPr>
        </p:nvSpPr>
        <p:spPr/>
        <p:txBody>
          <a:bodyPr/>
          <a:lstStyle/>
          <a:p>
            <a:fld id="{DB15D044-B35F-4A77-B573-9EB4C86BF88C}" type="slidenum">
              <a:rPr lang="en-US" smtClean="0"/>
              <a:pPr/>
              <a:t>10</a:t>
            </a:fld>
            <a:endParaRPr lang="en-US" dirty="0"/>
          </a:p>
        </p:txBody>
      </p:sp>
      <p:sp>
        <p:nvSpPr>
          <p:cNvPr id="5" name="TextBox 4">
            <a:extLst>
              <a:ext uri="{FF2B5EF4-FFF2-40B4-BE49-F238E27FC236}">
                <a16:creationId xmlns:a16="http://schemas.microsoft.com/office/drawing/2014/main" id="{586551EE-39AA-5A4A-F326-8276C653C1A6}"/>
              </a:ext>
            </a:extLst>
          </p:cNvPr>
          <p:cNvSpPr txBox="1"/>
          <p:nvPr/>
        </p:nvSpPr>
        <p:spPr>
          <a:xfrm>
            <a:off x="839788" y="5899079"/>
            <a:ext cx="10556140" cy="430887"/>
          </a:xfrm>
          <a:prstGeom prst="rect">
            <a:avLst/>
          </a:prstGeom>
          <a:noFill/>
        </p:spPr>
        <p:txBody>
          <a:bodyPr wrap="square" rtlCol="0">
            <a:spAutoFit/>
          </a:bodyPr>
          <a:lstStyle/>
          <a:p>
            <a:pPr algn="l" rtl="0" fontAlgn="base">
              <a:lnSpc>
                <a:spcPct val="100000"/>
              </a:lnSpc>
              <a:tabLst>
                <a:tab pos="457200" algn="l"/>
              </a:tabLst>
            </a:pPr>
            <a:r>
              <a:rPr lang="en-US" sz="1050" b="0" i="0" dirty="0">
                <a:solidFill>
                  <a:srgbClr val="000000"/>
                </a:solidFill>
                <a:effectLst/>
              </a:rPr>
              <a:t>Division of HIV Prevention. (2023). </a:t>
            </a:r>
            <a:r>
              <a:rPr lang="en-US" sz="1050" b="0" i="1" dirty="0">
                <a:solidFill>
                  <a:srgbClr val="000000"/>
                </a:solidFill>
                <a:effectLst/>
              </a:rPr>
              <a:t>Division of HIV Prevention Strategic Plan Supplement: An Overview of Refreshed Priorities for 2022-2025</a:t>
            </a:r>
            <a:r>
              <a:rPr lang="en-US" sz="1050" b="0" i="0" dirty="0">
                <a:solidFill>
                  <a:srgbClr val="000000"/>
                </a:solidFill>
                <a:effectLst/>
              </a:rPr>
              <a:t>. Retrieved February 28, 2023, from </a:t>
            </a:r>
            <a:r>
              <a:rPr lang="en-US" sz="1050" b="0" i="0" u="none" strike="noStrike" dirty="0">
                <a:solidFill>
                  <a:srgbClr val="1F80E8"/>
                </a:solidFill>
                <a:effectLst/>
                <a:hlinkClick r:id="rId2"/>
              </a:rPr>
              <a:t>https://www.cdc.gov/hiv/division-of-hiv-prevention/strategic-plan/index.html</a:t>
            </a:r>
            <a:r>
              <a:rPr lang="en-US" sz="1050" b="0" i="0" dirty="0">
                <a:solidFill>
                  <a:srgbClr val="000000"/>
                </a:solidFill>
                <a:effectLst/>
              </a:rPr>
              <a:t> </a:t>
            </a:r>
            <a:endParaRPr lang="en-US" sz="1050" dirty="0">
              <a:solidFill>
                <a:srgbClr val="000000"/>
              </a:solidFill>
            </a:endParaRPr>
          </a:p>
        </p:txBody>
      </p:sp>
      <p:pic>
        <p:nvPicPr>
          <p:cNvPr id="6" name="Picture 5">
            <a:extLst>
              <a:ext uri="{FF2B5EF4-FFF2-40B4-BE49-F238E27FC236}">
                <a16:creationId xmlns:a16="http://schemas.microsoft.com/office/drawing/2014/main" id="{569A79AC-11B0-078E-A510-623BDA1BC5BE}"/>
              </a:ext>
            </a:extLst>
          </p:cNvPr>
          <p:cNvPicPr>
            <a:picLocks noChangeAspect="1"/>
          </p:cNvPicPr>
          <p:nvPr/>
        </p:nvPicPr>
        <p:blipFill>
          <a:blip r:embed="rId3"/>
          <a:stretch>
            <a:fillRect/>
          </a:stretch>
        </p:blipFill>
        <p:spPr>
          <a:xfrm>
            <a:off x="8191960" y="6329966"/>
            <a:ext cx="1091279" cy="573074"/>
          </a:xfrm>
          <a:prstGeom prst="rect">
            <a:avLst/>
          </a:prstGeom>
        </p:spPr>
      </p:pic>
    </p:spTree>
    <p:extLst>
      <p:ext uri="{BB962C8B-B14F-4D97-AF65-F5344CB8AC3E}">
        <p14:creationId xmlns:p14="http://schemas.microsoft.com/office/powerpoint/2010/main" val="12031096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983A888-1FE5-F9ED-7AE6-853D7C347B22}"/>
              </a:ext>
            </a:extLst>
          </p:cNvPr>
          <p:cNvSpPr>
            <a:spLocks noGrp="1"/>
          </p:cNvSpPr>
          <p:nvPr>
            <p:ph sz="half" idx="1"/>
          </p:nvPr>
        </p:nvSpPr>
        <p:spPr>
          <a:xfrm>
            <a:off x="838200" y="1790299"/>
            <a:ext cx="5181600" cy="866558"/>
          </a:xfrm>
        </p:spPr>
        <p:txBody>
          <a:bodyPr/>
          <a:lstStyle/>
          <a:p>
            <a:r>
              <a:rPr lang="en-US" dirty="0"/>
              <a:t>Addressing Social Determinants of Health</a:t>
            </a:r>
          </a:p>
          <a:p>
            <a:endParaRPr lang="en-US" dirty="0"/>
          </a:p>
        </p:txBody>
      </p:sp>
      <p:graphicFrame>
        <p:nvGraphicFramePr>
          <p:cNvPr id="6" name="Content Placeholder 5">
            <a:extLst>
              <a:ext uri="{FF2B5EF4-FFF2-40B4-BE49-F238E27FC236}">
                <a16:creationId xmlns:a16="http://schemas.microsoft.com/office/drawing/2014/main" id="{5CC44793-E1F3-51E2-EFBE-CDA9CAAA439D}"/>
              </a:ext>
            </a:extLst>
          </p:cNvPr>
          <p:cNvGraphicFramePr>
            <a:graphicFrameLocks noGrp="1"/>
          </p:cNvGraphicFramePr>
          <p:nvPr>
            <p:ph sz="half" idx="2"/>
            <p:extLst>
              <p:ext uri="{D42A27DB-BD31-4B8C-83A1-F6EECF244321}">
                <p14:modId xmlns:p14="http://schemas.microsoft.com/office/powerpoint/2010/main" val="3816819732"/>
              </p:ext>
            </p:extLst>
          </p:nvPr>
        </p:nvGraphicFramePr>
        <p:xfrm>
          <a:off x="8266510" y="2883824"/>
          <a:ext cx="2427515" cy="18396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a:extLst>
              <a:ext uri="{FF2B5EF4-FFF2-40B4-BE49-F238E27FC236}">
                <a16:creationId xmlns:a16="http://schemas.microsoft.com/office/drawing/2014/main" id="{73563545-CD71-3466-5500-38531AC9811D}"/>
              </a:ext>
            </a:extLst>
          </p:cNvPr>
          <p:cNvSpPr>
            <a:spLocks noGrp="1"/>
          </p:cNvSpPr>
          <p:nvPr>
            <p:ph type="title"/>
          </p:nvPr>
        </p:nvSpPr>
        <p:spPr/>
        <p:txBody>
          <a:bodyPr/>
          <a:lstStyle/>
          <a:p>
            <a:pPr algn="ctr"/>
            <a:r>
              <a:rPr lang="en-US" dirty="0"/>
              <a:t>Health Equity and Social Determinants of Health</a:t>
            </a:r>
          </a:p>
        </p:txBody>
      </p:sp>
      <p:sp>
        <p:nvSpPr>
          <p:cNvPr id="4" name="Slide Number Placeholder 3">
            <a:extLst>
              <a:ext uri="{FF2B5EF4-FFF2-40B4-BE49-F238E27FC236}">
                <a16:creationId xmlns:a16="http://schemas.microsoft.com/office/drawing/2014/main" id="{CFE563FF-6B48-112E-0E55-F67DC2B91BB8}"/>
              </a:ext>
            </a:extLst>
          </p:cNvPr>
          <p:cNvSpPr>
            <a:spLocks noGrp="1"/>
          </p:cNvSpPr>
          <p:nvPr>
            <p:ph type="sldNum" sz="quarter" idx="12"/>
          </p:nvPr>
        </p:nvSpPr>
        <p:spPr/>
        <p:txBody>
          <a:bodyPr/>
          <a:lstStyle/>
          <a:p>
            <a:fld id="{DB15D044-B35F-4A77-B573-9EB4C86BF88C}" type="slidenum">
              <a:rPr lang="en-US" smtClean="0"/>
              <a:pPr/>
              <a:t>11</a:t>
            </a:fld>
            <a:endParaRPr lang="en-US" dirty="0"/>
          </a:p>
        </p:txBody>
      </p:sp>
      <p:graphicFrame>
        <p:nvGraphicFramePr>
          <p:cNvPr id="7" name="Diagram 6">
            <a:extLst>
              <a:ext uri="{FF2B5EF4-FFF2-40B4-BE49-F238E27FC236}">
                <a16:creationId xmlns:a16="http://schemas.microsoft.com/office/drawing/2014/main" id="{2C5B812D-AAF9-81CD-BA53-98F5C775CCC6}"/>
              </a:ext>
            </a:extLst>
          </p:cNvPr>
          <p:cNvGraphicFramePr/>
          <p:nvPr>
            <p:extLst>
              <p:ext uri="{D42A27DB-BD31-4B8C-83A1-F6EECF244321}">
                <p14:modId xmlns:p14="http://schemas.microsoft.com/office/powerpoint/2010/main" val="1881054271"/>
              </p:ext>
            </p:extLst>
          </p:nvPr>
        </p:nvGraphicFramePr>
        <p:xfrm>
          <a:off x="5304177" y="1439333"/>
          <a:ext cx="8128000" cy="541866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5" name="Picture 4">
            <a:extLst>
              <a:ext uri="{FF2B5EF4-FFF2-40B4-BE49-F238E27FC236}">
                <a16:creationId xmlns:a16="http://schemas.microsoft.com/office/drawing/2014/main" id="{5FA99CEE-A4C0-F54E-049C-CE4B56779139}"/>
              </a:ext>
            </a:extLst>
          </p:cNvPr>
          <p:cNvPicPr>
            <a:picLocks noChangeAspect="1"/>
          </p:cNvPicPr>
          <p:nvPr/>
        </p:nvPicPr>
        <p:blipFill>
          <a:blip r:embed="rId12"/>
          <a:stretch>
            <a:fillRect/>
          </a:stretch>
        </p:blipFill>
        <p:spPr>
          <a:xfrm>
            <a:off x="4928521" y="6311730"/>
            <a:ext cx="1091279" cy="573074"/>
          </a:xfrm>
          <a:prstGeom prst="rect">
            <a:avLst/>
          </a:prstGeom>
        </p:spPr>
      </p:pic>
      <p:graphicFrame>
        <p:nvGraphicFramePr>
          <p:cNvPr id="8" name="Content Placeholder 3">
            <a:extLst>
              <a:ext uri="{FF2B5EF4-FFF2-40B4-BE49-F238E27FC236}">
                <a16:creationId xmlns:a16="http://schemas.microsoft.com/office/drawing/2014/main" id="{7603C621-5ED6-608E-C039-751BBE8C257F}"/>
              </a:ext>
            </a:extLst>
          </p:cNvPr>
          <p:cNvGraphicFramePr>
            <a:graphicFrameLocks/>
          </p:cNvGraphicFramePr>
          <p:nvPr>
            <p:extLst>
              <p:ext uri="{D42A27DB-BD31-4B8C-83A1-F6EECF244321}">
                <p14:modId xmlns:p14="http://schemas.microsoft.com/office/powerpoint/2010/main" val="2955028687"/>
              </p:ext>
            </p:extLst>
          </p:nvPr>
        </p:nvGraphicFramePr>
        <p:xfrm>
          <a:off x="784647" y="2883824"/>
          <a:ext cx="5181600" cy="2133600"/>
        </p:xfrm>
        <a:graphic>
          <a:graphicData uri="http://schemas.openxmlformats.org/drawingml/2006/table">
            <a:tbl>
              <a:tblPr firstRow="1" firstCol="1" bandRow="1">
                <a:tableStyleId>{5C22544A-7EE6-4342-B048-85BDC9FD1C3A}</a:tableStyleId>
              </a:tblPr>
              <a:tblGrid>
                <a:gridCol w="5181600">
                  <a:extLst>
                    <a:ext uri="{9D8B030D-6E8A-4147-A177-3AD203B41FA5}">
                      <a16:colId xmlns:a16="http://schemas.microsoft.com/office/drawing/2014/main" val="2051303200"/>
                    </a:ext>
                  </a:extLst>
                </a:gridCol>
              </a:tblGrid>
              <a:tr h="782538">
                <a:tc>
                  <a:txBody>
                    <a:bodyPr/>
                    <a:lstStyle/>
                    <a:p>
                      <a:pPr marL="0" marR="0">
                        <a:spcBef>
                          <a:spcPts val="0"/>
                        </a:spcBef>
                        <a:spcAft>
                          <a:spcPts val="0"/>
                        </a:spcAft>
                      </a:pPr>
                      <a:endParaRPr lang="en-US" sz="2000" kern="100" dirty="0">
                        <a:effectLst/>
                      </a:endParaRPr>
                    </a:p>
                    <a:p>
                      <a:pPr marL="0" marR="0">
                        <a:spcBef>
                          <a:spcPts val="0"/>
                        </a:spcBef>
                        <a:spcAft>
                          <a:spcPts val="0"/>
                        </a:spcAft>
                      </a:pPr>
                      <a:r>
                        <a:rPr lang="en-US" sz="2000" kern="100" dirty="0">
                          <a:effectLst/>
                        </a:rPr>
                        <a:t>“We had a particular focus this year on housing. We worked with a land bank, HUD, and other partners to develop a housing unit for black trans and gay/bi youth with integrated medical care and safe spaces. </a:t>
                      </a:r>
                    </a:p>
                    <a:p>
                      <a:pPr marL="0" marR="0">
                        <a:spcBef>
                          <a:spcPts val="0"/>
                        </a:spcBef>
                        <a:spcAft>
                          <a:spcPts val="0"/>
                        </a:spcAft>
                      </a:pPr>
                      <a:endParaRPr lang="en-US" sz="2000" kern="100" dirty="0">
                        <a:effectLst/>
                      </a:endParaRPr>
                    </a:p>
                  </a:txBody>
                  <a:tcPr marL="58690" marR="58690" marT="0" marB="0">
                    <a:solidFill>
                      <a:schemeClr val="accent3"/>
                    </a:solidFill>
                  </a:tcPr>
                </a:tc>
                <a:extLst>
                  <a:ext uri="{0D108BD9-81ED-4DB2-BD59-A6C34878D82A}">
                    <a16:rowId xmlns:a16="http://schemas.microsoft.com/office/drawing/2014/main" val="4128741159"/>
                  </a:ext>
                </a:extLst>
              </a:tr>
            </a:tbl>
          </a:graphicData>
        </a:graphic>
      </p:graphicFrame>
    </p:spTree>
    <p:extLst>
      <p:ext uri="{BB962C8B-B14F-4D97-AF65-F5344CB8AC3E}">
        <p14:creationId xmlns:p14="http://schemas.microsoft.com/office/powerpoint/2010/main" val="443293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2543C1D1-5F44-A143-8AB4-B09E4A4B6D6D}"/>
              </a:ext>
            </a:extLst>
          </p:cNvPr>
          <p:cNvSpPr>
            <a:spLocks noGrp="1"/>
          </p:cNvSpPr>
          <p:nvPr>
            <p:ph sz="half" idx="1"/>
          </p:nvPr>
        </p:nvSpPr>
        <p:spPr/>
        <p:txBody>
          <a:bodyPr/>
          <a:lstStyle/>
          <a:p>
            <a:r>
              <a:rPr lang="en-US" dirty="0"/>
              <a:t>Perspective shift from disease-specific to whole-person care</a:t>
            </a:r>
          </a:p>
          <a:p>
            <a:r>
              <a:rPr lang="en-US" dirty="0"/>
              <a:t>Integrated strategic planning</a:t>
            </a:r>
          </a:p>
          <a:p>
            <a:r>
              <a:rPr lang="en-US" dirty="0"/>
              <a:t>Re-organization of programs</a:t>
            </a:r>
          </a:p>
          <a:p>
            <a:r>
              <a:rPr lang="en-US" dirty="0"/>
              <a:t> Syndemic-focused positions</a:t>
            </a:r>
          </a:p>
          <a:p>
            <a:r>
              <a:rPr lang="en-US" dirty="0"/>
              <a:t>Identifying opportunities for collaboration</a:t>
            </a:r>
          </a:p>
        </p:txBody>
      </p:sp>
      <p:sp>
        <p:nvSpPr>
          <p:cNvPr id="8" name="Content Placeholder 7">
            <a:extLst>
              <a:ext uri="{FF2B5EF4-FFF2-40B4-BE49-F238E27FC236}">
                <a16:creationId xmlns:a16="http://schemas.microsoft.com/office/drawing/2014/main" id="{E163D677-3CA8-794F-B273-805EB2AE32AA}"/>
              </a:ext>
            </a:extLst>
          </p:cNvPr>
          <p:cNvSpPr>
            <a:spLocks noGrp="1"/>
          </p:cNvSpPr>
          <p:nvPr>
            <p:ph sz="half" idx="2"/>
          </p:nvPr>
        </p:nvSpPr>
        <p:spPr>
          <a:xfrm>
            <a:off x="6172200" y="1790298"/>
            <a:ext cx="5181600" cy="4521432"/>
          </a:xfrm>
        </p:spPr>
        <p:txBody>
          <a:bodyPr>
            <a:normAutofit/>
          </a:bodyPr>
          <a:lstStyle/>
          <a:p>
            <a:r>
              <a:rPr lang="en-US" dirty="0"/>
              <a:t>Opportunities</a:t>
            </a:r>
          </a:p>
          <a:p>
            <a:pPr lvl="1"/>
            <a:r>
              <a:rPr lang="en-US" sz="2400" dirty="0"/>
              <a:t>Increased capacity to respond to emerging health needs</a:t>
            </a:r>
          </a:p>
          <a:p>
            <a:pPr lvl="1"/>
            <a:r>
              <a:rPr lang="en-US" sz="2400" dirty="0"/>
              <a:t>Innovation in service provision</a:t>
            </a:r>
          </a:p>
          <a:p>
            <a:pPr marL="0" indent="0">
              <a:buNone/>
            </a:pPr>
            <a:endParaRPr lang="en-US" dirty="0"/>
          </a:p>
          <a:p>
            <a:r>
              <a:rPr lang="en-US" dirty="0"/>
              <a:t>Challenges</a:t>
            </a:r>
          </a:p>
          <a:p>
            <a:pPr lvl="1"/>
            <a:r>
              <a:rPr lang="en-US" sz="2400" dirty="0"/>
              <a:t>Funding restrictions</a:t>
            </a:r>
          </a:p>
          <a:p>
            <a:pPr lvl="1"/>
            <a:r>
              <a:rPr lang="en-US" sz="2400" dirty="0"/>
              <a:t>Limited opportunity to change organizational structure and goals</a:t>
            </a:r>
          </a:p>
        </p:txBody>
      </p:sp>
      <p:sp>
        <p:nvSpPr>
          <p:cNvPr id="6" name="Title 5">
            <a:extLst>
              <a:ext uri="{FF2B5EF4-FFF2-40B4-BE49-F238E27FC236}">
                <a16:creationId xmlns:a16="http://schemas.microsoft.com/office/drawing/2014/main" id="{EAC5DF11-B3CE-4946-B098-5E9A32081F34}"/>
              </a:ext>
            </a:extLst>
          </p:cNvPr>
          <p:cNvSpPr>
            <a:spLocks noGrp="1"/>
          </p:cNvSpPr>
          <p:nvPr>
            <p:ph type="title"/>
          </p:nvPr>
        </p:nvSpPr>
        <p:spPr/>
        <p:txBody>
          <a:bodyPr/>
          <a:lstStyle/>
          <a:p>
            <a:pPr algn="ctr"/>
            <a:r>
              <a:rPr lang="en-US" dirty="0">
                <a:latin typeface="Corbel"/>
                <a:cs typeface="Arial"/>
              </a:rPr>
              <a:t>Strategy and Organizational Buy-in</a:t>
            </a:r>
            <a:endParaRPr lang="en-US" dirty="0"/>
          </a:p>
        </p:txBody>
      </p:sp>
      <p:sp>
        <p:nvSpPr>
          <p:cNvPr id="2" name="Slide Number Placeholder 1"/>
          <p:cNvSpPr>
            <a:spLocks noGrp="1"/>
          </p:cNvSpPr>
          <p:nvPr>
            <p:ph type="sldNum" sz="quarter" idx="12"/>
          </p:nvPr>
        </p:nvSpPr>
        <p:spPr/>
        <p:txBody>
          <a:bodyPr/>
          <a:lstStyle/>
          <a:p>
            <a:fld id="{DB15D044-B35F-4A77-B573-9EB4C86BF88C}" type="slidenum">
              <a:rPr lang="en-US" smtClean="0"/>
              <a:t>12</a:t>
            </a:fld>
            <a:endParaRPr lang="en-US" dirty="0"/>
          </a:p>
        </p:txBody>
      </p:sp>
      <p:pic>
        <p:nvPicPr>
          <p:cNvPr id="3" name="Picture 2">
            <a:extLst>
              <a:ext uri="{FF2B5EF4-FFF2-40B4-BE49-F238E27FC236}">
                <a16:creationId xmlns:a16="http://schemas.microsoft.com/office/drawing/2014/main" id="{C98CCBF6-EA07-64A3-864A-94B93FCD29D2}"/>
              </a:ext>
            </a:extLst>
          </p:cNvPr>
          <p:cNvPicPr>
            <a:picLocks noChangeAspect="1"/>
          </p:cNvPicPr>
          <p:nvPr/>
        </p:nvPicPr>
        <p:blipFill>
          <a:blip r:embed="rId2"/>
          <a:stretch>
            <a:fillRect/>
          </a:stretch>
        </p:blipFill>
        <p:spPr>
          <a:xfrm>
            <a:off x="8217360" y="6311730"/>
            <a:ext cx="1091279" cy="573074"/>
          </a:xfrm>
          <a:prstGeom prst="rect">
            <a:avLst/>
          </a:prstGeom>
        </p:spPr>
      </p:pic>
    </p:spTree>
    <p:extLst>
      <p:ext uri="{BB962C8B-B14F-4D97-AF65-F5344CB8AC3E}">
        <p14:creationId xmlns:p14="http://schemas.microsoft.com/office/powerpoint/2010/main" val="29783308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AEF9BEAD-DCDB-40A9-163E-AA36241C473D}"/>
              </a:ext>
            </a:extLst>
          </p:cNvPr>
          <p:cNvGraphicFramePr>
            <a:graphicFrameLocks noGrp="1"/>
          </p:cNvGraphicFramePr>
          <p:nvPr>
            <p:ph sz="half" idx="2"/>
            <p:extLst>
              <p:ext uri="{D42A27DB-BD31-4B8C-83A1-F6EECF244321}">
                <p14:modId xmlns:p14="http://schemas.microsoft.com/office/powerpoint/2010/main" val="3946032252"/>
              </p:ext>
            </p:extLst>
          </p:nvPr>
        </p:nvGraphicFramePr>
        <p:xfrm>
          <a:off x="838200" y="2250369"/>
          <a:ext cx="4967514" cy="1066800"/>
        </p:xfrm>
        <a:graphic>
          <a:graphicData uri="http://schemas.openxmlformats.org/drawingml/2006/table">
            <a:tbl>
              <a:tblPr firstRow="1" firstCol="1" bandRow="1">
                <a:tableStyleId>{F5AB1C69-6EDB-4FF4-983F-18BD219EF322}</a:tableStyleId>
              </a:tblPr>
              <a:tblGrid>
                <a:gridCol w="4967514">
                  <a:extLst>
                    <a:ext uri="{9D8B030D-6E8A-4147-A177-3AD203B41FA5}">
                      <a16:colId xmlns:a16="http://schemas.microsoft.com/office/drawing/2014/main" val="1163477036"/>
                    </a:ext>
                  </a:extLst>
                </a:gridCol>
              </a:tblGrid>
              <a:tr h="382148">
                <a:tc>
                  <a:txBody>
                    <a:bodyPr/>
                    <a:lstStyle/>
                    <a:p>
                      <a:pPr marL="0" marR="0">
                        <a:spcBef>
                          <a:spcPts val="0"/>
                        </a:spcBef>
                        <a:spcAft>
                          <a:spcPts val="0"/>
                        </a:spcAft>
                      </a:pPr>
                      <a:endParaRPr lang="en-US" sz="1000" kern="100" dirty="0">
                        <a:effectLst/>
                      </a:endParaRPr>
                    </a:p>
                    <a:p>
                      <a:pPr marL="0" marR="0">
                        <a:spcBef>
                          <a:spcPts val="0"/>
                        </a:spcBef>
                        <a:spcAft>
                          <a:spcPts val="0"/>
                        </a:spcAft>
                      </a:pPr>
                      <a:r>
                        <a:rPr lang="en-US" sz="2000" kern="100" dirty="0">
                          <a:effectLst/>
                        </a:rPr>
                        <a:t>Opened an HIV and its </a:t>
                      </a:r>
                      <a:r>
                        <a:rPr lang="en-US" sz="2000" kern="100" dirty="0" err="1">
                          <a:effectLst/>
                        </a:rPr>
                        <a:t>Syndemics</a:t>
                      </a:r>
                      <a:r>
                        <a:rPr lang="en-US" sz="2000" kern="100" dirty="0">
                          <a:effectLst/>
                        </a:rPr>
                        <a:t> Specialist position</a:t>
                      </a:r>
                    </a:p>
                    <a:p>
                      <a:pPr marL="0" marR="0">
                        <a:spcBef>
                          <a:spcPts val="0"/>
                        </a:spcBef>
                        <a:spcAft>
                          <a:spcPts val="0"/>
                        </a:spcAft>
                      </a:pPr>
                      <a:endParaRPr lang="en-US" sz="2000" kern="100" dirty="0">
                        <a:effectLst/>
                      </a:endParaRPr>
                    </a:p>
                  </a:txBody>
                  <a:tcPr marL="58690" marR="58690" marT="0" marB="0"/>
                </a:tc>
                <a:extLst>
                  <a:ext uri="{0D108BD9-81ED-4DB2-BD59-A6C34878D82A}">
                    <a16:rowId xmlns:a16="http://schemas.microsoft.com/office/drawing/2014/main" val="3726578243"/>
                  </a:ext>
                </a:extLst>
              </a:tr>
            </a:tbl>
          </a:graphicData>
        </a:graphic>
      </p:graphicFrame>
      <p:sp>
        <p:nvSpPr>
          <p:cNvPr id="4" name="Title 3">
            <a:extLst>
              <a:ext uri="{FF2B5EF4-FFF2-40B4-BE49-F238E27FC236}">
                <a16:creationId xmlns:a16="http://schemas.microsoft.com/office/drawing/2014/main" id="{F1D2A116-D2B4-AB50-A4AB-94A745C06417}"/>
              </a:ext>
            </a:extLst>
          </p:cNvPr>
          <p:cNvSpPr>
            <a:spLocks noGrp="1"/>
          </p:cNvSpPr>
          <p:nvPr>
            <p:ph type="title"/>
          </p:nvPr>
        </p:nvSpPr>
        <p:spPr/>
        <p:txBody>
          <a:bodyPr/>
          <a:lstStyle/>
          <a:p>
            <a:pPr algn="ctr"/>
            <a:r>
              <a:rPr lang="en-US" dirty="0">
                <a:latin typeface="Corbel"/>
                <a:cs typeface="Arial"/>
              </a:rPr>
              <a:t>Strategy and Organizational Buy-in</a:t>
            </a:r>
            <a:endParaRPr lang="en-US" dirty="0"/>
          </a:p>
        </p:txBody>
      </p:sp>
      <p:sp>
        <p:nvSpPr>
          <p:cNvPr id="5" name="Slide Number Placeholder 4">
            <a:extLst>
              <a:ext uri="{FF2B5EF4-FFF2-40B4-BE49-F238E27FC236}">
                <a16:creationId xmlns:a16="http://schemas.microsoft.com/office/drawing/2014/main" id="{58BAEC99-BD4B-4A33-1D55-73C81BF2FC06}"/>
              </a:ext>
            </a:extLst>
          </p:cNvPr>
          <p:cNvSpPr>
            <a:spLocks noGrp="1"/>
          </p:cNvSpPr>
          <p:nvPr>
            <p:ph type="sldNum" sz="quarter" idx="12"/>
          </p:nvPr>
        </p:nvSpPr>
        <p:spPr/>
        <p:txBody>
          <a:bodyPr/>
          <a:lstStyle/>
          <a:p>
            <a:fld id="{DB15D044-B35F-4A77-B573-9EB4C86BF88C}" type="slidenum">
              <a:rPr lang="en-US" smtClean="0"/>
              <a:pPr/>
              <a:t>13</a:t>
            </a:fld>
            <a:endParaRPr lang="en-US" dirty="0"/>
          </a:p>
        </p:txBody>
      </p:sp>
      <p:graphicFrame>
        <p:nvGraphicFramePr>
          <p:cNvPr id="8" name="Table 7">
            <a:extLst>
              <a:ext uri="{FF2B5EF4-FFF2-40B4-BE49-F238E27FC236}">
                <a16:creationId xmlns:a16="http://schemas.microsoft.com/office/drawing/2014/main" id="{23E5E4E7-509E-DB75-A4F0-7DED672E82A2}"/>
              </a:ext>
            </a:extLst>
          </p:cNvPr>
          <p:cNvGraphicFramePr>
            <a:graphicFrameLocks noGrp="1"/>
          </p:cNvGraphicFramePr>
          <p:nvPr>
            <p:extLst>
              <p:ext uri="{D42A27DB-BD31-4B8C-83A1-F6EECF244321}">
                <p14:modId xmlns:p14="http://schemas.microsoft.com/office/powerpoint/2010/main" val="3989664148"/>
              </p:ext>
            </p:extLst>
          </p:nvPr>
        </p:nvGraphicFramePr>
        <p:xfrm>
          <a:off x="6390862" y="1640769"/>
          <a:ext cx="5257799" cy="2133600"/>
        </p:xfrm>
        <a:graphic>
          <a:graphicData uri="http://schemas.openxmlformats.org/drawingml/2006/table">
            <a:tbl>
              <a:tblPr firstRow="1" firstCol="1" bandRow="1">
                <a:tableStyleId>{5C22544A-7EE6-4342-B048-85BDC9FD1C3A}</a:tableStyleId>
              </a:tblPr>
              <a:tblGrid>
                <a:gridCol w="5257799">
                  <a:extLst>
                    <a:ext uri="{9D8B030D-6E8A-4147-A177-3AD203B41FA5}">
                      <a16:colId xmlns:a16="http://schemas.microsoft.com/office/drawing/2014/main" val="2952686"/>
                    </a:ext>
                  </a:extLst>
                </a:gridCol>
              </a:tblGrid>
              <a:tr h="0">
                <a:tc>
                  <a:txBody>
                    <a:bodyPr/>
                    <a:lstStyle/>
                    <a:p>
                      <a:pPr marL="0" marR="0">
                        <a:spcBef>
                          <a:spcPts val="0"/>
                        </a:spcBef>
                        <a:spcAft>
                          <a:spcPts val="0"/>
                        </a:spcAft>
                      </a:pPr>
                      <a:endParaRPr lang="en-US" sz="2000" kern="100" dirty="0">
                        <a:solidFill>
                          <a:schemeClr val="tx1"/>
                        </a:solidFill>
                        <a:effectLst/>
                      </a:endParaRPr>
                    </a:p>
                    <a:p>
                      <a:pPr marL="0" marR="0">
                        <a:spcBef>
                          <a:spcPts val="0"/>
                        </a:spcBef>
                        <a:spcAft>
                          <a:spcPts val="0"/>
                        </a:spcAft>
                      </a:pPr>
                      <a:r>
                        <a:rPr lang="en-US" sz="2000" kern="100" dirty="0">
                          <a:solidFill>
                            <a:schemeClr val="tx1"/>
                          </a:solidFill>
                          <a:effectLst/>
                        </a:rPr>
                        <a:t>“As part of EHE, we have formed an alliance with the health department's Office of Healthy Equity to ensure adequate understanding and support of the Social Determinants of Health (SDOH).”</a:t>
                      </a:r>
                    </a:p>
                    <a:p>
                      <a:pPr marL="0" marR="0">
                        <a:spcBef>
                          <a:spcPts val="0"/>
                        </a:spcBef>
                        <a:spcAft>
                          <a:spcPts val="0"/>
                        </a:spcAft>
                      </a:pPr>
                      <a:endParaRPr lang="en-US" sz="2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38919981"/>
                  </a:ext>
                </a:extLst>
              </a:tr>
            </a:tbl>
          </a:graphicData>
        </a:graphic>
      </p:graphicFrame>
      <p:graphicFrame>
        <p:nvGraphicFramePr>
          <p:cNvPr id="9" name="Table 8">
            <a:extLst>
              <a:ext uri="{FF2B5EF4-FFF2-40B4-BE49-F238E27FC236}">
                <a16:creationId xmlns:a16="http://schemas.microsoft.com/office/drawing/2014/main" id="{EA0D797F-D0E2-7D38-C676-9B678F74E83D}"/>
              </a:ext>
            </a:extLst>
          </p:cNvPr>
          <p:cNvGraphicFramePr>
            <a:graphicFrameLocks noGrp="1"/>
          </p:cNvGraphicFramePr>
          <p:nvPr>
            <p:extLst>
              <p:ext uri="{D42A27DB-BD31-4B8C-83A1-F6EECF244321}">
                <p14:modId xmlns:p14="http://schemas.microsoft.com/office/powerpoint/2010/main" val="1577687975"/>
              </p:ext>
            </p:extLst>
          </p:nvPr>
        </p:nvGraphicFramePr>
        <p:xfrm>
          <a:off x="6386288" y="3900188"/>
          <a:ext cx="5262373" cy="2133600"/>
        </p:xfrm>
        <a:graphic>
          <a:graphicData uri="http://schemas.openxmlformats.org/drawingml/2006/table">
            <a:tbl>
              <a:tblPr firstRow="1" firstCol="1" bandRow="1">
                <a:tableStyleId>{5C22544A-7EE6-4342-B048-85BDC9FD1C3A}</a:tableStyleId>
              </a:tblPr>
              <a:tblGrid>
                <a:gridCol w="5262373">
                  <a:extLst>
                    <a:ext uri="{9D8B030D-6E8A-4147-A177-3AD203B41FA5}">
                      <a16:colId xmlns:a16="http://schemas.microsoft.com/office/drawing/2014/main" val="3892384376"/>
                    </a:ext>
                  </a:extLst>
                </a:gridCol>
              </a:tblGrid>
              <a:tr h="643173">
                <a:tc>
                  <a:txBody>
                    <a:bodyPr/>
                    <a:lstStyle/>
                    <a:p>
                      <a:pPr marL="0" marR="0">
                        <a:spcBef>
                          <a:spcPts val="0"/>
                        </a:spcBef>
                        <a:spcAft>
                          <a:spcPts val="0"/>
                        </a:spcAft>
                      </a:pPr>
                      <a:endParaRPr lang="en-US" sz="2000" kern="100" dirty="0">
                        <a:solidFill>
                          <a:schemeClr val="tx1"/>
                        </a:solidFill>
                        <a:effectLst/>
                      </a:endParaRPr>
                    </a:p>
                    <a:p>
                      <a:pPr marL="0" marR="0">
                        <a:spcBef>
                          <a:spcPts val="0"/>
                        </a:spcBef>
                        <a:spcAft>
                          <a:spcPts val="0"/>
                        </a:spcAft>
                      </a:pPr>
                      <a:r>
                        <a:rPr lang="en-US" sz="2000" kern="100" dirty="0">
                          <a:solidFill>
                            <a:schemeClr val="tx1"/>
                          </a:solidFill>
                          <a:effectLst/>
                        </a:rPr>
                        <a:t>Created a position with the Bureau of Substance Use Disorder Prevention, Treatment, and Recovery to create a common strategic plan for people who use drugs and who have or at risk for infectious diseases.</a:t>
                      </a:r>
                    </a:p>
                    <a:p>
                      <a:pPr marL="0" marR="0">
                        <a:spcBef>
                          <a:spcPts val="0"/>
                        </a:spcBef>
                        <a:spcAft>
                          <a:spcPts val="0"/>
                        </a:spcAft>
                      </a:pPr>
                      <a:endParaRPr lang="en-US" sz="2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2">
                        <a:lumMod val="20000"/>
                        <a:lumOff val="80000"/>
                      </a:schemeClr>
                    </a:solidFill>
                  </a:tcPr>
                </a:tc>
                <a:extLst>
                  <a:ext uri="{0D108BD9-81ED-4DB2-BD59-A6C34878D82A}">
                    <a16:rowId xmlns:a16="http://schemas.microsoft.com/office/drawing/2014/main" val="2670760894"/>
                  </a:ext>
                </a:extLst>
              </a:tr>
            </a:tbl>
          </a:graphicData>
        </a:graphic>
      </p:graphicFrame>
      <p:graphicFrame>
        <p:nvGraphicFramePr>
          <p:cNvPr id="10" name="Table 9">
            <a:extLst>
              <a:ext uri="{FF2B5EF4-FFF2-40B4-BE49-F238E27FC236}">
                <a16:creationId xmlns:a16="http://schemas.microsoft.com/office/drawing/2014/main" id="{D51AF4E0-23CE-C763-1E55-9F55174F90C7}"/>
              </a:ext>
            </a:extLst>
          </p:cNvPr>
          <p:cNvGraphicFramePr>
            <a:graphicFrameLocks noGrp="1"/>
          </p:cNvGraphicFramePr>
          <p:nvPr>
            <p:extLst>
              <p:ext uri="{D42A27DB-BD31-4B8C-83A1-F6EECF244321}">
                <p14:modId xmlns:p14="http://schemas.microsoft.com/office/powerpoint/2010/main" val="3578444669"/>
              </p:ext>
            </p:extLst>
          </p:nvPr>
        </p:nvGraphicFramePr>
        <p:xfrm>
          <a:off x="838200" y="4052588"/>
          <a:ext cx="4967513" cy="1828800"/>
        </p:xfrm>
        <a:graphic>
          <a:graphicData uri="http://schemas.openxmlformats.org/drawingml/2006/table">
            <a:tbl>
              <a:tblPr firstRow="1" firstCol="1" bandRow="1">
                <a:tableStyleId>{5C22544A-7EE6-4342-B048-85BDC9FD1C3A}</a:tableStyleId>
              </a:tblPr>
              <a:tblGrid>
                <a:gridCol w="4967513">
                  <a:extLst>
                    <a:ext uri="{9D8B030D-6E8A-4147-A177-3AD203B41FA5}">
                      <a16:colId xmlns:a16="http://schemas.microsoft.com/office/drawing/2014/main" val="1607190586"/>
                    </a:ext>
                  </a:extLst>
                </a:gridCol>
              </a:tblGrid>
              <a:tr h="0">
                <a:tc>
                  <a:txBody>
                    <a:bodyPr/>
                    <a:lstStyle/>
                    <a:p>
                      <a:pPr marL="0" marR="0">
                        <a:spcBef>
                          <a:spcPts val="0"/>
                        </a:spcBef>
                        <a:spcAft>
                          <a:spcPts val="0"/>
                        </a:spcAft>
                      </a:pPr>
                      <a:endParaRPr lang="en-US" sz="2000" kern="100" dirty="0">
                        <a:solidFill>
                          <a:schemeClr val="tx1"/>
                        </a:solidFill>
                        <a:effectLst/>
                      </a:endParaRPr>
                    </a:p>
                    <a:p>
                      <a:pPr marL="0" marR="0">
                        <a:spcBef>
                          <a:spcPts val="0"/>
                        </a:spcBef>
                        <a:spcAft>
                          <a:spcPts val="0"/>
                        </a:spcAft>
                      </a:pPr>
                      <a:r>
                        <a:rPr lang="en-US" sz="2000" kern="100" dirty="0">
                          <a:solidFill>
                            <a:schemeClr val="tx1"/>
                          </a:solidFill>
                          <a:effectLst/>
                        </a:rPr>
                        <a:t>“We are now organizationally more integrated across HIV, hepatitis, STIs - and social determinants are an overarching theme in our programming and work.”</a:t>
                      </a:r>
                    </a:p>
                    <a:p>
                      <a:pPr marL="0" marR="0">
                        <a:spcBef>
                          <a:spcPts val="0"/>
                        </a:spcBef>
                        <a:spcAft>
                          <a:spcPts val="0"/>
                        </a:spcAft>
                      </a:pPr>
                      <a:endParaRPr lang="en-US" sz="2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extLst>
                  <a:ext uri="{0D108BD9-81ED-4DB2-BD59-A6C34878D82A}">
                    <a16:rowId xmlns:a16="http://schemas.microsoft.com/office/drawing/2014/main" val="3453086607"/>
                  </a:ext>
                </a:extLst>
              </a:tr>
            </a:tbl>
          </a:graphicData>
        </a:graphic>
      </p:graphicFrame>
    </p:spTree>
    <p:extLst>
      <p:ext uri="{BB962C8B-B14F-4D97-AF65-F5344CB8AC3E}">
        <p14:creationId xmlns:p14="http://schemas.microsoft.com/office/powerpoint/2010/main" val="1537849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2543C1D1-5F44-A143-8AB4-B09E4A4B6D6D}"/>
              </a:ext>
            </a:extLst>
          </p:cNvPr>
          <p:cNvSpPr>
            <a:spLocks noGrp="1"/>
          </p:cNvSpPr>
          <p:nvPr>
            <p:ph sz="half" idx="1"/>
          </p:nvPr>
        </p:nvSpPr>
        <p:spPr/>
        <p:txBody>
          <a:bodyPr/>
          <a:lstStyle/>
          <a:p>
            <a:r>
              <a:rPr lang="en-US" dirty="0"/>
              <a:t>Assessing community needs</a:t>
            </a:r>
          </a:p>
          <a:p>
            <a:r>
              <a:rPr lang="en-US" dirty="0"/>
              <a:t>Centering voices in planning and implementation</a:t>
            </a:r>
          </a:p>
        </p:txBody>
      </p:sp>
      <p:sp>
        <p:nvSpPr>
          <p:cNvPr id="6" name="Title 5">
            <a:extLst>
              <a:ext uri="{FF2B5EF4-FFF2-40B4-BE49-F238E27FC236}">
                <a16:creationId xmlns:a16="http://schemas.microsoft.com/office/drawing/2014/main" id="{EAC5DF11-B3CE-4946-B098-5E9A32081F34}"/>
              </a:ext>
            </a:extLst>
          </p:cNvPr>
          <p:cNvSpPr>
            <a:spLocks noGrp="1"/>
          </p:cNvSpPr>
          <p:nvPr>
            <p:ph type="title"/>
          </p:nvPr>
        </p:nvSpPr>
        <p:spPr/>
        <p:txBody>
          <a:bodyPr/>
          <a:lstStyle/>
          <a:p>
            <a:pPr algn="ctr"/>
            <a:r>
              <a:rPr lang="en-US" dirty="0">
                <a:latin typeface="Corbel"/>
                <a:cs typeface="Arial"/>
              </a:rPr>
              <a:t>Community Engagement</a:t>
            </a:r>
            <a:endParaRPr lang="en-US" dirty="0"/>
          </a:p>
        </p:txBody>
      </p:sp>
      <p:sp>
        <p:nvSpPr>
          <p:cNvPr id="2" name="Slide Number Placeholder 1"/>
          <p:cNvSpPr>
            <a:spLocks noGrp="1"/>
          </p:cNvSpPr>
          <p:nvPr>
            <p:ph type="sldNum" sz="quarter" idx="12"/>
          </p:nvPr>
        </p:nvSpPr>
        <p:spPr/>
        <p:txBody>
          <a:bodyPr/>
          <a:lstStyle/>
          <a:p>
            <a:fld id="{DB15D044-B35F-4A77-B573-9EB4C86BF88C}" type="slidenum">
              <a:rPr lang="en-US" smtClean="0"/>
              <a:t>14</a:t>
            </a:fld>
            <a:endParaRPr lang="en-US"/>
          </a:p>
        </p:txBody>
      </p:sp>
      <p:pic>
        <p:nvPicPr>
          <p:cNvPr id="3" name="Picture 2">
            <a:extLst>
              <a:ext uri="{FF2B5EF4-FFF2-40B4-BE49-F238E27FC236}">
                <a16:creationId xmlns:a16="http://schemas.microsoft.com/office/drawing/2014/main" id="{A2796442-31B5-6779-62DE-6487D6A259DE}"/>
              </a:ext>
            </a:extLst>
          </p:cNvPr>
          <p:cNvPicPr>
            <a:picLocks noChangeAspect="1"/>
          </p:cNvPicPr>
          <p:nvPr/>
        </p:nvPicPr>
        <p:blipFill>
          <a:blip r:embed="rId2"/>
          <a:stretch>
            <a:fillRect/>
          </a:stretch>
        </p:blipFill>
        <p:spPr>
          <a:xfrm>
            <a:off x="8217360" y="6311730"/>
            <a:ext cx="1091279" cy="573074"/>
          </a:xfrm>
          <a:prstGeom prst="rect">
            <a:avLst/>
          </a:prstGeom>
        </p:spPr>
      </p:pic>
      <p:graphicFrame>
        <p:nvGraphicFramePr>
          <p:cNvPr id="11" name="Table 10">
            <a:extLst>
              <a:ext uri="{FF2B5EF4-FFF2-40B4-BE49-F238E27FC236}">
                <a16:creationId xmlns:a16="http://schemas.microsoft.com/office/drawing/2014/main" id="{8927DEF7-992A-BCFE-54FD-803B9D3F6E26}"/>
              </a:ext>
            </a:extLst>
          </p:cNvPr>
          <p:cNvGraphicFramePr>
            <a:graphicFrameLocks noGrp="1"/>
          </p:cNvGraphicFramePr>
          <p:nvPr>
            <p:extLst>
              <p:ext uri="{D42A27DB-BD31-4B8C-83A1-F6EECF244321}">
                <p14:modId xmlns:p14="http://schemas.microsoft.com/office/powerpoint/2010/main" val="536505321"/>
              </p:ext>
            </p:extLst>
          </p:nvPr>
        </p:nvGraphicFramePr>
        <p:xfrm>
          <a:off x="838200" y="3090624"/>
          <a:ext cx="4793343" cy="3048000"/>
        </p:xfrm>
        <a:graphic>
          <a:graphicData uri="http://schemas.openxmlformats.org/drawingml/2006/table">
            <a:tbl>
              <a:tblPr firstRow="1" firstCol="1" bandRow="1">
                <a:tableStyleId>{5C22544A-7EE6-4342-B048-85BDC9FD1C3A}</a:tableStyleId>
              </a:tblPr>
              <a:tblGrid>
                <a:gridCol w="4793343">
                  <a:extLst>
                    <a:ext uri="{9D8B030D-6E8A-4147-A177-3AD203B41FA5}">
                      <a16:colId xmlns:a16="http://schemas.microsoft.com/office/drawing/2014/main" val="443700505"/>
                    </a:ext>
                  </a:extLst>
                </a:gridCol>
              </a:tblGrid>
              <a:tr h="0">
                <a:tc>
                  <a:txBody>
                    <a:bodyPr/>
                    <a:lstStyle/>
                    <a:p>
                      <a:pPr marL="0" marR="0">
                        <a:spcBef>
                          <a:spcPts val="0"/>
                        </a:spcBef>
                        <a:spcAft>
                          <a:spcPts val="0"/>
                        </a:spcAft>
                      </a:pPr>
                      <a:endParaRPr lang="en-US" sz="2000" kern="100" dirty="0">
                        <a:effectLst/>
                      </a:endParaRPr>
                    </a:p>
                    <a:p>
                      <a:pPr marL="0" marR="0">
                        <a:spcBef>
                          <a:spcPts val="0"/>
                        </a:spcBef>
                        <a:spcAft>
                          <a:spcPts val="0"/>
                        </a:spcAft>
                      </a:pPr>
                      <a:r>
                        <a:rPr lang="en-US" sz="2000" kern="100" dirty="0">
                          <a:solidFill>
                            <a:schemeClr val="tx1"/>
                          </a:solidFill>
                          <a:effectLst/>
                        </a:rPr>
                        <a:t>“Thinking </a:t>
                      </a:r>
                      <a:r>
                        <a:rPr lang="en-US" sz="2000" kern="100" dirty="0" err="1">
                          <a:solidFill>
                            <a:schemeClr val="tx1"/>
                          </a:solidFill>
                          <a:effectLst/>
                        </a:rPr>
                        <a:t>syndemically</a:t>
                      </a:r>
                      <a:r>
                        <a:rPr lang="en-US" sz="2000" kern="100" dirty="0">
                          <a:solidFill>
                            <a:schemeClr val="tx1"/>
                          </a:solidFill>
                          <a:effectLst/>
                        </a:rPr>
                        <a:t> requires a commitment to community partnerships and a recognition that ending new HIV transmissions means addressing other STI, like syphilis and gonorrhea, and working to address structural factors that make people vulnerable to HIV and STI, like lack of housing and food insecurity.”</a:t>
                      </a:r>
                    </a:p>
                    <a:p>
                      <a:pPr marL="0" marR="0">
                        <a:spcBef>
                          <a:spcPts val="0"/>
                        </a:spcBef>
                        <a:spcAft>
                          <a:spcPts val="0"/>
                        </a:spcAft>
                      </a:pP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10428531"/>
                  </a:ext>
                </a:extLst>
              </a:tr>
            </a:tbl>
          </a:graphicData>
        </a:graphic>
      </p:graphicFrame>
      <p:graphicFrame>
        <p:nvGraphicFramePr>
          <p:cNvPr id="14" name="Table 13">
            <a:extLst>
              <a:ext uri="{FF2B5EF4-FFF2-40B4-BE49-F238E27FC236}">
                <a16:creationId xmlns:a16="http://schemas.microsoft.com/office/drawing/2014/main" id="{E2FACD36-04C1-6D1F-8C51-77290E26EB86}"/>
              </a:ext>
            </a:extLst>
          </p:cNvPr>
          <p:cNvGraphicFramePr>
            <a:graphicFrameLocks noGrp="1"/>
          </p:cNvGraphicFramePr>
          <p:nvPr>
            <p:extLst>
              <p:ext uri="{D42A27DB-BD31-4B8C-83A1-F6EECF244321}">
                <p14:modId xmlns:p14="http://schemas.microsoft.com/office/powerpoint/2010/main" val="2224839713"/>
              </p:ext>
            </p:extLst>
          </p:nvPr>
        </p:nvGraphicFramePr>
        <p:xfrm>
          <a:off x="6240575" y="1790298"/>
          <a:ext cx="5044848" cy="1828800"/>
        </p:xfrm>
        <a:graphic>
          <a:graphicData uri="http://schemas.openxmlformats.org/drawingml/2006/table">
            <a:tbl>
              <a:tblPr firstRow="1" firstCol="1" bandRow="1">
                <a:tableStyleId>{5C22544A-7EE6-4342-B048-85BDC9FD1C3A}</a:tableStyleId>
              </a:tblPr>
              <a:tblGrid>
                <a:gridCol w="5044848">
                  <a:extLst>
                    <a:ext uri="{9D8B030D-6E8A-4147-A177-3AD203B41FA5}">
                      <a16:colId xmlns:a16="http://schemas.microsoft.com/office/drawing/2014/main" val="864820946"/>
                    </a:ext>
                  </a:extLst>
                </a:gridCol>
              </a:tblGrid>
              <a:tr h="0">
                <a:tc>
                  <a:txBody>
                    <a:bodyPr/>
                    <a:lstStyle/>
                    <a:p>
                      <a:pPr marL="0" marR="0">
                        <a:spcBef>
                          <a:spcPts val="0"/>
                        </a:spcBef>
                        <a:spcAft>
                          <a:spcPts val="0"/>
                        </a:spcAft>
                      </a:pPr>
                      <a:endParaRPr lang="en-US" sz="2000" kern="100" dirty="0">
                        <a:solidFill>
                          <a:schemeClr val="tx1"/>
                        </a:solidFill>
                        <a:effectLst/>
                      </a:endParaRPr>
                    </a:p>
                    <a:p>
                      <a:pPr marL="0" marR="0">
                        <a:spcBef>
                          <a:spcPts val="0"/>
                        </a:spcBef>
                        <a:spcAft>
                          <a:spcPts val="0"/>
                        </a:spcAft>
                      </a:pPr>
                      <a:r>
                        <a:rPr lang="en-US" sz="2000" kern="100" dirty="0">
                          <a:solidFill>
                            <a:schemeClr val="tx1"/>
                          </a:solidFill>
                          <a:effectLst/>
                        </a:rPr>
                        <a:t>Actively responding to outbreaks impacting People Who Inject Drugs (PWID). Working closely with community partners and key leaders with lived experience.</a:t>
                      </a:r>
                    </a:p>
                    <a:p>
                      <a:pPr marL="0" marR="0">
                        <a:spcBef>
                          <a:spcPts val="0"/>
                        </a:spcBef>
                        <a:spcAft>
                          <a:spcPts val="0"/>
                        </a:spcAft>
                      </a:pPr>
                      <a:endParaRPr lang="en-US" sz="2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extLst>
                  <a:ext uri="{0D108BD9-81ED-4DB2-BD59-A6C34878D82A}">
                    <a16:rowId xmlns:a16="http://schemas.microsoft.com/office/drawing/2014/main" val="956624472"/>
                  </a:ext>
                </a:extLst>
              </a:tr>
            </a:tbl>
          </a:graphicData>
        </a:graphic>
      </p:graphicFrame>
    </p:spTree>
    <p:extLst>
      <p:ext uri="{BB962C8B-B14F-4D97-AF65-F5344CB8AC3E}">
        <p14:creationId xmlns:p14="http://schemas.microsoft.com/office/powerpoint/2010/main" val="6174152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2543C1D1-5F44-A143-8AB4-B09E4A4B6D6D}"/>
              </a:ext>
            </a:extLst>
          </p:cNvPr>
          <p:cNvSpPr>
            <a:spLocks noGrp="1"/>
          </p:cNvSpPr>
          <p:nvPr>
            <p:ph sz="half" idx="1"/>
          </p:nvPr>
        </p:nvSpPr>
        <p:spPr>
          <a:xfrm>
            <a:off x="838200" y="1790299"/>
            <a:ext cx="5181600" cy="1638702"/>
          </a:xfrm>
        </p:spPr>
        <p:txBody>
          <a:bodyPr>
            <a:normAutofit lnSpcReduction="10000"/>
          </a:bodyPr>
          <a:lstStyle/>
          <a:p>
            <a:r>
              <a:rPr lang="en-US" dirty="0"/>
              <a:t>Analysis of data using a health equity lens</a:t>
            </a:r>
          </a:p>
          <a:p>
            <a:r>
              <a:rPr lang="en-US" dirty="0"/>
              <a:t>Data sharing agreements</a:t>
            </a:r>
          </a:p>
          <a:p>
            <a:r>
              <a:rPr lang="en-US" dirty="0"/>
              <a:t>Data-to-Care activities</a:t>
            </a:r>
          </a:p>
        </p:txBody>
      </p:sp>
      <p:sp>
        <p:nvSpPr>
          <p:cNvPr id="8" name="Content Placeholder 7">
            <a:extLst>
              <a:ext uri="{FF2B5EF4-FFF2-40B4-BE49-F238E27FC236}">
                <a16:creationId xmlns:a16="http://schemas.microsoft.com/office/drawing/2014/main" id="{E163D677-3CA8-794F-B273-805EB2AE32AA}"/>
              </a:ext>
            </a:extLst>
          </p:cNvPr>
          <p:cNvSpPr>
            <a:spLocks noGrp="1"/>
          </p:cNvSpPr>
          <p:nvPr>
            <p:ph sz="half" idx="2"/>
          </p:nvPr>
        </p:nvSpPr>
        <p:spPr>
          <a:xfrm>
            <a:off x="6172200" y="1790298"/>
            <a:ext cx="5181600" cy="4226680"/>
          </a:xfrm>
        </p:spPr>
        <p:txBody>
          <a:bodyPr>
            <a:noAutofit/>
          </a:bodyPr>
          <a:lstStyle/>
          <a:p>
            <a:r>
              <a:rPr lang="en-US" dirty="0"/>
              <a:t>Opportunities</a:t>
            </a:r>
          </a:p>
          <a:p>
            <a:pPr lvl="1"/>
            <a:r>
              <a:rPr lang="en-US" sz="2400" dirty="0"/>
              <a:t>Improved care coordination</a:t>
            </a:r>
          </a:p>
          <a:p>
            <a:pPr lvl="1"/>
            <a:r>
              <a:rPr lang="en-US" sz="2400" dirty="0"/>
              <a:t>Improved data on demographics and risk factors</a:t>
            </a:r>
          </a:p>
          <a:p>
            <a:pPr lvl="1"/>
            <a:r>
              <a:rPr lang="en-US" sz="2400" dirty="0"/>
              <a:t>Improved data quality</a:t>
            </a:r>
          </a:p>
          <a:p>
            <a:pPr lvl="1"/>
            <a:r>
              <a:rPr lang="en-US" sz="2400" dirty="0"/>
              <a:t>Uniform standards for data confidentiality and security</a:t>
            </a:r>
          </a:p>
          <a:p>
            <a:pPr marL="0" indent="0">
              <a:buNone/>
            </a:pPr>
            <a:endParaRPr lang="en-US" dirty="0"/>
          </a:p>
          <a:p>
            <a:r>
              <a:rPr lang="en-US" dirty="0"/>
              <a:t>Challenges</a:t>
            </a:r>
          </a:p>
          <a:p>
            <a:pPr lvl="1"/>
            <a:r>
              <a:rPr lang="en-US" sz="2400" dirty="0"/>
              <a:t>Cross-program and agency data-sharing restrictions</a:t>
            </a:r>
          </a:p>
        </p:txBody>
      </p:sp>
      <p:sp>
        <p:nvSpPr>
          <p:cNvPr id="6" name="Title 5">
            <a:extLst>
              <a:ext uri="{FF2B5EF4-FFF2-40B4-BE49-F238E27FC236}">
                <a16:creationId xmlns:a16="http://schemas.microsoft.com/office/drawing/2014/main" id="{EAC5DF11-B3CE-4946-B098-5E9A32081F34}"/>
              </a:ext>
            </a:extLst>
          </p:cNvPr>
          <p:cNvSpPr>
            <a:spLocks noGrp="1"/>
          </p:cNvSpPr>
          <p:nvPr>
            <p:ph type="title"/>
          </p:nvPr>
        </p:nvSpPr>
        <p:spPr/>
        <p:txBody>
          <a:bodyPr/>
          <a:lstStyle/>
          <a:p>
            <a:pPr algn="ctr"/>
            <a:r>
              <a:rPr lang="en-US" dirty="0">
                <a:latin typeface="Corbel"/>
                <a:cs typeface="Arial"/>
              </a:rPr>
              <a:t>Data and Systems</a:t>
            </a:r>
            <a:endParaRPr lang="en-US" dirty="0"/>
          </a:p>
        </p:txBody>
      </p:sp>
      <p:sp>
        <p:nvSpPr>
          <p:cNvPr id="2" name="Slide Number Placeholder 1"/>
          <p:cNvSpPr>
            <a:spLocks noGrp="1"/>
          </p:cNvSpPr>
          <p:nvPr>
            <p:ph type="sldNum" sz="quarter" idx="12"/>
          </p:nvPr>
        </p:nvSpPr>
        <p:spPr/>
        <p:txBody>
          <a:bodyPr/>
          <a:lstStyle/>
          <a:p>
            <a:fld id="{DB15D044-B35F-4A77-B573-9EB4C86BF88C}" type="slidenum">
              <a:rPr lang="en-US" smtClean="0"/>
              <a:t>15</a:t>
            </a:fld>
            <a:endParaRPr lang="en-US" dirty="0"/>
          </a:p>
        </p:txBody>
      </p:sp>
      <p:pic>
        <p:nvPicPr>
          <p:cNvPr id="3" name="Picture 2">
            <a:extLst>
              <a:ext uri="{FF2B5EF4-FFF2-40B4-BE49-F238E27FC236}">
                <a16:creationId xmlns:a16="http://schemas.microsoft.com/office/drawing/2014/main" id="{FF0FCA74-8D56-2AE1-3026-5FD7BE2893DC}"/>
              </a:ext>
            </a:extLst>
          </p:cNvPr>
          <p:cNvPicPr>
            <a:picLocks noChangeAspect="1"/>
          </p:cNvPicPr>
          <p:nvPr/>
        </p:nvPicPr>
        <p:blipFill>
          <a:blip r:embed="rId2"/>
          <a:stretch>
            <a:fillRect/>
          </a:stretch>
        </p:blipFill>
        <p:spPr>
          <a:xfrm>
            <a:off x="8217360" y="6311730"/>
            <a:ext cx="1091279" cy="573074"/>
          </a:xfrm>
          <a:prstGeom prst="rect">
            <a:avLst/>
          </a:prstGeom>
        </p:spPr>
      </p:pic>
      <p:graphicFrame>
        <p:nvGraphicFramePr>
          <p:cNvPr id="5" name="Table 4">
            <a:extLst>
              <a:ext uri="{FF2B5EF4-FFF2-40B4-BE49-F238E27FC236}">
                <a16:creationId xmlns:a16="http://schemas.microsoft.com/office/drawing/2014/main" id="{DE618FA8-2E36-1166-119A-89AC1C0EF154}"/>
              </a:ext>
            </a:extLst>
          </p:cNvPr>
          <p:cNvGraphicFramePr>
            <a:graphicFrameLocks noGrp="1"/>
          </p:cNvGraphicFramePr>
          <p:nvPr>
            <p:extLst>
              <p:ext uri="{D42A27DB-BD31-4B8C-83A1-F6EECF244321}">
                <p14:modId xmlns:p14="http://schemas.microsoft.com/office/powerpoint/2010/main" val="3205331249"/>
              </p:ext>
            </p:extLst>
          </p:nvPr>
        </p:nvGraphicFramePr>
        <p:xfrm>
          <a:off x="838200" y="3586185"/>
          <a:ext cx="5015820" cy="1524000"/>
        </p:xfrm>
        <a:graphic>
          <a:graphicData uri="http://schemas.openxmlformats.org/drawingml/2006/table">
            <a:tbl>
              <a:tblPr firstRow="1" firstCol="1" bandRow="1">
                <a:tableStyleId>{5C22544A-7EE6-4342-B048-85BDC9FD1C3A}</a:tableStyleId>
              </a:tblPr>
              <a:tblGrid>
                <a:gridCol w="5015820">
                  <a:extLst>
                    <a:ext uri="{9D8B030D-6E8A-4147-A177-3AD203B41FA5}">
                      <a16:colId xmlns:a16="http://schemas.microsoft.com/office/drawing/2014/main" val="2543473624"/>
                    </a:ext>
                  </a:extLst>
                </a:gridCol>
              </a:tblGrid>
              <a:tr h="0">
                <a:tc>
                  <a:txBody>
                    <a:bodyPr/>
                    <a:lstStyle/>
                    <a:p>
                      <a:pPr marL="0" marR="0">
                        <a:spcBef>
                          <a:spcPts val="0"/>
                        </a:spcBef>
                        <a:spcAft>
                          <a:spcPts val="0"/>
                        </a:spcAft>
                      </a:pPr>
                      <a:endParaRPr lang="en-US" sz="2000" kern="100" dirty="0">
                        <a:solidFill>
                          <a:schemeClr val="tx1"/>
                        </a:solidFill>
                        <a:effectLst/>
                      </a:endParaRPr>
                    </a:p>
                    <a:p>
                      <a:pPr marL="0" marR="0">
                        <a:spcBef>
                          <a:spcPts val="0"/>
                        </a:spcBef>
                        <a:spcAft>
                          <a:spcPts val="0"/>
                        </a:spcAft>
                      </a:pPr>
                      <a:r>
                        <a:rPr lang="en-US" sz="2000" kern="100" dirty="0">
                          <a:solidFill>
                            <a:schemeClr val="tx1"/>
                          </a:solidFill>
                          <a:effectLst/>
                        </a:rPr>
                        <a:t>The program uses HIV care assessments and other data to be able to prioritize and address social determinants of health (</a:t>
                      </a:r>
                      <a:r>
                        <a:rPr lang="en-US" sz="2000" kern="100" dirty="0" err="1">
                          <a:solidFill>
                            <a:schemeClr val="tx1"/>
                          </a:solidFill>
                          <a:effectLst/>
                        </a:rPr>
                        <a:t>SDoH</a:t>
                      </a:r>
                      <a:r>
                        <a:rPr lang="en-US" sz="2000" kern="100" dirty="0">
                          <a:solidFill>
                            <a:schemeClr val="tx1"/>
                          </a:solidFill>
                          <a:effectLst/>
                        </a:rPr>
                        <a:t>).</a:t>
                      </a:r>
                    </a:p>
                    <a:p>
                      <a:pPr marL="0" marR="0">
                        <a:spcBef>
                          <a:spcPts val="0"/>
                        </a:spcBef>
                        <a:spcAft>
                          <a:spcPts val="0"/>
                        </a:spcAft>
                      </a:pPr>
                      <a:endParaRPr lang="en-US" sz="2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9626025"/>
                  </a:ext>
                </a:extLst>
              </a:tr>
            </a:tbl>
          </a:graphicData>
        </a:graphic>
      </p:graphicFrame>
    </p:spTree>
    <p:extLst>
      <p:ext uri="{BB962C8B-B14F-4D97-AF65-F5344CB8AC3E}">
        <p14:creationId xmlns:p14="http://schemas.microsoft.com/office/powerpoint/2010/main" val="14492554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CB34D5FD-7730-6BEC-204B-857F620DC6C7}"/>
              </a:ext>
            </a:extLst>
          </p:cNvPr>
          <p:cNvGraphicFramePr>
            <a:graphicFrameLocks noGrp="1"/>
          </p:cNvGraphicFramePr>
          <p:nvPr>
            <p:ph sz="half" idx="1"/>
            <p:extLst>
              <p:ext uri="{D42A27DB-BD31-4B8C-83A1-F6EECF244321}">
                <p14:modId xmlns:p14="http://schemas.microsoft.com/office/powerpoint/2010/main" val="4214519876"/>
              </p:ext>
            </p:extLst>
          </p:nvPr>
        </p:nvGraphicFramePr>
        <p:xfrm>
          <a:off x="784647" y="2736867"/>
          <a:ext cx="5181600" cy="2438400"/>
        </p:xfrm>
        <a:graphic>
          <a:graphicData uri="http://schemas.openxmlformats.org/drawingml/2006/table">
            <a:tbl>
              <a:tblPr firstRow="1" firstCol="1" bandRow="1">
                <a:tableStyleId>{5C22544A-7EE6-4342-B048-85BDC9FD1C3A}</a:tableStyleId>
              </a:tblPr>
              <a:tblGrid>
                <a:gridCol w="5181600">
                  <a:extLst>
                    <a:ext uri="{9D8B030D-6E8A-4147-A177-3AD203B41FA5}">
                      <a16:colId xmlns:a16="http://schemas.microsoft.com/office/drawing/2014/main" val="2051303200"/>
                    </a:ext>
                  </a:extLst>
                </a:gridCol>
              </a:tblGrid>
              <a:tr h="782538">
                <a:tc>
                  <a:txBody>
                    <a:bodyPr/>
                    <a:lstStyle/>
                    <a:p>
                      <a:pPr marL="0" marR="0">
                        <a:spcBef>
                          <a:spcPts val="0"/>
                        </a:spcBef>
                        <a:spcAft>
                          <a:spcPts val="0"/>
                        </a:spcAft>
                      </a:pPr>
                      <a:endParaRPr lang="en-US" sz="2000" kern="100" dirty="0">
                        <a:effectLst/>
                      </a:endParaRPr>
                    </a:p>
                    <a:p>
                      <a:pPr marL="0" marR="0">
                        <a:spcBef>
                          <a:spcPts val="0"/>
                        </a:spcBef>
                        <a:spcAft>
                          <a:spcPts val="0"/>
                        </a:spcAft>
                      </a:pPr>
                      <a:r>
                        <a:rPr lang="en-US" sz="2000" kern="100" dirty="0">
                          <a:effectLst/>
                        </a:rPr>
                        <a:t>We have also worked to integrate data and education at an annual housing conference that invites HIV program staff, housing staff and Housing Opportunities for Persons with AIDS (HOPWA) staff statewide. This is becoming core to our program.</a:t>
                      </a:r>
                    </a:p>
                    <a:p>
                      <a:pPr marL="0" marR="0">
                        <a:spcBef>
                          <a:spcPts val="0"/>
                        </a:spcBef>
                        <a:spcAft>
                          <a:spcPts val="0"/>
                        </a:spcAft>
                      </a:pP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8690" marR="58690" marT="0" marB="0">
                    <a:solidFill>
                      <a:schemeClr val="accent3"/>
                    </a:solidFill>
                  </a:tcPr>
                </a:tc>
                <a:extLst>
                  <a:ext uri="{0D108BD9-81ED-4DB2-BD59-A6C34878D82A}">
                    <a16:rowId xmlns:a16="http://schemas.microsoft.com/office/drawing/2014/main" val="4128741159"/>
                  </a:ext>
                </a:extLst>
              </a:tr>
            </a:tbl>
          </a:graphicData>
        </a:graphic>
      </p:graphicFrame>
      <p:sp>
        <p:nvSpPr>
          <p:cNvPr id="8" name="Content Placeholder 7">
            <a:extLst>
              <a:ext uri="{FF2B5EF4-FFF2-40B4-BE49-F238E27FC236}">
                <a16:creationId xmlns:a16="http://schemas.microsoft.com/office/drawing/2014/main" id="{E163D677-3CA8-794F-B273-805EB2AE32AA}"/>
              </a:ext>
            </a:extLst>
          </p:cNvPr>
          <p:cNvSpPr>
            <a:spLocks noGrp="1"/>
          </p:cNvSpPr>
          <p:nvPr>
            <p:ph sz="half" idx="2"/>
          </p:nvPr>
        </p:nvSpPr>
        <p:spPr>
          <a:xfrm>
            <a:off x="6172200" y="1790298"/>
            <a:ext cx="5181600" cy="4348326"/>
          </a:xfrm>
        </p:spPr>
        <p:txBody>
          <a:bodyPr>
            <a:noAutofit/>
          </a:bodyPr>
          <a:lstStyle/>
          <a:p>
            <a:r>
              <a:rPr lang="en-US" dirty="0"/>
              <a:t>Opportunities</a:t>
            </a:r>
          </a:p>
          <a:p>
            <a:pPr lvl="1"/>
            <a:r>
              <a:rPr lang="en-US" sz="2400" dirty="0"/>
              <a:t>Increase funding for under-resourced programs</a:t>
            </a:r>
          </a:p>
          <a:p>
            <a:pPr lvl="1"/>
            <a:r>
              <a:rPr lang="en-US" sz="2400" dirty="0"/>
              <a:t>Private funding opportunities</a:t>
            </a:r>
          </a:p>
          <a:p>
            <a:pPr lvl="1"/>
            <a:r>
              <a:rPr lang="en-US" sz="2400" dirty="0"/>
              <a:t>Funding for social determinants of health and health equity</a:t>
            </a:r>
          </a:p>
          <a:p>
            <a:pPr marL="0" indent="0">
              <a:buNone/>
            </a:pPr>
            <a:endParaRPr lang="en-US" sz="800" dirty="0"/>
          </a:p>
          <a:p>
            <a:r>
              <a:rPr lang="en-US" dirty="0"/>
              <a:t>Challenges</a:t>
            </a:r>
          </a:p>
          <a:p>
            <a:pPr lvl="1"/>
            <a:r>
              <a:rPr lang="en-US" sz="2400" dirty="0"/>
              <a:t>Limitations in the use of local, state, and federal funding</a:t>
            </a:r>
          </a:p>
          <a:p>
            <a:pPr lvl="1"/>
            <a:r>
              <a:rPr lang="en-US" sz="2400" dirty="0"/>
              <a:t>Stigma may impact wide community support</a:t>
            </a:r>
          </a:p>
        </p:txBody>
      </p:sp>
      <p:sp>
        <p:nvSpPr>
          <p:cNvPr id="6" name="Title 5">
            <a:extLst>
              <a:ext uri="{FF2B5EF4-FFF2-40B4-BE49-F238E27FC236}">
                <a16:creationId xmlns:a16="http://schemas.microsoft.com/office/drawing/2014/main" id="{EAC5DF11-B3CE-4946-B098-5E9A32081F34}"/>
              </a:ext>
            </a:extLst>
          </p:cNvPr>
          <p:cNvSpPr>
            <a:spLocks noGrp="1"/>
          </p:cNvSpPr>
          <p:nvPr>
            <p:ph type="title"/>
          </p:nvPr>
        </p:nvSpPr>
        <p:spPr/>
        <p:txBody>
          <a:bodyPr/>
          <a:lstStyle/>
          <a:p>
            <a:pPr algn="ctr"/>
            <a:r>
              <a:rPr lang="en-US" dirty="0">
                <a:latin typeface="Corbel"/>
                <a:cs typeface="Arial"/>
              </a:rPr>
              <a:t>Braided Funding and Partnership</a:t>
            </a:r>
          </a:p>
        </p:txBody>
      </p:sp>
      <p:sp>
        <p:nvSpPr>
          <p:cNvPr id="2" name="Slide Number Placeholder 1"/>
          <p:cNvSpPr>
            <a:spLocks noGrp="1"/>
          </p:cNvSpPr>
          <p:nvPr>
            <p:ph type="sldNum" sz="quarter" idx="12"/>
          </p:nvPr>
        </p:nvSpPr>
        <p:spPr/>
        <p:txBody>
          <a:bodyPr/>
          <a:lstStyle/>
          <a:p>
            <a:fld id="{DB15D044-B35F-4A77-B573-9EB4C86BF88C}" type="slidenum">
              <a:rPr lang="en-US" smtClean="0"/>
              <a:t>16</a:t>
            </a:fld>
            <a:endParaRPr lang="en-US"/>
          </a:p>
        </p:txBody>
      </p:sp>
      <p:pic>
        <p:nvPicPr>
          <p:cNvPr id="3" name="Picture 2">
            <a:extLst>
              <a:ext uri="{FF2B5EF4-FFF2-40B4-BE49-F238E27FC236}">
                <a16:creationId xmlns:a16="http://schemas.microsoft.com/office/drawing/2014/main" id="{5522CD61-7B31-32F9-1103-D6DFB0F9342F}"/>
              </a:ext>
            </a:extLst>
          </p:cNvPr>
          <p:cNvPicPr>
            <a:picLocks noChangeAspect="1"/>
          </p:cNvPicPr>
          <p:nvPr/>
        </p:nvPicPr>
        <p:blipFill>
          <a:blip r:embed="rId2"/>
          <a:stretch>
            <a:fillRect/>
          </a:stretch>
        </p:blipFill>
        <p:spPr>
          <a:xfrm>
            <a:off x="8217360" y="6311730"/>
            <a:ext cx="1091279" cy="573074"/>
          </a:xfrm>
          <a:prstGeom prst="rect">
            <a:avLst/>
          </a:prstGeom>
        </p:spPr>
      </p:pic>
    </p:spTree>
    <p:extLst>
      <p:ext uri="{BB962C8B-B14F-4D97-AF65-F5344CB8AC3E}">
        <p14:creationId xmlns:p14="http://schemas.microsoft.com/office/powerpoint/2010/main" val="8277112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AEBF199-5A7F-7007-2838-A896486E047E}"/>
              </a:ext>
            </a:extLst>
          </p:cNvPr>
          <p:cNvSpPr>
            <a:spLocks noGrp="1"/>
          </p:cNvSpPr>
          <p:nvPr>
            <p:ph type="title"/>
          </p:nvPr>
        </p:nvSpPr>
        <p:spPr/>
        <p:txBody>
          <a:bodyPr/>
          <a:lstStyle/>
          <a:p>
            <a:pPr algn="ctr"/>
            <a:r>
              <a:rPr lang="en-US" dirty="0">
                <a:latin typeface="Corbel"/>
                <a:cs typeface="Arial"/>
              </a:rPr>
              <a:t>Braided Funding and Partnership</a:t>
            </a:r>
            <a:endParaRPr lang="en-US" dirty="0"/>
          </a:p>
        </p:txBody>
      </p:sp>
      <p:sp>
        <p:nvSpPr>
          <p:cNvPr id="5" name="Slide Number Placeholder 4">
            <a:extLst>
              <a:ext uri="{FF2B5EF4-FFF2-40B4-BE49-F238E27FC236}">
                <a16:creationId xmlns:a16="http://schemas.microsoft.com/office/drawing/2014/main" id="{891A3B20-0FC6-1905-92B6-B5E0BF2F4B0F}"/>
              </a:ext>
            </a:extLst>
          </p:cNvPr>
          <p:cNvSpPr>
            <a:spLocks noGrp="1"/>
          </p:cNvSpPr>
          <p:nvPr>
            <p:ph type="sldNum" sz="quarter" idx="12"/>
          </p:nvPr>
        </p:nvSpPr>
        <p:spPr/>
        <p:txBody>
          <a:bodyPr/>
          <a:lstStyle/>
          <a:p>
            <a:fld id="{DB15D044-B35F-4A77-B573-9EB4C86BF88C}" type="slidenum">
              <a:rPr lang="en-US" smtClean="0"/>
              <a:pPr/>
              <a:t>17</a:t>
            </a:fld>
            <a:endParaRPr lang="en-US" dirty="0"/>
          </a:p>
        </p:txBody>
      </p:sp>
      <p:graphicFrame>
        <p:nvGraphicFramePr>
          <p:cNvPr id="6" name="Table 5">
            <a:extLst>
              <a:ext uri="{FF2B5EF4-FFF2-40B4-BE49-F238E27FC236}">
                <a16:creationId xmlns:a16="http://schemas.microsoft.com/office/drawing/2014/main" id="{F7DA9C06-8A7D-8B49-36F0-3509071362A3}"/>
              </a:ext>
            </a:extLst>
          </p:cNvPr>
          <p:cNvGraphicFramePr>
            <a:graphicFrameLocks noGrp="1"/>
          </p:cNvGraphicFramePr>
          <p:nvPr>
            <p:extLst>
              <p:ext uri="{D42A27DB-BD31-4B8C-83A1-F6EECF244321}">
                <p14:modId xmlns:p14="http://schemas.microsoft.com/office/powerpoint/2010/main" val="2465069909"/>
              </p:ext>
            </p:extLst>
          </p:nvPr>
        </p:nvGraphicFramePr>
        <p:xfrm>
          <a:off x="838200" y="2432067"/>
          <a:ext cx="5044849" cy="2743200"/>
        </p:xfrm>
        <a:graphic>
          <a:graphicData uri="http://schemas.openxmlformats.org/drawingml/2006/table">
            <a:tbl>
              <a:tblPr firstRow="1" firstCol="1" bandRow="1">
                <a:tableStyleId>{5C22544A-7EE6-4342-B048-85BDC9FD1C3A}</a:tableStyleId>
              </a:tblPr>
              <a:tblGrid>
                <a:gridCol w="5044849">
                  <a:extLst>
                    <a:ext uri="{9D8B030D-6E8A-4147-A177-3AD203B41FA5}">
                      <a16:colId xmlns:a16="http://schemas.microsoft.com/office/drawing/2014/main" val="3142094854"/>
                    </a:ext>
                  </a:extLst>
                </a:gridCol>
              </a:tblGrid>
              <a:tr h="0">
                <a:tc>
                  <a:txBody>
                    <a:bodyPr/>
                    <a:lstStyle/>
                    <a:p>
                      <a:pPr marL="0" marR="0">
                        <a:spcBef>
                          <a:spcPts val="0"/>
                        </a:spcBef>
                        <a:spcAft>
                          <a:spcPts val="0"/>
                        </a:spcAft>
                      </a:pPr>
                      <a:endParaRPr lang="en-US" sz="2000" kern="100" dirty="0">
                        <a:effectLst/>
                      </a:endParaRPr>
                    </a:p>
                    <a:p>
                      <a:pPr marL="0" marR="0">
                        <a:spcBef>
                          <a:spcPts val="0"/>
                        </a:spcBef>
                        <a:spcAft>
                          <a:spcPts val="0"/>
                        </a:spcAft>
                      </a:pPr>
                      <a:r>
                        <a:rPr lang="en-US" sz="2000" kern="100" dirty="0">
                          <a:effectLst/>
                        </a:rPr>
                        <a:t>We are working with the state Department of Corrections and a local jail to pilot a new 340B drug pricing program model. The goal is to extend our 340B STI/HIV covered entity status to jails who meet key readiness/infrastructure criteria to increase STI/HIV screening and treatment in correctional settings.</a:t>
                      </a:r>
                    </a:p>
                    <a:p>
                      <a:pPr marL="0" marR="0">
                        <a:spcBef>
                          <a:spcPts val="0"/>
                        </a:spcBef>
                        <a:spcAft>
                          <a:spcPts val="0"/>
                        </a:spcAft>
                      </a:pPr>
                      <a:r>
                        <a:rPr lang="en-US" sz="2000" kern="100" dirty="0">
                          <a:effectLst/>
                        </a:rPr>
                        <a:t> </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3"/>
                    </a:solidFill>
                  </a:tcPr>
                </a:tc>
                <a:extLst>
                  <a:ext uri="{0D108BD9-81ED-4DB2-BD59-A6C34878D82A}">
                    <a16:rowId xmlns:a16="http://schemas.microsoft.com/office/drawing/2014/main" val="3416694772"/>
                  </a:ext>
                </a:extLst>
              </a:tr>
            </a:tbl>
          </a:graphicData>
        </a:graphic>
      </p:graphicFrame>
      <p:graphicFrame>
        <p:nvGraphicFramePr>
          <p:cNvPr id="7" name="Content Placeholder 6">
            <a:extLst>
              <a:ext uri="{FF2B5EF4-FFF2-40B4-BE49-F238E27FC236}">
                <a16:creationId xmlns:a16="http://schemas.microsoft.com/office/drawing/2014/main" id="{D5196861-C50D-011B-5466-29A15C447A84}"/>
              </a:ext>
            </a:extLst>
          </p:cNvPr>
          <p:cNvGraphicFramePr>
            <a:graphicFrameLocks/>
          </p:cNvGraphicFramePr>
          <p:nvPr>
            <p:extLst>
              <p:ext uri="{D42A27DB-BD31-4B8C-83A1-F6EECF244321}">
                <p14:modId xmlns:p14="http://schemas.microsoft.com/office/powerpoint/2010/main" val="1967871088"/>
              </p:ext>
            </p:extLst>
          </p:nvPr>
        </p:nvGraphicFramePr>
        <p:xfrm>
          <a:off x="6172201" y="1974867"/>
          <a:ext cx="5181600" cy="1524000"/>
        </p:xfrm>
        <a:graphic>
          <a:graphicData uri="http://schemas.openxmlformats.org/drawingml/2006/table">
            <a:tbl>
              <a:tblPr firstRow="1" firstCol="1" bandRow="1">
                <a:tableStyleId>{5C22544A-7EE6-4342-B048-85BDC9FD1C3A}</a:tableStyleId>
              </a:tblPr>
              <a:tblGrid>
                <a:gridCol w="5181600">
                  <a:extLst>
                    <a:ext uri="{9D8B030D-6E8A-4147-A177-3AD203B41FA5}">
                      <a16:colId xmlns:a16="http://schemas.microsoft.com/office/drawing/2014/main" val="387127468"/>
                    </a:ext>
                  </a:extLst>
                </a:gridCol>
              </a:tblGrid>
              <a:tr h="313015">
                <a:tc>
                  <a:txBody>
                    <a:bodyPr/>
                    <a:lstStyle/>
                    <a:p>
                      <a:pPr marL="0" marR="0">
                        <a:spcBef>
                          <a:spcPts val="0"/>
                        </a:spcBef>
                        <a:spcAft>
                          <a:spcPts val="0"/>
                        </a:spcAft>
                      </a:pPr>
                      <a:endParaRPr lang="en-US" sz="2000" kern="100" dirty="0">
                        <a:effectLst/>
                      </a:endParaRPr>
                    </a:p>
                    <a:p>
                      <a:pPr marL="0" marR="0">
                        <a:spcBef>
                          <a:spcPts val="0"/>
                        </a:spcBef>
                        <a:spcAft>
                          <a:spcPts val="0"/>
                        </a:spcAft>
                      </a:pPr>
                      <a:r>
                        <a:rPr lang="en-US" sz="2000" kern="100" dirty="0">
                          <a:solidFill>
                            <a:schemeClr val="tx1"/>
                          </a:solidFill>
                          <a:effectLst/>
                        </a:rPr>
                        <a:t>Currently working on an integrated RFA for services for HIV prevention, HCV prevention, drug user health and STIs</a:t>
                      </a:r>
                    </a:p>
                    <a:p>
                      <a:pPr marL="0" marR="0">
                        <a:spcBef>
                          <a:spcPts val="0"/>
                        </a:spcBef>
                        <a:spcAft>
                          <a:spcPts val="0"/>
                        </a:spcAft>
                      </a:pP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8690" marR="58690" marT="0" marB="0"/>
                </a:tc>
                <a:extLst>
                  <a:ext uri="{0D108BD9-81ED-4DB2-BD59-A6C34878D82A}">
                    <a16:rowId xmlns:a16="http://schemas.microsoft.com/office/drawing/2014/main" val="1665011285"/>
                  </a:ext>
                </a:extLst>
              </a:tr>
            </a:tbl>
          </a:graphicData>
        </a:graphic>
      </p:graphicFrame>
      <p:graphicFrame>
        <p:nvGraphicFramePr>
          <p:cNvPr id="10" name="Table 9">
            <a:extLst>
              <a:ext uri="{FF2B5EF4-FFF2-40B4-BE49-F238E27FC236}">
                <a16:creationId xmlns:a16="http://schemas.microsoft.com/office/drawing/2014/main" id="{AE717CDB-BF2F-0E3F-B4B9-03F088C75CE8}"/>
              </a:ext>
            </a:extLst>
          </p:cNvPr>
          <p:cNvGraphicFramePr>
            <a:graphicFrameLocks noGrp="1"/>
          </p:cNvGraphicFramePr>
          <p:nvPr>
            <p:extLst>
              <p:ext uri="{D42A27DB-BD31-4B8C-83A1-F6EECF244321}">
                <p14:modId xmlns:p14="http://schemas.microsoft.com/office/powerpoint/2010/main" val="698498923"/>
              </p:ext>
            </p:extLst>
          </p:nvPr>
        </p:nvGraphicFramePr>
        <p:xfrm>
          <a:off x="6172201" y="3803667"/>
          <a:ext cx="5181598" cy="1828800"/>
        </p:xfrm>
        <a:graphic>
          <a:graphicData uri="http://schemas.openxmlformats.org/drawingml/2006/table">
            <a:tbl>
              <a:tblPr firstRow="1" firstCol="1" bandRow="1">
                <a:tableStyleId>{5C22544A-7EE6-4342-B048-85BDC9FD1C3A}</a:tableStyleId>
              </a:tblPr>
              <a:tblGrid>
                <a:gridCol w="5181598">
                  <a:extLst>
                    <a:ext uri="{9D8B030D-6E8A-4147-A177-3AD203B41FA5}">
                      <a16:colId xmlns:a16="http://schemas.microsoft.com/office/drawing/2014/main" val="123377521"/>
                    </a:ext>
                  </a:extLst>
                </a:gridCol>
              </a:tblGrid>
              <a:tr h="0">
                <a:tc>
                  <a:txBody>
                    <a:bodyPr/>
                    <a:lstStyle/>
                    <a:p>
                      <a:pPr marL="0" marR="0">
                        <a:spcBef>
                          <a:spcPts val="0"/>
                        </a:spcBef>
                        <a:spcAft>
                          <a:spcPts val="0"/>
                        </a:spcAft>
                      </a:pPr>
                      <a:endParaRPr lang="en-US" sz="2000" kern="100" dirty="0">
                        <a:solidFill>
                          <a:schemeClr val="tx1"/>
                        </a:solidFill>
                        <a:effectLst/>
                      </a:endParaRPr>
                    </a:p>
                    <a:p>
                      <a:pPr marL="0" marR="0">
                        <a:spcBef>
                          <a:spcPts val="0"/>
                        </a:spcBef>
                        <a:spcAft>
                          <a:spcPts val="0"/>
                        </a:spcAft>
                      </a:pPr>
                      <a:r>
                        <a:rPr lang="en-US" sz="2000" kern="100" dirty="0">
                          <a:solidFill>
                            <a:schemeClr val="tx1"/>
                          </a:solidFill>
                          <a:effectLst/>
                        </a:rPr>
                        <a:t>Integrated into the Infectious Disease Bureau, with an integrated advisory council and service delivery system. SDOH are addressed through collaborations.</a:t>
                      </a:r>
                    </a:p>
                    <a:p>
                      <a:pPr marL="0" marR="0">
                        <a:spcBef>
                          <a:spcPts val="0"/>
                        </a:spcBef>
                        <a:spcAft>
                          <a:spcPts val="0"/>
                        </a:spcAft>
                      </a:pPr>
                      <a:endParaRPr lang="en-US" sz="2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4DC0AC"/>
                    </a:solidFill>
                  </a:tcPr>
                </a:tc>
                <a:extLst>
                  <a:ext uri="{0D108BD9-81ED-4DB2-BD59-A6C34878D82A}">
                    <a16:rowId xmlns:a16="http://schemas.microsoft.com/office/drawing/2014/main" val="2907998324"/>
                  </a:ext>
                </a:extLst>
              </a:tr>
            </a:tbl>
          </a:graphicData>
        </a:graphic>
      </p:graphicFrame>
      <p:pic>
        <p:nvPicPr>
          <p:cNvPr id="2" name="Picture 1">
            <a:extLst>
              <a:ext uri="{FF2B5EF4-FFF2-40B4-BE49-F238E27FC236}">
                <a16:creationId xmlns:a16="http://schemas.microsoft.com/office/drawing/2014/main" id="{D14C7A04-DA60-FEA7-E2D7-B532F445C20B}"/>
              </a:ext>
            </a:extLst>
          </p:cNvPr>
          <p:cNvPicPr>
            <a:picLocks noChangeAspect="1"/>
          </p:cNvPicPr>
          <p:nvPr/>
        </p:nvPicPr>
        <p:blipFill>
          <a:blip r:embed="rId2"/>
          <a:stretch>
            <a:fillRect/>
          </a:stretch>
        </p:blipFill>
        <p:spPr>
          <a:xfrm>
            <a:off x="8217360" y="6311730"/>
            <a:ext cx="1091279" cy="573074"/>
          </a:xfrm>
          <a:prstGeom prst="rect">
            <a:avLst/>
          </a:prstGeom>
        </p:spPr>
      </p:pic>
    </p:spTree>
    <p:extLst>
      <p:ext uri="{BB962C8B-B14F-4D97-AF65-F5344CB8AC3E}">
        <p14:creationId xmlns:p14="http://schemas.microsoft.com/office/powerpoint/2010/main" val="32962137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2543C1D1-5F44-A143-8AB4-B09E4A4B6D6D}"/>
              </a:ext>
            </a:extLst>
          </p:cNvPr>
          <p:cNvSpPr>
            <a:spLocks noGrp="1"/>
          </p:cNvSpPr>
          <p:nvPr>
            <p:ph sz="half" idx="1"/>
          </p:nvPr>
        </p:nvSpPr>
        <p:spPr/>
        <p:txBody>
          <a:bodyPr>
            <a:normAutofit lnSpcReduction="10000"/>
          </a:bodyPr>
          <a:lstStyle/>
          <a:p>
            <a:r>
              <a:rPr lang="en-US" dirty="0"/>
              <a:t>Increased access to care</a:t>
            </a:r>
          </a:p>
          <a:p>
            <a:r>
              <a:rPr lang="en-US" dirty="0"/>
              <a:t>Integrated service bundles</a:t>
            </a:r>
          </a:p>
          <a:p>
            <a:r>
              <a:rPr lang="en-US" dirty="0"/>
              <a:t>Collaboration with non-traditional partners</a:t>
            </a:r>
          </a:p>
          <a:p>
            <a:r>
              <a:rPr lang="en-US" dirty="0"/>
              <a:t>Trauma-informed approaches</a:t>
            </a:r>
          </a:p>
          <a:p>
            <a:pPr marL="0" indent="0">
              <a:buNone/>
            </a:pPr>
            <a:endParaRPr lang="en-US" dirty="0"/>
          </a:p>
          <a:p>
            <a:pPr marL="0" indent="0">
              <a:buNone/>
            </a:pPr>
            <a:r>
              <a:rPr lang="en-US" dirty="0"/>
              <a:t>Models:</a:t>
            </a:r>
          </a:p>
          <a:p>
            <a:r>
              <a:rPr lang="en-US" dirty="0">
                <a:solidFill>
                  <a:srgbClr val="354050"/>
                </a:solidFill>
                <a:effectLst/>
              </a:rPr>
              <a:t>Low-threshold sexual health sites</a:t>
            </a:r>
          </a:p>
          <a:p>
            <a:r>
              <a:rPr lang="en-US" dirty="0">
                <a:solidFill>
                  <a:srgbClr val="354050"/>
                </a:solidFill>
                <a:effectLst/>
              </a:rPr>
              <a:t>Low-threshold treatment clinic in the Safe and Sound Protocol (SSP)</a:t>
            </a:r>
          </a:p>
          <a:p>
            <a:endParaRPr lang="en-US" dirty="0"/>
          </a:p>
        </p:txBody>
      </p:sp>
      <p:sp>
        <p:nvSpPr>
          <p:cNvPr id="8" name="Content Placeholder 7">
            <a:extLst>
              <a:ext uri="{FF2B5EF4-FFF2-40B4-BE49-F238E27FC236}">
                <a16:creationId xmlns:a16="http://schemas.microsoft.com/office/drawing/2014/main" id="{E163D677-3CA8-794F-B273-805EB2AE32AA}"/>
              </a:ext>
            </a:extLst>
          </p:cNvPr>
          <p:cNvSpPr>
            <a:spLocks noGrp="1"/>
          </p:cNvSpPr>
          <p:nvPr>
            <p:ph sz="half" idx="2"/>
          </p:nvPr>
        </p:nvSpPr>
        <p:spPr/>
        <p:txBody>
          <a:bodyPr>
            <a:noAutofit/>
          </a:bodyPr>
          <a:lstStyle/>
          <a:p>
            <a:r>
              <a:rPr lang="en-US" dirty="0"/>
              <a:t>Opportunities</a:t>
            </a:r>
          </a:p>
          <a:p>
            <a:pPr lvl="1"/>
            <a:r>
              <a:rPr lang="en-US" sz="2400" dirty="0"/>
              <a:t>Improved access</a:t>
            </a:r>
          </a:p>
          <a:p>
            <a:pPr lvl="1"/>
            <a:r>
              <a:rPr lang="en-US" sz="2400" dirty="0"/>
              <a:t>Cost-effectiveness</a:t>
            </a:r>
          </a:p>
          <a:p>
            <a:pPr lvl="1"/>
            <a:r>
              <a:rPr lang="en-US" sz="2400" dirty="0"/>
              <a:t>Reduced stigma</a:t>
            </a:r>
          </a:p>
          <a:p>
            <a:pPr lvl="1"/>
            <a:r>
              <a:rPr lang="en-US" sz="2400" dirty="0"/>
              <a:t>Whole-person focus</a:t>
            </a:r>
          </a:p>
          <a:p>
            <a:pPr marL="0" indent="0">
              <a:buNone/>
            </a:pPr>
            <a:endParaRPr lang="en-US" dirty="0"/>
          </a:p>
          <a:p>
            <a:r>
              <a:rPr lang="en-US" dirty="0"/>
              <a:t>Challenges</a:t>
            </a:r>
          </a:p>
          <a:p>
            <a:pPr lvl="1"/>
            <a:r>
              <a:rPr lang="en-US" sz="2400" dirty="0"/>
              <a:t>Funding siloes</a:t>
            </a:r>
          </a:p>
          <a:p>
            <a:pPr lvl="1"/>
            <a:r>
              <a:rPr lang="en-US" sz="2400" dirty="0"/>
              <a:t>Staff capacity and knowledge</a:t>
            </a:r>
          </a:p>
          <a:p>
            <a:pPr lvl="1"/>
            <a:r>
              <a:rPr lang="en-US" sz="2400" dirty="0"/>
              <a:t>Availability of resources</a:t>
            </a:r>
          </a:p>
        </p:txBody>
      </p:sp>
      <p:sp>
        <p:nvSpPr>
          <p:cNvPr id="6" name="Title 5">
            <a:extLst>
              <a:ext uri="{FF2B5EF4-FFF2-40B4-BE49-F238E27FC236}">
                <a16:creationId xmlns:a16="http://schemas.microsoft.com/office/drawing/2014/main" id="{EAC5DF11-B3CE-4946-B098-5E9A32081F34}"/>
              </a:ext>
            </a:extLst>
          </p:cNvPr>
          <p:cNvSpPr>
            <a:spLocks noGrp="1"/>
          </p:cNvSpPr>
          <p:nvPr>
            <p:ph type="title"/>
          </p:nvPr>
        </p:nvSpPr>
        <p:spPr/>
        <p:txBody>
          <a:bodyPr/>
          <a:lstStyle/>
          <a:p>
            <a:pPr algn="ctr"/>
            <a:r>
              <a:rPr lang="en-US" dirty="0">
                <a:latin typeface="Corbel"/>
                <a:cs typeface="Arial"/>
              </a:rPr>
              <a:t>Integrated Service Delivery</a:t>
            </a:r>
          </a:p>
        </p:txBody>
      </p:sp>
      <p:sp>
        <p:nvSpPr>
          <p:cNvPr id="2" name="Slide Number Placeholder 1"/>
          <p:cNvSpPr>
            <a:spLocks noGrp="1"/>
          </p:cNvSpPr>
          <p:nvPr>
            <p:ph type="sldNum" sz="quarter" idx="12"/>
          </p:nvPr>
        </p:nvSpPr>
        <p:spPr/>
        <p:txBody>
          <a:bodyPr/>
          <a:lstStyle/>
          <a:p>
            <a:fld id="{DB15D044-B35F-4A77-B573-9EB4C86BF88C}" type="slidenum">
              <a:rPr lang="en-US" smtClean="0"/>
              <a:t>18</a:t>
            </a:fld>
            <a:endParaRPr lang="en-US"/>
          </a:p>
        </p:txBody>
      </p:sp>
      <p:pic>
        <p:nvPicPr>
          <p:cNvPr id="3" name="Picture 2">
            <a:extLst>
              <a:ext uri="{FF2B5EF4-FFF2-40B4-BE49-F238E27FC236}">
                <a16:creationId xmlns:a16="http://schemas.microsoft.com/office/drawing/2014/main" id="{BC5E4366-FC9F-FC94-3870-3980F4E284A6}"/>
              </a:ext>
            </a:extLst>
          </p:cNvPr>
          <p:cNvPicPr>
            <a:picLocks noChangeAspect="1"/>
          </p:cNvPicPr>
          <p:nvPr/>
        </p:nvPicPr>
        <p:blipFill>
          <a:blip r:embed="rId2"/>
          <a:stretch>
            <a:fillRect/>
          </a:stretch>
        </p:blipFill>
        <p:spPr>
          <a:xfrm>
            <a:off x="8217360" y="6318944"/>
            <a:ext cx="1091279" cy="573074"/>
          </a:xfrm>
          <a:prstGeom prst="rect">
            <a:avLst/>
          </a:prstGeom>
        </p:spPr>
      </p:pic>
    </p:spTree>
    <p:extLst>
      <p:ext uri="{BB962C8B-B14F-4D97-AF65-F5344CB8AC3E}">
        <p14:creationId xmlns:p14="http://schemas.microsoft.com/office/powerpoint/2010/main" val="7060131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A077329C-1967-AEED-A997-825A29F588FF}"/>
              </a:ext>
            </a:extLst>
          </p:cNvPr>
          <p:cNvGraphicFramePr>
            <a:graphicFrameLocks noGrp="1"/>
          </p:cNvGraphicFramePr>
          <p:nvPr>
            <p:ph sz="half" idx="1"/>
            <p:extLst>
              <p:ext uri="{D42A27DB-BD31-4B8C-83A1-F6EECF244321}">
                <p14:modId xmlns:p14="http://schemas.microsoft.com/office/powerpoint/2010/main" val="3266633822"/>
              </p:ext>
            </p:extLst>
          </p:nvPr>
        </p:nvGraphicFramePr>
        <p:xfrm>
          <a:off x="838201" y="1974867"/>
          <a:ext cx="5181600" cy="3657600"/>
        </p:xfrm>
        <a:graphic>
          <a:graphicData uri="http://schemas.openxmlformats.org/drawingml/2006/table">
            <a:tbl>
              <a:tblPr firstRow="1" firstCol="1" bandRow="1">
                <a:tableStyleId>{21E4AEA4-8DFA-4A89-87EB-49C32662AFE0}</a:tableStyleId>
              </a:tblPr>
              <a:tblGrid>
                <a:gridCol w="5181600">
                  <a:extLst>
                    <a:ext uri="{9D8B030D-6E8A-4147-A177-3AD203B41FA5}">
                      <a16:colId xmlns:a16="http://schemas.microsoft.com/office/drawing/2014/main" val="3331063682"/>
                    </a:ext>
                  </a:extLst>
                </a:gridCol>
              </a:tblGrid>
              <a:tr h="782538">
                <a:tc>
                  <a:txBody>
                    <a:bodyPr/>
                    <a:lstStyle/>
                    <a:p>
                      <a:pPr marL="0" marR="0">
                        <a:spcBef>
                          <a:spcPts val="0"/>
                        </a:spcBef>
                        <a:spcAft>
                          <a:spcPts val="0"/>
                        </a:spcAft>
                      </a:pPr>
                      <a:endParaRPr lang="en-US" sz="2000" kern="100" dirty="0">
                        <a:effectLst/>
                      </a:endParaRPr>
                    </a:p>
                    <a:p>
                      <a:pPr marL="0" marR="0">
                        <a:spcBef>
                          <a:spcPts val="0"/>
                        </a:spcBef>
                        <a:spcAft>
                          <a:spcPts val="0"/>
                        </a:spcAft>
                      </a:pPr>
                      <a:r>
                        <a:rPr lang="en-US" sz="2000" kern="100" dirty="0">
                          <a:effectLst/>
                        </a:rPr>
                        <a:t>The HIV program supports field-based integrated HIV/STI and HCV testing and implemented dried blood spot (DBS) testing in 2019. Additionally, the HIV program has a direct contract with a lab to allow health departments to order DBS home test kits and use them with priority populations and in non-clinical, outreach settings. The health departments can use the lab’s web portal to view results and follow up on positives. </a:t>
                      </a:r>
                    </a:p>
                    <a:p>
                      <a:pPr marL="0" marR="0">
                        <a:spcBef>
                          <a:spcPts val="0"/>
                        </a:spcBef>
                        <a:spcAft>
                          <a:spcPts val="0"/>
                        </a:spcAft>
                      </a:pP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8690" marR="58690" marT="0" marB="0"/>
                </a:tc>
                <a:extLst>
                  <a:ext uri="{0D108BD9-81ED-4DB2-BD59-A6C34878D82A}">
                    <a16:rowId xmlns:a16="http://schemas.microsoft.com/office/drawing/2014/main" val="2158562711"/>
                  </a:ext>
                </a:extLst>
              </a:tr>
            </a:tbl>
          </a:graphicData>
        </a:graphic>
      </p:graphicFrame>
      <p:sp>
        <p:nvSpPr>
          <p:cNvPr id="4" name="Title 3">
            <a:extLst>
              <a:ext uri="{FF2B5EF4-FFF2-40B4-BE49-F238E27FC236}">
                <a16:creationId xmlns:a16="http://schemas.microsoft.com/office/drawing/2014/main" id="{F33C9E4D-84A4-5FFB-20E6-DA6667C24E57}"/>
              </a:ext>
            </a:extLst>
          </p:cNvPr>
          <p:cNvSpPr>
            <a:spLocks noGrp="1"/>
          </p:cNvSpPr>
          <p:nvPr>
            <p:ph type="title"/>
          </p:nvPr>
        </p:nvSpPr>
        <p:spPr/>
        <p:txBody>
          <a:bodyPr/>
          <a:lstStyle/>
          <a:p>
            <a:pPr algn="ctr"/>
            <a:r>
              <a:rPr lang="en-US" dirty="0"/>
              <a:t>Integrated Service Delivery</a:t>
            </a:r>
          </a:p>
        </p:txBody>
      </p:sp>
      <p:sp>
        <p:nvSpPr>
          <p:cNvPr id="5" name="Slide Number Placeholder 4">
            <a:extLst>
              <a:ext uri="{FF2B5EF4-FFF2-40B4-BE49-F238E27FC236}">
                <a16:creationId xmlns:a16="http://schemas.microsoft.com/office/drawing/2014/main" id="{9AC991E3-7985-95A5-AEBC-351A2D9A9588}"/>
              </a:ext>
            </a:extLst>
          </p:cNvPr>
          <p:cNvSpPr>
            <a:spLocks noGrp="1"/>
          </p:cNvSpPr>
          <p:nvPr>
            <p:ph type="sldNum" sz="quarter" idx="12"/>
          </p:nvPr>
        </p:nvSpPr>
        <p:spPr/>
        <p:txBody>
          <a:bodyPr/>
          <a:lstStyle/>
          <a:p>
            <a:fld id="{DB15D044-B35F-4A77-B573-9EB4C86BF88C}" type="slidenum">
              <a:rPr lang="en-US" smtClean="0"/>
              <a:pPr/>
              <a:t>19</a:t>
            </a:fld>
            <a:endParaRPr lang="en-US" dirty="0"/>
          </a:p>
        </p:txBody>
      </p:sp>
      <p:graphicFrame>
        <p:nvGraphicFramePr>
          <p:cNvPr id="11" name="Content Placeholder 10">
            <a:extLst>
              <a:ext uri="{FF2B5EF4-FFF2-40B4-BE49-F238E27FC236}">
                <a16:creationId xmlns:a16="http://schemas.microsoft.com/office/drawing/2014/main" id="{22FE7C4F-ACBF-1A6E-80DD-8694B999DC24}"/>
              </a:ext>
            </a:extLst>
          </p:cNvPr>
          <p:cNvGraphicFramePr>
            <a:graphicFrameLocks noGrp="1"/>
          </p:cNvGraphicFramePr>
          <p:nvPr>
            <p:ph sz="half" idx="2"/>
            <p:extLst>
              <p:ext uri="{D42A27DB-BD31-4B8C-83A1-F6EECF244321}">
                <p14:modId xmlns:p14="http://schemas.microsoft.com/office/powerpoint/2010/main" val="2292559470"/>
              </p:ext>
            </p:extLst>
          </p:nvPr>
        </p:nvGraphicFramePr>
        <p:xfrm>
          <a:off x="6331857" y="2736867"/>
          <a:ext cx="5181600" cy="2133600"/>
        </p:xfrm>
        <a:graphic>
          <a:graphicData uri="http://schemas.openxmlformats.org/drawingml/2006/table">
            <a:tbl>
              <a:tblPr firstRow="1" firstCol="1" bandRow="1">
                <a:tableStyleId>{5C22544A-7EE6-4342-B048-85BDC9FD1C3A}</a:tableStyleId>
              </a:tblPr>
              <a:tblGrid>
                <a:gridCol w="5181600">
                  <a:extLst>
                    <a:ext uri="{9D8B030D-6E8A-4147-A177-3AD203B41FA5}">
                      <a16:colId xmlns:a16="http://schemas.microsoft.com/office/drawing/2014/main" val="434302482"/>
                    </a:ext>
                  </a:extLst>
                </a:gridCol>
              </a:tblGrid>
              <a:tr h="469523">
                <a:tc>
                  <a:txBody>
                    <a:bodyPr/>
                    <a:lstStyle/>
                    <a:p>
                      <a:pPr marL="0" marR="0">
                        <a:spcBef>
                          <a:spcPts val="0"/>
                        </a:spcBef>
                        <a:spcAft>
                          <a:spcPts val="0"/>
                        </a:spcAft>
                      </a:pPr>
                      <a:endParaRPr lang="en-US" sz="2000" kern="100" dirty="0">
                        <a:effectLst/>
                      </a:endParaRPr>
                    </a:p>
                    <a:p>
                      <a:pPr marL="0" marR="0">
                        <a:spcBef>
                          <a:spcPts val="0"/>
                        </a:spcBef>
                        <a:spcAft>
                          <a:spcPts val="0"/>
                        </a:spcAft>
                      </a:pPr>
                      <a:r>
                        <a:rPr lang="en-US" sz="2000" kern="100" dirty="0">
                          <a:solidFill>
                            <a:schemeClr val="tx1"/>
                          </a:solidFill>
                          <a:effectLst/>
                        </a:rPr>
                        <a:t>We have expanded on the status neutral approach around prevention and care. We incorporated harm reduction most recently as we prepare to launch a statewide SSP registration initiative.</a:t>
                      </a:r>
                    </a:p>
                    <a:p>
                      <a:pPr marL="0" marR="0">
                        <a:spcBef>
                          <a:spcPts val="0"/>
                        </a:spcBef>
                        <a:spcAft>
                          <a:spcPts val="0"/>
                        </a:spcAft>
                      </a:pP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8690" marR="58690" marT="0" marB="0"/>
                </a:tc>
                <a:extLst>
                  <a:ext uri="{0D108BD9-81ED-4DB2-BD59-A6C34878D82A}">
                    <a16:rowId xmlns:a16="http://schemas.microsoft.com/office/drawing/2014/main" val="2750323181"/>
                  </a:ext>
                </a:extLst>
              </a:tr>
            </a:tbl>
          </a:graphicData>
        </a:graphic>
      </p:graphicFrame>
      <p:pic>
        <p:nvPicPr>
          <p:cNvPr id="2" name="Picture 1">
            <a:extLst>
              <a:ext uri="{FF2B5EF4-FFF2-40B4-BE49-F238E27FC236}">
                <a16:creationId xmlns:a16="http://schemas.microsoft.com/office/drawing/2014/main" id="{66E6C360-6FF8-B7FD-9FD7-D11C18D4712A}"/>
              </a:ext>
            </a:extLst>
          </p:cNvPr>
          <p:cNvPicPr>
            <a:picLocks noChangeAspect="1"/>
          </p:cNvPicPr>
          <p:nvPr/>
        </p:nvPicPr>
        <p:blipFill>
          <a:blip r:embed="rId2"/>
          <a:stretch>
            <a:fillRect/>
          </a:stretch>
        </p:blipFill>
        <p:spPr>
          <a:xfrm>
            <a:off x="8217360" y="6318944"/>
            <a:ext cx="1091279" cy="573074"/>
          </a:xfrm>
          <a:prstGeom prst="rect">
            <a:avLst/>
          </a:prstGeom>
        </p:spPr>
      </p:pic>
    </p:spTree>
    <p:extLst>
      <p:ext uri="{BB962C8B-B14F-4D97-AF65-F5344CB8AC3E}">
        <p14:creationId xmlns:p14="http://schemas.microsoft.com/office/powerpoint/2010/main" val="27152561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CDBED2-F37B-4958-BED9-2C8460F26CD1}"/>
              </a:ext>
            </a:extLst>
          </p:cNvPr>
          <p:cNvSpPr>
            <a:spLocks noGrp="1"/>
          </p:cNvSpPr>
          <p:nvPr>
            <p:ph type="body" sz="half" idx="2"/>
          </p:nvPr>
        </p:nvSpPr>
        <p:spPr/>
        <p:txBody>
          <a:bodyPr/>
          <a:lstStyle/>
          <a:p>
            <a:r>
              <a:rPr lang="en-US" sz="3200" dirty="0"/>
              <a:t>Speakers have nothing to disclose</a:t>
            </a:r>
          </a:p>
          <a:p>
            <a:pPr marL="0" indent="0">
              <a:buNone/>
            </a:pPr>
            <a:endParaRPr lang="en-US" dirty="0"/>
          </a:p>
          <a:p>
            <a:endParaRPr lang="en-US" dirty="0"/>
          </a:p>
        </p:txBody>
      </p:sp>
      <p:sp>
        <p:nvSpPr>
          <p:cNvPr id="2" name="Title 1">
            <a:extLst>
              <a:ext uri="{FF2B5EF4-FFF2-40B4-BE49-F238E27FC236}">
                <a16:creationId xmlns:a16="http://schemas.microsoft.com/office/drawing/2014/main" id="{52089A5B-B2D3-4EA3-A299-125CFB7E71CC}"/>
              </a:ext>
            </a:extLst>
          </p:cNvPr>
          <p:cNvSpPr>
            <a:spLocks noGrp="1"/>
          </p:cNvSpPr>
          <p:nvPr>
            <p:ph type="title"/>
          </p:nvPr>
        </p:nvSpPr>
        <p:spPr/>
        <p:txBody>
          <a:bodyPr/>
          <a:lstStyle/>
          <a:p>
            <a:pPr algn="ctr"/>
            <a:r>
              <a:rPr lang="en-US" dirty="0"/>
              <a:t>Conflict of Interest Disclosure</a:t>
            </a:r>
          </a:p>
        </p:txBody>
      </p:sp>
      <p:sp>
        <p:nvSpPr>
          <p:cNvPr id="4" name="Slide Number Placeholder 3">
            <a:extLst>
              <a:ext uri="{FF2B5EF4-FFF2-40B4-BE49-F238E27FC236}">
                <a16:creationId xmlns:a16="http://schemas.microsoft.com/office/drawing/2014/main" id="{BB4EE4A2-2D25-4575-BE19-535D47BF54A6}"/>
              </a:ext>
            </a:extLst>
          </p:cNvPr>
          <p:cNvSpPr>
            <a:spLocks noGrp="1"/>
          </p:cNvSpPr>
          <p:nvPr>
            <p:ph type="sldNum" sz="quarter" idx="12"/>
          </p:nvPr>
        </p:nvSpPr>
        <p:spPr/>
        <p:txBody>
          <a:bodyPr/>
          <a:lstStyle/>
          <a:p>
            <a:fld id="{6E2D2B3B-882E-40F3-A32F-6DD516915044}" type="slidenum">
              <a:rPr lang="en-US" smtClean="0"/>
              <a:pPr/>
              <a:t>2</a:t>
            </a:fld>
            <a:endParaRPr lang="en-US"/>
          </a:p>
        </p:txBody>
      </p:sp>
      <p:pic>
        <p:nvPicPr>
          <p:cNvPr id="5" name="Picture 4">
            <a:extLst>
              <a:ext uri="{FF2B5EF4-FFF2-40B4-BE49-F238E27FC236}">
                <a16:creationId xmlns:a16="http://schemas.microsoft.com/office/drawing/2014/main" id="{3821F5DC-9FE2-55B5-3401-F55A9013B67C}"/>
              </a:ext>
            </a:extLst>
          </p:cNvPr>
          <p:cNvPicPr>
            <a:picLocks noChangeAspect="1"/>
          </p:cNvPicPr>
          <p:nvPr/>
        </p:nvPicPr>
        <p:blipFill>
          <a:blip r:embed="rId2"/>
          <a:stretch>
            <a:fillRect/>
          </a:stretch>
        </p:blipFill>
        <p:spPr>
          <a:xfrm>
            <a:off x="8180495" y="6311730"/>
            <a:ext cx="1085182" cy="573074"/>
          </a:xfrm>
          <a:prstGeom prst="rect">
            <a:avLst/>
          </a:prstGeom>
        </p:spPr>
      </p:pic>
    </p:spTree>
    <p:extLst>
      <p:ext uri="{BB962C8B-B14F-4D97-AF65-F5344CB8AC3E}">
        <p14:creationId xmlns:p14="http://schemas.microsoft.com/office/powerpoint/2010/main" val="27188836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2543C1D1-5F44-A143-8AB4-B09E4A4B6D6D}"/>
              </a:ext>
            </a:extLst>
          </p:cNvPr>
          <p:cNvSpPr>
            <a:spLocks noGrp="1"/>
          </p:cNvSpPr>
          <p:nvPr>
            <p:ph sz="half" idx="1"/>
          </p:nvPr>
        </p:nvSpPr>
        <p:spPr>
          <a:xfrm>
            <a:off x="6129865" y="1891311"/>
            <a:ext cx="5599555" cy="4026739"/>
          </a:xfrm>
        </p:spPr>
        <p:txBody>
          <a:bodyPr/>
          <a:lstStyle/>
          <a:p>
            <a:r>
              <a:rPr lang="en-US" dirty="0"/>
              <a:t>Supportive services and person-centered care strategies</a:t>
            </a:r>
          </a:p>
          <a:p>
            <a:pPr lvl="1"/>
            <a:r>
              <a:rPr lang="en-US" sz="2400" dirty="0"/>
              <a:t>Equitable level of care regardless of HIV status</a:t>
            </a:r>
          </a:p>
          <a:p>
            <a:pPr lvl="1"/>
            <a:r>
              <a:rPr lang="en-US" sz="2400" dirty="0"/>
              <a:t>Navigation to improve access to care </a:t>
            </a:r>
          </a:p>
          <a:p>
            <a:pPr lvl="1"/>
            <a:r>
              <a:rPr lang="en-US" sz="2400" dirty="0"/>
              <a:t>Strategies to address social determinants</a:t>
            </a:r>
          </a:p>
          <a:p>
            <a:pPr lvl="1"/>
            <a:r>
              <a:rPr lang="en-US" sz="2400" dirty="0"/>
              <a:t>Addressing as many health care needs as possible</a:t>
            </a:r>
          </a:p>
        </p:txBody>
      </p:sp>
      <p:sp>
        <p:nvSpPr>
          <p:cNvPr id="6" name="Title 5">
            <a:extLst>
              <a:ext uri="{FF2B5EF4-FFF2-40B4-BE49-F238E27FC236}">
                <a16:creationId xmlns:a16="http://schemas.microsoft.com/office/drawing/2014/main" id="{EAC5DF11-B3CE-4946-B098-5E9A32081F34}"/>
              </a:ext>
            </a:extLst>
          </p:cNvPr>
          <p:cNvSpPr>
            <a:spLocks noGrp="1"/>
          </p:cNvSpPr>
          <p:nvPr>
            <p:ph type="title"/>
          </p:nvPr>
        </p:nvSpPr>
        <p:spPr/>
        <p:txBody>
          <a:bodyPr/>
          <a:lstStyle/>
          <a:p>
            <a:pPr algn="ctr"/>
            <a:r>
              <a:rPr lang="en-US" dirty="0">
                <a:latin typeface="Corbel"/>
                <a:cs typeface="Arial"/>
              </a:rPr>
              <a:t>Status-Neutral Approaches</a:t>
            </a:r>
          </a:p>
        </p:txBody>
      </p:sp>
      <p:sp>
        <p:nvSpPr>
          <p:cNvPr id="2" name="Slide Number Placeholder 1"/>
          <p:cNvSpPr>
            <a:spLocks noGrp="1"/>
          </p:cNvSpPr>
          <p:nvPr>
            <p:ph type="sldNum" sz="quarter" idx="12"/>
          </p:nvPr>
        </p:nvSpPr>
        <p:spPr/>
        <p:txBody>
          <a:bodyPr/>
          <a:lstStyle/>
          <a:p>
            <a:fld id="{DB15D044-B35F-4A77-B573-9EB4C86BF88C}" type="slidenum">
              <a:rPr lang="en-US" smtClean="0"/>
              <a:t>20</a:t>
            </a:fld>
            <a:endParaRPr lang="en-US"/>
          </a:p>
        </p:txBody>
      </p:sp>
      <p:pic>
        <p:nvPicPr>
          <p:cNvPr id="3" name="Picture 2">
            <a:extLst>
              <a:ext uri="{FF2B5EF4-FFF2-40B4-BE49-F238E27FC236}">
                <a16:creationId xmlns:a16="http://schemas.microsoft.com/office/drawing/2014/main" id="{FE6E8CEB-C696-47DF-6170-9D724F17AEBE}"/>
              </a:ext>
            </a:extLst>
          </p:cNvPr>
          <p:cNvPicPr>
            <a:picLocks noChangeAspect="1"/>
          </p:cNvPicPr>
          <p:nvPr/>
        </p:nvPicPr>
        <p:blipFill>
          <a:blip r:embed="rId2"/>
          <a:stretch>
            <a:fillRect/>
          </a:stretch>
        </p:blipFill>
        <p:spPr>
          <a:xfrm>
            <a:off x="8220409" y="6311730"/>
            <a:ext cx="1085182" cy="573074"/>
          </a:xfrm>
          <a:prstGeom prst="rect">
            <a:avLst/>
          </a:prstGeom>
        </p:spPr>
      </p:pic>
      <p:graphicFrame>
        <p:nvGraphicFramePr>
          <p:cNvPr id="4" name="Table 3">
            <a:extLst>
              <a:ext uri="{FF2B5EF4-FFF2-40B4-BE49-F238E27FC236}">
                <a16:creationId xmlns:a16="http://schemas.microsoft.com/office/drawing/2014/main" id="{24C0572A-DB9E-9C4D-6A38-CD830FF84500}"/>
              </a:ext>
            </a:extLst>
          </p:cNvPr>
          <p:cNvGraphicFramePr>
            <a:graphicFrameLocks noGrp="1"/>
          </p:cNvGraphicFramePr>
          <p:nvPr>
            <p:extLst>
              <p:ext uri="{D42A27DB-BD31-4B8C-83A1-F6EECF244321}">
                <p14:modId xmlns:p14="http://schemas.microsoft.com/office/powerpoint/2010/main" val="3773415328"/>
              </p:ext>
            </p:extLst>
          </p:nvPr>
        </p:nvGraphicFramePr>
        <p:xfrm>
          <a:off x="838200" y="1891311"/>
          <a:ext cx="4966644" cy="4267200"/>
        </p:xfrm>
        <a:graphic>
          <a:graphicData uri="http://schemas.openxmlformats.org/drawingml/2006/table">
            <a:tbl>
              <a:tblPr firstRow="1" firstCol="1" bandRow="1">
                <a:tableStyleId>{5C22544A-7EE6-4342-B048-85BDC9FD1C3A}</a:tableStyleId>
              </a:tblPr>
              <a:tblGrid>
                <a:gridCol w="4966644">
                  <a:extLst>
                    <a:ext uri="{9D8B030D-6E8A-4147-A177-3AD203B41FA5}">
                      <a16:colId xmlns:a16="http://schemas.microsoft.com/office/drawing/2014/main" val="3616638639"/>
                    </a:ext>
                  </a:extLst>
                </a:gridCol>
              </a:tblGrid>
              <a:tr h="3415790">
                <a:tc>
                  <a:txBody>
                    <a:bodyPr/>
                    <a:lstStyle/>
                    <a:p>
                      <a:pPr marL="0" marR="0">
                        <a:spcBef>
                          <a:spcPts val="0"/>
                        </a:spcBef>
                        <a:spcAft>
                          <a:spcPts val="0"/>
                        </a:spcAft>
                      </a:pPr>
                      <a:endParaRPr lang="en-US" sz="2000" kern="100" dirty="0">
                        <a:solidFill>
                          <a:schemeClr val="tx1"/>
                        </a:solidFill>
                        <a:effectLst/>
                      </a:endParaRPr>
                    </a:p>
                    <a:p>
                      <a:pPr marL="0" marR="0">
                        <a:spcBef>
                          <a:spcPts val="0"/>
                        </a:spcBef>
                        <a:spcAft>
                          <a:spcPts val="0"/>
                        </a:spcAft>
                      </a:pPr>
                      <a:r>
                        <a:rPr lang="en-US" sz="2000" kern="100" dirty="0">
                          <a:solidFill>
                            <a:schemeClr val="tx1"/>
                          </a:solidFill>
                          <a:effectLst/>
                        </a:rPr>
                        <a:t>Status neutral service navigation program supports the implementation of integrated delivery models. The program connects people to services addressing the social determinants of health. </a:t>
                      </a:r>
                    </a:p>
                    <a:p>
                      <a:pPr marL="0" marR="0">
                        <a:spcBef>
                          <a:spcPts val="0"/>
                        </a:spcBef>
                        <a:spcAft>
                          <a:spcPts val="0"/>
                        </a:spcAft>
                      </a:pPr>
                      <a:endParaRPr lang="en-US" sz="2000" kern="100" dirty="0">
                        <a:solidFill>
                          <a:schemeClr val="tx1"/>
                        </a:solidFill>
                        <a:effectLst/>
                      </a:endParaRPr>
                    </a:p>
                    <a:p>
                      <a:pPr marL="0" marR="0">
                        <a:spcBef>
                          <a:spcPts val="0"/>
                        </a:spcBef>
                        <a:spcAft>
                          <a:spcPts val="0"/>
                        </a:spcAft>
                      </a:pPr>
                      <a:r>
                        <a:rPr lang="en-US" sz="2000" kern="100" dirty="0">
                          <a:solidFill>
                            <a:schemeClr val="tx1"/>
                          </a:solidFill>
                          <a:effectLst/>
                        </a:rPr>
                        <a:t>Comprehensive Harm Reduction programs include focus on HIV, hepatitis and STIs and these programs support clients with accessing a variety of services including health insurance enrollment, family planning, social services etc.</a:t>
                      </a:r>
                    </a:p>
                    <a:p>
                      <a:pPr marL="0" marR="0">
                        <a:spcBef>
                          <a:spcPts val="0"/>
                        </a:spcBef>
                        <a:spcAft>
                          <a:spcPts val="0"/>
                        </a:spcAft>
                      </a:pPr>
                      <a:endParaRPr lang="en-US" sz="2000"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34778133"/>
                  </a:ext>
                </a:extLst>
              </a:tr>
            </a:tbl>
          </a:graphicData>
        </a:graphic>
      </p:graphicFrame>
    </p:spTree>
    <p:extLst>
      <p:ext uri="{BB962C8B-B14F-4D97-AF65-F5344CB8AC3E}">
        <p14:creationId xmlns:p14="http://schemas.microsoft.com/office/powerpoint/2010/main" val="7606885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descr="A blue and purple letter n&#10;&#10;Description automatically generated with low confidence">
            <a:extLst>
              <a:ext uri="{FF2B5EF4-FFF2-40B4-BE49-F238E27FC236}">
                <a16:creationId xmlns:a16="http://schemas.microsoft.com/office/drawing/2014/main" id="{73F3AAEB-8C9A-996D-859A-D9C5CF8A4CCA}"/>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7590175" y="515375"/>
            <a:ext cx="3302000" cy="1270000"/>
          </a:xfrm>
        </p:spPr>
      </p:pic>
      <p:pic>
        <p:nvPicPr>
          <p:cNvPr id="9" name="Content Placeholder 8" descr="A group of blue people&#10;&#10;Description automatically generated with medium confidence">
            <a:extLst>
              <a:ext uri="{FF2B5EF4-FFF2-40B4-BE49-F238E27FC236}">
                <a16:creationId xmlns:a16="http://schemas.microsoft.com/office/drawing/2014/main" id="{8ECA3859-9484-5C46-041E-456B779F8746}"/>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7022503" y="2275003"/>
            <a:ext cx="5181600" cy="1905341"/>
          </a:xfrm>
        </p:spPr>
      </p:pic>
      <p:sp>
        <p:nvSpPr>
          <p:cNvPr id="5" name="Slide Number Placeholder 4">
            <a:extLst>
              <a:ext uri="{FF2B5EF4-FFF2-40B4-BE49-F238E27FC236}">
                <a16:creationId xmlns:a16="http://schemas.microsoft.com/office/drawing/2014/main" id="{3E372F00-886D-319F-3125-C512833C5A96}"/>
              </a:ext>
            </a:extLst>
          </p:cNvPr>
          <p:cNvSpPr>
            <a:spLocks noGrp="1"/>
          </p:cNvSpPr>
          <p:nvPr>
            <p:ph type="sldNum" sz="quarter" idx="12"/>
          </p:nvPr>
        </p:nvSpPr>
        <p:spPr/>
        <p:txBody>
          <a:bodyPr/>
          <a:lstStyle/>
          <a:p>
            <a:fld id="{DB15D044-B35F-4A77-B573-9EB4C86BF88C}" type="slidenum">
              <a:rPr lang="en-US" smtClean="0"/>
              <a:pPr/>
              <a:t>21</a:t>
            </a:fld>
            <a:endParaRPr lang="en-US" dirty="0"/>
          </a:p>
        </p:txBody>
      </p:sp>
      <p:pic>
        <p:nvPicPr>
          <p:cNvPr id="11" name="Picture 10" descr="A qr code on a white background&#10;&#10;Description automatically generated">
            <a:extLst>
              <a:ext uri="{FF2B5EF4-FFF2-40B4-BE49-F238E27FC236}">
                <a16:creationId xmlns:a16="http://schemas.microsoft.com/office/drawing/2014/main" id="{ED61B00B-14DA-421F-0B15-646A706E91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43318" y="4340001"/>
            <a:ext cx="1501206" cy="1755648"/>
          </a:xfrm>
          <a:prstGeom prst="rect">
            <a:avLst/>
          </a:prstGeom>
        </p:spPr>
      </p:pic>
      <p:sp>
        <p:nvSpPr>
          <p:cNvPr id="15" name="TextBox 14">
            <a:extLst>
              <a:ext uri="{FF2B5EF4-FFF2-40B4-BE49-F238E27FC236}">
                <a16:creationId xmlns:a16="http://schemas.microsoft.com/office/drawing/2014/main" id="{B83A0B2A-1174-F9CE-777E-89CA89391E20}"/>
              </a:ext>
            </a:extLst>
          </p:cNvPr>
          <p:cNvSpPr txBox="1"/>
          <p:nvPr/>
        </p:nvSpPr>
        <p:spPr>
          <a:xfrm>
            <a:off x="282222" y="515376"/>
            <a:ext cx="6005689" cy="5632311"/>
          </a:xfrm>
          <a:prstGeom prst="rect">
            <a:avLst/>
          </a:prstGeom>
          <a:noFill/>
        </p:spPr>
        <p:txBody>
          <a:bodyPr wrap="square">
            <a:spAutoFit/>
          </a:bodyPr>
          <a:lstStyle/>
          <a:p>
            <a:pPr marL="342900" indent="-342900">
              <a:buFont typeface="Wingdings" panose="05000000000000000000" pitchFamily="2" charset="2"/>
              <a:buChar char="§"/>
            </a:pPr>
            <a:r>
              <a:rPr lang="en-US" sz="2400" dirty="0">
                <a:effectLst/>
                <a:latin typeface="Corbel" panose="020B0503020204020204" pitchFamily="34" charset="0"/>
              </a:rPr>
              <a:t>The Hepatitis Network for Education and Testing (</a:t>
            </a:r>
            <a:r>
              <a:rPr lang="en-US" sz="2400" dirty="0" err="1">
                <a:effectLst/>
                <a:latin typeface="Corbel" panose="020B0503020204020204" pitchFamily="34" charset="0"/>
              </a:rPr>
              <a:t>HepNET</a:t>
            </a:r>
            <a:r>
              <a:rPr lang="en-US" sz="2400" dirty="0">
                <a:effectLst/>
                <a:latin typeface="Corbel" panose="020B0503020204020204" pitchFamily="34" charset="0"/>
              </a:rPr>
              <a:t>) is a network of public health partners, Harm Reductionists, community-based organizations, tribal health organizations, people with lived experience, and healthcare providers. </a:t>
            </a:r>
          </a:p>
          <a:p>
            <a:pPr marL="342900" indent="-342900">
              <a:buFont typeface="Wingdings" panose="05000000000000000000" pitchFamily="2" charset="2"/>
              <a:buChar char="§"/>
            </a:pPr>
            <a:r>
              <a:rPr lang="en-US" sz="2400" dirty="0" err="1">
                <a:latin typeface="Corbel" panose="020B0503020204020204" pitchFamily="34" charset="0"/>
              </a:rPr>
              <a:t>HepNET</a:t>
            </a:r>
            <a:r>
              <a:rPr lang="en-US" sz="2400" dirty="0">
                <a:latin typeface="Corbel" panose="020B0503020204020204" pitchFamily="34" charset="0"/>
              </a:rPr>
              <a:t> is </a:t>
            </a:r>
            <a:r>
              <a:rPr lang="en-US" sz="2400" dirty="0">
                <a:effectLst/>
                <a:latin typeface="Corbel" panose="020B0503020204020204" pitchFamily="34" charset="0"/>
              </a:rPr>
              <a:t>focused on identifying and addressing the unmet needs of people who inject drugs (PWID) to improve their access to viral hepatitis education, prevention, testing, linkage to care, and treatment.</a:t>
            </a:r>
          </a:p>
          <a:p>
            <a:pPr marL="342900" indent="-342900">
              <a:buFont typeface="Wingdings" panose="05000000000000000000" pitchFamily="2" charset="2"/>
              <a:buChar char="§"/>
            </a:pPr>
            <a:r>
              <a:rPr lang="en-US" sz="2400" dirty="0">
                <a:effectLst/>
                <a:latin typeface="Corbel" panose="020B0503020204020204" pitchFamily="34" charset="0"/>
              </a:rPr>
              <a:t>Implementation Partners: NASTAD, National Viral Hepatitis Roundtable (NVHR) and National Association of County and City Health Officials (NACCHO)</a:t>
            </a:r>
          </a:p>
        </p:txBody>
      </p:sp>
      <p:pic>
        <p:nvPicPr>
          <p:cNvPr id="2" name="Picture 1">
            <a:extLst>
              <a:ext uri="{FF2B5EF4-FFF2-40B4-BE49-F238E27FC236}">
                <a16:creationId xmlns:a16="http://schemas.microsoft.com/office/drawing/2014/main" id="{1565979A-BE8A-CB80-9240-19CE0414FD42}"/>
              </a:ext>
            </a:extLst>
          </p:cNvPr>
          <p:cNvPicPr>
            <a:picLocks noChangeAspect="1"/>
          </p:cNvPicPr>
          <p:nvPr/>
        </p:nvPicPr>
        <p:blipFill>
          <a:blip r:embed="rId5"/>
          <a:stretch>
            <a:fillRect/>
          </a:stretch>
        </p:blipFill>
        <p:spPr>
          <a:xfrm>
            <a:off x="8220409" y="6311730"/>
            <a:ext cx="1085182" cy="573074"/>
          </a:xfrm>
          <a:prstGeom prst="rect">
            <a:avLst/>
          </a:prstGeom>
        </p:spPr>
      </p:pic>
    </p:spTree>
    <p:extLst>
      <p:ext uri="{BB962C8B-B14F-4D97-AF65-F5344CB8AC3E}">
        <p14:creationId xmlns:p14="http://schemas.microsoft.com/office/powerpoint/2010/main" val="9861923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AD62C9BA-DFD8-B7BC-ED65-04126CC5425E}"/>
              </a:ext>
            </a:extLst>
          </p:cNvPr>
          <p:cNvSpPr>
            <a:spLocks noGrp="1"/>
          </p:cNvSpPr>
          <p:nvPr>
            <p:ph type="sldNum" sz="quarter" idx="12"/>
          </p:nvPr>
        </p:nvSpPr>
        <p:spPr/>
        <p:txBody>
          <a:bodyPr/>
          <a:lstStyle/>
          <a:p>
            <a:fld id="{DB15D044-B35F-4A77-B573-9EB4C86BF88C}" type="slidenum">
              <a:rPr lang="en-US" smtClean="0"/>
              <a:pPr/>
              <a:t>22</a:t>
            </a:fld>
            <a:endParaRPr lang="en-US" dirty="0"/>
          </a:p>
        </p:txBody>
      </p:sp>
      <p:sp>
        <p:nvSpPr>
          <p:cNvPr id="6" name="Title 5">
            <a:extLst>
              <a:ext uri="{FF2B5EF4-FFF2-40B4-BE49-F238E27FC236}">
                <a16:creationId xmlns:a16="http://schemas.microsoft.com/office/drawing/2014/main" id="{3F5714BE-2FCD-A7D4-AEC0-EDF0BA5E745B}"/>
              </a:ext>
            </a:extLst>
          </p:cNvPr>
          <p:cNvSpPr>
            <a:spLocks noGrp="1"/>
          </p:cNvSpPr>
          <p:nvPr>
            <p:ph type="ctrTitle"/>
          </p:nvPr>
        </p:nvSpPr>
        <p:spPr/>
        <p:txBody>
          <a:bodyPr/>
          <a:lstStyle/>
          <a:p>
            <a:r>
              <a:rPr lang="en-US" dirty="0"/>
              <a:t>Discussion/Questions</a:t>
            </a:r>
          </a:p>
        </p:txBody>
      </p:sp>
      <p:pic>
        <p:nvPicPr>
          <p:cNvPr id="2" name="Picture 1">
            <a:extLst>
              <a:ext uri="{FF2B5EF4-FFF2-40B4-BE49-F238E27FC236}">
                <a16:creationId xmlns:a16="http://schemas.microsoft.com/office/drawing/2014/main" id="{3373EFE9-374C-C388-7F31-2CD42139096B}"/>
              </a:ext>
            </a:extLst>
          </p:cNvPr>
          <p:cNvPicPr>
            <a:picLocks noChangeAspect="1"/>
          </p:cNvPicPr>
          <p:nvPr/>
        </p:nvPicPr>
        <p:blipFill>
          <a:blip r:embed="rId2"/>
          <a:stretch>
            <a:fillRect/>
          </a:stretch>
        </p:blipFill>
        <p:spPr>
          <a:xfrm>
            <a:off x="8165980" y="6311730"/>
            <a:ext cx="1085182" cy="573074"/>
          </a:xfrm>
          <a:prstGeom prst="rect">
            <a:avLst/>
          </a:prstGeom>
        </p:spPr>
      </p:pic>
    </p:spTree>
    <p:extLst>
      <p:ext uri="{BB962C8B-B14F-4D97-AF65-F5344CB8AC3E}">
        <p14:creationId xmlns:p14="http://schemas.microsoft.com/office/powerpoint/2010/main" val="22120245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DEE8A8A-7AC1-8A81-C7BC-A358D5E6E07E}"/>
              </a:ext>
            </a:extLst>
          </p:cNvPr>
          <p:cNvSpPr>
            <a:spLocks noGrp="1"/>
          </p:cNvSpPr>
          <p:nvPr>
            <p:ph type="body" sz="half" idx="2"/>
          </p:nvPr>
        </p:nvSpPr>
        <p:spPr/>
        <p:txBody>
          <a:bodyPr>
            <a:noAutofit/>
          </a:bodyPr>
          <a:lstStyle/>
          <a:p>
            <a:pPr marL="457200" indent="-457200" algn="l" rtl="0" fontAlgn="base">
              <a:lnSpc>
                <a:spcPct val="100000"/>
              </a:lnSpc>
              <a:buFont typeface="+mj-lt"/>
              <a:buAutoNum type="arabicPeriod"/>
              <a:tabLst>
                <a:tab pos="457200" algn="l"/>
              </a:tabLst>
            </a:pPr>
            <a:r>
              <a:rPr lang="en-US" sz="1500" b="0" i="0" dirty="0">
                <a:solidFill>
                  <a:srgbClr val="000000"/>
                </a:solidFill>
                <a:effectLst/>
              </a:rPr>
              <a:t>Division of HIV Prevention. (2023). </a:t>
            </a:r>
            <a:r>
              <a:rPr lang="en-US" sz="1500" b="0" i="1" dirty="0">
                <a:solidFill>
                  <a:srgbClr val="000000"/>
                </a:solidFill>
                <a:effectLst/>
              </a:rPr>
              <a:t>Division of HIV Prevention Strategic Plan Supplement: An Overview of Refreshed Priorities for 2022-2025</a:t>
            </a:r>
            <a:r>
              <a:rPr lang="en-US" sz="1500" b="0" i="0" dirty="0">
                <a:solidFill>
                  <a:srgbClr val="000000"/>
                </a:solidFill>
                <a:effectLst/>
              </a:rPr>
              <a:t>. Retrieved February 28, 2023, from </a:t>
            </a:r>
            <a:r>
              <a:rPr lang="en-US" sz="1500" b="0" i="0" u="none" strike="noStrike" dirty="0">
                <a:solidFill>
                  <a:srgbClr val="1F80E8"/>
                </a:solidFill>
                <a:effectLst/>
                <a:hlinkClick r:id="rId2"/>
              </a:rPr>
              <a:t>https://www.cdc.gov/hiv/division-of-hiv-prevention/strategic-plan/index.html</a:t>
            </a:r>
            <a:r>
              <a:rPr lang="en-US" sz="1500" b="0" i="0" dirty="0">
                <a:solidFill>
                  <a:srgbClr val="000000"/>
                </a:solidFill>
                <a:effectLst/>
              </a:rPr>
              <a:t> </a:t>
            </a:r>
            <a:endParaRPr lang="en-US" sz="1500" dirty="0">
              <a:solidFill>
                <a:srgbClr val="000000"/>
              </a:solidFill>
            </a:endParaRPr>
          </a:p>
          <a:p>
            <a:pPr marL="457200" indent="-457200" algn="l" rtl="0" fontAlgn="base">
              <a:lnSpc>
                <a:spcPct val="100000"/>
              </a:lnSpc>
              <a:buFont typeface="+mj-lt"/>
              <a:buAutoNum type="arabicPeriod"/>
              <a:tabLst>
                <a:tab pos="457200" algn="l"/>
              </a:tabLst>
            </a:pPr>
            <a:r>
              <a:rPr lang="en-US" sz="1500" b="0" i="0" dirty="0">
                <a:solidFill>
                  <a:srgbClr val="000000"/>
                </a:solidFill>
                <a:effectLst/>
              </a:rPr>
              <a:t>HIV AZ. (2023, January 25). </a:t>
            </a:r>
            <a:r>
              <a:rPr lang="en-US" sz="1500" b="0" i="1" dirty="0">
                <a:solidFill>
                  <a:srgbClr val="000000"/>
                </a:solidFill>
                <a:effectLst/>
              </a:rPr>
              <a:t>The Arizona 2022-2026 HIV/STI/Hep C Integrated Plan</a:t>
            </a:r>
            <a:r>
              <a:rPr lang="en-US" sz="1500" b="0" i="0" dirty="0">
                <a:solidFill>
                  <a:srgbClr val="000000"/>
                </a:solidFill>
                <a:effectLst/>
              </a:rPr>
              <a:t>. HIVAZ.org. Retrieved February 28, 2023, from </a:t>
            </a:r>
            <a:r>
              <a:rPr lang="en-US" sz="1500" b="0" i="0" u="none" strike="noStrike" dirty="0">
                <a:solidFill>
                  <a:srgbClr val="1F80E8"/>
                </a:solidFill>
                <a:effectLst/>
                <a:hlinkClick r:id="rId3"/>
              </a:rPr>
              <a:t>https://hivaz.org/the-arizona-2022-2026-hiv-sti-hep-c-integrated-plan/</a:t>
            </a:r>
            <a:r>
              <a:rPr lang="en-US" sz="1500" b="0" i="0" dirty="0">
                <a:solidFill>
                  <a:srgbClr val="000000"/>
                </a:solidFill>
                <a:effectLst/>
              </a:rPr>
              <a:t> </a:t>
            </a:r>
            <a:endParaRPr lang="en-US" sz="1500" dirty="0">
              <a:solidFill>
                <a:srgbClr val="000000"/>
              </a:solidFill>
            </a:endParaRPr>
          </a:p>
          <a:p>
            <a:pPr marL="457200" indent="-457200" algn="l" rtl="0" fontAlgn="base">
              <a:lnSpc>
                <a:spcPct val="100000"/>
              </a:lnSpc>
              <a:buFont typeface="+mj-lt"/>
              <a:buAutoNum type="arabicPeriod"/>
              <a:tabLst>
                <a:tab pos="457200" algn="l"/>
              </a:tabLst>
            </a:pPr>
            <a:r>
              <a:rPr lang="en-US" sz="1500" b="0" i="0" dirty="0">
                <a:solidFill>
                  <a:srgbClr val="000000"/>
                </a:solidFill>
                <a:effectLst/>
              </a:rPr>
              <a:t>National Governors Association. (2022, June 22). </a:t>
            </a:r>
            <a:r>
              <a:rPr lang="en-US" sz="1500" b="0" i="1" dirty="0">
                <a:solidFill>
                  <a:srgbClr val="000000"/>
                </a:solidFill>
                <a:effectLst/>
              </a:rPr>
              <a:t>Maximizing Impact: State Strategies to Manage and Prevent HIV, Viral Hepatitis, STDs and TB</a:t>
            </a:r>
            <a:r>
              <a:rPr lang="en-US" sz="1500" b="0" i="0" dirty="0">
                <a:solidFill>
                  <a:srgbClr val="000000"/>
                </a:solidFill>
                <a:effectLst/>
              </a:rPr>
              <a:t>. </a:t>
            </a:r>
            <a:r>
              <a:rPr lang="en-US" sz="1500" b="0" i="0" u="none" strike="noStrike" dirty="0">
                <a:solidFill>
                  <a:srgbClr val="000000"/>
                </a:solidFill>
                <a:effectLst/>
                <a:hlinkClick r:id="rId4"/>
              </a:rPr>
              <a:t>https://www.nga.org/publications/maximizing-impact-state-strategies-to-manage-and-prevent-hiv-viral-hepatitis-stds-and-tb/</a:t>
            </a:r>
            <a:r>
              <a:rPr lang="en-US" sz="1500" b="0" i="0" dirty="0">
                <a:solidFill>
                  <a:srgbClr val="000000"/>
                </a:solidFill>
                <a:effectLst/>
              </a:rPr>
              <a:t> </a:t>
            </a:r>
            <a:endParaRPr lang="en-US" sz="1500" dirty="0">
              <a:solidFill>
                <a:srgbClr val="000000"/>
              </a:solidFill>
            </a:endParaRPr>
          </a:p>
          <a:p>
            <a:pPr marL="457200" indent="-457200" algn="l" rtl="0" fontAlgn="base">
              <a:lnSpc>
                <a:spcPct val="100000"/>
              </a:lnSpc>
              <a:buFont typeface="+mj-lt"/>
              <a:buAutoNum type="arabicPeriod"/>
              <a:tabLst>
                <a:tab pos="457200" algn="l"/>
              </a:tabLst>
            </a:pPr>
            <a:r>
              <a:rPr lang="en-US" sz="1500" b="0" i="0" dirty="0">
                <a:solidFill>
                  <a:srgbClr val="000000"/>
                </a:solidFill>
                <a:effectLst/>
              </a:rPr>
              <a:t>Connecticut Ending the Syndemic Initiative. (2022, May 27). </a:t>
            </a:r>
            <a:r>
              <a:rPr lang="en-US" sz="1500" b="0" i="1" dirty="0">
                <a:solidFill>
                  <a:srgbClr val="000000"/>
                </a:solidFill>
                <a:effectLst/>
              </a:rPr>
              <a:t>End the Syndemic in CT</a:t>
            </a:r>
            <a:r>
              <a:rPr lang="en-US" sz="1500" b="0" i="0" dirty="0">
                <a:solidFill>
                  <a:srgbClr val="000000"/>
                </a:solidFill>
                <a:effectLst/>
              </a:rPr>
              <a:t>.  End The Syndemic. </a:t>
            </a:r>
            <a:r>
              <a:rPr lang="en-US" sz="1500" b="0" i="0" u="none" strike="noStrike" dirty="0">
                <a:solidFill>
                  <a:srgbClr val="000000"/>
                </a:solidFill>
                <a:effectLst/>
                <a:hlinkClick r:id="rId5"/>
              </a:rPr>
              <a:t>https://endthesyndemicct.org/</a:t>
            </a:r>
            <a:r>
              <a:rPr lang="en-US" sz="1500" b="0" i="0" dirty="0">
                <a:solidFill>
                  <a:srgbClr val="000000"/>
                </a:solidFill>
                <a:effectLst/>
              </a:rPr>
              <a:t>  </a:t>
            </a:r>
            <a:endParaRPr lang="en-US" sz="1500" dirty="0">
              <a:solidFill>
                <a:srgbClr val="000000"/>
              </a:solidFill>
            </a:endParaRPr>
          </a:p>
          <a:p>
            <a:pPr marL="457200" indent="-457200" algn="l" rtl="0" fontAlgn="base">
              <a:lnSpc>
                <a:spcPct val="100000"/>
              </a:lnSpc>
              <a:buFont typeface="+mj-lt"/>
              <a:buAutoNum type="arabicPeriod"/>
              <a:tabLst>
                <a:tab pos="457200" algn="l"/>
              </a:tabLst>
            </a:pPr>
            <a:r>
              <a:rPr lang="en-US" sz="1500" b="0" i="0" dirty="0">
                <a:solidFill>
                  <a:srgbClr val="000000"/>
                </a:solidFill>
                <a:effectLst/>
              </a:rPr>
              <a:t>California Department of Public Health. (2022). </a:t>
            </a:r>
            <a:r>
              <a:rPr lang="en-US" sz="1500" b="0" i="1" dirty="0">
                <a:solidFill>
                  <a:srgbClr val="000000"/>
                </a:solidFill>
                <a:effectLst/>
              </a:rPr>
              <a:t>Ending the Epidemics: Addressing HIV, Hepatitis C and STIs in California: Integrated Statewide Strategic Plan</a:t>
            </a:r>
            <a:r>
              <a:rPr lang="en-US" sz="1500" b="0" i="0" dirty="0">
                <a:solidFill>
                  <a:srgbClr val="000000"/>
                </a:solidFill>
                <a:effectLst/>
              </a:rPr>
              <a:t>. Retrieved February 28, 2023, from </a:t>
            </a:r>
            <a:r>
              <a:rPr lang="en-US" sz="1500" b="0" i="0" u="none" strike="noStrike" dirty="0">
                <a:solidFill>
                  <a:srgbClr val="1F80E8"/>
                </a:solidFill>
                <a:effectLst/>
                <a:hlinkClick r:id="rId6"/>
              </a:rPr>
              <a:t>https://www.cdph.ca.gov/Programs/CID/DOA/CDPH%20Document%20Library/CDPH_StratPlan2021_FINAL_ADA.pdf</a:t>
            </a:r>
            <a:r>
              <a:rPr lang="en-US" sz="1500" b="0" i="0" dirty="0">
                <a:solidFill>
                  <a:srgbClr val="000000"/>
                </a:solidFill>
                <a:effectLst/>
              </a:rPr>
              <a:t> </a:t>
            </a:r>
            <a:endParaRPr lang="en-US" sz="1500" dirty="0">
              <a:solidFill>
                <a:srgbClr val="000000"/>
              </a:solidFill>
            </a:endParaRPr>
          </a:p>
          <a:p>
            <a:pPr marL="457200" indent="-457200" algn="l" rtl="0" fontAlgn="base">
              <a:lnSpc>
                <a:spcPct val="100000"/>
              </a:lnSpc>
              <a:buFont typeface="+mj-lt"/>
              <a:buAutoNum type="arabicPeriod"/>
              <a:tabLst>
                <a:tab pos="457200" algn="l"/>
              </a:tabLst>
            </a:pPr>
            <a:r>
              <a:rPr lang="en-US" sz="1500" b="0" i="0" dirty="0">
                <a:solidFill>
                  <a:srgbClr val="000000"/>
                </a:solidFill>
                <a:effectLst/>
              </a:rPr>
              <a:t>End the </a:t>
            </a:r>
            <a:r>
              <a:rPr lang="en-US" sz="1500" b="0" i="0" dirty="0" err="1">
                <a:solidFill>
                  <a:srgbClr val="000000"/>
                </a:solidFill>
                <a:effectLst/>
              </a:rPr>
              <a:t>Syndemics</a:t>
            </a:r>
            <a:r>
              <a:rPr lang="en-US" sz="1500" b="0" i="0" dirty="0">
                <a:solidFill>
                  <a:srgbClr val="000000"/>
                </a:solidFill>
                <a:effectLst/>
              </a:rPr>
              <a:t> Tennessee. (2022). </a:t>
            </a:r>
            <a:r>
              <a:rPr lang="en-US" sz="1500" b="0" i="1" dirty="0">
                <a:solidFill>
                  <a:srgbClr val="000000"/>
                </a:solidFill>
                <a:effectLst/>
              </a:rPr>
              <a:t>End The Syndemic – Many Voices, One Plan</a:t>
            </a:r>
            <a:r>
              <a:rPr lang="en-US" sz="1500" b="0" i="0" dirty="0">
                <a:solidFill>
                  <a:srgbClr val="000000"/>
                </a:solidFill>
                <a:effectLst/>
              </a:rPr>
              <a:t>. Retrieved February 28, 2023, from </a:t>
            </a:r>
            <a:r>
              <a:rPr lang="en-US" sz="1500" b="0" i="0" u="none" strike="noStrike" dirty="0">
                <a:solidFill>
                  <a:srgbClr val="1F80E8"/>
                </a:solidFill>
                <a:effectLst/>
                <a:hlinkClick r:id="rId7"/>
              </a:rPr>
              <a:t>https://endthesyndemictn.org/</a:t>
            </a:r>
            <a:r>
              <a:rPr lang="en-US" sz="1500" b="0" i="0" dirty="0">
                <a:solidFill>
                  <a:srgbClr val="000000"/>
                </a:solidFill>
                <a:effectLst/>
              </a:rPr>
              <a:t>  </a:t>
            </a:r>
            <a:endParaRPr lang="en-US" sz="1500" dirty="0">
              <a:solidFill>
                <a:srgbClr val="000000"/>
              </a:solidFill>
            </a:endParaRPr>
          </a:p>
        </p:txBody>
      </p:sp>
      <p:sp>
        <p:nvSpPr>
          <p:cNvPr id="3" name="Title 2">
            <a:extLst>
              <a:ext uri="{FF2B5EF4-FFF2-40B4-BE49-F238E27FC236}">
                <a16:creationId xmlns:a16="http://schemas.microsoft.com/office/drawing/2014/main" id="{82333D38-480E-29D8-E39A-12ABCD16AAFD}"/>
              </a:ext>
            </a:extLst>
          </p:cNvPr>
          <p:cNvSpPr>
            <a:spLocks noGrp="1"/>
          </p:cNvSpPr>
          <p:nvPr>
            <p:ph type="title"/>
          </p:nvPr>
        </p:nvSpPr>
        <p:spPr/>
        <p:txBody>
          <a:bodyPr/>
          <a:lstStyle/>
          <a:p>
            <a:pPr algn="ctr"/>
            <a:r>
              <a:rPr lang="en-US" dirty="0"/>
              <a:t>References</a:t>
            </a:r>
          </a:p>
        </p:txBody>
      </p:sp>
      <p:sp>
        <p:nvSpPr>
          <p:cNvPr id="4" name="Slide Number Placeholder 3">
            <a:extLst>
              <a:ext uri="{FF2B5EF4-FFF2-40B4-BE49-F238E27FC236}">
                <a16:creationId xmlns:a16="http://schemas.microsoft.com/office/drawing/2014/main" id="{15D682F8-B04D-9D02-4F78-73853CE8878C}"/>
              </a:ext>
            </a:extLst>
          </p:cNvPr>
          <p:cNvSpPr>
            <a:spLocks noGrp="1"/>
          </p:cNvSpPr>
          <p:nvPr>
            <p:ph type="sldNum" sz="quarter" idx="12"/>
          </p:nvPr>
        </p:nvSpPr>
        <p:spPr/>
        <p:txBody>
          <a:bodyPr/>
          <a:lstStyle/>
          <a:p>
            <a:fld id="{DB15D044-B35F-4A77-B573-9EB4C86BF88C}" type="slidenum">
              <a:rPr lang="en-US" smtClean="0"/>
              <a:pPr/>
              <a:t>23</a:t>
            </a:fld>
            <a:endParaRPr lang="en-US" dirty="0"/>
          </a:p>
        </p:txBody>
      </p:sp>
      <p:pic>
        <p:nvPicPr>
          <p:cNvPr id="5" name="Picture 4">
            <a:extLst>
              <a:ext uri="{FF2B5EF4-FFF2-40B4-BE49-F238E27FC236}">
                <a16:creationId xmlns:a16="http://schemas.microsoft.com/office/drawing/2014/main" id="{BEC8E389-9415-EFBF-9312-5F75A1232CE1}"/>
              </a:ext>
            </a:extLst>
          </p:cNvPr>
          <p:cNvPicPr>
            <a:picLocks noChangeAspect="1"/>
          </p:cNvPicPr>
          <p:nvPr/>
        </p:nvPicPr>
        <p:blipFill>
          <a:blip r:embed="rId8"/>
          <a:stretch>
            <a:fillRect/>
          </a:stretch>
        </p:blipFill>
        <p:spPr>
          <a:xfrm>
            <a:off x="8165980" y="6311730"/>
            <a:ext cx="1085182" cy="573074"/>
          </a:xfrm>
          <a:prstGeom prst="rect">
            <a:avLst/>
          </a:prstGeom>
        </p:spPr>
      </p:pic>
    </p:spTree>
    <p:extLst>
      <p:ext uri="{BB962C8B-B14F-4D97-AF65-F5344CB8AC3E}">
        <p14:creationId xmlns:p14="http://schemas.microsoft.com/office/powerpoint/2010/main" val="12518640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DEE8A8A-7AC1-8A81-C7BC-A358D5E6E07E}"/>
              </a:ext>
            </a:extLst>
          </p:cNvPr>
          <p:cNvSpPr>
            <a:spLocks noGrp="1"/>
          </p:cNvSpPr>
          <p:nvPr>
            <p:ph type="body" sz="half" idx="2"/>
          </p:nvPr>
        </p:nvSpPr>
        <p:spPr/>
        <p:txBody>
          <a:bodyPr>
            <a:noAutofit/>
          </a:bodyPr>
          <a:lstStyle/>
          <a:p>
            <a:pPr marL="457200" indent="-457200" algn="l" rtl="0" fontAlgn="base">
              <a:lnSpc>
                <a:spcPct val="100000"/>
              </a:lnSpc>
              <a:buFont typeface="+mj-lt"/>
              <a:buAutoNum type="arabicPeriod" startAt="7"/>
              <a:tabLst>
                <a:tab pos="228600" algn="l"/>
              </a:tabLst>
            </a:pPr>
            <a:r>
              <a:rPr lang="en-US" sz="1400" b="0" i="0" dirty="0">
                <a:solidFill>
                  <a:srgbClr val="000000"/>
                </a:solidFill>
                <a:effectLst/>
              </a:rPr>
              <a:t>Valdiserri, R. (2021, April 12). What’s A Syndemic? Hepatitis C Among Injection Drug Users Is An Urgent Example. </a:t>
            </a:r>
            <a:r>
              <a:rPr lang="en-US" sz="1400" b="0" i="1" dirty="0">
                <a:solidFill>
                  <a:srgbClr val="000000"/>
                </a:solidFill>
                <a:effectLst/>
              </a:rPr>
              <a:t>Health Affairs Forefront</a:t>
            </a:r>
            <a:r>
              <a:rPr lang="en-US" sz="1400" b="0" i="0" dirty="0">
                <a:solidFill>
                  <a:srgbClr val="000000"/>
                </a:solidFill>
                <a:effectLst/>
              </a:rPr>
              <a:t>. Retrieved March 1, 2023, from </a:t>
            </a:r>
            <a:r>
              <a:rPr lang="en-US" sz="1400" b="0" i="0" u="none" strike="noStrike" dirty="0">
                <a:solidFill>
                  <a:srgbClr val="1F80E8"/>
                </a:solidFill>
                <a:effectLst/>
                <a:hlinkClick r:id="rId2"/>
              </a:rPr>
              <a:t>https://www.healthaffairs.org/do/10.1377/forefront.20210407.8040/full/</a:t>
            </a:r>
            <a:r>
              <a:rPr lang="en-US" sz="1400" b="0" i="0" dirty="0">
                <a:solidFill>
                  <a:srgbClr val="000000"/>
                </a:solidFill>
                <a:effectLst/>
              </a:rPr>
              <a:t>  </a:t>
            </a:r>
            <a:endParaRPr lang="en-US" sz="1400" dirty="0">
              <a:solidFill>
                <a:srgbClr val="000000"/>
              </a:solidFill>
            </a:endParaRPr>
          </a:p>
          <a:p>
            <a:pPr marL="457200" indent="-457200" algn="l" rtl="0" fontAlgn="base">
              <a:lnSpc>
                <a:spcPct val="100000"/>
              </a:lnSpc>
              <a:buFont typeface="+mj-lt"/>
              <a:buAutoNum type="arabicPeriod" startAt="7"/>
              <a:tabLst>
                <a:tab pos="228600" algn="l"/>
              </a:tabLst>
            </a:pPr>
            <a:r>
              <a:rPr lang="en-US" sz="1400" b="0" i="0" dirty="0">
                <a:solidFill>
                  <a:srgbClr val="000000"/>
                </a:solidFill>
                <a:effectLst/>
              </a:rPr>
              <a:t>Indiana Department of Health. (2021). </a:t>
            </a:r>
            <a:r>
              <a:rPr lang="en-US" sz="1400" b="0" i="1" dirty="0">
                <a:solidFill>
                  <a:srgbClr val="000000"/>
                </a:solidFill>
                <a:effectLst/>
              </a:rPr>
              <a:t>Zero is Possible: Indiana’s Plan to End HIV and Hepatitis C (2021-2030)</a:t>
            </a:r>
            <a:r>
              <a:rPr lang="en-US" sz="1400" b="0" i="0" dirty="0">
                <a:solidFill>
                  <a:srgbClr val="000000"/>
                </a:solidFill>
                <a:effectLst/>
              </a:rPr>
              <a:t>. ZIP IN. Retrieved February 28, 2023, from </a:t>
            </a:r>
            <a:r>
              <a:rPr lang="en-US" sz="1400" b="0" i="0" u="none" strike="noStrike" dirty="0">
                <a:solidFill>
                  <a:srgbClr val="1F80E8"/>
                </a:solidFill>
                <a:effectLst/>
                <a:hlinkClick r:id="rId3"/>
              </a:rPr>
              <a:t>https://www.zipindiana.org/</a:t>
            </a:r>
            <a:r>
              <a:rPr lang="en-US" sz="1400" b="0" i="0" dirty="0">
                <a:solidFill>
                  <a:srgbClr val="000000"/>
                </a:solidFill>
                <a:effectLst/>
              </a:rPr>
              <a:t>  </a:t>
            </a:r>
            <a:endParaRPr lang="en-US" sz="1400" dirty="0">
              <a:solidFill>
                <a:srgbClr val="000000"/>
              </a:solidFill>
            </a:endParaRPr>
          </a:p>
          <a:p>
            <a:pPr marL="457200" indent="-457200" algn="l" rtl="0" fontAlgn="base">
              <a:lnSpc>
                <a:spcPct val="100000"/>
              </a:lnSpc>
              <a:buFont typeface="+mj-lt"/>
              <a:buAutoNum type="arabicPeriod" startAt="7"/>
              <a:tabLst>
                <a:tab pos="228600" algn="l"/>
              </a:tabLst>
            </a:pPr>
            <a:r>
              <a:rPr lang="en-US" sz="1400" b="0" i="0" dirty="0">
                <a:solidFill>
                  <a:srgbClr val="000000"/>
                </a:solidFill>
                <a:effectLst/>
              </a:rPr>
              <a:t>The White House. (2021). </a:t>
            </a:r>
            <a:r>
              <a:rPr lang="en-US" sz="1400" b="0" i="1" dirty="0">
                <a:solidFill>
                  <a:srgbClr val="000000"/>
                </a:solidFill>
                <a:effectLst/>
              </a:rPr>
              <a:t>National HIV/AIDS Strategy for the United States 2022–2025</a:t>
            </a:r>
            <a:r>
              <a:rPr lang="en-US" sz="1400" b="0" i="0" dirty="0">
                <a:solidFill>
                  <a:srgbClr val="000000"/>
                </a:solidFill>
                <a:effectLst/>
              </a:rPr>
              <a:t>. Retrieved February 28, 2023, from </a:t>
            </a:r>
            <a:r>
              <a:rPr lang="en-US" sz="1400" b="0" i="0" u="none" strike="noStrike" dirty="0">
                <a:solidFill>
                  <a:srgbClr val="1F80E8"/>
                </a:solidFill>
                <a:effectLst/>
                <a:hlinkClick r:id="rId4"/>
              </a:rPr>
              <a:t>https://www.hiv.gov/federal-response/national-hiv-aids-strategy/national-hiv-aids-strategy-2022-2025/</a:t>
            </a:r>
            <a:r>
              <a:rPr lang="en-US" sz="1400" b="0" i="0" dirty="0">
                <a:solidFill>
                  <a:srgbClr val="000000"/>
                </a:solidFill>
                <a:effectLst/>
              </a:rPr>
              <a:t>  </a:t>
            </a:r>
            <a:endParaRPr lang="en-US" sz="1400" dirty="0">
              <a:solidFill>
                <a:srgbClr val="000000"/>
              </a:solidFill>
            </a:endParaRPr>
          </a:p>
          <a:p>
            <a:pPr marL="457200" indent="-457200" algn="l" rtl="0" fontAlgn="base">
              <a:lnSpc>
                <a:spcPct val="100000"/>
              </a:lnSpc>
              <a:buFont typeface="+mj-lt"/>
              <a:buAutoNum type="arabicPeriod" startAt="7"/>
              <a:tabLst>
                <a:tab pos="228600" algn="l"/>
              </a:tabLst>
            </a:pPr>
            <a:r>
              <a:rPr lang="en-US" sz="1400" b="0" i="0" dirty="0">
                <a:solidFill>
                  <a:srgbClr val="000000"/>
                </a:solidFill>
                <a:effectLst/>
              </a:rPr>
              <a:t>U.S. Department of Health and Human Services. (2021). </a:t>
            </a:r>
            <a:r>
              <a:rPr lang="en-US" sz="1400" b="0" i="1" dirty="0">
                <a:solidFill>
                  <a:srgbClr val="000000"/>
                </a:solidFill>
                <a:effectLst/>
              </a:rPr>
              <a:t>HIV National Strategic Plan for the United States: A Roadmap to End the Epidemic 2021–2025.</a:t>
            </a:r>
            <a:r>
              <a:rPr lang="en-US" sz="1400" b="0" i="0" dirty="0">
                <a:solidFill>
                  <a:srgbClr val="000000"/>
                </a:solidFill>
                <a:effectLst/>
              </a:rPr>
              <a:t> Retrieved February 28, 2023, from </a:t>
            </a:r>
            <a:r>
              <a:rPr lang="en-US" sz="1400" b="0" i="0" u="none" strike="noStrike" dirty="0">
                <a:solidFill>
                  <a:srgbClr val="1F80E8"/>
                </a:solidFill>
                <a:effectLst/>
                <a:hlinkClick r:id="rId5"/>
              </a:rPr>
              <a:t>https://files.hiv.gov/s3fs-public/HIV-National-Strategic-Plan-2021-2025.pdf</a:t>
            </a:r>
            <a:r>
              <a:rPr lang="en-US" sz="1400" b="0" i="0" dirty="0">
                <a:solidFill>
                  <a:srgbClr val="000000"/>
                </a:solidFill>
                <a:effectLst/>
              </a:rPr>
              <a:t> </a:t>
            </a:r>
            <a:endParaRPr lang="en-US" sz="1400" dirty="0">
              <a:solidFill>
                <a:srgbClr val="000000"/>
              </a:solidFill>
            </a:endParaRPr>
          </a:p>
          <a:p>
            <a:pPr marL="457200" indent="-457200" algn="l" rtl="0" fontAlgn="base">
              <a:lnSpc>
                <a:spcPct val="100000"/>
              </a:lnSpc>
              <a:buFont typeface="+mj-lt"/>
              <a:buAutoNum type="arabicPeriod" startAt="7"/>
              <a:tabLst>
                <a:tab pos="228600" algn="l"/>
              </a:tabLst>
            </a:pPr>
            <a:r>
              <a:rPr lang="en-US" sz="1400" b="0" i="0" dirty="0">
                <a:solidFill>
                  <a:srgbClr val="000000"/>
                </a:solidFill>
                <a:effectLst/>
              </a:rPr>
              <a:t>Washington State Department of Health. (2021). </a:t>
            </a:r>
            <a:r>
              <a:rPr lang="en-US" sz="1400" b="0" i="1" dirty="0">
                <a:solidFill>
                  <a:srgbClr val="000000"/>
                </a:solidFill>
                <a:effectLst/>
              </a:rPr>
              <a:t>Strategy for Integrated Testing &amp; Linkage Services</a:t>
            </a:r>
            <a:r>
              <a:rPr lang="en-US" sz="1400" b="0" i="0" dirty="0">
                <a:solidFill>
                  <a:srgbClr val="000000"/>
                </a:solidFill>
                <a:effectLst/>
              </a:rPr>
              <a:t>. Retrieved March 1, 2023, from </a:t>
            </a:r>
            <a:r>
              <a:rPr lang="en-US" sz="1400" b="0" i="0" u="none" strike="noStrike" dirty="0">
                <a:solidFill>
                  <a:srgbClr val="1F80E8"/>
                </a:solidFill>
                <a:effectLst/>
                <a:hlinkClick r:id="rId6"/>
              </a:rPr>
              <a:t>https://doh.wa.gov/sites/default/files/2022-02/150-151-StrategyIntegratedTestingLinkageServices.pdf</a:t>
            </a:r>
            <a:r>
              <a:rPr lang="en-US" sz="1400" b="0" i="0" dirty="0">
                <a:solidFill>
                  <a:srgbClr val="000000"/>
                </a:solidFill>
                <a:effectLst/>
              </a:rPr>
              <a:t> </a:t>
            </a:r>
            <a:endParaRPr lang="en-US" sz="1400" dirty="0">
              <a:solidFill>
                <a:srgbClr val="000000"/>
              </a:solidFill>
            </a:endParaRPr>
          </a:p>
          <a:p>
            <a:pPr marL="457200" indent="-457200" algn="l" rtl="0" fontAlgn="base">
              <a:lnSpc>
                <a:spcPct val="100000"/>
              </a:lnSpc>
              <a:buFont typeface="+mj-lt"/>
              <a:buAutoNum type="arabicPeriod" startAt="7"/>
              <a:tabLst>
                <a:tab pos="228600" algn="l"/>
              </a:tabLst>
            </a:pPr>
            <a:r>
              <a:rPr lang="en-US" sz="1400" b="0" i="0" dirty="0">
                <a:solidFill>
                  <a:srgbClr val="000000"/>
                </a:solidFill>
                <a:effectLst/>
              </a:rPr>
              <a:t>U.S. Department of Health and Human Services. (2020a). </a:t>
            </a:r>
            <a:r>
              <a:rPr lang="en-US" sz="1400" b="0" i="1" dirty="0">
                <a:solidFill>
                  <a:srgbClr val="000000"/>
                </a:solidFill>
                <a:effectLst/>
              </a:rPr>
              <a:t>Sexually Transmitted Infections National Strategic Plan for the United States, 2021-2025</a:t>
            </a:r>
            <a:r>
              <a:rPr lang="en-US" sz="1400" b="0" i="0" dirty="0">
                <a:solidFill>
                  <a:srgbClr val="000000"/>
                </a:solidFill>
                <a:effectLst/>
              </a:rPr>
              <a:t>. Retrieved February 28, 2023, from </a:t>
            </a:r>
            <a:r>
              <a:rPr lang="en-US" sz="1400" b="0" i="0" u="none" strike="noStrike" dirty="0">
                <a:solidFill>
                  <a:srgbClr val="1F80E8"/>
                </a:solidFill>
                <a:effectLst/>
                <a:hlinkClick r:id="rId7"/>
              </a:rPr>
              <a:t>https://www.hhs.gov/sites/default/files/STI-National-Strategic-Plan-2021-2025.pdf</a:t>
            </a:r>
            <a:r>
              <a:rPr lang="en-US" sz="1400" b="0" i="0" dirty="0">
                <a:solidFill>
                  <a:srgbClr val="000000"/>
                </a:solidFill>
                <a:effectLst/>
              </a:rPr>
              <a:t>  </a:t>
            </a:r>
            <a:endParaRPr lang="en-US" sz="1400" dirty="0">
              <a:solidFill>
                <a:srgbClr val="000000"/>
              </a:solidFill>
            </a:endParaRPr>
          </a:p>
          <a:p>
            <a:pPr marL="457200" indent="-457200" algn="l" rtl="0" fontAlgn="base">
              <a:lnSpc>
                <a:spcPct val="100000"/>
              </a:lnSpc>
              <a:buFont typeface="+mj-lt"/>
              <a:buAutoNum type="arabicPeriod" startAt="7"/>
              <a:tabLst>
                <a:tab pos="282575" algn="l"/>
              </a:tabLst>
            </a:pPr>
            <a:r>
              <a:rPr lang="en-US" sz="1400" b="0" i="0" dirty="0">
                <a:solidFill>
                  <a:srgbClr val="000000"/>
                </a:solidFill>
                <a:effectLst/>
              </a:rPr>
              <a:t>U.S. Department of Health and Human Services. (2020b). </a:t>
            </a:r>
            <a:r>
              <a:rPr lang="en-US" sz="1400" b="0" i="1" dirty="0">
                <a:solidFill>
                  <a:srgbClr val="000000"/>
                </a:solidFill>
                <a:effectLst/>
              </a:rPr>
              <a:t>Viral Hepatitis National Strategic Plan for the United States: A Roadmap to Elimination (2021–2025)</a:t>
            </a:r>
            <a:r>
              <a:rPr lang="en-US" sz="1400" b="0" i="0" dirty="0">
                <a:solidFill>
                  <a:srgbClr val="000000"/>
                </a:solidFill>
                <a:effectLst/>
              </a:rPr>
              <a:t>. Retrieved February 28, 2023, from </a:t>
            </a:r>
            <a:r>
              <a:rPr lang="en-US" sz="1400" b="0" i="0" u="none" strike="noStrike" dirty="0">
                <a:solidFill>
                  <a:srgbClr val="1F80E8"/>
                </a:solidFill>
                <a:effectLst/>
                <a:hlinkClick r:id="rId8"/>
              </a:rPr>
              <a:t>https://www.hhs.gov/hepatitis/viral-hepatitis-national-strategic-plan/index.html</a:t>
            </a:r>
            <a:r>
              <a:rPr lang="en-US" sz="1400" b="0" i="0" dirty="0">
                <a:solidFill>
                  <a:srgbClr val="000000"/>
                </a:solidFill>
                <a:effectLst/>
              </a:rPr>
              <a:t>  </a:t>
            </a:r>
          </a:p>
        </p:txBody>
      </p:sp>
      <p:sp>
        <p:nvSpPr>
          <p:cNvPr id="3" name="Title 2">
            <a:extLst>
              <a:ext uri="{FF2B5EF4-FFF2-40B4-BE49-F238E27FC236}">
                <a16:creationId xmlns:a16="http://schemas.microsoft.com/office/drawing/2014/main" id="{82333D38-480E-29D8-E39A-12ABCD16AAFD}"/>
              </a:ext>
            </a:extLst>
          </p:cNvPr>
          <p:cNvSpPr>
            <a:spLocks noGrp="1"/>
          </p:cNvSpPr>
          <p:nvPr>
            <p:ph type="title"/>
          </p:nvPr>
        </p:nvSpPr>
        <p:spPr/>
        <p:txBody>
          <a:bodyPr/>
          <a:lstStyle/>
          <a:p>
            <a:pPr algn="ctr"/>
            <a:r>
              <a:rPr lang="en-US" dirty="0"/>
              <a:t>References</a:t>
            </a:r>
          </a:p>
        </p:txBody>
      </p:sp>
      <p:sp>
        <p:nvSpPr>
          <p:cNvPr id="4" name="Slide Number Placeholder 3">
            <a:extLst>
              <a:ext uri="{FF2B5EF4-FFF2-40B4-BE49-F238E27FC236}">
                <a16:creationId xmlns:a16="http://schemas.microsoft.com/office/drawing/2014/main" id="{15D682F8-B04D-9D02-4F78-73853CE8878C}"/>
              </a:ext>
            </a:extLst>
          </p:cNvPr>
          <p:cNvSpPr>
            <a:spLocks noGrp="1"/>
          </p:cNvSpPr>
          <p:nvPr>
            <p:ph type="sldNum" sz="quarter" idx="12"/>
          </p:nvPr>
        </p:nvSpPr>
        <p:spPr/>
        <p:txBody>
          <a:bodyPr/>
          <a:lstStyle/>
          <a:p>
            <a:fld id="{DB15D044-B35F-4A77-B573-9EB4C86BF88C}" type="slidenum">
              <a:rPr lang="en-US" smtClean="0"/>
              <a:pPr/>
              <a:t>24</a:t>
            </a:fld>
            <a:endParaRPr lang="en-US" dirty="0"/>
          </a:p>
        </p:txBody>
      </p:sp>
      <p:pic>
        <p:nvPicPr>
          <p:cNvPr id="5" name="Picture 4">
            <a:extLst>
              <a:ext uri="{FF2B5EF4-FFF2-40B4-BE49-F238E27FC236}">
                <a16:creationId xmlns:a16="http://schemas.microsoft.com/office/drawing/2014/main" id="{BE3FCFA1-374C-D971-2C44-299A1660F86A}"/>
              </a:ext>
            </a:extLst>
          </p:cNvPr>
          <p:cNvPicPr>
            <a:picLocks noChangeAspect="1"/>
          </p:cNvPicPr>
          <p:nvPr/>
        </p:nvPicPr>
        <p:blipFill>
          <a:blip r:embed="rId9"/>
          <a:stretch>
            <a:fillRect/>
          </a:stretch>
        </p:blipFill>
        <p:spPr>
          <a:xfrm>
            <a:off x="8180496" y="6329966"/>
            <a:ext cx="1085182" cy="573074"/>
          </a:xfrm>
          <a:prstGeom prst="rect">
            <a:avLst/>
          </a:prstGeom>
        </p:spPr>
      </p:pic>
    </p:spTree>
    <p:extLst>
      <p:ext uri="{BB962C8B-B14F-4D97-AF65-F5344CB8AC3E}">
        <p14:creationId xmlns:p14="http://schemas.microsoft.com/office/powerpoint/2010/main" val="15645632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286DE1B1-DEA2-D4EF-2E62-05B5EF0E10EB}"/>
              </a:ext>
            </a:extLst>
          </p:cNvPr>
          <p:cNvSpPr>
            <a:spLocks noGrp="1"/>
          </p:cNvSpPr>
          <p:nvPr>
            <p:ph type="body" sz="half" idx="2"/>
          </p:nvPr>
        </p:nvSpPr>
        <p:spPr/>
        <p:txBody>
          <a:bodyPr/>
          <a:lstStyle/>
          <a:p>
            <a:pPr algn="ctr" fontAlgn="base"/>
            <a:r>
              <a:rPr lang="en-US" sz="1800" b="0" i="0" dirty="0">
                <a:solidFill>
                  <a:srgbClr val="424242"/>
                </a:solidFill>
                <a:effectLst/>
                <a:latin typeface="Segoe UI" panose="020B0502040204020203" pitchFamily="34" charset="0"/>
              </a:rPr>
              <a:t>Edwin Corbin-Gutierrez</a:t>
            </a:r>
          </a:p>
          <a:p>
            <a:pPr algn="ctr" fontAlgn="base"/>
            <a:r>
              <a:rPr lang="en-US" b="0" i="0" dirty="0">
                <a:effectLst/>
                <a:latin typeface="Segoe UI" panose="020B0502040204020203" pitchFamily="34" charset="0"/>
              </a:rPr>
              <a:t>Senior Program Advisor</a:t>
            </a:r>
          </a:p>
          <a:p>
            <a:pPr algn="ctr"/>
            <a:r>
              <a:rPr lang="en-US" dirty="0">
                <a:hlinkClick r:id="rId2"/>
              </a:rPr>
              <a:t>ecorbin-gutierrez@nastad.org</a:t>
            </a:r>
            <a:endParaRPr lang="en-US" dirty="0"/>
          </a:p>
          <a:p>
            <a:pPr algn="ctr"/>
            <a:endParaRPr lang="en-US" dirty="0"/>
          </a:p>
          <a:p>
            <a:pPr algn="ctr" fontAlgn="base"/>
            <a:r>
              <a:rPr lang="en-US" sz="1800" b="0" i="0" dirty="0">
                <a:solidFill>
                  <a:srgbClr val="424242"/>
                </a:solidFill>
                <a:effectLst/>
                <a:latin typeface="Segoe UI" panose="020B0502040204020203" pitchFamily="34" charset="0"/>
              </a:rPr>
              <a:t>Rita Isabel Lechuga</a:t>
            </a:r>
          </a:p>
          <a:p>
            <a:pPr algn="ctr" fontAlgn="base"/>
            <a:r>
              <a:rPr lang="en-US" b="0" i="0" dirty="0">
                <a:effectLst/>
                <a:latin typeface="Segoe UI" panose="020B0502040204020203" pitchFamily="34" charset="0"/>
              </a:rPr>
              <a:t>Associate Director, Hepatitis</a:t>
            </a:r>
          </a:p>
          <a:p>
            <a:pPr algn="ctr"/>
            <a:r>
              <a:rPr lang="en-US" dirty="0">
                <a:hlinkClick r:id="rId3"/>
              </a:rPr>
              <a:t>rlechuga@nastad.org</a:t>
            </a:r>
            <a:endParaRPr lang="en-US" dirty="0"/>
          </a:p>
          <a:p>
            <a:pPr algn="ctr"/>
            <a:endParaRPr lang="en-US" dirty="0"/>
          </a:p>
          <a:p>
            <a:pPr algn="ctr" fontAlgn="base"/>
            <a:r>
              <a:rPr lang="en-US" sz="1800" b="0" i="0" dirty="0">
                <a:solidFill>
                  <a:srgbClr val="424242"/>
                </a:solidFill>
                <a:effectLst/>
                <a:latin typeface="Segoe UI" panose="020B0502040204020203" pitchFamily="34" charset="0"/>
              </a:rPr>
              <a:t>Zakiya Grubbs</a:t>
            </a:r>
          </a:p>
          <a:p>
            <a:pPr algn="ctr" fontAlgn="base"/>
            <a:r>
              <a:rPr lang="en-US" b="0" i="0" dirty="0">
                <a:effectLst/>
                <a:latin typeface="Segoe UI" panose="020B0502040204020203" pitchFamily="34" charset="0"/>
              </a:rPr>
              <a:t>Manager, Hepatitis</a:t>
            </a:r>
          </a:p>
          <a:p>
            <a:pPr algn="ctr"/>
            <a:r>
              <a:rPr lang="en-US" dirty="0">
                <a:hlinkClick r:id="rId4"/>
              </a:rPr>
              <a:t>zgrubbs@nastad.org</a:t>
            </a:r>
            <a:r>
              <a:rPr lang="en-US" dirty="0"/>
              <a:t> </a:t>
            </a:r>
          </a:p>
        </p:txBody>
      </p:sp>
      <p:sp>
        <p:nvSpPr>
          <p:cNvPr id="4" name="Title 3">
            <a:extLst>
              <a:ext uri="{FF2B5EF4-FFF2-40B4-BE49-F238E27FC236}">
                <a16:creationId xmlns:a16="http://schemas.microsoft.com/office/drawing/2014/main" id="{6B029CC9-3196-C807-DB29-7CF8F61972E8}"/>
              </a:ext>
            </a:extLst>
          </p:cNvPr>
          <p:cNvSpPr>
            <a:spLocks noGrp="1"/>
          </p:cNvSpPr>
          <p:nvPr>
            <p:ph type="title"/>
          </p:nvPr>
        </p:nvSpPr>
        <p:spPr/>
        <p:txBody>
          <a:bodyPr/>
          <a:lstStyle/>
          <a:p>
            <a:pPr algn="ctr"/>
            <a:r>
              <a:rPr lang="en-US" dirty="0"/>
              <a:t>Contact Information</a:t>
            </a:r>
          </a:p>
        </p:txBody>
      </p:sp>
      <p:sp>
        <p:nvSpPr>
          <p:cNvPr id="5" name="Slide Number Placeholder 4">
            <a:extLst>
              <a:ext uri="{FF2B5EF4-FFF2-40B4-BE49-F238E27FC236}">
                <a16:creationId xmlns:a16="http://schemas.microsoft.com/office/drawing/2014/main" id="{F9E538C5-62FC-9640-D4C7-1DC5ECE21037}"/>
              </a:ext>
            </a:extLst>
          </p:cNvPr>
          <p:cNvSpPr>
            <a:spLocks noGrp="1"/>
          </p:cNvSpPr>
          <p:nvPr>
            <p:ph type="sldNum" sz="quarter" idx="12"/>
          </p:nvPr>
        </p:nvSpPr>
        <p:spPr/>
        <p:txBody>
          <a:bodyPr/>
          <a:lstStyle/>
          <a:p>
            <a:fld id="{DB15D044-B35F-4A77-B573-9EB4C86BF88C}" type="slidenum">
              <a:rPr lang="en-US" smtClean="0"/>
              <a:pPr/>
              <a:t>25</a:t>
            </a:fld>
            <a:endParaRPr lang="en-US" dirty="0"/>
          </a:p>
        </p:txBody>
      </p:sp>
      <p:pic>
        <p:nvPicPr>
          <p:cNvPr id="2" name="Picture 1">
            <a:extLst>
              <a:ext uri="{FF2B5EF4-FFF2-40B4-BE49-F238E27FC236}">
                <a16:creationId xmlns:a16="http://schemas.microsoft.com/office/drawing/2014/main" id="{CBD8B021-E5DB-2B7D-6B1E-3FB2AF1E415E}"/>
              </a:ext>
            </a:extLst>
          </p:cNvPr>
          <p:cNvPicPr>
            <a:picLocks noChangeAspect="1"/>
          </p:cNvPicPr>
          <p:nvPr/>
        </p:nvPicPr>
        <p:blipFill>
          <a:blip r:embed="rId5"/>
          <a:stretch>
            <a:fillRect/>
          </a:stretch>
        </p:blipFill>
        <p:spPr>
          <a:xfrm>
            <a:off x="8180495" y="6311730"/>
            <a:ext cx="1085182" cy="573074"/>
          </a:xfrm>
          <a:prstGeom prst="rect">
            <a:avLst/>
          </a:prstGeom>
        </p:spPr>
      </p:pic>
    </p:spTree>
    <p:extLst>
      <p:ext uri="{BB962C8B-B14F-4D97-AF65-F5344CB8AC3E}">
        <p14:creationId xmlns:p14="http://schemas.microsoft.com/office/powerpoint/2010/main" val="29033559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F731D-9E06-F442-8B0E-19C2CFB3FE4E}"/>
              </a:ext>
            </a:extLst>
          </p:cNvPr>
          <p:cNvSpPr>
            <a:spLocks noGrp="1"/>
          </p:cNvSpPr>
          <p:nvPr>
            <p:ph type="title"/>
          </p:nvPr>
        </p:nvSpPr>
        <p:spPr>
          <a:xfrm>
            <a:off x="609603" y="274641"/>
            <a:ext cx="10766115" cy="471595"/>
          </a:xfrm>
        </p:spPr>
        <p:txBody>
          <a:bodyPr>
            <a:normAutofit fontScale="90000"/>
          </a:bodyPr>
          <a:lstStyle/>
          <a:p>
            <a:pPr algn="ctr"/>
            <a:r>
              <a:rPr lang="en-US" dirty="0"/>
              <a:t>SCAETC Social Media</a:t>
            </a:r>
          </a:p>
        </p:txBody>
      </p:sp>
      <p:pic>
        <p:nvPicPr>
          <p:cNvPr id="6" name="Content Placeholder 5">
            <a:extLst>
              <a:ext uri="{FF2B5EF4-FFF2-40B4-BE49-F238E27FC236}">
                <a16:creationId xmlns:a16="http://schemas.microsoft.com/office/drawing/2014/main" id="{0487A2FD-CC82-E343-AA40-B010D150117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34511" y="1126228"/>
            <a:ext cx="9122979" cy="5131677"/>
          </a:xfrm>
        </p:spPr>
      </p:pic>
      <p:sp>
        <p:nvSpPr>
          <p:cNvPr id="4" name="Slide Number Placeholder 3">
            <a:extLst>
              <a:ext uri="{FF2B5EF4-FFF2-40B4-BE49-F238E27FC236}">
                <a16:creationId xmlns:a16="http://schemas.microsoft.com/office/drawing/2014/main" id="{306AFD56-2FB3-A44E-97CB-CC04AB092226}"/>
              </a:ext>
            </a:extLst>
          </p:cNvPr>
          <p:cNvSpPr>
            <a:spLocks noGrp="1"/>
          </p:cNvSpPr>
          <p:nvPr>
            <p:ph type="sldNum" sz="quarter" idx="12"/>
          </p:nvPr>
        </p:nvSpPr>
        <p:spPr/>
        <p:txBody>
          <a:bodyPr/>
          <a:lstStyle/>
          <a:p>
            <a:pPr defTabSz="1219140"/>
            <a:fld id="{6E2D2B3B-882E-40F3-A32F-6DD516915044}" type="slidenum">
              <a:rPr lang="en-US">
                <a:solidFill>
                  <a:srgbClr val="FFFFFF"/>
                </a:solidFill>
                <a:latin typeface="Arial"/>
              </a:rPr>
              <a:pPr defTabSz="1219140"/>
              <a:t>26</a:t>
            </a:fld>
            <a:endParaRPr lang="en-US">
              <a:solidFill>
                <a:srgbClr val="FFFFFF"/>
              </a:solidFill>
              <a:latin typeface="Arial"/>
            </a:endParaRPr>
          </a:p>
        </p:txBody>
      </p:sp>
    </p:spTree>
    <p:extLst>
      <p:ext uri="{BB962C8B-B14F-4D97-AF65-F5344CB8AC3E}">
        <p14:creationId xmlns:p14="http://schemas.microsoft.com/office/powerpoint/2010/main" val="28128830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98D6C-DDC2-4F6E-A297-7E7BCAA542E1}"/>
              </a:ext>
            </a:extLst>
          </p:cNvPr>
          <p:cNvSpPr>
            <a:spLocks noGrp="1"/>
          </p:cNvSpPr>
          <p:nvPr>
            <p:ph type="title"/>
          </p:nvPr>
        </p:nvSpPr>
        <p:spPr>
          <a:xfrm>
            <a:off x="838200" y="365125"/>
            <a:ext cx="10515600" cy="775053"/>
          </a:xfrm>
        </p:spPr>
        <p:txBody>
          <a:bodyPr/>
          <a:lstStyle/>
          <a:p>
            <a:pPr algn="ctr"/>
            <a:r>
              <a:rPr lang="en-US" dirty="0"/>
              <a:t>Resources</a:t>
            </a:r>
          </a:p>
        </p:txBody>
      </p:sp>
      <p:sp>
        <p:nvSpPr>
          <p:cNvPr id="5" name="Slide Number Placeholder 4">
            <a:extLst>
              <a:ext uri="{FF2B5EF4-FFF2-40B4-BE49-F238E27FC236}">
                <a16:creationId xmlns:a16="http://schemas.microsoft.com/office/drawing/2014/main" id="{29C8A071-676C-43A3-A1AD-83E943F5F069}"/>
              </a:ext>
            </a:extLst>
          </p:cNvPr>
          <p:cNvSpPr>
            <a:spLocks noGrp="1"/>
          </p:cNvSpPr>
          <p:nvPr>
            <p:ph type="sldNum" sz="quarter" idx="12"/>
          </p:nvPr>
        </p:nvSpPr>
        <p:spPr/>
        <p:txBody>
          <a:bodyPr/>
          <a:lstStyle/>
          <a:p>
            <a:fld id="{6E2D2B3B-882E-40F3-A32F-6DD516915044}" type="slidenum">
              <a:rPr lang="en-US" smtClean="0"/>
              <a:pPr/>
              <a:t>27</a:t>
            </a:fld>
            <a:endParaRPr lang="en-US"/>
          </a:p>
        </p:txBody>
      </p:sp>
      <p:sp>
        <p:nvSpPr>
          <p:cNvPr id="6" name="Content Placeholder 6">
            <a:extLst>
              <a:ext uri="{FF2B5EF4-FFF2-40B4-BE49-F238E27FC236}">
                <a16:creationId xmlns:a16="http://schemas.microsoft.com/office/drawing/2014/main" id="{BC9D1F63-29BE-408E-AE83-23B73F1B5EEC}"/>
              </a:ext>
            </a:extLst>
          </p:cNvPr>
          <p:cNvSpPr>
            <a:spLocks noGrp="1"/>
          </p:cNvSpPr>
          <p:nvPr>
            <p:ph sz="half" idx="2"/>
          </p:nvPr>
        </p:nvSpPr>
        <p:spPr>
          <a:xfrm>
            <a:off x="5964025" y="1283308"/>
            <a:ext cx="6096000" cy="5165721"/>
          </a:xfrm>
        </p:spPr>
        <p:txBody>
          <a:bodyPr>
            <a:normAutofit lnSpcReduction="10000"/>
          </a:bodyPr>
          <a:lstStyle/>
          <a:p>
            <a:r>
              <a:rPr lang="en-US" dirty="0"/>
              <a:t>AETC National HIV Curriculum  </a:t>
            </a:r>
            <a:r>
              <a:rPr lang="en-US" sz="2800" dirty="0">
                <a:hlinkClick r:id="rId3"/>
              </a:rPr>
              <a:t>https://aidsetc.org/nhc</a:t>
            </a:r>
            <a:endParaRPr lang="en-US" dirty="0"/>
          </a:p>
          <a:p>
            <a:endParaRPr lang="en-US" sz="1200" dirty="0"/>
          </a:p>
          <a:p>
            <a:r>
              <a:rPr lang="en-US" dirty="0"/>
              <a:t>AETC National Coordinating Resource Center </a:t>
            </a:r>
            <a:r>
              <a:rPr lang="en-US" sz="2267" dirty="0">
                <a:hlinkClick r:id="rId4"/>
              </a:rPr>
              <a:t>https://targethiv.org/library/aetc-national-coordinating-resource-center-0</a:t>
            </a:r>
            <a:endParaRPr lang="en-US" sz="2267" dirty="0"/>
          </a:p>
          <a:p>
            <a:endParaRPr lang="en-US" sz="1067" dirty="0"/>
          </a:p>
          <a:p>
            <a:r>
              <a:rPr lang="en-US" dirty="0"/>
              <a:t>Additional trainings </a:t>
            </a:r>
            <a:r>
              <a:rPr lang="en-US" sz="2267" dirty="0">
                <a:hlinkClick r:id="rId5"/>
              </a:rPr>
              <a:t>scaetcecho@salud.unm.edu</a:t>
            </a:r>
            <a:endParaRPr lang="en-US" sz="2267" dirty="0"/>
          </a:p>
          <a:p>
            <a:endParaRPr lang="en-US" sz="2267" dirty="0"/>
          </a:p>
          <a:p>
            <a:r>
              <a:rPr lang="en-US" sz="2800" dirty="0">
                <a:hlinkClick r:id="rId6"/>
              </a:rPr>
              <a:t>www.SCAETC.org</a:t>
            </a:r>
            <a:endParaRPr lang="en-US" sz="2800" dirty="0"/>
          </a:p>
          <a:p>
            <a:endParaRPr lang="en-US" dirty="0"/>
          </a:p>
        </p:txBody>
      </p:sp>
      <p:sp>
        <p:nvSpPr>
          <p:cNvPr id="9" name="Content Placeholder 5">
            <a:extLst>
              <a:ext uri="{FF2B5EF4-FFF2-40B4-BE49-F238E27FC236}">
                <a16:creationId xmlns:a16="http://schemas.microsoft.com/office/drawing/2014/main" id="{7811E0DE-B1BB-4B78-9CE7-DADA30FB6EED}"/>
              </a:ext>
            </a:extLst>
          </p:cNvPr>
          <p:cNvSpPr>
            <a:spLocks noGrp="1"/>
          </p:cNvSpPr>
          <p:nvPr>
            <p:ph sz="half" idx="1"/>
          </p:nvPr>
        </p:nvSpPr>
        <p:spPr>
          <a:xfrm>
            <a:off x="84763" y="1283308"/>
            <a:ext cx="5909637" cy="5165721"/>
          </a:xfrm>
        </p:spPr>
        <p:txBody>
          <a:bodyPr>
            <a:normAutofit fontScale="85000" lnSpcReduction="20000"/>
          </a:bodyPr>
          <a:lstStyle/>
          <a:p>
            <a:r>
              <a:rPr lang="en-US" sz="4533" dirty="0"/>
              <a:t>National Clinical Consultation Center </a:t>
            </a:r>
            <a:r>
              <a:rPr lang="en-US" sz="2667" dirty="0">
                <a:hlinkClick r:id="rId7"/>
              </a:rPr>
              <a:t>http://nccc.ucsf.edu/</a:t>
            </a:r>
            <a:endParaRPr lang="en-US" sz="2667" dirty="0"/>
          </a:p>
          <a:p>
            <a:pPr lvl="1"/>
            <a:r>
              <a:rPr lang="en-US" sz="3733" dirty="0"/>
              <a:t>HIV Management</a:t>
            </a:r>
          </a:p>
          <a:p>
            <a:pPr lvl="1"/>
            <a:r>
              <a:rPr lang="en-US" sz="3733" dirty="0"/>
              <a:t>Perinatal HIV </a:t>
            </a:r>
          </a:p>
          <a:p>
            <a:pPr lvl="1"/>
            <a:r>
              <a:rPr lang="en-US" sz="3733" dirty="0"/>
              <a:t>HIV </a:t>
            </a:r>
            <a:r>
              <a:rPr lang="en-US" sz="3733" dirty="0" err="1"/>
              <a:t>PrEP</a:t>
            </a:r>
            <a:r>
              <a:rPr lang="en-US" sz="3733" dirty="0"/>
              <a:t> </a:t>
            </a:r>
          </a:p>
          <a:p>
            <a:pPr lvl="1"/>
            <a:r>
              <a:rPr lang="en-US" sz="3733" dirty="0"/>
              <a:t>HIV PEP line</a:t>
            </a:r>
          </a:p>
          <a:p>
            <a:pPr lvl="1"/>
            <a:r>
              <a:rPr lang="en-US" sz="3733" dirty="0"/>
              <a:t>HCV Management</a:t>
            </a:r>
          </a:p>
          <a:p>
            <a:pPr lvl="1"/>
            <a:r>
              <a:rPr lang="en-US" sz="3733" dirty="0"/>
              <a:t>Substance Use Management</a:t>
            </a:r>
          </a:p>
          <a:p>
            <a:pPr lvl="1"/>
            <a:endParaRPr lang="en-US" sz="800" dirty="0"/>
          </a:p>
          <a:p>
            <a:r>
              <a:rPr lang="en-US" sz="4533" dirty="0"/>
              <a:t>Present case on ECHO   </a:t>
            </a:r>
            <a:r>
              <a:rPr lang="en-US" sz="2800" dirty="0">
                <a:hlinkClick r:id="rId8"/>
              </a:rPr>
              <a:t>https://hsc.unm.edu/scaetc/programs-services/echo.html</a:t>
            </a:r>
            <a:r>
              <a:rPr lang="en-US" sz="2800" dirty="0"/>
              <a:t> </a:t>
            </a:r>
          </a:p>
          <a:p>
            <a:endParaRPr lang="en-US" sz="2800" dirty="0"/>
          </a:p>
        </p:txBody>
      </p:sp>
    </p:spTree>
    <p:extLst>
      <p:ext uri="{BB962C8B-B14F-4D97-AF65-F5344CB8AC3E}">
        <p14:creationId xmlns:p14="http://schemas.microsoft.com/office/powerpoint/2010/main" val="963883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CDBED2-F37B-4958-BED9-2C8460F26CD1}"/>
              </a:ext>
            </a:extLst>
          </p:cNvPr>
          <p:cNvSpPr>
            <a:spLocks noGrp="1"/>
          </p:cNvSpPr>
          <p:nvPr>
            <p:ph type="body" sz="half" idx="2"/>
          </p:nvPr>
        </p:nvSpPr>
        <p:spPr/>
        <p:txBody>
          <a:bodyPr/>
          <a:lstStyle/>
          <a:p>
            <a:endParaRPr lang="en-US" dirty="0"/>
          </a:p>
          <a:p>
            <a:pPr marL="152396" indent="0">
              <a:buNone/>
            </a:pPr>
            <a:endParaRPr lang="en-US" dirty="0"/>
          </a:p>
          <a:p>
            <a:endParaRPr lang="en-US" dirty="0"/>
          </a:p>
          <a:p>
            <a:endParaRPr lang="en-US" dirty="0"/>
          </a:p>
        </p:txBody>
      </p:sp>
      <p:sp>
        <p:nvSpPr>
          <p:cNvPr id="2" name="Title 1">
            <a:extLst>
              <a:ext uri="{FF2B5EF4-FFF2-40B4-BE49-F238E27FC236}">
                <a16:creationId xmlns:a16="http://schemas.microsoft.com/office/drawing/2014/main" id="{52089A5B-B2D3-4EA3-A299-125CFB7E71CC}"/>
              </a:ext>
            </a:extLst>
          </p:cNvPr>
          <p:cNvSpPr>
            <a:spLocks noGrp="1"/>
          </p:cNvSpPr>
          <p:nvPr>
            <p:ph type="title"/>
          </p:nvPr>
        </p:nvSpPr>
        <p:spPr/>
        <p:txBody>
          <a:bodyPr/>
          <a:lstStyle/>
          <a:p>
            <a:pPr algn="ctr"/>
            <a:r>
              <a:rPr lang="en-US" dirty="0"/>
              <a:t>Use of Trade/Brand Names</a:t>
            </a:r>
          </a:p>
        </p:txBody>
      </p:sp>
      <p:sp>
        <p:nvSpPr>
          <p:cNvPr id="4" name="Slide Number Placeholder 3">
            <a:extLst>
              <a:ext uri="{FF2B5EF4-FFF2-40B4-BE49-F238E27FC236}">
                <a16:creationId xmlns:a16="http://schemas.microsoft.com/office/drawing/2014/main" id="{BB4EE4A2-2D25-4575-BE19-535D47BF54A6}"/>
              </a:ext>
            </a:extLst>
          </p:cNvPr>
          <p:cNvSpPr>
            <a:spLocks noGrp="1"/>
          </p:cNvSpPr>
          <p:nvPr>
            <p:ph type="sldNum" sz="quarter" idx="12"/>
          </p:nvPr>
        </p:nvSpPr>
        <p:spPr/>
        <p:txBody>
          <a:bodyPr/>
          <a:lstStyle/>
          <a:p>
            <a:fld id="{6E2D2B3B-882E-40F3-A32F-6DD516915044}" type="slidenum">
              <a:rPr lang="en-US" smtClean="0"/>
              <a:pPr/>
              <a:t>3</a:t>
            </a:fld>
            <a:endParaRPr lang="en-US"/>
          </a:p>
        </p:txBody>
      </p:sp>
      <p:sp>
        <p:nvSpPr>
          <p:cNvPr id="5" name="TextBox 4">
            <a:extLst>
              <a:ext uri="{FF2B5EF4-FFF2-40B4-BE49-F238E27FC236}">
                <a16:creationId xmlns:a16="http://schemas.microsoft.com/office/drawing/2014/main" id="{F0BEDD42-78D0-43EE-8998-2C3555A31481}"/>
              </a:ext>
            </a:extLst>
          </p:cNvPr>
          <p:cNvSpPr txBox="1"/>
          <p:nvPr/>
        </p:nvSpPr>
        <p:spPr>
          <a:xfrm>
            <a:off x="873815" y="1779437"/>
            <a:ext cx="10522113" cy="4196662"/>
          </a:xfrm>
          <a:prstGeom prst="rect">
            <a:avLst/>
          </a:prstGeom>
          <a:noFill/>
        </p:spPr>
        <p:txBody>
          <a:bodyPr wrap="square" rtlCol="0">
            <a:spAutoFit/>
          </a:bodyPr>
          <a:lstStyle/>
          <a:p>
            <a:r>
              <a:rPr lang="en-US" sz="2667" dirty="0">
                <a:ea typeface="Calibri" panose="020F0502020204030204" pitchFamily="34" charset="0"/>
                <a:cs typeface="Times New Roman" panose="02020603050405020304" pitchFamily="18" charset="0"/>
              </a:rPr>
              <a:t>This program is supported by the Health Resources and Services Administration (HRSA) of the U.S. Department of Health and Human Services (HHS) as part of an award totaling $3,132,305, with 0% financed with non-governmental sources. </a:t>
            </a:r>
          </a:p>
          <a:p>
            <a:endParaRPr lang="en-US" sz="2667" dirty="0">
              <a:ea typeface="Calibri" panose="020F0502020204030204" pitchFamily="34" charset="0"/>
              <a:cs typeface="Times New Roman" panose="02020603050405020304" pitchFamily="18" charset="0"/>
            </a:endParaRPr>
          </a:p>
          <a:p>
            <a:r>
              <a:rPr lang="en-US" sz="2667" dirty="0">
                <a:ea typeface="Calibri" panose="020F0502020204030204" pitchFamily="34" charset="0"/>
                <a:cs typeface="Times New Roman" panose="02020603050405020304" pitchFamily="18" charset="0"/>
              </a:rPr>
              <a:t>The views expressed do not necessarily reflect the official policies of the  Department of Health and Human Services nor does mention of trade names, commercial practices, or organizations imply endorsement by the U.S. Government. </a:t>
            </a:r>
            <a:r>
              <a:rPr lang="en-US" sz="2667" i="1" dirty="0">
                <a:ea typeface="Calibri" panose="020F0502020204030204" pitchFamily="34" charset="0"/>
                <a:cs typeface="Times New Roman" panose="02020603050405020304" pitchFamily="18" charset="0"/>
              </a:rPr>
              <a:t>Any trade/brand names for products mentioned during this presentation are for training and identification purposes only.</a:t>
            </a:r>
            <a:endParaRPr lang="en-US" sz="2667" dirty="0">
              <a:ea typeface="Calibri" panose="020F0502020204030204" pitchFamily="34" charset="0"/>
              <a:cs typeface="Times New Roman" panose="02020603050405020304" pitchFamily="18" charset="0"/>
            </a:endParaRPr>
          </a:p>
        </p:txBody>
      </p:sp>
      <p:pic>
        <p:nvPicPr>
          <p:cNvPr id="6" name="Picture 5">
            <a:extLst>
              <a:ext uri="{FF2B5EF4-FFF2-40B4-BE49-F238E27FC236}">
                <a16:creationId xmlns:a16="http://schemas.microsoft.com/office/drawing/2014/main" id="{D98EB432-8B89-905E-8C32-E6CDE3F492D3}"/>
              </a:ext>
            </a:extLst>
          </p:cNvPr>
          <p:cNvPicPr>
            <a:picLocks noChangeAspect="1"/>
          </p:cNvPicPr>
          <p:nvPr/>
        </p:nvPicPr>
        <p:blipFill>
          <a:blip r:embed="rId3"/>
          <a:stretch>
            <a:fillRect/>
          </a:stretch>
        </p:blipFill>
        <p:spPr>
          <a:xfrm>
            <a:off x="8180494" y="6329966"/>
            <a:ext cx="1085182" cy="573074"/>
          </a:xfrm>
          <a:prstGeom prst="rect">
            <a:avLst/>
          </a:prstGeom>
        </p:spPr>
      </p:pic>
    </p:spTree>
    <p:extLst>
      <p:ext uri="{BB962C8B-B14F-4D97-AF65-F5344CB8AC3E}">
        <p14:creationId xmlns:p14="http://schemas.microsoft.com/office/powerpoint/2010/main" val="252889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273355E-4091-41B0-B522-CAE4B5BA3D38}"/>
              </a:ext>
            </a:extLst>
          </p:cNvPr>
          <p:cNvSpPr>
            <a:spLocks noGrp="1"/>
          </p:cNvSpPr>
          <p:nvPr>
            <p:ph type="body" sz="half" idx="2"/>
          </p:nvPr>
        </p:nvSpPr>
        <p:spPr/>
        <p:txBody>
          <a:bodyPr>
            <a:normAutofit/>
          </a:bodyPr>
          <a:lstStyle/>
          <a:p>
            <a:pPr marL="761981" indent="-609585">
              <a:buFont typeface="+mj-lt"/>
              <a:buAutoNum type="arabicPeriod"/>
            </a:pPr>
            <a:r>
              <a:rPr lang="en-US" sz="3200" dirty="0"/>
              <a:t>Review five innovative strategies to implement </a:t>
            </a:r>
            <a:r>
              <a:rPr lang="en-US" sz="3200" dirty="0" err="1"/>
              <a:t>syndemic</a:t>
            </a:r>
            <a:r>
              <a:rPr lang="en-US" sz="3200" dirty="0"/>
              <a:t> approaches in HIV and viral hepatitis programs</a:t>
            </a:r>
          </a:p>
          <a:p>
            <a:pPr marL="761981" indent="-609585">
              <a:buFont typeface="+mj-lt"/>
              <a:buAutoNum type="arabicPeriod"/>
            </a:pPr>
            <a:endParaRPr lang="en-US" sz="1100" dirty="0"/>
          </a:p>
          <a:p>
            <a:pPr marL="761981" indent="-609585">
              <a:buFont typeface="+mj-lt"/>
              <a:buAutoNum type="arabicPeriod"/>
            </a:pPr>
            <a:r>
              <a:rPr lang="en-US" sz="3200" dirty="0"/>
              <a:t>Summarize common challenges when advocating for greater integration across programmatic areas</a:t>
            </a:r>
          </a:p>
          <a:p>
            <a:pPr marL="761981" indent="-609585">
              <a:buFont typeface="+mj-lt"/>
              <a:buAutoNum type="arabicPeriod"/>
            </a:pPr>
            <a:endParaRPr lang="en-US" sz="1050" dirty="0"/>
          </a:p>
          <a:p>
            <a:pPr marL="761981" indent="-609585">
              <a:buFont typeface="+mj-lt"/>
              <a:buAutoNum type="arabicPeriod"/>
            </a:pPr>
            <a:r>
              <a:rPr lang="en-US" sz="3200" dirty="0"/>
              <a:t>Discuss the public health lens to the </a:t>
            </a:r>
            <a:r>
              <a:rPr lang="en-US" sz="3200" dirty="0" err="1"/>
              <a:t>syndemics</a:t>
            </a:r>
            <a:r>
              <a:rPr lang="en-US" sz="3200" dirty="0"/>
              <a:t> framework to focus on addressing social and structural drivers of health</a:t>
            </a:r>
          </a:p>
          <a:p>
            <a:pPr marL="761981" indent="-609585">
              <a:buFont typeface="+mj-lt"/>
              <a:buAutoNum type="arabicPeriod"/>
            </a:pPr>
            <a:endParaRPr lang="en-US" sz="2667" dirty="0"/>
          </a:p>
        </p:txBody>
      </p:sp>
      <p:sp>
        <p:nvSpPr>
          <p:cNvPr id="2" name="Title 1">
            <a:extLst>
              <a:ext uri="{FF2B5EF4-FFF2-40B4-BE49-F238E27FC236}">
                <a16:creationId xmlns:a16="http://schemas.microsoft.com/office/drawing/2014/main" id="{FABF4B7F-9F0E-43C8-ABD0-9DA8AC2BD842}"/>
              </a:ext>
            </a:extLst>
          </p:cNvPr>
          <p:cNvSpPr>
            <a:spLocks noGrp="1"/>
          </p:cNvSpPr>
          <p:nvPr>
            <p:ph type="title"/>
          </p:nvPr>
        </p:nvSpPr>
        <p:spPr/>
        <p:txBody>
          <a:bodyPr/>
          <a:lstStyle/>
          <a:p>
            <a:pPr algn="ctr"/>
            <a:r>
              <a:rPr lang="en-US" dirty="0"/>
              <a:t>Learning Objectives</a:t>
            </a:r>
          </a:p>
        </p:txBody>
      </p:sp>
      <p:sp>
        <p:nvSpPr>
          <p:cNvPr id="4" name="Slide Number Placeholder 3">
            <a:extLst>
              <a:ext uri="{FF2B5EF4-FFF2-40B4-BE49-F238E27FC236}">
                <a16:creationId xmlns:a16="http://schemas.microsoft.com/office/drawing/2014/main" id="{F7541F1C-59F7-4956-B8E5-734D85FA75ED}"/>
              </a:ext>
            </a:extLst>
          </p:cNvPr>
          <p:cNvSpPr>
            <a:spLocks noGrp="1"/>
          </p:cNvSpPr>
          <p:nvPr>
            <p:ph type="sldNum" sz="quarter" idx="12"/>
          </p:nvPr>
        </p:nvSpPr>
        <p:spPr/>
        <p:txBody>
          <a:bodyPr/>
          <a:lstStyle/>
          <a:p>
            <a:fld id="{6E2D2B3B-882E-40F3-A32F-6DD516915044}" type="slidenum">
              <a:rPr lang="en-US" smtClean="0"/>
              <a:pPr/>
              <a:t>4</a:t>
            </a:fld>
            <a:endParaRPr lang="en-US"/>
          </a:p>
        </p:txBody>
      </p:sp>
      <p:pic>
        <p:nvPicPr>
          <p:cNvPr id="6" name="Picture 5">
            <a:extLst>
              <a:ext uri="{FF2B5EF4-FFF2-40B4-BE49-F238E27FC236}">
                <a16:creationId xmlns:a16="http://schemas.microsoft.com/office/drawing/2014/main" id="{86C61B66-2EBF-C66E-946C-6ABC25121A72}"/>
              </a:ext>
            </a:extLst>
          </p:cNvPr>
          <p:cNvPicPr>
            <a:picLocks noChangeAspect="1"/>
          </p:cNvPicPr>
          <p:nvPr/>
        </p:nvPicPr>
        <p:blipFill>
          <a:blip r:embed="rId3"/>
          <a:stretch>
            <a:fillRect/>
          </a:stretch>
        </p:blipFill>
        <p:spPr>
          <a:xfrm>
            <a:off x="8165071" y="6312517"/>
            <a:ext cx="1081088" cy="571500"/>
          </a:xfrm>
          <a:prstGeom prst="rect">
            <a:avLst/>
          </a:prstGeom>
        </p:spPr>
      </p:pic>
    </p:spTree>
    <p:extLst>
      <p:ext uri="{BB962C8B-B14F-4D97-AF65-F5344CB8AC3E}">
        <p14:creationId xmlns:p14="http://schemas.microsoft.com/office/powerpoint/2010/main" val="2643312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2">
            <a:extLst>
              <a:ext uri="{FF2B5EF4-FFF2-40B4-BE49-F238E27FC236}">
                <a16:creationId xmlns:a16="http://schemas.microsoft.com/office/drawing/2014/main" id="{E583C5DA-EADE-420B-8D33-F85C6A2F4A8E}"/>
              </a:ext>
            </a:extLst>
          </p:cNvPr>
          <p:cNvSpPr>
            <a:spLocks noGrp="1"/>
          </p:cNvSpPr>
          <p:nvPr>
            <p:ph idx="1"/>
          </p:nvPr>
        </p:nvSpPr>
        <p:spPr>
          <a:xfrm>
            <a:off x="3277727" y="1720987"/>
            <a:ext cx="6175378" cy="4351338"/>
          </a:xfrm>
        </p:spPr>
        <p:txBody>
          <a:bodyPr>
            <a:noAutofit/>
          </a:bodyPr>
          <a:lstStyle/>
          <a:p>
            <a:pPr marL="0" lvl="0" indent="0">
              <a:lnSpc>
                <a:spcPts val="2480"/>
              </a:lnSpc>
              <a:buClr>
                <a:srgbClr val="008FC5"/>
              </a:buClr>
              <a:buNone/>
            </a:pPr>
            <a:r>
              <a:rPr lang="en-US" sz="1800" b="1" dirty="0">
                <a:latin typeface="Calibri" panose="020F0502020204030204"/>
              </a:rPr>
              <a:t>WHO</a:t>
            </a:r>
            <a:r>
              <a:rPr lang="en-US" sz="1800" dirty="0"/>
              <a:t>: A non-partisan non-profit association founded in 1992 that represents public health officials who administer HIV and hepatitis programs in the U.S.</a:t>
            </a:r>
          </a:p>
          <a:p>
            <a:pPr marL="0" lvl="0" indent="0">
              <a:lnSpc>
                <a:spcPts val="2480"/>
              </a:lnSpc>
              <a:buClr>
                <a:srgbClr val="008FC5"/>
              </a:buClr>
              <a:buNone/>
            </a:pPr>
            <a:r>
              <a:rPr lang="en-US" sz="1800" b="1" dirty="0">
                <a:latin typeface="Calibri" panose="020F0502020204030204"/>
              </a:rPr>
              <a:t>WHERE</a:t>
            </a:r>
            <a:r>
              <a:rPr lang="en-US" sz="1800" dirty="0"/>
              <a:t>: National Alliance of State &amp; Territorial AIDS Directors (NASTAD) represents all 50 U.S. states, the District of Columbia, Puerto Rico, the U.S. Virgin Islands, seven local jurisdictions receiving direct funding from the Centers for Disease Control and Prevention (CDC), and the U.S. Pacific Island jurisdictions. </a:t>
            </a:r>
          </a:p>
          <a:p>
            <a:pPr marL="0" lvl="0" indent="0">
              <a:lnSpc>
                <a:spcPts val="2480"/>
              </a:lnSpc>
              <a:buClr>
                <a:srgbClr val="008FC5"/>
              </a:buClr>
              <a:buNone/>
            </a:pPr>
            <a:r>
              <a:rPr lang="en-US" sz="1800" b="1" dirty="0">
                <a:latin typeface="Calibri" panose="020F0502020204030204"/>
              </a:rPr>
              <a:t>HOW</a:t>
            </a:r>
            <a:r>
              <a:rPr lang="en-US" sz="1800" dirty="0"/>
              <a:t>: We work to advance the health and dignity of people living with and impacted by HIV/AIDS, viral hepatitis, and intersecting epidemics by strengthening governmental public health through advocacy, capacity building, and social justice.</a:t>
            </a:r>
            <a:endParaRPr lang="en-US" sz="2000" dirty="0"/>
          </a:p>
        </p:txBody>
      </p:sp>
      <p:sp>
        <p:nvSpPr>
          <p:cNvPr id="11" name="Title 3">
            <a:extLst>
              <a:ext uri="{FF2B5EF4-FFF2-40B4-BE49-F238E27FC236}">
                <a16:creationId xmlns:a16="http://schemas.microsoft.com/office/drawing/2014/main" id="{E37B7EBF-BADC-4E1A-AB7F-3A04BA23936E}"/>
              </a:ext>
            </a:extLst>
          </p:cNvPr>
          <p:cNvSpPr>
            <a:spLocks noGrp="1"/>
          </p:cNvSpPr>
          <p:nvPr>
            <p:ph type="title"/>
          </p:nvPr>
        </p:nvSpPr>
        <p:spPr>
          <a:xfrm>
            <a:off x="1338942" y="365125"/>
            <a:ext cx="9751753" cy="1325563"/>
          </a:xfrm>
        </p:spPr>
        <p:txBody>
          <a:bodyPr>
            <a:noAutofit/>
          </a:bodyPr>
          <a:lstStyle/>
          <a:p>
            <a:pPr algn="ctr"/>
            <a:r>
              <a:rPr lang="en-US" sz="4000" spc="300"/>
              <a:t>ABOUT NASTAD</a:t>
            </a:r>
          </a:p>
        </p:txBody>
      </p:sp>
      <p:sp>
        <p:nvSpPr>
          <p:cNvPr id="2" name="Slide Number Placeholder 1"/>
          <p:cNvSpPr>
            <a:spLocks noGrp="1"/>
          </p:cNvSpPr>
          <p:nvPr>
            <p:ph type="sldNum" sz="quarter" idx="12"/>
          </p:nvPr>
        </p:nvSpPr>
        <p:spPr/>
        <p:txBody>
          <a:bodyPr/>
          <a:lstStyle/>
          <a:p>
            <a:fld id="{DB15D044-B35F-4A77-B573-9EB4C86BF88C}" type="slidenum">
              <a:rPr lang="en-US" smtClean="0"/>
              <a:t>5</a:t>
            </a:fld>
            <a:endParaRPr lang="en-US"/>
          </a:p>
        </p:txBody>
      </p:sp>
      <p:pic>
        <p:nvPicPr>
          <p:cNvPr id="13" name="Picture 12" descr="A picture containing text, clipart&#10;&#10;Description automatically generated">
            <a:extLst>
              <a:ext uri="{FF2B5EF4-FFF2-40B4-BE49-F238E27FC236}">
                <a16:creationId xmlns:a16="http://schemas.microsoft.com/office/drawing/2014/main" id="{73FB05D0-FD30-4CC6-96B5-4E71AD9F6782}"/>
              </a:ext>
            </a:extLst>
          </p:cNvPr>
          <p:cNvPicPr>
            <a:picLocks noChangeAspect="1"/>
          </p:cNvPicPr>
          <p:nvPr/>
        </p:nvPicPr>
        <p:blipFill rotWithShape="1">
          <a:blip r:embed="rId3"/>
          <a:srcRect l="1327" r="73472"/>
          <a:stretch/>
        </p:blipFill>
        <p:spPr>
          <a:xfrm>
            <a:off x="2548589" y="1867488"/>
            <a:ext cx="582930" cy="631825"/>
          </a:xfrm>
          <a:prstGeom prst="rect">
            <a:avLst/>
          </a:prstGeom>
        </p:spPr>
      </p:pic>
      <p:pic>
        <p:nvPicPr>
          <p:cNvPr id="14" name="Picture 13" descr="Icon&#10;&#10;Description automatically generated">
            <a:extLst>
              <a:ext uri="{FF2B5EF4-FFF2-40B4-BE49-F238E27FC236}">
                <a16:creationId xmlns:a16="http://schemas.microsoft.com/office/drawing/2014/main" id="{35EA2726-8A5B-49CF-AF6B-DF4F51BCABF6}"/>
              </a:ext>
            </a:extLst>
          </p:cNvPr>
          <p:cNvPicPr>
            <a:picLocks noChangeAspect="1"/>
          </p:cNvPicPr>
          <p:nvPr/>
        </p:nvPicPr>
        <p:blipFill rotWithShape="1">
          <a:blip r:embed="rId4"/>
          <a:srcRect l="28611" t="20000" r="26805" b="21250"/>
          <a:stretch/>
        </p:blipFill>
        <p:spPr>
          <a:xfrm>
            <a:off x="2638228" y="3118722"/>
            <a:ext cx="403652" cy="531915"/>
          </a:xfrm>
          <a:prstGeom prst="rect">
            <a:avLst/>
          </a:prstGeom>
        </p:spPr>
      </p:pic>
      <p:pic>
        <p:nvPicPr>
          <p:cNvPr id="15" name="Picture 14">
            <a:extLst>
              <a:ext uri="{FF2B5EF4-FFF2-40B4-BE49-F238E27FC236}">
                <a16:creationId xmlns:a16="http://schemas.microsoft.com/office/drawing/2014/main" id="{2CBD2647-28B1-41A9-9D6E-A69998146CB0}"/>
              </a:ext>
            </a:extLst>
          </p:cNvPr>
          <p:cNvPicPr>
            <a:picLocks noChangeAspect="1"/>
          </p:cNvPicPr>
          <p:nvPr/>
        </p:nvPicPr>
        <p:blipFill rotWithShape="1">
          <a:blip r:embed="rId5"/>
          <a:srcRect l="12057" t="23713" r="12057" b="8875"/>
          <a:stretch/>
        </p:blipFill>
        <p:spPr>
          <a:xfrm>
            <a:off x="2420264" y="4797584"/>
            <a:ext cx="711255" cy="631825"/>
          </a:xfrm>
          <a:prstGeom prst="rect">
            <a:avLst/>
          </a:prstGeom>
        </p:spPr>
      </p:pic>
      <p:pic>
        <p:nvPicPr>
          <p:cNvPr id="3" name="Picture 2">
            <a:extLst>
              <a:ext uri="{FF2B5EF4-FFF2-40B4-BE49-F238E27FC236}">
                <a16:creationId xmlns:a16="http://schemas.microsoft.com/office/drawing/2014/main" id="{FE629350-7803-49E8-865F-D51E3527FCF0}"/>
              </a:ext>
            </a:extLst>
          </p:cNvPr>
          <p:cNvPicPr>
            <a:picLocks noChangeAspect="1"/>
          </p:cNvPicPr>
          <p:nvPr/>
        </p:nvPicPr>
        <p:blipFill>
          <a:blip r:embed="rId6"/>
          <a:stretch>
            <a:fillRect/>
          </a:stretch>
        </p:blipFill>
        <p:spPr>
          <a:xfrm>
            <a:off x="8191960" y="6311730"/>
            <a:ext cx="1091279" cy="573074"/>
          </a:xfrm>
          <a:prstGeom prst="rect">
            <a:avLst/>
          </a:prstGeom>
        </p:spPr>
      </p:pic>
    </p:spTree>
    <p:extLst>
      <p:ext uri="{BB962C8B-B14F-4D97-AF65-F5344CB8AC3E}">
        <p14:creationId xmlns:p14="http://schemas.microsoft.com/office/powerpoint/2010/main" val="2592945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DB15D044-B35F-4A77-B573-9EB4C86BF88C}" type="slidenum">
              <a:rPr lang="en-US" smtClean="0"/>
              <a:t>6</a:t>
            </a:fld>
            <a:endParaRPr lang="en-US"/>
          </a:p>
        </p:txBody>
      </p:sp>
      <p:sp>
        <p:nvSpPr>
          <p:cNvPr id="16" name="Text Placeholder 2">
            <a:extLst>
              <a:ext uri="{FF2B5EF4-FFF2-40B4-BE49-F238E27FC236}">
                <a16:creationId xmlns:a16="http://schemas.microsoft.com/office/drawing/2014/main" id="{3A3B63BC-DC75-4E1E-A642-8A869BCBD3DA}"/>
              </a:ext>
            </a:extLst>
          </p:cNvPr>
          <p:cNvSpPr txBox="1">
            <a:spLocks/>
          </p:cNvSpPr>
          <p:nvPr/>
        </p:nvSpPr>
        <p:spPr>
          <a:xfrm>
            <a:off x="0" y="-348336"/>
            <a:ext cx="12192001" cy="6858000"/>
          </a:xfrm>
          <a:prstGeom prst="rect">
            <a:avLst/>
          </a:prstGeom>
          <a:noFill/>
          <a:ln>
            <a:noFill/>
          </a:ln>
        </p:spPr>
        <p:txBody>
          <a:bodyPr lIns="1371600" tIns="45720" rIns="1371600" bIns="4572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Trebuchet MS" panose="020B070302020209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Trebuchet MS" panose="020B070302020209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Trebuchet MS" panose="020B070302020209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Trebuchet MS" panose="020B070302020209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Trebuchet MS" panose="020B070302020209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ts val="2780"/>
              </a:lnSpc>
              <a:buClr>
                <a:srgbClr val="008FC5"/>
              </a:buClr>
              <a:buFont typeface="Arial" panose="020B0604020202020204" pitchFamily="34" charset="0"/>
              <a:buNone/>
            </a:pPr>
            <a:r>
              <a:rPr lang="en-US" sz="3600" b="1" spc="300" dirty="0">
                <a:latin typeface="Calibri"/>
                <a:cs typeface="Calibri"/>
              </a:rPr>
              <a:t>MISSION</a:t>
            </a:r>
            <a:endParaRPr lang="en-US" sz="1800" b="1" spc="300" dirty="0">
              <a:latin typeface="Calibri"/>
              <a:cs typeface="Calibri"/>
            </a:endParaRPr>
          </a:p>
          <a:p>
            <a:pPr marL="0" indent="0" algn="ctr">
              <a:lnSpc>
                <a:spcPts val="2780"/>
              </a:lnSpc>
              <a:buClr>
                <a:srgbClr val="008FC5"/>
              </a:buClr>
              <a:buFont typeface="Arial" panose="020B0604020202020204" pitchFamily="34" charset="0"/>
              <a:buNone/>
            </a:pPr>
            <a:r>
              <a:rPr lang="en-US" sz="2400" dirty="0">
                <a:latin typeface="Calibri"/>
                <a:cs typeface="Calibri"/>
              </a:rPr>
              <a:t>NASTAD’s mission is to advance the health and dignity of people living with and impacted by HIV/AIDS, viral hepatitis, and intersecting epidemics by strengthening governmental public health and leveraging community partnerships.</a:t>
            </a:r>
          </a:p>
          <a:p>
            <a:pPr marL="0" indent="0" algn="ctr">
              <a:lnSpc>
                <a:spcPts val="2780"/>
              </a:lnSpc>
              <a:buClr>
                <a:srgbClr val="008FC5"/>
              </a:buClr>
              <a:buFont typeface="Arial" panose="020B0604020202020204" pitchFamily="34" charset="0"/>
              <a:buNone/>
            </a:pPr>
            <a:endParaRPr lang="en-US" sz="2400" dirty="0">
              <a:latin typeface="Calibri"/>
              <a:cs typeface="Calibri"/>
            </a:endParaRPr>
          </a:p>
          <a:p>
            <a:pPr marL="0" indent="0" algn="ctr">
              <a:lnSpc>
                <a:spcPts val="2780"/>
              </a:lnSpc>
              <a:buClr>
                <a:srgbClr val="008FC5"/>
              </a:buClr>
              <a:buFont typeface="Arial" panose="020B0604020202020204" pitchFamily="34" charset="0"/>
              <a:buNone/>
            </a:pPr>
            <a:endParaRPr lang="en-US" sz="2400" dirty="0">
              <a:latin typeface="Calibri"/>
              <a:cs typeface="Calibri"/>
            </a:endParaRPr>
          </a:p>
          <a:p>
            <a:pPr marL="0" indent="0" algn="ctr">
              <a:lnSpc>
                <a:spcPts val="2780"/>
              </a:lnSpc>
              <a:buClr>
                <a:srgbClr val="008FC5"/>
              </a:buClr>
              <a:buFont typeface="Arial" panose="020B0604020202020204" pitchFamily="34" charset="0"/>
              <a:buNone/>
            </a:pPr>
            <a:r>
              <a:rPr lang="en-US" sz="3600" b="1" spc="300" dirty="0">
                <a:latin typeface="Calibri"/>
                <a:cs typeface="Calibri"/>
              </a:rPr>
              <a:t>VISION</a:t>
            </a:r>
          </a:p>
          <a:p>
            <a:pPr marL="0" indent="0" algn="ctr">
              <a:lnSpc>
                <a:spcPts val="2780"/>
              </a:lnSpc>
              <a:buClr>
                <a:srgbClr val="008FC5"/>
              </a:buClr>
              <a:buFont typeface="Arial" panose="020B0604020202020204" pitchFamily="34" charset="0"/>
              <a:buNone/>
            </a:pPr>
            <a:r>
              <a:rPr lang="en-US" sz="2400" dirty="0">
                <a:latin typeface="Calibri"/>
                <a:cs typeface="Calibri"/>
              </a:rPr>
              <a:t>NASTAD's vision is a world committed to ending HIV/AIDS, viral hepatitis, and intersecting epidemics.</a:t>
            </a:r>
          </a:p>
        </p:txBody>
      </p:sp>
      <mc:AlternateContent xmlns:mc="http://schemas.openxmlformats.org/markup-compatibility/2006" xmlns:p14="http://schemas.microsoft.com/office/powerpoint/2010/main">
        <mc:Choice Requires="p14">
          <p:contentPart p14:bwMode="auto" r:id="rId3">
            <p14:nvContentPartPr>
              <p14:cNvPr id="17" name="Ink 16">
                <a:extLst>
                  <a:ext uri="{FF2B5EF4-FFF2-40B4-BE49-F238E27FC236}">
                    <a16:creationId xmlns:a16="http://schemas.microsoft.com/office/drawing/2014/main" id="{6D6FCA7F-4CF9-49AC-8023-C0A012883B95}"/>
                  </a:ext>
                </a:extLst>
              </p14:cNvPr>
              <p14:cNvContentPartPr/>
              <p14:nvPr/>
            </p14:nvContentPartPr>
            <p14:xfrm>
              <a:off x="5267451" y="1358057"/>
              <a:ext cx="1463040" cy="45719"/>
            </p14:xfrm>
          </p:contentPart>
        </mc:Choice>
        <mc:Fallback xmlns="">
          <p:pic>
            <p:nvPicPr>
              <p:cNvPr id="17" name="Ink 16">
                <a:extLst>
                  <a:ext uri="{FF2B5EF4-FFF2-40B4-BE49-F238E27FC236}">
                    <a16:creationId xmlns:a16="http://schemas.microsoft.com/office/drawing/2014/main" id="{6D6FCA7F-4CF9-49AC-8023-C0A012883B95}"/>
                  </a:ext>
                </a:extLst>
              </p:cNvPr>
              <p:cNvPicPr/>
              <p:nvPr/>
            </p:nvPicPr>
            <p:blipFill>
              <a:blip r:embed="rId4"/>
              <a:stretch>
                <a:fillRect/>
              </a:stretch>
            </p:blipFill>
            <p:spPr>
              <a:xfrm>
                <a:off x="5249815" y="1340417"/>
                <a:ext cx="1497591" cy="80278"/>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8" name="Ink 17">
                <a:extLst>
                  <a:ext uri="{FF2B5EF4-FFF2-40B4-BE49-F238E27FC236}">
                    <a16:creationId xmlns:a16="http://schemas.microsoft.com/office/drawing/2014/main" id="{54FBE0BB-F625-45A3-A5C1-38E5ADC0C755}"/>
                  </a:ext>
                </a:extLst>
              </p14:cNvPr>
              <p14:cNvContentPartPr/>
              <p14:nvPr/>
            </p14:nvContentPartPr>
            <p14:xfrm>
              <a:off x="5439247" y="4363174"/>
              <a:ext cx="1188720" cy="45719"/>
            </p14:xfrm>
          </p:contentPart>
        </mc:Choice>
        <mc:Fallback xmlns="">
          <p:pic>
            <p:nvPicPr>
              <p:cNvPr id="18" name="Ink 17">
                <a:extLst>
                  <a:ext uri="{FF2B5EF4-FFF2-40B4-BE49-F238E27FC236}">
                    <a16:creationId xmlns:a16="http://schemas.microsoft.com/office/drawing/2014/main" id="{54FBE0BB-F625-45A3-A5C1-38E5ADC0C755}"/>
                  </a:ext>
                </a:extLst>
              </p:cNvPr>
              <p:cNvPicPr/>
              <p:nvPr/>
            </p:nvPicPr>
            <p:blipFill>
              <a:blip r:embed="rId6"/>
              <a:stretch>
                <a:fillRect/>
              </a:stretch>
            </p:blipFill>
            <p:spPr>
              <a:xfrm>
                <a:off x="5421612" y="4345534"/>
                <a:ext cx="1223270" cy="80278"/>
              </a:xfrm>
              <a:prstGeom prst="rect">
                <a:avLst/>
              </a:prstGeom>
            </p:spPr>
          </p:pic>
        </mc:Fallback>
      </mc:AlternateContent>
      <p:pic>
        <p:nvPicPr>
          <p:cNvPr id="3" name="Picture 2">
            <a:extLst>
              <a:ext uri="{FF2B5EF4-FFF2-40B4-BE49-F238E27FC236}">
                <a16:creationId xmlns:a16="http://schemas.microsoft.com/office/drawing/2014/main" id="{9B19C7CC-F975-22D1-96D7-4AA7CF5A4211}"/>
              </a:ext>
            </a:extLst>
          </p:cNvPr>
          <p:cNvPicPr>
            <a:picLocks noChangeAspect="1"/>
          </p:cNvPicPr>
          <p:nvPr/>
        </p:nvPicPr>
        <p:blipFill>
          <a:blip r:embed="rId7"/>
          <a:stretch>
            <a:fillRect/>
          </a:stretch>
        </p:blipFill>
        <p:spPr>
          <a:xfrm>
            <a:off x="8191960" y="6320125"/>
            <a:ext cx="1091279" cy="573074"/>
          </a:xfrm>
          <a:prstGeom prst="rect">
            <a:avLst/>
          </a:prstGeom>
        </p:spPr>
      </p:pic>
    </p:spTree>
    <p:extLst>
      <p:ext uri="{BB962C8B-B14F-4D97-AF65-F5344CB8AC3E}">
        <p14:creationId xmlns:p14="http://schemas.microsoft.com/office/powerpoint/2010/main" val="2012681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69C1C-AAF3-42F7-954E-527A3880F8EC}"/>
              </a:ext>
            </a:extLst>
          </p:cNvPr>
          <p:cNvSpPr>
            <a:spLocks noGrp="1"/>
          </p:cNvSpPr>
          <p:nvPr>
            <p:ph type="title"/>
          </p:nvPr>
        </p:nvSpPr>
        <p:spPr/>
        <p:txBody>
          <a:bodyPr/>
          <a:lstStyle/>
          <a:p>
            <a:pPr algn="ctr"/>
            <a:r>
              <a:rPr lang="en-US" dirty="0"/>
              <a:t>NASTAD Strategic Plan</a:t>
            </a:r>
          </a:p>
        </p:txBody>
      </p:sp>
      <p:sp>
        <p:nvSpPr>
          <p:cNvPr id="4" name="Slide Number Placeholder 3">
            <a:extLst>
              <a:ext uri="{FF2B5EF4-FFF2-40B4-BE49-F238E27FC236}">
                <a16:creationId xmlns:a16="http://schemas.microsoft.com/office/drawing/2014/main" id="{EA8BEF85-4DF6-456F-B966-F80E5C90F2D7}"/>
              </a:ext>
            </a:extLst>
          </p:cNvPr>
          <p:cNvSpPr>
            <a:spLocks noGrp="1"/>
          </p:cNvSpPr>
          <p:nvPr>
            <p:ph type="sldNum" sz="quarter" idx="12"/>
          </p:nvPr>
        </p:nvSpPr>
        <p:spPr/>
        <p:txBody>
          <a:bodyPr/>
          <a:lstStyle/>
          <a:p>
            <a:fld id="{6E2D2B3B-882E-40F3-A32F-6DD516915044}" type="slidenum">
              <a:rPr lang="en-US" smtClean="0"/>
              <a:pPr/>
              <a:t>7</a:t>
            </a:fld>
            <a:endParaRPr lang="en-US"/>
          </a:p>
        </p:txBody>
      </p:sp>
      <p:pic>
        <p:nvPicPr>
          <p:cNvPr id="6" name="Picture 5">
            <a:extLst>
              <a:ext uri="{FF2B5EF4-FFF2-40B4-BE49-F238E27FC236}">
                <a16:creationId xmlns:a16="http://schemas.microsoft.com/office/drawing/2014/main" id="{43B030E2-FA69-B112-3564-3805622C29DA}"/>
              </a:ext>
            </a:extLst>
          </p:cNvPr>
          <p:cNvPicPr>
            <a:picLocks noChangeAspect="1"/>
          </p:cNvPicPr>
          <p:nvPr/>
        </p:nvPicPr>
        <p:blipFill>
          <a:blip r:embed="rId2"/>
          <a:stretch>
            <a:fillRect/>
          </a:stretch>
        </p:blipFill>
        <p:spPr>
          <a:xfrm>
            <a:off x="1168202" y="1295400"/>
            <a:ext cx="9855596" cy="4730685"/>
          </a:xfrm>
          <a:prstGeom prst="rect">
            <a:avLst/>
          </a:prstGeom>
        </p:spPr>
      </p:pic>
    </p:spTree>
    <p:extLst>
      <p:ext uri="{BB962C8B-B14F-4D97-AF65-F5344CB8AC3E}">
        <p14:creationId xmlns:p14="http://schemas.microsoft.com/office/powerpoint/2010/main" val="4079671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90C8088-176B-43A1-B6BC-C291A9B810CE}"/>
              </a:ext>
            </a:extLst>
          </p:cNvPr>
          <p:cNvSpPr>
            <a:spLocks noGrp="1"/>
          </p:cNvSpPr>
          <p:nvPr>
            <p:ph type="body" sz="half" idx="2"/>
          </p:nvPr>
        </p:nvSpPr>
        <p:spPr/>
        <p:txBody>
          <a:bodyPr>
            <a:normAutofit lnSpcReduction="10000"/>
          </a:bodyPr>
          <a:lstStyle/>
          <a:p>
            <a:pPr marL="1219170" indent="-1066773">
              <a:buNone/>
            </a:pPr>
            <a:r>
              <a:rPr lang="en-US" sz="3467" dirty="0">
                <a:solidFill>
                  <a:srgbClr val="FF0000"/>
                </a:solidFill>
              </a:rPr>
              <a:t>3.1</a:t>
            </a:r>
            <a:r>
              <a:rPr lang="en-US" sz="3467" dirty="0"/>
              <a:t>	</a:t>
            </a:r>
            <a:r>
              <a:rPr lang="en-US" sz="3200" dirty="0"/>
              <a:t>Build stronger cross-program collaboration activities and partnerships to jointly address HIV, hepatitis, STIs, drug user health, mental health, and housing programs.</a:t>
            </a:r>
          </a:p>
          <a:p>
            <a:pPr marL="1219170" indent="-1066773">
              <a:buNone/>
            </a:pPr>
            <a:endParaRPr lang="en-US" sz="3200" dirty="0"/>
          </a:p>
          <a:p>
            <a:pPr marL="1219170" indent="-1066773">
              <a:buNone/>
            </a:pPr>
            <a:r>
              <a:rPr lang="en-US" sz="3200" dirty="0">
                <a:solidFill>
                  <a:srgbClr val="FF0000"/>
                </a:solidFill>
              </a:rPr>
              <a:t>3.2</a:t>
            </a:r>
            <a:r>
              <a:rPr lang="en-US" sz="3200" dirty="0"/>
              <a:t>	Local, state, and federal policies and guidance encourage and even incentivize innovative awareness, prevention, care, and treatment initiatives that integrate HIV, viral hepatitis, and harm reduction.</a:t>
            </a:r>
          </a:p>
        </p:txBody>
      </p:sp>
      <p:sp>
        <p:nvSpPr>
          <p:cNvPr id="2" name="Title 1">
            <a:extLst>
              <a:ext uri="{FF2B5EF4-FFF2-40B4-BE49-F238E27FC236}">
                <a16:creationId xmlns:a16="http://schemas.microsoft.com/office/drawing/2014/main" id="{7F369C1C-AAF3-42F7-954E-527A3880F8EC}"/>
              </a:ext>
            </a:extLst>
          </p:cNvPr>
          <p:cNvSpPr>
            <a:spLocks noGrp="1"/>
          </p:cNvSpPr>
          <p:nvPr>
            <p:ph type="title"/>
          </p:nvPr>
        </p:nvSpPr>
        <p:spPr/>
        <p:txBody>
          <a:bodyPr/>
          <a:lstStyle/>
          <a:p>
            <a:pPr algn="ctr"/>
            <a:r>
              <a:rPr lang="en-US" dirty="0"/>
              <a:t>NASTAD Strategic Plan, Priority 3</a:t>
            </a:r>
          </a:p>
        </p:txBody>
      </p:sp>
      <p:sp>
        <p:nvSpPr>
          <p:cNvPr id="4" name="Slide Number Placeholder 3">
            <a:extLst>
              <a:ext uri="{FF2B5EF4-FFF2-40B4-BE49-F238E27FC236}">
                <a16:creationId xmlns:a16="http://schemas.microsoft.com/office/drawing/2014/main" id="{EA8BEF85-4DF6-456F-B966-F80E5C90F2D7}"/>
              </a:ext>
            </a:extLst>
          </p:cNvPr>
          <p:cNvSpPr>
            <a:spLocks noGrp="1"/>
          </p:cNvSpPr>
          <p:nvPr>
            <p:ph type="sldNum" sz="quarter" idx="12"/>
          </p:nvPr>
        </p:nvSpPr>
        <p:spPr/>
        <p:txBody>
          <a:bodyPr/>
          <a:lstStyle/>
          <a:p>
            <a:fld id="{6E2D2B3B-882E-40F3-A32F-6DD516915044}" type="slidenum">
              <a:rPr lang="en-US" smtClean="0"/>
              <a:pPr/>
              <a:t>8</a:t>
            </a:fld>
            <a:endParaRPr lang="en-US"/>
          </a:p>
        </p:txBody>
      </p:sp>
      <p:pic>
        <p:nvPicPr>
          <p:cNvPr id="5" name="Picture 4">
            <a:extLst>
              <a:ext uri="{FF2B5EF4-FFF2-40B4-BE49-F238E27FC236}">
                <a16:creationId xmlns:a16="http://schemas.microsoft.com/office/drawing/2014/main" id="{9CFF4862-A634-6985-9279-B8E6198B4559}"/>
              </a:ext>
            </a:extLst>
          </p:cNvPr>
          <p:cNvPicPr>
            <a:picLocks noChangeAspect="1"/>
          </p:cNvPicPr>
          <p:nvPr/>
        </p:nvPicPr>
        <p:blipFill>
          <a:blip r:embed="rId2"/>
          <a:stretch>
            <a:fillRect/>
          </a:stretch>
        </p:blipFill>
        <p:spPr>
          <a:xfrm>
            <a:off x="8206474" y="6311730"/>
            <a:ext cx="1091279" cy="573074"/>
          </a:xfrm>
          <a:prstGeom prst="rect">
            <a:avLst/>
          </a:prstGeom>
        </p:spPr>
      </p:pic>
    </p:spTree>
    <p:extLst>
      <p:ext uri="{BB962C8B-B14F-4D97-AF65-F5344CB8AC3E}">
        <p14:creationId xmlns:p14="http://schemas.microsoft.com/office/powerpoint/2010/main" val="5763690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90C8088-176B-43A1-B6BC-C291A9B810CE}"/>
              </a:ext>
            </a:extLst>
          </p:cNvPr>
          <p:cNvSpPr>
            <a:spLocks noGrp="1"/>
          </p:cNvSpPr>
          <p:nvPr>
            <p:ph type="body" sz="half" idx="2"/>
          </p:nvPr>
        </p:nvSpPr>
        <p:spPr/>
        <p:txBody>
          <a:bodyPr>
            <a:normAutofit/>
          </a:bodyPr>
          <a:lstStyle/>
          <a:p>
            <a:pPr marL="1219170" indent="-1066773">
              <a:buNone/>
            </a:pPr>
            <a:r>
              <a:rPr lang="en-US" sz="3200" dirty="0">
                <a:solidFill>
                  <a:srgbClr val="FF0000"/>
                </a:solidFill>
              </a:rPr>
              <a:t>3.3</a:t>
            </a:r>
            <a:r>
              <a:rPr lang="en-US" dirty="0"/>
              <a:t>	</a:t>
            </a:r>
            <a:r>
              <a:rPr lang="en-US" sz="3200" dirty="0"/>
              <a:t>Harm reduction programs and trauma-informed approaches are more effectively used and supported by public health programs.</a:t>
            </a:r>
          </a:p>
          <a:p>
            <a:pPr marL="1219170" indent="-1066773">
              <a:buNone/>
            </a:pPr>
            <a:endParaRPr lang="en-US" sz="3200" dirty="0"/>
          </a:p>
          <a:p>
            <a:pPr marL="1219170" indent="-1066773">
              <a:buNone/>
            </a:pPr>
            <a:r>
              <a:rPr lang="en-US" sz="3200" dirty="0">
                <a:solidFill>
                  <a:srgbClr val="FF0000"/>
                </a:solidFill>
              </a:rPr>
              <a:t>3.4</a:t>
            </a:r>
            <a:r>
              <a:rPr lang="en-US" sz="3200" dirty="0"/>
              <a:t>	Remove policies that are barriers to achieving the goals of a </a:t>
            </a:r>
            <a:r>
              <a:rPr lang="en-US" sz="3200" dirty="0" err="1"/>
              <a:t>syndemics</a:t>
            </a:r>
            <a:r>
              <a:rPr lang="en-US" sz="3200" dirty="0"/>
              <a:t> approach and break down programmatic siloes.</a:t>
            </a:r>
          </a:p>
        </p:txBody>
      </p:sp>
      <p:sp>
        <p:nvSpPr>
          <p:cNvPr id="2" name="Title 1">
            <a:extLst>
              <a:ext uri="{FF2B5EF4-FFF2-40B4-BE49-F238E27FC236}">
                <a16:creationId xmlns:a16="http://schemas.microsoft.com/office/drawing/2014/main" id="{7F369C1C-AAF3-42F7-954E-527A3880F8EC}"/>
              </a:ext>
            </a:extLst>
          </p:cNvPr>
          <p:cNvSpPr>
            <a:spLocks noGrp="1"/>
          </p:cNvSpPr>
          <p:nvPr>
            <p:ph type="title"/>
          </p:nvPr>
        </p:nvSpPr>
        <p:spPr/>
        <p:txBody>
          <a:bodyPr/>
          <a:lstStyle/>
          <a:p>
            <a:pPr algn="ctr"/>
            <a:r>
              <a:rPr lang="en-US" dirty="0"/>
              <a:t>NASTAD Strategic Plan, Priority 3</a:t>
            </a:r>
          </a:p>
        </p:txBody>
      </p:sp>
      <p:sp>
        <p:nvSpPr>
          <p:cNvPr id="4" name="Slide Number Placeholder 3">
            <a:extLst>
              <a:ext uri="{FF2B5EF4-FFF2-40B4-BE49-F238E27FC236}">
                <a16:creationId xmlns:a16="http://schemas.microsoft.com/office/drawing/2014/main" id="{EA8BEF85-4DF6-456F-B966-F80E5C90F2D7}"/>
              </a:ext>
            </a:extLst>
          </p:cNvPr>
          <p:cNvSpPr>
            <a:spLocks noGrp="1"/>
          </p:cNvSpPr>
          <p:nvPr>
            <p:ph type="sldNum" sz="quarter" idx="12"/>
          </p:nvPr>
        </p:nvSpPr>
        <p:spPr/>
        <p:txBody>
          <a:bodyPr/>
          <a:lstStyle/>
          <a:p>
            <a:fld id="{6E2D2B3B-882E-40F3-A32F-6DD516915044}" type="slidenum">
              <a:rPr lang="en-US" smtClean="0"/>
              <a:pPr/>
              <a:t>9</a:t>
            </a:fld>
            <a:endParaRPr lang="en-US"/>
          </a:p>
        </p:txBody>
      </p:sp>
      <p:pic>
        <p:nvPicPr>
          <p:cNvPr id="5" name="Picture 4">
            <a:extLst>
              <a:ext uri="{FF2B5EF4-FFF2-40B4-BE49-F238E27FC236}">
                <a16:creationId xmlns:a16="http://schemas.microsoft.com/office/drawing/2014/main" id="{8DF91BDD-B9E2-F723-B461-AC395EF7AB55}"/>
              </a:ext>
            </a:extLst>
          </p:cNvPr>
          <p:cNvPicPr>
            <a:picLocks noChangeAspect="1"/>
          </p:cNvPicPr>
          <p:nvPr/>
        </p:nvPicPr>
        <p:blipFill>
          <a:blip r:embed="rId2"/>
          <a:stretch>
            <a:fillRect/>
          </a:stretch>
        </p:blipFill>
        <p:spPr>
          <a:xfrm>
            <a:off x="8191960" y="6311730"/>
            <a:ext cx="1091279" cy="573074"/>
          </a:xfrm>
          <a:prstGeom prst="rect">
            <a:avLst/>
          </a:prstGeom>
        </p:spPr>
      </p:pic>
    </p:spTree>
    <p:extLst>
      <p:ext uri="{BB962C8B-B14F-4D97-AF65-F5344CB8AC3E}">
        <p14:creationId xmlns:p14="http://schemas.microsoft.com/office/powerpoint/2010/main" val="4014469340"/>
      </p:ext>
    </p:extLst>
  </p:cSld>
  <p:clrMapOvr>
    <a:masterClrMapping/>
  </p:clrMapOvr>
</p:sld>
</file>

<file path=ppt/theme/theme1.xml><?xml version="1.0" encoding="utf-8"?>
<a:theme xmlns:a="http://schemas.openxmlformats.org/drawingml/2006/main" name="Office Theme">
  <a:themeElements>
    <a:clrScheme name="NASTAD">
      <a:dk1>
        <a:srgbClr val="060606"/>
      </a:dk1>
      <a:lt1>
        <a:srgbClr val="FFFFFF"/>
      </a:lt1>
      <a:dk2>
        <a:srgbClr val="0F369B"/>
      </a:dk2>
      <a:lt2>
        <a:srgbClr val="EBEBEB"/>
      </a:lt2>
      <a:accent1>
        <a:srgbClr val="68D2F2"/>
      </a:accent1>
      <a:accent2>
        <a:srgbClr val="019DE0"/>
      </a:accent2>
      <a:accent3>
        <a:srgbClr val="0F369B"/>
      </a:accent3>
      <a:accent4>
        <a:srgbClr val="6F2BE3"/>
      </a:accent4>
      <a:accent5>
        <a:srgbClr val="EB3F20"/>
      </a:accent5>
      <a:accent6>
        <a:srgbClr val="FFCC11"/>
      </a:accent6>
      <a:hlink>
        <a:srgbClr val="019DE0"/>
      </a:hlink>
      <a:folHlink>
        <a:srgbClr val="6F2BE3"/>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A5EEE5BDFFE0F40B4D4496CCFA0575C" ma:contentTypeVersion="16" ma:contentTypeDescription="Create a new document." ma:contentTypeScope="" ma:versionID="cc5c980e072a2c333b50705f94364fe8">
  <xsd:schema xmlns:xsd="http://www.w3.org/2001/XMLSchema" xmlns:xs="http://www.w3.org/2001/XMLSchema" xmlns:p="http://schemas.microsoft.com/office/2006/metadata/properties" xmlns:ns2="d9846b43-501d-4d78-aa33-8e52551ae0ec" xmlns:ns3="98833235-35fd-4c8a-95c8-f07eebd1dfa7" targetNamespace="http://schemas.microsoft.com/office/2006/metadata/properties" ma:root="true" ma:fieldsID="6f3aef8824600554ea42c9d3f5ef2032" ns2:_="" ns3:_="">
    <xsd:import namespace="d9846b43-501d-4d78-aa33-8e52551ae0ec"/>
    <xsd:import namespace="98833235-35fd-4c8a-95c8-f07eebd1dfa7"/>
    <xsd:element name="properties">
      <xsd:complexType>
        <xsd:sequence>
          <xsd:element name="documentManagement">
            <xsd:complexType>
              <xsd:all>
                <xsd:element ref="ns2:MediaServiceMetadata" minOccurs="0"/>
                <xsd:element ref="ns2:MediaServiceFastMetadata" minOccurs="0"/>
                <xsd:element ref="ns2:MediaServiceOCR"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MediaLengthInSeconds" minOccurs="0"/>
                <xsd:element ref="ns2:lcf76f155ced4ddcb4097134ff3c332f" minOccurs="0"/>
                <xsd:element ref="ns3:TaxCatchAll"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846b43-501d-4d78-aa33-8e52551ae0e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64217765-899c-466a-aba3-3cb31eab8f3c" ma:termSetId="09814cd3-568e-fe90-9814-8d621ff8fb84" ma:anchorId="fba54fb3-c3e1-fe81-a776-ca4b69148c4d" ma:open="true" ma:isKeyword="false">
      <xsd:complexType>
        <xsd:sequence>
          <xsd:element ref="pc:Terms" minOccurs="0" maxOccurs="1"/>
        </xsd:sequence>
      </xsd:complex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8833235-35fd-4c8a-95c8-f07eebd1dfa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f5d0454d-ab3a-4453-b725-90218558b0f5}" ma:internalName="TaxCatchAll" ma:showField="CatchAllData" ma:web="98833235-35fd-4c8a-95c8-f07eebd1dfa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d9846b43-501d-4d78-aa33-8e52551ae0ec">
      <Terms xmlns="http://schemas.microsoft.com/office/infopath/2007/PartnerControls"/>
    </lcf76f155ced4ddcb4097134ff3c332f>
    <TaxCatchAll xmlns="98833235-35fd-4c8a-95c8-f07eebd1dfa7" xsi:nil="true"/>
  </documentManagement>
</p:properties>
</file>

<file path=customXml/itemProps1.xml><?xml version="1.0" encoding="utf-8"?>
<ds:datastoreItem xmlns:ds="http://schemas.openxmlformats.org/officeDocument/2006/customXml" ds:itemID="{32ECB8FB-3622-4CA7-8F94-025B66F7DB3C}">
  <ds:schemaRefs>
    <ds:schemaRef ds:uri="98833235-35fd-4c8a-95c8-f07eebd1dfa7"/>
    <ds:schemaRef ds:uri="d9846b43-501d-4d78-aa33-8e52551ae0e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5FBF9B1A-D7FD-4D28-B86B-F328031BBFB3}">
  <ds:schemaRefs>
    <ds:schemaRef ds:uri="http://schemas.microsoft.com/sharepoint/v3/contenttype/forms"/>
  </ds:schemaRefs>
</ds:datastoreItem>
</file>

<file path=customXml/itemProps3.xml><?xml version="1.0" encoding="utf-8"?>
<ds:datastoreItem xmlns:ds="http://schemas.openxmlformats.org/officeDocument/2006/customXml" ds:itemID="{72A6A75E-F323-4AEF-BA4D-902EA541A1D4}">
  <ds:schemaRefs>
    <ds:schemaRef ds:uri="98833235-35fd-4c8a-95c8-f07eebd1dfa7"/>
    <ds:schemaRef ds:uri="d9846b43-501d-4d78-aa33-8e52551ae0ec"/>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5506</TotalTime>
  <Words>2606</Words>
  <Application>Microsoft Office PowerPoint</Application>
  <PresentationFormat>Widescreen</PresentationFormat>
  <Paragraphs>241</Paragraphs>
  <Slides>27</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27</vt:i4>
      </vt:variant>
    </vt:vector>
  </HeadingPairs>
  <TitlesOfParts>
    <vt:vector size="35" baseType="lpstr">
      <vt:lpstr>Arial</vt:lpstr>
      <vt:lpstr>Calibri</vt:lpstr>
      <vt:lpstr>Calibri Light</vt:lpstr>
      <vt:lpstr>Corbel</vt:lpstr>
      <vt:lpstr>Georgia</vt:lpstr>
      <vt:lpstr>Segoe UI</vt:lpstr>
      <vt:lpstr>Wingdings</vt:lpstr>
      <vt:lpstr>Office Theme</vt:lpstr>
      <vt:lpstr>Syndemic Approaches in HIV and Hepatitis Programs</vt:lpstr>
      <vt:lpstr>Conflict of Interest Disclosure</vt:lpstr>
      <vt:lpstr>Use of Trade/Brand Names</vt:lpstr>
      <vt:lpstr>Learning Objectives</vt:lpstr>
      <vt:lpstr>ABOUT NASTAD</vt:lpstr>
      <vt:lpstr>PowerPoint Presentation</vt:lpstr>
      <vt:lpstr>NASTAD Strategic Plan</vt:lpstr>
      <vt:lpstr>NASTAD Strategic Plan, Priority 3</vt:lpstr>
      <vt:lpstr>NASTAD Strategic Plan, Priority 3</vt:lpstr>
      <vt:lpstr>What is Syndemic Approaches</vt:lpstr>
      <vt:lpstr>Health Equity and Social Determinants of Health</vt:lpstr>
      <vt:lpstr>Strategy and Organizational Buy-in</vt:lpstr>
      <vt:lpstr>Strategy and Organizational Buy-in</vt:lpstr>
      <vt:lpstr>Community Engagement</vt:lpstr>
      <vt:lpstr>Data and Systems</vt:lpstr>
      <vt:lpstr>Braided Funding and Partnership</vt:lpstr>
      <vt:lpstr>Braided Funding and Partnership</vt:lpstr>
      <vt:lpstr>Integrated Service Delivery</vt:lpstr>
      <vt:lpstr>Integrated Service Delivery</vt:lpstr>
      <vt:lpstr>Status-Neutral Approaches</vt:lpstr>
      <vt:lpstr>PowerPoint Presentation</vt:lpstr>
      <vt:lpstr>Discussion/Questions</vt:lpstr>
      <vt:lpstr>References</vt:lpstr>
      <vt:lpstr>References</vt:lpstr>
      <vt:lpstr>Contact Information</vt:lpstr>
      <vt:lpstr>SCAETC Social Media</vt:lpstr>
      <vt:lpstr>Resources</vt:lpstr>
    </vt:vector>
  </TitlesOfParts>
  <Company>NASTAD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NASTAD Powerpoint Template</dc:title>
  <dc:creator>Shaan Wade</dc:creator>
  <cp:lastModifiedBy>Judith Collins</cp:lastModifiedBy>
  <cp:revision>124</cp:revision>
  <dcterms:created xsi:type="dcterms:W3CDTF">2015-12-09T18:35:05Z</dcterms:created>
  <dcterms:modified xsi:type="dcterms:W3CDTF">2023-08-02T14:35:30Z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0x0101006A5EEE5BDFFE0F40B4D4496CCFA0575C</vt:lpwstr>
  </property>
  <property fmtid="{D5CDD505-2E9C-101B-9397-08002B2CF9AE}" pid="3" name="Order">
    <vt:r8>100</vt:r8>
  </property>
  <property fmtid="{D5CDD505-2E9C-101B-9397-08002B2CF9AE}" pid="4" name="AuthorIds_UIVersion_1024">
    <vt:lpwstr>47</vt:lpwstr>
  </property>
  <property fmtid="{D5CDD505-2E9C-101B-9397-08002B2CF9AE}" pid="5" name="AuthorIds_UIVersion_1536">
    <vt:lpwstr>47</vt:lpwstr>
  </property>
  <property fmtid="{D5CDD505-2E9C-101B-9397-08002B2CF9AE}" pid="6" name="MediaServiceImageTags">
    <vt:lpwstr/>
  </property>
</Properties>
</file>