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98" r:id="rId2"/>
    <p:sldId id="2141412031" r:id="rId3"/>
    <p:sldId id="447" r:id="rId4"/>
    <p:sldId id="300" r:id="rId5"/>
    <p:sldId id="301" r:id="rId6"/>
    <p:sldId id="299" r:id="rId7"/>
    <p:sldId id="303" r:id="rId8"/>
    <p:sldId id="283" r:id="rId9"/>
    <p:sldId id="284" r:id="rId10"/>
    <p:sldId id="261" r:id="rId11"/>
    <p:sldId id="285" r:id="rId12"/>
    <p:sldId id="262" r:id="rId13"/>
    <p:sldId id="263" r:id="rId14"/>
    <p:sldId id="290" r:id="rId15"/>
    <p:sldId id="291" r:id="rId16"/>
    <p:sldId id="293" r:id="rId17"/>
    <p:sldId id="304" r:id="rId18"/>
    <p:sldId id="292" r:id="rId19"/>
    <p:sldId id="294" r:id="rId20"/>
    <p:sldId id="295" r:id="rId21"/>
    <p:sldId id="296" r:id="rId22"/>
    <p:sldId id="297" r:id="rId23"/>
    <p:sldId id="268" r:id="rId2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FFF"/>
    <a:srgbClr val="CCFFCC"/>
    <a:srgbClr val="CCFFFF"/>
    <a:srgbClr val="FFFFFF"/>
    <a:srgbClr val="CCECFF"/>
    <a:srgbClr val="48705D"/>
    <a:srgbClr val="FF0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75" autoAdjust="0"/>
  </p:normalViewPr>
  <p:slideViewPr>
    <p:cSldViewPr>
      <p:cViewPr varScale="1">
        <p:scale>
          <a:sx n="95" d="100"/>
          <a:sy n="95" d="100"/>
        </p:scale>
        <p:origin x="78" y="53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CF6C79-9495-4752-BC08-A240619C2FEF}" type="datetimeFigureOut">
              <a:rPr lang="en-US" smtClean="0"/>
              <a:t>8/2/2023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68EF95-84A0-456E-B360-74EAC509DDC4}" type="slidenum">
              <a:rPr lang="en-US" smtClean="0"/>
              <a:t>‹#›</a:t>
            </a:fld>
            <a:endParaRPr lang="en-US"/>
          </a:p>
        </p:txBody>
      </p:sp>
    </p:spTree>
    <p:extLst>
      <p:ext uri="{BB962C8B-B14F-4D97-AF65-F5344CB8AC3E}">
        <p14:creationId xmlns:p14="http://schemas.microsoft.com/office/powerpoint/2010/main" val="17784649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460E66-A73D-439D-A83D-03F162185978}" type="slidenum">
              <a:rPr lang="en-US" smtClean="0"/>
              <a:t>8</a:t>
            </a:fld>
            <a:endParaRPr lang="en-US"/>
          </a:p>
        </p:txBody>
      </p:sp>
    </p:spTree>
    <p:extLst>
      <p:ext uri="{BB962C8B-B14F-4D97-AF65-F5344CB8AC3E}">
        <p14:creationId xmlns:p14="http://schemas.microsoft.com/office/powerpoint/2010/main" val="3978835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CYP450 – Group of Enzymes that helps with drug metabolism</a:t>
            </a:r>
          </a:p>
          <a:p>
            <a:r>
              <a:rPr lang="en-US" dirty="0"/>
              <a:t>PGP – Efflux (OUT) transporter, many drug metabolized by CYP3A4 also use PGP</a:t>
            </a:r>
          </a:p>
          <a:p>
            <a:r>
              <a:rPr lang="en-US" dirty="0"/>
              <a:t>OATPs – Influx (IN) Transporters</a:t>
            </a:r>
          </a:p>
        </p:txBody>
      </p:sp>
      <p:sp>
        <p:nvSpPr>
          <p:cNvPr id="4" name="Slide Number Placeholder 3"/>
          <p:cNvSpPr>
            <a:spLocks noGrp="1"/>
          </p:cNvSpPr>
          <p:nvPr>
            <p:ph type="sldNum" sz="quarter" idx="5"/>
          </p:nvPr>
        </p:nvSpPr>
        <p:spPr/>
        <p:txBody>
          <a:bodyPr/>
          <a:lstStyle/>
          <a:p>
            <a:fld id="{EFA49BD1-7E8D-4E27-99D7-E94DB0EE2E32}" type="slidenum">
              <a:rPr lang="en-US" smtClean="0"/>
              <a:t>10</a:t>
            </a:fld>
            <a:endParaRPr lang="en-US"/>
          </a:p>
        </p:txBody>
      </p:sp>
    </p:spTree>
    <p:extLst>
      <p:ext uri="{BB962C8B-B14F-4D97-AF65-F5344CB8AC3E}">
        <p14:creationId xmlns:p14="http://schemas.microsoft.com/office/powerpoint/2010/main" val="33389718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666666"/>
                </a:solidFill>
                <a:effectLst/>
                <a:latin typeface="Varela Round" panose="020B0604020202020204" pitchFamily="2" charset="-79"/>
                <a:cs typeface="Varela Round" panose="020B0604020202020204" pitchFamily="2" charset="-79"/>
              </a:rPr>
              <a:t> increased risk of myopathy, including rhabdomyolysis. Monitor closely</a:t>
            </a:r>
            <a:endParaRPr lang="en-US" dirty="0"/>
          </a:p>
        </p:txBody>
      </p:sp>
      <p:sp>
        <p:nvSpPr>
          <p:cNvPr id="4" name="Slide Number Placeholder 3"/>
          <p:cNvSpPr>
            <a:spLocks noGrp="1"/>
          </p:cNvSpPr>
          <p:nvPr>
            <p:ph type="sldNum" sz="quarter" idx="5"/>
          </p:nvPr>
        </p:nvSpPr>
        <p:spPr/>
        <p:txBody>
          <a:bodyPr/>
          <a:lstStyle/>
          <a:p>
            <a:fld id="{EFA49BD1-7E8D-4E27-99D7-E94DB0EE2E32}" type="slidenum">
              <a:rPr lang="en-US" smtClean="0"/>
              <a:t>13</a:t>
            </a:fld>
            <a:endParaRPr lang="en-US"/>
          </a:p>
        </p:txBody>
      </p:sp>
    </p:spTree>
    <p:extLst>
      <p:ext uri="{BB962C8B-B14F-4D97-AF65-F5344CB8AC3E}">
        <p14:creationId xmlns:p14="http://schemas.microsoft.com/office/powerpoint/2010/main" val="1858186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Mavyret and PPI – Omeprazole 20 at same time, AUC reduced, BUT no clinically significant interactions was observed</a:t>
            </a:r>
          </a:p>
        </p:txBody>
      </p:sp>
      <p:sp>
        <p:nvSpPr>
          <p:cNvPr id="4" name="Slide Number Placeholder 3"/>
          <p:cNvSpPr>
            <a:spLocks noGrp="1"/>
          </p:cNvSpPr>
          <p:nvPr>
            <p:ph type="sldNum" sz="quarter" idx="5"/>
          </p:nvPr>
        </p:nvSpPr>
        <p:spPr/>
        <p:txBody>
          <a:bodyPr/>
          <a:lstStyle/>
          <a:p>
            <a:fld id="{EFA49BD1-7E8D-4E27-99D7-E94DB0EE2E32}" type="slidenum">
              <a:rPr lang="en-US" smtClean="0"/>
              <a:t>14</a:t>
            </a:fld>
            <a:endParaRPr lang="en-US"/>
          </a:p>
        </p:txBody>
      </p:sp>
    </p:spTree>
    <p:extLst>
      <p:ext uri="{BB962C8B-B14F-4D97-AF65-F5344CB8AC3E}">
        <p14:creationId xmlns:p14="http://schemas.microsoft.com/office/powerpoint/2010/main" val="30361251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Warfarin is metabolized by CYP2C19, 2C9, and 3A4</a:t>
            </a:r>
          </a:p>
        </p:txBody>
      </p:sp>
      <p:sp>
        <p:nvSpPr>
          <p:cNvPr id="4" name="Slide Number Placeholder 3"/>
          <p:cNvSpPr>
            <a:spLocks noGrp="1"/>
          </p:cNvSpPr>
          <p:nvPr>
            <p:ph type="sldNum" sz="quarter" idx="5"/>
          </p:nvPr>
        </p:nvSpPr>
        <p:spPr/>
        <p:txBody>
          <a:bodyPr/>
          <a:lstStyle/>
          <a:p>
            <a:fld id="{EFA49BD1-7E8D-4E27-99D7-E94DB0EE2E32}" type="slidenum">
              <a:rPr lang="en-US" smtClean="0"/>
              <a:t>16</a:t>
            </a:fld>
            <a:endParaRPr lang="en-US"/>
          </a:p>
        </p:txBody>
      </p:sp>
    </p:spTree>
    <p:extLst>
      <p:ext uri="{BB962C8B-B14F-4D97-AF65-F5344CB8AC3E}">
        <p14:creationId xmlns:p14="http://schemas.microsoft.com/office/powerpoint/2010/main" val="189591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Combined Oral Contraceptives containing Ethinyl Estradiol</a:t>
            </a:r>
          </a:p>
        </p:txBody>
      </p:sp>
      <p:sp>
        <p:nvSpPr>
          <p:cNvPr id="4" name="Slide Number Placeholder 3"/>
          <p:cNvSpPr>
            <a:spLocks noGrp="1"/>
          </p:cNvSpPr>
          <p:nvPr>
            <p:ph type="sldNum" sz="quarter" idx="5"/>
          </p:nvPr>
        </p:nvSpPr>
        <p:spPr/>
        <p:txBody>
          <a:bodyPr/>
          <a:lstStyle/>
          <a:p>
            <a:fld id="{EFA49BD1-7E8D-4E27-99D7-E94DB0EE2E32}" type="slidenum">
              <a:rPr lang="en-US" smtClean="0"/>
              <a:t>21</a:t>
            </a:fld>
            <a:endParaRPr lang="en-US"/>
          </a:p>
        </p:txBody>
      </p:sp>
    </p:spTree>
    <p:extLst>
      <p:ext uri="{BB962C8B-B14F-4D97-AF65-F5344CB8AC3E}">
        <p14:creationId xmlns:p14="http://schemas.microsoft.com/office/powerpoint/2010/main" val="38302650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with that, I am going to turn it over to Dr. Clark Allen to provide our didactic for today. Dr. Allen please say next slide when you would like us to advance the slides.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B460E66-A73D-439D-A83D-03F16218597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363883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emf"/><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emf"/><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emf"/><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emf"/><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emf"/><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emf"/><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emf"/><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emf"/><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emf"/><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2914650"/>
            <a:ext cx="9144000" cy="18859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2400" y="3028953"/>
            <a:ext cx="8839200" cy="10667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mj-lt"/>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4095751"/>
            <a:ext cx="8839200" cy="6096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mj-lt"/>
              </a:defRPr>
            </a:lvl1pPr>
          </a:lstStyle>
          <a:p>
            <a:pPr lvl="0"/>
            <a:r>
              <a:rPr lang="en-US" dirty="0"/>
              <a:t>Sub-Title</a:t>
            </a:r>
          </a:p>
        </p:txBody>
      </p:sp>
      <p:sp>
        <p:nvSpPr>
          <p:cNvPr id="8" name="Text Placeholder 11"/>
          <p:cNvSpPr>
            <a:spLocks noGrp="1"/>
          </p:cNvSpPr>
          <p:nvPr>
            <p:ph type="body" sz="quarter" idx="11" hasCustomPrompt="1"/>
          </p:nvPr>
        </p:nvSpPr>
        <p:spPr>
          <a:xfrm>
            <a:off x="0" y="4800600"/>
            <a:ext cx="9144000" cy="3429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4" name="Picture 3"/>
          <p:cNvPicPr>
            <a:picLocks noChangeAspect="1"/>
          </p:cNvPicPr>
          <p:nvPr userDrawn="1"/>
        </p:nvPicPr>
        <p:blipFill rotWithShape="1">
          <a:blip r:embed="rId2">
            <a:extLst>
              <a:ext uri="{28A0092B-C50C-407E-A947-70E740481C1C}">
                <a14:useLocalDpi xmlns:a14="http://schemas.microsoft.com/office/drawing/2010/main" val="0"/>
              </a:ext>
            </a:extLst>
          </a:blip>
          <a:srcRect l="6060" t="17361" r="4546" b="13889"/>
          <a:stretch/>
        </p:blipFill>
        <p:spPr>
          <a:xfrm>
            <a:off x="82992" y="992354"/>
            <a:ext cx="3042612" cy="1276350"/>
          </a:xfrm>
          <a:prstGeom prst="rect">
            <a:avLst/>
          </a:prstGeom>
        </p:spPr>
      </p:pic>
      <p:pic>
        <p:nvPicPr>
          <p:cNvPr id="9" name="Picture 8" descr="Logo&#10;&#10;Description automatically generated">
            <a:extLst>
              <a:ext uri="{FF2B5EF4-FFF2-40B4-BE49-F238E27FC236}">
                <a16:creationId xmlns:a16="http://schemas.microsoft.com/office/drawing/2014/main" id="{10A8C75E-2EE5-4724-838A-81C2D4363B32}"/>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2473" t="4836" r="1952" b="4836"/>
          <a:stretch/>
        </p:blipFill>
        <p:spPr>
          <a:xfrm>
            <a:off x="3200580" y="992354"/>
            <a:ext cx="2526915" cy="1276350"/>
          </a:xfrm>
          <a:prstGeom prst="rect">
            <a:avLst/>
          </a:prstGeom>
        </p:spPr>
      </p:pic>
      <p:pic>
        <p:nvPicPr>
          <p:cNvPr id="6" name="Picture 5" descr="Graphical user interface&#10;&#10;Description automatically generated with medium confidence">
            <a:extLst>
              <a:ext uri="{FF2B5EF4-FFF2-40B4-BE49-F238E27FC236}">
                <a16:creationId xmlns:a16="http://schemas.microsoft.com/office/drawing/2014/main" id="{68D6A338-0F05-5678-4932-68F63DAF381A}"/>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t="10520" r="492" b="4115"/>
          <a:stretch/>
        </p:blipFill>
        <p:spPr>
          <a:xfrm>
            <a:off x="5803515" y="1043642"/>
            <a:ext cx="3340485" cy="1173774"/>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mj-lt"/>
              </a:defRPr>
            </a:lvl1pPr>
          </a:lstStyle>
          <a:p>
            <a:r>
              <a:rPr lang="en-US"/>
              <a:t>Click to edit Master title style</a:t>
            </a:r>
            <a:endParaRPr lang="en-US" dirty="0"/>
          </a:p>
        </p:txBody>
      </p:sp>
      <p:sp>
        <p:nvSpPr>
          <p:cNvPr id="3" name="Content Placeholder 2"/>
          <p:cNvSpPr>
            <a:spLocks noGrp="1"/>
          </p:cNvSpPr>
          <p:nvPr>
            <p:ph idx="1"/>
          </p:nvPr>
        </p:nvSpPr>
        <p:spPr>
          <a:xfrm>
            <a:off x="228600" y="895353"/>
            <a:ext cx="8763000" cy="3718847"/>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742951"/>
            <a:ext cx="9144000" cy="66675"/>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ooter Placeholder 4"/>
          <p:cNvSpPr>
            <a:spLocks noGrp="1"/>
          </p:cNvSpPr>
          <p:nvPr>
            <p:ph type="ftr" sz="quarter" idx="11"/>
          </p:nvPr>
        </p:nvSpPr>
        <p:spPr>
          <a:xfrm>
            <a:off x="3124200" y="4781550"/>
            <a:ext cx="2895600" cy="273844"/>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pic>
        <p:nvPicPr>
          <p:cNvPr id="9" name="Picture 8">
            <a:extLst>
              <a:ext uri="{FF2B5EF4-FFF2-40B4-BE49-F238E27FC236}">
                <a16:creationId xmlns:a16="http://schemas.microsoft.com/office/drawing/2014/main" id="{66C821CF-7D65-0AD3-4947-FEE7BC814DB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6225" t="12042" r="13227" b="13227"/>
          <a:stretch/>
        </p:blipFill>
        <p:spPr>
          <a:xfrm>
            <a:off x="6858000" y="4706234"/>
            <a:ext cx="359609" cy="380938"/>
          </a:xfrm>
          <a:prstGeom prst="rect">
            <a:avLst/>
          </a:prstGeom>
        </p:spPr>
      </p:pic>
      <p:pic>
        <p:nvPicPr>
          <p:cNvPr id="11" name="Picture 10" descr="Logo&#10;&#10;Description automatically generated">
            <a:extLst>
              <a:ext uri="{FF2B5EF4-FFF2-40B4-BE49-F238E27FC236}">
                <a16:creationId xmlns:a16="http://schemas.microsoft.com/office/drawing/2014/main" id="{1D543F21-72B8-6903-026A-0667E442205D}"/>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2473" t="4836" r="1952" b="4836"/>
          <a:stretch/>
        </p:blipFill>
        <p:spPr>
          <a:xfrm>
            <a:off x="7239000" y="4730964"/>
            <a:ext cx="661218" cy="333983"/>
          </a:xfrm>
          <a:prstGeom prst="rect">
            <a:avLst/>
          </a:prstGeom>
        </p:spPr>
      </p:pic>
      <p:pic>
        <p:nvPicPr>
          <p:cNvPr id="13" name="Picture 12" descr="Graphical user interface&#10;&#10;Description automatically generated with medium confidence">
            <a:extLst>
              <a:ext uri="{FF2B5EF4-FFF2-40B4-BE49-F238E27FC236}">
                <a16:creationId xmlns:a16="http://schemas.microsoft.com/office/drawing/2014/main" id="{AA7FF099-DFCC-0C96-C7D7-24E0D99E500B}"/>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t="10520" r="492" b="4115"/>
          <a:stretch/>
        </p:blipFill>
        <p:spPr>
          <a:xfrm>
            <a:off x="7929218" y="4730964"/>
            <a:ext cx="1076996" cy="378433"/>
          </a:xfrm>
          <a:prstGeom prst="rect">
            <a:avLst/>
          </a:prstGeom>
        </p:spPr>
      </p:pic>
    </p:spTree>
    <p:extLst>
      <p:ext uri="{BB962C8B-B14F-4D97-AF65-F5344CB8AC3E}">
        <p14:creationId xmlns:p14="http://schemas.microsoft.com/office/powerpoint/2010/main" val="2755623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mj-lt"/>
              </a:defRPr>
            </a:lvl1pPr>
          </a:lstStyle>
          <a:p>
            <a:r>
              <a:rPr lang="en-US"/>
              <a:t>Click to edit Master title style</a:t>
            </a:r>
            <a:endParaRPr lang="en-US" dirty="0"/>
          </a:p>
        </p:txBody>
      </p:sp>
      <p:sp>
        <p:nvSpPr>
          <p:cNvPr id="3" name="Content Placeholder 2"/>
          <p:cNvSpPr>
            <a:spLocks noGrp="1"/>
          </p:cNvSpPr>
          <p:nvPr>
            <p:ph idx="1"/>
          </p:nvPr>
        </p:nvSpPr>
        <p:spPr>
          <a:xfrm>
            <a:off x="228600" y="895350"/>
            <a:ext cx="8763000" cy="3718849"/>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742951"/>
            <a:ext cx="9144000" cy="6667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ooter Placeholder 4"/>
          <p:cNvSpPr>
            <a:spLocks noGrp="1"/>
          </p:cNvSpPr>
          <p:nvPr>
            <p:ph type="ftr" sz="quarter" idx="11"/>
          </p:nvPr>
        </p:nvSpPr>
        <p:spPr>
          <a:xfrm>
            <a:off x="3124200" y="4781550"/>
            <a:ext cx="2895600" cy="273844"/>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pic>
        <p:nvPicPr>
          <p:cNvPr id="9" name="Picture 8">
            <a:extLst>
              <a:ext uri="{FF2B5EF4-FFF2-40B4-BE49-F238E27FC236}">
                <a16:creationId xmlns:a16="http://schemas.microsoft.com/office/drawing/2014/main" id="{F730D847-86A0-14A7-0753-55E8BEF28A14}"/>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6225" t="12042" r="13227" b="13227"/>
          <a:stretch/>
        </p:blipFill>
        <p:spPr>
          <a:xfrm>
            <a:off x="6858000" y="4706234"/>
            <a:ext cx="359609" cy="380938"/>
          </a:xfrm>
          <a:prstGeom prst="rect">
            <a:avLst/>
          </a:prstGeom>
        </p:spPr>
      </p:pic>
      <p:pic>
        <p:nvPicPr>
          <p:cNvPr id="10" name="Picture 9" descr="Logo&#10;&#10;Description automatically generated">
            <a:extLst>
              <a:ext uri="{FF2B5EF4-FFF2-40B4-BE49-F238E27FC236}">
                <a16:creationId xmlns:a16="http://schemas.microsoft.com/office/drawing/2014/main" id="{A5991044-7192-17D0-1986-15F8B174BD92}"/>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2473" t="4836" r="1952" b="4836"/>
          <a:stretch/>
        </p:blipFill>
        <p:spPr>
          <a:xfrm>
            <a:off x="7239000" y="4730964"/>
            <a:ext cx="661218" cy="333983"/>
          </a:xfrm>
          <a:prstGeom prst="rect">
            <a:avLst/>
          </a:prstGeom>
        </p:spPr>
      </p:pic>
      <p:pic>
        <p:nvPicPr>
          <p:cNvPr id="12" name="Picture 11" descr="Graphical user interface&#10;&#10;Description automatically generated with medium confidence">
            <a:extLst>
              <a:ext uri="{FF2B5EF4-FFF2-40B4-BE49-F238E27FC236}">
                <a16:creationId xmlns:a16="http://schemas.microsoft.com/office/drawing/2014/main" id="{F6B15480-5273-1161-810B-CF71C71B24DF}"/>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t="10520" r="492" b="4115"/>
          <a:stretch/>
        </p:blipFill>
        <p:spPr>
          <a:xfrm>
            <a:off x="7929218" y="4730964"/>
            <a:ext cx="1076996" cy="378433"/>
          </a:xfrm>
          <a:prstGeom prst="rect">
            <a:avLst/>
          </a:prstGeom>
        </p:spPr>
      </p:pic>
    </p:spTree>
    <p:extLst>
      <p:ext uri="{BB962C8B-B14F-4D97-AF65-F5344CB8AC3E}">
        <p14:creationId xmlns:p14="http://schemas.microsoft.com/office/powerpoint/2010/main" val="2448185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mj-lt"/>
              </a:defRPr>
            </a:lvl1pPr>
          </a:lstStyle>
          <a:p>
            <a:r>
              <a:rPr lang="en-US"/>
              <a:t>Click to edit Master title style</a:t>
            </a:r>
            <a:endParaRPr lang="en-US" dirty="0"/>
          </a:p>
        </p:txBody>
      </p:sp>
      <p:sp>
        <p:nvSpPr>
          <p:cNvPr id="3" name="Content Placeholder 2"/>
          <p:cNvSpPr>
            <a:spLocks noGrp="1"/>
          </p:cNvSpPr>
          <p:nvPr>
            <p:ph idx="1"/>
          </p:nvPr>
        </p:nvSpPr>
        <p:spPr>
          <a:xfrm>
            <a:off x="228600" y="895353"/>
            <a:ext cx="4191000" cy="3718847"/>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724400" y="895353"/>
            <a:ext cx="4191000" cy="3718847"/>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ooter Placeholder 4"/>
          <p:cNvSpPr>
            <a:spLocks noGrp="1"/>
          </p:cNvSpPr>
          <p:nvPr>
            <p:ph type="ftr" sz="quarter" idx="11"/>
          </p:nvPr>
        </p:nvSpPr>
        <p:spPr>
          <a:xfrm>
            <a:off x="3124200" y="4781550"/>
            <a:ext cx="2895600" cy="273844"/>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pic>
        <p:nvPicPr>
          <p:cNvPr id="8" name="Picture 7">
            <a:extLst>
              <a:ext uri="{FF2B5EF4-FFF2-40B4-BE49-F238E27FC236}">
                <a16:creationId xmlns:a16="http://schemas.microsoft.com/office/drawing/2014/main" id="{409A2DEB-8452-E7DF-22CA-498801F798CF}"/>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6225" t="12042" r="13227" b="13227"/>
          <a:stretch/>
        </p:blipFill>
        <p:spPr>
          <a:xfrm>
            <a:off x="6858000" y="4706234"/>
            <a:ext cx="359609" cy="380938"/>
          </a:xfrm>
          <a:prstGeom prst="rect">
            <a:avLst/>
          </a:prstGeom>
        </p:spPr>
      </p:pic>
      <p:pic>
        <p:nvPicPr>
          <p:cNvPr id="10" name="Picture 9" descr="Logo&#10;&#10;Description automatically generated">
            <a:extLst>
              <a:ext uri="{FF2B5EF4-FFF2-40B4-BE49-F238E27FC236}">
                <a16:creationId xmlns:a16="http://schemas.microsoft.com/office/drawing/2014/main" id="{CB253235-BFB5-B755-6FBA-15F5BABC66BF}"/>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2473" t="4836" r="1952" b="4836"/>
          <a:stretch/>
        </p:blipFill>
        <p:spPr>
          <a:xfrm>
            <a:off x="7239000" y="4730964"/>
            <a:ext cx="661218" cy="333983"/>
          </a:xfrm>
          <a:prstGeom prst="rect">
            <a:avLst/>
          </a:prstGeom>
        </p:spPr>
      </p:pic>
      <p:pic>
        <p:nvPicPr>
          <p:cNvPr id="12" name="Picture 11" descr="Graphical user interface&#10;&#10;Description automatically generated with medium confidence">
            <a:extLst>
              <a:ext uri="{FF2B5EF4-FFF2-40B4-BE49-F238E27FC236}">
                <a16:creationId xmlns:a16="http://schemas.microsoft.com/office/drawing/2014/main" id="{BE30924F-0734-6F8B-709E-293F201DEB06}"/>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t="10520" r="492" b="4115"/>
          <a:stretch/>
        </p:blipFill>
        <p:spPr>
          <a:xfrm>
            <a:off x="7929218" y="4730964"/>
            <a:ext cx="1076996" cy="378433"/>
          </a:xfrm>
          <a:prstGeom prst="rect">
            <a:avLst/>
          </a:prstGeom>
        </p:spPr>
      </p:pic>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Paragraph and Bullets">
    <p:spTree>
      <p:nvGrpSpPr>
        <p:cNvPr id="1" name=""/>
        <p:cNvGrpSpPr/>
        <p:nvPr/>
      </p:nvGrpSpPr>
      <p:grpSpPr>
        <a:xfrm>
          <a:off x="0" y="0"/>
          <a:ext cx="0" cy="0"/>
          <a:chOff x="0" y="0"/>
          <a:chExt cx="0" cy="0"/>
        </a:xfrm>
      </p:grpSpPr>
      <p:sp>
        <p:nvSpPr>
          <p:cNvPr id="5" name="Title">
            <a:extLst>
              <a:ext uri="{FF2B5EF4-FFF2-40B4-BE49-F238E27FC236}">
                <a16:creationId xmlns:a16="http://schemas.microsoft.com/office/drawing/2014/main" id="{F03EF72A-8772-7F43-9512-C4B063F665DB}"/>
              </a:ext>
            </a:extLst>
          </p:cNvPr>
          <p:cNvSpPr>
            <a:spLocks noGrp="1"/>
          </p:cNvSpPr>
          <p:nvPr>
            <p:ph type="title"/>
          </p:nvPr>
        </p:nvSpPr>
        <p:spPr>
          <a:xfrm>
            <a:off x="468039" y="785010"/>
            <a:ext cx="7886372" cy="486686"/>
          </a:xfrm>
          <a:prstGeom prst="rect">
            <a:avLst/>
          </a:prstGeom>
        </p:spPr>
        <p:txBody>
          <a:bodyPr vert="horz" lIns="91440" tIns="45720" rIns="91440" bIns="45720" rtlCol="0" anchor="t">
            <a:normAutofit/>
          </a:bodyPr>
          <a:lstStyle>
            <a:lvl1pPr>
              <a:defRPr sz="2401"/>
            </a:lvl1pPr>
          </a:lstStyle>
          <a:p>
            <a:r>
              <a:rPr lang="en-US" dirty="0"/>
              <a:t>Click to edit Master title style</a:t>
            </a:r>
          </a:p>
        </p:txBody>
      </p:sp>
      <p:sp>
        <p:nvSpPr>
          <p:cNvPr id="10" name="Text">
            <a:extLst>
              <a:ext uri="{FF2B5EF4-FFF2-40B4-BE49-F238E27FC236}">
                <a16:creationId xmlns:a16="http://schemas.microsoft.com/office/drawing/2014/main" id="{52F0C1DF-6492-8445-A2F1-D57652FA6084}"/>
              </a:ext>
            </a:extLst>
          </p:cNvPr>
          <p:cNvSpPr>
            <a:spLocks noGrp="1"/>
          </p:cNvSpPr>
          <p:nvPr>
            <p:ph type="body" sz="quarter" idx="11" hasCustomPrompt="1"/>
          </p:nvPr>
        </p:nvSpPr>
        <p:spPr>
          <a:xfrm>
            <a:off x="468039" y="1451968"/>
            <a:ext cx="7886372" cy="2239565"/>
          </a:xfrm>
          <a:prstGeom prst="rect">
            <a:avLst/>
          </a:prstGeom>
        </p:spPr>
        <p:txBody>
          <a:bodyPr/>
          <a:lstStyle>
            <a:lvl1pPr marL="260608" indent="0">
              <a:spcBef>
                <a:spcPts val="0"/>
              </a:spcBef>
              <a:spcAft>
                <a:spcPts val="900"/>
              </a:spcAft>
              <a:buClr>
                <a:schemeClr val="accent6"/>
              </a:buClr>
              <a:buFontTx/>
              <a:buNone/>
              <a:defRPr sz="1800">
                <a:solidFill>
                  <a:schemeClr val="tx1"/>
                </a:solidFill>
                <a:latin typeface="+mn-lt"/>
              </a:defRPr>
            </a:lvl1pPr>
            <a:lvl2pPr marL="253751" indent="0">
              <a:spcBef>
                <a:spcPts val="0"/>
              </a:spcBef>
              <a:spcAft>
                <a:spcPts val="450"/>
              </a:spcAft>
              <a:buFontTx/>
              <a:buNone/>
              <a:defRPr sz="1649">
                <a:latin typeface="+mn-lt"/>
              </a:defRPr>
            </a:lvl2pPr>
            <a:lvl3pPr marL="507500" indent="0">
              <a:spcBef>
                <a:spcPts val="0"/>
              </a:spcBef>
              <a:spcAft>
                <a:spcPts val="450"/>
              </a:spcAft>
              <a:buFontTx/>
              <a:buNone/>
              <a:defRPr sz="1649">
                <a:latin typeface="+mn-lt"/>
              </a:defRPr>
            </a:lvl3pPr>
            <a:lvl4pPr marL="850406" indent="0">
              <a:spcBef>
                <a:spcPts val="0"/>
              </a:spcBef>
              <a:spcAft>
                <a:spcPts val="450"/>
              </a:spcAft>
              <a:buClr>
                <a:schemeClr val="accent6"/>
              </a:buClr>
              <a:buFontTx/>
              <a:buNone/>
              <a:defRPr sz="1649">
                <a:latin typeface="+mn-lt"/>
              </a:defRPr>
            </a:lvl4pPr>
            <a:lvl5pPr marL="1111014" indent="0">
              <a:spcBef>
                <a:spcPts val="0"/>
              </a:spcBef>
              <a:spcAft>
                <a:spcPts val="450"/>
              </a:spcAft>
              <a:buClr>
                <a:schemeClr val="accent6"/>
              </a:buClr>
              <a:buSzPct val="100000"/>
              <a:buFontTx/>
              <a:buNone/>
              <a:defRPr sz="1649">
                <a:latin typeface="+mn-lt"/>
              </a:defRPr>
            </a:lvl5pPr>
          </a:lstStyle>
          <a:p>
            <a:pPr lvl="0"/>
            <a:r>
              <a:rPr lang="en-US" dirty="0"/>
              <a:t>Click to edit Master plain text styles</a:t>
            </a:r>
          </a:p>
        </p:txBody>
      </p:sp>
      <p:sp>
        <p:nvSpPr>
          <p:cNvPr id="12" name="Date">
            <a:extLst>
              <a:ext uri="{FF2B5EF4-FFF2-40B4-BE49-F238E27FC236}">
                <a16:creationId xmlns:a16="http://schemas.microsoft.com/office/drawing/2014/main" id="{0BF51A89-F001-FB42-93CF-822574F6627D}"/>
              </a:ext>
            </a:extLst>
          </p:cNvPr>
          <p:cNvSpPr>
            <a:spLocks noGrp="1"/>
          </p:cNvSpPr>
          <p:nvPr>
            <p:ph type="dt" sz="half" idx="2"/>
          </p:nvPr>
        </p:nvSpPr>
        <p:spPr>
          <a:xfrm>
            <a:off x="467594" y="4767266"/>
            <a:ext cx="2057936"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90DD43B1-01E5-D847-B965-FC264A9E1869}" type="datetime4">
              <a:rPr lang="en-US" smtClean="0"/>
              <a:t>August 2, 2023</a:t>
            </a:fld>
            <a:endParaRPr lang="en-US" dirty="0"/>
          </a:p>
        </p:txBody>
      </p:sp>
    </p:spTree>
    <p:extLst>
      <p:ext uri="{BB962C8B-B14F-4D97-AF65-F5344CB8AC3E}">
        <p14:creationId xmlns:p14="http://schemas.microsoft.com/office/powerpoint/2010/main" val="2316903903"/>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5143500"/>
          </a:xfrm>
        </p:spPr>
        <p:txBody>
          <a:bodyPr/>
          <a:lstStyle>
            <a:lvl1pPr marL="0" indent="0">
              <a:buNone/>
              <a:defRPr/>
            </a:lvl1pPr>
          </a:lstStyle>
          <a:p>
            <a:r>
              <a:rPr lang="en-US"/>
              <a:t>Click icon to add picture</a:t>
            </a:r>
            <a:endParaRPr lang="en-US" dirty="0"/>
          </a:p>
        </p:txBody>
      </p:sp>
      <p:sp>
        <p:nvSpPr>
          <p:cNvPr id="10" name="Title 9"/>
          <p:cNvSpPr>
            <a:spLocks noGrp="1"/>
          </p:cNvSpPr>
          <p:nvPr>
            <p:ph type="title"/>
          </p:nvPr>
        </p:nvSpPr>
        <p:spPr>
          <a:xfrm>
            <a:off x="381000" y="1657351"/>
            <a:ext cx="3962400" cy="1676400"/>
          </a:xfrm>
        </p:spPr>
        <p:txBody>
          <a:bodyPr>
            <a:noAutofit/>
          </a:bodyPr>
          <a:lstStyle>
            <a:lvl1pPr marL="0" indent="0" algn="l">
              <a:defRPr sz="3600">
                <a:effectLst/>
                <a:latin typeface="+mj-lt"/>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4171950"/>
            <a:ext cx="4038600" cy="8382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3333751"/>
            <a:ext cx="3962400" cy="609600"/>
          </a:xfrm>
        </p:spPr>
        <p:txBody>
          <a:bodyPr>
            <a:normAutofit/>
          </a:bodyPr>
          <a:lstStyle>
            <a:lvl1pPr marL="0" indent="0">
              <a:buNone/>
              <a:defRPr sz="2800">
                <a:solidFill>
                  <a:schemeClr val="accent5"/>
                </a:solidFill>
                <a:latin typeface="+mj-lt"/>
              </a:defRPr>
            </a:lvl1pPr>
          </a:lstStyle>
          <a:p>
            <a:pPr lvl="0"/>
            <a:r>
              <a:rPr lang="en-US" dirty="0"/>
              <a:t>Sub-Title</a:t>
            </a:r>
          </a:p>
        </p:txBody>
      </p:sp>
      <p:pic>
        <p:nvPicPr>
          <p:cNvPr id="2" name="Picture 1">
            <a:extLst>
              <a:ext uri="{FF2B5EF4-FFF2-40B4-BE49-F238E27FC236}">
                <a16:creationId xmlns:a16="http://schemas.microsoft.com/office/drawing/2014/main" id="{0116BCA8-1F27-D337-3FD5-D0FCCF7D251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060" t="17361" r="4546" b="13889"/>
          <a:stretch/>
        </p:blipFill>
        <p:spPr>
          <a:xfrm>
            <a:off x="495300" y="78291"/>
            <a:ext cx="1905000" cy="799131"/>
          </a:xfrm>
          <a:prstGeom prst="rect">
            <a:avLst/>
          </a:prstGeom>
        </p:spPr>
      </p:pic>
      <p:pic>
        <p:nvPicPr>
          <p:cNvPr id="3" name="Picture 2" descr="Logo&#10;&#10;Description automatically generated">
            <a:extLst>
              <a:ext uri="{FF2B5EF4-FFF2-40B4-BE49-F238E27FC236}">
                <a16:creationId xmlns:a16="http://schemas.microsoft.com/office/drawing/2014/main" id="{F7B8E2CF-9C02-C7FF-D4A5-367896038E08}"/>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2473" t="4836" r="1952" b="4836"/>
          <a:stretch/>
        </p:blipFill>
        <p:spPr>
          <a:xfrm>
            <a:off x="2418381" y="68690"/>
            <a:ext cx="1582119" cy="799131"/>
          </a:xfrm>
          <a:prstGeom prst="rect">
            <a:avLst/>
          </a:prstGeom>
        </p:spPr>
      </p:pic>
      <p:pic>
        <p:nvPicPr>
          <p:cNvPr id="4" name="Picture 3" descr="Graphical user interface&#10;&#10;Description automatically generated with medium confidence">
            <a:extLst>
              <a:ext uri="{FF2B5EF4-FFF2-40B4-BE49-F238E27FC236}">
                <a16:creationId xmlns:a16="http://schemas.microsoft.com/office/drawing/2014/main" id="{9C413DC6-590F-A3B7-2594-068D854D7A9B}"/>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t="10520" r="492" b="4115"/>
          <a:stretch/>
        </p:blipFill>
        <p:spPr>
          <a:xfrm>
            <a:off x="1374599" y="916602"/>
            <a:ext cx="2080801" cy="731148"/>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2906078"/>
            <a:ext cx="5943600" cy="16802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ctrTitle"/>
          </p:nvPr>
        </p:nvSpPr>
        <p:spPr>
          <a:xfrm>
            <a:off x="3276600" y="2971800"/>
            <a:ext cx="5715000" cy="1543050"/>
          </a:xfrm>
        </p:spPr>
        <p:txBody>
          <a:bodyPr/>
          <a:lstStyle>
            <a:lvl1pPr algn="r">
              <a:defRPr b="1">
                <a:solidFill>
                  <a:schemeClr val="bg1"/>
                </a:solidFill>
                <a:effectLst>
                  <a:outerShdw blurRad="38100" dist="38100" dir="2700000" algn="tl">
                    <a:srgbClr val="000000">
                      <a:alpha val="43137"/>
                    </a:srgbClr>
                  </a:outerShdw>
                </a:effectLst>
                <a:latin typeface="+mj-lt"/>
              </a:defRPr>
            </a:lvl1pPr>
          </a:lstStyle>
          <a:p>
            <a:r>
              <a:rPr lang="en-US"/>
              <a:t>Click to edit Master title style</a:t>
            </a:r>
            <a:endParaRPr lang="en-US" dirty="0"/>
          </a:p>
        </p:txBody>
      </p:sp>
      <p:pic>
        <p:nvPicPr>
          <p:cNvPr id="2" name="Picture 1">
            <a:extLst>
              <a:ext uri="{FF2B5EF4-FFF2-40B4-BE49-F238E27FC236}">
                <a16:creationId xmlns:a16="http://schemas.microsoft.com/office/drawing/2014/main" id="{7C08AC32-B550-82DC-7B82-A477D790640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060" t="17361" r="4546" b="13889"/>
          <a:stretch/>
        </p:blipFill>
        <p:spPr>
          <a:xfrm>
            <a:off x="86123" y="992354"/>
            <a:ext cx="3042612" cy="1276350"/>
          </a:xfrm>
          <a:prstGeom prst="rect">
            <a:avLst/>
          </a:prstGeom>
        </p:spPr>
      </p:pic>
      <p:pic>
        <p:nvPicPr>
          <p:cNvPr id="3" name="Picture 2" descr="Logo&#10;&#10;Description automatically generated">
            <a:extLst>
              <a:ext uri="{FF2B5EF4-FFF2-40B4-BE49-F238E27FC236}">
                <a16:creationId xmlns:a16="http://schemas.microsoft.com/office/drawing/2014/main" id="{978F252A-4A69-F8E4-9F03-354EAE2A205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2473" t="4836" r="1952" b="4836"/>
          <a:stretch/>
        </p:blipFill>
        <p:spPr>
          <a:xfrm>
            <a:off x="3200580" y="992354"/>
            <a:ext cx="2526915" cy="1276350"/>
          </a:xfrm>
          <a:prstGeom prst="rect">
            <a:avLst/>
          </a:prstGeom>
        </p:spPr>
      </p:pic>
      <p:pic>
        <p:nvPicPr>
          <p:cNvPr id="4" name="Picture 3" descr="Graphical user interface&#10;&#10;Description automatically generated with medium confidence">
            <a:extLst>
              <a:ext uri="{FF2B5EF4-FFF2-40B4-BE49-F238E27FC236}">
                <a16:creationId xmlns:a16="http://schemas.microsoft.com/office/drawing/2014/main" id="{3E20464D-4011-71A8-31CE-85A1177398D4}"/>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t="10520" r="492" b="4115"/>
          <a:stretch/>
        </p:blipFill>
        <p:spPr>
          <a:xfrm>
            <a:off x="5803515" y="1043642"/>
            <a:ext cx="3340485" cy="1173774"/>
          </a:xfrm>
          <a:prstGeom prst="rect">
            <a:avLst/>
          </a:prstGeom>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mj-lt"/>
              </a:defRPr>
            </a:lvl1pPr>
          </a:lstStyle>
          <a:p>
            <a:r>
              <a:rPr lang="en-US"/>
              <a:t>Click to edit Master title style</a:t>
            </a:r>
            <a:endParaRPr lang="en-US" dirty="0"/>
          </a:p>
        </p:txBody>
      </p:sp>
      <p:sp>
        <p:nvSpPr>
          <p:cNvPr id="3" name="Content Placeholder 2"/>
          <p:cNvSpPr>
            <a:spLocks noGrp="1"/>
          </p:cNvSpPr>
          <p:nvPr>
            <p:ph idx="1"/>
          </p:nvPr>
        </p:nvSpPr>
        <p:spPr>
          <a:xfrm>
            <a:off x="167014" y="838198"/>
            <a:ext cx="8839200" cy="417195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16225" t="12042" r="13227" b="13227"/>
          <a:stretch/>
        </p:blipFill>
        <p:spPr>
          <a:xfrm>
            <a:off x="6858000" y="4651435"/>
            <a:ext cx="359609" cy="380938"/>
          </a:xfrm>
          <a:prstGeom prst="rect">
            <a:avLst/>
          </a:prstGeom>
        </p:spPr>
      </p:pic>
      <p:pic>
        <p:nvPicPr>
          <p:cNvPr id="6" name="Picture 5" descr="Logo&#10;&#10;Description automatically generated">
            <a:extLst>
              <a:ext uri="{FF2B5EF4-FFF2-40B4-BE49-F238E27FC236}">
                <a16:creationId xmlns:a16="http://schemas.microsoft.com/office/drawing/2014/main" id="{C5A8D8EE-C46E-4995-91CC-958D53A149A0}"/>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2473" t="4836" r="1952" b="4836"/>
          <a:stretch/>
        </p:blipFill>
        <p:spPr>
          <a:xfrm>
            <a:off x="7239000" y="4676165"/>
            <a:ext cx="661218" cy="333983"/>
          </a:xfrm>
          <a:prstGeom prst="rect">
            <a:avLst/>
          </a:prstGeom>
        </p:spPr>
      </p:pic>
      <p:pic>
        <p:nvPicPr>
          <p:cNvPr id="8" name="Picture 7" descr="Graphical user interface&#10;&#10;Description automatically generated with medium confidence">
            <a:extLst>
              <a:ext uri="{FF2B5EF4-FFF2-40B4-BE49-F238E27FC236}">
                <a16:creationId xmlns:a16="http://schemas.microsoft.com/office/drawing/2014/main" id="{8784D81E-8291-5BA1-75CF-D5CC84D86AC4}"/>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t="10520" r="492" b="4115"/>
          <a:stretch/>
        </p:blipFill>
        <p:spPr>
          <a:xfrm>
            <a:off x="7929218" y="4676165"/>
            <a:ext cx="1076996" cy="378433"/>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mj-lt"/>
              </a:defRPr>
            </a:lvl1pPr>
          </a:lstStyle>
          <a:p>
            <a:r>
              <a:rPr lang="en-US"/>
              <a:t>Click to edit Master title style</a:t>
            </a:r>
            <a:endParaRPr lang="en-US" dirty="0"/>
          </a:p>
        </p:txBody>
      </p:sp>
      <p:sp>
        <p:nvSpPr>
          <p:cNvPr id="3" name="Content Placeholder 2"/>
          <p:cNvSpPr>
            <a:spLocks noGrp="1"/>
          </p:cNvSpPr>
          <p:nvPr>
            <p:ph idx="1"/>
          </p:nvPr>
        </p:nvSpPr>
        <p:spPr>
          <a:xfrm>
            <a:off x="243214" y="895353"/>
            <a:ext cx="8763000" cy="3718847"/>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Rectangle 9"/>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ooter Placeholder 4"/>
          <p:cNvSpPr>
            <a:spLocks noGrp="1"/>
          </p:cNvSpPr>
          <p:nvPr>
            <p:ph type="ftr" sz="quarter" idx="11"/>
          </p:nvPr>
        </p:nvSpPr>
        <p:spPr>
          <a:xfrm>
            <a:off x="3124200" y="4781550"/>
            <a:ext cx="2895600" cy="273844"/>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pic>
        <p:nvPicPr>
          <p:cNvPr id="18" name="Picture 17">
            <a:extLst>
              <a:ext uri="{FF2B5EF4-FFF2-40B4-BE49-F238E27FC236}">
                <a16:creationId xmlns:a16="http://schemas.microsoft.com/office/drawing/2014/main" id="{384EFD1A-3FF8-A8EB-3FB2-97E13968D9B9}"/>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6225" t="12042" r="13227" b="13227"/>
          <a:stretch/>
        </p:blipFill>
        <p:spPr>
          <a:xfrm>
            <a:off x="6858000" y="4706234"/>
            <a:ext cx="359609" cy="380938"/>
          </a:xfrm>
          <a:prstGeom prst="rect">
            <a:avLst/>
          </a:prstGeom>
        </p:spPr>
      </p:pic>
      <p:pic>
        <p:nvPicPr>
          <p:cNvPr id="19" name="Picture 18" descr="Logo&#10;&#10;Description automatically generated">
            <a:extLst>
              <a:ext uri="{FF2B5EF4-FFF2-40B4-BE49-F238E27FC236}">
                <a16:creationId xmlns:a16="http://schemas.microsoft.com/office/drawing/2014/main" id="{8B93D182-07EA-601A-2987-9EEFB8750BE3}"/>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2473" t="4836" r="1952" b="4836"/>
          <a:stretch/>
        </p:blipFill>
        <p:spPr>
          <a:xfrm>
            <a:off x="7239000" y="4730964"/>
            <a:ext cx="661218" cy="333983"/>
          </a:xfrm>
          <a:prstGeom prst="rect">
            <a:avLst/>
          </a:prstGeom>
        </p:spPr>
      </p:pic>
      <p:pic>
        <p:nvPicPr>
          <p:cNvPr id="20" name="Picture 19" descr="Graphical user interface&#10;&#10;Description automatically generated with medium confidence">
            <a:extLst>
              <a:ext uri="{FF2B5EF4-FFF2-40B4-BE49-F238E27FC236}">
                <a16:creationId xmlns:a16="http://schemas.microsoft.com/office/drawing/2014/main" id="{94520A2D-C570-3348-27C5-BD9FF8791189}"/>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t="10520" r="492" b="4115"/>
          <a:stretch/>
        </p:blipFill>
        <p:spPr>
          <a:xfrm>
            <a:off x="7929218" y="4730964"/>
            <a:ext cx="1076996" cy="378433"/>
          </a:xfrm>
          <a:prstGeom prst="rect">
            <a:avLst/>
          </a:prstGeom>
        </p:spPr>
      </p:pic>
    </p:spTree>
    <p:extLst>
      <p:ext uri="{BB962C8B-B14F-4D97-AF65-F5344CB8AC3E}">
        <p14:creationId xmlns:p14="http://schemas.microsoft.com/office/powerpoint/2010/main" val="783884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mj-lt"/>
              </a:defRPr>
            </a:lvl1pPr>
          </a:lstStyle>
          <a:p>
            <a:r>
              <a:rPr lang="en-US"/>
              <a:t>Click to edit Master title style</a:t>
            </a:r>
            <a:endParaRPr lang="en-US" dirty="0"/>
          </a:p>
        </p:txBody>
      </p:sp>
      <p:sp>
        <p:nvSpPr>
          <p:cNvPr id="3" name="Content Placeholder 2"/>
          <p:cNvSpPr>
            <a:spLocks noGrp="1"/>
          </p:cNvSpPr>
          <p:nvPr>
            <p:ph idx="1"/>
          </p:nvPr>
        </p:nvSpPr>
        <p:spPr>
          <a:xfrm>
            <a:off x="228600" y="895350"/>
            <a:ext cx="8763000" cy="3718849"/>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742951"/>
            <a:ext cx="9144000" cy="66675"/>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ooter Placeholder 4"/>
          <p:cNvSpPr>
            <a:spLocks noGrp="1"/>
          </p:cNvSpPr>
          <p:nvPr>
            <p:ph type="ftr" sz="quarter" idx="11"/>
          </p:nvPr>
        </p:nvSpPr>
        <p:spPr>
          <a:xfrm>
            <a:off x="3124200" y="4781550"/>
            <a:ext cx="2895600" cy="273844"/>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pic>
        <p:nvPicPr>
          <p:cNvPr id="13" name="Picture 12">
            <a:extLst>
              <a:ext uri="{FF2B5EF4-FFF2-40B4-BE49-F238E27FC236}">
                <a16:creationId xmlns:a16="http://schemas.microsoft.com/office/drawing/2014/main" id="{1C460E16-2F0A-9D44-3E53-7D531F017C75}"/>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6225" t="12042" r="13227" b="13227"/>
          <a:stretch/>
        </p:blipFill>
        <p:spPr>
          <a:xfrm>
            <a:off x="6858000" y="4706234"/>
            <a:ext cx="359609" cy="380938"/>
          </a:xfrm>
          <a:prstGeom prst="rect">
            <a:avLst/>
          </a:prstGeom>
        </p:spPr>
      </p:pic>
      <p:pic>
        <p:nvPicPr>
          <p:cNvPr id="14" name="Picture 13" descr="Logo&#10;&#10;Description automatically generated">
            <a:extLst>
              <a:ext uri="{FF2B5EF4-FFF2-40B4-BE49-F238E27FC236}">
                <a16:creationId xmlns:a16="http://schemas.microsoft.com/office/drawing/2014/main" id="{07E7B92A-BD65-73FD-AE2A-36B1BA49351E}"/>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2473" t="4836" r="1952" b="4836"/>
          <a:stretch/>
        </p:blipFill>
        <p:spPr>
          <a:xfrm>
            <a:off x="7239000" y="4730964"/>
            <a:ext cx="661218" cy="333983"/>
          </a:xfrm>
          <a:prstGeom prst="rect">
            <a:avLst/>
          </a:prstGeom>
        </p:spPr>
      </p:pic>
      <p:pic>
        <p:nvPicPr>
          <p:cNvPr id="16" name="Picture 15" descr="Graphical user interface&#10;&#10;Description automatically generated with medium confidence">
            <a:extLst>
              <a:ext uri="{FF2B5EF4-FFF2-40B4-BE49-F238E27FC236}">
                <a16:creationId xmlns:a16="http://schemas.microsoft.com/office/drawing/2014/main" id="{61AF1386-8D57-9E6B-45F4-CC23399798FF}"/>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t="10520" r="492" b="4115"/>
          <a:stretch/>
        </p:blipFill>
        <p:spPr>
          <a:xfrm>
            <a:off x="7929218" y="4730964"/>
            <a:ext cx="1076996" cy="378433"/>
          </a:xfrm>
          <a:prstGeom prst="rect">
            <a:avLst/>
          </a:prstGeom>
        </p:spPr>
      </p:pic>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mj-lt"/>
              </a:defRPr>
            </a:lvl1pPr>
          </a:lstStyle>
          <a:p>
            <a:r>
              <a:rPr lang="en-US"/>
              <a:t>Click to edit Master title style</a:t>
            </a:r>
            <a:endParaRPr lang="en-US" dirty="0"/>
          </a:p>
        </p:txBody>
      </p:sp>
      <p:sp>
        <p:nvSpPr>
          <p:cNvPr id="14" name="Content Placeholder 2"/>
          <p:cNvSpPr>
            <a:spLocks noGrp="1"/>
          </p:cNvSpPr>
          <p:nvPr>
            <p:ph idx="1"/>
          </p:nvPr>
        </p:nvSpPr>
        <p:spPr>
          <a:xfrm>
            <a:off x="228600" y="895350"/>
            <a:ext cx="8763000" cy="3718849"/>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742951"/>
            <a:ext cx="9144000" cy="6667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ooter Placeholder 4"/>
          <p:cNvSpPr>
            <a:spLocks noGrp="1"/>
          </p:cNvSpPr>
          <p:nvPr>
            <p:ph type="ftr" sz="quarter" idx="11"/>
          </p:nvPr>
        </p:nvSpPr>
        <p:spPr>
          <a:xfrm>
            <a:off x="3124200" y="4781550"/>
            <a:ext cx="2895600" cy="273844"/>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pic>
        <p:nvPicPr>
          <p:cNvPr id="5" name="Picture 4">
            <a:extLst>
              <a:ext uri="{FF2B5EF4-FFF2-40B4-BE49-F238E27FC236}">
                <a16:creationId xmlns:a16="http://schemas.microsoft.com/office/drawing/2014/main" id="{0F2CD744-62B5-C3DB-A7ED-1B40452FA0D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6225" t="12042" r="13227" b="13227"/>
          <a:stretch/>
        </p:blipFill>
        <p:spPr>
          <a:xfrm>
            <a:off x="6858000" y="4706234"/>
            <a:ext cx="359609" cy="380938"/>
          </a:xfrm>
          <a:prstGeom prst="rect">
            <a:avLst/>
          </a:prstGeom>
        </p:spPr>
      </p:pic>
      <p:pic>
        <p:nvPicPr>
          <p:cNvPr id="6" name="Picture 5" descr="Logo&#10;&#10;Description automatically generated">
            <a:extLst>
              <a:ext uri="{FF2B5EF4-FFF2-40B4-BE49-F238E27FC236}">
                <a16:creationId xmlns:a16="http://schemas.microsoft.com/office/drawing/2014/main" id="{E1766D0F-EA05-08BC-7867-7F0036598F90}"/>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2473" t="4836" r="1952" b="4836"/>
          <a:stretch/>
        </p:blipFill>
        <p:spPr>
          <a:xfrm>
            <a:off x="7239000" y="4730964"/>
            <a:ext cx="661218" cy="333983"/>
          </a:xfrm>
          <a:prstGeom prst="rect">
            <a:avLst/>
          </a:prstGeom>
        </p:spPr>
      </p:pic>
      <p:pic>
        <p:nvPicPr>
          <p:cNvPr id="7" name="Picture 6" descr="Graphical user interface&#10;&#10;Description automatically generated with medium confidence">
            <a:extLst>
              <a:ext uri="{FF2B5EF4-FFF2-40B4-BE49-F238E27FC236}">
                <a16:creationId xmlns:a16="http://schemas.microsoft.com/office/drawing/2014/main" id="{3BD0E28A-5FA6-468D-081F-67C436D319AD}"/>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t="10520" r="492" b="4115"/>
          <a:stretch/>
        </p:blipFill>
        <p:spPr>
          <a:xfrm>
            <a:off x="7929218" y="4730964"/>
            <a:ext cx="1076996" cy="378433"/>
          </a:xfrm>
          <a:prstGeom prst="rect">
            <a:avLst/>
          </a:prstGeom>
        </p:spPr>
      </p:pic>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mj-lt"/>
              </a:defRPr>
            </a:lvl1pPr>
          </a:lstStyle>
          <a:p>
            <a:r>
              <a:rPr lang="en-US"/>
              <a:t>Click to edit Master title style</a:t>
            </a:r>
            <a:endParaRPr lang="en-US" dirty="0"/>
          </a:p>
        </p:txBody>
      </p:sp>
      <p:sp>
        <p:nvSpPr>
          <p:cNvPr id="3" name="Content Placeholder 2"/>
          <p:cNvSpPr>
            <a:spLocks noGrp="1"/>
          </p:cNvSpPr>
          <p:nvPr>
            <p:ph idx="1"/>
          </p:nvPr>
        </p:nvSpPr>
        <p:spPr>
          <a:xfrm>
            <a:off x="228600" y="895350"/>
            <a:ext cx="8763000" cy="3718849"/>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742951"/>
            <a:ext cx="9144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ooter Placeholder 4"/>
          <p:cNvSpPr>
            <a:spLocks noGrp="1"/>
          </p:cNvSpPr>
          <p:nvPr>
            <p:ph type="ftr" sz="quarter" idx="11"/>
          </p:nvPr>
        </p:nvSpPr>
        <p:spPr>
          <a:xfrm>
            <a:off x="3124200" y="4781550"/>
            <a:ext cx="2895600" cy="273844"/>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pic>
        <p:nvPicPr>
          <p:cNvPr id="9" name="Picture 8">
            <a:extLst>
              <a:ext uri="{FF2B5EF4-FFF2-40B4-BE49-F238E27FC236}">
                <a16:creationId xmlns:a16="http://schemas.microsoft.com/office/drawing/2014/main" id="{E2783FF1-B335-556C-ED77-6108631872AA}"/>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6225" t="12042" r="13227" b="13227"/>
          <a:stretch/>
        </p:blipFill>
        <p:spPr>
          <a:xfrm>
            <a:off x="6858000" y="4706234"/>
            <a:ext cx="359609" cy="380938"/>
          </a:xfrm>
          <a:prstGeom prst="rect">
            <a:avLst/>
          </a:prstGeom>
        </p:spPr>
      </p:pic>
      <p:pic>
        <p:nvPicPr>
          <p:cNvPr id="10" name="Picture 9" descr="Logo&#10;&#10;Description automatically generated">
            <a:extLst>
              <a:ext uri="{FF2B5EF4-FFF2-40B4-BE49-F238E27FC236}">
                <a16:creationId xmlns:a16="http://schemas.microsoft.com/office/drawing/2014/main" id="{21428869-DAEC-64A7-87AD-AD24DDC0AC22}"/>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2473" t="4836" r="1952" b="4836"/>
          <a:stretch/>
        </p:blipFill>
        <p:spPr>
          <a:xfrm>
            <a:off x="7239000" y="4730964"/>
            <a:ext cx="661218" cy="333983"/>
          </a:xfrm>
          <a:prstGeom prst="rect">
            <a:avLst/>
          </a:prstGeom>
        </p:spPr>
      </p:pic>
      <p:pic>
        <p:nvPicPr>
          <p:cNvPr id="12" name="Picture 11" descr="Graphical user interface&#10;&#10;Description automatically generated with medium confidence">
            <a:extLst>
              <a:ext uri="{FF2B5EF4-FFF2-40B4-BE49-F238E27FC236}">
                <a16:creationId xmlns:a16="http://schemas.microsoft.com/office/drawing/2014/main" id="{E978CAB4-22AF-50CB-9A14-F79201EF8089}"/>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t="10520" r="492" b="4115"/>
          <a:stretch/>
        </p:blipFill>
        <p:spPr>
          <a:xfrm>
            <a:off x="7929218" y="4730964"/>
            <a:ext cx="1076996" cy="378433"/>
          </a:xfrm>
          <a:prstGeom prst="rect">
            <a:avLst/>
          </a:prstGeom>
        </p:spPr>
      </p:pic>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mj-lt"/>
              </a:defRPr>
            </a:lvl1pPr>
          </a:lstStyle>
          <a:p>
            <a:r>
              <a:rPr lang="en-US"/>
              <a:t>Click to edit Master title style</a:t>
            </a:r>
            <a:endParaRPr lang="en-US" dirty="0"/>
          </a:p>
        </p:txBody>
      </p:sp>
      <p:sp>
        <p:nvSpPr>
          <p:cNvPr id="3" name="Content Placeholder 2"/>
          <p:cNvSpPr>
            <a:spLocks noGrp="1"/>
          </p:cNvSpPr>
          <p:nvPr>
            <p:ph idx="1"/>
          </p:nvPr>
        </p:nvSpPr>
        <p:spPr>
          <a:xfrm>
            <a:off x="228600" y="895350"/>
            <a:ext cx="8763000" cy="3718849"/>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742951"/>
            <a:ext cx="9144000" cy="666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ooter Placeholder 4"/>
          <p:cNvSpPr>
            <a:spLocks noGrp="1"/>
          </p:cNvSpPr>
          <p:nvPr>
            <p:ph type="ftr" sz="quarter" idx="11"/>
          </p:nvPr>
        </p:nvSpPr>
        <p:spPr>
          <a:xfrm>
            <a:off x="3124200" y="4781550"/>
            <a:ext cx="2895600" cy="273844"/>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pic>
        <p:nvPicPr>
          <p:cNvPr id="9" name="Picture 8">
            <a:extLst>
              <a:ext uri="{FF2B5EF4-FFF2-40B4-BE49-F238E27FC236}">
                <a16:creationId xmlns:a16="http://schemas.microsoft.com/office/drawing/2014/main" id="{B918AED8-40B8-E1A9-73CD-C7DFD3FC824F}"/>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6225" t="12042" r="13227" b="13227"/>
          <a:stretch/>
        </p:blipFill>
        <p:spPr>
          <a:xfrm>
            <a:off x="6858000" y="4706234"/>
            <a:ext cx="359609" cy="380938"/>
          </a:xfrm>
          <a:prstGeom prst="rect">
            <a:avLst/>
          </a:prstGeom>
        </p:spPr>
      </p:pic>
      <p:pic>
        <p:nvPicPr>
          <p:cNvPr id="10" name="Picture 9" descr="Logo&#10;&#10;Description automatically generated">
            <a:extLst>
              <a:ext uri="{FF2B5EF4-FFF2-40B4-BE49-F238E27FC236}">
                <a16:creationId xmlns:a16="http://schemas.microsoft.com/office/drawing/2014/main" id="{9CD5F4A3-6F7A-8806-CFFF-58A40AD08D19}"/>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2473" t="4836" r="1952" b="4836"/>
          <a:stretch/>
        </p:blipFill>
        <p:spPr>
          <a:xfrm>
            <a:off x="7239000" y="4730964"/>
            <a:ext cx="661218" cy="333983"/>
          </a:xfrm>
          <a:prstGeom prst="rect">
            <a:avLst/>
          </a:prstGeom>
        </p:spPr>
      </p:pic>
      <p:pic>
        <p:nvPicPr>
          <p:cNvPr id="12" name="Picture 11" descr="Graphical user interface&#10;&#10;Description automatically generated with medium confidence">
            <a:extLst>
              <a:ext uri="{FF2B5EF4-FFF2-40B4-BE49-F238E27FC236}">
                <a16:creationId xmlns:a16="http://schemas.microsoft.com/office/drawing/2014/main" id="{5B61FFEE-1A95-23F9-61B8-C03E883ECA6F}"/>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t="10520" r="492" b="4115"/>
          <a:stretch/>
        </p:blipFill>
        <p:spPr>
          <a:xfrm>
            <a:off x="7929218" y="4730964"/>
            <a:ext cx="1076996" cy="378433"/>
          </a:xfrm>
          <a:prstGeom prst="rect">
            <a:avLst/>
          </a:prstGeom>
        </p:spPr>
      </p:pic>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3124200" y="4812507"/>
            <a:ext cx="2895600" cy="273844"/>
          </a:xfrm>
          <a:prstGeom prst="rect">
            <a:avLst/>
          </a:prstGeom>
        </p:spPr>
        <p:txBody>
          <a:bodyPr vert="horz" lIns="91440" tIns="45720" rIns="91440" bIns="45720" rtlCol="0"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7" name="Slide Number Placeholder 5"/>
          <p:cNvSpPr>
            <a:spLocks noGrp="1"/>
          </p:cNvSpPr>
          <p:nvPr>
            <p:ph type="sldNum" sz="quarter" idx="4"/>
          </p:nvPr>
        </p:nvSpPr>
        <p:spPr>
          <a:xfrm>
            <a:off x="6858000" y="4807745"/>
            <a:ext cx="2133600" cy="273844"/>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1" r:id="rId5"/>
    <p:sldLayoutId id="2147483668" r:id="rId6"/>
    <p:sldLayoutId id="2147483665" r:id="rId7"/>
    <p:sldLayoutId id="2147483672" r:id="rId8"/>
    <p:sldLayoutId id="2147483673" r:id="rId9"/>
    <p:sldLayoutId id="2147483679" r:id="rId10"/>
    <p:sldLayoutId id="2147483674" r:id="rId11"/>
    <p:sldLayoutId id="2147483662" r:id="rId12"/>
    <p:sldLayoutId id="2147483663" r:id="rId13"/>
    <p:sldLayoutId id="2147483678" r:id="rId14"/>
    <p:sldLayoutId id="2147483681" r:id="rId1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nccc/ucsf.edu" TargetMode="External"/><Relationship Id="rId2" Type="http://schemas.openxmlformats.org/officeDocument/2006/relationships/hyperlink" Target="https://aidsetc.org/" TargetMode="External"/><Relationship Id="rId1" Type="http://schemas.openxmlformats.org/officeDocument/2006/relationships/slideLayout" Target="../slideLayouts/slideLayout15.xml"/><Relationship Id="rId4" Type="http://schemas.openxmlformats.org/officeDocument/2006/relationships/hyperlink" Target="http://www.hiv.uw.edu/"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image" Target="../media/image13.png"/><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952750"/>
            <a:ext cx="8839200" cy="1847849"/>
          </a:xfrm>
        </p:spPr>
        <p:txBody>
          <a:bodyPr>
            <a:normAutofit/>
          </a:bodyPr>
          <a:lstStyle/>
          <a:p>
            <a:r>
              <a:rPr lang="en-US" sz="3600" dirty="0"/>
              <a:t>Hepatitis C: Drug-Drug Interactions</a:t>
            </a:r>
          </a:p>
        </p:txBody>
      </p:sp>
      <p:sp>
        <p:nvSpPr>
          <p:cNvPr id="4" name="Text Placeholder 3"/>
          <p:cNvSpPr>
            <a:spLocks noGrp="1"/>
          </p:cNvSpPr>
          <p:nvPr>
            <p:ph type="body" sz="quarter" idx="11"/>
          </p:nvPr>
        </p:nvSpPr>
        <p:spPr/>
        <p:txBody>
          <a:bodyPr/>
          <a:lstStyle/>
          <a:p>
            <a:r>
              <a:rPr lang="en-US" dirty="0"/>
              <a:t>Clark Allen, PharmD, CSP | Regional One Health</a:t>
            </a:r>
          </a:p>
        </p:txBody>
      </p:sp>
    </p:spTree>
    <p:extLst>
      <p:ext uri="{BB962C8B-B14F-4D97-AF65-F5344CB8AC3E}">
        <p14:creationId xmlns:p14="http://schemas.microsoft.com/office/powerpoint/2010/main" val="7610797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1D0E7-10A0-060C-FC96-AEB9B49DA340}"/>
              </a:ext>
            </a:extLst>
          </p:cNvPr>
          <p:cNvSpPr>
            <a:spLocks noGrp="1"/>
          </p:cNvSpPr>
          <p:nvPr>
            <p:ph type="title"/>
          </p:nvPr>
        </p:nvSpPr>
        <p:spPr/>
        <p:txBody>
          <a:bodyPr/>
          <a:lstStyle/>
          <a:p>
            <a:r>
              <a:rPr lang="en-US" dirty="0"/>
              <a:t>Mechanisms</a:t>
            </a:r>
          </a:p>
        </p:txBody>
      </p:sp>
      <p:sp>
        <p:nvSpPr>
          <p:cNvPr id="3" name="Content Placeholder 2">
            <a:extLst>
              <a:ext uri="{FF2B5EF4-FFF2-40B4-BE49-F238E27FC236}">
                <a16:creationId xmlns:a16="http://schemas.microsoft.com/office/drawing/2014/main" id="{0E73CFD4-6B6B-7C14-A6E9-8038D5FFF4E7}"/>
              </a:ext>
            </a:extLst>
          </p:cNvPr>
          <p:cNvSpPr>
            <a:spLocks noGrp="1"/>
          </p:cNvSpPr>
          <p:nvPr>
            <p:ph idx="1"/>
          </p:nvPr>
        </p:nvSpPr>
        <p:spPr/>
        <p:txBody>
          <a:bodyPr/>
          <a:lstStyle/>
          <a:p>
            <a:r>
              <a:rPr lang="en-US" dirty="0"/>
              <a:t>Medications that share a pathway = potential drug interaction</a:t>
            </a:r>
          </a:p>
          <a:p>
            <a:pPr lvl="1"/>
            <a:r>
              <a:rPr lang="en-US" dirty="0"/>
              <a:t>Cytochrome P450 (CYP)</a:t>
            </a:r>
          </a:p>
          <a:p>
            <a:pPr lvl="2"/>
            <a:r>
              <a:rPr lang="en-US" dirty="0"/>
              <a:t>Examples: CYP3A4, CYP2B6, CYP2C8</a:t>
            </a:r>
          </a:p>
          <a:p>
            <a:pPr lvl="1"/>
            <a:r>
              <a:rPr lang="en-US" dirty="0"/>
              <a:t>P-</a:t>
            </a:r>
            <a:r>
              <a:rPr lang="en-US" dirty="0" err="1"/>
              <a:t>Glycoprotien</a:t>
            </a:r>
            <a:r>
              <a:rPr lang="en-US" dirty="0"/>
              <a:t> (P-</a:t>
            </a:r>
            <a:r>
              <a:rPr lang="en-US" dirty="0" err="1"/>
              <a:t>gp</a:t>
            </a:r>
            <a:r>
              <a:rPr lang="en-US" dirty="0"/>
              <a:t>)</a:t>
            </a:r>
          </a:p>
          <a:p>
            <a:pPr lvl="1"/>
            <a:r>
              <a:rPr lang="en-US" dirty="0"/>
              <a:t>Organic Anion-Transporting Polypeptides (OATP)</a:t>
            </a:r>
          </a:p>
          <a:p>
            <a:pPr marL="457200" lvl="1" indent="0">
              <a:buNone/>
            </a:pPr>
            <a:endParaRPr lang="en-US" dirty="0"/>
          </a:p>
          <a:p>
            <a:r>
              <a:rPr lang="en-US" dirty="0"/>
              <a:t>Inducers and Inhibitors</a:t>
            </a:r>
          </a:p>
          <a:p>
            <a:endParaRPr lang="en-US" dirty="0"/>
          </a:p>
          <a:p>
            <a:pPr lvl="2"/>
            <a:endParaRPr lang="en-US" dirty="0"/>
          </a:p>
          <a:p>
            <a:endParaRPr lang="en-US" dirty="0"/>
          </a:p>
          <a:p>
            <a:pPr marL="457200" lvl="1" indent="0">
              <a:buNone/>
            </a:pPr>
            <a:endParaRPr lang="en-US" dirty="0"/>
          </a:p>
        </p:txBody>
      </p:sp>
      <p:sp>
        <p:nvSpPr>
          <p:cNvPr id="4" name="TextBox 3">
            <a:extLst>
              <a:ext uri="{FF2B5EF4-FFF2-40B4-BE49-F238E27FC236}">
                <a16:creationId xmlns:a16="http://schemas.microsoft.com/office/drawing/2014/main" id="{850E7BA5-0C94-E7D5-98C6-B2561BEE53B6}"/>
              </a:ext>
            </a:extLst>
          </p:cNvPr>
          <p:cNvSpPr txBox="1"/>
          <p:nvPr/>
        </p:nvSpPr>
        <p:spPr>
          <a:xfrm>
            <a:off x="0" y="4681835"/>
            <a:ext cx="4267200" cy="461665"/>
          </a:xfrm>
          <a:prstGeom prst="rect">
            <a:avLst/>
          </a:prstGeom>
          <a:noFill/>
        </p:spPr>
        <p:txBody>
          <a:bodyPr wrap="square" rtlCol="0">
            <a:spAutoFit/>
          </a:bodyPr>
          <a:lstStyle/>
          <a:p>
            <a:r>
              <a:rPr lang="en-US" sz="1200" b="0" i="0" dirty="0">
                <a:solidFill>
                  <a:srgbClr val="212121"/>
                </a:solidFill>
                <a:effectLst/>
                <a:latin typeface="Open Sans" panose="020B0606030504020204" pitchFamily="34" charset="0"/>
                <a:ea typeface="Open Sans" panose="020B0606030504020204" pitchFamily="34" charset="0"/>
                <a:cs typeface="Open Sans" panose="020B0606030504020204" pitchFamily="34" charset="0"/>
              </a:rPr>
              <a:t>McDonnell AM, Dang CH. Basic review of the cytochrome p450 system. J Adv </a:t>
            </a:r>
            <a:r>
              <a:rPr lang="en-US" sz="1200" b="0" i="0" dirty="0" err="1">
                <a:solidFill>
                  <a:srgbClr val="212121"/>
                </a:solidFill>
                <a:effectLst/>
                <a:latin typeface="Open Sans" panose="020B0606030504020204" pitchFamily="34" charset="0"/>
                <a:ea typeface="Open Sans" panose="020B0606030504020204" pitchFamily="34" charset="0"/>
                <a:cs typeface="Open Sans" panose="020B0606030504020204" pitchFamily="34" charset="0"/>
              </a:rPr>
              <a:t>Pract</a:t>
            </a:r>
            <a:r>
              <a:rPr lang="en-US" sz="1200" b="0" i="0" dirty="0">
                <a:solidFill>
                  <a:srgbClr val="212121"/>
                </a:solidFill>
                <a:effectLst/>
                <a:latin typeface="Open Sans" panose="020B0606030504020204" pitchFamily="34" charset="0"/>
                <a:ea typeface="Open Sans" panose="020B0606030504020204" pitchFamily="34" charset="0"/>
                <a:cs typeface="Open Sans" panose="020B0606030504020204" pitchFamily="34" charset="0"/>
              </a:rPr>
              <a:t> Oncol. 2013 Jul;4(4):263-8</a:t>
            </a:r>
            <a:endParaRPr lang="en-US" sz="12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455179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3200400" y="2952750"/>
            <a:ext cx="5943600" cy="1600200"/>
          </a:xfrm>
        </p:spPr>
        <p:txBody>
          <a:bodyPr>
            <a:normAutofit/>
          </a:bodyPr>
          <a:lstStyle/>
          <a:p>
            <a:pPr algn="ctr"/>
            <a:r>
              <a:rPr lang="en-US" dirty="0"/>
              <a:t>Common Drug-Drug Interactions</a:t>
            </a:r>
          </a:p>
        </p:txBody>
      </p:sp>
    </p:spTree>
    <p:extLst>
      <p:ext uri="{BB962C8B-B14F-4D97-AF65-F5344CB8AC3E}">
        <p14:creationId xmlns:p14="http://schemas.microsoft.com/office/powerpoint/2010/main" val="3824404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04D84-B247-7189-9288-B936203F51A3}"/>
              </a:ext>
            </a:extLst>
          </p:cNvPr>
          <p:cNvSpPr>
            <a:spLocks noGrp="1"/>
          </p:cNvSpPr>
          <p:nvPr>
            <p:ph type="title"/>
          </p:nvPr>
        </p:nvSpPr>
        <p:spPr/>
        <p:txBody>
          <a:bodyPr/>
          <a:lstStyle/>
          <a:p>
            <a:r>
              <a:rPr lang="en-US" dirty="0"/>
              <a:t>Common Drug-Drug Interactions</a:t>
            </a:r>
          </a:p>
        </p:txBody>
      </p:sp>
      <p:sp>
        <p:nvSpPr>
          <p:cNvPr id="3" name="Content Placeholder 2">
            <a:extLst>
              <a:ext uri="{FF2B5EF4-FFF2-40B4-BE49-F238E27FC236}">
                <a16:creationId xmlns:a16="http://schemas.microsoft.com/office/drawing/2014/main" id="{E2165930-6AB3-8B00-1A41-2666DDB4E8B7}"/>
              </a:ext>
            </a:extLst>
          </p:cNvPr>
          <p:cNvSpPr>
            <a:spLocks noGrp="1"/>
          </p:cNvSpPr>
          <p:nvPr>
            <p:ph idx="1"/>
          </p:nvPr>
        </p:nvSpPr>
        <p:spPr/>
        <p:txBody>
          <a:bodyPr>
            <a:normAutofit fontScale="92500" lnSpcReduction="10000"/>
          </a:bodyPr>
          <a:lstStyle/>
          <a:p>
            <a:r>
              <a:rPr lang="en-US" dirty="0"/>
              <a:t>Statins</a:t>
            </a:r>
          </a:p>
          <a:p>
            <a:r>
              <a:rPr lang="en-US" dirty="0"/>
              <a:t>Acid-Suppressants</a:t>
            </a:r>
          </a:p>
          <a:p>
            <a:r>
              <a:rPr lang="en-US" dirty="0"/>
              <a:t>Anticonvulsants</a:t>
            </a:r>
          </a:p>
          <a:p>
            <a:r>
              <a:rPr lang="en-US" dirty="0"/>
              <a:t>Anticoagulants</a:t>
            </a:r>
          </a:p>
          <a:p>
            <a:r>
              <a:rPr lang="en-US" dirty="0"/>
              <a:t>Antiarrhythmics </a:t>
            </a:r>
          </a:p>
          <a:p>
            <a:r>
              <a:rPr lang="en-US" dirty="0"/>
              <a:t>HIV medications</a:t>
            </a:r>
          </a:p>
          <a:p>
            <a:r>
              <a:rPr lang="en-US" dirty="0"/>
              <a:t>TB medications</a:t>
            </a:r>
          </a:p>
          <a:p>
            <a:r>
              <a:rPr lang="en-US" dirty="0"/>
              <a:t>Ethinyl Estradiol containing medications </a:t>
            </a:r>
          </a:p>
          <a:p>
            <a:r>
              <a:rPr lang="en-US" dirty="0"/>
              <a:t>Pulmonary Hypertension medication</a:t>
            </a:r>
          </a:p>
          <a:p>
            <a:r>
              <a:rPr lang="en-US" dirty="0"/>
              <a:t>Herbal Supplements</a:t>
            </a:r>
          </a:p>
        </p:txBody>
      </p:sp>
      <p:sp>
        <p:nvSpPr>
          <p:cNvPr id="4" name="TextBox 3">
            <a:extLst>
              <a:ext uri="{FF2B5EF4-FFF2-40B4-BE49-F238E27FC236}">
                <a16:creationId xmlns:a16="http://schemas.microsoft.com/office/drawing/2014/main" id="{AC62B398-B20A-AEF7-39CF-C085177CAC41}"/>
              </a:ext>
            </a:extLst>
          </p:cNvPr>
          <p:cNvSpPr txBox="1"/>
          <p:nvPr/>
        </p:nvSpPr>
        <p:spPr>
          <a:xfrm>
            <a:off x="0" y="4866501"/>
            <a:ext cx="2930610" cy="276999"/>
          </a:xfrm>
          <a:prstGeom prst="rect">
            <a:avLst/>
          </a:prstGeom>
          <a:noFill/>
        </p:spPr>
        <p:txBody>
          <a:bodyPr wrap="none" rtlCol="0">
            <a:spAutoFit/>
          </a:bodyPr>
          <a:lstStyle/>
          <a:p>
            <a:r>
              <a:rPr lang="en-US" sz="1200" dirty="0"/>
              <a:t>AASLD/IDSA HCV Guidelines. Jan 2021.</a:t>
            </a:r>
          </a:p>
        </p:txBody>
      </p:sp>
    </p:spTree>
    <p:extLst>
      <p:ext uri="{BB962C8B-B14F-4D97-AF65-F5344CB8AC3E}">
        <p14:creationId xmlns:p14="http://schemas.microsoft.com/office/powerpoint/2010/main" val="910350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1D008-2EBA-B4D8-230C-B22913A834BC}"/>
              </a:ext>
            </a:extLst>
          </p:cNvPr>
          <p:cNvSpPr>
            <a:spLocks noGrp="1"/>
          </p:cNvSpPr>
          <p:nvPr>
            <p:ph type="title"/>
          </p:nvPr>
        </p:nvSpPr>
        <p:spPr/>
        <p:txBody>
          <a:bodyPr/>
          <a:lstStyle/>
          <a:p>
            <a:r>
              <a:rPr lang="en-US" dirty="0"/>
              <a:t>Statins</a:t>
            </a:r>
          </a:p>
        </p:txBody>
      </p:sp>
      <p:graphicFrame>
        <p:nvGraphicFramePr>
          <p:cNvPr id="4" name="Table 4">
            <a:extLst>
              <a:ext uri="{FF2B5EF4-FFF2-40B4-BE49-F238E27FC236}">
                <a16:creationId xmlns:a16="http://schemas.microsoft.com/office/drawing/2014/main" id="{F7B737BA-06E9-343B-9A99-7BBE0E0DE6AB}"/>
              </a:ext>
            </a:extLst>
          </p:cNvPr>
          <p:cNvGraphicFramePr>
            <a:graphicFrameLocks noGrp="1"/>
          </p:cNvGraphicFramePr>
          <p:nvPr>
            <p:extLst>
              <p:ext uri="{D42A27DB-BD31-4B8C-83A1-F6EECF244321}">
                <p14:modId xmlns:p14="http://schemas.microsoft.com/office/powerpoint/2010/main" val="82930224"/>
              </p:ext>
            </p:extLst>
          </p:nvPr>
        </p:nvGraphicFramePr>
        <p:xfrm>
          <a:off x="1485900" y="1233796"/>
          <a:ext cx="6172199" cy="2966720"/>
        </p:xfrm>
        <a:graphic>
          <a:graphicData uri="http://schemas.openxmlformats.org/drawingml/2006/table">
            <a:tbl>
              <a:tblPr firstRow="1" bandRow="1">
                <a:tableStyleId>{5C22544A-7EE6-4342-B048-85BDC9FD1C3A}</a:tableStyleId>
              </a:tblPr>
              <a:tblGrid>
                <a:gridCol w="1605134">
                  <a:extLst>
                    <a:ext uri="{9D8B030D-6E8A-4147-A177-3AD203B41FA5}">
                      <a16:colId xmlns:a16="http://schemas.microsoft.com/office/drawing/2014/main" val="544343843"/>
                    </a:ext>
                  </a:extLst>
                </a:gridCol>
                <a:gridCol w="1522355">
                  <a:extLst>
                    <a:ext uri="{9D8B030D-6E8A-4147-A177-3AD203B41FA5}">
                      <a16:colId xmlns:a16="http://schemas.microsoft.com/office/drawing/2014/main" val="936444219"/>
                    </a:ext>
                  </a:extLst>
                </a:gridCol>
                <a:gridCol w="1522355">
                  <a:extLst>
                    <a:ext uri="{9D8B030D-6E8A-4147-A177-3AD203B41FA5}">
                      <a16:colId xmlns:a16="http://schemas.microsoft.com/office/drawing/2014/main" val="2506659957"/>
                    </a:ext>
                  </a:extLst>
                </a:gridCol>
                <a:gridCol w="1522355">
                  <a:extLst>
                    <a:ext uri="{9D8B030D-6E8A-4147-A177-3AD203B41FA5}">
                      <a16:colId xmlns:a16="http://schemas.microsoft.com/office/drawing/2014/main" val="2317230458"/>
                    </a:ext>
                  </a:extLst>
                </a:gridCol>
              </a:tblGrid>
              <a:tr h="370840">
                <a:tc>
                  <a:txBody>
                    <a:bodyPr/>
                    <a:lstStyle/>
                    <a:p>
                      <a:pPr algn="ctr"/>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GLE/PIB</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SOF/VEL</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LDV/SOF</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3973889119"/>
                  </a:ext>
                </a:extLst>
              </a:tr>
              <a:tr h="370840">
                <a:tc>
                  <a:txBody>
                    <a:bodyPr/>
                    <a:lstStyle/>
                    <a:p>
                      <a:pPr algn="ctr"/>
                      <a:r>
                        <a:rPr lang="en-US" dirty="0"/>
                        <a:t>Atorvastatin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46493678"/>
                  </a:ext>
                </a:extLst>
              </a:tr>
              <a:tr h="370840">
                <a:tc>
                  <a:txBody>
                    <a:bodyPr/>
                    <a:lstStyle/>
                    <a:p>
                      <a:pPr algn="ctr"/>
                      <a:r>
                        <a:rPr lang="en-US" dirty="0"/>
                        <a:t>Rosuvastatin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r>
                        <a:rPr lang="en-US" dirty="0"/>
                        <a:t>Max 10 mg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dirty="0"/>
                        <a:t>Max 10 mg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931874208"/>
                  </a:ext>
                </a:extLst>
              </a:tr>
              <a:tr h="370840">
                <a:tc>
                  <a:txBody>
                    <a:bodyPr/>
                    <a:lstStyle/>
                    <a:p>
                      <a:pPr algn="ctr"/>
                      <a:r>
                        <a:rPr lang="en-US" dirty="0"/>
                        <a:t>Simvastatin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16257251"/>
                  </a:ext>
                </a:extLst>
              </a:tr>
              <a:tr h="370840">
                <a:tc>
                  <a:txBody>
                    <a:bodyPr/>
                    <a:lstStyle/>
                    <a:p>
                      <a:pPr algn="ctr"/>
                      <a:r>
                        <a:rPr lang="en-US" dirty="0"/>
                        <a:t>Pravastatin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r>
                        <a:rPr lang="en-US" dirty="0"/>
                        <a:t> dose 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2587833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Lovastatin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315031801"/>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Pitavastatin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17792695"/>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Fluvastatin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39457432"/>
                  </a:ext>
                </a:extLst>
              </a:tr>
            </a:tbl>
          </a:graphicData>
        </a:graphic>
      </p:graphicFrame>
      <p:cxnSp>
        <p:nvCxnSpPr>
          <p:cNvPr id="6" name="Straight Arrow Connector 5">
            <a:extLst>
              <a:ext uri="{FF2B5EF4-FFF2-40B4-BE49-F238E27FC236}">
                <a16:creationId xmlns:a16="http://schemas.microsoft.com/office/drawing/2014/main" id="{11B1F8A7-69F7-F1BD-6D93-6F374F25F8B9}"/>
              </a:ext>
            </a:extLst>
          </p:cNvPr>
          <p:cNvCxnSpPr>
            <a:cxnSpLocks/>
          </p:cNvCxnSpPr>
          <p:nvPr/>
        </p:nvCxnSpPr>
        <p:spPr>
          <a:xfrm>
            <a:off x="3276600" y="2647950"/>
            <a:ext cx="0" cy="2286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74007F7-3E59-4F10-C5D3-77F5885A479C}"/>
              </a:ext>
            </a:extLst>
          </p:cNvPr>
          <p:cNvSpPr txBox="1"/>
          <p:nvPr/>
        </p:nvSpPr>
        <p:spPr>
          <a:xfrm>
            <a:off x="0" y="4681835"/>
            <a:ext cx="3360174" cy="461665"/>
          </a:xfrm>
          <a:prstGeom prst="rect">
            <a:avLst/>
          </a:prstGeom>
          <a:noFill/>
        </p:spPr>
        <p:txBody>
          <a:bodyPr wrap="square" rtlCol="0">
            <a:spAutoFit/>
          </a:bodyPr>
          <a:lstStyle/>
          <a:p>
            <a:r>
              <a:rPr lang="en-US" sz="1200" dirty="0"/>
              <a:t>AASLD/IDSA HCV Guidelines. Jan 2021.</a:t>
            </a:r>
          </a:p>
          <a:p>
            <a:r>
              <a:rPr lang="en-US" sz="1200" dirty="0"/>
              <a:t>hep-druginteractions.org</a:t>
            </a:r>
          </a:p>
        </p:txBody>
      </p:sp>
    </p:spTree>
    <p:extLst>
      <p:ext uri="{BB962C8B-B14F-4D97-AF65-F5344CB8AC3E}">
        <p14:creationId xmlns:p14="http://schemas.microsoft.com/office/powerpoint/2010/main" val="32407795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96507-740B-0D72-3333-9B7D401A1066}"/>
              </a:ext>
            </a:extLst>
          </p:cNvPr>
          <p:cNvSpPr>
            <a:spLocks noGrp="1"/>
          </p:cNvSpPr>
          <p:nvPr>
            <p:ph type="title"/>
          </p:nvPr>
        </p:nvSpPr>
        <p:spPr/>
        <p:txBody>
          <a:bodyPr/>
          <a:lstStyle/>
          <a:p>
            <a:r>
              <a:rPr lang="en-US" dirty="0"/>
              <a:t>Acid Suppressants</a:t>
            </a:r>
          </a:p>
        </p:txBody>
      </p:sp>
      <p:graphicFrame>
        <p:nvGraphicFramePr>
          <p:cNvPr id="4" name="Table 4">
            <a:extLst>
              <a:ext uri="{FF2B5EF4-FFF2-40B4-BE49-F238E27FC236}">
                <a16:creationId xmlns:a16="http://schemas.microsoft.com/office/drawing/2014/main" id="{F1B5686E-E650-A708-D80A-A31C8D8B0C71}"/>
              </a:ext>
            </a:extLst>
          </p:cNvPr>
          <p:cNvGraphicFramePr>
            <a:graphicFrameLocks noGrp="1"/>
          </p:cNvGraphicFramePr>
          <p:nvPr>
            <p:ph idx="1"/>
            <p:extLst>
              <p:ext uri="{D42A27DB-BD31-4B8C-83A1-F6EECF244321}">
                <p14:modId xmlns:p14="http://schemas.microsoft.com/office/powerpoint/2010/main" val="2671938355"/>
              </p:ext>
            </p:extLst>
          </p:nvPr>
        </p:nvGraphicFramePr>
        <p:xfrm>
          <a:off x="190500" y="1164581"/>
          <a:ext cx="8763000" cy="3379470"/>
        </p:xfrm>
        <a:graphic>
          <a:graphicData uri="http://schemas.openxmlformats.org/drawingml/2006/table">
            <a:tbl>
              <a:tblPr firstRow="1" bandRow="1">
                <a:tableStyleId>{5C22544A-7EE6-4342-B048-85BDC9FD1C3A}</a:tableStyleId>
              </a:tblPr>
              <a:tblGrid>
                <a:gridCol w="2190750">
                  <a:extLst>
                    <a:ext uri="{9D8B030D-6E8A-4147-A177-3AD203B41FA5}">
                      <a16:colId xmlns:a16="http://schemas.microsoft.com/office/drawing/2014/main" val="534088632"/>
                    </a:ext>
                  </a:extLst>
                </a:gridCol>
                <a:gridCol w="2190750">
                  <a:extLst>
                    <a:ext uri="{9D8B030D-6E8A-4147-A177-3AD203B41FA5}">
                      <a16:colId xmlns:a16="http://schemas.microsoft.com/office/drawing/2014/main" val="1839475243"/>
                    </a:ext>
                  </a:extLst>
                </a:gridCol>
                <a:gridCol w="2190750">
                  <a:extLst>
                    <a:ext uri="{9D8B030D-6E8A-4147-A177-3AD203B41FA5}">
                      <a16:colId xmlns:a16="http://schemas.microsoft.com/office/drawing/2014/main" val="868684324"/>
                    </a:ext>
                  </a:extLst>
                </a:gridCol>
                <a:gridCol w="2190750">
                  <a:extLst>
                    <a:ext uri="{9D8B030D-6E8A-4147-A177-3AD203B41FA5}">
                      <a16:colId xmlns:a16="http://schemas.microsoft.com/office/drawing/2014/main" val="621957857"/>
                    </a:ext>
                  </a:extLst>
                </a:gridCol>
              </a:tblGrid>
              <a:tr h="381000">
                <a:tc>
                  <a:txBody>
                    <a:bodyPr/>
                    <a:lstStyle/>
                    <a:p>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GLE/PIB</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SOF/VEL</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LDV/SOF</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3510992455"/>
                  </a:ext>
                </a:extLst>
              </a:tr>
              <a:tr h="895350">
                <a:tc>
                  <a:txBody>
                    <a:bodyPr/>
                    <a:lstStyle/>
                    <a:p>
                      <a:pPr algn="ctr"/>
                      <a:r>
                        <a:rPr lang="en-US" dirty="0"/>
                        <a:t>Antacids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lang="en-US" dirty="0"/>
                        <a:t>Separate by 4 hours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dirty="0"/>
                        <a:t>Separate by 4 hours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930992494"/>
                  </a:ext>
                </a:extLst>
              </a:tr>
              <a:tr h="895350">
                <a:tc>
                  <a:txBody>
                    <a:bodyPr/>
                    <a:lstStyle/>
                    <a:p>
                      <a:pPr algn="ctr"/>
                      <a:r>
                        <a:rPr lang="en-US" dirty="0"/>
                        <a:t>H2RA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lang="en-US" dirty="0"/>
                        <a:t>Famotidine 40 mg at same time or 12 hours after DAA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dirty="0"/>
                        <a:t>Famotidine 40 mg at same time or 12 hours after DAA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21781824"/>
                  </a:ext>
                </a:extLst>
              </a:tr>
              <a:tr h="895350">
                <a:tc>
                  <a:txBody>
                    <a:bodyPr/>
                    <a:lstStyle/>
                    <a:p>
                      <a:pPr algn="ctr"/>
                      <a:r>
                        <a:rPr lang="en-US" dirty="0"/>
                        <a:t>PPI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*Omeprazole 20 mg at same time or dose equivalent*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dirty="0"/>
                        <a:t>Omeprazole 20 mg 4 hours after DAA + meal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US" dirty="0"/>
                        <a:t>Omeprazole 20 mg at same time or dose equivalent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46787676"/>
                  </a:ext>
                </a:extLst>
              </a:tr>
            </a:tbl>
          </a:graphicData>
        </a:graphic>
      </p:graphicFrame>
      <p:sp>
        <p:nvSpPr>
          <p:cNvPr id="6" name="TextBox 5">
            <a:extLst>
              <a:ext uri="{FF2B5EF4-FFF2-40B4-BE49-F238E27FC236}">
                <a16:creationId xmlns:a16="http://schemas.microsoft.com/office/drawing/2014/main" id="{D29CA704-B8F1-BFC2-353C-D2875F152235}"/>
              </a:ext>
            </a:extLst>
          </p:cNvPr>
          <p:cNvSpPr txBox="1"/>
          <p:nvPr/>
        </p:nvSpPr>
        <p:spPr>
          <a:xfrm>
            <a:off x="0" y="4681835"/>
            <a:ext cx="3360174" cy="461665"/>
          </a:xfrm>
          <a:prstGeom prst="rect">
            <a:avLst/>
          </a:prstGeom>
          <a:noFill/>
        </p:spPr>
        <p:txBody>
          <a:bodyPr wrap="square" rtlCol="0">
            <a:spAutoFit/>
          </a:bodyPr>
          <a:lstStyle/>
          <a:p>
            <a:r>
              <a:rPr lang="en-US" sz="1200" dirty="0"/>
              <a:t>AASLD/IDSA HCV Guidelines. Jan 2021.</a:t>
            </a:r>
          </a:p>
          <a:p>
            <a:r>
              <a:rPr lang="en-US" sz="1200" dirty="0"/>
              <a:t>hep-druginteractions.org</a:t>
            </a:r>
          </a:p>
        </p:txBody>
      </p:sp>
    </p:spTree>
    <p:extLst>
      <p:ext uri="{BB962C8B-B14F-4D97-AF65-F5344CB8AC3E}">
        <p14:creationId xmlns:p14="http://schemas.microsoft.com/office/powerpoint/2010/main" val="2082820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2E068-2D9A-7CB9-3ED0-C1080BD0B40C}"/>
              </a:ext>
            </a:extLst>
          </p:cNvPr>
          <p:cNvSpPr>
            <a:spLocks noGrp="1"/>
          </p:cNvSpPr>
          <p:nvPr>
            <p:ph type="title"/>
          </p:nvPr>
        </p:nvSpPr>
        <p:spPr/>
        <p:txBody>
          <a:bodyPr/>
          <a:lstStyle/>
          <a:p>
            <a:r>
              <a:rPr lang="en-US" dirty="0"/>
              <a:t>Anticonvulsants</a:t>
            </a:r>
          </a:p>
        </p:txBody>
      </p:sp>
      <p:graphicFrame>
        <p:nvGraphicFramePr>
          <p:cNvPr id="4" name="Table 4">
            <a:extLst>
              <a:ext uri="{FF2B5EF4-FFF2-40B4-BE49-F238E27FC236}">
                <a16:creationId xmlns:a16="http://schemas.microsoft.com/office/drawing/2014/main" id="{732CA299-A53C-84F0-50D3-1CC7966B1B6C}"/>
              </a:ext>
            </a:extLst>
          </p:cNvPr>
          <p:cNvGraphicFramePr>
            <a:graphicFrameLocks noGrp="1"/>
          </p:cNvGraphicFramePr>
          <p:nvPr>
            <p:extLst>
              <p:ext uri="{D42A27DB-BD31-4B8C-83A1-F6EECF244321}">
                <p14:modId xmlns:p14="http://schemas.microsoft.com/office/powerpoint/2010/main" val="208470685"/>
              </p:ext>
            </p:extLst>
          </p:nvPr>
        </p:nvGraphicFramePr>
        <p:xfrm>
          <a:off x="1104900" y="1048376"/>
          <a:ext cx="6934200" cy="3337560"/>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3185314571"/>
                    </a:ext>
                  </a:extLst>
                </a:gridCol>
                <a:gridCol w="1752600">
                  <a:extLst>
                    <a:ext uri="{9D8B030D-6E8A-4147-A177-3AD203B41FA5}">
                      <a16:colId xmlns:a16="http://schemas.microsoft.com/office/drawing/2014/main" val="3897451646"/>
                    </a:ext>
                  </a:extLst>
                </a:gridCol>
                <a:gridCol w="1676400">
                  <a:extLst>
                    <a:ext uri="{9D8B030D-6E8A-4147-A177-3AD203B41FA5}">
                      <a16:colId xmlns:a16="http://schemas.microsoft.com/office/drawing/2014/main" val="2701666126"/>
                    </a:ext>
                  </a:extLst>
                </a:gridCol>
                <a:gridCol w="1600200">
                  <a:extLst>
                    <a:ext uri="{9D8B030D-6E8A-4147-A177-3AD203B41FA5}">
                      <a16:colId xmlns:a16="http://schemas.microsoft.com/office/drawing/2014/main" val="1524346491"/>
                    </a:ext>
                  </a:extLst>
                </a:gridCol>
              </a:tblGrid>
              <a:tr h="370840">
                <a:tc>
                  <a:txBody>
                    <a:bodyPr/>
                    <a:lstStyle/>
                    <a:p>
                      <a:pPr algn="ctr"/>
                      <a:endParaRPr lang="en-US"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GLE/PIB</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SOF/VEL</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LDV/SOF</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1725653808"/>
                  </a:ext>
                </a:extLst>
              </a:tr>
              <a:tr h="370840">
                <a:tc>
                  <a:txBody>
                    <a:bodyPr/>
                    <a:lstStyle/>
                    <a:p>
                      <a:pPr algn="ctr"/>
                      <a:r>
                        <a:rPr lang="en-US" dirty="0"/>
                        <a:t>Amobarbital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820530604"/>
                  </a:ext>
                </a:extLst>
              </a:tr>
              <a:tr h="370840">
                <a:tc>
                  <a:txBody>
                    <a:bodyPr/>
                    <a:lstStyle/>
                    <a:p>
                      <a:pPr algn="ctr"/>
                      <a:r>
                        <a:rPr lang="en-US" dirty="0"/>
                        <a:t>Carbamazepine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483061707"/>
                  </a:ext>
                </a:extLst>
              </a:tr>
              <a:tr h="370840">
                <a:tc>
                  <a:txBody>
                    <a:bodyPr/>
                    <a:lstStyle/>
                    <a:p>
                      <a:pPr algn="ctr"/>
                      <a:r>
                        <a:rPr lang="en-US" dirty="0"/>
                        <a:t>Phenytoin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779049172"/>
                  </a:ext>
                </a:extLst>
              </a:tr>
              <a:tr h="370840">
                <a:tc>
                  <a:txBody>
                    <a:bodyPr/>
                    <a:lstStyle/>
                    <a:p>
                      <a:pPr algn="ctr"/>
                      <a:r>
                        <a:rPr lang="en-US" dirty="0"/>
                        <a:t>Phenobarbital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80091964"/>
                  </a:ext>
                </a:extLst>
              </a:tr>
              <a:tr h="370840">
                <a:tc>
                  <a:txBody>
                    <a:bodyPr/>
                    <a:lstStyle/>
                    <a:p>
                      <a:pPr algn="ctr"/>
                      <a:r>
                        <a:rPr lang="en-US" dirty="0"/>
                        <a:t>Primidone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861241036"/>
                  </a:ext>
                </a:extLst>
              </a:tr>
              <a:tr h="370840">
                <a:tc>
                  <a:txBody>
                    <a:bodyPr/>
                    <a:lstStyle/>
                    <a:p>
                      <a:pPr algn="ctr"/>
                      <a:r>
                        <a:rPr lang="en-US" dirty="0"/>
                        <a:t>Oxcarbazepine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521685090"/>
                  </a:ext>
                </a:extLst>
              </a:tr>
              <a:tr h="370840">
                <a:tc>
                  <a:txBody>
                    <a:bodyPr/>
                    <a:lstStyle/>
                    <a:p>
                      <a:pPr algn="ctr"/>
                      <a:r>
                        <a:rPr lang="en-US" dirty="0"/>
                        <a:t>Quetiapine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2247581564"/>
                  </a:ext>
                </a:extLst>
              </a:tr>
              <a:tr h="370840">
                <a:tc>
                  <a:txBody>
                    <a:bodyPr/>
                    <a:lstStyle/>
                    <a:p>
                      <a:pPr algn="ctr"/>
                      <a:r>
                        <a:rPr lang="en-US" dirty="0"/>
                        <a:t>Levetiracetam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4241884683"/>
                  </a:ext>
                </a:extLst>
              </a:tr>
            </a:tbl>
          </a:graphicData>
        </a:graphic>
      </p:graphicFrame>
      <p:sp>
        <p:nvSpPr>
          <p:cNvPr id="3" name="TextBox 2">
            <a:extLst>
              <a:ext uri="{FF2B5EF4-FFF2-40B4-BE49-F238E27FC236}">
                <a16:creationId xmlns:a16="http://schemas.microsoft.com/office/drawing/2014/main" id="{4EFB8490-57AE-3CBD-37DE-C3FFD014A585}"/>
              </a:ext>
            </a:extLst>
          </p:cNvPr>
          <p:cNvSpPr txBox="1"/>
          <p:nvPr/>
        </p:nvSpPr>
        <p:spPr>
          <a:xfrm>
            <a:off x="0" y="4681835"/>
            <a:ext cx="3360174" cy="461665"/>
          </a:xfrm>
          <a:prstGeom prst="rect">
            <a:avLst/>
          </a:prstGeom>
          <a:noFill/>
        </p:spPr>
        <p:txBody>
          <a:bodyPr wrap="square" rtlCol="0">
            <a:spAutoFit/>
          </a:bodyPr>
          <a:lstStyle/>
          <a:p>
            <a:r>
              <a:rPr lang="en-US" sz="1200" dirty="0"/>
              <a:t>AASLD/IDSA HCV Guidelines. Jan 2021.</a:t>
            </a:r>
          </a:p>
          <a:p>
            <a:r>
              <a:rPr lang="en-US" sz="1200" dirty="0"/>
              <a:t>hep-druginteractions.org</a:t>
            </a:r>
          </a:p>
        </p:txBody>
      </p:sp>
    </p:spTree>
    <p:extLst>
      <p:ext uri="{BB962C8B-B14F-4D97-AF65-F5344CB8AC3E}">
        <p14:creationId xmlns:p14="http://schemas.microsoft.com/office/powerpoint/2010/main" val="27436854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17D39-509C-513A-0AB1-081FF4A96B45}"/>
              </a:ext>
            </a:extLst>
          </p:cNvPr>
          <p:cNvSpPr>
            <a:spLocks noGrp="1"/>
          </p:cNvSpPr>
          <p:nvPr>
            <p:ph type="title"/>
          </p:nvPr>
        </p:nvSpPr>
        <p:spPr/>
        <p:txBody>
          <a:bodyPr/>
          <a:lstStyle/>
          <a:p>
            <a:r>
              <a:rPr lang="en-US" dirty="0"/>
              <a:t>Anticoagulants</a:t>
            </a:r>
          </a:p>
        </p:txBody>
      </p:sp>
      <p:graphicFrame>
        <p:nvGraphicFramePr>
          <p:cNvPr id="4" name="Table 4">
            <a:extLst>
              <a:ext uri="{FF2B5EF4-FFF2-40B4-BE49-F238E27FC236}">
                <a16:creationId xmlns:a16="http://schemas.microsoft.com/office/drawing/2014/main" id="{3D5A9D25-613A-3D9D-F8BD-2F03E4471CF7}"/>
              </a:ext>
            </a:extLst>
          </p:cNvPr>
          <p:cNvGraphicFramePr>
            <a:graphicFrameLocks noGrp="1"/>
          </p:cNvGraphicFramePr>
          <p:nvPr>
            <p:extLst>
              <p:ext uri="{D42A27DB-BD31-4B8C-83A1-F6EECF244321}">
                <p14:modId xmlns:p14="http://schemas.microsoft.com/office/powerpoint/2010/main" val="1014970218"/>
              </p:ext>
            </p:extLst>
          </p:nvPr>
        </p:nvGraphicFramePr>
        <p:xfrm>
          <a:off x="1104900" y="1287136"/>
          <a:ext cx="6934200" cy="2860040"/>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3185314571"/>
                    </a:ext>
                  </a:extLst>
                </a:gridCol>
                <a:gridCol w="1752600">
                  <a:extLst>
                    <a:ext uri="{9D8B030D-6E8A-4147-A177-3AD203B41FA5}">
                      <a16:colId xmlns:a16="http://schemas.microsoft.com/office/drawing/2014/main" val="3897451646"/>
                    </a:ext>
                  </a:extLst>
                </a:gridCol>
                <a:gridCol w="1676400">
                  <a:extLst>
                    <a:ext uri="{9D8B030D-6E8A-4147-A177-3AD203B41FA5}">
                      <a16:colId xmlns:a16="http://schemas.microsoft.com/office/drawing/2014/main" val="2701666126"/>
                    </a:ext>
                  </a:extLst>
                </a:gridCol>
                <a:gridCol w="1600200">
                  <a:extLst>
                    <a:ext uri="{9D8B030D-6E8A-4147-A177-3AD203B41FA5}">
                      <a16:colId xmlns:a16="http://schemas.microsoft.com/office/drawing/2014/main" val="1524346491"/>
                    </a:ext>
                  </a:extLst>
                </a:gridCol>
              </a:tblGrid>
              <a:tr h="0">
                <a:tc>
                  <a:txBody>
                    <a:bodyPr/>
                    <a:lstStyle/>
                    <a:p>
                      <a:pPr algn="ctr"/>
                      <a:endParaRPr lang="en-US"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GLE/PIB</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SOF/VEL</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LDV/SOF</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1725653808"/>
                  </a:ext>
                </a:extLst>
              </a:tr>
              <a:tr h="370840">
                <a:tc>
                  <a:txBody>
                    <a:bodyPr/>
                    <a:lstStyle/>
                    <a:p>
                      <a:pPr algn="ctr"/>
                      <a:r>
                        <a:rPr lang="en-US" dirty="0"/>
                        <a:t>Apixaban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20530604"/>
                  </a:ext>
                </a:extLst>
              </a:tr>
              <a:tr h="370840">
                <a:tc>
                  <a:txBody>
                    <a:bodyPr/>
                    <a:lstStyle/>
                    <a:p>
                      <a:pPr algn="ctr"/>
                      <a:r>
                        <a:rPr lang="en-US" dirty="0"/>
                        <a:t>Dabigatran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83061707"/>
                  </a:ext>
                </a:extLst>
              </a:tr>
              <a:tr h="370840">
                <a:tc>
                  <a:txBody>
                    <a:bodyPr/>
                    <a:lstStyle/>
                    <a:p>
                      <a:pPr algn="ctr"/>
                      <a:r>
                        <a:rPr lang="en-US" dirty="0"/>
                        <a:t>Edoxaban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Consider dose reduction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779049172"/>
                  </a:ext>
                </a:extLst>
              </a:tr>
              <a:tr h="370840">
                <a:tc>
                  <a:txBody>
                    <a:bodyPr/>
                    <a:lstStyle/>
                    <a:p>
                      <a:pPr algn="ctr"/>
                      <a:r>
                        <a:rPr lang="en-US" dirty="0"/>
                        <a:t>Rivaroxaban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80091964"/>
                  </a:ext>
                </a:extLst>
              </a:tr>
              <a:tr h="370840">
                <a:tc>
                  <a:txBody>
                    <a:bodyPr/>
                    <a:lstStyle/>
                    <a:p>
                      <a:pPr algn="ctr"/>
                      <a:r>
                        <a:rPr lang="en-US" dirty="0"/>
                        <a:t>Ticagrelor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861241036"/>
                  </a:ext>
                </a:extLst>
              </a:tr>
              <a:tr h="370840">
                <a:tc>
                  <a:txBody>
                    <a:bodyPr/>
                    <a:lstStyle/>
                    <a:p>
                      <a:pPr algn="ctr"/>
                      <a:r>
                        <a:rPr lang="en-US" dirty="0"/>
                        <a:t>Warfarin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r>
                        <a:rPr lang="en-US" dirty="0"/>
                        <a:t>Monitor INR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dirty="0"/>
                        <a:t>Monitor INR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dirty="0"/>
                        <a:t>Monitor INR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21685090"/>
                  </a:ext>
                </a:extLst>
              </a:tr>
            </a:tbl>
          </a:graphicData>
        </a:graphic>
      </p:graphicFrame>
      <p:sp>
        <p:nvSpPr>
          <p:cNvPr id="3" name="TextBox 2">
            <a:extLst>
              <a:ext uri="{FF2B5EF4-FFF2-40B4-BE49-F238E27FC236}">
                <a16:creationId xmlns:a16="http://schemas.microsoft.com/office/drawing/2014/main" id="{7FC0C946-F106-1392-DDA3-235F9AEDD339}"/>
              </a:ext>
            </a:extLst>
          </p:cNvPr>
          <p:cNvSpPr txBox="1"/>
          <p:nvPr/>
        </p:nvSpPr>
        <p:spPr>
          <a:xfrm>
            <a:off x="0" y="4681835"/>
            <a:ext cx="3360174" cy="461665"/>
          </a:xfrm>
          <a:prstGeom prst="rect">
            <a:avLst/>
          </a:prstGeom>
          <a:noFill/>
        </p:spPr>
        <p:txBody>
          <a:bodyPr wrap="square" rtlCol="0">
            <a:spAutoFit/>
          </a:bodyPr>
          <a:lstStyle/>
          <a:p>
            <a:r>
              <a:rPr lang="en-US" sz="1200" dirty="0"/>
              <a:t>AASLD/IDSA HCV Guidelines. Jan 2021.</a:t>
            </a:r>
          </a:p>
          <a:p>
            <a:r>
              <a:rPr lang="en-US" sz="1200" dirty="0"/>
              <a:t>hep-druginteractions.org</a:t>
            </a:r>
          </a:p>
        </p:txBody>
      </p:sp>
    </p:spTree>
    <p:extLst>
      <p:ext uri="{BB962C8B-B14F-4D97-AF65-F5344CB8AC3E}">
        <p14:creationId xmlns:p14="http://schemas.microsoft.com/office/powerpoint/2010/main" val="4090589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67D31-71AA-65EC-63AA-E9C5FAFFC60B}"/>
              </a:ext>
            </a:extLst>
          </p:cNvPr>
          <p:cNvSpPr>
            <a:spLocks noGrp="1"/>
          </p:cNvSpPr>
          <p:nvPr>
            <p:ph type="title"/>
          </p:nvPr>
        </p:nvSpPr>
        <p:spPr/>
        <p:txBody>
          <a:bodyPr/>
          <a:lstStyle/>
          <a:p>
            <a:r>
              <a:rPr lang="en-US" dirty="0"/>
              <a:t>ECHO Pause</a:t>
            </a:r>
          </a:p>
        </p:txBody>
      </p:sp>
      <p:sp>
        <p:nvSpPr>
          <p:cNvPr id="3" name="Content Placeholder 2">
            <a:extLst>
              <a:ext uri="{FF2B5EF4-FFF2-40B4-BE49-F238E27FC236}">
                <a16:creationId xmlns:a16="http://schemas.microsoft.com/office/drawing/2014/main" id="{6C1E4870-7BAE-85F5-3309-D80C8B5CE826}"/>
              </a:ext>
            </a:extLst>
          </p:cNvPr>
          <p:cNvSpPr>
            <a:spLocks noGrp="1"/>
          </p:cNvSpPr>
          <p:nvPr>
            <p:ph idx="1"/>
          </p:nvPr>
        </p:nvSpPr>
        <p:spPr/>
        <p:txBody>
          <a:bodyPr/>
          <a:lstStyle/>
          <a:p>
            <a:r>
              <a:rPr lang="en-US" dirty="0"/>
              <a:t>Scenery Slide from my trip to Banff National Park when I return, I will return on 6/15/23</a:t>
            </a:r>
          </a:p>
        </p:txBody>
      </p:sp>
    </p:spTree>
    <p:extLst>
      <p:ext uri="{BB962C8B-B14F-4D97-AF65-F5344CB8AC3E}">
        <p14:creationId xmlns:p14="http://schemas.microsoft.com/office/powerpoint/2010/main" val="12863442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39D1E-5484-3B80-D892-776D9C3BB57B}"/>
              </a:ext>
            </a:extLst>
          </p:cNvPr>
          <p:cNvSpPr>
            <a:spLocks noGrp="1"/>
          </p:cNvSpPr>
          <p:nvPr>
            <p:ph type="title"/>
          </p:nvPr>
        </p:nvSpPr>
        <p:spPr/>
        <p:txBody>
          <a:bodyPr/>
          <a:lstStyle/>
          <a:p>
            <a:r>
              <a:rPr lang="en-US" dirty="0"/>
              <a:t>Antiarrhythmics</a:t>
            </a:r>
          </a:p>
        </p:txBody>
      </p:sp>
      <p:graphicFrame>
        <p:nvGraphicFramePr>
          <p:cNvPr id="4" name="Table 4">
            <a:extLst>
              <a:ext uri="{FF2B5EF4-FFF2-40B4-BE49-F238E27FC236}">
                <a16:creationId xmlns:a16="http://schemas.microsoft.com/office/drawing/2014/main" id="{984CD91E-9886-A0A6-746D-46A4B5E2431B}"/>
              </a:ext>
            </a:extLst>
          </p:cNvPr>
          <p:cNvGraphicFramePr>
            <a:graphicFrameLocks noGrp="1"/>
          </p:cNvGraphicFramePr>
          <p:nvPr>
            <p:extLst>
              <p:ext uri="{D42A27DB-BD31-4B8C-83A1-F6EECF244321}">
                <p14:modId xmlns:p14="http://schemas.microsoft.com/office/powerpoint/2010/main" val="2019826069"/>
              </p:ext>
            </p:extLst>
          </p:nvPr>
        </p:nvGraphicFramePr>
        <p:xfrm>
          <a:off x="1295400" y="1790056"/>
          <a:ext cx="6553200" cy="1854200"/>
        </p:xfrm>
        <a:graphic>
          <a:graphicData uri="http://schemas.openxmlformats.org/drawingml/2006/table">
            <a:tbl>
              <a:tblPr firstRow="1" bandRow="1">
                <a:tableStyleId>{5C22544A-7EE6-4342-B048-85BDC9FD1C3A}</a:tableStyleId>
              </a:tblPr>
              <a:tblGrid>
                <a:gridCol w="1638300">
                  <a:extLst>
                    <a:ext uri="{9D8B030D-6E8A-4147-A177-3AD203B41FA5}">
                      <a16:colId xmlns:a16="http://schemas.microsoft.com/office/drawing/2014/main" val="2440311093"/>
                    </a:ext>
                  </a:extLst>
                </a:gridCol>
                <a:gridCol w="1638300">
                  <a:extLst>
                    <a:ext uri="{9D8B030D-6E8A-4147-A177-3AD203B41FA5}">
                      <a16:colId xmlns:a16="http://schemas.microsoft.com/office/drawing/2014/main" val="1763039675"/>
                    </a:ext>
                  </a:extLst>
                </a:gridCol>
                <a:gridCol w="1638300">
                  <a:extLst>
                    <a:ext uri="{9D8B030D-6E8A-4147-A177-3AD203B41FA5}">
                      <a16:colId xmlns:a16="http://schemas.microsoft.com/office/drawing/2014/main" val="4074723682"/>
                    </a:ext>
                  </a:extLst>
                </a:gridCol>
                <a:gridCol w="1638300">
                  <a:extLst>
                    <a:ext uri="{9D8B030D-6E8A-4147-A177-3AD203B41FA5}">
                      <a16:colId xmlns:a16="http://schemas.microsoft.com/office/drawing/2014/main" val="2835954803"/>
                    </a:ext>
                  </a:extLst>
                </a:gridCol>
              </a:tblGrid>
              <a:tr h="370840">
                <a:tc>
                  <a:txBody>
                    <a:bodyPr/>
                    <a:lstStyle/>
                    <a:p>
                      <a:pPr algn="ctr"/>
                      <a:endParaRPr lang="en-US"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GLE/PIB</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SOF/VEL</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LDV/SOF</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11931398"/>
                  </a:ext>
                </a:extLst>
              </a:tr>
              <a:tr h="370840">
                <a:tc>
                  <a:txBody>
                    <a:bodyPr/>
                    <a:lstStyle/>
                    <a:p>
                      <a:pPr algn="ctr"/>
                      <a:r>
                        <a:rPr lang="en-US" dirty="0"/>
                        <a:t>Amiodarone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F00"/>
                    </a:solidFill>
                  </a:tcPr>
                </a:tc>
                <a:extLst>
                  <a:ext uri="{0D108BD9-81ED-4DB2-BD59-A6C34878D82A}">
                    <a16:rowId xmlns:a16="http://schemas.microsoft.com/office/drawing/2014/main" val="2128914974"/>
                  </a:ext>
                </a:extLst>
              </a:tr>
              <a:tr h="370840">
                <a:tc>
                  <a:txBody>
                    <a:bodyPr/>
                    <a:lstStyle/>
                    <a:p>
                      <a:pPr algn="ctr"/>
                      <a:r>
                        <a:rPr lang="en-US" dirty="0"/>
                        <a:t>Dronedarone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F00"/>
                    </a:solidFill>
                  </a:tcPr>
                </a:tc>
                <a:extLst>
                  <a:ext uri="{0D108BD9-81ED-4DB2-BD59-A6C34878D82A}">
                    <a16:rowId xmlns:a16="http://schemas.microsoft.com/office/drawing/2014/main" val="2675811638"/>
                  </a:ext>
                </a:extLst>
              </a:tr>
              <a:tr h="370840">
                <a:tc>
                  <a:txBody>
                    <a:bodyPr/>
                    <a:lstStyle/>
                    <a:p>
                      <a:pPr algn="ctr"/>
                      <a:r>
                        <a:rPr lang="en-US" dirty="0"/>
                        <a:t>Digoxin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980611770"/>
                  </a:ext>
                </a:extLst>
              </a:tr>
              <a:tr h="370840">
                <a:tc>
                  <a:txBody>
                    <a:bodyPr/>
                    <a:lstStyle/>
                    <a:p>
                      <a:pPr algn="ctr"/>
                      <a:r>
                        <a:rPr lang="en-US" dirty="0"/>
                        <a:t>Quinidine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237764977"/>
                  </a:ext>
                </a:extLst>
              </a:tr>
            </a:tbl>
          </a:graphicData>
        </a:graphic>
      </p:graphicFrame>
      <p:sp>
        <p:nvSpPr>
          <p:cNvPr id="3" name="TextBox 2">
            <a:extLst>
              <a:ext uri="{FF2B5EF4-FFF2-40B4-BE49-F238E27FC236}">
                <a16:creationId xmlns:a16="http://schemas.microsoft.com/office/drawing/2014/main" id="{DE4738AD-E172-601F-D95F-A7B5A8A7C808}"/>
              </a:ext>
            </a:extLst>
          </p:cNvPr>
          <p:cNvSpPr txBox="1"/>
          <p:nvPr/>
        </p:nvSpPr>
        <p:spPr>
          <a:xfrm>
            <a:off x="0" y="4681835"/>
            <a:ext cx="3360174" cy="461665"/>
          </a:xfrm>
          <a:prstGeom prst="rect">
            <a:avLst/>
          </a:prstGeom>
          <a:noFill/>
        </p:spPr>
        <p:txBody>
          <a:bodyPr wrap="square" rtlCol="0">
            <a:spAutoFit/>
          </a:bodyPr>
          <a:lstStyle/>
          <a:p>
            <a:r>
              <a:rPr lang="en-US" sz="1200" dirty="0"/>
              <a:t>AASLD/IDSA HCV Guidelines. Jan 2021.</a:t>
            </a:r>
          </a:p>
          <a:p>
            <a:r>
              <a:rPr lang="en-US" sz="1200" dirty="0"/>
              <a:t>hep-druginteractions.org</a:t>
            </a:r>
          </a:p>
        </p:txBody>
      </p:sp>
    </p:spTree>
    <p:extLst>
      <p:ext uri="{BB962C8B-B14F-4D97-AF65-F5344CB8AC3E}">
        <p14:creationId xmlns:p14="http://schemas.microsoft.com/office/powerpoint/2010/main" val="20080233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C0BC5-EC92-A666-2387-21C4F6AD53DE}"/>
              </a:ext>
            </a:extLst>
          </p:cNvPr>
          <p:cNvSpPr>
            <a:spLocks noGrp="1"/>
          </p:cNvSpPr>
          <p:nvPr>
            <p:ph type="title"/>
          </p:nvPr>
        </p:nvSpPr>
        <p:spPr/>
        <p:txBody>
          <a:bodyPr/>
          <a:lstStyle/>
          <a:p>
            <a:r>
              <a:rPr lang="en-US" dirty="0"/>
              <a:t>HIV Medications</a:t>
            </a:r>
          </a:p>
        </p:txBody>
      </p:sp>
      <p:graphicFrame>
        <p:nvGraphicFramePr>
          <p:cNvPr id="4" name="Table 4">
            <a:extLst>
              <a:ext uri="{FF2B5EF4-FFF2-40B4-BE49-F238E27FC236}">
                <a16:creationId xmlns:a16="http://schemas.microsoft.com/office/drawing/2014/main" id="{ABC75318-6CB3-327D-AFC3-8C4575E365B8}"/>
              </a:ext>
            </a:extLst>
          </p:cNvPr>
          <p:cNvGraphicFramePr>
            <a:graphicFrameLocks noGrp="1"/>
          </p:cNvGraphicFramePr>
          <p:nvPr>
            <p:extLst>
              <p:ext uri="{D42A27DB-BD31-4B8C-83A1-F6EECF244321}">
                <p14:modId xmlns:p14="http://schemas.microsoft.com/office/powerpoint/2010/main" val="1383828798"/>
              </p:ext>
            </p:extLst>
          </p:nvPr>
        </p:nvGraphicFramePr>
        <p:xfrm>
          <a:off x="838200" y="1254116"/>
          <a:ext cx="7467600" cy="2926080"/>
        </p:xfrm>
        <a:graphic>
          <a:graphicData uri="http://schemas.openxmlformats.org/drawingml/2006/table">
            <a:tbl>
              <a:tblPr firstRow="1" bandRow="1">
                <a:tableStyleId>{5C22544A-7EE6-4342-B048-85BDC9FD1C3A}</a:tableStyleId>
              </a:tblPr>
              <a:tblGrid>
                <a:gridCol w="2446283">
                  <a:extLst>
                    <a:ext uri="{9D8B030D-6E8A-4147-A177-3AD203B41FA5}">
                      <a16:colId xmlns:a16="http://schemas.microsoft.com/office/drawing/2014/main" val="3185314571"/>
                    </a:ext>
                  </a:extLst>
                </a:gridCol>
                <a:gridCol w="1673772">
                  <a:extLst>
                    <a:ext uri="{9D8B030D-6E8A-4147-A177-3AD203B41FA5}">
                      <a16:colId xmlns:a16="http://schemas.microsoft.com/office/drawing/2014/main" val="3897451646"/>
                    </a:ext>
                  </a:extLst>
                </a:gridCol>
                <a:gridCol w="1802524">
                  <a:extLst>
                    <a:ext uri="{9D8B030D-6E8A-4147-A177-3AD203B41FA5}">
                      <a16:colId xmlns:a16="http://schemas.microsoft.com/office/drawing/2014/main" val="2701666126"/>
                    </a:ext>
                  </a:extLst>
                </a:gridCol>
                <a:gridCol w="1545021">
                  <a:extLst>
                    <a:ext uri="{9D8B030D-6E8A-4147-A177-3AD203B41FA5}">
                      <a16:colId xmlns:a16="http://schemas.microsoft.com/office/drawing/2014/main" val="1524346491"/>
                    </a:ext>
                  </a:extLst>
                </a:gridCol>
              </a:tblGrid>
              <a:tr h="0">
                <a:tc>
                  <a:txBody>
                    <a:bodyPr/>
                    <a:lstStyle/>
                    <a:p>
                      <a:pPr algn="ctr"/>
                      <a:endParaRPr lang="en-US"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GLE/PIB</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SOF/VEL</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LDV/SOF</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1725653808"/>
                  </a:ext>
                </a:extLst>
              </a:tr>
              <a:tr h="275705">
                <a:tc>
                  <a:txBody>
                    <a:bodyPr/>
                    <a:lstStyle/>
                    <a:p>
                      <a:pPr algn="ctr"/>
                      <a:r>
                        <a:rPr lang="en-US" dirty="0"/>
                        <a:t>Tenofovir-DF</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20530604"/>
                  </a:ext>
                </a:extLst>
              </a:tr>
              <a:tr h="275705">
                <a:tc>
                  <a:txBody>
                    <a:bodyPr/>
                    <a:lstStyle/>
                    <a:p>
                      <a:pPr algn="ctr"/>
                      <a:r>
                        <a:rPr lang="en-US" dirty="0"/>
                        <a:t>Tenofovir-AF</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483061707"/>
                  </a:ext>
                </a:extLst>
              </a:tr>
              <a:tr h="275705">
                <a:tc>
                  <a:txBody>
                    <a:bodyPr/>
                    <a:lstStyle/>
                    <a:p>
                      <a:pPr algn="ctr"/>
                      <a:r>
                        <a:rPr lang="en-US" dirty="0"/>
                        <a:t>Doravirine/Rilpivirine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3779049172"/>
                  </a:ext>
                </a:extLst>
              </a:tr>
              <a:tr h="275705">
                <a:tc>
                  <a:txBody>
                    <a:bodyPr/>
                    <a:lstStyle/>
                    <a:p>
                      <a:pPr algn="ctr"/>
                      <a:r>
                        <a:rPr lang="en-US" dirty="0"/>
                        <a:t>Efavirenz/Etravirine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80091964"/>
                  </a:ext>
                </a:extLst>
              </a:tr>
              <a:tr h="275705">
                <a:tc>
                  <a:txBody>
                    <a:bodyPr/>
                    <a:lstStyle/>
                    <a:p>
                      <a:pPr algn="ctr"/>
                      <a:r>
                        <a:rPr lang="en-US" dirty="0"/>
                        <a:t>Cobicistat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94741937"/>
                  </a:ext>
                </a:extLst>
              </a:tr>
              <a:tr h="27570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Protease Inhibitors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771111112"/>
                  </a:ext>
                </a:extLst>
              </a:tr>
              <a:tr h="27570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Integrase Inhibitors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3601836886"/>
                  </a:ext>
                </a:extLst>
              </a:tr>
            </a:tbl>
          </a:graphicData>
        </a:graphic>
      </p:graphicFrame>
      <p:sp>
        <p:nvSpPr>
          <p:cNvPr id="3" name="TextBox 2">
            <a:extLst>
              <a:ext uri="{FF2B5EF4-FFF2-40B4-BE49-F238E27FC236}">
                <a16:creationId xmlns:a16="http://schemas.microsoft.com/office/drawing/2014/main" id="{D5F5516E-1564-D85E-52E3-B8A1D77BCB2A}"/>
              </a:ext>
            </a:extLst>
          </p:cNvPr>
          <p:cNvSpPr txBox="1"/>
          <p:nvPr/>
        </p:nvSpPr>
        <p:spPr>
          <a:xfrm>
            <a:off x="0" y="4681835"/>
            <a:ext cx="3360174" cy="461665"/>
          </a:xfrm>
          <a:prstGeom prst="rect">
            <a:avLst/>
          </a:prstGeom>
          <a:noFill/>
        </p:spPr>
        <p:txBody>
          <a:bodyPr wrap="square" rtlCol="0">
            <a:spAutoFit/>
          </a:bodyPr>
          <a:lstStyle/>
          <a:p>
            <a:r>
              <a:rPr lang="en-US" sz="1200" dirty="0"/>
              <a:t>AASLD/IDSA HCV Guidelines. Jan 2021.</a:t>
            </a:r>
          </a:p>
          <a:p>
            <a:r>
              <a:rPr lang="en-US" sz="1200" dirty="0"/>
              <a:t>hep-druginteractions.org</a:t>
            </a:r>
          </a:p>
        </p:txBody>
      </p:sp>
    </p:spTree>
    <p:extLst>
      <p:ext uri="{BB962C8B-B14F-4D97-AF65-F5344CB8AC3E}">
        <p14:creationId xmlns:p14="http://schemas.microsoft.com/office/powerpoint/2010/main" val="3113414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85FFD-1F04-5C48-AC56-F0265E3BDC0A}"/>
              </a:ext>
            </a:extLst>
          </p:cNvPr>
          <p:cNvSpPr>
            <a:spLocks noGrp="1"/>
          </p:cNvSpPr>
          <p:nvPr>
            <p:ph type="title"/>
          </p:nvPr>
        </p:nvSpPr>
        <p:spPr/>
        <p:txBody>
          <a:bodyPr/>
          <a:lstStyle/>
          <a:p>
            <a:r>
              <a:rPr lang="en-US" dirty="0"/>
              <a:t>Disclosures</a:t>
            </a:r>
          </a:p>
        </p:txBody>
      </p:sp>
      <p:sp>
        <p:nvSpPr>
          <p:cNvPr id="11" name="Date Placeholder 10">
            <a:extLst>
              <a:ext uri="{FF2B5EF4-FFF2-40B4-BE49-F238E27FC236}">
                <a16:creationId xmlns:a16="http://schemas.microsoft.com/office/drawing/2014/main" id="{98B3C692-BF53-D946-BEDB-2E1B40FA2906}"/>
              </a:ext>
            </a:extLst>
          </p:cNvPr>
          <p:cNvSpPr>
            <a:spLocks noGrp="1"/>
          </p:cNvSpPr>
          <p:nvPr>
            <p:ph type="dt" sz="half" idx="2"/>
          </p:nvPr>
        </p:nvSpPr>
        <p:spPr/>
        <p:txBody>
          <a:bodyPr/>
          <a:lstStyle/>
          <a:p>
            <a:fld id="{33E5F16E-B800-3E48-BDCB-A7E906166C26}" type="datetime4">
              <a:rPr lang="en-US" smtClean="0"/>
              <a:pPr/>
              <a:t>August 2, 2023</a:t>
            </a:fld>
            <a:endParaRPr lang="en-US" dirty="0"/>
          </a:p>
        </p:txBody>
      </p:sp>
      <p:sp>
        <p:nvSpPr>
          <p:cNvPr id="3" name="Text Placeholder 5">
            <a:extLst>
              <a:ext uri="{FF2B5EF4-FFF2-40B4-BE49-F238E27FC236}">
                <a16:creationId xmlns:a16="http://schemas.microsoft.com/office/drawing/2014/main" id="{D4C98A9B-79FC-67A1-BFCE-9A3D718A1135}"/>
              </a:ext>
            </a:extLst>
          </p:cNvPr>
          <p:cNvSpPr txBox="1">
            <a:spLocks/>
          </p:cNvSpPr>
          <p:nvPr/>
        </p:nvSpPr>
        <p:spPr>
          <a:xfrm>
            <a:off x="275633" y="1355905"/>
            <a:ext cx="8592734" cy="3420181"/>
          </a:xfrm>
          <a:prstGeom prst="rect">
            <a:avLst/>
          </a:prstGeom>
        </p:spPr>
        <p:txBody>
          <a:bodyPr/>
          <a:lstStyle>
            <a:lvl1pPr marL="347477" indent="0" algn="l" defTabSz="1218915" rtl="0" eaLnBrk="1" latinLnBrk="0" hangingPunct="1">
              <a:spcBef>
                <a:spcPts val="0"/>
              </a:spcBef>
              <a:spcAft>
                <a:spcPts val="1200"/>
              </a:spcAft>
              <a:buClr>
                <a:schemeClr val="accent6"/>
              </a:buClr>
              <a:buFontTx/>
              <a:buNone/>
              <a:defRPr sz="2400" b="0" kern="1200">
                <a:solidFill>
                  <a:schemeClr val="tx1"/>
                </a:solidFill>
                <a:latin typeface="+mn-lt"/>
                <a:ea typeface="+mn-ea"/>
                <a:cs typeface="Arial" pitchFamily="34" charset="0"/>
              </a:defRPr>
            </a:lvl1pPr>
            <a:lvl2pPr marL="338334" indent="0" algn="l" defTabSz="1218915" rtl="0" eaLnBrk="1" latinLnBrk="0" hangingPunct="1">
              <a:spcBef>
                <a:spcPts val="0"/>
              </a:spcBef>
              <a:spcAft>
                <a:spcPts val="600"/>
              </a:spcAft>
              <a:buClr>
                <a:schemeClr val="accent6"/>
              </a:buClr>
              <a:buFontTx/>
              <a:buNone/>
              <a:defRPr sz="2199" kern="1200">
                <a:solidFill>
                  <a:schemeClr val="tx1"/>
                </a:solidFill>
                <a:latin typeface="+mn-lt"/>
                <a:ea typeface="+mn-ea"/>
                <a:cs typeface="Arial" pitchFamily="34" charset="0"/>
              </a:defRPr>
            </a:lvl2pPr>
            <a:lvl3pPr marL="676667" indent="0" algn="l" defTabSz="1218915" rtl="0" eaLnBrk="1" latinLnBrk="0" hangingPunct="1">
              <a:spcBef>
                <a:spcPts val="0"/>
              </a:spcBef>
              <a:spcAft>
                <a:spcPts val="600"/>
              </a:spcAft>
              <a:buClr>
                <a:schemeClr val="accent6"/>
              </a:buClr>
              <a:buFontTx/>
              <a:buNone/>
              <a:defRPr sz="2199" kern="1200">
                <a:solidFill>
                  <a:schemeClr val="tx1"/>
                </a:solidFill>
                <a:latin typeface="+mn-lt"/>
                <a:ea typeface="+mn-ea"/>
                <a:cs typeface="Arial" pitchFamily="34" charset="0"/>
              </a:defRPr>
            </a:lvl3pPr>
            <a:lvl4pPr marL="1133875" indent="0" algn="l" defTabSz="1218915" rtl="0" eaLnBrk="1" latinLnBrk="0" hangingPunct="1">
              <a:spcBef>
                <a:spcPts val="0"/>
              </a:spcBef>
              <a:spcAft>
                <a:spcPts val="600"/>
              </a:spcAft>
              <a:buClr>
                <a:schemeClr val="accent6"/>
              </a:buClr>
              <a:buFontTx/>
              <a:buNone/>
              <a:defRPr sz="2199" kern="1200">
                <a:solidFill>
                  <a:schemeClr val="tx1"/>
                </a:solidFill>
                <a:latin typeface="+mn-lt"/>
                <a:ea typeface="+mn-ea"/>
                <a:cs typeface="Arial" pitchFamily="34" charset="0"/>
              </a:defRPr>
            </a:lvl4pPr>
            <a:lvl5pPr marL="1481352" indent="0" algn="l" defTabSz="1218915" rtl="0" eaLnBrk="1" latinLnBrk="0" hangingPunct="1">
              <a:spcBef>
                <a:spcPts val="0"/>
              </a:spcBef>
              <a:spcAft>
                <a:spcPts val="600"/>
              </a:spcAft>
              <a:buClr>
                <a:schemeClr val="accent6"/>
              </a:buClr>
              <a:buSzPct val="100000"/>
              <a:buFontTx/>
              <a:buNone/>
              <a:defRPr sz="2199" kern="1200">
                <a:solidFill>
                  <a:schemeClr val="tx1"/>
                </a:solidFill>
                <a:latin typeface="+mn-lt"/>
                <a:ea typeface="+mn-ea"/>
                <a:cs typeface="Arial" pitchFamily="34" charset="0"/>
              </a:defRPr>
            </a:lvl5pPr>
            <a:lvl6pPr marL="3352018" indent="-304729" algn="l" defTabSz="1218915" rtl="0" eaLnBrk="1" latinLnBrk="0" hangingPunct="1">
              <a:spcBef>
                <a:spcPct val="20000"/>
              </a:spcBef>
              <a:buFont typeface="Arial" pitchFamily="34" charset="0"/>
              <a:buChar char="•"/>
              <a:defRPr sz="2666" kern="1200">
                <a:solidFill>
                  <a:schemeClr val="tx1"/>
                </a:solidFill>
                <a:latin typeface="+mn-lt"/>
                <a:ea typeface="+mn-ea"/>
                <a:cs typeface="+mn-cs"/>
              </a:defRPr>
            </a:lvl6pPr>
            <a:lvl7pPr marL="3961475" indent="-304729" algn="l" defTabSz="1218915" rtl="0" eaLnBrk="1" latinLnBrk="0" hangingPunct="1">
              <a:spcBef>
                <a:spcPct val="20000"/>
              </a:spcBef>
              <a:buFont typeface="Arial" pitchFamily="34" charset="0"/>
              <a:buChar char="•"/>
              <a:defRPr sz="2666" kern="1200">
                <a:solidFill>
                  <a:schemeClr val="tx1"/>
                </a:solidFill>
                <a:latin typeface="+mn-lt"/>
                <a:ea typeface="+mn-ea"/>
                <a:cs typeface="+mn-cs"/>
              </a:defRPr>
            </a:lvl7pPr>
            <a:lvl8pPr marL="4570933" indent="-304729" algn="l" defTabSz="1218915" rtl="0" eaLnBrk="1" latinLnBrk="0" hangingPunct="1">
              <a:spcBef>
                <a:spcPct val="20000"/>
              </a:spcBef>
              <a:buFont typeface="Arial" pitchFamily="34" charset="0"/>
              <a:buChar char="•"/>
              <a:defRPr sz="2666" kern="1200">
                <a:solidFill>
                  <a:schemeClr val="tx1"/>
                </a:solidFill>
                <a:latin typeface="+mn-lt"/>
                <a:ea typeface="+mn-ea"/>
                <a:cs typeface="+mn-cs"/>
              </a:defRPr>
            </a:lvl8pPr>
            <a:lvl9pPr marL="5180391" indent="-304729" algn="l" defTabSz="1218915" rtl="0" eaLnBrk="1" latinLnBrk="0" hangingPunct="1">
              <a:spcBef>
                <a:spcPct val="20000"/>
              </a:spcBef>
              <a:buFont typeface="Arial" pitchFamily="34" charset="0"/>
              <a:buChar char="•"/>
              <a:defRPr sz="2666" kern="1200">
                <a:solidFill>
                  <a:schemeClr val="tx1"/>
                </a:solidFill>
                <a:latin typeface="+mn-lt"/>
                <a:ea typeface="+mn-ea"/>
                <a:cs typeface="+mn-cs"/>
              </a:defRPr>
            </a:lvl9pPr>
          </a:lstStyle>
          <a:p>
            <a:pPr marL="342840" indent="-228560" defTabSz="914240">
              <a:spcBef>
                <a:spcPct val="20000"/>
              </a:spcBef>
              <a:spcAft>
                <a:spcPts val="0"/>
              </a:spcAft>
              <a:buClr>
                <a:srgbClr val="D6201A"/>
              </a:buClr>
              <a:buFont typeface="Wingdings" charset="2"/>
              <a:buChar char="§"/>
              <a:defRPr/>
            </a:pPr>
            <a:r>
              <a:rPr lang="en-US" sz="1350" i="1" dirty="0">
                <a:solidFill>
                  <a:srgbClr val="222222"/>
                </a:solidFill>
                <a:latin typeface="Arial"/>
              </a:rPr>
              <a:t>This program is supported by the Health Resources and Services Administration (HRSA) of the U.S. Department of Health and Human Services (HHS) under grant number U1OHA30535 as part of an award totaling $4.2m. The contents are those of the author(s) and do not necessarily represent the official views of, nor an endorsement, by HRSA, HHS, or the U.S. Government. For more information, please visit </a:t>
            </a:r>
            <a:r>
              <a:rPr lang="en-US" sz="1350" i="1" dirty="0" err="1">
                <a:solidFill>
                  <a:srgbClr val="222222"/>
                </a:solidFill>
                <a:latin typeface="Arial"/>
              </a:rPr>
              <a:t>HRSA.gov</a:t>
            </a:r>
            <a:r>
              <a:rPr lang="en-US" sz="1350" i="1" dirty="0">
                <a:solidFill>
                  <a:srgbClr val="222222"/>
                </a:solidFill>
                <a:latin typeface="Arial"/>
              </a:rPr>
              <a:t>.</a:t>
            </a:r>
          </a:p>
          <a:p>
            <a:pPr marL="114280" defTabSz="914240">
              <a:spcBef>
                <a:spcPct val="20000"/>
              </a:spcBef>
              <a:spcAft>
                <a:spcPts val="0"/>
              </a:spcAft>
              <a:buClr>
                <a:srgbClr val="D6201A"/>
              </a:buClr>
              <a:defRPr/>
            </a:pPr>
            <a:endParaRPr lang="en-US" sz="1350" i="1" dirty="0">
              <a:solidFill>
                <a:srgbClr val="222222"/>
              </a:solidFill>
              <a:latin typeface="Arial"/>
            </a:endParaRPr>
          </a:p>
          <a:p>
            <a:pPr marL="342840" indent="-228560" defTabSz="914240">
              <a:spcBef>
                <a:spcPct val="20000"/>
              </a:spcBef>
              <a:spcAft>
                <a:spcPts val="0"/>
              </a:spcAft>
              <a:buClr>
                <a:srgbClr val="D6201A"/>
              </a:buClr>
              <a:buFont typeface="Wingdings" charset="2"/>
              <a:buChar char="§"/>
              <a:defRPr/>
            </a:pPr>
            <a:r>
              <a:rPr lang="en-US" sz="1350" i="1" dirty="0">
                <a:solidFill>
                  <a:srgbClr val="222222"/>
                </a:solidFill>
                <a:latin typeface="Arial"/>
                <a:ea typeface="Calibri" panose="020F0502020204030204" pitchFamily="34" charset="0"/>
              </a:rPr>
              <a:t>“Funding for this presentation was made possible by cooperative agreement </a:t>
            </a:r>
            <a:r>
              <a:rPr lang="en-US" sz="1350" i="1" dirty="0">
                <a:solidFill>
                  <a:srgbClr val="222222"/>
                </a:solidFill>
                <a:latin typeface="Arial"/>
              </a:rPr>
              <a:t>U1OHA30535</a:t>
            </a:r>
            <a:r>
              <a:rPr lang="en-US" sz="1350" i="1" dirty="0">
                <a:solidFill>
                  <a:srgbClr val="222222"/>
                </a:solidFill>
                <a:latin typeface="Arial"/>
                <a:ea typeface="Calibri" panose="020F0502020204030204" pitchFamily="34" charset="0"/>
              </a:rPr>
              <a:t> from the Health Resources and Services Administration HIV/AIDS Bureau. The views expressed do not necessarily reflect the official policies of the Department of Health and Human Services nor does mention of trade names, commercial practices, or organizations imply endorsement by the U.S. Government. Any trade/brand names for products mentioned during this presentation are for training and identification purposes only.”</a:t>
            </a:r>
          </a:p>
          <a:p>
            <a:pPr marL="342840" indent="-228560" defTabSz="914240">
              <a:spcBef>
                <a:spcPct val="20000"/>
              </a:spcBef>
              <a:spcAft>
                <a:spcPts val="0"/>
              </a:spcAft>
              <a:buClr>
                <a:srgbClr val="D6201A"/>
              </a:buClr>
              <a:buFont typeface="Wingdings" charset="2"/>
              <a:buChar char="§"/>
              <a:defRPr/>
            </a:pPr>
            <a:endParaRPr lang="en-US" altLang="en-US" sz="1350" i="1" dirty="0">
              <a:solidFill>
                <a:srgbClr val="000000"/>
              </a:solidFill>
              <a:latin typeface="Calibri" panose="020F0502020204030204" pitchFamily="34" charset="0"/>
              <a:ea typeface="Calibri" panose="020F0502020204030204" pitchFamily="34" charset="0"/>
            </a:endParaRPr>
          </a:p>
          <a:p>
            <a:pPr marL="342840" indent="-228560" defTabSz="914240">
              <a:spcBef>
                <a:spcPct val="20000"/>
              </a:spcBef>
              <a:spcAft>
                <a:spcPts val="0"/>
              </a:spcAft>
              <a:buClr>
                <a:srgbClr val="D6201A"/>
              </a:buClr>
              <a:buFont typeface="Wingdings" charset="2"/>
              <a:buChar char="§"/>
              <a:defRPr/>
            </a:pPr>
            <a:r>
              <a:rPr lang="en-US" altLang="en-US" sz="1350" i="1" dirty="0">
                <a:solidFill>
                  <a:srgbClr val="000000"/>
                </a:solidFill>
                <a:latin typeface="Calibri" panose="020F0502020204030204" pitchFamily="34" charset="0"/>
                <a:ea typeface="Calibri" panose="020F0502020204030204" pitchFamily="34" charset="0"/>
              </a:rPr>
              <a:t>This content is owned by the AETC, and is protected by copyright laws.  Reproduction or distribution of the content without written permission of the sponsor is prohibited, and may result in legal action.</a:t>
            </a:r>
            <a:r>
              <a:rPr lang="en-US" altLang="en-US" sz="1350" i="1" dirty="0">
                <a:latin typeface="Calibri" panose="020F0502020204030204" pitchFamily="34" charset="0"/>
                <a:ea typeface="Calibri" panose="020F0502020204030204" pitchFamily="34" charset="0"/>
              </a:rPr>
              <a:t>  </a:t>
            </a:r>
            <a:endParaRPr lang="en-US" sz="1350" i="1" dirty="0">
              <a:solidFill>
                <a:srgbClr val="222222"/>
              </a:solidFill>
              <a:latin typeface="Arial"/>
              <a:ea typeface="Calibri" panose="020F0502020204030204" pitchFamily="34" charset="0"/>
            </a:endParaRPr>
          </a:p>
        </p:txBody>
      </p:sp>
    </p:spTree>
    <p:extLst>
      <p:ext uri="{BB962C8B-B14F-4D97-AF65-F5344CB8AC3E}">
        <p14:creationId xmlns:p14="http://schemas.microsoft.com/office/powerpoint/2010/main" val="3271617470"/>
      </p:ext>
    </p:extLst>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349D3-3379-D0CE-3395-E6B844982D49}"/>
              </a:ext>
            </a:extLst>
          </p:cNvPr>
          <p:cNvSpPr>
            <a:spLocks noGrp="1"/>
          </p:cNvSpPr>
          <p:nvPr>
            <p:ph type="title"/>
          </p:nvPr>
        </p:nvSpPr>
        <p:spPr/>
        <p:txBody>
          <a:bodyPr/>
          <a:lstStyle/>
          <a:p>
            <a:r>
              <a:rPr lang="en-US" dirty="0"/>
              <a:t>TB Medications</a:t>
            </a:r>
          </a:p>
        </p:txBody>
      </p:sp>
      <p:graphicFrame>
        <p:nvGraphicFramePr>
          <p:cNvPr id="5" name="Table 4">
            <a:extLst>
              <a:ext uri="{FF2B5EF4-FFF2-40B4-BE49-F238E27FC236}">
                <a16:creationId xmlns:a16="http://schemas.microsoft.com/office/drawing/2014/main" id="{792C1BFA-5DB8-9B1D-5FF7-5322D737BE8E}"/>
              </a:ext>
            </a:extLst>
          </p:cNvPr>
          <p:cNvGraphicFramePr>
            <a:graphicFrameLocks noGrp="1"/>
          </p:cNvGraphicFramePr>
          <p:nvPr>
            <p:extLst>
              <p:ext uri="{D42A27DB-BD31-4B8C-83A1-F6EECF244321}">
                <p14:modId xmlns:p14="http://schemas.microsoft.com/office/powerpoint/2010/main" val="4061285388"/>
              </p:ext>
            </p:extLst>
          </p:nvPr>
        </p:nvGraphicFramePr>
        <p:xfrm>
          <a:off x="1104900" y="1421756"/>
          <a:ext cx="6934200" cy="2590800"/>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3185314571"/>
                    </a:ext>
                  </a:extLst>
                </a:gridCol>
                <a:gridCol w="1752600">
                  <a:extLst>
                    <a:ext uri="{9D8B030D-6E8A-4147-A177-3AD203B41FA5}">
                      <a16:colId xmlns:a16="http://schemas.microsoft.com/office/drawing/2014/main" val="3897451646"/>
                    </a:ext>
                  </a:extLst>
                </a:gridCol>
                <a:gridCol w="1676400">
                  <a:extLst>
                    <a:ext uri="{9D8B030D-6E8A-4147-A177-3AD203B41FA5}">
                      <a16:colId xmlns:a16="http://schemas.microsoft.com/office/drawing/2014/main" val="2701666126"/>
                    </a:ext>
                  </a:extLst>
                </a:gridCol>
                <a:gridCol w="1600200">
                  <a:extLst>
                    <a:ext uri="{9D8B030D-6E8A-4147-A177-3AD203B41FA5}">
                      <a16:colId xmlns:a16="http://schemas.microsoft.com/office/drawing/2014/main" val="1524346491"/>
                    </a:ext>
                  </a:extLst>
                </a:gridCol>
              </a:tblGrid>
              <a:tr h="0">
                <a:tc>
                  <a:txBody>
                    <a:bodyPr/>
                    <a:lstStyle/>
                    <a:p>
                      <a:pPr algn="ctr"/>
                      <a:endParaRPr lang="en-US"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GLE/PIB</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SOF/VEL</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LDV/SOF</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1725653808"/>
                  </a:ext>
                </a:extLst>
              </a:tr>
              <a:tr h="370840">
                <a:tc>
                  <a:txBody>
                    <a:bodyPr/>
                    <a:lstStyle/>
                    <a:p>
                      <a:pPr algn="ctr"/>
                      <a:r>
                        <a:rPr lang="en-US" dirty="0"/>
                        <a:t>Isoniazid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20530604"/>
                  </a:ext>
                </a:extLst>
              </a:tr>
              <a:tr h="370840">
                <a:tc>
                  <a:txBody>
                    <a:bodyPr/>
                    <a:lstStyle/>
                    <a:p>
                      <a:pPr algn="ctr"/>
                      <a:r>
                        <a:rPr lang="en-US" dirty="0"/>
                        <a:t>Ethambutol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483061707"/>
                  </a:ext>
                </a:extLst>
              </a:tr>
              <a:tr h="370840">
                <a:tc>
                  <a:txBody>
                    <a:bodyPr/>
                    <a:lstStyle/>
                    <a:p>
                      <a:pPr algn="ctr"/>
                      <a:r>
                        <a:rPr lang="en-US" dirty="0"/>
                        <a:t>Pyrazinamide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3779049172"/>
                  </a:ext>
                </a:extLst>
              </a:tr>
              <a:tr h="370840">
                <a:tc>
                  <a:txBody>
                    <a:bodyPr/>
                    <a:lstStyle/>
                    <a:p>
                      <a:pPr algn="ctr"/>
                      <a:r>
                        <a:rPr lang="en-US" dirty="0"/>
                        <a:t>Rifampin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080091964"/>
                  </a:ext>
                </a:extLst>
              </a:tr>
              <a:tr h="370840">
                <a:tc>
                  <a:txBody>
                    <a:bodyPr/>
                    <a:lstStyle/>
                    <a:p>
                      <a:pPr algn="ctr"/>
                      <a:r>
                        <a:rPr lang="en-US" dirty="0"/>
                        <a:t>Rifabutin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61241036"/>
                  </a:ext>
                </a:extLst>
              </a:tr>
              <a:tr h="370840">
                <a:tc>
                  <a:txBody>
                    <a:bodyPr/>
                    <a:lstStyle/>
                    <a:p>
                      <a:pPr algn="ctr"/>
                      <a:r>
                        <a:rPr lang="en-US" dirty="0"/>
                        <a:t>Rifapentine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21685090"/>
                  </a:ext>
                </a:extLst>
              </a:tr>
            </a:tbl>
          </a:graphicData>
        </a:graphic>
      </p:graphicFrame>
      <p:sp>
        <p:nvSpPr>
          <p:cNvPr id="3" name="TextBox 2">
            <a:extLst>
              <a:ext uri="{FF2B5EF4-FFF2-40B4-BE49-F238E27FC236}">
                <a16:creationId xmlns:a16="http://schemas.microsoft.com/office/drawing/2014/main" id="{2B5321B5-7EC1-DEF7-E7AC-8D5E5848230C}"/>
              </a:ext>
            </a:extLst>
          </p:cNvPr>
          <p:cNvSpPr txBox="1"/>
          <p:nvPr/>
        </p:nvSpPr>
        <p:spPr>
          <a:xfrm>
            <a:off x="0" y="4681835"/>
            <a:ext cx="3360174" cy="461665"/>
          </a:xfrm>
          <a:prstGeom prst="rect">
            <a:avLst/>
          </a:prstGeom>
          <a:noFill/>
        </p:spPr>
        <p:txBody>
          <a:bodyPr wrap="square" rtlCol="0">
            <a:spAutoFit/>
          </a:bodyPr>
          <a:lstStyle/>
          <a:p>
            <a:r>
              <a:rPr lang="en-US" sz="1200" dirty="0"/>
              <a:t>AASLD/IDSA HCV Guidelines. Jan 2021.</a:t>
            </a:r>
          </a:p>
          <a:p>
            <a:r>
              <a:rPr lang="en-US" sz="1200" dirty="0"/>
              <a:t>hep-druginteractions.org</a:t>
            </a:r>
          </a:p>
        </p:txBody>
      </p:sp>
    </p:spTree>
    <p:extLst>
      <p:ext uri="{BB962C8B-B14F-4D97-AF65-F5344CB8AC3E}">
        <p14:creationId xmlns:p14="http://schemas.microsoft.com/office/powerpoint/2010/main" val="20515804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80305-3FC5-9648-053C-9480ECB56942}"/>
              </a:ext>
            </a:extLst>
          </p:cNvPr>
          <p:cNvSpPr>
            <a:spLocks noGrp="1"/>
          </p:cNvSpPr>
          <p:nvPr>
            <p:ph type="title"/>
          </p:nvPr>
        </p:nvSpPr>
        <p:spPr/>
        <p:txBody>
          <a:bodyPr/>
          <a:lstStyle/>
          <a:p>
            <a:r>
              <a:rPr lang="en-US" dirty="0"/>
              <a:t>Other Drug-Drug Interactions</a:t>
            </a:r>
          </a:p>
        </p:txBody>
      </p:sp>
      <p:graphicFrame>
        <p:nvGraphicFramePr>
          <p:cNvPr id="4" name="Table 4">
            <a:extLst>
              <a:ext uri="{FF2B5EF4-FFF2-40B4-BE49-F238E27FC236}">
                <a16:creationId xmlns:a16="http://schemas.microsoft.com/office/drawing/2014/main" id="{E5A66E55-1C61-5EC9-3E86-FC9E3DDC1256}"/>
              </a:ext>
            </a:extLst>
          </p:cNvPr>
          <p:cNvGraphicFramePr>
            <a:graphicFrameLocks noGrp="1"/>
          </p:cNvGraphicFramePr>
          <p:nvPr>
            <p:extLst>
              <p:ext uri="{D42A27DB-BD31-4B8C-83A1-F6EECF244321}">
                <p14:modId xmlns:p14="http://schemas.microsoft.com/office/powerpoint/2010/main" val="150371780"/>
              </p:ext>
            </p:extLst>
          </p:nvPr>
        </p:nvGraphicFramePr>
        <p:xfrm>
          <a:off x="990598" y="942322"/>
          <a:ext cx="7162801" cy="1828800"/>
        </p:xfrm>
        <a:graphic>
          <a:graphicData uri="http://schemas.openxmlformats.org/drawingml/2006/table">
            <a:tbl>
              <a:tblPr firstRow="1" bandRow="1">
                <a:tableStyleId>{5C22544A-7EE6-4342-B048-85BDC9FD1C3A}</a:tableStyleId>
              </a:tblPr>
              <a:tblGrid>
                <a:gridCol w="3276601">
                  <a:extLst>
                    <a:ext uri="{9D8B030D-6E8A-4147-A177-3AD203B41FA5}">
                      <a16:colId xmlns:a16="http://schemas.microsoft.com/office/drawing/2014/main" val="3185314571"/>
                    </a:ext>
                  </a:extLst>
                </a:gridCol>
                <a:gridCol w="1295400">
                  <a:extLst>
                    <a:ext uri="{9D8B030D-6E8A-4147-A177-3AD203B41FA5}">
                      <a16:colId xmlns:a16="http://schemas.microsoft.com/office/drawing/2014/main" val="3897451646"/>
                    </a:ext>
                  </a:extLst>
                </a:gridCol>
                <a:gridCol w="1295400">
                  <a:extLst>
                    <a:ext uri="{9D8B030D-6E8A-4147-A177-3AD203B41FA5}">
                      <a16:colId xmlns:a16="http://schemas.microsoft.com/office/drawing/2014/main" val="2701666126"/>
                    </a:ext>
                  </a:extLst>
                </a:gridCol>
                <a:gridCol w="1295400">
                  <a:extLst>
                    <a:ext uri="{9D8B030D-6E8A-4147-A177-3AD203B41FA5}">
                      <a16:colId xmlns:a16="http://schemas.microsoft.com/office/drawing/2014/main" val="1524346491"/>
                    </a:ext>
                  </a:extLst>
                </a:gridCol>
              </a:tblGrid>
              <a:tr h="0">
                <a:tc>
                  <a:txBody>
                    <a:bodyPr/>
                    <a:lstStyle/>
                    <a:p>
                      <a:pPr algn="ctr"/>
                      <a:endParaRPr lang="en-US"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GLE/PIB</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SOF/VEL</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dirty="0"/>
                        <a:t>LDV/SOF</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1725653808"/>
                  </a:ext>
                </a:extLst>
              </a:tr>
              <a:tr h="275705">
                <a:tc>
                  <a:txBody>
                    <a:bodyPr/>
                    <a:lstStyle/>
                    <a:p>
                      <a:pPr algn="ctr"/>
                      <a:r>
                        <a:rPr lang="en-US" dirty="0"/>
                        <a:t>Ethinyl Estradiol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820530604"/>
                  </a:ext>
                </a:extLst>
              </a:tr>
              <a:tr h="275705">
                <a:tc>
                  <a:txBody>
                    <a:bodyPr/>
                    <a:lstStyle/>
                    <a:p>
                      <a:pPr algn="ctr"/>
                      <a:r>
                        <a:rPr lang="en-US" dirty="0"/>
                        <a:t>Bosentan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483061707"/>
                  </a:ext>
                </a:extLst>
              </a:tr>
              <a:tr h="275705">
                <a:tc>
                  <a:txBody>
                    <a:bodyPr/>
                    <a:lstStyle/>
                    <a:p>
                      <a:pPr algn="ctr"/>
                      <a:r>
                        <a:rPr lang="en-US" dirty="0"/>
                        <a:t>Cyclosporine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3779049172"/>
                  </a:ext>
                </a:extLst>
              </a:tr>
              <a:tr h="275705">
                <a:tc>
                  <a:txBody>
                    <a:bodyPr/>
                    <a:lstStyle/>
                    <a:p>
                      <a:pPr algn="ctr"/>
                      <a:r>
                        <a:rPr lang="en-US" dirty="0"/>
                        <a:t>St. John’s Wort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080091964"/>
                  </a:ext>
                </a:extLst>
              </a:tr>
            </a:tbl>
          </a:graphicData>
        </a:graphic>
      </p:graphicFrame>
      <p:sp>
        <p:nvSpPr>
          <p:cNvPr id="3" name="TextBox 2">
            <a:extLst>
              <a:ext uri="{FF2B5EF4-FFF2-40B4-BE49-F238E27FC236}">
                <a16:creationId xmlns:a16="http://schemas.microsoft.com/office/drawing/2014/main" id="{C377C657-9460-31C7-5FC2-C6C62FC498CD}"/>
              </a:ext>
            </a:extLst>
          </p:cNvPr>
          <p:cNvSpPr txBox="1"/>
          <p:nvPr/>
        </p:nvSpPr>
        <p:spPr>
          <a:xfrm>
            <a:off x="0" y="4681835"/>
            <a:ext cx="3360174" cy="461665"/>
          </a:xfrm>
          <a:prstGeom prst="rect">
            <a:avLst/>
          </a:prstGeom>
          <a:noFill/>
        </p:spPr>
        <p:txBody>
          <a:bodyPr wrap="square" rtlCol="0">
            <a:spAutoFit/>
          </a:bodyPr>
          <a:lstStyle/>
          <a:p>
            <a:r>
              <a:rPr lang="en-US" sz="1200" dirty="0"/>
              <a:t>AASLD/IDSA HCV Guidelines. Jan 2021.</a:t>
            </a:r>
          </a:p>
          <a:p>
            <a:r>
              <a:rPr lang="en-US" sz="1200" dirty="0"/>
              <a:t>hep-druginteractions.org</a:t>
            </a:r>
          </a:p>
        </p:txBody>
      </p:sp>
      <p:graphicFrame>
        <p:nvGraphicFramePr>
          <p:cNvPr id="5" name="Table 4"/>
          <p:cNvGraphicFramePr>
            <a:graphicFrameLocks noGrp="1"/>
          </p:cNvGraphicFramePr>
          <p:nvPr>
            <p:extLst>
              <p:ext uri="{D42A27DB-BD31-4B8C-83A1-F6EECF244321}">
                <p14:modId xmlns:p14="http://schemas.microsoft.com/office/powerpoint/2010/main" val="879055221"/>
              </p:ext>
            </p:extLst>
          </p:nvPr>
        </p:nvGraphicFramePr>
        <p:xfrm>
          <a:off x="990597" y="2962937"/>
          <a:ext cx="7162801" cy="1468093"/>
        </p:xfrm>
        <a:graphic>
          <a:graphicData uri="http://schemas.openxmlformats.org/drawingml/2006/table">
            <a:tbl>
              <a:tblPr firstRow="1" bandRow="1">
                <a:tableStyleId>{5C22544A-7EE6-4342-B048-85BDC9FD1C3A}</a:tableStyleId>
              </a:tblPr>
              <a:tblGrid>
                <a:gridCol w="3276601">
                  <a:extLst>
                    <a:ext uri="{9D8B030D-6E8A-4147-A177-3AD203B41FA5}">
                      <a16:colId xmlns:a16="http://schemas.microsoft.com/office/drawing/2014/main" val="3119426851"/>
                    </a:ext>
                  </a:extLst>
                </a:gridCol>
                <a:gridCol w="1295400">
                  <a:extLst>
                    <a:ext uri="{9D8B030D-6E8A-4147-A177-3AD203B41FA5}">
                      <a16:colId xmlns:a16="http://schemas.microsoft.com/office/drawing/2014/main" val="1822959642"/>
                    </a:ext>
                  </a:extLst>
                </a:gridCol>
                <a:gridCol w="1295400">
                  <a:extLst>
                    <a:ext uri="{9D8B030D-6E8A-4147-A177-3AD203B41FA5}">
                      <a16:colId xmlns:a16="http://schemas.microsoft.com/office/drawing/2014/main" val="3797837849"/>
                    </a:ext>
                  </a:extLst>
                </a:gridCol>
                <a:gridCol w="1295400">
                  <a:extLst>
                    <a:ext uri="{9D8B030D-6E8A-4147-A177-3AD203B41FA5}">
                      <a16:colId xmlns:a16="http://schemas.microsoft.com/office/drawing/2014/main" val="583134178"/>
                    </a:ext>
                  </a:extLst>
                </a:gridCol>
              </a:tblGrid>
              <a:tr h="370813">
                <a:tc>
                  <a:txBody>
                    <a:bodyPr/>
                    <a:lstStyle/>
                    <a:p>
                      <a:pPr algn="ctr"/>
                      <a:r>
                        <a:rPr lang="en-US" b="0" dirty="0">
                          <a:solidFill>
                            <a:schemeClr val="tx1"/>
                          </a:solidFill>
                        </a:rPr>
                        <a:t>Cancer Medications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0118807"/>
                  </a:ext>
                </a:extLst>
              </a:tr>
              <a:tr h="27570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Diabetes Medications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853841990"/>
                  </a:ext>
                </a:extLst>
              </a:tr>
              <a:tr h="27570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Hypertension Medications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78005318"/>
                  </a:ext>
                </a:extLst>
              </a:tr>
              <a:tr h="27570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Mental Health Medications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FFF"/>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38600106"/>
                  </a:ext>
                </a:extLst>
              </a:tr>
            </a:tbl>
          </a:graphicData>
        </a:graphic>
      </p:graphicFrame>
    </p:spTree>
    <p:extLst>
      <p:ext uri="{BB962C8B-B14F-4D97-AF65-F5344CB8AC3E}">
        <p14:creationId xmlns:p14="http://schemas.microsoft.com/office/powerpoint/2010/main" val="3321776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42B02-0949-11CC-7266-4AF55C8D35EE}"/>
              </a:ext>
            </a:extLst>
          </p:cNvPr>
          <p:cNvSpPr>
            <a:spLocks noGrp="1"/>
          </p:cNvSpPr>
          <p:nvPr>
            <p:ph type="title"/>
          </p:nvPr>
        </p:nvSpPr>
        <p:spPr/>
        <p:txBody>
          <a:bodyPr/>
          <a:lstStyle/>
          <a:p>
            <a:r>
              <a:rPr lang="en-US" dirty="0"/>
              <a:t>Drug Interaction Follow Up</a:t>
            </a:r>
          </a:p>
        </p:txBody>
      </p:sp>
      <p:sp>
        <p:nvSpPr>
          <p:cNvPr id="3" name="Content Placeholder 2">
            <a:extLst>
              <a:ext uri="{FF2B5EF4-FFF2-40B4-BE49-F238E27FC236}">
                <a16:creationId xmlns:a16="http://schemas.microsoft.com/office/drawing/2014/main" id="{2187CE10-86BA-DD1E-AA32-7DCA1AFDBC1E}"/>
              </a:ext>
            </a:extLst>
          </p:cNvPr>
          <p:cNvSpPr>
            <a:spLocks noGrp="1"/>
          </p:cNvSpPr>
          <p:nvPr>
            <p:ph idx="1"/>
          </p:nvPr>
        </p:nvSpPr>
        <p:spPr/>
        <p:txBody>
          <a:bodyPr/>
          <a:lstStyle/>
          <a:p>
            <a:r>
              <a:rPr lang="en-US" dirty="0"/>
              <a:t>Not sure how to handle a drug interaction</a:t>
            </a:r>
          </a:p>
          <a:p>
            <a:pPr lvl="1"/>
            <a:r>
              <a:rPr lang="en-US" dirty="0"/>
              <a:t>Reach out and ask a pharmacist!</a:t>
            </a:r>
          </a:p>
          <a:p>
            <a:pPr lvl="1"/>
            <a:r>
              <a:rPr lang="en-US" dirty="0"/>
              <a:t>Clark Allen, PharmD, CSP – clallen@regionalonehealth.org</a:t>
            </a:r>
          </a:p>
          <a:p>
            <a:r>
              <a:rPr lang="en-US" dirty="0"/>
              <a:t>Monitor/follow-up with patient throughout treatment course for new or discontinued medications</a:t>
            </a:r>
          </a:p>
          <a:p>
            <a:r>
              <a:rPr lang="en-US" dirty="0"/>
              <a:t>Be engaged with patient to let them know how important it is to get cured!</a:t>
            </a:r>
          </a:p>
        </p:txBody>
      </p:sp>
      <p:sp>
        <p:nvSpPr>
          <p:cNvPr id="4" name="TextBox 3">
            <a:extLst>
              <a:ext uri="{FF2B5EF4-FFF2-40B4-BE49-F238E27FC236}">
                <a16:creationId xmlns:a16="http://schemas.microsoft.com/office/drawing/2014/main" id="{B2AE752C-316F-F0BA-FF22-E18419228EC7}"/>
              </a:ext>
            </a:extLst>
          </p:cNvPr>
          <p:cNvSpPr txBox="1"/>
          <p:nvPr/>
        </p:nvSpPr>
        <p:spPr>
          <a:xfrm>
            <a:off x="0" y="4681835"/>
            <a:ext cx="3360174" cy="461665"/>
          </a:xfrm>
          <a:prstGeom prst="rect">
            <a:avLst/>
          </a:prstGeom>
          <a:noFill/>
        </p:spPr>
        <p:txBody>
          <a:bodyPr wrap="square" rtlCol="0">
            <a:spAutoFit/>
          </a:bodyPr>
          <a:lstStyle/>
          <a:p>
            <a:r>
              <a:rPr lang="en-US" sz="1200" dirty="0"/>
              <a:t>AASLD/IDSA HCV Guidelines. Jan 2021.</a:t>
            </a:r>
          </a:p>
          <a:p>
            <a:r>
              <a:rPr lang="en-US" sz="1200" dirty="0"/>
              <a:t>hep-druginteractions.org</a:t>
            </a:r>
          </a:p>
        </p:txBody>
      </p:sp>
    </p:spTree>
    <p:extLst>
      <p:ext uri="{BB962C8B-B14F-4D97-AF65-F5344CB8AC3E}">
        <p14:creationId xmlns:p14="http://schemas.microsoft.com/office/powerpoint/2010/main" val="4920468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921000"/>
            <a:ext cx="9144000" cy="1879600"/>
          </a:xfrm>
        </p:spPr>
        <p:txBody>
          <a:bodyPr>
            <a:normAutofit/>
          </a:bodyPr>
          <a:lstStyle/>
          <a:p>
            <a:r>
              <a:rPr lang="en-US" sz="3600" dirty="0"/>
              <a:t>Hepatitis C: Drug Interactions</a:t>
            </a:r>
          </a:p>
        </p:txBody>
      </p:sp>
      <p:sp>
        <p:nvSpPr>
          <p:cNvPr id="4" name="Text Placeholder 3"/>
          <p:cNvSpPr>
            <a:spLocks noGrp="1"/>
          </p:cNvSpPr>
          <p:nvPr>
            <p:ph type="body" sz="quarter" idx="11"/>
          </p:nvPr>
        </p:nvSpPr>
        <p:spPr/>
        <p:txBody>
          <a:bodyPr/>
          <a:lstStyle/>
          <a:p>
            <a:r>
              <a:rPr lang="en-US" dirty="0"/>
              <a:t>Clark Allen, </a:t>
            </a:r>
            <a:r>
              <a:rPr lang="en-US" dirty="0" err="1"/>
              <a:t>PharmD</a:t>
            </a:r>
            <a:r>
              <a:rPr lang="en-US" dirty="0"/>
              <a:t>, CSP | </a:t>
            </a:r>
            <a:r>
              <a:rPr lang="en-US"/>
              <a:t>Regional One Health</a:t>
            </a:r>
            <a:endParaRPr lang="en-US" dirty="0"/>
          </a:p>
        </p:txBody>
      </p:sp>
    </p:spTree>
    <p:extLst>
      <p:ext uri="{BB962C8B-B14F-4D97-AF65-F5344CB8AC3E}">
        <p14:creationId xmlns:p14="http://schemas.microsoft.com/office/powerpoint/2010/main" val="3643390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85FFD-1F04-5C48-AC56-F0265E3BDC0A}"/>
              </a:ext>
            </a:extLst>
          </p:cNvPr>
          <p:cNvSpPr>
            <a:spLocks noGrp="1"/>
          </p:cNvSpPr>
          <p:nvPr>
            <p:ph type="title"/>
          </p:nvPr>
        </p:nvSpPr>
        <p:spPr/>
        <p:txBody>
          <a:bodyPr>
            <a:normAutofit/>
          </a:bodyPr>
          <a:lstStyle/>
          <a:p>
            <a:r>
              <a:rPr lang="en-US" dirty="0"/>
              <a:t>AETC Program National Centers and HIV Curriculum</a:t>
            </a:r>
          </a:p>
        </p:txBody>
      </p:sp>
      <p:sp>
        <p:nvSpPr>
          <p:cNvPr id="6" name="Text Placeholder 5"/>
          <p:cNvSpPr>
            <a:spLocks noGrp="1"/>
          </p:cNvSpPr>
          <p:nvPr>
            <p:ph type="body" sz="quarter" idx="11"/>
          </p:nvPr>
        </p:nvSpPr>
        <p:spPr>
          <a:xfrm>
            <a:off x="468663" y="1451967"/>
            <a:ext cx="7884318" cy="2851586"/>
          </a:xfrm>
        </p:spPr>
        <p:txBody>
          <a:bodyPr/>
          <a:lstStyle/>
          <a:p>
            <a:pPr marL="517783" indent="-257175">
              <a:buFont typeface="Arial" panose="020B0604020202020204" pitchFamily="34" charset="0"/>
              <a:buChar char="•"/>
            </a:pPr>
            <a:r>
              <a:rPr lang="en-US" sz="1200" b="1" dirty="0"/>
              <a:t>National Coordinating Resource Center – </a:t>
            </a:r>
            <a:r>
              <a:rPr lang="en-US" sz="1200" dirty="0"/>
              <a:t>serves as the central web –based repository for AETC Program training and capacity building resources; its website includes a free virtual library with training and technical assistance materials, a program directory, and a calendar of trainings and other events. Learn more: </a:t>
            </a:r>
            <a:r>
              <a:rPr lang="en-US" sz="1200" dirty="0">
                <a:hlinkClick r:id="rId2"/>
              </a:rPr>
              <a:t>https://aidsetc.org/</a:t>
            </a:r>
            <a:r>
              <a:rPr lang="en-US" sz="1200" dirty="0"/>
              <a:t> </a:t>
            </a:r>
          </a:p>
          <a:p>
            <a:pPr marL="517783" indent="-257175">
              <a:buFont typeface="Arial" panose="020B0604020202020204" pitchFamily="34" charset="0"/>
              <a:buChar char="•"/>
            </a:pPr>
            <a:r>
              <a:rPr lang="en-US" sz="1200" b="1" dirty="0"/>
              <a:t>National Clinician Consultation Center – </a:t>
            </a:r>
            <a:r>
              <a:rPr lang="en-US" sz="1200" dirty="0"/>
              <a:t>provides free, peer-to-peer, expert advice for health professionals on HIV prevention, care, and treatment and related topics. Learn more: </a:t>
            </a:r>
            <a:r>
              <a:rPr lang="en-US" sz="1200" dirty="0">
                <a:hlinkClick r:id="rId3"/>
              </a:rPr>
              <a:t>https://nccc/ucsf.edu</a:t>
            </a:r>
            <a:r>
              <a:rPr lang="en-US" sz="1200" dirty="0"/>
              <a:t> </a:t>
            </a:r>
          </a:p>
          <a:p>
            <a:pPr marL="517783" indent="-257175">
              <a:buFont typeface="Arial" panose="020B0604020202020204" pitchFamily="34" charset="0"/>
              <a:buChar char="•"/>
            </a:pPr>
            <a:r>
              <a:rPr lang="en-US" sz="1200" b="1" dirty="0"/>
              <a:t>National HIV Curriculum – </a:t>
            </a:r>
            <a:r>
              <a:rPr lang="en-US" sz="1200" dirty="0"/>
              <a:t>provides ongoing, up –to-date HIV training and information for health professionals through a free, web –based curriculum; also provides free CME credits, CNE contact hours, CE contact hours, and maintenance of certification credits. Learn more: </a:t>
            </a:r>
            <a:r>
              <a:rPr lang="en-US" sz="1200" dirty="0">
                <a:hlinkClick r:id="rId4"/>
              </a:rPr>
              <a:t>www.hiv.uw.edu</a:t>
            </a:r>
            <a:r>
              <a:rPr lang="en-US" sz="1200" dirty="0"/>
              <a:t> </a:t>
            </a:r>
          </a:p>
          <a:p>
            <a:pPr marL="517783" indent="-257175">
              <a:buFont typeface="Arial" panose="020B0604020202020204" pitchFamily="34" charset="0"/>
              <a:buChar char="•"/>
            </a:pPr>
            <a:endParaRPr lang="en-US" sz="1200" dirty="0"/>
          </a:p>
          <a:p>
            <a:pPr marL="517783" indent="-257175">
              <a:buFont typeface="Arial" panose="020B0604020202020204" pitchFamily="34" charset="0"/>
              <a:buChar char="•"/>
            </a:pPr>
            <a:endParaRPr lang="en-US" dirty="0"/>
          </a:p>
          <a:p>
            <a:pPr marL="517783" indent="-257175">
              <a:buFont typeface="Arial" panose="020B0604020202020204" pitchFamily="34" charset="0"/>
              <a:buChar char="•"/>
            </a:pPr>
            <a:endParaRPr lang="en-US" dirty="0"/>
          </a:p>
        </p:txBody>
      </p:sp>
      <p:sp>
        <p:nvSpPr>
          <p:cNvPr id="11" name="Date Placeholder 10">
            <a:extLst>
              <a:ext uri="{FF2B5EF4-FFF2-40B4-BE49-F238E27FC236}">
                <a16:creationId xmlns:a16="http://schemas.microsoft.com/office/drawing/2014/main" id="{98B3C692-BF53-D946-BEDB-2E1B40FA2906}"/>
              </a:ext>
            </a:extLst>
          </p:cNvPr>
          <p:cNvSpPr>
            <a:spLocks noGrp="1"/>
          </p:cNvSpPr>
          <p:nvPr>
            <p:ph type="dt" sz="half" idx="2"/>
          </p:nvPr>
        </p:nvSpPr>
        <p:spPr/>
        <p:txBody>
          <a:bodyPr/>
          <a:lstStyle/>
          <a:p>
            <a:fld id="{33E5F16E-B800-3E48-BDCB-A7E906166C26}" type="datetime4">
              <a:rPr lang="en-US" smtClean="0"/>
              <a:pPr/>
              <a:t>August 2, 2023</a:t>
            </a:fld>
            <a:endParaRPr lang="en-US" dirty="0"/>
          </a:p>
        </p:txBody>
      </p:sp>
    </p:spTree>
    <p:extLst>
      <p:ext uri="{BB962C8B-B14F-4D97-AF65-F5344CB8AC3E}">
        <p14:creationId xmlns:p14="http://schemas.microsoft.com/office/powerpoint/2010/main" val="847555772"/>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Objectives</a:t>
            </a:r>
          </a:p>
        </p:txBody>
      </p:sp>
      <p:sp>
        <p:nvSpPr>
          <p:cNvPr id="4" name="Content Placeholder 3"/>
          <p:cNvSpPr>
            <a:spLocks noGrp="1"/>
          </p:cNvSpPr>
          <p:nvPr>
            <p:ph idx="1"/>
          </p:nvPr>
        </p:nvSpPr>
        <p:spPr/>
        <p:txBody>
          <a:bodyPr/>
          <a:lstStyle/>
          <a:p>
            <a:r>
              <a:rPr lang="en-US" dirty="0"/>
              <a:t>Understand the mechanism of action for drug interactions with hepatitis c medications</a:t>
            </a:r>
          </a:p>
          <a:p>
            <a:r>
              <a:rPr lang="en-US" dirty="0"/>
              <a:t>Recognize which medications should be avoided in co-administration with hepatitis c medications</a:t>
            </a:r>
          </a:p>
          <a:p>
            <a:r>
              <a:rPr lang="en-US" dirty="0"/>
              <a:t>Indicate which medications are safe for use or need modification with hepatitis c medications</a:t>
            </a:r>
          </a:p>
          <a:p>
            <a:r>
              <a:rPr lang="en-US" dirty="0"/>
              <a:t>Select appropriate hepatitis c medication based on patient’s medication profile</a:t>
            </a:r>
          </a:p>
          <a:p>
            <a:pPr marL="0" indent="0">
              <a:buNone/>
            </a:pPr>
            <a:endParaRPr lang="en-US" dirty="0"/>
          </a:p>
        </p:txBody>
      </p:sp>
    </p:spTree>
    <p:extLst>
      <p:ext uri="{BB962C8B-B14F-4D97-AF65-F5344CB8AC3E}">
        <p14:creationId xmlns:p14="http://schemas.microsoft.com/office/powerpoint/2010/main" val="3270390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751D2-45A6-3D38-EE8E-999D113B729F}"/>
              </a:ext>
            </a:extLst>
          </p:cNvPr>
          <p:cNvSpPr>
            <a:spLocks noGrp="1"/>
          </p:cNvSpPr>
          <p:nvPr>
            <p:ph type="title"/>
          </p:nvPr>
        </p:nvSpPr>
        <p:spPr/>
        <p:txBody>
          <a:bodyPr/>
          <a:lstStyle/>
          <a:p>
            <a:r>
              <a:rPr lang="en-US" dirty="0"/>
              <a:t>Abbreviations</a:t>
            </a:r>
          </a:p>
        </p:txBody>
      </p:sp>
      <p:sp>
        <p:nvSpPr>
          <p:cNvPr id="4" name="Content Placeholder 2">
            <a:extLst>
              <a:ext uri="{FF2B5EF4-FFF2-40B4-BE49-F238E27FC236}">
                <a16:creationId xmlns:a16="http://schemas.microsoft.com/office/drawing/2014/main" id="{09ADBA58-FA37-DCA8-014A-E99C22EE078A}"/>
              </a:ext>
            </a:extLst>
          </p:cNvPr>
          <p:cNvSpPr>
            <a:spLocks noGrp="1"/>
          </p:cNvSpPr>
          <p:nvPr>
            <p:ph idx="1"/>
          </p:nvPr>
        </p:nvSpPr>
        <p:spPr>
          <a:xfrm>
            <a:off x="262054" y="819150"/>
            <a:ext cx="8763000" cy="3719513"/>
          </a:xfrm>
        </p:spPr>
        <p:txBody>
          <a:bodyPr>
            <a:normAutofit fontScale="92500" lnSpcReduction="10000"/>
          </a:bodyPr>
          <a:lstStyle/>
          <a:p>
            <a:r>
              <a:rPr lang="en-US" dirty="0"/>
              <a:t>GLE/PIB - Glecaprevir/pibrentasvir – Mavyret</a:t>
            </a:r>
          </a:p>
          <a:p>
            <a:r>
              <a:rPr lang="en-US" dirty="0"/>
              <a:t>SOF/VEL - Sofosbuvir/velpatasvir – Epclusa</a:t>
            </a:r>
          </a:p>
          <a:p>
            <a:r>
              <a:rPr lang="en-US" dirty="0"/>
              <a:t>LDV/SOF - Ledipasvir/sofosbuvir - Harvoni</a:t>
            </a:r>
          </a:p>
          <a:p>
            <a:r>
              <a:rPr lang="en-US" dirty="0"/>
              <a:t>HIV – Human Immunodeficiency Virus</a:t>
            </a:r>
          </a:p>
          <a:p>
            <a:r>
              <a:rPr lang="en-US" dirty="0"/>
              <a:t>TB – Tuberculosis </a:t>
            </a:r>
          </a:p>
          <a:p>
            <a:r>
              <a:rPr lang="en-US" dirty="0"/>
              <a:t>H2RA – Histamine H</a:t>
            </a:r>
            <a:r>
              <a:rPr lang="en-US" sz="1100" b="1" dirty="0"/>
              <a:t>2</a:t>
            </a:r>
            <a:r>
              <a:rPr lang="en-US" dirty="0"/>
              <a:t> Receptor Antagonist</a:t>
            </a:r>
          </a:p>
          <a:p>
            <a:r>
              <a:rPr lang="en-US" dirty="0"/>
              <a:t>PPI – Proton Pump Inhibitor</a:t>
            </a:r>
          </a:p>
          <a:p>
            <a:r>
              <a:rPr lang="en-US" dirty="0"/>
              <a:t>DAA – Direct Acting Antiviral</a:t>
            </a:r>
          </a:p>
          <a:p>
            <a:r>
              <a:rPr lang="en-US" dirty="0"/>
              <a:t>DF – Disoproxil Fumarate</a:t>
            </a:r>
          </a:p>
          <a:p>
            <a:r>
              <a:rPr lang="en-US" dirty="0"/>
              <a:t>AF – Alafenamide Fumarate</a:t>
            </a:r>
          </a:p>
        </p:txBody>
      </p:sp>
    </p:spTree>
    <p:extLst>
      <p:ext uri="{BB962C8B-B14F-4D97-AF65-F5344CB8AC3E}">
        <p14:creationId xmlns:p14="http://schemas.microsoft.com/office/powerpoint/2010/main" val="1685398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3200400" y="2952750"/>
            <a:ext cx="5943600" cy="1600200"/>
          </a:xfrm>
        </p:spPr>
        <p:txBody>
          <a:bodyPr>
            <a:normAutofit fontScale="90000"/>
          </a:bodyPr>
          <a:lstStyle/>
          <a:p>
            <a:pPr algn="ctr"/>
            <a:r>
              <a:rPr lang="en-US" dirty="0"/>
              <a:t>Drug-Drug Interaction Assessment</a:t>
            </a:r>
          </a:p>
        </p:txBody>
      </p:sp>
    </p:spTree>
    <p:extLst>
      <p:ext uri="{BB962C8B-B14F-4D97-AF65-F5344CB8AC3E}">
        <p14:creationId xmlns:p14="http://schemas.microsoft.com/office/powerpoint/2010/main" val="3450013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Drug-Drug Interaction Assessment</a:t>
            </a:r>
          </a:p>
        </p:txBody>
      </p:sp>
      <p:grpSp>
        <p:nvGrpSpPr>
          <p:cNvPr id="8" name="Group 7">
            <a:extLst>
              <a:ext uri="{FF2B5EF4-FFF2-40B4-BE49-F238E27FC236}">
                <a16:creationId xmlns:a16="http://schemas.microsoft.com/office/drawing/2014/main" id="{825DD333-14FE-E254-88F7-999385F8AAE2}"/>
              </a:ext>
            </a:extLst>
          </p:cNvPr>
          <p:cNvGrpSpPr/>
          <p:nvPr/>
        </p:nvGrpSpPr>
        <p:grpSpPr>
          <a:xfrm>
            <a:off x="1504681" y="1136791"/>
            <a:ext cx="6134637" cy="2869917"/>
            <a:chOff x="1676400" y="1136791"/>
            <a:chExt cx="6134637" cy="2869917"/>
          </a:xfrm>
        </p:grpSpPr>
        <p:pic>
          <p:nvPicPr>
            <p:cNvPr id="5" name="Picture 4">
              <a:extLst>
                <a:ext uri="{FF2B5EF4-FFF2-40B4-BE49-F238E27FC236}">
                  <a16:creationId xmlns:a16="http://schemas.microsoft.com/office/drawing/2014/main" id="{86730AC8-0AE0-F8E6-913F-DF2D09E98C69}"/>
                </a:ext>
              </a:extLst>
            </p:cNvPr>
            <p:cNvPicPr>
              <a:picLocks noChangeAspect="1"/>
            </p:cNvPicPr>
            <p:nvPr/>
          </p:nvPicPr>
          <p:blipFill>
            <a:blip r:embed="rId2"/>
            <a:stretch>
              <a:fillRect/>
            </a:stretch>
          </p:blipFill>
          <p:spPr>
            <a:xfrm>
              <a:off x="1676400" y="1136791"/>
              <a:ext cx="6134637" cy="2869917"/>
            </a:xfrm>
            <a:prstGeom prst="rect">
              <a:avLst/>
            </a:prstGeom>
          </p:spPr>
        </p:pic>
        <p:pic>
          <p:nvPicPr>
            <p:cNvPr id="7" name="Picture 6">
              <a:extLst>
                <a:ext uri="{FF2B5EF4-FFF2-40B4-BE49-F238E27FC236}">
                  <a16:creationId xmlns:a16="http://schemas.microsoft.com/office/drawing/2014/main" id="{D6D3EBC6-0AF3-7797-7E8C-ABFB5D48D8E8}"/>
                </a:ext>
              </a:extLst>
            </p:cNvPr>
            <p:cNvPicPr>
              <a:picLocks noChangeAspect="1"/>
            </p:cNvPicPr>
            <p:nvPr/>
          </p:nvPicPr>
          <p:blipFill>
            <a:blip r:embed="rId3"/>
            <a:stretch>
              <a:fillRect/>
            </a:stretch>
          </p:blipFill>
          <p:spPr>
            <a:xfrm>
              <a:off x="7029719" y="2660791"/>
              <a:ext cx="567890" cy="501513"/>
            </a:xfrm>
            <a:prstGeom prst="rect">
              <a:avLst/>
            </a:prstGeom>
          </p:spPr>
        </p:pic>
      </p:grpSp>
      <p:sp>
        <p:nvSpPr>
          <p:cNvPr id="9" name="TextBox 8">
            <a:extLst>
              <a:ext uri="{FF2B5EF4-FFF2-40B4-BE49-F238E27FC236}">
                <a16:creationId xmlns:a16="http://schemas.microsoft.com/office/drawing/2014/main" id="{FDD5DF81-4EF1-3DA2-7013-C901D2829686}"/>
              </a:ext>
            </a:extLst>
          </p:cNvPr>
          <p:cNvSpPr txBox="1"/>
          <p:nvPr/>
        </p:nvSpPr>
        <p:spPr>
          <a:xfrm>
            <a:off x="0" y="4705350"/>
            <a:ext cx="2926542" cy="276999"/>
          </a:xfrm>
          <a:prstGeom prst="rect">
            <a:avLst/>
          </a:prstGeom>
          <a:noFill/>
        </p:spPr>
        <p:txBody>
          <a:bodyPr wrap="square" rtlCol="0">
            <a:spAutoFit/>
          </a:bodyPr>
          <a:lstStyle/>
          <a:p>
            <a:r>
              <a:rPr lang="en-US" sz="1200" dirty="0"/>
              <a:t>AASLD/IDSA HCV Guidelines. Jan 2021.</a:t>
            </a:r>
          </a:p>
        </p:txBody>
      </p:sp>
      <p:sp>
        <p:nvSpPr>
          <p:cNvPr id="10" name="Rectangle 9">
            <a:extLst>
              <a:ext uri="{FF2B5EF4-FFF2-40B4-BE49-F238E27FC236}">
                <a16:creationId xmlns:a16="http://schemas.microsoft.com/office/drawing/2014/main" id="{2DBA85BB-DEB7-C247-FB34-AC1E212B978E}"/>
              </a:ext>
            </a:extLst>
          </p:cNvPr>
          <p:cNvSpPr/>
          <p:nvPr/>
        </p:nvSpPr>
        <p:spPr>
          <a:xfrm>
            <a:off x="1519430" y="2277397"/>
            <a:ext cx="5161590" cy="895354"/>
          </a:xfrm>
          <a:prstGeom prst="rect">
            <a:avLst/>
          </a:prstGeom>
          <a:no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55769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56353-C74D-182D-B30E-86E4FC3B04FB}"/>
              </a:ext>
            </a:extLst>
          </p:cNvPr>
          <p:cNvSpPr>
            <a:spLocks noGrp="1"/>
          </p:cNvSpPr>
          <p:nvPr>
            <p:ph type="title"/>
          </p:nvPr>
        </p:nvSpPr>
        <p:spPr/>
        <p:txBody>
          <a:bodyPr/>
          <a:lstStyle/>
          <a:p>
            <a:r>
              <a:rPr lang="en-US" dirty="0"/>
              <a:t>Drug Interaction Resources</a:t>
            </a:r>
          </a:p>
        </p:txBody>
      </p:sp>
      <p:pic>
        <p:nvPicPr>
          <p:cNvPr id="5" name="Picture 4">
            <a:extLst>
              <a:ext uri="{FF2B5EF4-FFF2-40B4-BE49-F238E27FC236}">
                <a16:creationId xmlns:a16="http://schemas.microsoft.com/office/drawing/2014/main" id="{A2D5BC6E-4C88-CD4C-A08B-792BCD569338}"/>
              </a:ext>
            </a:extLst>
          </p:cNvPr>
          <p:cNvPicPr>
            <a:picLocks noChangeAspect="1"/>
          </p:cNvPicPr>
          <p:nvPr/>
        </p:nvPicPr>
        <p:blipFill>
          <a:blip r:embed="rId3"/>
          <a:stretch>
            <a:fillRect/>
          </a:stretch>
        </p:blipFill>
        <p:spPr>
          <a:xfrm>
            <a:off x="4358729" y="2960908"/>
            <a:ext cx="3754991" cy="1629872"/>
          </a:xfrm>
          <a:prstGeom prst="rect">
            <a:avLst/>
          </a:prstGeom>
        </p:spPr>
      </p:pic>
      <p:pic>
        <p:nvPicPr>
          <p:cNvPr id="7" name="Picture 6">
            <a:extLst>
              <a:ext uri="{FF2B5EF4-FFF2-40B4-BE49-F238E27FC236}">
                <a16:creationId xmlns:a16="http://schemas.microsoft.com/office/drawing/2014/main" id="{70189365-BEF4-FF92-8A54-7566F94B9845}"/>
              </a:ext>
            </a:extLst>
          </p:cNvPr>
          <p:cNvPicPr>
            <a:picLocks noChangeAspect="1"/>
          </p:cNvPicPr>
          <p:nvPr/>
        </p:nvPicPr>
        <p:blipFill>
          <a:blip r:embed="rId4"/>
          <a:stretch>
            <a:fillRect/>
          </a:stretch>
        </p:blipFill>
        <p:spPr>
          <a:xfrm>
            <a:off x="3631028" y="865560"/>
            <a:ext cx="3270599" cy="1982265"/>
          </a:xfrm>
          <a:prstGeom prst="rect">
            <a:avLst/>
          </a:prstGeom>
        </p:spPr>
      </p:pic>
      <p:pic>
        <p:nvPicPr>
          <p:cNvPr id="9" name="Picture 8">
            <a:extLst>
              <a:ext uri="{FF2B5EF4-FFF2-40B4-BE49-F238E27FC236}">
                <a16:creationId xmlns:a16="http://schemas.microsoft.com/office/drawing/2014/main" id="{8B382755-1F85-3E7E-8A17-E798D25BC4FA}"/>
              </a:ext>
            </a:extLst>
          </p:cNvPr>
          <p:cNvPicPr>
            <a:picLocks noChangeAspect="1"/>
          </p:cNvPicPr>
          <p:nvPr/>
        </p:nvPicPr>
        <p:blipFill>
          <a:blip r:embed="rId5"/>
          <a:stretch>
            <a:fillRect/>
          </a:stretch>
        </p:blipFill>
        <p:spPr>
          <a:xfrm>
            <a:off x="344480" y="840442"/>
            <a:ext cx="3032745" cy="3029405"/>
          </a:xfrm>
          <a:prstGeom prst="rect">
            <a:avLst/>
          </a:prstGeom>
        </p:spPr>
      </p:pic>
      <p:sp>
        <p:nvSpPr>
          <p:cNvPr id="11" name="TextBox 10">
            <a:extLst>
              <a:ext uri="{FF2B5EF4-FFF2-40B4-BE49-F238E27FC236}">
                <a16:creationId xmlns:a16="http://schemas.microsoft.com/office/drawing/2014/main" id="{7A569D9A-0462-66BA-E2F4-E01D429BE228}"/>
              </a:ext>
            </a:extLst>
          </p:cNvPr>
          <p:cNvSpPr txBox="1"/>
          <p:nvPr/>
        </p:nvSpPr>
        <p:spPr>
          <a:xfrm>
            <a:off x="553017" y="4164559"/>
            <a:ext cx="2615670" cy="300082"/>
          </a:xfrm>
          <a:prstGeom prst="rect">
            <a:avLst/>
          </a:prstGeom>
          <a:noFill/>
        </p:spPr>
        <p:txBody>
          <a:bodyPr wrap="square" rtlCol="0">
            <a:spAutoFit/>
          </a:bodyPr>
          <a:lstStyle/>
          <a:p>
            <a:r>
              <a:rPr lang="en-US" sz="1350" u="sng" dirty="0">
                <a:solidFill>
                  <a:schemeClr val="tx2"/>
                </a:solidFill>
              </a:rPr>
              <a:t>www.hep-druginteractions.org</a:t>
            </a:r>
          </a:p>
        </p:txBody>
      </p:sp>
      <p:sp>
        <p:nvSpPr>
          <p:cNvPr id="12" name="TextBox 11">
            <a:extLst>
              <a:ext uri="{FF2B5EF4-FFF2-40B4-BE49-F238E27FC236}">
                <a16:creationId xmlns:a16="http://schemas.microsoft.com/office/drawing/2014/main" id="{FD6AD9B4-DB58-01AA-D32D-7D5598118587}"/>
              </a:ext>
            </a:extLst>
          </p:cNvPr>
          <p:cNvSpPr txBox="1"/>
          <p:nvPr/>
        </p:nvSpPr>
        <p:spPr>
          <a:xfrm>
            <a:off x="7011079" y="914400"/>
            <a:ext cx="1745221" cy="300082"/>
          </a:xfrm>
          <a:prstGeom prst="rect">
            <a:avLst/>
          </a:prstGeom>
          <a:noFill/>
        </p:spPr>
        <p:txBody>
          <a:bodyPr wrap="none" rtlCol="0">
            <a:spAutoFit/>
          </a:bodyPr>
          <a:lstStyle/>
          <a:p>
            <a:r>
              <a:rPr lang="en-US" sz="1350" u="sng" dirty="0">
                <a:solidFill>
                  <a:schemeClr val="tx2"/>
                </a:solidFill>
              </a:rPr>
              <a:t>www.lexicomp.com</a:t>
            </a:r>
          </a:p>
        </p:txBody>
      </p:sp>
      <p:sp>
        <p:nvSpPr>
          <p:cNvPr id="13" name="TextBox 12">
            <a:extLst>
              <a:ext uri="{FF2B5EF4-FFF2-40B4-BE49-F238E27FC236}">
                <a16:creationId xmlns:a16="http://schemas.microsoft.com/office/drawing/2014/main" id="{BBCAD82C-FDCB-7246-EB61-09989CF3D318}"/>
              </a:ext>
            </a:extLst>
          </p:cNvPr>
          <p:cNvSpPr txBox="1"/>
          <p:nvPr/>
        </p:nvSpPr>
        <p:spPr>
          <a:xfrm>
            <a:off x="5143500" y="2907560"/>
            <a:ext cx="2761269" cy="300082"/>
          </a:xfrm>
          <a:prstGeom prst="rect">
            <a:avLst/>
          </a:prstGeom>
          <a:noFill/>
        </p:spPr>
        <p:txBody>
          <a:bodyPr wrap="none" rtlCol="0">
            <a:spAutoFit/>
          </a:bodyPr>
          <a:lstStyle/>
          <a:p>
            <a:r>
              <a:rPr lang="en-US" sz="1350" u="sng" dirty="0">
                <a:solidFill>
                  <a:schemeClr val="tx2"/>
                </a:solidFill>
              </a:rPr>
              <a:t>www.micromedexsolutions.com</a:t>
            </a:r>
          </a:p>
        </p:txBody>
      </p:sp>
    </p:spTree>
    <p:extLst>
      <p:ext uri="{BB962C8B-B14F-4D97-AF65-F5344CB8AC3E}">
        <p14:creationId xmlns:p14="http://schemas.microsoft.com/office/powerpoint/2010/main" val="3848382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3200400" y="2952750"/>
            <a:ext cx="5943600" cy="1600200"/>
          </a:xfrm>
        </p:spPr>
        <p:txBody>
          <a:bodyPr>
            <a:normAutofit fontScale="90000"/>
          </a:bodyPr>
          <a:lstStyle/>
          <a:p>
            <a:pPr algn="ctr"/>
            <a:r>
              <a:rPr lang="en-US" dirty="0"/>
              <a:t>Drug-Drug Interaction Mechanisms</a:t>
            </a:r>
          </a:p>
        </p:txBody>
      </p:sp>
    </p:spTree>
    <p:extLst>
      <p:ext uri="{BB962C8B-B14F-4D97-AF65-F5344CB8AC3E}">
        <p14:creationId xmlns:p14="http://schemas.microsoft.com/office/powerpoint/2010/main" val="1593741202"/>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pen Sans All">
      <a:majorFont>
        <a:latin typeface="Open Sans"/>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owerPoint B_Widescreen" id="{AD90B6C0-E03E-4E90-8127-A5D49A4B0702}" vid="{C1AEC7E6-AD14-45C8-BFF5-1423BC105B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ECHO Presentation_Widescreen Template</Template>
  <TotalTime>63</TotalTime>
  <Words>1180</Words>
  <Application>Microsoft Office PowerPoint</Application>
  <PresentationFormat>On-screen Show (16:9)</PresentationFormat>
  <Paragraphs>201</Paragraphs>
  <Slides>23</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Open Sans</vt:lpstr>
      <vt:lpstr>Varela Round</vt:lpstr>
      <vt:lpstr>Wingdings</vt:lpstr>
      <vt:lpstr>PowerPoint B</vt:lpstr>
      <vt:lpstr>Hepatitis C: Drug-Drug Interactions</vt:lpstr>
      <vt:lpstr>Disclosures</vt:lpstr>
      <vt:lpstr>AETC Program National Centers and HIV Curriculum</vt:lpstr>
      <vt:lpstr>Objectives</vt:lpstr>
      <vt:lpstr>Abbreviations</vt:lpstr>
      <vt:lpstr>Drug-Drug Interaction Assessment</vt:lpstr>
      <vt:lpstr>Drug-Drug Interaction Assessment</vt:lpstr>
      <vt:lpstr>Drug Interaction Resources</vt:lpstr>
      <vt:lpstr>Drug-Drug Interaction Mechanisms</vt:lpstr>
      <vt:lpstr>Mechanisms</vt:lpstr>
      <vt:lpstr>Common Drug-Drug Interactions</vt:lpstr>
      <vt:lpstr>Common Drug-Drug Interactions</vt:lpstr>
      <vt:lpstr>Statins</vt:lpstr>
      <vt:lpstr>Acid Suppressants</vt:lpstr>
      <vt:lpstr>Anticonvulsants</vt:lpstr>
      <vt:lpstr>Anticoagulants</vt:lpstr>
      <vt:lpstr>ECHO Pause</vt:lpstr>
      <vt:lpstr>Antiarrhythmics</vt:lpstr>
      <vt:lpstr>HIV Medications</vt:lpstr>
      <vt:lpstr>TB Medications</vt:lpstr>
      <vt:lpstr>Other Drug-Drug Interactions</vt:lpstr>
      <vt:lpstr>Drug Interaction Follow Up</vt:lpstr>
      <vt:lpstr>Hepatitis C: Drug Interactions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Shamia Roberts</dc:creator>
  <cp:lastModifiedBy>Judith Collins</cp:lastModifiedBy>
  <cp:revision>15</cp:revision>
  <dcterms:created xsi:type="dcterms:W3CDTF">2023-05-30T12:52:37Z</dcterms:created>
  <dcterms:modified xsi:type="dcterms:W3CDTF">2023-08-02T15:27:37Z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92c8cef-6f2b-4af1-b4ac-d815ff795cd6_Enabled">
    <vt:lpwstr>true</vt:lpwstr>
  </property>
  <property fmtid="{D5CDD505-2E9C-101B-9397-08002B2CF9AE}" pid="3" name="MSIP_Label_792c8cef-6f2b-4af1-b4ac-d815ff795cd6_SetDate">
    <vt:lpwstr>2023-06-12T13:23:03Z</vt:lpwstr>
  </property>
  <property fmtid="{D5CDD505-2E9C-101B-9397-08002B2CF9AE}" pid="4" name="MSIP_Label_792c8cef-6f2b-4af1-b4ac-d815ff795cd6_Method">
    <vt:lpwstr>Standard</vt:lpwstr>
  </property>
  <property fmtid="{D5CDD505-2E9C-101B-9397-08002B2CF9AE}" pid="5" name="MSIP_Label_792c8cef-6f2b-4af1-b4ac-d815ff795cd6_Name">
    <vt:lpwstr>VUMC General</vt:lpwstr>
  </property>
  <property fmtid="{D5CDD505-2E9C-101B-9397-08002B2CF9AE}" pid="6" name="MSIP_Label_792c8cef-6f2b-4af1-b4ac-d815ff795cd6_SiteId">
    <vt:lpwstr>ef575030-1424-4ed8-b83c-12c533d879ab</vt:lpwstr>
  </property>
  <property fmtid="{D5CDD505-2E9C-101B-9397-08002B2CF9AE}" pid="7" name="MSIP_Label_792c8cef-6f2b-4af1-b4ac-d815ff795cd6_ActionId">
    <vt:lpwstr>03b22add-19b5-4a36-aece-7f1449a02ecc</vt:lpwstr>
  </property>
  <property fmtid="{D5CDD505-2E9C-101B-9397-08002B2CF9AE}" pid="8" name="MSIP_Label_792c8cef-6f2b-4af1-b4ac-d815ff795cd6_ContentBits">
    <vt:lpwstr>0</vt:lpwstr>
  </property>
</Properties>
</file>