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3_A0A1A368.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B_2A444796.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23_D5E7CD5C.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2" r:id="rId3"/>
    <p:sldMasterId id="2147483674" r:id="rId4"/>
    <p:sldMasterId id="2147483676" r:id="rId5"/>
    <p:sldMasterId id="2147483678" r:id="rId6"/>
  </p:sldMasterIdLst>
  <p:notesMasterIdLst>
    <p:notesMasterId r:id="rId31"/>
  </p:notesMasterIdLst>
  <p:sldIdLst>
    <p:sldId id="256" r:id="rId7"/>
    <p:sldId id="261" r:id="rId8"/>
    <p:sldId id="301" r:id="rId9"/>
    <p:sldId id="257" r:id="rId10"/>
    <p:sldId id="259" r:id="rId11"/>
    <p:sldId id="290" r:id="rId12"/>
    <p:sldId id="283" r:id="rId13"/>
    <p:sldId id="285" r:id="rId14"/>
    <p:sldId id="286" r:id="rId15"/>
    <p:sldId id="287" r:id="rId16"/>
    <p:sldId id="302" r:id="rId17"/>
    <p:sldId id="291" r:id="rId18"/>
    <p:sldId id="288" r:id="rId19"/>
    <p:sldId id="284" r:id="rId20"/>
    <p:sldId id="289" r:id="rId21"/>
    <p:sldId id="298" r:id="rId22"/>
    <p:sldId id="300" r:id="rId23"/>
    <p:sldId id="294" r:id="rId24"/>
    <p:sldId id="296" r:id="rId25"/>
    <p:sldId id="295" r:id="rId26"/>
    <p:sldId id="303" r:id="rId27"/>
    <p:sldId id="305" r:id="rId28"/>
    <p:sldId id="304" r:id="rId29"/>
    <p:sldId id="282" r:id="rId30"/>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E4BDBE-D869-C165-8747-505134422663}" name="Coffey, Susa" initials="SC" userId="S::Susa.Coffey@ucsf.edu::485ad312-bb7b-4a17-aefa-f0f06a4679a8" providerId="AD"/>
  <p188:author id="{D44B2BDC-03EA-5199-84FF-3ED58DE332F9}" name="Mandel, Nicole" initials="MN" userId="S::Nicole.Mandel@ucsf.edu::85cc4640-99a8-49b7-b4b0-4a9e9ce620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3ED"/>
    <a:srgbClr val="8096B6"/>
    <a:srgbClr val="0054A6"/>
    <a:srgbClr val="DDD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2" autoAdjust="0"/>
    <p:restoredTop sz="97623" autoAdjust="0"/>
  </p:normalViewPr>
  <p:slideViewPr>
    <p:cSldViewPr snapToGrid="0" showGuides="1">
      <p:cViewPr>
        <p:scale>
          <a:sx n="70" d="100"/>
          <a:sy n="70" d="100"/>
        </p:scale>
        <p:origin x="990" y="2232"/>
      </p:cViewPr>
      <p:guideLst>
        <p:guide orient="horz" pos="2136"/>
        <p:guide pos="3840"/>
      </p:guideLst>
    </p:cSldViewPr>
  </p:slideViewPr>
  <p:notesTextViewPr>
    <p:cViewPr>
      <p:scale>
        <a:sx n="1" d="1"/>
        <a:sy n="1" d="1"/>
      </p:scale>
      <p:origin x="0" y="0"/>
    </p:cViewPr>
  </p:notesTextViewPr>
  <p:notesViewPr>
    <p:cSldViewPr snapToGrid="0" showGuides="1">
      <p:cViewPr varScale="1">
        <p:scale>
          <a:sx n="130" d="100"/>
          <a:sy n="130" d="100"/>
        </p:scale>
        <p:origin x="684"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comments/modernComment_103_A0A1A368.xml><?xml version="1.0" encoding="utf-8"?>
<p188:cmLst xmlns:a="http://schemas.openxmlformats.org/drawingml/2006/main" xmlns:r="http://schemas.openxmlformats.org/officeDocument/2006/relationships" xmlns:p188="http://schemas.microsoft.com/office/powerpoint/2018/8/main">
  <p188:cm id="{37025419-7C81-4640-A2B7-34CFF42528D9}" authorId="{D5E4BDBE-D869-C165-8747-505134422663}" status="resolved" created="2023-08-23T16:18:40.495" complete="100000">
    <pc:sldMkLst xmlns:pc="http://schemas.microsoft.com/office/powerpoint/2013/main/command">
      <pc:docMk/>
      <pc:sldMk cId="2694947688" sldId="259"/>
    </pc:sldMkLst>
    <p188:txBody>
      <a:bodyPr/>
      <a:lstStyle/>
      <a:p>
        <a:r>
          <a:rPr lang="en-US"/>
          <a:t>Background of this slide is darker - intentional?</a:t>
        </a:r>
      </a:p>
    </p188:txBody>
  </p188:cm>
</p188:cmLst>
</file>

<file path=ppt/comments/modernComment_11B_2A444796.xml><?xml version="1.0" encoding="utf-8"?>
<p188:cmLst xmlns:a="http://schemas.openxmlformats.org/drawingml/2006/main" xmlns:r="http://schemas.openxmlformats.org/officeDocument/2006/relationships" xmlns:p188="http://schemas.microsoft.com/office/powerpoint/2018/8/main">
  <p188:cm id="{B0DAA026-1A89-F64F-9B5B-A5D14E693899}" authorId="{D5E4BDBE-D869-C165-8747-505134422663}" status="resolved" created="2023-08-22T15:32:54.840" complete="100000">
    <pc:sldMkLst xmlns:pc="http://schemas.microsoft.com/office/powerpoint/2013/main/command">
      <pc:docMk/>
      <pc:sldMk cId="709117846" sldId="283"/>
    </pc:sldMkLst>
    <p188:txBody>
      <a:bodyPr/>
      <a:lstStyle/>
      <a:p>
        <a:r>
          <a:rPr lang="en-US"/>
          <a:t>I don’t think the Palefsky ref is correct for the last bullet.  change to correct ref (what is it?)</a:t>
        </a:r>
      </a:p>
    </p188:txBody>
  </p188:cm>
</p188:cmLst>
</file>

<file path=ppt/comments/modernComment_123_D5E7CD5C.xml><?xml version="1.0" encoding="utf-8"?>
<p188:cmLst xmlns:a="http://schemas.openxmlformats.org/drawingml/2006/main" xmlns:r="http://schemas.openxmlformats.org/officeDocument/2006/relationships" xmlns:p188="http://schemas.microsoft.com/office/powerpoint/2018/8/main">
  <p188:cm id="{02444EB5-480E-C94F-A82D-A26633F31CF3}" authorId="{D5E4BDBE-D869-C165-8747-505134422663}" status="resolved" created="2023-08-22T16:07:47.214" complete="100000">
    <ac:deMkLst xmlns:ac="http://schemas.microsoft.com/office/drawing/2013/main/command">
      <pc:docMk xmlns:pc="http://schemas.microsoft.com/office/powerpoint/2013/main/command"/>
      <pc:sldMk xmlns:pc="http://schemas.microsoft.com/office/powerpoint/2013/main/command" cId="3588738396" sldId="291"/>
      <ac:spMk id="4" creationId="{FC755738-4A46-5194-E829-0C4E93193787}"/>
    </ac:deMkLst>
    <p188:replyLst>
      <p188:reply id="{6B262A98-CB6B-9F4B-A1E3-77B2825496FC}" authorId="{D5E4BDBE-D869-C165-8747-505134422663}" created="2023-08-22T16:19:50.421">
        <p188:txBody>
          <a:bodyPr/>
          <a:lstStyle/>
          <a:p>
            <a:r>
              <a:rPr lang="en-US"/>
              <a:t>I made a few changes</a:t>
            </a:r>
          </a:p>
        </p188:txBody>
      </p188:reply>
    </p188:replyLst>
    <p188:txBody>
      <a:bodyPr/>
      <a:lstStyle/>
      <a:p>
        <a:r>
          <a:rPr lang="en-US"/>
          <a:t>Not necessarily every 12 months, as described in subsequent bullets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9BBB2-0CEA-4F78-A9C4-06DFC573856F}"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F0F8D-68FA-453D-B19F-80F1A4916D70}" type="slidenum">
              <a:rPr lang="en-US" smtClean="0"/>
              <a:t>‹#›</a:t>
            </a:fld>
            <a:endParaRPr lang="en-US"/>
          </a:p>
        </p:txBody>
      </p:sp>
    </p:spTree>
    <p:extLst>
      <p:ext uri="{BB962C8B-B14F-4D97-AF65-F5344CB8AC3E}">
        <p14:creationId xmlns:p14="http://schemas.microsoft.com/office/powerpoint/2010/main" val="54791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Inter" panose="020B0502030000000004" pitchFamily="34" charset="0"/>
                <a:ea typeface="Inter" panose="020B0502030000000004" pitchFamily="34" charset="0"/>
              </a:rPr>
              <a:t>https://aidsetc.org/resource/comorbidities</a:t>
            </a:r>
          </a:p>
        </p:txBody>
      </p:sp>
      <p:sp>
        <p:nvSpPr>
          <p:cNvPr id="4" name="Slide Number Placeholder 3"/>
          <p:cNvSpPr>
            <a:spLocks noGrp="1"/>
          </p:cNvSpPr>
          <p:nvPr>
            <p:ph type="sldNum" sz="quarter" idx="5"/>
          </p:nvPr>
        </p:nvSpPr>
        <p:spPr/>
        <p:txBody>
          <a:bodyPr/>
          <a:lstStyle/>
          <a:p>
            <a:fld id="{9FEF0F8D-68FA-453D-B19F-80F1A4916D70}" type="slidenum">
              <a:rPr lang="en-US" smtClean="0"/>
              <a:t>1</a:t>
            </a:fld>
            <a:endParaRPr lang="en-US"/>
          </a:p>
        </p:txBody>
      </p:sp>
    </p:spTree>
    <p:extLst>
      <p:ext uri="{BB962C8B-B14F-4D97-AF65-F5344CB8AC3E}">
        <p14:creationId xmlns:p14="http://schemas.microsoft.com/office/powerpoint/2010/main" val="235458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rPr>
              <a:t>LSIL: low-grade intraepithelial lesion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cs typeface="Inter"/>
              </a:rPr>
              <a:t>HSIL: h</a:t>
            </a:r>
            <a:r>
              <a:rPr lang="en-US" sz="1100" b="0" i="0" u="none" strike="noStrike" baseline="0" dirty="0">
                <a:solidFill>
                  <a:srgbClr val="403F3E"/>
                </a:solidFill>
                <a:latin typeface="Inter" panose="020B0502030000000004" pitchFamily="34" charset="0"/>
                <a:ea typeface="Inter" panose="020B0502030000000004" pitchFamily="34" charset="0"/>
              </a:rPr>
              <a:t>igh-grade intraepithelial lesion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cs typeface="Inter"/>
              </a:rPr>
              <a:t>ASCUS: </a:t>
            </a:r>
            <a:r>
              <a:rPr lang="en-US" sz="1100" dirty="0">
                <a:latin typeface="Inter" panose="020B0502030000000004" pitchFamily="34" charset="0"/>
                <a:ea typeface="Inter" panose="020B0502030000000004" pitchFamily="34" charset="0"/>
              </a:rPr>
              <a:t>atypical squamous cells of undetermined significance</a:t>
            </a:r>
            <a:endParaRPr lang="en-US" sz="1100" dirty="0">
              <a:solidFill>
                <a:srgbClr val="40403E"/>
              </a:solidFill>
              <a:latin typeface="Inter" panose="020B0502030000000004" pitchFamily="34" charset="0"/>
              <a:ea typeface="Inter" panose="020B0502030000000004" pitchFamily="34" charset="0"/>
              <a:cs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40403E"/>
              </a:solidFill>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40403E"/>
                </a:solidFill>
                <a:latin typeface="Inter" panose="020B0502030000000004" pitchFamily="34" charset="0"/>
                <a:ea typeface="Inter" panose="020B0502030000000004" pitchFamily="34" charset="0"/>
                <a:cs typeface="Inter"/>
              </a:rPr>
              <a:t>Guidelines for the </a:t>
            </a:r>
            <a:r>
              <a:rPr lang="en-US" sz="1100" spc="-10" dirty="0">
                <a:solidFill>
                  <a:srgbClr val="40403E"/>
                </a:solidFill>
                <a:latin typeface="Inter" panose="020B0502030000000004" pitchFamily="34" charset="0"/>
                <a:ea typeface="Inter" panose="020B0502030000000004" pitchFamily="34" charset="0"/>
                <a:cs typeface="Inter"/>
              </a:rPr>
              <a:t>Prevention</a:t>
            </a:r>
            <a:r>
              <a:rPr lang="en-US" sz="1100" dirty="0">
                <a:solidFill>
                  <a:srgbClr val="40403E"/>
                </a:solidFill>
                <a:latin typeface="Inter" panose="020B0502030000000004" pitchFamily="34" charset="0"/>
                <a:ea typeface="Inter" panose="020B0502030000000004" pitchFamily="34" charset="0"/>
                <a:cs typeface="Inter"/>
              </a:rPr>
              <a:t> and</a:t>
            </a:r>
            <a:r>
              <a:rPr lang="en-US" sz="1100" spc="5" dirty="0">
                <a:solidFill>
                  <a:srgbClr val="40403E"/>
                </a:solidFill>
                <a:latin typeface="Inter" panose="020B0502030000000004" pitchFamily="34" charset="0"/>
                <a:ea typeface="Inter" panose="020B0502030000000004" pitchFamily="34" charset="0"/>
                <a:cs typeface="Inter"/>
              </a:rPr>
              <a:t> </a:t>
            </a:r>
            <a:r>
              <a:rPr lang="en-US" sz="1100" spc="-10" dirty="0">
                <a:solidFill>
                  <a:srgbClr val="40403E"/>
                </a:solidFill>
                <a:latin typeface="Inter" panose="020B0502030000000004" pitchFamily="34" charset="0"/>
                <a:ea typeface="Inter" panose="020B0502030000000004" pitchFamily="34" charset="0"/>
                <a:cs typeface="Inter"/>
              </a:rPr>
              <a:t>Treatment</a:t>
            </a:r>
            <a:r>
              <a:rPr lang="en-US" sz="1100" spc="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of</a:t>
            </a:r>
            <a:r>
              <a:rPr lang="en-US" sz="1100" spc="5" dirty="0">
                <a:solidFill>
                  <a:srgbClr val="40403E"/>
                </a:solidFill>
                <a:latin typeface="Inter" panose="020B0502030000000004" pitchFamily="34" charset="0"/>
                <a:ea typeface="Inter" panose="020B0502030000000004" pitchFamily="34" charset="0"/>
                <a:cs typeface="Inter"/>
              </a:rPr>
              <a:t> </a:t>
            </a:r>
            <a:r>
              <a:rPr lang="en-US" sz="1100" spc="-10" dirty="0">
                <a:solidFill>
                  <a:srgbClr val="40403E"/>
                </a:solidFill>
                <a:latin typeface="Inter" panose="020B0502030000000004" pitchFamily="34" charset="0"/>
                <a:ea typeface="Inter" panose="020B0502030000000004" pitchFamily="34" charset="0"/>
                <a:cs typeface="Inter"/>
              </a:rPr>
              <a:t>Opportunistic</a:t>
            </a:r>
            <a:r>
              <a:rPr lang="en-US" sz="1100" dirty="0">
                <a:solidFill>
                  <a:srgbClr val="40403E"/>
                </a:solidFill>
                <a:latin typeface="Inter" panose="020B0502030000000004" pitchFamily="34" charset="0"/>
                <a:ea typeface="Inter" panose="020B0502030000000004" pitchFamily="34" charset="0"/>
                <a:cs typeface="Inter"/>
              </a:rPr>
              <a:t> Infections</a:t>
            </a:r>
            <a:r>
              <a:rPr lang="en-US" sz="1100" spc="-2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in</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Adults</a:t>
            </a:r>
            <a:r>
              <a:rPr lang="en-US" sz="1100" spc="-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and</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Adolescents</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with</a:t>
            </a:r>
            <a:r>
              <a:rPr lang="en-US" sz="1100" spc="-10" dirty="0">
                <a:solidFill>
                  <a:srgbClr val="40403E"/>
                </a:solidFill>
                <a:latin typeface="Inter" panose="020B0502030000000004" pitchFamily="34" charset="0"/>
                <a:ea typeface="Inter" panose="020B0502030000000004" pitchFamily="34" charset="0"/>
                <a:cs typeface="Inter"/>
              </a:rPr>
              <a:t> </a:t>
            </a:r>
            <a:r>
              <a:rPr lang="en-US" sz="1100" spc="-20" dirty="0">
                <a:solidFill>
                  <a:srgbClr val="40403E"/>
                </a:solidFill>
                <a:latin typeface="Inter" panose="020B0502030000000004" pitchFamily="34" charset="0"/>
                <a:ea typeface="Inter" panose="020B0502030000000004" pitchFamily="34" charset="0"/>
                <a:cs typeface="Inter"/>
              </a:rPr>
              <a:t>HIV.</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Human</a:t>
            </a:r>
            <a:r>
              <a:rPr lang="en-US" sz="1100" spc="-10" dirty="0">
                <a:solidFill>
                  <a:srgbClr val="40403E"/>
                </a:solidFill>
                <a:latin typeface="Inter" panose="020B0502030000000004" pitchFamily="34" charset="0"/>
                <a:ea typeface="Inter" panose="020B0502030000000004" pitchFamily="34" charset="0"/>
                <a:cs typeface="Inter"/>
              </a:rPr>
              <a:t> Papillomavirus</a:t>
            </a:r>
            <a:r>
              <a:rPr lang="en-US" sz="1100" dirty="0">
                <a:solidFill>
                  <a:srgbClr val="40403E"/>
                </a:solidFill>
                <a:latin typeface="Inter" panose="020B0502030000000004" pitchFamily="34" charset="0"/>
                <a:ea typeface="Inter" panose="020B0502030000000004" pitchFamily="34" charset="0"/>
                <a:cs typeface="Inter"/>
              </a:rPr>
              <a:t> Disease.</a:t>
            </a:r>
            <a:r>
              <a:rPr lang="en-US" sz="1100" spc="-3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August</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18,</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2021.</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Accessed</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12/28/22.</a:t>
            </a:r>
            <a:r>
              <a:rPr lang="en-US" sz="1100" spc="-20" dirty="0">
                <a:solidFill>
                  <a:srgbClr val="40403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https://clinicalinfo.hiv.</a:t>
            </a:r>
            <a:r>
              <a:rPr lang="en-US" sz="1100" spc="500" dirty="0">
                <a:solidFill>
                  <a:srgbClr val="205E9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gov/</a:t>
            </a:r>
            <a:r>
              <a:rPr lang="en-US" sz="1100" u="sng" spc="-10" dirty="0" err="1">
                <a:solidFill>
                  <a:srgbClr val="205E9E"/>
                </a:solidFill>
                <a:uFill>
                  <a:solidFill>
                    <a:srgbClr val="205E9E"/>
                  </a:solidFill>
                </a:uFill>
                <a:latin typeface="Inter" panose="020B0502030000000004" pitchFamily="34" charset="0"/>
                <a:ea typeface="Inter" panose="020B0502030000000004" pitchFamily="34" charset="0"/>
                <a:cs typeface="Inter"/>
              </a:rPr>
              <a:t>en</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/guidelines/</a:t>
            </a:r>
            <a:r>
              <a:rPr lang="en-US" sz="1100" u="sng" spc="-10" dirty="0" err="1">
                <a:solidFill>
                  <a:srgbClr val="205E9E"/>
                </a:solidFill>
                <a:uFill>
                  <a:solidFill>
                    <a:srgbClr val="205E9E"/>
                  </a:solidFill>
                </a:uFill>
                <a:latin typeface="Inter" panose="020B0502030000000004" pitchFamily="34" charset="0"/>
                <a:ea typeface="Inter" panose="020B0502030000000004" pitchFamily="34" charset="0"/>
                <a:cs typeface="Inter"/>
              </a:rPr>
              <a:t>hiv</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a:t>
            </a:r>
            <a:r>
              <a:rPr lang="en-US" sz="1100" u="sng" dirty="0">
                <a:solidFill>
                  <a:srgbClr val="205E9E"/>
                </a:solidFill>
                <a:uFill>
                  <a:solidFill>
                    <a:srgbClr val="205E9E"/>
                  </a:solidFill>
                </a:uFill>
                <a:latin typeface="Inter" panose="020B0502030000000004" pitchFamily="34" charset="0"/>
                <a:ea typeface="Inter" panose="020B0502030000000004" pitchFamily="34" charset="0"/>
                <a:cs typeface="Inter"/>
              </a:rPr>
              <a:t>clinical-guidelines-</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adult-</a:t>
            </a:r>
            <a:r>
              <a:rPr lang="en-US" sz="1100" u="sng" dirty="0">
                <a:solidFill>
                  <a:srgbClr val="205E9E"/>
                </a:solidFill>
                <a:uFill>
                  <a:solidFill>
                    <a:srgbClr val="205E9E"/>
                  </a:solidFill>
                </a:uFill>
                <a:latin typeface="Inter" panose="020B0502030000000004" pitchFamily="34" charset="0"/>
                <a:ea typeface="Inter" panose="020B0502030000000004" pitchFamily="34" charset="0"/>
                <a:cs typeface="Inter"/>
              </a:rPr>
              <a:t>and-</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adolescent-</a:t>
            </a:r>
            <a:r>
              <a:rPr lang="en-US" sz="1100" dirty="0">
                <a:solidFill>
                  <a:srgbClr val="205E9E"/>
                </a:solidFill>
                <a:latin typeface="Inter" panose="020B0502030000000004" pitchFamily="34" charset="0"/>
                <a:ea typeface="Inter" panose="020B0502030000000004" pitchFamily="34" charset="0"/>
                <a:cs typeface="Inter"/>
              </a:rPr>
              <a:t> </a:t>
            </a:r>
            <a:r>
              <a:rPr lang="en-US" sz="1100" u="sng" dirty="0">
                <a:solidFill>
                  <a:srgbClr val="205E9E"/>
                </a:solidFill>
                <a:uFill>
                  <a:solidFill>
                    <a:srgbClr val="205E9E"/>
                  </a:solidFill>
                </a:uFill>
                <a:latin typeface="Inter" panose="020B0502030000000004" pitchFamily="34" charset="0"/>
                <a:ea typeface="Inter" panose="020B0502030000000004" pitchFamily="34" charset="0"/>
                <a:cs typeface="Inter"/>
              </a:rPr>
              <a:t>opportunistic-</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infections/human-</a:t>
            </a:r>
            <a:r>
              <a:rPr lang="en-US" sz="1100" u="sng" spc="-25" dirty="0">
                <a:solidFill>
                  <a:srgbClr val="205E9E"/>
                </a:solidFill>
                <a:uFill>
                  <a:solidFill>
                    <a:srgbClr val="205E9E"/>
                  </a:solidFill>
                </a:uFill>
                <a:latin typeface="Inter" panose="020B0502030000000004" pitchFamily="34" charset="0"/>
                <a:ea typeface="Inter" panose="020B0502030000000004" pitchFamily="34" charset="0"/>
                <a:cs typeface="Inter"/>
              </a:rPr>
              <a:t>0</a:t>
            </a:r>
            <a:r>
              <a:rPr lang="en-US" sz="1100" spc="-25" dirty="0">
                <a:solidFill>
                  <a:srgbClr val="40403E"/>
                </a:solidFill>
                <a:latin typeface="Inter" panose="020B0502030000000004" pitchFamily="34" charset="0"/>
                <a:ea typeface="Inter" panose="020B0502030000000004" pitchFamily="34" charset="0"/>
                <a:cs typeface="Inter"/>
              </a:rPr>
              <a:t>.</a:t>
            </a:r>
            <a:endParaRPr lang="en-US" sz="1100" dirty="0">
              <a:latin typeface="Inter" panose="020B0502030000000004" pitchFamily="34" charset="0"/>
              <a:ea typeface="Inter" panose="020B0502030000000004" pitchFamily="34" charset="0"/>
              <a:cs typeface="Inter"/>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10</a:t>
            </a:fld>
            <a:endParaRPr lang="en-US"/>
          </a:p>
        </p:txBody>
      </p:sp>
    </p:spTree>
    <p:extLst>
      <p:ext uri="{BB962C8B-B14F-4D97-AF65-F5344CB8AC3E}">
        <p14:creationId xmlns:p14="http://schemas.microsoft.com/office/powerpoint/2010/main" val="194387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Inter" panose="020B0502030000000004" pitchFamily="34" charset="0"/>
                <a:ea typeface="Inter" panose="020B0502030000000004" pitchFamily="34" charset="0"/>
                <a:cs typeface="Inter"/>
              </a:rPr>
              <a:t>HPV: </a:t>
            </a:r>
            <a:r>
              <a:rPr lang="en-US" sz="1100" b="0" i="0" u="none" strike="noStrike" dirty="0">
                <a:effectLst/>
                <a:latin typeface="Inter" panose="020B0502030000000004" pitchFamily="34" charset="0"/>
                <a:ea typeface="Inter" panose="020B0502030000000004" pitchFamily="34" charset="0"/>
              </a:rPr>
              <a:t>Human papillomavirus</a:t>
            </a:r>
            <a:endParaRPr lang="en-US" sz="1100" dirty="0">
              <a:latin typeface="Inter" panose="020B0502030000000004" pitchFamily="34" charset="0"/>
              <a:ea typeface="Inter" panose="020B0502030000000004" pitchFamily="34" charset="0"/>
              <a:cs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Inter" panose="020B0502030000000004" pitchFamily="34" charset="0"/>
                <a:ea typeface="Inter" panose="020B0502030000000004" pitchFamily="34" charset="0"/>
                <a:cs typeface="Inter"/>
              </a:rPr>
              <a:t>Guidelines for the </a:t>
            </a:r>
            <a:r>
              <a:rPr lang="en-US" sz="1100" spc="-10" dirty="0">
                <a:latin typeface="Inter" panose="020B0502030000000004" pitchFamily="34" charset="0"/>
                <a:ea typeface="Inter" panose="020B0502030000000004" pitchFamily="34" charset="0"/>
                <a:cs typeface="Inter"/>
              </a:rPr>
              <a:t>Prevention</a:t>
            </a:r>
            <a:r>
              <a:rPr lang="en-US" sz="1100" dirty="0">
                <a:latin typeface="Inter" panose="020B0502030000000004" pitchFamily="34" charset="0"/>
                <a:ea typeface="Inter" panose="020B0502030000000004" pitchFamily="34" charset="0"/>
                <a:cs typeface="Inter"/>
              </a:rPr>
              <a:t> and</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Treatment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Opportunistic</a:t>
            </a:r>
            <a:r>
              <a:rPr lang="en-US" sz="1100" dirty="0">
                <a:latin typeface="Inter" panose="020B0502030000000004" pitchFamily="34" charset="0"/>
                <a:ea typeface="Inter" panose="020B0502030000000004" pitchFamily="34" charset="0"/>
                <a:cs typeface="Inter"/>
              </a:rPr>
              <a:t> Infections</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Adults</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and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Adolescents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with</a:t>
            </a:r>
            <a:r>
              <a:rPr lang="en-US" sz="1100" spc="-10"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Human</a:t>
            </a:r>
            <a:r>
              <a:rPr lang="en-US" sz="1100" spc="-10" dirty="0">
                <a:latin typeface="Inter" panose="020B0502030000000004" pitchFamily="34" charset="0"/>
                <a:ea typeface="Inter" panose="020B0502030000000004" pitchFamily="34" charset="0"/>
                <a:cs typeface="Inter"/>
              </a:rPr>
              <a:t> Papillomavirus</a:t>
            </a:r>
            <a:r>
              <a:rPr lang="en-US" sz="1100" dirty="0">
                <a:latin typeface="Inter" panose="020B0502030000000004" pitchFamily="34" charset="0"/>
                <a:ea typeface="Inter" panose="020B0502030000000004" pitchFamily="34" charset="0"/>
                <a:cs typeface="Inter"/>
              </a:rPr>
              <a:t> Disease.</a:t>
            </a:r>
            <a:r>
              <a:rPr lang="en-US" sz="1100" spc="-3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August</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18,</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2021.</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Accessed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12/28/22.</a:t>
            </a:r>
            <a:r>
              <a:rPr lang="en-US" sz="1100" spc="-20" dirty="0">
                <a:latin typeface="Inter" panose="020B0502030000000004" pitchFamily="34" charset="0"/>
                <a:ea typeface="Inter" panose="020B0502030000000004" pitchFamily="34" charset="0"/>
                <a:cs typeface="Inter"/>
              </a:rPr>
              <a:t> </a:t>
            </a:r>
            <a:r>
              <a:rPr lang="en-US" sz="1100" u="sng" spc="-10" dirty="0">
                <a:uFill>
                  <a:solidFill>
                    <a:srgbClr val="205E9E"/>
                  </a:solidFill>
                </a:uFill>
                <a:latin typeface="Inter" panose="020B0502030000000004" pitchFamily="34" charset="0"/>
                <a:ea typeface="Inter" panose="020B0502030000000004" pitchFamily="34" charset="0"/>
                <a:cs typeface="Inter"/>
              </a:rPr>
              <a:t>https://clinicalinfo.hiv.gov/en/guidelines/hiv-</a:t>
            </a:r>
            <a:r>
              <a:rPr lang="en-US" sz="1100" u="sng" dirty="0">
                <a:uFill>
                  <a:solidFill>
                    <a:srgbClr val="205E9E"/>
                  </a:solidFill>
                </a:uFill>
                <a:latin typeface="Inter" panose="020B0502030000000004" pitchFamily="34" charset="0"/>
                <a:ea typeface="Inter" panose="020B0502030000000004" pitchFamily="34" charset="0"/>
                <a:cs typeface="Inter"/>
              </a:rPr>
              <a:t>clinical-guidelines-</a:t>
            </a:r>
            <a:r>
              <a:rPr lang="en-US" sz="1100" u="sng" spc="-10" dirty="0">
                <a:uFill>
                  <a:solidFill>
                    <a:srgbClr val="205E9E"/>
                  </a:solidFill>
                </a:uFill>
                <a:latin typeface="Inter" panose="020B0502030000000004" pitchFamily="34" charset="0"/>
                <a:ea typeface="Inter" panose="020B0502030000000004" pitchFamily="34" charset="0"/>
                <a:cs typeface="Inter"/>
              </a:rPr>
              <a:t>adult-</a:t>
            </a:r>
            <a:r>
              <a:rPr lang="en-US" sz="1100" u="sng" dirty="0">
                <a:uFill>
                  <a:solidFill>
                    <a:srgbClr val="205E9E"/>
                  </a:solidFill>
                </a:uFill>
                <a:latin typeface="Inter" panose="020B0502030000000004" pitchFamily="34" charset="0"/>
                <a:ea typeface="Inter" panose="020B0502030000000004" pitchFamily="34" charset="0"/>
                <a:cs typeface="Inter"/>
              </a:rPr>
              <a:t>and-</a:t>
            </a:r>
            <a:r>
              <a:rPr lang="en-US" sz="1100" u="sng" spc="-10" dirty="0">
                <a:uFill>
                  <a:solidFill>
                    <a:srgbClr val="205E9E"/>
                  </a:solidFill>
                </a:uFill>
                <a:latin typeface="Inter" panose="020B0502030000000004" pitchFamily="34" charset="0"/>
                <a:ea typeface="Inter" panose="020B0502030000000004" pitchFamily="34" charset="0"/>
                <a:cs typeface="Inter"/>
              </a:rPr>
              <a:t>adolescent-</a:t>
            </a:r>
            <a:r>
              <a:rPr lang="en-US" sz="1100" u="sng" dirty="0">
                <a:uFill>
                  <a:solidFill>
                    <a:srgbClr val="205E9E"/>
                  </a:solidFill>
                </a:uFill>
                <a:latin typeface="Inter" panose="020B0502030000000004" pitchFamily="34" charset="0"/>
                <a:ea typeface="Inter" panose="020B0502030000000004" pitchFamily="34" charset="0"/>
                <a:cs typeface="Inter"/>
              </a:rPr>
              <a:t>opportunistic-</a:t>
            </a:r>
            <a:r>
              <a:rPr lang="en-US" sz="1100" u="sng" spc="-10" dirty="0">
                <a:uFill>
                  <a:solidFill>
                    <a:srgbClr val="205E9E"/>
                  </a:solidFill>
                </a:uFill>
                <a:latin typeface="Inter" panose="020B0502030000000004" pitchFamily="34" charset="0"/>
                <a:ea typeface="Inter" panose="020B0502030000000004" pitchFamily="34" charset="0"/>
                <a:cs typeface="Inter"/>
              </a:rPr>
              <a:t>infections/human-</a:t>
            </a:r>
            <a:r>
              <a:rPr lang="en-US" sz="1100" u="sng" spc="-25" dirty="0">
                <a:uFill>
                  <a:solidFill>
                    <a:srgbClr val="205E9E"/>
                  </a:solidFill>
                </a:uFill>
                <a:latin typeface="Inter" panose="020B0502030000000004" pitchFamily="34" charset="0"/>
                <a:ea typeface="Inter" panose="020B0502030000000004" pitchFamily="34" charset="0"/>
                <a:cs typeface="Inter"/>
              </a:rPr>
              <a:t>0</a:t>
            </a:r>
            <a:r>
              <a:rPr lang="en-US" sz="1100" spc="-25" dirty="0">
                <a:latin typeface="Inter" panose="020B0502030000000004" pitchFamily="34" charset="0"/>
                <a:ea typeface="Inter" panose="020B0502030000000004" pitchFamily="34" charset="0"/>
                <a:cs typeface="Inter"/>
              </a:rPr>
              <a:t>.</a:t>
            </a:r>
            <a:endParaRPr lang="en-US" sz="1100" dirty="0">
              <a:latin typeface="Inter" panose="020B0502030000000004" pitchFamily="34" charset="0"/>
              <a:ea typeface="Inter" panose="020B0502030000000004" pitchFamily="34" charset="0"/>
              <a:cs typeface="Inter"/>
            </a:endParaRPr>
          </a:p>
          <a:p>
            <a:endParaRPr lang="en-US" b="1" dirty="0"/>
          </a:p>
        </p:txBody>
      </p:sp>
      <p:sp>
        <p:nvSpPr>
          <p:cNvPr id="4" name="Slide Number Placeholder 3"/>
          <p:cNvSpPr>
            <a:spLocks noGrp="1"/>
          </p:cNvSpPr>
          <p:nvPr>
            <p:ph type="sldNum" sz="quarter" idx="5"/>
          </p:nvPr>
        </p:nvSpPr>
        <p:spPr/>
        <p:txBody>
          <a:bodyPr/>
          <a:lstStyle/>
          <a:p>
            <a:fld id="{9FEF0F8D-68FA-453D-B19F-80F1A4916D70}" type="slidenum">
              <a:rPr lang="en-US" smtClean="0"/>
              <a:t>11</a:t>
            </a:fld>
            <a:endParaRPr lang="en-US"/>
          </a:p>
        </p:txBody>
      </p:sp>
    </p:spTree>
    <p:extLst>
      <p:ext uri="{BB962C8B-B14F-4D97-AF65-F5344CB8AC3E}">
        <p14:creationId xmlns:p14="http://schemas.microsoft.com/office/powerpoint/2010/main" val="266722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Inter" panose="020B0502030000000004" pitchFamily="34" charset="0"/>
                <a:ea typeface="Inter" panose="020B0502030000000004" pitchFamily="34" charset="0"/>
              </a:rPr>
              <a:t>LSIL: low-grade intraepithelial lesion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Inter" panose="020B0502030000000004" pitchFamily="34" charset="0"/>
                <a:ea typeface="Inter" panose="020B0502030000000004" pitchFamily="34" charset="0"/>
                <a:cs typeface="Inter"/>
              </a:rPr>
              <a:t>HSIL: h</a:t>
            </a:r>
            <a:r>
              <a:rPr lang="en-US" sz="1100" b="0" i="0" u="none" strike="noStrike" baseline="0" dirty="0">
                <a:latin typeface="Inter" panose="020B0502030000000004" pitchFamily="34" charset="0"/>
                <a:ea typeface="Inter" panose="020B0502030000000004" pitchFamily="34" charset="0"/>
              </a:rPr>
              <a:t>igh-grade intraepithelial lesion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Inter" panose="020B0502030000000004" pitchFamily="34" charset="0"/>
                <a:ea typeface="Inter" panose="020B0502030000000004" pitchFamily="34" charset="0"/>
                <a:cs typeface="Inter"/>
              </a:rPr>
              <a:t>ASCUS: </a:t>
            </a:r>
            <a:r>
              <a:rPr lang="en-US" sz="1100" dirty="0">
                <a:latin typeface="Inter" panose="020B0502030000000004" pitchFamily="34" charset="0"/>
                <a:ea typeface="Inter" panose="020B0502030000000004" pitchFamily="34" charset="0"/>
              </a:rPr>
              <a:t>atypical squamous cells of undetermined 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Inter" panose="020B0502030000000004" pitchFamily="34" charset="0"/>
                <a:ea typeface="Inter" panose="020B0502030000000004" pitchFamily="34" charset="0"/>
                <a:cs typeface="Inter"/>
              </a:rPr>
              <a:t>HPV: </a:t>
            </a:r>
            <a:r>
              <a:rPr lang="en-US" sz="1100" b="0" i="0" u="none" strike="noStrike" dirty="0">
                <a:effectLst/>
                <a:latin typeface="Inter" panose="020B0502030000000004" pitchFamily="34" charset="0"/>
                <a:ea typeface="Inter" panose="020B0502030000000004" pitchFamily="34" charset="0"/>
              </a:rPr>
              <a:t>Human papillomavirus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Inter" panose="020B0502030000000004" pitchFamily="34" charset="0"/>
                <a:ea typeface="Inter" panose="020B0502030000000004" pitchFamily="34" charset="0"/>
                <a:cs typeface="Inter"/>
              </a:rPr>
              <a:t>Guidelines for the </a:t>
            </a:r>
            <a:r>
              <a:rPr lang="en-US" sz="1100" spc="-10" dirty="0">
                <a:latin typeface="Inter" panose="020B0502030000000004" pitchFamily="34" charset="0"/>
                <a:ea typeface="Inter" panose="020B0502030000000004" pitchFamily="34" charset="0"/>
                <a:cs typeface="Inter"/>
              </a:rPr>
              <a:t>Prevention</a:t>
            </a:r>
            <a:r>
              <a:rPr lang="en-US" sz="1100" dirty="0">
                <a:latin typeface="Inter" panose="020B0502030000000004" pitchFamily="34" charset="0"/>
                <a:ea typeface="Inter" panose="020B0502030000000004" pitchFamily="34" charset="0"/>
                <a:cs typeface="Inter"/>
              </a:rPr>
              <a:t> and</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Treatment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Opportunistic</a:t>
            </a:r>
            <a:r>
              <a:rPr lang="en-US" sz="1100" dirty="0">
                <a:latin typeface="Inter" panose="020B0502030000000004" pitchFamily="34" charset="0"/>
                <a:ea typeface="Inter" panose="020B0502030000000004" pitchFamily="34" charset="0"/>
                <a:cs typeface="Inter"/>
              </a:rPr>
              <a:t> Infections</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Adults</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and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Adolescents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with</a:t>
            </a:r>
            <a:r>
              <a:rPr lang="en-US" sz="1100" spc="-10"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Human</a:t>
            </a:r>
            <a:r>
              <a:rPr lang="en-US" sz="1100" spc="-10" dirty="0">
                <a:latin typeface="Inter" panose="020B0502030000000004" pitchFamily="34" charset="0"/>
                <a:ea typeface="Inter" panose="020B0502030000000004" pitchFamily="34" charset="0"/>
                <a:cs typeface="Inter"/>
              </a:rPr>
              <a:t> Papillomavirus</a:t>
            </a:r>
            <a:r>
              <a:rPr lang="en-US" sz="1100" dirty="0">
                <a:latin typeface="Inter" panose="020B0502030000000004" pitchFamily="34" charset="0"/>
                <a:ea typeface="Inter" panose="020B0502030000000004" pitchFamily="34" charset="0"/>
                <a:cs typeface="Inter"/>
              </a:rPr>
              <a:t> Disease.</a:t>
            </a:r>
            <a:r>
              <a:rPr lang="en-US" sz="1100" spc="-3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August</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18,</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2021.</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Accessed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12/28/22.</a:t>
            </a:r>
            <a:r>
              <a:rPr lang="en-US" sz="1100" spc="-20" dirty="0">
                <a:latin typeface="Inter" panose="020B0502030000000004" pitchFamily="34" charset="0"/>
                <a:ea typeface="Inter" panose="020B0502030000000004" pitchFamily="34" charset="0"/>
                <a:cs typeface="Inter"/>
              </a:rPr>
              <a:t> </a:t>
            </a:r>
            <a:r>
              <a:rPr lang="en-US" sz="1100" u="sng" spc="-10" dirty="0">
                <a:uFill>
                  <a:solidFill>
                    <a:srgbClr val="205E9E"/>
                  </a:solidFill>
                </a:uFill>
                <a:latin typeface="Inter" panose="020B0502030000000004" pitchFamily="34" charset="0"/>
                <a:ea typeface="Inter" panose="020B0502030000000004" pitchFamily="34" charset="0"/>
                <a:cs typeface="Inter"/>
              </a:rPr>
              <a:t>https://clinicalinfo.hiv.gov/en/guidelines/hiv-</a:t>
            </a:r>
            <a:r>
              <a:rPr lang="en-US" sz="1100" u="sng" dirty="0">
                <a:uFill>
                  <a:solidFill>
                    <a:srgbClr val="205E9E"/>
                  </a:solidFill>
                </a:uFill>
                <a:latin typeface="Inter" panose="020B0502030000000004" pitchFamily="34" charset="0"/>
                <a:ea typeface="Inter" panose="020B0502030000000004" pitchFamily="34" charset="0"/>
                <a:cs typeface="Inter"/>
              </a:rPr>
              <a:t>clinical-guidelines-</a:t>
            </a:r>
            <a:r>
              <a:rPr lang="en-US" sz="1100" u="sng" spc="-10" dirty="0">
                <a:uFill>
                  <a:solidFill>
                    <a:srgbClr val="205E9E"/>
                  </a:solidFill>
                </a:uFill>
                <a:latin typeface="Inter" panose="020B0502030000000004" pitchFamily="34" charset="0"/>
                <a:ea typeface="Inter" panose="020B0502030000000004" pitchFamily="34" charset="0"/>
                <a:cs typeface="Inter"/>
              </a:rPr>
              <a:t>adult-</a:t>
            </a:r>
            <a:r>
              <a:rPr lang="en-US" sz="1100" u="sng" dirty="0">
                <a:uFill>
                  <a:solidFill>
                    <a:srgbClr val="205E9E"/>
                  </a:solidFill>
                </a:uFill>
                <a:latin typeface="Inter" panose="020B0502030000000004" pitchFamily="34" charset="0"/>
                <a:ea typeface="Inter" panose="020B0502030000000004" pitchFamily="34" charset="0"/>
                <a:cs typeface="Inter"/>
              </a:rPr>
              <a:t>and-</a:t>
            </a:r>
            <a:r>
              <a:rPr lang="en-US" sz="1100" u="sng" spc="-10" dirty="0">
                <a:uFill>
                  <a:solidFill>
                    <a:srgbClr val="205E9E"/>
                  </a:solidFill>
                </a:uFill>
                <a:latin typeface="Inter" panose="020B0502030000000004" pitchFamily="34" charset="0"/>
                <a:ea typeface="Inter" panose="020B0502030000000004" pitchFamily="34" charset="0"/>
                <a:cs typeface="Inter"/>
              </a:rPr>
              <a:t>adolescent-</a:t>
            </a:r>
            <a:r>
              <a:rPr lang="en-US" sz="1100" u="sng" dirty="0">
                <a:uFill>
                  <a:solidFill>
                    <a:srgbClr val="205E9E"/>
                  </a:solidFill>
                </a:uFill>
                <a:latin typeface="Inter" panose="020B0502030000000004" pitchFamily="34" charset="0"/>
                <a:ea typeface="Inter" panose="020B0502030000000004" pitchFamily="34" charset="0"/>
                <a:cs typeface="Inter"/>
              </a:rPr>
              <a:t>opportunistic-</a:t>
            </a:r>
            <a:r>
              <a:rPr lang="en-US" sz="1100" u="sng" spc="-10" dirty="0">
                <a:uFill>
                  <a:solidFill>
                    <a:srgbClr val="205E9E"/>
                  </a:solidFill>
                </a:uFill>
                <a:latin typeface="Inter" panose="020B0502030000000004" pitchFamily="34" charset="0"/>
                <a:ea typeface="Inter" panose="020B0502030000000004" pitchFamily="34" charset="0"/>
                <a:cs typeface="Inter"/>
              </a:rPr>
              <a:t>infections/human-</a:t>
            </a:r>
            <a:r>
              <a:rPr lang="en-US" sz="1100" u="sng" spc="-25" dirty="0">
                <a:uFill>
                  <a:solidFill>
                    <a:srgbClr val="205E9E"/>
                  </a:solidFill>
                </a:uFill>
                <a:latin typeface="Inter" panose="020B0502030000000004" pitchFamily="34" charset="0"/>
                <a:ea typeface="Inter" panose="020B0502030000000004" pitchFamily="34" charset="0"/>
                <a:cs typeface="Inter"/>
              </a:rPr>
              <a:t>0</a:t>
            </a:r>
            <a:r>
              <a:rPr lang="en-US" sz="1100" spc="-25" dirty="0">
                <a:latin typeface="Inter" panose="020B0502030000000004" pitchFamily="34" charset="0"/>
                <a:ea typeface="Inter" panose="020B0502030000000004" pitchFamily="34" charset="0"/>
                <a:cs typeface="Inter"/>
              </a:rPr>
              <a:t>.</a:t>
            </a:r>
            <a:endParaRPr lang="en-US" sz="1100" dirty="0">
              <a:latin typeface="Inter" panose="020B0502030000000004" pitchFamily="34" charset="0"/>
              <a:ea typeface="Inter" panose="020B0502030000000004" pitchFamily="34" charset="0"/>
              <a:cs typeface="Inter"/>
            </a:endParaRPr>
          </a:p>
          <a:p>
            <a:endParaRPr lang="en-US" b="1" dirty="0"/>
          </a:p>
        </p:txBody>
      </p:sp>
      <p:sp>
        <p:nvSpPr>
          <p:cNvPr id="4" name="Slide Number Placeholder 3"/>
          <p:cNvSpPr>
            <a:spLocks noGrp="1"/>
          </p:cNvSpPr>
          <p:nvPr>
            <p:ph type="sldNum" sz="quarter" idx="5"/>
          </p:nvPr>
        </p:nvSpPr>
        <p:spPr/>
        <p:txBody>
          <a:bodyPr/>
          <a:lstStyle/>
          <a:p>
            <a:fld id="{9FEF0F8D-68FA-453D-B19F-80F1A4916D70}" type="slidenum">
              <a:rPr lang="en-US" smtClean="0"/>
              <a:t>12</a:t>
            </a:fld>
            <a:endParaRPr lang="en-US"/>
          </a:p>
        </p:txBody>
      </p:sp>
    </p:spTree>
    <p:extLst>
      <p:ext uri="{BB962C8B-B14F-4D97-AF65-F5344CB8AC3E}">
        <p14:creationId xmlns:p14="http://schemas.microsoft.com/office/powerpoint/2010/main" val="394422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18351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1100" dirty="0">
                <a:latin typeface="Inter" panose="020B0502030000000004" pitchFamily="34" charset="0"/>
                <a:ea typeface="Inter" panose="020B0502030000000004" pitchFamily="34" charset="0"/>
                <a:cs typeface="Inter"/>
              </a:rPr>
              <a:t>HPV: </a:t>
            </a:r>
            <a:r>
              <a:rPr lang="en-US" sz="1100" b="0" i="0" u="none" strike="noStrike" dirty="0">
                <a:effectLst/>
                <a:latin typeface="Inter" panose="020B0502030000000004" pitchFamily="34" charset="0"/>
                <a:ea typeface="Inter" panose="020B0502030000000004" pitchFamily="34" charset="0"/>
              </a:rPr>
              <a:t>Human papillomavirus</a:t>
            </a:r>
          </a:p>
          <a:p>
            <a:pPr marL="12700" marR="18351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1100" dirty="0">
                <a:latin typeface="Inter" panose="020B0502030000000004" pitchFamily="34" charset="0"/>
                <a:ea typeface="Inter" panose="020B0502030000000004" pitchFamily="34" charset="0"/>
                <a:cs typeface="Inter"/>
              </a:rPr>
              <a:t>OPC: </a:t>
            </a:r>
            <a:r>
              <a:rPr lang="en-US" sz="1100" dirty="0">
                <a:latin typeface="Inter" panose="020B0502030000000004" pitchFamily="34" charset="0"/>
                <a:ea typeface="Inter" panose="020B0502030000000004" pitchFamily="34" charset="0"/>
              </a:rPr>
              <a:t>Oropharyngeal cancers </a:t>
            </a:r>
            <a:endParaRPr lang="en-US" sz="1100" dirty="0">
              <a:latin typeface="Inter" panose="020B0502030000000004" pitchFamily="34" charset="0"/>
              <a:ea typeface="Inter" panose="020B0502030000000004" pitchFamily="34" charset="0"/>
              <a:cs typeface="Inter"/>
            </a:endParaRPr>
          </a:p>
          <a:p>
            <a:pPr marL="12700" marR="183515" lvl="0" indent="0" algn="l" defTabSz="914400" rtl="0" eaLnBrk="1" fontAlgn="auto" latinLnBrk="0" hangingPunct="1">
              <a:lnSpc>
                <a:spcPct val="100000"/>
              </a:lnSpc>
              <a:spcBef>
                <a:spcPts val="450"/>
              </a:spcBef>
              <a:spcAft>
                <a:spcPts val="0"/>
              </a:spcAft>
              <a:buClrTx/>
              <a:buSzTx/>
              <a:buFontTx/>
              <a:buNone/>
              <a:tabLst>
                <a:tab pos="152400" algn="l"/>
              </a:tabLst>
              <a:defRPr/>
            </a:pPr>
            <a:endParaRPr lang="en-US" sz="1100" dirty="0">
              <a:latin typeface="Inter" panose="020B0502030000000004" pitchFamily="34" charset="0"/>
              <a:ea typeface="Inter" panose="020B0502030000000004" pitchFamily="34" charset="0"/>
              <a:cs typeface="Inter"/>
            </a:endParaRPr>
          </a:p>
          <a:p>
            <a:pPr marL="184150" marR="183515" lvl="0" indent="-171450" algn="l" defTabSz="914400" rtl="0" eaLnBrk="1" fontAlgn="auto" latinLnBrk="0" hangingPunct="1">
              <a:lnSpc>
                <a:spcPct val="100000"/>
              </a:lnSpc>
              <a:spcBef>
                <a:spcPts val="450"/>
              </a:spcBef>
              <a:spcAft>
                <a:spcPts val="0"/>
              </a:spcAft>
              <a:buClrTx/>
              <a:buSzTx/>
              <a:buFont typeface="Arial" panose="020B0604020202020204" pitchFamily="34" charset="0"/>
              <a:buChar char="•"/>
              <a:tabLst>
                <a:tab pos="152400" algn="l"/>
              </a:tabLst>
              <a:defRPr/>
            </a:pPr>
            <a:r>
              <a:rPr lang="en-US" sz="1100" dirty="0">
                <a:latin typeface="Inter" panose="020B0502030000000004" pitchFamily="34" charset="0"/>
                <a:ea typeface="Inter" panose="020B0502030000000004" pitchFamily="34" charset="0"/>
                <a:cs typeface="Inter"/>
              </a:rPr>
              <a:t>Guidelines for the </a:t>
            </a:r>
            <a:r>
              <a:rPr lang="en-US" sz="1100" spc="-10" dirty="0">
                <a:latin typeface="Inter" panose="020B0502030000000004" pitchFamily="34" charset="0"/>
                <a:ea typeface="Inter" panose="020B0502030000000004" pitchFamily="34" charset="0"/>
                <a:cs typeface="Inter"/>
              </a:rPr>
              <a:t>Prevention</a:t>
            </a:r>
            <a:r>
              <a:rPr lang="en-US" sz="1100" dirty="0">
                <a:latin typeface="Inter" panose="020B0502030000000004" pitchFamily="34" charset="0"/>
                <a:ea typeface="Inter" panose="020B0502030000000004" pitchFamily="34" charset="0"/>
                <a:cs typeface="Inter"/>
              </a:rPr>
              <a:t> and</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Treatment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Opportunistic</a:t>
            </a:r>
            <a:r>
              <a:rPr lang="en-US" sz="1100" dirty="0">
                <a:latin typeface="Inter" panose="020B0502030000000004" pitchFamily="34" charset="0"/>
                <a:ea typeface="Inter" panose="020B0502030000000004" pitchFamily="34" charset="0"/>
                <a:cs typeface="Inter"/>
              </a:rPr>
              <a:t> Infections</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Adults</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and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Adolescents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with</a:t>
            </a:r>
            <a:r>
              <a:rPr lang="en-US" sz="1100" spc="-10"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Human</a:t>
            </a:r>
            <a:r>
              <a:rPr lang="en-US" sz="1100" spc="-10" dirty="0">
                <a:latin typeface="Inter" panose="020B0502030000000004" pitchFamily="34" charset="0"/>
                <a:ea typeface="Inter" panose="020B0502030000000004" pitchFamily="34" charset="0"/>
                <a:cs typeface="Inter"/>
              </a:rPr>
              <a:t> Papillomavirus</a:t>
            </a:r>
            <a:r>
              <a:rPr lang="en-US" sz="1100" dirty="0">
                <a:latin typeface="Inter" panose="020B0502030000000004" pitchFamily="34" charset="0"/>
                <a:ea typeface="Inter" panose="020B0502030000000004" pitchFamily="34" charset="0"/>
                <a:cs typeface="Inter"/>
              </a:rPr>
              <a:t> Disease.</a:t>
            </a:r>
            <a:r>
              <a:rPr lang="en-US" sz="1100" spc="-3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August</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18,</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2021.</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Accessed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12/28/22.</a:t>
            </a:r>
            <a:r>
              <a:rPr lang="en-US" sz="1100" spc="-20" dirty="0">
                <a:latin typeface="Inter" panose="020B0502030000000004" pitchFamily="34" charset="0"/>
                <a:ea typeface="Inter" panose="020B0502030000000004" pitchFamily="34" charset="0"/>
                <a:cs typeface="Inter"/>
              </a:rPr>
              <a:t> </a:t>
            </a:r>
            <a:r>
              <a:rPr lang="en-US" sz="1100" u="sng" spc="-10" dirty="0">
                <a:uFill>
                  <a:solidFill>
                    <a:srgbClr val="205E9E"/>
                  </a:solidFill>
                </a:uFill>
                <a:latin typeface="Inter" panose="020B0502030000000004" pitchFamily="34" charset="0"/>
                <a:ea typeface="Inter" panose="020B0502030000000004" pitchFamily="34" charset="0"/>
                <a:cs typeface="Inter"/>
              </a:rPr>
              <a:t>https://clinicalinfo.hiv.gov/en/guidelines/hiv-</a:t>
            </a:r>
            <a:r>
              <a:rPr lang="en-US" sz="1100" u="sng" dirty="0">
                <a:uFill>
                  <a:solidFill>
                    <a:srgbClr val="205E9E"/>
                  </a:solidFill>
                </a:uFill>
                <a:latin typeface="Inter" panose="020B0502030000000004" pitchFamily="34" charset="0"/>
                <a:ea typeface="Inter" panose="020B0502030000000004" pitchFamily="34" charset="0"/>
                <a:cs typeface="Inter"/>
              </a:rPr>
              <a:t>clinical-guidelines-</a:t>
            </a:r>
            <a:r>
              <a:rPr lang="en-US" sz="1100" u="sng" spc="-10" dirty="0">
                <a:uFill>
                  <a:solidFill>
                    <a:srgbClr val="205E9E"/>
                  </a:solidFill>
                </a:uFill>
                <a:latin typeface="Inter" panose="020B0502030000000004" pitchFamily="34" charset="0"/>
                <a:ea typeface="Inter" panose="020B0502030000000004" pitchFamily="34" charset="0"/>
                <a:cs typeface="Inter"/>
              </a:rPr>
              <a:t>adult-</a:t>
            </a:r>
            <a:r>
              <a:rPr lang="en-US" sz="1100" u="sng" dirty="0">
                <a:uFill>
                  <a:solidFill>
                    <a:srgbClr val="205E9E"/>
                  </a:solidFill>
                </a:uFill>
                <a:latin typeface="Inter" panose="020B0502030000000004" pitchFamily="34" charset="0"/>
                <a:ea typeface="Inter" panose="020B0502030000000004" pitchFamily="34" charset="0"/>
                <a:cs typeface="Inter"/>
              </a:rPr>
              <a:t>and-</a:t>
            </a:r>
            <a:r>
              <a:rPr lang="en-US" sz="1100" u="sng" spc="-10" dirty="0">
                <a:uFill>
                  <a:solidFill>
                    <a:srgbClr val="205E9E"/>
                  </a:solidFill>
                </a:uFill>
                <a:latin typeface="Inter" panose="020B0502030000000004" pitchFamily="34" charset="0"/>
                <a:ea typeface="Inter" panose="020B0502030000000004" pitchFamily="34" charset="0"/>
                <a:cs typeface="Inter"/>
              </a:rPr>
              <a:t>adolescent-</a:t>
            </a:r>
            <a:r>
              <a:rPr lang="en-US" sz="1100" dirty="0">
                <a:latin typeface="Inter" panose="020B0502030000000004" pitchFamily="34" charset="0"/>
                <a:ea typeface="Inter" panose="020B0502030000000004" pitchFamily="34" charset="0"/>
                <a:cs typeface="Inter"/>
              </a:rPr>
              <a:t> </a:t>
            </a:r>
            <a:r>
              <a:rPr lang="en-US" sz="1100" u="sng" dirty="0">
                <a:uFill>
                  <a:solidFill>
                    <a:srgbClr val="205E9E"/>
                  </a:solidFill>
                </a:uFill>
                <a:latin typeface="Inter" panose="020B0502030000000004" pitchFamily="34" charset="0"/>
                <a:ea typeface="Inter" panose="020B0502030000000004" pitchFamily="34" charset="0"/>
                <a:cs typeface="Inter"/>
              </a:rPr>
              <a:t>opportunistic-</a:t>
            </a:r>
            <a:r>
              <a:rPr lang="en-US" sz="1100" u="sng" spc="-10" dirty="0">
                <a:uFill>
                  <a:solidFill>
                    <a:srgbClr val="205E9E"/>
                  </a:solidFill>
                </a:uFill>
                <a:latin typeface="Inter" panose="020B0502030000000004" pitchFamily="34" charset="0"/>
                <a:ea typeface="Inter" panose="020B0502030000000004" pitchFamily="34" charset="0"/>
                <a:cs typeface="Inter"/>
              </a:rPr>
              <a:t>infections/human-</a:t>
            </a:r>
            <a:r>
              <a:rPr lang="en-US" sz="1100" u="sng" spc="-25" dirty="0">
                <a:uFill>
                  <a:solidFill>
                    <a:srgbClr val="205E9E"/>
                  </a:solidFill>
                </a:uFill>
                <a:latin typeface="Inter" panose="020B0502030000000004" pitchFamily="34" charset="0"/>
                <a:ea typeface="Inter" panose="020B0502030000000004" pitchFamily="34" charset="0"/>
                <a:cs typeface="Inter"/>
              </a:rPr>
              <a:t>0</a:t>
            </a:r>
            <a:r>
              <a:rPr lang="en-US" sz="1100" spc="-25" dirty="0">
                <a:latin typeface="Inter" panose="020B0502030000000004" pitchFamily="34" charset="0"/>
                <a:ea typeface="Inter" panose="020B0502030000000004" pitchFamily="34" charset="0"/>
                <a:cs typeface="Inter"/>
              </a:rPr>
              <a:t>.</a:t>
            </a:r>
            <a:endParaRPr lang="en-US" sz="1100" dirty="0">
              <a:latin typeface="Inter" panose="020B0502030000000004" pitchFamily="34" charset="0"/>
              <a:ea typeface="Inter" panose="020B0502030000000004" pitchFamily="34" charset="0"/>
              <a:cs typeface="Inter"/>
            </a:endParaRPr>
          </a:p>
          <a:p>
            <a:pPr marL="184150" marR="183515" indent="-171450">
              <a:lnSpc>
                <a:spcPct val="100000"/>
              </a:lnSpc>
              <a:spcBef>
                <a:spcPts val="450"/>
              </a:spcBef>
              <a:buFont typeface="Arial" panose="020B0604020202020204" pitchFamily="34" charset="0"/>
              <a:buChar char="•"/>
              <a:tabLst>
                <a:tab pos="152400" algn="l"/>
              </a:tabLst>
            </a:pPr>
            <a:r>
              <a:rPr lang="en-US" sz="1100" dirty="0" err="1">
                <a:latin typeface="Inter" panose="020B0502030000000004" pitchFamily="34" charset="0"/>
                <a:ea typeface="Inter" panose="020B0502030000000004" pitchFamily="34" charset="0"/>
                <a:cs typeface="Inter"/>
              </a:rPr>
              <a:t>Beachler</a:t>
            </a:r>
            <a:r>
              <a:rPr lang="en-US" sz="1100" spc="-2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DC,</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Abraham</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AG,</a:t>
            </a:r>
            <a:r>
              <a:rPr lang="en-US" sz="1100" spc="-10" dirty="0">
                <a:latin typeface="Inter" panose="020B0502030000000004" pitchFamily="34" charset="0"/>
                <a:ea typeface="Inter" panose="020B0502030000000004" pitchFamily="34" charset="0"/>
                <a:cs typeface="Inter"/>
              </a:rPr>
              <a:t> Silverberg </a:t>
            </a:r>
            <a:r>
              <a:rPr lang="en-US" sz="1100" dirty="0">
                <a:latin typeface="Inter" panose="020B0502030000000004" pitchFamily="34" charset="0"/>
                <a:ea typeface="Inter" panose="020B0502030000000004" pitchFamily="34" charset="0"/>
                <a:cs typeface="Inter"/>
              </a:rPr>
              <a:t>MJ</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et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al</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(2014).</a:t>
            </a:r>
            <a:r>
              <a:rPr lang="en-US" sz="1100" spc="-10" dirty="0">
                <a:latin typeface="Inter" panose="020B0502030000000004" pitchFamily="34" charset="0"/>
                <a:ea typeface="Inter" panose="020B0502030000000004" pitchFamily="34" charset="0"/>
                <a:cs typeface="Inter"/>
              </a:rPr>
              <a:t> Incidence</a:t>
            </a:r>
            <a:r>
              <a:rPr lang="en-US" sz="1100" dirty="0">
                <a:latin typeface="Inter" panose="020B0502030000000004" pitchFamily="34" charset="0"/>
                <a:ea typeface="Inter" panose="020B0502030000000004" pitchFamily="34" charset="0"/>
                <a:cs typeface="Inter"/>
              </a:rPr>
              <a:t> and</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risk</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factors</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 </a:t>
            </a:r>
            <a:r>
              <a:rPr lang="en-US" sz="1100" spc="-20" dirty="0">
                <a:latin typeface="Inter" panose="020B0502030000000004" pitchFamily="34" charset="0"/>
                <a:ea typeface="Inter" panose="020B0502030000000004" pitchFamily="34" charset="0"/>
                <a:cs typeface="Inter"/>
              </a:rPr>
              <a:t>HPV-</a:t>
            </a:r>
            <a:r>
              <a:rPr lang="en-US" sz="1100" dirty="0">
                <a:latin typeface="Inter" panose="020B0502030000000004" pitchFamily="34" charset="0"/>
                <a:ea typeface="Inter" panose="020B0502030000000004" pitchFamily="34" charset="0"/>
                <a:cs typeface="Inter"/>
              </a:rPr>
              <a:t>related</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and </a:t>
            </a:r>
            <a:r>
              <a:rPr lang="en-US" sz="1100" spc="-20" dirty="0">
                <a:latin typeface="Inter" panose="020B0502030000000004" pitchFamily="34" charset="0"/>
                <a:ea typeface="Inter" panose="020B0502030000000004" pitchFamily="34" charset="0"/>
                <a:cs typeface="Inter"/>
              </a:rPr>
              <a:t>HPV-</a:t>
            </a:r>
            <a:r>
              <a:rPr lang="en-US" sz="1100" dirty="0">
                <a:latin typeface="Inter" panose="020B0502030000000004" pitchFamily="34" charset="0"/>
                <a:ea typeface="Inter" panose="020B0502030000000004" pitchFamily="34" charset="0"/>
                <a:cs typeface="Inter"/>
              </a:rPr>
              <a:t>unrelated</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Head and </a:t>
            </a:r>
            <a:r>
              <a:rPr lang="en-US" sz="1100" spc="-20" dirty="0">
                <a:latin typeface="Inter" panose="020B0502030000000004" pitchFamily="34" charset="0"/>
                <a:ea typeface="Inter" panose="020B0502030000000004" pitchFamily="34" charset="0"/>
                <a:cs typeface="Inter"/>
              </a:rPr>
              <a:t>Neck </a:t>
            </a:r>
            <a:r>
              <a:rPr lang="en-US" sz="1100" dirty="0">
                <a:latin typeface="Inter" panose="020B0502030000000004" pitchFamily="34" charset="0"/>
                <a:ea typeface="Inter" panose="020B0502030000000004" pitchFamily="34" charset="0"/>
                <a:cs typeface="Inter"/>
              </a:rPr>
              <a:t>Squamous</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Cell</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Carcinoma</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dirty="0">
                <a:latin typeface="Inter" panose="020B0502030000000004" pitchFamily="34" charset="0"/>
                <a:ea typeface="Inter" panose="020B0502030000000004" pitchFamily="34" charset="0"/>
                <a:cs typeface="Inter"/>
              </a:rPr>
              <a:t>infected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individuals.</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Oral</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Oncol</a:t>
            </a:r>
            <a:r>
              <a:rPr lang="en-US" sz="1100" spc="-10" dirty="0">
                <a:latin typeface="Inter" panose="020B0502030000000004" pitchFamily="34" charset="0"/>
                <a:ea typeface="Inter" panose="020B0502030000000004" pitchFamily="34" charset="0"/>
                <a:cs typeface="Inter"/>
              </a:rPr>
              <a:t> </a:t>
            </a:r>
            <a:r>
              <a:rPr lang="en-US" sz="1100" spc="-25" dirty="0">
                <a:latin typeface="Inter" panose="020B0502030000000004" pitchFamily="34" charset="0"/>
                <a:ea typeface="Inter" panose="020B0502030000000004" pitchFamily="34" charset="0"/>
                <a:cs typeface="Inter"/>
              </a:rPr>
              <a:t>50:</a:t>
            </a:r>
            <a:r>
              <a:rPr lang="en-US" sz="1100" spc="500"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1169–1176.</a:t>
            </a:r>
          </a:p>
          <a:p>
            <a:pPr marL="184150" marR="183515" lvl="0" indent="-171450" algn="l" defTabSz="914400" rtl="0" eaLnBrk="1" fontAlgn="auto" latinLnBrk="0" hangingPunct="1">
              <a:lnSpc>
                <a:spcPct val="100000"/>
              </a:lnSpc>
              <a:spcBef>
                <a:spcPts val="450"/>
              </a:spcBef>
              <a:spcAft>
                <a:spcPts val="0"/>
              </a:spcAft>
              <a:buClrTx/>
              <a:buSzTx/>
              <a:buFont typeface="Arial" panose="020B0604020202020204" pitchFamily="34" charset="0"/>
              <a:buChar char="•"/>
              <a:tabLst>
                <a:tab pos="152400" algn="l"/>
              </a:tabLst>
              <a:defRPr/>
            </a:pPr>
            <a:r>
              <a:rPr lang="en-US" sz="1100" dirty="0" err="1">
                <a:latin typeface="Inter" panose="020B0502030000000004" pitchFamily="34" charset="0"/>
                <a:ea typeface="Inter" panose="020B0502030000000004" pitchFamily="34" charset="0"/>
                <a:cs typeface="Inter"/>
              </a:rPr>
              <a:t>Kaczmarczyk</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KH,</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Yusuf</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The</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impact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HPV</a:t>
            </a:r>
            <a:r>
              <a:rPr lang="en-US" sz="1100" spc="-10" dirty="0">
                <a:latin typeface="Inter" panose="020B0502030000000004" pitchFamily="34" charset="0"/>
                <a:ea typeface="Inter" panose="020B0502030000000004" pitchFamily="34" charset="0"/>
                <a:cs typeface="Inter"/>
              </a:rPr>
              <a:t> vaccination</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on</a:t>
            </a:r>
            <a:r>
              <a:rPr lang="en-US" sz="1100" spc="-10" dirty="0">
                <a:latin typeface="Inter" panose="020B0502030000000004" pitchFamily="34" charset="0"/>
                <a:ea typeface="Inter" panose="020B0502030000000004" pitchFamily="34" charset="0"/>
                <a:cs typeface="Inter"/>
              </a:rPr>
              <a:t> </a:t>
            </a:r>
            <a:r>
              <a:rPr lang="en-US" sz="1100" spc="-25" dirty="0">
                <a:latin typeface="Inter" panose="020B0502030000000004" pitchFamily="34" charset="0"/>
                <a:ea typeface="Inter" panose="020B0502030000000004" pitchFamily="34" charset="0"/>
                <a:cs typeface="Inter"/>
              </a:rPr>
              <a:t>the</a:t>
            </a:r>
            <a:r>
              <a:rPr lang="en-US" sz="1100" spc="500"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prevention </a:t>
            </a:r>
            <a:r>
              <a:rPr lang="en-US" sz="1100" dirty="0">
                <a:latin typeface="Inter" panose="020B0502030000000004" pitchFamily="34" charset="0"/>
                <a:ea typeface="Inter" panose="020B0502030000000004" pitchFamily="34" charset="0"/>
                <a:cs typeface="Inter"/>
              </a:rPr>
              <a:t>of</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oropharyngeal</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cancer:</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scoping </a:t>
            </a:r>
            <a:r>
              <a:rPr lang="en-US" sz="1100" spc="-10" dirty="0">
                <a:latin typeface="Inter" panose="020B0502030000000004" pitchFamily="34" charset="0"/>
                <a:ea typeface="Inter" panose="020B0502030000000004" pitchFamily="34" charset="0"/>
                <a:cs typeface="Inter"/>
              </a:rPr>
              <a:t>review.</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Community</a:t>
            </a:r>
            <a:r>
              <a:rPr lang="en-US" sz="1100" dirty="0">
                <a:latin typeface="Inter" panose="020B0502030000000004" pitchFamily="34" charset="0"/>
                <a:ea typeface="Inter" panose="020B0502030000000004" pitchFamily="34" charset="0"/>
                <a:cs typeface="Inter"/>
              </a:rPr>
              <a:t> Dent</a:t>
            </a:r>
            <a:r>
              <a:rPr lang="en-US" sz="1100" spc="4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Health.</a:t>
            </a:r>
            <a:r>
              <a:rPr lang="en-US" sz="1100" spc="3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2022;39(1):14-</a:t>
            </a:r>
            <a:r>
              <a:rPr lang="en-US" sz="1100" spc="-25" dirty="0">
                <a:latin typeface="Inter" panose="020B0502030000000004" pitchFamily="34" charset="0"/>
                <a:ea typeface="Inter" panose="020B0502030000000004" pitchFamily="34" charset="0"/>
                <a:cs typeface="Inter"/>
              </a:rPr>
              <a:t>21.</a:t>
            </a:r>
            <a:endParaRPr lang="en-US" sz="1100" dirty="0">
              <a:latin typeface="Inter" panose="020B0502030000000004" pitchFamily="34" charset="0"/>
              <a:ea typeface="Inter" panose="020B0502030000000004" pitchFamily="34" charset="0"/>
              <a:cs typeface="Inter"/>
            </a:endParaRPr>
          </a:p>
          <a:p>
            <a:pPr marL="171450" indent="-171450">
              <a:buFont typeface="Arial" panose="020B0604020202020204" pitchFamily="34" charset="0"/>
              <a:buChar char="•"/>
            </a:pPr>
            <a:r>
              <a:rPr lang="en-US" sz="1100" dirty="0">
                <a:latin typeface="Inter" panose="020B0502030000000004" pitchFamily="34" charset="0"/>
                <a:ea typeface="Inter" panose="020B0502030000000004" pitchFamily="34" charset="0"/>
              </a:rPr>
              <a:t>Ranjit S, Kumar S. Recent advances in cancer outcomes in HIV-positive smokers. F1000Res. 2018 Jun 11;7:F1000 Faculty Rev-718. </a:t>
            </a:r>
            <a:r>
              <a:rPr lang="en-US" sz="1100" dirty="0" err="1">
                <a:latin typeface="Inter" panose="020B0502030000000004" pitchFamily="34" charset="0"/>
                <a:ea typeface="Inter" panose="020B0502030000000004" pitchFamily="34" charset="0"/>
              </a:rPr>
              <a:t>doi</a:t>
            </a:r>
            <a:r>
              <a:rPr lang="en-US" sz="1100" dirty="0">
                <a:latin typeface="Inter" panose="020B0502030000000004" pitchFamily="34" charset="0"/>
                <a:ea typeface="Inter" panose="020B0502030000000004" pitchFamily="34" charset="0"/>
              </a:rPr>
              <a:t>: 10.12688/f1000research.12068.1.</a:t>
            </a: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13</a:t>
            </a:fld>
            <a:endParaRPr lang="en-US"/>
          </a:p>
        </p:txBody>
      </p:sp>
    </p:spTree>
    <p:extLst>
      <p:ext uri="{BB962C8B-B14F-4D97-AF65-F5344CB8AC3E}">
        <p14:creationId xmlns:p14="http://schemas.microsoft.com/office/powerpoint/2010/main" val="97194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403F3E"/>
                </a:solidFill>
                <a:latin typeface="Inter" panose="020B0502030000000004" pitchFamily="34" charset="0"/>
                <a:ea typeface="Inter" panose="020B0502030000000004" pitchFamily="34" charset="0"/>
              </a:rPr>
              <a:t>PWH: People with HIV</a:t>
            </a:r>
          </a:p>
          <a:p>
            <a:r>
              <a:rPr lang="en-US" sz="1100" b="0" i="0" u="none" strike="noStrike" baseline="0" dirty="0">
                <a:solidFill>
                  <a:srgbClr val="403F3E"/>
                </a:solidFill>
                <a:latin typeface="Inter" panose="020B0502030000000004" pitchFamily="34" charset="0"/>
                <a:ea typeface="Inter" panose="020B0502030000000004" pitchFamily="34" charset="0"/>
              </a:rPr>
              <a:t>LDCT: </a:t>
            </a:r>
            <a:r>
              <a:rPr lang="en-US" sz="1100" dirty="0">
                <a:latin typeface="Inter" panose="020B0502030000000004" pitchFamily="34" charset="0"/>
                <a:ea typeface="Inter" panose="020B0502030000000004" pitchFamily="34" charset="0"/>
              </a:rPr>
              <a:t>low-dose computed tomography </a:t>
            </a:r>
          </a:p>
          <a:p>
            <a:endParaRPr lang="en-US" sz="1100" b="0" i="0" u="none" strike="noStrike" baseline="0" dirty="0">
              <a:solidFill>
                <a:srgbClr val="403F3E"/>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Haas CB, Engels EA, Horner MJ, et al. Trends and risk of lung cancer among people living with HIV in the USA: a population-based registry linkage study. Lancet HIV. 2022 Oct;9(10):e700-e708.</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Ranjit S, Kumar S. Recent advances in cancer outcomes in HIV-positive smokers. F1000Res. 2018 Jun 11;7:F1000 Faculty Rev-718. </a:t>
            </a:r>
            <a:r>
              <a:rPr lang="en-US" sz="1100" b="0" i="0" u="none" strike="noStrike" baseline="0" dirty="0" err="1">
                <a:solidFill>
                  <a:srgbClr val="403F3E"/>
                </a:solidFill>
                <a:latin typeface="Inter" panose="020B0502030000000004" pitchFamily="34" charset="0"/>
                <a:ea typeface="Inter" panose="020B0502030000000004" pitchFamily="34" charset="0"/>
              </a:rPr>
              <a:t>doi</a:t>
            </a:r>
            <a:r>
              <a:rPr lang="en-US" sz="1100" b="0" i="0" u="none" strike="noStrike" baseline="0" dirty="0">
                <a:solidFill>
                  <a:srgbClr val="403F3E"/>
                </a:solidFill>
                <a:latin typeface="Inter" panose="020B0502030000000004" pitchFamily="34" charset="0"/>
                <a:ea typeface="Inter" panose="020B0502030000000004" pitchFamily="34" charset="0"/>
              </a:rPr>
              <a:t>: 10.12688/f1000research.12068.1.</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USPSTF. Lung Cancer: Screening. March 9, 2021. </a:t>
            </a:r>
            <a:r>
              <a:rPr lang="en-US" sz="1100" b="0" i="0" u="sng" strike="noStrike" baseline="0" dirty="0">
                <a:solidFill>
                  <a:srgbClr val="1F5D9F"/>
                </a:solidFill>
                <a:latin typeface="Inter" panose="020B0502030000000004" pitchFamily="34" charset="0"/>
                <a:ea typeface="Inter" panose="020B0502030000000004" pitchFamily="34" charset="0"/>
              </a:rPr>
              <a:t>https://www.uspreventiveservicestaskforce.org/uspstf/recommendation/lung-cancer-screening</a:t>
            </a:r>
            <a:r>
              <a:rPr lang="en-US" sz="1100" b="0" i="0" u="none" strike="noStrike" baseline="0" dirty="0">
                <a:solidFill>
                  <a:srgbClr val="403F3E"/>
                </a:solidFill>
                <a:latin typeface="Inter" panose="020B0502030000000004" pitchFamily="34" charset="0"/>
                <a:ea typeface="Inter" panose="020B0502030000000004" pitchFamily="34" charset="0"/>
              </a:rPr>
              <a:t>. Accessed 12/29/22.</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American Cancer Society. Lung Cancer Screening Guidelines. </a:t>
            </a:r>
            <a:r>
              <a:rPr lang="en-US" sz="1100" b="0" i="0" u="sng" strike="noStrike" baseline="0" dirty="0">
                <a:solidFill>
                  <a:srgbClr val="1F5D9F"/>
                </a:solidFill>
                <a:latin typeface="Inter" panose="020B0502030000000004" pitchFamily="34" charset="0"/>
                <a:ea typeface="Inter" panose="020B0502030000000004" pitchFamily="34" charset="0"/>
              </a:rPr>
              <a:t>https://www.cancer.org/health-care-professionals/american-cancer-society-prevention-early-detection-guidelines/lung-cancer-screening-guidelines.html</a:t>
            </a:r>
            <a:r>
              <a:rPr lang="en-US" sz="1100" b="0" i="0" u="none" strike="noStrike" baseline="0" dirty="0">
                <a:solidFill>
                  <a:srgbClr val="403F3E"/>
                </a:solidFill>
                <a:latin typeface="Inter" panose="020B0502030000000004" pitchFamily="34" charset="0"/>
                <a:ea typeface="Inter" panose="020B0502030000000004" pitchFamily="34" charset="0"/>
              </a:rPr>
              <a:t>. Accessed 12/29/22.</a:t>
            </a:r>
            <a:endParaRPr lang="en-US" sz="1100" dirty="0">
              <a:latin typeface="Inter" panose="020B0502030000000004" pitchFamily="34" charset="0"/>
              <a:ea typeface="Inter" panose="020B0502030000000004" pitchFamily="34" charset="0"/>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14</a:t>
            </a:fld>
            <a:endParaRPr lang="en-US"/>
          </a:p>
        </p:txBody>
      </p:sp>
    </p:spTree>
    <p:extLst>
      <p:ext uri="{BB962C8B-B14F-4D97-AF65-F5344CB8AC3E}">
        <p14:creationId xmlns:p14="http://schemas.microsoft.com/office/powerpoint/2010/main" val="341476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Inter" panose="020B0502030000000004" pitchFamily="34" charset="0"/>
                <a:ea typeface="Inter" panose="020B0502030000000004" pitchFamily="34" charset="0"/>
              </a:rPr>
              <a:t>ASCVD: Atherosclerotic Cardiovascular Disease</a:t>
            </a:r>
            <a:endParaRPr lang="en-US" sz="1100" b="0" i="0" u="none" strike="noStrike" baseline="0" dirty="0">
              <a:solidFill>
                <a:srgbClr val="000000"/>
              </a:solidFill>
              <a:latin typeface="Inter" panose="020B0502030000000004" pitchFamily="34" charset="0"/>
              <a:ea typeface="Inter" panose="020B0502030000000004" pitchFamily="34" charset="0"/>
            </a:endParaRPr>
          </a:p>
          <a:p>
            <a:endParaRPr lang="en-US" sz="1100" b="0" i="0" u="none" strike="noStrike" baseline="0" dirty="0">
              <a:solidFill>
                <a:srgbClr val="000000"/>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000000"/>
                </a:solidFill>
                <a:latin typeface="Inter" panose="020B0502030000000004" pitchFamily="34" charset="0"/>
                <a:ea typeface="Inter" panose="020B0502030000000004" pitchFamily="34" charset="0"/>
              </a:rPr>
              <a:t>Shah ASV, </a:t>
            </a:r>
            <a:r>
              <a:rPr lang="en-US" sz="1100" b="0" i="0" u="none" strike="noStrike" baseline="0" dirty="0" err="1">
                <a:solidFill>
                  <a:srgbClr val="000000"/>
                </a:solidFill>
                <a:latin typeface="Inter" panose="020B0502030000000004" pitchFamily="34" charset="0"/>
                <a:ea typeface="Inter" panose="020B0502030000000004" pitchFamily="34" charset="0"/>
              </a:rPr>
              <a:t>Stelzle</a:t>
            </a:r>
            <a:r>
              <a:rPr lang="en-US" sz="1100" b="0" i="0" u="none" strike="noStrike" baseline="0" dirty="0">
                <a:solidFill>
                  <a:srgbClr val="000000"/>
                </a:solidFill>
                <a:latin typeface="Inter" panose="020B0502030000000004" pitchFamily="34" charset="0"/>
                <a:ea typeface="Inter" panose="020B0502030000000004" pitchFamily="34" charset="0"/>
              </a:rPr>
              <a:t> D, Lee KK, et al. Global Burden of Atherosclerotic </a:t>
            </a:r>
            <a:r>
              <a:rPr lang="en-US" sz="1100" b="0" i="0" u="none" strike="noStrike" baseline="0" dirty="0">
                <a:solidFill>
                  <a:srgbClr val="403F3E"/>
                </a:solidFill>
                <a:latin typeface="Inter" panose="020B0502030000000004" pitchFamily="34" charset="0"/>
                <a:ea typeface="Inter" panose="020B0502030000000004" pitchFamily="34" charset="0"/>
              </a:rPr>
              <a:t>Cardiovascular Disease in People Living With HIV: Systematic Review and Meta-Analysis. Circulation. 2018 Sep 11;138(11):1100-1112.</a:t>
            </a:r>
            <a:endParaRPr lang="en-US" sz="1100" dirty="0">
              <a:latin typeface="Inter" panose="020B0502030000000004" pitchFamily="34" charset="0"/>
              <a:ea typeface="Inter" panose="020B0502030000000004" pitchFamily="34" charset="0"/>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15</a:t>
            </a:fld>
            <a:endParaRPr lang="en-US"/>
          </a:p>
        </p:txBody>
      </p:sp>
    </p:spTree>
    <p:extLst>
      <p:ext uri="{BB962C8B-B14F-4D97-AF65-F5344CB8AC3E}">
        <p14:creationId xmlns:p14="http://schemas.microsoft.com/office/powerpoint/2010/main" val="61165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30494"/>
          </a:xfrm>
        </p:spPr>
        <p:txBody>
          <a:bodyPr numCol="2"/>
          <a:lstStyle/>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rPr>
              <a:t>ASCVD: Atherosclerotic Cardiovascular Disease</a:t>
            </a:r>
            <a:endParaRPr lang="en-US" sz="900" dirty="0">
              <a:latin typeface="Inter" panose="020B0502030000000004" pitchFamily="34" charset="0"/>
              <a:ea typeface="Inter" panose="020B0502030000000004" pitchFamily="34" charset="0"/>
              <a:cs typeface="Inter"/>
            </a:endParaRPr>
          </a:p>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cs typeface="Inter"/>
              </a:rPr>
              <a:t>ART: Antiretroviral therapy</a:t>
            </a:r>
          </a:p>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cs typeface="Inter"/>
              </a:rPr>
              <a:t>DM: Diabetes </a:t>
            </a:r>
            <a:r>
              <a:rPr lang="en-US" sz="900" dirty="0" err="1">
                <a:latin typeface="Inter" panose="020B0502030000000004" pitchFamily="34" charset="0"/>
                <a:ea typeface="Inter" panose="020B0502030000000004" pitchFamily="34" charset="0"/>
                <a:cs typeface="Inter"/>
              </a:rPr>
              <a:t>millitus</a:t>
            </a:r>
            <a:endParaRPr lang="en-US" sz="900" dirty="0">
              <a:latin typeface="Inter" panose="020B0502030000000004" pitchFamily="34" charset="0"/>
              <a:ea typeface="Inter" panose="020B0502030000000004" pitchFamily="34" charset="0"/>
              <a:cs typeface="Inter"/>
            </a:endParaRPr>
          </a:p>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cs typeface="Inter"/>
              </a:rPr>
              <a:t>PK: pharmacokinetic</a:t>
            </a:r>
          </a:p>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cs typeface="Inter"/>
              </a:rPr>
              <a:t>RTV: ritonavir</a:t>
            </a:r>
          </a:p>
          <a:p>
            <a:pPr marL="12700" marR="28575" lvl="0" indent="0" algn="l" defTabSz="914400" rtl="0" eaLnBrk="1" fontAlgn="auto" latinLnBrk="0" hangingPunct="1">
              <a:lnSpc>
                <a:spcPct val="100000"/>
              </a:lnSpc>
              <a:spcBef>
                <a:spcPts val="450"/>
              </a:spcBef>
              <a:spcAft>
                <a:spcPts val="0"/>
              </a:spcAft>
              <a:buClrTx/>
              <a:buSzTx/>
              <a:buFontTx/>
              <a:buNone/>
              <a:tabLst>
                <a:tab pos="152400" algn="l"/>
              </a:tabLst>
              <a:defRPr/>
            </a:pPr>
            <a:r>
              <a:rPr lang="en-US" sz="900" dirty="0">
                <a:latin typeface="Inter" panose="020B0502030000000004" pitchFamily="34" charset="0"/>
                <a:ea typeface="Inter" panose="020B0502030000000004" pitchFamily="34" charset="0"/>
                <a:cs typeface="Inter"/>
              </a:rPr>
              <a:t>COBI: cobicistat</a:t>
            </a:r>
          </a:p>
          <a:p>
            <a:pPr marL="171450" marR="28575" lvl="0" indent="-1270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tab pos="152400" algn="l"/>
              </a:tabLst>
              <a:defRPr/>
            </a:pPr>
            <a:r>
              <a:rPr lang="en-US" sz="900" dirty="0">
                <a:latin typeface="Inter" panose="020B0502030000000004" pitchFamily="34" charset="0"/>
                <a:ea typeface="Inter" panose="020B0502030000000004" pitchFamily="34" charset="0"/>
                <a:cs typeface="Inter"/>
              </a:rPr>
              <a:t>Feinstein MJ, </a:t>
            </a:r>
            <a:r>
              <a:rPr lang="en-US" sz="900" dirty="0" err="1">
                <a:latin typeface="Inter" panose="020B0502030000000004" pitchFamily="34" charset="0"/>
                <a:ea typeface="Inter" panose="020B0502030000000004" pitchFamily="34" charset="0"/>
                <a:cs typeface="Inter"/>
              </a:rPr>
              <a:t>Hsue</a:t>
            </a:r>
            <a:r>
              <a:rPr lang="en-US" sz="900" dirty="0">
                <a:latin typeface="Inter" panose="020B0502030000000004" pitchFamily="34" charset="0"/>
                <a:ea typeface="Inter" panose="020B0502030000000004" pitchFamily="34" charset="0"/>
                <a:cs typeface="Inter"/>
              </a:rPr>
              <a:t> PY, Benjamin LA, et al. Characteristics, Prevention, and Management of Cardiovascular Disease in People Living With HIV: A Scientific Statement From the American Heart Association. Circulation. 2019 Jul 9;140(2):e98-e124.</a:t>
            </a:r>
          </a:p>
          <a:p>
            <a:pPr marL="171450" marR="28575" lvl="0" indent="-1270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tab pos="152400" algn="l"/>
              </a:tabLst>
              <a:defRPr/>
            </a:pPr>
            <a:r>
              <a:rPr lang="en-US" sz="900" b="0" i="0" u="none" strike="noStrike" baseline="0" dirty="0">
                <a:solidFill>
                  <a:srgbClr val="000000"/>
                </a:solidFill>
                <a:latin typeface="Inter" panose="020B0502030000000004" pitchFamily="34" charset="0"/>
                <a:ea typeface="Inter" panose="020B0502030000000004" pitchFamily="34" charset="0"/>
              </a:rPr>
              <a:t>Ranjit S, Kumar S. Recent advances in cancer outcomes in HIV-</a:t>
            </a:r>
            <a:r>
              <a:rPr lang="en-US" sz="900" b="0" i="0" u="none" strike="noStrike" baseline="0" dirty="0">
                <a:solidFill>
                  <a:srgbClr val="403F3E"/>
                </a:solidFill>
                <a:latin typeface="Inter" panose="020B0502030000000004" pitchFamily="34" charset="0"/>
                <a:ea typeface="Inter" panose="020B0502030000000004" pitchFamily="34" charset="0"/>
              </a:rPr>
              <a:t>positive smokers. F1000Res. 2018 Jun 11;7:F1000 Faculty Rev-718. </a:t>
            </a:r>
            <a:r>
              <a:rPr lang="en-US" sz="900" b="0" i="0" u="none" strike="noStrike" baseline="0" dirty="0" err="1">
                <a:solidFill>
                  <a:srgbClr val="403F3E"/>
                </a:solidFill>
                <a:latin typeface="Inter" panose="020B0502030000000004" pitchFamily="34" charset="0"/>
                <a:ea typeface="Inter" panose="020B0502030000000004" pitchFamily="34" charset="0"/>
              </a:rPr>
              <a:t>doi</a:t>
            </a:r>
            <a:r>
              <a:rPr lang="en-US" sz="900" b="0" i="0" u="none" strike="noStrike" baseline="0" dirty="0">
                <a:solidFill>
                  <a:srgbClr val="403F3E"/>
                </a:solidFill>
                <a:latin typeface="Inter" panose="020B0502030000000004" pitchFamily="34" charset="0"/>
                <a:ea typeface="Inter" panose="020B0502030000000004" pitchFamily="34" charset="0"/>
              </a:rPr>
              <a:t>: 10.12688/f1000research.12068.1.</a:t>
            </a:r>
            <a:endParaRPr lang="en-US" sz="900" b="0" i="0" u="none" strike="noStrike" baseline="0" dirty="0">
              <a:solidFill>
                <a:srgbClr val="403F3E"/>
              </a:solidFill>
              <a:latin typeface="Inter" panose="020B0502030000000004" pitchFamily="34" charset="0"/>
              <a:ea typeface="Inter" panose="020B0502030000000004" pitchFamily="34" charset="0"/>
              <a:cs typeface="Inter"/>
            </a:endParaRPr>
          </a:p>
          <a:p>
            <a:pPr marL="171450" marR="28575" lvl="0" indent="-1270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tab pos="152400" algn="l"/>
              </a:tabLst>
              <a:defRPr/>
            </a:pPr>
            <a:r>
              <a:rPr lang="en-US" sz="900" b="0" i="0" u="none" strike="noStrike" baseline="0" dirty="0">
                <a:solidFill>
                  <a:srgbClr val="000000"/>
                </a:solidFill>
                <a:latin typeface="Inter" panose="020B0502030000000004" pitchFamily="34" charset="0"/>
                <a:ea typeface="Inter" panose="020B0502030000000004" pitchFamily="34" charset="0"/>
              </a:rPr>
              <a:t>Thompson MA, </a:t>
            </a:r>
            <a:r>
              <a:rPr lang="en-US" sz="900" b="0" i="0" u="none" strike="noStrike" baseline="0" dirty="0" err="1">
                <a:solidFill>
                  <a:srgbClr val="000000"/>
                </a:solidFill>
                <a:latin typeface="Inter" panose="020B0502030000000004" pitchFamily="34" charset="0"/>
                <a:ea typeface="Inter" panose="020B0502030000000004" pitchFamily="34" charset="0"/>
              </a:rPr>
              <a:t>Horberg</a:t>
            </a:r>
            <a:r>
              <a:rPr lang="en-US" sz="900" b="0" i="0" u="none" strike="noStrike" baseline="0" dirty="0">
                <a:solidFill>
                  <a:srgbClr val="000000"/>
                </a:solidFill>
                <a:latin typeface="Inter" panose="020B0502030000000004" pitchFamily="34" charset="0"/>
                <a:ea typeface="Inter" panose="020B0502030000000004" pitchFamily="34" charset="0"/>
              </a:rPr>
              <a:t> MA, </a:t>
            </a:r>
            <a:r>
              <a:rPr lang="en-US" sz="900" b="0" i="0" u="none" strike="noStrike" baseline="0" dirty="0" err="1">
                <a:solidFill>
                  <a:srgbClr val="000000"/>
                </a:solidFill>
                <a:latin typeface="Inter" panose="020B0502030000000004" pitchFamily="34" charset="0"/>
                <a:ea typeface="Inter" panose="020B0502030000000004" pitchFamily="34" charset="0"/>
              </a:rPr>
              <a:t>Agwu</a:t>
            </a:r>
            <a:r>
              <a:rPr lang="en-US" sz="900" b="0" i="0" u="none" strike="noStrike" baseline="0" dirty="0">
                <a:solidFill>
                  <a:srgbClr val="000000"/>
                </a:solidFill>
                <a:latin typeface="Inter" panose="020B0502030000000004" pitchFamily="34" charset="0"/>
                <a:ea typeface="Inter" panose="020B0502030000000004" pitchFamily="34" charset="0"/>
              </a:rPr>
              <a:t> AL, et al. Primary Care Guidance </a:t>
            </a:r>
            <a:r>
              <a:rPr lang="en-US" sz="900" b="0" i="0" u="none" strike="noStrike" baseline="0" dirty="0">
                <a:solidFill>
                  <a:srgbClr val="403F3E"/>
                </a:solidFill>
                <a:latin typeface="Inter" panose="020B0502030000000004" pitchFamily="34" charset="0"/>
                <a:ea typeface="Inter" panose="020B0502030000000004" pitchFamily="34" charset="0"/>
              </a:rPr>
              <a:t>for Persons With Human Immunodeficiency Virus: 2020 Update by the HIV Medicine Association of the Infectious Diseases Society of America, Clinical Infectious Diseases, Volume 73, Issue 11, 1 December 2021, Pages e3572–e3605, </a:t>
            </a:r>
            <a:r>
              <a:rPr lang="en-US" sz="900" b="0" i="0" u="sng" strike="noStrike" baseline="0" dirty="0">
                <a:solidFill>
                  <a:srgbClr val="1F5D9F"/>
                </a:solidFill>
                <a:latin typeface="Inter" panose="020B0502030000000004" pitchFamily="34" charset="0"/>
                <a:ea typeface="Inter" panose="020B0502030000000004" pitchFamily="34" charset="0"/>
              </a:rPr>
              <a:t>https://doi.org/10.1093/cid/ciaa1391</a:t>
            </a:r>
            <a:r>
              <a:rPr lang="en-US" sz="900" b="0" i="0" u="none" strike="noStrike" baseline="0" dirty="0">
                <a:solidFill>
                  <a:srgbClr val="403F3E"/>
                </a:solidFill>
                <a:latin typeface="Inter" panose="020B0502030000000004" pitchFamily="34" charset="0"/>
                <a:ea typeface="Inter" panose="020B0502030000000004" pitchFamily="34" charset="0"/>
              </a:rPr>
              <a:t>. Accessed 7/14/23.</a:t>
            </a:r>
            <a:endParaRPr lang="en-US" sz="900" b="0" i="0" u="none" strike="noStrike" baseline="0" dirty="0">
              <a:solidFill>
                <a:srgbClr val="000000"/>
              </a:solidFill>
              <a:latin typeface="Inter" panose="020B0502030000000004" pitchFamily="34" charset="0"/>
              <a:ea typeface="Inter" panose="020B0502030000000004" pitchFamily="34" charset="0"/>
            </a:endParaRPr>
          </a:p>
          <a:p>
            <a:pPr marL="171450" marR="28575" indent="-127000">
              <a:lnSpc>
                <a:spcPct val="100000"/>
              </a:lnSpc>
              <a:spcBef>
                <a:spcPts val="450"/>
              </a:spcBef>
              <a:buFont typeface="Arial" panose="020B0604020202020204" pitchFamily="34" charset="0"/>
              <a:buChar char="•"/>
              <a:tabLst>
                <a:tab pos="152400" algn="l"/>
              </a:tabLst>
            </a:pPr>
            <a:r>
              <a:rPr lang="en-US" sz="900" b="0" i="0" u="none" strike="noStrike" baseline="0" dirty="0" err="1">
                <a:solidFill>
                  <a:srgbClr val="000000"/>
                </a:solidFill>
                <a:latin typeface="Inter" panose="020B0502030000000004" pitchFamily="34" charset="0"/>
                <a:ea typeface="Inter" panose="020B0502030000000004" pitchFamily="34" charset="0"/>
              </a:rPr>
              <a:t>Whelton</a:t>
            </a:r>
            <a:r>
              <a:rPr lang="en-US" sz="900" b="0" i="0" u="none" strike="noStrike" baseline="0" dirty="0">
                <a:solidFill>
                  <a:srgbClr val="000000"/>
                </a:solidFill>
                <a:latin typeface="Inter" panose="020B0502030000000004" pitchFamily="34" charset="0"/>
                <a:ea typeface="Inter" panose="020B0502030000000004" pitchFamily="34" charset="0"/>
              </a:rPr>
              <a:t> PK, Carey RM, </a:t>
            </a:r>
            <a:r>
              <a:rPr lang="en-US" sz="900" b="0" i="0" u="none" strike="noStrike" baseline="0" dirty="0" err="1">
                <a:solidFill>
                  <a:srgbClr val="000000"/>
                </a:solidFill>
                <a:latin typeface="Inter" panose="020B0502030000000004" pitchFamily="34" charset="0"/>
                <a:ea typeface="Inter" panose="020B0502030000000004" pitchFamily="34" charset="0"/>
              </a:rPr>
              <a:t>Aronow</a:t>
            </a:r>
            <a:r>
              <a:rPr lang="en-US" sz="900" b="0" i="0" u="none" strike="noStrike" baseline="0" dirty="0">
                <a:solidFill>
                  <a:srgbClr val="000000"/>
                </a:solidFill>
                <a:latin typeface="Inter" panose="020B0502030000000004" pitchFamily="34" charset="0"/>
                <a:ea typeface="Inter" panose="020B0502030000000004" pitchFamily="34" charset="0"/>
              </a:rPr>
              <a:t> WS, et al. 2017 ACC/AHA/AAPA/ABC/</a:t>
            </a:r>
            <a:r>
              <a:rPr lang="en-US" sz="900" b="0" i="0" u="none" strike="noStrike" baseline="0" dirty="0">
                <a:solidFill>
                  <a:srgbClr val="403F3E"/>
                </a:solidFill>
                <a:latin typeface="Inter" panose="020B0502030000000004" pitchFamily="34" charset="0"/>
                <a:ea typeface="Inter" panose="020B0502030000000004" pitchFamily="34" charset="0"/>
              </a:rPr>
              <a:t>ACPM/AGS/</a:t>
            </a:r>
            <a:r>
              <a:rPr lang="en-US" sz="900" b="0" i="0" u="none" strike="noStrike" baseline="0" dirty="0" err="1">
                <a:solidFill>
                  <a:srgbClr val="403F3E"/>
                </a:solidFill>
                <a:latin typeface="Inter" panose="020B0502030000000004" pitchFamily="34" charset="0"/>
                <a:ea typeface="Inter" panose="020B0502030000000004" pitchFamily="34" charset="0"/>
              </a:rPr>
              <a:t>APhA</a:t>
            </a:r>
            <a:r>
              <a:rPr lang="en-US" sz="900" b="0" i="0" u="none" strike="noStrike" baseline="0" dirty="0">
                <a:solidFill>
                  <a:srgbClr val="403F3E"/>
                </a:solidFill>
                <a:latin typeface="Inter" panose="020B0502030000000004" pitchFamily="34" charset="0"/>
                <a:ea typeface="Inter" panose="020B0502030000000004" pitchFamily="34" charset="0"/>
              </a:rPr>
              <a:t>/ASH/ASPC/NMA/PCNA Guideline for the Prevention, Detection, Evaluation, and Management of High Blood Pressure in Adults: A Report of the American College of Cardiology/American Heart Association Task Force on Clinical Practice Guidelines. et al. Hypertension. 2018 Jun;71(6):e13-e115. Erratum in: Hypertension. 2018 Jun;71(6):e140-e144.</a:t>
            </a:r>
            <a:endParaRPr lang="en-US" sz="900" b="0" i="0" u="none" strike="noStrike" baseline="0" dirty="0">
              <a:solidFill>
                <a:srgbClr val="403F3E"/>
              </a:solidFill>
              <a:latin typeface="Inter" panose="020B0502030000000004" pitchFamily="34" charset="0"/>
              <a:ea typeface="Inter" panose="020B0502030000000004" pitchFamily="34" charset="0"/>
              <a:cs typeface="Inter"/>
            </a:endParaRPr>
          </a:p>
          <a:p>
            <a:pPr marL="171450" marR="28575" indent="-127000">
              <a:lnSpc>
                <a:spcPct val="100000"/>
              </a:lnSpc>
              <a:spcBef>
                <a:spcPts val="450"/>
              </a:spcBef>
              <a:buFont typeface="Arial" panose="020B0604020202020204" pitchFamily="34" charset="0"/>
              <a:buChar char="•"/>
              <a:tabLst>
                <a:tab pos="152400" algn="l"/>
              </a:tabLst>
            </a:pPr>
            <a:r>
              <a:rPr lang="en-US" sz="900" b="0" i="0" u="none" strike="noStrike" baseline="0" dirty="0">
                <a:solidFill>
                  <a:srgbClr val="403F3E"/>
                </a:solidFill>
                <a:latin typeface="Inter" panose="020B0502030000000004" pitchFamily="34" charset="0"/>
                <a:ea typeface="Inter" panose="020B0502030000000004" pitchFamily="34" charset="0"/>
                <a:cs typeface="Inter"/>
              </a:rPr>
              <a:t>Grundy SM, Stone NJ, Bailey AL, et al. 2018 AHA/ACC/AACVPR/AAPA/ABC/ACPM/ADA/AGS/</a:t>
            </a:r>
            <a:r>
              <a:rPr lang="en-US" sz="900" b="0" i="0" u="none" strike="noStrike" baseline="0" dirty="0" err="1">
                <a:solidFill>
                  <a:srgbClr val="403F3E"/>
                </a:solidFill>
                <a:latin typeface="Inter" panose="020B0502030000000004" pitchFamily="34" charset="0"/>
                <a:ea typeface="Inter" panose="020B0502030000000004" pitchFamily="34" charset="0"/>
                <a:cs typeface="Inter"/>
              </a:rPr>
              <a:t>APhA</a:t>
            </a:r>
            <a:r>
              <a:rPr lang="en-US" sz="900" b="0" i="0" u="none" strike="noStrike" baseline="0" dirty="0">
                <a:solidFill>
                  <a:srgbClr val="403F3E"/>
                </a:solidFill>
                <a:latin typeface="Inter" panose="020B0502030000000004" pitchFamily="34" charset="0"/>
                <a:ea typeface="Inter" panose="020B0502030000000004" pitchFamily="34" charset="0"/>
                <a:cs typeface="Inter"/>
              </a:rPr>
              <a:t>/ASPC/NLA/PCNA Guideline on the Management of Blood Cholesterol: A Report of the American College of Cardiology/ American Heart Association Task Force on Clinical Practice Guidelines. J Am Coll </a:t>
            </a:r>
            <a:r>
              <a:rPr lang="en-US" sz="900" b="0" i="0" u="none" strike="noStrike" baseline="0" dirty="0" err="1">
                <a:solidFill>
                  <a:srgbClr val="403F3E"/>
                </a:solidFill>
                <a:latin typeface="Inter" panose="020B0502030000000004" pitchFamily="34" charset="0"/>
                <a:ea typeface="Inter" panose="020B0502030000000004" pitchFamily="34" charset="0"/>
                <a:cs typeface="Inter"/>
              </a:rPr>
              <a:t>Cardiol</a:t>
            </a:r>
            <a:r>
              <a:rPr lang="en-US" sz="900" b="0" i="0" u="none" strike="noStrike" baseline="0" dirty="0">
                <a:solidFill>
                  <a:srgbClr val="403F3E"/>
                </a:solidFill>
                <a:latin typeface="Inter" panose="020B0502030000000004" pitchFamily="34" charset="0"/>
                <a:ea typeface="Inter" panose="020B0502030000000004" pitchFamily="34" charset="0"/>
                <a:cs typeface="Inter"/>
              </a:rPr>
              <a:t>. 2019 Jun 25;73(24):e285-e350. Erratum in: J Am Coll </a:t>
            </a:r>
            <a:r>
              <a:rPr lang="en-US" sz="900" b="0" i="0" u="none" strike="noStrike" baseline="0" dirty="0" err="1">
                <a:solidFill>
                  <a:srgbClr val="403F3E"/>
                </a:solidFill>
                <a:latin typeface="Inter" panose="020B0502030000000004" pitchFamily="34" charset="0"/>
                <a:ea typeface="Inter" panose="020B0502030000000004" pitchFamily="34" charset="0"/>
                <a:cs typeface="Inter"/>
              </a:rPr>
              <a:t>Cardiol</a:t>
            </a:r>
            <a:r>
              <a:rPr lang="en-US" sz="900" b="0" i="0" u="none" strike="noStrike" baseline="0" dirty="0">
                <a:solidFill>
                  <a:srgbClr val="403F3E"/>
                </a:solidFill>
                <a:latin typeface="Inter" panose="020B0502030000000004" pitchFamily="34" charset="0"/>
                <a:ea typeface="Inter" panose="020B0502030000000004" pitchFamily="34" charset="0"/>
                <a:cs typeface="Inter"/>
              </a:rPr>
              <a:t>. 2019 Jun 25;73(24):3237-3241. https://pubmed.ncbi.nlm.nih.gov/30423391/</a:t>
            </a:r>
          </a:p>
          <a:p>
            <a:pPr marL="12700" marR="28575" indent="0">
              <a:lnSpc>
                <a:spcPct val="100000"/>
              </a:lnSpc>
              <a:spcBef>
                <a:spcPts val="450"/>
              </a:spcBef>
              <a:buNone/>
              <a:tabLst>
                <a:tab pos="152400" algn="l"/>
              </a:tabLst>
            </a:pPr>
            <a:endParaRPr lang="en-US" sz="1100" b="0" i="0" u="none" strike="noStrike" baseline="0" dirty="0">
              <a:solidFill>
                <a:srgbClr val="403F3E"/>
              </a:solidFill>
              <a:latin typeface="Inter" panose="020B0502030000000004" pitchFamily="34" charset="0"/>
              <a:ea typeface="Inter" panose="020B0502030000000004" pitchFamily="34" charset="0"/>
              <a:cs typeface="Inter"/>
            </a:endParaRPr>
          </a:p>
          <a:p>
            <a:pPr marL="12700" marR="28575" indent="0">
              <a:lnSpc>
                <a:spcPct val="100000"/>
              </a:lnSpc>
              <a:spcBef>
                <a:spcPts val="450"/>
              </a:spcBef>
              <a:buNone/>
              <a:tabLst>
                <a:tab pos="152400" algn="l"/>
              </a:tabLst>
            </a:pPr>
            <a:endParaRPr lang="en-US" sz="800" dirty="0">
              <a:latin typeface="Inter"/>
              <a:cs typeface="Inter"/>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16</a:t>
            </a:fld>
            <a:endParaRPr lang="en-US"/>
          </a:p>
        </p:txBody>
      </p:sp>
    </p:spTree>
    <p:extLst>
      <p:ext uri="{BB962C8B-B14F-4D97-AF65-F5344CB8AC3E}">
        <p14:creationId xmlns:p14="http://schemas.microsoft.com/office/powerpoint/2010/main" val="77513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000" b="0" i="0" u="none" strike="noStrike" baseline="0" dirty="0">
                <a:solidFill>
                  <a:srgbClr val="403F3E"/>
                </a:solidFill>
                <a:latin typeface="Inter" panose="020B0502030000000004" pitchFamily="34" charset="0"/>
              </a:rPr>
              <a:t>U.S. Department of Health and Human Services. Physical Activity Guidelines for Americans, 2nd edition. Washington, DC: U.S. Department of Health and Human Services; 2018.</a:t>
            </a:r>
            <a:endParaRPr lang="en-US" sz="1000" b="0" i="0" u="none" strike="noStrike" baseline="0" dirty="0">
              <a:solidFill>
                <a:srgbClr val="403F3E"/>
              </a:solidFill>
              <a:latin typeface="Inter" panose="020B0502030000000004" pitchFamily="34" charset="0"/>
              <a:cs typeface="Inter"/>
            </a:endParaRPr>
          </a:p>
          <a:p>
            <a:pPr marL="298450" marR="28575" indent="-285750">
              <a:lnSpc>
                <a:spcPct val="100000"/>
              </a:lnSpc>
              <a:spcBef>
                <a:spcPts val="450"/>
              </a:spcBef>
              <a:buFont typeface="Arial" panose="020B0604020202020204" pitchFamily="34" charset="0"/>
              <a:buChar char="•"/>
              <a:tabLst>
                <a:tab pos="152400" algn="l"/>
              </a:tabLst>
            </a:pPr>
            <a:r>
              <a:rPr lang="en-US" sz="1000" b="0" i="0" u="none" strike="noStrike" baseline="0" dirty="0">
                <a:solidFill>
                  <a:srgbClr val="403F3E"/>
                </a:solidFill>
                <a:latin typeface="Inter" panose="020B0502030000000004" pitchFamily="34" charset="0"/>
                <a:cs typeface="Inter"/>
              </a:rPr>
              <a:t>Grundy SM, Stone NJ, Bailey AL, et al. 2018 AHA/ACC/AACVPR/AAPA/ABC/ACPM/ADA/AGS/</a:t>
            </a:r>
            <a:r>
              <a:rPr lang="en-US" sz="1000" b="0" i="0" u="none" strike="noStrike" baseline="0" dirty="0" err="1">
                <a:solidFill>
                  <a:srgbClr val="403F3E"/>
                </a:solidFill>
                <a:latin typeface="Inter" panose="020B0502030000000004" pitchFamily="34" charset="0"/>
                <a:cs typeface="Inter"/>
              </a:rPr>
              <a:t>APhA</a:t>
            </a:r>
            <a:r>
              <a:rPr lang="en-US" sz="1000" b="0" i="0" u="none" strike="noStrike" baseline="0" dirty="0">
                <a:solidFill>
                  <a:srgbClr val="403F3E"/>
                </a:solidFill>
                <a:latin typeface="Inter" panose="020B0502030000000004" pitchFamily="34" charset="0"/>
                <a:cs typeface="Inter"/>
              </a:rPr>
              <a:t>/ASPC/NLA/PCNA Guideline on the Management of Blood Cholesterol: A Report of the American College of Cardiology/American Heart Association Task Force on Clinical Practice Guidelines. J Am Coll </a:t>
            </a:r>
            <a:r>
              <a:rPr lang="en-US" sz="1000" b="0" i="0" u="none" strike="noStrike" baseline="0" dirty="0" err="1">
                <a:solidFill>
                  <a:srgbClr val="403F3E"/>
                </a:solidFill>
                <a:latin typeface="Inter" panose="020B0502030000000004" pitchFamily="34" charset="0"/>
                <a:cs typeface="Inter"/>
              </a:rPr>
              <a:t>Cardiol</a:t>
            </a:r>
            <a:r>
              <a:rPr lang="en-US" sz="1000" b="0" i="0" u="none" strike="noStrike" baseline="0" dirty="0">
                <a:solidFill>
                  <a:srgbClr val="403F3E"/>
                </a:solidFill>
                <a:latin typeface="Inter" panose="020B0502030000000004" pitchFamily="34" charset="0"/>
                <a:cs typeface="Inter"/>
              </a:rPr>
              <a:t>. 2019 Jun 25;73(24):e285-e350. Erratum in: J Am Coll </a:t>
            </a:r>
            <a:r>
              <a:rPr lang="en-US" sz="1000" b="0" i="0" u="none" strike="noStrike" baseline="0" dirty="0" err="1">
                <a:solidFill>
                  <a:srgbClr val="403F3E"/>
                </a:solidFill>
                <a:latin typeface="Inter" panose="020B0502030000000004" pitchFamily="34" charset="0"/>
                <a:cs typeface="Inter"/>
              </a:rPr>
              <a:t>Cardiol</a:t>
            </a:r>
            <a:r>
              <a:rPr lang="en-US" sz="1000" b="0" i="0" u="none" strike="noStrike" baseline="0" dirty="0">
                <a:solidFill>
                  <a:srgbClr val="403F3E"/>
                </a:solidFill>
                <a:latin typeface="Inter" panose="020B0502030000000004" pitchFamily="34" charset="0"/>
                <a:cs typeface="Inter"/>
              </a:rPr>
              <a:t>. 2019 Jun 25;73(24):3237-3241. https://pubmed.ncbi.nlm.nih.gov/30423391/</a:t>
            </a:r>
          </a:p>
          <a:p>
            <a:pPr marL="298450" marR="28575" indent="-285750">
              <a:lnSpc>
                <a:spcPct val="100000"/>
              </a:lnSpc>
              <a:spcBef>
                <a:spcPts val="450"/>
              </a:spcBef>
              <a:buFont typeface="Arial" panose="020B0604020202020204" pitchFamily="34" charset="0"/>
              <a:buChar char="•"/>
              <a:tabLst>
                <a:tab pos="152400" algn="l"/>
              </a:tabLst>
            </a:pPr>
            <a:r>
              <a:rPr lang="en-US" sz="1000" b="0" i="0" u="none" strike="noStrike" baseline="0" dirty="0">
                <a:solidFill>
                  <a:srgbClr val="000000"/>
                </a:solidFill>
                <a:latin typeface="Inter" panose="020B0502030000000004" pitchFamily="34" charset="0"/>
              </a:rPr>
              <a:t>U.S. Department of Agriculture and U.S. Department of Health and </a:t>
            </a:r>
            <a:r>
              <a:rPr lang="en-US" sz="1000" b="0" i="0" u="none" strike="noStrike" baseline="0" dirty="0">
                <a:solidFill>
                  <a:srgbClr val="403F3E"/>
                </a:solidFill>
                <a:latin typeface="Inter" panose="020B0502030000000004" pitchFamily="34" charset="0"/>
              </a:rPr>
              <a:t>Human Services. Dietary Guidelines for Americans, 2020-2025. 9th Edition. December 2020. Available at </a:t>
            </a:r>
            <a:r>
              <a:rPr lang="en-US" sz="1000" b="0" i="0" u="sng" strike="noStrike" baseline="0" dirty="0">
                <a:solidFill>
                  <a:srgbClr val="1F5D9F"/>
                </a:solidFill>
                <a:latin typeface="Inter" panose="020B0502030000000004" pitchFamily="34" charset="0"/>
              </a:rPr>
              <a:t>DietaryGuidelines.gov</a:t>
            </a:r>
            <a:r>
              <a:rPr lang="en-US" sz="1000" b="0" i="0" u="none" strike="noStrike" baseline="0" dirty="0">
                <a:solidFill>
                  <a:srgbClr val="403F3E"/>
                </a:solidFill>
                <a:latin typeface="Inter" panose="020B0502030000000004" pitchFamily="34" charset="0"/>
              </a:rPr>
              <a:t>.</a:t>
            </a:r>
            <a:endParaRPr lang="en-US" sz="1000" b="0" i="0" u="none" strike="noStrike" baseline="0" dirty="0">
              <a:solidFill>
                <a:srgbClr val="000000"/>
              </a:solidFill>
              <a:latin typeface="Inter" panose="020B0502030000000004" pitchFamily="34" charset="0"/>
            </a:endParaRPr>
          </a:p>
          <a:p>
            <a:pPr marL="298450" marR="28575" indent="-285750">
              <a:lnSpc>
                <a:spcPct val="100000"/>
              </a:lnSpc>
              <a:spcBef>
                <a:spcPts val="450"/>
              </a:spcBef>
              <a:buFont typeface="Arial" panose="020B0604020202020204" pitchFamily="34" charset="0"/>
              <a:buChar char="•"/>
              <a:tabLst>
                <a:tab pos="152400" algn="l"/>
              </a:tabLst>
            </a:pPr>
            <a:r>
              <a:rPr lang="en-US" sz="1000" b="0" i="0" u="none" strike="noStrike" baseline="0" dirty="0" err="1">
                <a:solidFill>
                  <a:srgbClr val="000000"/>
                </a:solidFill>
                <a:latin typeface="Inter" panose="020B0502030000000004" pitchFamily="34" charset="0"/>
              </a:rPr>
              <a:t>Whelton</a:t>
            </a:r>
            <a:r>
              <a:rPr lang="en-US" sz="1000" b="0" i="0" u="none" strike="noStrike" baseline="0" dirty="0">
                <a:solidFill>
                  <a:srgbClr val="000000"/>
                </a:solidFill>
                <a:latin typeface="Inter" panose="020B0502030000000004" pitchFamily="34" charset="0"/>
              </a:rPr>
              <a:t> PK, Carey RM, </a:t>
            </a:r>
            <a:r>
              <a:rPr lang="en-US" sz="1000" b="0" i="0" u="none" strike="noStrike" baseline="0" dirty="0" err="1">
                <a:solidFill>
                  <a:srgbClr val="000000"/>
                </a:solidFill>
                <a:latin typeface="Inter" panose="020B0502030000000004" pitchFamily="34" charset="0"/>
              </a:rPr>
              <a:t>Aronow</a:t>
            </a:r>
            <a:r>
              <a:rPr lang="en-US" sz="1000" b="0" i="0" u="none" strike="noStrike" baseline="0" dirty="0">
                <a:solidFill>
                  <a:srgbClr val="000000"/>
                </a:solidFill>
                <a:latin typeface="Inter" panose="020B0502030000000004" pitchFamily="34" charset="0"/>
              </a:rPr>
              <a:t> WS, et al. 2017 ACC/AHA/AAPA/ABC/</a:t>
            </a:r>
            <a:r>
              <a:rPr lang="en-US" sz="1000" b="0" i="0" u="none" strike="noStrike" baseline="0" dirty="0">
                <a:solidFill>
                  <a:srgbClr val="403F3E"/>
                </a:solidFill>
                <a:latin typeface="Inter" panose="020B0502030000000004" pitchFamily="34" charset="0"/>
              </a:rPr>
              <a:t>ACPM/AGS/</a:t>
            </a:r>
            <a:r>
              <a:rPr lang="en-US" sz="1000" b="0" i="0" u="none" strike="noStrike" baseline="0" dirty="0" err="1">
                <a:solidFill>
                  <a:srgbClr val="403F3E"/>
                </a:solidFill>
                <a:latin typeface="Inter" panose="020B0502030000000004" pitchFamily="34" charset="0"/>
              </a:rPr>
              <a:t>APhA</a:t>
            </a:r>
            <a:r>
              <a:rPr lang="en-US" sz="1000" b="0" i="0" u="none" strike="noStrike" baseline="0" dirty="0">
                <a:solidFill>
                  <a:srgbClr val="403F3E"/>
                </a:solidFill>
                <a:latin typeface="Inter" panose="020B0502030000000004" pitchFamily="34" charset="0"/>
              </a:rPr>
              <a:t>/ASH/ASPC/NMA/PCNA Guideline for the Prevention, Detection, Evaluation, and Management of High Blood Pressure in Adults: A Report of the American College of Cardiology/American Heart Association Task Force on Clinical Practice Guidelines. et al. Hypertension. 2018 Jun;71(6):e13-e115. Erratum in: Hypertension. 2018 Jun;71(6):e140-e144.</a:t>
            </a:r>
          </a:p>
          <a:p>
            <a:pPr marL="298450" marR="28575" indent="-285750">
              <a:lnSpc>
                <a:spcPct val="100000"/>
              </a:lnSpc>
              <a:spcBef>
                <a:spcPts val="450"/>
              </a:spcBef>
              <a:buFont typeface="Arial" panose="020B0604020202020204" pitchFamily="34" charset="0"/>
              <a:buChar char="•"/>
              <a:tabLst>
                <a:tab pos="152400" algn="l"/>
              </a:tabLst>
            </a:pPr>
            <a:r>
              <a:rPr lang="en-US" sz="1000" dirty="0">
                <a:latin typeface="Inter"/>
                <a:cs typeface="Inter"/>
              </a:rPr>
              <a:t>Feinstein MJ, </a:t>
            </a:r>
            <a:r>
              <a:rPr lang="en-US" sz="1000" dirty="0" err="1">
                <a:latin typeface="Inter"/>
                <a:cs typeface="Inter"/>
              </a:rPr>
              <a:t>Hsue</a:t>
            </a:r>
            <a:r>
              <a:rPr lang="en-US" sz="1000" dirty="0">
                <a:latin typeface="Inter"/>
                <a:cs typeface="Inter"/>
              </a:rPr>
              <a:t> PY, Benjamin LA, et al. Characteristics, Prevention, and Management of Cardiovascular Disease in People Living With HIV: A Scientific Statement From the American Heart Association. Circulation. 2019 Jul 9;140(2):e98-e124.</a:t>
            </a:r>
          </a:p>
          <a:p>
            <a:pPr marL="12700" marR="28575" indent="0">
              <a:lnSpc>
                <a:spcPct val="100000"/>
              </a:lnSpc>
              <a:spcBef>
                <a:spcPts val="450"/>
              </a:spcBef>
              <a:buNone/>
              <a:tabLst>
                <a:tab pos="152400" algn="l"/>
              </a:tabLst>
            </a:pPr>
            <a:endParaRPr lang="en-US" sz="1000" dirty="0">
              <a:latin typeface="Inter"/>
              <a:cs typeface="Inter"/>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17</a:t>
            </a:fld>
            <a:endParaRPr lang="en-US"/>
          </a:p>
        </p:txBody>
      </p:sp>
    </p:spTree>
    <p:extLst>
      <p:ext uri="{BB962C8B-B14F-4D97-AF65-F5344CB8AC3E}">
        <p14:creationId xmlns:p14="http://schemas.microsoft.com/office/powerpoint/2010/main" val="1377914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150" marR="115570" indent="-171450">
              <a:lnSpc>
                <a:spcPct val="100000"/>
              </a:lnSpc>
              <a:spcBef>
                <a:spcPts val="450"/>
              </a:spcBef>
              <a:buFont typeface="Arial" panose="020B0604020202020204" pitchFamily="34" charset="0"/>
              <a:buChar char="•"/>
              <a:tabLst>
                <a:tab pos="152400" algn="l"/>
              </a:tabLst>
            </a:pPr>
            <a:r>
              <a:rPr lang="en-US" sz="1000" dirty="0">
                <a:solidFill>
                  <a:srgbClr val="40403E"/>
                </a:solidFill>
                <a:latin typeface="Inter"/>
                <a:cs typeface="Inter"/>
              </a:rPr>
              <a:t>Gooden</a:t>
            </a:r>
            <a:r>
              <a:rPr lang="en-US" sz="1000" spc="-20" dirty="0">
                <a:solidFill>
                  <a:srgbClr val="40403E"/>
                </a:solidFill>
                <a:latin typeface="Inter"/>
                <a:cs typeface="Inter"/>
              </a:rPr>
              <a:t> </a:t>
            </a:r>
            <a:r>
              <a:rPr lang="en-US" sz="1000" dirty="0">
                <a:solidFill>
                  <a:srgbClr val="40403E"/>
                </a:solidFill>
                <a:latin typeface="Inter"/>
                <a:cs typeface="Inter"/>
              </a:rPr>
              <a:t>TE,</a:t>
            </a:r>
            <a:r>
              <a:rPr lang="en-US" sz="1000" spc="-15" dirty="0">
                <a:solidFill>
                  <a:srgbClr val="40403E"/>
                </a:solidFill>
                <a:latin typeface="Inter"/>
                <a:cs typeface="Inter"/>
              </a:rPr>
              <a:t> </a:t>
            </a:r>
            <a:r>
              <a:rPr lang="en-US" sz="1000" dirty="0">
                <a:solidFill>
                  <a:srgbClr val="40403E"/>
                </a:solidFill>
                <a:latin typeface="Inter"/>
                <a:cs typeface="Inter"/>
              </a:rPr>
              <a:t>Gardner</a:t>
            </a:r>
            <a:r>
              <a:rPr lang="en-US" sz="1000" spc="-15" dirty="0">
                <a:solidFill>
                  <a:srgbClr val="40403E"/>
                </a:solidFill>
                <a:latin typeface="Inter"/>
                <a:cs typeface="Inter"/>
              </a:rPr>
              <a:t> </a:t>
            </a:r>
            <a:r>
              <a:rPr lang="en-US" sz="1000" dirty="0">
                <a:solidFill>
                  <a:srgbClr val="40403E"/>
                </a:solidFill>
                <a:latin typeface="Inter"/>
                <a:cs typeface="Inter"/>
              </a:rPr>
              <a:t>M,</a:t>
            </a:r>
            <a:r>
              <a:rPr lang="en-US" sz="1000" spc="-15" dirty="0">
                <a:solidFill>
                  <a:srgbClr val="40403E"/>
                </a:solidFill>
                <a:latin typeface="Inter"/>
                <a:cs typeface="Inter"/>
              </a:rPr>
              <a:t> </a:t>
            </a:r>
            <a:r>
              <a:rPr lang="en-US" sz="1000" spc="-10" dirty="0">
                <a:solidFill>
                  <a:srgbClr val="40403E"/>
                </a:solidFill>
                <a:latin typeface="Inter"/>
                <a:cs typeface="Inter"/>
              </a:rPr>
              <a:t>Wang</a:t>
            </a:r>
            <a:r>
              <a:rPr lang="en-US" sz="1000" spc="-15" dirty="0">
                <a:solidFill>
                  <a:srgbClr val="40403E"/>
                </a:solidFill>
                <a:latin typeface="Inter"/>
                <a:cs typeface="Inter"/>
              </a:rPr>
              <a:t> </a:t>
            </a:r>
            <a:r>
              <a:rPr lang="en-US" sz="1000" dirty="0">
                <a:solidFill>
                  <a:srgbClr val="40403E"/>
                </a:solidFill>
                <a:latin typeface="Inter"/>
                <a:cs typeface="Inter"/>
              </a:rPr>
              <a:t>J,</a:t>
            </a:r>
            <a:r>
              <a:rPr lang="en-US" sz="1000" spc="-15" dirty="0">
                <a:solidFill>
                  <a:srgbClr val="40403E"/>
                </a:solidFill>
                <a:latin typeface="Inter"/>
                <a:cs typeface="Inter"/>
              </a:rPr>
              <a:t> </a:t>
            </a:r>
            <a:r>
              <a:rPr lang="en-US" sz="1000" dirty="0">
                <a:solidFill>
                  <a:srgbClr val="40403E"/>
                </a:solidFill>
                <a:latin typeface="Inter"/>
                <a:cs typeface="Inter"/>
              </a:rPr>
              <a:t>et</a:t>
            </a:r>
            <a:r>
              <a:rPr lang="en-US" sz="1000" spc="-15" dirty="0">
                <a:solidFill>
                  <a:srgbClr val="40403E"/>
                </a:solidFill>
                <a:latin typeface="Inter"/>
                <a:cs typeface="Inter"/>
              </a:rPr>
              <a:t> </a:t>
            </a:r>
            <a:r>
              <a:rPr lang="en-US" sz="1000" dirty="0">
                <a:solidFill>
                  <a:srgbClr val="40403E"/>
                </a:solidFill>
                <a:latin typeface="Inter"/>
                <a:cs typeface="Inter"/>
              </a:rPr>
              <a:t>al.</a:t>
            </a:r>
            <a:r>
              <a:rPr lang="en-US" sz="1000" spc="-10" dirty="0">
                <a:solidFill>
                  <a:srgbClr val="40403E"/>
                </a:solidFill>
                <a:latin typeface="Inter"/>
                <a:cs typeface="Inter"/>
              </a:rPr>
              <a:t> </a:t>
            </a:r>
            <a:r>
              <a:rPr lang="en-US" sz="1000" dirty="0">
                <a:solidFill>
                  <a:srgbClr val="40403E"/>
                </a:solidFill>
                <a:latin typeface="Inter"/>
                <a:cs typeface="Inter"/>
              </a:rPr>
              <a:t>The</a:t>
            </a:r>
            <a:r>
              <a:rPr lang="en-US" sz="1000" spc="-15" dirty="0">
                <a:solidFill>
                  <a:srgbClr val="40403E"/>
                </a:solidFill>
                <a:latin typeface="Inter"/>
                <a:cs typeface="Inter"/>
              </a:rPr>
              <a:t> </a:t>
            </a:r>
            <a:r>
              <a:rPr lang="en-US" sz="1000" dirty="0">
                <a:solidFill>
                  <a:srgbClr val="40403E"/>
                </a:solidFill>
                <a:latin typeface="Inter"/>
                <a:cs typeface="Inter"/>
              </a:rPr>
              <a:t>risk</a:t>
            </a:r>
            <a:r>
              <a:rPr lang="en-US" sz="1000" spc="-15" dirty="0">
                <a:solidFill>
                  <a:srgbClr val="40403E"/>
                </a:solidFill>
                <a:latin typeface="Inter"/>
                <a:cs typeface="Inter"/>
              </a:rPr>
              <a:t> </a:t>
            </a:r>
            <a:r>
              <a:rPr lang="en-US" sz="1000" dirty="0">
                <a:solidFill>
                  <a:srgbClr val="40403E"/>
                </a:solidFill>
                <a:latin typeface="Inter"/>
                <a:cs typeface="Inter"/>
              </a:rPr>
              <a:t>of</a:t>
            </a:r>
            <a:r>
              <a:rPr lang="en-US" sz="1000" spc="-10" dirty="0">
                <a:solidFill>
                  <a:srgbClr val="40403E"/>
                </a:solidFill>
                <a:latin typeface="Inter"/>
                <a:cs typeface="Inter"/>
              </a:rPr>
              <a:t> </a:t>
            </a:r>
            <a:r>
              <a:rPr lang="en-US" sz="1000" dirty="0">
                <a:solidFill>
                  <a:srgbClr val="40403E"/>
                </a:solidFill>
                <a:latin typeface="Inter"/>
                <a:cs typeface="Inter"/>
              </a:rPr>
              <a:t>mental</a:t>
            </a:r>
            <a:r>
              <a:rPr lang="en-US" sz="1000" spc="-15" dirty="0">
                <a:solidFill>
                  <a:srgbClr val="40403E"/>
                </a:solidFill>
                <a:latin typeface="Inter"/>
                <a:cs typeface="Inter"/>
              </a:rPr>
              <a:t> </a:t>
            </a:r>
            <a:r>
              <a:rPr lang="en-US" sz="1000" dirty="0">
                <a:solidFill>
                  <a:srgbClr val="40403E"/>
                </a:solidFill>
                <a:latin typeface="Inter"/>
                <a:cs typeface="Inter"/>
              </a:rPr>
              <a:t>illness</a:t>
            </a:r>
            <a:r>
              <a:rPr lang="en-US" sz="1000" spc="-10" dirty="0">
                <a:solidFill>
                  <a:srgbClr val="40403E"/>
                </a:solidFill>
                <a:latin typeface="Inter"/>
                <a:cs typeface="Inter"/>
              </a:rPr>
              <a:t> </a:t>
            </a:r>
            <a:r>
              <a:rPr lang="en-US" sz="1000" spc="-25" dirty="0">
                <a:solidFill>
                  <a:srgbClr val="40403E"/>
                </a:solidFill>
                <a:latin typeface="Inter"/>
                <a:cs typeface="Inter"/>
              </a:rPr>
              <a:t>in</a:t>
            </a:r>
            <a:r>
              <a:rPr lang="en-US" sz="1000" dirty="0">
                <a:solidFill>
                  <a:srgbClr val="40403E"/>
                </a:solidFill>
                <a:latin typeface="Inter"/>
                <a:cs typeface="Inter"/>
              </a:rPr>
              <a:t> people</a:t>
            </a:r>
            <a:r>
              <a:rPr lang="en-US" sz="1000" spc="-10" dirty="0">
                <a:solidFill>
                  <a:srgbClr val="40403E"/>
                </a:solidFill>
                <a:latin typeface="Inter"/>
                <a:cs typeface="Inter"/>
              </a:rPr>
              <a:t> </a:t>
            </a:r>
            <a:r>
              <a:rPr lang="en-US" sz="1000" dirty="0">
                <a:solidFill>
                  <a:srgbClr val="40403E"/>
                </a:solidFill>
                <a:latin typeface="Inter"/>
                <a:cs typeface="Inter"/>
              </a:rPr>
              <a:t>living</a:t>
            </a:r>
            <a:r>
              <a:rPr lang="en-US" sz="1000" spc="-10" dirty="0">
                <a:solidFill>
                  <a:srgbClr val="40403E"/>
                </a:solidFill>
                <a:latin typeface="Inter"/>
                <a:cs typeface="Inter"/>
              </a:rPr>
              <a:t> </a:t>
            </a:r>
            <a:r>
              <a:rPr lang="en-US" sz="1000" dirty="0">
                <a:solidFill>
                  <a:srgbClr val="40403E"/>
                </a:solidFill>
                <a:latin typeface="Inter"/>
                <a:cs typeface="Inter"/>
              </a:rPr>
              <a:t>with</a:t>
            </a:r>
            <a:r>
              <a:rPr lang="en-US" sz="1000" spc="-10" dirty="0">
                <a:solidFill>
                  <a:srgbClr val="40403E"/>
                </a:solidFill>
                <a:latin typeface="Inter"/>
                <a:cs typeface="Inter"/>
              </a:rPr>
              <a:t> </a:t>
            </a:r>
            <a:r>
              <a:rPr lang="en-US" sz="1000" dirty="0">
                <a:solidFill>
                  <a:srgbClr val="40403E"/>
                </a:solidFill>
                <a:latin typeface="Inter"/>
                <a:cs typeface="Inter"/>
              </a:rPr>
              <a:t>HIV</a:t>
            </a:r>
            <a:r>
              <a:rPr lang="en-US" sz="1000" spc="-10" dirty="0">
                <a:solidFill>
                  <a:srgbClr val="40403E"/>
                </a:solidFill>
                <a:latin typeface="Inter"/>
                <a:cs typeface="Inter"/>
              </a:rPr>
              <a:t> </a:t>
            </a:r>
            <a:r>
              <a:rPr lang="en-US" sz="1000" dirty="0">
                <a:solidFill>
                  <a:srgbClr val="40403E"/>
                </a:solidFill>
                <a:latin typeface="Inter"/>
                <a:cs typeface="Inter"/>
              </a:rPr>
              <a:t>in</a:t>
            </a:r>
            <a:r>
              <a:rPr lang="en-US" sz="1000" spc="-10" dirty="0">
                <a:solidFill>
                  <a:srgbClr val="40403E"/>
                </a:solidFill>
                <a:latin typeface="Inter"/>
                <a:cs typeface="Inter"/>
              </a:rPr>
              <a:t> </a:t>
            </a:r>
            <a:r>
              <a:rPr lang="en-US" sz="1000" dirty="0">
                <a:solidFill>
                  <a:srgbClr val="40403E"/>
                </a:solidFill>
                <a:latin typeface="Inter"/>
                <a:cs typeface="Inter"/>
              </a:rPr>
              <a:t>the</a:t>
            </a:r>
            <a:r>
              <a:rPr lang="en-US" sz="1000" spc="-10" dirty="0">
                <a:solidFill>
                  <a:srgbClr val="40403E"/>
                </a:solidFill>
                <a:latin typeface="Inter"/>
                <a:cs typeface="Inter"/>
              </a:rPr>
              <a:t> </a:t>
            </a:r>
            <a:r>
              <a:rPr lang="en-US" sz="1000" dirty="0">
                <a:solidFill>
                  <a:srgbClr val="40403E"/>
                </a:solidFill>
                <a:latin typeface="Inter"/>
                <a:cs typeface="Inter"/>
              </a:rPr>
              <a:t>UK:</a:t>
            </a:r>
            <a:r>
              <a:rPr lang="en-US" sz="1000" spc="-10" dirty="0">
                <a:solidFill>
                  <a:srgbClr val="40403E"/>
                </a:solidFill>
                <a:latin typeface="Inter"/>
                <a:cs typeface="Inter"/>
              </a:rPr>
              <a:t> </a:t>
            </a:r>
            <a:r>
              <a:rPr lang="en-US" sz="1000" dirty="0">
                <a:solidFill>
                  <a:srgbClr val="40403E"/>
                </a:solidFill>
                <a:latin typeface="Inter"/>
                <a:cs typeface="Inter"/>
              </a:rPr>
              <a:t>a</a:t>
            </a:r>
            <a:r>
              <a:rPr lang="en-US" sz="1000" spc="-10" dirty="0">
                <a:solidFill>
                  <a:srgbClr val="40403E"/>
                </a:solidFill>
                <a:latin typeface="Inter"/>
                <a:cs typeface="Inter"/>
              </a:rPr>
              <a:t> </a:t>
            </a:r>
            <a:r>
              <a:rPr lang="en-US" sz="1000" dirty="0">
                <a:solidFill>
                  <a:srgbClr val="40403E"/>
                </a:solidFill>
                <a:latin typeface="Inter"/>
                <a:cs typeface="Inter"/>
              </a:rPr>
              <a:t>propensity</a:t>
            </a:r>
            <a:r>
              <a:rPr lang="en-US" sz="1000" spc="-5" dirty="0">
                <a:solidFill>
                  <a:srgbClr val="40403E"/>
                </a:solidFill>
                <a:latin typeface="Inter"/>
                <a:cs typeface="Inter"/>
              </a:rPr>
              <a:t> </a:t>
            </a:r>
            <a:r>
              <a:rPr lang="en-US" sz="1000" spc="-10" dirty="0">
                <a:solidFill>
                  <a:srgbClr val="40403E"/>
                </a:solidFill>
                <a:latin typeface="Inter"/>
                <a:cs typeface="Inter"/>
              </a:rPr>
              <a:t>score-</a:t>
            </a:r>
            <a:r>
              <a:rPr lang="en-US" sz="1000" dirty="0">
                <a:solidFill>
                  <a:srgbClr val="40403E"/>
                </a:solidFill>
                <a:latin typeface="Inter"/>
                <a:cs typeface="Inter"/>
              </a:rPr>
              <a:t>matched </a:t>
            </a:r>
            <a:r>
              <a:rPr lang="en-US" sz="1000" spc="-10" dirty="0">
                <a:solidFill>
                  <a:srgbClr val="40403E"/>
                </a:solidFill>
                <a:latin typeface="Inter"/>
                <a:cs typeface="Inter"/>
              </a:rPr>
              <a:t>cohort</a:t>
            </a:r>
            <a:r>
              <a:rPr lang="en-US" sz="1000" dirty="0">
                <a:solidFill>
                  <a:srgbClr val="40403E"/>
                </a:solidFill>
                <a:latin typeface="Inter"/>
                <a:cs typeface="Inter"/>
              </a:rPr>
              <a:t> study.</a:t>
            </a:r>
            <a:r>
              <a:rPr lang="en-US" sz="1000" spc="20" dirty="0">
                <a:solidFill>
                  <a:srgbClr val="40403E"/>
                </a:solidFill>
                <a:latin typeface="Inter"/>
                <a:cs typeface="Inter"/>
              </a:rPr>
              <a:t> </a:t>
            </a:r>
            <a:r>
              <a:rPr lang="en-US" sz="1000" dirty="0">
                <a:solidFill>
                  <a:srgbClr val="40403E"/>
                </a:solidFill>
                <a:latin typeface="Inter"/>
                <a:cs typeface="Inter"/>
              </a:rPr>
              <a:t>Lancet</a:t>
            </a:r>
            <a:r>
              <a:rPr lang="en-US" sz="1000" spc="30" dirty="0">
                <a:solidFill>
                  <a:srgbClr val="40403E"/>
                </a:solidFill>
                <a:latin typeface="Inter"/>
                <a:cs typeface="Inter"/>
              </a:rPr>
              <a:t> </a:t>
            </a:r>
            <a:r>
              <a:rPr lang="en-US" sz="1000" spc="-20" dirty="0">
                <a:solidFill>
                  <a:srgbClr val="40403E"/>
                </a:solidFill>
                <a:latin typeface="Inter"/>
                <a:cs typeface="Inter"/>
              </a:rPr>
              <a:t>HIV.</a:t>
            </a:r>
            <a:r>
              <a:rPr lang="en-US" sz="1000" spc="30" dirty="0">
                <a:solidFill>
                  <a:srgbClr val="40403E"/>
                </a:solidFill>
                <a:latin typeface="Inter"/>
                <a:cs typeface="Inter"/>
              </a:rPr>
              <a:t> </a:t>
            </a:r>
            <a:r>
              <a:rPr lang="en-US" sz="1000" spc="-10" dirty="0">
                <a:solidFill>
                  <a:srgbClr val="40403E"/>
                </a:solidFill>
                <a:latin typeface="Inter"/>
                <a:cs typeface="Inter"/>
              </a:rPr>
              <a:t>2022;9(3):e172-e181.</a:t>
            </a:r>
            <a:endParaRPr lang="en-US" sz="1000" dirty="0">
              <a:latin typeface="Inter"/>
              <a:cs typeface="Inter"/>
            </a:endParaRPr>
          </a:p>
          <a:p>
            <a:pPr marL="184150" marR="247650" indent="-171450">
              <a:lnSpc>
                <a:spcPct val="100000"/>
              </a:lnSpc>
              <a:spcBef>
                <a:spcPts val="450"/>
              </a:spcBef>
              <a:buFont typeface="Arial" panose="020B0604020202020204" pitchFamily="34" charset="0"/>
              <a:buChar char="•"/>
              <a:tabLst>
                <a:tab pos="152400" algn="l"/>
              </a:tabLst>
            </a:pPr>
            <a:r>
              <a:rPr lang="en-US" sz="1000" dirty="0" err="1">
                <a:solidFill>
                  <a:srgbClr val="40403E"/>
                </a:solidFill>
                <a:latin typeface="Inter"/>
                <a:cs typeface="Inter"/>
              </a:rPr>
              <a:t>Shiau</a:t>
            </a:r>
            <a:r>
              <a:rPr lang="en-US" sz="1000" spc="-15" dirty="0">
                <a:solidFill>
                  <a:srgbClr val="40403E"/>
                </a:solidFill>
                <a:latin typeface="Inter"/>
                <a:cs typeface="Inter"/>
              </a:rPr>
              <a:t> </a:t>
            </a:r>
            <a:r>
              <a:rPr lang="en-US" sz="1000" dirty="0">
                <a:solidFill>
                  <a:srgbClr val="40403E"/>
                </a:solidFill>
                <a:latin typeface="Inter"/>
                <a:cs typeface="Inter"/>
              </a:rPr>
              <a:t>S,</a:t>
            </a:r>
            <a:r>
              <a:rPr lang="en-US" sz="1000" spc="-10" dirty="0">
                <a:solidFill>
                  <a:srgbClr val="40403E"/>
                </a:solidFill>
                <a:latin typeface="Inter"/>
                <a:cs typeface="Inter"/>
              </a:rPr>
              <a:t> </a:t>
            </a:r>
            <a:r>
              <a:rPr lang="en-US" sz="1000" dirty="0" err="1">
                <a:solidFill>
                  <a:srgbClr val="40403E"/>
                </a:solidFill>
                <a:latin typeface="Inter"/>
                <a:cs typeface="Inter"/>
              </a:rPr>
              <a:t>Arpadi</a:t>
            </a:r>
            <a:r>
              <a:rPr lang="en-US" sz="1000" spc="-10" dirty="0">
                <a:solidFill>
                  <a:srgbClr val="40403E"/>
                </a:solidFill>
                <a:latin typeface="Inter"/>
                <a:cs typeface="Inter"/>
              </a:rPr>
              <a:t> </a:t>
            </a:r>
            <a:r>
              <a:rPr lang="en-US" sz="1000" dirty="0">
                <a:solidFill>
                  <a:srgbClr val="40403E"/>
                </a:solidFill>
                <a:latin typeface="Inter"/>
                <a:cs typeface="Inter"/>
              </a:rPr>
              <a:t>SM,</a:t>
            </a:r>
            <a:r>
              <a:rPr lang="en-US" sz="1000" spc="-15" dirty="0">
                <a:solidFill>
                  <a:srgbClr val="40403E"/>
                </a:solidFill>
                <a:latin typeface="Inter"/>
                <a:cs typeface="Inter"/>
              </a:rPr>
              <a:t> </a:t>
            </a:r>
            <a:r>
              <a:rPr lang="en-US" sz="1000" dirty="0">
                <a:solidFill>
                  <a:srgbClr val="40403E"/>
                </a:solidFill>
                <a:latin typeface="Inter"/>
                <a:cs typeface="Inter"/>
              </a:rPr>
              <a:t>Yin</a:t>
            </a:r>
            <a:r>
              <a:rPr lang="en-US" sz="1000" spc="-10" dirty="0">
                <a:solidFill>
                  <a:srgbClr val="40403E"/>
                </a:solidFill>
                <a:latin typeface="Inter"/>
                <a:cs typeface="Inter"/>
              </a:rPr>
              <a:t> </a:t>
            </a:r>
            <a:r>
              <a:rPr lang="en-US" sz="1000" dirty="0">
                <a:solidFill>
                  <a:srgbClr val="40403E"/>
                </a:solidFill>
                <a:latin typeface="Inter"/>
                <a:cs typeface="Inter"/>
              </a:rPr>
              <a:t>MT,</a:t>
            </a:r>
            <a:r>
              <a:rPr lang="en-US" sz="1000" spc="-10" dirty="0">
                <a:solidFill>
                  <a:srgbClr val="40403E"/>
                </a:solidFill>
                <a:latin typeface="Inter"/>
                <a:cs typeface="Inter"/>
              </a:rPr>
              <a:t> </a:t>
            </a:r>
            <a:r>
              <a:rPr lang="en-US" sz="1000" dirty="0">
                <a:solidFill>
                  <a:srgbClr val="40403E"/>
                </a:solidFill>
                <a:latin typeface="Inter"/>
                <a:cs typeface="Inter"/>
              </a:rPr>
              <a:t>Martins</a:t>
            </a:r>
            <a:r>
              <a:rPr lang="en-US" sz="1000" spc="-10" dirty="0">
                <a:solidFill>
                  <a:srgbClr val="40403E"/>
                </a:solidFill>
                <a:latin typeface="Inter"/>
                <a:cs typeface="Inter"/>
              </a:rPr>
              <a:t> </a:t>
            </a:r>
            <a:r>
              <a:rPr lang="en-US" sz="1000" dirty="0">
                <a:solidFill>
                  <a:srgbClr val="40403E"/>
                </a:solidFill>
                <a:latin typeface="Inter"/>
                <a:cs typeface="Inter"/>
              </a:rPr>
              <a:t>SS.</a:t>
            </a:r>
            <a:r>
              <a:rPr lang="en-US" sz="1000" spc="-5" dirty="0">
                <a:solidFill>
                  <a:srgbClr val="40403E"/>
                </a:solidFill>
                <a:latin typeface="Inter"/>
                <a:cs typeface="Inter"/>
              </a:rPr>
              <a:t> </a:t>
            </a:r>
            <a:r>
              <a:rPr lang="en-US" sz="1000" dirty="0">
                <a:solidFill>
                  <a:srgbClr val="40403E"/>
                </a:solidFill>
                <a:latin typeface="Inter"/>
                <a:cs typeface="Inter"/>
              </a:rPr>
              <a:t>Patterns</a:t>
            </a:r>
            <a:r>
              <a:rPr lang="en-US" sz="1000" spc="-5" dirty="0">
                <a:solidFill>
                  <a:srgbClr val="40403E"/>
                </a:solidFill>
                <a:latin typeface="Inter"/>
                <a:cs typeface="Inter"/>
              </a:rPr>
              <a:t> </a:t>
            </a:r>
            <a:r>
              <a:rPr lang="en-US" sz="1000" dirty="0">
                <a:solidFill>
                  <a:srgbClr val="40403E"/>
                </a:solidFill>
                <a:latin typeface="Inter"/>
                <a:cs typeface="Inter"/>
              </a:rPr>
              <a:t>of</a:t>
            </a:r>
            <a:r>
              <a:rPr lang="en-US" sz="1000" spc="-10" dirty="0">
                <a:solidFill>
                  <a:srgbClr val="40403E"/>
                </a:solidFill>
                <a:latin typeface="Inter"/>
                <a:cs typeface="Inter"/>
              </a:rPr>
              <a:t> </a:t>
            </a:r>
            <a:r>
              <a:rPr lang="en-US" sz="1000" dirty="0">
                <a:solidFill>
                  <a:srgbClr val="40403E"/>
                </a:solidFill>
                <a:latin typeface="Inter"/>
                <a:cs typeface="Inter"/>
              </a:rPr>
              <a:t>drug</a:t>
            </a:r>
            <a:r>
              <a:rPr lang="en-US" sz="1000" spc="-10" dirty="0">
                <a:solidFill>
                  <a:srgbClr val="40403E"/>
                </a:solidFill>
                <a:latin typeface="Inter"/>
                <a:cs typeface="Inter"/>
              </a:rPr>
              <a:t> </a:t>
            </a:r>
            <a:r>
              <a:rPr lang="en-US" sz="1000" dirty="0">
                <a:solidFill>
                  <a:srgbClr val="40403E"/>
                </a:solidFill>
                <a:latin typeface="Inter"/>
                <a:cs typeface="Inter"/>
              </a:rPr>
              <a:t>use</a:t>
            </a:r>
            <a:r>
              <a:rPr lang="en-US" sz="1000" spc="-10" dirty="0">
                <a:solidFill>
                  <a:srgbClr val="40403E"/>
                </a:solidFill>
                <a:latin typeface="Inter"/>
                <a:cs typeface="Inter"/>
              </a:rPr>
              <a:t> </a:t>
            </a:r>
            <a:r>
              <a:rPr lang="en-US" sz="1000" spc="-25" dirty="0">
                <a:solidFill>
                  <a:srgbClr val="40403E"/>
                </a:solidFill>
                <a:latin typeface="Inter"/>
                <a:cs typeface="Inter"/>
              </a:rPr>
              <a:t>and</a:t>
            </a:r>
            <a:r>
              <a:rPr lang="en-US" sz="1000" dirty="0">
                <a:solidFill>
                  <a:srgbClr val="40403E"/>
                </a:solidFill>
                <a:latin typeface="Inter"/>
                <a:cs typeface="Inter"/>
              </a:rPr>
              <a:t> HIV</a:t>
            </a:r>
            <a:r>
              <a:rPr lang="en-US" sz="1000" spc="-10" dirty="0">
                <a:solidFill>
                  <a:srgbClr val="40403E"/>
                </a:solidFill>
                <a:latin typeface="Inter"/>
                <a:cs typeface="Inter"/>
              </a:rPr>
              <a:t> </a:t>
            </a:r>
            <a:r>
              <a:rPr lang="en-US" sz="1000" dirty="0">
                <a:solidFill>
                  <a:srgbClr val="40403E"/>
                </a:solidFill>
                <a:latin typeface="Inter"/>
                <a:cs typeface="Inter"/>
              </a:rPr>
              <a:t>infection</a:t>
            </a:r>
            <a:r>
              <a:rPr lang="en-US" sz="1000" spc="-5" dirty="0">
                <a:solidFill>
                  <a:srgbClr val="40403E"/>
                </a:solidFill>
                <a:latin typeface="Inter"/>
                <a:cs typeface="Inter"/>
              </a:rPr>
              <a:t> </a:t>
            </a:r>
            <a:r>
              <a:rPr lang="en-US" sz="1000" dirty="0">
                <a:solidFill>
                  <a:srgbClr val="40403E"/>
                </a:solidFill>
                <a:latin typeface="Inter"/>
                <a:cs typeface="Inter"/>
              </a:rPr>
              <a:t>among</a:t>
            </a:r>
            <a:r>
              <a:rPr lang="en-US" sz="1000" spc="-5" dirty="0">
                <a:solidFill>
                  <a:srgbClr val="40403E"/>
                </a:solidFill>
                <a:latin typeface="Inter"/>
                <a:cs typeface="Inter"/>
              </a:rPr>
              <a:t> </a:t>
            </a:r>
            <a:r>
              <a:rPr lang="en-US" sz="1000" dirty="0">
                <a:solidFill>
                  <a:srgbClr val="40403E"/>
                </a:solidFill>
                <a:latin typeface="Inter"/>
                <a:cs typeface="Inter"/>
              </a:rPr>
              <a:t>adults in</a:t>
            </a:r>
            <a:r>
              <a:rPr lang="en-US" sz="1000" spc="-5" dirty="0">
                <a:solidFill>
                  <a:srgbClr val="40403E"/>
                </a:solidFill>
                <a:latin typeface="Inter"/>
                <a:cs typeface="Inter"/>
              </a:rPr>
              <a:t> </a:t>
            </a:r>
            <a:r>
              <a:rPr lang="en-US" sz="1000" dirty="0">
                <a:solidFill>
                  <a:srgbClr val="40403E"/>
                </a:solidFill>
                <a:latin typeface="Inter"/>
                <a:cs typeface="Inter"/>
              </a:rPr>
              <a:t>a</a:t>
            </a:r>
            <a:r>
              <a:rPr lang="en-US" sz="1000" spc="-5" dirty="0">
                <a:solidFill>
                  <a:srgbClr val="40403E"/>
                </a:solidFill>
                <a:latin typeface="Inter"/>
                <a:cs typeface="Inter"/>
              </a:rPr>
              <a:t> </a:t>
            </a:r>
            <a:r>
              <a:rPr lang="en-US" sz="1000" dirty="0">
                <a:solidFill>
                  <a:srgbClr val="40403E"/>
                </a:solidFill>
                <a:latin typeface="Inter"/>
                <a:cs typeface="Inter"/>
              </a:rPr>
              <a:t>nationally</a:t>
            </a:r>
            <a:r>
              <a:rPr lang="en-US" sz="1000" spc="-5" dirty="0">
                <a:solidFill>
                  <a:srgbClr val="40403E"/>
                </a:solidFill>
                <a:latin typeface="Inter"/>
                <a:cs typeface="Inter"/>
              </a:rPr>
              <a:t> </a:t>
            </a:r>
            <a:r>
              <a:rPr lang="en-US" sz="1000" spc="-10" dirty="0">
                <a:solidFill>
                  <a:srgbClr val="40403E"/>
                </a:solidFill>
                <a:latin typeface="Inter"/>
                <a:cs typeface="Inter"/>
              </a:rPr>
              <a:t>representative</a:t>
            </a:r>
            <a:r>
              <a:rPr lang="en-US" sz="1000" spc="-5" dirty="0">
                <a:solidFill>
                  <a:srgbClr val="40403E"/>
                </a:solidFill>
                <a:latin typeface="Inter"/>
                <a:cs typeface="Inter"/>
              </a:rPr>
              <a:t> </a:t>
            </a:r>
            <a:r>
              <a:rPr lang="en-US" sz="1000" spc="-10" dirty="0">
                <a:solidFill>
                  <a:srgbClr val="40403E"/>
                </a:solidFill>
                <a:latin typeface="Inter"/>
                <a:cs typeface="Inter"/>
              </a:rPr>
              <a:t>sample.</a:t>
            </a:r>
            <a:r>
              <a:rPr lang="en-US" sz="1000" dirty="0">
                <a:solidFill>
                  <a:srgbClr val="40403E"/>
                </a:solidFill>
                <a:latin typeface="Inter"/>
                <a:cs typeface="Inter"/>
              </a:rPr>
              <a:t> Addict</a:t>
            </a:r>
            <a:r>
              <a:rPr lang="en-US" sz="1000" spc="-10" dirty="0">
                <a:solidFill>
                  <a:srgbClr val="40403E"/>
                </a:solidFill>
                <a:latin typeface="Inter"/>
                <a:cs typeface="Inter"/>
              </a:rPr>
              <a:t> </a:t>
            </a:r>
            <a:r>
              <a:rPr lang="en-US" sz="1000" dirty="0" err="1">
                <a:solidFill>
                  <a:srgbClr val="40403E"/>
                </a:solidFill>
                <a:latin typeface="Inter"/>
                <a:cs typeface="Inter"/>
              </a:rPr>
              <a:t>Behav</a:t>
            </a:r>
            <a:r>
              <a:rPr lang="en-US" sz="1000" dirty="0">
                <a:solidFill>
                  <a:srgbClr val="40403E"/>
                </a:solidFill>
                <a:latin typeface="Inter"/>
                <a:cs typeface="Inter"/>
              </a:rPr>
              <a:t>. 2017</a:t>
            </a:r>
            <a:r>
              <a:rPr lang="en-US" sz="1000" spc="-5" dirty="0">
                <a:solidFill>
                  <a:srgbClr val="40403E"/>
                </a:solidFill>
                <a:latin typeface="Inter"/>
                <a:cs typeface="Inter"/>
              </a:rPr>
              <a:t> </a:t>
            </a:r>
            <a:r>
              <a:rPr lang="en-US" sz="1000" spc="-10" dirty="0">
                <a:solidFill>
                  <a:srgbClr val="40403E"/>
                </a:solidFill>
                <a:latin typeface="Inter"/>
                <a:cs typeface="Inter"/>
              </a:rPr>
              <a:t>May;68:39-</a:t>
            </a:r>
            <a:r>
              <a:rPr lang="en-US" sz="1000" dirty="0">
                <a:solidFill>
                  <a:srgbClr val="40403E"/>
                </a:solidFill>
                <a:latin typeface="Inter"/>
                <a:cs typeface="Inter"/>
              </a:rPr>
              <a:t>44.</a:t>
            </a:r>
            <a:r>
              <a:rPr lang="en-US" sz="1000" spc="-5" dirty="0">
                <a:solidFill>
                  <a:srgbClr val="40403E"/>
                </a:solidFill>
                <a:latin typeface="Inter"/>
                <a:cs typeface="Inter"/>
              </a:rPr>
              <a:t> </a:t>
            </a:r>
            <a:r>
              <a:rPr lang="en-US" sz="1000" u="sng" spc="-10" dirty="0">
                <a:solidFill>
                  <a:srgbClr val="205E9E"/>
                </a:solidFill>
                <a:uFill>
                  <a:solidFill>
                    <a:srgbClr val="205E9E"/>
                  </a:solidFill>
                </a:uFill>
                <a:latin typeface="Inter"/>
                <a:cs typeface="Inter"/>
              </a:rPr>
              <a:t>https://doi.org/10.1016/</a:t>
            </a:r>
            <a:r>
              <a:rPr lang="en-US" sz="1000" spc="500" dirty="0">
                <a:solidFill>
                  <a:srgbClr val="205E9E"/>
                </a:solidFill>
                <a:latin typeface="Inter"/>
                <a:cs typeface="Inter"/>
              </a:rPr>
              <a:t> </a:t>
            </a:r>
            <a:r>
              <a:rPr lang="en-US" sz="1000" u="sng" spc="-10" dirty="0">
                <a:solidFill>
                  <a:srgbClr val="205E9E"/>
                </a:solidFill>
                <a:uFill>
                  <a:solidFill>
                    <a:srgbClr val="205E9E"/>
                  </a:solidFill>
                </a:uFill>
                <a:latin typeface="Inter"/>
                <a:cs typeface="Inter"/>
              </a:rPr>
              <a:t>j.addbeh.2017.01.015</a:t>
            </a:r>
            <a:r>
              <a:rPr lang="en-US" sz="1000" spc="-10" dirty="0">
                <a:solidFill>
                  <a:srgbClr val="40403E"/>
                </a:solidFill>
                <a:latin typeface="Inter"/>
                <a:cs typeface="Inter"/>
              </a:rPr>
              <a:t>.</a:t>
            </a:r>
            <a:r>
              <a:rPr lang="en-US" sz="1000" dirty="0">
                <a:solidFill>
                  <a:srgbClr val="40403E"/>
                </a:solidFill>
                <a:latin typeface="Inter"/>
                <a:cs typeface="Inter"/>
              </a:rPr>
              <a:t> </a:t>
            </a:r>
            <a:r>
              <a:rPr lang="en-US" sz="1000" dirty="0" err="1">
                <a:solidFill>
                  <a:srgbClr val="40403E"/>
                </a:solidFill>
                <a:latin typeface="Inter"/>
                <a:cs typeface="Inter"/>
              </a:rPr>
              <a:t>Epub</a:t>
            </a:r>
            <a:r>
              <a:rPr lang="en-US" sz="1000" dirty="0">
                <a:solidFill>
                  <a:srgbClr val="40403E"/>
                </a:solidFill>
                <a:latin typeface="Inter"/>
                <a:cs typeface="Inter"/>
              </a:rPr>
              <a:t> 2017</a:t>
            </a:r>
            <a:r>
              <a:rPr lang="en-US" sz="1000" spc="-5" dirty="0">
                <a:solidFill>
                  <a:srgbClr val="40403E"/>
                </a:solidFill>
                <a:latin typeface="Inter"/>
                <a:cs typeface="Inter"/>
              </a:rPr>
              <a:t> </a:t>
            </a:r>
            <a:r>
              <a:rPr lang="en-US" sz="1000" dirty="0">
                <a:solidFill>
                  <a:srgbClr val="40403E"/>
                </a:solidFill>
                <a:latin typeface="Inter"/>
                <a:cs typeface="Inter"/>
              </a:rPr>
              <a:t>Jan </a:t>
            </a:r>
            <a:r>
              <a:rPr lang="en-US" sz="1000" spc="-25" dirty="0">
                <a:solidFill>
                  <a:srgbClr val="40403E"/>
                </a:solidFill>
                <a:latin typeface="Inter"/>
                <a:cs typeface="Inter"/>
              </a:rPr>
              <a:t>7.</a:t>
            </a:r>
            <a:endParaRPr lang="en-US" sz="1000" dirty="0">
              <a:latin typeface="Inter"/>
              <a:cs typeface="Inter"/>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18</a:t>
            </a:fld>
            <a:endParaRPr lang="en-US"/>
          </a:p>
        </p:txBody>
      </p:sp>
    </p:spTree>
    <p:extLst>
      <p:ext uri="{BB962C8B-B14F-4D97-AF65-F5344CB8AC3E}">
        <p14:creationId xmlns:p14="http://schemas.microsoft.com/office/powerpoint/2010/main" val="259483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Inter" panose="020B0502030000000004" pitchFamily="34" charset="0"/>
                <a:ea typeface="Inter" panose="020B0502030000000004" pitchFamily="34" charset="0"/>
              </a:rPr>
              <a:t>Resources: </a:t>
            </a:r>
          </a:p>
          <a:p>
            <a:endParaRPr lang="en-US" sz="1100" dirty="0">
              <a:latin typeface="Inter" panose="020B0502030000000004" pitchFamily="34" charset="0"/>
              <a:ea typeface="Inter" panose="020B05020300000000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40403E"/>
                </a:solidFill>
                <a:latin typeface="Inter" panose="020B0502030000000004" pitchFamily="34" charset="0"/>
                <a:ea typeface="Inter" panose="020B0502030000000004" pitchFamily="34" charset="0"/>
                <a:cs typeface="Inter"/>
              </a:rPr>
              <a:t>Implementing</a:t>
            </a:r>
            <a:r>
              <a:rPr lang="en-US" sz="1100" spc="-4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Substance</a:t>
            </a:r>
            <a:r>
              <a:rPr lang="en-US" sz="1100" spc="-3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Use</a:t>
            </a:r>
            <a:r>
              <a:rPr lang="en-US" sz="1100" spc="-3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Disorder</a:t>
            </a:r>
            <a:r>
              <a:rPr lang="en-US" sz="1100" spc="-35" dirty="0">
                <a:solidFill>
                  <a:srgbClr val="40403E"/>
                </a:solidFill>
                <a:latin typeface="Inter" panose="020B0502030000000004" pitchFamily="34" charset="0"/>
                <a:ea typeface="Inter" panose="020B0502030000000004" pitchFamily="34" charset="0"/>
                <a:cs typeface="Inter"/>
              </a:rPr>
              <a:t> </a:t>
            </a:r>
            <a:r>
              <a:rPr lang="en-US" sz="1100" spc="-10" dirty="0">
                <a:solidFill>
                  <a:srgbClr val="40403E"/>
                </a:solidFill>
                <a:latin typeface="Inter" panose="020B0502030000000004" pitchFamily="34" charset="0"/>
                <a:ea typeface="Inter" panose="020B0502030000000004" pitchFamily="34" charset="0"/>
                <a:cs typeface="Inter"/>
              </a:rPr>
              <a:t>(SUD) </a:t>
            </a:r>
            <a:r>
              <a:rPr lang="en-US" sz="1100" dirty="0">
                <a:solidFill>
                  <a:srgbClr val="40403E"/>
                </a:solidFill>
                <a:latin typeface="Inter" panose="020B0502030000000004" pitchFamily="34" charset="0"/>
                <a:ea typeface="Inter" panose="020B0502030000000004" pitchFamily="34" charset="0"/>
                <a:cs typeface="Inter"/>
              </a:rPr>
              <a:t>Services</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in</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HIV</a:t>
            </a:r>
            <a:r>
              <a:rPr lang="en-US" sz="1100" spc="-1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Care</a:t>
            </a:r>
            <a:r>
              <a:rPr lang="en-US" sz="1100" spc="-1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Settings</a:t>
            </a:r>
            <a:r>
              <a:rPr lang="en-US" sz="1100" spc="-5" dirty="0">
                <a:solidFill>
                  <a:srgbClr val="40403E"/>
                </a:solidFill>
                <a:latin typeface="Inter" panose="020B0502030000000004" pitchFamily="34" charset="0"/>
                <a:ea typeface="Inter" panose="020B0502030000000004" pitchFamily="34" charset="0"/>
                <a:cs typeface="Inter"/>
              </a:rPr>
              <a:t> </a:t>
            </a:r>
            <a:r>
              <a:rPr lang="en-US" sz="1100" spc="-10" dirty="0">
                <a:solidFill>
                  <a:srgbClr val="40403E"/>
                </a:solidFill>
                <a:latin typeface="Inter" panose="020B0502030000000004" pitchFamily="34" charset="0"/>
                <a:ea typeface="Inter" panose="020B0502030000000004" pitchFamily="34" charset="0"/>
                <a:cs typeface="Inter"/>
              </a:rPr>
              <a:t>Toolkit: </a:t>
            </a:r>
            <a:r>
              <a:rPr lang="en-US" sz="1100" u="sng" spc="-10" dirty="0">
                <a:solidFill>
                  <a:srgbClr val="40403E"/>
                </a:solidFill>
                <a:latin typeface="Inter" panose="020B0502030000000004" pitchFamily="34" charset="0"/>
                <a:ea typeface="Inter" panose="020B0502030000000004" pitchFamily="34" charset="0"/>
                <a:cs typeface="Inter"/>
              </a:rPr>
              <a:t>https://aidsetc.org/resource/sud-toolkit</a:t>
            </a:r>
            <a:endParaRPr lang="en-US" sz="1100" u="sng" dirty="0">
              <a:solidFill>
                <a:srgbClr val="40403E"/>
              </a:solidFill>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40403E"/>
                </a:solidFill>
                <a:latin typeface="Inter" panose="020B0502030000000004" pitchFamily="34" charset="0"/>
                <a:ea typeface="Inter" panose="020B0502030000000004" pitchFamily="34" charset="0"/>
                <a:cs typeface="Inter"/>
              </a:rPr>
              <a:t>Behavioral</a:t>
            </a:r>
            <a:r>
              <a:rPr lang="en-US" sz="1100" spc="-3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Health</a:t>
            </a:r>
            <a:r>
              <a:rPr lang="en-US" sz="1100" spc="-2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Resource</a:t>
            </a:r>
            <a:r>
              <a:rPr lang="en-US" sz="1100" spc="-25" dirty="0">
                <a:solidFill>
                  <a:srgbClr val="40403E"/>
                </a:solidFill>
                <a:latin typeface="Inter" panose="020B0502030000000004" pitchFamily="34" charset="0"/>
                <a:ea typeface="Inter" panose="020B0502030000000004" pitchFamily="34" charset="0"/>
                <a:cs typeface="Inter"/>
              </a:rPr>
              <a:t> </a:t>
            </a:r>
            <a:r>
              <a:rPr lang="en-US" sz="1100" spc="-10" dirty="0">
                <a:solidFill>
                  <a:srgbClr val="40403E"/>
                </a:solidFill>
                <a:latin typeface="Inter" panose="020B0502030000000004" pitchFamily="34" charset="0"/>
                <a:ea typeface="Inter" panose="020B0502030000000004" pitchFamily="34" charset="0"/>
                <a:cs typeface="Inter"/>
              </a:rPr>
              <a:t>Toolkit:</a:t>
            </a:r>
            <a:r>
              <a:rPr lang="en-US" sz="1100" spc="-25" dirty="0">
                <a:solidFill>
                  <a:srgbClr val="40403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https://aidsetc.org/</a:t>
            </a:r>
            <a:r>
              <a:rPr lang="en-US" sz="1100" spc="-10" dirty="0">
                <a:solidFill>
                  <a:srgbClr val="205E9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toolkit/mental-health/resources</a:t>
            </a:r>
            <a:endParaRPr lang="en-US" sz="1100" u="sng" spc="-10" dirty="0">
              <a:solidFill>
                <a:schemeClr val="tx1"/>
              </a:solidFill>
              <a:uFill>
                <a:solidFill>
                  <a:srgbClr val="205E9E"/>
                </a:solidFill>
              </a:uFill>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40403E"/>
                </a:solidFill>
                <a:latin typeface="Inter" panose="020B0502030000000004" pitchFamily="34" charset="0"/>
                <a:ea typeface="Inter" panose="020B0502030000000004" pitchFamily="34" charset="0"/>
                <a:cs typeface="Inter"/>
              </a:rPr>
              <a:t>Integrating</a:t>
            </a:r>
            <a:r>
              <a:rPr lang="en-US" sz="1100" spc="-2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Behavioral</a:t>
            </a:r>
            <a:r>
              <a:rPr lang="en-US" sz="1100" spc="-2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Health</a:t>
            </a:r>
            <a:r>
              <a:rPr lang="en-US" sz="1100" spc="-2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into</a:t>
            </a:r>
            <a:r>
              <a:rPr lang="en-US" sz="1100" spc="-20"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HIV</a:t>
            </a:r>
            <a:r>
              <a:rPr lang="en-US" sz="1100" spc="-2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Primary</a:t>
            </a:r>
            <a:r>
              <a:rPr lang="en-US" sz="1100" spc="-15" dirty="0">
                <a:solidFill>
                  <a:srgbClr val="40403E"/>
                </a:solidFill>
                <a:latin typeface="Inter" panose="020B0502030000000004" pitchFamily="34" charset="0"/>
                <a:ea typeface="Inter" panose="020B0502030000000004" pitchFamily="34" charset="0"/>
                <a:cs typeface="Inter"/>
              </a:rPr>
              <a:t> </a:t>
            </a:r>
            <a:r>
              <a:rPr lang="en-US" sz="1100" spc="-20" dirty="0">
                <a:solidFill>
                  <a:srgbClr val="40403E"/>
                </a:solidFill>
                <a:latin typeface="Inter" panose="020B0502030000000004" pitchFamily="34" charset="0"/>
                <a:ea typeface="Inter" panose="020B0502030000000004" pitchFamily="34" charset="0"/>
                <a:cs typeface="Inter"/>
              </a:rPr>
              <a:t>Care — </a:t>
            </a:r>
            <a:r>
              <a:rPr lang="en-US" sz="1100" spc="-10" dirty="0">
                <a:solidFill>
                  <a:srgbClr val="40403E"/>
                </a:solidFill>
                <a:latin typeface="Inter" panose="020B0502030000000004" pitchFamily="34" charset="0"/>
                <a:ea typeface="Inter" panose="020B0502030000000004" pitchFamily="34" charset="0"/>
                <a:cs typeface="Inter"/>
              </a:rPr>
              <a:t>Covering</a:t>
            </a:r>
            <a:r>
              <a:rPr lang="en-US" sz="1100" dirty="0">
                <a:solidFill>
                  <a:srgbClr val="40403E"/>
                </a:solidFill>
                <a:latin typeface="Inter" panose="020B0502030000000004" pitchFamily="34" charset="0"/>
                <a:ea typeface="Inter" panose="020B0502030000000004" pitchFamily="34" charset="0"/>
                <a:cs typeface="Inter"/>
              </a:rPr>
              <a:t> the</a:t>
            </a:r>
            <a:r>
              <a:rPr lang="en-US" sz="1100" spc="5" dirty="0">
                <a:solidFill>
                  <a:srgbClr val="40403E"/>
                </a:solidFill>
                <a:latin typeface="Inter" panose="020B0502030000000004" pitchFamily="34" charset="0"/>
                <a:ea typeface="Inter" panose="020B0502030000000004" pitchFamily="34" charset="0"/>
                <a:cs typeface="Inter"/>
              </a:rPr>
              <a:t> </a:t>
            </a:r>
            <a:r>
              <a:rPr lang="en-US" sz="1100" dirty="0">
                <a:solidFill>
                  <a:srgbClr val="40403E"/>
                </a:solidFill>
                <a:latin typeface="Inter" panose="020B0502030000000004" pitchFamily="34" charset="0"/>
                <a:ea typeface="Inter" panose="020B0502030000000004" pitchFamily="34" charset="0"/>
                <a:cs typeface="Inter"/>
              </a:rPr>
              <a:t>Bases:</a:t>
            </a:r>
            <a:r>
              <a:rPr lang="en-US" sz="1100" spc="10" dirty="0">
                <a:solidFill>
                  <a:srgbClr val="40403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https://aidsetc.org/resource/</a:t>
            </a:r>
            <a:r>
              <a:rPr lang="en-US" sz="1100" spc="-10" dirty="0">
                <a:solidFill>
                  <a:srgbClr val="205E9E"/>
                </a:solidFill>
                <a:latin typeface="Inter" panose="020B0502030000000004" pitchFamily="34" charset="0"/>
                <a:ea typeface="Inter" panose="020B0502030000000004" pitchFamily="34" charset="0"/>
                <a:cs typeface="Inter"/>
              </a:rPr>
              <a:t> </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integrating-behavioral-</a:t>
            </a:r>
            <a:r>
              <a:rPr lang="en-US" sz="1100" u="sng" dirty="0">
                <a:solidFill>
                  <a:srgbClr val="205E9E"/>
                </a:solidFill>
                <a:uFill>
                  <a:solidFill>
                    <a:srgbClr val="205E9E"/>
                  </a:solidFill>
                </a:uFill>
                <a:latin typeface="Inter" panose="020B0502030000000004" pitchFamily="34" charset="0"/>
                <a:ea typeface="Inter" panose="020B0502030000000004" pitchFamily="34" charset="0"/>
                <a:cs typeface="Inter"/>
              </a:rPr>
              <a:t>health-</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primary-</a:t>
            </a:r>
            <a:r>
              <a:rPr lang="en-US" sz="1100" u="sng" spc="-10" dirty="0" err="1">
                <a:solidFill>
                  <a:srgbClr val="205E9E"/>
                </a:solidFill>
                <a:uFill>
                  <a:solidFill>
                    <a:srgbClr val="205E9E"/>
                  </a:solidFill>
                </a:uFill>
                <a:latin typeface="Inter" panose="020B0502030000000004" pitchFamily="34" charset="0"/>
                <a:ea typeface="Inter" panose="020B0502030000000004" pitchFamily="34" charset="0"/>
                <a:cs typeface="Inter"/>
              </a:rPr>
              <a:t>hiv</a:t>
            </a:r>
            <a:r>
              <a:rPr lang="en-US" sz="1100" u="sng" spc="-10" dirty="0">
                <a:solidFill>
                  <a:srgbClr val="205E9E"/>
                </a:solidFill>
                <a:uFill>
                  <a:solidFill>
                    <a:srgbClr val="205E9E"/>
                  </a:solidFill>
                </a:uFill>
                <a:latin typeface="Inter" panose="020B0502030000000004" pitchFamily="34" charset="0"/>
                <a:ea typeface="Inter" panose="020B0502030000000004" pitchFamily="34" charset="0"/>
                <a:cs typeface="Inter"/>
              </a:rPr>
              <a:t>-care-covering-</a:t>
            </a:r>
            <a:r>
              <a:rPr lang="en-US" sz="1100" u="sng" spc="-20" dirty="0">
                <a:solidFill>
                  <a:srgbClr val="205E9E"/>
                </a:solidFill>
                <a:uFill>
                  <a:solidFill>
                    <a:srgbClr val="205E9E"/>
                  </a:solidFill>
                </a:uFill>
                <a:latin typeface="Inter" panose="020B0502030000000004" pitchFamily="34" charset="0"/>
                <a:ea typeface="Inter" panose="020B0502030000000004" pitchFamily="34" charset="0"/>
                <a:cs typeface="Inter"/>
              </a:rPr>
              <a:t>bases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rgbClr val="212121"/>
                </a:solidFill>
                <a:effectLst/>
                <a:latin typeface="Inter" panose="020B0502030000000004" pitchFamily="34" charset="0"/>
                <a:ea typeface="Inter" panose="020B0502030000000004" pitchFamily="34" charset="0"/>
              </a:rPr>
              <a:t>Strengthening Systems of Care for People with HIV &amp; Opioid Use Disorder </a:t>
            </a:r>
            <a:r>
              <a:rPr lang="en-US" sz="1100" spc="-20" dirty="0">
                <a:solidFill>
                  <a:srgbClr val="40403E"/>
                </a:solidFill>
                <a:latin typeface="Inter" panose="020B0502030000000004" pitchFamily="34" charset="0"/>
                <a:ea typeface="Inter" panose="020B0502030000000004" pitchFamily="34" charset="0"/>
                <a:cs typeface="Inter"/>
              </a:rPr>
              <a:t>— </a:t>
            </a:r>
            <a:r>
              <a:rPr lang="en-US" sz="1100" b="0" i="0" dirty="0">
                <a:solidFill>
                  <a:srgbClr val="212121"/>
                </a:solidFill>
                <a:effectLst/>
                <a:latin typeface="Inter" panose="020B0502030000000004" pitchFamily="34" charset="0"/>
                <a:ea typeface="Inter" panose="020B0502030000000004" pitchFamily="34" charset="0"/>
              </a:rPr>
              <a:t>Tools from a Ryan White HIV/AIDS Program SPNS initiative: https://targethiv.org/spns-ssc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Inter"/>
              <a:cs typeface="Inter"/>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19</a:t>
            </a:fld>
            <a:endParaRPr lang="en-US"/>
          </a:p>
        </p:txBody>
      </p:sp>
    </p:spTree>
    <p:extLst>
      <p:ext uri="{BB962C8B-B14F-4D97-AF65-F5344CB8AC3E}">
        <p14:creationId xmlns:p14="http://schemas.microsoft.com/office/powerpoint/2010/main" val="279125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effectLst/>
                <a:latin typeface="Inter" panose="020B0502030000000004" pitchFamily="34" charset="0"/>
                <a:ea typeface="Inter" panose="020B0502030000000004" pitchFamily="34" charset="0"/>
              </a:rPr>
              <a:t>Mental Health Screening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Generalized Anxiety Disorder 2-item (GAD-2)</a:t>
            </a:r>
          </a:p>
          <a:p>
            <a:pPr marL="171450" indent="-171450">
              <a:buFont typeface="Arial" panose="020B0604020202020204" pitchFamily="34" charset="0"/>
              <a:buChar char="•"/>
            </a:pPr>
            <a:r>
              <a:rPr lang="en-US" sz="1100" dirty="0">
                <a:latin typeface="Inter" panose="020B0502030000000004" pitchFamily="34" charset="0"/>
                <a:ea typeface="Inter" panose="020B0502030000000004" pitchFamily="34" charset="0"/>
              </a:rPr>
              <a:t>Generalized Anxiety Disorder 7-item (GAD-7)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International HIV Dementia Scale (IHDS)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Patient Health Questionnaire-2 (PHQ-2)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Patient Health Questionnaire-9 (PHQ-9)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Primary Care Post-traumatic Stress Disorder Screen for DSM-5 (PC-PTSD-5)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effectLst/>
              <a:latin typeface="Inter" panose="020B0502030000000004" pitchFamily="34" charset="0"/>
              <a:ea typeface="Inter" panose="020B05020300000000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effectLst/>
                <a:latin typeface="Inter" panose="020B0502030000000004" pitchFamily="34" charset="0"/>
                <a:ea typeface="Inter" panose="020B0502030000000004" pitchFamily="34" charset="0"/>
              </a:rPr>
              <a:t>Substance Use Screening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Alcohol Use Disorders Identification Test (AUDIT-C)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CAGE Alcohol Questionnaire (Cut down – Annoyed – Guilty – Eye-opener)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CAGE Adapted to Include Drugs (CAGE-AID) Questionnaire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Two-Item Conjoint Screen (TICS) for Alcohol and Other Drug Problems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Opioid Risk Tool (ORT)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effectLst/>
              <a:latin typeface="Inter" panose="020B0502030000000004" pitchFamily="34" charset="0"/>
              <a:ea typeface="Inter" panose="020B05020300000000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Inter" panose="020B0502030000000004" pitchFamily="34" charset="0"/>
                <a:ea typeface="Inter" panose="020B0502030000000004" pitchFamily="34" charset="0"/>
              </a:rPr>
              <a:t>See also Substance Use Screening Tools for HIV Service Delivery Settings (https://targethiv.org/spns-ssc/substance-use-screening-tools)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4B5C84"/>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dirty="0">
              <a:solidFill>
                <a:srgbClr val="4B5C8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4B5C8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0" dirty="0">
              <a:solidFill>
                <a:srgbClr val="4B5C84"/>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20</a:t>
            </a:fld>
            <a:endParaRPr lang="en-US"/>
          </a:p>
        </p:txBody>
      </p:sp>
    </p:spTree>
    <p:extLst>
      <p:ext uri="{BB962C8B-B14F-4D97-AF65-F5344CB8AC3E}">
        <p14:creationId xmlns:p14="http://schemas.microsoft.com/office/powerpoint/2010/main" val="26933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21</a:t>
            </a:fld>
            <a:endParaRPr lang="en-US"/>
          </a:p>
        </p:txBody>
      </p:sp>
    </p:spTree>
    <p:extLst>
      <p:ext uri="{BB962C8B-B14F-4D97-AF65-F5344CB8AC3E}">
        <p14:creationId xmlns:p14="http://schemas.microsoft.com/office/powerpoint/2010/main" val="381819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22</a:t>
            </a:fld>
            <a:endParaRPr lang="en-US"/>
          </a:p>
        </p:txBody>
      </p:sp>
    </p:spTree>
    <p:extLst>
      <p:ext uri="{BB962C8B-B14F-4D97-AF65-F5344CB8AC3E}">
        <p14:creationId xmlns:p14="http://schemas.microsoft.com/office/powerpoint/2010/main" val="43538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5:notes"/>
          <p:cNvSpPr txBox="1">
            <a:spLocks noGrp="1"/>
          </p:cNvSpPr>
          <p:nvPr>
            <p:ph type="body" idx="1"/>
          </p:nvPr>
        </p:nvSpPr>
        <p:spPr>
          <a:xfrm>
            <a:off x="685800" y="4343400"/>
            <a:ext cx="5486399" cy="6858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dirty="0">
                <a:latin typeface="Inter" panose="020B0502030000000004" pitchFamily="34" charset="0"/>
                <a:ea typeface="Inter" panose="020B0502030000000004" pitchFamily="34" charset="0"/>
              </a:rPr>
              <a:t>https://aidsetc.org/resource/comorbidities</a:t>
            </a:r>
            <a:endParaRPr sz="1100" dirty="0">
              <a:latin typeface="Inter" panose="020B0502030000000004" pitchFamily="34" charset="0"/>
              <a:ea typeface="Inter" panose="020B0502030000000004" pitchFamily="34" charset="0"/>
            </a:endParaRPr>
          </a:p>
        </p:txBody>
      </p:sp>
      <p:sp>
        <p:nvSpPr>
          <p:cNvPr id="275" name="Google Shape;27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100" b="0" i="0" u="none" strike="noStrike" baseline="0" dirty="0" err="1">
                <a:solidFill>
                  <a:srgbClr val="000000"/>
                </a:solidFill>
                <a:latin typeface="Inter" panose="020B0502030000000004" pitchFamily="34" charset="0"/>
              </a:rPr>
              <a:t>Buchacz</a:t>
            </a:r>
            <a:r>
              <a:rPr lang="en-US" sz="1100" b="0" i="0" u="none" strike="noStrike" baseline="0" dirty="0">
                <a:solidFill>
                  <a:srgbClr val="000000"/>
                </a:solidFill>
                <a:latin typeface="Inter" panose="020B0502030000000004" pitchFamily="34" charset="0"/>
              </a:rPr>
              <a:t> K, Armon C, </a:t>
            </a:r>
            <a:r>
              <a:rPr lang="en-US" sz="1100" b="0" i="0" u="none" strike="noStrike" baseline="0" dirty="0" err="1">
                <a:solidFill>
                  <a:srgbClr val="000000"/>
                </a:solidFill>
                <a:latin typeface="Inter" panose="020B0502030000000004" pitchFamily="34" charset="0"/>
              </a:rPr>
              <a:t>Palella</a:t>
            </a:r>
            <a:r>
              <a:rPr lang="en-US" sz="1100" b="0" i="0" u="none" strike="noStrike" baseline="0" dirty="0">
                <a:solidFill>
                  <a:srgbClr val="000000"/>
                </a:solidFill>
                <a:latin typeface="Inter" panose="020B0502030000000004" pitchFamily="34" charset="0"/>
              </a:rPr>
              <a:t> FJ Jr, et al. The HIV Outpatient Study-</a:t>
            </a:r>
            <a:r>
              <a:rPr lang="en-US" sz="1100" b="0" i="0" u="none" strike="noStrike" baseline="0" dirty="0">
                <a:solidFill>
                  <a:srgbClr val="403F3E"/>
                </a:solidFill>
                <a:latin typeface="Inter" panose="020B0502030000000004" pitchFamily="34" charset="0"/>
              </a:rPr>
              <a:t>25 Years of HIV Patient Care and Epidemiologic Research. Open Forum Infect Dis. 2020;7(5):ofaa123. Published 2020 Apr 11.</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rPr>
              <a:t>Bosh KA, Johnson AS, Hernandez AL, et al. Vital Signs: Deaths Among Persons with Diagnosed HIV Infection, United States, 2010–2018. MMWR </a:t>
            </a:r>
            <a:r>
              <a:rPr lang="en-US" sz="1100" b="0" i="0" u="none" strike="noStrike" baseline="0" dirty="0" err="1">
                <a:solidFill>
                  <a:srgbClr val="403F3E"/>
                </a:solidFill>
                <a:latin typeface="Inter" panose="020B0502030000000004" pitchFamily="34" charset="0"/>
              </a:rPr>
              <a:t>Morb</a:t>
            </a:r>
            <a:r>
              <a:rPr lang="en-US" sz="1100" b="0" i="0" u="none" strike="noStrike" baseline="0" dirty="0">
                <a:solidFill>
                  <a:srgbClr val="403F3E"/>
                </a:solidFill>
                <a:latin typeface="Inter" panose="020B0502030000000004" pitchFamily="34" charset="0"/>
              </a:rPr>
              <a:t> Mortal </a:t>
            </a:r>
            <a:r>
              <a:rPr lang="en-US" sz="1100" b="0" i="0" u="none" strike="noStrike" baseline="0" dirty="0" err="1">
                <a:solidFill>
                  <a:srgbClr val="403F3E"/>
                </a:solidFill>
                <a:latin typeface="Inter" panose="020B0502030000000004" pitchFamily="34" charset="0"/>
              </a:rPr>
              <a:t>Wkly</a:t>
            </a:r>
            <a:r>
              <a:rPr lang="en-US" sz="1100" b="0" i="0" u="none" strike="noStrike" baseline="0" dirty="0">
                <a:solidFill>
                  <a:srgbClr val="403F3E"/>
                </a:solidFill>
                <a:latin typeface="Inter" panose="020B0502030000000004" pitchFamily="34" charset="0"/>
              </a:rPr>
              <a:t> Rep 2020;69:1717–1724.</a:t>
            </a:r>
          </a:p>
          <a:p>
            <a:pPr marL="285750" indent="-285750">
              <a:buFont typeface="Arial" panose="020B0604020202020204" pitchFamily="34" charset="0"/>
              <a:buChar char="•"/>
            </a:pPr>
            <a:r>
              <a:rPr lang="en-US" sz="1100" b="0" i="0" u="none" strike="noStrike" baseline="0" dirty="0" err="1">
                <a:solidFill>
                  <a:srgbClr val="403F3E"/>
                </a:solidFill>
                <a:latin typeface="Inter" panose="020B0502030000000004" pitchFamily="34" charset="0"/>
              </a:rPr>
              <a:t>Kitahata</a:t>
            </a:r>
            <a:r>
              <a:rPr lang="en-US" sz="1100" b="0" i="0" u="none" strike="noStrike" baseline="0" dirty="0">
                <a:solidFill>
                  <a:srgbClr val="403F3E"/>
                </a:solidFill>
                <a:latin typeface="Inter" panose="020B0502030000000004" pitchFamily="34" charset="0"/>
              </a:rPr>
              <a:t> MM, </a:t>
            </a:r>
            <a:r>
              <a:rPr lang="en-US" sz="1100" b="0" i="0" u="none" strike="noStrike" baseline="0" dirty="0" err="1">
                <a:solidFill>
                  <a:srgbClr val="403F3E"/>
                </a:solidFill>
                <a:latin typeface="Inter" panose="020B0502030000000004" pitchFamily="34" charset="0"/>
              </a:rPr>
              <a:t>Gange</a:t>
            </a:r>
            <a:r>
              <a:rPr lang="en-US" sz="1100" b="0" i="0" u="none" strike="noStrike" baseline="0" dirty="0">
                <a:solidFill>
                  <a:srgbClr val="403F3E"/>
                </a:solidFill>
                <a:latin typeface="Inter" panose="020B0502030000000004" pitchFamily="34" charset="0"/>
              </a:rPr>
              <a:t> SJ, Abraham AG, et al. Effect of early versus deferred antiretroviral therapy for HIV on survival. N </a:t>
            </a:r>
            <a:r>
              <a:rPr lang="en-US" sz="1100" b="0" i="0" u="none" strike="noStrike" baseline="0" dirty="0" err="1">
                <a:solidFill>
                  <a:srgbClr val="403F3E"/>
                </a:solidFill>
                <a:latin typeface="Inter" panose="020B0502030000000004" pitchFamily="34" charset="0"/>
              </a:rPr>
              <a:t>Engl</a:t>
            </a:r>
            <a:r>
              <a:rPr lang="en-US" sz="1100" b="0" i="0" u="none" strike="noStrike" baseline="0" dirty="0">
                <a:solidFill>
                  <a:srgbClr val="403F3E"/>
                </a:solidFill>
                <a:latin typeface="Inter" panose="020B0502030000000004" pitchFamily="34" charset="0"/>
              </a:rPr>
              <a:t> J Med. 2009;360(18):1815-1826.</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rPr>
              <a:t>CDC HIV cohort, HIV Outpatient Study (HOPS); Edwards JK, Cole SR, </a:t>
            </a:r>
            <a:r>
              <a:rPr lang="en-US" sz="1100" b="0" i="0" u="none" strike="noStrike" baseline="0" dirty="0" err="1">
                <a:solidFill>
                  <a:srgbClr val="403F3E"/>
                </a:solidFill>
                <a:latin typeface="Inter" panose="020B0502030000000004" pitchFamily="34" charset="0"/>
              </a:rPr>
              <a:t>Breger</a:t>
            </a:r>
            <a:r>
              <a:rPr lang="en-US" sz="1100" b="0" i="0" u="none" strike="noStrike" baseline="0" dirty="0">
                <a:solidFill>
                  <a:srgbClr val="403F3E"/>
                </a:solidFill>
                <a:latin typeface="Inter" panose="020B0502030000000004" pitchFamily="34" charset="0"/>
              </a:rPr>
              <a:t> TL, et al. Mortality among persons entering HIV care compared with the general U.S. population: An observational study. Ann Intern Med. 2021;174(9):1197-1206.</a:t>
            </a:r>
            <a:endParaRPr lang="en-US" sz="1100" dirty="0"/>
          </a:p>
        </p:txBody>
      </p:sp>
      <p:sp>
        <p:nvSpPr>
          <p:cNvPr id="4" name="Slide Number Placeholder 3"/>
          <p:cNvSpPr>
            <a:spLocks noGrp="1"/>
          </p:cNvSpPr>
          <p:nvPr>
            <p:ph type="sldNum" sz="quarter" idx="5"/>
          </p:nvPr>
        </p:nvSpPr>
        <p:spPr/>
        <p:txBody>
          <a:bodyPr/>
          <a:lstStyle/>
          <a:p>
            <a:fld id="{9FEF0F8D-68FA-453D-B19F-80F1A4916D70}" type="slidenum">
              <a:rPr lang="en-US" smtClean="0"/>
              <a:t>3</a:t>
            </a:fld>
            <a:endParaRPr lang="en-US"/>
          </a:p>
        </p:txBody>
      </p:sp>
    </p:spTree>
    <p:extLst>
      <p:ext uri="{BB962C8B-B14F-4D97-AF65-F5344CB8AC3E}">
        <p14:creationId xmlns:p14="http://schemas.microsoft.com/office/powerpoint/2010/main" val="132929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Inter" panose="020B0502030000000004" pitchFamily="34" charset="0"/>
                <a:ea typeface="Inter" panose="020B0502030000000004" pitchFamily="34" charset="0"/>
              </a:rPr>
              <a:t>PWH: People with HIV</a:t>
            </a:r>
          </a:p>
          <a:p>
            <a:r>
              <a:rPr lang="en-US" sz="1100" dirty="0">
                <a:latin typeface="Inter" panose="020B0502030000000004" pitchFamily="34" charset="0"/>
                <a:ea typeface="Inter" panose="020B0502030000000004" pitchFamily="34" charset="0"/>
              </a:rPr>
              <a:t>OPC: </a:t>
            </a:r>
            <a:r>
              <a:rPr lang="en-US" sz="1100" spc="-10" dirty="0">
                <a:solidFill>
                  <a:schemeClr val="tx1">
                    <a:lumMod val="90000"/>
                    <a:lumOff val="10000"/>
                  </a:schemeClr>
                </a:solidFill>
                <a:latin typeface="Inter" panose="020B0502030000000004" pitchFamily="34" charset="0"/>
                <a:ea typeface="Inter" panose="020B0502030000000004" pitchFamily="34" charset="0"/>
              </a:rPr>
              <a:t>Oropharyngeal </a:t>
            </a:r>
            <a:r>
              <a:rPr lang="en-US" sz="1100" dirty="0">
                <a:solidFill>
                  <a:schemeClr val="tx1">
                    <a:lumMod val="90000"/>
                    <a:lumOff val="10000"/>
                  </a:schemeClr>
                </a:solidFill>
                <a:latin typeface="Inter" panose="020B0502030000000004" pitchFamily="34" charset="0"/>
                <a:ea typeface="Inter" panose="020B0502030000000004" pitchFamily="34" charset="0"/>
              </a:rPr>
              <a:t>Cancers</a:t>
            </a:r>
            <a:r>
              <a:rPr lang="en-US" sz="1100" spc="130" dirty="0">
                <a:solidFill>
                  <a:schemeClr val="tx1">
                    <a:lumMod val="90000"/>
                    <a:lumOff val="10000"/>
                  </a:schemeClr>
                </a:solidFill>
                <a:latin typeface="Inter" panose="020B0502030000000004" pitchFamily="34" charset="0"/>
                <a:ea typeface="Inter" panose="020B05020300000000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spc="-10" dirty="0">
                <a:solidFill>
                  <a:schemeClr val="tx1">
                    <a:lumMod val="90000"/>
                    <a:lumOff val="10000"/>
                  </a:schemeClr>
                </a:solidFill>
                <a:latin typeface="Inter" panose="020B0502030000000004" pitchFamily="34" charset="0"/>
                <a:ea typeface="Inter" panose="020B0502030000000004" pitchFamily="34" charset="0"/>
              </a:rPr>
              <a:t>ASCVD: Atherosclerotic Cardiovascular </a:t>
            </a:r>
            <a:r>
              <a:rPr lang="en-US" sz="1100" dirty="0">
                <a:solidFill>
                  <a:schemeClr val="tx1">
                    <a:lumMod val="90000"/>
                    <a:lumOff val="10000"/>
                  </a:schemeClr>
                </a:solidFill>
                <a:latin typeface="Inter" panose="020B0502030000000004" pitchFamily="34" charset="0"/>
                <a:ea typeface="Inter" panose="020B0502030000000004" pitchFamily="34" charset="0"/>
              </a:rPr>
              <a:t>Disease</a:t>
            </a:r>
            <a:endParaRPr lang="en-US" sz="1100" dirty="0">
              <a:latin typeface="Inter" panose="020B0502030000000004" pitchFamily="34" charset="0"/>
              <a:ea typeface="Inter" panose="020B0502030000000004" pitchFamily="34" charset="0"/>
            </a:endParaRPr>
          </a:p>
          <a:p>
            <a:r>
              <a:rPr lang="en-US" sz="1100" dirty="0">
                <a:latin typeface="Inter" panose="020B0502030000000004" pitchFamily="34" charset="0"/>
                <a:ea typeface="Inter" panose="020B0502030000000004" pitchFamily="34" charset="0"/>
              </a:rPr>
              <a:t>MHD: </a:t>
            </a:r>
            <a:r>
              <a:rPr lang="en-US" sz="1100" dirty="0">
                <a:solidFill>
                  <a:schemeClr val="tx1">
                    <a:lumMod val="90000"/>
                    <a:lumOff val="10000"/>
                  </a:schemeClr>
                </a:solidFill>
                <a:latin typeface="Inter" panose="020B0502030000000004" pitchFamily="34" charset="0"/>
                <a:ea typeface="Inter" panose="020B0502030000000004" pitchFamily="34" charset="0"/>
              </a:rPr>
              <a:t>Mental</a:t>
            </a:r>
            <a:r>
              <a:rPr lang="en-US" sz="1100" spc="-10" dirty="0">
                <a:solidFill>
                  <a:schemeClr val="tx1">
                    <a:lumMod val="90000"/>
                    <a:lumOff val="10000"/>
                  </a:schemeClr>
                </a:solidFill>
                <a:latin typeface="Inter" panose="020B0502030000000004" pitchFamily="34" charset="0"/>
                <a:ea typeface="Inter" panose="020B0502030000000004" pitchFamily="34" charset="0"/>
              </a:rPr>
              <a:t> </a:t>
            </a:r>
            <a:r>
              <a:rPr lang="en-US" sz="1100" dirty="0">
                <a:solidFill>
                  <a:schemeClr val="tx1">
                    <a:lumMod val="90000"/>
                    <a:lumOff val="10000"/>
                  </a:schemeClr>
                </a:solidFill>
                <a:latin typeface="Inter" panose="020B0502030000000004" pitchFamily="34" charset="0"/>
                <a:ea typeface="Inter" panose="020B0502030000000004" pitchFamily="34" charset="0"/>
              </a:rPr>
              <a:t>Health</a:t>
            </a:r>
            <a:r>
              <a:rPr lang="en-US" sz="1100" spc="-5" dirty="0">
                <a:solidFill>
                  <a:schemeClr val="tx1">
                    <a:lumMod val="90000"/>
                    <a:lumOff val="10000"/>
                  </a:schemeClr>
                </a:solidFill>
                <a:latin typeface="Inter" panose="020B0502030000000004" pitchFamily="34" charset="0"/>
                <a:ea typeface="Inter" panose="020B0502030000000004" pitchFamily="34" charset="0"/>
              </a:rPr>
              <a:t> </a:t>
            </a:r>
            <a:r>
              <a:rPr lang="en-US" sz="1100" spc="-20" dirty="0">
                <a:solidFill>
                  <a:schemeClr val="tx1">
                    <a:lumMod val="90000"/>
                    <a:lumOff val="10000"/>
                  </a:schemeClr>
                </a:solidFill>
                <a:latin typeface="Inter" panose="020B0502030000000004" pitchFamily="34" charset="0"/>
                <a:ea typeface="Inter" panose="020B0502030000000004" pitchFamily="34" charset="0"/>
              </a:rPr>
              <a:t>Disorders</a:t>
            </a:r>
          </a:p>
          <a:p>
            <a:r>
              <a:rPr lang="en-US" sz="1100" dirty="0">
                <a:solidFill>
                  <a:schemeClr val="tx1">
                    <a:lumMod val="90000"/>
                    <a:lumOff val="10000"/>
                  </a:schemeClr>
                </a:solidFill>
                <a:latin typeface="Inter" panose="020B0502030000000004" pitchFamily="34" charset="0"/>
                <a:ea typeface="Inter" panose="020B0502030000000004" pitchFamily="34" charset="0"/>
              </a:rPr>
              <a:t>SUD: Substance </a:t>
            </a:r>
            <a:r>
              <a:rPr lang="en-US" sz="1100" spc="-25" dirty="0">
                <a:solidFill>
                  <a:schemeClr val="tx1">
                    <a:lumMod val="90000"/>
                    <a:lumOff val="10000"/>
                  </a:schemeClr>
                </a:solidFill>
                <a:latin typeface="Inter" panose="020B0502030000000004" pitchFamily="34" charset="0"/>
                <a:ea typeface="Inter" panose="020B0502030000000004" pitchFamily="34" charset="0"/>
              </a:rPr>
              <a:t>Use </a:t>
            </a:r>
            <a:r>
              <a:rPr lang="en-US" sz="1100" spc="-10" dirty="0">
                <a:solidFill>
                  <a:schemeClr val="tx1">
                    <a:lumMod val="90000"/>
                    <a:lumOff val="10000"/>
                  </a:schemeClr>
                </a:solidFill>
                <a:latin typeface="Inter" panose="020B0502030000000004" pitchFamily="34" charset="0"/>
                <a:ea typeface="Inter" panose="020B0502030000000004" pitchFamily="34" charset="0"/>
              </a:rPr>
              <a:t>Disorders</a:t>
            </a:r>
            <a:endParaRPr lang="en-US" sz="1100" dirty="0">
              <a:latin typeface="Inter" panose="020B0502030000000004" pitchFamily="34" charset="0"/>
              <a:ea typeface="Inter" panose="020B0502030000000004" pitchFamily="34" charset="0"/>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4</a:t>
            </a:fld>
            <a:endParaRPr lang="en-US"/>
          </a:p>
        </p:txBody>
      </p:sp>
    </p:spTree>
    <p:extLst>
      <p:ext uri="{BB962C8B-B14F-4D97-AF65-F5344CB8AC3E}">
        <p14:creationId xmlns:p14="http://schemas.microsoft.com/office/powerpoint/2010/main" val="276130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403F3E"/>
                </a:solidFill>
                <a:latin typeface="Inter" panose="020B0502030000000004" pitchFamily="34" charset="0"/>
                <a:ea typeface="Inter" panose="020B0502030000000004" pitchFamily="34" charset="0"/>
              </a:rPr>
              <a:t>MSM: </a:t>
            </a:r>
            <a:r>
              <a:rPr lang="en-US" sz="1100" dirty="0">
                <a:latin typeface="Inter" panose="020B0502030000000004" pitchFamily="34" charset="0"/>
                <a:ea typeface="Inter" panose="020B0502030000000004" pitchFamily="34" charset="0"/>
              </a:rPr>
              <a:t>men who have sex with men</a:t>
            </a:r>
          </a:p>
          <a:p>
            <a:endParaRPr lang="en-US" sz="1100" b="0" i="0" u="none" strike="noStrike" baseline="0" dirty="0">
              <a:solidFill>
                <a:srgbClr val="403F3E"/>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ANCHOR Study. Anal Cancer Risks Compared. Accessed 12/28/22. </a:t>
            </a:r>
            <a:r>
              <a:rPr lang="en-US" sz="1100" b="0" i="0" u="sng" strike="noStrike" baseline="0" dirty="0">
                <a:solidFill>
                  <a:srgbClr val="1F5D9F"/>
                </a:solidFill>
                <a:latin typeface="Inter" panose="020B0502030000000004" pitchFamily="34" charset="0"/>
                <a:ea typeface="Inter" panose="020B0502030000000004" pitchFamily="34" charset="0"/>
              </a:rPr>
              <a:t>https://anchorstudy.org/anal-cancer-risk-among-hiv-positive-men-and-women</a:t>
            </a:r>
            <a:endParaRPr lang="en-US" sz="1100" b="0" i="0" u="none" strike="noStrike" baseline="0" dirty="0">
              <a:solidFill>
                <a:srgbClr val="403F3E"/>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Clifford GM, Georges D, Shiels MS, et al. A meta-analysis of anal cancer incidence by risk group: Toward a unified anal cancer risk scale. Int J Cancer. 2021;148(1):38-47.</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Kobayashi T, Sigel K, </a:t>
            </a:r>
            <a:r>
              <a:rPr lang="en-US" sz="1100" b="0" i="0" u="none" strike="noStrike" baseline="0" dirty="0" err="1">
                <a:solidFill>
                  <a:srgbClr val="403F3E"/>
                </a:solidFill>
                <a:latin typeface="Inter" panose="020B0502030000000004" pitchFamily="34" charset="0"/>
                <a:ea typeface="Inter" panose="020B0502030000000004" pitchFamily="34" charset="0"/>
              </a:rPr>
              <a:t>Gaisa</a:t>
            </a:r>
            <a:r>
              <a:rPr lang="en-US" sz="1100" b="0" i="0" u="none" strike="noStrike" baseline="0" dirty="0">
                <a:solidFill>
                  <a:srgbClr val="403F3E"/>
                </a:solidFill>
                <a:latin typeface="Inter" panose="020B0502030000000004" pitchFamily="34" charset="0"/>
                <a:ea typeface="Inter" panose="020B0502030000000004" pitchFamily="34" charset="0"/>
              </a:rPr>
              <a:t> M. Prevalence of Anal Dysplasia in Human Immunodeficiency Virus-Infected Transgender Women. Sex </a:t>
            </a:r>
            <a:r>
              <a:rPr lang="en-US" sz="1100" b="0" i="0" u="none" strike="noStrike" baseline="0" dirty="0" err="1">
                <a:solidFill>
                  <a:srgbClr val="403F3E"/>
                </a:solidFill>
                <a:latin typeface="Inter" panose="020B0502030000000004" pitchFamily="34" charset="0"/>
                <a:ea typeface="Inter" panose="020B0502030000000004" pitchFamily="34" charset="0"/>
              </a:rPr>
              <a:t>Transm</a:t>
            </a:r>
            <a:r>
              <a:rPr lang="en-US" sz="1100" b="0" i="0" u="none" strike="noStrike" baseline="0" dirty="0">
                <a:solidFill>
                  <a:srgbClr val="403F3E"/>
                </a:solidFill>
                <a:latin typeface="Inter" panose="020B0502030000000004" pitchFamily="34" charset="0"/>
                <a:ea typeface="Inter" panose="020B0502030000000004" pitchFamily="34" charset="0"/>
              </a:rPr>
              <a:t> Dis. 2017 Nov;44(11):714-716.</a:t>
            </a:r>
            <a:endParaRPr lang="en-US" sz="1100" dirty="0">
              <a:latin typeface="Inter" panose="020B0502030000000004" pitchFamily="34" charset="0"/>
              <a:ea typeface="Inter" panose="020B0502030000000004" pitchFamily="34" charset="0"/>
            </a:endParaRPr>
          </a:p>
        </p:txBody>
      </p:sp>
      <p:sp>
        <p:nvSpPr>
          <p:cNvPr id="4" name="Slide Number Placeholder 3"/>
          <p:cNvSpPr>
            <a:spLocks noGrp="1"/>
          </p:cNvSpPr>
          <p:nvPr>
            <p:ph type="sldNum" sz="quarter" idx="5"/>
          </p:nvPr>
        </p:nvSpPr>
        <p:spPr/>
        <p:txBody>
          <a:bodyPr/>
          <a:lstStyle/>
          <a:p>
            <a:fld id="{9FEF0F8D-68FA-453D-B19F-80F1A4916D70}" type="slidenum">
              <a:rPr lang="en-US" smtClean="0"/>
              <a:t>5</a:t>
            </a:fld>
            <a:endParaRPr lang="en-US"/>
          </a:p>
        </p:txBody>
      </p:sp>
    </p:spTree>
    <p:extLst>
      <p:ext uri="{BB962C8B-B14F-4D97-AF65-F5344CB8AC3E}">
        <p14:creationId xmlns:p14="http://schemas.microsoft.com/office/powerpoint/2010/main" val="801061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dirty="0">
                <a:solidFill>
                  <a:srgbClr val="000000"/>
                </a:solidFill>
                <a:latin typeface="Inter" panose="020B0502030000000004" pitchFamily="34" charset="0"/>
                <a:ea typeface="Inter" panose="020B0502030000000004" pitchFamily="34" charset="0"/>
              </a:rPr>
              <a:t>HPV: </a:t>
            </a:r>
            <a:r>
              <a:rPr lang="en-US" sz="1100" dirty="0">
                <a:latin typeface="Inter" panose="020B0502030000000004" pitchFamily="34" charset="0"/>
                <a:ea typeface="Inter" panose="020B0502030000000004" pitchFamily="34" charset="0"/>
              </a:rPr>
              <a:t>Human papillomavirus </a:t>
            </a:r>
            <a:endParaRPr lang="en-US" sz="1100" b="0" i="0" u="none" strike="noStrike" baseline="0" dirty="0">
              <a:solidFill>
                <a:srgbClr val="000000"/>
              </a:solidFill>
              <a:latin typeface="Inter" panose="020B0502030000000004" pitchFamily="34" charset="0"/>
              <a:ea typeface="Inter" panose="020B0502030000000004" pitchFamily="34" charset="0"/>
            </a:endParaRPr>
          </a:p>
          <a:p>
            <a:endParaRPr lang="en-US" sz="1100" b="0" i="0" u="none" strike="noStrike" baseline="0" dirty="0">
              <a:solidFill>
                <a:srgbClr val="000000"/>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000000"/>
                </a:solidFill>
                <a:latin typeface="Inter" panose="020B0502030000000004" pitchFamily="34" charset="0"/>
                <a:ea typeface="Inter" panose="020B0502030000000004" pitchFamily="34" charset="0"/>
              </a:rPr>
              <a:t>Guidelines for the Prevention and Treatment of Opportunistic </a:t>
            </a:r>
            <a:r>
              <a:rPr lang="en-US" sz="1100" b="0" i="0" u="none" strike="noStrike" baseline="0" dirty="0">
                <a:solidFill>
                  <a:srgbClr val="403F3E"/>
                </a:solidFill>
                <a:latin typeface="Inter" panose="020B0502030000000004" pitchFamily="34" charset="0"/>
                <a:ea typeface="Inter" panose="020B0502030000000004" pitchFamily="34" charset="0"/>
              </a:rPr>
              <a:t>Infections in Adults and Adolescents with HIV. Human Papillomavirus Disease. August 18, 2021. Accessed 12/28/22. </a:t>
            </a:r>
            <a:r>
              <a:rPr lang="en-US" sz="1100" b="0" i="0" u="sng" strike="noStrike" baseline="0" dirty="0">
                <a:solidFill>
                  <a:srgbClr val="1F5D9F"/>
                </a:solidFill>
                <a:latin typeface="Inter" panose="020B0502030000000004" pitchFamily="34" charset="0"/>
                <a:ea typeface="Inter" panose="020B0502030000000004" pitchFamily="34" charset="0"/>
              </a:rPr>
              <a:t>https://clinicalinfo.hiv.gov/en/guidelines/hiv-clinical-guidelines-adult-and-adolescent-opportunistic-infections/human-0</a:t>
            </a:r>
            <a:r>
              <a:rPr lang="en-US" sz="1100" b="0" i="0" u="none" strike="noStrike" baseline="0" dirty="0">
                <a:solidFill>
                  <a:srgbClr val="403F3E"/>
                </a:solidFill>
                <a:latin typeface="Inter" panose="020B0502030000000004" pitchFamily="34" charset="0"/>
                <a:ea typeface="Inter" panose="020B0502030000000004" pitchFamily="34" charset="0"/>
              </a:rPr>
              <a:t>.</a:t>
            </a: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Ranjit S, Kumar S. Recent advances in cancer outcomes in HIV-positive smokers. F1000Res. 2018 Jun 11;7:F1000 Faculty Rev-718. </a:t>
            </a:r>
            <a:r>
              <a:rPr lang="en-US" sz="1100" b="0" i="0" u="none" strike="noStrike" baseline="0" dirty="0" err="1">
                <a:solidFill>
                  <a:srgbClr val="403F3E"/>
                </a:solidFill>
                <a:latin typeface="Inter" panose="020B0502030000000004" pitchFamily="34" charset="0"/>
                <a:ea typeface="Inter" panose="020B0502030000000004" pitchFamily="34" charset="0"/>
              </a:rPr>
              <a:t>doi</a:t>
            </a:r>
            <a:r>
              <a:rPr lang="en-US" sz="1100" b="0" i="0" u="none" strike="noStrike" baseline="0" dirty="0">
                <a:solidFill>
                  <a:srgbClr val="403F3E"/>
                </a:solidFill>
                <a:latin typeface="Inter" panose="020B0502030000000004" pitchFamily="34" charset="0"/>
                <a:ea typeface="Inter" panose="020B0502030000000004" pitchFamily="34" charset="0"/>
              </a:rPr>
              <a:t>: 10.12688/f1000research.12068.1.</a:t>
            </a:r>
          </a:p>
          <a:p>
            <a:endParaRPr lang="en-US" sz="1800" b="0" i="0" u="none" strike="noStrike" baseline="0" dirty="0">
              <a:solidFill>
                <a:srgbClr val="403F3E"/>
              </a:solidFill>
              <a:latin typeface="Inter" panose="020B0502030000000004" pitchFamily="34" charset="0"/>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6</a:t>
            </a:fld>
            <a:endParaRPr lang="en-US"/>
          </a:p>
        </p:txBody>
      </p:sp>
    </p:spTree>
    <p:extLst>
      <p:ext uri="{BB962C8B-B14F-4D97-AF65-F5344CB8AC3E}">
        <p14:creationId xmlns:p14="http://schemas.microsoft.com/office/powerpoint/2010/main" val="1779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rPr>
              <a:t>DARE: Digital anal rectal exam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rPr>
              <a:t>PWH: people with 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rPr>
              <a:t>LSIL: low-grade intraepithelial lesion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solidFill>
                  <a:srgbClr val="403F3E"/>
                </a:solidFill>
                <a:latin typeface="Inter" panose="020B0502030000000004" pitchFamily="34" charset="0"/>
                <a:ea typeface="Inter" panose="020B0502030000000004" pitchFamily="34" charset="0"/>
                <a:cs typeface="Inter"/>
              </a:rPr>
              <a:t>ASCUS: </a:t>
            </a:r>
            <a:r>
              <a:rPr lang="en-US" sz="1100" dirty="0">
                <a:latin typeface="Inter" panose="020B0502030000000004" pitchFamily="34" charset="0"/>
                <a:ea typeface="Inter" panose="020B0502030000000004" pitchFamily="34" charset="0"/>
              </a:rPr>
              <a:t>atypical squamous cells of undetermined significance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0403E"/>
                </a:solidFill>
                <a:latin typeface="Inter" panose="020B0502030000000004" pitchFamily="34" charset="0"/>
                <a:ea typeface="Inter" panose="020B0502030000000004" pitchFamily="34" charset="0"/>
                <a:cs typeface="Inter"/>
              </a:rPr>
              <a:t>HRA: </a:t>
            </a:r>
            <a:r>
              <a:rPr lang="en-US" sz="1100" b="0" i="0" u="none" strike="noStrike" baseline="0" dirty="0">
                <a:solidFill>
                  <a:srgbClr val="403F3E"/>
                </a:solidFill>
                <a:latin typeface="Inter" panose="020B0502030000000004" pitchFamily="34" charset="0"/>
                <a:ea typeface="Inter" panose="020B0502030000000004" pitchFamily="34" charset="0"/>
              </a:rPr>
              <a:t>high-resolution anoscopy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0403E"/>
                </a:solidFill>
                <a:latin typeface="Inter" panose="020B0502030000000004" pitchFamily="34" charset="0"/>
                <a:ea typeface="Inter" panose="020B0502030000000004" pitchFamily="34" charset="0"/>
                <a:cs typeface="Inter"/>
              </a:rPr>
              <a:t>HPV: </a:t>
            </a:r>
            <a:r>
              <a:rPr lang="en-US" sz="1100" b="0" i="0" u="none" strike="noStrike" dirty="0">
                <a:solidFill>
                  <a:srgbClr val="8AB4F8"/>
                </a:solidFill>
                <a:effectLst/>
                <a:latin typeface="Inter" panose="020B0502030000000004" pitchFamily="34" charset="0"/>
                <a:ea typeface="Inter" panose="020B0502030000000004" pitchFamily="34" charset="0"/>
              </a:rPr>
              <a:t>Human papillomavirus</a:t>
            </a:r>
          </a:p>
          <a:p>
            <a:endParaRPr lang="en-US" sz="1100" b="0" i="0" u="none" strike="noStrike" baseline="0" dirty="0">
              <a:solidFill>
                <a:srgbClr val="000000"/>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000000"/>
                </a:solidFill>
                <a:latin typeface="Inter" panose="020B0502030000000004" pitchFamily="34" charset="0"/>
                <a:ea typeface="Inter" panose="020B0502030000000004" pitchFamily="34" charset="0"/>
              </a:rPr>
              <a:t>Guidelines for the Prevention and Treatment of Opportunistic </a:t>
            </a:r>
            <a:r>
              <a:rPr lang="en-US" sz="1100" b="0" i="0" u="none" strike="noStrike" baseline="0" dirty="0">
                <a:solidFill>
                  <a:srgbClr val="403F3E"/>
                </a:solidFill>
                <a:latin typeface="Inter" panose="020B0502030000000004" pitchFamily="34" charset="0"/>
                <a:ea typeface="Inter" panose="020B0502030000000004" pitchFamily="34" charset="0"/>
              </a:rPr>
              <a:t>Infections in Adults and Adolescents with HIV. Human Papillomavirus Disease. August 18, 2021. Accessed 12/28/22. </a:t>
            </a:r>
            <a:r>
              <a:rPr lang="en-US" sz="1100" b="0" i="0" u="sng" strike="noStrike" baseline="0" dirty="0">
                <a:solidFill>
                  <a:srgbClr val="1F5D9F"/>
                </a:solidFill>
                <a:latin typeface="Inter" panose="020B0502030000000004" pitchFamily="34" charset="0"/>
                <a:ea typeface="Inter" panose="020B0502030000000004" pitchFamily="34" charset="0"/>
              </a:rPr>
              <a:t>https://clinicalinfo.hiv.gov/en/guidelines/hiv-clinical-guidelines-adult-and-adolescent-opportunistic-infections/human-0</a:t>
            </a:r>
            <a:r>
              <a:rPr lang="en-US" sz="1100" b="0" i="0" u="none" strike="noStrike" baseline="0" dirty="0">
                <a:solidFill>
                  <a:srgbClr val="403F3E"/>
                </a:solidFill>
                <a:latin typeface="Inter" panose="020B0502030000000004" pitchFamily="34" charset="0"/>
                <a:ea typeface="Inter" panose="020B0502030000000004" pitchFamily="34" charset="0"/>
              </a:rPr>
              <a:t>.</a:t>
            </a:r>
          </a:p>
          <a:p>
            <a:pPr marL="285750" indent="-285750">
              <a:buFont typeface="Arial" panose="020B0604020202020204" pitchFamily="34" charset="0"/>
              <a:buChar char="•"/>
            </a:pPr>
            <a:endParaRPr lang="en-US" sz="1100" b="0" i="0" u="none" strike="noStrike" baseline="0" dirty="0">
              <a:solidFill>
                <a:srgbClr val="403F3E"/>
              </a:solidFill>
              <a:latin typeface="Inter" panose="020B0502030000000004" pitchFamily="34" charset="0"/>
              <a:ea typeface="Inter" panose="020B0502030000000004" pitchFamily="34" charset="0"/>
            </a:endParaRPr>
          </a:p>
          <a:p>
            <a:pPr marL="285750" indent="-285750">
              <a:buFont typeface="Arial" panose="020B0604020202020204" pitchFamily="34" charset="0"/>
              <a:buChar char="•"/>
            </a:pPr>
            <a:r>
              <a:rPr lang="en-US" sz="1100" b="0" i="0" u="none" strike="noStrike" baseline="0" dirty="0">
                <a:solidFill>
                  <a:srgbClr val="403F3E"/>
                </a:solidFill>
                <a:latin typeface="Inter" panose="020B0502030000000004" pitchFamily="34" charset="0"/>
                <a:ea typeface="Inter" panose="020B0502030000000004" pitchFamily="34" charset="0"/>
              </a:rPr>
              <a:t>Hirsch BE, McGowan JP, Fine SM, et al. Screening for Anal Dysplasia and Cancer in Adults With HIV [Internet]. Baltimore (MD): Johns Hopkins University; 2022 Aug 9. Available from: </a:t>
            </a:r>
            <a:r>
              <a:rPr lang="en-US" sz="1100" b="0" i="0" u="sng" strike="noStrike" baseline="0" dirty="0">
                <a:solidFill>
                  <a:srgbClr val="1F5D9F"/>
                </a:solidFill>
                <a:latin typeface="Inter" panose="020B0502030000000004" pitchFamily="34" charset="0"/>
                <a:ea typeface="Inter" panose="020B0502030000000004" pitchFamily="34" charset="0"/>
              </a:rPr>
              <a:t>https://www.ncbi.nlm.nih.gov/books/NBK556472/</a:t>
            </a:r>
            <a:r>
              <a:rPr lang="en-US" sz="1100" b="0" i="0" u="none" strike="noStrike" baseline="0" dirty="0">
                <a:solidFill>
                  <a:srgbClr val="403F3E"/>
                </a:solidFill>
                <a:latin typeface="Inter" panose="020B0502030000000004" pitchFamily="34" charset="0"/>
                <a:ea typeface="Inter" panose="020B0502030000000004" pitchFamily="34" charset="0"/>
              </a:rPr>
              <a:t>. Accessed 12/28/22.</a:t>
            </a:r>
          </a:p>
        </p:txBody>
      </p:sp>
      <p:sp>
        <p:nvSpPr>
          <p:cNvPr id="4" name="Slide Number Placeholder 3"/>
          <p:cNvSpPr>
            <a:spLocks noGrp="1"/>
          </p:cNvSpPr>
          <p:nvPr>
            <p:ph type="sldNum" sz="quarter" idx="5"/>
          </p:nvPr>
        </p:nvSpPr>
        <p:spPr/>
        <p:txBody>
          <a:bodyPr/>
          <a:lstStyle/>
          <a:p>
            <a:fld id="{9FEF0F8D-68FA-453D-B19F-80F1A4916D70}" type="slidenum">
              <a:rPr lang="en-US" smtClean="0"/>
              <a:t>7</a:t>
            </a:fld>
            <a:endParaRPr lang="en-US"/>
          </a:p>
        </p:txBody>
      </p:sp>
    </p:spTree>
    <p:extLst>
      <p:ext uri="{BB962C8B-B14F-4D97-AF65-F5344CB8AC3E}">
        <p14:creationId xmlns:p14="http://schemas.microsoft.com/office/powerpoint/2010/main" val="324191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0" spc="-10" dirty="0">
              <a:solidFill>
                <a:srgbClr val="40403E"/>
              </a:solidFill>
              <a:latin typeface="Inter"/>
              <a:cs typeface="Inter"/>
            </a:endParaRPr>
          </a:p>
          <a:p>
            <a:pPr marL="285750" marR="0" indent="-285750">
              <a:spcBef>
                <a:spcPts val="0"/>
              </a:spcBef>
              <a:spcAft>
                <a:spcPts val="0"/>
              </a:spcAft>
              <a:buFont typeface="Arial" panose="020B0604020202020204" pitchFamily="34" charset="0"/>
              <a:buChar char="•"/>
            </a:pPr>
            <a:r>
              <a:rPr lang="en-US" sz="1100" i="0" dirty="0">
                <a:effectLst/>
                <a:latin typeface="Inter" panose="020B0502030000000004" pitchFamily="34" charset="0"/>
                <a:ea typeface="Inter" panose="020B0502030000000004" pitchFamily="34" charset="0"/>
              </a:rPr>
              <a:t>Stier EA, Engels E, Horner MJ, Robinson WT, </a:t>
            </a:r>
            <a:r>
              <a:rPr lang="en-US" sz="1100" i="0" dirty="0" err="1">
                <a:effectLst/>
                <a:latin typeface="Inter" panose="020B0502030000000004" pitchFamily="34" charset="0"/>
                <a:ea typeface="Inter" panose="020B0502030000000004" pitchFamily="34" charset="0"/>
              </a:rPr>
              <a:t>Qiao</a:t>
            </a:r>
            <a:r>
              <a:rPr lang="en-US" sz="1100" i="0" dirty="0">
                <a:effectLst/>
                <a:latin typeface="Inter" panose="020B0502030000000004" pitchFamily="34" charset="0"/>
                <a:ea typeface="Inter" panose="020B0502030000000004" pitchFamily="34" charset="0"/>
              </a:rPr>
              <a:t> B, Hayes J, </a:t>
            </a:r>
            <a:r>
              <a:rPr lang="en-US" sz="1100" i="0" dirty="0" err="1">
                <a:effectLst/>
                <a:latin typeface="Inter" panose="020B0502030000000004" pitchFamily="34" charset="0"/>
                <a:ea typeface="Inter" panose="020B0502030000000004" pitchFamily="34" charset="0"/>
              </a:rPr>
              <a:t>Bayakly</a:t>
            </a:r>
            <a:r>
              <a:rPr lang="en-US" sz="1100" i="0" dirty="0">
                <a:effectLst/>
                <a:latin typeface="Inter" panose="020B0502030000000004" pitchFamily="34" charset="0"/>
                <a:ea typeface="Inter" panose="020B0502030000000004" pitchFamily="34" charset="0"/>
              </a:rPr>
              <a:t> R, Anderson BJ, Gonsalves L, </a:t>
            </a:r>
            <a:r>
              <a:rPr lang="en-US" sz="1100" i="0" dirty="0" err="1">
                <a:effectLst/>
                <a:latin typeface="Inter" panose="020B0502030000000004" pitchFamily="34" charset="0"/>
                <a:ea typeface="Inter" panose="020B0502030000000004" pitchFamily="34" charset="0"/>
              </a:rPr>
              <a:t>Pawlish</a:t>
            </a:r>
            <a:r>
              <a:rPr lang="en-US" sz="1100" i="0" dirty="0">
                <a:effectLst/>
                <a:latin typeface="Inter" panose="020B0502030000000004" pitchFamily="34" charset="0"/>
                <a:ea typeface="Inter" panose="020B0502030000000004" pitchFamily="34" charset="0"/>
              </a:rPr>
              <a:t> KS, Zavala D, </a:t>
            </a:r>
            <a:r>
              <a:rPr lang="en-US" sz="1100" i="0" dirty="0" err="1">
                <a:effectLst/>
                <a:latin typeface="Inter" panose="020B0502030000000004" pitchFamily="34" charset="0"/>
                <a:ea typeface="Inter" panose="020B0502030000000004" pitchFamily="34" charset="0"/>
              </a:rPr>
              <a:t>Monterosso</a:t>
            </a:r>
            <a:r>
              <a:rPr lang="en-US" sz="1100" i="0" dirty="0">
                <a:effectLst/>
                <a:latin typeface="Inter" panose="020B0502030000000004" pitchFamily="34" charset="0"/>
                <a:ea typeface="Inter" panose="020B0502030000000004" pitchFamily="34" charset="0"/>
              </a:rPr>
              <a:t> A, Shiels MS. Cervical cancer incidence stratified by age in women with HIV compared with the general population in the United States, 2002-2016. AIDS. 2021 Sep 1;35(11):1851-1856. </a:t>
            </a:r>
            <a:r>
              <a:rPr lang="en-US" sz="1100" i="0" dirty="0" err="1">
                <a:effectLst/>
                <a:latin typeface="Inter" panose="020B0502030000000004" pitchFamily="34" charset="0"/>
                <a:ea typeface="Inter" panose="020B0502030000000004" pitchFamily="34" charset="0"/>
              </a:rPr>
              <a:t>doi</a:t>
            </a:r>
            <a:r>
              <a:rPr lang="en-US" sz="1100" i="0" dirty="0">
                <a:effectLst/>
                <a:latin typeface="Inter" panose="020B0502030000000004" pitchFamily="34" charset="0"/>
                <a:ea typeface="Inter" panose="020B0502030000000004" pitchFamily="34" charset="0"/>
              </a:rPr>
              <a:t>: 10.1097/QAD.0000000000002962. PMID: 34049357; PMCID: PMC8373779.</a:t>
            </a: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8</a:t>
            </a:fld>
            <a:endParaRPr lang="en-US"/>
          </a:p>
        </p:txBody>
      </p:sp>
    </p:spTree>
    <p:extLst>
      <p:ext uri="{BB962C8B-B14F-4D97-AF65-F5344CB8AC3E}">
        <p14:creationId xmlns:p14="http://schemas.microsoft.com/office/powerpoint/2010/main" val="201420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Inter" panose="020B0502030000000004" pitchFamily="34" charset="0"/>
                <a:ea typeface="Inter" panose="020B0502030000000004" pitchFamily="34" charset="0"/>
                <a:cs typeface="Inter"/>
              </a:rPr>
              <a:t>HPV = </a:t>
            </a:r>
            <a:r>
              <a:rPr lang="en-US" sz="1100" b="0" i="0" u="none" strike="noStrike" dirty="0">
                <a:effectLst/>
                <a:latin typeface="Inter" panose="020B0502030000000004" pitchFamily="34" charset="0"/>
                <a:ea typeface="Inter" panose="020B0502030000000004" pitchFamily="34" charset="0"/>
              </a:rPr>
              <a:t>Human papillomavirus</a:t>
            </a:r>
          </a:p>
          <a:p>
            <a:pPr algn="l"/>
            <a:endParaRPr lang="en-US" sz="1100" dirty="0">
              <a:latin typeface="Inter" panose="020B0502030000000004" pitchFamily="34" charset="0"/>
              <a:ea typeface="Inter" panose="020B0502030000000004" pitchFamily="34" charset="0"/>
              <a:cs typeface="Inte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Inter" panose="020B0502030000000004" pitchFamily="34" charset="0"/>
                <a:ea typeface="Inter" panose="020B0502030000000004" pitchFamily="34" charset="0"/>
                <a:cs typeface="Inter"/>
              </a:rPr>
              <a:t>Guidelines for the </a:t>
            </a:r>
            <a:r>
              <a:rPr lang="en-US" sz="1100" spc="-10" dirty="0">
                <a:latin typeface="Inter" panose="020B0502030000000004" pitchFamily="34" charset="0"/>
                <a:ea typeface="Inter" panose="020B0502030000000004" pitchFamily="34" charset="0"/>
                <a:cs typeface="Inter"/>
              </a:rPr>
              <a:t>Prevention</a:t>
            </a:r>
            <a:r>
              <a:rPr lang="en-US" sz="1100" dirty="0">
                <a:latin typeface="Inter" panose="020B0502030000000004" pitchFamily="34" charset="0"/>
                <a:ea typeface="Inter" panose="020B0502030000000004" pitchFamily="34" charset="0"/>
                <a:cs typeface="Inter"/>
              </a:rPr>
              <a:t> and</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Treatment</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of</a:t>
            </a:r>
            <a:r>
              <a:rPr lang="en-US" sz="1100" spc="5"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Opportunistic</a:t>
            </a:r>
            <a:r>
              <a:rPr lang="en-US" sz="1100" dirty="0">
                <a:latin typeface="Inter" panose="020B0502030000000004" pitchFamily="34" charset="0"/>
                <a:ea typeface="Inter" panose="020B0502030000000004" pitchFamily="34" charset="0"/>
                <a:cs typeface="Inter"/>
              </a:rPr>
              <a:t> Infections</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Adults</a:t>
            </a:r>
            <a:r>
              <a:rPr lang="en-US" sz="1100" spc="-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and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Adolescents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with</a:t>
            </a:r>
            <a:r>
              <a:rPr lang="en-US" sz="1100" spc="-10"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Human</a:t>
            </a:r>
            <a:r>
              <a:rPr lang="en-US" sz="1100" spc="-10" dirty="0">
                <a:latin typeface="Inter" panose="020B0502030000000004" pitchFamily="34" charset="0"/>
                <a:ea typeface="Inter" panose="020B0502030000000004" pitchFamily="34" charset="0"/>
                <a:cs typeface="Inter"/>
              </a:rPr>
              <a:t> Papillomavirus</a:t>
            </a:r>
            <a:r>
              <a:rPr lang="en-US" sz="1100" dirty="0">
                <a:latin typeface="Inter" panose="020B0502030000000004" pitchFamily="34" charset="0"/>
                <a:ea typeface="Inter" panose="020B0502030000000004" pitchFamily="34" charset="0"/>
                <a:cs typeface="Inter"/>
              </a:rPr>
              <a:t> Disease.</a:t>
            </a:r>
            <a:r>
              <a:rPr lang="en-US" sz="1100" spc="-3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August</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18,</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2021.</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Accessed</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12/28/22.</a:t>
            </a:r>
            <a:r>
              <a:rPr lang="en-US" sz="1100" spc="-20" dirty="0">
                <a:latin typeface="Inter" panose="020B0502030000000004" pitchFamily="34" charset="0"/>
                <a:ea typeface="Inter" panose="020B0502030000000004" pitchFamily="34" charset="0"/>
                <a:cs typeface="Inter"/>
              </a:rPr>
              <a:t> </a:t>
            </a:r>
            <a:r>
              <a:rPr lang="en-US" sz="1100" u="sng" spc="-10" dirty="0">
                <a:uFill>
                  <a:solidFill>
                    <a:srgbClr val="205E9E"/>
                  </a:solidFill>
                </a:uFill>
                <a:latin typeface="Inter" panose="020B0502030000000004" pitchFamily="34" charset="0"/>
                <a:ea typeface="Inter" panose="020B0502030000000004" pitchFamily="34" charset="0"/>
                <a:cs typeface="Inter"/>
              </a:rPr>
              <a:t>https://clinicalinfo.hiv.</a:t>
            </a:r>
            <a:r>
              <a:rPr lang="en-US" sz="1100" spc="500" dirty="0">
                <a:latin typeface="Inter" panose="020B0502030000000004" pitchFamily="34" charset="0"/>
                <a:ea typeface="Inter" panose="020B0502030000000004" pitchFamily="34" charset="0"/>
                <a:cs typeface="Inter"/>
              </a:rPr>
              <a:t> </a:t>
            </a:r>
            <a:r>
              <a:rPr lang="en-US" sz="1100" u="sng" spc="-10" dirty="0">
                <a:uFill>
                  <a:solidFill>
                    <a:srgbClr val="205E9E"/>
                  </a:solidFill>
                </a:uFill>
                <a:latin typeface="Inter" panose="020B0502030000000004" pitchFamily="34" charset="0"/>
                <a:ea typeface="Inter" panose="020B0502030000000004" pitchFamily="34" charset="0"/>
                <a:cs typeface="Inter"/>
              </a:rPr>
              <a:t>gov/</a:t>
            </a:r>
            <a:r>
              <a:rPr lang="en-US" sz="1100" u="sng" spc="-10" dirty="0" err="1">
                <a:uFill>
                  <a:solidFill>
                    <a:srgbClr val="205E9E"/>
                  </a:solidFill>
                </a:uFill>
                <a:latin typeface="Inter" panose="020B0502030000000004" pitchFamily="34" charset="0"/>
                <a:ea typeface="Inter" panose="020B0502030000000004" pitchFamily="34" charset="0"/>
                <a:cs typeface="Inter"/>
              </a:rPr>
              <a:t>en</a:t>
            </a:r>
            <a:r>
              <a:rPr lang="en-US" sz="1100" u="sng" spc="-10" dirty="0">
                <a:uFill>
                  <a:solidFill>
                    <a:srgbClr val="205E9E"/>
                  </a:solidFill>
                </a:uFill>
                <a:latin typeface="Inter" panose="020B0502030000000004" pitchFamily="34" charset="0"/>
                <a:ea typeface="Inter" panose="020B0502030000000004" pitchFamily="34" charset="0"/>
                <a:cs typeface="Inter"/>
              </a:rPr>
              <a:t>/guidelines/</a:t>
            </a:r>
            <a:r>
              <a:rPr lang="en-US" sz="1100" u="sng" spc="-10" dirty="0" err="1">
                <a:uFill>
                  <a:solidFill>
                    <a:srgbClr val="205E9E"/>
                  </a:solidFill>
                </a:uFill>
                <a:latin typeface="Inter" panose="020B0502030000000004" pitchFamily="34" charset="0"/>
                <a:ea typeface="Inter" panose="020B0502030000000004" pitchFamily="34" charset="0"/>
                <a:cs typeface="Inter"/>
              </a:rPr>
              <a:t>hiv</a:t>
            </a:r>
            <a:r>
              <a:rPr lang="en-US" sz="1100" u="sng" spc="-10" dirty="0">
                <a:uFill>
                  <a:solidFill>
                    <a:srgbClr val="205E9E"/>
                  </a:solidFill>
                </a:uFill>
                <a:latin typeface="Inter" panose="020B0502030000000004" pitchFamily="34" charset="0"/>
                <a:ea typeface="Inter" panose="020B0502030000000004" pitchFamily="34" charset="0"/>
                <a:cs typeface="Inter"/>
              </a:rPr>
              <a:t>-</a:t>
            </a:r>
            <a:r>
              <a:rPr lang="en-US" sz="1100" u="sng" dirty="0">
                <a:uFill>
                  <a:solidFill>
                    <a:srgbClr val="205E9E"/>
                  </a:solidFill>
                </a:uFill>
                <a:latin typeface="Inter" panose="020B0502030000000004" pitchFamily="34" charset="0"/>
                <a:ea typeface="Inter" panose="020B0502030000000004" pitchFamily="34" charset="0"/>
                <a:cs typeface="Inter"/>
              </a:rPr>
              <a:t>clinical-guidelines-</a:t>
            </a:r>
            <a:r>
              <a:rPr lang="en-US" sz="1100" u="sng" spc="-10" dirty="0">
                <a:uFill>
                  <a:solidFill>
                    <a:srgbClr val="205E9E"/>
                  </a:solidFill>
                </a:uFill>
                <a:latin typeface="Inter" panose="020B0502030000000004" pitchFamily="34" charset="0"/>
                <a:ea typeface="Inter" panose="020B0502030000000004" pitchFamily="34" charset="0"/>
                <a:cs typeface="Inter"/>
              </a:rPr>
              <a:t>adult-</a:t>
            </a:r>
            <a:r>
              <a:rPr lang="en-US" sz="1100" u="sng" dirty="0">
                <a:uFill>
                  <a:solidFill>
                    <a:srgbClr val="205E9E"/>
                  </a:solidFill>
                </a:uFill>
                <a:latin typeface="Inter" panose="020B0502030000000004" pitchFamily="34" charset="0"/>
                <a:ea typeface="Inter" panose="020B0502030000000004" pitchFamily="34" charset="0"/>
                <a:cs typeface="Inter"/>
              </a:rPr>
              <a:t>and-</a:t>
            </a:r>
            <a:r>
              <a:rPr lang="en-US" sz="1100" u="sng" spc="-10" dirty="0">
                <a:uFill>
                  <a:solidFill>
                    <a:srgbClr val="205E9E"/>
                  </a:solidFill>
                </a:uFill>
                <a:latin typeface="Inter" panose="020B0502030000000004" pitchFamily="34" charset="0"/>
                <a:ea typeface="Inter" panose="020B0502030000000004" pitchFamily="34" charset="0"/>
                <a:cs typeface="Inter"/>
              </a:rPr>
              <a:t>adolescent-</a:t>
            </a:r>
            <a:r>
              <a:rPr lang="en-US" sz="1100" dirty="0">
                <a:latin typeface="Inter" panose="020B0502030000000004" pitchFamily="34" charset="0"/>
                <a:ea typeface="Inter" panose="020B0502030000000004" pitchFamily="34" charset="0"/>
                <a:cs typeface="Inter"/>
              </a:rPr>
              <a:t> </a:t>
            </a:r>
            <a:r>
              <a:rPr lang="en-US" sz="1100" u="sng" dirty="0">
                <a:uFill>
                  <a:solidFill>
                    <a:srgbClr val="205E9E"/>
                  </a:solidFill>
                </a:uFill>
                <a:latin typeface="Inter" panose="020B0502030000000004" pitchFamily="34" charset="0"/>
                <a:ea typeface="Inter" panose="020B0502030000000004" pitchFamily="34" charset="0"/>
                <a:cs typeface="Inter"/>
              </a:rPr>
              <a:t>opportunistic-</a:t>
            </a:r>
            <a:r>
              <a:rPr lang="en-US" sz="1100" u="sng" spc="-10" dirty="0">
                <a:uFill>
                  <a:solidFill>
                    <a:srgbClr val="205E9E"/>
                  </a:solidFill>
                </a:uFill>
                <a:latin typeface="Inter" panose="020B0502030000000004" pitchFamily="34" charset="0"/>
                <a:ea typeface="Inter" panose="020B0502030000000004" pitchFamily="34" charset="0"/>
                <a:cs typeface="Inter"/>
              </a:rPr>
              <a:t>infections/human-</a:t>
            </a:r>
            <a:r>
              <a:rPr lang="en-US" sz="1100" u="sng" spc="-25" dirty="0">
                <a:uFill>
                  <a:solidFill>
                    <a:srgbClr val="205E9E"/>
                  </a:solidFill>
                </a:uFill>
                <a:latin typeface="Inter" panose="020B0502030000000004" pitchFamily="34" charset="0"/>
                <a:ea typeface="Inter" panose="020B0502030000000004" pitchFamily="34" charset="0"/>
                <a:cs typeface="Inter"/>
              </a:rPr>
              <a:t>0</a:t>
            </a:r>
            <a:r>
              <a:rPr lang="en-US" sz="1100" spc="-25" dirty="0">
                <a:latin typeface="Inter" panose="020B0502030000000004" pitchFamily="34" charset="0"/>
                <a:ea typeface="Inter" panose="020B0502030000000004" pitchFamily="34" charset="0"/>
                <a:cs typeface="Inter"/>
              </a:rPr>
              <a:t>.</a:t>
            </a:r>
            <a:endParaRPr lang="en-US" sz="1100" dirty="0">
              <a:latin typeface="Inter" panose="020B0502030000000004" pitchFamily="34" charset="0"/>
              <a:ea typeface="Inter" panose="020B05020300000000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Inter" panose="020B0502030000000004" pitchFamily="34" charset="0"/>
                <a:ea typeface="Inter" panose="020B0502030000000004" pitchFamily="34" charset="0"/>
                <a:cs typeface="Inter"/>
              </a:rPr>
              <a:t>Ranjit</a:t>
            </a:r>
            <a:r>
              <a:rPr lang="en-US" sz="1100" spc="-2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S,</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Kumar</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Recent</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advances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cancer</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outcomes</a:t>
            </a:r>
            <a:r>
              <a:rPr lang="en-US" sz="1100" spc="-1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in</a:t>
            </a:r>
            <a:r>
              <a:rPr lang="en-US" sz="1100" spc="-15"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HIV-</a:t>
            </a:r>
            <a:r>
              <a:rPr lang="en-US" sz="1100" dirty="0">
                <a:latin typeface="Inter" panose="020B0502030000000004" pitchFamily="34" charset="0"/>
                <a:ea typeface="Inter" panose="020B0502030000000004" pitchFamily="34" charset="0"/>
                <a:cs typeface="Inter"/>
              </a:rPr>
              <a:t>positive</a:t>
            </a:r>
            <a:r>
              <a:rPr lang="en-US" sz="1100" spc="-3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smokers.</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F1000Res.</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2018</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Jun</a:t>
            </a:r>
            <a:r>
              <a:rPr lang="en-US" sz="1100" spc="-20"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11;7:F1000</a:t>
            </a:r>
            <a:r>
              <a:rPr lang="en-US" sz="1100" spc="-15" dirty="0">
                <a:latin typeface="Inter" panose="020B0502030000000004" pitchFamily="34" charset="0"/>
                <a:ea typeface="Inter" panose="020B0502030000000004" pitchFamily="34" charset="0"/>
                <a:cs typeface="Inter"/>
              </a:rPr>
              <a:t> </a:t>
            </a:r>
            <a:r>
              <a:rPr lang="en-US" sz="1100" dirty="0">
                <a:latin typeface="Inter" panose="020B0502030000000004" pitchFamily="34" charset="0"/>
                <a:ea typeface="Inter" panose="020B0502030000000004" pitchFamily="34" charset="0"/>
                <a:cs typeface="Inter"/>
              </a:rPr>
              <a:t>Faculty</a:t>
            </a:r>
            <a:r>
              <a:rPr lang="en-US" sz="1100" spc="-10" dirty="0">
                <a:latin typeface="Inter" panose="020B0502030000000004" pitchFamily="34" charset="0"/>
                <a:ea typeface="Inter" panose="020B0502030000000004" pitchFamily="34" charset="0"/>
                <a:cs typeface="Inter"/>
              </a:rPr>
              <a:t> </a:t>
            </a:r>
            <a:r>
              <a:rPr lang="en-US" sz="1100" spc="-20" dirty="0">
                <a:latin typeface="Inter" panose="020B0502030000000004" pitchFamily="34" charset="0"/>
                <a:ea typeface="Inter" panose="020B0502030000000004" pitchFamily="34" charset="0"/>
                <a:cs typeface="Inter"/>
              </a:rPr>
              <a:t>Rev-718.</a:t>
            </a:r>
            <a:r>
              <a:rPr lang="en-US" sz="1100" dirty="0">
                <a:latin typeface="Inter" panose="020B0502030000000004" pitchFamily="34" charset="0"/>
                <a:ea typeface="Inter" panose="020B0502030000000004" pitchFamily="34" charset="0"/>
                <a:cs typeface="Inter"/>
              </a:rPr>
              <a:t> </a:t>
            </a:r>
            <a:r>
              <a:rPr lang="en-US" sz="1100" dirty="0" err="1">
                <a:latin typeface="Inter" panose="020B0502030000000004" pitchFamily="34" charset="0"/>
                <a:ea typeface="Inter" panose="020B0502030000000004" pitchFamily="34" charset="0"/>
                <a:cs typeface="Inter"/>
              </a:rPr>
              <a:t>doi</a:t>
            </a:r>
            <a:r>
              <a:rPr lang="en-US" sz="1100" dirty="0">
                <a:latin typeface="Inter" panose="020B0502030000000004" pitchFamily="34" charset="0"/>
                <a:ea typeface="Inter" panose="020B0502030000000004" pitchFamily="34" charset="0"/>
                <a:cs typeface="Inter"/>
              </a:rPr>
              <a:t>: </a:t>
            </a:r>
            <a:r>
              <a:rPr lang="en-US" sz="1100" spc="-10" dirty="0">
                <a:latin typeface="Inter" panose="020B0502030000000004" pitchFamily="34" charset="0"/>
                <a:ea typeface="Inter" panose="020B0502030000000004" pitchFamily="34" charset="0"/>
                <a:cs typeface="Inter"/>
              </a:rPr>
              <a:t>10.12688/f1000research.12068.1.</a:t>
            </a:r>
            <a:endParaRPr lang="en-US" sz="1100" dirty="0">
              <a:latin typeface="Inter" panose="020B0502030000000004" pitchFamily="34" charset="0"/>
              <a:ea typeface="Inter" panose="020B0502030000000004" pitchFamily="34" charset="0"/>
              <a:cs typeface="Inter"/>
            </a:endParaRPr>
          </a:p>
          <a:p>
            <a:endParaRPr lang="en-US" dirty="0"/>
          </a:p>
        </p:txBody>
      </p:sp>
      <p:sp>
        <p:nvSpPr>
          <p:cNvPr id="4" name="Slide Number Placeholder 3"/>
          <p:cNvSpPr>
            <a:spLocks noGrp="1"/>
          </p:cNvSpPr>
          <p:nvPr>
            <p:ph type="sldNum" sz="quarter" idx="5"/>
          </p:nvPr>
        </p:nvSpPr>
        <p:spPr/>
        <p:txBody>
          <a:bodyPr/>
          <a:lstStyle/>
          <a:p>
            <a:fld id="{9FEF0F8D-68FA-453D-B19F-80F1A4916D70}" type="slidenum">
              <a:rPr lang="en-US" smtClean="0"/>
              <a:t>9</a:t>
            </a:fld>
            <a:endParaRPr lang="en-US"/>
          </a:p>
        </p:txBody>
      </p:sp>
    </p:spTree>
    <p:extLst>
      <p:ext uri="{BB962C8B-B14F-4D97-AF65-F5344CB8AC3E}">
        <p14:creationId xmlns:p14="http://schemas.microsoft.com/office/powerpoint/2010/main" val="2297211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854" y="2209800"/>
            <a:ext cx="8647034"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9145" y="3667798"/>
            <a:ext cx="6957016"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9145" y="4170960"/>
            <a:ext cx="6957016"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p:nvPicPr>
        <p:blipFill>
          <a:blip r:embed="rId2">
            <a:alphaModFix amt="12000"/>
          </a:blip>
          <a:stretch>
            <a:fillRect/>
          </a:stretch>
        </p:blipFill>
        <p:spPr>
          <a:xfrm>
            <a:off x="273730" y="0"/>
            <a:ext cx="1262984"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p:nvSpPr>
        <p:spPr>
          <a:xfrm>
            <a:off x="3037662" y="3322458"/>
            <a:ext cx="8534401"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12" name="Logo">
            <a:extLst>
              <a:ext uri="{FF2B5EF4-FFF2-40B4-BE49-F238E27FC236}">
                <a16:creationId xmlns:a16="http://schemas.microsoft.com/office/drawing/2014/main" id="{DB5E6135-B7B2-A14E-B9DE-D3DD2E24D445}"/>
              </a:ext>
            </a:extLst>
          </p:cNvPr>
          <p:cNvPicPr>
            <a:picLocks noChangeAspect="1"/>
          </p:cNvPicPr>
          <p:nvPr/>
        </p:nvPicPr>
        <p:blipFill>
          <a:blip r:embed="rId3"/>
          <a:stretch>
            <a:fillRect/>
          </a:stretch>
        </p:blipFill>
        <p:spPr>
          <a:xfrm>
            <a:off x="8793833" y="5408699"/>
            <a:ext cx="2840759" cy="1075582"/>
          </a:xfrm>
          <a:prstGeom prst="rect">
            <a:avLst/>
          </a:prstGeom>
        </p:spPr>
      </p:pic>
    </p:spTree>
    <p:extLst>
      <p:ext uri="{BB962C8B-B14F-4D97-AF65-F5344CB8AC3E}">
        <p14:creationId xmlns:p14="http://schemas.microsoft.com/office/powerpoint/2010/main" val="73267217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45792"/>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032252"/>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September 5, 2023</a:t>
            </a:fld>
            <a:endParaRPr lang="en-US" dirty="0"/>
          </a:p>
        </p:txBody>
      </p:sp>
    </p:spTree>
    <p:extLst>
      <p:ext uri="{BB962C8B-B14F-4D97-AF65-F5344CB8AC3E}">
        <p14:creationId xmlns:p14="http://schemas.microsoft.com/office/powerpoint/2010/main" val="22369858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3048000" y="2857500"/>
            <a:ext cx="853440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799"/>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6096333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884" y="2691240"/>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25347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6694859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888" y="2691240"/>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7616846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September 5, 2023</a:t>
            </a:fld>
            <a:endParaRPr lang="en-US" dirty="0"/>
          </a:p>
        </p:txBody>
      </p:sp>
    </p:spTree>
    <p:extLst>
      <p:ext uri="{BB962C8B-B14F-4D97-AF65-F5344CB8AC3E}">
        <p14:creationId xmlns:p14="http://schemas.microsoft.com/office/powerpoint/2010/main" val="50441813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91992729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141308"/>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141308"/>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18124323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29370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29370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287060"/>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5288617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29370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29370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28997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298549"/>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233649471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EB62-93AF-C9C1-E617-4D694BB3F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04D48-DF01-15AB-F4C7-64ED37D182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989E35-D911-AF9A-78B6-12A6D52D6E77}"/>
              </a:ext>
            </a:extLst>
          </p:cNvPr>
          <p:cNvSpPr>
            <a:spLocks noGrp="1"/>
          </p:cNvSpPr>
          <p:nvPr>
            <p:ph type="dt" sz="half" idx="10"/>
          </p:nvPr>
        </p:nvSpPr>
        <p:spPr/>
        <p:txBody>
          <a:bodyPr/>
          <a:lstStyle/>
          <a:p>
            <a:fld id="{6E7D71B9-9E55-4089-9F3D-C1C8D3C9DB74}" type="datetimeFigureOut">
              <a:rPr lang="en-US" smtClean="0"/>
              <a:t>9/5/2023</a:t>
            </a:fld>
            <a:endParaRPr lang="en-US"/>
          </a:p>
        </p:txBody>
      </p:sp>
      <p:sp>
        <p:nvSpPr>
          <p:cNvPr id="5" name="Footer Placeholder 4">
            <a:extLst>
              <a:ext uri="{FF2B5EF4-FFF2-40B4-BE49-F238E27FC236}">
                <a16:creationId xmlns:a16="http://schemas.microsoft.com/office/drawing/2014/main" id="{A01553A7-F567-2E86-A661-9BB61FCD0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7AFE4-6C50-2A88-DA31-22C2C07DE701}"/>
              </a:ext>
            </a:extLst>
          </p:cNvPr>
          <p:cNvSpPr>
            <a:spLocks noGrp="1"/>
          </p:cNvSpPr>
          <p:nvPr>
            <p:ph type="sldNum" sz="quarter" idx="12"/>
          </p:nvPr>
        </p:nvSpPr>
        <p:spPr/>
        <p:txBody>
          <a:bodyPr/>
          <a:lstStyle/>
          <a:p>
            <a:fld id="{11B212B2-8396-4926-8E81-D572DFD34DE5}" type="slidenum">
              <a:rPr lang="en-US" smtClean="0"/>
              <a:t>‹#›</a:t>
            </a:fld>
            <a:endParaRPr lang="en-US"/>
          </a:p>
        </p:txBody>
      </p:sp>
    </p:spTree>
    <p:extLst>
      <p:ext uri="{BB962C8B-B14F-4D97-AF65-F5344CB8AC3E}">
        <p14:creationId xmlns:p14="http://schemas.microsoft.com/office/powerpoint/2010/main" val="378294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141308"/>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143126"/>
            <a:ext cx="5043213" cy="2987675"/>
          </a:xfrm>
          <a:prstGeom prst="rect">
            <a:avLst/>
          </a:prstGeom>
        </p:spPr>
        <p:txBody>
          <a:bodyPr anchor="ctr"/>
          <a:lstStyle>
            <a:lvl1pPr algn="ctr">
              <a:defRPr sz="1400"/>
            </a:lvl1pPr>
          </a:lstStyle>
          <a:p>
            <a:r>
              <a:rPr lang="en-US"/>
              <a:t>Click icon to add picture</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339871406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r>
              <a:rPr lang="en-US"/>
              <a:t>Click icon to add picture</a:t>
            </a:r>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451038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5484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2" y="2141308"/>
            <a:ext cx="9605131"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spTree>
    <p:extLst>
      <p:ext uri="{BB962C8B-B14F-4D97-AF65-F5344CB8AC3E}">
        <p14:creationId xmlns:p14="http://schemas.microsoft.com/office/powerpoint/2010/main" val="5184453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EFA4-F3D9-E2A6-260F-E4F412A25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7D50E2-943E-DE38-8E54-0348F5362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75E8A-C0CA-6885-9879-5A2BF9B5A563}"/>
              </a:ext>
            </a:extLst>
          </p:cNvPr>
          <p:cNvSpPr>
            <a:spLocks noGrp="1"/>
          </p:cNvSpPr>
          <p:nvPr>
            <p:ph type="dt" sz="half" idx="10"/>
          </p:nvPr>
        </p:nvSpPr>
        <p:spPr/>
        <p:txBody>
          <a:bodyPr/>
          <a:lstStyle/>
          <a:p>
            <a:fld id="{6E7D71B9-9E55-4089-9F3D-C1C8D3C9DB74}" type="datetimeFigureOut">
              <a:rPr lang="en-US" smtClean="0"/>
              <a:t>9/5/2023</a:t>
            </a:fld>
            <a:endParaRPr lang="en-US"/>
          </a:p>
        </p:txBody>
      </p:sp>
      <p:sp>
        <p:nvSpPr>
          <p:cNvPr id="5" name="Footer Placeholder 4">
            <a:extLst>
              <a:ext uri="{FF2B5EF4-FFF2-40B4-BE49-F238E27FC236}">
                <a16:creationId xmlns:a16="http://schemas.microsoft.com/office/drawing/2014/main" id="{D5D2FBB6-75F0-35A2-0920-77D23D08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0F1C9-0A74-6B5F-BE9F-B56F20BD541D}"/>
              </a:ext>
            </a:extLst>
          </p:cNvPr>
          <p:cNvSpPr>
            <a:spLocks noGrp="1"/>
          </p:cNvSpPr>
          <p:nvPr>
            <p:ph type="sldNum" sz="quarter" idx="12"/>
          </p:nvPr>
        </p:nvSpPr>
        <p:spPr/>
        <p:txBody>
          <a:bodyPr/>
          <a:lstStyle/>
          <a:p>
            <a:fld id="{11B212B2-8396-4926-8E81-D572DFD34DE5}" type="slidenum">
              <a:rPr lang="en-US" smtClean="0"/>
              <a:t>‹#›</a:t>
            </a:fld>
            <a:endParaRPr lang="en-US"/>
          </a:p>
        </p:txBody>
      </p:sp>
    </p:spTree>
    <p:extLst>
      <p:ext uri="{BB962C8B-B14F-4D97-AF65-F5344CB8AC3E}">
        <p14:creationId xmlns:p14="http://schemas.microsoft.com/office/powerpoint/2010/main" val="286182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202374"/>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4051" y="2141308"/>
            <a:ext cx="9617437"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September 5, 2023</a:t>
            </a:fld>
            <a:endParaRPr lang="en-US" dirty="0"/>
          </a:p>
        </p:txBody>
      </p:sp>
    </p:spTree>
    <p:extLst>
      <p:ext uri="{BB962C8B-B14F-4D97-AF65-F5344CB8AC3E}">
        <p14:creationId xmlns:p14="http://schemas.microsoft.com/office/powerpoint/2010/main" val="20249215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62570"/>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4051" y="2049030"/>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6605" y="2049029"/>
            <a:ext cx="5172786"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September 5, 2023</a:t>
            </a:fld>
            <a:endParaRPr lang="en-US" dirty="0"/>
          </a:p>
        </p:txBody>
      </p:sp>
    </p:spTree>
    <p:extLst>
      <p:ext uri="{BB962C8B-B14F-4D97-AF65-F5344CB8AC3E}">
        <p14:creationId xmlns:p14="http://schemas.microsoft.com/office/powerpoint/2010/main" val="21802813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37403"/>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459"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8855" y="2085597"/>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4250" y="2078952"/>
            <a:ext cx="3444653"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September 5, 2023</a:t>
            </a:fld>
            <a:endParaRPr lang="en-US" dirty="0"/>
          </a:p>
        </p:txBody>
      </p:sp>
    </p:spTree>
    <p:extLst>
      <p:ext uri="{BB962C8B-B14F-4D97-AF65-F5344CB8AC3E}">
        <p14:creationId xmlns:p14="http://schemas.microsoft.com/office/powerpoint/2010/main" val="136701278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70959"/>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459" y="205204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7871" y="2052042"/>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284" y="2048314"/>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6696" y="2056886"/>
            <a:ext cx="2743915"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September 5, 2023</a:t>
            </a:fld>
            <a:endParaRPr lang="en-US" dirty="0"/>
          </a:p>
        </p:txBody>
      </p:sp>
    </p:spTree>
    <p:extLst>
      <p:ext uri="{BB962C8B-B14F-4D97-AF65-F5344CB8AC3E}">
        <p14:creationId xmlns:p14="http://schemas.microsoft.com/office/powerpoint/2010/main" val="185278727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460" y="1154181"/>
            <a:ext cx="10515163" cy="648915"/>
          </a:xfrm>
          <a:prstGeom prst="rect">
            <a:avLst/>
          </a:prstGeom>
        </p:spPr>
        <p:txBody>
          <a:bodyPr vert="horz" lIns="91440" tIns="45720" rIns="91440" bIns="45720" rtlCol="0" anchor="t">
            <a:normAutofit/>
          </a:bodyPr>
          <a:lstStyle>
            <a:lvl1pPr>
              <a:defRPr sz="3200"/>
            </a:lvl1pPr>
          </a:lstStyle>
          <a:p>
            <a:r>
              <a:rPr lang="en-US"/>
              <a:t>Click to edit Master title style</a:t>
            </a:r>
            <a:endParaRPr lang="en-US" dirty="0"/>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4052" y="2040641"/>
            <a:ext cx="5249959"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6001" y="2042458"/>
            <a:ext cx="5043213" cy="2987675"/>
          </a:xfrm>
          <a:prstGeom prst="rect">
            <a:avLst/>
          </a:prstGeom>
        </p:spPr>
        <p:txBody>
          <a:bodyPr anchor="ctr"/>
          <a:lstStyle>
            <a:lvl1pPr algn="ctr">
              <a:defRPr sz="1400"/>
            </a:lvl1pPr>
          </a:lstStyle>
          <a:p>
            <a:r>
              <a:rPr lang="en-US"/>
              <a:t>Click icon to add picture</a:t>
            </a:r>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September 5, 2023</a:t>
            </a:fld>
            <a:endParaRPr lang="en-US" dirty="0"/>
          </a:p>
        </p:txBody>
      </p:sp>
    </p:spTree>
    <p:extLst>
      <p:ext uri="{BB962C8B-B14F-4D97-AF65-F5344CB8AC3E}">
        <p14:creationId xmlns:p14="http://schemas.microsoft.com/office/powerpoint/2010/main" val="1317251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460" y="1371601"/>
            <a:ext cx="10941633" cy="4246879"/>
          </a:xfrm>
          <a:prstGeom prst="rect">
            <a:avLst/>
          </a:prstGeom>
        </p:spPr>
        <p:txBody>
          <a:bodyPr anchor="ctr"/>
          <a:lstStyle>
            <a:lvl1pPr algn="ctr">
              <a:defRPr sz="1400"/>
            </a:lvl1pPr>
          </a:lstStyle>
          <a:p>
            <a:r>
              <a:rPr lang="en-US"/>
              <a:t>Click icon to add picture</a:t>
            </a:r>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September 5, 2023</a:t>
            </a:fld>
            <a:endParaRPr lang="en-US" dirty="0"/>
          </a:p>
        </p:txBody>
      </p:sp>
    </p:spTree>
    <p:extLst>
      <p:ext uri="{BB962C8B-B14F-4D97-AF65-F5344CB8AC3E}">
        <p14:creationId xmlns:p14="http://schemas.microsoft.com/office/powerpoint/2010/main" val="27816629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22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fade/>
  </p:transition>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136035"/>
            <a:ext cx="10797792" cy="648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September 5, 2023</a:t>
            </a:fld>
            <a:endParaRPr lang="en-US" dirty="0"/>
          </a:p>
        </p:txBody>
      </p:sp>
      <p:pic>
        <p:nvPicPr>
          <p:cNvPr id="11" name="AETC Program Logo">
            <a:extLst>
              <a:ext uri="{FF2B5EF4-FFF2-40B4-BE49-F238E27FC236}">
                <a16:creationId xmlns:a16="http://schemas.microsoft.com/office/drawing/2014/main" id="{E62AFF81-4850-054E-9003-6AB809022F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78406" y="5889998"/>
            <a:ext cx="1692075" cy="648915"/>
          </a:xfrm>
          <a:prstGeom prst="rect">
            <a:avLst/>
          </a:prstGeom>
        </p:spPr>
      </p:pic>
    </p:spTree>
    <p:extLst>
      <p:ext uri="{BB962C8B-B14F-4D97-AF65-F5344CB8AC3E}">
        <p14:creationId xmlns:p14="http://schemas.microsoft.com/office/powerpoint/2010/main" val="37640746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86" r:id="rId8"/>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06" y="2691240"/>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p:nvPicPr>
        <p:blipFill>
          <a:blip r:embed="rId3">
            <a:alphaModFix amt="12000"/>
          </a:blip>
          <a:stretch>
            <a:fillRect/>
          </a:stretch>
        </p:blipFill>
        <p:spPr>
          <a:xfrm>
            <a:off x="273730" y="0"/>
            <a:ext cx="1262984" cy="6858000"/>
          </a:xfrm>
          <a:prstGeom prst="rect">
            <a:avLst/>
          </a:prstGeom>
        </p:spPr>
      </p:pic>
      <p:pic>
        <p:nvPicPr>
          <p:cNvPr id="5" name="logo">
            <a:extLst>
              <a:ext uri="{FF2B5EF4-FFF2-40B4-BE49-F238E27FC236}">
                <a16:creationId xmlns:a16="http://schemas.microsoft.com/office/drawing/2014/main" id="{DD53E38E-318E-524B-81AE-9CA36A026174}"/>
              </a:ext>
            </a:extLst>
          </p:cNvPr>
          <p:cNvPicPr>
            <a:picLocks noChangeAspect="1"/>
          </p:cNvPicPr>
          <p:nvPr/>
        </p:nvPicPr>
        <p:blipFill>
          <a:blip r:embed="rId4"/>
          <a:stretch>
            <a:fillRect/>
          </a:stretch>
        </p:blipFill>
        <p:spPr>
          <a:xfrm>
            <a:off x="10070549" y="5880758"/>
            <a:ext cx="1713873" cy="648915"/>
          </a:xfrm>
          <a:prstGeom prst="rect">
            <a:avLst/>
          </a:prstGeom>
        </p:spPr>
      </p:pic>
    </p:spTree>
    <p:extLst>
      <p:ext uri="{BB962C8B-B14F-4D97-AF65-F5344CB8AC3E}">
        <p14:creationId xmlns:p14="http://schemas.microsoft.com/office/powerpoint/2010/main" val="1130187001"/>
      </p:ext>
    </p:extLst>
  </p:cSld>
  <p:clrMap bg1="lt1" tx1="dk1" bg2="lt2" tx2="dk2" accent1="accent1" accent2="accent2" accent3="accent3" accent4="accent4" accent5="accent5" accent6="accent6" hlink="hlink" folHlink="folHlink"/>
  <p:sldLayoutIdLst>
    <p:sldLayoutId id="2147483673"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8121" y="2691246"/>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p:nvPicPr>
        <p:blipFill>
          <a:blip r:embed="rId3">
            <a:alphaModFix amt="12000"/>
          </a:blip>
          <a:stretch>
            <a:fillRect/>
          </a:stretch>
        </p:blipFill>
        <p:spPr>
          <a:xfrm>
            <a:off x="273730" y="0"/>
            <a:ext cx="1262984" cy="6858000"/>
          </a:xfrm>
          <a:prstGeom prst="rect">
            <a:avLst/>
          </a:prstGeom>
        </p:spPr>
      </p:pic>
      <p:pic>
        <p:nvPicPr>
          <p:cNvPr id="6" name="logo">
            <a:extLst>
              <a:ext uri="{FF2B5EF4-FFF2-40B4-BE49-F238E27FC236}">
                <a16:creationId xmlns:a16="http://schemas.microsoft.com/office/drawing/2014/main" id="{33808675-07B4-7144-9C60-2290227509B1}"/>
              </a:ext>
            </a:extLst>
          </p:cNvPr>
          <p:cNvPicPr>
            <a:picLocks noChangeAspect="1"/>
          </p:cNvPicPr>
          <p:nvPr/>
        </p:nvPicPr>
        <p:blipFill>
          <a:blip r:embed="rId4"/>
          <a:stretch>
            <a:fillRect/>
          </a:stretch>
        </p:blipFill>
        <p:spPr>
          <a:xfrm>
            <a:off x="10070549" y="5880758"/>
            <a:ext cx="1713873" cy="648915"/>
          </a:xfrm>
          <a:prstGeom prst="rect">
            <a:avLst/>
          </a:prstGeom>
        </p:spPr>
      </p:pic>
    </p:spTree>
    <p:extLst>
      <p:ext uri="{BB962C8B-B14F-4D97-AF65-F5344CB8AC3E}">
        <p14:creationId xmlns:p14="http://schemas.microsoft.com/office/powerpoint/2010/main" val="3085056178"/>
      </p:ext>
    </p:extLst>
  </p:cSld>
  <p:clrMap bg1="lt1" tx1="dk1" bg2="lt2" tx2="dk2" accent1="accent1" accent2="accent2" accent3="accent3" accent4="accent4" accent5="accent5" accent6="accent6" hlink="hlink" folHlink="folHlink"/>
  <p:sldLayoutIdLst>
    <p:sldLayoutId id="2147483675"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888" y="2691240"/>
            <a:ext cx="8534401" cy="11430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p:nvPicPr>
        <p:blipFill>
          <a:blip r:embed="rId4">
            <a:alphaModFix amt="26000"/>
          </a:blip>
          <a:stretch>
            <a:fillRect/>
          </a:stretch>
        </p:blipFill>
        <p:spPr>
          <a:xfrm>
            <a:off x="264849" y="0"/>
            <a:ext cx="1262984" cy="6858000"/>
          </a:xfrm>
          <a:prstGeom prst="rect">
            <a:avLst/>
          </a:prstGeom>
        </p:spPr>
      </p:pic>
      <p:pic>
        <p:nvPicPr>
          <p:cNvPr id="5" name="Logo">
            <a:extLst>
              <a:ext uri="{FF2B5EF4-FFF2-40B4-BE49-F238E27FC236}">
                <a16:creationId xmlns:a16="http://schemas.microsoft.com/office/drawing/2014/main" id="{716A6682-5DC1-6148-B383-3A6373074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8406" y="5889998"/>
            <a:ext cx="1692075" cy="648915"/>
          </a:xfrm>
          <a:prstGeom prst="rect">
            <a:avLst/>
          </a:prstGeom>
        </p:spPr>
      </p:pic>
    </p:spTree>
    <p:extLst>
      <p:ext uri="{BB962C8B-B14F-4D97-AF65-F5344CB8AC3E}">
        <p14:creationId xmlns:p14="http://schemas.microsoft.com/office/powerpoint/2010/main" val="2633004564"/>
      </p:ext>
    </p:extLst>
  </p:cSld>
  <p:clrMap bg1="lt1" tx1="dk1" bg2="lt2" tx2="dk2" accent1="accent1" accent2="accent2" accent3="accent3" accent4="accent4" accent5="accent5" accent6="accent6" hlink="hlink" folHlink="folHlink"/>
  <p:sldLayoutIdLst>
    <p:sldLayoutId id="2147483677" r:id="rId1"/>
    <p:sldLayoutId id="2147483687" r:id="rId2"/>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459" y="1387704"/>
            <a:ext cx="10797792" cy="64891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7" name="Top bar"/>
          <p:cNvSpPr/>
          <p:nvPr/>
        </p:nvSpPr>
        <p:spPr>
          <a:xfrm>
            <a:off x="1" y="1"/>
            <a:ext cx="12192000"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p:nvSpPr>
        <p:spPr>
          <a:xfrm>
            <a:off x="11616593" y="220765"/>
            <a:ext cx="30777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p:nvSpPr>
        <p:spPr>
          <a:xfrm>
            <a:off x="11568525" y="247655"/>
            <a:ext cx="403913"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459" y="6356351"/>
            <a:ext cx="27439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2023</a:t>
            </a:r>
            <a:endParaRPr lang="en-US" dirty="0"/>
          </a:p>
        </p:txBody>
      </p:sp>
      <p:pic>
        <p:nvPicPr>
          <p:cNvPr id="9" name="Picture 8">
            <a:extLst>
              <a:ext uri="{FF2B5EF4-FFF2-40B4-BE49-F238E27FC236}">
                <a16:creationId xmlns:a16="http://schemas.microsoft.com/office/drawing/2014/main" id="{2A299CBB-0A96-384D-8F83-D49F2DF8EA0E}"/>
              </a:ext>
            </a:extLst>
          </p:cNvPr>
          <p:cNvPicPr>
            <a:picLocks noChangeAspect="1"/>
          </p:cNvPicPr>
          <p:nvPr userDrawn="1"/>
        </p:nvPicPr>
        <p:blipFill>
          <a:blip r:embed="rId9"/>
          <a:stretch>
            <a:fillRect/>
          </a:stretch>
        </p:blipFill>
        <p:spPr>
          <a:xfrm>
            <a:off x="10800249" y="5978180"/>
            <a:ext cx="1029912" cy="668365"/>
          </a:xfrm>
          <a:prstGeom prst="rect">
            <a:avLst/>
          </a:prstGeom>
        </p:spPr>
      </p:pic>
    </p:spTree>
    <p:extLst>
      <p:ext uri="{BB962C8B-B14F-4D97-AF65-F5344CB8AC3E}">
        <p14:creationId xmlns:p14="http://schemas.microsoft.com/office/powerpoint/2010/main" val="39711523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ransition spd="slow">
    <p:fade/>
  </p:transition>
  <p:hf sldNum="0" hdr="0" ft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3_D5E7CD5C.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doi.org/10.1002/ijc.33185" TargetMode="External"/><Relationship Id="rId3" Type="http://schemas.openxmlformats.org/officeDocument/2006/relationships/hyperlink" Target="https://www.ncbi.nlm.nih.gov/pmc/articles/PMC7235508/" TargetMode="External"/><Relationship Id="rId7" Type="http://schemas.openxmlformats.org/officeDocument/2006/relationships/hyperlink" Target="https://anchorstudy.org/anal-cancer-risk-among-hiv-positive-%20men-and-wom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ncbi.nlm.nih.gov/pmc/articles/PMC8453103" TargetMode="External"/><Relationship Id="rId5" Type="http://schemas.openxmlformats.org/officeDocument/2006/relationships/hyperlink" Target="https://doi.org/10.1056/nejmoa0807252" TargetMode="External"/><Relationship Id="rId10" Type="http://schemas.openxmlformats.org/officeDocument/2006/relationships/hyperlink" Target="https://www.ncbi.nlm.nih.gov/books/NBK556472" TargetMode="External"/><Relationship Id="rId4" Type="http://schemas.openxmlformats.org/officeDocument/2006/relationships/hyperlink" Target="http://dx.doi.org/10.15585/mmwr.mm6946a1" TargetMode="External"/><Relationship Id="rId9" Type="http://schemas.openxmlformats.org/officeDocument/2006/relationships/hyperlink" Target="https://doi.org/10.1097%2FOLQ.0000000000000673"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016%2Fj.oraloncology.2014.09.011" TargetMode="External"/><Relationship Id="rId3" Type="http://schemas.openxmlformats.org/officeDocument/2006/relationships/hyperlink" Target="https://doi.org/10.1016/s2352-3018(22)00219-3" TargetMode="External"/><Relationship Id="rId7" Type="http://schemas.openxmlformats.org/officeDocument/2006/relationships/hyperlink" Target="https://doi.org/10.1097/qad.0000000000002962"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cancer.org/health-care-professionals/american-cancer-society-prevention-early-detection-guidelines/lung-%20cancer-screening-guidelines.html" TargetMode="External"/><Relationship Id="rId11" Type="http://schemas.openxmlformats.org/officeDocument/2006/relationships/hyperlink" Target="https://www.ahajournals.org/doi/10.1161/CIR.0000000000000695" TargetMode="External"/><Relationship Id="rId5" Type="http://schemas.openxmlformats.org/officeDocument/2006/relationships/hyperlink" Target="https://www.uspreventiveservicestaskforce.org/uspstf/recommendation/lung-cancer-screening" TargetMode="External"/><Relationship Id="rId10" Type="http://schemas.openxmlformats.org/officeDocument/2006/relationships/hyperlink" Target="https://pubmed.ncbi.nlm.nih.gov/29967196/" TargetMode="External"/><Relationship Id="rId4" Type="http://schemas.openxmlformats.org/officeDocument/2006/relationships/hyperlink" Target="https://doi.org/10.12688%2Ff1000research.12068.1" TargetMode="External"/><Relationship Id="rId9" Type="http://schemas.openxmlformats.org/officeDocument/2006/relationships/hyperlink" Target="https://doi.org/10.1922/cdh_00072kaczmarczyk08"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016/j.addbeh.2017.01.015" TargetMode="External"/><Relationship Id="rId3" Type="http://schemas.openxmlformats.org/officeDocument/2006/relationships/hyperlink" Target="https://pubmed.ncbi.nlm.nih.gov/29133354/" TargetMode="External"/><Relationship Id="rId7" Type="http://schemas.openxmlformats.org/officeDocument/2006/relationships/hyperlink" Target="https://www.thelancet.com/journals/lanhiv/article/PIIS2352-3018%2821%2900319-2/fulltext" TargetMode="External"/><Relationship Id="rId2" Type="http://schemas.openxmlformats.org/officeDocument/2006/relationships/hyperlink" Target="https://pubmed.ncbi.nlm.nih.gov/3042339/" TargetMode="External"/><Relationship Id="rId1" Type="http://schemas.openxmlformats.org/officeDocument/2006/relationships/slideLayout" Target="../slideLayouts/slideLayout5.xml"/><Relationship Id="rId6" Type="http://schemas.openxmlformats.org/officeDocument/2006/relationships/hyperlink" Target="https://health.gov/healthypeople/tools-action/browse-evidence-based-resources/physical-activity-guidelines-americans-2nd-edition" TargetMode="External"/><Relationship Id="rId5" Type="http://schemas.openxmlformats.org/officeDocument/2006/relationships/hyperlink" Target="https://doi.org/10.1093/cid/ciaa1391" TargetMode="External"/><Relationship Id="rId4" Type="http://schemas.openxmlformats.org/officeDocument/2006/relationships/hyperlink" Target="https://www.dietaryguidelines.gov/resources/2020-2025-dietary-guidelines-online-material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A0A1A368.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B_2A444796.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BDA4-FB9C-7F18-9898-D679B010CB36}"/>
              </a:ext>
            </a:extLst>
          </p:cNvPr>
          <p:cNvSpPr>
            <a:spLocks noGrp="1"/>
          </p:cNvSpPr>
          <p:nvPr>
            <p:ph type="ctrTitle"/>
          </p:nvPr>
        </p:nvSpPr>
        <p:spPr>
          <a:xfrm>
            <a:off x="2954853" y="2209800"/>
            <a:ext cx="9102279" cy="838200"/>
          </a:xfrm>
        </p:spPr>
        <p:txBody>
          <a:bodyPr/>
          <a:lstStyle/>
          <a:p>
            <a:br>
              <a:rPr lang="en-US" dirty="0"/>
            </a:br>
            <a:r>
              <a:rPr lang="en-US" dirty="0"/>
              <a:t>HIV Health Outcomes: </a:t>
            </a:r>
            <a:br>
              <a:rPr lang="en-US" dirty="0"/>
            </a:br>
            <a:r>
              <a:rPr lang="en-US" dirty="0"/>
              <a:t>Beyond Viral Suppression</a:t>
            </a:r>
          </a:p>
        </p:txBody>
      </p:sp>
      <p:sp>
        <p:nvSpPr>
          <p:cNvPr id="3" name="Subtitle 2">
            <a:extLst>
              <a:ext uri="{FF2B5EF4-FFF2-40B4-BE49-F238E27FC236}">
                <a16:creationId xmlns:a16="http://schemas.microsoft.com/office/drawing/2014/main" id="{F7460755-EC27-F222-FF5C-BF444E2A82D0}"/>
              </a:ext>
            </a:extLst>
          </p:cNvPr>
          <p:cNvSpPr>
            <a:spLocks noGrp="1"/>
          </p:cNvSpPr>
          <p:nvPr>
            <p:ph type="body" sz="quarter" idx="10"/>
          </p:nvPr>
        </p:nvSpPr>
        <p:spPr>
          <a:xfrm>
            <a:off x="2949145" y="3667798"/>
            <a:ext cx="8647034" cy="495641"/>
          </a:xfrm>
        </p:spPr>
        <p:txBody>
          <a:bodyPr/>
          <a:lstStyle/>
          <a:p>
            <a:r>
              <a:rPr lang="en-US" dirty="0"/>
              <a:t>Screening &amp; Risk Reduction for Common HIV Comorbidities</a:t>
            </a:r>
          </a:p>
        </p:txBody>
      </p:sp>
      <p:sp>
        <p:nvSpPr>
          <p:cNvPr id="7" name="Text Placeholder 6">
            <a:extLst>
              <a:ext uri="{FF2B5EF4-FFF2-40B4-BE49-F238E27FC236}">
                <a16:creationId xmlns:a16="http://schemas.microsoft.com/office/drawing/2014/main" id="{2EA783C9-E3A4-0D87-35D9-C7769FE88166}"/>
              </a:ext>
            </a:extLst>
          </p:cNvPr>
          <p:cNvSpPr>
            <a:spLocks noGrp="1"/>
          </p:cNvSpPr>
          <p:nvPr>
            <p:ph type="body" sz="quarter" idx="11"/>
          </p:nvPr>
        </p:nvSpPr>
        <p:spPr/>
        <p:txBody>
          <a:bodyPr/>
          <a:lstStyle/>
          <a:p>
            <a:r>
              <a:rPr lang="en-US" dirty="0"/>
              <a:t>July 2023</a:t>
            </a:r>
          </a:p>
        </p:txBody>
      </p:sp>
    </p:spTree>
    <p:extLst>
      <p:ext uri="{BB962C8B-B14F-4D97-AF65-F5344CB8AC3E}">
        <p14:creationId xmlns:p14="http://schemas.microsoft.com/office/powerpoint/2010/main" val="30448553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2318-F81B-48A1-7E7B-631984D6EAF8}"/>
              </a:ext>
            </a:extLst>
          </p:cNvPr>
          <p:cNvSpPr>
            <a:spLocks noGrp="1"/>
          </p:cNvSpPr>
          <p:nvPr>
            <p:ph type="title"/>
          </p:nvPr>
        </p:nvSpPr>
        <p:spPr/>
        <p:txBody>
          <a:bodyPr/>
          <a:lstStyle/>
          <a:p>
            <a:r>
              <a:rPr lang="en-US" dirty="0"/>
              <a:t>Cervical Cancer: Screening (ages 21-29 years)</a:t>
            </a:r>
          </a:p>
        </p:txBody>
      </p:sp>
      <p:sp>
        <p:nvSpPr>
          <p:cNvPr id="6" name="Text Placeholder 5">
            <a:extLst>
              <a:ext uri="{FF2B5EF4-FFF2-40B4-BE49-F238E27FC236}">
                <a16:creationId xmlns:a16="http://schemas.microsoft.com/office/drawing/2014/main" id="{67D5AA0A-4C3D-9DBC-56A5-23B02A5A6A52}"/>
              </a:ext>
            </a:extLst>
          </p:cNvPr>
          <p:cNvSpPr>
            <a:spLocks noGrp="1"/>
          </p:cNvSpPr>
          <p:nvPr>
            <p:ph type="body" sz="quarter" idx="11"/>
          </p:nvPr>
        </p:nvSpPr>
        <p:spPr>
          <a:xfrm>
            <a:off x="624051" y="2141308"/>
            <a:ext cx="9617437" cy="4716692"/>
          </a:xfrm>
        </p:spPr>
        <p:txBody>
          <a:bodyPr/>
          <a:lstStyle/>
          <a:p>
            <a:r>
              <a:rPr lang="en-US" dirty="0"/>
              <a:t>Persons with an intact uterine cervix aged 21-29 years: cervical Pap test at the time of initial HIV diagnosis </a:t>
            </a:r>
            <a:r>
              <a:rPr lang="en-US" sz="1800" dirty="0"/>
              <a:t>(HHS, 2021)</a:t>
            </a:r>
          </a:p>
          <a:p>
            <a:r>
              <a:rPr lang="en-US" dirty="0"/>
              <a:t>If the initial Pap result is normal, repeat every 12 months. </a:t>
            </a:r>
          </a:p>
          <a:p>
            <a:pPr lvl="1">
              <a:buFont typeface="System Font Regular"/>
              <a:buChar char="⁃"/>
            </a:pPr>
            <a:r>
              <a:rPr lang="en-US" dirty="0"/>
              <a:t>If the results of 3 consecutive annual Pap tests are normal, do follow-up Pap tests every 3 years</a:t>
            </a:r>
          </a:p>
          <a:p>
            <a:r>
              <a:rPr lang="en-US" dirty="0"/>
              <a:t>For abnormal Pap results of ASCUS or higher grade (LSIL or HSIL), refer for colposcopy</a:t>
            </a:r>
          </a:p>
          <a:p>
            <a:pPr marL="0" indent="0" defTabSz="914400">
              <a:spcBef>
                <a:spcPts val="600"/>
              </a:spcBef>
              <a:spcAft>
                <a:spcPts val="0"/>
              </a:spcAft>
              <a:buClrTx/>
              <a:buNone/>
              <a:defRPr/>
            </a:pPr>
            <a:r>
              <a:rPr lang="en-US" sz="1600" u="none" strike="noStrike" baseline="0" dirty="0">
                <a:solidFill>
                  <a:schemeClr val="tx1">
                    <a:lumMod val="90000"/>
                    <a:lumOff val="10000"/>
                  </a:schemeClr>
                </a:solidFill>
                <a:latin typeface="Arial" panose="020B0604020202020204" pitchFamily="34" charset="0"/>
              </a:rPr>
              <a:t>LSIL: low-grade intraepithelial lesion</a:t>
            </a:r>
          </a:p>
          <a:p>
            <a:pPr marL="0" indent="0" defTabSz="914400">
              <a:spcBef>
                <a:spcPts val="600"/>
              </a:spcBef>
              <a:spcAft>
                <a:spcPts val="0"/>
              </a:spcAft>
              <a:buClrTx/>
              <a:buNone/>
              <a:defRPr/>
            </a:pPr>
            <a:r>
              <a:rPr lang="en-US" sz="1600" u="none" strike="noStrike" baseline="0" dirty="0">
                <a:solidFill>
                  <a:schemeClr val="tx1">
                    <a:lumMod val="90000"/>
                    <a:lumOff val="10000"/>
                  </a:schemeClr>
                </a:solidFill>
                <a:latin typeface="Arial" panose="020B0604020202020204" pitchFamily="34" charset="0"/>
              </a:rPr>
              <a:t>HSIL: high-grade intraepithelial lesion </a:t>
            </a:r>
          </a:p>
          <a:p>
            <a:pPr marL="0" indent="0" defTabSz="914400">
              <a:spcBef>
                <a:spcPts val="600"/>
              </a:spcBef>
              <a:spcAft>
                <a:spcPts val="0"/>
              </a:spcAft>
              <a:buClrTx/>
              <a:buNone/>
              <a:defRPr/>
            </a:pPr>
            <a:r>
              <a:rPr lang="en-US" sz="1600" u="none" strike="noStrike" baseline="0" dirty="0">
                <a:solidFill>
                  <a:schemeClr val="tx1">
                    <a:lumMod val="90000"/>
                    <a:lumOff val="10000"/>
                  </a:schemeClr>
                </a:solidFill>
                <a:latin typeface="Arial" panose="020B0604020202020204" pitchFamily="34" charset="0"/>
              </a:rPr>
              <a:t>ASCUS: </a:t>
            </a:r>
            <a:r>
              <a:rPr lang="en-US" sz="1600" dirty="0">
                <a:solidFill>
                  <a:schemeClr val="tx1">
                    <a:lumMod val="90000"/>
                    <a:lumOff val="10000"/>
                  </a:schemeClr>
                </a:solidFill>
                <a:latin typeface="Arial" panose="020B0604020202020204" pitchFamily="34" charset="0"/>
              </a:rPr>
              <a:t>atypical squamous cells of undetermined significance</a:t>
            </a:r>
            <a:endParaRPr lang="en-US" sz="1100" dirty="0">
              <a:solidFill>
                <a:schemeClr val="tx1">
                  <a:lumMod val="90000"/>
                  <a:lumOff val="10000"/>
                </a:schemeClr>
              </a:solidFill>
              <a:latin typeface="Arial" panose="020B0604020202020204" pitchFamily="34" charset="0"/>
            </a:endParaRPr>
          </a:p>
          <a:p>
            <a:pPr marL="0" indent="0">
              <a:buNone/>
            </a:pPr>
            <a:endParaRPr lang="en-US" dirty="0"/>
          </a:p>
          <a:p>
            <a:endParaRPr lang="en-US" dirty="0"/>
          </a:p>
        </p:txBody>
      </p:sp>
      <p:sp>
        <p:nvSpPr>
          <p:cNvPr id="4" name="Date Placeholder 4">
            <a:extLst>
              <a:ext uri="{FF2B5EF4-FFF2-40B4-BE49-F238E27FC236}">
                <a16:creationId xmlns:a16="http://schemas.microsoft.com/office/drawing/2014/main" id="{AFA56327-FA81-B788-7901-2E9966E54307}"/>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246324173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2318-F81B-48A1-7E7B-631984D6EAF8}"/>
              </a:ext>
            </a:extLst>
          </p:cNvPr>
          <p:cNvSpPr>
            <a:spLocks noGrp="1"/>
          </p:cNvSpPr>
          <p:nvPr>
            <p:ph type="title"/>
          </p:nvPr>
        </p:nvSpPr>
        <p:spPr/>
        <p:txBody>
          <a:bodyPr/>
          <a:lstStyle/>
          <a:p>
            <a:r>
              <a:rPr lang="en-US" dirty="0"/>
              <a:t>Cervical Cancer: Screening – ages ≥30 years (1)</a:t>
            </a:r>
          </a:p>
        </p:txBody>
      </p:sp>
      <p:sp>
        <p:nvSpPr>
          <p:cNvPr id="4" name="Text Placeholder 3">
            <a:extLst>
              <a:ext uri="{FF2B5EF4-FFF2-40B4-BE49-F238E27FC236}">
                <a16:creationId xmlns:a16="http://schemas.microsoft.com/office/drawing/2014/main" id="{FC755738-4A46-5194-E829-0C4E93193787}"/>
              </a:ext>
            </a:extLst>
          </p:cNvPr>
          <p:cNvSpPr>
            <a:spLocks noGrp="1"/>
          </p:cNvSpPr>
          <p:nvPr>
            <p:ph type="body" sz="quarter" idx="11"/>
          </p:nvPr>
        </p:nvSpPr>
        <p:spPr/>
        <p:txBody>
          <a:bodyPr/>
          <a:lstStyle/>
          <a:p>
            <a:r>
              <a:rPr lang="en-US" dirty="0"/>
              <a:t>Cervical Pap test (with reflex HPV test if available) at the time of HIV diagnosis </a:t>
            </a:r>
            <a:r>
              <a:rPr lang="en-US" sz="1800" dirty="0"/>
              <a:t>(HHS, 2021)</a:t>
            </a:r>
          </a:p>
          <a:p>
            <a:r>
              <a:rPr lang="en-US" dirty="0"/>
              <a:t>Continue screening for the lifetime of the person</a:t>
            </a:r>
          </a:p>
          <a:p>
            <a:r>
              <a:rPr lang="en-US" b="1" dirty="0"/>
              <a:t>If only Pap testing is done</a:t>
            </a:r>
            <a:r>
              <a:rPr lang="en-US" dirty="0"/>
              <a:t>: </a:t>
            </a:r>
          </a:p>
          <a:p>
            <a:pPr lvl="1">
              <a:buFont typeface="System Font Regular"/>
              <a:buChar char="⁃"/>
            </a:pPr>
            <a:r>
              <a:rPr lang="en-US" dirty="0"/>
              <a:t>If the initial Pap result is normal, repeat every 12 months. </a:t>
            </a:r>
          </a:p>
          <a:p>
            <a:pPr lvl="2">
              <a:buFont typeface="System Font Regular"/>
              <a:buChar char="◦"/>
            </a:pPr>
            <a:r>
              <a:rPr lang="en-US" dirty="0"/>
              <a:t>If the results of 3 consecutive annual Pap tests are normal, do follow-up Pap tests every 3 years</a:t>
            </a:r>
          </a:p>
          <a:p>
            <a:endParaRPr lang="en-US" dirty="0"/>
          </a:p>
        </p:txBody>
      </p:sp>
      <p:sp>
        <p:nvSpPr>
          <p:cNvPr id="3" name="Date Placeholder 4">
            <a:extLst>
              <a:ext uri="{FF2B5EF4-FFF2-40B4-BE49-F238E27FC236}">
                <a16:creationId xmlns:a16="http://schemas.microsoft.com/office/drawing/2014/main" id="{40C02D1E-ABC8-B67F-4B2E-0C45EA03CE18}"/>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53235148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42318-F81B-48A1-7E7B-631984D6EAF8}"/>
              </a:ext>
            </a:extLst>
          </p:cNvPr>
          <p:cNvSpPr>
            <a:spLocks noGrp="1"/>
          </p:cNvSpPr>
          <p:nvPr>
            <p:ph type="title"/>
          </p:nvPr>
        </p:nvSpPr>
        <p:spPr/>
        <p:txBody>
          <a:bodyPr/>
          <a:lstStyle/>
          <a:p>
            <a:r>
              <a:rPr lang="en-US" dirty="0"/>
              <a:t>Cervical Cancer: Screening – ages ≥30 years (2)</a:t>
            </a:r>
          </a:p>
        </p:txBody>
      </p:sp>
      <p:sp>
        <p:nvSpPr>
          <p:cNvPr id="4" name="Text Placeholder 3">
            <a:extLst>
              <a:ext uri="{FF2B5EF4-FFF2-40B4-BE49-F238E27FC236}">
                <a16:creationId xmlns:a16="http://schemas.microsoft.com/office/drawing/2014/main" id="{FC755738-4A46-5194-E829-0C4E93193787}"/>
              </a:ext>
            </a:extLst>
          </p:cNvPr>
          <p:cNvSpPr>
            <a:spLocks noGrp="1"/>
          </p:cNvSpPr>
          <p:nvPr>
            <p:ph type="body" sz="quarter" idx="11"/>
          </p:nvPr>
        </p:nvSpPr>
        <p:spPr>
          <a:xfrm>
            <a:off x="624051" y="2141308"/>
            <a:ext cx="10744989" cy="2986087"/>
          </a:xfrm>
        </p:spPr>
        <p:txBody>
          <a:bodyPr/>
          <a:lstStyle/>
          <a:p>
            <a:pPr>
              <a:spcAft>
                <a:spcPts val="600"/>
              </a:spcAft>
            </a:pPr>
            <a:r>
              <a:rPr lang="en-US" b="1" dirty="0"/>
              <a:t>If Pap and HPV co-testing are done</a:t>
            </a:r>
            <a:r>
              <a:rPr lang="en-US" dirty="0"/>
              <a:t>: </a:t>
            </a:r>
            <a:r>
              <a:rPr lang="en-US" sz="1800" dirty="0"/>
              <a:t>(HHS, 2021)</a:t>
            </a:r>
          </a:p>
          <a:p>
            <a:pPr lvl="1">
              <a:buFont typeface="System Font Regular"/>
              <a:buChar char="⁃"/>
            </a:pPr>
            <a:r>
              <a:rPr lang="en-US" dirty="0"/>
              <a:t>If both test results are negative, repeat screening in 3 years</a:t>
            </a:r>
          </a:p>
          <a:p>
            <a:pPr lvl="1">
              <a:buFont typeface="System Font Regular"/>
              <a:buChar char="⁃"/>
            </a:pPr>
            <a:r>
              <a:rPr lang="en-US" dirty="0"/>
              <a:t>If normal Pap but positive HPV test, repeat co-testing in 1 year </a:t>
            </a:r>
          </a:p>
          <a:p>
            <a:pPr lvl="2">
              <a:spcAft>
                <a:spcPts val="0"/>
              </a:spcAft>
              <a:buFont typeface="System Font Regular"/>
              <a:buChar char="◦"/>
            </a:pPr>
            <a:r>
              <a:rPr lang="en-US" dirty="0"/>
              <a:t>If HPV 16 or 18 positive, refer for colposcopy</a:t>
            </a:r>
            <a:endParaRPr lang="en-US" sz="1800" dirty="0"/>
          </a:p>
          <a:p>
            <a:pPr>
              <a:spcAft>
                <a:spcPts val="600"/>
              </a:spcAft>
            </a:pPr>
            <a:r>
              <a:rPr lang="en-US" b="1" dirty="0"/>
              <a:t>Abnormal results:</a:t>
            </a:r>
          </a:p>
          <a:p>
            <a:pPr lvl="1">
              <a:buFont typeface="System Font Regular"/>
              <a:buChar char="⁃"/>
            </a:pPr>
            <a:r>
              <a:rPr lang="en-US" dirty="0"/>
              <a:t>If ≥ LSIL, or HPV test shows HPV 16 or 18, refer for colposcopy</a:t>
            </a:r>
          </a:p>
          <a:p>
            <a:pPr lvl="1">
              <a:buFont typeface="System Font Regular"/>
              <a:buChar char="⁃"/>
            </a:pPr>
            <a:r>
              <a:rPr lang="en-US" dirty="0"/>
              <a:t>If ASCUS without positive HPV, then repeat the Pap test alone in 6-12 months or do Pap test with HPV test in 12 months</a:t>
            </a:r>
          </a:p>
          <a:p>
            <a:pPr lvl="2">
              <a:buFont typeface="System Font Regular"/>
              <a:buChar char="◦"/>
            </a:pPr>
            <a:r>
              <a:rPr lang="en-US" dirty="0"/>
              <a:t>Refer for colposcopy if result is ≥ ASCUS</a:t>
            </a:r>
          </a:p>
          <a:p>
            <a:pPr marL="338328" lvl="1" indent="0">
              <a:buNone/>
            </a:pPr>
            <a:endParaRPr lang="en-US" sz="400" dirty="0"/>
          </a:p>
          <a:p>
            <a:pPr marL="1485900" lvl="4" indent="0" defTabSz="914400">
              <a:spcAft>
                <a:spcPts val="0"/>
              </a:spcAft>
              <a:buClrTx/>
              <a:buNone/>
              <a:defRPr/>
            </a:pPr>
            <a:r>
              <a:rPr lang="en-US" sz="1600" b="0" i="0" u="none" strike="noStrike" baseline="0" dirty="0">
                <a:solidFill>
                  <a:schemeClr val="tx1">
                    <a:lumMod val="75000"/>
                    <a:lumOff val="25000"/>
                  </a:schemeClr>
                </a:solidFill>
              </a:rPr>
              <a:t>LSIL: low-grade intraepithelial lesion</a:t>
            </a:r>
          </a:p>
          <a:p>
            <a:pPr marL="1485900" lvl="4" indent="0" defTabSz="914400">
              <a:spcAft>
                <a:spcPts val="0"/>
              </a:spcAft>
              <a:buClrTx/>
              <a:buNone/>
              <a:defRPr/>
            </a:pPr>
            <a:r>
              <a:rPr lang="en-US" sz="1600" b="0" i="0" u="none" strike="noStrike" baseline="0" dirty="0">
                <a:solidFill>
                  <a:schemeClr val="tx1">
                    <a:lumMod val="75000"/>
                    <a:lumOff val="25000"/>
                  </a:schemeClr>
                </a:solidFill>
                <a:cs typeface="Inter"/>
              </a:rPr>
              <a:t>ASCUS: </a:t>
            </a:r>
            <a:r>
              <a:rPr lang="en-US" sz="1600" dirty="0">
                <a:solidFill>
                  <a:schemeClr val="tx1">
                    <a:lumMod val="75000"/>
                    <a:lumOff val="25000"/>
                  </a:schemeClr>
                </a:solidFill>
              </a:rPr>
              <a:t>atypical squamous cells of undetermined significance</a:t>
            </a:r>
            <a:endParaRPr lang="en-US" sz="1100" dirty="0">
              <a:solidFill>
                <a:schemeClr val="tx1">
                  <a:lumMod val="75000"/>
                  <a:lumOff val="25000"/>
                </a:schemeClr>
              </a:solidFill>
              <a:cs typeface="Inter"/>
            </a:endParaRPr>
          </a:p>
          <a:p>
            <a:pPr marL="0" indent="0">
              <a:buNone/>
            </a:pPr>
            <a:endParaRPr lang="en-US" dirty="0"/>
          </a:p>
        </p:txBody>
      </p:sp>
    </p:spTree>
    <p:extLst>
      <p:ext uri="{BB962C8B-B14F-4D97-AF65-F5344CB8AC3E}">
        <p14:creationId xmlns:p14="http://schemas.microsoft.com/office/powerpoint/2010/main" val="3588738396"/>
      </p:ext>
    </p:extLst>
  </p:cSld>
  <p:clrMapOvr>
    <a:masterClrMapping/>
  </p:clrMapOvr>
  <p:transition spd="slow">
    <p:fade/>
  </p:transition>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D90ED-E363-0FCD-05C6-5FDB232B9A73}"/>
              </a:ext>
            </a:extLst>
          </p:cNvPr>
          <p:cNvSpPr>
            <a:spLocks noGrp="1"/>
          </p:cNvSpPr>
          <p:nvPr>
            <p:ph type="title"/>
          </p:nvPr>
        </p:nvSpPr>
        <p:spPr>
          <a:xfrm>
            <a:off x="623460" y="1183123"/>
            <a:ext cx="10515163" cy="648915"/>
          </a:xfrm>
        </p:spPr>
        <p:txBody>
          <a:bodyPr>
            <a:noAutofit/>
          </a:bodyPr>
          <a:lstStyle/>
          <a:p>
            <a:r>
              <a:rPr lang="en-US" dirty="0"/>
              <a:t>Dental—Oropharyngeal Cancers (OPC)</a:t>
            </a:r>
            <a:br>
              <a:rPr lang="en-US" dirty="0"/>
            </a:br>
            <a:endParaRPr lang="en-US" dirty="0"/>
          </a:p>
        </p:txBody>
      </p:sp>
      <p:sp>
        <p:nvSpPr>
          <p:cNvPr id="8" name="Text Placeholder 7">
            <a:extLst>
              <a:ext uri="{FF2B5EF4-FFF2-40B4-BE49-F238E27FC236}">
                <a16:creationId xmlns:a16="http://schemas.microsoft.com/office/drawing/2014/main" id="{607B5355-1D70-E72B-AB02-2605A4F97D61}"/>
              </a:ext>
            </a:extLst>
          </p:cNvPr>
          <p:cNvSpPr>
            <a:spLocks noGrp="1"/>
          </p:cNvSpPr>
          <p:nvPr>
            <p:ph type="body" sz="quarter" idx="14"/>
          </p:nvPr>
        </p:nvSpPr>
        <p:spPr/>
        <p:txBody>
          <a:bodyPr/>
          <a:lstStyle/>
          <a:p>
            <a:r>
              <a:rPr lang="en-US" sz="2400" b="1" dirty="0"/>
              <a:t>Prevalence</a:t>
            </a:r>
            <a:r>
              <a:rPr lang="en-US" b="1" dirty="0"/>
              <a:t>:</a:t>
            </a:r>
          </a:p>
          <a:p>
            <a:r>
              <a:rPr lang="en-US" dirty="0"/>
              <a:t>HPV-related and HPV-unrelated OPCs occur 3 times more frequently among PWH than in the general US population </a:t>
            </a:r>
            <a:r>
              <a:rPr lang="en-US" sz="1800" dirty="0"/>
              <a:t>(HHS, 2021; </a:t>
            </a:r>
            <a:r>
              <a:rPr lang="en-US" sz="1800" dirty="0" err="1"/>
              <a:t>Beachler</a:t>
            </a:r>
            <a:r>
              <a:rPr lang="en-US" sz="1800" dirty="0"/>
              <a:t>, 2014)</a:t>
            </a:r>
          </a:p>
          <a:p>
            <a:endParaRPr lang="en-US" dirty="0"/>
          </a:p>
        </p:txBody>
      </p:sp>
      <p:sp>
        <p:nvSpPr>
          <p:cNvPr id="7" name="Text Placeholder 6">
            <a:extLst>
              <a:ext uri="{FF2B5EF4-FFF2-40B4-BE49-F238E27FC236}">
                <a16:creationId xmlns:a16="http://schemas.microsoft.com/office/drawing/2014/main" id="{9212F253-8F29-C74D-A001-0C789574C3D6}"/>
              </a:ext>
            </a:extLst>
          </p:cNvPr>
          <p:cNvSpPr>
            <a:spLocks noGrp="1"/>
          </p:cNvSpPr>
          <p:nvPr>
            <p:ph type="body" sz="quarter" idx="13"/>
          </p:nvPr>
        </p:nvSpPr>
        <p:spPr>
          <a:xfrm>
            <a:off x="4068112" y="2085597"/>
            <a:ext cx="3444653" cy="2986087"/>
          </a:xfrm>
        </p:spPr>
        <p:txBody>
          <a:bodyPr/>
          <a:lstStyle/>
          <a:p>
            <a:r>
              <a:rPr lang="en-US" sz="2400" b="1" dirty="0"/>
              <a:t>Risk Reduction:</a:t>
            </a:r>
          </a:p>
          <a:p>
            <a:r>
              <a:rPr lang="en-US" dirty="0"/>
              <a:t>HPV vaccination if ≤26 years old </a:t>
            </a:r>
            <a:r>
              <a:rPr lang="en-US" sz="1800" dirty="0"/>
              <a:t>(HHS, 2021; </a:t>
            </a:r>
            <a:r>
              <a:rPr lang="en-US" sz="1800" dirty="0" err="1"/>
              <a:t>Kaczmarczyk</a:t>
            </a:r>
            <a:r>
              <a:rPr lang="en-US" sz="1800" dirty="0"/>
              <a:t>, 2022)</a:t>
            </a:r>
          </a:p>
          <a:p>
            <a:r>
              <a:rPr lang="en-US" dirty="0"/>
              <a:t>Shared decision-making for completing HPV vaccination of those 27-45 years old </a:t>
            </a:r>
            <a:r>
              <a:rPr lang="en-US" sz="1800" dirty="0"/>
              <a:t>(HHS, 2021)</a:t>
            </a:r>
          </a:p>
          <a:p>
            <a:r>
              <a:rPr lang="en-US" dirty="0"/>
              <a:t>Smoking cessation counseling, support, medications </a:t>
            </a:r>
            <a:r>
              <a:rPr lang="en-US" sz="1800" dirty="0"/>
              <a:t>(Ranjit, 2018)</a:t>
            </a:r>
          </a:p>
          <a:p>
            <a:endParaRPr lang="en-US" dirty="0"/>
          </a:p>
        </p:txBody>
      </p:sp>
      <p:sp>
        <p:nvSpPr>
          <p:cNvPr id="6" name="Text Placeholder 5">
            <a:extLst>
              <a:ext uri="{FF2B5EF4-FFF2-40B4-BE49-F238E27FC236}">
                <a16:creationId xmlns:a16="http://schemas.microsoft.com/office/drawing/2014/main" id="{07CB02FD-F864-3C02-DE47-A3A6A97B4F22}"/>
              </a:ext>
            </a:extLst>
          </p:cNvPr>
          <p:cNvSpPr>
            <a:spLocks noGrp="1"/>
          </p:cNvSpPr>
          <p:nvPr>
            <p:ph type="body" sz="quarter" idx="12"/>
          </p:nvPr>
        </p:nvSpPr>
        <p:spPr>
          <a:xfrm>
            <a:off x="7555416" y="2078952"/>
            <a:ext cx="3444653" cy="2986087"/>
          </a:xfrm>
        </p:spPr>
        <p:txBody>
          <a:bodyPr/>
          <a:lstStyle/>
          <a:p>
            <a:r>
              <a:rPr lang="en-US" sz="2400" b="1" dirty="0"/>
              <a:t>Screening:</a:t>
            </a:r>
          </a:p>
          <a:p>
            <a:r>
              <a:rPr lang="en-US" dirty="0"/>
              <a:t>Dental exam at </a:t>
            </a:r>
            <a:br>
              <a:rPr lang="en-US" dirty="0"/>
            </a:br>
            <a:r>
              <a:rPr lang="en-US" dirty="0"/>
              <a:t>least once every </a:t>
            </a:r>
            <a:br>
              <a:rPr lang="en-US" dirty="0"/>
            </a:br>
            <a:r>
              <a:rPr lang="en-US" dirty="0"/>
              <a:t>6 months (regardless </a:t>
            </a:r>
            <a:br>
              <a:rPr lang="en-US" dirty="0"/>
            </a:br>
            <a:r>
              <a:rPr lang="en-US" dirty="0"/>
              <a:t>of dentition status) inclusive of thorough exam of head, neck, </a:t>
            </a:r>
            <a:br>
              <a:rPr lang="en-US" dirty="0"/>
            </a:br>
            <a:r>
              <a:rPr lang="en-US" dirty="0"/>
              <a:t>and oropharyngeal tissue</a:t>
            </a:r>
          </a:p>
          <a:p>
            <a:endParaRPr lang="en-US" dirty="0"/>
          </a:p>
        </p:txBody>
      </p:sp>
      <p:pic>
        <p:nvPicPr>
          <p:cNvPr id="21" name="Picture 20" descr="A mouth with teeth and mouth open&#10;&#10;Description automatically generated">
            <a:extLst>
              <a:ext uri="{FF2B5EF4-FFF2-40B4-BE49-F238E27FC236}">
                <a16:creationId xmlns:a16="http://schemas.microsoft.com/office/drawing/2014/main" id="{3145F567-0B3B-2A7B-453A-CD60E0F67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817" y="855736"/>
            <a:ext cx="2047201" cy="2734666"/>
          </a:xfrm>
          <a:prstGeom prst="rect">
            <a:avLst/>
          </a:prstGeom>
        </p:spPr>
      </p:pic>
      <p:sp>
        <p:nvSpPr>
          <p:cNvPr id="22" name="Date Placeholder 4">
            <a:extLst>
              <a:ext uri="{FF2B5EF4-FFF2-40B4-BE49-F238E27FC236}">
                <a16:creationId xmlns:a16="http://schemas.microsoft.com/office/drawing/2014/main" id="{03157167-A621-2CE4-6983-2406D46637F3}"/>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44995115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61CC-CF5F-E66F-B305-BE6B52D0424C}"/>
              </a:ext>
            </a:extLst>
          </p:cNvPr>
          <p:cNvSpPr>
            <a:spLocks noGrp="1"/>
          </p:cNvSpPr>
          <p:nvPr>
            <p:ph type="title"/>
          </p:nvPr>
        </p:nvSpPr>
        <p:spPr>
          <a:xfrm>
            <a:off x="623460" y="1198363"/>
            <a:ext cx="10515163" cy="648915"/>
          </a:xfrm>
        </p:spPr>
        <p:txBody>
          <a:bodyPr/>
          <a:lstStyle/>
          <a:p>
            <a:r>
              <a:rPr lang="en-US" dirty="0"/>
              <a:t>Bronchopulmonary Cancers</a:t>
            </a:r>
          </a:p>
        </p:txBody>
      </p:sp>
      <p:sp>
        <p:nvSpPr>
          <p:cNvPr id="8" name="Text Placeholder 7">
            <a:extLst>
              <a:ext uri="{FF2B5EF4-FFF2-40B4-BE49-F238E27FC236}">
                <a16:creationId xmlns:a16="http://schemas.microsoft.com/office/drawing/2014/main" id="{366DBB04-F99B-D7D7-1182-0A8FF2623EF9}"/>
              </a:ext>
            </a:extLst>
          </p:cNvPr>
          <p:cNvSpPr>
            <a:spLocks noGrp="1"/>
          </p:cNvSpPr>
          <p:nvPr>
            <p:ph type="body" sz="quarter" idx="14"/>
          </p:nvPr>
        </p:nvSpPr>
        <p:spPr>
          <a:xfrm>
            <a:off x="3894734" y="2054934"/>
            <a:ext cx="3890199" cy="1914878"/>
          </a:xfrm>
        </p:spPr>
        <p:txBody>
          <a:bodyPr/>
          <a:lstStyle/>
          <a:p>
            <a:r>
              <a:rPr lang="en-US" sz="2400" b="1" dirty="0"/>
              <a:t>Prevalence</a:t>
            </a:r>
            <a:endParaRPr lang="en-US" b="1" dirty="0"/>
          </a:p>
          <a:p>
            <a:r>
              <a:rPr lang="en-US" dirty="0"/>
              <a:t>PWH have a </a:t>
            </a:r>
            <a:r>
              <a:rPr lang="en-US" b="1" dirty="0"/>
              <a:t>48% higher </a:t>
            </a:r>
            <a:br>
              <a:rPr lang="en-US" b="1" dirty="0"/>
            </a:br>
            <a:r>
              <a:rPr lang="en-US" dirty="0"/>
              <a:t>risk of lung cancer compared to the general US population </a:t>
            </a:r>
            <a:r>
              <a:rPr lang="en-US" sz="1800" dirty="0"/>
              <a:t>(Haas, 2022)</a:t>
            </a:r>
            <a:endParaRPr lang="en-US" dirty="0"/>
          </a:p>
        </p:txBody>
      </p:sp>
      <p:sp>
        <p:nvSpPr>
          <p:cNvPr id="7" name="Text Placeholder 6">
            <a:extLst>
              <a:ext uri="{FF2B5EF4-FFF2-40B4-BE49-F238E27FC236}">
                <a16:creationId xmlns:a16="http://schemas.microsoft.com/office/drawing/2014/main" id="{21EBCDBD-7E9E-F611-4C93-22A47F23ECA4}"/>
              </a:ext>
            </a:extLst>
          </p:cNvPr>
          <p:cNvSpPr>
            <a:spLocks noGrp="1"/>
          </p:cNvSpPr>
          <p:nvPr>
            <p:ph type="body" sz="quarter" idx="13"/>
          </p:nvPr>
        </p:nvSpPr>
        <p:spPr>
          <a:xfrm>
            <a:off x="3894733" y="4177468"/>
            <a:ext cx="3890199" cy="1874864"/>
          </a:xfrm>
        </p:spPr>
        <p:txBody>
          <a:bodyPr/>
          <a:lstStyle/>
          <a:p>
            <a:r>
              <a:rPr lang="en-US" sz="2400" b="1" dirty="0"/>
              <a:t>Risk Reduction</a:t>
            </a:r>
          </a:p>
          <a:p>
            <a:r>
              <a:rPr lang="en-US" dirty="0"/>
              <a:t>Smoking cessation counseling, support, medications </a:t>
            </a:r>
            <a:r>
              <a:rPr lang="en-US" sz="1800" dirty="0"/>
              <a:t>(Ranjit, 2018)</a:t>
            </a:r>
          </a:p>
          <a:p>
            <a:endParaRPr lang="en-US" dirty="0"/>
          </a:p>
        </p:txBody>
      </p:sp>
      <p:sp>
        <p:nvSpPr>
          <p:cNvPr id="6" name="Text Placeholder 5">
            <a:extLst>
              <a:ext uri="{FF2B5EF4-FFF2-40B4-BE49-F238E27FC236}">
                <a16:creationId xmlns:a16="http://schemas.microsoft.com/office/drawing/2014/main" id="{A239ADDC-E03E-5774-843E-7DFA10DD2D24}"/>
              </a:ext>
            </a:extLst>
          </p:cNvPr>
          <p:cNvSpPr>
            <a:spLocks noGrp="1"/>
          </p:cNvSpPr>
          <p:nvPr>
            <p:ph type="body" sz="quarter" idx="12"/>
          </p:nvPr>
        </p:nvSpPr>
        <p:spPr>
          <a:xfrm>
            <a:off x="7826387" y="2111302"/>
            <a:ext cx="3927072" cy="4245049"/>
          </a:xfrm>
        </p:spPr>
        <p:txBody>
          <a:bodyPr/>
          <a:lstStyle/>
          <a:p>
            <a:r>
              <a:rPr lang="en-US" sz="2400" b="1" dirty="0"/>
              <a:t>Screening </a:t>
            </a:r>
          </a:p>
          <a:p>
            <a:r>
              <a:rPr lang="en-US" dirty="0"/>
              <a:t>Annual LDCT in those aged 50-80 years who have ≥20-pack-year smoking history </a:t>
            </a:r>
            <a:br>
              <a:rPr lang="en-US" dirty="0"/>
            </a:br>
            <a:r>
              <a:rPr lang="en-US" dirty="0"/>
              <a:t>(# cigs/day x # years smoked) and currently smoke or have quit within the past 15 years </a:t>
            </a:r>
            <a:r>
              <a:rPr lang="en-US" sz="1800" dirty="0"/>
              <a:t>(USPSTF, 2021; ACS, 2022)</a:t>
            </a:r>
          </a:p>
          <a:p>
            <a:r>
              <a:rPr lang="en-US" sz="1600" dirty="0">
                <a:solidFill>
                  <a:schemeClr val="tx1">
                    <a:lumMod val="75000"/>
                    <a:lumOff val="25000"/>
                  </a:schemeClr>
                </a:solidFill>
              </a:rPr>
              <a:t>LDCT: low-dose computed tomography </a:t>
            </a:r>
          </a:p>
          <a:p>
            <a:endParaRPr lang="en-US" dirty="0"/>
          </a:p>
          <a:p>
            <a:endParaRPr lang="en-US" dirty="0"/>
          </a:p>
        </p:txBody>
      </p:sp>
      <p:pic>
        <p:nvPicPr>
          <p:cNvPr id="9" name="Picture 8" descr="A red lungs with blue and white cells&#10;&#10;Description automatically generated with medium confidence">
            <a:extLst>
              <a:ext uri="{FF2B5EF4-FFF2-40B4-BE49-F238E27FC236}">
                <a16:creationId xmlns:a16="http://schemas.microsoft.com/office/drawing/2014/main" id="{84919E2B-FB00-7788-F10B-0228BADAE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9" y="2404096"/>
            <a:ext cx="3079267" cy="2882578"/>
          </a:xfrm>
          <a:prstGeom prst="rect">
            <a:avLst/>
          </a:prstGeom>
        </p:spPr>
      </p:pic>
      <p:sp>
        <p:nvSpPr>
          <p:cNvPr id="10" name="Date Placeholder 4">
            <a:extLst>
              <a:ext uri="{FF2B5EF4-FFF2-40B4-BE49-F238E27FC236}">
                <a16:creationId xmlns:a16="http://schemas.microsoft.com/office/drawing/2014/main" id="{A985CB09-73F8-A02C-5F7B-70798FF1FCDF}"/>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24393095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37DE-E6CB-D4C4-2172-DE5E73B12F02}"/>
              </a:ext>
            </a:extLst>
          </p:cNvPr>
          <p:cNvSpPr>
            <a:spLocks noGrp="1"/>
          </p:cNvSpPr>
          <p:nvPr>
            <p:ph type="title"/>
          </p:nvPr>
        </p:nvSpPr>
        <p:spPr/>
        <p:txBody>
          <a:bodyPr>
            <a:normAutofit fontScale="90000"/>
          </a:bodyPr>
          <a:lstStyle/>
          <a:p>
            <a:r>
              <a:rPr lang="en-US" dirty="0"/>
              <a:t>Atherosclerotic Cardiovascular Disease (ASCVD): Prevalence</a:t>
            </a:r>
          </a:p>
        </p:txBody>
      </p:sp>
      <p:sp>
        <p:nvSpPr>
          <p:cNvPr id="3" name="Text Placeholder 2">
            <a:extLst>
              <a:ext uri="{FF2B5EF4-FFF2-40B4-BE49-F238E27FC236}">
                <a16:creationId xmlns:a16="http://schemas.microsoft.com/office/drawing/2014/main" id="{5A7F7461-A662-C2F5-ACA1-C80416BF02C4}"/>
              </a:ext>
            </a:extLst>
          </p:cNvPr>
          <p:cNvSpPr>
            <a:spLocks noGrp="1"/>
          </p:cNvSpPr>
          <p:nvPr>
            <p:ph type="body" sz="quarter" idx="11"/>
          </p:nvPr>
        </p:nvSpPr>
        <p:spPr>
          <a:xfrm>
            <a:off x="624051" y="2141308"/>
            <a:ext cx="5929149" cy="2986087"/>
          </a:xfrm>
        </p:spPr>
        <p:txBody>
          <a:bodyPr/>
          <a:lstStyle/>
          <a:p>
            <a:r>
              <a:rPr lang="en-US" dirty="0"/>
              <a:t>Adults with HIV are 2 times more </a:t>
            </a:r>
            <a:br>
              <a:rPr lang="en-US" dirty="0"/>
            </a:br>
            <a:r>
              <a:rPr lang="en-US" dirty="0"/>
              <a:t>likely to develop ASCVD compared </a:t>
            </a:r>
            <a:br>
              <a:rPr lang="en-US" dirty="0"/>
            </a:br>
            <a:r>
              <a:rPr lang="en-US" dirty="0"/>
              <a:t>to adults without HIV </a:t>
            </a:r>
            <a:r>
              <a:rPr lang="en-US" sz="1800" dirty="0"/>
              <a:t>(Shah, 2018)</a:t>
            </a:r>
          </a:p>
          <a:p>
            <a:endParaRPr lang="en-US" dirty="0"/>
          </a:p>
        </p:txBody>
      </p:sp>
      <p:sp>
        <p:nvSpPr>
          <p:cNvPr id="5" name="Date Placeholder 4">
            <a:extLst>
              <a:ext uri="{FF2B5EF4-FFF2-40B4-BE49-F238E27FC236}">
                <a16:creationId xmlns:a16="http://schemas.microsoft.com/office/drawing/2014/main" id="{59A40575-9574-3486-96C1-AE04015D5868}"/>
              </a:ext>
            </a:extLst>
          </p:cNvPr>
          <p:cNvSpPr>
            <a:spLocks noGrp="1"/>
          </p:cNvSpPr>
          <p:nvPr>
            <p:ph type="dt" sz="half" idx="2"/>
          </p:nvPr>
        </p:nvSpPr>
        <p:spPr/>
        <p:txBody>
          <a:bodyPr/>
          <a:lstStyle/>
          <a:p>
            <a:fld id="{889B010B-938C-4BD0-AF7C-9746274FFE3D}" type="datetime4">
              <a:rPr lang="en-US" smtClean="0"/>
              <a:t>September 5, 2023</a:t>
            </a:fld>
            <a:endParaRPr lang="en-US" dirty="0"/>
          </a:p>
        </p:txBody>
      </p:sp>
      <p:pic>
        <p:nvPicPr>
          <p:cNvPr id="7" name="Picture 6" descr="A cartoon of a human heart&#10;&#10;Description automatically generated">
            <a:extLst>
              <a:ext uri="{FF2B5EF4-FFF2-40B4-BE49-F238E27FC236}">
                <a16:creationId xmlns:a16="http://schemas.microsoft.com/office/drawing/2014/main" id="{7636C426-BBE0-1BB1-7F25-21D26814C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625" y="1851289"/>
            <a:ext cx="2758790" cy="4009869"/>
          </a:xfrm>
          <a:prstGeom prst="rect">
            <a:avLst/>
          </a:prstGeom>
        </p:spPr>
      </p:pic>
    </p:spTree>
    <p:extLst>
      <p:ext uri="{BB962C8B-B14F-4D97-AF65-F5344CB8AC3E}">
        <p14:creationId xmlns:p14="http://schemas.microsoft.com/office/powerpoint/2010/main" val="117109421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37DE-E6CB-D4C4-2172-DE5E73B12F02}"/>
              </a:ext>
            </a:extLst>
          </p:cNvPr>
          <p:cNvSpPr>
            <a:spLocks noGrp="1"/>
          </p:cNvSpPr>
          <p:nvPr>
            <p:ph type="title"/>
          </p:nvPr>
        </p:nvSpPr>
        <p:spPr/>
        <p:txBody>
          <a:bodyPr/>
          <a:lstStyle/>
          <a:p>
            <a:r>
              <a:rPr lang="en-US" dirty="0"/>
              <a:t>ASCVD: Risk Reduction (1)</a:t>
            </a:r>
          </a:p>
        </p:txBody>
      </p:sp>
      <p:sp>
        <p:nvSpPr>
          <p:cNvPr id="7" name="Text Placeholder 6">
            <a:extLst>
              <a:ext uri="{FF2B5EF4-FFF2-40B4-BE49-F238E27FC236}">
                <a16:creationId xmlns:a16="http://schemas.microsoft.com/office/drawing/2014/main" id="{3C8936E2-A5E4-E798-87AF-5781DC8C0574}"/>
              </a:ext>
            </a:extLst>
          </p:cNvPr>
          <p:cNvSpPr>
            <a:spLocks noGrp="1"/>
          </p:cNvSpPr>
          <p:nvPr>
            <p:ph type="body" sz="quarter" idx="11"/>
          </p:nvPr>
        </p:nvSpPr>
        <p:spPr>
          <a:xfrm>
            <a:off x="624051" y="2049030"/>
            <a:ext cx="5392554" cy="2986087"/>
          </a:xfrm>
        </p:spPr>
        <p:txBody>
          <a:bodyPr/>
          <a:lstStyle/>
          <a:p>
            <a:r>
              <a:rPr lang="en-US" b="1" dirty="0"/>
              <a:t>ART with sustained viral suppression </a:t>
            </a:r>
            <a:r>
              <a:rPr lang="en-US" sz="1800" dirty="0"/>
              <a:t>(Feinstein, 2019)</a:t>
            </a:r>
          </a:p>
          <a:p>
            <a:r>
              <a:rPr lang="en-US" b="1" dirty="0"/>
              <a:t>Smoking cessation: </a:t>
            </a:r>
            <a:r>
              <a:rPr lang="en-US" dirty="0"/>
              <a:t>counseling, support, medication </a:t>
            </a:r>
            <a:r>
              <a:rPr lang="en-US" sz="1800" dirty="0"/>
              <a:t>(Ranjit, 2018)</a:t>
            </a:r>
          </a:p>
          <a:p>
            <a:r>
              <a:rPr lang="en-US" b="1" dirty="0"/>
              <a:t>Diabetes screening/control</a:t>
            </a:r>
            <a:r>
              <a:rPr lang="en-US" dirty="0"/>
              <a:t>: random or fasting glucose every 12 months for screening, and glucose control for people who have DM </a:t>
            </a:r>
            <a:r>
              <a:rPr lang="en-US" sz="1800" dirty="0"/>
              <a:t>(Thompson, 2021)</a:t>
            </a:r>
          </a:p>
          <a:p>
            <a:r>
              <a:rPr lang="en-US" b="1" dirty="0"/>
              <a:t>Blood pressure (BP) control </a:t>
            </a:r>
            <a:r>
              <a:rPr lang="en-US" dirty="0"/>
              <a:t>(&lt;130 mm Hg systolic and &lt;80 mm Hg diastolic) </a:t>
            </a:r>
            <a:r>
              <a:rPr lang="en-US" sz="1800" dirty="0"/>
              <a:t>(</a:t>
            </a:r>
            <a:r>
              <a:rPr lang="en-US" sz="1800" dirty="0" err="1"/>
              <a:t>Whelton</a:t>
            </a:r>
            <a:r>
              <a:rPr lang="en-US" sz="1800" dirty="0"/>
              <a:t>, 2018)</a:t>
            </a:r>
          </a:p>
          <a:p>
            <a:endParaRPr lang="en-US" dirty="0"/>
          </a:p>
        </p:txBody>
      </p:sp>
      <p:sp>
        <p:nvSpPr>
          <p:cNvPr id="4" name="Text Placeholder 3">
            <a:extLst>
              <a:ext uri="{FF2B5EF4-FFF2-40B4-BE49-F238E27FC236}">
                <a16:creationId xmlns:a16="http://schemas.microsoft.com/office/drawing/2014/main" id="{B7DBBDA5-E5E3-F1ED-F13B-1BAC212DBF86}"/>
              </a:ext>
            </a:extLst>
          </p:cNvPr>
          <p:cNvSpPr>
            <a:spLocks noGrp="1"/>
          </p:cNvSpPr>
          <p:nvPr>
            <p:ph type="body" sz="quarter" idx="12"/>
          </p:nvPr>
        </p:nvSpPr>
        <p:spPr>
          <a:xfrm>
            <a:off x="6096000" y="2049029"/>
            <a:ext cx="5313157" cy="2986087"/>
          </a:xfrm>
        </p:spPr>
        <p:txBody>
          <a:bodyPr/>
          <a:lstStyle/>
          <a:p>
            <a:r>
              <a:rPr lang="en-US" b="1" dirty="0"/>
              <a:t>Lipid lowering</a:t>
            </a:r>
            <a:r>
              <a:rPr lang="en-US" dirty="0"/>
              <a:t>: Prescribe statins and other lipid-lowering medications as recommended by the ACC/AHA Task Force on Clinical Practice Guidelines </a:t>
            </a:r>
            <a:r>
              <a:rPr lang="en-US" sz="1800" dirty="0"/>
              <a:t>(Grundy, 2019)</a:t>
            </a:r>
          </a:p>
          <a:p>
            <a:pPr marL="685800" lvl="1">
              <a:buFont typeface="System Font Regular"/>
              <a:buChar char="⁃"/>
            </a:pPr>
            <a:r>
              <a:rPr lang="en-US" sz="2000" dirty="0"/>
              <a:t>Note that PK boosters (e.g., RTV or COBI) may interact with statins; generally, may use limited doses of atorvastatin or rosuvastatin (assess with drug-drug interaction checker)</a:t>
            </a:r>
          </a:p>
        </p:txBody>
      </p:sp>
      <p:sp>
        <p:nvSpPr>
          <p:cNvPr id="6" name="Date Placeholder 4">
            <a:extLst>
              <a:ext uri="{FF2B5EF4-FFF2-40B4-BE49-F238E27FC236}">
                <a16:creationId xmlns:a16="http://schemas.microsoft.com/office/drawing/2014/main" id="{56EDD4B5-7C53-B934-BF9A-DDD2C34572A8}"/>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80894255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37DE-E6CB-D4C4-2172-DE5E73B12F02}"/>
              </a:ext>
            </a:extLst>
          </p:cNvPr>
          <p:cNvSpPr>
            <a:spLocks noGrp="1"/>
          </p:cNvSpPr>
          <p:nvPr>
            <p:ph type="title"/>
          </p:nvPr>
        </p:nvSpPr>
        <p:spPr/>
        <p:txBody>
          <a:bodyPr/>
          <a:lstStyle/>
          <a:p>
            <a:r>
              <a:rPr lang="en-US" dirty="0"/>
              <a:t>ASCVD: Risk Reduction (2) – Lifestyle measures</a:t>
            </a:r>
          </a:p>
        </p:txBody>
      </p:sp>
      <p:sp>
        <p:nvSpPr>
          <p:cNvPr id="7" name="Text Placeholder 6">
            <a:extLst>
              <a:ext uri="{FF2B5EF4-FFF2-40B4-BE49-F238E27FC236}">
                <a16:creationId xmlns:a16="http://schemas.microsoft.com/office/drawing/2014/main" id="{3C8936E2-A5E4-E798-87AF-5781DC8C0574}"/>
              </a:ext>
            </a:extLst>
          </p:cNvPr>
          <p:cNvSpPr>
            <a:spLocks noGrp="1"/>
          </p:cNvSpPr>
          <p:nvPr>
            <p:ph type="body" sz="quarter" idx="11"/>
          </p:nvPr>
        </p:nvSpPr>
        <p:spPr>
          <a:xfrm>
            <a:off x="624051" y="2141308"/>
            <a:ext cx="10653549" cy="2986087"/>
          </a:xfrm>
        </p:spPr>
        <p:txBody>
          <a:bodyPr/>
          <a:lstStyle/>
          <a:p>
            <a:pPr marL="347472" lvl="1"/>
            <a:r>
              <a:rPr lang="en-US" dirty="0"/>
              <a:t>150 minutes/week of accumulated moderate-intensity</a:t>
            </a:r>
            <a:r>
              <a:rPr lang="en-US" b="1" dirty="0"/>
              <a:t> physical activity </a:t>
            </a:r>
            <a:r>
              <a:rPr lang="en-US" dirty="0"/>
              <a:t>or 75 minutes/week of vigorous-intensity physical activity </a:t>
            </a:r>
            <a:r>
              <a:rPr lang="en-US" sz="1800" dirty="0"/>
              <a:t>(DHHS, 2018)</a:t>
            </a:r>
          </a:p>
          <a:p>
            <a:pPr marL="347472" lvl="1"/>
            <a:r>
              <a:rPr lang="en-US" dirty="0"/>
              <a:t>Changes in </a:t>
            </a:r>
            <a:r>
              <a:rPr lang="en-US" b="1" dirty="0"/>
              <a:t>diet</a:t>
            </a:r>
            <a:r>
              <a:rPr lang="en-US" dirty="0"/>
              <a:t> (to plant-based or Mediterranean-like diet) </a:t>
            </a:r>
            <a:r>
              <a:rPr lang="en-US" sz="1800" dirty="0"/>
              <a:t>(Grundy, 2019)</a:t>
            </a:r>
          </a:p>
          <a:p>
            <a:pPr marL="347472" lvl="1"/>
            <a:r>
              <a:rPr lang="en-US" b="1" dirty="0"/>
              <a:t>Alcohol use reduction </a:t>
            </a:r>
            <a:r>
              <a:rPr lang="en-US" dirty="0"/>
              <a:t>to ≤1 drink/day (14 g of alcohol) for women and </a:t>
            </a:r>
            <a:br>
              <a:rPr lang="en-US" dirty="0"/>
            </a:br>
            <a:r>
              <a:rPr lang="en-US" dirty="0"/>
              <a:t>≤2 drinks/day for men </a:t>
            </a:r>
            <a:r>
              <a:rPr lang="en-US" sz="1800" dirty="0"/>
              <a:t>(USDA, 2020)</a:t>
            </a:r>
          </a:p>
          <a:p>
            <a:pPr marL="347472" lvl="1"/>
            <a:r>
              <a:rPr lang="en-US" b="1" dirty="0"/>
              <a:t>Weight reduction </a:t>
            </a:r>
            <a:r>
              <a:rPr lang="en-US" dirty="0"/>
              <a:t>if overweight or obese (BMI ≥25) </a:t>
            </a:r>
            <a:br>
              <a:rPr lang="en-US" dirty="0"/>
            </a:br>
            <a:r>
              <a:rPr lang="en-US" sz="1800" dirty="0"/>
              <a:t>(Grundy, 2019; </a:t>
            </a:r>
            <a:r>
              <a:rPr lang="en-US" sz="1800" dirty="0" err="1"/>
              <a:t>Whelton</a:t>
            </a:r>
            <a:r>
              <a:rPr lang="en-US" sz="1800" dirty="0"/>
              <a:t>, 2018)</a:t>
            </a:r>
          </a:p>
          <a:p>
            <a:pPr marL="347472" lvl="1"/>
            <a:r>
              <a:rPr lang="en-US" dirty="0"/>
              <a:t>Reduction or elimination of medications or other substances (OTC and illicit) that increase BP, or heart rate, or that can cause vasospasm – e.g., stimulants </a:t>
            </a:r>
            <a:r>
              <a:rPr lang="en-US" sz="1800" dirty="0"/>
              <a:t>(</a:t>
            </a:r>
            <a:r>
              <a:rPr lang="en-US" sz="1800" dirty="0" err="1"/>
              <a:t>Whelton</a:t>
            </a:r>
            <a:r>
              <a:rPr lang="en-US" sz="1800" dirty="0"/>
              <a:t>, 2018)</a:t>
            </a:r>
          </a:p>
          <a:p>
            <a:endParaRPr lang="en-US" dirty="0"/>
          </a:p>
        </p:txBody>
      </p:sp>
      <p:sp>
        <p:nvSpPr>
          <p:cNvPr id="3" name="Date Placeholder 4">
            <a:extLst>
              <a:ext uri="{FF2B5EF4-FFF2-40B4-BE49-F238E27FC236}">
                <a16:creationId xmlns:a16="http://schemas.microsoft.com/office/drawing/2014/main" id="{AE573738-7E77-9BE4-D9DA-365D15E103C8}"/>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375912389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4710-D889-E275-72E4-CAF633C75692}"/>
              </a:ext>
            </a:extLst>
          </p:cNvPr>
          <p:cNvSpPr>
            <a:spLocks noGrp="1"/>
          </p:cNvSpPr>
          <p:nvPr>
            <p:ph type="title"/>
          </p:nvPr>
        </p:nvSpPr>
        <p:spPr/>
        <p:txBody>
          <a:bodyPr>
            <a:normAutofit/>
          </a:bodyPr>
          <a:lstStyle/>
          <a:p>
            <a:r>
              <a:rPr lang="en-US" dirty="0"/>
              <a:t>Mental Health Disorders &amp; Related Problems: Prevalence</a:t>
            </a:r>
          </a:p>
        </p:txBody>
      </p:sp>
      <p:sp>
        <p:nvSpPr>
          <p:cNvPr id="3" name="Text Placeholder 2">
            <a:extLst>
              <a:ext uri="{FF2B5EF4-FFF2-40B4-BE49-F238E27FC236}">
                <a16:creationId xmlns:a16="http://schemas.microsoft.com/office/drawing/2014/main" id="{03644007-EFC9-FA59-FE3A-D6536F1CDF56}"/>
              </a:ext>
            </a:extLst>
          </p:cNvPr>
          <p:cNvSpPr>
            <a:spLocks noGrp="1"/>
          </p:cNvSpPr>
          <p:nvPr>
            <p:ph type="body" sz="quarter" idx="11"/>
          </p:nvPr>
        </p:nvSpPr>
        <p:spPr>
          <a:xfrm>
            <a:off x="624051" y="2141308"/>
            <a:ext cx="7590309" cy="2986087"/>
          </a:xfrm>
        </p:spPr>
        <p:txBody>
          <a:bodyPr/>
          <a:lstStyle/>
          <a:p>
            <a:r>
              <a:rPr lang="en-US" dirty="0"/>
              <a:t>Adults with HIV are nearly 2 times more likely to be diagnosed with a mental illness compared to adults without HIV infection </a:t>
            </a:r>
            <a:r>
              <a:rPr lang="en-US" sz="1800" dirty="0"/>
              <a:t>(Gooden, 2020)</a:t>
            </a:r>
          </a:p>
          <a:p>
            <a:r>
              <a:rPr lang="en-US" dirty="0"/>
              <a:t>Past-year illegal drug use is 4 times more likely in adults with HIV </a:t>
            </a:r>
            <a:r>
              <a:rPr lang="en-US" sz="1800" dirty="0"/>
              <a:t>(Shiau, 2017)</a:t>
            </a:r>
          </a:p>
          <a:p>
            <a:r>
              <a:rPr lang="en-US" dirty="0"/>
              <a:t>Mental health problems are associated with mortality through their link to suicide, overdose, fatal injury, and end-stage organ damage</a:t>
            </a:r>
          </a:p>
        </p:txBody>
      </p:sp>
      <p:pic>
        <p:nvPicPr>
          <p:cNvPr id="6" name="Picture 5">
            <a:extLst>
              <a:ext uri="{FF2B5EF4-FFF2-40B4-BE49-F238E27FC236}">
                <a16:creationId xmlns:a16="http://schemas.microsoft.com/office/drawing/2014/main" id="{E86D2493-B85D-0579-10C4-6A59AA38FA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03433" y="1845626"/>
            <a:ext cx="3810000" cy="3810000"/>
          </a:xfrm>
          <a:prstGeom prst="rect">
            <a:avLst/>
          </a:prstGeom>
        </p:spPr>
      </p:pic>
      <p:sp>
        <p:nvSpPr>
          <p:cNvPr id="17" name="Date Placeholder 4">
            <a:extLst>
              <a:ext uri="{FF2B5EF4-FFF2-40B4-BE49-F238E27FC236}">
                <a16:creationId xmlns:a16="http://schemas.microsoft.com/office/drawing/2014/main" id="{94A11843-C490-EE6A-F750-AD38FC740385}"/>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16074295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0C653-E0BF-AC82-6D8D-21D321785401}"/>
              </a:ext>
            </a:extLst>
          </p:cNvPr>
          <p:cNvSpPr>
            <a:spLocks noGrp="1"/>
          </p:cNvSpPr>
          <p:nvPr>
            <p:ph type="title"/>
          </p:nvPr>
        </p:nvSpPr>
        <p:spPr>
          <a:xfrm>
            <a:off x="623460" y="1202374"/>
            <a:ext cx="11035140" cy="786146"/>
          </a:xfrm>
        </p:spPr>
        <p:txBody>
          <a:bodyPr>
            <a:noAutofit/>
          </a:bodyPr>
          <a:lstStyle/>
          <a:p>
            <a:r>
              <a:rPr lang="en-US" dirty="0"/>
              <a:t>Mental Health Disorders &amp; Related Problems: </a:t>
            </a:r>
            <a:br>
              <a:rPr lang="en-US" dirty="0"/>
            </a:br>
            <a:r>
              <a:rPr lang="en-US" dirty="0"/>
              <a:t>Risk Reduction</a:t>
            </a:r>
          </a:p>
        </p:txBody>
      </p:sp>
      <p:sp>
        <p:nvSpPr>
          <p:cNvPr id="6" name="Text Placeholder 5">
            <a:extLst>
              <a:ext uri="{FF2B5EF4-FFF2-40B4-BE49-F238E27FC236}">
                <a16:creationId xmlns:a16="http://schemas.microsoft.com/office/drawing/2014/main" id="{D91BED94-C352-FA73-9001-E7A57EC1DFC4}"/>
              </a:ext>
            </a:extLst>
          </p:cNvPr>
          <p:cNvSpPr>
            <a:spLocks noGrp="1"/>
          </p:cNvSpPr>
          <p:nvPr>
            <p:ph type="body" sz="quarter" idx="11"/>
          </p:nvPr>
        </p:nvSpPr>
        <p:spPr>
          <a:xfrm>
            <a:off x="624051" y="2506433"/>
            <a:ext cx="4892829" cy="2986087"/>
          </a:xfrm>
        </p:spPr>
        <p:txBody>
          <a:bodyPr/>
          <a:lstStyle/>
          <a:p>
            <a:r>
              <a:rPr lang="en-US" dirty="0"/>
              <a:t>Inform patients about the 988 National Suicide and Crisis Lifeline that can be called or texted 24/7</a:t>
            </a:r>
          </a:p>
          <a:p>
            <a:r>
              <a:rPr lang="en-US" dirty="0"/>
              <a:t>Use local and national resources to help incorporate behavioral health screening, referral, or treatment into primary HIV care </a:t>
            </a:r>
          </a:p>
        </p:txBody>
      </p:sp>
      <p:pic>
        <p:nvPicPr>
          <p:cNvPr id="9" name="Picture 8">
            <a:extLst>
              <a:ext uri="{FF2B5EF4-FFF2-40B4-BE49-F238E27FC236}">
                <a16:creationId xmlns:a16="http://schemas.microsoft.com/office/drawing/2014/main" id="{FF28977B-53EC-BB42-9AAD-9C42D9679369}"/>
              </a:ext>
            </a:extLst>
          </p:cNvPr>
          <p:cNvPicPr>
            <a:picLocks noChangeAspect="1"/>
          </p:cNvPicPr>
          <p:nvPr/>
        </p:nvPicPr>
        <p:blipFill>
          <a:blip r:embed="rId3"/>
          <a:stretch>
            <a:fillRect/>
          </a:stretch>
        </p:blipFill>
        <p:spPr>
          <a:xfrm>
            <a:off x="5516880" y="1988520"/>
            <a:ext cx="3108538" cy="4022814"/>
          </a:xfrm>
          <a:prstGeom prst="rect">
            <a:avLst/>
          </a:prstGeom>
          <a:ln>
            <a:solidFill>
              <a:schemeClr val="bg1">
                <a:lumMod val="65000"/>
              </a:schemeClr>
            </a:solidFill>
          </a:ln>
        </p:spPr>
      </p:pic>
      <p:pic>
        <p:nvPicPr>
          <p:cNvPr id="4" name="Picture 3" descr="A circular diagram with text and icons&#10;&#10;Description automatically generated">
            <a:extLst>
              <a:ext uri="{FF2B5EF4-FFF2-40B4-BE49-F238E27FC236}">
                <a16:creationId xmlns:a16="http://schemas.microsoft.com/office/drawing/2014/main" id="{6D8198F6-2320-2E9A-066A-B170D93E6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5439" y="2383981"/>
            <a:ext cx="3108539" cy="3108539"/>
          </a:xfrm>
          <a:prstGeom prst="rect">
            <a:avLst/>
          </a:prstGeom>
        </p:spPr>
      </p:pic>
      <p:sp>
        <p:nvSpPr>
          <p:cNvPr id="7" name="Date Placeholder 4">
            <a:extLst>
              <a:ext uri="{FF2B5EF4-FFF2-40B4-BE49-F238E27FC236}">
                <a16:creationId xmlns:a16="http://schemas.microsoft.com/office/drawing/2014/main" id="{F8110272-E610-97D1-ABA5-CB121DCCAF97}"/>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23471530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p:txBody>
          <a:bodyPr/>
          <a:lstStyle/>
          <a:p>
            <a:pPr lvl="0"/>
            <a:r>
              <a:rPr lang="en-US" dirty="0"/>
              <a:t>About This Presentation</a:t>
            </a:r>
          </a:p>
        </p:txBody>
      </p:sp>
      <p:sp>
        <p:nvSpPr>
          <p:cNvPr id="2" name="Text Placeholder 1"/>
          <p:cNvSpPr>
            <a:spLocks noGrp="1"/>
          </p:cNvSpPr>
          <p:nvPr>
            <p:ph type="body" sz="quarter" idx="11"/>
          </p:nvPr>
        </p:nvSpPr>
        <p:spPr>
          <a:xfrm>
            <a:off x="621275" y="1935956"/>
            <a:ext cx="10515163" cy="2986087"/>
          </a:xfrm>
        </p:spPr>
        <p:txBody>
          <a:bodyPr/>
          <a:lstStyle/>
          <a:p>
            <a:pPr marL="347472" lvl="1"/>
            <a:r>
              <a:rPr lang="en-US" dirty="0">
                <a:sym typeface="Arial"/>
              </a:rPr>
              <a:t>These slides were developed by the AETC NCRC based on a tool created by the AETC HIV Comorbidities Community of Practice and Learning in 2022-2023.</a:t>
            </a:r>
            <a:endParaRPr lang="en-US" dirty="0"/>
          </a:p>
          <a:p>
            <a:pPr marL="347472" lvl="1"/>
            <a:r>
              <a:rPr lang="en-US" dirty="0">
                <a:sym typeface="Arial"/>
              </a:rPr>
              <a:t>The intended audience is clinicians involved in the care of persons with HIV (PWH).</a:t>
            </a:r>
            <a:endParaRPr lang="en-US" dirty="0"/>
          </a:p>
          <a:p>
            <a:pPr marL="347472" lvl="1"/>
            <a:r>
              <a:rPr lang="en-US" dirty="0">
                <a:sym typeface="Arial"/>
              </a:rPr>
              <a:t>Because the field of HIV care is rapidly changing, users are cautioned that the information in this presentation may become out of date quickly.</a:t>
            </a:r>
          </a:p>
          <a:p>
            <a:pPr marL="347472" lvl="1"/>
            <a:r>
              <a:rPr lang="en-US" dirty="0">
                <a:sym typeface="Arial"/>
              </a:rPr>
              <a:t>It is intended that these slides be used as prepared, without changes in either content or attribution. Users are asked to honor this intent.</a:t>
            </a:r>
          </a:p>
        </p:txBody>
      </p:sp>
      <p:sp>
        <p:nvSpPr>
          <p:cNvPr id="68" name="Google Shape;68;p2"/>
          <p:cNvSpPr txBox="1">
            <a:spLocks noGrp="1"/>
          </p:cNvSpPr>
          <p:nvPr>
            <p:ph type="dt" sz="half" idx="2"/>
          </p:nvPr>
        </p:nvSpPr>
        <p:spPr/>
        <p:txBody>
          <a:bodyPr/>
          <a:lstStyle/>
          <a:p>
            <a:pPr lvl="0"/>
            <a:r>
              <a:rPr lang="en-US" dirty="0"/>
              <a:t>August 31, 2023</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92596-9D2A-EE34-F5E9-3A9C0C88BB49}"/>
              </a:ext>
            </a:extLst>
          </p:cNvPr>
          <p:cNvSpPr>
            <a:spLocks noGrp="1"/>
          </p:cNvSpPr>
          <p:nvPr>
            <p:ph type="title"/>
          </p:nvPr>
        </p:nvSpPr>
        <p:spPr>
          <a:xfrm>
            <a:off x="623460" y="1065963"/>
            <a:ext cx="10515163" cy="648915"/>
          </a:xfrm>
        </p:spPr>
        <p:txBody>
          <a:bodyPr>
            <a:normAutofit/>
          </a:bodyPr>
          <a:lstStyle/>
          <a:p>
            <a:r>
              <a:rPr lang="en-US" dirty="0"/>
              <a:t>Mental Health Disorders &amp; Related Problems: Screening</a:t>
            </a:r>
          </a:p>
        </p:txBody>
      </p:sp>
      <p:sp>
        <p:nvSpPr>
          <p:cNvPr id="9" name="Text Placeholder 8">
            <a:extLst>
              <a:ext uri="{FF2B5EF4-FFF2-40B4-BE49-F238E27FC236}">
                <a16:creationId xmlns:a16="http://schemas.microsoft.com/office/drawing/2014/main" id="{52209C3A-1298-E979-95DF-8621F145C73D}"/>
              </a:ext>
            </a:extLst>
          </p:cNvPr>
          <p:cNvSpPr>
            <a:spLocks noGrp="1"/>
          </p:cNvSpPr>
          <p:nvPr>
            <p:ph type="body" sz="quarter" idx="14"/>
          </p:nvPr>
        </p:nvSpPr>
        <p:spPr>
          <a:xfrm>
            <a:off x="623459" y="2085597"/>
            <a:ext cx="10515163" cy="2986087"/>
          </a:xfrm>
        </p:spPr>
        <p:txBody>
          <a:bodyPr/>
          <a:lstStyle/>
          <a:p>
            <a:r>
              <a:rPr lang="en-US" b="1" dirty="0"/>
              <a:t>Screen</a:t>
            </a:r>
            <a:r>
              <a:rPr lang="en-US" dirty="0"/>
              <a:t> at least annually for depression, anxiety, post-traumatic stress disorder, alcohol/ substance use disorders, including tobacco smoking. </a:t>
            </a:r>
          </a:p>
          <a:p>
            <a:endParaRPr lang="en-US" dirty="0"/>
          </a:p>
        </p:txBody>
      </p:sp>
      <p:sp>
        <p:nvSpPr>
          <p:cNvPr id="8" name="Text Placeholder 7">
            <a:extLst>
              <a:ext uri="{FF2B5EF4-FFF2-40B4-BE49-F238E27FC236}">
                <a16:creationId xmlns:a16="http://schemas.microsoft.com/office/drawing/2014/main" id="{3A16BA52-F54F-E6D7-7EED-685656618D0E}"/>
              </a:ext>
            </a:extLst>
          </p:cNvPr>
          <p:cNvSpPr>
            <a:spLocks noGrp="1"/>
          </p:cNvSpPr>
          <p:nvPr>
            <p:ph type="body" sz="quarter" idx="13"/>
          </p:nvPr>
        </p:nvSpPr>
        <p:spPr>
          <a:xfrm>
            <a:off x="1708698" y="3058555"/>
            <a:ext cx="4435807" cy="2986087"/>
          </a:xfrm>
        </p:spPr>
        <p:txBody>
          <a:bodyPr/>
          <a:lstStyle/>
          <a:p>
            <a:r>
              <a:rPr lang="en-US" sz="2400" b="1" dirty="0"/>
              <a:t>Mental Health Screening</a:t>
            </a:r>
          </a:p>
          <a:p>
            <a:pPr lvl="1">
              <a:spcAft>
                <a:spcPts val="0"/>
              </a:spcAft>
            </a:pPr>
            <a:r>
              <a:rPr lang="en-US" dirty="0"/>
              <a:t>Anxiety: GAD-2, GAD-7</a:t>
            </a:r>
          </a:p>
          <a:p>
            <a:pPr lvl="1">
              <a:spcAft>
                <a:spcPts val="0"/>
              </a:spcAft>
            </a:pPr>
            <a:r>
              <a:rPr lang="en-US" dirty="0"/>
              <a:t>Dementia: IHDS</a:t>
            </a:r>
          </a:p>
          <a:p>
            <a:pPr lvl="1">
              <a:spcAft>
                <a:spcPts val="0"/>
              </a:spcAft>
            </a:pPr>
            <a:r>
              <a:rPr lang="en-US" dirty="0"/>
              <a:t>Depression: PHQ-2, PHQ-9</a:t>
            </a:r>
          </a:p>
          <a:p>
            <a:pPr lvl="1">
              <a:spcAft>
                <a:spcPts val="0"/>
              </a:spcAft>
            </a:pPr>
            <a:r>
              <a:rPr lang="en-US" dirty="0"/>
              <a:t>PTSD: PC-PTSD-5</a:t>
            </a:r>
          </a:p>
        </p:txBody>
      </p:sp>
      <p:sp>
        <p:nvSpPr>
          <p:cNvPr id="6" name="Text Placeholder 5">
            <a:extLst>
              <a:ext uri="{FF2B5EF4-FFF2-40B4-BE49-F238E27FC236}">
                <a16:creationId xmlns:a16="http://schemas.microsoft.com/office/drawing/2014/main" id="{BCF922F7-BA4A-E45E-DCD4-06F2F652A515}"/>
              </a:ext>
            </a:extLst>
          </p:cNvPr>
          <p:cNvSpPr>
            <a:spLocks noGrp="1"/>
          </p:cNvSpPr>
          <p:nvPr>
            <p:ph type="body" sz="quarter" idx="12"/>
          </p:nvPr>
        </p:nvSpPr>
        <p:spPr>
          <a:xfrm>
            <a:off x="6204521" y="3058555"/>
            <a:ext cx="5682679" cy="2986087"/>
          </a:xfrm>
        </p:spPr>
        <p:txBody>
          <a:bodyPr/>
          <a:lstStyle/>
          <a:p>
            <a:pPr marL="0" lvl="1" indent="0">
              <a:buNone/>
            </a:pPr>
            <a:r>
              <a:rPr lang="en-US" sz="2400" b="1" dirty="0"/>
              <a:t>Substance Use Screening</a:t>
            </a:r>
          </a:p>
          <a:p>
            <a:pPr lvl="1">
              <a:spcAft>
                <a:spcPts val="0"/>
              </a:spcAft>
            </a:pPr>
            <a:r>
              <a:rPr lang="en-US" dirty="0"/>
              <a:t>Alcohol: AUDIT-C, CAGE</a:t>
            </a:r>
          </a:p>
          <a:p>
            <a:pPr lvl="1">
              <a:spcAft>
                <a:spcPts val="0"/>
              </a:spcAft>
            </a:pPr>
            <a:r>
              <a:rPr lang="en-US" dirty="0"/>
              <a:t>Drug &amp; Alcohol Use: TICS, CAGE-AID</a:t>
            </a:r>
          </a:p>
          <a:p>
            <a:pPr lvl="1">
              <a:spcAft>
                <a:spcPts val="0"/>
              </a:spcAft>
            </a:pPr>
            <a:r>
              <a:rPr lang="en-US" dirty="0"/>
              <a:t>Opioid: Risk Tool</a:t>
            </a:r>
          </a:p>
          <a:p>
            <a:endParaRPr lang="en-US" dirty="0"/>
          </a:p>
        </p:txBody>
      </p:sp>
      <p:sp>
        <p:nvSpPr>
          <p:cNvPr id="10" name="TextBox 9">
            <a:extLst>
              <a:ext uri="{FF2B5EF4-FFF2-40B4-BE49-F238E27FC236}">
                <a16:creationId xmlns:a16="http://schemas.microsoft.com/office/drawing/2014/main" id="{25A106D6-B407-D1A7-768E-2B515EFFB5AA}"/>
              </a:ext>
            </a:extLst>
          </p:cNvPr>
          <p:cNvSpPr txBox="1"/>
          <p:nvPr/>
        </p:nvSpPr>
        <p:spPr>
          <a:xfrm>
            <a:off x="6228937" y="5409273"/>
            <a:ext cx="3157086" cy="923330"/>
          </a:xfrm>
          <a:prstGeom prst="rect">
            <a:avLst/>
          </a:prstGeom>
          <a:noFill/>
        </p:spPr>
        <p:txBody>
          <a:bodyPr wrap="square" rtlCol="0">
            <a:spAutoFit/>
          </a:bodyPr>
          <a:lstStyle/>
          <a:p>
            <a:r>
              <a:rPr lang="en-US" sz="1800" dirty="0">
                <a:solidFill>
                  <a:schemeClr val="tx1">
                    <a:lumMod val="90000"/>
                    <a:lumOff val="10000"/>
                  </a:schemeClr>
                </a:solidFill>
              </a:rPr>
              <a:t>Online screeners from the </a:t>
            </a:r>
            <a:br>
              <a:rPr lang="en-US" sz="1800" dirty="0">
                <a:solidFill>
                  <a:schemeClr val="tx1">
                    <a:lumMod val="90000"/>
                    <a:lumOff val="10000"/>
                  </a:schemeClr>
                </a:solidFill>
              </a:rPr>
            </a:br>
            <a:r>
              <a:rPr lang="en-US" sz="1800" dirty="0">
                <a:solidFill>
                  <a:schemeClr val="tx1">
                    <a:lumMod val="90000"/>
                    <a:lumOff val="10000"/>
                  </a:schemeClr>
                </a:solidFill>
              </a:rPr>
              <a:t>National HIV Curriculum (https://www.hiv.uw.edu)</a:t>
            </a:r>
          </a:p>
        </p:txBody>
      </p:sp>
      <p:sp>
        <p:nvSpPr>
          <p:cNvPr id="3" name="Date Placeholder 4">
            <a:extLst>
              <a:ext uri="{FF2B5EF4-FFF2-40B4-BE49-F238E27FC236}">
                <a16:creationId xmlns:a16="http://schemas.microsoft.com/office/drawing/2014/main" id="{5C710D3D-41CE-7157-EDC7-BD4B28B2F443}"/>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188120944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B30B-0B53-96FD-A11F-640CFBB3D74C}"/>
              </a:ext>
            </a:extLst>
          </p:cNvPr>
          <p:cNvSpPr>
            <a:spLocks noGrp="1"/>
          </p:cNvSpPr>
          <p:nvPr>
            <p:ph type="title"/>
          </p:nvPr>
        </p:nvSpPr>
        <p:spPr/>
        <p:txBody>
          <a:bodyPr/>
          <a:lstStyle/>
          <a:p>
            <a:r>
              <a:rPr lang="en-US" dirty="0"/>
              <a:t>References (1)</a:t>
            </a:r>
          </a:p>
        </p:txBody>
      </p:sp>
      <p:sp>
        <p:nvSpPr>
          <p:cNvPr id="8" name="Rectangle 3">
            <a:extLst>
              <a:ext uri="{FF2B5EF4-FFF2-40B4-BE49-F238E27FC236}">
                <a16:creationId xmlns:a16="http://schemas.microsoft.com/office/drawing/2014/main" id="{0BFEF2B7-C405-21AA-25D3-0D46BE79FF25}"/>
              </a:ext>
            </a:extLst>
          </p:cNvPr>
          <p:cNvSpPr>
            <a:spLocks noGrp="1" noChangeArrowheads="1"/>
          </p:cNvSpPr>
          <p:nvPr>
            <p:ph type="body" sz="quarter" idx="11"/>
          </p:nvPr>
        </p:nvSpPr>
        <p:spPr/>
        <p:txBody>
          <a:bodyPr/>
          <a:lstStyle/>
          <a:p>
            <a:r>
              <a:rPr lang="en-US" altLang="en-US" sz="1400" dirty="0" err="1"/>
              <a:t>Buchacz</a:t>
            </a:r>
            <a:r>
              <a:rPr lang="en-US" altLang="en-US" sz="1400" dirty="0"/>
              <a:t> K, Armon C, </a:t>
            </a:r>
            <a:r>
              <a:rPr lang="en-US" altLang="en-US" sz="1400" dirty="0" err="1"/>
              <a:t>Palella</a:t>
            </a:r>
            <a:r>
              <a:rPr lang="en-US" altLang="en-US" sz="1400" dirty="0"/>
              <a:t> FJ Jr, et al. </a:t>
            </a:r>
            <a:r>
              <a:rPr lang="en-US" altLang="en-US" sz="1400" dirty="0">
                <a:hlinkClick r:id="rId3"/>
              </a:rPr>
              <a:t>The HIV Outpatient Study-25 Years of HIV Patient Care and Epidemiologic Research</a:t>
            </a:r>
            <a:r>
              <a:rPr lang="en-US" altLang="en-US" sz="1400" dirty="0"/>
              <a:t>. Open Forum Infect Dis. 2020;7(5):ofaa123. Published 2020 Apr 11.</a:t>
            </a:r>
          </a:p>
          <a:p>
            <a:r>
              <a:rPr lang="en-US" altLang="en-US" sz="1400" dirty="0"/>
              <a:t>Bos KA, Johnson AS, Hernandez AL, et al. </a:t>
            </a:r>
            <a:r>
              <a:rPr lang="en-US" altLang="en-US" sz="1400" dirty="0">
                <a:hlinkClick r:id="rId4"/>
              </a:rPr>
              <a:t>Vital Signs: Deaths Among Persons with Diagnosed HIV Infection, United States, 2010–2018</a:t>
            </a:r>
            <a:r>
              <a:rPr lang="en-US" altLang="en-US" sz="1400" dirty="0"/>
              <a:t>. MMWR </a:t>
            </a:r>
            <a:r>
              <a:rPr lang="en-US" altLang="en-US" sz="1400" dirty="0" err="1"/>
              <a:t>Morb</a:t>
            </a:r>
            <a:r>
              <a:rPr lang="en-US" altLang="en-US" sz="1400" dirty="0"/>
              <a:t> Mortal </a:t>
            </a:r>
            <a:r>
              <a:rPr lang="en-US" altLang="en-US" sz="1400" dirty="0" err="1"/>
              <a:t>Wkly</a:t>
            </a:r>
            <a:r>
              <a:rPr lang="en-US" altLang="en-US" sz="1400" dirty="0"/>
              <a:t> Rep 2020;69:1717–1724.</a:t>
            </a:r>
          </a:p>
          <a:p>
            <a:r>
              <a:rPr lang="en-US" altLang="en-US" sz="1400" dirty="0" err="1"/>
              <a:t>Kitahata</a:t>
            </a:r>
            <a:r>
              <a:rPr lang="en-US" altLang="en-US" sz="1400" dirty="0"/>
              <a:t> MM, </a:t>
            </a:r>
            <a:r>
              <a:rPr lang="en-US" altLang="en-US" sz="1400" dirty="0" err="1"/>
              <a:t>Gange</a:t>
            </a:r>
            <a:r>
              <a:rPr lang="en-US" altLang="en-US" sz="1400" dirty="0"/>
              <a:t> SJ, Abraham AG, et al. </a:t>
            </a:r>
            <a:r>
              <a:rPr lang="en-US" altLang="en-US" sz="1400" dirty="0">
                <a:hlinkClick r:id="rId5"/>
              </a:rPr>
              <a:t>Effect of early versus deferred antiretroviral therapy for HIV on survival</a:t>
            </a:r>
            <a:r>
              <a:rPr lang="en-US" altLang="en-US" sz="1400" dirty="0"/>
              <a:t>. N </a:t>
            </a:r>
            <a:r>
              <a:rPr lang="en-US" altLang="en-US" sz="1400" dirty="0" err="1"/>
              <a:t>Engl</a:t>
            </a:r>
            <a:r>
              <a:rPr lang="en-US" altLang="en-US" sz="1400" dirty="0"/>
              <a:t> J Med. 2009;360(18):1815-1826.</a:t>
            </a:r>
          </a:p>
          <a:p>
            <a:r>
              <a:rPr lang="en-US" altLang="en-US" sz="1400" dirty="0"/>
              <a:t>CDC HIV cohort, HIV Outpatient Study (HOPS); Edwards JK, Cole SR, </a:t>
            </a:r>
            <a:r>
              <a:rPr lang="en-US" altLang="en-US" sz="1400" dirty="0" err="1"/>
              <a:t>Breger</a:t>
            </a:r>
            <a:r>
              <a:rPr lang="en-US" altLang="en-US" sz="1400" dirty="0"/>
              <a:t> TL, et al. </a:t>
            </a:r>
            <a:r>
              <a:rPr lang="en-US" altLang="en-US" sz="1400" dirty="0">
                <a:hlinkClick r:id="rId6"/>
              </a:rPr>
              <a:t>Mortality among persons entering HIV care compared with the general U.S. population: An observational study</a:t>
            </a:r>
            <a:r>
              <a:rPr lang="en-US" altLang="en-US" sz="1400" dirty="0"/>
              <a:t>. Ann Intern Med. 2021;174(9):1197-1206.</a:t>
            </a:r>
          </a:p>
          <a:p>
            <a:r>
              <a:rPr lang="en-US" altLang="en-US" sz="1400" dirty="0"/>
              <a:t>ANCHOR Study. </a:t>
            </a:r>
            <a:r>
              <a:rPr lang="en-US" altLang="en-US" sz="1400" dirty="0">
                <a:hlinkClick r:id="rId7"/>
              </a:rPr>
              <a:t>Anal Cancer Risks Compared</a:t>
            </a:r>
            <a:r>
              <a:rPr lang="en-US" altLang="en-US" sz="1400" dirty="0"/>
              <a:t>. Accessed 12/28/22.</a:t>
            </a:r>
          </a:p>
        </p:txBody>
      </p:sp>
      <p:sp>
        <p:nvSpPr>
          <p:cNvPr id="14" name="Text Placeholder 13">
            <a:extLst>
              <a:ext uri="{FF2B5EF4-FFF2-40B4-BE49-F238E27FC236}">
                <a16:creationId xmlns:a16="http://schemas.microsoft.com/office/drawing/2014/main" id="{38D33E5A-D0D9-2093-2840-1672560CB789}"/>
              </a:ext>
            </a:extLst>
          </p:cNvPr>
          <p:cNvSpPr>
            <a:spLocks noGrp="1"/>
          </p:cNvSpPr>
          <p:nvPr>
            <p:ph type="body" sz="quarter" idx="12"/>
          </p:nvPr>
        </p:nvSpPr>
        <p:spPr>
          <a:xfrm>
            <a:off x="6096000" y="2060429"/>
            <a:ext cx="5172786" cy="2986087"/>
          </a:xfrm>
        </p:spPr>
        <p:txBody>
          <a:bodyPr/>
          <a:lstStyle/>
          <a:p>
            <a:r>
              <a:rPr lang="en-US" altLang="en-US" sz="1400" dirty="0"/>
              <a:t>Clifford GM, Georges D, Shiels MS, et al. </a:t>
            </a:r>
            <a:r>
              <a:rPr lang="en-US" altLang="en-US" sz="1400" dirty="0">
                <a:hlinkClick r:id="rId8"/>
              </a:rPr>
              <a:t>A meta-analysis of anal cancer incidence by risk group: Toward a unified anal cancer risk scale</a:t>
            </a:r>
            <a:r>
              <a:rPr lang="en-US" altLang="en-US" sz="1400" dirty="0"/>
              <a:t>. Int J Cancer. 2021;148(1):38-47.</a:t>
            </a:r>
          </a:p>
          <a:p>
            <a:r>
              <a:rPr lang="en-US" altLang="en-US" sz="1400" dirty="0"/>
              <a:t>Kobayashi T, Sigel K, </a:t>
            </a:r>
            <a:r>
              <a:rPr lang="en-US" altLang="en-US" sz="1400" dirty="0" err="1"/>
              <a:t>Gaisa</a:t>
            </a:r>
            <a:r>
              <a:rPr lang="en-US" altLang="en-US" sz="1400" dirty="0"/>
              <a:t> M. </a:t>
            </a:r>
            <a:r>
              <a:rPr lang="en-US" altLang="en-US" sz="1400" dirty="0">
                <a:hlinkClick r:id="rId9"/>
              </a:rPr>
              <a:t>Prevalence of Anal Dysplasia in Human Immunodeficiency Virus-Infected Transgender Women</a:t>
            </a:r>
            <a:r>
              <a:rPr lang="en-US" altLang="en-US" sz="1400" dirty="0"/>
              <a:t>. Sex </a:t>
            </a:r>
            <a:r>
              <a:rPr lang="en-US" altLang="en-US" sz="1400" dirty="0" err="1"/>
              <a:t>Transm</a:t>
            </a:r>
            <a:r>
              <a:rPr lang="en-US" altLang="en-US" sz="1400" dirty="0"/>
              <a:t> Dis. 2017 Nov;44(11):714-716.</a:t>
            </a:r>
          </a:p>
          <a:p>
            <a:r>
              <a:rPr lang="en-US" altLang="en-US" sz="1400" dirty="0"/>
              <a:t>Guidelines for the Prevention and Treatment of Opportunistic Infections in Adults and Adolescents with HIV. Human Papillomavirus Disease. August 18, 2021. Accessed 12/28/22.</a:t>
            </a:r>
          </a:p>
          <a:p>
            <a:r>
              <a:rPr lang="en-US" altLang="en-US" sz="1400" dirty="0"/>
              <a:t>Hirsch BE, McGowan JP, Fine SM, et al. </a:t>
            </a:r>
            <a:r>
              <a:rPr lang="en-US" altLang="en-US" sz="1400" dirty="0">
                <a:hlinkClick r:id="rId10"/>
              </a:rPr>
              <a:t>Screening for Anal Dysplasia and Cancer in Adults With HIV</a:t>
            </a:r>
            <a:r>
              <a:rPr lang="en-US" altLang="en-US" sz="1400" dirty="0"/>
              <a:t> [Internet]. Baltimore (MD): Johns Hopkins University; 2022 Aug 9. Accessed 12/28/22.</a:t>
            </a:r>
          </a:p>
          <a:p>
            <a:pPr marL="0" indent="0">
              <a:buNone/>
            </a:pPr>
            <a:endParaRPr lang="en-US" altLang="en-US" sz="1400" dirty="0"/>
          </a:p>
          <a:p>
            <a:pPr marL="0" indent="0">
              <a:buNone/>
            </a:pPr>
            <a:endParaRPr lang="en-US" sz="1400" dirty="0"/>
          </a:p>
        </p:txBody>
      </p:sp>
      <p:sp>
        <p:nvSpPr>
          <p:cNvPr id="5" name="Date Placeholder 4">
            <a:extLst>
              <a:ext uri="{FF2B5EF4-FFF2-40B4-BE49-F238E27FC236}">
                <a16:creationId xmlns:a16="http://schemas.microsoft.com/office/drawing/2014/main" id="{F4D1166B-CFDD-E34B-B43C-E8B806993F41}"/>
              </a:ext>
            </a:extLst>
          </p:cNvPr>
          <p:cNvSpPr>
            <a:spLocks noGrp="1"/>
          </p:cNvSpPr>
          <p:nvPr>
            <p:ph type="dt" sz="half" idx="2"/>
          </p:nvPr>
        </p:nvSpPr>
        <p:spPr/>
        <p:txBody>
          <a:bodyPr/>
          <a:lstStyle/>
          <a:p>
            <a:fld id="{D90A14F4-0CE7-440D-A9AD-AE6DF60A6C88}" type="datetime4">
              <a:rPr lang="en-US" smtClean="0"/>
              <a:pPr/>
              <a:t>September 5, 2023</a:t>
            </a:fld>
            <a:endParaRPr lang="en-US" dirty="0"/>
          </a:p>
        </p:txBody>
      </p:sp>
    </p:spTree>
    <p:extLst>
      <p:ext uri="{BB962C8B-B14F-4D97-AF65-F5344CB8AC3E}">
        <p14:creationId xmlns:p14="http://schemas.microsoft.com/office/powerpoint/2010/main" val="157395696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B30B-0B53-96FD-A11F-640CFBB3D74C}"/>
              </a:ext>
            </a:extLst>
          </p:cNvPr>
          <p:cNvSpPr>
            <a:spLocks noGrp="1"/>
          </p:cNvSpPr>
          <p:nvPr>
            <p:ph type="title"/>
          </p:nvPr>
        </p:nvSpPr>
        <p:spPr/>
        <p:txBody>
          <a:bodyPr/>
          <a:lstStyle/>
          <a:p>
            <a:r>
              <a:rPr lang="en-US" dirty="0"/>
              <a:t>References (2)</a:t>
            </a:r>
          </a:p>
        </p:txBody>
      </p:sp>
      <p:sp>
        <p:nvSpPr>
          <p:cNvPr id="8" name="Rectangle 3">
            <a:extLst>
              <a:ext uri="{FF2B5EF4-FFF2-40B4-BE49-F238E27FC236}">
                <a16:creationId xmlns:a16="http://schemas.microsoft.com/office/drawing/2014/main" id="{0BFEF2B7-C405-21AA-25D3-0D46BE79FF25}"/>
              </a:ext>
            </a:extLst>
          </p:cNvPr>
          <p:cNvSpPr>
            <a:spLocks noGrp="1" noChangeArrowheads="1"/>
          </p:cNvSpPr>
          <p:nvPr>
            <p:ph type="body" sz="quarter" idx="11"/>
          </p:nvPr>
        </p:nvSpPr>
        <p:spPr/>
        <p:txBody>
          <a:bodyPr/>
          <a:lstStyle/>
          <a:p>
            <a:r>
              <a:rPr lang="en-US" altLang="en-US" sz="1400" dirty="0"/>
              <a:t>Haas CB, Engels EA, Horner MJ, et al. </a:t>
            </a:r>
            <a:r>
              <a:rPr lang="en-US" altLang="en-US" sz="1400" dirty="0">
                <a:hlinkClick r:id="rId3"/>
              </a:rPr>
              <a:t>Trends and risk of lung cancer among people living with HIV in the USA: a population-based registry linkage study</a:t>
            </a:r>
            <a:r>
              <a:rPr lang="en-US" altLang="en-US" sz="1400" dirty="0"/>
              <a:t>. Lancet HIV. 2022 Oct;9(10):e700-e708.</a:t>
            </a:r>
          </a:p>
          <a:p>
            <a:r>
              <a:rPr lang="en-US" altLang="en-US" sz="1400" dirty="0"/>
              <a:t>Ranjit S, Kumar S. </a:t>
            </a:r>
            <a:r>
              <a:rPr lang="en-US" altLang="en-US" sz="1400" dirty="0">
                <a:hlinkClick r:id="rId4"/>
              </a:rPr>
              <a:t>Recent advances in cancer outcomes in HIV- positive smokers</a:t>
            </a:r>
            <a:r>
              <a:rPr lang="en-US" altLang="en-US" sz="1400" dirty="0"/>
              <a:t>. F1000Res. 2018 Jun 11;7:F1000 Faculty Rev-718.</a:t>
            </a:r>
          </a:p>
          <a:p>
            <a:r>
              <a:rPr lang="en-US" altLang="en-US" sz="1400" dirty="0"/>
              <a:t>USPSTF. </a:t>
            </a:r>
            <a:r>
              <a:rPr lang="en-US" altLang="en-US" sz="1400" dirty="0">
                <a:hlinkClick r:id="rId5"/>
              </a:rPr>
              <a:t>Lung Cancer: Screening</a:t>
            </a:r>
            <a:r>
              <a:rPr lang="en-US" altLang="en-US" sz="1400" dirty="0"/>
              <a:t>. March 9, 2021. Accessed 12/29/22.</a:t>
            </a:r>
          </a:p>
          <a:p>
            <a:r>
              <a:rPr lang="en-US" altLang="en-US" sz="1400" dirty="0"/>
              <a:t>American Cancer Society. </a:t>
            </a:r>
            <a:r>
              <a:rPr lang="en-US" altLang="en-US" sz="1400" dirty="0">
                <a:hlinkClick r:id="rId6"/>
              </a:rPr>
              <a:t>Lung Cancer Screening Guidelines</a:t>
            </a:r>
            <a:r>
              <a:rPr lang="en-US" altLang="en-US" sz="1400" dirty="0"/>
              <a:t>. Accessed 12/29/22.</a:t>
            </a:r>
          </a:p>
          <a:p>
            <a:r>
              <a:rPr lang="en-US" altLang="en-US" sz="1400" dirty="0"/>
              <a:t>Stier EA, Engels E, Horner MJ, et al. </a:t>
            </a:r>
            <a:r>
              <a:rPr lang="en-US" altLang="en-US" sz="1400" dirty="0">
                <a:hlinkClick r:id="rId7"/>
              </a:rPr>
              <a:t>Cervical cancer incidence stratified by age in women with HIV compared with the general population in the United States, 2002-2016</a:t>
            </a:r>
            <a:r>
              <a:rPr lang="en-US" altLang="en-US" sz="1400" dirty="0"/>
              <a:t>. AIDS. 2021 Sep 1;35(11):1851-1856.</a:t>
            </a:r>
          </a:p>
          <a:p>
            <a:pPr marL="0" indent="0">
              <a:buNone/>
            </a:pPr>
            <a:endParaRPr lang="en-US" altLang="en-US" sz="1400" dirty="0"/>
          </a:p>
        </p:txBody>
      </p:sp>
      <p:sp>
        <p:nvSpPr>
          <p:cNvPr id="14" name="Text Placeholder 13">
            <a:extLst>
              <a:ext uri="{FF2B5EF4-FFF2-40B4-BE49-F238E27FC236}">
                <a16:creationId xmlns:a16="http://schemas.microsoft.com/office/drawing/2014/main" id="{38D33E5A-D0D9-2093-2840-1672560CB789}"/>
              </a:ext>
            </a:extLst>
          </p:cNvPr>
          <p:cNvSpPr>
            <a:spLocks noGrp="1"/>
          </p:cNvSpPr>
          <p:nvPr>
            <p:ph type="body" sz="quarter" idx="12"/>
          </p:nvPr>
        </p:nvSpPr>
        <p:spPr>
          <a:xfrm>
            <a:off x="6395163" y="2049029"/>
            <a:ext cx="5172786" cy="2986087"/>
          </a:xfrm>
        </p:spPr>
        <p:txBody>
          <a:bodyPr/>
          <a:lstStyle/>
          <a:p>
            <a:r>
              <a:rPr lang="en-US" altLang="en-US" sz="1400" dirty="0" err="1"/>
              <a:t>Beachler</a:t>
            </a:r>
            <a:r>
              <a:rPr lang="en-US" altLang="en-US" sz="1400" dirty="0"/>
              <a:t> DC, Abraham AG, Silverberg MJ et al (2014). </a:t>
            </a:r>
            <a:r>
              <a:rPr lang="en-US" altLang="en-US" sz="1400" dirty="0">
                <a:hlinkClick r:id="rId8"/>
              </a:rPr>
              <a:t>Incidence and risk factors of HPV-related and HPV-unrelated Head and Neck Squamous Cell Carcinoma in HIV-infected individuals</a:t>
            </a:r>
            <a:r>
              <a:rPr lang="en-US" altLang="en-US" sz="1400" dirty="0"/>
              <a:t>. Oral Oncol 50: 1169–1176.</a:t>
            </a:r>
          </a:p>
          <a:p>
            <a:r>
              <a:rPr lang="en-US" altLang="en-US" sz="1400" dirty="0" err="1"/>
              <a:t>Kaczmarczyk</a:t>
            </a:r>
            <a:r>
              <a:rPr lang="en-US" altLang="en-US" sz="1400" dirty="0"/>
              <a:t> KH, Yusuf H. </a:t>
            </a:r>
            <a:r>
              <a:rPr lang="en-US" altLang="en-US" sz="1400" dirty="0">
                <a:hlinkClick r:id="rId9"/>
              </a:rPr>
              <a:t>The impact of HPV vaccination on the prevention of oropharyngeal cancer: A scoping review</a:t>
            </a:r>
            <a:r>
              <a:rPr lang="en-US" altLang="en-US" sz="1400" dirty="0"/>
              <a:t>. Community Dent Health. 2022;39(1):14-21.</a:t>
            </a:r>
          </a:p>
          <a:p>
            <a:r>
              <a:rPr lang="en-US" altLang="en-US" sz="1400" dirty="0"/>
              <a:t>Shah ASV, </a:t>
            </a:r>
            <a:r>
              <a:rPr lang="en-US" altLang="en-US" sz="1400" dirty="0" err="1"/>
              <a:t>Stelzle</a:t>
            </a:r>
            <a:r>
              <a:rPr lang="en-US" altLang="en-US" sz="1400" dirty="0"/>
              <a:t> D, Lee KK, et al. </a:t>
            </a:r>
            <a:r>
              <a:rPr lang="en-US" altLang="en-US" sz="1400" dirty="0">
                <a:hlinkClick r:id="rId10"/>
              </a:rPr>
              <a:t>Global Burden of Atherosclerotic Cardiovascular Disease in People Living With HIV: Systematic Review and Meta-Analysis</a:t>
            </a:r>
            <a:r>
              <a:rPr lang="en-US" altLang="en-US" sz="1400" dirty="0"/>
              <a:t>. Circulation. 2018 Sep 11;138(11):1100-1112.</a:t>
            </a:r>
          </a:p>
          <a:p>
            <a:r>
              <a:rPr lang="en-US" altLang="en-US" sz="1400" dirty="0"/>
              <a:t>Feinstein MJ, </a:t>
            </a:r>
            <a:r>
              <a:rPr lang="en-US" altLang="en-US" sz="1400" dirty="0" err="1"/>
              <a:t>Hsue</a:t>
            </a:r>
            <a:r>
              <a:rPr lang="en-US" altLang="en-US" sz="1400" dirty="0"/>
              <a:t> PY, Benjamin LA, et al. </a:t>
            </a:r>
            <a:r>
              <a:rPr lang="en-US" altLang="en-US" sz="1400" dirty="0">
                <a:hlinkClick r:id="rId11"/>
              </a:rPr>
              <a:t>Characteristics, Prevention, and Management of Cardiovascular Disease in People Living With HIV: A Scientific Statement From the American Heart Association</a:t>
            </a:r>
            <a:r>
              <a:rPr lang="en-US" altLang="en-US" sz="1400" dirty="0"/>
              <a:t>. Circulation. 2019 Jul 9;140(2):e98-e124.</a:t>
            </a:r>
          </a:p>
          <a:p>
            <a:endParaRPr lang="en-US" sz="1400" dirty="0"/>
          </a:p>
        </p:txBody>
      </p:sp>
      <p:sp>
        <p:nvSpPr>
          <p:cNvPr id="5" name="Date Placeholder 4">
            <a:extLst>
              <a:ext uri="{FF2B5EF4-FFF2-40B4-BE49-F238E27FC236}">
                <a16:creationId xmlns:a16="http://schemas.microsoft.com/office/drawing/2014/main" id="{F4D1166B-CFDD-E34B-B43C-E8B806993F41}"/>
              </a:ext>
            </a:extLst>
          </p:cNvPr>
          <p:cNvSpPr>
            <a:spLocks noGrp="1"/>
          </p:cNvSpPr>
          <p:nvPr>
            <p:ph type="dt" sz="half" idx="2"/>
          </p:nvPr>
        </p:nvSpPr>
        <p:spPr/>
        <p:txBody>
          <a:bodyPr/>
          <a:lstStyle/>
          <a:p>
            <a:fld id="{D90A14F4-0CE7-440D-A9AD-AE6DF60A6C88}" type="datetime4">
              <a:rPr lang="en-US" smtClean="0"/>
              <a:pPr/>
              <a:t>September 5, 2023</a:t>
            </a:fld>
            <a:endParaRPr lang="en-US" dirty="0"/>
          </a:p>
        </p:txBody>
      </p:sp>
    </p:spTree>
    <p:extLst>
      <p:ext uri="{BB962C8B-B14F-4D97-AF65-F5344CB8AC3E}">
        <p14:creationId xmlns:p14="http://schemas.microsoft.com/office/powerpoint/2010/main" val="156940773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B30B-0B53-96FD-A11F-640CFBB3D74C}"/>
              </a:ext>
            </a:extLst>
          </p:cNvPr>
          <p:cNvSpPr>
            <a:spLocks noGrp="1"/>
          </p:cNvSpPr>
          <p:nvPr>
            <p:ph type="title"/>
          </p:nvPr>
        </p:nvSpPr>
        <p:spPr/>
        <p:txBody>
          <a:bodyPr/>
          <a:lstStyle/>
          <a:p>
            <a:r>
              <a:rPr lang="en-US" dirty="0"/>
              <a:t>References (3)</a:t>
            </a:r>
          </a:p>
        </p:txBody>
      </p:sp>
      <p:sp>
        <p:nvSpPr>
          <p:cNvPr id="3" name="Text Placeholder 2">
            <a:extLst>
              <a:ext uri="{FF2B5EF4-FFF2-40B4-BE49-F238E27FC236}">
                <a16:creationId xmlns:a16="http://schemas.microsoft.com/office/drawing/2014/main" id="{C049B1F9-41CE-11A5-6EED-6B8A2EB078BB}"/>
              </a:ext>
            </a:extLst>
          </p:cNvPr>
          <p:cNvSpPr>
            <a:spLocks noGrp="1"/>
          </p:cNvSpPr>
          <p:nvPr>
            <p:ph type="body" sz="quarter" idx="11"/>
          </p:nvPr>
        </p:nvSpPr>
        <p:spPr>
          <a:xfrm>
            <a:off x="624051" y="1896630"/>
            <a:ext cx="5172786" cy="2986087"/>
          </a:xfrm>
        </p:spPr>
        <p:txBody>
          <a:bodyPr/>
          <a:lstStyle/>
          <a:p>
            <a:r>
              <a:rPr lang="en-US" altLang="en-US" sz="1400" dirty="0"/>
              <a:t>Grundy SM, Stone NJ, Bailey AL, et al. 2018 AHA/ACC/AACVPR/AAPA/ ABC/ACPM/ADA/AGS/</a:t>
            </a:r>
            <a:r>
              <a:rPr lang="en-US" altLang="en-US" sz="1400" dirty="0" err="1"/>
              <a:t>APhA</a:t>
            </a:r>
            <a:r>
              <a:rPr lang="en-US" altLang="en-US" sz="1400" dirty="0"/>
              <a:t>/ ASPC/NLA/PCNA </a:t>
            </a:r>
            <a:r>
              <a:rPr lang="en-US" altLang="en-US" sz="1400" dirty="0">
                <a:hlinkClick r:id="rId2"/>
              </a:rPr>
              <a:t>Guideline on the Management of Blood Cholesterol: A Report of the American College of Cardiology/American Heart Association Task Force on Clinical Practice Guidelines</a:t>
            </a:r>
            <a:r>
              <a:rPr lang="en-US" altLang="en-US" sz="1400" dirty="0"/>
              <a:t>. J Am Coll </a:t>
            </a:r>
            <a:r>
              <a:rPr lang="en-US" altLang="en-US" sz="1400" dirty="0" err="1"/>
              <a:t>Cardiol</a:t>
            </a:r>
            <a:r>
              <a:rPr lang="en-US" altLang="en-US" sz="1400" dirty="0"/>
              <a:t>. 2019 Jun 25;73(24): e285-e350. Erratum in: J Am Coll </a:t>
            </a:r>
            <a:r>
              <a:rPr lang="en-US" altLang="en-US" sz="1400" dirty="0" err="1"/>
              <a:t>Cardiol</a:t>
            </a:r>
            <a:r>
              <a:rPr lang="en-US" altLang="en-US" sz="1400" dirty="0"/>
              <a:t>. 2019 Jun 25;73(24): 3237-3241.</a:t>
            </a:r>
          </a:p>
          <a:p>
            <a:r>
              <a:rPr lang="en-US" altLang="en-US" sz="1400" dirty="0" err="1"/>
              <a:t>Whelton</a:t>
            </a:r>
            <a:r>
              <a:rPr lang="en-US" altLang="en-US" sz="1400" dirty="0"/>
              <a:t> PK, Carey RM, </a:t>
            </a:r>
            <a:r>
              <a:rPr lang="en-US" altLang="en-US" sz="1400" dirty="0" err="1"/>
              <a:t>Aronow</a:t>
            </a:r>
            <a:r>
              <a:rPr lang="en-US" altLang="en-US" sz="1400" dirty="0"/>
              <a:t> WS, et al. 2017 ACC/AHA/AAPA/ABC/ ACPM/AGS/</a:t>
            </a:r>
            <a:r>
              <a:rPr lang="en-US" altLang="en-US" sz="1400" dirty="0" err="1"/>
              <a:t>APhA</a:t>
            </a:r>
            <a:r>
              <a:rPr lang="en-US" altLang="en-US" sz="1400" dirty="0"/>
              <a:t>/ASH/ASPC/ NMA/PCNA </a:t>
            </a:r>
            <a:r>
              <a:rPr lang="en-US" altLang="en-US" sz="1400" dirty="0">
                <a:hlinkClick r:id="rId3"/>
              </a:rPr>
              <a:t>Guideline for the Prevention, Detection, Evaluation, and Management of High Blood Pressure in Adults: A Report of the American College of Cardiology/American Heart Association Task Force on Clinical Practice Guidelines</a:t>
            </a:r>
            <a:r>
              <a:rPr lang="en-US" altLang="en-US" sz="1400" dirty="0"/>
              <a:t>. Hypertension. 2018 Jun;71(6):e13-e115. Erratum in: Hypertension. 2018 Jun;71(6):e140-e144.</a:t>
            </a:r>
          </a:p>
          <a:p>
            <a:r>
              <a:rPr lang="en-US" altLang="en-US" sz="1400" dirty="0"/>
              <a:t>U.S. Department of Agriculture and U.S. Department of Health and Human Services. </a:t>
            </a:r>
            <a:r>
              <a:rPr lang="en-US" altLang="en-US" sz="1400" dirty="0">
                <a:hlinkClick r:id="rId4"/>
              </a:rPr>
              <a:t>Dietary Guidelines for Americans, 2020-2025</a:t>
            </a:r>
            <a:r>
              <a:rPr lang="en-US" altLang="en-US" sz="1400" dirty="0"/>
              <a:t>. 9th Edition. December 2020.</a:t>
            </a:r>
          </a:p>
          <a:p>
            <a:endParaRPr lang="en-US" altLang="en-US" sz="1400" dirty="0"/>
          </a:p>
          <a:p>
            <a:endParaRPr lang="en-US" dirty="0"/>
          </a:p>
        </p:txBody>
      </p:sp>
      <p:sp>
        <p:nvSpPr>
          <p:cNvPr id="4" name="Text Placeholder 3">
            <a:extLst>
              <a:ext uri="{FF2B5EF4-FFF2-40B4-BE49-F238E27FC236}">
                <a16:creationId xmlns:a16="http://schemas.microsoft.com/office/drawing/2014/main" id="{8C076631-6ECD-A0B1-5CD8-756F365BF9F3}"/>
              </a:ext>
            </a:extLst>
          </p:cNvPr>
          <p:cNvSpPr>
            <a:spLocks noGrp="1"/>
          </p:cNvSpPr>
          <p:nvPr>
            <p:ph type="body" sz="quarter" idx="12"/>
          </p:nvPr>
        </p:nvSpPr>
        <p:spPr>
          <a:xfrm>
            <a:off x="6016605" y="1896629"/>
            <a:ext cx="5172786" cy="2986087"/>
          </a:xfrm>
        </p:spPr>
        <p:txBody>
          <a:bodyPr/>
          <a:lstStyle/>
          <a:p>
            <a:r>
              <a:rPr lang="en-US" altLang="en-US" sz="1400" dirty="0"/>
              <a:t>Thompson MA, </a:t>
            </a:r>
            <a:r>
              <a:rPr lang="en-US" altLang="en-US" sz="1400" dirty="0" err="1"/>
              <a:t>Horberg</a:t>
            </a:r>
            <a:r>
              <a:rPr lang="en-US" altLang="en-US" sz="1400" dirty="0"/>
              <a:t> MA, </a:t>
            </a:r>
            <a:r>
              <a:rPr lang="en-US" altLang="en-US" sz="1400" dirty="0" err="1"/>
              <a:t>Agwu</a:t>
            </a:r>
            <a:r>
              <a:rPr lang="en-US" altLang="en-US" sz="1400" dirty="0"/>
              <a:t> AL, et al. </a:t>
            </a:r>
            <a:r>
              <a:rPr lang="en-US" altLang="en-US" sz="1400" dirty="0">
                <a:hlinkClick r:id="rId5"/>
              </a:rPr>
              <a:t>Primary Care Guidance for Persons With Human Immunodeficiency Virus: 2020 Update by the HIV Medicine Association of the Infectious Diseases Society of America</a:t>
            </a:r>
            <a:r>
              <a:rPr lang="en-US" altLang="en-US" sz="1400" dirty="0"/>
              <a:t>, Clinical Infectious Diseases, Volume 73, Issue 11, 1 December 2021, Pages e3572–e3605. Accessed 7/14/23.</a:t>
            </a:r>
          </a:p>
          <a:p>
            <a:r>
              <a:rPr lang="en-US" altLang="en-US" sz="1400" dirty="0"/>
              <a:t>U.S. Department of Health and Human Services. </a:t>
            </a:r>
            <a:r>
              <a:rPr lang="en-US" altLang="en-US" sz="1400" dirty="0">
                <a:hlinkClick r:id="rId6"/>
              </a:rPr>
              <a:t>Physical Activity Guidelines for Americans, 2nd edition</a:t>
            </a:r>
            <a:r>
              <a:rPr lang="en-US" altLang="en-US" sz="1400" dirty="0"/>
              <a:t>. Washington, DC: U.S. Department of Health and Human Services; 2018.</a:t>
            </a:r>
          </a:p>
          <a:p>
            <a:r>
              <a:rPr lang="en-US" altLang="en-US" sz="1400" dirty="0"/>
              <a:t>Gooden TE, Gardner M, Wang J, et al. </a:t>
            </a:r>
            <a:r>
              <a:rPr lang="en-US" altLang="en-US" sz="1400" dirty="0">
                <a:hlinkClick r:id="rId7"/>
              </a:rPr>
              <a:t>The risk of mental illness in people living with HIV in the UK: a propensity score-matched cohort study</a:t>
            </a:r>
            <a:r>
              <a:rPr lang="en-US" altLang="en-US" sz="1400" dirty="0"/>
              <a:t>. Lancet HIV. 2022;9(3):e172-e181.</a:t>
            </a:r>
          </a:p>
          <a:p>
            <a:r>
              <a:rPr lang="en-US" altLang="en-US" sz="1400" dirty="0" err="1"/>
              <a:t>Shiau</a:t>
            </a:r>
            <a:r>
              <a:rPr lang="en-US" altLang="en-US" sz="1400" dirty="0"/>
              <a:t> S, </a:t>
            </a:r>
            <a:r>
              <a:rPr lang="en-US" altLang="en-US" sz="1400" dirty="0" err="1"/>
              <a:t>Arpadi</a:t>
            </a:r>
            <a:r>
              <a:rPr lang="en-US" altLang="en-US" sz="1400" dirty="0"/>
              <a:t> SM, Yin MT, Martins SS. </a:t>
            </a:r>
            <a:r>
              <a:rPr lang="en-US" altLang="en-US" sz="1400" dirty="0">
                <a:hlinkClick r:id="rId8"/>
              </a:rPr>
              <a:t>Patterns of drug use and HIV infection among adults in a nationally representative sample</a:t>
            </a:r>
            <a:r>
              <a:rPr lang="en-US" altLang="en-US" sz="1400" dirty="0"/>
              <a:t>. Addict </a:t>
            </a:r>
            <a:r>
              <a:rPr lang="en-US" altLang="en-US" sz="1400" dirty="0" err="1"/>
              <a:t>Behav</a:t>
            </a:r>
            <a:r>
              <a:rPr lang="en-US" altLang="en-US" sz="1400" dirty="0"/>
              <a:t>. 2017 May;68:39-44. </a:t>
            </a:r>
            <a:r>
              <a:rPr lang="en-US" altLang="en-US" sz="1400" dirty="0" err="1"/>
              <a:t>Epub</a:t>
            </a:r>
            <a:r>
              <a:rPr lang="en-US" altLang="en-US" sz="1400" dirty="0"/>
              <a:t> 2017 Jan 7.</a:t>
            </a:r>
          </a:p>
          <a:p>
            <a:endParaRPr lang="en-US" dirty="0"/>
          </a:p>
        </p:txBody>
      </p:sp>
      <p:sp>
        <p:nvSpPr>
          <p:cNvPr id="5" name="Date Placeholder 4">
            <a:extLst>
              <a:ext uri="{FF2B5EF4-FFF2-40B4-BE49-F238E27FC236}">
                <a16:creationId xmlns:a16="http://schemas.microsoft.com/office/drawing/2014/main" id="{F4D1166B-CFDD-E34B-B43C-E8B806993F41}"/>
              </a:ext>
            </a:extLst>
          </p:cNvPr>
          <p:cNvSpPr>
            <a:spLocks noGrp="1"/>
          </p:cNvSpPr>
          <p:nvPr>
            <p:ph type="dt" sz="half" idx="2"/>
          </p:nvPr>
        </p:nvSpPr>
        <p:spPr/>
        <p:txBody>
          <a:bodyPr/>
          <a:lstStyle/>
          <a:p>
            <a:fld id="{D90A14F4-0CE7-440D-A9AD-AE6DF60A6C88}" type="datetime4">
              <a:rPr lang="en-US" smtClean="0"/>
              <a:t>September 5, 2023</a:t>
            </a:fld>
            <a:endParaRPr lang="en-US" dirty="0"/>
          </a:p>
        </p:txBody>
      </p:sp>
    </p:spTree>
    <p:extLst>
      <p:ext uri="{BB962C8B-B14F-4D97-AF65-F5344CB8AC3E}">
        <p14:creationId xmlns:p14="http://schemas.microsoft.com/office/powerpoint/2010/main" val="139453264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617614" y="489837"/>
            <a:ext cx="9141535" cy="1143000"/>
          </a:xfrm>
          <a:prstGeom prst="rect">
            <a:avLst/>
          </a:prstGeom>
          <a:noFill/>
          <a:ln>
            <a:noFill/>
          </a:ln>
        </p:spPr>
        <p:txBody>
          <a:bodyPr spcFirstLastPara="1" vert="horz" wrap="square" lIns="91425" tIns="45700" rIns="91425" bIns="45700" rtlCol="0" anchor="ctr" anchorCtr="0">
            <a:normAutofit/>
          </a:bodyPr>
          <a:lstStyle/>
          <a:p>
            <a:pPr>
              <a:buClr>
                <a:schemeClr val="accent4"/>
              </a:buClr>
              <a:buSzPts val="3200"/>
            </a:pPr>
            <a:r>
              <a:rPr lang="en-US" sz="3600" dirty="0">
                <a:solidFill>
                  <a:schemeClr val="bg2">
                    <a:lumMod val="20000"/>
                    <a:lumOff val="80000"/>
                  </a:schemeClr>
                </a:solidFill>
              </a:rPr>
              <a:t>About This Slide Set</a:t>
            </a:r>
            <a:endParaRPr sz="4800" dirty="0">
              <a:solidFill>
                <a:schemeClr val="bg2">
                  <a:lumMod val="20000"/>
                  <a:lumOff val="80000"/>
                </a:schemeClr>
              </a:solidFill>
            </a:endParaRPr>
          </a:p>
        </p:txBody>
      </p:sp>
      <p:sp>
        <p:nvSpPr>
          <p:cNvPr id="278" name="Google Shape;278;p25"/>
          <p:cNvSpPr txBox="1">
            <a:spLocks noGrp="1"/>
          </p:cNvSpPr>
          <p:nvPr>
            <p:ph type="body" idx="4294967295"/>
          </p:nvPr>
        </p:nvSpPr>
        <p:spPr>
          <a:xfrm>
            <a:off x="617614" y="1632837"/>
            <a:ext cx="6487173" cy="4037112"/>
          </a:xfrm>
          <a:prstGeom prst="rect">
            <a:avLst/>
          </a:prstGeom>
          <a:noFill/>
          <a:ln>
            <a:noFill/>
          </a:ln>
        </p:spPr>
        <p:txBody>
          <a:bodyPr spcFirstLastPara="1" wrap="square" lIns="91425" tIns="45700" rIns="91425" bIns="45700" anchor="t" anchorCtr="0">
            <a:noAutofit/>
          </a:bodyPr>
          <a:lstStyle/>
          <a:p>
            <a:pPr marL="283464" indent="-283464">
              <a:spcBef>
                <a:spcPts val="600"/>
              </a:spcBef>
              <a:spcAft>
                <a:spcPts val="1200"/>
              </a:spcAft>
              <a:buClr>
                <a:schemeClr val="accent4"/>
              </a:buClr>
              <a:buSzPts val="2200"/>
              <a:buFont typeface="Wingdings" pitchFamily="2" charset="2"/>
              <a:buChar char="§"/>
            </a:pPr>
            <a:r>
              <a:rPr lang="en-US" sz="2400" dirty="0">
                <a:solidFill>
                  <a:schemeClr val="lt1"/>
                </a:solidFill>
                <a:latin typeface="Arial" panose="020B0604020202020204" pitchFamily="34" charset="0"/>
                <a:cs typeface="Arial" panose="020B0604020202020204" pitchFamily="34" charset="0"/>
                <a:sym typeface="Arial"/>
              </a:rPr>
              <a:t>This presentation was prepared by the AETC NCRC for the AETC Comorbidity Community of Practice and Learning in August 2023.</a:t>
            </a:r>
            <a:endParaRPr lang="en-US" sz="2400" dirty="0">
              <a:solidFill>
                <a:schemeClr val="lt1"/>
              </a:solidFill>
              <a:latin typeface="Arial" panose="020B0604020202020204" pitchFamily="34" charset="0"/>
              <a:cs typeface="Arial" panose="020B0604020202020204" pitchFamily="34" charset="0"/>
            </a:endParaRPr>
          </a:p>
          <a:p>
            <a:pPr marL="283464" indent="-283464">
              <a:spcBef>
                <a:spcPts val="600"/>
              </a:spcBef>
              <a:spcAft>
                <a:spcPts val="1200"/>
              </a:spcAft>
              <a:buClr>
                <a:schemeClr val="accent4"/>
              </a:buClr>
              <a:buSzPts val="2200"/>
              <a:buFont typeface="Wingdings" pitchFamily="2" charset="2"/>
              <a:buChar char="§"/>
            </a:pPr>
            <a:r>
              <a:rPr lang="en-US" sz="2400" dirty="0">
                <a:solidFill>
                  <a:schemeClr val="lt1"/>
                </a:solidFill>
                <a:latin typeface="Arial" panose="020B0604020202020204" pitchFamily="34" charset="0"/>
                <a:cs typeface="Arial" panose="020B0604020202020204" pitchFamily="34" charset="0"/>
                <a:sym typeface="Arial"/>
              </a:rPr>
              <a:t>Visit the AETC NCRC website for the Provider handout and most current version.</a:t>
            </a:r>
            <a:endParaRPr lang="en-US" sz="2400" dirty="0">
              <a:solidFill>
                <a:schemeClr val="lt1"/>
              </a:solidFill>
              <a:latin typeface="Arial" panose="020B0604020202020204" pitchFamily="34" charset="0"/>
              <a:cs typeface="Arial" panose="020B0604020202020204" pitchFamily="34" charset="0"/>
            </a:endParaRPr>
          </a:p>
          <a:p>
            <a:pPr marL="283464" indent="-283464">
              <a:spcBef>
                <a:spcPts val="600"/>
              </a:spcBef>
              <a:spcAft>
                <a:spcPts val="1200"/>
              </a:spcAft>
              <a:buClr>
                <a:schemeClr val="accent4"/>
              </a:buClr>
              <a:buSzPts val="2200"/>
              <a:buFont typeface="Wingdings" pitchFamily="2" charset="2"/>
              <a:buChar char="§"/>
            </a:pPr>
            <a:r>
              <a:rPr lang="en-US" sz="2400" u="sng" dirty="0">
                <a:solidFill>
                  <a:schemeClr val="bg2"/>
                </a:solidFill>
                <a:latin typeface="Arial" panose="020B0604020202020204" pitchFamily="34" charset="0"/>
                <a:cs typeface="Arial" panose="020B0604020202020204" pitchFamily="34" charset="0"/>
                <a:sym typeface="Arial"/>
              </a:rPr>
              <a:t>https://aidsetc.org/resource/comorbidities</a:t>
            </a:r>
            <a:endParaRPr sz="2400" dirty="0">
              <a:solidFill>
                <a:schemeClr val="bg2"/>
              </a:solidFill>
              <a:latin typeface="Arial" panose="020B0604020202020204" pitchFamily="34" charset="0"/>
              <a:cs typeface="Arial" panose="020B0604020202020204" pitchFamily="34" charset="0"/>
              <a:sym typeface="Arial"/>
            </a:endParaRPr>
          </a:p>
        </p:txBody>
      </p:sp>
      <p:pic>
        <p:nvPicPr>
          <p:cNvPr id="4" name="Picture 3" descr="A poster of a medical information">
            <a:extLst>
              <a:ext uri="{FF2B5EF4-FFF2-40B4-BE49-F238E27FC236}">
                <a16:creationId xmlns:a16="http://schemas.microsoft.com/office/drawing/2014/main" id="{1D5E6E03-68E2-6EB2-7B34-2824C5E91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239" y="1213149"/>
            <a:ext cx="3254953" cy="4212291"/>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9ADFBE-4158-9732-7FFF-34693E5818E4}"/>
              </a:ext>
            </a:extLst>
          </p:cNvPr>
          <p:cNvSpPr>
            <a:spLocks noGrp="1"/>
          </p:cNvSpPr>
          <p:nvPr>
            <p:ph type="title"/>
          </p:nvPr>
        </p:nvSpPr>
        <p:spPr/>
        <p:txBody>
          <a:bodyPr/>
          <a:lstStyle/>
          <a:p>
            <a:r>
              <a:rPr lang="en-US" dirty="0"/>
              <a:t>Introduction</a:t>
            </a:r>
          </a:p>
        </p:txBody>
      </p:sp>
      <p:sp>
        <p:nvSpPr>
          <p:cNvPr id="8" name="Text Placeholder 6">
            <a:extLst>
              <a:ext uri="{FF2B5EF4-FFF2-40B4-BE49-F238E27FC236}">
                <a16:creationId xmlns:a16="http://schemas.microsoft.com/office/drawing/2014/main" id="{BEF64EBC-BE51-1E43-27EA-21B57664E8D7}"/>
              </a:ext>
            </a:extLst>
          </p:cNvPr>
          <p:cNvSpPr>
            <a:spLocks noGrp="1"/>
          </p:cNvSpPr>
          <p:nvPr>
            <p:ph type="body" sz="quarter" idx="11"/>
          </p:nvPr>
        </p:nvSpPr>
        <p:spPr/>
        <p:txBody>
          <a:bodyPr/>
          <a:lstStyle/>
          <a:p>
            <a:r>
              <a:rPr lang="en-US" dirty="0"/>
              <a:t>Although people with HIV in the United States are now less likely </a:t>
            </a:r>
            <a:br>
              <a:rPr lang="en-US" dirty="0"/>
            </a:br>
            <a:r>
              <a:rPr lang="en-US" dirty="0"/>
              <a:t>to die of HIV-specific causes compared to past years, they are burdened with more chronic diseases and attendant mortality than HIV uninfected persons. </a:t>
            </a:r>
            <a:r>
              <a:rPr lang="en-US" sz="1600" dirty="0"/>
              <a:t>(</a:t>
            </a:r>
            <a:r>
              <a:rPr lang="en-US" sz="1600" dirty="0" err="1"/>
              <a:t>Buchacz</a:t>
            </a:r>
            <a:r>
              <a:rPr lang="en-US" sz="1600" dirty="0"/>
              <a:t>, 2020; Bosh, 2020; </a:t>
            </a:r>
            <a:r>
              <a:rPr lang="en-US" sz="1600" dirty="0" err="1"/>
              <a:t>Kitahata</a:t>
            </a:r>
            <a:r>
              <a:rPr lang="en-US" sz="1600" dirty="0"/>
              <a:t>, 2009; CDC, 2021)</a:t>
            </a:r>
            <a:endParaRPr lang="en-US" sz="1800" dirty="0"/>
          </a:p>
          <a:p>
            <a:r>
              <a:rPr lang="en-US" dirty="0"/>
              <a:t>We seek to increase clinician awareness of the increased prevalence of specific illnesses and mortalities among PWH in </a:t>
            </a:r>
            <a:br>
              <a:rPr lang="en-US" dirty="0"/>
            </a:br>
            <a:r>
              <a:rPr lang="en-US" dirty="0"/>
              <a:t>the US, with recommendations for prevention, screening, and </a:t>
            </a:r>
            <a:br>
              <a:rPr lang="en-US" dirty="0"/>
            </a:br>
            <a:r>
              <a:rPr lang="en-US" dirty="0"/>
              <a:t>risk reduction.</a:t>
            </a:r>
          </a:p>
        </p:txBody>
      </p:sp>
      <p:sp>
        <p:nvSpPr>
          <p:cNvPr id="5" name="Date Placeholder 4">
            <a:extLst>
              <a:ext uri="{FF2B5EF4-FFF2-40B4-BE49-F238E27FC236}">
                <a16:creationId xmlns:a16="http://schemas.microsoft.com/office/drawing/2014/main" id="{EEE10409-9113-50D7-0C88-15170BC2EFA8}"/>
              </a:ext>
            </a:extLst>
          </p:cNvPr>
          <p:cNvSpPr>
            <a:spLocks noGrp="1"/>
          </p:cNvSpPr>
          <p:nvPr>
            <p:ph type="dt" sz="half" idx="2"/>
          </p:nvPr>
        </p:nvSpPr>
        <p:spPr/>
        <p:txBody>
          <a:bodyPr/>
          <a:lstStyle/>
          <a:p>
            <a:r>
              <a:rPr lang="en-US" dirty="0"/>
              <a:t>August 31, 2023</a:t>
            </a:r>
          </a:p>
        </p:txBody>
      </p:sp>
    </p:spTree>
    <p:extLst>
      <p:ext uri="{BB962C8B-B14F-4D97-AF65-F5344CB8AC3E}">
        <p14:creationId xmlns:p14="http://schemas.microsoft.com/office/powerpoint/2010/main" val="246160657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ADBA86-1CC4-383A-07B5-6B4E6B053852}"/>
              </a:ext>
            </a:extLst>
          </p:cNvPr>
          <p:cNvSpPr>
            <a:spLocks noGrp="1"/>
          </p:cNvSpPr>
          <p:nvPr>
            <p:ph type="title"/>
          </p:nvPr>
        </p:nvSpPr>
        <p:spPr>
          <a:xfrm>
            <a:off x="623460" y="1202374"/>
            <a:ext cx="10972800" cy="648915"/>
          </a:xfrm>
        </p:spPr>
        <p:txBody>
          <a:bodyPr>
            <a:normAutofit/>
          </a:bodyPr>
          <a:lstStyle/>
          <a:p>
            <a:r>
              <a:rPr lang="en-US" dirty="0"/>
              <a:t>Comorbidities with increased prevalence in people with HIV</a:t>
            </a:r>
          </a:p>
        </p:txBody>
      </p:sp>
      <p:graphicFrame>
        <p:nvGraphicFramePr>
          <p:cNvPr id="6" name="Table 6">
            <a:extLst>
              <a:ext uri="{FF2B5EF4-FFF2-40B4-BE49-F238E27FC236}">
                <a16:creationId xmlns:a16="http://schemas.microsoft.com/office/drawing/2014/main" id="{A78670C8-43B5-AEAF-7951-981D0B0963FE}"/>
              </a:ext>
            </a:extLst>
          </p:cNvPr>
          <p:cNvGraphicFramePr>
            <a:graphicFrameLocks noGrp="1"/>
          </p:cNvGraphicFramePr>
          <p:nvPr>
            <p:extLst>
              <p:ext uri="{D42A27DB-BD31-4B8C-83A1-F6EECF244321}">
                <p14:modId xmlns:p14="http://schemas.microsoft.com/office/powerpoint/2010/main" val="3444082916"/>
              </p:ext>
            </p:extLst>
          </p:nvPr>
        </p:nvGraphicFramePr>
        <p:xfrm>
          <a:off x="731520" y="2141308"/>
          <a:ext cx="10864740" cy="3512732"/>
        </p:xfrm>
        <a:graphic>
          <a:graphicData uri="http://schemas.openxmlformats.org/drawingml/2006/table">
            <a:tbl>
              <a:tblPr firstRow="1">
                <a:tableStyleId>{EB9631B5-78F2-41C9-869B-9F39066F8104}</a:tableStyleId>
              </a:tblPr>
              <a:tblGrid>
                <a:gridCol w="6335461">
                  <a:extLst>
                    <a:ext uri="{9D8B030D-6E8A-4147-A177-3AD203B41FA5}">
                      <a16:colId xmlns:a16="http://schemas.microsoft.com/office/drawing/2014/main" val="4062788367"/>
                    </a:ext>
                  </a:extLst>
                </a:gridCol>
                <a:gridCol w="4529279">
                  <a:extLst>
                    <a:ext uri="{9D8B030D-6E8A-4147-A177-3AD203B41FA5}">
                      <a16:colId xmlns:a16="http://schemas.microsoft.com/office/drawing/2014/main" val="2498220559"/>
                    </a:ext>
                  </a:extLst>
                </a:gridCol>
              </a:tblGrid>
              <a:tr h="466683">
                <a:tc>
                  <a:txBody>
                    <a:bodyPr/>
                    <a:lstStyle/>
                    <a:p>
                      <a:pPr algn="ctr"/>
                      <a:r>
                        <a:rPr lang="en-US" sz="2000" dirty="0"/>
                        <a:t>Disease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096B6"/>
                    </a:solidFill>
                  </a:tcPr>
                </a:tc>
                <a:tc>
                  <a:txBody>
                    <a:bodyPr/>
                    <a:lstStyle/>
                    <a:p>
                      <a:r>
                        <a:rPr lang="en-US" sz="2000" dirty="0"/>
                        <a:t>Relative Rates in PWH</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8096B6"/>
                    </a:solidFill>
                  </a:tcPr>
                </a:tc>
                <a:extLst>
                  <a:ext uri="{0D108BD9-81ED-4DB2-BD59-A6C34878D82A}">
                    <a16:rowId xmlns:a16="http://schemas.microsoft.com/office/drawing/2014/main" val="3828025734"/>
                  </a:ext>
                </a:extLst>
              </a:tr>
              <a:tr h="464010">
                <a:tc>
                  <a:txBody>
                    <a:bodyPr/>
                    <a:lstStyle/>
                    <a:p>
                      <a:r>
                        <a:rPr lang="en-US" sz="1800" dirty="0">
                          <a:solidFill>
                            <a:schemeClr val="tx1">
                              <a:lumMod val="90000"/>
                              <a:lumOff val="10000"/>
                            </a:schemeClr>
                          </a:solidFill>
                        </a:rPr>
                        <a:t>Anal Cancer</a:t>
                      </a:r>
                    </a:p>
                  </a:txBody>
                  <a:tcPr anchor="ctr">
                    <a:lnT w="25400" cmpd="sng">
                      <a:noFill/>
                    </a:lnT>
                    <a:solidFill>
                      <a:schemeClr val="bg1"/>
                    </a:solidFill>
                  </a:tcPr>
                </a:tc>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dirty="0">
                          <a:solidFill>
                            <a:schemeClr val="tx1">
                              <a:lumMod val="90000"/>
                              <a:lumOff val="10000"/>
                            </a:schemeClr>
                          </a:solidFill>
                        </a:rPr>
                        <a:t>Up</a:t>
                      </a:r>
                      <a:r>
                        <a:rPr lang="en-US" sz="1800" spc="-35" dirty="0">
                          <a:solidFill>
                            <a:schemeClr val="tx1">
                              <a:lumMod val="90000"/>
                              <a:lumOff val="10000"/>
                            </a:schemeClr>
                          </a:solidFill>
                        </a:rPr>
                        <a:t> </a:t>
                      </a:r>
                      <a:r>
                        <a:rPr lang="en-US" sz="1800" dirty="0">
                          <a:solidFill>
                            <a:schemeClr val="tx1">
                              <a:lumMod val="90000"/>
                              <a:lumOff val="10000"/>
                            </a:schemeClr>
                          </a:solidFill>
                        </a:rPr>
                        <a:t>to</a:t>
                      </a:r>
                      <a:r>
                        <a:rPr lang="en-US" sz="1800" spc="-30" dirty="0">
                          <a:solidFill>
                            <a:schemeClr val="tx1">
                              <a:lumMod val="90000"/>
                              <a:lumOff val="10000"/>
                            </a:schemeClr>
                          </a:solidFill>
                        </a:rPr>
                        <a:t> </a:t>
                      </a:r>
                      <a:r>
                        <a:rPr lang="en-US" sz="1800" b="1" dirty="0">
                          <a:solidFill>
                            <a:schemeClr val="tx1">
                              <a:lumMod val="90000"/>
                              <a:lumOff val="10000"/>
                            </a:schemeClr>
                          </a:solidFill>
                        </a:rPr>
                        <a:t>80x</a:t>
                      </a:r>
                      <a:r>
                        <a:rPr lang="en-US" sz="1800" spc="-35" dirty="0">
                          <a:solidFill>
                            <a:schemeClr val="tx1">
                              <a:lumMod val="90000"/>
                              <a:lumOff val="10000"/>
                            </a:schemeClr>
                          </a:solidFill>
                        </a:rPr>
                        <a:t> </a:t>
                      </a:r>
                      <a:r>
                        <a:rPr lang="en-US" sz="1800" spc="-10" dirty="0">
                          <a:solidFill>
                            <a:schemeClr val="tx1">
                              <a:lumMod val="90000"/>
                              <a:lumOff val="10000"/>
                            </a:schemeClr>
                          </a:solidFill>
                        </a:rPr>
                        <a:t>more</a:t>
                      </a:r>
                      <a:r>
                        <a:rPr lang="en-US" sz="1800" spc="-30" dirty="0">
                          <a:solidFill>
                            <a:schemeClr val="tx1">
                              <a:lumMod val="90000"/>
                              <a:lumOff val="10000"/>
                            </a:schemeClr>
                          </a:solidFill>
                        </a:rPr>
                        <a:t> </a:t>
                      </a:r>
                      <a:r>
                        <a:rPr lang="en-US" sz="1800" spc="-10" dirty="0">
                          <a:solidFill>
                            <a:schemeClr val="tx1">
                              <a:lumMod val="90000"/>
                              <a:lumOff val="10000"/>
                            </a:schemeClr>
                          </a:solidFill>
                        </a:rPr>
                        <a:t>common</a:t>
                      </a:r>
                      <a:endParaRPr lang="en-US" sz="1800" dirty="0">
                        <a:solidFill>
                          <a:schemeClr val="tx1">
                            <a:lumMod val="90000"/>
                            <a:lumOff val="10000"/>
                          </a:schemeClr>
                        </a:solidFill>
                        <a:latin typeface="Inter"/>
                        <a:cs typeface="Inter"/>
                      </a:endParaRPr>
                    </a:p>
                  </a:txBody>
                  <a:tcPr anchor="ctr">
                    <a:lnT w="25400" cmpd="sng">
                      <a:noFill/>
                    </a:lnT>
                    <a:solidFill>
                      <a:schemeClr val="bg1"/>
                    </a:solidFill>
                  </a:tcPr>
                </a:tc>
                <a:extLst>
                  <a:ext uri="{0D108BD9-81ED-4DB2-BD59-A6C34878D82A}">
                    <a16:rowId xmlns:a16="http://schemas.microsoft.com/office/drawing/2014/main" val="578406403"/>
                  </a:ext>
                </a:extLst>
              </a:tr>
              <a:tr h="464010">
                <a:tc>
                  <a:txBody>
                    <a:bodyPr/>
                    <a:lstStyle/>
                    <a:p>
                      <a:r>
                        <a:rPr lang="en-US" sz="1800" b="0" u="none" strike="noStrike" kern="1200" baseline="0" dirty="0">
                          <a:solidFill>
                            <a:schemeClr val="tx1">
                              <a:lumMod val="90000"/>
                              <a:lumOff val="10000"/>
                            </a:schemeClr>
                          </a:solidFill>
                        </a:rPr>
                        <a:t>Bronchopulmonary Cancer 	</a:t>
                      </a:r>
                      <a:endParaRPr lang="en-US" sz="1800" b="0" i="0" u="none" strike="noStrike" kern="1200" baseline="0" dirty="0">
                        <a:solidFill>
                          <a:schemeClr val="tx1">
                            <a:lumMod val="90000"/>
                            <a:lumOff val="10000"/>
                          </a:schemeClr>
                        </a:solidFill>
                        <a:latin typeface="+mn-lt"/>
                        <a:ea typeface="+mn-ea"/>
                        <a:cs typeface="+mn-cs"/>
                      </a:endParaRPr>
                    </a:p>
                  </a:txBody>
                  <a:tcPr anchor="ctr">
                    <a:solidFill>
                      <a:srgbClr val="F5F3ED"/>
                    </a:solidFill>
                  </a:tcPr>
                </a:tc>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dirty="0">
                          <a:solidFill>
                            <a:schemeClr val="tx1">
                              <a:lumMod val="90000"/>
                              <a:lumOff val="10000"/>
                            </a:schemeClr>
                          </a:solidFill>
                        </a:rPr>
                        <a:t>48%</a:t>
                      </a:r>
                      <a:r>
                        <a:rPr lang="en-US" sz="1800" b="1" spc="-20" dirty="0">
                          <a:solidFill>
                            <a:schemeClr val="tx1">
                              <a:lumMod val="90000"/>
                              <a:lumOff val="10000"/>
                            </a:schemeClr>
                          </a:solidFill>
                        </a:rPr>
                        <a:t> </a:t>
                      </a:r>
                      <a:r>
                        <a:rPr lang="en-US" sz="1800" dirty="0">
                          <a:solidFill>
                            <a:schemeClr val="tx1">
                              <a:lumMod val="90000"/>
                              <a:lumOff val="10000"/>
                            </a:schemeClr>
                          </a:solidFill>
                        </a:rPr>
                        <a:t>more</a:t>
                      </a:r>
                      <a:r>
                        <a:rPr lang="en-US" sz="1800" spc="-20" dirty="0">
                          <a:solidFill>
                            <a:schemeClr val="tx1">
                              <a:lumMod val="90000"/>
                              <a:lumOff val="10000"/>
                            </a:schemeClr>
                          </a:solidFill>
                        </a:rPr>
                        <a:t> </a:t>
                      </a:r>
                      <a:r>
                        <a:rPr lang="en-US" sz="1800" spc="-10" dirty="0">
                          <a:solidFill>
                            <a:schemeClr val="tx1">
                              <a:lumMod val="90000"/>
                              <a:lumOff val="10000"/>
                            </a:schemeClr>
                          </a:solidFill>
                        </a:rPr>
                        <a:t>common</a:t>
                      </a:r>
                      <a:endParaRPr lang="en-US" sz="1800" dirty="0">
                        <a:solidFill>
                          <a:schemeClr val="tx1">
                            <a:lumMod val="90000"/>
                            <a:lumOff val="10000"/>
                          </a:schemeClr>
                        </a:solidFill>
                        <a:latin typeface="Inter"/>
                        <a:cs typeface="Inter"/>
                      </a:endParaRPr>
                    </a:p>
                  </a:txBody>
                  <a:tcPr anchor="ctr">
                    <a:solidFill>
                      <a:srgbClr val="F5F3ED"/>
                    </a:solidFill>
                  </a:tcPr>
                </a:tc>
                <a:extLst>
                  <a:ext uri="{0D108BD9-81ED-4DB2-BD59-A6C34878D82A}">
                    <a16:rowId xmlns:a16="http://schemas.microsoft.com/office/drawing/2014/main" val="322144270"/>
                  </a:ext>
                </a:extLst>
              </a:tr>
              <a:tr h="464010">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dirty="0">
                          <a:solidFill>
                            <a:schemeClr val="tx1">
                              <a:lumMod val="90000"/>
                              <a:lumOff val="10000"/>
                            </a:schemeClr>
                          </a:solidFill>
                        </a:rPr>
                        <a:t>Cervical</a:t>
                      </a:r>
                      <a:r>
                        <a:rPr lang="en-US" sz="1800" spc="145" dirty="0">
                          <a:solidFill>
                            <a:schemeClr val="tx1">
                              <a:lumMod val="90000"/>
                              <a:lumOff val="10000"/>
                            </a:schemeClr>
                          </a:solidFill>
                        </a:rPr>
                        <a:t> </a:t>
                      </a:r>
                      <a:r>
                        <a:rPr lang="en-US" sz="1800" spc="-10" dirty="0">
                          <a:solidFill>
                            <a:schemeClr val="tx1">
                              <a:lumMod val="90000"/>
                              <a:lumOff val="10000"/>
                            </a:schemeClr>
                          </a:solidFill>
                        </a:rPr>
                        <a:t>Cancer</a:t>
                      </a:r>
                      <a:endParaRPr lang="en-US" sz="1800" dirty="0">
                        <a:solidFill>
                          <a:schemeClr val="tx1">
                            <a:lumMod val="90000"/>
                            <a:lumOff val="10000"/>
                          </a:schemeClr>
                        </a:solidFill>
                        <a:latin typeface="Inter"/>
                        <a:cs typeface="Inter"/>
                      </a:endParaRPr>
                    </a:p>
                  </a:txBody>
                  <a:tcPr anchor="ctr">
                    <a:solidFill>
                      <a:schemeClr val="bg1"/>
                    </a:solidFill>
                  </a:tcPr>
                </a:tc>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spc="-20" dirty="0">
                          <a:solidFill>
                            <a:schemeClr val="tx1">
                              <a:lumMod val="90000"/>
                              <a:lumOff val="10000"/>
                            </a:schemeClr>
                          </a:solidFill>
                        </a:rPr>
                        <a:t>3-4x</a:t>
                      </a:r>
                      <a:r>
                        <a:rPr lang="en-US" sz="1800" spc="-20" dirty="0">
                          <a:solidFill>
                            <a:schemeClr val="tx1">
                              <a:lumMod val="90000"/>
                              <a:lumOff val="10000"/>
                            </a:schemeClr>
                          </a:solidFill>
                        </a:rPr>
                        <a:t> </a:t>
                      </a:r>
                      <a:r>
                        <a:rPr lang="en-US" sz="1800" dirty="0">
                          <a:solidFill>
                            <a:schemeClr val="tx1">
                              <a:lumMod val="90000"/>
                              <a:lumOff val="10000"/>
                            </a:schemeClr>
                          </a:solidFill>
                        </a:rPr>
                        <a:t>more</a:t>
                      </a:r>
                      <a:r>
                        <a:rPr lang="en-US" sz="1800" spc="-15" dirty="0">
                          <a:solidFill>
                            <a:schemeClr val="tx1">
                              <a:lumMod val="90000"/>
                              <a:lumOff val="10000"/>
                            </a:schemeClr>
                          </a:solidFill>
                        </a:rPr>
                        <a:t> </a:t>
                      </a:r>
                      <a:r>
                        <a:rPr lang="en-US" sz="1800" spc="-10" dirty="0">
                          <a:solidFill>
                            <a:schemeClr val="tx1">
                              <a:lumMod val="90000"/>
                              <a:lumOff val="10000"/>
                            </a:schemeClr>
                          </a:solidFill>
                        </a:rPr>
                        <a:t>common</a:t>
                      </a:r>
                      <a:endParaRPr lang="en-US" sz="1800" dirty="0">
                        <a:solidFill>
                          <a:schemeClr val="tx1">
                            <a:lumMod val="90000"/>
                            <a:lumOff val="10000"/>
                          </a:schemeClr>
                        </a:solidFill>
                        <a:latin typeface="Inter"/>
                        <a:cs typeface="Inter"/>
                      </a:endParaRPr>
                    </a:p>
                  </a:txBody>
                  <a:tcPr anchor="ctr">
                    <a:solidFill>
                      <a:schemeClr val="bg1"/>
                    </a:solidFill>
                  </a:tcPr>
                </a:tc>
                <a:extLst>
                  <a:ext uri="{0D108BD9-81ED-4DB2-BD59-A6C34878D82A}">
                    <a16:rowId xmlns:a16="http://schemas.microsoft.com/office/drawing/2014/main" val="1881729454"/>
                  </a:ext>
                </a:extLst>
              </a:tr>
              <a:tr h="464081">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spc="-10" dirty="0">
                          <a:solidFill>
                            <a:schemeClr val="tx1">
                              <a:lumMod val="90000"/>
                              <a:lumOff val="10000"/>
                            </a:schemeClr>
                          </a:solidFill>
                        </a:rPr>
                        <a:t>Dental/Oropharyngeal </a:t>
                      </a:r>
                      <a:r>
                        <a:rPr lang="en-US" sz="1800" dirty="0">
                          <a:solidFill>
                            <a:schemeClr val="tx1">
                              <a:lumMod val="90000"/>
                              <a:lumOff val="10000"/>
                            </a:schemeClr>
                          </a:solidFill>
                        </a:rPr>
                        <a:t>Cancers</a:t>
                      </a:r>
                      <a:r>
                        <a:rPr lang="en-US" sz="1800" spc="130" dirty="0">
                          <a:solidFill>
                            <a:schemeClr val="tx1">
                              <a:lumMod val="90000"/>
                              <a:lumOff val="10000"/>
                            </a:schemeClr>
                          </a:solidFill>
                        </a:rPr>
                        <a:t> </a:t>
                      </a:r>
                      <a:r>
                        <a:rPr lang="en-US" sz="1800" spc="-20" dirty="0">
                          <a:solidFill>
                            <a:schemeClr val="tx1">
                              <a:lumMod val="90000"/>
                              <a:lumOff val="10000"/>
                            </a:schemeClr>
                          </a:solidFill>
                        </a:rPr>
                        <a:t>(OPC)</a:t>
                      </a:r>
                      <a:endParaRPr lang="en-US" sz="1800" dirty="0">
                        <a:solidFill>
                          <a:schemeClr val="tx1">
                            <a:lumMod val="90000"/>
                            <a:lumOff val="10000"/>
                          </a:schemeClr>
                        </a:solidFill>
                        <a:latin typeface="Inter"/>
                        <a:cs typeface="Inter"/>
                      </a:endParaRPr>
                    </a:p>
                  </a:txBody>
                  <a:tcPr anchor="ctr">
                    <a:solidFill>
                      <a:srgbClr val="F5F3ED"/>
                    </a:solidFill>
                  </a:tcPr>
                </a:tc>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dirty="0">
                          <a:solidFill>
                            <a:schemeClr val="tx1">
                              <a:lumMod val="90000"/>
                              <a:lumOff val="10000"/>
                            </a:schemeClr>
                          </a:solidFill>
                        </a:rPr>
                        <a:t>3x</a:t>
                      </a:r>
                      <a:r>
                        <a:rPr lang="en-US" sz="1800" spc="-20" dirty="0">
                          <a:solidFill>
                            <a:schemeClr val="tx1">
                              <a:lumMod val="90000"/>
                              <a:lumOff val="10000"/>
                            </a:schemeClr>
                          </a:solidFill>
                        </a:rPr>
                        <a:t> </a:t>
                      </a:r>
                      <a:r>
                        <a:rPr lang="en-US" sz="1800" dirty="0">
                          <a:solidFill>
                            <a:schemeClr val="tx1">
                              <a:lumMod val="90000"/>
                              <a:lumOff val="10000"/>
                            </a:schemeClr>
                          </a:solidFill>
                        </a:rPr>
                        <a:t>more</a:t>
                      </a:r>
                      <a:r>
                        <a:rPr lang="en-US" sz="1800" spc="-15" dirty="0">
                          <a:solidFill>
                            <a:schemeClr val="tx1">
                              <a:lumMod val="90000"/>
                              <a:lumOff val="10000"/>
                            </a:schemeClr>
                          </a:solidFill>
                        </a:rPr>
                        <a:t> </a:t>
                      </a:r>
                      <a:r>
                        <a:rPr lang="en-US" sz="1800" spc="-10" dirty="0">
                          <a:solidFill>
                            <a:schemeClr val="tx1">
                              <a:lumMod val="90000"/>
                              <a:lumOff val="10000"/>
                            </a:schemeClr>
                          </a:solidFill>
                        </a:rPr>
                        <a:t>common</a:t>
                      </a:r>
                      <a:endParaRPr lang="en-US" sz="1800" dirty="0">
                        <a:solidFill>
                          <a:schemeClr val="tx1">
                            <a:lumMod val="90000"/>
                            <a:lumOff val="10000"/>
                          </a:schemeClr>
                        </a:solidFill>
                        <a:latin typeface="Inter"/>
                        <a:cs typeface="Inter"/>
                      </a:endParaRPr>
                    </a:p>
                  </a:txBody>
                  <a:tcPr anchor="ctr">
                    <a:solidFill>
                      <a:srgbClr val="F5F3ED"/>
                    </a:solidFill>
                  </a:tcPr>
                </a:tc>
                <a:extLst>
                  <a:ext uri="{0D108BD9-81ED-4DB2-BD59-A6C34878D82A}">
                    <a16:rowId xmlns:a16="http://schemas.microsoft.com/office/drawing/2014/main" val="3278322475"/>
                  </a:ext>
                </a:extLst>
              </a:tr>
              <a:tr h="495226">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spc="-10" dirty="0">
                          <a:solidFill>
                            <a:schemeClr val="tx1">
                              <a:lumMod val="90000"/>
                              <a:lumOff val="10000"/>
                            </a:schemeClr>
                          </a:solidFill>
                        </a:rPr>
                        <a:t>Atherosclerotic Cardiovascular </a:t>
                      </a:r>
                      <a:r>
                        <a:rPr lang="en-US" sz="1800" dirty="0">
                          <a:solidFill>
                            <a:schemeClr val="tx1">
                              <a:lumMod val="90000"/>
                              <a:lumOff val="10000"/>
                            </a:schemeClr>
                          </a:solidFill>
                        </a:rPr>
                        <a:t>Disease</a:t>
                      </a:r>
                      <a:r>
                        <a:rPr lang="en-US" sz="1800" spc="85" dirty="0">
                          <a:solidFill>
                            <a:schemeClr val="tx1">
                              <a:lumMod val="90000"/>
                              <a:lumOff val="10000"/>
                            </a:schemeClr>
                          </a:solidFill>
                        </a:rPr>
                        <a:t> </a:t>
                      </a:r>
                      <a:r>
                        <a:rPr lang="en-US" sz="1800" spc="-10" dirty="0">
                          <a:solidFill>
                            <a:schemeClr val="tx1">
                              <a:lumMod val="90000"/>
                              <a:lumOff val="10000"/>
                            </a:schemeClr>
                          </a:solidFill>
                        </a:rPr>
                        <a:t>(ASCVD)</a:t>
                      </a:r>
                      <a:endParaRPr lang="en-US" sz="1800" dirty="0">
                        <a:solidFill>
                          <a:schemeClr val="tx1">
                            <a:lumMod val="90000"/>
                            <a:lumOff val="10000"/>
                          </a:schemeClr>
                        </a:solidFill>
                        <a:latin typeface="Inter"/>
                        <a:cs typeface="Inter"/>
                      </a:endParaRPr>
                    </a:p>
                  </a:txBody>
                  <a:tcPr anchor="ctr">
                    <a:lnB>
                      <a:noFill/>
                    </a:lnB>
                    <a:solidFill>
                      <a:schemeClr val="bg1"/>
                    </a:solidFill>
                  </a:tcPr>
                </a:tc>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b="1" dirty="0">
                          <a:solidFill>
                            <a:schemeClr val="tx1">
                              <a:lumMod val="90000"/>
                              <a:lumOff val="10000"/>
                            </a:schemeClr>
                          </a:solidFill>
                        </a:rPr>
                        <a:t>2x</a:t>
                      </a:r>
                      <a:r>
                        <a:rPr lang="en-US" sz="1800" spc="-20" dirty="0">
                          <a:solidFill>
                            <a:schemeClr val="tx1">
                              <a:lumMod val="90000"/>
                              <a:lumOff val="10000"/>
                            </a:schemeClr>
                          </a:solidFill>
                        </a:rPr>
                        <a:t> </a:t>
                      </a:r>
                      <a:r>
                        <a:rPr lang="en-US" sz="1800" dirty="0">
                          <a:solidFill>
                            <a:schemeClr val="tx1">
                              <a:lumMod val="90000"/>
                              <a:lumOff val="10000"/>
                            </a:schemeClr>
                          </a:solidFill>
                        </a:rPr>
                        <a:t>more</a:t>
                      </a:r>
                      <a:r>
                        <a:rPr lang="en-US" sz="1800" spc="-15" dirty="0">
                          <a:solidFill>
                            <a:schemeClr val="tx1">
                              <a:lumMod val="90000"/>
                              <a:lumOff val="10000"/>
                            </a:schemeClr>
                          </a:solidFill>
                        </a:rPr>
                        <a:t> </a:t>
                      </a:r>
                      <a:r>
                        <a:rPr lang="en-US" sz="1800" spc="-10" dirty="0">
                          <a:solidFill>
                            <a:schemeClr val="tx1">
                              <a:lumMod val="90000"/>
                              <a:lumOff val="10000"/>
                            </a:schemeClr>
                          </a:solidFill>
                        </a:rPr>
                        <a:t>likely</a:t>
                      </a:r>
                      <a:endParaRPr lang="en-US" sz="1800" dirty="0">
                        <a:solidFill>
                          <a:schemeClr val="tx1">
                            <a:lumMod val="90000"/>
                            <a:lumOff val="10000"/>
                          </a:schemeClr>
                        </a:solidFill>
                        <a:latin typeface="Inter"/>
                        <a:cs typeface="Inter"/>
                      </a:endParaRPr>
                    </a:p>
                  </a:txBody>
                  <a:tcPr anchor="ctr">
                    <a:lnB>
                      <a:noFill/>
                    </a:lnB>
                    <a:solidFill>
                      <a:schemeClr val="bg1"/>
                    </a:solidFill>
                  </a:tcPr>
                </a:tc>
                <a:extLst>
                  <a:ext uri="{0D108BD9-81ED-4DB2-BD59-A6C34878D82A}">
                    <a16:rowId xmlns:a16="http://schemas.microsoft.com/office/drawing/2014/main" val="2587481246"/>
                  </a:ext>
                </a:extLst>
              </a:tr>
              <a:tr h="694712">
                <a:tc>
                  <a: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r>
                        <a:rPr lang="en-US" sz="1800" dirty="0">
                          <a:solidFill>
                            <a:schemeClr val="tx1">
                              <a:lumMod val="90000"/>
                              <a:lumOff val="10000"/>
                            </a:schemeClr>
                          </a:solidFill>
                        </a:rPr>
                        <a:t>Mental</a:t>
                      </a:r>
                      <a:r>
                        <a:rPr lang="en-US" sz="1800" spc="-10" dirty="0">
                          <a:solidFill>
                            <a:schemeClr val="tx1">
                              <a:lumMod val="90000"/>
                              <a:lumOff val="10000"/>
                            </a:schemeClr>
                          </a:solidFill>
                        </a:rPr>
                        <a:t> </a:t>
                      </a:r>
                      <a:r>
                        <a:rPr lang="en-US" sz="1800" dirty="0">
                          <a:solidFill>
                            <a:schemeClr val="tx1">
                              <a:lumMod val="90000"/>
                              <a:lumOff val="10000"/>
                            </a:schemeClr>
                          </a:solidFill>
                        </a:rPr>
                        <a:t>Health</a:t>
                      </a:r>
                      <a:r>
                        <a:rPr lang="en-US" sz="1800" spc="-5" dirty="0">
                          <a:solidFill>
                            <a:schemeClr val="tx1">
                              <a:lumMod val="90000"/>
                              <a:lumOff val="10000"/>
                            </a:schemeClr>
                          </a:solidFill>
                        </a:rPr>
                        <a:t> </a:t>
                      </a:r>
                      <a:r>
                        <a:rPr lang="en-US" sz="1800" spc="-20" dirty="0">
                          <a:solidFill>
                            <a:schemeClr val="tx1">
                              <a:lumMod val="90000"/>
                              <a:lumOff val="10000"/>
                            </a:schemeClr>
                          </a:solidFill>
                        </a:rPr>
                        <a:t>(MHD) </a:t>
                      </a:r>
                      <a:r>
                        <a:rPr lang="en-US" sz="1800" dirty="0">
                          <a:solidFill>
                            <a:schemeClr val="tx1">
                              <a:lumMod val="90000"/>
                              <a:lumOff val="10000"/>
                            </a:schemeClr>
                          </a:solidFill>
                        </a:rPr>
                        <a:t>&amp; </a:t>
                      </a:r>
                      <a:br>
                        <a:rPr lang="en-US" sz="1800" dirty="0">
                          <a:solidFill>
                            <a:schemeClr val="tx1">
                              <a:lumMod val="90000"/>
                              <a:lumOff val="10000"/>
                            </a:schemeClr>
                          </a:solidFill>
                        </a:rPr>
                      </a:br>
                      <a:r>
                        <a:rPr lang="en-US" sz="1800" dirty="0">
                          <a:solidFill>
                            <a:schemeClr val="tx1">
                              <a:lumMod val="90000"/>
                              <a:lumOff val="10000"/>
                            </a:schemeClr>
                          </a:solidFill>
                        </a:rPr>
                        <a:t>Substance </a:t>
                      </a:r>
                      <a:r>
                        <a:rPr lang="en-US" sz="1800" spc="-25" dirty="0">
                          <a:solidFill>
                            <a:schemeClr val="tx1">
                              <a:lumMod val="90000"/>
                              <a:lumOff val="10000"/>
                            </a:schemeClr>
                          </a:solidFill>
                        </a:rPr>
                        <a:t>Use </a:t>
                      </a:r>
                      <a:r>
                        <a:rPr lang="en-US" sz="1800" spc="-10" dirty="0">
                          <a:solidFill>
                            <a:schemeClr val="tx1">
                              <a:lumMod val="90000"/>
                              <a:lumOff val="10000"/>
                            </a:schemeClr>
                          </a:solidFill>
                        </a:rPr>
                        <a:t>Disorders </a:t>
                      </a:r>
                      <a:r>
                        <a:rPr lang="en-US" sz="1800" dirty="0">
                          <a:solidFill>
                            <a:schemeClr val="tx1">
                              <a:lumMod val="90000"/>
                              <a:lumOff val="10000"/>
                            </a:schemeClr>
                          </a:solidFill>
                        </a:rPr>
                        <a:t>(SUD)</a:t>
                      </a:r>
                      <a:r>
                        <a:rPr lang="en-US" sz="1800" spc="-30" dirty="0">
                          <a:solidFill>
                            <a:schemeClr val="tx1">
                              <a:lumMod val="90000"/>
                              <a:lumOff val="10000"/>
                            </a:schemeClr>
                          </a:solidFill>
                        </a:rPr>
                        <a:t> </a:t>
                      </a:r>
                      <a:endParaRPr lang="en-US" sz="1800" dirty="0">
                        <a:solidFill>
                          <a:schemeClr val="tx1">
                            <a:lumMod val="90000"/>
                            <a:lumOff val="10000"/>
                          </a:schemeClr>
                        </a:solidFill>
                        <a:latin typeface="Inter"/>
                        <a:cs typeface="Inter"/>
                      </a:endParaRPr>
                    </a:p>
                  </a:txBody>
                  <a:tcPr anchor="ctr">
                    <a:lnL>
                      <a:noFill/>
                    </a:lnL>
                    <a:lnR>
                      <a:noFill/>
                    </a:lnR>
                    <a:lnT>
                      <a:noFill/>
                    </a:lnT>
                    <a:lnB w="25400" cmpd="sng">
                      <a:noFill/>
                    </a:lnB>
                    <a:lnTlToBr w="12700" cmpd="sng">
                      <a:noFill/>
                      <a:prstDash val="solid"/>
                    </a:lnTlToBr>
                    <a:lnBlToTr w="12700" cmpd="sng">
                      <a:noFill/>
                      <a:prstDash val="solid"/>
                    </a:lnBlToTr>
                    <a:solidFill>
                      <a:srgbClr val="F5F3ED"/>
                    </a:solidFill>
                  </a:tcPr>
                </a:tc>
                <a:tc>
                  <a:txBody>
                    <a:bodyPr/>
                    <a:lstStyle/>
                    <a:p>
                      <a:pPr marL="0" marR="369570" indent="0">
                        <a:lnSpc>
                          <a:spcPct val="100000"/>
                        </a:lnSpc>
                        <a:spcBef>
                          <a:spcPts val="0"/>
                        </a:spcBef>
                      </a:pPr>
                      <a:r>
                        <a:rPr lang="en-US" sz="1800" dirty="0">
                          <a:solidFill>
                            <a:schemeClr val="tx1">
                              <a:lumMod val="90000"/>
                              <a:lumOff val="10000"/>
                            </a:schemeClr>
                          </a:solidFill>
                        </a:rPr>
                        <a:t>MHD almost </a:t>
                      </a:r>
                      <a:r>
                        <a:rPr lang="en-US" sz="1800" b="1" dirty="0">
                          <a:solidFill>
                            <a:schemeClr val="tx1">
                              <a:lumMod val="90000"/>
                              <a:lumOff val="10000"/>
                            </a:schemeClr>
                          </a:solidFill>
                        </a:rPr>
                        <a:t>2x</a:t>
                      </a:r>
                      <a:r>
                        <a:rPr lang="en-US" sz="1800" dirty="0">
                          <a:solidFill>
                            <a:schemeClr val="tx1">
                              <a:lumMod val="90000"/>
                              <a:lumOff val="10000"/>
                            </a:schemeClr>
                          </a:solidFill>
                        </a:rPr>
                        <a:t> </a:t>
                      </a:r>
                      <a:r>
                        <a:rPr lang="en-US" sz="1800" spc="-20" dirty="0">
                          <a:solidFill>
                            <a:schemeClr val="tx1">
                              <a:lumMod val="90000"/>
                              <a:lumOff val="10000"/>
                            </a:schemeClr>
                          </a:solidFill>
                        </a:rPr>
                        <a:t>more </a:t>
                      </a:r>
                      <a:r>
                        <a:rPr lang="en-US" sz="1800" spc="-10" dirty="0">
                          <a:solidFill>
                            <a:schemeClr val="tx1">
                              <a:lumMod val="90000"/>
                              <a:lumOff val="10000"/>
                            </a:schemeClr>
                          </a:solidFill>
                        </a:rPr>
                        <a:t>common</a:t>
                      </a:r>
                      <a:endParaRPr lang="en-US" sz="1800" dirty="0">
                        <a:solidFill>
                          <a:schemeClr val="tx1">
                            <a:lumMod val="90000"/>
                            <a:lumOff val="10000"/>
                          </a:schemeClr>
                        </a:solidFill>
                      </a:endParaRPr>
                    </a:p>
                    <a:p>
                      <a:pPr marL="0" indent="0">
                        <a:lnSpc>
                          <a:spcPct val="100000"/>
                        </a:lnSpc>
                        <a:spcBef>
                          <a:spcPts val="0"/>
                        </a:spcBef>
                      </a:pPr>
                      <a:r>
                        <a:rPr lang="en-US" sz="1800" dirty="0">
                          <a:solidFill>
                            <a:schemeClr val="tx1">
                              <a:lumMod val="90000"/>
                              <a:lumOff val="10000"/>
                            </a:schemeClr>
                          </a:solidFill>
                        </a:rPr>
                        <a:t>SUD</a:t>
                      </a:r>
                      <a:r>
                        <a:rPr lang="en-US" sz="1800" spc="-15" dirty="0">
                          <a:solidFill>
                            <a:schemeClr val="tx1">
                              <a:lumMod val="90000"/>
                              <a:lumOff val="10000"/>
                            </a:schemeClr>
                          </a:solidFill>
                        </a:rPr>
                        <a:t> </a:t>
                      </a:r>
                      <a:r>
                        <a:rPr lang="en-US" sz="1800" b="1" dirty="0">
                          <a:solidFill>
                            <a:schemeClr val="tx1">
                              <a:lumMod val="90000"/>
                              <a:lumOff val="10000"/>
                            </a:schemeClr>
                          </a:solidFill>
                        </a:rPr>
                        <a:t>4x</a:t>
                      </a:r>
                      <a:r>
                        <a:rPr lang="en-US" sz="1800" spc="-15" dirty="0">
                          <a:solidFill>
                            <a:schemeClr val="tx1">
                              <a:lumMod val="90000"/>
                              <a:lumOff val="10000"/>
                            </a:schemeClr>
                          </a:solidFill>
                        </a:rPr>
                        <a:t> </a:t>
                      </a:r>
                      <a:r>
                        <a:rPr lang="en-US" sz="1800" dirty="0">
                          <a:solidFill>
                            <a:schemeClr val="tx1">
                              <a:lumMod val="90000"/>
                              <a:lumOff val="10000"/>
                            </a:schemeClr>
                          </a:solidFill>
                        </a:rPr>
                        <a:t>more</a:t>
                      </a:r>
                      <a:r>
                        <a:rPr lang="en-US" sz="1800" spc="-10" dirty="0">
                          <a:solidFill>
                            <a:schemeClr val="tx1">
                              <a:lumMod val="90000"/>
                              <a:lumOff val="10000"/>
                            </a:schemeClr>
                          </a:solidFill>
                        </a:rPr>
                        <a:t> common</a:t>
                      </a:r>
                      <a:endParaRPr lang="en-US" sz="1800" dirty="0">
                        <a:solidFill>
                          <a:schemeClr val="tx1">
                            <a:lumMod val="90000"/>
                            <a:lumOff val="10000"/>
                          </a:schemeClr>
                        </a:solidFill>
                        <a:latin typeface="Inter"/>
                        <a:cs typeface="Inter"/>
                      </a:endParaRPr>
                    </a:p>
                  </a:txBody>
                  <a:tcPr anchor="ctr">
                    <a:lnL>
                      <a:noFill/>
                    </a:lnL>
                    <a:lnR>
                      <a:noFill/>
                    </a:lnR>
                    <a:lnT>
                      <a:noFill/>
                    </a:lnT>
                    <a:lnB w="25400" cmpd="sng">
                      <a:noFill/>
                    </a:lnB>
                    <a:lnTlToBr w="12700" cmpd="sng">
                      <a:noFill/>
                      <a:prstDash val="solid"/>
                    </a:lnTlToBr>
                    <a:lnBlToTr w="12700" cmpd="sng">
                      <a:noFill/>
                      <a:prstDash val="solid"/>
                    </a:lnBlToTr>
                    <a:solidFill>
                      <a:srgbClr val="F5F3ED"/>
                    </a:solidFill>
                  </a:tcPr>
                </a:tc>
                <a:extLst>
                  <a:ext uri="{0D108BD9-81ED-4DB2-BD59-A6C34878D82A}">
                    <a16:rowId xmlns:a16="http://schemas.microsoft.com/office/drawing/2014/main" val="997318880"/>
                  </a:ext>
                </a:extLst>
              </a:tr>
            </a:tbl>
          </a:graphicData>
        </a:graphic>
      </p:graphicFrame>
      <p:sp>
        <p:nvSpPr>
          <p:cNvPr id="2" name="Date Placeholder 4">
            <a:extLst>
              <a:ext uri="{FF2B5EF4-FFF2-40B4-BE49-F238E27FC236}">
                <a16:creationId xmlns:a16="http://schemas.microsoft.com/office/drawing/2014/main" id="{9005CF73-427F-846E-124E-461444A04A4E}"/>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59709310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E8E4E-635D-A41B-5A08-50A224FFC4DA}"/>
              </a:ext>
            </a:extLst>
          </p:cNvPr>
          <p:cNvSpPr>
            <a:spLocks noGrp="1"/>
          </p:cNvSpPr>
          <p:nvPr>
            <p:ph type="title"/>
          </p:nvPr>
        </p:nvSpPr>
        <p:spPr/>
        <p:txBody>
          <a:bodyPr/>
          <a:lstStyle/>
          <a:p>
            <a:r>
              <a:rPr lang="en-US" dirty="0"/>
              <a:t>Anal Cancer: Prevalence</a:t>
            </a:r>
          </a:p>
        </p:txBody>
      </p:sp>
      <p:sp>
        <p:nvSpPr>
          <p:cNvPr id="19" name="Text Placeholder 18">
            <a:extLst>
              <a:ext uri="{FF2B5EF4-FFF2-40B4-BE49-F238E27FC236}">
                <a16:creationId xmlns:a16="http://schemas.microsoft.com/office/drawing/2014/main" id="{0F90A268-F112-5A67-4848-BBFCE76897F6}"/>
              </a:ext>
            </a:extLst>
          </p:cNvPr>
          <p:cNvSpPr>
            <a:spLocks noGrp="1"/>
          </p:cNvSpPr>
          <p:nvPr>
            <p:ph type="body" sz="quarter" idx="11"/>
          </p:nvPr>
        </p:nvSpPr>
        <p:spPr>
          <a:xfrm>
            <a:off x="624051" y="2141308"/>
            <a:ext cx="7708835" cy="2986087"/>
          </a:xfrm>
        </p:spPr>
        <p:txBody>
          <a:bodyPr/>
          <a:lstStyle/>
          <a:p>
            <a:r>
              <a:rPr lang="en-US" dirty="0"/>
              <a:t>80 times more common in men who have sex with men (MSM) with HIV than in MSM without HIV </a:t>
            </a:r>
            <a:r>
              <a:rPr lang="en-US" sz="1600" dirty="0"/>
              <a:t>(ANCHOR Study, 2022)</a:t>
            </a:r>
          </a:p>
          <a:p>
            <a:r>
              <a:rPr lang="en-US" dirty="0"/>
              <a:t>The rates of anal cancer in women with HIV and men with HIV who have sex with women are higher than the rate in the general population, though lower than in MSM with HIV </a:t>
            </a:r>
            <a:r>
              <a:rPr lang="en-US" sz="1800" dirty="0"/>
              <a:t>(Clifford, 2021)</a:t>
            </a:r>
          </a:p>
          <a:p>
            <a:r>
              <a:rPr lang="en-US" dirty="0"/>
              <a:t>The rate of anal dysplasia in transgender women with HIV is similar to that of MSM with HIV </a:t>
            </a:r>
            <a:br>
              <a:rPr lang="en-US" dirty="0"/>
            </a:br>
            <a:r>
              <a:rPr lang="en-US" sz="1600" dirty="0"/>
              <a:t>(Kobayashi, 2017)</a:t>
            </a:r>
            <a:endParaRPr lang="en-US" sz="1800" dirty="0"/>
          </a:p>
          <a:p>
            <a:endParaRPr lang="en-US" dirty="0"/>
          </a:p>
        </p:txBody>
      </p:sp>
      <p:pic>
        <p:nvPicPr>
          <p:cNvPr id="7" name="Picture 6" descr="A diagram of a human body&#10;&#10;Description automatically generated">
            <a:extLst>
              <a:ext uri="{FF2B5EF4-FFF2-40B4-BE49-F238E27FC236}">
                <a16:creationId xmlns:a16="http://schemas.microsoft.com/office/drawing/2014/main" id="{CD40FAB0-E0CA-FB06-04EF-2168AB89F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9471" y="1661626"/>
            <a:ext cx="2359152" cy="3429000"/>
          </a:xfrm>
          <a:prstGeom prst="rect">
            <a:avLst/>
          </a:prstGeom>
        </p:spPr>
      </p:pic>
      <p:sp>
        <p:nvSpPr>
          <p:cNvPr id="8" name="Date Placeholder 4">
            <a:extLst>
              <a:ext uri="{FF2B5EF4-FFF2-40B4-BE49-F238E27FC236}">
                <a16:creationId xmlns:a16="http://schemas.microsoft.com/office/drawing/2014/main" id="{9035E57A-3124-F5D9-50A7-145EB33B4D39}"/>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2694947688"/>
      </p:ext>
    </p:extLst>
  </p:cSld>
  <p:clrMapOvr>
    <a:masterClrMapping/>
  </p:clrMapOvr>
  <p:transition spd="slow">
    <p:fade/>
  </p:transition>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D0FE-27B1-CA49-54FB-51C3CE5FC6B9}"/>
              </a:ext>
            </a:extLst>
          </p:cNvPr>
          <p:cNvSpPr>
            <a:spLocks noGrp="1"/>
          </p:cNvSpPr>
          <p:nvPr>
            <p:ph type="title"/>
          </p:nvPr>
        </p:nvSpPr>
        <p:spPr/>
        <p:txBody>
          <a:bodyPr/>
          <a:lstStyle/>
          <a:p>
            <a:r>
              <a:rPr lang="en-US" dirty="0"/>
              <a:t>Anal Cancer: Risk Reduction</a:t>
            </a:r>
          </a:p>
        </p:txBody>
      </p:sp>
      <p:sp>
        <p:nvSpPr>
          <p:cNvPr id="3" name="Text Placeholder 2">
            <a:extLst>
              <a:ext uri="{FF2B5EF4-FFF2-40B4-BE49-F238E27FC236}">
                <a16:creationId xmlns:a16="http://schemas.microsoft.com/office/drawing/2014/main" id="{187BAF4A-4259-E520-E5DE-F11E346C466F}"/>
              </a:ext>
            </a:extLst>
          </p:cNvPr>
          <p:cNvSpPr>
            <a:spLocks noGrp="1"/>
          </p:cNvSpPr>
          <p:nvPr>
            <p:ph type="body" sz="quarter" idx="11"/>
          </p:nvPr>
        </p:nvSpPr>
        <p:spPr/>
        <p:txBody>
          <a:bodyPr/>
          <a:lstStyle/>
          <a:p>
            <a:r>
              <a:rPr lang="en-US" dirty="0"/>
              <a:t>Human papillomavirus (HPV) vaccination if ≤26 years old </a:t>
            </a:r>
            <a:r>
              <a:rPr lang="en-US" sz="1800" dirty="0"/>
              <a:t>(HHS, 2021)</a:t>
            </a:r>
          </a:p>
          <a:p>
            <a:r>
              <a:rPr lang="en-US" dirty="0"/>
              <a:t>Shared decision-making for completing HPV vaccination of those 27-45 years old </a:t>
            </a:r>
            <a:r>
              <a:rPr lang="en-US" sz="1800" dirty="0"/>
              <a:t>(HHS, 2021)</a:t>
            </a:r>
          </a:p>
          <a:p>
            <a:r>
              <a:rPr lang="en-US" dirty="0"/>
              <a:t>Smoking cessation counseling, support, medications </a:t>
            </a:r>
            <a:r>
              <a:rPr lang="en-US" sz="1800" dirty="0"/>
              <a:t>(Ranjit, 2018)</a:t>
            </a:r>
            <a:endParaRPr lang="en-US" dirty="0"/>
          </a:p>
        </p:txBody>
      </p:sp>
      <p:sp>
        <p:nvSpPr>
          <p:cNvPr id="5" name="Date Placeholder 4">
            <a:extLst>
              <a:ext uri="{FF2B5EF4-FFF2-40B4-BE49-F238E27FC236}">
                <a16:creationId xmlns:a16="http://schemas.microsoft.com/office/drawing/2014/main" id="{4841C71E-3731-D682-69C5-38C7AFBEFCCC}"/>
              </a:ext>
            </a:extLst>
          </p:cNvPr>
          <p:cNvSpPr>
            <a:spLocks noGrp="1"/>
          </p:cNvSpPr>
          <p:nvPr>
            <p:ph type="dt" sz="half" idx="2"/>
          </p:nvPr>
        </p:nvSpPr>
        <p:spPr/>
        <p:txBody>
          <a:bodyPr/>
          <a:lstStyle/>
          <a:p>
            <a:fld id="{889B010B-938C-4BD0-AF7C-9746274FFE3D}" type="datetime4">
              <a:rPr lang="en-US" smtClean="0"/>
              <a:pPr/>
              <a:t>September 5, 2023</a:t>
            </a:fld>
            <a:endParaRPr lang="en-US" dirty="0"/>
          </a:p>
        </p:txBody>
      </p:sp>
    </p:spTree>
    <p:extLst>
      <p:ext uri="{BB962C8B-B14F-4D97-AF65-F5344CB8AC3E}">
        <p14:creationId xmlns:p14="http://schemas.microsoft.com/office/powerpoint/2010/main" val="43853484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EF7E-E62F-E241-6622-C8298A155BCF}"/>
              </a:ext>
            </a:extLst>
          </p:cNvPr>
          <p:cNvSpPr>
            <a:spLocks noGrp="1"/>
          </p:cNvSpPr>
          <p:nvPr>
            <p:ph type="title"/>
          </p:nvPr>
        </p:nvSpPr>
        <p:spPr>
          <a:xfrm>
            <a:off x="623459" y="877915"/>
            <a:ext cx="10515163" cy="648915"/>
          </a:xfrm>
        </p:spPr>
        <p:txBody>
          <a:bodyPr/>
          <a:lstStyle/>
          <a:p>
            <a:r>
              <a:rPr lang="en-US" dirty="0"/>
              <a:t>Anal Cancer: Screening</a:t>
            </a:r>
          </a:p>
        </p:txBody>
      </p:sp>
      <p:sp>
        <p:nvSpPr>
          <p:cNvPr id="6" name="Text Placeholder 5">
            <a:extLst>
              <a:ext uri="{FF2B5EF4-FFF2-40B4-BE49-F238E27FC236}">
                <a16:creationId xmlns:a16="http://schemas.microsoft.com/office/drawing/2014/main" id="{A401281D-BD0D-34FE-1285-F206026236E6}"/>
              </a:ext>
            </a:extLst>
          </p:cNvPr>
          <p:cNvSpPr>
            <a:spLocks noGrp="1"/>
          </p:cNvSpPr>
          <p:nvPr>
            <p:ph type="body" sz="quarter" idx="11"/>
          </p:nvPr>
        </p:nvSpPr>
        <p:spPr>
          <a:xfrm>
            <a:off x="623459" y="1684108"/>
            <a:ext cx="10049304" cy="2986087"/>
          </a:xfrm>
        </p:spPr>
        <p:txBody>
          <a:bodyPr/>
          <a:lstStyle/>
          <a:p>
            <a:r>
              <a:rPr lang="en-US" b="0" i="0" u="none" strike="noStrike" baseline="0" dirty="0">
                <a:solidFill>
                  <a:srgbClr val="403F3E"/>
                </a:solidFill>
              </a:rPr>
              <a:t>Annual symptom screening, perianal visual inspection, and digital anal rectal exam (DARE), for PWH of all genders aged </a:t>
            </a:r>
            <a:r>
              <a:rPr lang="en-US" b="0" i="0" u="none" strike="noStrike" baseline="0" dirty="0">
                <a:solidFill>
                  <a:srgbClr val="57585A"/>
                </a:solidFill>
              </a:rPr>
              <a:t>≥35 years</a:t>
            </a:r>
            <a:r>
              <a:rPr lang="en-US" b="0" i="0" u="none" strike="noStrike" baseline="0" dirty="0">
                <a:solidFill>
                  <a:srgbClr val="403F3E"/>
                </a:solidFill>
              </a:rPr>
              <a:t> </a:t>
            </a:r>
            <a:br>
              <a:rPr lang="en-US" b="0" i="0" u="none" strike="noStrike" baseline="0" dirty="0">
                <a:solidFill>
                  <a:srgbClr val="403F3E"/>
                </a:solidFill>
              </a:rPr>
            </a:br>
            <a:r>
              <a:rPr lang="en-US" sz="1800" b="0" i="0" u="none" strike="noStrike" baseline="0" dirty="0">
                <a:solidFill>
                  <a:srgbClr val="403F3E"/>
                </a:solidFill>
              </a:rPr>
              <a:t>(HHS, 2021; Hirsch, 2022) </a:t>
            </a:r>
          </a:p>
          <a:p>
            <a:r>
              <a:rPr lang="en-US" b="0" i="0" u="none" strike="noStrike" baseline="0" dirty="0">
                <a:solidFill>
                  <a:srgbClr val="403F3E"/>
                </a:solidFill>
              </a:rPr>
              <a:t>For those aged </a:t>
            </a:r>
            <a:r>
              <a:rPr lang="en-US" b="0" i="0" u="none" strike="noStrike" baseline="0" dirty="0">
                <a:solidFill>
                  <a:srgbClr val="57585A"/>
                </a:solidFill>
              </a:rPr>
              <a:t>≥</a:t>
            </a:r>
            <a:r>
              <a:rPr lang="en-US" b="0" i="0" u="none" strike="noStrike" baseline="0" dirty="0">
                <a:solidFill>
                  <a:srgbClr val="403F3E"/>
                </a:solidFill>
              </a:rPr>
              <a:t>35 years and if HRA is available: annual anal Pap test with reflex HPV testing</a:t>
            </a:r>
          </a:p>
          <a:p>
            <a:pPr lvl="1">
              <a:buFont typeface="System Font Regular"/>
              <a:buChar char="⁃"/>
            </a:pPr>
            <a:r>
              <a:rPr lang="en-US" b="0" i="0" u="none" strike="noStrike" baseline="0" dirty="0">
                <a:solidFill>
                  <a:srgbClr val="403F3E"/>
                </a:solidFill>
              </a:rPr>
              <a:t>If Pap shows </a:t>
            </a:r>
            <a:r>
              <a:rPr lang="en-US" b="0" i="0" u="none" strike="noStrike" baseline="0" dirty="0">
                <a:solidFill>
                  <a:srgbClr val="57585A"/>
                </a:solidFill>
              </a:rPr>
              <a:t>≥ </a:t>
            </a:r>
            <a:r>
              <a:rPr lang="en-US" b="0" i="0" u="none" strike="noStrike" baseline="0" dirty="0">
                <a:solidFill>
                  <a:srgbClr val="403F3E"/>
                </a:solidFill>
              </a:rPr>
              <a:t>LSIL, refer for HRA</a:t>
            </a:r>
          </a:p>
          <a:p>
            <a:pPr lvl="1">
              <a:buFont typeface="System Font Regular"/>
              <a:buChar char="⁃"/>
            </a:pPr>
            <a:r>
              <a:rPr lang="en-US" b="0" i="0" u="none" strike="noStrike" baseline="0" dirty="0">
                <a:solidFill>
                  <a:srgbClr val="403F3E"/>
                </a:solidFill>
              </a:rPr>
              <a:t>If Pap shows ASCUS: refer for HRA if high-risk HPV DNA positive, or repeat anal Pap in 6 months if HPV testing not available </a:t>
            </a:r>
            <a:br>
              <a:rPr lang="en-US" b="0" i="0" u="none" strike="noStrike" baseline="0" dirty="0">
                <a:solidFill>
                  <a:srgbClr val="403F3E"/>
                </a:solidFill>
              </a:rPr>
            </a:br>
            <a:r>
              <a:rPr lang="en-US" sz="1800" b="0" i="0" u="none" strike="noStrike" baseline="0" dirty="0">
                <a:solidFill>
                  <a:srgbClr val="403F3E"/>
                </a:solidFill>
              </a:rPr>
              <a:t>(Hirsch, 2022)</a:t>
            </a:r>
            <a:br>
              <a:rPr lang="en-US" sz="1800" b="0" i="0" u="none" strike="noStrike" baseline="0" dirty="0">
                <a:solidFill>
                  <a:srgbClr val="403F3E"/>
                </a:solidFill>
              </a:rPr>
            </a:br>
            <a:endParaRPr lang="en-US" sz="1800" b="0" i="0" u="none" strike="noStrike" baseline="0" dirty="0">
              <a:solidFill>
                <a:srgbClr val="403F3E"/>
              </a:solidFill>
            </a:endParaRPr>
          </a:p>
          <a:p>
            <a:pPr marL="342900" lvl="1" indent="-4572">
              <a:buNone/>
            </a:pPr>
            <a:r>
              <a:rPr lang="en-US" sz="1800" dirty="0">
                <a:solidFill>
                  <a:schemeClr val="tx1">
                    <a:lumMod val="75000"/>
                    <a:lumOff val="25000"/>
                  </a:schemeClr>
                </a:solidFill>
              </a:rPr>
              <a:t>LSIL: low-grade intraepithelial lesion</a:t>
            </a:r>
            <a:br>
              <a:rPr lang="en-US" sz="1800" dirty="0">
                <a:solidFill>
                  <a:schemeClr val="tx1">
                    <a:lumMod val="75000"/>
                    <a:lumOff val="25000"/>
                  </a:schemeClr>
                </a:solidFill>
              </a:rPr>
            </a:br>
            <a:r>
              <a:rPr lang="en-US" sz="1800" dirty="0">
                <a:solidFill>
                  <a:schemeClr val="tx1">
                    <a:lumMod val="75000"/>
                    <a:lumOff val="25000"/>
                  </a:schemeClr>
                </a:solidFill>
              </a:rPr>
              <a:t>ASCUS: atypical squamous cells of undetermined significance</a:t>
            </a:r>
            <a:br>
              <a:rPr lang="en-US" sz="1800" dirty="0">
                <a:solidFill>
                  <a:schemeClr val="tx1">
                    <a:lumMod val="75000"/>
                    <a:lumOff val="25000"/>
                  </a:schemeClr>
                </a:solidFill>
              </a:rPr>
            </a:br>
            <a:r>
              <a:rPr lang="en-US" sz="1800" dirty="0">
                <a:solidFill>
                  <a:schemeClr val="tx1">
                    <a:lumMod val="75000"/>
                    <a:lumOff val="25000"/>
                  </a:schemeClr>
                </a:solidFill>
              </a:rPr>
              <a:t>HRA: high-resolution anoscopy </a:t>
            </a:r>
          </a:p>
          <a:p>
            <a:pPr marL="1133856" lvl="3" indent="0">
              <a:buNone/>
            </a:pPr>
            <a:endParaRPr lang="en-US" sz="1800" dirty="0">
              <a:solidFill>
                <a:schemeClr val="tx1">
                  <a:lumMod val="75000"/>
                  <a:lumOff val="25000"/>
                </a:schemeClr>
              </a:solidFill>
            </a:endParaRPr>
          </a:p>
          <a:p>
            <a:pPr lvl="1"/>
            <a:endParaRPr lang="en-US" dirty="0"/>
          </a:p>
        </p:txBody>
      </p:sp>
      <p:sp>
        <p:nvSpPr>
          <p:cNvPr id="5" name="Date Placeholder 4">
            <a:extLst>
              <a:ext uri="{FF2B5EF4-FFF2-40B4-BE49-F238E27FC236}">
                <a16:creationId xmlns:a16="http://schemas.microsoft.com/office/drawing/2014/main" id="{3CE1B835-5C06-71D1-C477-30F0C4451C96}"/>
              </a:ext>
            </a:extLst>
          </p:cNvPr>
          <p:cNvSpPr>
            <a:spLocks noGrp="1"/>
          </p:cNvSpPr>
          <p:nvPr>
            <p:ph type="dt" sz="half" idx="2"/>
          </p:nvPr>
        </p:nvSpPr>
        <p:spPr>
          <a:xfrm>
            <a:off x="4724042" y="6356351"/>
            <a:ext cx="2743915" cy="365125"/>
          </a:xfrm>
        </p:spPr>
        <p:txBody>
          <a:bodyPr/>
          <a:lstStyle/>
          <a:p>
            <a:pPr algn="ctr"/>
            <a:fld id="{889B010B-938C-4BD0-AF7C-9746274FFE3D}" type="datetime4">
              <a:rPr lang="en-US" smtClean="0"/>
              <a:pPr algn="ctr"/>
              <a:t>September 5, 2023</a:t>
            </a:fld>
            <a:endParaRPr lang="en-US" dirty="0"/>
          </a:p>
        </p:txBody>
      </p:sp>
    </p:spTree>
    <p:extLst>
      <p:ext uri="{BB962C8B-B14F-4D97-AF65-F5344CB8AC3E}">
        <p14:creationId xmlns:p14="http://schemas.microsoft.com/office/powerpoint/2010/main" val="709117846"/>
      </p:ext>
    </p:extLst>
  </p:cSld>
  <p:clrMapOvr>
    <a:masterClrMapping/>
  </p:clrMapOvr>
  <p:transition spd="slow">
    <p:fade/>
  </p:transition>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CA5EC-5E26-73EC-3CBE-68CE963FD296}"/>
              </a:ext>
            </a:extLst>
          </p:cNvPr>
          <p:cNvSpPr>
            <a:spLocks noGrp="1"/>
          </p:cNvSpPr>
          <p:nvPr>
            <p:ph type="title"/>
          </p:nvPr>
        </p:nvSpPr>
        <p:spPr/>
        <p:txBody>
          <a:bodyPr/>
          <a:lstStyle/>
          <a:p>
            <a:r>
              <a:rPr lang="en-US" dirty="0"/>
              <a:t>Cervical Cancer: Prevalence</a:t>
            </a:r>
          </a:p>
        </p:txBody>
      </p:sp>
      <p:sp>
        <p:nvSpPr>
          <p:cNvPr id="3" name="Text Placeholder 2">
            <a:extLst>
              <a:ext uri="{FF2B5EF4-FFF2-40B4-BE49-F238E27FC236}">
                <a16:creationId xmlns:a16="http://schemas.microsoft.com/office/drawing/2014/main" id="{0C07465A-708E-9020-79F0-92D9A1AFC144}"/>
              </a:ext>
            </a:extLst>
          </p:cNvPr>
          <p:cNvSpPr>
            <a:spLocks noGrp="1"/>
          </p:cNvSpPr>
          <p:nvPr>
            <p:ph type="body" sz="quarter" idx="11"/>
          </p:nvPr>
        </p:nvSpPr>
        <p:spPr>
          <a:xfrm>
            <a:off x="624051" y="2141308"/>
            <a:ext cx="6846391" cy="2986087"/>
          </a:xfrm>
        </p:spPr>
        <p:txBody>
          <a:bodyPr/>
          <a:lstStyle/>
          <a:p>
            <a:r>
              <a:rPr lang="en-US" dirty="0"/>
              <a:t>3-4 times more common in cisgender women with HIV than in cisgender women without HIV </a:t>
            </a:r>
            <a:r>
              <a:rPr lang="en-US" sz="1800" dirty="0"/>
              <a:t>(Stier, 2021)  </a:t>
            </a:r>
          </a:p>
          <a:p>
            <a:r>
              <a:rPr lang="en-US" dirty="0"/>
              <a:t>Anyone with a cervix is at risk of cervical cancer; this may include transgender men, and non-binary and intersex individuals</a:t>
            </a:r>
          </a:p>
          <a:p>
            <a:r>
              <a:rPr lang="en-US" dirty="0"/>
              <a:t>Screening should be based on age recommendations</a:t>
            </a:r>
          </a:p>
          <a:p>
            <a:endParaRPr lang="en-US" dirty="0"/>
          </a:p>
        </p:txBody>
      </p:sp>
      <p:pic>
        <p:nvPicPr>
          <p:cNvPr id="49" name="Picture 48" descr="A diagram of uterus&#10;&#10;Description automatically generated">
            <a:extLst>
              <a:ext uri="{FF2B5EF4-FFF2-40B4-BE49-F238E27FC236}">
                <a16:creationId xmlns:a16="http://schemas.microsoft.com/office/drawing/2014/main" id="{4035EA5D-D68C-4132-9BEF-11C012368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480" y="2182765"/>
            <a:ext cx="3942469" cy="3053831"/>
          </a:xfrm>
          <a:prstGeom prst="rect">
            <a:avLst/>
          </a:prstGeom>
        </p:spPr>
      </p:pic>
      <p:sp>
        <p:nvSpPr>
          <p:cNvPr id="51" name="Date Placeholder 4">
            <a:extLst>
              <a:ext uri="{FF2B5EF4-FFF2-40B4-BE49-F238E27FC236}">
                <a16:creationId xmlns:a16="http://schemas.microsoft.com/office/drawing/2014/main" id="{DBE29ECF-5795-CEC4-38A1-75C28D73BEAA}"/>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382672203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9712-8F32-601D-94B0-12D9F6B8E9AB}"/>
              </a:ext>
            </a:extLst>
          </p:cNvPr>
          <p:cNvSpPr>
            <a:spLocks noGrp="1"/>
          </p:cNvSpPr>
          <p:nvPr>
            <p:ph type="title"/>
          </p:nvPr>
        </p:nvSpPr>
        <p:spPr/>
        <p:txBody>
          <a:bodyPr/>
          <a:lstStyle/>
          <a:p>
            <a:r>
              <a:rPr lang="en-US" dirty="0"/>
              <a:t>Cervical Cancer: Risk Reduction</a:t>
            </a:r>
          </a:p>
        </p:txBody>
      </p:sp>
      <p:sp>
        <p:nvSpPr>
          <p:cNvPr id="3" name="Text Placeholder 2">
            <a:extLst>
              <a:ext uri="{FF2B5EF4-FFF2-40B4-BE49-F238E27FC236}">
                <a16:creationId xmlns:a16="http://schemas.microsoft.com/office/drawing/2014/main" id="{59041C22-2BEF-6F2E-1468-F59B08A9E231}"/>
              </a:ext>
            </a:extLst>
          </p:cNvPr>
          <p:cNvSpPr>
            <a:spLocks noGrp="1"/>
          </p:cNvSpPr>
          <p:nvPr>
            <p:ph type="body" sz="quarter" idx="11"/>
          </p:nvPr>
        </p:nvSpPr>
        <p:spPr/>
        <p:txBody>
          <a:bodyPr/>
          <a:lstStyle/>
          <a:p>
            <a:r>
              <a:rPr lang="en-US" dirty="0"/>
              <a:t>HPV vaccination if ≤26 years old </a:t>
            </a:r>
            <a:r>
              <a:rPr lang="en-US" sz="1800" dirty="0"/>
              <a:t>(HHS, 2021)</a:t>
            </a:r>
          </a:p>
          <a:p>
            <a:r>
              <a:rPr lang="en-US" dirty="0"/>
              <a:t>Shared decision-making for completing HPV vaccination of those 27-45 years old </a:t>
            </a:r>
            <a:r>
              <a:rPr lang="en-US" sz="1800" dirty="0"/>
              <a:t>(HHS, 2021)</a:t>
            </a:r>
          </a:p>
          <a:p>
            <a:r>
              <a:rPr lang="en-US" dirty="0"/>
              <a:t>Smoking cessation counseling, support, medications </a:t>
            </a:r>
            <a:r>
              <a:rPr lang="en-US" sz="1800" dirty="0"/>
              <a:t>(Ranjit, 2018)</a:t>
            </a:r>
          </a:p>
          <a:p>
            <a:endParaRPr lang="en-US" dirty="0"/>
          </a:p>
        </p:txBody>
      </p:sp>
      <p:sp>
        <p:nvSpPr>
          <p:cNvPr id="4" name="Date Placeholder 4">
            <a:extLst>
              <a:ext uri="{FF2B5EF4-FFF2-40B4-BE49-F238E27FC236}">
                <a16:creationId xmlns:a16="http://schemas.microsoft.com/office/drawing/2014/main" id="{8DE77426-6AE0-FBC6-5BA3-C5BF173AACEB}"/>
              </a:ext>
            </a:extLst>
          </p:cNvPr>
          <p:cNvSpPr>
            <a:spLocks noGrp="1"/>
          </p:cNvSpPr>
          <p:nvPr>
            <p:ph type="dt" sz="half" idx="2"/>
          </p:nvPr>
        </p:nvSpPr>
        <p:spPr>
          <a:xfrm>
            <a:off x="623459" y="6356351"/>
            <a:ext cx="2743915" cy="365125"/>
          </a:xfrm>
        </p:spPr>
        <p:txBody>
          <a:bodyPr/>
          <a:lstStyle/>
          <a:p>
            <a:r>
              <a:rPr lang="en-US" dirty="0"/>
              <a:t>August 31, 2023</a:t>
            </a:r>
          </a:p>
        </p:txBody>
      </p:sp>
    </p:spTree>
    <p:extLst>
      <p:ext uri="{BB962C8B-B14F-4D97-AF65-F5344CB8AC3E}">
        <p14:creationId xmlns:p14="http://schemas.microsoft.com/office/powerpoint/2010/main" val="3505664802"/>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name="1_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A66AF5B-53B3-4410-8AA3-84265579823B}" vid="{B9A0F164-6D2B-4452-A320-E3158FD8DDB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AETC-program-template-widescreen (1)</Template>
  <TotalTime>2166</TotalTime>
  <Words>4984</Words>
  <Application>Microsoft Office PowerPoint</Application>
  <PresentationFormat>Widescreen</PresentationFormat>
  <Paragraphs>310</Paragraphs>
  <Slides>24</Slides>
  <Notes>23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24</vt:i4>
      </vt:variant>
    </vt:vector>
  </HeadingPairs>
  <TitlesOfParts>
    <vt:vector size="37" baseType="lpstr">
      <vt:lpstr>Arial</vt:lpstr>
      <vt:lpstr>Calibri</vt:lpstr>
      <vt:lpstr>Inter</vt:lpstr>
      <vt:lpstr>Open Sans</vt:lpstr>
      <vt:lpstr>STIXGeneral-Regular</vt:lpstr>
      <vt:lpstr>System Font Regular</vt:lpstr>
      <vt:lpstr>Wingdings</vt:lpstr>
      <vt:lpstr>Title slide master</vt:lpstr>
      <vt:lpstr>Content slide master</vt:lpstr>
      <vt:lpstr>3_Custom Design</vt:lpstr>
      <vt:lpstr>5_Custom Design</vt:lpstr>
      <vt:lpstr>6_Custom Design</vt:lpstr>
      <vt:lpstr>1_Content slide master</vt:lpstr>
      <vt:lpstr> HIV Health Outcomes:  Beyond Viral Suppression</vt:lpstr>
      <vt:lpstr>About This Presentation</vt:lpstr>
      <vt:lpstr>Introduction</vt:lpstr>
      <vt:lpstr>Comorbidities with increased prevalence in people with HIV</vt:lpstr>
      <vt:lpstr>Anal Cancer: Prevalence</vt:lpstr>
      <vt:lpstr>Anal Cancer: Risk Reduction</vt:lpstr>
      <vt:lpstr>Anal Cancer: Screening</vt:lpstr>
      <vt:lpstr>Cervical Cancer: Prevalence</vt:lpstr>
      <vt:lpstr>Cervical Cancer: Risk Reduction</vt:lpstr>
      <vt:lpstr>Cervical Cancer: Screening (ages 21-29 years)</vt:lpstr>
      <vt:lpstr>Cervical Cancer: Screening – ages ≥30 years (1)</vt:lpstr>
      <vt:lpstr>Cervical Cancer: Screening – ages ≥30 years (2)</vt:lpstr>
      <vt:lpstr>Dental—Oropharyngeal Cancers (OPC) </vt:lpstr>
      <vt:lpstr>Bronchopulmonary Cancers</vt:lpstr>
      <vt:lpstr>Atherosclerotic Cardiovascular Disease (ASCVD): Prevalence</vt:lpstr>
      <vt:lpstr>ASCVD: Risk Reduction (1)</vt:lpstr>
      <vt:lpstr>ASCVD: Risk Reduction (2) – Lifestyle measures</vt:lpstr>
      <vt:lpstr>Mental Health Disorders &amp; Related Problems: Prevalence</vt:lpstr>
      <vt:lpstr>Mental Health Disorders &amp; Related Problems:  Risk Reduction</vt:lpstr>
      <vt:lpstr>Mental Health Disorders &amp; Related Problems: Screening</vt:lpstr>
      <vt:lpstr>References (1)</vt:lpstr>
      <vt:lpstr>References (2)</vt:lpstr>
      <vt:lpstr>References (3)</vt:lpstr>
      <vt:lpstr>About This Slide Set</vt:lpstr>
    </vt:vector>
  </TitlesOfParts>
  <Company/>
  <LinksUpToDate>false</LinksUpToDate>
  <SharedDoc>false</SharedDoc>
  <HyperlinkBase>https://aidsetc.org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Health Outcomes:  It’s More Than Just Viral Suppression</dc:title>
  <dc:creator>Mandel, Nicole</dc:creator>
  <cp:lastModifiedBy>Mandel, Nicole</cp:lastModifiedBy>
  <cp:revision>46</cp:revision>
  <dcterms:created xsi:type="dcterms:W3CDTF">2023-08-16T22:41:26Z</dcterms:created>
  <dcterms:modified xsi:type="dcterms:W3CDTF">2023-09-05T18:36:39Z</dcterms:modified>
</cp:coreProperties>
</file>