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omments/comment1.xml" ContentType="application/vnd.openxmlformats-officedocument.presentationml.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56" r:id="rId5"/>
    <p:sldId id="406" r:id="rId6"/>
    <p:sldId id="2141412031" r:id="rId7"/>
    <p:sldId id="2141412038" r:id="rId8"/>
    <p:sldId id="2141412039" r:id="rId9"/>
    <p:sldId id="2141412040" r:id="rId10"/>
    <p:sldId id="2141412044" r:id="rId11"/>
    <p:sldId id="2141412041" r:id="rId12"/>
    <p:sldId id="2141412042" r:id="rId13"/>
    <p:sldId id="2141412043" r:id="rId14"/>
    <p:sldId id="2141412045" r:id="rId15"/>
    <p:sldId id="2141412046" r:id="rId16"/>
    <p:sldId id="2141412047" r:id="rId17"/>
    <p:sldId id="2141412048" r:id="rId18"/>
    <p:sldId id="2141412049" r:id="rId19"/>
    <p:sldId id="2141412050" r:id="rId20"/>
    <p:sldId id="2141412051" r:id="rId21"/>
    <p:sldId id="2141412052" r:id="rId22"/>
    <p:sldId id="448" r:id="rId23"/>
    <p:sldId id="447" r:id="rId24"/>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helle Cespedes" initials="MC" lastIdx="1" clrIdx="1">
    <p:extLst>
      <p:ext uri="{19B8F6BF-5375-455C-9EA6-DF929625EA0E}">
        <p15:presenceInfo xmlns:p15="http://schemas.microsoft.com/office/powerpoint/2012/main" userId="S-1-5-21-1177238915-1035525444-1606980848-148775" providerId="AD"/>
      </p:ext>
    </p:extLst>
  </p:cmAuthor>
  <p:cmAuthor id="6" name="Zachary Schwartz" initials="ZS" lastIdx="70" clrIdx="0">
    <p:extLst>
      <p:ext uri="{19B8F6BF-5375-455C-9EA6-DF929625EA0E}">
        <p15:presenceInfo xmlns:p15="http://schemas.microsoft.com/office/powerpoint/2012/main" userId="S::zschwartz@clinicaloptions.com::64648e91-b212-4092-bee8-eff2e880b6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820" autoAdjust="0"/>
  </p:normalViewPr>
  <p:slideViewPr>
    <p:cSldViewPr snapToGrid="0" snapToObjects="1">
      <p:cViewPr varScale="1">
        <p:scale>
          <a:sx n="70" d="100"/>
          <a:sy n="70" d="100"/>
        </p:scale>
        <p:origin x="192" y="60"/>
      </p:cViewPr>
      <p:guideLst>
        <p:guide orient="horz" pos="2160"/>
        <p:guide pos="38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2044"/>
    </p:cViewPr>
  </p:sorterViewPr>
  <p:notesViewPr>
    <p:cSldViewPr snapToGrid="0" snapToObjects="1">
      <p:cViewPr varScale="1">
        <p:scale>
          <a:sx n="87" d="100"/>
          <a:sy n="87" d="100"/>
        </p:scale>
        <p:origin x="2988"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3560378123466"/>
          <c:y val="0.17586326691707638"/>
          <c:w val="0.65375072018436731"/>
          <c:h val="0.80692789100882334"/>
        </c:manualLayout>
      </c:layout>
      <c:pieChart>
        <c:varyColors val="1"/>
        <c:ser>
          <c:idx val="0"/>
          <c:order val="0"/>
          <c:tx>
            <c:strRef>
              <c:f>Sheet1!$B$1</c:f>
              <c:strCache>
                <c:ptCount val="1"/>
                <c:pt idx="0">
                  <c:v> Sales </c:v>
                </c:pt>
              </c:strCache>
            </c:strRef>
          </c:tx>
          <c:dPt>
            <c:idx val="0"/>
            <c:bubble3D val="0"/>
            <c:spPr>
              <a:solidFill>
                <a:schemeClr val="accent1"/>
              </a:solidFill>
              <a:ln>
                <a:solidFill>
                  <a:schemeClr val="bg1"/>
                </a:solidFill>
              </a:ln>
              <a:effectLst>
                <a:outerShdw blurRad="50800" dist="25400" algn="bl" rotWithShape="0">
                  <a:srgbClr val="000000">
                    <a:alpha val="60000"/>
                  </a:srgbClr>
                </a:outerShdw>
              </a:effectLst>
            </c:spPr>
            <c:extLst>
              <c:ext xmlns:c16="http://schemas.microsoft.com/office/drawing/2014/chart" uri="{C3380CC4-5D6E-409C-BE32-E72D297353CC}">
                <c16:uniqueId val="{00000001-BCB0-43B2-885A-1A679A55DA72}"/>
              </c:ext>
            </c:extLst>
          </c:dPt>
          <c:dPt>
            <c:idx val="1"/>
            <c:bubble3D val="0"/>
            <c:spPr>
              <a:solidFill>
                <a:schemeClr val="accent2"/>
              </a:solidFill>
              <a:ln>
                <a:solidFill>
                  <a:schemeClr val="bg1"/>
                </a:solidFill>
              </a:ln>
              <a:effectLst>
                <a:outerShdw blurRad="50800" dist="25400" algn="bl" rotWithShape="0">
                  <a:srgbClr val="000000">
                    <a:alpha val="60000"/>
                  </a:srgbClr>
                </a:outerShdw>
              </a:effectLst>
            </c:spPr>
            <c:extLst>
              <c:ext xmlns:c16="http://schemas.microsoft.com/office/drawing/2014/chart" uri="{C3380CC4-5D6E-409C-BE32-E72D297353CC}">
                <c16:uniqueId val="{00000003-BCB0-43B2-885A-1A679A55DA72}"/>
              </c:ext>
            </c:extLst>
          </c:dPt>
          <c:dPt>
            <c:idx val="2"/>
            <c:bubble3D val="0"/>
            <c:spPr>
              <a:solidFill>
                <a:schemeClr val="accent3"/>
              </a:solidFill>
              <a:ln>
                <a:solidFill>
                  <a:schemeClr val="bg1"/>
                </a:solidFill>
              </a:ln>
              <a:effectLst>
                <a:outerShdw blurRad="50800" dist="25400" algn="bl" rotWithShape="0">
                  <a:srgbClr val="000000">
                    <a:alpha val="60000"/>
                  </a:srgbClr>
                </a:outerShdw>
              </a:effectLst>
            </c:spPr>
            <c:extLst>
              <c:ext xmlns:c16="http://schemas.microsoft.com/office/drawing/2014/chart" uri="{C3380CC4-5D6E-409C-BE32-E72D297353CC}">
                <c16:uniqueId val="{00000005-BCB0-43B2-885A-1A679A55DA72}"/>
              </c:ext>
            </c:extLst>
          </c:dPt>
          <c:dPt>
            <c:idx val="3"/>
            <c:bubble3D val="0"/>
            <c:spPr>
              <a:solidFill>
                <a:schemeClr val="accent4"/>
              </a:solidFill>
              <a:ln>
                <a:solidFill>
                  <a:schemeClr val="bg1"/>
                </a:solidFill>
              </a:ln>
              <a:effectLst>
                <a:outerShdw blurRad="50800" dist="25400" algn="bl" rotWithShape="0">
                  <a:srgbClr val="000000">
                    <a:alpha val="60000"/>
                  </a:srgbClr>
                </a:outerShdw>
              </a:effectLst>
            </c:spPr>
            <c:extLst>
              <c:ext xmlns:c16="http://schemas.microsoft.com/office/drawing/2014/chart" uri="{C3380CC4-5D6E-409C-BE32-E72D297353CC}">
                <c16:uniqueId val="{00000007-BCB0-43B2-885A-1A679A55DA72}"/>
              </c:ext>
            </c:extLst>
          </c:dPt>
          <c:dLbls>
            <c:dLbl>
              <c:idx val="0"/>
              <c:layout>
                <c:manualLayout>
                  <c:x val="-9.2992979536094575E-2"/>
                  <c:y val="0.1533166449520925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B0-43B2-885A-1A679A55DA72}"/>
                </c:ext>
              </c:extLst>
            </c:dLbl>
            <c:dLbl>
              <c:idx val="1"/>
              <c:layout>
                <c:manualLayout>
                  <c:x val="-8.9913151100014937E-2"/>
                  <c:y val="-0.2403102300651601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B0-43B2-885A-1A679A55DA72}"/>
                </c:ext>
              </c:extLst>
            </c:dLbl>
            <c:dLbl>
              <c:idx val="2"/>
              <c:layout>
                <c:manualLayout>
                  <c:x val="0.13749610566971812"/>
                  <c:y val="0.1478676397638263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B0-43B2-885A-1A679A55DA72}"/>
                </c:ext>
              </c:extLst>
            </c:dLbl>
            <c:dLbl>
              <c:idx val="3"/>
              <c:layout>
                <c:manualLayout>
                  <c:x val="1.5012483195698098E-2"/>
                  <c:y val="-1.52994137748293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B0-43B2-885A-1A679A55DA72}"/>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j-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Black</c:v>
                </c:pt>
                <c:pt idx="1">
                  <c:v>White</c:v>
                </c:pt>
                <c:pt idx="2">
                  <c:v>Hispanic</c:v>
                </c:pt>
                <c:pt idx="3">
                  <c:v>Asian</c:v>
                </c:pt>
              </c:strCache>
            </c:strRef>
          </c:cat>
          <c:val>
            <c:numRef>
              <c:f>Sheet1!$B$2:$B$5</c:f>
              <c:numCache>
                <c:formatCode>_(* #,##0_);_(* \(#,##0\);_(* "-"_);_(@_)</c:formatCode>
                <c:ptCount val="4"/>
                <c:pt idx="0">
                  <c:v>37703</c:v>
                </c:pt>
                <c:pt idx="1">
                  <c:v>186318</c:v>
                </c:pt>
                <c:pt idx="2">
                  <c:v>42999</c:v>
                </c:pt>
                <c:pt idx="3">
                  <c:v>11698</c:v>
                </c:pt>
              </c:numCache>
            </c:numRef>
          </c:val>
          <c:extLst>
            <c:ext xmlns:c16="http://schemas.microsoft.com/office/drawing/2014/chart" uri="{C3380CC4-5D6E-409C-BE32-E72D297353CC}">
              <c16:uniqueId val="{00000008-BCB0-43B2-885A-1A679A55DA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mj-lt"/>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0921147478959"/>
          <c:y val="0.16709789866522504"/>
          <c:w val="0.63475966699854702"/>
          <c:h val="0.82350900372504632"/>
        </c:manualLayout>
      </c:layout>
      <c:pieChart>
        <c:varyColors val="1"/>
        <c:ser>
          <c:idx val="0"/>
          <c:order val="0"/>
          <c:tx>
            <c:strRef>
              <c:f>Sheet1!$B$1</c:f>
              <c:strCache>
                <c:ptCount val="1"/>
                <c:pt idx="0">
                  <c:v>Sales</c:v>
                </c:pt>
              </c:strCache>
            </c:strRef>
          </c:tx>
          <c:dPt>
            <c:idx val="0"/>
            <c:bubble3D val="0"/>
            <c:spPr>
              <a:solidFill>
                <a:schemeClr val="accent1"/>
              </a:solidFill>
              <a:ln w="9525">
                <a:solidFill>
                  <a:schemeClr val="bg1"/>
                </a:solidFill>
              </a:ln>
              <a:effectLst>
                <a:outerShdw blurRad="50800" dist="25400" algn="bl" rotWithShape="0">
                  <a:srgbClr val="000000">
                    <a:alpha val="60000"/>
                  </a:srgbClr>
                </a:outerShdw>
              </a:effectLst>
            </c:spPr>
            <c:extLst>
              <c:ext xmlns:c16="http://schemas.microsoft.com/office/drawing/2014/chart" uri="{C3380CC4-5D6E-409C-BE32-E72D297353CC}">
                <c16:uniqueId val="{00000001-241B-4991-854B-89730C8BFCDF}"/>
              </c:ext>
            </c:extLst>
          </c:dPt>
          <c:dPt>
            <c:idx val="1"/>
            <c:bubble3D val="0"/>
            <c:spPr>
              <a:solidFill>
                <a:schemeClr val="accent2"/>
              </a:solidFill>
              <a:ln>
                <a:solidFill>
                  <a:schemeClr val="bg1"/>
                </a:solidFill>
              </a:ln>
              <a:effectLst>
                <a:outerShdw blurRad="50800" dist="25400" algn="bl" rotWithShape="0">
                  <a:srgbClr val="000000">
                    <a:alpha val="60000"/>
                  </a:srgbClr>
                </a:outerShdw>
              </a:effectLst>
            </c:spPr>
            <c:extLst>
              <c:ext xmlns:c16="http://schemas.microsoft.com/office/drawing/2014/chart" uri="{C3380CC4-5D6E-409C-BE32-E72D297353CC}">
                <c16:uniqueId val="{00000003-241B-4991-854B-89730C8BFCDF}"/>
              </c:ext>
            </c:extLst>
          </c:dPt>
          <c:dPt>
            <c:idx val="2"/>
            <c:bubble3D val="0"/>
            <c:spPr>
              <a:solidFill>
                <a:schemeClr val="accent3"/>
              </a:solidFill>
              <a:ln>
                <a:solidFill>
                  <a:schemeClr val="bg1"/>
                </a:solidFill>
              </a:ln>
              <a:effectLst>
                <a:outerShdw blurRad="50800" dist="25400" algn="bl" rotWithShape="0">
                  <a:srgbClr val="000000">
                    <a:alpha val="60000"/>
                  </a:srgbClr>
                </a:outerShdw>
              </a:effectLst>
            </c:spPr>
            <c:extLst>
              <c:ext xmlns:c16="http://schemas.microsoft.com/office/drawing/2014/chart" uri="{C3380CC4-5D6E-409C-BE32-E72D297353CC}">
                <c16:uniqueId val="{00000005-241B-4991-854B-89730C8BFCDF}"/>
              </c:ext>
            </c:extLst>
          </c:dPt>
          <c:dPt>
            <c:idx val="3"/>
            <c:bubble3D val="0"/>
            <c:spPr>
              <a:solidFill>
                <a:schemeClr val="accent4"/>
              </a:solidFill>
              <a:ln>
                <a:solidFill>
                  <a:schemeClr val="bg1"/>
                </a:solidFill>
              </a:ln>
              <a:effectLst>
                <a:outerShdw blurRad="50800" dist="25400" algn="bl" rotWithShape="0">
                  <a:srgbClr val="000000">
                    <a:alpha val="60000"/>
                  </a:srgbClr>
                </a:outerShdw>
              </a:effectLst>
            </c:spPr>
            <c:extLst>
              <c:ext xmlns:c16="http://schemas.microsoft.com/office/drawing/2014/chart" uri="{C3380CC4-5D6E-409C-BE32-E72D297353CC}">
                <c16:uniqueId val="{00000007-241B-4991-854B-89730C8BFCDF}"/>
              </c:ext>
            </c:extLst>
          </c:dPt>
          <c:dLbls>
            <c:dLbl>
              <c:idx val="0"/>
              <c:layout>
                <c:manualLayout>
                  <c:x val="-0.21637486144592522"/>
                  <c:y val="1.701612643606913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41B-4991-854B-89730C8BFCDF}"/>
                </c:ext>
              </c:extLst>
            </c:dLbl>
            <c:dLbl>
              <c:idx val="1"/>
              <c:layout>
                <c:manualLayout>
                  <c:x val="0.15445685264613931"/>
                  <c:y val="-0.19065859701895194"/>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41B-4991-854B-89730C8BFCDF}"/>
                </c:ext>
              </c:extLst>
            </c:dLbl>
            <c:dLbl>
              <c:idx val="2"/>
              <c:layout>
                <c:manualLayout>
                  <c:x val="0.17534480866976809"/>
                  <c:y val="0.13588503838253013"/>
                </c:manualLayout>
              </c:layout>
              <c:tx>
                <c:rich>
                  <a:bodyPr/>
                  <a:lstStyle/>
                  <a:p>
                    <a:fld id="{4021F799-713B-42E1-9184-1F1595885390}" type="VALUE">
                      <a:rPr lang="en-US" smtClean="0"/>
                      <a:pPr/>
                      <a:t>[VALUE]</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241B-4991-854B-89730C8BFCDF}"/>
                </c:ext>
              </c:extLst>
            </c:dLbl>
            <c:dLbl>
              <c:idx val="3"/>
              <c:layout>
                <c:manualLayout>
                  <c:x val="9.844645122127486E-3"/>
                  <c:y val="-1.383692938074226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41B-4991-854B-89730C8BFCDF}"/>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j-lt"/>
                    <a:ea typeface="+mn-ea"/>
                    <a:cs typeface="+mn-cs"/>
                  </a:defRPr>
                </a:pPr>
                <a:endParaRPr lang="en-US"/>
              </a:p>
            </c:txPr>
            <c:dLblPos val="bestFit"/>
            <c:showLegendKey val="0"/>
            <c:showVal val="1"/>
            <c:showCatName val="0"/>
            <c:showSerName val="0"/>
            <c:showPercent val="0"/>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Black</c:v>
                </c:pt>
                <c:pt idx="1">
                  <c:v>White</c:v>
                </c:pt>
                <c:pt idx="2">
                  <c:v>Hispanic</c:v>
                </c:pt>
                <c:pt idx="3">
                  <c:v>Asian</c:v>
                </c:pt>
              </c:strCache>
            </c:strRef>
          </c:cat>
          <c:val>
            <c:numRef>
              <c:f>Sheet1!$B$2:$B$5</c:f>
              <c:numCache>
                <c:formatCode>0</c:formatCode>
                <c:ptCount val="4"/>
                <c:pt idx="0">
                  <c:v>15409</c:v>
                </c:pt>
                <c:pt idx="1">
                  <c:v>9055</c:v>
                </c:pt>
                <c:pt idx="2">
                  <c:v>9574</c:v>
                </c:pt>
                <c:pt idx="3">
                  <c:v>731</c:v>
                </c:pt>
              </c:numCache>
            </c:numRef>
          </c:val>
          <c:extLst>
            <c:ext xmlns:c16="http://schemas.microsoft.com/office/drawing/2014/chart" uri="{C3380CC4-5D6E-409C-BE32-E72D297353CC}">
              <c16:uniqueId val="{00000008-241B-4991-854B-89730C8BFC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mj-lt"/>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PrEP Coverage in the US by Race/Ethnicity,</a:t>
            </a:r>
            <a:r>
              <a:rPr lang="en-US" baseline="0">
                <a:latin typeface="Arial" panose="020B0604020202020204" pitchFamily="34" charset="0"/>
                <a:cs typeface="Arial" panose="020B0604020202020204" pitchFamily="34" charset="0"/>
              </a:rPr>
              <a:t> 2021</a:t>
            </a:r>
            <a:endParaRPr lang="en-US">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Sheet1!$D$4:$G$4</c:f>
              <c:strCache>
                <c:ptCount val="4"/>
                <c:pt idx="0">
                  <c:v>Other</c:v>
                </c:pt>
                <c:pt idx="1">
                  <c:v>White</c:v>
                </c:pt>
                <c:pt idx="2">
                  <c:v>Hispanic/Latinx</c:v>
                </c:pt>
                <c:pt idx="3">
                  <c:v>Black/African American</c:v>
                </c:pt>
              </c:strCache>
            </c:strRef>
          </c:cat>
          <c:val>
            <c:numRef>
              <c:f>Sheet1!$D$5:$G$5</c:f>
              <c:numCache>
                <c:formatCode>General</c:formatCode>
                <c:ptCount val="4"/>
                <c:pt idx="0">
                  <c:v>12</c:v>
                </c:pt>
                <c:pt idx="1">
                  <c:v>78</c:v>
                </c:pt>
                <c:pt idx="2">
                  <c:v>21</c:v>
                </c:pt>
                <c:pt idx="3">
                  <c:v>11</c:v>
                </c:pt>
              </c:numCache>
            </c:numRef>
          </c:val>
          <c:extLst>
            <c:ext xmlns:c16="http://schemas.microsoft.com/office/drawing/2014/chart" uri="{C3380CC4-5D6E-409C-BE32-E72D297353CC}">
              <c16:uniqueId val="{00000000-10A7-4323-A6B3-EB06431562C8}"/>
            </c:ext>
          </c:extLst>
        </c:ser>
        <c:dLbls>
          <c:showLegendKey val="0"/>
          <c:showVal val="0"/>
          <c:showCatName val="0"/>
          <c:showSerName val="0"/>
          <c:showPercent val="0"/>
          <c:showBubbleSize val="0"/>
        </c:dLbls>
        <c:gapWidth val="219"/>
        <c:overlap val="-27"/>
        <c:axId val="304300920"/>
        <c:axId val="304297312"/>
      </c:barChart>
      <c:catAx>
        <c:axId val="30430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297312"/>
        <c:crosses val="autoZero"/>
        <c:auto val="1"/>
        <c:lblAlgn val="ctr"/>
        <c:lblOffset val="100"/>
        <c:noMultiLvlLbl val="0"/>
      </c:catAx>
      <c:valAx>
        <c:axId val="304297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300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6" dt="2022-09-13T10:01:06.811" idx="70">
    <p:pos x="10" y="10"/>
    <p:text>These data are older than the CDC data on "The PrEP Gap in the United States" but I think OK to keep this one as is (rather than repeat the table) because this shows  more detail.</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7" dt="2023-02-09T11:17:33.776" idx="1">
    <p:pos x="10" y="10"/>
    <p:text/>
    <p:extLst>
      <p:ext uri="{C676402C-5697-4E1C-873F-D02D1690AC5C}">
        <p15:threadingInfo xmlns:p15="http://schemas.microsoft.com/office/powerpoint/2012/main" timeZoneBias="300"/>
      </p:ext>
    </p:extLst>
  </p:cm>
</p:cmLst>
</file>

<file path=ppt/drawings/drawing1.xml><?xml version="1.0" encoding="utf-8"?>
<c:userShapes xmlns:c="http://schemas.openxmlformats.org/drawingml/2006/chart">
  <cdr:relSizeAnchor xmlns:cdr="http://schemas.openxmlformats.org/drawingml/2006/chartDrawing">
    <cdr:from>
      <cdr:x>0.40491</cdr:x>
      <cdr:y>0.14343</cdr:y>
    </cdr:from>
    <cdr:to>
      <cdr:x>0.41985</cdr:x>
      <cdr:y>0.21271</cdr:y>
    </cdr:to>
    <cdr:cxnSp macro="">
      <cdr:nvCxnSpPr>
        <cdr:cNvPr id="3" name="Straight Connector 2">
          <a:extLst xmlns:a="http://schemas.openxmlformats.org/drawingml/2006/main">
            <a:ext uri="{FF2B5EF4-FFF2-40B4-BE49-F238E27FC236}">
              <a16:creationId xmlns:a16="http://schemas.microsoft.com/office/drawing/2014/main" id="{2F157ED6-23B9-4E6D-AC2B-A30291743DED}"/>
            </a:ext>
          </a:extLst>
        </cdr:cNvPr>
        <cdr:cNvCxnSpPr/>
      </cdr:nvCxnSpPr>
      <cdr:spPr bwMode="auto">
        <a:xfrm xmlns:a="http://schemas.openxmlformats.org/drawingml/2006/main">
          <a:off x="1897534" y="524783"/>
          <a:ext cx="70030" cy="253501"/>
        </a:xfrm>
        <a:prstGeom xmlns:a="http://schemas.openxmlformats.org/drawingml/2006/main" prst="line">
          <a:avLst/>
        </a:prstGeom>
        <a:noFill xmlns:a="http://schemas.openxmlformats.org/drawingml/2006/main"/>
        <a:ln xmlns:a="http://schemas.openxmlformats.org/drawingml/2006/main" w="28575" cap="flat" cmpd="sng" algn="ctr">
          <a:solidFill>
            <a:schemeClr val="bg1"/>
          </a:solidFill>
          <a:prstDash val="solid"/>
          <a:round/>
          <a:headEnd type="none" w="med" len="med"/>
          <a:tailEnd type="none" w="med" len="med"/>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0.44265</cdr:x>
      <cdr:y>0.13136</cdr:y>
    </cdr:from>
    <cdr:to>
      <cdr:x>0.44265</cdr:x>
      <cdr:y>0.20078</cdr:y>
    </cdr:to>
    <cdr:cxnSp macro="">
      <cdr:nvCxnSpPr>
        <cdr:cNvPr id="2" name="Straight Connector 1">
          <a:extLst xmlns:a="http://schemas.openxmlformats.org/drawingml/2006/main">
            <a:ext uri="{FF2B5EF4-FFF2-40B4-BE49-F238E27FC236}">
              <a16:creationId xmlns:a16="http://schemas.microsoft.com/office/drawing/2014/main" id="{AFEB3321-BC08-4884-A243-F44B52162092}"/>
            </a:ext>
          </a:extLst>
        </cdr:cNvPr>
        <cdr:cNvCxnSpPr/>
      </cdr:nvCxnSpPr>
      <cdr:spPr bwMode="auto">
        <a:xfrm xmlns:a="http://schemas.openxmlformats.org/drawingml/2006/main">
          <a:off x="2158455" y="480612"/>
          <a:ext cx="0" cy="254000"/>
        </a:xfrm>
        <a:prstGeom xmlns:a="http://schemas.openxmlformats.org/drawingml/2006/main" prst="line">
          <a:avLst/>
        </a:prstGeom>
        <a:noFill xmlns:a="http://schemas.openxmlformats.org/drawingml/2006/main"/>
        <a:ln xmlns:a="http://schemas.openxmlformats.org/drawingml/2006/main" w="28575" cap="flat" cmpd="sng" algn="ctr">
          <a:solidFill>
            <a:schemeClr val="bg1"/>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11/8/2023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11/8/2023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HRSA disclosures must remain as part of our grant requirements. </a:t>
            </a:r>
          </a:p>
        </p:txBody>
      </p:sp>
      <p:sp>
        <p:nvSpPr>
          <p:cNvPr id="4" name="Slide Number Placeholder 3"/>
          <p:cNvSpPr>
            <a:spLocks noGrp="1"/>
          </p:cNvSpPr>
          <p:nvPr>
            <p:ph type="sldNum" sz="quarter" idx="5"/>
          </p:nvPr>
        </p:nvSpPr>
        <p:spPr/>
        <p:txBody>
          <a:bodyPr/>
          <a:lstStyle/>
          <a:p>
            <a:fld id="{2EAF3D7C-E79C-464D-870B-78CB3C2428AA}" type="slidenum">
              <a:rPr lang="en-US" smtClean="0"/>
              <a:t>3</a:t>
            </a:fld>
            <a:endParaRPr lang="en-US"/>
          </a:p>
        </p:txBody>
      </p:sp>
    </p:spTree>
    <p:extLst>
      <p:ext uri="{BB962C8B-B14F-4D97-AF65-F5344CB8AC3E}">
        <p14:creationId xmlns:p14="http://schemas.microsoft.com/office/powerpoint/2010/main" val="148148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a:t>
            </a:r>
            <a:r>
              <a:rPr lang="en-US" baseline="0" dirty="0"/>
              <a:t> comparison of the racial/ethnic distribution among persons with HIV infection diagnosed in 2018 and the general population. </a:t>
            </a:r>
          </a:p>
          <a:p>
            <a:endParaRPr lang="en-US" dirty="0"/>
          </a:p>
          <a:p>
            <a:r>
              <a:rPr lang="en-US" dirty="0"/>
              <a:t>The lower</a:t>
            </a:r>
            <a:r>
              <a:rPr lang="en-US" baseline="0" dirty="0"/>
              <a:t> </a:t>
            </a:r>
            <a:r>
              <a:rPr lang="en-US" dirty="0"/>
              <a:t>bar illustrates the distribution of diagnoses of HIV infection in 2018 by race/ethnicity in the United States. The upper bar shows the distribution of the population in the United States by race/ethnicity in 2018. </a:t>
            </a:r>
          </a:p>
          <a:p>
            <a:r>
              <a:rPr lang="en-US" dirty="0"/>
              <a:t> </a:t>
            </a:r>
          </a:p>
          <a:p>
            <a:r>
              <a:rPr lang="en-US" dirty="0"/>
              <a:t>In 2018, blacks/African Americans made up </a:t>
            </a:r>
            <a:r>
              <a:rPr lang="en-US" b="0" dirty="0"/>
              <a:t>approximately 13% of the population of the United States, but accounted for 43% of diagnoses of HIV infection. Whites made up 60% of the population of the United States, but accounted for 26% of diagnoses of HIV infection. Hispanics/Latinos made up 18% of the population of the United States, but accounted for 26% of diagnoses of HIV infection.</a:t>
            </a:r>
          </a:p>
          <a:p>
            <a:r>
              <a:rPr lang="en-US" dirty="0"/>
              <a:t> </a:t>
            </a:r>
          </a:p>
          <a:p>
            <a:r>
              <a:rPr lang="en-US" sz="1200" kern="1200" dirty="0">
                <a:solidFill>
                  <a:schemeClr val="tx1"/>
                </a:solidFill>
                <a:effectLst/>
                <a:latin typeface="+mn-lt"/>
                <a:ea typeface="+mn-ea"/>
                <a:cs typeface="+mn-cs"/>
              </a:rPr>
              <a:t>Data for the year 2018 are considered preliminary and based on 6 months reporting delay. </a:t>
            </a:r>
            <a:r>
              <a:rPr lang="en-US" dirty="0"/>
              <a:t>  </a:t>
            </a:r>
          </a:p>
          <a:p>
            <a:endParaRPr lang="en-US" dirty="0"/>
          </a:p>
          <a:p>
            <a:r>
              <a:rPr lang="en-US" dirty="0"/>
              <a:t>Hispanics/Latinos can be of any race.</a:t>
            </a:r>
          </a:p>
          <a:p>
            <a:r>
              <a:rPr lang="en-US" dirty="0"/>
              <a:t>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125880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5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PrEP, pre-exposure prophylaxis.</a:t>
            </a:r>
          </a:p>
          <a:p>
            <a:endParaRPr lang="en-US" dirty="0"/>
          </a:p>
        </p:txBody>
      </p:sp>
      <p:sp>
        <p:nvSpPr>
          <p:cNvPr id="1042" name="Google Shape;104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09789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F49D5-59BF-45FA-A26D-DEE22D49964D}" type="slidenum">
              <a:rPr lang="en-US" smtClean="0"/>
              <a:t>17</a:t>
            </a:fld>
            <a:endParaRPr lang="en-US" dirty="0"/>
          </a:p>
        </p:txBody>
      </p:sp>
    </p:spTree>
    <p:extLst>
      <p:ext uri="{BB962C8B-B14F-4D97-AF65-F5344CB8AC3E}">
        <p14:creationId xmlns:p14="http://schemas.microsoft.com/office/powerpoint/2010/main" val="272381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must remain as part of our funding requirements. </a:t>
            </a:r>
          </a:p>
        </p:txBody>
      </p:sp>
      <p:sp>
        <p:nvSpPr>
          <p:cNvPr id="4" name="Slide Number Placeholder 3"/>
          <p:cNvSpPr>
            <a:spLocks noGrp="1"/>
          </p:cNvSpPr>
          <p:nvPr>
            <p:ph type="sldNum" sz="quarter" idx="5"/>
          </p:nvPr>
        </p:nvSpPr>
        <p:spPr/>
        <p:txBody>
          <a:bodyPr/>
          <a:lstStyle/>
          <a:p>
            <a:fld id="{2EAF3D7C-E79C-464D-870B-78CB3C2428AA}" type="slidenum">
              <a:rPr lang="en-US" smtClean="0"/>
              <a:t>20</a:t>
            </a:fld>
            <a:endParaRPr lang="en-US"/>
          </a:p>
        </p:txBody>
      </p:sp>
    </p:spTree>
    <p:extLst>
      <p:ext uri="{BB962C8B-B14F-4D97-AF65-F5344CB8AC3E}">
        <p14:creationId xmlns:p14="http://schemas.microsoft.com/office/powerpoint/2010/main" val="976529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025524"/>
            <a:ext cx="10360500" cy="2474409"/>
          </a:xfrm>
        </p:spPr>
        <p:txBody>
          <a:bodyPr anchor="t"/>
          <a:lstStyle>
            <a:lvl1pPr>
              <a:defRPr sz="7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162" y="4681684"/>
            <a:ext cx="10360499"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0" name="Date Placeholder 3">
            <a:extLst>
              <a:ext uri="{FF2B5EF4-FFF2-40B4-BE49-F238E27FC236}">
                <a16:creationId xmlns:a16="http://schemas.microsoft.com/office/drawing/2014/main" id="{B5200C52-A07F-4EFE-BA3C-4E588155D492}"/>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FED2E510-393E-4C2E-82D6-845490DCC7FE}" type="datetime1">
              <a:rPr lang="en-US" smtClean="0"/>
              <a:t>11/8/2023</a:t>
            </a:fld>
            <a:endParaRPr lang="en-US" dirty="0"/>
          </a:p>
        </p:txBody>
      </p:sp>
      <p:sp>
        <p:nvSpPr>
          <p:cNvPr id="13" name="Footer Placeholder 4">
            <a:extLst>
              <a:ext uri="{FF2B5EF4-FFF2-40B4-BE49-F238E27FC236}">
                <a16:creationId xmlns:a16="http://schemas.microsoft.com/office/drawing/2014/main" id="{4905F9D8-FF61-49F2-8C2F-E1C4B1EDD4EB}"/>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5" name="Picture 4" descr="A black background with blue and red text&#10;&#10;Description automatically generated with low confidence">
            <a:extLst>
              <a:ext uri="{FF2B5EF4-FFF2-40B4-BE49-F238E27FC236}">
                <a16:creationId xmlns:a16="http://schemas.microsoft.com/office/drawing/2014/main" id="{2E0B976E-A0CF-AA4D-28D3-D159ED4E3186}"/>
              </a:ext>
            </a:extLst>
          </p:cNvPr>
          <p:cNvPicPr>
            <a:picLocks noChangeAspect="1"/>
          </p:cNvPicPr>
          <p:nvPr userDrawn="1"/>
        </p:nvPicPr>
        <p:blipFill>
          <a:blip r:embed="rId2"/>
          <a:stretch>
            <a:fillRect/>
          </a:stretch>
        </p:blipFill>
        <p:spPr>
          <a:xfrm>
            <a:off x="346523" y="199855"/>
            <a:ext cx="3931065" cy="7697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481C8-5BEA-4C22-9555-AC41BDEBD54D}" type="datetime1">
              <a:rPr lang="en-US" smtClean="0"/>
              <a:t>11/8/2023</a:t>
            </a:fld>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18A2A065-6F20-DEE9-91EE-1736EB80A9DD}"/>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168383527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4C312-0F90-4E33-B371-6A3A396404FB}" type="datetime1">
              <a:rPr lang="en-US" smtClean="0"/>
              <a:t>11/8/2023</a:t>
            </a:fld>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DDA89D72-7B69-9169-4001-7887E18C3FE3}"/>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5441739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4639"/>
            <a:ext cx="10969943"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12188825" cy="179165"/>
          </a:xfrm>
          <a:prstGeom prst="rect">
            <a:avLst/>
          </a:prstGeom>
        </p:spPr>
      </p:pic>
      <p:sp>
        <p:nvSpPr>
          <p:cNvPr id="6" name="Text Placeholder 7"/>
          <p:cNvSpPr>
            <a:spLocks noGrp="1"/>
          </p:cNvSpPr>
          <p:nvPr>
            <p:ph type="body" sz="quarter" idx="10"/>
          </p:nvPr>
        </p:nvSpPr>
        <p:spPr>
          <a:xfrm>
            <a:off x="609441" y="1545167"/>
            <a:ext cx="10969943"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78" y="6023492"/>
            <a:ext cx="1186807" cy="689872"/>
          </a:xfrm>
          <a:prstGeom prst="rect">
            <a:avLst/>
          </a:prstGeom>
        </p:spPr>
      </p:pic>
    </p:spTree>
    <p:extLst>
      <p:ext uri="{BB962C8B-B14F-4D97-AF65-F5344CB8AC3E}">
        <p14:creationId xmlns:p14="http://schemas.microsoft.com/office/powerpoint/2010/main" val="28831230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295" y="631979"/>
            <a:ext cx="11084538" cy="968221"/>
          </a:xfrm>
        </p:spPr>
        <p:txBody>
          <a:bodyPr/>
          <a:lstStyle/>
          <a:p>
            <a:r>
              <a:rPr lang="en-US"/>
              <a:t>Click to edit Master title style</a:t>
            </a:r>
            <a:endParaRPr lang="en-US" dirty="0"/>
          </a:p>
        </p:txBody>
      </p:sp>
      <p:sp>
        <p:nvSpPr>
          <p:cNvPr id="3" name="Content Placeholder 2"/>
          <p:cNvSpPr>
            <a:spLocks noGrp="1"/>
          </p:cNvSpPr>
          <p:nvPr>
            <p:ph idx="1"/>
          </p:nvPr>
        </p:nvSpPr>
        <p:spPr>
          <a:xfrm>
            <a:off x="406295" y="1782763"/>
            <a:ext cx="11084538" cy="4367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1" name="Date Placeholder 3">
            <a:extLst>
              <a:ext uri="{FF2B5EF4-FFF2-40B4-BE49-F238E27FC236}">
                <a16:creationId xmlns:a16="http://schemas.microsoft.com/office/drawing/2014/main" id="{BAD1D623-0754-4BA6-B192-D52B0EF2462F}"/>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14EFC2A6-E404-4B25-BA2F-3354BE841FB0}" type="datetime1">
              <a:rPr lang="en-US" smtClean="0"/>
              <a:t>11/8/2023</a:t>
            </a:fld>
            <a:endParaRPr lang="en-US" dirty="0"/>
          </a:p>
        </p:txBody>
      </p:sp>
      <p:sp>
        <p:nvSpPr>
          <p:cNvPr id="12" name="Footer Placeholder 4">
            <a:extLst>
              <a:ext uri="{FF2B5EF4-FFF2-40B4-BE49-F238E27FC236}">
                <a16:creationId xmlns:a16="http://schemas.microsoft.com/office/drawing/2014/main" id="{A5EED783-F937-4BCD-9A48-7D9E45652F4D}"/>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4" name="Picture 3" descr="A black background with blue and red text&#10;&#10;Description automatically generated with low confidence">
            <a:extLst>
              <a:ext uri="{FF2B5EF4-FFF2-40B4-BE49-F238E27FC236}">
                <a16:creationId xmlns:a16="http://schemas.microsoft.com/office/drawing/2014/main" id="{9F337011-A275-ABB4-6DD4-DF65D79F1064}"/>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6295" y="3187171"/>
            <a:ext cx="1021025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406295" y="1553633"/>
            <a:ext cx="817878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1" name="Date Placeholder 3">
            <a:extLst>
              <a:ext uri="{FF2B5EF4-FFF2-40B4-BE49-F238E27FC236}">
                <a16:creationId xmlns:a16="http://schemas.microsoft.com/office/drawing/2014/main" id="{A3A9B6BA-C350-46AD-85A4-4883BEB2F957}"/>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5A02359C-F8FE-46DE-BC41-6E6B92641EAE}" type="datetime1">
              <a:rPr lang="en-US" smtClean="0"/>
              <a:t>11/8/2023</a:t>
            </a:fld>
            <a:endParaRPr lang="en-US" dirty="0"/>
          </a:p>
        </p:txBody>
      </p:sp>
      <p:sp>
        <p:nvSpPr>
          <p:cNvPr id="13" name="Footer Placeholder 4">
            <a:extLst>
              <a:ext uri="{FF2B5EF4-FFF2-40B4-BE49-F238E27FC236}">
                <a16:creationId xmlns:a16="http://schemas.microsoft.com/office/drawing/2014/main" id="{4399D467-4F4F-4254-9D07-52B7A7397F50}"/>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4" name="Picture 3" descr="A black background with blue and red text&#10;&#10;Description automatically generated with low confidence">
            <a:extLst>
              <a:ext uri="{FF2B5EF4-FFF2-40B4-BE49-F238E27FC236}">
                <a16:creationId xmlns:a16="http://schemas.microsoft.com/office/drawing/2014/main" id="{2ED31168-1DD1-6C04-89CB-10881CFA0FF2}"/>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296" y="630316"/>
            <a:ext cx="11084538" cy="78565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295" y="1534529"/>
            <a:ext cx="487553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88120" y="1534529"/>
            <a:ext cx="5383396"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2" name="Date Placeholder 3">
            <a:extLst>
              <a:ext uri="{FF2B5EF4-FFF2-40B4-BE49-F238E27FC236}">
                <a16:creationId xmlns:a16="http://schemas.microsoft.com/office/drawing/2014/main" id="{E9CB312D-25FE-4A62-A3D9-6C0894C308D5}"/>
              </a:ext>
            </a:extLst>
          </p:cNvPr>
          <p:cNvSpPr>
            <a:spLocks noGrp="1"/>
          </p:cNvSpPr>
          <p:nvPr>
            <p:ph type="dt" sz="half" idx="13"/>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0F932696-4B17-4023-8C90-54A955E7F616}" type="datetime1">
              <a:rPr lang="en-US" smtClean="0"/>
              <a:t>11/8/2023</a:t>
            </a:fld>
            <a:endParaRPr lang="en-US" dirty="0"/>
          </a:p>
        </p:txBody>
      </p:sp>
      <p:sp>
        <p:nvSpPr>
          <p:cNvPr id="14" name="Footer Placeholder 4">
            <a:extLst>
              <a:ext uri="{FF2B5EF4-FFF2-40B4-BE49-F238E27FC236}">
                <a16:creationId xmlns:a16="http://schemas.microsoft.com/office/drawing/2014/main" id="{421F1F7D-DD37-4AEA-A800-2BF62C3C96E3}"/>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5" name="Picture 4" descr="A black background with blue and red text&#10;&#10;Description automatically generated with low confidence">
            <a:extLst>
              <a:ext uri="{FF2B5EF4-FFF2-40B4-BE49-F238E27FC236}">
                <a16:creationId xmlns:a16="http://schemas.microsoft.com/office/drawing/2014/main" id="{CBFABC3A-A478-18AD-D216-9DEB423268A7}"/>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3680" y="623667"/>
            <a:ext cx="11084538" cy="639764"/>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03679" y="1852634"/>
            <a:ext cx="5185460"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403679" y="2616749"/>
            <a:ext cx="5185460"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2206" y="1852634"/>
            <a:ext cx="5383396"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02206" y="2616749"/>
            <a:ext cx="5383396"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4" name="Date Placeholder 3">
            <a:extLst>
              <a:ext uri="{FF2B5EF4-FFF2-40B4-BE49-F238E27FC236}">
                <a16:creationId xmlns:a16="http://schemas.microsoft.com/office/drawing/2014/main" id="{7102EE47-6571-44F7-A46E-62B08CB3AE86}"/>
              </a:ext>
            </a:extLst>
          </p:cNvPr>
          <p:cNvSpPr>
            <a:spLocks noGrp="1"/>
          </p:cNvSpPr>
          <p:nvPr>
            <p:ph type="dt" sz="half" idx="13"/>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7893E8DE-12AA-4C25-A832-DA4E5C2B8620}" type="datetime1">
              <a:rPr lang="en-US" smtClean="0"/>
              <a:t>11/8/2023</a:t>
            </a:fld>
            <a:endParaRPr lang="en-US" dirty="0"/>
          </a:p>
        </p:txBody>
      </p:sp>
      <p:sp>
        <p:nvSpPr>
          <p:cNvPr id="16" name="Footer Placeholder 4">
            <a:extLst>
              <a:ext uri="{FF2B5EF4-FFF2-40B4-BE49-F238E27FC236}">
                <a16:creationId xmlns:a16="http://schemas.microsoft.com/office/drawing/2014/main" id="{A763E0D4-1842-4556-ACAA-98A89E4780F0}"/>
              </a:ext>
            </a:extLst>
          </p:cNvPr>
          <p:cNvSpPr>
            <a:spLocks noGrp="1"/>
          </p:cNvSpPr>
          <p:nvPr>
            <p:ph type="ftr" sz="quarter" idx="14"/>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7" name="Picture 6" descr="A black background with blue and red text&#10;&#10;Description automatically generated with low confidence">
            <a:extLst>
              <a:ext uri="{FF2B5EF4-FFF2-40B4-BE49-F238E27FC236}">
                <a16:creationId xmlns:a16="http://schemas.microsoft.com/office/drawing/2014/main" id="{98440619-97FD-82BC-C8F0-AA5686F8BFAB}"/>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2" y="631979"/>
            <a:ext cx="11084538" cy="785659"/>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0" name="Date Placeholder 3">
            <a:extLst>
              <a:ext uri="{FF2B5EF4-FFF2-40B4-BE49-F238E27FC236}">
                <a16:creationId xmlns:a16="http://schemas.microsoft.com/office/drawing/2014/main" id="{8ACF0D13-FC1F-4B3C-AAA2-BBB608651DB9}"/>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F466C5B-FCB1-48E4-8A80-A5C793FD3513}" type="datetime1">
              <a:rPr lang="en-US" smtClean="0"/>
              <a:t>11/8/2023</a:t>
            </a:fld>
            <a:endParaRPr lang="en-US" dirty="0"/>
          </a:p>
        </p:txBody>
      </p:sp>
      <p:sp>
        <p:nvSpPr>
          <p:cNvPr id="12" name="Footer Placeholder 4">
            <a:extLst>
              <a:ext uri="{FF2B5EF4-FFF2-40B4-BE49-F238E27FC236}">
                <a16:creationId xmlns:a16="http://schemas.microsoft.com/office/drawing/2014/main" id="{DD2EE392-EB8F-42BE-8510-F6AAF13B0696}"/>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3" name="Picture 2" descr="A black background with blue and red text&#10;&#10;Description automatically generated with low confidence">
            <a:extLst>
              <a:ext uri="{FF2B5EF4-FFF2-40B4-BE49-F238E27FC236}">
                <a16:creationId xmlns:a16="http://schemas.microsoft.com/office/drawing/2014/main" id="{1983ECE0-5218-47EA-0260-AAE96701A233}"/>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9" name="Date Placeholder 3">
            <a:extLst>
              <a:ext uri="{FF2B5EF4-FFF2-40B4-BE49-F238E27FC236}">
                <a16:creationId xmlns:a16="http://schemas.microsoft.com/office/drawing/2014/main" id="{E715D2B7-69D6-4060-94BD-F8D3E0BB66FF}"/>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597AEF84-7279-43C9-8B37-3CBDC3887EC4}" type="datetime1">
              <a:rPr lang="en-US" smtClean="0"/>
              <a:t>11/8/2023</a:t>
            </a:fld>
            <a:endParaRPr lang="en-US" dirty="0"/>
          </a:p>
        </p:txBody>
      </p:sp>
      <p:sp>
        <p:nvSpPr>
          <p:cNvPr id="11" name="Footer Placeholder 4">
            <a:extLst>
              <a:ext uri="{FF2B5EF4-FFF2-40B4-BE49-F238E27FC236}">
                <a16:creationId xmlns:a16="http://schemas.microsoft.com/office/drawing/2014/main" id="{91FE8E16-7195-49E0-B42C-ED7D5BB12E88}"/>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A0E84AEF-2445-E35E-657E-CC338CC22438}"/>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6" y="5495544"/>
            <a:ext cx="11352796" cy="594360"/>
          </a:xfrm>
        </p:spPr>
        <p:txBody>
          <a:bodyPr anchor="b"/>
          <a:lstStyle>
            <a:lvl1pPr algn="ctr">
              <a:defRPr sz="29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295" y="631980"/>
            <a:ext cx="11352796" cy="4691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3" name="Date Placeholder 3">
            <a:extLst>
              <a:ext uri="{FF2B5EF4-FFF2-40B4-BE49-F238E27FC236}">
                <a16:creationId xmlns:a16="http://schemas.microsoft.com/office/drawing/2014/main" id="{37DBA1B4-FF42-445C-BE51-C0E213C52B41}"/>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7FECC2D-E9BC-463A-816B-E29E58AC1F0F}" type="datetime1">
              <a:rPr lang="en-US" smtClean="0"/>
              <a:t>11/8/2023</a:t>
            </a:fld>
            <a:endParaRPr lang="en-US" dirty="0"/>
          </a:p>
        </p:txBody>
      </p:sp>
      <p:sp>
        <p:nvSpPr>
          <p:cNvPr id="14" name="Footer Placeholder 4">
            <a:extLst>
              <a:ext uri="{FF2B5EF4-FFF2-40B4-BE49-F238E27FC236}">
                <a16:creationId xmlns:a16="http://schemas.microsoft.com/office/drawing/2014/main" id="{6C2E68F3-E9B6-4B89-AE2A-8B28C80C3191}"/>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3" name="Picture 2" descr="A black background with blue and red text&#10;&#10;Description automatically generated with low confidence">
            <a:extLst>
              <a:ext uri="{FF2B5EF4-FFF2-40B4-BE49-F238E27FC236}">
                <a16:creationId xmlns:a16="http://schemas.microsoft.com/office/drawing/2014/main" id="{DAC6B4CE-06D3-5B5C-CD50-230C586136B4}"/>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1" y="5006828"/>
            <a:ext cx="11448015" cy="522557"/>
          </a:xfrm>
        </p:spPr>
        <p:txBody>
          <a:bodyPr anchor="b"/>
          <a:lstStyle>
            <a:lvl1pPr algn="ctr">
              <a:defRPr sz="29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10146"/>
            <a:ext cx="12188825" cy="4214102"/>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lang="en-US" dirty="0"/>
          </a:p>
        </p:txBody>
      </p:sp>
      <p:sp>
        <p:nvSpPr>
          <p:cNvPr id="4" name="Text Placeholder 3"/>
          <p:cNvSpPr>
            <a:spLocks noGrp="1"/>
          </p:cNvSpPr>
          <p:nvPr>
            <p:ph type="body" sz="half" idx="2"/>
          </p:nvPr>
        </p:nvSpPr>
        <p:spPr>
          <a:xfrm>
            <a:off x="402231" y="5607551"/>
            <a:ext cx="11448015"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4" name="Date Placeholder 3">
            <a:extLst>
              <a:ext uri="{FF2B5EF4-FFF2-40B4-BE49-F238E27FC236}">
                <a16:creationId xmlns:a16="http://schemas.microsoft.com/office/drawing/2014/main" id="{98648971-689F-46E8-852C-77D96019BF38}"/>
              </a:ext>
            </a:extLst>
          </p:cNvPr>
          <p:cNvSpPr>
            <a:spLocks noGrp="1"/>
          </p:cNvSpPr>
          <p:nvPr>
            <p:ph type="dt" sz="half" idx="1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483A2B3-B317-4623-ACA7-FEE249A1D36F}" type="datetime1">
              <a:rPr lang="en-US" smtClean="0"/>
              <a:t>11/8/2023</a:t>
            </a:fld>
            <a:endParaRPr lang="en-US" dirty="0"/>
          </a:p>
        </p:txBody>
      </p:sp>
      <p:sp>
        <p:nvSpPr>
          <p:cNvPr id="15" name="Footer Placeholder 4">
            <a:extLst>
              <a:ext uri="{FF2B5EF4-FFF2-40B4-BE49-F238E27FC236}">
                <a16:creationId xmlns:a16="http://schemas.microsoft.com/office/drawing/2014/main" id="{C646D5F0-85EF-4896-A272-C0835593898A}"/>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5" name="Picture 4" descr="A black background with blue and red text&#10;&#10;Description automatically generated with low confidence">
            <a:extLst>
              <a:ext uri="{FF2B5EF4-FFF2-40B4-BE49-F238E27FC236}">
                <a16:creationId xmlns:a16="http://schemas.microsoft.com/office/drawing/2014/main" id="{FD97376E-448F-4123-BB96-C8A2AF7E58E8}"/>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4">
            <a:extLst>
              <a:ext uri="{28A0092B-C50C-407E-A947-70E740481C1C}">
                <a14:useLocalDpi xmlns:a14="http://schemas.microsoft.com/office/drawing/2010/main" val="0"/>
              </a:ext>
            </a:extLst>
          </a:blip>
          <a:srcRect l="22457" t="32317" r="11115"/>
          <a:stretch/>
        </p:blipFill>
        <p:spPr>
          <a:xfrm>
            <a:off x="2" y="1"/>
            <a:ext cx="12188824" cy="6197487"/>
          </a:xfrm>
          <a:prstGeom prst="rect">
            <a:avLst/>
          </a:prstGeom>
        </p:spPr>
      </p:pic>
      <p:sp>
        <p:nvSpPr>
          <p:cNvPr id="7" name="Rectangle 6"/>
          <p:cNvSpPr/>
          <p:nvPr userDrawn="1"/>
        </p:nvSpPr>
        <p:spPr>
          <a:xfrm>
            <a:off x="3" y="6223069"/>
            <a:ext cx="12188824"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2" name="Title Placeholder 1"/>
          <p:cNvSpPr>
            <a:spLocks noGrp="1"/>
          </p:cNvSpPr>
          <p:nvPr>
            <p:ph type="title"/>
          </p:nvPr>
        </p:nvSpPr>
        <p:spPr>
          <a:xfrm>
            <a:off x="609442" y="274639"/>
            <a:ext cx="11084538"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442" y="1600201"/>
            <a:ext cx="11084538" cy="436729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4663" y="6223069"/>
            <a:ext cx="914162"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11372755" y="6305883"/>
            <a:ext cx="73133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0727AB48-0AFD-43EF-A301-45415F14EE5A}" type="datetime1">
              <a:rPr lang="en-US" smtClean="0"/>
              <a:t>11/8/2023</a:t>
            </a:fld>
            <a:endParaRPr lang="en-US" dirty="0"/>
          </a:p>
        </p:txBody>
      </p:sp>
      <p:sp>
        <p:nvSpPr>
          <p:cNvPr id="16" name="Footer Placeholder 4"/>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12" name="Picture 11" descr="A picture containing light, dark&#10;&#10;Description automatically generated">
            <a:extLst>
              <a:ext uri="{FF2B5EF4-FFF2-40B4-BE49-F238E27FC236}">
                <a16:creationId xmlns:a16="http://schemas.microsoft.com/office/drawing/2014/main" id="{23C31B1F-EF8C-4A0C-89C0-B2D3B03BE59D}"/>
              </a:ext>
            </a:extLst>
          </p:cNvPr>
          <p:cNvPicPr>
            <a:picLocks noChangeAspect="1"/>
          </p:cNvPicPr>
          <p:nvPr userDrawn="1"/>
        </p:nvPicPr>
        <p:blipFill>
          <a:blip r:embed="rId15">
            <a:alphaModFix amt="50000"/>
          </a:blip>
          <a:stretch>
            <a:fillRect/>
          </a:stretch>
        </p:blipFill>
        <p:spPr>
          <a:xfrm>
            <a:off x="-297391" y="-25580"/>
            <a:ext cx="15164098" cy="838181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data.org/average-cost-of-medical-schoo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dsociety.org/policy--advocacy/bio-preparedness-workforce-ac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aidsetc.org/"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hyperlink" Target="http://www.hiv.uw.edu/" TargetMode="External"/><Relationship Id="rId4" Type="http://schemas.openxmlformats.org/officeDocument/2006/relationships/hyperlink" Target="https://nccc/ucsf.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www.clinicaloptions.com/" TargetMode="Externa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Diversity in the HIV Workforce:</a:t>
            </a:r>
            <a:br>
              <a:rPr lang="en-US" sz="3600" dirty="0"/>
            </a:br>
            <a:r>
              <a:rPr lang="en-US" sz="3600" dirty="0"/>
              <a:t>Addressing Challenges, Implementing Solutions</a:t>
            </a:r>
          </a:p>
        </p:txBody>
      </p:sp>
      <p:sp>
        <p:nvSpPr>
          <p:cNvPr id="8" name="Slide Number Placeholder 5">
            <a:extLst>
              <a:ext uri="{FF2B5EF4-FFF2-40B4-BE49-F238E27FC236}">
                <a16:creationId xmlns:a16="http://schemas.microsoft.com/office/drawing/2014/main" id="{B5A57CC9-C63A-179D-5025-3DA18D60A4B4}"/>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solidFill>
                  <a:schemeClr val="bg1"/>
                </a:solidFill>
              </a:rPr>
              <a:t> (  </a:t>
            </a:r>
            <a:fld id="{1D2EA5EF-C699-AF4C-BA42-C0A1CAAB713C}" type="slidenum">
              <a:rPr lang="en-US" smtClean="0">
                <a:solidFill>
                  <a:schemeClr val="bg1"/>
                </a:solidFill>
              </a:rPr>
              <a:pPr/>
              <a:t>1</a:t>
            </a:fld>
            <a:r>
              <a:rPr lang="en-US" dirty="0">
                <a:solidFill>
                  <a:schemeClr val="bg1"/>
                </a:solidFill>
              </a:rPr>
              <a:t>  )</a:t>
            </a:r>
          </a:p>
        </p:txBody>
      </p:sp>
      <p:sp>
        <p:nvSpPr>
          <p:cNvPr id="5" name="Subtitle 7"/>
          <p:cNvSpPr>
            <a:spLocks noGrp="1"/>
          </p:cNvSpPr>
          <p:nvPr>
            <p:ph type="subTitle" idx="1"/>
            <p:custDataLst>
              <p:tags r:id="rId1"/>
            </p:custDataLst>
          </p:nvPr>
        </p:nvSpPr>
        <p:spPr/>
        <p:txBody>
          <a:bodyPr>
            <a:noAutofit/>
          </a:bodyPr>
          <a:lstStyle/>
          <a:p>
            <a:pPr algn="ctr">
              <a:spcBef>
                <a:spcPts val="0"/>
              </a:spcBef>
            </a:pPr>
            <a:endParaRPr lang="en-US" sz="1600" dirty="0">
              <a:solidFill>
                <a:srgbClr val="C00000"/>
              </a:solidFill>
            </a:endParaRPr>
          </a:p>
          <a:p>
            <a:pPr algn="ctr">
              <a:spcBef>
                <a:spcPts val="0"/>
              </a:spcBef>
            </a:pPr>
            <a:r>
              <a:rPr lang="en-US" sz="1600" dirty="0">
                <a:solidFill>
                  <a:srgbClr val="C00000"/>
                </a:solidFill>
              </a:rPr>
              <a:t>Michelle Cespedes, MD, MS</a:t>
            </a:r>
          </a:p>
          <a:p>
            <a:pPr algn="ctr">
              <a:spcBef>
                <a:spcPts val="0"/>
              </a:spcBef>
            </a:pPr>
            <a:r>
              <a:rPr lang="en-US" sz="1600" dirty="0">
                <a:solidFill>
                  <a:srgbClr val="C00000"/>
                </a:solidFill>
              </a:rPr>
              <a:t>Professor of Medicine </a:t>
            </a:r>
          </a:p>
          <a:p>
            <a:pPr algn="ctr">
              <a:spcBef>
                <a:spcPts val="0"/>
              </a:spcBef>
            </a:pPr>
            <a:r>
              <a:rPr lang="en-US" sz="1600" dirty="0">
                <a:solidFill>
                  <a:srgbClr val="C00000"/>
                </a:solidFill>
              </a:rPr>
              <a:t>Icahn School of Medicine at Mount Sinai </a:t>
            </a:r>
          </a:p>
          <a:p>
            <a:pPr algn="ctr">
              <a:spcBef>
                <a:spcPts val="0"/>
              </a:spcBef>
            </a:pPr>
            <a:endParaRPr lang="en-US" sz="1600" dirty="0">
              <a:solidFill>
                <a:srgbClr val="C00000"/>
              </a:solidFill>
            </a:endParaRPr>
          </a:p>
        </p:txBody>
      </p:sp>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54" y="320137"/>
            <a:ext cx="11084538" cy="968221"/>
          </a:xfrm>
        </p:spPr>
        <p:txBody>
          <a:bodyPr>
            <a:normAutofit/>
          </a:bodyPr>
          <a:lstStyle/>
          <a:p>
            <a:r>
              <a:rPr lang="en-US" sz="2800" dirty="0"/>
              <a:t>Provider Relationships and Disparities in Health Care</a:t>
            </a:r>
          </a:p>
        </p:txBody>
      </p:sp>
      <p:sp>
        <p:nvSpPr>
          <p:cNvPr id="3" name="Content Placeholder 2"/>
          <p:cNvSpPr>
            <a:spLocks noGrp="1"/>
          </p:cNvSpPr>
          <p:nvPr>
            <p:ph idx="1"/>
          </p:nvPr>
        </p:nvSpPr>
        <p:spPr>
          <a:xfrm>
            <a:off x="298354" y="1425669"/>
            <a:ext cx="11084538" cy="4367299"/>
          </a:xfrm>
        </p:spPr>
        <p:txBody>
          <a:bodyPr>
            <a:normAutofit fontScale="77500" lnSpcReduction="20000"/>
          </a:bodyPr>
          <a:lstStyle/>
          <a:p>
            <a:pPr marL="342900" indent="-342900">
              <a:buFont typeface="Arial" panose="020B0604020202020204" pitchFamily="34" charset="0"/>
              <a:buChar char="•"/>
            </a:pPr>
            <a:r>
              <a:rPr lang="en-US" dirty="0"/>
              <a:t>Minority providers are more likely to serve in minority communities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Minority patients report higher health care quality with racially/ethnically concordant providers</a:t>
            </a:r>
          </a:p>
          <a:p>
            <a:pPr marL="1045704" lvl="1" indent="-342900">
              <a:buFont typeface="Arial" panose="020B0604020202020204" pitchFamily="34" charset="0"/>
              <a:buChar char="•"/>
            </a:pPr>
            <a:endParaRPr lang="en-US" dirty="0"/>
          </a:p>
          <a:p>
            <a:pPr marL="1045704" lvl="1" indent="-342900">
              <a:buFont typeface="Arial" panose="020B0604020202020204" pitchFamily="34" charset="0"/>
              <a:buChar char="•"/>
            </a:pPr>
            <a:r>
              <a:rPr lang="en-US" dirty="0"/>
              <a:t>Decreased provider mistrust </a:t>
            </a:r>
          </a:p>
          <a:p>
            <a:pPr marL="1045704" lvl="1" indent="-342900">
              <a:buFont typeface="Arial" panose="020B0604020202020204" pitchFamily="34" charset="0"/>
              <a:buChar char="•"/>
            </a:pPr>
            <a:r>
              <a:rPr lang="en-US" dirty="0"/>
              <a:t>increased necessary medical utilization and preventative services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Poor outcomes for PLWH with race discordant provider</a:t>
            </a:r>
          </a:p>
          <a:p>
            <a:pPr marL="1045704" lvl="1" indent="-342900">
              <a:buFont typeface="Arial" panose="020B0604020202020204" pitchFamily="34" charset="0"/>
              <a:buChar char="•"/>
            </a:pPr>
            <a:endParaRPr lang="en-US" dirty="0"/>
          </a:p>
          <a:p>
            <a:pPr marL="1045704" lvl="1" indent="-342900">
              <a:buFont typeface="Arial" panose="020B0604020202020204" pitchFamily="34" charset="0"/>
              <a:buChar char="•"/>
            </a:pPr>
            <a:r>
              <a:rPr lang="en-US" dirty="0"/>
              <a:t>longer time to initiate ARV</a:t>
            </a:r>
          </a:p>
          <a:p>
            <a:pPr marL="1045704" lvl="1" indent="-342900">
              <a:buFont typeface="Arial" panose="020B0604020202020204" pitchFamily="34" charset="0"/>
              <a:buChar char="•"/>
            </a:pPr>
            <a:r>
              <a:rPr lang="en-US" dirty="0"/>
              <a:t>decreased likelihood of receiving optimal HIV standard of care</a:t>
            </a:r>
          </a:p>
        </p:txBody>
      </p:sp>
      <p:sp>
        <p:nvSpPr>
          <p:cNvPr id="6" name="TextBox 5"/>
          <p:cNvSpPr txBox="1"/>
          <p:nvPr/>
        </p:nvSpPr>
        <p:spPr>
          <a:xfrm>
            <a:off x="406296" y="5950007"/>
            <a:ext cx="10868654" cy="246221"/>
          </a:xfrm>
          <a:prstGeom prst="rect">
            <a:avLst/>
          </a:prstGeom>
          <a:noFill/>
        </p:spPr>
        <p:txBody>
          <a:bodyPr wrap="square" rtlCol="0">
            <a:spAutoFit/>
          </a:bodyPr>
          <a:lstStyle/>
          <a:p>
            <a:r>
              <a:rPr lang="en-US" sz="1000" dirty="0" err="1">
                <a:solidFill>
                  <a:schemeClr val="bg1">
                    <a:lumMod val="50000"/>
                  </a:schemeClr>
                </a:solidFill>
                <a:latin typeface="+mj-lt"/>
              </a:rPr>
              <a:t>Sohler</a:t>
            </a:r>
            <a:r>
              <a:rPr lang="en-US" sz="1000" dirty="0">
                <a:solidFill>
                  <a:schemeClr val="bg1">
                    <a:lumMod val="50000"/>
                  </a:schemeClr>
                </a:solidFill>
                <a:latin typeface="+mj-lt"/>
              </a:rPr>
              <a:t> et al, </a:t>
            </a:r>
            <a:r>
              <a:rPr lang="en-US" sz="1000" i="1" dirty="0">
                <a:solidFill>
                  <a:schemeClr val="bg1">
                    <a:lumMod val="50000"/>
                  </a:schemeClr>
                </a:solidFill>
                <a:latin typeface="+mj-lt"/>
              </a:rPr>
              <a:t>AIDS </a:t>
            </a:r>
            <a:r>
              <a:rPr lang="en-US" sz="1000" i="1" dirty="0" err="1">
                <a:solidFill>
                  <a:schemeClr val="bg1">
                    <a:lumMod val="50000"/>
                  </a:schemeClr>
                </a:solidFill>
                <a:latin typeface="+mj-lt"/>
              </a:rPr>
              <a:t>Behav</a:t>
            </a:r>
            <a:r>
              <a:rPr lang="en-US" sz="1000" i="1" dirty="0">
                <a:solidFill>
                  <a:schemeClr val="bg1">
                    <a:lumMod val="50000"/>
                  </a:schemeClr>
                </a:solidFill>
                <a:latin typeface="+mj-lt"/>
              </a:rPr>
              <a:t> </a:t>
            </a:r>
            <a:r>
              <a:rPr lang="en-US" sz="1000" dirty="0">
                <a:solidFill>
                  <a:schemeClr val="bg1">
                    <a:lumMod val="50000"/>
                  </a:schemeClr>
                </a:solidFill>
                <a:latin typeface="+mj-lt"/>
              </a:rPr>
              <a:t>11:884–896; King et al, </a:t>
            </a:r>
            <a:r>
              <a:rPr lang="en-US" sz="1000" i="1" dirty="0">
                <a:solidFill>
                  <a:schemeClr val="bg1">
                    <a:lumMod val="50000"/>
                  </a:schemeClr>
                </a:solidFill>
                <a:latin typeface="+mj-lt"/>
              </a:rPr>
              <a:t>Journal of General Internal Medicine</a:t>
            </a:r>
            <a:r>
              <a:rPr lang="en-US" sz="1000" dirty="0">
                <a:solidFill>
                  <a:schemeClr val="bg1">
                    <a:lumMod val="50000"/>
                  </a:schemeClr>
                </a:solidFill>
                <a:latin typeface="+mj-lt"/>
              </a:rPr>
              <a:t>, 19, 1146–1153; </a:t>
            </a:r>
            <a:r>
              <a:rPr lang="en-US" sz="1000" dirty="0" err="1">
                <a:solidFill>
                  <a:schemeClr val="bg1">
                    <a:lumMod val="50000"/>
                  </a:schemeClr>
                </a:solidFill>
                <a:latin typeface="+mj-lt"/>
              </a:rPr>
              <a:t>Gebo</a:t>
            </a:r>
            <a:r>
              <a:rPr lang="en-US" sz="1000" dirty="0">
                <a:solidFill>
                  <a:schemeClr val="bg1">
                    <a:lumMod val="50000"/>
                  </a:schemeClr>
                </a:solidFill>
                <a:latin typeface="+mj-lt"/>
              </a:rPr>
              <a:t>, </a:t>
            </a:r>
            <a:r>
              <a:rPr lang="en-US" sz="1000" i="1" dirty="0">
                <a:solidFill>
                  <a:schemeClr val="bg1">
                    <a:lumMod val="50000"/>
                  </a:schemeClr>
                </a:solidFill>
                <a:latin typeface="+mj-lt"/>
              </a:rPr>
              <a:t>JAIDS, 38:96-103,</a:t>
            </a:r>
            <a:r>
              <a:rPr lang="en-US" sz="1000" dirty="0">
                <a:latin typeface="+mj-lt"/>
              </a:rPr>
              <a:t> </a:t>
            </a:r>
            <a:r>
              <a:rPr lang="en-US" sz="1000" dirty="0" err="1">
                <a:solidFill>
                  <a:schemeClr val="bg1">
                    <a:lumMod val="50000"/>
                  </a:schemeClr>
                </a:solidFill>
                <a:latin typeface="+mj-lt"/>
              </a:rPr>
              <a:t>Malat</a:t>
            </a:r>
            <a:r>
              <a:rPr lang="en-US" sz="1000" dirty="0">
                <a:solidFill>
                  <a:schemeClr val="bg1">
                    <a:lumMod val="50000"/>
                  </a:schemeClr>
                </a:solidFill>
                <a:latin typeface="+mj-lt"/>
              </a:rPr>
              <a:t> et al, </a:t>
            </a:r>
            <a:r>
              <a:rPr lang="en-US" sz="1000" i="1" dirty="0">
                <a:solidFill>
                  <a:schemeClr val="bg1">
                    <a:lumMod val="50000"/>
                  </a:schemeClr>
                </a:solidFill>
                <a:latin typeface="+mj-lt"/>
              </a:rPr>
              <a:t>Ethnicity and Disease</a:t>
            </a:r>
            <a:r>
              <a:rPr lang="en-US" sz="1000" dirty="0">
                <a:solidFill>
                  <a:schemeClr val="bg1">
                    <a:lumMod val="50000"/>
                  </a:schemeClr>
                </a:solidFill>
                <a:latin typeface="+mj-lt"/>
              </a:rPr>
              <a:t>, 15, 740–747</a:t>
            </a:r>
          </a:p>
        </p:txBody>
      </p:sp>
    </p:spTree>
    <p:extLst>
      <p:ext uri="{BB962C8B-B14F-4D97-AF65-F5344CB8AC3E}">
        <p14:creationId xmlns:p14="http://schemas.microsoft.com/office/powerpoint/2010/main" val="146032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97" y="572495"/>
            <a:ext cx="8229600" cy="625171"/>
          </a:xfrm>
        </p:spPr>
        <p:txBody>
          <a:bodyPr>
            <a:normAutofit/>
          </a:bodyPr>
          <a:lstStyle/>
          <a:p>
            <a:r>
              <a:rPr lang="en-US" sz="2800" dirty="0"/>
              <a:t>Drivers of Poor Recruitment of HIV Specialists</a:t>
            </a:r>
          </a:p>
        </p:txBody>
      </p:sp>
      <p:sp>
        <p:nvSpPr>
          <p:cNvPr id="3" name="Content Placeholder 2"/>
          <p:cNvSpPr>
            <a:spLocks noGrp="1"/>
          </p:cNvSpPr>
          <p:nvPr>
            <p:ph idx="1"/>
          </p:nvPr>
        </p:nvSpPr>
        <p:spPr>
          <a:xfrm>
            <a:off x="437059" y="1600512"/>
            <a:ext cx="8229600" cy="4525963"/>
          </a:xfrm>
        </p:spPr>
        <p:txBody>
          <a:bodyPr>
            <a:normAutofit/>
          </a:bodyPr>
          <a:lstStyle/>
          <a:p>
            <a:pPr marL="342900" indent="-342900">
              <a:buFont typeface="Arial" panose="020B0604020202020204" pitchFamily="34" charset="0"/>
              <a:buChar char="•"/>
            </a:pPr>
            <a:r>
              <a:rPr lang="en-US" sz="2000" dirty="0"/>
              <a:t>Low pay for ID physicians / NP / PA compared to other specialties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Education and training pipeline from within community that is most affected by HIV</a:t>
            </a:r>
          </a:p>
          <a:p>
            <a:endParaRPr lang="en-US" sz="2000" dirty="0"/>
          </a:p>
          <a:p>
            <a:pPr marL="342900" indent="-342900">
              <a:buFont typeface="Arial" panose="020B0604020202020204" pitchFamily="34" charset="0"/>
              <a:buChar char="•"/>
            </a:pPr>
            <a:r>
              <a:rPr lang="en-US" sz="2000" dirty="0" err="1"/>
              <a:t>Syndemics</a:t>
            </a:r>
            <a:r>
              <a:rPr lang="en-US" sz="2000" dirty="0"/>
              <a:t> </a:t>
            </a:r>
          </a:p>
          <a:p>
            <a:pPr marL="1045704" lvl="1" indent="-342900">
              <a:buFont typeface="Arial" panose="020B0604020202020204" pitchFamily="34" charset="0"/>
              <a:buChar char="•"/>
            </a:pPr>
            <a:r>
              <a:rPr lang="en-US" sz="1458" dirty="0"/>
              <a:t>Low allocation of resources for “competing priorities”</a:t>
            </a:r>
          </a:p>
          <a:p>
            <a:pPr marL="1045704" lvl="1" indent="-342900">
              <a:buFont typeface="Arial" panose="020B0604020202020204" pitchFamily="34" charset="0"/>
              <a:buChar char="•"/>
            </a:pPr>
            <a:r>
              <a:rPr lang="en-US" sz="1458" dirty="0"/>
              <a:t>Burden of poverty, education, substance use, unstable housing, immigration issues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Health resources and high risk areas</a:t>
            </a:r>
          </a:p>
          <a:p>
            <a:endParaRPr lang="en-US" sz="2000" dirty="0"/>
          </a:p>
          <a:p>
            <a:pPr marL="342900" indent="-342900">
              <a:buFont typeface="Arial" panose="020B0604020202020204" pitchFamily="34" charset="0"/>
              <a:buChar char="•"/>
            </a:pPr>
            <a:r>
              <a:rPr lang="en-US" sz="2000" dirty="0"/>
              <a:t>Paucity of mentors</a:t>
            </a:r>
          </a:p>
          <a:p>
            <a:pPr marL="342900" indent="-342900">
              <a:buFont typeface="Arial" panose="020B0604020202020204" pitchFamily="34" charset="0"/>
              <a:buChar char="•"/>
            </a:pPr>
            <a:endParaRPr lang="en-US" sz="2000" dirty="0"/>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11</a:t>
            </a:fld>
            <a:endParaRPr lang="en-US" dirty="0">
              <a:solidFill>
                <a:srgbClr val="000000">
                  <a:tint val="75000"/>
                </a:srgbClr>
              </a:solidFill>
            </a:endParaRPr>
          </a:p>
        </p:txBody>
      </p:sp>
      <p:sp>
        <p:nvSpPr>
          <p:cNvPr id="6" name="TextBox 5"/>
          <p:cNvSpPr txBox="1"/>
          <p:nvPr/>
        </p:nvSpPr>
        <p:spPr>
          <a:xfrm>
            <a:off x="541597" y="5939766"/>
            <a:ext cx="6364941" cy="3693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Armstrong, CID, </a:t>
            </a:r>
            <a:r>
              <a:rPr lang="en-US" altLang="en-US" sz="900" dirty="0">
                <a:solidFill>
                  <a:schemeClr val="bg1">
                    <a:lumMod val="50000"/>
                  </a:schemeClr>
                </a:solidFill>
                <a:latin typeface="Arial" panose="020B0604020202020204" pitchFamily="34" charset="0"/>
                <a:cs typeface="Arial" panose="020B0604020202020204" pitchFamily="34" charset="0"/>
              </a:rPr>
              <a:t>2021 May 4;72(9):1627-1630. </a:t>
            </a:r>
          </a:p>
          <a:p>
            <a:r>
              <a:rPr lang="en-US" sz="9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6434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41" y="93941"/>
            <a:ext cx="11084538" cy="968221"/>
          </a:xfrm>
        </p:spPr>
        <p:txBody>
          <a:bodyPr>
            <a:normAutofit/>
          </a:bodyPr>
          <a:lstStyle/>
          <a:p>
            <a:r>
              <a:rPr lang="en-US" sz="2800" dirty="0"/>
              <a:t>Financial Burden of Medical Education</a:t>
            </a:r>
          </a:p>
        </p:txBody>
      </p:sp>
      <p:pic>
        <p:nvPicPr>
          <p:cNvPr id="6" name="Content Placeholder 5"/>
          <p:cNvPicPr>
            <a:picLocks noGrp="1" noChangeAspect="1"/>
          </p:cNvPicPr>
          <p:nvPr>
            <p:ph idx="1"/>
          </p:nvPr>
        </p:nvPicPr>
        <p:blipFill rotWithShape="1">
          <a:blip r:embed="rId2"/>
          <a:srcRect l="17157" t="20528" r="41465" b="37252"/>
          <a:stretch/>
        </p:blipFill>
        <p:spPr>
          <a:xfrm>
            <a:off x="6893513" y="1448867"/>
            <a:ext cx="5136810" cy="2948242"/>
          </a:xfrm>
          <a:prstGeom prst="rect">
            <a:avLst/>
          </a:prstGeom>
        </p:spPr>
      </p:pic>
      <p:sp>
        <p:nvSpPr>
          <p:cNvPr id="7" name="TextBox 6"/>
          <p:cNvSpPr txBox="1"/>
          <p:nvPr/>
        </p:nvSpPr>
        <p:spPr>
          <a:xfrm>
            <a:off x="718727" y="1158815"/>
            <a:ext cx="5650267" cy="54784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Average cost of 4 year US medical school in 2023 :  $230,296</a:t>
            </a:r>
          </a:p>
          <a:p>
            <a:endParaRPr lang="en-US" dirty="0">
              <a:latin typeface="+mj-lt"/>
            </a:endParaRPr>
          </a:p>
          <a:p>
            <a:pPr marL="742950" lvl="1" indent="-285750">
              <a:buFont typeface="Arial" panose="020B0604020202020204" pitchFamily="34" charset="0"/>
              <a:buChar char="•"/>
            </a:pPr>
            <a:r>
              <a:rPr lang="en-US" sz="1400" dirty="0">
                <a:latin typeface="+mj-lt"/>
              </a:rPr>
              <a:t>average school loan debt &gt;$200,000 </a:t>
            </a:r>
          </a:p>
          <a:p>
            <a:pPr marL="742950" lvl="1" indent="-285750">
              <a:buFont typeface="Arial" panose="020B0604020202020204" pitchFamily="34" charset="0"/>
              <a:buChar char="•"/>
            </a:pPr>
            <a:endParaRPr lang="en-US" sz="1400" dirty="0">
              <a:latin typeface="+mj-lt"/>
            </a:endParaRPr>
          </a:p>
          <a:p>
            <a:pPr marL="742950" lvl="1" indent="-285750">
              <a:buFont typeface="Arial" panose="020B0604020202020204" pitchFamily="34" charset="0"/>
              <a:buChar char="•"/>
            </a:pPr>
            <a:r>
              <a:rPr lang="en-US" sz="1400" dirty="0">
                <a:latin typeface="+mj-lt"/>
              </a:rPr>
              <a:t>19% of graduates leave medical school with more than $300,000 in debt</a:t>
            </a:r>
          </a:p>
          <a:p>
            <a:pPr marL="742950" lvl="1" indent="-285750">
              <a:buFont typeface="Arial" panose="020B0604020202020204" pitchFamily="34" charset="0"/>
              <a:buChar char="•"/>
            </a:pPr>
            <a:endParaRPr lang="en-US" sz="1400" dirty="0">
              <a:latin typeface="+mj-lt"/>
            </a:endParaRPr>
          </a:p>
          <a:p>
            <a:pPr marL="742950" lvl="1" indent="-285750">
              <a:buFont typeface="Arial" panose="020B0604020202020204" pitchFamily="34" charset="0"/>
              <a:buChar char="•"/>
            </a:pPr>
            <a:r>
              <a:rPr lang="en-US" sz="1400" dirty="0">
                <a:latin typeface="+mj-lt"/>
              </a:rPr>
              <a:t>The average medical school loan balances has doubled  between 2000 and 2015 — from $124,700 to $246,000. </a:t>
            </a:r>
          </a:p>
          <a:p>
            <a:pPr marL="742950" lvl="1" indent="-285750">
              <a:buFont typeface="Arial" panose="020B0604020202020204" pitchFamily="34" charset="0"/>
              <a:buChar char="•"/>
            </a:pPr>
            <a:endParaRPr lang="en-US" sz="1400" dirty="0">
              <a:latin typeface="+mj-lt"/>
            </a:endParaRPr>
          </a:p>
          <a:p>
            <a:pPr marL="285750" indent="-285750">
              <a:buFont typeface="Arial" panose="020B0604020202020204" pitchFamily="34" charset="0"/>
              <a:buChar char="•"/>
            </a:pPr>
            <a:r>
              <a:rPr lang="en-US" dirty="0">
                <a:latin typeface="+mj-lt"/>
              </a:rPr>
              <a:t>Minority students may have higher burden</a:t>
            </a:r>
          </a:p>
          <a:p>
            <a:pPr marL="742950" lvl="1" indent="-285750">
              <a:buFont typeface="Arial" panose="020B0604020202020204" pitchFamily="34" charset="0"/>
              <a:buChar char="•"/>
            </a:pPr>
            <a:endParaRPr lang="en-US" sz="1400" dirty="0">
              <a:latin typeface="+mj-lt"/>
            </a:endParaRPr>
          </a:p>
          <a:p>
            <a:pPr marL="742950" lvl="1" indent="-285750">
              <a:buFont typeface="Arial" panose="020B0604020202020204" pitchFamily="34" charset="0"/>
              <a:buChar char="•"/>
            </a:pPr>
            <a:r>
              <a:rPr lang="en-US" sz="1400" dirty="0">
                <a:latin typeface="+mj-lt"/>
              </a:rPr>
              <a:t>Less financial support from family</a:t>
            </a:r>
          </a:p>
          <a:p>
            <a:pPr marL="742950" lvl="1" indent="-285750">
              <a:buFont typeface="Arial" panose="020B0604020202020204" pitchFamily="34" charset="0"/>
              <a:buChar char="•"/>
            </a:pPr>
            <a:r>
              <a:rPr lang="en-US" sz="1400" dirty="0">
                <a:latin typeface="+mj-lt"/>
              </a:rPr>
              <a:t>More likely to be immigrant / 1</a:t>
            </a:r>
            <a:r>
              <a:rPr lang="en-US" sz="1400" baseline="30000" dirty="0">
                <a:latin typeface="+mj-lt"/>
              </a:rPr>
              <a:t>st</a:t>
            </a:r>
            <a:r>
              <a:rPr lang="en-US" sz="1400" dirty="0">
                <a:latin typeface="+mj-lt"/>
              </a:rPr>
              <a:t> generation</a:t>
            </a:r>
          </a:p>
          <a:p>
            <a:pPr marL="285750" indent="-285750">
              <a:buFont typeface="Arial" panose="020B0604020202020204" pitchFamily="34" charset="0"/>
              <a:buChar char="•"/>
            </a:pPr>
            <a:endParaRPr lang="en-US" dirty="0">
              <a:latin typeface="+mj-lt"/>
            </a:endParaRPr>
          </a:p>
          <a:p>
            <a:pPr marL="742950" lvl="1"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endParaRPr lang="en-US" sz="1400" dirty="0">
              <a:latin typeface="+mj-lt"/>
            </a:endParaRPr>
          </a:p>
          <a:p>
            <a:pPr marL="285750" indent="-285750">
              <a:buFont typeface="Arial" panose="020B0604020202020204" pitchFamily="34" charset="0"/>
              <a:buChar char="•"/>
            </a:pPr>
            <a:endParaRPr lang="en-US" sz="1400" dirty="0">
              <a:latin typeface="+mj-lt"/>
            </a:endParaRPr>
          </a:p>
        </p:txBody>
      </p:sp>
      <p:sp>
        <p:nvSpPr>
          <p:cNvPr id="3" name="TextBox 2"/>
          <p:cNvSpPr txBox="1"/>
          <p:nvPr/>
        </p:nvSpPr>
        <p:spPr>
          <a:xfrm>
            <a:off x="407267" y="5911342"/>
            <a:ext cx="11535592" cy="246221"/>
          </a:xfrm>
          <a:prstGeom prst="rect">
            <a:avLst/>
          </a:prstGeom>
          <a:noFill/>
        </p:spPr>
        <p:txBody>
          <a:bodyPr wrap="square" rtlCol="0">
            <a:spAutoFit/>
          </a:bodyPr>
          <a:lstStyle/>
          <a:p>
            <a:r>
              <a:rPr lang="en-US" sz="1000" dirty="0">
                <a:solidFill>
                  <a:schemeClr val="bg1">
                    <a:lumMod val="50000"/>
                  </a:schemeClr>
                </a:solidFill>
                <a:latin typeface="+mj-lt"/>
              </a:rPr>
              <a:t>Hanson. </a:t>
            </a:r>
            <a:r>
              <a:rPr lang="en-US" sz="1000" dirty="0">
                <a:solidFill>
                  <a:schemeClr val="bg1">
                    <a:lumMod val="50000"/>
                  </a:schemeClr>
                </a:solidFill>
                <a:latin typeface="+mj-lt"/>
                <a:hlinkClick r:id="rId3"/>
              </a:rPr>
              <a:t>https://educationdata.org/average-cost-of-medical-school</a:t>
            </a:r>
            <a:r>
              <a:rPr lang="en-US" sz="1000" dirty="0">
                <a:solidFill>
                  <a:schemeClr val="bg1">
                    <a:lumMod val="50000"/>
                  </a:schemeClr>
                </a:solidFill>
                <a:latin typeface="+mj-lt"/>
              </a:rPr>
              <a:t> Accessed July 12, 2023; AAMC Medical School Graduation Questionnaire, Tuition and Student Fee Questionnaire</a:t>
            </a:r>
          </a:p>
        </p:txBody>
      </p:sp>
    </p:spTree>
    <p:extLst>
      <p:ext uri="{BB962C8B-B14F-4D97-AF65-F5344CB8AC3E}">
        <p14:creationId xmlns:p14="http://schemas.microsoft.com/office/powerpoint/2010/main" val="94727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5" y="528612"/>
            <a:ext cx="11084538" cy="968221"/>
          </a:xfrm>
        </p:spPr>
        <p:txBody>
          <a:bodyPr/>
          <a:lstStyle/>
          <a:p>
            <a:r>
              <a:rPr lang="en-US" sz="2800" dirty="0"/>
              <a:t>Recruiting and Retaining HIV Trained Providers</a:t>
            </a:r>
          </a:p>
        </p:txBody>
      </p:sp>
      <p:sp>
        <p:nvSpPr>
          <p:cNvPr id="3" name="Content Placeholder 2"/>
          <p:cNvSpPr>
            <a:spLocks noGrp="1"/>
          </p:cNvSpPr>
          <p:nvPr>
            <p:ph idx="1"/>
          </p:nvPr>
        </p:nvSpPr>
        <p:spPr/>
        <p:txBody>
          <a:bodyPr>
            <a:normAutofit/>
          </a:bodyPr>
          <a:lstStyle/>
          <a:p>
            <a:r>
              <a:rPr lang="en-US" sz="1800" dirty="0"/>
              <a:t>• Only 56% of ID training programs filled all their slots in 2022, while most other specialties were able to fill 90% or more of their programs. </a:t>
            </a:r>
          </a:p>
          <a:p>
            <a:endParaRPr lang="en-US" sz="1800" dirty="0"/>
          </a:p>
          <a:p>
            <a:r>
              <a:rPr lang="en-US" sz="1800" dirty="0"/>
              <a:t>• An average medical student educational debt of more than $250,000 drives many physicians away from ID and toward more lucrative specialties. </a:t>
            </a:r>
          </a:p>
          <a:p>
            <a:endParaRPr lang="en-US" sz="1800" dirty="0"/>
          </a:p>
          <a:p>
            <a:r>
              <a:rPr lang="en-US" sz="1800" dirty="0"/>
              <a:t>• It is estimated that 25% of health care facilities have reported a vacant infection prevention position.</a:t>
            </a:r>
          </a:p>
          <a:p>
            <a:endParaRPr lang="en-US" sz="1800" dirty="0"/>
          </a:p>
          <a:p>
            <a:pPr marL="988554" lvl="1" indent="-285750">
              <a:buFont typeface="Arial" panose="020B0604020202020204" pitchFamily="34" charset="0"/>
              <a:buChar char="•"/>
            </a:pPr>
            <a:r>
              <a:rPr lang="en-US" sz="1400" dirty="0"/>
              <a:t>More than half of long-term care facilities having seen an infection </a:t>
            </a:r>
            <a:r>
              <a:rPr lang="en-US" sz="1400" dirty="0" err="1"/>
              <a:t>preventionist</a:t>
            </a:r>
            <a:r>
              <a:rPr lang="en-US" sz="1400" dirty="0"/>
              <a:t> leave within the last 24 months.</a:t>
            </a:r>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13</a:t>
            </a:fld>
            <a:endParaRPr lang="en-US" dirty="0">
              <a:solidFill>
                <a:srgbClr val="000000">
                  <a:tint val="75000"/>
                </a:srgbClr>
              </a:solidFill>
            </a:endParaRPr>
          </a:p>
        </p:txBody>
      </p:sp>
    </p:spTree>
    <p:extLst>
      <p:ext uri="{BB962C8B-B14F-4D97-AF65-F5344CB8AC3E}">
        <p14:creationId xmlns:p14="http://schemas.microsoft.com/office/powerpoint/2010/main" val="46405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Solutions to expanding the HIV workforce: </a:t>
            </a:r>
            <a:br>
              <a:rPr lang="en-US" sz="3200" dirty="0"/>
            </a:br>
            <a:r>
              <a:rPr lang="en-US" sz="2800" dirty="0"/>
              <a:t>Increasing competence, Developing expertise</a:t>
            </a:r>
            <a:br>
              <a:rPr lang="en-US" sz="3200" dirty="0"/>
            </a:br>
            <a:endParaRPr lang="en-US" sz="3200" dirty="0"/>
          </a:p>
        </p:txBody>
      </p:sp>
      <p:sp>
        <p:nvSpPr>
          <p:cNvPr id="3" name="Content Placeholder 2"/>
          <p:cNvSpPr>
            <a:spLocks noGrp="1"/>
          </p:cNvSpPr>
          <p:nvPr>
            <p:ph idx="1"/>
          </p:nvPr>
        </p:nvSpPr>
        <p:spPr>
          <a:xfrm>
            <a:off x="406295" y="1600200"/>
            <a:ext cx="11084538" cy="4367299"/>
          </a:xfrm>
        </p:spPr>
        <p:txBody>
          <a:bodyPr>
            <a:noAutofit/>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Greater student and resident exposure to ID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Improve financial compensation</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Inclusion of recruitment into family medicine, APP’s, and ID pharmacist.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Increase and sustained funding for one year HIV fellowships for MDs not pursuing ID subspecialty training</a:t>
            </a:r>
          </a:p>
          <a:p>
            <a:endParaRPr lang="en-US" sz="1800" dirty="0"/>
          </a:p>
          <a:p>
            <a:pPr marL="285750" indent="-285750">
              <a:buFont typeface="Arial" panose="020B0604020202020204" pitchFamily="34" charset="0"/>
              <a:buChar char="•"/>
            </a:pPr>
            <a:r>
              <a:rPr lang="en-US" sz="1800" dirty="0"/>
              <a:t>ID/HIV Medicine Association support for APP’s desiring focus training</a:t>
            </a:r>
          </a:p>
          <a:p>
            <a:endParaRPr lang="en-US" sz="1800" dirty="0"/>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14</a:t>
            </a:fld>
            <a:endParaRPr lang="en-US" dirty="0">
              <a:solidFill>
                <a:srgbClr val="000000">
                  <a:tint val="75000"/>
                </a:srgbClr>
              </a:solidFill>
            </a:endParaRPr>
          </a:p>
        </p:txBody>
      </p:sp>
    </p:spTree>
    <p:extLst>
      <p:ext uri="{BB962C8B-B14F-4D97-AF65-F5344CB8AC3E}">
        <p14:creationId xmlns:p14="http://schemas.microsoft.com/office/powerpoint/2010/main" val="20255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295" y="1776483"/>
            <a:ext cx="11084538" cy="4367299"/>
          </a:xfrm>
        </p:spPr>
        <p:txBody>
          <a:bodyPr>
            <a:norm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Leveraging remote training and mentoring ( </a:t>
            </a:r>
            <a:r>
              <a:rPr lang="en-US" sz="2000" dirty="0" err="1"/>
              <a:t>eg</a:t>
            </a:r>
            <a:r>
              <a:rPr lang="en-US" sz="2000" dirty="0"/>
              <a:t> HIV assist, AETC and Project ECHO)</a:t>
            </a:r>
          </a:p>
          <a:p>
            <a:pPr marL="152373" indent="0">
              <a:buNone/>
            </a:pPr>
            <a:r>
              <a:rPr lang="en-US" sz="2000" dirty="0"/>
              <a:t> </a:t>
            </a:r>
          </a:p>
          <a:p>
            <a:pPr marL="285750" indent="-285750">
              <a:buFont typeface="Arial" panose="020B0604020202020204" pitchFamily="34" charset="0"/>
              <a:buChar char="•"/>
            </a:pPr>
            <a:r>
              <a:rPr lang="en-US" sz="2000" dirty="0"/>
              <a:t>Salary support for mentor/preceptors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Loan repayment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Strengthening the pipeline by partnering with HBCUs and APP training programs</a:t>
            </a:r>
          </a:p>
          <a:p>
            <a:endParaRPr lang="en-US" sz="2000" dirty="0"/>
          </a:p>
        </p:txBody>
      </p:sp>
      <p:sp>
        <p:nvSpPr>
          <p:cNvPr id="5" name="Slide Number Placeholder 4"/>
          <p:cNvSpPr>
            <a:spLocks noGrp="1"/>
          </p:cNvSpPr>
          <p:nvPr>
            <p:ph type="sldNum" sz="quarter" idx="12"/>
          </p:nvPr>
        </p:nvSpPr>
        <p:spPr/>
        <p:txBody>
          <a:bodyPr/>
          <a:lstStyle/>
          <a:p>
            <a:endParaRPr lang="en-US" dirty="0">
              <a:solidFill>
                <a:srgbClr val="000000">
                  <a:tint val="75000"/>
                </a:srgbClr>
              </a:solidFill>
            </a:endParaRPr>
          </a:p>
        </p:txBody>
      </p:sp>
      <p:sp>
        <p:nvSpPr>
          <p:cNvPr id="6" name="Title 1"/>
          <p:cNvSpPr txBox="1">
            <a:spLocks/>
          </p:cNvSpPr>
          <p:nvPr/>
        </p:nvSpPr>
        <p:spPr>
          <a:xfrm>
            <a:off x="653069" y="723776"/>
            <a:ext cx="8229600" cy="625171"/>
          </a:xfrm>
          <a:prstGeom prst="rect">
            <a:avLst/>
          </a:prstGeom>
        </p:spPr>
        <p:txBody>
          <a:bodyPr vert="horz" lIns="98405" tIns="49204" rIns="98405" bIns="49204" rtlCol="0" anchor="t">
            <a:noAutofit/>
          </a:bodyPr>
          <a:lstStyle>
            <a:lvl1pPr algn="l" defTabSz="444600" rtl="0" eaLnBrk="1" latinLnBrk="0" hangingPunct="1">
              <a:spcBef>
                <a:spcPct val="0"/>
              </a:spcBef>
              <a:buNone/>
              <a:defRPr sz="1988" b="1" i="0" u="none" kern="1200">
                <a:solidFill>
                  <a:schemeClr val="accent1"/>
                </a:solidFill>
                <a:latin typeface="Times New Roman"/>
                <a:ea typeface="+mj-ea"/>
                <a:cs typeface="Times New Roman"/>
              </a:defRPr>
            </a:lvl1pPr>
          </a:lstStyle>
          <a:p>
            <a:r>
              <a:rPr lang="en-US" sz="3200" b="0" dirty="0">
                <a:solidFill>
                  <a:srgbClr val="C00000"/>
                </a:solidFill>
                <a:latin typeface="+mj-lt"/>
              </a:rPr>
              <a:t>Solutions to expanding the HIV workforce: </a:t>
            </a:r>
            <a:br>
              <a:rPr lang="en-US" sz="3200" b="0" dirty="0">
                <a:solidFill>
                  <a:srgbClr val="C00000"/>
                </a:solidFill>
                <a:latin typeface="+mj-lt"/>
              </a:rPr>
            </a:br>
            <a:r>
              <a:rPr lang="en-US" sz="2800" b="0" dirty="0">
                <a:solidFill>
                  <a:srgbClr val="C00000"/>
                </a:solidFill>
                <a:latin typeface="+mj-lt"/>
              </a:rPr>
              <a:t>Increasing competence, Developing expertise</a:t>
            </a:r>
            <a:br>
              <a:rPr lang="en-US" sz="3200" b="0" dirty="0">
                <a:solidFill>
                  <a:srgbClr val="C00000"/>
                </a:solidFill>
                <a:latin typeface="+mj-lt"/>
              </a:rPr>
            </a:br>
            <a:endParaRPr lang="en-US" sz="3200" b="0" dirty="0">
              <a:solidFill>
                <a:srgbClr val="C00000"/>
              </a:solidFill>
              <a:latin typeface="+mj-lt"/>
            </a:endParaRPr>
          </a:p>
        </p:txBody>
      </p:sp>
    </p:spTree>
    <p:extLst>
      <p:ext uri="{BB962C8B-B14F-4D97-AF65-F5344CB8AC3E}">
        <p14:creationId xmlns:p14="http://schemas.microsoft.com/office/powerpoint/2010/main" val="218429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5" y="147868"/>
            <a:ext cx="11084538" cy="968221"/>
          </a:xfrm>
        </p:spPr>
        <p:txBody>
          <a:bodyPr>
            <a:normAutofit/>
          </a:bodyPr>
          <a:lstStyle/>
          <a:p>
            <a:r>
              <a:rPr lang="en-US" sz="2400" dirty="0"/>
              <a:t>Initiatives to Support the HIV Workforce</a:t>
            </a:r>
          </a:p>
        </p:txBody>
      </p:sp>
      <p:pic>
        <p:nvPicPr>
          <p:cNvPr id="6" name="Content Placeholder 5"/>
          <p:cNvPicPr>
            <a:picLocks noGrp="1" noChangeAspect="1"/>
          </p:cNvPicPr>
          <p:nvPr>
            <p:ph idx="1"/>
          </p:nvPr>
        </p:nvPicPr>
        <p:blipFill rotWithShape="1">
          <a:blip r:embed="rId2"/>
          <a:srcRect l="25612" t="15323" r="26602" b="30801"/>
          <a:stretch/>
        </p:blipFill>
        <p:spPr>
          <a:xfrm>
            <a:off x="2818074" y="942000"/>
            <a:ext cx="6483331" cy="4568565"/>
          </a:xfrm>
          <a:prstGeom prst="rect">
            <a:avLst/>
          </a:prstGeom>
        </p:spPr>
      </p:pic>
      <p:sp>
        <p:nvSpPr>
          <p:cNvPr id="5" name="Slide Number Placeholder 4"/>
          <p:cNvSpPr>
            <a:spLocks noGrp="1"/>
          </p:cNvSpPr>
          <p:nvPr>
            <p:ph type="sldNum" sz="quarter" idx="12"/>
          </p:nvPr>
        </p:nvSpPr>
        <p:spPr>
          <a:xfrm>
            <a:off x="912407" y="5756383"/>
            <a:ext cx="10752156" cy="365125"/>
          </a:xfrm>
        </p:spPr>
        <p:txBody>
          <a:bodyPr/>
          <a:lstStyle/>
          <a:p>
            <a:pPr algn="l"/>
            <a:r>
              <a:rPr lang="en-US" sz="1000" dirty="0">
                <a:solidFill>
                  <a:srgbClr val="000000">
                    <a:tint val="75000"/>
                  </a:srgbClr>
                </a:solidFill>
                <a:hlinkClick r:id="rId3"/>
              </a:rPr>
              <a:t>https://www.idsociety.org/policy--advocacy/bio-preparedness-workforce-act/</a:t>
            </a:r>
            <a:r>
              <a:rPr lang="en-US" sz="1000" dirty="0">
                <a:solidFill>
                  <a:srgbClr val="000000">
                    <a:tint val="75000"/>
                  </a:srgbClr>
                </a:solidFill>
              </a:rPr>
              <a:t> Accessed 2/9/2023</a:t>
            </a:r>
          </a:p>
        </p:txBody>
      </p:sp>
    </p:spTree>
    <p:extLst>
      <p:ext uri="{BB962C8B-B14F-4D97-AF65-F5344CB8AC3E}">
        <p14:creationId xmlns:p14="http://schemas.microsoft.com/office/powerpoint/2010/main" val="384346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1DAF43-472C-D25E-53AA-C5266C9754DC}"/>
              </a:ext>
            </a:extLst>
          </p:cNvPr>
          <p:cNvSpPr txBox="1"/>
          <p:nvPr/>
        </p:nvSpPr>
        <p:spPr>
          <a:xfrm>
            <a:off x="2240918" y="356896"/>
            <a:ext cx="6789067" cy="923330"/>
          </a:xfrm>
          <a:prstGeom prst="rect">
            <a:avLst/>
          </a:prstGeom>
          <a:noFill/>
        </p:spPr>
        <p:txBody>
          <a:bodyPr wrap="square">
            <a:spAutoFit/>
          </a:bodyPr>
          <a:lstStyle/>
          <a:p>
            <a:pPr algn="ctr"/>
            <a:r>
              <a:rPr lang="en-US" sz="2700" dirty="0">
                <a:solidFill>
                  <a:srgbClr val="C00000"/>
                </a:solidFill>
                <a:latin typeface="+mj-lt"/>
                <a:cs typeface="Calibri" panose="020F0502020204030204" pitchFamily="34" charset="0"/>
              </a:rPr>
              <a:t>Sustaining and Building a Robust, Diverse </a:t>
            </a:r>
            <a:br>
              <a:rPr lang="en-US" sz="2700" dirty="0">
                <a:solidFill>
                  <a:srgbClr val="C00000"/>
                </a:solidFill>
                <a:latin typeface="+mj-lt"/>
                <a:cs typeface="Calibri" panose="020F0502020204030204" pitchFamily="34" charset="0"/>
              </a:rPr>
            </a:br>
            <a:r>
              <a:rPr lang="en-US" sz="2700" dirty="0">
                <a:solidFill>
                  <a:srgbClr val="C00000"/>
                </a:solidFill>
                <a:latin typeface="+mj-lt"/>
                <a:cs typeface="Calibri" panose="020F0502020204030204" pitchFamily="34" charset="0"/>
              </a:rPr>
              <a:t>&amp; Culturally Responsive HIV Workforce</a:t>
            </a:r>
            <a:endParaRPr lang="en-US" sz="2700" dirty="0">
              <a:solidFill>
                <a:srgbClr val="C00000"/>
              </a:solidFill>
              <a:latin typeface="+mj-lt"/>
            </a:endParaRPr>
          </a:p>
        </p:txBody>
      </p:sp>
      <p:pic>
        <p:nvPicPr>
          <p:cNvPr id="7" name="Picture 6" descr="Graphical user interface, application&#10;&#10;Description automatically generated">
            <a:extLst>
              <a:ext uri="{FF2B5EF4-FFF2-40B4-BE49-F238E27FC236}">
                <a16:creationId xmlns:a16="http://schemas.microsoft.com/office/drawing/2014/main" id="{06C86BE9-15A0-16F8-82A3-425A9B52F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418" y="1495825"/>
            <a:ext cx="6573031" cy="1939938"/>
          </a:xfrm>
          <a:prstGeom prst="rect">
            <a:avLst/>
          </a:prstGeom>
          <a:ln w="15875">
            <a:solidFill>
              <a:schemeClr val="accent1"/>
            </a:solidFill>
          </a:ln>
        </p:spPr>
      </p:pic>
      <p:pic>
        <p:nvPicPr>
          <p:cNvPr id="2" name="Picture 1">
            <a:extLst>
              <a:ext uri="{FF2B5EF4-FFF2-40B4-BE49-F238E27FC236}">
                <a16:creationId xmlns:a16="http://schemas.microsoft.com/office/drawing/2014/main" id="{4C4ECB1E-80F2-4BE4-64C9-E729A2788535}"/>
              </a:ext>
            </a:extLst>
          </p:cNvPr>
          <p:cNvPicPr>
            <a:picLocks noChangeAspect="1"/>
          </p:cNvPicPr>
          <p:nvPr/>
        </p:nvPicPr>
        <p:blipFill rotWithShape="1">
          <a:blip r:embed="rId4"/>
          <a:srcRect l="1565" r="1565" b="66958"/>
          <a:stretch/>
        </p:blipFill>
        <p:spPr>
          <a:xfrm>
            <a:off x="1522412" y="5263271"/>
            <a:ext cx="9144001" cy="924516"/>
          </a:xfrm>
          <a:prstGeom prst="rect">
            <a:avLst/>
          </a:prstGeom>
        </p:spPr>
      </p:pic>
      <p:sp>
        <p:nvSpPr>
          <p:cNvPr id="4" name="TextBox 3">
            <a:extLst>
              <a:ext uri="{FF2B5EF4-FFF2-40B4-BE49-F238E27FC236}">
                <a16:creationId xmlns:a16="http://schemas.microsoft.com/office/drawing/2014/main" id="{75E34559-5CFB-04CF-4D9F-ABC226C2E8E1}"/>
              </a:ext>
            </a:extLst>
          </p:cNvPr>
          <p:cNvSpPr txBox="1"/>
          <p:nvPr/>
        </p:nvSpPr>
        <p:spPr>
          <a:xfrm>
            <a:off x="614424" y="3896813"/>
            <a:ext cx="11574401" cy="1754326"/>
          </a:xfrm>
          <a:prstGeom prst="rect">
            <a:avLst/>
          </a:prstGeom>
          <a:noFill/>
        </p:spPr>
        <p:txBody>
          <a:bodyPr wrap="square" rtlCol="0">
            <a:spAutoFit/>
          </a:bodyPr>
          <a:lstStyle/>
          <a:p>
            <a:r>
              <a:rPr lang="en-US" sz="1800" dirty="0">
                <a:latin typeface="+mj-lt"/>
                <a:ea typeface="Open Sans" panose="020B0606030504020204" pitchFamily="34" charset="0"/>
                <a:cs typeface="Open Sans" panose="020B0606030504020204" pitchFamily="34" charset="0"/>
              </a:rPr>
              <a:t>Recommendations Include:</a:t>
            </a:r>
          </a:p>
          <a:p>
            <a:endParaRPr lang="en-US" sz="1800" dirty="0">
              <a:latin typeface="+mj-lt"/>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800" dirty="0">
                <a:latin typeface="+mj-lt"/>
                <a:ea typeface="Open Sans" panose="020B0606030504020204" pitchFamily="34" charset="0"/>
                <a:cs typeface="Open Sans" panose="020B0606030504020204" pitchFamily="34" charset="0"/>
              </a:rPr>
              <a:t>Leveraging community health workers to </a:t>
            </a:r>
            <a:r>
              <a:rPr lang="en-US" sz="1800" dirty="0">
                <a:solidFill>
                  <a:srgbClr val="000000"/>
                </a:solidFill>
                <a:latin typeface="+mj-lt"/>
                <a:ea typeface="Open Sans" panose="020B0606030504020204" pitchFamily="34" charset="0"/>
                <a:cs typeface="Open Sans" panose="020B0606030504020204" pitchFamily="34" charset="0"/>
              </a:rPr>
              <a:t>support linkages to HIV, STI and viral hepatitis screening </a:t>
            </a:r>
            <a:r>
              <a:rPr lang="en-US" sz="1800" dirty="0">
                <a:latin typeface="+mj-lt"/>
                <a:ea typeface="Open Sans" panose="020B0606030504020204" pitchFamily="34" charset="0"/>
                <a:cs typeface="Open Sans" panose="020B0606030504020204" pitchFamily="34" charset="0"/>
              </a:rPr>
              <a:t> </a:t>
            </a:r>
          </a:p>
          <a:p>
            <a:pPr marL="285750" indent="-285750">
              <a:buFont typeface="Wingdings" panose="05000000000000000000" pitchFamily="2" charset="2"/>
              <a:buChar char="§"/>
            </a:pPr>
            <a:endParaRPr lang="en-US" sz="1800" dirty="0">
              <a:latin typeface="+mj-lt"/>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800" dirty="0">
                <a:solidFill>
                  <a:srgbClr val="000000"/>
                </a:solidFill>
                <a:latin typeface="+mj-lt"/>
                <a:ea typeface="Open Sans" panose="020B0606030504020204" pitchFamily="34" charset="0"/>
                <a:cs typeface="Open Sans" panose="020B0606030504020204" pitchFamily="34" charset="0"/>
              </a:rPr>
              <a:t>Enhancing support for community health workers -- support higher base salary levels and a pathway for professional support, job placement and advancement</a:t>
            </a:r>
            <a:endParaRPr lang="en-US" sz="18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8029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Summary</a:t>
            </a:r>
          </a:p>
        </p:txBody>
      </p:sp>
      <p:sp>
        <p:nvSpPr>
          <p:cNvPr id="3" name="Content Placeholder 2"/>
          <p:cNvSpPr>
            <a:spLocks noGrp="1"/>
          </p:cNvSpPr>
          <p:nvPr>
            <p:ph idx="1"/>
          </p:nvPr>
        </p:nvSpPr>
        <p:spPr/>
        <p:txBody>
          <a:bodyPr>
            <a:normAutofit/>
          </a:bodyPr>
          <a:lstStyle/>
          <a:p>
            <a:r>
              <a:rPr lang="en-US" sz="1800" dirty="0"/>
              <a:t>A HIV workforce that reflects the populations most heavily affected by HIV and other infectious diseases must be a top priority </a:t>
            </a:r>
          </a:p>
          <a:p>
            <a:endParaRPr lang="en-US" sz="1800" dirty="0"/>
          </a:p>
          <a:p>
            <a:r>
              <a:rPr lang="en-US" sz="1800" dirty="0"/>
              <a:t>To make meaningful progress towards Ending the HIV Epidemic, efforts must be made to address the pipeline of providers and to prevent burnout</a:t>
            </a:r>
          </a:p>
          <a:p>
            <a:endParaRPr lang="en-US" sz="1800" dirty="0"/>
          </a:p>
          <a:p>
            <a:pPr lvl="0"/>
            <a:r>
              <a:rPr lang="en-US" sz="1800" dirty="0"/>
              <a:t>The COVID-19 pandemic, M-pox, poor funding for DOH/STD sites placed additional strains on the HIV workforce, as many providers are also the ID experts in their communities. </a:t>
            </a:r>
          </a:p>
          <a:p>
            <a:pPr lvl="0"/>
            <a:endParaRPr lang="en-US" sz="1800" dirty="0"/>
          </a:p>
          <a:p>
            <a:pPr lvl="0"/>
            <a:r>
              <a:rPr lang="en-US" sz="1800" dirty="0"/>
              <a:t>Incentives, such as the loan repayment proposed by the BIO Preparedness Work Force Act, will be critical to drawing experienced HIV clinicians to communities and health care settings where they are most needed. </a:t>
            </a:r>
          </a:p>
          <a:p>
            <a:pPr lvl="0"/>
            <a:endParaRPr lang="en-US" sz="1800" dirty="0"/>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18</a:t>
            </a:fld>
            <a:endParaRPr lang="en-US" dirty="0">
              <a:solidFill>
                <a:srgbClr val="000000">
                  <a:tint val="75000"/>
                </a:srgbClr>
              </a:solidFill>
            </a:endParaRPr>
          </a:p>
        </p:txBody>
      </p:sp>
    </p:spTree>
    <p:extLst>
      <p:ext uri="{BB962C8B-B14F-4D97-AF65-F5344CB8AC3E}">
        <p14:creationId xmlns:p14="http://schemas.microsoft.com/office/powerpoint/2010/main" val="1506626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162A-2DE8-443D-BD29-204D5C3F266D}"/>
              </a:ext>
            </a:extLst>
          </p:cNvPr>
          <p:cNvSpPr>
            <a:spLocks noGrp="1"/>
          </p:cNvSpPr>
          <p:nvPr>
            <p:ph type="title"/>
          </p:nvPr>
        </p:nvSpPr>
        <p:spPr>
          <a:xfrm>
            <a:off x="655973" y="2750006"/>
            <a:ext cx="10512425" cy="648915"/>
          </a:xfrm>
        </p:spPr>
        <p:txBody>
          <a:bodyPr/>
          <a:lstStyle/>
          <a:p>
            <a:pPr algn="ctr"/>
            <a:r>
              <a:rPr lang="en-US" dirty="0"/>
              <a:t> Thank You</a:t>
            </a:r>
          </a:p>
        </p:txBody>
      </p:sp>
      <p:sp>
        <p:nvSpPr>
          <p:cNvPr id="5" name="Slide Number Placeholder 5">
            <a:extLst>
              <a:ext uri="{FF2B5EF4-FFF2-40B4-BE49-F238E27FC236}">
                <a16:creationId xmlns:a16="http://schemas.microsoft.com/office/drawing/2014/main" id="{18D5A585-C165-0CD5-8043-91E09B3FDBEC}"/>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solidFill>
                  <a:schemeClr val="bg1"/>
                </a:solidFill>
              </a:rPr>
              <a:t> (  </a:t>
            </a:r>
            <a:fld id="{1D2EA5EF-C699-AF4C-BA42-C0A1CAAB713C}" type="slidenum">
              <a:rPr lang="en-US" smtClean="0">
                <a:solidFill>
                  <a:schemeClr val="bg1"/>
                </a:solidFill>
              </a:rPr>
              <a:pPr/>
              <a:t>19</a:t>
            </a:fld>
            <a:r>
              <a:rPr lang="en-US" dirty="0">
                <a:solidFill>
                  <a:schemeClr val="bg1"/>
                </a:solidFill>
              </a:rPr>
              <a:t>  )</a:t>
            </a:r>
          </a:p>
        </p:txBody>
      </p:sp>
    </p:spTree>
    <p:extLst>
      <p:ext uri="{BB962C8B-B14F-4D97-AF65-F5344CB8AC3E}">
        <p14:creationId xmlns:p14="http://schemas.microsoft.com/office/powerpoint/2010/main" val="398051245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Learning Objectives </a:t>
            </a:r>
          </a:p>
        </p:txBody>
      </p:sp>
      <p:sp>
        <p:nvSpPr>
          <p:cNvPr id="6" name="Text Placeholder 5"/>
          <p:cNvSpPr>
            <a:spLocks noGrp="1"/>
          </p:cNvSpPr>
          <p:nvPr>
            <p:ph type="body" sz="quarter" idx="11"/>
          </p:nvPr>
        </p:nvSpPr>
        <p:spPr>
          <a:xfrm>
            <a:off x="623296" y="1935957"/>
            <a:ext cx="10513018" cy="4258366"/>
          </a:xfrm>
        </p:spPr>
        <p:txBody>
          <a:bodyPr>
            <a:normAutofit/>
          </a:bodyPr>
          <a:lstStyle/>
          <a:p>
            <a:pPr>
              <a:lnSpc>
                <a:spcPct val="110000"/>
              </a:lnSpc>
              <a:spcBef>
                <a:spcPts val="1084"/>
              </a:spcBef>
            </a:pPr>
            <a:r>
              <a:rPr lang="en-US" dirty="0"/>
              <a:t>Describe Demographics of the HIV Epidemic in the US</a:t>
            </a:r>
          </a:p>
          <a:p>
            <a:pPr>
              <a:lnSpc>
                <a:spcPct val="110000"/>
              </a:lnSpc>
              <a:spcBef>
                <a:spcPts val="1084"/>
              </a:spcBef>
            </a:pPr>
            <a:endParaRPr lang="en-US" dirty="0"/>
          </a:p>
          <a:p>
            <a:pPr>
              <a:lnSpc>
                <a:spcPct val="110000"/>
              </a:lnSpc>
              <a:spcBef>
                <a:spcPts val="1084"/>
              </a:spcBef>
            </a:pPr>
            <a:r>
              <a:rPr lang="en-US" dirty="0"/>
              <a:t>Identify challenges currently affecting the HIV Workforce</a:t>
            </a:r>
          </a:p>
          <a:p>
            <a:pPr>
              <a:lnSpc>
                <a:spcPct val="110000"/>
              </a:lnSpc>
              <a:spcBef>
                <a:spcPts val="1084"/>
              </a:spcBef>
            </a:pPr>
            <a:endParaRPr lang="en-US" dirty="0"/>
          </a:p>
          <a:p>
            <a:pPr>
              <a:lnSpc>
                <a:spcPct val="110000"/>
              </a:lnSpc>
              <a:spcBef>
                <a:spcPts val="1084"/>
              </a:spcBef>
            </a:pPr>
            <a:r>
              <a:rPr lang="en-US" dirty="0"/>
              <a:t>Recommend steps to strengthen the workforce pipeline and support current providers</a:t>
            </a:r>
          </a:p>
        </p:txBody>
      </p:sp>
      <p:sp>
        <p:nvSpPr>
          <p:cNvPr id="4" name="Slide Number Placeholder 5">
            <a:extLst>
              <a:ext uri="{FF2B5EF4-FFF2-40B4-BE49-F238E27FC236}">
                <a16:creationId xmlns:a16="http://schemas.microsoft.com/office/drawing/2014/main" id="{504F897B-E128-3073-88EA-B871667E7A21}"/>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solidFill>
                  <a:schemeClr val="bg1"/>
                </a:solidFill>
              </a:rPr>
              <a:t> (  </a:t>
            </a:r>
            <a:fld id="{1D2EA5EF-C699-AF4C-BA42-C0A1CAAB713C}" type="slidenum">
              <a:rPr lang="en-US" smtClean="0">
                <a:solidFill>
                  <a:schemeClr val="bg1"/>
                </a:solidFill>
              </a:rPr>
              <a:pPr/>
              <a:t>2</a:t>
            </a:fld>
            <a:r>
              <a:rPr lang="en-US" dirty="0">
                <a:solidFill>
                  <a:schemeClr val="bg1"/>
                </a:solidFill>
              </a:rPr>
              <a:t>  )</a:t>
            </a:r>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623296" y="1935956"/>
            <a:ext cx="10512424" cy="3802114"/>
          </a:xfrm>
        </p:spPr>
        <p:txBody>
          <a:bodyPr/>
          <a:lstStyle/>
          <a:p>
            <a:pPr marL="690377" indent="-342900">
              <a:buFont typeface="Arial" panose="020B0604020202020204" pitchFamily="34" charset="0"/>
              <a:buChar char="•"/>
            </a:pPr>
            <a:r>
              <a:rPr lang="en-US" sz="1600" b="1" dirty="0"/>
              <a:t>National Coordinating Resource Center – </a:t>
            </a:r>
            <a:r>
              <a:rPr lang="en-US" sz="16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hlinkClick r:id="rId3"/>
              </a:rPr>
              <a:t>https://aidsetc.org/</a:t>
            </a:r>
            <a:r>
              <a:rPr lang="en-US" sz="1600" dirty="0"/>
              <a:t> </a:t>
            </a:r>
          </a:p>
          <a:p>
            <a:pPr marL="690377" indent="-342900">
              <a:buFont typeface="Arial" panose="020B0604020202020204" pitchFamily="34" charset="0"/>
              <a:buChar char="•"/>
            </a:pPr>
            <a:r>
              <a:rPr lang="en-US" sz="1600" b="1" dirty="0"/>
              <a:t>National Clinical Consultation Center – </a:t>
            </a:r>
            <a:r>
              <a:rPr lang="en-US" sz="1600" dirty="0"/>
              <a:t>provides free, peer-to-peer, expert advice for health professionals on HIV prevention, care, and treatment and related topics. Learn more: </a:t>
            </a:r>
            <a:r>
              <a:rPr lang="en-US" sz="1600" dirty="0">
                <a:hlinkClick r:id="rId4"/>
              </a:rPr>
              <a:t>https://nccc/ucsf.edu</a:t>
            </a:r>
            <a:r>
              <a:rPr lang="en-US" sz="1600" dirty="0"/>
              <a:t> </a:t>
            </a:r>
          </a:p>
          <a:p>
            <a:pPr marL="690377" indent="-342900">
              <a:buFont typeface="Arial" panose="020B0604020202020204" pitchFamily="34" charset="0"/>
              <a:buChar char="•"/>
            </a:pPr>
            <a:r>
              <a:rPr lang="en-US" sz="1600" b="1" dirty="0"/>
              <a:t>National HIV Curriculum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5"/>
              </a:rPr>
              <a:t>www.hiv.uw.edu</a:t>
            </a:r>
            <a:r>
              <a:rPr lang="en-US" sz="1600" dirty="0"/>
              <a:t> </a:t>
            </a:r>
          </a:p>
          <a:p>
            <a:pPr marL="690377" indent="-342900">
              <a:buFont typeface="Arial" panose="020B0604020202020204" pitchFamily="34" charset="0"/>
              <a:buChar char="•"/>
            </a:pPr>
            <a:endParaRPr lang="en-US" sz="1600" dirty="0"/>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7" name="Slide Number Placeholder 5">
            <a:extLst>
              <a:ext uri="{FF2B5EF4-FFF2-40B4-BE49-F238E27FC236}">
                <a16:creationId xmlns:a16="http://schemas.microsoft.com/office/drawing/2014/main" id="{7FE265C5-4560-0A7A-6354-78F1255A1AF0}"/>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solidFill>
                  <a:schemeClr val="bg1"/>
                </a:solidFill>
              </a:rPr>
              <a:t> (  </a:t>
            </a:r>
            <a:fld id="{1D2EA5EF-C699-AF4C-BA42-C0A1CAAB713C}" type="slidenum">
              <a:rPr lang="en-US" smtClean="0">
                <a:solidFill>
                  <a:schemeClr val="bg1"/>
                </a:solidFill>
              </a:rPr>
              <a:pPr/>
              <a:t>20</a:t>
            </a:fld>
            <a:r>
              <a:rPr lang="en-US" dirty="0">
                <a:solidFill>
                  <a:schemeClr val="bg1"/>
                </a:solidFill>
              </a:rPr>
              <a:t>  )</a:t>
            </a:r>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655974" y="722221"/>
            <a:ext cx="10512424" cy="648915"/>
          </a:xfrm>
        </p:spPr>
        <p:txBody>
          <a:bodyPr/>
          <a:lstStyle/>
          <a:p>
            <a:r>
              <a:rPr lang="en-US" dirty="0"/>
              <a:t>Disclosures</a:t>
            </a:r>
          </a:p>
        </p:txBody>
      </p:sp>
      <p:sp>
        <p:nvSpPr>
          <p:cNvPr id="6" name="Text Placeholder 5"/>
          <p:cNvSpPr>
            <a:spLocks noGrp="1"/>
          </p:cNvSpPr>
          <p:nvPr>
            <p:ph type="body" sz="quarter" idx="11"/>
          </p:nvPr>
        </p:nvSpPr>
        <p:spPr>
          <a:xfrm>
            <a:off x="623296" y="1384025"/>
            <a:ext cx="10513018" cy="4420397"/>
          </a:xfrm>
        </p:spPr>
        <p:txBody>
          <a:bodyPr>
            <a:normAutofit lnSpcReduction="10000"/>
          </a:bodyPr>
          <a:lstStyle/>
          <a:p>
            <a:pPr marL="457120" lvl="0" indent="-304747">
              <a:spcBef>
                <a:spcPct val="20000"/>
              </a:spcBef>
              <a:spcAft>
                <a:spcPts val="0"/>
              </a:spcAft>
              <a:buClr>
                <a:srgbClr val="D6201A"/>
              </a:buClr>
              <a:buFont typeface="Wingdings" charset="2"/>
              <a:buChar char="§"/>
              <a:defRPr/>
            </a:pPr>
            <a:endParaRPr lang="en-US" sz="2000" dirty="0">
              <a:solidFill>
                <a:srgbClr val="002060"/>
              </a:solidFill>
            </a:endParaRPr>
          </a:p>
          <a:p>
            <a:pPr marL="457120" lvl="0" indent="-304747">
              <a:spcBef>
                <a:spcPct val="20000"/>
              </a:spcBef>
              <a:spcAft>
                <a:spcPts val="0"/>
              </a:spcAft>
              <a:buClr>
                <a:srgbClr val="D6201A"/>
              </a:buClr>
              <a:buFont typeface="Wingdings" charset="2"/>
              <a:buChar char="§"/>
              <a:defRPr/>
            </a:pPr>
            <a:r>
              <a:rPr lang="en-US" sz="2000" dirty="0">
                <a:solidFill>
                  <a:srgbClr val="002060"/>
                </a:solidFill>
              </a:rPr>
              <a:t>Scientific Advisory Board member for </a:t>
            </a:r>
            <a:r>
              <a:rPr lang="en-US" sz="2000" dirty="0" err="1">
                <a:solidFill>
                  <a:srgbClr val="002060"/>
                </a:solidFill>
              </a:rPr>
              <a:t>ViiV</a:t>
            </a:r>
            <a:r>
              <a:rPr lang="en-US" sz="2000" dirty="0">
                <a:solidFill>
                  <a:srgbClr val="002060"/>
                </a:solidFill>
              </a:rPr>
              <a:t> Healthcare</a:t>
            </a:r>
          </a:p>
          <a:p>
            <a:pPr marL="457120" lvl="0" indent="-304747">
              <a:spcBef>
                <a:spcPct val="20000"/>
              </a:spcBef>
              <a:spcAft>
                <a:spcPts val="0"/>
              </a:spcAft>
              <a:buClr>
                <a:srgbClr val="D6201A"/>
              </a:buClr>
              <a:buFont typeface="Wingdings" charset="2"/>
              <a:buChar char="§"/>
              <a:defRPr/>
            </a:pPr>
            <a:r>
              <a:rPr lang="en-US" sz="2000" dirty="0">
                <a:solidFill>
                  <a:srgbClr val="002060"/>
                </a:solidFill>
              </a:rPr>
              <a:t>Scientific Advisory Board member for Gilead </a:t>
            </a:r>
            <a:r>
              <a:rPr lang="en-US" sz="2000" i="1" dirty="0">
                <a:solidFill>
                  <a:srgbClr val="222222"/>
                </a:solidFill>
                <a:latin typeface="Arial"/>
              </a:rPr>
              <a:t> </a:t>
            </a: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endParaRPr kumimoji="0" lang="en-US" sz="2000" b="0" i="1" u="none" strike="noStrike" kern="1200" cap="none" spc="0" normalizeH="0" baseline="0" noProof="0" dirty="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endParaRPr lang="en-US" sz="2000" i="1" dirty="0">
              <a:solidFill>
                <a:srgbClr val="222222"/>
              </a:solidFill>
              <a:latin typeface="Arial"/>
            </a:endParaRPr>
          </a:p>
          <a:p>
            <a:pPr marL="152373" marR="0" lvl="0" algn="l" defTabSz="1218987" rtl="0" eaLnBrk="1" fontAlgn="auto" latinLnBrk="0" hangingPunct="1">
              <a:lnSpc>
                <a:spcPct val="100000"/>
              </a:lnSpc>
              <a:spcBef>
                <a:spcPct val="20000"/>
              </a:spcBef>
              <a:spcAft>
                <a:spcPts val="0"/>
              </a:spcAft>
              <a:buClr>
                <a:srgbClr val="D6201A"/>
              </a:buClr>
              <a:buSzTx/>
              <a:tabLst/>
              <a:defRPr/>
            </a:pPr>
            <a:endParaRPr kumimoji="0" lang="en-US" sz="2000" b="0" i="1" u="none" strike="noStrike" kern="1200" cap="none" spc="0" normalizeH="0" baseline="0" noProof="0" dirty="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400" b="0" i="1" u="none" strike="noStrike" kern="1200" cap="none" spc="0" normalizeH="0" baseline="0" noProof="0" dirty="0">
                <a:ln>
                  <a:noFill/>
                </a:ln>
                <a:solidFill>
                  <a:srgbClr val="222222"/>
                </a:solidFill>
                <a:effectLst/>
                <a:uLnTx/>
                <a:uFillTx/>
                <a:latin typeface="Arial"/>
                <a:ea typeface="+mn-ea"/>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pPr marL="152373" marR="0" lvl="0" indent="0" algn="l" defTabSz="1218987"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1400" b="0" i="1" u="none" strike="noStrike" kern="1200" cap="none" spc="0" normalizeH="0" baseline="0" noProof="0" dirty="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400" b="0" i="1" u="none" strike="noStrike" kern="1200" cap="none" spc="0" normalizeH="0" baseline="0" noProof="0" dirty="0">
                <a:ln>
                  <a:noFill/>
                </a:ln>
                <a:solidFill>
                  <a:srgbClr val="222222"/>
                </a:solidFill>
                <a:effectLst/>
                <a:uLnTx/>
                <a:uFillTx/>
                <a:latin typeface="Arial"/>
                <a:ea typeface="Calibri" panose="020F0502020204030204" pitchFamily="34" charset="0"/>
              </a:rPr>
              <a:t>“Funding for this presentation was made possible by cooperative agreement </a:t>
            </a:r>
            <a:r>
              <a:rPr kumimoji="0" lang="en-US" sz="1400" b="0" i="1" u="none" strike="noStrike" kern="1200" cap="none" spc="0" normalizeH="0" baseline="0" noProof="0" dirty="0">
                <a:ln>
                  <a:noFill/>
                </a:ln>
                <a:solidFill>
                  <a:srgbClr val="222222"/>
                </a:solidFill>
                <a:effectLst/>
                <a:uLnTx/>
                <a:uFillTx/>
                <a:latin typeface="Arial"/>
                <a:ea typeface="+mn-ea"/>
              </a:rPr>
              <a:t>U1OHA30535</a:t>
            </a:r>
            <a:r>
              <a:rPr kumimoji="0" lang="en-US" sz="1400" b="0" i="1" u="none" strike="noStrike" kern="1200" cap="none" spc="0" normalizeH="0" baseline="0" noProof="0" dirty="0">
                <a:ln>
                  <a:noFill/>
                </a:ln>
                <a:solidFill>
                  <a:srgbClr val="222222"/>
                </a:solidFill>
                <a:effectLst/>
                <a:uLnTx/>
                <a:uFillTx/>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
        <p:nvSpPr>
          <p:cNvPr id="7" name="Slide Number Placeholder 5">
            <a:extLst>
              <a:ext uri="{FF2B5EF4-FFF2-40B4-BE49-F238E27FC236}">
                <a16:creationId xmlns:a16="http://schemas.microsoft.com/office/drawing/2014/main" id="{12E75810-4017-CAB0-248E-2AFB50D1E49F}"/>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solidFill>
                  <a:schemeClr val="bg1"/>
                </a:solidFill>
              </a:rPr>
              <a:t> (  </a:t>
            </a:r>
            <a:fld id="{1D2EA5EF-C699-AF4C-BA42-C0A1CAAB713C}" type="slidenum">
              <a:rPr lang="en-US" smtClean="0">
                <a:solidFill>
                  <a:schemeClr val="bg1"/>
                </a:solidFill>
              </a:rPr>
              <a:pPr/>
              <a:t>3</a:t>
            </a:fld>
            <a:r>
              <a:rPr lang="en-US" dirty="0">
                <a:solidFill>
                  <a:schemeClr val="bg1"/>
                </a:solidFill>
              </a:rPr>
              <a:t>  )</a:t>
            </a: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92" y="204922"/>
            <a:ext cx="10424160" cy="857250"/>
          </a:xfrm>
        </p:spPr>
        <p:txBody>
          <a:bodyPr/>
          <a:lstStyle/>
          <a:p>
            <a:pPr algn="ctr">
              <a:lnSpc>
                <a:spcPts val="2600"/>
              </a:lnSpc>
            </a:pPr>
            <a:r>
              <a:rPr lang="en-US" b="0" dirty="0">
                <a:solidFill>
                  <a:srgbClr val="C00000"/>
                </a:solidFill>
                <a:latin typeface="+mj-lt"/>
              </a:rPr>
              <a:t>Diagnoses of HIV Infection and Population by Race/Ethnicity </a:t>
            </a:r>
            <a:br>
              <a:rPr lang="en-US" b="0" dirty="0">
                <a:solidFill>
                  <a:srgbClr val="C00000"/>
                </a:solidFill>
                <a:latin typeface="+mj-lt"/>
              </a:rPr>
            </a:br>
            <a:r>
              <a:rPr lang="en-US" b="0" dirty="0">
                <a:solidFill>
                  <a:srgbClr val="C00000"/>
                </a:solidFill>
                <a:latin typeface="+mj-lt"/>
              </a:rPr>
              <a:t>2021—United States</a:t>
            </a:r>
          </a:p>
        </p:txBody>
      </p:sp>
      <p:sp>
        <p:nvSpPr>
          <p:cNvPr id="7" name="Text Placeholder 3"/>
          <p:cNvSpPr txBox="1">
            <a:spLocks/>
          </p:cNvSpPr>
          <p:nvPr/>
        </p:nvSpPr>
        <p:spPr>
          <a:xfrm>
            <a:off x="1663788" y="5839523"/>
            <a:ext cx="6781800" cy="34856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1000" i="1" dirty="0">
                <a:solidFill>
                  <a:schemeClr val="bg1">
                    <a:lumMod val="50000"/>
                  </a:schemeClr>
                </a:solidFill>
                <a:latin typeface="+mj-lt"/>
              </a:rPr>
              <a:t>CDC, </a:t>
            </a:r>
            <a:r>
              <a:rPr lang="en-US" sz="1000" dirty="0">
                <a:solidFill>
                  <a:schemeClr val="bg1">
                    <a:lumMod val="50000"/>
                  </a:schemeClr>
                </a:solidFill>
                <a:latin typeface="+mj-lt"/>
              </a:rPr>
              <a:t> </a:t>
            </a:r>
            <a:r>
              <a:rPr lang="en-US" sz="1000" i="1" dirty="0">
                <a:solidFill>
                  <a:schemeClr val="bg1">
                    <a:lumMod val="50000"/>
                  </a:schemeClr>
                </a:solidFill>
                <a:latin typeface="+mj-lt"/>
              </a:rPr>
              <a:t>HIV Surveillance Report  </a:t>
            </a:r>
            <a:r>
              <a:rPr lang="en-US" sz="1000" dirty="0">
                <a:solidFill>
                  <a:schemeClr val="bg1">
                    <a:lumMod val="50000"/>
                  </a:schemeClr>
                </a:solidFill>
                <a:latin typeface="+mj-lt"/>
              </a:rPr>
              <a:t>2023;34</a:t>
            </a:r>
          </a:p>
        </p:txBody>
      </p:sp>
      <p:pic>
        <p:nvPicPr>
          <p:cNvPr id="4" name="Picture 3"/>
          <p:cNvPicPr>
            <a:picLocks noChangeAspect="1"/>
          </p:cNvPicPr>
          <p:nvPr/>
        </p:nvPicPr>
        <p:blipFill rotWithShape="1">
          <a:blip r:embed="rId3"/>
          <a:srcRect l="32124" t="38127" r="44077" b="28655"/>
          <a:stretch/>
        </p:blipFill>
        <p:spPr>
          <a:xfrm>
            <a:off x="1947805" y="1376901"/>
            <a:ext cx="3808312" cy="3322321"/>
          </a:xfrm>
          <a:prstGeom prst="rect">
            <a:avLst/>
          </a:prstGeom>
        </p:spPr>
      </p:pic>
      <p:pic>
        <p:nvPicPr>
          <p:cNvPr id="5" name="Picture 4"/>
          <p:cNvPicPr>
            <a:picLocks noChangeAspect="1"/>
          </p:cNvPicPr>
          <p:nvPr/>
        </p:nvPicPr>
        <p:blipFill rotWithShape="1">
          <a:blip r:embed="rId3"/>
          <a:srcRect l="62857" t="39334" r="14055" b="27905"/>
          <a:stretch/>
        </p:blipFill>
        <p:spPr>
          <a:xfrm>
            <a:off x="6275305" y="1376901"/>
            <a:ext cx="3694674" cy="3276601"/>
          </a:xfrm>
          <a:prstGeom prst="rect">
            <a:avLst/>
          </a:prstGeom>
        </p:spPr>
      </p:pic>
      <p:sp>
        <p:nvSpPr>
          <p:cNvPr id="6" name="TextBox 5"/>
          <p:cNvSpPr txBox="1"/>
          <p:nvPr/>
        </p:nvSpPr>
        <p:spPr>
          <a:xfrm>
            <a:off x="508883" y="4876734"/>
            <a:ext cx="11068215" cy="646331"/>
          </a:xfrm>
          <a:prstGeom prst="rect">
            <a:avLst/>
          </a:prstGeom>
          <a:noFill/>
        </p:spPr>
        <p:txBody>
          <a:bodyPr wrap="square" rtlCol="0">
            <a:spAutoFit/>
          </a:bodyPr>
          <a:lstStyle/>
          <a:p>
            <a:pPr algn="ctr"/>
            <a:r>
              <a:rPr lang="en-US" sz="1800" dirty="0">
                <a:latin typeface="+mj-lt"/>
              </a:rPr>
              <a:t>Despite representing ~25% of the US population, Black and </a:t>
            </a:r>
            <a:r>
              <a:rPr lang="en-US" sz="1800" dirty="0" err="1">
                <a:latin typeface="+mj-lt"/>
              </a:rPr>
              <a:t>Latinx</a:t>
            </a:r>
            <a:r>
              <a:rPr lang="en-US" sz="1800" dirty="0">
                <a:latin typeface="+mj-lt"/>
              </a:rPr>
              <a:t> people represent 69% of new HIV infections</a:t>
            </a:r>
          </a:p>
        </p:txBody>
      </p:sp>
    </p:spTree>
    <p:extLst>
      <p:ext uri="{BB962C8B-B14F-4D97-AF65-F5344CB8AC3E}">
        <p14:creationId xmlns:p14="http://schemas.microsoft.com/office/powerpoint/2010/main" val="25064177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53"/>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lvl="0">
              <a:buSzPts val="4400"/>
            </a:pPr>
            <a:r>
              <a:rPr lang="en-GB" sz="2400" dirty="0"/>
              <a:t>HIV Prevention in Black and Hispanic People</a:t>
            </a:r>
            <a:endParaRPr sz="2400" dirty="0"/>
          </a:p>
        </p:txBody>
      </p:sp>
      <p:sp>
        <p:nvSpPr>
          <p:cNvPr id="2" name="Content Placeholder 1">
            <a:extLst>
              <a:ext uri="{FF2B5EF4-FFF2-40B4-BE49-F238E27FC236}">
                <a16:creationId xmlns:a16="http://schemas.microsoft.com/office/drawing/2014/main" id="{E3A6CF18-8B97-EB46-B33D-96EE1AFD2842}"/>
              </a:ext>
            </a:extLst>
          </p:cNvPr>
          <p:cNvSpPr>
            <a:spLocks noGrp="1"/>
          </p:cNvSpPr>
          <p:nvPr>
            <p:ph idx="1"/>
          </p:nvPr>
        </p:nvSpPr>
        <p:spPr/>
        <p:txBody>
          <a:bodyPr/>
          <a:lstStyle/>
          <a:p>
            <a:pPr algn="ctr"/>
            <a:r>
              <a:rPr lang="en-US" sz="1800" kern="0" dirty="0">
                <a:solidFill>
                  <a:srgbClr val="000000"/>
                </a:solidFill>
                <a:latin typeface="+mj-lt"/>
                <a:ea typeface="Arial"/>
                <a:cs typeface="Calibri" panose="020F0502020204030204" pitchFamily="34" charset="0"/>
                <a:sym typeface="Arial"/>
              </a:rPr>
              <a:t>Black and Hispanic people accounted for 70% of new HIV diagnoses but only 18% of people prescribed PrEP in the US</a:t>
            </a:r>
            <a:endParaRPr lang="en-US" sz="1800" dirty="0">
              <a:latin typeface="+mj-lt"/>
            </a:endParaRP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p:txBody>
      </p:sp>
      <p:graphicFrame>
        <p:nvGraphicFramePr>
          <p:cNvPr id="1046" name="Google Shape;1046;p53"/>
          <p:cNvGraphicFramePr/>
          <p:nvPr/>
        </p:nvGraphicFramePr>
        <p:xfrm>
          <a:off x="2493963" y="2655791"/>
          <a:ext cx="3514725" cy="2744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47" name="Google Shape;1047;p53"/>
          <p:cNvGraphicFramePr/>
          <p:nvPr/>
        </p:nvGraphicFramePr>
        <p:xfrm>
          <a:off x="6437722" y="2655791"/>
          <a:ext cx="3657191" cy="2744124"/>
        </p:xfrm>
        <a:graphic>
          <a:graphicData uri="http://schemas.openxmlformats.org/drawingml/2006/chart">
            <c:chart xmlns:c="http://schemas.openxmlformats.org/drawingml/2006/chart" xmlns:r="http://schemas.openxmlformats.org/officeDocument/2006/relationships" r:id="rId4"/>
          </a:graphicData>
        </a:graphic>
      </p:graphicFrame>
      <p:sp>
        <p:nvSpPr>
          <p:cNvPr id="1049" name="Google Shape;1049;p53"/>
          <p:cNvSpPr/>
          <p:nvPr/>
        </p:nvSpPr>
        <p:spPr>
          <a:xfrm>
            <a:off x="5918369" y="3636326"/>
            <a:ext cx="896209" cy="792494"/>
          </a:xfrm>
          <a:prstGeom prst="rect">
            <a:avLst/>
          </a:prstGeom>
          <a:noFill/>
          <a:ln>
            <a:noFill/>
          </a:ln>
        </p:spPr>
        <p:txBody>
          <a:bodyPr spcFirstLastPara="1" wrap="square" lIns="68569" tIns="34275" rIns="68569" bIns="34275" anchor="t" anchorCtr="0">
            <a:spAutoFit/>
          </a:bodyPr>
          <a:lstStyle/>
          <a:p>
            <a:pPr defTabSz="685800">
              <a:buClr>
                <a:srgbClr val="000000"/>
              </a:buClr>
              <a:defRPr/>
            </a:pPr>
            <a:r>
              <a:rPr lang="en-US" sz="1050" kern="0" dirty="0">
                <a:solidFill>
                  <a:srgbClr val="000000"/>
                </a:solidFill>
                <a:ea typeface="Calibri"/>
                <a:cs typeface="Calibri"/>
                <a:sym typeface="Calibri"/>
              </a:rPr>
              <a:t>Black</a:t>
            </a:r>
            <a:endParaRPr sz="1050" kern="0" dirty="0">
              <a:solidFill>
                <a:srgbClr val="000000"/>
              </a:solidFill>
              <a:cs typeface="Arial"/>
              <a:sym typeface="Arial"/>
            </a:endParaRPr>
          </a:p>
          <a:p>
            <a:pPr defTabSz="685800">
              <a:spcBef>
                <a:spcPts val="225"/>
              </a:spcBef>
              <a:buClr>
                <a:srgbClr val="000000"/>
              </a:buClr>
              <a:defRPr/>
            </a:pPr>
            <a:r>
              <a:rPr lang="en-US" sz="1050" kern="0" dirty="0">
                <a:solidFill>
                  <a:srgbClr val="000000"/>
                </a:solidFill>
                <a:ea typeface="Calibri"/>
                <a:cs typeface="Calibri"/>
                <a:sym typeface="Calibri"/>
              </a:rPr>
              <a:t>White</a:t>
            </a:r>
            <a:endParaRPr sz="1050" kern="0" dirty="0">
              <a:solidFill>
                <a:srgbClr val="000000"/>
              </a:solidFill>
              <a:cs typeface="Arial"/>
              <a:sym typeface="Arial"/>
            </a:endParaRPr>
          </a:p>
          <a:p>
            <a:pPr defTabSz="685800">
              <a:spcBef>
                <a:spcPts val="225"/>
              </a:spcBef>
              <a:buClr>
                <a:srgbClr val="000000"/>
              </a:buClr>
              <a:defRPr/>
            </a:pPr>
            <a:r>
              <a:rPr lang="en-US" sz="1050" kern="0" dirty="0">
                <a:solidFill>
                  <a:srgbClr val="000000"/>
                </a:solidFill>
                <a:ea typeface="Calibri"/>
                <a:cs typeface="Calibri"/>
                <a:sym typeface="Calibri"/>
              </a:rPr>
              <a:t>Hispanic</a:t>
            </a:r>
            <a:endParaRPr sz="1050" kern="0" dirty="0">
              <a:solidFill>
                <a:srgbClr val="000000"/>
              </a:solidFill>
              <a:cs typeface="Arial"/>
              <a:sym typeface="Arial"/>
            </a:endParaRPr>
          </a:p>
          <a:p>
            <a:pPr defTabSz="685800">
              <a:spcBef>
                <a:spcPts val="225"/>
              </a:spcBef>
              <a:buClr>
                <a:srgbClr val="000000"/>
              </a:buClr>
              <a:defRPr/>
            </a:pPr>
            <a:r>
              <a:rPr lang="en-US" sz="1050" kern="0" dirty="0">
                <a:solidFill>
                  <a:srgbClr val="000000"/>
                </a:solidFill>
                <a:ea typeface="Calibri"/>
                <a:cs typeface="Calibri"/>
                <a:sym typeface="Calibri"/>
              </a:rPr>
              <a:t>Asian</a:t>
            </a:r>
            <a:endParaRPr sz="900" kern="0" dirty="0">
              <a:solidFill>
                <a:srgbClr val="000000"/>
              </a:solidFill>
              <a:ea typeface="Calibri"/>
              <a:cs typeface="Calibri"/>
              <a:sym typeface="Calibri"/>
            </a:endParaRPr>
          </a:p>
        </p:txBody>
      </p:sp>
      <p:sp>
        <p:nvSpPr>
          <p:cNvPr id="1050" name="Google Shape;1050;p53"/>
          <p:cNvSpPr/>
          <p:nvPr/>
        </p:nvSpPr>
        <p:spPr>
          <a:xfrm>
            <a:off x="5804409" y="3682247"/>
            <a:ext cx="134027" cy="134027"/>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000000"/>
              </a:buClr>
              <a:defRPr/>
            </a:pPr>
            <a:endParaRPr sz="1500" kern="0" dirty="0">
              <a:solidFill>
                <a:srgbClr val="FFFFFF"/>
              </a:solidFill>
              <a:latin typeface="Calibri"/>
              <a:ea typeface="Calibri"/>
              <a:cs typeface="Calibri"/>
              <a:sym typeface="Calibri"/>
            </a:endParaRPr>
          </a:p>
        </p:txBody>
      </p:sp>
      <p:sp>
        <p:nvSpPr>
          <p:cNvPr id="1051" name="Google Shape;1051;p53"/>
          <p:cNvSpPr/>
          <p:nvPr/>
        </p:nvSpPr>
        <p:spPr>
          <a:xfrm>
            <a:off x="5804409" y="3873592"/>
            <a:ext cx="134027" cy="134027"/>
          </a:xfrm>
          <a:prstGeom prst="rect">
            <a:avLst/>
          </a:prstGeom>
          <a:solidFill>
            <a:schemeClr val="accent2"/>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000000"/>
              </a:buClr>
              <a:defRPr/>
            </a:pPr>
            <a:endParaRPr sz="1500" kern="0" dirty="0">
              <a:solidFill>
                <a:srgbClr val="FFFFFF"/>
              </a:solidFill>
              <a:latin typeface="Calibri"/>
              <a:ea typeface="Calibri"/>
              <a:cs typeface="Calibri"/>
              <a:sym typeface="Calibri"/>
            </a:endParaRPr>
          </a:p>
        </p:txBody>
      </p:sp>
      <p:sp>
        <p:nvSpPr>
          <p:cNvPr id="1052" name="Google Shape;1052;p53"/>
          <p:cNvSpPr/>
          <p:nvPr/>
        </p:nvSpPr>
        <p:spPr>
          <a:xfrm>
            <a:off x="5804409" y="4060866"/>
            <a:ext cx="134027" cy="134027"/>
          </a:xfrm>
          <a:prstGeom prst="rect">
            <a:avLst/>
          </a:prstGeom>
          <a:solidFill>
            <a:schemeClr val="accent3"/>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000000"/>
              </a:buClr>
              <a:defRPr/>
            </a:pPr>
            <a:endParaRPr sz="1500" kern="0" dirty="0">
              <a:solidFill>
                <a:srgbClr val="FFFFFF"/>
              </a:solidFill>
              <a:latin typeface="Calibri"/>
              <a:ea typeface="Calibri"/>
              <a:cs typeface="Calibri"/>
              <a:sym typeface="Calibri"/>
            </a:endParaRPr>
          </a:p>
        </p:txBody>
      </p:sp>
      <p:sp>
        <p:nvSpPr>
          <p:cNvPr id="1053" name="Google Shape;1053;p53"/>
          <p:cNvSpPr/>
          <p:nvPr/>
        </p:nvSpPr>
        <p:spPr>
          <a:xfrm>
            <a:off x="5804409" y="4253747"/>
            <a:ext cx="134027" cy="134027"/>
          </a:xfrm>
          <a:prstGeom prst="rect">
            <a:avLst/>
          </a:prstGeom>
          <a:solidFill>
            <a:schemeClr val="accent4"/>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000000"/>
              </a:buClr>
              <a:defRPr/>
            </a:pPr>
            <a:endParaRPr sz="1500" kern="0" dirty="0">
              <a:solidFill>
                <a:srgbClr val="FFFFFF"/>
              </a:solidFill>
              <a:latin typeface="Calibri"/>
              <a:ea typeface="Calibri"/>
              <a:cs typeface="Calibri"/>
              <a:sym typeface="Calibri"/>
            </a:endParaRPr>
          </a:p>
        </p:txBody>
      </p:sp>
      <p:sp>
        <p:nvSpPr>
          <p:cNvPr id="1054" name="Google Shape;1054;p53"/>
          <p:cNvSpPr txBox="1"/>
          <p:nvPr/>
        </p:nvSpPr>
        <p:spPr>
          <a:xfrm>
            <a:off x="2926670" y="2617360"/>
            <a:ext cx="2154140" cy="256194"/>
          </a:xfrm>
          <a:prstGeom prst="rect">
            <a:avLst/>
          </a:prstGeom>
          <a:noFill/>
          <a:ln>
            <a:noFill/>
          </a:ln>
        </p:spPr>
        <p:txBody>
          <a:bodyPr spcFirstLastPara="1" wrap="square" lIns="68569" tIns="34275" rIns="68569" bIns="34275" anchor="t" anchorCtr="0">
            <a:spAutoFit/>
          </a:bodyPr>
          <a:lstStyle/>
          <a:p>
            <a:pPr marL="257175" indent="-257175" algn="ctr" defTabSz="685800">
              <a:lnSpc>
                <a:spcPct val="90000"/>
              </a:lnSpc>
              <a:buClr>
                <a:srgbClr val="000000"/>
              </a:buClr>
              <a:defRPr/>
            </a:pPr>
            <a:r>
              <a:rPr lang="en-US" sz="1350" b="1" kern="0" dirty="0">
                <a:solidFill>
                  <a:srgbClr val="000000"/>
                </a:solidFill>
                <a:latin typeface="Calibri" panose="020F0502020204030204" pitchFamily="34" charset="0"/>
                <a:ea typeface="Arial"/>
                <a:cs typeface="Calibri" panose="020F0502020204030204" pitchFamily="34" charset="0"/>
                <a:sym typeface="Arial"/>
              </a:rPr>
              <a:t>Prescribed PrEP (n)</a:t>
            </a:r>
            <a:endParaRPr sz="1050" b="1" kern="0" dirty="0">
              <a:solidFill>
                <a:srgbClr val="000000"/>
              </a:solidFill>
              <a:latin typeface="Calibri" panose="020F0502020204030204" pitchFamily="34" charset="0"/>
              <a:ea typeface="Arial"/>
              <a:cs typeface="Calibri" panose="020F0502020204030204" pitchFamily="34" charset="0"/>
              <a:sym typeface="Arial"/>
            </a:endParaRPr>
          </a:p>
        </p:txBody>
      </p:sp>
      <p:sp>
        <p:nvSpPr>
          <p:cNvPr id="1055" name="Google Shape;1055;p53"/>
          <p:cNvSpPr txBox="1"/>
          <p:nvPr/>
        </p:nvSpPr>
        <p:spPr>
          <a:xfrm>
            <a:off x="6920639" y="2617360"/>
            <a:ext cx="2508221" cy="256194"/>
          </a:xfrm>
          <a:prstGeom prst="rect">
            <a:avLst/>
          </a:prstGeom>
          <a:noFill/>
          <a:ln>
            <a:noFill/>
          </a:ln>
        </p:spPr>
        <p:txBody>
          <a:bodyPr spcFirstLastPara="1" wrap="square" lIns="68569" tIns="34275" rIns="68569" bIns="34275" anchor="t" anchorCtr="0">
            <a:spAutoFit/>
          </a:bodyPr>
          <a:lstStyle/>
          <a:p>
            <a:pPr marL="257175" indent="-257175" algn="ctr" defTabSz="685800">
              <a:lnSpc>
                <a:spcPct val="90000"/>
              </a:lnSpc>
              <a:buClr>
                <a:srgbClr val="000000"/>
              </a:buClr>
              <a:defRPr/>
            </a:pPr>
            <a:r>
              <a:rPr lang="en-US" sz="1350" b="1" kern="0" dirty="0">
                <a:solidFill>
                  <a:srgbClr val="000000"/>
                </a:solidFill>
                <a:latin typeface="Calibri" panose="020F0502020204030204" pitchFamily="34" charset="0"/>
                <a:ea typeface="Arial"/>
                <a:cs typeface="Calibri" panose="020F0502020204030204" pitchFamily="34" charset="0"/>
                <a:sym typeface="Arial"/>
              </a:rPr>
              <a:t>New HIV Diagnoses (n)</a:t>
            </a:r>
            <a:endParaRPr sz="1050" b="1" kern="0" dirty="0">
              <a:solidFill>
                <a:srgbClr val="000000"/>
              </a:solidFill>
              <a:latin typeface="Calibri" panose="020F0502020204030204" pitchFamily="34" charset="0"/>
              <a:ea typeface="Arial"/>
              <a:cs typeface="Calibri" panose="020F0502020204030204" pitchFamily="34" charset="0"/>
              <a:sym typeface="Arial"/>
            </a:endParaRPr>
          </a:p>
        </p:txBody>
      </p:sp>
      <p:sp>
        <p:nvSpPr>
          <p:cNvPr id="20" name="Text Box 15">
            <a:extLst>
              <a:ext uri="{FF2B5EF4-FFF2-40B4-BE49-F238E27FC236}">
                <a16:creationId xmlns:a16="http://schemas.microsoft.com/office/drawing/2014/main" id="{0F75D39B-2492-824A-BC21-D87728651B30}"/>
              </a:ext>
            </a:extLst>
          </p:cNvPr>
          <p:cNvSpPr txBox="1">
            <a:spLocks noChangeArrowheads="1"/>
          </p:cNvSpPr>
          <p:nvPr/>
        </p:nvSpPr>
        <p:spPr bwMode="auto">
          <a:xfrm>
            <a:off x="406295" y="5891204"/>
            <a:ext cx="6623630" cy="24622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800" fontAlgn="base">
              <a:spcBef>
                <a:spcPct val="0"/>
              </a:spcBef>
              <a:spcAft>
                <a:spcPct val="0"/>
              </a:spcAft>
              <a:defRPr/>
            </a:pPr>
            <a:r>
              <a:rPr lang="en-US" sz="1000" b="0" spc="-8" dirty="0">
                <a:solidFill>
                  <a:srgbClr val="455560"/>
                </a:solidFill>
                <a:latin typeface="+mj-lt"/>
                <a:cs typeface="Arial" panose="020B0604020202020204" pitchFamily="34" charset="0"/>
              </a:rPr>
              <a:t>cdc.gov/hiv/library/reports/surveillance-data-tables/vol-1-no-7/index.html</a:t>
            </a:r>
          </a:p>
        </p:txBody>
      </p:sp>
      <p:sp>
        <p:nvSpPr>
          <p:cNvPr id="22" name="Rectangle 8">
            <a:extLst>
              <a:ext uri="{FF2B5EF4-FFF2-40B4-BE49-F238E27FC236}">
                <a16:creationId xmlns:a16="http://schemas.microsoft.com/office/drawing/2014/main" id="{96C55515-61D3-4396-B27A-6F6A95CB1BF3}"/>
              </a:ext>
            </a:extLst>
          </p:cNvPr>
          <p:cNvSpPr>
            <a:spLocks noChangeArrowheads="1"/>
          </p:cNvSpPr>
          <p:nvPr/>
        </p:nvSpPr>
        <p:spPr bwMode="auto">
          <a:xfrm>
            <a:off x="10199296" y="5883509"/>
            <a:ext cx="191110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050" dirty="0">
                <a:solidFill>
                  <a:srgbClr val="455560"/>
                </a:solidFill>
                <a:latin typeface="Calibri" panose="020F0502020204030204" pitchFamily="34" charset="0"/>
              </a:rPr>
              <a:t>Slide credit: </a:t>
            </a:r>
            <a:r>
              <a:rPr lang="en-US" altLang="en-US" sz="1050" dirty="0">
                <a:solidFill>
                  <a:schemeClr val="bg2"/>
                </a:solidFill>
                <a:latin typeface="Calibri" panose="020F0502020204030204" pitchFamily="34" charset="0"/>
                <a:hlinkClick r:id="rId5"/>
              </a:rPr>
              <a:t>clinicaloptions.com</a:t>
            </a:r>
            <a:endParaRPr lang="en-US" altLang="en-US" sz="105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82628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5" y="480905"/>
            <a:ext cx="11084538" cy="968221"/>
          </a:xfrm>
        </p:spPr>
        <p:txBody>
          <a:bodyPr/>
          <a:lstStyle/>
          <a:p>
            <a:r>
              <a:rPr lang="en-US" sz="2800" b="0" dirty="0" err="1">
                <a:latin typeface="+mj-lt"/>
              </a:rPr>
              <a:t>PrEP</a:t>
            </a:r>
            <a:r>
              <a:rPr lang="en-US" sz="2800" b="0" dirty="0">
                <a:latin typeface="+mj-lt"/>
              </a:rPr>
              <a:t> Use to Need Ratio</a:t>
            </a:r>
          </a:p>
        </p:txBody>
      </p:sp>
      <p:sp>
        <p:nvSpPr>
          <p:cNvPr id="3" name="Content Placeholder 2"/>
          <p:cNvSpPr>
            <a:spLocks noGrp="1"/>
          </p:cNvSpPr>
          <p:nvPr>
            <p:ph idx="1"/>
          </p:nvPr>
        </p:nvSpPr>
        <p:spPr>
          <a:xfrm>
            <a:off x="406295" y="2025752"/>
            <a:ext cx="6070081" cy="2132849"/>
          </a:xfrm>
        </p:spPr>
        <p:txBody>
          <a:bodyPr>
            <a:noAutofit/>
          </a:bodyPr>
          <a:lstStyle/>
          <a:p>
            <a:pPr marL="285750" indent="-285750">
              <a:buFont typeface="Arial" panose="020B0604020202020204" pitchFamily="34" charset="0"/>
              <a:buChar char="•"/>
            </a:pPr>
            <a:r>
              <a:rPr lang="en-US" sz="1800" dirty="0"/>
              <a:t>Goal by 2030 is that 50% of people who meet criteria for </a:t>
            </a:r>
            <a:r>
              <a:rPr lang="en-US" sz="1800" dirty="0" err="1"/>
              <a:t>PrEP</a:t>
            </a:r>
            <a:r>
              <a:rPr lang="en-US" sz="1800" dirty="0"/>
              <a:t> to be prescribed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Only 11% of eligible African Americans are utilizing </a:t>
            </a:r>
            <a:r>
              <a:rPr lang="en-US" sz="1800" dirty="0" err="1"/>
              <a:t>PrEP</a:t>
            </a:r>
            <a:r>
              <a:rPr lang="en-US" sz="1800" dirty="0"/>
              <a:t>, compared to 78% of eligible Whites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Females, adolescents / individuals ≤24, and residents of the South had lower levels of </a:t>
            </a:r>
            <a:r>
              <a:rPr lang="en-US" sz="1800" dirty="0" err="1"/>
              <a:t>PrEP</a:t>
            </a:r>
            <a:r>
              <a:rPr lang="en-US" sz="1800" dirty="0"/>
              <a:t> use relative to epidemic need</a:t>
            </a:r>
          </a:p>
          <a:p>
            <a:pPr algn="ctr"/>
            <a:endParaRPr lang="en-US" sz="1800" dirty="0"/>
          </a:p>
        </p:txBody>
      </p:sp>
      <p:graphicFrame>
        <p:nvGraphicFramePr>
          <p:cNvPr id="6" name="Chart 5"/>
          <p:cNvGraphicFramePr>
            <a:graphicFrameLocks/>
          </p:cNvGraphicFramePr>
          <p:nvPr/>
        </p:nvGraphicFramePr>
        <p:xfrm>
          <a:off x="6702084" y="1587072"/>
          <a:ext cx="3964329" cy="271871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930040" y="5797760"/>
            <a:ext cx="8160152" cy="246221"/>
          </a:xfrm>
          <a:prstGeom prst="rect">
            <a:avLst/>
          </a:prstGeom>
          <a:noFill/>
        </p:spPr>
        <p:txBody>
          <a:bodyPr wrap="square" rtlCol="0">
            <a:spAutoFit/>
          </a:bodyPr>
          <a:lstStyle/>
          <a:p>
            <a:r>
              <a:rPr lang="en-US" sz="1000" dirty="0" err="1">
                <a:solidFill>
                  <a:schemeClr val="bg1">
                    <a:lumMod val="50000"/>
                  </a:schemeClr>
                </a:solidFill>
                <a:latin typeface="+mj-lt"/>
              </a:rPr>
              <a:t>Seigler</a:t>
            </a:r>
            <a:r>
              <a:rPr lang="en-US" sz="1000" dirty="0">
                <a:solidFill>
                  <a:schemeClr val="bg1">
                    <a:lumMod val="50000"/>
                  </a:schemeClr>
                </a:solidFill>
                <a:latin typeface="+mj-lt"/>
              </a:rPr>
              <a:t> et al, </a:t>
            </a:r>
            <a:r>
              <a:rPr lang="en-US" sz="1000" i="1" dirty="0">
                <a:solidFill>
                  <a:schemeClr val="bg1">
                    <a:lumMod val="50000"/>
                  </a:schemeClr>
                </a:solidFill>
                <a:latin typeface="+mj-lt"/>
              </a:rPr>
              <a:t>Ann </a:t>
            </a:r>
            <a:r>
              <a:rPr lang="en-US" sz="1000" i="1" dirty="0" err="1">
                <a:solidFill>
                  <a:schemeClr val="bg1">
                    <a:lumMod val="50000"/>
                  </a:schemeClr>
                </a:solidFill>
                <a:latin typeface="+mj-lt"/>
              </a:rPr>
              <a:t>Epidemiol</a:t>
            </a:r>
            <a:r>
              <a:rPr lang="en-US" sz="1000" i="1" dirty="0">
                <a:solidFill>
                  <a:schemeClr val="bg1">
                    <a:lumMod val="50000"/>
                  </a:schemeClr>
                </a:solidFill>
                <a:latin typeface="+mj-lt"/>
              </a:rPr>
              <a:t>. </a:t>
            </a:r>
            <a:r>
              <a:rPr lang="en-US" sz="1000" dirty="0">
                <a:solidFill>
                  <a:schemeClr val="bg1">
                    <a:lumMod val="50000"/>
                  </a:schemeClr>
                </a:solidFill>
                <a:latin typeface="+mj-lt"/>
              </a:rPr>
              <a:t>2018 Dec 28(12):841-849</a:t>
            </a:r>
          </a:p>
        </p:txBody>
      </p:sp>
      <p:cxnSp>
        <p:nvCxnSpPr>
          <p:cNvPr id="20" name="Straight Connector 19"/>
          <p:cNvCxnSpPr/>
          <p:nvPr/>
        </p:nvCxnSpPr>
        <p:spPr>
          <a:xfrm>
            <a:off x="6991451" y="3003630"/>
            <a:ext cx="3576577" cy="5788"/>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180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5" y="237029"/>
            <a:ext cx="11084538" cy="968221"/>
          </a:xfrm>
        </p:spPr>
        <p:txBody>
          <a:bodyPr>
            <a:normAutofit/>
          </a:bodyPr>
          <a:lstStyle/>
          <a:p>
            <a:r>
              <a:rPr lang="en-US" sz="2800" dirty="0"/>
              <a:t>Lack of Expertise in HIV Hotspots in the US</a:t>
            </a:r>
          </a:p>
        </p:txBody>
      </p:sp>
      <p:pic>
        <p:nvPicPr>
          <p:cNvPr id="6" name="Content Placeholder 5"/>
          <p:cNvPicPr>
            <a:picLocks noGrp="1" noChangeAspect="1"/>
          </p:cNvPicPr>
          <p:nvPr>
            <p:ph idx="1"/>
          </p:nvPr>
        </p:nvPicPr>
        <p:blipFill rotWithShape="1">
          <a:blip r:embed="rId2"/>
          <a:srcRect l="20165" t="32754" r="19670" b="11587"/>
          <a:stretch/>
        </p:blipFill>
        <p:spPr>
          <a:xfrm>
            <a:off x="7892795" y="1310476"/>
            <a:ext cx="3390105" cy="1960123"/>
          </a:xfrm>
          <a:prstGeom prst="rect">
            <a:avLst/>
          </a:prstGeom>
        </p:spPr>
      </p:pic>
      <p:sp>
        <p:nvSpPr>
          <p:cNvPr id="7" name="TextBox 6"/>
          <p:cNvSpPr txBox="1"/>
          <p:nvPr/>
        </p:nvSpPr>
        <p:spPr>
          <a:xfrm>
            <a:off x="500931" y="1765076"/>
            <a:ext cx="6354641" cy="35394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Southern US has the highest rate of new HIV diagnoses</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Poor access to providers with HIV knowledge</a:t>
            </a:r>
          </a:p>
          <a:p>
            <a:endParaRPr lang="en-US" dirty="0">
              <a:latin typeface="+mj-lt"/>
            </a:endParaRPr>
          </a:p>
          <a:p>
            <a:pPr marL="742950" lvl="1" indent="-285750">
              <a:buFont typeface="Arial" panose="020B0604020202020204" pitchFamily="34" charset="0"/>
              <a:buChar char="•"/>
            </a:pPr>
            <a:r>
              <a:rPr lang="en-US" sz="1400" dirty="0">
                <a:latin typeface="+mj-lt"/>
              </a:rPr>
              <a:t>80% of the counties in 14 Southern states no experienced HIV clinicians </a:t>
            </a:r>
          </a:p>
          <a:p>
            <a:pPr marL="742950" lvl="1" indent="-285750">
              <a:buFont typeface="Arial" panose="020B0604020202020204" pitchFamily="34" charset="0"/>
              <a:buChar char="•"/>
            </a:pPr>
            <a:endParaRPr lang="en-US" sz="1400" dirty="0">
              <a:latin typeface="+mj-lt"/>
            </a:endParaRPr>
          </a:p>
          <a:p>
            <a:pPr marL="742950" lvl="1" indent="-285750">
              <a:buFont typeface="Arial" panose="020B0604020202020204" pitchFamily="34" charset="0"/>
              <a:buChar char="•"/>
            </a:pPr>
            <a:r>
              <a:rPr lang="en-US" sz="1400" dirty="0">
                <a:latin typeface="+mj-lt"/>
              </a:rPr>
              <a:t>Greatest disparities in rural areas</a:t>
            </a:r>
          </a:p>
          <a:p>
            <a:endParaRPr lang="en-US" dirty="0">
              <a:latin typeface="+mj-lt"/>
            </a:endParaRPr>
          </a:p>
        </p:txBody>
      </p:sp>
      <p:sp>
        <p:nvSpPr>
          <p:cNvPr id="5" name="TextBox 4"/>
          <p:cNvSpPr txBox="1"/>
          <p:nvPr/>
        </p:nvSpPr>
        <p:spPr>
          <a:xfrm>
            <a:off x="342813" y="5843851"/>
            <a:ext cx="5916706" cy="246221"/>
          </a:xfrm>
          <a:prstGeom prst="rect">
            <a:avLst/>
          </a:prstGeom>
          <a:noFill/>
        </p:spPr>
        <p:txBody>
          <a:bodyPr wrap="square" rtlCol="0">
            <a:spAutoFit/>
          </a:bodyPr>
          <a:lstStyle/>
          <a:p>
            <a:r>
              <a:rPr lang="en-US" sz="1000" dirty="0">
                <a:solidFill>
                  <a:schemeClr val="bg1">
                    <a:lumMod val="50000"/>
                  </a:schemeClr>
                </a:solidFill>
                <a:latin typeface="Arial" panose="020B0604020202020204" pitchFamily="34" charset="0"/>
                <a:cs typeface="Arial" panose="020B0604020202020204" pitchFamily="34" charset="0"/>
              </a:rPr>
              <a:t>Bono et al, </a:t>
            </a:r>
            <a:r>
              <a:rPr lang="en-US" sz="1000" i="1" dirty="0" err="1">
                <a:solidFill>
                  <a:schemeClr val="bg1">
                    <a:lumMod val="50000"/>
                  </a:schemeClr>
                </a:solidFill>
                <a:latin typeface="Arial" panose="020B0604020202020204" pitchFamily="34" charset="0"/>
                <a:cs typeface="Arial" panose="020B0604020202020204" pitchFamily="34" charset="0"/>
              </a:rPr>
              <a:t>Clin</a:t>
            </a:r>
            <a:r>
              <a:rPr lang="en-US" sz="1000" i="1" dirty="0">
                <a:solidFill>
                  <a:schemeClr val="bg1">
                    <a:lumMod val="50000"/>
                  </a:schemeClr>
                </a:solidFill>
                <a:latin typeface="Arial" panose="020B0604020202020204" pitchFamily="34" charset="0"/>
                <a:cs typeface="Arial" panose="020B0604020202020204" pitchFamily="34" charset="0"/>
              </a:rPr>
              <a:t> Infect Dis</a:t>
            </a:r>
            <a:r>
              <a:rPr lang="en-US" sz="1000" dirty="0">
                <a:solidFill>
                  <a:schemeClr val="bg1">
                    <a:lumMod val="50000"/>
                  </a:schemeClr>
                </a:solidFill>
                <a:latin typeface="Arial" panose="020B0604020202020204" pitchFamily="34" charset="0"/>
                <a:cs typeface="Arial" panose="020B0604020202020204" pitchFamily="34" charset="0"/>
              </a:rPr>
              <a:t>. 2021 May 4;72(9):1615-1622, Ann Intern Med, 2020 173(7) 587-589</a:t>
            </a:r>
          </a:p>
        </p:txBody>
      </p:sp>
      <p:pic>
        <p:nvPicPr>
          <p:cNvPr id="8" name="Content Placeholder 5"/>
          <p:cNvPicPr>
            <a:picLocks noChangeAspect="1"/>
          </p:cNvPicPr>
          <p:nvPr/>
        </p:nvPicPr>
        <p:blipFill rotWithShape="1">
          <a:blip r:embed="rId3"/>
          <a:srcRect l="48251" t="13359" r="13098" b="35026"/>
          <a:stretch/>
        </p:blipFill>
        <p:spPr>
          <a:xfrm>
            <a:off x="7992555" y="3688681"/>
            <a:ext cx="3314200" cy="2489482"/>
          </a:xfrm>
          <a:prstGeom prst="rect">
            <a:avLst/>
          </a:prstGeom>
        </p:spPr>
      </p:pic>
      <p:sp>
        <p:nvSpPr>
          <p:cNvPr id="3" name="TextBox 2"/>
          <p:cNvSpPr txBox="1"/>
          <p:nvPr/>
        </p:nvSpPr>
        <p:spPr>
          <a:xfrm>
            <a:off x="8107482" y="910546"/>
            <a:ext cx="2841202" cy="307777"/>
          </a:xfrm>
          <a:prstGeom prst="rect">
            <a:avLst/>
          </a:prstGeom>
          <a:noFill/>
        </p:spPr>
        <p:txBody>
          <a:bodyPr wrap="square" rtlCol="0">
            <a:spAutoFit/>
          </a:bodyPr>
          <a:lstStyle/>
          <a:p>
            <a:pPr algn="ctr"/>
            <a:r>
              <a:rPr lang="en-US" sz="1400" dirty="0">
                <a:latin typeface="+mj-lt"/>
              </a:rPr>
              <a:t>HIV Incidence by County</a:t>
            </a:r>
          </a:p>
        </p:txBody>
      </p:sp>
      <p:sp>
        <p:nvSpPr>
          <p:cNvPr id="9" name="TextBox 8"/>
          <p:cNvSpPr txBox="1"/>
          <p:nvPr/>
        </p:nvSpPr>
        <p:spPr>
          <a:xfrm>
            <a:off x="8322166" y="3380903"/>
            <a:ext cx="2841202" cy="307777"/>
          </a:xfrm>
          <a:prstGeom prst="rect">
            <a:avLst/>
          </a:prstGeom>
          <a:noFill/>
        </p:spPr>
        <p:txBody>
          <a:bodyPr wrap="square" rtlCol="0">
            <a:spAutoFit/>
          </a:bodyPr>
          <a:lstStyle/>
          <a:p>
            <a:pPr algn="ctr"/>
            <a:r>
              <a:rPr lang="en-US" sz="1400" dirty="0">
                <a:latin typeface="+mj-lt"/>
              </a:rPr>
              <a:t>ID Physician by County</a:t>
            </a:r>
          </a:p>
        </p:txBody>
      </p:sp>
    </p:spTree>
    <p:extLst>
      <p:ext uri="{BB962C8B-B14F-4D97-AF65-F5344CB8AC3E}">
        <p14:creationId xmlns:p14="http://schemas.microsoft.com/office/powerpoint/2010/main" val="369047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5" y="374395"/>
            <a:ext cx="11084538" cy="968221"/>
          </a:xfrm>
        </p:spPr>
        <p:txBody>
          <a:bodyPr anchor="ctr">
            <a:normAutofit/>
          </a:bodyPr>
          <a:lstStyle/>
          <a:p>
            <a:r>
              <a:rPr lang="en-US" sz="2800" dirty="0"/>
              <a:t>Defining Diversity</a:t>
            </a:r>
          </a:p>
        </p:txBody>
      </p:sp>
      <p:sp>
        <p:nvSpPr>
          <p:cNvPr id="3" name="Content Placeholder 2"/>
          <p:cNvSpPr>
            <a:spLocks noGrp="1"/>
          </p:cNvSpPr>
          <p:nvPr>
            <p:ph idx="1"/>
          </p:nvPr>
        </p:nvSpPr>
        <p:spPr>
          <a:xfrm>
            <a:off x="580183" y="1561268"/>
            <a:ext cx="8229600" cy="4525963"/>
          </a:xfrm>
        </p:spPr>
        <p:txBody>
          <a:bodyPr>
            <a:normAutofit/>
          </a:bodyPr>
          <a:lstStyle/>
          <a:p>
            <a:endParaRPr lang="en-US" sz="1800" dirty="0"/>
          </a:p>
          <a:p>
            <a:r>
              <a:rPr lang="en-US" sz="1800" dirty="0"/>
              <a:t>Ideally the HIV workforce would mirror the diversity of the populations disproportionately affected by HIV </a:t>
            </a:r>
          </a:p>
          <a:p>
            <a:endParaRPr lang="en-US" sz="1800" dirty="0"/>
          </a:p>
          <a:p>
            <a:r>
              <a:rPr lang="en-US" sz="1800" dirty="0"/>
              <a:t>Diversity with include not just race and ethnicity but also gender orientation. </a:t>
            </a:r>
          </a:p>
          <a:p>
            <a:endParaRPr lang="en-US" sz="1800" dirty="0"/>
          </a:p>
          <a:p>
            <a:r>
              <a:rPr lang="en-US" sz="1800" dirty="0"/>
              <a:t>Disparities in HIV prevention and clinical research should also be a consideration.</a:t>
            </a:r>
          </a:p>
          <a:p>
            <a:endParaRPr lang="en-US" sz="1800" dirty="0"/>
          </a:p>
          <a:p>
            <a:pPr lvl="1"/>
            <a:r>
              <a:rPr lang="en-US" sz="1258" dirty="0"/>
              <a:t>According to the Centers for Disease Control and Prevention (CDC), in 2016, white Americans made up 26% of those who are considered at-risk for contracting HIV, yet they made up over 68 percent of those who received </a:t>
            </a:r>
            <a:r>
              <a:rPr lang="en-US" sz="1258" dirty="0" err="1"/>
              <a:t>PrEP</a:t>
            </a:r>
            <a:r>
              <a:rPr lang="en-US" sz="1258" dirty="0"/>
              <a:t> prescriptions that year.</a:t>
            </a:r>
          </a:p>
          <a:p>
            <a:pPr lvl="1"/>
            <a:endParaRPr lang="en-US" sz="1258" dirty="0"/>
          </a:p>
          <a:p>
            <a:pPr lvl="1"/>
            <a:r>
              <a:rPr lang="en-US" sz="1258" dirty="0"/>
              <a:t>Black Americans accounted for 43% of high-risk individuals but made up only 11% of </a:t>
            </a:r>
            <a:r>
              <a:rPr lang="en-US" sz="1258" dirty="0" err="1"/>
              <a:t>PrEP</a:t>
            </a:r>
            <a:r>
              <a:rPr lang="en-US" sz="1258" dirty="0"/>
              <a:t> users. </a:t>
            </a:r>
          </a:p>
          <a:p>
            <a:endParaRPr lang="en-US" sz="1800" dirty="0"/>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8</a:t>
            </a:fld>
            <a:endParaRPr lang="en-US" dirty="0">
              <a:solidFill>
                <a:srgbClr val="000000">
                  <a:tint val="75000"/>
                </a:srgbClr>
              </a:solidFill>
            </a:endParaRPr>
          </a:p>
        </p:txBody>
      </p:sp>
    </p:spTree>
    <p:extLst>
      <p:ext uri="{BB962C8B-B14F-4D97-AF65-F5344CB8AC3E}">
        <p14:creationId xmlns:p14="http://schemas.microsoft.com/office/powerpoint/2010/main" val="314809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5" y="312784"/>
            <a:ext cx="11084538" cy="968221"/>
          </a:xfrm>
        </p:spPr>
        <p:txBody>
          <a:bodyPr>
            <a:normAutofit/>
          </a:bodyPr>
          <a:lstStyle/>
          <a:p>
            <a:r>
              <a:rPr lang="en-US" sz="2800" dirty="0"/>
              <a:t>Unconscious Bias in Medical Care Delivery</a:t>
            </a:r>
          </a:p>
        </p:txBody>
      </p:sp>
      <p:sp>
        <p:nvSpPr>
          <p:cNvPr id="3" name="Content Placeholder 2"/>
          <p:cNvSpPr>
            <a:spLocks noGrp="1"/>
          </p:cNvSpPr>
          <p:nvPr>
            <p:ph idx="1"/>
          </p:nvPr>
        </p:nvSpPr>
        <p:spPr>
          <a:xfrm>
            <a:off x="278296" y="1385231"/>
            <a:ext cx="10002478" cy="4525963"/>
          </a:xfrm>
        </p:spPr>
        <p:txBody>
          <a:bodyPr>
            <a:normAutofit/>
          </a:bodyPr>
          <a:lstStyle/>
          <a:p>
            <a:pPr marL="342900" indent="-342900">
              <a:buFont typeface="Arial" panose="020B0604020202020204" pitchFamily="34" charset="0"/>
              <a:buChar char="•"/>
            </a:pPr>
            <a:r>
              <a:rPr lang="en-US" sz="2400" dirty="0" err="1"/>
              <a:t>Microagressions</a:t>
            </a:r>
            <a:r>
              <a:rPr lang="en-US" sz="2200" dirty="0"/>
              <a:t> </a:t>
            </a:r>
          </a:p>
          <a:p>
            <a:pPr marL="1045704" lvl="1" indent="-342900">
              <a:buFont typeface="Arial" panose="020B0604020202020204" pitchFamily="34" charset="0"/>
              <a:buChar char="•"/>
            </a:pPr>
            <a:r>
              <a:rPr lang="en-US" sz="1900" dirty="0"/>
              <a:t>barely perceptible everyday insults or snubs</a:t>
            </a:r>
          </a:p>
          <a:p>
            <a:pPr marL="1045704" lvl="1" indent="-342900">
              <a:buFont typeface="Arial" panose="020B0604020202020204" pitchFamily="34" charset="0"/>
              <a:buChar char="•"/>
            </a:pPr>
            <a:r>
              <a:rPr lang="en-US" sz="1900" dirty="0"/>
              <a:t>difficult to define but convey a negative message to a person because of their affiliation with a marginalized group</a:t>
            </a:r>
          </a:p>
          <a:p>
            <a:pPr marL="1045704" lvl="1" indent="-342900">
              <a:buFont typeface="Arial" panose="020B0604020202020204" pitchFamily="34" charset="0"/>
              <a:buChar char="•"/>
            </a:pPr>
            <a:r>
              <a:rPr lang="en-US" sz="1900" dirty="0"/>
              <a:t>can be unintentional and rooted in unconscious bias</a:t>
            </a:r>
          </a:p>
          <a:p>
            <a:pPr marL="1045704" lvl="1" indent="-342900">
              <a:buFont typeface="Arial" panose="020B0604020202020204" pitchFamily="34" charset="0"/>
              <a:buChar char="•"/>
            </a:pPr>
            <a:r>
              <a:rPr lang="en-US" sz="1900" dirty="0"/>
              <a:t>often delivered during one-on-one interactions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400" dirty="0"/>
              <a:t>Interplay of </a:t>
            </a:r>
            <a:r>
              <a:rPr lang="en-US" sz="2400" dirty="0" err="1"/>
              <a:t>microagressions</a:t>
            </a:r>
            <a:r>
              <a:rPr lang="en-US" sz="2400" dirty="0"/>
              <a:t> and patient interactions</a:t>
            </a:r>
          </a:p>
          <a:p>
            <a:pPr marL="1045704" lvl="1" indent="-342900">
              <a:buFont typeface="Arial" panose="020B0604020202020204" pitchFamily="34" charset="0"/>
              <a:buChar char="•"/>
            </a:pPr>
            <a:r>
              <a:rPr lang="en-US" sz="1900" dirty="0"/>
              <a:t>Medical education and training</a:t>
            </a:r>
          </a:p>
          <a:p>
            <a:pPr marL="1045704" lvl="1" indent="-342900">
              <a:buFont typeface="Arial" panose="020B0604020202020204" pitchFamily="34" charset="0"/>
              <a:buChar char="•"/>
            </a:pPr>
            <a:r>
              <a:rPr lang="en-US" sz="1900" dirty="0"/>
              <a:t>Patient care and documentation</a:t>
            </a:r>
          </a:p>
        </p:txBody>
      </p:sp>
      <p:sp>
        <p:nvSpPr>
          <p:cNvPr id="6" name="TextBox 5"/>
          <p:cNvSpPr txBox="1"/>
          <p:nvPr/>
        </p:nvSpPr>
        <p:spPr>
          <a:xfrm>
            <a:off x="559047" y="5926252"/>
            <a:ext cx="11542838" cy="246221"/>
          </a:xfrm>
          <a:prstGeom prst="rect">
            <a:avLst/>
          </a:prstGeom>
          <a:noFill/>
        </p:spPr>
        <p:txBody>
          <a:bodyPr wrap="square" rtlCol="0">
            <a:spAutoFit/>
          </a:bodyPr>
          <a:lstStyle/>
          <a:p>
            <a:r>
              <a:rPr lang="en-US" sz="1000" dirty="0" err="1">
                <a:solidFill>
                  <a:schemeClr val="bg1">
                    <a:lumMod val="50000"/>
                  </a:schemeClr>
                </a:solidFill>
                <a:latin typeface="+mj-lt"/>
              </a:rPr>
              <a:t>Togioka</a:t>
            </a:r>
            <a:r>
              <a:rPr lang="en-US" sz="1000" dirty="0">
                <a:solidFill>
                  <a:schemeClr val="bg1">
                    <a:lumMod val="50000"/>
                  </a:schemeClr>
                </a:solidFill>
                <a:latin typeface="+mj-lt"/>
              </a:rPr>
              <a:t> et al. Diversity and Discrimination in Healthcare. </a:t>
            </a:r>
            <a:r>
              <a:rPr lang="en-US" sz="1000" dirty="0" err="1">
                <a:solidFill>
                  <a:schemeClr val="bg1">
                    <a:lumMod val="50000"/>
                  </a:schemeClr>
                </a:solidFill>
                <a:latin typeface="+mj-lt"/>
              </a:rPr>
              <a:t>StatPearls</a:t>
            </a:r>
            <a:r>
              <a:rPr lang="en-US" sz="1000" dirty="0">
                <a:solidFill>
                  <a:schemeClr val="bg1">
                    <a:lumMod val="50000"/>
                  </a:schemeClr>
                </a:solidFill>
                <a:latin typeface="+mj-lt"/>
              </a:rPr>
              <a:t> Publishing; 2023 Jan-. https://www.ncbi.nlm.nih.gov/books/NBK568721/ ; Torres et al. JAMA Surg. 2019 Sep 01;154(9):868-872</a:t>
            </a:r>
          </a:p>
        </p:txBody>
      </p:sp>
    </p:spTree>
    <p:extLst>
      <p:ext uri="{BB962C8B-B14F-4D97-AF65-F5344CB8AC3E}">
        <p14:creationId xmlns:p14="http://schemas.microsoft.com/office/powerpoint/2010/main" val="1746548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F6BC90FA4D0E49B1442915B7848ED6" ma:contentTypeVersion="2" ma:contentTypeDescription="Create a new document." ma:contentTypeScope="" ma:versionID="bac38e9549179d108104f32b9bc06009">
  <xsd:schema xmlns:xsd="http://www.w3.org/2001/XMLSchema" xmlns:xs="http://www.w3.org/2001/XMLSchema" xmlns:p="http://schemas.microsoft.com/office/2006/metadata/properties" xmlns:ns3="dfbb61b6-1057-41e3-8b34-debc04aad834" targetNamespace="http://schemas.microsoft.com/office/2006/metadata/properties" ma:root="true" ma:fieldsID="5c13e11806582b3713c7e64ef11d3b2e" ns3:_="">
    <xsd:import namespace="dfbb61b6-1057-41e3-8b34-debc04aad83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bb61b6-1057-41e3-8b34-debc04aad8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F6490D-34C4-4497-BE4D-A8D1AADB360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fbb61b6-1057-41e3-8b34-debc04aad834"/>
    <ds:schemaRef ds:uri="http://www.w3.org/XML/1998/namespace"/>
    <ds:schemaRef ds:uri="http://purl.org/dc/dcmitype/"/>
  </ds:schemaRefs>
</ds:datastoreItem>
</file>

<file path=customXml/itemProps2.xml><?xml version="1.0" encoding="utf-8"?>
<ds:datastoreItem xmlns:ds="http://schemas.openxmlformats.org/officeDocument/2006/customXml" ds:itemID="{6A8BB5B0-B976-4674-9566-6F053BFCFEC7}">
  <ds:schemaRefs>
    <ds:schemaRef ds:uri="http://schemas.microsoft.com/sharepoint/v3/contenttype/forms"/>
  </ds:schemaRefs>
</ds:datastoreItem>
</file>

<file path=customXml/itemProps3.xml><?xml version="1.0" encoding="utf-8"?>
<ds:datastoreItem xmlns:ds="http://schemas.openxmlformats.org/officeDocument/2006/customXml" ds:itemID="{C4EA356B-99E7-4636-B05C-23F512E9F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bb61b6-1057-41e3-8b34-debc04aad8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SE-AETC-NCRC-Template-16x9</Template>
  <TotalTime>3295</TotalTime>
  <Words>1806</Words>
  <Application>Microsoft Office PowerPoint</Application>
  <PresentationFormat>Custom</PresentationFormat>
  <Paragraphs>203</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ITC Avant Garde Std Bk</vt:lpstr>
      <vt:lpstr>System Font Regular</vt:lpstr>
      <vt:lpstr>Wingdings</vt:lpstr>
      <vt:lpstr>AETC-NCRC-16x9-template</vt:lpstr>
      <vt:lpstr>Diversity in the HIV Workforce: Addressing Challenges, Implementing Solutions</vt:lpstr>
      <vt:lpstr>Learning Objectives </vt:lpstr>
      <vt:lpstr>Disclosures</vt:lpstr>
      <vt:lpstr>Diagnoses of HIV Infection and Population by Race/Ethnicity  2021—United States</vt:lpstr>
      <vt:lpstr>HIV Prevention in Black and Hispanic People</vt:lpstr>
      <vt:lpstr>PrEP Use to Need Ratio</vt:lpstr>
      <vt:lpstr>Lack of Expertise in HIV Hotspots in the US</vt:lpstr>
      <vt:lpstr>Defining Diversity</vt:lpstr>
      <vt:lpstr>Unconscious Bias in Medical Care Delivery</vt:lpstr>
      <vt:lpstr>Provider Relationships and Disparities in Health Care</vt:lpstr>
      <vt:lpstr>Drivers of Poor Recruitment of HIV Specialists</vt:lpstr>
      <vt:lpstr>Financial Burden of Medical Education</vt:lpstr>
      <vt:lpstr>Recruiting and Retaining HIV Trained Providers</vt:lpstr>
      <vt:lpstr>Solutions to expanding the HIV workforce:  Increasing competence, Developing expertise </vt:lpstr>
      <vt:lpstr>PowerPoint Presentation</vt:lpstr>
      <vt:lpstr>Initiatives to Support the HIV Workforce</vt:lpstr>
      <vt:lpstr>PowerPoint Presentation</vt:lpstr>
      <vt:lpstr>Summary</vt:lpstr>
      <vt:lpstr> Thank You</vt:lpstr>
      <vt:lpstr>AETC Program National Centers and HIV 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dc:creator>
  <cp:lastModifiedBy>Judith Collins</cp:lastModifiedBy>
  <cp:revision>18</cp:revision>
  <dcterms:created xsi:type="dcterms:W3CDTF">2021-08-04T17:02:34Z</dcterms:created>
  <dcterms:modified xsi:type="dcterms:W3CDTF">2023-11-08T19:46:44Z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2021-08-04T17:02:34Z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6b7aad6c-6378-4022-a855-2c3f17f41c15</vt:lpwstr>
  </property>
  <property fmtid="{D5CDD505-2E9C-101B-9397-08002B2CF9AE}" pid="8" name="MSIP_Label_792c8cef-6f2b-4af1-b4ac-d815ff795cd6_ContentBits">
    <vt:lpwstr>0</vt:lpwstr>
  </property>
  <property fmtid="{D5CDD505-2E9C-101B-9397-08002B2CF9AE}" pid="9" name="ContentTypeId">
    <vt:lpwstr>0x0101003FF6BC90FA4D0E49B1442915B7848ED6</vt:lpwstr>
  </property>
</Properties>
</file>