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handoutMasterIdLst>
    <p:handoutMasterId r:id="rId67"/>
  </p:handoutMasterIdLst>
  <p:sldIdLst>
    <p:sldId id="284" r:id="rId5"/>
    <p:sldId id="368" r:id="rId6"/>
    <p:sldId id="285" r:id="rId7"/>
    <p:sldId id="341" r:id="rId8"/>
    <p:sldId id="290" r:id="rId9"/>
    <p:sldId id="291" r:id="rId10"/>
    <p:sldId id="293" r:id="rId11"/>
    <p:sldId id="294" r:id="rId12"/>
    <p:sldId id="295" r:id="rId13"/>
    <p:sldId id="296" r:id="rId14"/>
    <p:sldId id="297" r:id="rId15"/>
    <p:sldId id="298" r:id="rId16"/>
    <p:sldId id="299" r:id="rId17"/>
    <p:sldId id="300" r:id="rId18"/>
    <p:sldId id="302" r:id="rId19"/>
    <p:sldId id="303" r:id="rId20"/>
    <p:sldId id="343" r:id="rId21"/>
    <p:sldId id="305" r:id="rId22"/>
    <p:sldId id="306" r:id="rId23"/>
    <p:sldId id="369" r:id="rId24"/>
    <p:sldId id="307" r:id="rId25"/>
    <p:sldId id="308" r:id="rId26"/>
    <p:sldId id="344" r:id="rId27"/>
    <p:sldId id="345" r:id="rId28"/>
    <p:sldId id="311" r:id="rId29"/>
    <p:sldId id="312" r:id="rId30"/>
    <p:sldId id="314" r:id="rId31"/>
    <p:sldId id="315" r:id="rId32"/>
    <p:sldId id="316" r:id="rId33"/>
    <p:sldId id="317" r:id="rId34"/>
    <p:sldId id="346" r:id="rId35"/>
    <p:sldId id="347" r:id="rId36"/>
    <p:sldId id="348" r:id="rId37"/>
    <p:sldId id="349" r:id="rId38"/>
    <p:sldId id="322" r:id="rId39"/>
    <p:sldId id="323" r:id="rId40"/>
    <p:sldId id="325" r:id="rId41"/>
    <p:sldId id="326" r:id="rId42"/>
    <p:sldId id="350" r:id="rId43"/>
    <p:sldId id="370" r:id="rId44"/>
    <p:sldId id="328" r:id="rId45"/>
    <p:sldId id="329" r:id="rId46"/>
    <p:sldId id="330" r:id="rId47"/>
    <p:sldId id="331" r:id="rId48"/>
    <p:sldId id="332" r:id="rId49"/>
    <p:sldId id="351" r:id="rId50"/>
    <p:sldId id="334" r:id="rId51"/>
    <p:sldId id="367" r:id="rId52"/>
    <p:sldId id="335" r:id="rId53"/>
    <p:sldId id="336" r:id="rId54"/>
    <p:sldId id="352" r:id="rId55"/>
    <p:sldId id="337" r:id="rId56"/>
    <p:sldId id="358" r:id="rId57"/>
    <p:sldId id="360" r:id="rId58"/>
    <p:sldId id="362" r:id="rId59"/>
    <p:sldId id="365" r:id="rId60"/>
    <p:sldId id="361" r:id="rId61"/>
    <p:sldId id="363" r:id="rId62"/>
    <p:sldId id="364" r:id="rId63"/>
    <p:sldId id="357" r:id="rId64"/>
    <p:sldId id="279"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8">
          <p15:clr>
            <a:srgbClr val="A4A3A4"/>
          </p15:clr>
        </p15:guide>
        <p15:guide id="2" orient="horz" pos="3138">
          <p15:clr>
            <a:srgbClr val="A4A3A4"/>
          </p15:clr>
        </p15:guide>
        <p15:guide id="3" orient="horz" pos="200">
          <p15:clr>
            <a:srgbClr val="A4A3A4"/>
          </p15:clr>
        </p15:guide>
        <p15:guide id="4" orient="horz" pos="1791">
          <p15:clr>
            <a:srgbClr val="A4A3A4"/>
          </p15:clr>
        </p15:guide>
        <p15:guide id="5" orient="horz" pos="2717">
          <p15:clr>
            <a:srgbClr val="A4A3A4"/>
          </p15:clr>
        </p15:guide>
        <p15:guide id="6" orient="horz" pos="953">
          <p15:clr>
            <a:srgbClr val="A4A3A4"/>
          </p15:clr>
        </p15:guide>
        <p15:guide id="7" orient="horz" pos="487">
          <p15:clr>
            <a:srgbClr val="A4A3A4"/>
          </p15:clr>
        </p15:guide>
        <p15:guide id="8" pos="2847">
          <p15:clr>
            <a:srgbClr val="A4A3A4"/>
          </p15:clr>
        </p15:guide>
        <p15:guide id="9" pos="5213">
          <p15:clr>
            <a:srgbClr val="A4A3A4"/>
          </p15:clr>
        </p15:guide>
        <p15:guide id="10" pos="698">
          <p15:clr>
            <a:srgbClr val="A4A3A4"/>
          </p15:clr>
        </p15:guide>
        <p15:guide id="11" pos="205">
          <p15:clr>
            <a:srgbClr val="A4A3A4"/>
          </p15:clr>
        </p15:guide>
        <p15:guide id="12" pos="3064">
          <p15:clr>
            <a:srgbClr val="A4A3A4"/>
          </p15:clr>
        </p15:guide>
        <p15:guide id="13" pos="29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468B"/>
    <a:srgbClr val="938FC3"/>
    <a:srgbClr val="514689"/>
    <a:srgbClr val="6146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D74B8-D149-744D-B1F1-B748FA4577AA}" v="10" dt="2023-08-08T18:48:34.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56" autoAdjust="0"/>
    <p:restoredTop sz="94699" autoAdjust="0"/>
  </p:normalViewPr>
  <p:slideViewPr>
    <p:cSldViewPr snapToGrid="0" showGuides="1">
      <p:cViewPr varScale="1">
        <p:scale>
          <a:sx n="96" d="100"/>
          <a:sy n="96" d="100"/>
        </p:scale>
        <p:origin x="234" y="78"/>
      </p:cViewPr>
      <p:guideLst>
        <p:guide orient="horz" pos="2968"/>
        <p:guide orient="horz" pos="3138"/>
        <p:guide orient="horz" pos="200"/>
        <p:guide orient="horz" pos="1791"/>
        <p:guide orient="horz" pos="2717"/>
        <p:guide orient="horz" pos="953"/>
        <p:guide orient="horz" pos="487"/>
        <p:guide pos="2847"/>
        <p:guide pos="5213"/>
        <p:guide pos="698"/>
        <p:guide pos="205"/>
        <p:guide pos="3064"/>
        <p:guide pos="2956"/>
      </p:guideLst>
    </p:cSldViewPr>
  </p:slideViewPr>
  <p:outlineViewPr>
    <p:cViewPr>
      <p:scale>
        <a:sx n="33" d="100"/>
        <a:sy n="33" d="100"/>
      </p:scale>
      <p:origin x="0" y="147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FADEE3-4E13-B64C-8438-AC66B67ED533}" type="datetimeFigureOut">
              <a:rPr lang="en-US" smtClean="0"/>
              <a:t>11/8/2023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B3A18-A99A-974E-8D85-D3FA42850270}" type="slidenum">
              <a:rPr lang="en-US" smtClean="0"/>
              <a:t>‹#›</a:t>
            </a:fld>
            <a:endParaRPr lang="en-US"/>
          </a:p>
        </p:txBody>
      </p:sp>
    </p:spTree>
    <p:extLst>
      <p:ext uri="{BB962C8B-B14F-4D97-AF65-F5344CB8AC3E}">
        <p14:creationId xmlns:p14="http://schemas.microsoft.com/office/powerpoint/2010/main" val="19022422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D52D7-6AF4-EB44-8548-79E5519F8B96}" type="datetimeFigureOut">
              <a:rPr lang="en-US" smtClean="0"/>
              <a:t>11/8/2023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5F329-3889-8645-AA6B-3C2BA478A30C}" type="slidenum">
              <a:rPr lang="en-US" smtClean="0"/>
              <a:t>‹#›</a:t>
            </a:fld>
            <a:endParaRPr lang="en-US"/>
          </a:p>
        </p:txBody>
      </p:sp>
    </p:spTree>
    <p:extLst>
      <p:ext uri="{BB962C8B-B14F-4D97-AF65-F5344CB8AC3E}">
        <p14:creationId xmlns:p14="http://schemas.microsoft.com/office/powerpoint/2010/main" val="25337188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01042" y="4415790"/>
            <a:ext cx="5608319" cy="418338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147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4675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457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546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998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376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6961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6879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54</a:t>
            </a:fld>
            <a:endParaRPr lang="en-US"/>
          </a:p>
        </p:txBody>
      </p:sp>
    </p:spTree>
    <p:extLst>
      <p:ext uri="{BB962C8B-B14F-4D97-AF65-F5344CB8AC3E}">
        <p14:creationId xmlns:p14="http://schemas.microsoft.com/office/powerpoint/2010/main" val="503570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55</a:t>
            </a:fld>
            <a:endParaRPr lang="en-US"/>
          </a:p>
        </p:txBody>
      </p:sp>
    </p:spTree>
    <p:extLst>
      <p:ext uri="{BB962C8B-B14F-4D97-AF65-F5344CB8AC3E}">
        <p14:creationId xmlns:p14="http://schemas.microsoft.com/office/powerpoint/2010/main" val="6455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56</a:t>
            </a:fld>
            <a:endParaRPr lang="en-US"/>
          </a:p>
        </p:txBody>
      </p:sp>
    </p:spTree>
    <p:extLst>
      <p:ext uri="{BB962C8B-B14F-4D97-AF65-F5344CB8AC3E}">
        <p14:creationId xmlns:p14="http://schemas.microsoft.com/office/powerpoint/2010/main" val="157306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14</a:t>
            </a:fld>
            <a:endParaRPr lang="en-US"/>
          </a:p>
        </p:txBody>
      </p:sp>
    </p:spTree>
    <p:extLst>
      <p:ext uri="{BB962C8B-B14F-4D97-AF65-F5344CB8AC3E}">
        <p14:creationId xmlns:p14="http://schemas.microsoft.com/office/powerpoint/2010/main" val="1931344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57</a:t>
            </a:fld>
            <a:endParaRPr lang="en-US"/>
          </a:p>
        </p:txBody>
      </p:sp>
    </p:spTree>
    <p:extLst>
      <p:ext uri="{BB962C8B-B14F-4D97-AF65-F5344CB8AC3E}">
        <p14:creationId xmlns:p14="http://schemas.microsoft.com/office/powerpoint/2010/main" val="111449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61</a:t>
            </a:fld>
            <a:endParaRPr lang="en-US"/>
          </a:p>
        </p:txBody>
      </p:sp>
    </p:spTree>
    <p:extLst>
      <p:ext uri="{BB962C8B-B14F-4D97-AF65-F5344CB8AC3E}">
        <p14:creationId xmlns:p14="http://schemas.microsoft.com/office/powerpoint/2010/main" val="361923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723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993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17</a:t>
            </a:fld>
            <a:endParaRPr lang="en-US"/>
          </a:p>
        </p:txBody>
      </p:sp>
    </p:spTree>
    <p:extLst>
      <p:ext uri="{BB962C8B-B14F-4D97-AF65-F5344CB8AC3E}">
        <p14:creationId xmlns:p14="http://schemas.microsoft.com/office/powerpoint/2010/main" val="170771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25</a:t>
            </a:fld>
            <a:endParaRPr lang="en-US"/>
          </a:p>
        </p:txBody>
      </p:sp>
    </p:spTree>
    <p:extLst>
      <p:ext uri="{BB962C8B-B14F-4D97-AF65-F5344CB8AC3E}">
        <p14:creationId xmlns:p14="http://schemas.microsoft.com/office/powerpoint/2010/main" val="139891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937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066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5713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540"/>
            <a:ext cx="9144000" cy="5207000"/>
          </a:xfrm>
          <a:prstGeom prst="rect">
            <a:avLst/>
          </a:prstGeom>
        </p:spPr>
      </p:pic>
      <p:sp>
        <p:nvSpPr>
          <p:cNvPr id="16" name="Rectangle 6">
            <a:extLst>
              <a:ext uri="{FF2B5EF4-FFF2-40B4-BE49-F238E27FC236}">
                <a16:creationId xmlns:a16="http://schemas.microsoft.com/office/drawing/2014/main" id="{9C258857-881C-F741-BD75-CF0110697A93}"/>
              </a:ext>
            </a:extLst>
          </p:cNvPr>
          <p:cNvSpPr>
            <a:spLocks noChangeAspect="1"/>
          </p:cNvSpPr>
          <p:nvPr userDrawn="1"/>
        </p:nvSpPr>
        <p:spPr>
          <a:xfrm>
            <a:off x="-16041" y="-23933"/>
            <a:ext cx="5324224" cy="5212080"/>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gradFill>
            <a:gsLst>
              <a:gs pos="0">
                <a:srgbClr val="514689">
                  <a:alpha val="40000"/>
                </a:srgbClr>
              </a:gs>
              <a:gs pos="100000">
                <a:srgbClr val="514689">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pic>
        <p:nvPicPr>
          <p:cNvPr id="17" name="Picture 16">
            <a:extLst>
              <a:ext uri="{FF2B5EF4-FFF2-40B4-BE49-F238E27FC236}">
                <a16:creationId xmlns:a16="http://schemas.microsoft.com/office/drawing/2014/main" id="{5FE70969-F5E0-834D-9356-72EF0A7C42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289" y="699675"/>
            <a:ext cx="2554371" cy="359842"/>
          </a:xfrm>
          <a:prstGeom prst="rect">
            <a:avLst/>
          </a:prstGeom>
        </p:spPr>
      </p:pic>
      <p:sp>
        <p:nvSpPr>
          <p:cNvPr id="18" name="Title 1">
            <a:extLst>
              <a:ext uri="{FF2B5EF4-FFF2-40B4-BE49-F238E27FC236}">
                <a16:creationId xmlns:a16="http://schemas.microsoft.com/office/drawing/2014/main" id="{6A20462D-E288-D444-88CB-B00BE8C860DF}"/>
              </a:ext>
            </a:extLst>
          </p:cNvPr>
          <p:cNvSpPr>
            <a:spLocks noGrp="1"/>
          </p:cNvSpPr>
          <p:nvPr>
            <p:ph type="ctrTitle" hasCustomPrompt="1"/>
          </p:nvPr>
        </p:nvSpPr>
        <p:spPr bwMode="gray">
          <a:xfrm>
            <a:off x="477042" y="1700462"/>
            <a:ext cx="3501400" cy="1370041"/>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9" name="Subtitle 2">
            <a:extLst>
              <a:ext uri="{FF2B5EF4-FFF2-40B4-BE49-F238E27FC236}">
                <a16:creationId xmlns:a16="http://schemas.microsoft.com/office/drawing/2014/main" id="{AD9E5672-6548-FF41-920C-2ECAFF39AD2E}"/>
              </a:ext>
            </a:extLst>
          </p:cNvPr>
          <p:cNvSpPr>
            <a:spLocks noGrp="1"/>
          </p:cNvSpPr>
          <p:nvPr>
            <p:ph type="subTitle" idx="1" hasCustomPrompt="1"/>
          </p:nvPr>
        </p:nvSpPr>
        <p:spPr bwMode="gray">
          <a:xfrm>
            <a:off x="477042" y="3125587"/>
            <a:ext cx="3501400" cy="1703086"/>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26617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931380" y="1526709"/>
            <a:ext cx="7347440" cy="29765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098556"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5" name="Date Placeholder 11"/>
          <p:cNvSpPr>
            <a:spLocks noGrp="1"/>
          </p:cNvSpPr>
          <p:nvPr>
            <p:ph type="dt" sz="half" idx="14"/>
          </p:nvPr>
        </p:nvSpPr>
        <p:spPr>
          <a:xfrm>
            <a:off x="2350008" y="4827469"/>
            <a:ext cx="850392" cy="168275"/>
          </a:xfrm>
          <a:prstGeom prst="rect">
            <a:avLst/>
          </a:prstGeom>
        </p:spPr>
        <p:txBody>
          <a:bodyPr/>
          <a:lstStyle/>
          <a:p>
            <a:fld id="{4221F580-C0C7-FE4A-BB06-8E6F259722CB}" type="datetime1">
              <a:rPr lang="en-US" smtClean="0"/>
              <a:t>11/8/2023</a:t>
            </a:fld>
            <a:endParaRPr lang="en-US" dirty="0"/>
          </a:p>
        </p:txBody>
      </p:sp>
      <p:sp>
        <p:nvSpPr>
          <p:cNvPr id="16" name="Footer Placeholder 12"/>
          <p:cNvSpPr>
            <a:spLocks noGrp="1"/>
          </p:cNvSpPr>
          <p:nvPr>
            <p:ph type="ftr" sz="quarter" idx="15"/>
          </p:nvPr>
        </p:nvSpPr>
        <p:spPr>
          <a:xfrm>
            <a:off x="3121994" y="4780683"/>
            <a:ext cx="5181600" cy="231266"/>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57651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2695696" y="4827469"/>
            <a:ext cx="850392" cy="168275"/>
          </a:xfrm>
          <a:prstGeom prst="rect">
            <a:avLst/>
          </a:prstGeom>
        </p:spPr>
        <p:txBody>
          <a:bodyPr/>
          <a:lstStyle/>
          <a:p>
            <a:fld id="{6E460D88-FDEE-654D-9AC4-EB2542DECCF3}" type="datetime1">
              <a:rPr lang="en-US" smtClean="0"/>
              <a:t>11/8/2023</a:t>
            </a:fld>
            <a:endParaRPr lang="en-US" dirty="0"/>
          </a:p>
        </p:txBody>
      </p:sp>
      <p:sp>
        <p:nvSpPr>
          <p:cNvPr id="7"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412" y="4746370"/>
            <a:ext cx="1788381" cy="339597"/>
          </a:xfrm>
          <a:prstGeom prst="rect">
            <a:avLst/>
          </a:prstGeom>
        </p:spPr>
      </p:pic>
    </p:spTree>
    <p:extLst>
      <p:ext uri="{BB962C8B-B14F-4D97-AF65-F5344CB8AC3E}">
        <p14:creationId xmlns:p14="http://schemas.microsoft.com/office/powerpoint/2010/main" val="49371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gradFill flip="none" rotWithShape="1">
          <a:gsLst>
            <a:gs pos="0">
              <a:srgbClr val="514689"/>
            </a:gs>
            <a:gs pos="100000">
              <a:srgbClr val="938FC3"/>
            </a:gs>
          </a:gsLst>
          <a:lin ang="14520000" scaled="0"/>
          <a:tileRect/>
        </a:gra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9A753D93-13D8-3E4B-89CA-A3171CFF8797}"/>
              </a:ext>
            </a:extLst>
          </p:cNvPr>
          <p:cNvSpPr>
            <a:spLocks noChangeAspect="1"/>
          </p:cNvSpPr>
          <p:nvPr userDrawn="1"/>
        </p:nvSpPr>
        <p:spPr>
          <a:xfrm>
            <a:off x="-16041" y="-23933"/>
            <a:ext cx="5324224" cy="5212080"/>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gradFill>
            <a:gsLst>
              <a:gs pos="0">
                <a:srgbClr val="514689">
                  <a:alpha val="28000"/>
                </a:srgbClr>
              </a:gs>
              <a:gs pos="100000">
                <a:srgbClr val="51468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9" name="Date Placeholder 6"/>
          <p:cNvSpPr>
            <a:spLocks noGrp="1"/>
          </p:cNvSpPr>
          <p:nvPr>
            <p:ph type="dt" sz="half" idx="10"/>
          </p:nvPr>
        </p:nvSpPr>
        <p:spPr bwMode="gray">
          <a:xfrm>
            <a:off x="6855794" y="4533562"/>
            <a:ext cx="1447800" cy="168275"/>
          </a:xfrm>
          <a:prstGeom prst="rect">
            <a:avLst/>
          </a:prstGeom>
        </p:spPr>
        <p:txBody>
          <a:bodyPr/>
          <a:lstStyle>
            <a:lvl1pPr algn="r">
              <a:defRPr>
                <a:solidFill>
                  <a:schemeClr val="bg1"/>
                </a:solidFill>
              </a:defRPr>
            </a:lvl1pPr>
          </a:lstStyle>
          <a:p>
            <a:fld id="{0A38EC05-E3EA-C649-9CE5-71E503F74839}" type="datetime1">
              <a:rPr lang="bg-BG" smtClean="0">
                <a:solidFill>
                  <a:prstClr val="white"/>
                </a:solidFill>
              </a:rPr>
              <a:pPr/>
              <a:t>8.11.2023 г.</a:t>
            </a:fld>
            <a:endParaRPr lang="bg-BG" dirty="0">
              <a:solidFill>
                <a:prstClr val="white"/>
              </a:solidFill>
            </a:endParaRPr>
          </a:p>
        </p:txBody>
      </p:sp>
      <p:sp>
        <p:nvSpPr>
          <p:cNvPr id="10" name="Footer Placeholder 7"/>
          <p:cNvSpPr>
            <a:spLocks noGrp="1"/>
          </p:cNvSpPr>
          <p:nvPr>
            <p:ph type="ftr" sz="quarter" idx="11"/>
          </p:nvPr>
        </p:nvSpPr>
        <p:spPr bwMode="gray">
          <a:xfrm>
            <a:off x="3121994" y="4789710"/>
            <a:ext cx="5181600" cy="23126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11"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6"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17"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968" y="4767368"/>
            <a:ext cx="1715014" cy="256368"/>
          </a:xfrm>
          <a:prstGeom prst="rect">
            <a:avLst/>
          </a:prstGeom>
        </p:spPr>
      </p:pic>
    </p:spTree>
    <p:extLst>
      <p:ext uri="{BB962C8B-B14F-4D97-AF65-F5344CB8AC3E}">
        <p14:creationId xmlns:p14="http://schemas.microsoft.com/office/powerpoint/2010/main" val="148810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5_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138424"/>
            <a:ext cx="9144000" cy="565467"/>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34" name="Shape 34"/>
          <p:cNvSpPr/>
          <p:nvPr/>
        </p:nvSpPr>
        <p:spPr>
          <a:xfrm>
            <a:off x="0" y="703891"/>
            <a:ext cx="247200" cy="2382214"/>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a:p>
        </p:txBody>
      </p:sp>
      <p:sp>
        <p:nvSpPr>
          <p:cNvPr id="38" name="Shape 38"/>
          <p:cNvSpPr txBox="1">
            <a:spLocks noGrp="1"/>
          </p:cNvSpPr>
          <p:nvPr>
            <p:ph type="title"/>
          </p:nvPr>
        </p:nvSpPr>
        <p:spPr>
          <a:xfrm>
            <a:off x="464696" y="152354"/>
            <a:ext cx="8454451" cy="551537"/>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464696" y="717822"/>
            <a:ext cx="8454452" cy="4125708"/>
          </a:xfrm>
          <a:prstGeom prst="rect">
            <a:avLst/>
          </a:prstGeom>
        </p:spPr>
        <p:txBody>
          <a:bodyPr lIns="91425" tIns="91425" rIns="91425" bIns="91425" anchor="t" anchorCtr="0"/>
          <a:lstStyle>
            <a:lvl1pPr lvl="0">
              <a:spcBef>
                <a:spcPts val="0"/>
              </a:spcBef>
              <a:buSzPct val="100000"/>
              <a:defRPr sz="2800">
                <a:latin typeface="+mj-lt"/>
              </a:defRPr>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dirty="0"/>
          </a:p>
        </p:txBody>
      </p:sp>
      <p:sp>
        <p:nvSpPr>
          <p:cNvPr id="9" name="Shape 12"/>
          <p:cNvSpPr/>
          <p:nvPr userDrawn="1"/>
        </p:nvSpPr>
        <p:spPr>
          <a:xfrm>
            <a:off x="0" y="5025300"/>
            <a:ext cx="9151362"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0" name="TextBox 9"/>
          <p:cNvSpPr txBox="1"/>
          <p:nvPr userDrawn="1"/>
        </p:nvSpPr>
        <p:spPr>
          <a:xfrm>
            <a:off x="247200" y="4753687"/>
            <a:ext cx="1200600" cy="276999"/>
          </a:xfrm>
          <a:prstGeom prst="rect">
            <a:avLst/>
          </a:prstGeom>
          <a:noFill/>
        </p:spPr>
        <p:txBody>
          <a:bodyPr wrap="square" rtlCol="0">
            <a:spAutoFit/>
          </a:bodyPr>
          <a:lstStyle/>
          <a:p>
            <a:pPr defTabSz="914404"/>
            <a:r>
              <a:rPr lang="en-US" sz="12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200">
                <a:solidFill>
                  <a:prstClr val="black"/>
                </a:solidFill>
                <a:latin typeface="Arial" pitchFamily="34" charset="0"/>
                <a:ea typeface="ＭＳ Ｐゴシック" charset="0"/>
                <a:cs typeface="Arial" pitchFamily="34" charset="0"/>
                <a:sym typeface="Helvetica" charset="0"/>
              </a:rPr>
              <a:pPr defTabSz="914404"/>
              <a:t>‹#›</a:t>
            </a:fld>
            <a:r>
              <a:rPr lang="en-US" sz="1200" dirty="0">
                <a:solidFill>
                  <a:prstClr val="black"/>
                </a:solidFill>
                <a:latin typeface="Arial" pitchFamily="34" charset="0"/>
                <a:ea typeface="ＭＳ Ｐゴシック" charset="0"/>
                <a:cs typeface="Arial" pitchFamily="34" charset="0"/>
                <a:sym typeface="Helvetica" charset="0"/>
              </a:rPr>
              <a:t> of 59</a:t>
            </a:r>
          </a:p>
        </p:txBody>
      </p:sp>
    </p:spTree>
    <p:extLst>
      <p:ext uri="{BB962C8B-B14F-4D97-AF65-F5344CB8AC3E}">
        <p14:creationId xmlns:p14="http://schemas.microsoft.com/office/powerpoint/2010/main" val="18866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latin typeface="+mj-lt"/>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latin typeface="+mj-lt"/>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latin typeface="+mj-lt"/>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latin typeface="+mj-lt"/>
            </a:endParaRPr>
          </a:p>
        </p:txBody>
      </p:sp>
      <p:sp>
        <p:nvSpPr>
          <p:cNvPr id="13" name="Shape 13"/>
          <p:cNvSpPr/>
          <p:nvPr/>
        </p:nvSpPr>
        <p:spPr>
          <a:xfrm>
            <a:off x="0" y="4584075"/>
            <a:ext cx="9144000" cy="5594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a:latin typeface="+mj-lt"/>
            </a:endParaRPr>
          </a:p>
        </p:txBody>
      </p:sp>
      <p:sp>
        <p:nvSpPr>
          <p:cNvPr id="8" name="Shape 98"/>
          <p:cNvSpPr txBox="1">
            <a:spLocks noGrp="1"/>
          </p:cNvSpPr>
          <p:nvPr>
            <p:ph type="ctrTitle"/>
          </p:nvPr>
        </p:nvSpPr>
        <p:spPr>
          <a:xfrm>
            <a:off x="224853" y="1042452"/>
            <a:ext cx="8716780" cy="1159799"/>
          </a:xfrm>
          <a:prstGeom prst="rect">
            <a:avLst/>
          </a:prstGeom>
        </p:spPr>
        <p:txBody>
          <a:bodyPr lIns="91425" tIns="91425" rIns="91425" bIns="91425" anchor="b" anchorCtr="0">
            <a:noAutofit/>
          </a:body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24853" y="2429659"/>
            <a:ext cx="8716780" cy="17526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2800" cap="none" dirty="0">
              <a:solidFill>
                <a:schemeClr val="bg1"/>
              </a:soli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7438" y="4659879"/>
            <a:ext cx="1869933" cy="429409"/>
          </a:xfrm>
          <a:prstGeom prst="rect">
            <a:avLst/>
          </a:prstGeom>
        </p:spPr>
      </p:pic>
      <p:sp>
        <p:nvSpPr>
          <p:cNvPr id="16" name="Subtitle 8"/>
          <p:cNvSpPr>
            <a:spLocks noGrp="1"/>
          </p:cNvSpPr>
          <p:nvPr>
            <p:ph type="subTitle" idx="1"/>
          </p:nvPr>
        </p:nvSpPr>
        <p:spPr bwMode="gray">
          <a:xfrm>
            <a:off x="224853" y="2323418"/>
            <a:ext cx="8716780" cy="1752600"/>
          </a:xfrm>
        </p:spPr>
        <p:txBody>
          <a:bodyPr>
            <a:normAutofit/>
          </a:bodyPr>
          <a:lstStyle>
            <a:lvl1pPr marL="0" indent="0" algn="ctr">
              <a:spcBef>
                <a:spcPts val="0"/>
              </a:spcBef>
              <a:buNone/>
              <a:defRPr sz="3000" b="1" cap="none" spc="0" baseline="0">
                <a:solidFill>
                  <a:schemeClr val="bg2">
                    <a:lumMod val="20000"/>
                    <a:lumOff val="80000"/>
                  </a:schemeClr>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08607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100604" y="126213"/>
            <a:ext cx="7159932" cy="762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932609" y="1524784"/>
            <a:ext cx="7350339" cy="2978954"/>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2756915" y="4833819"/>
            <a:ext cx="850392" cy="168275"/>
          </a:xfrm>
          <a:prstGeom prst="rect">
            <a:avLst/>
          </a:prstGeom>
        </p:spPr>
        <p:txBody>
          <a:bodyPr vert="horz" wrap="none" lIns="0" tIns="0" rIns="0" bIns="0" rtlCol="0" anchor="b"/>
          <a:lstStyle>
            <a:lvl1pPr>
              <a:defRPr lang="en-US" sz="800" smtClean="0"/>
            </a:lvl1pPr>
          </a:lstStyle>
          <a:p>
            <a:fld id="{4DD056AA-046F-1E41-8A7D-BECBA863898E}" type="datetime1">
              <a:rPr lang="en-US" smtClean="0"/>
              <a:t>11/8/2023</a:t>
            </a:fld>
            <a:endParaRPr lang="en-US" dirty="0"/>
          </a:p>
        </p:txBody>
      </p:sp>
      <p:sp>
        <p:nvSpPr>
          <p:cNvPr id="17" name="Footer Placeholder 4"/>
          <p:cNvSpPr>
            <a:spLocks noGrp="1"/>
          </p:cNvSpPr>
          <p:nvPr>
            <p:ph type="ftr" sz="quarter" idx="3"/>
          </p:nvPr>
        </p:nvSpPr>
        <p:spPr>
          <a:xfrm>
            <a:off x="3868430" y="4787033"/>
            <a:ext cx="4435163" cy="231266"/>
          </a:xfrm>
          <a:prstGeom prst="rect">
            <a:avLst/>
          </a:prstGeom>
        </p:spPr>
        <p:txBody>
          <a:bodyPr vert="horz" lIns="0" tIns="0" rIns="0" bIns="0" rtlCol="0" anchor="b"/>
          <a:lstStyle>
            <a:lvl1pPr algn="r">
              <a:defRPr sz="1400">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8305799" y="4787034"/>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0198" y="380325"/>
            <a:ext cx="1572122" cy="549729"/>
          </a:xfrm>
          <a:prstGeom prst="rect">
            <a:avLst/>
          </a:prstGeom>
        </p:spPr>
      </p:pic>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07412" y="4746370"/>
            <a:ext cx="1788381" cy="339597"/>
          </a:xfrm>
          <a:prstGeom prst="rect">
            <a:avLst/>
          </a:prstGeom>
        </p:spPr>
      </p:pic>
    </p:spTree>
    <p:extLst>
      <p:ext uri="{BB962C8B-B14F-4D97-AF65-F5344CB8AC3E}">
        <p14:creationId xmlns:p14="http://schemas.microsoft.com/office/powerpoint/2010/main" val="1382538097"/>
      </p:ext>
    </p:extLst>
  </p:cSld>
  <p:clrMap bg1="lt1" tx1="dk1" bg2="lt2" tx2="dk2" accent1="accent1" accent2="accent2" accent3="accent3" accent4="accent4" accent5="accent5" accent6="accent6" hlink="hlink" folHlink="folHlink"/>
  <p:sldLayoutIdLst>
    <p:sldLayoutId id="2147483676" r:id="rId1"/>
    <p:sldLayoutId id="2147483662" r:id="rId2"/>
    <p:sldLayoutId id="2147483669" r:id="rId3"/>
    <p:sldLayoutId id="2147483671" r:id="rId4"/>
    <p:sldLayoutId id="2147483677" r:id="rId5"/>
    <p:sldLayoutId id="2147483678" r:id="rId6"/>
  </p:sldLayoutIdLst>
  <p:hf hdr="0"/>
  <p:txStyles>
    <p:title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p:titleStyle>
    <p:body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tiff"/><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tiff"/></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7042" y="1490262"/>
            <a:ext cx="3251810" cy="1799203"/>
          </a:xfrm>
        </p:spPr>
        <p:txBody>
          <a:bodyPr/>
          <a:lstStyle/>
          <a:p>
            <a:r>
              <a:rPr lang="en-US" dirty="0"/>
              <a:t>Contemporary Cardiovascular Disease Prevention and Management for People with HIV</a:t>
            </a:r>
          </a:p>
        </p:txBody>
      </p:sp>
      <p:sp>
        <p:nvSpPr>
          <p:cNvPr id="4" name="Subtitle 3"/>
          <p:cNvSpPr>
            <a:spLocks noGrp="1"/>
          </p:cNvSpPr>
          <p:nvPr>
            <p:ph type="subTitle" idx="1"/>
          </p:nvPr>
        </p:nvSpPr>
        <p:spPr>
          <a:xfrm>
            <a:off x="477042" y="2883857"/>
            <a:ext cx="4389248" cy="1703086"/>
          </a:xfrm>
        </p:spPr>
        <p:txBody>
          <a:bodyPr/>
          <a:lstStyle/>
          <a:p>
            <a:endParaRPr lang="en-US" i="1" dirty="0"/>
          </a:p>
          <a:p>
            <a:endParaRPr lang="en-US" i="1" dirty="0"/>
          </a:p>
          <a:p>
            <a:r>
              <a:rPr lang="en-US" sz="1800" dirty="0"/>
              <a:t>Matthew J. Feinstein, MD MSc</a:t>
            </a:r>
          </a:p>
          <a:p>
            <a:r>
              <a:rPr lang="en-US" sz="1800" dirty="0"/>
              <a:t>Associate Professor of Medicine-Cardiology</a:t>
            </a:r>
          </a:p>
          <a:p>
            <a:r>
              <a:rPr lang="en-US" sz="1800" dirty="0"/>
              <a:t>Northwestern Univ. Feinberg S.O.M (NUFSM)</a:t>
            </a:r>
          </a:p>
          <a:p>
            <a:r>
              <a:rPr lang="en-US" sz="1800" dirty="0" err="1"/>
              <a:t>matthewjfeinstein@northwestern.edu</a:t>
            </a:r>
            <a:r>
              <a:rPr lang="en-US" sz="1800" dirty="0"/>
              <a:t> </a:t>
            </a:r>
          </a:p>
          <a:p>
            <a:r>
              <a:rPr lang="en-US" sz="1800" dirty="0"/>
              <a:t> Tw/X: @</a:t>
            </a:r>
            <a:r>
              <a:rPr lang="en-US" sz="1800" dirty="0" err="1"/>
              <a:t>MattFeinsteinMD</a:t>
            </a:r>
            <a:endParaRPr lang="en-US" sz="1800" dirty="0"/>
          </a:p>
          <a:p>
            <a:endParaRPr lang="en-US" sz="1800" dirty="0"/>
          </a:p>
        </p:txBody>
      </p:sp>
    </p:spTree>
    <p:extLst>
      <p:ext uri="{BB962C8B-B14F-4D97-AF65-F5344CB8AC3E}">
        <p14:creationId xmlns:p14="http://schemas.microsoft.com/office/powerpoint/2010/main" val="419782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7" name="Picture 6" descr="Screen Shot 2014-07-08 at 5.51.02 PM.png">
            <a:extLst>
              <a:ext uri="{FF2B5EF4-FFF2-40B4-BE49-F238E27FC236}">
                <a16:creationId xmlns:a16="http://schemas.microsoft.com/office/drawing/2014/main" id="{776E2F3E-DA40-D50C-DA4A-76E4ABCE28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951"/>
          <a:stretch/>
        </p:blipFill>
        <p:spPr>
          <a:xfrm>
            <a:off x="302599" y="2096283"/>
            <a:ext cx="4739663" cy="1946149"/>
          </a:xfrm>
          <a:prstGeom prst="rect">
            <a:avLst/>
          </a:prstGeom>
        </p:spPr>
      </p:pic>
      <p:sp>
        <p:nvSpPr>
          <p:cNvPr id="8" name="TextBox 7">
            <a:extLst>
              <a:ext uri="{FF2B5EF4-FFF2-40B4-BE49-F238E27FC236}">
                <a16:creationId xmlns:a16="http://schemas.microsoft.com/office/drawing/2014/main" id="{649D6481-20E0-2405-1943-1E935D33CEFB}"/>
              </a:ext>
            </a:extLst>
          </p:cNvPr>
          <p:cNvSpPr txBox="1"/>
          <p:nvPr/>
        </p:nvSpPr>
        <p:spPr>
          <a:xfrm>
            <a:off x="464696" y="607203"/>
            <a:ext cx="5896371" cy="338554"/>
          </a:xfrm>
          <a:prstGeom prst="rect">
            <a:avLst/>
          </a:prstGeom>
          <a:noFill/>
        </p:spPr>
        <p:txBody>
          <a:bodyPr wrap="square">
            <a:spAutoFit/>
          </a:bodyPr>
          <a:lstStyle/>
          <a:p>
            <a:r>
              <a:rPr lang="en-US" sz="1600" i="1" dirty="0">
                <a:solidFill>
                  <a:schemeClr val="accent1"/>
                </a:solidFill>
              </a:rPr>
              <a:t>Epidemiology: 1.5-2x HIV-associated MI (heart attack) risk</a:t>
            </a:r>
          </a:p>
        </p:txBody>
      </p:sp>
      <p:sp>
        <p:nvSpPr>
          <p:cNvPr id="11" name="TextBox 10">
            <a:extLst>
              <a:ext uri="{FF2B5EF4-FFF2-40B4-BE49-F238E27FC236}">
                <a16:creationId xmlns:a16="http://schemas.microsoft.com/office/drawing/2014/main" id="{9D12D170-5E01-63BD-A161-50BC964351A1}"/>
              </a:ext>
            </a:extLst>
          </p:cNvPr>
          <p:cNvSpPr txBox="1"/>
          <p:nvPr/>
        </p:nvSpPr>
        <p:spPr>
          <a:xfrm>
            <a:off x="404734" y="1388397"/>
            <a:ext cx="4271431" cy="707886"/>
          </a:xfrm>
          <a:prstGeom prst="rect">
            <a:avLst/>
          </a:prstGeom>
          <a:noFill/>
        </p:spPr>
        <p:txBody>
          <a:bodyPr wrap="square">
            <a:spAutoFit/>
          </a:bodyPr>
          <a:lstStyle/>
          <a:p>
            <a:pPr algn="ctr"/>
            <a:r>
              <a:rPr lang="en-US" sz="2000" dirty="0">
                <a:solidFill>
                  <a:schemeClr val="tx2"/>
                </a:solidFill>
              </a:rPr>
              <a:t>Increased MI risk across age ranges</a:t>
            </a:r>
          </a:p>
          <a:p>
            <a:pPr algn="ctr"/>
            <a:r>
              <a:rPr lang="en-US" sz="2000" dirty="0">
                <a:solidFill>
                  <a:schemeClr val="tx2"/>
                </a:solidFill>
              </a:rPr>
              <a:t>(early/pre-ART: Partners)</a:t>
            </a:r>
          </a:p>
        </p:txBody>
      </p:sp>
      <p:sp>
        <p:nvSpPr>
          <p:cNvPr id="12" name="TextBox 11">
            <a:extLst>
              <a:ext uri="{FF2B5EF4-FFF2-40B4-BE49-F238E27FC236}">
                <a16:creationId xmlns:a16="http://schemas.microsoft.com/office/drawing/2014/main" id="{579B9728-2B0F-A8FE-324B-F4B0E1B32B57}"/>
              </a:ext>
            </a:extLst>
          </p:cNvPr>
          <p:cNvSpPr txBox="1"/>
          <p:nvPr/>
        </p:nvSpPr>
        <p:spPr>
          <a:xfrm>
            <a:off x="464696" y="4071361"/>
            <a:ext cx="2887422" cy="415498"/>
          </a:xfrm>
          <a:prstGeom prst="rect">
            <a:avLst/>
          </a:prstGeom>
          <a:noFill/>
        </p:spPr>
        <p:txBody>
          <a:bodyPr wrap="square" rtlCol="0">
            <a:spAutoFit/>
          </a:bodyPr>
          <a:lstStyle/>
          <a:p>
            <a:pPr lvl="0"/>
            <a:r>
              <a:rPr lang="en-US" sz="1050" dirty="0">
                <a:solidFill>
                  <a:schemeClr val="tx2"/>
                </a:solidFill>
              </a:rPr>
              <a:t>adapted from </a:t>
            </a:r>
            <a:r>
              <a:rPr lang="en-US" sz="1050" dirty="0" err="1">
                <a:solidFill>
                  <a:schemeClr val="tx2"/>
                </a:solidFill>
              </a:rPr>
              <a:t>Triant</a:t>
            </a:r>
            <a:r>
              <a:rPr lang="en-US" sz="1050" dirty="0">
                <a:solidFill>
                  <a:schemeClr val="tx2"/>
                </a:solidFill>
              </a:rPr>
              <a:t> V., et al. J Clin Endocrinol </a:t>
            </a:r>
            <a:r>
              <a:rPr lang="en-US" sz="1050" dirty="0" err="1">
                <a:solidFill>
                  <a:schemeClr val="tx2"/>
                </a:solidFill>
              </a:rPr>
              <a:t>Metab</a:t>
            </a:r>
            <a:r>
              <a:rPr lang="en-US" sz="1050" dirty="0">
                <a:solidFill>
                  <a:schemeClr val="tx2"/>
                </a:solidFill>
              </a:rPr>
              <a:t> 2007;92(7): 2506-12. </a:t>
            </a:r>
          </a:p>
        </p:txBody>
      </p:sp>
      <p:sp>
        <p:nvSpPr>
          <p:cNvPr id="13" name="TextBox 12">
            <a:extLst>
              <a:ext uri="{FF2B5EF4-FFF2-40B4-BE49-F238E27FC236}">
                <a16:creationId xmlns:a16="http://schemas.microsoft.com/office/drawing/2014/main" id="{E5DA72E6-9041-0BD4-A7E2-70CE21F56067}"/>
              </a:ext>
            </a:extLst>
          </p:cNvPr>
          <p:cNvSpPr txBox="1"/>
          <p:nvPr/>
        </p:nvSpPr>
        <p:spPr>
          <a:xfrm>
            <a:off x="5329003" y="1450863"/>
            <a:ext cx="3250464" cy="707886"/>
          </a:xfrm>
          <a:prstGeom prst="rect">
            <a:avLst/>
          </a:prstGeom>
          <a:noFill/>
        </p:spPr>
        <p:txBody>
          <a:bodyPr wrap="square">
            <a:spAutoFit/>
          </a:bodyPr>
          <a:lstStyle/>
          <a:p>
            <a:pPr algn="ctr"/>
            <a:r>
              <a:rPr lang="en-US" sz="2000" dirty="0">
                <a:solidFill>
                  <a:schemeClr val="bg2"/>
                </a:solidFill>
              </a:rPr>
              <a:t>VACS: Increased MI Risk Across Risk Factor Strata </a:t>
            </a:r>
          </a:p>
        </p:txBody>
      </p:sp>
      <p:pic>
        <p:nvPicPr>
          <p:cNvPr id="14" name="Picture 13">
            <a:extLst>
              <a:ext uri="{FF2B5EF4-FFF2-40B4-BE49-F238E27FC236}">
                <a16:creationId xmlns:a16="http://schemas.microsoft.com/office/drawing/2014/main" id="{43D25317-B28C-17C3-F1EB-54157C770CB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 t="14679" r="20722" b="16393"/>
          <a:stretch/>
        </p:blipFill>
        <p:spPr>
          <a:xfrm>
            <a:off x="5205575" y="2158749"/>
            <a:ext cx="3635826" cy="2284549"/>
          </a:xfrm>
          <a:prstGeom prst="rect">
            <a:avLst/>
          </a:prstGeom>
        </p:spPr>
      </p:pic>
      <p:pic>
        <p:nvPicPr>
          <p:cNvPr id="15" name="Picture 14">
            <a:extLst>
              <a:ext uri="{FF2B5EF4-FFF2-40B4-BE49-F238E27FC236}">
                <a16:creationId xmlns:a16="http://schemas.microsoft.com/office/drawing/2014/main" id="{CE123135-68E2-83A1-BFEB-4E2AE73F969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85267" t="34426" r="5652" b="52588"/>
          <a:stretch/>
        </p:blipFill>
        <p:spPr>
          <a:xfrm>
            <a:off x="5744318" y="2171307"/>
            <a:ext cx="684994" cy="707887"/>
          </a:xfrm>
          <a:prstGeom prst="rect">
            <a:avLst/>
          </a:prstGeom>
        </p:spPr>
      </p:pic>
    </p:spTree>
    <p:extLst>
      <p:ext uri="{BB962C8B-B14F-4D97-AF65-F5344CB8AC3E}">
        <p14:creationId xmlns:p14="http://schemas.microsoft.com/office/powerpoint/2010/main" val="1051411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7" name="Picture 6" descr="Screen Shot 2014-07-08 at 5.51.02 PM.png">
            <a:extLst>
              <a:ext uri="{FF2B5EF4-FFF2-40B4-BE49-F238E27FC236}">
                <a16:creationId xmlns:a16="http://schemas.microsoft.com/office/drawing/2014/main" id="{776E2F3E-DA40-D50C-DA4A-76E4ABCE2834}"/>
              </a:ext>
            </a:extLst>
          </p:cNvPr>
          <p:cNvPicPr>
            <a:picLocks noChangeAspect="1"/>
          </p:cNvPicPr>
          <p:nvPr/>
        </p:nvPicPr>
        <p:blipFill rotWithShape="1">
          <a:blip r:embed="rId2" cstate="print">
            <a:alphaModFix amt="10000"/>
            <a:extLst>
              <a:ext uri="{28A0092B-C50C-407E-A947-70E740481C1C}">
                <a14:useLocalDpi xmlns:a14="http://schemas.microsoft.com/office/drawing/2010/main" val="0"/>
              </a:ext>
            </a:extLst>
          </a:blip>
          <a:srcRect b="24951"/>
          <a:stretch/>
        </p:blipFill>
        <p:spPr>
          <a:xfrm>
            <a:off x="302599" y="2096283"/>
            <a:ext cx="4739663" cy="1946149"/>
          </a:xfrm>
          <a:prstGeom prst="rect">
            <a:avLst/>
          </a:prstGeom>
        </p:spPr>
      </p:pic>
      <p:sp>
        <p:nvSpPr>
          <p:cNvPr id="8" name="TextBox 7">
            <a:extLst>
              <a:ext uri="{FF2B5EF4-FFF2-40B4-BE49-F238E27FC236}">
                <a16:creationId xmlns:a16="http://schemas.microsoft.com/office/drawing/2014/main" id="{649D6481-20E0-2405-1943-1E935D33CEFB}"/>
              </a:ext>
            </a:extLst>
          </p:cNvPr>
          <p:cNvSpPr txBox="1"/>
          <p:nvPr/>
        </p:nvSpPr>
        <p:spPr>
          <a:xfrm>
            <a:off x="464696" y="650960"/>
            <a:ext cx="5896371" cy="338554"/>
          </a:xfrm>
          <a:prstGeom prst="rect">
            <a:avLst/>
          </a:prstGeom>
          <a:noFill/>
        </p:spPr>
        <p:txBody>
          <a:bodyPr wrap="square">
            <a:spAutoFit/>
          </a:bodyPr>
          <a:lstStyle/>
          <a:p>
            <a:r>
              <a:rPr lang="en-US" sz="1600" i="1" dirty="0">
                <a:solidFill>
                  <a:schemeClr val="accent1"/>
                </a:solidFill>
              </a:rPr>
              <a:t>Epidemiology: 1.5-2x HIV-associated MI (heart attack) risk</a:t>
            </a:r>
          </a:p>
        </p:txBody>
      </p:sp>
      <p:sp>
        <p:nvSpPr>
          <p:cNvPr id="11" name="TextBox 10">
            <a:extLst>
              <a:ext uri="{FF2B5EF4-FFF2-40B4-BE49-F238E27FC236}">
                <a16:creationId xmlns:a16="http://schemas.microsoft.com/office/drawing/2014/main" id="{9D12D170-5E01-63BD-A161-50BC964351A1}"/>
              </a:ext>
            </a:extLst>
          </p:cNvPr>
          <p:cNvSpPr txBox="1"/>
          <p:nvPr/>
        </p:nvSpPr>
        <p:spPr>
          <a:xfrm>
            <a:off x="404734" y="1388397"/>
            <a:ext cx="4271431" cy="707886"/>
          </a:xfrm>
          <a:prstGeom prst="rect">
            <a:avLst/>
          </a:prstGeom>
          <a:noFill/>
        </p:spPr>
        <p:txBody>
          <a:bodyPr wrap="square">
            <a:spAutoFit/>
          </a:bodyPr>
          <a:lstStyle/>
          <a:p>
            <a:pPr algn="ctr"/>
            <a:r>
              <a:rPr lang="en-US" sz="2000" dirty="0">
                <a:solidFill>
                  <a:schemeClr val="accent4">
                    <a:lumMod val="20000"/>
                    <a:lumOff val="80000"/>
                  </a:schemeClr>
                </a:solidFill>
              </a:rPr>
              <a:t>Increased MI risk across age ranges</a:t>
            </a:r>
          </a:p>
          <a:p>
            <a:pPr algn="ctr"/>
            <a:r>
              <a:rPr lang="en-US" sz="2000" dirty="0">
                <a:solidFill>
                  <a:schemeClr val="accent4">
                    <a:lumMod val="20000"/>
                    <a:lumOff val="80000"/>
                  </a:schemeClr>
                </a:solidFill>
              </a:rPr>
              <a:t>(early/pre-ART: Partners)</a:t>
            </a:r>
          </a:p>
        </p:txBody>
      </p:sp>
      <p:sp>
        <p:nvSpPr>
          <p:cNvPr id="12" name="TextBox 11">
            <a:extLst>
              <a:ext uri="{FF2B5EF4-FFF2-40B4-BE49-F238E27FC236}">
                <a16:creationId xmlns:a16="http://schemas.microsoft.com/office/drawing/2014/main" id="{579B9728-2B0F-A8FE-324B-F4B0E1B32B57}"/>
              </a:ext>
            </a:extLst>
          </p:cNvPr>
          <p:cNvSpPr txBox="1"/>
          <p:nvPr/>
        </p:nvSpPr>
        <p:spPr>
          <a:xfrm>
            <a:off x="464696" y="4071361"/>
            <a:ext cx="2887422" cy="415498"/>
          </a:xfrm>
          <a:prstGeom prst="rect">
            <a:avLst/>
          </a:prstGeom>
          <a:noFill/>
        </p:spPr>
        <p:txBody>
          <a:bodyPr wrap="square" rtlCol="0">
            <a:spAutoFit/>
          </a:bodyPr>
          <a:lstStyle/>
          <a:p>
            <a:pPr lvl="0"/>
            <a:r>
              <a:rPr lang="en-US" sz="1050" dirty="0">
                <a:solidFill>
                  <a:schemeClr val="accent4">
                    <a:lumMod val="20000"/>
                    <a:lumOff val="80000"/>
                  </a:schemeClr>
                </a:solidFill>
              </a:rPr>
              <a:t>adapted from </a:t>
            </a:r>
            <a:r>
              <a:rPr lang="en-US" sz="1050" dirty="0" err="1">
                <a:solidFill>
                  <a:schemeClr val="accent4">
                    <a:lumMod val="20000"/>
                    <a:lumOff val="80000"/>
                  </a:schemeClr>
                </a:solidFill>
              </a:rPr>
              <a:t>Triant</a:t>
            </a:r>
            <a:r>
              <a:rPr lang="en-US" sz="1050" dirty="0">
                <a:solidFill>
                  <a:schemeClr val="accent4">
                    <a:lumMod val="20000"/>
                    <a:lumOff val="80000"/>
                  </a:schemeClr>
                </a:solidFill>
              </a:rPr>
              <a:t> V., et al. J Clin Endocrinol </a:t>
            </a:r>
            <a:r>
              <a:rPr lang="en-US" sz="1050" dirty="0" err="1">
                <a:solidFill>
                  <a:schemeClr val="accent4">
                    <a:lumMod val="20000"/>
                    <a:lumOff val="80000"/>
                  </a:schemeClr>
                </a:solidFill>
              </a:rPr>
              <a:t>Metab</a:t>
            </a:r>
            <a:r>
              <a:rPr lang="en-US" sz="1050" dirty="0">
                <a:solidFill>
                  <a:schemeClr val="accent4">
                    <a:lumMod val="20000"/>
                    <a:lumOff val="80000"/>
                  </a:schemeClr>
                </a:solidFill>
              </a:rPr>
              <a:t> 2007;92(7): 2506-12. </a:t>
            </a:r>
          </a:p>
        </p:txBody>
      </p:sp>
      <p:sp>
        <p:nvSpPr>
          <p:cNvPr id="13" name="TextBox 12">
            <a:extLst>
              <a:ext uri="{FF2B5EF4-FFF2-40B4-BE49-F238E27FC236}">
                <a16:creationId xmlns:a16="http://schemas.microsoft.com/office/drawing/2014/main" id="{E5DA72E6-9041-0BD4-A7E2-70CE21F56067}"/>
              </a:ext>
            </a:extLst>
          </p:cNvPr>
          <p:cNvSpPr txBox="1"/>
          <p:nvPr/>
        </p:nvSpPr>
        <p:spPr>
          <a:xfrm>
            <a:off x="5023401" y="1388397"/>
            <a:ext cx="4000173" cy="707886"/>
          </a:xfrm>
          <a:prstGeom prst="rect">
            <a:avLst/>
          </a:prstGeom>
          <a:noFill/>
        </p:spPr>
        <p:txBody>
          <a:bodyPr wrap="square">
            <a:spAutoFit/>
          </a:bodyPr>
          <a:lstStyle/>
          <a:p>
            <a:pPr algn="ctr"/>
            <a:r>
              <a:rPr lang="en-US" sz="2000" dirty="0">
                <a:solidFill>
                  <a:schemeClr val="tx2"/>
                </a:solidFill>
              </a:rPr>
              <a:t>Increased MI Risk Across Risk Factor Strata (2003-2009; VACS)</a:t>
            </a:r>
          </a:p>
        </p:txBody>
      </p:sp>
      <p:pic>
        <p:nvPicPr>
          <p:cNvPr id="14" name="Picture 13">
            <a:extLst>
              <a:ext uri="{FF2B5EF4-FFF2-40B4-BE49-F238E27FC236}">
                <a16:creationId xmlns:a16="http://schemas.microsoft.com/office/drawing/2014/main" id="{43D25317-B28C-17C3-F1EB-54157C770CB3}"/>
              </a:ext>
            </a:extLst>
          </p:cNvPr>
          <p:cNvPicPr>
            <a:picLocks noChangeAspect="1"/>
          </p:cNvPicPr>
          <p:nvPr/>
        </p:nvPicPr>
        <p:blipFill rotWithShape="1">
          <a:blip r:embed="rId3">
            <a:extLst>
              <a:ext uri="{28A0092B-C50C-407E-A947-70E740481C1C}">
                <a14:useLocalDpi xmlns:a14="http://schemas.microsoft.com/office/drawing/2010/main" val="0"/>
              </a:ext>
            </a:extLst>
          </a:blip>
          <a:srcRect l="1" t="14679" r="20722" b="16393"/>
          <a:stretch/>
        </p:blipFill>
        <p:spPr>
          <a:xfrm>
            <a:off x="5205575" y="2158749"/>
            <a:ext cx="3635826" cy="2284549"/>
          </a:xfrm>
          <a:prstGeom prst="rect">
            <a:avLst/>
          </a:prstGeom>
        </p:spPr>
      </p:pic>
      <p:pic>
        <p:nvPicPr>
          <p:cNvPr id="15" name="Picture 14">
            <a:extLst>
              <a:ext uri="{FF2B5EF4-FFF2-40B4-BE49-F238E27FC236}">
                <a16:creationId xmlns:a16="http://schemas.microsoft.com/office/drawing/2014/main" id="{CE123135-68E2-83A1-BFEB-4E2AE73F969E}"/>
              </a:ext>
            </a:extLst>
          </p:cNvPr>
          <p:cNvPicPr>
            <a:picLocks noChangeAspect="1"/>
          </p:cNvPicPr>
          <p:nvPr/>
        </p:nvPicPr>
        <p:blipFill rotWithShape="1">
          <a:blip r:embed="rId3">
            <a:extLst>
              <a:ext uri="{28A0092B-C50C-407E-A947-70E740481C1C}">
                <a14:useLocalDpi xmlns:a14="http://schemas.microsoft.com/office/drawing/2010/main" val="0"/>
              </a:ext>
            </a:extLst>
          </a:blip>
          <a:srcRect l="85267" t="34426" r="5652" b="52588"/>
          <a:stretch/>
        </p:blipFill>
        <p:spPr>
          <a:xfrm>
            <a:off x="5744318" y="2171307"/>
            <a:ext cx="684994" cy="707887"/>
          </a:xfrm>
          <a:prstGeom prst="rect">
            <a:avLst/>
          </a:prstGeom>
        </p:spPr>
      </p:pic>
      <p:sp>
        <p:nvSpPr>
          <p:cNvPr id="16" name="TextBox 15">
            <a:extLst>
              <a:ext uri="{FF2B5EF4-FFF2-40B4-BE49-F238E27FC236}">
                <a16:creationId xmlns:a16="http://schemas.microsoft.com/office/drawing/2014/main" id="{6DEB3586-33A5-D9CD-6BD8-17621D3A70D5}"/>
              </a:ext>
            </a:extLst>
          </p:cNvPr>
          <p:cNvSpPr txBox="1"/>
          <p:nvPr/>
        </p:nvSpPr>
        <p:spPr>
          <a:xfrm>
            <a:off x="5524347" y="4494956"/>
            <a:ext cx="3254126" cy="553998"/>
          </a:xfrm>
          <a:prstGeom prst="rect">
            <a:avLst/>
          </a:prstGeom>
          <a:noFill/>
        </p:spPr>
        <p:txBody>
          <a:bodyPr wrap="square" rtlCol="0">
            <a:spAutoFit/>
          </a:bodyPr>
          <a:lstStyle/>
          <a:p>
            <a:pPr lvl="0"/>
            <a:r>
              <a:rPr lang="en-US" sz="1000" dirty="0">
                <a:solidFill>
                  <a:schemeClr val="bg1">
                    <a:lumMod val="50000"/>
                  </a:schemeClr>
                </a:solidFill>
              </a:rPr>
              <a:t>Freiberg MS, et al. </a:t>
            </a:r>
            <a:r>
              <a:rPr lang="en-US" sz="1000" i="1" dirty="0">
                <a:solidFill>
                  <a:schemeClr val="bg1">
                    <a:lumMod val="50000"/>
                  </a:schemeClr>
                </a:solidFill>
              </a:rPr>
              <a:t>JAMA Intern Med </a:t>
            </a:r>
            <a:r>
              <a:rPr lang="en-US" sz="1000" dirty="0">
                <a:solidFill>
                  <a:schemeClr val="bg1">
                    <a:lumMod val="50000"/>
                  </a:schemeClr>
                </a:solidFill>
              </a:rPr>
              <a:t>2013;173:614-622. </a:t>
            </a:r>
            <a:r>
              <a:rPr lang="en-US" sz="1000" i="1" dirty="0">
                <a:solidFill>
                  <a:schemeClr val="bg1">
                    <a:lumMod val="50000"/>
                  </a:schemeClr>
                </a:solidFill>
              </a:rPr>
              <a:t>Figure Adapted from: </a:t>
            </a:r>
            <a:r>
              <a:rPr lang="en-US" sz="1000" dirty="0" err="1">
                <a:solidFill>
                  <a:schemeClr val="bg1">
                    <a:lumMod val="50000"/>
                  </a:schemeClr>
                </a:solidFill>
              </a:rPr>
              <a:t>Paisible</a:t>
            </a:r>
            <a:r>
              <a:rPr lang="en-US" sz="1000" dirty="0">
                <a:solidFill>
                  <a:schemeClr val="bg1">
                    <a:lumMod val="50000"/>
                  </a:schemeClr>
                </a:solidFill>
              </a:rPr>
              <a:t> AL, et al. </a:t>
            </a:r>
            <a:r>
              <a:rPr lang="en-US" sz="1000" i="1" dirty="0">
                <a:solidFill>
                  <a:schemeClr val="bg1">
                    <a:lumMod val="50000"/>
                  </a:schemeClr>
                </a:solidFill>
              </a:rPr>
              <a:t>J </a:t>
            </a:r>
            <a:r>
              <a:rPr lang="en-US" sz="1000" i="1" dirty="0" err="1">
                <a:solidFill>
                  <a:schemeClr val="bg1">
                    <a:lumMod val="50000"/>
                  </a:schemeClr>
                </a:solidFill>
              </a:rPr>
              <a:t>Acquir</a:t>
            </a:r>
            <a:r>
              <a:rPr lang="en-US" sz="1000" i="1" dirty="0">
                <a:solidFill>
                  <a:schemeClr val="bg1">
                    <a:lumMod val="50000"/>
                  </a:schemeClr>
                </a:solidFill>
              </a:rPr>
              <a:t> Immune </a:t>
            </a:r>
            <a:r>
              <a:rPr lang="en-US" sz="1000" i="1" dirty="0" err="1">
                <a:solidFill>
                  <a:schemeClr val="bg1">
                    <a:lumMod val="50000"/>
                  </a:schemeClr>
                </a:solidFill>
              </a:rPr>
              <a:t>Defic</a:t>
            </a:r>
            <a:r>
              <a:rPr lang="en-US" sz="1000" i="1" dirty="0">
                <a:solidFill>
                  <a:schemeClr val="bg1">
                    <a:lumMod val="50000"/>
                  </a:schemeClr>
                </a:solidFill>
              </a:rPr>
              <a:t> </a:t>
            </a:r>
            <a:r>
              <a:rPr lang="en-US" sz="1000" i="1" dirty="0" err="1">
                <a:solidFill>
                  <a:schemeClr val="bg1">
                    <a:lumMod val="50000"/>
                  </a:schemeClr>
                </a:solidFill>
              </a:rPr>
              <a:t>Syndr</a:t>
            </a:r>
            <a:r>
              <a:rPr lang="en-US" sz="1000" i="1" dirty="0">
                <a:solidFill>
                  <a:schemeClr val="bg1">
                    <a:lumMod val="50000"/>
                  </a:schemeClr>
                </a:solidFill>
              </a:rPr>
              <a:t> </a:t>
            </a:r>
            <a:r>
              <a:rPr lang="en-US" sz="1000" dirty="0">
                <a:solidFill>
                  <a:schemeClr val="bg1">
                    <a:lumMod val="50000"/>
                  </a:schemeClr>
                </a:solidFill>
              </a:rPr>
              <a:t>2015;68:209-215</a:t>
            </a:r>
          </a:p>
        </p:txBody>
      </p:sp>
    </p:spTree>
    <p:extLst>
      <p:ext uri="{BB962C8B-B14F-4D97-AF65-F5344CB8AC3E}">
        <p14:creationId xmlns:p14="http://schemas.microsoft.com/office/powerpoint/2010/main" val="157487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7" name="Picture 6" descr="Screen Shot 2014-07-08 at 5.51.02 PM.png">
            <a:extLst>
              <a:ext uri="{FF2B5EF4-FFF2-40B4-BE49-F238E27FC236}">
                <a16:creationId xmlns:a16="http://schemas.microsoft.com/office/drawing/2014/main" id="{776E2F3E-DA40-D50C-DA4A-76E4ABCE2834}"/>
              </a:ext>
            </a:extLst>
          </p:cNvPr>
          <p:cNvPicPr>
            <a:picLocks noChangeAspect="1"/>
          </p:cNvPicPr>
          <p:nvPr/>
        </p:nvPicPr>
        <p:blipFill rotWithShape="1">
          <a:blip r:embed="rId2" cstate="print">
            <a:alphaModFix amt="10000"/>
            <a:extLst>
              <a:ext uri="{28A0092B-C50C-407E-A947-70E740481C1C}">
                <a14:useLocalDpi xmlns:a14="http://schemas.microsoft.com/office/drawing/2010/main" val="0"/>
              </a:ext>
            </a:extLst>
          </a:blip>
          <a:srcRect b="24951"/>
          <a:stretch/>
        </p:blipFill>
        <p:spPr>
          <a:xfrm>
            <a:off x="302599" y="2096283"/>
            <a:ext cx="4739663" cy="1946149"/>
          </a:xfrm>
          <a:prstGeom prst="rect">
            <a:avLst/>
          </a:prstGeom>
        </p:spPr>
      </p:pic>
      <p:sp>
        <p:nvSpPr>
          <p:cNvPr id="8" name="TextBox 7">
            <a:extLst>
              <a:ext uri="{FF2B5EF4-FFF2-40B4-BE49-F238E27FC236}">
                <a16:creationId xmlns:a16="http://schemas.microsoft.com/office/drawing/2014/main" id="{649D6481-20E0-2405-1943-1E935D33CEFB}"/>
              </a:ext>
            </a:extLst>
          </p:cNvPr>
          <p:cNvSpPr txBox="1"/>
          <p:nvPr/>
        </p:nvSpPr>
        <p:spPr>
          <a:xfrm>
            <a:off x="464696" y="645736"/>
            <a:ext cx="5896371" cy="338554"/>
          </a:xfrm>
          <a:prstGeom prst="rect">
            <a:avLst/>
          </a:prstGeom>
          <a:noFill/>
        </p:spPr>
        <p:txBody>
          <a:bodyPr wrap="square">
            <a:spAutoFit/>
          </a:bodyPr>
          <a:lstStyle/>
          <a:p>
            <a:r>
              <a:rPr lang="en-US" sz="1600" i="1" dirty="0">
                <a:solidFill>
                  <a:schemeClr val="accent1"/>
                </a:solidFill>
              </a:rPr>
              <a:t>Epidemiology: 1.5-2x HIV-associated MI (</a:t>
            </a:r>
            <a:r>
              <a:rPr lang="en-US" sz="1600" i="1">
                <a:solidFill>
                  <a:schemeClr val="accent1"/>
                </a:solidFill>
              </a:rPr>
              <a:t>heart attack) risk</a:t>
            </a:r>
            <a:endParaRPr lang="en-US" sz="1600" i="1" dirty="0">
              <a:solidFill>
                <a:schemeClr val="accent1"/>
              </a:solidFill>
            </a:endParaRPr>
          </a:p>
        </p:txBody>
      </p:sp>
      <p:sp>
        <p:nvSpPr>
          <p:cNvPr id="11" name="TextBox 10">
            <a:extLst>
              <a:ext uri="{FF2B5EF4-FFF2-40B4-BE49-F238E27FC236}">
                <a16:creationId xmlns:a16="http://schemas.microsoft.com/office/drawing/2014/main" id="{9D12D170-5E01-63BD-A161-50BC964351A1}"/>
              </a:ext>
            </a:extLst>
          </p:cNvPr>
          <p:cNvSpPr txBox="1"/>
          <p:nvPr/>
        </p:nvSpPr>
        <p:spPr>
          <a:xfrm>
            <a:off x="404734" y="1388397"/>
            <a:ext cx="4271431" cy="707886"/>
          </a:xfrm>
          <a:prstGeom prst="rect">
            <a:avLst/>
          </a:prstGeom>
          <a:noFill/>
        </p:spPr>
        <p:txBody>
          <a:bodyPr wrap="square">
            <a:spAutoFit/>
          </a:bodyPr>
          <a:lstStyle/>
          <a:p>
            <a:pPr algn="ctr"/>
            <a:r>
              <a:rPr lang="en-US" sz="2000" dirty="0">
                <a:solidFill>
                  <a:schemeClr val="accent4">
                    <a:lumMod val="20000"/>
                    <a:lumOff val="80000"/>
                  </a:schemeClr>
                </a:solidFill>
              </a:rPr>
              <a:t>Increased MI risk across age ranges</a:t>
            </a:r>
          </a:p>
          <a:p>
            <a:pPr algn="ctr"/>
            <a:r>
              <a:rPr lang="en-US" sz="2000" dirty="0">
                <a:solidFill>
                  <a:schemeClr val="accent4">
                    <a:lumMod val="20000"/>
                    <a:lumOff val="80000"/>
                  </a:schemeClr>
                </a:solidFill>
              </a:rPr>
              <a:t>(early/pre-ART: Partners)</a:t>
            </a:r>
          </a:p>
        </p:txBody>
      </p:sp>
      <p:sp>
        <p:nvSpPr>
          <p:cNvPr id="12" name="TextBox 11">
            <a:extLst>
              <a:ext uri="{FF2B5EF4-FFF2-40B4-BE49-F238E27FC236}">
                <a16:creationId xmlns:a16="http://schemas.microsoft.com/office/drawing/2014/main" id="{579B9728-2B0F-A8FE-324B-F4B0E1B32B57}"/>
              </a:ext>
            </a:extLst>
          </p:cNvPr>
          <p:cNvSpPr txBox="1"/>
          <p:nvPr/>
        </p:nvSpPr>
        <p:spPr>
          <a:xfrm>
            <a:off x="464696" y="4071361"/>
            <a:ext cx="2887422" cy="415498"/>
          </a:xfrm>
          <a:prstGeom prst="rect">
            <a:avLst/>
          </a:prstGeom>
          <a:noFill/>
        </p:spPr>
        <p:txBody>
          <a:bodyPr wrap="square" rtlCol="0">
            <a:spAutoFit/>
          </a:bodyPr>
          <a:lstStyle/>
          <a:p>
            <a:pPr lvl="0"/>
            <a:r>
              <a:rPr lang="en-US" sz="1050" dirty="0">
                <a:solidFill>
                  <a:schemeClr val="accent4">
                    <a:lumMod val="20000"/>
                    <a:lumOff val="80000"/>
                  </a:schemeClr>
                </a:solidFill>
              </a:rPr>
              <a:t>adapted from </a:t>
            </a:r>
            <a:r>
              <a:rPr lang="en-US" sz="1050" dirty="0" err="1">
                <a:solidFill>
                  <a:schemeClr val="accent4">
                    <a:lumMod val="20000"/>
                    <a:lumOff val="80000"/>
                  </a:schemeClr>
                </a:solidFill>
              </a:rPr>
              <a:t>Triant</a:t>
            </a:r>
            <a:r>
              <a:rPr lang="en-US" sz="1050" dirty="0">
                <a:solidFill>
                  <a:schemeClr val="accent4">
                    <a:lumMod val="20000"/>
                    <a:lumOff val="80000"/>
                  </a:schemeClr>
                </a:solidFill>
              </a:rPr>
              <a:t> V., et al. J Clin Endocrinol </a:t>
            </a:r>
            <a:r>
              <a:rPr lang="en-US" sz="1050" dirty="0" err="1">
                <a:solidFill>
                  <a:schemeClr val="accent4">
                    <a:lumMod val="20000"/>
                    <a:lumOff val="80000"/>
                  </a:schemeClr>
                </a:solidFill>
              </a:rPr>
              <a:t>Metab</a:t>
            </a:r>
            <a:r>
              <a:rPr lang="en-US" sz="1050" dirty="0">
                <a:solidFill>
                  <a:schemeClr val="accent4">
                    <a:lumMod val="20000"/>
                    <a:lumOff val="80000"/>
                  </a:schemeClr>
                </a:solidFill>
              </a:rPr>
              <a:t> 2007;92(7): 2506-12. </a:t>
            </a:r>
          </a:p>
        </p:txBody>
      </p:sp>
      <p:pic>
        <p:nvPicPr>
          <p:cNvPr id="14" name="Picture 13">
            <a:extLst>
              <a:ext uri="{FF2B5EF4-FFF2-40B4-BE49-F238E27FC236}">
                <a16:creationId xmlns:a16="http://schemas.microsoft.com/office/drawing/2014/main" id="{43D25317-B28C-17C3-F1EB-54157C770CB3}"/>
              </a:ext>
            </a:extLst>
          </p:cNvPr>
          <p:cNvPicPr>
            <a:picLocks noChangeAspect="1"/>
          </p:cNvPicPr>
          <p:nvPr/>
        </p:nvPicPr>
        <p:blipFill rotWithShape="1">
          <a:blip r:embed="rId3">
            <a:extLst>
              <a:ext uri="{28A0092B-C50C-407E-A947-70E740481C1C}">
                <a14:useLocalDpi xmlns:a14="http://schemas.microsoft.com/office/drawing/2010/main" val="0"/>
              </a:ext>
            </a:extLst>
          </a:blip>
          <a:srcRect l="1" t="14679" r="20722" b="16393"/>
          <a:stretch/>
        </p:blipFill>
        <p:spPr>
          <a:xfrm>
            <a:off x="5205575" y="2158749"/>
            <a:ext cx="3635826" cy="2284549"/>
          </a:xfrm>
          <a:prstGeom prst="rect">
            <a:avLst/>
          </a:prstGeom>
        </p:spPr>
      </p:pic>
      <p:pic>
        <p:nvPicPr>
          <p:cNvPr id="15" name="Picture 14">
            <a:extLst>
              <a:ext uri="{FF2B5EF4-FFF2-40B4-BE49-F238E27FC236}">
                <a16:creationId xmlns:a16="http://schemas.microsoft.com/office/drawing/2014/main" id="{CE123135-68E2-83A1-BFEB-4E2AE73F969E}"/>
              </a:ext>
            </a:extLst>
          </p:cNvPr>
          <p:cNvPicPr>
            <a:picLocks noChangeAspect="1"/>
          </p:cNvPicPr>
          <p:nvPr/>
        </p:nvPicPr>
        <p:blipFill rotWithShape="1">
          <a:blip r:embed="rId3">
            <a:extLst>
              <a:ext uri="{28A0092B-C50C-407E-A947-70E740481C1C}">
                <a14:useLocalDpi xmlns:a14="http://schemas.microsoft.com/office/drawing/2010/main" val="0"/>
              </a:ext>
            </a:extLst>
          </a:blip>
          <a:srcRect l="85267" t="34426" r="5652" b="52588"/>
          <a:stretch/>
        </p:blipFill>
        <p:spPr>
          <a:xfrm>
            <a:off x="5744318" y="2171307"/>
            <a:ext cx="684994" cy="707887"/>
          </a:xfrm>
          <a:prstGeom prst="rect">
            <a:avLst/>
          </a:prstGeom>
        </p:spPr>
      </p:pic>
      <p:sp>
        <p:nvSpPr>
          <p:cNvPr id="16" name="TextBox 15">
            <a:extLst>
              <a:ext uri="{FF2B5EF4-FFF2-40B4-BE49-F238E27FC236}">
                <a16:creationId xmlns:a16="http://schemas.microsoft.com/office/drawing/2014/main" id="{6DEB3586-33A5-D9CD-6BD8-17621D3A70D5}"/>
              </a:ext>
            </a:extLst>
          </p:cNvPr>
          <p:cNvSpPr txBox="1"/>
          <p:nvPr/>
        </p:nvSpPr>
        <p:spPr>
          <a:xfrm>
            <a:off x="5524347" y="4494956"/>
            <a:ext cx="3254126" cy="553998"/>
          </a:xfrm>
          <a:prstGeom prst="rect">
            <a:avLst/>
          </a:prstGeom>
          <a:noFill/>
        </p:spPr>
        <p:txBody>
          <a:bodyPr wrap="square" rtlCol="0">
            <a:spAutoFit/>
          </a:bodyPr>
          <a:lstStyle/>
          <a:p>
            <a:pPr lvl="0"/>
            <a:r>
              <a:rPr lang="en-US" sz="1000" dirty="0">
                <a:solidFill>
                  <a:schemeClr val="bg1">
                    <a:lumMod val="50000"/>
                  </a:schemeClr>
                </a:solidFill>
              </a:rPr>
              <a:t>Freiberg MS, et al. </a:t>
            </a:r>
            <a:r>
              <a:rPr lang="en-US" sz="1000" i="1" dirty="0">
                <a:solidFill>
                  <a:schemeClr val="bg1">
                    <a:lumMod val="50000"/>
                  </a:schemeClr>
                </a:solidFill>
              </a:rPr>
              <a:t>JAMA Intern Med </a:t>
            </a:r>
            <a:r>
              <a:rPr lang="en-US" sz="1000" dirty="0">
                <a:solidFill>
                  <a:schemeClr val="bg1">
                    <a:lumMod val="50000"/>
                  </a:schemeClr>
                </a:solidFill>
              </a:rPr>
              <a:t>2013;173:614-622. </a:t>
            </a:r>
            <a:r>
              <a:rPr lang="en-US" sz="1000" i="1" dirty="0">
                <a:solidFill>
                  <a:schemeClr val="bg1">
                    <a:lumMod val="50000"/>
                  </a:schemeClr>
                </a:solidFill>
              </a:rPr>
              <a:t>Figure Adapted from: </a:t>
            </a:r>
            <a:r>
              <a:rPr lang="en-US" sz="1000" dirty="0" err="1">
                <a:solidFill>
                  <a:schemeClr val="bg1">
                    <a:lumMod val="50000"/>
                  </a:schemeClr>
                </a:solidFill>
              </a:rPr>
              <a:t>Paisible</a:t>
            </a:r>
            <a:r>
              <a:rPr lang="en-US" sz="1000" dirty="0">
                <a:solidFill>
                  <a:schemeClr val="bg1">
                    <a:lumMod val="50000"/>
                  </a:schemeClr>
                </a:solidFill>
              </a:rPr>
              <a:t> AL, et al. </a:t>
            </a:r>
            <a:r>
              <a:rPr lang="en-US" sz="1000" i="1" dirty="0">
                <a:solidFill>
                  <a:schemeClr val="bg1">
                    <a:lumMod val="50000"/>
                  </a:schemeClr>
                </a:solidFill>
              </a:rPr>
              <a:t>J </a:t>
            </a:r>
            <a:r>
              <a:rPr lang="en-US" sz="1000" i="1" dirty="0" err="1">
                <a:solidFill>
                  <a:schemeClr val="bg1">
                    <a:lumMod val="50000"/>
                  </a:schemeClr>
                </a:solidFill>
              </a:rPr>
              <a:t>Acquir</a:t>
            </a:r>
            <a:r>
              <a:rPr lang="en-US" sz="1000" i="1" dirty="0">
                <a:solidFill>
                  <a:schemeClr val="bg1">
                    <a:lumMod val="50000"/>
                  </a:schemeClr>
                </a:solidFill>
              </a:rPr>
              <a:t> Immune </a:t>
            </a:r>
            <a:r>
              <a:rPr lang="en-US" sz="1000" i="1" dirty="0" err="1">
                <a:solidFill>
                  <a:schemeClr val="bg1">
                    <a:lumMod val="50000"/>
                  </a:schemeClr>
                </a:solidFill>
              </a:rPr>
              <a:t>Defic</a:t>
            </a:r>
            <a:r>
              <a:rPr lang="en-US" sz="1000" i="1" dirty="0">
                <a:solidFill>
                  <a:schemeClr val="bg1">
                    <a:lumMod val="50000"/>
                  </a:schemeClr>
                </a:solidFill>
              </a:rPr>
              <a:t> </a:t>
            </a:r>
            <a:r>
              <a:rPr lang="en-US" sz="1000" i="1" dirty="0" err="1">
                <a:solidFill>
                  <a:schemeClr val="bg1">
                    <a:lumMod val="50000"/>
                  </a:schemeClr>
                </a:solidFill>
              </a:rPr>
              <a:t>Syndr</a:t>
            </a:r>
            <a:r>
              <a:rPr lang="en-US" sz="1000" i="1" dirty="0">
                <a:solidFill>
                  <a:schemeClr val="bg1">
                    <a:lumMod val="50000"/>
                  </a:schemeClr>
                </a:solidFill>
              </a:rPr>
              <a:t> </a:t>
            </a:r>
            <a:r>
              <a:rPr lang="en-US" sz="1000" dirty="0">
                <a:solidFill>
                  <a:schemeClr val="bg1">
                    <a:lumMod val="50000"/>
                  </a:schemeClr>
                </a:solidFill>
              </a:rPr>
              <a:t>2015;68:209-215</a:t>
            </a:r>
          </a:p>
        </p:txBody>
      </p:sp>
      <p:sp>
        <p:nvSpPr>
          <p:cNvPr id="17" name="TextBox 16">
            <a:extLst>
              <a:ext uri="{FF2B5EF4-FFF2-40B4-BE49-F238E27FC236}">
                <a16:creationId xmlns:a16="http://schemas.microsoft.com/office/drawing/2014/main" id="{A49464B2-E9A9-8D88-8D41-F38D3D94BCE8}"/>
              </a:ext>
            </a:extLst>
          </p:cNvPr>
          <p:cNvSpPr txBox="1"/>
          <p:nvPr/>
        </p:nvSpPr>
        <p:spPr>
          <a:xfrm>
            <a:off x="850114" y="1354954"/>
            <a:ext cx="4209518" cy="3482216"/>
          </a:xfrm>
          <a:prstGeom prst="rect">
            <a:avLst/>
          </a:prstGeom>
          <a:solidFill>
            <a:schemeClr val="bg2"/>
          </a:solidFill>
          <a:ln>
            <a:noFill/>
          </a:ln>
        </p:spPr>
        <p:txBody>
          <a:bodyPr wrap="square" lIns="0" tIns="0" rIns="0" bIns="0" rtlCol="0">
            <a:noAutofit/>
          </a:bodyPr>
          <a:lstStyle/>
          <a:p>
            <a:pPr algn="ctr">
              <a:lnSpc>
                <a:spcPct val="90000"/>
              </a:lnSpc>
              <a:spcBef>
                <a:spcPts val="600"/>
              </a:spcBef>
            </a:pPr>
            <a:endParaRPr lang="en-US" sz="2000" b="1" spc="-50">
              <a:solidFill>
                <a:schemeClr val="accent1">
                  <a:lumMod val="50000"/>
                </a:schemeClr>
              </a:solidFill>
            </a:endParaRPr>
          </a:p>
          <a:p>
            <a:pPr algn="ctr">
              <a:lnSpc>
                <a:spcPct val="90000"/>
              </a:lnSpc>
              <a:spcBef>
                <a:spcPts val="600"/>
              </a:spcBef>
            </a:pPr>
            <a:r>
              <a:rPr lang="en-US" sz="2000" b="1" spc="-50" dirty="0">
                <a:solidFill>
                  <a:schemeClr val="accent1">
                    <a:lumMod val="50000"/>
                  </a:schemeClr>
                </a:solidFill>
              </a:rPr>
              <a:t>Biologic Gradient: Viremia and Immune Progression Matter</a:t>
            </a:r>
          </a:p>
          <a:p>
            <a:pPr algn="ctr">
              <a:lnSpc>
                <a:spcPct val="90000"/>
              </a:lnSpc>
              <a:spcBef>
                <a:spcPts val="600"/>
              </a:spcBef>
            </a:pPr>
            <a:r>
              <a:rPr lang="en-US" sz="1600" b="1" i="1" spc="-50" dirty="0">
                <a:solidFill>
                  <a:schemeClr val="accent1">
                    <a:lumMod val="50000"/>
                  </a:schemeClr>
                </a:solidFill>
              </a:rPr>
              <a:t>Hazard Ratio of MI (vs. HIV-)</a:t>
            </a:r>
          </a:p>
          <a:p>
            <a:pPr algn="ctr">
              <a:lnSpc>
                <a:spcPct val="90000"/>
              </a:lnSpc>
              <a:spcBef>
                <a:spcPts val="600"/>
              </a:spcBef>
            </a:pPr>
            <a:r>
              <a:rPr lang="en-US" sz="1600" spc="-50" dirty="0">
                <a:solidFill>
                  <a:schemeClr val="accent1">
                    <a:lumMod val="50000"/>
                  </a:schemeClr>
                </a:solidFill>
              </a:rPr>
              <a:t>HIV VL (Time-updated, copies/mL)</a:t>
            </a:r>
          </a:p>
          <a:p>
            <a:pPr algn="ctr">
              <a:lnSpc>
                <a:spcPct val="90000"/>
              </a:lnSpc>
              <a:spcBef>
                <a:spcPts val="600"/>
              </a:spcBef>
            </a:pPr>
            <a:r>
              <a:rPr lang="en-US" sz="1600" spc="-50" dirty="0">
                <a:solidFill>
                  <a:schemeClr val="accent1">
                    <a:lumMod val="50000"/>
                  </a:schemeClr>
                </a:solidFill>
              </a:rPr>
              <a:t>     &lt;500: 1.39 (1.17-1.66)</a:t>
            </a:r>
          </a:p>
          <a:p>
            <a:pPr algn="ctr">
              <a:lnSpc>
                <a:spcPct val="90000"/>
              </a:lnSpc>
              <a:spcBef>
                <a:spcPts val="600"/>
              </a:spcBef>
            </a:pPr>
            <a:r>
              <a:rPr lang="en-US" sz="1600" spc="-50" dirty="0">
                <a:solidFill>
                  <a:schemeClr val="accent1">
                    <a:lumMod val="50000"/>
                  </a:schemeClr>
                </a:solidFill>
              </a:rPr>
              <a:t>     ≥500: 1.75 (1.40-2.18)</a:t>
            </a:r>
          </a:p>
          <a:p>
            <a:pPr algn="ctr">
              <a:lnSpc>
                <a:spcPct val="90000"/>
              </a:lnSpc>
              <a:spcBef>
                <a:spcPts val="600"/>
              </a:spcBef>
            </a:pPr>
            <a:r>
              <a:rPr lang="en-US" sz="1600" spc="-50" dirty="0">
                <a:solidFill>
                  <a:schemeClr val="accent1">
                    <a:lumMod val="50000"/>
                  </a:schemeClr>
                </a:solidFill>
              </a:rPr>
              <a:t>CD4 (Time-updated, cells/mm</a:t>
            </a:r>
            <a:r>
              <a:rPr lang="en-US" sz="1600" spc="-50" baseline="30000" dirty="0">
                <a:solidFill>
                  <a:schemeClr val="accent1">
                    <a:lumMod val="50000"/>
                  </a:schemeClr>
                </a:solidFill>
              </a:rPr>
              <a:t>3</a:t>
            </a:r>
            <a:r>
              <a:rPr lang="en-US" sz="1600" spc="-50" dirty="0">
                <a:solidFill>
                  <a:schemeClr val="accent1">
                    <a:lumMod val="50000"/>
                  </a:schemeClr>
                </a:solidFill>
              </a:rPr>
              <a:t>)</a:t>
            </a:r>
          </a:p>
          <a:p>
            <a:pPr algn="ctr">
              <a:lnSpc>
                <a:spcPct val="90000"/>
              </a:lnSpc>
              <a:spcBef>
                <a:spcPts val="600"/>
              </a:spcBef>
            </a:pPr>
            <a:r>
              <a:rPr lang="en-US" sz="1600" spc="-50" dirty="0">
                <a:solidFill>
                  <a:schemeClr val="accent1">
                    <a:lumMod val="50000"/>
                  </a:schemeClr>
                </a:solidFill>
              </a:rPr>
              <a:t>     ≥200: 1.43 (1.21-1.69)</a:t>
            </a:r>
          </a:p>
          <a:p>
            <a:pPr algn="ctr">
              <a:lnSpc>
                <a:spcPct val="90000"/>
              </a:lnSpc>
              <a:spcBef>
                <a:spcPts val="600"/>
              </a:spcBef>
            </a:pPr>
            <a:r>
              <a:rPr lang="en-US" sz="1600" spc="-50" dirty="0">
                <a:solidFill>
                  <a:schemeClr val="accent1">
                    <a:lumMod val="50000"/>
                  </a:schemeClr>
                </a:solidFill>
              </a:rPr>
              <a:t>     &lt;200: 1.88 (1.46-2.40)</a:t>
            </a:r>
          </a:p>
          <a:p>
            <a:pPr marL="914400" lvl="1" indent="-457200" algn="ctr">
              <a:lnSpc>
                <a:spcPct val="90000"/>
              </a:lnSpc>
              <a:spcBef>
                <a:spcPts val="600"/>
              </a:spcBef>
              <a:buFontTx/>
              <a:buChar char="-"/>
            </a:pPr>
            <a:endParaRPr lang="en-US" sz="1600" spc="-50" dirty="0">
              <a:solidFill>
                <a:schemeClr val="accent1">
                  <a:lumMod val="50000"/>
                </a:schemeClr>
              </a:solidFill>
            </a:endParaRPr>
          </a:p>
          <a:p>
            <a:pPr algn="ctr">
              <a:lnSpc>
                <a:spcPct val="90000"/>
              </a:lnSpc>
              <a:spcBef>
                <a:spcPts val="600"/>
              </a:spcBef>
            </a:pPr>
            <a:endParaRPr lang="en-US" sz="1600" spc="-50" dirty="0">
              <a:solidFill>
                <a:schemeClr val="accent1">
                  <a:lumMod val="50000"/>
                </a:schemeClr>
              </a:solidFill>
            </a:endParaRPr>
          </a:p>
        </p:txBody>
      </p:sp>
      <p:sp>
        <p:nvSpPr>
          <p:cNvPr id="18" name="TextBox 17">
            <a:extLst>
              <a:ext uri="{FF2B5EF4-FFF2-40B4-BE49-F238E27FC236}">
                <a16:creationId xmlns:a16="http://schemas.microsoft.com/office/drawing/2014/main" id="{E5DA72E6-9041-0BD4-A7E2-70CE21F56067}"/>
              </a:ext>
            </a:extLst>
          </p:cNvPr>
          <p:cNvSpPr txBox="1"/>
          <p:nvPr/>
        </p:nvSpPr>
        <p:spPr>
          <a:xfrm>
            <a:off x="5023401" y="1388397"/>
            <a:ext cx="4000173" cy="707886"/>
          </a:xfrm>
          <a:prstGeom prst="rect">
            <a:avLst/>
          </a:prstGeom>
          <a:noFill/>
        </p:spPr>
        <p:txBody>
          <a:bodyPr wrap="square">
            <a:spAutoFit/>
          </a:bodyPr>
          <a:lstStyle/>
          <a:p>
            <a:pPr algn="ctr"/>
            <a:r>
              <a:rPr lang="en-US" sz="2000" dirty="0">
                <a:solidFill>
                  <a:schemeClr val="tx2"/>
                </a:solidFill>
              </a:rPr>
              <a:t>Increased MI Risk Across Risk Factor Strata (2003-2009; VACS)</a:t>
            </a:r>
          </a:p>
        </p:txBody>
      </p:sp>
    </p:spTree>
    <p:extLst>
      <p:ext uri="{BB962C8B-B14F-4D97-AF65-F5344CB8AC3E}">
        <p14:creationId xmlns:p14="http://schemas.microsoft.com/office/powerpoint/2010/main" val="121567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7" name="Picture 6" descr="Screen Shot 2014-07-08 at 5.51.02 PM.png">
            <a:extLst>
              <a:ext uri="{FF2B5EF4-FFF2-40B4-BE49-F238E27FC236}">
                <a16:creationId xmlns:a16="http://schemas.microsoft.com/office/drawing/2014/main" id="{776E2F3E-DA40-D50C-DA4A-76E4ABCE2834}"/>
              </a:ext>
            </a:extLst>
          </p:cNvPr>
          <p:cNvPicPr>
            <a:picLocks noChangeAspect="1"/>
          </p:cNvPicPr>
          <p:nvPr/>
        </p:nvPicPr>
        <p:blipFill rotWithShape="1">
          <a:blip r:embed="rId2" cstate="print">
            <a:alphaModFix amt="10000"/>
            <a:extLst>
              <a:ext uri="{28A0092B-C50C-407E-A947-70E740481C1C}">
                <a14:useLocalDpi xmlns:a14="http://schemas.microsoft.com/office/drawing/2010/main" val="0"/>
              </a:ext>
            </a:extLst>
          </a:blip>
          <a:srcRect b="24951"/>
          <a:stretch/>
        </p:blipFill>
        <p:spPr>
          <a:xfrm>
            <a:off x="302599" y="2096283"/>
            <a:ext cx="4739663" cy="1946149"/>
          </a:xfrm>
          <a:prstGeom prst="rect">
            <a:avLst/>
          </a:prstGeom>
        </p:spPr>
      </p:pic>
      <p:sp>
        <p:nvSpPr>
          <p:cNvPr id="8" name="TextBox 7">
            <a:extLst>
              <a:ext uri="{FF2B5EF4-FFF2-40B4-BE49-F238E27FC236}">
                <a16:creationId xmlns:a16="http://schemas.microsoft.com/office/drawing/2014/main" id="{649D6481-20E0-2405-1943-1E935D33CEFB}"/>
              </a:ext>
            </a:extLst>
          </p:cNvPr>
          <p:cNvSpPr txBox="1"/>
          <p:nvPr/>
        </p:nvSpPr>
        <p:spPr>
          <a:xfrm>
            <a:off x="474221" y="855058"/>
            <a:ext cx="7298179" cy="338554"/>
          </a:xfrm>
          <a:prstGeom prst="rect">
            <a:avLst/>
          </a:prstGeom>
          <a:noFill/>
        </p:spPr>
        <p:txBody>
          <a:bodyPr wrap="square">
            <a:spAutoFit/>
          </a:bodyPr>
          <a:lstStyle/>
          <a:p>
            <a:r>
              <a:rPr lang="en-US" sz="1600" i="1" dirty="0">
                <a:solidFill>
                  <a:schemeClr val="bg2">
                    <a:lumMod val="20000"/>
                    <a:lumOff val="80000"/>
                  </a:schemeClr>
                </a:solidFill>
              </a:rPr>
              <a:t>Epidemiology: 1.5-2x HIV-associated MI risk </a:t>
            </a:r>
            <a:r>
              <a:rPr lang="mr-IN" sz="1600" i="1" dirty="0">
                <a:solidFill>
                  <a:schemeClr val="bg2">
                    <a:lumMod val="20000"/>
                    <a:lumOff val="80000"/>
                  </a:schemeClr>
                </a:solidFill>
              </a:rPr>
              <a:t>–</a:t>
            </a:r>
            <a:r>
              <a:rPr lang="en-US" sz="1600" i="1" dirty="0">
                <a:solidFill>
                  <a:schemeClr val="bg2">
                    <a:lumMod val="20000"/>
                    <a:lumOff val="80000"/>
                  </a:schemeClr>
                </a:solidFill>
              </a:rPr>
              <a:t> Still in the Contemporary Era</a:t>
            </a:r>
          </a:p>
        </p:txBody>
      </p:sp>
      <p:sp>
        <p:nvSpPr>
          <p:cNvPr id="11" name="TextBox 10">
            <a:extLst>
              <a:ext uri="{FF2B5EF4-FFF2-40B4-BE49-F238E27FC236}">
                <a16:creationId xmlns:a16="http://schemas.microsoft.com/office/drawing/2014/main" id="{9D12D170-5E01-63BD-A161-50BC964351A1}"/>
              </a:ext>
            </a:extLst>
          </p:cNvPr>
          <p:cNvSpPr txBox="1"/>
          <p:nvPr/>
        </p:nvSpPr>
        <p:spPr>
          <a:xfrm>
            <a:off x="404734" y="1388397"/>
            <a:ext cx="4271431" cy="707886"/>
          </a:xfrm>
          <a:prstGeom prst="rect">
            <a:avLst/>
          </a:prstGeom>
          <a:noFill/>
        </p:spPr>
        <p:txBody>
          <a:bodyPr wrap="square">
            <a:spAutoFit/>
          </a:bodyPr>
          <a:lstStyle/>
          <a:p>
            <a:pPr algn="ctr"/>
            <a:r>
              <a:rPr lang="en-US" sz="2000" dirty="0">
                <a:solidFill>
                  <a:schemeClr val="accent4">
                    <a:lumMod val="20000"/>
                    <a:lumOff val="80000"/>
                  </a:schemeClr>
                </a:solidFill>
              </a:rPr>
              <a:t>Increased MI risk across age ranges</a:t>
            </a:r>
          </a:p>
          <a:p>
            <a:pPr algn="ctr"/>
            <a:r>
              <a:rPr lang="en-US" sz="2000" dirty="0">
                <a:solidFill>
                  <a:schemeClr val="accent4">
                    <a:lumMod val="20000"/>
                    <a:lumOff val="80000"/>
                  </a:schemeClr>
                </a:solidFill>
              </a:rPr>
              <a:t>(early/pre-ART: Partners)</a:t>
            </a:r>
          </a:p>
        </p:txBody>
      </p:sp>
      <p:sp>
        <p:nvSpPr>
          <p:cNvPr id="12" name="TextBox 11">
            <a:extLst>
              <a:ext uri="{FF2B5EF4-FFF2-40B4-BE49-F238E27FC236}">
                <a16:creationId xmlns:a16="http://schemas.microsoft.com/office/drawing/2014/main" id="{579B9728-2B0F-A8FE-324B-F4B0E1B32B57}"/>
              </a:ext>
            </a:extLst>
          </p:cNvPr>
          <p:cNvSpPr txBox="1"/>
          <p:nvPr/>
        </p:nvSpPr>
        <p:spPr>
          <a:xfrm>
            <a:off x="464696" y="4071361"/>
            <a:ext cx="2887422" cy="415498"/>
          </a:xfrm>
          <a:prstGeom prst="rect">
            <a:avLst/>
          </a:prstGeom>
          <a:noFill/>
        </p:spPr>
        <p:txBody>
          <a:bodyPr wrap="square" rtlCol="0">
            <a:spAutoFit/>
          </a:bodyPr>
          <a:lstStyle/>
          <a:p>
            <a:pPr lvl="0"/>
            <a:r>
              <a:rPr lang="en-US" sz="1050" dirty="0">
                <a:solidFill>
                  <a:schemeClr val="accent4">
                    <a:lumMod val="20000"/>
                    <a:lumOff val="80000"/>
                  </a:schemeClr>
                </a:solidFill>
              </a:rPr>
              <a:t>adapted from </a:t>
            </a:r>
            <a:r>
              <a:rPr lang="en-US" sz="1050" dirty="0" err="1">
                <a:solidFill>
                  <a:schemeClr val="accent4">
                    <a:lumMod val="20000"/>
                    <a:lumOff val="80000"/>
                  </a:schemeClr>
                </a:solidFill>
              </a:rPr>
              <a:t>Triant</a:t>
            </a:r>
            <a:r>
              <a:rPr lang="en-US" sz="1050" dirty="0">
                <a:solidFill>
                  <a:schemeClr val="accent4">
                    <a:lumMod val="20000"/>
                    <a:lumOff val="80000"/>
                  </a:schemeClr>
                </a:solidFill>
              </a:rPr>
              <a:t> V., et al. J Clin Endocrinol </a:t>
            </a:r>
            <a:r>
              <a:rPr lang="en-US" sz="1050" dirty="0" err="1">
                <a:solidFill>
                  <a:schemeClr val="accent4">
                    <a:lumMod val="20000"/>
                    <a:lumOff val="80000"/>
                  </a:schemeClr>
                </a:solidFill>
              </a:rPr>
              <a:t>Metab</a:t>
            </a:r>
            <a:r>
              <a:rPr lang="en-US" sz="1050" dirty="0">
                <a:solidFill>
                  <a:schemeClr val="accent4">
                    <a:lumMod val="20000"/>
                    <a:lumOff val="80000"/>
                  </a:schemeClr>
                </a:solidFill>
              </a:rPr>
              <a:t> 2007;92(7): 2506-12. </a:t>
            </a:r>
          </a:p>
        </p:txBody>
      </p:sp>
      <p:pic>
        <p:nvPicPr>
          <p:cNvPr id="14" name="Picture 13">
            <a:extLst>
              <a:ext uri="{FF2B5EF4-FFF2-40B4-BE49-F238E27FC236}">
                <a16:creationId xmlns:a16="http://schemas.microsoft.com/office/drawing/2014/main" id="{43D25317-B28C-17C3-F1EB-54157C770CB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 t="14679" r="20722" b="16393"/>
          <a:stretch/>
        </p:blipFill>
        <p:spPr>
          <a:xfrm>
            <a:off x="5205575" y="2158749"/>
            <a:ext cx="3635826" cy="2284549"/>
          </a:xfrm>
          <a:prstGeom prst="rect">
            <a:avLst/>
          </a:prstGeom>
        </p:spPr>
      </p:pic>
      <p:pic>
        <p:nvPicPr>
          <p:cNvPr id="15" name="Picture 14">
            <a:extLst>
              <a:ext uri="{FF2B5EF4-FFF2-40B4-BE49-F238E27FC236}">
                <a16:creationId xmlns:a16="http://schemas.microsoft.com/office/drawing/2014/main" id="{CE123135-68E2-83A1-BFEB-4E2AE73F969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85267" t="34426" r="5652" b="52588"/>
          <a:stretch/>
        </p:blipFill>
        <p:spPr>
          <a:xfrm>
            <a:off x="5744318" y="2171307"/>
            <a:ext cx="684994" cy="707887"/>
          </a:xfrm>
          <a:prstGeom prst="rect">
            <a:avLst/>
          </a:prstGeom>
        </p:spPr>
      </p:pic>
      <p:sp>
        <p:nvSpPr>
          <p:cNvPr id="16" name="TextBox 15">
            <a:extLst>
              <a:ext uri="{FF2B5EF4-FFF2-40B4-BE49-F238E27FC236}">
                <a16:creationId xmlns:a16="http://schemas.microsoft.com/office/drawing/2014/main" id="{6DEB3586-33A5-D9CD-6BD8-17621D3A70D5}"/>
              </a:ext>
            </a:extLst>
          </p:cNvPr>
          <p:cNvSpPr txBox="1"/>
          <p:nvPr/>
        </p:nvSpPr>
        <p:spPr>
          <a:xfrm>
            <a:off x="5524347" y="4494956"/>
            <a:ext cx="3254126" cy="553998"/>
          </a:xfrm>
          <a:prstGeom prst="rect">
            <a:avLst/>
          </a:prstGeom>
          <a:noFill/>
        </p:spPr>
        <p:txBody>
          <a:bodyPr wrap="square" rtlCol="0">
            <a:spAutoFit/>
          </a:bodyPr>
          <a:lstStyle/>
          <a:p>
            <a:pPr lvl="0"/>
            <a:r>
              <a:rPr lang="en-US" sz="1000" dirty="0">
                <a:solidFill>
                  <a:schemeClr val="accent4">
                    <a:lumMod val="20000"/>
                    <a:lumOff val="80000"/>
                  </a:schemeClr>
                </a:solidFill>
              </a:rPr>
              <a:t>Freiberg MS, et al. </a:t>
            </a:r>
            <a:r>
              <a:rPr lang="en-US" sz="1000" i="1" dirty="0">
                <a:solidFill>
                  <a:schemeClr val="accent4">
                    <a:lumMod val="20000"/>
                    <a:lumOff val="80000"/>
                  </a:schemeClr>
                </a:solidFill>
              </a:rPr>
              <a:t>JAMA Intern Med </a:t>
            </a:r>
            <a:r>
              <a:rPr lang="en-US" sz="1000" dirty="0">
                <a:solidFill>
                  <a:schemeClr val="accent4">
                    <a:lumMod val="20000"/>
                    <a:lumOff val="80000"/>
                  </a:schemeClr>
                </a:solidFill>
              </a:rPr>
              <a:t>2013;173:614-622. </a:t>
            </a:r>
            <a:r>
              <a:rPr lang="en-US" sz="1000" i="1" dirty="0">
                <a:solidFill>
                  <a:schemeClr val="accent4">
                    <a:lumMod val="20000"/>
                    <a:lumOff val="80000"/>
                  </a:schemeClr>
                </a:solidFill>
              </a:rPr>
              <a:t>Figure Adapted from: </a:t>
            </a:r>
            <a:r>
              <a:rPr lang="en-US" sz="1000" dirty="0" err="1">
                <a:solidFill>
                  <a:schemeClr val="accent4">
                    <a:lumMod val="20000"/>
                    <a:lumOff val="80000"/>
                  </a:schemeClr>
                </a:solidFill>
              </a:rPr>
              <a:t>Paisible</a:t>
            </a:r>
            <a:r>
              <a:rPr lang="en-US" sz="1000" dirty="0">
                <a:solidFill>
                  <a:schemeClr val="accent4">
                    <a:lumMod val="20000"/>
                    <a:lumOff val="80000"/>
                  </a:schemeClr>
                </a:solidFill>
              </a:rPr>
              <a:t> AL, et al. </a:t>
            </a:r>
            <a:r>
              <a:rPr lang="en-US" sz="1000" i="1" dirty="0">
                <a:solidFill>
                  <a:schemeClr val="accent4">
                    <a:lumMod val="20000"/>
                    <a:lumOff val="80000"/>
                  </a:schemeClr>
                </a:solidFill>
              </a:rPr>
              <a:t>J </a:t>
            </a:r>
            <a:r>
              <a:rPr lang="en-US" sz="1000" i="1" dirty="0" err="1">
                <a:solidFill>
                  <a:schemeClr val="accent4">
                    <a:lumMod val="20000"/>
                    <a:lumOff val="80000"/>
                  </a:schemeClr>
                </a:solidFill>
              </a:rPr>
              <a:t>Acquir</a:t>
            </a:r>
            <a:r>
              <a:rPr lang="en-US" sz="1000" i="1" dirty="0">
                <a:solidFill>
                  <a:schemeClr val="accent4">
                    <a:lumMod val="20000"/>
                    <a:lumOff val="80000"/>
                  </a:schemeClr>
                </a:solidFill>
              </a:rPr>
              <a:t> Immune </a:t>
            </a:r>
            <a:r>
              <a:rPr lang="en-US" sz="1000" i="1" dirty="0" err="1">
                <a:solidFill>
                  <a:schemeClr val="accent4">
                    <a:lumMod val="20000"/>
                    <a:lumOff val="80000"/>
                  </a:schemeClr>
                </a:solidFill>
              </a:rPr>
              <a:t>Defic</a:t>
            </a:r>
            <a:r>
              <a:rPr lang="en-US" sz="1000" i="1" dirty="0">
                <a:solidFill>
                  <a:schemeClr val="accent4">
                    <a:lumMod val="20000"/>
                    <a:lumOff val="80000"/>
                  </a:schemeClr>
                </a:solidFill>
              </a:rPr>
              <a:t> </a:t>
            </a:r>
            <a:r>
              <a:rPr lang="en-US" sz="1000" i="1" dirty="0" err="1">
                <a:solidFill>
                  <a:schemeClr val="accent4">
                    <a:lumMod val="20000"/>
                    <a:lumOff val="80000"/>
                  </a:schemeClr>
                </a:solidFill>
              </a:rPr>
              <a:t>Syndr</a:t>
            </a:r>
            <a:r>
              <a:rPr lang="en-US" sz="1000" i="1" dirty="0">
                <a:solidFill>
                  <a:schemeClr val="accent4">
                    <a:lumMod val="20000"/>
                    <a:lumOff val="80000"/>
                  </a:schemeClr>
                </a:solidFill>
              </a:rPr>
              <a:t> </a:t>
            </a:r>
            <a:r>
              <a:rPr lang="en-US" sz="1000" dirty="0">
                <a:solidFill>
                  <a:schemeClr val="accent4">
                    <a:lumMod val="20000"/>
                    <a:lumOff val="80000"/>
                  </a:schemeClr>
                </a:solidFill>
              </a:rPr>
              <a:t>2015;68:209-215</a:t>
            </a:r>
          </a:p>
        </p:txBody>
      </p:sp>
      <p:sp>
        <p:nvSpPr>
          <p:cNvPr id="17" name="TextBox 16">
            <a:extLst>
              <a:ext uri="{FF2B5EF4-FFF2-40B4-BE49-F238E27FC236}">
                <a16:creationId xmlns:a16="http://schemas.microsoft.com/office/drawing/2014/main" id="{A49464B2-E9A9-8D88-8D41-F38D3D94BCE8}"/>
              </a:ext>
            </a:extLst>
          </p:cNvPr>
          <p:cNvSpPr txBox="1"/>
          <p:nvPr/>
        </p:nvSpPr>
        <p:spPr>
          <a:xfrm>
            <a:off x="814120" y="1388396"/>
            <a:ext cx="7928359" cy="3448773"/>
          </a:xfrm>
          <a:prstGeom prst="rect">
            <a:avLst/>
          </a:prstGeom>
          <a:solidFill>
            <a:schemeClr val="bg2"/>
          </a:solidFill>
          <a:ln>
            <a:noFill/>
          </a:ln>
        </p:spPr>
        <p:txBody>
          <a:bodyPr wrap="square" lIns="0" tIns="0" rIns="0" bIns="0" rtlCol="0">
            <a:noAutofit/>
          </a:bodyPr>
          <a:lstStyle/>
          <a:p>
            <a:pPr algn="ctr">
              <a:lnSpc>
                <a:spcPct val="90000"/>
              </a:lnSpc>
              <a:spcBef>
                <a:spcPts val="600"/>
              </a:spcBef>
            </a:pPr>
            <a:endParaRPr lang="en-US" sz="2000" b="1" spc="-50" dirty="0">
              <a:solidFill>
                <a:schemeClr val="accent1">
                  <a:lumMod val="50000"/>
                </a:schemeClr>
              </a:solidFill>
            </a:endParaRPr>
          </a:p>
          <a:p>
            <a:pPr algn="ctr"/>
            <a:r>
              <a:rPr lang="en-US" sz="2000" b="1" dirty="0">
                <a:solidFill>
                  <a:schemeClr val="bg2">
                    <a:lumMod val="25000"/>
                  </a:schemeClr>
                </a:solidFill>
              </a:rPr>
              <a:t>Kaiser Permanente Northern California &amp; Partners (Boston)</a:t>
            </a:r>
          </a:p>
          <a:p>
            <a:pPr algn="ctr"/>
            <a:r>
              <a:rPr lang="en-US" sz="2000" i="1" dirty="0">
                <a:solidFill>
                  <a:schemeClr val="bg2">
                    <a:lumMod val="25000"/>
                  </a:schemeClr>
                </a:solidFill>
              </a:rPr>
              <a:t>2005-2017 (baseline) followed up for up to 5 years, through 2020</a:t>
            </a:r>
          </a:p>
          <a:p>
            <a:endParaRPr lang="en-US" sz="2000" i="1" dirty="0">
              <a:solidFill>
                <a:schemeClr val="bg2">
                  <a:lumMod val="25000"/>
                </a:schemeClr>
              </a:solidFill>
            </a:endParaRPr>
          </a:p>
          <a:p>
            <a:pPr marL="342900" indent="-342900">
              <a:buFontTx/>
              <a:buChar char="-"/>
            </a:pPr>
            <a:r>
              <a:rPr lang="en-US" sz="2000" dirty="0">
                <a:solidFill>
                  <a:schemeClr val="bg2">
                    <a:lumMod val="25000"/>
                  </a:schemeClr>
                </a:solidFill>
              </a:rPr>
              <a:t>9401 PWH, 29,408 propensity-matched </a:t>
            </a:r>
            <a:r>
              <a:rPr lang="en-US" sz="2000" dirty="0" err="1">
                <a:solidFill>
                  <a:schemeClr val="bg2">
                    <a:lumMod val="25000"/>
                  </a:schemeClr>
                </a:solidFill>
              </a:rPr>
              <a:t>PWoH</a:t>
            </a:r>
            <a:br>
              <a:rPr lang="en-US" sz="2000" dirty="0">
                <a:solidFill>
                  <a:schemeClr val="bg2">
                    <a:lumMod val="25000"/>
                  </a:schemeClr>
                </a:solidFill>
              </a:rPr>
            </a:br>
            <a:r>
              <a:rPr lang="en-US" sz="2000" dirty="0">
                <a:solidFill>
                  <a:schemeClr val="bg2">
                    <a:lumMod val="25000"/>
                  </a:schemeClr>
                </a:solidFill>
              </a:rPr>
              <a:t>	</a:t>
            </a:r>
            <a:r>
              <a:rPr lang="en-US" sz="2000" i="1" dirty="0">
                <a:solidFill>
                  <a:schemeClr val="bg2">
                    <a:lumMod val="25000"/>
                  </a:schemeClr>
                </a:solidFill>
              </a:rPr>
              <a:t>Matched on: demographics &amp; cardiovascular risk factors</a:t>
            </a:r>
          </a:p>
          <a:p>
            <a:pPr marL="342900" indent="-342900">
              <a:buFontTx/>
              <a:buChar char="-"/>
            </a:pPr>
            <a:endParaRPr lang="en-US" sz="2000" dirty="0">
              <a:solidFill>
                <a:schemeClr val="bg2">
                  <a:lumMod val="25000"/>
                </a:schemeClr>
              </a:solidFill>
            </a:endParaRPr>
          </a:p>
          <a:p>
            <a:pPr marL="342900" indent="-342900">
              <a:buFontTx/>
              <a:buChar char="-"/>
            </a:pPr>
            <a:r>
              <a:rPr lang="en-US" sz="2000" dirty="0">
                <a:solidFill>
                  <a:schemeClr val="bg2">
                    <a:lumMod val="25000"/>
                  </a:schemeClr>
                </a:solidFill>
              </a:rPr>
              <a:t>Difference in cumulative incidence of MI for PWH vs. </a:t>
            </a:r>
            <a:r>
              <a:rPr lang="en-US" sz="2000" dirty="0" err="1">
                <a:solidFill>
                  <a:schemeClr val="bg2">
                    <a:lumMod val="25000"/>
                  </a:schemeClr>
                </a:solidFill>
              </a:rPr>
              <a:t>PWoH</a:t>
            </a:r>
            <a:r>
              <a:rPr lang="en-US" sz="2000" dirty="0">
                <a:solidFill>
                  <a:schemeClr val="bg2">
                    <a:lumMod val="25000"/>
                  </a:schemeClr>
                </a:solidFill>
              </a:rPr>
              <a:t> actually </a:t>
            </a:r>
            <a:r>
              <a:rPr lang="en-US" sz="2000" i="1" dirty="0">
                <a:solidFill>
                  <a:schemeClr val="bg2">
                    <a:lumMod val="25000"/>
                  </a:schemeClr>
                </a:solidFill>
              </a:rPr>
              <a:t>increased </a:t>
            </a:r>
            <a:r>
              <a:rPr lang="en-US" sz="2000" dirty="0">
                <a:solidFill>
                  <a:schemeClr val="bg2">
                    <a:lumMod val="25000"/>
                  </a:schemeClr>
                </a:solidFill>
              </a:rPr>
              <a:t>from 2005-9 to 2010-17 baseline periods: HR for MI 1.6 for PWH vs. </a:t>
            </a:r>
            <a:r>
              <a:rPr lang="en-US" sz="2000" dirty="0" err="1">
                <a:solidFill>
                  <a:schemeClr val="bg2">
                    <a:lumMod val="25000"/>
                  </a:schemeClr>
                </a:solidFill>
              </a:rPr>
              <a:t>PWoH</a:t>
            </a:r>
            <a:endParaRPr lang="en-US" sz="2000" dirty="0">
              <a:solidFill>
                <a:schemeClr val="bg2">
                  <a:lumMod val="25000"/>
                </a:schemeClr>
              </a:solidFill>
            </a:endParaRPr>
          </a:p>
          <a:p>
            <a:endParaRPr lang="en-US" sz="2000" i="1" dirty="0">
              <a:solidFill>
                <a:srgbClr val="165751"/>
              </a:solidFill>
            </a:endParaRPr>
          </a:p>
        </p:txBody>
      </p:sp>
      <p:sp>
        <p:nvSpPr>
          <p:cNvPr id="19" name="TextBox 18">
            <a:extLst>
              <a:ext uri="{FF2B5EF4-FFF2-40B4-BE49-F238E27FC236}">
                <a16:creationId xmlns:a16="http://schemas.microsoft.com/office/drawing/2014/main" id="{6DEB3586-33A5-D9CD-6BD8-17621D3A70D5}"/>
              </a:ext>
            </a:extLst>
          </p:cNvPr>
          <p:cNvSpPr txBox="1"/>
          <p:nvPr/>
        </p:nvSpPr>
        <p:spPr>
          <a:xfrm>
            <a:off x="3287316" y="4588098"/>
            <a:ext cx="5611529" cy="246221"/>
          </a:xfrm>
          <a:prstGeom prst="rect">
            <a:avLst/>
          </a:prstGeom>
          <a:noFill/>
        </p:spPr>
        <p:txBody>
          <a:bodyPr wrap="square" rtlCol="0">
            <a:spAutoFit/>
          </a:bodyPr>
          <a:lstStyle/>
          <a:p>
            <a:pPr lvl="0"/>
            <a:r>
              <a:rPr lang="en-US" sz="1000" dirty="0">
                <a:solidFill>
                  <a:schemeClr val="bg1">
                    <a:lumMod val="50000"/>
                  </a:schemeClr>
                </a:solidFill>
              </a:rPr>
              <a:t>Silverberg MJ, </a:t>
            </a:r>
            <a:r>
              <a:rPr lang="en-US" sz="1000" dirty="0" err="1">
                <a:solidFill>
                  <a:schemeClr val="bg1">
                    <a:lumMod val="50000"/>
                  </a:schemeClr>
                </a:solidFill>
              </a:rPr>
              <a:t>Triant</a:t>
            </a:r>
            <a:r>
              <a:rPr lang="en-US" sz="1000" dirty="0">
                <a:solidFill>
                  <a:schemeClr val="bg1">
                    <a:lumMod val="50000"/>
                  </a:schemeClr>
                </a:solidFill>
              </a:rPr>
              <a:t> VA, et al. Conference on Retroviruses and Opportunistic Infections 2022.</a:t>
            </a:r>
          </a:p>
        </p:txBody>
      </p:sp>
    </p:spTree>
    <p:extLst>
      <p:ext uri="{BB962C8B-B14F-4D97-AF65-F5344CB8AC3E}">
        <p14:creationId xmlns:p14="http://schemas.microsoft.com/office/powerpoint/2010/main" val="639499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Heart Failure</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3"/>
          <a:srcRect t="20460" b="34012"/>
          <a:stretch/>
        </p:blipFill>
        <p:spPr>
          <a:xfrm>
            <a:off x="560617" y="1858622"/>
            <a:ext cx="8022761" cy="2556873"/>
          </a:xfrm>
          <a:prstGeom prst="rect">
            <a:avLst/>
          </a:prstGeom>
        </p:spPr>
      </p:pic>
      <p:sp>
        <p:nvSpPr>
          <p:cNvPr id="12" name="TextBox 11">
            <a:extLst>
              <a:ext uri="{FF2B5EF4-FFF2-40B4-BE49-F238E27FC236}">
                <a16:creationId xmlns:a16="http://schemas.microsoft.com/office/drawing/2014/main" id="{683B9EA0-D3F7-A623-09D5-71C4B7DC6E9E}"/>
              </a:ext>
            </a:extLst>
          </p:cNvPr>
          <p:cNvSpPr txBox="1"/>
          <p:nvPr/>
        </p:nvSpPr>
        <p:spPr>
          <a:xfrm>
            <a:off x="1079833" y="1319783"/>
            <a:ext cx="6984331" cy="400110"/>
          </a:xfrm>
          <a:prstGeom prst="rect">
            <a:avLst/>
          </a:prstGeom>
          <a:noFill/>
        </p:spPr>
        <p:txBody>
          <a:bodyPr wrap="square">
            <a:spAutoFit/>
          </a:bodyPr>
          <a:lstStyle/>
          <a:p>
            <a:pPr algn="ctr"/>
            <a:r>
              <a:rPr lang="en-US" sz="2000" b="1" dirty="0">
                <a:solidFill>
                  <a:schemeClr val="tx2"/>
                </a:solidFill>
              </a:rPr>
              <a:t>Common, Highly Morbid CVD Outcomes ↑ in HIV </a:t>
            </a:r>
          </a:p>
        </p:txBody>
      </p:sp>
    </p:spTree>
    <p:extLst>
      <p:ext uri="{BB962C8B-B14F-4D97-AF65-F5344CB8AC3E}">
        <p14:creationId xmlns:p14="http://schemas.microsoft.com/office/powerpoint/2010/main" val="206633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dirty="0"/>
              <a:t>HIV and Heart Failure</a:t>
            </a:r>
          </a:p>
        </p:txBody>
      </p:sp>
      <p:pic>
        <p:nvPicPr>
          <p:cNvPr id="9" name="Picture 8">
            <a:extLst>
              <a:ext uri="{FF2B5EF4-FFF2-40B4-BE49-F238E27FC236}">
                <a16:creationId xmlns:a16="http://schemas.microsoft.com/office/drawing/2014/main" id="{477D7EDF-FC15-469E-9F63-9E689DF89A32}"/>
              </a:ext>
            </a:extLst>
          </p:cNvPr>
          <p:cNvPicPr>
            <a:picLocks noChangeAspect="1"/>
          </p:cNvPicPr>
          <p:nvPr/>
        </p:nvPicPr>
        <p:blipFill>
          <a:blip r:embed="rId3"/>
          <a:stretch>
            <a:fillRect/>
          </a:stretch>
        </p:blipFill>
        <p:spPr>
          <a:xfrm>
            <a:off x="1438031" y="4885742"/>
            <a:ext cx="261932" cy="213038"/>
          </a:xfrm>
          <a:prstGeom prst="rect">
            <a:avLst/>
          </a:prstGeom>
        </p:spPr>
      </p:pic>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TextBox 6"/>
          <p:cNvSpPr txBox="1"/>
          <p:nvPr/>
        </p:nvSpPr>
        <p:spPr>
          <a:xfrm>
            <a:off x="3077610" y="4754937"/>
            <a:ext cx="6066390" cy="261610"/>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800"/>
              <a:buFont typeface="Arial"/>
              <a:buNone/>
            </a:pPr>
            <a:r>
              <a:rPr lang="en-US" sz="1100" b="0" u="none" strike="noStrike" cap="none" dirty="0">
                <a:solidFill>
                  <a:schemeClr val="bg1">
                    <a:lumMod val="50000"/>
                  </a:schemeClr>
                </a:solidFill>
                <a:latin typeface="Arial"/>
                <a:ea typeface="Arial"/>
                <a:cs typeface="Arial"/>
                <a:sym typeface="Arial"/>
              </a:rPr>
              <a:t>Feinstein MJ, et al. </a:t>
            </a:r>
            <a:r>
              <a:rPr lang="en-US" sz="1100" b="0" i="1" u="none" strike="noStrike" cap="none" dirty="0">
                <a:solidFill>
                  <a:schemeClr val="bg1">
                    <a:lumMod val="50000"/>
                  </a:schemeClr>
                </a:solidFill>
                <a:latin typeface="Arial"/>
                <a:ea typeface="Arial"/>
                <a:cs typeface="Arial"/>
                <a:sym typeface="Arial"/>
              </a:rPr>
              <a:t>J Am Heart Assoc </a:t>
            </a:r>
            <a:r>
              <a:rPr lang="en-US" sz="1100" b="0" u="none" strike="noStrike" cap="none" dirty="0">
                <a:solidFill>
                  <a:schemeClr val="bg1">
                    <a:lumMod val="50000"/>
                  </a:schemeClr>
                </a:solidFill>
                <a:latin typeface="Arial"/>
                <a:ea typeface="Arial"/>
                <a:cs typeface="Arial"/>
                <a:sym typeface="Arial"/>
              </a:rPr>
              <a:t>2018. 7(21):e009985. doi:10.1161/JAHA.118.0099865</a:t>
            </a:r>
            <a:endParaRPr lang="en-US" sz="2400" b="0" u="none" strike="noStrike" cap="none" dirty="0">
              <a:solidFill>
                <a:schemeClr val="bg1">
                  <a:lumMod val="50000"/>
                </a:schemeClr>
              </a:solidFill>
              <a:latin typeface="Arial"/>
              <a:ea typeface="Arial"/>
              <a:cs typeface="Arial"/>
              <a:sym typeface="Arial"/>
            </a:endParaRPr>
          </a:p>
        </p:txBody>
      </p:sp>
      <p:sp>
        <p:nvSpPr>
          <p:cNvPr id="8" name="Google Shape;482;p20">
            <a:extLst>
              <a:ext uri="{FF2B5EF4-FFF2-40B4-BE49-F238E27FC236}">
                <a16:creationId xmlns:a16="http://schemas.microsoft.com/office/drawing/2014/main" id="{5989968A-E851-4F3F-90B6-2244321C4B38}"/>
              </a:ext>
            </a:extLst>
          </p:cNvPr>
          <p:cNvSpPr txBox="1"/>
          <p:nvPr/>
        </p:nvSpPr>
        <p:spPr>
          <a:xfrm>
            <a:off x="5100637" y="1863665"/>
            <a:ext cx="3705091" cy="27468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600" b="0" i="0" u="sng" strike="noStrike" cap="none" dirty="0">
                <a:solidFill>
                  <a:schemeClr val="tx2"/>
                </a:solidFill>
                <a:sym typeface="Arial"/>
              </a:rPr>
              <a:t>Overall:</a:t>
            </a:r>
            <a:endParaRPr sz="1600" b="0" i="0" u="none" strike="noStrike" cap="none" dirty="0">
              <a:solidFill>
                <a:schemeClr val="tx2"/>
              </a:solidFill>
              <a:sym typeface="Arial"/>
            </a:endParaRPr>
          </a:p>
          <a:p>
            <a:pPr marL="0" marR="0" lvl="0" indent="0" algn="l" rtl="0">
              <a:lnSpc>
                <a:spcPct val="100000"/>
              </a:lnSpc>
              <a:spcBef>
                <a:spcPts val="450"/>
              </a:spcBef>
              <a:spcAft>
                <a:spcPts val="0"/>
              </a:spcAft>
              <a:buClr>
                <a:srgbClr val="000000"/>
              </a:buClr>
              <a:buSzPts val="1050"/>
              <a:buFont typeface="Arial"/>
              <a:buNone/>
            </a:pPr>
            <a:r>
              <a:rPr lang="en-US" sz="1600" b="0" i="0" u="none" strike="noStrike" cap="none" dirty="0">
                <a:solidFill>
                  <a:schemeClr val="tx2"/>
                </a:solidFill>
                <a:sym typeface="Arial"/>
              </a:rPr>
              <a:t>Hazard Ratio of HF </a:t>
            </a:r>
            <a:r>
              <a:rPr lang="en-US" sz="1600" b="1" i="0" u="none" strike="noStrike" cap="none" dirty="0">
                <a:solidFill>
                  <a:schemeClr val="tx2"/>
                </a:solidFill>
                <a:sym typeface="Arial"/>
              </a:rPr>
              <a:t>(</a:t>
            </a:r>
            <a:r>
              <a:rPr lang="en-US" sz="1600" b="1" dirty="0">
                <a:solidFill>
                  <a:schemeClr val="tx2"/>
                </a:solidFill>
              </a:rPr>
              <a:t>vs. </a:t>
            </a:r>
            <a:r>
              <a:rPr lang="en-US" sz="1600" b="1" dirty="0" err="1">
                <a:solidFill>
                  <a:schemeClr val="tx2"/>
                </a:solidFill>
              </a:rPr>
              <a:t>PWoH</a:t>
            </a:r>
            <a:r>
              <a:rPr lang="en-US" sz="1600" b="1" i="0" u="none" strike="noStrike" cap="none" dirty="0">
                <a:solidFill>
                  <a:schemeClr val="tx2"/>
                </a:solidFill>
                <a:sym typeface="Arial"/>
              </a:rPr>
              <a:t>)</a:t>
            </a:r>
            <a:r>
              <a:rPr lang="en-US" sz="1600" b="0" i="0" u="none" strike="noStrike" cap="none" dirty="0">
                <a:solidFill>
                  <a:schemeClr val="tx2"/>
                </a:solidFill>
                <a:sym typeface="Arial"/>
              </a:rPr>
              <a:t>: </a:t>
            </a:r>
            <a:endParaRPr sz="1600" b="0" i="0" u="none" strike="noStrike" cap="none" dirty="0">
              <a:solidFill>
                <a:schemeClr val="tx2"/>
              </a:solidFill>
              <a:sym typeface="Arial"/>
            </a:endParaRPr>
          </a:p>
          <a:p>
            <a:pPr marL="0" marR="0" lvl="0" indent="0" algn="l" rtl="0">
              <a:lnSpc>
                <a:spcPct val="100000"/>
              </a:lnSpc>
              <a:spcBef>
                <a:spcPts val="450"/>
              </a:spcBef>
              <a:spcAft>
                <a:spcPts val="0"/>
              </a:spcAft>
              <a:buClr>
                <a:srgbClr val="000000"/>
              </a:buClr>
              <a:buSzPts val="1050"/>
              <a:buFont typeface="Arial"/>
              <a:buNone/>
            </a:pPr>
            <a:r>
              <a:rPr lang="en-US" sz="1600" b="1" i="0" u="none" strike="noStrike" cap="none" dirty="0">
                <a:solidFill>
                  <a:schemeClr val="tx2"/>
                </a:solidFill>
                <a:sym typeface="Arial"/>
              </a:rPr>
              <a:t>2.10 (1.38-3.21)</a:t>
            </a:r>
            <a:endParaRPr sz="1600" b="0" i="0" u="none" strike="noStrike" cap="none" dirty="0">
              <a:solidFill>
                <a:schemeClr val="tx2"/>
              </a:solidFill>
              <a:sym typeface="Arial"/>
            </a:endParaRPr>
          </a:p>
          <a:p>
            <a:pPr marL="0" marR="0" lvl="0" indent="0" algn="l" rtl="0">
              <a:lnSpc>
                <a:spcPct val="100000"/>
              </a:lnSpc>
              <a:spcBef>
                <a:spcPts val="450"/>
              </a:spcBef>
              <a:spcAft>
                <a:spcPts val="0"/>
              </a:spcAft>
              <a:buClr>
                <a:srgbClr val="000000"/>
              </a:buClr>
              <a:buSzPts val="1050"/>
              <a:buFont typeface="Arial"/>
              <a:buNone/>
            </a:pPr>
            <a:endParaRPr sz="1600" b="0" i="0" u="none" strike="noStrike" cap="none" dirty="0">
              <a:solidFill>
                <a:schemeClr val="tx2"/>
              </a:solidFill>
              <a:sym typeface="Arial"/>
            </a:endParaRPr>
          </a:p>
          <a:p>
            <a:pPr marL="0" marR="0" lvl="0" indent="0" algn="l" rtl="0">
              <a:lnSpc>
                <a:spcPct val="100000"/>
              </a:lnSpc>
              <a:spcBef>
                <a:spcPts val="0"/>
              </a:spcBef>
              <a:spcAft>
                <a:spcPts val="0"/>
              </a:spcAft>
              <a:buClr>
                <a:srgbClr val="000000"/>
              </a:buClr>
              <a:buSzPts val="1050"/>
              <a:buFont typeface="Arial"/>
              <a:buNone/>
            </a:pPr>
            <a:r>
              <a:rPr lang="en-US" sz="1600" b="0" i="0" u="sng" strike="noStrike" cap="none" dirty="0">
                <a:solidFill>
                  <a:schemeClr val="tx2"/>
                </a:solidFill>
                <a:sym typeface="Arial"/>
              </a:rPr>
              <a:t>Among HIV+:</a:t>
            </a:r>
            <a:endParaRPr sz="1600" b="0" i="0" u="none" strike="noStrike" cap="none" dirty="0">
              <a:solidFill>
                <a:schemeClr val="tx2"/>
              </a:solidFill>
              <a:sym typeface="Arial"/>
            </a:endParaRPr>
          </a:p>
          <a:p>
            <a:pPr marL="0" marR="0" lvl="0" indent="0" algn="l" rtl="0">
              <a:lnSpc>
                <a:spcPct val="100000"/>
              </a:lnSpc>
              <a:spcBef>
                <a:spcPts val="0"/>
              </a:spcBef>
              <a:spcAft>
                <a:spcPts val="0"/>
              </a:spcAft>
              <a:buClr>
                <a:srgbClr val="000000"/>
              </a:buClr>
              <a:buSzPts val="1050"/>
              <a:buFont typeface="Arial"/>
              <a:buNone/>
            </a:pPr>
            <a:r>
              <a:rPr lang="en-US" sz="1600" b="0" i="0" u="none" strike="noStrike" cap="none" dirty="0">
                <a:solidFill>
                  <a:schemeClr val="tx2"/>
                </a:solidFill>
                <a:sym typeface="Arial"/>
              </a:rPr>
              <a:t>HR per log</a:t>
            </a:r>
            <a:r>
              <a:rPr lang="en-US" sz="1600" b="0" i="0" u="none" strike="noStrike" cap="none" baseline="-25000" dirty="0">
                <a:solidFill>
                  <a:schemeClr val="tx2"/>
                </a:solidFill>
                <a:sym typeface="Arial"/>
              </a:rPr>
              <a:t>10</a:t>
            </a:r>
            <a:r>
              <a:rPr lang="en-US" sz="1600" b="0" i="0" u="none" strike="noStrike" cap="none" dirty="0">
                <a:solidFill>
                  <a:schemeClr val="tx2"/>
                </a:solidFill>
                <a:sym typeface="Arial"/>
              </a:rPr>
              <a:t>higher time-updated </a:t>
            </a:r>
            <a:r>
              <a:rPr lang="en-US" sz="1600" b="1" i="0" u="none" strike="noStrike" cap="none" dirty="0">
                <a:solidFill>
                  <a:schemeClr val="tx2"/>
                </a:solidFill>
                <a:sym typeface="Arial"/>
              </a:rPr>
              <a:t>viral load</a:t>
            </a:r>
            <a:r>
              <a:rPr lang="en-US" sz="1600" b="0" i="0" u="none" strike="noStrike" cap="none" dirty="0">
                <a:solidFill>
                  <a:schemeClr val="tx2"/>
                </a:solidFill>
                <a:sym typeface="Arial"/>
              </a:rPr>
              <a:t>: </a:t>
            </a:r>
            <a:r>
              <a:rPr lang="en-US" sz="1600" b="1" i="0" u="none" strike="noStrike" cap="none" dirty="0">
                <a:solidFill>
                  <a:schemeClr val="tx2"/>
                </a:solidFill>
                <a:sym typeface="Arial"/>
              </a:rPr>
              <a:t>1.22 (1.11-1.33) </a:t>
            </a:r>
            <a:endParaRPr sz="1600" b="0" i="0" u="none" strike="noStrike" cap="none" dirty="0">
              <a:solidFill>
                <a:schemeClr val="tx2"/>
              </a:solidFill>
              <a:sym typeface="Arial"/>
            </a:endParaRPr>
          </a:p>
          <a:p>
            <a:pPr marL="0" marR="0" lvl="0" indent="0" algn="l" rtl="0">
              <a:lnSpc>
                <a:spcPct val="100000"/>
              </a:lnSpc>
              <a:spcBef>
                <a:spcPts val="0"/>
              </a:spcBef>
              <a:spcAft>
                <a:spcPts val="0"/>
              </a:spcAft>
              <a:buClr>
                <a:srgbClr val="000000"/>
              </a:buClr>
              <a:buSzPts val="1050"/>
              <a:buFont typeface="Arial"/>
              <a:buNone/>
            </a:pPr>
            <a:endParaRPr sz="1600" b="0" i="0" u="none" strike="noStrike" cap="none" dirty="0">
              <a:solidFill>
                <a:schemeClr val="tx2"/>
              </a:solidFill>
              <a:sym typeface="Arial"/>
            </a:endParaRPr>
          </a:p>
          <a:p>
            <a:pPr marL="0" marR="0" lvl="0" indent="0" algn="l" rtl="0">
              <a:lnSpc>
                <a:spcPct val="100000"/>
              </a:lnSpc>
              <a:spcBef>
                <a:spcPts val="0"/>
              </a:spcBef>
              <a:spcAft>
                <a:spcPts val="0"/>
              </a:spcAft>
              <a:buClr>
                <a:srgbClr val="000000"/>
              </a:buClr>
              <a:buSzPts val="1050"/>
              <a:buFont typeface="Arial"/>
              <a:buNone/>
            </a:pPr>
            <a:r>
              <a:rPr lang="en-US" sz="1600" b="0" i="0" u="none" strike="noStrike" cap="none" dirty="0">
                <a:solidFill>
                  <a:schemeClr val="tx2"/>
                </a:solidFill>
                <a:sym typeface="Arial"/>
              </a:rPr>
              <a:t>HR per 100 cells/mm</a:t>
            </a:r>
            <a:r>
              <a:rPr lang="en-US" sz="1600" b="0" i="0" u="none" strike="noStrike" cap="none" baseline="30000" dirty="0">
                <a:solidFill>
                  <a:schemeClr val="tx2"/>
                </a:solidFill>
                <a:sym typeface="Arial"/>
              </a:rPr>
              <a:t>3</a:t>
            </a:r>
            <a:r>
              <a:rPr lang="en-US" sz="1600" b="0" i="0" u="none" strike="noStrike" cap="none" dirty="0">
                <a:solidFill>
                  <a:schemeClr val="tx2"/>
                </a:solidFill>
                <a:sym typeface="Arial"/>
              </a:rPr>
              <a:t> higher time-updated </a:t>
            </a:r>
            <a:r>
              <a:rPr lang="en-US" sz="1600" b="1" i="0" u="none" strike="noStrike" cap="none" dirty="0">
                <a:solidFill>
                  <a:schemeClr val="tx2"/>
                </a:solidFill>
                <a:sym typeface="Arial"/>
              </a:rPr>
              <a:t>CD 4 count</a:t>
            </a:r>
            <a:r>
              <a:rPr lang="en-US" sz="1600" b="0" i="0" u="none" strike="noStrike" cap="none" dirty="0">
                <a:solidFill>
                  <a:schemeClr val="tx2"/>
                </a:solidFill>
                <a:sym typeface="Arial"/>
              </a:rPr>
              <a:t>: </a:t>
            </a:r>
            <a:r>
              <a:rPr lang="en-US" sz="1600" b="1" i="0" u="none" strike="noStrike" cap="none" dirty="0">
                <a:solidFill>
                  <a:schemeClr val="tx2"/>
                </a:solidFill>
                <a:sym typeface="Arial"/>
              </a:rPr>
              <a:t>0.80 (0.69-0.92)</a:t>
            </a:r>
          </a:p>
        </p:txBody>
      </p:sp>
      <p:pic>
        <p:nvPicPr>
          <p:cNvPr id="11" name="Google Shape;481;p20">
            <a:extLst>
              <a:ext uri="{FF2B5EF4-FFF2-40B4-BE49-F238E27FC236}">
                <a16:creationId xmlns:a16="http://schemas.microsoft.com/office/drawing/2014/main" id="{046EEA1C-2A0A-43FE-988A-9A7C116D97D6}"/>
              </a:ext>
            </a:extLst>
          </p:cNvPr>
          <p:cNvPicPr preferRelativeResize="0"/>
          <p:nvPr/>
        </p:nvPicPr>
        <p:blipFill rotWithShape="1">
          <a:blip r:embed="rId4">
            <a:alphaModFix/>
          </a:blip>
          <a:srcRect l="11508" t="9091" r="36061" b="6819"/>
          <a:stretch/>
        </p:blipFill>
        <p:spPr>
          <a:xfrm>
            <a:off x="631383" y="1640846"/>
            <a:ext cx="3883467" cy="3142667"/>
          </a:xfrm>
          <a:prstGeom prst="rect">
            <a:avLst/>
          </a:prstGeom>
          <a:noFill/>
          <a:ln>
            <a:noFill/>
          </a:ln>
        </p:spPr>
      </p:pic>
      <p:sp>
        <p:nvSpPr>
          <p:cNvPr id="12" name="TextBox 11">
            <a:extLst>
              <a:ext uri="{FF2B5EF4-FFF2-40B4-BE49-F238E27FC236}">
                <a16:creationId xmlns:a16="http://schemas.microsoft.com/office/drawing/2014/main" id="{649D6481-20E0-2405-1943-1E935D33CEFB}"/>
              </a:ext>
            </a:extLst>
          </p:cNvPr>
          <p:cNvSpPr txBox="1"/>
          <p:nvPr/>
        </p:nvSpPr>
        <p:spPr>
          <a:xfrm>
            <a:off x="474221" y="855058"/>
            <a:ext cx="5896371" cy="338554"/>
          </a:xfrm>
          <a:prstGeom prst="rect">
            <a:avLst/>
          </a:prstGeom>
          <a:noFill/>
        </p:spPr>
        <p:txBody>
          <a:bodyPr wrap="square">
            <a:spAutoFit/>
          </a:bodyPr>
          <a:lstStyle/>
          <a:p>
            <a:r>
              <a:rPr lang="en-US" sz="1600" i="1" dirty="0">
                <a:solidFill>
                  <a:schemeClr val="accent1"/>
                </a:solidFill>
              </a:rPr>
              <a:t>Epidemiology: ~1.5-2x HIV-associated HF risk</a:t>
            </a:r>
          </a:p>
        </p:txBody>
      </p:sp>
      <p:sp>
        <p:nvSpPr>
          <p:cNvPr id="5" name="Rectangle 4"/>
          <p:cNvSpPr/>
          <p:nvPr/>
        </p:nvSpPr>
        <p:spPr>
          <a:xfrm>
            <a:off x="464696" y="1349926"/>
            <a:ext cx="4769254" cy="369332"/>
          </a:xfrm>
          <a:prstGeom prst="rect">
            <a:avLst/>
          </a:prstGeom>
        </p:spPr>
        <p:txBody>
          <a:bodyPr wrap="none">
            <a:spAutoFit/>
          </a:bodyPr>
          <a:lstStyle/>
          <a:p>
            <a:r>
              <a:rPr lang="en-US" sz="1800" b="1" dirty="0">
                <a:solidFill>
                  <a:schemeClr val="tx1"/>
                </a:solidFill>
              </a:rPr>
              <a:t>Northwestern Cohort (N=8890): 2000-2016</a:t>
            </a:r>
          </a:p>
        </p:txBody>
      </p:sp>
    </p:spTree>
    <p:extLst>
      <p:ext uri="{BB962C8B-B14F-4D97-AF65-F5344CB8AC3E}">
        <p14:creationId xmlns:p14="http://schemas.microsoft.com/office/powerpoint/2010/main" val="1345807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dirty="0"/>
              <a:t>HIV and Heart Failure</a:t>
            </a:r>
          </a:p>
        </p:txBody>
      </p:sp>
      <p:pic>
        <p:nvPicPr>
          <p:cNvPr id="9" name="Picture 8">
            <a:extLst>
              <a:ext uri="{FF2B5EF4-FFF2-40B4-BE49-F238E27FC236}">
                <a16:creationId xmlns:a16="http://schemas.microsoft.com/office/drawing/2014/main" id="{477D7EDF-FC15-469E-9F63-9E689DF89A32}"/>
              </a:ext>
            </a:extLst>
          </p:cNvPr>
          <p:cNvPicPr>
            <a:picLocks noChangeAspect="1"/>
          </p:cNvPicPr>
          <p:nvPr/>
        </p:nvPicPr>
        <p:blipFill>
          <a:blip r:embed="rId3"/>
          <a:stretch>
            <a:fillRect/>
          </a:stretch>
        </p:blipFill>
        <p:spPr>
          <a:xfrm>
            <a:off x="1438031" y="4885742"/>
            <a:ext cx="261932" cy="213038"/>
          </a:xfrm>
          <a:prstGeom prst="rect">
            <a:avLst/>
          </a:prstGeom>
        </p:spPr>
      </p:pic>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TextBox 6"/>
          <p:cNvSpPr txBox="1"/>
          <p:nvPr/>
        </p:nvSpPr>
        <p:spPr>
          <a:xfrm>
            <a:off x="3077610" y="4754937"/>
            <a:ext cx="6066390" cy="261610"/>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800"/>
              <a:buFont typeface="Arial"/>
              <a:buNone/>
            </a:pPr>
            <a:r>
              <a:rPr lang="en-US" sz="1100" b="0" u="none" strike="noStrike" cap="none" dirty="0">
                <a:solidFill>
                  <a:schemeClr val="bg1">
                    <a:lumMod val="50000"/>
                  </a:schemeClr>
                </a:solidFill>
                <a:latin typeface="Arial"/>
                <a:ea typeface="Arial"/>
                <a:cs typeface="Arial"/>
                <a:sym typeface="Arial"/>
              </a:rPr>
              <a:t>Freiberg MS, et al. </a:t>
            </a:r>
            <a:r>
              <a:rPr lang="en-US" sz="1100" b="0" i="1" u="none" strike="noStrike" cap="none" dirty="0">
                <a:solidFill>
                  <a:schemeClr val="bg1">
                    <a:lumMod val="50000"/>
                  </a:schemeClr>
                </a:solidFill>
                <a:latin typeface="Arial"/>
                <a:ea typeface="Arial"/>
                <a:cs typeface="Arial"/>
                <a:sym typeface="Arial"/>
              </a:rPr>
              <a:t>JAMA Cardiology </a:t>
            </a:r>
            <a:r>
              <a:rPr lang="en-US" sz="1100" b="0" u="none" strike="noStrike" cap="none" dirty="0">
                <a:solidFill>
                  <a:schemeClr val="bg1">
                    <a:lumMod val="50000"/>
                  </a:schemeClr>
                </a:solidFill>
                <a:latin typeface="Arial"/>
                <a:ea typeface="Arial"/>
                <a:cs typeface="Arial"/>
                <a:sym typeface="Arial"/>
              </a:rPr>
              <a:t>2017;2(5):536-46</a:t>
            </a:r>
            <a:endParaRPr lang="en-US" sz="2400" b="0" u="none" strike="noStrike" cap="none" dirty="0">
              <a:solidFill>
                <a:schemeClr val="bg1">
                  <a:lumMod val="50000"/>
                </a:schemeClr>
              </a:solidFill>
              <a:latin typeface="Arial"/>
              <a:ea typeface="Arial"/>
              <a:cs typeface="Arial"/>
              <a:sym typeface="Arial"/>
            </a:endParaRPr>
          </a:p>
        </p:txBody>
      </p:sp>
      <p:sp>
        <p:nvSpPr>
          <p:cNvPr id="12" name="TextBox 11">
            <a:extLst>
              <a:ext uri="{FF2B5EF4-FFF2-40B4-BE49-F238E27FC236}">
                <a16:creationId xmlns:a16="http://schemas.microsoft.com/office/drawing/2014/main" id="{649D6481-20E0-2405-1943-1E935D33CEFB}"/>
              </a:ext>
            </a:extLst>
          </p:cNvPr>
          <p:cNvSpPr txBox="1"/>
          <p:nvPr/>
        </p:nvSpPr>
        <p:spPr>
          <a:xfrm>
            <a:off x="474221" y="855058"/>
            <a:ext cx="5896371" cy="338554"/>
          </a:xfrm>
          <a:prstGeom prst="rect">
            <a:avLst/>
          </a:prstGeom>
          <a:noFill/>
        </p:spPr>
        <p:txBody>
          <a:bodyPr wrap="square">
            <a:spAutoFit/>
          </a:bodyPr>
          <a:lstStyle/>
          <a:p>
            <a:r>
              <a:rPr lang="en-US" sz="1600" i="1" dirty="0">
                <a:solidFill>
                  <a:schemeClr val="accent1"/>
                </a:solidFill>
              </a:rPr>
              <a:t>Epidemiology: ~1.5-2x HIV-associated HF risk</a:t>
            </a:r>
          </a:p>
        </p:txBody>
      </p:sp>
      <p:sp>
        <p:nvSpPr>
          <p:cNvPr id="13" name="Rectangle 12"/>
          <p:cNvSpPr/>
          <p:nvPr/>
        </p:nvSpPr>
        <p:spPr>
          <a:xfrm>
            <a:off x="464696" y="1349926"/>
            <a:ext cx="4724370" cy="369332"/>
          </a:xfrm>
          <a:prstGeom prst="rect">
            <a:avLst/>
          </a:prstGeom>
        </p:spPr>
        <p:txBody>
          <a:bodyPr wrap="none">
            <a:spAutoFit/>
          </a:bodyPr>
          <a:lstStyle/>
          <a:p>
            <a:r>
              <a:rPr lang="en-US" sz="1800" b="1" dirty="0">
                <a:solidFill>
                  <a:schemeClr val="tx1"/>
                </a:solidFill>
              </a:rPr>
              <a:t>Veterans Aging Cohort Study (2003-2012)</a:t>
            </a:r>
          </a:p>
        </p:txBody>
      </p:sp>
      <p:pic>
        <p:nvPicPr>
          <p:cNvPr id="2050" name="Picture 2" descr="ttps://cdn.jamanetwork.com/ama/content_public/journal/cardiology/936245/hoi170010t3.png?Expires=16832422"/>
          <p:cNvPicPr>
            <a:picLocks noChangeAspect="1" noChangeArrowheads="1"/>
          </p:cNvPicPr>
          <p:nvPr/>
        </p:nvPicPr>
        <p:blipFill rotWithShape="1">
          <a:blip r:embed="rId4">
            <a:extLst>
              <a:ext uri="{28A0092B-C50C-407E-A947-70E740481C1C}">
                <a14:useLocalDpi xmlns:a14="http://schemas.microsoft.com/office/drawing/2010/main" val="0"/>
              </a:ext>
            </a:extLst>
          </a:blip>
          <a:srcRect b="31295"/>
          <a:stretch/>
        </p:blipFill>
        <p:spPr bwMode="auto">
          <a:xfrm>
            <a:off x="474221" y="1786875"/>
            <a:ext cx="8515350" cy="2728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4221" y="2040640"/>
            <a:ext cx="7148987" cy="933566"/>
          </a:xfrm>
          <a:prstGeom prst="rect">
            <a:avLst/>
          </a:prstGeom>
          <a:noFill/>
          <a:ln w="12700">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099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dirty="0"/>
              <a:t>HIV and Arrhythmias</a:t>
            </a:r>
          </a:p>
        </p:txBody>
      </p:sp>
      <p:pic>
        <p:nvPicPr>
          <p:cNvPr id="9" name="Picture 8">
            <a:extLst>
              <a:ext uri="{FF2B5EF4-FFF2-40B4-BE49-F238E27FC236}">
                <a16:creationId xmlns:a16="http://schemas.microsoft.com/office/drawing/2014/main" id="{477D7EDF-FC15-469E-9F63-9E689DF89A32}"/>
              </a:ext>
            </a:extLst>
          </p:cNvPr>
          <p:cNvPicPr>
            <a:picLocks noChangeAspect="1"/>
          </p:cNvPicPr>
          <p:nvPr/>
        </p:nvPicPr>
        <p:blipFill>
          <a:blip r:embed="rId3"/>
          <a:stretch>
            <a:fillRect/>
          </a:stretch>
        </p:blipFill>
        <p:spPr>
          <a:xfrm>
            <a:off x="1438031" y="4885742"/>
            <a:ext cx="261932" cy="213038"/>
          </a:xfrm>
          <a:prstGeom prst="rect">
            <a:avLst/>
          </a:prstGeom>
        </p:spPr>
      </p:pic>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4"/>
          <a:srcRect l="66917" t="30041" r="5729" b="49735"/>
          <a:stretch/>
        </p:blipFill>
        <p:spPr>
          <a:xfrm>
            <a:off x="4432753" y="132979"/>
            <a:ext cx="2383967" cy="1233807"/>
          </a:xfrm>
          <a:prstGeom prst="rect">
            <a:avLst/>
          </a:prstGeom>
        </p:spPr>
      </p:pic>
      <p:sp>
        <p:nvSpPr>
          <p:cNvPr id="8" name="Text Placeholder 3"/>
          <p:cNvSpPr>
            <a:spLocks noGrp="1"/>
          </p:cNvSpPr>
          <p:nvPr>
            <p:ph type="body" idx="1"/>
          </p:nvPr>
        </p:nvSpPr>
        <p:spPr>
          <a:xfrm>
            <a:off x="395926" y="1366786"/>
            <a:ext cx="8523221" cy="3280627"/>
          </a:xfrm>
        </p:spPr>
        <p:txBody>
          <a:bodyPr/>
          <a:lstStyle/>
          <a:p>
            <a:pPr marL="457200" indent="-457200">
              <a:spcAft>
                <a:spcPts val="600"/>
              </a:spcAft>
            </a:pPr>
            <a:r>
              <a:rPr lang="en-US" sz="2400" b="1" dirty="0"/>
              <a:t>What do we know about HIV and arrhythmias?</a:t>
            </a:r>
            <a:br>
              <a:rPr lang="en-US" sz="2400" b="1" dirty="0"/>
            </a:br>
            <a:endParaRPr lang="en-US" sz="2400" b="1" dirty="0"/>
          </a:p>
          <a:p>
            <a:pPr marL="457200" indent="-457200">
              <a:spcAft>
                <a:spcPts val="600"/>
              </a:spcAft>
            </a:pPr>
            <a:r>
              <a:rPr lang="en-US" sz="2400" dirty="0"/>
              <a:t>HIV and Atrial Fibrillation Risk: Uncertain</a:t>
            </a:r>
            <a:br>
              <a:rPr lang="en-US" sz="2400" dirty="0"/>
            </a:br>
            <a:br>
              <a:rPr lang="en-US" sz="1000" b="1" dirty="0"/>
            </a:br>
            <a:r>
              <a:rPr lang="en-US" sz="2000" b="1" i="1" dirty="0"/>
              <a:t>No Difference: MACS, NM Cohorts</a:t>
            </a:r>
            <a:br>
              <a:rPr lang="en-US" sz="2000" b="1" i="1" dirty="0"/>
            </a:br>
            <a:r>
              <a:rPr lang="en-US" sz="1400" b="1" dirty="0"/>
              <a:t>	</a:t>
            </a:r>
            <a:r>
              <a:rPr lang="en-US" sz="1400" i="1" dirty="0" err="1"/>
              <a:t>Osuji</a:t>
            </a:r>
            <a:r>
              <a:rPr lang="en-US" sz="1400" i="1" dirty="0"/>
              <a:t> N, Post WS et al. Medicine 2021;100(29):e26663</a:t>
            </a:r>
            <a:br>
              <a:rPr lang="en-US" sz="1400" i="1" dirty="0"/>
            </a:br>
            <a:r>
              <a:rPr lang="en-US" sz="1400" i="1" dirty="0"/>
              <a:t>	Sanders JM, Feinstein MJ, et al. </a:t>
            </a:r>
            <a:r>
              <a:rPr lang="en-US" sz="1400" i="1" dirty="0" err="1"/>
              <a:t>PLoS</a:t>
            </a:r>
            <a:r>
              <a:rPr lang="en-US" sz="1400" i="1" dirty="0"/>
              <a:t> One 2018;13(3):e0194754</a:t>
            </a:r>
            <a:br>
              <a:rPr lang="en-US" sz="1400" i="1" dirty="0"/>
            </a:br>
            <a:r>
              <a:rPr lang="en-US" sz="2000" b="1" i="1" dirty="0"/>
              <a:t>Increased Risk: UCSF Cohort</a:t>
            </a:r>
            <a:br>
              <a:rPr lang="en-US" sz="2000" b="1" i="1" dirty="0"/>
            </a:br>
            <a:r>
              <a:rPr lang="en-US" sz="1400" b="1" dirty="0"/>
              <a:t>	</a:t>
            </a:r>
            <a:r>
              <a:rPr lang="en-US" sz="1400" i="1" dirty="0" err="1"/>
              <a:t>Sardana</a:t>
            </a:r>
            <a:r>
              <a:rPr lang="en-US" sz="1400" i="1" dirty="0"/>
              <a:t> M, </a:t>
            </a:r>
            <a:r>
              <a:rPr lang="en-US" sz="1400" i="1" dirty="0" err="1"/>
              <a:t>Hsue</a:t>
            </a:r>
            <a:r>
              <a:rPr lang="en-US" sz="1400" i="1" dirty="0"/>
              <a:t> PY, et al. JACC 2019;74(11):1512-4. </a:t>
            </a:r>
            <a:br>
              <a:rPr lang="en-US" sz="1400" i="1" dirty="0"/>
            </a:br>
            <a:r>
              <a:rPr lang="en-US" sz="1400" i="1" dirty="0"/>
              <a:t>	</a:t>
            </a:r>
            <a:endParaRPr lang="en-US" sz="1200" b="1" dirty="0"/>
          </a:p>
          <a:p>
            <a:pPr marL="457200" indent="-457200">
              <a:spcAft>
                <a:spcPts val="600"/>
              </a:spcAft>
            </a:pPr>
            <a:endParaRPr lang="en-US" sz="1400" dirty="0"/>
          </a:p>
        </p:txBody>
      </p:sp>
      <p:pic>
        <p:nvPicPr>
          <p:cNvPr id="3074" name="Picture 2" descr="https://www.secondscount.org/image.axd?id=3ee8fbf9-5cb8-43fa-b742-4f26a008813e&amp;t=635776851176800000"/>
          <p:cNvPicPr>
            <a:picLocks noChangeAspect="1" noChangeArrowheads="1"/>
          </p:cNvPicPr>
          <p:nvPr/>
        </p:nvPicPr>
        <p:blipFill rotWithShape="1">
          <a:blip r:embed="rId5">
            <a:extLst>
              <a:ext uri="{28A0092B-C50C-407E-A947-70E740481C1C}">
                <a14:useLocalDpi xmlns:a14="http://schemas.microsoft.com/office/drawing/2010/main" val="0"/>
              </a:ext>
            </a:extLst>
          </a:blip>
          <a:srcRect l="55855" t="16478" b="30978"/>
          <a:stretch/>
        </p:blipFill>
        <p:spPr bwMode="auto">
          <a:xfrm>
            <a:off x="6441525" y="2143853"/>
            <a:ext cx="2477622" cy="236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86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dirty="0"/>
              <a:t>HIV and Arrhythmias</a:t>
            </a:r>
          </a:p>
        </p:txBody>
      </p:sp>
      <p:pic>
        <p:nvPicPr>
          <p:cNvPr id="9" name="Picture 8">
            <a:extLst>
              <a:ext uri="{FF2B5EF4-FFF2-40B4-BE49-F238E27FC236}">
                <a16:creationId xmlns:a16="http://schemas.microsoft.com/office/drawing/2014/main" id="{477D7EDF-FC15-469E-9F63-9E689DF89A32}"/>
              </a:ext>
            </a:extLst>
          </p:cNvPr>
          <p:cNvPicPr>
            <a:picLocks noChangeAspect="1"/>
          </p:cNvPicPr>
          <p:nvPr/>
        </p:nvPicPr>
        <p:blipFill>
          <a:blip r:embed="rId2"/>
          <a:stretch>
            <a:fillRect/>
          </a:stretch>
        </p:blipFill>
        <p:spPr>
          <a:xfrm>
            <a:off x="1438031" y="4885742"/>
            <a:ext cx="261932" cy="213038"/>
          </a:xfrm>
          <a:prstGeom prst="rect">
            <a:avLst/>
          </a:prstGeom>
        </p:spPr>
      </p:pic>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3"/>
          <a:srcRect l="66917" t="30041" r="5729" b="49735"/>
          <a:stretch/>
        </p:blipFill>
        <p:spPr>
          <a:xfrm>
            <a:off x="5351647" y="203667"/>
            <a:ext cx="1809550" cy="936521"/>
          </a:xfrm>
          <a:prstGeom prst="rect">
            <a:avLst/>
          </a:prstGeom>
        </p:spPr>
      </p:pic>
      <p:sp>
        <p:nvSpPr>
          <p:cNvPr id="8" name="Text Placeholder 3"/>
          <p:cNvSpPr>
            <a:spLocks noGrp="1"/>
          </p:cNvSpPr>
          <p:nvPr>
            <p:ph type="body" idx="1"/>
          </p:nvPr>
        </p:nvSpPr>
        <p:spPr>
          <a:xfrm>
            <a:off x="395926" y="1366786"/>
            <a:ext cx="6765271" cy="3280627"/>
          </a:xfrm>
        </p:spPr>
        <p:txBody>
          <a:bodyPr/>
          <a:lstStyle/>
          <a:p>
            <a:pPr marL="457200" indent="-457200">
              <a:spcAft>
                <a:spcPts val="600"/>
              </a:spcAft>
            </a:pPr>
            <a:r>
              <a:rPr lang="en-US" sz="2400" b="1" dirty="0"/>
              <a:t>HIV and Sudden Cardiac Death: ↑ Risk</a:t>
            </a:r>
            <a:endParaRPr lang="en-US" sz="2000" dirty="0">
              <a:latin typeface="+mn-lt"/>
              <a:sym typeface="Wingdings"/>
            </a:endParaRPr>
          </a:p>
        </p:txBody>
      </p:sp>
      <p:pic>
        <p:nvPicPr>
          <p:cNvPr id="12" name="Picture 2">
            <a:extLst>
              <a:ext uri="{FF2B5EF4-FFF2-40B4-BE49-F238E27FC236}">
                <a16:creationId xmlns:a16="http://schemas.microsoft.com/office/drawing/2014/main" id="{67C97F77-BB47-4441-B7FC-A559FD2614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57" t="1429" r="1515" b="37470"/>
          <a:stretch/>
        </p:blipFill>
        <p:spPr bwMode="auto">
          <a:xfrm>
            <a:off x="604693" y="1859390"/>
            <a:ext cx="4746954" cy="28365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07604" y="4844864"/>
            <a:ext cx="4597509" cy="246221"/>
          </a:xfrm>
          <a:prstGeom prst="rect">
            <a:avLst/>
          </a:prstGeom>
          <a:noFill/>
        </p:spPr>
        <p:txBody>
          <a:bodyPr wrap="square" rtlCol="0">
            <a:spAutoFit/>
          </a:bodyPr>
          <a:lstStyle/>
          <a:p>
            <a:r>
              <a:rPr lang="en-US" sz="1000" dirty="0">
                <a:solidFill>
                  <a:schemeClr val="bg2"/>
                </a:solidFill>
              </a:rPr>
              <a:t>Tseng ZH … Hsue PY. </a:t>
            </a:r>
            <a:r>
              <a:rPr lang="en-US" sz="1000" i="1" dirty="0">
                <a:solidFill>
                  <a:schemeClr val="bg2"/>
                </a:solidFill>
              </a:rPr>
              <a:t>N </a:t>
            </a:r>
            <a:r>
              <a:rPr lang="en-US" sz="1000" i="1" dirty="0" err="1">
                <a:solidFill>
                  <a:schemeClr val="bg2"/>
                </a:solidFill>
              </a:rPr>
              <a:t>Engl</a:t>
            </a:r>
            <a:r>
              <a:rPr lang="en-US" sz="1000" i="1" dirty="0">
                <a:solidFill>
                  <a:schemeClr val="bg2"/>
                </a:solidFill>
              </a:rPr>
              <a:t> J Med </a:t>
            </a:r>
            <a:r>
              <a:rPr lang="en-US" sz="1000" dirty="0">
                <a:solidFill>
                  <a:schemeClr val="bg2"/>
                </a:solidFill>
              </a:rPr>
              <a:t>2021;384:2306-2316.</a:t>
            </a:r>
          </a:p>
        </p:txBody>
      </p:sp>
      <p:sp>
        <p:nvSpPr>
          <p:cNvPr id="14" name="Google Shape;343;p12">
            <a:extLst>
              <a:ext uri="{FF2B5EF4-FFF2-40B4-BE49-F238E27FC236}">
                <a16:creationId xmlns:a16="http://schemas.microsoft.com/office/drawing/2014/main" id="{5A27664D-C53A-AB46-9CB1-0B06E85936A6}"/>
              </a:ext>
            </a:extLst>
          </p:cNvPr>
          <p:cNvSpPr/>
          <p:nvPr/>
        </p:nvSpPr>
        <p:spPr>
          <a:xfrm>
            <a:off x="5588225" y="2001279"/>
            <a:ext cx="3330922" cy="236983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600"/>
              <a:buFont typeface="Arial"/>
              <a:buNone/>
            </a:pPr>
            <a:r>
              <a:rPr lang="en-US" sz="2000" b="1" strike="noStrike" cap="none" dirty="0">
                <a:solidFill>
                  <a:srgbClr val="165751"/>
                </a:solidFill>
                <a:latin typeface="Arial"/>
                <a:ea typeface="Arial"/>
                <a:cs typeface="Arial"/>
                <a:sym typeface="Arial"/>
              </a:rPr>
              <a:t>Sudden Cardiac Death Incidence Rates </a:t>
            </a:r>
            <a:br>
              <a:rPr lang="en-US" sz="2000" b="1" strike="noStrike" cap="none" dirty="0">
                <a:solidFill>
                  <a:srgbClr val="165751"/>
                </a:solidFill>
                <a:latin typeface="Arial"/>
                <a:ea typeface="Arial"/>
                <a:cs typeface="Arial"/>
                <a:sym typeface="Arial"/>
              </a:rPr>
            </a:br>
            <a:r>
              <a:rPr lang="en-US" sz="2000" b="1" strike="noStrike" cap="none" dirty="0">
                <a:solidFill>
                  <a:srgbClr val="165751"/>
                </a:solidFill>
                <a:latin typeface="Arial"/>
                <a:ea typeface="Arial"/>
                <a:cs typeface="Arial"/>
                <a:sym typeface="Arial"/>
              </a:rPr>
              <a:t>(SF Medical Examiner)</a:t>
            </a:r>
          </a:p>
          <a:p>
            <a:pPr marR="0" lvl="0" rtl="0">
              <a:lnSpc>
                <a:spcPct val="100000"/>
              </a:lnSpc>
              <a:spcBef>
                <a:spcPts val="0"/>
              </a:spcBef>
              <a:spcAft>
                <a:spcPts val="0"/>
              </a:spcAft>
              <a:buClr>
                <a:schemeClr val="dk1"/>
              </a:buClr>
              <a:buSzPts val="1600"/>
            </a:pPr>
            <a:endParaRPr lang="en-US" sz="1600" b="1" dirty="0">
              <a:solidFill>
                <a:srgbClr val="165751"/>
              </a:solidFill>
            </a:endParaRPr>
          </a:p>
          <a:p>
            <a:pPr marR="0" lvl="0" rtl="0">
              <a:lnSpc>
                <a:spcPct val="100000"/>
              </a:lnSpc>
              <a:spcBef>
                <a:spcPts val="0"/>
              </a:spcBef>
              <a:spcAft>
                <a:spcPts val="0"/>
              </a:spcAft>
              <a:buClr>
                <a:schemeClr val="dk1"/>
              </a:buClr>
              <a:buSzPts val="1600"/>
            </a:pPr>
            <a:r>
              <a:rPr lang="en-US" sz="1800" b="1" dirty="0">
                <a:solidFill>
                  <a:srgbClr val="165751"/>
                </a:solidFill>
              </a:rPr>
              <a:t>HIV: 53.3 deaths/100k p-y</a:t>
            </a:r>
          </a:p>
          <a:p>
            <a:pPr marL="285750" marR="0" lvl="0" indent="-285750" rtl="0">
              <a:lnSpc>
                <a:spcPct val="100000"/>
              </a:lnSpc>
              <a:spcBef>
                <a:spcPts val="0"/>
              </a:spcBef>
              <a:spcAft>
                <a:spcPts val="0"/>
              </a:spcAft>
              <a:buClr>
                <a:schemeClr val="dk1"/>
              </a:buClr>
              <a:buSzPts val="1600"/>
              <a:buFontTx/>
              <a:buChar char="-"/>
            </a:pPr>
            <a:r>
              <a:rPr lang="en-US" sz="1800" dirty="0">
                <a:solidFill>
                  <a:srgbClr val="165751"/>
                </a:solidFill>
              </a:rPr>
              <a:t>Mean CD4 475; 79% ART</a:t>
            </a:r>
          </a:p>
          <a:p>
            <a:pPr marR="0" lvl="0" rtl="0">
              <a:lnSpc>
                <a:spcPct val="100000"/>
              </a:lnSpc>
              <a:spcBef>
                <a:spcPts val="0"/>
              </a:spcBef>
              <a:spcAft>
                <a:spcPts val="0"/>
              </a:spcAft>
              <a:buClr>
                <a:schemeClr val="dk1"/>
              </a:buClr>
              <a:buSzPts val="1600"/>
            </a:pPr>
            <a:endParaRPr lang="en-US" sz="1800" dirty="0">
              <a:solidFill>
                <a:srgbClr val="165751"/>
              </a:solidFill>
            </a:endParaRPr>
          </a:p>
          <a:p>
            <a:pPr marR="0" lvl="0" rtl="0">
              <a:lnSpc>
                <a:spcPct val="100000"/>
              </a:lnSpc>
              <a:spcBef>
                <a:spcPts val="0"/>
              </a:spcBef>
              <a:spcAft>
                <a:spcPts val="0"/>
              </a:spcAft>
              <a:buClr>
                <a:schemeClr val="dk1"/>
              </a:buClr>
              <a:buSzPts val="1600"/>
            </a:pPr>
            <a:r>
              <a:rPr lang="en-US" sz="1800" b="1" dirty="0" err="1">
                <a:solidFill>
                  <a:srgbClr val="165751"/>
                </a:solidFill>
              </a:rPr>
              <a:t>PWoH</a:t>
            </a:r>
            <a:r>
              <a:rPr lang="en-US" sz="1800" b="1" dirty="0">
                <a:solidFill>
                  <a:srgbClr val="165751"/>
                </a:solidFill>
              </a:rPr>
              <a:t>: 23.7 deaths/100k p-y</a:t>
            </a:r>
          </a:p>
        </p:txBody>
      </p:sp>
    </p:spTree>
    <p:extLst>
      <p:ext uri="{BB962C8B-B14F-4D97-AF65-F5344CB8AC3E}">
        <p14:creationId xmlns:p14="http://schemas.microsoft.com/office/powerpoint/2010/main" val="1400993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8065" y="1187533"/>
            <a:ext cx="8926987" cy="2814451"/>
          </a:xfrm>
        </p:spPr>
        <p:txBody>
          <a:bodyPr>
            <a:normAutofit fontScale="77500" lnSpcReduction="20000"/>
          </a:bodyPr>
          <a:lstStyle/>
          <a:p>
            <a:r>
              <a:rPr lang="en-US" sz="4000" i="1" dirty="0">
                <a:solidFill>
                  <a:schemeClr val="tx2"/>
                </a:solidFill>
              </a:rPr>
              <a:t>BREAK:</a:t>
            </a:r>
          </a:p>
          <a:p>
            <a:endParaRPr lang="en-US" sz="4000" dirty="0">
              <a:solidFill>
                <a:schemeClr val="tx2"/>
              </a:solidFill>
            </a:endParaRPr>
          </a:p>
          <a:p>
            <a:r>
              <a:rPr lang="en-US" sz="4000" dirty="0">
                <a:solidFill>
                  <a:schemeClr val="tx2"/>
                </a:solidFill>
              </a:rPr>
              <a:t>Any questions regarding scope/epidemiology? </a:t>
            </a:r>
          </a:p>
          <a:p>
            <a:endParaRPr lang="en-US" sz="4000" dirty="0">
              <a:solidFill>
                <a:schemeClr val="tx2"/>
              </a:solidFill>
            </a:endParaRPr>
          </a:p>
          <a:p>
            <a:r>
              <a:rPr lang="en-US" sz="4000" dirty="0">
                <a:solidFill>
                  <a:schemeClr val="tx2"/>
                </a:solidFill>
              </a:rPr>
              <a:t>Next sections: </a:t>
            </a:r>
          </a:p>
          <a:p>
            <a:pPr marL="571500" indent="-571500">
              <a:buFontTx/>
              <a:buChar char="-"/>
            </a:pPr>
            <a:r>
              <a:rPr lang="en-US" sz="4000" dirty="0">
                <a:solidFill>
                  <a:schemeClr val="tx2"/>
                </a:solidFill>
              </a:rPr>
              <a:t>Mechanisms</a:t>
            </a:r>
          </a:p>
          <a:p>
            <a:pPr marL="571500" indent="-571500">
              <a:buFontTx/>
              <a:buChar char="-"/>
            </a:pPr>
            <a:r>
              <a:rPr lang="en-US" sz="4000" dirty="0">
                <a:solidFill>
                  <a:schemeClr val="tx2"/>
                </a:solidFill>
              </a:rPr>
              <a:t>Clinical Approach</a:t>
            </a:r>
          </a:p>
          <a:p>
            <a:endParaRPr lang="en-US" sz="4000" dirty="0">
              <a:solidFill>
                <a:schemeClr val="tx2"/>
              </a:solidFill>
            </a:endParaRPr>
          </a:p>
        </p:txBody>
      </p:sp>
    </p:spTree>
    <p:extLst>
      <p:ext uri="{BB962C8B-B14F-4D97-AF65-F5344CB8AC3E}">
        <p14:creationId xmlns:p14="http://schemas.microsoft.com/office/powerpoint/2010/main" val="149516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Learning Objectives</a:t>
            </a:r>
          </a:p>
        </p:txBody>
      </p:sp>
      <p:sp>
        <p:nvSpPr>
          <p:cNvPr id="4" name="Text Placeholder 3"/>
          <p:cNvSpPr>
            <a:spLocks noGrp="1"/>
          </p:cNvSpPr>
          <p:nvPr>
            <p:ph type="body" idx="1"/>
          </p:nvPr>
        </p:nvSpPr>
        <p:spPr>
          <a:xfrm>
            <a:off x="395926" y="820132"/>
            <a:ext cx="8523221" cy="3827282"/>
          </a:xfrm>
        </p:spPr>
        <p:txBody>
          <a:bodyPr/>
          <a:lstStyle/>
          <a:p>
            <a:pPr marL="457200" indent="-457200">
              <a:spcAft>
                <a:spcPts val="600"/>
              </a:spcAft>
              <a:buFont typeface="Arial" panose="020B0604020202020204" pitchFamily="34" charset="0"/>
              <a:buChar char="•"/>
            </a:pPr>
            <a:r>
              <a:rPr lang="en-US" sz="2400" dirty="0"/>
              <a:t>Describe the contemporary scope and presentations of cardiovascular disease (CVD) among people with HIV</a:t>
            </a:r>
          </a:p>
          <a:p>
            <a:pPr marL="457200" indent="-457200">
              <a:spcAft>
                <a:spcPts val="600"/>
              </a:spcAft>
              <a:buFont typeface="Arial" panose="020B0604020202020204" pitchFamily="34" charset="0"/>
              <a:buChar char="•"/>
            </a:pPr>
            <a:r>
              <a:rPr lang="en-US" sz="2400" dirty="0"/>
              <a:t>Define HIV-specific risk factors for CVD</a:t>
            </a:r>
          </a:p>
          <a:p>
            <a:pPr marL="457200" indent="-457200">
              <a:spcAft>
                <a:spcPts val="600"/>
              </a:spcAft>
              <a:buFont typeface="Arial" panose="020B0604020202020204" pitchFamily="34" charset="0"/>
              <a:buChar char="•"/>
            </a:pPr>
            <a:r>
              <a:rPr lang="en-US" sz="2400" dirty="0"/>
              <a:t>Identify practical approaches to CVD risk stratification and lipid-lowering therapy for people with HIV</a:t>
            </a:r>
          </a:p>
          <a:p>
            <a:pPr marL="457200" indent="-457200">
              <a:spcAft>
                <a:spcPts val="600"/>
              </a:spcAft>
            </a:pPr>
            <a:endParaRPr lang="en-US" sz="1200" b="1" dirty="0"/>
          </a:p>
        </p:txBody>
      </p:sp>
      <p:sp>
        <p:nvSpPr>
          <p:cNvPr id="5" name="Content Placeholder 2"/>
          <p:cNvSpPr txBox="1">
            <a:spLocks/>
          </p:cNvSpPr>
          <p:nvPr/>
        </p:nvSpPr>
        <p:spPr>
          <a:xfrm>
            <a:off x="1369315" y="1200152"/>
            <a:ext cx="6288785" cy="800099"/>
          </a:xfrm>
          <a:prstGeom prst="rect">
            <a:avLst/>
          </a:prstGeom>
        </p:spPr>
        <p:txBody>
          <a:bodyPr vert="horz" lIns="68580" tIns="34290" rIns="68580" bIns="34290" rtlCol="0">
            <a:normAutofit/>
          </a:bodyPr>
          <a:lstStyle/>
          <a:p>
            <a:pPr>
              <a:spcBef>
                <a:spcPct val="20000"/>
              </a:spcBef>
              <a:buClr>
                <a:srgbClr val="0099CC"/>
              </a:buClr>
              <a:defRPr/>
            </a:pPr>
            <a:endParaRPr lang="en-US" sz="2250" dirty="0">
              <a:latin typeface="Arial" pitchFamily="34" charset="0"/>
              <a:cs typeface="Arial" pitchFamily="34" charset="0"/>
            </a:endParaRPr>
          </a:p>
        </p:txBody>
      </p:sp>
    </p:spTree>
    <p:extLst>
      <p:ext uri="{BB962C8B-B14F-4D97-AF65-F5344CB8AC3E}">
        <p14:creationId xmlns:p14="http://schemas.microsoft.com/office/powerpoint/2010/main" val="187888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8065" y="1187533"/>
            <a:ext cx="8926987" cy="2814451"/>
          </a:xfrm>
        </p:spPr>
        <p:txBody>
          <a:bodyPr>
            <a:normAutofit fontScale="77500" lnSpcReduction="20000"/>
          </a:bodyPr>
          <a:lstStyle/>
          <a:p>
            <a:r>
              <a:rPr lang="en-US" sz="4000" i="1" dirty="0">
                <a:solidFill>
                  <a:schemeClr val="tx2"/>
                </a:solidFill>
              </a:rPr>
              <a:t>Why</a:t>
            </a:r>
            <a:r>
              <a:rPr lang="en-US" sz="4000" dirty="0">
                <a:solidFill>
                  <a:schemeClr val="tx2"/>
                </a:solidFill>
              </a:rPr>
              <a:t> CVDs in HIV? </a:t>
            </a:r>
          </a:p>
          <a:p>
            <a:endParaRPr lang="en-US" sz="4000" dirty="0">
              <a:solidFill>
                <a:schemeClr val="tx2"/>
              </a:solidFill>
            </a:endParaRPr>
          </a:p>
          <a:p>
            <a:pPr>
              <a:lnSpc>
                <a:spcPct val="110000"/>
              </a:lnSpc>
            </a:pPr>
            <a:r>
              <a:rPr lang="en-US" sz="2800" b="0" i="1" dirty="0">
                <a:solidFill>
                  <a:schemeClr val="tx2"/>
                </a:solidFill>
              </a:rPr>
              <a:t>A Mechanistic Detour: </a:t>
            </a:r>
          </a:p>
          <a:p>
            <a:pPr>
              <a:lnSpc>
                <a:spcPct val="110000"/>
              </a:lnSpc>
            </a:pPr>
            <a:endParaRPr lang="en-US" sz="2800" b="0" i="1" dirty="0">
              <a:solidFill>
                <a:schemeClr val="tx2"/>
              </a:solidFill>
            </a:endParaRPr>
          </a:p>
          <a:p>
            <a:pPr marL="514350" indent="-514350">
              <a:lnSpc>
                <a:spcPct val="110000"/>
              </a:lnSpc>
              <a:buAutoNum type="arabicPeriod"/>
            </a:pPr>
            <a:r>
              <a:rPr lang="en-US" sz="2800" b="0" i="1" dirty="0">
                <a:solidFill>
                  <a:schemeClr val="tx2"/>
                </a:solidFill>
              </a:rPr>
              <a:t>Immune Dysregulation, Unresolving Inflammation, </a:t>
            </a:r>
            <a:br>
              <a:rPr lang="en-US" sz="2800" b="0" i="1" dirty="0">
                <a:solidFill>
                  <a:schemeClr val="tx2"/>
                </a:solidFill>
              </a:rPr>
            </a:br>
            <a:r>
              <a:rPr lang="en-US" sz="2800" b="0" i="1" dirty="0">
                <a:solidFill>
                  <a:schemeClr val="tx2"/>
                </a:solidFill>
              </a:rPr>
              <a:t>and Cardiovascular Diseases</a:t>
            </a:r>
          </a:p>
          <a:p>
            <a:pPr marL="514350" indent="-514350">
              <a:lnSpc>
                <a:spcPct val="110000"/>
              </a:lnSpc>
              <a:buAutoNum type="arabicPeriod"/>
            </a:pPr>
            <a:endParaRPr lang="en-US" sz="2800" b="0" i="1" dirty="0">
              <a:solidFill>
                <a:schemeClr val="tx2"/>
              </a:solidFill>
            </a:endParaRPr>
          </a:p>
          <a:p>
            <a:pPr>
              <a:lnSpc>
                <a:spcPct val="110000"/>
              </a:lnSpc>
            </a:pPr>
            <a:r>
              <a:rPr lang="en-US" sz="2800" b="0" i="1" dirty="0">
                <a:solidFill>
                  <a:schemeClr val="tx2"/>
                </a:solidFill>
              </a:rPr>
              <a:t>2. Why this is relevant for HIV</a:t>
            </a:r>
          </a:p>
        </p:txBody>
      </p:sp>
    </p:spTree>
    <p:extLst>
      <p:ext uri="{BB962C8B-B14F-4D97-AF65-F5344CB8AC3E}">
        <p14:creationId xmlns:p14="http://schemas.microsoft.com/office/powerpoint/2010/main" val="422953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Inflammation and CVDs</a:t>
            </a:r>
          </a:p>
        </p:txBody>
      </p:sp>
      <p:sp>
        <p:nvSpPr>
          <p:cNvPr id="4" name="Content Placeholder 2"/>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What we know</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chemeClr val="tx2"/>
                </a:solidFill>
              </a:rPr>
              <a:t>@</a:t>
            </a:r>
            <a:r>
              <a:rPr lang="en-US" sz="1100" dirty="0" err="1">
                <a:solidFill>
                  <a:schemeClr val="tx2"/>
                </a:solidFill>
              </a:rPr>
              <a:t>MattFeinsteinMD</a:t>
            </a:r>
            <a:endParaRPr lang="en-US" sz="1100" dirty="0">
              <a:solidFill>
                <a:schemeClr val="tx2"/>
              </a:solidFill>
            </a:endParaRPr>
          </a:p>
        </p:txBody>
      </p:sp>
      <p:sp>
        <p:nvSpPr>
          <p:cNvPr id="26" name="Content Placeholder 2"/>
          <p:cNvSpPr txBox="1">
            <a:spLocks/>
          </p:cNvSpPr>
          <p:nvPr/>
        </p:nvSpPr>
        <p:spPr>
          <a:xfrm>
            <a:off x="685800" y="1181054"/>
            <a:ext cx="8153400" cy="336719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mj-lt"/>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marL="514350" indent="-514350">
              <a:buFont typeface="Nixie One"/>
              <a:buAutoNum type="arabicPeriod"/>
            </a:pPr>
            <a:r>
              <a:rPr lang="en-US" sz="1800" b="1" i="1" dirty="0">
                <a:solidFill>
                  <a:schemeClr val="tx2"/>
                </a:solidFill>
                <a:latin typeface="+mn-lt"/>
              </a:rPr>
              <a:t>Myeloid &amp; lymphoid inflammation are clinically/epidemiologically and causally/experimentally implicated in CVDs</a:t>
            </a:r>
          </a:p>
          <a:p>
            <a:pPr marL="514350" indent="-514350">
              <a:buFont typeface="Nixie One"/>
              <a:buAutoNum type="arabicPeriod"/>
            </a:pPr>
            <a:endParaRPr lang="en-US" sz="1800" b="1" i="1" dirty="0">
              <a:solidFill>
                <a:schemeClr val="tx2"/>
              </a:solidFill>
              <a:latin typeface="+mn-lt"/>
            </a:endParaRPr>
          </a:p>
          <a:p>
            <a:pPr marL="625475" lvl="1" indent="-342900">
              <a:spcAft>
                <a:spcPts val="600"/>
              </a:spcAft>
              <a:buFontTx/>
              <a:buChar char="-"/>
            </a:pPr>
            <a:r>
              <a:rPr lang="en-US" sz="1600" b="1" dirty="0">
                <a:solidFill>
                  <a:schemeClr val="tx2"/>
                </a:solidFill>
                <a:latin typeface="+mn-lt"/>
              </a:rPr>
              <a:t>CAD: </a:t>
            </a:r>
            <a:r>
              <a:rPr lang="en-US" sz="1600" dirty="0">
                <a:solidFill>
                  <a:schemeClr val="tx2"/>
                </a:solidFill>
                <a:latin typeface="+mn-lt"/>
              </a:rPr>
              <a:t>plaque rupture, erosion, and </a:t>
            </a:r>
            <a:r>
              <a:rPr lang="en-US" sz="1600" dirty="0" err="1">
                <a:solidFill>
                  <a:schemeClr val="tx2"/>
                </a:solidFill>
                <a:latin typeface="+mn-lt"/>
              </a:rPr>
              <a:t>vasculopathy</a:t>
            </a:r>
            <a:endParaRPr lang="en-US" sz="1600" dirty="0">
              <a:solidFill>
                <a:schemeClr val="tx2"/>
              </a:solidFill>
              <a:latin typeface="+mn-lt"/>
            </a:endParaRPr>
          </a:p>
          <a:p>
            <a:pPr marL="625475" lvl="1" indent="-342900">
              <a:spcAft>
                <a:spcPts val="600"/>
              </a:spcAft>
              <a:buFontTx/>
              <a:buChar char="-"/>
            </a:pPr>
            <a:r>
              <a:rPr lang="en-US" sz="1600" b="1" dirty="0">
                <a:solidFill>
                  <a:schemeClr val="tx2"/>
                </a:solidFill>
                <a:latin typeface="+mn-lt"/>
              </a:rPr>
              <a:t>HF: </a:t>
            </a:r>
            <a:r>
              <a:rPr lang="en-US" sz="1600" dirty="0">
                <a:solidFill>
                  <a:schemeClr val="tx2"/>
                </a:solidFill>
                <a:latin typeface="+mn-lt"/>
              </a:rPr>
              <a:t>Maladaptive response to injury, microvascular dysfunction, direct myocardial inflammatory infiltrates </a:t>
            </a:r>
            <a:r>
              <a:rPr lang="en-US" sz="1600" dirty="0">
                <a:solidFill>
                  <a:schemeClr val="tx2"/>
                </a:solidFill>
                <a:latin typeface="+mn-lt"/>
                <a:sym typeface="Wingdings"/>
              </a:rPr>
              <a:t> systolic +/- diastolic dysfunction, ,HF</a:t>
            </a:r>
            <a:endParaRPr lang="en-US" sz="1600" dirty="0">
              <a:solidFill>
                <a:schemeClr val="tx2"/>
              </a:solidFill>
              <a:latin typeface="+mn-lt"/>
              <a:sym typeface="Wingdings" panose="05000000000000000000" pitchFamily="2" charset="2"/>
            </a:endParaRPr>
          </a:p>
          <a:p>
            <a:pPr marL="625475" lvl="1" indent="-342900">
              <a:spcAft>
                <a:spcPts val="600"/>
              </a:spcAft>
              <a:buFontTx/>
              <a:buChar char="-"/>
            </a:pPr>
            <a:r>
              <a:rPr lang="en-US" sz="1600" b="1" dirty="0">
                <a:solidFill>
                  <a:schemeClr val="tx2"/>
                </a:solidFill>
                <a:latin typeface="+mn-lt"/>
                <a:sym typeface="Wingdings" panose="05000000000000000000" pitchFamily="2" charset="2"/>
              </a:rPr>
              <a:t>Arrhythmia: </a:t>
            </a:r>
            <a:r>
              <a:rPr lang="en-US" sz="1600" dirty="0">
                <a:solidFill>
                  <a:schemeClr val="tx2"/>
                </a:solidFill>
                <a:latin typeface="+mn-lt"/>
                <a:sym typeface="Wingdings" panose="05000000000000000000" pitchFamily="2" charset="2"/>
              </a:rPr>
              <a:t>implicated in both electrical and structural remodeling</a:t>
            </a:r>
          </a:p>
          <a:p>
            <a:pPr marL="625475" lvl="1" indent="-342900">
              <a:spcAft>
                <a:spcPts val="600"/>
              </a:spcAft>
              <a:buFontTx/>
              <a:buChar char="-"/>
            </a:pPr>
            <a:endParaRPr lang="en-US" sz="1600" dirty="0">
              <a:solidFill>
                <a:schemeClr val="tx2"/>
              </a:solidFill>
              <a:latin typeface="+mn-lt"/>
            </a:endParaRPr>
          </a:p>
          <a:p>
            <a:pPr marL="514350" indent="-514350">
              <a:buFont typeface="Nixie One"/>
              <a:buAutoNum type="arabicPeriod"/>
            </a:pPr>
            <a:r>
              <a:rPr lang="en-US" sz="1800" b="1" i="1" dirty="0">
                <a:solidFill>
                  <a:schemeClr val="tx2"/>
                </a:solidFill>
                <a:latin typeface="+mn-lt"/>
              </a:rPr>
              <a:t>A complex interplay between comorbidities and underlying immunologic abnormalities/inflammatory bias can accelerate inflammation-CVD</a:t>
            </a:r>
          </a:p>
        </p:txBody>
      </p:sp>
      <p:sp>
        <p:nvSpPr>
          <p:cNvPr id="27" name="TextBox 26"/>
          <p:cNvSpPr txBox="1"/>
          <p:nvPr/>
        </p:nvSpPr>
        <p:spPr>
          <a:xfrm>
            <a:off x="4047062" y="4550399"/>
            <a:ext cx="4487337" cy="551961"/>
          </a:xfrm>
          <a:prstGeom prst="rect">
            <a:avLst/>
          </a:prstGeom>
          <a:noFill/>
        </p:spPr>
        <p:txBody>
          <a:bodyPr wrap="square" lIns="0" tIns="0" rIns="0" bIns="0" rtlCol="0">
            <a:noAutofit/>
          </a:bodyPr>
          <a:lstStyle/>
          <a:p>
            <a:pPr>
              <a:lnSpc>
                <a:spcPct val="90000"/>
              </a:lnSpc>
            </a:pPr>
            <a:r>
              <a:rPr lang="en-US" sz="1000" spc="-50" dirty="0">
                <a:solidFill>
                  <a:schemeClr val="tx2"/>
                </a:solidFill>
                <a:latin typeface="Calibri" charset="0"/>
                <a:ea typeface="Calibri" charset="0"/>
                <a:cs typeface="Calibri" charset="0"/>
              </a:rPr>
              <a:t>Blanton RM, </a:t>
            </a:r>
            <a:r>
              <a:rPr lang="en-US" sz="1000" spc="-50" dirty="0" err="1">
                <a:solidFill>
                  <a:schemeClr val="tx2"/>
                </a:solidFill>
                <a:latin typeface="Calibri" charset="0"/>
                <a:ea typeface="Calibri" charset="0"/>
                <a:cs typeface="Calibri" charset="0"/>
              </a:rPr>
              <a:t>Alcaide</a:t>
            </a:r>
            <a:r>
              <a:rPr lang="en-US" sz="1000" spc="-50" dirty="0">
                <a:solidFill>
                  <a:schemeClr val="tx2"/>
                </a:solidFill>
                <a:latin typeface="Calibri" charset="0"/>
                <a:ea typeface="Calibri" charset="0"/>
                <a:cs typeface="Calibri" charset="0"/>
              </a:rPr>
              <a:t> P, et al. Am J </a:t>
            </a:r>
            <a:r>
              <a:rPr lang="en-US" sz="1000" spc="-50" dirty="0" err="1">
                <a:solidFill>
                  <a:schemeClr val="tx2"/>
                </a:solidFill>
                <a:latin typeface="Calibri" charset="0"/>
                <a:ea typeface="Calibri" charset="0"/>
                <a:cs typeface="Calibri" charset="0"/>
              </a:rPr>
              <a:t>Physiol</a:t>
            </a:r>
            <a:r>
              <a:rPr lang="en-US" sz="1000" spc="-50" dirty="0">
                <a:solidFill>
                  <a:schemeClr val="tx2"/>
                </a:solidFill>
                <a:latin typeface="Calibri" charset="0"/>
                <a:ea typeface="Calibri" charset="0"/>
                <a:cs typeface="Calibri" charset="0"/>
              </a:rPr>
              <a:t> 2019;317(1):H324-H340.</a:t>
            </a:r>
          </a:p>
          <a:p>
            <a:pPr lvl="0">
              <a:lnSpc>
                <a:spcPct val="90000"/>
              </a:lnSpc>
            </a:pPr>
            <a:r>
              <a:rPr lang="en-US" sz="1000" dirty="0">
                <a:solidFill>
                  <a:schemeClr val="tx2"/>
                </a:solidFill>
                <a:latin typeface="Calibri" charset="0"/>
                <a:ea typeface="Calibri" charset="0"/>
                <a:cs typeface="Calibri" charset="0"/>
              </a:rPr>
              <a:t>Libby P et al. </a:t>
            </a:r>
            <a:r>
              <a:rPr lang="en-US" sz="1000" i="1" dirty="0">
                <a:solidFill>
                  <a:schemeClr val="tx2"/>
                </a:solidFill>
                <a:latin typeface="Calibri" charset="0"/>
                <a:ea typeface="Calibri" charset="0"/>
                <a:cs typeface="Calibri" charset="0"/>
              </a:rPr>
              <a:t>J Am </a:t>
            </a:r>
            <a:r>
              <a:rPr lang="en-US" sz="1000" i="1" dirty="0" err="1">
                <a:solidFill>
                  <a:schemeClr val="tx2"/>
                </a:solidFill>
                <a:latin typeface="Calibri" charset="0"/>
                <a:ea typeface="Calibri" charset="0"/>
                <a:cs typeface="Calibri" charset="0"/>
              </a:rPr>
              <a:t>Coll</a:t>
            </a:r>
            <a:r>
              <a:rPr lang="en-US" sz="1000" i="1" dirty="0">
                <a:solidFill>
                  <a:schemeClr val="tx2"/>
                </a:solidFill>
                <a:latin typeface="Calibri" charset="0"/>
                <a:ea typeface="Calibri" charset="0"/>
                <a:cs typeface="Calibri" charset="0"/>
              </a:rPr>
              <a:t> </a:t>
            </a:r>
            <a:r>
              <a:rPr lang="en-US" sz="1000" i="1" dirty="0" err="1">
                <a:solidFill>
                  <a:schemeClr val="tx2"/>
                </a:solidFill>
                <a:latin typeface="Calibri" charset="0"/>
                <a:ea typeface="Calibri" charset="0"/>
                <a:cs typeface="Calibri" charset="0"/>
              </a:rPr>
              <a:t>Cardiol</a:t>
            </a:r>
            <a:r>
              <a:rPr lang="en-US" sz="1000" i="1" dirty="0">
                <a:solidFill>
                  <a:schemeClr val="tx2"/>
                </a:solidFill>
                <a:latin typeface="Calibri" charset="0"/>
                <a:ea typeface="Calibri" charset="0"/>
                <a:cs typeface="Calibri" charset="0"/>
              </a:rPr>
              <a:t> </a:t>
            </a:r>
            <a:r>
              <a:rPr lang="en-US" sz="1000" dirty="0">
                <a:solidFill>
                  <a:schemeClr val="tx2"/>
                </a:solidFill>
                <a:latin typeface="Calibri" charset="0"/>
                <a:ea typeface="Calibri" charset="0"/>
                <a:cs typeface="Calibri" charset="0"/>
              </a:rPr>
              <a:t>2018;72(17):2071-2081.</a:t>
            </a:r>
          </a:p>
          <a:p>
            <a:pPr lvl="0">
              <a:lnSpc>
                <a:spcPct val="90000"/>
              </a:lnSpc>
            </a:pPr>
            <a:r>
              <a:rPr lang="en-US" sz="1000" dirty="0">
                <a:solidFill>
                  <a:schemeClr val="tx2"/>
                </a:solidFill>
                <a:latin typeface="Calibri" charset="0"/>
                <a:ea typeface="Calibri" charset="0"/>
                <a:cs typeface="Calibri" charset="0"/>
              </a:rPr>
              <a:t>Simons KH et al. </a:t>
            </a:r>
            <a:r>
              <a:rPr lang="en-US" sz="1000" i="1" dirty="0">
                <a:solidFill>
                  <a:schemeClr val="tx2"/>
                </a:solidFill>
                <a:latin typeface="Calibri" charset="0"/>
                <a:ea typeface="Calibri" charset="0"/>
                <a:cs typeface="Calibri" charset="0"/>
              </a:rPr>
              <a:t>Nature Rev </a:t>
            </a:r>
            <a:r>
              <a:rPr lang="en-US" sz="1000" i="1" dirty="0" err="1">
                <a:solidFill>
                  <a:schemeClr val="tx2"/>
                </a:solidFill>
                <a:latin typeface="Calibri" charset="0"/>
                <a:ea typeface="Calibri" charset="0"/>
                <a:cs typeface="Calibri" charset="0"/>
              </a:rPr>
              <a:t>Cardiol</a:t>
            </a:r>
            <a:r>
              <a:rPr lang="en-US" sz="1000" i="1" dirty="0">
                <a:solidFill>
                  <a:schemeClr val="tx2"/>
                </a:solidFill>
                <a:latin typeface="Calibri" charset="0"/>
                <a:ea typeface="Calibri" charset="0"/>
                <a:cs typeface="Calibri" charset="0"/>
              </a:rPr>
              <a:t> </a:t>
            </a:r>
            <a:r>
              <a:rPr lang="en-US" sz="1000" dirty="0">
                <a:solidFill>
                  <a:schemeClr val="tx2"/>
                </a:solidFill>
                <a:latin typeface="Calibri" charset="0"/>
                <a:ea typeface="Calibri" charset="0"/>
                <a:cs typeface="Calibri" charset="0"/>
              </a:rPr>
              <a:t>2019;16(6):325-343.</a:t>
            </a:r>
          </a:p>
          <a:p>
            <a:pPr lvl="0">
              <a:lnSpc>
                <a:spcPct val="90000"/>
              </a:lnSpc>
            </a:pPr>
            <a:r>
              <a:rPr lang="en-US" sz="1000" dirty="0">
                <a:solidFill>
                  <a:schemeClr val="tx2"/>
                </a:solidFill>
                <a:latin typeface="Calibri" charset="0"/>
                <a:ea typeface="Calibri" charset="0"/>
                <a:cs typeface="Calibri" charset="0"/>
              </a:rPr>
              <a:t>Tracy RP et al. </a:t>
            </a:r>
            <a:r>
              <a:rPr lang="en-US" sz="1000" i="1" dirty="0">
                <a:solidFill>
                  <a:schemeClr val="tx2"/>
                </a:solidFill>
                <a:latin typeface="Calibri" charset="0"/>
                <a:ea typeface="Calibri" charset="0"/>
                <a:cs typeface="Calibri" charset="0"/>
              </a:rPr>
              <a:t>J Am Heart </a:t>
            </a:r>
            <a:r>
              <a:rPr lang="en-US" sz="1000" i="1" dirty="0" err="1">
                <a:solidFill>
                  <a:schemeClr val="tx2"/>
                </a:solidFill>
                <a:latin typeface="Calibri" charset="0"/>
                <a:ea typeface="Calibri" charset="0"/>
                <a:cs typeface="Calibri" charset="0"/>
              </a:rPr>
              <a:t>Assoc</a:t>
            </a:r>
            <a:r>
              <a:rPr lang="en-US" sz="1000" i="1" dirty="0">
                <a:solidFill>
                  <a:schemeClr val="tx2"/>
                </a:solidFill>
                <a:latin typeface="Calibri" charset="0"/>
                <a:ea typeface="Calibri" charset="0"/>
                <a:cs typeface="Calibri" charset="0"/>
              </a:rPr>
              <a:t> </a:t>
            </a:r>
            <a:r>
              <a:rPr lang="en-US" sz="1000" dirty="0">
                <a:solidFill>
                  <a:schemeClr val="tx2"/>
                </a:solidFill>
                <a:latin typeface="Calibri" charset="0"/>
                <a:ea typeface="Calibri" charset="0"/>
                <a:cs typeface="Calibri" charset="0"/>
              </a:rPr>
              <a:t>2013;2(3):e000117</a:t>
            </a:r>
          </a:p>
          <a:p>
            <a:pPr>
              <a:lnSpc>
                <a:spcPct val="90000"/>
              </a:lnSpc>
            </a:pPr>
            <a:endParaRPr lang="en-US" sz="1000" spc="-50" dirty="0">
              <a:solidFill>
                <a:schemeClr val="tx2"/>
              </a:solidFill>
              <a:latin typeface="Calibri" charset="0"/>
              <a:ea typeface="Calibri" charset="0"/>
              <a:cs typeface="Calibri" charset="0"/>
            </a:endParaRPr>
          </a:p>
        </p:txBody>
      </p:sp>
    </p:spTree>
    <p:extLst>
      <p:ext uri="{BB962C8B-B14F-4D97-AF65-F5344CB8AC3E}">
        <p14:creationId xmlns:p14="http://schemas.microsoft.com/office/powerpoint/2010/main" val="155843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Inflammation and CVDs</a:t>
            </a:r>
          </a:p>
        </p:txBody>
      </p:sp>
      <p:sp>
        <p:nvSpPr>
          <p:cNvPr id="4" name="Content Placeholder 2"/>
          <p:cNvSpPr txBox="1">
            <a:spLocks/>
          </p:cNvSpPr>
          <p:nvPr/>
        </p:nvSpPr>
        <p:spPr>
          <a:xfrm>
            <a:off x="596900" y="632649"/>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latin typeface="Calibri" charset="0"/>
                <a:ea typeface="Calibri" charset="0"/>
                <a:cs typeface="Calibri" charset="0"/>
              </a:rPr>
              <a:t>Antigens (”the thing” </a:t>
            </a:r>
            <a:r>
              <a:rPr lang="mr-IN" sz="1400" i="1" dirty="0">
                <a:latin typeface="Calibri" charset="0"/>
                <a:ea typeface="Calibri" charset="0"/>
                <a:cs typeface="Calibri" charset="0"/>
              </a:rPr>
              <a:t>–</a:t>
            </a:r>
            <a:r>
              <a:rPr lang="en-US" sz="1400" i="1" dirty="0">
                <a:latin typeface="Calibri" charset="0"/>
                <a:ea typeface="Calibri" charset="0"/>
                <a:cs typeface="Calibri" charset="0"/>
              </a:rPr>
              <a:t> e.g., piece of virus (“epitope”) or even cholesterol!) </a:t>
            </a:r>
            <a:r>
              <a:rPr lang="en-US" sz="1400" i="1" dirty="0">
                <a:latin typeface="Calibri" charset="0"/>
                <a:ea typeface="Calibri" charset="0"/>
                <a:cs typeface="Calibri" charset="0"/>
                <a:sym typeface="Wingdings"/>
              </a:rPr>
              <a:t> immune response recognizing these</a:t>
            </a:r>
            <a:endParaRPr lang="en-US" sz="1400" i="1" dirty="0">
              <a:latin typeface="Calibri" charset="0"/>
              <a:ea typeface="Calibri" charset="0"/>
              <a:cs typeface="Calibri" charset="0"/>
            </a:endParaRPr>
          </a:p>
        </p:txBody>
      </p:sp>
      <p:grpSp>
        <p:nvGrpSpPr>
          <p:cNvPr id="5" name="Group 4">
            <a:extLst>
              <a:ext uri="{FF2B5EF4-FFF2-40B4-BE49-F238E27FC236}">
                <a16:creationId xmlns:a16="http://schemas.microsoft.com/office/drawing/2014/main" id="{14C46CEE-6383-4CF5-B298-5385ECD5533E}"/>
              </a:ext>
            </a:extLst>
          </p:cNvPr>
          <p:cNvGrpSpPr/>
          <p:nvPr/>
        </p:nvGrpSpPr>
        <p:grpSpPr>
          <a:xfrm>
            <a:off x="596900" y="1301542"/>
            <a:ext cx="8273751" cy="893748"/>
            <a:chOff x="1008961" y="1690688"/>
            <a:chExt cx="10725695" cy="1191664"/>
          </a:xfrm>
        </p:grpSpPr>
        <p:sp>
          <p:nvSpPr>
            <p:cNvPr id="6" name="Rectangle 5"/>
            <p:cNvSpPr/>
            <p:nvPr/>
          </p:nvSpPr>
          <p:spPr>
            <a:xfrm>
              <a:off x="1008961" y="1690688"/>
              <a:ext cx="10537997" cy="1191664"/>
            </a:xfrm>
            <a:prstGeom prst="rect">
              <a:avLst/>
            </a:prstGeom>
            <a:solidFill>
              <a:srgbClr val="7CA295">
                <a:alpha val="56000"/>
              </a:srgbClr>
            </a:solidFill>
            <a:ln>
              <a:solidFill>
                <a:srgbClr val="186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2C6ABB9-375B-4724-93B0-5DE80957253D}"/>
                </a:ext>
              </a:extLst>
            </p:cNvPr>
            <p:cNvSpPr txBox="1"/>
            <p:nvPr/>
          </p:nvSpPr>
          <p:spPr>
            <a:xfrm>
              <a:off x="8816529" y="1741212"/>
              <a:ext cx="2918127"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Cardiac &amp; Vascular Inflammation,</a:t>
              </a:r>
            </a:p>
            <a:p>
              <a:pPr algn="ctr"/>
              <a:r>
                <a:rPr lang="en-US" sz="1600" dirty="0">
                  <a:latin typeface="Arial" panose="020B0604020202020204" pitchFamily="34" charset="0"/>
                  <a:cs typeface="Arial" panose="020B0604020202020204" pitchFamily="34" charset="0"/>
                </a:rPr>
                <a:t>Overt CVDs</a:t>
              </a:r>
            </a:p>
          </p:txBody>
        </p:sp>
        <p:sp>
          <p:nvSpPr>
            <p:cNvPr id="8" name="TextBox 7">
              <a:extLst>
                <a:ext uri="{FF2B5EF4-FFF2-40B4-BE49-F238E27FC236}">
                  <a16:creationId xmlns:a16="http://schemas.microsoft.com/office/drawing/2014/main" id="{53F5FDB7-106C-45D6-B5BC-8204C8F331D8}"/>
                </a:ext>
              </a:extLst>
            </p:cNvPr>
            <p:cNvSpPr txBox="1"/>
            <p:nvPr/>
          </p:nvSpPr>
          <p:spPr>
            <a:xfrm>
              <a:off x="3347382" y="1732521"/>
              <a:ext cx="5216478"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Immune Response:</a:t>
              </a:r>
            </a:p>
            <a:p>
              <a:pPr algn="ctr"/>
              <a:r>
                <a:rPr lang="en-US" sz="1600" i="1" dirty="0">
                  <a:latin typeface="Arial" panose="020B0604020202020204" pitchFamily="34" charset="0"/>
                  <a:cs typeface="Arial" panose="020B0604020202020204" pitchFamily="34" charset="0"/>
                </a:rPr>
                <a:t>Immune cell activation/biasing; phenotype switching: Self-tolerance vs. autoimmunity</a:t>
              </a:r>
            </a:p>
          </p:txBody>
        </p:sp>
        <p:sp>
          <p:nvSpPr>
            <p:cNvPr id="9" name="TextBox 8">
              <a:extLst>
                <a:ext uri="{FF2B5EF4-FFF2-40B4-BE49-F238E27FC236}">
                  <a16:creationId xmlns:a16="http://schemas.microsoft.com/office/drawing/2014/main" id="{79AF5BF8-A526-488E-9DCE-065A6D64ACC0}"/>
                </a:ext>
              </a:extLst>
            </p:cNvPr>
            <p:cNvSpPr txBox="1"/>
            <p:nvPr/>
          </p:nvSpPr>
          <p:spPr>
            <a:xfrm>
              <a:off x="1133063" y="1719900"/>
              <a:ext cx="1625454" cy="1107996"/>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Antigens &amp;</a:t>
              </a:r>
            </a:p>
            <a:p>
              <a:pPr algn="ctr"/>
              <a:r>
                <a:rPr lang="en-US" sz="1600" dirty="0">
                  <a:latin typeface="Arial" panose="020B0604020202020204" pitchFamily="34" charset="0"/>
                  <a:cs typeface="Arial" panose="020B0604020202020204" pitchFamily="34" charset="0"/>
                </a:rPr>
                <a:t>Antigen-like</a:t>
              </a:r>
            </a:p>
            <a:p>
              <a:pPr algn="ctr"/>
              <a:r>
                <a:rPr lang="en-US" sz="1600" dirty="0">
                  <a:latin typeface="Arial" panose="020B0604020202020204" pitchFamily="34" charset="0"/>
                  <a:cs typeface="Arial" panose="020B0604020202020204" pitchFamily="34" charset="0"/>
                </a:rPr>
                <a:t>triggers</a:t>
              </a:r>
            </a:p>
          </p:txBody>
        </p:sp>
        <p:sp>
          <p:nvSpPr>
            <p:cNvPr id="10" name="Arrow: Right 7">
              <a:extLst>
                <a:ext uri="{FF2B5EF4-FFF2-40B4-BE49-F238E27FC236}">
                  <a16:creationId xmlns:a16="http://schemas.microsoft.com/office/drawing/2014/main" id="{4D5D087B-C4F9-41B2-AF6D-94C8194D0796}"/>
                </a:ext>
              </a:extLst>
            </p:cNvPr>
            <p:cNvSpPr/>
            <p:nvPr/>
          </p:nvSpPr>
          <p:spPr>
            <a:xfrm>
              <a:off x="2771096" y="2132229"/>
              <a:ext cx="576286" cy="334927"/>
            </a:xfrm>
            <a:prstGeom prst="rightArrow">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Arrow: Right 9">
              <a:extLst>
                <a:ext uri="{FF2B5EF4-FFF2-40B4-BE49-F238E27FC236}">
                  <a16:creationId xmlns:a16="http://schemas.microsoft.com/office/drawing/2014/main" id="{01217B62-B5C8-4021-86DD-2EE672365A58}"/>
                </a:ext>
              </a:extLst>
            </p:cNvPr>
            <p:cNvSpPr/>
            <p:nvPr/>
          </p:nvSpPr>
          <p:spPr>
            <a:xfrm>
              <a:off x="8548350" y="2132231"/>
              <a:ext cx="575926" cy="334925"/>
            </a:xfrm>
            <a:prstGeom prst="rightArrow">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2" name="Picture 11"/>
          <p:cNvPicPr>
            <a:picLocks noChangeAspect="1"/>
          </p:cNvPicPr>
          <p:nvPr/>
        </p:nvPicPr>
        <p:blipFill>
          <a:blip r:embed="rId2"/>
          <a:stretch>
            <a:fillRect/>
          </a:stretch>
        </p:blipFill>
        <p:spPr>
          <a:xfrm>
            <a:off x="557334" y="3448009"/>
            <a:ext cx="1644722" cy="843448"/>
          </a:xfrm>
          <a:prstGeom prst="rect">
            <a:avLst/>
          </a:prstGeom>
        </p:spPr>
      </p:pic>
      <p:pic>
        <p:nvPicPr>
          <p:cNvPr id="13" name="Picture 12"/>
          <p:cNvPicPr>
            <a:picLocks noChangeAspect="1"/>
          </p:cNvPicPr>
          <p:nvPr/>
        </p:nvPicPr>
        <p:blipFill>
          <a:blip r:embed="rId3"/>
          <a:stretch>
            <a:fillRect/>
          </a:stretch>
        </p:blipFill>
        <p:spPr>
          <a:xfrm>
            <a:off x="1333830" y="2461223"/>
            <a:ext cx="903090" cy="951183"/>
          </a:xfrm>
          <a:prstGeom prst="rect">
            <a:avLst/>
          </a:prstGeom>
        </p:spPr>
      </p:pic>
      <p:pic>
        <p:nvPicPr>
          <p:cNvPr id="14" name="Picture 13"/>
          <p:cNvPicPr>
            <a:picLocks noChangeAspect="1"/>
          </p:cNvPicPr>
          <p:nvPr/>
        </p:nvPicPr>
        <p:blipFill rotWithShape="1">
          <a:blip r:embed="rId4"/>
          <a:srcRect t="27203" b="8679"/>
          <a:stretch/>
        </p:blipFill>
        <p:spPr>
          <a:xfrm rot="443858">
            <a:off x="6883263" y="2361840"/>
            <a:ext cx="1723745" cy="669920"/>
          </a:xfrm>
          <a:prstGeom prst="rect">
            <a:avLst/>
          </a:prstGeom>
        </p:spPr>
      </p:pic>
      <p:sp>
        <p:nvSpPr>
          <p:cNvPr id="15" name="Rectangle 14"/>
          <p:cNvSpPr/>
          <p:nvPr/>
        </p:nvSpPr>
        <p:spPr>
          <a:xfrm>
            <a:off x="4408806" y="2275584"/>
            <a:ext cx="1911176" cy="1015663"/>
          </a:xfrm>
          <a:prstGeom prst="rect">
            <a:avLst/>
          </a:prstGeom>
          <a:solidFill>
            <a:srgbClr val="00FB92">
              <a:alpha val="35000"/>
            </a:srgbClr>
          </a:solidFill>
          <a:ln>
            <a:solidFill>
              <a:srgbClr val="165751"/>
            </a:solidFill>
          </a:ln>
        </p:spPr>
        <p:txBody>
          <a:bodyPr wrap="square">
            <a:spAutoFit/>
          </a:bodyPr>
          <a:lstStyle/>
          <a:p>
            <a:pPr algn="ctr"/>
            <a:r>
              <a:rPr lang="en-US" b="1" dirty="0">
                <a:solidFill>
                  <a:schemeClr val="tx1">
                    <a:lumMod val="50000"/>
                  </a:schemeClr>
                </a:solidFill>
                <a:latin typeface="Arial" charset="0"/>
                <a:ea typeface="Arial" charset="0"/>
                <a:cs typeface="Arial" charset="0"/>
              </a:rPr>
              <a:t>Inflammation</a:t>
            </a:r>
          </a:p>
          <a:p>
            <a:pPr algn="ctr"/>
            <a:r>
              <a:rPr lang="en-US" sz="1050" i="1" dirty="0">
                <a:solidFill>
                  <a:schemeClr val="tx1">
                    <a:lumMod val="50000"/>
                  </a:schemeClr>
                </a:solidFill>
                <a:latin typeface="Arial" charset="0"/>
                <a:ea typeface="Arial" charset="0"/>
                <a:cs typeface="Arial" charset="0"/>
              </a:rPr>
              <a:t>Key effectors: monocyte-derived (CCR2+) macrophages, CD4+ Th1/Th17 </a:t>
            </a:r>
          </a:p>
        </p:txBody>
      </p:sp>
      <p:sp>
        <p:nvSpPr>
          <p:cNvPr id="16" name="Rectangle 15"/>
          <p:cNvSpPr/>
          <p:nvPr/>
        </p:nvSpPr>
        <p:spPr>
          <a:xfrm>
            <a:off x="4407139" y="3500559"/>
            <a:ext cx="1912843" cy="1131079"/>
          </a:xfrm>
          <a:prstGeom prst="rect">
            <a:avLst/>
          </a:prstGeom>
          <a:solidFill>
            <a:srgbClr val="165751">
              <a:alpha val="40000"/>
            </a:srgbClr>
          </a:solidFill>
          <a:ln>
            <a:solidFill>
              <a:srgbClr val="165751"/>
            </a:solidFill>
          </a:ln>
        </p:spPr>
        <p:txBody>
          <a:bodyPr wrap="square">
            <a:spAutoFit/>
          </a:bodyPr>
          <a:lstStyle/>
          <a:p>
            <a:pPr algn="ctr"/>
            <a:r>
              <a:rPr lang="en-US" b="1" dirty="0">
                <a:solidFill>
                  <a:schemeClr val="tx1">
                    <a:lumMod val="50000"/>
                  </a:schemeClr>
                </a:solidFill>
                <a:latin typeface="Arial" panose="020B0604020202020204" pitchFamily="34" charset="0"/>
                <a:cs typeface="Arial" panose="020B0604020202020204" pitchFamily="34" charset="0"/>
              </a:rPr>
              <a:t>Inflammation</a:t>
            </a:r>
          </a:p>
          <a:p>
            <a:pPr algn="ctr"/>
            <a:r>
              <a:rPr lang="en-US" b="1" dirty="0">
                <a:solidFill>
                  <a:schemeClr val="tx1">
                    <a:lumMod val="50000"/>
                  </a:schemeClr>
                </a:solidFill>
                <a:latin typeface="Arial" panose="020B0604020202020204" pitchFamily="34" charset="0"/>
                <a:cs typeface="Arial" panose="020B0604020202020204" pitchFamily="34" charset="0"/>
              </a:rPr>
              <a:t>Resolution</a:t>
            </a:r>
          </a:p>
          <a:p>
            <a:pPr algn="ctr"/>
            <a:r>
              <a:rPr lang="en-US" sz="1050" i="1" dirty="0">
                <a:solidFill>
                  <a:schemeClr val="tx1">
                    <a:lumMod val="50000"/>
                  </a:schemeClr>
                </a:solidFill>
                <a:latin typeface="Arial" panose="020B0604020202020204" pitchFamily="34" charset="0"/>
                <a:cs typeface="Arial" panose="020B0604020202020204" pitchFamily="34" charset="0"/>
              </a:rPr>
              <a:t>Key effectors: </a:t>
            </a:r>
            <a:r>
              <a:rPr lang="en-US" sz="1050" i="1" dirty="0" err="1">
                <a:solidFill>
                  <a:schemeClr val="tx1">
                    <a:lumMod val="50000"/>
                  </a:schemeClr>
                </a:solidFill>
                <a:latin typeface="Arial" panose="020B0604020202020204" pitchFamily="34" charset="0"/>
                <a:cs typeface="Arial" panose="020B0604020202020204" pitchFamily="34" charset="0"/>
              </a:rPr>
              <a:t>T</a:t>
            </a:r>
            <a:r>
              <a:rPr lang="en-US" sz="1050" i="1" baseline="-25000" dirty="0" err="1">
                <a:solidFill>
                  <a:schemeClr val="tx1">
                    <a:lumMod val="50000"/>
                  </a:schemeClr>
                </a:solidFill>
                <a:latin typeface="Arial" panose="020B0604020202020204" pitchFamily="34" charset="0"/>
                <a:cs typeface="Arial" panose="020B0604020202020204" pitchFamily="34" charset="0"/>
              </a:rPr>
              <a:t>regs</a:t>
            </a:r>
            <a:r>
              <a:rPr lang="en-US" sz="1050" i="1" dirty="0">
                <a:solidFill>
                  <a:schemeClr val="tx1">
                    <a:lumMod val="50000"/>
                  </a:schemeClr>
                </a:solidFill>
                <a:latin typeface="Arial" panose="020B0604020202020204" pitchFamily="34" charset="0"/>
                <a:cs typeface="Arial" panose="020B0604020202020204" pitchFamily="34" charset="0"/>
              </a:rPr>
              <a:t> (when functional), cardiac resident (CCR2-) macrophages</a:t>
            </a:r>
            <a:endParaRPr lang="en-US" sz="1050" i="1" dirty="0">
              <a:solidFill>
                <a:schemeClr val="tx1">
                  <a:lumMod val="50000"/>
                </a:schemeClr>
              </a:solidFill>
            </a:endParaRPr>
          </a:p>
        </p:txBody>
      </p:sp>
      <p:sp>
        <p:nvSpPr>
          <p:cNvPr id="17" name="Rectangle 16"/>
          <p:cNvSpPr/>
          <p:nvPr/>
        </p:nvSpPr>
        <p:spPr>
          <a:xfrm>
            <a:off x="5098977" y="3186874"/>
            <a:ext cx="529166" cy="307777"/>
          </a:xfrm>
          <a:prstGeom prst="rect">
            <a:avLst/>
          </a:prstGeom>
        </p:spPr>
        <p:txBody>
          <a:bodyPr wrap="square">
            <a:spAutoFit/>
          </a:bodyPr>
          <a:lstStyle/>
          <a:p>
            <a:pPr algn="ctr"/>
            <a:r>
              <a:rPr lang="en-US">
                <a:solidFill>
                  <a:srgbClr val="165751"/>
                </a:solidFill>
                <a:latin typeface="Arial" panose="020B0604020202020204" pitchFamily="34" charset="0"/>
                <a:cs typeface="Arial" panose="020B0604020202020204" pitchFamily="34" charset="0"/>
              </a:rPr>
              <a:t>vs.</a:t>
            </a:r>
            <a:endParaRPr lang="en-US">
              <a:solidFill>
                <a:srgbClr val="165751"/>
              </a:solidFill>
            </a:endParaRPr>
          </a:p>
        </p:txBody>
      </p:sp>
      <p:pic>
        <p:nvPicPr>
          <p:cNvPr id="18" name="Picture 17"/>
          <p:cNvPicPr>
            <a:picLocks noChangeAspect="1"/>
          </p:cNvPicPr>
          <p:nvPr/>
        </p:nvPicPr>
        <p:blipFill rotWithShape="1">
          <a:blip r:embed="rId5"/>
          <a:srcRect r="56354" b="15637"/>
          <a:stretch/>
        </p:blipFill>
        <p:spPr>
          <a:xfrm>
            <a:off x="502883" y="2275584"/>
            <a:ext cx="812832" cy="1132935"/>
          </a:xfrm>
          <a:prstGeom prst="rect">
            <a:avLst/>
          </a:prstGeom>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383" y="2243581"/>
            <a:ext cx="1619670" cy="2268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p:cNvPicPr>
          <p:nvPr/>
        </p:nvPicPr>
        <p:blipFill>
          <a:blip r:embed="rId7"/>
          <a:stretch>
            <a:fillRect/>
          </a:stretch>
        </p:blipFill>
        <p:spPr>
          <a:xfrm>
            <a:off x="6882015" y="3139943"/>
            <a:ext cx="1726239" cy="1317758"/>
          </a:xfrm>
          <a:prstGeom prst="rect">
            <a:avLst/>
          </a:prstGeom>
        </p:spPr>
      </p:pic>
      <p:sp>
        <p:nvSpPr>
          <p:cNvPr id="21" name="TextBox 20"/>
          <p:cNvSpPr txBox="1"/>
          <p:nvPr/>
        </p:nvSpPr>
        <p:spPr>
          <a:xfrm>
            <a:off x="3414815" y="4877158"/>
            <a:ext cx="4330319" cy="182369"/>
          </a:xfrm>
          <a:prstGeom prst="rect">
            <a:avLst/>
          </a:prstGeom>
          <a:noFill/>
        </p:spPr>
        <p:txBody>
          <a:bodyPr wrap="square" lIns="0" tIns="0" rIns="0" bIns="0" rtlCol="0">
            <a:noAutofit/>
          </a:bodyPr>
          <a:lstStyle/>
          <a:p>
            <a:pPr>
              <a:lnSpc>
                <a:spcPct val="90000"/>
              </a:lnSpc>
            </a:pPr>
            <a:r>
              <a:rPr lang="en-US" sz="1000" spc="-50" dirty="0">
                <a:solidFill>
                  <a:srgbClr val="7CA295"/>
                </a:solidFill>
                <a:latin typeface="Calibri" charset="0"/>
                <a:ea typeface="Calibri" charset="0"/>
                <a:cs typeface="Calibri" charset="0"/>
              </a:rPr>
              <a:t>Adapted from Feinstein MJ</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Arteriorscler</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Thromb</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Vasc</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Biol</a:t>
            </a:r>
            <a:r>
              <a:rPr lang="en-US" sz="1000" i="1" spc="-50" dirty="0">
                <a:solidFill>
                  <a:srgbClr val="7CA295"/>
                </a:solidFill>
                <a:latin typeface="Calibri" charset="0"/>
                <a:ea typeface="Calibri" charset="0"/>
                <a:cs typeface="Calibri" charset="0"/>
              </a:rPr>
              <a:t> </a:t>
            </a:r>
            <a:r>
              <a:rPr lang="en-US" sz="1000" spc="-50" dirty="0">
                <a:solidFill>
                  <a:srgbClr val="7CA295"/>
                </a:solidFill>
                <a:latin typeface="Calibri" charset="0"/>
                <a:ea typeface="Calibri" charset="0"/>
                <a:cs typeface="Calibri" charset="0"/>
              </a:rPr>
              <a:t>2021;41:523-5</a:t>
            </a:r>
            <a:endParaRPr lang="en-US" sz="1000" dirty="0">
              <a:solidFill>
                <a:srgbClr val="7CA295"/>
              </a:solidFill>
              <a:latin typeface="Calibri" charset="0"/>
              <a:ea typeface="Calibri" charset="0"/>
              <a:cs typeface="Calibri" charset="0"/>
            </a:endParaRPr>
          </a:p>
          <a:p>
            <a:pPr>
              <a:lnSpc>
                <a:spcPct val="90000"/>
              </a:lnSpc>
            </a:pPr>
            <a:endParaRPr lang="en-US" sz="1000" spc="-50" dirty="0">
              <a:solidFill>
                <a:srgbClr val="7CA295"/>
              </a:solidFill>
              <a:latin typeface="Calibri" charset="0"/>
              <a:ea typeface="Calibri" charset="0"/>
              <a:cs typeface="Calibri" charset="0"/>
            </a:endParaRP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Tree>
    <p:extLst>
      <p:ext uri="{BB962C8B-B14F-4D97-AF65-F5344CB8AC3E}">
        <p14:creationId xmlns:p14="http://schemas.microsoft.com/office/powerpoint/2010/main" val="1971428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Inflammation and CVDs</a:t>
            </a:r>
          </a:p>
        </p:txBody>
      </p:sp>
      <p:grpSp>
        <p:nvGrpSpPr>
          <p:cNvPr id="5" name="Group 4">
            <a:extLst>
              <a:ext uri="{FF2B5EF4-FFF2-40B4-BE49-F238E27FC236}">
                <a16:creationId xmlns:a16="http://schemas.microsoft.com/office/drawing/2014/main" id="{14C46CEE-6383-4CF5-B298-5385ECD5533E}"/>
              </a:ext>
            </a:extLst>
          </p:cNvPr>
          <p:cNvGrpSpPr/>
          <p:nvPr/>
        </p:nvGrpSpPr>
        <p:grpSpPr>
          <a:xfrm>
            <a:off x="596900" y="1301542"/>
            <a:ext cx="8273751" cy="893748"/>
            <a:chOff x="1008961" y="1690688"/>
            <a:chExt cx="10725695" cy="1191664"/>
          </a:xfrm>
        </p:grpSpPr>
        <p:sp>
          <p:nvSpPr>
            <p:cNvPr id="6" name="Rectangle 5"/>
            <p:cNvSpPr/>
            <p:nvPr/>
          </p:nvSpPr>
          <p:spPr>
            <a:xfrm>
              <a:off x="1008961" y="1690688"/>
              <a:ext cx="10537997" cy="1191664"/>
            </a:xfrm>
            <a:prstGeom prst="rect">
              <a:avLst/>
            </a:prstGeom>
            <a:solidFill>
              <a:srgbClr val="7CA295">
                <a:alpha val="56000"/>
              </a:srgbClr>
            </a:solidFill>
            <a:ln>
              <a:solidFill>
                <a:srgbClr val="186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2C6ABB9-375B-4724-93B0-5DE80957253D}"/>
                </a:ext>
              </a:extLst>
            </p:cNvPr>
            <p:cNvSpPr txBox="1"/>
            <p:nvPr/>
          </p:nvSpPr>
          <p:spPr>
            <a:xfrm>
              <a:off x="8816529" y="1741212"/>
              <a:ext cx="2918127"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Cardiac &amp; Vascular Inflammation,</a:t>
              </a:r>
            </a:p>
            <a:p>
              <a:pPr algn="ctr"/>
              <a:r>
                <a:rPr lang="en-US" sz="1600" dirty="0">
                  <a:latin typeface="Arial" panose="020B0604020202020204" pitchFamily="34" charset="0"/>
                  <a:cs typeface="Arial" panose="020B0604020202020204" pitchFamily="34" charset="0"/>
                </a:rPr>
                <a:t>Overt CVDs</a:t>
              </a:r>
            </a:p>
          </p:txBody>
        </p:sp>
        <p:sp>
          <p:nvSpPr>
            <p:cNvPr id="8" name="TextBox 7">
              <a:extLst>
                <a:ext uri="{FF2B5EF4-FFF2-40B4-BE49-F238E27FC236}">
                  <a16:creationId xmlns:a16="http://schemas.microsoft.com/office/drawing/2014/main" id="{53F5FDB7-106C-45D6-B5BC-8204C8F331D8}"/>
                </a:ext>
              </a:extLst>
            </p:cNvPr>
            <p:cNvSpPr txBox="1"/>
            <p:nvPr/>
          </p:nvSpPr>
          <p:spPr>
            <a:xfrm>
              <a:off x="3347382" y="1732521"/>
              <a:ext cx="5216478"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Immune Response:</a:t>
              </a:r>
            </a:p>
            <a:p>
              <a:pPr algn="ctr"/>
              <a:r>
                <a:rPr lang="en-US" sz="1600" i="1" dirty="0">
                  <a:latin typeface="Arial" panose="020B0604020202020204" pitchFamily="34" charset="0"/>
                  <a:cs typeface="Arial" panose="020B0604020202020204" pitchFamily="34" charset="0"/>
                </a:rPr>
                <a:t>Immune cell activation/biasing; phenotype switching: Self-tolerance vs. autoimmunity</a:t>
              </a:r>
            </a:p>
          </p:txBody>
        </p:sp>
        <p:sp>
          <p:nvSpPr>
            <p:cNvPr id="9" name="TextBox 8">
              <a:extLst>
                <a:ext uri="{FF2B5EF4-FFF2-40B4-BE49-F238E27FC236}">
                  <a16:creationId xmlns:a16="http://schemas.microsoft.com/office/drawing/2014/main" id="{79AF5BF8-A526-488E-9DCE-065A6D64ACC0}"/>
                </a:ext>
              </a:extLst>
            </p:cNvPr>
            <p:cNvSpPr txBox="1"/>
            <p:nvPr/>
          </p:nvSpPr>
          <p:spPr>
            <a:xfrm>
              <a:off x="1133063" y="1719900"/>
              <a:ext cx="1625456" cy="1107996"/>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Antigens &amp;</a:t>
              </a:r>
            </a:p>
            <a:p>
              <a:pPr algn="ctr"/>
              <a:r>
                <a:rPr lang="en-US" sz="1600" dirty="0">
                  <a:latin typeface="Arial" panose="020B0604020202020204" pitchFamily="34" charset="0"/>
                  <a:cs typeface="Arial" panose="020B0604020202020204" pitchFamily="34" charset="0"/>
                </a:rPr>
                <a:t>Antigen-like</a:t>
              </a:r>
            </a:p>
            <a:p>
              <a:pPr algn="ctr"/>
              <a:r>
                <a:rPr lang="en-US" sz="1600" dirty="0">
                  <a:latin typeface="Arial" panose="020B0604020202020204" pitchFamily="34" charset="0"/>
                  <a:cs typeface="Arial" panose="020B0604020202020204" pitchFamily="34" charset="0"/>
                </a:rPr>
                <a:t>triggers</a:t>
              </a:r>
            </a:p>
          </p:txBody>
        </p:sp>
        <p:sp>
          <p:nvSpPr>
            <p:cNvPr id="10" name="Arrow: Right 7">
              <a:extLst>
                <a:ext uri="{FF2B5EF4-FFF2-40B4-BE49-F238E27FC236}">
                  <a16:creationId xmlns:a16="http://schemas.microsoft.com/office/drawing/2014/main" id="{4D5D087B-C4F9-41B2-AF6D-94C8194D0796}"/>
                </a:ext>
              </a:extLst>
            </p:cNvPr>
            <p:cNvSpPr/>
            <p:nvPr/>
          </p:nvSpPr>
          <p:spPr>
            <a:xfrm>
              <a:off x="2771096" y="2132229"/>
              <a:ext cx="576286" cy="334927"/>
            </a:xfrm>
            <a:prstGeom prst="rightArrow">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Arrow: Right 9">
              <a:extLst>
                <a:ext uri="{FF2B5EF4-FFF2-40B4-BE49-F238E27FC236}">
                  <a16:creationId xmlns:a16="http://schemas.microsoft.com/office/drawing/2014/main" id="{01217B62-B5C8-4021-86DD-2EE672365A58}"/>
                </a:ext>
              </a:extLst>
            </p:cNvPr>
            <p:cNvSpPr/>
            <p:nvPr/>
          </p:nvSpPr>
          <p:spPr>
            <a:xfrm>
              <a:off x="8548350" y="2132231"/>
              <a:ext cx="575926" cy="334925"/>
            </a:xfrm>
            <a:prstGeom prst="rightArrow">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2" name="Picture 11"/>
          <p:cNvPicPr>
            <a:picLocks noChangeAspect="1"/>
          </p:cNvPicPr>
          <p:nvPr/>
        </p:nvPicPr>
        <p:blipFill>
          <a:blip r:embed="rId2"/>
          <a:stretch>
            <a:fillRect/>
          </a:stretch>
        </p:blipFill>
        <p:spPr>
          <a:xfrm>
            <a:off x="557334" y="3448009"/>
            <a:ext cx="1644722" cy="843448"/>
          </a:xfrm>
          <a:prstGeom prst="rect">
            <a:avLst/>
          </a:prstGeom>
        </p:spPr>
      </p:pic>
      <p:pic>
        <p:nvPicPr>
          <p:cNvPr id="13" name="Picture 12"/>
          <p:cNvPicPr>
            <a:picLocks noChangeAspect="1"/>
          </p:cNvPicPr>
          <p:nvPr/>
        </p:nvPicPr>
        <p:blipFill>
          <a:blip r:embed="rId3"/>
          <a:stretch>
            <a:fillRect/>
          </a:stretch>
        </p:blipFill>
        <p:spPr>
          <a:xfrm>
            <a:off x="1333830" y="2461223"/>
            <a:ext cx="903090" cy="951183"/>
          </a:xfrm>
          <a:prstGeom prst="rect">
            <a:avLst/>
          </a:prstGeom>
        </p:spPr>
      </p:pic>
      <p:pic>
        <p:nvPicPr>
          <p:cNvPr id="14" name="Picture 13"/>
          <p:cNvPicPr>
            <a:picLocks noChangeAspect="1"/>
          </p:cNvPicPr>
          <p:nvPr/>
        </p:nvPicPr>
        <p:blipFill rotWithShape="1">
          <a:blip r:embed="rId4"/>
          <a:srcRect t="27203" b="8679"/>
          <a:stretch/>
        </p:blipFill>
        <p:spPr>
          <a:xfrm rot="443858">
            <a:off x="6883263" y="2361840"/>
            <a:ext cx="1723745" cy="669920"/>
          </a:xfrm>
          <a:prstGeom prst="rect">
            <a:avLst/>
          </a:prstGeom>
        </p:spPr>
      </p:pic>
      <p:sp>
        <p:nvSpPr>
          <p:cNvPr id="15" name="Rectangle 14"/>
          <p:cNvSpPr/>
          <p:nvPr/>
        </p:nvSpPr>
        <p:spPr>
          <a:xfrm>
            <a:off x="4408806" y="2275584"/>
            <a:ext cx="1911176" cy="1015663"/>
          </a:xfrm>
          <a:prstGeom prst="rect">
            <a:avLst/>
          </a:prstGeom>
          <a:solidFill>
            <a:srgbClr val="00FB92">
              <a:alpha val="35000"/>
            </a:srgbClr>
          </a:solidFill>
          <a:ln>
            <a:solidFill>
              <a:srgbClr val="165751"/>
            </a:solidFill>
          </a:ln>
        </p:spPr>
        <p:txBody>
          <a:bodyPr wrap="square">
            <a:spAutoFit/>
          </a:bodyPr>
          <a:lstStyle/>
          <a:p>
            <a:pPr algn="ctr"/>
            <a:r>
              <a:rPr lang="en-US" b="1" dirty="0">
                <a:solidFill>
                  <a:schemeClr val="tx1">
                    <a:lumMod val="50000"/>
                  </a:schemeClr>
                </a:solidFill>
                <a:latin typeface="Arial" charset="0"/>
                <a:ea typeface="Arial" charset="0"/>
                <a:cs typeface="Arial" charset="0"/>
              </a:rPr>
              <a:t>Inflammation</a:t>
            </a:r>
          </a:p>
          <a:p>
            <a:pPr algn="ctr"/>
            <a:r>
              <a:rPr lang="en-US" sz="1050" i="1" dirty="0">
                <a:solidFill>
                  <a:schemeClr val="tx1">
                    <a:lumMod val="50000"/>
                  </a:schemeClr>
                </a:solidFill>
                <a:latin typeface="Arial" charset="0"/>
                <a:ea typeface="Arial" charset="0"/>
                <a:cs typeface="Arial" charset="0"/>
              </a:rPr>
              <a:t>Key effectors: monocyte-derived (CCR2+) macrophages, CD4+ Th1/Th17 </a:t>
            </a:r>
          </a:p>
        </p:txBody>
      </p:sp>
      <p:sp>
        <p:nvSpPr>
          <p:cNvPr id="16" name="Rectangle 15"/>
          <p:cNvSpPr/>
          <p:nvPr/>
        </p:nvSpPr>
        <p:spPr>
          <a:xfrm>
            <a:off x="4407139" y="3500559"/>
            <a:ext cx="1912843" cy="1131079"/>
          </a:xfrm>
          <a:prstGeom prst="rect">
            <a:avLst/>
          </a:prstGeom>
          <a:solidFill>
            <a:srgbClr val="165751">
              <a:alpha val="40000"/>
            </a:srgbClr>
          </a:solidFill>
          <a:ln>
            <a:solidFill>
              <a:srgbClr val="165751"/>
            </a:solidFill>
          </a:ln>
        </p:spPr>
        <p:txBody>
          <a:bodyPr wrap="square">
            <a:spAutoFit/>
          </a:bodyPr>
          <a:lstStyle/>
          <a:p>
            <a:pPr algn="ctr"/>
            <a:r>
              <a:rPr lang="en-US" b="1" dirty="0">
                <a:solidFill>
                  <a:schemeClr val="tx1">
                    <a:lumMod val="50000"/>
                  </a:schemeClr>
                </a:solidFill>
                <a:latin typeface="Arial" panose="020B0604020202020204" pitchFamily="34" charset="0"/>
                <a:cs typeface="Arial" panose="020B0604020202020204" pitchFamily="34" charset="0"/>
              </a:rPr>
              <a:t>Inflammation</a:t>
            </a:r>
          </a:p>
          <a:p>
            <a:pPr algn="ctr"/>
            <a:r>
              <a:rPr lang="en-US" b="1" dirty="0">
                <a:solidFill>
                  <a:schemeClr val="tx1">
                    <a:lumMod val="50000"/>
                  </a:schemeClr>
                </a:solidFill>
                <a:latin typeface="Arial" panose="020B0604020202020204" pitchFamily="34" charset="0"/>
                <a:cs typeface="Arial" panose="020B0604020202020204" pitchFamily="34" charset="0"/>
              </a:rPr>
              <a:t>Resolution</a:t>
            </a:r>
          </a:p>
          <a:p>
            <a:pPr algn="ctr"/>
            <a:r>
              <a:rPr lang="en-US" sz="1050" i="1" dirty="0">
                <a:solidFill>
                  <a:schemeClr val="tx1">
                    <a:lumMod val="50000"/>
                  </a:schemeClr>
                </a:solidFill>
                <a:latin typeface="Arial" panose="020B0604020202020204" pitchFamily="34" charset="0"/>
                <a:cs typeface="Arial" panose="020B0604020202020204" pitchFamily="34" charset="0"/>
              </a:rPr>
              <a:t>Key effectors: </a:t>
            </a:r>
            <a:r>
              <a:rPr lang="en-US" sz="1050" i="1" dirty="0" err="1">
                <a:solidFill>
                  <a:schemeClr val="tx1">
                    <a:lumMod val="50000"/>
                  </a:schemeClr>
                </a:solidFill>
                <a:latin typeface="Arial" panose="020B0604020202020204" pitchFamily="34" charset="0"/>
                <a:cs typeface="Arial" panose="020B0604020202020204" pitchFamily="34" charset="0"/>
              </a:rPr>
              <a:t>T</a:t>
            </a:r>
            <a:r>
              <a:rPr lang="en-US" sz="1050" i="1" baseline="-25000" dirty="0" err="1">
                <a:solidFill>
                  <a:schemeClr val="tx1">
                    <a:lumMod val="50000"/>
                  </a:schemeClr>
                </a:solidFill>
                <a:latin typeface="Arial" panose="020B0604020202020204" pitchFamily="34" charset="0"/>
                <a:cs typeface="Arial" panose="020B0604020202020204" pitchFamily="34" charset="0"/>
              </a:rPr>
              <a:t>regs</a:t>
            </a:r>
            <a:r>
              <a:rPr lang="en-US" sz="1050" i="1" dirty="0">
                <a:solidFill>
                  <a:schemeClr val="tx1">
                    <a:lumMod val="50000"/>
                  </a:schemeClr>
                </a:solidFill>
                <a:latin typeface="Arial" panose="020B0604020202020204" pitchFamily="34" charset="0"/>
                <a:cs typeface="Arial" panose="020B0604020202020204" pitchFamily="34" charset="0"/>
              </a:rPr>
              <a:t> (when functional), cardiac resident (CCR2-) macrophages</a:t>
            </a:r>
            <a:endParaRPr lang="en-US" sz="1050" i="1" dirty="0">
              <a:solidFill>
                <a:schemeClr val="tx1">
                  <a:lumMod val="50000"/>
                </a:schemeClr>
              </a:solidFill>
            </a:endParaRPr>
          </a:p>
        </p:txBody>
      </p:sp>
      <p:sp>
        <p:nvSpPr>
          <p:cNvPr id="17" name="Rectangle 16"/>
          <p:cNvSpPr/>
          <p:nvPr/>
        </p:nvSpPr>
        <p:spPr>
          <a:xfrm>
            <a:off x="5098977" y="3186874"/>
            <a:ext cx="529166" cy="307777"/>
          </a:xfrm>
          <a:prstGeom prst="rect">
            <a:avLst/>
          </a:prstGeom>
        </p:spPr>
        <p:txBody>
          <a:bodyPr wrap="square">
            <a:spAutoFit/>
          </a:bodyPr>
          <a:lstStyle/>
          <a:p>
            <a:pPr algn="ctr"/>
            <a:r>
              <a:rPr lang="en-US">
                <a:solidFill>
                  <a:srgbClr val="165751"/>
                </a:solidFill>
                <a:latin typeface="Arial" panose="020B0604020202020204" pitchFamily="34" charset="0"/>
                <a:cs typeface="Arial" panose="020B0604020202020204" pitchFamily="34" charset="0"/>
              </a:rPr>
              <a:t>vs.</a:t>
            </a:r>
            <a:endParaRPr lang="en-US">
              <a:solidFill>
                <a:srgbClr val="165751"/>
              </a:solidFill>
            </a:endParaRPr>
          </a:p>
        </p:txBody>
      </p:sp>
      <p:pic>
        <p:nvPicPr>
          <p:cNvPr id="18" name="Picture 17"/>
          <p:cNvPicPr>
            <a:picLocks noChangeAspect="1"/>
          </p:cNvPicPr>
          <p:nvPr/>
        </p:nvPicPr>
        <p:blipFill rotWithShape="1">
          <a:blip r:embed="rId5"/>
          <a:srcRect r="56354" b="15637"/>
          <a:stretch/>
        </p:blipFill>
        <p:spPr>
          <a:xfrm>
            <a:off x="502883" y="2275584"/>
            <a:ext cx="812832" cy="1132935"/>
          </a:xfrm>
          <a:prstGeom prst="rect">
            <a:avLst/>
          </a:prstGeom>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383" y="2243581"/>
            <a:ext cx="1619670" cy="2268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p:cNvPicPr>
          <p:nvPr/>
        </p:nvPicPr>
        <p:blipFill>
          <a:blip r:embed="rId7"/>
          <a:stretch>
            <a:fillRect/>
          </a:stretch>
        </p:blipFill>
        <p:spPr>
          <a:xfrm>
            <a:off x="6882015" y="3139943"/>
            <a:ext cx="1726239" cy="1317758"/>
          </a:xfrm>
          <a:prstGeom prst="rect">
            <a:avLst/>
          </a:prstGeom>
        </p:spPr>
      </p:pic>
      <p:sp>
        <p:nvSpPr>
          <p:cNvPr id="21" name="TextBox 20"/>
          <p:cNvSpPr txBox="1"/>
          <p:nvPr/>
        </p:nvSpPr>
        <p:spPr>
          <a:xfrm>
            <a:off x="3414815" y="4877158"/>
            <a:ext cx="4330319" cy="182369"/>
          </a:xfrm>
          <a:prstGeom prst="rect">
            <a:avLst/>
          </a:prstGeom>
          <a:noFill/>
        </p:spPr>
        <p:txBody>
          <a:bodyPr wrap="square" lIns="0" tIns="0" rIns="0" bIns="0" rtlCol="0">
            <a:noAutofit/>
          </a:bodyPr>
          <a:lstStyle/>
          <a:p>
            <a:pPr>
              <a:lnSpc>
                <a:spcPct val="90000"/>
              </a:lnSpc>
            </a:pPr>
            <a:r>
              <a:rPr lang="en-US" sz="1000" spc="-50" dirty="0">
                <a:solidFill>
                  <a:srgbClr val="7CA295"/>
                </a:solidFill>
                <a:latin typeface="Calibri" charset="0"/>
                <a:ea typeface="Calibri" charset="0"/>
                <a:cs typeface="Calibri" charset="0"/>
              </a:rPr>
              <a:t>Adapted from Feinstein MJ</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Arteriorscler</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Thromb</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Vasc</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Biol</a:t>
            </a:r>
            <a:r>
              <a:rPr lang="en-US" sz="1000" i="1" spc="-50" dirty="0">
                <a:solidFill>
                  <a:srgbClr val="7CA295"/>
                </a:solidFill>
                <a:latin typeface="Calibri" charset="0"/>
                <a:ea typeface="Calibri" charset="0"/>
                <a:cs typeface="Calibri" charset="0"/>
              </a:rPr>
              <a:t> </a:t>
            </a:r>
            <a:r>
              <a:rPr lang="en-US" sz="1000" spc="-50" dirty="0">
                <a:solidFill>
                  <a:srgbClr val="7CA295"/>
                </a:solidFill>
                <a:latin typeface="Calibri" charset="0"/>
                <a:ea typeface="Calibri" charset="0"/>
                <a:cs typeface="Calibri" charset="0"/>
              </a:rPr>
              <a:t>2021;41:523-5</a:t>
            </a:r>
            <a:endParaRPr lang="en-US" sz="1000" dirty="0">
              <a:solidFill>
                <a:srgbClr val="7CA295"/>
              </a:solidFill>
              <a:latin typeface="Calibri" charset="0"/>
              <a:ea typeface="Calibri" charset="0"/>
              <a:cs typeface="Calibri" charset="0"/>
            </a:endParaRPr>
          </a:p>
          <a:p>
            <a:pPr>
              <a:lnSpc>
                <a:spcPct val="90000"/>
              </a:lnSpc>
            </a:pPr>
            <a:endParaRPr lang="en-US" sz="1000" spc="-50" dirty="0">
              <a:solidFill>
                <a:srgbClr val="7CA295"/>
              </a:solidFill>
              <a:latin typeface="Calibri" charset="0"/>
              <a:ea typeface="Calibri" charset="0"/>
              <a:cs typeface="Calibri" charset="0"/>
            </a:endParaRP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24" name="TextBox 23">
            <a:extLst>
              <a:ext uri="{FF2B5EF4-FFF2-40B4-BE49-F238E27FC236}">
                <a16:creationId xmlns:a16="http://schemas.microsoft.com/office/drawing/2014/main" id="{79AF5BF8-A526-488E-9DCE-065A6D64ACC0}"/>
              </a:ext>
            </a:extLst>
          </p:cNvPr>
          <p:cNvSpPr txBox="1"/>
          <p:nvPr/>
        </p:nvSpPr>
        <p:spPr>
          <a:xfrm>
            <a:off x="732896" y="2223579"/>
            <a:ext cx="3364942" cy="2369880"/>
          </a:xfrm>
          <a:prstGeom prst="rect">
            <a:avLst/>
          </a:prstGeom>
          <a:solidFill>
            <a:srgbClr val="002060"/>
          </a:solidFill>
          <a:ln>
            <a:noFill/>
          </a:ln>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Balance &amp; Timing is Critical:</a:t>
            </a:r>
          </a:p>
          <a:p>
            <a:pPr algn="ctr"/>
            <a:r>
              <a:rPr lang="en-US" sz="2000" dirty="0">
                <a:solidFill>
                  <a:schemeClr val="bg1"/>
                </a:solidFill>
                <a:latin typeface="Arial" panose="020B0604020202020204" pitchFamily="34" charset="0"/>
                <a:cs typeface="Arial" panose="020B0604020202020204" pitchFamily="34" charset="0"/>
              </a:rPr>
              <a:t>“appropriate” inflammation (pathogen/debris clearance)</a:t>
            </a:r>
          </a:p>
          <a:p>
            <a:pPr algn="ctr"/>
            <a:r>
              <a:rPr lang="en-US" sz="2000" dirty="0">
                <a:solidFill>
                  <a:schemeClr val="bg1"/>
                </a:solidFill>
                <a:latin typeface="Arial" panose="020B0604020202020204" pitchFamily="34" charset="0"/>
                <a:cs typeface="Arial" panose="020B0604020202020204" pitchFamily="34" charset="0"/>
              </a:rPr>
              <a:t>vs. sustained inflammation,  loss of self-tolerance, amplified auto-reactivity</a:t>
            </a:r>
          </a:p>
        </p:txBody>
      </p:sp>
      <p:sp>
        <p:nvSpPr>
          <p:cNvPr id="25" name="Content Placeholder 2"/>
          <p:cNvSpPr txBox="1">
            <a:spLocks/>
          </p:cNvSpPr>
          <p:nvPr/>
        </p:nvSpPr>
        <p:spPr>
          <a:xfrm>
            <a:off x="596900" y="632649"/>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latin typeface="Calibri" charset="0"/>
                <a:ea typeface="Calibri" charset="0"/>
                <a:cs typeface="Calibri" charset="0"/>
              </a:rPr>
              <a:t>Antigens (”the thing” </a:t>
            </a:r>
            <a:r>
              <a:rPr lang="mr-IN" sz="1400" i="1" dirty="0">
                <a:latin typeface="Calibri" charset="0"/>
                <a:ea typeface="Calibri" charset="0"/>
                <a:cs typeface="Calibri" charset="0"/>
              </a:rPr>
              <a:t>–</a:t>
            </a:r>
            <a:r>
              <a:rPr lang="en-US" sz="1400" i="1" dirty="0">
                <a:latin typeface="Calibri" charset="0"/>
                <a:ea typeface="Calibri" charset="0"/>
                <a:cs typeface="Calibri" charset="0"/>
              </a:rPr>
              <a:t> e.g., piece of virus (“epitope”) or even cholesterol!) </a:t>
            </a:r>
            <a:r>
              <a:rPr lang="en-US" sz="1400" i="1" dirty="0">
                <a:latin typeface="Calibri" charset="0"/>
                <a:ea typeface="Calibri" charset="0"/>
                <a:cs typeface="Calibri" charset="0"/>
                <a:sym typeface="Wingdings"/>
              </a:rPr>
              <a:t> immune response recognizing these</a:t>
            </a:r>
            <a:endParaRPr lang="en-US" sz="1400" i="1" dirty="0">
              <a:latin typeface="Calibri" charset="0"/>
              <a:ea typeface="Calibri" charset="0"/>
              <a:cs typeface="Calibri" charset="0"/>
            </a:endParaRPr>
          </a:p>
        </p:txBody>
      </p:sp>
    </p:spTree>
    <p:extLst>
      <p:ext uri="{BB962C8B-B14F-4D97-AF65-F5344CB8AC3E}">
        <p14:creationId xmlns:p14="http://schemas.microsoft.com/office/powerpoint/2010/main" val="1047198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Inflammation and CVDs</a:t>
            </a:r>
            <a:endParaRPr lang="en-US" dirty="0"/>
          </a:p>
        </p:txBody>
      </p:sp>
      <p:grpSp>
        <p:nvGrpSpPr>
          <p:cNvPr id="5" name="Group 4">
            <a:extLst>
              <a:ext uri="{FF2B5EF4-FFF2-40B4-BE49-F238E27FC236}">
                <a16:creationId xmlns:a16="http://schemas.microsoft.com/office/drawing/2014/main" id="{14C46CEE-6383-4CF5-B298-5385ECD5533E}"/>
              </a:ext>
            </a:extLst>
          </p:cNvPr>
          <p:cNvGrpSpPr/>
          <p:nvPr/>
        </p:nvGrpSpPr>
        <p:grpSpPr>
          <a:xfrm>
            <a:off x="596900" y="1301542"/>
            <a:ext cx="8273751" cy="893748"/>
            <a:chOff x="1008961" y="1690688"/>
            <a:chExt cx="10725695" cy="1191664"/>
          </a:xfrm>
        </p:grpSpPr>
        <p:sp>
          <p:nvSpPr>
            <p:cNvPr id="6" name="Rectangle 5"/>
            <p:cNvSpPr/>
            <p:nvPr/>
          </p:nvSpPr>
          <p:spPr>
            <a:xfrm>
              <a:off x="1008961" y="1690688"/>
              <a:ext cx="10537997" cy="1191664"/>
            </a:xfrm>
            <a:prstGeom prst="rect">
              <a:avLst/>
            </a:prstGeom>
            <a:solidFill>
              <a:srgbClr val="7CA295">
                <a:alpha val="56000"/>
              </a:srgbClr>
            </a:solidFill>
            <a:ln>
              <a:solidFill>
                <a:srgbClr val="186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2C6ABB9-375B-4724-93B0-5DE80957253D}"/>
                </a:ext>
              </a:extLst>
            </p:cNvPr>
            <p:cNvSpPr txBox="1"/>
            <p:nvPr/>
          </p:nvSpPr>
          <p:spPr>
            <a:xfrm>
              <a:off x="8816529" y="1741212"/>
              <a:ext cx="2918127"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Cardiac &amp; Vascular Inflammation,</a:t>
              </a:r>
            </a:p>
            <a:p>
              <a:pPr algn="ctr"/>
              <a:r>
                <a:rPr lang="en-US" sz="1600" dirty="0">
                  <a:latin typeface="Arial" panose="020B0604020202020204" pitchFamily="34" charset="0"/>
                  <a:cs typeface="Arial" panose="020B0604020202020204" pitchFamily="34" charset="0"/>
                </a:rPr>
                <a:t>Overt CVDs</a:t>
              </a:r>
            </a:p>
          </p:txBody>
        </p:sp>
        <p:sp>
          <p:nvSpPr>
            <p:cNvPr id="8" name="TextBox 7">
              <a:extLst>
                <a:ext uri="{FF2B5EF4-FFF2-40B4-BE49-F238E27FC236}">
                  <a16:creationId xmlns:a16="http://schemas.microsoft.com/office/drawing/2014/main" id="{53F5FDB7-106C-45D6-B5BC-8204C8F331D8}"/>
                </a:ext>
              </a:extLst>
            </p:cNvPr>
            <p:cNvSpPr txBox="1"/>
            <p:nvPr/>
          </p:nvSpPr>
          <p:spPr>
            <a:xfrm>
              <a:off x="3347382" y="1732521"/>
              <a:ext cx="5216478" cy="110799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Immune Response:</a:t>
              </a:r>
            </a:p>
            <a:p>
              <a:pPr algn="ctr"/>
              <a:r>
                <a:rPr lang="en-US" sz="1600" i="1" dirty="0">
                  <a:latin typeface="Arial" panose="020B0604020202020204" pitchFamily="34" charset="0"/>
                  <a:cs typeface="Arial" panose="020B0604020202020204" pitchFamily="34" charset="0"/>
                </a:rPr>
                <a:t>Immune cell activation/biasing; phenotype switching: Self-tolerance vs. autoimmunity</a:t>
              </a:r>
            </a:p>
          </p:txBody>
        </p:sp>
        <p:sp>
          <p:nvSpPr>
            <p:cNvPr id="9" name="TextBox 8">
              <a:extLst>
                <a:ext uri="{FF2B5EF4-FFF2-40B4-BE49-F238E27FC236}">
                  <a16:creationId xmlns:a16="http://schemas.microsoft.com/office/drawing/2014/main" id="{79AF5BF8-A526-488E-9DCE-065A6D64ACC0}"/>
                </a:ext>
              </a:extLst>
            </p:cNvPr>
            <p:cNvSpPr txBox="1"/>
            <p:nvPr/>
          </p:nvSpPr>
          <p:spPr>
            <a:xfrm>
              <a:off x="1133063" y="1719900"/>
              <a:ext cx="1625454" cy="1107996"/>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Antigens &amp;</a:t>
              </a:r>
            </a:p>
            <a:p>
              <a:pPr algn="ctr"/>
              <a:r>
                <a:rPr lang="en-US" sz="1600" dirty="0">
                  <a:latin typeface="Arial" panose="020B0604020202020204" pitchFamily="34" charset="0"/>
                  <a:cs typeface="Arial" panose="020B0604020202020204" pitchFamily="34" charset="0"/>
                </a:rPr>
                <a:t>Antigen-like</a:t>
              </a:r>
            </a:p>
            <a:p>
              <a:pPr algn="ctr"/>
              <a:r>
                <a:rPr lang="en-US" sz="1600" dirty="0">
                  <a:latin typeface="Arial" panose="020B0604020202020204" pitchFamily="34" charset="0"/>
                  <a:cs typeface="Arial" panose="020B0604020202020204" pitchFamily="34" charset="0"/>
                </a:rPr>
                <a:t>triggers</a:t>
              </a:r>
            </a:p>
          </p:txBody>
        </p:sp>
        <p:sp>
          <p:nvSpPr>
            <p:cNvPr id="10" name="Arrow: Right 7">
              <a:extLst>
                <a:ext uri="{FF2B5EF4-FFF2-40B4-BE49-F238E27FC236}">
                  <a16:creationId xmlns:a16="http://schemas.microsoft.com/office/drawing/2014/main" id="{4D5D087B-C4F9-41B2-AF6D-94C8194D0796}"/>
                </a:ext>
              </a:extLst>
            </p:cNvPr>
            <p:cNvSpPr/>
            <p:nvPr/>
          </p:nvSpPr>
          <p:spPr>
            <a:xfrm>
              <a:off x="2771096" y="2132229"/>
              <a:ext cx="576286" cy="334927"/>
            </a:xfrm>
            <a:prstGeom prst="rightArrow">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Arrow: Right 9">
              <a:extLst>
                <a:ext uri="{FF2B5EF4-FFF2-40B4-BE49-F238E27FC236}">
                  <a16:creationId xmlns:a16="http://schemas.microsoft.com/office/drawing/2014/main" id="{01217B62-B5C8-4021-86DD-2EE672365A58}"/>
                </a:ext>
              </a:extLst>
            </p:cNvPr>
            <p:cNvSpPr/>
            <p:nvPr/>
          </p:nvSpPr>
          <p:spPr>
            <a:xfrm>
              <a:off x="8548350" y="2132231"/>
              <a:ext cx="575926" cy="334925"/>
            </a:xfrm>
            <a:prstGeom prst="rightArrow">
              <a:avLst/>
            </a:prstGeom>
            <a:solidFill>
              <a:srgbClr val="165751"/>
            </a:solidFill>
            <a:ln>
              <a:solidFill>
                <a:srgbClr val="165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2" name="Picture 11"/>
          <p:cNvPicPr>
            <a:picLocks noChangeAspect="1"/>
          </p:cNvPicPr>
          <p:nvPr/>
        </p:nvPicPr>
        <p:blipFill>
          <a:blip r:embed="rId2"/>
          <a:stretch>
            <a:fillRect/>
          </a:stretch>
        </p:blipFill>
        <p:spPr>
          <a:xfrm>
            <a:off x="557334" y="3448009"/>
            <a:ext cx="1644722" cy="843448"/>
          </a:xfrm>
          <a:prstGeom prst="rect">
            <a:avLst/>
          </a:prstGeom>
        </p:spPr>
      </p:pic>
      <p:pic>
        <p:nvPicPr>
          <p:cNvPr id="13" name="Picture 12"/>
          <p:cNvPicPr>
            <a:picLocks noChangeAspect="1"/>
          </p:cNvPicPr>
          <p:nvPr/>
        </p:nvPicPr>
        <p:blipFill>
          <a:blip r:embed="rId3"/>
          <a:stretch>
            <a:fillRect/>
          </a:stretch>
        </p:blipFill>
        <p:spPr>
          <a:xfrm>
            <a:off x="1333830" y="2461223"/>
            <a:ext cx="903090" cy="951183"/>
          </a:xfrm>
          <a:prstGeom prst="rect">
            <a:avLst/>
          </a:prstGeom>
        </p:spPr>
      </p:pic>
      <p:pic>
        <p:nvPicPr>
          <p:cNvPr id="14" name="Picture 13"/>
          <p:cNvPicPr>
            <a:picLocks noChangeAspect="1"/>
          </p:cNvPicPr>
          <p:nvPr/>
        </p:nvPicPr>
        <p:blipFill rotWithShape="1">
          <a:blip r:embed="rId4"/>
          <a:srcRect t="27203" b="8679"/>
          <a:stretch/>
        </p:blipFill>
        <p:spPr>
          <a:xfrm rot="443858">
            <a:off x="6883263" y="2361840"/>
            <a:ext cx="1723745" cy="669920"/>
          </a:xfrm>
          <a:prstGeom prst="rect">
            <a:avLst/>
          </a:prstGeom>
        </p:spPr>
      </p:pic>
      <p:sp>
        <p:nvSpPr>
          <p:cNvPr id="15" name="Rectangle 14"/>
          <p:cNvSpPr/>
          <p:nvPr/>
        </p:nvSpPr>
        <p:spPr>
          <a:xfrm>
            <a:off x="4408806" y="2275584"/>
            <a:ext cx="1911176" cy="1015663"/>
          </a:xfrm>
          <a:prstGeom prst="rect">
            <a:avLst/>
          </a:prstGeom>
          <a:solidFill>
            <a:srgbClr val="00FB92">
              <a:alpha val="35000"/>
            </a:srgbClr>
          </a:solidFill>
          <a:ln>
            <a:solidFill>
              <a:srgbClr val="165751"/>
            </a:solidFill>
          </a:ln>
        </p:spPr>
        <p:txBody>
          <a:bodyPr wrap="square">
            <a:spAutoFit/>
          </a:bodyPr>
          <a:lstStyle/>
          <a:p>
            <a:pPr algn="ctr"/>
            <a:r>
              <a:rPr lang="en-US" b="1" dirty="0">
                <a:solidFill>
                  <a:schemeClr val="tx1">
                    <a:lumMod val="50000"/>
                  </a:schemeClr>
                </a:solidFill>
                <a:latin typeface="Arial" charset="0"/>
                <a:ea typeface="Arial" charset="0"/>
                <a:cs typeface="Arial" charset="0"/>
              </a:rPr>
              <a:t>Inflammation</a:t>
            </a:r>
          </a:p>
          <a:p>
            <a:pPr algn="ctr"/>
            <a:r>
              <a:rPr lang="en-US" sz="1050" i="1" dirty="0">
                <a:solidFill>
                  <a:schemeClr val="tx1">
                    <a:lumMod val="50000"/>
                  </a:schemeClr>
                </a:solidFill>
                <a:latin typeface="Arial" charset="0"/>
                <a:ea typeface="Arial" charset="0"/>
                <a:cs typeface="Arial" charset="0"/>
              </a:rPr>
              <a:t>Key effectors: monocyte-derived (CCR2+) macrophages, CD4+ Th1/Th17 </a:t>
            </a:r>
          </a:p>
        </p:txBody>
      </p:sp>
      <p:sp>
        <p:nvSpPr>
          <p:cNvPr id="16" name="Rectangle 15"/>
          <p:cNvSpPr/>
          <p:nvPr/>
        </p:nvSpPr>
        <p:spPr>
          <a:xfrm>
            <a:off x="4407139" y="3500559"/>
            <a:ext cx="1912843" cy="1131079"/>
          </a:xfrm>
          <a:prstGeom prst="rect">
            <a:avLst/>
          </a:prstGeom>
          <a:solidFill>
            <a:srgbClr val="165751">
              <a:alpha val="40000"/>
            </a:srgbClr>
          </a:solidFill>
          <a:ln>
            <a:solidFill>
              <a:srgbClr val="165751"/>
            </a:solidFill>
          </a:ln>
        </p:spPr>
        <p:txBody>
          <a:bodyPr wrap="square">
            <a:spAutoFit/>
          </a:bodyPr>
          <a:lstStyle/>
          <a:p>
            <a:pPr algn="ctr"/>
            <a:r>
              <a:rPr lang="en-US" b="1" dirty="0">
                <a:solidFill>
                  <a:schemeClr val="tx1">
                    <a:lumMod val="50000"/>
                  </a:schemeClr>
                </a:solidFill>
                <a:latin typeface="Arial" panose="020B0604020202020204" pitchFamily="34" charset="0"/>
                <a:cs typeface="Arial" panose="020B0604020202020204" pitchFamily="34" charset="0"/>
              </a:rPr>
              <a:t>Inflammation</a:t>
            </a:r>
          </a:p>
          <a:p>
            <a:pPr algn="ctr"/>
            <a:r>
              <a:rPr lang="en-US" b="1" dirty="0">
                <a:solidFill>
                  <a:schemeClr val="tx1">
                    <a:lumMod val="50000"/>
                  </a:schemeClr>
                </a:solidFill>
                <a:latin typeface="Arial" panose="020B0604020202020204" pitchFamily="34" charset="0"/>
                <a:cs typeface="Arial" panose="020B0604020202020204" pitchFamily="34" charset="0"/>
              </a:rPr>
              <a:t>Resolution</a:t>
            </a:r>
          </a:p>
          <a:p>
            <a:pPr algn="ctr"/>
            <a:r>
              <a:rPr lang="en-US" sz="1050" i="1" dirty="0">
                <a:solidFill>
                  <a:schemeClr val="tx1">
                    <a:lumMod val="50000"/>
                  </a:schemeClr>
                </a:solidFill>
                <a:latin typeface="Arial" panose="020B0604020202020204" pitchFamily="34" charset="0"/>
                <a:cs typeface="Arial" panose="020B0604020202020204" pitchFamily="34" charset="0"/>
              </a:rPr>
              <a:t>Key effectors: </a:t>
            </a:r>
            <a:r>
              <a:rPr lang="en-US" sz="1050" i="1" dirty="0" err="1">
                <a:solidFill>
                  <a:schemeClr val="tx1">
                    <a:lumMod val="50000"/>
                  </a:schemeClr>
                </a:solidFill>
                <a:latin typeface="Arial" panose="020B0604020202020204" pitchFamily="34" charset="0"/>
                <a:cs typeface="Arial" panose="020B0604020202020204" pitchFamily="34" charset="0"/>
              </a:rPr>
              <a:t>T</a:t>
            </a:r>
            <a:r>
              <a:rPr lang="en-US" sz="1050" i="1" baseline="-25000" dirty="0" err="1">
                <a:solidFill>
                  <a:schemeClr val="tx1">
                    <a:lumMod val="50000"/>
                  </a:schemeClr>
                </a:solidFill>
                <a:latin typeface="Arial" panose="020B0604020202020204" pitchFamily="34" charset="0"/>
                <a:cs typeface="Arial" panose="020B0604020202020204" pitchFamily="34" charset="0"/>
              </a:rPr>
              <a:t>regs</a:t>
            </a:r>
            <a:r>
              <a:rPr lang="en-US" sz="1050" i="1" dirty="0">
                <a:solidFill>
                  <a:schemeClr val="tx1">
                    <a:lumMod val="50000"/>
                  </a:schemeClr>
                </a:solidFill>
                <a:latin typeface="Arial" panose="020B0604020202020204" pitchFamily="34" charset="0"/>
                <a:cs typeface="Arial" panose="020B0604020202020204" pitchFamily="34" charset="0"/>
              </a:rPr>
              <a:t> (when functional), cardiac resident (CCR2-) macrophages</a:t>
            </a:r>
            <a:endParaRPr lang="en-US" sz="1050" i="1" dirty="0">
              <a:solidFill>
                <a:schemeClr val="tx1">
                  <a:lumMod val="50000"/>
                </a:schemeClr>
              </a:solidFill>
            </a:endParaRPr>
          </a:p>
        </p:txBody>
      </p:sp>
      <p:sp>
        <p:nvSpPr>
          <p:cNvPr id="17" name="Rectangle 16"/>
          <p:cNvSpPr/>
          <p:nvPr/>
        </p:nvSpPr>
        <p:spPr>
          <a:xfrm>
            <a:off x="5098977" y="3186874"/>
            <a:ext cx="529166" cy="307777"/>
          </a:xfrm>
          <a:prstGeom prst="rect">
            <a:avLst/>
          </a:prstGeom>
        </p:spPr>
        <p:txBody>
          <a:bodyPr wrap="square">
            <a:spAutoFit/>
          </a:bodyPr>
          <a:lstStyle/>
          <a:p>
            <a:pPr algn="ctr"/>
            <a:r>
              <a:rPr lang="en-US">
                <a:solidFill>
                  <a:srgbClr val="165751"/>
                </a:solidFill>
                <a:latin typeface="Arial" panose="020B0604020202020204" pitchFamily="34" charset="0"/>
                <a:cs typeface="Arial" panose="020B0604020202020204" pitchFamily="34" charset="0"/>
              </a:rPr>
              <a:t>vs.</a:t>
            </a:r>
            <a:endParaRPr lang="en-US">
              <a:solidFill>
                <a:srgbClr val="165751"/>
              </a:solidFill>
            </a:endParaRPr>
          </a:p>
        </p:txBody>
      </p:sp>
      <p:pic>
        <p:nvPicPr>
          <p:cNvPr id="18" name="Picture 17"/>
          <p:cNvPicPr>
            <a:picLocks noChangeAspect="1"/>
          </p:cNvPicPr>
          <p:nvPr/>
        </p:nvPicPr>
        <p:blipFill rotWithShape="1">
          <a:blip r:embed="rId5"/>
          <a:srcRect r="56354" b="15637"/>
          <a:stretch/>
        </p:blipFill>
        <p:spPr>
          <a:xfrm>
            <a:off x="502883" y="2275584"/>
            <a:ext cx="812832" cy="1132935"/>
          </a:xfrm>
          <a:prstGeom prst="rect">
            <a:avLst/>
          </a:prstGeom>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383" y="2243581"/>
            <a:ext cx="1619670" cy="2268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p:cNvPicPr>
          <p:nvPr/>
        </p:nvPicPr>
        <p:blipFill>
          <a:blip r:embed="rId7"/>
          <a:stretch>
            <a:fillRect/>
          </a:stretch>
        </p:blipFill>
        <p:spPr>
          <a:xfrm>
            <a:off x="6882015" y="3139943"/>
            <a:ext cx="1726239" cy="1317758"/>
          </a:xfrm>
          <a:prstGeom prst="rect">
            <a:avLst/>
          </a:prstGeom>
        </p:spPr>
      </p:pic>
      <p:sp>
        <p:nvSpPr>
          <p:cNvPr id="21" name="TextBox 20"/>
          <p:cNvSpPr txBox="1"/>
          <p:nvPr/>
        </p:nvSpPr>
        <p:spPr>
          <a:xfrm>
            <a:off x="3414815" y="4877158"/>
            <a:ext cx="4330319" cy="182369"/>
          </a:xfrm>
          <a:prstGeom prst="rect">
            <a:avLst/>
          </a:prstGeom>
          <a:noFill/>
        </p:spPr>
        <p:txBody>
          <a:bodyPr wrap="square" lIns="0" tIns="0" rIns="0" bIns="0" rtlCol="0">
            <a:noAutofit/>
          </a:bodyPr>
          <a:lstStyle/>
          <a:p>
            <a:pPr>
              <a:lnSpc>
                <a:spcPct val="90000"/>
              </a:lnSpc>
            </a:pPr>
            <a:r>
              <a:rPr lang="en-US" sz="1000" spc="-50" dirty="0">
                <a:solidFill>
                  <a:srgbClr val="7CA295"/>
                </a:solidFill>
                <a:latin typeface="Calibri" charset="0"/>
                <a:ea typeface="Calibri" charset="0"/>
                <a:cs typeface="Calibri" charset="0"/>
              </a:rPr>
              <a:t>Adapted from Feinstein MJ</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Arteriorscler</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Thromb</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Vasc</a:t>
            </a:r>
            <a:r>
              <a:rPr lang="en-US" sz="1000" i="1" spc="-50" dirty="0">
                <a:solidFill>
                  <a:srgbClr val="7CA295"/>
                </a:solidFill>
                <a:latin typeface="Calibri" charset="0"/>
                <a:ea typeface="Calibri" charset="0"/>
                <a:cs typeface="Calibri" charset="0"/>
              </a:rPr>
              <a:t> </a:t>
            </a:r>
            <a:r>
              <a:rPr lang="en-US" sz="1000" i="1" spc="-50" dirty="0" err="1">
                <a:solidFill>
                  <a:srgbClr val="7CA295"/>
                </a:solidFill>
                <a:latin typeface="Calibri" charset="0"/>
                <a:ea typeface="Calibri" charset="0"/>
                <a:cs typeface="Calibri" charset="0"/>
              </a:rPr>
              <a:t>Biol</a:t>
            </a:r>
            <a:r>
              <a:rPr lang="en-US" sz="1000" i="1" spc="-50" dirty="0">
                <a:solidFill>
                  <a:srgbClr val="7CA295"/>
                </a:solidFill>
                <a:latin typeface="Calibri" charset="0"/>
                <a:ea typeface="Calibri" charset="0"/>
                <a:cs typeface="Calibri" charset="0"/>
              </a:rPr>
              <a:t> </a:t>
            </a:r>
            <a:r>
              <a:rPr lang="en-US" sz="1000" spc="-50" dirty="0">
                <a:solidFill>
                  <a:srgbClr val="7CA295"/>
                </a:solidFill>
                <a:latin typeface="Calibri" charset="0"/>
                <a:ea typeface="Calibri" charset="0"/>
                <a:cs typeface="Calibri" charset="0"/>
              </a:rPr>
              <a:t>2021;41:523-5</a:t>
            </a:r>
            <a:endParaRPr lang="en-US" sz="1000" dirty="0">
              <a:solidFill>
                <a:srgbClr val="7CA295"/>
              </a:solidFill>
              <a:latin typeface="Calibri" charset="0"/>
              <a:ea typeface="Calibri" charset="0"/>
              <a:cs typeface="Calibri" charset="0"/>
            </a:endParaRPr>
          </a:p>
          <a:p>
            <a:pPr>
              <a:lnSpc>
                <a:spcPct val="90000"/>
              </a:lnSpc>
            </a:pPr>
            <a:endParaRPr lang="en-US" sz="1000" spc="-50" dirty="0">
              <a:solidFill>
                <a:srgbClr val="7CA295"/>
              </a:solidFill>
              <a:latin typeface="Calibri" charset="0"/>
              <a:ea typeface="Calibri" charset="0"/>
              <a:cs typeface="Calibri" charset="0"/>
            </a:endParaRP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24" name="Oval 23">
            <a:extLst>
              <a:ext uri="{FF2B5EF4-FFF2-40B4-BE49-F238E27FC236}">
                <a16:creationId xmlns:a16="http://schemas.microsoft.com/office/drawing/2014/main" id="{1288ACB0-16C3-1553-86E2-A083B69C89CA}"/>
              </a:ext>
            </a:extLst>
          </p:cNvPr>
          <p:cNvSpPr/>
          <p:nvPr/>
        </p:nvSpPr>
        <p:spPr>
          <a:xfrm>
            <a:off x="20640" y="1684590"/>
            <a:ext cx="5554378" cy="3254875"/>
          </a:xfrm>
          <a:prstGeom prst="ellipse">
            <a:avLst/>
          </a:prstGeom>
          <a:solidFill>
            <a:srgbClr val="16575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20000"/>
                    <a:lumOff val="80000"/>
                  </a:schemeClr>
                </a:solidFill>
              </a:rPr>
              <a:t>How does HIV-related immune progression affect this bias between persistent inflammation and resolution thereof?</a:t>
            </a:r>
          </a:p>
        </p:txBody>
      </p:sp>
      <p:sp>
        <p:nvSpPr>
          <p:cNvPr id="25" name="Content Placeholder 2"/>
          <p:cNvSpPr txBox="1">
            <a:spLocks/>
          </p:cNvSpPr>
          <p:nvPr/>
        </p:nvSpPr>
        <p:spPr>
          <a:xfrm>
            <a:off x="596900" y="632649"/>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latin typeface="Calibri" charset="0"/>
                <a:ea typeface="Calibri" charset="0"/>
                <a:cs typeface="Calibri" charset="0"/>
              </a:rPr>
              <a:t>Antigens (”the thing” </a:t>
            </a:r>
            <a:r>
              <a:rPr lang="mr-IN" sz="1400" i="1" dirty="0">
                <a:latin typeface="Calibri" charset="0"/>
                <a:ea typeface="Calibri" charset="0"/>
                <a:cs typeface="Calibri" charset="0"/>
              </a:rPr>
              <a:t>–</a:t>
            </a:r>
            <a:r>
              <a:rPr lang="en-US" sz="1400" i="1" dirty="0">
                <a:latin typeface="Calibri" charset="0"/>
                <a:ea typeface="Calibri" charset="0"/>
                <a:cs typeface="Calibri" charset="0"/>
              </a:rPr>
              <a:t> e.g., piece of virus (“epitope”) or even cholesterol!) </a:t>
            </a:r>
            <a:r>
              <a:rPr lang="en-US" sz="1400" i="1" dirty="0">
                <a:latin typeface="Calibri" charset="0"/>
                <a:ea typeface="Calibri" charset="0"/>
                <a:cs typeface="Calibri" charset="0"/>
                <a:sym typeface="Wingdings"/>
              </a:rPr>
              <a:t> immune response recognizing these</a:t>
            </a:r>
            <a:endParaRPr lang="en-US" sz="1400" i="1" dirty="0">
              <a:latin typeface="Calibri" charset="0"/>
              <a:ea typeface="Calibri" charset="0"/>
              <a:cs typeface="Calibri" charset="0"/>
            </a:endParaRPr>
          </a:p>
        </p:txBody>
      </p:sp>
    </p:spTree>
    <p:extLst>
      <p:ext uri="{BB962C8B-B14F-4D97-AF65-F5344CB8AC3E}">
        <p14:creationId xmlns:p14="http://schemas.microsoft.com/office/powerpoint/2010/main" val="325624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and Persistent Inflammation</a:t>
            </a:r>
          </a:p>
        </p:txBody>
      </p:sp>
      <p:sp>
        <p:nvSpPr>
          <p:cNvPr id="4" name="Content Placeholder 2"/>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accent1"/>
                </a:solidFill>
                <a:latin typeface="Calibri" charset="0"/>
                <a:ea typeface="Calibri" charset="0"/>
                <a:cs typeface="Calibri" charset="0"/>
              </a:rPr>
              <a:t>Core mechanisms</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8" name="Rectangle 7"/>
          <p:cNvSpPr/>
          <p:nvPr/>
        </p:nvSpPr>
        <p:spPr>
          <a:xfrm>
            <a:off x="515410" y="1261630"/>
            <a:ext cx="2094329" cy="3416320"/>
          </a:xfrm>
          <a:prstGeom prst="rect">
            <a:avLst/>
          </a:prstGeom>
        </p:spPr>
        <p:txBody>
          <a:bodyPr wrap="square">
            <a:spAutoFit/>
          </a:bodyPr>
          <a:lstStyle/>
          <a:p>
            <a:r>
              <a:rPr lang="en-US" dirty="0">
                <a:solidFill>
                  <a:schemeClr val="tx2"/>
                </a:solidFill>
              </a:rPr>
              <a:t>Bias away from regulation, toward persistent inflammatory/</a:t>
            </a:r>
          </a:p>
          <a:p>
            <a:r>
              <a:rPr lang="en-US" dirty="0">
                <a:solidFill>
                  <a:schemeClr val="tx2"/>
                </a:solidFill>
              </a:rPr>
              <a:t>effector response</a:t>
            </a:r>
          </a:p>
          <a:p>
            <a:endParaRPr lang="en-US" dirty="0">
              <a:solidFill>
                <a:schemeClr val="tx2"/>
              </a:solidFill>
            </a:endParaRPr>
          </a:p>
          <a:p>
            <a:r>
              <a:rPr lang="en-US" dirty="0">
                <a:solidFill>
                  <a:schemeClr val="tx2"/>
                </a:solidFill>
              </a:rPr>
              <a:t>**Even when suppressed peripheral viral load, reservoir in tissues remains as antigenic trigger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328" y="1224967"/>
            <a:ext cx="4201714" cy="3409768"/>
          </a:xfrm>
          <a:prstGeom prst="rect">
            <a:avLst/>
          </a:prstGeom>
        </p:spPr>
      </p:pic>
      <p:sp>
        <p:nvSpPr>
          <p:cNvPr id="10" name="TextBox 9"/>
          <p:cNvSpPr txBox="1"/>
          <p:nvPr/>
        </p:nvSpPr>
        <p:spPr>
          <a:xfrm>
            <a:off x="5804759" y="4714088"/>
            <a:ext cx="3270849" cy="277954"/>
          </a:xfrm>
          <a:prstGeom prst="rect">
            <a:avLst/>
          </a:prstGeom>
          <a:noFill/>
        </p:spPr>
        <p:txBody>
          <a:bodyPr wrap="square" rtlCol="0">
            <a:spAutoFit/>
          </a:bodyPr>
          <a:lstStyle/>
          <a:p>
            <a:pPr lvl="0"/>
            <a:r>
              <a:rPr lang="en-US" sz="1200" dirty="0" err="1">
                <a:solidFill>
                  <a:srgbClr val="165751"/>
                </a:solidFill>
              </a:rPr>
              <a:t>Deeks</a:t>
            </a:r>
            <a:r>
              <a:rPr lang="en-US" sz="1200" dirty="0">
                <a:solidFill>
                  <a:srgbClr val="165751"/>
                </a:solidFill>
              </a:rPr>
              <a:t> SG, et al. </a:t>
            </a:r>
            <a:r>
              <a:rPr lang="en-US" sz="1200" i="1" dirty="0">
                <a:solidFill>
                  <a:srgbClr val="165751"/>
                </a:solidFill>
              </a:rPr>
              <a:t>Lancet</a:t>
            </a:r>
            <a:r>
              <a:rPr lang="en-US" sz="1200" dirty="0">
                <a:solidFill>
                  <a:srgbClr val="165751"/>
                </a:solidFill>
              </a:rPr>
              <a:t> 2013;382:1525-33.</a:t>
            </a:r>
          </a:p>
        </p:txBody>
      </p:sp>
      <p:sp>
        <p:nvSpPr>
          <p:cNvPr id="11" name="Oval 10"/>
          <p:cNvSpPr/>
          <p:nvPr/>
        </p:nvSpPr>
        <p:spPr>
          <a:xfrm>
            <a:off x="3821580" y="2950386"/>
            <a:ext cx="1983179" cy="60564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265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and Persistent Inflammation</a:t>
            </a:r>
          </a:p>
        </p:txBody>
      </p:sp>
      <p:sp>
        <p:nvSpPr>
          <p:cNvPr id="4" name="Content Placeholder 2"/>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Observational evidence</a:t>
            </a:r>
            <a:r>
              <a:rPr lang="mr-IN" sz="1400" i="1" dirty="0">
                <a:solidFill>
                  <a:schemeClr val="tx2"/>
                </a:solidFill>
                <a:latin typeface="Calibri" charset="0"/>
                <a:ea typeface="Calibri" charset="0"/>
                <a:cs typeface="Calibri" charset="0"/>
              </a:rPr>
              <a:t>…</a:t>
            </a:r>
            <a:r>
              <a:rPr lang="en-US" sz="1400" i="1" dirty="0">
                <a:solidFill>
                  <a:schemeClr val="tx2"/>
                </a:solidFill>
                <a:latin typeface="Calibri" charset="0"/>
                <a:ea typeface="Calibri" charset="0"/>
                <a:cs typeface="Calibri" charset="0"/>
              </a:rPr>
              <a:t>and evidence that it matters (mortality)</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4" name="TextBox 13"/>
          <p:cNvSpPr txBox="1"/>
          <p:nvPr/>
        </p:nvSpPr>
        <p:spPr>
          <a:xfrm>
            <a:off x="3049293" y="4835723"/>
            <a:ext cx="4569794" cy="246221"/>
          </a:xfrm>
          <a:prstGeom prst="rect">
            <a:avLst/>
          </a:prstGeom>
          <a:noFill/>
        </p:spPr>
        <p:txBody>
          <a:bodyPr wrap="square" rtlCol="0">
            <a:spAutoFit/>
          </a:bodyPr>
          <a:lstStyle/>
          <a:p>
            <a:pPr lvl="0"/>
            <a:r>
              <a:rPr lang="en-US" sz="1000" dirty="0">
                <a:solidFill>
                  <a:schemeClr val="tx2"/>
                </a:solidFill>
              </a:rPr>
              <a:t>Wada N et al. </a:t>
            </a:r>
            <a:r>
              <a:rPr lang="en-US" sz="1000" dirty="0" err="1">
                <a:solidFill>
                  <a:schemeClr val="tx2"/>
                </a:solidFill>
              </a:rPr>
              <a:t>Clin</a:t>
            </a:r>
            <a:r>
              <a:rPr lang="en-US" sz="1000" dirty="0">
                <a:solidFill>
                  <a:schemeClr val="tx2"/>
                </a:solidFill>
              </a:rPr>
              <a:t> Infect Dis 2016;63(7):984-990. </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5694" y="1229626"/>
            <a:ext cx="4810978" cy="3493038"/>
          </a:xfrm>
          <a:prstGeom prst="rect">
            <a:avLst/>
          </a:prstGeom>
        </p:spPr>
      </p:pic>
      <p:cxnSp>
        <p:nvCxnSpPr>
          <p:cNvPr id="16" name="Straight Connector 15"/>
          <p:cNvCxnSpPr/>
          <p:nvPr/>
        </p:nvCxnSpPr>
        <p:spPr>
          <a:xfrm>
            <a:off x="6719072" y="2852057"/>
            <a:ext cx="304800" cy="0"/>
          </a:xfrm>
          <a:prstGeom prst="line">
            <a:avLst/>
          </a:prstGeom>
          <a:ln w="2857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37519" y="3537857"/>
            <a:ext cx="3048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42319" y="2528891"/>
            <a:ext cx="911916" cy="646331"/>
          </a:xfrm>
          <a:prstGeom prst="rect">
            <a:avLst/>
          </a:prstGeom>
        </p:spPr>
        <p:txBody>
          <a:bodyPr wrap="none">
            <a:spAutoFit/>
          </a:bodyPr>
          <a:lstStyle/>
          <a:p>
            <a:r>
              <a:rPr lang="en-US" spc="-38" dirty="0"/>
              <a:t>Highest</a:t>
            </a:r>
          </a:p>
          <a:p>
            <a:r>
              <a:rPr lang="en-US" spc="-38" dirty="0"/>
              <a:t>Quartile</a:t>
            </a:r>
            <a:endParaRPr lang="en-US" dirty="0"/>
          </a:p>
        </p:txBody>
      </p:sp>
      <p:sp>
        <p:nvSpPr>
          <p:cNvPr id="19" name="Rectangle 18"/>
          <p:cNvSpPr/>
          <p:nvPr/>
        </p:nvSpPr>
        <p:spPr>
          <a:xfrm>
            <a:off x="7042319" y="3283287"/>
            <a:ext cx="996811" cy="646331"/>
          </a:xfrm>
          <a:prstGeom prst="rect">
            <a:avLst/>
          </a:prstGeom>
        </p:spPr>
        <p:txBody>
          <a:bodyPr wrap="none">
            <a:spAutoFit/>
          </a:bodyPr>
          <a:lstStyle/>
          <a:p>
            <a:r>
              <a:rPr lang="en-US" spc="-38" dirty="0"/>
              <a:t>Lowest 3</a:t>
            </a:r>
          </a:p>
          <a:p>
            <a:r>
              <a:rPr lang="en-US" spc="-38" dirty="0"/>
              <a:t>Quartiles</a:t>
            </a:r>
            <a:endParaRPr lang="en-US" dirty="0"/>
          </a:p>
        </p:txBody>
      </p:sp>
    </p:spTree>
    <p:extLst>
      <p:ext uri="{BB962C8B-B14F-4D97-AF65-F5344CB8AC3E}">
        <p14:creationId xmlns:p14="http://schemas.microsoft.com/office/powerpoint/2010/main" val="534807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and Persistent Inflammation</a:t>
            </a:r>
          </a:p>
        </p:txBody>
      </p:sp>
      <p:sp>
        <p:nvSpPr>
          <p:cNvPr id="4" name="Content Placeholder 2"/>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Concomitant “Traditional” Cardiovascular Risk Factors</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3" name="Rectangle 2"/>
          <p:cNvSpPr/>
          <p:nvPr/>
        </p:nvSpPr>
        <p:spPr>
          <a:xfrm>
            <a:off x="464696" y="1329540"/>
            <a:ext cx="7266140" cy="3139321"/>
          </a:xfrm>
          <a:prstGeom prst="rect">
            <a:avLst/>
          </a:prstGeom>
        </p:spPr>
        <p:txBody>
          <a:bodyPr wrap="square">
            <a:spAutoFit/>
          </a:bodyPr>
          <a:lstStyle/>
          <a:p>
            <a:pPr marL="342900" indent="-342900">
              <a:buFontTx/>
              <a:buChar char="-"/>
            </a:pPr>
            <a:r>
              <a:rPr lang="en-US" sz="2400" dirty="0">
                <a:solidFill>
                  <a:schemeClr val="tx2"/>
                </a:solidFill>
              </a:rPr>
              <a:t>Smoking: Highly Prevalent</a:t>
            </a:r>
          </a:p>
          <a:p>
            <a:pPr marL="342900" indent="-342900">
              <a:buFontTx/>
              <a:buChar char="-"/>
            </a:pPr>
            <a:r>
              <a:rPr lang="en-US" sz="2400" dirty="0">
                <a:solidFill>
                  <a:schemeClr val="tx2"/>
                </a:solidFill>
              </a:rPr>
              <a:t>Dyslipidemia  </a:t>
            </a:r>
          </a:p>
          <a:p>
            <a:pPr marL="693738" lvl="2" indent="-341313">
              <a:buFontTx/>
              <a:buChar char="-"/>
            </a:pPr>
            <a:r>
              <a:rPr lang="en-US" sz="1800" dirty="0">
                <a:solidFill>
                  <a:schemeClr val="tx2"/>
                </a:solidFill>
              </a:rPr>
              <a:t>Due to virus/inflammation: ↑HIV RNA: ↓HDL, stable/↓LDL-c(but some </a:t>
            </a:r>
            <a:r>
              <a:rPr lang="en-US" sz="1800" dirty="0" err="1">
                <a:solidFill>
                  <a:schemeClr val="tx2"/>
                </a:solidFill>
              </a:rPr>
              <a:t>ApoB</a:t>
            </a:r>
            <a:r>
              <a:rPr lang="en-US" sz="1800" dirty="0">
                <a:solidFill>
                  <a:schemeClr val="tx2"/>
                </a:solidFill>
              </a:rPr>
              <a:t> discordance), ↑TG, ↑TC/HDL ratio </a:t>
            </a:r>
          </a:p>
          <a:p>
            <a:pPr marL="693738" lvl="2" indent="-341313">
              <a:buFontTx/>
              <a:buChar char="-"/>
            </a:pPr>
            <a:r>
              <a:rPr lang="en-US" sz="1800" dirty="0">
                <a:solidFill>
                  <a:schemeClr val="tx2"/>
                </a:solidFill>
              </a:rPr>
              <a:t>ART-related (some)</a:t>
            </a:r>
          </a:p>
          <a:p>
            <a:pPr marL="1033463" lvl="3" indent="-339725">
              <a:buFontTx/>
              <a:buChar char="-"/>
            </a:pPr>
            <a:r>
              <a:rPr lang="en-US" sz="1800" dirty="0">
                <a:solidFill>
                  <a:schemeClr val="tx2"/>
                </a:solidFill>
              </a:rPr>
              <a:t>PIs: ↑ TC, LDL, and TG levels </a:t>
            </a:r>
          </a:p>
          <a:p>
            <a:pPr marL="1033463" lvl="3" indent="-339725">
              <a:buFontTx/>
              <a:buChar char="-"/>
            </a:pPr>
            <a:r>
              <a:rPr lang="en-US" sz="1800" dirty="0">
                <a:solidFill>
                  <a:schemeClr val="tx2"/>
                </a:solidFill>
              </a:rPr>
              <a:t>NNRTIs: Variable, may ↑ TC, LDL, and TG levels </a:t>
            </a:r>
          </a:p>
          <a:p>
            <a:pPr marL="1033463" lvl="3" indent="-339725">
              <a:buFontTx/>
              <a:buChar char="-"/>
            </a:pPr>
            <a:r>
              <a:rPr lang="en-US" sz="1800" dirty="0">
                <a:solidFill>
                  <a:schemeClr val="tx2"/>
                </a:solidFill>
              </a:rPr>
              <a:t>NRTIs: Variable, may ↑ TC and TG levels </a:t>
            </a:r>
          </a:p>
          <a:p>
            <a:pPr marL="1033463" lvl="3" indent="-339725">
              <a:buFontTx/>
              <a:buChar char="-"/>
            </a:pPr>
            <a:r>
              <a:rPr lang="en-US" sz="1800" dirty="0">
                <a:solidFill>
                  <a:schemeClr val="tx2"/>
                </a:solidFill>
              </a:rPr>
              <a:t>Fusion inhibitors, CCR5 antagonists, INSTIs: limited data</a:t>
            </a:r>
          </a:p>
          <a:p>
            <a:pPr marL="342900" indent="-342900">
              <a:buFontTx/>
              <a:buChar char="-"/>
            </a:pPr>
            <a:r>
              <a:rPr lang="en-US" sz="2400" dirty="0">
                <a:solidFill>
                  <a:schemeClr val="tx2"/>
                </a:solidFill>
              </a:rPr>
              <a:t>Metabolic dysregulation &amp; more</a:t>
            </a:r>
          </a:p>
        </p:txBody>
      </p:sp>
      <p:sp>
        <p:nvSpPr>
          <p:cNvPr id="20" name="TextBox 19"/>
          <p:cNvSpPr txBox="1"/>
          <p:nvPr/>
        </p:nvSpPr>
        <p:spPr>
          <a:xfrm>
            <a:off x="3158182" y="4435614"/>
            <a:ext cx="3481377" cy="707886"/>
          </a:xfrm>
          <a:prstGeom prst="rect">
            <a:avLst/>
          </a:prstGeom>
          <a:noFill/>
        </p:spPr>
        <p:txBody>
          <a:bodyPr wrap="square" rtlCol="0">
            <a:spAutoFit/>
          </a:bodyPr>
          <a:lstStyle/>
          <a:p>
            <a:r>
              <a:rPr lang="en-US" sz="1000" dirty="0">
                <a:solidFill>
                  <a:schemeClr val="tx2"/>
                </a:solidFill>
              </a:rPr>
              <a:t>El-Sadr WM et al. </a:t>
            </a:r>
            <a:r>
              <a:rPr lang="en-US" sz="1000" i="1" dirty="0">
                <a:solidFill>
                  <a:schemeClr val="tx2"/>
                </a:solidFill>
              </a:rPr>
              <a:t>HIV Med </a:t>
            </a:r>
            <a:r>
              <a:rPr lang="en-US" sz="1000" dirty="0">
                <a:solidFill>
                  <a:schemeClr val="tx2"/>
                </a:solidFill>
              </a:rPr>
              <a:t>2005;6(2):114-21. </a:t>
            </a:r>
          </a:p>
          <a:p>
            <a:pPr lvl="0"/>
            <a:r>
              <a:rPr lang="en-US" sz="1000" dirty="0">
                <a:solidFill>
                  <a:schemeClr val="tx2"/>
                </a:solidFill>
              </a:rPr>
              <a:t>Feinstein MJ et al. Circulation 2019;140(2):e98-e124</a:t>
            </a:r>
          </a:p>
          <a:p>
            <a:pPr lvl="0"/>
            <a:r>
              <a:rPr lang="en-US" sz="1000" dirty="0">
                <a:solidFill>
                  <a:schemeClr val="tx2"/>
                </a:solidFill>
              </a:rPr>
              <a:t>Feinstein MJ et al </a:t>
            </a:r>
            <a:r>
              <a:rPr lang="en-US" sz="1000" i="1" dirty="0">
                <a:solidFill>
                  <a:schemeClr val="tx2"/>
                </a:solidFill>
              </a:rPr>
              <a:t>Am J </a:t>
            </a:r>
            <a:r>
              <a:rPr lang="en-US" sz="1000" i="1" dirty="0" err="1">
                <a:solidFill>
                  <a:schemeClr val="tx2"/>
                </a:solidFill>
              </a:rPr>
              <a:t>Cardiol</a:t>
            </a:r>
            <a:r>
              <a:rPr lang="en-US" sz="1000" i="1" dirty="0">
                <a:solidFill>
                  <a:schemeClr val="tx2"/>
                </a:solidFill>
              </a:rPr>
              <a:t> </a:t>
            </a:r>
            <a:r>
              <a:rPr lang="en-US" sz="1000" dirty="0">
                <a:solidFill>
                  <a:schemeClr val="tx2"/>
                </a:solidFill>
              </a:rPr>
              <a:t>2016</a:t>
            </a:r>
          </a:p>
          <a:p>
            <a:pPr lvl="0"/>
            <a:r>
              <a:rPr lang="en-US" sz="1000" dirty="0">
                <a:solidFill>
                  <a:schemeClr val="tx2"/>
                </a:solidFill>
              </a:rPr>
              <a:t>Oka F et al. </a:t>
            </a:r>
            <a:r>
              <a:rPr lang="en-US" sz="1000" i="1" dirty="0">
                <a:solidFill>
                  <a:schemeClr val="tx2"/>
                </a:solidFill>
              </a:rPr>
              <a:t>J Infect </a:t>
            </a:r>
            <a:r>
              <a:rPr lang="en-US" sz="1000" i="1" dirty="0" err="1">
                <a:solidFill>
                  <a:schemeClr val="tx2"/>
                </a:solidFill>
              </a:rPr>
              <a:t>Chemother</a:t>
            </a:r>
            <a:r>
              <a:rPr lang="en-US" sz="1000" i="1" dirty="0">
                <a:solidFill>
                  <a:schemeClr val="tx2"/>
                </a:solidFill>
              </a:rPr>
              <a:t> </a:t>
            </a:r>
            <a:r>
              <a:rPr lang="en-US" sz="1000" dirty="0">
                <a:solidFill>
                  <a:schemeClr val="tx2"/>
                </a:solidFill>
              </a:rPr>
              <a:t>2012;18(1):17-21.</a:t>
            </a:r>
          </a:p>
        </p:txBody>
      </p:sp>
    </p:spTree>
    <p:extLst>
      <p:ext uri="{BB962C8B-B14F-4D97-AF65-F5344CB8AC3E}">
        <p14:creationId xmlns:p14="http://schemas.microsoft.com/office/powerpoint/2010/main" val="35636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8065" y="1689100"/>
            <a:ext cx="8926987" cy="2095500"/>
          </a:xfrm>
        </p:spPr>
        <p:txBody>
          <a:bodyPr>
            <a:normAutofit/>
          </a:bodyPr>
          <a:lstStyle/>
          <a:p>
            <a:r>
              <a:rPr lang="en-US" sz="4000" dirty="0">
                <a:solidFill>
                  <a:schemeClr val="tx2"/>
                </a:solidFill>
              </a:rPr>
              <a:t>What is the Role of ART?</a:t>
            </a:r>
          </a:p>
          <a:p>
            <a:endParaRPr lang="en-US" sz="4000" b="0" i="1" dirty="0">
              <a:solidFill>
                <a:schemeClr val="tx2"/>
              </a:solidFill>
            </a:endParaRPr>
          </a:p>
          <a:p>
            <a:r>
              <a:rPr lang="en-US" sz="2400" b="0" i="1" dirty="0">
                <a:solidFill>
                  <a:schemeClr val="tx2"/>
                </a:solidFill>
              </a:rPr>
              <a:t>1. ART is clearly better than no ART (CVD and overall)</a:t>
            </a:r>
          </a:p>
          <a:p>
            <a:pPr>
              <a:lnSpc>
                <a:spcPct val="110000"/>
              </a:lnSpc>
            </a:pPr>
            <a:r>
              <a:rPr lang="en-US" sz="2400" b="0" i="1" dirty="0">
                <a:solidFill>
                  <a:schemeClr val="tx2"/>
                </a:solidFill>
              </a:rPr>
              <a:t>2. But there is drug- and class-specific nuance re: CVD risk</a:t>
            </a:r>
          </a:p>
        </p:txBody>
      </p:sp>
    </p:spTree>
    <p:extLst>
      <p:ext uri="{BB962C8B-B14F-4D97-AF65-F5344CB8AC3E}">
        <p14:creationId xmlns:p14="http://schemas.microsoft.com/office/powerpoint/2010/main" val="67200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ART better than none re: MI</a:t>
            </a:r>
          </a:p>
        </p:txBody>
      </p:sp>
      <p:sp>
        <p:nvSpPr>
          <p:cNvPr id="4" name="Content Placeholder 2"/>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(and, of course, HIV control in general)</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grpSp>
        <p:nvGrpSpPr>
          <p:cNvPr id="12" name="Group 11"/>
          <p:cNvGrpSpPr/>
          <p:nvPr/>
        </p:nvGrpSpPr>
        <p:grpSpPr>
          <a:xfrm>
            <a:off x="464696" y="1426483"/>
            <a:ext cx="5111209" cy="3228298"/>
            <a:chOff x="426755" y="793566"/>
            <a:chExt cx="5563228" cy="3770280"/>
          </a:xfrm>
        </p:grpSpPr>
        <p:pic>
          <p:nvPicPr>
            <p:cNvPr id="13" name="Picture 12"/>
            <p:cNvPicPr>
              <a:picLocks noChangeAspect="1"/>
            </p:cNvPicPr>
            <p:nvPr/>
          </p:nvPicPr>
          <p:blipFill rotWithShape="1">
            <a:blip r:embed="rId2"/>
            <a:srcRect l="54319" t="17554" r="35831" b="60088"/>
            <a:stretch/>
          </p:blipFill>
          <p:spPr>
            <a:xfrm>
              <a:off x="426755" y="793566"/>
              <a:ext cx="5516297" cy="1947423"/>
            </a:xfrm>
            <a:prstGeom prst="rect">
              <a:avLst/>
            </a:prstGeom>
          </p:spPr>
        </p:pic>
        <p:pic>
          <p:nvPicPr>
            <p:cNvPr id="20" name="Picture 19"/>
            <p:cNvPicPr>
              <a:picLocks noChangeAspect="1"/>
            </p:cNvPicPr>
            <p:nvPr/>
          </p:nvPicPr>
          <p:blipFill rotWithShape="1">
            <a:blip r:embed="rId2"/>
            <a:srcRect l="54676" t="50633" r="38816" b="35795"/>
            <a:stretch/>
          </p:blipFill>
          <p:spPr>
            <a:xfrm>
              <a:off x="532772" y="2685134"/>
              <a:ext cx="5457211" cy="1878712"/>
            </a:xfrm>
            <a:prstGeom prst="rect">
              <a:avLst/>
            </a:prstGeom>
          </p:spPr>
        </p:pic>
      </p:grpSp>
      <p:sp>
        <p:nvSpPr>
          <p:cNvPr id="21" name="Text Placeholder 3"/>
          <p:cNvSpPr>
            <a:spLocks noGrp="1"/>
          </p:cNvSpPr>
          <p:nvPr>
            <p:ph type="body" idx="1"/>
          </p:nvPr>
        </p:nvSpPr>
        <p:spPr>
          <a:xfrm>
            <a:off x="6056678" y="1414672"/>
            <a:ext cx="2477721" cy="3262928"/>
          </a:xfrm>
        </p:spPr>
        <p:txBody>
          <a:bodyPr/>
          <a:lstStyle/>
          <a:p>
            <a:pPr>
              <a:spcAft>
                <a:spcPts val="600"/>
              </a:spcAft>
              <a:buNone/>
            </a:pPr>
            <a:r>
              <a:rPr lang="en-US" sz="2000" dirty="0">
                <a:solidFill>
                  <a:schemeClr val="tx2"/>
                </a:solidFill>
              </a:rPr>
              <a:t>MI Rate (over 2700 person-years’ follow-up): </a:t>
            </a:r>
          </a:p>
          <a:p>
            <a:pPr marL="285750" indent="-285750">
              <a:spcAft>
                <a:spcPts val="600"/>
              </a:spcAft>
              <a:buFontTx/>
              <a:buChar char="-"/>
            </a:pPr>
            <a:r>
              <a:rPr lang="en-US" sz="2000" b="1" dirty="0">
                <a:solidFill>
                  <a:schemeClr val="tx2"/>
                </a:solidFill>
              </a:rPr>
              <a:t>Interrupted</a:t>
            </a:r>
            <a:r>
              <a:rPr lang="en-US" sz="2000" dirty="0">
                <a:solidFill>
                  <a:schemeClr val="tx2"/>
                </a:solidFill>
              </a:rPr>
              <a:t> ART: </a:t>
            </a:r>
            <a:r>
              <a:rPr lang="en-US" sz="2000" b="1" dirty="0">
                <a:solidFill>
                  <a:schemeClr val="tx2"/>
                </a:solidFill>
              </a:rPr>
              <a:t>1.3 per 100 </a:t>
            </a:r>
            <a:r>
              <a:rPr lang="en-US" sz="2000" dirty="0">
                <a:solidFill>
                  <a:schemeClr val="tx2"/>
                </a:solidFill>
              </a:rPr>
              <a:t>person-years</a:t>
            </a:r>
          </a:p>
          <a:p>
            <a:pPr marL="285750" indent="-285750">
              <a:spcAft>
                <a:spcPts val="600"/>
              </a:spcAft>
              <a:buFontTx/>
              <a:buChar char="-"/>
            </a:pPr>
            <a:r>
              <a:rPr lang="en-US" sz="2000" b="1" dirty="0">
                <a:solidFill>
                  <a:schemeClr val="tx2"/>
                </a:solidFill>
              </a:rPr>
              <a:t>Uninterrupted</a:t>
            </a:r>
            <a:r>
              <a:rPr lang="en-US" sz="2000" dirty="0">
                <a:solidFill>
                  <a:schemeClr val="tx2"/>
                </a:solidFill>
              </a:rPr>
              <a:t> ART: </a:t>
            </a:r>
            <a:r>
              <a:rPr lang="en-US" sz="2000" b="1" dirty="0">
                <a:solidFill>
                  <a:schemeClr val="tx2"/>
                </a:solidFill>
              </a:rPr>
              <a:t>0.8 per 100 </a:t>
            </a:r>
            <a:r>
              <a:rPr lang="en-US" sz="2000" dirty="0">
                <a:solidFill>
                  <a:schemeClr val="tx2"/>
                </a:solidFill>
              </a:rPr>
              <a:t>person/years</a:t>
            </a:r>
          </a:p>
        </p:txBody>
      </p:sp>
    </p:spTree>
    <p:extLst>
      <p:ext uri="{BB962C8B-B14F-4D97-AF65-F5344CB8AC3E}">
        <p14:creationId xmlns:p14="http://schemas.microsoft.com/office/powerpoint/2010/main" val="201625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Disclosures / conflicts</a:t>
            </a:r>
          </a:p>
        </p:txBody>
      </p:sp>
      <p:sp>
        <p:nvSpPr>
          <p:cNvPr id="5" name="Content Placeholder 2"/>
          <p:cNvSpPr txBox="1">
            <a:spLocks/>
          </p:cNvSpPr>
          <p:nvPr/>
        </p:nvSpPr>
        <p:spPr>
          <a:xfrm>
            <a:off x="1369315" y="1200152"/>
            <a:ext cx="6288785" cy="800099"/>
          </a:xfrm>
          <a:prstGeom prst="rect">
            <a:avLst/>
          </a:prstGeom>
        </p:spPr>
        <p:txBody>
          <a:bodyPr vert="horz" lIns="68580" tIns="34290" rIns="68580" bIns="34290" rtlCol="0">
            <a:normAutofit/>
          </a:bodyPr>
          <a:lstStyle/>
          <a:p>
            <a:pPr>
              <a:spcBef>
                <a:spcPct val="20000"/>
              </a:spcBef>
              <a:buClr>
                <a:srgbClr val="0099CC"/>
              </a:buClr>
              <a:defRPr/>
            </a:pPr>
            <a:endParaRPr lang="en-US" sz="2250" dirty="0">
              <a:latin typeface="Arial" pitchFamily="34" charset="0"/>
              <a:cs typeface="Arial" pitchFamily="34" charset="0"/>
            </a:endParaRPr>
          </a:p>
        </p:txBody>
      </p:sp>
      <p:sp>
        <p:nvSpPr>
          <p:cNvPr id="7" name="Text Placeholder 5">
            <a:extLst>
              <a:ext uri="{FF2B5EF4-FFF2-40B4-BE49-F238E27FC236}">
                <a16:creationId xmlns:a16="http://schemas.microsoft.com/office/drawing/2014/main" id="{5C4375CF-EC3C-5DE8-7530-E1595DA0856A}"/>
              </a:ext>
            </a:extLst>
          </p:cNvPr>
          <p:cNvSpPr>
            <a:spLocks noGrp="1"/>
          </p:cNvSpPr>
          <p:nvPr>
            <p:ph type="body" idx="1"/>
          </p:nvPr>
        </p:nvSpPr>
        <p:spPr/>
        <p:txBody>
          <a:bodyPr>
            <a:normAutofit fontScale="92500"/>
          </a:bodyPr>
          <a:lstStyle/>
          <a:p>
            <a:pPr marL="457120" marR="0" lvl="0" indent="-304747" algn="l" defTabSz="1218987" rtl="0" eaLnBrk="1" fontAlgn="auto" latinLnBrk="0" hangingPunct="1">
              <a:lnSpc>
                <a:spcPct val="100000"/>
              </a:lnSpc>
              <a:spcBef>
                <a:spcPct val="20000"/>
              </a:spcBef>
              <a:spcAft>
                <a:spcPts val="0"/>
              </a:spcAft>
              <a:buClr>
                <a:srgbClr val="D6201A"/>
              </a:buClr>
              <a:buSzTx/>
              <a:buFont typeface="Wingdings" charset="2"/>
              <a:buChar char="§"/>
              <a:tabLst/>
              <a:defRPr/>
            </a:pPr>
            <a:r>
              <a:rPr kumimoji="0" lang="en-US" sz="2000" b="0" i="1" u="none" strike="noStrike" kern="1200" cap="none" spc="0" normalizeH="0" baseline="0" noProof="0" dirty="0">
                <a:ln>
                  <a:noFill/>
                </a:ln>
                <a:solidFill>
                  <a:srgbClr val="222222"/>
                </a:solidFill>
                <a:effectLst/>
                <a:uLnTx/>
                <a:uFillTx/>
                <a:latin typeface="Arial"/>
                <a:ea typeface="+mn-ea"/>
              </a:rPr>
              <a:t>Grant funding: National Institutes of Health, American Heart Association</a:t>
            </a:r>
          </a:p>
          <a:p>
            <a:pPr marL="457120" marR="0" lvl="0" indent="-304747" algn="l" defTabSz="1218987" rtl="0" eaLnBrk="1" fontAlgn="auto" latinLnBrk="0" hangingPunct="1">
              <a:lnSpc>
                <a:spcPct val="100000"/>
              </a:lnSpc>
              <a:spcBef>
                <a:spcPct val="20000"/>
              </a:spcBef>
              <a:spcAft>
                <a:spcPts val="0"/>
              </a:spcAft>
              <a:buClr>
                <a:srgbClr val="D6201A"/>
              </a:buClr>
              <a:buSzTx/>
              <a:buFont typeface="Wingdings" charset="2"/>
              <a:buChar char="§"/>
              <a:tabLst/>
              <a:defRPr/>
            </a:pPr>
            <a:endParaRPr kumimoji="0" lang="en-US" sz="2000" b="0" i="1" u="none" strike="noStrike" kern="1200" cap="none" spc="0" normalizeH="0" baseline="0" noProof="0" dirty="0">
              <a:ln>
                <a:noFill/>
              </a:ln>
              <a:solidFill>
                <a:srgbClr val="222222"/>
              </a:solidFill>
              <a:effectLst/>
              <a:uLnTx/>
              <a:uFillTx/>
              <a:latin typeface="Arial"/>
              <a:ea typeface="+mn-ea"/>
            </a:endParaRPr>
          </a:p>
          <a:p>
            <a:pPr marL="457120" marR="0" lvl="0" indent="-304747" algn="l" defTabSz="1218987" rtl="0" eaLnBrk="1" fontAlgn="auto" latinLnBrk="0" hangingPunct="1">
              <a:lnSpc>
                <a:spcPct val="100000"/>
              </a:lnSpc>
              <a:spcBef>
                <a:spcPct val="20000"/>
              </a:spcBef>
              <a:spcAft>
                <a:spcPts val="0"/>
              </a:spcAft>
              <a:buClr>
                <a:srgbClr val="D6201A"/>
              </a:buClr>
              <a:buSzTx/>
              <a:buFont typeface="Wingdings" charset="2"/>
              <a:buChar char="§"/>
              <a:tabLst/>
              <a:defRPr/>
            </a:pPr>
            <a:r>
              <a:rPr kumimoji="0" lang="en-US" sz="2000" b="0" i="1" u="none" strike="noStrike" kern="1200" cap="none" spc="0" normalizeH="0" baseline="0" noProof="0" dirty="0">
                <a:ln>
                  <a:noFill/>
                </a:ln>
                <a:solidFill>
                  <a:srgbClr val="222222"/>
                </a:solidFill>
                <a:effectLst/>
                <a:uLnTx/>
                <a:uFillTx/>
                <a:latin typeface="Arial"/>
                <a:ea typeface="+mn-ea"/>
              </a:rPr>
              <a:t>Consultant: Abbott Laboratories</a:t>
            </a:r>
            <a:endParaRPr lang="en-US" sz="2000" i="1" dirty="0">
              <a:solidFill>
                <a:srgbClr val="222222"/>
              </a:solidFill>
              <a:latin typeface="Arial"/>
            </a:endParaRPr>
          </a:p>
          <a:p>
            <a:pPr marL="152373" marR="0" lvl="0" algn="l" defTabSz="1218987" rtl="0" eaLnBrk="1" fontAlgn="auto" latinLnBrk="0" hangingPunct="1">
              <a:lnSpc>
                <a:spcPct val="100000"/>
              </a:lnSpc>
              <a:spcBef>
                <a:spcPct val="20000"/>
              </a:spcBef>
              <a:spcAft>
                <a:spcPts val="0"/>
              </a:spcAft>
              <a:buClr>
                <a:srgbClr val="D6201A"/>
              </a:buClr>
              <a:buSzTx/>
              <a:tabLst/>
              <a:defRPr/>
            </a:pPr>
            <a:endParaRPr kumimoji="0" lang="en-US" sz="2000" b="0" i="1" u="none" strike="noStrike" kern="1200" cap="none" spc="0" normalizeH="0" baseline="0" noProof="0" dirty="0">
              <a:ln>
                <a:noFill/>
              </a:ln>
              <a:solidFill>
                <a:srgbClr val="222222"/>
              </a:solidFill>
              <a:effectLst/>
              <a:uLnTx/>
              <a:uFillTx/>
              <a:latin typeface="Arial"/>
              <a:ea typeface="+mn-ea"/>
            </a:endParaRPr>
          </a:p>
          <a:p>
            <a:pPr marL="457120" marR="0" lvl="0" indent="-304747" algn="l" defTabSz="1218987" rtl="0" eaLnBrk="1" fontAlgn="auto" latinLnBrk="0" hangingPunct="1">
              <a:lnSpc>
                <a:spcPct val="100000"/>
              </a:lnSpc>
              <a:spcBef>
                <a:spcPct val="20000"/>
              </a:spcBef>
              <a:spcAft>
                <a:spcPts val="0"/>
              </a:spcAft>
              <a:buClr>
                <a:srgbClr val="D6201A"/>
              </a:buClr>
              <a:buSzTx/>
              <a:buFont typeface="Wingdings" charset="2"/>
              <a:buChar char="§"/>
              <a:tabLst/>
              <a:defRPr/>
            </a:pPr>
            <a:r>
              <a:rPr kumimoji="0" lang="en-US" sz="1400" b="0" i="1" u="none" strike="noStrike" kern="1200" cap="none" spc="0" normalizeH="0" baseline="0" noProof="0" dirty="0">
                <a:ln>
                  <a:noFill/>
                </a:ln>
                <a:solidFill>
                  <a:srgbClr val="222222"/>
                </a:solidFill>
                <a:effectLst/>
                <a:uLnTx/>
                <a:uFillTx/>
                <a:latin typeface="Arial"/>
                <a:ea typeface="+mn-ea"/>
              </a:rPr>
              <a:t>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HRSA.gov.</a:t>
            </a:r>
          </a:p>
          <a:p>
            <a:pPr marL="152373" marR="0" lvl="0" indent="0" algn="l" defTabSz="1218987" rtl="0" eaLnBrk="1" fontAlgn="auto" latinLnBrk="0" hangingPunct="1">
              <a:lnSpc>
                <a:spcPct val="100000"/>
              </a:lnSpc>
              <a:spcBef>
                <a:spcPct val="20000"/>
              </a:spcBef>
              <a:spcAft>
                <a:spcPts val="0"/>
              </a:spcAft>
              <a:buClr>
                <a:srgbClr val="D6201A"/>
              </a:buClr>
              <a:buSzTx/>
              <a:buFont typeface="Wingdings" charset="2"/>
              <a:buNone/>
              <a:tabLst/>
              <a:defRPr/>
            </a:pPr>
            <a:endParaRPr kumimoji="0" lang="en-US" sz="1400" b="0" i="1" u="none" strike="noStrike" kern="1200" cap="none" spc="0" normalizeH="0" baseline="0" noProof="0" dirty="0">
              <a:ln>
                <a:noFill/>
              </a:ln>
              <a:solidFill>
                <a:srgbClr val="222222"/>
              </a:solidFill>
              <a:effectLst/>
              <a:uLnTx/>
              <a:uFillTx/>
              <a:latin typeface="Arial"/>
              <a:ea typeface="+mn-ea"/>
            </a:endParaRPr>
          </a:p>
          <a:p>
            <a:pPr marL="457120" marR="0" lvl="0" indent="-304747" algn="l" defTabSz="1218987" rtl="0" eaLnBrk="1" fontAlgn="auto" latinLnBrk="0" hangingPunct="1">
              <a:lnSpc>
                <a:spcPct val="100000"/>
              </a:lnSpc>
              <a:spcBef>
                <a:spcPct val="20000"/>
              </a:spcBef>
              <a:spcAft>
                <a:spcPts val="0"/>
              </a:spcAft>
              <a:buClr>
                <a:srgbClr val="D6201A"/>
              </a:buClr>
              <a:buSzTx/>
              <a:buFont typeface="Wingdings" charset="2"/>
              <a:buChar char="§"/>
              <a:tabLst/>
              <a:defRPr/>
            </a:pPr>
            <a:r>
              <a:rPr kumimoji="0" lang="en-US" sz="1400" b="0" i="1" u="none" strike="noStrike" kern="1200" cap="none" spc="0" normalizeH="0" baseline="0" noProof="0" dirty="0">
                <a:ln>
                  <a:noFill/>
                </a:ln>
                <a:solidFill>
                  <a:srgbClr val="222222"/>
                </a:solidFill>
                <a:effectLst/>
                <a:uLnTx/>
                <a:uFillTx/>
                <a:latin typeface="Arial"/>
                <a:ea typeface="Calibri" panose="020F0502020204030204" pitchFamily="34" charset="0"/>
              </a:rPr>
              <a:t>“Funding for this presentation was made possible by cooperative agreement </a:t>
            </a:r>
            <a:r>
              <a:rPr kumimoji="0" lang="en-US" sz="1400" b="0" i="1" u="none" strike="noStrike" kern="1200" cap="none" spc="0" normalizeH="0" baseline="0" noProof="0" dirty="0">
                <a:ln>
                  <a:noFill/>
                </a:ln>
                <a:solidFill>
                  <a:srgbClr val="222222"/>
                </a:solidFill>
                <a:effectLst/>
                <a:uLnTx/>
                <a:uFillTx/>
                <a:latin typeface="Arial"/>
                <a:ea typeface="+mn-ea"/>
              </a:rPr>
              <a:t>U1OHA30535</a:t>
            </a:r>
            <a:r>
              <a:rPr kumimoji="0" lang="en-US" sz="1400" b="0" i="1" u="none" strike="noStrike" kern="1200" cap="none" spc="0" normalizeH="0" baseline="0" noProof="0" dirty="0">
                <a:ln>
                  <a:noFill/>
                </a:ln>
                <a:solidFill>
                  <a:srgbClr val="222222"/>
                </a:solidFill>
                <a:effectLst/>
                <a:uLnTx/>
                <a:uFillTx/>
                <a:latin typeface="Arial"/>
                <a:ea typeface="Calibri" panose="020F0502020204030204" pitchFamily="34" charset="0"/>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Tree>
    <p:extLst>
      <p:ext uri="{BB962C8B-B14F-4D97-AF65-F5344CB8AC3E}">
        <p14:creationId xmlns:p14="http://schemas.microsoft.com/office/powerpoint/2010/main" val="1138370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ARV-specific implications re: CVDs</a:t>
            </a:r>
          </a:p>
        </p:txBody>
      </p:sp>
      <p:sp>
        <p:nvSpPr>
          <p:cNvPr id="4" name="Content Placeholder 2"/>
          <p:cNvSpPr txBox="1">
            <a:spLocks/>
          </p:cNvSpPr>
          <p:nvPr/>
        </p:nvSpPr>
        <p:spPr>
          <a:xfrm>
            <a:off x="573150" y="703891"/>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Some signals, some spotty data</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366202" y="940192"/>
            <a:ext cx="8144447" cy="3239348"/>
          </a:xfrm>
          <a:prstGeom prst="rect">
            <a:avLst/>
          </a:prstGeom>
        </p:spPr>
        <p:txBody>
          <a:bodyPr wrap="square">
            <a:spAutoFit/>
          </a:bodyPr>
          <a:lstStyle/>
          <a:p>
            <a:pPr marL="342900" indent="-342900">
              <a:buFontTx/>
              <a:buChar char="-"/>
            </a:pPr>
            <a:r>
              <a:rPr lang="en-US" sz="2000" b="1" dirty="0">
                <a:solidFill>
                  <a:schemeClr val="tx2"/>
                </a:solidFill>
              </a:rPr>
              <a:t>Not all ARVs are created equal re: CVD risk!</a:t>
            </a:r>
            <a:endParaRPr lang="en-US" sz="2000" b="1" dirty="0">
              <a:solidFill>
                <a:schemeClr val="bg2"/>
              </a:solidFill>
            </a:endParaRPr>
          </a:p>
          <a:p>
            <a:pPr marL="342900" indent="-342900">
              <a:buFontTx/>
              <a:buChar char="-"/>
            </a:pPr>
            <a:r>
              <a:rPr lang="en-US" dirty="0">
                <a:solidFill>
                  <a:schemeClr val="bg2"/>
                </a:solidFill>
              </a:rPr>
              <a:t>Protease inhibitors; initial concern re: class effect (NEJM 2007) for MI risk, but more drug-specific nuance now apparent  </a:t>
            </a:r>
          </a:p>
          <a:p>
            <a:pPr marL="622300" lvl="2" indent="-279400">
              <a:buFontTx/>
              <a:buChar char="-"/>
            </a:pPr>
            <a:r>
              <a:rPr lang="en-US" sz="1200" dirty="0">
                <a:solidFill>
                  <a:schemeClr val="bg2"/>
                </a:solidFill>
              </a:rPr>
              <a:t>Ritonavir-boosted darunavir: ↑ CVD risk </a:t>
            </a:r>
          </a:p>
          <a:p>
            <a:pPr marL="622300" lvl="2" indent="-279400">
              <a:buFontTx/>
              <a:buChar char="-"/>
            </a:pPr>
            <a:r>
              <a:rPr lang="en-US" sz="1200" dirty="0">
                <a:solidFill>
                  <a:schemeClr val="bg2"/>
                </a:solidFill>
              </a:rPr>
              <a:t>Ritonavir-boosted Atazanavir: Neutral to ↓ CVD risk</a:t>
            </a:r>
          </a:p>
          <a:p>
            <a:pPr marL="342900" lvl="2" indent="-342900">
              <a:buFontTx/>
              <a:buChar char="-"/>
            </a:pPr>
            <a:r>
              <a:rPr lang="en-US" dirty="0">
                <a:solidFill>
                  <a:schemeClr val="bg2"/>
                </a:solidFill>
              </a:rPr>
              <a:t>NRTIs</a:t>
            </a:r>
          </a:p>
          <a:p>
            <a:pPr marL="622300" lvl="2" indent="-279400">
              <a:buFontTx/>
              <a:buChar char="-"/>
            </a:pPr>
            <a:r>
              <a:rPr lang="en-US" sz="1200" dirty="0">
                <a:solidFill>
                  <a:schemeClr val="bg2"/>
                </a:solidFill>
              </a:rPr>
              <a:t>Older: ↑↑ Mitochondrial toxicity </a:t>
            </a:r>
            <a:r>
              <a:rPr lang="en-US" sz="1200" dirty="0">
                <a:solidFill>
                  <a:schemeClr val="bg2"/>
                </a:solidFill>
                <a:sym typeface="Wingdings" panose="05000000000000000000" pitchFamily="2" charset="2"/>
              </a:rPr>
              <a:t> myopathy, neuropathy, </a:t>
            </a:r>
            <a:r>
              <a:rPr lang="en-US" sz="1200" dirty="0" err="1">
                <a:solidFill>
                  <a:schemeClr val="bg2"/>
                </a:solidFill>
                <a:sym typeface="Wingdings" panose="05000000000000000000" pitchFamily="2" charset="2"/>
              </a:rPr>
              <a:t>etc</a:t>
            </a:r>
            <a:endParaRPr lang="en-US" sz="1200" dirty="0">
              <a:solidFill>
                <a:schemeClr val="bg2"/>
              </a:solidFill>
              <a:sym typeface="Wingdings" panose="05000000000000000000" pitchFamily="2" charset="2"/>
            </a:endParaRPr>
          </a:p>
          <a:p>
            <a:pPr marL="622300" lvl="2" indent="-279400">
              <a:buFontTx/>
              <a:buChar char="-"/>
            </a:pPr>
            <a:r>
              <a:rPr lang="en-US" sz="1200" dirty="0">
                <a:solidFill>
                  <a:schemeClr val="bg2"/>
                </a:solidFill>
                <a:sym typeface="Wingdings" panose="05000000000000000000" pitchFamily="2" charset="2"/>
              </a:rPr>
              <a:t>TDF – nephrotoxicity; ABC – cardiomyopathy; 3TC – neuropathy </a:t>
            </a:r>
          </a:p>
          <a:p>
            <a:pPr marL="622300" lvl="2" indent="-279400">
              <a:buFontTx/>
              <a:buChar char="-"/>
            </a:pPr>
            <a:r>
              <a:rPr lang="en-US" sz="1200" dirty="0">
                <a:solidFill>
                  <a:schemeClr val="bg2"/>
                </a:solidFill>
                <a:sym typeface="Wingdings" panose="05000000000000000000" pitchFamily="2" charset="2"/>
              </a:rPr>
              <a:t>TAF vs. TDF: increased cholesterol, LDL; TDFTAF weight gain; less clear actual CVD effect</a:t>
            </a:r>
            <a:endParaRPr lang="en-US" sz="900" dirty="0">
              <a:solidFill>
                <a:schemeClr val="bg2"/>
              </a:solidFill>
            </a:endParaRPr>
          </a:p>
          <a:p>
            <a:pPr marL="342900" lvl="2" indent="-342900">
              <a:buFontTx/>
              <a:buChar char="-"/>
            </a:pPr>
            <a:r>
              <a:rPr lang="en-US" dirty="0">
                <a:solidFill>
                  <a:schemeClr val="bg2"/>
                </a:solidFill>
              </a:rPr>
              <a:t>More on </a:t>
            </a:r>
            <a:r>
              <a:rPr lang="en-US" dirty="0" err="1">
                <a:solidFill>
                  <a:schemeClr val="bg2"/>
                </a:solidFill>
              </a:rPr>
              <a:t>abacavir</a:t>
            </a:r>
            <a:endParaRPr lang="en-US" dirty="0">
              <a:solidFill>
                <a:schemeClr val="bg2"/>
              </a:solidFill>
            </a:endParaRPr>
          </a:p>
          <a:p>
            <a:pPr marL="622300" lvl="2" indent="-279400">
              <a:buFontTx/>
              <a:buChar char="-"/>
            </a:pPr>
            <a:r>
              <a:rPr lang="en-US" sz="1200" dirty="0">
                <a:solidFill>
                  <a:schemeClr val="bg2"/>
                </a:solidFill>
              </a:rPr>
              <a:t>Longer term follow-up cohorts: ↑ CVD risk vs. non-</a:t>
            </a:r>
            <a:r>
              <a:rPr lang="en-US" sz="1200" dirty="0" err="1">
                <a:solidFill>
                  <a:schemeClr val="bg2"/>
                </a:solidFill>
              </a:rPr>
              <a:t>abacavir</a:t>
            </a:r>
            <a:r>
              <a:rPr lang="en-US" sz="1200" dirty="0">
                <a:solidFill>
                  <a:schemeClr val="bg2"/>
                </a:solidFill>
              </a:rPr>
              <a:t> ART</a:t>
            </a:r>
          </a:p>
          <a:p>
            <a:pPr marL="914400" lvl="3" indent="-292100">
              <a:buFontTx/>
              <a:buChar char="-"/>
            </a:pPr>
            <a:r>
              <a:rPr lang="en-US" sz="1050" dirty="0">
                <a:solidFill>
                  <a:schemeClr val="bg2"/>
                </a:solidFill>
              </a:rPr>
              <a:t>?mechanisms: Endothelial dysfunction, vascular inflammation, platelet reactivity </a:t>
            </a:r>
          </a:p>
          <a:p>
            <a:pPr marL="622300" lvl="3" indent="-279400">
              <a:buFontTx/>
              <a:buChar char="-"/>
            </a:pPr>
            <a:r>
              <a:rPr lang="en-US" sz="1200" dirty="0">
                <a:solidFill>
                  <a:schemeClr val="bg2"/>
                </a:solidFill>
              </a:rPr>
              <a:t>Shorter term clinical trials: No significant effect on CVD risk </a:t>
            </a:r>
          </a:p>
          <a:p>
            <a:pPr marL="342900" lvl="3" indent="-342900">
              <a:buFontTx/>
              <a:buChar char="-"/>
            </a:pPr>
            <a:r>
              <a:rPr lang="en-US" dirty="0">
                <a:solidFill>
                  <a:schemeClr val="bg2"/>
                </a:solidFill>
              </a:rPr>
              <a:t>INSTIs: Weight gain but =/↓ CVD risk</a:t>
            </a:r>
          </a:p>
        </p:txBody>
      </p:sp>
      <p:sp>
        <p:nvSpPr>
          <p:cNvPr id="3" name="TextBox 2">
            <a:extLst>
              <a:ext uri="{FF2B5EF4-FFF2-40B4-BE49-F238E27FC236}">
                <a16:creationId xmlns:a16="http://schemas.microsoft.com/office/drawing/2014/main" id="{0BDD5D90-BEEF-2684-0171-4C9E165728B6}"/>
              </a:ext>
            </a:extLst>
          </p:cNvPr>
          <p:cNvSpPr txBox="1"/>
          <p:nvPr/>
        </p:nvSpPr>
        <p:spPr>
          <a:xfrm>
            <a:off x="464696" y="4247054"/>
            <a:ext cx="3159773" cy="645459"/>
          </a:xfrm>
          <a:prstGeom prst="rect">
            <a:avLst/>
          </a:prstGeom>
          <a:noFill/>
        </p:spPr>
        <p:txBody>
          <a:bodyPr wrap="square" lIns="0" tIns="0" rIns="0" bIns="0" rtlCol="0">
            <a:noAutofit/>
          </a:bodyPr>
          <a:lstStyle/>
          <a:p>
            <a:pPr>
              <a:lnSpc>
                <a:spcPct val="90000"/>
              </a:lnSpc>
            </a:pPr>
            <a:r>
              <a:rPr lang="en-US" sz="900" b="1" spc="-50" dirty="0">
                <a:solidFill>
                  <a:schemeClr val="tx2"/>
                </a:solidFill>
                <a:cs typeface="Arial" panose="020B0604020202020204" pitchFamily="34" charset="0"/>
              </a:rPr>
              <a:t>References for ART-CVD Slides : </a:t>
            </a:r>
          </a:p>
          <a:p>
            <a:pPr>
              <a:lnSpc>
                <a:spcPct val="90000"/>
              </a:lnSpc>
            </a:pPr>
            <a:r>
              <a:rPr lang="en-US" sz="900" spc="-50" dirty="0" err="1">
                <a:solidFill>
                  <a:schemeClr val="tx2"/>
                </a:solidFill>
                <a:cs typeface="Arial" panose="020B0604020202020204" pitchFamily="34" charset="0"/>
              </a:rPr>
              <a:t>Friis</a:t>
            </a:r>
            <a:r>
              <a:rPr lang="en-US" sz="900" spc="-50" dirty="0">
                <a:solidFill>
                  <a:schemeClr val="tx2"/>
                </a:solidFill>
                <a:cs typeface="Arial" panose="020B0604020202020204" pitchFamily="34" charset="0"/>
              </a:rPr>
              <a:t>-Moller N et al for DAD Study Group. </a:t>
            </a:r>
            <a:r>
              <a:rPr lang="en-US" sz="900" i="1" spc="-50" dirty="0">
                <a:solidFill>
                  <a:schemeClr val="tx2"/>
                </a:solidFill>
                <a:cs typeface="Arial" panose="020B0604020202020204" pitchFamily="34" charset="0"/>
              </a:rPr>
              <a:t>NEJM</a:t>
            </a:r>
            <a:r>
              <a:rPr lang="en-US" sz="900" spc="-50" dirty="0">
                <a:solidFill>
                  <a:schemeClr val="tx2"/>
                </a:solidFill>
                <a:cs typeface="Arial" panose="020B0604020202020204" pitchFamily="34" charset="0"/>
              </a:rPr>
              <a:t> 2007;356:1723-35</a:t>
            </a:r>
          </a:p>
          <a:p>
            <a:pPr>
              <a:lnSpc>
                <a:spcPct val="90000"/>
              </a:lnSpc>
            </a:pPr>
            <a:r>
              <a:rPr lang="en-US" sz="900" spc="-50" dirty="0">
                <a:solidFill>
                  <a:schemeClr val="tx2"/>
                </a:solidFill>
                <a:cs typeface="Arial" panose="020B0604020202020204" pitchFamily="34" charset="0"/>
              </a:rPr>
              <a:t>Feinstein MJ et al. Circulation 2019;140:e98-e124 </a:t>
            </a:r>
          </a:p>
          <a:p>
            <a:pPr>
              <a:lnSpc>
                <a:spcPct val="90000"/>
              </a:lnSpc>
            </a:pPr>
            <a:r>
              <a:rPr lang="en-US" sz="900" spc="-50" dirty="0">
                <a:solidFill>
                  <a:schemeClr val="tx2"/>
                </a:solidFill>
                <a:cs typeface="Arial" panose="020B0604020202020204" pitchFamily="34" charset="0"/>
              </a:rPr>
              <a:t>Monforte Ad et al. AIDS 2013;27:407-15 </a:t>
            </a:r>
          </a:p>
          <a:p>
            <a:pPr>
              <a:lnSpc>
                <a:spcPct val="90000"/>
              </a:lnSpc>
            </a:pPr>
            <a:r>
              <a:rPr lang="en-US" sz="900" spc="-50" dirty="0" err="1">
                <a:solidFill>
                  <a:schemeClr val="tx2"/>
                </a:solidFill>
                <a:cs typeface="Arial" panose="020B0604020202020204" pitchFamily="34" charset="0"/>
              </a:rPr>
              <a:t>Ryom</a:t>
            </a:r>
            <a:r>
              <a:rPr lang="en-US" sz="900" spc="-50" dirty="0">
                <a:solidFill>
                  <a:schemeClr val="tx2"/>
                </a:solidFill>
                <a:cs typeface="Arial" panose="020B0604020202020204" pitchFamily="34" charset="0"/>
              </a:rPr>
              <a:t> L et al. Lancet HIV 2018;5:e291-300.</a:t>
            </a:r>
          </a:p>
        </p:txBody>
      </p:sp>
      <p:sp>
        <p:nvSpPr>
          <p:cNvPr id="5" name="TextBox 4">
            <a:extLst>
              <a:ext uri="{FF2B5EF4-FFF2-40B4-BE49-F238E27FC236}">
                <a16:creationId xmlns:a16="http://schemas.microsoft.com/office/drawing/2014/main" id="{F3450D11-6AD0-6A25-8644-8E08F0D03722}"/>
              </a:ext>
            </a:extLst>
          </p:cNvPr>
          <p:cNvSpPr txBox="1"/>
          <p:nvPr/>
        </p:nvSpPr>
        <p:spPr>
          <a:xfrm>
            <a:off x="3552779" y="4247054"/>
            <a:ext cx="2025739" cy="678676"/>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Marconi VC et al. JAHA 2018;7:e007792.</a:t>
            </a:r>
          </a:p>
          <a:p>
            <a:pPr>
              <a:lnSpc>
                <a:spcPct val="90000"/>
              </a:lnSpc>
            </a:pPr>
            <a:r>
              <a:rPr lang="en-US" sz="900" spc="-50" dirty="0">
                <a:solidFill>
                  <a:schemeClr val="tx2"/>
                </a:solidFill>
                <a:cs typeface="Arial" panose="020B0604020202020204" pitchFamily="34" charset="0"/>
              </a:rPr>
              <a:t>Marcus JL et al. JAIDS 2016;71:413-419 </a:t>
            </a:r>
          </a:p>
          <a:p>
            <a:pPr>
              <a:lnSpc>
                <a:spcPct val="90000"/>
              </a:lnSpc>
            </a:pPr>
            <a:r>
              <a:rPr lang="en-US" sz="900" spc="-50" dirty="0">
                <a:solidFill>
                  <a:schemeClr val="tx2"/>
                </a:solidFill>
                <a:cs typeface="Arial" panose="020B0604020202020204" pitchFamily="34" charset="0"/>
              </a:rPr>
              <a:t>Elion RA et al. JAIDS 2018;78:62-72.</a:t>
            </a:r>
          </a:p>
          <a:p>
            <a:pPr>
              <a:lnSpc>
                <a:spcPct val="90000"/>
              </a:lnSpc>
            </a:pPr>
            <a:r>
              <a:rPr lang="en-US" sz="900" spc="-50" dirty="0">
                <a:solidFill>
                  <a:schemeClr val="tx2"/>
                </a:solidFill>
                <a:cs typeface="Arial" panose="020B0604020202020204" pitchFamily="34" charset="0"/>
              </a:rPr>
              <a:t>Hsue PY et al. AIDS 2009;23:2021-7</a:t>
            </a:r>
          </a:p>
          <a:p>
            <a:pPr>
              <a:lnSpc>
                <a:spcPct val="90000"/>
              </a:lnSpc>
            </a:pPr>
            <a:r>
              <a:rPr lang="en-US" sz="900" spc="-50" dirty="0">
                <a:solidFill>
                  <a:schemeClr val="tx2"/>
                </a:solidFill>
                <a:cs typeface="Arial" panose="020B0604020202020204" pitchFamily="34" charset="0"/>
              </a:rPr>
              <a:t>Alvarez A et al. AIDS 2017;31:1781-95</a:t>
            </a:r>
          </a:p>
        </p:txBody>
      </p:sp>
      <p:sp>
        <p:nvSpPr>
          <p:cNvPr id="6" name="TextBox 5">
            <a:extLst>
              <a:ext uri="{FF2B5EF4-FFF2-40B4-BE49-F238E27FC236}">
                <a16:creationId xmlns:a16="http://schemas.microsoft.com/office/drawing/2014/main" id="{0F0C24BF-D7E0-AD70-04A2-CA1765E8D8C6}"/>
              </a:ext>
            </a:extLst>
          </p:cNvPr>
          <p:cNvSpPr txBox="1"/>
          <p:nvPr/>
        </p:nvSpPr>
        <p:spPr>
          <a:xfrm>
            <a:off x="5645809" y="4247053"/>
            <a:ext cx="3159773" cy="645459"/>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Cid-Silva P et al. Basic Clin </a:t>
            </a:r>
            <a:r>
              <a:rPr lang="en-US" sz="900" spc="-50" dirty="0" err="1">
                <a:solidFill>
                  <a:schemeClr val="tx2"/>
                </a:solidFill>
                <a:cs typeface="Arial" panose="020B0604020202020204" pitchFamily="34" charset="0"/>
              </a:rPr>
              <a:t>Phamarcol</a:t>
            </a:r>
            <a:r>
              <a:rPr lang="en-US" sz="900" spc="-50" dirty="0">
                <a:solidFill>
                  <a:schemeClr val="tx2"/>
                </a:solidFill>
                <a:cs typeface="Arial" panose="020B0604020202020204" pitchFamily="34" charset="0"/>
              </a:rPr>
              <a:t> </a:t>
            </a:r>
            <a:r>
              <a:rPr lang="en-US" sz="900" spc="-50" dirty="0" err="1">
                <a:solidFill>
                  <a:schemeClr val="tx2"/>
                </a:solidFill>
                <a:cs typeface="Arial" panose="020B0604020202020204" pitchFamily="34" charset="0"/>
              </a:rPr>
              <a:t>Toxicol</a:t>
            </a:r>
            <a:r>
              <a:rPr lang="en-US" sz="900" spc="-50" dirty="0">
                <a:solidFill>
                  <a:schemeClr val="tx2"/>
                </a:solidFill>
                <a:cs typeface="Arial" panose="020B0604020202020204" pitchFamily="34" charset="0"/>
              </a:rPr>
              <a:t> 2019;124(4):479-90</a:t>
            </a:r>
          </a:p>
          <a:p>
            <a:pPr>
              <a:lnSpc>
                <a:spcPct val="90000"/>
              </a:lnSpc>
            </a:pPr>
            <a:r>
              <a:rPr lang="en-US" sz="900" spc="-50" dirty="0" err="1">
                <a:solidFill>
                  <a:schemeClr val="tx2"/>
                </a:solidFill>
                <a:cs typeface="Arial" panose="020B0604020202020204" pitchFamily="34" charset="0"/>
              </a:rPr>
              <a:t>Huhn</a:t>
            </a:r>
            <a:r>
              <a:rPr lang="en-US" sz="900" spc="-50" dirty="0">
                <a:solidFill>
                  <a:schemeClr val="tx2"/>
                </a:solidFill>
                <a:cs typeface="Arial" panose="020B0604020202020204" pitchFamily="34" charset="0"/>
              </a:rPr>
              <a:t> G et al. OFID 2019;7(1):ofz472 – </a:t>
            </a:r>
          </a:p>
          <a:p>
            <a:pPr>
              <a:lnSpc>
                <a:spcPct val="90000"/>
              </a:lnSpc>
            </a:pPr>
            <a:r>
              <a:rPr lang="en-US" sz="900" spc="-50" dirty="0">
                <a:solidFill>
                  <a:schemeClr val="tx2"/>
                </a:solidFill>
                <a:cs typeface="Arial" panose="020B0604020202020204" pitchFamily="34" charset="0"/>
              </a:rPr>
              <a:t>O’Halloran JA et al. JAIDS 2020;84(4):396-9.</a:t>
            </a:r>
          </a:p>
          <a:p>
            <a:pPr>
              <a:lnSpc>
                <a:spcPct val="90000"/>
              </a:lnSpc>
            </a:pPr>
            <a:r>
              <a:rPr lang="en-US" sz="900" spc="-50" dirty="0" err="1">
                <a:solidFill>
                  <a:schemeClr val="tx2"/>
                </a:solidFill>
                <a:cs typeface="Arial" panose="020B0604020202020204" pitchFamily="34" charset="0"/>
              </a:rPr>
              <a:t>Kileel</a:t>
            </a:r>
            <a:r>
              <a:rPr lang="en-US" sz="900" spc="-50" dirty="0">
                <a:solidFill>
                  <a:schemeClr val="tx2"/>
                </a:solidFill>
                <a:cs typeface="Arial" panose="020B0604020202020204" pitchFamily="34" charset="0"/>
              </a:rPr>
              <a:t> EM et al. OFID 2021;8(12):ofab537</a:t>
            </a:r>
          </a:p>
          <a:p>
            <a:pPr>
              <a:lnSpc>
                <a:spcPct val="90000"/>
              </a:lnSpc>
            </a:pPr>
            <a:r>
              <a:rPr lang="en-US" sz="900" spc="-50" dirty="0">
                <a:solidFill>
                  <a:schemeClr val="tx2"/>
                </a:solidFill>
                <a:cs typeface="Arial" panose="020B0604020202020204" pitchFamily="34" charset="0"/>
              </a:rPr>
              <a:t>Mallon PW et al. J Int AIDS Soc 2021;24(4):e25702</a:t>
            </a:r>
          </a:p>
        </p:txBody>
      </p:sp>
    </p:spTree>
    <p:extLst>
      <p:ext uri="{BB962C8B-B14F-4D97-AF65-F5344CB8AC3E}">
        <p14:creationId xmlns:p14="http://schemas.microsoft.com/office/powerpoint/2010/main" val="2115135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ARV-specific implications re: CVDs</a:t>
            </a:r>
          </a:p>
        </p:txBody>
      </p:sp>
      <p:sp>
        <p:nvSpPr>
          <p:cNvPr id="4" name="Content Placeholder 2"/>
          <p:cNvSpPr txBox="1">
            <a:spLocks/>
          </p:cNvSpPr>
          <p:nvPr/>
        </p:nvSpPr>
        <p:spPr>
          <a:xfrm>
            <a:off x="573150" y="703891"/>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Some signals, some spotty data</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366202" y="940192"/>
            <a:ext cx="8144447" cy="3424014"/>
          </a:xfrm>
          <a:prstGeom prst="rect">
            <a:avLst/>
          </a:prstGeom>
        </p:spPr>
        <p:txBody>
          <a:bodyPr wrap="square">
            <a:spAutoFit/>
          </a:bodyPr>
          <a:lstStyle/>
          <a:p>
            <a:pPr marL="342900" indent="-342900">
              <a:buFontTx/>
              <a:buChar char="-"/>
            </a:pPr>
            <a:r>
              <a:rPr lang="en-US" sz="2000" dirty="0">
                <a:solidFill>
                  <a:schemeClr val="bg2"/>
                </a:solidFill>
              </a:rPr>
              <a:t>Not all ARVs are created equal re: CVD risk!</a:t>
            </a:r>
          </a:p>
          <a:p>
            <a:pPr marL="342900" indent="-342900">
              <a:buFontTx/>
              <a:buChar char="-"/>
            </a:pPr>
            <a:r>
              <a:rPr lang="en-US" sz="2000" dirty="0">
                <a:solidFill>
                  <a:schemeClr val="tx2"/>
                </a:solidFill>
              </a:rPr>
              <a:t>Protease inhibitors; initial concern re: class effect (NEJM 2007) for MI risk, but more drug-specific nuance now apparent  </a:t>
            </a:r>
          </a:p>
          <a:p>
            <a:pPr marL="622300" lvl="2" indent="-279400">
              <a:buFontTx/>
              <a:buChar char="-"/>
            </a:pPr>
            <a:r>
              <a:rPr lang="en-US" sz="1400" dirty="0">
                <a:solidFill>
                  <a:schemeClr val="tx2"/>
                </a:solidFill>
              </a:rPr>
              <a:t>Ritonavir-boosted darunavir: ↑ CVD risk </a:t>
            </a:r>
          </a:p>
          <a:p>
            <a:pPr marL="622300" lvl="2" indent="-279400">
              <a:buFontTx/>
              <a:buChar char="-"/>
            </a:pPr>
            <a:r>
              <a:rPr lang="en-US" sz="1400" dirty="0">
                <a:solidFill>
                  <a:schemeClr val="tx2"/>
                </a:solidFill>
              </a:rPr>
              <a:t>Ritonavir-boosted Atazanavir: Neutral to ↓ CVD risk</a:t>
            </a:r>
            <a:endParaRPr lang="en-US" sz="1200" dirty="0">
              <a:solidFill>
                <a:schemeClr val="tx2"/>
              </a:solidFill>
            </a:endParaRPr>
          </a:p>
          <a:p>
            <a:pPr marL="342900" lvl="2" indent="-342900">
              <a:buFontTx/>
              <a:buChar char="-"/>
            </a:pPr>
            <a:r>
              <a:rPr lang="en-US" dirty="0">
                <a:solidFill>
                  <a:schemeClr val="bg2"/>
                </a:solidFill>
              </a:rPr>
              <a:t>NRTIs</a:t>
            </a:r>
          </a:p>
          <a:p>
            <a:pPr marL="622300" lvl="2" indent="-279400">
              <a:buFontTx/>
              <a:buChar char="-"/>
            </a:pPr>
            <a:r>
              <a:rPr lang="en-US" sz="1200" dirty="0">
                <a:solidFill>
                  <a:schemeClr val="bg2"/>
                </a:solidFill>
              </a:rPr>
              <a:t>Older: ↑↑ Mitochondrial toxicity </a:t>
            </a:r>
            <a:r>
              <a:rPr lang="en-US" sz="1200" dirty="0">
                <a:solidFill>
                  <a:schemeClr val="bg2"/>
                </a:solidFill>
                <a:sym typeface="Wingdings" panose="05000000000000000000" pitchFamily="2" charset="2"/>
              </a:rPr>
              <a:t> myopathy, neuropathy, </a:t>
            </a:r>
            <a:r>
              <a:rPr lang="en-US" sz="1200" dirty="0" err="1">
                <a:solidFill>
                  <a:schemeClr val="bg2"/>
                </a:solidFill>
                <a:sym typeface="Wingdings" panose="05000000000000000000" pitchFamily="2" charset="2"/>
              </a:rPr>
              <a:t>etc</a:t>
            </a:r>
            <a:endParaRPr lang="en-US" sz="1200" dirty="0">
              <a:solidFill>
                <a:schemeClr val="bg2"/>
              </a:solidFill>
              <a:sym typeface="Wingdings" panose="05000000000000000000" pitchFamily="2" charset="2"/>
            </a:endParaRPr>
          </a:p>
          <a:p>
            <a:pPr marL="622300" lvl="2" indent="-279400">
              <a:buFontTx/>
              <a:buChar char="-"/>
            </a:pPr>
            <a:r>
              <a:rPr lang="en-US" sz="1200" dirty="0">
                <a:solidFill>
                  <a:schemeClr val="bg2"/>
                </a:solidFill>
                <a:sym typeface="Wingdings" panose="05000000000000000000" pitchFamily="2" charset="2"/>
              </a:rPr>
              <a:t>TDF – nephrotoxicity; ABC – cardiomyopathy; 3TC – neuropathy </a:t>
            </a:r>
          </a:p>
          <a:p>
            <a:pPr marL="622300" lvl="2" indent="-279400">
              <a:buFontTx/>
              <a:buChar char="-"/>
            </a:pPr>
            <a:r>
              <a:rPr lang="en-US" sz="1200" dirty="0">
                <a:solidFill>
                  <a:schemeClr val="bg2"/>
                </a:solidFill>
                <a:sym typeface="Wingdings" panose="05000000000000000000" pitchFamily="2" charset="2"/>
              </a:rPr>
              <a:t>TAF vs. TDF: increased cholesterol, LDL; TDFTAF weight gain; less clear actual CVD effect</a:t>
            </a:r>
            <a:endParaRPr lang="en-US" sz="900" dirty="0">
              <a:solidFill>
                <a:schemeClr val="bg2"/>
              </a:solidFill>
            </a:endParaRPr>
          </a:p>
          <a:p>
            <a:pPr marL="342900" lvl="2" indent="-342900">
              <a:buFontTx/>
              <a:buChar char="-"/>
            </a:pPr>
            <a:r>
              <a:rPr lang="en-US" dirty="0">
                <a:solidFill>
                  <a:schemeClr val="bg2"/>
                </a:solidFill>
              </a:rPr>
              <a:t>More on </a:t>
            </a:r>
            <a:r>
              <a:rPr lang="en-US" dirty="0" err="1">
                <a:solidFill>
                  <a:schemeClr val="bg2"/>
                </a:solidFill>
              </a:rPr>
              <a:t>abacavir</a:t>
            </a:r>
            <a:endParaRPr lang="en-US" dirty="0">
              <a:solidFill>
                <a:schemeClr val="bg2"/>
              </a:solidFill>
            </a:endParaRPr>
          </a:p>
          <a:p>
            <a:pPr marL="622300" lvl="2" indent="-279400">
              <a:buFontTx/>
              <a:buChar char="-"/>
            </a:pPr>
            <a:r>
              <a:rPr lang="en-US" sz="1200" dirty="0">
                <a:solidFill>
                  <a:schemeClr val="bg2"/>
                </a:solidFill>
              </a:rPr>
              <a:t>Longer term follow-up cohorts: ↑ CVD risk vs. non-</a:t>
            </a:r>
            <a:r>
              <a:rPr lang="en-US" sz="1200" dirty="0" err="1">
                <a:solidFill>
                  <a:schemeClr val="bg2"/>
                </a:solidFill>
              </a:rPr>
              <a:t>abacavir</a:t>
            </a:r>
            <a:r>
              <a:rPr lang="en-US" sz="1200" dirty="0">
                <a:solidFill>
                  <a:schemeClr val="bg2"/>
                </a:solidFill>
              </a:rPr>
              <a:t> ART</a:t>
            </a:r>
          </a:p>
          <a:p>
            <a:pPr marL="914400" lvl="3" indent="-292100">
              <a:buFontTx/>
              <a:buChar char="-"/>
            </a:pPr>
            <a:r>
              <a:rPr lang="en-US" sz="1050" dirty="0">
                <a:solidFill>
                  <a:schemeClr val="bg2"/>
                </a:solidFill>
              </a:rPr>
              <a:t>?mechanisms: Endothelial dysfunction, vascular inflammation, platelet reactivity </a:t>
            </a:r>
          </a:p>
          <a:p>
            <a:pPr marL="622300" lvl="3" indent="-279400">
              <a:buFontTx/>
              <a:buChar char="-"/>
            </a:pPr>
            <a:r>
              <a:rPr lang="en-US" sz="1200" dirty="0">
                <a:solidFill>
                  <a:schemeClr val="bg2"/>
                </a:solidFill>
              </a:rPr>
              <a:t>Shorter term clinical trials: No significant effect on CVD risk </a:t>
            </a:r>
          </a:p>
          <a:p>
            <a:pPr marL="342900" lvl="3" indent="-342900">
              <a:buFontTx/>
              <a:buChar char="-"/>
            </a:pPr>
            <a:r>
              <a:rPr lang="en-US" dirty="0">
                <a:solidFill>
                  <a:schemeClr val="bg2"/>
                </a:solidFill>
              </a:rPr>
              <a:t>INSTIs: Weight gain but =/↓ CVD risk</a:t>
            </a:r>
          </a:p>
        </p:txBody>
      </p:sp>
      <p:sp>
        <p:nvSpPr>
          <p:cNvPr id="3" name="TextBox 2">
            <a:extLst>
              <a:ext uri="{FF2B5EF4-FFF2-40B4-BE49-F238E27FC236}">
                <a16:creationId xmlns:a16="http://schemas.microsoft.com/office/drawing/2014/main" id="{0BDD5D90-BEEF-2684-0171-4C9E165728B6}"/>
              </a:ext>
            </a:extLst>
          </p:cNvPr>
          <p:cNvSpPr txBox="1"/>
          <p:nvPr/>
        </p:nvSpPr>
        <p:spPr>
          <a:xfrm>
            <a:off x="464696" y="4247054"/>
            <a:ext cx="3159773" cy="645459"/>
          </a:xfrm>
          <a:prstGeom prst="rect">
            <a:avLst/>
          </a:prstGeom>
          <a:noFill/>
        </p:spPr>
        <p:txBody>
          <a:bodyPr wrap="square" lIns="0" tIns="0" rIns="0" bIns="0" rtlCol="0">
            <a:noAutofit/>
          </a:bodyPr>
          <a:lstStyle/>
          <a:p>
            <a:pPr>
              <a:lnSpc>
                <a:spcPct val="90000"/>
              </a:lnSpc>
            </a:pPr>
            <a:r>
              <a:rPr lang="en-US" sz="900" b="1" spc="-50" dirty="0">
                <a:solidFill>
                  <a:schemeClr val="tx2"/>
                </a:solidFill>
                <a:cs typeface="Arial" panose="020B0604020202020204" pitchFamily="34" charset="0"/>
              </a:rPr>
              <a:t>References for ART-CVD Slides : </a:t>
            </a:r>
          </a:p>
          <a:p>
            <a:pPr>
              <a:lnSpc>
                <a:spcPct val="90000"/>
              </a:lnSpc>
            </a:pPr>
            <a:r>
              <a:rPr lang="en-US" sz="900" spc="-50" dirty="0" err="1">
                <a:solidFill>
                  <a:schemeClr val="tx2"/>
                </a:solidFill>
                <a:cs typeface="Arial" panose="020B0604020202020204" pitchFamily="34" charset="0"/>
              </a:rPr>
              <a:t>Friis</a:t>
            </a:r>
            <a:r>
              <a:rPr lang="en-US" sz="900" spc="-50" dirty="0">
                <a:solidFill>
                  <a:schemeClr val="tx2"/>
                </a:solidFill>
                <a:cs typeface="Arial" panose="020B0604020202020204" pitchFamily="34" charset="0"/>
              </a:rPr>
              <a:t>-Moller N et al for DAD Study Group. </a:t>
            </a:r>
            <a:r>
              <a:rPr lang="en-US" sz="900" i="1" spc="-50" dirty="0">
                <a:solidFill>
                  <a:schemeClr val="tx2"/>
                </a:solidFill>
                <a:cs typeface="Arial" panose="020B0604020202020204" pitchFamily="34" charset="0"/>
              </a:rPr>
              <a:t>NEJM</a:t>
            </a:r>
            <a:r>
              <a:rPr lang="en-US" sz="900" spc="-50" dirty="0">
                <a:solidFill>
                  <a:schemeClr val="tx2"/>
                </a:solidFill>
                <a:cs typeface="Arial" panose="020B0604020202020204" pitchFamily="34" charset="0"/>
              </a:rPr>
              <a:t> 2007;356:1723-35</a:t>
            </a:r>
          </a:p>
          <a:p>
            <a:pPr>
              <a:lnSpc>
                <a:spcPct val="90000"/>
              </a:lnSpc>
            </a:pPr>
            <a:r>
              <a:rPr lang="en-US" sz="900" spc="-50" dirty="0">
                <a:solidFill>
                  <a:schemeClr val="tx2"/>
                </a:solidFill>
                <a:cs typeface="Arial" panose="020B0604020202020204" pitchFamily="34" charset="0"/>
              </a:rPr>
              <a:t>Feinstein MJ et al. Circulation 2019;140:e98-e124 </a:t>
            </a:r>
          </a:p>
          <a:p>
            <a:pPr>
              <a:lnSpc>
                <a:spcPct val="90000"/>
              </a:lnSpc>
            </a:pPr>
            <a:r>
              <a:rPr lang="en-US" sz="900" spc="-50" dirty="0">
                <a:solidFill>
                  <a:schemeClr val="tx2"/>
                </a:solidFill>
                <a:cs typeface="Arial" panose="020B0604020202020204" pitchFamily="34" charset="0"/>
              </a:rPr>
              <a:t>Monforte Ad et al. AIDS 2013;27:407-15 </a:t>
            </a:r>
          </a:p>
          <a:p>
            <a:pPr>
              <a:lnSpc>
                <a:spcPct val="90000"/>
              </a:lnSpc>
            </a:pPr>
            <a:r>
              <a:rPr lang="en-US" sz="900" spc="-50" dirty="0" err="1">
                <a:solidFill>
                  <a:schemeClr val="tx2"/>
                </a:solidFill>
                <a:cs typeface="Arial" panose="020B0604020202020204" pitchFamily="34" charset="0"/>
              </a:rPr>
              <a:t>Ryom</a:t>
            </a:r>
            <a:r>
              <a:rPr lang="en-US" sz="900" spc="-50" dirty="0">
                <a:solidFill>
                  <a:schemeClr val="tx2"/>
                </a:solidFill>
                <a:cs typeface="Arial" panose="020B0604020202020204" pitchFamily="34" charset="0"/>
              </a:rPr>
              <a:t> L et al. Lancet HIV 2018;5:e291-300.</a:t>
            </a:r>
          </a:p>
        </p:txBody>
      </p:sp>
      <p:sp>
        <p:nvSpPr>
          <p:cNvPr id="5" name="TextBox 4">
            <a:extLst>
              <a:ext uri="{FF2B5EF4-FFF2-40B4-BE49-F238E27FC236}">
                <a16:creationId xmlns:a16="http://schemas.microsoft.com/office/drawing/2014/main" id="{F3450D11-6AD0-6A25-8644-8E08F0D03722}"/>
              </a:ext>
            </a:extLst>
          </p:cNvPr>
          <p:cNvSpPr txBox="1"/>
          <p:nvPr/>
        </p:nvSpPr>
        <p:spPr>
          <a:xfrm>
            <a:off x="3552779" y="4247054"/>
            <a:ext cx="2025739" cy="678676"/>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Marconi VC et al. JAHA 2018;7:e007792.</a:t>
            </a:r>
          </a:p>
          <a:p>
            <a:pPr>
              <a:lnSpc>
                <a:spcPct val="90000"/>
              </a:lnSpc>
            </a:pPr>
            <a:r>
              <a:rPr lang="en-US" sz="900" spc="-50" dirty="0">
                <a:solidFill>
                  <a:schemeClr val="tx2"/>
                </a:solidFill>
                <a:cs typeface="Arial" panose="020B0604020202020204" pitchFamily="34" charset="0"/>
              </a:rPr>
              <a:t>Marcus JL et al. JAIDS 2016;71:413-419 </a:t>
            </a:r>
          </a:p>
          <a:p>
            <a:pPr>
              <a:lnSpc>
                <a:spcPct val="90000"/>
              </a:lnSpc>
            </a:pPr>
            <a:r>
              <a:rPr lang="en-US" sz="900" spc="-50" dirty="0">
                <a:solidFill>
                  <a:schemeClr val="tx2"/>
                </a:solidFill>
                <a:cs typeface="Arial" panose="020B0604020202020204" pitchFamily="34" charset="0"/>
              </a:rPr>
              <a:t>Elion RA et al. JAIDS 2018;78:62-72.</a:t>
            </a:r>
          </a:p>
          <a:p>
            <a:pPr>
              <a:lnSpc>
                <a:spcPct val="90000"/>
              </a:lnSpc>
            </a:pPr>
            <a:r>
              <a:rPr lang="en-US" sz="900" spc="-50" dirty="0">
                <a:solidFill>
                  <a:schemeClr val="tx2"/>
                </a:solidFill>
                <a:cs typeface="Arial" panose="020B0604020202020204" pitchFamily="34" charset="0"/>
              </a:rPr>
              <a:t>Hsue PY et al. AIDS 2009;23:2021-7</a:t>
            </a:r>
          </a:p>
          <a:p>
            <a:pPr>
              <a:lnSpc>
                <a:spcPct val="90000"/>
              </a:lnSpc>
            </a:pPr>
            <a:r>
              <a:rPr lang="en-US" sz="900" spc="-50" dirty="0">
                <a:solidFill>
                  <a:schemeClr val="tx2"/>
                </a:solidFill>
                <a:cs typeface="Arial" panose="020B0604020202020204" pitchFamily="34" charset="0"/>
              </a:rPr>
              <a:t>Alvarez A et al. AIDS 2017;31:1781-95</a:t>
            </a:r>
          </a:p>
        </p:txBody>
      </p:sp>
      <p:sp>
        <p:nvSpPr>
          <p:cNvPr id="6" name="TextBox 5">
            <a:extLst>
              <a:ext uri="{FF2B5EF4-FFF2-40B4-BE49-F238E27FC236}">
                <a16:creationId xmlns:a16="http://schemas.microsoft.com/office/drawing/2014/main" id="{0F0C24BF-D7E0-AD70-04A2-CA1765E8D8C6}"/>
              </a:ext>
            </a:extLst>
          </p:cNvPr>
          <p:cNvSpPr txBox="1"/>
          <p:nvPr/>
        </p:nvSpPr>
        <p:spPr>
          <a:xfrm>
            <a:off x="5645809" y="4247053"/>
            <a:ext cx="3159773" cy="645459"/>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Cid-Silva P et al. Basic Clin </a:t>
            </a:r>
            <a:r>
              <a:rPr lang="en-US" sz="900" spc="-50" dirty="0" err="1">
                <a:solidFill>
                  <a:schemeClr val="tx2"/>
                </a:solidFill>
                <a:cs typeface="Arial" panose="020B0604020202020204" pitchFamily="34" charset="0"/>
              </a:rPr>
              <a:t>Phamarcol</a:t>
            </a:r>
            <a:r>
              <a:rPr lang="en-US" sz="900" spc="-50" dirty="0">
                <a:solidFill>
                  <a:schemeClr val="tx2"/>
                </a:solidFill>
                <a:cs typeface="Arial" panose="020B0604020202020204" pitchFamily="34" charset="0"/>
              </a:rPr>
              <a:t> </a:t>
            </a:r>
            <a:r>
              <a:rPr lang="en-US" sz="900" spc="-50" dirty="0" err="1">
                <a:solidFill>
                  <a:schemeClr val="tx2"/>
                </a:solidFill>
                <a:cs typeface="Arial" panose="020B0604020202020204" pitchFamily="34" charset="0"/>
              </a:rPr>
              <a:t>Toxicol</a:t>
            </a:r>
            <a:r>
              <a:rPr lang="en-US" sz="900" spc="-50" dirty="0">
                <a:solidFill>
                  <a:schemeClr val="tx2"/>
                </a:solidFill>
                <a:cs typeface="Arial" panose="020B0604020202020204" pitchFamily="34" charset="0"/>
              </a:rPr>
              <a:t> 2019;124(4):479-90</a:t>
            </a:r>
          </a:p>
          <a:p>
            <a:pPr>
              <a:lnSpc>
                <a:spcPct val="90000"/>
              </a:lnSpc>
            </a:pPr>
            <a:r>
              <a:rPr lang="en-US" sz="900" spc="-50" dirty="0" err="1">
                <a:solidFill>
                  <a:schemeClr val="tx2"/>
                </a:solidFill>
                <a:cs typeface="Arial" panose="020B0604020202020204" pitchFamily="34" charset="0"/>
              </a:rPr>
              <a:t>Huhn</a:t>
            </a:r>
            <a:r>
              <a:rPr lang="en-US" sz="900" spc="-50" dirty="0">
                <a:solidFill>
                  <a:schemeClr val="tx2"/>
                </a:solidFill>
                <a:cs typeface="Arial" panose="020B0604020202020204" pitchFamily="34" charset="0"/>
              </a:rPr>
              <a:t> G et al. OFID 2019;7(1):ofz472 – </a:t>
            </a:r>
          </a:p>
          <a:p>
            <a:pPr>
              <a:lnSpc>
                <a:spcPct val="90000"/>
              </a:lnSpc>
            </a:pPr>
            <a:r>
              <a:rPr lang="en-US" sz="900" spc="-50" dirty="0">
                <a:solidFill>
                  <a:schemeClr val="tx2"/>
                </a:solidFill>
                <a:cs typeface="Arial" panose="020B0604020202020204" pitchFamily="34" charset="0"/>
              </a:rPr>
              <a:t>O’Halloran JA et al. JAIDS 2020;84(4):396-9.</a:t>
            </a:r>
          </a:p>
          <a:p>
            <a:pPr>
              <a:lnSpc>
                <a:spcPct val="90000"/>
              </a:lnSpc>
            </a:pPr>
            <a:r>
              <a:rPr lang="en-US" sz="900" spc="-50" dirty="0" err="1">
                <a:solidFill>
                  <a:schemeClr val="tx2"/>
                </a:solidFill>
                <a:cs typeface="Arial" panose="020B0604020202020204" pitchFamily="34" charset="0"/>
              </a:rPr>
              <a:t>Kileel</a:t>
            </a:r>
            <a:r>
              <a:rPr lang="en-US" sz="900" spc="-50" dirty="0">
                <a:solidFill>
                  <a:schemeClr val="tx2"/>
                </a:solidFill>
                <a:cs typeface="Arial" panose="020B0604020202020204" pitchFamily="34" charset="0"/>
              </a:rPr>
              <a:t> EM et al. OFID 2021;8(12):ofab537</a:t>
            </a:r>
          </a:p>
          <a:p>
            <a:pPr>
              <a:lnSpc>
                <a:spcPct val="90000"/>
              </a:lnSpc>
            </a:pPr>
            <a:r>
              <a:rPr lang="en-US" sz="900" spc="-50" dirty="0">
                <a:solidFill>
                  <a:schemeClr val="tx2"/>
                </a:solidFill>
                <a:cs typeface="Arial" panose="020B0604020202020204" pitchFamily="34" charset="0"/>
              </a:rPr>
              <a:t>Mallon PW et al. J Int AIDS Soc 2021;24(4):e25702</a:t>
            </a:r>
          </a:p>
        </p:txBody>
      </p:sp>
    </p:spTree>
    <p:extLst>
      <p:ext uri="{BB962C8B-B14F-4D97-AF65-F5344CB8AC3E}">
        <p14:creationId xmlns:p14="http://schemas.microsoft.com/office/powerpoint/2010/main" val="367934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ARV-specific implications re: CVDs</a:t>
            </a:r>
          </a:p>
        </p:txBody>
      </p:sp>
      <p:sp>
        <p:nvSpPr>
          <p:cNvPr id="4" name="Content Placeholder 2"/>
          <p:cNvSpPr txBox="1">
            <a:spLocks/>
          </p:cNvSpPr>
          <p:nvPr/>
        </p:nvSpPr>
        <p:spPr>
          <a:xfrm>
            <a:off x="573150" y="703891"/>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Some signals, some spotty data</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366202" y="940192"/>
            <a:ext cx="8144447" cy="3762568"/>
          </a:xfrm>
          <a:prstGeom prst="rect">
            <a:avLst/>
          </a:prstGeom>
        </p:spPr>
        <p:txBody>
          <a:bodyPr wrap="square">
            <a:spAutoFit/>
          </a:bodyPr>
          <a:lstStyle/>
          <a:p>
            <a:pPr marL="342900" indent="-342900">
              <a:buFontTx/>
              <a:buChar char="-"/>
            </a:pPr>
            <a:r>
              <a:rPr lang="en-US" sz="2000" dirty="0">
                <a:solidFill>
                  <a:schemeClr val="bg2"/>
                </a:solidFill>
              </a:rPr>
              <a:t>Not all ARVs are created equal re: CVD risk!</a:t>
            </a:r>
          </a:p>
          <a:p>
            <a:pPr marL="342900" indent="-342900">
              <a:buFontTx/>
              <a:buChar char="-"/>
            </a:pPr>
            <a:r>
              <a:rPr lang="en-US" dirty="0">
                <a:solidFill>
                  <a:schemeClr val="bg2"/>
                </a:solidFill>
              </a:rPr>
              <a:t>Protease inhibitors; initial concern re: class effect (NEJM 2007) for MI risk, but more drug-specific nuance now apparent  </a:t>
            </a:r>
          </a:p>
          <a:p>
            <a:pPr marL="622300" lvl="2" indent="-279400">
              <a:buFontTx/>
              <a:buChar char="-"/>
            </a:pPr>
            <a:r>
              <a:rPr lang="en-US" sz="1200" dirty="0">
                <a:solidFill>
                  <a:schemeClr val="bg2"/>
                </a:solidFill>
              </a:rPr>
              <a:t>Ritonavir-boosted darunavir: ↑ CVD risk </a:t>
            </a:r>
          </a:p>
          <a:p>
            <a:pPr marL="622300" lvl="2" indent="-279400">
              <a:buFontTx/>
              <a:buChar char="-"/>
            </a:pPr>
            <a:r>
              <a:rPr lang="en-US" sz="1200" dirty="0">
                <a:solidFill>
                  <a:schemeClr val="bg2"/>
                </a:solidFill>
              </a:rPr>
              <a:t>Ritonavir-boosted Atazanavir: Neutral to ↓ CVD risk</a:t>
            </a:r>
          </a:p>
          <a:p>
            <a:pPr marL="342900" lvl="2" indent="-342900">
              <a:buFontTx/>
              <a:buChar char="-"/>
            </a:pPr>
            <a:r>
              <a:rPr lang="en-US" sz="2400" dirty="0">
                <a:solidFill>
                  <a:schemeClr val="tx2"/>
                </a:solidFill>
              </a:rPr>
              <a:t>NRTIs</a:t>
            </a:r>
          </a:p>
          <a:p>
            <a:pPr marL="622300" lvl="2" indent="-279400">
              <a:buFontTx/>
              <a:buChar char="-"/>
            </a:pPr>
            <a:r>
              <a:rPr lang="en-US" sz="1600" dirty="0">
                <a:solidFill>
                  <a:schemeClr val="tx2"/>
                </a:solidFill>
              </a:rPr>
              <a:t>Older: ↑↑ Mitochondrial toxicity </a:t>
            </a:r>
            <a:r>
              <a:rPr lang="en-US" sz="1600" dirty="0">
                <a:solidFill>
                  <a:schemeClr val="tx2"/>
                </a:solidFill>
                <a:sym typeface="Wingdings" panose="05000000000000000000" pitchFamily="2" charset="2"/>
              </a:rPr>
              <a:t> myopathy, neuropathy, </a:t>
            </a:r>
            <a:r>
              <a:rPr lang="en-US" sz="1600" dirty="0" err="1">
                <a:solidFill>
                  <a:schemeClr val="tx2"/>
                </a:solidFill>
                <a:sym typeface="Wingdings" panose="05000000000000000000" pitchFamily="2" charset="2"/>
              </a:rPr>
              <a:t>etc</a:t>
            </a:r>
            <a:endParaRPr lang="en-US" sz="1600" dirty="0">
              <a:solidFill>
                <a:schemeClr val="tx2"/>
              </a:solidFill>
              <a:sym typeface="Wingdings" panose="05000000000000000000" pitchFamily="2" charset="2"/>
            </a:endParaRPr>
          </a:p>
          <a:p>
            <a:pPr marL="622300" lvl="2" indent="-279400">
              <a:buFontTx/>
              <a:buChar char="-"/>
            </a:pPr>
            <a:r>
              <a:rPr lang="en-US" sz="1600" dirty="0">
                <a:solidFill>
                  <a:schemeClr val="tx2"/>
                </a:solidFill>
                <a:sym typeface="Wingdings" panose="05000000000000000000" pitchFamily="2" charset="2"/>
              </a:rPr>
              <a:t>TDF – nephrotoxicity; ABC – cardiomyopathy; 3TC – neuropathy </a:t>
            </a:r>
          </a:p>
          <a:p>
            <a:pPr marL="622300" lvl="2" indent="-279400">
              <a:buFontTx/>
              <a:buChar char="-"/>
            </a:pPr>
            <a:r>
              <a:rPr lang="en-US" sz="1600" dirty="0">
                <a:solidFill>
                  <a:schemeClr val="tx2"/>
                </a:solidFill>
                <a:sym typeface="Wingdings" panose="05000000000000000000" pitchFamily="2" charset="2"/>
              </a:rPr>
              <a:t>TAF vs. TDF: increased cholesterol, LDL; TDFTAF weight gain; less clear actual CVD effect</a:t>
            </a:r>
            <a:endParaRPr lang="en-US" sz="1050" dirty="0">
              <a:solidFill>
                <a:schemeClr val="tx2"/>
              </a:solidFill>
            </a:endParaRPr>
          </a:p>
          <a:p>
            <a:pPr marL="342900" lvl="2" indent="-342900">
              <a:buFontTx/>
              <a:buChar char="-"/>
            </a:pPr>
            <a:r>
              <a:rPr lang="en-US" dirty="0">
                <a:solidFill>
                  <a:schemeClr val="bg2"/>
                </a:solidFill>
              </a:rPr>
              <a:t>More on </a:t>
            </a:r>
            <a:r>
              <a:rPr lang="en-US" dirty="0" err="1">
                <a:solidFill>
                  <a:schemeClr val="bg2"/>
                </a:solidFill>
              </a:rPr>
              <a:t>abacavir</a:t>
            </a:r>
            <a:endParaRPr lang="en-US" dirty="0">
              <a:solidFill>
                <a:schemeClr val="bg2"/>
              </a:solidFill>
            </a:endParaRPr>
          </a:p>
          <a:p>
            <a:pPr marL="622300" lvl="2" indent="-279400">
              <a:buFontTx/>
              <a:buChar char="-"/>
            </a:pPr>
            <a:r>
              <a:rPr lang="en-US" sz="1200" dirty="0">
                <a:solidFill>
                  <a:schemeClr val="bg2"/>
                </a:solidFill>
              </a:rPr>
              <a:t>Longer term follow-up cohorts: ↑ CVD risk vs. non-</a:t>
            </a:r>
            <a:r>
              <a:rPr lang="en-US" sz="1200" dirty="0" err="1">
                <a:solidFill>
                  <a:schemeClr val="bg2"/>
                </a:solidFill>
              </a:rPr>
              <a:t>abacavir</a:t>
            </a:r>
            <a:r>
              <a:rPr lang="en-US" sz="1200" dirty="0">
                <a:solidFill>
                  <a:schemeClr val="bg2"/>
                </a:solidFill>
              </a:rPr>
              <a:t> ART</a:t>
            </a:r>
          </a:p>
          <a:p>
            <a:pPr marL="914400" lvl="3" indent="-292100">
              <a:buFontTx/>
              <a:buChar char="-"/>
            </a:pPr>
            <a:r>
              <a:rPr lang="en-US" sz="1050" dirty="0">
                <a:solidFill>
                  <a:schemeClr val="bg2"/>
                </a:solidFill>
              </a:rPr>
              <a:t>?mechanisms: Endothelial dysfunction, vascular inflammation, platelet reactivity </a:t>
            </a:r>
          </a:p>
          <a:p>
            <a:pPr marL="622300" lvl="3" indent="-279400">
              <a:buFontTx/>
              <a:buChar char="-"/>
            </a:pPr>
            <a:r>
              <a:rPr lang="en-US" sz="1200" dirty="0">
                <a:solidFill>
                  <a:schemeClr val="bg2"/>
                </a:solidFill>
              </a:rPr>
              <a:t>Shorter term clinical trials: No significant effect on CVD risk </a:t>
            </a:r>
          </a:p>
          <a:p>
            <a:pPr marL="342900" lvl="3" indent="-342900">
              <a:buFontTx/>
              <a:buChar char="-"/>
            </a:pPr>
            <a:r>
              <a:rPr lang="en-US" dirty="0">
                <a:solidFill>
                  <a:schemeClr val="bg2"/>
                </a:solidFill>
              </a:rPr>
              <a:t>INSTIs: Weight gain but =/↓ CVD risk</a:t>
            </a:r>
          </a:p>
        </p:txBody>
      </p:sp>
      <p:sp>
        <p:nvSpPr>
          <p:cNvPr id="3" name="TextBox 2">
            <a:extLst>
              <a:ext uri="{FF2B5EF4-FFF2-40B4-BE49-F238E27FC236}">
                <a16:creationId xmlns:a16="http://schemas.microsoft.com/office/drawing/2014/main" id="{0BDD5D90-BEEF-2684-0171-4C9E165728B6}"/>
              </a:ext>
            </a:extLst>
          </p:cNvPr>
          <p:cNvSpPr txBox="1"/>
          <p:nvPr/>
        </p:nvSpPr>
        <p:spPr>
          <a:xfrm>
            <a:off x="464696" y="4247054"/>
            <a:ext cx="3159773" cy="645459"/>
          </a:xfrm>
          <a:prstGeom prst="rect">
            <a:avLst/>
          </a:prstGeom>
          <a:noFill/>
        </p:spPr>
        <p:txBody>
          <a:bodyPr wrap="square" lIns="0" tIns="0" rIns="0" bIns="0" rtlCol="0">
            <a:noAutofit/>
          </a:bodyPr>
          <a:lstStyle/>
          <a:p>
            <a:pPr>
              <a:lnSpc>
                <a:spcPct val="90000"/>
              </a:lnSpc>
            </a:pPr>
            <a:r>
              <a:rPr lang="en-US" sz="900" b="1" spc="-50" dirty="0">
                <a:solidFill>
                  <a:schemeClr val="tx2"/>
                </a:solidFill>
                <a:cs typeface="Arial" panose="020B0604020202020204" pitchFamily="34" charset="0"/>
              </a:rPr>
              <a:t>References for ART-CVD Slides : </a:t>
            </a:r>
          </a:p>
          <a:p>
            <a:pPr>
              <a:lnSpc>
                <a:spcPct val="90000"/>
              </a:lnSpc>
            </a:pPr>
            <a:r>
              <a:rPr lang="en-US" sz="900" spc="-50" dirty="0" err="1">
                <a:solidFill>
                  <a:schemeClr val="tx2"/>
                </a:solidFill>
                <a:cs typeface="Arial" panose="020B0604020202020204" pitchFamily="34" charset="0"/>
              </a:rPr>
              <a:t>Friis</a:t>
            </a:r>
            <a:r>
              <a:rPr lang="en-US" sz="900" spc="-50" dirty="0">
                <a:solidFill>
                  <a:schemeClr val="tx2"/>
                </a:solidFill>
                <a:cs typeface="Arial" panose="020B0604020202020204" pitchFamily="34" charset="0"/>
              </a:rPr>
              <a:t>-Moller N et al for DAD Study Group. </a:t>
            </a:r>
            <a:r>
              <a:rPr lang="en-US" sz="900" i="1" spc="-50" dirty="0">
                <a:solidFill>
                  <a:schemeClr val="tx2"/>
                </a:solidFill>
                <a:cs typeface="Arial" panose="020B0604020202020204" pitchFamily="34" charset="0"/>
              </a:rPr>
              <a:t>NEJM</a:t>
            </a:r>
            <a:r>
              <a:rPr lang="en-US" sz="900" spc="-50" dirty="0">
                <a:solidFill>
                  <a:schemeClr val="tx2"/>
                </a:solidFill>
                <a:cs typeface="Arial" panose="020B0604020202020204" pitchFamily="34" charset="0"/>
              </a:rPr>
              <a:t> 2007;356:1723-35</a:t>
            </a:r>
          </a:p>
          <a:p>
            <a:pPr>
              <a:lnSpc>
                <a:spcPct val="90000"/>
              </a:lnSpc>
            </a:pPr>
            <a:r>
              <a:rPr lang="en-US" sz="900" spc="-50" dirty="0">
                <a:solidFill>
                  <a:schemeClr val="tx2"/>
                </a:solidFill>
                <a:cs typeface="Arial" panose="020B0604020202020204" pitchFamily="34" charset="0"/>
              </a:rPr>
              <a:t>Feinstein MJ et al. Circulation 2019;140:e98-e124 </a:t>
            </a:r>
          </a:p>
          <a:p>
            <a:pPr>
              <a:lnSpc>
                <a:spcPct val="90000"/>
              </a:lnSpc>
            </a:pPr>
            <a:r>
              <a:rPr lang="en-US" sz="900" spc="-50" dirty="0">
                <a:solidFill>
                  <a:schemeClr val="tx2"/>
                </a:solidFill>
                <a:cs typeface="Arial" panose="020B0604020202020204" pitchFamily="34" charset="0"/>
              </a:rPr>
              <a:t>Monforte Ad et al. AIDS 2013;27:407-15 </a:t>
            </a:r>
          </a:p>
          <a:p>
            <a:pPr>
              <a:lnSpc>
                <a:spcPct val="90000"/>
              </a:lnSpc>
            </a:pPr>
            <a:r>
              <a:rPr lang="en-US" sz="900" spc="-50" dirty="0" err="1">
                <a:solidFill>
                  <a:schemeClr val="tx2"/>
                </a:solidFill>
                <a:cs typeface="Arial" panose="020B0604020202020204" pitchFamily="34" charset="0"/>
              </a:rPr>
              <a:t>Ryom</a:t>
            </a:r>
            <a:r>
              <a:rPr lang="en-US" sz="900" spc="-50" dirty="0">
                <a:solidFill>
                  <a:schemeClr val="tx2"/>
                </a:solidFill>
                <a:cs typeface="Arial" panose="020B0604020202020204" pitchFamily="34" charset="0"/>
              </a:rPr>
              <a:t> L et al. Lancet HIV 2018;5:e291-300.</a:t>
            </a:r>
          </a:p>
        </p:txBody>
      </p:sp>
      <p:sp>
        <p:nvSpPr>
          <p:cNvPr id="5" name="TextBox 4">
            <a:extLst>
              <a:ext uri="{FF2B5EF4-FFF2-40B4-BE49-F238E27FC236}">
                <a16:creationId xmlns:a16="http://schemas.microsoft.com/office/drawing/2014/main" id="{F3450D11-6AD0-6A25-8644-8E08F0D03722}"/>
              </a:ext>
            </a:extLst>
          </p:cNvPr>
          <p:cNvSpPr txBox="1"/>
          <p:nvPr/>
        </p:nvSpPr>
        <p:spPr>
          <a:xfrm>
            <a:off x="3552779" y="4247054"/>
            <a:ext cx="2025739" cy="678676"/>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Marconi VC et al. JAHA 2018;7:e007792.</a:t>
            </a:r>
          </a:p>
          <a:p>
            <a:pPr>
              <a:lnSpc>
                <a:spcPct val="90000"/>
              </a:lnSpc>
            </a:pPr>
            <a:r>
              <a:rPr lang="en-US" sz="900" spc="-50" dirty="0">
                <a:solidFill>
                  <a:schemeClr val="tx2"/>
                </a:solidFill>
                <a:cs typeface="Arial" panose="020B0604020202020204" pitchFamily="34" charset="0"/>
              </a:rPr>
              <a:t>Marcus JL et al. JAIDS 2016;71:413-419 </a:t>
            </a:r>
          </a:p>
          <a:p>
            <a:pPr>
              <a:lnSpc>
                <a:spcPct val="90000"/>
              </a:lnSpc>
            </a:pPr>
            <a:r>
              <a:rPr lang="en-US" sz="900" spc="-50" dirty="0">
                <a:solidFill>
                  <a:schemeClr val="tx2"/>
                </a:solidFill>
                <a:cs typeface="Arial" panose="020B0604020202020204" pitchFamily="34" charset="0"/>
              </a:rPr>
              <a:t>Elion RA et al. JAIDS 2018;78:62-72.</a:t>
            </a:r>
          </a:p>
          <a:p>
            <a:pPr>
              <a:lnSpc>
                <a:spcPct val="90000"/>
              </a:lnSpc>
            </a:pPr>
            <a:r>
              <a:rPr lang="en-US" sz="900" spc="-50" dirty="0">
                <a:solidFill>
                  <a:schemeClr val="tx2"/>
                </a:solidFill>
                <a:cs typeface="Arial" panose="020B0604020202020204" pitchFamily="34" charset="0"/>
              </a:rPr>
              <a:t>Hsue PY et al. AIDS 2009;23:2021-7</a:t>
            </a:r>
          </a:p>
          <a:p>
            <a:pPr>
              <a:lnSpc>
                <a:spcPct val="90000"/>
              </a:lnSpc>
            </a:pPr>
            <a:r>
              <a:rPr lang="en-US" sz="900" spc="-50" dirty="0">
                <a:solidFill>
                  <a:schemeClr val="tx2"/>
                </a:solidFill>
                <a:cs typeface="Arial" panose="020B0604020202020204" pitchFamily="34" charset="0"/>
              </a:rPr>
              <a:t>Alvarez A et al. AIDS 2017;31:1781-95</a:t>
            </a:r>
          </a:p>
        </p:txBody>
      </p:sp>
      <p:sp>
        <p:nvSpPr>
          <p:cNvPr id="6" name="TextBox 5">
            <a:extLst>
              <a:ext uri="{FF2B5EF4-FFF2-40B4-BE49-F238E27FC236}">
                <a16:creationId xmlns:a16="http://schemas.microsoft.com/office/drawing/2014/main" id="{0F0C24BF-D7E0-AD70-04A2-CA1765E8D8C6}"/>
              </a:ext>
            </a:extLst>
          </p:cNvPr>
          <p:cNvSpPr txBox="1"/>
          <p:nvPr/>
        </p:nvSpPr>
        <p:spPr>
          <a:xfrm>
            <a:off x="5645809" y="4247053"/>
            <a:ext cx="3159773" cy="645459"/>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Cid-Silva P et al. Basic Clin </a:t>
            </a:r>
            <a:r>
              <a:rPr lang="en-US" sz="900" spc="-50" dirty="0" err="1">
                <a:solidFill>
                  <a:schemeClr val="tx2"/>
                </a:solidFill>
                <a:cs typeface="Arial" panose="020B0604020202020204" pitchFamily="34" charset="0"/>
              </a:rPr>
              <a:t>Phamarcol</a:t>
            </a:r>
            <a:r>
              <a:rPr lang="en-US" sz="900" spc="-50" dirty="0">
                <a:solidFill>
                  <a:schemeClr val="tx2"/>
                </a:solidFill>
                <a:cs typeface="Arial" panose="020B0604020202020204" pitchFamily="34" charset="0"/>
              </a:rPr>
              <a:t> </a:t>
            </a:r>
            <a:r>
              <a:rPr lang="en-US" sz="900" spc="-50" dirty="0" err="1">
                <a:solidFill>
                  <a:schemeClr val="tx2"/>
                </a:solidFill>
                <a:cs typeface="Arial" panose="020B0604020202020204" pitchFamily="34" charset="0"/>
              </a:rPr>
              <a:t>Toxicol</a:t>
            </a:r>
            <a:r>
              <a:rPr lang="en-US" sz="900" spc="-50" dirty="0">
                <a:solidFill>
                  <a:schemeClr val="tx2"/>
                </a:solidFill>
                <a:cs typeface="Arial" panose="020B0604020202020204" pitchFamily="34" charset="0"/>
              </a:rPr>
              <a:t> 2019;124(4):479-90</a:t>
            </a:r>
          </a:p>
          <a:p>
            <a:pPr>
              <a:lnSpc>
                <a:spcPct val="90000"/>
              </a:lnSpc>
            </a:pPr>
            <a:r>
              <a:rPr lang="en-US" sz="900" spc="-50" dirty="0" err="1">
                <a:solidFill>
                  <a:schemeClr val="tx2"/>
                </a:solidFill>
                <a:cs typeface="Arial" panose="020B0604020202020204" pitchFamily="34" charset="0"/>
              </a:rPr>
              <a:t>Huhn</a:t>
            </a:r>
            <a:r>
              <a:rPr lang="en-US" sz="900" spc="-50" dirty="0">
                <a:solidFill>
                  <a:schemeClr val="tx2"/>
                </a:solidFill>
                <a:cs typeface="Arial" panose="020B0604020202020204" pitchFamily="34" charset="0"/>
              </a:rPr>
              <a:t> G et al. OFID 2019;7(1):ofz472 – </a:t>
            </a:r>
          </a:p>
          <a:p>
            <a:pPr>
              <a:lnSpc>
                <a:spcPct val="90000"/>
              </a:lnSpc>
            </a:pPr>
            <a:r>
              <a:rPr lang="en-US" sz="900" spc="-50" dirty="0">
                <a:solidFill>
                  <a:schemeClr val="tx2"/>
                </a:solidFill>
                <a:cs typeface="Arial" panose="020B0604020202020204" pitchFamily="34" charset="0"/>
              </a:rPr>
              <a:t>O’Halloran JA et al. JAIDS 2020;84(4):396-9.</a:t>
            </a:r>
          </a:p>
          <a:p>
            <a:pPr>
              <a:lnSpc>
                <a:spcPct val="90000"/>
              </a:lnSpc>
            </a:pPr>
            <a:r>
              <a:rPr lang="en-US" sz="900" spc="-50" dirty="0" err="1">
                <a:solidFill>
                  <a:schemeClr val="tx2"/>
                </a:solidFill>
                <a:cs typeface="Arial" panose="020B0604020202020204" pitchFamily="34" charset="0"/>
              </a:rPr>
              <a:t>Kileel</a:t>
            </a:r>
            <a:r>
              <a:rPr lang="en-US" sz="900" spc="-50" dirty="0">
                <a:solidFill>
                  <a:schemeClr val="tx2"/>
                </a:solidFill>
                <a:cs typeface="Arial" panose="020B0604020202020204" pitchFamily="34" charset="0"/>
              </a:rPr>
              <a:t> EM et al. OFID 2021;8(12):ofab537</a:t>
            </a:r>
          </a:p>
          <a:p>
            <a:pPr>
              <a:lnSpc>
                <a:spcPct val="90000"/>
              </a:lnSpc>
            </a:pPr>
            <a:r>
              <a:rPr lang="en-US" sz="900" spc="-50" dirty="0">
                <a:solidFill>
                  <a:schemeClr val="tx2"/>
                </a:solidFill>
                <a:cs typeface="Arial" panose="020B0604020202020204" pitchFamily="34" charset="0"/>
              </a:rPr>
              <a:t>Mallon PW et al. J Int AIDS Soc 2021;24(4):e25702</a:t>
            </a:r>
          </a:p>
        </p:txBody>
      </p:sp>
    </p:spTree>
    <p:extLst>
      <p:ext uri="{BB962C8B-B14F-4D97-AF65-F5344CB8AC3E}">
        <p14:creationId xmlns:p14="http://schemas.microsoft.com/office/powerpoint/2010/main" val="345083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ARV-specific implications re: CVDs</a:t>
            </a:r>
          </a:p>
        </p:txBody>
      </p:sp>
      <p:sp>
        <p:nvSpPr>
          <p:cNvPr id="4" name="Content Placeholder 2"/>
          <p:cNvSpPr txBox="1">
            <a:spLocks/>
          </p:cNvSpPr>
          <p:nvPr/>
        </p:nvSpPr>
        <p:spPr>
          <a:xfrm>
            <a:off x="573150" y="703891"/>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Some signals, some spotty data</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366202" y="940192"/>
            <a:ext cx="8144447" cy="3200876"/>
          </a:xfrm>
          <a:prstGeom prst="rect">
            <a:avLst/>
          </a:prstGeom>
        </p:spPr>
        <p:txBody>
          <a:bodyPr wrap="square">
            <a:spAutoFit/>
          </a:bodyPr>
          <a:lstStyle/>
          <a:p>
            <a:pPr marL="342900" indent="-342900">
              <a:buFontTx/>
              <a:buChar char="-"/>
            </a:pPr>
            <a:r>
              <a:rPr lang="en-US" sz="2000" dirty="0">
                <a:solidFill>
                  <a:schemeClr val="bg2"/>
                </a:solidFill>
              </a:rPr>
              <a:t>Not all ARVs are created equal re: CVD risk!</a:t>
            </a:r>
          </a:p>
          <a:p>
            <a:pPr marL="342900" indent="-342900">
              <a:buFontTx/>
              <a:buChar char="-"/>
            </a:pPr>
            <a:r>
              <a:rPr lang="en-US" dirty="0">
                <a:solidFill>
                  <a:schemeClr val="bg2"/>
                </a:solidFill>
              </a:rPr>
              <a:t>Protease inhibitors; initial concern re: class effect (NEJM 2007) for MI risk, but more drug-specific nuance now apparent  </a:t>
            </a:r>
          </a:p>
          <a:p>
            <a:pPr marL="622300" lvl="2" indent="-279400">
              <a:buFontTx/>
              <a:buChar char="-"/>
            </a:pPr>
            <a:r>
              <a:rPr lang="en-US" sz="1200" dirty="0">
                <a:solidFill>
                  <a:schemeClr val="bg2"/>
                </a:solidFill>
              </a:rPr>
              <a:t>Ritonavir-boosted darunavir: ↑ CVD risk </a:t>
            </a:r>
          </a:p>
          <a:p>
            <a:pPr marL="622300" lvl="2" indent="-279400">
              <a:buFontTx/>
              <a:buChar char="-"/>
            </a:pPr>
            <a:r>
              <a:rPr lang="en-US" sz="1200" dirty="0">
                <a:solidFill>
                  <a:schemeClr val="bg2"/>
                </a:solidFill>
              </a:rPr>
              <a:t>Ritonavir-boosted Atazanavir: Neutral to ↓ CVD risk</a:t>
            </a:r>
          </a:p>
          <a:p>
            <a:pPr marL="342900" lvl="2" indent="-342900">
              <a:buFontTx/>
              <a:buChar char="-"/>
            </a:pPr>
            <a:r>
              <a:rPr lang="en-US" dirty="0">
                <a:solidFill>
                  <a:schemeClr val="bg2"/>
                </a:solidFill>
              </a:rPr>
              <a:t>NRTIs</a:t>
            </a:r>
          </a:p>
          <a:p>
            <a:pPr marL="622300" lvl="2" indent="-279400">
              <a:buFontTx/>
              <a:buChar char="-"/>
            </a:pPr>
            <a:r>
              <a:rPr lang="en-US" sz="1200" dirty="0">
                <a:solidFill>
                  <a:schemeClr val="bg2"/>
                </a:solidFill>
              </a:rPr>
              <a:t>Older: ↑↑ Mitochondrial toxicity </a:t>
            </a:r>
            <a:r>
              <a:rPr lang="en-US" sz="1200" dirty="0">
                <a:solidFill>
                  <a:schemeClr val="bg2"/>
                </a:solidFill>
                <a:sym typeface="Wingdings" panose="05000000000000000000" pitchFamily="2" charset="2"/>
              </a:rPr>
              <a:t> myopathy, neuropathy, </a:t>
            </a:r>
            <a:r>
              <a:rPr lang="en-US" sz="1200" dirty="0" err="1">
                <a:solidFill>
                  <a:schemeClr val="bg2"/>
                </a:solidFill>
                <a:sym typeface="Wingdings" panose="05000000000000000000" pitchFamily="2" charset="2"/>
              </a:rPr>
              <a:t>etc</a:t>
            </a:r>
            <a:endParaRPr lang="en-US" sz="1200" dirty="0">
              <a:solidFill>
                <a:schemeClr val="bg2"/>
              </a:solidFill>
              <a:sym typeface="Wingdings" panose="05000000000000000000" pitchFamily="2" charset="2"/>
            </a:endParaRPr>
          </a:p>
          <a:p>
            <a:pPr marL="622300" lvl="2" indent="-279400">
              <a:buFontTx/>
              <a:buChar char="-"/>
            </a:pPr>
            <a:r>
              <a:rPr lang="en-US" sz="1200" dirty="0">
                <a:solidFill>
                  <a:schemeClr val="bg2"/>
                </a:solidFill>
                <a:sym typeface="Wingdings" panose="05000000000000000000" pitchFamily="2" charset="2"/>
              </a:rPr>
              <a:t>TDF – nephrotoxicity; ABC – cardiomyopathy; 3TC – neuropathy </a:t>
            </a:r>
          </a:p>
          <a:p>
            <a:pPr marL="622300" lvl="2" indent="-279400">
              <a:buFontTx/>
              <a:buChar char="-"/>
            </a:pPr>
            <a:r>
              <a:rPr lang="en-US" sz="1200" dirty="0">
                <a:solidFill>
                  <a:schemeClr val="bg2"/>
                </a:solidFill>
                <a:sym typeface="Wingdings" panose="05000000000000000000" pitchFamily="2" charset="2"/>
              </a:rPr>
              <a:t>TAF vs. TDF: increased cholesterol, LDL; TDFTAF weight gain; less clear actual CVD effect</a:t>
            </a:r>
            <a:endParaRPr lang="en-US" sz="900" dirty="0">
              <a:solidFill>
                <a:schemeClr val="bg2"/>
              </a:solidFill>
            </a:endParaRPr>
          </a:p>
          <a:p>
            <a:pPr marL="342900" lvl="2" indent="-342900">
              <a:buFontTx/>
              <a:buChar char="-"/>
            </a:pPr>
            <a:r>
              <a:rPr lang="en-US" sz="2400" dirty="0">
                <a:solidFill>
                  <a:schemeClr val="tx2"/>
                </a:solidFill>
              </a:rPr>
              <a:t>More on </a:t>
            </a:r>
            <a:r>
              <a:rPr lang="en-US" sz="2400" dirty="0" err="1">
                <a:solidFill>
                  <a:schemeClr val="tx2"/>
                </a:solidFill>
              </a:rPr>
              <a:t>abacavir</a:t>
            </a:r>
            <a:r>
              <a:rPr lang="en-US" sz="2400" dirty="0">
                <a:solidFill>
                  <a:schemeClr val="tx2"/>
                </a:solidFill>
              </a:rPr>
              <a:t> </a:t>
            </a:r>
            <a:r>
              <a:rPr lang="mr-IN" sz="2400" dirty="0">
                <a:solidFill>
                  <a:schemeClr val="tx2"/>
                </a:solidFill>
              </a:rPr>
              <a:t>–</a:t>
            </a:r>
            <a:r>
              <a:rPr lang="en-US" sz="2400" dirty="0">
                <a:solidFill>
                  <a:schemeClr val="tx2"/>
                </a:solidFill>
              </a:rPr>
              <a:t> still some uncertainty</a:t>
            </a:r>
          </a:p>
          <a:p>
            <a:pPr marL="622300" lvl="2" indent="-279400">
              <a:buFontTx/>
              <a:buChar char="-"/>
            </a:pPr>
            <a:r>
              <a:rPr lang="en-US" sz="1600" dirty="0">
                <a:solidFill>
                  <a:schemeClr val="tx2"/>
                </a:solidFill>
              </a:rPr>
              <a:t>Longer term follow-up cohorts: ↑ CVD risk vs. non-</a:t>
            </a:r>
            <a:r>
              <a:rPr lang="en-US" sz="1600" dirty="0" err="1">
                <a:solidFill>
                  <a:schemeClr val="tx2"/>
                </a:solidFill>
              </a:rPr>
              <a:t>abacavir</a:t>
            </a:r>
            <a:r>
              <a:rPr lang="en-US" sz="1600" dirty="0">
                <a:solidFill>
                  <a:schemeClr val="tx2"/>
                </a:solidFill>
              </a:rPr>
              <a:t> ART</a:t>
            </a:r>
          </a:p>
          <a:p>
            <a:pPr marL="914400" lvl="3" indent="-292100">
              <a:buFontTx/>
              <a:buChar char="-"/>
            </a:pPr>
            <a:r>
              <a:rPr lang="en-US" sz="1200" dirty="0">
                <a:solidFill>
                  <a:schemeClr val="tx2"/>
                </a:solidFill>
              </a:rPr>
              <a:t>?mechanisms: Endothelial dysfunction, vascular inflammation, platelet reactivity </a:t>
            </a:r>
          </a:p>
          <a:p>
            <a:pPr marL="622300" lvl="3" indent="-279400">
              <a:buFontTx/>
              <a:buChar char="-"/>
            </a:pPr>
            <a:r>
              <a:rPr lang="en-US" sz="1600" dirty="0">
                <a:solidFill>
                  <a:schemeClr val="tx2"/>
                </a:solidFill>
              </a:rPr>
              <a:t>Shorter term clinical trials: No significant effect on CVD risk </a:t>
            </a:r>
            <a:endParaRPr lang="en-US" sz="1200" dirty="0">
              <a:solidFill>
                <a:schemeClr val="tx2"/>
              </a:solidFill>
            </a:endParaRPr>
          </a:p>
        </p:txBody>
      </p:sp>
      <p:sp>
        <p:nvSpPr>
          <p:cNvPr id="3" name="TextBox 2">
            <a:extLst>
              <a:ext uri="{FF2B5EF4-FFF2-40B4-BE49-F238E27FC236}">
                <a16:creationId xmlns:a16="http://schemas.microsoft.com/office/drawing/2014/main" id="{0BDD5D90-BEEF-2684-0171-4C9E165728B6}"/>
              </a:ext>
            </a:extLst>
          </p:cNvPr>
          <p:cNvSpPr txBox="1"/>
          <p:nvPr/>
        </p:nvSpPr>
        <p:spPr>
          <a:xfrm>
            <a:off x="464696" y="4247054"/>
            <a:ext cx="3159773" cy="645459"/>
          </a:xfrm>
          <a:prstGeom prst="rect">
            <a:avLst/>
          </a:prstGeom>
          <a:noFill/>
        </p:spPr>
        <p:txBody>
          <a:bodyPr wrap="square" lIns="0" tIns="0" rIns="0" bIns="0" rtlCol="0">
            <a:noAutofit/>
          </a:bodyPr>
          <a:lstStyle/>
          <a:p>
            <a:pPr>
              <a:lnSpc>
                <a:spcPct val="90000"/>
              </a:lnSpc>
            </a:pPr>
            <a:r>
              <a:rPr lang="en-US" sz="900" b="1" spc="-50" dirty="0">
                <a:solidFill>
                  <a:schemeClr val="tx2"/>
                </a:solidFill>
                <a:cs typeface="Arial" panose="020B0604020202020204" pitchFamily="34" charset="0"/>
              </a:rPr>
              <a:t>References for ART-CVD Slides : </a:t>
            </a:r>
          </a:p>
          <a:p>
            <a:pPr>
              <a:lnSpc>
                <a:spcPct val="90000"/>
              </a:lnSpc>
            </a:pPr>
            <a:r>
              <a:rPr lang="en-US" sz="900" spc="-50" dirty="0" err="1">
                <a:solidFill>
                  <a:schemeClr val="tx2"/>
                </a:solidFill>
                <a:cs typeface="Arial" panose="020B0604020202020204" pitchFamily="34" charset="0"/>
              </a:rPr>
              <a:t>Friis</a:t>
            </a:r>
            <a:r>
              <a:rPr lang="en-US" sz="900" spc="-50" dirty="0">
                <a:solidFill>
                  <a:schemeClr val="tx2"/>
                </a:solidFill>
                <a:cs typeface="Arial" panose="020B0604020202020204" pitchFamily="34" charset="0"/>
              </a:rPr>
              <a:t>-Moller N et al for DAD Study Group. </a:t>
            </a:r>
            <a:r>
              <a:rPr lang="en-US" sz="900" i="1" spc="-50" dirty="0">
                <a:solidFill>
                  <a:schemeClr val="tx2"/>
                </a:solidFill>
                <a:cs typeface="Arial" panose="020B0604020202020204" pitchFamily="34" charset="0"/>
              </a:rPr>
              <a:t>NEJM</a:t>
            </a:r>
            <a:r>
              <a:rPr lang="en-US" sz="900" spc="-50" dirty="0">
                <a:solidFill>
                  <a:schemeClr val="tx2"/>
                </a:solidFill>
                <a:cs typeface="Arial" panose="020B0604020202020204" pitchFamily="34" charset="0"/>
              </a:rPr>
              <a:t> 2007;356:1723-35</a:t>
            </a:r>
          </a:p>
          <a:p>
            <a:pPr>
              <a:lnSpc>
                <a:spcPct val="90000"/>
              </a:lnSpc>
            </a:pPr>
            <a:r>
              <a:rPr lang="en-US" sz="900" spc="-50" dirty="0">
                <a:solidFill>
                  <a:schemeClr val="tx2"/>
                </a:solidFill>
                <a:cs typeface="Arial" panose="020B0604020202020204" pitchFamily="34" charset="0"/>
              </a:rPr>
              <a:t>Feinstein MJ et al. Circulation 2019;140:e98-e124 </a:t>
            </a:r>
          </a:p>
          <a:p>
            <a:pPr>
              <a:lnSpc>
                <a:spcPct val="90000"/>
              </a:lnSpc>
            </a:pPr>
            <a:r>
              <a:rPr lang="en-US" sz="900" spc="-50" dirty="0">
                <a:solidFill>
                  <a:schemeClr val="tx2"/>
                </a:solidFill>
                <a:cs typeface="Arial" panose="020B0604020202020204" pitchFamily="34" charset="0"/>
              </a:rPr>
              <a:t>Monforte Ad et al. AIDS 2013;27:407-15 </a:t>
            </a:r>
          </a:p>
          <a:p>
            <a:pPr>
              <a:lnSpc>
                <a:spcPct val="90000"/>
              </a:lnSpc>
            </a:pPr>
            <a:r>
              <a:rPr lang="en-US" sz="900" spc="-50" dirty="0" err="1">
                <a:solidFill>
                  <a:schemeClr val="tx2"/>
                </a:solidFill>
                <a:cs typeface="Arial" panose="020B0604020202020204" pitchFamily="34" charset="0"/>
              </a:rPr>
              <a:t>Ryom</a:t>
            </a:r>
            <a:r>
              <a:rPr lang="en-US" sz="900" spc="-50" dirty="0">
                <a:solidFill>
                  <a:schemeClr val="tx2"/>
                </a:solidFill>
                <a:cs typeface="Arial" panose="020B0604020202020204" pitchFamily="34" charset="0"/>
              </a:rPr>
              <a:t> L et al. Lancet HIV 2018;5:e291-300.</a:t>
            </a:r>
          </a:p>
        </p:txBody>
      </p:sp>
      <p:sp>
        <p:nvSpPr>
          <p:cNvPr id="5" name="TextBox 4">
            <a:extLst>
              <a:ext uri="{FF2B5EF4-FFF2-40B4-BE49-F238E27FC236}">
                <a16:creationId xmlns:a16="http://schemas.microsoft.com/office/drawing/2014/main" id="{F3450D11-6AD0-6A25-8644-8E08F0D03722}"/>
              </a:ext>
            </a:extLst>
          </p:cNvPr>
          <p:cNvSpPr txBox="1"/>
          <p:nvPr/>
        </p:nvSpPr>
        <p:spPr>
          <a:xfrm>
            <a:off x="3552779" y="4247054"/>
            <a:ext cx="2025739" cy="678676"/>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Marconi VC et al. JAHA 2018;7:e007792.</a:t>
            </a:r>
          </a:p>
          <a:p>
            <a:pPr>
              <a:lnSpc>
                <a:spcPct val="90000"/>
              </a:lnSpc>
            </a:pPr>
            <a:r>
              <a:rPr lang="en-US" sz="900" spc="-50" dirty="0">
                <a:solidFill>
                  <a:schemeClr val="tx2"/>
                </a:solidFill>
                <a:cs typeface="Arial" panose="020B0604020202020204" pitchFamily="34" charset="0"/>
              </a:rPr>
              <a:t>Marcus JL et al. JAIDS 2016;71:413-419 </a:t>
            </a:r>
          </a:p>
          <a:p>
            <a:pPr>
              <a:lnSpc>
                <a:spcPct val="90000"/>
              </a:lnSpc>
            </a:pPr>
            <a:r>
              <a:rPr lang="en-US" sz="900" spc="-50" dirty="0">
                <a:solidFill>
                  <a:schemeClr val="tx2"/>
                </a:solidFill>
                <a:cs typeface="Arial" panose="020B0604020202020204" pitchFamily="34" charset="0"/>
              </a:rPr>
              <a:t>Elion RA et al. JAIDS 2018;78:62-72.</a:t>
            </a:r>
          </a:p>
          <a:p>
            <a:pPr>
              <a:lnSpc>
                <a:spcPct val="90000"/>
              </a:lnSpc>
            </a:pPr>
            <a:r>
              <a:rPr lang="en-US" sz="900" spc="-50" dirty="0">
                <a:solidFill>
                  <a:schemeClr val="tx2"/>
                </a:solidFill>
                <a:cs typeface="Arial" panose="020B0604020202020204" pitchFamily="34" charset="0"/>
              </a:rPr>
              <a:t>Hsue PY et al. AIDS 2009;23:2021-7</a:t>
            </a:r>
          </a:p>
          <a:p>
            <a:pPr>
              <a:lnSpc>
                <a:spcPct val="90000"/>
              </a:lnSpc>
            </a:pPr>
            <a:r>
              <a:rPr lang="en-US" sz="900" spc="-50" dirty="0">
                <a:solidFill>
                  <a:schemeClr val="tx2"/>
                </a:solidFill>
                <a:cs typeface="Arial" panose="020B0604020202020204" pitchFamily="34" charset="0"/>
              </a:rPr>
              <a:t>Alvarez A et al. AIDS 2017;31:1781-95</a:t>
            </a:r>
          </a:p>
        </p:txBody>
      </p:sp>
      <p:sp>
        <p:nvSpPr>
          <p:cNvPr id="6" name="TextBox 5">
            <a:extLst>
              <a:ext uri="{FF2B5EF4-FFF2-40B4-BE49-F238E27FC236}">
                <a16:creationId xmlns:a16="http://schemas.microsoft.com/office/drawing/2014/main" id="{0F0C24BF-D7E0-AD70-04A2-CA1765E8D8C6}"/>
              </a:ext>
            </a:extLst>
          </p:cNvPr>
          <p:cNvSpPr txBox="1"/>
          <p:nvPr/>
        </p:nvSpPr>
        <p:spPr>
          <a:xfrm>
            <a:off x="5645809" y="4247053"/>
            <a:ext cx="3159773" cy="645459"/>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Cid-Silva P et al. Basic Clin </a:t>
            </a:r>
            <a:r>
              <a:rPr lang="en-US" sz="900" spc="-50" dirty="0" err="1">
                <a:solidFill>
                  <a:schemeClr val="tx2"/>
                </a:solidFill>
                <a:cs typeface="Arial" panose="020B0604020202020204" pitchFamily="34" charset="0"/>
              </a:rPr>
              <a:t>Phamarcol</a:t>
            </a:r>
            <a:r>
              <a:rPr lang="en-US" sz="900" spc="-50" dirty="0">
                <a:solidFill>
                  <a:schemeClr val="tx2"/>
                </a:solidFill>
                <a:cs typeface="Arial" panose="020B0604020202020204" pitchFamily="34" charset="0"/>
              </a:rPr>
              <a:t> </a:t>
            </a:r>
            <a:r>
              <a:rPr lang="en-US" sz="900" spc="-50" dirty="0" err="1">
                <a:solidFill>
                  <a:schemeClr val="tx2"/>
                </a:solidFill>
                <a:cs typeface="Arial" panose="020B0604020202020204" pitchFamily="34" charset="0"/>
              </a:rPr>
              <a:t>Toxicol</a:t>
            </a:r>
            <a:r>
              <a:rPr lang="en-US" sz="900" spc="-50" dirty="0">
                <a:solidFill>
                  <a:schemeClr val="tx2"/>
                </a:solidFill>
                <a:cs typeface="Arial" panose="020B0604020202020204" pitchFamily="34" charset="0"/>
              </a:rPr>
              <a:t> 2019;124(4):479-90</a:t>
            </a:r>
          </a:p>
          <a:p>
            <a:pPr>
              <a:lnSpc>
                <a:spcPct val="90000"/>
              </a:lnSpc>
            </a:pPr>
            <a:r>
              <a:rPr lang="en-US" sz="900" spc="-50" dirty="0" err="1">
                <a:solidFill>
                  <a:schemeClr val="tx2"/>
                </a:solidFill>
                <a:cs typeface="Arial" panose="020B0604020202020204" pitchFamily="34" charset="0"/>
              </a:rPr>
              <a:t>Huhn</a:t>
            </a:r>
            <a:r>
              <a:rPr lang="en-US" sz="900" spc="-50" dirty="0">
                <a:solidFill>
                  <a:schemeClr val="tx2"/>
                </a:solidFill>
                <a:cs typeface="Arial" panose="020B0604020202020204" pitchFamily="34" charset="0"/>
              </a:rPr>
              <a:t> G et al. OFID 2019;7(1):ofz472 – </a:t>
            </a:r>
          </a:p>
          <a:p>
            <a:pPr>
              <a:lnSpc>
                <a:spcPct val="90000"/>
              </a:lnSpc>
            </a:pPr>
            <a:r>
              <a:rPr lang="en-US" sz="900" spc="-50" dirty="0">
                <a:solidFill>
                  <a:schemeClr val="tx2"/>
                </a:solidFill>
                <a:cs typeface="Arial" panose="020B0604020202020204" pitchFamily="34" charset="0"/>
              </a:rPr>
              <a:t>O’Halloran JA et al. JAIDS 2020;84(4):396-9.</a:t>
            </a:r>
          </a:p>
          <a:p>
            <a:pPr>
              <a:lnSpc>
                <a:spcPct val="90000"/>
              </a:lnSpc>
            </a:pPr>
            <a:r>
              <a:rPr lang="en-US" sz="900" spc="-50" dirty="0" err="1">
                <a:solidFill>
                  <a:schemeClr val="tx2"/>
                </a:solidFill>
                <a:cs typeface="Arial" panose="020B0604020202020204" pitchFamily="34" charset="0"/>
              </a:rPr>
              <a:t>Kileel</a:t>
            </a:r>
            <a:r>
              <a:rPr lang="en-US" sz="900" spc="-50" dirty="0">
                <a:solidFill>
                  <a:schemeClr val="tx2"/>
                </a:solidFill>
                <a:cs typeface="Arial" panose="020B0604020202020204" pitchFamily="34" charset="0"/>
              </a:rPr>
              <a:t> EM et al. OFID 2021;8(12):ofab537</a:t>
            </a:r>
          </a:p>
          <a:p>
            <a:pPr>
              <a:lnSpc>
                <a:spcPct val="90000"/>
              </a:lnSpc>
            </a:pPr>
            <a:r>
              <a:rPr lang="en-US" sz="900" spc="-50" dirty="0">
                <a:solidFill>
                  <a:schemeClr val="tx2"/>
                </a:solidFill>
                <a:cs typeface="Arial" panose="020B0604020202020204" pitchFamily="34" charset="0"/>
              </a:rPr>
              <a:t>Mallon PW et al. J Int AIDS Soc 2021;24(4):e25702</a:t>
            </a:r>
          </a:p>
        </p:txBody>
      </p:sp>
    </p:spTree>
    <p:extLst>
      <p:ext uri="{BB962C8B-B14F-4D97-AF65-F5344CB8AC3E}">
        <p14:creationId xmlns:p14="http://schemas.microsoft.com/office/powerpoint/2010/main" val="1954983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ARV-specific implications re: CVDs</a:t>
            </a:r>
          </a:p>
        </p:txBody>
      </p:sp>
      <p:sp>
        <p:nvSpPr>
          <p:cNvPr id="4" name="Content Placeholder 2"/>
          <p:cNvSpPr txBox="1">
            <a:spLocks/>
          </p:cNvSpPr>
          <p:nvPr/>
        </p:nvSpPr>
        <p:spPr>
          <a:xfrm>
            <a:off x="573150" y="703891"/>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Some signals, some spotty data</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366202" y="940192"/>
            <a:ext cx="8144447" cy="3239348"/>
          </a:xfrm>
          <a:prstGeom prst="rect">
            <a:avLst/>
          </a:prstGeom>
        </p:spPr>
        <p:txBody>
          <a:bodyPr wrap="square">
            <a:spAutoFit/>
          </a:bodyPr>
          <a:lstStyle/>
          <a:p>
            <a:pPr marL="342900" indent="-342900">
              <a:buFontTx/>
              <a:buChar char="-"/>
            </a:pPr>
            <a:r>
              <a:rPr lang="en-US" sz="2000" dirty="0">
                <a:solidFill>
                  <a:schemeClr val="bg2"/>
                </a:solidFill>
              </a:rPr>
              <a:t>Not all ARVs are created equal re: CVD risk!</a:t>
            </a:r>
          </a:p>
          <a:p>
            <a:pPr marL="342900" indent="-342900">
              <a:buFontTx/>
              <a:buChar char="-"/>
            </a:pPr>
            <a:r>
              <a:rPr lang="en-US" dirty="0">
                <a:solidFill>
                  <a:schemeClr val="bg2"/>
                </a:solidFill>
              </a:rPr>
              <a:t>Protease inhibitors; initial concern re: class effect (NEJM 2007) for MI risk, but more drug-specific nuance now apparent  </a:t>
            </a:r>
          </a:p>
          <a:p>
            <a:pPr marL="622300" lvl="2" indent="-279400">
              <a:buFontTx/>
              <a:buChar char="-"/>
            </a:pPr>
            <a:r>
              <a:rPr lang="en-US" sz="1200" dirty="0">
                <a:solidFill>
                  <a:schemeClr val="bg2"/>
                </a:solidFill>
              </a:rPr>
              <a:t>Ritonavir-boosted darunavir: ↑ CVD risk </a:t>
            </a:r>
          </a:p>
          <a:p>
            <a:pPr marL="622300" lvl="2" indent="-279400">
              <a:buFontTx/>
              <a:buChar char="-"/>
            </a:pPr>
            <a:r>
              <a:rPr lang="en-US" sz="1200" dirty="0">
                <a:solidFill>
                  <a:schemeClr val="bg2"/>
                </a:solidFill>
              </a:rPr>
              <a:t>Ritonavir-boosted Atazanavir: Neutral to ↓ CVD risk</a:t>
            </a:r>
          </a:p>
          <a:p>
            <a:pPr marL="342900" lvl="2" indent="-342900">
              <a:buFontTx/>
              <a:buChar char="-"/>
            </a:pPr>
            <a:r>
              <a:rPr lang="en-US" dirty="0">
                <a:solidFill>
                  <a:schemeClr val="bg2"/>
                </a:solidFill>
              </a:rPr>
              <a:t>NRTIs</a:t>
            </a:r>
          </a:p>
          <a:p>
            <a:pPr marL="622300" lvl="2" indent="-279400">
              <a:buFontTx/>
              <a:buChar char="-"/>
            </a:pPr>
            <a:r>
              <a:rPr lang="en-US" sz="1200" dirty="0">
                <a:solidFill>
                  <a:schemeClr val="bg2"/>
                </a:solidFill>
              </a:rPr>
              <a:t>Older: ↑↑ Mitochondrial toxicity </a:t>
            </a:r>
            <a:r>
              <a:rPr lang="en-US" sz="1200" dirty="0">
                <a:solidFill>
                  <a:schemeClr val="bg2"/>
                </a:solidFill>
                <a:sym typeface="Wingdings" panose="05000000000000000000" pitchFamily="2" charset="2"/>
              </a:rPr>
              <a:t> myopathy, neuropathy, </a:t>
            </a:r>
            <a:r>
              <a:rPr lang="en-US" sz="1200" dirty="0" err="1">
                <a:solidFill>
                  <a:schemeClr val="bg2"/>
                </a:solidFill>
                <a:sym typeface="Wingdings" panose="05000000000000000000" pitchFamily="2" charset="2"/>
              </a:rPr>
              <a:t>etc</a:t>
            </a:r>
            <a:endParaRPr lang="en-US" sz="1200" dirty="0">
              <a:solidFill>
                <a:schemeClr val="bg2"/>
              </a:solidFill>
              <a:sym typeface="Wingdings" panose="05000000000000000000" pitchFamily="2" charset="2"/>
            </a:endParaRPr>
          </a:p>
          <a:p>
            <a:pPr marL="622300" lvl="2" indent="-279400">
              <a:buFontTx/>
              <a:buChar char="-"/>
            </a:pPr>
            <a:r>
              <a:rPr lang="en-US" sz="1200" dirty="0">
                <a:solidFill>
                  <a:schemeClr val="bg2"/>
                </a:solidFill>
                <a:sym typeface="Wingdings" panose="05000000000000000000" pitchFamily="2" charset="2"/>
              </a:rPr>
              <a:t>TDF – nephrotoxicity; ABC – cardiomyopathy; 3TC – neuropathy </a:t>
            </a:r>
          </a:p>
          <a:p>
            <a:pPr marL="622300" lvl="2" indent="-279400">
              <a:buFontTx/>
              <a:buChar char="-"/>
            </a:pPr>
            <a:r>
              <a:rPr lang="en-US" sz="1200" dirty="0">
                <a:solidFill>
                  <a:schemeClr val="bg2"/>
                </a:solidFill>
                <a:sym typeface="Wingdings" panose="05000000000000000000" pitchFamily="2" charset="2"/>
              </a:rPr>
              <a:t>TAF vs. TDF: increased cholesterol, LDL; TDFTAF weight gain; less clear actual CVD effect</a:t>
            </a:r>
            <a:endParaRPr lang="en-US" sz="900" dirty="0">
              <a:solidFill>
                <a:schemeClr val="bg2"/>
              </a:solidFill>
            </a:endParaRPr>
          </a:p>
          <a:p>
            <a:pPr marL="342900" lvl="2" indent="-342900">
              <a:buFontTx/>
              <a:buChar char="-"/>
            </a:pPr>
            <a:r>
              <a:rPr lang="en-US" dirty="0">
                <a:solidFill>
                  <a:schemeClr val="bg2"/>
                </a:solidFill>
              </a:rPr>
              <a:t>More on </a:t>
            </a:r>
            <a:r>
              <a:rPr lang="en-US" dirty="0" err="1">
                <a:solidFill>
                  <a:schemeClr val="bg2"/>
                </a:solidFill>
              </a:rPr>
              <a:t>abacavir</a:t>
            </a:r>
            <a:r>
              <a:rPr lang="en-US" dirty="0">
                <a:solidFill>
                  <a:schemeClr val="bg2"/>
                </a:solidFill>
              </a:rPr>
              <a:t> </a:t>
            </a:r>
            <a:r>
              <a:rPr lang="mr-IN" dirty="0">
                <a:solidFill>
                  <a:schemeClr val="bg2"/>
                </a:solidFill>
              </a:rPr>
              <a:t>–</a:t>
            </a:r>
            <a:r>
              <a:rPr lang="en-US" dirty="0">
                <a:solidFill>
                  <a:schemeClr val="bg2"/>
                </a:solidFill>
              </a:rPr>
              <a:t> still some uncertainty</a:t>
            </a:r>
          </a:p>
          <a:p>
            <a:pPr marL="622300" lvl="2" indent="-279400">
              <a:buFontTx/>
              <a:buChar char="-"/>
            </a:pPr>
            <a:r>
              <a:rPr lang="en-US" sz="1200" dirty="0">
                <a:solidFill>
                  <a:schemeClr val="bg2"/>
                </a:solidFill>
              </a:rPr>
              <a:t>Longer term follow-up cohorts: ↑ CVD risk vs. non-</a:t>
            </a:r>
            <a:r>
              <a:rPr lang="en-US" sz="1200" dirty="0" err="1">
                <a:solidFill>
                  <a:schemeClr val="bg2"/>
                </a:solidFill>
              </a:rPr>
              <a:t>abacavir</a:t>
            </a:r>
            <a:r>
              <a:rPr lang="en-US" sz="1200" dirty="0">
                <a:solidFill>
                  <a:schemeClr val="bg2"/>
                </a:solidFill>
              </a:rPr>
              <a:t> ART</a:t>
            </a:r>
          </a:p>
          <a:p>
            <a:pPr marL="914400" lvl="3" indent="-292100">
              <a:buFontTx/>
              <a:buChar char="-"/>
            </a:pPr>
            <a:r>
              <a:rPr lang="en-US" sz="1050" dirty="0">
                <a:solidFill>
                  <a:schemeClr val="bg2"/>
                </a:solidFill>
              </a:rPr>
              <a:t>?mechanisms: Endothelial dysfunction, vascular inflammation, platelet reactivity </a:t>
            </a:r>
          </a:p>
          <a:p>
            <a:pPr marL="622300" lvl="3" indent="-279400">
              <a:buFontTx/>
              <a:buChar char="-"/>
            </a:pPr>
            <a:r>
              <a:rPr lang="en-US" sz="1200" dirty="0">
                <a:solidFill>
                  <a:schemeClr val="bg2"/>
                </a:solidFill>
              </a:rPr>
              <a:t>Shorter term clinical trials: No significant effect on CVD risk </a:t>
            </a:r>
          </a:p>
          <a:p>
            <a:pPr marL="342900" lvl="3" indent="-342900">
              <a:buFontTx/>
              <a:buChar char="-"/>
            </a:pPr>
            <a:r>
              <a:rPr lang="en-US" sz="2000" dirty="0">
                <a:solidFill>
                  <a:schemeClr val="tx2"/>
                </a:solidFill>
              </a:rPr>
              <a:t>INSTIs: Weight gain but =/↓ CVD risk</a:t>
            </a:r>
          </a:p>
        </p:txBody>
      </p:sp>
      <p:sp>
        <p:nvSpPr>
          <p:cNvPr id="3" name="TextBox 2">
            <a:extLst>
              <a:ext uri="{FF2B5EF4-FFF2-40B4-BE49-F238E27FC236}">
                <a16:creationId xmlns:a16="http://schemas.microsoft.com/office/drawing/2014/main" id="{0BDD5D90-BEEF-2684-0171-4C9E165728B6}"/>
              </a:ext>
            </a:extLst>
          </p:cNvPr>
          <p:cNvSpPr txBox="1"/>
          <p:nvPr/>
        </p:nvSpPr>
        <p:spPr>
          <a:xfrm>
            <a:off x="464696" y="4247054"/>
            <a:ext cx="3159773" cy="645459"/>
          </a:xfrm>
          <a:prstGeom prst="rect">
            <a:avLst/>
          </a:prstGeom>
          <a:noFill/>
        </p:spPr>
        <p:txBody>
          <a:bodyPr wrap="square" lIns="0" tIns="0" rIns="0" bIns="0" rtlCol="0">
            <a:noAutofit/>
          </a:bodyPr>
          <a:lstStyle/>
          <a:p>
            <a:pPr>
              <a:lnSpc>
                <a:spcPct val="90000"/>
              </a:lnSpc>
            </a:pPr>
            <a:r>
              <a:rPr lang="en-US" sz="900" b="1" spc="-50" dirty="0">
                <a:solidFill>
                  <a:schemeClr val="tx2"/>
                </a:solidFill>
                <a:cs typeface="Arial" panose="020B0604020202020204" pitchFamily="34" charset="0"/>
              </a:rPr>
              <a:t>References for ART-CVD Slides : </a:t>
            </a:r>
          </a:p>
          <a:p>
            <a:pPr>
              <a:lnSpc>
                <a:spcPct val="90000"/>
              </a:lnSpc>
            </a:pPr>
            <a:r>
              <a:rPr lang="en-US" sz="900" spc="-50" dirty="0" err="1">
                <a:solidFill>
                  <a:schemeClr val="tx2"/>
                </a:solidFill>
                <a:cs typeface="Arial" panose="020B0604020202020204" pitchFamily="34" charset="0"/>
              </a:rPr>
              <a:t>Friis</a:t>
            </a:r>
            <a:r>
              <a:rPr lang="en-US" sz="900" spc="-50" dirty="0">
                <a:solidFill>
                  <a:schemeClr val="tx2"/>
                </a:solidFill>
                <a:cs typeface="Arial" panose="020B0604020202020204" pitchFamily="34" charset="0"/>
              </a:rPr>
              <a:t>-Moller N et al for DAD Study Group. </a:t>
            </a:r>
            <a:r>
              <a:rPr lang="en-US" sz="900" i="1" spc="-50" dirty="0">
                <a:solidFill>
                  <a:schemeClr val="tx2"/>
                </a:solidFill>
                <a:cs typeface="Arial" panose="020B0604020202020204" pitchFamily="34" charset="0"/>
              </a:rPr>
              <a:t>NEJM</a:t>
            </a:r>
            <a:r>
              <a:rPr lang="en-US" sz="900" spc="-50" dirty="0">
                <a:solidFill>
                  <a:schemeClr val="tx2"/>
                </a:solidFill>
                <a:cs typeface="Arial" panose="020B0604020202020204" pitchFamily="34" charset="0"/>
              </a:rPr>
              <a:t> 2007;356:1723-35</a:t>
            </a:r>
          </a:p>
          <a:p>
            <a:pPr>
              <a:lnSpc>
                <a:spcPct val="90000"/>
              </a:lnSpc>
            </a:pPr>
            <a:r>
              <a:rPr lang="en-US" sz="900" spc="-50" dirty="0">
                <a:solidFill>
                  <a:schemeClr val="tx2"/>
                </a:solidFill>
                <a:cs typeface="Arial" panose="020B0604020202020204" pitchFamily="34" charset="0"/>
              </a:rPr>
              <a:t>Feinstein MJ et al. Circulation 2019;140:e98-e124 </a:t>
            </a:r>
          </a:p>
          <a:p>
            <a:pPr>
              <a:lnSpc>
                <a:spcPct val="90000"/>
              </a:lnSpc>
            </a:pPr>
            <a:r>
              <a:rPr lang="en-US" sz="900" spc="-50" dirty="0">
                <a:solidFill>
                  <a:schemeClr val="tx2"/>
                </a:solidFill>
                <a:cs typeface="Arial" panose="020B0604020202020204" pitchFamily="34" charset="0"/>
              </a:rPr>
              <a:t>Monforte Ad et al. AIDS 2013;27:407-15 </a:t>
            </a:r>
          </a:p>
          <a:p>
            <a:pPr>
              <a:lnSpc>
                <a:spcPct val="90000"/>
              </a:lnSpc>
            </a:pPr>
            <a:r>
              <a:rPr lang="en-US" sz="900" spc="-50" dirty="0" err="1">
                <a:solidFill>
                  <a:schemeClr val="tx2"/>
                </a:solidFill>
                <a:cs typeface="Arial" panose="020B0604020202020204" pitchFamily="34" charset="0"/>
              </a:rPr>
              <a:t>Ryom</a:t>
            </a:r>
            <a:r>
              <a:rPr lang="en-US" sz="900" spc="-50" dirty="0">
                <a:solidFill>
                  <a:schemeClr val="tx2"/>
                </a:solidFill>
                <a:cs typeface="Arial" panose="020B0604020202020204" pitchFamily="34" charset="0"/>
              </a:rPr>
              <a:t> L et al. Lancet HIV 2018;5:e291-300.</a:t>
            </a:r>
          </a:p>
        </p:txBody>
      </p:sp>
      <p:sp>
        <p:nvSpPr>
          <p:cNvPr id="5" name="TextBox 4">
            <a:extLst>
              <a:ext uri="{FF2B5EF4-FFF2-40B4-BE49-F238E27FC236}">
                <a16:creationId xmlns:a16="http://schemas.microsoft.com/office/drawing/2014/main" id="{F3450D11-6AD0-6A25-8644-8E08F0D03722}"/>
              </a:ext>
            </a:extLst>
          </p:cNvPr>
          <p:cNvSpPr txBox="1"/>
          <p:nvPr/>
        </p:nvSpPr>
        <p:spPr>
          <a:xfrm>
            <a:off x="3552779" y="4247054"/>
            <a:ext cx="2025739" cy="678676"/>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Marconi VC et al. JAHA 2018;7:e007792.</a:t>
            </a:r>
          </a:p>
          <a:p>
            <a:pPr>
              <a:lnSpc>
                <a:spcPct val="90000"/>
              </a:lnSpc>
            </a:pPr>
            <a:r>
              <a:rPr lang="en-US" sz="900" spc="-50" dirty="0">
                <a:solidFill>
                  <a:schemeClr val="tx2"/>
                </a:solidFill>
                <a:cs typeface="Arial" panose="020B0604020202020204" pitchFamily="34" charset="0"/>
              </a:rPr>
              <a:t>Marcus JL et al. JAIDS 2016;71:413-419 </a:t>
            </a:r>
          </a:p>
          <a:p>
            <a:pPr>
              <a:lnSpc>
                <a:spcPct val="90000"/>
              </a:lnSpc>
            </a:pPr>
            <a:r>
              <a:rPr lang="en-US" sz="900" spc="-50" dirty="0">
                <a:solidFill>
                  <a:schemeClr val="tx2"/>
                </a:solidFill>
                <a:cs typeface="Arial" panose="020B0604020202020204" pitchFamily="34" charset="0"/>
              </a:rPr>
              <a:t>Elion RA et al. JAIDS 2018;78:62-72.</a:t>
            </a:r>
          </a:p>
          <a:p>
            <a:pPr>
              <a:lnSpc>
                <a:spcPct val="90000"/>
              </a:lnSpc>
            </a:pPr>
            <a:r>
              <a:rPr lang="en-US" sz="900" spc="-50" dirty="0">
                <a:solidFill>
                  <a:schemeClr val="tx2"/>
                </a:solidFill>
                <a:cs typeface="Arial" panose="020B0604020202020204" pitchFamily="34" charset="0"/>
              </a:rPr>
              <a:t>Hsue PY et al. AIDS 2009;23:2021-7</a:t>
            </a:r>
          </a:p>
          <a:p>
            <a:pPr>
              <a:lnSpc>
                <a:spcPct val="90000"/>
              </a:lnSpc>
            </a:pPr>
            <a:r>
              <a:rPr lang="en-US" sz="900" spc="-50" dirty="0">
                <a:solidFill>
                  <a:schemeClr val="tx2"/>
                </a:solidFill>
                <a:cs typeface="Arial" panose="020B0604020202020204" pitchFamily="34" charset="0"/>
              </a:rPr>
              <a:t>Alvarez A et al. AIDS 2017;31:1781-95</a:t>
            </a:r>
          </a:p>
        </p:txBody>
      </p:sp>
      <p:sp>
        <p:nvSpPr>
          <p:cNvPr id="6" name="TextBox 5">
            <a:extLst>
              <a:ext uri="{FF2B5EF4-FFF2-40B4-BE49-F238E27FC236}">
                <a16:creationId xmlns:a16="http://schemas.microsoft.com/office/drawing/2014/main" id="{0F0C24BF-D7E0-AD70-04A2-CA1765E8D8C6}"/>
              </a:ext>
            </a:extLst>
          </p:cNvPr>
          <p:cNvSpPr txBox="1"/>
          <p:nvPr/>
        </p:nvSpPr>
        <p:spPr>
          <a:xfrm>
            <a:off x="5645809" y="4247053"/>
            <a:ext cx="3159773" cy="645459"/>
          </a:xfrm>
          <a:prstGeom prst="rect">
            <a:avLst/>
          </a:prstGeom>
          <a:noFill/>
        </p:spPr>
        <p:txBody>
          <a:bodyPr wrap="square" lIns="0" tIns="0" rIns="0" bIns="0" rtlCol="0">
            <a:noAutofit/>
          </a:bodyPr>
          <a:lstStyle/>
          <a:p>
            <a:pPr>
              <a:lnSpc>
                <a:spcPct val="90000"/>
              </a:lnSpc>
            </a:pPr>
            <a:r>
              <a:rPr lang="en-US" sz="900" spc="-50" dirty="0">
                <a:solidFill>
                  <a:schemeClr val="tx2"/>
                </a:solidFill>
                <a:cs typeface="Arial" panose="020B0604020202020204" pitchFamily="34" charset="0"/>
              </a:rPr>
              <a:t>Cid-Silva P et al. Basic Clin </a:t>
            </a:r>
            <a:r>
              <a:rPr lang="en-US" sz="900" spc="-50" dirty="0" err="1">
                <a:solidFill>
                  <a:schemeClr val="tx2"/>
                </a:solidFill>
                <a:cs typeface="Arial" panose="020B0604020202020204" pitchFamily="34" charset="0"/>
              </a:rPr>
              <a:t>Phamarcol</a:t>
            </a:r>
            <a:r>
              <a:rPr lang="en-US" sz="900" spc="-50" dirty="0">
                <a:solidFill>
                  <a:schemeClr val="tx2"/>
                </a:solidFill>
                <a:cs typeface="Arial" panose="020B0604020202020204" pitchFamily="34" charset="0"/>
              </a:rPr>
              <a:t> </a:t>
            </a:r>
            <a:r>
              <a:rPr lang="en-US" sz="900" spc="-50" dirty="0" err="1">
                <a:solidFill>
                  <a:schemeClr val="tx2"/>
                </a:solidFill>
                <a:cs typeface="Arial" panose="020B0604020202020204" pitchFamily="34" charset="0"/>
              </a:rPr>
              <a:t>Toxicol</a:t>
            </a:r>
            <a:r>
              <a:rPr lang="en-US" sz="900" spc="-50" dirty="0">
                <a:solidFill>
                  <a:schemeClr val="tx2"/>
                </a:solidFill>
                <a:cs typeface="Arial" panose="020B0604020202020204" pitchFamily="34" charset="0"/>
              </a:rPr>
              <a:t> 2019;124(4):479-90</a:t>
            </a:r>
          </a:p>
          <a:p>
            <a:pPr>
              <a:lnSpc>
                <a:spcPct val="90000"/>
              </a:lnSpc>
            </a:pPr>
            <a:r>
              <a:rPr lang="en-US" sz="900" spc="-50" dirty="0" err="1">
                <a:solidFill>
                  <a:schemeClr val="tx2"/>
                </a:solidFill>
                <a:cs typeface="Arial" panose="020B0604020202020204" pitchFamily="34" charset="0"/>
              </a:rPr>
              <a:t>Huhn</a:t>
            </a:r>
            <a:r>
              <a:rPr lang="en-US" sz="900" spc="-50" dirty="0">
                <a:solidFill>
                  <a:schemeClr val="tx2"/>
                </a:solidFill>
                <a:cs typeface="Arial" panose="020B0604020202020204" pitchFamily="34" charset="0"/>
              </a:rPr>
              <a:t> G et al. OFID 2019;7(1):ofz472 – </a:t>
            </a:r>
          </a:p>
          <a:p>
            <a:pPr>
              <a:lnSpc>
                <a:spcPct val="90000"/>
              </a:lnSpc>
            </a:pPr>
            <a:r>
              <a:rPr lang="en-US" sz="900" spc="-50" dirty="0">
                <a:solidFill>
                  <a:schemeClr val="tx2"/>
                </a:solidFill>
                <a:cs typeface="Arial" panose="020B0604020202020204" pitchFamily="34" charset="0"/>
              </a:rPr>
              <a:t>O’Halloran JA et al. JAIDS 2020;84(4):396-9.</a:t>
            </a:r>
          </a:p>
          <a:p>
            <a:pPr>
              <a:lnSpc>
                <a:spcPct val="90000"/>
              </a:lnSpc>
            </a:pPr>
            <a:r>
              <a:rPr lang="en-US" sz="900" spc="-50" dirty="0" err="1">
                <a:solidFill>
                  <a:schemeClr val="tx2"/>
                </a:solidFill>
                <a:cs typeface="Arial" panose="020B0604020202020204" pitchFamily="34" charset="0"/>
              </a:rPr>
              <a:t>Kileel</a:t>
            </a:r>
            <a:r>
              <a:rPr lang="en-US" sz="900" spc="-50" dirty="0">
                <a:solidFill>
                  <a:schemeClr val="tx2"/>
                </a:solidFill>
                <a:cs typeface="Arial" panose="020B0604020202020204" pitchFamily="34" charset="0"/>
              </a:rPr>
              <a:t> EM et al. OFID 2021;8(12):ofab537</a:t>
            </a:r>
          </a:p>
          <a:p>
            <a:pPr>
              <a:lnSpc>
                <a:spcPct val="90000"/>
              </a:lnSpc>
            </a:pPr>
            <a:r>
              <a:rPr lang="en-US" sz="900" spc="-50" dirty="0">
                <a:solidFill>
                  <a:schemeClr val="tx2"/>
                </a:solidFill>
                <a:cs typeface="Arial" panose="020B0604020202020204" pitchFamily="34" charset="0"/>
              </a:rPr>
              <a:t>Mallon PW et al. J Int AIDS Soc 2021;24(4):e25702</a:t>
            </a:r>
          </a:p>
        </p:txBody>
      </p:sp>
    </p:spTree>
    <p:extLst>
      <p:ext uri="{BB962C8B-B14F-4D97-AF65-F5344CB8AC3E}">
        <p14:creationId xmlns:p14="http://schemas.microsoft.com/office/powerpoint/2010/main" val="126197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and Heart Failure: Why?</a:t>
            </a:r>
          </a:p>
        </p:txBody>
      </p:sp>
      <p:sp>
        <p:nvSpPr>
          <p:cNvPr id="42" name="Google Shape;986;p47">
            <a:extLst>
              <a:ext uri="{FF2B5EF4-FFF2-40B4-BE49-F238E27FC236}">
                <a16:creationId xmlns:a16="http://schemas.microsoft.com/office/drawing/2014/main" id="{F8582DFC-ED6D-4897-B073-E9C6BEEEBB83}"/>
              </a:ext>
            </a:extLst>
          </p:cNvPr>
          <p:cNvSpPr/>
          <p:nvPr/>
        </p:nvSpPr>
        <p:spPr>
          <a:xfrm rot="10800000" flipH="1">
            <a:off x="2041698" y="2109193"/>
            <a:ext cx="4839170" cy="1279604"/>
          </a:xfrm>
          <a:prstGeom prst="arc">
            <a:avLst>
              <a:gd name="adj1" fmla="val 11340675"/>
              <a:gd name="adj2" fmla="val 20344556"/>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3" name="Google Shape;987;p47">
            <a:extLst>
              <a:ext uri="{FF2B5EF4-FFF2-40B4-BE49-F238E27FC236}">
                <a16:creationId xmlns:a16="http://schemas.microsoft.com/office/drawing/2014/main" id="{9909CD1D-ED54-42E3-97D2-75CDB7844A53}"/>
              </a:ext>
            </a:extLst>
          </p:cNvPr>
          <p:cNvSpPr/>
          <p:nvPr/>
        </p:nvSpPr>
        <p:spPr>
          <a:xfrm rot="10800000" flipH="1">
            <a:off x="1943286" y="2317245"/>
            <a:ext cx="4839170" cy="1453636"/>
          </a:xfrm>
          <a:prstGeom prst="arc">
            <a:avLst>
              <a:gd name="adj1" fmla="val 11340675"/>
              <a:gd name="adj2" fmla="val 20528256"/>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4" name="Google Shape;988;p47">
            <a:extLst>
              <a:ext uri="{FF2B5EF4-FFF2-40B4-BE49-F238E27FC236}">
                <a16:creationId xmlns:a16="http://schemas.microsoft.com/office/drawing/2014/main" id="{B54DBE9B-8F70-4321-8436-E0C5C1F64A03}"/>
              </a:ext>
            </a:extLst>
          </p:cNvPr>
          <p:cNvSpPr/>
          <p:nvPr/>
        </p:nvSpPr>
        <p:spPr>
          <a:xfrm rot="10800000" flipH="1">
            <a:off x="1762932" y="2220585"/>
            <a:ext cx="4839170" cy="2194567"/>
          </a:xfrm>
          <a:prstGeom prst="arc">
            <a:avLst>
              <a:gd name="adj1" fmla="val 11340675"/>
              <a:gd name="adj2" fmla="val 20801778"/>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5" name="Google Shape;989;p47">
            <a:extLst>
              <a:ext uri="{FF2B5EF4-FFF2-40B4-BE49-F238E27FC236}">
                <a16:creationId xmlns:a16="http://schemas.microsoft.com/office/drawing/2014/main" id="{E1F8EA8F-FBB0-4FF3-9849-769AD47B0A06}"/>
              </a:ext>
            </a:extLst>
          </p:cNvPr>
          <p:cNvSpPr/>
          <p:nvPr/>
        </p:nvSpPr>
        <p:spPr>
          <a:xfrm>
            <a:off x="1617606" y="1767110"/>
            <a:ext cx="4537583" cy="1771980"/>
          </a:xfrm>
          <a:prstGeom prst="arc">
            <a:avLst>
              <a:gd name="adj1" fmla="val 11222009"/>
              <a:gd name="adj2" fmla="val 21443169"/>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6" name="Google Shape;990;p47">
            <a:extLst>
              <a:ext uri="{FF2B5EF4-FFF2-40B4-BE49-F238E27FC236}">
                <a16:creationId xmlns:a16="http://schemas.microsoft.com/office/drawing/2014/main" id="{BA846F31-5F3D-452D-B53D-94D18A482822}"/>
              </a:ext>
            </a:extLst>
          </p:cNvPr>
          <p:cNvSpPr/>
          <p:nvPr/>
        </p:nvSpPr>
        <p:spPr>
          <a:xfrm>
            <a:off x="2047486" y="2466048"/>
            <a:ext cx="3887550" cy="525344"/>
          </a:xfrm>
          <a:prstGeom prst="arc">
            <a:avLst>
              <a:gd name="adj1" fmla="val 10962851"/>
              <a:gd name="adj2" fmla="val 0"/>
            </a:avLst>
          </a:prstGeom>
          <a:noFill/>
          <a:ln w="127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cxnSp>
        <p:nvCxnSpPr>
          <p:cNvPr id="47" name="Google Shape;991;p47">
            <a:extLst>
              <a:ext uri="{FF2B5EF4-FFF2-40B4-BE49-F238E27FC236}">
                <a16:creationId xmlns:a16="http://schemas.microsoft.com/office/drawing/2014/main" id="{69F8E0D3-B2ED-4E0B-B694-1A23B3BA7EDD}"/>
              </a:ext>
            </a:extLst>
          </p:cNvPr>
          <p:cNvCxnSpPr/>
          <p:nvPr/>
        </p:nvCxnSpPr>
        <p:spPr>
          <a:xfrm rot="10800000" flipH="1">
            <a:off x="2317735" y="2951024"/>
            <a:ext cx="3547768" cy="14666"/>
          </a:xfrm>
          <a:prstGeom prst="straightConnector1">
            <a:avLst/>
          </a:prstGeom>
          <a:noFill/>
          <a:ln w="9525" cap="flat" cmpd="sng">
            <a:solidFill>
              <a:schemeClr val="dk1"/>
            </a:solidFill>
            <a:prstDash val="dash"/>
            <a:round/>
            <a:headEnd type="none" w="sm" len="sm"/>
            <a:tailEnd type="triangle" w="med" len="med"/>
          </a:ln>
        </p:spPr>
      </p:cxnSp>
      <p:sp>
        <p:nvSpPr>
          <p:cNvPr id="48" name="Google Shape;992;p47">
            <a:extLst>
              <a:ext uri="{FF2B5EF4-FFF2-40B4-BE49-F238E27FC236}">
                <a16:creationId xmlns:a16="http://schemas.microsoft.com/office/drawing/2014/main" id="{F1DF3B9F-8ABB-41EB-A17B-3BCAE5C69CF0}"/>
              </a:ext>
            </a:extLst>
          </p:cNvPr>
          <p:cNvSpPr/>
          <p:nvPr/>
        </p:nvSpPr>
        <p:spPr>
          <a:xfrm>
            <a:off x="6026054" y="2543143"/>
            <a:ext cx="1452596" cy="1217458"/>
          </a:xfrm>
          <a:prstGeom prst="ellipse">
            <a:avLst/>
          </a:prstGeom>
          <a:solidFill>
            <a:srgbClr val="FF0000">
              <a:alpha val="64313"/>
            </a:srgbClr>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en-US" sz="1050" b="1" i="0" u="none" strike="noStrike" cap="none">
                <a:solidFill>
                  <a:schemeClr val="dk1"/>
                </a:solidFill>
                <a:latin typeface="Arial"/>
                <a:ea typeface="Arial"/>
                <a:cs typeface="Arial"/>
                <a:sym typeface="Arial"/>
              </a:rPr>
              <a:t>HEART FAILURE</a:t>
            </a:r>
            <a:endParaRPr sz="1400" b="0" i="0" u="none" strike="noStrike" cap="none">
              <a:solidFill>
                <a:srgbClr val="000000"/>
              </a:solidFill>
              <a:latin typeface="Arial"/>
              <a:ea typeface="Arial"/>
              <a:cs typeface="Arial"/>
              <a:sym typeface="Arial"/>
            </a:endParaRPr>
          </a:p>
        </p:txBody>
      </p:sp>
      <p:sp>
        <p:nvSpPr>
          <p:cNvPr id="49" name="Google Shape;993;p47">
            <a:extLst>
              <a:ext uri="{FF2B5EF4-FFF2-40B4-BE49-F238E27FC236}">
                <a16:creationId xmlns:a16="http://schemas.microsoft.com/office/drawing/2014/main" id="{A07A3868-8050-46D2-8E64-954CFF40E7C4}"/>
              </a:ext>
            </a:extLst>
          </p:cNvPr>
          <p:cNvSpPr txBox="1"/>
          <p:nvPr/>
        </p:nvSpPr>
        <p:spPr>
          <a:xfrm>
            <a:off x="3280803" y="1428597"/>
            <a:ext cx="1621631" cy="253916"/>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50"/>
              <a:buFont typeface="Arial"/>
              <a:buNone/>
            </a:pPr>
            <a:r>
              <a:rPr lang="en-US" sz="1050" b="0" i="0" u="none" strike="noStrike" cap="none">
                <a:solidFill>
                  <a:schemeClr val="dk1"/>
                </a:solidFill>
                <a:latin typeface="Arial"/>
                <a:ea typeface="Arial"/>
                <a:cs typeface="Arial"/>
                <a:sym typeface="Arial"/>
              </a:rPr>
              <a:t>HYPERTENSION</a:t>
            </a:r>
            <a:endParaRPr sz="1400" b="0" i="0" u="none" strike="noStrike" cap="none">
              <a:solidFill>
                <a:srgbClr val="000000"/>
              </a:solidFill>
              <a:latin typeface="Arial"/>
              <a:ea typeface="Arial"/>
              <a:cs typeface="Arial"/>
              <a:sym typeface="Arial"/>
            </a:endParaRPr>
          </a:p>
        </p:txBody>
      </p:sp>
      <p:sp>
        <p:nvSpPr>
          <p:cNvPr id="50" name="Google Shape;994;p47">
            <a:extLst>
              <a:ext uri="{FF2B5EF4-FFF2-40B4-BE49-F238E27FC236}">
                <a16:creationId xmlns:a16="http://schemas.microsoft.com/office/drawing/2014/main" id="{360AE805-F79A-42A5-B31B-03A892508522}"/>
              </a:ext>
            </a:extLst>
          </p:cNvPr>
          <p:cNvSpPr txBox="1"/>
          <p:nvPr/>
        </p:nvSpPr>
        <p:spPr>
          <a:xfrm>
            <a:off x="3280803" y="1808938"/>
            <a:ext cx="1621631" cy="577081"/>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50"/>
              <a:buFont typeface="Arial"/>
              <a:buNone/>
            </a:pPr>
            <a:r>
              <a:rPr lang="en-US" sz="1050" b="0" i="0" u="none" strike="noStrike" cap="none">
                <a:solidFill>
                  <a:schemeClr val="dk1"/>
                </a:solidFill>
                <a:latin typeface="Arial"/>
                <a:ea typeface="Arial"/>
                <a:cs typeface="Arial"/>
                <a:sym typeface="Arial"/>
              </a:rPr>
              <a:t>CORONARY MICROVASCULAR DISEASE</a:t>
            </a:r>
            <a:endParaRPr sz="1400" b="0" i="0" u="none" strike="noStrike" cap="none">
              <a:solidFill>
                <a:srgbClr val="000000"/>
              </a:solidFill>
              <a:latin typeface="Arial"/>
              <a:ea typeface="Arial"/>
              <a:cs typeface="Arial"/>
              <a:sym typeface="Arial"/>
            </a:endParaRPr>
          </a:p>
        </p:txBody>
      </p:sp>
      <p:sp>
        <p:nvSpPr>
          <p:cNvPr id="51" name="Google Shape;995;p47">
            <a:extLst>
              <a:ext uri="{FF2B5EF4-FFF2-40B4-BE49-F238E27FC236}">
                <a16:creationId xmlns:a16="http://schemas.microsoft.com/office/drawing/2014/main" id="{914138D6-CEFE-46D9-8515-BD4BAAE4878E}"/>
              </a:ext>
            </a:extLst>
          </p:cNvPr>
          <p:cNvSpPr txBox="1"/>
          <p:nvPr/>
        </p:nvSpPr>
        <p:spPr>
          <a:xfrm>
            <a:off x="3280803" y="2495984"/>
            <a:ext cx="1621631" cy="738664"/>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50"/>
              <a:buFont typeface="Arial"/>
              <a:buNone/>
            </a:pPr>
            <a:r>
              <a:rPr lang="en-US" sz="1050" b="0" i="0" u="none" strike="noStrike" cap="none" dirty="0">
                <a:solidFill>
                  <a:schemeClr val="dk1"/>
                </a:solidFill>
                <a:latin typeface="Arial"/>
                <a:ea typeface="Arial"/>
                <a:cs typeface="Arial"/>
                <a:sym typeface="Arial"/>
              </a:rPr>
              <a:t>ISCHEMIC HEART DISEASE &amp; MYOCARDIAL INFARCTION</a:t>
            </a:r>
            <a:endParaRPr sz="1400" b="0" i="0" u="none" strike="noStrike" cap="none" dirty="0">
              <a:solidFill>
                <a:srgbClr val="000000"/>
              </a:solidFill>
              <a:latin typeface="Arial"/>
              <a:ea typeface="Arial"/>
              <a:cs typeface="Arial"/>
              <a:sym typeface="Arial"/>
            </a:endParaRPr>
          </a:p>
        </p:txBody>
      </p:sp>
      <p:sp>
        <p:nvSpPr>
          <p:cNvPr id="52" name="Google Shape;996;p47">
            <a:extLst>
              <a:ext uri="{FF2B5EF4-FFF2-40B4-BE49-F238E27FC236}">
                <a16:creationId xmlns:a16="http://schemas.microsoft.com/office/drawing/2014/main" id="{6956FEB8-6FCE-4D44-880B-A0432FFCE5EC}"/>
              </a:ext>
            </a:extLst>
          </p:cNvPr>
          <p:cNvSpPr txBox="1"/>
          <p:nvPr/>
        </p:nvSpPr>
        <p:spPr>
          <a:xfrm>
            <a:off x="3273155" y="3331421"/>
            <a:ext cx="1621631" cy="415498"/>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50"/>
              <a:buFont typeface="Arial"/>
              <a:buNone/>
            </a:pPr>
            <a:r>
              <a:rPr lang="en-US" sz="1050" b="0" i="0" u="none" strike="noStrike" cap="none">
                <a:solidFill>
                  <a:schemeClr val="dk1"/>
                </a:solidFill>
                <a:latin typeface="Arial"/>
                <a:ea typeface="Arial"/>
                <a:cs typeface="Arial"/>
                <a:sym typeface="Arial"/>
              </a:rPr>
              <a:t>TOXIC DAMAGE TO THE MYOCARDIUM</a:t>
            </a:r>
            <a:endParaRPr sz="1400" b="0" i="0" u="none" strike="noStrike" cap="none">
              <a:solidFill>
                <a:srgbClr val="000000"/>
              </a:solidFill>
              <a:latin typeface="Arial"/>
              <a:ea typeface="Arial"/>
              <a:cs typeface="Arial"/>
              <a:sym typeface="Arial"/>
            </a:endParaRPr>
          </a:p>
        </p:txBody>
      </p:sp>
      <p:sp>
        <p:nvSpPr>
          <p:cNvPr id="53" name="Google Shape;997;p47">
            <a:extLst>
              <a:ext uri="{FF2B5EF4-FFF2-40B4-BE49-F238E27FC236}">
                <a16:creationId xmlns:a16="http://schemas.microsoft.com/office/drawing/2014/main" id="{13466A50-EBCB-4DF0-93DE-B821FF9D7DC2}"/>
              </a:ext>
            </a:extLst>
          </p:cNvPr>
          <p:cNvSpPr txBox="1"/>
          <p:nvPr/>
        </p:nvSpPr>
        <p:spPr>
          <a:xfrm>
            <a:off x="3280802" y="3864266"/>
            <a:ext cx="1621631" cy="253916"/>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50"/>
              <a:buFont typeface="Arial"/>
              <a:buNone/>
            </a:pPr>
            <a:r>
              <a:rPr lang="en-US" sz="1050" b="0" i="0" u="none" strike="noStrike" cap="none">
                <a:solidFill>
                  <a:schemeClr val="dk1"/>
                </a:solidFill>
                <a:latin typeface="Arial"/>
                <a:ea typeface="Arial"/>
                <a:cs typeface="Arial"/>
                <a:sym typeface="Arial"/>
              </a:rPr>
              <a:t>VALVULAR DISEASE</a:t>
            </a:r>
            <a:endParaRPr sz="1400" b="0" i="0" u="none" strike="noStrike" cap="none">
              <a:solidFill>
                <a:srgbClr val="000000"/>
              </a:solidFill>
              <a:latin typeface="Arial"/>
              <a:ea typeface="Arial"/>
              <a:cs typeface="Arial"/>
              <a:sym typeface="Arial"/>
            </a:endParaRPr>
          </a:p>
        </p:txBody>
      </p:sp>
      <p:sp>
        <p:nvSpPr>
          <p:cNvPr id="54" name="Google Shape;998;p47">
            <a:extLst>
              <a:ext uri="{FF2B5EF4-FFF2-40B4-BE49-F238E27FC236}">
                <a16:creationId xmlns:a16="http://schemas.microsoft.com/office/drawing/2014/main" id="{8E615DA5-C573-4E73-ADCF-CBB9425AAFC6}"/>
              </a:ext>
            </a:extLst>
          </p:cNvPr>
          <p:cNvSpPr txBox="1"/>
          <p:nvPr/>
        </p:nvSpPr>
        <p:spPr>
          <a:xfrm>
            <a:off x="3290133" y="4184319"/>
            <a:ext cx="1621631" cy="253916"/>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50"/>
              <a:buFont typeface="Arial"/>
              <a:buNone/>
            </a:pPr>
            <a:r>
              <a:rPr lang="en-US" sz="1050" b="0" i="0" u="none" strike="noStrike" cap="none">
                <a:solidFill>
                  <a:schemeClr val="dk1"/>
                </a:solidFill>
                <a:latin typeface="Arial"/>
                <a:ea typeface="Arial"/>
                <a:cs typeface="Arial"/>
                <a:sym typeface="Arial"/>
              </a:rPr>
              <a:t>ARRHYTHMIA</a:t>
            </a:r>
            <a:endParaRPr sz="1400" b="0" i="0" u="none" strike="noStrike" cap="none">
              <a:solidFill>
                <a:srgbClr val="000000"/>
              </a:solidFill>
              <a:latin typeface="Arial"/>
              <a:ea typeface="Arial"/>
              <a:cs typeface="Arial"/>
              <a:sym typeface="Arial"/>
            </a:endParaRPr>
          </a:p>
        </p:txBody>
      </p:sp>
      <p:sp>
        <p:nvSpPr>
          <p:cNvPr id="55" name="Google Shape;999;p47">
            <a:extLst>
              <a:ext uri="{FF2B5EF4-FFF2-40B4-BE49-F238E27FC236}">
                <a16:creationId xmlns:a16="http://schemas.microsoft.com/office/drawing/2014/main" id="{E59EE1E8-160C-4CBE-9927-5BDC9DB55E6F}"/>
              </a:ext>
            </a:extLst>
          </p:cNvPr>
          <p:cNvSpPr/>
          <p:nvPr/>
        </p:nvSpPr>
        <p:spPr>
          <a:xfrm>
            <a:off x="897909" y="2392051"/>
            <a:ext cx="1419826" cy="1318088"/>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dk1"/>
                </a:solidFill>
                <a:latin typeface="Arial"/>
                <a:ea typeface="Arial"/>
                <a:cs typeface="Arial"/>
                <a:sym typeface="Arial"/>
              </a:rPr>
              <a:t>HIV</a:t>
            </a:r>
            <a:endParaRPr sz="105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750"/>
              <a:buFont typeface="Arial"/>
              <a:buNone/>
            </a:pPr>
            <a:r>
              <a:rPr lang="en-US" sz="750" b="0" i="0" u="none" strike="noStrike" cap="none">
                <a:solidFill>
                  <a:schemeClr val="dk1"/>
                </a:solidFill>
                <a:latin typeface="Arial"/>
                <a:ea typeface="Arial"/>
                <a:cs typeface="Arial"/>
                <a:sym typeface="Arial"/>
              </a:rPr>
              <a:t>ACUTE OR CHRONIC</a:t>
            </a:r>
            <a:endParaRPr sz="1400" b="0" i="0" u="none" strike="noStrike" cap="none">
              <a:solidFill>
                <a:srgbClr val="000000"/>
              </a:solidFill>
              <a:latin typeface="Arial"/>
              <a:ea typeface="Arial"/>
              <a:cs typeface="Arial"/>
              <a:sym typeface="Arial"/>
            </a:endParaRPr>
          </a:p>
        </p:txBody>
      </p:sp>
      <p:sp>
        <p:nvSpPr>
          <p:cNvPr id="56" name="Google Shape;1000;p47">
            <a:extLst>
              <a:ext uri="{FF2B5EF4-FFF2-40B4-BE49-F238E27FC236}">
                <a16:creationId xmlns:a16="http://schemas.microsoft.com/office/drawing/2014/main" id="{0813CB7F-9ED8-4460-B3B6-95445E55DA0F}"/>
              </a:ext>
            </a:extLst>
          </p:cNvPr>
          <p:cNvSpPr/>
          <p:nvPr/>
        </p:nvSpPr>
        <p:spPr>
          <a:xfrm>
            <a:off x="5084468" y="2053927"/>
            <a:ext cx="985759" cy="517204"/>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Arial"/>
              <a:buNone/>
            </a:pPr>
            <a:r>
              <a:rPr lang="en-US" sz="600" b="0" i="0" u="none" strike="noStrike" cap="none">
                <a:solidFill>
                  <a:schemeClr val="dk1"/>
                </a:solidFill>
                <a:latin typeface="Arial"/>
                <a:ea typeface="Arial"/>
                <a:cs typeface="Arial"/>
                <a:sym typeface="Arial"/>
              </a:rPr>
              <a:t>MYOCARDIAL DYSFUNCTION &amp; IMPAIRED RELAXATION</a:t>
            </a:r>
            <a:endParaRPr sz="1400" b="0" i="0" u="none" strike="noStrike" cap="none">
              <a:solidFill>
                <a:srgbClr val="000000"/>
              </a:solidFill>
              <a:latin typeface="Arial"/>
              <a:ea typeface="Arial"/>
              <a:cs typeface="Arial"/>
              <a:sym typeface="Arial"/>
            </a:endParaRPr>
          </a:p>
        </p:txBody>
      </p:sp>
      <p:sp>
        <p:nvSpPr>
          <p:cNvPr id="57" name="Google Shape;1001;p47">
            <a:extLst>
              <a:ext uri="{FF2B5EF4-FFF2-40B4-BE49-F238E27FC236}">
                <a16:creationId xmlns:a16="http://schemas.microsoft.com/office/drawing/2014/main" id="{CDBCF2D2-F968-4CAA-86E2-87BBDB60C4A9}"/>
              </a:ext>
            </a:extLst>
          </p:cNvPr>
          <p:cNvSpPr/>
          <p:nvPr/>
        </p:nvSpPr>
        <p:spPr>
          <a:xfrm>
            <a:off x="4947996" y="2907963"/>
            <a:ext cx="787234" cy="540877"/>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Arial"/>
              <a:buNone/>
            </a:pPr>
            <a:r>
              <a:rPr lang="en-US" sz="600" b="0" i="0" u="none" strike="noStrike" cap="none">
                <a:solidFill>
                  <a:schemeClr val="dk1"/>
                </a:solidFill>
                <a:latin typeface="Arial"/>
                <a:ea typeface="Arial"/>
                <a:cs typeface="Arial"/>
                <a:sym typeface="Arial"/>
              </a:rPr>
              <a:t>FIBROSIS &amp; SCAR</a:t>
            </a:r>
            <a:endParaRPr sz="1400" b="0" i="0" u="none" strike="noStrike" cap="none">
              <a:solidFill>
                <a:srgbClr val="000000"/>
              </a:solidFill>
              <a:latin typeface="Arial"/>
              <a:ea typeface="Arial"/>
              <a:cs typeface="Arial"/>
              <a:sym typeface="Arial"/>
            </a:endParaRPr>
          </a:p>
        </p:txBody>
      </p:sp>
      <p:sp>
        <p:nvSpPr>
          <p:cNvPr id="58" name="Google Shape;1002;p47">
            <a:extLst>
              <a:ext uri="{FF2B5EF4-FFF2-40B4-BE49-F238E27FC236}">
                <a16:creationId xmlns:a16="http://schemas.microsoft.com/office/drawing/2014/main" id="{EAB4A649-F826-4068-B053-890A1B08AFBE}"/>
              </a:ext>
            </a:extLst>
          </p:cNvPr>
          <p:cNvSpPr/>
          <p:nvPr/>
        </p:nvSpPr>
        <p:spPr>
          <a:xfrm rot="8289809" flipH="1">
            <a:off x="6105867" y="2491044"/>
            <a:ext cx="98642" cy="105229"/>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9" name="Google Shape;1003;p47">
            <a:extLst>
              <a:ext uri="{FF2B5EF4-FFF2-40B4-BE49-F238E27FC236}">
                <a16:creationId xmlns:a16="http://schemas.microsoft.com/office/drawing/2014/main" id="{60ACB4BC-4FD7-43B3-9D91-7CCA2B83F4E9}"/>
              </a:ext>
            </a:extLst>
          </p:cNvPr>
          <p:cNvSpPr/>
          <p:nvPr/>
        </p:nvSpPr>
        <p:spPr>
          <a:xfrm rot="8289809" flipH="1">
            <a:off x="5922047" y="2705820"/>
            <a:ext cx="98642" cy="105229"/>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60" name="Google Shape;1004;p47">
            <a:extLst>
              <a:ext uri="{FF2B5EF4-FFF2-40B4-BE49-F238E27FC236}">
                <a16:creationId xmlns:a16="http://schemas.microsoft.com/office/drawing/2014/main" id="{9773F639-BE62-437A-9E96-64554AA5698F}"/>
              </a:ext>
            </a:extLst>
          </p:cNvPr>
          <p:cNvSpPr/>
          <p:nvPr/>
        </p:nvSpPr>
        <p:spPr>
          <a:xfrm rot="5400000" flipH="1">
            <a:off x="5813825" y="2907737"/>
            <a:ext cx="74429" cy="96975"/>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61" name="Google Shape;1005;p47">
            <a:extLst>
              <a:ext uri="{FF2B5EF4-FFF2-40B4-BE49-F238E27FC236}">
                <a16:creationId xmlns:a16="http://schemas.microsoft.com/office/drawing/2014/main" id="{CBF213D7-4823-43E0-BB3B-395DD6CA0A7B}"/>
              </a:ext>
            </a:extLst>
          </p:cNvPr>
          <p:cNvSpPr/>
          <p:nvPr/>
        </p:nvSpPr>
        <p:spPr>
          <a:xfrm rot="3260773" flipH="1">
            <a:off x="5977168" y="3541762"/>
            <a:ext cx="90054" cy="85472"/>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62" name="Google Shape;1006;p47">
            <a:extLst>
              <a:ext uri="{FF2B5EF4-FFF2-40B4-BE49-F238E27FC236}">
                <a16:creationId xmlns:a16="http://schemas.microsoft.com/office/drawing/2014/main" id="{C658447A-8F9F-424B-959E-62A6978DF90E}"/>
              </a:ext>
            </a:extLst>
          </p:cNvPr>
          <p:cNvSpPr/>
          <p:nvPr/>
        </p:nvSpPr>
        <p:spPr>
          <a:xfrm rot="2862346" flipH="1">
            <a:off x="6246398" y="3792956"/>
            <a:ext cx="102967" cy="97898"/>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63" name="Google Shape;1007;p47">
            <a:extLst>
              <a:ext uri="{FF2B5EF4-FFF2-40B4-BE49-F238E27FC236}">
                <a16:creationId xmlns:a16="http://schemas.microsoft.com/office/drawing/2014/main" id="{858A83F6-CA70-4572-8CC1-1CF24EBE0A3F}"/>
              </a:ext>
            </a:extLst>
          </p:cNvPr>
          <p:cNvSpPr/>
          <p:nvPr/>
        </p:nvSpPr>
        <p:spPr>
          <a:xfrm rot="3724393" flipH="1">
            <a:off x="5791551" y="3203557"/>
            <a:ext cx="118976" cy="110333"/>
          </a:xfrm>
          <a:prstGeom prst="triangle">
            <a:avLst>
              <a:gd name="adj"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64" name="Google Shape;1008;p47">
            <a:extLst>
              <a:ext uri="{FF2B5EF4-FFF2-40B4-BE49-F238E27FC236}">
                <a16:creationId xmlns:a16="http://schemas.microsoft.com/office/drawing/2014/main" id="{2A1F5047-A45F-4796-8F28-9A748E046408}"/>
              </a:ext>
            </a:extLst>
          </p:cNvPr>
          <p:cNvSpPr/>
          <p:nvPr/>
        </p:nvSpPr>
        <p:spPr>
          <a:xfrm>
            <a:off x="1617606" y="932170"/>
            <a:ext cx="1289720" cy="45728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en-US" sz="1050" b="1" i="0" u="none" strike="noStrike" cap="none">
                <a:solidFill>
                  <a:schemeClr val="dk1"/>
                </a:solidFill>
                <a:latin typeface="Arial"/>
                <a:ea typeface="Arial"/>
                <a:cs typeface="Arial"/>
                <a:sym typeface="Arial"/>
              </a:rPr>
              <a:t>HIV-RELATED RISK FACTORS</a:t>
            </a:r>
            <a:endParaRPr sz="1400" b="0" i="0" u="none" strike="noStrike" cap="none">
              <a:solidFill>
                <a:srgbClr val="000000"/>
              </a:solidFill>
              <a:latin typeface="Arial"/>
              <a:ea typeface="Arial"/>
              <a:cs typeface="Arial"/>
              <a:sym typeface="Arial"/>
            </a:endParaRPr>
          </a:p>
        </p:txBody>
      </p:sp>
      <p:sp>
        <p:nvSpPr>
          <p:cNvPr id="65" name="Google Shape;1009;p47">
            <a:extLst>
              <a:ext uri="{FF2B5EF4-FFF2-40B4-BE49-F238E27FC236}">
                <a16:creationId xmlns:a16="http://schemas.microsoft.com/office/drawing/2014/main" id="{45F6DF50-C17B-40A2-9330-74375F035708}"/>
              </a:ext>
            </a:extLst>
          </p:cNvPr>
          <p:cNvSpPr/>
          <p:nvPr/>
        </p:nvSpPr>
        <p:spPr>
          <a:xfrm>
            <a:off x="1944834" y="3721876"/>
            <a:ext cx="1012501" cy="238935"/>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US" sz="525" b="0" i="0" u="none" strike="noStrike" cap="none" dirty="0">
                <a:solidFill>
                  <a:schemeClr val="dk1"/>
                </a:solidFill>
                <a:latin typeface="Arial"/>
                <a:ea typeface="Arial"/>
                <a:cs typeface="Arial"/>
                <a:sym typeface="Arial"/>
              </a:rPr>
              <a:t>CO-INFECTION, ENDOCARDITIS</a:t>
            </a:r>
            <a:endParaRPr sz="1400" b="0" i="0" u="none" strike="noStrike" cap="none" dirty="0">
              <a:solidFill>
                <a:srgbClr val="000000"/>
              </a:solidFill>
              <a:latin typeface="Arial"/>
              <a:ea typeface="Arial"/>
              <a:cs typeface="Arial"/>
              <a:sym typeface="Arial"/>
            </a:endParaRPr>
          </a:p>
        </p:txBody>
      </p:sp>
      <p:sp>
        <p:nvSpPr>
          <p:cNvPr id="66" name="Google Shape;1010;p47">
            <a:extLst>
              <a:ext uri="{FF2B5EF4-FFF2-40B4-BE49-F238E27FC236}">
                <a16:creationId xmlns:a16="http://schemas.microsoft.com/office/drawing/2014/main" id="{830A0EE3-BD2A-4423-B7B3-32D5D684F901}"/>
              </a:ext>
            </a:extLst>
          </p:cNvPr>
          <p:cNvSpPr/>
          <p:nvPr/>
        </p:nvSpPr>
        <p:spPr>
          <a:xfrm>
            <a:off x="1659388" y="4060801"/>
            <a:ext cx="1177997" cy="238935"/>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US" sz="525" b="0" i="0" u="none" strike="noStrike" cap="none">
                <a:solidFill>
                  <a:schemeClr val="dk1"/>
                </a:solidFill>
                <a:latin typeface="Arial"/>
                <a:ea typeface="Arial"/>
                <a:cs typeface="Arial"/>
                <a:sym typeface="Arial"/>
              </a:rPr>
              <a:t>INFLAMMATION, CRITICAL ILLNESS</a:t>
            </a:r>
            <a:endParaRPr sz="1400" b="0" i="0" u="none" strike="noStrike" cap="none">
              <a:solidFill>
                <a:srgbClr val="000000"/>
              </a:solidFill>
              <a:latin typeface="Arial"/>
              <a:ea typeface="Arial"/>
              <a:cs typeface="Arial"/>
              <a:sym typeface="Arial"/>
            </a:endParaRPr>
          </a:p>
        </p:txBody>
      </p:sp>
      <p:sp>
        <p:nvSpPr>
          <p:cNvPr id="67" name="Google Shape;1011;p47">
            <a:extLst>
              <a:ext uri="{FF2B5EF4-FFF2-40B4-BE49-F238E27FC236}">
                <a16:creationId xmlns:a16="http://schemas.microsoft.com/office/drawing/2014/main" id="{748794BF-F552-40CB-8DEC-68AC760BA57C}"/>
              </a:ext>
            </a:extLst>
          </p:cNvPr>
          <p:cNvSpPr/>
          <p:nvPr/>
        </p:nvSpPr>
        <p:spPr>
          <a:xfrm>
            <a:off x="2215093" y="3118026"/>
            <a:ext cx="1012501" cy="555267"/>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US" sz="525" b="0" i="0" u="none" strike="noStrike" cap="none">
                <a:solidFill>
                  <a:schemeClr val="dk1"/>
                </a:solidFill>
                <a:latin typeface="Arial"/>
                <a:ea typeface="Arial"/>
                <a:cs typeface="Arial"/>
                <a:sym typeface="Arial"/>
              </a:rPr>
              <a:t>HIV VIREMIA, HIV MEDS, METABOLIC DYSFUNCTION, SUBSTANCE USE </a:t>
            </a:r>
            <a:endParaRPr sz="1400" b="0" i="0" u="none" strike="noStrike" cap="none">
              <a:solidFill>
                <a:srgbClr val="000000"/>
              </a:solidFill>
              <a:latin typeface="Arial"/>
              <a:ea typeface="Arial"/>
              <a:cs typeface="Arial"/>
              <a:sym typeface="Arial"/>
            </a:endParaRPr>
          </a:p>
        </p:txBody>
      </p:sp>
      <p:sp>
        <p:nvSpPr>
          <p:cNvPr id="68" name="Google Shape;1012;p47">
            <a:extLst>
              <a:ext uri="{FF2B5EF4-FFF2-40B4-BE49-F238E27FC236}">
                <a16:creationId xmlns:a16="http://schemas.microsoft.com/office/drawing/2014/main" id="{B291E545-A736-4287-92BE-7D90D041D8BB}"/>
              </a:ext>
            </a:extLst>
          </p:cNvPr>
          <p:cNvSpPr/>
          <p:nvPr/>
        </p:nvSpPr>
        <p:spPr>
          <a:xfrm>
            <a:off x="2137381" y="1875913"/>
            <a:ext cx="1073127" cy="1118207"/>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US" sz="525" b="0" i="0" u="none" strike="noStrike" cap="none" dirty="0">
                <a:solidFill>
                  <a:schemeClr val="dk1"/>
                </a:solidFill>
                <a:latin typeface="Arial"/>
                <a:ea typeface="Arial"/>
                <a:cs typeface="Arial"/>
                <a:sym typeface="Arial"/>
              </a:rPr>
              <a:t>INFLAMMATION, IMMUNE AND AUTONOMIC DYSREGULATION, THROMBOSIS, DYSLIPIDEMIA</a:t>
            </a:r>
            <a:endParaRPr sz="1400" b="0" i="0" u="none" strike="noStrike" cap="none" dirty="0">
              <a:solidFill>
                <a:srgbClr val="000000"/>
              </a:solidFill>
              <a:latin typeface="Arial"/>
              <a:ea typeface="Arial"/>
              <a:cs typeface="Arial"/>
              <a:sym typeface="Arial"/>
            </a:endParaRPr>
          </a:p>
        </p:txBody>
      </p:sp>
      <p:sp>
        <p:nvSpPr>
          <p:cNvPr id="69" name="Google Shape;1013;p47">
            <a:extLst>
              <a:ext uri="{FF2B5EF4-FFF2-40B4-BE49-F238E27FC236}">
                <a16:creationId xmlns:a16="http://schemas.microsoft.com/office/drawing/2014/main" id="{A4B2F046-1F0E-496B-91DD-2C3B8D027B53}"/>
              </a:ext>
            </a:extLst>
          </p:cNvPr>
          <p:cNvSpPr/>
          <p:nvPr/>
        </p:nvSpPr>
        <p:spPr>
          <a:xfrm>
            <a:off x="2003504" y="1441877"/>
            <a:ext cx="833882" cy="359759"/>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US" sz="525" b="0" i="0" u="none" strike="noStrike" cap="none">
                <a:solidFill>
                  <a:schemeClr val="dk1"/>
                </a:solidFill>
                <a:latin typeface="Arial"/>
                <a:ea typeface="Arial"/>
                <a:cs typeface="Arial"/>
                <a:sym typeface="Arial"/>
              </a:rPr>
              <a:t>VASCULAR STIFFNESS, CHRONIC ART USE</a:t>
            </a:r>
            <a:endParaRPr sz="1400" b="0" i="0" u="none" strike="noStrike" cap="none">
              <a:solidFill>
                <a:srgbClr val="000000"/>
              </a:solidFill>
              <a:latin typeface="Arial"/>
              <a:ea typeface="Arial"/>
              <a:cs typeface="Arial"/>
              <a:sym typeface="Arial"/>
            </a:endParaRPr>
          </a:p>
        </p:txBody>
      </p:sp>
      <p:sp>
        <p:nvSpPr>
          <p:cNvPr id="70" name="Google Shape;1014;p47">
            <a:extLst>
              <a:ext uri="{FF2B5EF4-FFF2-40B4-BE49-F238E27FC236}">
                <a16:creationId xmlns:a16="http://schemas.microsoft.com/office/drawing/2014/main" id="{D5C3D6D2-7B1D-40A7-BA26-DE24E22A8463}"/>
              </a:ext>
            </a:extLst>
          </p:cNvPr>
          <p:cNvSpPr/>
          <p:nvPr/>
        </p:nvSpPr>
        <p:spPr>
          <a:xfrm>
            <a:off x="3072962" y="972940"/>
            <a:ext cx="1917906" cy="35660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en-US" sz="1050" b="1" i="0" u="none" strike="noStrike" cap="none" dirty="0">
                <a:solidFill>
                  <a:schemeClr val="dk1"/>
                </a:solidFill>
                <a:latin typeface="Arial"/>
                <a:ea typeface="Arial"/>
                <a:cs typeface="Arial"/>
                <a:sym typeface="Arial"/>
              </a:rPr>
              <a:t>GENERAL MECHANISMS OF MYOCARDIAL INJURY</a:t>
            </a:r>
            <a:endParaRPr sz="1400" b="0" i="0" u="none" strike="noStrike" cap="none" dirty="0">
              <a:solidFill>
                <a:srgbClr val="000000"/>
              </a:solidFill>
              <a:latin typeface="Arial"/>
              <a:ea typeface="Arial"/>
              <a:cs typeface="Arial"/>
              <a:sym typeface="Arial"/>
            </a:endParaRPr>
          </a:p>
        </p:txBody>
      </p:sp>
      <p:sp>
        <p:nvSpPr>
          <p:cNvPr id="71" name="Google Shape;1015;p47">
            <a:extLst>
              <a:ext uri="{FF2B5EF4-FFF2-40B4-BE49-F238E27FC236}">
                <a16:creationId xmlns:a16="http://schemas.microsoft.com/office/drawing/2014/main" id="{A8A23614-848A-478C-AA5F-E8A2E04F62C4}"/>
              </a:ext>
            </a:extLst>
          </p:cNvPr>
          <p:cNvSpPr/>
          <p:nvPr/>
        </p:nvSpPr>
        <p:spPr>
          <a:xfrm>
            <a:off x="5129841" y="1033369"/>
            <a:ext cx="1595600" cy="23574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en-US" sz="1050" b="1" i="0" u="none" strike="noStrike" cap="none">
                <a:solidFill>
                  <a:schemeClr val="dk1"/>
                </a:solidFill>
                <a:latin typeface="Arial"/>
                <a:ea typeface="Arial"/>
                <a:cs typeface="Arial"/>
                <a:sym typeface="Arial"/>
              </a:rPr>
              <a:t>PRE-HEART FAILURE PHENOTYPES</a:t>
            </a:r>
            <a:endParaRPr sz="1400" b="0" i="0" u="none" strike="noStrike" cap="none">
              <a:solidFill>
                <a:srgbClr val="000000"/>
              </a:solidFill>
              <a:latin typeface="Arial"/>
              <a:ea typeface="Arial"/>
              <a:cs typeface="Arial"/>
              <a:sym typeface="Arial"/>
            </a:endParaRPr>
          </a:p>
        </p:txBody>
      </p:sp>
      <p:cxnSp>
        <p:nvCxnSpPr>
          <p:cNvPr id="72" name="Google Shape;1016;p47">
            <a:extLst>
              <a:ext uri="{FF2B5EF4-FFF2-40B4-BE49-F238E27FC236}">
                <a16:creationId xmlns:a16="http://schemas.microsoft.com/office/drawing/2014/main" id="{FB945490-FB13-4B30-B3D7-0F5BD5EECCDF}"/>
              </a:ext>
            </a:extLst>
          </p:cNvPr>
          <p:cNvCxnSpPr/>
          <p:nvPr/>
        </p:nvCxnSpPr>
        <p:spPr>
          <a:xfrm rot="10800000" flipH="1">
            <a:off x="1788803" y="1339726"/>
            <a:ext cx="4813300" cy="2004"/>
          </a:xfrm>
          <a:prstGeom prst="straightConnector1">
            <a:avLst/>
          </a:prstGeom>
          <a:noFill/>
          <a:ln w="9525" cap="flat" cmpd="sng">
            <a:solidFill>
              <a:schemeClr val="dk1"/>
            </a:solidFill>
            <a:prstDash val="solid"/>
            <a:round/>
            <a:headEnd type="none" w="sm" len="sm"/>
            <a:tailEnd type="none" w="sm" len="sm"/>
          </a:ln>
        </p:spPr>
      </p:cxnSp>
      <p:sp>
        <p:nvSpPr>
          <p:cNvPr id="73" name="Google Shape;1017;p47">
            <a:extLst>
              <a:ext uri="{FF2B5EF4-FFF2-40B4-BE49-F238E27FC236}">
                <a16:creationId xmlns:a16="http://schemas.microsoft.com/office/drawing/2014/main" id="{755E0F2C-358D-4B8A-862B-CDE8A2F8E39D}"/>
              </a:ext>
            </a:extLst>
          </p:cNvPr>
          <p:cNvSpPr/>
          <p:nvPr/>
        </p:nvSpPr>
        <p:spPr>
          <a:xfrm>
            <a:off x="4894786" y="3534357"/>
            <a:ext cx="1184969" cy="350660"/>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Arial"/>
              <a:buNone/>
            </a:pPr>
            <a:r>
              <a:rPr lang="en-US" sz="600" b="0" i="0" u="none" strike="noStrike" cap="none" dirty="0">
                <a:solidFill>
                  <a:schemeClr val="dk1"/>
                </a:solidFill>
                <a:latin typeface="Arial"/>
                <a:ea typeface="Arial"/>
                <a:cs typeface="Arial"/>
                <a:sym typeface="Arial"/>
              </a:rPr>
              <a:t>VALVE OBSTRUCTION &amp; REGURGITATION</a:t>
            </a:r>
            <a:endParaRPr sz="1400" b="0" i="0" u="none" strike="noStrike" cap="none" dirty="0">
              <a:solidFill>
                <a:srgbClr val="000000"/>
              </a:solidFill>
              <a:latin typeface="Arial"/>
              <a:ea typeface="Arial"/>
              <a:cs typeface="Arial"/>
              <a:sym typeface="Arial"/>
            </a:endParaRPr>
          </a:p>
        </p:txBody>
      </p:sp>
      <p:sp>
        <p:nvSpPr>
          <p:cNvPr id="74" name="Google Shape;1018;p47">
            <a:extLst>
              <a:ext uri="{FF2B5EF4-FFF2-40B4-BE49-F238E27FC236}">
                <a16:creationId xmlns:a16="http://schemas.microsoft.com/office/drawing/2014/main" id="{B8E30973-7439-45C1-80AB-03ED43F89968}"/>
              </a:ext>
            </a:extLst>
          </p:cNvPr>
          <p:cNvSpPr/>
          <p:nvPr/>
        </p:nvSpPr>
        <p:spPr>
          <a:xfrm>
            <a:off x="4990868" y="3942167"/>
            <a:ext cx="1204584" cy="515867"/>
          </a:xfrm>
          <a:prstGeom prst="ellipse">
            <a:avLst/>
          </a:prstGeom>
          <a:solidFill>
            <a:schemeClr val="lt1"/>
          </a:solidFill>
          <a:ln w="952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Arial"/>
              <a:buNone/>
            </a:pPr>
            <a:r>
              <a:rPr lang="en-US" sz="600" b="0" i="0" u="none" strike="noStrike" cap="none" dirty="0">
                <a:solidFill>
                  <a:schemeClr val="dk1"/>
                </a:solidFill>
                <a:latin typeface="Arial"/>
                <a:ea typeface="Arial"/>
                <a:cs typeface="Arial"/>
                <a:sym typeface="Arial"/>
              </a:rPr>
              <a:t>CARDIAC DYSSYNCHRONY, FAST/SLOW RATE-MEDIATED DYSFUNCTION</a:t>
            </a:r>
            <a:endParaRPr sz="1400" b="0" i="0" u="none" strike="noStrike" cap="none" dirty="0">
              <a:solidFill>
                <a:srgbClr val="000000"/>
              </a:solidFill>
              <a:latin typeface="Arial"/>
              <a:ea typeface="Arial"/>
              <a:cs typeface="Arial"/>
              <a:sym typeface="Arial"/>
            </a:endParaRPr>
          </a:p>
        </p:txBody>
      </p:sp>
      <p:sp>
        <p:nvSpPr>
          <p:cNvPr id="75" name="Google Shape;1020;p47">
            <a:extLst>
              <a:ext uri="{FF2B5EF4-FFF2-40B4-BE49-F238E27FC236}">
                <a16:creationId xmlns:a16="http://schemas.microsoft.com/office/drawing/2014/main" id="{E3122ADB-7781-41CA-89DD-E013BD907ACB}"/>
              </a:ext>
            </a:extLst>
          </p:cNvPr>
          <p:cNvSpPr txBox="1"/>
          <p:nvPr/>
        </p:nvSpPr>
        <p:spPr>
          <a:xfrm>
            <a:off x="6821095" y="4711142"/>
            <a:ext cx="185474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u="none" strike="noStrike" cap="none" dirty="0">
                <a:solidFill>
                  <a:schemeClr val="tx2"/>
                </a:solidFill>
                <a:sym typeface="Arial"/>
              </a:rPr>
              <a:t>Feinstein MJ et al. </a:t>
            </a:r>
            <a:r>
              <a:rPr lang="en-US" sz="1000" i="1" u="none" strike="noStrike" cap="none" dirty="0">
                <a:solidFill>
                  <a:schemeClr val="tx2"/>
                </a:solidFill>
                <a:sym typeface="Arial"/>
              </a:rPr>
              <a:t>Circulation</a:t>
            </a:r>
            <a:r>
              <a:rPr lang="en-US" sz="1000" u="none" strike="noStrike" cap="none" dirty="0">
                <a:solidFill>
                  <a:schemeClr val="tx2"/>
                </a:solidFill>
                <a:sym typeface="Arial"/>
              </a:rPr>
              <a:t> 2019;140(2):e98-e124.</a:t>
            </a:r>
            <a:endParaRPr sz="1800" u="none" strike="noStrike" cap="none" dirty="0">
              <a:solidFill>
                <a:schemeClr val="tx2"/>
              </a:solidFill>
              <a:sym typeface="Arial"/>
            </a:endParaRPr>
          </a:p>
        </p:txBody>
      </p:sp>
      <p:sp>
        <p:nvSpPr>
          <p:cNvPr id="38" name="Rectangle 37"/>
          <p:cNvSpPr/>
          <p:nvPr/>
        </p:nvSpPr>
        <p:spPr>
          <a:xfrm>
            <a:off x="1633147" y="4849601"/>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3" name="Content Placeholder 2">
            <a:extLst>
              <a:ext uri="{FF2B5EF4-FFF2-40B4-BE49-F238E27FC236}">
                <a16:creationId xmlns:a16="http://schemas.microsoft.com/office/drawing/2014/main" id="{E70733A7-03DB-FE30-AD6B-C39D23B7CF60}"/>
              </a:ext>
            </a:extLst>
          </p:cNvPr>
          <p:cNvSpPr txBox="1">
            <a:spLocks/>
          </p:cNvSpPr>
          <p:nvPr/>
        </p:nvSpPr>
        <p:spPr>
          <a:xfrm>
            <a:off x="569049" y="616088"/>
            <a:ext cx="7937499" cy="250005"/>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Heart Failure as “Final Common Pathway”…which means many potential causes…address underlying causes!</a:t>
            </a:r>
          </a:p>
        </p:txBody>
      </p:sp>
      <p:sp>
        <p:nvSpPr>
          <p:cNvPr id="4" name="Subtitle 4">
            <a:extLst>
              <a:ext uri="{FF2B5EF4-FFF2-40B4-BE49-F238E27FC236}">
                <a16:creationId xmlns:a16="http://schemas.microsoft.com/office/drawing/2014/main" id="{4986B80B-5A23-C05D-2A08-E7E7D1CB88B3}"/>
              </a:ext>
            </a:extLst>
          </p:cNvPr>
          <p:cNvSpPr txBox="1">
            <a:spLocks/>
          </p:cNvSpPr>
          <p:nvPr/>
        </p:nvSpPr>
        <p:spPr>
          <a:xfrm>
            <a:off x="6478693" y="1091991"/>
            <a:ext cx="2581561" cy="1854176"/>
          </a:xfrm>
          <a:prstGeom prst="rect">
            <a:avLst/>
          </a:prstGeom>
          <a:solidFill>
            <a:schemeClr val="bg2"/>
          </a:solid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mj-lt"/>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gn="ctr">
              <a:buNone/>
            </a:pPr>
            <a:r>
              <a:rPr lang="en-US" sz="1400" dirty="0">
                <a:solidFill>
                  <a:schemeClr val="tx1"/>
                </a:solidFill>
              </a:rPr>
              <a:t>TL;DR: It's complicated and area of active investigation. In the meantime, address underlying risk factors (e.g., HTN) and identify those at particularly high risk (viremia, risk factors, chronic substance use (esp. stimulants))</a:t>
            </a:r>
          </a:p>
        </p:txBody>
      </p:sp>
    </p:spTree>
    <p:extLst>
      <p:ext uri="{BB962C8B-B14F-4D97-AF65-F5344CB8AC3E}">
        <p14:creationId xmlns:p14="http://schemas.microsoft.com/office/powerpoint/2010/main" val="1653471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66256" y="1379912"/>
            <a:ext cx="8661860" cy="2958624"/>
          </a:xfrm>
        </p:spPr>
        <p:txBody>
          <a:bodyPr>
            <a:normAutofit fontScale="92500" lnSpcReduction="20000"/>
          </a:bodyPr>
          <a:lstStyle/>
          <a:p>
            <a:r>
              <a:rPr lang="en-US" sz="3600" dirty="0">
                <a:solidFill>
                  <a:schemeClr val="tx2"/>
                </a:solidFill>
              </a:rPr>
              <a:t>BREAK: Now onto the ”What/How” </a:t>
            </a:r>
          </a:p>
          <a:p>
            <a:r>
              <a:rPr lang="en-US" sz="3600" dirty="0">
                <a:solidFill>
                  <a:schemeClr val="tx2"/>
                </a:solidFill>
              </a:rPr>
              <a:t>(Last section)</a:t>
            </a:r>
          </a:p>
          <a:p>
            <a:endParaRPr lang="en-US" sz="3600" dirty="0">
              <a:solidFill>
                <a:schemeClr val="tx2"/>
              </a:solidFill>
            </a:endParaRPr>
          </a:p>
          <a:p>
            <a:r>
              <a:rPr lang="en-US" sz="3600" dirty="0">
                <a:solidFill>
                  <a:schemeClr val="tx2"/>
                </a:solidFill>
              </a:rPr>
              <a:t>What Can We Do About it? </a:t>
            </a:r>
          </a:p>
          <a:p>
            <a:endParaRPr lang="en-US" sz="3600" dirty="0">
              <a:solidFill>
                <a:schemeClr val="tx2"/>
              </a:solidFill>
            </a:endParaRPr>
          </a:p>
          <a:p>
            <a:r>
              <a:rPr lang="en-US" sz="3600" b="0" i="1" dirty="0">
                <a:solidFill>
                  <a:schemeClr val="tx2"/>
                </a:solidFill>
              </a:rPr>
              <a:t>Preventing and Treating CVDs </a:t>
            </a:r>
          </a:p>
          <a:p>
            <a:r>
              <a:rPr lang="en-US" sz="3600" b="0" i="1" dirty="0">
                <a:solidFill>
                  <a:schemeClr val="tx2"/>
                </a:solidFill>
              </a:rPr>
              <a:t>in People with HIV</a:t>
            </a:r>
          </a:p>
          <a:p>
            <a:endParaRPr lang="en-US" sz="3600" dirty="0">
              <a:solidFill>
                <a:schemeClr val="tx2"/>
              </a:solidFill>
            </a:endParaRPr>
          </a:p>
        </p:txBody>
      </p:sp>
    </p:spTree>
    <p:extLst>
      <p:ext uri="{BB962C8B-B14F-4D97-AF65-F5344CB8AC3E}">
        <p14:creationId xmlns:p14="http://schemas.microsoft.com/office/powerpoint/2010/main" val="1454469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CVD Risk Assessments</a:t>
            </a:r>
          </a:p>
        </p:txBody>
      </p:sp>
      <p:sp>
        <p:nvSpPr>
          <p:cNvPr id="4" name="Content Placeholder 2"/>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Why Assess Risk? </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596899" y="1363452"/>
            <a:ext cx="8103347" cy="3392339"/>
          </a:xfrm>
          <a:prstGeom prst="rect">
            <a:avLst/>
          </a:prstGeom>
        </p:spPr>
        <p:txBody>
          <a:bodyPr wrap="square">
            <a:spAutoFit/>
          </a:bodyPr>
          <a:lstStyle/>
          <a:p>
            <a:pPr marL="0" lvl="0" indent="0" algn="l" rtl="0">
              <a:lnSpc>
                <a:spcPct val="115000"/>
              </a:lnSpc>
              <a:spcBef>
                <a:spcPts val="0"/>
              </a:spcBef>
              <a:spcAft>
                <a:spcPts val="0"/>
              </a:spcAft>
              <a:buSzPts val="1800"/>
              <a:buFont typeface="Arial"/>
              <a:buNone/>
            </a:pPr>
            <a:r>
              <a:rPr lang="en-US" sz="1800" b="1" dirty="0">
                <a:solidFill>
                  <a:schemeClr val="tx2"/>
                </a:solidFill>
                <a:latin typeface="Arial" panose="020B0604020202020204" pitchFamily="34" charset="0"/>
                <a:ea typeface="Calibri" charset="0"/>
                <a:cs typeface="Arial" panose="020B0604020202020204" pitchFamily="34" charset="0"/>
              </a:rPr>
              <a:t>General Principle: </a:t>
            </a:r>
          </a:p>
          <a:p>
            <a:pPr marL="0" lvl="0" indent="0" algn="l" rtl="0">
              <a:lnSpc>
                <a:spcPct val="115000"/>
              </a:lnSpc>
              <a:spcBef>
                <a:spcPts val="0"/>
              </a:spcBef>
              <a:spcAft>
                <a:spcPts val="0"/>
              </a:spcAft>
              <a:buSzPts val="1800"/>
              <a:buFont typeface="Arial"/>
              <a:buNone/>
            </a:pPr>
            <a:endParaRPr lang="en-US" sz="1800" b="1" dirty="0">
              <a:solidFill>
                <a:schemeClr val="tx2"/>
              </a:solidFill>
              <a:latin typeface="Arial" panose="020B0604020202020204" pitchFamily="34" charset="0"/>
              <a:ea typeface="Calibri" charset="0"/>
              <a:cs typeface="Arial" panose="020B0604020202020204" pitchFamily="34" charset="0"/>
            </a:endParaRPr>
          </a:p>
          <a:p>
            <a:pPr marL="0" lvl="0" indent="0" algn="l" rtl="0">
              <a:lnSpc>
                <a:spcPct val="115000"/>
              </a:lnSpc>
              <a:spcBef>
                <a:spcPts val="0"/>
              </a:spcBef>
              <a:spcAft>
                <a:spcPts val="0"/>
              </a:spcAft>
              <a:buSzPts val="1800"/>
              <a:buFont typeface="Arial"/>
              <a:buNone/>
            </a:pPr>
            <a:r>
              <a:rPr lang="en-US" sz="1800" b="1" dirty="0">
                <a:solidFill>
                  <a:schemeClr val="tx2"/>
                </a:solidFill>
                <a:latin typeface="Arial" panose="020B0604020202020204" pitchFamily="34" charset="0"/>
                <a:ea typeface="Calibri" charset="0"/>
                <a:cs typeface="Arial" panose="020B0604020202020204" pitchFamily="34" charset="0"/>
              </a:rPr>
              <a:t>Higher Absolute Risk </a:t>
            </a:r>
            <a:r>
              <a:rPr lang="en-US" sz="1800" b="1"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rPr>
              <a:t> Higher Absolute Benefit from CVD-Reducing Rx</a:t>
            </a:r>
          </a:p>
          <a:p>
            <a:pPr marL="0" lvl="0" indent="0" algn="l" rtl="0">
              <a:lnSpc>
                <a:spcPct val="115000"/>
              </a:lnSpc>
              <a:spcBef>
                <a:spcPts val="0"/>
              </a:spcBef>
              <a:spcAft>
                <a:spcPts val="0"/>
              </a:spcAft>
              <a:buSzPts val="1800"/>
              <a:buFont typeface="Arial"/>
              <a:buNone/>
            </a:pPr>
            <a:r>
              <a:rPr lang="en-US" sz="1600" i="1"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rPr>
              <a:t>A (not very) theoretical example:</a:t>
            </a:r>
          </a:p>
          <a:p>
            <a:pPr marL="285750" lvl="1" indent="-285750" algn="l" rtl="0">
              <a:lnSpc>
                <a:spcPct val="115000"/>
              </a:lnSpc>
              <a:spcBef>
                <a:spcPts val="0"/>
              </a:spcBef>
              <a:spcAft>
                <a:spcPts val="0"/>
              </a:spcAft>
              <a:buSzPts val="1500"/>
              <a:buFontTx/>
              <a:buChar char="-"/>
            </a:pPr>
            <a:r>
              <a:rPr lang="en-US" sz="1600" dirty="0">
                <a:solidFill>
                  <a:schemeClr val="tx2"/>
                </a:solidFill>
                <a:latin typeface="Arial" panose="020B0604020202020204" pitchFamily="34" charset="0"/>
                <a:ea typeface="Calibri" charset="0"/>
                <a:cs typeface="Arial" panose="020B0604020202020204" pitchFamily="34" charset="0"/>
              </a:rPr>
              <a:t>55 y/o person A with 3% risk for ASCVD in next 10y </a:t>
            </a:r>
            <a:r>
              <a:rPr lang="en-US" sz="1600"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rPr>
              <a:t></a:t>
            </a:r>
            <a:r>
              <a:rPr lang="en-US" sz="1600" dirty="0">
                <a:solidFill>
                  <a:schemeClr val="tx2"/>
                </a:solidFill>
                <a:latin typeface="Arial" panose="020B0604020202020204" pitchFamily="34" charset="0"/>
                <a:ea typeface="Calibri" charset="0"/>
                <a:cs typeface="Arial" panose="020B0604020202020204" pitchFamily="34" charset="0"/>
              </a:rPr>
              <a:t>  Theoretical Med X reduces to 2%. So </a:t>
            </a:r>
            <a:r>
              <a:rPr lang="en-US" sz="1600" b="1" i="1" dirty="0">
                <a:solidFill>
                  <a:schemeClr val="tx2"/>
                </a:solidFill>
                <a:latin typeface="Arial" panose="020B0604020202020204" pitchFamily="34" charset="0"/>
                <a:ea typeface="Calibri" charset="0"/>
                <a:cs typeface="Arial" panose="020B0604020202020204" pitchFamily="34" charset="0"/>
              </a:rPr>
              <a:t>adding Med X gives 1/100 chance of preventing ASCVD over next 10y</a:t>
            </a:r>
          </a:p>
          <a:p>
            <a:pPr marL="285750" lvl="1" indent="-285750" algn="l" rtl="0">
              <a:lnSpc>
                <a:spcPct val="115000"/>
              </a:lnSpc>
              <a:spcBef>
                <a:spcPts val="0"/>
              </a:spcBef>
              <a:spcAft>
                <a:spcPts val="0"/>
              </a:spcAft>
              <a:buSzPts val="1500"/>
              <a:buFontTx/>
              <a:buChar char="-"/>
            </a:pPr>
            <a:r>
              <a:rPr lang="en-US" sz="1600" dirty="0">
                <a:solidFill>
                  <a:schemeClr val="tx2"/>
                </a:solidFill>
                <a:latin typeface="Arial" panose="020B0604020202020204" pitchFamily="34" charset="0"/>
                <a:ea typeface="Calibri" charset="0"/>
                <a:cs typeface="Arial" panose="020B0604020202020204" pitchFamily="34" charset="0"/>
              </a:rPr>
              <a:t>55 y/o person B with 30% risk for ASCVD in next 10y </a:t>
            </a:r>
            <a:r>
              <a:rPr lang="en-US" sz="1600"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rPr>
              <a:t> Theoretical Med X</a:t>
            </a:r>
            <a:r>
              <a:rPr lang="en-US" sz="1600" dirty="0">
                <a:solidFill>
                  <a:schemeClr val="tx2"/>
                </a:solidFill>
                <a:latin typeface="Arial" panose="020B0604020202020204" pitchFamily="34" charset="0"/>
                <a:ea typeface="Calibri" charset="0"/>
                <a:cs typeface="Arial" panose="020B0604020202020204" pitchFamily="34" charset="0"/>
              </a:rPr>
              <a:t> reduces to 20%. So </a:t>
            </a:r>
            <a:r>
              <a:rPr lang="en-US" sz="1600" b="1" i="1" dirty="0">
                <a:solidFill>
                  <a:schemeClr val="tx2"/>
                </a:solidFill>
                <a:latin typeface="Arial" panose="020B0604020202020204" pitchFamily="34" charset="0"/>
                <a:ea typeface="Calibri" charset="0"/>
                <a:cs typeface="Arial" panose="020B0604020202020204" pitchFamily="34" charset="0"/>
              </a:rPr>
              <a:t>adding Med X gives 1/10 chance of preventing ASCVD over next 10y</a:t>
            </a:r>
          </a:p>
          <a:p>
            <a:pPr marL="0" lvl="0" indent="0" algn="l" rtl="0">
              <a:lnSpc>
                <a:spcPct val="115000"/>
              </a:lnSpc>
              <a:spcBef>
                <a:spcPts val="0"/>
              </a:spcBef>
              <a:spcAft>
                <a:spcPts val="0"/>
              </a:spcAft>
              <a:buSzPts val="1800"/>
              <a:buFont typeface="Arial"/>
              <a:buNone/>
            </a:pPr>
            <a:endParaRPr lang="en-US" sz="1800"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endParaRPr>
          </a:p>
          <a:p>
            <a:pPr>
              <a:lnSpc>
                <a:spcPct val="115000"/>
              </a:lnSpc>
              <a:buSzPts val="1800"/>
            </a:pPr>
            <a:r>
              <a:rPr lang="en-US" sz="1800" i="1" dirty="0">
                <a:solidFill>
                  <a:schemeClr val="tx2"/>
                </a:solidFill>
                <a:latin typeface="Arial" panose="020B0604020202020204" pitchFamily="34" charset="0"/>
                <a:ea typeface="Calibri" charset="0"/>
                <a:cs typeface="Arial" panose="020B0604020202020204" pitchFamily="34" charset="0"/>
              </a:rPr>
              <a:t>How does this absolute risk reduction balance against side effects risk? If 5% getting significant adverse/side effects, Med X justifiable in person B &gt;&gt;&gt; A</a:t>
            </a:r>
          </a:p>
        </p:txBody>
      </p:sp>
    </p:spTree>
    <p:extLst>
      <p:ext uri="{BB962C8B-B14F-4D97-AF65-F5344CB8AC3E}">
        <p14:creationId xmlns:p14="http://schemas.microsoft.com/office/powerpoint/2010/main" val="1863520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CVD Risk Assessments</a:t>
            </a:r>
          </a:p>
        </p:txBody>
      </p:sp>
      <p:sp>
        <p:nvSpPr>
          <p:cNvPr id="4" name="Content Placeholder 2"/>
          <p:cNvSpPr txBox="1">
            <a:spLocks/>
          </p:cNvSpPr>
          <p:nvPr/>
        </p:nvSpPr>
        <p:spPr>
          <a:xfrm>
            <a:off x="565369" y="616686"/>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Why Assess Risk? </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1026" name="Picture 2">
            <a:extLst>
              <a:ext uri="{FF2B5EF4-FFF2-40B4-BE49-F238E27FC236}">
                <a16:creationId xmlns:a16="http://schemas.microsoft.com/office/drawing/2014/main" id="{80858A58-F557-D5C2-B8F4-F4A62B48C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316" y="1339848"/>
            <a:ext cx="2709442" cy="354977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20;p47">
            <a:extLst>
              <a:ext uri="{FF2B5EF4-FFF2-40B4-BE49-F238E27FC236}">
                <a16:creationId xmlns:a16="http://schemas.microsoft.com/office/drawing/2014/main" id="{531743AA-86E2-6E7A-51CF-BD971BD472CB}"/>
              </a:ext>
            </a:extLst>
          </p:cNvPr>
          <p:cNvSpPr txBox="1"/>
          <p:nvPr/>
        </p:nvSpPr>
        <p:spPr>
          <a:xfrm>
            <a:off x="7056418" y="4478292"/>
            <a:ext cx="1926218"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u="none" strike="noStrike" cap="none" dirty="0">
                <a:solidFill>
                  <a:schemeClr val="tx2"/>
                </a:solidFill>
                <a:sym typeface="Arial"/>
              </a:rPr>
              <a:t>Cholesterol Treatment Trialists Collaboration. </a:t>
            </a:r>
            <a:r>
              <a:rPr lang="en-US" sz="1000" i="1" u="none" strike="noStrike" cap="none" dirty="0">
                <a:solidFill>
                  <a:schemeClr val="tx2"/>
                </a:solidFill>
                <a:sym typeface="Arial"/>
              </a:rPr>
              <a:t>Lancet</a:t>
            </a:r>
            <a:r>
              <a:rPr lang="en-US" sz="1000" u="none" strike="noStrike" cap="none" dirty="0">
                <a:solidFill>
                  <a:schemeClr val="tx2"/>
                </a:solidFill>
                <a:sym typeface="Arial"/>
              </a:rPr>
              <a:t> 2012;380(9841):581-90</a:t>
            </a:r>
            <a:endParaRPr sz="1800" u="none" strike="noStrike" cap="none" dirty="0">
              <a:solidFill>
                <a:schemeClr val="tx2"/>
              </a:solidFill>
              <a:sym typeface="Arial"/>
            </a:endParaRPr>
          </a:p>
        </p:txBody>
      </p:sp>
      <p:sp>
        <p:nvSpPr>
          <p:cNvPr id="5" name="Rectangle 4">
            <a:extLst>
              <a:ext uri="{FF2B5EF4-FFF2-40B4-BE49-F238E27FC236}">
                <a16:creationId xmlns:a16="http://schemas.microsoft.com/office/drawing/2014/main" id="{ABB81DF3-4A12-2B94-FEA9-6E426D17B790}"/>
              </a:ext>
            </a:extLst>
          </p:cNvPr>
          <p:cNvSpPr/>
          <p:nvPr/>
        </p:nvSpPr>
        <p:spPr>
          <a:xfrm>
            <a:off x="702378" y="1094194"/>
            <a:ext cx="2787133" cy="2185855"/>
          </a:xfrm>
          <a:prstGeom prst="rect">
            <a:avLst/>
          </a:prstGeom>
        </p:spPr>
        <p:txBody>
          <a:bodyPr wrap="square">
            <a:spAutoFit/>
          </a:bodyPr>
          <a:lstStyle/>
          <a:p>
            <a:pPr marL="0" lvl="0" indent="0" algn="l" rtl="0">
              <a:lnSpc>
                <a:spcPct val="115000"/>
              </a:lnSpc>
              <a:spcBef>
                <a:spcPts val="0"/>
              </a:spcBef>
              <a:spcAft>
                <a:spcPts val="0"/>
              </a:spcAft>
              <a:buSzPts val="1800"/>
              <a:buFont typeface="Arial"/>
              <a:buNone/>
            </a:pPr>
            <a:r>
              <a:rPr lang="en-US" sz="2000" dirty="0">
                <a:solidFill>
                  <a:schemeClr val="tx2"/>
                </a:solidFill>
                <a:latin typeface="Arial" panose="020B0604020202020204" pitchFamily="34" charset="0"/>
                <a:ea typeface="Calibri" charset="0"/>
                <a:cs typeface="Arial" panose="020B0604020202020204" pitchFamily="34" charset="0"/>
              </a:rPr>
              <a:t>Statin therapy reduces ASCVD risk (</a:t>
            </a:r>
            <a:r>
              <a:rPr lang="en-US" sz="2000" i="1" dirty="0">
                <a:solidFill>
                  <a:schemeClr val="tx2"/>
                </a:solidFill>
                <a:latin typeface="Arial" panose="020B0604020202020204" pitchFamily="34" charset="0"/>
                <a:ea typeface="Calibri" charset="0"/>
                <a:cs typeface="Arial" panose="020B0604020202020204" pitchFamily="34" charset="0"/>
              </a:rPr>
              <a:t>relative</a:t>
            </a:r>
            <a:r>
              <a:rPr lang="en-US" sz="2000" dirty="0">
                <a:solidFill>
                  <a:schemeClr val="tx2"/>
                </a:solidFill>
                <a:latin typeface="Arial" panose="020B0604020202020204" pitchFamily="34" charset="0"/>
                <a:ea typeface="Calibri" charset="0"/>
                <a:cs typeface="Arial" panose="020B0604020202020204" pitchFamily="34" charset="0"/>
              </a:rPr>
              <a:t> risk reduction) by ~20-25% across most groups studied per 1 mmol/L LDL reduction</a:t>
            </a:r>
          </a:p>
        </p:txBody>
      </p:sp>
    </p:spTree>
    <p:extLst>
      <p:ext uri="{BB962C8B-B14F-4D97-AF65-F5344CB8AC3E}">
        <p14:creationId xmlns:p14="http://schemas.microsoft.com/office/powerpoint/2010/main" val="118175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CVD Risk Assessments</a:t>
            </a:r>
          </a:p>
        </p:txBody>
      </p:sp>
      <p:sp>
        <p:nvSpPr>
          <p:cNvPr id="4" name="Content Placeholder 2"/>
          <p:cNvSpPr txBox="1">
            <a:spLocks/>
          </p:cNvSpPr>
          <p:nvPr/>
        </p:nvSpPr>
        <p:spPr>
          <a:xfrm>
            <a:off x="565369" y="616686"/>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Why Assess Risk? </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11" name="Rectangle 10"/>
          <p:cNvSpPr/>
          <p:nvPr/>
        </p:nvSpPr>
        <p:spPr>
          <a:xfrm>
            <a:off x="702378" y="1094194"/>
            <a:ext cx="2787133" cy="3247684"/>
          </a:xfrm>
          <a:prstGeom prst="rect">
            <a:avLst/>
          </a:prstGeom>
        </p:spPr>
        <p:txBody>
          <a:bodyPr wrap="square">
            <a:spAutoFit/>
          </a:bodyPr>
          <a:lstStyle/>
          <a:p>
            <a:pPr marL="0" lvl="0" indent="0" algn="l" rtl="0">
              <a:lnSpc>
                <a:spcPct val="115000"/>
              </a:lnSpc>
              <a:spcBef>
                <a:spcPts val="0"/>
              </a:spcBef>
              <a:spcAft>
                <a:spcPts val="0"/>
              </a:spcAft>
              <a:buSzPts val="1800"/>
              <a:buFont typeface="Arial"/>
              <a:buNone/>
            </a:pPr>
            <a:r>
              <a:rPr lang="en-US" sz="2000" dirty="0">
                <a:solidFill>
                  <a:schemeClr val="tx2"/>
                </a:solidFill>
                <a:latin typeface="Arial" panose="020B0604020202020204" pitchFamily="34" charset="0"/>
                <a:ea typeface="Calibri" charset="0"/>
                <a:cs typeface="Arial" panose="020B0604020202020204" pitchFamily="34" charset="0"/>
              </a:rPr>
              <a:t>Statin therapy reduces ASCVD risk (</a:t>
            </a:r>
            <a:r>
              <a:rPr lang="en-US" sz="2000" i="1" dirty="0">
                <a:solidFill>
                  <a:schemeClr val="tx2"/>
                </a:solidFill>
                <a:latin typeface="Arial" panose="020B0604020202020204" pitchFamily="34" charset="0"/>
                <a:ea typeface="Calibri" charset="0"/>
                <a:cs typeface="Arial" panose="020B0604020202020204" pitchFamily="34" charset="0"/>
              </a:rPr>
              <a:t>relative</a:t>
            </a:r>
            <a:r>
              <a:rPr lang="en-US" sz="2000" dirty="0">
                <a:solidFill>
                  <a:schemeClr val="tx2"/>
                </a:solidFill>
                <a:latin typeface="Arial" panose="020B0604020202020204" pitchFamily="34" charset="0"/>
                <a:ea typeface="Calibri" charset="0"/>
                <a:cs typeface="Arial" panose="020B0604020202020204" pitchFamily="34" charset="0"/>
              </a:rPr>
              <a:t> risk reduction) by ~20-25% across most groups studied per 1 mmol/L LDL reduction</a:t>
            </a:r>
          </a:p>
          <a:p>
            <a:pPr marL="0" lvl="0" indent="0" algn="l" rtl="0">
              <a:lnSpc>
                <a:spcPct val="115000"/>
              </a:lnSpc>
              <a:spcBef>
                <a:spcPts val="0"/>
              </a:spcBef>
              <a:spcAft>
                <a:spcPts val="0"/>
              </a:spcAft>
              <a:buSzPts val="1800"/>
              <a:buFont typeface="Arial"/>
              <a:buNone/>
            </a:pPr>
            <a:r>
              <a:rPr lang="en-US" sz="2000" i="1"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rPr>
              <a:t>…and now we have data in HIV (maybe stronger effect..35%)</a:t>
            </a:r>
            <a:endParaRPr lang="en-US" sz="2000" i="1" dirty="0">
              <a:solidFill>
                <a:schemeClr val="tx2"/>
              </a:solidFill>
              <a:latin typeface="Arial" panose="020B0604020202020204" pitchFamily="34" charset="0"/>
              <a:ea typeface="Calibri" charset="0"/>
              <a:cs typeface="Arial" panose="020B0604020202020204" pitchFamily="34" charset="0"/>
            </a:endParaRPr>
          </a:p>
        </p:txBody>
      </p:sp>
      <p:pic>
        <p:nvPicPr>
          <p:cNvPr id="5" name="Picture 4" descr="A close up of a document&#10;&#10;Description automatically generated">
            <a:extLst>
              <a:ext uri="{FF2B5EF4-FFF2-40B4-BE49-F238E27FC236}">
                <a16:creationId xmlns:a16="http://schemas.microsoft.com/office/drawing/2014/main" id="{A83CA849-DA7D-B065-0629-F4349BEF0D11}"/>
              </a:ext>
            </a:extLst>
          </p:cNvPr>
          <p:cNvPicPr>
            <a:picLocks noChangeAspect="1"/>
          </p:cNvPicPr>
          <p:nvPr/>
        </p:nvPicPr>
        <p:blipFill>
          <a:blip r:embed="rId3"/>
          <a:stretch>
            <a:fillRect/>
          </a:stretch>
        </p:blipFill>
        <p:spPr>
          <a:xfrm>
            <a:off x="3645435" y="616686"/>
            <a:ext cx="4018112" cy="3058950"/>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0423B553-3D61-5B8E-498B-CE509B964755}"/>
              </a:ext>
            </a:extLst>
          </p:cNvPr>
          <p:cNvPicPr>
            <a:picLocks noChangeAspect="1"/>
          </p:cNvPicPr>
          <p:nvPr/>
        </p:nvPicPr>
        <p:blipFill rotWithShape="1">
          <a:blip r:embed="rId4"/>
          <a:srcRect l="904"/>
          <a:stretch/>
        </p:blipFill>
        <p:spPr>
          <a:xfrm>
            <a:off x="5974156" y="2785276"/>
            <a:ext cx="2787133" cy="2091882"/>
          </a:xfrm>
          <a:prstGeom prst="rect">
            <a:avLst/>
          </a:prstGeom>
        </p:spPr>
      </p:pic>
    </p:spTree>
    <p:extLst>
      <p:ext uri="{BB962C8B-B14F-4D97-AF65-F5344CB8AC3E}">
        <p14:creationId xmlns:p14="http://schemas.microsoft.com/office/powerpoint/2010/main" val="172896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Outline</a:t>
            </a:r>
          </a:p>
        </p:txBody>
      </p:sp>
      <p:sp>
        <p:nvSpPr>
          <p:cNvPr id="4" name="Text Placeholder 3"/>
          <p:cNvSpPr>
            <a:spLocks noGrp="1"/>
          </p:cNvSpPr>
          <p:nvPr>
            <p:ph type="body" idx="1"/>
          </p:nvPr>
        </p:nvSpPr>
        <p:spPr>
          <a:xfrm>
            <a:off x="395926" y="820132"/>
            <a:ext cx="8523221" cy="3827282"/>
          </a:xfrm>
        </p:spPr>
        <p:txBody>
          <a:bodyPr/>
          <a:lstStyle/>
          <a:p>
            <a:pPr marL="457200" indent="-457200">
              <a:spcAft>
                <a:spcPts val="600"/>
              </a:spcAft>
            </a:pPr>
            <a:r>
              <a:rPr lang="en-US" sz="2400" b="1" dirty="0"/>
              <a:t>What: </a:t>
            </a:r>
            <a:r>
              <a:rPr lang="en-US" sz="2400" dirty="0"/>
              <a:t>Scope &amp; Clinical Manifestations of CVD in HIV</a:t>
            </a:r>
          </a:p>
          <a:p>
            <a:pPr marL="685800" lvl="1" indent="-457200">
              <a:spcAft>
                <a:spcPts val="600"/>
              </a:spcAft>
            </a:pPr>
            <a:r>
              <a:rPr lang="en-US" sz="2000" dirty="0"/>
              <a:t>Discussion of </a:t>
            </a:r>
            <a:r>
              <a:rPr lang="en-US" sz="2000" b="1" i="1" dirty="0"/>
              <a:t>clinical</a:t>
            </a:r>
            <a:r>
              <a:rPr lang="en-US" sz="2000" dirty="0"/>
              <a:t> presentations / manifestations</a:t>
            </a:r>
          </a:p>
          <a:p>
            <a:pPr marL="457200" indent="-457200">
              <a:spcAft>
                <a:spcPts val="600"/>
              </a:spcAft>
            </a:pPr>
            <a:endParaRPr lang="en-US" sz="1200" b="1" dirty="0"/>
          </a:p>
          <a:p>
            <a:pPr marL="457200" indent="-457200">
              <a:spcAft>
                <a:spcPts val="600"/>
              </a:spcAft>
            </a:pPr>
            <a:r>
              <a:rPr lang="en-US" sz="2400" b="1" dirty="0"/>
              <a:t>Why: </a:t>
            </a:r>
            <a:r>
              <a:rPr lang="en-US" sz="2400" dirty="0"/>
              <a:t>CVD Mechanisms and Risk Factors in HIV</a:t>
            </a:r>
          </a:p>
          <a:p>
            <a:pPr marL="685800" lvl="1" indent="-457200">
              <a:spcAft>
                <a:spcPts val="600"/>
              </a:spcAft>
            </a:pPr>
            <a:r>
              <a:rPr lang="en-US" sz="2000" dirty="0">
                <a:latin typeface="+mn-lt"/>
              </a:rPr>
              <a:t>Framework of HIV, inflammation, and CVDs</a:t>
            </a:r>
            <a:endParaRPr lang="en-US" sz="2000" dirty="0">
              <a:latin typeface="+mn-lt"/>
              <a:sym typeface="Wingdings" panose="05000000000000000000" pitchFamily="2" charset="2"/>
            </a:endParaRPr>
          </a:p>
          <a:p>
            <a:pPr marL="685800" lvl="1" indent="-457200">
              <a:spcAft>
                <a:spcPts val="600"/>
              </a:spcAft>
            </a:pPr>
            <a:r>
              <a:rPr lang="en-US" sz="2000" dirty="0">
                <a:latin typeface="+mn-lt"/>
              </a:rPr>
              <a:t>Contribution of traditional CVD risk factors (e.g., smoking) &amp; ARVs</a:t>
            </a:r>
          </a:p>
          <a:p>
            <a:pPr marL="457200" indent="-457200">
              <a:spcAft>
                <a:spcPts val="600"/>
              </a:spcAft>
            </a:pPr>
            <a:endParaRPr lang="en-US" sz="1200" b="1" dirty="0"/>
          </a:p>
          <a:p>
            <a:pPr marL="457200" indent="-457200">
              <a:spcAft>
                <a:spcPts val="600"/>
              </a:spcAft>
            </a:pPr>
            <a:r>
              <a:rPr lang="en-US" sz="2400" b="1" dirty="0"/>
              <a:t>How, When </a:t>
            </a:r>
            <a:r>
              <a:rPr lang="en-US" sz="2400" dirty="0"/>
              <a:t>and in </a:t>
            </a:r>
            <a:r>
              <a:rPr lang="en-US" sz="2400" b="1" dirty="0"/>
              <a:t>Whom</a:t>
            </a:r>
            <a:r>
              <a:rPr lang="en-US" sz="2400" dirty="0"/>
              <a:t>: CVD Prevention &amp; Treatment	</a:t>
            </a:r>
          </a:p>
          <a:p>
            <a:pPr marL="685800" lvl="1" indent="-457200">
              <a:spcAft>
                <a:spcPts val="600"/>
              </a:spcAft>
            </a:pPr>
            <a:r>
              <a:rPr lang="en-US" sz="2000" dirty="0">
                <a:latin typeface="+mn-lt"/>
              </a:rPr>
              <a:t>Risk assessment</a:t>
            </a:r>
            <a:endParaRPr lang="en-US" sz="2000" i="1" dirty="0"/>
          </a:p>
          <a:p>
            <a:pPr marL="685800" lvl="1" indent="-457200">
              <a:spcAft>
                <a:spcPts val="600"/>
              </a:spcAft>
            </a:pPr>
            <a:r>
              <a:rPr lang="en-US" sz="2000" dirty="0">
                <a:latin typeface="+mn-lt"/>
              </a:rPr>
              <a:t>Therapies: old, new, and future</a:t>
            </a:r>
          </a:p>
        </p:txBody>
      </p:sp>
      <p:sp>
        <p:nvSpPr>
          <p:cNvPr id="5" name="Content Placeholder 2"/>
          <p:cNvSpPr txBox="1">
            <a:spLocks/>
          </p:cNvSpPr>
          <p:nvPr/>
        </p:nvSpPr>
        <p:spPr>
          <a:xfrm>
            <a:off x="1369315" y="1200152"/>
            <a:ext cx="6288785" cy="800099"/>
          </a:xfrm>
          <a:prstGeom prst="rect">
            <a:avLst/>
          </a:prstGeom>
        </p:spPr>
        <p:txBody>
          <a:bodyPr vert="horz" lIns="68580" tIns="34290" rIns="68580" bIns="34290" rtlCol="0">
            <a:normAutofit/>
          </a:bodyPr>
          <a:lstStyle/>
          <a:p>
            <a:pPr>
              <a:spcBef>
                <a:spcPct val="20000"/>
              </a:spcBef>
              <a:buClr>
                <a:srgbClr val="0099CC"/>
              </a:buClr>
              <a:defRPr/>
            </a:pPr>
            <a:endParaRPr lang="en-US" sz="2250" dirty="0">
              <a:latin typeface="Arial" pitchFamily="34" charset="0"/>
              <a:cs typeface="Arial" pitchFamily="34" charset="0"/>
            </a:endParaRPr>
          </a:p>
        </p:txBody>
      </p:sp>
    </p:spTree>
    <p:extLst>
      <p:ext uri="{BB962C8B-B14F-4D97-AF65-F5344CB8AC3E}">
        <p14:creationId xmlns:p14="http://schemas.microsoft.com/office/powerpoint/2010/main" val="143615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CVD Risk Assessments</a:t>
            </a:r>
          </a:p>
        </p:txBody>
      </p:sp>
      <p:sp>
        <p:nvSpPr>
          <p:cNvPr id="4" name="Content Placeholder 2"/>
          <p:cNvSpPr txBox="1">
            <a:spLocks/>
          </p:cNvSpPr>
          <p:nvPr/>
        </p:nvSpPr>
        <p:spPr>
          <a:xfrm>
            <a:off x="565369" y="616686"/>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Why Assess Risk? </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5" name="Picture 4" descr="A close up of a document&#10;&#10;Description automatically generated">
            <a:extLst>
              <a:ext uri="{FF2B5EF4-FFF2-40B4-BE49-F238E27FC236}">
                <a16:creationId xmlns:a16="http://schemas.microsoft.com/office/drawing/2014/main" id="{A83CA849-DA7D-B065-0629-F4349BEF0D11}"/>
              </a:ext>
            </a:extLst>
          </p:cNvPr>
          <p:cNvPicPr>
            <a:picLocks noChangeAspect="1"/>
          </p:cNvPicPr>
          <p:nvPr/>
        </p:nvPicPr>
        <p:blipFill>
          <a:blip r:embed="rId3"/>
          <a:stretch>
            <a:fillRect/>
          </a:stretch>
        </p:blipFill>
        <p:spPr>
          <a:xfrm>
            <a:off x="3645435" y="616686"/>
            <a:ext cx="4018112" cy="3058950"/>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0423B553-3D61-5B8E-498B-CE509B964755}"/>
              </a:ext>
            </a:extLst>
          </p:cNvPr>
          <p:cNvPicPr>
            <a:picLocks noChangeAspect="1"/>
          </p:cNvPicPr>
          <p:nvPr/>
        </p:nvPicPr>
        <p:blipFill rotWithShape="1">
          <a:blip r:embed="rId4"/>
          <a:srcRect l="904"/>
          <a:stretch/>
        </p:blipFill>
        <p:spPr>
          <a:xfrm>
            <a:off x="5974156" y="2785276"/>
            <a:ext cx="2787133" cy="2091882"/>
          </a:xfrm>
          <a:prstGeom prst="rect">
            <a:avLst/>
          </a:prstGeom>
        </p:spPr>
      </p:pic>
      <p:sp>
        <p:nvSpPr>
          <p:cNvPr id="3" name="TextBox 2">
            <a:extLst>
              <a:ext uri="{FF2B5EF4-FFF2-40B4-BE49-F238E27FC236}">
                <a16:creationId xmlns:a16="http://schemas.microsoft.com/office/drawing/2014/main" id="{B6FDBDE5-9EE6-F9C2-06EF-0B4BCA9BAE9A}"/>
              </a:ext>
            </a:extLst>
          </p:cNvPr>
          <p:cNvSpPr txBox="1"/>
          <p:nvPr/>
        </p:nvSpPr>
        <p:spPr>
          <a:xfrm>
            <a:off x="3786339" y="1152744"/>
            <a:ext cx="4974950" cy="3724096"/>
          </a:xfrm>
          <a:prstGeom prst="rect">
            <a:avLst/>
          </a:prstGeom>
          <a:solidFill>
            <a:srgbClr val="51468B"/>
          </a:solidFill>
          <a:ln>
            <a:noFill/>
          </a:ln>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REPRIEVE: KEY POINTS</a:t>
            </a:r>
          </a:p>
          <a:p>
            <a:pPr algn="ctr"/>
            <a:endParaRPr lang="en-US" sz="2000" b="1"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N=7769 PWH globally</a:t>
            </a:r>
          </a:p>
          <a:p>
            <a:pPr marL="285750" indent="-285750">
              <a:buFontTx/>
              <a:buChar char="-"/>
            </a:pPr>
            <a:r>
              <a:rPr lang="en-US" sz="1600" dirty="0">
                <a:solidFill>
                  <a:schemeClr val="bg1"/>
                </a:solidFill>
                <a:latin typeface="Arial" panose="020B0604020202020204" pitchFamily="34" charset="0"/>
                <a:cs typeface="Arial" panose="020B0604020202020204" pitchFamily="34" charset="0"/>
              </a:rPr>
              <a:t>3888 </a:t>
            </a:r>
            <a:r>
              <a:rPr lang="en-US" sz="1600" dirty="0" err="1">
                <a:solidFill>
                  <a:schemeClr val="bg1"/>
                </a:solidFill>
                <a:latin typeface="Arial" panose="020B0604020202020204" pitchFamily="34" charset="0"/>
                <a:cs typeface="Arial" panose="020B0604020202020204" pitchFamily="34" charset="0"/>
              </a:rPr>
              <a:t>pitavastatin</a:t>
            </a:r>
            <a:r>
              <a:rPr lang="en-US" sz="1600" dirty="0">
                <a:solidFill>
                  <a:schemeClr val="bg1"/>
                </a:solidFill>
                <a:latin typeface="Arial" panose="020B0604020202020204" pitchFamily="34" charset="0"/>
                <a:cs typeface="Arial" panose="020B0604020202020204" pitchFamily="34" charset="0"/>
              </a:rPr>
              <a:t> 4 mg vs. 3881 placebo</a:t>
            </a:r>
          </a:p>
          <a:p>
            <a:pPr marL="285750" indent="-285750">
              <a:buFontTx/>
              <a:buChar char="-"/>
            </a:pPr>
            <a:r>
              <a:rPr lang="en-US" sz="1600" dirty="0">
                <a:solidFill>
                  <a:schemeClr val="bg1"/>
                </a:solidFill>
                <a:latin typeface="Arial" panose="020B0604020202020204" pitchFamily="34" charset="0"/>
                <a:cs typeface="Arial" panose="020B0604020202020204" pitchFamily="34" charset="0"/>
              </a:rPr>
              <a:t>Low-moderate predicted ASCVD risk (4.5% 10y risk, IQR 2.1-7.0%) </a:t>
            </a:r>
          </a:p>
          <a:p>
            <a:pPr marL="285750" indent="-285750">
              <a:buFontTx/>
              <a:buChar char="-"/>
            </a:pPr>
            <a:r>
              <a:rPr lang="en-US" sz="1600" dirty="0">
                <a:solidFill>
                  <a:schemeClr val="bg1"/>
                </a:solidFill>
                <a:latin typeface="Arial" panose="020B0604020202020204" pitchFamily="34" charset="0"/>
                <a:cs typeface="Arial" panose="020B0604020202020204" pitchFamily="34" charset="0"/>
              </a:rPr>
              <a:t>LDL-c lowering average 0.86 mmol/L in </a:t>
            </a:r>
            <a:r>
              <a:rPr lang="en-US" sz="1600" dirty="0" err="1">
                <a:solidFill>
                  <a:schemeClr val="bg1"/>
                </a:solidFill>
                <a:latin typeface="Arial" panose="020B0604020202020204" pitchFamily="34" charset="0"/>
                <a:cs typeface="Arial" panose="020B0604020202020204" pitchFamily="34" charset="0"/>
              </a:rPr>
              <a:t>pitavastatin</a:t>
            </a:r>
            <a:r>
              <a:rPr lang="en-US" sz="1600" dirty="0">
                <a:solidFill>
                  <a:schemeClr val="bg1"/>
                </a:solidFill>
                <a:latin typeface="Arial" panose="020B0604020202020204" pitchFamily="34" charset="0"/>
                <a:cs typeface="Arial" panose="020B0604020202020204" pitchFamily="34" charset="0"/>
              </a:rPr>
              <a:t> group</a:t>
            </a:r>
          </a:p>
          <a:p>
            <a:pPr marL="285750" indent="-285750">
              <a:buFontTx/>
              <a:buChar char="-"/>
            </a:pPr>
            <a:r>
              <a:rPr lang="en-US" sz="1600" dirty="0">
                <a:solidFill>
                  <a:schemeClr val="bg1"/>
                </a:solidFill>
                <a:latin typeface="Arial" panose="020B0604020202020204" pitchFamily="34" charset="0"/>
                <a:cs typeface="Arial" panose="020B0604020202020204" pitchFamily="34" charset="0"/>
              </a:rPr>
              <a:t>Median f/u 5.1 years</a:t>
            </a:r>
          </a:p>
          <a:p>
            <a:pPr marL="285750" indent="-285750">
              <a:buFontTx/>
              <a:buChar char="-"/>
            </a:pPr>
            <a:r>
              <a:rPr lang="en-US" sz="1600" dirty="0">
                <a:solidFill>
                  <a:schemeClr val="bg1"/>
                </a:solidFill>
                <a:latin typeface="Arial" panose="020B0604020202020204" pitchFamily="34" charset="0"/>
                <a:cs typeface="Arial" panose="020B0604020202020204" pitchFamily="34" charset="0"/>
              </a:rPr>
              <a:t>MACE: 4.81/1000 person-years (</a:t>
            </a:r>
            <a:r>
              <a:rPr lang="en-US" sz="1600" dirty="0" err="1">
                <a:solidFill>
                  <a:schemeClr val="bg1"/>
                </a:solidFill>
                <a:latin typeface="Arial" panose="020B0604020202020204" pitchFamily="34" charset="0"/>
                <a:cs typeface="Arial" panose="020B0604020202020204" pitchFamily="34" charset="0"/>
              </a:rPr>
              <a:t>pitavastatin</a:t>
            </a:r>
            <a:r>
              <a:rPr lang="en-US" sz="1600" dirty="0">
                <a:solidFill>
                  <a:schemeClr val="bg1"/>
                </a:solidFill>
                <a:latin typeface="Arial" panose="020B0604020202020204" pitchFamily="34" charset="0"/>
                <a:cs typeface="Arial" panose="020B0604020202020204" pitchFamily="34" charset="0"/>
              </a:rPr>
              <a:t>) vs. 7.32/1000 person-years (placebo), HR 0.65</a:t>
            </a:r>
          </a:p>
          <a:p>
            <a:pPr marL="742950" lvl="1" indent="-285750">
              <a:buFontTx/>
              <a:buChar char="-"/>
            </a:pPr>
            <a:r>
              <a:rPr lang="en-US" sz="1600" dirty="0">
                <a:solidFill>
                  <a:schemeClr val="bg1"/>
                </a:solidFill>
                <a:latin typeface="Arial" panose="020B0604020202020204" pitchFamily="34" charset="0"/>
                <a:cs typeface="Arial" panose="020B0604020202020204" pitchFamily="34" charset="0"/>
              </a:rPr>
              <a:t>Compared to general population, suspect ~20% RRR with this LDL lowering…but observed 35%!</a:t>
            </a:r>
          </a:p>
        </p:txBody>
      </p:sp>
      <p:sp>
        <p:nvSpPr>
          <p:cNvPr id="6" name="Rectangle 5">
            <a:extLst>
              <a:ext uri="{FF2B5EF4-FFF2-40B4-BE49-F238E27FC236}">
                <a16:creationId xmlns:a16="http://schemas.microsoft.com/office/drawing/2014/main" id="{3277C764-75E5-962C-C59E-B08BDE4F6B73}"/>
              </a:ext>
            </a:extLst>
          </p:cNvPr>
          <p:cNvSpPr/>
          <p:nvPr/>
        </p:nvSpPr>
        <p:spPr>
          <a:xfrm>
            <a:off x="702378" y="1094194"/>
            <a:ext cx="2787133" cy="3247684"/>
          </a:xfrm>
          <a:prstGeom prst="rect">
            <a:avLst/>
          </a:prstGeom>
        </p:spPr>
        <p:txBody>
          <a:bodyPr wrap="square">
            <a:spAutoFit/>
          </a:bodyPr>
          <a:lstStyle/>
          <a:p>
            <a:pPr marL="0" lvl="0" indent="0" algn="l" rtl="0">
              <a:lnSpc>
                <a:spcPct val="115000"/>
              </a:lnSpc>
              <a:spcBef>
                <a:spcPts val="0"/>
              </a:spcBef>
              <a:spcAft>
                <a:spcPts val="0"/>
              </a:spcAft>
              <a:buSzPts val="1800"/>
              <a:buFont typeface="Arial"/>
              <a:buNone/>
            </a:pPr>
            <a:r>
              <a:rPr lang="en-US" sz="2000" dirty="0">
                <a:solidFill>
                  <a:schemeClr val="tx2"/>
                </a:solidFill>
                <a:latin typeface="Arial" panose="020B0604020202020204" pitchFamily="34" charset="0"/>
                <a:ea typeface="Calibri" charset="0"/>
                <a:cs typeface="Arial" panose="020B0604020202020204" pitchFamily="34" charset="0"/>
              </a:rPr>
              <a:t>Statin therapy reduces ASCVD risk (</a:t>
            </a:r>
            <a:r>
              <a:rPr lang="en-US" sz="2000" i="1" dirty="0">
                <a:solidFill>
                  <a:schemeClr val="tx2"/>
                </a:solidFill>
                <a:latin typeface="Arial" panose="020B0604020202020204" pitchFamily="34" charset="0"/>
                <a:ea typeface="Calibri" charset="0"/>
                <a:cs typeface="Arial" panose="020B0604020202020204" pitchFamily="34" charset="0"/>
              </a:rPr>
              <a:t>relative</a:t>
            </a:r>
            <a:r>
              <a:rPr lang="en-US" sz="2000" dirty="0">
                <a:solidFill>
                  <a:schemeClr val="tx2"/>
                </a:solidFill>
                <a:latin typeface="Arial" panose="020B0604020202020204" pitchFamily="34" charset="0"/>
                <a:ea typeface="Calibri" charset="0"/>
                <a:cs typeface="Arial" panose="020B0604020202020204" pitchFamily="34" charset="0"/>
              </a:rPr>
              <a:t> risk reduction) by ~20-25% across most groups studied per 1 mmol/L LDL reduction</a:t>
            </a:r>
          </a:p>
          <a:p>
            <a:pPr marL="0" lvl="0" indent="0" algn="l" rtl="0">
              <a:lnSpc>
                <a:spcPct val="115000"/>
              </a:lnSpc>
              <a:spcBef>
                <a:spcPts val="0"/>
              </a:spcBef>
              <a:spcAft>
                <a:spcPts val="0"/>
              </a:spcAft>
              <a:buSzPts val="1800"/>
              <a:buFont typeface="Arial"/>
              <a:buNone/>
            </a:pPr>
            <a:r>
              <a:rPr lang="en-US" sz="2000" i="1" dirty="0">
                <a:solidFill>
                  <a:schemeClr val="tx2"/>
                </a:solidFill>
                <a:latin typeface="Arial" panose="020B0604020202020204" pitchFamily="34" charset="0"/>
                <a:ea typeface="Calibri" charset="0"/>
                <a:cs typeface="Arial" panose="020B0604020202020204" pitchFamily="34" charset="0"/>
                <a:sym typeface="Wingdings" panose="05000000000000000000" pitchFamily="2" charset="2"/>
              </a:rPr>
              <a:t>…and now we have data in HIV (maybe stronger effect..35%)</a:t>
            </a:r>
            <a:endParaRPr lang="en-US" sz="2000" i="1" dirty="0">
              <a:solidFill>
                <a:schemeClr val="tx2"/>
              </a:solidFill>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4116027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CVD Risk Assessments</a:t>
            </a:r>
          </a:p>
        </p:txBody>
      </p:sp>
      <p:sp>
        <p:nvSpPr>
          <p:cNvPr id="4" name="Content Placeholder 2"/>
          <p:cNvSpPr txBox="1">
            <a:spLocks/>
          </p:cNvSpPr>
          <p:nvPr/>
        </p:nvSpPr>
        <p:spPr>
          <a:xfrm>
            <a:off x="596900" y="67786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But how do our risk scores work? </a:t>
            </a:r>
          </a:p>
        </p:txBody>
      </p:sp>
      <p:sp>
        <p:nvSpPr>
          <p:cNvPr id="23" name="Rectangle 22"/>
          <p:cNvSpPr/>
          <p:nvPr/>
        </p:nvSpPr>
        <p:spPr>
          <a:xfrm>
            <a:off x="1488539" y="4877158"/>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a:extLst>
              <a:ext uri="{FF2B5EF4-FFF2-40B4-BE49-F238E27FC236}">
                <a16:creationId xmlns:a16="http://schemas.microsoft.com/office/drawing/2014/main" id="{E49291F4-1D53-7FC5-A232-506972CC6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458" y="1301800"/>
            <a:ext cx="4958135" cy="3575358"/>
          </a:xfrm>
          <a:prstGeom prst="rect">
            <a:avLst/>
          </a:prstGeom>
        </p:spPr>
      </p:pic>
      <p:sp>
        <p:nvSpPr>
          <p:cNvPr id="5" name="Rectangle 4">
            <a:extLst>
              <a:ext uri="{FF2B5EF4-FFF2-40B4-BE49-F238E27FC236}">
                <a16:creationId xmlns:a16="http://schemas.microsoft.com/office/drawing/2014/main" id="{815F02D7-9E62-063F-DB69-A08F78A3F5BB}"/>
              </a:ext>
            </a:extLst>
          </p:cNvPr>
          <p:cNvSpPr/>
          <p:nvPr/>
        </p:nvSpPr>
        <p:spPr>
          <a:xfrm>
            <a:off x="596900" y="1301800"/>
            <a:ext cx="2515299" cy="2215991"/>
          </a:xfrm>
          <a:prstGeom prst="rect">
            <a:avLst/>
          </a:prstGeom>
        </p:spPr>
        <p:txBody>
          <a:bodyPr wrap="square">
            <a:spAutoFit/>
          </a:bodyPr>
          <a:lstStyle/>
          <a:p>
            <a:pPr marL="0" lvl="0" indent="0" algn="l" rtl="0">
              <a:lnSpc>
                <a:spcPct val="115000"/>
              </a:lnSpc>
              <a:spcBef>
                <a:spcPts val="0"/>
              </a:spcBef>
              <a:spcAft>
                <a:spcPts val="0"/>
              </a:spcAft>
              <a:buSzPts val="1800"/>
              <a:buFont typeface="Arial"/>
              <a:buNone/>
            </a:pPr>
            <a:r>
              <a:rPr lang="en-US" sz="2000" dirty="0">
                <a:solidFill>
                  <a:schemeClr val="tx2"/>
                </a:solidFill>
                <a:latin typeface="Arial" panose="020B0604020202020204" pitchFamily="34" charset="0"/>
                <a:ea typeface="Calibri" charset="0"/>
                <a:cs typeface="Arial" panose="020B0604020202020204" pitchFamily="34" charset="0"/>
              </a:rPr>
              <a:t>CVD Risk Scores: </a:t>
            </a:r>
            <a:endParaRPr lang="en-US" sz="2000" i="1" dirty="0">
              <a:solidFill>
                <a:schemeClr val="tx2"/>
              </a:solidFill>
              <a:latin typeface="Arial" panose="020B0604020202020204" pitchFamily="34" charset="0"/>
              <a:ea typeface="Calibri" charset="0"/>
              <a:cs typeface="Arial" panose="020B0604020202020204" pitchFamily="34" charset="0"/>
            </a:endParaRPr>
          </a:p>
          <a:p>
            <a:pPr marL="0" lvl="0" indent="0" algn="l" rtl="0">
              <a:lnSpc>
                <a:spcPct val="115000"/>
              </a:lnSpc>
              <a:spcBef>
                <a:spcPts val="0"/>
              </a:spcBef>
              <a:spcAft>
                <a:spcPts val="0"/>
              </a:spcAft>
              <a:buSzPts val="1800"/>
              <a:buFont typeface="Arial"/>
              <a:buNone/>
            </a:pPr>
            <a:r>
              <a:rPr lang="en-US" sz="2000" i="1" dirty="0">
                <a:solidFill>
                  <a:schemeClr val="tx2"/>
                </a:solidFill>
                <a:latin typeface="Arial" panose="020B0604020202020204" pitchFamily="34" charset="0"/>
                <a:ea typeface="Calibri" charset="0"/>
                <a:cs typeface="Arial" panose="020B0604020202020204" pitchFamily="34" charset="0"/>
              </a:rPr>
              <a:t>Under-predict risk for ASCVD among people with HIV (in most cohorts and with most equations)</a:t>
            </a:r>
          </a:p>
        </p:txBody>
      </p:sp>
      <p:sp>
        <p:nvSpPr>
          <p:cNvPr id="7" name="TextBox 6">
            <a:extLst>
              <a:ext uri="{FF2B5EF4-FFF2-40B4-BE49-F238E27FC236}">
                <a16:creationId xmlns:a16="http://schemas.microsoft.com/office/drawing/2014/main" id="{E87B11EB-E66D-A137-7598-AD62359A94F6}"/>
              </a:ext>
            </a:extLst>
          </p:cNvPr>
          <p:cNvSpPr txBox="1"/>
          <p:nvPr/>
        </p:nvSpPr>
        <p:spPr>
          <a:xfrm>
            <a:off x="596900" y="3794651"/>
            <a:ext cx="2181888" cy="1015663"/>
          </a:xfrm>
          <a:prstGeom prst="rect">
            <a:avLst/>
          </a:prstGeom>
          <a:noFill/>
        </p:spPr>
        <p:txBody>
          <a:bodyPr wrap="square" rtlCol="0">
            <a:spAutoFit/>
          </a:bodyPr>
          <a:lstStyle/>
          <a:p>
            <a:r>
              <a:rPr lang="en-US" sz="1000" dirty="0" err="1">
                <a:solidFill>
                  <a:schemeClr val="accent1"/>
                </a:solidFill>
              </a:rPr>
              <a:t>Triant</a:t>
            </a:r>
            <a:r>
              <a:rPr lang="en-US" sz="1000" dirty="0">
                <a:solidFill>
                  <a:schemeClr val="accent1"/>
                </a:solidFill>
              </a:rPr>
              <a:t> VA, et al. </a:t>
            </a:r>
            <a:r>
              <a:rPr lang="en-US" sz="1000" i="1" dirty="0">
                <a:solidFill>
                  <a:schemeClr val="accent1"/>
                </a:solidFill>
              </a:rPr>
              <a:t>Circulation</a:t>
            </a:r>
            <a:r>
              <a:rPr lang="en-US" sz="1000" dirty="0">
                <a:solidFill>
                  <a:schemeClr val="accent1"/>
                </a:solidFill>
              </a:rPr>
              <a:t> 2018;137:2203-14.</a:t>
            </a:r>
          </a:p>
          <a:p>
            <a:r>
              <a:rPr lang="en-US" sz="1000" dirty="0">
                <a:solidFill>
                  <a:schemeClr val="accent1"/>
                </a:solidFill>
              </a:rPr>
              <a:t>Feinstein MJ, et al. </a:t>
            </a:r>
            <a:r>
              <a:rPr lang="en-US" sz="1000" i="1" dirty="0">
                <a:solidFill>
                  <a:schemeClr val="accent1"/>
                </a:solidFill>
              </a:rPr>
              <a:t>JAMA Cardiology</a:t>
            </a:r>
            <a:r>
              <a:rPr lang="en-US" sz="1000" dirty="0">
                <a:solidFill>
                  <a:schemeClr val="accent1"/>
                </a:solidFill>
              </a:rPr>
              <a:t>. 2017;2:155-162.</a:t>
            </a:r>
          </a:p>
          <a:p>
            <a:r>
              <a:rPr lang="en-US" sz="1000" dirty="0" err="1">
                <a:solidFill>
                  <a:schemeClr val="accent1"/>
                </a:solidFill>
              </a:rPr>
              <a:t>Achhra</a:t>
            </a:r>
            <a:r>
              <a:rPr lang="en-US" sz="1000" dirty="0">
                <a:solidFill>
                  <a:schemeClr val="accent1"/>
                </a:solidFill>
              </a:rPr>
              <a:t> AC, et al. </a:t>
            </a:r>
            <a:r>
              <a:rPr lang="en-US" sz="1000" i="1" dirty="0" err="1">
                <a:solidFill>
                  <a:schemeClr val="accent1"/>
                </a:solidFill>
              </a:rPr>
              <a:t>Curr</a:t>
            </a:r>
            <a:r>
              <a:rPr lang="en-US" sz="1000" i="1" dirty="0">
                <a:solidFill>
                  <a:schemeClr val="accent1"/>
                </a:solidFill>
              </a:rPr>
              <a:t> HIV/AIDS Rep</a:t>
            </a:r>
            <a:r>
              <a:rPr lang="en-US" sz="1000" dirty="0">
                <a:solidFill>
                  <a:schemeClr val="accent1"/>
                </a:solidFill>
              </a:rPr>
              <a:t>. 2021;18(4):271-9.   </a:t>
            </a:r>
          </a:p>
        </p:txBody>
      </p:sp>
      <p:sp>
        <p:nvSpPr>
          <p:cNvPr id="9" name="TextBox 8">
            <a:extLst>
              <a:ext uri="{FF2B5EF4-FFF2-40B4-BE49-F238E27FC236}">
                <a16:creationId xmlns:a16="http://schemas.microsoft.com/office/drawing/2014/main" id="{80B6426E-132B-5278-F3ED-D41BBFC15F6F}"/>
              </a:ext>
            </a:extLst>
          </p:cNvPr>
          <p:cNvSpPr txBox="1"/>
          <p:nvPr/>
        </p:nvSpPr>
        <p:spPr>
          <a:xfrm>
            <a:off x="3112199" y="4810314"/>
            <a:ext cx="4572000" cy="230832"/>
          </a:xfrm>
          <a:prstGeom prst="rect">
            <a:avLst/>
          </a:prstGeom>
          <a:noFill/>
        </p:spPr>
        <p:txBody>
          <a:bodyPr wrap="square">
            <a:spAutoFit/>
          </a:bodyPr>
          <a:lstStyle/>
          <a:p>
            <a:r>
              <a:rPr lang="en-US" sz="900" dirty="0">
                <a:solidFill>
                  <a:schemeClr val="accent1"/>
                </a:solidFill>
              </a:rPr>
              <a:t>Figure from </a:t>
            </a:r>
            <a:r>
              <a:rPr lang="en-US" sz="900" dirty="0" err="1">
                <a:solidFill>
                  <a:schemeClr val="accent1"/>
                </a:solidFill>
              </a:rPr>
              <a:t>Triant</a:t>
            </a:r>
            <a:r>
              <a:rPr lang="en-US" sz="900" dirty="0">
                <a:solidFill>
                  <a:schemeClr val="accent1"/>
                </a:solidFill>
              </a:rPr>
              <a:t> VA, et al. </a:t>
            </a:r>
            <a:r>
              <a:rPr lang="en-US" sz="900" i="1" dirty="0">
                <a:solidFill>
                  <a:schemeClr val="accent1"/>
                </a:solidFill>
              </a:rPr>
              <a:t>Circulation</a:t>
            </a:r>
            <a:r>
              <a:rPr lang="en-US" sz="900" dirty="0">
                <a:solidFill>
                  <a:schemeClr val="accent1"/>
                </a:solidFill>
              </a:rPr>
              <a:t> 2018;137:2203-14</a:t>
            </a:r>
          </a:p>
        </p:txBody>
      </p:sp>
    </p:spTree>
    <p:extLst>
      <p:ext uri="{BB962C8B-B14F-4D97-AF65-F5344CB8AC3E}">
        <p14:creationId xmlns:p14="http://schemas.microsoft.com/office/powerpoint/2010/main" val="974391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Approach</a:t>
            </a:r>
          </a:p>
        </p:txBody>
      </p:sp>
      <p:sp>
        <p:nvSpPr>
          <p:cNvPr id="7" name="Google Shape;939;p42">
            <a:extLst>
              <a:ext uri="{FF2B5EF4-FFF2-40B4-BE49-F238E27FC236}">
                <a16:creationId xmlns:a16="http://schemas.microsoft.com/office/drawing/2014/main" id="{26DEA8C0-6A94-4029-95CE-0858FE3AE685}"/>
              </a:ext>
            </a:extLst>
          </p:cNvPr>
          <p:cNvSpPr/>
          <p:nvPr/>
        </p:nvSpPr>
        <p:spPr>
          <a:xfrm>
            <a:off x="3151101" y="4834746"/>
            <a:ext cx="326390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b="0" i="0" u="none" strike="noStrike" cap="none" dirty="0">
                <a:solidFill>
                  <a:schemeClr val="tx2"/>
                </a:solidFill>
                <a:latin typeface="Arial"/>
                <a:ea typeface="Arial"/>
                <a:cs typeface="Arial"/>
                <a:sym typeface="Arial"/>
              </a:rPr>
              <a:t>Feinstein MJ et al. </a:t>
            </a:r>
            <a:r>
              <a:rPr lang="en-US" sz="1000" b="0" i="1" u="none" strike="noStrike" cap="none" dirty="0">
                <a:solidFill>
                  <a:schemeClr val="tx2"/>
                </a:solidFill>
                <a:latin typeface="Arial"/>
                <a:ea typeface="Arial"/>
                <a:cs typeface="Arial"/>
                <a:sym typeface="Arial"/>
              </a:rPr>
              <a:t>Circulation </a:t>
            </a:r>
            <a:r>
              <a:rPr lang="en-US" sz="1000" b="0" i="0" u="none" strike="noStrike" cap="none" dirty="0">
                <a:solidFill>
                  <a:schemeClr val="tx2"/>
                </a:solidFill>
                <a:latin typeface="Arial"/>
                <a:ea typeface="Arial"/>
                <a:cs typeface="Arial"/>
                <a:sym typeface="Arial"/>
              </a:rPr>
              <a:t>2019;140(2):e98-e124.</a:t>
            </a:r>
            <a:endParaRPr sz="1000" b="0" i="0" u="none" strike="noStrike" cap="none" dirty="0">
              <a:solidFill>
                <a:schemeClr val="tx2"/>
              </a:solidFill>
              <a:latin typeface="Arial"/>
              <a:ea typeface="Arial"/>
              <a:cs typeface="Arial"/>
              <a:sym typeface="Arial"/>
            </a:endParaRPr>
          </a:p>
        </p:txBody>
      </p:sp>
      <p:sp>
        <p:nvSpPr>
          <p:cNvPr id="8" name="Rectangle 7"/>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3" name="Content Placeholder 2">
            <a:extLst>
              <a:ext uri="{FF2B5EF4-FFF2-40B4-BE49-F238E27FC236}">
                <a16:creationId xmlns:a16="http://schemas.microsoft.com/office/drawing/2014/main" id="{8F2B8519-442B-0E16-EBED-71F81D1207EA}"/>
              </a:ext>
            </a:extLst>
          </p:cNvPr>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To CVD-preventive statin Rx </a:t>
            </a:r>
          </a:p>
        </p:txBody>
      </p:sp>
      <p:pic>
        <p:nvPicPr>
          <p:cNvPr id="4" name="Google Shape;938;p42">
            <a:extLst>
              <a:ext uri="{FF2B5EF4-FFF2-40B4-BE49-F238E27FC236}">
                <a16:creationId xmlns:a16="http://schemas.microsoft.com/office/drawing/2014/main" id="{1641F5A5-8C38-94E1-DEDF-582E44AAF93F}"/>
              </a:ext>
            </a:extLst>
          </p:cNvPr>
          <p:cNvPicPr preferRelativeResize="0"/>
          <p:nvPr/>
        </p:nvPicPr>
        <p:blipFill rotWithShape="1">
          <a:blip r:embed="rId2">
            <a:alphaModFix/>
          </a:blip>
          <a:srcRect t="31851" r="46679" b="29369"/>
          <a:stretch/>
        </p:blipFill>
        <p:spPr>
          <a:xfrm>
            <a:off x="554028" y="1335548"/>
            <a:ext cx="3565368" cy="3167783"/>
          </a:xfrm>
          <a:prstGeom prst="rect">
            <a:avLst/>
          </a:prstGeom>
          <a:noFill/>
          <a:ln>
            <a:noFill/>
          </a:ln>
        </p:spPr>
      </p:pic>
      <p:pic>
        <p:nvPicPr>
          <p:cNvPr id="9" name="Google Shape;948;p43">
            <a:extLst>
              <a:ext uri="{FF2B5EF4-FFF2-40B4-BE49-F238E27FC236}">
                <a16:creationId xmlns:a16="http://schemas.microsoft.com/office/drawing/2014/main" id="{62725D4D-32C9-A251-BD66-338C0FFFA864}"/>
              </a:ext>
            </a:extLst>
          </p:cNvPr>
          <p:cNvPicPr preferRelativeResize="0"/>
          <p:nvPr/>
        </p:nvPicPr>
        <p:blipFill rotWithShape="1">
          <a:blip r:embed="rId2">
            <a:alphaModFix/>
          </a:blip>
          <a:srcRect l="56286" t="80446"/>
          <a:stretch/>
        </p:blipFill>
        <p:spPr>
          <a:xfrm>
            <a:off x="5147538" y="1256328"/>
            <a:ext cx="2645033" cy="1420952"/>
          </a:xfrm>
          <a:prstGeom prst="rect">
            <a:avLst/>
          </a:prstGeom>
          <a:noFill/>
          <a:ln>
            <a:noFill/>
          </a:ln>
        </p:spPr>
      </p:pic>
      <p:pic>
        <p:nvPicPr>
          <p:cNvPr id="10" name="Google Shape;949;p43">
            <a:extLst>
              <a:ext uri="{FF2B5EF4-FFF2-40B4-BE49-F238E27FC236}">
                <a16:creationId xmlns:a16="http://schemas.microsoft.com/office/drawing/2014/main" id="{905CF6D0-6570-6E35-A54C-2CC2404AC7E6}"/>
              </a:ext>
            </a:extLst>
          </p:cNvPr>
          <p:cNvPicPr preferRelativeResize="0"/>
          <p:nvPr/>
        </p:nvPicPr>
        <p:blipFill rotWithShape="1">
          <a:blip r:embed="rId3">
            <a:alphaModFix/>
          </a:blip>
          <a:srcRect/>
          <a:stretch/>
        </p:blipFill>
        <p:spPr>
          <a:xfrm>
            <a:off x="5217981" y="2752260"/>
            <a:ext cx="2574590" cy="2007505"/>
          </a:xfrm>
          <a:prstGeom prst="rect">
            <a:avLst/>
          </a:prstGeom>
          <a:noFill/>
          <a:ln>
            <a:noFill/>
          </a:ln>
        </p:spPr>
      </p:pic>
      <p:sp>
        <p:nvSpPr>
          <p:cNvPr id="11" name="Arrow: Right 10">
            <a:extLst>
              <a:ext uri="{FF2B5EF4-FFF2-40B4-BE49-F238E27FC236}">
                <a16:creationId xmlns:a16="http://schemas.microsoft.com/office/drawing/2014/main" id="{3DC879AF-C98D-851F-A131-7043F9A14FC8}"/>
              </a:ext>
            </a:extLst>
          </p:cNvPr>
          <p:cNvSpPr/>
          <p:nvPr/>
        </p:nvSpPr>
        <p:spPr>
          <a:xfrm>
            <a:off x="4164880" y="2571750"/>
            <a:ext cx="662944" cy="45412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5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Approach</a:t>
            </a:r>
          </a:p>
        </p:txBody>
      </p:sp>
      <p:sp>
        <p:nvSpPr>
          <p:cNvPr id="7" name="Google Shape;939;p42">
            <a:extLst>
              <a:ext uri="{FF2B5EF4-FFF2-40B4-BE49-F238E27FC236}">
                <a16:creationId xmlns:a16="http://schemas.microsoft.com/office/drawing/2014/main" id="{26DEA8C0-6A94-4029-95CE-0858FE3AE685}"/>
              </a:ext>
            </a:extLst>
          </p:cNvPr>
          <p:cNvSpPr/>
          <p:nvPr/>
        </p:nvSpPr>
        <p:spPr>
          <a:xfrm>
            <a:off x="3151101" y="4834746"/>
            <a:ext cx="326390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b="0" i="0" u="none" strike="noStrike" cap="none" dirty="0">
                <a:solidFill>
                  <a:schemeClr val="bg2"/>
                </a:solidFill>
                <a:latin typeface="Arial"/>
                <a:ea typeface="Arial"/>
                <a:cs typeface="Arial"/>
                <a:sym typeface="Arial"/>
              </a:rPr>
              <a:t>Feinstein MJ et al. </a:t>
            </a:r>
            <a:r>
              <a:rPr lang="en-US" sz="1000" b="0" i="1" u="none" strike="noStrike" cap="none" dirty="0">
                <a:solidFill>
                  <a:schemeClr val="bg2"/>
                </a:solidFill>
                <a:latin typeface="Arial"/>
                <a:ea typeface="Arial"/>
                <a:cs typeface="Arial"/>
                <a:sym typeface="Arial"/>
              </a:rPr>
              <a:t>Circulation </a:t>
            </a:r>
            <a:r>
              <a:rPr lang="en-US" sz="1000" b="0" i="0" u="none" strike="noStrike" cap="none" dirty="0">
                <a:solidFill>
                  <a:schemeClr val="bg2"/>
                </a:solidFill>
                <a:latin typeface="Arial"/>
                <a:ea typeface="Arial"/>
                <a:cs typeface="Arial"/>
                <a:sym typeface="Arial"/>
              </a:rPr>
              <a:t>2019;140(2):e98-e124.</a:t>
            </a:r>
            <a:endParaRPr sz="1000" b="0" i="0" u="none" strike="noStrike" cap="none" dirty="0">
              <a:solidFill>
                <a:schemeClr val="bg2"/>
              </a:solidFill>
              <a:latin typeface="Arial"/>
              <a:ea typeface="Arial"/>
              <a:cs typeface="Arial"/>
              <a:sym typeface="Arial"/>
            </a:endParaRPr>
          </a:p>
        </p:txBody>
      </p:sp>
      <p:sp>
        <p:nvSpPr>
          <p:cNvPr id="8" name="Rectangle 7"/>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3" name="Content Placeholder 2">
            <a:extLst>
              <a:ext uri="{FF2B5EF4-FFF2-40B4-BE49-F238E27FC236}">
                <a16:creationId xmlns:a16="http://schemas.microsoft.com/office/drawing/2014/main" id="{8F2B8519-442B-0E16-EBED-71F81D1207EA}"/>
              </a:ext>
            </a:extLst>
          </p:cNvPr>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i="1" dirty="0">
                <a:solidFill>
                  <a:schemeClr val="tx2"/>
                </a:solidFill>
                <a:latin typeface="Calibri" charset="0"/>
                <a:ea typeface="Calibri" charset="0"/>
                <a:cs typeface="Calibri" charset="0"/>
              </a:rPr>
              <a:t>To CVD-preventive statin Rx </a:t>
            </a:r>
          </a:p>
        </p:txBody>
      </p:sp>
      <p:pic>
        <p:nvPicPr>
          <p:cNvPr id="4" name="Google Shape;938;p42">
            <a:extLst>
              <a:ext uri="{FF2B5EF4-FFF2-40B4-BE49-F238E27FC236}">
                <a16:creationId xmlns:a16="http://schemas.microsoft.com/office/drawing/2014/main" id="{1641F5A5-8C38-94E1-DEDF-582E44AAF93F}"/>
              </a:ext>
            </a:extLst>
          </p:cNvPr>
          <p:cNvPicPr preferRelativeResize="0"/>
          <p:nvPr/>
        </p:nvPicPr>
        <p:blipFill rotWithShape="1">
          <a:blip r:embed="rId2">
            <a:alphaModFix/>
          </a:blip>
          <a:srcRect t="31851" r="46679" b="29369"/>
          <a:stretch/>
        </p:blipFill>
        <p:spPr>
          <a:xfrm>
            <a:off x="755423" y="1384120"/>
            <a:ext cx="3263901" cy="2777450"/>
          </a:xfrm>
          <a:prstGeom prst="rect">
            <a:avLst/>
          </a:prstGeom>
          <a:noFill/>
          <a:ln>
            <a:noFill/>
          </a:ln>
        </p:spPr>
      </p:pic>
      <p:pic>
        <p:nvPicPr>
          <p:cNvPr id="9" name="Google Shape;948;p43">
            <a:extLst>
              <a:ext uri="{FF2B5EF4-FFF2-40B4-BE49-F238E27FC236}">
                <a16:creationId xmlns:a16="http://schemas.microsoft.com/office/drawing/2014/main" id="{62725D4D-32C9-A251-BD66-338C0FFFA864}"/>
              </a:ext>
            </a:extLst>
          </p:cNvPr>
          <p:cNvPicPr preferRelativeResize="0"/>
          <p:nvPr/>
        </p:nvPicPr>
        <p:blipFill rotWithShape="1">
          <a:blip r:embed="rId2">
            <a:alphaModFix/>
          </a:blip>
          <a:srcRect l="56286" t="80446"/>
          <a:stretch/>
        </p:blipFill>
        <p:spPr>
          <a:xfrm>
            <a:off x="5147538" y="1256328"/>
            <a:ext cx="2645033" cy="1420952"/>
          </a:xfrm>
          <a:prstGeom prst="rect">
            <a:avLst/>
          </a:prstGeom>
          <a:noFill/>
          <a:ln>
            <a:noFill/>
          </a:ln>
        </p:spPr>
      </p:pic>
      <p:pic>
        <p:nvPicPr>
          <p:cNvPr id="10" name="Google Shape;949;p43">
            <a:extLst>
              <a:ext uri="{FF2B5EF4-FFF2-40B4-BE49-F238E27FC236}">
                <a16:creationId xmlns:a16="http://schemas.microsoft.com/office/drawing/2014/main" id="{905CF6D0-6570-6E35-A54C-2CC2404AC7E6}"/>
              </a:ext>
            </a:extLst>
          </p:cNvPr>
          <p:cNvPicPr preferRelativeResize="0"/>
          <p:nvPr/>
        </p:nvPicPr>
        <p:blipFill rotWithShape="1">
          <a:blip r:embed="rId3">
            <a:alphaModFix/>
          </a:blip>
          <a:srcRect/>
          <a:stretch/>
        </p:blipFill>
        <p:spPr>
          <a:xfrm>
            <a:off x="5217981" y="2752260"/>
            <a:ext cx="2574590" cy="2007505"/>
          </a:xfrm>
          <a:prstGeom prst="rect">
            <a:avLst/>
          </a:prstGeom>
          <a:noFill/>
          <a:ln>
            <a:noFill/>
          </a:ln>
        </p:spPr>
      </p:pic>
      <p:sp>
        <p:nvSpPr>
          <p:cNvPr id="11" name="Arrow: Right 10">
            <a:extLst>
              <a:ext uri="{FF2B5EF4-FFF2-40B4-BE49-F238E27FC236}">
                <a16:creationId xmlns:a16="http://schemas.microsoft.com/office/drawing/2014/main" id="{3DC879AF-C98D-851F-A131-7043F9A14FC8}"/>
              </a:ext>
            </a:extLst>
          </p:cNvPr>
          <p:cNvSpPr/>
          <p:nvPr/>
        </p:nvSpPr>
        <p:spPr>
          <a:xfrm>
            <a:off x="4164880" y="2571750"/>
            <a:ext cx="662944" cy="454126"/>
          </a:xfrm>
          <a:prstGeom prst="rightArrow">
            <a:avLst/>
          </a:prstGeom>
          <a:solidFill>
            <a:srgbClr val="165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610784-2B3F-004C-446B-BBA8545AC2CF}"/>
              </a:ext>
            </a:extLst>
          </p:cNvPr>
          <p:cNvSpPr/>
          <p:nvPr/>
        </p:nvSpPr>
        <p:spPr>
          <a:xfrm>
            <a:off x="567090" y="1854230"/>
            <a:ext cx="7997117" cy="2711512"/>
          </a:xfrm>
          <a:prstGeom prst="rect">
            <a:avLst/>
          </a:prstGeom>
          <a:solidFill>
            <a:schemeClr val="tx1">
              <a:lumMod val="20000"/>
              <a:lumOff val="80000"/>
            </a:schemeClr>
          </a:solidFill>
          <a:ln>
            <a:solidFill>
              <a:schemeClr val="tx2"/>
            </a:solidFill>
          </a:ln>
        </p:spPr>
        <p:txBody>
          <a:bodyPr wrap="square">
            <a:spAutoFit/>
          </a:bodyPr>
          <a:lstStyle/>
          <a:p>
            <a:pPr marL="0" lvl="0" indent="0" algn="l" rtl="0">
              <a:lnSpc>
                <a:spcPct val="115000"/>
              </a:lnSpc>
              <a:spcBef>
                <a:spcPts val="0"/>
              </a:spcBef>
              <a:spcAft>
                <a:spcPts val="0"/>
              </a:spcAft>
              <a:buSzPts val="1800"/>
              <a:buFont typeface="Arial"/>
              <a:buNone/>
            </a:pPr>
            <a:r>
              <a:rPr lang="en-US" sz="2000" dirty="0">
                <a:solidFill>
                  <a:schemeClr val="tx2"/>
                </a:solidFill>
                <a:latin typeface="Arial" panose="020B0604020202020204" pitchFamily="34" charset="0"/>
                <a:ea typeface="Calibri" charset="0"/>
                <a:cs typeface="Arial" panose="020B0604020202020204" pitchFamily="34" charset="0"/>
              </a:rPr>
              <a:t>How might the new REPRIEVE data affect this risk/benefit calculus?</a:t>
            </a:r>
            <a:br>
              <a:rPr lang="en-US" sz="2000" dirty="0">
                <a:solidFill>
                  <a:schemeClr val="tx2"/>
                </a:solidFill>
                <a:latin typeface="Arial" panose="020B0604020202020204" pitchFamily="34" charset="0"/>
                <a:ea typeface="Calibri" charset="0"/>
                <a:cs typeface="Arial" panose="020B0604020202020204" pitchFamily="34" charset="0"/>
              </a:rPr>
            </a:br>
            <a:r>
              <a:rPr lang="en-US" sz="1600" i="1" dirty="0">
                <a:solidFill>
                  <a:schemeClr val="tx2"/>
                </a:solidFill>
                <a:latin typeface="Arial" panose="020B0604020202020204" pitchFamily="34" charset="0"/>
                <a:ea typeface="Calibri" charset="0"/>
                <a:cs typeface="Arial" panose="020B0604020202020204" pitchFamily="34" charset="0"/>
              </a:rPr>
              <a:t>(based on anticipated results following the NIH press release…I know no more than the general public on this!) </a:t>
            </a:r>
          </a:p>
          <a:p>
            <a:pPr marL="0" lvl="0" indent="0" algn="l" rtl="0">
              <a:lnSpc>
                <a:spcPct val="115000"/>
              </a:lnSpc>
              <a:spcBef>
                <a:spcPts val="0"/>
              </a:spcBef>
              <a:spcAft>
                <a:spcPts val="0"/>
              </a:spcAft>
              <a:buSzPts val="1800"/>
              <a:buFont typeface="Arial"/>
              <a:buNone/>
            </a:pPr>
            <a:endParaRPr lang="en-US" sz="1600" i="1" dirty="0">
              <a:solidFill>
                <a:schemeClr val="tx2"/>
              </a:solidFill>
              <a:latin typeface="Arial" panose="020B0604020202020204" pitchFamily="34" charset="0"/>
              <a:ea typeface="Calibri" charset="0"/>
              <a:cs typeface="Arial" panose="020B0604020202020204" pitchFamily="34" charset="0"/>
            </a:endParaRPr>
          </a:p>
          <a:p>
            <a:pPr marL="342900" lvl="0" indent="-342900" algn="l" rtl="0">
              <a:lnSpc>
                <a:spcPct val="115000"/>
              </a:lnSpc>
              <a:spcBef>
                <a:spcPts val="0"/>
              </a:spcBef>
              <a:spcAft>
                <a:spcPts val="0"/>
              </a:spcAft>
              <a:buSzPts val="1800"/>
              <a:buFontTx/>
              <a:buChar char="-"/>
            </a:pPr>
            <a:r>
              <a:rPr lang="en-US" sz="2000" dirty="0">
                <a:solidFill>
                  <a:schemeClr val="tx2"/>
                </a:solidFill>
                <a:latin typeface="Arial" panose="020B0604020202020204" pitchFamily="34" charset="0"/>
                <a:ea typeface="Calibri" charset="0"/>
                <a:cs typeface="Arial" panose="020B0604020202020204" pitchFamily="34" charset="0"/>
              </a:rPr>
              <a:t>Somewhat more than anticipated benefit for statins in HIV</a:t>
            </a:r>
          </a:p>
          <a:p>
            <a:pPr marL="342900" lvl="0" indent="-342900" algn="l" rtl="0">
              <a:lnSpc>
                <a:spcPct val="115000"/>
              </a:lnSpc>
              <a:spcBef>
                <a:spcPts val="0"/>
              </a:spcBef>
              <a:spcAft>
                <a:spcPts val="0"/>
              </a:spcAft>
              <a:buSzPts val="1800"/>
              <a:buFontTx/>
              <a:buChar char="-"/>
            </a:pPr>
            <a:r>
              <a:rPr lang="en-US" sz="2000" dirty="0">
                <a:solidFill>
                  <a:schemeClr val="tx2"/>
                </a:solidFill>
                <a:latin typeface="Arial" panose="020B0604020202020204" pitchFamily="34" charset="0"/>
                <a:ea typeface="Calibri" charset="0"/>
                <a:cs typeface="Arial" panose="020B0604020202020204" pitchFamily="34" charset="0"/>
              </a:rPr>
              <a:t>Side effect profile similar as in gen pop</a:t>
            </a:r>
          </a:p>
          <a:p>
            <a:pPr marL="342900" lvl="0" indent="-342900" algn="l" rtl="0">
              <a:lnSpc>
                <a:spcPct val="115000"/>
              </a:lnSpc>
              <a:spcBef>
                <a:spcPts val="0"/>
              </a:spcBef>
              <a:spcAft>
                <a:spcPts val="0"/>
              </a:spcAft>
              <a:buSzPts val="1800"/>
              <a:buFontTx/>
              <a:buChar char="-"/>
            </a:pPr>
            <a:r>
              <a:rPr lang="en-US" sz="2000" dirty="0">
                <a:solidFill>
                  <a:schemeClr val="tx2"/>
                </a:solidFill>
                <a:latin typeface="Arial" panose="020B0604020202020204" pitchFamily="34" charset="0"/>
                <a:ea typeface="Calibri" charset="0"/>
                <a:cs typeface="Arial" panose="020B0604020202020204" pitchFamily="34" charset="0"/>
              </a:rPr>
              <a:t>Perhaps lower threshold to initiate / converse with patients re: statins &amp; shared decision-making </a:t>
            </a:r>
          </a:p>
        </p:txBody>
      </p:sp>
    </p:spTree>
    <p:extLst>
      <p:ext uri="{BB962C8B-B14F-4D97-AF65-F5344CB8AC3E}">
        <p14:creationId xmlns:p14="http://schemas.microsoft.com/office/powerpoint/2010/main" val="642931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Approach</a:t>
            </a:r>
          </a:p>
        </p:txBody>
      </p:sp>
      <p:sp>
        <p:nvSpPr>
          <p:cNvPr id="7" name="Google Shape;939;p42">
            <a:extLst>
              <a:ext uri="{FF2B5EF4-FFF2-40B4-BE49-F238E27FC236}">
                <a16:creationId xmlns:a16="http://schemas.microsoft.com/office/drawing/2014/main" id="{26DEA8C0-6A94-4029-95CE-0858FE3AE685}"/>
              </a:ext>
            </a:extLst>
          </p:cNvPr>
          <p:cNvSpPr/>
          <p:nvPr/>
        </p:nvSpPr>
        <p:spPr>
          <a:xfrm>
            <a:off x="3151101" y="4834746"/>
            <a:ext cx="326390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b="0" i="0" u="none" strike="noStrike" cap="none" dirty="0">
                <a:solidFill>
                  <a:schemeClr val="bg2"/>
                </a:solidFill>
                <a:latin typeface="Arial"/>
                <a:ea typeface="Arial"/>
                <a:cs typeface="Arial"/>
                <a:sym typeface="Arial"/>
              </a:rPr>
              <a:t>Feinstein MJ et al. </a:t>
            </a:r>
            <a:r>
              <a:rPr lang="en-US" sz="1000" b="0" i="1" u="none" strike="noStrike" cap="none" dirty="0">
                <a:solidFill>
                  <a:schemeClr val="bg2"/>
                </a:solidFill>
                <a:latin typeface="Arial"/>
                <a:ea typeface="Arial"/>
                <a:cs typeface="Arial"/>
                <a:sym typeface="Arial"/>
              </a:rPr>
              <a:t>Circulation </a:t>
            </a:r>
            <a:r>
              <a:rPr lang="en-US" sz="1000" b="0" i="0" u="none" strike="noStrike" cap="none" dirty="0">
                <a:solidFill>
                  <a:schemeClr val="bg2"/>
                </a:solidFill>
                <a:latin typeface="Arial"/>
                <a:ea typeface="Arial"/>
                <a:cs typeface="Arial"/>
                <a:sym typeface="Arial"/>
              </a:rPr>
              <a:t>2019;140(2):e98-e124.</a:t>
            </a:r>
            <a:endParaRPr sz="1000" b="0" i="0" u="none" strike="noStrike" cap="none" dirty="0">
              <a:solidFill>
                <a:schemeClr val="bg2"/>
              </a:solidFill>
              <a:latin typeface="Arial"/>
              <a:ea typeface="Arial"/>
              <a:cs typeface="Arial"/>
              <a:sym typeface="Arial"/>
            </a:endParaRPr>
          </a:p>
        </p:txBody>
      </p:sp>
      <p:sp>
        <p:nvSpPr>
          <p:cNvPr id="8" name="Rectangle 7"/>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3" name="Content Placeholder 2">
            <a:extLst>
              <a:ext uri="{FF2B5EF4-FFF2-40B4-BE49-F238E27FC236}">
                <a16:creationId xmlns:a16="http://schemas.microsoft.com/office/drawing/2014/main" id="{8F2B8519-442B-0E16-EBED-71F81D1207EA}"/>
              </a:ext>
            </a:extLst>
          </p:cNvPr>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To CVD-preventive statin Rx </a:t>
            </a:r>
          </a:p>
        </p:txBody>
      </p:sp>
      <p:pic>
        <p:nvPicPr>
          <p:cNvPr id="4" name="Google Shape;938;p42">
            <a:extLst>
              <a:ext uri="{FF2B5EF4-FFF2-40B4-BE49-F238E27FC236}">
                <a16:creationId xmlns:a16="http://schemas.microsoft.com/office/drawing/2014/main" id="{1641F5A5-8C38-94E1-DEDF-582E44AAF93F}"/>
              </a:ext>
            </a:extLst>
          </p:cNvPr>
          <p:cNvPicPr preferRelativeResize="0"/>
          <p:nvPr/>
        </p:nvPicPr>
        <p:blipFill rotWithShape="1">
          <a:blip r:embed="rId2">
            <a:alphaModFix/>
          </a:blip>
          <a:srcRect t="31851" r="46679" b="29369"/>
          <a:stretch/>
        </p:blipFill>
        <p:spPr>
          <a:xfrm>
            <a:off x="755423" y="1384120"/>
            <a:ext cx="3263901" cy="2777450"/>
          </a:xfrm>
          <a:prstGeom prst="rect">
            <a:avLst/>
          </a:prstGeom>
          <a:noFill/>
          <a:ln>
            <a:noFill/>
          </a:ln>
        </p:spPr>
      </p:pic>
      <p:pic>
        <p:nvPicPr>
          <p:cNvPr id="9" name="Google Shape;948;p43">
            <a:extLst>
              <a:ext uri="{FF2B5EF4-FFF2-40B4-BE49-F238E27FC236}">
                <a16:creationId xmlns:a16="http://schemas.microsoft.com/office/drawing/2014/main" id="{62725D4D-32C9-A251-BD66-338C0FFFA864}"/>
              </a:ext>
            </a:extLst>
          </p:cNvPr>
          <p:cNvPicPr preferRelativeResize="0"/>
          <p:nvPr/>
        </p:nvPicPr>
        <p:blipFill rotWithShape="1">
          <a:blip r:embed="rId2">
            <a:alphaModFix/>
          </a:blip>
          <a:srcRect l="56286" t="80446"/>
          <a:stretch/>
        </p:blipFill>
        <p:spPr>
          <a:xfrm>
            <a:off x="5147538" y="1256328"/>
            <a:ext cx="2645033" cy="1420952"/>
          </a:xfrm>
          <a:prstGeom prst="rect">
            <a:avLst/>
          </a:prstGeom>
          <a:noFill/>
          <a:ln>
            <a:noFill/>
          </a:ln>
        </p:spPr>
      </p:pic>
      <p:pic>
        <p:nvPicPr>
          <p:cNvPr id="10" name="Google Shape;949;p43">
            <a:extLst>
              <a:ext uri="{FF2B5EF4-FFF2-40B4-BE49-F238E27FC236}">
                <a16:creationId xmlns:a16="http://schemas.microsoft.com/office/drawing/2014/main" id="{905CF6D0-6570-6E35-A54C-2CC2404AC7E6}"/>
              </a:ext>
            </a:extLst>
          </p:cNvPr>
          <p:cNvPicPr preferRelativeResize="0"/>
          <p:nvPr/>
        </p:nvPicPr>
        <p:blipFill rotWithShape="1">
          <a:blip r:embed="rId3">
            <a:alphaModFix/>
          </a:blip>
          <a:srcRect/>
          <a:stretch/>
        </p:blipFill>
        <p:spPr>
          <a:xfrm>
            <a:off x="5217981" y="2752260"/>
            <a:ext cx="2574590" cy="2007505"/>
          </a:xfrm>
          <a:prstGeom prst="rect">
            <a:avLst/>
          </a:prstGeom>
          <a:noFill/>
          <a:ln>
            <a:noFill/>
          </a:ln>
        </p:spPr>
      </p:pic>
      <p:sp>
        <p:nvSpPr>
          <p:cNvPr id="11" name="Arrow: Right 10">
            <a:extLst>
              <a:ext uri="{FF2B5EF4-FFF2-40B4-BE49-F238E27FC236}">
                <a16:creationId xmlns:a16="http://schemas.microsoft.com/office/drawing/2014/main" id="{3DC879AF-C98D-851F-A131-7043F9A14FC8}"/>
              </a:ext>
            </a:extLst>
          </p:cNvPr>
          <p:cNvSpPr/>
          <p:nvPr/>
        </p:nvSpPr>
        <p:spPr>
          <a:xfrm>
            <a:off x="4164880" y="2571750"/>
            <a:ext cx="662944" cy="454126"/>
          </a:xfrm>
          <a:prstGeom prst="rightArrow">
            <a:avLst/>
          </a:prstGeom>
          <a:solidFill>
            <a:srgbClr val="165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5D8423-16B0-4DBA-CB98-F7170BB90B86}"/>
              </a:ext>
            </a:extLst>
          </p:cNvPr>
          <p:cNvSpPr/>
          <p:nvPr/>
        </p:nvSpPr>
        <p:spPr>
          <a:xfrm>
            <a:off x="5217982" y="1573305"/>
            <a:ext cx="2574590" cy="490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Oval 11">
            <a:extLst>
              <a:ext uri="{FF2B5EF4-FFF2-40B4-BE49-F238E27FC236}">
                <a16:creationId xmlns:a16="http://schemas.microsoft.com/office/drawing/2014/main" id="{E4791104-9148-EAB9-F881-0120D56530A6}"/>
              </a:ext>
            </a:extLst>
          </p:cNvPr>
          <p:cNvSpPr/>
          <p:nvPr/>
        </p:nvSpPr>
        <p:spPr>
          <a:xfrm>
            <a:off x="5217981" y="3130971"/>
            <a:ext cx="2574590" cy="490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Rectangle 12">
            <a:extLst>
              <a:ext uri="{FF2B5EF4-FFF2-40B4-BE49-F238E27FC236}">
                <a16:creationId xmlns:a16="http://schemas.microsoft.com/office/drawing/2014/main" id="{7ACC0E64-DA7C-37E7-1644-EA4BF749D8E2}"/>
              </a:ext>
            </a:extLst>
          </p:cNvPr>
          <p:cNvSpPr/>
          <p:nvPr/>
        </p:nvSpPr>
        <p:spPr>
          <a:xfrm>
            <a:off x="1081161" y="1713718"/>
            <a:ext cx="4139879" cy="1831976"/>
          </a:xfrm>
          <a:prstGeom prst="rect">
            <a:avLst/>
          </a:prstGeom>
          <a:solidFill>
            <a:schemeClr val="bg1"/>
          </a:solidFill>
          <a:ln>
            <a:solidFill>
              <a:srgbClr val="C00000"/>
            </a:solidFill>
          </a:ln>
        </p:spPr>
        <p:txBody>
          <a:bodyPr wrap="square">
            <a:spAutoFit/>
          </a:bodyPr>
          <a:lstStyle/>
          <a:p>
            <a:pPr marL="0" lvl="0" indent="0" algn="ctr" rtl="0">
              <a:lnSpc>
                <a:spcPct val="115000"/>
              </a:lnSpc>
              <a:spcBef>
                <a:spcPts val="0"/>
              </a:spcBef>
              <a:spcAft>
                <a:spcPts val="0"/>
              </a:spcAft>
              <a:buSzPts val="1800"/>
              <a:buFont typeface="Arial"/>
              <a:buNone/>
            </a:pPr>
            <a:r>
              <a:rPr lang="en-US" sz="2000" dirty="0">
                <a:solidFill>
                  <a:srgbClr val="C00000"/>
                </a:solidFill>
                <a:latin typeface="Arial" panose="020B0604020202020204" pitchFamily="34" charset="0"/>
                <a:ea typeface="Calibri" charset="0"/>
                <a:cs typeface="Arial" panose="020B0604020202020204" pitchFamily="34" charset="0"/>
              </a:rPr>
              <a:t>Challenging but absolutely critical </a:t>
            </a:r>
            <a:endParaRPr lang="en-US" sz="2000" i="1" dirty="0">
              <a:solidFill>
                <a:srgbClr val="C00000"/>
              </a:solidFill>
              <a:latin typeface="Arial" panose="020B0604020202020204" pitchFamily="34" charset="0"/>
              <a:ea typeface="Calibri" charset="0"/>
              <a:cs typeface="Arial" panose="020B0604020202020204" pitchFamily="34" charset="0"/>
            </a:endParaRPr>
          </a:p>
          <a:p>
            <a:pPr marL="0" lvl="0" indent="0" algn="ctr" rtl="0">
              <a:lnSpc>
                <a:spcPct val="115000"/>
              </a:lnSpc>
              <a:spcBef>
                <a:spcPts val="0"/>
              </a:spcBef>
              <a:spcAft>
                <a:spcPts val="0"/>
              </a:spcAft>
              <a:buSzPts val="1800"/>
              <a:buFont typeface="Arial"/>
              <a:buNone/>
            </a:pPr>
            <a:endParaRPr lang="en-US" sz="2000" i="1" dirty="0">
              <a:solidFill>
                <a:srgbClr val="C00000"/>
              </a:solidFill>
              <a:latin typeface="Arial" panose="020B0604020202020204" pitchFamily="34" charset="0"/>
              <a:ea typeface="Calibri" charset="0"/>
              <a:cs typeface="Arial" panose="020B0604020202020204" pitchFamily="34" charset="0"/>
            </a:endParaRPr>
          </a:p>
          <a:p>
            <a:pPr marL="0" lvl="0" indent="0" algn="ctr" rtl="0">
              <a:lnSpc>
                <a:spcPct val="115000"/>
              </a:lnSpc>
              <a:spcBef>
                <a:spcPts val="0"/>
              </a:spcBef>
              <a:spcAft>
                <a:spcPts val="0"/>
              </a:spcAft>
              <a:buSzPts val="1800"/>
              <a:buFont typeface="Arial"/>
              <a:buNone/>
            </a:pPr>
            <a:r>
              <a:rPr lang="en-US" sz="2000" i="1" dirty="0">
                <a:solidFill>
                  <a:srgbClr val="C00000"/>
                </a:solidFill>
                <a:latin typeface="Arial" panose="020B0604020202020204" pitchFamily="34" charset="0"/>
                <a:ea typeface="Calibri" charset="0"/>
                <a:cs typeface="Arial" panose="020B0604020202020204" pitchFamily="34" charset="0"/>
              </a:rPr>
              <a:t>Effect size of smoking on CVD/MI risk &gt;&gt; effect of most preventive/therapeutic Rx </a:t>
            </a:r>
          </a:p>
        </p:txBody>
      </p:sp>
    </p:spTree>
    <p:extLst>
      <p:ext uri="{BB962C8B-B14F-4D97-AF65-F5344CB8AC3E}">
        <p14:creationId xmlns:p14="http://schemas.microsoft.com/office/powerpoint/2010/main" val="1767106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Antiplatelet Therapy?</a:t>
            </a:r>
          </a:p>
        </p:txBody>
      </p:sp>
      <p:sp>
        <p:nvSpPr>
          <p:cNvPr id="3" name="Text Placeholder 2"/>
          <p:cNvSpPr>
            <a:spLocks noGrp="1"/>
          </p:cNvSpPr>
          <p:nvPr>
            <p:ph type="body" idx="1"/>
          </p:nvPr>
        </p:nvSpPr>
        <p:spPr>
          <a:xfrm>
            <a:off x="464696" y="1110964"/>
            <a:ext cx="8454452" cy="3732565"/>
          </a:xfrm>
        </p:spPr>
        <p:txBody>
          <a:bodyPr/>
          <a:lstStyle/>
          <a:p>
            <a:pPr marL="342900" indent="-342900">
              <a:buFontTx/>
              <a:buChar char="-"/>
            </a:pPr>
            <a:r>
              <a:rPr lang="en-US" sz="2000" dirty="0">
                <a:solidFill>
                  <a:schemeClr val="tx2"/>
                </a:solidFill>
              </a:rPr>
              <a:t>Aspirin (ASA) did not impact markers of immune activation or endothelial function in HIV in RCT</a:t>
            </a:r>
          </a:p>
          <a:p>
            <a:pPr lvl="2"/>
            <a:r>
              <a:rPr lang="en-US" sz="1800" dirty="0">
                <a:solidFill>
                  <a:schemeClr val="tx2"/>
                </a:solidFill>
              </a:rPr>
              <a:t>	Young study population (mean age 48-50), 12 week f/u, FMD endpoint</a:t>
            </a:r>
            <a:r>
              <a:rPr lang="en-US" dirty="0">
                <a:solidFill>
                  <a:schemeClr val="tx2"/>
                </a:solidFill>
              </a:rPr>
              <a:t>	</a:t>
            </a:r>
            <a:endParaRPr lang="en-US" sz="2400" dirty="0">
              <a:solidFill>
                <a:schemeClr val="tx2"/>
              </a:solidFill>
            </a:endParaRPr>
          </a:p>
        </p:txBody>
      </p:sp>
      <p:sp>
        <p:nvSpPr>
          <p:cNvPr id="4" name="TextBox 3"/>
          <p:cNvSpPr txBox="1"/>
          <p:nvPr/>
        </p:nvSpPr>
        <p:spPr>
          <a:xfrm>
            <a:off x="4565649" y="4724925"/>
            <a:ext cx="4302730" cy="276999"/>
          </a:xfrm>
          <a:prstGeom prst="rect">
            <a:avLst/>
          </a:prstGeom>
          <a:noFill/>
        </p:spPr>
        <p:txBody>
          <a:bodyPr wrap="square" rtlCol="0">
            <a:spAutoFit/>
          </a:bodyPr>
          <a:lstStyle/>
          <a:p>
            <a:r>
              <a:rPr lang="en-US" sz="1200" dirty="0">
                <a:solidFill>
                  <a:schemeClr val="bg2"/>
                </a:solidFill>
              </a:rPr>
              <a:t>O’Brien MP, et al. </a:t>
            </a:r>
            <a:r>
              <a:rPr lang="en-US" sz="1200" i="1" dirty="0">
                <a:solidFill>
                  <a:schemeClr val="bg2"/>
                </a:solidFill>
              </a:rPr>
              <a:t>Open Forum Infect Dis </a:t>
            </a:r>
            <a:r>
              <a:rPr lang="en-US" sz="1200" dirty="0">
                <a:solidFill>
                  <a:schemeClr val="bg2"/>
                </a:solidFill>
              </a:rPr>
              <a:t>2017;4(1):ofw278.</a:t>
            </a:r>
          </a:p>
        </p:txBody>
      </p:sp>
      <p:sp>
        <p:nvSpPr>
          <p:cNvPr id="6" name="Rectangle 5"/>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Content Placeholder 2">
            <a:extLst>
              <a:ext uri="{FF2B5EF4-FFF2-40B4-BE49-F238E27FC236}">
                <a16:creationId xmlns:a16="http://schemas.microsoft.com/office/drawing/2014/main" id="{1CE7F1C6-1994-CA50-507A-A63280D48088}"/>
              </a:ext>
            </a:extLst>
          </p:cNvPr>
          <p:cNvSpPr txBox="1">
            <a:spLocks/>
          </p:cNvSpPr>
          <p:nvPr/>
        </p:nvSpPr>
        <p:spPr>
          <a:xfrm>
            <a:off x="596899" y="666613"/>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Aspirin, clopidogrel, others? </a:t>
            </a:r>
          </a:p>
        </p:txBody>
      </p:sp>
    </p:spTree>
    <p:extLst>
      <p:ext uri="{BB962C8B-B14F-4D97-AF65-F5344CB8AC3E}">
        <p14:creationId xmlns:p14="http://schemas.microsoft.com/office/powerpoint/2010/main" val="51939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Antiplatelet Therapy?</a:t>
            </a:r>
          </a:p>
        </p:txBody>
      </p:sp>
      <p:sp>
        <p:nvSpPr>
          <p:cNvPr id="3" name="Text Placeholder 2"/>
          <p:cNvSpPr>
            <a:spLocks noGrp="1"/>
          </p:cNvSpPr>
          <p:nvPr>
            <p:ph type="body" idx="1"/>
          </p:nvPr>
        </p:nvSpPr>
        <p:spPr>
          <a:xfrm>
            <a:off x="464696" y="1110964"/>
            <a:ext cx="8454452" cy="3732565"/>
          </a:xfrm>
        </p:spPr>
        <p:txBody>
          <a:bodyPr/>
          <a:lstStyle/>
          <a:p>
            <a:pPr marL="342900" indent="-342900">
              <a:buFontTx/>
              <a:buChar char="-"/>
            </a:pPr>
            <a:r>
              <a:rPr lang="en-US" sz="1600" dirty="0">
                <a:solidFill>
                  <a:schemeClr val="bg2"/>
                </a:solidFill>
              </a:rPr>
              <a:t>Aspirin (ASA) did not impact markers of immune activation or endothelial function in HIV in RCT</a:t>
            </a:r>
          </a:p>
          <a:p>
            <a:pPr lvl="2"/>
            <a:r>
              <a:rPr lang="en-US" sz="1400" dirty="0">
                <a:solidFill>
                  <a:schemeClr val="bg2"/>
                </a:solidFill>
              </a:rPr>
              <a:t>	Young study population (mean age 48-50), 12 week f/u, FMD endpoint</a:t>
            </a:r>
            <a:r>
              <a:rPr lang="en-US" sz="2000" dirty="0">
                <a:solidFill>
                  <a:schemeClr val="accent4">
                    <a:lumMod val="20000"/>
                    <a:lumOff val="80000"/>
                  </a:schemeClr>
                </a:solidFill>
              </a:rPr>
              <a:t>	</a:t>
            </a:r>
          </a:p>
          <a:p>
            <a:pPr lvl="2"/>
            <a:endParaRPr lang="en-US" sz="1800" dirty="0"/>
          </a:p>
          <a:p>
            <a:pPr marL="285750" indent="-285750">
              <a:buFontTx/>
              <a:buChar char="-"/>
            </a:pPr>
            <a:r>
              <a:rPr lang="en-US" sz="1800" dirty="0">
                <a:solidFill>
                  <a:schemeClr val="tx2"/>
                </a:solidFill>
              </a:rPr>
              <a:t>What about </a:t>
            </a:r>
            <a:r>
              <a:rPr lang="en-US" sz="1800" dirty="0" err="1">
                <a:solidFill>
                  <a:schemeClr val="tx2"/>
                </a:solidFill>
              </a:rPr>
              <a:t>clopidogrel</a:t>
            </a:r>
            <a:r>
              <a:rPr lang="en-US" sz="1800" dirty="0">
                <a:solidFill>
                  <a:schemeClr val="tx2"/>
                </a:solidFill>
              </a:rPr>
              <a:t>? Recent RCT: Reduced platelet activation and platelet-induced endothelial inflammation whereas ASA did not </a:t>
            </a:r>
            <a:br>
              <a:rPr lang="en-US" sz="1800" dirty="0">
                <a:solidFill>
                  <a:schemeClr val="tx2"/>
                </a:solidFill>
              </a:rPr>
            </a:br>
            <a:endParaRPr lang="en-US" sz="1800" dirty="0">
              <a:solidFill>
                <a:schemeClr val="tx2"/>
              </a:solidFill>
            </a:endParaRPr>
          </a:p>
        </p:txBody>
      </p:sp>
      <p:sp>
        <p:nvSpPr>
          <p:cNvPr id="6" name="Rectangle 5"/>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Content Placeholder 2">
            <a:extLst>
              <a:ext uri="{FF2B5EF4-FFF2-40B4-BE49-F238E27FC236}">
                <a16:creationId xmlns:a16="http://schemas.microsoft.com/office/drawing/2014/main" id="{1CE7F1C6-1994-CA50-507A-A63280D48088}"/>
              </a:ext>
            </a:extLst>
          </p:cNvPr>
          <p:cNvSpPr txBox="1">
            <a:spLocks/>
          </p:cNvSpPr>
          <p:nvPr/>
        </p:nvSpPr>
        <p:spPr>
          <a:xfrm>
            <a:off x="596899" y="666613"/>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Aspirin, clopidogrel, others? </a:t>
            </a:r>
          </a:p>
        </p:txBody>
      </p:sp>
      <p:pic>
        <p:nvPicPr>
          <p:cNvPr id="8" name="Picture 2">
            <a:extLst>
              <a:ext uri="{FF2B5EF4-FFF2-40B4-BE49-F238E27FC236}">
                <a16:creationId xmlns:a16="http://schemas.microsoft.com/office/drawing/2014/main" id="{DBCE8D1F-3F96-3508-3DFB-B980A97385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5" t="2539" r="1855" b="55947"/>
          <a:stretch/>
        </p:blipFill>
        <p:spPr bwMode="auto">
          <a:xfrm>
            <a:off x="1021976" y="2745253"/>
            <a:ext cx="2891118" cy="1695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89E555D-C13B-7B29-CAE2-593E166BD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44511" r="2765" b="1745"/>
          <a:stretch/>
        </p:blipFill>
        <p:spPr bwMode="auto">
          <a:xfrm>
            <a:off x="4121523" y="2626089"/>
            <a:ext cx="2978524" cy="230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91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Antiplatelet Therapy?</a:t>
            </a:r>
          </a:p>
        </p:txBody>
      </p:sp>
      <p:sp>
        <p:nvSpPr>
          <p:cNvPr id="3" name="Text Placeholder 2"/>
          <p:cNvSpPr>
            <a:spLocks noGrp="1"/>
          </p:cNvSpPr>
          <p:nvPr>
            <p:ph type="body" idx="1"/>
          </p:nvPr>
        </p:nvSpPr>
        <p:spPr>
          <a:xfrm>
            <a:off x="464696" y="1335549"/>
            <a:ext cx="8454452" cy="1290540"/>
          </a:xfrm>
        </p:spPr>
        <p:txBody>
          <a:bodyPr/>
          <a:lstStyle/>
          <a:p>
            <a:pPr marL="342900" indent="-342900">
              <a:buFontTx/>
              <a:buChar char="-"/>
            </a:pPr>
            <a:endParaRPr lang="en-US" sz="2000" dirty="0"/>
          </a:p>
          <a:p>
            <a:pPr marL="342900" indent="-342900">
              <a:buFontTx/>
              <a:buChar char="-"/>
            </a:pPr>
            <a:r>
              <a:rPr lang="en-US" sz="2000" dirty="0">
                <a:solidFill>
                  <a:schemeClr val="tx2"/>
                </a:solidFill>
              </a:rPr>
              <a:t>What does this mean for antiplatelet Rx for primary prevention of ASCVD in HIV? Despite pro-thrombotic milieu in HIV, need clinical data to inform risks/benefits of antiplatelet Rx for primary prevention</a:t>
            </a:r>
          </a:p>
          <a:p>
            <a:pPr marL="342900" indent="-342900">
              <a:buFontTx/>
              <a:buChar char="-"/>
            </a:pPr>
            <a:endParaRPr lang="en-US" sz="2000" dirty="0"/>
          </a:p>
          <a:p>
            <a:pPr marL="342900" indent="-342900">
              <a:buFontTx/>
              <a:buChar char="-"/>
            </a:pPr>
            <a:r>
              <a:rPr lang="en-US" sz="2000" dirty="0">
                <a:solidFill>
                  <a:schemeClr val="tx2"/>
                </a:solidFill>
              </a:rPr>
              <a:t>For secondary prevention (e.g., after MI or coronary intervention), if single antiplatelet Rx long term may preference clopidogrel &gt; aspirin </a:t>
            </a:r>
            <a:br>
              <a:rPr lang="en-US" sz="2000" dirty="0">
                <a:solidFill>
                  <a:schemeClr val="tx2"/>
                </a:solidFill>
              </a:rPr>
            </a:br>
            <a:r>
              <a:rPr lang="en-US" sz="2000" dirty="0">
                <a:solidFill>
                  <a:schemeClr val="tx2"/>
                </a:solidFill>
              </a:rPr>
              <a:t>	</a:t>
            </a:r>
          </a:p>
          <a:p>
            <a:pPr marL="285750" indent="-285750">
              <a:buFontTx/>
              <a:buChar char="-"/>
            </a:pPr>
            <a:endParaRPr lang="en-US" sz="1800" dirty="0"/>
          </a:p>
        </p:txBody>
      </p:sp>
      <p:sp>
        <p:nvSpPr>
          <p:cNvPr id="6" name="Rectangle 5"/>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Content Placeholder 2">
            <a:extLst>
              <a:ext uri="{FF2B5EF4-FFF2-40B4-BE49-F238E27FC236}">
                <a16:creationId xmlns:a16="http://schemas.microsoft.com/office/drawing/2014/main" id="{1CE7F1C6-1994-CA50-507A-A63280D48088}"/>
              </a:ext>
            </a:extLst>
          </p:cNvPr>
          <p:cNvSpPr txBox="1">
            <a:spLocks/>
          </p:cNvSpPr>
          <p:nvPr/>
        </p:nvSpPr>
        <p:spPr>
          <a:xfrm>
            <a:off x="596901" y="668202"/>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Aspirin, clopidogrel, others? </a:t>
            </a:r>
          </a:p>
        </p:txBody>
      </p:sp>
    </p:spTree>
    <p:extLst>
      <p:ext uri="{BB962C8B-B14F-4D97-AF65-F5344CB8AC3E}">
        <p14:creationId xmlns:p14="http://schemas.microsoft.com/office/powerpoint/2010/main" val="131535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Cholesterol-reducing therapies: relevance in HIV? </a:t>
            </a:r>
          </a:p>
        </p:txBody>
      </p:sp>
      <p:sp>
        <p:nvSpPr>
          <p:cNvPr id="3" name="Text Placeholder 2"/>
          <p:cNvSpPr>
            <a:spLocks noGrp="1"/>
          </p:cNvSpPr>
          <p:nvPr>
            <p:ph type="body" idx="1"/>
          </p:nvPr>
        </p:nvSpPr>
        <p:spPr>
          <a:xfrm>
            <a:off x="464695" y="1110965"/>
            <a:ext cx="4347147" cy="1022635"/>
          </a:xfrm>
        </p:spPr>
        <p:txBody>
          <a:bodyPr/>
          <a:lstStyle/>
          <a:p>
            <a:pPr marL="285750" indent="-285750">
              <a:buFontTx/>
              <a:buChar char="-"/>
            </a:pPr>
            <a:r>
              <a:rPr lang="en-US" sz="1800" dirty="0">
                <a:solidFill>
                  <a:schemeClr val="tx2"/>
                </a:solidFill>
                <a:latin typeface="+mn-lt"/>
              </a:rPr>
              <a:t>PCSK9 inhibition – direct, substantial reduction in LDL cholesterol and ASCVD events in general population. Via monoclonal antibody or (investigational) RNA silencing. Limited data in HIV show LDL-c reduction of 56.9%, as well as reduction in </a:t>
            </a:r>
            <a:r>
              <a:rPr lang="en-US" sz="1800" dirty="0" err="1">
                <a:solidFill>
                  <a:schemeClr val="tx2"/>
                </a:solidFill>
                <a:latin typeface="+mn-lt"/>
              </a:rPr>
              <a:t>Lp</a:t>
            </a:r>
            <a:r>
              <a:rPr lang="en-US" sz="1800" dirty="0">
                <a:solidFill>
                  <a:schemeClr val="tx2"/>
                </a:solidFill>
                <a:latin typeface="+mn-lt"/>
              </a:rPr>
              <a:t>(a), </a:t>
            </a:r>
            <a:r>
              <a:rPr lang="en-US" sz="1800" dirty="0" err="1">
                <a:solidFill>
                  <a:schemeClr val="tx2"/>
                </a:solidFill>
                <a:latin typeface="+mn-lt"/>
              </a:rPr>
              <a:t>ApoB</a:t>
            </a:r>
            <a:endParaRPr lang="en-US" sz="1800" dirty="0">
              <a:solidFill>
                <a:schemeClr val="tx2"/>
              </a:solidFill>
              <a:latin typeface="+mn-lt"/>
            </a:endParaRPr>
          </a:p>
          <a:p>
            <a:pPr marL="285750" indent="-285750">
              <a:buFontTx/>
              <a:buChar char="-"/>
            </a:pPr>
            <a:endParaRPr lang="en-US" sz="1800" dirty="0">
              <a:solidFill>
                <a:schemeClr val="tx2"/>
              </a:solidFill>
              <a:latin typeface="+mn-lt"/>
            </a:endParaRPr>
          </a:p>
          <a:p>
            <a:pPr marL="285750" indent="-285750">
              <a:buFontTx/>
              <a:buChar char="-"/>
            </a:pPr>
            <a:r>
              <a:rPr lang="en-US" sz="1800" dirty="0" err="1">
                <a:solidFill>
                  <a:schemeClr val="tx2"/>
                </a:solidFill>
                <a:latin typeface="+mn-lt"/>
              </a:rPr>
              <a:t>Bempedoic</a:t>
            </a:r>
            <a:r>
              <a:rPr lang="en-US" sz="1800" dirty="0">
                <a:solidFill>
                  <a:schemeClr val="tx2"/>
                </a:solidFill>
                <a:latin typeface="+mn-lt"/>
              </a:rPr>
              <a:t> acid: statin alternative (less potent), TBD in HIV and need outcome data in gen. pop </a:t>
            </a:r>
          </a:p>
        </p:txBody>
      </p:sp>
      <p:sp>
        <p:nvSpPr>
          <p:cNvPr id="6" name="Rectangle 5"/>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Content Placeholder 2">
            <a:extLst>
              <a:ext uri="{FF2B5EF4-FFF2-40B4-BE49-F238E27FC236}">
                <a16:creationId xmlns:a16="http://schemas.microsoft.com/office/drawing/2014/main" id="{1CE7F1C6-1994-CA50-507A-A63280D48088}"/>
              </a:ext>
            </a:extLst>
          </p:cNvPr>
          <p:cNvSpPr txBox="1">
            <a:spLocks/>
          </p:cNvSpPr>
          <p:nvPr/>
        </p:nvSpPr>
        <p:spPr>
          <a:xfrm>
            <a:off x="596899" y="666613"/>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Limited data</a:t>
            </a:r>
          </a:p>
        </p:txBody>
      </p:sp>
      <p:pic>
        <p:nvPicPr>
          <p:cNvPr id="9" name="Picture 8" descr="Graphical user interface, text, application&#10;&#10;Description automatically generated">
            <a:extLst>
              <a:ext uri="{FF2B5EF4-FFF2-40B4-BE49-F238E27FC236}">
                <a16:creationId xmlns:a16="http://schemas.microsoft.com/office/drawing/2014/main" id="{8973A8F0-89F6-F1DA-494A-37793E92295F}"/>
              </a:ext>
            </a:extLst>
          </p:cNvPr>
          <p:cNvPicPr>
            <a:picLocks noChangeAspect="1"/>
          </p:cNvPicPr>
          <p:nvPr/>
        </p:nvPicPr>
        <p:blipFill rotWithShape="1">
          <a:blip r:embed="rId2"/>
          <a:srcRect/>
          <a:stretch/>
        </p:blipFill>
        <p:spPr>
          <a:xfrm>
            <a:off x="4691921" y="1431782"/>
            <a:ext cx="4347147" cy="1910756"/>
          </a:xfrm>
          <a:prstGeom prst="rect">
            <a:avLst/>
          </a:prstGeom>
        </p:spPr>
      </p:pic>
    </p:spTree>
    <p:extLst>
      <p:ext uri="{BB962C8B-B14F-4D97-AF65-F5344CB8AC3E}">
        <p14:creationId xmlns:p14="http://schemas.microsoft.com/office/powerpoint/2010/main" val="178611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Inflammation Reduction?</a:t>
            </a:r>
          </a:p>
        </p:txBody>
      </p:sp>
      <p:sp>
        <p:nvSpPr>
          <p:cNvPr id="6" name="Rectangle 5"/>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7" name="Content Placeholder 2">
            <a:extLst>
              <a:ext uri="{FF2B5EF4-FFF2-40B4-BE49-F238E27FC236}">
                <a16:creationId xmlns:a16="http://schemas.microsoft.com/office/drawing/2014/main" id="{1CE7F1C6-1994-CA50-507A-A63280D48088}"/>
              </a:ext>
            </a:extLst>
          </p:cNvPr>
          <p:cNvSpPr txBox="1">
            <a:spLocks/>
          </p:cNvSpPr>
          <p:nvPr/>
        </p:nvSpPr>
        <p:spPr>
          <a:xfrm>
            <a:off x="596900" y="95250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400" i="1" dirty="0">
              <a:solidFill>
                <a:srgbClr val="7CA295"/>
              </a:solidFill>
              <a:latin typeface="Calibri" charset="0"/>
              <a:ea typeface="Calibri" charset="0"/>
              <a:cs typeface="Calibri" charset="0"/>
            </a:endParaRPr>
          </a:p>
        </p:txBody>
      </p:sp>
      <p:sp>
        <p:nvSpPr>
          <p:cNvPr id="4" name="Rectangle 3">
            <a:extLst>
              <a:ext uri="{FF2B5EF4-FFF2-40B4-BE49-F238E27FC236}">
                <a16:creationId xmlns:a16="http://schemas.microsoft.com/office/drawing/2014/main" id="{4A7ABA6B-25DC-8CB4-CEB4-FAC94B75E582}"/>
              </a:ext>
            </a:extLst>
          </p:cNvPr>
          <p:cNvSpPr/>
          <p:nvPr/>
        </p:nvSpPr>
        <p:spPr>
          <a:xfrm>
            <a:off x="567090" y="1854230"/>
            <a:ext cx="7997117" cy="2145203"/>
          </a:xfrm>
          <a:prstGeom prst="rect">
            <a:avLst/>
          </a:prstGeom>
          <a:solidFill>
            <a:schemeClr val="bg2"/>
          </a:solidFill>
        </p:spPr>
        <p:txBody>
          <a:bodyPr wrap="square">
            <a:spAutoFit/>
          </a:bodyPr>
          <a:lstStyle/>
          <a:p>
            <a:pPr marL="0" lvl="0" indent="0" algn="l" rtl="0">
              <a:lnSpc>
                <a:spcPct val="115000"/>
              </a:lnSpc>
              <a:spcBef>
                <a:spcPts val="0"/>
              </a:spcBef>
              <a:spcAft>
                <a:spcPts val="0"/>
              </a:spcAft>
              <a:buSzPts val="1800"/>
              <a:buFont typeface="Arial"/>
              <a:buNone/>
            </a:pPr>
            <a:r>
              <a:rPr lang="en-US" sz="2000" dirty="0">
                <a:solidFill>
                  <a:schemeClr val="tx2"/>
                </a:solidFill>
                <a:latin typeface="Arial" panose="020B0604020202020204" pitchFamily="34" charset="0"/>
                <a:ea typeface="Calibri" charset="0"/>
                <a:cs typeface="Arial" panose="020B0604020202020204" pitchFamily="34" charset="0"/>
              </a:rPr>
              <a:t>We know even less about this</a:t>
            </a:r>
            <a:endParaRPr lang="en-US" sz="1600" i="1" dirty="0">
              <a:solidFill>
                <a:schemeClr val="tx2"/>
              </a:solidFill>
              <a:latin typeface="Arial" panose="020B0604020202020204" pitchFamily="34" charset="0"/>
              <a:ea typeface="Calibri" charset="0"/>
              <a:cs typeface="Arial" panose="020B0604020202020204" pitchFamily="34" charset="0"/>
            </a:endParaRPr>
          </a:p>
          <a:p>
            <a:pPr marL="0" lvl="0" indent="0" algn="l" rtl="0">
              <a:lnSpc>
                <a:spcPct val="115000"/>
              </a:lnSpc>
              <a:spcBef>
                <a:spcPts val="0"/>
              </a:spcBef>
              <a:spcAft>
                <a:spcPts val="0"/>
              </a:spcAft>
              <a:buSzPts val="1800"/>
              <a:buFont typeface="Arial"/>
              <a:buNone/>
            </a:pPr>
            <a:endParaRPr lang="en-US" sz="1600" i="1" dirty="0">
              <a:solidFill>
                <a:schemeClr val="tx2"/>
              </a:solidFill>
              <a:latin typeface="Arial" panose="020B0604020202020204" pitchFamily="34" charset="0"/>
              <a:ea typeface="Calibri" charset="0"/>
              <a:cs typeface="Arial" panose="020B0604020202020204" pitchFamily="34" charset="0"/>
            </a:endParaRPr>
          </a:p>
          <a:p>
            <a:pPr marL="342900" lvl="0" indent="-342900" algn="l" rtl="0">
              <a:lnSpc>
                <a:spcPct val="115000"/>
              </a:lnSpc>
              <a:spcBef>
                <a:spcPts val="0"/>
              </a:spcBef>
              <a:spcAft>
                <a:spcPts val="0"/>
              </a:spcAft>
              <a:buSzPts val="1800"/>
              <a:buFontTx/>
              <a:buChar char="-"/>
            </a:pPr>
            <a:r>
              <a:rPr lang="en-US" sz="2000" dirty="0">
                <a:solidFill>
                  <a:schemeClr val="tx2"/>
                </a:solidFill>
                <a:latin typeface="Arial" panose="020B0604020202020204" pitchFamily="34" charset="0"/>
                <a:ea typeface="Calibri" charset="0"/>
                <a:cs typeface="Arial" panose="020B0604020202020204" pitchFamily="34" charset="0"/>
              </a:rPr>
              <a:t>Gen Pop: IL-1</a:t>
            </a:r>
            <a:r>
              <a:rPr lang="el-GR" sz="2000" dirty="0">
                <a:solidFill>
                  <a:schemeClr val="tx2"/>
                </a:solidFill>
                <a:latin typeface="Arial" panose="020B0604020202020204" pitchFamily="34" charset="0"/>
                <a:ea typeface="Calibri" charset="0"/>
                <a:cs typeface="Arial" panose="020B0604020202020204" pitchFamily="34" charset="0"/>
              </a:rPr>
              <a:t>β</a:t>
            </a:r>
            <a:r>
              <a:rPr lang="en-US" sz="2000" dirty="0">
                <a:solidFill>
                  <a:schemeClr val="tx2"/>
                </a:solidFill>
                <a:latin typeface="Arial" panose="020B0604020202020204" pitchFamily="34" charset="0"/>
                <a:ea typeface="Calibri" charset="0"/>
                <a:cs typeface="Arial" panose="020B0604020202020204" pitchFamily="34" charset="0"/>
              </a:rPr>
              <a:t> antagonism modest effect size but fatal infection risk; colchicine modest effect size </a:t>
            </a:r>
          </a:p>
          <a:p>
            <a:pPr marL="342900" lvl="0" indent="-342900" algn="l" rtl="0">
              <a:lnSpc>
                <a:spcPct val="115000"/>
              </a:lnSpc>
              <a:spcBef>
                <a:spcPts val="0"/>
              </a:spcBef>
              <a:spcAft>
                <a:spcPts val="0"/>
              </a:spcAft>
              <a:buSzPts val="1800"/>
              <a:buFontTx/>
              <a:buChar char="-"/>
            </a:pPr>
            <a:r>
              <a:rPr lang="en-US" sz="2000" dirty="0">
                <a:solidFill>
                  <a:schemeClr val="tx2"/>
                </a:solidFill>
                <a:latin typeface="Arial" panose="020B0604020202020204" pitchFamily="34" charset="0"/>
                <a:ea typeface="Calibri" charset="0"/>
                <a:cs typeface="Arial" panose="020B0604020202020204" pitchFamily="34" charset="0"/>
              </a:rPr>
              <a:t>General inflammation reduction in HIV: TBD whether benefit&gt;risk with respect to CVDs but also immune function </a:t>
            </a:r>
          </a:p>
        </p:txBody>
      </p:sp>
    </p:spTree>
    <p:extLst>
      <p:ext uri="{BB962C8B-B14F-4D97-AF65-F5344CB8AC3E}">
        <p14:creationId xmlns:p14="http://schemas.microsoft.com/office/powerpoint/2010/main" val="953097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224853" y="606829"/>
            <a:ext cx="8716780" cy="1836491"/>
          </a:xfrm>
          <a:prstGeom prst="rect">
            <a:avLst/>
          </a:prstGeom>
        </p:spPr>
        <p:txBody>
          <a:bodyPr lIns="91425" tIns="91425" rIns="91425" bIns="91425" anchor="b" anchorCtr="0">
            <a:noAutofit/>
          </a:bodyPr>
          <a:lstStyle/>
          <a:p>
            <a:pPr lvl="0" algn="ctr"/>
            <a:r>
              <a:rPr lang="en-US" sz="4000" b="1" dirty="0">
                <a:latin typeface="+mj-lt"/>
              </a:rPr>
              <a:t>HIV and Cardiovascular Diseases</a:t>
            </a:r>
            <a:endParaRPr lang="en" sz="4000" b="1" dirty="0">
              <a:latin typeface="+mj-lt"/>
            </a:endParaRPr>
          </a:p>
        </p:txBody>
      </p:sp>
      <p:sp>
        <p:nvSpPr>
          <p:cNvPr id="2" name="Subtitle 1"/>
          <p:cNvSpPr>
            <a:spLocks noGrp="1"/>
          </p:cNvSpPr>
          <p:nvPr>
            <p:ph type="subTitle" idx="1"/>
          </p:nvPr>
        </p:nvSpPr>
        <p:spPr>
          <a:xfrm>
            <a:off x="224853" y="2539549"/>
            <a:ext cx="8716780" cy="1918798"/>
          </a:xfrm>
        </p:spPr>
        <p:txBody>
          <a:bodyPr>
            <a:normAutofit/>
          </a:bodyPr>
          <a:lstStyle/>
          <a:p>
            <a:pPr>
              <a:lnSpc>
                <a:spcPct val="110000"/>
              </a:lnSpc>
            </a:pPr>
            <a:r>
              <a:rPr lang="en-US" sz="3200" b="0" dirty="0">
                <a:solidFill>
                  <a:schemeClr val="tx2"/>
                </a:solidFill>
              </a:rPr>
              <a:t>Scope and Manifestations</a:t>
            </a:r>
            <a:endParaRPr lang="en-US" b="0" dirty="0">
              <a:solidFill>
                <a:schemeClr val="tx2"/>
              </a:solidFill>
            </a:endParaRPr>
          </a:p>
        </p:txBody>
      </p:sp>
    </p:spTree>
    <p:extLst>
      <p:ext uri="{BB962C8B-B14F-4D97-AF65-F5344CB8AC3E}">
        <p14:creationId xmlns:p14="http://schemas.microsoft.com/office/powerpoint/2010/main" val="2146352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Heart Failure and Sudden Cardiac Death</a:t>
            </a:r>
          </a:p>
        </p:txBody>
      </p:sp>
      <p:sp>
        <p:nvSpPr>
          <p:cNvPr id="3" name="Text Placeholder 2"/>
          <p:cNvSpPr>
            <a:spLocks noGrp="1"/>
          </p:cNvSpPr>
          <p:nvPr>
            <p:ph type="body" idx="1"/>
          </p:nvPr>
        </p:nvSpPr>
        <p:spPr>
          <a:xfrm>
            <a:off x="464696" y="1145732"/>
            <a:ext cx="8454452" cy="3697798"/>
          </a:xfrm>
        </p:spPr>
        <p:txBody>
          <a:bodyPr/>
          <a:lstStyle/>
          <a:p>
            <a:pPr marL="342900" indent="-342900">
              <a:buFontTx/>
              <a:buChar char="-"/>
            </a:pPr>
            <a:r>
              <a:rPr lang="en-US" sz="2000" dirty="0">
                <a:solidFill>
                  <a:schemeClr val="tx2"/>
                </a:solidFill>
              </a:rPr>
              <a:t>Studies ongoing to understand the </a:t>
            </a:r>
            <a:r>
              <a:rPr lang="en-US" sz="2000" i="1" dirty="0">
                <a:solidFill>
                  <a:schemeClr val="tx2"/>
                </a:solidFill>
              </a:rPr>
              <a:t>why’s </a:t>
            </a:r>
            <a:r>
              <a:rPr lang="en-US" sz="2000" dirty="0">
                <a:solidFill>
                  <a:schemeClr val="tx2"/>
                </a:solidFill>
              </a:rPr>
              <a:t>(mechanisms, manifestations)</a:t>
            </a:r>
          </a:p>
          <a:p>
            <a:pPr marL="342900" indent="-342900">
              <a:buFontTx/>
              <a:buChar char="-"/>
            </a:pPr>
            <a:endParaRPr lang="en-US" sz="2000" dirty="0">
              <a:solidFill>
                <a:schemeClr val="tx2"/>
              </a:solidFill>
            </a:endParaRPr>
          </a:p>
          <a:p>
            <a:pPr marL="342900" indent="-342900">
              <a:buFontTx/>
              <a:buChar char="-"/>
            </a:pPr>
            <a:r>
              <a:rPr lang="en-US" sz="2000" dirty="0">
                <a:solidFill>
                  <a:schemeClr val="tx2"/>
                </a:solidFill>
              </a:rPr>
              <a:t>More investigation is needed to determine which screening tests and therapies unique to HIV-related heart failure prevention &amp; treatment will be most useful. These have implications for sudden cardiac death &amp; its substrate</a:t>
            </a:r>
          </a:p>
          <a:p>
            <a:pPr marL="342900" indent="-342900">
              <a:buFontTx/>
              <a:buChar char="-"/>
            </a:pPr>
            <a:endParaRPr lang="en-US" sz="2000" dirty="0">
              <a:solidFill>
                <a:schemeClr val="tx2"/>
              </a:solidFill>
            </a:endParaRPr>
          </a:p>
          <a:p>
            <a:pPr marL="342900" indent="-342900">
              <a:buFontTx/>
              <a:buChar char="-"/>
            </a:pPr>
            <a:r>
              <a:rPr lang="en-US" sz="2000" dirty="0">
                <a:solidFill>
                  <a:schemeClr val="tx2"/>
                </a:solidFill>
              </a:rPr>
              <a:t>In the meantime, diagnosis/treatment as in general population but with high index of suspicion. And with focus on treating underlying causes (e.g., CAD/MI prevention, hypertension, metabolic dysregulation) </a:t>
            </a: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Limited data. Prevent/treat contributors in the meantime </a:t>
            </a:r>
          </a:p>
        </p:txBody>
      </p:sp>
    </p:spTree>
    <p:extLst>
      <p:ext uri="{BB962C8B-B14F-4D97-AF65-F5344CB8AC3E}">
        <p14:creationId xmlns:p14="http://schemas.microsoft.com/office/powerpoint/2010/main" val="629663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67255" y="1379912"/>
            <a:ext cx="7220608" cy="3129026"/>
          </a:xfrm>
        </p:spPr>
        <p:txBody>
          <a:bodyPr>
            <a:normAutofit fontScale="92500" lnSpcReduction="10000"/>
          </a:bodyPr>
          <a:lstStyle/>
          <a:p>
            <a:r>
              <a:rPr lang="en-US" sz="3600" dirty="0">
                <a:solidFill>
                  <a:schemeClr val="tx2"/>
                </a:solidFill>
              </a:rPr>
              <a:t>So, What Can</a:t>
            </a:r>
            <a:r>
              <a:rPr lang="en-US" sz="3600" i="1" dirty="0">
                <a:solidFill>
                  <a:schemeClr val="tx2"/>
                </a:solidFill>
              </a:rPr>
              <a:t> I </a:t>
            </a:r>
            <a:r>
              <a:rPr lang="en-US" sz="3600" dirty="0">
                <a:solidFill>
                  <a:schemeClr val="tx2"/>
                </a:solidFill>
              </a:rPr>
              <a:t>Do About HIV and CVD?</a:t>
            </a:r>
          </a:p>
          <a:p>
            <a:endParaRPr lang="en-US" sz="3600" dirty="0">
              <a:solidFill>
                <a:schemeClr val="tx2"/>
              </a:solidFill>
            </a:endParaRPr>
          </a:p>
          <a:p>
            <a:r>
              <a:rPr lang="en-US" sz="3600" b="0" i="1" dirty="0">
                <a:solidFill>
                  <a:schemeClr val="tx2"/>
                </a:solidFill>
              </a:rPr>
              <a:t>Guidance for self-advocacy and patient-provider discussions </a:t>
            </a:r>
          </a:p>
          <a:p>
            <a:endParaRPr lang="en-US" sz="3600" b="0" i="1" dirty="0">
              <a:solidFill>
                <a:schemeClr val="tx2"/>
              </a:solidFill>
            </a:endParaRPr>
          </a:p>
          <a:p>
            <a:r>
              <a:rPr lang="en-US" b="0" i="1" dirty="0">
                <a:solidFill>
                  <a:schemeClr val="tx2"/>
                </a:solidFill>
              </a:rPr>
              <a:t>(</a:t>
            </a:r>
            <a:r>
              <a:rPr lang="en-US" b="0" i="1" dirty="0" err="1">
                <a:solidFill>
                  <a:schemeClr val="tx2"/>
                </a:solidFill>
              </a:rPr>
              <a:t>a.k.a</a:t>
            </a:r>
            <a:r>
              <a:rPr lang="en-US" b="0" i="1" dirty="0">
                <a:solidFill>
                  <a:schemeClr val="tx2"/>
                </a:solidFill>
              </a:rPr>
              <a:t>, doing the most with what we know to maximize benefit but avoid unanticipated harm)</a:t>
            </a:r>
          </a:p>
          <a:p>
            <a:endParaRPr lang="en-US" sz="3600" b="0" i="1" dirty="0">
              <a:solidFill>
                <a:schemeClr val="tx2"/>
              </a:solidFill>
            </a:endParaRPr>
          </a:p>
          <a:p>
            <a:endParaRPr lang="en-US" sz="3600" dirty="0">
              <a:solidFill>
                <a:schemeClr val="tx2"/>
              </a:solidFill>
            </a:endParaRPr>
          </a:p>
        </p:txBody>
      </p:sp>
    </p:spTree>
    <p:extLst>
      <p:ext uri="{BB962C8B-B14F-4D97-AF65-F5344CB8AC3E}">
        <p14:creationId xmlns:p14="http://schemas.microsoft.com/office/powerpoint/2010/main" val="1155547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3109322"/>
          </a:xfrm>
        </p:spPr>
        <p:txBody>
          <a:bodyPr/>
          <a:lstStyle/>
          <a:p>
            <a:pPr marL="342900" indent="-342900">
              <a:buFontTx/>
              <a:buChar char="-"/>
            </a:pPr>
            <a:r>
              <a:rPr lang="en-US" dirty="0">
                <a:solidFill>
                  <a:schemeClr val="tx2"/>
                </a:solidFill>
              </a:rPr>
              <a:t>What do we </a:t>
            </a:r>
            <a:r>
              <a:rPr lang="en-US" i="1" dirty="0">
                <a:solidFill>
                  <a:schemeClr val="tx2"/>
                </a:solidFill>
              </a:rPr>
              <a:t>know</a:t>
            </a:r>
            <a:r>
              <a:rPr lang="en-US" dirty="0">
                <a:solidFill>
                  <a:schemeClr val="tx2"/>
                </a:solidFill>
              </a:rPr>
              <a:t>?</a:t>
            </a:r>
          </a:p>
          <a:p>
            <a:pPr marL="342900" indent="-342900">
              <a:buFontTx/>
              <a:buChar char="-"/>
            </a:pPr>
            <a:endParaRPr lang="en-US" dirty="0">
              <a:solidFill>
                <a:schemeClr val="tx2"/>
              </a:solidFill>
            </a:endParaRPr>
          </a:p>
          <a:p>
            <a:pPr marL="342900" indent="-342900">
              <a:buFontTx/>
              <a:buChar char="-"/>
            </a:pPr>
            <a:r>
              <a:rPr lang="en-US" dirty="0">
                <a:solidFill>
                  <a:schemeClr val="tx2"/>
                </a:solidFill>
              </a:rPr>
              <a:t>What do we </a:t>
            </a:r>
            <a:r>
              <a:rPr lang="en-US" i="1" dirty="0">
                <a:solidFill>
                  <a:schemeClr val="tx2"/>
                </a:solidFill>
              </a:rPr>
              <a:t>think</a:t>
            </a:r>
            <a:r>
              <a:rPr lang="en-US" dirty="0">
                <a:solidFill>
                  <a:schemeClr val="tx2"/>
                </a:solidFill>
              </a:rPr>
              <a:t>?</a:t>
            </a:r>
          </a:p>
          <a:p>
            <a:pPr marL="342900" indent="-342900">
              <a:buFontTx/>
              <a:buChar char="-"/>
            </a:pPr>
            <a:endParaRPr lang="en-US" dirty="0">
              <a:solidFill>
                <a:schemeClr val="tx2"/>
              </a:solidFill>
            </a:endParaRPr>
          </a:p>
          <a:p>
            <a:pPr marL="342900" indent="-342900">
              <a:buFontTx/>
              <a:buChar char="-"/>
            </a:pPr>
            <a:r>
              <a:rPr lang="en-US" dirty="0">
                <a:solidFill>
                  <a:schemeClr val="tx2"/>
                </a:solidFill>
              </a:rPr>
              <a:t>What do we </a:t>
            </a:r>
            <a:r>
              <a:rPr lang="en-US" i="1" dirty="0">
                <a:solidFill>
                  <a:schemeClr val="tx2"/>
                </a:solidFill>
              </a:rPr>
              <a:t>have no idea about</a:t>
            </a:r>
            <a:r>
              <a:rPr lang="en-US" dirty="0">
                <a:solidFill>
                  <a:schemeClr val="tx2"/>
                </a:solidFill>
              </a:rPr>
              <a:t>?</a:t>
            </a: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Tree>
    <p:extLst>
      <p:ext uri="{BB962C8B-B14F-4D97-AF65-F5344CB8AC3E}">
        <p14:creationId xmlns:p14="http://schemas.microsoft.com/office/powerpoint/2010/main" val="2106498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3109322"/>
          </a:xfrm>
        </p:spPr>
        <p:txBody>
          <a:bodyPr/>
          <a:lstStyle/>
          <a:p>
            <a:pPr marL="342900" indent="-342900">
              <a:buFontTx/>
              <a:buChar char="-"/>
            </a:pPr>
            <a:r>
              <a:rPr lang="en-US" dirty="0">
                <a:solidFill>
                  <a:schemeClr val="tx2"/>
                </a:solidFill>
              </a:rPr>
              <a:t>What do we </a:t>
            </a:r>
            <a:r>
              <a:rPr lang="en-US" i="1" dirty="0">
                <a:solidFill>
                  <a:schemeClr val="tx2"/>
                </a:solidFill>
              </a:rPr>
              <a:t>know</a:t>
            </a:r>
            <a:r>
              <a:rPr lang="en-US" dirty="0">
                <a:solidFill>
                  <a:schemeClr val="tx2"/>
                </a:solidFill>
              </a:rPr>
              <a:t>?</a:t>
            </a:r>
          </a:p>
          <a:p>
            <a:pPr marL="571500" lvl="1" indent="-342900">
              <a:buFontTx/>
              <a:buChar char="-"/>
            </a:pPr>
            <a:r>
              <a:rPr lang="en-US" sz="2000" dirty="0">
                <a:solidFill>
                  <a:schemeClr val="tx2"/>
                </a:solidFill>
              </a:rPr>
              <a:t>Can be most assertive about this</a:t>
            </a:r>
          </a:p>
          <a:p>
            <a:pPr marL="342900" indent="-342900">
              <a:buFontTx/>
              <a:buChar char="-"/>
            </a:pPr>
            <a:endParaRPr lang="en-US" dirty="0">
              <a:solidFill>
                <a:schemeClr val="tx2"/>
              </a:solidFill>
            </a:endParaRPr>
          </a:p>
          <a:p>
            <a:pPr marL="342900" indent="-342900">
              <a:buFontTx/>
              <a:buChar char="-"/>
            </a:pPr>
            <a:r>
              <a:rPr lang="en-US" dirty="0">
                <a:solidFill>
                  <a:schemeClr val="tx2"/>
                </a:solidFill>
              </a:rPr>
              <a:t>What do we </a:t>
            </a:r>
            <a:r>
              <a:rPr lang="en-US" i="1" dirty="0">
                <a:solidFill>
                  <a:schemeClr val="tx2"/>
                </a:solidFill>
              </a:rPr>
              <a:t>think</a:t>
            </a:r>
            <a:r>
              <a:rPr lang="en-US" dirty="0">
                <a:solidFill>
                  <a:schemeClr val="tx2"/>
                </a:solidFill>
              </a:rPr>
              <a:t>?</a:t>
            </a:r>
          </a:p>
          <a:p>
            <a:pPr marL="342900" indent="-342900">
              <a:buFontTx/>
              <a:buChar char="-"/>
            </a:pPr>
            <a:endParaRPr lang="en-US" dirty="0">
              <a:solidFill>
                <a:schemeClr val="tx2"/>
              </a:solidFill>
            </a:endParaRPr>
          </a:p>
          <a:p>
            <a:pPr marL="342900" indent="-342900">
              <a:buFontTx/>
              <a:buChar char="-"/>
            </a:pPr>
            <a:r>
              <a:rPr lang="en-US" dirty="0">
                <a:solidFill>
                  <a:schemeClr val="tx2"/>
                </a:solidFill>
              </a:rPr>
              <a:t>What do we </a:t>
            </a:r>
            <a:r>
              <a:rPr lang="en-US" i="1" dirty="0">
                <a:solidFill>
                  <a:schemeClr val="tx2"/>
                </a:solidFill>
              </a:rPr>
              <a:t>have no idea about</a:t>
            </a:r>
            <a:r>
              <a:rPr lang="en-US" dirty="0">
                <a:solidFill>
                  <a:schemeClr val="tx2"/>
                </a:solidFill>
              </a:rPr>
              <a:t>?</a:t>
            </a: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Tree>
    <p:extLst>
      <p:ext uri="{BB962C8B-B14F-4D97-AF65-F5344CB8AC3E}">
        <p14:creationId xmlns:p14="http://schemas.microsoft.com/office/powerpoint/2010/main" val="1805292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977462"/>
          </a:xfrm>
        </p:spPr>
        <p:txBody>
          <a:bodyPr/>
          <a:lstStyle/>
          <a:p>
            <a:pPr marL="342900" indent="-342900">
              <a:buFontTx/>
              <a:buChar char="-"/>
            </a:pPr>
            <a:r>
              <a:rPr lang="en-US" dirty="0">
                <a:solidFill>
                  <a:schemeClr val="tx2"/>
                </a:solidFill>
              </a:rPr>
              <a:t>What do we </a:t>
            </a:r>
            <a:r>
              <a:rPr lang="en-US" i="1" dirty="0">
                <a:solidFill>
                  <a:schemeClr val="tx2"/>
                </a:solidFill>
              </a:rPr>
              <a:t>know</a:t>
            </a:r>
            <a:r>
              <a:rPr lang="en-US" dirty="0">
                <a:solidFill>
                  <a:schemeClr val="tx2"/>
                </a:solidFill>
              </a:rPr>
              <a:t>?</a:t>
            </a:r>
          </a:p>
          <a:p>
            <a:pPr marL="571500" lvl="1" indent="-342900">
              <a:buFontTx/>
              <a:buChar char="-"/>
            </a:pPr>
            <a:r>
              <a:rPr lang="en-US" sz="2000" dirty="0">
                <a:solidFill>
                  <a:schemeClr val="tx2"/>
                </a:solidFill>
              </a:rPr>
              <a:t>Can be most assertive about this</a:t>
            </a:r>
            <a:endParaRPr lang="en-US" dirty="0">
              <a:solidFill>
                <a:schemeClr val="tx2"/>
              </a:solidFill>
            </a:endParaRP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
        <p:nvSpPr>
          <p:cNvPr id="7" name="Content Placeholder 2">
            <a:extLst>
              <a:ext uri="{FF2B5EF4-FFF2-40B4-BE49-F238E27FC236}">
                <a16:creationId xmlns:a16="http://schemas.microsoft.com/office/drawing/2014/main" id="{1A959748-F75D-C635-9CC7-A06017B4D483}"/>
              </a:ext>
            </a:extLst>
          </p:cNvPr>
          <p:cNvSpPr txBox="1">
            <a:spLocks/>
          </p:cNvSpPr>
          <p:nvPr/>
        </p:nvSpPr>
        <p:spPr>
          <a:xfrm>
            <a:off x="586388" y="2329316"/>
            <a:ext cx="7937499" cy="1643593"/>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AutoNum type="arabicPeriod"/>
            </a:pPr>
            <a:r>
              <a:rPr lang="en-US" sz="1800" b="1" dirty="0">
                <a:solidFill>
                  <a:schemeClr val="tx2"/>
                </a:solidFill>
                <a:ea typeface="Arial" charset="0"/>
                <a:cs typeface="Arial" charset="0"/>
              </a:rPr>
              <a:t>People with HIV have elevated cardiovascular disease risk. </a:t>
            </a:r>
            <a:br>
              <a:rPr lang="en-US" sz="1800" b="1" dirty="0">
                <a:solidFill>
                  <a:schemeClr val="tx2"/>
                </a:solidFill>
                <a:ea typeface="Arial" charset="0"/>
                <a:cs typeface="Arial" charset="0"/>
              </a:rPr>
            </a:br>
            <a:br>
              <a:rPr lang="en-US" sz="1800" b="1" dirty="0">
                <a:solidFill>
                  <a:schemeClr val="tx2"/>
                </a:solidFill>
                <a:ea typeface="Arial" charset="0"/>
                <a:cs typeface="Arial" charset="0"/>
              </a:rPr>
            </a:br>
            <a:r>
              <a:rPr lang="en-US" sz="1800" dirty="0">
                <a:solidFill>
                  <a:schemeClr val="tx2"/>
                </a:solidFill>
                <a:ea typeface="Arial" charset="0"/>
                <a:cs typeface="Arial" charset="0"/>
              </a:rPr>
              <a:t>This is true in particular for atherosclerotic/thrombotic cardiovascular diseases (including coronary artery disease and myocardial infarction) and heart failure. </a:t>
            </a:r>
            <a:br>
              <a:rPr lang="en-US" sz="1800" dirty="0">
                <a:solidFill>
                  <a:schemeClr val="tx2"/>
                </a:solidFill>
                <a:ea typeface="Arial" charset="0"/>
                <a:cs typeface="Arial" charset="0"/>
              </a:rPr>
            </a:br>
            <a:br>
              <a:rPr lang="en-US" sz="1800" dirty="0">
                <a:solidFill>
                  <a:schemeClr val="tx2"/>
                </a:solidFill>
                <a:ea typeface="Arial" charset="0"/>
                <a:cs typeface="Arial" charset="0"/>
              </a:rPr>
            </a:br>
            <a:r>
              <a:rPr lang="en-US" sz="1800" dirty="0">
                <a:solidFill>
                  <a:schemeClr val="tx2"/>
                </a:solidFill>
                <a:ea typeface="Arial" charset="0"/>
                <a:cs typeface="Arial" charset="0"/>
              </a:rPr>
              <a:t>Treating HIV effectively with ART helps reduce this risk but does not get rid of it. </a:t>
            </a:r>
            <a:endParaRPr lang="en-US" sz="1400" dirty="0">
              <a:solidFill>
                <a:schemeClr val="tx2"/>
              </a:solidFill>
              <a:ea typeface="Arial" charset="0"/>
              <a:cs typeface="Arial" charset="0"/>
            </a:endParaRPr>
          </a:p>
        </p:txBody>
      </p:sp>
    </p:spTree>
    <p:extLst>
      <p:ext uri="{BB962C8B-B14F-4D97-AF65-F5344CB8AC3E}">
        <p14:creationId xmlns:p14="http://schemas.microsoft.com/office/powerpoint/2010/main" val="1247990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977462"/>
          </a:xfrm>
        </p:spPr>
        <p:txBody>
          <a:bodyPr/>
          <a:lstStyle/>
          <a:p>
            <a:pPr marL="342900" indent="-342900">
              <a:buFontTx/>
              <a:buChar char="-"/>
            </a:pPr>
            <a:r>
              <a:rPr lang="en-US" dirty="0">
                <a:solidFill>
                  <a:schemeClr val="tx2"/>
                </a:solidFill>
              </a:rPr>
              <a:t>What do we </a:t>
            </a:r>
            <a:r>
              <a:rPr lang="en-US" i="1" dirty="0">
                <a:solidFill>
                  <a:schemeClr val="tx2"/>
                </a:solidFill>
              </a:rPr>
              <a:t>know</a:t>
            </a:r>
            <a:r>
              <a:rPr lang="en-US" dirty="0">
                <a:solidFill>
                  <a:schemeClr val="tx2"/>
                </a:solidFill>
              </a:rPr>
              <a:t>?</a:t>
            </a:r>
          </a:p>
          <a:p>
            <a:pPr marL="571500" lvl="1" indent="-342900">
              <a:buFontTx/>
              <a:buChar char="-"/>
            </a:pPr>
            <a:r>
              <a:rPr lang="en-US" sz="2000" dirty="0">
                <a:solidFill>
                  <a:schemeClr val="tx2"/>
                </a:solidFill>
              </a:rPr>
              <a:t>Can be most assertive about this</a:t>
            </a:r>
            <a:endParaRPr lang="en-US" dirty="0">
              <a:solidFill>
                <a:schemeClr val="tx2"/>
              </a:solidFill>
            </a:endParaRP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
        <p:nvSpPr>
          <p:cNvPr id="7" name="Content Placeholder 2">
            <a:extLst>
              <a:ext uri="{FF2B5EF4-FFF2-40B4-BE49-F238E27FC236}">
                <a16:creationId xmlns:a16="http://schemas.microsoft.com/office/drawing/2014/main" id="{1A959748-F75D-C635-9CC7-A06017B4D483}"/>
              </a:ext>
            </a:extLst>
          </p:cNvPr>
          <p:cNvSpPr txBox="1">
            <a:spLocks/>
          </p:cNvSpPr>
          <p:nvPr/>
        </p:nvSpPr>
        <p:spPr>
          <a:xfrm>
            <a:off x="586388" y="2329316"/>
            <a:ext cx="7937499" cy="2211153"/>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AutoNum type="arabicPeriod"/>
            </a:pPr>
            <a:r>
              <a:rPr lang="en-US" sz="1800" dirty="0">
                <a:solidFill>
                  <a:schemeClr val="bg2"/>
                </a:solidFill>
                <a:ea typeface="Arial" charset="0"/>
                <a:cs typeface="Arial" charset="0"/>
              </a:rPr>
              <a:t>People with HIV have elevated cardiovascular disease risk. </a:t>
            </a:r>
          </a:p>
          <a:p>
            <a:pPr marL="342900" indent="-342900">
              <a:buFont typeface="Arial" pitchFamily="34" charset="0"/>
              <a:buAutoNum type="arabicPeriod"/>
            </a:pPr>
            <a:r>
              <a:rPr lang="en-US" sz="1800" b="1" dirty="0">
                <a:solidFill>
                  <a:schemeClr val="tx2"/>
                </a:solidFill>
                <a:ea typeface="Arial" charset="0"/>
                <a:cs typeface="Arial" charset="0"/>
              </a:rPr>
              <a:t>Given this elevated CVD risk, anyone with HIV can and should consider the following in their discussion with providers (as should HIV providers)</a:t>
            </a:r>
            <a:br>
              <a:rPr lang="en-US" sz="1800" b="1" dirty="0">
                <a:solidFill>
                  <a:schemeClr val="tx2"/>
                </a:solidFill>
                <a:ea typeface="Arial" charset="0"/>
                <a:cs typeface="Arial" charset="0"/>
              </a:rPr>
            </a:br>
            <a:r>
              <a:rPr lang="en-US" sz="1800" dirty="0">
                <a:solidFill>
                  <a:schemeClr val="tx2"/>
                </a:solidFill>
                <a:ea typeface="Arial" charset="0"/>
                <a:cs typeface="Arial" charset="0"/>
              </a:rPr>
              <a:t>- What are my cardiovascular risk factors / risk enhancing factors? How might this impact my risk? Can consider risk calculator (ASCVD, FRS) to quantify, but imperfect</a:t>
            </a:r>
            <a:br>
              <a:rPr lang="en-US" sz="1800" dirty="0">
                <a:solidFill>
                  <a:schemeClr val="tx2"/>
                </a:solidFill>
                <a:ea typeface="Arial" charset="0"/>
                <a:cs typeface="Arial" charset="0"/>
              </a:rPr>
            </a:br>
            <a:r>
              <a:rPr lang="en-US" sz="1800" dirty="0">
                <a:solidFill>
                  <a:schemeClr val="bg2"/>
                </a:solidFill>
                <a:ea typeface="Arial" charset="0"/>
                <a:cs typeface="Arial" charset="0"/>
              </a:rPr>
              <a:t>- Examples (general): Smoking (cessation is key CVD risk-reducing behavioral change), drugs (meth!), hypertension, hyperlipidemia, diabetes. Treat w lifestyle +/- meds </a:t>
            </a:r>
            <a:br>
              <a:rPr lang="en-US" sz="1800" dirty="0">
                <a:solidFill>
                  <a:schemeClr val="bg2"/>
                </a:solidFill>
                <a:ea typeface="Arial" charset="0"/>
                <a:cs typeface="Arial" charset="0"/>
              </a:rPr>
            </a:br>
            <a:r>
              <a:rPr lang="en-US" sz="1800" dirty="0">
                <a:solidFill>
                  <a:schemeClr val="bg2"/>
                </a:solidFill>
                <a:ea typeface="Arial" charset="0"/>
                <a:cs typeface="Arial" charset="0"/>
              </a:rPr>
              <a:t>- HIV-specific: History of viremia? CD4 progression (&lt;500 or &lt;200 nadir or current)? </a:t>
            </a:r>
            <a:br>
              <a:rPr lang="en-US" sz="1800" dirty="0">
                <a:solidFill>
                  <a:schemeClr val="bg2"/>
                </a:solidFill>
                <a:ea typeface="Arial" charset="0"/>
                <a:cs typeface="Arial" charset="0"/>
              </a:rPr>
            </a:br>
            <a:r>
              <a:rPr lang="en-US" sz="1800" dirty="0">
                <a:solidFill>
                  <a:schemeClr val="bg2"/>
                </a:solidFill>
                <a:ea typeface="Arial" charset="0"/>
                <a:cs typeface="Arial" charset="0"/>
              </a:rPr>
              <a:t>- AGE. CVD risk up with age. Absolute risk up </a:t>
            </a:r>
            <a:r>
              <a:rPr lang="en-US" sz="1800" dirty="0">
                <a:solidFill>
                  <a:schemeClr val="bg2"/>
                </a:solidFill>
                <a:ea typeface="Arial" charset="0"/>
                <a:cs typeface="Arial" charset="0"/>
                <a:sym typeface="Wingdings"/>
              </a:rPr>
              <a:t> lower threshold for CVD-preventive Rx</a:t>
            </a:r>
            <a:endParaRPr lang="en-US" sz="1800" dirty="0">
              <a:solidFill>
                <a:schemeClr val="bg2"/>
              </a:solidFill>
              <a:ea typeface="Arial" charset="0"/>
              <a:cs typeface="Arial" charset="0"/>
            </a:endParaRPr>
          </a:p>
        </p:txBody>
      </p:sp>
    </p:spTree>
    <p:extLst>
      <p:ext uri="{BB962C8B-B14F-4D97-AF65-F5344CB8AC3E}">
        <p14:creationId xmlns:p14="http://schemas.microsoft.com/office/powerpoint/2010/main" val="993568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977462"/>
          </a:xfrm>
        </p:spPr>
        <p:txBody>
          <a:bodyPr/>
          <a:lstStyle/>
          <a:p>
            <a:pPr marL="342900" indent="-342900">
              <a:buFontTx/>
              <a:buChar char="-"/>
            </a:pPr>
            <a:r>
              <a:rPr lang="en-US" dirty="0">
                <a:solidFill>
                  <a:schemeClr val="tx2"/>
                </a:solidFill>
              </a:rPr>
              <a:t>What do we </a:t>
            </a:r>
            <a:r>
              <a:rPr lang="en-US" i="1" dirty="0">
                <a:solidFill>
                  <a:schemeClr val="tx2"/>
                </a:solidFill>
              </a:rPr>
              <a:t>know</a:t>
            </a:r>
            <a:r>
              <a:rPr lang="en-US" dirty="0">
                <a:solidFill>
                  <a:schemeClr val="tx2"/>
                </a:solidFill>
              </a:rPr>
              <a:t>?</a:t>
            </a:r>
          </a:p>
          <a:p>
            <a:pPr marL="571500" lvl="1" indent="-342900">
              <a:buFontTx/>
              <a:buChar char="-"/>
            </a:pPr>
            <a:r>
              <a:rPr lang="en-US" sz="2000" dirty="0">
                <a:solidFill>
                  <a:schemeClr val="tx2"/>
                </a:solidFill>
              </a:rPr>
              <a:t>Can be most assertive about this</a:t>
            </a:r>
            <a:endParaRPr lang="en-US" dirty="0">
              <a:solidFill>
                <a:schemeClr val="tx2"/>
              </a:solidFill>
            </a:endParaRP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
        <p:nvSpPr>
          <p:cNvPr id="7" name="Content Placeholder 2">
            <a:extLst>
              <a:ext uri="{FF2B5EF4-FFF2-40B4-BE49-F238E27FC236}">
                <a16:creationId xmlns:a16="http://schemas.microsoft.com/office/drawing/2014/main" id="{1A959748-F75D-C635-9CC7-A06017B4D483}"/>
              </a:ext>
            </a:extLst>
          </p:cNvPr>
          <p:cNvSpPr txBox="1">
            <a:spLocks/>
          </p:cNvSpPr>
          <p:nvPr/>
        </p:nvSpPr>
        <p:spPr>
          <a:xfrm>
            <a:off x="586388" y="2329316"/>
            <a:ext cx="7937499" cy="2211153"/>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AutoNum type="arabicPeriod"/>
            </a:pPr>
            <a:r>
              <a:rPr lang="en-US" sz="1800" dirty="0">
                <a:solidFill>
                  <a:schemeClr val="bg2"/>
                </a:solidFill>
                <a:ea typeface="Arial" charset="0"/>
                <a:cs typeface="Arial" charset="0"/>
              </a:rPr>
              <a:t>People with HIV have elevated cardiovascular disease risk. </a:t>
            </a:r>
          </a:p>
          <a:p>
            <a:pPr marL="342900" indent="-342900">
              <a:buFont typeface="Arial" pitchFamily="34" charset="0"/>
              <a:buAutoNum type="arabicPeriod"/>
            </a:pPr>
            <a:r>
              <a:rPr lang="en-US" sz="1800" b="1" dirty="0">
                <a:solidFill>
                  <a:schemeClr val="tx2"/>
                </a:solidFill>
                <a:ea typeface="Arial" charset="0"/>
                <a:cs typeface="Arial" charset="0"/>
              </a:rPr>
              <a:t>Given this elevated CVD risk, anyone with HIV can and should consider the following in their discussion with providers (as should HIV providers)</a:t>
            </a:r>
            <a:br>
              <a:rPr lang="en-US" sz="1800" b="1" dirty="0">
                <a:solidFill>
                  <a:schemeClr val="tx2"/>
                </a:solidFill>
                <a:ea typeface="Arial" charset="0"/>
                <a:cs typeface="Arial" charset="0"/>
              </a:rPr>
            </a:br>
            <a:r>
              <a:rPr lang="en-US" sz="1800" dirty="0">
                <a:solidFill>
                  <a:schemeClr val="bg2"/>
                </a:solidFill>
                <a:ea typeface="Arial" charset="0"/>
                <a:cs typeface="Arial" charset="0"/>
              </a:rPr>
              <a:t>- What are my cardiovascular risk factors / risk enhancing factors? How might this impact my risk? Can consider risk calculator (ASCVD, FRS) to quantify, but imperfect</a:t>
            </a:r>
            <a:br>
              <a:rPr lang="en-US" sz="1800" dirty="0">
                <a:solidFill>
                  <a:schemeClr val="bg2"/>
                </a:solidFill>
                <a:ea typeface="Arial" charset="0"/>
                <a:cs typeface="Arial" charset="0"/>
              </a:rPr>
            </a:br>
            <a:r>
              <a:rPr lang="en-US" sz="1800" dirty="0">
                <a:solidFill>
                  <a:schemeClr val="tx2"/>
                </a:solidFill>
                <a:ea typeface="Arial" charset="0"/>
                <a:cs typeface="Arial" charset="0"/>
              </a:rPr>
              <a:t>- Examples (general): Smoking (cessation is key CVD risk-reducing behavioral change), drugs (meth!), hypertension, hyperlipidemia, diabetes. Treat w lifestyle +/- meds </a:t>
            </a:r>
            <a:br>
              <a:rPr lang="en-US" sz="1800" dirty="0">
                <a:solidFill>
                  <a:schemeClr val="tx2"/>
                </a:solidFill>
                <a:ea typeface="Arial" charset="0"/>
                <a:cs typeface="Arial" charset="0"/>
              </a:rPr>
            </a:br>
            <a:r>
              <a:rPr lang="en-US" sz="1800" dirty="0">
                <a:solidFill>
                  <a:schemeClr val="tx2"/>
                </a:solidFill>
                <a:ea typeface="Arial" charset="0"/>
                <a:cs typeface="Arial" charset="0"/>
              </a:rPr>
              <a:t>- HIV-specific: History of viremia? CD4 progression (&lt;500 or &lt;200 nadir or current)? </a:t>
            </a:r>
            <a:br>
              <a:rPr lang="en-US" sz="1800" dirty="0">
                <a:solidFill>
                  <a:schemeClr val="tx2"/>
                </a:solidFill>
                <a:ea typeface="Arial" charset="0"/>
                <a:cs typeface="Arial" charset="0"/>
              </a:rPr>
            </a:br>
            <a:r>
              <a:rPr lang="en-US" sz="1800" dirty="0">
                <a:solidFill>
                  <a:schemeClr val="tx2"/>
                </a:solidFill>
                <a:ea typeface="Arial" charset="0"/>
                <a:cs typeface="Arial" charset="0"/>
              </a:rPr>
              <a:t>- AGE. CVD risk up with age. Absolute risk up </a:t>
            </a:r>
            <a:r>
              <a:rPr lang="en-US" sz="1800" dirty="0">
                <a:solidFill>
                  <a:schemeClr val="tx2"/>
                </a:solidFill>
                <a:ea typeface="Arial" charset="0"/>
                <a:cs typeface="Arial" charset="0"/>
                <a:sym typeface="Wingdings"/>
              </a:rPr>
              <a:t> lower threshold for CVD-preventive Rx</a:t>
            </a:r>
            <a:endParaRPr lang="en-US" sz="1800" dirty="0">
              <a:solidFill>
                <a:schemeClr val="tx2"/>
              </a:solidFill>
              <a:ea typeface="Arial" charset="0"/>
              <a:cs typeface="Arial" charset="0"/>
            </a:endParaRPr>
          </a:p>
        </p:txBody>
      </p:sp>
    </p:spTree>
    <p:extLst>
      <p:ext uri="{BB962C8B-B14F-4D97-AF65-F5344CB8AC3E}">
        <p14:creationId xmlns:p14="http://schemas.microsoft.com/office/powerpoint/2010/main" val="46347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977462"/>
          </a:xfrm>
        </p:spPr>
        <p:txBody>
          <a:bodyPr/>
          <a:lstStyle/>
          <a:p>
            <a:pPr marL="342900" indent="-342900">
              <a:buFontTx/>
              <a:buChar char="-"/>
            </a:pPr>
            <a:r>
              <a:rPr lang="en-US" dirty="0">
                <a:solidFill>
                  <a:schemeClr val="tx2"/>
                </a:solidFill>
              </a:rPr>
              <a:t>What do we </a:t>
            </a:r>
            <a:r>
              <a:rPr lang="en-US" i="1" dirty="0">
                <a:solidFill>
                  <a:schemeClr val="tx2"/>
                </a:solidFill>
              </a:rPr>
              <a:t>know</a:t>
            </a:r>
            <a:r>
              <a:rPr lang="en-US" dirty="0">
                <a:solidFill>
                  <a:schemeClr val="tx2"/>
                </a:solidFill>
              </a:rPr>
              <a:t>?</a:t>
            </a:r>
          </a:p>
          <a:p>
            <a:pPr marL="571500" lvl="1" indent="-342900">
              <a:buFontTx/>
              <a:buChar char="-"/>
            </a:pPr>
            <a:r>
              <a:rPr lang="en-US" sz="2000" dirty="0">
                <a:solidFill>
                  <a:schemeClr val="tx2"/>
                </a:solidFill>
              </a:rPr>
              <a:t>Can be most assertive about this</a:t>
            </a:r>
            <a:endParaRPr lang="en-US" dirty="0">
              <a:solidFill>
                <a:schemeClr val="tx2"/>
              </a:solidFill>
            </a:endParaRP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
        <p:nvSpPr>
          <p:cNvPr id="7" name="Content Placeholder 2">
            <a:extLst>
              <a:ext uri="{FF2B5EF4-FFF2-40B4-BE49-F238E27FC236}">
                <a16:creationId xmlns:a16="http://schemas.microsoft.com/office/drawing/2014/main" id="{1A959748-F75D-C635-9CC7-A06017B4D483}"/>
              </a:ext>
            </a:extLst>
          </p:cNvPr>
          <p:cNvSpPr txBox="1">
            <a:spLocks/>
          </p:cNvSpPr>
          <p:nvPr/>
        </p:nvSpPr>
        <p:spPr>
          <a:xfrm>
            <a:off x="586388" y="2329316"/>
            <a:ext cx="7937499" cy="2211153"/>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AutoNum type="arabicPeriod"/>
            </a:pPr>
            <a:r>
              <a:rPr lang="en-US" sz="1800" dirty="0">
                <a:solidFill>
                  <a:schemeClr val="bg2"/>
                </a:solidFill>
                <a:ea typeface="Arial" charset="0"/>
                <a:cs typeface="Arial" charset="0"/>
              </a:rPr>
              <a:t>People with HIV have elevated cardiovascular disease risk. </a:t>
            </a:r>
          </a:p>
          <a:p>
            <a:pPr marL="342900" indent="-342900">
              <a:buFont typeface="Arial" pitchFamily="34" charset="0"/>
              <a:buAutoNum type="arabicPeriod"/>
            </a:pPr>
            <a:r>
              <a:rPr lang="en-US" sz="1800" dirty="0">
                <a:solidFill>
                  <a:schemeClr val="bg2"/>
                </a:solidFill>
                <a:ea typeface="Arial" charset="0"/>
                <a:cs typeface="Arial" charset="0"/>
              </a:rPr>
              <a:t>Given this elevated CVD risk, anyone with HIV can and should consider the following in their discussion with providers (as should HIV providers)</a:t>
            </a:r>
          </a:p>
          <a:p>
            <a:pPr marL="342900" indent="-342900">
              <a:buFont typeface="Arial" pitchFamily="34" charset="0"/>
              <a:buAutoNum type="arabicPeriod"/>
            </a:pPr>
            <a:r>
              <a:rPr lang="en-US" sz="1800" b="1" dirty="0">
                <a:solidFill>
                  <a:schemeClr val="tx2"/>
                </a:solidFill>
                <a:ea typeface="Arial" charset="0"/>
                <a:cs typeface="Arial" charset="0"/>
              </a:rPr>
              <a:t>Limited data exist on ARV-specific CVD risks</a:t>
            </a:r>
            <a:br>
              <a:rPr lang="en-US" sz="1800" b="1" dirty="0">
                <a:solidFill>
                  <a:schemeClr val="tx2"/>
                </a:solidFill>
                <a:ea typeface="Arial" charset="0"/>
                <a:cs typeface="Arial" charset="0"/>
              </a:rPr>
            </a:br>
            <a:r>
              <a:rPr lang="en-US" sz="1800" dirty="0">
                <a:solidFill>
                  <a:schemeClr val="tx2"/>
                </a:solidFill>
                <a:ea typeface="Arial" charset="0"/>
                <a:cs typeface="Arial" charset="0"/>
              </a:rPr>
              <a:t>- How might my antiretroviral regimen be affecting my risk? </a:t>
            </a:r>
            <a:br>
              <a:rPr lang="en-US" sz="1800" dirty="0">
                <a:solidFill>
                  <a:schemeClr val="tx2"/>
                </a:solidFill>
                <a:ea typeface="Arial" charset="0"/>
                <a:cs typeface="Arial" charset="0"/>
              </a:rPr>
            </a:br>
            <a:r>
              <a:rPr lang="en-US" sz="1800" dirty="0">
                <a:solidFill>
                  <a:schemeClr val="tx2"/>
                </a:solidFill>
                <a:ea typeface="Arial" charset="0"/>
                <a:cs typeface="Arial" charset="0"/>
              </a:rPr>
              <a:t>- Strongest data on </a:t>
            </a:r>
            <a:r>
              <a:rPr lang="en-US" sz="1800" dirty="0" err="1">
                <a:solidFill>
                  <a:schemeClr val="tx2"/>
                </a:solidFill>
                <a:ea typeface="Arial" charset="0"/>
                <a:cs typeface="Arial" charset="0"/>
              </a:rPr>
              <a:t>abacavir</a:t>
            </a:r>
            <a:r>
              <a:rPr lang="en-US" sz="1800" dirty="0">
                <a:solidFill>
                  <a:schemeClr val="tx2"/>
                </a:solidFill>
                <a:ea typeface="Arial" charset="0"/>
                <a:cs typeface="Arial" charset="0"/>
              </a:rPr>
              <a:t> with respect to cardiovascular risk increase. Otherwise re: most modern regimens the data are limited. Most important is being on something that effectively suppresses HIV viremia</a:t>
            </a:r>
          </a:p>
        </p:txBody>
      </p:sp>
    </p:spTree>
    <p:extLst>
      <p:ext uri="{BB962C8B-B14F-4D97-AF65-F5344CB8AC3E}">
        <p14:creationId xmlns:p14="http://schemas.microsoft.com/office/powerpoint/2010/main" val="876786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3109322"/>
          </a:xfrm>
        </p:spPr>
        <p:txBody>
          <a:bodyPr/>
          <a:lstStyle/>
          <a:p>
            <a:pPr marL="342900" indent="-342900">
              <a:buFontTx/>
              <a:buChar char="-"/>
            </a:pPr>
            <a:r>
              <a:rPr lang="en-US" dirty="0">
                <a:solidFill>
                  <a:schemeClr val="bg2"/>
                </a:solidFill>
              </a:rPr>
              <a:t>What do we </a:t>
            </a:r>
            <a:r>
              <a:rPr lang="en-US" i="1" dirty="0">
                <a:solidFill>
                  <a:schemeClr val="bg2"/>
                </a:solidFill>
              </a:rPr>
              <a:t>know</a:t>
            </a:r>
            <a:r>
              <a:rPr lang="en-US" dirty="0">
                <a:solidFill>
                  <a:schemeClr val="bg2"/>
                </a:solidFill>
              </a:rPr>
              <a:t>?</a:t>
            </a:r>
          </a:p>
          <a:p>
            <a:pPr marL="342900" indent="-342900">
              <a:buFontTx/>
              <a:buChar char="-"/>
            </a:pPr>
            <a:r>
              <a:rPr lang="en-US" dirty="0">
                <a:solidFill>
                  <a:schemeClr val="tx2"/>
                </a:solidFill>
              </a:rPr>
              <a:t>What do we </a:t>
            </a:r>
            <a:r>
              <a:rPr lang="en-US" i="1" dirty="0">
                <a:solidFill>
                  <a:schemeClr val="tx2"/>
                </a:solidFill>
              </a:rPr>
              <a:t>think</a:t>
            </a:r>
            <a:r>
              <a:rPr lang="en-US" dirty="0">
                <a:solidFill>
                  <a:schemeClr val="tx2"/>
                </a:solidFill>
              </a:rPr>
              <a:t>?</a:t>
            </a:r>
            <a:br>
              <a:rPr lang="en-US" dirty="0">
                <a:solidFill>
                  <a:schemeClr val="tx2"/>
                </a:solidFill>
              </a:rPr>
            </a:br>
            <a:r>
              <a:rPr lang="en-US" sz="2000" b="1" dirty="0">
                <a:solidFill>
                  <a:schemeClr val="tx2"/>
                </a:solidFill>
              </a:rPr>
              <a:t>1. Cardiovascular risk stratification may help inform potential benefit of CVD risk-reducing therapy</a:t>
            </a:r>
          </a:p>
          <a:p>
            <a:pPr marL="571500" lvl="1" indent="-342900">
              <a:buFontTx/>
              <a:buChar char="-"/>
            </a:pPr>
            <a:r>
              <a:rPr lang="en-US" sz="1800" dirty="0">
                <a:solidFill>
                  <a:schemeClr val="tx2"/>
                </a:solidFill>
              </a:rPr>
              <a:t>But what type of risk stratification to consider? Risk calculator to start (probably)</a:t>
            </a:r>
          </a:p>
          <a:p>
            <a:pPr marL="571500" lvl="1" indent="-342900">
              <a:buFontTx/>
              <a:buChar char="-"/>
            </a:pPr>
            <a:r>
              <a:rPr lang="en-US" sz="1800" dirty="0">
                <a:solidFill>
                  <a:schemeClr val="tx2"/>
                </a:solidFill>
              </a:rPr>
              <a:t>Beyond risk factor counting, would risk-stratification via imaging (CAC, carotid plaque ultrasound) help meaningfully stratify?</a:t>
            </a:r>
          </a:p>
          <a:p>
            <a:pPr marL="571500" lvl="1" indent="-342900">
              <a:buFontTx/>
              <a:buChar char="-"/>
            </a:pPr>
            <a:r>
              <a:rPr lang="en-US" sz="1800" dirty="0">
                <a:solidFill>
                  <a:schemeClr val="tx2"/>
                </a:solidFill>
              </a:rPr>
              <a:t>What does REPRIEVE mean for me? (probably tilts balance slightly more in favor of net benefit&gt;risk of statins, but limited absolute benefit at low risk / younger individuals)</a:t>
            </a:r>
            <a:endParaRPr lang="en-US" sz="1800" b="1" dirty="0">
              <a:solidFill>
                <a:schemeClr val="tx2"/>
              </a:solidFill>
            </a:endParaRPr>
          </a:p>
          <a:p>
            <a:pPr marL="342900" indent="-342900">
              <a:buFontTx/>
              <a:buChar char="-"/>
            </a:pPr>
            <a:endParaRPr lang="en-US" dirty="0">
              <a:solidFill>
                <a:schemeClr val="tx2"/>
              </a:solidFill>
            </a:endParaRP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Tree>
    <p:extLst>
      <p:ext uri="{BB962C8B-B14F-4D97-AF65-F5344CB8AC3E}">
        <p14:creationId xmlns:p14="http://schemas.microsoft.com/office/powerpoint/2010/main" val="1437271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Practical Guidance to CVD Risk Assessment</a:t>
            </a:r>
          </a:p>
        </p:txBody>
      </p:sp>
      <p:sp>
        <p:nvSpPr>
          <p:cNvPr id="3" name="Text Placeholder 2"/>
          <p:cNvSpPr>
            <a:spLocks noGrp="1"/>
          </p:cNvSpPr>
          <p:nvPr>
            <p:ph type="body" idx="1"/>
          </p:nvPr>
        </p:nvSpPr>
        <p:spPr>
          <a:xfrm>
            <a:off x="419383" y="1303283"/>
            <a:ext cx="8545075" cy="3415862"/>
          </a:xfrm>
        </p:spPr>
        <p:txBody>
          <a:bodyPr/>
          <a:lstStyle/>
          <a:p>
            <a:pPr marL="342900" indent="-342900">
              <a:buFontTx/>
              <a:buChar char="-"/>
            </a:pPr>
            <a:r>
              <a:rPr lang="en-US" dirty="0">
                <a:solidFill>
                  <a:schemeClr val="bg2"/>
                </a:solidFill>
              </a:rPr>
              <a:t>What do we </a:t>
            </a:r>
            <a:r>
              <a:rPr lang="en-US" i="1" dirty="0">
                <a:solidFill>
                  <a:schemeClr val="bg2"/>
                </a:solidFill>
              </a:rPr>
              <a:t>know</a:t>
            </a:r>
            <a:r>
              <a:rPr lang="en-US" dirty="0">
                <a:solidFill>
                  <a:schemeClr val="bg2"/>
                </a:solidFill>
              </a:rPr>
              <a:t>?</a:t>
            </a:r>
          </a:p>
          <a:p>
            <a:pPr marL="342900" indent="-342900">
              <a:buFontTx/>
              <a:buChar char="-"/>
            </a:pPr>
            <a:r>
              <a:rPr lang="en-US" dirty="0">
                <a:solidFill>
                  <a:schemeClr val="bg2"/>
                </a:solidFill>
              </a:rPr>
              <a:t>What do we </a:t>
            </a:r>
            <a:r>
              <a:rPr lang="en-US" i="1" dirty="0">
                <a:solidFill>
                  <a:schemeClr val="bg2"/>
                </a:solidFill>
              </a:rPr>
              <a:t>think</a:t>
            </a:r>
            <a:r>
              <a:rPr lang="en-US" dirty="0">
                <a:solidFill>
                  <a:schemeClr val="bg2"/>
                </a:solidFill>
              </a:rPr>
              <a:t>?</a:t>
            </a:r>
          </a:p>
          <a:p>
            <a:pPr marL="342900" indent="-342900">
              <a:buFontTx/>
              <a:buChar char="-"/>
            </a:pPr>
            <a:r>
              <a:rPr lang="en-US" b="1" dirty="0">
                <a:solidFill>
                  <a:schemeClr val="tx2"/>
                </a:solidFill>
              </a:rPr>
              <a:t>What do we </a:t>
            </a:r>
            <a:r>
              <a:rPr lang="en-US" b="1" i="1" dirty="0">
                <a:solidFill>
                  <a:schemeClr val="tx2"/>
                </a:solidFill>
              </a:rPr>
              <a:t>have no idea about</a:t>
            </a:r>
            <a:r>
              <a:rPr lang="en-US" b="1" dirty="0">
                <a:solidFill>
                  <a:schemeClr val="tx2"/>
                </a:solidFill>
              </a:rPr>
              <a:t>?</a:t>
            </a:r>
            <a:endParaRPr lang="en-US" dirty="0">
              <a:solidFill>
                <a:schemeClr val="tx2"/>
              </a:solidFill>
            </a:endParaRPr>
          </a:p>
          <a:p>
            <a:pPr marL="571500" lvl="1" indent="-342900">
              <a:buFontTx/>
              <a:buChar char="-"/>
            </a:pPr>
            <a:r>
              <a:rPr lang="en-US" sz="1600" dirty="0">
                <a:solidFill>
                  <a:schemeClr val="tx2"/>
                </a:solidFill>
              </a:rPr>
              <a:t>What is the role for cardiovascular screening for </a:t>
            </a:r>
            <a:r>
              <a:rPr lang="en-US" sz="1600" i="1" dirty="0">
                <a:solidFill>
                  <a:schemeClr val="tx2"/>
                </a:solidFill>
              </a:rPr>
              <a:t>existing</a:t>
            </a:r>
            <a:r>
              <a:rPr lang="en-US" sz="1600" dirty="0">
                <a:solidFill>
                  <a:schemeClr val="tx2"/>
                </a:solidFill>
              </a:rPr>
              <a:t> disease (e.g., ECG, echocardiogram. Different than CAC for subclinical disease for risk stratification)? Symptom-/risk-triggered</a:t>
            </a:r>
          </a:p>
          <a:p>
            <a:pPr marL="571500" lvl="1" indent="-342900">
              <a:buFontTx/>
              <a:buChar char="-"/>
            </a:pPr>
            <a:r>
              <a:rPr lang="en-US" sz="1600" dirty="0">
                <a:solidFill>
                  <a:schemeClr val="tx2"/>
                </a:solidFill>
              </a:rPr>
              <a:t>ECG/echo broad disease screening not routine in general population, and pretest probability informs this (when too low, risk of false positives is high </a:t>
            </a:r>
            <a:r>
              <a:rPr lang="en-US" sz="1600" dirty="0">
                <a:solidFill>
                  <a:schemeClr val="tx2"/>
                </a:solidFill>
                <a:sym typeface="Wingdings"/>
              </a:rPr>
              <a:t> subsequent testing, over-Rx, harm</a:t>
            </a:r>
            <a:r>
              <a:rPr lang="en-US" sz="1600" dirty="0">
                <a:solidFill>
                  <a:schemeClr val="tx2"/>
                </a:solidFill>
              </a:rPr>
              <a:t>)</a:t>
            </a:r>
          </a:p>
          <a:p>
            <a:pPr marL="798513" lvl="2" indent="-342900">
              <a:buFontTx/>
              <a:buChar char="-"/>
            </a:pPr>
            <a:r>
              <a:rPr lang="en-US" sz="1600" dirty="0">
                <a:solidFill>
                  <a:schemeClr val="tx2"/>
                </a:solidFill>
              </a:rPr>
              <a:t>Appropriate, potentially helpful: symptom-triggered (e.g., palpitations + lightheadedness potentially due to arrhythmia </a:t>
            </a:r>
            <a:r>
              <a:rPr lang="en-US" sz="1600" dirty="0">
                <a:solidFill>
                  <a:schemeClr val="tx2"/>
                </a:solidFill>
                <a:sym typeface="Wingdings"/>
              </a:rPr>
              <a:t> ECG/monitor; exertional chest pressure  ischemic </a:t>
            </a:r>
            <a:r>
              <a:rPr lang="en-US" sz="1600" dirty="0" err="1">
                <a:solidFill>
                  <a:schemeClr val="tx2"/>
                </a:solidFill>
                <a:sym typeface="Wingdings"/>
              </a:rPr>
              <a:t>eval</a:t>
            </a:r>
            <a:r>
              <a:rPr lang="en-US" sz="1600" dirty="0">
                <a:solidFill>
                  <a:schemeClr val="tx2"/>
                </a:solidFill>
              </a:rPr>
              <a:t>) </a:t>
            </a:r>
          </a:p>
          <a:p>
            <a:pPr marL="798513" lvl="2" indent="-342900">
              <a:buFontTx/>
              <a:buChar char="-"/>
            </a:pPr>
            <a:r>
              <a:rPr lang="en-US" sz="1600" dirty="0">
                <a:solidFill>
                  <a:schemeClr val="tx2"/>
                </a:solidFill>
              </a:rPr>
              <a:t>Less appropriate or likely to be helpful: no symptoms, good exertional tolerance </a:t>
            </a:r>
            <a:r>
              <a:rPr lang="en-US" sz="1600" dirty="0">
                <a:solidFill>
                  <a:schemeClr val="tx2"/>
                </a:solidFill>
                <a:sym typeface="Wingdings"/>
              </a:rPr>
              <a:t> “routine” ECG or monitor (finding something doesn’t mean it matters or is actionable)</a:t>
            </a:r>
            <a:endParaRPr lang="en-US" sz="1600" dirty="0">
              <a:solidFill>
                <a:schemeClr val="tx2"/>
              </a:solidFill>
            </a:endParaRP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
        <p:nvSpPr>
          <p:cNvPr id="6" name="Content Placeholder 2">
            <a:extLst>
              <a:ext uri="{FF2B5EF4-FFF2-40B4-BE49-F238E27FC236}">
                <a16:creationId xmlns:a16="http://schemas.microsoft.com/office/drawing/2014/main" id="{1A959748-F75D-C635-9CC7-A06017B4D483}"/>
              </a:ext>
            </a:extLst>
          </p:cNvPr>
          <p:cNvSpPr txBox="1">
            <a:spLocks/>
          </p:cNvSpPr>
          <p:nvPr/>
        </p:nvSpPr>
        <p:spPr>
          <a:xfrm>
            <a:off x="586389" y="638780"/>
            <a:ext cx="7937499" cy="383048"/>
          </a:xfrm>
          <a:prstGeom prst="rect">
            <a:avLst/>
          </a:prstGeom>
        </p:spPr>
        <p:txBody>
          <a:bodyPr vert="horz" lIns="0" tIns="0" rIns="91440" bIns="45720" rtlCol="0">
            <a:noAutofit/>
          </a:bodyPr>
          <a:lstStyle>
            <a:lvl1pPr marL="174625" indent="-174625" algn="l" defTabSz="914400" rtl="0" eaLnBrk="1" latinLnBrk="0" hangingPunct="1">
              <a:spcBef>
                <a:spcPts val="0"/>
              </a:spcBef>
              <a:buClr>
                <a:schemeClr val="accent1"/>
              </a:buClr>
              <a:buFont typeface="Arial" pitchFamily="34" charset="0"/>
              <a:buChar char="•"/>
              <a:defRPr sz="2800" kern="1200" spc="-50" baseline="0">
                <a:solidFill>
                  <a:schemeClr val="tx1"/>
                </a:solidFill>
                <a:latin typeface="+mn-lt"/>
                <a:ea typeface="+mn-ea"/>
                <a:cs typeface="+mn-cs"/>
              </a:defRPr>
            </a:lvl1pPr>
            <a:lvl2pPr marL="457200" indent="-250825" algn="l" defTabSz="914400" rtl="0" eaLnBrk="1" latinLnBrk="0" hangingPunct="1">
              <a:spcBef>
                <a:spcPts val="0"/>
              </a:spcBef>
              <a:buClr>
                <a:srgbClr val="605F62"/>
              </a:buClr>
              <a:buFont typeface="Symbol" pitchFamily="18" charset="2"/>
              <a:buChar char="-"/>
              <a:defRPr sz="2400" kern="1200" spc="-50" baseline="0">
                <a:solidFill>
                  <a:schemeClr val="tx1"/>
                </a:solidFill>
                <a:latin typeface="+mn-lt"/>
                <a:ea typeface="+mn-ea"/>
                <a:cs typeface="+mn-cs"/>
              </a:defRPr>
            </a:lvl2pPr>
            <a:lvl3pPr marL="620713" indent="-163513" algn="l" defTabSz="914400" rtl="0" eaLnBrk="1" latinLnBrk="0" hangingPunct="1">
              <a:spcBef>
                <a:spcPts val="0"/>
              </a:spcBef>
              <a:buClr>
                <a:srgbClr val="605F62"/>
              </a:buClr>
              <a:buFont typeface="Arial" pitchFamily="34" charset="0"/>
              <a:buChar char="•"/>
              <a:defRPr sz="2000" kern="1200" spc="-50" baseline="0">
                <a:solidFill>
                  <a:schemeClr val="tx1"/>
                </a:solidFill>
                <a:latin typeface="+mn-lt"/>
                <a:ea typeface="+mn-ea"/>
                <a:cs typeface="+mn-cs"/>
              </a:defRPr>
            </a:lvl3pPr>
            <a:lvl4pPr marL="804863" indent="-173038"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ts val="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i="1" dirty="0">
                <a:solidFill>
                  <a:schemeClr val="tx2"/>
                </a:solidFill>
                <a:latin typeface="Calibri" charset="0"/>
                <a:ea typeface="Calibri" charset="0"/>
                <a:cs typeface="Calibri" charset="0"/>
              </a:rPr>
              <a:t>How can we inform our patient-provider discussions? Our advocacy work? </a:t>
            </a:r>
          </a:p>
        </p:txBody>
      </p:sp>
    </p:spTree>
    <p:extLst>
      <p:ext uri="{BB962C8B-B14F-4D97-AF65-F5344CB8AC3E}">
        <p14:creationId xmlns:p14="http://schemas.microsoft.com/office/powerpoint/2010/main" val="93371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But First, a Primer on CVDs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2"/>
          <a:srcRect t="20460" b="34012"/>
          <a:stretch/>
        </p:blipFill>
        <p:spPr>
          <a:xfrm>
            <a:off x="560617" y="1858622"/>
            <a:ext cx="8022761" cy="2556873"/>
          </a:xfrm>
          <a:prstGeom prst="rect">
            <a:avLst/>
          </a:prstGeom>
        </p:spPr>
      </p:pic>
      <p:sp>
        <p:nvSpPr>
          <p:cNvPr id="12" name="TextBox 11">
            <a:extLst>
              <a:ext uri="{FF2B5EF4-FFF2-40B4-BE49-F238E27FC236}">
                <a16:creationId xmlns:a16="http://schemas.microsoft.com/office/drawing/2014/main" id="{683B9EA0-D3F7-A623-09D5-71C4B7DC6E9E}"/>
              </a:ext>
            </a:extLst>
          </p:cNvPr>
          <p:cNvSpPr txBox="1"/>
          <p:nvPr/>
        </p:nvSpPr>
        <p:spPr>
          <a:xfrm>
            <a:off x="1079833" y="1319783"/>
            <a:ext cx="6984331" cy="400110"/>
          </a:xfrm>
          <a:prstGeom prst="rect">
            <a:avLst/>
          </a:prstGeom>
          <a:noFill/>
        </p:spPr>
        <p:txBody>
          <a:bodyPr wrap="square">
            <a:spAutoFit/>
          </a:bodyPr>
          <a:lstStyle/>
          <a:p>
            <a:pPr algn="ctr"/>
            <a:r>
              <a:rPr lang="en-US" sz="2000" b="1" dirty="0">
                <a:solidFill>
                  <a:schemeClr val="tx2"/>
                </a:solidFill>
              </a:rPr>
              <a:t>Common, Highly Morbid CVD Outcomes ↑ in HIV </a:t>
            </a:r>
          </a:p>
        </p:txBody>
      </p:sp>
    </p:spTree>
    <p:extLst>
      <p:ext uri="{BB962C8B-B14F-4D97-AF65-F5344CB8AC3E}">
        <p14:creationId xmlns:p14="http://schemas.microsoft.com/office/powerpoint/2010/main" val="2129222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Text Placeholder 2"/>
          <p:cNvSpPr>
            <a:spLocks noGrp="1"/>
          </p:cNvSpPr>
          <p:nvPr>
            <p:ph type="body" idx="1"/>
          </p:nvPr>
        </p:nvSpPr>
        <p:spPr>
          <a:xfrm>
            <a:off x="419383" y="904624"/>
            <a:ext cx="8545075" cy="3507982"/>
          </a:xfrm>
        </p:spPr>
        <p:txBody>
          <a:bodyPr/>
          <a:lstStyle/>
          <a:p>
            <a:pPr marL="342900" indent="-342900">
              <a:buFontTx/>
              <a:buChar char="-"/>
            </a:pPr>
            <a:r>
              <a:rPr lang="en-US" sz="1800" dirty="0">
                <a:solidFill>
                  <a:schemeClr val="tx2"/>
                </a:solidFill>
              </a:rPr>
              <a:t>People living with HIV have elevated risks for atherosclerotic disease, thrombosis, and cardiac dysfunction / heart failure</a:t>
            </a:r>
          </a:p>
          <a:p>
            <a:pPr marL="342900" indent="-342900">
              <a:buFontTx/>
              <a:buChar char="-"/>
            </a:pPr>
            <a:endParaRPr lang="en-US" sz="1800" dirty="0">
              <a:solidFill>
                <a:schemeClr val="tx2"/>
              </a:solidFill>
            </a:endParaRPr>
          </a:p>
          <a:p>
            <a:pPr marL="342900" indent="-342900">
              <a:buFontTx/>
              <a:buChar char="-"/>
            </a:pPr>
            <a:r>
              <a:rPr lang="en-US" sz="1800" dirty="0">
                <a:solidFill>
                  <a:schemeClr val="tx2"/>
                </a:solidFill>
              </a:rPr>
              <a:t>Chronic inflammation and immune activation persist despite effective ART and appear to play a role in CVD pathogenesis</a:t>
            </a:r>
          </a:p>
          <a:p>
            <a:pPr marL="342900" indent="-342900">
              <a:buFontTx/>
              <a:buChar char="-"/>
            </a:pPr>
            <a:endParaRPr lang="en-US" sz="1800" dirty="0">
              <a:solidFill>
                <a:schemeClr val="tx2"/>
              </a:solidFill>
            </a:endParaRPr>
          </a:p>
          <a:p>
            <a:pPr marL="342900" indent="-342900">
              <a:buFontTx/>
              <a:buChar char="-"/>
            </a:pPr>
            <a:r>
              <a:rPr lang="en-US" sz="1800" dirty="0">
                <a:solidFill>
                  <a:schemeClr val="tx2"/>
                </a:solidFill>
              </a:rPr>
              <a:t>New data suggest statins may be particularly effective in CVD risk reduction in HIV (await full REPRIEVE results) </a:t>
            </a:r>
            <a:r>
              <a:rPr lang="en-US" sz="1800" dirty="0">
                <a:solidFill>
                  <a:schemeClr val="tx2"/>
                </a:solidFill>
                <a:sym typeface="Wingdings" panose="05000000000000000000" pitchFamily="2" charset="2"/>
              </a:rPr>
              <a:t> L</a:t>
            </a:r>
            <a:r>
              <a:rPr lang="en-US" sz="1800" dirty="0">
                <a:solidFill>
                  <a:schemeClr val="tx2"/>
                </a:solidFill>
              </a:rPr>
              <a:t>ower threshold to consider ASCVD-preventive statin Rx in HIV may be reasonable. </a:t>
            </a:r>
          </a:p>
          <a:p>
            <a:pPr marL="342900" indent="-342900">
              <a:buFontTx/>
              <a:buChar char="-"/>
            </a:pPr>
            <a:endParaRPr lang="en-US" sz="1800" dirty="0">
              <a:solidFill>
                <a:schemeClr val="tx2"/>
              </a:solidFill>
            </a:endParaRPr>
          </a:p>
          <a:p>
            <a:pPr marL="342900" indent="-342900">
              <a:buFontTx/>
              <a:buChar char="-"/>
            </a:pPr>
            <a:r>
              <a:rPr lang="en-US" sz="1800" dirty="0">
                <a:solidFill>
                  <a:schemeClr val="tx2"/>
                </a:solidFill>
              </a:rPr>
              <a:t>We still don’t know how to best prevent/treat HF in HIV. Need mechanistic and clinical data to inform this. Reducing burden of common risk factors with lifestyle, then meds as necessary is a good start to preventing HIV-associated CVDs (and CVDs in general)</a:t>
            </a:r>
          </a:p>
        </p:txBody>
      </p:sp>
      <p:sp>
        <p:nvSpPr>
          <p:cNvPr id="5" name="Rectangle 4"/>
          <p:cNvSpPr/>
          <p:nvPr/>
        </p:nvSpPr>
        <p:spPr>
          <a:xfrm>
            <a:off x="1596368" y="4834746"/>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spTree>
    <p:extLst>
      <p:ext uri="{BB962C8B-B14F-4D97-AF65-F5344CB8AC3E}">
        <p14:creationId xmlns:p14="http://schemas.microsoft.com/office/powerpoint/2010/main" val="160859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Thank You and Discussion</a:t>
            </a:r>
            <a:endParaRPr lang="en-US" dirty="0"/>
          </a:p>
        </p:txBody>
      </p:sp>
      <p:sp>
        <p:nvSpPr>
          <p:cNvPr id="4" name="Subtitle 3"/>
          <p:cNvSpPr txBox="1">
            <a:spLocks/>
          </p:cNvSpPr>
          <p:nvPr/>
        </p:nvSpPr>
        <p:spPr bwMode="gray">
          <a:xfrm>
            <a:off x="1072495" y="3184634"/>
            <a:ext cx="4389248" cy="578069"/>
          </a:xfrm>
          <a:prstGeom prst="rect">
            <a:avLst/>
          </a:prstGeom>
        </p:spPr>
        <p:txBody>
          <a:bodyPr vert="horz" lIns="0" tIns="0" rIns="91440" bIns="45720" rtlCol="0">
            <a:noAutofit/>
          </a:bodyPr>
          <a:lstStyle>
            <a:lvl1pPr marL="0" indent="0" algn="l" defTabSz="457200" rtl="0" eaLnBrk="1" latinLnBrk="0" hangingPunct="1">
              <a:lnSpc>
                <a:spcPct val="90000"/>
              </a:lnSpc>
              <a:spcBef>
                <a:spcPts val="0"/>
              </a:spcBef>
              <a:buClr>
                <a:schemeClr val="accent1"/>
              </a:buClr>
              <a:buFont typeface="Arial"/>
              <a:buNone/>
              <a:defRPr sz="2400" kern="1200" baseline="0">
                <a:solidFill>
                  <a:schemeClr val="bg1"/>
                </a:solidFill>
                <a:latin typeface="+mn-lt"/>
                <a:ea typeface="+mn-ea"/>
                <a:cs typeface="+mn-cs"/>
              </a:defRPr>
            </a:lvl1pPr>
            <a:lvl2pPr marL="457200" indent="0" algn="ctr" defTabSz="457200" rtl="0" eaLnBrk="1" latinLnBrk="0" hangingPunct="1">
              <a:spcBef>
                <a:spcPct val="20000"/>
              </a:spcBef>
              <a:buSzPct val="80000"/>
              <a:buFont typeface="Lucida Grande"/>
              <a:buNone/>
              <a:defRPr sz="17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u="sng" dirty="0" err="1"/>
              <a:t>matthewjfeinstein@northwestern.edu</a:t>
            </a:r>
            <a:r>
              <a:rPr lang="en-US" sz="1800" u="sng" dirty="0"/>
              <a:t> </a:t>
            </a:r>
          </a:p>
          <a:p>
            <a:endParaRPr lang="en-US" sz="1800" dirty="0"/>
          </a:p>
          <a:p>
            <a:r>
              <a:rPr lang="en-US" sz="1800" dirty="0"/>
              <a:t>@</a:t>
            </a:r>
            <a:r>
              <a:rPr lang="en-US" sz="1800" dirty="0" err="1"/>
              <a:t>MattFeinsteinMD</a:t>
            </a:r>
            <a:endParaRPr lang="en-US" sz="1800" dirty="0"/>
          </a:p>
          <a:p>
            <a:endParaRPr lang="en-US" sz="1800" dirty="0"/>
          </a:p>
        </p:txBody>
      </p:sp>
    </p:spTree>
    <p:extLst>
      <p:ext uri="{BB962C8B-B14F-4D97-AF65-F5344CB8AC3E}">
        <p14:creationId xmlns:p14="http://schemas.microsoft.com/office/powerpoint/2010/main" val="198081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2"/>
          <a:srcRect t="20460" r="59748" b="34012"/>
          <a:stretch/>
        </p:blipFill>
        <p:spPr>
          <a:xfrm>
            <a:off x="560618" y="1858622"/>
            <a:ext cx="3229330" cy="2556873"/>
          </a:xfrm>
          <a:prstGeom prst="rect">
            <a:avLst/>
          </a:prstGeom>
        </p:spPr>
      </p:pic>
      <p:sp>
        <p:nvSpPr>
          <p:cNvPr id="4" name="Google Shape;343;p12">
            <a:extLst>
              <a:ext uri="{FF2B5EF4-FFF2-40B4-BE49-F238E27FC236}">
                <a16:creationId xmlns:a16="http://schemas.microsoft.com/office/drawing/2014/main" id="{A287957E-E364-A976-005D-5CBE126CDE51}"/>
              </a:ext>
            </a:extLst>
          </p:cNvPr>
          <p:cNvSpPr/>
          <p:nvPr/>
        </p:nvSpPr>
        <p:spPr>
          <a:xfrm>
            <a:off x="4462387" y="1710699"/>
            <a:ext cx="371307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2000" b="1" i="0" strike="noStrike" cap="none" dirty="0">
                <a:solidFill>
                  <a:schemeClr val="tx2"/>
                </a:solidFill>
                <a:latin typeface="Arial"/>
                <a:ea typeface="Arial"/>
                <a:cs typeface="Arial"/>
                <a:sym typeface="Arial"/>
              </a:rPr>
              <a:t>Athero</a:t>
            </a:r>
            <a:r>
              <a:rPr lang="en-US" sz="2000" b="1" i="0" strike="noStrike" cap="none" dirty="0">
                <a:solidFill>
                  <a:schemeClr val="bg2"/>
                </a:solidFill>
                <a:latin typeface="Arial"/>
                <a:ea typeface="Arial"/>
                <a:cs typeface="Arial"/>
                <a:sym typeface="Arial"/>
              </a:rPr>
              <a:t>-Thrombosis</a:t>
            </a:r>
            <a:endParaRPr sz="2000" b="0" i="0" strike="noStrike" cap="none" dirty="0">
              <a:solidFill>
                <a:schemeClr val="bg2"/>
              </a:solidFill>
              <a:latin typeface="Arial"/>
              <a:ea typeface="Arial"/>
              <a:cs typeface="Arial"/>
              <a:sym typeface="Arial"/>
            </a:endParaRPr>
          </a:p>
        </p:txBody>
      </p:sp>
      <p:sp>
        <p:nvSpPr>
          <p:cNvPr id="5" name="Google Shape;343;p12">
            <a:extLst>
              <a:ext uri="{FF2B5EF4-FFF2-40B4-BE49-F238E27FC236}">
                <a16:creationId xmlns:a16="http://schemas.microsoft.com/office/drawing/2014/main" id="{383B029F-7A17-9463-5AAE-4443105762A1}"/>
              </a:ext>
            </a:extLst>
          </p:cNvPr>
          <p:cNvSpPr/>
          <p:nvPr/>
        </p:nvSpPr>
        <p:spPr>
          <a:xfrm>
            <a:off x="4229099" y="2235465"/>
            <a:ext cx="4265196" cy="206206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600"/>
              <a:buFont typeface="Arial"/>
              <a:buNone/>
            </a:pPr>
            <a:r>
              <a:rPr lang="en-US" sz="1600" i="1" strike="noStrike" cap="none" dirty="0">
                <a:solidFill>
                  <a:schemeClr val="tx2"/>
                </a:solidFill>
                <a:latin typeface="Arial"/>
                <a:ea typeface="Arial"/>
                <a:cs typeface="Arial"/>
                <a:sym typeface="Arial"/>
              </a:rPr>
              <a:t>Arterial Plaque due to cholesterol and inflammatory material getting under the artery lining</a:t>
            </a:r>
          </a:p>
          <a:p>
            <a:pPr marL="0" marR="0" lvl="0" indent="0" rtl="0">
              <a:lnSpc>
                <a:spcPct val="100000"/>
              </a:lnSpc>
              <a:spcBef>
                <a:spcPts val="0"/>
              </a:spcBef>
              <a:spcAft>
                <a:spcPts val="0"/>
              </a:spcAft>
              <a:buClr>
                <a:schemeClr val="dk1"/>
              </a:buClr>
              <a:buSzPts val="1600"/>
              <a:buFont typeface="Arial"/>
              <a:buNone/>
            </a:pPr>
            <a:endParaRPr lang="en-US" sz="1600" i="0" strike="noStrike" cap="none" dirty="0">
              <a:solidFill>
                <a:schemeClr val="tx2"/>
              </a:solidFill>
              <a:latin typeface="Arial"/>
              <a:ea typeface="Arial"/>
              <a:cs typeface="Arial"/>
              <a:sym typeface="Arial"/>
            </a:endParaRPr>
          </a:p>
          <a:p>
            <a:pPr marL="0" marR="0" lvl="0" indent="0" rtl="0">
              <a:lnSpc>
                <a:spcPct val="100000"/>
              </a:lnSpc>
              <a:spcBef>
                <a:spcPts val="0"/>
              </a:spcBef>
              <a:spcAft>
                <a:spcPts val="0"/>
              </a:spcAft>
              <a:buClr>
                <a:schemeClr val="dk1"/>
              </a:buClr>
              <a:buSzPts val="1600"/>
              <a:buFont typeface="Arial"/>
              <a:buNone/>
            </a:pPr>
            <a:r>
              <a:rPr lang="en-US" sz="1600" i="1" strike="noStrike" cap="none" dirty="0">
                <a:solidFill>
                  <a:schemeClr val="tx2"/>
                </a:solidFill>
                <a:latin typeface="Arial" charset="0"/>
                <a:ea typeface="Arial" charset="0"/>
                <a:cs typeface="Arial" charset="0"/>
                <a:sym typeface="Arial"/>
              </a:rPr>
              <a:t>Key Features include: </a:t>
            </a:r>
          </a:p>
          <a:p>
            <a:pPr marL="285750" marR="0" lvl="0" indent="-285750" rtl="0">
              <a:lnSpc>
                <a:spcPct val="100000"/>
              </a:lnSpc>
              <a:spcBef>
                <a:spcPts val="0"/>
              </a:spcBef>
              <a:spcAft>
                <a:spcPts val="0"/>
              </a:spcAft>
              <a:buClr>
                <a:schemeClr val="dk1"/>
              </a:buClr>
              <a:buSzPts val="1600"/>
              <a:buFontTx/>
              <a:buChar char="-"/>
            </a:pPr>
            <a:r>
              <a:rPr lang="en-US" sz="1600" b="1" i="0" strike="noStrike" cap="none" dirty="0">
                <a:solidFill>
                  <a:schemeClr val="tx2"/>
                </a:solidFill>
                <a:latin typeface="Arial" charset="0"/>
                <a:ea typeface="Arial" charset="0"/>
                <a:cs typeface="Arial" charset="0"/>
                <a:sym typeface="Arial"/>
              </a:rPr>
              <a:t>Lipid/cholesterol</a:t>
            </a:r>
            <a:r>
              <a:rPr lang="en-US" sz="1600" i="0" strike="noStrike" cap="none" dirty="0">
                <a:solidFill>
                  <a:schemeClr val="tx2"/>
                </a:solidFill>
                <a:latin typeface="Arial" charset="0"/>
                <a:ea typeface="Arial" charset="0"/>
                <a:cs typeface="Arial" charset="0"/>
                <a:sym typeface="Arial"/>
              </a:rPr>
              <a:t> (inflammatory response to retention in artery lining)</a:t>
            </a:r>
            <a:endParaRPr lang="en-US" sz="1600" dirty="0">
              <a:solidFill>
                <a:schemeClr val="tx2"/>
              </a:solidFill>
              <a:latin typeface="Arial" charset="0"/>
              <a:ea typeface="Arial" charset="0"/>
              <a:cs typeface="Arial" charset="0"/>
              <a:sym typeface="Arial"/>
            </a:endParaRPr>
          </a:p>
          <a:p>
            <a:pPr marL="285750" marR="0" lvl="0" indent="-285750" rtl="0">
              <a:lnSpc>
                <a:spcPct val="100000"/>
              </a:lnSpc>
              <a:spcBef>
                <a:spcPts val="0"/>
              </a:spcBef>
              <a:spcAft>
                <a:spcPts val="0"/>
              </a:spcAft>
              <a:buClr>
                <a:schemeClr val="dk1"/>
              </a:buClr>
              <a:buSzPts val="1600"/>
              <a:buFontTx/>
              <a:buChar char="-"/>
            </a:pPr>
            <a:r>
              <a:rPr lang="en-US" sz="1600" b="1" dirty="0">
                <a:solidFill>
                  <a:schemeClr val="tx2"/>
                </a:solidFill>
                <a:latin typeface="Arial" charset="0"/>
                <a:ea typeface="Arial" charset="0"/>
                <a:cs typeface="Arial" charset="0"/>
              </a:rPr>
              <a:t>Activated/inflamed artery lining</a:t>
            </a:r>
            <a:endParaRPr sz="1600" i="0" strike="noStrike" cap="none" dirty="0">
              <a:solidFill>
                <a:schemeClr val="tx2"/>
              </a:solidFill>
              <a:latin typeface="Arial" charset="0"/>
              <a:ea typeface="Arial" charset="0"/>
              <a:cs typeface="Arial" charset="0"/>
              <a:sym typeface="Arial"/>
            </a:endParaRPr>
          </a:p>
        </p:txBody>
      </p:sp>
      <p:sp>
        <p:nvSpPr>
          <p:cNvPr id="6" name="TextBox 5">
            <a:extLst>
              <a:ext uri="{FF2B5EF4-FFF2-40B4-BE49-F238E27FC236}">
                <a16:creationId xmlns:a16="http://schemas.microsoft.com/office/drawing/2014/main" id="{C8A2C80B-6F81-CA28-55B9-BB6191C21A62}"/>
              </a:ext>
            </a:extLst>
          </p:cNvPr>
          <p:cNvSpPr txBox="1"/>
          <p:nvPr/>
        </p:nvSpPr>
        <p:spPr>
          <a:xfrm>
            <a:off x="464696" y="607203"/>
            <a:ext cx="5896371" cy="338554"/>
          </a:xfrm>
          <a:prstGeom prst="rect">
            <a:avLst/>
          </a:prstGeom>
          <a:noFill/>
        </p:spPr>
        <p:txBody>
          <a:bodyPr wrap="square">
            <a:spAutoFit/>
          </a:bodyPr>
          <a:lstStyle/>
          <a:p>
            <a:r>
              <a:rPr lang="en-US" sz="1600" i="1" dirty="0">
                <a:solidFill>
                  <a:schemeClr val="accent1"/>
                </a:solidFill>
              </a:rPr>
              <a:t>Athero = plaque; thrombosis = clot </a:t>
            </a:r>
          </a:p>
        </p:txBody>
      </p:sp>
    </p:spTree>
    <p:extLst>
      <p:ext uri="{BB962C8B-B14F-4D97-AF65-F5344CB8AC3E}">
        <p14:creationId xmlns:p14="http://schemas.microsoft.com/office/powerpoint/2010/main" val="45669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2"/>
          <a:srcRect t="20460" r="59748" b="34012"/>
          <a:stretch/>
        </p:blipFill>
        <p:spPr>
          <a:xfrm>
            <a:off x="560618" y="1858622"/>
            <a:ext cx="3229330" cy="2556873"/>
          </a:xfrm>
          <a:prstGeom prst="rect">
            <a:avLst/>
          </a:prstGeom>
        </p:spPr>
      </p:pic>
      <p:sp>
        <p:nvSpPr>
          <p:cNvPr id="4" name="Google Shape;343;p12">
            <a:extLst>
              <a:ext uri="{FF2B5EF4-FFF2-40B4-BE49-F238E27FC236}">
                <a16:creationId xmlns:a16="http://schemas.microsoft.com/office/drawing/2014/main" id="{A287957E-E364-A976-005D-5CBE126CDE51}"/>
              </a:ext>
            </a:extLst>
          </p:cNvPr>
          <p:cNvSpPr/>
          <p:nvPr/>
        </p:nvSpPr>
        <p:spPr>
          <a:xfrm>
            <a:off x="4462387" y="1710699"/>
            <a:ext cx="371307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2000" b="1" i="0" strike="noStrike" cap="none" dirty="0">
                <a:solidFill>
                  <a:schemeClr val="bg2"/>
                </a:solidFill>
                <a:latin typeface="Arial"/>
                <a:ea typeface="Arial"/>
                <a:cs typeface="Arial"/>
                <a:sym typeface="Arial"/>
              </a:rPr>
              <a:t>Athero</a:t>
            </a:r>
            <a:r>
              <a:rPr lang="en-US" sz="2000" b="1" i="0" strike="noStrike" cap="none" dirty="0">
                <a:solidFill>
                  <a:schemeClr val="tx2"/>
                </a:solidFill>
                <a:latin typeface="Arial"/>
                <a:ea typeface="Arial"/>
                <a:cs typeface="Arial"/>
                <a:sym typeface="Arial"/>
              </a:rPr>
              <a:t>-Thrombosis</a:t>
            </a:r>
            <a:endParaRPr sz="2000" b="0" i="0" strike="noStrike" cap="none" dirty="0">
              <a:solidFill>
                <a:schemeClr val="tx2"/>
              </a:solidFill>
              <a:latin typeface="Arial"/>
              <a:ea typeface="Arial"/>
              <a:cs typeface="Arial"/>
              <a:sym typeface="Arial"/>
            </a:endParaRPr>
          </a:p>
        </p:txBody>
      </p:sp>
      <p:pic>
        <p:nvPicPr>
          <p:cNvPr id="2050" name="Picture 2" descr="Fig. 1">
            <a:extLst>
              <a:ext uri="{FF2B5EF4-FFF2-40B4-BE49-F238E27FC236}">
                <a16:creationId xmlns:a16="http://schemas.microsoft.com/office/drawing/2014/main" id="{DA2D1B01-B81F-DBD7-309E-318D62DEB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66"/>
          <a:stretch/>
        </p:blipFill>
        <p:spPr bwMode="auto">
          <a:xfrm>
            <a:off x="4742983" y="2845709"/>
            <a:ext cx="3354270" cy="16738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43;p12">
            <a:extLst>
              <a:ext uri="{FF2B5EF4-FFF2-40B4-BE49-F238E27FC236}">
                <a16:creationId xmlns:a16="http://schemas.microsoft.com/office/drawing/2014/main" id="{0F72512E-DFE3-15BD-53D4-AEAA5CC31D6D}"/>
              </a:ext>
            </a:extLst>
          </p:cNvPr>
          <p:cNvSpPr/>
          <p:nvPr/>
        </p:nvSpPr>
        <p:spPr>
          <a:xfrm>
            <a:off x="4691920" y="2260974"/>
            <a:ext cx="3483537"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600"/>
              <a:buFont typeface="Arial"/>
              <a:buNone/>
            </a:pPr>
            <a:r>
              <a:rPr lang="en-US" sz="1600" i="1" strike="noStrike" cap="none" dirty="0">
                <a:solidFill>
                  <a:schemeClr val="tx2"/>
                </a:solidFill>
                <a:latin typeface="Arial"/>
                <a:ea typeface="Arial"/>
                <a:cs typeface="Arial"/>
                <a:sym typeface="Arial"/>
              </a:rPr>
              <a:t>Clot forming (generally) in response to plaque rupture or erosion</a:t>
            </a:r>
            <a:endParaRPr sz="1600" i="1" strike="noStrike" cap="none" dirty="0">
              <a:solidFill>
                <a:schemeClr val="tx2"/>
              </a:solidFill>
              <a:latin typeface="Arial"/>
              <a:ea typeface="Arial"/>
              <a:cs typeface="Arial"/>
              <a:sym typeface="Arial"/>
            </a:endParaRPr>
          </a:p>
        </p:txBody>
      </p:sp>
      <p:sp>
        <p:nvSpPr>
          <p:cNvPr id="6" name="Google Shape;343;p12">
            <a:extLst>
              <a:ext uri="{FF2B5EF4-FFF2-40B4-BE49-F238E27FC236}">
                <a16:creationId xmlns:a16="http://schemas.microsoft.com/office/drawing/2014/main" id="{7CFA7DE2-554D-CC8C-284D-A85835C6C6D1}"/>
              </a:ext>
            </a:extLst>
          </p:cNvPr>
          <p:cNvSpPr/>
          <p:nvPr/>
        </p:nvSpPr>
        <p:spPr>
          <a:xfrm>
            <a:off x="4614965" y="4590989"/>
            <a:ext cx="363744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000" i="0" strike="noStrike" cap="none" dirty="0">
                <a:solidFill>
                  <a:schemeClr val="tx1">
                    <a:lumMod val="50000"/>
                    <a:lumOff val="50000"/>
                  </a:schemeClr>
                </a:solidFill>
                <a:latin typeface="Arial"/>
                <a:ea typeface="Arial"/>
                <a:cs typeface="Arial"/>
                <a:sym typeface="Arial"/>
              </a:rPr>
              <a:t>Grover SP and </a:t>
            </a:r>
            <a:r>
              <a:rPr lang="en-US" sz="1000" i="0" strike="noStrike" cap="none" dirty="0" err="1">
                <a:solidFill>
                  <a:schemeClr val="tx1">
                    <a:lumMod val="50000"/>
                    <a:lumOff val="50000"/>
                  </a:schemeClr>
                </a:solidFill>
                <a:latin typeface="Arial"/>
                <a:ea typeface="Arial"/>
                <a:cs typeface="Arial"/>
                <a:sym typeface="Arial"/>
              </a:rPr>
              <a:t>Mackman</a:t>
            </a:r>
            <a:r>
              <a:rPr lang="en-US" sz="1000" i="0" strike="noStrike" cap="none" dirty="0">
                <a:solidFill>
                  <a:schemeClr val="tx1">
                    <a:lumMod val="50000"/>
                    <a:lumOff val="50000"/>
                  </a:schemeClr>
                </a:solidFill>
                <a:latin typeface="Arial"/>
                <a:ea typeface="Arial"/>
                <a:cs typeface="Arial"/>
                <a:sym typeface="Arial"/>
              </a:rPr>
              <a:t> N. </a:t>
            </a:r>
            <a:r>
              <a:rPr lang="en-US" sz="1000" i="1" strike="noStrike" cap="none" dirty="0">
                <a:solidFill>
                  <a:schemeClr val="tx1">
                    <a:lumMod val="50000"/>
                    <a:lumOff val="50000"/>
                  </a:schemeClr>
                </a:solidFill>
                <a:latin typeface="Arial"/>
                <a:ea typeface="Arial"/>
                <a:cs typeface="Arial"/>
                <a:sym typeface="Arial"/>
              </a:rPr>
              <a:t>Atherosclerosis</a:t>
            </a:r>
            <a:r>
              <a:rPr lang="en-US" sz="1000" i="0" strike="noStrike" cap="none" dirty="0">
                <a:solidFill>
                  <a:schemeClr val="tx1">
                    <a:lumMod val="50000"/>
                    <a:lumOff val="50000"/>
                  </a:schemeClr>
                </a:solidFill>
                <a:latin typeface="Arial"/>
                <a:ea typeface="Arial"/>
                <a:cs typeface="Arial"/>
                <a:sym typeface="Arial"/>
              </a:rPr>
              <a:t> 2020;307:80-86.</a:t>
            </a:r>
            <a:endParaRPr sz="1000" i="0" strike="noStrike" cap="none" dirty="0">
              <a:solidFill>
                <a:schemeClr val="tx1">
                  <a:lumMod val="50000"/>
                  <a:lumOff val="50000"/>
                </a:schemeClr>
              </a:solidFill>
              <a:latin typeface="Arial"/>
              <a:ea typeface="Arial"/>
              <a:cs typeface="Arial"/>
              <a:sym typeface="Arial"/>
            </a:endParaRPr>
          </a:p>
        </p:txBody>
      </p:sp>
      <p:sp>
        <p:nvSpPr>
          <p:cNvPr id="7" name="TextBox 6">
            <a:extLst>
              <a:ext uri="{FF2B5EF4-FFF2-40B4-BE49-F238E27FC236}">
                <a16:creationId xmlns:a16="http://schemas.microsoft.com/office/drawing/2014/main" id="{0F827173-E436-52C7-F217-03D6D8FC1C2E}"/>
              </a:ext>
            </a:extLst>
          </p:cNvPr>
          <p:cNvSpPr txBox="1"/>
          <p:nvPr/>
        </p:nvSpPr>
        <p:spPr>
          <a:xfrm>
            <a:off x="464696" y="607203"/>
            <a:ext cx="5896371" cy="338554"/>
          </a:xfrm>
          <a:prstGeom prst="rect">
            <a:avLst/>
          </a:prstGeom>
          <a:noFill/>
        </p:spPr>
        <p:txBody>
          <a:bodyPr wrap="square">
            <a:spAutoFit/>
          </a:bodyPr>
          <a:lstStyle/>
          <a:p>
            <a:r>
              <a:rPr lang="en-US" sz="1600" i="1" dirty="0">
                <a:solidFill>
                  <a:schemeClr val="accent1"/>
                </a:solidFill>
              </a:rPr>
              <a:t>Athero = plaque; thrombosis = clot </a:t>
            </a:r>
          </a:p>
        </p:txBody>
      </p:sp>
    </p:spTree>
    <p:extLst>
      <p:ext uri="{BB962C8B-B14F-4D97-AF65-F5344CB8AC3E}">
        <p14:creationId xmlns:p14="http://schemas.microsoft.com/office/powerpoint/2010/main" val="62738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8733-13B7-47DE-B5D2-CC3D437292D3}"/>
              </a:ext>
            </a:extLst>
          </p:cNvPr>
          <p:cNvSpPr>
            <a:spLocks noGrp="1"/>
          </p:cNvSpPr>
          <p:nvPr>
            <p:ph type="title"/>
          </p:nvPr>
        </p:nvSpPr>
        <p:spPr/>
        <p:txBody>
          <a:bodyPr/>
          <a:lstStyle/>
          <a:p>
            <a:r>
              <a:rPr lang="en-US" b="1" dirty="0"/>
              <a:t>HIV and Athero-Thrombosis</a:t>
            </a:r>
          </a:p>
        </p:txBody>
      </p:sp>
      <p:sp>
        <p:nvSpPr>
          <p:cNvPr id="10" name="Rectangle 9"/>
          <p:cNvSpPr/>
          <p:nvPr/>
        </p:nvSpPr>
        <p:spPr>
          <a:xfrm>
            <a:off x="1594397" y="4837170"/>
            <a:ext cx="1404388" cy="261610"/>
          </a:xfrm>
          <a:prstGeom prst="rect">
            <a:avLst/>
          </a:prstGeom>
        </p:spPr>
        <p:txBody>
          <a:bodyPr wrap="square">
            <a:spAutoFit/>
          </a:bodyPr>
          <a:lstStyle/>
          <a:p>
            <a:r>
              <a:rPr lang="en-US" sz="1100" dirty="0">
                <a:solidFill>
                  <a:srgbClr val="0070C0"/>
                </a:solidFill>
              </a:rPr>
              <a:t>@</a:t>
            </a:r>
            <a:r>
              <a:rPr lang="en-US" sz="1100" dirty="0" err="1">
                <a:solidFill>
                  <a:srgbClr val="0070C0"/>
                </a:solidFill>
              </a:rPr>
              <a:t>MattFeinsteinMD</a:t>
            </a:r>
            <a:endParaRPr lang="en-US" sz="1100" dirty="0">
              <a:solidFill>
                <a:srgbClr val="0070C0"/>
              </a:solidFill>
            </a:endParaRPr>
          </a:p>
        </p:txBody>
      </p:sp>
      <p:pic>
        <p:nvPicPr>
          <p:cNvPr id="3" name="Picture 2" descr="Diagram&#10;&#10;Description automatically generated">
            <a:extLst>
              <a:ext uri="{FF2B5EF4-FFF2-40B4-BE49-F238E27FC236}">
                <a16:creationId xmlns:a16="http://schemas.microsoft.com/office/drawing/2014/main" id="{FC0A34EC-097E-40E8-D2C4-88A580378D98}"/>
              </a:ext>
            </a:extLst>
          </p:cNvPr>
          <p:cNvPicPr>
            <a:picLocks noChangeAspect="1"/>
          </p:cNvPicPr>
          <p:nvPr/>
        </p:nvPicPr>
        <p:blipFill rotWithShape="1">
          <a:blip r:embed="rId2"/>
          <a:srcRect t="20460" r="59748" b="34012"/>
          <a:stretch/>
        </p:blipFill>
        <p:spPr>
          <a:xfrm>
            <a:off x="560618" y="1858622"/>
            <a:ext cx="3229330" cy="2556873"/>
          </a:xfrm>
          <a:prstGeom prst="rect">
            <a:avLst/>
          </a:prstGeom>
        </p:spPr>
      </p:pic>
      <p:pic>
        <p:nvPicPr>
          <p:cNvPr id="2050" name="Picture 2" descr="Fig. 1">
            <a:extLst>
              <a:ext uri="{FF2B5EF4-FFF2-40B4-BE49-F238E27FC236}">
                <a16:creationId xmlns:a16="http://schemas.microsoft.com/office/drawing/2014/main" id="{DA2D1B01-B81F-DBD7-309E-318D62DEB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66"/>
          <a:stretch/>
        </p:blipFill>
        <p:spPr bwMode="auto">
          <a:xfrm>
            <a:off x="4742983" y="2845709"/>
            <a:ext cx="3354270" cy="16738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43;p12">
            <a:extLst>
              <a:ext uri="{FF2B5EF4-FFF2-40B4-BE49-F238E27FC236}">
                <a16:creationId xmlns:a16="http://schemas.microsoft.com/office/drawing/2014/main" id="{0F72512E-DFE3-15BD-53D4-AEAA5CC31D6D}"/>
              </a:ext>
            </a:extLst>
          </p:cNvPr>
          <p:cNvSpPr/>
          <p:nvPr/>
        </p:nvSpPr>
        <p:spPr>
          <a:xfrm>
            <a:off x="4691920" y="2260974"/>
            <a:ext cx="3483537" cy="58473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600"/>
              <a:buFont typeface="Arial"/>
              <a:buNone/>
            </a:pPr>
            <a:r>
              <a:rPr lang="en-US" sz="1600" i="1" strike="noStrike" cap="none" dirty="0">
                <a:solidFill>
                  <a:srgbClr val="165751"/>
                </a:solidFill>
                <a:latin typeface="Arial"/>
                <a:ea typeface="Arial"/>
                <a:cs typeface="Arial"/>
                <a:sym typeface="Arial"/>
              </a:rPr>
              <a:t>Clot forming (generally) in response to plaque rupture or erosion</a:t>
            </a:r>
            <a:endParaRPr sz="1600" i="1" strike="noStrike" cap="none" dirty="0">
              <a:solidFill>
                <a:srgbClr val="165751"/>
              </a:solidFill>
              <a:latin typeface="Arial"/>
              <a:ea typeface="Arial"/>
              <a:cs typeface="Arial"/>
              <a:sym typeface="Arial"/>
            </a:endParaRPr>
          </a:p>
        </p:txBody>
      </p:sp>
      <p:sp>
        <p:nvSpPr>
          <p:cNvPr id="6" name="Google Shape;343;p12">
            <a:extLst>
              <a:ext uri="{FF2B5EF4-FFF2-40B4-BE49-F238E27FC236}">
                <a16:creationId xmlns:a16="http://schemas.microsoft.com/office/drawing/2014/main" id="{7CFA7DE2-554D-CC8C-284D-A85835C6C6D1}"/>
              </a:ext>
            </a:extLst>
          </p:cNvPr>
          <p:cNvSpPr/>
          <p:nvPr/>
        </p:nvSpPr>
        <p:spPr>
          <a:xfrm>
            <a:off x="4614965" y="4590989"/>
            <a:ext cx="363744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US" sz="1000" i="0" strike="noStrike" cap="none" dirty="0">
                <a:solidFill>
                  <a:schemeClr val="tx1">
                    <a:lumMod val="50000"/>
                    <a:lumOff val="50000"/>
                  </a:schemeClr>
                </a:solidFill>
                <a:latin typeface="Arial"/>
                <a:ea typeface="Arial"/>
                <a:cs typeface="Arial"/>
                <a:sym typeface="Arial"/>
              </a:rPr>
              <a:t>Grover SP and </a:t>
            </a:r>
            <a:r>
              <a:rPr lang="en-US" sz="1000" i="0" strike="noStrike" cap="none" dirty="0" err="1">
                <a:solidFill>
                  <a:schemeClr val="tx1">
                    <a:lumMod val="50000"/>
                    <a:lumOff val="50000"/>
                  </a:schemeClr>
                </a:solidFill>
                <a:latin typeface="Arial"/>
                <a:ea typeface="Arial"/>
                <a:cs typeface="Arial"/>
                <a:sym typeface="Arial"/>
              </a:rPr>
              <a:t>Mackman</a:t>
            </a:r>
            <a:r>
              <a:rPr lang="en-US" sz="1000" i="0" strike="noStrike" cap="none" dirty="0">
                <a:solidFill>
                  <a:schemeClr val="tx1">
                    <a:lumMod val="50000"/>
                    <a:lumOff val="50000"/>
                  </a:schemeClr>
                </a:solidFill>
                <a:latin typeface="Arial"/>
                <a:ea typeface="Arial"/>
                <a:cs typeface="Arial"/>
                <a:sym typeface="Arial"/>
              </a:rPr>
              <a:t> N. </a:t>
            </a:r>
            <a:r>
              <a:rPr lang="en-US" sz="1000" i="1" strike="noStrike" cap="none" dirty="0">
                <a:solidFill>
                  <a:schemeClr val="tx1">
                    <a:lumMod val="50000"/>
                    <a:lumOff val="50000"/>
                  </a:schemeClr>
                </a:solidFill>
                <a:latin typeface="Arial"/>
                <a:ea typeface="Arial"/>
                <a:cs typeface="Arial"/>
                <a:sym typeface="Arial"/>
              </a:rPr>
              <a:t>Atherosclerosis</a:t>
            </a:r>
            <a:r>
              <a:rPr lang="en-US" sz="1000" i="0" strike="noStrike" cap="none" dirty="0">
                <a:solidFill>
                  <a:schemeClr val="tx1">
                    <a:lumMod val="50000"/>
                    <a:lumOff val="50000"/>
                  </a:schemeClr>
                </a:solidFill>
                <a:latin typeface="Arial"/>
                <a:ea typeface="Arial"/>
                <a:cs typeface="Arial"/>
                <a:sym typeface="Arial"/>
              </a:rPr>
              <a:t> 2020;307:80-86.</a:t>
            </a:r>
            <a:endParaRPr sz="1000" i="0" strike="noStrike" cap="none" dirty="0">
              <a:solidFill>
                <a:schemeClr val="tx1">
                  <a:lumMod val="50000"/>
                  <a:lumOff val="50000"/>
                </a:schemeClr>
              </a:solidFill>
              <a:latin typeface="Arial"/>
              <a:ea typeface="Arial"/>
              <a:cs typeface="Arial"/>
              <a:sym typeface="Arial"/>
            </a:endParaRPr>
          </a:p>
        </p:txBody>
      </p:sp>
      <p:sp>
        <p:nvSpPr>
          <p:cNvPr id="7" name="Google Shape;343;p12">
            <a:extLst>
              <a:ext uri="{FF2B5EF4-FFF2-40B4-BE49-F238E27FC236}">
                <a16:creationId xmlns:a16="http://schemas.microsoft.com/office/drawing/2014/main" id="{03D52E6F-5CA9-7F8A-2C80-0D0A7A6E0556}"/>
              </a:ext>
            </a:extLst>
          </p:cNvPr>
          <p:cNvSpPr/>
          <p:nvPr/>
        </p:nvSpPr>
        <p:spPr>
          <a:xfrm>
            <a:off x="968543" y="2449171"/>
            <a:ext cx="6899590" cy="1384954"/>
          </a:xfrm>
          <a:prstGeom prst="rect">
            <a:avLst/>
          </a:prstGeom>
          <a:solidFill>
            <a:schemeClr val="tx2"/>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600"/>
              <a:buFont typeface="Arial"/>
              <a:buNone/>
            </a:pPr>
            <a:r>
              <a:rPr lang="en-US" sz="2800" i="1" strike="noStrike" cap="none" dirty="0">
                <a:solidFill>
                  <a:schemeClr val="bg1"/>
                </a:solidFill>
                <a:latin typeface="Arial"/>
                <a:ea typeface="Arial"/>
                <a:cs typeface="Arial"/>
                <a:sym typeface="Arial"/>
              </a:rPr>
              <a:t>End Result: Flow-Limiting Blockage resulting in reduced blood/oxygen delivery to the heart</a:t>
            </a:r>
            <a:r>
              <a:rPr lang="en-US" sz="2800" i="1" strike="noStrike" cap="none" dirty="0">
                <a:solidFill>
                  <a:schemeClr val="bg1"/>
                </a:solidFill>
                <a:latin typeface="Arial"/>
                <a:ea typeface="Arial"/>
                <a:cs typeface="Arial"/>
                <a:sym typeface="Wingdings" panose="05000000000000000000" pitchFamily="2" charset="2"/>
              </a:rPr>
              <a:t> angina, heart attack (MI)</a:t>
            </a:r>
          </a:p>
        </p:txBody>
      </p:sp>
    </p:spTree>
    <p:extLst>
      <p:ext uri="{BB962C8B-B14F-4D97-AF65-F5344CB8AC3E}">
        <p14:creationId xmlns:p14="http://schemas.microsoft.com/office/powerpoint/2010/main" val="352972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heme/theme1.xml><?xml version="1.0" encoding="utf-8"?>
<a:theme xmlns:a="http://schemas.openxmlformats.org/drawingml/2006/main" name="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BCF0AB621FE42858B881BB0CCCD26" ma:contentTypeVersion="6" ma:contentTypeDescription="Create a new document." ma:contentTypeScope="" ma:versionID="608645d00acb561389384c5e01b8fb57">
  <xsd:schema xmlns:xsd="http://www.w3.org/2001/XMLSchema" xmlns:xs="http://www.w3.org/2001/XMLSchema" xmlns:p="http://schemas.microsoft.com/office/2006/metadata/properties" xmlns:ns2="d1d9f2ba-58c9-4146-961e-cda7e07134e0" xmlns:ns3="cecc1f43-ded7-4fe9-98f5-877cfddaa59b" targetNamespace="http://schemas.microsoft.com/office/2006/metadata/properties" ma:root="true" ma:fieldsID="6a9bc746106146e0dc76c01674c6ff7f" ns2:_="" ns3:_="">
    <xsd:import namespace="d1d9f2ba-58c9-4146-961e-cda7e07134e0"/>
    <xsd:import namespace="cecc1f43-ded7-4fe9-98f5-877cfddaa59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d9f2ba-58c9-4146-961e-cda7e0713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cc1f43-ded7-4fe9-98f5-877cfddaa59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63FBAC-F9B3-423C-859A-691144B821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d9f2ba-58c9-4146-961e-cda7e07134e0"/>
    <ds:schemaRef ds:uri="cecc1f43-ded7-4fe9-98f5-877cfddaa5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DF61CE-F4AD-40A7-BFE8-1FAF42BEAFF5}">
  <ds:schemaRefs>
    <ds:schemaRef ds:uri="http://schemas.microsoft.com/sharepoint/v3/contenttype/forms"/>
  </ds:schemaRefs>
</ds:datastoreItem>
</file>

<file path=customXml/itemProps3.xml><?xml version="1.0" encoding="utf-8"?>
<ds:datastoreItem xmlns:ds="http://schemas.openxmlformats.org/officeDocument/2006/customXml" ds:itemID="{4EEEAE5C-3E89-457D-BEF9-68C104F964EC}">
  <ds:schemaRefs>
    <ds:schemaRef ds:uri="http://purl.org/dc/dcmitype/"/>
    <ds:schemaRef ds:uri="http://schemas.microsoft.com/office/2006/metadata/properties"/>
    <ds:schemaRef ds:uri="http://schemas.microsoft.com/office/2006/documentManagement/types"/>
    <ds:schemaRef ds:uri="http://www.w3.org/XML/1998/namespace"/>
    <ds:schemaRef ds:uri="http://purl.org/dc/terms/"/>
    <ds:schemaRef ds:uri="http://schemas.microsoft.com/office/infopath/2007/PartnerControls"/>
    <ds:schemaRef ds:uri="d1d9f2ba-58c9-4146-961e-cda7e07134e0"/>
    <ds:schemaRef ds:uri="http://purl.org/dc/elements/1.1/"/>
    <ds:schemaRef ds:uri="http://schemas.openxmlformats.org/package/2006/metadata/core-properties"/>
    <ds:schemaRef ds:uri="cecc1f43-ded7-4fe9-98f5-877cfddaa59b"/>
  </ds:schemaRefs>
</ds:datastoreItem>
</file>

<file path=docProps/app.xml><?xml version="1.0" encoding="utf-8"?>
<Properties xmlns="http://schemas.openxmlformats.org/officeDocument/2006/extended-properties" xmlns:vt="http://schemas.openxmlformats.org/officeDocument/2006/docPropsVTypes">
  <TotalTime>28421</TotalTime>
  <Words>5768</Words>
  <Application>Microsoft Office PowerPoint</Application>
  <PresentationFormat>On-screen Show (16:9)</PresentationFormat>
  <Paragraphs>643</Paragraphs>
  <Slides>61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Lucida Grande</vt:lpstr>
      <vt:lpstr>Nixie One</vt:lpstr>
      <vt:lpstr>Wingdings</vt:lpstr>
      <vt:lpstr>Office Theme</vt:lpstr>
      <vt:lpstr>Contemporary Cardiovascular Disease Prevention and Management for People with HIV</vt:lpstr>
      <vt:lpstr>Learning Objectives</vt:lpstr>
      <vt:lpstr>Disclosures / conflicts</vt:lpstr>
      <vt:lpstr>Outline</vt:lpstr>
      <vt:lpstr>HIV and Cardiovascular Diseases</vt:lpstr>
      <vt:lpstr>But First, a Primer on CVDs</vt:lpstr>
      <vt:lpstr>HIV and Athero-Thrombosis</vt:lpstr>
      <vt:lpstr>HIV and Athero-Thrombosis</vt:lpstr>
      <vt:lpstr>HIV and Athero-Thrombosis</vt:lpstr>
      <vt:lpstr>HIV and Athero-Thrombosis</vt:lpstr>
      <vt:lpstr>HIV and Athero-Thrombosis</vt:lpstr>
      <vt:lpstr>HIV and Athero-Thrombosis</vt:lpstr>
      <vt:lpstr>HIV and Athero-Thrombosis</vt:lpstr>
      <vt:lpstr>HIV and Heart Failure</vt:lpstr>
      <vt:lpstr>HIV and Heart Failure</vt:lpstr>
      <vt:lpstr>HIV and Heart Failure</vt:lpstr>
      <vt:lpstr>HIV and Arrhythmias</vt:lpstr>
      <vt:lpstr>HIV and Arrhythmias</vt:lpstr>
      <vt:lpstr>PowerPoint Presentation</vt:lpstr>
      <vt:lpstr>PowerPoint Presentation</vt:lpstr>
      <vt:lpstr>Inflammation and CVDs</vt:lpstr>
      <vt:lpstr>Inflammation and CVDs</vt:lpstr>
      <vt:lpstr>Inflammation and CVDs</vt:lpstr>
      <vt:lpstr>Inflammation and CVDs</vt:lpstr>
      <vt:lpstr>HIV and Persistent Inflammation</vt:lpstr>
      <vt:lpstr>HIV and Persistent Inflammation</vt:lpstr>
      <vt:lpstr>HIV and Persistent Inflammation</vt:lpstr>
      <vt:lpstr>PowerPoint Presentation</vt:lpstr>
      <vt:lpstr>Effective ART better than none re: MI</vt:lpstr>
      <vt:lpstr>ARV-specific implications re: CVDs</vt:lpstr>
      <vt:lpstr>ARV-specific implications re: CVDs</vt:lpstr>
      <vt:lpstr>ARV-specific implications re: CVDs</vt:lpstr>
      <vt:lpstr>ARV-specific implications re: CVDs</vt:lpstr>
      <vt:lpstr>ARV-specific implications re: CVDs</vt:lpstr>
      <vt:lpstr>HIV and Heart Failure: Why?</vt:lpstr>
      <vt:lpstr>PowerPoint Presentation</vt:lpstr>
      <vt:lpstr>CVD Risk Assessments</vt:lpstr>
      <vt:lpstr>CVD Risk Assessments</vt:lpstr>
      <vt:lpstr>CVD Risk Assessments</vt:lpstr>
      <vt:lpstr>CVD Risk Assessments</vt:lpstr>
      <vt:lpstr>CVD Risk Assessments</vt:lpstr>
      <vt:lpstr>Interim Approach</vt:lpstr>
      <vt:lpstr>Interim Approach</vt:lpstr>
      <vt:lpstr>Interim Approach</vt:lpstr>
      <vt:lpstr>What about Antiplatelet Therapy?</vt:lpstr>
      <vt:lpstr>What about Antiplatelet Therapy?</vt:lpstr>
      <vt:lpstr>What about Antiplatelet Therapy?</vt:lpstr>
      <vt:lpstr>Newer Cholesterol-reducing therapies: relevance in HIV? </vt:lpstr>
      <vt:lpstr>What about Inflammation Reduction?</vt:lpstr>
      <vt:lpstr>Heart Failure and Sudden Cardiac Death</vt:lpstr>
      <vt:lpstr>PowerPoint Presentation</vt:lpstr>
      <vt:lpstr>Practical Guidance to CVD Risk Assessment</vt:lpstr>
      <vt:lpstr>Practical Guidance to CVD Risk Assessment</vt:lpstr>
      <vt:lpstr>Practical Guidance to CVD Risk Assessment</vt:lpstr>
      <vt:lpstr>Practical Guidance to CVD Risk Assessment</vt:lpstr>
      <vt:lpstr>Practical Guidance to CVD Risk Assessment</vt:lpstr>
      <vt:lpstr>Practical Guidance to CVD Risk Assessment</vt:lpstr>
      <vt:lpstr>Practical Guidance to CVD Risk Assessment</vt:lpstr>
      <vt:lpstr>Practical Guidance to CVD Risk Assessment</vt:lpstr>
      <vt:lpstr>Conclusions</vt:lpstr>
      <vt:lpstr>Thank You and Discussion</vt:lpstr>
    </vt:vector>
  </TitlesOfParts>
  <Company>Liska +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SunJoo</dc:creator>
  <cp:lastModifiedBy>Judith Collins</cp:lastModifiedBy>
  <cp:revision>171</cp:revision>
  <cp:lastPrinted>2023-04-18T16:52:47Z</cp:lastPrinted>
  <dcterms:created xsi:type="dcterms:W3CDTF">2014-06-09T22:24:31Z</dcterms:created>
  <dcterms:modified xsi:type="dcterms:W3CDTF">2023-11-08T19:44:25Z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0x010100C05BCF0AB621FE42858B881BB0CCCD26</vt:lpwstr>
  </property>
</Properties>
</file>