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4"/>
    <p:sldMasterId id="2147483675" r:id="rId5"/>
    <p:sldMasterId id="2147483716" r:id="rId6"/>
    <p:sldMasterId id="2147483720" r:id="rId7"/>
    <p:sldMasterId id="2147483722" r:id="rId8"/>
  </p:sldMasterIdLst>
  <p:notesMasterIdLst>
    <p:notesMasterId r:id="rId39"/>
  </p:notesMasterIdLst>
  <p:handoutMasterIdLst>
    <p:handoutMasterId r:id="rId40"/>
  </p:handoutMasterIdLst>
  <p:sldIdLst>
    <p:sldId id="405" r:id="rId9"/>
    <p:sldId id="2141412031" r:id="rId10"/>
    <p:sldId id="447" r:id="rId11"/>
    <p:sldId id="406" r:id="rId12"/>
    <p:sldId id="304" r:id="rId13"/>
    <p:sldId id="267" r:id="rId14"/>
    <p:sldId id="268" r:id="rId15"/>
    <p:sldId id="319" r:id="rId16"/>
    <p:sldId id="269" r:id="rId17"/>
    <p:sldId id="270" r:id="rId18"/>
    <p:sldId id="317" r:id="rId19"/>
    <p:sldId id="271" r:id="rId20"/>
    <p:sldId id="299" r:id="rId21"/>
    <p:sldId id="272" r:id="rId22"/>
    <p:sldId id="273" r:id="rId23"/>
    <p:sldId id="274" r:id="rId24"/>
    <p:sldId id="305" r:id="rId25"/>
    <p:sldId id="285" r:id="rId26"/>
    <p:sldId id="310" r:id="rId27"/>
    <p:sldId id="307" r:id="rId28"/>
    <p:sldId id="314" r:id="rId29"/>
    <p:sldId id="308" r:id="rId30"/>
    <p:sldId id="309" r:id="rId31"/>
    <p:sldId id="311" r:id="rId32"/>
    <p:sldId id="312" r:id="rId33"/>
    <p:sldId id="313" r:id="rId34"/>
    <p:sldId id="320" r:id="rId35"/>
    <p:sldId id="315" r:id="rId36"/>
    <p:sldId id="316" r:id="rId37"/>
    <p:sldId id="300" r:id="rId38"/>
  </p:sldIdLst>
  <p:sldSz cx="12188825"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userDrawn="1">
          <p15:clr>
            <a:srgbClr val="A4A3A4"/>
          </p15:clr>
        </p15:guide>
        <p15:guide id="2" pos="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8096B6"/>
    <a:srgbClr val="DDDCD3"/>
    <a:srgbClr val="F8F6F0"/>
    <a:srgbClr val="FCFAF4"/>
    <a:srgbClr val="F0EDE4"/>
    <a:srgbClr val="E7E5D9"/>
    <a:srgbClr val="C5C4BA"/>
    <a:srgbClr val="A9A89F"/>
    <a:srgbClr val="DAD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A2BF1-69EA-0C81-30F7-7358E6E816E1}" v="7" dt="2023-08-02T13:06:00.365"/>
  </p1510:revLst>
</p1510:revInfo>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340" autoAdjust="0"/>
  </p:normalViewPr>
  <p:slideViewPr>
    <p:cSldViewPr snapToGrid="0">
      <p:cViewPr varScale="1">
        <p:scale>
          <a:sx n="69" d="100"/>
          <a:sy n="69" d="100"/>
        </p:scale>
        <p:origin x="978" y="72"/>
      </p:cViewPr>
      <p:guideLst>
        <p:guide orient="horz" pos="1552"/>
        <p:guide pos="341"/>
      </p:guideLst>
    </p:cSldViewPr>
  </p:slideViewPr>
  <p:notesTextViewPr>
    <p:cViewPr>
      <p:scale>
        <a:sx n="3" d="2"/>
        <a:sy n="3" d="2"/>
      </p:scale>
      <p:origin x="0" y="0"/>
    </p:cViewPr>
  </p:notesTextViewPr>
  <p:sorterViewPr>
    <p:cViewPr>
      <p:scale>
        <a:sx n="120" d="100"/>
        <a:sy n="120" d="100"/>
      </p:scale>
      <p:origin x="0" y="1592"/>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D0E85-17DB-4F36-9997-9E40CBDC913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110B7A29-0625-45E5-BF0E-A9EB43BB51D1}">
      <dgm:prSet phldrT="[Text]"/>
      <dgm:spPr/>
      <dgm:t>
        <a:bodyPr/>
        <a:lstStyle/>
        <a:p>
          <a:r>
            <a:rPr lang="en-US"/>
            <a:t>21 years old + sexually active </a:t>
          </a:r>
          <a:r>
            <a:rPr lang="en-US" b="1" u="sng"/>
            <a:t>or</a:t>
          </a:r>
        </a:p>
        <a:p>
          <a:r>
            <a:rPr lang="en-US"/>
            <a:t>WWH aged 21-29</a:t>
          </a:r>
          <a:endParaRPr lang="en-US" dirty="0"/>
        </a:p>
      </dgm:t>
    </dgm:pt>
    <dgm:pt modelId="{B1C597CE-8F0F-44B9-A967-EEF8BC6EC2BC}" type="parTrans" cxnId="{A500CA9A-3BE3-414C-B396-3906FCA0325B}">
      <dgm:prSet/>
      <dgm:spPr/>
      <dgm:t>
        <a:bodyPr/>
        <a:lstStyle/>
        <a:p>
          <a:endParaRPr lang="en-US"/>
        </a:p>
      </dgm:t>
    </dgm:pt>
    <dgm:pt modelId="{EF3D16AA-145C-48C4-A59F-E08D85239710}" type="sibTrans" cxnId="{A500CA9A-3BE3-414C-B396-3906FCA0325B}">
      <dgm:prSet/>
      <dgm:spPr/>
      <dgm:t>
        <a:bodyPr/>
        <a:lstStyle/>
        <a:p>
          <a:endParaRPr lang="en-US"/>
        </a:p>
      </dgm:t>
    </dgm:pt>
    <dgm:pt modelId="{3AC03C6B-05CE-4596-A9A5-FEF7DDC8F571}">
      <dgm:prSet phldrT="[Text]" custT="1"/>
      <dgm:spPr/>
      <dgm:t>
        <a:bodyPr/>
        <a:lstStyle/>
        <a:p>
          <a:pPr>
            <a:buNone/>
          </a:pPr>
          <a:r>
            <a:rPr lang="en-US" sz="1600" b="1" u="sng" dirty="0"/>
            <a:t>What:</a:t>
          </a:r>
        </a:p>
        <a:p>
          <a:pPr>
            <a:buNone/>
          </a:pPr>
          <a:r>
            <a:rPr lang="en-US" sz="1600" dirty="0"/>
            <a:t>Pap Test</a:t>
          </a:r>
        </a:p>
        <a:p>
          <a:pPr>
            <a:buNone/>
          </a:pPr>
          <a:r>
            <a:rPr lang="en-US" sz="1600" dirty="0"/>
            <a:t>HPV </a:t>
          </a:r>
          <a:r>
            <a:rPr lang="en-US" sz="1600" b="0" dirty="0"/>
            <a:t>Co-Testing </a:t>
          </a:r>
          <a:r>
            <a:rPr lang="en-US" sz="1600" b="0" u="none" dirty="0"/>
            <a:t>not recommended</a:t>
          </a:r>
        </a:p>
        <a:p>
          <a:pPr>
            <a:buNone/>
          </a:pPr>
          <a:r>
            <a:rPr lang="en-US" sz="1600" b="1" u="sng" dirty="0"/>
            <a:t>When:</a:t>
          </a:r>
        </a:p>
        <a:p>
          <a:pPr>
            <a:buFont typeface="Arial" panose="020B0604020202020204" pitchFamily="34" charset="0"/>
            <a:buNone/>
          </a:pPr>
          <a:r>
            <a:rPr lang="en-US" sz="1600" dirty="0"/>
            <a:t>Within 1 year of sexual activity onset</a:t>
          </a:r>
        </a:p>
        <a:p>
          <a:pPr>
            <a:buNone/>
          </a:pPr>
          <a:r>
            <a:rPr lang="en-US" sz="1600" dirty="0"/>
            <a:t>Initial diagnosis </a:t>
          </a:r>
        </a:p>
        <a:p>
          <a:pPr>
            <a:buNone/>
          </a:pPr>
          <a:r>
            <a:rPr lang="en-US" sz="1600" dirty="0"/>
            <a:t>Every 12 months</a:t>
          </a:r>
        </a:p>
        <a:p>
          <a:pPr>
            <a:buNone/>
          </a:pPr>
          <a:r>
            <a:rPr lang="en-US" sz="1600" dirty="0"/>
            <a:t>Annually until 3 consecutive Pap tests are normal</a:t>
          </a:r>
        </a:p>
        <a:p>
          <a:pPr>
            <a:buNone/>
          </a:pPr>
          <a:endParaRPr lang="en-US" sz="1700" dirty="0"/>
        </a:p>
      </dgm:t>
    </dgm:pt>
    <dgm:pt modelId="{B9094B5F-98FE-4741-A96D-ECEE299C4D12}" type="parTrans" cxnId="{FE2D4BB9-D9D6-4732-8EDD-C65228FA8DE1}">
      <dgm:prSet/>
      <dgm:spPr/>
      <dgm:t>
        <a:bodyPr/>
        <a:lstStyle/>
        <a:p>
          <a:endParaRPr lang="en-US"/>
        </a:p>
      </dgm:t>
    </dgm:pt>
    <dgm:pt modelId="{8754273E-50A5-4381-BB6F-9B1F3A22FBCB}" type="sibTrans" cxnId="{FE2D4BB9-D9D6-4732-8EDD-C65228FA8DE1}">
      <dgm:prSet/>
      <dgm:spPr/>
      <dgm:t>
        <a:bodyPr/>
        <a:lstStyle/>
        <a:p>
          <a:endParaRPr lang="en-US"/>
        </a:p>
      </dgm:t>
    </dgm:pt>
    <dgm:pt modelId="{BD81B94A-A0C9-4A2B-89B9-B24902E32FCC}">
      <dgm:prSet phldrT="[Text]"/>
      <dgm:spPr/>
      <dgm:t>
        <a:bodyPr/>
        <a:lstStyle/>
        <a:p>
          <a:r>
            <a:rPr lang="en-US" dirty="0"/>
            <a:t>≥30 years old</a:t>
          </a:r>
        </a:p>
      </dgm:t>
    </dgm:pt>
    <dgm:pt modelId="{14F56951-4F89-493F-A43E-C0E81E260E2D}" type="parTrans" cxnId="{38BBFB52-71A5-439B-937F-1B122CF9A750}">
      <dgm:prSet/>
      <dgm:spPr/>
      <dgm:t>
        <a:bodyPr/>
        <a:lstStyle/>
        <a:p>
          <a:endParaRPr lang="en-US"/>
        </a:p>
      </dgm:t>
    </dgm:pt>
    <dgm:pt modelId="{40567EF6-1F4C-461F-8AB3-5D5A32464534}" type="sibTrans" cxnId="{38BBFB52-71A5-439B-937F-1B122CF9A750}">
      <dgm:prSet/>
      <dgm:spPr/>
      <dgm:t>
        <a:bodyPr/>
        <a:lstStyle/>
        <a:p>
          <a:endParaRPr lang="en-US"/>
        </a:p>
      </dgm:t>
    </dgm:pt>
    <dgm:pt modelId="{B14294D3-9DE7-452E-A69A-D076CECF9FDA}">
      <dgm:prSet custT="1"/>
      <dgm:spPr/>
      <dgm:t>
        <a:bodyPr/>
        <a:lstStyle/>
        <a:p>
          <a:r>
            <a:rPr lang="en-US" sz="1600" b="1" u="sng" dirty="0"/>
            <a:t>What: </a:t>
          </a:r>
        </a:p>
        <a:p>
          <a:r>
            <a:rPr lang="en-US" sz="1600" dirty="0"/>
            <a:t>Pap Test</a:t>
          </a:r>
        </a:p>
        <a:p>
          <a:r>
            <a:rPr lang="en-US" sz="1600" b="1" u="sng" dirty="0"/>
            <a:t>When: </a:t>
          </a:r>
        </a:p>
        <a:p>
          <a:r>
            <a:rPr lang="en-US" sz="1600" dirty="0"/>
            <a:t>Initial diagnosis </a:t>
          </a:r>
        </a:p>
        <a:p>
          <a:pPr>
            <a:buNone/>
          </a:pPr>
          <a:r>
            <a:rPr lang="en-US" sz="1600" dirty="0"/>
            <a:t>Every 12 months</a:t>
          </a:r>
        </a:p>
        <a:p>
          <a:pPr>
            <a:buNone/>
          </a:pPr>
          <a:r>
            <a:rPr lang="en-US" sz="1600" dirty="0"/>
            <a:t>Annually until 3 consecutive Pap tests are normal then q 3 years</a:t>
          </a:r>
        </a:p>
        <a:p>
          <a:pPr>
            <a:buNone/>
          </a:pPr>
          <a:endParaRPr lang="en-US" sz="1600" b="1" u="sng" dirty="0"/>
        </a:p>
        <a:p>
          <a:endParaRPr lang="en-US" sz="1600" dirty="0"/>
        </a:p>
      </dgm:t>
    </dgm:pt>
    <dgm:pt modelId="{A9ABD575-E22F-4DF3-B1D7-7BF1FA11E801}" type="parTrans" cxnId="{DC374294-1EB0-4BC5-9103-443A094BA832}">
      <dgm:prSet/>
      <dgm:spPr/>
      <dgm:t>
        <a:bodyPr/>
        <a:lstStyle/>
        <a:p>
          <a:endParaRPr lang="en-US"/>
        </a:p>
      </dgm:t>
    </dgm:pt>
    <dgm:pt modelId="{F0D610B9-FACA-48CE-A181-CBD9EBC3C3D1}" type="sibTrans" cxnId="{DC374294-1EB0-4BC5-9103-443A094BA832}">
      <dgm:prSet/>
      <dgm:spPr/>
      <dgm:t>
        <a:bodyPr/>
        <a:lstStyle/>
        <a:p>
          <a:endParaRPr lang="en-US"/>
        </a:p>
      </dgm:t>
    </dgm:pt>
    <dgm:pt modelId="{F8E9C919-1EE2-4E02-86C9-F7524EC8F6F4}">
      <dgm:prSet/>
      <dgm:spPr/>
      <dgm:t>
        <a:bodyPr/>
        <a:lstStyle/>
        <a:p>
          <a:endParaRPr lang="en-US" dirty="0"/>
        </a:p>
      </dgm:t>
    </dgm:pt>
    <dgm:pt modelId="{67A605FF-E092-47B7-84DE-0707571A3CFA}" type="parTrans" cxnId="{184C618A-4C2D-4291-B69A-5CC22291DF52}">
      <dgm:prSet/>
      <dgm:spPr/>
      <dgm:t>
        <a:bodyPr/>
        <a:lstStyle/>
        <a:p>
          <a:endParaRPr lang="en-US"/>
        </a:p>
      </dgm:t>
    </dgm:pt>
    <dgm:pt modelId="{0137DBFB-0C57-47B4-9D5B-7B4375DB4F1E}" type="sibTrans" cxnId="{184C618A-4C2D-4291-B69A-5CC22291DF52}">
      <dgm:prSet/>
      <dgm:spPr/>
      <dgm:t>
        <a:bodyPr/>
        <a:lstStyle/>
        <a:p>
          <a:endParaRPr lang="en-US"/>
        </a:p>
      </dgm:t>
    </dgm:pt>
    <dgm:pt modelId="{3908F597-8BB9-4B7F-8A82-DAA5581C0CF3}">
      <dgm:prSet/>
      <dgm:spPr/>
      <dgm:t>
        <a:bodyPr/>
        <a:lstStyle/>
        <a:p>
          <a:endParaRPr lang="en-US" dirty="0"/>
        </a:p>
      </dgm:t>
    </dgm:pt>
    <dgm:pt modelId="{B683ABF4-39DF-4ED2-A60B-48F57E376816}" type="parTrans" cxnId="{C7448DEA-3894-471D-8FCB-C5CCD5F56858}">
      <dgm:prSet/>
      <dgm:spPr/>
      <dgm:t>
        <a:bodyPr/>
        <a:lstStyle/>
        <a:p>
          <a:endParaRPr lang="en-US"/>
        </a:p>
      </dgm:t>
    </dgm:pt>
    <dgm:pt modelId="{5CA4B81D-715B-4C1C-8727-1CCF5D41F367}" type="sibTrans" cxnId="{C7448DEA-3894-471D-8FCB-C5CCD5F56858}">
      <dgm:prSet/>
      <dgm:spPr/>
      <dgm:t>
        <a:bodyPr/>
        <a:lstStyle/>
        <a:p>
          <a:endParaRPr lang="en-US"/>
        </a:p>
      </dgm:t>
    </dgm:pt>
    <dgm:pt modelId="{1FE5C687-2389-424F-BF67-B97A8B5EA3FB}" type="pres">
      <dgm:prSet presAssocID="{2ABD0E85-17DB-4F36-9997-9E40CBDC9130}" presName="list" presStyleCnt="0">
        <dgm:presLayoutVars>
          <dgm:dir/>
          <dgm:animLvl val="lvl"/>
        </dgm:presLayoutVars>
      </dgm:prSet>
      <dgm:spPr/>
    </dgm:pt>
    <dgm:pt modelId="{D3DDE045-3D9A-4BA8-A2C0-DA5ACEDABDB1}" type="pres">
      <dgm:prSet presAssocID="{110B7A29-0625-45E5-BF0E-A9EB43BB51D1}" presName="posSpace" presStyleCnt="0"/>
      <dgm:spPr/>
    </dgm:pt>
    <dgm:pt modelId="{F829B4CE-ECC4-4466-8E11-E4DEB77FFBC5}" type="pres">
      <dgm:prSet presAssocID="{110B7A29-0625-45E5-BF0E-A9EB43BB51D1}" presName="vertFlow" presStyleCnt="0"/>
      <dgm:spPr/>
    </dgm:pt>
    <dgm:pt modelId="{41A48987-34AC-49EF-8C0C-0D9A81314E34}" type="pres">
      <dgm:prSet presAssocID="{110B7A29-0625-45E5-BF0E-A9EB43BB51D1}" presName="topSpace" presStyleCnt="0"/>
      <dgm:spPr/>
    </dgm:pt>
    <dgm:pt modelId="{049EF750-43B6-4638-BAE5-CE765F56C0DE}" type="pres">
      <dgm:prSet presAssocID="{110B7A29-0625-45E5-BF0E-A9EB43BB51D1}" presName="firstComp" presStyleCnt="0"/>
      <dgm:spPr/>
    </dgm:pt>
    <dgm:pt modelId="{C8DBC91A-C1C8-4AE5-931F-31505877F883}" type="pres">
      <dgm:prSet presAssocID="{110B7A29-0625-45E5-BF0E-A9EB43BB51D1}" presName="firstChild" presStyleLbl="bgAccFollowNode1" presStyleIdx="0" presStyleCnt="2" custScaleX="91315" custScaleY="139758" custLinFactNeighborX="-14770" custLinFactNeighborY="-12765"/>
      <dgm:spPr/>
    </dgm:pt>
    <dgm:pt modelId="{2238B288-3850-49DD-929F-7D017D103753}" type="pres">
      <dgm:prSet presAssocID="{110B7A29-0625-45E5-BF0E-A9EB43BB51D1}" presName="firstChildTx" presStyleLbl="bgAccFollowNode1" presStyleIdx="0" presStyleCnt="2">
        <dgm:presLayoutVars>
          <dgm:bulletEnabled val="1"/>
        </dgm:presLayoutVars>
      </dgm:prSet>
      <dgm:spPr/>
    </dgm:pt>
    <dgm:pt modelId="{DA718AD9-77BB-40BC-B881-3E59C2A6E2AF}" type="pres">
      <dgm:prSet presAssocID="{110B7A29-0625-45E5-BF0E-A9EB43BB51D1}" presName="negSpace" presStyleCnt="0"/>
      <dgm:spPr/>
    </dgm:pt>
    <dgm:pt modelId="{B87037AB-4569-43B1-9DF3-652CD48F8130}" type="pres">
      <dgm:prSet presAssocID="{110B7A29-0625-45E5-BF0E-A9EB43BB51D1}" presName="circle" presStyleLbl="node1" presStyleIdx="0" presStyleCnt="2" custScaleX="100990" custScaleY="94451" custLinFactNeighborX="-22" custLinFactNeighborY="-14063"/>
      <dgm:spPr/>
    </dgm:pt>
    <dgm:pt modelId="{58789AC4-CF7C-4081-BADD-5D068B9C80E7}" type="pres">
      <dgm:prSet presAssocID="{EF3D16AA-145C-48C4-A59F-E08D85239710}" presName="transSpace" presStyleCnt="0"/>
      <dgm:spPr/>
    </dgm:pt>
    <dgm:pt modelId="{C4065067-FD82-4C93-AAA5-A44830734D47}" type="pres">
      <dgm:prSet presAssocID="{BD81B94A-A0C9-4A2B-89B9-B24902E32FCC}" presName="posSpace" presStyleCnt="0"/>
      <dgm:spPr/>
    </dgm:pt>
    <dgm:pt modelId="{96672340-0E67-40DE-9223-4400F8090AC3}" type="pres">
      <dgm:prSet presAssocID="{BD81B94A-A0C9-4A2B-89B9-B24902E32FCC}" presName="vertFlow" presStyleCnt="0"/>
      <dgm:spPr/>
    </dgm:pt>
    <dgm:pt modelId="{77E67273-9600-484E-B0AB-2E8799C4E1D2}" type="pres">
      <dgm:prSet presAssocID="{BD81B94A-A0C9-4A2B-89B9-B24902E32FCC}" presName="topSpace" presStyleCnt="0"/>
      <dgm:spPr/>
    </dgm:pt>
    <dgm:pt modelId="{C0D96D11-EC64-456E-8618-8205D8562CC1}" type="pres">
      <dgm:prSet presAssocID="{BD81B94A-A0C9-4A2B-89B9-B24902E32FCC}" presName="firstComp" presStyleCnt="0"/>
      <dgm:spPr/>
    </dgm:pt>
    <dgm:pt modelId="{3745CF01-B18F-4537-BCDA-2D832083857A}" type="pres">
      <dgm:prSet presAssocID="{BD81B94A-A0C9-4A2B-89B9-B24902E32FCC}" presName="firstChild" presStyleLbl="bgAccFollowNode1" presStyleIdx="1" presStyleCnt="2" custScaleX="90937" custScaleY="150432" custLinFactNeighborX="-8200" custLinFactNeighborY="-13423"/>
      <dgm:spPr/>
    </dgm:pt>
    <dgm:pt modelId="{814E395E-8D42-401F-8508-0127F7F84BC6}" type="pres">
      <dgm:prSet presAssocID="{BD81B94A-A0C9-4A2B-89B9-B24902E32FCC}" presName="firstChildTx" presStyleLbl="bgAccFollowNode1" presStyleIdx="1" presStyleCnt="2">
        <dgm:presLayoutVars>
          <dgm:bulletEnabled val="1"/>
        </dgm:presLayoutVars>
      </dgm:prSet>
      <dgm:spPr/>
    </dgm:pt>
    <dgm:pt modelId="{F5F54BF7-8307-45C3-AC8A-1B885E4924FB}" type="pres">
      <dgm:prSet presAssocID="{BD81B94A-A0C9-4A2B-89B9-B24902E32FCC}" presName="negSpace" presStyleCnt="0"/>
      <dgm:spPr/>
    </dgm:pt>
    <dgm:pt modelId="{63A5AACD-0C97-436E-B12C-6E1D78B0263B}" type="pres">
      <dgm:prSet presAssocID="{BD81B94A-A0C9-4A2B-89B9-B24902E32FCC}" presName="circle" presStyleLbl="node1" presStyleIdx="1" presStyleCnt="2" custScaleY="94157" custLinFactNeighborX="4728" custLinFactNeighborY="-9452"/>
      <dgm:spPr/>
    </dgm:pt>
  </dgm:ptLst>
  <dgm:cxnLst>
    <dgm:cxn modelId="{8453C63A-9D90-4329-A6A0-3C87606929BC}" type="presOf" srcId="{3908F597-8BB9-4B7F-8A82-DAA5581C0CF3}" destId="{814E395E-8D42-401F-8508-0127F7F84BC6}" srcOrd="1" destOrd="2" presId="urn:microsoft.com/office/officeart/2005/8/layout/hList9"/>
    <dgm:cxn modelId="{307EAA3F-C84E-4DCC-80E5-A29A65BE2F92}" type="presOf" srcId="{3AC03C6B-05CE-4596-A9A5-FEF7DDC8F571}" destId="{C8DBC91A-C1C8-4AE5-931F-31505877F883}" srcOrd="0" destOrd="0" presId="urn:microsoft.com/office/officeart/2005/8/layout/hList9"/>
    <dgm:cxn modelId="{FCA8064A-A99F-4DC0-BACC-01BAB8424C96}" type="presOf" srcId="{B14294D3-9DE7-452E-A69A-D076CECF9FDA}" destId="{814E395E-8D42-401F-8508-0127F7F84BC6}" srcOrd="1" destOrd="0" presId="urn:microsoft.com/office/officeart/2005/8/layout/hList9"/>
    <dgm:cxn modelId="{D45F2B6F-CDBB-4425-BAC4-DE00598BB214}" type="presOf" srcId="{B14294D3-9DE7-452E-A69A-D076CECF9FDA}" destId="{3745CF01-B18F-4537-BCDA-2D832083857A}" srcOrd="0" destOrd="0" presId="urn:microsoft.com/office/officeart/2005/8/layout/hList9"/>
    <dgm:cxn modelId="{38BBFB52-71A5-439B-937F-1B122CF9A750}" srcId="{2ABD0E85-17DB-4F36-9997-9E40CBDC9130}" destId="{BD81B94A-A0C9-4A2B-89B9-B24902E32FCC}" srcOrd="1" destOrd="0" parTransId="{14F56951-4F89-493F-A43E-C0E81E260E2D}" sibTransId="{40567EF6-1F4C-461F-8AB3-5D5A32464534}"/>
    <dgm:cxn modelId="{82F06578-D637-4522-BC16-3D74B3DE1778}" type="presOf" srcId="{F8E9C919-1EE2-4E02-86C9-F7524EC8F6F4}" destId="{814E395E-8D42-401F-8508-0127F7F84BC6}" srcOrd="1" destOrd="1" presId="urn:microsoft.com/office/officeart/2005/8/layout/hList9"/>
    <dgm:cxn modelId="{461F947E-89CB-4CB4-8DAC-F51553C21C93}" type="presOf" srcId="{F8E9C919-1EE2-4E02-86C9-F7524EC8F6F4}" destId="{3745CF01-B18F-4537-BCDA-2D832083857A}" srcOrd="0" destOrd="1" presId="urn:microsoft.com/office/officeart/2005/8/layout/hList9"/>
    <dgm:cxn modelId="{184C618A-4C2D-4291-B69A-5CC22291DF52}" srcId="{B14294D3-9DE7-452E-A69A-D076CECF9FDA}" destId="{F8E9C919-1EE2-4E02-86C9-F7524EC8F6F4}" srcOrd="0" destOrd="0" parTransId="{67A605FF-E092-47B7-84DE-0707571A3CFA}" sibTransId="{0137DBFB-0C57-47B4-9D5B-7B4375DB4F1E}"/>
    <dgm:cxn modelId="{DC374294-1EB0-4BC5-9103-443A094BA832}" srcId="{BD81B94A-A0C9-4A2B-89B9-B24902E32FCC}" destId="{B14294D3-9DE7-452E-A69A-D076CECF9FDA}" srcOrd="0" destOrd="0" parTransId="{A9ABD575-E22F-4DF3-B1D7-7BF1FA11E801}" sibTransId="{F0D610B9-FACA-48CE-A181-CBD9EBC3C3D1}"/>
    <dgm:cxn modelId="{AADE7398-041F-446D-8C04-66B5BCE240E6}" type="presOf" srcId="{3908F597-8BB9-4B7F-8A82-DAA5581C0CF3}" destId="{3745CF01-B18F-4537-BCDA-2D832083857A}" srcOrd="0" destOrd="2" presId="urn:microsoft.com/office/officeart/2005/8/layout/hList9"/>
    <dgm:cxn modelId="{A500CA9A-3BE3-414C-B396-3906FCA0325B}" srcId="{2ABD0E85-17DB-4F36-9997-9E40CBDC9130}" destId="{110B7A29-0625-45E5-BF0E-A9EB43BB51D1}" srcOrd="0" destOrd="0" parTransId="{B1C597CE-8F0F-44B9-A967-EEF8BC6EC2BC}" sibTransId="{EF3D16AA-145C-48C4-A59F-E08D85239710}"/>
    <dgm:cxn modelId="{C53E209B-BEA5-4863-8CB5-1EBD60390F0C}" type="presOf" srcId="{110B7A29-0625-45E5-BF0E-A9EB43BB51D1}" destId="{B87037AB-4569-43B1-9DF3-652CD48F8130}" srcOrd="0" destOrd="0" presId="urn:microsoft.com/office/officeart/2005/8/layout/hList9"/>
    <dgm:cxn modelId="{A982879D-3A7E-40FD-91F2-CBDE46F67F8F}" type="presOf" srcId="{BD81B94A-A0C9-4A2B-89B9-B24902E32FCC}" destId="{63A5AACD-0C97-436E-B12C-6E1D78B0263B}" srcOrd="0" destOrd="0" presId="urn:microsoft.com/office/officeart/2005/8/layout/hList9"/>
    <dgm:cxn modelId="{ECE705AC-F47D-42E9-817C-8317900CB30F}" type="presOf" srcId="{3AC03C6B-05CE-4596-A9A5-FEF7DDC8F571}" destId="{2238B288-3850-49DD-929F-7D017D103753}" srcOrd="1" destOrd="0" presId="urn:microsoft.com/office/officeart/2005/8/layout/hList9"/>
    <dgm:cxn modelId="{FE2D4BB9-D9D6-4732-8EDD-C65228FA8DE1}" srcId="{110B7A29-0625-45E5-BF0E-A9EB43BB51D1}" destId="{3AC03C6B-05CE-4596-A9A5-FEF7DDC8F571}" srcOrd="0" destOrd="0" parTransId="{B9094B5F-98FE-4741-A96D-ECEE299C4D12}" sibTransId="{8754273E-50A5-4381-BB6F-9B1F3A22FBCB}"/>
    <dgm:cxn modelId="{C7448DEA-3894-471D-8FCB-C5CCD5F56858}" srcId="{B14294D3-9DE7-452E-A69A-D076CECF9FDA}" destId="{3908F597-8BB9-4B7F-8A82-DAA5581C0CF3}" srcOrd="1" destOrd="0" parTransId="{B683ABF4-39DF-4ED2-A60B-48F57E376816}" sibTransId="{5CA4B81D-715B-4C1C-8727-1CCF5D41F367}"/>
    <dgm:cxn modelId="{2AC700F0-2214-4EFC-A5BC-F4C3013D900D}" type="presOf" srcId="{2ABD0E85-17DB-4F36-9997-9E40CBDC9130}" destId="{1FE5C687-2389-424F-BF67-B97A8B5EA3FB}" srcOrd="0" destOrd="0" presId="urn:microsoft.com/office/officeart/2005/8/layout/hList9"/>
    <dgm:cxn modelId="{BE532AEF-51EA-4136-95FE-44F656336F70}" type="presParOf" srcId="{1FE5C687-2389-424F-BF67-B97A8B5EA3FB}" destId="{D3DDE045-3D9A-4BA8-A2C0-DA5ACEDABDB1}" srcOrd="0" destOrd="0" presId="urn:microsoft.com/office/officeart/2005/8/layout/hList9"/>
    <dgm:cxn modelId="{96B06006-C4EB-4A15-A461-B38E8A0C18BC}" type="presParOf" srcId="{1FE5C687-2389-424F-BF67-B97A8B5EA3FB}" destId="{F829B4CE-ECC4-4466-8E11-E4DEB77FFBC5}" srcOrd="1" destOrd="0" presId="urn:microsoft.com/office/officeart/2005/8/layout/hList9"/>
    <dgm:cxn modelId="{A7F02B92-1979-493D-AAAA-0B9CEE7F3C97}" type="presParOf" srcId="{F829B4CE-ECC4-4466-8E11-E4DEB77FFBC5}" destId="{41A48987-34AC-49EF-8C0C-0D9A81314E34}" srcOrd="0" destOrd="0" presId="urn:microsoft.com/office/officeart/2005/8/layout/hList9"/>
    <dgm:cxn modelId="{EE5C73D0-C0DC-497D-BFE5-F431BDFC2026}" type="presParOf" srcId="{F829B4CE-ECC4-4466-8E11-E4DEB77FFBC5}" destId="{049EF750-43B6-4638-BAE5-CE765F56C0DE}" srcOrd="1" destOrd="0" presId="urn:microsoft.com/office/officeart/2005/8/layout/hList9"/>
    <dgm:cxn modelId="{63321D13-8A18-46CF-A405-0968EB501AD9}" type="presParOf" srcId="{049EF750-43B6-4638-BAE5-CE765F56C0DE}" destId="{C8DBC91A-C1C8-4AE5-931F-31505877F883}" srcOrd="0" destOrd="0" presId="urn:microsoft.com/office/officeart/2005/8/layout/hList9"/>
    <dgm:cxn modelId="{BB457011-98D7-4AE1-9F68-D071021A3CE3}" type="presParOf" srcId="{049EF750-43B6-4638-BAE5-CE765F56C0DE}" destId="{2238B288-3850-49DD-929F-7D017D103753}" srcOrd="1" destOrd="0" presId="urn:microsoft.com/office/officeart/2005/8/layout/hList9"/>
    <dgm:cxn modelId="{37AB8AD3-D967-4CB0-8670-2D3112E615E2}" type="presParOf" srcId="{1FE5C687-2389-424F-BF67-B97A8B5EA3FB}" destId="{DA718AD9-77BB-40BC-B881-3E59C2A6E2AF}" srcOrd="2" destOrd="0" presId="urn:microsoft.com/office/officeart/2005/8/layout/hList9"/>
    <dgm:cxn modelId="{948D6193-67F0-44A7-A995-82D66BCCA20D}" type="presParOf" srcId="{1FE5C687-2389-424F-BF67-B97A8B5EA3FB}" destId="{B87037AB-4569-43B1-9DF3-652CD48F8130}" srcOrd="3" destOrd="0" presId="urn:microsoft.com/office/officeart/2005/8/layout/hList9"/>
    <dgm:cxn modelId="{1247A140-DB5F-4375-9EA3-C9584C360131}" type="presParOf" srcId="{1FE5C687-2389-424F-BF67-B97A8B5EA3FB}" destId="{58789AC4-CF7C-4081-BADD-5D068B9C80E7}" srcOrd="4" destOrd="0" presId="urn:microsoft.com/office/officeart/2005/8/layout/hList9"/>
    <dgm:cxn modelId="{59864D00-50CC-4D16-98FD-41F838965584}" type="presParOf" srcId="{1FE5C687-2389-424F-BF67-B97A8B5EA3FB}" destId="{C4065067-FD82-4C93-AAA5-A44830734D47}" srcOrd="5" destOrd="0" presId="urn:microsoft.com/office/officeart/2005/8/layout/hList9"/>
    <dgm:cxn modelId="{57144B33-8FEC-42B5-874E-8AF7CC1BD822}" type="presParOf" srcId="{1FE5C687-2389-424F-BF67-B97A8B5EA3FB}" destId="{96672340-0E67-40DE-9223-4400F8090AC3}" srcOrd="6" destOrd="0" presId="urn:microsoft.com/office/officeart/2005/8/layout/hList9"/>
    <dgm:cxn modelId="{848412FF-AE97-4471-9CA8-C3FEA9D549E8}" type="presParOf" srcId="{96672340-0E67-40DE-9223-4400F8090AC3}" destId="{77E67273-9600-484E-B0AB-2E8799C4E1D2}" srcOrd="0" destOrd="0" presId="urn:microsoft.com/office/officeart/2005/8/layout/hList9"/>
    <dgm:cxn modelId="{31B9041D-C713-438C-B655-E7DDA5F452AC}" type="presParOf" srcId="{96672340-0E67-40DE-9223-4400F8090AC3}" destId="{C0D96D11-EC64-456E-8618-8205D8562CC1}" srcOrd="1" destOrd="0" presId="urn:microsoft.com/office/officeart/2005/8/layout/hList9"/>
    <dgm:cxn modelId="{505D3AB7-8EEC-487E-BA0E-3EB39B2A5DC7}" type="presParOf" srcId="{C0D96D11-EC64-456E-8618-8205D8562CC1}" destId="{3745CF01-B18F-4537-BCDA-2D832083857A}" srcOrd="0" destOrd="0" presId="urn:microsoft.com/office/officeart/2005/8/layout/hList9"/>
    <dgm:cxn modelId="{EAEBBA50-2EF0-4D4C-A487-6F376F82472B}" type="presParOf" srcId="{C0D96D11-EC64-456E-8618-8205D8562CC1}" destId="{814E395E-8D42-401F-8508-0127F7F84BC6}" srcOrd="1" destOrd="0" presId="urn:microsoft.com/office/officeart/2005/8/layout/hList9"/>
    <dgm:cxn modelId="{75BEAB1E-31DB-4D0D-91B3-18A25194A382}" type="presParOf" srcId="{1FE5C687-2389-424F-BF67-B97A8B5EA3FB}" destId="{F5F54BF7-8307-45C3-AC8A-1B885E4924FB}" srcOrd="7" destOrd="0" presId="urn:microsoft.com/office/officeart/2005/8/layout/hList9"/>
    <dgm:cxn modelId="{08BE54CE-4559-4138-B8B4-B24BAA743968}" type="presParOf" srcId="{1FE5C687-2389-424F-BF67-B97A8B5EA3FB}" destId="{63A5AACD-0C97-436E-B12C-6E1D78B0263B}"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21FD85-3F97-48CD-8FFD-0D334001F82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C5F1912F-670C-4A13-9D5E-3EAAF1A5B58F}">
      <dgm:prSet phldrT="[Text]"/>
      <dgm:spPr/>
      <dgm:t>
        <a:bodyPr/>
        <a:lstStyle/>
        <a:p>
          <a:r>
            <a:rPr lang="en-US" dirty="0"/>
            <a:t>≥30 years old</a:t>
          </a:r>
        </a:p>
      </dgm:t>
    </dgm:pt>
    <dgm:pt modelId="{5178A1D0-F94E-48D3-8017-CD1B38FC31D0}" type="parTrans" cxnId="{84C366CE-8C48-4661-8713-EFE9C449A463}">
      <dgm:prSet/>
      <dgm:spPr/>
      <dgm:t>
        <a:bodyPr/>
        <a:lstStyle/>
        <a:p>
          <a:endParaRPr lang="en-US"/>
        </a:p>
      </dgm:t>
    </dgm:pt>
    <dgm:pt modelId="{822C268C-705C-4277-B363-613150B375E8}" type="sibTrans" cxnId="{84C366CE-8C48-4661-8713-EFE9C449A463}">
      <dgm:prSet/>
      <dgm:spPr/>
      <dgm:t>
        <a:bodyPr/>
        <a:lstStyle/>
        <a:p>
          <a:endParaRPr lang="en-US"/>
        </a:p>
      </dgm:t>
    </dgm:pt>
    <dgm:pt modelId="{13B52208-FE16-4395-98F6-2D3EEE65DE35}">
      <dgm:prSet phldrT="[Text]"/>
      <dgm:spPr/>
      <dgm:t>
        <a:bodyPr/>
        <a:lstStyle/>
        <a:p>
          <a:r>
            <a:rPr lang="en-US" dirty="0"/>
            <a:t>Abnormal Pap </a:t>
          </a:r>
        </a:p>
      </dgm:t>
    </dgm:pt>
    <dgm:pt modelId="{6FD2778F-75ED-4350-B8E7-05B1FB4B5E36}" type="parTrans" cxnId="{E4855EDC-822E-4A8E-AD9C-1E838E25A7D5}">
      <dgm:prSet/>
      <dgm:spPr/>
      <dgm:t>
        <a:bodyPr/>
        <a:lstStyle/>
        <a:p>
          <a:endParaRPr lang="en-US"/>
        </a:p>
      </dgm:t>
    </dgm:pt>
    <dgm:pt modelId="{3738E301-06B3-46B2-9B3D-E1ED532D518F}" type="sibTrans" cxnId="{E4855EDC-822E-4A8E-AD9C-1E838E25A7D5}">
      <dgm:prSet/>
      <dgm:spPr/>
      <dgm:t>
        <a:bodyPr/>
        <a:lstStyle/>
        <a:p>
          <a:endParaRPr lang="en-US"/>
        </a:p>
      </dgm:t>
    </dgm:pt>
    <dgm:pt modelId="{02CCDBC0-82A4-4AB9-AA92-F2E7B72C95B8}">
      <dgm:prSet phldrT="[Text]"/>
      <dgm:spPr/>
      <dgm:t>
        <a:bodyPr/>
        <a:lstStyle/>
        <a:p>
          <a:pPr>
            <a:buNone/>
          </a:pPr>
          <a:r>
            <a:rPr lang="en-US" b="1" u="sng" dirty="0"/>
            <a:t>LSIL or HSIL</a:t>
          </a:r>
        </a:p>
        <a:p>
          <a:pPr>
            <a:buFont typeface="Arial" panose="020B0604020202020204" pitchFamily="34" charset="0"/>
            <a:buChar char="•"/>
          </a:pPr>
          <a:r>
            <a:rPr lang="en-US" dirty="0"/>
            <a:t>Colposcopy regardless of HPV status</a:t>
          </a:r>
        </a:p>
        <a:p>
          <a:pPr>
            <a:buNone/>
          </a:pPr>
          <a:r>
            <a:rPr lang="en-US" b="1" u="sng" dirty="0"/>
            <a:t>ACS-US HRHPV (-)</a:t>
          </a:r>
        </a:p>
        <a:p>
          <a:pPr>
            <a:buNone/>
          </a:pPr>
          <a:r>
            <a:rPr lang="en-US" b="0" dirty="0"/>
            <a:t>Rescreen with Pap and reflex HPV test in 6-12 months</a:t>
          </a:r>
        </a:p>
        <a:p>
          <a:pPr>
            <a:buNone/>
          </a:pPr>
          <a:r>
            <a:rPr lang="en-US" b="0" dirty="0"/>
            <a:t>Refer for colposcopy if ASCUS on repeat</a:t>
          </a:r>
        </a:p>
        <a:p>
          <a:pPr>
            <a:buNone/>
          </a:pPr>
          <a:r>
            <a:rPr lang="en-US" b="1" u="sng" dirty="0"/>
            <a:t>ASC-US HRHPV (+)</a:t>
          </a:r>
        </a:p>
        <a:p>
          <a:pPr>
            <a:buNone/>
          </a:pPr>
          <a:r>
            <a:rPr lang="en-US" b="0" dirty="0"/>
            <a:t>Refer for colposcopy</a:t>
          </a:r>
        </a:p>
      </dgm:t>
    </dgm:pt>
    <dgm:pt modelId="{02E0244C-F35F-4C71-862D-1369D97F6D5F}" type="parTrans" cxnId="{DAE8CF22-7B9D-44F3-8DA2-E683218DF80F}">
      <dgm:prSet/>
      <dgm:spPr/>
      <dgm:t>
        <a:bodyPr/>
        <a:lstStyle/>
        <a:p>
          <a:endParaRPr lang="en-US"/>
        </a:p>
      </dgm:t>
    </dgm:pt>
    <dgm:pt modelId="{BB208BF9-1DDD-4A76-AED6-8D40981F0D84}" type="sibTrans" cxnId="{DAE8CF22-7B9D-44F3-8DA2-E683218DF80F}">
      <dgm:prSet/>
      <dgm:spPr/>
      <dgm:t>
        <a:bodyPr/>
        <a:lstStyle/>
        <a:p>
          <a:endParaRPr lang="en-US"/>
        </a:p>
      </dgm:t>
    </dgm:pt>
    <dgm:pt modelId="{745D4BE0-D6D6-4907-8EBF-515A9FDEDB9B}">
      <dgm:prSet phldrT="[Text]" custT="1"/>
      <dgm:spPr/>
      <dgm:t>
        <a:bodyPr/>
        <a:lstStyle/>
        <a:p>
          <a:endParaRPr lang="en-US" sz="1100" dirty="0"/>
        </a:p>
        <a:p>
          <a:r>
            <a:rPr lang="en-US" sz="1400" b="1" u="sng" dirty="0"/>
            <a:t>What: </a:t>
          </a:r>
        </a:p>
        <a:p>
          <a:r>
            <a:rPr lang="en-US" sz="1400" dirty="0"/>
            <a:t>Pap Test w/ HPV Co-test</a:t>
          </a:r>
        </a:p>
        <a:p>
          <a:r>
            <a:rPr lang="en-US" sz="1400" b="1" u="sng" dirty="0"/>
            <a:t>When: </a:t>
          </a:r>
        </a:p>
        <a:p>
          <a:r>
            <a:rPr lang="en-US" sz="1100" b="1" dirty="0"/>
            <a:t>If, Pap normal + HPV negative</a:t>
          </a:r>
        </a:p>
        <a:p>
          <a:r>
            <a:rPr lang="en-US" sz="1100" dirty="0"/>
            <a:t>- Repeat in 3 years</a:t>
          </a:r>
        </a:p>
        <a:p>
          <a:endParaRPr lang="en-US" sz="1100" dirty="0"/>
        </a:p>
        <a:p>
          <a:r>
            <a:rPr lang="en-US" sz="1100" b="1" dirty="0"/>
            <a:t>If, Pap Normal + High Risk HPV positive (type 16/18)</a:t>
          </a:r>
        </a:p>
        <a:p>
          <a:r>
            <a:rPr lang="en-US" sz="1100" dirty="0"/>
            <a:t>- Colposcopy recommended</a:t>
          </a:r>
        </a:p>
        <a:p>
          <a:endParaRPr lang="en-US" sz="1100" dirty="0"/>
        </a:p>
        <a:p>
          <a:r>
            <a:rPr lang="en-US" sz="1100" b="1" dirty="0"/>
            <a:t>If, Pap Normal + High Risk HPV (other high risk types)</a:t>
          </a:r>
        </a:p>
        <a:p>
          <a:r>
            <a:rPr lang="en-US" sz="1100" dirty="0"/>
            <a:t>- Repeat Pap and HPV co-testing in 1 year</a:t>
          </a:r>
        </a:p>
        <a:p>
          <a:r>
            <a:rPr lang="en-US" sz="1100" dirty="0"/>
            <a:t>- Colposcopy if still abnormal</a:t>
          </a:r>
          <a:endParaRPr lang="en-US" sz="1800" b="1" u="sng" dirty="0"/>
        </a:p>
      </dgm:t>
    </dgm:pt>
    <dgm:pt modelId="{04D8503A-36B3-4714-8B87-954035585BA4}" type="sibTrans" cxnId="{8945DF6A-5F06-4885-82CD-FC67E7727744}">
      <dgm:prSet/>
      <dgm:spPr/>
      <dgm:t>
        <a:bodyPr/>
        <a:lstStyle/>
        <a:p>
          <a:endParaRPr lang="en-US"/>
        </a:p>
      </dgm:t>
    </dgm:pt>
    <dgm:pt modelId="{EAFBC470-DB47-4D19-8CD0-B4A0AEABBF35}" type="parTrans" cxnId="{8945DF6A-5F06-4885-82CD-FC67E7727744}">
      <dgm:prSet/>
      <dgm:spPr/>
      <dgm:t>
        <a:bodyPr/>
        <a:lstStyle/>
        <a:p>
          <a:endParaRPr lang="en-US"/>
        </a:p>
      </dgm:t>
    </dgm:pt>
    <dgm:pt modelId="{F016E821-9B5C-41C2-ABD3-19D88BD0C91B}" type="pres">
      <dgm:prSet presAssocID="{7021FD85-3F97-48CD-8FFD-0D334001F828}" presName="list" presStyleCnt="0">
        <dgm:presLayoutVars>
          <dgm:dir/>
          <dgm:animLvl val="lvl"/>
        </dgm:presLayoutVars>
      </dgm:prSet>
      <dgm:spPr/>
    </dgm:pt>
    <dgm:pt modelId="{6837077A-E2F9-4937-ACE8-7EFD31B8A761}" type="pres">
      <dgm:prSet presAssocID="{C5F1912F-670C-4A13-9D5E-3EAAF1A5B58F}" presName="posSpace" presStyleCnt="0"/>
      <dgm:spPr/>
    </dgm:pt>
    <dgm:pt modelId="{1529D111-7176-4167-9DDF-1185D0A16D84}" type="pres">
      <dgm:prSet presAssocID="{C5F1912F-670C-4A13-9D5E-3EAAF1A5B58F}" presName="vertFlow" presStyleCnt="0"/>
      <dgm:spPr/>
    </dgm:pt>
    <dgm:pt modelId="{83EEE864-7492-47F1-AC78-27B6D65CE191}" type="pres">
      <dgm:prSet presAssocID="{C5F1912F-670C-4A13-9D5E-3EAAF1A5B58F}" presName="topSpace" presStyleCnt="0"/>
      <dgm:spPr/>
    </dgm:pt>
    <dgm:pt modelId="{E9C4E11F-DE7D-4F04-96CE-341E730BA17A}" type="pres">
      <dgm:prSet presAssocID="{C5F1912F-670C-4A13-9D5E-3EAAF1A5B58F}" presName="firstComp" presStyleCnt="0"/>
      <dgm:spPr/>
    </dgm:pt>
    <dgm:pt modelId="{D6B95178-4BAD-4B98-A531-7C824B481421}" type="pres">
      <dgm:prSet presAssocID="{C5F1912F-670C-4A13-9D5E-3EAAF1A5B58F}" presName="firstChild" presStyleLbl="bgAccFollowNode1" presStyleIdx="0" presStyleCnt="2" custScaleX="82191" custScaleY="252498" custLinFactNeighborX="-1173" custLinFactNeighborY="30143"/>
      <dgm:spPr/>
    </dgm:pt>
    <dgm:pt modelId="{BC5EDDDD-018D-402A-842E-97AEE0F36156}" type="pres">
      <dgm:prSet presAssocID="{C5F1912F-670C-4A13-9D5E-3EAAF1A5B58F}" presName="firstChildTx" presStyleLbl="bgAccFollowNode1" presStyleIdx="0" presStyleCnt="2">
        <dgm:presLayoutVars>
          <dgm:bulletEnabled val="1"/>
        </dgm:presLayoutVars>
      </dgm:prSet>
      <dgm:spPr/>
    </dgm:pt>
    <dgm:pt modelId="{0D1E6C29-943E-4AA5-8225-9709A77505B0}" type="pres">
      <dgm:prSet presAssocID="{C5F1912F-670C-4A13-9D5E-3EAAF1A5B58F}" presName="negSpace" presStyleCnt="0"/>
      <dgm:spPr/>
    </dgm:pt>
    <dgm:pt modelId="{9A7AAC1E-2B17-401A-9FB1-86799680ACD5}" type="pres">
      <dgm:prSet presAssocID="{C5F1912F-670C-4A13-9D5E-3EAAF1A5B58F}" presName="circle" presStyleLbl="node1" presStyleIdx="0" presStyleCnt="2" custScaleX="118302" custScaleY="117941" custLinFactNeighborX="9478" custLinFactNeighborY="-2329"/>
      <dgm:spPr/>
    </dgm:pt>
    <dgm:pt modelId="{289E0D43-5F4D-43F4-82F1-73ED5ECBF8FF}" type="pres">
      <dgm:prSet presAssocID="{822C268C-705C-4277-B363-613150B375E8}" presName="transSpace" presStyleCnt="0"/>
      <dgm:spPr/>
    </dgm:pt>
    <dgm:pt modelId="{B85C89E8-CF14-40F0-80E0-40C27129BFEA}" type="pres">
      <dgm:prSet presAssocID="{13B52208-FE16-4395-98F6-2D3EEE65DE35}" presName="posSpace" presStyleCnt="0"/>
      <dgm:spPr/>
    </dgm:pt>
    <dgm:pt modelId="{3E8A5BD0-D666-4EF7-B3E6-2A85BB299BBA}" type="pres">
      <dgm:prSet presAssocID="{13B52208-FE16-4395-98F6-2D3EEE65DE35}" presName="vertFlow" presStyleCnt="0"/>
      <dgm:spPr/>
    </dgm:pt>
    <dgm:pt modelId="{BE65DD64-8709-4608-BDB5-FE4F7BC6400A}" type="pres">
      <dgm:prSet presAssocID="{13B52208-FE16-4395-98F6-2D3EEE65DE35}" presName="topSpace" presStyleCnt="0"/>
      <dgm:spPr/>
    </dgm:pt>
    <dgm:pt modelId="{78AD26CA-3781-44ED-9891-60E97244AF25}" type="pres">
      <dgm:prSet presAssocID="{13B52208-FE16-4395-98F6-2D3EEE65DE35}" presName="firstComp" presStyleCnt="0"/>
      <dgm:spPr/>
    </dgm:pt>
    <dgm:pt modelId="{20EC119E-A4A9-4CCB-A7CF-908AFB124985}" type="pres">
      <dgm:prSet presAssocID="{13B52208-FE16-4395-98F6-2D3EEE65DE35}" presName="firstChild" presStyleLbl="bgAccFollowNode1" presStyleIdx="1" presStyleCnt="2" custScaleX="82085" custScaleY="229016" custLinFactNeighborX="-13161" custLinFactNeighborY="26604"/>
      <dgm:spPr/>
    </dgm:pt>
    <dgm:pt modelId="{78DD64EF-5A1A-4576-9727-AE3FC228D1E6}" type="pres">
      <dgm:prSet presAssocID="{13B52208-FE16-4395-98F6-2D3EEE65DE35}" presName="firstChildTx" presStyleLbl="bgAccFollowNode1" presStyleIdx="1" presStyleCnt="2">
        <dgm:presLayoutVars>
          <dgm:bulletEnabled val="1"/>
        </dgm:presLayoutVars>
      </dgm:prSet>
      <dgm:spPr/>
    </dgm:pt>
    <dgm:pt modelId="{90C9D794-4F1D-4CCD-9E06-927FE0AE8A52}" type="pres">
      <dgm:prSet presAssocID="{13B52208-FE16-4395-98F6-2D3EEE65DE35}" presName="negSpace" presStyleCnt="0"/>
      <dgm:spPr/>
    </dgm:pt>
    <dgm:pt modelId="{126D1D61-F2F0-4819-B322-B8BCD1F8FE99}" type="pres">
      <dgm:prSet presAssocID="{13B52208-FE16-4395-98F6-2D3EEE65DE35}" presName="circle" presStyleLbl="node1" presStyleIdx="1" presStyleCnt="2" custScaleX="114103" custScaleY="118298" custLinFactNeighborX="6040" custLinFactNeighborY="2379"/>
      <dgm:spPr/>
    </dgm:pt>
  </dgm:ptLst>
  <dgm:cxnLst>
    <dgm:cxn modelId="{DAE8CF22-7B9D-44F3-8DA2-E683218DF80F}" srcId="{13B52208-FE16-4395-98F6-2D3EEE65DE35}" destId="{02CCDBC0-82A4-4AB9-AA92-F2E7B72C95B8}" srcOrd="0" destOrd="0" parTransId="{02E0244C-F35F-4C71-862D-1369D97F6D5F}" sibTransId="{BB208BF9-1DDD-4A76-AED6-8D40981F0D84}"/>
    <dgm:cxn modelId="{CD1B145B-EE32-40FA-98D1-3133F3F896E7}" type="presOf" srcId="{C5F1912F-670C-4A13-9D5E-3EAAF1A5B58F}" destId="{9A7AAC1E-2B17-401A-9FB1-86799680ACD5}" srcOrd="0" destOrd="0" presId="urn:microsoft.com/office/officeart/2005/8/layout/hList9"/>
    <dgm:cxn modelId="{F65B5D5C-933A-4BE4-91ED-90098ED531A4}" type="presOf" srcId="{745D4BE0-D6D6-4907-8EBF-515A9FDEDB9B}" destId="{D6B95178-4BAD-4B98-A531-7C824B481421}" srcOrd="0" destOrd="0" presId="urn:microsoft.com/office/officeart/2005/8/layout/hList9"/>
    <dgm:cxn modelId="{8945DF6A-5F06-4885-82CD-FC67E7727744}" srcId="{C5F1912F-670C-4A13-9D5E-3EAAF1A5B58F}" destId="{745D4BE0-D6D6-4907-8EBF-515A9FDEDB9B}" srcOrd="0" destOrd="0" parTransId="{EAFBC470-DB47-4D19-8CD0-B4A0AEABBF35}" sibTransId="{04D8503A-36B3-4714-8B87-954035585BA4}"/>
    <dgm:cxn modelId="{F67CAC92-620F-4370-8F71-BC3BBB905FA2}" type="presOf" srcId="{13B52208-FE16-4395-98F6-2D3EEE65DE35}" destId="{126D1D61-F2F0-4819-B322-B8BCD1F8FE99}" srcOrd="0" destOrd="0" presId="urn:microsoft.com/office/officeart/2005/8/layout/hList9"/>
    <dgm:cxn modelId="{9C7971AD-5E7D-480D-A088-2CED8BF6074D}" type="presOf" srcId="{02CCDBC0-82A4-4AB9-AA92-F2E7B72C95B8}" destId="{78DD64EF-5A1A-4576-9727-AE3FC228D1E6}" srcOrd="1" destOrd="0" presId="urn:microsoft.com/office/officeart/2005/8/layout/hList9"/>
    <dgm:cxn modelId="{133CB0CA-CC29-4E13-A408-C0653482DC12}" type="presOf" srcId="{02CCDBC0-82A4-4AB9-AA92-F2E7B72C95B8}" destId="{20EC119E-A4A9-4CCB-A7CF-908AFB124985}" srcOrd="0" destOrd="0" presId="urn:microsoft.com/office/officeart/2005/8/layout/hList9"/>
    <dgm:cxn modelId="{84C366CE-8C48-4661-8713-EFE9C449A463}" srcId="{7021FD85-3F97-48CD-8FFD-0D334001F828}" destId="{C5F1912F-670C-4A13-9D5E-3EAAF1A5B58F}" srcOrd="0" destOrd="0" parTransId="{5178A1D0-F94E-48D3-8017-CD1B38FC31D0}" sibTransId="{822C268C-705C-4277-B363-613150B375E8}"/>
    <dgm:cxn modelId="{E4855EDC-822E-4A8E-AD9C-1E838E25A7D5}" srcId="{7021FD85-3F97-48CD-8FFD-0D334001F828}" destId="{13B52208-FE16-4395-98F6-2D3EEE65DE35}" srcOrd="1" destOrd="0" parTransId="{6FD2778F-75ED-4350-B8E7-05B1FB4B5E36}" sibTransId="{3738E301-06B3-46B2-9B3D-E1ED532D518F}"/>
    <dgm:cxn modelId="{79EBE7F1-2B2D-4053-849E-2890E5FF5B3F}" type="presOf" srcId="{7021FD85-3F97-48CD-8FFD-0D334001F828}" destId="{F016E821-9B5C-41C2-ABD3-19D88BD0C91B}" srcOrd="0" destOrd="0" presId="urn:microsoft.com/office/officeart/2005/8/layout/hList9"/>
    <dgm:cxn modelId="{37B77DF7-D5A1-45AA-A95B-4896CA7FA8F7}" type="presOf" srcId="{745D4BE0-D6D6-4907-8EBF-515A9FDEDB9B}" destId="{BC5EDDDD-018D-402A-842E-97AEE0F36156}" srcOrd="1" destOrd="0" presId="urn:microsoft.com/office/officeart/2005/8/layout/hList9"/>
    <dgm:cxn modelId="{6CEE60DA-AA1A-4FE3-ADAB-852518D178CC}" type="presParOf" srcId="{F016E821-9B5C-41C2-ABD3-19D88BD0C91B}" destId="{6837077A-E2F9-4937-ACE8-7EFD31B8A761}" srcOrd="0" destOrd="0" presId="urn:microsoft.com/office/officeart/2005/8/layout/hList9"/>
    <dgm:cxn modelId="{4B37CF1F-20A1-4F59-A15A-A193C33ED119}" type="presParOf" srcId="{F016E821-9B5C-41C2-ABD3-19D88BD0C91B}" destId="{1529D111-7176-4167-9DDF-1185D0A16D84}" srcOrd="1" destOrd="0" presId="urn:microsoft.com/office/officeart/2005/8/layout/hList9"/>
    <dgm:cxn modelId="{7151BE5C-27CB-4554-984C-23D4943E648F}" type="presParOf" srcId="{1529D111-7176-4167-9DDF-1185D0A16D84}" destId="{83EEE864-7492-47F1-AC78-27B6D65CE191}" srcOrd="0" destOrd="0" presId="urn:microsoft.com/office/officeart/2005/8/layout/hList9"/>
    <dgm:cxn modelId="{53D96A23-3D18-4BFD-9BE9-45E4064D6626}" type="presParOf" srcId="{1529D111-7176-4167-9DDF-1185D0A16D84}" destId="{E9C4E11F-DE7D-4F04-96CE-341E730BA17A}" srcOrd="1" destOrd="0" presId="urn:microsoft.com/office/officeart/2005/8/layout/hList9"/>
    <dgm:cxn modelId="{5CD7123E-17A8-4D1F-B986-30708F3F4F4A}" type="presParOf" srcId="{E9C4E11F-DE7D-4F04-96CE-341E730BA17A}" destId="{D6B95178-4BAD-4B98-A531-7C824B481421}" srcOrd="0" destOrd="0" presId="urn:microsoft.com/office/officeart/2005/8/layout/hList9"/>
    <dgm:cxn modelId="{9639BB60-0FD5-436B-BCB1-CF9B99DF6F80}" type="presParOf" srcId="{E9C4E11F-DE7D-4F04-96CE-341E730BA17A}" destId="{BC5EDDDD-018D-402A-842E-97AEE0F36156}" srcOrd="1" destOrd="0" presId="urn:microsoft.com/office/officeart/2005/8/layout/hList9"/>
    <dgm:cxn modelId="{BE039799-3443-4894-85E7-F0593108CB97}" type="presParOf" srcId="{F016E821-9B5C-41C2-ABD3-19D88BD0C91B}" destId="{0D1E6C29-943E-4AA5-8225-9709A77505B0}" srcOrd="2" destOrd="0" presId="urn:microsoft.com/office/officeart/2005/8/layout/hList9"/>
    <dgm:cxn modelId="{211F8C58-B5FA-4C30-8D32-5C4E21C212E2}" type="presParOf" srcId="{F016E821-9B5C-41C2-ABD3-19D88BD0C91B}" destId="{9A7AAC1E-2B17-401A-9FB1-86799680ACD5}" srcOrd="3" destOrd="0" presId="urn:microsoft.com/office/officeart/2005/8/layout/hList9"/>
    <dgm:cxn modelId="{13422A40-2FEA-4264-9115-3AA4B134C185}" type="presParOf" srcId="{F016E821-9B5C-41C2-ABD3-19D88BD0C91B}" destId="{289E0D43-5F4D-43F4-82F1-73ED5ECBF8FF}" srcOrd="4" destOrd="0" presId="urn:microsoft.com/office/officeart/2005/8/layout/hList9"/>
    <dgm:cxn modelId="{FFB5F40B-5788-48C5-A98F-77BC4ACB0780}" type="presParOf" srcId="{F016E821-9B5C-41C2-ABD3-19D88BD0C91B}" destId="{B85C89E8-CF14-40F0-80E0-40C27129BFEA}" srcOrd="5" destOrd="0" presId="urn:microsoft.com/office/officeart/2005/8/layout/hList9"/>
    <dgm:cxn modelId="{DFE530BA-CC45-4AF0-B1E8-4A6C48D12FEC}" type="presParOf" srcId="{F016E821-9B5C-41C2-ABD3-19D88BD0C91B}" destId="{3E8A5BD0-D666-4EF7-B3E6-2A85BB299BBA}" srcOrd="6" destOrd="0" presId="urn:microsoft.com/office/officeart/2005/8/layout/hList9"/>
    <dgm:cxn modelId="{D420A0DD-617E-47BD-8963-92ACCFFD4E56}" type="presParOf" srcId="{3E8A5BD0-D666-4EF7-B3E6-2A85BB299BBA}" destId="{BE65DD64-8709-4608-BDB5-FE4F7BC6400A}" srcOrd="0" destOrd="0" presId="urn:microsoft.com/office/officeart/2005/8/layout/hList9"/>
    <dgm:cxn modelId="{AF7F89BA-AC71-4D31-8B0F-DFAC80AFC1D3}" type="presParOf" srcId="{3E8A5BD0-D666-4EF7-B3E6-2A85BB299BBA}" destId="{78AD26CA-3781-44ED-9891-60E97244AF25}" srcOrd="1" destOrd="0" presId="urn:microsoft.com/office/officeart/2005/8/layout/hList9"/>
    <dgm:cxn modelId="{259F2233-8F35-408D-85E2-38A7CD9D777D}" type="presParOf" srcId="{78AD26CA-3781-44ED-9891-60E97244AF25}" destId="{20EC119E-A4A9-4CCB-A7CF-908AFB124985}" srcOrd="0" destOrd="0" presId="urn:microsoft.com/office/officeart/2005/8/layout/hList9"/>
    <dgm:cxn modelId="{7149544F-9381-4F86-B655-471DC9EAAC0F}" type="presParOf" srcId="{78AD26CA-3781-44ED-9891-60E97244AF25}" destId="{78DD64EF-5A1A-4576-9727-AE3FC228D1E6}" srcOrd="1" destOrd="0" presId="urn:microsoft.com/office/officeart/2005/8/layout/hList9"/>
    <dgm:cxn modelId="{B63D8124-BBBC-4F5C-A7FE-A0409C6D5252}" type="presParOf" srcId="{F016E821-9B5C-41C2-ABD3-19D88BD0C91B}" destId="{90C9D794-4F1D-4CCD-9E06-927FE0AE8A52}" srcOrd="7" destOrd="0" presId="urn:microsoft.com/office/officeart/2005/8/layout/hList9"/>
    <dgm:cxn modelId="{4F0F4491-B375-414F-876A-12FE0D7905FC}" type="presParOf" srcId="{F016E821-9B5C-41C2-ABD3-19D88BD0C91B}" destId="{126D1D61-F2F0-4819-B322-B8BCD1F8FE99}"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021D23-EEFF-45C1-B1A5-EC23F93E47A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4896C3CF-2ED8-4328-AAEE-5D0B73195DED}">
      <dgm:prSet phldrT="[Text]"/>
      <dgm:spPr/>
      <dgm:t>
        <a:bodyPr/>
        <a:lstStyle/>
        <a:p>
          <a:endParaRPr lang="en-US" dirty="0"/>
        </a:p>
      </dgm:t>
    </dgm:pt>
    <dgm:pt modelId="{9E420DD8-4FA5-486D-8C7D-711C24C88DFD}" type="parTrans" cxnId="{7052D1CA-8C84-484B-B1F6-9A295F80982E}">
      <dgm:prSet/>
      <dgm:spPr/>
      <dgm:t>
        <a:bodyPr/>
        <a:lstStyle/>
        <a:p>
          <a:endParaRPr lang="en-US"/>
        </a:p>
      </dgm:t>
    </dgm:pt>
    <dgm:pt modelId="{65EFF9B7-2C11-4329-A997-B216E3F409F9}" type="sibTrans" cxnId="{7052D1CA-8C84-484B-B1F6-9A295F80982E}">
      <dgm:prSet/>
      <dgm:spPr/>
      <dgm:t>
        <a:bodyPr/>
        <a:lstStyle/>
        <a:p>
          <a:endParaRPr lang="en-US"/>
        </a:p>
      </dgm:t>
    </dgm:pt>
    <dgm:pt modelId="{CDBFC8B7-6839-42B6-805C-90F3DE20ED07}">
      <dgm:prSet phldrT="[Text]"/>
      <dgm:spPr/>
      <dgm:t>
        <a:bodyPr/>
        <a:lstStyle/>
        <a:p>
          <a:r>
            <a:rPr lang="en-US" dirty="0"/>
            <a:t>Yearly Anal Pap Smear*</a:t>
          </a:r>
        </a:p>
        <a:p>
          <a:r>
            <a:rPr lang="en-US" dirty="0"/>
            <a:t>If access to appropriate referral available</a:t>
          </a:r>
        </a:p>
      </dgm:t>
    </dgm:pt>
    <dgm:pt modelId="{4C03EAD5-A29E-4D6B-8B31-F0FA3B7964F8}" type="parTrans" cxnId="{A4294099-87B3-4049-AA26-89DEA2BB8276}">
      <dgm:prSet/>
      <dgm:spPr/>
      <dgm:t>
        <a:bodyPr/>
        <a:lstStyle/>
        <a:p>
          <a:endParaRPr lang="en-US"/>
        </a:p>
      </dgm:t>
    </dgm:pt>
    <dgm:pt modelId="{78958734-FBEF-4778-97CE-7F1EEAC183BB}" type="sibTrans" cxnId="{A4294099-87B3-4049-AA26-89DEA2BB8276}">
      <dgm:prSet/>
      <dgm:spPr/>
      <dgm:t>
        <a:bodyPr/>
        <a:lstStyle/>
        <a:p>
          <a:endParaRPr lang="en-US"/>
        </a:p>
      </dgm:t>
    </dgm:pt>
    <dgm:pt modelId="{49EFFE40-4400-4E34-A241-2F901E35F825}">
      <dgm:prSet phldrT="[Text]"/>
      <dgm:spPr/>
      <dgm:t>
        <a:bodyPr/>
        <a:lstStyle/>
        <a:p>
          <a:r>
            <a:rPr lang="en-US" dirty="0">
              <a:solidFill>
                <a:schemeClr val="tx1"/>
              </a:solidFill>
            </a:rPr>
            <a:t>ASCUS x 2 or LSIL/HSIL</a:t>
          </a:r>
        </a:p>
      </dgm:t>
    </dgm:pt>
    <dgm:pt modelId="{F56CDEA1-32E2-4979-8A7F-C72D769975E4}" type="parTrans" cxnId="{443DE8FC-FFCD-47BE-9EDD-D7D03639BBB2}">
      <dgm:prSet/>
      <dgm:spPr/>
      <dgm:t>
        <a:bodyPr/>
        <a:lstStyle/>
        <a:p>
          <a:endParaRPr lang="en-US"/>
        </a:p>
      </dgm:t>
    </dgm:pt>
    <dgm:pt modelId="{7F4CFFEA-BC02-42EB-8BFB-8DDAC1B20EC7}" type="sibTrans" cxnId="{443DE8FC-FFCD-47BE-9EDD-D7D03639BBB2}">
      <dgm:prSet/>
      <dgm:spPr/>
      <dgm:t>
        <a:bodyPr/>
        <a:lstStyle/>
        <a:p>
          <a:endParaRPr lang="en-US"/>
        </a:p>
      </dgm:t>
    </dgm:pt>
    <dgm:pt modelId="{4DFD712E-C3B0-4366-B9E1-876192C38D3A}">
      <dgm:prSet phldrT="[Text]"/>
      <dgm:spPr/>
      <dgm:t>
        <a:bodyPr/>
        <a:lstStyle/>
        <a:p>
          <a:r>
            <a:rPr lang="en-US" dirty="0"/>
            <a:t>High resolution </a:t>
          </a:r>
          <a:r>
            <a:rPr lang="en-US" dirty="0" err="1"/>
            <a:t>Anoscopy</a:t>
          </a:r>
          <a:r>
            <a:rPr lang="en-US" dirty="0"/>
            <a:t> and Biopsy</a:t>
          </a:r>
        </a:p>
      </dgm:t>
    </dgm:pt>
    <dgm:pt modelId="{039829FC-FE98-40B1-A0B5-025D02F91EA4}" type="parTrans" cxnId="{A358EC8A-3F27-4F41-AE72-73233985C468}">
      <dgm:prSet/>
      <dgm:spPr/>
      <dgm:t>
        <a:bodyPr/>
        <a:lstStyle/>
        <a:p>
          <a:endParaRPr lang="en-US"/>
        </a:p>
      </dgm:t>
    </dgm:pt>
    <dgm:pt modelId="{A7AC56D0-76AE-4566-A2E8-E93200C92029}" type="sibTrans" cxnId="{A358EC8A-3F27-4F41-AE72-73233985C468}">
      <dgm:prSet/>
      <dgm:spPr/>
      <dgm:t>
        <a:bodyPr/>
        <a:lstStyle/>
        <a:p>
          <a:endParaRPr lang="en-US"/>
        </a:p>
      </dgm:t>
    </dgm:pt>
    <dgm:pt modelId="{53BEA840-E691-4C2F-8BA0-4CB0F2CF8FAB}">
      <dgm:prSet phldrT="[Text]"/>
      <dgm:spPr/>
      <dgm:t>
        <a:bodyPr/>
        <a:lstStyle/>
        <a:p>
          <a:r>
            <a:rPr lang="en-US" dirty="0">
              <a:solidFill>
                <a:schemeClr val="tx1"/>
              </a:solidFill>
            </a:rPr>
            <a:t>Abnormal Findings</a:t>
          </a:r>
        </a:p>
      </dgm:t>
    </dgm:pt>
    <dgm:pt modelId="{D9F457A2-EE5C-4F16-B002-2AE03701A43B}" type="parTrans" cxnId="{9EC2563F-1D14-43B6-942E-D0EB4CF1B15F}">
      <dgm:prSet/>
      <dgm:spPr/>
      <dgm:t>
        <a:bodyPr/>
        <a:lstStyle/>
        <a:p>
          <a:endParaRPr lang="en-US"/>
        </a:p>
      </dgm:t>
    </dgm:pt>
    <dgm:pt modelId="{ED10D411-2668-4814-8A88-4855A6D2082E}" type="sibTrans" cxnId="{9EC2563F-1D14-43B6-942E-D0EB4CF1B15F}">
      <dgm:prSet/>
      <dgm:spPr/>
      <dgm:t>
        <a:bodyPr/>
        <a:lstStyle/>
        <a:p>
          <a:endParaRPr lang="en-US"/>
        </a:p>
      </dgm:t>
    </dgm:pt>
    <dgm:pt modelId="{D1542972-E48B-44CB-9567-5D01D199F9C9}">
      <dgm:prSet phldrT="[Text]"/>
      <dgm:spPr/>
      <dgm:t>
        <a:bodyPr/>
        <a:lstStyle/>
        <a:p>
          <a:r>
            <a:rPr lang="en-US" dirty="0"/>
            <a:t>Biopsy based therapy</a:t>
          </a:r>
        </a:p>
      </dgm:t>
    </dgm:pt>
    <dgm:pt modelId="{E8E35BF7-AC31-43CE-99F6-E27C7920A570}" type="parTrans" cxnId="{8A0F38FD-61AF-4049-919A-32F8A4CDACEA}">
      <dgm:prSet/>
      <dgm:spPr/>
      <dgm:t>
        <a:bodyPr/>
        <a:lstStyle/>
        <a:p>
          <a:endParaRPr lang="en-US"/>
        </a:p>
      </dgm:t>
    </dgm:pt>
    <dgm:pt modelId="{CBF4E956-CB5D-48B2-BB05-2023F1E98F8B}" type="sibTrans" cxnId="{8A0F38FD-61AF-4049-919A-32F8A4CDACEA}">
      <dgm:prSet/>
      <dgm:spPr/>
      <dgm:t>
        <a:bodyPr/>
        <a:lstStyle/>
        <a:p>
          <a:endParaRPr lang="en-US"/>
        </a:p>
      </dgm:t>
    </dgm:pt>
    <dgm:pt modelId="{B6B3B435-9A04-4407-89DF-F8EBECAD5478}" type="pres">
      <dgm:prSet presAssocID="{F8021D23-EEFF-45C1-B1A5-EC23F93E47A2}" presName="Name0" presStyleCnt="0">
        <dgm:presLayoutVars>
          <dgm:dir/>
          <dgm:animLvl val="lvl"/>
          <dgm:resizeHandles val="exact"/>
        </dgm:presLayoutVars>
      </dgm:prSet>
      <dgm:spPr/>
    </dgm:pt>
    <dgm:pt modelId="{3041FD73-F1E3-4EC0-9162-461FB8C37213}" type="pres">
      <dgm:prSet presAssocID="{4896C3CF-2ED8-4328-AAEE-5D0B73195DED}" presName="compositeNode" presStyleCnt="0">
        <dgm:presLayoutVars>
          <dgm:bulletEnabled val="1"/>
        </dgm:presLayoutVars>
      </dgm:prSet>
      <dgm:spPr/>
    </dgm:pt>
    <dgm:pt modelId="{8D27CC72-C53B-4108-95E6-C126694DACB7}" type="pres">
      <dgm:prSet presAssocID="{4896C3CF-2ED8-4328-AAEE-5D0B73195DED}" presName="bgRect" presStyleLbl="node1" presStyleIdx="0" presStyleCnt="3"/>
      <dgm:spPr/>
    </dgm:pt>
    <dgm:pt modelId="{6ED3A4CF-84C5-49F0-B101-9F718EAAD42E}" type="pres">
      <dgm:prSet presAssocID="{4896C3CF-2ED8-4328-AAEE-5D0B73195DED}" presName="parentNode" presStyleLbl="node1" presStyleIdx="0" presStyleCnt="3">
        <dgm:presLayoutVars>
          <dgm:chMax val="0"/>
          <dgm:bulletEnabled val="1"/>
        </dgm:presLayoutVars>
      </dgm:prSet>
      <dgm:spPr/>
    </dgm:pt>
    <dgm:pt modelId="{B1253E13-EE16-443A-9422-384196153A2C}" type="pres">
      <dgm:prSet presAssocID="{4896C3CF-2ED8-4328-AAEE-5D0B73195DED}" presName="childNode" presStyleLbl="node1" presStyleIdx="0" presStyleCnt="3">
        <dgm:presLayoutVars>
          <dgm:bulletEnabled val="1"/>
        </dgm:presLayoutVars>
      </dgm:prSet>
      <dgm:spPr/>
    </dgm:pt>
    <dgm:pt modelId="{518862BB-C465-45FF-AAC9-F4006522C5BD}" type="pres">
      <dgm:prSet presAssocID="{65EFF9B7-2C11-4329-A997-B216E3F409F9}" presName="hSp" presStyleCnt="0"/>
      <dgm:spPr/>
    </dgm:pt>
    <dgm:pt modelId="{52D907FD-3A70-411D-9D7E-77F342BB5260}" type="pres">
      <dgm:prSet presAssocID="{65EFF9B7-2C11-4329-A997-B216E3F409F9}" presName="vProcSp" presStyleCnt="0"/>
      <dgm:spPr/>
    </dgm:pt>
    <dgm:pt modelId="{7FF8CE4D-126D-44FD-9552-5EBD3A323941}" type="pres">
      <dgm:prSet presAssocID="{65EFF9B7-2C11-4329-A997-B216E3F409F9}" presName="vSp1" presStyleCnt="0"/>
      <dgm:spPr/>
    </dgm:pt>
    <dgm:pt modelId="{CD67AEF3-D51A-4F9B-954E-7ABD2EBFFB48}" type="pres">
      <dgm:prSet presAssocID="{65EFF9B7-2C11-4329-A997-B216E3F409F9}" presName="simulatedConn" presStyleLbl="solidFgAcc1" presStyleIdx="0" presStyleCnt="2"/>
      <dgm:spPr/>
    </dgm:pt>
    <dgm:pt modelId="{7E2266E6-6CFA-4C76-98E5-53BD1BA26446}" type="pres">
      <dgm:prSet presAssocID="{65EFF9B7-2C11-4329-A997-B216E3F409F9}" presName="vSp2" presStyleCnt="0"/>
      <dgm:spPr/>
    </dgm:pt>
    <dgm:pt modelId="{FDA38883-2ABB-4598-B752-6F3396E16008}" type="pres">
      <dgm:prSet presAssocID="{65EFF9B7-2C11-4329-A997-B216E3F409F9}" presName="sibTrans" presStyleCnt="0"/>
      <dgm:spPr/>
    </dgm:pt>
    <dgm:pt modelId="{98E90F57-CE95-4C00-ADD0-EB1B9077B336}" type="pres">
      <dgm:prSet presAssocID="{49EFFE40-4400-4E34-A241-2F901E35F825}" presName="compositeNode" presStyleCnt="0">
        <dgm:presLayoutVars>
          <dgm:bulletEnabled val="1"/>
        </dgm:presLayoutVars>
      </dgm:prSet>
      <dgm:spPr/>
    </dgm:pt>
    <dgm:pt modelId="{B95E619D-8748-41D5-AF28-00345DB45D52}" type="pres">
      <dgm:prSet presAssocID="{49EFFE40-4400-4E34-A241-2F901E35F825}" presName="bgRect" presStyleLbl="node1" presStyleIdx="1" presStyleCnt="3"/>
      <dgm:spPr/>
    </dgm:pt>
    <dgm:pt modelId="{B04ECEEE-35B6-4B17-B254-C1691B3408E0}" type="pres">
      <dgm:prSet presAssocID="{49EFFE40-4400-4E34-A241-2F901E35F825}" presName="parentNode" presStyleLbl="node1" presStyleIdx="1" presStyleCnt="3">
        <dgm:presLayoutVars>
          <dgm:chMax val="0"/>
          <dgm:bulletEnabled val="1"/>
        </dgm:presLayoutVars>
      </dgm:prSet>
      <dgm:spPr/>
    </dgm:pt>
    <dgm:pt modelId="{2B647C0C-B17F-4F3A-A426-21F642B2ED43}" type="pres">
      <dgm:prSet presAssocID="{49EFFE40-4400-4E34-A241-2F901E35F825}" presName="childNode" presStyleLbl="node1" presStyleIdx="1" presStyleCnt="3">
        <dgm:presLayoutVars>
          <dgm:bulletEnabled val="1"/>
        </dgm:presLayoutVars>
      </dgm:prSet>
      <dgm:spPr/>
    </dgm:pt>
    <dgm:pt modelId="{CCA77C9E-E6B5-4512-9AA5-B2CA63509AEB}" type="pres">
      <dgm:prSet presAssocID="{7F4CFFEA-BC02-42EB-8BFB-8DDAC1B20EC7}" presName="hSp" presStyleCnt="0"/>
      <dgm:spPr/>
    </dgm:pt>
    <dgm:pt modelId="{31220678-7906-4777-8545-9350DC81C0A8}" type="pres">
      <dgm:prSet presAssocID="{7F4CFFEA-BC02-42EB-8BFB-8DDAC1B20EC7}" presName="vProcSp" presStyleCnt="0"/>
      <dgm:spPr/>
    </dgm:pt>
    <dgm:pt modelId="{AFE0516B-FEF2-40F6-BEA0-902382F2818F}" type="pres">
      <dgm:prSet presAssocID="{7F4CFFEA-BC02-42EB-8BFB-8DDAC1B20EC7}" presName="vSp1" presStyleCnt="0"/>
      <dgm:spPr/>
    </dgm:pt>
    <dgm:pt modelId="{65E080D8-0E0A-4A06-857C-03C19A687D90}" type="pres">
      <dgm:prSet presAssocID="{7F4CFFEA-BC02-42EB-8BFB-8DDAC1B20EC7}" presName="simulatedConn" presStyleLbl="solidFgAcc1" presStyleIdx="1" presStyleCnt="2"/>
      <dgm:spPr/>
    </dgm:pt>
    <dgm:pt modelId="{A7147340-3998-48AF-8C1E-05B98138B352}" type="pres">
      <dgm:prSet presAssocID="{7F4CFFEA-BC02-42EB-8BFB-8DDAC1B20EC7}" presName="vSp2" presStyleCnt="0"/>
      <dgm:spPr/>
    </dgm:pt>
    <dgm:pt modelId="{2F6B4A9B-A913-48D1-B468-618F9C3C4527}" type="pres">
      <dgm:prSet presAssocID="{7F4CFFEA-BC02-42EB-8BFB-8DDAC1B20EC7}" presName="sibTrans" presStyleCnt="0"/>
      <dgm:spPr/>
    </dgm:pt>
    <dgm:pt modelId="{FEBC4ED8-3636-423F-B2C2-D577212BCB88}" type="pres">
      <dgm:prSet presAssocID="{53BEA840-E691-4C2F-8BA0-4CB0F2CF8FAB}" presName="compositeNode" presStyleCnt="0">
        <dgm:presLayoutVars>
          <dgm:bulletEnabled val="1"/>
        </dgm:presLayoutVars>
      </dgm:prSet>
      <dgm:spPr/>
    </dgm:pt>
    <dgm:pt modelId="{562B12F1-F895-4C76-A7C1-FC721504F6EE}" type="pres">
      <dgm:prSet presAssocID="{53BEA840-E691-4C2F-8BA0-4CB0F2CF8FAB}" presName="bgRect" presStyleLbl="node1" presStyleIdx="2" presStyleCnt="3" custLinFactNeighborX="-797" custLinFactNeighborY="-1743"/>
      <dgm:spPr/>
    </dgm:pt>
    <dgm:pt modelId="{750F417A-1B10-41E9-A941-3E72DAFBAA24}" type="pres">
      <dgm:prSet presAssocID="{53BEA840-E691-4C2F-8BA0-4CB0F2CF8FAB}" presName="parentNode" presStyleLbl="node1" presStyleIdx="2" presStyleCnt="3">
        <dgm:presLayoutVars>
          <dgm:chMax val="0"/>
          <dgm:bulletEnabled val="1"/>
        </dgm:presLayoutVars>
      </dgm:prSet>
      <dgm:spPr/>
    </dgm:pt>
    <dgm:pt modelId="{191DBAF2-D5AC-4CE1-94D9-8B25B88930CB}" type="pres">
      <dgm:prSet presAssocID="{53BEA840-E691-4C2F-8BA0-4CB0F2CF8FAB}" presName="childNode" presStyleLbl="node1" presStyleIdx="2" presStyleCnt="3">
        <dgm:presLayoutVars>
          <dgm:bulletEnabled val="1"/>
        </dgm:presLayoutVars>
      </dgm:prSet>
      <dgm:spPr/>
    </dgm:pt>
  </dgm:ptLst>
  <dgm:cxnLst>
    <dgm:cxn modelId="{6FECF605-A119-4700-B05C-7FF7C8C82A2F}" type="presOf" srcId="{D1542972-E48B-44CB-9567-5D01D199F9C9}" destId="{191DBAF2-D5AC-4CE1-94D9-8B25B88930CB}" srcOrd="0" destOrd="0" presId="urn:microsoft.com/office/officeart/2005/8/layout/hProcess7"/>
    <dgm:cxn modelId="{9EC2563F-1D14-43B6-942E-D0EB4CF1B15F}" srcId="{F8021D23-EEFF-45C1-B1A5-EC23F93E47A2}" destId="{53BEA840-E691-4C2F-8BA0-4CB0F2CF8FAB}" srcOrd="2" destOrd="0" parTransId="{D9F457A2-EE5C-4F16-B002-2AE03701A43B}" sibTransId="{ED10D411-2668-4814-8A88-4855A6D2082E}"/>
    <dgm:cxn modelId="{C6A58861-5FD1-471B-A5EA-071E957B2B42}" type="presOf" srcId="{4DFD712E-C3B0-4366-B9E1-876192C38D3A}" destId="{2B647C0C-B17F-4F3A-A426-21F642B2ED43}" srcOrd="0" destOrd="0" presId="urn:microsoft.com/office/officeart/2005/8/layout/hProcess7"/>
    <dgm:cxn modelId="{ACE70A54-8981-41C8-AB63-C819EEA081B9}" type="presOf" srcId="{4896C3CF-2ED8-4328-AAEE-5D0B73195DED}" destId="{8D27CC72-C53B-4108-95E6-C126694DACB7}" srcOrd="0" destOrd="0" presId="urn:microsoft.com/office/officeart/2005/8/layout/hProcess7"/>
    <dgm:cxn modelId="{3D100F87-949E-4A1C-866F-B80FBE4FC5B2}" type="presOf" srcId="{49EFFE40-4400-4E34-A241-2F901E35F825}" destId="{B04ECEEE-35B6-4B17-B254-C1691B3408E0}" srcOrd="1" destOrd="0" presId="urn:microsoft.com/office/officeart/2005/8/layout/hProcess7"/>
    <dgm:cxn modelId="{72D06B88-96EC-4C60-8151-120205617E85}" type="presOf" srcId="{4896C3CF-2ED8-4328-AAEE-5D0B73195DED}" destId="{6ED3A4CF-84C5-49F0-B101-9F718EAAD42E}" srcOrd="1" destOrd="0" presId="urn:microsoft.com/office/officeart/2005/8/layout/hProcess7"/>
    <dgm:cxn modelId="{A358EC8A-3F27-4F41-AE72-73233985C468}" srcId="{49EFFE40-4400-4E34-A241-2F901E35F825}" destId="{4DFD712E-C3B0-4366-B9E1-876192C38D3A}" srcOrd="0" destOrd="0" parTransId="{039829FC-FE98-40B1-A0B5-025D02F91EA4}" sibTransId="{A7AC56D0-76AE-4566-A2E8-E93200C92029}"/>
    <dgm:cxn modelId="{A4294099-87B3-4049-AA26-89DEA2BB8276}" srcId="{4896C3CF-2ED8-4328-AAEE-5D0B73195DED}" destId="{CDBFC8B7-6839-42B6-805C-90F3DE20ED07}" srcOrd="0" destOrd="0" parTransId="{4C03EAD5-A29E-4D6B-8B31-F0FA3B7964F8}" sibTransId="{78958734-FBEF-4778-97CE-7F1EEAC183BB}"/>
    <dgm:cxn modelId="{2E0116C5-BDFB-47D3-82FF-EB30E7967845}" type="presOf" srcId="{49EFFE40-4400-4E34-A241-2F901E35F825}" destId="{B95E619D-8748-41D5-AF28-00345DB45D52}" srcOrd="0" destOrd="0" presId="urn:microsoft.com/office/officeart/2005/8/layout/hProcess7"/>
    <dgm:cxn modelId="{7052D1CA-8C84-484B-B1F6-9A295F80982E}" srcId="{F8021D23-EEFF-45C1-B1A5-EC23F93E47A2}" destId="{4896C3CF-2ED8-4328-AAEE-5D0B73195DED}" srcOrd="0" destOrd="0" parTransId="{9E420DD8-4FA5-486D-8C7D-711C24C88DFD}" sibTransId="{65EFF9B7-2C11-4329-A997-B216E3F409F9}"/>
    <dgm:cxn modelId="{3221F7D8-3FBB-4B38-9256-0059AC9CFBE6}" type="presOf" srcId="{53BEA840-E691-4C2F-8BA0-4CB0F2CF8FAB}" destId="{562B12F1-F895-4C76-A7C1-FC721504F6EE}" srcOrd="0" destOrd="0" presId="urn:microsoft.com/office/officeart/2005/8/layout/hProcess7"/>
    <dgm:cxn modelId="{BBC02DDE-8A35-4540-9801-B5D01C8658B4}" type="presOf" srcId="{53BEA840-E691-4C2F-8BA0-4CB0F2CF8FAB}" destId="{750F417A-1B10-41E9-A941-3E72DAFBAA24}" srcOrd="1" destOrd="0" presId="urn:microsoft.com/office/officeart/2005/8/layout/hProcess7"/>
    <dgm:cxn modelId="{82D47AE0-BE4A-4352-B4D5-12D6A2DBF55F}" type="presOf" srcId="{CDBFC8B7-6839-42B6-805C-90F3DE20ED07}" destId="{B1253E13-EE16-443A-9422-384196153A2C}" srcOrd="0" destOrd="0" presId="urn:microsoft.com/office/officeart/2005/8/layout/hProcess7"/>
    <dgm:cxn modelId="{FADB96EB-B23E-48FC-8089-99E759521441}" type="presOf" srcId="{F8021D23-EEFF-45C1-B1A5-EC23F93E47A2}" destId="{B6B3B435-9A04-4407-89DF-F8EBECAD5478}" srcOrd="0" destOrd="0" presId="urn:microsoft.com/office/officeart/2005/8/layout/hProcess7"/>
    <dgm:cxn modelId="{443DE8FC-FFCD-47BE-9EDD-D7D03639BBB2}" srcId="{F8021D23-EEFF-45C1-B1A5-EC23F93E47A2}" destId="{49EFFE40-4400-4E34-A241-2F901E35F825}" srcOrd="1" destOrd="0" parTransId="{F56CDEA1-32E2-4979-8A7F-C72D769975E4}" sibTransId="{7F4CFFEA-BC02-42EB-8BFB-8DDAC1B20EC7}"/>
    <dgm:cxn modelId="{8A0F38FD-61AF-4049-919A-32F8A4CDACEA}" srcId="{53BEA840-E691-4C2F-8BA0-4CB0F2CF8FAB}" destId="{D1542972-E48B-44CB-9567-5D01D199F9C9}" srcOrd="0" destOrd="0" parTransId="{E8E35BF7-AC31-43CE-99F6-E27C7920A570}" sibTransId="{CBF4E956-CB5D-48B2-BB05-2023F1E98F8B}"/>
    <dgm:cxn modelId="{383CA71B-8013-4F7F-9557-634A31DC3B9B}" type="presParOf" srcId="{B6B3B435-9A04-4407-89DF-F8EBECAD5478}" destId="{3041FD73-F1E3-4EC0-9162-461FB8C37213}" srcOrd="0" destOrd="0" presId="urn:microsoft.com/office/officeart/2005/8/layout/hProcess7"/>
    <dgm:cxn modelId="{E2C9F022-950E-42B5-955A-4254BF037086}" type="presParOf" srcId="{3041FD73-F1E3-4EC0-9162-461FB8C37213}" destId="{8D27CC72-C53B-4108-95E6-C126694DACB7}" srcOrd="0" destOrd="0" presId="urn:microsoft.com/office/officeart/2005/8/layout/hProcess7"/>
    <dgm:cxn modelId="{EA94B43B-654B-42C1-9973-3E1173D77196}" type="presParOf" srcId="{3041FD73-F1E3-4EC0-9162-461FB8C37213}" destId="{6ED3A4CF-84C5-49F0-B101-9F718EAAD42E}" srcOrd="1" destOrd="0" presId="urn:microsoft.com/office/officeart/2005/8/layout/hProcess7"/>
    <dgm:cxn modelId="{75219F1C-8F31-4A61-88BD-2854534386F9}" type="presParOf" srcId="{3041FD73-F1E3-4EC0-9162-461FB8C37213}" destId="{B1253E13-EE16-443A-9422-384196153A2C}" srcOrd="2" destOrd="0" presId="urn:microsoft.com/office/officeart/2005/8/layout/hProcess7"/>
    <dgm:cxn modelId="{BABF1CC7-F3DD-41DD-872A-12F5B9655DE4}" type="presParOf" srcId="{B6B3B435-9A04-4407-89DF-F8EBECAD5478}" destId="{518862BB-C465-45FF-AAC9-F4006522C5BD}" srcOrd="1" destOrd="0" presId="urn:microsoft.com/office/officeart/2005/8/layout/hProcess7"/>
    <dgm:cxn modelId="{4B7FE642-B9F8-4F5B-AA10-9237B932D78A}" type="presParOf" srcId="{B6B3B435-9A04-4407-89DF-F8EBECAD5478}" destId="{52D907FD-3A70-411D-9D7E-77F342BB5260}" srcOrd="2" destOrd="0" presId="urn:microsoft.com/office/officeart/2005/8/layout/hProcess7"/>
    <dgm:cxn modelId="{0D033D5E-6B2B-44CA-B6CB-E39302EA9005}" type="presParOf" srcId="{52D907FD-3A70-411D-9D7E-77F342BB5260}" destId="{7FF8CE4D-126D-44FD-9552-5EBD3A323941}" srcOrd="0" destOrd="0" presId="urn:microsoft.com/office/officeart/2005/8/layout/hProcess7"/>
    <dgm:cxn modelId="{2C8E07B5-C275-48FF-B7DD-185576656515}" type="presParOf" srcId="{52D907FD-3A70-411D-9D7E-77F342BB5260}" destId="{CD67AEF3-D51A-4F9B-954E-7ABD2EBFFB48}" srcOrd="1" destOrd="0" presId="urn:microsoft.com/office/officeart/2005/8/layout/hProcess7"/>
    <dgm:cxn modelId="{6A86F69F-B850-49C3-89F9-3C7602FE442C}" type="presParOf" srcId="{52D907FD-3A70-411D-9D7E-77F342BB5260}" destId="{7E2266E6-6CFA-4C76-98E5-53BD1BA26446}" srcOrd="2" destOrd="0" presId="urn:microsoft.com/office/officeart/2005/8/layout/hProcess7"/>
    <dgm:cxn modelId="{59EEC180-ABCF-468D-BA6E-5FB094340A31}" type="presParOf" srcId="{B6B3B435-9A04-4407-89DF-F8EBECAD5478}" destId="{FDA38883-2ABB-4598-B752-6F3396E16008}" srcOrd="3" destOrd="0" presId="urn:microsoft.com/office/officeart/2005/8/layout/hProcess7"/>
    <dgm:cxn modelId="{B5F2D204-76BB-458F-8DDB-04270A3C5622}" type="presParOf" srcId="{B6B3B435-9A04-4407-89DF-F8EBECAD5478}" destId="{98E90F57-CE95-4C00-ADD0-EB1B9077B336}" srcOrd="4" destOrd="0" presId="urn:microsoft.com/office/officeart/2005/8/layout/hProcess7"/>
    <dgm:cxn modelId="{78F063C8-1D71-4198-AB12-82B4AE5093EC}" type="presParOf" srcId="{98E90F57-CE95-4C00-ADD0-EB1B9077B336}" destId="{B95E619D-8748-41D5-AF28-00345DB45D52}" srcOrd="0" destOrd="0" presId="urn:microsoft.com/office/officeart/2005/8/layout/hProcess7"/>
    <dgm:cxn modelId="{61F66ED6-2DB2-4F19-BBAE-7618CC60D0D8}" type="presParOf" srcId="{98E90F57-CE95-4C00-ADD0-EB1B9077B336}" destId="{B04ECEEE-35B6-4B17-B254-C1691B3408E0}" srcOrd="1" destOrd="0" presId="urn:microsoft.com/office/officeart/2005/8/layout/hProcess7"/>
    <dgm:cxn modelId="{5080F898-B160-45CF-A283-58C2D53A6E68}" type="presParOf" srcId="{98E90F57-CE95-4C00-ADD0-EB1B9077B336}" destId="{2B647C0C-B17F-4F3A-A426-21F642B2ED43}" srcOrd="2" destOrd="0" presId="urn:microsoft.com/office/officeart/2005/8/layout/hProcess7"/>
    <dgm:cxn modelId="{5AB048BC-9C71-440B-80B5-EAAF75B1F3F8}" type="presParOf" srcId="{B6B3B435-9A04-4407-89DF-F8EBECAD5478}" destId="{CCA77C9E-E6B5-4512-9AA5-B2CA63509AEB}" srcOrd="5" destOrd="0" presId="urn:microsoft.com/office/officeart/2005/8/layout/hProcess7"/>
    <dgm:cxn modelId="{88B9B6AE-0C99-4BA0-85D9-06DE9849F8D1}" type="presParOf" srcId="{B6B3B435-9A04-4407-89DF-F8EBECAD5478}" destId="{31220678-7906-4777-8545-9350DC81C0A8}" srcOrd="6" destOrd="0" presId="urn:microsoft.com/office/officeart/2005/8/layout/hProcess7"/>
    <dgm:cxn modelId="{A27BFD44-548B-45BD-92B3-3CCDF8858095}" type="presParOf" srcId="{31220678-7906-4777-8545-9350DC81C0A8}" destId="{AFE0516B-FEF2-40F6-BEA0-902382F2818F}" srcOrd="0" destOrd="0" presId="urn:microsoft.com/office/officeart/2005/8/layout/hProcess7"/>
    <dgm:cxn modelId="{E90623CD-9148-471F-9E1C-038486F31075}" type="presParOf" srcId="{31220678-7906-4777-8545-9350DC81C0A8}" destId="{65E080D8-0E0A-4A06-857C-03C19A687D90}" srcOrd="1" destOrd="0" presId="urn:microsoft.com/office/officeart/2005/8/layout/hProcess7"/>
    <dgm:cxn modelId="{51AA057F-7C36-4A4B-9775-EB4389F72F7C}" type="presParOf" srcId="{31220678-7906-4777-8545-9350DC81C0A8}" destId="{A7147340-3998-48AF-8C1E-05B98138B352}" srcOrd="2" destOrd="0" presId="urn:microsoft.com/office/officeart/2005/8/layout/hProcess7"/>
    <dgm:cxn modelId="{6E31D025-6C01-49E5-9981-9F630E77D4C5}" type="presParOf" srcId="{B6B3B435-9A04-4407-89DF-F8EBECAD5478}" destId="{2F6B4A9B-A913-48D1-B468-618F9C3C4527}" srcOrd="7" destOrd="0" presId="urn:microsoft.com/office/officeart/2005/8/layout/hProcess7"/>
    <dgm:cxn modelId="{4F45680E-B214-4A05-A5A1-FE8AB887B344}" type="presParOf" srcId="{B6B3B435-9A04-4407-89DF-F8EBECAD5478}" destId="{FEBC4ED8-3636-423F-B2C2-D577212BCB88}" srcOrd="8" destOrd="0" presId="urn:microsoft.com/office/officeart/2005/8/layout/hProcess7"/>
    <dgm:cxn modelId="{3F71D9E7-C865-4043-85F4-B2C5641D3E6C}" type="presParOf" srcId="{FEBC4ED8-3636-423F-B2C2-D577212BCB88}" destId="{562B12F1-F895-4C76-A7C1-FC721504F6EE}" srcOrd="0" destOrd="0" presId="urn:microsoft.com/office/officeart/2005/8/layout/hProcess7"/>
    <dgm:cxn modelId="{02D6DD14-CBF2-4646-827D-D2DFA461D1BF}" type="presParOf" srcId="{FEBC4ED8-3636-423F-B2C2-D577212BCB88}" destId="{750F417A-1B10-41E9-A941-3E72DAFBAA24}" srcOrd="1" destOrd="0" presId="urn:microsoft.com/office/officeart/2005/8/layout/hProcess7"/>
    <dgm:cxn modelId="{EF484EA9-4E70-4173-9722-6C17B05C5D21}" type="presParOf" srcId="{FEBC4ED8-3636-423F-B2C2-D577212BCB88}" destId="{191DBAF2-D5AC-4CE1-94D9-8B25B88930C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BC91A-C1C8-4AE5-931F-31505877F883}">
      <dsp:nvSpPr>
        <dsp:cNvPr id="0" name=""/>
        <dsp:cNvSpPr/>
      </dsp:nvSpPr>
      <dsp:spPr>
        <a:xfrm>
          <a:off x="1879526" y="955270"/>
          <a:ext cx="2584307" cy="28890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u="sng" kern="1200" dirty="0"/>
            <a:t>What:</a:t>
          </a:r>
        </a:p>
        <a:p>
          <a:pPr marL="0" lvl="0" indent="0" algn="l" defTabSz="711200">
            <a:lnSpc>
              <a:spcPct val="90000"/>
            </a:lnSpc>
            <a:spcBef>
              <a:spcPct val="0"/>
            </a:spcBef>
            <a:spcAft>
              <a:spcPct val="35000"/>
            </a:spcAft>
            <a:buNone/>
          </a:pPr>
          <a:r>
            <a:rPr lang="en-US" sz="1600" kern="1200" dirty="0"/>
            <a:t>Pap Test</a:t>
          </a:r>
        </a:p>
        <a:p>
          <a:pPr marL="0" lvl="0" indent="0" algn="l" defTabSz="711200">
            <a:lnSpc>
              <a:spcPct val="90000"/>
            </a:lnSpc>
            <a:spcBef>
              <a:spcPct val="0"/>
            </a:spcBef>
            <a:spcAft>
              <a:spcPct val="35000"/>
            </a:spcAft>
            <a:buNone/>
          </a:pPr>
          <a:r>
            <a:rPr lang="en-US" sz="1600" kern="1200" dirty="0"/>
            <a:t>HPV </a:t>
          </a:r>
          <a:r>
            <a:rPr lang="en-US" sz="1600" b="0" kern="1200" dirty="0"/>
            <a:t>Co-Testing </a:t>
          </a:r>
          <a:r>
            <a:rPr lang="en-US" sz="1600" b="0" u="none" kern="1200" dirty="0"/>
            <a:t>not recommended</a:t>
          </a:r>
        </a:p>
        <a:p>
          <a:pPr marL="0" lvl="0" indent="0" algn="l" defTabSz="711200">
            <a:lnSpc>
              <a:spcPct val="90000"/>
            </a:lnSpc>
            <a:spcBef>
              <a:spcPct val="0"/>
            </a:spcBef>
            <a:spcAft>
              <a:spcPct val="35000"/>
            </a:spcAft>
            <a:buNone/>
          </a:pPr>
          <a:r>
            <a:rPr lang="en-US" sz="1600" b="1" u="sng" kern="1200" dirty="0"/>
            <a:t>When:</a:t>
          </a:r>
        </a:p>
        <a:p>
          <a:pPr marL="0" lvl="0" indent="0" algn="l" defTabSz="711200">
            <a:lnSpc>
              <a:spcPct val="90000"/>
            </a:lnSpc>
            <a:spcBef>
              <a:spcPct val="0"/>
            </a:spcBef>
            <a:spcAft>
              <a:spcPct val="35000"/>
            </a:spcAft>
            <a:buFont typeface="Arial" panose="020B0604020202020204" pitchFamily="34" charset="0"/>
            <a:buNone/>
          </a:pPr>
          <a:r>
            <a:rPr lang="en-US" sz="1600" kern="1200" dirty="0"/>
            <a:t>Within 1 year of sexual activity onset</a:t>
          </a:r>
        </a:p>
        <a:p>
          <a:pPr marL="0" lvl="0" indent="0" algn="l" defTabSz="711200">
            <a:lnSpc>
              <a:spcPct val="90000"/>
            </a:lnSpc>
            <a:spcBef>
              <a:spcPct val="0"/>
            </a:spcBef>
            <a:spcAft>
              <a:spcPct val="35000"/>
            </a:spcAft>
            <a:buNone/>
          </a:pPr>
          <a:r>
            <a:rPr lang="en-US" sz="1600" kern="1200" dirty="0"/>
            <a:t>Initial diagnosis </a:t>
          </a:r>
        </a:p>
        <a:p>
          <a:pPr marL="0" lvl="0" indent="0" algn="l" defTabSz="711200">
            <a:lnSpc>
              <a:spcPct val="90000"/>
            </a:lnSpc>
            <a:spcBef>
              <a:spcPct val="0"/>
            </a:spcBef>
            <a:spcAft>
              <a:spcPct val="35000"/>
            </a:spcAft>
            <a:buNone/>
          </a:pPr>
          <a:r>
            <a:rPr lang="en-US" sz="1600" kern="1200" dirty="0"/>
            <a:t>Every 12 months</a:t>
          </a:r>
        </a:p>
        <a:p>
          <a:pPr marL="0" lvl="0" indent="0" algn="l" defTabSz="711200">
            <a:lnSpc>
              <a:spcPct val="90000"/>
            </a:lnSpc>
            <a:spcBef>
              <a:spcPct val="0"/>
            </a:spcBef>
            <a:spcAft>
              <a:spcPct val="35000"/>
            </a:spcAft>
            <a:buNone/>
          </a:pPr>
          <a:r>
            <a:rPr lang="en-US" sz="1600" kern="1200" dirty="0"/>
            <a:t>Annually until 3 consecutive Pap tests are normal</a:t>
          </a:r>
        </a:p>
        <a:p>
          <a:pPr marL="0" lvl="0" indent="0" algn="l" defTabSz="711200">
            <a:lnSpc>
              <a:spcPct val="90000"/>
            </a:lnSpc>
            <a:spcBef>
              <a:spcPct val="0"/>
            </a:spcBef>
            <a:spcAft>
              <a:spcPct val="35000"/>
            </a:spcAft>
            <a:buNone/>
          </a:pPr>
          <a:endParaRPr lang="en-US" sz="1700" kern="1200" dirty="0"/>
        </a:p>
      </dsp:txBody>
      <dsp:txXfrm>
        <a:off x="2293015" y="955270"/>
        <a:ext cx="2170818" cy="2889099"/>
      </dsp:txXfrm>
    </dsp:sp>
    <dsp:sp modelId="{B87037AB-4569-43B1-9DF3-652CD48F8130}">
      <dsp:nvSpPr>
        <dsp:cNvPr id="0" name=""/>
        <dsp:cNvSpPr/>
      </dsp:nvSpPr>
      <dsp:spPr>
        <a:xfrm>
          <a:off x="128938" y="102110"/>
          <a:ext cx="2086637" cy="1951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a:t>21 years old + sexually active </a:t>
          </a:r>
          <a:r>
            <a:rPr lang="en-US" sz="1900" b="1" u="sng" kern="1200"/>
            <a:t>or</a:t>
          </a:r>
        </a:p>
        <a:p>
          <a:pPr marL="0" lvl="0" indent="0" algn="ctr" defTabSz="844550">
            <a:lnSpc>
              <a:spcPct val="90000"/>
            </a:lnSpc>
            <a:spcBef>
              <a:spcPct val="0"/>
            </a:spcBef>
            <a:spcAft>
              <a:spcPct val="35000"/>
            </a:spcAft>
            <a:buNone/>
          </a:pPr>
          <a:r>
            <a:rPr lang="en-US" sz="1900" kern="1200"/>
            <a:t>WWH aged 21-29</a:t>
          </a:r>
          <a:endParaRPr lang="en-US" sz="1900" kern="1200" dirty="0"/>
        </a:p>
      </dsp:txBody>
      <dsp:txXfrm>
        <a:off x="434519" y="387905"/>
        <a:ext cx="1475475" cy="1379939"/>
      </dsp:txXfrm>
    </dsp:sp>
    <dsp:sp modelId="{3745CF01-B18F-4537-BCDA-2D832083857A}">
      <dsp:nvSpPr>
        <dsp:cNvPr id="0" name=""/>
        <dsp:cNvSpPr/>
      </dsp:nvSpPr>
      <dsp:spPr>
        <a:xfrm>
          <a:off x="6737369" y="941668"/>
          <a:ext cx="2562956" cy="31097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u="sng" kern="1200" dirty="0"/>
            <a:t>What: </a:t>
          </a:r>
        </a:p>
        <a:p>
          <a:pPr marL="0" lvl="0" indent="0" algn="l" defTabSz="711200">
            <a:lnSpc>
              <a:spcPct val="90000"/>
            </a:lnSpc>
            <a:spcBef>
              <a:spcPct val="0"/>
            </a:spcBef>
            <a:spcAft>
              <a:spcPct val="35000"/>
            </a:spcAft>
            <a:buNone/>
          </a:pPr>
          <a:r>
            <a:rPr lang="en-US" sz="1600" kern="1200" dirty="0"/>
            <a:t>Pap Test</a:t>
          </a:r>
        </a:p>
        <a:p>
          <a:pPr marL="0" lvl="0" indent="0" algn="l" defTabSz="711200">
            <a:lnSpc>
              <a:spcPct val="90000"/>
            </a:lnSpc>
            <a:spcBef>
              <a:spcPct val="0"/>
            </a:spcBef>
            <a:spcAft>
              <a:spcPct val="35000"/>
            </a:spcAft>
            <a:buNone/>
          </a:pPr>
          <a:r>
            <a:rPr lang="en-US" sz="1600" b="1" u="sng" kern="1200" dirty="0"/>
            <a:t>When: </a:t>
          </a:r>
        </a:p>
        <a:p>
          <a:pPr marL="0" lvl="0" indent="0" algn="l" defTabSz="711200">
            <a:lnSpc>
              <a:spcPct val="90000"/>
            </a:lnSpc>
            <a:spcBef>
              <a:spcPct val="0"/>
            </a:spcBef>
            <a:spcAft>
              <a:spcPct val="35000"/>
            </a:spcAft>
            <a:buNone/>
          </a:pPr>
          <a:r>
            <a:rPr lang="en-US" sz="1600" kern="1200" dirty="0"/>
            <a:t>Initial diagnosis </a:t>
          </a:r>
        </a:p>
        <a:p>
          <a:pPr marL="0" lvl="0" indent="0" algn="l" defTabSz="711200">
            <a:lnSpc>
              <a:spcPct val="90000"/>
            </a:lnSpc>
            <a:spcBef>
              <a:spcPct val="0"/>
            </a:spcBef>
            <a:spcAft>
              <a:spcPct val="35000"/>
            </a:spcAft>
            <a:buNone/>
          </a:pPr>
          <a:r>
            <a:rPr lang="en-US" sz="1600" kern="1200" dirty="0"/>
            <a:t>Every 12 months</a:t>
          </a:r>
        </a:p>
        <a:p>
          <a:pPr marL="0" lvl="0" indent="0" algn="l" defTabSz="711200">
            <a:lnSpc>
              <a:spcPct val="90000"/>
            </a:lnSpc>
            <a:spcBef>
              <a:spcPct val="0"/>
            </a:spcBef>
            <a:spcAft>
              <a:spcPct val="35000"/>
            </a:spcAft>
            <a:buNone/>
          </a:pPr>
          <a:r>
            <a:rPr lang="en-US" sz="1600" kern="1200" dirty="0"/>
            <a:t>Annually until 3 consecutive Pap tests are normal then q 3 years</a:t>
          </a:r>
        </a:p>
        <a:p>
          <a:pPr marL="0" lvl="0" indent="0" algn="l" defTabSz="711200">
            <a:lnSpc>
              <a:spcPct val="90000"/>
            </a:lnSpc>
            <a:spcBef>
              <a:spcPct val="0"/>
            </a:spcBef>
            <a:spcAft>
              <a:spcPct val="35000"/>
            </a:spcAft>
            <a:buNone/>
          </a:pPr>
          <a:endParaRPr lang="en-US" sz="1600" b="1" u="sng" kern="1200" dirty="0"/>
        </a:p>
        <a:p>
          <a:pPr marL="0" lvl="0" indent="0" algn="l" defTabSz="711200">
            <a:lnSpc>
              <a:spcPct val="90000"/>
            </a:lnSpc>
            <a:spcBef>
              <a:spcPct val="0"/>
            </a:spcBef>
            <a:spcAft>
              <a:spcPct val="35000"/>
            </a:spcAft>
            <a:buNone/>
          </a:pPr>
          <a:endParaRPr lang="en-US" sz="1600" kern="1200" dirty="0"/>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endParaRPr lang="en-US" sz="3600" kern="1200" dirty="0"/>
        </a:p>
      </dsp:txBody>
      <dsp:txXfrm>
        <a:off x="7147442" y="941668"/>
        <a:ext cx="2152883" cy="3109753"/>
      </dsp:txXfrm>
    </dsp:sp>
    <dsp:sp modelId="{63A5AACD-0C97-436E-B12C-6E1D78B0263B}">
      <dsp:nvSpPr>
        <dsp:cNvPr id="0" name=""/>
        <dsp:cNvSpPr/>
      </dsp:nvSpPr>
      <dsp:spPr>
        <a:xfrm>
          <a:off x="5003899" y="197382"/>
          <a:ext cx="2066182" cy="1945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≥30 years old</a:t>
          </a:r>
        </a:p>
      </dsp:txBody>
      <dsp:txXfrm>
        <a:off x="5306484" y="482287"/>
        <a:ext cx="1461012" cy="1375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95178-4BAD-4B98-A531-7C824B481421}">
      <dsp:nvSpPr>
        <dsp:cNvPr id="0" name=""/>
        <dsp:cNvSpPr/>
      </dsp:nvSpPr>
      <dsp:spPr>
        <a:xfrm>
          <a:off x="2877198" y="745733"/>
          <a:ext cx="1887720" cy="47062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400" b="1" u="sng" kern="1200" dirty="0"/>
            <a:t>What: </a:t>
          </a:r>
        </a:p>
        <a:p>
          <a:pPr marL="0" lvl="0" indent="0" algn="l" defTabSz="488950">
            <a:lnSpc>
              <a:spcPct val="90000"/>
            </a:lnSpc>
            <a:spcBef>
              <a:spcPct val="0"/>
            </a:spcBef>
            <a:spcAft>
              <a:spcPct val="35000"/>
            </a:spcAft>
            <a:buNone/>
          </a:pPr>
          <a:r>
            <a:rPr lang="en-US" sz="1400" kern="1200" dirty="0"/>
            <a:t>Pap Test w/ HPV Co-test</a:t>
          </a:r>
        </a:p>
        <a:p>
          <a:pPr marL="0" lvl="0" indent="0" algn="l" defTabSz="488950">
            <a:lnSpc>
              <a:spcPct val="90000"/>
            </a:lnSpc>
            <a:spcBef>
              <a:spcPct val="0"/>
            </a:spcBef>
            <a:spcAft>
              <a:spcPct val="35000"/>
            </a:spcAft>
            <a:buNone/>
          </a:pPr>
          <a:r>
            <a:rPr lang="en-US" sz="1400" b="1" u="sng" kern="1200" dirty="0"/>
            <a:t>When: </a:t>
          </a:r>
        </a:p>
        <a:p>
          <a:pPr marL="0" lvl="0" indent="0" algn="l" defTabSz="488950">
            <a:lnSpc>
              <a:spcPct val="90000"/>
            </a:lnSpc>
            <a:spcBef>
              <a:spcPct val="0"/>
            </a:spcBef>
            <a:spcAft>
              <a:spcPct val="35000"/>
            </a:spcAft>
            <a:buNone/>
          </a:pPr>
          <a:r>
            <a:rPr lang="en-US" sz="1100" b="1" kern="1200" dirty="0"/>
            <a:t>If, Pap normal + HPV negative</a:t>
          </a:r>
        </a:p>
        <a:p>
          <a:pPr marL="0" lvl="0" indent="0" algn="l" defTabSz="488950">
            <a:lnSpc>
              <a:spcPct val="90000"/>
            </a:lnSpc>
            <a:spcBef>
              <a:spcPct val="0"/>
            </a:spcBef>
            <a:spcAft>
              <a:spcPct val="35000"/>
            </a:spcAft>
            <a:buNone/>
          </a:pPr>
          <a:r>
            <a:rPr lang="en-US" sz="1100" kern="1200" dirty="0"/>
            <a:t>- Repeat in 3 years</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100" b="1" kern="1200" dirty="0"/>
            <a:t>If, Pap Normal + High Risk HPV positive (type 16/18)</a:t>
          </a:r>
        </a:p>
        <a:p>
          <a:pPr marL="0" lvl="0" indent="0" algn="l" defTabSz="488950">
            <a:lnSpc>
              <a:spcPct val="90000"/>
            </a:lnSpc>
            <a:spcBef>
              <a:spcPct val="0"/>
            </a:spcBef>
            <a:spcAft>
              <a:spcPct val="35000"/>
            </a:spcAft>
            <a:buNone/>
          </a:pPr>
          <a:r>
            <a:rPr lang="en-US" sz="1100" kern="1200" dirty="0"/>
            <a:t>- Colposcopy recommended</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100" b="1" kern="1200" dirty="0"/>
            <a:t>If, Pap Normal + High Risk HPV (other high risk types)</a:t>
          </a:r>
        </a:p>
        <a:p>
          <a:pPr marL="0" lvl="0" indent="0" algn="l" defTabSz="488950">
            <a:lnSpc>
              <a:spcPct val="90000"/>
            </a:lnSpc>
            <a:spcBef>
              <a:spcPct val="0"/>
            </a:spcBef>
            <a:spcAft>
              <a:spcPct val="35000"/>
            </a:spcAft>
            <a:buNone/>
          </a:pPr>
          <a:r>
            <a:rPr lang="en-US" sz="1100" kern="1200" dirty="0"/>
            <a:t>- Repeat Pap and HPV co-testing in 1 year</a:t>
          </a:r>
        </a:p>
        <a:p>
          <a:pPr marL="0" lvl="0" indent="0" algn="l" defTabSz="488950">
            <a:lnSpc>
              <a:spcPct val="90000"/>
            </a:lnSpc>
            <a:spcBef>
              <a:spcPct val="0"/>
            </a:spcBef>
            <a:spcAft>
              <a:spcPct val="35000"/>
            </a:spcAft>
            <a:buNone/>
          </a:pPr>
          <a:r>
            <a:rPr lang="en-US" sz="1100" kern="1200" dirty="0"/>
            <a:t>- Colposcopy if still abnormal</a:t>
          </a:r>
          <a:endParaRPr lang="en-US" sz="1800" b="1" u="sng" kern="1200" dirty="0"/>
        </a:p>
      </dsp:txBody>
      <dsp:txXfrm>
        <a:off x="3179233" y="745733"/>
        <a:ext cx="1585684" cy="4706226"/>
      </dsp:txXfrm>
    </dsp:sp>
    <dsp:sp modelId="{9A7AAC1E-2B17-401A-9FB1-86799680ACD5}">
      <dsp:nvSpPr>
        <dsp:cNvPr id="0" name=""/>
        <dsp:cNvSpPr/>
      </dsp:nvSpPr>
      <dsp:spPr>
        <a:xfrm>
          <a:off x="771961" y="0"/>
          <a:ext cx="2203889" cy="21971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≥30 years old</a:t>
          </a:r>
        </a:p>
      </dsp:txBody>
      <dsp:txXfrm>
        <a:off x="1094713" y="321767"/>
        <a:ext cx="1558385" cy="1553630"/>
      </dsp:txXfrm>
    </dsp:sp>
    <dsp:sp modelId="{20EC119E-A4A9-4CCB-A7CF-908AFB124985}">
      <dsp:nvSpPr>
        <dsp:cNvPr id="0" name=""/>
        <dsp:cNvSpPr/>
      </dsp:nvSpPr>
      <dsp:spPr>
        <a:xfrm>
          <a:off x="6693864" y="1183406"/>
          <a:ext cx="1882854" cy="42685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l" defTabSz="666750">
            <a:lnSpc>
              <a:spcPct val="90000"/>
            </a:lnSpc>
            <a:spcBef>
              <a:spcPct val="0"/>
            </a:spcBef>
            <a:spcAft>
              <a:spcPct val="35000"/>
            </a:spcAft>
            <a:buNone/>
          </a:pPr>
          <a:r>
            <a:rPr lang="en-US" sz="1500" b="1" u="sng" kern="1200" dirty="0"/>
            <a:t>LSIL or HSIL</a:t>
          </a:r>
        </a:p>
        <a:p>
          <a:pPr marL="0" lvl="0" indent="0" algn="l" defTabSz="666750">
            <a:lnSpc>
              <a:spcPct val="90000"/>
            </a:lnSpc>
            <a:spcBef>
              <a:spcPct val="0"/>
            </a:spcBef>
            <a:spcAft>
              <a:spcPct val="35000"/>
            </a:spcAft>
            <a:buFont typeface="Arial" panose="020B0604020202020204" pitchFamily="34" charset="0"/>
            <a:buNone/>
          </a:pPr>
          <a:r>
            <a:rPr lang="en-US" sz="1500" kern="1200" dirty="0"/>
            <a:t>Colposcopy regardless of HPV status</a:t>
          </a:r>
        </a:p>
        <a:p>
          <a:pPr marL="0" lvl="0" indent="0" algn="l" defTabSz="666750">
            <a:lnSpc>
              <a:spcPct val="90000"/>
            </a:lnSpc>
            <a:spcBef>
              <a:spcPct val="0"/>
            </a:spcBef>
            <a:spcAft>
              <a:spcPct val="35000"/>
            </a:spcAft>
            <a:buNone/>
          </a:pPr>
          <a:r>
            <a:rPr lang="en-US" sz="1500" b="1" u="sng" kern="1200" dirty="0"/>
            <a:t>ACS-US HRHPV (-)</a:t>
          </a:r>
        </a:p>
        <a:p>
          <a:pPr marL="0" lvl="0" indent="0" algn="l" defTabSz="666750">
            <a:lnSpc>
              <a:spcPct val="90000"/>
            </a:lnSpc>
            <a:spcBef>
              <a:spcPct val="0"/>
            </a:spcBef>
            <a:spcAft>
              <a:spcPct val="35000"/>
            </a:spcAft>
            <a:buNone/>
          </a:pPr>
          <a:r>
            <a:rPr lang="en-US" sz="1500" b="0" kern="1200" dirty="0"/>
            <a:t>Rescreen with Pap and reflex HPV test in 6-12 months</a:t>
          </a:r>
        </a:p>
        <a:p>
          <a:pPr marL="0" lvl="0" indent="0" algn="l" defTabSz="666750">
            <a:lnSpc>
              <a:spcPct val="90000"/>
            </a:lnSpc>
            <a:spcBef>
              <a:spcPct val="0"/>
            </a:spcBef>
            <a:spcAft>
              <a:spcPct val="35000"/>
            </a:spcAft>
            <a:buNone/>
          </a:pPr>
          <a:r>
            <a:rPr lang="en-US" sz="1500" b="0" kern="1200" dirty="0"/>
            <a:t>Refer for colposcopy if ASCUS on repeat</a:t>
          </a:r>
        </a:p>
        <a:p>
          <a:pPr marL="0" lvl="0" indent="0" algn="l" defTabSz="666750">
            <a:lnSpc>
              <a:spcPct val="90000"/>
            </a:lnSpc>
            <a:spcBef>
              <a:spcPct val="0"/>
            </a:spcBef>
            <a:spcAft>
              <a:spcPct val="35000"/>
            </a:spcAft>
            <a:buNone/>
          </a:pPr>
          <a:r>
            <a:rPr lang="en-US" sz="1500" b="1" u="sng" kern="1200" dirty="0"/>
            <a:t>ASC-US HRHPV (+)</a:t>
          </a:r>
        </a:p>
        <a:p>
          <a:pPr marL="0" lvl="0" indent="0" algn="l" defTabSz="666750">
            <a:lnSpc>
              <a:spcPct val="90000"/>
            </a:lnSpc>
            <a:spcBef>
              <a:spcPct val="0"/>
            </a:spcBef>
            <a:spcAft>
              <a:spcPct val="35000"/>
            </a:spcAft>
            <a:buNone/>
          </a:pPr>
          <a:r>
            <a:rPr lang="en-US" sz="1500" b="0" kern="1200" dirty="0"/>
            <a:t>Refer for colposcopy</a:t>
          </a:r>
        </a:p>
      </dsp:txBody>
      <dsp:txXfrm>
        <a:off x="6995121" y="1183406"/>
        <a:ext cx="1581597" cy="4268553"/>
      </dsp:txXfrm>
    </dsp:sp>
    <dsp:sp modelId="{126D1D61-F2F0-4819-B322-B8BCD1F8FE99}">
      <dsp:nvSpPr>
        <dsp:cNvPr id="0" name=""/>
        <dsp:cNvSpPr/>
      </dsp:nvSpPr>
      <dsp:spPr>
        <a:xfrm>
          <a:off x="4852651" y="44598"/>
          <a:ext cx="2125665" cy="22038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Abnormal Pap </a:t>
          </a:r>
        </a:p>
      </dsp:txBody>
      <dsp:txXfrm>
        <a:off x="5163947" y="367339"/>
        <a:ext cx="1503073" cy="15583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7CC72-C53B-4108-95E6-C126694DACB7}">
      <dsp:nvSpPr>
        <dsp:cNvPr id="0" name=""/>
        <dsp:cNvSpPr/>
      </dsp:nvSpPr>
      <dsp:spPr>
        <a:xfrm>
          <a:off x="650" y="260843"/>
          <a:ext cx="2798948" cy="3358738"/>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endParaRPr lang="en-US" sz="1900" kern="1200" dirty="0"/>
        </a:p>
      </dsp:txBody>
      <dsp:txXfrm rot="16200000">
        <a:off x="-1096537" y="1358031"/>
        <a:ext cx="2754165" cy="559789"/>
      </dsp:txXfrm>
    </dsp:sp>
    <dsp:sp modelId="{B1253E13-EE16-443A-9422-384196153A2C}">
      <dsp:nvSpPr>
        <dsp:cNvPr id="0" name=""/>
        <dsp:cNvSpPr/>
      </dsp:nvSpPr>
      <dsp:spPr>
        <a:xfrm>
          <a:off x="560440" y="260843"/>
          <a:ext cx="2085216" cy="335873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r>
            <a:rPr lang="en-US" sz="3200" kern="1200" dirty="0"/>
            <a:t>Yearly Anal Pap Smear*</a:t>
          </a:r>
        </a:p>
        <a:p>
          <a:pPr marL="0" lvl="0" indent="0" algn="l" defTabSz="1422400">
            <a:lnSpc>
              <a:spcPct val="90000"/>
            </a:lnSpc>
            <a:spcBef>
              <a:spcPct val="0"/>
            </a:spcBef>
            <a:spcAft>
              <a:spcPct val="35000"/>
            </a:spcAft>
            <a:buNone/>
          </a:pPr>
          <a:r>
            <a:rPr lang="en-US" sz="3200" kern="1200" dirty="0"/>
            <a:t>If access to appropriate referral available</a:t>
          </a:r>
        </a:p>
      </dsp:txBody>
      <dsp:txXfrm>
        <a:off x="560440" y="260843"/>
        <a:ext cx="2085216" cy="3358738"/>
      </dsp:txXfrm>
    </dsp:sp>
    <dsp:sp modelId="{B95E619D-8748-41D5-AF28-00345DB45D52}">
      <dsp:nvSpPr>
        <dsp:cNvPr id="0" name=""/>
        <dsp:cNvSpPr/>
      </dsp:nvSpPr>
      <dsp:spPr>
        <a:xfrm>
          <a:off x="2897562" y="260843"/>
          <a:ext cx="2798948" cy="3358738"/>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solidFill>
                <a:schemeClr val="tx1"/>
              </a:solidFill>
            </a:rPr>
            <a:t>ASCUS x 2 or LSIL/HSIL</a:t>
          </a:r>
        </a:p>
      </dsp:txBody>
      <dsp:txXfrm rot="16200000">
        <a:off x="1800374" y="1358031"/>
        <a:ext cx="2754165" cy="559789"/>
      </dsp:txXfrm>
    </dsp:sp>
    <dsp:sp modelId="{CD67AEF3-D51A-4F9B-954E-7ABD2EBFFB48}">
      <dsp:nvSpPr>
        <dsp:cNvPr id="0" name=""/>
        <dsp:cNvSpPr/>
      </dsp:nvSpPr>
      <dsp:spPr>
        <a:xfrm rot="5400000">
          <a:off x="2664843" y="2929242"/>
          <a:ext cx="493426" cy="41984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647C0C-B17F-4F3A-A426-21F642B2ED43}">
      <dsp:nvSpPr>
        <dsp:cNvPr id="0" name=""/>
        <dsp:cNvSpPr/>
      </dsp:nvSpPr>
      <dsp:spPr>
        <a:xfrm>
          <a:off x="3457351" y="260843"/>
          <a:ext cx="2085216" cy="335873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r>
            <a:rPr lang="en-US" sz="3200" kern="1200" dirty="0"/>
            <a:t>High resolution </a:t>
          </a:r>
          <a:r>
            <a:rPr lang="en-US" sz="3200" kern="1200" dirty="0" err="1"/>
            <a:t>Anoscopy</a:t>
          </a:r>
          <a:r>
            <a:rPr lang="en-US" sz="3200" kern="1200" dirty="0"/>
            <a:t> and Biopsy</a:t>
          </a:r>
        </a:p>
      </dsp:txBody>
      <dsp:txXfrm>
        <a:off x="3457351" y="260843"/>
        <a:ext cx="2085216" cy="3358738"/>
      </dsp:txXfrm>
    </dsp:sp>
    <dsp:sp modelId="{562B12F1-F895-4C76-A7C1-FC721504F6EE}">
      <dsp:nvSpPr>
        <dsp:cNvPr id="0" name=""/>
        <dsp:cNvSpPr/>
      </dsp:nvSpPr>
      <dsp:spPr>
        <a:xfrm>
          <a:off x="5772166" y="202301"/>
          <a:ext cx="2798948" cy="3358738"/>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solidFill>
                <a:schemeClr val="tx1"/>
              </a:solidFill>
            </a:rPr>
            <a:t>Abnormal Findings</a:t>
          </a:r>
        </a:p>
      </dsp:txBody>
      <dsp:txXfrm rot="16200000">
        <a:off x="4674978" y="1299488"/>
        <a:ext cx="2754165" cy="559789"/>
      </dsp:txXfrm>
    </dsp:sp>
    <dsp:sp modelId="{65E080D8-0E0A-4A06-857C-03C19A687D90}">
      <dsp:nvSpPr>
        <dsp:cNvPr id="0" name=""/>
        <dsp:cNvSpPr/>
      </dsp:nvSpPr>
      <dsp:spPr>
        <a:xfrm rot="5400000">
          <a:off x="5561755" y="2929242"/>
          <a:ext cx="493426" cy="41984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DBAF2-D5AC-4CE1-94D9-8B25B88930CB}">
      <dsp:nvSpPr>
        <dsp:cNvPr id="0" name=""/>
        <dsp:cNvSpPr/>
      </dsp:nvSpPr>
      <dsp:spPr>
        <a:xfrm>
          <a:off x="6331956" y="202301"/>
          <a:ext cx="2085216" cy="335873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None/>
          </a:pPr>
          <a:r>
            <a:rPr lang="en-US" sz="3200" kern="1200" dirty="0"/>
            <a:t>Biopsy based therapy</a:t>
          </a:r>
        </a:p>
      </dsp:txBody>
      <dsp:txXfrm>
        <a:off x="6331956" y="202301"/>
        <a:ext cx="2085216" cy="335873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11/8/2023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nalcancerinfo.ucsf.edu/hp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 correlation between HIV-related immunodeficiency and malignancy, possibly through a mechanism of immune dysregulation and decreased immune surveillance; it is now well recognized that a low CD4 cell count increases the risk of malignancy.</a:t>
            </a:r>
            <a:endParaRPr lang="en-US" dirty="0"/>
          </a:p>
        </p:txBody>
      </p:sp>
      <p:sp>
        <p:nvSpPr>
          <p:cNvPr id="4" name="Slide Number Placeholder 3"/>
          <p:cNvSpPr>
            <a:spLocks noGrp="1"/>
          </p:cNvSpPr>
          <p:nvPr>
            <p:ph type="sldNum" sz="quarter" idx="5"/>
          </p:nvPr>
        </p:nvSpPr>
        <p:spPr/>
        <p:txBody>
          <a:bodyPr/>
          <a:lstStyle/>
          <a:p>
            <a:fld id="{CACED246-1A42-4E28-A1CF-12946272010A}" type="slidenum">
              <a:rPr lang="en-US" smtClean="0"/>
              <a:t>5</a:t>
            </a:fld>
            <a:endParaRPr lang="en-US"/>
          </a:p>
        </p:txBody>
      </p:sp>
    </p:spTree>
    <p:extLst>
      <p:ext uri="{BB962C8B-B14F-4D97-AF65-F5344CB8AC3E}">
        <p14:creationId xmlns:p14="http://schemas.microsoft.com/office/powerpoint/2010/main" val="75386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Screening among general population ends at 65 </a:t>
            </a:r>
            <a:r>
              <a:rPr lang="en-US" sz="1200" dirty="0" err="1"/>
              <a:t>yo</a:t>
            </a:r>
            <a:endParaRPr lang="en-US" dirty="0"/>
          </a:p>
        </p:txBody>
      </p:sp>
      <p:sp>
        <p:nvSpPr>
          <p:cNvPr id="4" name="Slide Number Placeholder 3"/>
          <p:cNvSpPr>
            <a:spLocks noGrp="1"/>
          </p:cNvSpPr>
          <p:nvPr>
            <p:ph type="sldNum" sz="quarter" idx="5"/>
          </p:nvPr>
        </p:nvSpPr>
        <p:spPr/>
        <p:txBody>
          <a:bodyPr/>
          <a:lstStyle/>
          <a:p>
            <a:fld id="{CACED246-1A42-4E28-A1CF-12946272010A}" type="slidenum">
              <a:rPr lang="en-US" smtClean="0"/>
              <a:t>6</a:t>
            </a:fld>
            <a:endParaRPr lang="en-US"/>
          </a:p>
        </p:txBody>
      </p:sp>
    </p:spTree>
    <p:extLst>
      <p:ext uri="{BB962C8B-B14F-4D97-AF65-F5344CB8AC3E}">
        <p14:creationId xmlns:p14="http://schemas.microsoft.com/office/powerpoint/2010/main" val="385690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1" i="0" u="sng" kern="1200" dirty="0">
                <a:solidFill>
                  <a:schemeClr val="tx1"/>
                </a:solidFill>
                <a:effectLst/>
                <a:latin typeface="+mn-lt"/>
                <a:ea typeface="+mn-ea"/>
                <a:cs typeface="+mn-cs"/>
              </a:rPr>
              <a:t>Atypical Squamous Cells of Unknown Significance</a:t>
            </a:r>
            <a:r>
              <a:rPr lang="en-US" sz="1200" b="0" i="0" kern="1200" dirty="0">
                <a:solidFill>
                  <a:schemeClr val="tx1"/>
                </a:solidFill>
                <a:effectLst/>
                <a:latin typeface="+mn-lt"/>
                <a:ea typeface="+mn-ea"/>
                <a:cs typeface="+mn-cs"/>
              </a:rPr>
              <a:t>. This result means that cells were found that were not normal, but also not identifiable. This can be caused by dysplasia, but it can also be caused by inflammation or other factors.</a:t>
            </a:r>
          </a:p>
          <a:p>
            <a:pPr marL="171450" indent="-171450" fontAlgn="base">
              <a:buFont typeface="Arial" panose="020B0604020202020204" pitchFamily="34" charset="0"/>
              <a:buChar char="•"/>
            </a:pPr>
            <a:r>
              <a:rPr lang="en-US" sz="1200" b="1" i="0" u="sng" kern="1200" dirty="0">
                <a:solidFill>
                  <a:schemeClr val="tx1"/>
                </a:solidFill>
                <a:effectLst/>
                <a:latin typeface="+mn-lt"/>
                <a:ea typeface="+mn-ea"/>
                <a:cs typeface="+mn-cs"/>
              </a:rPr>
              <a:t>Low Grade Squamous </a:t>
            </a:r>
            <a:r>
              <a:rPr lang="en-US" sz="1200" b="1" i="0" u="sng" kern="1200" dirty="0" err="1">
                <a:solidFill>
                  <a:schemeClr val="tx1"/>
                </a:solidFill>
                <a:effectLst/>
                <a:latin typeface="+mn-lt"/>
                <a:ea typeface="+mn-ea"/>
                <a:cs typeface="+mn-cs"/>
              </a:rPr>
              <a:t>Intraepithilial</a:t>
            </a:r>
            <a:r>
              <a:rPr lang="en-US" sz="1200" b="1" i="0" u="sng" kern="1200" dirty="0">
                <a:solidFill>
                  <a:schemeClr val="tx1"/>
                </a:solidFill>
                <a:effectLst/>
                <a:latin typeface="+mn-lt"/>
                <a:ea typeface="+mn-ea"/>
                <a:cs typeface="+mn-cs"/>
              </a:rPr>
              <a:t> Lesion</a:t>
            </a:r>
            <a:r>
              <a:rPr lang="en-US" sz="1200" b="0" i="0" kern="1200" dirty="0">
                <a:solidFill>
                  <a:schemeClr val="tx1"/>
                </a:solidFill>
                <a:effectLst/>
                <a:latin typeface="+mn-lt"/>
                <a:ea typeface="+mn-ea"/>
                <a:cs typeface="+mn-cs"/>
              </a:rPr>
              <a:t>. Also known as mild dysplasia. These can be warts or lesions. They aren't considered pre-cancerous, but they can turn to HSIL in time. </a:t>
            </a:r>
          </a:p>
          <a:p>
            <a:pPr marL="171450" indent="-171450" fontAlgn="base">
              <a:buFont typeface="Arial" panose="020B0604020202020204" pitchFamily="34" charset="0"/>
              <a:buChar char="•"/>
            </a:pPr>
            <a:r>
              <a:rPr lang="en-US" sz="1200" b="1" i="0" u="sng" kern="1200" dirty="0">
                <a:solidFill>
                  <a:schemeClr val="tx1"/>
                </a:solidFill>
                <a:effectLst/>
                <a:latin typeface="+mn-lt"/>
                <a:ea typeface="+mn-ea"/>
                <a:cs typeface="+mn-cs"/>
              </a:rPr>
              <a:t>High Grade Squamous </a:t>
            </a:r>
            <a:r>
              <a:rPr lang="en-US" sz="1200" b="1" i="0" u="sng" kern="1200" dirty="0" err="1">
                <a:solidFill>
                  <a:schemeClr val="tx1"/>
                </a:solidFill>
                <a:effectLst/>
                <a:latin typeface="+mn-lt"/>
                <a:ea typeface="+mn-ea"/>
                <a:cs typeface="+mn-cs"/>
              </a:rPr>
              <a:t>Intraepithilial</a:t>
            </a:r>
            <a:r>
              <a:rPr lang="en-US" sz="1200" b="1" i="0" u="sng" kern="1200" dirty="0">
                <a:solidFill>
                  <a:schemeClr val="tx1"/>
                </a:solidFill>
                <a:effectLst/>
                <a:latin typeface="+mn-lt"/>
                <a:ea typeface="+mn-ea"/>
                <a:cs typeface="+mn-cs"/>
              </a:rPr>
              <a:t> Lesion</a:t>
            </a:r>
            <a:r>
              <a:rPr lang="en-US" sz="1200" b="0" i="0" kern="1200" dirty="0">
                <a:solidFill>
                  <a:schemeClr val="tx1"/>
                </a:solidFill>
                <a:effectLst/>
                <a:latin typeface="+mn-lt"/>
                <a:ea typeface="+mn-ea"/>
                <a:cs typeface="+mn-cs"/>
              </a:rPr>
              <a:t>. A pre-cancerous change to the skin of the anal canal or perianal area.</a:t>
            </a:r>
            <a:r>
              <a:rPr lang="en-US" sz="1200" b="1" i="0" kern="1200" dirty="0">
                <a:solidFill>
                  <a:schemeClr val="tx1"/>
                </a:solidFill>
                <a:effectLst/>
                <a:latin typeface="+mn-lt"/>
                <a:ea typeface="+mn-ea"/>
                <a:cs typeface="+mn-cs"/>
              </a:rPr>
              <a:t> HSIL is not cancer. </a:t>
            </a:r>
            <a:r>
              <a:rPr lang="en-US" sz="1200" b="0" i="0" kern="1200" dirty="0">
                <a:solidFill>
                  <a:schemeClr val="tx1"/>
                </a:solidFill>
                <a:effectLst/>
                <a:latin typeface="+mn-lt"/>
                <a:ea typeface="+mn-ea"/>
                <a:cs typeface="+mn-cs"/>
              </a:rPr>
              <a:t>Only a small fraction of HSIL progresses into cancer.</a:t>
            </a:r>
            <a:endParaRPr lang="en-US" dirty="0"/>
          </a:p>
        </p:txBody>
      </p:sp>
      <p:sp>
        <p:nvSpPr>
          <p:cNvPr id="4" name="Slide Number Placeholder 3"/>
          <p:cNvSpPr>
            <a:spLocks noGrp="1"/>
          </p:cNvSpPr>
          <p:nvPr>
            <p:ph type="sldNum" sz="quarter" idx="10"/>
          </p:nvPr>
        </p:nvSpPr>
        <p:spPr/>
        <p:txBody>
          <a:bodyPr/>
          <a:lstStyle/>
          <a:p>
            <a:fld id="{CACED246-1A42-4E28-A1CF-12946272010A}" type="slidenum">
              <a:rPr lang="en-US" smtClean="0"/>
              <a:t>9</a:t>
            </a:fld>
            <a:endParaRPr lang="en-US"/>
          </a:p>
        </p:txBody>
      </p:sp>
    </p:spTree>
    <p:extLst>
      <p:ext uri="{BB962C8B-B14F-4D97-AF65-F5344CB8AC3E}">
        <p14:creationId xmlns:p14="http://schemas.microsoft.com/office/powerpoint/2010/main" val="365887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No douche or have an enema or insert anything into their anus for 24 hours prior to an anal cytology exam.</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Lubricants should not be used prior to obtaining a cytology sample because the lubricant may interfere with the processing and interpretation of the sample.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Dacron or polyester tipped swab moistened in tap water is inserted for approximately 2 to 3 inches into the anus. The swab can be felt to pass through the internal sphincter so the sample is obtained from the junction of the anus and rectum, which is where most of the </a:t>
            </a:r>
            <a:r>
              <a:rPr lang="en-US" sz="1200" b="0" i="0" u="none" strike="noStrike" kern="1200" dirty="0">
                <a:solidFill>
                  <a:schemeClr val="tx1"/>
                </a:solidFill>
                <a:effectLst/>
                <a:latin typeface="+mn-lt"/>
                <a:ea typeface="+mn-ea"/>
                <a:cs typeface="+mn-cs"/>
                <a:hlinkClick r:id="rId3"/>
              </a:rPr>
              <a:t>HPV</a:t>
            </a:r>
            <a:r>
              <a:rPr lang="en-US" sz="1200" b="0" i="0" kern="1200" dirty="0">
                <a:solidFill>
                  <a:schemeClr val="tx1"/>
                </a:solidFill>
                <a:effectLst/>
                <a:latin typeface="+mn-lt"/>
                <a:ea typeface="+mn-ea"/>
                <a:cs typeface="+mn-cs"/>
              </a:rPr>
              <a:t>-related lesions are found. </a:t>
            </a:r>
            <a:endParaRPr lang="en-US" dirty="0"/>
          </a:p>
          <a:p>
            <a:endParaRPr lang="en-US" dirty="0"/>
          </a:p>
        </p:txBody>
      </p:sp>
      <p:sp>
        <p:nvSpPr>
          <p:cNvPr id="4" name="Slide Number Placeholder 3"/>
          <p:cNvSpPr>
            <a:spLocks noGrp="1"/>
          </p:cNvSpPr>
          <p:nvPr>
            <p:ph type="sldNum" sz="quarter" idx="10"/>
          </p:nvPr>
        </p:nvSpPr>
        <p:spPr/>
        <p:txBody>
          <a:bodyPr/>
          <a:lstStyle/>
          <a:p>
            <a:fld id="{CACED246-1A42-4E28-A1CF-12946272010A}" type="slidenum">
              <a:rPr lang="en-US" smtClean="0"/>
              <a:t>13</a:t>
            </a:fld>
            <a:endParaRPr lang="en-US"/>
          </a:p>
        </p:txBody>
      </p:sp>
    </p:spTree>
    <p:extLst>
      <p:ext uri="{BB962C8B-B14F-4D97-AF65-F5344CB8AC3E}">
        <p14:creationId xmlns:p14="http://schemas.microsoft.com/office/powerpoint/2010/main" val="75072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Preventive Services Task Forces) USPSTF – recommends biennial screening for women 50-74</a:t>
            </a:r>
          </a:p>
          <a:p>
            <a:r>
              <a:rPr lang="en-US" dirty="0"/>
              <a:t>American Cancer Society – Mammograms yearly starting at age 45 and biennial at age 55</a:t>
            </a:r>
          </a:p>
        </p:txBody>
      </p:sp>
      <p:sp>
        <p:nvSpPr>
          <p:cNvPr id="4" name="Slide Number Placeholder 3"/>
          <p:cNvSpPr>
            <a:spLocks noGrp="1"/>
          </p:cNvSpPr>
          <p:nvPr>
            <p:ph type="sldNum" sz="quarter" idx="10"/>
          </p:nvPr>
        </p:nvSpPr>
        <p:spPr/>
        <p:txBody>
          <a:bodyPr/>
          <a:lstStyle/>
          <a:p>
            <a:fld id="{CACED246-1A42-4E28-A1CF-12946272010A}" type="slidenum">
              <a:rPr lang="en-US" smtClean="0"/>
              <a:t>16</a:t>
            </a:fld>
            <a:endParaRPr lang="en-US"/>
          </a:p>
        </p:txBody>
      </p:sp>
    </p:spTree>
    <p:extLst>
      <p:ext uri="{BB962C8B-B14F-4D97-AF65-F5344CB8AC3E}">
        <p14:creationId xmlns:p14="http://schemas.microsoft.com/office/powerpoint/2010/main" val="3216576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CED246-1A42-4E28-A1CF-12946272010A}" type="slidenum">
              <a:rPr lang="en-US" smtClean="0"/>
              <a:t>17</a:t>
            </a:fld>
            <a:endParaRPr lang="en-US"/>
          </a:p>
        </p:txBody>
      </p:sp>
    </p:spTree>
    <p:extLst>
      <p:ext uri="{BB962C8B-B14F-4D97-AF65-F5344CB8AC3E}">
        <p14:creationId xmlns:p14="http://schemas.microsoft.com/office/powerpoint/2010/main" val="248110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085" y="2209800"/>
            <a:ext cx="8644782"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8377" y="3667797"/>
            <a:ext cx="6955204"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8377" y="4170959"/>
            <a:ext cx="6955204"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658" y="0"/>
            <a:ext cx="1262655"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6871" y="3322457"/>
            <a:ext cx="8532178"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814403" y="5433481"/>
            <a:ext cx="2941326" cy="993650"/>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79790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277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5792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0FB0A0-DED7-EC46-8193-BC335733CBB0}"/>
              </a:ext>
            </a:extLst>
          </p:cNvPr>
          <p:cNvSpPr>
            <a:spLocks noGrp="1"/>
          </p:cNvSpPr>
          <p:nvPr>
            <p:ph type="title"/>
          </p:nvPr>
        </p:nvSpPr>
        <p:spPr>
          <a:xfrm>
            <a:off x="2948116"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2F913A3-B7A0-6B40-AD6C-96F6219BE285}"/>
              </a:ext>
            </a:extLst>
          </p:cNvPr>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202373"/>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141308"/>
            <a:ext cx="9614932"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November 8, 2023</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62569"/>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8" y="2049029"/>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5038" y="2049028"/>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November 8, 2023</a:t>
            </a:fld>
            <a:endParaRPr lang="en-US" dirty="0"/>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37402"/>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97"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7751"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2205" y="2078951"/>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November 8, 2023</a:t>
            </a:fld>
            <a:endParaRPr lang="en-US" dirty="0"/>
          </a:p>
        </p:txBody>
      </p:sp>
    </p:spTree>
    <p:extLst>
      <p:ext uri="{BB962C8B-B14F-4D97-AF65-F5344CB8AC3E}">
        <p14:creationId xmlns:p14="http://schemas.microsoft.com/office/powerpoint/2010/main" val="340175927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70958"/>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297" y="205204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6979" y="2052041"/>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0661" y="204831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4343" y="2056886"/>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November 8, 2023</a:t>
            </a:fld>
            <a:endParaRPr lang="en-US" dirty="0"/>
          </a:p>
        </p:txBody>
      </p:sp>
    </p:spTree>
    <p:extLst>
      <p:ext uri="{BB962C8B-B14F-4D97-AF65-F5344CB8AC3E}">
        <p14:creationId xmlns:p14="http://schemas.microsoft.com/office/powerpoint/2010/main" val="127908582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54180"/>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040640"/>
            <a:ext cx="5248592"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4413" y="2042457"/>
            <a:ext cx="5041900"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November 8, 2023</a:t>
            </a:fld>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297" y="1371600"/>
            <a:ext cx="10938784"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November 8, 2023</a:t>
            </a:fld>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45791"/>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9" y="2032251"/>
            <a:ext cx="9602630"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November 8, 2023</a:t>
            </a:fld>
            <a:endParaRPr lang="en-US" dirty="0"/>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November 8, 2023</a:t>
            </a:fld>
            <a:endParaRPr lang="en-US" dirty="0"/>
          </a:p>
        </p:txBody>
      </p:sp>
    </p:spTree>
    <p:extLst>
      <p:ext uri="{BB962C8B-B14F-4D97-AF65-F5344CB8AC3E}">
        <p14:creationId xmlns:p14="http://schemas.microsoft.com/office/powerpoint/2010/main" val="251325815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Lst>
  <p:transition spd="slow">
    <p:fade/>
  </p:transition>
  <p:hf sldNum="0" hdr="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297" y="1136034"/>
            <a:ext cx="10794980"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0" y="0"/>
            <a:ext cx="12188825"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3568" y="220765"/>
            <a:ext cx="30769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5512" y="247655"/>
            <a:ext cx="403808"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November 8, 2023</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13"/>
          <a:stretch>
            <a:fillRect/>
          </a:stretch>
        </p:blipFill>
        <p:spPr>
          <a:xfrm>
            <a:off x="9577160" y="5713237"/>
            <a:ext cx="2190256" cy="897108"/>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725" r:id="rId2"/>
    <p:sldLayoutId id="2147483727" r:id="rId3"/>
    <p:sldLayoutId id="2147483728" r:id="rId4"/>
    <p:sldLayoutId id="2147483724" r:id="rId5"/>
    <p:sldLayoutId id="2147483701" r:id="rId6"/>
    <p:sldLayoutId id="2147483726" r:id="rId7"/>
    <p:sldLayoutId id="2147483729" r:id="rId8"/>
    <p:sldLayoutId id="2147483730" r:id="rId9"/>
    <p:sldLayoutId id="2147483731" r:id="rId10"/>
    <p:sldLayoutId id="2147483732" r:id="rId11"/>
  </p:sldLayoutIdLst>
  <p:transition spd="slow">
    <p:fade/>
  </p:transition>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6541"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AC15DEBB-6B49-4B1F-8632-16EA85B5C5EB}"/>
              </a:ext>
            </a:extLst>
          </p:cNvPr>
          <p:cNvPicPr>
            <a:picLocks noChangeAspect="1"/>
          </p:cNvPicPr>
          <p:nvPr userDrawn="1"/>
        </p:nvPicPr>
        <p:blipFill>
          <a:blip r:embed="rId4"/>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4FD75CB0-EB81-4E5F-8AC2-C80D27CA74DA}"/>
              </a:ext>
            </a:extLst>
          </p:cNvPr>
          <p:cNvPicPr>
            <a:picLocks noChangeAspect="1"/>
          </p:cNvPicPr>
          <p:nvPr userDrawn="1"/>
        </p:nvPicPr>
        <p:blipFill>
          <a:blip r:embed="rId4"/>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26000"/>
          </a:blip>
          <a:stretch>
            <a:fillRect/>
          </a:stretch>
        </p:blipFill>
        <p:spPr>
          <a:xfrm>
            <a:off x="264780" y="0"/>
            <a:ext cx="1262655" cy="6858000"/>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CA5C4A6D-9093-4713-A9CA-F29D159C8602}"/>
              </a:ext>
            </a:extLst>
          </p:cNvPr>
          <p:cNvPicPr>
            <a:picLocks noChangeAspect="1"/>
          </p:cNvPicPr>
          <p:nvPr userDrawn="1"/>
        </p:nvPicPr>
        <p:blipFill>
          <a:blip r:embed="rId4"/>
          <a:stretch>
            <a:fillRect/>
          </a:stretch>
        </p:blipFill>
        <p:spPr>
          <a:xfrm>
            <a:off x="9577160" y="5713237"/>
            <a:ext cx="2190256" cy="897108"/>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sldNum="0" hdr="0"/>
  <p:txStyles>
    <p:titleStyle>
      <a:lvl1pPr algn="l" defTabSz="1218895" rtl="0" eaLnBrk="1" latinLnBrk="0" hangingPunct="1">
        <a:spcBef>
          <a:spcPct val="0"/>
        </a:spcBef>
        <a:buNone/>
        <a:defRPr sz="4200" b="0" i="0" kern="1200">
          <a:solidFill>
            <a:schemeClr val="accent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s://academic.oup.com/cid/advance-article/doi/10.1093/cid/ciaa1391/5956736"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bcrisktool.cancer.gov/"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hiv.uw.edu/" TargetMode="External"/><Relationship Id="rId2" Type="http://schemas.openxmlformats.org/officeDocument/2006/relationships/hyperlink" Target="https://www.idsociety.org/practice-guideline/primary-care-management-of-people-with-hiv/" TargetMode="External"/><Relationship Id="rId1" Type="http://schemas.openxmlformats.org/officeDocument/2006/relationships/slideLayout" Target="../slideLayouts/slideLayout10.xml"/><Relationship Id="rId4" Type="http://schemas.openxmlformats.org/officeDocument/2006/relationships/hyperlink" Target="https://www.seaetc.com/?s=primary+car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iabetesdietblog.com/2017/04/07/planning-a-pregnancy-how-tight-does-blood-sugar-control-need-to-be/" TargetMode="External"/><Relationship Id="rId2" Type="http://schemas.openxmlformats.org/officeDocument/2006/relationships/image" Target="../media/image8.jpg"/><Relationship Id="rId1" Type="http://schemas.openxmlformats.org/officeDocument/2006/relationships/slideLayout" Target="../slideLayouts/slideLayout10.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lagccnsdoer.commons.gc.cuny.edu/scb-103-lab-12-birth-control-and-sexually-transmitted-diseases/" TargetMode="External"/><Relationship Id="rId2" Type="http://schemas.openxmlformats.org/officeDocument/2006/relationships/image" Target="../media/image9.jpg"/><Relationship Id="rId1" Type="http://schemas.openxmlformats.org/officeDocument/2006/relationships/slideLayout" Target="../slideLayouts/slideLayout10.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www.bigclassaction.com/lawsuit/prempro.php" TargetMode="External"/><Relationship Id="rId2" Type="http://schemas.openxmlformats.org/officeDocument/2006/relationships/image" Target="../media/image10.jpg"/><Relationship Id="rId1" Type="http://schemas.openxmlformats.org/officeDocument/2006/relationships/slideLayout" Target="../slideLayouts/slideLayout11.xml"/><Relationship Id="rId4" Type="http://schemas.openxmlformats.org/officeDocument/2006/relationships/hyperlink" Target="https://creativecommons.org/licenses/by-nd/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filippofabiopergolizzi.wordpress.com/2017/05/06/depo-provera-quel-farmaco-che-in-israele-venne-iniettato-coattamente-alle-immigrate-etiopi-per-ridurre-le-nascite/" TargetMode="External"/><Relationship Id="rId2" Type="http://schemas.openxmlformats.org/officeDocument/2006/relationships/image" Target="../media/image11.jpg"/><Relationship Id="rId1" Type="http://schemas.openxmlformats.org/officeDocument/2006/relationships/slideLayout" Target="../slideLayouts/slideLayout11.xml"/><Relationship Id="rId4" Type="http://schemas.openxmlformats.org/officeDocument/2006/relationships/hyperlink" Target="https://creativecommons.org/licenses/by-nc-nd/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filippofabiopergolizzi.wordpress.com/2015/01/30/nexplanon-lanticoncezionale-impiantato-sulle-bambine-di-dieci-anni/nexplanon_new/" TargetMode="External"/><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hyperlink" Target="https://creativecommons.org/licenses/by-nc-nd/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mirkmirk/31140095680" TargetMode="External"/><Relationship Id="rId7" Type="http://schemas.openxmlformats.org/officeDocument/2006/relationships/hyperlink" Target="https://creativecommons.org/licenses/by/3.0/" TargetMode="External"/><Relationship Id="rId2" Type="http://schemas.openxmlformats.org/officeDocument/2006/relationships/image" Target="../media/image13.jpg"/><Relationship Id="rId1" Type="http://schemas.openxmlformats.org/officeDocument/2006/relationships/slideLayout" Target="../slideLayouts/slideLayout10.xml"/><Relationship Id="rId6" Type="http://schemas.openxmlformats.org/officeDocument/2006/relationships/hyperlink" Target="https://norcaloa.com/MWNP/articles-in-press/MWNP-101014" TargetMode="External"/><Relationship Id="rId5" Type="http://schemas.openxmlformats.org/officeDocument/2006/relationships/image" Target="../media/image14.jpg"/><Relationship Id="rId4" Type="http://schemas.openxmlformats.org/officeDocument/2006/relationships/hyperlink" Target="https://creativecommons.org/licenses/by-nc/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nccc/ucsf.edu" TargetMode="External"/><Relationship Id="rId2" Type="http://schemas.openxmlformats.org/officeDocument/2006/relationships/hyperlink" Target="https://aidsetc.org/" TargetMode="External"/><Relationship Id="rId1" Type="http://schemas.openxmlformats.org/officeDocument/2006/relationships/slideLayout" Target="../slideLayouts/slideLayout9.xml"/><Relationship Id="rId4" Type="http://schemas.openxmlformats.org/officeDocument/2006/relationships/hyperlink" Target="http://www.hiv.uw.ed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a:xfrm>
            <a:off x="866274" y="2209800"/>
            <a:ext cx="10732593" cy="838200"/>
          </a:xfrm>
        </p:spPr>
        <p:txBody>
          <a:bodyPr lIns="91440" tIns="45720" rIns="91440" bIns="45720" anchor="b">
            <a:noAutofit/>
          </a:bodyPr>
          <a:lstStyle/>
          <a:p>
            <a:r>
              <a:rPr lang="en-US" dirty="0">
                <a:latin typeface="Arial"/>
                <a:cs typeface="Arial"/>
              </a:rPr>
              <a:t>Women’s Health &amp; HIV</a:t>
            </a:r>
            <a:endParaRPr lang="en-US" dirty="0"/>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p:txBody>
          <a:bodyPr/>
          <a:lstStyle/>
          <a:p>
            <a:r>
              <a:rPr lang="en-US" dirty="0"/>
              <a:t> </a:t>
            </a:r>
          </a:p>
          <a:p>
            <a:r>
              <a:rPr lang="en-US" dirty="0"/>
              <a:t>Tiffany Stivers, APRN, FNP-C, AAHIVS</a:t>
            </a:r>
          </a:p>
          <a:p>
            <a:r>
              <a:rPr lang="en-US" dirty="0"/>
              <a:t>Director Population Health Services</a:t>
            </a:r>
          </a:p>
          <a:p>
            <a:r>
              <a:rPr lang="en-US" dirty="0"/>
              <a:t>Bluegrass Care Clinic</a:t>
            </a:r>
          </a:p>
        </p:txBody>
      </p:sp>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FB75-B07F-43D0-AE91-57C6B2783387}"/>
              </a:ext>
            </a:extLst>
          </p:cNvPr>
          <p:cNvSpPr>
            <a:spLocks noGrp="1"/>
          </p:cNvSpPr>
          <p:nvPr>
            <p:ph type="title"/>
          </p:nvPr>
        </p:nvSpPr>
        <p:spPr/>
        <p:txBody>
          <a:bodyPr>
            <a:normAutofit/>
          </a:bodyPr>
          <a:lstStyle/>
          <a:p>
            <a:pPr algn="ctr"/>
            <a:r>
              <a:rPr lang="en-US" sz="3200" b="1" dirty="0">
                <a:solidFill>
                  <a:srgbClr val="C00000"/>
                </a:solidFill>
              </a:rPr>
              <a:t>Cervical Cancer Screening After Hysterectomy</a:t>
            </a:r>
          </a:p>
        </p:txBody>
      </p:sp>
      <p:sp>
        <p:nvSpPr>
          <p:cNvPr id="3" name="Content Placeholder 2">
            <a:extLst>
              <a:ext uri="{FF2B5EF4-FFF2-40B4-BE49-F238E27FC236}">
                <a16:creationId xmlns:a16="http://schemas.microsoft.com/office/drawing/2014/main" id="{51A64FE0-AFFC-4CD1-80D5-2EA48B954E5F}"/>
              </a:ext>
            </a:extLst>
          </p:cNvPr>
          <p:cNvSpPr>
            <a:spLocks noGrp="1"/>
          </p:cNvSpPr>
          <p:nvPr>
            <p:ph idx="1"/>
          </p:nvPr>
        </p:nvSpPr>
        <p:spPr/>
        <p:txBody>
          <a:bodyPr>
            <a:normAutofit fontScale="25000" lnSpcReduction="20000"/>
          </a:bodyPr>
          <a:lstStyle/>
          <a:p>
            <a:r>
              <a:rPr lang="en-US" sz="2799" dirty="0"/>
              <a:t>Few data to guide follow-up and risk of vaginal cancer</a:t>
            </a:r>
          </a:p>
          <a:p>
            <a:pPr lvl="1"/>
            <a:r>
              <a:rPr lang="en-US" sz="2799" dirty="0"/>
              <a:t>No vaginal cytologic screening</a:t>
            </a:r>
          </a:p>
          <a:p>
            <a:pPr lvl="2"/>
            <a:r>
              <a:rPr lang="en-US" sz="2399" dirty="0"/>
              <a:t>HIV + women with no history of CIN 2,3 who had hysterectomy for benign reasons</a:t>
            </a:r>
          </a:p>
          <a:p>
            <a:pPr lvl="1"/>
            <a:r>
              <a:rPr lang="en-US" sz="2799" dirty="0"/>
              <a:t>Vaginal cytologic screening: </a:t>
            </a:r>
          </a:p>
          <a:p>
            <a:pPr lvl="2"/>
            <a:r>
              <a:rPr lang="en-US" sz="2399" dirty="0"/>
              <a:t>HIV + women with history of CIN 2,3</a:t>
            </a:r>
          </a:p>
          <a:p>
            <a:pPr lvl="2"/>
            <a:r>
              <a:rPr lang="en-US" sz="2399" dirty="0"/>
              <a:t>Screening for 20 years after last finding of CIN 2,3</a:t>
            </a:r>
          </a:p>
          <a:p>
            <a:pPr lvl="2"/>
            <a:endParaRPr lang="en-US" dirty="0"/>
          </a:p>
        </p:txBody>
      </p:sp>
      <p:sp>
        <p:nvSpPr>
          <p:cNvPr id="5" name="TextBox 4">
            <a:extLst>
              <a:ext uri="{FF2B5EF4-FFF2-40B4-BE49-F238E27FC236}">
                <a16:creationId xmlns:a16="http://schemas.microsoft.com/office/drawing/2014/main" id="{C2BF5E3C-DB15-43AE-A004-0482AD7AF600}"/>
              </a:ext>
            </a:extLst>
          </p:cNvPr>
          <p:cNvSpPr txBox="1"/>
          <p:nvPr/>
        </p:nvSpPr>
        <p:spPr>
          <a:xfrm>
            <a:off x="365354" y="6518641"/>
            <a:ext cx="8594429" cy="338466"/>
          </a:xfrm>
          <a:prstGeom prst="rect">
            <a:avLst/>
          </a:prstGeom>
          <a:noFill/>
        </p:spPr>
        <p:txBody>
          <a:bodyPr wrap="square" rtlCol="0">
            <a:spAutoFit/>
          </a:bodyPr>
          <a:lstStyle/>
          <a:p>
            <a:r>
              <a:rPr lang="en-US" sz="800" dirty="0"/>
              <a:t>Guidelines for Prevention and Treatment of Opportunistic Infections in Adults and Adolescents with HIV. (2022). https://clinicalinfo.hiv.gov/en/guidelines/hiv-clinical-guidelines-adult-and-adolescent-opportunistic-infections/human-0?view=full</a:t>
            </a:r>
          </a:p>
        </p:txBody>
      </p:sp>
      <p:sp>
        <p:nvSpPr>
          <p:cNvPr id="4" name="Rectangle 3">
            <a:extLst>
              <a:ext uri="{FF2B5EF4-FFF2-40B4-BE49-F238E27FC236}">
                <a16:creationId xmlns:a16="http://schemas.microsoft.com/office/drawing/2014/main" id="{07933B98-928D-45F7-B729-0186C301991E}"/>
              </a:ext>
            </a:extLst>
          </p:cNvPr>
          <p:cNvSpPr/>
          <p:nvPr/>
        </p:nvSpPr>
        <p:spPr>
          <a:xfrm>
            <a:off x="1439917" y="2048915"/>
            <a:ext cx="8594429" cy="2031325"/>
          </a:xfrm>
          <a:prstGeom prst="rect">
            <a:avLst/>
          </a:prstGeom>
        </p:spPr>
        <p:txBody>
          <a:bodyPr wrap="square">
            <a:spAutoFit/>
          </a:bodyPr>
          <a:lstStyle/>
          <a:p>
            <a:pPr marL="285750" indent="-285750">
              <a:buFont typeface="Wingdings" panose="05000000000000000000" pitchFamily="2" charset="2"/>
              <a:buChar char="§"/>
            </a:pPr>
            <a:r>
              <a:rPr lang="en-US" sz="1800" dirty="0"/>
              <a:t>Few data to guide follow-up and risk of vaginal cancer</a:t>
            </a:r>
          </a:p>
          <a:p>
            <a:pPr marL="285750" lvl="1" indent="-285750">
              <a:buFont typeface="Wingdings" panose="05000000000000000000" pitchFamily="2" charset="2"/>
              <a:buChar char="§"/>
            </a:pPr>
            <a:r>
              <a:rPr lang="en-US" sz="1800" dirty="0"/>
              <a:t>No vaginal cytologic screening</a:t>
            </a:r>
          </a:p>
          <a:p>
            <a:pPr marL="285750" lvl="2" indent="-285750">
              <a:buFont typeface="Wingdings" panose="05000000000000000000" pitchFamily="2" charset="2"/>
              <a:buChar char="§"/>
            </a:pPr>
            <a:r>
              <a:rPr lang="en-US" sz="1800" dirty="0"/>
              <a:t>HIV + women with no history of CIN 2,3 who had hysterectomy for benign reasons</a:t>
            </a:r>
          </a:p>
          <a:p>
            <a:pPr marL="285750" lvl="1" indent="-285750">
              <a:buFont typeface="Wingdings" panose="05000000000000000000" pitchFamily="2" charset="2"/>
              <a:buChar char="§"/>
            </a:pPr>
            <a:r>
              <a:rPr lang="en-US" sz="1800" dirty="0"/>
              <a:t>Vaginal cytologic screening: </a:t>
            </a:r>
          </a:p>
          <a:p>
            <a:pPr marL="285750" lvl="2" indent="-285750">
              <a:buFont typeface="Wingdings" panose="05000000000000000000" pitchFamily="2" charset="2"/>
              <a:buChar char="§"/>
            </a:pPr>
            <a:r>
              <a:rPr lang="en-US" sz="1800" dirty="0"/>
              <a:t>HIV + women with history of CIN 2,3</a:t>
            </a:r>
          </a:p>
          <a:p>
            <a:pPr marL="285750" lvl="2" indent="-285750">
              <a:buFont typeface="Wingdings" panose="05000000000000000000" pitchFamily="2" charset="2"/>
              <a:buChar char="§"/>
            </a:pPr>
            <a:r>
              <a:rPr lang="en-US" sz="1800" dirty="0"/>
              <a:t>Screening for 20 years after last finding of CIN 2,3</a:t>
            </a:r>
          </a:p>
        </p:txBody>
      </p:sp>
    </p:spTree>
    <p:extLst>
      <p:ext uri="{BB962C8B-B14F-4D97-AF65-F5344CB8AC3E}">
        <p14:creationId xmlns:p14="http://schemas.microsoft.com/office/powerpoint/2010/main" val="91577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BAE1EC-EABC-4E80-96B8-7CA6110EA183}"/>
              </a:ext>
            </a:extLst>
          </p:cNvPr>
          <p:cNvSpPr>
            <a:spLocks noGrp="1"/>
          </p:cNvSpPr>
          <p:nvPr>
            <p:ph idx="1"/>
          </p:nvPr>
        </p:nvSpPr>
        <p:spPr>
          <a:xfrm>
            <a:off x="1019503" y="1040523"/>
            <a:ext cx="8252083" cy="5000159"/>
          </a:xfrm>
        </p:spPr>
        <p:txBody>
          <a:bodyPr/>
          <a:lstStyle/>
          <a:p>
            <a:r>
              <a:rPr lang="en-US" sz="1800" dirty="0">
                <a:solidFill>
                  <a:schemeClr val="tx1"/>
                </a:solidFill>
              </a:rPr>
              <a:t>A 28-year-old woman is newly diagnosed with HIV on a routine screening test. Her only risk factor is heterosexual sex with 3 male partners since her sexual debut at age 16. She presents for her first visit after diagnosis. She never received the human papillomavirus (HPV) vaccine.</a:t>
            </a:r>
          </a:p>
          <a:p>
            <a:endParaRPr lang="en-US" sz="1800" dirty="0">
              <a:solidFill>
                <a:schemeClr val="tx1"/>
              </a:solidFill>
            </a:endParaRPr>
          </a:p>
          <a:p>
            <a:r>
              <a:rPr lang="en-US" sz="1800" b="1" dirty="0">
                <a:solidFill>
                  <a:schemeClr val="tx1"/>
                </a:solidFill>
              </a:rPr>
              <a:t>Which one of the following is TRUE regarding cervical cancer screening in this 28-year-old woman with HIV?</a:t>
            </a:r>
          </a:p>
          <a:p>
            <a:pPr>
              <a:buAutoNum type="alphaUcPeriod"/>
            </a:pPr>
            <a:r>
              <a:rPr lang="en-US" sz="1800" dirty="0">
                <a:solidFill>
                  <a:schemeClr val="tx1"/>
                </a:solidFill>
              </a:rPr>
              <a:t>Cervical cancer screening should not be initiated until at age 30.</a:t>
            </a:r>
          </a:p>
          <a:p>
            <a:pPr>
              <a:buAutoNum type="alphaUcPeriod"/>
            </a:pPr>
            <a:r>
              <a:rPr lang="en-US" sz="1800" dirty="0">
                <a:solidFill>
                  <a:schemeClr val="tx1"/>
                </a:solidFill>
              </a:rPr>
              <a:t>Pap smear should be performed at the time of initial HIV diagnosis, and if the initial test is normal, it should be repeated 1 year later</a:t>
            </a:r>
          </a:p>
          <a:p>
            <a:pPr>
              <a:buAutoNum type="alphaUcPeriod"/>
            </a:pPr>
            <a:r>
              <a:rPr lang="en-US" sz="1800" dirty="0">
                <a:solidFill>
                  <a:schemeClr val="tx1"/>
                </a:solidFill>
              </a:rPr>
              <a:t>Pap smear should be performed at the time of initial HIV diagnosis, and if the initial test is normal, it should be repeated 3 years later</a:t>
            </a:r>
          </a:p>
          <a:p>
            <a:pPr>
              <a:buAutoNum type="alphaUcPeriod"/>
            </a:pPr>
            <a:r>
              <a:rPr lang="en-US" sz="1800" dirty="0">
                <a:solidFill>
                  <a:schemeClr val="tx1"/>
                </a:solidFill>
              </a:rPr>
              <a:t>Pap smear should be performed at the time of initial HIV diagnosis, and if the initial test is normal, it should be repeat 5 years later</a:t>
            </a:r>
          </a:p>
          <a:p>
            <a:pPr>
              <a:buAutoNum type="alphaUcPeriod"/>
            </a:pPr>
            <a:r>
              <a:rPr lang="en-US" sz="1800" dirty="0">
                <a:solidFill>
                  <a:schemeClr val="tx1"/>
                </a:solidFill>
              </a:rPr>
              <a:t>Pap smear and HPV </a:t>
            </a:r>
            <a:r>
              <a:rPr lang="en-US" sz="1800" dirty="0" err="1">
                <a:solidFill>
                  <a:schemeClr val="tx1"/>
                </a:solidFill>
              </a:rPr>
              <a:t>cotesting</a:t>
            </a:r>
            <a:r>
              <a:rPr lang="en-US" sz="1800" dirty="0">
                <a:solidFill>
                  <a:schemeClr val="tx1"/>
                </a:solidFill>
              </a:rPr>
              <a:t> should be performed at the time of initial diagnosis, and if the initial test is normal, </a:t>
            </a:r>
            <a:r>
              <a:rPr lang="en-US" sz="1800" dirty="0" err="1">
                <a:solidFill>
                  <a:schemeClr val="tx1"/>
                </a:solidFill>
              </a:rPr>
              <a:t>cotesting</a:t>
            </a:r>
            <a:r>
              <a:rPr lang="en-US" sz="1800" dirty="0">
                <a:solidFill>
                  <a:schemeClr val="tx1"/>
                </a:solidFill>
              </a:rPr>
              <a:t> should be repeated 3 years later</a:t>
            </a:r>
          </a:p>
          <a:p>
            <a:endParaRPr lang="en-US" dirty="0"/>
          </a:p>
        </p:txBody>
      </p:sp>
    </p:spTree>
    <p:extLst>
      <p:ext uri="{BB962C8B-B14F-4D97-AF65-F5344CB8AC3E}">
        <p14:creationId xmlns:p14="http://schemas.microsoft.com/office/powerpoint/2010/main" val="243884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A667-0505-4930-9548-21D81E0E7468}"/>
              </a:ext>
            </a:extLst>
          </p:cNvPr>
          <p:cNvSpPr>
            <a:spLocks noGrp="1"/>
          </p:cNvSpPr>
          <p:nvPr>
            <p:ph type="title"/>
          </p:nvPr>
        </p:nvSpPr>
        <p:spPr/>
        <p:txBody>
          <a:bodyPr>
            <a:normAutofit/>
          </a:bodyPr>
          <a:lstStyle/>
          <a:p>
            <a:pPr algn="ctr"/>
            <a:r>
              <a:rPr lang="en-US" sz="3200" b="1" dirty="0">
                <a:solidFill>
                  <a:srgbClr val="C00000"/>
                </a:solidFill>
              </a:rPr>
              <a:t>Anal Cancer Screening</a:t>
            </a:r>
          </a:p>
        </p:txBody>
      </p:sp>
      <p:sp>
        <p:nvSpPr>
          <p:cNvPr id="3" name="Content Placeholder 2">
            <a:extLst>
              <a:ext uri="{FF2B5EF4-FFF2-40B4-BE49-F238E27FC236}">
                <a16:creationId xmlns:a16="http://schemas.microsoft.com/office/drawing/2014/main" id="{DDF02E92-6CAA-4991-BEBE-5D7CC256AB54}"/>
              </a:ext>
            </a:extLst>
          </p:cNvPr>
          <p:cNvSpPr>
            <a:spLocks noGrp="1"/>
          </p:cNvSpPr>
          <p:nvPr>
            <p:ph idx="1"/>
          </p:nvPr>
        </p:nvSpPr>
        <p:spPr>
          <a:xfrm>
            <a:off x="677157" y="1718411"/>
            <a:ext cx="8594429" cy="4322272"/>
          </a:xfrm>
        </p:spPr>
        <p:txBody>
          <a:bodyPr>
            <a:normAutofit/>
          </a:bodyPr>
          <a:lstStyle/>
          <a:p>
            <a:r>
              <a:rPr lang="en-US" sz="1800" dirty="0">
                <a:solidFill>
                  <a:schemeClr val="tx1"/>
                </a:solidFill>
              </a:rPr>
              <a:t>Who?</a:t>
            </a:r>
          </a:p>
          <a:p>
            <a:pPr lvl="1"/>
            <a:r>
              <a:rPr lang="en-US" sz="1800" dirty="0"/>
              <a:t>HIVMA/IDSA Recommendation:</a:t>
            </a:r>
          </a:p>
          <a:p>
            <a:pPr lvl="2"/>
            <a:r>
              <a:rPr lang="en-US" sz="1800" dirty="0"/>
              <a:t>MSM</a:t>
            </a:r>
          </a:p>
          <a:p>
            <a:pPr lvl="2"/>
            <a:r>
              <a:rPr lang="en-US" sz="1800" dirty="0"/>
              <a:t>Women with history of receptive anal intercourse	</a:t>
            </a:r>
          </a:p>
          <a:p>
            <a:pPr lvl="2"/>
            <a:r>
              <a:rPr lang="en-US" sz="1800" dirty="0"/>
              <a:t>Women with abnormal cervical pap smears</a:t>
            </a:r>
          </a:p>
          <a:p>
            <a:pPr lvl="2"/>
            <a:r>
              <a:rPr lang="en-US" sz="1800" dirty="0"/>
              <a:t>Men and women with genital warts</a:t>
            </a:r>
          </a:p>
          <a:p>
            <a:pPr lvl="1"/>
            <a:r>
              <a:rPr lang="en-US" sz="1800" dirty="0"/>
              <a:t>Bluegrass Care Clinic:</a:t>
            </a:r>
          </a:p>
          <a:p>
            <a:pPr lvl="2"/>
            <a:r>
              <a:rPr lang="en-US" sz="1800" dirty="0"/>
              <a:t>All HIV + patients</a:t>
            </a:r>
          </a:p>
        </p:txBody>
      </p:sp>
      <p:sp>
        <p:nvSpPr>
          <p:cNvPr id="4" name="TextBox 3">
            <a:extLst>
              <a:ext uri="{FF2B5EF4-FFF2-40B4-BE49-F238E27FC236}">
                <a16:creationId xmlns:a16="http://schemas.microsoft.com/office/drawing/2014/main" id="{92CC1298-7EDA-438B-BD72-8A41E9685D29}"/>
              </a:ext>
            </a:extLst>
          </p:cNvPr>
          <p:cNvSpPr txBox="1"/>
          <p:nvPr/>
        </p:nvSpPr>
        <p:spPr>
          <a:xfrm>
            <a:off x="426608" y="6687874"/>
            <a:ext cx="8715010" cy="338466"/>
          </a:xfrm>
          <a:prstGeom prst="rect">
            <a:avLst/>
          </a:prstGeom>
          <a:noFill/>
        </p:spPr>
        <p:txBody>
          <a:bodyPr wrap="square" rtlCol="0">
            <a:spAutoFit/>
          </a:bodyPr>
          <a:lstStyle/>
          <a:p>
            <a:r>
              <a:rPr lang="en-US" sz="800" i="1" dirty="0"/>
              <a:t>Clinical Infectious Diseases</a:t>
            </a:r>
            <a:r>
              <a:rPr lang="en-US" sz="800" dirty="0"/>
              <a:t>, Volume 73, Issue 11, 1 December 2021, Pages e3572–e3605, </a:t>
            </a:r>
            <a:r>
              <a:rPr lang="en-US" sz="800" dirty="0">
                <a:hlinkClick r:id="rId2"/>
              </a:rPr>
              <a:t>https://doi.org/10.1093/cid/ciaa1391</a:t>
            </a:r>
            <a:br>
              <a:rPr lang="en-US" sz="800" dirty="0"/>
            </a:br>
            <a:endParaRPr lang="en-US" sz="800" dirty="0"/>
          </a:p>
        </p:txBody>
      </p:sp>
    </p:spTree>
    <p:extLst>
      <p:ext uri="{BB962C8B-B14F-4D97-AF65-F5344CB8AC3E}">
        <p14:creationId xmlns:p14="http://schemas.microsoft.com/office/powerpoint/2010/main" val="1309456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C00000"/>
                </a:solidFill>
              </a:rPr>
              <a:t>Anal Cancer Screening</a:t>
            </a:r>
          </a:p>
        </p:txBody>
      </p:sp>
      <p:sp>
        <p:nvSpPr>
          <p:cNvPr id="3" name="Content Placeholder 2"/>
          <p:cNvSpPr>
            <a:spLocks noGrp="1"/>
          </p:cNvSpPr>
          <p:nvPr>
            <p:ph idx="1"/>
          </p:nvPr>
        </p:nvSpPr>
        <p:spPr>
          <a:xfrm>
            <a:off x="677157" y="1500692"/>
            <a:ext cx="10222953" cy="5223100"/>
          </a:xfrm>
        </p:spPr>
        <p:txBody>
          <a:bodyPr>
            <a:normAutofit/>
          </a:bodyPr>
          <a:lstStyle/>
          <a:p>
            <a:r>
              <a:rPr lang="en-US" sz="1800" dirty="0">
                <a:solidFill>
                  <a:schemeClr val="tx1"/>
                </a:solidFill>
              </a:rPr>
              <a:t>Why?</a:t>
            </a:r>
          </a:p>
          <a:p>
            <a:pPr lvl="1"/>
            <a:r>
              <a:rPr lang="en-US" sz="1800" dirty="0"/>
              <a:t>HPV causes over 90% of anal cancers</a:t>
            </a:r>
          </a:p>
          <a:p>
            <a:pPr lvl="1"/>
            <a:r>
              <a:rPr lang="en-US" sz="1800" dirty="0"/>
              <a:t>Increased HIV/HPV coinfection and higher risk for contracting oncogenic HPV subtype</a:t>
            </a:r>
          </a:p>
          <a:p>
            <a:pPr lvl="1"/>
            <a:r>
              <a:rPr lang="en-US" sz="1800" dirty="0"/>
              <a:t>ANCHOR study showed 57% lower progression to anal cancer with treatment of biopsy-proven anal HSIL</a:t>
            </a:r>
          </a:p>
          <a:p>
            <a:pPr lvl="1"/>
            <a:endParaRPr lang="en-US" dirty="0"/>
          </a:p>
          <a:p>
            <a:r>
              <a:rPr lang="en-US" sz="1800" dirty="0">
                <a:solidFill>
                  <a:schemeClr val="tx1"/>
                </a:solidFill>
              </a:rPr>
              <a:t>How?</a:t>
            </a:r>
          </a:p>
          <a:p>
            <a:pPr lvl="1"/>
            <a:r>
              <a:rPr lang="en-US" sz="1800" dirty="0"/>
              <a:t>Anal Pap/Anal Cytology</a:t>
            </a:r>
          </a:p>
          <a:p>
            <a:pPr lvl="1"/>
            <a:r>
              <a:rPr lang="en-US" sz="1800" dirty="0"/>
              <a:t>Polyester or Dacron Swab</a:t>
            </a:r>
          </a:p>
          <a:p>
            <a:pPr marL="457063" lvl="1" indent="0">
              <a:buNone/>
            </a:pPr>
            <a:r>
              <a:rPr lang="en-US" sz="1800" dirty="0"/>
              <a:t>  </a:t>
            </a:r>
          </a:p>
        </p:txBody>
      </p:sp>
      <p:pic>
        <p:nvPicPr>
          <p:cNvPr id="4" name="Picture 3"/>
          <p:cNvPicPr>
            <a:picLocks noChangeAspect="1"/>
          </p:cNvPicPr>
          <p:nvPr/>
        </p:nvPicPr>
        <p:blipFill>
          <a:blip r:embed="rId3"/>
          <a:stretch>
            <a:fillRect/>
          </a:stretch>
        </p:blipFill>
        <p:spPr>
          <a:xfrm>
            <a:off x="7360606" y="3148375"/>
            <a:ext cx="4681905" cy="2994833"/>
          </a:xfrm>
          <a:prstGeom prst="rect">
            <a:avLst/>
          </a:prstGeom>
        </p:spPr>
      </p:pic>
      <p:pic>
        <p:nvPicPr>
          <p:cNvPr id="5" name="Picture 4"/>
          <p:cNvPicPr>
            <a:picLocks noChangeAspect="1"/>
          </p:cNvPicPr>
          <p:nvPr/>
        </p:nvPicPr>
        <p:blipFill>
          <a:blip r:embed="rId4"/>
          <a:stretch>
            <a:fillRect/>
          </a:stretch>
        </p:blipFill>
        <p:spPr>
          <a:xfrm>
            <a:off x="4943774" y="3148375"/>
            <a:ext cx="2301276" cy="2082258"/>
          </a:xfrm>
          <a:prstGeom prst="rect">
            <a:avLst/>
          </a:prstGeom>
        </p:spPr>
      </p:pic>
    </p:spTree>
    <p:extLst>
      <p:ext uri="{BB962C8B-B14F-4D97-AF65-F5344CB8AC3E}">
        <p14:creationId xmlns:p14="http://schemas.microsoft.com/office/powerpoint/2010/main" val="3146691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73CF-A8B3-420C-90C5-033E5400F189}"/>
              </a:ext>
            </a:extLst>
          </p:cNvPr>
          <p:cNvSpPr>
            <a:spLocks noGrp="1"/>
          </p:cNvSpPr>
          <p:nvPr>
            <p:ph type="title"/>
          </p:nvPr>
        </p:nvSpPr>
        <p:spPr/>
        <p:txBody>
          <a:bodyPr>
            <a:normAutofit/>
          </a:bodyPr>
          <a:lstStyle/>
          <a:p>
            <a:pPr algn="ctr"/>
            <a:r>
              <a:rPr lang="en-US" sz="3200" b="1" dirty="0">
                <a:solidFill>
                  <a:srgbClr val="C00000"/>
                </a:solidFill>
              </a:rPr>
              <a:t>Anal Cancer Screening</a:t>
            </a:r>
          </a:p>
        </p:txBody>
      </p:sp>
      <p:graphicFrame>
        <p:nvGraphicFramePr>
          <p:cNvPr id="4" name="Content Placeholder 3">
            <a:extLst>
              <a:ext uri="{FF2B5EF4-FFF2-40B4-BE49-F238E27FC236}">
                <a16:creationId xmlns:a16="http://schemas.microsoft.com/office/drawing/2014/main" id="{69B95864-E514-42E4-9794-AF0ABF36465D}"/>
              </a:ext>
            </a:extLst>
          </p:cNvPr>
          <p:cNvGraphicFramePr>
            <a:graphicFrameLocks noGrp="1"/>
          </p:cNvGraphicFramePr>
          <p:nvPr>
            <p:ph idx="1"/>
            <p:extLst>
              <p:ext uri="{D42A27DB-BD31-4B8C-83A1-F6EECF244321}">
                <p14:modId xmlns:p14="http://schemas.microsoft.com/office/powerpoint/2010/main" val="2598990716"/>
              </p:ext>
            </p:extLst>
          </p:nvPr>
        </p:nvGraphicFramePr>
        <p:xfrm>
          <a:off x="1904320" y="1993651"/>
          <a:ext cx="8594073" cy="3880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9399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B55D-26E3-4A76-B02D-DDAB63287434}"/>
              </a:ext>
            </a:extLst>
          </p:cNvPr>
          <p:cNvSpPr>
            <a:spLocks noGrp="1"/>
          </p:cNvSpPr>
          <p:nvPr>
            <p:ph type="title"/>
          </p:nvPr>
        </p:nvSpPr>
        <p:spPr/>
        <p:txBody>
          <a:bodyPr>
            <a:normAutofit/>
          </a:bodyPr>
          <a:lstStyle/>
          <a:p>
            <a:pPr algn="ctr"/>
            <a:r>
              <a:rPr lang="en-US" sz="3200" b="1" dirty="0">
                <a:solidFill>
                  <a:srgbClr val="C00000"/>
                </a:solidFill>
              </a:rPr>
              <a:t>Breast Cancer Screening</a:t>
            </a:r>
          </a:p>
        </p:txBody>
      </p:sp>
      <p:sp>
        <p:nvSpPr>
          <p:cNvPr id="3" name="Content Placeholder 2">
            <a:extLst>
              <a:ext uri="{FF2B5EF4-FFF2-40B4-BE49-F238E27FC236}">
                <a16:creationId xmlns:a16="http://schemas.microsoft.com/office/drawing/2014/main" id="{8CE4FAC4-37F1-44F5-8A8E-51538A69F5CF}"/>
              </a:ext>
            </a:extLst>
          </p:cNvPr>
          <p:cNvSpPr>
            <a:spLocks noGrp="1"/>
          </p:cNvSpPr>
          <p:nvPr>
            <p:ph idx="1"/>
          </p:nvPr>
        </p:nvSpPr>
        <p:spPr/>
        <p:txBody>
          <a:bodyPr>
            <a:normAutofit fontScale="25000" lnSpcReduction="20000"/>
          </a:bodyPr>
          <a:lstStyle/>
          <a:p>
            <a:r>
              <a:rPr lang="en-US" sz="2799" dirty="0"/>
              <a:t>Available data do not suggest a relative increase in breast cancer among women with HIV </a:t>
            </a:r>
          </a:p>
          <a:p>
            <a:r>
              <a:rPr lang="en-US" sz="2799" dirty="0"/>
              <a:t>Current guidelines based on HIV-negative patients</a:t>
            </a:r>
          </a:p>
          <a:p>
            <a:r>
              <a:rPr lang="en-US" sz="2799" dirty="0"/>
              <a:t>Follow the standard guidelines for women in the general population</a:t>
            </a:r>
          </a:p>
        </p:txBody>
      </p:sp>
      <p:sp>
        <p:nvSpPr>
          <p:cNvPr id="4" name="Rectangle 3">
            <a:extLst>
              <a:ext uri="{FF2B5EF4-FFF2-40B4-BE49-F238E27FC236}">
                <a16:creationId xmlns:a16="http://schemas.microsoft.com/office/drawing/2014/main" id="{C084A10F-1E02-4176-83B8-2BAAB01DA598}"/>
              </a:ext>
            </a:extLst>
          </p:cNvPr>
          <p:cNvSpPr/>
          <p:nvPr/>
        </p:nvSpPr>
        <p:spPr>
          <a:xfrm>
            <a:off x="1135118" y="2028497"/>
            <a:ext cx="9091448" cy="1323439"/>
          </a:xfrm>
          <a:prstGeom prst="rect">
            <a:avLst/>
          </a:prstGeom>
        </p:spPr>
        <p:txBody>
          <a:bodyPr wrap="square">
            <a:spAutoFit/>
          </a:bodyPr>
          <a:lstStyle/>
          <a:p>
            <a:pPr marL="342900" indent="-342900">
              <a:buFont typeface="Wingdings" panose="05000000000000000000" pitchFamily="2" charset="2"/>
              <a:buChar char="§"/>
            </a:pPr>
            <a:r>
              <a:rPr lang="en-US" sz="2000" dirty="0"/>
              <a:t>Available data do not suggest a relative increase in breast cancer among women with HIV </a:t>
            </a:r>
          </a:p>
          <a:p>
            <a:pPr marL="342900" indent="-342900">
              <a:buFont typeface="Wingdings" panose="05000000000000000000" pitchFamily="2" charset="2"/>
              <a:buChar char="§"/>
            </a:pPr>
            <a:r>
              <a:rPr lang="en-US" sz="2000" dirty="0"/>
              <a:t>Current guidelines based on HIV-negative patients</a:t>
            </a:r>
          </a:p>
          <a:p>
            <a:pPr marL="342900" indent="-342900">
              <a:buFont typeface="Wingdings" panose="05000000000000000000" pitchFamily="2" charset="2"/>
              <a:buChar char="§"/>
            </a:pPr>
            <a:r>
              <a:rPr lang="en-US" sz="2000" dirty="0"/>
              <a:t>Follow the standard guidelines for women in the general population</a:t>
            </a:r>
          </a:p>
        </p:txBody>
      </p:sp>
    </p:spTree>
    <p:extLst>
      <p:ext uri="{BB962C8B-B14F-4D97-AF65-F5344CB8AC3E}">
        <p14:creationId xmlns:p14="http://schemas.microsoft.com/office/powerpoint/2010/main" val="304552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14DB-03E1-4EB2-B00E-9FF2EDDC0B73}"/>
              </a:ext>
            </a:extLst>
          </p:cNvPr>
          <p:cNvSpPr>
            <a:spLocks noGrp="1"/>
          </p:cNvSpPr>
          <p:nvPr>
            <p:ph type="title"/>
          </p:nvPr>
        </p:nvSpPr>
        <p:spPr/>
        <p:txBody>
          <a:bodyPr>
            <a:normAutofit/>
          </a:bodyPr>
          <a:lstStyle/>
          <a:p>
            <a:pPr algn="ctr"/>
            <a:r>
              <a:rPr lang="en-US" sz="3200" b="1" dirty="0">
                <a:solidFill>
                  <a:srgbClr val="C00000"/>
                </a:solidFill>
              </a:rPr>
              <a:t>Breast Cancer Screening</a:t>
            </a:r>
          </a:p>
        </p:txBody>
      </p:sp>
      <p:pic>
        <p:nvPicPr>
          <p:cNvPr id="7" name="Picture 6">
            <a:extLst>
              <a:ext uri="{FF2B5EF4-FFF2-40B4-BE49-F238E27FC236}">
                <a16:creationId xmlns:a16="http://schemas.microsoft.com/office/drawing/2014/main" id="{89B6AB23-7CCC-41F3-9220-D04D7BA5589D}"/>
              </a:ext>
            </a:extLst>
          </p:cNvPr>
          <p:cNvPicPr>
            <a:picLocks noChangeAspect="1"/>
          </p:cNvPicPr>
          <p:nvPr/>
        </p:nvPicPr>
        <p:blipFill>
          <a:blip r:embed="rId3"/>
          <a:stretch>
            <a:fillRect/>
          </a:stretch>
        </p:blipFill>
        <p:spPr>
          <a:xfrm>
            <a:off x="5416408" y="1739332"/>
            <a:ext cx="4297215" cy="4508334"/>
          </a:xfrm>
          <a:prstGeom prst="rect">
            <a:avLst/>
          </a:prstGeom>
          <a:ln/>
        </p:spPr>
        <p:style>
          <a:lnRef idx="2">
            <a:schemeClr val="accent1"/>
          </a:lnRef>
          <a:fillRef idx="1">
            <a:schemeClr val="lt1"/>
          </a:fillRef>
          <a:effectRef idx="0">
            <a:schemeClr val="accent1"/>
          </a:effectRef>
          <a:fontRef idx="minor">
            <a:schemeClr val="dk1"/>
          </a:fontRef>
        </p:style>
      </p:pic>
      <p:sp>
        <p:nvSpPr>
          <p:cNvPr id="10" name="TextBox 9">
            <a:extLst>
              <a:ext uri="{FF2B5EF4-FFF2-40B4-BE49-F238E27FC236}">
                <a16:creationId xmlns:a16="http://schemas.microsoft.com/office/drawing/2014/main" id="{A2C92903-DDC9-4E68-A9AF-B6788B23E275}"/>
              </a:ext>
            </a:extLst>
          </p:cNvPr>
          <p:cNvSpPr txBox="1"/>
          <p:nvPr/>
        </p:nvSpPr>
        <p:spPr>
          <a:xfrm>
            <a:off x="5528485" y="1948201"/>
            <a:ext cx="3995842" cy="2862322"/>
          </a:xfrm>
          <a:prstGeom prst="rect">
            <a:avLst/>
          </a:prstGeom>
          <a:noFill/>
        </p:spPr>
        <p:txBody>
          <a:bodyPr wrap="square" rtlCol="0">
            <a:spAutoFit/>
          </a:bodyPr>
          <a:lstStyle/>
          <a:p>
            <a:r>
              <a:rPr lang="en-US" sz="1800" b="1" u="sng" dirty="0"/>
              <a:t>American Cancer Society</a:t>
            </a:r>
          </a:p>
          <a:p>
            <a:endParaRPr lang="en-US" sz="1800" dirty="0"/>
          </a:p>
          <a:p>
            <a:pPr marL="342797" indent="-342797">
              <a:buFont typeface="Arial" panose="020B0604020202020204" pitchFamily="34" charset="0"/>
              <a:buChar char="•"/>
            </a:pPr>
            <a:r>
              <a:rPr lang="en-US" sz="1800" dirty="0"/>
              <a:t>Screening mammography </a:t>
            </a:r>
            <a:r>
              <a:rPr lang="en-US" sz="1800" b="1" u="sng" dirty="0"/>
              <a:t>annually</a:t>
            </a:r>
            <a:r>
              <a:rPr lang="en-US" sz="1800" dirty="0"/>
              <a:t> beginning at </a:t>
            </a:r>
            <a:r>
              <a:rPr lang="en-US" sz="1800" b="1" u="sng" dirty="0"/>
              <a:t>age 45 years</a:t>
            </a:r>
            <a:r>
              <a:rPr lang="en-US" sz="1800" dirty="0"/>
              <a:t>.</a:t>
            </a:r>
          </a:p>
          <a:p>
            <a:pPr marL="342797" indent="-342797">
              <a:buFont typeface="Arial" panose="020B0604020202020204" pitchFamily="34" charset="0"/>
              <a:buChar char="•"/>
            </a:pPr>
            <a:r>
              <a:rPr lang="en-US" sz="1800" dirty="0"/>
              <a:t>Biennial screening age 55</a:t>
            </a:r>
          </a:p>
          <a:p>
            <a:pPr marL="342797" indent="-342797">
              <a:buFont typeface="Arial" panose="020B0604020202020204" pitchFamily="34" charset="0"/>
              <a:buChar char="•"/>
            </a:pPr>
            <a:r>
              <a:rPr lang="en-US" sz="1800" dirty="0"/>
              <a:t>Earlier screening (ages 40-44) should be offered</a:t>
            </a:r>
          </a:p>
          <a:p>
            <a:pPr marL="342797" indent="-342797">
              <a:buFont typeface="Arial" panose="020B0604020202020204" pitchFamily="34" charset="0"/>
              <a:buChar char="•"/>
            </a:pPr>
            <a:r>
              <a:rPr lang="en-US" sz="1800" dirty="0"/>
              <a:t>Continue as long as &gt; 10 year life expectancy </a:t>
            </a:r>
          </a:p>
        </p:txBody>
      </p:sp>
      <p:pic>
        <p:nvPicPr>
          <p:cNvPr id="3" name="Picture 2">
            <a:extLst>
              <a:ext uri="{FF2B5EF4-FFF2-40B4-BE49-F238E27FC236}">
                <a16:creationId xmlns:a16="http://schemas.microsoft.com/office/drawing/2014/main" id="{9E3344D3-2366-4E12-ADAB-ABA6E2F1022E}"/>
              </a:ext>
            </a:extLst>
          </p:cNvPr>
          <p:cNvPicPr>
            <a:picLocks noChangeAspect="1"/>
          </p:cNvPicPr>
          <p:nvPr/>
        </p:nvPicPr>
        <p:blipFill>
          <a:blip r:embed="rId4"/>
          <a:stretch>
            <a:fillRect/>
          </a:stretch>
        </p:blipFill>
        <p:spPr>
          <a:xfrm>
            <a:off x="863181" y="1739332"/>
            <a:ext cx="4333503" cy="4546826"/>
          </a:xfrm>
          <a:prstGeom prst="rect">
            <a:avLst/>
          </a:prstGeom>
        </p:spPr>
      </p:pic>
      <p:sp>
        <p:nvSpPr>
          <p:cNvPr id="4" name="Rectangle 3">
            <a:extLst>
              <a:ext uri="{FF2B5EF4-FFF2-40B4-BE49-F238E27FC236}">
                <a16:creationId xmlns:a16="http://schemas.microsoft.com/office/drawing/2014/main" id="{2E663F9A-65A9-4B3C-A3AA-CB99D554DE6A}"/>
              </a:ext>
            </a:extLst>
          </p:cNvPr>
          <p:cNvSpPr/>
          <p:nvPr/>
        </p:nvSpPr>
        <p:spPr>
          <a:xfrm>
            <a:off x="863181" y="2130351"/>
            <a:ext cx="4453077" cy="1754326"/>
          </a:xfrm>
          <a:prstGeom prst="rect">
            <a:avLst/>
          </a:prstGeom>
        </p:spPr>
        <p:txBody>
          <a:bodyPr wrap="square">
            <a:spAutoFit/>
          </a:bodyPr>
          <a:lstStyle/>
          <a:p>
            <a:pPr algn="ctr"/>
            <a:r>
              <a:rPr lang="en-US" sz="1800" b="1" u="sng" dirty="0"/>
              <a:t>USPSTF</a:t>
            </a:r>
          </a:p>
          <a:p>
            <a:pPr algn="ctr"/>
            <a:endParaRPr lang="en-US" sz="1800" b="1" u="sng" dirty="0"/>
          </a:p>
          <a:p>
            <a:pPr marL="342797" indent="-342797">
              <a:buFont typeface="Arial" panose="020B0604020202020204" pitchFamily="34" charset="0"/>
              <a:buChar char="•"/>
            </a:pPr>
            <a:r>
              <a:rPr lang="en-US" sz="1800" dirty="0"/>
              <a:t>Screening mammography every other year in women aged 50-74 years</a:t>
            </a:r>
          </a:p>
          <a:p>
            <a:pPr marL="342797" indent="-342797">
              <a:buFont typeface="Arial" panose="020B0604020202020204" pitchFamily="34" charset="0"/>
              <a:buChar char="•"/>
            </a:pPr>
            <a:r>
              <a:rPr lang="en-US" sz="1800" dirty="0"/>
              <a:t>Earlier screening (ages 40-49) individual decision</a:t>
            </a:r>
          </a:p>
        </p:txBody>
      </p:sp>
      <p:sp>
        <p:nvSpPr>
          <p:cNvPr id="5" name="TextBox 4">
            <a:extLst>
              <a:ext uri="{FF2B5EF4-FFF2-40B4-BE49-F238E27FC236}">
                <a16:creationId xmlns:a16="http://schemas.microsoft.com/office/drawing/2014/main" id="{F02D6CE6-1AC5-4D47-92EF-61C79E5D7BD8}"/>
              </a:ext>
            </a:extLst>
          </p:cNvPr>
          <p:cNvSpPr txBox="1"/>
          <p:nvPr/>
        </p:nvSpPr>
        <p:spPr>
          <a:xfrm>
            <a:off x="483671" y="6495027"/>
            <a:ext cx="9426025" cy="430775"/>
          </a:xfrm>
          <a:prstGeom prst="rect">
            <a:avLst/>
          </a:prstGeom>
          <a:noFill/>
        </p:spPr>
        <p:txBody>
          <a:bodyPr wrap="square" rtlCol="0">
            <a:spAutoFit/>
          </a:bodyPr>
          <a:lstStyle/>
          <a:p>
            <a:r>
              <a:rPr lang="en-US" sz="1100" dirty="0"/>
              <a:t>U.S. Preventive Services Task Force. (2022). </a:t>
            </a:r>
            <a:r>
              <a:rPr lang="en-US" sz="1100" i="1" dirty="0"/>
              <a:t>Breast Cancer Screening</a:t>
            </a:r>
            <a:r>
              <a:rPr lang="en-US" sz="1100" dirty="0"/>
              <a:t>. https://www.uspreventiveservicestaskforce.org/uspstf/recommendation/breast-cancer-screening.</a:t>
            </a:r>
          </a:p>
        </p:txBody>
      </p:sp>
    </p:spTree>
    <p:extLst>
      <p:ext uri="{BB962C8B-B14F-4D97-AF65-F5344CB8AC3E}">
        <p14:creationId xmlns:p14="http://schemas.microsoft.com/office/powerpoint/2010/main" val="1977104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546E5-013C-4CF8-8C0F-2A92AE5816CC}"/>
              </a:ext>
            </a:extLst>
          </p:cNvPr>
          <p:cNvSpPr>
            <a:spLocks noGrp="1"/>
          </p:cNvSpPr>
          <p:nvPr>
            <p:ph type="title"/>
          </p:nvPr>
        </p:nvSpPr>
        <p:spPr/>
        <p:txBody>
          <a:bodyPr/>
          <a:lstStyle/>
          <a:p>
            <a:pPr algn="ctr"/>
            <a:r>
              <a:rPr lang="en-US" dirty="0">
                <a:solidFill>
                  <a:schemeClr val="tx2"/>
                </a:solidFill>
              </a:rPr>
              <a:t>Breast Cancer Risk Assessment Tool</a:t>
            </a:r>
          </a:p>
        </p:txBody>
      </p:sp>
      <p:sp>
        <p:nvSpPr>
          <p:cNvPr id="3" name="Content Placeholder 2">
            <a:extLst>
              <a:ext uri="{FF2B5EF4-FFF2-40B4-BE49-F238E27FC236}">
                <a16:creationId xmlns:a16="http://schemas.microsoft.com/office/drawing/2014/main" id="{C7A90086-7733-4B94-A642-F3510CE4AEA9}"/>
              </a:ext>
            </a:extLst>
          </p:cNvPr>
          <p:cNvSpPr>
            <a:spLocks noGrp="1"/>
          </p:cNvSpPr>
          <p:nvPr>
            <p:ph idx="1"/>
          </p:nvPr>
        </p:nvSpPr>
        <p:spPr/>
        <p:txBody>
          <a:bodyPr/>
          <a:lstStyle/>
          <a:p>
            <a:endParaRPr lang="en-US" dirty="0"/>
          </a:p>
          <a:p>
            <a:endParaRPr lang="en-US" dirty="0"/>
          </a:p>
          <a:p>
            <a:endParaRPr lang="en-US" dirty="0"/>
          </a:p>
          <a:p>
            <a:pPr marL="342900" indent="-342900">
              <a:buFont typeface="Wingdings" panose="05000000000000000000" pitchFamily="2" charset="2"/>
              <a:buChar char="§"/>
            </a:pPr>
            <a:r>
              <a:rPr lang="en-US" sz="2400" dirty="0">
                <a:solidFill>
                  <a:schemeClr val="tx1"/>
                </a:solidFill>
              </a:rPr>
              <a:t>National Cancer Institute </a:t>
            </a:r>
          </a:p>
          <a:p>
            <a:pPr marL="342900" indent="-342900">
              <a:buFont typeface="Wingdings" panose="05000000000000000000" pitchFamily="2" charset="2"/>
              <a:buChar char="§"/>
            </a:pPr>
            <a:r>
              <a:rPr lang="en-US" sz="2400" dirty="0">
                <a:solidFill>
                  <a:schemeClr val="tx1"/>
                </a:solidFill>
              </a:rPr>
              <a:t>Estimates woman’s risk of developing invasive breast cancer over the next </a:t>
            </a:r>
          </a:p>
          <a:p>
            <a:r>
              <a:rPr lang="en-US" sz="2400" dirty="0">
                <a:solidFill>
                  <a:schemeClr val="tx1"/>
                </a:solidFill>
              </a:rPr>
              <a:t>    5 year and up to age 90 (lifetime risk)</a:t>
            </a:r>
          </a:p>
          <a:p>
            <a:pPr marL="342900" indent="-342900">
              <a:buFont typeface="Wingdings" panose="05000000000000000000" pitchFamily="2" charset="2"/>
              <a:buChar char="§"/>
            </a:pPr>
            <a:r>
              <a:rPr lang="en-US" sz="2400" dirty="0">
                <a:solidFill>
                  <a:schemeClr val="tx1"/>
                </a:solidFill>
              </a:rPr>
              <a:t>Cannot accurately assess risk for women carrying BRCA1 or BRCA2</a:t>
            </a:r>
          </a:p>
          <a:p>
            <a:pPr marL="342900" indent="-342900">
              <a:buFont typeface="Wingdings" panose="05000000000000000000" pitchFamily="2" charset="2"/>
              <a:buChar char="§"/>
            </a:pPr>
            <a:r>
              <a:rPr lang="en-US" sz="2400" dirty="0">
                <a:solidFill>
                  <a:schemeClr val="tx1"/>
                </a:solidFill>
                <a:hlinkClick r:id="rId3">
                  <a:extLst>
                    <a:ext uri="{A12FA001-AC4F-418D-AE19-62706E023703}">
                      <ahyp:hlinkClr xmlns:ahyp="http://schemas.microsoft.com/office/drawing/2018/hyperlinkcolor" val="tx"/>
                    </a:ext>
                  </a:extLst>
                </a:hlinkClick>
              </a:rPr>
              <a:t>https://bcrisktool.cancer.gov/</a:t>
            </a:r>
            <a:endParaRPr lang="en-US" sz="2400" dirty="0">
              <a:solidFill>
                <a:schemeClr val="tx1"/>
              </a:solidFill>
            </a:endParaRPr>
          </a:p>
          <a:p>
            <a:endParaRPr lang="en-US" dirty="0"/>
          </a:p>
        </p:txBody>
      </p:sp>
    </p:spTree>
    <p:extLst>
      <p:ext uri="{BB962C8B-B14F-4D97-AF65-F5344CB8AC3E}">
        <p14:creationId xmlns:p14="http://schemas.microsoft.com/office/powerpoint/2010/main" val="730194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D436-FC23-474D-8575-925F5DACD50B}"/>
              </a:ext>
            </a:extLst>
          </p:cNvPr>
          <p:cNvSpPr>
            <a:spLocks noGrp="1"/>
          </p:cNvSpPr>
          <p:nvPr>
            <p:ph type="title"/>
          </p:nvPr>
        </p:nvSpPr>
        <p:spPr/>
        <p:txBody>
          <a:bodyPr/>
          <a:lstStyle/>
          <a:p>
            <a:pPr algn="ctr"/>
            <a:r>
              <a:rPr lang="en-US" dirty="0">
                <a:solidFill>
                  <a:schemeClr val="tx1"/>
                </a:solidFill>
              </a:rPr>
              <a:t>HIV Primary Care Resources</a:t>
            </a:r>
          </a:p>
        </p:txBody>
      </p:sp>
      <p:sp>
        <p:nvSpPr>
          <p:cNvPr id="3" name="Content Placeholder 2">
            <a:extLst>
              <a:ext uri="{FF2B5EF4-FFF2-40B4-BE49-F238E27FC236}">
                <a16:creationId xmlns:a16="http://schemas.microsoft.com/office/drawing/2014/main" id="{5204B5E0-C5EE-497F-87E6-0135FD3072E9}"/>
              </a:ext>
            </a:extLst>
          </p:cNvPr>
          <p:cNvSpPr>
            <a:spLocks noGrp="1"/>
          </p:cNvSpPr>
          <p:nvPr>
            <p:ph idx="1"/>
          </p:nvPr>
        </p:nvSpPr>
        <p:spPr/>
        <p:txBody>
          <a:bodyPr/>
          <a:lstStyle/>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r>
              <a:rPr lang="en-US" sz="1800" dirty="0">
                <a:solidFill>
                  <a:schemeClr val="tx1"/>
                </a:solidFill>
              </a:rPr>
              <a:t>IDSA Primary Care Guidelines</a:t>
            </a:r>
          </a:p>
          <a:p>
            <a:pPr lvl="1"/>
            <a:r>
              <a:rPr lang="en-US" sz="1800" dirty="0">
                <a:hlinkClick r:id="rId2">
                  <a:extLst>
                    <a:ext uri="{A12FA001-AC4F-418D-AE19-62706E023703}">
                      <ahyp:hlinkClr xmlns:ahyp="http://schemas.microsoft.com/office/drawing/2018/hyperlinkcolor" val="tx"/>
                    </a:ext>
                  </a:extLst>
                </a:hlinkClick>
              </a:rPr>
              <a:t>https://www.idsociety.org/practice-guideline/primary-care-management-of-people-with-hiv/</a:t>
            </a:r>
            <a:endParaRPr lang="en-US" sz="1800" dirty="0"/>
          </a:p>
          <a:p>
            <a:r>
              <a:rPr lang="en-US" sz="1800" dirty="0">
                <a:solidFill>
                  <a:schemeClr val="tx1"/>
                </a:solidFill>
              </a:rPr>
              <a:t>National HIV Curriculum</a:t>
            </a:r>
          </a:p>
          <a:p>
            <a:pPr lvl="1"/>
            <a:r>
              <a:rPr lang="en-US" sz="1800" dirty="0">
                <a:hlinkClick r:id="rId3">
                  <a:extLst>
                    <a:ext uri="{A12FA001-AC4F-418D-AE19-62706E023703}">
                      <ahyp:hlinkClr xmlns:ahyp="http://schemas.microsoft.com/office/drawing/2018/hyperlinkcolor" val="tx"/>
                    </a:ext>
                  </a:extLst>
                </a:hlinkClick>
              </a:rPr>
              <a:t>https://www.hiv.uw.edu/</a:t>
            </a:r>
            <a:endParaRPr lang="en-US" sz="1800" dirty="0"/>
          </a:p>
          <a:p>
            <a:r>
              <a:rPr lang="en-US" sz="1800" dirty="0">
                <a:solidFill>
                  <a:schemeClr val="tx1"/>
                </a:solidFill>
              </a:rPr>
              <a:t>Southeast AIDS Education &amp; Training Center</a:t>
            </a:r>
          </a:p>
          <a:p>
            <a:pPr lvl="1"/>
            <a:r>
              <a:rPr lang="en-US" sz="1800" dirty="0">
                <a:hlinkClick r:id="rId4">
                  <a:extLst>
                    <a:ext uri="{A12FA001-AC4F-418D-AE19-62706E023703}">
                      <ahyp:hlinkClr xmlns:ahyp="http://schemas.microsoft.com/office/drawing/2018/hyperlinkcolor" val="tx"/>
                    </a:ext>
                  </a:extLst>
                </a:hlinkClick>
              </a:rPr>
              <a:t>https://www.seaetc.com/?s=primary+care</a:t>
            </a:r>
            <a:endParaRPr lang="en-US" sz="1800" dirty="0"/>
          </a:p>
          <a:p>
            <a:pPr lvl="1"/>
            <a:endParaRPr lang="en-US" dirty="0"/>
          </a:p>
        </p:txBody>
      </p:sp>
    </p:spTree>
    <p:extLst>
      <p:ext uri="{BB962C8B-B14F-4D97-AF65-F5344CB8AC3E}">
        <p14:creationId xmlns:p14="http://schemas.microsoft.com/office/powerpoint/2010/main" val="865169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97ED94-D144-4BD9-95A3-338A5BE28EA1}"/>
              </a:ext>
            </a:extLst>
          </p:cNvPr>
          <p:cNvSpPr>
            <a:spLocks noGrp="1"/>
          </p:cNvSpPr>
          <p:nvPr>
            <p:ph type="title"/>
          </p:nvPr>
        </p:nvSpPr>
        <p:spPr/>
        <p:txBody>
          <a:bodyPr/>
          <a:lstStyle/>
          <a:p>
            <a:pPr algn="ctr"/>
            <a:r>
              <a:rPr lang="en-US" b="1" dirty="0">
                <a:solidFill>
                  <a:srgbClr val="C00000"/>
                </a:solidFill>
              </a:rPr>
              <a:t>Contraception Counseling for Women with HIV</a:t>
            </a:r>
          </a:p>
        </p:txBody>
      </p:sp>
      <p:sp>
        <p:nvSpPr>
          <p:cNvPr id="8" name="Content Placeholder 7">
            <a:extLst>
              <a:ext uri="{FF2B5EF4-FFF2-40B4-BE49-F238E27FC236}">
                <a16:creationId xmlns:a16="http://schemas.microsoft.com/office/drawing/2014/main" id="{E1AB579B-7C22-482C-9201-CF30B7F39DEF}"/>
              </a:ext>
            </a:extLst>
          </p:cNvPr>
          <p:cNvSpPr>
            <a:spLocks noGrp="1"/>
          </p:cNvSpPr>
          <p:nvPr>
            <p:ph idx="1"/>
          </p:nvPr>
        </p:nvSpPr>
        <p:spPr>
          <a:xfrm>
            <a:off x="677157" y="1713633"/>
            <a:ext cx="8594429" cy="3761724"/>
          </a:xfrm>
        </p:spPr>
        <p:txBody>
          <a:bodyPr/>
          <a:lstStyle/>
          <a:p>
            <a:r>
              <a:rPr lang="en-US" sz="1800" dirty="0">
                <a:solidFill>
                  <a:schemeClr val="tx1"/>
                </a:solidFill>
              </a:rPr>
              <a:t>DHHS Recommendations</a:t>
            </a:r>
          </a:p>
          <a:p>
            <a:pPr lvl="1"/>
            <a:r>
              <a:rPr lang="en-US" sz="1800" dirty="0"/>
              <a:t>Discuss reproductive desires and plans with all persons with HIV of childbearing potential on an ongoing basis and throughout the course of their care</a:t>
            </a:r>
          </a:p>
          <a:p>
            <a:pPr lvl="1"/>
            <a:r>
              <a:rPr lang="en-US" sz="1800" dirty="0"/>
              <a:t>Provide information about effective and appropriate contraceptive methods to people who do not currently desire pregnancy</a:t>
            </a:r>
          </a:p>
          <a:p>
            <a:pPr lvl="2"/>
            <a:r>
              <a:rPr lang="en-US" sz="1800" dirty="0"/>
              <a:t>Offer all contraceptive methods or refer for contraceptive services</a:t>
            </a:r>
          </a:p>
          <a:p>
            <a:pPr lvl="2"/>
            <a:r>
              <a:rPr lang="en-US" sz="1800" dirty="0"/>
              <a:t>PWH can use all contraceptive methods, but must consider medical co-morbidities and DDI</a:t>
            </a:r>
          </a:p>
          <a:p>
            <a:pPr lvl="1"/>
            <a:r>
              <a:rPr lang="en-US" sz="1800" dirty="0"/>
              <a:t>When selecting or evaluating an ARV regimen for persons of childbearing potential with HIV, consider a regimen’s effectiveness, a person’s hepatitis B status, and the possible adverse outcomes for the pregnant person and their fetus</a:t>
            </a:r>
          </a:p>
        </p:txBody>
      </p:sp>
      <p:pic>
        <p:nvPicPr>
          <p:cNvPr id="10" name="Picture 9">
            <a:extLst>
              <a:ext uri="{FF2B5EF4-FFF2-40B4-BE49-F238E27FC236}">
                <a16:creationId xmlns:a16="http://schemas.microsoft.com/office/drawing/2014/main" id="{7EA392E3-ED6E-4BFB-A25E-1C9562BBA76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37353" y="3594495"/>
            <a:ext cx="2984161" cy="1904503"/>
          </a:xfrm>
          <a:prstGeom prst="rect">
            <a:avLst/>
          </a:prstGeom>
        </p:spPr>
      </p:pic>
      <p:sp>
        <p:nvSpPr>
          <p:cNvPr id="11" name="TextBox 10">
            <a:extLst>
              <a:ext uri="{FF2B5EF4-FFF2-40B4-BE49-F238E27FC236}">
                <a16:creationId xmlns:a16="http://schemas.microsoft.com/office/drawing/2014/main" id="{369885C9-1A22-4737-AA01-EE4371940376}"/>
              </a:ext>
            </a:extLst>
          </p:cNvPr>
          <p:cNvSpPr txBox="1"/>
          <p:nvPr/>
        </p:nvSpPr>
        <p:spPr>
          <a:xfrm>
            <a:off x="2837053" y="5753744"/>
            <a:ext cx="7313295" cy="230772"/>
          </a:xfrm>
          <a:prstGeom prst="rect">
            <a:avLst/>
          </a:prstGeom>
          <a:noFill/>
        </p:spPr>
        <p:txBody>
          <a:bodyPr wrap="square" rtlCol="0">
            <a:spAutoFit/>
          </a:bodyPr>
          <a:lstStyle/>
          <a:p>
            <a:r>
              <a:rPr lang="en-US" sz="900" dirty="0">
                <a:hlinkClick r:id="rId3" tooltip="https://diabetesdietblog.com/2017/04/07/planning-a-pregnancy-how-tight-does-blood-sugar-control-need-to-be/"/>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12" name="TextBox 11">
            <a:extLst>
              <a:ext uri="{FF2B5EF4-FFF2-40B4-BE49-F238E27FC236}">
                <a16:creationId xmlns:a16="http://schemas.microsoft.com/office/drawing/2014/main" id="{674CD85B-A3F0-4088-9CF9-3065AA7BD66C}"/>
              </a:ext>
            </a:extLst>
          </p:cNvPr>
          <p:cNvSpPr txBox="1"/>
          <p:nvPr/>
        </p:nvSpPr>
        <p:spPr>
          <a:xfrm>
            <a:off x="462085" y="6534167"/>
            <a:ext cx="3620454" cy="261542"/>
          </a:xfrm>
          <a:prstGeom prst="rect">
            <a:avLst/>
          </a:prstGeom>
          <a:noFill/>
        </p:spPr>
        <p:txBody>
          <a:bodyPr wrap="square" rtlCol="0">
            <a:spAutoFit/>
          </a:bodyPr>
          <a:lstStyle/>
          <a:p>
            <a:r>
              <a:rPr lang="en-US" sz="1100" dirty="0"/>
              <a:t>US DHHS Perinatal ART Guidelines, 2023.</a:t>
            </a:r>
          </a:p>
        </p:txBody>
      </p:sp>
    </p:spTree>
    <p:extLst>
      <p:ext uri="{BB962C8B-B14F-4D97-AF65-F5344CB8AC3E}">
        <p14:creationId xmlns:p14="http://schemas.microsoft.com/office/powerpoint/2010/main" val="124516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November 8, 2023</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7120" indent="-304747" defTabSz="1218987">
              <a:spcBef>
                <a:spcPct val="20000"/>
              </a:spcBef>
              <a:spcAft>
                <a:spcPts val="0"/>
              </a:spcAft>
              <a:buClr>
                <a:srgbClr val="D6201A"/>
              </a:buClr>
              <a:buFont typeface="Wingdings" charset="2"/>
              <a:buChar char="§"/>
              <a:defRPr/>
            </a:pPr>
            <a:r>
              <a:rPr lang="en-US" sz="1800" i="1" dirty="0">
                <a:solidFill>
                  <a:srgbClr val="222222"/>
                </a:solidFill>
                <a:latin typeface="Arial"/>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a:t>
            </a:r>
            <a:r>
              <a:rPr lang="en-US" sz="1800" i="1" dirty="0" err="1">
                <a:solidFill>
                  <a:srgbClr val="222222"/>
                </a:solidFill>
                <a:latin typeface="Arial"/>
              </a:rPr>
              <a:t>HRSA.gov</a:t>
            </a:r>
            <a:r>
              <a:rPr lang="en-US" sz="1800" i="1" dirty="0">
                <a:solidFill>
                  <a:srgbClr val="222222"/>
                </a:solidFill>
                <a:latin typeface="Arial"/>
              </a:rPr>
              <a:t>.</a:t>
            </a:r>
          </a:p>
          <a:p>
            <a:pPr marL="152373" defTabSz="1218987">
              <a:spcBef>
                <a:spcPct val="20000"/>
              </a:spcBef>
              <a:spcAft>
                <a:spcPts val="0"/>
              </a:spcAft>
              <a:buClr>
                <a:srgbClr val="D6201A"/>
              </a:buClr>
              <a:buFont typeface="Wingdings" charset="2"/>
              <a:buNone/>
              <a:defRPr/>
            </a:pPr>
            <a:endParaRPr lang="en-US" sz="1800" i="1" dirty="0">
              <a:solidFill>
                <a:srgbClr val="222222"/>
              </a:solidFill>
              <a:latin typeface="Arial"/>
            </a:endParaRPr>
          </a:p>
          <a:p>
            <a:pPr marL="457120" indent="-304747" defTabSz="1218987">
              <a:spcBef>
                <a:spcPct val="20000"/>
              </a:spcBef>
              <a:spcAft>
                <a:spcPts val="0"/>
              </a:spcAft>
              <a:buClr>
                <a:srgbClr val="D6201A"/>
              </a:buClr>
              <a:buFont typeface="Wingdings" charset="2"/>
              <a:buChar char="§"/>
              <a:defRPr/>
            </a:pPr>
            <a:r>
              <a:rPr lang="en-US" sz="1800" i="1" dirty="0">
                <a:solidFill>
                  <a:srgbClr val="222222"/>
                </a:solidFill>
                <a:latin typeface="Arial"/>
                <a:ea typeface="Calibri" panose="020F0502020204030204" pitchFamily="34" charset="0"/>
              </a:rPr>
              <a:t>“Funding for this presentation was made possible by cooperative agreement </a:t>
            </a:r>
            <a:r>
              <a:rPr lang="en-US" sz="1800" i="1" dirty="0">
                <a:solidFill>
                  <a:srgbClr val="222222"/>
                </a:solidFill>
                <a:latin typeface="Arial"/>
              </a:rPr>
              <a:t>U1OHA30535</a:t>
            </a:r>
            <a:r>
              <a:rPr lang="en-US" sz="1800" i="1" dirty="0">
                <a:solidFill>
                  <a:srgbClr val="222222"/>
                </a:solidFill>
                <a:latin typeface="Arial"/>
                <a:ea typeface="Calibri" panose="020F0502020204030204" pitchFamily="34" charset="0"/>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457120" indent="-304747" defTabSz="1218987">
              <a:spcBef>
                <a:spcPct val="20000"/>
              </a:spcBef>
              <a:spcAft>
                <a:spcPts val="0"/>
              </a:spcAft>
              <a:buClr>
                <a:srgbClr val="D6201A"/>
              </a:buClr>
              <a:buFont typeface="Wingdings" charset="2"/>
              <a:buChar char="§"/>
              <a:defRPr/>
            </a:pPr>
            <a:endParaRPr kumimoji="0" lang="en-US" altLang="en-US" sz="1800" b="0" i="1" u="none" strike="noStrike" cap="none" normalizeH="0" baseline="0" dirty="0">
              <a:ln>
                <a:noFill/>
              </a:ln>
              <a:solidFill>
                <a:srgbClr val="000000"/>
              </a:solidFill>
              <a:effectLst/>
              <a:latin typeface="Calibri" panose="020F0502020204030204" pitchFamily="34" charset="0"/>
              <a:ea typeface="Calibri" panose="020F0502020204030204" pitchFamily="34" charset="0"/>
            </a:endParaRPr>
          </a:p>
          <a:p>
            <a:pPr marL="457120" indent="-304747" defTabSz="1218987">
              <a:spcBef>
                <a:spcPct val="20000"/>
              </a:spcBef>
              <a:spcAft>
                <a:spcPts val="0"/>
              </a:spcAft>
              <a:buClr>
                <a:srgbClr val="D6201A"/>
              </a:buClr>
              <a:buFont typeface="Wingdings" charset="2"/>
              <a:buChar char="§"/>
              <a:defRPr/>
            </a:pPr>
            <a:r>
              <a:rPr kumimoji="0" lang="en-US" altLang="en-US" sz="1800" b="0" i="1" u="none" strike="noStrike" cap="none" normalizeH="0" baseline="0" dirty="0">
                <a:ln>
                  <a:noFill/>
                </a:ln>
                <a:solidFill>
                  <a:srgbClr val="000000"/>
                </a:solidFill>
                <a:effectLst/>
                <a:latin typeface="Calibri" panose="020F0502020204030204" pitchFamily="34" charset="0"/>
                <a:ea typeface="Calibri" panose="020F0502020204030204" pitchFamily="34" charset="0"/>
              </a:rPr>
              <a:t>This content is owned by the AETC, and is protected by copyright laws.  Reproduction or distribution of the content without written permission of the sponsor is prohibited, and may result in legal action.</a:t>
            </a:r>
            <a:r>
              <a:rPr kumimoji="0" lang="en-US" altLang="en-US" sz="1800" b="0" i="1" u="none" strike="noStrike" cap="none" normalizeH="0" baseline="0" dirty="0">
                <a:ln>
                  <a:noFill/>
                </a:ln>
                <a:solidFill>
                  <a:schemeClr val="tx1"/>
                </a:solidFill>
                <a:effectLst/>
                <a:latin typeface="Calibri" panose="020F0502020204030204" pitchFamily="34" charset="0"/>
                <a:ea typeface="Calibri" panose="020F0502020204030204" pitchFamily="34" charset="0"/>
              </a:rPr>
              <a:t>  </a:t>
            </a:r>
            <a:endParaRPr lang="en-US" sz="18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F9A9E-E143-4B66-9B4E-18FBA72ED20E}"/>
              </a:ext>
            </a:extLst>
          </p:cNvPr>
          <p:cNvSpPr>
            <a:spLocks noGrp="1"/>
          </p:cNvSpPr>
          <p:nvPr>
            <p:ph type="title"/>
          </p:nvPr>
        </p:nvSpPr>
        <p:spPr/>
        <p:txBody>
          <a:bodyPr/>
          <a:lstStyle/>
          <a:p>
            <a:pPr algn="ctr"/>
            <a:r>
              <a:rPr lang="en-US" b="1" dirty="0">
                <a:solidFill>
                  <a:srgbClr val="C00000"/>
                </a:solidFill>
              </a:rPr>
              <a:t>HIV and Hormonal Contraception</a:t>
            </a:r>
          </a:p>
        </p:txBody>
      </p:sp>
      <p:sp>
        <p:nvSpPr>
          <p:cNvPr id="3" name="Content Placeholder 2">
            <a:extLst>
              <a:ext uri="{FF2B5EF4-FFF2-40B4-BE49-F238E27FC236}">
                <a16:creationId xmlns:a16="http://schemas.microsoft.com/office/drawing/2014/main" id="{F06F770E-D9B7-4D51-BBC7-14A0B9A67B87}"/>
              </a:ext>
            </a:extLst>
          </p:cNvPr>
          <p:cNvSpPr>
            <a:spLocks noGrp="1"/>
          </p:cNvSpPr>
          <p:nvPr>
            <p:ph idx="1"/>
          </p:nvPr>
        </p:nvSpPr>
        <p:spPr>
          <a:xfrm>
            <a:off x="677157" y="1628001"/>
            <a:ext cx="8594429" cy="4379588"/>
          </a:xfrm>
        </p:spPr>
        <p:txBody>
          <a:bodyPr/>
          <a:lstStyle/>
          <a:p>
            <a:r>
              <a:rPr lang="en-US" sz="1800" dirty="0">
                <a:solidFill>
                  <a:schemeClr val="tx1"/>
                </a:solidFill>
              </a:rPr>
              <a:t>~ 78% of pregnancies for women living with HIV are unintended</a:t>
            </a:r>
            <a:r>
              <a:rPr lang="en-US" sz="1800" baseline="30000" dirty="0">
                <a:solidFill>
                  <a:schemeClr val="tx1"/>
                </a:solidFill>
              </a:rPr>
              <a:t>1</a:t>
            </a:r>
            <a:endParaRPr lang="en-US" sz="1800" dirty="0">
              <a:solidFill>
                <a:schemeClr val="tx1"/>
              </a:solidFill>
            </a:endParaRPr>
          </a:p>
          <a:p>
            <a:r>
              <a:rPr lang="en-US" sz="1800" dirty="0">
                <a:solidFill>
                  <a:schemeClr val="tx1"/>
                </a:solidFill>
              </a:rPr>
              <a:t>Unintended pregnancy associated with suboptimal virologic control and increased perinatal transmission</a:t>
            </a:r>
            <a:r>
              <a:rPr lang="en-US" sz="1800" baseline="30000" dirty="0">
                <a:solidFill>
                  <a:schemeClr val="tx1"/>
                </a:solidFill>
              </a:rPr>
              <a:t>2</a:t>
            </a:r>
            <a:endParaRPr lang="en-US" sz="1800" dirty="0">
              <a:solidFill>
                <a:schemeClr val="tx1"/>
              </a:solidFill>
            </a:endParaRPr>
          </a:p>
          <a:p>
            <a:r>
              <a:rPr lang="en-US" sz="1800" dirty="0">
                <a:solidFill>
                  <a:schemeClr val="tx1"/>
                </a:solidFill>
              </a:rPr>
              <a:t>DDI between hormonal contraceptive and ART exist</a:t>
            </a:r>
          </a:p>
          <a:p>
            <a:pPr lvl="1"/>
            <a:r>
              <a:rPr lang="en-US" sz="1800" dirty="0"/>
              <a:t>Mainly with coadministration with EFV or boosted PI</a:t>
            </a:r>
          </a:p>
          <a:p>
            <a:r>
              <a:rPr lang="en-US" sz="1800" dirty="0">
                <a:solidFill>
                  <a:schemeClr val="tx1"/>
                </a:solidFill>
              </a:rPr>
              <a:t>Hormonal contraception does not appear to significantly alter the efficacy of HIV ART</a:t>
            </a:r>
          </a:p>
        </p:txBody>
      </p:sp>
      <p:sp>
        <p:nvSpPr>
          <p:cNvPr id="4" name="TextBox 3">
            <a:extLst>
              <a:ext uri="{FF2B5EF4-FFF2-40B4-BE49-F238E27FC236}">
                <a16:creationId xmlns:a16="http://schemas.microsoft.com/office/drawing/2014/main" id="{7510113A-4ED7-42F7-8177-C25642999565}"/>
              </a:ext>
            </a:extLst>
          </p:cNvPr>
          <p:cNvSpPr txBox="1"/>
          <p:nvPr/>
        </p:nvSpPr>
        <p:spPr>
          <a:xfrm>
            <a:off x="420304" y="6595565"/>
            <a:ext cx="8594429" cy="261542"/>
          </a:xfrm>
          <a:prstGeom prst="rect">
            <a:avLst/>
          </a:prstGeom>
          <a:noFill/>
        </p:spPr>
        <p:txBody>
          <a:bodyPr wrap="square" rtlCol="0">
            <a:spAutoFit/>
          </a:bodyPr>
          <a:lstStyle/>
          <a:p>
            <a:r>
              <a:rPr lang="en-US" sz="1100" dirty="0"/>
              <a:t>1. Sutton MY, et al. </a:t>
            </a:r>
            <a:r>
              <a:rPr lang="en-US" sz="1100" dirty="0" err="1"/>
              <a:t>PLoS</a:t>
            </a:r>
            <a:r>
              <a:rPr lang="en-US" sz="1100" dirty="0"/>
              <a:t> One. 2018; 13(5):e0197216 2. Shah PS, et al. </a:t>
            </a:r>
            <a:r>
              <a:rPr lang="en-US" sz="1100" dirty="0" err="1"/>
              <a:t>Matn</a:t>
            </a:r>
            <a:r>
              <a:rPr lang="en-US" sz="1100" dirty="0"/>
              <a:t> Child Health J. 2011; 15(2):205-16.</a:t>
            </a:r>
          </a:p>
        </p:txBody>
      </p:sp>
      <p:pic>
        <p:nvPicPr>
          <p:cNvPr id="6" name="Picture 5">
            <a:extLst>
              <a:ext uri="{FF2B5EF4-FFF2-40B4-BE49-F238E27FC236}">
                <a16:creationId xmlns:a16="http://schemas.microsoft.com/office/drawing/2014/main" id="{4ADD6100-E6D2-4B81-8F0E-284D09ECC9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35114" y="3992722"/>
            <a:ext cx="4319205" cy="2110013"/>
          </a:xfrm>
          <a:prstGeom prst="rect">
            <a:avLst/>
          </a:prstGeom>
        </p:spPr>
      </p:pic>
      <p:sp>
        <p:nvSpPr>
          <p:cNvPr id="7" name="TextBox 6">
            <a:extLst>
              <a:ext uri="{FF2B5EF4-FFF2-40B4-BE49-F238E27FC236}">
                <a16:creationId xmlns:a16="http://schemas.microsoft.com/office/drawing/2014/main" id="{424AA868-A3E1-425D-99F4-C6E95EE842D9}"/>
              </a:ext>
            </a:extLst>
          </p:cNvPr>
          <p:cNvSpPr txBox="1"/>
          <p:nvPr/>
        </p:nvSpPr>
        <p:spPr>
          <a:xfrm>
            <a:off x="4361139" y="6102735"/>
            <a:ext cx="4319205" cy="215388"/>
          </a:xfrm>
          <a:prstGeom prst="rect">
            <a:avLst/>
          </a:prstGeom>
          <a:noFill/>
        </p:spPr>
        <p:txBody>
          <a:bodyPr wrap="square" rtlCol="0">
            <a:spAutoFit/>
          </a:bodyPr>
          <a:lstStyle/>
          <a:p>
            <a:r>
              <a:rPr lang="en-US" sz="800" dirty="0">
                <a:hlinkClick r:id="rId3" tooltip="https://lagccnsdoer.commons.gc.cuny.edu/scb-103-lab-12-birth-control-and-sexually-transmitted-diseases/"/>
              </a:rPr>
              <a:t>This Photo</a:t>
            </a:r>
            <a:r>
              <a:rPr lang="en-US" sz="800" dirty="0"/>
              <a:t> by Unknown Author is licensed under </a:t>
            </a:r>
            <a:r>
              <a:rPr lang="en-US" sz="800" dirty="0">
                <a:hlinkClick r:id="rId4" tooltip="https://creativecommons.org/licenses/by/3.0/"/>
              </a:rPr>
              <a:t>CC BY</a:t>
            </a:r>
            <a:endParaRPr lang="en-US" sz="800" dirty="0"/>
          </a:p>
        </p:txBody>
      </p:sp>
    </p:spTree>
    <p:extLst>
      <p:ext uri="{BB962C8B-B14F-4D97-AF65-F5344CB8AC3E}">
        <p14:creationId xmlns:p14="http://schemas.microsoft.com/office/powerpoint/2010/main" val="1187853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7799-91E6-4A6E-9472-F7F6BC842CB5}"/>
              </a:ext>
            </a:extLst>
          </p:cNvPr>
          <p:cNvSpPr>
            <a:spLocks noGrp="1"/>
          </p:cNvSpPr>
          <p:nvPr>
            <p:ph type="title"/>
          </p:nvPr>
        </p:nvSpPr>
        <p:spPr/>
        <p:txBody>
          <a:bodyPr>
            <a:normAutofit fontScale="90000"/>
          </a:bodyPr>
          <a:lstStyle/>
          <a:p>
            <a:pPr algn="ctr"/>
            <a:r>
              <a:rPr lang="en-US" dirty="0">
                <a:solidFill>
                  <a:schemeClr val="tx1"/>
                </a:solidFill>
              </a:rPr>
              <a:t>CDC U.S. MEC Categories for Classifying Contraceptive Methods</a:t>
            </a:r>
          </a:p>
        </p:txBody>
      </p:sp>
      <p:sp>
        <p:nvSpPr>
          <p:cNvPr id="3" name="Content Placeholder 2">
            <a:extLst>
              <a:ext uri="{FF2B5EF4-FFF2-40B4-BE49-F238E27FC236}">
                <a16:creationId xmlns:a16="http://schemas.microsoft.com/office/drawing/2014/main" id="{C88F5D70-BE05-4AD7-BF56-AC9B243E30F1}"/>
              </a:ext>
            </a:extLst>
          </p:cNvPr>
          <p:cNvSpPr>
            <a:spLocks noGrp="1"/>
          </p:cNvSpPr>
          <p:nvPr>
            <p:ph idx="1"/>
          </p:nvPr>
        </p:nvSpPr>
        <p:spPr/>
        <p:txBody>
          <a:bodyPr/>
          <a:lstStyle/>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r>
              <a:rPr lang="en-US" sz="1800" dirty="0">
                <a:solidFill>
                  <a:schemeClr val="tx1"/>
                </a:solidFill>
              </a:rPr>
              <a:t>Rating system to categorize relative risks and benefits of each contraceptive method depending on a woman’s </a:t>
            </a:r>
          </a:p>
          <a:p>
            <a:r>
              <a:rPr lang="en-US" sz="1800" dirty="0">
                <a:solidFill>
                  <a:schemeClr val="tx1"/>
                </a:solidFill>
              </a:rPr>
              <a:t>medical comorbidities and medication use</a:t>
            </a:r>
          </a:p>
          <a:p>
            <a:pPr lvl="1"/>
            <a:r>
              <a:rPr lang="en-US" sz="1800" dirty="0"/>
              <a:t>1 =  A condition for which there is no restriction for the use of the contraceptive method.</a:t>
            </a:r>
          </a:p>
          <a:p>
            <a:pPr lvl="1"/>
            <a:r>
              <a:rPr lang="en-US" sz="1800" dirty="0"/>
              <a:t>2 = A condition for which the advantages of using the method generally outweigh the theoretical or proven risks.</a:t>
            </a:r>
          </a:p>
          <a:p>
            <a:pPr lvl="1"/>
            <a:r>
              <a:rPr lang="en-US" sz="1800" dirty="0"/>
              <a:t>3 = A condition for which the theoretical or proven risks usually outweigh the advantages of using the method.</a:t>
            </a:r>
          </a:p>
          <a:p>
            <a:pPr lvl="1"/>
            <a:r>
              <a:rPr lang="en-US" sz="1800" dirty="0"/>
              <a:t>4 = A condition that represents an unacceptable health risk if the contraceptive method is used.</a:t>
            </a:r>
          </a:p>
          <a:p>
            <a:pPr lvl="1"/>
            <a:endParaRPr lang="en-US" dirty="0"/>
          </a:p>
        </p:txBody>
      </p:sp>
      <p:sp>
        <p:nvSpPr>
          <p:cNvPr id="4" name="TextBox 3">
            <a:extLst>
              <a:ext uri="{FF2B5EF4-FFF2-40B4-BE49-F238E27FC236}">
                <a16:creationId xmlns:a16="http://schemas.microsoft.com/office/drawing/2014/main" id="{E80827CF-D618-4CF8-8D35-C14C40528ECB}"/>
              </a:ext>
            </a:extLst>
          </p:cNvPr>
          <p:cNvSpPr txBox="1"/>
          <p:nvPr/>
        </p:nvSpPr>
        <p:spPr>
          <a:xfrm>
            <a:off x="474010" y="6595565"/>
            <a:ext cx="4889072" cy="261542"/>
          </a:xfrm>
          <a:prstGeom prst="rect">
            <a:avLst/>
          </a:prstGeom>
          <a:noFill/>
        </p:spPr>
        <p:txBody>
          <a:bodyPr wrap="square" rtlCol="0">
            <a:spAutoFit/>
          </a:bodyPr>
          <a:lstStyle/>
          <a:p>
            <a:r>
              <a:rPr lang="en-US" sz="1100" dirty="0"/>
              <a:t>Curtis KM, et al. MMWR </a:t>
            </a:r>
            <a:r>
              <a:rPr lang="en-US" sz="1100" dirty="0" err="1"/>
              <a:t>Recomm</a:t>
            </a:r>
            <a:r>
              <a:rPr lang="en-US" sz="1100" dirty="0"/>
              <a:t> Rep. 2016; 65(3):1-103</a:t>
            </a:r>
          </a:p>
        </p:txBody>
      </p:sp>
    </p:spTree>
    <p:extLst>
      <p:ext uri="{BB962C8B-B14F-4D97-AF65-F5344CB8AC3E}">
        <p14:creationId xmlns:p14="http://schemas.microsoft.com/office/powerpoint/2010/main" val="4175535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33D2-EAA3-4E86-9F97-3A2D2BAB9EFE}"/>
              </a:ext>
            </a:extLst>
          </p:cNvPr>
          <p:cNvSpPr>
            <a:spLocks noGrp="1"/>
          </p:cNvSpPr>
          <p:nvPr>
            <p:ph type="title"/>
          </p:nvPr>
        </p:nvSpPr>
        <p:spPr>
          <a:xfrm>
            <a:off x="581255" y="784043"/>
            <a:ext cx="10794980" cy="648915"/>
          </a:xfrm>
        </p:spPr>
        <p:txBody>
          <a:bodyPr/>
          <a:lstStyle/>
          <a:p>
            <a:r>
              <a:rPr lang="en-US" b="1" dirty="0">
                <a:solidFill>
                  <a:srgbClr val="C00000"/>
                </a:solidFill>
              </a:rPr>
              <a:t>Combined Hormonal Contraceptives (CHC) </a:t>
            </a:r>
          </a:p>
        </p:txBody>
      </p:sp>
      <p:sp>
        <p:nvSpPr>
          <p:cNvPr id="3" name="Content Placeholder 2">
            <a:extLst>
              <a:ext uri="{FF2B5EF4-FFF2-40B4-BE49-F238E27FC236}">
                <a16:creationId xmlns:a16="http://schemas.microsoft.com/office/drawing/2014/main" id="{4C17C31D-885F-47A1-8687-54418E63D3AE}"/>
              </a:ext>
            </a:extLst>
          </p:cNvPr>
          <p:cNvSpPr>
            <a:spLocks noGrp="1"/>
          </p:cNvSpPr>
          <p:nvPr>
            <p:ph sz="half" idx="2"/>
          </p:nvPr>
        </p:nvSpPr>
        <p:spPr>
          <a:xfrm>
            <a:off x="475924" y="1930791"/>
            <a:ext cx="4184533" cy="4734148"/>
          </a:xfrm>
        </p:spPr>
        <p:txBody>
          <a:bodyPr>
            <a:normAutofit fontScale="70000" lnSpcReduction="20000"/>
          </a:bodyPr>
          <a:lstStyle/>
          <a:p>
            <a:r>
              <a:rPr lang="en-US" dirty="0">
                <a:solidFill>
                  <a:schemeClr val="tx1"/>
                </a:solidFill>
              </a:rPr>
              <a:t>What is CHC? Estrogen (most commonly ethinyl estradiol) + Progestin </a:t>
            </a:r>
          </a:p>
          <a:p>
            <a:r>
              <a:rPr lang="en-US" dirty="0">
                <a:solidFill>
                  <a:schemeClr val="tx1"/>
                </a:solidFill>
              </a:rPr>
              <a:t>CHC options:</a:t>
            </a:r>
          </a:p>
          <a:p>
            <a:pPr lvl="1"/>
            <a:r>
              <a:rPr lang="en-US" dirty="0"/>
              <a:t>Daily oral pill</a:t>
            </a:r>
          </a:p>
          <a:p>
            <a:pPr lvl="1"/>
            <a:r>
              <a:rPr lang="en-US" dirty="0"/>
              <a:t>Weekly patch – avoid in obesity </a:t>
            </a:r>
          </a:p>
          <a:p>
            <a:pPr lvl="1"/>
            <a:r>
              <a:rPr lang="en-US" dirty="0"/>
              <a:t>Monthly vaginal ring </a:t>
            </a:r>
          </a:p>
          <a:p>
            <a:r>
              <a:rPr lang="en-US" dirty="0">
                <a:solidFill>
                  <a:schemeClr val="tx1"/>
                </a:solidFill>
              </a:rPr>
              <a:t>AUC of CHC may be decreased with use of EFV and some RTV-boosted and COBI-boosted </a:t>
            </a:r>
            <a:r>
              <a:rPr lang="en-US" dirty="0" err="1">
                <a:solidFill>
                  <a:schemeClr val="tx1"/>
                </a:solidFill>
              </a:rPr>
              <a:t>Pis</a:t>
            </a:r>
            <a:endParaRPr lang="en-US" dirty="0">
              <a:solidFill>
                <a:schemeClr val="tx1"/>
              </a:solidFill>
            </a:endParaRPr>
          </a:p>
          <a:p>
            <a:r>
              <a:rPr lang="en-US" dirty="0">
                <a:solidFill>
                  <a:schemeClr val="tx1"/>
                </a:solidFill>
              </a:rPr>
              <a:t>MEC category 1 or 2, depending on ART</a:t>
            </a:r>
          </a:p>
        </p:txBody>
      </p:sp>
      <p:sp>
        <p:nvSpPr>
          <p:cNvPr id="5" name="Text Placeholder 4">
            <a:extLst>
              <a:ext uri="{FF2B5EF4-FFF2-40B4-BE49-F238E27FC236}">
                <a16:creationId xmlns:a16="http://schemas.microsoft.com/office/drawing/2014/main" id="{A4293E8E-CF45-4ACF-8FBC-D041F4D035E9}"/>
              </a:ext>
            </a:extLst>
          </p:cNvPr>
          <p:cNvSpPr>
            <a:spLocks noGrp="1"/>
          </p:cNvSpPr>
          <p:nvPr>
            <p:ph type="body" sz="quarter" idx="3"/>
          </p:nvPr>
        </p:nvSpPr>
        <p:spPr>
          <a:xfrm>
            <a:off x="5087057" y="1671603"/>
            <a:ext cx="4184528" cy="346751"/>
          </a:xfrm>
        </p:spPr>
        <p:txBody>
          <a:bodyPr/>
          <a:lstStyle/>
          <a:p>
            <a:pPr algn="ctr"/>
            <a:endParaRPr lang="en-US" sz="1799" b="1" dirty="0"/>
          </a:p>
          <a:p>
            <a:pPr algn="ctr"/>
            <a:r>
              <a:rPr lang="en-US" sz="1799" b="1" dirty="0"/>
              <a:t>DHHS Recommendations – CHC + ART</a:t>
            </a:r>
          </a:p>
        </p:txBody>
      </p:sp>
      <p:graphicFrame>
        <p:nvGraphicFramePr>
          <p:cNvPr id="8" name="Content Placeholder 7">
            <a:extLst>
              <a:ext uri="{FF2B5EF4-FFF2-40B4-BE49-F238E27FC236}">
                <a16:creationId xmlns:a16="http://schemas.microsoft.com/office/drawing/2014/main" id="{36680DDF-3007-4E54-BFA9-EB86B49BBCF4}"/>
              </a:ext>
            </a:extLst>
          </p:cNvPr>
          <p:cNvGraphicFramePr>
            <a:graphicFrameLocks noGrp="1"/>
          </p:cNvGraphicFramePr>
          <p:nvPr>
            <p:ph sz="quarter" idx="4"/>
          </p:nvPr>
        </p:nvGraphicFramePr>
        <p:xfrm>
          <a:off x="4875530" y="2018354"/>
          <a:ext cx="4767327" cy="4707256"/>
        </p:xfrm>
        <a:graphic>
          <a:graphicData uri="http://schemas.openxmlformats.org/drawingml/2006/table">
            <a:tbl>
              <a:tblPr firstRow="1" bandRow="1">
                <a:tableStyleId>{5C22544A-7EE6-4342-B048-85BDC9FD1C3A}</a:tableStyleId>
              </a:tblPr>
              <a:tblGrid>
                <a:gridCol w="1589109">
                  <a:extLst>
                    <a:ext uri="{9D8B030D-6E8A-4147-A177-3AD203B41FA5}">
                      <a16:colId xmlns:a16="http://schemas.microsoft.com/office/drawing/2014/main" val="1404297968"/>
                    </a:ext>
                  </a:extLst>
                </a:gridCol>
                <a:gridCol w="1589109">
                  <a:extLst>
                    <a:ext uri="{9D8B030D-6E8A-4147-A177-3AD203B41FA5}">
                      <a16:colId xmlns:a16="http://schemas.microsoft.com/office/drawing/2014/main" val="1238698317"/>
                    </a:ext>
                  </a:extLst>
                </a:gridCol>
                <a:gridCol w="1589109">
                  <a:extLst>
                    <a:ext uri="{9D8B030D-6E8A-4147-A177-3AD203B41FA5}">
                      <a16:colId xmlns:a16="http://schemas.microsoft.com/office/drawing/2014/main" val="3430208421"/>
                    </a:ext>
                  </a:extLst>
                </a:gridCol>
              </a:tblGrid>
              <a:tr h="1032267">
                <a:tc>
                  <a:txBody>
                    <a:bodyPr/>
                    <a:lstStyle/>
                    <a:p>
                      <a:pPr algn="ctr"/>
                      <a:r>
                        <a:rPr lang="en-US" sz="1400" dirty="0">
                          <a:solidFill>
                            <a:schemeClr val="tx2"/>
                          </a:solidFill>
                        </a:rPr>
                        <a:t>Additional Contraceptive protection not needed</a:t>
                      </a:r>
                    </a:p>
                  </a:txBody>
                  <a:tcPr marL="91416" marR="91416" marT="45708" marB="45708"/>
                </a:tc>
                <a:tc>
                  <a:txBody>
                    <a:bodyPr/>
                    <a:lstStyle/>
                    <a:p>
                      <a:pPr algn="ctr"/>
                      <a:r>
                        <a:rPr lang="en-US" sz="1400" dirty="0">
                          <a:solidFill>
                            <a:schemeClr val="tx2"/>
                          </a:solidFill>
                        </a:rPr>
                        <a:t>Can Consider alternative method</a:t>
                      </a:r>
                    </a:p>
                  </a:txBody>
                  <a:tcPr marL="91416" marR="91416" marT="45708" marB="45708"/>
                </a:tc>
                <a:tc>
                  <a:txBody>
                    <a:bodyPr/>
                    <a:lstStyle/>
                    <a:p>
                      <a:pPr algn="ctr"/>
                      <a:r>
                        <a:rPr lang="en-US" sz="1400" dirty="0">
                          <a:solidFill>
                            <a:schemeClr val="tx2"/>
                          </a:solidFill>
                        </a:rPr>
                        <a:t>Consider Alternative Method</a:t>
                      </a:r>
                    </a:p>
                  </a:txBody>
                  <a:tcPr marL="91416" marR="91416" marT="45708" marB="45708"/>
                </a:tc>
                <a:extLst>
                  <a:ext uri="{0D108BD9-81ED-4DB2-BD59-A6C34878D82A}">
                    <a16:rowId xmlns:a16="http://schemas.microsoft.com/office/drawing/2014/main" val="727150842"/>
                  </a:ext>
                </a:extLst>
              </a:tr>
              <a:tr h="324426">
                <a:tc gridSpan="3">
                  <a:txBody>
                    <a:bodyPr/>
                    <a:lstStyle/>
                    <a:p>
                      <a:pPr algn="ctr"/>
                      <a:r>
                        <a:rPr lang="en-US" sz="1400" b="1" dirty="0"/>
                        <a:t>NRTIs</a:t>
                      </a:r>
                    </a:p>
                  </a:txBody>
                  <a:tcPr marL="91416" marR="91416" marT="45708" marB="45708"/>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71995160"/>
                  </a:ext>
                </a:extLst>
              </a:tr>
              <a:tr h="353920">
                <a:tc>
                  <a:txBody>
                    <a:bodyPr/>
                    <a:lstStyle/>
                    <a:p>
                      <a:r>
                        <a:rPr lang="en-US" sz="1400" dirty="0"/>
                        <a:t>All</a:t>
                      </a:r>
                    </a:p>
                  </a:txBody>
                  <a:tcPr marL="91416" marR="91416" marT="45708" marB="45708"/>
                </a:tc>
                <a:tc>
                  <a:txBody>
                    <a:bodyPr/>
                    <a:lstStyle/>
                    <a:p>
                      <a:endParaRPr lang="en-US" sz="1400" dirty="0"/>
                    </a:p>
                  </a:txBody>
                  <a:tcPr marL="91416" marR="91416" marT="45708" marB="45708"/>
                </a:tc>
                <a:tc>
                  <a:txBody>
                    <a:bodyPr/>
                    <a:lstStyle/>
                    <a:p>
                      <a:endParaRPr lang="en-US" sz="1400" dirty="0"/>
                    </a:p>
                  </a:txBody>
                  <a:tcPr marL="91416" marR="91416" marT="45708" marB="45708"/>
                </a:tc>
                <a:extLst>
                  <a:ext uri="{0D108BD9-81ED-4DB2-BD59-A6C34878D82A}">
                    <a16:rowId xmlns:a16="http://schemas.microsoft.com/office/drawing/2014/main" val="3849837600"/>
                  </a:ext>
                </a:extLst>
              </a:tr>
              <a:tr h="324426">
                <a:tc gridSpan="3">
                  <a:txBody>
                    <a:bodyPr/>
                    <a:lstStyle/>
                    <a:p>
                      <a:pPr algn="ctr"/>
                      <a:r>
                        <a:rPr lang="en-US" sz="1400" b="1" dirty="0"/>
                        <a:t>NNRTIs</a:t>
                      </a:r>
                    </a:p>
                  </a:txBody>
                  <a:tcPr marL="91416" marR="91416" marT="45708" marB="45708"/>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1167840"/>
                  </a:ext>
                </a:extLst>
              </a:tr>
              <a:tr h="731330">
                <a:tc>
                  <a:txBody>
                    <a:bodyPr/>
                    <a:lstStyle/>
                    <a:p>
                      <a:pPr marL="0" indent="0">
                        <a:buFont typeface="Arial" panose="020B0604020202020204" pitchFamily="34" charset="0"/>
                        <a:buNone/>
                      </a:pPr>
                      <a:r>
                        <a:rPr lang="en-US" sz="1400" dirty="0"/>
                        <a:t>NVP   RPV   DOR</a:t>
                      </a:r>
                    </a:p>
                    <a:p>
                      <a:pPr marL="0" indent="0">
                        <a:buFont typeface="Arial" panose="020B0604020202020204" pitchFamily="34" charset="0"/>
                        <a:buNone/>
                      </a:pPr>
                      <a:r>
                        <a:rPr lang="en-US" sz="1400" dirty="0"/>
                        <a:t>ETR</a:t>
                      </a:r>
                    </a:p>
                  </a:txBody>
                  <a:tcPr marL="91416" marR="91416" marT="45708" marB="45708"/>
                </a:tc>
                <a:tc>
                  <a:txBody>
                    <a:bodyPr/>
                    <a:lstStyle/>
                    <a:p>
                      <a:endParaRPr lang="en-US" sz="1400" dirty="0"/>
                    </a:p>
                  </a:txBody>
                  <a:tcPr marL="91416" marR="91416" marT="45708" marB="45708"/>
                </a:tc>
                <a:tc>
                  <a:txBody>
                    <a:bodyPr/>
                    <a:lstStyle/>
                    <a:p>
                      <a:pPr algn="ctr"/>
                      <a:r>
                        <a:rPr lang="en-US" sz="1400" dirty="0">
                          <a:solidFill>
                            <a:srgbClr val="FF0000"/>
                          </a:solidFill>
                        </a:rPr>
                        <a:t>EFV</a:t>
                      </a:r>
                    </a:p>
                  </a:txBody>
                  <a:tcPr marL="91416" marR="91416" marT="45708" marB="45708"/>
                </a:tc>
                <a:extLst>
                  <a:ext uri="{0D108BD9-81ED-4DB2-BD59-A6C34878D82A}">
                    <a16:rowId xmlns:a16="http://schemas.microsoft.com/office/drawing/2014/main" val="2885820187"/>
                  </a:ext>
                </a:extLst>
              </a:tr>
              <a:tr h="324426">
                <a:tc gridSpan="3">
                  <a:txBody>
                    <a:bodyPr/>
                    <a:lstStyle/>
                    <a:p>
                      <a:pPr algn="ctr"/>
                      <a:r>
                        <a:rPr lang="en-US" sz="1400" b="1" dirty="0"/>
                        <a:t>PIs</a:t>
                      </a:r>
                    </a:p>
                  </a:txBody>
                  <a:tcPr marL="91416" marR="91416" marT="45708" marB="45708"/>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57079631"/>
                  </a:ext>
                </a:extLst>
              </a:tr>
              <a:tr h="560373">
                <a:tc>
                  <a:txBody>
                    <a:bodyPr/>
                    <a:lstStyle/>
                    <a:p>
                      <a:pPr algn="ctr"/>
                      <a:r>
                        <a:rPr lang="en-US" sz="1400" dirty="0"/>
                        <a:t>ATV/r  </a:t>
                      </a:r>
                    </a:p>
                    <a:p>
                      <a:pPr algn="ctr"/>
                      <a:r>
                        <a:rPr lang="en-US" sz="1400" dirty="0"/>
                        <a:t>LPV/r</a:t>
                      </a:r>
                    </a:p>
                  </a:txBody>
                  <a:tcPr marL="91416" marR="91416" marT="45708" marB="45708"/>
                </a:tc>
                <a:tc>
                  <a:txBody>
                    <a:bodyPr/>
                    <a:lstStyle/>
                    <a:p>
                      <a:pPr algn="ctr"/>
                      <a:r>
                        <a:rPr lang="en-US" sz="1400" dirty="0"/>
                        <a:t>DRV/c</a:t>
                      </a:r>
                    </a:p>
                  </a:txBody>
                  <a:tcPr marL="91416" marR="91416" marT="45708" marB="45708"/>
                </a:tc>
                <a:tc>
                  <a:txBody>
                    <a:bodyPr/>
                    <a:lstStyle/>
                    <a:p>
                      <a:pPr algn="ctr"/>
                      <a:r>
                        <a:rPr lang="en-US" sz="1400" dirty="0">
                          <a:solidFill>
                            <a:srgbClr val="FF0000"/>
                          </a:solidFill>
                        </a:rPr>
                        <a:t>ATV/COBI   </a:t>
                      </a:r>
                    </a:p>
                    <a:p>
                      <a:pPr algn="ctr"/>
                      <a:r>
                        <a:rPr lang="en-US" sz="1400" dirty="0">
                          <a:solidFill>
                            <a:srgbClr val="FF0000"/>
                          </a:solidFill>
                        </a:rPr>
                        <a:t>DRV/COBI</a:t>
                      </a:r>
                    </a:p>
                  </a:txBody>
                  <a:tcPr marL="91416" marR="91416" marT="45708" marB="45708"/>
                </a:tc>
                <a:extLst>
                  <a:ext uri="{0D108BD9-81ED-4DB2-BD59-A6C34878D82A}">
                    <a16:rowId xmlns:a16="http://schemas.microsoft.com/office/drawing/2014/main" val="1031226631"/>
                  </a:ext>
                </a:extLst>
              </a:tr>
              <a:tr h="324426">
                <a:tc gridSpan="3">
                  <a:txBody>
                    <a:bodyPr/>
                    <a:lstStyle/>
                    <a:p>
                      <a:pPr algn="ctr"/>
                      <a:r>
                        <a:rPr lang="en-US" sz="1400" b="1" dirty="0"/>
                        <a:t>INSTIs</a:t>
                      </a:r>
                    </a:p>
                  </a:txBody>
                  <a:tcPr marL="91416" marR="91416" marT="45708" marB="4570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8075643"/>
                  </a:ext>
                </a:extLst>
              </a:tr>
              <a:tr h="731330">
                <a:tc>
                  <a:txBody>
                    <a:bodyPr/>
                    <a:lstStyle/>
                    <a:p>
                      <a:pPr algn="ctr"/>
                      <a:r>
                        <a:rPr lang="en-US" sz="1400" dirty="0"/>
                        <a:t>BIC/FTC/TAF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DTG   RAL</a:t>
                      </a:r>
                    </a:p>
                    <a:p>
                      <a:pPr algn="ctr"/>
                      <a:r>
                        <a:rPr lang="en-US" sz="1400" dirty="0"/>
                        <a:t>EVG/COBI</a:t>
                      </a:r>
                    </a:p>
                  </a:txBody>
                  <a:tcPr marL="91416" marR="91416" marT="45708" marB="45708"/>
                </a:tc>
                <a:tc>
                  <a:txBody>
                    <a:bodyPr/>
                    <a:lstStyle/>
                    <a:p>
                      <a:pPr algn="ctr"/>
                      <a:endParaRPr lang="en-US" sz="1400" dirty="0"/>
                    </a:p>
                  </a:txBody>
                  <a:tcPr marL="91416" marR="91416" marT="45708" marB="45708"/>
                </a:tc>
                <a:tc>
                  <a:txBody>
                    <a:bodyPr/>
                    <a:lstStyle/>
                    <a:p>
                      <a:pPr algn="ctr"/>
                      <a:endParaRPr lang="en-US" sz="1400" dirty="0"/>
                    </a:p>
                  </a:txBody>
                  <a:tcPr marL="91416" marR="91416" marT="45708" marB="45708"/>
                </a:tc>
                <a:extLst>
                  <a:ext uri="{0D108BD9-81ED-4DB2-BD59-A6C34878D82A}">
                    <a16:rowId xmlns:a16="http://schemas.microsoft.com/office/drawing/2014/main" val="3340607708"/>
                  </a:ext>
                </a:extLst>
              </a:tr>
            </a:tbl>
          </a:graphicData>
        </a:graphic>
      </p:graphicFrame>
      <p:sp>
        <p:nvSpPr>
          <p:cNvPr id="10" name="TextBox 9">
            <a:extLst>
              <a:ext uri="{FF2B5EF4-FFF2-40B4-BE49-F238E27FC236}">
                <a16:creationId xmlns:a16="http://schemas.microsoft.com/office/drawing/2014/main" id="{E8FFB983-252D-4078-AA37-7BC57DB5459B}"/>
              </a:ext>
            </a:extLst>
          </p:cNvPr>
          <p:cNvSpPr txBox="1"/>
          <p:nvPr/>
        </p:nvSpPr>
        <p:spPr>
          <a:xfrm>
            <a:off x="462085" y="6534167"/>
            <a:ext cx="3620454" cy="261542"/>
          </a:xfrm>
          <a:prstGeom prst="rect">
            <a:avLst/>
          </a:prstGeom>
          <a:noFill/>
        </p:spPr>
        <p:txBody>
          <a:bodyPr wrap="square" rtlCol="0">
            <a:spAutoFit/>
          </a:bodyPr>
          <a:lstStyle/>
          <a:p>
            <a:r>
              <a:rPr lang="en-US" sz="1100" dirty="0"/>
              <a:t>US DHHS Perinatal ART Guidelines, 2023.</a:t>
            </a:r>
          </a:p>
        </p:txBody>
      </p:sp>
    </p:spTree>
    <p:extLst>
      <p:ext uri="{BB962C8B-B14F-4D97-AF65-F5344CB8AC3E}">
        <p14:creationId xmlns:p14="http://schemas.microsoft.com/office/powerpoint/2010/main" val="4068104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AF2A-3567-4B00-80D6-38C0AC6CFA4C}"/>
              </a:ext>
            </a:extLst>
          </p:cNvPr>
          <p:cNvSpPr>
            <a:spLocks noGrp="1"/>
          </p:cNvSpPr>
          <p:nvPr>
            <p:ph type="title"/>
          </p:nvPr>
        </p:nvSpPr>
        <p:spPr>
          <a:xfrm>
            <a:off x="675569" y="835572"/>
            <a:ext cx="10794980" cy="648915"/>
          </a:xfrm>
        </p:spPr>
        <p:txBody>
          <a:bodyPr>
            <a:noAutofit/>
          </a:bodyPr>
          <a:lstStyle/>
          <a:p>
            <a:pPr algn="ctr"/>
            <a:r>
              <a:rPr lang="en-US" sz="3200" b="1" dirty="0">
                <a:solidFill>
                  <a:srgbClr val="C00000"/>
                </a:solidFill>
              </a:rPr>
              <a:t>Progestin Only Pills (POP)</a:t>
            </a:r>
            <a:br>
              <a:rPr lang="en-US" sz="3200" b="1" dirty="0">
                <a:solidFill>
                  <a:srgbClr val="C00000"/>
                </a:solidFill>
              </a:rPr>
            </a:br>
            <a:r>
              <a:rPr lang="en-US" sz="3200" b="1" dirty="0">
                <a:solidFill>
                  <a:srgbClr val="C00000"/>
                </a:solidFill>
              </a:rPr>
              <a:t>aka “mini-pill”</a:t>
            </a:r>
          </a:p>
        </p:txBody>
      </p:sp>
      <p:sp>
        <p:nvSpPr>
          <p:cNvPr id="4" name="Content Placeholder 3">
            <a:extLst>
              <a:ext uri="{FF2B5EF4-FFF2-40B4-BE49-F238E27FC236}">
                <a16:creationId xmlns:a16="http://schemas.microsoft.com/office/drawing/2014/main" id="{6771CEEA-A541-422F-B811-0334F64FBBE9}"/>
              </a:ext>
            </a:extLst>
          </p:cNvPr>
          <p:cNvSpPr>
            <a:spLocks noGrp="1"/>
          </p:cNvSpPr>
          <p:nvPr>
            <p:ph sz="half" idx="2"/>
          </p:nvPr>
        </p:nvSpPr>
        <p:spPr>
          <a:xfrm>
            <a:off x="675569" y="2039369"/>
            <a:ext cx="4184533" cy="4001314"/>
          </a:xfrm>
        </p:spPr>
        <p:txBody>
          <a:bodyPr>
            <a:normAutofit fontScale="92500"/>
          </a:bodyPr>
          <a:lstStyle/>
          <a:p>
            <a:r>
              <a:rPr lang="en-US" sz="2600" dirty="0"/>
              <a:t>An option for women who cannot use estrogen-containing contraception</a:t>
            </a:r>
          </a:p>
          <a:p>
            <a:r>
              <a:rPr lang="en-US" sz="2600" dirty="0"/>
              <a:t>Requires taking it at the same time every day</a:t>
            </a:r>
          </a:p>
          <a:p>
            <a:r>
              <a:rPr lang="en-US" sz="2600" dirty="0"/>
              <a:t>AUC of progestin may be decreased with use of EFV and some RTV-boosted PIs</a:t>
            </a:r>
          </a:p>
          <a:p>
            <a:r>
              <a:rPr lang="en-US" sz="2600" dirty="0"/>
              <a:t>MEC category 1 or 2, depending on ART</a:t>
            </a:r>
          </a:p>
          <a:p>
            <a:endParaRPr lang="en-US" sz="2600" dirty="0"/>
          </a:p>
          <a:p>
            <a:endParaRPr lang="en-US" sz="2600" dirty="0"/>
          </a:p>
          <a:p>
            <a:endParaRPr lang="en-US" dirty="0"/>
          </a:p>
        </p:txBody>
      </p:sp>
      <p:sp>
        <p:nvSpPr>
          <p:cNvPr id="5" name="Text Placeholder 4">
            <a:extLst>
              <a:ext uri="{FF2B5EF4-FFF2-40B4-BE49-F238E27FC236}">
                <a16:creationId xmlns:a16="http://schemas.microsoft.com/office/drawing/2014/main" id="{BB33E0E7-9479-4D4C-B5FB-05EC63B2A5A2}"/>
              </a:ext>
            </a:extLst>
          </p:cNvPr>
          <p:cNvSpPr>
            <a:spLocks noGrp="1"/>
          </p:cNvSpPr>
          <p:nvPr>
            <p:ph type="body" sz="quarter" idx="3"/>
          </p:nvPr>
        </p:nvSpPr>
        <p:spPr>
          <a:xfrm>
            <a:off x="5087144" y="1930790"/>
            <a:ext cx="4184528" cy="449489"/>
          </a:xfrm>
        </p:spPr>
        <p:txBody>
          <a:bodyPr/>
          <a:lstStyle/>
          <a:p>
            <a:endParaRPr lang="en-US" sz="1600" dirty="0"/>
          </a:p>
          <a:p>
            <a:endParaRPr lang="en-US" sz="1799" b="1" dirty="0"/>
          </a:p>
          <a:p>
            <a:endParaRPr lang="en-US" sz="1799" b="1" dirty="0"/>
          </a:p>
          <a:p>
            <a:r>
              <a:rPr lang="en-US" sz="1800" b="1" dirty="0"/>
              <a:t>DHHS Recommendations – POP + ART</a:t>
            </a:r>
          </a:p>
        </p:txBody>
      </p:sp>
      <p:graphicFrame>
        <p:nvGraphicFramePr>
          <p:cNvPr id="7" name="Content Placeholder 6">
            <a:extLst>
              <a:ext uri="{FF2B5EF4-FFF2-40B4-BE49-F238E27FC236}">
                <a16:creationId xmlns:a16="http://schemas.microsoft.com/office/drawing/2014/main" id="{4DD0FDF3-E927-4755-B996-7ACCBBD2B467}"/>
              </a:ext>
            </a:extLst>
          </p:cNvPr>
          <p:cNvGraphicFramePr>
            <a:graphicFrameLocks noGrp="1"/>
          </p:cNvGraphicFramePr>
          <p:nvPr>
            <p:ph sz="quarter" idx="4"/>
            <p:extLst>
              <p:ext uri="{D42A27DB-BD31-4B8C-83A1-F6EECF244321}">
                <p14:modId xmlns:p14="http://schemas.microsoft.com/office/powerpoint/2010/main" val="173504325"/>
              </p:ext>
            </p:extLst>
          </p:nvPr>
        </p:nvGraphicFramePr>
        <p:xfrm>
          <a:off x="5100483" y="2318441"/>
          <a:ext cx="3639052" cy="4876584"/>
        </p:xfrm>
        <a:graphic>
          <a:graphicData uri="http://schemas.openxmlformats.org/drawingml/2006/table">
            <a:tbl>
              <a:tblPr firstRow="1" bandRow="1">
                <a:tableStyleId>{5C22544A-7EE6-4342-B048-85BDC9FD1C3A}</a:tableStyleId>
              </a:tblPr>
              <a:tblGrid>
                <a:gridCol w="1207880">
                  <a:extLst>
                    <a:ext uri="{9D8B030D-6E8A-4147-A177-3AD203B41FA5}">
                      <a16:colId xmlns:a16="http://schemas.microsoft.com/office/drawing/2014/main" val="1812845185"/>
                    </a:ext>
                  </a:extLst>
                </a:gridCol>
                <a:gridCol w="116816">
                  <a:extLst>
                    <a:ext uri="{9D8B030D-6E8A-4147-A177-3AD203B41FA5}">
                      <a16:colId xmlns:a16="http://schemas.microsoft.com/office/drawing/2014/main" val="2547730744"/>
                    </a:ext>
                  </a:extLst>
                </a:gridCol>
                <a:gridCol w="1106476">
                  <a:extLst>
                    <a:ext uri="{9D8B030D-6E8A-4147-A177-3AD203B41FA5}">
                      <a16:colId xmlns:a16="http://schemas.microsoft.com/office/drawing/2014/main" val="533018226"/>
                    </a:ext>
                  </a:extLst>
                </a:gridCol>
                <a:gridCol w="1207880">
                  <a:extLst>
                    <a:ext uri="{9D8B030D-6E8A-4147-A177-3AD203B41FA5}">
                      <a16:colId xmlns:a16="http://schemas.microsoft.com/office/drawing/2014/main" val="2034109551"/>
                    </a:ext>
                  </a:extLst>
                </a:gridCol>
              </a:tblGrid>
              <a:tr h="859977">
                <a:tc>
                  <a:txBody>
                    <a:bodyPr/>
                    <a:lstStyle/>
                    <a:p>
                      <a:pPr algn="ctr"/>
                      <a:r>
                        <a:rPr lang="en-US" sz="1400" dirty="0">
                          <a:solidFill>
                            <a:schemeClr val="tx2"/>
                          </a:solidFill>
                        </a:rPr>
                        <a:t>Additional Contraceptive protection not needed</a:t>
                      </a:r>
                    </a:p>
                  </a:txBody>
                  <a:tcPr marL="91416" marR="91416" marT="45708" marB="45708"/>
                </a:tc>
                <a:tc gridSpan="2">
                  <a:txBody>
                    <a:bodyPr/>
                    <a:lstStyle/>
                    <a:p>
                      <a:pPr algn="ctr"/>
                      <a:r>
                        <a:rPr lang="en-US" sz="1400" dirty="0">
                          <a:solidFill>
                            <a:schemeClr val="tx2"/>
                          </a:solidFill>
                        </a:rPr>
                        <a:t>Can Consider alternative method</a:t>
                      </a:r>
                    </a:p>
                  </a:txBody>
                  <a:tcPr marL="91416" marR="91416" marT="45708" marB="45708"/>
                </a:tc>
                <a:tc hMerge="1">
                  <a:txBody>
                    <a:bodyPr/>
                    <a:lstStyle/>
                    <a:p>
                      <a:pPr algn="ctr"/>
                      <a:endParaRPr lang="en-US" sz="1400" dirty="0">
                        <a:solidFill>
                          <a:schemeClr val="tx2"/>
                        </a:solidFill>
                      </a:endParaRPr>
                    </a:p>
                  </a:txBody>
                  <a:tcPr/>
                </a:tc>
                <a:tc>
                  <a:txBody>
                    <a:bodyPr/>
                    <a:lstStyle/>
                    <a:p>
                      <a:pPr algn="ctr"/>
                      <a:r>
                        <a:rPr lang="en-US" sz="1400" dirty="0">
                          <a:solidFill>
                            <a:schemeClr val="tx2"/>
                          </a:solidFill>
                        </a:rPr>
                        <a:t>Consider Alternative Method</a:t>
                      </a:r>
                    </a:p>
                  </a:txBody>
                  <a:tcPr marL="91416" marR="91416" marT="45708" marB="45708"/>
                </a:tc>
                <a:extLst>
                  <a:ext uri="{0D108BD9-81ED-4DB2-BD59-A6C34878D82A}">
                    <a16:rowId xmlns:a16="http://schemas.microsoft.com/office/drawing/2014/main" val="724199347"/>
                  </a:ext>
                </a:extLst>
              </a:tr>
              <a:tr h="277397">
                <a:tc gridSpan="4">
                  <a:txBody>
                    <a:bodyPr/>
                    <a:lstStyle/>
                    <a:p>
                      <a:pPr algn="ctr"/>
                      <a:r>
                        <a:rPr lang="en-US" sz="1400" b="1" dirty="0"/>
                        <a:t>NRTIs</a:t>
                      </a:r>
                    </a:p>
                  </a:txBody>
                  <a:tcPr marL="91416" marR="91416" marT="45708" marB="45708"/>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445378534"/>
                  </a:ext>
                </a:extLst>
              </a:tr>
              <a:tr h="277397">
                <a:tc gridSpan="2">
                  <a:txBody>
                    <a:bodyPr/>
                    <a:lstStyle/>
                    <a:p>
                      <a:pPr algn="ctr"/>
                      <a:r>
                        <a:rPr lang="en-US" sz="1400" dirty="0"/>
                        <a:t>All</a:t>
                      </a:r>
                    </a:p>
                  </a:txBody>
                  <a:tcPr marL="91416" marR="91416" marT="45708" marB="45708"/>
                </a:tc>
                <a:tc hMerge="1">
                  <a:txBody>
                    <a:bodyPr/>
                    <a:lstStyle/>
                    <a:p>
                      <a:endParaRPr lang="en-US" sz="1400" dirty="0"/>
                    </a:p>
                  </a:txBody>
                  <a:tcPr/>
                </a:tc>
                <a:tc>
                  <a:txBody>
                    <a:bodyPr/>
                    <a:lstStyle/>
                    <a:p>
                      <a:endParaRPr lang="en-US" sz="1400" dirty="0"/>
                    </a:p>
                  </a:txBody>
                  <a:tcPr marL="91416" marR="91416" marT="45708" marB="45708"/>
                </a:tc>
                <a:tc>
                  <a:txBody>
                    <a:bodyPr/>
                    <a:lstStyle/>
                    <a:p>
                      <a:endParaRPr lang="en-US" sz="1400" dirty="0"/>
                    </a:p>
                  </a:txBody>
                  <a:tcPr marL="91416" marR="91416" marT="45708" marB="45708"/>
                </a:tc>
                <a:extLst>
                  <a:ext uri="{0D108BD9-81ED-4DB2-BD59-A6C34878D82A}">
                    <a16:rowId xmlns:a16="http://schemas.microsoft.com/office/drawing/2014/main" val="860609314"/>
                  </a:ext>
                </a:extLst>
              </a:tr>
              <a:tr h="277397">
                <a:tc gridSpan="4">
                  <a:txBody>
                    <a:bodyPr/>
                    <a:lstStyle/>
                    <a:p>
                      <a:pPr algn="ctr"/>
                      <a:r>
                        <a:rPr lang="en-US" sz="1400" b="1" dirty="0"/>
                        <a:t>NNRTIs</a:t>
                      </a:r>
                    </a:p>
                  </a:txBody>
                  <a:tcPr marL="91416" marR="91416" marT="45708" marB="45708"/>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6256942"/>
                  </a:ext>
                </a:extLst>
              </a:tr>
              <a:tr h="471590">
                <a:tc gridSpan="2">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NVP   RPV   DOR   ETR</a:t>
                      </a:r>
                    </a:p>
                  </a:txBody>
                  <a:tcPr marL="91416" marR="91416" marT="45708" marB="45708"/>
                </a:tc>
                <a:tc hMerge="1">
                  <a:txBody>
                    <a:bodyPr/>
                    <a:lstStyle/>
                    <a:p>
                      <a:endParaRPr lang="en-US" sz="1400" dirty="0"/>
                    </a:p>
                  </a:txBody>
                  <a:tcPr/>
                </a:tc>
                <a:tc>
                  <a:txBody>
                    <a:bodyPr/>
                    <a:lstStyle/>
                    <a:p>
                      <a:endParaRPr lang="en-US" sz="1400" dirty="0"/>
                    </a:p>
                  </a:txBody>
                  <a:tcPr marL="91416" marR="91416" marT="45708" marB="45708"/>
                </a:tc>
                <a:tc>
                  <a:txBody>
                    <a:bodyPr/>
                    <a:lstStyle/>
                    <a:p>
                      <a:pPr algn="ctr"/>
                      <a:r>
                        <a:rPr lang="en-US" sz="1400" b="1" dirty="0">
                          <a:solidFill>
                            <a:srgbClr val="FF0000"/>
                          </a:solidFill>
                        </a:rPr>
                        <a:t>EFV</a:t>
                      </a:r>
                    </a:p>
                  </a:txBody>
                  <a:tcPr marL="91416" marR="91416" marT="45708" marB="45708"/>
                </a:tc>
                <a:extLst>
                  <a:ext uri="{0D108BD9-81ED-4DB2-BD59-A6C34878D82A}">
                    <a16:rowId xmlns:a16="http://schemas.microsoft.com/office/drawing/2014/main" val="820152040"/>
                  </a:ext>
                </a:extLst>
              </a:tr>
              <a:tr h="277397">
                <a:tc gridSpan="4">
                  <a:txBody>
                    <a:bodyPr/>
                    <a:lstStyle/>
                    <a:p>
                      <a:pPr algn="ctr"/>
                      <a:r>
                        <a:rPr lang="en-US" sz="1400" b="1" dirty="0"/>
                        <a:t>PIs</a:t>
                      </a:r>
                    </a:p>
                  </a:txBody>
                  <a:tcPr marL="91416" marR="91416" marT="45708" marB="45708"/>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118345659"/>
                  </a:ext>
                </a:extLst>
              </a:tr>
              <a:tr h="859977">
                <a:tc gridSpan="2">
                  <a:txBody>
                    <a:bodyPr/>
                    <a:lstStyle/>
                    <a:p>
                      <a:pPr algn="ctr"/>
                      <a:r>
                        <a:rPr lang="en-US" sz="1400" dirty="0"/>
                        <a:t>ATV/r  ATV/COBI   </a:t>
                      </a:r>
                    </a:p>
                    <a:p>
                      <a:pPr algn="ctr"/>
                      <a:r>
                        <a:rPr lang="en-US" sz="1400" dirty="0"/>
                        <a:t>DRV/COB</a:t>
                      </a:r>
                    </a:p>
                    <a:p>
                      <a:pPr algn="ctr"/>
                      <a:r>
                        <a:rPr lang="en-US" sz="1400" dirty="0"/>
                        <a:t>LPV/r</a:t>
                      </a:r>
                    </a:p>
                  </a:txBody>
                  <a:tcPr marL="91416" marR="91416" marT="45708" marB="45708"/>
                </a:tc>
                <a:tc hMerge="1">
                  <a:txBody>
                    <a:bodyPr/>
                    <a:lstStyle/>
                    <a:p>
                      <a:pPr algn="ctr"/>
                      <a:r>
                        <a:rPr lang="en-US" sz="1400" dirty="0"/>
                        <a:t>DRV/r</a:t>
                      </a:r>
                    </a:p>
                  </a:txBody>
                  <a:tcPr/>
                </a:tc>
                <a:tc>
                  <a:txBody>
                    <a:bodyPr/>
                    <a:lstStyle/>
                    <a:p>
                      <a:pPr algn="ctr"/>
                      <a:r>
                        <a:rPr lang="en-US" sz="1400" dirty="0"/>
                        <a:t>DRV/r</a:t>
                      </a:r>
                    </a:p>
                  </a:txBody>
                  <a:tcPr marL="91416" marR="91416" marT="45708" marB="45708"/>
                </a:tc>
                <a:tc>
                  <a:txBody>
                    <a:bodyPr/>
                    <a:lstStyle/>
                    <a:p>
                      <a:pPr algn="ctr"/>
                      <a:endParaRPr lang="en-US" sz="1400" dirty="0"/>
                    </a:p>
                  </a:txBody>
                  <a:tcPr marL="91416" marR="91416" marT="45708" marB="45708"/>
                </a:tc>
                <a:extLst>
                  <a:ext uri="{0D108BD9-81ED-4DB2-BD59-A6C34878D82A}">
                    <a16:rowId xmlns:a16="http://schemas.microsoft.com/office/drawing/2014/main" val="3423436368"/>
                  </a:ext>
                </a:extLst>
              </a:tr>
              <a:tr h="277397">
                <a:tc gridSpan="4">
                  <a:txBody>
                    <a:bodyPr/>
                    <a:lstStyle/>
                    <a:p>
                      <a:pPr algn="ctr"/>
                      <a:r>
                        <a:rPr lang="en-US" sz="1400" b="1" dirty="0"/>
                        <a:t>INSTIs</a:t>
                      </a:r>
                    </a:p>
                  </a:txBody>
                  <a:tcPr marL="91416" marR="91416" marT="45708" marB="45708"/>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2223067"/>
                  </a:ext>
                </a:extLst>
              </a:tr>
              <a:tr h="665784">
                <a:tc gridSpan="2">
                  <a:txBody>
                    <a:bodyPr/>
                    <a:lstStyle/>
                    <a:p>
                      <a:pPr algn="ctr"/>
                      <a:r>
                        <a:rPr lang="en-US" sz="1400" dirty="0"/>
                        <a:t>BIC/FTC/TAF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DTG   RAL</a:t>
                      </a:r>
                    </a:p>
                    <a:p>
                      <a:pPr algn="ctr"/>
                      <a:r>
                        <a:rPr lang="en-US" sz="1400" dirty="0"/>
                        <a:t>EVG/COBI</a:t>
                      </a:r>
                    </a:p>
                  </a:txBody>
                  <a:tcPr marL="91416" marR="91416" marT="45708" marB="45708"/>
                </a:tc>
                <a:tc hMerge="1">
                  <a:txBody>
                    <a:bodyPr/>
                    <a:lstStyle/>
                    <a:p>
                      <a:pPr algn="ctr"/>
                      <a:endParaRPr lang="en-US" sz="1400" dirty="0"/>
                    </a:p>
                  </a:txBody>
                  <a:tcPr/>
                </a:tc>
                <a:tc>
                  <a:txBody>
                    <a:bodyPr/>
                    <a:lstStyle/>
                    <a:p>
                      <a:pPr algn="ctr"/>
                      <a:endParaRPr lang="en-US" sz="1400" dirty="0"/>
                    </a:p>
                  </a:txBody>
                  <a:tcPr marL="91416" marR="91416" marT="45708" marB="45708"/>
                </a:tc>
                <a:tc>
                  <a:txBody>
                    <a:bodyPr/>
                    <a:lstStyle/>
                    <a:p>
                      <a:pPr algn="ctr"/>
                      <a:endParaRPr lang="en-US" sz="1400" dirty="0"/>
                    </a:p>
                  </a:txBody>
                  <a:tcPr marL="91416" marR="91416" marT="45708" marB="45708"/>
                </a:tc>
                <a:extLst>
                  <a:ext uri="{0D108BD9-81ED-4DB2-BD59-A6C34878D82A}">
                    <a16:rowId xmlns:a16="http://schemas.microsoft.com/office/drawing/2014/main" val="2170204569"/>
                  </a:ext>
                </a:extLst>
              </a:tr>
            </a:tbl>
          </a:graphicData>
        </a:graphic>
      </p:graphicFrame>
      <p:sp>
        <p:nvSpPr>
          <p:cNvPr id="8" name="TextBox 7">
            <a:extLst>
              <a:ext uri="{FF2B5EF4-FFF2-40B4-BE49-F238E27FC236}">
                <a16:creationId xmlns:a16="http://schemas.microsoft.com/office/drawing/2014/main" id="{57332C6C-1DB2-47A7-9837-D9130AACC2F8}"/>
              </a:ext>
            </a:extLst>
          </p:cNvPr>
          <p:cNvSpPr txBox="1"/>
          <p:nvPr/>
        </p:nvSpPr>
        <p:spPr>
          <a:xfrm>
            <a:off x="514872" y="6595565"/>
            <a:ext cx="3824769" cy="261542"/>
          </a:xfrm>
          <a:prstGeom prst="rect">
            <a:avLst/>
          </a:prstGeom>
          <a:noFill/>
        </p:spPr>
        <p:txBody>
          <a:bodyPr wrap="square" rtlCol="0">
            <a:spAutoFit/>
          </a:bodyPr>
          <a:lstStyle/>
          <a:p>
            <a:r>
              <a:rPr lang="en-US" sz="1100" dirty="0"/>
              <a:t>US DHHS Perinatal ART Guidelines, 2023.</a:t>
            </a:r>
          </a:p>
        </p:txBody>
      </p:sp>
      <p:pic>
        <p:nvPicPr>
          <p:cNvPr id="10" name="Picture 9">
            <a:extLst>
              <a:ext uri="{FF2B5EF4-FFF2-40B4-BE49-F238E27FC236}">
                <a16:creationId xmlns:a16="http://schemas.microsoft.com/office/drawing/2014/main" id="{60175CAB-DE0C-4CFE-B2D0-ADECD14C6C6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398265" y="3465809"/>
            <a:ext cx="2742486" cy="1468438"/>
          </a:xfrm>
          <a:prstGeom prst="rect">
            <a:avLst/>
          </a:prstGeom>
        </p:spPr>
      </p:pic>
      <p:sp>
        <p:nvSpPr>
          <p:cNvPr id="11" name="TextBox 10">
            <a:extLst>
              <a:ext uri="{FF2B5EF4-FFF2-40B4-BE49-F238E27FC236}">
                <a16:creationId xmlns:a16="http://schemas.microsoft.com/office/drawing/2014/main" id="{1CCF2F1B-ED30-423B-968C-0AF66E8EFD9D}"/>
              </a:ext>
            </a:extLst>
          </p:cNvPr>
          <p:cNvSpPr txBox="1"/>
          <p:nvPr/>
        </p:nvSpPr>
        <p:spPr>
          <a:xfrm>
            <a:off x="9398265" y="4929712"/>
            <a:ext cx="1899439" cy="369236"/>
          </a:xfrm>
          <a:prstGeom prst="rect">
            <a:avLst/>
          </a:prstGeom>
          <a:noFill/>
        </p:spPr>
        <p:txBody>
          <a:bodyPr wrap="square" rtlCol="0">
            <a:spAutoFit/>
          </a:bodyPr>
          <a:lstStyle/>
          <a:p>
            <a:r>
              <a:rPr lang="en-US" sz="900" dirty="0">
                <a:hlinkClick r:id="rId3" tooltip="https://www.bigclassaction.com/lawsuit/prempro.php"/>
              </a:rPr>
              <a:t>This Photo</a:t>
            </a:r>
            <a:r>
              <a:rPr lang="en-US" sz="900" dirty="0"/>
              <a:t> by Unknown Author is licensed under </a:t>
            </a:r>
            <a:r>
              <a:rPr lang="en-US" sz="900" dirty="0">
                <a:hlinkClick r:id="rId4" tooltip="https://creativecommons.org/licenses/by-nd/3.0/"/>
              </a:rPr>
              <a:t>CC BY-ND</a:t>
            </a:r>
            <a:endParaRPr lang="en-US" sz="900" dirty="0"/>
          </a:p>
        </p:txBody>
      </p:sp>
    </p:spTree>
    <p:extLst>
      <p:ext uri="{BB962C8B-B14F-4D97-AF65-F5344CB8AC3E}">
        <p14:creationId xmlns:p14="http://schemas.microsoft.com/office/powerpoint/2010/main" val="3330531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F925-07F5-4A5D-807A-48C52A68C960}"/>
              </a:ext>
            </a:extLst>
          </p:cNvPr>
          <p:cNvSpPr>
            <a:spLocks noGrp="1"/>
          </p:cNvSpPr>
          <p:nvPr>
            <p:ph type="title"/>
          </p:nvPr>
        </p:nvSpPr>
        <p:spPr>
          <a:xfrm>
            <a:off x="623297" y="806388"/>
            <a:ext cx="10794980" cy="648915"/>
          </a:xfrm>
        </p:spPr>
        <p:txBody>
          <a:bodyPr>
            <a:normAutofit fontScale="90000"/>
          </a:bodyPr>
          <a:lstStyle/>
          <a:p>
            <a:pPr algn="ctr"/>
            <a:r>
              <a:rPr lang="en-US" sz="3600" b="1" dirty="0">
                <a:solidFill>
                  <a:srgbClr val="C00000"/>
                </a:solidFill>
              </a:rPr>
              <a:t>Depot Medroxyprogesterone Acetate (DMPA) – Depo Provera</a:t>
            </a:r>
          </a:p>
        </p:txBody>
      </p:sp>
      <p:sp>
        <p:nvSpPr>
          <p:cNvPr id="4" name="Content Placeholder 3">
            <a:extLst>
              <a:ext uri="{FF2B5EF4-FFF2-40B4-BE49-F238E27FC236}">
                <a16:creationId xmlns:a16="http://schemas.microsoft.com/office/drawing/2014/main" id="{FAF8436D-8024-48D5-A7C8-CA0391FA134E}"/>
              </a:ext>
            </a:extLst>
          </p:cNvPr>
          <p:cNvSpPr>
            <a:spLocks noGrp="1"/>
          </p:cNvSpPr>
          <p:nvPr>
            <p:ph sz="half" idx="2"/>
          </p:nvPr>
        </p:nvSpPr>
        <p:spPr>
          <a:xfrm>
            <a:off x="824713" y="1912588"/>
            <a:ext cx="4184533" cy="3754971"/>
          </a:xfrm>
        </p:spPr>
        <p:txBody>
          <a:bodyPr>
            <a:normAutofit/>
          </a:bodyPr>
          <a:lstStyle/>
          <a:p>
            <a:r>
              <a:rPr lang="en-US" sz="1800" dirty="0"/>
              <a:t>Injectable progestin-only </a:t>
            </a:r>
          </a:p>
          <a:p>
            <a:pPr lvl="1"/>
            <a:r>
              <a:rPr lang="en-US" sz="1800" dirty="0"/>
              <a:t>Delivers higher dose than other progesterone-based contraception</a:t>
            </a:r>
          </a:p>
          <a:p>
            <a:r>
              <a:rPr lang="en-US" sz="1800" dirty="0"/>
              <a:t>Minimal interactions between DMPA and ART </a:t>
            </a:r>
            <a:r>
              <a:rPr lang="en-US" sz="1800" dirty="0">
                <a:sym typeface="Wingdings" panose="05000000000000000000" pitchFamily="2" charset="2"/>
              </a:rPr>
              <a:t> limited studies</a:t>
            </a:r>
          </a:p>
          <a:p>
            <a:r>
              <a:rPr lang="en-US" sz="1800" dirty="0">
                <a:sym typeface="Wingdings" panose="05000000000000000000" pitchFamily="2" charset="2"/>
              </a:rPr>
              <a:t>Weight gain</a:t>
            </a:r>
          </a:p>
          <a:p>
            <a:pPr lvl="1"/>
            <a:r>
              <a:rPr lang="en-US" sz="1800" dirty="0">
                <a:sym typeface="Wingdings" panose="05000000000000000000" pitchFamily="2" charset="2"/>
              </a:rPr>
              <a:t>11-20 pounds</a:t>
            </a:r>
          </a:p>
          <a:p>
            <a:r>
              <a:rPr lang="en-US" sz="1800" dirty="0">
                <a:sym typeface="Wingdings" panose="05000000000000000000" pitchFamily="2" charset="2"/>
              </a:rPr>
              <a:t>MEC category 1</a:t>
            </a:r>
          </a:p>
        </p:txBody>
      </p:sp>
      <p:sp>
        <p:nvSpPr>
          <p:cNvPr id="5" name="Text Placeholder 4">
            <a:extLst>
              <a:ext uri="{FF2B5EF4-FFF2-40B4-BE49-F238E27FC236}">
                <a16:creationId xmlns:a16="http://schemas.microsoft.com/office/drawing/2014/main" id="{14DFF1B2-3F56-45B2-9A25-BE5AB5E0788F}"/>
              </a:ext>
            </a:extLst>
          </p:cNvPr>
          <p:cNvSpPr>
            <a:spLocks noGrp="1"/>
          </p:cNvSpPr>
          <p:nvPr>
            <p:ph type="body" sz="quarter" idx="3"/>
          </p:nvPr>
        </p:nvSpPr>
        <p:spPr>
          <a:xfrm>
            <a:off x="5087144" y="1930791"/>
            <a:ext cx="4184528" cy="354921"/>
          </a:xfrm>
        </p:spPr>
        <p:txBody>
          <a:bodyPr/>
          <a:lstStyle/>
          <a:p>
            <a:r>
              <a:rPr lang="en-US" sz="1800" b="1" dirty="0">
                <a:solidFill>
                  <a:schemeClr val="tx1"/>
                </a:solidFill>
              </a:rPr>
              <a:t>DHHS Recommendation – DMPA + ART</a:t>
            </a:r>
          </a:p>
        </p:txBody>
      </p:sp>
      <p:graphicFrame>
        <p:nvGraphicFramePr>
          <p:cNvPr id="10" name="Content Placeholder 9">
            <a:extLst>
              <a:ext uri="{FF2B5EF4-FFF2-40B4-BE49-F238E27FC236}">
                <a16:creationId xmlns:a16="http://schemas.microsoft.com/office/drawing/2014/main" id="{DEA68190-A6DB-42DC-AB80-64F8C28CD797}"/>
              </a:ext>
            </a:extLst>
          </p:cNvPr>
          <p:cNvGraphicFramePr>
            <a:graphicFrameLocks noGrp="1"/>
          </p:cNvGraphicFramePr>
          <p:nvPr>
            <p:ph sz="quarter" idx="4"/>
          </p:nvPr>
        </p:nvGraphicFramePr>
        <p:xfrm>
          <a:off x="5087144" y="2285711"/>
          <a:ext cx="4184700" cy="4388904"/>
        </p:xfrm>
        <a:graphic>
          <a:graphicData uri="http://schemas.openxmlformats.org/drawingml/2006/table">
            <a:tbl>
              <a:tblPr firstRow="1" bandRow="1">
                <a:tableStyleId>{5C22544A-7EE6-4342-B048-85BDC9FD1C3A}</a:tableStyleId>
              </a:tblPr>
              <a:tblGrid>
                <a:gridCol w="1394900">
                  <a:extLst>
                    <a:ext uri="{9D8B030D-6E8A-4147-A177-3AD203B41FA5}">
                      <a16:colId xmlns:a16="http://schemas.microsoft.com/office/drawing/2014/main" val="3225540383"/>
                    </a:ext>
                  </a:extLst>
                </a:gridCol>
                <a:gridCol w="117104">
                  <a:extLst>
                    <a:ext uri="{9D8B030D-6E8A-4147-A177-3AD203B41FA5}">
                      <a16:colId xmlns:a16="http://schemas.microsoft.com/office/drawing/2014/main" val="230056504"/>
                    </a:ext>
                  </a:extLst>
                </a:gridCol>
                <a:gridCol w="1277796">
                  <a:extLst>
                    <a:ext uri="{9D8B030D-6E8A-4147-A177-3AD203B41FA5}">
                      <a16:colId xmlns:a16="http://schemas.microsoft.com/office/drawing/2014/main" val="2066489170"/>
                    </a:ext>
                  </a:extLst>
                </a:gridCol>
                <a:gridCol w="1394900">
                  <a:extLst>
                    <a:ext uri="{9D8B030D-6E8A-4147-A177-3AD203B41FA5}">
                      <a16:colId xmlns:a16="http://schemas.microsoft.com/office/drawing/2014/main" val="3265766150"/>
                    </a:ext>
                  </a:extLst>
                </a:gridCol>
              </a:tblGrid>
              <a:tr h="883690">
                <a:tc>
                  <a:txBody>
                    <a:bodyPr/>
                    <a:lstStyle/>
                    <a:p>
                      <a:pPr algn="ctr"/>
                      <a:r>
                        <a:rPr lang="en-US" sz="1300" dirty="0">
                          <a:solidFill>
                            <a:schemeClr val="tx2"/>
                          </a:solidFill>
                        </a:rPr>
                        <a:t>Additional Contraceptive protection not needed</a:t>
                      </a:r>
                    </a:p>
                  </a:txBody>
                  <a:tcPr marL="91416" marR="91416" marT="45708" marB="45708"/>
                </a:tc>
                <a:tc gridSpan="2">
                  <a:txBody>
                    <a:bodyPr/>
                    <a:lstStyle/>
                    <a:p>
                      <a:pPr algn="ctr"/>
                      <a:r>
                        <a:rPr lang="en-US" sz="1300" dirty="0">
                          <a:solidFill>
                            <a:schemeClr val="tx2"/>
                          </a:solidFill>
                        </a:rPr>
                        <a:t>Can Consider alternative method</a:t>
                      </a:r>
                    </a:p>
                  </a:txBody>
                  <a:tcPr marL="91416" marR="91416" marT="45708" marB="45708"/>
                </a:tc>
                <a:tc hMerge="1">
                  <a:txBody>
                    <a:bodyPr/>
                    <a:lstStyle/>
                    <a:p>
                      <a:pPr algn="ctr"/>
                      <a:endParaRPr lang="en-US" sz="1400" dirty="0">
                        <a:solidFill>
                          <a:schemeClr val="tx2"/>
                        </a:solidFill>
                      </a:endParaRPr>
                    </a:p>
                  </a:txBody>
                  <a:tcPr/>
                </a:tc>
                <a:tc>
                  <a:txBody>
                    <a:bodyPr/>
                    <a:lstStyle/>
                    <a:p>
                      <a:pPr algn="ctr"/>
                      <a:r>
                        <a:rPr lang="en-US" sz="1300" dirty="0">
                          <a:solidFill>
                            <a:schemeClr val="tx2"/>
                          </a:solidFill>
                        </a:rPr>
                        <a:t>Consider Alternative Method</a:t>
                      </a:r>
                    </a:p>
                  </a:txBody>
                  <a:tcPr marL="91416" marR="91416" marT="45708" marB="45708"/>
                </a:tc>
                <a:extLst>
                  <a:ext uri="{0D108BD9-81ED-4DB2-BD59-A6C34878D82A}">
                    <a16:rowId xmlns:a16="http://schemas.microsoft.com/office/drawing/2014/main" val="2674845443"/>
                  </a:ext>
                </a:extLst>
              </a:tr>
              <a:tr h="289485">
                <a:tc gridSpan="4">
                  <a:txBody>
                    <a:bodyPr/>
                    <a:lstStyle/>
                    <a:p>
                      <a:pPr algn="ctr"/>
                      <a:r>
                        <a:rPr lang="en-US" sz="1300" b="1" dirty="0"/>
                        <a:t>NRTIs</a:t>
                      </a:r>
                    </a:p>
                  </a:txBody>
                  <a:tcPr marL="91416" marR="91416" marT="45708" marB="45708"/>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52087211"/>
                  </a:ext>
                </a:extLst>
              </a:tr>
              <a:tr h="289485">
                <a:tc gridSpan="2">
                  <a:txBody>
                    <a:bodyPr/>
                    <a:lstStyle/>
                    <a:p>
                      <a:pPr algn="ctr"/>
                      <a:r>
                        <a:rPr lang="en-US" sz="1300" dirty="0"/>
                        <a:t>All</a:t>
                      </a:r>
                    </a:p>
                  </a:txBody>
                  <a:tcPr marL="91416" marR="91416" marT="45708" marB="45708"/>
                </a:tc>
                <a:tc hMerge="1">
                  <a:txBody>
                    <a:bodyPr/>
                    <a:lstStyle/>
                    <a:p>
                      <a:endParaRPr lang="en-US" sz="1400" dirty="0"/>
                    </a:p>
                  </a:txBody>
                  <a:tcPr/>
                </a:tc>
                <a:tc>
                  <a:txBody>
                    <a:bodyPr/>
                    <a:lstStyle/>
                    <a:p>
                      <a:endParaRPr lang="en-US" sz="1300" dirty="0"/>
                    </a:p>
                  </a:txBody>
                  <a:tcPr marL="91416" marR="91416" marT="45708" marB="45708"/>
                </a:tc>
                <a:tc>
                  <a:txBody>
                    <a:bodyPr/>
                    <a:lstStyle/>
                    <a:p>
                      <a:endParaRPr lang="en-US" sz="1300" dirty="0"/>
                    </a:p>
                  </a:txBody>
                  <a:tcPr marL="91416" marR="91416" marT="45708" marB="45708"/>
                </a:tc>
                <a:extLst>
                  <a:ext uri="{0D108BD9-81ED-4DB2-BD59-A6C34878D82A}">
                    <a16:rowId xmlns:a16="http://schemas.microsoft.com/office/drawing/2014/main" val="3422317489"/>
                  </a:ext>
                </a:extLst>
              </a:tr>
              <a:tr h="289485">
                <a:tc gridSpan="4">
                  <a:txBody>
                    <a:bodyPr/>
                    <a:lstStyle/>
                    <a:p>
                      <a:pPr algn="ctr"/>
                      <a:r>
                        <a:rPr lang="en-US" sz="1300" b="1" dirty="0"/>
                        <a:t>NNRTIs</a:t>
                      </a:r>
                    </a:p>
                  </a:txBody>
                  <a:tcPr marL="91416" marR="91416" marT="45708" marB="45708"/>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149574571"/>
                  </a:ext>
                </a:extLst>
              </a:tr>
              <a:tr h="487553">
                <a:tc gridSpan="2">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a:t>NVP   RPV   DOR   ETR </a:t>
                      </a:r>
                      <a:r>
                        <a:rPr lang="en-US" sz="1300" b="0" dirty="0">
                          <a:solidFill>
                            <a:schemeClr val="tx1"/>
                          </a:solidFill>
                        </a:rPr>
                        <a:t>EFV</a:t>
                      </a:r>
                    </a:p>
                  </a:txBody>
                  <a:tcPr marL="91416" marR="91416" marT="45708" marB="45708"/>
                </a:tc>
                <a:tc hMerge="1">
                  <a:txBody>
                    <a:bodyPr/>
                    <a:lstStyle/>
                    <a:p>
                      <a:endParaRPr lang="en-US" sz="1400" dirty="0"/>
                    </a:p>
                  </a:txBody>
                  <a:tcPr/>
                </a:tc>
                <a:tc>
                  <a:txBody>
                    <a:bodyPr/>
                    <a:lstStyle/>
                    <a:p>
                      <a:endParaRPr lang="en-US" sz="1300" dirty="0"/>
                    </a:p>
                  </a:txBody>
                  <a:tcPr marL="91416" marR="91416" marT="45708" marB="45708"/>
                </a:tc>
                <a:tc>
                  <a:txBody>
                    <a:bodyPr/>
                    <a:lstStyle/>
                    <a:p>
                      <a:pPr algn="ctr"/>
                      <a:endParaRPr lang="en-US" sz="1300" b="1" dirty="0">
                        <a:solidFill>
                          <a:srgbClr val="FF0000"/>
                        </a:solidFill>
                      </a:endParaRPr>
                    </a:p>
                  </a:txBody>
                  <a:tcPr marL="91416" marR="91416" marT="45708" marB="45708"/>
                </a:tc>
                <a:extLst>
                  <a:ext uri="{0D108BD9-81ED-4DB2-BD59-A6C34878D82A}">
                    <a16:rowId xmlns:a16="http://schemas.microsoft.com/office/drawing/2014/main" val="1033818053"/>
                  </a:ext>
                </a:extLst>
              </a:tr>
              <a:tr h="289485">
                <a:tc gridSpan="4">
                  <a:txBody>
                    <a:bodyPr/>
                    <a:lstStyle/>
                    <a:p>
                      <a:pPr algn="ctr"/>
                      <a:r>
                        <a:rPr lang="en-US" sz="1300" b="1" dirty="0"/>
                        <a:t>PIs</a:t>
                      </a:r>
                    </a:p>
                  </a:txBody>
                  <a:tcPr marL="91416" marR="91416" marT="45708" marB="45708"/>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111036357"/>
                  </a:ext>
                </a:extLst>
              </a:tr>
              <a:tr h="883690">
                <a:tc gridSpan="2">
                  <a:txBody>
                    <a:bodyPr/>
                    <a:lstStyle/>
                    <a:p>
                      <a:pPr algn="ctr"/>
                      <a:r>
                        <a:rPr lang="en-US" sz="1300" dirty="0"/>
                        <a:t>ATV/r  ATV/COBI   </a:t>
                      </a:r>
                    </a:p>
                    <a:p>
                      <a:pPr algn="ctr"/>
                      <a:r>
                        <a:rPr lang="en-US" sz="1300" dirty="0"/>
                        <a:t>DRV/COB</a:t>
                      </a:r>
                    </a:p>
                    <a:p>
                      <a:pPr algn="ctr"/>
                      <a:r>
                        <a:rPr lang="en-US" sz="1300" dirty="0"/>
                        <a:t>LPV/r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dirty="0"/>
                        <a:t>DRV/r</a:t>
                      </a:r>
                    </a:p>
                  </a:txBody>
                  <a:tcPr marL="91416" marR="91416" marT="45708" marB="45708"/>
                </a:tc>
                <a:tc hMerge="1">
                  <a:txBody>
                    <a:bodyPr/>
                    <a:lstStyle/>
                    <a:p>
                      <a:pPr algn="ctr"/>
                      <a:r>
                        <a:rPr lang="en-US" sz="1400" dirty="0"/>
                        <a:t>DRV/r</a:t>
                      </a:r>
                    </a:p>
                  </a:txBody>
                  <a:tcPr/>
                </a:tc>
                <a:tc>
                  <a:txBody>
                    <a:bodyPr/>
                    <a:lstStyle/>
                    <a:p>
                      <a:pPr algn="ctr"/>
                      <a:endParaRPr lang="en-US" sz="1300" dirty="0"/>
                    </a:p>
                  </a:txBody>
                  <a:tcPr marL="91416" marR="91416" marT="45708" marB="45708"/>
                </a:tc>
                <a:tc>
                  <a:txBody>
                    <a:bodyPr/>
                    <a:lstStyle/>
                    <a:p>
                      <a:pPr algn="ctr"/>
                      <a:endParaRPr lang="en-US" sz="1300" dirty="0"/>
                    </a:p>
                  </a:txBody>
                  <a:tcPr marL="91416" marR="91416" marT="45708" marB="45708"/>
                </a:tc>
                <a:extLst>
                  <a:ext uri="{0D108BD9-81ED-4DB2-BD59-A6C34878D82A}">
                    <a16:rowId xmlns:a16="http://schemas.microsoft.com/office/drawing/2014/main" val="3338117583"/>
                  </a:ext>
                </a:extLst>
              </a:tr>
              <a:tr h="289485">
                <a:tc gridSpan="4">
                  <a:txBody>
                    <a:bodyPr/>
                    <a:lstStyle/>
                    <a:p>
                      <a:pPr algn="ctr"/>
                      <a:r>
                        <a:rPr lang="en-US" sz="1300" b="1" dirty="0"/>
                        <a:t>INSTIs</a:t>
                      </a:r>
                    </a:p>
                  </a:txBody>
                  <a:tcPr marL="91416" marR="91416" marT="45708" marB="45708"/>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9481604"/>
                  </a:ext>
                </a:extLst>
              </a:tr>
              <a:tr h="685621">
                <a:tc gridSpan="2">
                  <a:txBody>
                    <a:bodyPr/>
                    <a:lstStyle/>
                    <a:p>
                      <a:pPr algn="ctr"/>
                      <a:r>
                        <a:rPr lang="en-US" sz="1300" dirty="0"/>
                        <a:t>BIC/FTC/TAF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dirty="0"/>
                        <a:t>DTG   RAL</a:t>
                      </a:r>
                    </a:p>
                    <a:p>
                      <a:pPr algn="ctr"/>
                      <a:r>
                        <a:rPr lang="en-US" sz="1300" dirty="0"/>
                        <a:t>EVG/COBI</a:t>
                      </a:r>
                    </a:p>
                  </a:txBody>
                  <a:tcPr marL="91416" marR="91416" marT="45708" marB="45708"/>
                </a:tc>
                <a:tc hMerge="1">
                  <a:txBody>
                    <a:bodyPr/>
                    <a:lstStyle/>
                    <a:p>
                      <a:pPr algn="ctr"/>
                      <a:endParaRPr lang="en-US" sz="1400" dirty="0"/>
                    </a:p>
                  </a:txBody>
                  <a:tcPr/>
                </a:tc>
                <a:tc>
                  <a:txBody>
                    <a:bodyPr/>
                    <a:lstStyle/>
                    <a:p>
                      <a:pPr algn="ctr"/>
                      <a:endParaRPr lang="en-US" sz="1300" dirty="0"/>
                    </a:p>
                  </a:txBody>
                  <a:tcPr marL="91416" marR="91416" marT="45708" marB="45708"/>
                </a:tc>
                <a:tc>
                  <a:txBody>
                    <a:bodyPr/>
                    <a:lstStyle/>
                    <a:p>
                      <a:pPr algn="ctr"/>
                      <a:endParaRPr lang="en-US" sz="1300" dirty="0"/>
                    </a:p>
                  </a:txBody>
                  <a:tcPr marL="91416" marR="91416" marT="45708" marB="45708"/>
                </a:tc>
                <a:extLst>
                  <a:ext uri="{0D108BD9-81ED-4DB2-BD59-A6C34878D82A}">
                    <a16:rowId xmlns:a16="http://schemas.microsoft.com/office/drawing/2014/main" val="4160842678"/>
                  </a:ext>
                </a:extLst>
              </a:tr>
            </a:tbl>
          </a:graphicData>
        </a:graphic>
      </p:graphicFrame>
      <p:sp>
        <p:nvSpPr>
          <p:cNvPr id="11" name="TextBox 10">
            <a:extLst>
              <a:ext uri="{FF2B5EF4-FFF2-40B4-BE49-F238E27FC236}">
                <a16:creationId xmlns:a16="http://schemas.microsoft.com/office/drawing/2014/main" id="{9FA5583A-F3A9-4EDD-BD95-9E54C4AC7160}"/>
              </a:ext>
            </a:extLst>
          </p:cNvPr>
          <p:cNvSpPr txBox="1"/>
          <p:nvPr/>
        </p:nvSpPr>
        <p:spPr>
          <a:xfrm>
            <a:off x="546395" y="6528096"/>
            <a:ext cx="4108474" cy="261542"/>
          </a:xfrm>
          <a:prstGeom prst="rect">
            <a:avLst/>
          </a:prstGeom>
          <a:noFill/>
        </p:spPr>
        <p:txBody>
          <a:bodyPr wrap="square" rtlCol="0">
            <a:spAutoFit/>
          </a:bodyPr>
          <a:lstStyle/>
          <a:p>
            <a:r>
              <a:rPr lang="en-US" sz="1100" dirty="0"/>
              <a:t>US DHHS Perinatal ART Guidelines, 2023.</a:t>
            </a:r>
          </a:p>
        </p:txBody>
      </p:sp>
      <p:pic>
        <p:nvPicPr>
          <p:cNvPr id="13" name="Picture 12">
            <a:extLst>
              <a:ext uri="{FF2B5EF4-FFF2-40B4-BE49-F238E27FC236}">
                <a16:creationId xmlns:a16="http://schemas.microsoft.com/office/drawing/2014/main" id="{A73E7848-0E36-4BFB-ADFC-6DC2675DA8B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2594" y="4716384"/>
            <a:ext cx="2684083" cy="1509650"/>
          </a:xfrm>
          <a:prstGeom prst="rect">
            <a:avLst/>
          </a:prstGeom>
        </p:spPr>
      </p:pic>
      <p:sp>
        <p:nvSpPr>
          <p:cNvPr id="14" name="TextBox 13">
            <a:extLst>
              <a:ext uri="{FF2B5EF4-FFF2-40B4-BE49-F238E27FC236}">
                <a16:creationId xmlns:a16="http://schemas.microsoft.com/office/drawing/2014/main" id="{7FDC7EC6-71B3-4163-AEEE-4BE18819F037}"/>
              </a:ext>
            </a:extLst>
          </p:cNvPr>
          <p:cNvSpPr txBox="1"/>
          <p:nvPr/>
        </p:nvSpPr>
        <p:spPr>
          <a:xfrm>
            <a:off x="335039" y="6226034"/>
            <a:ext cx="3142104" cy="215388"/>
          </a:xfrm>
          <a:prstGeom prst="rect">
            <a:avLst/>
          </a:prstGeom>
          <a:noFill/>
        </p:spPr>
        <p:txBody>
          <a:bodyPr wrap="square" rtlCol="0">
            <a:spAutoFit/>
          </a:bodyPr>
          <a:lstStyle/>
          <a:p>
            <a:r>
              <a:rPr lang="en-US" sz="800" dirty="0">
                <a:hlinkClick r:id="rId3" tooltip="https://filippofabiopergolizzi.wordpress.com/2017/05/06/depo-provera-quel-farmaco-che-in-israele-venne-iniettato-coattamente-alle-immigrate-etiopi-per-ridurre-le-nascite/"/>
              </a:rPr>
              <a:t>This Photo</a:t>
            </a:r>
            <a:r>
              <a:rPr lang="en-US" sz="800" dirty="0"/>
              <a:t> by Unknown Author is licensed under </a:t>
            </a:r>
            <a:r>
              <a:rPr lang="en-US" sz="800" dirty="0">
                <a:hlinkClick r:id="rId4" tooltip="https://creativecommons.org/licenses/by-nc-nd/3.0/"/>
              </a:rPr>
              <a:t>CC BY-NC-ND</a:t>
            </a:r>
            <a:endParaRPr lang="en-US" sz="800" dirty="0"/>
          </a:p>
        </p:txBody>
      </p:sp>
    </p:spTree>
    <p:extLst>
      <p:ext uri="{BB962C8B-B14F-4D97-AF65-F5344CB8AC3E}">
        <p14:creationId xmlns:p14="http://schemas.microsoft.com/office/powerpoint/2010/main" val="189952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82BD-59F4-4B63-8CBD-B072E73DD80F}"/>
              </a:ext>
            </a:extLst>
          </p:cNvPr>
          <p:cNvSpPr>
            <a:spLocks noGrp="1"/>
          </p:cNvSpPr>
          <p:nvPr>
            <p:ph type="title"/>
          </p:nvPr>
        </p:nvSpPr>
        <p:spPr>
          <a:xfrm>
            <a:off x="875546" y="744787"/>
            <a:ext cx="10794980" cy="648915"/>
          </a:xfrm>
        </p:spPr>
        <p:txBody>
          <a:bodyPr/>
          <a:lstStyle/>
          <a:p>
            <a:pPr algn="ctr"/>
            <a:r>
              <a:rPr lang="en-US" b="1" dirty="0">
                <a:solidFill>
                  <a:srgbClr val="C00000"/>
                </a:solidFill>
              </a:rPr>
              <a:t>Contraceptive Implants</a:t>
            </a:r>
          </a:p>
        </p:txBody>
      </p:sp>
      <p:sp>
        <p:nvSpPr>
          <p:cNvPr id="4" name="Content Placeholder 3">
            <a:extLst>
              <a:ext uri="{FF2B5EF4-FFF2-40B4-BE49-F238E27FC236}">
                <a16:creationId xmlns:a16="http://schemas.microsoft.com/office/drawing/2014/main" id="{87F42709-3D70-4D6D-B946-F3194A1E26A6}"/>
              </a:ext>
            </a:extLst>
          </p:cNvPr>
          <p:cNvSpPr>
            <a:spLocks noGrp="1"/>
          </p:cNvSpPr>
          <p:nvPr>
            <p:ph sz="half" idx="2"/>
          </p:nvPr>
        </p:nvSpPr>
        <p:spPr>
          <a:xfrm>
            <a:off x="558444" y="2860626"/>
            <a:ext cx="4184533" cy="3330679"/>
          </a:xfrm>
        </p:spPr>
        <p:txBody>
          <a:bodyPr>
            <a:normAutofit fontScale="70000" lnSpcReduction="20000"/>
          </a:bodyPr>
          <a:lstStyle/>
          <a:p>
            <a:r>
              <a:rPr lang="en-US" sz="2900" dirty="0"/>
              <a:t>Contains either </a:t>
            </a:r>
            <a:r>
              <a:rPr lang="en-US" sz="2900" dirty="0" err="1"/>
              <a:t>etonogestrel</a:t>
            </a:r>
            <a:r>
              <a:rPr lang="en-US" sz="2900" dirty="0"/>
              <a:t> (Nexplanon)</a:t>
            </a:r>
          </a:p>
          <a:p>
            <a:r>
              <a:rPr lang="en-US" sz="2900" dirty="0"/>
              <a:t>Very effective </a:t>
            </a:r>
          </a:p>
          <a:p>
            <a:r>
              <a:rPr lang="en-US" sz="2900" dirty="0"/>
              <a:t>No restrictions with ART</a:t>
            </a:r>
          </a:p>
          <a:p>
            <a:pPr lvl="1"/>
            <a:r>
              <a:rPr lang="en-US" sz="2900" dirty="0"/>
              <a:t>PK study reported 3 pregnancies among 20 women (15%) taking EFV and using levonorgestrel implants over 48 weeks</a:t>
            </a:r>
            <a:r>
              <a:rPr lang="en-US" sz="2900" baseline="30000" dirty="0"/>
              <a:t>1</a:t>
            </a:r>
            <a:endParaRPr lang="en-US" sz="2900" dirty="0"/>
          </a:p>
          <a:p>
            <a:pPr lvl="1"/>
            <a:r>
              <a:rPr lang="en-US" sz="2900" dirty="0"/>
              <a:t>EFV lowers levonorgestrel</a:t>
            </a:r>
          </a:p>
          <a:p>
            <a:r>
              <a:rPr lang="en-US" sz="2900" dirty="0"/>
              <a:t>MEC 1 or 2 depending on ART</a:t>
            </a:r>
          </a:p>
          <a:p>
            <a:pPr lvl="1"/>
            <a:endParaRPr lang="en-US" dirty="0"/>
          </a:p>
        </p:txBody>
      </p:sp>
      <p:sp>
        <p:nvSpPr>
          <p:cNvPr id="5" name="Text Placeholder 4">
            <a:extLst>
              <a:ext uri="{FF2B5EF4-FFF2-40B4-BE49-F238E27FC236}">
                <a16:creationId xmlns:a16="http://schemas.microsoft.com/office/drawing/2014/main" id="{843D7CB4-A9DF-4FD3-965F-72A83160D1CB}"/>
              </a:ext>
            </a:extLst>
          </p:cNvPr>
          <p:cNvSpPr>
            <a:spLocks noGrp="1"/>
          </p:cNvSpPr>
          <p:nvPr>
            <p:ph type="body" sz="quarter" idx="3"/>
          </p:nvPr>
        </p:nvSpPr>
        <p:spPr>
          <a:xfrm>
            <a:off x="5087058" y="1491922"/>
            <a:ext cx="4184528" cy="424858"/>
          </a:xfrm>
        </p:spPr>
        <p:txBody>
          <a:bodyPr/>
          <a:lstStyle/>
          <a:p>
            <a:pPr algn="ctr"/>
            <a:r>
              <a:rPr lang="en-US" sz="1600" b="1" dirty="0"/>
              <a:t>DHHS </a:t>
            </a:r>
            <a:r>
              <a:rPr lang="en-US" sz="1800" b="1" dirty="0"/>
              <a:t>Recommendations</a:t>
            </a:r>
            <a:r>
              <a:rPr lang="en-US" sz="1600" b="1" dirty="0"/>
              <a:t> – Implant + ART</a:t>
            </a:r>
            <a:r>
              <a:rPr lang="en-US" sz="1600" baseline="30000" dirty="0"/>
              <a:t>2</a:t>
            </a:r>
            <a:r>
              <a:rPr lang="en-US" sz="1600" b="1" dirty="0"/>
              <a:t> </a:t>
            </a:r>
          </a:p>
        </p:txBody>
      </p:sp>
      <p:graphicFrame>
        <p:nvGraphicFramePr>
          <p:cNvPr id="7" name="Content Placeholder 6">
            <a:extLst>
              <a:ext uri="{FF2B5EF4-FFF2-40B4-BE49-F238E27FC236}">
                <a16:creationId xmlns:a16="http://schemas.microsoft.com/office/drawing/2014/main" id="{B705AB5A-D4E4-4F9D-AE9E-0FA4C69C8B29}"/>
              </a:ext>
            </a:extLst>
          </p:cNvPr>
          <p:cNvGraphicFramePr>
            <a:graphicFrameLocks noGrp="1"/>
          </p:cNvGraphicFramePr>
          <p:nvPr>
            <p:ph sz="quarter" idx="4"/>
          </p:nvPr>
        </p:nvGraphicFramePr>
        <p:xfrm>
          <a:off x="4974372" y="1930790"/>
          <a:ext cx="4678445" cy="4663224"/>
        </p:xfrm>
        <a:graphic>
          <a:graphicData uri="http://schemas.openxmlformats.org/drawingml/2006/table">
            <a:tbl>
              <a:tblPr firstRow="1" bandRow="1">
                <a:tableStyleId>{5C22544A-7EE6-4342-B048-85BDC9FD1C3A}</a:tableStyleId>
              </a:tblPr>
              <a:tblGrid>
                <a:gridCol w="1556452">
                  <a:extLst>
                    <a:ext uri="{9D8B030D-6E8A-4147-A177-3AD203B41FA5}">
                      <a16:colId xmlns:a16="http://schemas.microsoft.com/office/drawing/2014/main" val="63333009"/>
                    </a:ext>
                  </a:extLst>
                </a:gridCol>
                <a:gridCol w="116816">
                  <a:extLst>
                    <a:ext uri="{9D8B030D-6E8A-4147-A177-3AD203B41FA5}">
                      <a16:colId xmlns:a16="http://schemas.microsoft.com/office/drawing/2014/main" val="1553757563"/>
                    </a:ext>
                  </a:extLst>
                </a:gridCol>
                <a:gridCol w="673175">
                  <a:extLst>
                    <a:ext uri="{9D8B030D-6E8A-4147-A177-3AD203B41FA5}">
                      <a16:colId xmlns:a16="http://schemas.microsoft.com/office/drawing/2014/main" val="3033243916"/>
                    </a:ext>
                  </a:extLst>
                </a:gridCol>
                <a:gridCol w="1166001">
                  <a:extLst>
                    <a:ext uri="{9D8B030D-6E8A-4147-A177-3AD203B41FA5}">
                      <a16:colId xmlns:a16="http://schemas.microsoft.com/office/drawing/2014/main" val="2304764881"/>
                    </a:ext>
                  </a:extLst>
                </a:gridCol>
                <a:gridCol w="1166001">
                  <a:extLst>
                    <a:ext uri="{9D8B030D-6E8A-4147-A177-3AD203B41FA5}">
                      <a16:colId xmlns:a16="http://schemas.microsoft.com/office/drawing/2014/main" val="4072717251"/>
                    </a:ext>
                  </a:extLst>
                </a:gridCol>
              </a:tblGrid>
              <a:tr h="944634">
                <a:tc>
                  <a:txBody>
                    <a:bodyPr/>
                    <a:lstStyle/>
                    <a:p>
                      <a:pPr algn="ctr"/>
                      <a:r>
                        <a:rPr lang="en-US" sz="1400" dirty="0">
                          <a:solidFill>
                            <a:schemeClr val="tx2"/>
                          </a:solidFill>
                        </a:rPr>
                        <a:t>Additional Contraceptive protection not needed</a:t>
                      </a:r>
                    </a:p>
                  </a:txBody>
                  <a:tcPr marL="91416" marR="91416" marT="45708" marB="45708"/>
                </a:tc>
                <a:tc gridSpan="3">
                  <a:txBody>
                    <a:bodyPr/>
                    <a:lstStyle/>
                    <a:p>
                      <a:pPr algn="ctr"/>
                      <a:r>
                        <a:rPr lang="en-US" sz="1400" dirty="0">
                          <a:solidFill>
                            <a:schemeClr val="tx2"/>
                          </a:solidFill>
                        </a:rPr>
                        <a:t>Can Consider alternative method</a:t>
                      </a:r>
                    </a:p>
                  </a:txBody>
                  <a:tcPr marL="91416" marR="91416" marT="45708" marB="45708"/>
                </a:tc>
                <a:tc hMerge="1">
                  <a:txBody>
                    <a:bodyPr/>
                    <a:lstStyle/>
                    <a:p>
                      <a:endParaRPr lang="en-US"/>
                    </a:p>
                  </a:txBody>
                  <a:tcPr/>
                </a:tc>
                <a:tc hMerge="1">
                  <a:txBody>
                    <a:bodyPr/>
                    <a:lstStyle/>
                    <a:p>
                      <a:pPr algn="ctr"/>
                      <a:endParaRPr lang="en-US" sz="1400" dirty="0">
                        <a:solidFill>
                          <a:schemeClr val="tx2"/>
                        </a:solidFill>
                      </a:endParaRPr>
                    </a:p>
                  </a:txBody>
                  <a:tcPr/>
                </a:tc>
                <a:tc>
                  <a:txBody>
                    <a:bodyPr/>
                    <a:lstStyle/>
                    <a:p>
                      <a:pPr algn="ctr"/>
                      <a:r>
                        <a:rPr lang="en-US" sz="1400" dirty="0">
                          <a:solidFill>
                            <a:schemeClr val="tx2"/>
                          </a:solidFill>
                        </a:rPr>
                        <a:t>Consider Alternative Method</a:t>
                      </a:r>
                    </a:p>
                  </a:txBody>
                  <a:tcPr marL="91416" marR="91416" marT="45708" marB="45708"/>
                </a:tc>
                <a:extLst>
                  <a:ext uri="{0D108BD9-81ED-4DB2-BD59-A6C34878D82A}">
                    <a16:rowId xmlns:a16="http://schemas.microsoft.com/office/drawing/2014/main" val="3910218073"/>
                  </a:ext>
                </a:extLst>
              </a:tr>
              <a:tr h="304721">
                <a:tc gridSpan="5">
                  <a:txBody>
                    <a:bodyPr/>
                    <a:lstStyle/>
                    <a:p>
                      <a:pPr algn="ctr"/>
                      <a:r>
                        <a:rPr lang="en-US" sz="1400" b="1" dirty="0"/>
                        <a:t>NRTIs</a:t>
                      </a:r>
                    </a:p>
                  </a:txBody>
                  <a:tcPr marL="91416" marR="91416" marT="45708" marB="45708"/>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931934544"/>
                  </a:ext>
                </a:extLst>
              </a:tr>
              <a:tr h="304721">
                <a:tc>
                  <a:txBody>
                    <a:bodyPr/>
                    <a:lstStyle/>
                    <a:p>
                      <a:pPr algn="ctr"/>
                      <a:r>
                        <a:rPr lang="en-US" sz="1400" dirty="0"/>
                        <a:t>All</a:t>
                      </a:r>
                    </a:p>
                  </a:txBody>
                  <a:tcPr marL="91416" marR="91416" marT="45708" marB="45708"/>
                </a:tc>
                <a:tc gridSpan="3">
                  <a:txBody>
                    <a:bodyPr/>
                    <a:lstStyle/>
                    <a:p>
                      <a:endParaRPr lang="en-US" sz="1400" dirty="0"/>
                    </a:p>
                  </a:txBody>
                  <a:tcPr marL="91416" marR="91416" marT="45708" marB="45708"/>
                </a:tc>
                <a:tc hMerge="1">
                  <a:txBody>
                    <a:bodyPr/>
                    <a:lstStyle/>
                    <a:p>
                      <a:endParaRPr lang="en-US"/>
                    </a:p>
                  </a:txBody>
                  <a:tcPr/>
                </a:tc>
                <a:tc hMerge="1">
                  <a:txBody>
                    <a:bodyPr/>
                    <a:lstStyle/>
                    <a:p>
                      <a:endParaRPr lang="en-US" sz="1400" dirty="0"/>
                    </a:p>
                  </a:txBody>
                  <a:tcPr/>
                </a:tc>
                <a:tc>
                  <a:txBody>
                    <a:bodyPr/>
                    <a:lstStyle/>
                    <a:p>
                      <a:endParaRPr lang="en-US" sz="1400" dirty="0"/>
                    </a:p>
                  </a:txBody>
                  <a:tcPr marL="91416" marR="91416" marT="45708" marB="45708"/>
                </a:tc>
                <a:extLst>
                  <a:ext uri="{0D108BD9-81ED-4DB2-BD59-A6C34878D82A}">
                    <a16:rowId xmlns:a16="http://schemas.microsoft.com/office/drawing/2014/main" val="4212873002"/>
                  </a:ext>
                </a:extLst>
              </a:tr>
              <a:tr h="304721">
                <a:tc gridSpan="5">
                  <a:txBody>
                    <a:bodyPr/>
                    <a:lstStyle/>
                    <a:p>
                      <a:pPr algn="ctr"/>
                      <a:r>
                        <a:rPr lang="en-US" sz="1400" b="1" dirty="0"/>
                        <a:t>NNRTIs</a:t>
                      </a:r>
                    </a:p>
                  </a:txBody>
                  <a:tcPr marL="91416" marR="91416" marT="45708" marB="45708"/>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292900139"/>
                  </a:ext>
                </a:extLst>
              </a:tr>
              <a:tr h="51802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NVP   RPV   DOR   ETR</a:t>
                      </a:r>
                    </a:p>
                  </a:txBody>
                  <a:tcPr marL="91416" marR="91416" marT="45708" marB="45708"/>
                </a:tc>
                <a:tc gridSpan="3">
                  <a:txBody>
                    <a:bodyPr/>
                    <a:lstStyle/>
                    <a:p>
                      <a:endParaRPr lang="en-US" sz="1400" dirty="0"/>
                    </a:p>
                  </a:txBody>
                  <a:tcPr marL="91416" marR="91416" marT="45708" marB="45708"/>
                </a:tc>
                <a:tc hMerge="1">
                  <a:txBody>
                    <a:bodyPr/>
                    <a:lstStyle/>
                    <a:p>
                      <a:endParaRPr lang="en-US"/>
                    </a:p>
                  </a:txBody>
                  <a:tcPr/>
                </a:tc>
                <a:tc hMerge="1">
                  <a:txBody>
                    <a:bodyPr/>
                    <a:lstStyle/>
                    <a:p>
                      <a:endParaRPr lang="en-US" sz="1400" dirty="0"/>
                    </a:p>
                  </a:txBody>
                  <a:tcPr/>
                </a:tc>
                <a:tc>
                  <a:txBody>
                    <a:bodyPr/>
                    <a:lstStyle/>
                    <a:p>
                      <a:pPr algn="ctr"/>
                      <a:r>
                        <a:rPr lang="en-US" sz="1400" b="1" dirty="0">
                          <a:solidFill>
                            <a:srgbClr val="FF0000"/>
                          </a:solidFill>
                        </a:rPr>
                        <a:t>EFV</a:t>
                      </a:r>
                    </a:p>
                  </a:txBody>
                  <a:tcPr marL="91416" marR="91416" marT="45708" marB="45708"/>
                </a:tc>
                <a:extLst>
                  <a:ext uri="{0D108BD9-81ED-4DB2-BD59-A6C34878D82A}">
                    <a16:rowId xmlns:a16="http://schemas.microsoft.com/office/drawing/2014/main" val="3134446145"/>
                  </a:ext>
                </a:extLst>
              </a:tr>
              <a:tr h="304721">
                <a:tc gridSpan="5">
                  <a:txBody>
                    <a:bodyPr/>
                    <a:lstStyle/>
                    <a:p>
                      <a:pPr algn="ctr"/>
                      <a:r>
                        <a:rPr lang="en-US" sz="1400" b="1" dirty="0"/>
                        <a:t>PIs</a:t>
                      </a:r>
                    </a:p>
                  </a:txBody>
                  <a:tcPr marL="91416" marR="91416" marT="45708" marB="45708"/>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00702889"/>
                  </a:ext>
                </a:extLst>
              </a:tr>
              <a:tr h="944634">
                <a:tc gridSpan="2">
                  <a:txBody>
                    <a:bodyPr/>
                    <a:lstStyle/>
                    <a:p>
                      <a:pPr algn="ctr"/>
                      <a:r>
                        <a:rPr lang="en-US" sz="1400" dirty="0"/>
                        <a:t>ATV/r  ATV/COBI   </a:t>
                      </a:r>
                    </a:p>
                    <a:p>
                      <a:pPr algn="ctr"/>
                      <a:r>
                        <a:rPr lang="en-US" sz="1400" dirty="0"/>
                        <a:t>DRV/COB</a:t>
                      </a:r>
                    </a:p>
                    <a:p>
                      <a:pPr algn="ctr"/>
                      <a:r>
                        <a:rPr lang="en-US" sz="1400" dirty="0"/>
                        <a:t>LPV/r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DRV/r</a:t>
                      </a:r>
                    </a:p>
                  </a:txBody>
                  <a:tcPr marL="91416" marR="91416" marT="45708" marB="45708"/>
                </a:tc>
                <a:tc hMerge="1">
                  <a:txBody>
                    <a:bodyPr/>
                    <a:lstStyle/>
                    <a:p>
                      <a:pPr algn="ctr"/>
                      <a:r>
                        <a:rPr lang="en-US" sz="1400" dirty="0"/>
                        <a:t>DRV/r</a:t>
                      </a:r>
                    </a:p>
                  </a:txBody>
                  <a:tcPr/>
                </a:tc>
                <a:tc gridSpan="2">
                  <a:txBody>
                    <a:bodyPr/>
                    <a:lstStyle/>
                    <a:p>
                      <a:endParaRPr lang="en-US" sz="2400" dirty="0"/>
                    </a:p>
                  </a:txBody>
                  <a:tcPr marL="91416" marR="91416" marT="45708" marB="45708"/>
                </a:tc>
                <a:tc hMerge="1">
                  <a:txBody>
                    <a:bodyPr/>
                    <a:lstStyle/>
                    <a:p>
                      <a:pPr algn="ctr"/>
                      <a:r>
                        <a:rPr lang="en-US" sz="1400" dirty="0"/>
                        <a:t>DRV/r</a:t>
                      </a:r>
                    </a:p>
                  </a:txBody>
                  <a:tcPr/>
                </a:tc>
                <a:tc>
                  <a:txBody>
                    <a:bodyPr/>
                    <a:lstStyle/>
                    <a:p>
                      <a:pPr algn="ctr"/>
                      <a:endParaRPr lang="en-US" sz="1400" dirty="0"/>
                    </a:p>
                  </a:txBody>
                  <a:tcPr marL="91416" marR="91416" marT="45708" marB="45708"/>
                </a:tc>
                <a:extLst>
                  <a:ext uri="{0D108BD9-81ED-4DB2-BD59-A6C34878D82A}">
                    <a16:rowId xmlns:a16="http://schemas.microsoft.com/office/drawing/2014/main" val="80806705"/>
                  </a:ext>
                </a:extLst>
              </a:tr>
              <a:tr h="304721">
                <a:tc gridSpan="5">
                  <a:txBody>
                    <a:bodyPr/>
                    <a:lstStyle/>
                    <a:p>
                      <a:pPr algn="ctr"/>
                      <a:r>
                        <a:rPr lang="en-US" sz="1400" b="1" dirty="0"/>
                        <a:t>INSTIs</a:t>
                      </a:r>
                    </a:p>
                  </a:txBody>
                  <a:tcPr marL="91416" marR="91416" marT="45708" marB="4570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5461285"/>
                  </a:ext>
                </a:extLst>
              </a:tr>
              <a:tr h="731330">
                <a:tc gridSpan="3">
                  <a:txBody>
                    <a:bodyPr/>
                    <a:lstStyle/>
                    <a:p>
                      <a:pPr algn="ctr"/>
                      <a:r>
                        <a:rPr lang="en-US" sz="1400" dirty="0"/>
                        <a:t>BIC/FTC/TAF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DTG   RAL</a:t>
                      </a:r>
                    </a:p>
                    <a:p>
                      <a:pPr algn="ctr"/>
                      <a:r>
                        <a:rPr lang="en-US" sz="1400" dirty="0"/>
                        <a:t>EVG/COBI</a:t>
                      </a:r>
                    </a:p>
                  </a:txBody>
                  <a:tcPr marL="91416" marR="91416" marT="45708" marB="45708"/>
                </a:tc>
                <a:tc hMerge="1">
                  <a:txBody>
                    <a:bodyPr/>
                    <a:lstStyle/>
                    <a:p>
                      <a:pPr algn="ctr"/>
                      <a:endParaRPr lang="en-US" sz="1400" dirty="0"/>
                    </a:p>
                  </a:txBody>
                  <a:tcPr/>
                </a:tc>
                <a:tc hMerge="1">
                  <a:txBody>
                    <a:bodyPr/>
                    <a:lstStyle/>
                    <a:p>
                      <a:pPr algn="ctr"/>
                      <a:endParaRPr lang="en-US" sz="1400" dirty="0"/>
                    </a:p>
                  </a:txBody>
                  <a:tcPr/>
                </a:tc>
                <a:tc>
                  <a:txBody>
                    <a:bodyPr/>
                    <a:lstStyle/>
                    <a:p>
                      <a:pPr algn="ctr"/>
                      <a:endParaRPr lang="en-US" sz="1400" dirty="0"/>
                    </a:p>
                  </a:txBody>
                  <a:tcPr marL="91416" marR="91416" marT="45708" marB="45708"/>
                </a:tc>
                <a:tc>
                  <a:txBody>
                    <a:bodyPr/>
                    <a:lstStyle/>
                    <a:p>
                      <a:pPr algn="ctr"/>
                      <a:endParaRPr lang="en-US" sz="1400" dirty="0"/>
                    </a:p>
                  </a:txBody>
                  <a:tcPr marL="91416" marR="91416" marT="45708" marB="45708"/>
                </a:tc>
                <a:extLst>
                  <a:ext uri="{0D108BD9-81ED-4DB2-BD59-A6C34878D82A}">
                    <a16:rowId xmlns:a16="http://schemas.microsoft.com/office/drawing/2014/main" val="560710690"/>
                  </a:ext>
                </a:extLst>
              </a:tr>
            </a:tbl>
          </a:graphicData>
        </a:graphic>
      </p:graphicFrame>
      <p:sp>
        <p:nvSpPr>
          <p:cNvPr id="8" name="TextBox 7">
            <a:extLst>
              <a:ext uri="{FF2B5EF4-FFF2-40B4-BE49-F238E27FC236}">
                <a16:creationId xmlns:a16="http://schemas.microsoft.com/office/drawing/2014/main" id="{8996FB04-9059-4231-BD88-E3E0A36D9E94}"/>
              </a:ext>
            </a:extLst>
          </p:cNvPr>
          <p:cNvSpPr txBox="1"/>
          <p:nvPr/>
        </p:nvSpPr>
        <p:spPr>
          <a:xfrm>
            <a:off x="384184" y="6414386"/>
            <a:ext cx="4533053" cy="600008"/>
          </a:xfrm>
          <a:prstGeom prst="rect">
            <a:avLst/>
          </a:prstGeom>
          <a:noFill/>
        </p:spPr>
        <p:txBody>
          <a:bodyPr wrap="square" rtlCol="0">
            <a:spAutoFit/>
          </a:bodyPr>
          <a:lstStyle/>
          <a:p>
            <a:r>
              <a:rPr lang="en-US" sz="1100" dirty="0"/>
              <a:t>1. Curtis KM, et al. MMWR </a:t>
            </a:r>
            <a:r>
              <a:rPr lang="en-US" sz="1100" dirty="0" err="1"/>
              <a:t>Recomm</a:t>
            </a:r>
            <a:r>
              <a:rPr lang="en-US" sz="1100" dirty="0"/>
              <a:t> Rep. 2016; 65(3):1-103. 2. US DHHS Perinatal ART Guidelines, 2023.</a:t>
            </a:r>
          </a:p>
          <a:p>
            <a:r>
              <a:rPr lang="en-US" sz="1100" dirty="0"/>
              <a:t> </a:t>
            </a:r>
          </a:p>
        </p:txBody>
      </p:sp>
      <p:pic>
        <p:nvPicPr>
          <p:cNvPr id="10" name="Picture 9">
            <a:extLst>
              <a:ext uri="{FF2B5EF4-FFF2-40B4-BE49-F238E27FC236}">
                <a16:creationId xmlns:a16="http://schemas.microsoft.com/office/drawing/2014/main" id="{4A2C960A-614D-4BCD-B05D-9F73FB3D527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4184" y="899519"/>
            <a:ext cx="1975868" cy="1320457"/>
          </a:xfrm>
          <a:prstGeom prst="rect">
            <a:avLst/>
          </a:prstGeom>
        </p:spPr>
      </p:pic>
      <p:sp>
        <p:nvSpPr>
          <p:cNvPr id="11" name="TextBox 10">
            <a:extLst>
              <a:ext uri="{FF2B5EF4-FFF2-40B4-BE49-F238E27FC236}">
                <a16:creationId xmlns:a16="http://schemas.microsoft.com/office/drawing/2014/main" id="{9E4AD82E-2A13-4CAC-BF65-3DB92863EB77}"/>
              </a:ext>
            </a:extLst>
          </p:cNvPr>
          <p:cNvSpPr txBox="1"/>
          <p:nvPr/>
        </p:nvSpPr>
        <p:spPr>
          <a:xfrm>
            <a:off x="280479" y="2219976"/>
            <a:ext cx="3174173" cy="215388"/>
          </a:xfrm>
          <a:prstGeom prst="rect">
            <a:avLst/>
          </a:prstGeom>
          <a:noFill/>
        </p:spPr>
        <p:txBody>
          <a:bodyPr wrap="square" rtlCol="0">
            <a:spAutoFit/>
          </a:bodyPr>
          <a:lstStyle/>
          <a:p>
            <a:r>
              <a:rPr lang="en-US" sz="800" dirty="0">
                <a:hlinkClick r:id="rId3" tooltip="https://filippofabiopergolizzi.wordpress.com/2015/01/30/nexplanon-lanticoncezionale-impiantato-sulle-bambine-di-dieci-anni/nexplanon_new/"/>
              </a:rPr>
              <a:t>This Photo</a:t>
            </a:r>
            <a:r>
              <a:rPr lang="en-US" sz="800" dirty="0"/>
              <a:t> by Unknown Author is licensed under </a:t>
            </a:r>
            <a:r>
              <a:rPr lang="en-US" sz="800" dirty="0">
                <a:hlinkClick r:id="rId4" tooltip="https://creativecommons.org/licenses/by-nc-nd/3.0/"/>
              </a:rPr>
              <a:t>CC BY-NC-ND</a:t>
            </a:r>
            <a:endParaRPr lang="en-US" sz="800" dirty="0"/>
          </a:p>
        </p:txBody>
      </p:sp>
    </p:spTree>
    <p:extLst>
      <p:ext uri="{BB962C8B-B14F-4D97-AF65-F5344CB8AC3E}">
        <p14:creationId xmlns:p14="http://schemas.microsoft.com/office/powerpoint/2010/main" val="1636645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5652-BAF2-435E-B27C-F6507936B2B1}"/>
              </a:ext>
            </a:extLst>
          </p:cNvPr>
          <p:cNvSpPr>
            <a:spLocks noGrp="1"/>
          </p:cNvSpPr>
          <p:nvPr>
            <p:ph type="title"/>
          </p:nvPr>
        </p:nvSpPr>
        <p:spPr/>
        <p:txBody>
          <a:bodyPr>
            <a:normAutofit/>
          </a:bodyPr>
          <a:lstStyle/>
          <a:p>
            <a:pPr algn="ctr"/>
            <a:r>
              <a:rPr lang="en-US" sz="3200" b="1" dirty="0">
                <a:solidFill>
                  <a:srgbClr val="C00000"/>
                </a:solidFill>
              </a:rPr>
              <a:t>Intrauterine Devices (IUD)</a:t>
            </a:r>
          </a:p>
        </p:txBody>
      </p:sp>
      <p:sp>
        <p:nvSpPr>
          <p:cNvPr id="7" name="Content Placeholder 6">
            <a:extLst>
              <a:ext uri="{FF2B5EF4-FFF2-40B4-BE49-F238E27FC236}">
                <a16:creationId xmlns:a16="http://schemas.microsoft.com/office/drawing/2014/main" id="{2A0945E0-B388-48CF-AF4E-49E80FFF07A9}"/>
              </a:ext>
            </a:extLst>
          </p:cNvPr>
          <p:cNvSpPr>
            <a:spLocks noGrp="1"/>
          </p:cNvSpPr>
          <p:nvPr>
            <p:ph idx="1"/>
          </p:nvPr>
        </p:nvSpPr>
        <p:spPr/>
        <p:txBody>
          <a:bodyPr/>
          <a:lstStyle/>
          <a:p>
            <a:endParaRPr lang="en-US" sz="3200" b="1" dirty="0">
              <a:solidFill>
                <a:srgbClr val="C00000"/>
              </a:solidFill>
            </a:endParaRPr>
          </a:p>
          <a:p>
            <a:endParaRPr lang="en-US" sz="3200" b="1" dirty="0">
              <a:solidFill>
                <a:srgbClr val="C00000"/>
              </a:solidFill>
            </a:endParaRPr>
          </a:p>
          <a:p>
            <a:endParaRPr lang="en-US" sz="3200" b="1" dirty="0">
              <a:solidFill>
                <a:srgbClr val="C00000"/>
              </a:solidFill>
            </a:endParaRPr>
          </a:p>
          <a:p>
            <a:endParaRPr lang="en-US" sz="1800" b="1" dirty="0">
              <a:solidFill>
                <a:srgbClr val="C00000"/>
              </a:solidFill>
            </a:endParaRPr>
          </a:p>
          <a:p>
            <a:r>
              <a:rPr lang="en-US" sz="1800" b="1" dirty="0">
                <a:solidFill>
                  <a:srgbClr val="C00000"/>
                </a:solidFill>
              </a:rPr>
              <a:t>Levonorgestrel IUD (e.g. Mirena, Skyla)</a:t>
            </a:r>
          </a:p>
          <a:p>
            <a:pPr lvl="1"/>
            <a:r>
              <a:rPr lang="en-US" sz="1800" dirty="0"/>
              <a:t>Long acting, highly effective, reversible</a:t>
            </a:r>
          </a:p>
          <a:p>
            <a:pPr lvl="1"/>
            <a:r>
              <a:rPr lang="en-US" sz="1800" dirty="0"/>
              <a:t>Local (intrauterine release vs. systemic absorption)</a:t>
            </a:r>
          </a:p>
          <a:p>
            <a:pPr lvl="1"/>
            <a:r>
              <a:rPr lang="en-US" sz="1800" dirty="0"/>
              <a:t>No DDI with ART</a:t>
            </a:r>
          </a:p>
          <a:p>
            <a:pPr lvl="1"/>
            <a:r>
              <a:rPr lang="en-US" sz="1800" dirty="0"/>
              <a:t>MEC 1</a:t>
            </a:r>
          </a:p>
          <a:p>
            <a:pPr marL="457063" lvl="1" indent="0">
              <a:buNone/>
            </a:pPr>
            <a:endParaRPr lang="en-US" sz="1800" dirty="0"/>
          </a:p>
          <a:p>
            <a:r>
              <a:rPr lang="en-US" sz="1800" b="1" dirty="0">
                <a:solidFill>
                  <a:srgbClr val="C00000"/>
                </a:solidFill>
              </a:rPr>
              <a:t>Copper IUD</a:t>
            </a:r>
          </a:p>
          <a:p>
            <a:pPr lvl="1"/>
            <a:r>
              <a:rPr lang="en-US" sz="1800" dirty="0"/>
              <a:t>Does not release hormones</a:t>
            </a:r>
          </a:p>
          <a:p>
            <a:pPr lvl="1"/>
            <a:r>
              <a:rPr lang="en-US" sz="1800" dirty="0"/>
              <a:t>No DDI with ART</a:t>
            </a:r>
          </a:p>
          <a:p>
            <a:pPr lvl="1"/>
            <a:r>
              <a:rPr lang="en-US" sz="1800" dirty="0"/>
              <a:t>MEC 1</a:t>
            </a:r>
          </a:p>
        </p:txBody>
      </p:sp>
      <p:pic>
        <p:nvPicPr>
          <p:cNvPr id="9" name="Picture 8">
            <a:extLst>
              <a:ext uri="{FF2B5EF4-FFF2-40B4-BE49-F238E27FC236}">
                <a16:creationId xmlns:a16="http://schemas.microsoft.com/office/drawing/2014/main" id="{B635B52D-78B5-4D36-BA37-40D6C320E7B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55055" y="3066844"/>
            <a:ext cx="1765278" cy="1811850"/>
          </a:xfrm>
          <a:prstGeom prst="rect">
            <a:avLst/>
          </a:prstGeom>
        </p:spPr>
      </p:pic>
      <p:sp>
        <p:nvSpPr>
          <p:cNvPr id="10" name="TextBox 9">
            <a:extLst>
              <a:ext uri="{FF2B5EF4-FFF2-40B4-BE49-F238E27FC236}">
                <a16:creationId xmlns:a16="http://schemas.microsoft.com/office/drawing/2014/main" id="{865B62EA-AF6B-4FEB-A077-C3DC45DAA3A1}"/>
              </a:ext>
            </a:extLst>
          </p:cNvPr>
          <p:cNvSpPr txBox="1"/>
          <p:nvPr/>
        </p:nvSpPr>
        <p:spPr>
          <a:xfrm>
            <a:off x="8636458" y="4954287"/>
            <a:ext cx="4749439" cy="230772"/>
          </a:xfrm>
          <a:prstGeom prst="rect">
            <a:avLst/>
          </a:prstGeom>
          <a:noFill/>
        </p:spPr>
        <p:txBody>
          <a:bodyPr wrap="square" rtlCol="0">
            <a:spAutoFit/>
          </a:bodyPr>
          <a:lstStyle/>
          <a:p>
            <a:r>
              <a:rPr lang="en-US" sz="900" dirty="0">
                <a:hlinkClick r:id="rId3" tooltip="https://www.flickr.com/photos/mirkmirk/31140095680"/>
              </a:rPr>
              <a:t>This Photo</a:t>
            </a:r>
            <a:r>
              <a:rPr lang="en-US" sz="900" dirty="0"/>
              <a:t> by Unknown Author is licensed under </a:t>
            </a:r>
            <a:r>
              <a:rPr lang="en-US" sz="900" dirty="0">
                <a:hlinkClick r:id="rId4" tooltip="https://creativecommons.org/licenses/by-nc/3.0/"/>
              </a:rPr>
              <a:t>CC BY-NC</a:t>
            </a:r>
            <a:endParaRPr lang="en-US" sz="900" dirty="0"/>
          </a:p>
        </p:txBody>
      </p:sp>
      <p:pic>
        <p:nvPicPr>
          <p:cNvPr id="12" name="Picture 11">
            <a:extLst>
              <a:ext uri="{FF2B5EF4-FFF2-40B4-BE49-F238E27FC236}">
                <a16:creationId xmlns:a16="http://schemas.microsoft.com/office/drawing/2014/main" id="{21CFA4A4-E1E3-420D-B2B4-61E61392232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569933" y="4288532"/>
            <a:ext cx="2113014" cy="1562283"/>
          </a:xfrm>
          <a:prstGeom prst="rect">
            <a:avLst/>
          </a:prstGeom>
        </p:spPr>
      </p:pic>
      <p:sp>
        <p:nvSpPr>
          <p:cNvPr id="13" name="TextBox 12">
            <a:extLst>
              <a:ext uri="{FF2B5EF4-FFF2-40B4-BE49-F238E27FC236}">
                <a16:creationId xmlns:a16="http://schemas.microsoft.com/office/drawing/2014/main" id="{0A30CBC6-0C7B-4381-A946-75E5A726066D}"/>
              </a:ext>
            </a:extLst>
          </p:cNvPr>
          <p:cNvSpPr txBox="1"/>
          <p:nvPr/>
        </p:nvSpPr>
        <p:spPr>
          <a:xfrm>
            <a:off x="3981399" y="6051191"/>
            <a:ext cx="3028161" cy="230772"/>
          </a:xfrm>
          <a:prstGeom prst="rect">
            <a:avLst/>
          </a:prstGeom>
          <a:noFill/>
        </p:spPr>
        <p:txBody>
          <a:bodyPr wrap="square" rtlCol="0">
            <a:spAutoFit/>
          </a:bodyPr>
          <a:lstStyle/>
          <a:p>
            <a:r>
              <a:rPr lang="en-US" sz="900" dirty="0">
                <a:hlinkClick r:id="rId6" tooltip="https://norcaloa.com/MWNP/articles-in-press/MWNP-101014"/>
              </a:rPr>
              <a:t>This Photo</a:t>
            </a:r>
            <a:r>
              <a:rPr lang="en-US" sz="900" dirty="0"/>
              <a:t> by Unknown Author is licensed under </a:t>
            </a:r>
            <a:r>
              <a:rPr lang="en-US" sz="900" dirty="0">
                <a:hlinkClick r:id="rId7" tooltip="https://creativecommons.org/licenses/by/3.0/"/>
              </a:rPr>
              <a:t>CC BY</a:t>
            </a:r>
            <a:endParaRPr lang="en-US" sz="900" dirty="0"/>
          </a:p>
        </p:txBody>
      </p:sp>
    </p:spTree>
    <p:extLst>
      <p:ext uri="{BB962C8B-B14F-4D97-AF65-F5344CB8AC3E}">
        <p14:creationId xmlns:p14="http://schemas.microsoft.com/office/powerpoint/2010/main" val="3445065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EC3ED8-F185-468B-8D2D-A80CB7157031}"/>
              </a:ext>
            </a:extLst>
          </p:cNvPr>
          <p:cNvSpPr>
            <a:spLocks noGrp="1"/>
          </p:cNvSpPr>
          <p:nvPr>
            <p:ph idx="1"/>
          </p:nvPr>
        </p:nvSpPr>
        <p:spPr>
          <a:xfrm>
            <a:off x="761240" y="910081"/>
            <a:ext cx="8594429" cy="5645608"/>
          </a:xfrm>
        </p:spPr>
        <p:txBody>
          <a:bodyPr/>
          <a:lstStyle/>
          <a:p>
            <a:r>
              <a:rPr lang="en-US" sz="1800" dirty="0">
                <a:solidFill>
                  <a:schemeClr val="tx1"/>
                </a:solidFill>
              </a:rPr>
              <a:t>40-year-old woman with HIV who has a CD4 count of 410 cells/mm</a:t>
            </a:r>
            <a:r>
              <a:rPr lang="en-US" sz="1800" baseline="30000" dirty="0">
                <a:solidFill>
                  <a:schemeClr val="tx1"/>
                </a:solidFill>
              </a:rPr>
              <a:t>3</a:t>
            </a:r>
            <a:r>
              <a:rPr lang="en-US" sz="1800" dirty="0">
                <a:solidFill>
                  <a:schemeClr val="tx1"/>
                </a:solidFill>
              </a:rPr>
              <a:t> and an HIV RNA level of &lt;40 copies/</a:t>
            </a:r>
            <a:r>
              <a:rPr lang="en-US" sz="1800" dirty="0" err="1">
                <a:solidFill>
                  <a:schemeClr val="tx1"/>
                </a:solidFill>
              </a:rPr>
              <a:t>mL.</a:t>
            </a:r>
            <a:r>
              <a:rPr lang="en-US" sz="1800" dirty="0">
                <a:solidFill>
                  <a:schemeClr val="tx1"/>
                </a:solidFill>
              </a:rPr>
              <a:t>  She is a non-smoker with a normal BMI.  She is taking </a:t>
            </a:r>
            <a:r>
              <a:rPr lang="en-US" sz="1800" dirty="0" err="1">
                <a:solidFill>
                  <a:schemeClr val="tx1"/>
                </a:solidFill>
              </a:rPr>
              <a:t>Biktarvy</a:t>
            </a:r>
            <a:r>
              <a:rPr lang="en-US" sz="1800" dirty="0">
                <a:solidFill>
                  <a:schemeClr val="tx1"/>
                </a:solidFill>
              </a:rPr>
              <a:t> daily and reports good adherence. </a:t>
            </a:r>
          </a:p>
          <a:p>
            <a:r>
              <a:rPr lang="en-US" sz="1800" b="1" dirty="0">
                <a:solidFill>
                  <a:schemeClr val="tx1"/>
                </a:solidFill>
              </a:rPr>
              <a:t>For this patient, which one of the following contraceptive options would you recommend?</a:t>
            </a:r>
          </a:p>
          <a:p>
            <a:endParaRPr lang="en-US" sz="1800" b="1" dirty="0">
              <a:solidFill>
                <a:schemeClr val="tx1"/>
              </a:solidFill>
            </a:endParaRPr>
          </a:p>
          <a:p>
            <a:r>
              <a:rPr lang="en-US" sz="1800" dirty="0">
                <a:solidFill>
                  <a:schemeClr val="tx1"/>
                </a:solidFill>
              </a:rPr>
              <a:t>A.) Avoid contraceptives due to the risk to significantly alter the efficacy of </a:t>
            </a:r>
            <a:r>
              <a:rPr lang="en-US" sz="1800" dirty="0" err="1">
                <a:solidFill>
                  <a:schemeClr val="tx1"/>
                </a:solidFill>
              </a:rPr>
              <a:t>Biktarvy</a:t>
            </a:r>
            <a:r>
              <a:rPr lang="en-US" sz="1800" dirty="0">
                <a:solidFill>
                  <a:schemeClr val="tx1"/>
                </a:solidFill>
              </a:rPr>
              <a:t>.</a:t>
            </a:r>
          </a:p>
          <a:p>
            <a:r>
              <a:rPr lang="en-US" sz="1800" dirty="0">
                <a:solidFill>
                  <a:schemeClr val="tx1"/>
                </a:solidFill>
              </a:rPr>
              <a:t>B.) Offer all contraceptive methods and use shared decision making when recommending contraceptive. </a:t>
            </a:r>
          </a:p>
          <a:p>
            <a:r>
              <a:rPr lang="en-US" sz="1800" dirty="0">
                <a:solidFill>
                  <a:schemeClr val="tx1"/>
                </a:solidFill>
              </a:rPr>
              <a:t>C.) Recommend IUD due to less DDI and improved efficacy. </a:t>
            </a:r>
          </a:p>
          <a:p>
            <a:r>
              <a:rPr lang="en-US" sz="1800" dirty="0">
                <a:solidFill>
                  <a:schemeClr val="tx1"/>
                </a:solidFill>
              </a:rPr>
              <a:t>D.) Recommend progesterone only pill “POP” due to risks associated with estrogen. </a:t>
            </a: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dirty="0"/>
          </a:p>
        </p:txBody>
      </p:sp>
    </p:spTree>
    <p:extLst>
      <p:ext uri="{BB962C8B-B14F-4D97-AF65-F5344CB8AC3E}">
        <p14:creationId xmlns:p14="http://schemas.microsoft.com/office/powerpoint/2010/main" val="115490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4" end="4"/>
                                            </p:txEl>
                                          </p:spTgt>
                                        </p:tgtEl>
                                        <p:attrNameLst>
                                          <p:attrName>style.color</p:attrName>
                                        </p:attrNameLst>
                                      </p:cBhvr>
                                      <p:by>
                                        <p:hsl h="0" s="-12549" l="-25098"/>
                                      </p:by>
                                    </p:animClr>
                                    <p:animClr clrSpc="hsl" dir="cw">
                                      <p:cBhvr>
                                        <p:cTn id="7" dur="500" fill="hold"/>
                                        <p:tgtEl>
                                          <p:spTgt spid="3">
                                            <p:txEl>
                                              <p:pRg st="4" end="4"/>
                                            </p:txEl>
                                          </p:spTgt>
                                        </p:tgtEl>
                                        <p:attrNameLst>
                                          <p:attrName>fillcolor</p:attrName>
                                        </p:attrNameLst>
                                      </p:cBhvr>
                                      <p:by>
                                        <p:hsl h="0" s="-12549" l="-25098"/>
                                      </p:by>
                                    </p:animClr>
                                    <p:animClr clrSpc="hsl" dir="cw">
                                      <p:cBhvr>
                                        <p:cTn id="8" dur="500" fill="hold"/>
                                        <p:tgtEl>
                                          <p:spTgt spid="3">
                                            <p:txEl>
                                              <p:pRg st="4" end="4"/>
                                            </p:txEl>
                                          </p:spTgt>
                                        </p:tgtEl>
                                        <p:attrNameLst>
                                          <p:attrName>stroke.color</p:attrName>
                                        </p:attrNameLst>
                                      </p:cBhvr>
                                      <p:by>
                                        <p:hsl h="0" s="-12549" l="-25098"/>
                                      </p:by>
                                    </p:animClr>
                                    <p:set>
                                      <p:cBhvr>
                                        <p:cTn id="9"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F297-9EFD-45D2-A00E-7DB3BEED9B9E}"/>
              </a:ext>
            </a:extLst>
          </p:cNvPr>
          <p:cNvSpPr>
            <a:spLocks noGrp="1"/>
          </p:cNvSpPr>
          <p:nvPr>
            <p:ph type="title"/>
          </p:nvPr>
        </p:nvSpPr>
        <p:spPr>
          <a:xfrm>
            <a:off x="477395" y="610334"/>
            <a:ext cx="9896315" cy="1320456"/>
          </a:xfrm>
        </p:spPr>
        <p:txBody>
          <a:bodyPr>
            <a:normAutofit/>
          </a:bodyPr>
          <a:lstStyle/>
          <a:p>
            <a:r>
              <a:rPr lang="en-US" sz="3200" b="1" dirty="0" err="1">
                <a:solidFill>
                  <a:srgbClr val="C00000"/>
                </a:solidFill>
              </a:rPr>
              <a:t>Serodifferent</a:t>
            </a:r>
            <a:r>
              <a:rPr lang="en-US" sz="3200" b="1" dirty="0">
                <a:solidFill>
                  <a:srgbClr val="C00000"/>
                </a:solidFill>
              </a:rPr>
              <a:t> Couples Desiring Pregnancy</a:t>
            </a:r>
          </a:p>
        </p:txBody>
      </p:sp>
      <p:sp>
        <p:nvSpPr>
          <p:cNvPr id="3" name="Content Placeholder 2">
            <a:extLst>
              <a:ext uri="{FF2B5EF4-FFF2-40B4-BE49-F238E27FC236}">
                <a16:creationId xmlns:a16="http://schemas.microsoft.com/office/drawing/2014/main" id="{3FBBE81B-08E3-4403-ACCA-8121AFEBA872}"/>
              </a:ext>
            </a:extLst>
          </p:cNvPr>
          <p:cNvSpPr>
            <a:spLocks noGrp="1"/>
          </p:cNvSpPr>
          <p:nvPr>
            <p:ph idx="1"/>
          </p:nvPr>
        </p:nvSpPr>
        <p:spPr>
          <a:xfrm>
            <a:off x="677157" y="1554969"/>
            <a:ext cx="8594429" cy="4485714"/>
          </a:xfrm>
        </p:spPr>
        <p:txBody>
          <a:bodyPr/>
          <a:lstStyle/>
          <a:p>
            <a:r>
              <a:rPr lang="en-US" sz="1800" dirty="0"/>
              <a:t>Female Partner with HIV</a:t>
            </a:r>
          </a:p>
          <a:p>
            <a:pPr lvl="1"/>
            <a:r>
              <a:rPr lang="en-US" sz="1800" dirty="0"/>
              <a:t>Female to achieve sustained virologic suppression on ART x 3 months prior to attempting to conceive </a:t>
            </a:r>
          </a:p>
          <a:p>
            <a:r>
              <a:rPr lang="en-US" sz="1800" dirty="0"/>
              <a:t>Male Partner with HIV</a:t>
            </a:r>
          </a:p>
          <a:p>
            <a:pPr lvl="1"/>
            <a:r>
              <a:rPr lang="en-US" sz="1800" dirty="0"/>
              <a:t>Male to achieve sustained virologic suppression on ART x 3 months prior to attempting to conceive </a:t>
            </a:r>
          </a:p>
          <a:p>
            <a:r>
              <a:rPr lang="en-US" sz="1800" dirty="0"/>
              <a:t>Periconception </a:t>
            </a:r>
            <a:r>
              <a:rPr lang="en-US" sz="1800" dirty="0" err="1"/>
              <a:t>PrEP</a:t>
            </a:r>
            <a:endParaRPr lang="en-US" sz="1800" dirty="0"/>
          </a:p>
          <a:p>
            <a:pPr lvl="1"/>
            <a:r>
              <a:rPr lang="en-US" sz="1800" dirty="0"/>
              <a:t>HIV-negative person in the </a:t>
            </a:r>
            <a:r>
              <a:rPr lang="en-US" sz="1800" dirty="0" err="1"/>
              <a:t>serodifferent</a:t>
            </a:r>
            <a:r>
              <a:rPr lang="en-US" sz="1800" dirty="0"/>
              <a:t> couple attempting conception if any of the following exist: </a:t>
            </a:r>
          </a:p>
          <a:p>
            <a:pPr lvl="2"/>
            <a:r>
              <a:rPr lang="en-US" sz="1800" dirty="0"/>
              <a:t>the partner with HIV had not achieved suppressed HIV RNA levels for at least 3 months</a:t>
            </a:r>
          </a:p>
          <a:p>
            <a:pPr lvl="2"/>
            <a:r>
              <a:rPr lang="en-US" sz="1800" dirty="0"/>
              <a:t>the partner’s plasma HIV RNA level is not known</a:t>
            </a:r>
          </a:p>
          <a:p>
            <a:pPr lvl="2"/>
            <a:r>
              <a:rPr lang="en-US" sz="1800" dirty="0"/>
              <a:t>the HIV seronegative partner prefers to take HIV </a:t>
            </a:r>
            <a:r>
              <a:rPr lang="en-US" sz="1800" dirty="0" err="1"/>
              <a:t>PrEP</a:t>
            </a:r>
            <a:endParaRPr lang="en-US" sz="1800" dirty="0"/>
          </a:p>
        </p:txBody>
      </p:sp>
      <p:sp>
        <p:nvSpPr>
          <p:cNvPr id="4" name="TextBox 3">
            <a:extLst>
              <a:ext uri="{FF2B5EF4-FFF2-40B4-BE49-F238E27FC236}">
                <a16:creationId xmlns:a16="http://schemas.microsoft.com/office/drawing/2014/main" id="{83768A61-5750-4938-8F74-2A786003AA70}"/>
              </a:ext>
            </a:extLst>
          </p:cNvPr>
          <p:cNvSpPr txBox="1"/>
          <p:nvPr/>
        </p:nvSpPr>
        <p:spPr>
          <a:xfrm>
            <a:off x="477395" y="6603173"/>
            <a:ext cx="4489551" cy="261542"/>
          </a:xfrm>
          <a:prstGeom prst="rect">
            <a:avLst/>
          </a:prstGeom>
          <a:noFill/>
        </p:spPr>
        <p:txBody>
          <a:bodyPr wrap="square" rtlCol="0">
            <a:spAutoFit/>
          </a:bodyPr>
          <a:lstStyle/>
          <a:p>
            <a:r>
              <a:rPr lang="en-US" sz="1100" dirty="0"/>
              <a:t>DHHS Perinatal ART Guidelines, 2023.</a:t>
            </a:r>
          </a:p>
        </p:txBody>
      </p:sp>
    </p:spTree>
    <p:extLst>
      <p:ext uri="{BB962C8B-B14F-4D97-AF65-F5344CB8AC3E}">
        <p14:creationId xmlns:p14="http://schemas.microsoft.com/office/powerpoint/2010/main" val="4209468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EE9360-070E-4516-8629-04B4C95877DE}"/>
              </a:ext>
            </a:extLst>
          </p:cNvPr>
          <p:cNvSpPr>
            <a:spLocks noGrp="1"/>
          </p:cNvSpPr>
          <p:nvPr>
            <p:ph idx="1"/>
          </p:nvPr>
        </p:nvSpPr>
        <p:spPr>
          <a:xfrm>
            <a:off x="893379" y="1145628"/>
            <a:ext cx="8378207" cy="4895055"/>
          </a:xfrm>
        </p:spPr>
        <p:txBody>
          <a:bodyPr>
            <a:normAutofit fontScale="40000" lnSpcReduction="20000"/>
          </a:bodyPr>
          <a:lstStyle/>
          <a:p>
            <a:r>
              <a:rPr lang="en-US" dirty="0">
                <a:solidFill>
                  <a:schemeClr val="tx1"/>
                </a:solidFill>
              </a:rPr>
              <a:t>33-year-old woman recently diagnosed with HIV who has a CD4 count of 510 cells/mm</a:t>
            </a:r>
            <a:r>
              <a:rPr lang="en-US" baseline="30000" dirty="0">
                <a:solidFill>
                  <a:schemeClr val="tx1"/>
                </a:solidFill>
              </a:rPr>
              <a:t>3</a:t>
            </a:r>
            <a:r>
              <a:rPr lang="en-US" dirty="0">
                <a:solidFill>
                  <a:schemeClr val="tx1"/>
                </a:solidFill>
              </a:rPr>
              <a:t> and an HIV RNA level of 27,440 copies/mL presents with her HIV-seronegative male partner for preconception counseling. </a:t>
            </a:r>
          </a:p>
          <a:p>
            <a:r>
              <a:rPr lang="en-US" b="1" dirty="0">
                <a:solidFill>
                  <a:schemeClr val="tx1"/>
                </a:solidFill>
              </a:rPr>
              <a:t>For this HIV </a:t>
            </a:r>
            <a:r>
              <a:rPr lang="en-US" b="1" dirty="0" err="1">
                <a:solidFill>
                  <a:schemeClr val="tx1"/>
                </a:solidFill>
              </a:rPr>
              <a:t>serodifferent</a:t>
            </a:r>
            <a:r>
              <a:rPr lang="en-US" b="1" dirty="0">
                <a:solidFill>
                  <a:schemeClr val="tx1"/>
                </a:solidFill>
              </a:rPr>
              <a:t> couple who wish to conceive, which one of the following would you recommend to prevent the male partner from acquiring HIV?</a:t>
            </a:r>
          </a:p>
          <a:p>
            <a:endParaRPr lang="en-US" b="1" dirty="0">
              <a:solidFill>
                <a:schemeClr val="tx1"/>
              </a:solidFill>
            </a:endParaRPr>
          </a:p>
          <a:p>
            <a:pPr>
              <a:buAutoNum type="alphaUcPeriod"/>
            </a:pPr>
            <a:r>
              <a:rPr lang="en-US" dirty="0">
                <a:solidFill>
                  <a:schemeClr val="tx1"/>
                </a:solidFill>
              </a:rPr>
              <a:t>The male partner should take preexposure prophylaxis (</a:t>
            </a:r>
            <a:r>
              <a:rPr lang="en-US" dirty="0" err="1">
                <a:solidFill>
                  <a:schemeClr val="tx1"/>
                </a:solidFill>
              </a:rPr>
              <a:t>PrEP</a:t>
            </a:r>
            <a:r>
              <a:rPr lang="en-US" dirty="0">
                <a:solidFill>
                  <a:schemeClr val="tx1"/>
                </a:solidFill>
              </a:rPr>
              <a:t>) with tenofovir DF-emtricitabine daily for 24 hours prior to and 48 hours after each episode of </a:t>
            </a:r>
            <a:r>
              <a:rPr lang="en-US" dirty="0" err="1">
                <a:solidFill>
                  <a:schemeClr val="tx1"/>
                </a:solidFill>
              </a:rPr>
              <a:t>condomless</a:t>
            </a:r>
            <a:r>
              <a:rPr lang="en-US" dirty="0">
                <a:solidFill>
                  <a:schemeClr val="tx1"/>
                </a:solidFill>
              </a:rPr>
              <a:t> sexual intercourse</a:t>
            </a:r>
          </a:p>
          <a:p>
            <a:pPr>
              <a:buAutoNum type="alphaUcPeriod"/>
            </a:pPr>
            <a:r>
              <a:rPr lang="en-US" dirty="0">
                <a:solidFill>
                  <a:schemeClr val="tx1"/>
                </a:solidFill>
              </a:rPr>
              <a:t>The female partner should achieve a suppressed HIV RNA levels on an antiretroviral regimen that is recommended in pregnancy, and the male partner should take preexposure prophylaxis (</a:t>
            </a:r>
            <a:r>
              <a:rPr lang="en-US" dirty="0" err="1">
                <a:solidFill>
                  <a:schemeClr val="tx1"/>
                </a:solidFill>
              </a:rPr>
              <a:t>PrEP</a:t>
            </a:r>
            <a:r>
              <a:rPr lang="en-US" dirty="0">
                <a:solidFill>
                  <a:schemeClr val="tx1"/>
                </a:solidFill>
              </a:rPr>
              <a:t>) with tenofovir alafenamide-emtricitabine daily for 24 hours prior to and 48 hours after each episode of </a:t>
            </a:r>
            <a:r>
              <a:rPr lang="en-US" dirty="0" err="1">
                <a:solidFill>
                  <a:schemeClr val="tx1"/>
                </a:solidFill>
              </a:rPr>
              <a:t>condomless</a:t>
            </a:r>
            <a:r>
              <a:rPr lang="en-US" dirty="0">
                <a:solidFill>
                  <a:schemeClr val="tx1"/>
                </a:solidFill>
              </a:rPr>
              <a:t> sexual intercourse</a:t>
            </a:r>
          </a:p>
          <a:p>
            <a:pPr>
              <a:buAutoNum type="alphaUcPeriod"/>
            </a:pPr>
            <a:r>
              <a:rPr lang="en-US" dirty="0">
                <a:solidFill>
                  <a:schemeClr val="tx1"/>
                </a:solidFill>
              </a:rPr>
              <a:t>The male partner should take postexposure prophylaxis (PEP) with tenofovir DF-emtricitabine and </a:t>
            </a:r>
            <a:r>
              <a:rPr lang="en-US" dirty="0" err="1">
                <a:solidFill>
                  <a:schemeClr val="tx1"/>
                </a:solidFill>
              </a:rPr>
              <a:t>raltegravir</a:t>
            </a:r>
            <a:r>
              <a:rPr lang="en-US" dirty="0">
                <a:solidFill>
                  <a:schemeClr val="tx1"/>
                </a:solidFill>
              </a:rPr>
              <a:t> for 24 hours after each episode of unprotected sexual intercourse</a:t>
            </a:r>
          </a:p>
          <a:p>
            <a:pPr>
              <a:buAutoNum type="alphaUcPeriod"/>
            </a:pPr>
            <a:r>
              <a:rPr lang="en-US" dirty="0">
                <a:solidFill>
                  <a:schemeClr val="tx1"/>
                </a:solidFill>
              </a:rPr>
              <a:t>The female partner should achieve a suppressed HIV RNA levels on an antiretroviral regimen that is recommended in pregnancy, and the male partner should take daily preexposure prophylaxis (</a:t>
            </a:r>
            <a:r>
              <a:rPr lang="en-US" dirty="0" err="1">
                <a:solidFill>
                  <a:schemeClr val="tx1"/>
                </a:solidFill>
              </a:rPr>
              <a:t>PrEP</a:t>
            </a:r>
            <a:r>
              <a:rPr lang="en-US" dirty="0">
                <a:solidFill>
                  <a:schemeClr val="tx1"/>
                </a:solidFill>
              </a:rPr>
              <a:t>) with tenofovir DF-emtricitabine for at least 6 months</a:t>
            </a:r>
          </a:p>
          <a:p>
            <a:endParaRPr lang="en-US" dirty="0"/>
          </a:p>
        </p:txBody>
      </p:sp>
    </p:spTree>
    <p:extLst>
      <p:ext uri="{BB962C8B-B14F-4D97-AF65-F5344CB8AC3E}">
        <p14:creationId xmlns:p14="http://schemas.microsoft.com/office/powerpoint/2010/main" val="156354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5">
                                            <p:txEl>
                                              <p:pRg st="6" end="6"/>
                                            </p:txEl>
                                          </p:spTgt>
                                        </p:tgtEl>
                                        <p:attrNameLst>
                                          <p:attrName>style.color</p:attrName>
                                        </p:attrNameLst>
                                      </p:cBhvr>
                                      <p:by>
                                        <p:hsl h="0" s="-12549" l="-25098"/>
                                      </p:by>
                                    </p:animClr>
                                    <p:animClr clrSpc="hsl" dir="cw">
                                      <p:cBhvr>
                                        <p:cTn id="7" dur="500" fill="hold"/>
                                        <p:tgtEl>
                                          <p:spTgt spid="5">
                                            <p:txEl>
                                              <p:pRg st="6" end="6"/>
                                            </p:txEl>
                                          </p:spTgt>
                                        </p:tgtEl>
                                        <p:attrNameLst>
                                          <p:attrName>fillcolor</p:attrName>
                                        </p:attrNameLst>
                                      </p:cBhvr>
                                      <p:by>
                                        <p:hsl h="0" s="-12549" l="-25098"/>
                                      </p:by>
                                    </p:animClr>
                                    <p:animClr clrSpc="hsl" dir="cw">
                                      <p:cBhvr>
                                        <p:cTn id="8" dur="500" fill="hold"/>
                                        <p:tgtEl>
                                          <p:spTgt spid="5">
                                            <p:txEl>
                                              <p:pRg st="6" end="6"/>
                                            </p:txEl>
                                          </p:spTgt>
                                        </p:tgtEl>
                                        <p:attrNameLst>
                                          <p:attrName>stroke.color</p:attrName>
                                        </p:attrNameLst>
                                      </p:cBhvr>
                                      <p:by>
                                        <p:hsl h="0" s="-12549" l="-25098"/>
                                      </p:by>
                                    </p:animClr>
                                    <p:set>
                                      <p:cBhvr>
                                        <p:cTn id="9" dur="500" fill="hold"/>
                                        <p:tgtEl>
                                          <p:spTgt spid="5">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dirty="0"/>
              <a:t>AETC Program National Centers and HIV Curriculum</a:t>
            </a:r>
          </a:p>
        </p:txBody>
      </p:sp>
      <p:sp>
        <p:nvSpPr>
          <p:cNvPr id="6" name="Text Placeholder 5"/>
          <p:cNvSpPr>
            <a:spLocks noGrp="1"/>
          </p:cNvSpPr>
          <p:nvPr>
            <p:ph type="body" sz="quarter" idx="11"/>
          </p:nvPr>
        </p:nvSpPr>
        <p:spPr>
          <a:xfrm>
            <a:off x="623296" y="1935956"/>
            <a:ext cx="10512424" cy="3802114"/>
          </a:xfrm>
        </p:spPr>
        <p:txBody>
          <a:bodyPr/>
          <a:lstStyle/>
          <a:p>
            <a:pPr marL="690377" indent="-342900">
              <a:buFont typeface="Arial" panose="020B0604020202020204" pitchFamily="34" charset="0"/>
              <a:buChar char="•"/>
            </a:pPr>
            <a:r>
              <a:rPr lang="en-US" sz="1600" b="1" dirty="0"/>
              <a:t>National Coordinating Resource Center – </a:t>
            </a:r>
            <a:r>
              <a:rPr lang="en-US" sz="1600" dirty="0"/>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600" dirty="0">
                <a:hlinkClick r:id="rId2"/>
              </a:rPr>
              <a:t>https://aidsetc.org/</a:t>
            </a:r>
            <a:r>
              <a:rPr lang="en-US" sz="1600" dirty="0"/>
              <a:t> </a:t>
            </a:r>
          </a:p>
          <a:p>
            <a:pPr marL="690377" indent="-342900">
              <a:buFont typeface="Arial" panose="020B0604020202020204" pitchFamily="34" charset="0"/>
              <a:buChar char="•"/>
            </a:pPr>
            <a:r>
              <a:rPr lang="en-US" sz="1600" b="1" dirty="0"/>
              <a:t>National Clinician Consultation Center – </a:t>
            </a:r>
            <a:r>
              <a:rPr lang="en-US" sz="1600" dirty="0"/>
              <a:t>provides free, peer-to-peer, expert advice for health professionals on HIV prevention, care, and treatment and related topics. Learn more: </a:t>
            </a:r>
            <a:r>
              <a:rPr lang="en-US" sz="1600" dirty="0">
                <a:hlinkClick r:id="rId3"/>
              </a:rPr>
              <a:t>https://nccc/ucsf.edu</a:t>
            </a:r>
            <a:r>
              <a:rPr lang="en-US" sz="1600" dirty="0"/>
              <a:t> </a:t>
            </a:r>
          </a:p>
          <a:p>
            <a:pPr marL="690377" indent="-342900">
              <a:buFont typeface="Arial" panose="020B0604020202020204" pitchFamily="34" charset="0"/>
              <a:buChar char="•"/>
            </a:pPr>
            <a:r>
              <a:rPr lang="en-US" sz="1600" b="1" dirty="0"/>
              <a:t>National HIV Curriculum – </a:t>
            </a:r>
            <a:r>
              <a:rPr lang="en-US" sz="1600" dirty="0"/>
              <a:t>provides ongoing, up –to-date HIV training and information for health professionals through a free, web –based curriculum; also provides free CME credits, CNE contact hours, CE contact hours, and maintenance of certification credits. Learn more: </a:t>
            </a:r>
            <a:r>
              <a:rPr lang="en-US" sz="1600" dirty="0">
                <a:hlinkClick r:id="rId4"/>
              </a:rPr>
              <a:t>www.hiv.uw.edu</a:t>
            </a:r>
            <a:r>
              <a:rPr lang="en-US" sz="1600" dirty="0"/>
              <a:t> </a:t>
            </a:r>
          </a:p>
          <a:p>
            <a:pPr marL="690377" indent="-342900">
              <a:buFont typeface="Arial" panose="020B0604020202020204" pitchFamily="34" charset="0"/>
              <a:buChar char="•"/>
            </a:pPr>
            <a:endParaRPr lang="en-US" sz="1600" dirty="0"/>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endParaRPr lang="en-US" dirty="0"/>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November 8, 2023</a:t>
            </a:fld>
            <a:endParaRPr lang="en-US" dirty="0"/>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4672" y="2571973"/>
            <a:ext cx="7338688" cy="1107707"/>
          </a:xfrm>
          <a:prstGeom prst="rect">
            <a:avLst/>
          </a:prstGeom>
          <a:noFill/>
        </p:spPr>
        <p:txBody>
          <a:bodyPr wrap="square" rtlCol="0">
            <a:spAutoFit/>
          </a:bodyPr>
          <a:lstStyle/>
          <a:p>
            <a:pPr algn="ctr"/>
            <a:r>
              <a:rPr lang="en-US" sz="6598" b="1" dirty="0"/>
              <a:t>QUESTIONS?</a:t>
            </a:r>
          </a:p>
        </p:txBody>
      </p:sp>
    </p:spTree>
    <p:extLst>
      <p:ext uri="{BB962C8B-B14F-4D97-AF65-F5344CB8AC3E}">
        <p14:creationId xmlns:p14="http://schemas.microsoft.com/office/powerpoint/2010/main" val="164331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sz="3200">
                <a:cs typeface="Arial"/>
              </a:rPr>
              <a:t>Learning Objectives</a:t>
            </a:r>
            <a:endParaRPr lang="en-US" dirty="0"/>
          </a:p>
        </p:txBody>
      </p:sp>
      <p:sp>
        <p:nvSpPr>
          <p:cNvPr id="6" name="Text Placeholder 5"/>
          <p:cNvSpPr>
            <a:spLocks noGrp="1"/>
          </p:cNvSpPr>
          <p:nvPr>
            <p:ph type="body" sz="quarter" idx="11"/>
          </p:nvPr>
        </p:nvSpPr>
        <p:spPr>
          <a:xfrm>
            <a:off x="623296" y="1935957"/>
            <a:ext cx="10513018" cy="4258366"/>
          </a:xfrm>
        </p:spPr>
        <p:txBody>
          <a:bodyPr lIns="91440" tIns="45720" rIns="91440" bIns="45720" anchor="t"/>
          <a:lstStyle/>
          <a:p>
            <a:pPr marL="690245" indent="-342900">
              <a:buFont typeface="Arial" panose="020B0604020202020204" pitchFamily="34" charset="0"/>
              <a:buChar char="•"/>
            </a:pPr>
            <a:r>
              <a:rPr lang="en-US" i="1" dirty="0"/>
              <a:t>Describe epidemiologic features of women with HIV in the Unites States</a:t>
            </a:r>
          </a:p>
          <a:p>
            <a:pPr marL="690245" indent="-342900">
              <a:buFont typeface="Arial" panose="020B0604020202020204" pitchFamily="34" charset="0"/>
              <a:buChar char="•"/>
            </a:pPr>
            <a:r>
              <a:rPr lang="en-US" i="1" dirty="0">
                <a:cs typeface="Arial"/>
              </a:rPr>
              <a:t>Describe cancer screening recommendations for women with HIV</a:t>
            </a:r>
            <a:endParaRPr lang="en-US" dirty="0">
              <a:cs typeface="Arial"/>
            </a:endParaRPr>
          </a:p>
          <a:p>
            <a:pPr marL="690245" indent="-342900">
              <a:buFont typeface="Arial" panose="020B0604020202020204" pitchFamily="34" charset="0"/>
              <a:buChar char="•"/>
            </a:pPr>
            <a:r>
              <a:rPr lang="en-US" i="1" dirty="0"/>
              <a:t>Discuss contraceptive options and recommendations for women with HIV</a:t>
            </a:r>
            <a:endParaRPr lang="en-US" dirty="0"/>
          </a:p>
          <a:p>
            <a:pPr marL="690245" indent="-342900">
              <a:buFont typeface="Arial" panose="020B0604020202020204" pitchFamily="34" charset="0"/>
              <a:buChar char="•"/>
            </a:pPr>
            <a:endParaRPr lang="en-US" i="1" dirty="0"/>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0C9E-D04F-4D2C-9E36-B2195A56AB10}"/>
              </a:ext>
            </a:extLst>
          </p:cNvPr>
          <p:cNvSpPr>
            <a:spLocks noGrp="1"/>
          </p:cNvSpPr>
          <p:nvPr>
            <p:ph type="title"/>
          </p:nvPr>
        </p:nvSpPr>
        <p:spPr>
          <a:xfrm>
            <a:off x="677157" y="944013"/>
            <a:ext cx="10794980" cy="648915"/>
          </a:xfrm>
        </p:spPr>
        <p:txBody>
          <a:bodyPr/>
          <a:lstStyle/>
          <a:p>
            <a:pPr algn="ctr"/>
            <a:r>
              <a:rPr lang="en-US" sz="3200" b="1" dirty="0">
                <a:solidFill>
                  <a:srgbClr val="C00000"/>
                </a:solidFill>
              </a:rPr>
              <a:t>HIV</a:t>
            </a:r>
            <a:r>
              <a:rPr lang="en-US" b="1" dirty="0">
                <a:solidFill>
                  <a:srgbClr val="C00000"/>
                </a:solidFill>
              </a:rPr>
              <a:t> and Cancer</a:t>
            </a:r>
          </a:p>
        </p:txBody>
      </p:sp>
      <p:sp>
        <p:nvSpPr>
          <p:cNvPr id="3" name="Content Placeholder 2">
            <a:extLst>
              <a:ext uri="{FF2B5EF4-FFF2-40B4-BE49-F238E27FC236}">
                <a16:creationId xmlns:a16="http://schemas.microsoft.com/office/drawing/2014/main" id="{54046260-14AA-42F6-A139-FA110DD91443}"/>
              </a:ext>
            </a:extLst>
          </p:cNvPr>
          <p:cNvSpPr>
            <a:spLocks noGrp="1"/>
          </p:cNvSpPr>
          <p:nvPr>
            <p:ph idx="1"/>
          </p:nvPr>
        </p:nvSpPr>
        <p:spPr>
          <a:xfrm>
            <a:off x="677157" y="1591194"/>
            <a:ext cx="11092230" cy="4851851"/>
          </a:xfrm>
        </p:spPr>
        <p:txBody>
          <a:bodyPr>
            <a:normAutofit/>
          </a:bodyPr>
          <a:lstStyle/>
          <a:p>
            <a:pPr marL="285750" indent="-285750">
              <a:buFont typeface="Wingdings" panose="05000000000000000000" pitchFamily="2" charset="2"/>
              <a:buChar char="§"/>
            </a:pPr>
            <a:r>
              <a:rPr lang="en-US" sz="1800" dirty="0">
                <a:solidFill>
                  <a:schemeClr val="tx1"/>
                </a:solidFill>
              </a:rPr>
              <a:t>PWH have increased risk of cancer compared to general population</a:t>
            </a:r>
          </a:p>
          <a:p>
            <a:pPr lvl="1"/>
            <a:r>
              <a:rPr lang="en-US" sz="1800" dirty="0"/>
              <a:t>Immune dysregulation; low CD4 cell count</a:t>
            </a:r>
          </a:p>
          <a:p>
            <a:pPr marL="285750" indent="-285750">
              <a:buFont typeface="Wingdings" panose="05000000000000000000" pitchFamily="2" charset="2"/>
              <a:buChar char="§"/>
            </a:pPr>
            <a:r>
              <a:rPr lang="en-US" sz="1800" dirty="0">
                <a:solidFill>
                  <a:schemeClr val="tx1"/>
                </a:solidFill>
              </a:rPr>
              <a:t>Shift from AIDS-defining cancers (Kaposi’s sarcoma &amp; non-Hodgkin’s lymphoma) to non-AIDS-defining malignancies</a:t>
            </a:r>
          </a:p>
          <a:p>
            <a:pPr marL="285750" indent="-285750">
              <a:buFont typeface="Wingdings" panose="05000000000000000000" pitchFamily="2" charset="2"/>
              <a:buChar char="§"/>
            </a:pPr>
            <a:endParaRPr lang="en-US" sz="2400" dirty="0"/>
          </a:p>
          <a:p>
            <a:r>
              <a:rPr lang="en-US" sz="2400" dirty="0"/>
              <a:t>	</a:t>
            </a:r>
          </a:p>
        </p:txBody>
      </p:sp>
      <p:sp>
        <p:nvSpPr>
          <p:cNvPr id="9" name="Rectangle: Rounded Corners 8">
            <a:extLst>
              <a:ext uri="{FF2B5EF4-FFF2-40B4-BE49-F238E27FC236}">
                <a16:creationId xmlns:a16="http://schemas.microsoft.com/office/drawing/2014/main" id="{04D62779-FE83-46E1-BF1D-79729EAFD1DB}"/>
              </a:ext>
            </a:extLst>
          </p:cNvPr>
          <p:cNvSpPr/>
          <p:nvPr/>
        </p:nvSpPr>
        <p:spPr>
          <a:xfrm>
            <a:off x="1341848" y="3290805"/>
            <a:ext cx="4097597" cy="2505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10" name="TextBox 9">
            <a:extLst>
              <a:ext uri="{FF2B5EF4-FFF2-40B4-BE49-F238E27FC236}">
                <a16:creationId xmlns:a16="http://schemas.microsoft.com/office/drawing/2014/main" id="{61823C4B-3BAA-4C7A-8BF4-8DD3C99AF8EC}"/>
              </a:ext>
            </a:extLst>
          </p:cNvPr>
          <p:cNvSpPr txBox="1"/>
          <p:nvPr/>
        </p:nvSpPr>
        <p:spPr>
          <a:xfrm>
            <a:off x="1515943" y="3636730"/>
            <a:ext cx="3581675" cy="1813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865" b="1" dirty="0">
                <a:solidFill>
                  <a:schemeClr val="tx1"/>
                </a:solidFill>
              </a:rPr>
              <a:t>Screening Not Impacted by HIV</a:t>
            </a:r>
          </a:p>
          <a:p>
            <a:pPr algn="ctr"/>
            <a:endParaRPr lang="en-US" sz="1865" b="1" dirty="0">
              <a:solidFill>
                <a:schemeClr val="tx1"/>
              </a:solidFill>
            </a:endParaRPr>
          </a:p>
          <a:p>
            <a:pPr algn="ctr"/>
            <a:r>
              <a:rPr lang="en-US" sz="1865" dirty="0">
                <a:solidFill>
                  <a:schemeClr val="tx1"/>
                </a:solidFill>
              </a:rPr>
              <a:t>Breast Cancer</a:t>
            </a:r>
          </a:p>
          <a:p>
            <a:pPr algn="ctr"/>
            <a:r>
              <a:rPr lang="en-US" sz="1865" dirty="0">
                <a:solidFill>
                  <a:schemeClr val="tx1"/>
                </a:solidFill>
              </a:rPr>
              <a:t>Colon Cancer </a:t>
            </a:r>
          </a:p>
          <a:p>
            <a:pPr algn="ctr"/>
            <a:r>
              <a:rPr lang="en-US" sz="1865" dirty="0">
                <a:solidFill>
                  <a:schemeClr val="tx1"/>
                </a:solidFill>
              </a:rPr>
              <a:t>Lung Cancer</a:t>
            </a:r>
          </a:p>
        </p:txBody>
      </p:sp>
      <p:sp>
        <p:nvSpPr>
          <p:cNvPr id="11" name="Rectangle: Rounded Corners 10">
            <a:extLst>
              <a:ext uri="{FF2B5EF4-FFF2-40B4-BE49-F238E27FC236}">
                <a16:creationId xmlns:a16="http://schemas.microsoft.com/office/drawing/2014/main" id="{D896F860-7FED-417C-A1F1-A904C1692C75}"/>
              </a:ext>
            </a:extLst>
          </p:cNvPr>
          <p:cNvSpPr/>
          <p:nvPr/>
        </p:nvSpPr>
        <p:spPr>
          <a:xfrm>
            <a:off x="6749380" y="3290805"/>
            <a:ext cx="4097597" cy="2505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12" name="TextBox 11">
            <a:extLst>
              <a:ext uri="{FF2B5EF4-FFF2-40B4-BE49-F238E27FC236}">
                <a16:creationId xmlns:a16="http://schemas.microsoft.com/office/drawing/2014/main" id="{93096E28-FE9C-4D6B-BD4F-218E41D358E1}"/>
              </a:ext>
            </a:extLst>
          </p:cNvPr>
          <p:cNvSpPr txBox="1"/>
          <p:nvPr/>
        </p:nvSpPr>
        <p:spPr>
          <a:xfrm>
            <a:off x="7027531" y="3714073"/>
            <a:ext cx="3384908" cy="1813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865" b="1" dirty="0">
                <a:solidFill>
                  <a:schemeClr val="tx1"/>
                </a:solidFill>
              </a:rPr>
              <a:t>Screening Impacted by HIV</a:t>
            </a:r>
          </a:p>
          <a:p>
            <a:pPr algn="ctr"/>
            <a:endParaRPr lang="en-US" sz="1865" b="1" dirty="0">
              <a:solidFill>
                <a:schemeClr val="tx1"/>
              </a:solidFill>
            </a:endParaRPr>
          </a:p>
          <a:p>
            <a:pPr algn="ctr"/>
            <a:r>
              <a:rPr lang="en-US" sz="1865" dirty="0">
                <a:solidFill>
                  <a:schemeClr val="tx1"/>
                </a:solidFill>
              </a:rPr>
              <a:t>Cervical Cancer </a:t>
            </a:r>
          </a:p>
          <a:p>
            <a:pPr algn="ctr"/>
            <a:r>
              <a:rPr lang="en-US" sz="1865" dirty="0">
                <a:solidFill>
                  <a:schemeClr val="tx1"/>
                </a:solidFill>
              </a:rPr>
              <a:t>Anal Cancer</a:t>
            </a:r>
          </a:p>
          <a:p>
            <a:pPr marL="285664" indent="-285664">
              <a:buFont typeface="Arial" panose="020B0604020202020204" pitchFamily="34" charset="0"/>
              <a:buChar char="•"/>
            </a:pPr>
            <a:endParaRPr lang="en-US" sz="1865" dirty="0">
              <a:solidFill>
                <a:schemeClr val="tx1"/>
              </a:solidFill>
            </a:endParaRPr>
          </a:p>
          <a:p>
            <a:pPr marL="285664" indent="-285664">
              <a:buFont typeface="Arial" panose="020B0604020202020204" pitchFamily="34" charset="0"/>
              <a:buChar char="•"/>
            </a:pPr>
            <a:endParaRPr lang="en-US" sz="1865" dirty="0">
              <a:solidFill>
                <a:schemeClr val="tx1"/>
              </a:solidFill>
            </a:endParaRPr>
          </a:p>
        </p:txBody>
      </p:sp>
      <p:sp>
        <p:nvSpPr>
          <p:cNvPr id="13" name="TextBox 12">
            <a:extLst>
              <a:ext uri="{FF2B5EF4-FFF2-40B4-BE49-F238E27FC236}">
                <a16:creationId xmlns:a16="http://schemas.microsoft.com/office/drawing/2014/main" id="{27DF84EF-7400-449A-BA0A-35A8CC975466}"/>
              </a:ext>
            </a:extLst>
          </p:cNvPr>
          <p:cNvSpPr txBox="1"/>
          <p:nvPr/>
        </p:nvSpPr>
        <p:spPr>
          <a:xfrm>
            <a:off x="419438" y="6443045"/>
            <a:ext cx="8953768" cy="400006"/>
          </a:xfrm>
          <a:prstGeom prst="rect">
            <a:avLst/>
          </a:prstGeom>
          <a:noFill/>
        </p:spPr>
        <p:txBody>
          <a:bodyPr wrap="square" rtlCol="0">
            <a:spAutoFit/>
          </a:bodyPr>
          <a:lstStyle/>
          <a:p>
            <a:r>
              <a:rPr lang="en-US" sz="1000" dirty="0"/>
              <a:t>Patel P, Hanson DL, Sullivan PS, et al. Incidence of types of cancer among HIV-infected persons compared with the general population in the United States, 1992-2003. Ann Intern Med. 2008;148:728-36.</a:t>
            </a:r>
          </a:p>
        </p:txBody>
      </p:sp>
    </p:spTree>
    <p:extLst>
      <p:ext uri="{BB962C8B-B14F-4D97-AF65-F5344CB8AC3E}">
        <p14:creationId xmlns:p14="http://schemas.microsoft.com/office/powerpoint/2010/main" val="423931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AADD-0B68-4040-ADD5-93268954F845}"/>
              </a:ext>
            </a:extLst>
          </p:cNvPr>
          <p:cNvSpPr>
            <a:spLocks noGrp="1"/>
          </p:cNvSpPr>
          <p:nvPr>
            <p:ph type="title"/>
          </p:nvPr>
        </p:nvSpPr>
        <p:spPr>
          <a:xfrm>
            <a:off x="677157" y="865425"/>
            <a:ext cx="10794980" cy="648915"/>
          </a:xfrm>
        </p:spPr>
        <p:txBody>
          <a:bodyPr/>
          <a:lstStyle/>
          <a:p>
            <a:pPr algn="ctr"/>
            <a:r>
              <a:rPr lang="en-US" sz="3200" b="1" dirty="0">
                <a:solidFill>
                  <a:srgbClr val="C00000"/>
                </a:solidFill>
              </a:rPr>
              <a:t>Cervical Cancer Screenin</a:t>
            </a:r>
            <a:r>
              <a:rPr lang="en-US" b="1" dirty="0">
                <a:solidFill>
                  <a:srgbClr val="C00000"/>
                </a:solidFill>
              </a:rPr>
              <a:t>g</a:t>
            </a:r>
          </a:p>
        </p:txBody>
      </p:sp>
      <p:sp>
        <p:nvSpPr>
          <p:cNvPr id="3" name="Content Placeholder 2">
            <a:extLst>
              <a:ext uri="{FF2B5EF4-FFF2-40B4-BE49-F238E27FC236}">
                <a16:creationId xmlns:a16="http://schemas.microsoft.com/office/drawing/2014/main" id="{B3DD44E9-CFCC-42A2-8DB4-948399712FD4}"/>
              </a:ext>
            </a:extLst>
          </p:cNvPr>
          <p:cNvSpPr>
            <a:spLocks noGrp="1"/>
          </p:cNvSpPr>
          <p:nvPr>
            <p:ph idx="1"/>
          </p:nvPr>
        </p:nvSpPr>
        <p:spPr>
          <a:xfrm>
            <a:off x="677157" y="1514340"/>
            <a:ext cx="8594429" cy="4526343"/>
          </a:xfrm>
        </p:spPr>
        <p:txBody>
          <a:bodyPr>
            <a:normAutofit/>
          </a:bodyPr>
          <a:lstStyle/>
          <a:p>
            <a:pPr marL="457200" indent="-457200">
              <a:buFont typeface="Wingdings" panose="05000000000000000000" pitchFamily="2" charset="2"/>
              <a:buChar char="§"/>
            </a:pPr>
            <a:r>
              <a:rPr lang="en-US" sz="1800" dirty="0">
                <a:solidFill>
                  <a:schemeClr val="tx1"/>
                </a:solidFill>
              </a:rPr>
              <a:t>Higher incidence of cervical cancer in HIV-infected women</a:t>
            </a:r>
          </a:p>
          <a:p>
            <a:pPr lvl="1"/>
            <a:r>
              <a:rPr lang="en-US" sz="1800" dirty="0"/>
              <a:t>Increase in HIV/HPV coinfection</a:t>
            </a:r>
          </a:p>
          <a:p>
            <a:pPr lvl="1"/>
            <a:r>
              <a:rPr lang="en-US" sz="1800" dirty="0"/>
              <a:t>Higher risk for contracting oncogenic HPV subtypes (Types 16 &amp; 18)</a:t>
            </a:r>
          </a:p>
          <a:p>
            <a:pPr marL="342900" indent="-342900">
              <a:buFont typeface="Wingdings" panose="05000000000000000000" pitchFamily="2" charset="2"/>
              <a:buChar char="§"/>
            </a:pPr>
            <a:r>
              <a:rPr lang="en-US" sz="1800" dirty="0">
                <a:solidFill>
                  <a:schemeClr val="tx1"/>
                </a:solidFill>
              </a:rPr>
              <a:t>Initiate within 1 year of the onset of sexual activity regardless of mode of HIV transmission, but no later than 21 years old.</a:t>
            </a:r>
          </a:p>
          <a:p>
            <a:pPr marL="342900" indent="-342900">
              <a:buFont typeface="Wingdings" panose="05000000000000000000" pitchFamily="2" charset="2"/>
              <a:buChar char="§"/>
            </a:pPr>
            <a:r>
              <a:rPr lang="en-US" sz="1800" dirty="0">
                <a:solidFill>
                  <a:schemeClr val="tx1"/>
                </a:solidFill>
              </a:rPr>
              <a:t>Cervical cancer screening in HIV-infected women should continue throughout a woman’s lifetime </a:t>
            </a:r>
          </a:p>
          <a:p>
            <a:pPr lvl="1"/>
            <a:r>
              <a:rPr lang="en-US" sz="1800" dirty="0"/>
              <a:t>Do not stop at 65 years of age </a:t>
            </a:r>
          </a:p>
        </p:txBody>
      </p:sp>
      <p:sp>
        <p:nvSpPr>
          <p:cNvPr id="4" name="TextBox 3">
            <a:extLst>
              <a:ext uri="{FF2B5EF4-FFF2-40B4-BE49-F238E27FC236}">
                <a16:creationId xmlns:a16="http://schemas.microsoft.com/office/drawing/2014/main" id="{F2531A3C-C5BA-4ADA-B9F4-74FE9EC7B9DF}"/>
              </a:ext>
            </a:extLst>
          </p:cNvPr>
          <p:cNvSpPr txBox="1"/>
          <p:nvPr/>
        </p:nvSpPr>
        <p:spPr>
          <a:xfrm>
            <a:off x="382128" y="6606222"/>
            <a:ext cx="8594429" cy="338466"/>
          </a:xfrm>
          <a:prstGeom prst="rect">
            <a:avLst/>
          </a:prstGeom>
          <a:noFill/>
        </p:spPr>
        <p:txBody>
          <a:bodyPr wrap="square" rtlCol="0">
            <a:spAutoFit/>
          </a:bodyPr>
          <a:lstStyle/>
          <a:p>
            <a:r>
              <a:rPr lang="en-US" sz="800" dirty="0"/>
              <a:t>Guidelines for Prevention and Treatment of Opportunistic Infections in Adults and Adolescents with HIV. (2023). https://clinicalinfo.hiv.gov/en/guidelines/hiv-clinical-guidelines-adult-and-adolescent-opportunistic-infections/human-0?view=full</a:t>
            </a:r>
          </a:p>
        </p:txBody>
      </p:sp>
    </p:spTree>
    <p:extLst>
      <p:ext uri="{BB962C8B-B14F-4D97-AF65-F5344CB8AC3E}">
        <p14:creationId xmlns:p14="http://schemas.microsoft.com/office/powerpoint/2010/main" val="237256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88B7-722B-44EA-BA5C-0F8D7D0216EA}"/>
              </a:ext>
            </a:extLst>
          </p:cNvPr>
          <p:cNvSpPr>
            <a:spLocks noGrp="1"/>
          </p:cNvSpPr>
          <p:nvPr>
            <p:ph type="title"/>
          </p:nvPr>
        </p:nvSpPr>
        <p:spPr/>
        <p:txBody>
          <a:bodyPr>
            <a:normAutofit/>
          </a:bodyPr>
          <a:lstStyle/>
          <a:p>
            <a:pPr algn="ctr"/>
            <a:r>
              <a:rPr lang="en-US" sz="3200" b="1" dirty="0">
                <a:solidFill>
                  <a:srgbClr val="C00000"/>
                </a:solidFill>
              </a:rPr>
              <a:t>Cervical Cancer Screening</a:t>
            </a:r>
          </a:p>
        </p:txBody>
      </p:sp>
      <p:graphicFrame>
        <p:nvGraphicFramePr>
          <p:cNvPr id="4" name="Content Placeholder 3">
            <a:extLst>
              <a:ext uri="{FF2B5EF4-FFF2-40B4-BE49-F238E27FC236}">
                <a16:creationId xmlns:a16="http://schemas.microsoft.com/office/drawing/2014/main" id="{D335B7AC-726A-4580-8CB0-FCD34B5E1029}"/>
              </a:ext>
            </a:extLst>
          </p:cNvPr>
          <p:cNvGraphicFramePr>
            <a:graphicFrameLocks noGrp="1"/>
          </p:cNvGraphicFramePr>
          <p:nvPr>
            <p:ph idx="1"/>
            <p:extLst>
              <p:ext uri="{D42A27DB-BD31-4B8C-83A1-F6EECF244321}">
                <p14:modId xmlns:p14="http://schemas.microsoft.com/office/powerpoint/2010/main" val="2187024298"/>
              </p:ext>
            </p:extLst>
          </p:nvPr>
        </p:nvGraphicFramePr>
        <p:xfrm>
          <a:off x="770548" y="1784949"/>
          <a:ext cx="9661054" cy="4721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0D1BEB2-8623-4E9A-996B-4429EAD9AF6D}"/>
              </a:ext>
            </a:extLst>
          </p:cNvPr>
          <p:cNvSpPr txBox="1"/>
          <p:nvPr/>
        </p:nvSpPr>
        <p:spPr>
          <a:xfrm>
            <a:off x="390514" y="6506530"/>
            <a:ext cx="8594429" cy="338466"/>
          </a:xfrm>
          <a:prstGeom prst="rect">
            <a:avLst/>
          </a:prstGeom>
          <a:noFill/>
        </p:spPr>
        <p:txBody>
          <a:bodyPr wrap="square" rtlCol="0">
            <a:spAutoFit/>
          </a:bodyPr>
          <a:lstStyle/>
          <a:p>
            <a:r>
              <a:rPr lang="en-US" sz="800" dirty="0"/>
              <a:t>Guidelines for Prevention and Treatment of Opportunistic Infections in Adults and Adolescents with HIV. (2023). https://clinicalinfo.hiv.gov/en/guidelines/hiv-clinical-guidelines-adult-and-adolescent-opportunistic-infections/human-0?view=full</a:t>
            </a:r>
          </a:p>
        </p:txBody>
      </p:sp>
    </p:spTree>
    <p:extLst>
      <p:ext uri="{BB962C8B-B14F-4D97-AF65-F5344CB8AC3E}">
        <p14:creationId xmlns:p14="http://schemas.microsoft.com/office/powerpoint/2010/main" val="403583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D68E246-DE47-44FE-BA92-86F941445633}"/>
              </a:ext>
            </a:extLst>
          </p:cNvPr>
          <p:cNvGraphicFramePr>
            <a:graphicFrameLocks noGrp="1"/>
          </p:cNvGraphicFramePr>
          <p:nvPr>
            <p:ph idx="1"/>
            <p:extLst>
              <p:ext uri="{D42A27DB-BD31-4B8C-83A1-F6EECF244321}">
                <p14:modId xmlns:p14="http://schemas.microsoft.com/office/powerpoint/2010/main" val="738780502"/>
              </p:ext>
            </p:extLst>
          </p:nvPr>
        </p:nvGraphicFramePr>
        <p:xfrm>
          <a:off x="677686" y="468132"/>
          <a:ext cx="9385712" cy="54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C7AF0679-6C32-474E-A5B8-D48777407164}"/>
              </a:ext>
            </a:extLst>
          </p:cNvPr>
          <p:cNvSpPr txBox="1"/>
          <p:nvPr/>
        </p:nvSpPr>
        <p:spPr>
          <a:xfrm>
            <a:off x="369020" y="6549410"/>
            <a:ext cx="7522964" cy="625393"/>
          </a:xfrm>
          <a:prstGeom prst="rect">
            <a:avLst/>
          </a:prstGeom>
          <a:noFill/>
        </p:spPr>
        <p:txBody>
          <a:bodyPr wrap="square" rtlCol="0">
            <a:spAutoFit/>
          </a:bodyPr>
          <a:lstStyle/>
          <a:p>
            <a:r>
              <a:rPr lang="en-US" sz="800" dirty="0"/>
              <a:t>Guidelines for Prevention and Treatment of Opportunistic Infections in Adults and Adolescents with HIV. (2023). https://clinicalinfo.hiv.gov/en/guidelines/hiv-clinical-guidelines-adult-and-adolescent-opportunistic-infections/human-0?view=full</a:t>
            </a:r>
          </a:p>
          <a:p>
            <a:endParaRPr lang="en-US" sz="1865" dirty="0"/>
          </a:p>
        </p:txBody>
      </p:sp>
    </p:spTree>
    <p:extLst>
      <p:ext uri="{BB962C8B-B14F-4D97-AF65-F5344CB8AC3E}">
        <p14:creationId xmlns:p14="http://schemas.microsoft.com/office/powerpoint/2010/main" val="1886867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6E21-6810-4CF5-8AFC-28EA94FED104}"/>
              </a:ext>
            </a:extLst>
          </p:cNvPr>
          <p:cNvSpPr>
            <a:spLocks noGrp="1"/>
          </p:cNvSpPr>
          <p:nvPr>
            <p:ph type="title"/>
          </p:nvPr>
        </p:nvSpPr>
        <p:spPr/>
        <p:txBody>
          <a:bodyPr>
            <a:normAutofit/>
          </a:bodyPr>
          <a:lstStyle/>
          <a:p>
            <a:pPr algn="ctr"/>
            <a:r>
              <a:rPr lang="en-US" sz="3200" b="1" dirty="0">
                <a:solidFill>
                  <a:srgbClr val="C00000"/>
                </a:solidFill>
              </a:rPr>
              <a:t>Cervical Cancer Screening</a:t>
            </a:r>
          </a:p>
        </p:txBody>
      </p:sp>
      <p:sp>
        <p:nvSpPr>
          <p:cNvPr id="3" name="Content Placeholder 2">
            <a:extLst>
              <a:ext uri="{FF2B5EF4-FFF2-40B4-BE49-F238E27FC236}">
                <a16:creationId xmlns:a16="http://schemas.microsoft.com/office/drawing/2014/main" id="{B8F16A52-6835-40AF-A139-49087FBAC868}"/>
              </a:ext>
            </a:extLst>
          </p:cNvPr>
          <p:cNvSpPr>
            <a:spLocks noGrp="1"/>
          </p:cNvSpPr>
          <p:nvPr>
            <p:ph idx="1"/>
          </p:nvPr>
        </p:nvSpPr>
        <p:spPr>
          <a:xfrm>
            <a:off x="1124607" y="1986455"/>
            <a:ext cx="8146979" cy="4236064"/>
          </a:xfrm>
        </p:spPr>
        <p:txBody>
          <a:bodyPr>
            <a:normAutofit/>
          </a:bodyPr>
          <a:lstStyle/>
          <a:p>
            <a:pPr marL="285750" indent="-285750">
              <a:buFont typeface="Wingdings" panose="05000000000000000000" pitchFamily="2" charset="2"/>
              <a:buChar char="§"/>
            </a:pPr>
            <a:r>
              <a:rPr lang="en-US" sz="1800" dirty="0">
                <a:solidFill>
                  <a:schemeClr val="tx1"/>
                </a:solidFill>
              </a:rPr>
              <a:t>Normal Cervical Cytology and Negative High-Risk HPV test (women &gt; 30yo)</a:t>
            </a:r>
          </a:p>
          <a:p>
            <a:pPr lvl="1"/>
            <a:r>
              <a:rPr lang="en-US" sz="1800" dirty="0"/>
              <a:t>If 3 consecutive cervical cytology tests are normal then cervical cytology every 3 years</a:t>
            </a:r>
          </a:p>
          <a:p>
            <a:pPr marL="285750" indent="-285750">
              <a:buFont typeface="Wingdings" panose="05000000000000000000" pitchFamily="2" charset="2"/>
              <a:buChar char="§"/>
            </a:pPr>
            <a:r>
              <a:rPr lang="en-US" sz="1800" dirty="0">
                <a:solidFill>
                  <a:schemeClr val="tx1"/>
                </a:solidFill>
              </a:rPr>
              <a:t>Cytology-Negative, High-Risk HPV-positive: Colposcopy</a:t>
            </a:r>
          </a:p>
          <a:p>
            <a:r>
              <a:rPr lang="en-US" sz="1800" dirty="0">
                <a:solidFill>
                  <a:schemeClr val="tx1"/>
                </a:solidFill>
              </a:rPr>
              <a:t>ASC-US:</a:t>
            </a:r>
          </a:p>
          <a:p>
            <a:pPr lvl="1"/>
            <a:r>
              <a:rPr lang="en-US" sz="1800" dirty="0"/>
              <a:t>Negative HPV: Repeat cytology in 6-12 months</a:t>
            </a:r>
          </a:p>
          <a:p>
            <a:pPr lvl="1"/>
            <a:r>
              <a:rPr lang="en-US" sz="1800" dirty="0"/>
              <a:t>Positive HPV: Colposcopy</a:t>
            </a:r>
          </a:p>
          <a:p>
            <a:pPr marL="285750" indent="-285750">
              <a:buFont typeface="Wingdings" panose="05000000000000000000" pitchFamily="2" charset="2"/>
              <a:buChar char="§"/>
            </a:pPr>
            <a:r>
              <a:rPr lang="en-US" sz="1800" dirty="0">
                <a:solidFill>
                  <a:schemeClr val="tx1"/>
                </a:solidFill>
              </a:rPr>
              <a:t>LSIL or more higher: Colposcopy (regardless of HPV testing)</a:t>
            </a:r>
          </a:p>
        </p:txBody>
      </p:sp>
      <p:sp>
        <p:nvSpPr>
          <p:cNvPr id="4" name="TextBox 3">
            <a:extLst>
              <a:ext uri="{FF2B5EF4-FFF2-40B4-BE49-F238E27FC236}">
                <a16:creationId xmlns:a16="http://schemas.microsoft.com/office/drawing/2014/main" id="{E544088A-7346-49FE-B8DB-DE4A99AC8F56}"/>
              </a:ext>
            </a:extLst>
          </p:cNvPr>
          <p:cNvSpPr txBox="1"/>
          <p:nvPr/>
        </p:nvSpPr>
        <p:spPr>
          <a:xfrm>
            <a:off x="398902" y="6518641"/>
            <a:ext cx="8594429" cy="338466"/>
          </a:xfrm>
          <a:prstGeom prst="rect">
            <a:avLst/>
          </a:prstGeom>
          <a:noFill/>
        </p:spPr>
        <p:txBody>
          <a:bodyPr wrap="square" rtlCol="0">
            <a:spAutoFit/>
          </a:bodyPr>
          <a:lstStyle/>
          <a:p>
            <a:r>
              <a:rPr lang="en-US" sz="800" dirty="0"/>
              <a:t>Guidelines for Prevention and Treatment of Opportunistic Infections in Adults and Adolescents with HIV. (2022). https://clinicalinfo.hiv.gov/en/guidelines/hiv-clinical-guidelines-adult-and-adolescent-opportunistic-infections/human-0?view=full</a:t>
            </a:r>
          </a:p>
        </p:txBody>
      </p:sp>
    </p:spTree>
    <p:extLst>
      <p:ext uri="{BB962C8B-B14F-4D97-AF65-F5344CB8AC3E}">
        <p14:creationId xmlns:p14="http://schemas.microsoft.com/office/powerpoint/2010/main" val="3344784751"/>
      </p:ext>
    </p:extLst>
  </p:cSld>
  <p:clrMapOvr>
    <a:masterClrMapping/>
  </p:clrMapOvr>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E9B863C-DE2F-4FC5-B704-B98053DCC2A1}"/>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CB3B78A7-7F93-4FB2-8006-051DC23A82AC}"/>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3508AACB-9AD2-40AB-995C-481952F1FE62}"/>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4E2A952-FB3A-47FA-81DD-F758D9C96D84}"/>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661bd68-91d7-413a-9236-892cdea936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B3967B71159C48807535AD404845D3" ma:contentTypeVersion="16" ma:contentTypeDescription="Create a new document." ma:contentTypeScope="" ma:versionID="0b047b51bd4ce4f984b296fb383074cd">
  <xsd:schema xmlns:xsd="http://www.w3.org/2001/XMLSchema" xmlns:xs="http://www.w3.org/2001/XMLSchema" xmlns:p="http://schemas.microsoft.com/office/2006/metadata/properties" xmlns:ns3="5661bd68-91d7-413a-9236-892cdea936d6" xmlns:ns4="851590d9-cba4-459a-b434-389629fc4743" targetNamespace="http://schemas.microsoft.com/office/2006/metadata/properties" ma:root="true" ma:fieldsID="2c12851ee3d4a762a4b59cebd8661a6a" ns3:_="" ns4:_="">
    <xsd:import namespace="5661bd68-91d7-413a-9236-892cdea936d6"/>
    <xsd:import namespace="851590d9-cba4-459a-b434-389629fc47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1bd68-91d7-413a-9236-892cdea936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1590d9-cba4-459a-b434-389629fc47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B57F0F-9461-4BBE-906D-AB84B21CD3B2}">
  <ds:schemaRefs>
    <ds:schemaRef ds:uri="http://schemas.microsoft.com/office/2006/documentManagement/types"/>
    <ds:schemaRef ds:uri="http://schemas.openxmlformats.org/package/2006/metadata/core-properties"/>
    <ds:schemaRef ds:uri="http://purl.org/dc/terms/"/>
    <ds:schemaRef ds:uri="http://purl.org/dc/elements/1.1/"/>
    <ds:schemaRef ds:uri="851590d9-cba4-459a-b434-389629fc4743"/>
    <ds:schemaRef ds:uri="http://schemas.microsoft.com/office/2006/metadata/properties"/>
    <ds:schemaRef ds:uri="http://www.w3.org/XML/1998/namespace"/>
    <ds:schemaRef ds:uri="http://purl.org/dc/dcmitype/"/>
    <ds:schemaRef ds:uri="http://schemas.microsoft.com/office/infopath/2007/PartnerControls"/>
    <ds:schemaRef ds:uri="5661bd68-91d7-413a-9236-892cdea936d6"/>
  </ds:schemaRefs>
</ds:datastoreItem>
</file>

<file path=customXml/itemProps2.xml><?xml version="1.0" encoding="utf-8"?>
<ds:datastoreItem xmlns:ds="http://schemas.openxmlformats.org/officeDocument/2006/customXml" ds:itemID="{C04CE6B0-4D13-4577-AACB-6286F6D835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1bd68-91d7-413a-9236-892cdea936d6"/>
    <ds:schemaRef ds:uri="851590d9-cba4-459a-b434-389629fc47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E3D3BF-4C38-44CF-9049-79039A97FE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AETC-program-template-widescreen</Template>
  <TotalTime>7049</TotalTime>
  <Words>3354</Words>
  <Application>Microsoft Office PowerPoint</Application>
  <PresentationFormat>Custom</PresentationFormat>
  <Paragraphs>395</Paragraphs>
  <Slides>30</Slides>
  <Notes>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30</vt:i4>
      </vt:variant>
    </vt:vector>
  </HeadingPairs>
  <TitlesOfParts>
    <vt:vector size="40" baseType="lpstr">
      <vt:lpstr>Arial</vt:lpstr>
      <vt:lpstr>Calibri</vt:lpstr>
      <vt:lpstr>STIXGeneral-Regular</vt:lpstr>
      <vt:lpstr>System Font Regular</vt:lpstr>
      <vt:lpstr>Wingdings</vt:lpstr>
      <vt:lpstr>Title slide master</vt:lpstr>
      <vt:lpstr>Content slide master</vt:lpstr>
      <vt:lpstr>3_Custom Design</vt:lpstr>
      <vt:lpstr>5_Custom Design</vt:lpstr>
      <vt:lpstr>6_Custom Design</vt:lpstr>
      <vt:lpstr>Women’s Health &amp; HIV</vt:lpstr>
      <vt:lpstr>Disclosures</vt:lpstr>
      <vt:lpstr>AETC Program National Centers and HIV Curriculum</vt:lpstr>
      <vt:lpstr>Learning Objectives</vt:lpstr>
      <vt:lpstr>HIV and Cancer</vt:lpstr>
      <vt:lpstr>Cervical Cancer Screening</vt:lpstr>
      <vt:lpstr>Cervical Cancer Screening</vt:lpstr>
      <vt:lpstr>PowerPoint Presentation</vt:lpstr>
      <vt:lpstr>Cervical Cancer Screening</vt:lpstr>
      <vt:lpstr>Cervical Cancer Screening After Hysterectomy</vt:lpstr>
      <vt:lpstr>PowerPoint Presentation</vt:lpstr>
      <vt:lpstr>Anal Cancer Screening</vt:lpstr>
      <vt:lpstr>Anal Cancer Screening</vt:lpstr>
      <vt:lpstr>Anal Cancer Screening</vt:lpstr>
      <vt:lpstr>Breast Cancer Screening</vt:lpstr>
      <vt:lpstr>Breast Cancer Screening</vt:lpstr>
      <vt:lpstr>Breast Cancer Risk Assessment Tool</vt:lpstr>
      <vt:lpstr>HIV Primary Care Resources</vt:lpstr>
      <vt:lpstr>Contraception Counseling for Women with HIV</vt:lpstr>
      <vt:lpstr>HIV and Hormonal Contraception</vt:lpstr>
      <vt:lpstr>CDC U.S. MEC Categories for Classifying Contraceptive Methods</vt:lpstr>
      <vt:lpstr>Combined Hormonal Contraceptives (CHC) </vt:lpstr>
      <vt:lpstr>Progestin Only Pills (POP) aka “mini-pill”</vt:lpstr>
      <vt:lpstr>Depot Medroxyprogesterone Acetate (DMPA) – Depo Provera</vt:lpstr>
      <vt:lpstr>Contraceptive Implants</vt:lpstr>
      <vt:lpstr>Intrauterine Devices (IUD)</vt:lpstr>
      <vt:lpstr>PowerPoint Presentation</vt:lpstr>
      <vt:lpstr>Serodifferent Couples Desiring Pregnancy</vt:lpstr>
      <vt:lpstr>PowerPoint Presentation</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Jake;Sadie Harris</dc:creator>
  <cp:lastModifiedBy>Judith Collins</cp:lastModifiedBy>
  <cp:revision>70</cp:revision>
  <cp:lastPrinted>2014-09-18T20:07:37Z</cp:lastPrinted>
  <dcterms:created xsi:type="dcterms:W3CDTF">2022-02-08T21:24:12Z</dcterms:created>
  <dcterms:modified xsi:type="dcterms:W3CDTF">2023-11-08T20:02:58Z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2023-02-09T00:21:57Z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6bb93189-4504-4495-922c-a7dd9f256ca4</vt:lpwstr>
  </property>
  <property fmtid="{D5CDD505-2E9C-101B-9397-08002B2CF9AE}" pid="8" name="MSIP_Label_792c8cef-6f2b-4af1-b4ac-d815ff795cd6_ContentBits">
    <vt:lpwstr>0</vt:lpwstr>
  </property>
  <property fmtid="{D5CDD505-2E9C-101B-9397-08002B2CF9AE}" pid="9" name="ContentTypeId">
    <vt:lpwstr>0x0101000DB3967B71159C48807535AD404845D3</vt:lpwstr>
  </property>
  <property fmtid="{D5CDD505-2E9C-101B-9397-08002B2CF9AE}" pid="10" name="MediaServiceImageTags">
    <vt:lpwstr/>
  </property>
</Properties>
</file>