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3" r:id="rId2"/>
    <p:sldMasterId id="2147483698" r:id="rId3"/>
  </p:sldMasterIdLst>
  <p:notesMasterIdLst>
    <p:notesMasterId r:id="rId34"/>
  </p:notesMasterIdLst>
  <p:sldIdLst>
    <p:sldId id="2141412127" r:id="rId4"/>
    <p:sldId id="2141412031" r:id="rId5"/>
    <p:sldId id="447" r:id="rId6"/>
    <p:sldId id="259" r:id="rId7"/>
    <p:sldId id="2141412173" r:id="rId8"/>
    <p:sldId id="2141412176" r:id="rId9"/>
    <p:sldId id="2141412177" r:id="rId10"/>
    <p:sldId id="2141412171" r:id="rId11"/>
    <p:sldId id="2141412172" r:id="rId12"/>
    <p:sldId id="2141412128" r:id="rId13"/>
    <p:sldId id="2141412129" r:id="rId14"/>
    <p:sldId id="2141412130" r:id="rId15"/>
    <p:sldId id="2141412131" r:id="rId16"/>
    <p:sldId id="2141412132" r:id="rId17"/>
    <p:sldId id="2141412133" r:id="rId18"/>
    <p:sldId id="2141412138" r:id="rId19"/>
    <p:sldId id="2141412141" r:id="rId20"/>
    <p:sldId id="2141412145" r:id="rId21"/>
    <p:sldId id="2141412174" r:id="rId22"/>
    <p:sldId id="2141412168" r:id="rId23"/>
    <p:sldId id="2141412118" r:id="rId24"/>
    <p:sldId id="2141412120" r:id="rId25"/>
    <p:sldId id="2141412175" r:id="rId26"/>
    <p:sldId id="2141412121" r:id="rId27"/>
    <p:sldId id="2141412122" r:id="rId28"/>
    <p:sldId id="2141412126" r:id="rId29"/>
    <p:sldId id="4768" r:id="rId30"/>
    <p:sldId id="4769" r:id="rId31"/>
    <p:sldId id="4770" r:id="rId32"/>
    <p:sldId id="2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7" d="100"/>
          <a:sy n="77" d="100"/>
        </p:scale>
        <p:origin x="9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28DA7-8BF5-428E-9907-F182B5FBEEAB}" type="doc">
      <dgm:prSet loTypeId="urn:microsoft.com/office/officeart/2018/2/layout/IconCircleList" loCatId="icon" qsTypeId="urn:microsoft.com/office/officeart/2005/8/quickstyle/simple1" qsCatId="simple" csTypeId="urn:microsoft.com/office/officeart/2005/8/colors/colorful4" csCatId="colorful" phldr="1"/>
      <dgm:spPr/>
      <dgm:t>
        <a:bodyPr/>
        <a:lstStyle/>
        <a:p>
          <a:endParaRPr lang="en-US"/>
        </a:p>
      </dgm:t>
    </dgm:pt>
    <dgm:pt modelId="{C376C88A-D005-4BFF-851E-CD6BAAB749F9}">
      <dgm:prSet/>
      <dgm:spPr/>
      <dgm:t>
        <a:bodyPr/>
        <a:lstStyle/>
        <a:p>
          <a:pPr>
            <a:lnSpc>
              <a:spcPct val="100000"/>
            </a:lnSpc>
          </a:pPr>
          <a:r>
            <a:rPr lang="en-US" dirty="0"/>
            <a:t>Historical gold standard</a:t>
          </a:r>
        </a:p>
      </dgm:t>
    </dgm:pt>
    <dgm:pt modelId="{DCE597EC-CCCF-4B97-ADFA-6AC771572B36}" type="parTrans" cxnId="{A4B16FC4-9ADF-4F8A-A1AC-1B31637C3992}">
      <dgm:prSet/>
      <dgm:spPr/>
      <dgm:t>
        <a:bodyPr/>
        <a:lstStyle/>
        <a:p>
          <a:endParaRPr lang="en-US"/>
        </a:p>
      </dgm:t>
    </dgm:pt>
    <dgm:pt modelId="{63DB16A9-2851-4D25-9D9C-73FDDBDDDF2C}" type="sibTrans" cxnId="{A4B16FC4-9ADF-4F8A-A1AC-1B31637C3992}">
      <dgm:prSet/>
      <dgm:spPr/>
      <dgm:t>
        <a:bodyPr/>
        <a:lstStyle/>
        <a:p>
          <a:pPr>
            <a:lnSpc>
              <a:spcPct val="100000"/>
            </a:lnSpc>
          </a:pPr>
          <a:endParaRPr lang="en-US"/>
        </a:p>
      </dgm:t>
    </dgm:pt>
    <dgm:pt modelId="{403EF2DD-D959-48CE-B939-898086BB2719}">
      <dgm:prSet/>
      <dgm:spPr/>
      <dgm:t>
        <a:bodyPr/>
        <a:lstStyle/>
        <a:p>
          <a:pPr>
            <a:lnSpc>
              <a:spcPct val="100000"/>
            </a:lnSpc>
          </a:pPr>
          <a:r>
            <a:rPr lang="en-US" dirty="0"/>
            <a:t>May be helpful in evaluating other causes of liver disease</a:t>
          </a:r>
        </a:p>
      </dgm:t>
    </dgm:pt>
    <dgm:pt modelId="{E5ED0180-75B5-4759-9A0F-1AB4D7C75050}" type="parTrans" cxnId="{DB333DF8-3530-4182-995E-5F7804FF27DC}">
      <dgm:prSet/>
      <dgm:spPr/>
      <dgm:t>
        <a:bodyPr/>
        <a:lstStyle/>
        <a:p>
          <a:endParaRPr lang="en-US"/>
        </a:p>
      </dgm:t>
    </dgm:pt>
    <dgm:pt modelId="{D48861E8-5AC6-48D6-BFF0-D5E11C6C4C92}" type="sibTrans" cxnId="{DB333DF8-3530-4182-995E-5F7804FF27DC}">
      <dgm:prSet/>
      <dgm:spPr/>
      <dgm:t>
        <a:bodyPr/>
        <a:lstStyle/>
        <a:p>
          <a:pPr>
            <a:lnSpc>
              <a:spcPct val="100000"/>
            </a:lnSpc>
          </a:pPr>
          <a:endParaRPr lang="en-US"/>
        </a:p>
      </dgm:t>
    </dgm:pt>
    <dgm:pt modelId="{204E60F1-D31A-47B8-BC18-1169FD6E89A5}">
      <dgm:prSet/>
      <dgm:spPr/>
      <dgm:t>
        <a:bodyPr/>
        <a:lstStyle/>
        <a:p>
          <a:pPr>
            <a:lnSpc>
              <a:spcPct val="100000"/>
            </a:lnSpc>
          </a:pPr>
          <a:r>
            <a:rPr lang="en-US" dirty="0"/>
            <a:t>Results may be impacted by quality of specimen </a:t>
          </a:r>
          <a:br>
            <a:rPr lang="en-US" dirty="0"/>
          </a:br>
          <a:r>
            <a:rPr lang="en-US" dirty="0"/>
            <a:t>(i.e., length of biopsy)</a:t>
          </a:r>
        </a:p>
      </dgm:t>
    </dgm:pt>
    <dgm:pt modelId="{7174AC68-A00A-4E08-B01A-3EA49802295D}" type="parTrans" cxnId="{F483B567-7937-41AF-BA2F-A8E8FC98DE05}">
      <dgm:prSet/>
      <dgm:spPr/>
      <dgm:t>
        <a:bodyPr/>
        <a:lstStyle/>
        <a:p>
          <a:endParaRPr lang="en-US"/>
        </a:p>
      </dgm:t>
    </dgm:pt>
    <dgm:pt modelId="{717C6776-AF85-4101-9F13-04DB8EEC867C}" type="sibTrans" cxnId="{F483B567-7937-41AF-BA2F-A8E8FC98DE05}">
      <dgm:prSet/>
      <dgm:spPr/>
      <dgm:t>
        <a:bodyPr/>
        <a:lstStyle/>
        <a:p>
          <a:pPr>
            <a:lnSpc>
              <a:spcPct val="100000"/>
            </a:lnSpc>
          </a:pPr>
          <a:endParaRPr lang="en-US"/>
        </a:p>
      </dgm:t>
    </dgm:pt>
    <dgm:pt modelId="{7B3208AA-A4D4-4AB3-8F75-24EFEA45DFF8}">
      <dgm:prSet/>
      <dgm:spPr/>
      <dgm:t>
        <a:bodyPr/>
        <a:lstStyle/>
        <a:p>
          <a:pPr>
            <a:lnSpc>
              <a:spcPct val="100000"/>
            </a:lnSpc>
          </a:pPr>
          <a:r>
            <a:rPr lang="en-US" dirty="0"/>
            <a:t>Limited by invasive nature of test, cost, and access to proceduralist</a:t>
          </a:r>
        </a:p>
      </dgm:t>
    </dgm:pt>
    <dgm:pt modelId="{9E960080-906F-4704-B1F2-D6C24231458E}" type="parTrans" cxnId="{02C2B056-DC04-43EC-94D6-8EC038466718}">
      <dgm:prSet/>
      <dgm:spPr/>
      <dgm:t>
        <a:bodyPr/>
        <a:lstStyle/>
        <a:p>
          <a:endParaRPr lang="en-US"/>
        </a:p>
      </dgm:t>
    </dgm:pt>
    <dgm:pt modelId="{4BF8BB62-AACF-4417-8A22-0700FC73D382}" type="sibTrans" cxnId="{02C2B056-DC04-43EC-94D6-8EC038466718}">
      <dgm:prSet/>
      <dgm:spPr/>
      <dgm:t>
        <a:bodyPr/>
        <a:lstStyle/>
        <a:p>
          <a:pPr>
            <a:lnSpc>
              <a:spcPct val="100000"/>
            </a:lnSpc>
          </a:pPr>
          <a:endParaRPr lang="en-US"/>
        </a:p>
      </dgm:t>
    </dgm:pt>
    <dgm:pt modelId="{FB9D0E09-4C3D-4022-B179-86A2FD2350EF}">
      <dgm:prSet/>
      <dgm:spPr/>
      <dgm:t>
        <a:bodyPr/>
        <a:lstStyle/>
        <a:p>
          <a:pPr>
            <a:lnSpc>
              <a:spcPct val="100000"/>
            </a:lnSpc>
          </a:pPr>
          <a:r>
            <a:rPr lang="en-US" dirty="0"/>
            <a:t>Risks/complications can be significant</a:t>
          </a:r>
        </a:p>
      </dgm:t>
    </dgm:pt>
    <dgm:pt modelId="{FF0E0925-6094-4740-BBF4-B411F945F477}" type="parTrans" cxnId="{09D1E6C5-3D24-4640-A027-F6BEC7F6B921}">
      <dgm:prSet/>
      <dgm:spPr/>
      <dgm:t>
        <a:bodyPr/>
        <a:lstStyle/>
        <a:p>
          <a:endParaRPr lang="en-US"/>
        </a:p>
      </dgm:t>
    </dgm:pt>
    <dgm:pt modelId="{0AE60A5E-A3B7-4A60-8020-6C300550B700}" type="sibTrans" cxnId="{09D1E6C5-3D24-4640-A027-F6BEC7F6B921}">
      <dgm:prSet/>
      <dgm:spPr/>
      <dgm:t>
        <a:bodyPr/>
        <a:lstStyle/>
        <a:p>
          <a:endParaRPr lang="en-US"/>
        </a:p>
      </dgm:t>
    </dgm:pt>
    <dgm:pt modelId="{36C0F073-68AE-4B81-A04C-FCE002192370}" type="pres">
      <dgm:prSet presAssocID="{53A28DA7-8BF5-428E-9907-F182B5FBEEAB}" presName="root" presStyleCnt="0">
        <dgm:presLayoutVars>
          <dgm:dir/>
          <dgm:resizeHandles val="exact"/>
        </dgm:presLayoutVars>
      </dgm:prSet>
      <dgm:spPr/>
    </dgm:pt>
    <dgm:pt modelId="{2AAB5CC7-9522-4042-AEEA-0720E137BC78}" type="pres">
      <dgm:prSet presAssocID="{53A28DA7-8BF5-428E-9907-F182B5FBEEAB}" presName="container" presStyleCnt="0">
        <dgm:presLayoutVars>
          <dgm:dir/>
          <dgm:resizeHandles val="exact"/>
        </dgm:presLayoutVars>
      </dgm:prSet>
      <dgm:spPr/>
    </dgm:pt>
    <dgm:pt modelId="{ABCBE409-22D6-490F-A8F6-9C44EF0CEB57}" type="pres">
      <dgm:prSet presAssocID="{C376C88A-D005-4BFF-851E-CD6BAAB749F9}" presName="compNode" presStyleCnt="0"/>
      <dgm:spPr/>
    </dgm:pt>
    <dgm:pt modelId="{01EC3B26-4B53-41DB-B754-E3E477A44771}" type="pres">
      <dgm:prSet presAssocID="{C376C88A-D005-4BFF-851E-CD6BAAB749F9}" presName="iconBgRect" presStyleLbl="bgShp" presStyleIdx="0" presStyleCnt="5"/>
      <dgm:spPr/>
    </dgm:pt>
    <dgm:pt modelId="{5ADE3949-16BB-4F94-8CEC-7721049C1972}" type="pres">
      <dgm:prSet presAssocID="{C376C88A-D005-4BFF-851E-CD6BAAB749F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ibbon"/>
        </a:ext>
      </dgm:extLst>
    </dgm:pt>
    <dgm:pt modelId="{72F74A00-B354-4CC0-9EBF-CAE9A5786EE2}" type="pres">
      <dgm:prSet presAssocID="{C376C88A-D005-4BFF-851E-CD6BAAB749F9}" presName="spaceRect" presStyleCnt="0"/>
      <dgm:spPr/>
    </dgm:pt>
    <dgm:pt modelId="{B15CF3D6-3993-453E-922F-AFA4EC83C59F}" type="pres">
      <dgm:prSet presAssocID="{C376C88A-D005-4BFF-851E-CD6BAAB749F9}" presName="textRect" presStyleLbl="revTx" presStyleIdx="0" presStyleCnt="5">
        <dgm:presLayoutVars>
          <dgm:chMax val="1"/>
          <dgm:chPref val="1"/>
        </dgm:presLayoutVars>
      </dgm:prSet>
      <dgm:spPr/>
    </dgm:pt>
    <dgm:pt modelId="{480F732C-BEB4-49E0-A421-2F4B03F2F192}" type="pres">
      <dgm:prSet presAssocID="{63DB16A9-2851-4D25-9D9C-73FDDBDDDF2C}" presName="sibTrans" presStyleLbl="sibTrans2D1" presStyleIdx="0" presStyleCnt="0"/>
      <dgm:spPr/>
    </dgm:pt>
    <dgm:pt modelId="{7169B75E-3671-4166-ACFD-3A861DD1440C}" type="pres">
      <dgm:prSet presAssocID="{403EF2DD-D959-48CE-B939-898086BB2719}" presName="compNode" presStyleCnt="0"/>
      <dgm:spPr/>
    </dgm:pt>
    <dgm:pt modelId="{05715026-24EE-45EA-8C47-83C27BB92152}" type="pres">
      <dgm:prSet presAssocID="{403EF2DD-D959-48CE-B939-898086BB2719}" presName="iconBgRect" presStyleLbl="bgShp" presStyleIdx="1" presStyleCnt="5"/>
      <dgm:spPr/>
    </dgm:pt>
    <dgm:pt modelId="{B36F1B6A-EC7F-419E-B37A-AEA32573AAFA}" type="pres">
      <dgm:prSet presAssocID="{403EF2DD-D959-48CE-B939-898086BB271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21D29586-EAC0-491C-8165-DF3CCFBE896C}" type="pres">
      <dgm:prSet presAssocID="{403EF2DD-D959-48CE-B939-898086BB2719}" presName="spaceRect" presStyleCnt="0"/>
      <dgm:spPr/>
    </dgm:pt>
    <dgm:pt modelId="{330AA0D6-5E2A-429B-943A-C943C1B90749}" type="pres">
      <dgm:prSet presAssocID="{403EF2DD-D959-48CE-B939-898086BB2719}" presName="textRect" presStyleLbl="revTx" presStyleIdx="1" presStyleCnt="5">
        <dgm:presLayoutVars>
          <dgm:chMax val="1"/>
          <dgm:chPref val="1"/>
        </dgm:presLayoutVars>
      </dgm:prSet>
      <dgm:spPr/>
    </dgm:pt>
    <dgm:pt modelId="{DDC4F78D-956A-400E-AD72-B5984185F81E}" type="pres">
      <dgm:prSet presAssocID="{D48861E8-5AC6-48D6-BFF0-D5E11C6C4C92}" presName="sibTrans" presStyleLbl="sibTrans2D1" presStyleIdx="0" presStyleCnt="0"/>
      <dgm:spPr/>
    </dgm:pt>
    <dgm:pt modelId="{BADEFFC0-4DE1-46A8-B361-CEE37BFA24FE}" type="pres">
      <dgm:prSet presAssocID="{204E60F1-D31A-47B8-BC18-1169FD6E89A5}" presName="compNode" presStyleCnt="0"/>
      <dgm:spPr/>
    </dgm:pt>
    <dgm:pt modelId="{57A3EE25-2AF8-428C-A32C-CBC1F5791705}" type="pres">
      <dgm:prSet presAssocID="{204E60F1-D31A-47B8-BC18-1169FD6E89A5}" presName="iconBgRect" presStyleLbl="bgShp" presStyleIdx="2" presStyleCnt="5"/>
      <dgm:spPr/>
    </dgm:pt>
    <dgm:pt modelId="{845AC3FF-6F58-4B31-80F7-EEAC5BF1692F}" type="pres">
      <dgm:prSet presAssocID="{204E60F1-D31A-47B8-BC18-1169FD6E89A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icroscope"/>
        </a:ext>
      </dgm:extLst>
    </dgm:pt>
    <dgm:pt modelId="{D57CE511-7B26-4D1C-AE13-C9EDD0AE18CD}" type="pres">
      <dgm:prSet presAssocID="{204E60F1-D31A-47B8-BC18-1169FD6E89A5}" presName="spaceRect" presStyleCnt="0"/>
      <dgm:spPr/>
    </dgm:pt>
    <dgm:pt modelId="{E4C70CAD-C5F0-43A5-9932-AAD9E5164362}" type="pres">
      <dgm:prSet presAssocID="{204E60F1-D31A-47B8-BC18-1169FD6E89A5}" presName="textRect" presStyleLbl="revTx" presStyleIdx="2" presStyleCnt="5" custScaleX="121212" custLinFactNeighborX="5934">
        <dgm:presLayoutVars>
          <dgm:chMax val="1"/>
          <dgm:chPref val="1"/>
        </dgm:presLayoutVars>
      </dgm:prSet>
      <dgm:spPr/>
    </dgm:pt>
    <dgm:pt modelId="{F1919B94-5BE0-4DD5-9D46-02AFBDBE6A99}" type="pres">
      <dgm:prSet presAssocID="{717C6776-AF85-4101-9F13-04DB8EEC867C}" presName="sibTrans" presStyleLbl="sibTrans2D1" presStyleIdx="0" presStyleCnt="0"/>
      <dgm:spPr/>
    </dgm:pt>
    <dgm:pt modelId="{6C027A4E-8BE4-4FDC-AC00-42AB12C0759C}" type="pres">
      <dgm:prSet presAssocID="{7B3208AA-A4D4-4AB3-8F75-24EFEA45DFF8}" presName="compNode" presStyleCnt="0"/>
      <dgm:spPr/>
    </dgm:pt>
    <dgm:pt modelId="{1F8A48B0-4B6E-46B4-B316-53CBD75FF696}" type="pres">
      <dgm:prSet presAssocID="{7B3208AA-A4D4-4AB3-8F75-24EFEA45DFF8}" presName="iconBgRect" presStyleLbl="bgShp" presStyleIdx="3" presStyleCnt="5" custLinFactNeighborX="-20794" custLinFactNeighborY="-630"/>
      <dgm:spPr/>
    </dgm:pt>
    <dgm:pt modelId="{15D52635-3A32-42C8-8EB0-9C0B919B157B}" type="pres">
      <dgm:prSet presAssocID="{7B3208AA-A4D4-4AB3-8F75-24EFEA45DFF8}" presName="iconRect" presStyleLbl="node1" presStyleIdx="3" presStyleCnt="5" custLinFactNeighborX="-35851" custLinFactNeighborY="-108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Cross with solid fill"/>
        </a:ext>
      </dgm:extLst>
    </dgm:pt>
    <dgm:pt modelId="{403EC857-A757-4497-A909-E3A164DFA4AD}" type="pres">
      <dgm:prSet presAssocID="{7B3208AA-A4D4-4AB3-8F75-24EFEA45DFF8}" presName="spaceRect" presStyleCnt="0"/>
      <dgm:spPr/>
    </dgm:pt>
    <dgm:pt modelId="{393CFFED-C4C5-40AC-A746-1D7BA0C4C4FE}" type="pres">
      <dgm:prSet presAssocID="{7B3208AA-A4D4-4AB3-8F75-24EFEA45DFF8}" presName="textRect" presStyleLbl="revTx" presStyleIdx="3" presStyleCnt="5" custLinFactNeighborX="-8822" custLinFactNeighborY="-630">
        <dgm:presLayoutVars>
          <dgm:chMax val="1"/>
          <dgm:chPref val="1"/>
        </dgm:presLayoutVars>
      </dgm:prSet>
      <dgm:spPr/>
    </dgm:pt>
    <dgm:pt modelId="{B8EEBEB1-56B4-46E3-BE57-168156345AC6}" type="pres">
      <dgm:prSet presAssocID="{4BF8BB62-AACF-4417-8A22-0700FC73D382}" presName="sibTrans" presStyleLbl="sibTrans2D1" presStyleIdx="0" presStyleCnt="0"/>
      <dgm:spPr/>
    </dgm:pt>
    <dgm:pt modelId="{75AD87A8-C7B6-4E4A-8FCA-99766ECF7C17}" type="pres">
      <dgm:prSet presAssocID="{FB9D0E09-4C3D-4022-B179-86A2FD2350EF}" presName="compNode" presStyleCnt="0"/>
      <dgm:spPr/>
    </dgm:pt>
    <dgm:pt modelId="{D4359B8F-8CD4-4A36-B7E4-44788B1A5A24}" type="pres">
      <dgm:prSet presAssocID="{FB9D0E09-4C3D-4022-B179-86A2FD2350EF}" presName="iconBgRect" presStyleLbl="bgShp" presStyleIdx="4" presStyleCnt="5"/>
      <dgm:spPr/>
    </dgm:pt>
    <dgm:pt modelId="{0FFDDE0F-FA0A-4078-BDDB-495DC1CA6873}" type="pres">
      <dgm:prSet presAssocID="{FB9D0E09-4C3D-4022-B179-86A2FD2350E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arning"/>
        </a:ext>
      </dgm:extLst>
    </dgm:pt>
    <dgm:pt modelId="{F90492EA-5AF2-42D7-BC2B-BB6D605583DD}" type="pres">
      <dgm:prSet presAssocID="{FB9D0E09-4C3D-4022-B179-86A2FD2350EF}" presName="spaceRect" presStyleCnt="0"/>
      <dgm:spPr/>
    </dgm:pt>
    <dgm:pt modelId="{DE43A558-40A1-4780-BBE1-0C45748E7618}" type="pres">
      <dgm:prSet presAssocID="{FB9D0E09-4C3D-4022-B179-86A2FD2350EF}" presName="textRect" presStyleLbl="revTx" presStyleIdx="4" presStyleCnt="5">
        <dgm:presLayoutVars>
          <dgm:chMax val="1"/>
          <dgm:chPref val="1"/>
        </dgm:presLayoutVars>
      </dgm:prSet>
      <dgm:spPr/>
    </dgm:pt>
  </dgm:ptLst>
  <dgm:cxnLst>
    <dgm:cxn modelId="{8FF08F01-FFE7-4EBA-B3BA-1D5D44DCF185}" type="presOf" srcId="{717C6776-AF85-4101-9F13-04DB8EEC867C}" destId="{F1919B94-5BE0-4DD5-9D46-02AFBDBE6A99}" srcOrd="0" destOrd="0" presId="urn:microsoft.com/office/officeart/2018/2/layout/IconCircleList"/>
    <dgm:cxn modelId="{8417F30C-8AB2-41F3-8675-B98069423B1D}" type="presOf" srcId="{63DB16A9-2851-4D25-9D9C-73FDDBDDDF2C}" destId="{480F732C-BEB4-49E0-A421-2F4B03F2F192}" srcOrd="0" destOrd="0" presId="urn:microsoft.com/office/officeart/2018/2/layout/IconCircleList"/>
    <dgm:cxn modelId="{A6A5E918-E19C-4679-952A-FB89FFC13ADF}" type="presOf" srcId="{403EF2DD-D959-48CE-B939-898086BB2719}" destId="{330AA0D6-5E2A-429B-943A-C943C1B90749}" srcOrd="0" destOrd="0" presId="urn:microsoft.com/office/officeart/2018/2/layout/IconCircleList"/>
    <dgm:cxn modelId="{F483B567-7937-41AF-BA2F-A8E8FC98DE05}" srcId="{53A28DA7-8BF5-428E-9907-F182B5FBEEAB}" destId="{204E60F1-D31A-47B8-BC18-1169FD6E89A5}" srcOrd="2" destOrd="0" parTransId="{7174AC68-A00A-4E08-B01A-3EA49802295D}" sibTransId="{717C6776-AF85-4101-9F13-04DB8EEC867C}"/>
    <dgm:cxn modelId="{C0D36049-0CEA-4169-AF40-5EA4157C39E3}" type="presOf" srcId="{204E60F1-D31A-47B8-BC18-1169FD6E89A5}" destId="{E4C70CAD-C5F0-43A5-9932-AAD9E5164362}" srcOrd="0" destOrd="0" presId="urn:microsoft.com/office/officeart/2018/2/layout/IconCircleList"/>
    <dgm:cxn modelId="{F2743574-5DF7-446A-96C5-2F422CB842AC}" type="presOf" srcId="{C376C88A-D005-4BFF-851E-CD6BAAB749F9}" destId="{B15CF3D6-3993-453E-922F-AFA4EC83C59F}" srcOrd="0" destOrd="0" presId="urn:microsoft.com/office/officeart/2018/2/layout/IconCircleList"/>
    <dgm:cxn modelId="{02C2B056-DC04-43EC-94D6-8EC038466718}" srcId="{53A28DA7-8BF5-428E-9907-F182B5FBEEAB}" destId="{7B3208AA-A4D4-4AB3-8F75-24EFEA45DFF8}" srcOrd="3" destOrd="0" parTransId="{9E960080-906F-4704-B1F2-D6C24231458E}" sibTransId="{4BF8BB62-AACF-4417-8A22-0700FC73D382}"/>
    <dgm:cxn modelId="{7CE15580-257C-4A06-9F34-5733F816E17C}" type="presOf" srcId="{FB9D0E09-4C3D-4022-B179-86A2FD2350EF}" destId="{DE43A558-40A1-4780-BBE1-0C45748E7618}" srcOrd="0" destOrd="0" presId="urn:microsoft.com/office/officeart/2018/2/layout/IconCircleList"/>
    <dgm:cxn modelId="{CB8EA1A7-ADB8-4CC3-8188-AC5B7A5E6DF1}" type="presOf" srcId="{4BF8BB62-AACF-4417-8A22-0700FC73D382}" destId="{B8EEBEB1-56B4-46E3-BE57-168156345AC6}" srcOrd="0" destOrd="0" presId="urn:microsoft.com/office/officeart/2018/2/layout/IconCircleList"/>
    <dgm:cxn modelId="{1D4352C0-2A94-4E16-ABBF-1BA9244E52F0}" type="presOf" srcId="{D48861E8-5AC6-48D6-BFF0-D5E11C6C4C92}" destId="{DDC4F78D-956A-400E-AD72-B5984185F81E}" srcOrd="0" destOrd="0" presId="urn:microsoft.com/office/officeart/2018/2/layout/IconCircleList"/>
    <dgm:cxn modelId="{A4B16FC4-9ADF-4F8A-A1AC-1B31637C3992}" srcId="{53A28DA7-8BF5-428E-9907-F182B5FBEEAB}" destId="{C376C88A-D005-4BFF-851E-CD6BAAB749F9}" srcOrd="0" destOrd="0" parTransId="{DCE597EC-CCCF-4B97-ADFA-6AC771572B36}" sibTransId="{63DB16A9-2851-4D25-9D9C-73FDDBDDDF2C}"/>
    <dgm:cxn modelId="{09D1E6C5-3D24-4640-A027-F6BEC7F6B921}" srcId="{53A28DA7-8BF5-428E-9907-F182B5FBEEAB}" destId="{FB9D0E09-4C3D-4022-B179-86A2FD2350EF}" srcOrd="4" destOrd="0" parTransId="{FF0E0925-6094-4740-BBF4-B411F945F477}" sibTransId="{0AE60A5E-A3B7-4A60-8020-6C300550B700}"/>
    <dgm:cxn modelId="{CC7DA2DA-D256-43F2-951C-DABADEAB3E35}" type="presOf" srcId="{7B3208AA-A4D4-4AB3-8F75-24EFEA45DFF8}" destId="{393CFFED-C4C5-40AC-A746-1D7BA0C4C4FE}" srcOrd="0" destOrd="0" presId="urn:microsoft.com/office/officeart/2018/2/layout/IconCircleList"/>
    <dgm:cxn modelId="{EA1EB3F6-1915-48E2-ABC9-842F7ED62046}" type="presOf" srcId="{53A28DA7-8BF5-428E-9907-F182B5FBEEAB}" destId="{36C0F073-68AE-4B81-A04C-FCE002192370}" srcOrd="0" destOrd="0" presId="urn:microsoft.com/office/officeart/2018/2/layout/IconCircleList"/>
    <dgm:cxn modelId="{DB333DF8-3530-4182-995E-5F7804FF27DC}" srcId="{53A28DA7-8BF5-428E-9907-F182B5FBEEAB}" destId="{403EF2DD-D959-48CE-B939-898086BB2719}" srcOrd="1" destOrd="0" parTransId="{E5ED0180-75B5-4759-9A0F-1AB4D7C75050}" sibTransId="{D48861E8-5AC6-48D6-BFF0-D5E11C6C4C92}"/>
    <dgm:cxn modelId="{074A08A9-0FF5-441F-8F39-A94E0C5C9CBE}" type="presParOf" srcId="{36C0F073-68AE-4B81-A04C-FCE002192370}" destId="{2AAB5CC7-9522-4042-AEEA-0720E137BC78}" srcOrd="0" destOrd="0" presId="urn:microsoft.com/office/officeart/2018/2/layout/IconCircleList"/>
    <dgm:cxn modelId="{7F7195A3-22EC-497D-BF93-9636DDDC45D3}" type="presParOf" srcId="{2AAB5CC7-9522-4042-AEEA-0720E137BC78}" destId="{ABCBE409-22D6-490F-A8F6-9C44EF0CEB57}" srcOrd="0" destOrd="0" presId="urn:microsoft.com/office/officeart/2018/2/layout/IconCircleList"/>
    <dgm:cxn modelId="{9D9F528F-82A7-47A8-910E-834646E7365D}" type="presParOf" srcId="{ABCBE409-22D6-490F-A8F6-9C44EF0CEB57}" destId="{01EC3B26-4B53-41DB-B754-E3E477A44771}" srcOrd="0" destOrd="0" presId="urn:microsoft.com/office/officeart/2018/2/layout/IconCircleList"/>
    <dgm:cxn modelId="{89DAB54E-2203-422E-B6B5-B2B0B3669546}" type="presParOf" srcId="{ABCBE409-22D6-490F-A8F6-9C44EF0CEB57}" destId="{5ADE3949-16BB-4F94-8CEC-7721049C1972}" srcOrd="1" destOrd="0" presId="urn:microsoft.com/office/officeart/2018/2/layout/IconCircleList"/>
    <dgm:cxn modelId="{81AE538D-1AC7-4441-A742-4D98343FACA9}" type="presParOf" srcId="{ABCBE409-22D6-490F-A8F6-9C44EF0CEB57}" destId="{72F74A00-B354-4CC0-9EBF-CAE9A5786EE2}" srcOrd="2" destOrd="0" presId="urn:microsoft.com/office/officeart/2018/2/layout/IconCircleList"/>
    <dgm:cxn modelId="{B6A289D9-A163-4C1A-9DD1-2F06A9CAE3E2}" type="presParOf" srcId="{ABCBE409-22D6-490F-A8F6-9C44EF0CEB57}" destId="{B15CF3D6-3993-453E-922F-AFA4EC83C59F}" srcOrd="3" destOrd="0" presId="urn:microsoft.com/office/officeart/2018/2/layout/IconCircleList"/>
    <dgm:cxn modelId="{3EF3972A-10F4-48A2-9CAA-44AACB7FC661}" type="presParOf" srcId="{2AAB5CC7-9522-4042-AEEA-0720E137BC78}" destId="{480F732C-BEB4-49E0-A421-2F4B03F2F192}" srcOrd="1" destOrd="0" presId="urn:microsoft.com/office/officeart/2018/2/layout/IconCircleList"/>
    <dgm:cxn modelId="{0507FFB7-83F0-400B-B167-5CEC19333B29}" type="presParOf" srcId="{2AAB5CC7-9522-4042-AEEA-0720E137BC78}" destId="{7169B75E-3671-4166-ACFD-3A861DD1440C}" srcOrd="2" destOrd="0" presId="urn:microsoft.com/office/officeart/2018/2/layout/IconCircleList"/>
    <dgm:cxn modelId="{E2BF8EA3-EE98-4F1D-865F-798D0668CB9E}" type="presParOf" srcId="{7169B75E-3671-4166-ACFD-3A861DD1440C}" destId="{05715026-24EE-45EA-8C47-83C27BB92152}" srcOrd="0" destOrd="0" presId="urn:microsoft.com/office/officeart/2018/2/layout/IconCircleList"/>
    <dgm:cxn modelId="{C0961881-ADC6-4DE3-9341-A68FB7A4F28D}" type="presParOf" srcId="{7169B75E-3671-4166-ACFD-3A861DD1440C}" destId="{B36F1B6A-EC7F-419E-B37A-AEA32573AAFA}" srcOrd="1" destOrd="0" presId="urn:microsoft.com/office/officeart/2018/2/layout/IconCircleList"/>
    <dgm:cxn modelId="{430D4F05-4253-494A-BDE2-BCA7702A6680}" type="presParOf" srcId="{7169B75E-3671-4166-ACFD-3A861DD1440C}" destId="{21D29586-EAC0-491C-8165-DF3CCFBE896C}" srcOrd="2" destOrd="0" presId="urn:microsoft.com/office/officeart/2018/2/layout/IconCircleList"/>
    <dgm:cxn modelId="{2F89EF5E-C4A9-4BE0-82A8-B397E80BCA35}" type="presParOf" srcId="{7169B75E-3671-4166-ACFD-3A861DD1440C}" destId="{330AA0D6-5E2A-429B-943A-C943C1B90749}" srcOrd="3" destOrd="0" presId="urn:microsoft.com/office/officeart/2018/2/layout/IconCircleList"/>
    <dgm:cxn modelId="{E080CA20-F8D2-4AF2-B028-EAB3D59EEE44}" type="presParOf" srcId="{2AAB5CC7-9522-4042-AEEA-0720E137BC78}" destId="{DDC4F78D-956A-400E-AD72-B5984185F81E}" srcOrd="3" destOrd="0" presId="urn:microsoft.com/office/officeart/2018/2/layout/IconCircleList"/>
    <dgm:cxn modelId="{1F92D0CC-E18A-4550-ABD6-56BD8426CEE4}" type="presParOf" srcId="{2AAB5CC7-9522-4042-AEEA-0720E137BC78}" destId="{BADEFFC0-4DE1-46A8-B361-CEE37BFA24FE}" srcOrd="4" destOrd="0" presId="urn:microsoft.com/office/officeart/2018/2/layout/IconCircleList"/>
    <dgm:cxn modelId="{4644B35E-BB1D-4687-8F82-586AD4DA072D}" type="presParOf" srcId="{BADEFFC0-4DE1-46A8-B361-CEE37BFA24FE}" destId="{57A3EE25-2AF8-428C-A32C-CBC1F5791705}" srcOrd="0" destOrd="0" presId="urn:microsoft.com/office/officeart/2018/2/layout/IconCircleList"/>
    <dgm:cxn modelId="{9259213F-E0D2-486C-8D46-50B5EA0FF748}" type="presParOf" srcId="{BADEFFC0-4DE1-46A8-B361-CEE37BFA24FE}" destId="{845AC3FF-6F58-4B31-80F7-EEAC5BF1692F}" srcOrd="1" destOrd="0" presId="urn:microsoft.com/office/officeart/2018/2/layout/IconCircleList"/>
    <dgm:cxn modelId="{D3556440-0FCD-49FB-B925-2E84C140C6EB}" type="presParOf" srcId="{BADEFFC0-4DE1-46A8-B361-CEE37BFA24FE}" destId="{D57CE511-7B26-4D1C-AE13-C9EDD0AE18CD}" srcOrd="2" destOrd="0" presId="urn:microsoft.com/office/officeart/2018/2/layout/IconCircleList"/>
    <dgm:cxn modelId="{D85D45E5-679C-4ECF-9925-DFE44157F2F4}" type="presParOf" srcId="{BADEFFC0-4DE1-46A8-B361-CEE37BFA24FE}" destId="{E4C70CAD-C5F0-43A5-9932-AAD9E5164362}" srcOrd="3" destOrd="0" presId="urn:microsoft.com/office/officeart/2018/2/layout/IconCircleList"/>
    <dgm:cxn modelId="{1865A640-7074-4824-94CA-EC907B0FCEDC}" type="presParOf" srcId="{2AAB5CC7-9522-4042-AEEA-0720E137BC78}" destId="{F1919B94-5BE0-4DD5-9D46-02AFBDBE6A99}" srcOrd="5" destOrd="0" presId="urn:microsoft.com/office/officeart/2018/2/layout/IconCircleList"/>
    <dgm:cxn modelId="{921F4330-AC42-4250-B363-C2AC44722E28}" type="presParOf" srcId="{2AAB5CC7-9522-4042-AEEA-0720E137BC78}" destId="{6C027A4E-8BE4-4FDC-AC00-42AB12C0759C}" srcOrd="6" destOrd="0" presId="urn:microsoft.com/office/officeart/2018/2/layout/IconCircleList"/>
    <dgm:cxn modelId="{12EAAAFC-562E-48F2-BE15-A4C59EA0784F}" type="presParOf" srcId="{6C027A4E-8BE4-4FDC-AC00-42AB12C0759C}" destId="{1F8A48B0-4B6E-46B4-B316-53CBD75FF696}" srcOrd="0" destOrd="0" presId="urn:microsoft.com/office/officeart/2018/2/layout/IconCircleList"/>
    <dgm:cxn modelId="{31D32355-A555-482E-8C06-2CFF0375EFD3}" type="presParOf" srcId="{6C027A4E-8BE4-4FDC-AC00-42AB12C0759C}" destId="{15D52635-3A32-42C8-8EB0-9C0B919B157B}" srcOrd="1" destOrd="0" presId="urn:microsoft.com/office/officeart/2018/2/layout/IconCircleList"/>
    <dgm:cxn modelId="{52346197-896C-40E9-8A90-1C94AD03B83C}" type="presParOf" srcId="{6C027A4E-8BE4-4FDC-AC00-42AB12C0759C}" destId="{403EC857-A757-4497-A909-E3A164DFA4AD}" srcOrd="2" destOrd="0" presId="urn:microsoft.com/office/officeart/2018/2/layout/IconCircleList"/>
    <dgm:cxn modelId="{F0950F0F-4A0F-4A5E-BC20-6053AA8CF086}" type="presParOf" srcId="{6C027A4E-8BE4-4FDC-AC00-42AB12C0759C}" destId="{393CFFED-C4C5-40AC-A746-1D7BA0C4C4FE}" srcOrd="3" destOrd="0" presId="urn:microsoft.com/office/officeart/2018/2/layout/IconCircleList"/>
    <dgm:cxn modelId="{4AFBD91A-295D-4105-8E1D-401E4DCC1C87}" type="presParOf" srcId="{2AAB5CC7-9522-4042-AEEA-0720E137BC78}" destId="{B8EEBEB1-56B4-46E3-BE57-168156345AC6}" srcOrd="7" destOrd="0" presId="urn:microsoft.com/office/officeart/2018/2/layout/IconCircleList"/>
    <dgm:cxn modelId="{A724D7D6-89B8-4152-8555-54A7C2279AA4}" type="presParOf" srcId="{2AAB5CC7-9522-4042-AEEA-0720E137BC78}" destId="{75AD87A8-C7B6-4E4A-8FCA-99766ECF7C17}" srcOrd="8" destOrd="0" presId="urn:microsoft.com/office/officeart/2018/2/layout/IconCircleList"/>
    <dgm:cxn modelId="{F186245F-6972-48DF-8B52-FED9C2DB768E}" type="presParOf" srcId="{75AD87A8-C7B6-4E4A-8FCA-99766ECF7C17}" destId="{D4359B8F-8CD4-4A36-B7E4-44788B1A5A24}" srcOrd="0" destOrd="0" presId="urn:microsoft.com/office/officeart/2018/2/layout/IconCircleList"/>
    <dgm:cxn modelId="{88984DEC-08F7-438A-A4FA-37E0015103DC}" type="presParOf" srcId="{75AD87A8-C7B6-4E4A-8FCA-99766ECF7C17}" destId="{0FFDDE0F-FA0A-4078-BDDB-495DC1CA6873}" srcOrd="1" destOrd="0" presId="urn:microsoft.com/office/officeart/2018/2/layout/IconCircleList"/>
    <dgm:cxn modelId="{E6E3B55C-297B-42C7-BC33-AC14BDFDB593}" type="presParOf" srcId="{75AD87A8-C7B6-4E4A-8FCA-99766ECF7C17}" destId="{F90492EA-5AF2-42D7-BC2B-BB6D605583DD}" srcOrd="2" destOrd="0" presId="urn:microsoft.com/office/officeart/2018/2/layout/IconCircleList"/>
    <dgm:cxn modelId="{AB6A217B-4B99-4357-A36C-3875C6901248}" type="presParOf" srcId="{75AD87A8-C7B6-4E4A-8FCA-99766ECF7C17}" destId="{DE43A558-40A1-4780-BBE1-0C45748E761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C3B26-4B53-41DB-B754-E3E477A44771}">
      <dsp:nvSpPr>
        <dsp:cNvPr id="0" name=""/>
        <dsp:cNvSpPr/>
      </dsp:nvSpPr>
      <dsp:spPr>
        <a:xfrm>
          <a:off x="1214886" y="57969"/>
          <a:ext cx="936241" cy="936241"/>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E3949-16BB-4F94-8CEC-7721049C1972}">
      <dsp:nvSpPr>
        <dsp:cNvPr id="0" name=""/>
        <dsp:cNvSpPr/>
      </dsp:nvSpPr>
      <dsp:spPr>
        <a:xfrm>
          <a:off x="1411496" y="254580"/>
          <a:ext cx="543019" cy="5430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CF3D6-3993-453E-922F-AFA4EC83C59F}">
      <dsp:nvSpPr>
        <dsp:cNvPr id="0" name=""/>
        <dsp:cNvSpPr/>
      </dsp:nvSpPr>
      <dsp:spPr>
        <a:xfrm>
          <a:off x="2351750" y="57969"/>
          <a:ext cx="2206853" cy="93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Historical gold standard</a:t>
          </a:r>
        </a:p>
      </dsp:txBody>
      <dsp:txXfrm>
        <a:off x="2351750" y="57969"/>
        <a:ext cx="2206853" cy="936241"/>
      </dsp:txXfrm>
    </dsp:sp>
    <dsp:sp modelId="{05715026-24EE-45EA-8C47-83C27BB92152}">
      <dsp:nvSpPr>
        <dsp:cNvPr id="0" name=""/>
        <dsp:cNvSpPr/>
      </dsp:nvSpPr>
      <dsp:spPr>
        <a:xfrm>
          <a:off x="4943131" y="57969"/>
          <a:ext cx="936241" cy="936241"/>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F1B6A-EC7F-419E-B37A-AEA32573AAFA}">
      <dsp:nvSpPr>
        <dsp:cNvPr id="0" name=""/>
        <dsp:cNvSpPr/>
      </dsp:nvSpPr>
      <dsp:spPr>
        <a:xfrm>
          <a:off x="5139742" y="254580"/>
          <a:ext cx="543019" cy="5430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AA0D6-5E2A-429B-943A-C943C1B90749}">
      <dsp:nvSpPr>
        <dsp:cNvPr id="0" name=""/>
        <dsp:cNvSpPr/>
      </dsp:nvSpPr>
      <dsp:spPr>
        <a:xfrm>
          <a:off x="6079995" y="57969"/>
          <a:ext cx="2206853" cy="93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May be helpful in evaluating other causes of liver disease</a:t>
          </a:r>
        </a:p>
      </dsp:txBody>
      <dsp:txXfrm>
        <a:off x="6079995" y="57969"/>
        <a:ext cx="2206853" cy="936241"/>
      </dsp:txXfrm>
    </dsp:sp>
    <dsp:sp modelId="{57A3EE25-2AF8-428C-A32C-CBC1F5791705}">
      <dsp:nvSpPr>
        <dsp:cNvPr id="0" name=""/>
        <dsp:cNvSpPr/>
      </dsp:nvSpPr>
      <dsp:spPr>
        <a:xfrm>
          <a:off x="1214886" y="1747532"/>
          <a:ext cx="936241" cy="936241"/>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5AC3FF-6F58-4B31-80F7-EEAC5BF1692F}">
      <dsp:nvSpPr>
        <dsp:cNvPr id="0" name=""/>
        <dsp:cNvSpPr/>
      </dsp:nvSpPr>
      <dsp:spPr>
        <a:xfrm>
          <a:off x="1411496" y="1944143"/>
          <a:ext cx="543019" cy="5430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C70CAD-C5F0-43A5-9932-AAD9E5164362}">
      <dsp:nvSpPr>
        <dsp:cNvPr id="0" name=""/>
        <dsp:cNvSpPr/>
      </dsp:nvSpPr>
      <dsp:spPr>
        <a:xfrm>
          <a:off x="2248646" y="1747532"/>
          <a:ext cx="2674971" cy="93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Results may be impacted by quality of specimen </a:t>
          </a:r>
          <a:br>
            <a:rPr lang="en-US" sz="1500" kern="1200" dirty="0"/>
          </a:br>
          <a:r>
            <a:rPr lang="en-US" sz="1500" kern="1200" dirty="0"/>
            <a:t>(i.e., length of biopsy)</a:t>
          </a:r>
        </a:p>
      </dsp:txBody>
      <dsp:txXfrm>
        <a:off x="2248646" y="1747532"/>
        <a:ext cx="2674971" cy="936241"/>
      </dsp:txXfrm>
    </dsp:sp>
    <dsp:sp modelId="{1F8A48B0-4B6E-46B4-B316-53CBD75FF696}">
      <dsp:nvSpPr>
        <dsp:cNvPr id="0" name=""/>
        <dsp:cNvSpPr/>
      </dsp:nvSpPr>
      <dsp:spPr>
        <a:xfrm>
          <a:off x="4982508" y="1741634"/>
          <a:ext cx="936241" cy="936241"/>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D52635-3A32-42C8-8EB0-9C0B919B157B}">
      <dsp:nvSpPr>
        <dsp:cNvPr id="0" name=""/>
        <dsp:cNvSpPr/>
      </dsp:nvSpPr>
      <dsp:spPr>
        <a:xfrm>
          <a:off x="5179123" y="1938246"/>
          <a:ext cx="543019" cy="54301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3CFFED-C4C5-40AC-A746-1D7BA0C4C4FE}">
      <dsp:nvSpPr>
        <dsp:cNvPr id="0" name=""/>
        <dsp:cNvSpPr/>
      </dsp:nvSpPr>
      <dsp:spPr>
        <a:xfrm>
          <a:off x="6119366" y="1741634"/>
          <a:ext cx="2206853" cy="93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Limited by invasive nature of test, cost, and access to proceduralist</a:t>
          </a:r>
        </a:p>
      </dsp:txBody>
      <dsp:txXfrm>
        <a:off x="6119366" y="1741634"/>
        <a:ext cx="2206853" cy="936241"/>
      </dsp:txXfrm>
    </dsp:sp>
    <dsp:sp modelId="{D4359B8F-8CD4-4A36-B7E4-44788B1A5A24}">
      <dsp:nvSpPr>
        <dsp:cNvPr id="0" name=""/>
        <dsp:cNvSpPr/>
      </dsp:nvSpPr>
      <dsp:spPr>
        <a:xfrm>
          <a:off x="1214886" y="3437096"/>
          <a:ext cx="936241" cy="936241"/>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FDDE0F-FA0A-4078-BDDB-495DC1CA6873}">
      <dsp:nvSpPr>
        <dsp:cNvPr id="0" name=""/>
        <dsp:cNvSpPr/>
      </dsp:nvSpPr>
      <dsp:spPr>
        <a:xfrm>
          <a:off x="1411496" y="3633706"/>
          <a:ext cx="543019" cy="5430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43A558-40A1-4780-BBE1-0C45748E7618}">
      <dsp:nvSpPr>
        <dsp:cNvPr id="0" name=""/>
        <dsp:cNvSpPr/>
      </dsp:nvSpPr>
      <dsp:spPr>
        <a:xfrm>
          <a:off x="2351750" y="3437096"/>
          <a:ext cx="2206853" cy="93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Risks/complications can be significant</a:t>
          </a:r>
        </a:p>
      </dsp:txBody>
      <dsp:txXfrm>
        <a:off x="2351750" y="3437096"/>
        <a:ext cx="2206853" cy="93624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A3360-EEEC-4A15-92BE-3CC87CB36E73}" type="datetimeFigureOut">
              <a:rPr lang="en-US" smtClean="0"/>
              <a:t>11/8/2023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400E4-1B5C-4FF3-8CA6-AA85C0B6E142}" type="slidenum">
              <a:rPr lang="en-US" smtClean="0"/>
              <a:t>‹#›</a:t>
            </a:fld>
            <a:endParaRPr lang="en-US" dirty="0"/>
          </a:p>
        </p:txBody>
      </p:sp>
    </p:spTree>
    <p:extLst>
      <p:ext uri="{BB962C8B-B14F-4D97-AF65-F5344CB8AC3E}">
        <p14:creationId xmlns:p14="http://schemas.microsoft.com/office/powerpoint/2010/main" val="2602011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Liver fibrosis is, in simple terms, chronic inflammation that has lead to some scarring of the liver.  Fibrosis progression varies markedly between individuals based on host, environmental, and viral factors, but the presence of existing fibrosis is a strong risk factor for future fibrosis progression.   (host = fibrosis, inflammation, age, male) (viral = GT 3, coinfection with HBV or HIV)</a:t>
            </a:r>
          </a:p>
          <a:p>
            <a:endParaRPr lang="en-US" dirty="0"/>
          </a:p>
          <a:p>
            <a:r>
              <a:rPr lang="en-US" dirty="0"/>
              <a:t>Staging the degree of liver fibrosis is important for multiple reasons. It may…</a:t>
            </a:r>
          </a:p>
          <a:p>
            <a:r>
              <a:rPr lang="en-US" dirty="0"/>
              <a:t>Bottom line is it is one of the most robust prognostic factors used to predict HCV disease progression and clinical outcomes.  </a:t>
            </a:r>
          </a:p>
          <a:p>
            <a:endParaRPr lang="en-US" dirty="0"/>
          </a:p>
          <a:p>
            <a:r>
              <a:rPr lang="en-US" dirty="0"/>
              <a:t>Staging score is called Metavir (meta-analysis of viral hepatitis) F0-F4</a:t>
            </a:r>
          </a:p>
          <a:p>
            <a:endParaRPr lang="en-US" dirty="0"/>
          </a:p>
          <a:p>
            <a:r>
              <a:rPr lang="en-US" dirty="0"/>
              <a:t>There are multiple types of liver fibrosis staging available, including…</a:t>
            </a:r>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5DFC22CA-64B8-8A41-986F-6C66107F21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485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frequently, the results you will get will be F2-3 or F3-4</a:t>
            </a:r>
          </a:p>
          <a:p>
            <a:endParaRPr lang="en-US" dirty="0"/>
          </a:p>
          <a:p>
            <a:r>
              <a:rPr lang="en-US" dirty="0"/>
              <a:t>So, multiple modalities are used in our clinic; we don’t rely on just a single evaluation.</a:t>
            </a:r>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A2059CD-5732-4EA2-A86D-EB4C8426B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342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liver biopsy is the historical gold standard and may be helpful…</a:t>
            </a:r>
          </a:p>
          <a:p>
            <a:endParaRPr lang="en-US" dirty="0"/>
          </a:p>
          <a:p>
            <a:r>
              <a:rPr lang="en-US" dirty="0"/>
              <a:t>However, the data from liver biopsies may be impacted by the quality of the specimen obtained.</a:t>
            </a:r>
          </a:p>
          <a:p>
            <a:endParaRPr lang="en-US" dirty="0"/>
          </a:p>
          <a:p>
            <a:r>
              <a:rPr lang="en-US" dirty="0"/>
              <a:t>Furthermore, the use of liver biopsies for the sole purpose of liver fibrosis staging is limited by…</a:t>
            </a:r>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5DFC22CA-64B8-8A41-986F-6C66107F21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40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Ideally would allow staging of liver disease without invasive procedures or specialized imaging</a:t>
            </a:r>
          </a:p>
          <a:p>
            <a:pPr marL="0" indent="0">
              <a:buNone/>
            </a:pPr>
            <a:endParaRPr lang="en-US" sz="1200" dirty="0"/>
          </a:p>
          <a:p>
            <a:r>
              <a:rPr lang="en-US" sz="1200" dirty="0"/>
              <a:t>Multiple scoring systems and proprietary tests available but vary in utility</a:t>
            </a:r>
          </a:p>
          <a:p>
            <a:endParaRPr lang="en-US" sz="1200" dirty="0"/>
          </a:p>
          <a:p>
            <a:r>
              <a:rPr lang="en-US" sz="1200" dirty="0"/>
              <a:t>All perform better on the “extremes” (i.e. no fibrosis vs. cirrhosis rather than intermediate stages)</a:t>
            </a:r>
            <a:endParaRPr lang="en-US" dirty="0"/>
          </a:p>
          <a:p>
            <a:endParaRPr lang="en-US" dirty="0"/>
          </a:p>
          <a:p>
            <a:endParaRPr lang="en-US" dirty="0"/>
          </a:p>
          <a:p>
            <a:r>
              <a:rPr lang="en-US" dirty="0"/>
              <a:t>The APRI, or AST-To-Platelet ratio index (calculate on web site), provides a rough estimate of cirrhosis status; however, the tool’s sensitivity and specificity are dramatically impacted based on the laboratory cutoffs used.</a:t>
            </a:r>
          </a:p>
          <a:p>
            <a:endParaRPr lang="en-US" dirty="0"/>
          </a:p>
          <a:p>
            <a:r>
              <a:rPr lang="en-US" dirty="0"/>
              <a:t>The FIB-4 index (calculate on website) includes age, AST, ALT, and platelet counts to predict fibrosis status. While this test performs well in patients with very little or very severe fibrosis, it provides little data for many patients.</a:t>
            </a:r>
          </a:p>
          <a:p>
            <a:endParaRPr lang="en-US" dirty="0"/>
          </a:p>
          <a:p>
            <a:r>
              <a:rPr lang="en-US" dirty="0"/>
              <a:t>So, you can imagine, you can plug in a lot of different values or even something as simple as a different age, and the calculation results could be significantly affected.  </a:t>
            </a:r>
          </a:p>
          <a:p>
            <a:endParaRPr lang="en-US" dirty="0"/>
          </a:p>
          <a:p>
            <a:r>
              <a:rPr lang="en-US" dirty="0"/>
              <a:t>SENSITIVITY – how sensitive is the test for condition – very sensitive will always pick up the condition; but also picks up other conditions (positive test doesn’t tell you much, but negative can exclude condition)</a:t>
            </a:r>
          </a:p>
          <a:p>
            <a:r>
              <a:rPr lang="en-US" dirty="0"/>
              <a:t>SPECIFICITY – how specific is this test for condition – if very specific, nothing else will give you a positive result; but not all cases of condition are picked up (positive helpful but negative doesn’t tell you much)</a:t>
            </a:r>
          </a:p>
          <a:p>
            <a:endParaRPr lang="en-US" dirty="0"/>
          </a:p>
          <a:p>
            <a:r>
              <a:rPr lang="en-US" dirty="0"/>
              <a:t>Finally, some proprietary tests are available that can assist with fibrosis assessment. However, some tests are costly and may not perform at the level of other staging mechanisms.</a:t>
            </a:r>
          </a:p>
          <a:p>
            <a:endParaRPr lang="en-US" dirty="0"/>
          </a:p>
          <a:p>
            <a:r>
              <a:rPr lang="en-US" dirty="0"/>
              <a:t>I would encourage providers to become familiar with these options, particular studies that utilize available laboratory data, to see how they perform in their own patient population.</a:t>
            </a:r>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5DFC22CA-64B8-8A41-986F-6C66107F21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180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Elastography is a newer mechanism for liver fibrosis assessment</a:t>
            </a:r>
          </a:p>
          <a:p>
            <a:endParaRPr lang="en-US" dirty="0"/>
          </a:p>
          <a:p>
            <a:r>
              <a:rPr lang="en-US" dirty="0"/>
              <a:t>These tests provide accurate, noninvasive methods of liver fibrosis staging and are increasingly available.</a:t>
            </a:r>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5DFC22CA-64B8-8A41-986F-6C66107F21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604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discussing liver fibrosis, it is important to discuss anatomic imaging.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Anatomic imaging is NOT adequate for staging liver fibrosis.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tests are most appropriate for hepatocellular carcinoma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reasonable to consider anatomic imaging in any patient undergoing HCV evaluation with unknown or suspected advanced fibrosis, but this should be considered on a case-by-case basis.</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A2059CD-5732-4EA2-A86D-EB4C8426B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984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CA440-BDE8-47CF-A825-F3DA3EC315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73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if patient was a treatment failure, monitoring for disease progression every 6-12 months with specific assessments is recommended.  CT/MRI/US all viable options but do not need all three. Additionally, recommend endoscopic screening for esophageal varices.</a:t>
            </a:r>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4347243-6A17-B449-B0BF-3E8CEAE9A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960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CA440-BDE8-47CF-A825-F3DA3EC315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89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November 8, 2023</a:t>
            </a:fld>
            <a:endParaRPr lang="en-US" dirty="0"/>
          </a:p>
        </p:txBody>
      </p:sp>
    </p:spTree>
    <p:extLst>
      <p:ext uri="{BB962C8B-B14F-4D97-AF65-F5344CB8AC3E}">
        <p14:creationId xmlns:p14="http://schemas.microsoft.com/office/powerpoint/2010/main" val="201640863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609603" y="274638"/>
            <a:ext cx="11087425"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609603" y="1600203"/>
            <a:ext cx="11087425" cy="4367299"/>
          </a:xfrm>
          <a:prstGeom prst="rect">
            <a:avLst/>
          </a:prstGeom>
          <a:noFill/>
          <a:ln>
            <a:noFill/>
          </a:ln>
        </p:spPr>
        <p:txBody>
          <a:bodyPr spcFirstLastPara="1" wrap="square" lIns="91425" tIns="45700" rIns="91425" bIns="45700" anchor="t" anchorCtr="0">
            <a:normAutofit/>
          </a:bodyPr>
          <a:lstStyle>
            <a:lvl1pPr marL="457052" lvl="0" indent="-342788" algn="l">
              <a:spcBef>
                <a:spcPts val="360"/>
              </a:spcBef>
              <a:spcAft>
                <a:spcPts val="0"/>
              </a:spcAft>
              <a:buSzPts val="1800"/>
              <a:buChar char="▪"/>
              <a:defRPr/>
            </a:lvl1pPr>
            <a:lvl2pPr marL="914103" lvl="1" indent="-342788" algn="l">
              <a:spcBef>
                <a:spcPts val="360"/>
              </a:spcBef>
              <a:spcAft>
                <a:spcPts val="0"/>
              </a:spcAft>
              <a:buSzPts val="1800"/>
              <a:buChar char="▪"/>
              <a:defRPr/>
            </a:lvl2pPr>
            <a:lvl3pPr marL="1371155" lvl="2" indent="-342788" algn="l">
              <a:spcBef>
                <a:spcPts val="360"/>
              </a:spcBef>
              <a:spcAft>
                <a:spcPts val="0"/>
              </a:spcAft>
              <a:buSzPts val="1800"/>
              <a:buChar char="▪"/>
              <a:defRPr/>
            </a:lvl3pPr>
            <a:lvl4pPr marL="1828205" lvl="3" indent="-342788" algn="l">
              <a:spcBef>
                <a:spcPts val="360"/>
              </a:spcBef>
              <a:spcAft>
                <a:spcPts val="0"/>
              </a:spcAft>
              <a:buSzPts val="1800"/>
              <a:buChar char="▪"/>
              <a:defRPr/>
            </a:lvl4pPr>
            <a:lvl5pPr marL="2285257" lvl="4" indent="-342788" algn="l">
              <a:spcBef>
                <a:spcPts val="360"/>
              </a:spcBef>
              <a:spcAft>
                <a:spcPts val="0"/>
              </a:spcAft>
              <a:buSzPts val="1800"/>
              <a:buChar char="▪"/>
              <a:defRPr/>
            </a:lvl5pPr>
            <a:lvl6pPr marL="2742308" lvl="5" indent="-342788" algn="l">
              <a:spcBef>
                <a:spcPts val="360"/>
              </a:spcBef>
              <a:spcAft>
                <a:spcPts val="0"/>
              </a:spcAft>
              <a:buSzPts val="1800"/>
              <a:buChar char="•"/>
              <a:defRPr/>
            </a:lvl6pPr>
            <a:lvl7pPr marL="3199360" lvl="6" indent="-342788" algn="l">
              <a:spcBef>
                <a:spcPts val="360"/>
              </a:spcBef>
              <a:spcAft>
                <a:spcPts val="0"/>
              </a:spcAft>
              <a:buSzPts val="1800"/>
              <a:buChar char="•"/>
              <a:defRPr/>
            </a:lvl7pPr>
            <a:lvl8pPr marL="3656412" lvl="7" indent="-342788" algn="l">
              <a:spcBef>
                <a:spcPts val="360"/>
              </a:spcBef>
              <a:spcAft>
                <a:spcPts val="0"/>
              </a:spcAft>
              <a:buSzPts val="1800"/>
              <a:buChar char="•"/>
              <a:defRPr/>
            </a:lvl8pPr>
            <a:lvl9pPr marL="4113463" lvl="8" indent="-342788" algn="l">
              <a:spcBef>
                <a:spcPts val="360"/>
              </a:spcBef>
              <a:spcAft>
                <a:spcPts val="0"/>
              </a:spcAft>
              <a:buSzPts val="1800"/>
              <a:buChar char="•"/>
              <a:defRPr/>
            </a:lvl9pPr>
          </a:lstStyle>
          <a:p>
            <a:endParaRPr/>
          </a:p>
        </p:txBody>
      </p:sp>
      <p:sp>
        <p:nvSpPr>
          <p:cNvPr id="28" name="Google Shape;28;p30"/>
          <p:cNvSpPr>
            <a:spLocks noGrp="1"/>
          </p:cNvSpPr>
          <p:nvPr>
            <p:ph type="sldNum" idx="12"/>
          </p:nvPr>
        </p:nvSpPr>
        <p:spPr>
          <a:xfrm>
            <a:off x="11375716" y="6305883"/>
            <a:ext cx="731521"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9" name="Google Shape;29;p30"/>
          <p:cNvSpPr txBox="1">
            <a:spLocks noGrp="1"/>
          </p:cNvSpPr>
          <p:nvPr>
            <p:ph type="dt" idx="10"/>
          </p:nvPr>
        </p:nvSpPr>
        <p:spPr>
          <a:xfrm>
            <a:off x="10293016" y="6352706"/>
            <a:ext cx="984591"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30"/>
          <p:cNvSpPr txBox="1">
            <a:spLocks noGrp="1"/>
          </p:cNvSpPr>
          <p:nvPr>
            <p:ph type="ftr" idx="11"/>
          </p:nvPr>
        </p:nvSpPr>
        <p:spPr>
          <a:xfrm>
            <a:off x="4469945" y="6352706"/>
            <a:ext cx="5823064"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31" name="Google Shape;31;p30"/>
          <p:cNvPicPr preferRelativeResize="0"/>
          <p:nvPr/>
        </p:nvPicPr>
        <p:blipFill rotWithShape="1">
          <a:blip r:embed="rId2">
            <a:alphaModFix/>
          </a:blip>
          <a:srcRect/>
          <a:stretch/>
        </p:blipFill>
        <p:spPr>
          <a:xfrm>
            <a:off x="541734" y="6273083"/>
            <a:ext cx="2163463" cy="548152"/>
          </a:xfrm>
          <a:prstGeom prst="rect">
            <a:avLst/>
          </a:prstGeom>
          <a:noFill/>
          <a:ln>
            <a:noFill/>
          </a:ln>
        </p:spPr>
      </p:pic>
    </p:spTree>
    <p:extLst>
      <p:ext uri="{BB962C8B-B14F-4D97-AF65-F5344CB8AC3E}">
        <p14:creationId xmlns:p14="http://schemas.microsoft.com/office/powerpoint/2010/main" val="194160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9187740" cy="1143000"/>
          </a:xfrm>
        </p:spPr>
        <p:txBody>
          <a:bodyPr/>
          <a:lstStyle>
            <a:lvl1pPr>
              <a:defRPr sz="4400"/>
            </a:lvl1pPr>
          </a:lstStyle>
          <a:p>
            <a:r>
              <a:rPr lang="en-US" dirty="0"/>
              <a:t>Click to edit Master title style</a:t>
            </a:r>
          </a:p>
        </p:txBody>
      </p:sp>
      <p:sp>
        <p:nvSpPr>
          <p:cNvPr id="3" name="Content Placeholder 2"/>
          <p:cNvSpPr>
            <a:spLocks noGrp="1"/>
          </p:cNvSpPr>
          <p:nvPr>
            <p:ph sz="half" idx="1"/>
          </p:nvPr>
        </p:nvSpPr>
        <p:spPr>
          <a:xfrm>
            <a:off x="609600" y="1536192"/>
            <a:ext cx="4876800" cy="4431307"/>
          </a:xfrm>
        </p:spPr>
        <p:txBody>
          <a:bodyPr/>
          <a:lstStyle>
            <a:lvl1pPr>
              <a:defRPr sz="2800"/>
            </a:lvl1pPr>
            <a:lvl2pPr>
              <a:defRPr sz="24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92801" y="1536192"/>
            <a:ext cx="5384798" cy="4431307"/>
          </a:xfrm>
        </p:spPr>
        <p:txBody>
          <a:bodyPr/>
          <a:lstStyle>
            <a:lvl1pPr>
              <a:defRPr sz="2800"/>
            </a:lvl1pPr>
            <a:lvl2pPr>
              <a:defRPr sz="20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Date Placeholder 3"/>
          <p:cNvSpPr>
            <a:spLocks noGrp="1"/>
          </p:cNvSpPr>
          <p:nvPr>
            <p:ph type="dt" sz="half" idx="13"/>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t>11/8/2023</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pic>
        <p:nvPicPr>
          <p:cNvPr id="11" name="Picture 10" descr="Icon&#10;&#10;Description automatically generated">
            <a:extLst>
              <a:ext uri="{FF2B5EF4-FFF2-40B4-BE49-F238E27FC236}">
                <a16:creationId xmlns:a16="http://schemas.microsoft.com/office/drawing/2014/main" id="{81C97877-4C5A-42CE-AB24-8B598D370093}"/>
              </a:ext>
            </a:extLst>
          </p:cNvPr>
          <p:cNvPicPr>
            <a:picLocks noChangeAspect="1"/>
          </p:cNvPicPr>
          <p:nvPr userDrawn="1"/>
        </p:nvPicPr>
        <p:blipFill>
          <a:blip r:embed="rId3"/>
          <a:stretch>
            <a:fillRect/>
          </a:stretch>
        </p:blipFill>
        <p:spPr>
          <a:xfrm>
            <a:off x="10175605" y="216239"/>
            <a:ext cx="1565873" cy="1383962"/>
          </a:xfrm>
          <a:prstGeom prst="rect">
            <a:avLst/>
          </a:prstGeom>
        </p:spPr>
      </p:pic>
    </p:spTree>
    <p:extLst>
      <p:ext uri="{BB962C8B-B14F-4D97-AF65-F5344CB8AC3E}">
        <p14:creationId xmlns:p14="http://schemas.microsoft.com/office/powerpoint/2010/main" val="3525997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203200" y="4038605"/>
            <a:ext cx="11785600" cy="1422399"/>
          </a:xfrm>
        </p:spPr>
        <p:txBody>
          <a:bodyPr>
            <a:normAutofit/>
          </a:bodyPr>
          <a:lstStyle>
            <a:lvl1pPr algn="ctr">
              <a:defRPr sz="5333" b="1">
                <a:solidFill>
                  <a:schemeClr val="bg1"/>
                </a:solidFill>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203200" y="5461001"/>
            <a:ext cx="11785600" cy="812800"/>
          </a:xfrm>
        </p:spPr>
        <p:txBody>
          <a:bodyPr anchor="ctr">
            <a:normAutofit/>
          </a:bodyPr>
          <a:lstStyle>
            <a:lvl1pPr marL="0" indent="0" algn="ctr">
              <a:buNone/>
              <a:defRPr sz="3733">
                <a:solidFill>
                  <a:schemeClr val="bg1"/>
                </a:solidFill>
                <a:effectLst>
                  <a:outerShdw blurRad="38100" dist="38100" dir="2700000" algn="tl">
                    <a:srgbClr val="000000">
                      <a:alpha val="43137"/>
                    </a:srgbClr>
                  </a:outerShdw>
                </a:effectLst>
                <a:latin typeface="+mj-lt"/>
              </a:defRPr>
            </a:lvl1pPr>
          </a:lstStyle>
          <a:p>
            <a:pPr lvl="0"/>
            <a:r>
              <a:rPr lang="en-US" dirty="0"/>
              <a:t>Sub-Title</a:t>
            </a:r>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467"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060" t="17361" r="4546" b="13889"/>
          <a:stretch/>
        </p:blipFill>
        <p:spPr>
          <a:xfrm>
            <a:off x="110656" y="1323139"/>
            <a:ext cx="4056816" cy="1701800"/>
          </a:xfrm>
          <a:prstGeom prst="rect">
            <a:avLst/>
          </a:prstGeom>
        </p:spPr>
      </p:pic>
      <p:pic>
        <p:nvPicPr>
          <p:cNvPr id="9" name="Picture 8" descr="Logo&#10;&#10;Description automatically generated">
            <a:extLst>
              <a:ext uri="{FF2B5EF4-FFF2-40B4-BE49-F238E27FC236}">
                <a16:creationId xmlns:a16="http://schemas.microsoft.com/office/drawing/2014/main" id="{10A8C75E-2EE5-4724-838A-81C2D4363B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3" t="4836" r="1952" b="4836"/>
          <a:stretch/>
        </p:blipFill>
        <p:spPr>
          <a:xfrm>
            <a:off x="4267441" y="1323139"/>
            <a:ext cx="3369220" cy="1701800"/>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68D6A338-0F05-5678-4932-68F63DAF381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20" r="492" b="4115"/>
          <a:stretch/>
        </p:blipFill>
        <p:spPr>
          <a:xfrm>
            <a:off x="7738021" y="1391523"/>
            <a:ext cx="4453980" cy="1565032"/>
          </a:xfrm>
          <a:prstGeom prst="rect">
            <a:avLst/>
          </a:prstGeom>
        </p:spPr>
      </p:pic>
    </p:spTree>
    <p:extLst>
      <p:ext uri="{BB962C8B-B14F-4D97-AF65-F5344CB8AC3E}">
        <p14:creationId xmlns:p14="http://schemas.microsoft.com/office/powerpoint/2010/main" val="278730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508000" y="2209801"/>
            <a:ext cx="5283200" cy="2235200"/>
          </a:xfrm>
        </p:spPr>
        <p:txBody>
          <a:bodyPr>
            <a:noAutofit/>
          </a:bodyPr>
          <a:lstStyle>
            <a:lvl1pPr marL="0" indent="0" algn="l">
              <a:defRPr sz="4800">
                <a:effectLst/>
                <a:latin typeface="+mj-lt"/>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1467">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3733">
                <a:solidFill>
                  <a:schemeClr val="accent5"/>
                </a:solidFill>
                <a:latin typeface="+mj-lt"/>
              </a:defRPr>
            </a:lvl1pPr>
          </a:lstStyle>
          <a:p>
            <a:pPr lvl="0"/>
            <a:r>
              <a:rPr lang="en-US" dirty="0"/>
              <a:t>Sub-Title</a:t>
            </a:r>
          </a:p>
        </p:txBody>
      </p:sp>
      <p:pic>
        <p:nvPicPr>
          <p:cNvPr id="2" name="Picture 1">
            <a:extLst>
              <a:ext uri="{FF2B5EF4-FFF2-40B4-BE49-F238E27FC236}">
                <a16:creationId xmlns:a16="http://schemas.microsoft.com/office/drawing/2014/main" id="{0116BCA8-1F27-D337-3FD5-D0FCCF7D25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60" t="17361" r="4546" b="13889"/>
          <a:stretch/>
        </p:blipFill>
        <p:spPr>
          <a:xfrm>
            <a:off x="660400" y="104389"/>
            <a:ext cx="2540000" cy="1065508"/>
          </a:xfrm>
          <a:prstGeom prst="rect">
            <a:avLst/>
          </a:prstGeom>
        </p:spPr>
      </p:pic>
      <p:pic>
        <p:nvPicPr>
          <p:cNvPr id="3" name="Picture 2" descr="Logo&#10;&#10;Description automatically generated">
            <a:extLst>
              <a:ext uri="{FF2B5EF4-FFF2-40B4-BE49-F238E27FC236}">
                <a16:creationId xmlns:a16="http://schemas.microsoft.com/office/drawing/2014/main" id="{F7B8E2CF-9C02-C7FF-D4A5-367896038E0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3" t="4836" r="1952" b="4836"/>
          <a:stretch/>
        </p:blipFill>
        <p:spPr>
          <a:xfrm>
            <a:off x="3224509" y="91587"/>
            <a:ext cx="2109492" cy="1065508"/>
          </a:xfrm>
          <a:prstGeom prst="rect">
            <a:avLst/>
          </a:prstGeom>
        </p:spPr>
      </p:pic>
      <p:pic>
        <p:nvPicPr>
          <p:cNvPr id="4" name="Picture 3" descr="Graphical user interface&#10;&#10;Description automatically generated with medium confidence">
            <a:extLst>
              <a:ext uri="{FF2B5EF4-FFF2-40B4-BE49-F238E27FC236}">
                <a16:creationId xmlns:a16="http://schemas.microsoft.com/office/drawing/2014/main" id="{9C413DC6-590F-A3B7-2594-068D854D7A9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20" r="492" b="4115"/>
          <a:stretch/>
        </p:blipFill>
        <p:spPr>
          <a:xfrm>
            <a:off x="1832800" y="1222136"/>
            <a:ext cx="2774401" cy="974864"/>
          </a:xfrm>
          <a:prstGeom prst="rect">
            <a:avLst/>
          </a:prstGeom>
        </p:spPr>
      </p:pic>
    </p:spTree>
    <p:extLst>
      <p:ext uri="{BB962C8B-B14F-4D97-AF65-F5344CB8AC3E}">
        <p14:creationId xmlns:p14="http://schemas.microsoft.com/office/powerpoint/2010/main" val="4038330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4267200" y="3874771"/>
            <a:ext cx="79248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p:nvPr>
        </p:nvSpPr>
        <p:spPr>
          <a:xfrm>
            <a:off x="4368800" y="3962400"/>
            <a:ext cx="7620000" cy="2057400"/>
          </a:xfrm>
        </p:spPr>
        <p:txBody>
          <a:bodyPr/>
          <a:lstStyle>
            <a:lvl1pPr algn="r">
              <a:defRPr b="1">
                <a:solidFill>
                  <a:schemeClr val="bg1"/>
                </a:solidFill>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7C08AC32-B550-82DC-7B82-A477D79064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60" t="17361" r="4546" b="13889"/>
          <a:stretch/>
        </p:blipFill>
        <p:spPr>
          <a:xfrm>
            <a:off x="114831" y="1323139"/>
            <a:ext cx="4056816" cy="1701800"/>
          </a:xfrm>
          <a:prstGeom prst="rect">
            <a:avLst/>
          </a:prstGeom>
        </p:spPr>
      </p:pic>
      <p:pic>
        <p:nvPicPr>
          <p:cNvPr id="3" name="Picture 2" descr="Logo&#10;&#10;Description automatically generated">
            <a:extLst>
              <a:ext uri="{FF2B5EF4-FFF2-40B4-BE49-F238E27FC236}">
                <a16:creationId xmlns:a16="http://schemas.microsoft.com/office/drawing/2014/main" id="{978F252A-4A69-F8E4-9F03-354EAE2A205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3" t="4836" r="1952" b="4836"/>
          <a:stretch/>
        </p:blipFill>
        <p:spPr>
          <a:xfrm>
            <a:off x="4267441" y="1323139"/>
            <a:ext cx="3369220" cy="1701800"/>
          </a:xfrm>
          <a:prstGeom prst="rect">
            <a:avLst/>
          </a:prstGeom>
        </p:spPr>
      </p:pic>
      <p:pic>
        <p:nvPicPr>
          <p:cNvPr id="4" name="Picture 3" descr="Graphical user interface&#10;&#10;Description automatically generated with medium confidence">
            <a:extLst>
              <a:ext uri="{FF2B5EF4-FFF2-40B4-BE49-F238E27FC236}">
                <a16:creationId xmlns:a16="http://schemas.microsoft.com/office/drawing/2014/main" id="{3E20464D-4011-71A8-31CE-85A1177398D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20" r="492" b="4115"/>
          <a:stretch/>
        </p:blipFill>
        <p:spPr>
          <a:xfrm>
            <a:off x="7738021" y="1391523"/>
            <a:ext cx="4453980" cy="1565032"/>
          </a:xfrm>
          <a:prstGeom prst="rect">
            <a:avLst/>
          </a:prstGeom>
        </p:spPr>
      </p:pic>
    </p:spTree>
    <p:extLst>
      <p:ext uri="{BB962C8B-B14F-4D97-AF65-F5344CB8AC3E}">
        <p14:creationId xmlns:p14="http://schemas.microsoft.com/office/powerpoint/2010/main" val="2701497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203200" y="177803"/>
            <a:ext cx="11785600" cy="825500"/>
          </a:xfrm>
        </p:spPr>
        <p:txBody>
          <a:bodyPr>
            <a:noAutofit/>
          </a:bodyPr>
          <a:lstStyle>
            <a:lvl1pPr algn="l">
              <a:defRPr sz="4267" b="1">
                <a:solidFill>
                  <a:schemeClr val="bg1"/>
                </a:solidFill>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222685" y="1117597"/>
            <a:ext cx="11785600" cy="5562600"/>
          </a:xfrm>
        </p:spPr>
        <p:txBody>
          <a:bodyPr>
            <a:normAutofit/>
          </a:bodyPr>
          <a:lstStyle>
            <a:lvl1pPr>
              <a:buClr>
                <a:schemeClr val="bg2"/>
              </a:buClr>
              <a:defRPr sz="32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667">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2133">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2133">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225" t="12042" r="13227" b="13227"/>
          <a:stretch/>
        </p:blipFill>
        <p:spPr>
          <a:xfrm>
            <a:off x="9144001" y="6201914"/>
            <a:ext cx="479479" cy="507917"/>
          </a:xfrm>
          <a:prstGeom prst="rect">
            <a:avLst/>
          </a:prstGeom>
        </p:spPr>
      </p:pic>
      <p:pic>
        <p:nvPicPr>
          <p:cNvPr id="6" name="Picture 5" descr="Logo&#10;&#10;Description automatically generated">
            <a:extLst>
              <a:ext uri="{FF2B5EF4-FFF2-40B4-BE49-F238E27FC236}">
                <a16:creationId xmlns:a16="http://schemas.microsoft.com/office/drawing/2014/main" id="{C5A8D8EE-C46E-4995-91CC-958D53A149A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3" t="4836" r="1952" b="4836"/>
          <a:stretch/>
        </p:blipFill>
        <p:spPr>
          <a:xfrm>
            <a:off x="9652000" y="6234887"/>
            <a:ext cx="881624" cy="445311"/>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8784D81E-8291-5BA1-75CF-D5CC84D86AC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20" r="492" b="4115"/>
          <a:stretch/>
        </p:blipFill>
        <p:spPr>
          <a:xfrm>
            <a:off x="10572291" y="6234888"/>
            <a:ext cx="1435995" cy="504577"/>
          </a:xfrm>
          <a:prstGeom prst="rect">
            <a:avLst/>
          </a:prstGeom>
        </p:spPr>
      </p:pic>
    </p:spTree>
    <p:extLst>
      <p:ext uri="{BB962C8B-B14F-4D97-AF65-F5344CB8AC3E}">
        <p14:creationId xmlns:p14="http://schemas.microsoft.com/office/powerpoint/2010/main" val="961100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203200" y="177803"/>
            <a:ext cx="11785600" cy="825500"/>
          </a:xfrm>
        </p:spPr>
        <p:txBody>
          <a:bodyPr>
            <a:noAutofit/>
          </a:bodyPr>
          <a:lstStyle>
            <a:lvl1pPr algn="l">
              <a:defRPr sz="4267" b="1">
                <a:solidFill>
                  <a:schemeClr val="bg1"/>
                </a:solidFill>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24285" y="1193805"/>
            <a:ext cx="11684000" cy="4958463"/>
          </a:xfrm>
        </p:spPr>
        <p:txBody>
          <a:bodyPr>
            <a:normAutofit/>
          </a:bodyPr>
          <a:lstStyle>
            <a:lvl1pPr>
              <a:buClr>
                <a:schemeClr val="bg2"/>
              </a:buClr>
              <a:defRPr sz="32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667">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2133">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2133">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ooter Placeholder 4"/>
          <p:cNvSpPr>
            <a:spLocks noGrp="1"/>
          </p:cNvSpPr>
          <p:nvPr>
            <p:ph type="ftr" sz="quarter" idx="11"/>
          </p:nvPr>
        </p:nvSpPr>
        <p:spPr>
          <a:xfrm>
            <a:off x="4165600" y="6375400"/>
            <a:ext cx="3860800" cy="365125"/>
          </a:xfrm>
        </p:spPr>
        <p:txBody>
          <a:bodyPr anchor="b"/>
          <a:lstStyle>
            <a:lvl1pPr>
              <a:defRPr sz="1333">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pic>
        <p:nvPicPr>
          <p:cNvPr id="18" name="Picture 17">
            <a:extLst>
              <a:ext uri="{FF2B5EF4-FFF2-40B4-BE49-F238E27FC236}">
                <a16:creationId xmlns:a16="http://schemas.microsoft.com/office/drawing/2014/main" id="{384EFD1A-3FF8-A8EB-3FB2-97E13968D9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225" t="12042" r="13227" b="13227"/>
          <a:stretch/>
        </p:blipFill>
        <p:spPr>
          <a:xfrm>
            <a:off x="9144001" y="6274979"/>
            <a:ext cx="479479" cy="507917"/>
          </a:xfrm>
          <a:prstGeom prst="rect">
            <a:avLst/>
          </a:prstGeom>
        </p:spPr>
      </p:pic>
      <p:pic>
        <p:nvPicPr>
          <p:cNvPr id="19" name="Picture 18" descr="Logo&#10;&#10;Description automatically generated">
            <a:extLst>
              <a:ext uri="{FF2B5EF4-FFF2-40B4-BE49-F238E27FC236}">
                <a16:creationId xmlns:a16="http://schemas.microsoft.com/office/drawing/2014/main" id="{8B93D182-07EA-601A-2987-9EEFB8750BE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3" t="4836" r="1952" b="4836"/>
          <a:stretch/>
        </p:blipFill>
        <p:spPr>
          <a:xfrm>
            <a:off x="9652000" y="6307953"/>
            <a:ext cx="881624" cy="445311"/>
          </a:xfrm>
          <a:prstGeom prst="rect">
            <a:avLst/>
          </a:prstGeom>
        </p:spPr>
      </p:pic>
      <p:pic>
        <p:nvPicPr>
          <p:cNvPr id="20" name="Picture 19" descr="Graphical user interface&#10;&#10;Description automatically generated with medium confidence">
            <a:extLst>
              <a:ext uri="{FF2B5EF4-FFF2-40B4-BE49-F238E27FC236}">
                <a16:creationId xmlns:a16="http://schemas.microsoft.com/office/drawing/2014/main" id="{94520A2D-C570-3348-27C5-BD9FF879118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20" r="492" b="4115"/>
          <a:stretch/>
        </p:blipFill>
        <p:spPr>
          <a:xfrm>
            <a:off x="10572291" y="6307953"/>
            <a:ext cx="1435995" cy="504577"/>
          </a:xfrm>
          <a:prstGeom prst="rect">
            <a:avLst/>
          </a:prstGeom>
        </p:spPr>
      </p:pic>
    </p:spTree>
    <p:extLst>
      <p:ext uri="{BB962C8B-B14F-4D97-AF65-F5344CB8AC3E}">
        <p14:creationId xmlns:p14="http://schemas.microsoft.com/office/powerpoint/2010/main" val="1584446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203200" y="177803"/>
            <a:ext cx="11785600" cy="825500"/>
          </a:xfrm>
        </p:spPr>
        <p:txBody>
          <a:bodyPr>
            <a:noAutofit/>
          </a:bodyPr>
          <a:lstStyle>
            <a:lvl1pPr algn="l">
              <a:defRPr sz="4267" b="1">
                <a:solidFill>
                  <a:schemeClr val="bg1"/>
                </a:solidFill>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rgbClr val="FF0F00"/>
              </a:buClr>
              <a:defRPr sz="32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667">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2133">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2133">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Footer Placeholder 4"/>
          <p:cNvSpPr>
            <a:spLocks noGrp="1"/>
          </p:cNvSpPr>
          <p:nvPr>
            <p:ph type="ftr" sz="quarter" idx="11"/>
          </p:nvPr>
        </p:nvSpPr>
        <p:spPr>
          <a:xfrm>
            <a:off x="4165600" y="6375400"/>
            <a:ext cx="3860800" cy="365125"/>
          </a:xfrm>
        </p:spPr>
        <p:txBody>
          <a:bodyPr anchor="b"/>
          <a:lstStyle>
            <a:lvl1pPr>
              <a:defRPr sz="1333">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pic>
        <p:nvPicPr>
          <p:cNvPr id="13" name="Picture 12">
            <a:extLst>
              <a:ext uri="{FF2B5EF4-FFF2-40B4-BE49-F238E27FC236}">
                <a16:creationId xmlns:a16="http://schemas.microsoft.com/office/drawing/2014/main" id="{1C460E16-2F0A-9D44-3E53-7D531F017C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225" t="12042" r="13227" b="13227"/>
          <a:stretch/>
        </p:blipFill>
        <p:spPr>
          <a:xfrm>
            <a:off x="9144001" y="6274979"/>
            <a:ext cx="479479" cy="507917"/>
          </a:xfrm>
          <a:prstGeom prst="rect">
            <a:avLst/>
          </a:prstGeom>
        </p:spPr>
      </p:pic>
      <p:pic>
        <p:nvPicPr>
          <p:cNvPr id="14" name="Picture 13" descr="Logo&#10;&#10;Description automatically generated">
            <a:extLst>
              <a:ext uri="{FF2B5EF4-FFF2-40B4-BE49-F238E27FC236}">
                <a16:creationId xmlns:a16="http://schemas.microsoft.com/office/drawing/2014/main" id="{07E7B92A-BD65-73FD-AE2A-36B1BA49351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3" t="4836" r="1952" b="4836"/>
          <a:stretch/>
        </p:blipFill>
        <p:spPr>
          <a:xfrm>
            <a:off x="9652000" y="6307953"/>
            <a:ext cx="881624" cy="445311"/>
          </a:xfrm>
          <a:prstGeom prst="rect">
            <a:avLst/>
          </a:prstGeom>
        </p:spPr>
      </p:pic>
      <p:pic>
        <p:nvPicPr>
          <p:cNvPr id="16" name="Picture 15" descr="Graphical user interface&#10;&#10;Description automatically generated with medium confidence">
            <a:extLst>
              <a:ext uri="{FF2B5EF4-FFF2-40B4-BE49-F238E27FC236}">
                <a16:creationId xmlns:a16="http://schemas.microsoft.com/office/drawing/2014/main" id="{61AF1386-8D57-9E6B-45F4-CC23399798F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20" r="492" b="4115"/>
          <a:stretch/>
        </p:blipFill>
        <p:spPr>
          <a:xfrm>
            <a:off x="10572291" y="6307953"/>
            <a:ext cx="1435995" cy="504577"/>
          </a:xfrm>
          <a:prstGeom prst="rect">
            <a:avLst/>
          </a:prstGeom>
        </p:spPr>
      </p:pic>
    </p:spTree>
    <p:extLst>
      <p:ext uri="{BB962C8B-B14F-4D97-AF65-F5344CB8AC3E}">
        <p14:creationId xmlns:p14="http://schemas.microsoft.com/office/powerpoint/2010/main" val="4141444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itle 1"/>
          <p:cNvSpPr>
            <a:spLocks noGrp="1"/>
          </p:cNvSpPr>
          <p:nvPr>
            <p:ph type="title"/>
          </p:nvPr>
        </p:nvSpPr>
        <p:spPr>
          <a:xfrm>
            <a:off x="203200" y="177803"/>
            <a:ext cx="11785600" cy="825500"/>
          </a:xfrm>
        </p:spPr>
        <p:txBody>
          <a:bodyPr>
            <a:noAutofit/>
          </a:bodyPr>
          <a:lstStyle>
            <a:lvl1pPr algn="l">
              <a:defRPr sz="4267" b="1">
                <a:solidFill>
                  <a:schemeClr val="bg1"/>
                </a:solidFill>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14" name="Content Placeholder 2"/>
          <p:cNvSpPr>
            <a:spLocks noGrp="1"/>
          </p:cNvSpPr>
          <p:nvPr>
            <p:ph idx="1"/>
          </p:nvPr>
        </p:nvSpPr>
        <p:spPr>
          <a:xfrm>
            <a:off x="304800" y="1193801"/>
            <a:ext cx="11684000" cy="4958465"/>
          </a:xfrm>
        </p:spPr>
        <p:txBody>
          <a:bodyPr>
            <a:normAutofit/>
          </a:bodyPr>
          <a:lstStyle>
            <a:lvl1pPr>
              <a:buClr>
                <a:schemeClr val="accent3"/>
              </a:buClr>
              <a:defRPr sz="32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667">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2133">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2133">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Footer Placeholder 4"/>
          <p:cNvSpPr>
            <a:spLocks noGrp="1"/>
          </p:cNvSpPr>
          <p:nvPr>
            <p:ph type="ftr" sz="quarter" idx="11"/>
          </p:nvPr>
        </p:nvSpPr>
        <p:spPr>
          <a:xfrm>
            <a:off x="4165600" y="6375400"/>
            <a:ext cx="3860800" cy="365125"/>
          </a:xfrm>
        </p:spPr>
        <p:txBody>
          <a:bodyPr anchor="b"/>
          <a:lstStyle>
            <a:lvl1pPr>
              <a:defRPr sz="1333">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pic>
        <p:nvPicPr>
          <p:cNvPr id="5" name="Picture 4">
            <a:extLst>
              <a:ext uri="{FF2B5EF4-FFF2-40B4-BE49-F238E27FC236}">
                <a16:creationId xmlns:a16="http://schemas.microsoft.com/office/drawing/2014/main" id="{0F2CD744-62B5-C3DB-A7ED-1B40452FA0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225" t="12042" r="13227" b="13227"/>
          <a:stretch/>
        </p:blipFill>
        <p:spPr>
          <a:xfrm>
            <a:off x="9144001" y="6274979"/>
            <a:ext cx="479479" cy="507917"/>
          </a:xfrm>
          <a:prstGeom prst="rect">
            <a:avLst/>
          </a:prstGeom>
        </p:spPr>
      </p:pic>
      <p:pic>
        <p:nvPicPr>
          <p:cNvPr id="6" name="Picture 5" descr="Logo&#10;&#10;Description automatically generated">
            <a:extLst>
              <a:ext uri="{FF2B5EF4-FFF2-40B4-BE49-F238E27FC236}">
                <a16:creationId xmlns:a16="http://schemas.microsoft.com/office/drawing/2014/main" id="{E1766D0F-EA05-08BC-7867-7F0036598F9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3" t="4836" r="1952" b="4836"/>
          <a:stretch/>
        </p:blipFill>
        <p:spPr>
          <a:xfrm>
            <a:off x="9652000" y="6307953"/>
            <a:ext cx="881624" cy="445311"/>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3BD0E28A-5FA6-468D-081F-67C436D319A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20" r="492" b="4115"/>
          <a:stretch/>
        </p:blipFill>
        <p:spPr>
          <a:xfrm>
            <a:off x="10572291" y="6307953"/>
            <a:ext cx="1435995" cy="504577"/>
          </a:xfrm>
          <a:prstGeom prst="rect">
            <a:avLst/>
          </a:prstGeom>
        </p:spPr>
      </p:pic>
    </p:spTree>
    <p:extLst>
      <p:ext uri="{BB962C8B-B14F-4D97-AF65-F5344CB8AC3E}">
        <p14:creationId xmlns:p14="http://schemas.microsoft.com/office/powerpoint/2010/main" val="3326332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203200" y="177803"/>
            <a:ext cx="11785600" cy="825500"/>
          </a:xfrm>
        </p:spPr>
        <p:txBody>
          <a:bodyPr>
            <a:noAutofit/>
          </a:bodyPr>
          <a:lstStyle>
            <a:lvl1pPr algn="l">
              <a:defRPr sz="4267" b="1">
                <a:solidFill>
                  <a:schemeClr val="bg1"/>
                </a:solidFill>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1"/>
              </a:buClr>
              <a:defRPr sz="32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667">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2133">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2133">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Footer Placeholder 4"/>
          <p:cNvSpPr>
            <a:spLocks noGrp="1"/>
          </p:cNvSpPr>
          <p:nvPr>
            <p:ph type="ftr" sz="quarter" idx="11"/>
          </p:nvPr>
        </p:nvSpPr>
        <p:spPr>
          <a:xfrm>
            <a:off x="4165600" y="6375400"/>
            <a:ext cx="3860800" cy="365125"/>
          </a:xfrm>
        </p:spPr>
        <p:txBody>
          <a:bodyPr anchor="b"/>
          <a:lstStyle>
            <a:lvl1pPr>
              <a:defRPr sz="1333">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pic>
        <p:nvPicPr>
          <p:cNvPr id="9" name="Picture 8">
            <a:extLst>
              <a:ext uri="{FF2B5EF4-FFF2-40B4-BE49-F238E27FC236}">
                <a16:creationId xmlns:a16="http://schemas.microsoft.com/office/drawing/2014/main" id="{E2783FF1-B335-556C-ED77-6108631872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225" t="12042" r="13227" b="13227"/>
          <a:stretch/>
        </p:blipFill>
        <p:spPr>
          <a:xfrm>
            <a:off x="9144001" y="6274979"/>
            <a:ext cx="479479" cy="507917"/>
          </a:xfrm>
          <a:prstGeom prst="rect">
            <a:avLst/>
          </a:prstGeom>
        </p:spPr>
      </p:pic>
      <p:pic>
        <p:nvPicPr>
          <p:cNvPr id="10" name="Picture 9" descr="Logo&#10;&#10;Description automatically generated">
            <a:extLst>
              <a:ext uri="{FF2B5EF4-FFF2-40B4-BE49-F238E27FC236}">
                <a16:creationId xmlns:a16="http://schemas.microsoft.com/office/drawing/2014/main" id="{21428869-DAEC-64A7-87AD-AD24DDC0AC2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3" t="4836" r="1952" b="4836"/>
          <a:stretch/>
        </p:blipFill>
        <p:spPr>
          <a:xfrm>
            <a:off x="9652000" y="6307953"/>
            <a:ext cx="881624" cy="445311"/>
          </a:xfrm>
          <a:prstGeom prst="rect">
            <a:avLst/>
          </a:prstGeom>
        </p:spPr>
      </p:pic>
      <p:pic>
        <p:nvPicPr>
          <p:cNvPr id="12" name="Picture 11" descr="Graphical user interface&#10;&#10;Description automatically generated with medium confidence">
            <a:extLst>
              <a:ext uri="{FF2B5EF4-FFF2-40B4-BE49-F238E27FC236}">
                <a16:creationId xmlns:a16="http://schemas.microsoft.com/office/drawing/2014/main" id="{E978CAB4-22AF-50CB-9A14-F79201EF808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20" r="492" b="4115"/>
          <a:stretch/>
        </p:blipFill>
        <p:spPr>
          <a:xfrm>
            <a:off x="10572291" y="6307953"/>
            <a:ext cx="1435995" cy="504577"/>
          </a:xfrm>
          <a:prstGeom prst="rect">
            <a:avLst/>
          </a:prstGeom>
        </p:spPr>
      </p:pic>
    </p:spTree>
    <p:extLst>
      <p:ext uri="{BB962C8B-B14F-4D97-AF65-F5344CB8AC3E}">
        <p14:creationId xmlns:p14="http://schemas.microsoft.com/office/powerpoint/2010/main" val="384917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62570"/>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049030"/>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6605" y="2049029"/>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November 8, 2023</a:t>
            </a:fld>
            <a:endParaRPr lang="en-US" dirty="0"/>
          </a:p>
        </p:txBody>
      </p:sp>
    </p:spTree>
    <p:extLst>
      <p:ext uri="{BB962C8B-B14F-4D97-AF65-F5344CB8AC3E}">
        <p14:creationId xmlns:p14="http://schemas.microsoft.com/office/powerpoint/2010/main" val="225103888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203200" y="177803"/>
            <a:ext cx="11785600" cy="825500"/>
          </a:xfrm>
        </p:spPr>
        <p:txBody>
          <a:bodyPr>
            <a:noAutofit/>
          </a:bodyPr>
          <a:lstStyle>
            <a:lvl1pPr algn="l">
              <a:defRPr sz="4267" b="1">
                <a:solidFill>
                  <a:schemeClr val="bg1"/>
                </a:solidFill>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2"/>
              </a:buClr>
              <a:defRPr sz="32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667">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2133">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2133">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Footer Placeholder 4"/>
          <p:cNvSpPr>
            <a:spLocks noGrp="1"/>
          </p:cNvSpPr>
          <p:nvPr>
            <p:ph type="ftr" sz="quarter" idx="11"/>
          </p:nvPr>
        </p:nvSpPr>
        <p:spPr>
          <a:xfrm>
            <a:off x="4165600" y="6375400"/>
            <a:ext cx="3860800" cy="365125"/>
          </a:xfrm>
        </p:spPr>
        <p:txBody>
          <a:bodyPr anchor="b"/>
          <a:lstStyle>
            <a:lvl1pPr>
              <a:defRPr sz="1333">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pic>
        <p:nvPicPr>
          <p:cNvPr id="9" name="Picture 8">
            <a:extLst>
              <a:ext uri="{FF2B5EF4-FFF2-40B4-BE49-F238E27FC236}">
                <a16:creationId xmlns:a16="http://schemas.microsoft.com/office/drawing/2014/main" id="{B918AED8-40B8-E1A9-73CD-C7DFD3FC82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225" t="12042" r="13227" b="13227"/>
          <a:stretch/>
        </p:blipFill>
        <p:spPr>
          <a:xfrm>
            <a:off x="9144001" y="6274979"/>
            <a:ext cx="479479" cy="507917"/>
          </a:xfrm>
          <a:prstGeom prst="rect">
            <a:avLst/>
          </a:prstGeom>
        </p:spPr>
      </p:pic>
      <p:pic>
        <p:nvPicPr>
          <p:cNvPr id="10" name="Picture 9" descr="Logo&#10;&#10;Description automatically generated">
            <a:extLst>
              <a:ext uri="{FF2B5EF4-FFF2-40B4-BE49-F238E27FC236}">
                <a16:creationId xmlns:a16="http://schemas.microsoft.com/office/drawing/2014/main" id="{9CD5F4A3-6F7A-8806-CFFF-58A40AD08D1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3" t="4836" r="1952" b="4836"/>
          <a:stretch/>
        </p:blipFill>
        <p:spPr>
          <a:xfrm>
            <a:off x="9652000" y="6307953"/>
            <a:ext cx="881624" cy="445311"/>
          </a:xfrm>
          <a:prstGeom prst="rect">
            <a:avLst/>
          </a:prstGeom>
        </p:spPr>
      </p:pic>
      <p:pic>
        <p:nvPicPr>
          <p:cNvPr id="12" name="Picture 11" descr="Graphical user interface&#10;&#10;Description automatically generated with medium confidence">
            <a:extLst>
              <a:ext uri="{FF2B5EF4-FFF2-40B4-BE49-F238E27FC236}">
                <a16:creationId xmlns:a16="http://schemas.microsoft.com/office/drawing/2014/main" id="{5B61FFEE-1A95-23F9-61B8-C03E883ECA6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20" r="492" b="4115"/>
          <a:stretch/>
        </p:blipFill>
        <p:spPr>
          <a:xfrm>
            <a:off x="10572291" y="6307953"/>
            <a:ext cx="1435995" cy="504577"/>
          </a:xfrm>
          <a:prstGeom prst="rect">
            <a:avLst/>
          </a:prstGeom>
        </p:spPr>
      </p:pic>
    </p:spTree>
    <p:extLst>
      <p:ext uri="{BB962C8B-B14F-4D97-AF65-F5344CB8AC3E}">
        <p14:creationId xmlns:p14="http://schemas.microsoft.com/office/powerpoint/2010/main" val="2445341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203200" y="177803"/>
            <a:ext cx="11785600" cy="825500"/>
          </a:xfrm>
        </p:spPr>
        <p:txBody>
          <a:bodyPr>
            <a:noAutofit/>
          </a:bodyPr>
          <a:lstStyle>
            <a:lvl1pPr algn="l">
              <a:defRPr sz="4267" b="1">
                <a:solidFill>
                  <a:schemeClr val="bg1"/>
                </a:solidFill>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04800" y="1193805"/>
            <a:ext cx="11684000" cy="4958463"/>
          </a:xfrm>
        </p:spPr>
        <p:txBody>
          <a:bodyPr>
            <a:normAutofit/>
          </a:bodyPr>
          <a:lstStyle>
            <a:lvl1pPr>
              <a:buClr>
                <a:schemeClr val="accent5">
                  <a:lumMod val="60000"/>
                  <a:lumOff val="40000"/>
                </a:schemeClr>
              </a:buClr>
              <a:defRPr sz="32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667">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2133">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2133">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ooter Placeholder 4"/>
          <p:cNvSpPr>
            <a:spLocks noGrp="1"/>
          </p:cNvSpPr>
          <p:nvPr>
            <p:ph type="ftr" sz="quarter" idx="11"/>
          </p:nvPr>
        </p:nvSpPr>
        <p:spPr>
          <a:xfrm>
            <a:off x="4165600" y="6375400"/>
            <a:ext cx="3860800" cy="365125"/>
          </a:xfrm>
        </p:spPr>
        <p:txBody>
          <a:bodyPr anchor="b"/>
          <a:lstStyle>
            <a:lvl1pPr>
              <a:defRPr sz="1333">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pic>
        <p:nvPicPr>
          <p:cNvPr id="9" name="Picture 8">
            <a:extLst>
              <a:ext uri="{FF2B5EF4-FFF2-40B4-BE49-F238E27FC236}">
                <a16:creationId xmlns:a16="http://schemas.microsoft.com/office/drawing/2014/main" id="{66C821CF-7D65-0AD3-4947-FEE7BC814D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225" t="12042" r="13227" b="13227"/>
          <a:stretch/>
        </p:blipFill>
        <p:spPr>
          <a:xfrm>
            <a:off x="9144001" y="6274979"/>
            <a:ext cx="479479" cy="507917"/>
          </a:xfrm>
          <a:prstGeom prst="rect">
            <a:avLst/>
          </a:prstGeom>
        </p:spPr>
      </p:pic>
      <p:pic>
        <p:nvPicPr>
          <p:cNvPr id="11" name="Picture 10" descr="Logo&#10;&#10;Description automatically generated">
            <a:extLst>
              <a:ext uri="{FF2B5EF4-FFF2-40B4-BE49-F238E27FC236}">
                <a16:creationId xmlns:a16="http://schemas.microsoft.com/office/drawing/2014/main" id="{1D543F21-72B8-6903-026A-0667E442205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3" t="4836" r="1952" b="4836"/>
          <a:stretch/>
        </p:blipFill>
        <p:spPr>
          <a:xfrm>
            <a:off x="9652000" y="6307953"/>
            <a:ext cx="881624" cy="445311"/>
          </a:xfrm>
          <a:prstGeom prst="rect">
            <a:avLst/>
          </a:prstGeom>
        </p:spPr>
      </p:pic>
      <p:pic>
        <p:nvPicPr>
          <p:cNvPr id="13" name="Picture 12" descr="Graphical user interface&#10;&#10;Description automatically generated with medium confidence">
            <a:extLst>
              <a:ext uri="{FF2B5EF4-FFF2-40B4-BE49-F238E27FC236}">
                <a16:creationId xmlns:a16="http://schemas.microsoft.com/office/drawing/2014/main" id="{AA7FF099-DFCC-0C96-C7D7-24E0D99E500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20" r="492" b="4115"/>
          <a:stretch/>
        </p:blipFill>
        <p:spPr>
          <a:xfrm>
            <a:off x="10572291" y="6307953"/>
            <a:ext cx="1435995" cy="504577"/>
          </a:xfrm>
          <a:prstGeom prst="rect">
            <a:avLst/>
          </a:prstGeom>
        </p:spPr>
      </p:pic>
    </p:spTree>
    <p:extLst>
      <p:ext uri="{BB962C8B-B14F-4D97-AF65-F5344CB8AC3E}">
        <p14:creationId xmlns:p14="http://schemas.microsoft.com/office/powerpoint/2010/main" val="258476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203200" y="177803"/>
            <a:ext cx="11785600" cy="825500"/>
          </a:xfrm>
        </p:spPr>
        <p:txBody>
          <a:bodyPr>
            <a:noAutofit/>
          </a:bodyPr>
          <a:lstStyle>
            <a:lvl1pPr algn="l">
              <a:defRPr sz="4267" b="1">
                <a:solidFill>
                  <a:schemeClr val="bg1"/>
                </a:solidFill>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6"/>
              </a:buClr>
              <a:defRPr sz="32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667">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2133">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2133">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Footer Placeholder 4"/>
          <p:cNvSpPr>
            <a:spLocks noGrp="1"/>
          </p:cNvSpPr>
          <p:nvPr>
            <p:ph type="ftr" sz="quarter" idx="11"/>
          </p:nvPr>
        </p:nvSpPr>
        <p:spPr>
          <a:xfrm>
            <a:off x="4165600" y="6375400"/>
            <a:ext cx="3860800" cy="365125"/>
          </a:xfrm>
        </p:spPr>
        <p:txBody>
          <a:bodyPr anchor="b"/>
          <a:lstStyle>
            <a:lvl1pPr>
              <a:defRPr sz="1333">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pic>
        <p:nvPicPr>
          <p:cNvPr id="9" name="Picture 8">
            <a:extLst>
              <a:ext uri="{FF2B5EF4-FFF2-40B4-BE49-F238E27FC236}">
                <a16:creationId xmlns:a16="http://schemas.microsoft.com/office/drawing/2014/main" id="{F730D847-86A0-14A7-0753-55E8BEF28A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225" t="12042" r="13227" b="13227"/>
          <a:stretch/>
        </p:blipFill>
        <p:spPr>
          <a:xfrm>
            <a:off x="9144001" y="6274979"/>
            <a:ext cx="479479" cy="507917"/>
          </a:xfrm>
          <a:prstGeom prst="rect">
            <a:avLst/>
          </a:prstGeom>
        </p:spPr>
      </p:pic>
      <p:pic>
        <p:nvPicPr>
          <p:cNvPr id="10" name="Picture 9" descr="Logo&#10;&#10;Description automatically generated">
            <a:extLst>
              <a:ext uri="{FF2B5EF4-FFF2-40B4-BE49-F238E27FC236}">
                <a16:creationId xmlns:a16="http://schemas.microsoft.com/office/drawing/2014/main" id="{A5991044-7192-17D0-1986-15F8B174BD9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3" t="4836" r="1952" b="4836"/>
          <a:stretch/>
        </p:blipFill>
        <p:spPr>
          <a:xfrm>
            <a:off x="9652000" y="6307953"/>
            <a:ext cx="881624" cy="445311"/>
          </a:xfrm>
          <a:prstGeom prst="rect">
            <a:avLst/>
          </a:prstGeom>
        </p:spPr>
      </p:pic>
      <p:pic>
        <p:nvPicPr>
          <p:cNvPr id="12" name="Picture 11" descr="Graphical user interface&#10;&#10;Description automatically generated with medium confidence">
            <a:extLst>
              <a:ext uri="{FF2B5EF4-FFF2-40B4-BE49-F238E27FC236}">
                <a16:creationId xmlns:a16="http://schemas.microsoft.com/office/drawing/2014/main" id="{F6B15480-5273-1161-810B-CF71C71B24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20" r="492" b="4115"/>
          <a:stretch/>
        </p:blipFill>
        <p:spPr>
          <a:xfrm>
            <a:off x="10572291" y="6307953"/>
            <a:ext cx="1435995" cy="504577"/>
          </a:xfrm>
          <a:prstGeom prst="rect">
            <a:avLst/>
          </a:prstGeom>
        </p:spPr>
      </p:pic>
    </p:spTree>
    <p:extLst>
      <p:ext uri="{BB962C8B-B14F-4D97-AF65-F5344CB8AC3E}">
        <p14:creationId xmlns:p14="http://schemas.microsoft.com/office/powerpoint/2010/main" val="1322475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203200" y="177803"/>
            <a:ext cx="11785600" cy="825500"/>
          </a:xfrm>
        </p:spPr>
        <p:txBody>
          <a:bodyPr>
            <a:noAutofit/>
          </a:bodyPr>
          <a:lstStyle>
            <a:lvl1pPr algn="l">
              <a:defRPr sz="4267" b="1">
                <a:solidFill>
                  <a:schemeClr val="bg1"/>
                </a:solidFill>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04800" y="1193805"/>
            <a:ext cx="5588000" cy="4958463"/>
          </a:xfrm>
        </p:spPr>
        <p:txBody>
          <a:bodyPr>
            <a:normAutofit/>
          </a:bodyPr>
          <a:lstStyle>
            <a:lvl1pPr>
              <a:buClr>
                <a:srgbClr val="FF0F00"/>
              </a:buClr>
              <a:defRPr sz="32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667">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2133">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2133">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6299200" y="1193805"/>
            <a:ext cx="5588000" cy="4958463"/>
          </a:xfrm>
        </p:spPr>
        <p:txBody>
          <a:bodyPr>
            <a:normAutofit/>
          </a:bodyPr>
          <a:lstStyle>
            <a:lvl1pPr>
              <a:buClr>
                <a:srgbClr val="FF0000"/>
              </a:buClr>
              <a:defRPr sz="32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667">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2133">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2133">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Footer Placeholder 4"/>
          <p:cNvSpPr>
            <a:spLocks noGrp="1"/>
          </p:cNvSpPr>
          <p:nvPr>
            <p:ph type="ftr" sz="quarter" idx="11"/>
          </p:nvPr>
        </p:nvSpPr>
        <p:spPr>
          <a:xfrm>
            <a:off x="4165600" y="6375400"/>
            <a:ext cx="3860800" cy="365125"/>
          </a:xfrm>
        </p:spPr>
        <p:txBody>
          <a:bodyPr anchor="b"/>
          <a:lstStyle>
            <a:lvl1pPr>
              <a:defRPr sz="1333">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pic>
        <p:nvPicPr>
          <p:cNvPr id="8" name="Picture 7">
            <a:extLst>
              <a:ext uri="{FF2B5EF4-FFF2-40B4-BE49-F238E27FC236}">
                <a16:creationId xmlns:a16="http://schemas.microsoft.com/office/drawing/2014/main" id="{409A2DEB-8452-E7DF-22CA-498801F798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225" t="12042" r="13227" b="13227"/>
          <a:stretch/>
        </p:blipFill>
        <p:spPr>
          <a:xfrm>
            <a:off x="9144001" y="6274979"/>
            <a:ext cx="479479" cy="507917"/>
          </a:xfrm>
          <a:prstGeom prst="rect">
            <a:avLst/>
          </a:prstGeom>
        </p:spPr>
      </p:pic>
      <p:pic>
        <p:nvPicPr>
          <p:cNvPr id="10" name="Picture 9" descr="Logo&#10;&#10;Description automatically generated">
            <a:extLst>
              <a:ext uri="{FF2B5EF4-FFF2-40B4-BE49-F238E27FC236}">
                <a16:creationId xmlns:a16="http://schemas.microsoft.com/office/drawing/2014/main" id="{CB253235-BFB5-B755-6FBA-15F5BABC66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3" t="4836" r="1952" b="4836"/>
          <a:stretch/>
        </p:blipFill>
        <p:spPr>
          <a:xfrm>
            <a:off x="9652000" y="6307953"/>
            <a:ext cx="881624" cy="445311"/>
          </a:xfrm>
          <a:prstGeom prst="rect">
            <a:avLst/>
          </a:prstGeom>
        </p:spPr>
      </p:pic>
      <p:pic>
        <p:nvPicPr>
          <p:cNvPr id="12" name="Picture 11" descr="Graphical user interface&#10;&#10;Description automatically generated with medium confidence">
            <a:extLst>
              <a:ext uri="{FF2B5EF4-FFF2-40B4-BE49-F238E27FC236}">
                <a16:creationId xmlns:a16="http://schemas.microsoft.com/office/drawing/2014/main" id="{BE30924F-0734-6F8B-709E-293F201DEB0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20" r="492" b="4115"/>
          <a:stretch/>
        </p:blipFill>
        <p:spPr>
          <a:xfrm>
            <a:off x="10572291" y="6307953"/>
            <a:ext cx="1435995" cy="504577"/>
          </a:xfrm>
          <a:prstGeom prst="rect">
            <a:avLst/>
          </a:prstGeom>
        </p:spPr>
      </p:pic>
    </p:spTree>
    <p:extLst>
      <p:ext uri="{BB962C8B-B14F-4D97-AF65-F5344CB8AC3E}">
        <p14:creationId xmlns:p14="http://schemas.microsoft.com/office/powerpoint/2010/main" val="1945735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303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431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46680"/>
            <a:ext cx="1051516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35958"/>
            <a:ext cx="10515162"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8"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November 8, 2023</a:t>
            </a:fld>
            <a:endParaRPr lang="en-US" dirty="0"/>
          </a:p>
        </p:txBody>
      </p:sp>
    </p:spTree>
    <p:extLst>
      <p:ext uri="{BB962C8B-B14F-4D97-AF65-F5344CB8AC3E}">
        <p14:creationId xmlns:p14="http://schemas.microsoft.com/office/powerpoint/2010/main" val="1852624667"/>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9"/>
            <a:ext cx="9617437" cy="4478153"/>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1423332"/>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049030"/>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6605" y="2049029"/>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a:extLst>
              <a:ext uri="{FF2B5EF4-FFF2-40B4-BE49-F238E27FC236}">
                <a16:creationId xmlns:a16="http://schemas.microsoft.com/office/drawing/2014/main" id="{6D92BB8B-77FF-0C8C-1D0B-6EEE8E581F8E}"/>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262053522"/>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459"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8855"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4250" y="2078952"/>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a:extLst>
              <a:ext uri="{FF2B5EF4-FFF2-40B4-BE49-F238E27FC236}">
                <a16:creationId xmlns:a16="http://schemas.microsoft.com/office/drawing/2014/main" id="{57BA83D0-090C-E98E-FCA2-474B6B25A3DC}"/>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206702871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37403"/>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459"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8855"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4250" y="2078952"/>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November 8, 2023</a:t>
            </a:fld>
            <a:endParaRPr lang="en-US" dirty="0"/>
          </a:p>
        </p:txBody>
      </p:sp>
    </p:spTree>
    <p:extLst>
      <p:ext uri="{BB962C8B-B14F-4D97-AF65-F5344CB8AC3E}">
        <p14:creationId xmlns:p14="http://schemas.microsoft.com/office/powerpoint/2010/main" val="193664873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459" y="205204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7871" y="2052042"/>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284" y="204831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6696" y="2056886"/>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a:extLst>
              <a:ext uri="{FF2B5EF4-FFF2-40B4-BE49-F238E27FC236}">
                <a16:creationId xmlns:a16="http://schemas.microsoft.com/office/drawing/2014/main" id="{5F04506A-E018-C63B-3496-5816D86FADD0}"/>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387475755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2" y="2040641"/>
            <a:ext cx="5249959"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1" y="2042458"/>
            <a:ext cx="5043213" cy="2987675"/>
          </a:xfrm>
          <a:prstGeom prst="rect">
            <a:avLst/>
          </a:prstGeom>
        </p:spPr>
        <p:txBody>
          <a:bodyPr anchor="ctr"/>
          <a:lstStyle>
            <a:lvl1pPr algn="ctr">
              <a:defRPr sz="1400"/>
            </a:lvl1pPr>
          </a:lstStyle>
          <a:p>
            <a:endParaRPr lang="en-US" dirty="0"/>
          </a:p>
        </p:txBody>
      </p:sp>
      <p:sp>
        <p:nvSpPr>
          <p:cNvPr id="2" name="Title">
            <a:extLst>
              <a:ext uri="{FF2B5EF4-FFF2-40B4-BE49-F238E27FC236}">
                <a16:creationId xmlns:a16="http://schemas.microsoft.com/office/drawing/2014/main" id="{514795E9-FAFA-C132-8B9E-29803C57F1C6}"/>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1637350221"/>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769009" y="1902942"/>
            <a:ext cx="10508401" cy="3819025"/>
          </a:xfrm>
          <a:prstGeom prst="rect">
            <a:avLst/>
          </a:prstGeom>
        </p:spPr>
        <p:txBody>
          <a:bodyPr anchor="ctr"/>
          <a:lstStyle>
            <a:lvl1pPr algn="ctr">
              <a:defRPr sz="1400"/>
            </a:lvl1pPr>
          </a:lstStyle>
          <a:p>
            <a:endParaRPr lang="en-US" dirty="0"/>
          </a:p>
        </p:txBody>
      </p:sp>
      <p:sp>
        <p:nvSpPr>
          <p:cNvPr id="3" name="Title">
            <a:extLst>
              <a:ext uri="{FF2B5EF4-FFF2-40B4-BE49-F238E27FC236}">
                <a16:creationId xmlns:a16="http://schemas.microsoft.com/office/drawing/2014/main" id="{D60C4BAF-C88B-B4BC-E788-E2BC84B9D58F}"/>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2062057609"/>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2032252"/>
            <a:ext cx="9605131"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2" name="Title">
            <a:extLst>
              <a:ext uri="{FF2B5EF4-FFF2-40B4-BE49-F238E27FC236}">
                <a16:creationId xmlns:a16="http://schemas.microsoft.com/office/drawing/2014/main" id="{29A64CE3-FE1D-D981-DD31-D74CDC05D9B7}"/>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426362294"/>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461" y="2020627"/>
            <a:ext cx="10515162"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2" name="Title">
            <a:extLst>
              <a:ext uri="{FF2B5EF4-FFF2-40B4-BE49-F238E27FC236}">
                <a16:creationId xmlns:a16="http://schemas.microsoft.com/office/drawing/2014/main" id="{5CABB6A2-20BF-FA01-43AD-0C134D35EC83}"/>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753385315"/>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855" y="2209800"/>
            <a:ext cx="9404487"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9145" y="3667798"/>
            <a:ext cx="6957016"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9145" y="4170960"/>
            <a:ext cx="6957016"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730" y="0"/>
            <a:ext cx="1262984"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7662" y="3322458"/>
            <a:ext cx="8534401"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976179" y="5638442"/>
            <a:ext cx="2942092" cy="993650"/>
          </a:xfrm>
          <a:prstGeom prst="rect">
            <a:avLst/>
          </a:prstGeom>
        </p:spPr>
      </p:pic>
    </p:spTree>
    <p:extLst>
      <p:ext uri="{BB962C8B-B14F-4D97-AF65-F5344CB8AC3E}">
        <p14:creationId xmlns:p14="http://schemas.microsoft.com/office/powerpoint/2010/main" val="174606091"/>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1" y="2351202"/>
            <a:ext cx="4876800" cy="4431307"/>
          </a:xfrm>
        </p:spPr>
        <p:txBody>
          <a:bodyPr/>
          <a:lstStyle>
            <a:lvl1pPr>
              <a:defRPr sz="2800">
                <a:solidFill>
                  <a:schemeClr val="accent4"/>
                </a:solidFill>
              </a:defRPr>
            </a:lvl1pPr>
            <a:lvl2pPr>
              <a:buClr>
                <a:schemeClr val="accent6"/>
              </a:buClr>
              <a:defRPr sz="2400"/>
            </a:lvl2pPr>
            <a:lvl3pPr marL="1523619" indent="-304724">
              <a:buClr>
                <a:schemeClr val="accent6"/>
              </a:buClr>
              <a:buFont typeface="Wingdings" pitchFamily="2" charset="2"/>
              <a:buChar char="§"/>
              <a:defRPr sz="2000"/>
            </a:lvl3pPr>
            <a:lvl4pPr>
              <a:buClr>
                <a:schemeClr val="accent6"/>
              </a:buClr>
              <a:defRPr sz="2000"/>
            </a:lvl4pPr>
            <a:lvl5pPr>
              <a:buClr>
                <a:schemeClr val="accent6"/>
              </a:buClr>
              <a:defRPr sz="20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92802" y="2351202"/>
            <a:ext cx="5384798" cy="4431307"/>
          </a:xfrm>
        </p:spPr>
        <p:txBody>
          <a:bodyPr/>
          <a:lstStyle>
            <a:lvl1pPr>
              <a:defRPr sz="2800">
                <a:solidFill>
                  <a:schemeClr val="accent4"/>
                </a:solidFill>
              </a:defRPr>
            </a:lvl1pPr>
            <a:lvl2pPr>
              <a:buClr>
                <a:schemeClr val="accent6"/>
              </a:buClr>
              <a:defRPr sz="2000"/>
            </a:lvl2pPr>
            <a:lvl3pPr>
              <a:buClr>
                <a:schemeClr val="accent6"/>
              </a:buClr>
              <a:defRPr sz="2000"/>
            </a:lvl3pPr>
            <a:lvl4pPr>
              <a:buClr>
                <a:schemeClr val="accent6"/>
              </a:buClr>
              <a:defRPr sz="2000"/>
            </a:lvl4pPr>
            <a:lvl5pPr>
              <a:buClr>
                <a:schemeClr val="accent6"/>
              </a:buClr>
              <a:defRPr sz="20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endParaRPr lang="en-US" dirty="0"/>
          </a:p>
        </p:txBody>
      </p:sp>
      <p:sp>
        <p:nvSpPr>
          <p:cNvPr id="5" name="Title">
            <a:extLst>
              <a:ext uri="{FF2B5EF4-FFF2-40B4-BE49-F238E27FC236}">
                <a16:creationId xmlns:a16="http://schemas.microsoft.com/office/drawing/2014/main" id="{B24066E5-E79E-DF38-504C-16881007F62D}"/>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57774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endParaRPr lang="en-US" dirty="0"/>
          </a:p>
        </p:txBody>
      </p:sp>
      <p:sp>
        <p:nvSpPr>
          <p:cNvPr id="3" name="Title">
            <a:extLst>
              <a:ext uri="{FF2B5EF4-FFF2-40B4-BE49-F238E27FC236}">
                <a16:creationId xmlns:a16="http://schemas.microsoft.com/office/drawing/2014/main" id="{5679653A-EE73-1FAB-0AEF-2745AD2DBADF}"/>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
        <p:nvSpPr>
          <p:cNvPr id="4" name="Text content area">
            <a:extLst>
              <a:ext uri="{FF2B5EF4-FFF2-40B4-BE49-F238E27FC236}">
                <a16:creationId xmlns:a16="http://schemas.microsoft.com/office/drawing/2014/main" id="{CF643187-40BC-54BC-857B-1657EEE1B4FE}"/>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3470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9BB6F56-23FE-4B69-A9CA-A35D55A30790}"/>
              </a:ext>
            </a:extLst>
          </p:cNvPr>
          <p:cNvSpPr>
            <a:spLocks noGrp="1"/>
          </p:cNvSpPr>
          <p:nvPr>
            <p:ph idx="1"/>
          </p:nvPr>
        </p:nvSpPr>
        <p:spPr>
          <a:xfrm>
            <a:off x="0" y="0"/>
            <a:ext cx="0" cy="0"/>
          </a:xfrm>
          <a:noFill/>
        </p:spPr>
        <p:txBody>
          <a:bodyPr/>
          <a:lstStyle>
            <a:lvl1pPr>
              <a:defRPr sz="2800">
                <a:highlight>
                  <a:srgbClr val="FFFF00"/>
                </a:highlight>
              </a:defRPr>
            </a:lvl1pPr>
            <a:lvl2pPr>
              <a:defRPr sz="2400">
                <a:highlight>
                  <a:srgbClr val="FFFF00"/>
                </a:highlight>
              </a:defRPr>
            </a:lvl2pPr>
            <a:lvl3pPr marL="1218895" indent="0">
              <a:buFont typeface="Wingdings" pitchFamily="2" charset="2"/>
              <a:buNone/>
              <a:defRPr sz="2000">
                <a:highlight>
                  <a:srgbClr val="FFFF00"/>
                </a:highlight>
              </a:defRPr>
            </a:lvl3pPr>
            <a:lvl4pPr>
              <a:defRPr sz="2000">
                <a:highlight>
                  <a:srgbClr val="FFFF00"/>
                </a:highlight>
              </a:defRPr>
            </a:lvl4pPr>
            <a:lvl5pPr>
              <a:defRPr sz="2000">
                <a:highlight>
                  <a:srgbClr val="FFFF00"/>
                </a:highlight>
              </a:defRPr>
            </a:lvl5pPr>
          </a:lstStyle>
          <a:p>
            <a:pPr lvl="0"/>
            <a:endParaRPr lang="en-US" dirty="0"/>
          </a:p>
          <a:p>
            <a:pPr lvl="0"/>
            <a:endParaRPr lang="en-US" dirty="0"/>
          </a:p>
          <a:p>
            <a:pPr lvl="0"/>
            <a:endParaRPr lang="en-US" dirty="0"/>
          </a:p>
          <a:p>
            <a:pPr lvl="0"/>
            <a:endParaRPr lang="en-US" dirty="0"/>
          </a:p>
          <a:p>
            <a:pPr lvl="0"/>
            <a:endParaRPr lang="en-US" dirty="0"/>
          </a:p>
          <a:p>
            <a:pPr lvl="0"/>
            <a:r>
              <a:rPr lang="en-US" dirty="0"/>
              <a:t>	</a:t>
            </a:r>
          </a:p>
        </p:txBody>
      </p:sp>
      <p:sp>
        <p:nvSpPr>
          <p:cNvPr id="5" name="Slide Number Placeholder 5">
            <a:extLst>
              <a:ext uri="{FF2B5EF4-FFF2-40B4-BE49-F238E27FC236}">
                <a16:creationId xmlns:a16="http://schemas.microsoft.com/office/drawing/2014/main" id="{3C52CC44-B657-DF1D-EA34-792C90DE7C09}"/>
              </a:ext>
            </a:extLst>
          </p:cNvPr>
          <p:cNvSpPr>
            <a:spLocks noGrp="1"/>
          </p:cNvSpPr>
          <p:nvPr>
            <p:ph type="sldNum" sz="quarter" idx="12"/>
          </p:nvPr>
        </p:nvSpPr>
        <p:spPr>
          <a:xfrm>
            <a:off x="0" y="0"/>
            <a:ext cx="0" cy="0"/>
          </a:xfrm>
        </p:spPr>
        <p:txBody>
          <a:bodyPr/>
          <a:lstStyle/>
          <a:p>
            <a:endParaRPr lang="en-US" dirty="0"/>
          </a:p>
        </p:txBody>
      </p:sp>
      <p:sp>
        <p:nvSpPr>
          <p:cNvPr id="7" name="Title">
            <a:extLst>
              <a:ext uri="{FF2B5EF4-FFF2-40B4-BE49-F238E27FC236}">
                <a16:creationId xmlns:a16="http://schemas.microsoft.com/office/drawing/2014/main" id="{C74C70F6-1659-77E5-5541-E94457D40B73}"/>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
        <p:nvSpPr>
          <p:cNvPr id="12" name="Text content area">
            <a:extLst>
              <a:ext uri="{FF2B5EF4-FFF2-40B4-BE49-F238E27FC236}">
                <a16:creationId xmlns:a16="http://schemas.microsoft.com/office/drawing/2014/main" id="{C4FE5946-7B9E-DC3A-FB72-0BA73DE7D48C}"/>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79EC6DA-0103-D809-CCD7-D8C06E783DBC}"/>
              </a:ext>
            </a:extLst>
          </p:cNvPr>
          <p:cNvSpPr>
            <a:spLocks noGrp="1"/>
          </p:cNvSpPr>
          <p:nvPr>
            <p:ph idx="13"/>
          </p:nvPr>
        </p:nvSpPr>
        <p:spPr>
          <a:xfrm>
            <a:off x="152440" y="152400"/>
            <a:ext cx="0" cy="0"/>
          </a:xfrm>
          <a:noFill/>
        </p:spPr>
        <p:txBody>
          <a:bodyPr/>
          <a:lstStyle>
            <a:lvl1pPr>
              <a:defRPr sz="2800">
                <a:highlight>
                  <a:srgbClr val="FFFF00"/>
                </a:highlight>
              </a:defRPr>
            </a:lvl1pPr>
            <a:lvl2pPr>
              <a:defRPr sz="2400">
                <a:highlight>
                  <a:srgbClr val="FFFF00"/>
                </a:highlight>
              </a:defRPr>
            </a:lvl2pPr>
            <a:lvl3pPr marL="1218895" indent="0">
              <a:buFont typeface="Wingdings" pitchFamily="2" charset="2"/>
              <a:buNone/>
              <a:defRPr sz="2000">
                <a:highlight>
                  <a:srgbClr val="FFFF00"/>
                </a:highlight>
              </a:defRPr>
            </a:lvl3pPr>
            <a:lvl4pPr>
              <a:defRPr sz="2000">
                <a:highlight>
                  <a:srgbClr val="FFFF00"/>
                </a:highlight>
              </a:defRPr>
            </a:lvl4pPr>
            <a:lvl5pPr>
              <a:defRPr sz="2000">
                <a:highlight>
                  <a:srgbClr val="FFFF00"/>
                </a:highlight>
              </a:defRPr>
            </a:lvl5pPr>
          </a:lstStyle>
          <a:p>
            <a:pPr lvl="0"/>
            <a:endParaRPr lang="en-US" dirty="0"/>
          </a:p>
          <a:p>
            <a:pPr lvl="0"/>
            <a:endParaRPr lang="en-US" dirty="0"/>
          </a:p>
          <a:p>
            <a:pPr lvl="0"/>
            <a:endParaRPr lang="en-US" dirty="0"/>
          </a:p>
          <a:p>
            <a:pPr lvl="0"/>
            <a:endParaRPr lang="en-US" dirty="0"/>
          </a:p>
          <a:p>
            <a:pPr lvl="0"/>
            <a:endParaRPr lang="en-US" dirty="0"/>
          </a:p>
          <a:p>
            <a:pPr lvl="0"/>
            <a:r>
              <a:rPr lang="en-US" dirty="0"/>
              <a:t>	</a:t>
            </a:r>
          </a:p>
        </p:txBody>
      </p:sp>
    </p:spTree>
    <p:extLst>
      <p:ext uri="{BB962C8B-B14F-4D97-AF65-F5344CB8AC3E}">
        <p14:creationId xmlns:p14="http://schemas.microsoft.com/office/powerpoint/2010/main" val="1626828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32B2E-91E5-D389-80D9-9E6A20037794}"/>
              </a:ext>
            </a:extLst>
          </p:cNvPr>
          <p:cNvSpPr>
            <a:spLocks noGrp="1"/>
          </p:cNvSpPr>
          <p:nvPr>
            <p:ph idx="1"/>
          </p:nvPr>
        </p:nvSpPr>
        <p:spPr>
          <a:xfrm>
            <a:off x="0" y="0"/>
            <a:ext cx="0" cy="0"/>
          </a:xfrm>
          <a:noFill/>
        </p:spPr>
        <p:txBody>
          <a:bodyPr/>
          <a:lstStyle>
            <a:lvl1pPr>
              <a:defRPr sz="2800">
                <a:highlight>
                  <a:srgbClr val="FFFF00"/>
                </a:highlight>
              </a:defRPr>
            </a:lvl1pPr>
            <a:lvl2pPr>
              <a:defRPr sz="2400">
                <a:highlight>
                  <a:srgbClr val="FFFF00"/>
                </a:highlight>
              </a:defRPr>
            </a:lvl2pPr>
            <a:lvl3pPr marL="1218895" indent="0">
              <a:buFont typeface="Wingdings" pitchFamily="2" charset="2"/>
              <a:buNone/>
              <a:defRPr sz="2000">
                <a:highlight>
                  <a:srgbClr val="FFFF00"/>
                </a:highlight>
              </a:defRPr>
            </a:lvl3pPr>
            <a:lvl4pPr>
              <a:defRPr sz="2000">
                <a:highlight>
                  <a:srgbClr val="FFFF00"/>
                </a:highlight>
              </a:defRPr>
            </a:lvl4pPr>
            <a:lvl5pPr>
              <a:defRPr sz="2000">
                <a:highlight>
                  <a:srgbClr val="FFFF00"/>
                </a:highlight>
              </a:defRPr>
            </a:lvl5pPr>
          </a:lstStyle>
          <a:p>
            <a:pPr lvl="0"/>
            <a:endParaRPr lang="en-US" dirty="0"/>
          </a:p>
          <a:p>
            <a:pPr lvl="0"/>
            <a:endParaRPr lang="en-US" dirty="0"/>
          </a:p>
          <a:p>
            <a:pPr lvl="0"/>
            <a:endParaRPr lang="en-US" dirty="0"/>
          </a:p>
          <a:p>
            <a:pPr lvl="0"/>
            <a:endParaRPr lang="en-US" dirty="0"/>
          </a:p>
          <a:p>
            <a:pPr lvl="0"/>
            <a:endParaRPr lang="en-US" dirty="0"/>
          </a:p>
          <a:p>
            <a:pPr lvl="0"/>
            <a:r>
              <a:rPr lang="en-US" dirty="0"/>
              <a:t>	</a:t>
            </a:r>
          </a:p>
        </p:txBody>
      </p:sp>
      <p:sp>
        <p:nvSpPr>
          <p:cNvPr id="4" name="Slide Number Placeholder 5">
            <a:extLst>
              <a:ext uri="{FF2B5EF4-FFF2-40B4-BE49-F238E27FC236}">
                <a16:creationId xmlns:a16="http://schemas.microsoft.com/office/drawing/2014/main" id="{C271EA59-A12C-E601-A3B3-576D58761375}"/>
              </a:ext>
            </a:extLst>
          </p:cNvPr>
          <p:cNvSpPr>
            <a:spLocks noGrp="1"/>
          </p:cNvSpPr>
          <p:nvPr>
            <p:ph type="sldNum" sz="quarter" idx="12"/>
          </p:nvPr>
        </p:nvSpPr>
        <p:spPr>
          <a:xfrm>
            <a:off x="0" y="0"/>
            <a:ext cx="0" cy="0"/>
          </a:xfrm>
        </p:spPr>
        <p:txBody>
          <a:bodyPr/>
          <a:lstStyle/>
          <a:p>
            <a:endParaRPr lang="en-US" dirty="0"/>
          </a:p>
        </p:txBody>
      </p:sp>
      <p:sp>
        <p:nvSpPr>
          <p:cNvPr id="6" name="Title">
            <a:extLst>
              <a:ext uri="{FF2B5EF4-FFF2-40B4-BE49-F238E27FC236}">
                <a16:creationId xmlns:a16="http://schemas.microsoft.com/office/drawing/2014/main" id="{4C44D888-5E9C-DCDA-3EE7-74CEF2F123B7}"/>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
        <p:nvSpPr>
          <p:cNvPr id="10" name="Text content area">
            <a:extLst>
              <a:ext uri="{FF2B5EF4-FFF2-40B4-BE49-F238E27FC236}">
                <a16:creationId xmlns:a16="http://schemas.microsoft.com/office/drawing/2014/main" id="{CF0B5237-CFA0-A443-C2A8-A1B830DF3A32}"/>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C4F7D547-6A18-E44A-1D00-ABD33A69E0DA}"/>
              </a:ext>
            </a:extLst>
          </p:cNvPr>
          <p:cNvSpPr>
            <a:spLocks noGrp="1"/>
          </p:cNvSpPr>
          <p:nvPr>
            <p:ph idx="13"/>
          </p:nvPr>
        </p:nvSpPr>
        <p:spPr>
          <a:xfrm>
            <a:off x="152440" y="152400"/>
            <a:ext cx="0" cy="0"/>
          </a:xfrm>
          <a:noFill/>
        </p:spPr>
        <p:txBody>
          <a:bodyPr/>
          <a:lstStyle>
            <a:lvl1pPr>
              <a:defRPr sz="2800">
                <a:highlight>
                  <a:srgbClr val="FFFF00"/>
                </a:highlight>
              </a:defRPr>
            </a:lvl1pPr>
            <a:lvl2pPr>
              <a:defRPr sz="2400">
                <a:highlight>
                  <a:srgbClr val="FFFF00"/>
                </a:highlight>
              </a:defRPr>
            </a:lvl2pPr>
            <a:lvl3pPr marL="1218895" indent="0">
              <a:buFont typeface="Wingdings" pitchFamily="2" charset="2"/>
              <a:buNone/>
              <a:defRPr sz="2000">
                <a:highlight>
                  <a:srgbClr val="FFFF00"/>
                </a:highlight>
              </a:defRPr>
            </a:lvl3pPr>
            <a:lvl4pPr>
              <a:defRPr sz="2000">
                <a:highlight>
                  <a:srgbClr val="FFFF00"/>
                </a:highlight>
              </a:defRPr>
            </a:lvl4pPr>
            <a:lvl5pPr>
              <a:defRPr sz="2000">
                <a:highlight>
                  <a:srgbClr val="FFFF00"/>
                </a:highlight>
              </a:defRPr>
            </a:lvl5pPr>
          </a:lstStyle>
          <a:p>
            <a:pPr lvl="0"/>
            <a:endParaRPr lang="en-US" dirty="0"/>
          </a:p>
          <a:p>
            <a:pPr lvl="0"/>
            <a:endParaRPr lang="en-US" dirty="0"/>
          </a:p>
          <a:p>
            <a:pPr lvl="0"/>
            <a:endParaRPr lang="en-US" dirty="0"/>
          </a:p>
          <a:p>
            <a:pPr lvl="0"/>
            <a:endParaRPr lang="en-US" dirty="0"/>
          </a:p>
          <a:p>
            <a:pPr lvl="0"/>
            <a:endParaRPr lang="en-US" dirty="0"/>
          </a:p>
          <a:p>
            <a:pPr lvl="0"/>
            <a:r>
              <a:rPr lang="en-US" dirty="0"/>
              <a:t>	</a:t>
            </a:r>
          </a:p>
        </p:txBody>
      </p:sp>
    </p:spTree>
    <p:extLst>
      <p:ext uri="{BB962C8B-B14F-4D97-AF65-F5344CB8AC3E}">
        <p14:creationId xmlns:p14="http://schemas.microsoft.com/office/powerpoint/2010/main" val="288810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70959"/>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459" y="205204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7871" y="2052042"/>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284" y="204831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6696" y="2056886"/>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November 8, 2023</a:t>
            </a:fld>
            <a:endParaRPr lang="en-US" dirty="0"/>
          </a:p>
        </p:txBody>
      </p:sp>
    </p:spTree>
    <p:extLst>
      <p:ext uri="{BB962C8B-B14F-4D97-AF65-F5344CB8AC3E}">
        <p14:creationId xmlns:p14="http://schemas.microsoft.com/office/powerpoint/2010/main" val="985445384"/>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56D79C6-1C57-0466-D468-504E63775220}"/>
              </a:ext>
            </a:extLst>
          </p:cNvPr>
          <p:cNvSpPr>
            <a:spLocks noGrp="1"/>
          </p:cNvSpPr>
          <p:nvPr>
            <p:ph sz="half" idx="1"/>
          </p:nvPr>
        </p:nvSpPr>
        <p:spPr>
          <a:xfrm>
            <a:off x="609601" y="2351202"/>
            <a:ext cx="4876800" cy="4431307"/>
          </a:xfrm>
        </p:spPr>
        <p:txBody>
          <a:bodyPr/>
          <a:lstStyle>
            <a:lvl1pPr>
              <a:defRPr sz="2800">
                <a:solidFill>
                  <a:schemeClr val="accent4"/>
                </a:solidFill>
              </a:defRPr>
            </a:lvl1pPr>
            <a:lvl2pPr>
              <a:buClr>
                <a:schemeClr val="accent6"/>
              </a:buClr>
              <a:defRPr sz="2400"/>
            </a:lvl2pPr>
            <a:lvl3pPr marL="1523619" indent="-304724">
              <a:buClr>
                <a:schemeClr val="accent6"/>
              </a:buClr>
              <a:buFont typeface="Wingdings" pitchFamily="2" charset="2"/>
              <a:buChar char="§"/>
              <a:defRPr sz="2000"/>
            </a:lvl3pPr>
            <a:lvl4pPr>
              <a:buClr>
                <a:schemeClr val="accent6"/>
              </a:buClr>
              <a:defRPr sz="2000"/>
            </a:lvl4pPr>
            <a:lvl5pPr>
              <a:buClr>
                <a:schemeClr val="accent6"/>
              </a:buClr>
              <a:defRPr sz="20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C7FBD1C4-C96E-41D4-10EF-AC2537A76ED0}"/>
              </a:ext>
            </a:extLst>
          </p:cNvPr>
          <p:cNvSpPr>
            <a:spLocks noGrp="1"/>
          </p:cNvSpPr>
          <p:nvPr>
            <p:ph sz="half" idx="2"/>
          </p:nvPr>
        </p:nvSpPr>
        <p:spPr>
          <a:xfrm>
            <a:off x="5892802" y="2351202"/>
            <a:ext cx="5384798" cy="4431307"/>
          </a:xfrm>
        </p:spPr>
        <p:txBody>
          <a:bodyPr/>
          <a:lstStyle>
            <a:lvl1pPr>
              <a:defRPr sz="2800">
                <a:solidFill>
                  <a:schemeClr val="accent4"/>
                </a:solidFill>
              </a:defRPr>
            </a:lvl1pPr>
            <a:lvl2pPr>
              <a:buClr>
                <a:schemeClr val="accent6"/>
              </a:buClr>
              <a:defRPr sz="2000"/>
            </a:lvl2pPr>
            <a:lvl3pPr>
              <a:buClr>
                <a:schemeClr val="accent6"/>
              </a:buClr>
              <a:defRPr sz="2000"/>
            </a:lvl3pPr>
            <a:lvl4pPr>
              <a:buClr>
                <a:schemeClr val="accent6"/>
              </a:buClr>
              <a:defRPr sz="2000"/>
            </a:lvl4pPr>
            <a:lvl5pPr>
              <a:buClr>
                <a:schemeClr val="accent6"/>
              </a:buClr>
              <a:defRPr sz="20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3BC0CAC4-2AFB-363D-62E6-6D9169CDBF94}"/>
              </a:ext>
            </a:extLst>
          </p:cNvPr>
          <p:cNvSpPr>
            <a:spLocks noGrp="1"/>
          </p:cNvSpPr>
          <p:nvPr>
            <p:ph type="sldNum" sz="quarter" idx="12"/>
          </p:nvPr>
        </p:nvSpPr>
        <p:spPr>
          <a:xfrm>
            <a:off x="0" y="0"/>
            <a:ext cx="0" cy="0"/>
          </a:xfrm>
        </p:spPr>
        <p:txBody>
          <a:bodyPr/>
          <a:lstStyle/>
          <a:p>
            <a:endParaRPr lang="en-US" dirty="0"/>
          </a:p>
        </p:txBody>
      </p:sp>
      <p:sp>
        <p:nvSpPr>
          <p:cNvPr id="14" name="Title">
            <a:extLst>
              <a:ext uri="{FF2B5EF4-FFF2-40B4-BE49-F238E27FC236}">
                <a16:creationId xmlns:a16="http://schemas.microsoft.com/office/drawing/2014/main" id="{B3741E34-3D3D-0B4C-71D1-6CAC1500543A}"/>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2161425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439CE558-620C-9BA5-185B-5D8F47AB0BB1}"/>
              </a:ext>
            </a:extLst>
          </p:cNvPr>
          <p:cNvSpPr>
            <a:spLocks noGrp="1"/>
          </p:cNvSpPr>
          <p:nvPr>
            <p:ph type="ctrTitle"/>
          </p:nvPr>
        </p:nvSpPr>
        <p:spPr>
          <a:xfrm>
            <a:off x="2954855" y="2209800"/>
            <a:ext cx="9404487"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dirty="0"/>
              <a:t>Click to edit Master title style</a:t>
            </a:r>
          </a:p>
        </p:txBody>
      </p:sp>
      <p:sp>
        <p:nvSpPr>
          <p:cNvPr id="5" name="Subtitle or Presenter">
            <a:extLst>
              <a:ext uri="{FF2B5EF4-FFF2-40B4-BE49-F238E27FC236}">
                <a16:creationId xmlns:a16="http://schemas.microsoft.com/office/drawing/2014/main" id="{85107855-1345-CD0A-0455-C5342203D38A}"/>
              </a:ext>
            </a:extLst>
          </p:cNvPr>
          <p:cNvSpPr>
            <a:spLocks noGrp="1"/>
          </p:cNvSpPr>
          <p:nvPr>
            <p:ph type="body" sz="quarter" idx="10" hasCustomPrompt="1"/>
          </p:nvPr>
        </p:nvSpPr>
        <p:spPr>
          <a:xfrm>
            <a:off x="2949145" y="3667798"/>
            <a:ext cx="6957016"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7" name="Date">
            <a:extLst>
              <a:ext uri="{FF2B5EF4-FFF2-40B4-BE49-F238E27FC236}">
                <a16:creationId xmlns:a16="http://schemas.microsoft.com/office/drawing/2014/main" id="{235C5B6D-528F-A7C1-55FE-F611DDC89CFD}"/>
              </a:ext>
            </a:extLst>
          </p:cNvPr>
          <p:cNvSpPr>
            <a:spLocks noGrp="1"/>
          </p:cNvSpPr>
          <p:nvPr>
            <p:ph type="body" sz="quarter" idx="11" hasCustomPrompt="1"/>
          </p:nvPr>
        </p:nvSpPr>
        <p:spPr>
          <a:xfrm>
            <a:off x="2949145" y="4170960"/>
            <a:ext cx="6957016"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11" name="Left margin ribbon image">
            <a:extLst>
              <a:ext uri="{FF2B5EF4-FFF2-40B4-BE49-F238E27FC236}">
                <a16:creationId xmlns:a16="http://schemas.microsoft.com/office/drawing/2014/main" id="{BBDFB1B5-28E7-1C47-67F1-024B91ED9C1B}"/>
              </a:ext>
            </a:extLst>
          </p:cNvPr>
          <p:cNvPicPr>
            <a:picLocks noChangeAspect="1"/>
          </p:cNvPicPr>
          <p:nvPr userDrawn="1"/>
        </p:nvPicPr>
        <p:blipFill>
          <a:blip r:embed="rId2">
            <a:alphaModFix amt="12000"/>
          </a:blip>
          <a:stretch>
            <a:fillRect/>
          </a:stretch>
        </p:blipFill>
        <p:spPr>
          <a:xfrm>
            <a:off x="273730" y="0"/>
            <a:ext cx="1262984" cy="6858000"/>
          </a:xfrm>
          <a:prstGeom prst="rect">
            <a:avLst/>
          </a:prstGeom>
        </p:spPr>
      </p:pic>
      <p:sp>
        <p:nvSpPr>
          <p:cNvPr id="13" name="Red rule">
            <a:extLst>
              <a:ext uri="{FF2B5EF4-FFF2-40B4-BE49-F238E27FC236}">
                <a16:creationId xmlns:a16="http://schemas.microsoft.com/office/drawing/2014/main" id="{6E365D47-88B5-5E3B-EAA4-A1581BD469E8}"/>
              </a:ext>
            </a:extLst>
          </p:cNvPr>
          <p:cNvSpPr/>
          <p:nvPr userDrawn="1"/>
        </p:nvSpPr>
        <p:spPr>
          <a:xfrm>
            <a:off x="3037662" y="3322458"/>
            <a:ext cx="8534401"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spTree>
    <p:extLst>
      <p:ext uri="{BB962C8B-B14F-4D97-AF65-F5344CB8AC3E}">
        <p14:creationId xmlns:p14="http://schemas.microsoft.com/office/powerpoint/2010/main" val="1362132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dirty="0"/>
          </a:p>
        </p:txBody>
      </p:sp>
    </p:spTree>
    <p:extLst>
      <p:ext uri="{BB962C8B-B14F-4D97-AF65-F5344CB8AC3E}">
        <p14:creationId xmlns:p14="http://schemas.microsoft.com/office/powerpoint/2010/main" val="3900321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E09E3E3-1766-34C3-674A-600252868180}"/>
              </a:ext>
            </a:extLst>
          </p:cNvPr>
          <p:cNvSpPr>
            <a:spLocks noGrp="1"/>
          </p:cNvSpPr>
          <p:nvPr>
            <p:ph type="sldNum" sz="quarter" idx="12"/>
          </p:nvPr>
        </p:nvSpPr>
        <p:spPr>
          <a:xfrm>
            <a:off x="0" y="0"/>
            <a:ext cx="0" cy="0"/>
          </a:xfrm>
        </p:spPr>
        <p:txBody>
          <a:bodyPr/>
          <a:lstStyle/>
          <a:p>
            <a:endParaRPr lang="en-US" dirty="0"/>
          </a:p>
        </p:txBody>
      </p:sp>
      <p:sp>
        <p:nvSpPr>
          <p:cNvPr id="6" name="Title">
            <a:extLst>
              <a:ext uri="{FF2B5EF4-FFF2-40B4-BE49-F238E27FC236}">
                <a16:creationId xmlns:a16="http://schemas.microsoft.com/office/drawing/2014/main" id="{CCE62911-6B26-8A88-3437-E0D651B3F224}"/>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Autofit/>
          </a:bodyPr>
          <a:lstStyle>
            <a:lvl1pPr>
              <a:defRPr sz="4400"/>
            </a:lvl1pPr>
          </a:lstStyle>
          <a:p>
            <a:r>
              <a:rPr lang="en-US" dirty="0"/>
              <a:t>Click to edit Master title style</a:t>
            </a:r>
          </a:p>
        </p:txBody>
      </p:sp>
      <p:sp>
        <p:nvSpPr>
          <p:cNvPr id="13" name="Text content area">
            <a:extLst>
              <a:ext uri="{FF2B5EF4-FFF2-40B4-BE49-F238E27FC236}">
                <a16:creationId xmlns:a16="http://schemas.microsoft.com/office/drawing/2014/main" id="{CCF6D7D7-31D2-AE6E-D6E7-828A52103EC4}"/>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53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54181"/>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2" y="2040641"/>
            <a:ext cx="5249959"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1" y="2042458"/>
            <a:ext cx="5043213"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November 8, 2023</a:t>
            </a:fld>
            <a:endParaRPr lang="en-US" dirty="0"/>
          </a:p>
        </p:txBody>
      </p:sp>
    </p:spTree>
    <p:extLst>
      <p:ext uri="{BB962C8B-B14F-4D97-AF65-F5344CB8AC3E}">
        <p14:creationId xmlns:p14="http://schemas.microsoft.com/office/powerpoint/2010/main" val="123968494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460" y="1371601"/>
            <a:ext cx="10941633"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November 8, 2023</a:t>
            </a:fld>
            <a:endParaRPr lang="en-US" dirty="0"/>
          </a:p>
        </p:txBody>
      </p:sp>
    </p:spTree>
    <p:extLst>
      <p:ext uri="{BB962C8B-B14F-4D97-AF65-F5344CB8AC3E}">
        <p14:creationId xmlns:p14="http://schemas.microsoft.com/office/powerpoint/2010/main" val="429337441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45792"/>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2032252"/>
            <a:ext cx="9605131"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November 8, 2023</a:t>
            </a:fld>
            <a:endParaRPr lang="en-US" dirty="0"/>
          </a:p>
        </p:txBody>
      </p:sp>
    </p:spTree>
    <p:extLst>
      <p:ext uri="{BB962C8B-B14F-4D97-AF65-F5344CB8AC3E}">
        <p14:creationId xmlns:p14="http://schemas.microsoft.com/office/powerpoint/2010/main" val="20437214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DF7B-DA07-4ABA-971F-DF7FBA58F2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E7901-67E2-4044-AA6D-81C11BC0C169}"/>
              </a:ext>
            </a:extLst>
          </p:cNvPr>
          <p:cNvSpPr>
            <a:spLocks noGrp="1"/>
          </p:cNvSpPr>
          <p:nvPr>
            <p:ph type="dt" sz="half" idx="10"/>
          </p:nvPr>
        </p:nvSpPr>
        <p:spPr/>
        <p:txBody>
          <a:bodyPr/>
          <a:lstStyle/>
          <a:p>
            <a:fld id="{D7934AF6-81E4-455F-8148-0C571C0108A8}" type="datetimeFigureOut">
              <a:rPr lang="en-US" smtClean="0"/>
              <a:t>11/8/2023</a:t>
            </a:fld>
            <a:endParaRPr lang="en-US" dirty="0"/>
          </a:p>
        </p:txBody>
      </p:sp>
      <p:sp>
        <p:nvSpPr>
          <p:cNvPr id="4" name="Footer Placeholder 3">
            <a:extLst>
              <a:ext uri="{FF2B5EF4-FFF2-40B4-BE49-F238E27FC236}">
                <a16:creationId xmlns:a16="http://schemas.microsoft.com/office/drawing/2014/main" id="{E2ADC545-43EB-40D6-97B1-EFE9C9B6FB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240A54-F89A-4841-892F-CFA52814E449}"/>
              </a:ext>
            </a:extLst>
          </p:cNvPr>
          <p:cNvSpPr>
            <a:spLocks noGrp="1"/>
          </p:cNvSpPr>
          <p:nvPr>
            <p:ph type="sldNum" sz="quarter" idx="12"/>
          </p:nvPr>
        </p:nvSpPr>
        <p:spPr/>
        <p:txBody>
          <a:bodyPr/>
          <a:lstStyle/>
          <a:p>
            <a:fld id="{790ED68C-C6F6-426B-A7F3-CD054FC64448}" type="slidenum">
              <a:rPr lang="en-US" smtClean="0"/>
              <a:t>‹#›</a:t>
            </a:fld>
            <a:endParaRPr lang="en-US" dirty="0"/>
          </a:p>
        </p:txBody>
      </p:sp>
    </p:spTree>
    <p:extLst>
      <p:ext uri="{BB962C8B-B14F-4D97-AF65-F5344CB8AC3E}">
        <p14:creationId xmlns:p14="http://schemas.microsoft.com/office/powerpoint/2010/main" val="253108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5FC285-3A62-410C-98BD-9197BDF54A65}"/>
              </a:ext>
            </a:extLst>
          </p:cNvPr>
          <p:cNvSpPr>
            <a:spLocks noGrp="1"/>
          </p:cNvSpPr>
          <p:nvPr>
            <p:ph type="dt" sz="half" idx="10"/>
          </p:nvPr>
        </p:nvSpPr>
        <p:spPr/>
        <p:txBody>
          <a:bodyPr/>
          <a:lstStyle/>
          <a:p>
            <a:fld id="{CF3403D9-53B9-42CC-8D5E-B1A11CA7A59B}" type="datetimeFigureOut">
              <a:rPr lang="en-US" smtClean="0"/>
              <a:t>11/8/2023</a:t>
            </a:fld>
            <a:endParaRPr lang="en-US" dirty="0"/>
          </a:p>
        </p:txBody>
      </p:sp>
      <p:sp>
        <p:nvSpPr>
          <p:cNvPr id="3" name="Footer Placeholder 2">
            <a:extLst>
              <a:ext uri="{FF2B5EF4-FFF2-40B4-BE49-F238E27FC236}">
                <a16:creationId xmlns:a16="http://schemas.microsoft.com/office/drawing/2014/main" id="{CD6BF967-24B1-4BA5-9A48-7708FF4D28E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0C9C2F-D7AF-49E0-B5D3-EBEA8E9749DC}"/>
              </a:ext>
            </a:extLst>
          </p:cNvPr>
          <p:cNvSpPr>
            <a:spLocks noGrp="1"/>
          </p:cNvSpPr>
          <p:nvPr>
            <p:ph type="sldNum" sz="quarter" idx="12"/>
          </p:nvPr>
        </p:nvSpPr>
        <p:spPr/>
        <p:txBody>
          <a:bodyPr/>
          <a:lstStyle/>
          <a:p>
            <a:fld id="{3C3484DA-C2F1-40DE-B3CC-04469A3C9AE1}" type="slidenum">
              <a:rPr lang="en-US" smtClean="0"/>
              <a:t>‹#›</a:t>
            </a:fld>
            <a:endParaRPr lang="en-US" dirty="0"/>
          </a:p>
        </p:txBody>
      </p:sp>
    </p:spTree>
    <p:extLst>
      <p:ext uri="{BB962C8B-B14F-4D97-AF65-F5344CB8AC3E}">
        <p14:creationId xmlns:p14="http://schemas.microsoft.com/office/powerpoint/2010/main" val="191499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21" Type="http://schemas.microsoft.com/office/2007/relationships/hdphoto" Target="../media/hdphoto1.wdp"/><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1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1.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136035"/>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1" y="1"/>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6593" y="220765"/>
            <a:ext cx="30777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8525" y="247655"/>
            <a:ext cx="403913"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November 8, 2023</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13"/>
          <a:stretch>
            <a:fillRect/>
          </a:stretch>
        </p:blipFill>
        <p:spPr>
          <a:xfrm>
            <a:off x="9579654" y="5713237"/>
            <a:ext cx="2190827" cy="897108"/>
          </a:xfrm>
          <a:prstGeom prst="rect">
            <a:avLst/>
          </a:prstGeom>
        </p:spPr>
      </p:pic>
    </p:spTree>
    <p:extLst>
      <p:ext uri="{BB962C8B-B14F-4D97-AF65-F5344CB8AC3E}">
        <p14:creationId xmlns:p14="http://schemas.microsoft.com/office/powerpoint/2010/main" val="23107722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80" r:id="rId9"/>
    <p:sldLayoutId id="2147483681" r:id="rId10"/>
    <p:sldLayoutId id="2147483682" r:id="rId11"/>
  </p:sldLayoutIdLst>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16676"/>
            <a:ext cx="3860800" cy="365125"/>
          </a:xfrm>
          <a:prstGeom prst="rect">
            <a:avLst/>
          </a:prstGeom>
        </p:spPr>
        <p:txBody>
          <a:bodyPr vert="horz" lIns="91440" tIns="45720" rIns="91440" bIns="45720" rtlCol="0" anchor="b"/>
          <a:lstStyle>
            <a:lvl1pPr algn="ctr">
              <a:defRPr sz="1333"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9144000" y="6410327"/>
            <a:ext cx="2844800" cy="365125"/>
          </a:xfrm>
          <a:prstGeom prst="rect">
            <a:avLst/>
          </a:prstGeom>
        </p:spPr>
        <p:txBody>
          <a:bodyPr anchor="b"/>
          <a:lstStyle>
            <a:lvl1pPr algn="r">
              <a:defRPr sz="1333"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5362811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718" r:id="rId15"/>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136035"/>
            <a:ext cx="10797792" cy="648915"/>
          </a:xfrm>
          <a:prstGeom prst="rect">
            <a:avLst/>
          </a:prstGeom>
        </p:spPr>
        <p:txBody>
          <a:bodyPr vert="horz" lIns="91440" tIns="45720" rIns="91440" bIns="45720" rtlCol="0" anchor="t">
            <a:noAutofit/>
          </a:bodyPr>
          <a:lstStyle/>
          <a:p>
            <a:r>
              <a:rPr lang="en-US" dirty="0"/>
              <a:t>Click to Edit Master Title Style</a:t>
            </a:r>
          </a:p>
        </p:txBody>
      </p:sp>
      <p:sp>
        <p:nvSpPr>
          <p:cNvPr id="7" name="Top bar"/>
          <p:cNvSpPr/>
          <p:nvPr/>
        </p:nvSpPr>
        <p:spPr>
          <a:xfrm>
            <a:off x="1" y="1"/>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6593" y="220765"/>
            <a:ext cx="30777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494888" y="237315"/>
            <a:ext cx="551187"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19"/>
          <a:stretch>
            <a:fillRect/>
          </a:stretch>
        </p:blipFill>
        <p:spPr>
          <a:xfrm>
            <a:off x="9579654" y="5713237"/>
            <a:ext cx="2190827" cy="897108"/>
          </a:xfrm>
          <a:prstGeom prst="rect">
            <a:avLst/>
          </a:prstGeom>
        </p:spPr>
      </p:pic>
      <p:pic>
        <p:nvPicPr>
          <p:cNvPr id="9" name="Picture 8" descr="A red and yellow ribbon&#10;&#10;Description automatically generated with medium confidence">
            <a:extLst>
              <a:ext uri="{FF2B5EF4-FFF2-40B4-BE49-F238E27FC236}">
                <a16:creationId xmlns:a16="http://schemas.microsoft.com/office/drawing/2014/main" id="{5A30A9B9-C71C-5F50-86E6-634DBFD410F1}"/>
              </a:ext>
            </a:extLst>
          </p:cNvPr>
          <p:cNvPicPr>
            <a:picLocks noChangeAspect="1"/>
          </p:cNvPicPr>
          <p:nvPr userDrawn="1"/>
        </p:nvPicPr>
        <p:blipFill>
          <a:blip r:embed="rId20">
            <a:extLst>
              <a:ext uri="{BEBA8EAE-BF5A-486C-A8C5-ECC9F3942E4B}">
                <a14:imgProps xmlns:a14="http://schemas.microsoft.com/office/drawing/2010/main">
                  <a14:imgLayer r:embed="rId21">
                    <a14:imgEffect>
                      <a14:saturation sat="400000"/>
                    </a14:imgEffect>
                  </a14:imgLayer>
                </a14:imgProps>
              </a:ext>
            </a:extLst>
          </a:blip>
          <a:stretch>
            <a:fillRect/>
          </a:stretch>
        </p:blipFill>
        <p:spPr>
          <a:xfrm>
            <a:off x="109569" y="5824308"/>
            <a:ext cx="513890" cy="818204"/>
          </a:xfrm>
          <a:prstGeom prst="rect">
            <a:avLst/>
          </a:prstGeom>
        </p:spPr>
      </p:pic>
    </p:spTree>
    <p:extLst>
      <p:ext uri="{BB962C8B-B14F-4D97-AF65-F5344CB8AC3E}">
        <p14:creationId xmlns:p14="http://schemas.microsoft.com/office/powerpoint/2010/main" val="33052822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9" r:id="rId10"/>
    <p:sldLayoutId id="2147483710" r:id="rId11"/>
    <p:sldLayoutId id="2147483712" r:id="rId12"/>
    <p:sldLayoutId id="2147483713" r:id="rId13"/>
    <p:sldLayoutId id="2147483714" r:id="rId14"/>
    <p:sldLayoutId id="2147483715" r:id="rId15"/>
    <p:sldLayoutId id="2147483716" r:id="rId16"/>
    <p:sldLayoutId id="2147483717" r:id="rId17"/>
  </p:sldLayoutIdLst>
  <p:transition spd="slow">
    <p:fade/>
  </p:transition>
  <p:hf sldNum="0" hdr="0"/>
  <p:txStyles>
    <p:titleStyle>
      <a:lvl1pPr algn="l" defTabSz="1218895" rtl="0" eaLnBrk="1" latinLnBrk="0" hangingPunct="1">
        <a:spcBef>
          <a:spcPct val="0"/>
        </a:spcBef>
        <a:buNone/>
        <a:defRPr sz="4400" kern="1200" baseline="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nccc/ucsf.edu" TargetMode="External"/><Relationship Id="rId2" Type="http://schemas.openxmlformats.org/officeDocument/2006/relationships/hyperlink" Target="https://aidsetc.org/" TargetMode="External"/><Relationship Id="rId1" Type="http://schemas.openxmlformats.org/officeDocument/2006/relationships/slideLayout" Target="../slideLayouts/slideLayout26.xml"/><Relationship Id="rId4" Type="http://schemas.openxmlformats.org/officeDocument/2006/relationships/hyperlink" Target="http://www.hiv.uw.ed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euthman/5690946257/"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4.jpg"/><Relationship Id="rId1" Type="http://schemas.openxmlformats.org/officeDocument/2006/relationships/slideLayout" Target="../slideLayouts/slideLayout16.xml"/><Relationship Id="rId6" Type="http://schemas.openxmlformats.org/officeDocument/2006/relationships/hyperlink" Target="https://www.wikidoc.org/index.php/Cirrhosis_pathophysiology" TargetMode="External"/><Relationship Id="rId5" Type="http://schemas.openxmlformats.org/officeDocument/2006/relationships/image" Target="../media/image15.jpg"/><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ebeye.ophth.uiowa.edu/eyeforum/atlas/pages/icterus-jaundice.htm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6.jpg"/><Relationship Id="rId1" Type="http://schemas.openxmlformats.org/officeDocument/2006/relationships/slideLayout" Target="../slideLayouts/slideLayout16.xml"/><Relationship Id="rId6" Type="http://schemas.openxmlformats.org/officeDocument/2006/relationships/hyperlink" Target="https://en.wikipedia.org/wiki/Ascites" TargetMode="External"/><Relationship Id="rId5" Type="http://schemas.openxmlformats.org/officeDocument/2006/relationships/image" Target="../media/image17.png"/><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4368969"/>
            <a:ext cx="11785600" cy="1422399"/>
          </a:xfrm>
        </p:spPr>
        <p:txBody>
          <a:bodyPr>
            <a:normAutofit fontScale="90000"/>
          </a:bodyPr>
          <a:lstStyle/>
          <a:p>
            <a:r>
              <a:rPr lang="en-US" dirty="0"/>
              <a:t>Hepatitis C Virus and </a:t>
            </a:r>
            <a:br>
              <a:rPr lang="en-US" dirty="0"/>
            </a:br>
            <a:r>
              <a:rPr lang="en-US" dirty="0"/>
              <a:t>Evaluating for Cirrhosis</a:t>
            </a:r>
          </a:p>
        </p:txBody>
      </p:sp>
      <p:sp>
        <p:nvSpPr>
          <p:cNvPr id="4" name="Text Placeholder 3"/>
          <p:cNvSpPr>
            <a:spLocks noGrp="1"/>
          </p:cNvSpPr>
          <p:nvPr>
            <p:ph type="body" sz="quarter" idx="11"/>
          </p:nvPr>
        </p:nvSpPr>
        <p:spPr/>
        <p:txBody>
          <a:bodyPr/>
          <a:lstStyle/>
          <a:p>
            <a:r>
              <a:rPr lang="en-US" dirty="0"/>
              <a:t>Dr. Ligia Alfaro Cruz, MD / Dr. Cody A. Chastain, MD</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Staging Liver Fibrosis/METAVIR</a:t>
            </a:r>
          </a:p>
        </p:txBody>
      </p:sp>
      <p:sp>
        <p:nvSpPr>
          <p:cNvPr id="6" name="Content Placeholder 5"/>
          <p:cNvSpPr>
            <a:spLocks noGrp="1"/>
          </p:cNvSpPr>
          <p:nvPr>
            <p:ph idx="1"/>
          </p:nvPr>
        </p:nvSpPr>
        <p:spPr/>
        <p:txBody>
          <a:bodyPr>
            <a:normAutofit/>
          </a:bodyPr>
          <a:lstStyle/>
          <a:p>
            <a:pPr marL="152327" indent="0">
              <a:buNone/>
            </a:pPr>
            <a:r>
              <a:rPr lang="en-US" dirty="0"/>
              <a:t>Importance of Staging</a:t>
            </a:r>
          </a:p>
          <a:p>
            <a:pPr lvl="1"/>
            <a:r>
              <a:rPr lang="en-US" dirty="0"/>
              <a:t>Identify patients with greatest need for therapy</a:t>
            </a:r>
          </a:p>
          <a:p>
            <a:pPr lvl="1"/>
            <a:r>
              <a:rPr lang="en-US" dirty="0"/>
              <a:t>Identify patients for cirrhosis-specific care</a:t>
            </a:r>
          </a:p>
          <a:p>
            <a:pPr lvl="1"/>
            <a:r>
              <a:rPr lang="en-US" dirty="0"/>
              <a:t>Triage resources</a:t>
            </a:r>
          </a:p>
          <a:p>
            <a:pPr marL="152327" indent="0">
              <a:buNone/>
            </a:pPr>
            <a:endParaRPr lang="en-US" dirty="0"/>
          </a:p>
          <a:p>
            <a:pPr marL="152327" indent="0">
              <a:buNone/>
            </a:pPr>
            <a:r>
              <a:rPr lang="en-US" dirty="0"/>
              <a:t>Types of Staging</a:t>
            </a:r>
          </a:p>
          <a:p>
            <a:pPr lvl="1"/>
            <a:r>
              <a:rPr lang="en-US" dirty="0"/>
              <a:t>Liver biopsy</a:t>
            </a:r>
          </a:p>
          <a:p>
            <a:pPr lvl="1"/>
            <a:r>
              <a:rPr lang="en-US" dirty="0"/>
              <a:t>Biomarkers</a:t>
            </a:r>
          </a:p>
          <a:p>
            <a:pPr lvl="1"/>
            <a:r>
              <a:rPr lang="en-US" dirty="0"/>
              <a:t>Elastography</a:t>
            </a:r>
          </a:p>
          <a:p>
            <a:pPr lvl="1"/>
            <a:endParaRPr lang="en-US" dirty="0"/>
          </a:p>
        </p:txBody>
      </p:sp>
    </p:spTree>
    <p:extLst>
      <p:ext uri="{BB962C8B-B14F-4D97-AF65-F5344CB8AC3E}">
        <p14:creationId xmlns:p14="http://schemas.microsoft.com/office/powerpoint/2010/main" val="400135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METAVIR Scoring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7100897"/>
              </p:ext>
            </p:extLst>
          </p:nvPr>
        </p:nvGraphicFramePr>
        <p:xfrm>
          <a:off x="323850" y="1193800"/>
          <a:ext cx="11683999" cy="3598824"/>
        </p:xfrm>
        <a:graphic>
          <a:graphicData uri="http://schemas.openxmlformats.org/drawingml/2006/table">
            <a:tbl>
              <a:tblPr firstRow="1" bandRow="1">
                <a:tableStyleId>{5C22544A-7EE6-4342-B048-85BDC9FD1C3A}</a:tableStyleId>
              </a:tblPr>
              <a:tblGrid>
                <a:gridCol w="2007559">
                  <a:extLst>
                    <a:ext uri="{9D8B030D-6E8A-4147-A177-3AD203B41FA5}">
                      <a16:colId xmlns:a16="http://schemas.microsoft.com/office/drawing/2014/main" val="20000"/>
                    </a:ext>
                  </a:extLst>
                </a:gridCol>
                <a:gridCol w="9676440">
                  <a:extLst>
                    <a:ext uri="{9D8B030D-6E8A-4147-A177-3AD203B41FA5}">
                      <a16:colId xmlns:a16="http://schemas.microsoft.com/office/drawing/2014/main" val="20001"/>
                    </a:ext>
                  </a:extLst>
                </a:gridCol>
              </a:tblGrid>
              <a:tr h="599804">
                <a:tc>
                  <a:txBody>
                    <a:bodyPr/>
                    <a:lstStyle/>
                    <a:p>
                      <a:pPr algn="ctr"/>
                      <a:r>
                        <a:rPr lang="en-US" sz="2400" dirty="0"/>
                        <a:t>Score</a:t>
                      </a:r>
                    </a:p>
                  </a:txBody>
                  <a:tcPr marL="91416" marR="91416" marT="45708" marB="45708"/>
                </a:tc>
                <a:tc>
                  <a:txBody>
                    <a:bodyPr/>
                    <a:lstStyle/>
                    <a:p>
                      <a:r>
                        <a:rPr lang="en-US" sz="2400" dirty="0"/>
                        <a:t> Pathologic Description</a:t>
                      </a:r>
                    </a:p>
                  </a:txBody>
                  <a:tcPr marL="91416" marR="91416" marT="45708" marB="45708"/>
                </a:tc>
                <a:extLst>
                  <a:ext uri="{0D108BD9-81ED-4DB2-BD59-A6C34878D82A}">
                    <a16:rowId xmlns:a16="http://schemas.microsoft.com/office/drawing/2014/main" val="10000"/>
                  </a:ext>
                </a:extLst>
              </a:tr>
              <a:tr h="599804">
                <a:tc>
                  <a:txBody>
                    <a:bodyPr/>
                    <a:lstStyle/>
                    <a:p>
                      <a:pPr algn="ctr"/>
                      <a:r>
                        <a:rPr lang="en-US" sz="2400" dirty="0"/>
                        <a:t>0</a:t>
                      </a:r>
                    </a:p>
                  </a:txBody>
                  <a:tcPr marL="91416" marR="91416" marT="45708" marB="45708"/>
                </a:tc>
                <a:tc>
                  <a:txBody>
                    <a:bodyPr/>
                    <a:lstStyle/>
                    <a:p>
                      <a:r>
                        <a:rPr lang="en-US" sz="2400" dirty="0"/>
                        <a:t>No</a:t>
                      </a:r>
                      <a:r>
                        <a:rPr lang="en-US" sz="2400" baseline="0" dirty="0"/>
                        <a:t> fibrosis</a:t>
                      </a:r>
                      <a:endParaRPr lang="en-US" sz="2400" dirty="0"/>
                    </a:p>
                  </a:txBody>
                  <a:tcPr marL="91416" marR="91416" marT="45708" marB="45708"/>
                </a:tc>
                <a:extLst>
                  <a:ext uri="{0D108BD9-81ED-4DB2-BD59-A6C34878D82A}">
                    <a16:rowId xmlns:a16="http://schemas.microsoft.com/office/drawing/2014/main" val="10001"/>
                  </a:ext>
                </a:extLst>
              </a:tr>
              <a:tr h="599804">
                <a:tc>
                  <a:txBody>
                    <a:bodyPr/>
                    <a:lstStyle/>
                    <a:p>
                      <a:pPr algn="ctr"/>
                      <a:r>
                        <a:rPr lang="en-US" sz="2400" dirty="0"/>
                        <a:t>1</a:t>
                      </a:r>
                    </a:p>
                  </a:txBody>
                  <a:tcPr marL="91416" marR="91416" marT="45708" marB="45708"/>
                </a:tc>
                <a:tc>
                  <a:txBody>
                    <a:bodyPr/>
                    <a:lstStyle/>
                    <a:p>
                      <a:r>
                        <a:rPr lang="en-US" sz="2400" dirty="0"/>
                        <a:t>Periportal fibrosis</a:t>
                      </a:r>
                    </a:p>
                  </a:txBody>
                  <a:tcPr marL="91416" marR="91416" marT="45708" marB="45708"/>
                </a:tc>
                <a:extLst>
                  <a:ext uri="{0D108BD9-81ED-4DB2-BD59-A6C34878D82A}">
                    <a16:rowId xmlns:a16="http://schemas.microsoft.com/office/drawing/2014/main" val="10002"/>
                  </a:ext>
                </a:extLst>
              </a:tr>
              <a:tr h="599804">
                <a:tc>
                  <a:txBody>
                    <a:bodyPr/>
                    <a:lstStyle/>
                    <a:p>
                      <a:pPr algn="ctr"/>
                      <a:r>
                        <a:rPr lang="en-US" sz="2400" dirty="0"/>
                        <a:t>2</a:t>
                      </a:r>
                    </a:p>
                  </a:txBody>
                  <a:tcPr marL="91416" marR="91416" marT="45708" marB="45708"/>
                </a:tc>
                <a:tc>
                  <a:txBody>
                    <a:bodyPr/>
                    <a:lstStyle/>
                    <a:p>
                      <a:r>
                        <a:rPr lang="en-US" sz="2400" dirty="0"/>
                        <a:t>Periportal septae</a:t>
                      </a:r>
                      <a:r>
                        <a:rPr lang="en-US" sz="2400" baseline="0" dirty="0"/>
                        <a:t> </a:t>
                      </a:r>
                      <a:endParaRPr lang="en-US" sz="2400" dirty="0"/>
                    </a:p>
                  </a:txBody>
                  <a:tcPr marL="91416" marR="91416" marT="45708" marB="45708"/>
                </a:tc>
                <a:extLst>
                  <a:ext uri="{0D108BD9-81ED-4DB2-BD59-A6C34878D82A}">
                    <a16:rowId xmlns:a16="http://schemas.microsoft.com/office/drawing/2014/main" val="10003"/>
                  </a:ext>
                </a:extLst>
              </a:tr>
              <a:tr h="599804">
                <a:tc>
                  <a:txBody>
                    <a:bodyPr/>
                    <a:lstStyle/>
                    <a:p>
                      <a:pPr algn="ctr"/>
                      <a:r>
                        <a:rPr lang="en-US" sz="2400" dirty="0"/>
                        <a:t>3</a:t>
                      </a:r>
                    </a:p>
                  </a:txBody>
                  <a:tcPr marL="91416" marR="91416" marT="45708" marB="45708"/>
                </a:tc>
                <a:tc>
                  <a:txBody>
                    <a:bodyPr/>
                    <a:lstStyle/>
                    <a:p>
                      <a:r>
                        <a:rPr lang="en-US" sz="2400" dirty="0"/>
                        <a:t>Bridging fibrosis (portal-central septae)</a:t>
                      </a:r>
                    </a:p>
                  </a:txBody>
                  <a:tcPr marL="91416" marR="91416" marT="45708" marB="45708"/>
                </a:tc>
                <a:extLst>
                  <a:ext uri="{0D108BD9-81ED-4DB2-BD59-A6C34878D82A}">
                    <a16:rowId xmlns:a16="http://schemas.microsoft.com/office/drawing/2014/main" val="10004"/>
                  </a:ext>
                </a:extLst>
              </a:tr>
              <a:tr h="599804">
                <a:tc>
                  <a:txBody>
                    <a:bodyPr/>
                    <a:lstStyle/>
                    <a:p>
                      <a:pPr algn="ctr"/>
                      <a:r>
                        <a:rPr lang="en-US" sz="2400" dirty="0"/>
                        <a:t>4</a:t>
                      </a:r>
                    </a:p>
                  </a:txBody>
                  <a:tcPr marL="91416" marR="91416" marT="45708" marB="45708"/>
                </a:tc>
                <a:tc>
                  <a:txBody>
                    <a:bodyPr/>
                    <a:lstStyle/>
                    <a:p>
                      <a:r>
                        <a:rPr lang="en-US" sz="2400" dirty="0"/>
                        <a:t>Cirrhosis</a:t>
                      </a:r>
                    </a:p>
                  </a:txBody>
                  <a:tcPr marL="91416" marR="91416" marT="45708" marB="4570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845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06977"/>
            <a:ext cx="11785600" cy="696326"/>
          </a:xfrm>
        </p:spPr>
        <p:txBody>
          <a:bodyPr anchor="t">
            <a:normAutofit/>
          </a:bodyPr>
          <a:lstStyle/>
          <a:p>
            <a:pPr>
              <a:lnSpc>
                <a:spcPct val="90000"/>
              </a:lnSpc>
            </a:pPr>
            <a:r>
              <a:rPr lang="en-US" sz="3700" dirty="0"/>
              <a:t>Liver Biopsy To Stage Liver Fibrosis</a:t>
            </a:r>
          </a:p>
        </p:txBody>
      </p:sp>
      <p:graphicFrame>
        <p:nvGraphicFramePr>
          <p:cNvPr id="5" name="Content Placeholder 2">
            <a:extLst>
              <a:ext uri="{FF2B5EF4-FFF2-40B4-BE49-F238E27FC236}">
                <a16:creationId xmlns:a16="http://schemas.microsoft.com/office/drawing/2014/main" id="{D722ADB0-9D21-84A3-4A71-AFD807BC0C4D}"/>
              </a:ext>
            </a:extLst>
          </p:cNvPr>
          <p:cNvGraphicFramePr/>
          <p:nvPr>
            <p:extLst>
              <p:ext uri="{D42A27DB-BD31-4B8C-83A1-F6EECF244321}">
                <p14:modId xmlns:p14="http://schemas.microsoft.com/office/powerpoint/2010/main" val="90154892"/>
              </p:ext>
            </p:extLst>
          </p:nvPr>
        </p:nvGraphicFramePr>
        <p:xfrm>
          <a:off x="974011" y="1558827"/>
          <a:ext cx="9735795" cy="4431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94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Indirect Markers of Liver Fibrosis</a:t>
            </a:r>
          </a:p>
        </p:txBody>
      </p:sp>
      <p:sp>
        <p:nvSpPr>
          <p:cNvPr id="4" name="Content Placeholder 3"/>
          <p:cNvSpPr>
            <a:spLocks noGrp="1"/>
          </p:cNvSpPr>
          <p:nvPr>
            <p:ph idx="1"/>
          </p:nvPr>
        </p:nvSpPr>
        <p:spPr/>
        <p:txBody>
          <a:bodyPr>
            <a:normAutofit fontScale="92500" lnSpcReduction="10000"/>
          </a:bodyPr>
          <a:lstStyle/>
          <a:p>
            <a:pPr marL="152327" indent="0">
              <a:buNone/>
            </a:pPr>
            <a:r>
              <a:rPr lang="en-US" sz="2399" dirty="0"/>
              <a:t>APRI (AST-To-Platelet Ratio Index)</a:t>
            </a:r>
          </a:p>
          <a:p>
            <a:pPr lvl="1"/>
            <a:r>
              <a:rPr lang="en-US" sz="2199" dirty="0"/>
              <a:t>Includes AST and Platelet Count</a:t>
            </a:r>
          </a:p>
          <a:p>
            <a:pPr lvl="1"/>
            <a:r>
              <a:rPr lang="en-US" sz="2199" dirty="0"/>
              <a:t>Sens 76% and Spec 72% at cutoff of 1.0 for predicting cirrhosis</a:t>
            </a:r>
          </a:p>
          <a:p>
            <a:pPr lvl="1"/>
            <a:r>
              <a:rPr lang="en-US" sz="2199" dirty="0"/>
              <a:t>Sens 46% and Spec 91% at cutoff of 2.0 for predicting cirrhosis</a:t>
            </a:r>
          </a:p>
          <a:p>
            <a:pPr marL="457063" lvl="1" indent="0">
              <a:buNone/>
            </a:pPr>
            <a:endParaRPr lang="en-US" sz="2199" dirty="0"/>
          </a:p>
          <a:p>
            <a:pPr marL="152327" indent="0">
              <a:buNone/>
            </a:pPr>
            <a:r>
              <a:rPr lang="en-US" sz="2399" dirty="0"/>
              <a:t>FIB-4 Index</a:t>
            </a:r>
          </a:p>
          <a:p>
            <a:pPr lvl="1"/>
            <a:r>
              <a:rPr lang="en-US" sz="2199" dirty="0"/>
              <a:t>Includes Age, ALT, AST, and Platelet Count</a:t>
            </a:r>
          </a:p>
          <a:p>
            <a:pPr lvl="1"/>
            <a:r>
              <a:rPr lang="en-US" sz="2199" dirty="0"/>
              <a:t>Negative predictive value 90% for advanced fibrosis if &lt;1.45</a:t>
            </a:r>
          </a:p>
          <a:p>
            <a:pPr lvl="1"/>
            <a:r>
              <a:rPr lang="en-US" sz="2199" dirty="0"/>
              <a:t>Positive predictive value 65% and specificity 97% for advanced fibrosis if &gt;3.25</a:t>
            </a:r>
          </a:p>
          <a:p>
            <a:pPr lvl="1"/>
            <a:r>
              <a:rPr lang="en-US" sz="2199" dirty="0"/>
              <a:t>Indeterminate when &gt;1.45 but &lt;3.25</a:t>
            </a:r>
          </a:p>
          <a:p>
            <a:pPr lvl="1"/>
            <a:endParaRPr lang="en-US" sz="1999" dirty="0"/>
          </a:p>
          <a:p>
            <a:pPr marL="152327" indent="0">
              <a:buNone/>
            </a:pPr>
            <a:r>
              <a:rPr lang="en-US" sz="2399" dirty="0"/>
              <a:t>Fibrosure</a:t>
            </a:r>
            <a:r>
              <a:rPr lang="en-US" sz="2399" dirty="0">
                <a:sym typeface="Symbol" panose="05050102010706020507" pitchFamily="18" charset="2"/>
              </a:rPr>
              <a:t></a:t>
            </a:r>
            <a:endParaRPr lang="en-US" sz="2399" dirty="0"/>
          </a:p>
          <a:p>
            <a:pPr lvl="1"/>
            <a:r>
              <a:rPr lang="en-US" sz="2199" dirty="0"/>
              <a:t>Multiple known inputs and proprietary equation</a:t>
            </a:r>
          </a:p>
          <a:p>
            <a:pPr lvl="1"/>
            <a:r>
              <a:rPr lang="en-US" sz="2199" dirty="0"/>
              <a:t>Recognized by many payers </a:t>
            </a:r>
          </a:p>
          <a:p>
            <a:endParaRPr lang="en-US" sz="2399" dirty="0"/>
          </a:p>
          <a:p>
            <a:pPr lvl="1"/>
            <a:endParaRPr lang="en-US" sz="1999" dirty="0"/>
          </a:p>
          <a:p>
            <a:pPr lvl="1"/>
            <a:endParaRPr lang="en-US" sz="1999" dirty="0"/>
          </a:p>
        </p:txBody>
      </p:sp>
      <p:sp>
        <p:nvSpPr>
          <p:cNvPr id="5" name="TextBox 4"/>
          <p:cNvSpPr txBox="1"/>
          <p:nvPr/>
        </p:nvSpPr>
        <p:spPr>
          <a:xfrm>
            <a:off x="0" y="6488764"/>
            <a:ext cx="9132812" cy="369236"/>
          </a:xfrm>
          <a:prstGeom prst="rect">
            <a:avLst/>
          </a:prstGeom>
          <a:noFill/>
        </p:spPr>
        <p:txBody>
          <a:bodyPr wrap="square" rtlCol="0">
            <a:spAutoFit/>
          </a:bodyPr>
          <a:lstStyle/>
          <a:p>
            <a:pPr defTabSz="609493"/>
            <a:r>
              <a:rPr lang="en-US" sz="1799" dirty="0">
                <a:latin typeface="Arial" panose="020B0604020202020204"/>
              </a:rPr>
              <a:t>Sterling R et al. </a:t>
            </a:r>
            <a:r>
              <a:rPr lang="en-US" sz="1799" i="1" dirty="0">
                <a:latin typeface="Arial" panose="020B0604020202020204"/>
              </a:rPr>
              <a:t>Hepatology </a:t>
            </a:r>
            <a:r>
              <a:rPr lang="en-US" sz="1799" dirty="0">
                <a:latin typeface="Arial" panose="020B0604020202020204"/>
              </a:rPr>
              <a:t>2006. // Carvalho-Filho R et al. </a:t>
            </a:r>
            <a:r>
              <a:rPr lang="en-US" sz="1799" i="1" dirty="0">
                <a:latin typeface="Arial" panose="020B0604020202020204"/>
              </a:rPr>
              <a:t>Liver Int </a:t>
            </a:r>
            <a:r>
              <a:rPr lang="en-US" sz="1799" dirty="0">
                <a:latin typeface="Arial" panose="020B0604020202020204"/>
              </a:rPr>
              <a:t>2008.  </a:t>
            </a:r>
          </a:p>
        </p:txBody>
      </p:sp>
    </p:spTree>
    <p:extLst>
      <p:ext uri="{BB962C8B-B14F-4D97-AF65-F5344CB8AC3E}">
        <p14:creationId xmlns:p14="http://schemas.microsoft.com/office/powerpoint/2010/main" val="27997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11" end="11"/>
                                            </p:txEl>
                                          </p:spTgt>
                                        </p:tgtEl>
                                        <p:attrNameLst>
                                          <p:attrName>style.visibility</p:attrName>
                                        </p:attrNameLst>
                                      </p:cBhvr>
                                      <p:to>
                                        <p:strVal val="visible"/>
                                      </p:to>
                                    </p:set>
                                    <p:animEffect transition="in" filter="fade">
                                      <p:cBhvr>
                                        <p:cTn id="38" dur="500"/>
                                        <p:tgtEl>
                                          <p:spTgt spid="4">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animEffect transition="in" filter="fade">
                                      <p:cBhvr>
                                        <p:cTn id="41" dur="500"/>
                                        <p:tgtEl>
                                          <p:spTgt spid="4">
                                            <p:txEl>
                                              <p:pRg st="12" end="1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3" end="13"/>
                                            </p:txEl>
                                          </p:spTgt>
                                        </p:tgtEl>
                                        <p:attrNameLst>
                                          <p:attrName>style.visibility</p:attrName>
                                        </p:attrNameLst>
                                      </p:cBhvr>
                                      <p:to>
                                        <p:strVal val="visible"/>
                                      </p:to>
                                    </p:set>
                                    <p:animEffect transition="in" filter="fade">
                                      <p:cBhvr>
                                        <p:cTn id="44"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979" y="1250663"/>
            <a:ext cx="3416021" cy="2356700"/>
          </a:xfrm>
          <a:prstGeom prst="rect">
            <a:avLst/>
          </a:prstGeom>
        </p:spPr>
      </p:pic>
      <p:sp>
        <p:nvSpPr>
          <p:cNvPr id="2" name="Title 1"/>
          <p:cNvSpPr>
            <a:spLocks noGrp="1"/>
          </p:cNvSpPr>
          <p:nvPr>
            <p:ph type="title"/>
          </p:nvPr>
        </p:nvSpPr>
        <p:spPr/>
        <p:txBody>
          <a:bodyPr>
            <a:normAutofit/>
          </a:bodyPr>
          <a:lstStyle/>
          <a:p>
            <a:r>
              <a:rPr lang="en-US" dirty="0"/>
              <a:t>Elastography</a:t>
            </a:r>
          </a:p>
        </p:txBody>
      </p:sp>
      <p:sp>
        <p:nvSpPr>
          <p:cNvPr id="3" name="Content Placeholder 2"/>
          <p:cNvSpPr>
            <a:spLocks noGrp="1"/>
          </p:cNvSpPr>
          <p:nvPr>
            <p:ph idx="1"/>
          </p:nvPr>
        </p:nvSpPr>
        <p:spPr>
          <a:xfrm>
            <a:off x="324285" y="1193805"/>
            <a:ext cx="8601439" cy="4958463"/>
          </a:xfrm>
        </p:spPr>
        <p:txBody>
          <a:bodyPr>
            <a:normAutofit/>
          </a:bodyPr>
          <a:lstStyle/>
          <a:p>
            <a:r>
              <a:rPr lang="en-US" dirty="0"/>
              <a:t>Measures mechanical shear wave velocity, which is proportional to liver stiffness</a:t>
            </a:r>
          </a:p>
          <a:p>
            <a:endParaRPr lang="en-US" dirty="0"/>
          </a:p>
          <a:p>
            <a:r>
              <a:rPr lang="en-US" dirty="0"/>
              <a:t>Multiple methods (transient, magnetic resonance, acoustic radiation force impulse)</a:t>
            </a:r>
          </a:p>
          <a:p>
            <a:endParaRPr lang="en-US" dirty="0"/>
          </a:p>
          <a:p>
            <a:r>
              <a:rPr lang="en-US" dirty="0"/>
              <a:t>May be a reasonable alternative to biopsy</a:t>
            </a:r>
          </a:p>
        </p:txBody>
      </p:sp>
    </p:spTree>
    <p:extLst>
      <p:ext uri="{BB962C8B-B14F-4D97-AF65-F5344CB8AC3E}">
        <p14:creationId xmlns:p14="http://schemas.microsoft.com/office/powerpoint/2010/main" val="223162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About Anatomic Imaging	</a:t>
            </a:r>
          </a:p>
        </p:txBody>
      </p:sp>
      <p:sp>
        <p:nvSpPr>
          <p:cNvPr id="3" name="Content Placeholder 2"/>
          <p:cNvSpPr>
            <a:spLocks noGrp="1"/>
          </p:cNvSpPr>
          <p:nvPr>
            <p:ph idx="1"/>
          </p:nvPr>
        </p:nvSpPr>
        <p:spPr/>
        <p:txBody>
          <a:bodyPr/>
          <a:lstStyle/>
          <a:p>
            <a:r>
              <a:rPr lang="en-US" dirty="0"/>
              <a:t>Anatomic imaging (i.e., ultrasound, CT, MRI) NOT adequate for staging</a:t>
            </a:r>
          </a:p>
          <a:p>
            <a:pPr lvl="1"/>
            <a:r>
              <a:rPr lang="en-US" dirty="0"/>
              <a:t>Insensitive for underlying fibrosis</a:t>
            </a:r>
          </a:p>
          <a:p>
            <a:pPr lvl="1"/>
            <a:r>
              <a:rPr lang="en-US" dirty="0"/>
              <a:t>If seen, advanced fibrotic changes likely correlate with pathology</a:t>
            </a:r>
          </a:p>
          <a:p>
            <a:endParaRPr lang="en-US" dirty="0"/>
          </a:p>
          <a:p>
            <a:r>
              <a:rPr lang="en-US" dirty="0"/>
              <a:t>Appropriate for hepatocellular carcinoma monitoring</a:t>
            </a:r>
          </a:p>
        </p:txBody>
      </p:sp>
    </p:spTree>
    <p:extLst>
      <p:ext uri="{BB962C8B-B14F-4D97-AF65-F5344CB8AC3E}">
        <p14:creationId xmlns:p14="http://schemas.microsoft.com/office/powerpoint/2010/main" val="71235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A111C3F2-53E8-43C0-99D7-D279EBC642BF}"/>
              </a:ext>
            </a:extLst>
          </p:cNvPr>
          <p:cNvPicPr>
            <a:picLocks/>
          </p:cNvPicPr>
          <p:nvPr/>
        </p:nvPicPr>
        <p:blipFill rotWithShape="1">
          <a:blip r:embed="rId3"/>
          <a:srcRect l="65440" t="5848" r="15680" b="4284"/>
          <a:stretch/>
        </p:blipFill>
        <p:spPr bwMode="auto">
          <a:xfrm>
            <a:off x="6096000" y="1108891"/>
            <a:ext cx="3794365" cy="4957763"/>
          </a:xfrm>
          <a:prstGeom prst="rect">
            <a:avLst/>
          </a:prstGeom>
          <a:solidFill>
            <a:schemeClr val="tx1"/>
          </a:solidFill>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F4D88116-3CDF-4A69-82EE-F97A36310347}"/>
              </a:ext>
            </a:extLst>
          </p:cNvPr>
          <p:cNvSpPr>
            <a:spLocks noGrp="1"/>
          </p:cNvSpPr>
          <p:nvPr>
            <p:ph type="title"/>
          </p:nvPr>
        </p:nvSpPr>
        <p:spPr/>
        <p:txBody>
          <a:bodyPr>
            <a:normAutofit fontScale="90000"/>
          </a:bodyPr>
          <a:lstStyle/>
          <a:p>
            <a:r>
              <a:rPr lang="en-US" sz="3999" dirty="0">
                <a:solidFill>
                  <a:schemeClr val="bg1"/>
                </a:solidFill>
              </a:rPr>
              <a:t>HCV Simplified Guidance (www.hcvguidelines.org)</a:t>
            </a:r>
          </a:p>
        </p:txBody>
      </p:sp>
      <p:pic>
        <p:nvPicPr>
          <p:cNvPr id="4" name="Content Placeholder 6">
            <a:extLst>
              <a:ext uri="{FF2B5EF4-FFF2-40B4-BE49-F238E27FC236}">
                <a16:creationId xmlns:a16="http://schemas.microsoft.com/office/drawing/2014/main" id="{895C30DA-49E4-4809-912E-E5764E2EB714}"/>
              </a:ext>
            </a:extLst>
          </p:cNvPr>
          <p:cNvPicPr>
            <a:picLocks noGrp="1" noChangeAspect="1"/>
          </p:cNvPicPr>
          <p:nvPr>
            <p:ph idx="1"/>
          </p:nvPr>
        </p:nvPicPr>
        <p:blipFill>
          <a:blip r:embed="rId4"/>
          <a:stretch>
            <a:fillRect/>
          </a:stretch>
        </p:blipFill>
        <p:spPr>
          <a:xfrm>
            <a:off x="1499763" y="1108891"/>
            <a:ext cx="3794366" cy="4957763"/>
          </a:xfrm>
          <a:prstGeom prst="rect">
            <a:avLst/>
          </a:prstGeom>
          <a:solidFill>
            <a:schemeClr val="tx1"/>
          </a:solidFill>
          <a:ln>
            <a:solidFill>
              <a:schemeClr val="tx1"/>
            </a:solidFill>
          </a:ln>
        </p:spPr>
      </p:pic>
    </p:spTree>
    <p:extLst>
      <p:ext uri="{BB962C8B-B14F-4D97-AF65-F5344CB8AC3E}">
        <p14:creationId xmlns:p14="http://schemas.microsoft.com/office/powerpoint/2010/main" val="185300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540A-2AAE-4F7A-9558-3D65C9BFBE65}"/>
              </a:ext>
            </a:extLst>
          </p:cNvPr>
          <p:cNvSpPr>
            <a:spLocks noGrp="1"/>
          </p:cNvSpPr>
          <p:nvPr>
            <p:ph type="title"/>
          </p:nvPr>
        </p:nvSpPr>
        <p:spPr/>
        <p:txBody>
          <a:bodyPr>
            <a:noAutofit/>
          </a:bodyPr>
          <a:lstStyle/>
          <a:p>
            <a:r>
              <a:rPr lang="en-US" sz="2800" b="1" dirty="0"/>
              <a:t>Simplified HCV Treatment:  </a:t>
            </a:r>
            <a:r>
              <a:rPr lang="en-US" sz="2800" dirty="0"/>
              <a:t>Treatment-Naive Patients 		Without Cirrhosis (www.hcvguidelines.org)</a:t>
            </a:r>
          </a:p>
        </p:txBody>
      </p:sp>
      <p:pic>
        <p:nvPicPr>
          <p:cNvPr id="8" name="Picture 7">
            <a:extLst>
              <a:ext uri="{FF2B5EF4-FFF2-40B4-BE49-F238E27FC236}">
                <a16:creationId xmlns:a16="http://schemas.microsoft.com/office/drawing/2014/main" id="{91628C72-311D-4AF0-ACCB-4251B4D4457C}"/>
              </a:ext>
            </a:extLst>
          </p:cNvPr>
          <p:cNvPicPr>
            <a:picLocks noChangeAspect="1"/>
          </p:cNvPicPr>
          <p:nvPr/>
        </p:nvPicPr>
        <p:blipFill>
          <a:blip r:embed="rId2"/>
          <a:stretch>
            <a:fillRect/>
          </a:stretch>
        </p:blipFill>
        <p:spPr>
          <a:xfrm>
            <a:off x="741645" y="1929203"/>
            <a:ext cx="9970078" cy="2999594"/>
          </a:xfrm>
          <a:prstGeom prst="rect">
            <a:avLst/>
          </a:prstGeom>
          <a:ln>
            <a:solidFill>
              <a:schemeClr val="tx1"/>
            </a:solidFill>
          </a:ln>
        </p:spPr>
      </p:pic>
    </p:spTree>
    <p:extLst>
      <p:ext uri="{BB962C8B-B14F-4D97-AF65-F5344CB8AC3E}">
        <p14:creationId xmlns:p14="http://schemas.microsoft.com/office/powerpoint/2010/main" val="284396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After Sustained Virologic Response ≥12 Weeks After Therapy</a:t>
            </a:r>
          </a:p>
        </p:txBody>
      </p:sp>
      <p:sp>
        <p:nvSpPr>
          <p:cNvPr id="3" name="Content Placeholder 2"/>
          <p:cNvSpPr>
            <a:spLocks noGrp="1"/>
          </p:cNvSpPr>
          <p:nvPr>
            <p:ph idx="1"/>
          </p:nvPr>
        </p:nvSpPr>
        <p:spPr/>
        <p:txBody>
          <a:bodyPr>
            <a:normAutofit fontScale="85000" lnSpcReduction="20000"/>
          </a:bodyPr>
          <a:lstStyle/>
          <a:p>
            <a:pPr marL="0" indent="0">
              <a:buNone/>
            </a:pPr>
            <a:r>
              <a:rPr lang="en-US" sz="3399" dirty="0"/>
              <a:t>Counseling</a:t>
            </a:r>
          </a:p>
          <a:p>
            <a:pPr marL="910248" lvl="1" indent="-514196"/>
            <a:r>
              <a:rPr lang="en-US" sz="3099" dirty="0"/>
              <a:t>HCV antibody will remain positive lifelong</a:t>
            </a:r>
          </a:p>
          <a:p>
            <a:pPr marL="910248" lvl="1" indent="-514196"/>
            <a:r>
              <a:rPr lang="en-US" sz="3099" dirty="0"/>
              <a:t>Reinfection is possible</a:t>
            </a:r>
          </a:p>
          <a:p>
            <a:pPr marL="910248" lvl="1" indent="-514196"/>
            <a:r>
              <a:rPr lang="en-US" sz="3099" dirty="0"/>
              <a:t>Future testing will require HCV RNA PCR or similar test</a:t>
            </a:r>
          </a:p>
          <a:p>
            <a:pPr marL="0" indent="0">
              <a:buNone/>
            </a:pPr>
            <a:endParaRPr lang="en-US" sz="3399" dirty="0"/>
          </a:p>
          <a:p>
            <a:pPr marL="0" indent="0">
              <a:buNone/>
            </a:pPr>
            <a:r>
              <a:rPr lang="en-US" sz="3399" dirty="0"/>
              <a:t>Need for Follow-Up</a:t>
            </a:r>
          </a:p>
          <a:p>
            <a:pPr marL="1123506" lvl="1" indent="-514196">
              <a:buFont typeface="Arial" panose="020B0604020202020204" pitchFamily="34" charset="0"/>
              <a:buChar char="•"/>
            </a:pPr>
            <a:r>
              <a:rPr lang="en-US" sz="3399" dirty="0"/>
              <a:t>F0-2 = “As if they were never infected”</a:t>
            </a:r>
          </a:p>
          <a:p>
            <a:pPr marL="1123506" lvl="1" indent="-514196">
              <a:buFont typeface="Arial" panose="020B0604020202020204" pitchFamily="34" charset="0"/>
              <a:buChar char="•"/>
            </a:pPr>
            <a:r>
              <a:rPr lang="en-US" sz="3399" dirty="0"/>
              <a:t>Cirrhotic </a:t>
            </a:r>
          </a:p>
          <a:p>
            <a:pPr marL="1610954" lvl="2" indent="-514196"/>
            <a:r>
              <a:rPr lang="en-US" sz="3199" dirty="0"/>
              <a:t>Hepatocellular carcinoma (HCC) screening with ultrasound every 6 months, CT abdomen with triple phase contrast annually, or MRI abdomen with contrast annually</a:t>
            </a:r>
          </a:p>
          <a:p>
            <a:pPr marL="1610954" lvl="2" indent="-514196"/>
            <a:r>
              <a:rPr lang="en-US" sz="3199" dirty="0"/>
              <a:t>Gastroenterology/Hepatology referral for endoscopy</a:t>
            </a:r>
          </a:p>
          <a:p>
            <a:endParaRPr lang="en-US" dirty="0"/>
          </a:p>
        </p:txBody>
      </p:sp>
    </p:spTree>
    <p:extLst>
      <p:ext uri="{BB962C8B-B14F-4D97-AF65-F5344CB8AC3E}">
        <p14:creationId xmlns:p14="http://schemas.microsoft.com/office/powerpoint/2010/main" val="254995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A111C3F2-53E8-43C0-99D7-D279EBC642BF}"/>
              </a:ext>
            </a:extLst>
          </p:cNvPr>
          <p:cNvPicPr>
            <a:picLocks/>
          </p:cNvPicPr>
          <p:nvPr/>
        </p:nvPicPr>
        <p:blipFill rotWithShape="1">
          <a:blip r:embed="rId3"/>
          <a:srcRect l="65440" t="5848" r="15680" b="4284"/>
          <a:stretch/>
        </p:blipFill>
        <p:spPr bwMode="auto">
          <a:xfrm>
            <a:off x="6096000" y="1108891"/>
            <a:ext cx="3794365" cy="4957763"/>
          </a:xfrm>
          <a:prstGeom prst="rect">
            <a:avLst/>
          </a:prstGeom>
          <a:solidFill>
            <a:schemeClr val="tx1"/>
          </a:solidFill>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F4D88116-3CDF-4A69-82EE-F97A36310347}"/>
              </a:ext>
            </a:extLst>
          </p:cNvPr>
          <p:cNvSpPr>
            <a:spLocks noGrp="1"/>
          </p:cNvSpPr>
          <p:nvPr>
            <p:ph type="title"/>
          </p:nvPr>
        </p:nvSpPr>
        <p:spPr/>
        <p:txBody>
          <a:bodyPr>
            <a:normAutofit fontScale="90000"/>
          </a:bodyPr>
          <a:lstStyle/>
          <a:p>
            <a:r>
              <a:rPr lang="en-US" sz="3999" dirty="0">
                <a:solidFill>
                  <a:schemeClr val="bg1"/>
                </a:solidFill>
              </a:rPr>
              <a:t>HCV Simplified Guidance (www.hcvguidelines.org)</a:t>
            </a:r>
          </a:p>
        </p:txBody>
      </p:sp>
      <p:pic>
        <p:nvPicPr>
          <p:cNvPr id="4" name="Content Placeholder 6">
            <a:extLst>
              <a:ext uri="{FF2B5EF4-FFF2-40B4-BE49-F238E27FC236}">
                <a16:creationId xmlns:a16="http://schemas.microsoft.com/office/drawing/2014/main" id="{895C30DA-49E4-4809-912E-E5764E2EB714}"/>
              </a:ext>
            </a:extLst>
          </p:cNvPr>
          <p:cNvPicPr>
            <a:picLocks noGrp="1" noChangeAspect="1"/>
          </p:cNvPicPr>
          <p:nvPr>
            <p:ph idx="1"/>
          </p:nvPr>
        </p:nvPicPr>
        <p:blipFill>
          <a:blip r:embed="rId4"/>
          <a:stretch>
            <a:fillRect/>
          </a:stretch>
        </p:blipFill>
        <p:spPr>
          <a:xfrm>
            <a:off x="1499763" y="1108891"/>
            <a:ext cx="3794366" cy="4957763"/>
          </a:xfrm>
          <a:prstGeom prst="rect">
            <a:avLst/>
          </a:prstGeom>
          <a:solidFill>
            <a:schemeClr val="tx1"/>
          </a:solidFill>
          <a:ln>
            <a:solidFill>
              <a:schemeClr val="tx1"/>
            </a:solidFill>
          </a:ln>
        </p:spPr>
      </p:pic>
    </p:spTree>
    <p:extLst>
      <p:ext uri="{BB962C8B-B14F-4D97-AF65-F5344CB8AC3E}">
        <p14:creationId xmlns:p14="http://schemas.microsoft.com/office/powerpoint/2010/main" val="177234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solidFill>
                  <a:schemeClr val="bg1"/>
                </a:solidFill>
              </a:rPr>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November 8, 2023</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7511" y="1807874"/>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7120" indent="-304747" defTabSz="1218987">
              <a:spcBef>
                <a:spcPct val="20000"/>
              </a:spcBef>
              <a:spcAft>
                <a:spcPts val="0"/>
              </a:spcAft>
              <a:buClr>
                <a:srgbClr val="D6201A"/>
              </a:buClr>
              <a:buFont typeface="Wingdings" charset="2"/>
              <a:buChar char="§"/>
              <a:defRPr/>
            </a:pPr>
            <a:r>
              <a:rPr lang="en-US" sz="1800" i="1" dirty="0">
                <a:solidFill>
                  <a:srgbClr val="222222"/>
                </a:solidFill>
                <a:highlight>
                  <a:srgbClr val="F8F6F0"/>
                </a:highlight>
                <a:latin typeface="Arial"/>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a:t>
            </a:r>
            <a:r>
              <a:rPr lang="en-US" sz="1800" i="1" dirty="0" err="1">
                <a:solidFill>
                  <a:srgbClr val="222222"/>
                </a:solidFill>
                <a:highlight>
                  <a:srgbClr val="F8F6F0"/>
                </a:highlight>
                <a:latin typeface="Arial"/>
              </a:rPr>
              <a:t>HRSA.gov</a:t>
            </a:r>
            <a:r>
              <a:rPr lang="en-US" sz="1800" i="1" dirty="0">
                <a:solidFill>
                  <a:srgbClr val="222222"/>
                </a:solidFill>
                <a:highlight>
                  <a:srgbClr val="F8F6F0"/>
                </a:highlight>
                <a:latin typeface="Arial"/>
              </a:rPr>
              <a:t>.</a:t>
            </a:r>
          </a:p>
          <a:p>
            <a:pPr marL="152373" defTabSz="1218987">
              <a:spcBef>
                <a:spcPct val="20000"/>
              </a:spcBef>
              <a:spcAft>
                <a:spcPts val="0"/>
              </a:spcAft>
              <a:buClr>
                <a:srgbClr val="D6201A"/>
              </a:buClr>
              <a:defRPr/>
            </a:pPr>
            <a:endParaRPr lang="en-US" sz="1800" i="1" dirty="0">
              <a:solidFill>
                <a:srgbClr val="222222"/>
              </a:solidFill>
              <a:latin typeface="Arial"/>
            </a:endParaRPr>
          </a:p>
          <a:p>
            <a:pPr marL="457120" indent="-304747" defTabSz="1218987">
              <a:spcBef>
                <a:spcPct val="20000"/>
              </a:spcBef>
              <a:spcAft>
                <a:spcPts val="0"/>
              </a:spcAft>
              <a:buClr>
                <a:srgbClr val="D6201A"/>
              </a:buClr>
              <a:buFont typeface="Wingdings" charset="2"/>
              <a:buChar char="§"/>
              <a:defRPr/>
            </a:pPr>
            <a:r>
              <a:rPr lang="en-US" sz="1800" i="1" dirty="0">
                <a:solidFill>
                  <a:srgbClr val="222222"/>
                </a:solidFill>
                <a:latin typeface="Arial"/>
                <a:ea typeface="Calibri" panose="020F0502020204030204" pitchFamily="34" charset="0"/>
              </a:rPr>
              <a:t>“</a:t>
            </a:r>
            <a:r>
              <a:rPr lang="en-US" sz="1800" i="1" dirty="0">
                <a:solidFill>
                  <a:srgbClr val="222222"/>
                </a:solidFill>
                <a:highlight>
                  <a:srgbClr val="F8F6F0"/>
                </a:highlight>
                <a:latin typeface="Arial"/>
                <a:ea typeface="Calibri" panose="020F0502020204030204" pitchFamily="34" charset="0"/>
              </a:rPr>
              <a:t>Funding for this presentation was made possible by cooperative agreement </a:t>
            </a:r>
            <a:r>
              <a:rPr lang="en-US" sz="1800" i="1" dirty="0">
                <a:solidFill>
                  <a:srgbClr val="222222"/>
                </a:solidFill>
                <a:highlight>
                  <a:srgbClr val="F8F6F0"/>
                </a:highlight>
                <a:latin typeface="Arial"/>
              </a:rPr>
              <a:t>U1OHA30535</a:t>
            </a:r>
            <a:r>
              <a:rPr lang="en-US" sz="1800" i="1" dirty="0">
                <a:solidFill>
                  <a:srgbClr val="222222"/>
                </a:solidFill>
                <a:highlight>
                  <a:srgbClr val="F8F6F0"/>
                </a:highlight>
                <a:latin typeface="Arial"/>
                <a:ea typeface="Calibri" panose="020F050202020403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457120" indent="-304747" defTabSz="1218987">
              <a:spcBef>
                <a:spcPct val="20000"/>
              </a:spcBef>
              <a:spcAft>
                <a:spcPts val="0"/>
              </a:spcAft>
              <a:buClr>
                <a:srgbClr val="D6201A"/>
              </a:buClr>
              <a:buFont typeface="Wingdings" charset="2"/>
              <a:buChar char="§"/>
              <a:defRPr/>
            </a:pPr>
            <a:endParaRPr lang="en-US" altLang="en-US" sz="1800" i="1" dirty="0">
              <a:solidFill>
                <a:srgbClr val="000000"/>
              </a:solidFill>
              <a:highlight>
                <a:srgbClr val="F8F6F0"/>
              </a:highlight>
              <a:latin typeface="Calibri" panose="020F0502020204030204" pitchFamily="34" charset="0"/>
              <a:ea typeface="Calibri" panose="020F0502020204030204" pitchFamily="34" charset="0"/>
            </a:endParaRPr>
          </a:p>
          <a:p>
            <a:pPr marL="457120" indent="-304747" defTabSz="1218987">
              <a:spcBef>
                <a:spcPct val="20000"/>
              </a:spcBef>
              <a:spcAft>
                <a:spcPts val="0"/>
              </a:spcAft>
              <a:buClr>
                <a:srgbClr val="D6201A"/>
              </a:buClr>
              <a:buFont typeface="Wingdings" charset="2"/>
              <a:buChar char="§"/>
              <a:defRPr/>
            </a:pPr>
            <a:r>
              <a:rPr lang="en-US" altLang="en-US" sz="1800" i="1" dirty="0">
                <a:solidFill>
                  <a:srgbClr val="000000"/>
                </a:solidFill>
                <a:highlight>
                  <a:srgbClr val="F8F6F0"/>
                </a:highlight>
                <a:latin typeface="Calibri" panose="020F0502020204030204" pitchFamily="34" charset="0"/>
                <a:ea typeface="Calibri" panose="020F0502020204030204" pitchFamily="34" charset="0"/>
              </a:rPr>
              <a:t>This content is owned by the AETC, and is protected by copyright laws.  Reproduction or distribution of the content without written permission of the sponsor is prohibited, and may result in legal action.</a:t>
            </a:r>
            <a:r>
              <a:rPr lang="en-US" altLang="en-US" sz="1800" i="1" dirty="0">
                <a:highlight>
                  <a:srgbClr val="F8F6F0"/>
                </a:highlight>
                <a:latin typeface="Calibri" panose="020F0502020204030204" pitchFamily="34" charset="0"/>
                <a:ea typeface="Calibri" panose="020F0502020204030204" pitchFamily="34" charset="0"/>
              </a:rPr>
              <a:t>  </a:t>
            </a:r>
            <a:endParaRPr lang="en-US" sz="1800" i="1" dirty="0">
              <a:solidFill>
                <a:srgbClr val="222222"/>
              </a:solidFill>
              <a:highlight>
                <a:srgbClr val="F8F6F0"/>
              </a:highlight>
              <a:latin typeface="Arial"/>
              <a:ea typeface="Calibri" panose="020F0502020204030204" pitchFamily="34" charset="0"/>
            </a:endParaRP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16C6-31D0-BB85-BCD5-679882AA2C34}"/>
              </a:ext>
            </a:extLst>
          </p:cNvPr>
          <p:cNvSpPr>
            <a:spLocks noGrp="1"/>
          </p:cNvSpPr>
          <p:nvPr>
            <p:ph type="title"/>
          </p:nvPr>
        </p:nvSpPr>
        <p:spPr/>
        <p:txBody>
          <a:bodyPr/>
          <a:lstStyle/>
          <a:p>
            <a:r>
              <a:rPr lang="en-US" dirty="0"/>
              <a:t>Compensated Cirrhosis</a:t>
            </a:r>
          </a:p>
        </p:txBody>
      </p:sp>
      <p:sp>
        <p:nvSpPr>
          <p:cNvPr id="3" name="TextBox 2">
            <a:extLst>
              <a:ext uri="{FF2B5EF4-FFF2-40B4-BE49-F238E27FC236}">
                <a16:creationId xmlns:a16="http://schemas.microsoft.com/office/drawing/2014/main" id="{A8C0F959-6640-2285-929F-DBEA43BCDA0C}"/>
              </a:ext>
            </a:extLst>
          </p:cNvPr>
          <p:cNvSpPr txBox="1"/>
          <p:nvPr/>
        </p:nvSpPr>
        <p:spPr>
          <a:xfrm>
            <a:off x="0" y="6495531"/>
            <a:ext cx="5878661" cy="369332"/>
          </a:xfrm>
          <a:prstGeom prst="rect">
            <a:avLst/>
          </a:prstGeom>
          <a:noFill/>
        </p:spPr>
        <p:txBody>
          <a:bodyPr wrap="none" rtlCol="0">
            <a:spAutoFit/>
          </a:bodyPr>
          <a:lstStyle/>
          <a:p>
            <a:pPr defTabSz="609493"/>
            <a:r>
              <a:rPr lang="en-US" dirty="0">
                <a:solidFill>
                  <a:srgbClr val="1C3768"/>
                </a:solidFill>
                <a:latin typeface="Arial" panose="020B0604020202020204"/>
              </a:rPr>
              <a:t>AASLD/IDSA HCV Guidelines. www.hcvguidelines.com.</a:t>
            </a:r>
          </a:p>
        </p:txBody>
      </p:sp>
      <p:pic>
        <p:nvPicPr>
          <p:cNvPr id="5" name="Content Placeholder 5">
            <a:extLst>
              <a:ext uri="{FF2B5EF4-FFF2-40B4-BE49-F238E27FC236}">
                <a16:creationId xmlns:a16="http://schemas.microsoft.com/office/drawing/2014/main" id="{766C485E-E9C1-7C05-8435-CE88F0B535CB}"/>
              </a:ext>
            </a:extLst>
          </p:cNvPr>
          <p:cNvPicPr>
            <a:picLocks noChangeAspect="1"/>
          </p:cNvPicPr>
          <p:nvPr/>
        </p:nvPicPr>
        <p:blipFill rotWithShape="1">
          <a:blip r:embed="rId2"/>
          <a:srcRect t="69303"/>
          <a:stretch/>
        </p:blipFill>
        <p:spPr>
          <a:xfrm>
            <a:off x="589716" y="1722334"/>
            <a:ext cx="10052688" cy="4005580"/>
          </a:xfrm>
          <a:prstGeom prst="rect">
            <a:avLst/>
          </a:prstGeom>
          <a:ln>
            <a:solidFill>
              <a:schemeClr val="tx1"/>
            </a:solidFill>
          </a:ln>
        </p:spPr>
      </p:pic>
    </p:spTree>
    <p:extLst>
      <p:ext uri="{BB962C8B-B14F-4D97-AF65-F5344CB8AC3E}">
        <p14:creationId xmlns:p14="http://schemas.microsoft.com/office/powerpoint/2010/main" val="145640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264B00-8D21-4404-9DD8-7611C9042DA9}"/>
              </a:ext>
            </a:extLst>
          </p:cNvPr>
          <p:cNvSpPr>
            <a:spLocks noGrp="1"/>
          </p:cNvSpPr>
          <p:nvPr>
            <p:ph type="title"/>
          </p:nvPr>
        </p:nvSpPr>
        <p:spPr/>
        <p:txBody>
          <a:bodyPr/>
          <a:lstStyle/>
          <a:p>
            <a:r>
              <a:rPr lang="en-US" dirty="0"/>
              <a:t>Decompensated Cirrhosis</a:t>
            </a:r>
          </a:p>
        </p:txBody>
      </p:sp>
      <p:sp>
        <p:nvSpPr>
          <p:cNvPr id="7" name="Text Placeholder 6">
            <a:extLst>
              <a:ext uri="{FF2B5EF4-FFF2-40B4-BE49-F238E27FC236}">
                <a16:creationId xmlns:a16="http://schemas.microsoft.com/office/drawing/2014/main" id="{54437FB7-B03D-48B6-BC7B-2075894B3F52}"/>
              </a:ext>
            </a:extLst>
          </p:cNvPr>
          <p:cNvSpPr>
            <a:spLocks noGrp="1"/>
          </p:cNvSpPr>
          <p:nvPr>
            <p:ph idx="1"/>
          </p:nvPr>
        </p:nvSpPr>
        <p:spPr/>
        <p:txBody>
          <a:bodyPr>
            <a:normAutofit fontScale="85000" lnSpcReduction="20000"/>
          </a:bodyPr>
          <a:lstStyle/>
          <a:p>
            <a:r>
              <a:rPr lang="en-US" dirty="0"/>
              <a:t>Symptomatic liver disease on a spectrum leading to overt liver failure and liver-associated mortality</a:t>
            </a:r>
          </a:p>
          <a:p>
            <a:endParaRPr lang="en-US" dirty="0"/>
          </a:p>
          <a:p>
            <a:r>
              <a:rPr lang="en-US" dirty="0"/>
              <a:t>Associated with classic physical exam findings</a:t>
            </a:r>
          </a:p>
          <a:p>
            <a:pPr lvl="1"/>
            <a:r>
              <a:rPr lang="en-US" dirty="0"/>
              <a:t>Hepatic encephalopathy</a:t>
            </a:r>
          </a:p>
          <a:p>
            <a:pPr lvl="1"/>
            <a:r>
              <a:rPr lang="en-US" dirty="0"/>
              <a:t>Ascites</a:t>
            </a:r>
          </a:p>
          <a:p>
            <a:endParaRPr lang="en-US" dirty="0"/>
          </a:p>
          <a:p>
            <a:r>
              <a:rPr lang="en-US" dirty="0"/>
              <a:t>Associated with laboratory abnormalities</a:t>
            </a:r>
          </a:p>
          <a:p>
            <a:pPr lvl="1"/>
            <a:r>
              <a:rPr lang="en-US" dirty="0"/>
              <a:t>Elevated bilirubin</a:t>
            </a:r>
          </a:p>
          <a:p>
            <a:pPr lvl="1"/>
            <a:r>
              <a:rPr lang="en-US" dirty="0"/>
              <a:t>Low albumin</a:t>
            </a:r>
          </a:p>
          <a:p>
            <a:pPr lvl="1"/>
            <a:r>
              <a:rPr lang="en-US" dirty="0"/>
              <a:t>Elevated prothrombin time/INR</a:t>
            </a:r>
          </a:p>
          <a:p>
            <a:endParaRPr lang="en-US" dirty="0"/>
          </a:p>
          <a:p>
            <a:r>
              <a:rPr lang="en-US" dirty="0"/>
              <a:t>Calculators to classify and predict outcomes should be </a:t>
            </a:r>
            <a:r>
              <a:rPr lang="en-US" b="1" dirty="0"/>
              <a:t>ONLY</a:t>
            </a:r>
            <a:r>
              <a:rPr lang="en-US" dirty="0"/>
              <a:t> be applied to patients </a:t>
            </a:r>
            <a:r>
              <a:rPr lang="en-US" b="1" dirty="0"/>
              <a:t>with</a:t>
            </a:r>
            <a:r>
              <a:rPr lang="en-US" dirty="0"/>
              <a:t> </a:t>
            </a:r>
            <a:r>
              <a:rPr lang="en-US" b="1" dirty="0"/>
              <a:t>cirrhosis</a:t>
            </a:r>
          </a:p>
          <a:p>
            <a:endParaRPr lang="en-US" dirty="0"/>
          </a:p>
        </p:txBody>
      </p:sp>
    </p:spTree>
    <p:extLst>
      <p:ext uri="{BB962C8B-B14F-4D97-AF65-F5344CB8AC3E}">
        <p14:creationId xmlns:p14="http://schemas.microsoft.com/office/powerpoint/2010/main" val="3027667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B0AAA9-D767-41E5-989C-1884343A73D4}"/>
              </a:ext>
            </a:extLst>
          </p:cNvPr>
          <p:cNvSpPr>
            <a:spLocks noGrp="1"/>
          </p:cNvSpPr>
          <p:nvPr>
            <p:ph type="title"/>
          </p:nvPr>
        </p:nvSpPr>
        <p:spPr/>
        <p:txBody>
          <a:bodyPr anchor="t">
            <a:normAutofit/>
          </a:bodyPr>
          <a:lstStyle/>
          <a:p>
            <a:r>
              <a:rPr lang="en-US" dirty="0"/>
              <a:t>Child Turcotte Pugh Score</a:t>
            </a:r>
          </a:p>
        </p:txBody>
      </p:sp>
      <p:sp>
        <p:nvSpPr>
          <p:cNvPr id="7" name="Text Placeholder 6">
            <a:extLst>
              <a:ext uri="{FF2B5EF4-FFF2-40B4-BE49-F238E27FC236}">
                <a16:creationId xmlns:a16="http://schemas.microsoft.com/office/drawing/2014/main" id="{A8DEC0AA-F606-4D0F-8560-D82A12F6F73E}"/>
              </a:ext>
            </a:extLst>
          </p:cNvPr>
          <p:cNvSpPr>
            <a:spLocks noGrp="1"/>
          </p:cNvSpPr>
          <p:nvPr>
            <p:ph idx="1"/>
          </p:nvPr>
        </p:nvSpPr>
        <p:spPr>
          <a:xfrm>
            <a:off x="324285" y="1193805"/>
            <a:ext cx="5669460" cy="4958463"/>
          </a:xfrm>
        </p:spPr>
        <p:txBody>
          <a:bodyPr>
            <a:normAutofit/>
          </a:bodyPr>
          <a:lstStyle/>
          <a:p>
            <a:r>
              <a:rPr lang="en-US" dirty="0"/>
              <a:t>Developed for predicting operative mortality</a:t>
            </a:r>
          </a:p>
          <a:p>
            <a:endParaRPr lang="en-US" dirty="0"/>
          </a:p>
          <a:p>
            <a:r>
              <a:rPr lang="en-US" dirty="0">
                <a:solidFill>
                  <a:schemeClr val="tx1"/>
                </a:solidFill>
              </a:rPr>
              <a:t>Now used for assistance with predicting prognosis and liver dysfunction</a:t>
            </a:r>
          </a:p>
          <a:p>
            <a:endParaRPr lang="en-US" dirty="0"/>
          </a:p>
          <a:p>
            <a:pPr marL="57150" indent="0">
              <a:buNone/>
            </a:pPr>
            <a:r>
              <a:rPr lang="en-US" sz="2400" dirty="0"/>
              <a:t>Image from www.hepatitis.va.gov</a:t>
            </a:r>
          </a:p>
          <a:p>
            <a:pPr marL="57150" indent="0">
              <a:buNone/>
            </a:pPr>
            <a:endParaRPr lang="en-US" dirty="0"/>
          </a:p>
          <a:p>
            <a:pPr marL="0" indent="0">
              <a:buNone/>
            </a:pPr>
            <a:endParaRPr lang="en-US" dirty="0">
              <a:solidFill>
                <a:schemeClr val="tx1"/>
              </a:solidFill>
            </a:endParaRPr>
          </a:p>
          <a:p>
            <a:endParaRPr lang="en-US" dirty="0"/>
          </a:p>
          <a:p>
            <a:endParaRPr lang="en-US" dirty="0"/>
          </a:p>
        </p:txBody>
      </p:sp>
      <p:pic>
        <p:nvPicPr>
          <p:cNvPr id="9" name="Picture 8">
            <a:extLst>
              <a:ext uri="{FF2B5EF4-FFF2-40B4-BE49-F238E27FC236}">
                <a16:creationId xmlns:a16="http://schemas.microsoft.com/office/drawing/2014/main" id="{4634D22A-EE21-4A59-A466-8AD666421D5A}"/>
              </a:ext>
            </a:extLst>
          </p:cNvPr>
          <p:cNvPicPr>
            <a:picLocks noChangeAspect="1"/>
          </p:cNvPicPr>
          <p:nvPr/>
        </p:nvPicPr>
        <p:blipFill>
          <a:blip r:embed="rId2"/>
          <a:stretch>
            <a:fillRect/>
          </a:stretch>
        </p:blipFill>
        <p:spPr>
          <a:xfrm>
            <a:off x="6096000" y="1128189"/>
            <a:ext cx="5392748" cy="3935970"/>
          </a:xfrm>
          <a:prstGeom prst="rect">
            <a:avLst/>
          </a:prstGeom>
        </p:spPr>
      </p:pic>
    </p:spTree>
    <p:extLst>
      <p:ext uri="{BB962C8B-B14F-4D97-AF65-F5344CB8AC3E}">
        <p14:creationId xmlns:p14="http://schemas.microsoft.com/office/powerpoint/2010/main" val="32663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B0AAA9-D767-41E5-989C-1884343A73D4}"/>
              </a:ext>
            </a:extLst>
          </p:cNvPr>
          <p:cNvSpPr>
            <a:spLocks noGrp="1"/>
          </p:cNvSpPr>
          <p:nvPr>
            <p:ph type="title"/>
          </p:nvPr>
        </p:nvSpPr>
        <p:spPr/>
        <p:txBody>
          <a:bodyPr anchor="t">
            <a:normAutofit/>
          </a:bodyPr>
          <a:lstStyle/>
          <a:p>
            <a:r>
              <a:rPr lang="en-US" dirty="0"/>
              <a:t>MELD Score</a:t>
            </a:r>
          </a:p>
        </p:txBody>
      </p:sp>
      <p:sp>
        <p:nvSpPr>
          <p:cNvPr id="7" name="Text Placeholder 6">
            <a:extLst>
              <a:ext uri="{FF2B5EF4-FFF2-40B4-BE49-F238E27FC236}">
                <a16:creationId xmlns:a16="http://schemas.microsoft.com/office/drawing/2014/main" id="{A8DEC0AA-F606-4D0F-8560-D82A12F6F73E}"/>
              </a:ext>
            </a:extLst>
          </p:cNvPr>
          <p:cNvSpPr>
            <a:spLocks noGrp="1"/>
          </p:cNvSpPr>
          <p:nvPr>
            <p:ph idx="1"/>
          </p:nvPr>
        </p:nvSpPr>
        <p:spPr>
          <a:xfrm>
            <a:off x="324285" y="1193805"/>
            <a:ext cx="6123710" cy="4958463"/>
          </a:xfrm>
        </p:spPr>
        <p:txBody>
          <a:bodyPr>
            <a:normAutofit fontScale="70000" lnSpcReduction="20000"/>
          </a:bodyPr>
          <a:lstStyle/>
          <a:p>
            <a:r>
              <a:rPr lang="en-US" dirty="0"/>
              <a:t>Used for organ allocation ≥ 12 years of age</a:t>
            </a:r>
          </a:p>
          <a:p>
            <a:endParaRPr lang="en-US" dirty="0"/>
          </a:p>
          <a:p>
            <a:r>
              <a:rPr lang="en-US" dirty="0"/>
              <a:t>Includes bilirubin, sodium, INR, Cre, and dialysis status</a:t>
            </a:r>
          </a:p>
          <a:p>
            <a:endParaRPr lang="en-US" dirty="0"/>
          </a:p>
          <a:p>
            <a:r>
              <a:rPr lang="en-US" dirty="0"/>
              <a:t>Predicts 3-month mortality among: </a:t>
            </a:r>
          </a:p>
          <a:p>
            <a:pPr lvl="1"/>
            <a:r>
              <a:rPr lang="en-US" dirty="0"/>
              <a:t>Decompensated cirrhosis</a:t>
            </a:r>
          </a:p>
          <a:p>
            <a:pPr lvl="1"/>
            <a:r>
              <a:rPr lang="en-US" dirty="0"/>
              <a:t>Cirrhosis undergoing surgical procedures</a:t>
            </a:r>
          </a:p>
          <a:p>
            <a:pPr lvl="1"/>
            <a:r>
              <a:rPr lang="en-US" dirty="0"/>
              <a:t>Alcoholic hepatitis</a:t>
            </a:r>
          </a:p>
          <a:p>
            <a:pPr lvl="1"/>
            <a:r>
              <a:rPr lang="en-US" dirty="0"/>
              <a:t>Acute variceal hemorrhage</a:t>
            </a:r>
          </a:p>
          <a:p>
            <a:pPr lvl="1"/>
            <a:r>
              <a:rPr lang="en-US" dirty="0"/>
              <a:t>After transjugular intrahepatic portosystemic shunt (TIPS)</a:t>
            </a:r>
          </a:p>
          <a:p>
            <a:endParaRPr lang="en-US" dirty="0"/>
          </a:p>
          <a:p>
            <a:pPr marL="0" indent="0">
              <a:buNone/>
            </a:pPr>
            <a:endParaRPr lang="en-US" dirty="0"/>
          </a:p>
          <a:p>
            <a:pPr marL="0" indent="0">
              <a:buNone/>
            </a:pPr>
            <a:r>
              <a:rPr lang="en-US" sz="2300" dirty="0"/>
              <a:t>Images from optn.transplant.hrsa.gov and mdcalc.com</a:t>
            </a:r>
          </a:p>
          <a:p>
            <a:endParaRPr lang="en-US" dirty="0"/>
          </a:p>
        </p:txBody>
      </p:sp>
      <p:pic>
        <p:nvPicPr>
          <p:cNvPr id="8" name="Picture 7">
            <a:extLst>
              <a:ext uri="{FF2B5EF4-FFF2-40B4-BE49-F238E27FC236}">
                <a16:creationId xmlns:a16="http://schemas.microsoft.com/office/drawing/2014/main" id="{BBAC4A43-1F6F-4D33-AE18-EE3ED9C48384}"/>
              </a:ext>
            </a:extLst>
          </p:cNvPr>
          <p:cNvPicPr>
            <a:picLocks noChangeAspect="1"/>
          </p:cNvPicPr>
          <p:nvPr/>
        </p:nvPicPr>
        <p:blipFill>
          <a:blip r:embed="rId2"/>
          <a:stretch>
            <a:fillRect/>
          </a:stretch>
        </p:blipFill>
        <p:spPr>
          <a:xfrm>
            <a:off x="6701667" y="1071218"/>
            <a:ext cx="4956360" cy="2876365"/>
          </a:xfrm>
          <a:prstGeom prst="rect">
            <a:avLst/>
          </a:prstGeom>
        </p:spPr>
      </p:pic>
      <p:pic>
        <p:nvPicPr>
          <p:cNvPr id="10" name="Picture 9">
            <a:extLst>
              <a:ext uri="{FF2B5EF4-FFF2-40B4-BE49-F238E27FC236}">
                <a16:creationId xmlns:a16="http://schemas.microsoft.com/office/drawing/2014/main" id="{49E568EA-B1E4-4CDB-B8EE-AA8DD46ECD7C}"/>
              </a:ext>
            </a:extLst>
          </p:cNvPr>
          <p:cNvPicPr>
            <a:picLocks noChangeAspect="1"/>
          </p:cNvPicPr>
          <p:nvPr/>
        </p:nvPicPr>
        <p:blipFill>
          <a:blip r:embed="rId3"/>
          <a:stretch>
            <a:fillRect/>
          </a:stretch>
        </p:blipFill>
        <p:spPr>
          <a:xfrm>
            <a:off x="6849151" y="4070170"/>
            <a:ext cx="4353642" cy="2044240"/>
          </a:xfrm>
          <a:prstGeom prst="rect">
            <a:avLst/>
          </a:prstGeom>
        </p:spPr>
      </p:pic>
    </p:spTree>
    <p:extLst>
      <p:ext uri="{BB962C8B-B14F-4D97-AF65-F5344CB8AC3E}">
        <p14:creationId xmlns:p14="http://schemas.microsoft.com/office/powerpoint/2010/main" val="201614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B0AAA9-D767-41E5-989C-1884343A73D4}"/>
              </a:ext>
            </a:extLst>
          </p:cNvPr>
          <p:cNvSpPr>
            <a:spLocks noGrp="1"/>
          </p:cNvSpPr>
          <p:nvPr>
            <p:ph type="title"/>
          </p:nvPr>
        </p:nvSpPr>
        <p:spPr/>
        <p:txBody>
          <a:bodyPr anchor="t">
            <a:normAutofit/>
          </a:bodyPr>
          <a:lstStyle/>
          <a:p>
            <a:r>
              <a:rPr lang="en-US" dirty="0"/>
              <a:t>PELD Score</a:t>
            </a:r>
          </a:p>
        </p:txBody>
      </p:sp>
      <p:sp>
        <p:nvSpPr>
          <p:cNvPr id="7" name="Text Placeholder 6">
            <a:extLst>
              <a:ext uri="{FF2B5EF4-FFF2-40B4-BE49-F238E27FC236}">
                <a16:creationId xmlns:a16="http://schemas.microsoft.com/office/drawing/2014/main" id="{A8DEC0AA-F606-4D0F-8560-D82A12F6F73E}"/>
              </a:ext>
            </a:extLst>
          </p:cNvPr>
          <p:cNvSpPr>
            <a:spLocks noGrp="1"/>
          </p:cNvSpPr>
          <p:nvPr>
            <p:ph idx="1"/>
          </p:nvPr>
        </p:nvSpPr>
        <p:spPr>
          <a:xfrm>
            <a:off x="324285" y="1193805"/>
            <a:ext cx="6123710" cy="4958463"/>
          </a:xfrm>
        </p:spPr>
        <p:txBody>
          <a:bodyPr>
            <a:normAutofit/>
          </a:bodyPr>
          <a:lstStyle/>
          <a:p>
            <a:r>
              <a:rPr lang="en-US" sz="2000" dirty="0"/>
              <a:t>Used for organ allocation children &lt;12</a:t>
            </a:r>
          </a:p>
          <a:p>
            <a:endParaRPr lang="en-US" sz="2000" dirty="0"/>
          </a:p>
          <a:p>
            <a:r>
              <a:rPr lang="en-US" sz="2000" dirty="0"/>
              <a:t>Includes albumin, bilirubin, INR, age of listing, growth failure</a:t>
            </a:r>
          </a:p>
          <a:p>
            <a:endParaRPr lang="en-US" sz="1800" dirty="0"/>
          </a:p>
          <a:p>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800" dirty="0"/>
          </a:p>
        </p:txBody>
      </p:sp>
      <p:pic>
        <p:nvPicPr>
          <p:cNvPr id="5" name="Picture 4">
            <a:extLst>
              <a:ext uri="{FF2B5EF4-FFF2-40B4-BE49-F238E27FC236}">
                <a16:creationId xmlns:a16="http://schemas.microsoft.com/office/drawing/2014/main" id="{3D8C710D-44FB-CBD7-C2E8-2FF47BD0C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611" y="1147539"/>
            <a:ext cx="4748159" cy="4766328"/>
          </a:xfrm>
          <a:prstGeom prst="rect">
            <a:avLst/>
          </a:prstGeom>
        </p:spPr>
      </p:pic>
      <p:pic>
        <p:nvPicPr>
          <p:cNvPr id="11" name="Picture 10">
            <a:extLst>
              <a:ext uri="{FF2B5EF4-FFF2-40B4-BE49-F238E27FC236}">
                <a16:creationId xmlns:a16="http://schemas.microsoft.com/office/drawing/2014/main" id="{9E37D1D7-3AA9-AA99-993A-895BCBAD3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770" y="2680970"/>
            <a:ext cx="4743023" cy="3159760"/>
          </a:xfrm>
          <a:prstGeom prst="rect">
            <a:avLst/>
          </a:prstGeom>
        </p:spPr>
      </p:pic>
      <p:sp>
        <p:nvSpPr>
          <p:cNvPr id="13" name="TextBox 12">
            <a:extLst>
              <a:ext uri="{FF2B5EF4-FFF2-40B4-BE49-F238E27FC236}">
                <a16:creationId xmlns:a16="http://schemas.microsoft.com/office/drawing/2014/main" id="{31A893E7-9513-601D-1144-75A56295A5BD}"/>
              </a:ext>
            </a:extLst>
          </p:cNvPr>
          <p:cNvSpPr txBox="1"/>
          <p:nvPr/>
        </p:nvSpPr>
        <p:spPr>
          <a:xfrm>
            <a:off x="154888" y="5797114"/>
            <a:ext cx="6120764" cy="307777"/>
          </a:xfrm>
          <a:prstGeom prst="rect">
            <a:avLst/>
          </a:prstGeom>
          <a:noFill/>
        </p:spPr>
        <p:txBody>
          <a:bodyPr wrap="square">
            <a:spAutoFit/>
          </a:bodyPr>
          <a:lstStyle/>
          <a:p>
            <a:pPr marL="0" indent="0">
              <a:buNone/>
            </a:pPr>
            <a:r>
              <a:rPr lang="en-US" sz="1400" dirty="0"/>
              <a:t>Images from optn.transplant.hrsa.gov and aasld.com</a:t>
            </a:r>
          </a:p>
        </p:txBody>
      </p:sp>
    </p:spTree>
    <p:extLst>
      <p:ext uri="{BB962C8B-B14F-4D97-AF65-F5344CB8AC3E}">
        <p14:creationId xmlns:p14="http://schemas.microsoft.com/office/powerpoint/2010/main" val="2257620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305A7D-9DD3-400D-A1E4-860293910D4C}"/>
              </a:ext>
            </a:extLst>
          </p:cNvPr>
          <p:cNvSpPr>
            <a:spLocks noGrp="1"/>
          </p:cNvSpPr>
          <p:nvPr>
            <p:ph type="title"/>
          </p:nvPr>
        </p:nvSpPr>
        <p:spPr/>
        <p:txBody>
          <a:bodyPr>
            <a:normAutofit/>
          </a:bodyPr>
          <a:lstStyle/>
          <a:p>
            <a:r>
              <a:rPr lang="en-US" sz="3000" dirty="0"/>
              <a:t>HCV Treatment and Liver Failure (www.hcvguidelines.org)</a:t>
            </a:r>
          </a:p>
        </p:txBody>
      </p:sp>
      <p:sp>
        <p:nvSpPr>
          <p:cNvPr id="7" name="Text Placeholder 6">
            <a:extLst>
              <a:ext uri="{FF2B5EF4-FFF2-40B4-BE49-F238E27FC236}">
                <a16:creationId xmlns:a16="http://schemas.microsoft.com/office/drawing/2014/main" id="{3C2B54C4-E591-4DC9-B954-CEEC9E32BE39}"/>
              </a:ext>
            </a:extLst>
          </p:cNvPr>
          <p:cNvSpPr>
            <a:spLocks noGrp="1"/>
          </p:cNvSpPr>
          <p:nvPr>
            <p:ph idx="1"/>
          </p:nvPr>
        </p:nvSpPr>
        <p:spPr>
          <a:xfrm>
            <a:off x="324285" y="1193806"/>
            <a:ext cx="11684000" cy="3679062"/>
          </a:xfrm>
        </p:spPr>
        <p:txBody>
          <a:bodyPr>
            <a:normAutofit/>
          </a:bodyPr>
          <a:lstStyle/>
          <a:p>
            <a:r>
              <a:rPr lang="en-US" sz="2000" dirty="0"/>
              <a:t>HCV treatment reduces MELD score in patients with decompensated cirrhosis but mortality benefit uncertain</a:t>
            </a:r>
          </a:p>
          <a:p>
            <a:endParaRPr lang="en-US" sz="2000" dirty="0"/>
          </a:p>
          <a:p>
            <a:r>
              <a:rPr lang="en-US" sz="2000" dirty="0"/>
              <a:t>Liver transplant is the </a:t>
            </a:r>
            <a:r>
              <a:rPr lang="en-US" sz="2000" b="1" i="1" u="sng" dirty="0"/>
              <a:t>best</a:t>
            </a:r>
            <a:r>
              <a:rPr lang="en-US" sz="2000" dirty="0"/>
              <a:t> treatment for HCV-related decompensated cirrhosis</a:t>
            </a:r>
          </a:p>
          <a:p>
            <a:pPr marL="0" indent="0">
              <a:buNone/>
            </a:pPr>
            <a:endParaRPr lang="en-US" sz="1800" dirty="0"/>
          </a:p>
          <a:p>
            <a:r>
              <a:rPr lang="en-US" sz="2000" dirty="0"/>
              <a:t>The decision to treat HCV should be made in concert with expert clinicians at a liver transplant center in patients with decompensated cirrhosis (CTP Class B or C and/or MELD &gt; 10) when possible.</a:t>
            </a:r>
          </a:p>
        </p:txBody>
      </p:sp>
      <p:pic>
        <p:nvPicPr>
          <p:cNvPr id="9" name="Picture 8">
            <a:extLst>
              <a:ext uri="{FF2B5EF4-FFF2-40B4-BE49-F238E27FC236}">
                <a16:creationId xmlns:a16="http://schemas.microsoft.com/office/drawing/2014/main" id="{806933FD-2FD2-4810-8716-C3E3F2480073}"/>
              </a:ext>
            </a:extLst>
          </p:cNvPr>
          <p:cNvPicPr>
            <a:picLocks noChangeAspect="1"/>
          </p:cNvPicPr>
          <p:nvPr/>
        </p:nvPicPr>
        <p:blipFill>
          <a:blip r:embed="rId2"/>
          <a:stretch>
            <a:fillRect/>
          </a:stretch>
        </p:blipFill>
        <p:spPr>
          <a:xfrm>
            <a:off x="2091690" y="4144689"/>
            <a:ext cx="7664883" cy="1837363"/>
          </a:xfrm>
          <a:prstGeom prst="rect">
            <a:avLst/>
          </a:prstGeom>
        </p:spPr>
      </p:pic>
    </p:spTree>
    <p:extLst>
      <p:ext uri="{BB962C8B-B14F-4D97-AF65-F5344CB8AC3E}">
        <p14:creationId xmlns:p14="http://schemas.microsoft.com/office/powerpoint/2010/main" val="2458782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304A-CFB8-26E4-88CE-3C19DF882D42}"/>
              </a:ext>
            </a:extLst>
          </p:cNvPr>
          <p:cNvSpPr>
            <a:spLocks noGrp="1"/>
          </p:cNvSpPr>
          <p:nvPr>
            <p:ph type="title"/>
          </p:nvPr>
        </p:nvSpPr>
        <p:spPr/>
        <p:txBody>
          <a:bodyPr/>
          <a:lstStyle/>
          <a:p>
            <a:r>
              <a:rPr lang="en-US" dirty="0"/>
              <a:t>Research Article</a:t>
            </a:r>
          </a:p>
        </p:txBody>
      </p:sp>
      <p:sp>
        <p:nvSpPr>
          <p:cNvPr id="7" name="Text Placeholder 6">
            <a:extLst>
              <a:ext uri="{FF2B5EF4-FFF2-40B4-BE49-F238E27FC236}">
                <a16:creationId xmlns:a16="http://schemas.microsoft.com/office/drawing/2014/main" id="{D7DA0968-247E-466D-9C8A-7563ECE0265E}"/>
              </a:ext>
            </a:extLst>
          </p:cNvPr>
          <p:cNvSpPr>
            <a:spLocks noGrp="1"/>
          </p:cNvSpPr>
          <p:nvPr>
            <p:ph idx="1"/>
          </p:nvPr>
        </p:nvSpPr>
        <p:spPr>
          <a:xfrm>
            <a:off x="324285" y="3755028"/>
            <a:ext cx="11785600" cy="2397240"/>
          </a:xfrm>
        </p:spPr>
        <p:txBody>
          <a:bodyPr>
            <a:normAutofit fontScale="47500" lnSpcReduction="20000"/>
          </a:bodyPr>
          <a:lstStyle/>
          <a:p>
            <a:r>
              <a:rPr lang="en-US" dirty="0"/>
              <a:t>868 patients with cirrhosis from four hepatology clinics followed for median of 28 months</a:t>
            </a:r>
          </a:p>
          <a:p>
            <a:endParaRPr lang="en-US" dirty="0"/>
          </a:p>
          <a:p>
            <a:r>
              <a:rPr lang="en-US" dirty="0"/>
              <a:t>149 with Child-Pugh B/C cirrhosis; SVR achieved in 120 (81%).</a:t>
            </a:r>
          </a:p>
          <a:p>
            <a:pPr marL="0" indent="0">
              <a:buNone/>
            </a:pPr>
            <a:endParaRPr lang="en-US" dirty="0"/>
          </a:p>
          <a:p>
            <a:r>
              <a:rPr lang="en-US" dirty="0"/>
              <a:t>96 (64%) experienced clinical progression.</a:t>
            </a:r>
          </a:p>
          <a:p>
            <a:endParaRPr lang="en-US" dirty="0"/>
          </a:p>
          <a:p>
            <a:r>
              <a:rPr lang="en-US" dirty="0"/>
              <a:t>SVR independently associated with survival in Child-Pugh A patients BUT NOT Child-Pugh B/C patients.</a:t>
            </a:r>
          </a:p>
          <a:p>
            <a:endParaRPr lang="en-US" dirty="0"/>
          </a:p>
          <a:p>
            <a:r>
              <a:rPr lang="en-US" dirty="0"/>
              <a:t>28 (19%) of Child-Pugh B/C patients had &gt;=2-point MELD decline 12 weeks at SVR but 2-year event-free survival did not differ.</a:t>
            </a:r>
          </a:p>
          <a:p>
            <a:endParaRPr lang="en-US" dirty="0"/>
          </a:p>
        </p:txBody>
      </p:sp>
      <p:grpSp>
        <p:nvGrpSpPr>
          <p:cNvPr id="9" name="Group 8">
            <a:extLst>
              <a:ext uri="{FF2B5EF4-FFF2-40B4-BE49-F238E27FC236}">
                <a16:creationId xmlns:a16="http://schemas.microsoft.com/office/drawing/2014/main" id="{08BA4A65-1B66-41DC-A444-8C19EBA99F55}"/>
              </a:ext>
            </a:extLst>
          </p:cNvPr>
          <p:cNvGrpSpPr/>
          <p:nvPr/>
        </p:nvGrpSpPr>
        <p:grpSpPr>
          <a:xfrm>
            <a:off x="2688961" y="1059428"/>
            <a:ext cx="6814078" cy="2369572"/>
            <a:chOff x="2779421" y="931498"/>
            <a:chExt cx="6629975" cy="2235624"/>
          </a:xfrm>
        </p:grpSpPr>
        <p:pic>
          <p:nvPicPr>
            <p:cNvPr id="3" name="Picture 2">
              <a:extLst>
                <a:ext uri="{FF2B5EF4-FFF2-40B4-BE49-F238E27FC236}">
                  <a16:creationId xmlns:a16="http://schemas.microsoft.com/office/drawing/2014/main" id="{75B2711E-7DA0-4EC6-B896-68C6A6244EDE}"/>
                </a:ext>
              </a:extLst>
            </p:cNvPr>
            <p:cNvPicPr>
              <a:picLocks noChangeAspect="1"/>
            </p:cNvPicPr>
            <p:nvPr/>
          </p:nvPicPr>
          <p:blipFill>
            <a:blip r:embed="rId2"/>
            <a:stretch>
              <a:fillRect/>
            </a:stretch>
          </p:blipFill>
          <p:spPr>
            <a:xfrm>
              <a:off x="2779421" y="931498"/>
              <a:ext cx="6629975" cy="1928027"/>
            </a:xfrm>
            <a:prstGeom prst="rect">
              <a:avLst/>
            </a:prstGeom>
            <a:ln>
              <a:solidFill>
                <a:schemeClr val="tx1"/>
              </a:solidFill>
            </a:ln>
          </p:spPr>
        </p:pic>
        <p:pic>
          <p:nvPicPr>
            <p:cNvPr id="6" name="Picture 5">
              <a:extLst>
                <a:ext uri="{FF2B5EF4-FFF2-40B4-BE49-F238E27FC236}">
                  <a16:creationId xmlns:a16="http://schemas.microsoft.com/office/drawing/2014/main" id="{4C628A73-0617-484D-B759-BD30AD7A45EF}"/>
                </a:ext>
              </a:extLst>
            </p:cNvPr>
            <p:cNvPicPr>
              <a:picLocks noChangeAspect="1"/>
            </p:cNvPicPr>
            <p:nvPr/>
          </p:nvPicPr>
          <p:blipFill>
            <a:blip r:embed="rId3"/>
            <a:stretch>
              <a:fillRect/>
            </a:stretch>
          </p:blipFill>
          <p:spPr>
            <a:xfrm>
              <a:off x="4833188" y="2877537"/>
              <a:ext cx="2522439" cy="289585"/>
            </a:xfrm>
            <a:prstGeom prst="rect">
              <a:avLst/>
            </a:prstGeom>
            <a:ln>
              <a:solidFill>
                <a:schemeClr val="tx1"/>
              </a:solidFill>
            </a:ln>
          </p:spPr>
        </p:pic>
      </p:grpSp>
    </p:spTree>
    <p:extLst>
      <p:ext uri="{BB962C8B-B14F-4D97-AF65-F5344CB8AC3E}">
        <p14:creationId xmlns:p14="http://schemas.microsoft.com/office/powerpoint/2010/main" val="3747481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60ACB9-B7A5-486F-ADA9-7E64BE51E23A}"/>
              </a:ext>
            </a:extLst>
          </p:cNvPr>
          <p:cNvSpPr>
            <a:spLocks noGrp="1"/>
          </p:cNvSpPr>
          <p:nvPr>
            <p:ph type="title"/>
          </p:nvPr>
        </p:nvSpPr>
        <p:spPr/>
        <p:txBody>
          <a:bodyPr/>
          <a:lstStyle/>
          <a:p>
            <a:r>
              <a:rPr lang="en-US" dirty="0"/>
              <a:t>www.hcvguidelines.org</a:t>
            </a:r>
          </a:p>
        </p:txBody>
      </p:sp>
      <p:pic>
        <p:nvPicPr>
          <p:cNvPr id="3" name="Picture 2">
            <a:extLst>
              <a:ext uri="{FF2B5EF4-FFF2-40B4-BE49-F238E27FC236}">
                <a16:creationId xmlns:a16="http://schemas.microsoft.com/office/drawing/2014/main" id="{CE36FE59-B87D-4A02-9352-A3649456B11B}"/>
              </a:ext>
            </a:extLst>
          </p:cNvPr>
          <p:cNvPicPr>
            <a:picLocks noChangeAspect="1"/>
          </p:cNvPicPr>
          <p:nvPr/>
        </p:nvPicPr>
        <p:blipFill>
          <a:blip r:embed="rId2"/>
          <a:stretch>
            <a:fillRect/>
          </a:stretch>
        </p:blipFill>
        <p:spPr>
          <a:xfrm>
            <a:off x="1924594" y="1465608"/>
            <a:ext cx="8342812" cy="3926784"/>
          </a:xfrm>
          <a:prstGeom prst="rect">
            <a:avLst/>
          </a:prstGeom>
        </p:spPr>
      </p:pic>
    </p:spTree>
    <p:extLst>
      <p:ext uri="{BB962C8B-B14F-4D97-AF65-F5344CB8AC3E}">
        <p14:creationId xmlns:p14="http://schemas.microsoft.com/office/powerpoint/2010/main" val="366989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60ACB9-B7A5-486F-ADA9-7E64BE51E23A}"/>
              </a:ext>
            </a:extLst>
          </p:cNvPr>
          <p:cNvSpPr>
            <a:spLocks noGrp="1"/>
          </p:cNvSpPr>
          <p:nvPr>
            <p:ph type="title"/>
          </p:nvPr>
        </p:nvSpPr>
        <p:spPr/>
        <p:txBody>
          <a:bodyPr/>
          <a:lstStyle/>
          <a:p>
            <a:r>
              <a:rPr lang="en-US" dirty="0"/>
              <a:t>www.hcvguidelines.org</a:t>
            </a:r>
          </a:p>
        </p:txBody>
      </p:sp>
      <p:pic>
        <p:nvPicPr>
          <p:cNvPr id="6" name="Picture 5">
            <a:extLst>
              <a:ext uri="{FF2B5EF4-FFF2-40B4-BE49-F238E27FC236}">
                <a16:creationId xmlns:a16="http://schemas.microsoft.com/office/drawing/2014/main" id="{D44587CD-0A92-4113-BFED-CD5ED648EE32}"/>
              </a:ext>
            </a:extLst>
          </p:cNvPr>
          <p:cNvPicPr>
            <a:picLocks noChangeAspect="1"/>
          </p:cNvPicPr>
          <p:nvPr/>
        </p:nvPicPr>
        <p:blipFill>
          <a:blip r:embed="rId2"/>
          <a:stretch>
            <a:fillRect/>
          </a:stretch>
        </p:blipFill>
        <p:spPr>
          <a:xfrm>
            <a:off x="1787434" y="1592563"/>
            <a:ext cx="8617132" cy="3672874"/>
          </a:xfrm>
          <a:prstGeom prst="rect">
            <a:avLst/>
          </a:prstGeom>
        </p:spPr>
      </p:pic>
    </p:spTree>
    <p:extLst>
      <p:ext uri="{BB962C8B-B14F-4D97-AF65-F5344CB8AC3E}">
        <p14:creationId xmlns:p14="http://schemas.microsoft.com/office/powerpoint/2010/main" val="186652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60ACB9-B7A5-486F-ADA9-7E64BE51E23A}"/>
              </a:ext>
            </a:extLst>
          </p:cNvPr>
          <p:cNvSpPr>
            <a:spLocks noGrp="1"/>
          </p:cNvSpPr>
          <p:nvPr>
            <p:ph type="title"/>
          </p:nvPr>
        </p:nvSpPr>
        <p:spPr/>
        <p:txBody>
          <a:bodyPr/>
          <a:lstStyle/>
          <a:p>
            <a:r>
              <a:rPr lang="en-US" dirty="0"/>
              <a:t>www.hcvguidelines.org</a:t>
            </a:r>
          </a:p>
        </p:txBody>
      </p:sp>
      <p:pic>
        <p:nvPicPr>
          <p:cNvPr id="3" name="Picture 2">
            <a:extLst>
              <a:ext uri="{FF2B5EF4-FFF2-40B4-BE49-F238E27FC236}">
                <a16:creationId xmlns:a16="http://schemas.microsoft.com/office/drawing/2014/main" id="{FCB7FF60-10E0-43D5-B619-61FABAE59AE6}"/>
              </a:ext>
            </a:extLst>
          </p:cNvPr>
          <p:cNvPicPr>
            <a:picLocks noChangeAspect="1"/>
          </p:cNvPicPr>
          <p:nvPr/>
        </p:nvPicPr>
        <p:blipFill>
          <a:blip r:embed="rId2"/>
          <a:stretch>
            <a:fillRect/>
          </a:stretch>
        </p:blipFill>
        <p:spPr>
          <a:xfrm>
            <a:off x="1695993" y="2244384"/>
            <a:ext cx="8800014" cy="2369232"/>
          </a:xfrm>
          <a:prstGeom prst="rect">
            <a:avLst/>
          </a:prstGeom>
        </p:spPr>
      </p:pic>
    </p:spTree>
    <p:extLst>
      <p:ext uri="{BB962C8B-B14F-4D97-AF65-F5344CB8AC3E}">
        <p14:creationId xmlns:p14="http://schemas.microsoft.com/office/powerpoint/2010/main" val="266069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a:xfrm>
            <a:off x="624884" y="1935956"/>
            <a:ext cx="10512424" cy="3802114"/>
          </a:xfrm>
        </p:spPr>
        <p:txBody>
          <a:bodyPr/>
          <a:lstStyle/>
          <a:p>
            <a:pPr marL="690377" indent="-342900">
              <a:buFont typeface="Arial" panose="020B0604020202020204" pitchFamily="34" charset="0"/>
              <a:buChar char="•"/>
            </a:pPr>
            <a:r>
              <a:rPr lang="en-US" sz="1600" b="1" dirty="0"/>
              <a:t>National Coordinating Resource Center – </a:t>
            </a:r>
            <a:r>
              <a:rPr lang="en-US" sz="16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hlinkClick r:id="rId2"/>
              </a:rPr>
              <a:t>https://aidsetc.org/</a:t>
            </a:r>
            <a:r>
              <a:rPr lang="en-US" sz="1600" dirty="0"/>
              <a:t> </a:t>
            </a:r>
          </a:p>
          <a:p>
            <a:pPr marL="690377" indent="-342900">
              <a:buFont typeface="Arial" panose="020B0604020202020204" pitchFamily="34" charset="0"/>
              <a:buChar char="•"/>
            </a:pPr>
            <a:r>
              <a:rPr lang="en-US" sz="1600" b="1" dirty="0"/>
              <a:t>National Clinician Consultation Center – </a:t>
            </a:r>
            <a:r>
              <a:rPr lang="en-US" sz="1600" dirty="0"/>
              <a:t>provides free, peer-to-peer, expert advice for health professionals on HIV prevention, care, and treatment and related topics. Learn more: </a:t>
            </a:r>
            <a:r>
              <a:rPr lang="en-US" sz="1600" dirty="0">
                <a:hlinkClick r:id="rId3"/>
              </a:rPr>
              <a:t>https://nccc/ucsf.edu</a:t>
            </a:r>
            <a:r>
              <a:rPr lang="en-US" sz="1600" dirty="0"/>
              <a:t> </a:t>
            </a:r>
          </a:p>
          <a:p>
            <a:pPr marL="690377" indent="-342900">
              <a:buFont typeface="Arial" panose="020B0604020202020204" pitchFamily="34" charset="0"/>
              <a:buChar char="•"/>
            </a:pPr>
            <a:r>
              <a:rPr lang="en-US" sz="1600" b="1" dirty="0"/>
              <a:t>National HIV Curriculum – </a:t>
            </a:r>
            <a:r>
              <a:rPr lang="en-US" sz="1600" dirty="0"/>
              <a:t>provides ongoing, up –to-date HIV training and information for health professionals through a free, web –based curriculum; also provides free CME credits, CNE contact hours, CE contact hours, and maintenance of certification credits. Learn more: </a:t>
            </a:r>
            <a:r>
              <a:rPr lang="en-US" sz="1600" dirty="0">
                <a:hlinkClick r:id="rId4"/>
              </a:rPr>
              <a:t>www.hiv.uw.edu</a:t>
            </a:r>
            <a:r>
              <a:rPr lang="en-US" sz="1600" dirty="0"/>
              <a:t> </a:t>
            </a:r>
          </a:p>
          <a:p>
            <a:pPr marL="690377" indent="-342900">
              <a:buFont typeface="Arial" panose="020B0604020202020204" pitchFamily="34" charset="0"/>
              <a:buChar char="•"/>
            </a:pPr>
            <a:endParaRPr lang="en-US" sz="1600" dirty="0"/>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November 8, 2023</a:t>
            </a:fld>
            <a:endParaRPr lang="en-US" dirty="0"/>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normAutofit/>
          </a:bodyPr>
          <a:lstStyle/>
          <a:p>
            <a:pPr>
              <a:lnSpc>
                <a:spcPct val="90000"/>
              </a:lnSpc>
            </a:pPr>
            <a:r>
              <a:rPr lang="en-US" sz="4270" dirty="0"/>
              <a:t>Questions? 	Thank You! </a:t>
            </a:r>
          </a:p>
        </p:txBody>
      </p:sp>
      <p:pic>
        <p:nvPicPr>
          <p:cNvPr id="6" name="Picture 5" descr="Yellow question mark">
            <a:extLst>
              <a:ext uri="{FF2B5EF4-FFF2-40B4-BE49-F238E27FC236}">
                <a16:creationId xmlns:a16="http://schemas.microsoft.com/office/drawing/2014/main" id="{57FAD927-95DB-9B3C-CD27-22D03E64DBFE}"/>
              </a:ext>
            </a:extLst>
          </p:cNvPr>
          <p:cNvPicPr>
            <a:picLocks noChangeAspect="1"/>
          </p:cNvPicPr>
          <p:nvPr/>
        </p:nvPicPr>
        <p:blipFill rotWithShape="1">
          <a:blip r:embed="rId2"/>
          <a:srcRect t="8751" b="24057"/>
          <a:stretch/>
        </p:blipFill>
        <p:spPr>
          <a:xfrm>
            <a:off x="1285094" y="1733517"/>
            <a:ext cx="9621812" cy="3879038"/>
          </a:xfrm>
          <a:prstGeom prst="rect">
            <a:avLst/>
          </a:prstGeom>
          <a:noFill/>
        </p:spPr>
      </p:pic>
    </p:spTree>
    <p:extLst>
      <p:ext uri="{BB962C8B-B14F-4D97-AF65-F5344CB8AC3E}">
        <p14:creationId xmlns:p14="http://schemas.microsoft.com/office/powerpoint/2010/main" val="117048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Content Placeholder 3"/>
          <p:cNvSpPr>
            <a:spLocks noGrp="1"/>
          </p:cNvSpPr>
          <p:nvPr>
            <p:ph idx="1"/>
          </p:nvPr>
        </p:nvSpPr>
        <p:spPr/>
        <p:txBody>
          <a:bodyPr/>
          <a:lstStyle/>
          <a:p>
            <a:r>
              <a:rPr lang="en-US" dirty="0"/>
              <a:t>At the end of this session, learners will be able to:</a:t>
            </a:r>
          </a:p>
          <a:p>
            <a:pPr lvl="1"/>
            <a:r>
              <a:rPr lang="en-US" dirty="0"/>
              <a:t>Identify symptoms of advanced liver disease</a:t>
            </a:r>
          </a:p>
          <a:p>
            <a:pPr lvl="1"/>
            <a:r>
              <a:rPr lang="en-US" dirty="0"/>
              <a:t>Identify signs of chronic liver disease</a:t>
            </a:r>
          </a:p>
          <a:p>
            <a:pPr lvl="1"/>
            <a:r>
              <a:rPr lang="en-US" dirty="0"/>
              <a:t>Contrast at least three methods of liver fibrosis staging</a:t>
            </a:r>
          </a:p>
          <a:p>
            <a:pPr lvl="1"/>
            <a:r>
              <a:rPr lang="en-US" dirty="0"/>
              <a:t>Recommend appropriate evaluation of cirrhosis after sustained virologic response (SVR)</a:t>
            </a:r>
          </a:p>
          <a:p>
            <a:pPr lvl="1"/>
            <a:endParaRPr lang="en-US" dirty="0"/>
          </a:p>
        </p:txBody>
      </p:sp>
    </p:spTree>
    <p:extLst>
      <p:ext uri="{BB962C8B-B14F-4D97-AF65-F5344CB8AC3E}">
        <p14:creationId xmlns:p14="http://schemas.microsoft.com/office/powerpoint/2010/main" val="208218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FCAA-1F70-81FA-9911-330B2E59F48E}"/>
              </a:ext>
            </a:extLst>
          </p:cNvPr>
          <p:cNvSpPr>
            <a:spLocks noGrp="1"/>
          </p:cNvSpPr>
          <p:nvPr>
            <p:ph type="title"/>
          </p:nvPr>
        </p:nvSpPr>
        <p:spPr/>
        <p:txBody>
          <a:bodyPr/>
          <a:lstStyle/>
          <a:p>
            <a:r>
              <a:rPr lang="en-US" dirty="0"/>
              <a:t>What Is Cirrhosis?</a:t>
            </a:r>
          </a:p>
        </p:txBody>
      </p:sp>
      <p:sp>
        <p:nvSpPr>
          <p:cNvPr id="3" name="Content Placeholder 2">
            <a:extLst>
              <a:ext uri="{FF2B5EF4-FFF2-40B4-BE49-F238E27FC236}">
                <a16:creationId xmlns:a16="http://schemas.microsoft.com/office/drawing/2014/main" id="{512AC13B-C801-2347-6D09-E42D99FAF6CF}"/>
              </a:ext>
            </a:extLst>
          </p:cNvPr>
          <p:cNvSpPr>
            <a:spLocks noGrp="1"/>
          </p:cNvSpPr>
          <p:nvPr>
            <p:ph idx="1"/>
          </p:nvPr>
        </p:nvSpPr>
        <p:spPr>
          <a:xfrm>
            <a:off x="324285" y="1193805"/>
            <a:ext cx="5415787" cy="4958463"/>
          </a:xfrm>
        </p:spPr>
        <p:txBody>
          <a:bodyPr/>
          <a:lstStyle/>
          <a:p>
            <a:r>
              <a:rPr lang="en-US" dirty="0"/>
              <a:t>Severe, fibrotic scar tissue</a:t>
            </a:r>
          </a:p>
          <a:p>
            <a:endParaRPr lang="en-US" dirty="0"/>
          </a:p>
          <a:p>
            <a:r>
              <a:rPr lang="en-US" dirty="0"/>
              <a:t>Reduces hepatic function</a:t>
            </a:r>
          </a:p>
          <a:p>
            <a:endParaRPr lang="en-US" dirty="0"/>
          </a:p>
          <a:p>
            <a:r>
              <a:rPr lang="en-US" dirty="0"/>
              <a:t>Increase risk of liver-related morbidity and mortality</a:t>
            </a:r>
          </a:p>
        </p:txBody>
      </p:sp>
      <p:grpSp>
        <p:nvGrpSpPr>
          <p:cNvPr id="13" name="Group 12">
            <a:extLst>
              <a:ext uri="{FF2B5EF4-FFF2-40B4-BE49-F238E27FC236}">
                <a16:creationId xmlns:a16="http://schemas.microsoft.com/office/drawing/2014/main" id="{FC831CE6-AC6C-F611-AB7C-515B2D85A5B0}"/>
              </a:ext>
            </a:extLst>
          </p:cNvPr>
          <p:cNvGrpSpPr/>
          <p:nvPr/>
        </p:nvGrpSpPr>
        <p:grpSpPr>
          <a:xfrm>
            <a:off x="8388883" y="3716302"/>
            <a:ext cx="3344934" cy="2306940"/>
            <a:chOff x="1219200" y="180975"/>
            <a:chExt cx="9753600" cy="6726882"/>
          </a:xfrm>
        </p:grpSpPr>
        <p:pic>
          <p:nvPicPr>
            <p:cNvPr id="11" name="Picture 10" descr="A close-up of a cell&#10;&#10;Description automatically generated">
              <a:extLst>
                <a:ext uri="{FF2B5EF4-FFF2-40B4-BE49-F238E27FC236}">
                  <a16:creationId xmlns:a16="http://schemas.microsoft.com/office/drawing/2014/main" id="{73AB0574-52B9-2E2B-DD20-35139CAB09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19200" y="180975"/>
              <a:ext cx="9753600" cy="6496050"/>
            </a:xfrm>
            <a:prstGeom prst="rect">
              <a:avLst/>
            </a:prstGeom>
          </p:spPr>
        </p:pic>
        <p:sp>
          <p:nvSpPr>
            <p:cNvPr id="12" name="TextBox 11">
              <a:extLst>
                <a:ext uri="{FF2B5EF4-FFF2-40B4-BE49-F238E27FC236}">
                  <a16:creationId xmlns:a16="http://schemas.microsoft.com/office/drawing/2014/main" id="{5020FF13-CCD9-3AC2-80B4-4F3C3A8D88B8}"/>
                </a:ext>
              </a:extLst>
            </p:cNvPr>
            <p:cNvSpPr txBox="1"/>
            <p:nvPr/>
          </p:nvSpPr>
          <p:spPr>
            <a:xfrm>
              <a:off x="1219200" y="6677025"/>
              <a:ext cx="9753600" cy="230832"/>
            </a:xfrm>
            <a:prstGeom prst="rect">
              <a:avLst/>
            </a:prstGeom>
            <a:noFill/>
          </p:spPr>
          <p:txBody>
            <a:bodyPr wrap="square" rtlCol="0">
              <a:spAutoFit/>
            </a:bodyPr>
            <a:lstStyle/>
            <a:p>
              <a:r>
                <a:rPr lang="en-US" sz="900" dirty="0">
                  <a:hlinkClick r:id="rId3" tooltip="https://www.flickr.com/photos/euthman/5690946257/"/>
                </a:rPr>
                <a:t>This Photo</a:t>
              </a:r>
              <a:r>
                <a:rPr lang="en-US" sz="900" dirty="0"/>
                <a:t> by Unknown Author is licensed under </a:t>
              </a:r>
              <a:r>
                <a:rPr lang="en-US" sz="900" dirty="0">
                  <a:hlinkClick r:id="rId4" tooltip="https://creativecommons.org/licenses/by/3.0/"/>
                </a:rPr>
                <a:t>CC BY</a:t>
              </a:r>
              <a:endParaRPr lang="en-US" sz="900" dirty="0"/>
            </a:p>
          </p:txBody>
        </p:sp>
      </p:grpSp>
      <p:grpSp>
        <p:nvGrpSpPr>
          <p:cNvPr id="17" name="Group 16">
            <a:extLst>
              <a:ext uri="{FF2B5EF4-FFF2-40B4-BE49-F238E27FC236}">
                <a16:creationId xmlns:a16="http://schemas.microsoft.com/office/drawing/2014/main" id="{999D12A4-6706-8546-8C9C-594C44DFACB3}"/>
              </a:ext>
            </a:extLst>
          </p:cNvPr>
          <p:cNvGrpSpPr/>
          <p:nvPr/>
        </p:nvGrpSpPr>
        <p:grpSpPr>
          <a:xfrm>
            <a:off x="6451930" y="1193805"/>
            <a:ext cx="3344934" cy="2328110"/>
            <a:chOff x="1219200" y="177800"/>
            <a:chExt cx="9753600" cy="6733232"/>
          </a:xfrm>
        </p:grpSpPr>
        <p:pic>
          <p:nvPicPr>
            <p:cNvPr id="15" name="Picture 14" descr="Close-up of a skin condition&#10;&#10;Description automatically generated">
              <a:extLst>
                <a:ext uri="{FF2B5EF4-FFF2-40B4-BE49-F238E27FC236}">
                  <a16:creationId xmlns:a16="http://schemas.microsoft.com/office/drawing/2014/main" id="{649A0905-D8FB-4A66-A282-7AAD2D0590A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19200" y="177800"/>
              <a:ext cx="9753600" cy="6502400"/>
            </a:xfrm>
            <a:prstGeom prst="rect">
              <a:avLst/>
            </a:prstGeom>
          </p:spPr>
        </p:pic>
        <p:sp>
          <p:nvSpPr>
            <p:cNvPr id="16" name="TextBox 15">
              <a:extLst>
                <a:ext uri="{FF2B5EF4-FFF2-40B4-BE49-F238E27FC236}">
                  <a16:creationId xmlns:a16="http://schemas.microsoft.com/office/drawing/2014/main" id="{FA6521BF-22EE-51F9-B9AC-3BACAD9F393F}"/>
                </a:ext>
              </a:extLst>
            </p:cNvPr>
            <p:cNvSpPr txBox="1"/>
            <p:nvPr/>
          </p:nvSpPr>
          <p:spPr>
            <a:xfrm>
              <a:off x="1219200" y="6680200"/>
              <a:ext cx="9753600" cy="230832"/>
            </a:xfrm>
            <a:prstGeom prst="rect">
              <a:avLst/>
            </a:prstGeom>
            <a:noFill/>
          </p:spPr>
          <p:txBody>
            <a:bodyPr wrap="square" rtlCol="0">
              <a:spAutoFit/>
            </a:bodyPr>
            <a:lstStyle/>
            <a:p>
              <a:r>
                <a:rPr lang="en-US" sz="900" dirty="0">
                  <a:hlinkClick r:id="rId6" tooltip="https://www.wikidoc.org/index.php/Cirrhosis_pathophysiology"/>
                </a:rPr>
                <a:t>This Photo</a:t>
              </a:r>
              <a:r>
                <a:rPr lang="en-US" sz="900" dirty="0"/>
                <a:t> by Unknown Author is licensed under </a:t>
              </a:r>
              <a:r>
                <a:rPr lang="en-US" sz="900" dirty="0">
                  <a:hlinkClick r:id="rId7" tooltip="https://creativecommons.org/licenses/by-sa/3.0/"/>
                </a:rPr>
                <a:t>CC BY-SA</a:t>
              </a:r>
              <a:endParaRPr lang="en-US" sz="900" dirty="0"/>
            </a:p>
          </p:txBody>
        </p:sp>
      </p:grpSp>
    </p:spTree>
    <p:extLst>
      <p:ext uri="{BB962C8B-B14F-4D97-AF65-F5344CB8AC3E}">
        <p14:creationId xmlns:p14="http://schemas.microsoft.com/office/powerpoint/2010/main" val="297582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FCAA-1F70-81FA-9911-330B2E59F48E}"/>
              </a:ext>
            </a:extLst>
          </p:cNvPr>
          <p:cNvSpPr>
            <a:spLocks noGrp="1"/>
          </p:cNvSpPr>
          <p:nvPr>
            <p:ph type="title"/>
          </p:nvPr>
        </p:nvSpPr>
        <p:spPr/>
        <p:txBody>
          <a:bodyPr/>
          <a:lstStyle/>
          <a:p>
            <a:r>
              <a:rPr lang="en-US" dirty="0"/>
              <a:t>Causes of Cirrhosis</a:t>
            </a:r>
          </a:p>
        </p:txBody>
      </p:sp>
      <p:sp>
        <p:nvSpPr>
          <p:cNvPr id="3" name="Content Placeholder 2">
            <a:extLst>
              <a:ext uri="{FF2B5EF4-FFF2-40B4-BE49-F238E27FC236}">
                <a16:creationId xmlns:a16="http://schemas.microsoft.com/office/drawing/2014/main" id="{512AC13B-C801-2347-6D09-E42D99FAF6CF}"/>
              </a:ext>
            </a:extLst>
          </p:cNvPr>
          <p:cNvSpPr>
            <a:spLocks noGrp="1"/>
          </p:cNvSpPr>
          <p:nvPr>
            <p:ph idx="1"/>
          </p:nvPr>
        </p:nvSpPr>
        <p:spPr/>
        <p:txBody>
          <a:bodyPr>
            <a:normAutofit lnSpcReduction="10000"/>
          </a:bodyPr>
          <a:lstStyle/>
          <a:p>
            <a:pPr marL="0" indent="0">
              <a:buNone/>
            </a:pPr>
            <a:r>
              <a:rPr lang="en-US" sz="3600" b="1" dirty="0"/>
              <a:t>Adults</a:t>
            </a:r>
          </a:p>
          <a:p>
            <a:pPr marL="0" indent="0">
              <a:buNone/>
            </a:pPr>
            <a:endParaRPr lang="en-US" dirty="0"/>
          </a:p>
          <a:p>
            <a:pPr algn="l"/>
            <a:r>
              <a:rPr lang="en-US" b="0" i="0" u="none" strike="noStrike" dirty="0">
                <a:solidFill>
                  <a:srgbClr val="232323"/>
                </a:solidFill>
                <a:effectLst/>
                <a:latin typeface="Noto Sans" panose="020B0502040504020204" pitchFamily="34" charset="0"/>
              </a:rPr>
              <a:t>Chronic viral hepatitis</a:t>
            </a:r>
            <a:br>
              <a:rPr lang="en-US" b="0" i="0" u="none" strike="noStrike" dirty="0">
                <a:solidFill>
                  <a:srgbClr val="232323"/>
                </a:solidFill>
                <a:effectLst/>
                <a:latin typeface="Noto Sans" panose="020B0502040504020204" pitchFamily="34" charset="0"/>
              </a:rPr>
            </a:br>
            <a:r>
              <a:rPr lang="en-US" b="0" i="0" u="none" strike="noStrike" dirty="0">
                <a:solidFill>
                  <a:srgbClr val="232323"/>
                </a:solidFill>
                <a:effectLst/>
                <a:latin typeface="Noto Sans" panose="020B0502040504020204" pitchFamily="34" charset="0"/>
              </a:rPr>
              <a:t>(hepatitis B, C)</a:t>
            </a:r>
          </a:p>
          <a:p>
            <a:pPr algn="l"/>
            <a:r>
              <a:rPr lang="en-US" b="0" i="0" u="none" strike="noStrike" dirty="0">
                <a:solidFill>
                  <a:srgbClr val="232323"/>
                </a:solidFill>
                <a:effectLst/>
                <a:latin typeface="Noto Sans" panose="020B0502040504020204" pitchFamily="34" charset="0"/>
              </a:rPr>
              <a:t>Alcohol-associated liver disease</a:t>
            </a:r>
          </a:p>
          <a:p>
            <a:pPr algn="l"/>
            <a:r>
              <a:rPr lang="en-US" b="0" i="0" u="none" strike="noStrike" dirty="0">
                <a:solidFill>
                  <a:srgbClr val="232323"/>
                </a:solidFill>
                <a:effectLst/>
                <a:latin typeface="Noto Sans" panose="020B0502040504020204" pitchFamily="34" charset="0"/>
              </a:rPr>
              <a:t>Hemochromatosis</a:t>
            </a:r>
          </a:p>
          <a:p>
            <a:pPr algn="l"/>
            <a:r>
              <a:rPr lang="en-US" b="0" i="0" u="none" strike="noStrike" dirty="0">
                <a:solidFill>
                  <a:srgbClr val="232323"/>
                </a:solidFill>
                <a:effectLst/>
                <a:latin typeface="Noto Sans" panose="020B0502040504020204" pitchFamily="34" charset="0"/>
              </a:rPr>
              <a:t>Nonalcohol-associated fatty liver disease</a:t>
            </a:r>
          </a:p>
        </p:txBody>
      </p:sp>
      <p:sp>
        <p:nvSpPr>
          <p:cNvPr id="4" name="Content Placeholder 3">
            <a:extLst>
              <a:ext uri="{FF2B5EF4-FFF2-40B4-BE49-F238E27FC236}">
                <a16:creationId xmlns:a16="http://schemas.microsoft.com/office/drawing/2014/main" id="{E02E1013-A11A-DA40-60EE-8191D51437FB}"/>
              </a:ext>
            </a:extLst>
          </p:cNvPr>
          <p:cNvSpPr>
            <a:spLocks noGrp="1"/>
          </p:cNvSpPr>
          <p:nvPr>
            <p:ph idx="13"/>
          </p:nvPr>
        </p:nvSpPr>
        <p:spPr/>
        <p:txBody>
          <a:bodyPr/>
          <a:lstStyle/>
          <a:p>
            <a:pPr marL="0" indent="0">
              <a:buNone/>
            </a:pPr>
            <a:r>
              <a:rPr lang="en-US" sz="3600" b="1" dirty="0"/>
              <a:t>Children</a:t>
            </a:r>
          </a:p>
          <a:p>
            <a:endParaRPr lang="en-US" dirty="0"/>
          </a:p>
          <a:p>
            <a:r>
              <a:rPr lang="en-US" dirty="0"/>
              <a:t>Biliary atresia</a:t>
            </a:r>
          </a:p>
          <a:p>
            <a:r>
              <a:rPr lang="en-US" dirty="0"/>
              <a:t>Genetic/metabolic</a:t>
            </a:r>
          </a:p>
          <a:p>
            <a:r>
              <a:rPr lang="en-US" dirty="0"/>
              <a:t>Viral hepatitis</a:t>
            </a:r>
          </a:p>
          <a:p>
            <a:r>
              <a:rPr lang="en-US" dirty="0"/>
              <a:t>Autoimmune hepatitis</a:t>
            </a:r>
          </a:p>
        </p:txBody>
      </p:sp>
    </p:spTree>
    <p:extLst>
      <p:ext uri="{BB962C8B-B14F-4D97-AF65-F5344CB8AC3E}">
        <p14:creationId xmlns:p14="http://schemas.microsoft.com/office/powerpoint/2010/main" val="128876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FCAA-1F70-81FA-9911-330B2E59F48E}"/>
              </a:ext>
            </a:extLst>
          </p:cNvPr>
          <p:cNvSpPr>
            <a:spLocks noGrp="1"/>
          </p:cNvSpPr>
          <p:nvPr>
            <p:ph type="title"/>
          </p:nvPr>
        </p:nvSpPr>
        <p:spPr/>
        <p:txBody>
          <a:bodyPr/>
          <a:lstStyle/>
          <a:p>
            <a:r>
              <a:rPr lang="en-US" dirty="0"/>
              <a:t>Hepatitis C &amp; Cirrhosis</a:t>
            </a:r>
          </a:p>
        </p:txBody>
      </p:sp>
      <p:sp>
        <p:nvSpPr>
          <p:cNvPr id="3" name="Content Placeholder 2">
            <a:extLst>
              <a:ext uri="{FF2B5EF4-FFF2-40B4-BE49-F238E27FC236}">
                <a16:creationId xmlns:a16="http://schemas.microsoft.com/office/drawing/2014/main" id="{512AC13B-C801-2347-6D09-E42D99FAF6CF}"/>
              </a:ext>
            </a:extLst>
          </p:cNvPr>
          <p:cNvSpPr>
            <a:spLocks noGrp="1"/>
          </p:cNvSpPr>
          <p:nvPr>
            <p:ph idx="1"/>
          </p:nvPr>
        </p:nvSpPr>
        <p:spPr/>
        <p:txBody>
          <a:bodyPr>
            <a:normAutofit/>
          </a:bodyPr>
          <a:lstStyle/>
          <a:p>
            <a:pPr marL="0" indent="0">
              <a:buNone/>
            </a:pPr>
            <a:r>
              <a:rPr lang="en-US" sz="3600" b="1" dirty="0"/>
              <a:t>Adults</a:t>
            </a:r>
          </a:p>
          <a:p>
            <a:pPr marL="0" indent="0">
              <a:buNone/>
            </a:pPr>
            <a:endParaRPr lang="en-US" dirty="0"/>
          </a:p>
          <a:p>
            <a:r>
              <a:rPr lang="en-US" sz="2400" dirty="0">
                <a:latin typeface="+mj-lt"/>
              </a:rPr>
              <a:t>E</a:t>
            </a:r>
            <a:r>
              <a:rPr lang="en-US" sz="2400" dirty="0">
                <a:effectLst/>
                <a:latin typeface="+mj-lt"/>
              </a:rPr>
              <a:t>stimated that approximately 20-30% of those infected with HCV will develop cirrhosis during the 20- to 30-year period after HCV acquisition</a:t>
            </a:r>
            <a:endParaRPr lang="en-US" sz="4000" dirty="0">
              <a:latin typeface="+mj-lt"/>
            </a:endParaRPr>
          </a:p>
        </p:txBody>
      </p:sp>
      <p:sp>
        <p:nvSpPr>
          <p:cNvPr id="4" name="Content Placeholder 3">
            <a:extLst>
              <a:ext uri="{FF2B5EF4-FFF2-40B4-BE49-F238E27FC236}">
                <a16:creationId xmlns:a16="http://schemas.microsoft.com/office/drawing/2014/main" id="{E02E1013-A11A-DA40-60EE-8191D51437FB}"/>
              </a:ext>
            </a:extLst>
          </p:cNvPr>
          <p:cNvSpPr>
            <a:spLocks noGrp="1"/>
          </p:cNvSpPr>
          <p:nvPr>
            <p:ph idx="13"/>
          </p:nvPr>
        </p:nvSpPr>
        <p:spPr/>
        <p:txBody>
          <a:bodyPr>
            <a:normAutofit/>
          </a:bodyPr>
          <a:lstStyle/>
          <a:p>
            <a:pPr marL="0" indent="0">
              <a:buNone/>
            </a:pPr>
            <a:r>
              <a:rPr lang="en-US" sz="3600" b="1" dirty="0">
                <a:latin typeface="+mj-lt"/>
              </a:rPr>
              <a:t>Children</a:t>
            </a:r>
          </a:p>
          <a:p>
            <a:endParaRPr lang="en-US" dirty="0">
              <a:latin typeface="+mj-lt"/>
            </a:endParaRPr>
          </a:p>
          <a:p>
            <a:r>
              <a:rPr lang="en-US" sz="2400" b="0" i="0" u="none" strike="noStrike" dirty="0">
                <a:solidFill>
                  <a:srgbClr val="212121"/>
                </a:solidFill>
                <a:effectLst/>
                <a:latin typeface="+mj-lt"/>
              </a:rPr>
              <a:t>Progression of chronic hepatitis to cirrhosis is unlikely</a:t>
            </a:r>
            <a:endParaRPr lang="en-US" sz="2400" dirty="0">
              <a:solidFill>
                <a:srgbClr val="212121"/>
              </a:solidFill>
              <a:latin typeface="+mj-lt"/>
            </a:endParaRPr>
          </a:p>
          <a:p>
            <a:endParaRPr lang="en-US" sz="2400" b="0" i="0" u="none" strike="noStrike" dirty="0">
              <a:solidFill>
                <a:srgbClr val="212121"/>
              </a:solidFill>
              <a:effectLst/>
              <a:latin typeface="+mj-lt"/>
            </a:endParaRPr>
          </a:p>
          <a:p>
            <a:r>
              <a:rPr lang="en-US" sz="2400" dirty="0">
                <a:solidFill>
                  <a:srgbClr val="212121"/>
                </a:solidFill>
                <a:latin typeface="+mj-lt"/>
              </a:rPr>
              <a:t>In patients with chronic HCV and a </a:t>
            </a:r>
            <a:r>
              <a:rPr lang="en-US" sz="2400" b="0" i="0" u="none" strike="noStrike" dirty="0">
                <a:solidFill>
                  <a:srgbClr val="212121"/>
                </a:solidFill>
                <a:effectLst/>
                <a:latin typeface="+mj-lt"/>
              </a:rPr>
              <a:t> a mean age of 10 years, cirrhosis was only present in 2% of the sample in one study.</a:t>
            </a:r>
            <a:endParaRPr lang="en-US" sz="2400" dirty="0">
              <a:latin typeface="+mj-lt"/>
            </a:endParaRPr>
          </a:p>
        </p:txBody>
      </p:sp>
      <p:sp>
        <p:nvSpPr>
          <p:cNvPr id="5" name="TextBox 4">
            <a:extLst>
              <a:ext uri="{FF2B5EF4-FFF2-40B4-BE49-F238E27FC236}">
                <a16:creationId xmlns:a16="http://schemas.microsoft.com/office/drawing/2014/main" id="{483A8226-F6B8-B7B2-2A45-D8502F6106F2}"/>
              </a:ext>
            </a:extLst>
          </p:cNvPr>
          <p:cNvSpPr txBox="1"/>
          <p:nvPr/>
        </p:nvSpPr>
        <p:spPr>
          <a:xfrm>
            <a:off x="-1" y="6488764"/>
            <a:ext cx="10618839" cy="338554"/>
          </a:xfrm>
          <a:prstGeom prst="rect">
            <a:avLst/>
          </a:prstGeom>
          <a:noFill/>
        </p:spPr>
        <p:txBody>
          <a:bodyPr wrap="square" rtlCol="0">
            <a:spAutoFit/>
          </a:bodyPr>
          <a:lstStyle/>
          <a:p>
            <a:pPr algn="l"/>
            <a:r>
              <a:rPr lang="en-US" sz="1600" dirty="0">
                <a:latin typeface=""/>
              </a:rPr>
              <a:t>Lingala, S et al. </a:t>
            </a:r>
            <a:r>
              <a:rPr lang="en-US" sz="1600" b="0" i="0" u="none" strike="noStrike" dirty="0">
                <a:effectLst/>
                <a:latin typeface=""/>
              </a:rPr>
              <a:t>Gastroenterol Clin North Am </a:t>
            </a:r>
            <a:r>
              <a:rPr lang="en-US" sz="1600" dirty="0">
                <a:latin typeface=""/>
              </a:rPr>
              <a:t>2015. </a:t>
            </a:r>
            <a:r>
              <a:rPr lang="en-US" sz="1600" dirty="0">
                <a:latin typeface="Arial" panose="020B0604020202020204"/>
              </a:rPr>
              <a:t>// Borger R et al. </a:t>
            </a:r>
            <a:r>
              <a:rPr lang="en-US" sz="1600" i="1" dirty="0">
                <a:latin typeface="Arial" panose="020B0604020202020204"/>
              </a:rPr>
              <a:t>World J Hepatol </a:t>
            </a:r>
            <a:r>
              <a:rPr lang="en-US" sz="1600" dirty="0">
                <a:latin typeface="Arial" panose="020B0604020202020204"/>
              </a:rPr>
              <a:t>2015.  </a:t>
            </a:r>
          </a:p>
        </p:txBody>
      </p:sp>
    </p:spTree>
    <p:extLst>
      <p:ext uri="{BB962C8B-B14F-4D97-AF65-F5344CB8AC3E}">
        <p14:creationId xmlns:p14="http://schemas.microsoft.com/office/powerpoint/2010/main" val="157986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170EBA-A4DE-3FAE-5674-CD04A286D1E7}"/>
              </a:ext>
            </a:extLst>
          </p:cNvPr>
          <p:cNvSpPr>
            <a:spLocks noGrp="1"/>
          </p:cNvSpPr>
          <p:nvPr>
            <p:ph type="title"/>
          </p:nvPr>
        </p:nvSpPr>
        <p:spPr/>
        <p:txBody>
          <a:bodyPr/>
          <a:lstStyle/>
          <a:p>
            <a:r>
              <a:rPr lang="en-US" dirty="0"/>
              <a:t>Symptoms of Advanced Liver Disease</a:t>
            </a:r>
          </a:p>
        </p:txBody>
      </p:sp>
      <p:sp>
        <p:nvSpPr>
          <p:cNvPr id="5" name="Text Placeholder 4">
            <a:extLst>
              <a:ext uri="{FF2B5EF4-FFF2-40B4-BE49-F238E27FC236}">
                <a16:creationId xmlns:a16="http://schemas.microsoft.com/office/drawing/2014/main" id="{FEB6BB67-EDB3-B3CE-5442-F05568101AF8}"/>
              </a:ext>
            </a:extLst>
          </p:cNvPr>
          <p:cNvSpPr>
            <a:spLocks noGrp="1"/>
          </p:cNvSpPr>
          <p:nvPr>
            <p:ph idx="1"/>
          </p:nvPr>
        </p:nvSpPr>
        <p:spPr/>
        <p:txBody>
          <a:bodyPr>
            <a:normAutofit lnSpcReduction="10000"/>
          </a:bodyPr>
          <a:lstStyle/>
          <a:p>
            <a:r>
              <a:rPr lang="en-US" dirty="0"/>
              <a:t>Upper gastrointestinal bleeding</a:t>
            </a:r>
          </a:p>
          <a:p>
            <a:endParaRPr lang="en-US" dirty="0"/>
          </a:p>
          <a:p>
            <a:r>
              <a:rPr lang="en-US" dirty="0"/>
              <a:t>Ascites </a:t>
            </a:r>
          </a:p>
          <a:p>
            <a:endParaRPr lang="en-US" dirty="0"/>
          </a:p>
          <a:p>
            <a:r>
              <a:rPr lang="en-US" dirty="0"/>
              <a:t>Hepatic encephalopathy </a:t>
            </a:r>
          </a:p>
          <a:p>
            <a:endParaRPr lang="en-US" dirty="0"/>
          </a:p>
          <a:p>
            <a:r>
              <a:rPr lang="en-US" dirty="0"/>
              <a:t>Liver failure</a:t>
            </a:r>
          </a:p>
          <a:p>
            <a:pPr marL="0" indent="0">
              <a:buNone/>
            </a:pPr>
            <a:endParaRPr lang="en-US" dirty="0"/>
          </a:p>
          <a:p>
            <a:r>
              <a:rPr lang="en-US" dirty="0"/>
              <a:t>Pulmonary complications</a:t>
            </a:r>
          </a:p>
          <a:p>
            <a:endParaRPr lang="en-US" dirty="0"/>
          </a:p>
          <a:p>
            <a:endParaRPr lang="en-US" dirty="0"/>
          </a:p>
        </p:txBody>
      </p:sp>
    </p:spTree>
    <p:extLst>
      <p:ext uri="{BB962C8B-B14F-4D97-AF65-F5344CB8AC3E}">
        <p14:creationId xmlns:p14="http://schemas.microsoft.com/office/powerpoint/2010/main" val="336418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170EBA-A4DE-3FAE-5674-CD04A286D1E7}"/>
              </a:ext>
            </a:extLst>
          </p:cNvPr>
          <p:cNvSpPr>
            <a:spLocks noGrp="1"/>
          </p:cNvSpPr>
          <p:nvPr>
            <p:ph type="title"/>
          </p:nvPr>
        </p:nvSpPr>
        <p:spPr/>
        <p:txBody>
          <a:bodyPr/>
          <a:lstStyle/>
          <a:p>
            <a:r>
              <a:rPr lang="en-US" dirty="0"/>
              <a:t>Signs of Chronic Liver Disease</a:t>
            </a:r>
          </a:p>
        </p:txBody>
      </p:sp>
      <p:sp>
        <p:nvSpPr>
          <p:cNvPr id="5" name="Text Placeholder 4">
            <a:extLst>
              <a:ext uri="{FF2B5EF4-FFF2-40B4-BE49-F238E27FC236}">
                <a16:creationId xmlns:a16="http://schemas.microsoft.com/office/drawing/2014/main" id="{FEB6BB67-EDB3-B3CE-5442-F05568101AF8}"/>
              </a:ext>
            </a:extLst>
          </p:cNvPr>
          <p:cNvSpPr>
            <a:spLocks noGrp="1"/>
          </p:cNvSpPr>
          <p:nvPr>
            <p:ph idx="1"/>
          </p:nvPr>
        </p:nvSpPr>
        <p:spPr/>
        <p:txBody>
          <a:bodyPr/>
          <a:lstStyle/>
          <a:p>
            <a:r>
              <a:rPr lang="en-US" dirty="0"/>
              <a:t>Jaundice</a:t>
            </a:r>
          </a:p>
          <a:p>
            <a:r>
              <a:rPr lang="en-US" dirty="0"/>
              <a:t>Ascites</a:t>
            </a:r>
          </a:p>
          <a:p>
            <a:r>
              <a:rPr lang="en-US" dirty="0"/>
              <a:t>Palmar erythema</a:t>
            </a:r>
          </a:p>
          <a:p>
            <a:r>
              <a:rPr lang="en-US" dirty="0"/>
              <a:t>Spider nevi</a:t>
            </a:r>
          </a:p>
          <a:p>
            <a:r>
              <a:rPr lang="en-US" dirty="0"/>
              <a:t>Telangiectasias</a:t>
            </a:r>
          </a:p>
          <a:p>
            <a:r>
              <a:rPr lang="en-US" dirty="0"/>
              <a:t>Gynecomastia</a:t>
            </a:r>
          </a:p>
          <a:p>
            <a:r>
              <a:rPr lang="en-US" dirty="0"/>
              <a:t>Encephalopathy</a:t>
            </a:r>
          </a:p>
          <a:p>
            <a:endParaRPr lang="en-US" dirty="0"/>
          </a:p>
        </p:txBody>
      </p:sp>
      <p:grpSp>
        <p:nvGrpSpPr>
          <p:cNvPr id="7" name="Group 6">
            <a:extLst>
              <a:ext uri="{FF2B5EF4-FFF2-40B4-BE49-F238E27FC236}">
                <a16:creationId xmlns:a16="http://schemas.microsoft.com/office/drawing/2014/main" id="{BBB6D554-CB6C-3B49-C1B4-24BB4A06041F}"/>
              </a:ext>
            </a:extLst>
          </p:cNvPr>
          <p:cNvGrpSpPr/>
          <p:nvPr/>
        </p:nvGrpSpPr>
        <p:grpSpPr>
          <a:xfrm>
            <a:off x="9326879" y="2563638"/>
            <a:ext cx="2133780" cy="2941720"/>
            <a:chOff x="3525053" y="0"/>
            <a:chExt cx="5141893" cy="7088832"/>
          </a:xfrm>
        </p:grpSpPr>
        <p:pic>
          <p:nvPicPr>
            <p:cNvPr id="3" name="Picture 2" descr="A close up of a person's eye&#10;&#10;Description automatically generated">
              <a:extLst>
                <a:ext uri="{FF2B5EF4-FFF2-40B4-BE49-F238E27FC236}">
                  <a16:creationId xmlns:a16="http://schemas.microsoft.com/office/drawing/2014/main" id="{C3E731C3-125C-F15C-5C08-9FDB79BCD7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25053" y="0"/>
              <a:ext cx="5141893" cy="6858000"/>
            </a:xfrm>
            <a:prstGeom prst="rect">
              <a:avLst/>
            </a:prstGeom>
          </p:spPr>
        </p:pic>
        <p:sp>
          <p:nvSpPr>
            <p:cNvPr id="6" name="TextBox 5">
              <a:extLst>
                <a:ext uri="{FF2B5EF4-FFF2-40B4-BE49-F238E27FC236}">
                  <a16:creationId xmlns:a16="http://schemas.microsoft.com/office/drawing/2014/main" id="{8C26182B-F201-BCC6-4FEE-32BA84898168}"/>
                </a:ext>
              </a:extLst>
            </p:cNvPr>
            <p:cNvSpPr txBox="1"/>
            <p:nvPr/>
          </p:nvSpPr>
          <p:spPr>
            <a:xfrm>
              <a:off x="3525053" y="6858000"/>
              <a:ext cx="5141893" cy="230832"/>
            </a:xfrm>
            <a:prstGeom prst="rect">
              <a:avLst/>
            </a:prstGeom>
            <a:noFill/>
          </p:spPr>
          <p:txBody>
            <a:bodyPr wrap="square" rtlCol="0">
              <a:spAutoFit/>
            </a:bodyPr>
            <a:lstStyle/>
            <a:p>
              <a:r>
                <a:rPr lang="en-US" sz="900" dirty="0">
                  <a:hlinkClick r:id="rId3" tooltip="https://webeye.ophth.uiowa.edu/eyeforum/atlas/pages/icterus-jaundice.html"/>
                </a:rPr>
                <a:t>This Photo</a:t>
              </a:r>
              <a:r>
                <a:rPr lang="en-US" sz="900" dirty="0"/>
                <a:t> by Unknown Author is licensed under </a:t>
              </a:r>
              <a:r>
                <a:rPr lang="en-US" sz="900" dirty="0">
                  <a:hlinkClick r:id="rId4" tooltip="https://creativecommons.org/licenses/by-nc-nd/3.0/"/>
                </a:rPr>
                <a:t>CC BY-NC-ND</a:t>
              </a:r>
              <a:endParaRPr lang="en-US" sz="900" dirty="0"/>
            </a:p>
          </p:txBody>
        </p:sp>
      </p:grpSp>
      <p:grpSp>
        <p:nvGrpSpPr>
          <p:cNvPr id="11" name="Group 10">
            <a:extLst>
              <a:ext uri="{FF2B5EF4-FFF2-40B4-BE49-F238E27FC236}">
                <a16:creationId xmlns:a16="http://schemas.microsoft.com/office/drawing/2014/main" id="{086649AE-EA6A-CC8E-D2BE-4E16EF0F7D6F}"/>
              </a:ext>
            </a:extLst>
          </p:cNvPr>
          <p:cNvGrpSpPr/>
          <p:nvPr/>
        </p:nvGrpSpPr>
        <p:grpSpPr>
          <a:xfrm>
            <a:off x="5048104" y="1283127"/>
            <a:ext cx="3328980" cy="3401153"/>
            <a:chOff x="5048104" y="2543051"/>
            <a:chExt cx="2095792" cy="2141229"/>
          </a:xfrm>
        </p:grpSpPr>
        <p:pic>
          <p:nvPicPr>
            <p:cNvPr id="9" name="Picture 8" descr="An x-ray of a human body&#10;&#10;Description automatically generated">
              <a:extLst>
                <a:ext uri="{FF2B5EF4-FFF2-40B4-BE49-F238E27FC236}">
                  <a16:creationId xmlns:a16="http://schemas.microsoft.com/office/drawing/2014/main" id="{12C60C0E-6D05-4522-9CF1-980C2859BAC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8104" y="2543051"/>
              <a:ext cx="2095792" cy="1771897"/>
            </a:xfrm>
            <a:prstGeom prst="rect">
              <a:avLst/>
            </a:prstGeom>
          </p:spPr>
        </p:pic>
        <p:sp>
          <p:nvSpPr>
            <p:cNvPr id="10" name="TextBox 9">
              <a:extLst>
                <a:ext uri="{FF2B5EF4-FFF2-40B4-BE49-F238E27FC236}">
                  <a16:creationId xmlns:a16="http://schemas.microsoft.com/office/drawing/2014/main" id="{E58093FF-DF03-A89C-4E52-B5318D36C63F}"/>
                </a:ext>
              </a:extLst>
            </p:cNvPr>
            <p:cNvSpPr txBox="1"/>
            <p:nvPr/>
          </p:nvSpPr>
          <p:spPr>
            <a:xfrm>
              <a:off x="5048104" y="4314948"/>
              <a:ext cx="2095792" cy="369332"/>
            </a:xfrm>
            <a:prstGeom prst="rect">
              <a:avLst/>
            </a:prstGeom>
            <a:noFill/>
          </p:spPr>
          <p:txBody>
            <a:bodyPr wrap="square" rtlCol="0">
              <a:spAutoFit/>
            </a:bodyPr>
            <a:lstStyle/>
            <a:p>
              <a:r>
                <a:rPr lang="en-US" sz="900" dirty="0">
                  <a:hlinkClick r:id="rId6" tooltip="https://en.wikipedia.org/wiki/Ascites"/>
                </a:rPr>
                <a:t>This Photo</a:t>
              </a:r>
              <a:r>
                <a:rPr lang="en-US" sz="900" dirty="0"/>
                <a:t> by Unknown Author is licensed under </a:t>
              </a:r>
              <a:r>
                <a:rPr lang="en-US" sz="900" dirty="0">
                  <a:hlinkClick r:id="rId7" tooltip="https://creativecommons.org/licenses/by-sa/3.0/"/>
                </a:rPr>
                <a:t>CC BY-SA</a:t>
              </a:r>
              <a:endParaRPr lang="en-US" sz="900" dirty="0"/>
            </a:p>
          </p:txBody>
        </p:sp>
      </p:grpSp>
    </p:spTree>
    <p:extLst>
      <p:ext uri="{BB962C8B-B14F-4D97-AF65-F5344CB8AC3E}">
        <p14:creationId xmlns:p14="http://schemas.microsoft.com/office/powerpoint/2010/main" val="2740417325"/>
      </p:ext>
    </p:extLst>
  </p:cSld>
  <p:clrMapOvr>
    <a:masterClrMapping/>
  </p:clrMapOvr>
</p:sld>
</file>

<file path=ppt/theme/theme1.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2.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pen Sans All">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B_Widescreen" id="{AD90B6C0-E03E-4E90-8127-A5D49A4B0702}" vid="{C1AEC7E6-AD14-45C8-BFF5-1423BC105B6D}"/>
    </a:ext>
  </a:extLst>
</a:theme>
</file>

<file path=ppt/theme/theme3.xml><?xml version="1.0" encoding="utf-8"?>
<a:theme xmlns:a="http://schemas.openxmlformats.org/drawingml/2006/main" name="1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2100</Words>
  <Application>Microsoft Office PowerPoint</Application>
  <PresentationFormat>Widescreen</PresentationFormat>
  <Paragraphs>272</Paragraphs>
  <Slides>30</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Calibri</vt:lpstr>
      <vt:lpstr>Noto Sans</vt:lpstr>
      <vt:lpstr>Open Sans</vt:lpstr>
      <vt:lpstr>STIXGeneral-Regular</vt:lpstr>
      <vt:lpstr>System Font Regular</vt:lpstr>
      <vt:lpstr>Wingdings</vt:lpstr>
      <vt:lpstr>Content slide master</vt:lpstr>
      <vt:lpstr>PowerPoint B</vt:lpstr>
      <vt:lpstr>1_Content slide master</vt:lpstr>
      <vt:lpstr>Hepatitis C Virus and  Evaluating for Cirrhosis</vt:lpstr>
      <vt:lpstr>Disclosures</vt:lpstr>
      <vt:lpstr>AETC Program National Centers and HIV Curriculum</vt:lpstr>
      <vt:lpstr>Objectives</vt:lpstr>
      <vt:lpstr>What Is Cirrhosis?</vt:lpstr>
      <vt:lpstr>Causes of Cirrhosis</vt:lpstr>
      <vt:lpstr>Hepatitis C &amp; Cirrhosis</vt:lpstr>
      <vt:lpstr>Symptoms of Advanced Liver Disease</vt:lpstr>
      <vt:lpstr>Signs of Chronic Liver Disease</vt:lpstr>
      <vt:lpstr>Staging Liver Fibrosis/METAVIR</vt:lpstr>
      <vt:lpstr>METAVIR Scoring</vt:lpstr>
      <vt:lpstr>Liver Biopsy To Stage Liver Fibrosis</vt:lpstr>
      <vt:lpstr>Indirect Markers of Liver Fibrosis</vt:lpstr>
      <vt:lpstr>Elastography</vt:lpstr>
      <vt:lpstr>Notes About Anatomic Imaging </vt:lpstr>
      <vt:lpstr>HCV Simplified Guidance (www.hcvguidelines.org)</vt:lpstr>
      <vt:lpstr>Simplified HCV Treatment:  Treatment-Naive Patients   Without Cirrhosis (www.hcvguidelines.org)</vt:lpstr>
      <vt:lpstr>After Sustained Virologic Response ≥12 Weeks After Therapy</vt:lpstr>
      <vt:lpstr>HCV Simplified Guidance (www.hcvguidelines.org)</vt:lpstr>
      <vt:lpstr>Compensated Cirrhosis</vt:lpstr>
      <vt:lpstr>Decompensated Cirrhosis</vt:lpstr>
      <vt:lpstr>Child Turcotte Pugh Score</vt:lpstr>
      <vt:lpstr>MELD Score</vt:lpstr>
      <vt:lpstr>PELD Score</vt:lpstr>
      <vt:lpstr>HCV Treatment and Liver Failure (www.hcvguidelines.org)</vt:lpstr>
      <vt:lpstr>Research Article</vt:lpstr>
      <vt:lpstr>www.hcvguidelines.org</vt:lpstr>
      <vt:lpstr>www.hcvguidelines.org</vt:lpstr>
      <vt:lpstr>www.hcvguidelines.org</vt:lpstr>
      <vt:lpstr>Questions?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Chastain, Cody Allan</dc:creator>
  <cp:lastModifiedBy>Judith Collins</cp:lastModifiedBy>
  <cp:revision>7</cp:revision>
  <dcterms:created xsi:type="dcterms:W3CDTF">2023-07-09T22:04:24Z</dcterms:created>
  <dcterms:modified xsi:type="dcterms:W3CDTF">2023-11-08T20:04:16Z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2023-07-09T22:04:24Z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a96b4c90-bae5-4617-aaad-8d4fc68a3832</vt:lpwstr>
  </property>
  <property fmtid="{D5CDD505-2E9C-101B-9397-08002B2CF9AE}" pid="8" name="MSIP_Label_792c8cef-6f2b-4af1-b4ac-d815ff795cd6_ContentBits">
    <vt:lpwstr>0</vt:lpwstr>
  </property>
</Properties>
</file>