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1" r:id="rId2"/>
  </p:sldIdLst>
  <p:sldSz cx="9144000" cy="6858000" type="screen4x3"/>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28" d="100"/>
          <a:sy n="128" d="100"/>
        </p:scale>
        <p:origin x="174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4" cy="467072"/>
          </a:xfrm>
          <a:prstGeom prst="rect">
            <a:avLst/>
          </a:prstGeom>
        </p:spPr>
        <p:txBody>
          <a:bodyPr vert="horz" lIns="92921" tIns="46461" rIns="92921" bIns="46461" rtlCol="0"/>
          <a:lstStyle>
            <a:lvl1pPr algn="l">
              <a:defRPr sz="1200"/>
            </a:lvl1pPr>
          </a:lstStyle>
          <a:p>
            <a:endParaRPr lang="en-US"/>
          </a:p>
        </p:txBody>
      </p:sp>
      <p:sp>
        <p:nvSpPr>
          <p:cNvPr id="3" name="Date Placeholder 2"/>
          <p:cNvSpPr>
            <a:spLocks noGrp="1"/>
          </p:cNvSpPr>
          <p:nvPr>
            <p:ph type="dt" idx="1"/>
          </p:nvPr>
        </p:nvSpPr>
        <p:spPr>
          <a:xfrm>
            <a:off x="3939466" y="0"/>
            <a:ext cx="3013764" cy="467072"/>
          </a:xfrm>
          <a:prstGeom prst="rect">
            <a:avLst/>
          </a:prstGeom>
        </p:spPr>
        <p:txBody>
          <a:bodyPr vert="horz" lIns="92921" tIns="46461" rIns="92921" bIns="46461" rtlCol="0"/>
          <a:lstStyle>
            <a:lvl1pPr algn="r">
              <a:defRPr sz="1200"/>
            </a:lvl1pPr>
          </a:lstStyle>
          <a:p>
            <a:fld id="{A328A831-0547-405E-9A1E-A2C931691098}" type="datetimeFigureOut">
              <a:rPr lang="en-US" smtClean="0"/>
              <a:t>11/9/23</a:t>
            </a:fld>
            <a:endParaRPr lang="en-US"/>
          </a:p>
        </p:txBody>
      </p:sp>
      <p:sp>
        <p:nvSpPr>
          <p:cNvPr id="4" name="Slide Image Placeholder 3"/>
          <p:cNvSpPr>
            <a:spLocks noGrp="1" noRot="1" noChangeAspect="1"/>
          </p:cNvSpPr>
          <p:nvPr>
            <p:ph type="sldImg" idx="2"/>
          </p:nvPr>
        </p:nvSpPr>
        <p:spPr>
          <a:xfrm>
            <a:off x="1384300" y="1163638"/>
            <a:ext cx="4186238" cy="3141662"/>
          </a:xfrm>
          <a:prstGeom prst="rect">
            <a:avLst/>
          </a:prstGeom>
          <a:noFill/>
          <a:ln w="12700">
            <a:solidFill>
              <a:prstClr val="black"/>
            </a:solidFill>
          </a:ln>
        </p:spPr>
        <p:txBody>
          <a:bodyPr vert="horz" lIns="92921" tIns="46461" rIns="92921" bIns="46461" rtlCol="0" anchor="ctr"/>
          <a:lstStyle/>
          <a:p>
            <a:endParaRPr lang="en-US"/>
          </a:p>
        </p:txBody>
      </p:sp>
      <p:sp>
        <p:nvSpPr>
          <p:cNvPr id="5" name="Notes Placeholder 4"/>
          <p:cNvSpPr>
            <a:spLocks noGrp="1"/>
          </p:cNvSpPr>
          <p:nvPr>
            <p:ph type="body" sz="quarter" idx="3"/>
          </p:nvPr>
        </p:nvSpPr>
        <p:spPr>
          <a:xfrm>
            <a:off x="695484" y="4480005"/>
            <a:ext cx="5563870" cy="3665458"/>
          </a:xfrm>
          <a:prstGeom prst="rect">
            <a:avLst/>
          </a:prstGeom>
        </p:spPr>
        <p:txBody>
          <a:bodyPr vert="horz" lIns="92921" tIns="46461" rIns="92921" bIns="4646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13764" cy="467071"/>
          </a:xfrm>
          <a:prstGeom prst="rect">
            <a:avLst/>
          </a:prstGeom>
        </p:spPr>
        <p:txBody>
          <a:bodyPr vert="horz" lIns="92921" tIns="46461" rIns="92921" bIns="46461"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1"/>
            <a:ext cx="3013764" cy="467071"/>
          </a:xfrm>
          <a:prstGeom prst="rect">
            <a:avLst/>
          </a:prstGeom>
        </p:spPr>
        <p:txBody>
          <a:bodyPr vert="horz" lIns="92921" tIns="46461" rIns="92921" bIns="46461" rtlCol="0" anchor="b"/>
          <a:lstStyle>
            <a:lvl1pPr algn="r">
              <a:defRPr sz="1200"/>
            </a:lvl1pPr>
          </a:lstStyle>
          <a:p>
            <a:fld id="{DA66B517-F48E-41C4-BD6B-C6357F163844}" type="slidenum">
              <a:rPr lang="en-US" smtClean="0"/>
              <a:t>‹#›</a:t>
            </a:fld>
            <a:endParaRPr lang="en-US"/>
          </a:p>
        </p:txBody>
      </p:sp>
    </p:spTree>
    <p:extLst>
      <p:ext uri="{BB962C8B-B14F-4D97-AF65-F5344CB8AC3E}">
        <p14:creationId xmlns:p14="http://schemas.microsoft.com/office/powerpoint/2010/main" val="1606989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1192213"/>
            <a:ext cx="4286250" cy="3216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54230"/>
            <a:fld id="{7C366290-4595-5745-A50F-D5EC13BAC604}" type="slidenum">
              <a:rPr lang="en-US">
                <a:solidFill>
                  <a:prstClr val="black"/>
                </a:solidFill>
                <a:latin typeface="Calibri" panose="020F0502020204030204"/>
              </a:rPr>
              <a:pPr defTabSz="954230"/>
              <a:t>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80508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D45039-01AE-480F-B886-79803D39FF60}" type="datetimeFigureOut">
              <a:rPr lang="en-US" smtClean="0"/>
              <a:t>11/9/23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99CF6-D3A5-4A16-8F2D-9F871E248C0A}" type="slidenum">
              <a:rPr lang="en-US" smtClean="0"/>
              <a:t>‹#›</a:t>
            </a:fld>
            <a:endParaRPr lang="en-US"/>
          </a:p>
        </p:txBody>
      </p:sp>
    </p:spTree>
    <p:extLst>
      <p:ext uri="{BB962C8B-B14F-4D97-AF65-F5344CB8AC3E}">
        <p14:creationId xmlns:p14="http://schemas.microsoft.com/office/powerpoint/2010/main" val="1084985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D45039-01AE-480F-B886-79803D39FF60}" type="datetimeFigureOut">
              <a:rPr lang="en-US" smtClean="0"/>
              <a:t>11/9/23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99CF6-D3A5-4A16-8F2D-9F871E248C0A}" type="slidenum">
              <a:rPr lang="en-US" smtClean="0"/>
              <a:t>‹#›</a:t>
            </a:fld>
            <a:endParaRPr lang="en-US"/>
          </a:p>
        </p:txBody>
      </p:sp>
    </p:spTree>
    <p:extLst>
      <p:ext uri="{BB962C8B-B14F-4D97-AF65-F5344CB8AC3E}">
        <p14:creationId xmlns:p14="http://schemas.microsoft.com/office/powerpoint/2010/main" val="1636169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D45039-01AE-480F-B886-79803D39FF60}" type="datetimeFigureOut">
              <a:rPr lang="en-US" smtClean="0"/>
              <a:t>11/9/23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99CF6-D3A5-4A16-8F2D-9F871E248C0A}" type="slidenum">
              <a:rPr lang="en-US" smtClean="0"/>
              <a:t>‹#›</a:t>
            </a:fld>
            <a:endParaRPr lang="en-US"/>
          </a:p>
        </p:txBody>
      </p:sp>
    </p:spTree>
    <p:extLst>
      <p:ext uri="{BB962C8B-B14F-4D97-AF65-F5344CB8AC3E}">
        <p14:creationId xmlns:p14="http://schemas.microsoft.com/office/powerpoint/2010/main" val="2395857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D45039-01AE-480F-B886-79803D39FF60}" type="datetimeFigureOut">
              <a:rPr lang="en-US" smtClean="0"/>
              <a:t>11/9/23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99CF6-D3A5-4A16-8F2D-9F871E248C0A}" type="slidenum">
              <a:rPr lang="en-US" smtClean="0"/>
              <a:t>‹#›</a:t>
            </a:fld>
            <a:endParaRPr lang="en-US"/>
          </a:p>
        </p:txBody>
      </p:sp>
    </p:spTree>
    <p:extLst>
      <p:ext uri="{BB962C8B-B14F-4D97-AF65-F5344CB8AC3E}">
        <p14:creationId xmlns:p14="http://schemas.microsoft.com/office/powerpoint/2010/main" val="1197239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D45039-01AE-480F-B886-79803D39FF60}" type="datetimeFigureOut">
              <a:rPr lang="en-US" smtClean="0"/>
              <a:t>11/9/23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99CF6-D3A5-4A16-8F2D-9F871E248C0A}" type="slidenum">
              <a:rPr lang="en-US" smtClean="0"/>
              <a:t>‹#›</a:t>
            </a:fld>
            <a:endParaRPr lang="en-US"/>
          </a:p>
        </p:txBody>
      </p:sp>
    </p:spTree>
    <p:extLst>
      <p:ext uri="{BB962C8B-B14F-4D97-AF65-F5344CB8AC3E}">
        <p14:creationId xmlns:p14="http://schemas.microsoft.com/office/powerpoint/2010/main" val="850085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D45039-01AE-480F-B886-79803D39FF60}" type="datetimeFigureOut">
              <a:rPr lang="en-US" smtClean="0"/>
              <a:t>11/9/23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99CF6-D3A5-4A16-8F2D-9F871E248C0A}" type="slidenum">
              <a:rPr lang="en-US" smtClean="0"/>
              <a:t>‹#›</a:t>
            </a:fld>
            <a:endParaRPr lang="en-US"/>
          </a:p>
        </p:txBody>
      </p:sp>
    </p:spTree>
    <p:extLst>
      <p:ext uri="{BB962C8B-B14F-4D97-AF65-F5344CB8AC3E}">
        <p14:creationId xmlns:p14="http://schemas.microsoft.com/office/powerpoint/2010/main" val="1732268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D45039-01AE-480F-B886-79803D39FF60}" type="datetimeFigureOut">
              <a:rPr lang="en-US" smtClean="0"/>
              <a:t>11/9/23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C99CF6-D3A5-4A16-8F2D-9F871E248C0A}" type="slidenum">
              <a:rPr lang="en-US" smtClean="0"/>
              <a:t>‹#›</a:t>
            </a:fld>
            <a:endParaRPr lang="en-US"/>
          </a:p>
        </p:txBody>
      </p:sp>
    </p:spTree>
    <p:extLst>
      <p:ext uri="{BB962C8B-B14F-4D97-AF65-F5344CB8AC3E}">
        <p14:creationId xmlns:p14="http://schemas.microsoft.com/office/powerpoint/2010/main" val="3403756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D45039-01AE-480F-B886-79803D39FF60}" type="datetimeFigureOut">
              <a:rPr lang="en-US" smtClean="0"/>
              <a:t>11/9/23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C99CF6-D3A5-4A16-8F2D-9F871E248C0A}" type="slidenum">
              <a:rPr lang="en-US" smtClean="0"/>
              <a:t>‹#›</a:t>
            </a:fld>
            <a:endParaRPr lang="en-US"/>
          </a:p>
        </p:txBody>
      </p:sp>
    </p:spTree>
    <p:extLst>
      <p:ext uri="{BB962C8B-B14F-4D97-AF65-F5344CB8AC3E}">
        <p14:creationId xmlns:p14="http://schemas.microsoft.com/office/powerpoint/2010/main" val="227170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45039-01AE-480F-B886-79803D39FF60}" type="datetimeFigureOut">
              <a:rPr lang="en-US" smtClean="0"/>
              <a:t>11/9/23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C99CF6-D3A5-4A16-8F2D-9F871E248C0A}" type="slidenum">
              <a:rPr lang="en-US" smtClean="0"/>
              <a:t>‹#›</a:t>
            </a:fld>
            <a:endParaRPr lang="en-US"/>
          </a:p>
        </p:txBody>
      </p:sp>
    </p:spTree>
    <p:extLst>
      <p:ext uri="{BB962C8B-B14F-4D97-AF65-F5344CB8AC3E}">
        <p14:creationId xmlns:p14="http://schemas.microsoft.com/office/powerpoint/2010/main" val="1241225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D45039-01AE-480F-B886-79803D39FF60}" type="datetimeFigureOut">
              <a:rPr lang="en-US" smtClean="0"/>
              <a:t>11/9/23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99CF6-D3A5-4A16-8F2D-9F871E248C0A}" type="slidenum">
              <a:rPr lang="en-US" smtClean="0"/>
              <a:t>‹#›</a:t>
            </a:fld>
            <a:endParaRPr lang="en-US"/>
          </a:p>
        </p:txBody>
      </p:sp>
    </p:spTree>
    <p:extLst>
      <p:ext uri="{BB962C8B-B14F-4D97-AF65-F5344CB8AC3E}">
        <p14:creationId xmlns:p14="http://schemas.microsoft.com/office/powerpoint/2010/main" val="2162181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D45039-01AE-480F-B886-79803D39FF60}" type="datetimeFigureOut">
              <a:rPr lang="en-US" smtClean="0"/>
              <a:t>11/9/23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99CF6-D3A5-4A16-8F2D-9F871E248C0A}" type="slidenum">
              <a:rPr lang="en-US" smtClean="0"/>
              <a:t>‹#›</a:t>
            </a:fld>
            <a:endParaRPr lang="en-US"/>
          </a:p>
        </p:txBody>
      </p:sp>
    </p:spTree>
    <p:extLst>
      <p:ext uri="{BB962C8B-B14F-4D97-AF65-F5344CB8AC3E}">
        <p14:creationId xmlns:p14="http://schemas.microsoft.com/office/powerpoint/2010/main" val="3849115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45039-01AE-480F-B886-79803D39FF60}" type="datetimeFigureOut">
              <a:rPr lang="en-US" smtClean="0"/>
              <a:t>11/9/23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C99CF6-D3A5-4A16-8F2D-9F871E248C0A}" type="slidenum">
              <a:rPr lang="en-US" smtClean="0"/>
              <a:t>‹#›</a:t>
            </a:fld>
            <a:endParaRPr lang="en-US"/>
          </a:p>
        </p:txBody>
      </p:sp>
    </p:spTree>
    <p:extLst>
      <p:ext uri="{BB962C8B-B14F-4D97-AF65-F5344CB8AC3E}">
        <p14:creationId xmlns:p14="http://schemas.microsoft.com/office/powerpoint/2010/main" val="3963149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matec.caspio.com/dp/BA50700090280c9da9194a3daf9c?ER_ID=40473" TargetMode="External"/><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hyperlink" Target="https://matec.caspio.com/dp/BA50700090280c9da9194a3daf9c?ER_ID=40471" TargetMode="External"/><Relationship Id="rId17" Type="http://schemas.openxmlformats.org/officeDocument/2006/relationships/hyperlink" Target="https://matec.caspio.com/dp/BA50700090280c9da9194a3daf9c?ER_ID=39872" TargetMode="External"/><Relationship Id="rId2" Type="http://schemas.openxmlformats.org/officeDocument/2006/relationships/notesSlide" Target="../notesSlides/notesSlide1.xml"/><Relationship Id="rId16" Type="http://schemas.openxmlformats.org/officeDocument/2006/relationships/hyperlink" Target="https://matec.caspio.com/dp/BA50700090280c9da9194a3daf9c?ER_ID=40476" TargetMode="Externa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hyperlink" Target="https://matec.caspio.com/dp/BA50700090280c9da9194a3daf9c?ER_ID=40475" TargetMode="External"/><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hyperlink" Target="https://matec.caspio.com/dp/BA50700090280c9da9194a3daf9c?ER_ID=4047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FBAC2E8D-2A0B-AB6B-B13B-3DE30CF191CB}"/>
              </a:ext>
            </a:extLst>
          </p:cNvPr>
          <p:cNvSpPr txBox="1"/>
          <p:nvPr/>
        </p:nvSpPr>
        <p:spPr>
          <a:xfrm>
            <a:off x="3115132" y="32954"/>
            <a:ext cx="6308877" cy="424732"/>
          </a:xfrm>
          <a:prstGeom prst="rect">
            <a:avLst/>
          </a:prstGeom>
          <a:noFill/>
        </p:spPr>
        <p:txBody>
          <a:bodyPr wrap="square" rtlCol="0">
            <a:spAutoFit/>
          </a:bodyPr>
          <a:lstStyle/>
          <a:p>
            <a:pPr defTabSz="685778">
              <a:lnSpc>
                <a:spcPct val="90000"/>
              </a:lnSpc>
            </a:pPr>
            <a:r>
              <a:rPr lang="en-US" sz="2400" b="1" dirty="0">
                <a:effectLst>
                  <a:outerShdw blurRad="38100" dist="38100" dir="2700000" algn="tl">
                    <a:srgbClr val="000000">
                      <a:alpha val="43137"/>
                    </a:srgbClr>
                  </a:outerShdw>
                </a:effectLst>
                <a:latin typeface="Abadi" panose="020B0604020104020204" pitchFamily="34" charset="0"/>
              </a:rPr>
              <a:t>HIV Pre-Exposure Prophylaxis (PrEP) Training</a:t>
            </a:r>
          </a:p>
        </p:txBody>
      </p:sp>
      <p:sp>
        <p:nvSpPr>
          <p:cNvPr id="15" name="TextBox 14">
            <a:extLst>
              <a:ext uri="{FF2B5EF4-FFF2-40B4-BE49-F238E27FC236}">
                <a16:creationId xmlns:a16="http://schemas.microsoft.com/office/drawing/2014/main" id="{4E9CDFFA-5C3D-D2D4-68A7-79B1600F804E}"/>
              </a:ext>
            </a:extLst>
          </p:cNvPr>
          <p:cNvSpPr txBox="1"/>
          <p:nvPr/>
        </p:nvSpPr>
        <p:spPr>
          <a:xfrm>
            <a:off x="26853" y="827561"/>
            <a:ext cx="2726507" cy="5940088"/>
          </a:xfrm>
          <a:prstGeom prst="rect">
            <a:avLst/>
          </a:prstGeom>
          <a:noFill/>
        </p:spPr>
        <p:txBody>
          <a:bodyPr wrap="square">
            <a:spAutoFit/>
          </a:bodyPr>
          <a:lstStyle/>
          <a:p>
            <a:pPr algn="ctr" defTabSz="685778"/>
            <a:r>
              <a:rPr lang="en-US" sz="1600" b="1" dirty="0">
                <a:effectLst>
                  <a:outerShdw blurRad="38100" dist="38100" dir="2700000" algn="tl">
                    <a:srgbClr val="000000">
                      <a:alpha val="43137"/>
                    </a:srgbClr>
                  </a:outerShdw>
                </a:effectLst>
                <a:latin typeface="CIDFont+F1"/>
              </a:rPr>
              <a:t>PURPOSE</a:t>
            </a:r>
          </a:p>
          <a:p>
            <a:pPr defTabSz="685778"/>
            <a:r>
              <a:rPr lang="en-US" sz="1100" dirty="0">
                <a:solidFill>
                  <a:srgbClr val="000000"/>
                </a:solidFill>
                <a:latin typeface="CIDFont+F2"/>
              </a:rPr>
              <a:t>The purpose of this training is to assist providers who want to offer HIV PrEP but are unsure how to start; and for current prescribers who want to ensure their practice is consistent with current standards of care.</a:t>
            </a:r>
          </a:p>
          <a:p>
            <a:pPr defTabSz="685778"/>
            <a:endParaRPr lang="en-US" sz="300" dirty="0">
              <a:solidFill>
                <a:srgbClr val="000000"/>
              </a:solidFill>
              <a:latin typeface="CIDFont+F2"/>
            </a:endParaRPr>
          </a:p>
          <a:p>
            <a:pPr defTabSz="685778"/>
            <a:r>
              <a:rPr lang="en-US" sz="1100" dirty="0">
                <a:solidFill>
                  <a:srgbClr val="000000"/>
                </a:solidFill>
                <a:latin typeface="CIDFont+F2"/>
              </a:rPr>
              <a:t>This educational activity uses a series of “micro-learning” modules with lessons that can be completed in 10-15 minutes.  Studies show that these “short bursts” are more efficient for today’s adult learners who prefer to receive information in smaller bits and at a pace of their own choosing.</a:t>
            </a:r>
          </a:p>
          <a:p>
            <a:pPr defTabSz="685778"/>
            <a:endParaRPr lang="en-US" sz="400" dirty="0">
              <a:solidFill>
                <a:srgbClr val="000000"/>
              </a:solidFill>
              <a:latin typeface="CIDFont+F2"/>
            </a:endParaRPr>
          </a:p>
          <a:p>
            <a:pPr algn="ctr" defTabSz="685778"/>
            <a:r>
              <a:rPr lang="en-US" sz="1050" b="1" dirty="0">
                <a:solidFill>
                  <a:srgbClr val="000000"/>
                </a:solidFill>
                <a:latin typeface="CIDFont+F3"/>
              </a:rPr>
              <a:t>Approved Contact Hours</a:t>
            </a:r>
          </a:p>
          <a:p>
            <a:pPr defTabSz="685778"/>
            <a:r>
              <a:rPr lang="en-US" sz="1050" b="1" dirty="0">
                <a:solidFill>
                  <a:srgbClr val="000000"/>
                </a:solidFill>
                <a:latin typeface="CIDFont+F2"/>
              </a:rPr>
              <a:t>3.75 Continuing Nursing Education </a:t>
            </a:r>
            <a:r>
              <a:rPr lang="en-US" sz="1050" dirty="0">
                <a:solidFill>
                  <a:srgbClr val="000000"/>
                </a:solidFill>
                <a:latin typeface="CIDFont+F2"/>
              </a:rPr>
              <a:t>contact hours, including 1.5 hrs. of Advanced Pharmacology, </a:t>
            </a:r>
            <a:r>
              <a:rPr lang="en-US" sz="1050" dirty="0">
                <a:solidFill>
                  <a:srgbClr val="000000"/>
                </a:solidFill>
                <a:latin typeface="CIDFont+F3"/>
              </a:rPr>
              <a:t>are approved by </a:t>
            </a:r>
            <a:r>
              <a:rPr lang="en-US" sz="1050" dirty="0">
                <a:solidFill>
                  <a:srgbClr val="000000"/>
                </a:solidFill>
                <a:latin typeface="CIDFont+F2"/>
              </a:rPr>
              <a:t>the Ohio Board of Nursing through the OBN Approver Unit at the University of Cincinnati College of Nursing, Continuing Education Program (OBN-011-93).</a:t>
            </a:r>
            <a:endParaRPr lang="en-US" sz="100" dirty="0">
              <a:solidFill>
                <a:srgbClr val="000000"/>
              </a:solidFill>
              <a:latin typeface="Calibri" panose="020F0502020204030204" pitchFamily="34" charset="0"/>
            </a:endParaRPr>
          </a:p>
          <a:p>
            <a:r>
              <a:rPr lang="en-US" sz="1050" b="1" dirty="0">
                <a:solidFill>
                  <a:srgbClr val="000000"/>
                </a:solidFill>
                <a:latin typeface="Calibri" panose="020F0502020204030204" pitchFamily="34" charset="0"/>
              </a:rPr>
              <a:t>Approved Social Work contact hours </a:t>
            </a:r>
            <a:r>
              <a:rPr lang="en-US" sz="1050" dirty="0">
                <a:solidFill>
                  <a:srgbClr val="000000"/>
                </a:solidFill>
                <a:latin typeface="Calibri" panose="020F0502020204030204" pitchFamily="34" charset="0"/>
              </a:rPr>
              <a:t>through </a:t>
            </a:r>
            <a:r>
              <a:rPr lang="en-US" sz="1400" dirty="0">
                <a:solidFill>
                  <a:srgbClr val="000000"/>
                </a:solidFill>
                <a:latin typeface="Calibri" panose="020F0502020204030204" pitchFamily="34" charset="0"/>
              </a:rPr>
              <a:t> </a:t>
            </a:r>
            <a:r>
              <a:rPr lang="en-US" sz="1050" dirty="0">
                <a:solidFill>
                  <a:srgbClr val="000000"/>
                </a:solidFill>
                <a:latin typeface="Calibri" panose="020F0502020204030204" pitchFamily="34" charset="0"/>
              </a:rPr>
              <a:t>Ohio CSWMFT Social Worker Provider Number RSXXO38702:  Modules 1 &amp; 2:  0.75; Module 4:  0.5;  Module 6:  0.5</a:t>
            </a:r>
          </a:p>
          <a:p>
            <a:r>
              <a:rPr lang="en-US" sz="1050" dirty="0">
                <a:solidFill>
                  <a:srgbClr val="000000"/>
                </a:solidFill>
                <a:latin typeface="Calibri" panose="020F0502020204030204" pitchFamily="34" charset="0"/>
              </a:rPr>
              <a:t>Learners are free to view Modules 3, 5, and 7; however, content relates to prescribing and is not eligible for SW CE credit.</a:t>
            </a:r>
            <a:endParaRPr lang="en-US" sz="800" dirty="0">
              <a:solidFill>
                <a:srgbClr val="000000"/>
              </a:solidFill>
              <a:latin typeface="CIDFont+F2"/>
            </a:endParaRPr>
          </a:p>
          <a:p>
            <a:pPr defTabSz="685778"/>
            <a:endParaRPr lang="en-US" sz="300" dirty="0">
              <a:solidFill>
                <a:srgbClr val="000000"/>
              </a:solidFill>
              <a:latin typeface="CIDFont+F2"/>
            </a:endParaRPr>
          </a:p>
          <a:p>
            <a:pPr algn="ctr" defTabSz="685778"/>
            <a:r>
              <a:rPr lang="en-US" sz="1100" b="1" dirty="0">
                <a:solidFill>
                  <a:srgbClr val="000000"/>
                </a:solidFill>
                <a:latin typeface="CIDFont+F3"/>
              </a:rPr>
              <a:t>There is no cost to attend the training.</a:t>
            </a:r>
            <a:endParaRPr lang="en-US" sz="1100" dirty="0">
              <a:solidFill>
                <a:srgbClr val="000000"/>
              </a:solidFill>
              <a:latin typeface="CIDFont+F2"/>
            </a:endParaRPr>
          </a:p>
          <a:p>
            <a:pPr algn="ctr" defTabSz="685778"/>
            <a:r>
              <a:rPr lang="en-US" sz="1100" dirty="0">
                <a:solidFill>
                  <a:srgbClr val="000000"/>
                </a:solidFill>
                <a:latin typeface="CIDFont+F2"/>
              </a:rPr>
              <a:t>For additional information, please contact: </a:t>
            </a:r>
            <a:r>
              <a:rPr lang="en-US" sz="1400" b="1" dirty="0">
                <a:latin typeface="CIDFont+F1"/>
              </a:rPr>
              <a:t>MATEC-OH office </a:t>
            </a:r>
          </a:p>
          <a:p>
            <a:pPr algn="ctr" defTabSz="685778"/>
            <a:r>
              <a:rPr lang="en-US" sz="1400" b="1" dirty="0">
                <a:latin typeface="CIDFont+F1"/>
              </a:rPr>
              <a:t>513-584-2422</a:t>
            </a:r>
          </a:p>
        </p:txBody>
      </p:sp>
      <p:pic>
        <p:nvPicPr>
          <p:cNvPr id="11" name="Picture 10" descr="A logo on a black background">
            <a:extLst>
              <a:ext uri="{FF2B5EF4-FFF2-40B4-BE49-F238E27FC236}">
                <a16:creationId xmlns:a16="http://schemas.microsoft.com/office/drawing/2014/main" id="{031462E0-D6F7-3698-57D2-F9BF34AC6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0360" y="6336562"/>
            <a:ext cx="945915" cy="523568"/>
          </a:xfrm>
          <a:prstGeom prst="rect">
            <a:avLst/>
          </a:prstGeom>
        </p:spPr>
      </p:pic>
      <p:pic>
        <p:nvPicPr>
          <p:cNvPr id="9" name="Home" descr="Home">
            <a:extLst>
              <a:ext uri="{FF2B5EF4-FFF2-40B4-BE49-F238E27FC236}">
                <a16:creationId xmlns:a16="http://schemas.microsoft.com/office/drawing/2014/main" id="{18617A7F-F26B-8B32-504B-E483DDBB136F}"/>
              </a:ext>
            </a:extLst>
          </p:cNvPr>
          <p:cNvPicPr>
            <a:picLocks noChangeAspect="1"/>
          </p:cNvPicPr>
          <p:nvPr/>
        </p:nvPicPr>
        <p:blipFill>
          <a:blip r:embed="rId4"/>
          <a:stretch>
            <a:fillRect/>
          </a:stretch>
        </p:blipFill>
        <p:spPr>
          <a:xfrm>
            <a:off x="7475391" y="6410514"/>
            <a:ext cx="1485721" cy="326134"/>
          </a:xfrm>
          <a:prstGeom prst="rect">
            <a:avLst/>
          </a:prstGeom>
          <a:ln w="12700">
            <a:miter lim="400000"/>
          </a:ln>
        </p:spPr>
      </p:pic>
      <p:pic>
        <p:nvPicPr>
          <p:cNvPr id="18" name="Picture 17" descr="A red and blue text on a black background">
            <a:extLst>
              <a:ext uri="{FF2B5EF4-FFF2-40B4-BE49-F238E27FC236}">
                <a16:creationId xmlns:a16="http://schemas.microsoft.com/office/drawing/2014/main" id="{EE7797B5-ABBB-20DB-6F64-0D2C81A4CE3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9602" y="89199"/>
            <a:ext cx="2255643" cy="769764"/>
          </a:xfrm>
          <a:prstGeom prst="rect">
            <a:avLst/>
          </a:prstGeom>
        </p:spPr>
      </p:pic>
      <p:sp>
        <p:nvSpPr>
          <p:cNvPr id="12" name="TextBox 11">
            <a:extLst>
              <a:ext uri="{FF2B5EF4-FFF2-40B4-BE49-F238E27FC236}">
                <a16:creationId xmlns:a16="http://schemas.microsoft.com/office/drawing/2014/main" id="{95FD04F0-A975-887F-B021-C3A23A8B898A}"/>
              </a:ext>
            </a:extLst>
          </p:cNvPr>
          <p:cNvSpPr txBox="1"/>
          <p:nvPr/>
        </p:nvSpPr>
        <p:spPr>
          <a:xfrm>
            <a:off x="3557650" y="6387494"/>
            <a:ext cx="3852966" cy="424732"/>
          </a:xfrm>
          <a:prstGeom prst="rect">
            <a:avLst/>
          </a:prstGeom>
          <a:noFill/>
        </p:spPr>
        <p:txBody>
          <a:bodyPr wrap="square" rtlCol="0">
            <a:spAutoFit/>
          </a:bodyPr>
          <a:lstStyle/>
          <a:p>
            <a:pPr defTabSz="685778">
              <a:lnSpc>
                <a:spcPct val="90000"/>
              </a:lnSpc>
            </a:pPr>
            <a:r>
              <a:rPr lang="en-US" sz="600" dirty="0">
                <a:solidFill>
                  <a:schemeClr val="accent6">
                    <a:lumMod val="10000"/>
                  </a:schemeClr>
                </a:solidFill>
                <a:latin typeface="+mj-lt"/>
                <a:cs typeface="Arial"/>
              </a:rPr>
              <a:t>This program is supported by the Health Resources and Services Administration (HRSA) of the U.S. Dept. of Health and Human Services (HHS) as part of an award totaling </a:t>
            </a:r>
            <a:r>
              <a:rPr lang="en-US" sz="600" dirty="0">
                <a:solidFill>
                  <a:schemeClr val="accent6">
                    <a:lumMod val="10000"/>
                  </a:schemeClr>
                </a:solidFill>
                <a:latin typeface="+mj-lt"/>
              </a:rPr>
              <a:t>$</a:t>
            </a:r>
            <a:r>
              <a:rPr lang="en-US" sz="600" dirty="0">
                <a:solidFill>
                  <a:srgbClr val="000000"/>
                </a:solidFill>
                <a:latin typeface="+mj-lt"/>
              </a:rPr>
              <a:t>3,960,892.</a:t>
            </a:r>
            <a:r>
              <a:rPr lang="en-US" sz="600" dirty="0">
                <a:latin typeface="+mj-lt"/>
                <a:cs typeface="Arial"/>
              </a:rPr>
              <a:t>00</a:t>
            </a:r>
            <a:r>
              <a:rPr lang="en-US" sz="600" dirty="0">
                <a:solidFill>
                  <a:schemeClr val="accent6">
                    <a:lumMod val="10000"/>
                  </a:schemeClr>
                </a:solidFill>
                <a:latin typeface="+mj-lt"/>
              </a:rPr>
              <a:t> </a:t>
            </a:r>
            <a:r>
              <a:rPr lang="en-US" sz="600" dirty="0">
                <a:solidFill>
                  <a:schemeClr val="accent6">
                    <a:lumMod val="10000"/>
                  </a:schemeClr>
                </a:solidFill>
                <a:latin typeface="+mj-lt"/>
                <a:cs typeface="Arial"/>
              </a:rPr>
              <a:t>with 0 percentage financed with nongovernmental sources. The contents are those of the author(s) and do not necessarily represent the official views of, nor an endorsement, by HRSA, HHS or the U.S. Government.</a:t>
            </a:r>
          </a:p>
        </p:txBody>
      </p:sp>
      <p:graphicFrame>
        <p:nvGraphicFramePr>
          <p:cNvPr id="4" name="Table 3">
            <a:extLst>
              <a:ext uri="{FF2B5EF4-FFF2-40B4-BE49-F238E27FC236}">
                <a16:creationId xmlns:a16="http://schemas.microsoft.com/office/drawing/2014/main" id="{9FC32D81-04E8-A392-0A7E-A0399F7A3A9C}"/>
              </a:ext>
            </a:extLst>
          </p:cNvPr>
          <p:cNvGraphicFramePr>
            <a:graphicFrameLocks noGrp="1"/>
          </p:cNvGraphicFramePr>
          <p:nvPr>
            <p:extLst>
              <p:ext uri="{D42A27DB-BD31-4B8C-83A1-F6EECF244321}">
                <p14:modId xmlns:p14="http://schemas.microsoft.com/office/powerpoint/2010/main" val="1296557477"/>
              </p:ext>
            </p:extLst>
          </p:nvPr>
        </p:nvGraphicFramePr>
        <p:xfrm>
          <a:off x="2787995" y="476723"/>
          <a:ext cx="6214273" cy="5888939"/>
        </p:xfrm>
        <a:graphic>
          <a:graphicData uri="http://schemas.openxmlformats.org/drawingml/2006/table">
            <a:tbl>
              <a:tblPr firstRow="1" bandRow="1">
                <a:tableStyleId>{5202B0CA-FC54-4496-8BCA-5EF66A818D29}</a:tableStyleId>
              </a:tblPr>
              <a:tblGrid>
                <a:gridCol w="2046398">
                  <a:extLst>
                    <a:ext uri="{9D8B030D-6E8A-4147-A177-3AD203B41FA5}">
                      <a16:colId xmlns:a16="http://schemas.microsoft.com/office/drawing/2014/main" val="3843782007"/>
                    </a:ext>
                  </a:extLst>
                </a:gridCol>
                <a:gridCol w="1963972">
                  <a:extLst>
                    <a:ext uri="{9D8B030D-6E8A-4147-A177-3AD203B41FA5}">
                      <a16:colId xmlns:a16="http://schemas.microsoft.com/office/drawing/2014/main" val="3245240085"/>
                    </a:ext>
                  </a:extLst>
                </a:gridCol>
                <a:gridCol w="2203903">
                  <a:extLst>
                    <a:ext uri="{9D8B030D-6E8A-4147-A177-3AD203B41FA5}">
                      <a16:colId xmlns:a16="http://schemas.microsoft.com/office/drawing/2014/main" val="584352243"/>
                    </a:ext>
                  </a:extLst>
                </a:gridCol>
              </a:tblGrid>
              <a:tr h="177639">
                <a:tc>
                  <a:txBody>
                    <a:bodyPr/>
                    <a:lstStyle/>
                    <a:p>
                      <a:pPr marL="0" marR="0" algn="ctr">
                        <a:lnSpc>
                          <a:spcPct val="107000"/>
                        </a:lnSpc>
                        <a:spcBef>
                          <a:spcPts val="0"/>
                        </a:spcBef>
                        <a:spcAft>
                          <a:spcPts val="0"/>
                        </a:spcAft>
                      </a:pPr>
                      <a:r>
                        <a:rPr lang="en-US" sz="1100" b="1" dirty="0">
                          <a:effectLst>
                            <a:outerShdw blurRad="38100" dist="38100" dir="2700000" algn="tl">
                              <a:srgbClr val="000000">
                                <a:alpha val="43137"/>
                              </a:srgbClr>
                            </a:outerShdw>
                          </a:effectLst>
                          <a:latin typeface="Abadi" panose="020B0604020104020204" pitchFamily="34" charset="0"/>
                        </a:rPr>
                        <a:t>Behavioral Objectives</a:t>
                      </a:r>
                      <a:endParaRPr lang="en-US" sz="1100" b="1" i="0" dirty="0">
                        <a:effectLst>
                          <a:outerShdw blurRad="38100" dist="38100" dir="2700000" algn="tl">
                            <a:srgbClr val="000000">
                              <a:alpha val="43137"/>
                            </a:srgbClr>
                          </a:outerShdw>
                        </a:effectLst>
                        <a:latin typeface="Abadi" panose="020B0604020104020204" pitchFamily="34" charset="0"/>
                        <a:ea typeface="Calibri" panose="020F0502020204030204" pitchFamily="34" charset="0"/>
                        <a:cs typeface="Times New Roman" panose="02020603050405020304" pitchFamily="18" charset="0"/>
                      </a:endParaRPr>
                    </a:p>
                  </a:txBody>
                  <a:tcPr marL="56593" marR="56593"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outerShdw blurRad="38100" dist="38100" dir="2700000" algn="tl">
                              <a:srgbClr val="000000">
                                <a:alpha val="43137"/>
                              </a:srgbClr>
                            </a:outerShdw>
                          </a:effectLst>
                          <a:latin typeface="Abadi" panose="020B0604020104020204" pitchFamily="34" charset="0"/>
                        </a:rPr>
                        <a:t>Lessons</a:t>
                      </a:r>
                      <a:endParaRPr lang="en-US" sz="1100" b="1" i="0" dirty="0">
                        <a:effectLst>
                          <a:outerShdw blurRad="38100" dist="38100" dir="2700000" algn="tl">
                            <a:srgbClr val="000000">
                              <a:alpha val="43137"/>
                            </a:srgbClr>
                          </a:outerShdw>
                        </a:effectLst>
                        <a:latin typeface="Abadi" panose="020B0604020104020204" pitchFamily="34" charset="0"/>
                        <a:ea typeface="Calibri" panose="020F0502020204030204" pitchFamily="34" charset="0"/>
                        <a:cs typeface="Times New Roman" panose="02020603050405020304" pitchFamily="18" charset="0"/>
                      </a:endParaRPr>
                    </a:p>
                  </a:txBody>
                  <a:tcPr marL="56593" marR="56593"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effectLst>
                            <a:outerShdw blurRad="38100" dist="38100" dir="2700000" algn="tl">
                              <a:srgbClr val="000000">
                                <a:alpha val="43137"/>
                              </a:srgbClr>
                            </a:outerShdw>
                          </a:effectLst>
                          <a:latin typeface="Abadi" panose="020B0604020104020204" pitchFamily="34" charset="0"/>
                        </a:rPr>
                        <a:t>To Register</a:t>
                      </a:r>
                      <a:endParaRPr lang="en-US" sz="1100" b="1" i="0" dirty="0">
                        <a:effectLst>
                          <a:outerShdw blurRad="38100" dist="38100" dir="2700000" algn="tl">
                            <a:srgbClr val="000000">
                              <a:alpha val="43137"/>
                            </a:srgbClr>
                          </a:outerShdw>
                        </a:effectLst>
                        <a:latin typeface="Abadi" panose="020B0604020104020204" pitchFamily="34" charset="0"/>
                        <a:ea typeface="Calibri" panose="020F0502020204030204" pitchFamily="34" charset="0"/>
                        <a:cs typeface="Times New Roman" panose="02020603050405020304" pitchFamily="18" charset="0"/>
                      </a:endParaRPr>
                    </a:p>
                  </a:txBody>
                  <a:tcPr marL="56593" marR="56593"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1261707"/>
                  </a:ext>
                </a:extLst>
              </a:tr>
              <a:tr h="1084254">
                <a:tc>
                  <a:txBody>
                    <a:bodyPr/>
                    <a:lstStyle/>
                    <a:p>
                      <a:pPr marL="0" indent="0">
                        <a:lnSpc>
                          <a:spcPct val="100000"/>
                        </a:lnSpc>
                        <a:buAutoNum type="arabicPeriod"/>
                      </a:pPr>
                      <a:r>
                        <a:rPr lang="en-US" sz="1000" b="1" kern="1200" dirty="0">
                          <a:solidFill>
                            <a:schemeClr val="tx1"/>
                          </a:solidFill>
                          <a:effectLst/>
                        </a:rPr>
                        <a:t>Summarize National HIV/AIDS Strategic Plan (NHAS) as it relates to HIV prevention with particular attention to HIV PrEP. </a:t>
                      </a:r>
                    </a:p>
                    <a:p>
                      <a:pPr>
                        <a:lnSpc>
                          <a:spcPct val="100000"/>
                        </a:lnSpc>
                      </a:pPr>
                      <a:r>
                        <a:rPr lang="en-US" sz="1000" b="1" kern="1200" dirty="0">
                          <a:solidFill>
                            <a:schemeClr val="tx1"/>
                          </a:solidFill>
                          <a:effectLst/>
                        </a:rPr>
                        <a:t>2. Discuss scientific evidence to support the efficacy and benefits of HIV PrEP.</a:t>
                      </a:r>
                      <a:endParaRPr lang="en-US" sz="1000" b="1" i="0" dirty="0">
                        <a:solidFill>
                          <a:schemeClr val="tx1"/>
                        </a:solidFill>
                        <a:effectLst/>
                        <a:latin typeface="Abadi" panose="020B0604020104020204" pitchFamily="34" charset="0"/>
                      </a:endParaRPr>
                    </a:p>
                  </a:txBody>
                  <a:tcPr marL="75458" marR="75458" marT="37730" marB="3773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nSpc>
                          <a:spcPct val="100000"/>
                        </a:lnSpc>
                      </a:pPr>
                      <a:r>
                        <a:rPr lang="en-US" sz="1000" b="1" dirty="0">
                          <a:solidFill>
                            <a:schemeClr val="tx1"/>
                          </a:solidFill>
                          <a:effectLst/>
                        </a:rPr>
                        <a:t>1a. Overview of NHAS</a:t>
                      </a:r>
                    </a:p>
                    <a:p>
                      <a:pPr>
                        <a:lnSpc>
                          <a:spcPct val="100000"/>
                        </a:lnSpc>
                      </a:pPr>
                      <a:endParaRPr lang="en-US" sz="800" b="1" dirty="0">
                        <a:solidFill>
                          <a:schemeClr val="tx1"/>
                        </a:solidFill>
                        <a:effectLst/>
                      </a:endParaRPr>
                    </a:p>
                    <a:p>
                      <a:pPr lvl="0" fontAlgn="base">
                        <a:lnSpc>
                          <a:spcPct val="100000"/>
                        </a:lnSpc>
                      </a:pPr>
                      <a:r>
                        <a:rPr lang="en-US" sz="1000" b="1" dirty="0">
                          <a:solidFill>
                            <a:schemeClr val="tx1"/>
                          </a:solidFill>
                          <a:effectLst/>
                        </a:rPr>
                        <a:t>2a. Key trials in men who have sex with men , transgender women, persons who inject drugs</a:t>
                      </a:r>
                    </a:p>
                    <a:p>
                      <a:pPr fontAlgn="base">
                        <a:lnSpc>
                          <a:spcPct val="100000"/>
                        </a:lnSpc>
                      </a:pPr>
                      <a:r>
                        <a:rPr lang="en-US" sz="1000" b="1" dirty="0">
                          <a:solidFill>
                            <a:schemeClr val="tx1"/>
                          </a:solidFill>
                          <a:effectLst/>
                        </a:rPr>
                        <a:t>2b. Key trials in women and heterosexual couples</a:t>
                      </a:r>
                      <a:endParaRPr lang="en-US" sz="1000" b="1" i="0" dirty="0">
                        <a:solidFill>
                          <a:schemeClr val="tx1"/>
                        </a:solidFill>
                        <a:effectLst/>
                        <a:latin typeface="Abadi" panose="020B0604020104020204" pitchFamily="34" charset="0"/>
                      </a:endParaRPr>
                    </a:p>
                  </a:txBody>
                  <a:tcPr marL="75458" marR="75458" marT="37730" marB="3773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fontAlgn="base"/>
                      <a:endParaRPr lang="en-US" sz="1400" b="1" i="0" dirty="0">
                        <a:effectLst/>
                        <a:latin typeface="Abadi" panose="020B0604020104020204" pitchFamily="34" charset="0"/>
                      </a:endParaRPr>
                    </a:p>
                  </a:txBody>
                  <a:tcPr marL="75458" marR="75458" marT="37730" marB="3773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8005455"/>
                  </a:ext>
                </a:extLst>
              </a:tr>
              <a:tr h="801801">
                <a:tc>
                  <a:txBody>
                    <a:bodyPr/>
                    <a:lstStyle/>
                    <a:p>
                      <a:pPr>
                        <a:lnSpc>
                          <a:spcPct val="100000"/>
                        </a:lnSpc>
                      </a:pPr>
                      <a:r>
                        <a:rPr lang="en-US" sz="1000" b="1" kern="1200" dirty="0">
                          <a:solidFill>
                            <a:schemeClr val="tx1"/>
                          </a:solidFill>
                          <a:effectLst/>
                        </a:rPr>
                        <a:t>3. List CDC recommendations for health care services to be included in PrEP programs.</a:t>
                      </a:r>
                      <a:endParaRPr lang="en-US" sz="1000" b="1" i="0" dirty="0">
                        <a:solidFill>
                          <a:schemeClr val="tx1"/>
                        </a:solidFill>
                        <a:effectLst/>
                        <a:latin typeface="Abadi" panose="020B0604020104020204" pitchFamily="34" charset="0"/>
                      </a:endParaRPr>
                    </a:p>
                  </a:txBody>
                  <a:tcPr marL="75458" marR="75458" marT="37730" marB="377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lvl="0" fontAlgn="base">
                        <a:lnSpc>
                          <a:spcPct val="100000"/>
                        </a:lnSpc>
                      </a:pPr>
                      <a:r>
                        <a:rPr lang="en-US" sz="1000" b="1" dirty="0">
                          <a:solidFill>
                            <a:schemeClr val="tx1"/>
                          </a:solidFill>
                          <a:effectLst/>
                        </a:rPr>
                        <a:t>3a. Routine HIV testing</a:t>
                      </a:r>
                    </a:p>
                    <a:p>
                      <a:pPr lvl="0" fontAlgn="base">
                        <a:lnSpc>
                          <a:spcPct val="100000"/>
                        </a:lnSpc>
                      </a:pPr>
                      <a:r>
                        <a:rPr lang="en-US" sz="1000" b="1" dirty="0">
                          <a:solidFill>
                            <a:schemeClr val="tx1"/>
                          </a:solidFill>
                          <a:effectLst/>
                        </a:rPr>
                        <a:t>3b. HIV &amp; comprehensive STI screening</a:t>
                      </a:r>
                    </a:p>
                    <a:p>
                      <a:pPr>
                        <a:lnSpc>
                          <a:spcPct val="100000"/>
                        </a:lnSpc>
                      </a:pPr>
                      <a:r>
                        <a:rPr lang="en-US" sz="1000" b="1" dirty="0">
                          <a:solidFill>
                            <a:schemeClr val="tx1"/>
                          </a:solidFill>
                          <a:effectLst/>
                        </a:rPr>
                        <a:t>3c. Hepatitis screening &amp; renal monitoring</a:t>
                      </a:r>
                      <a:endParaRPr lang="en-US" sz="1000" b="1" i="0" dirty="0">
                        <a:solidFill>
                          <a:schemeClr val="tx1"/>
                        </a:solidFill>
                        <a:effectLst/>
                        <a:latin typeface="Abadi" panose="020B0604020104020204" pitchFamily="34" charset="0"/>
                      </a:endParaRPr>
                    </a:p>
                  </a:txBody>
                  <a:tcPr marL="75458" marR="75458" marT="37730" marB="3773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1400" b="1" i="0" dirty="0">
                        <a:effectLst/>
                        <a:latin typeface="Abadi" panose="020B0604020104020204" pitchFamily="34" charset="0"/>
                      </a:endParaRPr>
                    </a:p>
                  </a:txBody>
                  <a:tcPr marL="75458" marR="75458" marT="37730" marB="3773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4288371"/>
                  </a:ext>
                </a:extLst>
              </a:tr>
              <a:tr h="689207">
                <a:tc>
                  <a:txBody>
                    <a:bodyPr/>
                    <a:lstStyle/>
                    <a:p>
                      <a:pPr>
                        <a:lnSpc>
                          <a:spcPct val="100000"/>
                        </a:lnSpc>
                      </a:pPr>
                      <a:endParaRPr lang="en-US" sz="1000" b="1" kern="1200" dirty="0">
                        <a:solidFill>
                          <a:schemeClr val="tx1"/>
                        </a:solidFill>
                        <a:effectLst/>
                      </a:endParaRPr>
                    </a:p>
                    <a:p>
                      <a:pPr>
                        <a:lnSpc>
                          <a:spcPct val="100000"/>
                        </a:lnSpc>
                      </a:pPr>
                      <a:r>
                        <a:rPr lang="en-US" sz="1000" b="1" kern="1200" dirty="0">
                          <a:solidFill>
                            <a:schemeClr val="tx1"/>
                          </a:solidFill>
                          <a:effectLst/>
                        </a:rPr>
                        <a:t>4. Identify patient, provider, and system barriers to PrEP implementation.</a:t>
                      </a:r>
                    </a:p>
                    <a:p>
                      <a:pPr>
                        <a:lnSpc>
                          <a:spcPct val="100000"/>
                        </a:lnSpc>
                      </a:pPr>
                      <a:endParaRPr lang="en-US" sz="1000" b="1" i="0" dirty="0">
                        <a:solidFill>
                          <a:schemeClr val="tx1"/>
                        </a:solidFill>
                        <a:effectLst/>
                        <a:latin typeface="Abadi" panose="020B0604020104020204" pitchFamily="34" charset="0"/>
                      </a:endParaRPr>
                    </a:p>
                  </a:txBody>
                  <a:tcPr marL="75458" marR="75458" marT="37730" marB="377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lvl="0" fontAlgn="base">
                        <a:lnSpc>
                          <a:spcPct val="100000"/>
                        </a:lnSpc>
                      </a:pPr>
                      <a:endParaRPr lang="en-US" sz="100" b="1" dirty="0">
                        <a:solidFill>
                          <a:schemeClr val="tx1"/>
                        </a:solidFill>
                        <a:effectLst/>
                      </a:endParaRPr>
                    </a:p>
                    <a:p>
                      <a:pPr lvl="0" fontAlgn="base">
                        <a:lnSpc>
                          <a:spcPct val="100000"/>
                        </a:lnSpc>
                      </a:pPr>
                      <a:r>
                        <a:rPr lang="en-US" sz="1000" b="1" dirty="0">
                          <a:solidFill>
                            <a:schemeClr val="tx1"/>
                          </a:solidFill>
                          <a:effectLst/>
                        </a:rPr>
                        <a:t>4a. Provider and System Barriers</a:t>
                      </a:r>
                    </a:p>
                    <a:p>
                      <a:pPr lvl="0" fontAlgn="base">
                        <a:lnSpc>
                          <a:spcPct val="100000"/>
                        </a:lnSpc>
                      </a:pPr>
                      <a:r>
                        <a:rPr lang="en-US" sz="1000" b="1" dirty="0">
                          <a:solidFill>
                            <a:schemeClr val="tx1"/>
                          </a:solidFill>
                          <a:effectLst/>
                        </a:rPr>
                        <a:t>4b. Patient Barriers and PrEP Navigators</a:t>
                      </a:r>
                    </a:p>
                    <a:p>
                      <a:pPr lvl="0" fontAlgn="base">
                        <a:lnSpc>
                          <a:spcPct val="100000"/>
                        </a:lnSpc>
                      </a:pPr>
                      <a:endParaRPr lang="en-US" sz="500" b="1" dirty="0">
                        <a:solidFill>
                          <a:schemeClr val="tx1"/>
                        </a:solidFill>
                        <a:effectLst/>
                      </a:endParaRPr>
                    </a:p>
                    <a:p>
                      <a:pPr lvl="0" fontAlgn="base">
                        <a:lnSpc>
                          <a:spcPct val="100000"/>
                        </a:lnSpc>
                      </a:pPr>
                      <a:endParaRPr lang="en-US" sz="100" b="1" dirty="0">
                        <a:solidFill>
                          <a:schemeClr val="tx1"/>
                        </a:solidFill>
                        <a:effectLst/>
                      </a:endParaRPr>
                    </a:p>
                  </a:txBody>
                  <a:tcPr marL="75458" marR="75458" marT="37730" marB="377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lvl="0" fontAlgn="base"/>
                      <a:endParaRPr lang="en-US" sz="1400" b="1" i="0" dirty="0">
                        <a:effectLst/>
                        <a:latin typeface="Abadi" panose="020B0604020104020204" pitchFamily="34" charset="0"/>
                      </a:endParaRPr>
                    </a:p>
                  </a:txBody>
                  <a:tcPr marL="75458" marR="75458" marT="37730" marB="3773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7342628"/>
                  </a:ext>
                </a:extLst>
              </a:tr>
              <a:tr h="962883">
                <a:tc>
                  <a:txBody>
                    <a:bodyPr/>
                    <a:lstStyle/>
                    <a:p>
                      <a:pPr>
                        <a:lnSpc>
                          <a:spcPct val="100000"/>
                        </a:lnSpc>
                      </a:pPr>
                      <a:r>
                        <a:rPr lang="en-US" sz="1000" b="1" kern="1200" dirty="0">
                          <a:solidFill>
                            <a:schemeClr val="tx1"/>
                          </a:solidFill>
                          <a:effectLst/>
                        </a:rPr>
                        <a:t>5. Review FDA-approved biomedical products for HIV PrEP and apply current CDC guidelines for prescribing, routine follow-up, and discontinuing PrEP. </a:t>
                      </a:r>
                      <a:endParaRPr lang="en-US" sz="1000" b="1" i="0" dirty="0">
                        <a:solidFill>
                          <a:schemeClr val="tx1"/>
                        </a:solidFill>
                        <a:effectLst/>
                        <a:latin typeface="Abadi" panose="020B0604020104020204" pitchFamily="34" charset="0"/>
                      </a:endParaRPr>
                    </a:p>
                  </a:txBody>
                  <a:tcPr marL="75458" marR="75458" marT="37730" marB="3773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lvl="0" fontAlgn="base">
                        <a:lnSpc>
                          <a:spcPct val="100000"/>
                        </a:lnSpc>
                      </a:pPr>
                      <a:r>
                        <a:rPr lang="en-US" sz="1000" b="1" dirty="0">
                          <a:solidFill>
                            <a:schemeClr val="tx1"/>
                          </a:solidFill>
                          <a:effectLst/>
                        </a:rPr>
                        <a:t>5a. Indications for PrEP</a:t>
                      </a:r>
                    </a:p>
                    <a:p>
                      <a:pPr lvl="0" fontAlgn="base">
                        <a:lnSpc>
                          <a:spcPct val="100000"/>
                        </a:lnSpc>
                      </a:pPr>
                      <a:r>
                        <a:rPr lang="en-US" sz="1000" b="1" dirty="0">
                          <a:solidFill>
                            <a:schemeClr val="tx1"/>
                          </a:solidFill>
                          <a:effectLst/>
                        </a:rPr>
                        <a:t>5b. Prescribing oral PrEP agents</a:t>
                      </a:r>
                    </a:p>
                    <a:p>
                      <a:pPr lvl="0" fontAlgn="base">
                        <a:lnSpc>
                          <a:spcPct val="100000"/>
                        </a:lnSpc>
                      </a:pPr>
                      <a:r>
                        <a:rPr lang="en-US" sz="1000" b="1" dirty="0">
                          <a:solidFill>
                            <a:schemeClr val="tx1"/>
                          </a:solidFill>
                          <a:effectLst/>
                        </a:rPr>
                        <a:t>5c. Prescribing long-acting PrEP agents</a:t>
                      </a:r>
                    </a:p>
                    <a:p>
                      <a:pPr lvl="0" fontAlgn="base">
                        <a:lnSpc>
                          <a:spcPct val="100000"/>
                        </a:lnSpc>
                      </a:pPr>
                      <a:r>
                        <a:rPr lang="en-US" sz="1000" b="1" dirty="0">
                          <a:solidFill>
                            <a:schemeClr val="tx1"/>
                          </a:solidFill>
                          <a:effectLst/>
                        </a:rPr>
                        <a:t>5d. PrEP adherence &amp; discontinuation</a:t>
                      </a:r>
                      <a:endParaRPr lang="en-US" sz="1000" b="1" i="0" dirty="0">
                        <a:solidFill>
                          <a:schemeClr val="tx1"/>
                        </a:solidFill>
                        <a:effectLst/>
                        <a:latin typeface="Abadi" panose="020B0604020104020204" pitchFamily="34" charset="0"/>
                      </a:endParaRPr>
                    </a:p>
                  </a:txBody>
                  <a:tcPr marL="75458" marR="75458" marT="37730" marB="3773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lvl="0" fontAlgn="base"/>
                      <a:endParaRPr lang="en-US" sz="1400" b="1" i="0" dirty="0">
                        <a:effectLst/>
                        <a:latin typeface="Abadi" panose="020B0604020104020204" pitchFamily="34" charset="0"/>
                      </a:endParaRPr>
                    </a:p>
                  </a:txBody>
                  <a:tcPr marL="75458" marR="75458" marT="37730" marB="3773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1610877"/>
                  </a:ext>
                </a:extLst>
              </a:tr>
              <a:tr h="983945">
                <a:tc>
                  <a:txBody>
                    <a:bodyPr/>
                    <a:lstStyle/>
                    <a:p>
                      <a:pPr>
                        <a:lnSpc>
                          <a:spcPct val="100000"/>
                        </a:lnSpc>
                      </a:pPr>
                      <a:r>
                        <a:rPr lang="en-US" sz="1000" b="1" kern="1200">
                          <a:solidFill>
                            <a:schemeClr val="tx1"/>
                          </a:solidFill>
                          <a:effectLst/>
                        </a:rPr>
                        <a:t>6. Perform a sexual health assessment.</a:t>
                      </a:r>
                      <a:endParaRPr lang="en-US" sz="1000" b="1" i="0" dirty="0">
                        <a:solidFill>
                          <a:schemeClr val="tx1"/>
                        </a:solidFill>
                        <a:effectLst/>
                        <a:latin typeface="Abadi" panose="020B0604020104020204" pitchFamily="34" charset="0"/>
                      </a:endParaRPr>
                    </a:p>
                  </a:txBody>
                  <a:tcPr marL="75458" marR="75458" marT="37730" marB="3773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fontAlgn="base">
                        <a:lnSpc>
                          <a:spcPct val="100000"/>
                        </a:lnSpc>
                      </a:pPr>
                      <a:r>
                        <a:rPr lang="en-US" sz="1000" b="1" dirty="0">
                          <a:solidFill>
                            <a:schemeClr val="tx1"/>
                          </a:solidFill>
                          <a:effectLst/>
                        </a:rPr>
                        <a:t>6a. Safe space for discussing sexual health.</a:t>
                      </a:r>
                    </a:p>
                    <a:p>
                      <a:pPr lvl="0" fontAlgn="base">
                        <a:lnSpc>
                          <a:spcPct val="100000"/>
                        </a:lnSpc>
                      </a:pPr>
                      <a:r>
                        <a:rPr lang="en-US" sz="1000" b="1" dirty="0">
                          <a:solidFill>
                            <a:schemeClr val="tx1"/>
                          </a:solidFill>
                          <a:effectLst/>
                        </a:rPr>
                        <a:t>6b. Components of a sexual health assessment</a:t>
                      </a:r>
                    </a:p>
                    <a:p>
                      <a:pPr lvl="0" fontAlgn="base">
                        <a:lnSpc>
                          <a:spcPct val="100000"/>
                        </a:lnSpc>
                      </a:pPr>
                      <a:r>
                        <a:rPr lang="en-US" sz="1000" b="1" dirty="0">
                          <a:solidFill>
                            <a:schemeClr val="tx1"/>
                          </a:solidFill>
                          <a:effectLst/>
                        </a:rPr>
                        <a:t>6c.  GOALS approach to sexual health assessment</a:t>
                      </a:r>
                      <a:endParaRPr lang="en-US" sz="1000" b="1" i="0" dirty="0">
                        <a:solidFill>
                          <a:schemeClr val="tx1"/>
                        </a:solidFill>
                        <a:effectLst/>
                        <a:latin typeface="Abadi" panose="020B0604020104020204" pitchFamily="34" charset="0"/>
                      </a:endParaRPr>
                    </a:p>
                  </a:txBody>
                  <a:tcPr marL="75458" marR="75458" marT="37730" marB="3773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lvl="0" fontAlgn="base"/>
                      <a:endParaRPr lang="en-US" sz="1400" b="1" i="0" dirty="0">
                        <a:effectLst/>
                        <a:latin typeface="Abadi" panose="020B0604020104020204" pitchFamily="34" charset="0"/>
                      </a:endParaRPr>
                    </a:p>
                  </a:txBody>
                  <a:tcPr marL="75458" marR="75458" marT="37730" marB="3773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4205337"/>
                  </a:ext>
                </a:extLst>
              </a:tr>
              <a:tr h="882866">
                <a:tc>
                  <a:txBody>
                    <a:bodyPr/>
                    <a:lstStyle/>
                    <a:p>
                      <a:pPr marL="0" marR="0" algn="l">
                        <a:lnSpc>
                          <a:spcPct val="100000"/>
                        </a:lnSpc>
                        <a:spcBef>
                          <a:spcPts val="0"/>
                        </a:spcBef>
                        <a:spcAft>
                          <a:spcPts val="0"/>
                        </a:spcAft>
                      </a:pPr>
                      <a:r>
                        <a:rPr lang="en-US" sz="1000" b="1" dirty="0">
                          <a:solidFill>
                            <a:schemeClr val="tx1"/>
                          </a:solidFill>
                          <a:effectLst/>
                        </a:rPr>
                        <a:t>7.  List strategies to evaluate and care for a person transitioning from non-occupational Post-Exposure Prophylaxis (</a:t>
                      </a:r>
                      <a:r>
                        <a:rPr lang="en-US" sz="1000" b="1" dirty="0" err="1">
                          <a:solidFill>
                            <a:schemeClr val="tx1"/>
                          </a:solidFill>
                          <a:effectLst/>
                        </a:rPr>
                        <a:t>nPEP</a:t>
                      </a:r>
                      <a:r>
                        <a:rPr lang="en-US" sz="1000" b="1" dirty="0">
                          <a:solidFill>
                            <a:schemeClr val="tx1"/>
                          </a:solidFill>
                          <a:effectLst/>
                        </a:rPr>
                        <a:t>) to PrEP; and experiencing acute HIV infection on PrEP.</a:t>
                      </a:r>
                      <a:endParaRPr lang="en-US" sz="1000" b="1" i="0" dirty="0">
                        <a:solidFill>
                          <a:schemeClr val="tx1"/>
                        </a:solidFill>
                        <a:effectLst/>
                        <a:latin typeface="Abadi" panose="020B0604020104020204" pitchFamily="34" charset="0"/>
                        <a:ea typeface="Calibri" panose="020F0502020204030204" pitchFamily="34" charset="0"/>
                        <a:cs typeface="Times New Roman" panose="02020603050405020304" pitchFamily="18" charset="0"/>
                      </a:endParaRPr>
                    </a:p>
                  </a:txBody>
                  <a:tcPr marL="56593" marR="56593"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b="1" dirty="0">
                          <a:solidFill>
                            <a:schemeClr val="tx1"/>
                          </a:solidFill>
                          <a:effectLst/>
                        </a:rPr>
                        <a:t>7a.  Transitioning from </a:t>
                      </a:r>
                      <a:r>
                        <a:rPr lang="en-US" sz="1000" b="1" dirty="0" err="1">
                          <a:solidFill>
                            <a:schemeClr val="tx1"/>
                          </a:solidFill>
                          <a:effectLst/>
                        </a:rPr>
                        <a:t>nPEP</a:t>
                      </a:r>
                      <a:r>
                        <a:rPr lang="en-US" sz="1000" b="1" dirty="0">
                          <a:solidFill>
                            <a:schemeClr val="tx1"/>
                          </a:solidFill>
                          <a:effectLst/>
                        </a:rPr>
                        <a:t> to PrEP</a:t>
                      </a:r>
                    </a:p>
                    <a:p>
                      <a:pPr marL="0" marR="0" algn="l">
                        <a:lnSpc>
                          <a:spcPct val="100000"/>
                        </a:lnSpc>
                        <a:spcBef>
                          <a:spcPts val="0"/>
                        </a:spcBef>
                        <a:spcAft>
                          <a:spcPts val="0"/>
                        </a:spcAft>
                      </a:pPr>
                      <a:r>
                        <a:rPr lang="en-US" sz="1000" b="1" dirty="0">
                          <a:solidFill>
                            <a:schemeClr val="tx1"/>
                          </a:solidFill>
                          <a:effectLst/>
                        </a:rPr>
                        <a:t>7b.  HIV seroconversion on PrEP</a:t>
                      </a:r>
                      <a:endParaRPr lang="en-US" sz="1000" b="1" i="0" dirty="0">
                        <a:solidFill>
                          <a:schemeClr val="tx1"/>
                        </a:solidFill>
                        <a:effectLst/>
                        <a:latin typeface="Abadi" panose="020B0604020104020204" pitchFamily="34" charset="0"/>
                        <a:ea typeface="Calibri" panose="020F0502020204030204" pitchFamily="34" charset="0"/>
                        <a:cs typeface="Times New Roman" panose="02020603050405020304" pitchFamily="18" charset="0"/>
                      </a:endParaRPr>
                    </a:p>
                  </a:txBody>
                  <a:tcPr marL="56593" marR="56593"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l">
                        <a:lnSpc>
                          <a:spcPct val="107000"/>
                        </a:lnSpc>
                        <a:spcBef>
                          <a:spcPts val="0"/>
                        </a:spcBef>
                        <a:spcAft>
                          <a:spcPts val="0"/>
                        </a:spcAft>
                      </a:pPr>
                      <a:endParaRPr lang="en-US" sz="1400" b="1" i="0" dirty="0">
                        <a:effectLst/>
                        <a:latin typeface="Abadi" panose="020B0604020104020204" pitchFamily="34" charset="0"/>
                        <a:ea typeface="Calibri" panose="020F0502020204030204" pitchFamily="34" charset="0"/>
                        <a:cs typeface="Times New Roman" panose="02020603050405020304" pitchFamily="18" charset="0"/>
                      </a:endParaRPr>
                    </a:p>
                  </a:txBody>
                  <a:tcPr marL="56593" marR="56593"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2163281"/>
                  </a:ext>
                </a:extLst>
              </a:tr>
            </a:tbl>
          </a:graphicData>
        </a:graphic>
      </p:graphicFrame>
      <p:pic>
        <p:nvPicPr>
          <p:cNvPr id="5" name="Picture 4">
            <a:extLst>
              <a:ext uri="{FF2B5EF4-FFF2-40B4-BE49-F238E27FC236}">
                <a16:creationId xmlns:a16="http://schemas.microsoft.com/office/drawing/2014/main" id="{E4EF7150-FA04-3F90-1E64-FCD8CF3AD53B}"/>
              </a:ext>
            </a:extLst>
          </p:cNvPr>
          <p:cNvPicPr>
            <a:picLocks noChangeAspect="1"/>
          </p:cNvPicPr>
          <p:nvPr/>
        </p:nvPicPr>
        <p:blipFill>
          <a:blip r:embed="rId6"/>
          <a:stretch>
            <a:fillRect/>
          </a:stretch>
        </p:blipFill>
        <p:spPr>
          <a:xfrm>
            <a:off x="6997666" y="827158"/>
            <a:ext cx="832297" cy="825927"/>
          </a:xfrm>
          <a:prstGeom prst="rect">
            <a:avLst/>
          </a:prstGeom>
        </p:spPr>
      </p:pic>
      <p:pic>
        <p:nvPicPr>
          <p:cNvPr id="6" name="Picture 5">
            <a:extLst>
              <a:ext uri="{FF2B5EF4-FFF2-40B4-BE49-F238E27FC236}">
                <a16:creationId xmlns:a16="http://schemas.microsoft.com/office/drawing/2014/main" id="{43DB813E-F398-F290-399D-75B489211388}"/>
              </a:ext>
            </a:extLst>
          </p:cNvPr>
          <p:cNvPicPr>
            <a:picLocks noChangeAspect="1"/>
          </p:cNvPicPr>
          <p:nvPr/>
        </p:nvPicPr>
        <p:blipFill>
          <a:blip r:embed="rId7"/>
          <a:stretch>
            <a:fillRect/>
          </a:stretch>
        </p:blipFill>
        <p:spPr>
          <a:xfrm>
            <a:off x="7951493" y="1811123"/>
            <a:ext cx="834421" cy="813663"/>
          </a:xfrm>
          <a:prstGeom prst="rect">
            <a:avLst/>
          </a:prstGeom>
        </p:spPr>
      </p:pic>
      <p:pic>
        <p:nvPicPr>
          <p:cNvPr id="7" name="Picture 6">
            <a:extLst>
              <a:ext uri="{FF2B5EF4-FFF2-40B4-BE49-F238E27FC236}">
                <a16:creationId xmlns:a16="http://schemas.microsoft.com/office/drawing/2014/main" id="{E37AD1DB-59D1-762A-B1B9-3A6A8660F76B}"/>
              </a:ext>
            </a:extLst>
          </p:cNvPr>
          <p:cNvPicPr>
            <a:picLocks noChangeAspect="1"/>
          </p:cNvPicPr>
          <p:nvPr/>
        </p:nvPicPr>
        <p:blipFill>
          <a:blip r:embed="rId8"/>
          <a:stretch>
            <a:fillRect/>
          </a:stretch>
        </p:blipFill>
        <p:spPr>
          <a:xfrm>
            <a:off x="6997666" y="2648640"/>
            <a:ext cx="774914" cy="794530"/>
          </a:xfrm>
          <a:prstGeom prst="rect">
            <a:avLst/>
          </a:prstGeom>
        </p:spPr>
      </p:pic>
      <p:pic>
        <p:nvPicPr>
          <p:cNvPr id="8" name="Picture 7">
            <a:extLst>
              <a:ext uri="{FF2B5EF4-FFF2-40B4-BE49-F238E27FC236}">
                <a16:creationId xmlns:a16="http://schemas.microsoft.com/office/drawing/2014/main" id="{8C7C5C39-A890-8701-FF5B-C912BA3B8F15}"/>
              </a:ext>
            </a:extLst>
          </p:cNvPr>
          <p:cNvPicPr>
            <a:picLocks noChangeAspect="1"/>
          </p:cNvPicPr>
          <p:nvPr/>
        </p:nvPicPr>
        <p:blipFill>
          <a:blip r:embed="rId9"/>
          <a:stretch>
            <a:fillRect/>
          </a:stretch>
        </p:blipFill>
        <p:spPr>
          <a:xfrm>
            <a:off x="7848403" y="3552794"/>
            <a:ext cx="834421" cy="825929"/>
          </a:xfrm>
          <a:prstGeom prst="rect">
            <a:avLst/>
          </a:prstGeom>
        </p:spPr>
      </p:pic>
      <p:pic>
        <p:nvPicPr>
          <p:cNvPr id="10" name="Picture 9">
            <a:extLst>
              <a:ext uri="{FF2B5EF4-FFF2-40B4-BE49-F238E27FC236}">
                <a16:creationId xmlns:a16="http://schemas.microsoft.com/office/drawing/2014/main" id="{0BB400EC-7A52-D0D3-C4E4-75B92A7DA7ED}"/>
              </a:ext>
            </a:extLst>
          </p:cNvPr>
          <p:cNvPicPr>
            <a:picLocks noChangeAspect="1"/>
          </p:cNvPicPr>
          <p:nvPr/>
        </p:nvPicPr>
        <p:blipFill>
          <a:blip r:embed="rId10"/>
          <a:stretch>
            <a:fillRect/>
          </a:stretch>
        </p:blipFill>
        <p:spPr>
          <a:xfrm>
            <a:off x="6997666" y="4529555"/>
            <a:ext cx="823820" cy="825928"/>
          </a:xfrm>
          <a:prstGeom prst="rect">
            <a:avLst/>
          </a:prstGeom>
        </p:spPr>
      </p:pic>
      <p:pic>
        <p:nvPicPr>
          <p:cNvPr id="13" name="Picture 12">
            <a:extLst>
              <a:ext uri="{FF2B5EF4-FFF2-40B4-BE49-F238E27FC236}">
                <a16:creationId xmlns:a16="http://schemas.microsoft.com/office/drawing/2014/main" id="{6728841E-1577-DB3E-92EA-1DC327F5EC3C}"/>
              </a:ext>
            </a:extLst>
          </p:cNvPr>
          <p:cNvPicPr>
            <a:picLocks noChangeAspect="1"/>
          </p:cNvPicPr>
          <p:nvPr/>
        </p:nvPicPr>
        <p:blipFill>
          <a:blip r:embed="rId11"/>
          <a:stretch>
            <a:fillRect/>
          </a:stretch>
        </p:blipFill>
        <p:spPr>
          <a:xfrm>
            <a:off x="7895694" y="5510355"/>
            <a:ext cx="787130" cy="781093"/>
          </a:xfrm>
          <a:prstGeom prst="rect">
            <a:avLst/>
          </a:prstGeom>
        </p:spPr>
      </p:pic>
      <p:sp>
        <p:nvSpPr>
          <p:cNvPr id="2" name="TextBox 1">
            <a:extLst>
              <a:ext uri="{FF2B5EF4-FFF2-40B4-BE49-F238E27FC236}">
                <a16:creationId xmlns:a16="http://schemas.microsoft.com/office/drawing/2014/main" id="{45D80BCC-BD1A-0179-7CED-7DC27854284D}"/>
              </a:ext>
            </a:extLst>
          </p:cNvPr>
          <p:cNvSpPr txBox="1"/>
          <p:nvPr/>
        </p:nvSpPr>
        <p:spPr>
          <a:xfrm>
            <a:off x="7951351" y="866913"/>
            <a:ext cx="1019113" cy="784830"/>
          </a:xfrm>
          <a:prstGeom prst="rect">
            <a:avLst/>
          </a:prstGeom>
          <a:noFill/>
        </p:spPr>
        <p:txBody>
          <a:bodyPr wrap="square" rtlCol="0">
            <a:spAutoFit/>
          </a:bodyPr>
          <a:lstStyle/>
          <a:p>
            <a:r>
              <a:rPr lang="en-US" sz="800" b="1" i="0" dirty="0">
                <a:solidFill>
                  <a:srgbClr val="444444"/>
                </a:solidFill>
                <a:effectLst/>
                <a:latin typeface="Arial" panose="020B0604020202020204" pitchFamily="34" charset="0"/>
              </a:rPr>
              <a:t> </a:t>
            </a:r>
            <a:r>
              <a:rPr lang="en-US" sz="900" b="0" i="0" u="sng" dirty="0">
                <a:solidFill>
                  <a:srgbClr val="33BEE5"/>
                </a:solidFill>
                <a:effectLst/>
                <a:latin typeface="Arial" panose="020B0604020202020204" pitchFamily="34" charset="0"/>
                <a:hlinkClick r:id="rId12"/>
              </a:rPr>
              <a:t>https://matec.caspio.com/dp/BA50700090280c9da9194a3daf9c?ER_ID=40471</a:t>
            </a:r>
            <a:endParaRPr lang="en-US" sz="800" dirty="0"/>
          </a:p>
        </p:txBody>
      </p:sp>
      <p:sp>
        <p:nvSpPr>
          <p:cNvPr id="3" name="TextBox 2">
            <a:extLst>
              <a:ext uri="{FF2B5EF4-FFF2-40B4-BE49-F238E27FC236}">
                <a16:creationId xmlns:a16="http://schemas.microsoft.com/office/drawing/2014/main" id="{434EC063-FA20-517D-98EE-948BF06AB4B5}"/>
              </a:ext>
            </a:extLst>
          </p:cNvPr>
          <p:cNvSpPr txBox="1"/>
          <p:nvPr/>
        </p:nvSpPr>
        <p:spPr>
          <a:xfrm>
            <a:off x="6877878" y="1820852"/>
            <a:ext cx="1105278" cy="784830"/>
          </a:xfrm>
          <a:prstGeom prst="rect">
            <a:avLst/>
          </a:prstGeom>
          <a:noFill/>
        </p:spPr>
        <p:txBody>
          <a:bodyPr wrap="square" rtlCol="0">
            <a:spAutoFit/>
          </a:bodyPr>
          <a:lstStyle/>
          <a:p>
            <a:r>
              <a:rPr lang="en-US" sz="900" b="0" i="0" u="none" strike="noStrike" dirty="0">
                <a:solidFill>
                  <a:srgbClr val="33BEE5"/>
                </a:solidFill>
                <a:effectLst/>
                <a:latin typeface="Arial" panose="020B0604020202020204" pitchFamily="34" charset="0"/>
                <a:hlinkClick r:id="rId13"/>
              </a:rPr>
              <a:t>https://matec.caspio.com/dp/BA50700090280c9da9194a3daf9c?ER_ID=40473</a:t>
            </a:r>
            <a:endParaRPr lang="en-US" sz="900" dirty="0"/>
          </a:p>
        </p:txBody>
      </p:sp>
      <p:sp>
        <p:nvSpPr>
          <p:cNvPr id="14" name="TextBox 13">
            <a:extLst>
              <a:ext uri="{FF2B5EF4-FFF2-40B4-BE49-F238E27FC236}">
                <a16:creationId xmlns:a16="http://schemas.microsoft.com/office/drawing/2014/main" id="{DD286374-C343-A2E7-DDA1-2382147136F9}"/>
              </a:ext>
            </a:extLst>
          </p:cNvPr>
          <p:cNvSpPr txBox="1"/>
          <p:nvPr/>
        </p:nvSpPr>
        <p:spPr>
          <a:xfrm>
            <a:off x="7855834" y="2679605"/>
            <a:ext cx="1105278" cy="784830"/>
          </a:xfrm>
          <a:prstGeom prst="rect">
            <a:avLst/>
          </a:prstGeom>
          <a:noFill/>
        </p:spPr>
        <p:txBody>
          <a:bodyPr wrap="square" rtlCol="0">
            <a:spAutoFit/>
          </a:bodyPr>
          <a:lstStyle/>
          <a:p>
            <a:r>
              <a:rPr lang="en-US" sz="900" b="0" i="0" u="sng" dirty="0">
                <a:solidFill>
                  <a:srgbClr val="33BEE5"/>
                </a:solidFill>
                <a:effectLst/>
                <a:latin typeface="Arial" panose="020B0604020202020204" pitchFamily="34" charset="0"/>
                <a:hlinkClick r:id="rId14"/>
              </a:rPr>
              <a:t>https://matec.caspio.com/dp/BA50700090280c9da9194a3daf9c?ER_ID=40474</a:t>
            </a:r>
            <a:endParaRPr lang="en-US" sz="900" dirty="0"/>
          </a:p>
        </p:txBody>
      </p:sp>
      <p:sp>
        <p:nvSpPr>
          <p:cNvPr id="19" name="TextBox 18">
            <a:extLst>
              <a:ext uri="{FF2B5EF4-FFF2-40B4-BE49-F238E27FC236}">
                <a16:creationId xmlns:a16="http://schemas.microsoft.com/office/drawing/2014/main" id="{00E83626-C47A-987B-7411-BBD68C8B1818}"/>
              </a:ext>
            </a:extLst>
          </p:cNvPr>
          <p:cNvSpPr txBox="1"/>
          <p:nvPr/>
        </p:nvSpPr>
        <p:spPr>
          <a:xfrm>
            <a:off x="6877878" y="3506827"/>
            <a:ext cx="930355" cy="923330"/>
          </a:xfrm>
          <a:prstGeom prst="rect">
            <a:avLst/>
          </a:prstGeom>
          <a:noFill/>
        </p:spPr>
        <p:txBody>
          <a:bodyPr wrap="square" rtlCol="0">
            <a:spAutoFit/>
          </a:bodyPr>
          <a:lstStyle/>
          <a:p>
            <a:r>
              <a:rPr lang="en-US" sz="900" b="0" i="0" u="sng" dirty="0">
                <a:solidFill>
                  <a:srgbClr val="33BEE5"/>
                </a:solidFill>
                <a:effectLst/>
                <a:latin typeface="Arial" panose="020B0604020202020204" pitchFamily="34" charset="0"/>
                <a:hlinkClick r:id="rId15"/>
              </a:rPr>
              <a:t>https://matec.caspio.com/dp/BA50700090280c9da9194a3daf9c?ER_ID=40475</a:t>
            </a:r>
            <a:endParaRPr lang="en-US" sz="900" dirty="0"/>
          </a:p>
        </p:txBody>
      </p:sp>
      <p:sp>
        <p:nvSpPr>
          <p:cNvPr id="20" name="TextBox 19">
            <a:extLst>
              <a:ext uri="{FF2B5EF4-FFF2-40B4-BE49-F238E27FC236}">
                <a16:creationId xmlns:a16="http://schemas.microsoft.com/office/drawing/2014/main" id="{E1DB3D40-6259-539C-F7E5-E7FB6461C0A5}"/>
              </a:ext>
            </a:extLst>
          </p:cNvPr>
          <p:cNvSpPr txBox="1"/>
          <p:nvPr/>
        </p:nvSpPr>
        <p:spPr>
          <a:xfrm>
            <a:off x="7935449" y="4564055"/>
            <a:ext cx="1009761" cy="784830"/>
          </a:xfrm>
          <a:prstGeom prst="rect">
            <a:avLst/>
          </a:prstGeom>
          <a:noFill/>
        </p:spPr>
        <p:txBody>
          <a:bodyPr wrap="square" rtlCol="0">
            <a:spAutoFit/>
          </a:bodyPr>
          <a:lstStyle/>
          <a:p>
            <a:r>
              <a:rPr lang="en-US" sz="900" b="0" i="0" u="sng" dirty="0">
                <a:solidFill>
                  <a:srgbClr val="33BEE5"/>
                </a:solidFill>
                <a:effectLst/>
                <a:latin typeface="Arial" panose="020B0604020202020204" pitchFamily="34" charset="0"/>
                <a:hlinkClick r:id="rId16"/>
              </a:rPr>
              <a:t>https://matec.caspio.com/dp/BA50700090280c9da9194a3daf9c?ER_ID=40476</a:t>
            </a:r>
            <a:endParaRPr lang="en-US" sz="900" dirty="0"/>
          </a:p>
        </p:txBody>
      </p:sp>
      <p:sp>
        <p:nvSpPr>
          <p:cNvPr id="21" name="TextBox 20">
            <a:extLst>
              <a:ext uri="{FF2B5EF4-FFF2-40B4-BE49-F238E27FC236}">
                <a16:creationId xmlns:a16="http://schemas.microsoft.com/office/drawing/2014/main" id="{C6096691-ED4B-0BEF-7C80-FC22A3ECCA7E}"/>
              </a:ext>
            </a:extLst>
          </p:cNvPr>
          <p:cNvSpPr txBox="1"/>
          <p:nvPr/>
        </p:nvSpPr>
        <p:spPr>
          <a:xfrm>
            <a:off x="6822218" y="5502404"/>
            <a:ext cx="1065525" cy="784830"/>
          </a:xfrm>
          <a:prstGeom prst="rect">
            <a:avLst/>
          </a:prstGeom>
          <a:noFill/>
        </p:spPr>
        <p:txBody>
          <a:bodyPr wrap="square" rtlCol="0">
            <a:spAutoFit/>
          </a:bodyPr>
          <a:lstStyle/>
          <a:p>
            <a:r>
              <a:rPr lang="en-US" sz="900" b="0" i="0" u="sng" dirty="0">
                <a:solidFill>
                  <a:srgbClr val="33BEE5"/>
                </a:solidFill>
                <a:effectLst/>
                <a:latin typeface="Arial" panose="020B0604020202020204" pitchFamily="34" charset="0"/>
                <a:hlinkClick r:id="rId17"/>
              </a:rPr>
              <a:t>https://matec.caspio.com/dp/BA50700090280c9da9194a3daf9c?ER_ID=39872</a:t>
            </a:r>
            <a:endParaRPr lang="en-US" sz="900" dirty="0"/>
          </a:p>
        </p:txBody>
      </p:sp>
    </p:spTree>
    <p:extLst>
      <p:ext uri="{BB962C8B-B14F-4D97-AF65-F5344CB8AC3E}">
        <p14:creationId xmlns:p14="http://schemas.microsoft.com/office/powerpoint/2010/main" val="15165188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4213</TotalTime>
  <Words>671</Words>
  <Application>Microsoft Macintosh PowerPoint</Application>
  <PresentationFormat>On-screen Show (4:3)</PresentationFormat>
  <Paragraphs>52</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Abadi</vt:lpstr>
      <vt:lpstr>Arial</vt:lpstr>
      <vt:lpstr>Calibri</vt:lpstr>
      <vt:lpstr>Calibri Light</vt:lpstr>
      <vt:lpstr>CIDFont+F1</vt:lpstr>
      <vt:lpstr>CIDFont+F2</vt:lpstr>
      <vt:lpstr>CIDFont+F3</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Stockton, Jan (stocktjm)</dc:creator>
  <cp:lastModifiedBy>Judith Collins</cp:lastModifiedBy>
  <cp:revision>9</cp:revision>
  <cp:lastPrinted>2023-10-09T18:22:13Z</cp:lastPrinted>
  <dcterms:created xsi:type="dcterms:W3CDTF">2023-09-25T18:13:34Z</dcterms:created>
  <dcterms:modified xsi:type="dcterms:W3CDTF">2023-11-10T00:11:08Z</dcterms:modified>
</cp:coreProperties>
</file>