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D_19CA6D62.xml" ContentType="application/vnd.ms-powerpoint.comment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 id="2147483680" r:id="rId5"/>
    <p:sldMasterId id="2147483688" r:id="rId6"/>
    <p:sldMasterId id="2147483693" r:id="rId7"/>
    <p:sldMasterId id="2147483704" r:id="rId8"/>
    <p:sldMasterId id="2147483710" r:id="rId9"/>
    <p:sldMasterId id="2147483717" r:id="rId10"/>
    <p:sldMasterId id="2147483730" r:id="rId11"/>
  </p:sldMasterIdLst>
  <p:notesMasterIdLst>
    <p:notesMasterId r:id="rId33"/>
  </p:notesMasterIdLst>
  <p:handoutMasterIdLst>
    <p:handoutMasterId r:id="rId34"/>
  </p:handoutMasterIdLst>
  <p:sldIdLst>
    <p:sldId id="272" r:id="rId12"/>
    <p:sldId id="261" r:id="rId13"/>
    <p:sldId id="266" r:id="rId14"/>
    <p:sldId id="270" r:id="rId15"/>
    <p:sldId id="294" r:id="rId16"/>
    <p:sldId id="296" r:id="rId17"/>
    <p:sldId id="283" r:id="rId18"/>
    <p:sldId id="285" r:id="rId19"/>
    <p:sldId id="282" r:id="rId20"/>
    <p:sldId id="284" r:id="rId21"/>
    <p:sldId id="298" r:id="rId22"/>
    <p:sldId id="286" r:id="rId23"/>
    <p:sldId id="287" r:id="rId24"/>
    <p:sldId id="288" r:id="rId25"/>
    <p:sldId id="289" r:id="rId26"/>
    <p:sldId id="290" r:id="rId27"/>
    <p:sldId id="291" r:id="rId28"/>
    <p:sldId id="292" r:id="rId29"/>
    <p:sldId id="293" r:id="rId30"/>
    <p:sldId id="297" r:id="rId31"/>
    <p:sldId id="280"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9"/>
    <a:srgbClr val="50A5AB"/>
    <a:srgbClr val="EDEDED"/>
    <a:srgbClr val="1C3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97" autoAdjust="0"/>
    <p:restoredTop sz="80476" autoAdjust="0"/>
  </p:normalViewPr>
  <p:slideViewPr>
    <p:cSldViewPr snapToGrid="0">
      <p:cViewPr varScale="1">
        <p:scale>
          <a:sx n="102" d="100"/>
          <a:sy n="102" d="100"/>
        </p:scale>
        <p:origin x="1812" y="102"/>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microsoft.com/office/2018/10/relationships/authors" Target="authors.xml"/><Relationship Id="rId21" Type="http://schemas.openxmlformats.org/officeDocument/2006/relationships/slide" Target="slides/slide10.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omments/modernComment_11D_19CA6D62.xml><?xml version="1.0" encoding="utf-8"?>
<p188:cmLst xmlns:a="http://schemas.openxmlformats.org/drawingml/2006/main" xmlns:r="http://schemas.openxmlformats.org/officeDocument/2006/relationships" xmlns:p188="http://schemas.microsoft.com/office/powerpoint/2018/8/main">
  <p188:cm id="{24E2216C-8F10-4E34-9BEE-565B48FBE99C}" authorId="{A034EB0A-ADC1-89A1-2E72-66A3EE278167}" created="2023-07-14T16:07:22.574">
    <pc:sldMkLst xmlns:pc="http://schemas.microsoft.com/office/powerpoint/2013/main/command">
      <pc:docMk/>
      <pc:sldMk cId="432696674" sldId="285"/>
    </pc:sldMkLst>
    <p188:txBody>
      <a:bodyPr/>
      <a:lstStyle/>
      <a:p>
        <a:r>
          <a:rPr lang="en-US"/>
          <a:t>Cannot edit graphic to spell out abbreviation - spelled out in notes below</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7/19/2023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7/19/2023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Version_ MM YYYY</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2337715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11</a:t>
            </a:fld>
            <a:endParaRPr lang="en-US"/>
          </a:p>
        </p:txBody>
      </p:sp>
    </p:spTree>
    <p:extLst>
      <p:ext uri="{BB962C8B-B14F-4D97-AF65-F5344CB8AC3E}">
        <p14:creationId xmlns:p14="http://schemas.microsoft.com/office/powerpoint/2010/main" val="1213091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3251617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321 patients</a:t>
            </a:r>
          </a:p>
          <a:p>
            <a:r>
              <a:rPr lang="en-US" dirty="0"/>
              <a:t>68.8% male, median age 57, median follow up 52 months (41-63)</a:t>
            </a:r>
          </a:p>
          <a:p>
            <a:r>
              <a:rPr lang="en-US" dirty="0"/>
              <a:t>44 patients developed liver related events: 32 with portal hypertension</a:t>
            </a:r>
            <a:r>
              <a:rPr lang="en-US" baseline="0" dirty="0"/>
              <a:t> decompensation</a:t>
            </a:r>
          </a:p>
          <a:p>
            <a:r>
              <a:rPr lang="en-US" baseline="0" dirty="0"/>
              <a:t>12 patients developed HCC (3.7%); 22 patients died</a:t>
            </a:r>
          </a:p>
          <a:p>
            <a:endParaRPr lang="en-US" baseline="0" dirty="0"/>
          </a:p>
          <a:p>
            <a:r>
              <a:rPr lang="en-US" baseline="0" dirty="0"/>
              <a:t>Patients who developed HCC were older, had cirrhosis, GT3, and diabetes</a:t>
            </a:r>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16</a:t>
            </a:fld>
            <a:endParaRPr lang="en-US"/>
          </a:p>
        </p:txBody>
      </p:sp>
    </p:spTree>
    <p:extLst>
      <p:ext uri="{BB962C8B-B14F-4D97-AF65-F5344CB8AC3E}">
        <p14:creationId xmlns:p14="http://schemas.microsoft.com/office/powerpoint/2010/main" val="937687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1/3 (32%) of patients</a:t>
            </a:r>
            <a:r>
              <a:rPr lang="en-US" baseline="0" dirty="0"/>
              <a:t> had liver cirrhosis at baseline</a:t>
            </a:r>
          </a:p>
          <a:p>
            <a:r>
              <a:rPr lang="en-US" baseline="0" dirty="0"/>
              <a:t>26% (2,712/10,448) had a follow up of at least 3 years</a:t>
            </a:r>
          </a:p>
          <a:p>
            <a:endParaRPr lang="en-US" baseline="0" dirty="0"/>
          </a:p>
          <a:p>
            <a:r>
              <a:rPr lang="en-US" baseline="0" dirty="0"/>
              <a:t>2,359 got ribavirin, 8,089 did not</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2207468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0579D2-C235-4ED6-AECE-F4AE1A05BE8B}" type="slidenum">
              <a:rPr lang="en-US" smtClean="0"/>
              <a:t>18</a:t>
            </a:fld>
            <a:endParaRPr lang="en-US"/>
          </a:p>
        </p:txBody>
      </p:sp>
    </p:spTree>
    <p:extLst>
      <p:ext uri="{BB962C8B-B14F-4D97-AF65-F5344CB8AC3E}">
        <p14:creationId xmlns:p14="http://schemas.microsoft.com/office/powerpoint/2010/main" val="551137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21</a:t>
            </a:fld>
            <a:endParaRPr lang="en-US"/>
          </a:p>
        </p:txBody>
      </p:sp>
    </p:spTree>
    <p:extLst>
      <p:ext uri="{BB962C8B-B14F-4D97-AF65-F5344CB8AC3E}">
        <p14:creationId xmlns:p14="http://schemas.microsoft.com/office/powerpoint/2010/main" val="223271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4</a:t>
            </a:fld>
            <a:endParaRPr lang="en-US"/>
          </a:p>
        </p:txBody>
      </p:sp>
    </p:spTree>
    <p:extLst>
      <p:ext uri="{BB962C8B-B14F-4D97-AF65-F5344CB8AC3E}">
        <p14:creationId xmlns:p14="http://schemas.microsoft.com/office/powerpoint/2010/main" val="1196127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DAAs were </a:t>
            </a:r>
            <a:r>
              <a:rPr lang="en-US" dirty="0" err="1"/>
              <a:t>ledip</a:t>
            </a:r>
            <a:r>
              <a:rPr lang="en-US" dirty="0"/>
              <a:t>/</a:t>
            </a:r>
            <a:r>
              <a:rPr lang="en-US" dirty="0" err="1"/>
              <a:t>sofosb</a:t>
            </a:r>
            <a:r>
              <a:rPr lang="en-US" dirty="0"/>
              <a:t>, </a:t>
            </a:r>
            <a:r>
              <a:rPr lang="en-US" dirty="0" err="1"/>
              <a:t>ombitasvir</a:t>
            </a:r>
            <a:r>
              <a:rPr lang="en-US" dirty="0"/>
              <a:t>/ </a:t>
            </a:r>
            <a:r>
              <a:rPr lang="en-US" dirty="0" err="1"/>
              <a:t>paritaprevir</a:t>
            </a:r>
            <a:r>
              <a:rPr lang="en-US" dirty="0"/>
              <a:t>/ritonavir, or SOF plus SMV</a:t>
            </a:r>
          </a:p>
          <a:p>
            <a:r>
              <a:rPr lang="en-US" dirty="0"/>
              <a:t>Ribavirin exclusion because of hemolytic anemia and artificial decrease in HbA1c</a:t>
            </a:r>
          </a:p>
        </p:txBody>
      </p:sp>
      <p:sp>
        <p:nvSpPr>
          <p:cNvPr id="4" name="Slide Number Placeholder 3"/>
          <p:cNvSpPr>
            <a:spLocks noGrp="1"/>
          </p:cNvSpPr>
          <p:nvPr>
            <p:ph type="sldNum" sz="quarter" idx="5"/>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2997143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no statistically significant difference if patients had a lower HbA1c at baseline, or if patients had more advanced liver disease</a:t>
            </a:r>
          </a:p>
          <a:p>
            <a:r>
              <a:rPr lang="en-US" dirty="0"/>
              <a:t>They also looked at the number of classes of diabetic meds taken and found a trend of decreasing number of meds if patients achieved SVR as compared to those who did not achieve SVR</a:t>
            </a:r>
          </a:p>
        </p:txBody>
      </p:sp>
      <p:sp>
        <p:nvSpPr>
          <p:cNvPr id="4" name="Slide Number Placeholder 3"/>
          <p:cNvSpPr>
            <a:spLocks noGrp="1"/>
          </p:cNvSpPr>
          <p:nvPr>
            <p:ph type="sldNum" sz="quarter" idx="5"/>
          </p:nvPr>
        </p:nvSpPr>
        <p:spPr/>
        <p:txBody>
          <a:bodyPr/>
          <a:lstStyle/>
          <a:p>
            <a:fld id="{0E0579D2-C235-4ED6-AECE-F4AE1A05BE8B}" type="slidenum">
              <a:rPr lang="en-US" smtClean="0"/>
              <a:t>6</a:t>
            </a:fld>
            <a:endParaRPr lang="en-US"/>
          </a:p>
        </p:txBody>
      </p:sp>
    </p:spTree>
    <p:extLst>
      <p:ext uri="{BB962C8B-B14F-4D97-AF65-F5344CB8AC3E}">
        <p14:creationId xmlns:p14="http://schemas.microsoft.com/office/powerpoint/2010/main" val="1274759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Did allow patients who received</a:t>
            </a:r>
            <a:r>
              <a:rPr lang="en-US" baseline="0" dirty="0"/>
              <a:t> IFN plus </a:t>
            </a:r>
            <a:r>
              <a:rPr lang="en-US" baseline="0" dirty="0" err="1"/>
              <a:t>boc</a:t>
            </a:r>
            <a:r>
              <a:rPr lang="en-US" baseline="0" dirty="0"/>
              <a:t> or </a:t>
            </a:r>
            <a:r>
              <a:rPr lang="en-US" baseline="0" dirty="0" err="1"/>
              <a:t>telap</a:t>
            </a:r>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2230560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Cox Proportional-Hazards Model (Cox PH Model)</a:t>
            </a:r>
          </a:p>
        </p:txBody>
      </p:sp>
      <p:sp>
        <p:nvSpPr>
          <p:cNvPr id="4" name="Slide Number Placeholder 3"/>
          <p:cNvSpPr>
            <a:spLocks noGrp="1"/>
          </p:cNvSpPr>
          <p:nvPr>
            <p:ph type="sldNum" sz="quarter" idx="5"/>
          </p:nvPr>
        </p:nvSpPr>
        <p:spPr/>
        <p:txBody>
          <a:bodyPr/>
          <a:lstStyle/>
          <a:p>
            <a:fld id="{0E0579D2-C235-4ED6-AECE-F4AE1A05BE8B}" type="slidenum">
              <a:rPr lang="en-US" smtClean="0"/>
              <a:t>8</a:t>
            </a:fld>
            <a:endParaRPr lang="en-US"/>
          </a:p>
        </p:txBody>
      </p:sp>
    </p:spTree>
    <p:extLst>
      <p:ext uri="{BB962C8B-B14F-4D97-AF65-F5344CB8AC3E}">
        <p14:creationId xmlns:p14="http://schemas.microsoft.com/office/powerpoint/2010/main" val="1659240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9</a:t>
            </a:fld>
            <a:endParaRPr lang="en-US"/>
          </a:p>
        </p:txBody>
      </p:sp>
    </p:spTree>
    <p:extLst>
      <p:ext uri="{BB962C8B-B14F-4D97-AF65-F5344CB8AC3E}">
        <p14:creationId xmlns:p14="http://schemas.microsoft.com/office/powerpoint/2010/main" val="2945648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7.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04649" y="1233377"/>
            <a:ext cx="8334704"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endParaRPr lang="en-US" dirty="0"/>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fld id="{0BAF8CA4-54B6-4D8E-952E-E68D33F7EB9C}" type="datetimeFigureOut">
              <a:rPr lang="en-US" smtClean="0"/>
              <a:t>7/19/2023</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850655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410381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AF8CA4-54B6-4D8E-952E-E68D33F7EB9C}"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577113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F8CA4-54B6-4D8E-952E-E68D33F7EB9C}"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714112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F8CA4-54B6-4D8E-952E-E68D33F7EB9C}" type="datetimeFigureOut">
              <a:rPr lang="en-US" smtClean="0"/>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0946030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F8CA4-54B6-4D8E-952E-E68D33F7EB9C}" type="datetimeFigureOut">
              <a:rPr lang="en-US" smtClean="0"/>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15930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8CA4-54B6-4D8E-952E-E68D33F7EB9C}" type="datetimeFigureOut">
              <a:rPr lang="en-US" smtClean="0"/>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915049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15377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419347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930531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2248776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4529470" y="1233376"/>
            <a:ext cx="4476271" cy="5072173"/>
          </a:xfrm>
          <a:prstGeom prst="rect">
            <a:avLst/>
          </a:prstGeom>
        </p:spPr>
        <p:txBody>
          <a:bodyPr/>
          <a:lstStyle>
            <a:lvl1pPr>
              <a:defRPr>
                <a:ln>
                  <a:noFill/>
                </a:ln>
                <a:solidFill>
                  <a:srgbClr val="50A5AB"/>
                </a:solidFill>
              </a:defRPr>
            </a:lvl1pPr>
          </a:lstStyle>
          <a:p>
            <a:endParaRPr lang="en-US"/>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108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627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1941" y="5892990"/>
            <a:ext cx="2574684" cy="860902"/>
          </a:xfrm>
          <a:prstGeom prst="rect">
            <a:avLst/>
          </a:prstGeom>
        </p:spPr>
      </p:pic>
      <p:grpSp>
        <p:nvGrpSpPr>
          <p:cNvPr id="9" name="Group 8"/>
          <p:cNvGrpSpPr/>
          <p:nvPr userDrawn="1"/>
        </p:nvGrpSpPr>
        <p:grpSpPr>
          <a:xfrm>
            <a:off x="72117" y="75858"/>
            <a:ext cx="2217799" cy="595647"/>
            <a:chOff x="-982551" y="478559"/>
            <a:chExt cx="7681145" cy="2062970"/>
          </a:xfrm>
        </p:grpSpPr>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2551" y="478559"/>
              <a:ext cx="5191944" cy="2062970"/>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93" y="709946"/>
              <a:ext cx="2489201" cy="1600203"/>
            </a:xfrm>
            <a:prstGeom prst="rect">
              <a:avLst/>
            </a:prstGeom>
          </p:spPr>
        </p:pic>
      </p:grpSp>
    </p:spTree>
    <p:extLst>
      <p:ext uri="{BB962C8B-B14F-4D97-AF65-F5344CB8AC3E}">
        <p14:creationId xmlns:p14="http://schemas.microsoft.com/office/powerpoint/2010/main" val="3909549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11.png"/><Relationship Id="rId4" Type="http://schemas.openxmlformats.org/officeDocument/2006/relationships/slideLayout" Target="../slideLayouts/slideLayout19.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image" Target="../media/image10.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image" Target="../media/image10.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9.xml"/><Relationship Id="rId7"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13.png"/><Relationship Id="rId4" Type="http://schemas.openxmlformats.org/officeDocument/2006/relationships/slideLayout" Target="../slideLayouts/slideLayout46.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pic>
        <p:nvPicPr>
          <p:cNvPr id="2" name="Picture 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grpSp>
        <p:nvGrpSpPr>
          <p:cNvPr id="11" name="Group 10"/>
          <p:cNvGrpSpPr/>
          <p:nvPr userDrawn="1"/>
        </p:nvGrpSpPr>
        <p:grpSpPr>
          <a:xfrm>
            <a:off x="0" y="6504700"/>
            <a:ext cx="1076585" cy="294212"/>
            <a:chOff x="-1274035" y="420659"/>
            <a:chExt cx="7972628" cy="2178777"/>
          </a:xfrm>
        </p:grpSpPr>
        <p:pic>
          <p:nvPicPr>
            <p:cNvPr id="13" name="Picture 1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274035" y="420659"/>
              <a:ext cx="5483424" cy="2178777"/>
            </a:xfrm>
            <a:prstGeom prst="rect">
              <a:avLst/>
            </a:prstGeom>
          </p:spPr>
        </p:pic>
        <p:pic>
          <p:nvPicPr>
            <p:cNvPr id="14" name="Picture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209389" y="709946"/>
              <a:ext cx="2489204" cy="1600203"/>
            </a:xfrm>
            <a:prstGeom prst="rect">
              <a:avLst/>
            </a:prstGeom>
          </p:spPr>
        </p:pic>
      </p:grpSp>
      <p:pic>
        <p:nvPicPr>
          <p:cNvPr id="9"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065231" y="6493411"/>
            <a:ext cx="1044902" cy="355896"/>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F8CA4-54B6-4D8E-952E-E68D33F7EB9C}" type="datetimeFigureOut">
              <a:rPr lang="en-US" smtClean="0"/>
              <a:t>7/19/2023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D68C-C797-4DD9-AEED-830D0EAD7454}" type="slidenum">
              <a:rPr lang="en-US" smtClean="0"/>
              <a:t>‹#›</a:t>
            </a:fld>
            <a:endParaRPr lang="en-US"/>
          </a:p>
        </p:txBody>
      </p:sp>
    </p:spTree>
    <p:extLst>
      <p:ext uri="{BB962C8B-B14F-4D97-AF65-F5344CB8AC3E}">
        <p14:creationId xmlns:p14="http://schemas.microsoft.com/office/powerpoint/2010/main" val="7407476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1D_19CA6D6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601249" y="925116"/>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lvl="0">
              <a:lnSpc>
                <a:spcPct val="100000"/>
              </a:lnSpc>
              <a:spcBef>
                <a:spcPts val="0"/>
              </a:spcBef>
              <a:defRPr/>
            </a:pPr>
            <a:r>
              <a:rPr lang="en-US" dirty="0">
                <a:solidFill>
                  <a:srgbClr val="008C99"/>
                </a:solidFill>
              </a:rPr>
              <a:t>HIV </a:t>
            </a:r>
            <a:r>
              <a:rPr lang="en-US" dirty="0" err="1">
                <a:solidFill>
                  <a:srgbClr val="008C99"/>
                </a:solidFill>
              </a:rPr>
              <a:t>TeleECHO</a:t>
            </a:r>
            <a:r>
              <a:rPr lang="en-US" dirty="0">
                <a:solidFill>
                  <a:srgbClr val="008C99"/>
                </a:solidFill>
              </a:rPr>
              <a:t> Clinic</a:t>
            </a:r>
          </a:p>
        </p:txBody>
      </p:sp>
      <p:sp>
        <p:nvSpPr>
          <p:cNvPr id="3" name="Text Placeholder 2"/>
          <p:cNvSpPr txBox="1">
            <a:spLocks/>
          </p:cNvSpPr>
          <p:nvPr/>
        </p:nvSpPr>
        <p:spPr>
          <a:xfrm>
            <a:off x="209550" y="2607337"/>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Benefits of SVR Post-DAA Therapy</a:t>
            </a:r>
          </a:p>
        </p:txBody>
      </p:sp>
      <p:sp>
        <p:nvSpPr>
          <p:cNvPr id="4" name="Text Placeholder 2"/>
          <p:cNvSpPr txBox="1">
            <a:spLocks/>
          </p:cNvSpPr>
          <p:nvPr/>
        </p:nvSpPr>
        <p:spPr>
          <a:xfrm>
            <a:off x="2317316" y="3693101"/>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rgbClr val="008C99"/>
                </a:solidFill>
              </a:rPr>
              <a:t>11 July 2023</a:t>
            </a:r>
            <a:endPar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5" name="Text Placeholder 2"/>
          <p:cNvSpPr txBox="1">
            <a:spLocks/>
          </p:cNvSpPr>
          <p:nvPr/>
        </p:nvSpPr>
        <p:spPr>
          <a:xfrm>
            <a:off x="438251" y="4728972"/>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6" name="Text Placeholder 2"/>
          <p:cNvSpPr txBox="1">
            <a:spLocks/>
          </p:cNvSpPr>
          <p:nvPr/>
        </p:nvSpPr>
        <p:spPr>
          <a:xfrm>
            <a:off x="438251" y="4301061"/>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Paulina Deming, PharmD, </a:t>
            </a:r>
            <a:r>
              <a:rPr kumimoji="0" lang="en-US" sz="2800" b="0" i="0" u="none" strike="noStrike" kern="1200" cap="none" spc="0" normalizeH="0" baseline="0" noProof="0" dirty="0" err="1">
                <a:ln>
                  <a:noFill/>
                </a:ln>
                <a:solidFill>
                  <a:srgbClr val="008C99"/>
                </a:solidFill>
                <a:effectLst/>
                <a:uLnTx/>
                <a:uFillTx/>
                <a:latin typeface="Gill Sans MT" panose="020B0502020104020203" pitchFamily="34" charset="0"/>
                <a:ea typeface="+mn-ea"/>
                <a:cs typeface="+mn-cs"/>
              </a:rPr>
              <a:t>PhC</a:t>
            </a:r>
            <a:endPar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7" name="TextBox 6">
            <a:extLst>
              <a:ext uri="{FF2B5EF4-FFF2-40B4-BE49-F238E27FC236}">
                <a16:creationId xmlns:a16="http://schemas.microsoft.com/office/drawing/2014/main" id="{29868E1B-D033-5742-9CE4-072A1001B40B}"/>
              </a:ext>
            </a:extLst>
          </p:cNvPr>
          <p:cNvSpPr txBox="1"/>
          <p:nvPr/>
        </p:nvSpPr>
        <p:spPr>
          <a:xfrm>
            <a:off x="1668163" y="4826675"/>
            <a:ext cx="5259517" cy="1477328"/>
          </a:xfrm>
          <a:prstGeom prst="rect">
            <a:avLst/>
          </a:prstGeom>
          <a:noFill/>
        </p:spPr>
        <p:txBody>
          <a:bodyPr wrap="none" rtlCol="0">
            <a:spAutoFit/>
          </a:bodyPr>
          <a:lstStyle/>
          <a:p>
            <a:r>
              <a:rPr lang="en-US" dirty="0">
                <a:solidFill>
                  <a:srgbClr val="008C99"/>
                </a:solidFill>
                <a:latin typeface="Gill Sans MT" panose="020B0502020104020203" pitchFamily="34" charset="77"/>
              </a:rPr>
              <a:t>Associate Professor of Pharmacy- College of Pharmacy</a:t>
            </a:r>
          </a:p>
          <a:p>
            <a:r>
              <a:rPr lang="en-US" dirty="0">
                <a:solidFill>
                  <a:srgbClr val="008C99"/>
                </a:solidFill>
                <a:latin typeface="Gill Sans MT" panose="020B0502020104020203" pitchFamily="34" charset="77"/>
              </a:rPr>
              <a:t>Associate Director HCV Programs- ECHO  institute</a:t>
            </a:r>
          </a:p>
          <a:p>
            <a:r>
              <a:rPr lang="en-US" dirty="0">
                <a:solidFill>
                  <a:srgbClr val="008C99"/>
                </a:solidFill>
                <a:latin typeface="Gill Sans MT" panose="020B0502020104020203" pitchFamily="34" charset="77"/>
              </a:rPr>
              <a:t>University of New Mexico Health Sciences Center</a:t>
            </a:r>
          </a:p>
          <a:p>
            <a:endParaRPr lang="en-US" dirty="0">
              <a:solidFill>
                <a:srgbClr val="008C99"/>
              </a:solidFill>
              <a:latin typeface="Gill Sans MT" panose="020B0502020104020203" pitchFamily="34" charset="77"/>
            </a:endParaRPr>
          </a:p>
          <a:p>
            <a:endParaRPr lang="en-US" dirty="0">
              <a:solidFill>
                <a:srgbClr val="008C99"/>
              </a:solidFill>
              <a:latin typeface="Gill Sans MT" panose="020B0502020104020203" pitchFamily="34" charset="77"/>
            </a:endParaRPr>
          </a:p>
        </p:txBody>
      </p:sp>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71F25E-DDEF-1742-9F15-41436AA9B170}"/>
              </a:ext>
            </a:extLst>
          </p:cNvPr>
          <p:cNvSpPr>
            <a:spLocks noGrp="1"/>
          </p:cNvSpPr>
          <p:nvPr>
            <p:ph type="body" sz="quarter" idx="10"/>
          </p:nvPr>
        </p:nvSpPr>
        <p:spPr/>
        <p:txBody>
          <a:bodyPr/>
          <a:lstStyle/>
          <a:p>
            <a:r>
              <a:rPr lang="en-US" sz="3200" dirty="0"/>
              <a:t>Long-Term Follow Up of F2/F3 Fibrosis After Achieving SVR in SOF-based Clinical Trials</a:t>
            </a:r>
          </a:p>
        </p:txBody>
      </p:sp>
      <p:sp>
        <p:nvSpPr>
          <p:cNvPr id="4" name="Footer Placeholder 4">
            <a:extLst>
              <a:ext uri="{FF2B5EF4-FFF2-40B4-BE49-F238E27FC236}">
                <a16:creationId xmlns:a16="http://schemas.microsoft.com/office/drawing/2014/main" id="{53625D7C-BC1E-B04A-A89C-05B9E3FEE03D}"/>
              </a:ext>
            </a:extLst>
          </p:cNvPr>
          <p:cNvSpPr txBox="1">
            <a:spLocks/>
          </p:cNvSpPr>
          <p:nvPr/>
        </p:nvSpPr>
        <p:spPr>
          <a:xfrm>
            <a:off x="685800" y="6569925"/>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err="1">
                <a:solidFill>
                  <a:schemeClr val="bg1"/>
                </a:solidFill>
              </a:rPr>
              <a:t>Zeuzem</a:t>
            </a:r>
            <a:r>
              <a:rPr lang="en-US" sz="1400" dirty="0">
                <a:solidFill>
                  <a:schemeClr val="bg1"/>
                </a:solidFill>
              </a:rPr>
              <a:t>, EASL 2018, FRI-366</a:t>
            </a:r>
          </a:p>
        </p:txBody>
      </p:sp>
      <p:sp>
        <p:nvSpPr>
          <p:cNvPr id="5" name="Text Placeholder 4">
            <a:extLst>
              <a:ext uri="{FF2B5EF4-FFF2-40B4-BE49-F238E27FC236}">
                <a16:creationId xmlns:a16="http://schemas.microsoft.com/office/drawing/2014/main" id="{844365A3-E5A7-7A40-9D3A-F5D30B6EE9B8}"/>
              </a:ext>
            </a:extLst>
          </p:cNvPr>
          <p:cNvSpPr txBox="1">
            <a:spLocks/>
          </p:cNvSpPr>
          <p:nvPr/>
        </p:nvSpPr>
        <p:spPr>
          <a:xfrm>
            <a:off x="249382" y="1735531"/>
            <a:ext cx="8229600" cy="303212"/>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spcBef>
                <a:spcPct val="0"/>
              </a:spcBef>
              <a:buClr>
                <a:srgbClr val="E2E2E2">
                  <a:lumMod val="75000"/>
                </a:srgbClr>
              </a:buClr>
              <a:buFont typeface="Wingdings" panose="05000000000000000000" pitchFamily="2" charset="2"/>
              <a:buNone/>
            </a:pPr>
            <a:r>
              <a:rPr lang="en-US" dirty="0">
                <a:solidFill>
                  <a:prstClr val="black"/>
                </a:solidFill>
                <a:latin typeface="Arial"/>
              </a:rPr>
              <a:t>Gilead SVR Registry</a:t>
            </a:r>
          </a:p>
        </p:txBody>
      </p:sp>
      <p:sp>
        <p:nvSpPr>
          <p:cNvPr id="7" name="Text Placeholder 6">
            <a:extLst>
              <a:ext uri="{FF2B5EF4-FFF2-40B4-BE49-F238E27FC236}">
                <a16:creationId xmlns:a16="http://schemas.microsoft.com/office/drawing/2014/main" id="{0FC260A7-8367-CC4C-B871-47F26AC03A3A}"/>
              </a:ext>
            </a:extLst>
          </p:cNvPr>
          <p:cNvSpPr txBox="1">
            <a:spLocks/>
          </p:cNvSpPr>
          <p:nvPr/>
        </p:nvSpPr>
        <p:spPr>
          <a:xfrm>
            <a:off x="4980167" y="2352676"/>
            <a:ext cx="4333515" cy="1033503"/>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Clr>
                <a:srgbClr val="E2E2E2">
                  <a:lumMod val="75000"/>
                </a:srgbClr>
              </a:buClr>
              <a:buFont typeface="Wingdings" panose="05000000000000000000" pitchFamily="2" charset="2"/>
              <a:buNone/>
            </a:pPr>
            <a:r>
              <a:rPr lang="en-US" dirty="0">
                <a:solidFill>
                  <a:prstClr val="black"/>
                </a:solidFill>
                <a:latin typeface="Arial"/>
              </a:rPr>
              <a:t>2348 patients with F2 or F3 fibrosis who achieved SVR with DAA treatment were enrolled for long-term follow up to 144 weeks</a:t>
            </a:r>
          </a:p>
        </p:txBody>
      </p:sp>
      <p:graphicFrame>
        <p:nvGraphicFramePr>
          <p:cNvPr id="10" name="Content Placeholder 3">
            <a:extLst>
              <a:ext uri="{FF2B5EF4-FFF2-40B4-BE49-F238E27FC236}">
                <a16:creationId xmlns:a16="http://schemas.microsoft.com/office/drawing/2014/main" id="{D0BF1DC3-3C30-494D-8FA4-C8CFC5704D17}"/>
              </a:ext>
            </a:extLst>
          </p:cNvPr>
          <p:cNvGraphicFramePr>
            <a:graphicFrameLocks/>
          </p:cNvGraphicFramePr>
          <p:nvPr>
            <p:extLst>
              <p:ext uri="{D42A27DB-BD31-4B8C-83A1-F6EECF244321}">
                <p14:modId xmlns:p14="http://schemas.microsoft.com/office/powerpoint/2010/main" val="1145199031"/>
              </p:ext>
            </p:extLst>
          </p:nvPr>
        </p:nvGraphicFramePr>
        <p:xfrm>
          <a:off x="543824" y="3164689"/>
          <a:ext cx="4333515" cy="1535624"/>
        </p:xfrm>
        <a:graphic>
          <a:graphicData uri="http://schemas.openxmlformats.org/drawingml/2006/table">
            <a:tbl>
              <a:tblPr firstRow="1" bandRow="1">
                <a:effectLst>
                  <a:outerShdw blurRad="50800" dist="38100" dir="2700000" algn="tl" rotWithShape="0">
                    <a:prstClr val="black">
                      <a:alpha val="40000"/>
                    </a:prstClr>
                  </a:outerShdw>
                </a:effectLst>
              </a:tblPr>
              <a:tblGrid>
                <a:gridCol w="1806106">
                  <a:extLst>
                    <a:ext uri="{9D8B030D-6E8A-4147-A177-3AD203B41FA5}">
                      <a16:colId xmlns:a16="http://schemas.microsoft.com/office/drawing/2014/main" val="20000"/>
                    </a:ext>
                  </a:extLst>
                </a:gridCol>
                <a:gridCol w="1274153">
                  <a:extLst>
                    <a:ext uri="{9D8B030D-6E8A-4147-A177-3AD203B41FA5}">
                      <a16:colId xmlns:a16="http://schemas.microsoft.com/office/drawing/2014/main" val="20001"/>
                    </a:ext>
                  </a:extLst>
                </a:gridCol>
                <a:gridCol w="1253256">
                  <a:extLst>
                    <a:ext uri="{9D8B030D-6E8A-4147-A177-3AD203B41FA5}">
                      <a16:colId xmlns:a16="http://schemas.microsoft.com/office/drawing/2014/main" val="218854350"/>
                    </a:ext>
                  </a:extLst>
                </a:gridCol>
              </a:tblGrid>
              <a:tr h="471715">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l" fontAlgn="ctr"/>
                      <a:endParaRPr lang="en-US" sz="1200" b="1" i="0" u="none" strike="noStrike" dirty="0">
                        <a:solidFill>
                          <a:srgbClr val="000000"/>
                        </a:solidFill>
                        <a:effectLst/>
                        <a:latin typeface="Arial" panose="020B0604020202020204" pitchFamily="34" charset="0"/>
                      </a:endParaRPr>
                    </a:p>
                  </a:txBody>
                  <a:tcPr marL="45720" marR="45720" anchor="ctr">
                    <a:lnL>
                      <a:noFill/>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a:r>
                        <a:rPr lang="en-US" sz="1100" b="1" dirty="0">
                          <a:solidFill>
                            <a:schemeClr val="bg1"/>
                          </a:solidFill>
                        </a:rPr>
                        <a:t>F2 </a:t>
                      </a:r>
                    </a:p>
                    <a:p>
                      <a:pPr algn="ctr"/>
                      <a:r>
                        <a:rPr lang="en-US" sz="1100" b="1" dirty="0">
                          <a:solidFill>
                            <a:schemeClr val="bg1"/>
                          </a:solidFill>
                        </a:rPr>
                        <a:t>n=1490</a:t>
                      </a:r>
                    </a:p>
                  </a:txBody>
                  <a:tcPr marL="5842" marR="5842" marT="5842" marB="0" anchor="ctr">
                    <a:lnL>
                      <a:noFill/>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100" b="1" dirty="0">
                          <a:solidFill>
                            <a:schemeClr val="bg1"/>
                          </a:solidFill>
                        </a:rPr>
                        <a:t>F3 </a:t>
                      </a:r>
                    </a:p>
                    <a:p>
                      <a:pPr algn="ctr"/>
                      <a:r>
                        <a:rPr lang="en-US" sz="1100" b="1" dirty="0">
                          <a:solidFill>
                            <a:schemeClr val="bg1"/>
                          </a:solidFill>
                        </a:rPr>
                        <a:t>n=858</a:t>
                      </a:r>
                    </a:p>
                  </a:txBody>
                  <a:tcPr marL="5842" marR="5842" marT="5842" marB="0" anchor="ctr">
                    <a:lnL>
                      <a:noFill/>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0"/>
                  </a:ext>
                </a:extLst>
              </a:tr>
              <a:tr h="33238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Mean age, years (range)</a:t>
                      </a:r>
                    </a:p>
                  </a:txBody>
                  <a:tcPr marL="45720" marR="45720" anchor="ctr">
                    <a:lnL>
                      <a:noFill/>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a:r>
                        <a:rPr lang="en-US" sz="1200" kern="1200" dirty="0">
                          <a:solidFill>
                            <a:schemeClr val="tx1"/>
                          </a:solidFill>
                          <a:latin typeface="+mn-lt"/>
                          <a:ea typeface="+mn-ea"/>
                          <a:cs typeface="+mn-cs"/>
                        </a:rPr>
                        <a:t>55 (19–80)</a:t>
                      </a:r>
                    </a:p>
                  </a:txBody>
                  <a:tcPr marT="0" marB="0" anchor="ctr">
                    <a:lnL>
                      <a:noFill/>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a:r>
                        <a:rPr lang="en-US" sz="1200" kern="1200" dirty="0">
                          <a:solidFill>
                            <a:schemeClr val="tx1"/>
                          </a:solidFill>
                          <a:latin typeface="+mn-lt"/>
                          <a:ea typeface="+mn-ea"/>
                          <a:cs typeface="+mn-cs"/>
                        </a:rPr>
                        <a:t>57 (19–82)</a:t>
                      </a:r>
                    </a:p>
                  </a:txBody>
                  <a:tcPr marT="0" marB="0" anchor="ctr">
                    <a:lnL>
                      <a:noFill/>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1"/>
                  </a:ext>
                </a:extLst>
              </a:tr>
              <a:tr h="22903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Male, %</a:t>
                      </a:r>
                    </a:p>
                  </a:txBody>
                  <a:tcPr marL="45720" marR="45720" anchor="ctr">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kern="1200" dirty="0">
                          <a:solidFill>
                            <a:schemeClr val="tx1"/>
                          </a:solidFill>
                          <a:latin typeface="+mn-lt"/>
                          <a:ea typeface="+mn-ea"/>
                          <a:cs typeface="+mn-cs"/>
                        </a:rPr>
                        <a:t>856 (57)</a:t>
                      </a:r>
                    </a:p>
                  </a:txBody>
                  <a:tcPr marT="0" marB="0" anchor="ctr">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kern="1200" dirty="0">
                          <a:solidFill>
                            <a:schemeClr val="tx1"/>
                          </a:solidFill>
                          <a:latin typeface="+mn-lt"/>
                          <a:ea typeface="+mn-ea"/>
                          <a:cs typeface="+mn-cs"/>
                        </a:rPr>
                        <a:t>615 (72)</a:t>
                      </a:r>
                    </a:p>
                  </a:txBody>
                  <a:tcPr marT="0" marB="0" anchor="ctr">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0185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Median registry f/u, </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years (range)</a:t>
                      </a:r>
                    </a:p>
                  </a:txBody>
                  <a:tcPr marL="45720" marR="45720" anchor="ctr">
                    <a:lnL>
                      <a:noFill/>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endParaRPr lang="en-US" sz="1200" dirty="0"/>
                    </a:p>
                    <a:p>
                      <a:pPr algn="ctr" fontAlgn="b"/>
                      <a:r>
                        <a:rPr lang="en-US" sz="1200" dirty="0"/>
                        <a:t>2.5 (</a:t>
                      </a:r>
                      <a:r>
                        <a:rPr lang="en-US" sz="1200" dirty="0">
                          <a:cs typeface="Arial" panose="020B0604020202020204" pitchFamily="34" charset="0"/>
                        </a:rPr>
                        <a:t>0–3.8) </a:t>
                      </a:r>
                      <a:endParaRPr lang="en-US" sz="1200" b="0" i="0" u="none" strike="noStrike" dirty="0">
                        <a:solidFill>
                          <a:schemeClr val="tx1"/>
                        </a:solidFill>
                        <a:effectLst/>
                        <a:latin typeface="+mn-lt"/>
                      </a:endParaRPr>
                    </a:p>
                  </a:txBody>
                  <a:tcPr marL="9525" marR="9525" marT="9525" marB="0" anchor="ctr">
                    <a:lnL>
                      <a:noFill/>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endParaRPr lang="en-US" sz="1200" dirty="0"/>
                    </a:p>
                    <a:p>
                      <a:pPr algn="ctr" fontAlgn="b"/>
                      <a:r>
                        <a:rPr lang="en-US" sz="1200" dirty="0"/>
                        <a:t>2.3 (</a:t>
                      </a:r>
                      <a:r>
                        <a:rPr lang="en-US" sz="1200" dirty="0">
                          <a:cs typeface="Arial" panose="020B0604020202020204" pitchFamily="34" charset="0"/>
                        </a:rPr>
                        <a:t>0–3.3) </a:t>
                      </a:r>
                      <a:endParaRPr lang="en-US" sz="1200" b="0" i="0" u="none" strike="noStrike" dirty="0">
                        <a:solidFill>
                          <a:schemeClr val="tx1"/>
                        </a:solidFill>
                        <a:effectLst/>
                        <a:latin typeface="+mn-lt"/>
                      </a:endParaRPr>
                    </a:p>
                  </a:txBody>
                  <a:tcPr marL="9525" marR="9525" marT="9525" marB="0" anchor="ctr">
                    <a:lnL>
                      <a:noFill/>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2823044274"/>
                  </a:ext>
                </a:extLst>
              </a:tr>
            </a:tbl>
          </a:graphicData>
        </a:graphic>
      </p:graphicFrame>
      <p:sp>
        <p:nvSpPr>
          <p:cNvPr id="11" name="TextBox 10">
            <a:extLst>
              <a:ext uri="{FF2B5EF4-FFF2-40B4-BE49-F238E27FC236}">
                <a16:creationId xmlns:a16="http://schemas.microsoft.com/office/drawing/2014/main" id="{73557DBA-01FE-684B-AC19-25A33F1399C2}"/>
              </a:ext>
            </a:extLst>
          </p:cNvPr>
          <p:cNvSpPr txBox="1"/>
          <p:nvPr/>
        </p:nvSpPr>
        <p:spPr>
          <a:xfrm>
            <a:off x="249382" y="2700387"/>
            <a:ext cx="5181600" cy="276999"/>
          </a:xfrm>
          <a:prstGeom prst="rect">
            <a:avLst/>
          </a:prstGeom>
          <a:noFill/>
        </p:spPr>
        <p:txBody>
          <a:bodyPr wrap="square" lIns="0" tIns="0" rIns="0" bIns="0" rtlCol="0">
            <a:spAutoFit/>
          </a:bodyPr>
          <a:lstStyle/>
          <a:p>
            <a:pPr algn="ctr">
              <a:lnSpc>
                <a:spcPct val="90000"/>
              </a:lnSpc>
            </a:pPr>
            <a:r>
              <a:rPr lang="en-US" sz="2000" b="1" dirty="0">
                <a:solidFill>
                  <a:prstClr val="black"/>
                </a:solidFill>
                <a:latin typeface="Arial"/>
              </a:rPr>
              <a:t>Demographics</a:t>
            </a:r>
          </a:p>
        </p:txBody>
      </p:sp>
      <p:sp>
        <p:nvSpPr>
          <p:cNvPr id="12" name="Rectangle 11">
            <a:extLst>
              <a:ext uri="{FF2B5EF4-FFF2-40B4-BE49-F238E27FC236}">
                <a16:creationId xmlns:a16="http://schemas.microsoft.com/office/drawing/2014/main" id="{2F36D89F-2045-CA47-B843-0823B3BF9F23}"/>
              </a:ext>
            </a:extLst>
          </p:cNvPr>
          <p:cNvSpPr/>
          <p:nvPr/>
        </p:nvSpPr>
        <p:spPr>
          <a:xfrm>
            <a:off x="5047692" y="4339166"/>
            <a:ext cx="3859100" cy="1015663"/>
          </a:xfrm>
          <a:prstGeom prst="rect">
            <a:avLst/>
          </a:prstGeom>
        </p:spPr>
        <p:txBody>
          <a:bodyPr wrap="square">
            <a:spAutoFit/>
          </a:bodyPr>
          <a:lstStyle/>
          <a:p>
            <a:pPr marL="285750" indent="-285750">
              <a:buFont typeface="Arial" panose="020B0604020202020204" pitchFamily="34" charset="0"/>
              <a:buChar char="•"/>
            </a:pPr>
            <a:r>
              <a:rPr lang="en-GB" sz="2000" dirty="0">
                <a:solidFill>
                  <a:prstClr val="black"/>
                </a:solidFill>
                <a:latin typeface="Arial"/>
              </a:rPr>
              <a:t>Patients were enrolled in the Gilead SVR Registry within 3 months of achieving SVR.</a:t>
            </a:r>
            <a:endParaRPr lang="en-US" sz="2000" dirty="0">
              <a:solidFill>
                <a:prstClr val="black"/>
              </a:solidFill>
              <a:latin typeface="Arial"/>
            </a:endParaRPr>
          </a:p>
        </p:txBody>
      </p:sp>
    </p:spTree>
    <p:extLst>
      <p:ext uri="{BB962C8B-B14F-4D97-AF65-F5344CB8AC3E}">
        <p14:creationId xmlns:p14="http://schemas.microsoft.com/office/powerpoint/2010/main" val="880899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71F25E-DDEF-1742-9F15-41436AA9B170}"/>
              </a:ext>
            </a:extLst>
          </p:cNvPr>
          <p:cNvSpPr>
            <a:spLocks noGrp="1"/>
          </p:cNvSpPr>
          <p:nvPr>
            <p:ph type="body" sz="quarter" idx="10"/>
          </p:nvPr>
        </p:nvSpPr>
        <p:spPr>
          <a:xfrm>
            <a:off x="0" y="272284"/>
            <a:ext cx="9144000" cy="1073887"/>
          </a:xfrm>
        </p:spPr>
        <p:txBody>
          <a:bodyPr/>
          <a:lstStyle/>
          <a:p>
            <a:r>
              <a:rPr lang="en-US" sz="3200" dirty="0"/>
              <a:t>Long-Term Follow Up of F2/F3 Fibrosis After Achieving SVR in SOF-based Clinical Trials (cont’d)</a:t>
            </a:r>
          </a:p>
        </p:txBody>
      </p:sp>
      <p:sp>
        <p:nvSpPr>
          <p:cNvPr id="4" name="Footer Placeholder 4">
            <a:extLst>
              <a:ext uri="{FF2B5EF4-FFF2-40B4-BE49-F238E27FC236}">
                <a16:creationId xmlns:a16="http://schemas.microsoft.com/office/drawing/2014/main" id="{53625D7C-BC1E-B04A-A89C-05B9E3FEE03D}"/>
              </a:ext>
            </a:extLst>
          </p:cNvPr>
          <p:cNvSpPr txBox="1">
            <a:spLocks/>
          </p:cNvSpPr>
          <p:nvPr/>
        </p:nvSpPr>
        <p:spPr>
          <a:xfrm>
            <a:off x="685800" y="6569925"/>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err="1">
                <a:solidFill>
                  <a:schemeClr val="bg1"/>
                </a:solidFill>
              </a:rPr>
              <a:t>Zeuzem</a:t>
            </a:r>
            <a:r>
              <a:rPr lang="en-US" sz="1400" dirty="0">
                <a:solidFill>
                  <a:schemeClr val="bg1"/>
                </a:solidFill>
              </a:rPr>
              <a:t>, EASL 2018, FRI-366</a:t>
            </a:r>
          </a:p>
        </p:txBody>
      </p:sp>
      <p:sp>
        <p:nvSpPr>
          <p:cNvPr id="6" name="TextBox 5">
            <a:extLst>
              <a:ext uri="{FF2B5EF4-FFF2-40B4-BE49-F238E27FC236}">
                <a16:creationId xmlns:a16="http://schemas.microsoft.com/office/drawing/2014/main" id="{2C720B3D-5C05-9146-B1DF-1B650EE51ED6}"/>
              </a:ext>
            </a:extLst>
          </p:cNvPr>
          <p:cNvSpPr txBox="1"/>
          <p:nvPr/>
        </p:nvSpPr>
        <p:spPr>
          <a:xfrm>
            <a:off x="358562" y="5263520"/>
            <a:ext cx="8868907" cy="553998"/>
          </a:xfrm>
          <a:prstGeom prst="rect">
            <a:avLst/>
          </a:prstGeom>
          <a:noFill/>
        </p:spPr>
        <p:txBody>
          <a:bodyPr wrap="square" lIns="0" tIns="0" rIns="0" bIns="0" rtlCol="0">
            <a:spAutoFit/>
          </a:bodyPr>
          <a:lstStyle/>
          <a:p>
            <a:pPr algn="ctr">
              <a:lnSpc>
                <a:spcPct val="90000"/>
              </a:lnSpc>
            </a:pPr>
            <a:r>
              <a:rPr lang="en-US" sz="2000" b="1" dirty="0">
                <a:solidFill>
                  <a:prstClr val="black"/>
                </a:solidFill>
                <a:latin typeface="Arial"/>
              </a:rPr>
              <a:t>Achieving SVR after DAA treatment is linked to low likelihood of development of HCC, decompensation, and death in F2 and F3 patients</a:t>
            </a:r>
          </a:p>
        </p:txBody>
      </p:sp>
      <p:graphicFrame>
        <p:nvGraphicFramePr>
          <p:cNvPr id="8" name="Content Placeholder 3">
            <a:extLst>
              <a:ext uri="{FF2B5EF4-FFF2-40B4-BE49-F238E27FC236}">
                <a16:creationId xmlns:a16="http://schemas.microsoft.com/office/drawing/2014/main" id="{B5BDB943-8482-A348-8FA6-EF9BFBB6773D}"/>
              </a:ext>
            </a:extLst>
          </p:cNvPr>
          <p:cNvGraphicFramePr>
            <a:graphicFrameLocks/>
          </p:cNvGraphicFramePr>
          <p:nvPr>
            <p:extLst>
              <p:ext uri="{D42A27DB-BD31-4B8C-83A1-F6EECF244321}">
                <p14:modId xmlns:p14="http://schemas.microsoft.com/office/powerpoint/2010/main" val="2927984606"/>
              </p:ext>
            </p:extLst>
          </p:nvPr>
        </p:nvGraphicFramePr>
        <p:xfrm>
          <a:off x="1883790" y="2471027"/>
          <a:ext cx="5791200" cy="2017522"/>
        </p:xfrm>
        <a:graphic>
          <a:graphicData uri="http://schemas.openxmlformats.org/drawingml/2006/table">
            <a:tbl>
              <a:tblPr firstRow="1" bandRow="1">
                <a:effectLst>
                  <a:outerShdw blurRad="50800" dist="38100" dir="2700000" algn="tl" rotWithShape="0">
                    <a:prstClr val="black">
                      <a:alpha val="40000"/>
                    </a:prstClr>
                  </a:outerShdw>
                </a:effectLst>
              </a:tblPr>
              <a:tblGrid>
                <a:gridCol w="3581400">
                  <a:extLst>
                    <a:ext uri="{9D8B030D-6E8A-4147-A177-3AD203B41FA5}">
                      <a16:colId xmlns:a16="http://schemas.microsoft.com/office/drawing/2014/main" val="20000"/>
                    </a:ext>
                  </a:extLst>
                </a:gridCol>
                <a:gridCol w="110490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tblGrid>
              <a:tr h="214653">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l" fontAlgn="ctr"/>
                      <a:r>
                        <a:rPr lang="en-US" sz="1200" b="1" i="0" u="none" strike="noStrike" dirty="0">
                          <a:solidFill>
                            <a:srgbClr val="000000"/>
                          </a:solidFill>
                          <a:effectLst/>
                          <a:latin typeface="Arial" panose="020B0604020202020204" pitchFamily="34" charset="0"/>
                        </a:rPr>
                        <a:t>Complication</a:t>
                      </a:r>
                    </a:p>
                  </a:txBody>
                  <a:tcPr marL="45720" marR="45720" anchor="ctr">
                    <a:lnL>
                      <a:noFill/>
                    </a:lnL>
                    <a:lnR w="952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fontAlgn="ctr"/>
                      <a:r>
                        <a:rPr lang="en-US" sz="1100" b="1" i="0" u="none" strike="noStrike" dirty="0">
                          <a:solidFill>
                            <a:schemeClr val="bg1"/>
                          </a:solidFill>
                          <a:effectLst/>
                          <a:latin typeface="Arial" panose="020B0604020202020204" pitchFamily="34" charset="0"/>
                        </a:rPr>
                        <a:t>F2</a:t>
                      </a:r>
                    </a:p>
                    <a:p>
                      <a:pPr algn="ctr" fontAlgn="ctr"/>
                      <a:r>
                        <a:rPr lang="en-US" sz="1100" b="1" i="0" u="none" strike="noStrike" dirty="0">
                          <a:solidFill>
                            <a:schemeClr val="bg1"/>
                          </a:solidFill>
                          <a:effectLst/>
                          <a:latin typeface="Arial" panose="020B0604020202020204" pitchFamily="34" charset="0"/>
                        </a:rPr>
                        <a:t>N=1456</a:t>
                      </a:r>
                    </a:p>
                  </a:txBody>
                  <a:tcPr marL="5842" marR="5842" marT="5842" marB="0" anchor="ctr">
                    <a:lnL w="9525" cap="flat" cmpd="sng" algn="ctr">
                      <a:noFill/>
                      <a:prstDash val="solid"/>
                      <a:round/>
                      <a:headEnd type="none" w="med" len="med"/>
                      <a:tailEnd type="none" w="med" len="med"/>
                    </a:lnL>
                    <a:lnR>
                      <a:noFill/>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fontAlgn="ctr"/>
                      <a:r>
                        <a:rPr lang="en-US" sz="1100" b="1" i="0" u="none" strike="noStrike" dirty="0">
                          <a:solidFill>
                            <a:schemeClr val="bg1"/>
                          </a:solidFill>
                          <a:effectLst/>
                          <a:latin typeface="Arial" panose="020B0604020202020204" pitchFamily="34" charset="0"/>
                        </a:rPr>
                        <a:t>F3 </a:t>
                      </a:r>
                      <a:br>
                        <a:rPr lang="en-US" sz="1100" b="1" i="0" u="none" strike="noStrike" dirty="0">
                          <a:solidFill>
                            <a:schemeClr val="bg1"/>
                          </a:solidFill>
                          <a:effectLst/>
                          <a:latin typeface="Arial" panose="020B0604020202020204" pitchFamily="34" charset="0"/>
                        </a:rPr>
                      </a:br>
                      <a:r>
                        <a:rPr lang="en-US" sz="1100" b="1" i="0" u="none" strike="noStrike" dirty="0">
                          <a:solidFill>
                            <a:schemeClr val="bg1"/>
                          </a:solidFill>
                          <a:effectLst/>
                          <a:latin typeface="Arial" panose="020B0604020202020204" pitchFamily="34" charset="0"/>
                        </a:rPr>
                        <a:t>N=838</a:t>
                      </a:r>
                    </a:p>
                  </a:txBody>
                  <a:tcPr marL="5842" marR="5842" marT="5842" marB="0" anchor="ctr">
                    <a:lnL>
                      <a:noFill/>
                    </a:lnL>
                    <a:lnR w="2857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0"/>
                  </a:ext>
                </a:extLst>
              </a:tr>
              <a:tr h="2993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HCC, n</a:t>
                      </a:r>
                    </a:p>
                    <a:p>
                      <a:pPr algn="l" fontAlgn="ctr"/>
                      <a:r>
                        <a:rPr lang="en-US" sz="1200" b="0" i="0" u="none" strike="noStrike" dirty="0">
                          <a:solidFill>
                            <a:schemeClr val="tx1"/>
                          </a:solidFill>
                          <a:effectLst/>
                          <a:latin typeface="+mn-lt"/>
                        </a:rPr>
                        <a:t>  Exposure-adjusted incidence rate/100 p-y</a:t>
                      </a:r>
                    </a:p>
                  </a:txBody>
                  <a:tcPr marL="45720" marR="45720" anchor="ctr">
                    <a:lnL>
                      <a:noFill/>
                    </a:lnL>
                    <a:lnR w="952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2</a:t>
                      </a:r>
                    </a:p>
                    <a:p>
                      <a:pPr algn="ctr" fontAlgn="b"/>
                      <a:r>
                        <a:rPr lang="en-US" sz="1200" b="0" i="0" u="none" strike="noStrike" dirty="0">
                          <a:solidFill>
                            <a:schemeClr val="tx1"/>
                          </a:solidFill>
                          <a:effectLst/>
                          <a:latin typeface="+mn-lt"/>
                        </a:rPr>
                        <a:t>0.06</a:t>
                      </a:r>
                    </a:p>
                  </a:txBody>
                  <a:tcPr marL="9525" marR="9525" marT="9525" marB="0" anchor="ctr">
                    <a:lnL w="9525" cap="flat" cmpd="sng" algn="ctr">
                      <a:noFill/>
                      <a:prstDash val="solid"/>
                      <a:round/>
                      <a:headEnd type="none" w="med" len="med"/>
                      <a:tailEnd type="none" w="med" len="med"/>
                    </a:lnL>
                    <a:lnR>
                      <a:noFill/>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5</a:t>
                      </a:r>
                    </a:p>
                    <a:p>
                      <a:pPr algn="ctr" fontAlgn="b"/>
                      <a:r>
                        <a:rPr lang="en-US" sz="1200" b="0" i="0" u="none" strike="noStrike" dirty="0">
                          <a:solidFill>
                            <a:schemeClr val="tx1"/>
                          </a:solidFill>
                          <a:effectLst/>
                          <a:latin typeface="+mn-lt"/>
                        </a:rPr>
                        <a:t>0.25</a:t>
                      </a:r>
                    </a:p>
                  </a:txBody>
                  <a:tcPr marL="9525" marR="9525" marT="9525" marB="0" anchor="ctr">
                    <a:lnL>
                      <a:noFill/>
                    </a:lnL>
                    <a:lnR w="28575" cap="flat" cmpd="sng" algn="ctr">
                      <a:no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1"/>
                  </a:ext>
                </a:extLst>
              </a:tr>
              <a:tr h="299312">
                <a:tc>
                  <a:txBody>
                    <a:bodyPr/>
                    <a:lstStyle/>
                    <a:p>
                      <a:pPr algn="l" fontAlgn="ctr"/>
                      <a:r>
                        <a:rPr lang="en-GB" sz="1200" b="0" i="0" u="none" strike="noStrike" dirty="0">
                          <a:solidFill>
                            <a:schemeClr val="tx1"/>
                          </a:solidFill>
                          <a:effectLst/>
                          <a:latin typeface="+mn-lt"/>
                        </a:rPr>
                        <a:t>Liver related events </a:t>
                      </a:r>
                    </a:p>
                    <a:p>
                      <a:pPr algn="l" fontAlgn="ctr"/>
                      <a:r>
                        <a:rPr lang="en-GB" sz="800" b="0" i="0" u="none" strike="noStrike" dirty="0">
                          <a:solidFill>
                            <a:schemeClr val="tx1"/>
                          </a:solidFill>
                          <a:effectLst/>
                          <a:latin typeface="+mn-lt"/>
                        </a:rPr>
                        <a:t>(Ascites/</a:t>
                      </a:r>
                      <a:r>
                        <a:rPr lang="en-GB" sz="800" b="0" i="0" u="none" strike="noStrike" baseline="0" dirty="0">
                          <a:solidFill>
                            <a:schemeClr val="tx1"/>
                          </a:solidFill>
                          <a:effectLst/>
                          <a:latin typeface="+mn-lt"/>
                        </a:rPr>
                        <a:t>Varices/Encephalopathy/Jaundice)</a:t>
                      </a:r>
                      <a:endParaRPr lang="en-US" sz="800" b="0" i="0" u="none" strike="noStrike" dirty="0">
                        <a:solidFill>
                          <a:schemeClr val="tx1"/>
                        </a:solidFill>
                        <a:effectLst/>
                        <a:latin typeface="+mn-lt"/>
                      </a:endParaRP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GB" sz="1200" b="0" i="0" u="none" strike="noStrike" dirty="0">
                          <a:solidFill>
                            <a:schemeClr val="tx1"/>
                          </a:solidFill>
                          <a:effectLst/>
                          <a:latin typeface="+mn-lt"/>
                        </a:rPr>
                        <a:t>7</a:t>
                      </a:r>
                      <a:endParaRPr lang="en-US" sz="1200" b="0" i="0" u="none" strike="noStrike" dirty="0">
                        <a:solidFill>
                          <a:schemeClr val="tx1"/>
                        </a:solidFill>
                        <a:effectLst/>
                        <a:latin typeface="+mn-lt"/>
                      </a:endParaRP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GB" sz="1200" b="0" i="0" u="none" strike="noStrike" dirty="0">
                          <a:solidFill>
                            <a:schemeClr val="tx1"/>
                          </a:solidFill>
                          <a:effectLst/>
                          <a:latin typeface="+mn-lt"/>
                        </a:rPr>
                        <a:t>21</a:t>
                      </a:r>
                      <a:endParaRPr lang="en-US" sz="1200" b="0" i="0" u="none" strike="noStrike" dirty="0">
                        <a:solidFill>
                          <a:schemeClr val="tx1"/>
                        </a:solidFill>
                        <a:effectLst/>
                        <a:latin typeface="+mn-lt"/>
                      </a:endParaRP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4"/>
                  </a:ext>
                </a:extLst>
              </a:tr>
              <a:tr h="1760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Deaths</a:t>
                      </a: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4</a:t>
                      </a: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5</a:t>
                      </a: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760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fontAlgn="ctr"/>
                      <a:r>
                        <a:rPr lang="en-US" sz="1200" b="0" i="0" u="none" strike="noStrike" dirty="0">
                          <a:solidFill>
                            <a:schemeClr val="tx1"/>
                          </a:solidFill>
                          <a:effectLst/>
                          <a:latin typeface="+mn-lt"/>
                        </a:rPr>
                        <a:t>HCV relapse, n</a:t>
                      </a: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0</a:t>
                      </a: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tc>
                  <a:txBody>
                    <a:bodyPr/>
                    <a:lstStyle/>
                    <a:p>
                      <a:pPr algn="ctr" fontAlgn="b"/>
                      <a:r>
                        <a:rPr lang="en-US" sz="1200" b="0" i="0" u="none" strike="noStrike" dirty="0">
                          <a:solidFill>
                            <a:schemeClr val="tx1"/>
                          </a:solidFill>
                          <a:effectLst/>
                          <a:latin typeface="+mn-lt"/>
                        </a:rPr>
                        <a:t>1</a:t>
                      </a: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0003"/>
                  </a:ext>
                </a:extLst>
              </a:tr>
              <a:tr h="176066">
                <a:tc>
                  <a:txBody>
                    <a:bodyPr/>
                    <a:lstStyle/>
                    <a:p>
                      <a:pPr algn="l" fontAlgn="ctr"/>
                      <a:r>
                        <a:rPr lang="en-US" sz="1200" b="0" i="0" u="none" strike="noStrike" dirty="0">
                          <a:solidFill>
                            <a:schemeClr val="tx1"/>
                          </a:solidFill>
                          <a:effectLst/>
                          <a:latin typeface="+mn-lt"/>
                        </a:rPr>
                        <a:t>HCV re-infection, n</a:t>
                      </a:r>
                    </a:p>
                  </a:txBody>
                  <a:tcPr marL="45720" marR="45720" anchor="ctr">
                    <a:lnL>
                      <a:noFill/>
                    </a:lnL>
                    <a:lnR w="952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4</a:t>
                      </a:r>
                    </a:p>
                  </a:txBody>
                  <a:tcPr marL="9525" marR="9525" marT="9525" marB="0" anchor="ctr">
                    <a:lnL w="9525" cap="flat" cmpd="sng" algn="ctr">
                      <a:noFill/>
                      <a:prstDash val="solid"/>
                      <a:round/>
                      <a:headEnd type="none" w="med" len="med"/>
                      <a:tailEnd type="none" w="med" len="med"/>
                    </a:lnL>
                    <a:lnR>
                      <a:noFill/>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b="0" i="0" u="none" strike="noStrike" dirty="0">
                          <a:solidFill>
                            <a:schemeClr val="tx1"/>
                          </a:solidFill>
                          <a:effectLst/>
                          <a:latin typeface="+mn-lt"/>
                        </a:rPr>
                        <a:t>2</a:t>
                      </a:r>
                    </a:p>
                  </a:txBody>
                  <a:tcPr marL="9525" marR="9525" marT="9525" marB="0" anchor="ctr">
                    <a:lnL>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3130667"/>
                  </a:ext>
                </a:extLst>
              </a:tr>
            </a:tbl>
          </a:graphicData>
        </a:graphic>
      </p:graphicFrame>
      <p:sp>
        <p:nvSpPr>
          <p:cNvPr id="9" name="TextBox 8">
            <a:extLst>
              <a:ext uri="{FF2B5EF4-FFF2-40B4-BE49-F238E27FC236}">
                <a16:creationId xmlns:a16="http://schemas.microsoft.com/office/drawing/2014/main" id="{A9CB1158-7765-0A41-8164-3A1C25ACA7A7}"/>
              </a:ext>
            </a:extLst>
          </p:cNvPr>
          <p:cNvSpPr txBox="1"/>
          <p:nvPr/>
        </p:nvSpPr>
        <p:spPr>
          <a:xfrm>
            <a:off x="2070241" y="1733657"/>
            <a:ext cx="5181600" cy="276999"/>
          </a:xfrm>
          <a:prstGeom prst="rect">
            <a:avLst/>
          </a:prstGeom>
          <a:noFill/>
        </p:spPr>
        <p:txBody>
          <a:bodyPr wrap="square" lIns="0" tIns="0" rIns="0" bIns="0" rtlCol="0">
            <a:spAutoFit/>
          </a:bodyPr>
          <a:lstStyle/>
          <a:p>
            <a:pPr algn="ctr">
              <a:lnSpc>
                <a:spcPct val="90000"/>
              </a:lnSpc>
            </a:pPr>
            <a:r>
              <a:rPr lang="en-US" sz="2000" b="1" dirty="0">
                <a:solidFill>
                  <a:prstClr val="black"/>
                </a:solidFill>
                <a:latin typeface="Arial"/>
              </a:rPr>
              <a:t>Liver-Related Complications After SVR</a:t>
            </a:r>
          </a:p>
        </p:txBody>
      </p:sp>
    </p:spTree>
    <p:extLst>
      <p:ext uri="{BB962C8B-B14F-4D97-AF65-F5344CB8AC3E}">
        <p14:creationId xmlns:p14="http://schemas.microsoft.com/office/powerpoint/2010/main" val="3101197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19219D-B5F9-4440-998E-3E36A58AA135}"/>
              </a:ext>
            </a:extLst>
          </p:cNvPr>
          <p:cNvSpPr>
            <a:spLocks noGrp="1" noChangeArrowheads="1"/>
          </p:cNvSpPr>
          <p:nvPr>
            <p:ph type="title"/>
          </p:nvPr>
        </p:nvSpPr>
        <p:spPr>
          <a:xfrm>
            <a:off x="451653" y="375951"/>
            <a:ext cx="8676180" cy="676564"/>
          </a:xfrm>
        </p:spPr>
        <p:txBody>
          <a:bodyPr/>
          <a:lstStyle/>
          <a:p>
            <a:r>
              <a:rPr lang="en-US" altLang="en-US" sz="2800" dirty="0"/>
              <a:t>Long-Term Follow Up on Patients with Cirrhosis After Achieving SVR in </a:t>
            </a:r>
            <a:r>
              <a:rPr lang="en-GB" altLang="en-US" sz="2800" dirty="0"/>
              <a:t>SOF-based Clinical Trials</a:t>
            </a:r>
            <a:endParaRPr lang="en-US" altLang="en-US" sz="2800" dirty="0"/>
          </a:p>
        </p:txBody>
      </p:sp>
      <p:sp>
        <p:nvSpPr>
          <p:cNvPr id="5" name="Footer Placeholder 4">
            <a:extLst>
              <a:ext uri="{FF2B5EF4-FFF2-40B4-BE49-F238E27FC236}">
                <a16:creationId xmlns:a16="http://schemas.microsoft.com/office/drawing/2014/main" id="{5A30A5A9-05DA-C946-AEB7-3198B8201DF5}"/>
              </a:ext>
            </a:extLst>
          </p:cNvPr>
          <p:cNvSpPr txBox="1">
            <a:spLocks/>
          </p:cNvSpPr>
          <p:nvPr/>
        </p:nvSpPr>
        <p:spPr>
          <a:xfrm>
            <a:off x="1878227" y="6539425"/>
            <a:ext cx="5387546" cy="161584"/>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a:solidFill>
                  <a:schemeClr val="bg1"/>
                </a:solidFill>
              </a:rPr>
              <a:t>SOF = sofosbuvir; </a:t>
            </a:r>
            <a:r>
              <a:rPr lang="en-US" sz="1400" dirty="0" err="1">
                <a:solidFill>
                  <a:schemeClr val="bg1"/>
                </a:solidFill>
              </a:rPr>
              <a:t>Mangia</a:t>
            </a:r>
            <a:r>
              <a:rPr lang="en-US" sz="1400" dirty="0">
                <a:solidFill>
                  <a:schemeClr val="bg1"/>
                </a:solidFill>
              </a:rPr>
              <a:t>, EASL 2018, GS-018</a:t>
            </a:r>
          </a:p>
        </p:txBody>
      </p:sp>
      <p:sp>
        <p:nvSpPr>
          <p:cNvPr id="6" name="Text Placeholder 4">
            <a:extLst>
              <a:ext uri="{FF2B5EF4-FFF2-40B4-BE49-F238E27FC236}">
                <a16:creationId xmlns:a16="http://schemas.microsoft.com/office/drawing/2014/main" id="{FE76381F-F5C0-9644-AF44-8D4AA88B82DF}"/>
              </a:ext>
            </a:extLst>
          </p:cNvPr>
          <p:cNvSpPr txBox="1">
            <a:spLocks/>
          </p:cNvSpPr>
          <p:nvPr/>
        </p:nvSpPr>
        <p:spPr>
          <a:xfrm>
            <a:off x="376918" y="28575"/>
            <a:ext cx="8229600" cy="303212"/>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spcBef>
                <a:spcPct val="0"/>
              </a:spcBef>
              <a:buClr>
                <a:srgbClr val="E2E2E2">
                  <a:lumMod val="75000"/>
                </a:srgbClr>
              </a:buClr>
              <a:buFont typeface="Wingdings" panose="05000000000000000000" pitchFamily="2" charset="2"/>
              <a:buNone/>
            </a:pPr>
            <a:r>
              <a:rPr lang="en-US" sz="1400" dirty="0">
                <a:solidFill>
                  <a:prstClr val="black"/>
                </a:solidFill>
                <a:latin typeface="Arial"/>
              </a:rPr>
              <a:t>Gilead Cirrhosis Registry</a:t>
            </a:r>
          </a:p>
        </p:txBody>
      </p:sp>
      <p:sp>
        <p:nvSpPr>
          <p:cNvPr id="7" name="Text Placeholder 6">
            <a:extLst>
              <a:ext uri="{FF2B5EF4-FFF2-40B4-BE49-F238E27FC236}">
                <a16:creationId xmlns:a16="http://schemas.microsoft.com/office/drawing/2014/main" id="{444604B7-FC13-604F-AD30-2EF2C20B3FF1}"/>
              </a:ext>
            </a:extLst>
          </p:cNvPr>
          <p:cNvSpPr txBox="1">
            <a:spLocks/>
          </p:cNvSpPr>
          <p:nvPr/>
        </p:nvSpPr>
        <p:spPr>
          <a:xfrm>
            <a:off x="379849" y="1158956"/>
            <a:ext cx="8497452" cy="875489"/>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Clr>
                <a:srgbClr val="E2E2E2">
                  <a:lumMod val="75000"/>
                </a:srgbClr>
              </a:buClr>
              <a:buFont typeface="Wingdings" panose="05000000000000000000" pitchFamily="2" charset="2"/>
              <a:buNone/>
            </a:pPr>
            <a:r>
              <a:rPr lang="en-US" sz="1800" dirty="0">
                <a:solidFill>
                  <a:prstClr val="black"/>
                </a:solidFill>
                <a:latin typeface="Arial"/>
              </a:rPr>
              <a:t>1245 patients with decompensated and compensated cirrhosis followed after SVR with a SOF-based regimen</a:t>
            </a:r>
          </a:p>
        </p:txBody>
      </p:sp>
      <p:sp>
        <p:nvSpPr>
          <p:cNvPr id="9" name="TextBox 8">
            <a:extLst>
              <a:ext uri="{FF2B5EF4-FFF2-40B4-BE49-F238E27FC236}">
                <a16:creationId xmlns:a16="http://schemas.microsoft.com/office/drawing/2014/main" id="{598B4B69-C16F-C045-8CD1-F8148FF758AD}"/>
              </a:ext>
            </a:extLst>
          </p:cNvPr>
          <p:cNvSpPr txBox="1"/>
          <p:nvPr/>
        </p:nvSpPr>
        <p:spPr>
          <a:xfrm>
            <a:off x="266699" y="5699044"/>
            <a:ext cx="8707576" cy="498598"/>
          </a:xfrm>
          <a:prstGeom prst="rect">
            <a:avLst/>
          </a:prstGeom>
          <a:noFill/>
        </p:spPr>
        <p:txBody>
          <a:bodyPr wrap="square" lIns="0" tIns="0" rIns="0" bIns="0" rtlCol="0">
            <a:spAutoFit/>
          </a:bodyPr>
          <a:lstStyle/>
          <a:p>
            <a:pPr algn="ctr">
              <a:lnSpc>
                <a:spcPct val="90000"/>
              </a:lnSpc>
            </a:pPr>
            <a:r>
              <a:rPr lang="en-US" b="1" dirty="0">
                <a:solidFill>
                  <a:prstClr val="black"/>
                </a:solidFill>
                <a:latin typeface="Arial"/>
              </a:rPr>
              <a:t>The majority of those with decompensated cirrhosis showed improvement in CTP class and rate of </a:t>
            </a:r>
            <a:r>
              <a:rPr lang="en-US" b="1" i="1" dirty="0">
                <a:solidFill>
                  <a:prstClr val="black"/>
                </a:solidFill>
                <a:latin typeface="Arial"/>
              </a:rPr>
              <a:t>de novo </a:t>
            </a:r>
            <a:r>
              <a:rPr lang="en-US" b="1" dirty="0">
                <a:solidFill>
                  <a:prstClr val="black"/>
                </a:solidFill>
                <a:latin typeface="Arial"/>
              </a:rPr>
              <a:t>HCC was decreased with the achievement of SVR</a:t>
            </a:r>
          </a:p>
        </p:txBody>
      </p:sp>
      <p:sp>
        <p:nvSpPr>
          <p:cNvPr id="19" name="TextBox 18">
            <a:extLst>
              <a:ext uri="{FF2B5EF4-FFF2-40B4-BE49-F238E27FC236}">
                <a16:creationId xmlns:a16="http://schemas.microsoft.com/office/drawing/2014/main" id="{D2F34135-C901-914D-98C5-2F216F5487CE}"/>
              </a:ext>
            </a:extLst>
          </p:cNvPr>
          <p:cNvSpPr txBox="1"/>
          <p:nvPr/>
        </p:nvSpPr>
        <p:spPr>
          <a:xfrm>
            <a:off x="3064071" y="6255971"/>
            <a:ext cx="5660829" cy="169277"/>
          </a:xfrm>
          <a:prstGeom prst="rect">
            <a:avLst/>
          </a:prstGeom>
          <a:noFill/>
        </p:spPr>
        <p:txBody>
          <a:bodyPr wrap="square" lIns="0" tIns="0" rIns="0" bIns="0" rtlCol="0">
            <a:spAutoFit/>
          </a:bodyPr>
          <a:lstStyle/>
          <a:p>
            <a:r>
              <a:rPr lang="en-GB" altLang="en-US" sz="1100" dirty="0">
                <a:solidFill>
                  <a:prstClr val="black"/>
                </a:solidFill>
                <a:latin typeface="Arial"/>
              </a:rPr>
              <a:t>*13 reported deaths were excluded from the analysis.   6 were due to liver-related causes. </a:t>
            </a:r>
            <a:endParaRPr lang="en-GB" sz="1100" dirty="0">
              <a:solidFill>
                <a:prstClr val="black"/>
              </a:solidFill>
              <a:latin typeface="Arial"/>
            </a:endParaRPr>
          </a:p>
        </p:txBody>
      </p:sp>
      <p:pic>
        <p:nvPicPr>
          <p:cNvPr id="33" name="Picture 32">
            <a:extLst>
              <a:ext uri="{FF2B5EF4-FFF2-40B4-BE49-F238E27FC236}">
                <a16:creationId xmlns:a16="http://schemas.microsoft.com/office/drawing/2014/main" id="{67538352-DE49-6B44-B364-FD304A5161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699" y="1726572"/>
            <a:ext cx="8707576" cy="4088382"/>
          </a:xfrm>
          <a:prstGeom prst="rect">
            <a:avLst/>
          </a:prstGeom>
        </p:spPr>
      </p:pic>
    </p:spTree>
    <p:extLst>
      <p:ext uri="{BB962C8B-B14F-4D97-AF65-F5344CB8AC3E}">
        <p14:creationId xmlns:p14="http://schemas.microsoft.com/office/powerpoint/2010/main" val="1205651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B457E370-24D9-F842-B76E-A5ACDD5262C4}"/>
              </a:ext>
            </a:extLst>
          </p:cNvPr>
          <p:cNvSpPr txBox="1">
            <a:spLocks/>
          </p:cNvSpPr>
          <p:nvPr/>
        </p:nvSpPr>
        <p:spPr>
          <a:xfrm>
            <a:off x="2041944" y="6575197"/>
            <a:ext cx="4989671" cy="12527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dirty="0">
                <a:solidFill>
                  <a:schemeClr val="bg1"/>
                </a:solidFill>
              </a:rPr>
              <a:t>Integrated Analysis: Gilead Long-Term SVR Registries, EASL 2018</a:t>
            </a:r>
            <a:endParaRPr lang="en-US" sz="1400" dirty="0">
              <a:solidFill>
                <a:schemeClr val="bg1"/>
              </a:solidFill>
            </a:endParaRPr>
          </a:p>
        </p:txBody>
      </p:sp>
      <p:graphicFrame>
        <p:nvGraphicFramePr>
          <p:cNvPr id="4" name="Table 3">
            <a:extLst>
              <a:ext uri="{FF2B5EF4-FFF2-40B4-BE49-F238E27FC236}">
                <a16:creationId xmlns:a16="http://schemas.microsoft.com/office/drawing/2014/main" id="{A00CD6F3-A01E-484D-8B56-D0EBA6D015B1}"/>
              </a:ext>
            </a:extLst>
          </p:cNvPr>
          <p:cNvGraphicFramePr>
            <a:graphicFrameLocks noGrp="1"/>
          </p:cNvGraphicFramePr>
          <p:nvPr>
            <p:extLst>
              <p:ext uri="{D42A27DB-BD31-4B8C-83A1-F6EECF244321}">
                <p14:modId xmlns:p14="http://schemas.microsoft.com/office/powerpoint/2010/main" val="2742866457"/>
              </p:ext>
            </p:extLst>
          </p:nvPr>
        </p:nvGraphicFramePr>
        <p:xfrm>
          <a:off x="96117" y="4822715"/>
          <a:ext cx="8873711" cy="1019964"/>
        </p:xfrm>
        <a:graphic>
          <a:graphicData uri="http://schemas.openxmlformats.org/drawingml/2006/table">
            <a:tbl>
              <a:tblPr>
                <a:tableStyleId>{5C22544A-7EE6-4342-B048-85BDC9FD1C3A}</a:tableStyleId>
              </a:tblPr>
              <a:tblGrid>
                <a:gridCol w="819778">
                  <a:extLst>
                    <a:ext uri="{9D8B030D-6E8A-4147-A177-3AD203B41FA5}">
                      <a16:colId xmlns:a16="http://schemas.microsoft.com/office/drawing/2014/main" val="194323134"/>
                    </a:ext>
                  </a:extLst>
                </a:gridCol>
                <a:gridCol w="239536">
                  <a:extLst>
                    <a:ext uri="{9D8B030D-6E8A-4147-A177-3AD203B41FA5}">
                      <a16:colId xmlns:a16="http://schemas.microsoft.com/office/drawing/2014/main" val="20001"/>
                    </a:ext>
                  </a:extLst>
                </a:gridCol>
                <a:gridCol w="997584">
                  <a:extLst>
                    <a:ext uri="{9D8B030D-6E8A-4147-A177-3AD203B41FA5}">
                      <a16:colId xmlns:a16="http://schemas.microsoft.com/office/drawing/2014/main" val="2609933788"/>
                    </a:ext>
                  </a:extLst>
                </a:gridCol>
                <a:gridCol w="1101814">
                  <a:extLst>
                    <a:ext uri="{9D8B030D-6E8A-4147-A177-3AD203B41FA5}">
                      <a16:colId xmlns:a16="http://schemas.microsoft.com/office/drawing/2014/main" val="1859714862"/>
                    </a:ext>
                  </a:extLst>
                </a:gridCol>
                <a:gridCol w="1777684">
                  <a:extLst>
                    <a:ext uri="{9D8B030D-6E8A-4147-A177-3AD203B41FA5}">
                      <a16:colId xmlns:a16="http://schemas.microsoft.com/office/drawing/2014/main" val="1631110912"/>
                    </a:ext>
                  </a:extLst>
                </a:gridCol>
                <a:gridCol w="1172344">
                  <a:extLst>
                    <a:ext uri="{9D8B030D-6E8A-4147-A177-3AD203B41FA5}">
                      <a16:colId xmlns:a16="http://schemas.microsoft.com/office/drawing/2014/main" val="185352106"/>
                    </a:ext>
                  </a:extLst>
                </a:gridCol>
                <a:gridCol w="1736946">
                  <a:extLst>
                    <a:ext uri="{9D8B030D-6E8A-4147-A177-3AD203B41FA5}">
                      <a16:colId xmlns:a16="http://schemas.microsoft.com/office/drawing/2014/main" val="3659698801"/>
                    </a:ext>
                  </a:extLst>
                </a:gridCol>
                <a:gridCol w="1028025">
                  <a:extLst>
                    <a:ext uri="{9D8B030D-6E8A-4147-A177-3AD203B41FA5}">
                      <a16:colId xmlns:a16="http://schemas.microsoft.com/office/drawing/2014/main" val="2067990803"/>
                    </a:ext>
                  </a:extLst>
                </a:gridCol>
              </a:tblGrid>
              <a:tr h="254991">
                <a:tc>
                  <a:txBody>
                    <a:bodyPr/>
                    <a:lstStyle/>
                    <a:p>
                      <a:pPr algn="ctr"/>
                      <a:r>
                        <a:rPr lang="en-US" sz="1050" b="1" dirty="0">
                          <a:solidFill>
                            <a:schemeClr val="bg1"/>
                          </a:solidFill>
                        </a:rPr>
                        <a:t>F2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999FF"/>
                    </a:solidFill>
                  </a:tcPr>
                </a:tc>
                <a:tc rowSpan="4">
                  <a:txBody>
                    <a:bodyPr/>
                    <a:lstStyle/>
                    <a:p>
                      <a:pPr algn="ctr"/>
                      <a:endParaRPr lang="en-US" sz="1050" b="1" dirty="0">
                        <a:solidFill>
                          <a:schemeClr val="bg1"/>
                        </a:solidFill>
                      </a:endParaRPr>
                    </a:p>
                  </a:txBody>
                  <a:tcPr marL="0" marR="0" marT="0" marB="0" anchorCtr="1">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050" dirty="0"/>
                        <a:t>N= 1490 (0)</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1453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1380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1176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1070 (1)</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965 (2)</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54991">
                <a:tc>
                  <a:txBody>
                    <a:bodyPr/>
                    <a:lstStyle/>
                    <a:p>
                      <a:pPr algn="ctr"/>
                      <a:r>
                        <a:rPr lang="en-US" sz="1050" b="1" dirty="0">
                          <a:solidFill>
                            <a:schemeClr val="bg1"/>
                          </a:solidFill>
                        </a:rPr>
                        <a:t>F3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030A0"/>
                    </a:solidFill>
                  </a:tcPr>
                </a:tc>
                <a:tc vMerge="1">
                  <a:txBody>
                    <a:bodyPr/>
                    <a:lstStyle/>
                    <a:p>
                      <a:pPr algn="ctr"/>
                      <a:endParaRPr lang="en-US" sz="1050" b="1" dirty="0">
                        <a:solidFill>
                          <a:schemeClr val="bg1"/>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030A0"/>
                    </a:solidFill>
                  </a:tcPr>
                </a:tc>
                <a:tc>
                  <a:txBody>
                    <a:bodyPr/>
                    <a:lstStyle/>
                    <a:p>
                      <a:pPr algn="l"/>
                      <a:r>
                        <a:rPr lang="en-US" sz="1050" dirty="0"/>
                        <a:t>N=</a:t>
                      </a:r>
                      <a:r>
                        <a:rPr lang="en-US" sz="1050" baseline="0" dirty="0"/>
                        <a:t>   </a:t>
                      </a:r>
                      <a:r>
                        <a:rPr lang="en-US" sz="1050" dirty="0"/>
                        <a:t>858 (0)</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832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782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648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572 (4)</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508 (5)</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54991">
                <a:tc>
                  <a:txBody>
                    <a:bodyPr/>
                    <a:lstStyle/>
                    <a:p>
                      <a:pPr algn="ctr"/>
                      <a:r>
                        <a:rPr lang="en-US" sz="1050" b="1" dirty="0">
                          <a:solidFill>
                            <a:schemeClr val="bg1"/>
                          </a:solidFill>
                        </a:rPr>
                        <a:t>CPT A</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78D48"/>
                    </a:solidFill>
                  </a:tcPr>
                </a:tc>
                <a:tc vMerge="1">
                  <a:txBody>
                    <a:bodyPr/>
                    <a:lstStyle/>
                    <a:p>
                      <a:pPr algn="ctr"/>
                      <a:endParaRPr lang="en-US" sz="1050" b="1" dirty="0">
                        <a:solidFill>
                          <a:schemeClr val="bg1"/>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78D48"/>
                    </a:solidFill>
                  </a:tcPr>
                </a:tc>
                <a:tc>
                  <a:txBody>
                    <a:bodyPr/>
                    <a:lstStyle/>
                    <a:p>
                      <a:pPr algn="l"/>
                      <a:r>
                        <a:rPr lang="en-US" sz="1050" dirty="0"/>
                        <a:t>N= 1037 (0)</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1014 (2)</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868 (7)</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677 (7)</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592 (12)</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466 (16)</a:t>
                      </a: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878704"/>
                  </a:ext>
                </a:extLst>
              </a:tr>
              <a:tr h="254991">
                <a:tc>
                  <a:txBody>
                    <a:bodyPr/>
                    <a:lstStyle/>
                    <a:p>
                      <a:pPr algn="ctr"/>
                      <a:r>
                        <a:rPr lang="en-US" sz="1050" b="1" dirty="0">
                          <a:solidFill>
                            <a:schemeClr val="bg1"/>
                          </a:solidFill>
                        </a:rPr>
                        <a:t>CPT B+C</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62A4C"/>
                    </a:solidFill>
                  </a:tcPr>
                </a:tc>
                <a:tc vMerge="1">
                  <a:txBody>
                    <a:bodyPr/>
                    <a:lstStyle/>
                    <a:p>
                      <a:pPr algn="ctr"/>
                      <a:endParaRPr lang="en-US" sz="1050" b="1" dirty="0">
                        <a:solidFill>
                          <a:schemeClr val="bg1"/>
                        </a:solidFil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62A4C"/>
                    </a:solidFill>
                  </a:tcPr>
                </a:tc>
                <a:tc>
                  <a:txBody>
                    <a:bodyPr/>
                    <a:lstStyle/>
                    <a:p>
                      <a:pPr algn="l"/>
                      <a:r>
                        <a:rPr lang="en-US" sz="1050" dirty="0"/>
                        <a:t>N=</a:t>
                      </a:r>
                      <a:r>
                        <a:rPr lang="en-US" sz="1050" baseline="0" dirty="0"/>
                        <a:t>   </a:t>
                      </a:r>
                      <a:r>
                        <a:rPr lang="en-US" sz="1050" dirty="0"/>
                        <a:t>205 (0)</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200 (4)</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185 (11)</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174 (16)</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151 (19)</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  90 (20)</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4352804"/>
                  </a:ext>
                </a:extLst>
              </a:tr>
            </a:tbl>
          </a:graphicData>
        </a:graphic>
      </p:graphicFrame>
      <p:sp>
        <p:nvSpPr>
          <p:cNvPr id="5" name="Rectangle 4">
            <a:extLst>
              <a:ext uri="{FF2B5EF4-FFF2-40B4-BE49-F238E27FC236}">
                <a16:creationId xmlns:a16="http://schemas.microsoft.com/office/drawing/2014/main" id="{964A00EC-1DB0-B14A-B8A9-8E3C7567015A}"/>
              </a:ext>
            </a:extLst>
          </p:cNvPr>
          <p:cNvSpPr/>
          <p:nvPr/>
        </p:nvSpPr>
        <p:spPr>
          <a:xfrm>
            <a:off x="0" y="4489444"/>
            <a:ext cx="3816472" cy="276999"/>
          </a:xfrm>
          <a:prstGeom prst="rect">
            <a:avLst/>
          </a:prstGeom>
        </p:spPr>
        <p:txBody>
          <a:bodyPr wrap="square">
            <a:spAutoFit/>
          </a:bodyPr>
          <a:lstStyle/>
          <a:p>
            <a:r>
              <a:rPr lang="en-US" sz="1200" b="1" dirty="0">
                <a:solidFill>
                  <a:prstClr val="black"/>
                </a:solidFill>
                <a:latin typeface="Arial"/>
              </a:rPr>
              <a:t>Cumulative events over time : at risk (events)</a:t>
            </a:r>
          </a:p>
        </p:txBody>
      </p:sp>
      <p:sp>
        <p:nvSpPr>
          <p:cNvPr id="6" name="TextBox 5">
            <a:extLst>
              <a:ext uri="{FF2B5EF4-FFF2-40B4-BE49-F238E27FC236}">
                <a16:creationId xmlns:a16="http://schemas.microsoft.com/office/drawing/2014/main" id="{66E86F2E-6031-7043-BD1F-2A9758D41EDA}"/>
              </a:ext>
            </a:extLst>
          </p:cNvPr>
          <p:cNvSpPr txBox="1"/>
          <p:nvPr/>
        </p:nvSpPr>
        <p:spPr>
          <a:xfrm rot="16200000">
            <a:off x="-479546" y="2623394"/>
            <a:ext cx="2223184" cy="452398"/>
          </a:xfrm>
          <a:prstGeom prst="rect">
            <a:avLst/>
          </a:prstGeom>
          <a:noFill/>
        </p:spPr>
        <p:txBody>
          <a:bodyPr wrap="none" rtlCol="0" anchor="b">
            <a:noAutofit/>
          </a:bodyPr>
          <a:lstStyle/>
          <a:p>
            <a:pPr algn="ctr"/>
            <a:r>
              <a:rPr lang="en-US" sz="1400" b="1" dirty="0">
                <a:solidFill>
                  <a:prstClr val="black"/>
                </a:solidFill>
                <a:latin typeface="Arial"/>
              </a:rPr>
              <a:t>Proportion of patients</a:t>
            </a:r>
          </a:p>
          <a:p>
            <a:pPr algn="ctr"/>
            <a:r>
              <a:rPr lang="en-US" sz="1400" b="1" dirty="0">
                <a:solidFill>
                  <a:prstClr val="black"/>
                </a:solidFill>
                <a:latin typeface="Arial"/>
              </a:rPr>
              <a:t> with no HCC event (%)*</a:t>
            </a:r>
          </a:p>
        </p:txBody>
      </p:sp>
      <p:sp>
        <p:nvSpPr>
          <p:cNvPr id="7" name="Rectangle 6">
            <a:extLst>
              <a:ext uri="{FF2B5EF4-FFF2-40B4-BE49-F238E27FC236}">
                <a16:creationId xmlns:a16="http://schemas.microsoft.com/office/drawing/2014/main" id="{BE060E0F-06F4-1244-BB7B-D1495B5F4E0E}"/>
              </a:ext>
            </a:extLst>
          </p:cNvPr>
          <p:cNvSpPr/>
          <p:nvPr/>
        </p:nvSpPr>
        <p:spPr>
          <a:xfrm>
            <a:off x="356757" y="436885"/>
            <a:ext cx="9021518" cy="461665"/>
          </a:xfrm>
          <a:prstGeom prst="rect">
            <a:avLst/>
          </a:prstGeom>
        </p:spPr>
        <p:txBody>
          <a:bodyPr wrap="square">
            <a:spAutoFit/>
          </a:bodyPr>
          <a:lstStyle/>
          <a:p>
            <a:r>
              <a:rPr lang="en-US" altLang="en-US" sz="2400" dirty="0">
                <a:solidFill>
                  <a:srgbClr val="CC0000"/>
                </a:solidFill>
                <a:latin typeface="Arial"/>
              </a:rPr>
              <a:t>Kaplan-Meier Analysis of Time to HCC Since Achieving SVR12</a:t>
            </a:r>
            <a:endParaRPr lang="en-US" dirty="0">
              <a:solidFill>
                <a:prstClr val="black"/>
              </a:solidFill>
              <a:latin typeface="Arial"/>
            </a:endParaRPr>
          </a:p>
        </p:txBody>
      </p:sp>
      <p:sp>
        <p:nvSpPr>
          <p:cNvPr id="8" name="TextBox 7">
            <a:extLst>
              <a:ext uri="{FF2B5EF4-FFF2-40B4-BE49-F238E27FC236}">
                <a16:creationId xmlns:a16="http://schemas.microsoft.com/office/drawing/2014/main" id="{1F51CC0E-081F-F342-8523-27C5ACD5F7B2}"/>
              </a:ext>
            </a:extLst>
          </p:cNvPr>
          <p:cNvSpPr txBox="1"/>
          <p:nvPr/>
        </p:nvSpPr>
        <p:spPr>
          <a:xfrm>
            <a:off x="940474" y="4830351"/>
            <a:ext cx="1772529" cy="166199"/>
          </a:xfrm>
          <a:prstGeom prst="rect">
            <a:avLst/>
          </a:prstGeom>
          <a:noFill/>
        </p:spPr>
        <p:txBody>
          <a:bodyPr wrap="square" lIns="0" tIns="0" rIns="0" bIns="0" rtlCol="0">
            <a:spAutoFit/>
          </a:bodyPr>
          <a:lstStyle/>
          <a:p>
            <a:pPr>
              <a:lnSpc>
                <a:spcPct val="90000"/>
              </a:lnSpc>
            </a:pPr>
            <a:endParaRPr lang="en-US" sz="1200" dirty="0">
              <a:solidFill>
                <a:srgbClr val="FF0000"/>
              </a:solidFill>
              <a:latin typeface="Arial"/>
            </a:endParaRPr>
          </a:p>
        </p:txBody>
      </p:sp>
      <p:sp>
        <p:nvSpPr>
          <p:cNvPr id="9" name="Rectangle 8">
            <a:extLst>
              <a:ext uri="{FF2B5EF4-FFF2-40B4-BE49-F238E27FC236}">
                <a16:creationId xmlns:a16="http://schemas.microsoft.com/office/drawing/2014/main" id="{BACC3D93-1B7F-DA42-9D9E-8DC9B1436BC6}"/>
              </a:ext>
            </a:extLst>
          </p:cNvPr>
          <p:cNvSpPr/>
          <p:nvPr/>
        </p:nvSpPr>
        <p:spPr>
          <a:xfrm rot="16200000">
            <a:off x="421908" y="5233757"/>
            <a:ext cx="1149674" cy="276999"/>
          </a:xfrm>
          <a:prstGeom prst="rect">
            <a:avLst/>
          </a:prstGeom>
        </p:spPr>
        <p:txBody>
          <a:bodyPr wrap="none">
            <a:spAutoFit/>
          </a:bodyPr>
          <a:lstStyle/>
          <a:p>
            <a:pPr algn="ctr">
              <a:defRPr/>
            </a:pPr>
            <a:r>
              <a:rPr lang="en-GB" sz="1200" dirty="0">
                <a:solidFill>
                  <a:srgbClr val="FF0000"/>
                </a:solidFill>
                <a:latin typeface="Arial"/>
              </a:rPr>
              <a:t>Registry Entry</a:t>
            </a:r>
            <a:endParaRPr lang="en-US" sz="1200" dirty="0">
              <a:solidFill>
                <a:srgbClr val="FF0000"/>
              </a:solidFill>
              <a:latin typeface="Arial"/>
            </a:endParaRPr>
          </a:p>
        </p:txBody>
      </p:sp>
      <p:sp>
        <p:nvSpPr>
          <p:cNvPr id="10" name="Rectangle 9">
            <a:extLst>
              <a:ext uri="{FF2B5EF4-FFF2-40B4-BE49-F238E27FC236}">
                <a16:creationId xmlns:a16="http://schemas.microsoft.com/office/drawing/2014/main" id="{D266A8A1-BAFA-5947-9C80-67D508EC05FB}"/>
              </a:ext>
            </a:extLst>
          </p:cNvPr>
          <p:cNvSpPr/>
          <p:nvPr/>
        </p:nvSpPr>
        <p:spPr>
          <a:xfrm>
            <a:off x="7231125" y="6263214"/>
            <a:ext cx="1587294" cy="261610"/>
          </a:xfrm>
          <a:prstGeom prst="rect">
            <a:avLst/>
          </a:prstGeom>
        </p:spPr>
        <p:txBody>
          <a:bodyPr wrap="none">
            <a:spAutoFit/>
          </a:bodyPr>
          <a:lstStyle/>
          <a:p>
            <a:r>
              <a:rPr lang="en-GB" sz="1100" dirty="0">
                <a:solidFill>
                  <a:prstClr val="black"/>
                </a:solidFill>
                <a:latin typeface="Arial"/>
              </a:rPr>
              <a:t>*0-60% is not included</a:t>
            </a:r>
            <a:endParaRPr lang="en-US" sz="1100" dirty="0">
              <a:solidFill>
                <a:prstClr val="black"/>
              </a:solidFill>
              <a:latin typeface="Arial"/>
            </a:endParaRPr>
          </a:p>
        </p:txBody>
      </p:sp>
      <p:sp>
        <p:nvSpPr>
          <p:cNvPr id="11" name="Rectangle 10">
            <a:extLst>
              <a:ext uri="{FF2B5EF4-FFF2-40B4-BE49-F238E27FC236}">
                <a16:creationId xmlns:a16="http://schemas.microsoft.com/office/drawing/2014/main" id="{EBE87293-72EF-A644-BDCA-81D46EB0F2B0}"/>
              </a:ext>
            </a:extLst>
          </p:cNvPr>
          <p:cNvSpPr/>
          <p:nvPr/>
        </p:nvSpPr>
        <p:spPr>
          <a:xfrm>
            <a:off x="367746" y="29453"/>
            <a:ext cx="3260508" cy="338554"/>
          </a:xfrm>
          <a:prstGeom prst="rect">
            <a:avLst/>
          </a:prstGeom>
        </p:spPr>
        <p:txBody>
          <a:bodyPr wrap="none">
            <a:spAutoFit/>
          </a:bodyPr>
          <a:lstStyle/>
          <a:p>
            <a:r>
              <a:rPr lang="en-GB" sz="1600" dirty="0">
                <a:solidFill>
                  <a:prstClr val="black"/>
                </a:solidFill>
                <a:latin typeface="Arial"/>
              </a:rPr>
              <a:t>Gilead Long-Term SVR Registries</a:t>
            </a:r>
            <a:endParaRPr lang="en-US" sz="1600" dirty="0">
              <a:solidFill>
                <a:prstClr val="black"/>
              </a:solidFill>
              <a:latin typeface="Arial"/>
            </a:endParaRPr>
          </a:p>
        </p:txBody>
      </p:sp>
      <p:graphicFrame>
        <p:nvGraphicFramePr>
          <p:cNvPr id="12" name="Object 11">
            <a:extLst>
              <a:ext uri="{FF2B5EF4-FFF2-40B4-BE49-F238E27FC236}">
                <a16:creationId xmlns:a16="http://schemas.microsoft.com/office/drawing/2014/main" id="{40FC3054-BD6A-864B-B91A-200E3FE9BAAB}"/>
              </a:ext>
            </a:extLst>
          </p:cNvPr>
          <p:cNvGraphicFramePr>
            <a:graphicFrameLocks noChangeAspect="1"/>
          </p:cNvGraphicFramePr>
          <p:nvPr>
            <p:extLst>
              <p:ext uri="{D42A27DB-BD31-4B8C-83A1-F6EECF244321}">
                <p14:modId xmlns:p14="http://schemas.microsoft.com/office/powerpoint/2010/main" val="2489988382"/>
              </p:ext>
            </p:extLst>
          </p:nvPr>
        </p:nvGraphicFramePr>
        <p:xfrm>
          <a:off x="895350" y="1088506"/>
          <a:ext cx="8145463" cy="3776663"/>
        </p:xfrm>
        <a:graphic>
          <a:graphicData uri="http://schemas.openxmlformats.org/presentationml/2006/ole">
            <mc:AlternateContent xmlns:mc="http://schemas.openxmlformats.org/markup-compatibility/2006">
              <mc:Choice xmlns:v="urn:schemas-microsoft-com:vml" Requires="v">
                <p:oleObj name="Prism 7" r:id="rId3" imgW="7769208" imgH="3605862" progId="Prism7.Document">
                  <p:embed/>
                </p:oleObj>
              </mc:Choice>
              <mc:Fallback>
                <p:oleObj name="Prism 7" r:id="rId3" imgW="7769208" imgH="3605862" progId="Prism7.Document">
                  <p:embed/>
                  <p:pic>
                    <p:nvPicPr>
                      <p:cNvPr id="12" name="Object 11">
                        <a:extLst>
                          <a:ext uri="{FF2B5EF4-FFF2-40B4-BE49-F238E27FC236}">
                            <a16:creationId xmlns:a16="http://schemas.microsoft.com/office/drawing/2014/main" id="{40FC3054-BD6A-864B-B91A-200E3FE9B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350" y="1088506"/>
                        <a:ext cx="8145463" cy="3776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13" name="Rectangle 12">
            <a:extLst>
              <a:ext uri="{FF2B5EF4-FFF2-40B4-BE49-F238E27FC236}">
                <a16:creationId xmlns:a16="http://schemas.microsoft.com/office/drawing/2014/main" id="{B8C74B3E-5BBA-2C45-ADB4-68EAE6591785}"/>
              </a:ext>
            </a:extLst>
          </p:cNvPr>
          <p:cNvSpPr/>
          <p:nvPr/>
        </p:nvSpPr>
        <p:spPr>
          <a:xfrm>
            <a:off x="314757" y="5851469"/>
            <a:ext cx="8436429" cy="646331"/>
          </a:xfrm>
          <a:prstGeom prst="rect">
            <a:avLst/>
          </a:prstGeom>
        </p:spPr>
        <p:txBody>
          <a:bodyPr wrap="square">
            <a:spAutoFit/>
          </a:bodyPr>
          <a:lstStyle/>
          <a:p>
            <a:pPr algn="ctr"/>
            <a:r>
              <a:rPr lang="en-US" b="1" dirty="0">
                <a:solidFill>
                  <a:prstClr val="black"/>
                </a:solidFill>
                <a:latin typeface="Arial"/>
              </a:rPr>
              <a:t>The rate of de novo HCC was decreased with the achievement of SVR, including patients with decompensated cirrhosis. </a:t>
            </a:r>
          </a:p>
        </p:txBody>
      </p:sp>
    </p:spTree>
    <p:extLst>
      <p:ext uri="{BB962C8B-B14F-4D97-AF65-F5344CB8AC3E}">
        <p14:creationId xmlns:p14="http://schemas.microsoft.com/office/powerpoint/2010/main" val="2794184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E39795-CD0A-5D46-8B6B-B4663A90F654}"/>
              </a:ext>
            </a:extLst>
          </p:cNvPr>
          <p:cNvSpPr>
            <a:spLocks noGrp="1" noChangeArrowheads="1"/>
          </p:cNvSpPr>
          <p:nvPr>
            <p:ph type="title"/>
          </p:nvPr>
        </p:nvSpPr>
        <p:spPr>
          <a:xfrm>
            <a:off x="442464" y="504837"/>
            <a:ext cx="8951516" cy="676564"/>
          </a:xfrm>
        </p:spPr>
        <p:txBody>
          <a:bodyPr/>
          <a:lstStyle/>
          <a:p>
            <a:r>
              <a:rPr lang="en-US" altLang="en-US" sz="2600" b="1" dirty="0"/>
              <a:t>SVR as a Predictor of De Novo and Recurrent HCC in HCV Patients</a:t>
            </a:r>
          </a:p>
        </p:txBody>
      </p:sp>
      <p:sp>
        <p:nvSpPr>
          <p:cNvPr id="4" name="Footer Placeholder 4">
            <a:extLst>
              <a:ext uri="{FF2B5EF4-FFF2-40B4-BE49-F238E27FC236}">
                <a16:creationId xmlns:a16="http://schemas.microsoft.com/office/drawing/2014/main" id="{B1F76CAF-2E04-A549-A364-0727E0417FAA}"/>
              </a:ext>
            </a:extLst>
          </p:cNvPr>
          <p:cNvSpPr txBox="1">
            <a:spLocks/>
          </p:cNvSpPr>
          <p:nvPr/>
        </p:nvSpPr>
        <p:spPr>
          <a:xfrm>
            <a:off x="639796" y="6590639"/>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err="1">
                <a:solidFill>
                  <a:schemeClr val="bg1"/>
                </a:solidFill>
              </a:rPr>
              <a:t>Lleo</a:t>
            </a:r>
            <a:r>
              <a:rPr lang="en-US" sz="1400" dirty="0">
                <a:solidFill>
                  <a:schemeClr val="bg1"/>
                </a:solidFill>
              </a:rPr>
              <a:t>, EASL 2018, SAT-PS-154</a:t>
            </a:r>
          </a:p>
        </p:txBody>
      </p:sp>
      <p:sp>
        <p:nvSpPr>
          <p:cNvPr id="5" name="Text Placeholder 6">
            <a:extLst>
              <a:ext uri="{FF2B5EF4-FFF2-40B4-BE49-F238E27FC236}">
                <a16:creationId xmlns:a16="http://schemas.microsoft.com/office/drawing/2014/main" id="{4FD582F0-B944-574D-A56E-745F4EEEC386}"/>
              </a:ext>
            </a:extLst>
          </p:cNvPr>
          <p:cNvSpPr txBox="1">
            <a:spLocks/>
          </p:cNvSpPr>
          <p:nvPr/>
        </p:nvSpPr>
        <p:spPr>
          <a:xfrm>
            <a:off x="368940" y="1108372"/>
            <a:ext cx="8680939" cy="875489"/>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Clr>
                <a:srgbClr val="E2E2E2">
                  <a:lumMod val="75000"/>
                </a:srgbClr>
              </a:buClr>
              <a:buFont typeface="Wingdings" panose="05000000000000000000" pitchFamily="2" charset="2"/>
              <a:buNone/>
            </a:pPr>
            <a:r>
              <a:rPr lang="en-US" dirty="0">
                <a:solidFill>
                  <a:prstClr val="black"/>
                </a:solidFill>
              </a:rPr>
              <a:t>Multicenter, prospective cohort of 1927 HCV-infected cirrhotic patients from Italy</a:t>
            </a:r>
          </a:p>
        </p:txBody>
      </p:sp>
      <p:sp>
        <p:nvSpPr>
          <p:cNvPr id="6" name="TextBox 5">
            <a:extLst>
              <a:ext uri="{FF2B5EF4-FFF2-40B4-BE49-F238E27FC236}">
                <a16:creationId xmlns:a16="http://schemas.microsoft.com/office/drawing/2014/main" id="{DC3B85A5-7803-7A4E-8414-F4EFE23D0ADC}"/>
              </a:ext>
            </a:extLst>
          </p:cNvPr>
          <p:cNvSpPr txBox="1"/>
          <p:nvPr/>
        </p:nvSpPr>
        <p:spPr>
          <a:xfrm>
            <a:off x="378340" y="5809415"/>
            <a:ext cx="8504403" cy="553998"/>
          </a:xfrm>
          <a:prstGeom prst="rect">
            <a:avLst/>
          </a:prstGeom>
          <a:noFill/>
        </p:spPr>
        <p:txBody>
          <a:bodyPr wrap="square" lIns="0" tIns="0" rIns="0" bIns="0" rtlCol="0">
            <a:spAutoFit/>
          </a:bodyPr>
          <a:lstStyle/>
          <a:p>
            <a:pPr algn="ctr">
              <a:lnSpc>
                <a:spcPct val="90000"/>
              </a:lnSpc>
            </a:pPr>
            <a:r>
              <a:rPr lang="en-US" sz="2000" b="1" dirty="0">
                <a:solidFill>
                  <a:prstClr val="black"/>
                </a:solidFill>
              </a:rPr>
              <a:t>SVR with DAA regimens is associated with a significant reduction of  </a:t>
            </a:r>
          </a:p>
          <a:p>
            <a:pPr algn="ctr">
              <a:lnSpc>
                <a:spcPct val="90000"/>
              </a:lnSpc>
            </a:pPr>
            <a:r>
              <a:rPr lang="en-US" sz="2000" b="1" dirty="0">
                <a:solidFill>
                  <a:prstClr val="black"/>
                </a:solidFill>
              </a:rPr>
              <a:t>incidence and recurrence of HCC</a:t>
            </a:r>
          </a:p>
        </p:txBody>
      </p:sp>
      <p:pic>
        <p:nvPicPr>
          <p:cNvPr id="7" name="Picture 2">
            <a:extLst>
              <a:ext uri="{FF2B5EF4-FFF2-40B4-BE49-F238E27FC236}">
                <a16:creationId xmlns:a16="http://schemas.microsoft.com/office/drawing/2014/main" id="{339A97DB-BAA1-1C47-B359-F7848B321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7800"/>
            <a:ext cx="4721469" cy="2917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4">
            <a:extLst>
              <a:ext uri="{FF2B5EF4-FFF2-40B4-BE49-F238E27FC236}">
                <a16:creationId xmlns:a16="http://schemas.microsoft.com/office/drawing/2014/main" id="{91643E3D-1119-2F49-BD84-18941E5B7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830" y="2760852"/>
            <a:ext cx="4696206" cy="29023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23D4FAC4-9FCD-F347-92C0-8AC9C4004E6A}"/>
              </a:ext>
            </a:extLst>
          </p:cNvPr>
          <p:cNvSpPr txBox="1"/>
          <p:nvPr/>
        </p:nvSpPr>
        <p:spPr>
          <a:xfrm>
            <a:off x="3053170" y="2893987"/>
            <a:ext cx="1346200" cy="276999"/>
          </a:xfrm>
          <a:prstGeom prst="rect">
            <a:avLst/>
          </a:prstGeom>
          <a:solidFill>
            <a:schemeClr val="bg1"/>
          </a:solidFill>
        </p:spPr>
        <p:txBody>
          <a:bodyPr wrap="square" rtlCol="0">
            <a:spAutoFit/>
          </a:bodyPr>
          <a:lstStyle/>
          <a:p>
            <a:r>
              <a:rPr lang="en-US" sz="1200" b="1" dirty="0">
                <a:solidFill>
                  <a:prstClr val="black"/>
                </a:solidFill>
              </a:rPr>
              <a:t>p&lt;0.0001</a:t>
            </a:r>
          </a:p>
        </p:txBody>
      </p:sp>
      <p:sp>
        <p:nvSpPr>
          <p:cNvPr id="10" name="TextBox 9">
            <a:extLst>
              <a:ext uri="{FF2B5EF4-FFF2-40B4-BE49-F238E27FC236}">
                <a16:creationId xmlns:a16="http://schemas.microsoft.com/office/drawing/2014/main" id="{C2A8BF1C-8932-2748-AB0E-114FFC696CFE}"/>
              </a:ext>
            </a:extLst>
          </p:cNvPr>
          <p:cNvSpPr txBox="1"/>
          <p:nvPr/>
        </p:nvSpPr>
        <p:spPr>
          <a:xfrm>
            <a:off x="7643091" y="2747800"/>
            <a:ext cx="1346200" cy="276999"/>
          </a:xfrm>
          <a:prstGeom prst="rect">
            <a:avLst/>
          </a:prstGeom>
          <a:solidFill>
            <a:schemeClr val="bg1"/>
          </a:solidFill>
        </p:spPr>
        <p:txBody>
          <a:bodyPr wrap="square" rtlCol="0">
            <a:spAutoFit/>
          </a:bodyPr>
          <a:lstStyle/>
          <a:p>
            <a:r>
              <a:rPr lang="en-US" sz="1200" b="1" dirty="0">
                <a:solidFill>
                  <a:prstClr val="black"/>
                </a:solidFill>
              </a:rPr>
              <a:t>p&lt;0.0001</a:t>
            </a:r>
          </a:p>
        </p:txBody>
      </p:sp>
      <p:sp>
        <p:nvSpPr>
          <p:cNvPr id="11" name="TextBox 10">
            <a:extLst>
              <a:ext uri="{FF2B5EF4-FFF2-40B4-BE49-F238E27FC236}">
                <a16:creationId xmlns:a16="http://schemas.microsoft.com/office/drawing/2014/main" id="{71BEDAAC-2A3D-FD41-9498-0679E672DC8C}"/>
              </a:ext>
            </a:extLst>
          </p:cNvPr>
          <p:cNvSpPr txBox="1"/>
          <p:nvPr/>
        </p:nvSpPr>
        <p:spPr>
          <a:xfrm>
            <a:off x="4978297" y="1922693"/>
            <a:ext cx="4271316" cy="685800"/>
          </a:xfrm>
          <a:prstGeom prst="rect">
            <a:avLst/>
          </a:prstGeom>
          <a:noFill/>
        </p:spPr>
        <p:txBody>
          <a:bodyPr wrap="none" lIns="0" tIns="0" rIns="0" bIns="0" rtlCol="0">
            <a:noAutofit/>
          </a:bodyPr>
          <a:lstStyle/>
          <a:p>
            <a:pPr algn="ctr">
              <a:lnSpc>
                <a:spcPct val="90000"/>
              </a:lnSpc>
            </a:pPr>
            <a:r>
              <a:rPr lang="en-US" sz="2000" b="1" dirty="0">
                <a:solidFill>
                  <a:prstClr val="black"/>
                </a:solidFill>
              </a:rPr>
              <a:t>161 patients with previously treated </a:t>
            </a:r>
          </a:p>
          <a:p>
            <a:pPr algn="ctr">
              <a:lnSpc>
                <a:spcPct val="90000"/>
              </a:lnSpc>
            </a:pPr>
            <a:r>
              <a:rPr lang="en-US" sz="2000" b="1" dirty="0">
                <a:solidFill>
                  <a:prstClr val="black"/>
                </a:solidFill>
              </a:rPr>
              <a:t>HCC; 38 patients developed HCC; </a:t>
            </a:r>
          </a:p>
          <a:p>
            <a:pPr algn="ctr">
              <a:lnSpc>
                <a:spcPct val="90000"/>
              </a:lnSpc>
            </a:pPr>
            <a:r>
              <a:rPr lang="en-US" sz="2000" b="1" dirty="0">
                <a:solidFill>
                  <a:prstClr val="black"/>
                </a:solidFill>
              </a:rPr>
              <a:t>average annual incidence of 24.8%</a:t>
            </a:r>
          </a:p>
        </p:txBody>
      </p:sp>
      <p:sp>
        <p:nvSpPr>
          <p:cNvPr id="12" name="TextBox 11">
            <a:extLst>
              <a:ext uri="{FF2B5EF4-FFF2-40B4-BE49-F238E27FC236}">
                <a16:creationId xmlns:a16="http://schemas.microsoft.com/office/drawing/2014/main" id="{E47154F6-96D6-464B-8BD2-2846BE35625D}"/>
              </a:ext>
            </a:extLst>
          </p:cNvPr>
          <p:cNvSpPr txBox="1"/>
          <p:nvPr/>
        </p:nvSpPr>
        <p:spPr>
          <a:xfrm>
            <a:off x="568674" y="1906173"/>
            <a:ext cx="4133568" cy="685800"/>
          </a:xfrm>
          <a:prstGeom prst="rect">
            <a:avLst/>
          </a:prstGeom>
          <a:noFill/>
        </p:spPr>
        <p:txBody>
          <a:bodyPr wrap="none" lIns="0" tIns="0" rIns="0" bIns="0" rtlCol="0">
            <a:noAutofit/>
          </a:bodyPr>
          <a:lstStyle/>
          <a:p>
            <a:pPr algn="ctr">
              <a:lnSpc>
                <a:spcPct val="90000"/>
              </a:lnSpc>
            </a:pPr>
            <a:r>
              <a:rPr lang="en-US" sz="2000" b="1" dirty="0">
                <a:solidFill>
                  <a:prstClr val="black"/>
                </a:solidFill>
              </a:rPr>
              <a:t>1766 patients no previous history of HCC; </a:t>
            </a:r>
          </a:p>
          <a:p>
            <a:pPr algn="ctr">
              <a:lnSpc>
                <a:spcPct val="90000"/>
              </a:lnSpc>
            </a:pPr>
            <a:r>
              <a:rPr lang="en-US" sz="2000" b="1" dirty="0">
                <a:solidFill>
                  <a:prstClr val="black"/>
                </a:solidFill>
              </a:rPr>
              <a:t>50 patients developed HCC (50/1766 – 2.8%);</a:t>
            </a:r>
          </a:p>
          <a:p>
            <a:pPr algn="ctr">
              <a:lnSpc>
                <a:spcPct val="90000"/>
              </a:lnSpc>
            </a:pPr>
            <a:r>
              <a:rPr lang="en-US" sz="2000" b="1" dirty="0">
                <a:solidFill>
                  <a:prstClr val="black"/>
                </a:solidFill>
              </a:rPr>
              <a:t>Average annual incidence of 2.4%</a:t>
            </a:r>
          </a:p>
        </p:txBody>
      </p:sp>
      <p:sp>
        <p:nvSpPr>
          <p:cNvPr id="13" name="TextBox 12">
            <a:extLst>
              <a:ext uri="{FF2B5EF4-FFF2-40B4-BE49-F238E27FC236}">
                <a16:creationId xmlns:a16="http://schemas.microsoft.com/office/drawing/2014/main" id="{6959B1E9-BC55-844D-B945-33D2077D95DE}"/>
              </a:ext>
            </a:extLst>
          </p:cNvPr>
          <p:cNvSpPr txBox="1"/>
          <p:nvPr/>
        </p:nvSpPr>
        <p:spPr>
          <a:xfrm>
            <a:off x="1829269" y="1580350"/>
            <a:ext cx="2196207" cy="914400"/>
          </a:xfrm>
          <a:prstGeom prst="rect">
            <a:avLst/>
          </a:prstGeom>
          <a:noFill/>
        </p:spPr>
        <p:txBody>
          <a:bodyPr wrap="none" lIns="0" tIns="0" rIns="0" bIns="0" rtlCol="0">
            <a:noAutofit/>
          </a:bodyPr>
          <a:lstStyle/>
          <a:p>
            <a:pPr>
              <a:lnSpc>
                <a:spcPct val="90000"/>
              </a:lnSpc>
            </a:pPr>
            <a:r>
              <a:rPr lang="en-US" sz="2000" b="1" u="sng" dirty="0">
                <a:solidFill>
                  <a:prstClr val="black"/>
                </a:solidFill>
              </a:rPr>
              <a:t>De Novo HCC</a:t>
            </a:r>
          </a:p>
        </p:txBody>
      </p:sp>
      <p:sp>
        <p:nvSpPr>
          <p:cNvPr id="14" name="TextBox 13">
            <a:extLst>
              <a:ext uri="{FF2B5EF4-FFF2-40B4-BE49-F238E27FC236}">
                <a16:creationId xmlns:a16="http://schemas.microsoft.com/office/drawing/2014/main" id="{84EB54D7-0186-904C-A13F-C07F4E887B01}"/>
              </a:ext>
            </a:extLst>
          </p:cNvPr>
          <p:cNvSpPr txBox="1"/>
          <p:nvPr/>
        </p:nvSpPr>
        <p:spPr>
          <a:xfrm>
            <a:off x="6379119" y="1640274"/>
            <a:ext cx="2196207" cy="914400"/>
          </a:xfrm>
          <a:prstGeom prst="rect">
            <a:avLst/>
          </a:prstGeom>
          <a:noFill/>
        </p:spPr>
        <p:txBody>
          <a:bodyPr wrap="none" lIns="0" tIns="0" rIns="0" bIns="0" rtlCol="0">
            <a:noAutofit/>
          </a:bodyPr>
          <a:lstStyle/>
          <a:p>
            <a:pPr>
              <a:lnSpc>
                <a:spcPct val="90000"/>
              </a:lnSpc>
            </a:pPr>
            <a:r>
              <a:rPr lang="en-US" sz="2000" b="1" u="sng" dirty="0">
                <a:solidFill>
                  <a:prstClr val="black"/>
                </a:solidFill>
              </a:rPr>
              <a:t>HCC Recurrence</a:t>
            </a:r>
          </a:p>
        </p:txBody>
      </p:sp>
      <p:sp>
        <p:nvSpPr>
          <p:cNvPr id="15" name="TextBox 14">
            <a:extLst>
              <a:ext uri="{FF2B5EF4-FFF2-40B4-BE49-F238E27FC236}">
                <a16:creationId xmlns:a16="http://schemas.microsoft.com/office/drawing/2014/main" id="{66038C10-AF0B-C643-B177-7324F96A3F6C}"/>
              </a:ext>
            </a:extLst>
          </p:cNvPr>
          <p:cNvSpPr txBox="1"/>
          <p:nvPr/>
        </p:nvSpPr>
        <p:spPr>
          <a:xfrm rot="16200000">
            <a:off x="-749160" y="3872223"/>
            <a:ext cx="2005700" cy="249299"/>
          </a:xfrm>
          <a:prstGeom prst="rect">
            <a:avLst/>
          </a:prstGeom>
          <a:solidFill>
            <a:schemeClr val="bg1"/>
          </a:solidFill>
        </p:spPr>
        <p:txBody>
          <a:bodyPr wrap="square" lIns="0" tIns="0" rIns="0" bIns="0" rtlCol="0">
            <a:spAutoFit/>
          </a:bodyPr>
          <a:lstStyle/>
          <a:p>
            <a:pPr>
              <a:lnSpc>
                <a:spcPct val="90000"/>
              </a:lnSpc>
            </a:pPr>
            <a:r>
              <a:rPr lang="en-GB" dirty="0">
                <a:solidFill>
                  <a:prstClr val="black"/>
                </a:solidFill>
              </a:rPr>
              <a:t>HCC Incidence (%)</a:t>
            </a:r>
            <a:endParaRPr lang="en-US" dirty="0">
              <a:solidFill>
                <a:prstClr val="black"/>
              </a:solidFill>
            </a:endParaRPr>
          </a:p>
        </p:txBody>
      </p:sp>
      <p:sp>
        <p:nvSpPr>
          <p:cNvPr id="16" name="TextBox 15">
            <a:extLst>
              <a:ext uri="{FF2B5EF4-FFF2-40B4-BE49-F238E27FC236}">
                <a16:creationId xmlns:a16="http://schemas.microsoft.com/office/drawing/2014/main" id="{93EB54A5-1DD7-2E4F-867B-CB8ED43A3A51}"/>
              </a:ext>
            </a:extLst>
          </p:cNvPr>
          <p:cNvSpPr txBox="1"/>
          <p:nvPr/>
        </p:nvSpPr>
        <p:spPr>
          <a:xfrm rot="16200000">
            <a:off x="3530628" y="3714924"/>
            <a:ext cx="2343228" cy="249299"/>
          </a:xfrm>
          <a:prstGeom prst="rect">
            <a:avLst/>
          </a:prstGeom>
          <a:solidFill>
            <a:schemeClr val="bg1"/>
          </a:solidFill>
        </p:spPr>
        <p:txBody>
          <a:bodyPr wrap="square" lIns="0" tIns="0" rIns="0" bIns="0" rtlCol="0">
            <a:spAutoFit/>
          </a:bodyPr>
          <a:lstStyle/>
          <a:p>
            <a:pPr>
              <a:lnSpc>
                <a:spcPct val="90000"/>
              </a:lnSpc>
            </a:pPr>
            <a:r>
              <a:rPr lang="en-GB" dirty="0">
                <a:solidFill>
                  <a:prstClr val="black"/>
                </a:solidFill>
              </a:rPr>
              <a:t>HCC Recurrence (%)</a:t>
            </a:r>
            <a:endParaRPr lang="en-US" dirty="0">
              <a:solidFill>
                <a:prstClr val="black"/>
              </a:solidFill>
            </a:endParaRPr>
          </a:p>
        </p:txBody>
      </p:sp>
    </p:spTree>
    <p:extLst>
      <p:ext uri="{BB962C8B-B14F-4D97-AF65-F5344CB8AC3E}">
        <p14:creationId xmlns:p14="http://schemas.microsoft.com/office/powerpoint/2010/main" val="3237186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266B2D-AD39-2A42-B558-3E79B383F206}"/>
              </a:ext>
            </a:extLst>
          </p:cNvPr>
          <p:cNvSpPr>
            <a:spLocks noGrp="1" noChangeArrowheads="1"/>
          </p:cNvSpPr>
          <p:nvPr>
            <p:ph type="title"/>
          </p:nvPr>
        </p:nvSpPr>
        <p:spPr>
          <a:xfrm>
            <a:off x="450386" y="375679"/>
            <a:ext cx="8414426" cy="676564"/>
          </a:xfrm>
        </p:spPr>
        <p:txBody>
          <a:bodyPr/>
          <a:lstStyle/>
          <a:p>
            <a:pPr eaLnBrk="1" hangingPunct="1"/>
            <a:r>
              <a:rPr lang="en-US" altLang="en-US" sz="2800" dirty="0"/>
              <a:t>Long-Term Real-Life Follow-Up of Patients with Chronic HCV and Decompensated Cirrhosis After DAAs</a:t>
            </a:r>
          </a:p>
        </p:txBody>
      </p:sp>
      <p:sp>
        <p:nvSpPr>
          <p:cNvPr id="4" name="Footer Placeholder 4">
            <a:extLst>
              <a:ext uri="{FF2B5EF4-FFF2-40B4-BE49-F238E27FC236}">
                <a16:creationId xmlns:a16="http://schemas.microsoft.com/office/drawing/2014/main" id="{92AB5717-7422-C844-AF82-1CBA62656299}"/>
              </a:ext>
            </a:extLst>
          </p:cNvPr>
          <p:cNvSpPr txBox="1">
            <a:spLocks/>
          </p:cNvSpPr>
          <p:nvPr/>
        </p:nvSpPr>
        <p:spPr>
          <a:xfrm>
            <a:off x="646034" y="6605039"/>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a:solidFill>
                  <a:schemeClr val="bg1"/>
                </a:solidFill>
              </a:rPr>
              <a:t>LDV = ledipasvir; DCV = daclatasvir; RBV = ribavirin; Cheung, EASL 2018, LBP-009</a:t>
            </a:r>
          </a:p>
        </p:txBody>
      </p:sp>
      <p:sp>
        <p:nvSpPr>
          <p:cNvPr id="5" name="Text Placeholder 6">
            <a:extLst>
              <a:ext uri="{FF2B5EF4-FFF2-40B4-BE49-F238E27FC236}">
                <a16:creationId xmlns:a16="http://schemas.microsoft.com/office/drawing/2014/main" id="{E6846415-1531-3B47-B994-8978A3FE2CBB}"/>
              </a:ext>
            </a:extLst>
          </p:cNvPr>
          <p:cNvSpPr txBox="1">
            <a:spLocks/>
          </p:cNvSpPr>
          <p:nvPr/>
        </p:nvSpPr>
        <p:spPr>
          <a:xfrm>
            <a:off x="375296" y="1255671"/>
            <a:ext cx="4196703" cy="554743"/>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buNone/>
            </a:pPr>
            <a:r>
              <a:rPr lang="en-US" dirty="0"/>
              <a:t>Outcomes in 449 patients with decompensated cirrhosis treated with LDV/SOF or SOF+DCV±RBV</a:t>
            </a:r>
          </a:p>
        </p:txBody>
      </p:sp>
      <p:graphicFrame>
        <p:nvGraphicFramePr>
          <p:cNvPr id="6" name="Table 5">
            <a:extLst>
              <a:ext uri="{FF2B5EF4-FFF2-40B4-BE49-F238E27FC236}">
                <a16:creationId xmlns:a16="http://schemas.microsoft.com/office/drawing/2014/main" id="{269C7E59-D966-874C-9B40-6C583269D578}"/>
              </a:ext>
            </a:extLst>
          </p:cNvPr>
          <p:cNvGraphicFramePr>
            <a:graphicFrameLocks noGrp="1"/>
          </p:cNvGraphicFramePr>
          <p:nvPr>
            <p:extLst>
              <p:ext uri="{D42A27DB-BD31-4B8C-83A1-F6EECF244321}">
                <p14:modId xmlns:p14="http://schemas.microsoft.com/office/powerpoint/2010/main" val="2775464876"/>
              </p:ext>
            </p:extLst>
          </p:nvPr>
        </p:nvGraphicFramePr>
        <p:xfrm>
          <a:off x="292135" y="2552313"/>
          <a:ext cx="3348797" cy="2303259"/>
        </p:xfrm>
        <a:graphic>
          <a:graphicData uri="http://schemas.openxmlformats.org/drawingml/2006/table">
            <a:tbl>
              <a:tblPr firstRow="1" bandRow="1">
                <a:effectLst>
                  <a:outerShdw blurRad="50800" dist="38100" dir="2700000" algn="tl" rotWithShape="0">
                    <a:prstClr val="black">
                      <a:alpha val="40000"/>
                    </a:prstClr>
                  </a:outerShdw>
                </a:effectLst>
                <a:tableStyleId>{6E25E649-3F16-4E02-A733-19D2CDBF48F0}</a:tableStyleId>
              </a:tblPr>
              <a:tblGrid>
                <a:gridCol w="1849544">
                  <a:extLst>
                    <a:ext uri="{9D8B030D-6E8A-4147-A177-3AD203B41FA5}">
                      <a16:colId xmlns:a16="http://schemas.microsoft.com/office/drawing/2014/main" val="261677240"/>
                    </a:ext>
                  </a:extLst>
                </a:gridCol>
                <a:gridCol w="1499253">
                  <a:extLst>
                    <a:ext uri="{9D8B030D-6E8A-4147-A177-3AD203B41FA5}">
                      <a16:colId xmlns:a16="http://schemas.microsoft.com/office/drawing/2014/main" val="355380581"/>
                    </a:ext>
                  </a:extLst>
                </a:gridCol>
              </a:tblGrid>
              <a:tr h="329037">
                <a:tc>
                  <a:txBody>
                    <a:bodyPr/>
                    <a:lstStyle/>
                    <a:p>
                      <a:endParaRPr lang="en-US" sz="1200" dirty="0"/>
                    </a:p>
                  </a:txBody>
                  <a:tcPr anchor="ctr"/>
                </a:tc>
                <a:tc>
                  <a:txBody>
                    <a:bodyPr/>
                    <a:lstStyle/>
                    <a:p>
                      <a:pPr algn="ctr"/>
                      <a:r>
                        <a:rPr lang="en-US" sz="1200" dirty="0"/>
                        <a:t>N=449</a:t>
                      </a:r>
                    </a:p>
                  </a:txBody>
                  <a:tcPr anchor="ctr"/>
                </a:tc>
                <a:extLst>
                  <a:ext uri="{0D108BD9-81ED-4DB2-BD59-A6C34878D82A}">
                    <a16:rowId xmlns:a16="http://schemas.microsoft.com/office/drawing/2014/main" val="990212168"/>
                  </a:ext>
                </a:extLst>
              </a:tr>
              <a:tr h="329037">
                <a:tc>
                  <a:txBody>
                    <a:bodyPr/>
                    <a:lstStyle/>
                    <a:p>
                      <a:r>
                        <a:rPr lang="en-US" sz="1200" dirty="0"/>
                        <a:t>Male, %</a:t>
                      </a:r>
                    </a:p>
                  </a:txBody>
                  <a:tcPr anchor="ctr"/>
                </a:tc>
                <a:tc>
                  <a:txBody>
                    <a:bodyPr/>
                    <a:lstStyle/>
                    <a:p>
                      <a:pPr algn="ctr"/>
                      <a:r>
                        <a:rPr lang="en-US" sz="1200" dirty="0"/>
                        <a:t>74</a:t>
                      </a:r>
                    </a:p>
                  </a:txBody>
                  <a:tcPr anchor="ctr"/>
                </a:tc>
                <a:extLst>
                  <a:ext uri="{0D108BD9-81ED-4DB2-BD59-A6C34878D82A}">
                    <a16:rowId xmlns:a16="http://schemas.microsoft.com/office/drawing/2014/main" val="2453610667"/>
                  </a:ext>
                </a:extLst>
              </a:tr>
              <a:tr h="329037">
                <a:tc>
                  <a:txBody>
                    <a:bodyPr/>
                    <a:lstStyle/>
                    <a:p>
                      <a:r>
                        <a:rPr lang="en-US" sz="1200" dirty="0"/>
                        <a:t>Median age, years</a:t>
                      </a:r>
                    </a:p>
                  </a:txBody>
                  <a:tcPr anchor="ctr"/>
                </a:tc>
                <a:tc>
                  <a:txBody>
                    <a:bodyPr/>
                    <a:lstStyle/>
                    <a:p>
                      <a:pPr algn="ctr"/>
                      <a:r>
                        <a:rPr lang="en-US" sz="1200" dirty="0"/>
                        <a:t>54 (28-79)</a:t>
                      </a:r>
                    </a:p>
                  </a:txBody>
                  <a:tcPr anchor="ctr"/>
                </a:tc>
                <a:extLst>
                  <a:ext uri="{0D108BD9-81ED-4DB2-BD59-A6C34878D82A}">
                    <a16:rowId xmlns:a16="http://schemas.microsoft.com/office/drawing/2014/main" val="3534966695"/>
                  </a:ext>
                </a:extLst>
              </a:tr>
              <a:tr h="329037">
                <a:tc>
                  <a:txBody>
                    <a:bodyPr/>
                    <a:lstStyle/>
                    <a:p>
                      <a:r>
                        <a:rPr lang="en-US" sz="1200" dirty="0"/>
                        <a:t>MELD,</a:t>
                      </a:r>
                      <a:r>
                        <a:rPr lang="en-US" sz="1200" baseline="0" dirty="0"/>
                        <a:t> mean</a:t>
                      </a:r>
                      <a:endParaRPr lang="en-US" sz="1200" dirty="0"/>
                    </a:p>
                  </a:txBody>
                  <a:tcPr anchor="ctr"/>
                </a:tc>
                <a:tc>
                  <a:txBody>
                    <a:bodyPr/>
                    <a:lstStyle/>
                    <a:p>
                      <a:pPr algn="ctr"/>
                      <a:r>
                        <a:rPr lang="en-US" sz="1200" dirty="0"/>
                        <a:t>12 (7-32)</a:t>
                      </a:r>
                    </a:p>
                  </a:txBody>
                  <a:tcPr anchor="ctr"/>
                </a:tc>
                <a:extLst>
                  <a:ext uri="{0D108BD9-81ED-4DB2-BD59-A6C34878D82A}">
                    <a16:rowId xmlns:a16="http://schemas.microsoft.com/office/drawing/2014/main" val="1240540452"/>
                  </a:ext>
                </a:extLst>
              </a:tr>
              <a:tr h="329037">
                <a:tc>
                  <a:txBody>
                    <a:bodyPr/>
                    <a:lstStyle/>
                    <a:p>
                      <a:r>
                        <a:rPr lang="en-US" sz="1200" dirty="0"/>
                        <a:t>Achieved SVR, n</a:t>
                      </a:r>
                    </a:p>
                  </a:txBody>
                  <a:tcPr anchor="ctr"/>
                </a:tc>
                <a:tc>
                  <a:txBody>
                    <a:bodyPr/>
                    <a:lstStyle/>
                    <a:p>
                      <a:pPr algn="ctr"/>
                      <a:r>
                        <a:rPr lang="en-US" sz="1200" dirty="0"/>
                        <a:t>383</a:t>
                      </a:r>
                    </a:p>
                  </a:txBody>
                  <a:tcPr anchor="ctr"/>
                </a:tc>
                <a:extLst>
                  <a:ext uri="{0D108BD9-81ED-4DB2-BD59-A6C34878D82A}">
                    <a16:rowId xmlns:a16="http://schemas.microsoft.com/office/drawing/2014/main" val="4256147026"/>
                  </a:ext>
                </a:extLst>
              </a:tr>
              <a:tr h="329037">
                <a:tc>
                  <a:txBody>
                    <a:bodyPr/>
                    <a:lstStyle/>
                    <a:p>
                      <a:r>
                        <a:rPr lang="en-US" sz="1200" dirty="0"/>
                        <a:t>Treatment failures, n</a:t>
                      </a:r>
                    </a:p>
                  </a:txBody>
                  <a:tcPr anchor="ctr"/>
                </a:tc>
                <a:tc>
                  <a:txBody>
                    <a:bodyPr/>
                    <a:lstStyle/>
                    <a:p>
                      <a:pPr algn="ctr"/>
                      <a:r>
                        <a:rPr lang="en-US" sz="1200" dirty="0"/>
                        <a:t>66</a:t>
                      </a:r>
                    </a:p>
                  </a:txBody>
                  <a:tcPr anchor="ctr"/>
                </a:tc>
                <a:extLst>
                  <a:ext uri="{0D108BD9-81ED-4DB2-BD59-A6C34878D82A}">
                    <a16:rowId xmlns:a16="http://schemas.microsoft.com/office/drawing/2014/main" val="907998739"/>
                  </a:ext>
                </a:extLst>
              </a:tr>
              <a:tr h="329037">
                <a:tc>
                  <a:txBody>
                    <a:bodyPr/>
                    <a:lstStyle/>
                    <a:p>
                      <a:r>
                        <a:rPr lang="en-US" sz="1200" dirty="0"/>
                        <a:t>Median f/u, weeks</a:t>
                      </a:r>
                    </a:p>
                  </a:txBody>
                  <a:tcPr anchor="ctr"/>
                </a:tc>
                <a:tc>
                  <a:txBody>
                    <a:bodyPr/>
                    <a:lstStyle/>
                    <a:p>
                      <a:pPr algn="ctr"/>
                      <a:r>
                        <a:rPr lang="en-US" sz="1200" dirty="0"/>
                        <a:t>136 (24-174)</a:t>
                      </a:r>
                    </a:p>
                  </a:txBody>
                  <a:tcPr anchor="ctr"/>
                </a:tc>
                <a:extLst>
                  <a:ext uri="{0D108BD9-81ED-4DB2-BD59-A6C34878D82A}">
                    <a16:rowId xmlns:a16="http://schemas.microsoft.com/office/drawing/2014/main" val="3631844995"/>
                  </a:ext>
                </a:extLst>
              </a:tr>
            </a:tbl>
          </a:graphicData>
        </a:graphic>
      </p:graphicFrame>
      <p:sp>
        <p:nvSpPr>
          <p:cNvPr id="7" name="TextBox 6">
            <a:extLst>
              <a:ext uri="{FF2B5EF4-FFF2-40B4-BE49-F238E27FC236}">
                <a16:creationId xmlns:a16="http://schemas.microsoft.com/office/drawing/2014/main" id="{9C9A085D-18CE-B345-9946-3DF40F2B0CC0}"/>
              </a:ext>
            </a:extLst>
          </p:cNvPr>
          <p:cNvSpPr txBox="1"/>
          <p:nvPr/>
        </p:nvSpPr>
        <p:spPr>
          <a:xfrm>
            <a:off x="450386" y="2208997"/>
            <a:ext cx="2893925" cy="276999"/>
          </a:xfrm>
          <a:prstGeom prst="rect">
            <a:avLst/>
          </a:prstGeom>
          <a:noFill/>
        </p:spPr>
        <p:txBody>
          <a:bodyPr wrap="square" lIns="0" tIns="0" rIns="0" bIns="0" rtlCol="0">
            <a:spAutoFit/>
          </a:bodyPr>
          <a:lstStyle/>
          <a:p>
            <a:pPr algn="ctr">
              <a:lnSpc>
                <a:spcPct val="90000"/>
              </a:lnSpc>
            </a:pPr>
            <a:r>
              <a:rPr lang="en-US" sz="2000" b="1" dirty="0"/>
              <a:t>Demographics</a:t>
            </a:r>
            <a:endParaRPr lang="en-US" sz="1600" b="1" dirty="0"/>
          </a:p>
        </p:txBody>
      </p:sp>
      <p:sp>
        <p:nvSpPr>
          <p:cNvPr id="8" name="TextBox 7">
            <a:extLst>
              <a:ext uri="{FF2B5EF4-FFF2-40B4-BE49-F238E27FC236}">
                <a16:creationId xmlns:a16="http://schemas.microsoft.com/office/drawing/2014/main" id="{B4BD4135-FFB2-C74A-9418-E44FD7F90FC0}"/>
              </a:ext>
            </a:extLst>
          </p:cNvPr>
          <p:cNvSpPr txBox="1"/>
          <p:nvPr/>
        </p:nvSpPr>
        <p:spPr>
          <a:xfrm>
            <a:off x="261257" y="5040323"/>
            <a:ext cx="3453960" cy="1107996"/>
          </a:xfrm>
          <a:prstGeom prst="rect">
            <a:avLst/>
          </a:prstGeom>
          <a:noFill/>
        </p:spPr>
        <p:txBody>
          <a:bodyPr wrap="square" lIns="0" tIns="0" rIns="0" bIns="0" rtlCol="0">
            <a:spAutoFit/>
          </a:bodyPr>
          <a:lstStyle/>
          <a:p>
            <a:pPr algn="ctr">
              <a:lnSpc>
                <a:spcPct val="90000"/>
              </a:lnSpc>
            </a:pPr>
            <a:r>
              <a:rPr lang="en-US" sz="2000" b="1" dirty="0"/>
              <a:t> SVR in decompensated patients is associated with improved  transplant-free survival and reduced risk of HCC</a:t>
            </a:r>
          </a:p>
        </p:txBody>
      </p:sp>
      <p:sp>
        <p:nvSpPr>
          <p:cNvPr id="9" name="Text Placeholder 4">
            <a:extLst>
              <a:ext uri="{FF2B5EF4-FFF2-40B4-BE49-F238E27FC236}">
                <a16:creationId xmlns:a16="http://schemas.microsoft.com/office/drawing/2014/main" id="{D6393219-521C-7B48-8F10-EC6B330C5A58}"/>
              </a:ext>
            </a:extLst>
          </p:cNvPr>
          <p:cNvSpPr txBox="1">
            <a:spLocks/>
          </p:cNvSpPr>
          <p:nvPr/>
        </p:nvSpPr>
        <p:spPr>
          <a:xfrm>
            <a:off x="391891" y="34355"/>
            <a:ext cx="8229600" cy="303212"/>
          </a:xfrm>
          <a:prstGeom prst="rect">
            <a:avLst/>
          </a:prstGeom>
        </p:spPr>
        <p:txBody>
          <a:bodyP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indent="0">
              <a:spcBef>
                <a:spcPct val="0"/>
              </a:spcBef>
              <a:buNone/>
            </a:pPr>
            <a:r>
              <a:rPr lang="en-US" altLang="en-US" dirty="0"/>
              <a:t>NHS England Expanded Access Program (EAP)</a:t>
            </a:r>
          </a:p>
        </p:txBody>
      </p:sp>
      <p:sp>
        <p:nvSpPr>
          <p:cNvPr id="10" name="TextBox 9">
            <a:extLst>
              <a:ext uri="{FF2B5EF4-FFF2-40B4-BE49-F238E27FC236}">
                <a16:creationId xmlns:a16="http://schemas.microsoft.com/office/drawing/2014/main" id="{A4F05092-2D88-5A46-A2BA-AC865688E35F}"/>
              </a:ext>
            </a:extLst>
          </p:cNvPr>
          <p:cNvSpPr txBox="1"/>
          <p:nvPr/>
        </p:nvSpPr>
        <p:spPr>
          <a:xfrm>
            <a:off x="5172478" y="4028804"/>
            <a:ext cx="2989436" cy="276999"/>
          </a:xfrm>
          <a:prstGeom prst="rect">
            <a:avLst/>
          </a:prstGeom>
          <a:noFill/>
        </p:spPr>
        <p:txBody>
          <a:bodyPr wrap="square" lIns="0" tIns="0" rIns="0" bIns="0" rtlCol="0">
            <a:spAutoFit/>
          </a:bodyPr>
          <a:lstStyle/>
          <a:p>
            <a:pPr algn="ctr">
              <a:lnSpc>
                <a:spcPct val="90000"/>
              </a:lnSpc>
            </a:pPr>
            <a:r>
              <a:rPr lang="en-US" sz="2000" b="1" i="1" dirty="0">
                <a:solidFill>
                  <a:prstClr val="black"/>
                </a:solidFill>
              </a:rPr>
              <a:t>De Novo </a:t>
            </a:r>
            <a:r>
              <a:rPr lang="en-US" sz="2000" b="1" dirty="0">
                <a:solidFill>
                  <a:prstClr val="black"/>
                </a:solidFill>
              </a:rPr>
              <a:t>HCC Development</a:t>
            </a:r>
          </a:p>
        </p:txBody>
      </p:sp>
      <p:sp>
        <p:nvSpPr>
          <p:cNvPr id="11" name="TextBox 10">
            <a:extLst>
              <a:ext uri="{FF2B5EF4-FFF2-40B4-BE49-F238E27FC236}">
                <a16:creationId xmlns:a16="http://schemas.microsoft.com/office/drawing/2014/main" id="{3721BB4A-5CA1-D948-AEE6-06FC547B2271}"/>
              </a:ext>
            </a:extLst>
          </p:cNvPr>
          <p:cNvSpPr txBox="1"/>
          <p:nvPr/>
        </p:nvSpPr>
        <p:spPr>
          <a:xfrm>
            <a:off x="5172478" y="1502145"/>
            <a:ext cx="2989436" cy="276999"/>
          </a:xfrm>
          <a:prstGeom prst="rect">
            <a:avLst/>
          </a:prstGeom>
          <a:noFill/>
        </p:spPr>
        <p:txBody>
          <a:bodyPr wrap="square" lIns="0" tIns="0" rIns="0" bIns="0" rtlCol="0">
            <a:spAutoFit/>
          </a:bodyPr>
          <a:lstStyle/>
          <a:p>
            <a:pPr algn="ctr">
              <a:lnSpc>
                <a:spcPct val="90000"/>
              </a:lnSpc>
            </a:pPr>
            <a:r>
              <a:rPr lang="en-US" sz="2000" b="1" dirty="0">
                <a:solidFill>
                  <a:prstClr val="black"/>
                </a:solidFill>
              </a:rPr>
              <a:t>Transplant-Free Survival</a:t>
            </a:r>
          </a:p>
        </p:txBody>
      </p:sp>
      <p:pic>
        <p:nvPicPr>
          <p:cNvPr id="12" name="Picture 2">
            <a:extLst>
              <a:ext uri="{FF2B5EF4-FFF2-40B4-BE49-F238E27FC236}">
                <a16:creationId xmlns:a16="http://schemas.microsoft.com/office/drawing/2014/main" id="{6E83AC4D-CC49-4D42-A5F0-AA20FD348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9434" y="4225915"/>
            <a:ext cx="5506924" cy="2303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58DCC5C5-FBEB-054B-B6BD-6BC6B2797C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159"/>
          <a:stretch/>
        </p:blipFill>
        <p:spPr bwMode="auto">
          <a:xfrm>
            <a:off x="3873815" y="2013843"/>
            <a:ext cx="5358161" cy="20455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464BBB28-7603-7945-8850-C3DF687359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82" t="2174" r="18707" b="88516"/>
          <a:stretch/>
        </p:blipFill>
        <p:spPr bwMode="auto">
          <a:xfrm>
            <a:off x="4710994" y="3326897"/>
            <a:ext cx="2171700" cy="2201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id="{CAAF4451-714C-FC41-A789-6444E7D54B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03" r="17766" b="89009"/>
          <a:stretch/>
        </p:blipFill>
        <p:spPr bwMode="auto">
          <a:xfrm>
            <a:off x="4506691" y="5705119"/>
            <a:ext cx="2452909" cy="2470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 name="Rectangle 15">
            <a:extLst>
              <a:ext uri="{FF2B5EF4-FFF2-40B4-BE49-F238E27FC236}">
                <a16:creationId xmlns:a16="http://schemas.microsoft.com/office/drawing/2014/main" id="{A23EF43F-D08E-A141-A101-85AEF4405C9C}"/>
              </a:ext>
            </a:extLst>
          </p:cNvPr>
          <p:cNvSpPr/>
          <p:nvPr/>
        </p:nvSpPr>
        <p:spPr>
          <a:xfrm>
            <a:off x="5172478" y="4250403"/>
            <a:ext cx="2989436" cy="311641"/>
          </a:xfrm>
          <a:prstGeom prst="rect">
            <a:avLst/>
          </a:prstGeom>
          <a:no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
        <p:nvSpPr>
          <p:cNvPr id="17" name="Rectangle 16">
            <a:extLst>
              <a:ext uri="{FF2B5EF4-FFF2-40B4-BE49-F238E27FC236}">
                <a16:creationId xmlns:a16="http://schemas.microsoft.com/office/drawing/2014/main" id="{38B312FE-0525-1E4C-8EA3-97C5379CA0D5}"/>
              </a:ext>
            </a:extLst>
          </p:cNvPr>
          <p:cNvSpPr/>
          <p:nvPr/>
        </p:nvSpPr>
        <p:spPr>
          <a:xfrm>
            <a:off x="4965700" y="4225915"/>
            <a:ext cx="3196214" cy="336129"/>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
        <p:nvSpPr>
          <p:cNvPr id="18" name="Rectangle 17">
            <a:extLst>
              <a:ext uri="{FF2B5EF4-FFF2-40B4-BE49-F238E27FC236}">
                <a16:creationId xmlns:a16="http://schemas.microsoft.com/office/drawing/2014/main" id="{822C44FD-0745-6249-BC7E-48E243578BED}"/>
              </a:ext>
            </a:extLst>
          </p:cNvPr>
          <p:cNvSpPr/>
          <p:nvPr/>
        </p:nvSpPr>
        <p:spPr>
          <a:xfrm>
            <a:off x="8447314" y="3166858"/>
            <a:ext cx="174177" cy="270111"/>
          </a:xfrm>
          <a:prstGeom prst="rect">
            <a:avLst/>
          </a:prstGeom>
          <a:solidFill>
            <a:schemeClr val="bg1"/>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Tree>
    <p:extLst>
      <p:ext uri="{BB962C8B-B14F-4D97-AF65-F5344CB8AC3E}">
        <p14:creationId xmlns:p14="http://schemas.microsoft.com/office/powerpoint/2010/main" val="2658680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64A25D-7CD3-0A44-AA7F-57A7683A56C2}"/>
              </a:ext>
            </a:extLst>
          </p:cNvPr>
          <p:cNvPicPr/>
          <p:nvPr/>
        </p:nvPicPr>
        <p:blipFill rotWithShape="1">
          <a:blip r:embed="rId3"/>
          <a:srcRect l="2468" t="4050" r="2078" b="4816"/>
          <a:stretch/>
        </p:blipFill>
        <p:spPr>
          <a:xfrm>
            <a:off x="0" y="91328"/>
            <a:ext cx="9144000" cy="6309472"/>
          </a:xfrm>
          <a:prstGeom prst="rect">
            <a:avLst/>
          </a:prstGeom>
        </p:spPr>
      </p:pic>
      <p:sp>
        <p:nvSpPr>
          <p:cNvPr id="4" name="Footer Placeholder 4">
            <a:extLst>
              <a:ext uri="{FF2B5EF4-FFF2-40B4-BE49-F238E27FC236}">
                <a16:creationId xmlns:a16="http://schemas.microsoft.com/office/drawing/2014/main" id="{67C48F17-BA8B-466F-832E-0BCFDA489572}"/>
              </a:ext>
            </a:extLst>
          </p:cNvPr>
          <p:cNvSpPr txBox="1">
            <a:spLocks/>
          </p:cNvSpPr>
          <p:nvPr/>
        </p:nvSpPr>
        <p:spPr>
          <a:xfrm>
            <a:off x="646034" y="6605039"/>
            <a:ext cx="7772400" cy="161632"/>
          </a:xfrm>
          <a:prstGeom prst="rect">
            <a:avLst/>
          </a:prstGeom>
        </p:spPr>
        <p:txBody>
          <a:bodyPr vert="horz" lIns="0" tIns="0" rIns="0" bIns="0" rtlCol="0" anchor="b"/>
          <a:lstStyle>
            <a:defPPr>
              <a:defRPr lang="en-US"/>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a:solidFill>
                  <a:schemeClr val="bg1"/>
                </a:solidFill>
              </a:rPr>
              <a:t>Fernandez Alvarez P, EASL 2021, Poster PO-578</a:t>
            </a:r>
          </a:p>
        </p:txBody>
      </p:sp>
    </p:spTree>
    <p:extLst>
      <p:ext uri="{BB962C8B-B14F-4D97-AF65-F5344CB8AC3E}">
        <p14:creationId xmlns:p14="http://schemas.microsoft.com/office/powerpoint/2010/main" val="199693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27C54F-0073-8D47-8A27-EA6E5E0736AD}"/>
              </a:ext>
            </a:extLst>
          </p:cNvPr>
          <p:cNvSpPr>
            <a:spLocks noGrp="1"/>
          </p:cNvSpPr>
          <p:nvPr>
            <p:ph type="body" sz="quarter" idx="10"/>
          </p:nvPr>
        </p:nvSpPr>
        <p:spPr/>
        <p:txBody>
          <a:bodyPr/>
          <a:lstStyle/>
          <a:p>
            <a:r>
              <a:rPr lang="en-US" dirty="0"/>
              <a:t>Long-Term Event-free Survival of Patients with SVR</a:t>
            </a:r>
          </a:p>
        </p:txBody>
      </p:sp>
      <p:sp>
        <p:nvSpPr>
          <p:cNvPr id="4" name="Text Placeholder 2">
            <a:extLst>
              <a:ext uri="{FF2B5EF4-FFF2-40B4-BE49-F238E27FC236}">
                <a16:creationId xmlns:a16="http://schemas.microsoft.com/office/drawing/2014/main" id="{E303EE9C-93E8-D946-A4FD-DE14BC21EE9A}"/>
              </a:ext>
            </a:extLst>
          </p:cNvPr>
          <p:cNvSpPr txBox="1">
            <a:spLocks/>
          </p:cNvSpPr>
          <p:nvPr/>
        </p:nvSpPr>
        <p:spPr>
          <a:xfrm>
            <a:off x="1270687" y="6392562"/>
            <a:ext cx="6934200" cy="685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err="1">
                <a:solidFill>
                  <a:schemeClr val="bg1"/>
                </a:solidFill>
              </a:rPr>
              <a:t>Wedemeyer</a:t>
            </a:r>
            <a:r>
              <a:rPr lang="en-US" sz="1400" dirty="0">
                <a:solidFill>
                  <a:schemeClr val="bg1"/>
                </a:solidFill>
              </a:rPr>
              <a:t>, H et al.  Persistent long-term risk of liver related complications in HCV patients after antiviral therapy- Data from the German Hepatitis C-Registry.  EASL June 23-26 2021.</a:t>
            </a:r>
          </a:p>
        </p:txBody>
      </p:sp>
      <p:pic>
        <p:nvPicPr>
          <p:cNvPr id="5" name="Content Placeholder 4" descr="Screen Shot 2021-08-08 at 9.32.42 PM.png">
            <a:extLst>
              <a:ext uri="{FF2B5EF4-FFF2-40B4-BE49-F238E27FC236}">
                <a16:creationId xmlns:a16="http://schemas.microsoft.com/office/drawing/2014/main" id="{210739A2-82EA-5444-AB8D-A03BA15E2EBA}"/>
              </a:ext>
            </a:extLst>
          </p:cNvPr>
          <p:cNvPicPr>
            <a:picLocks noChangeAspect="1"/>
          </p:cNvPicPr>
          <p:nvPr/>
        </p:nvPicPr>
        <p:blipFill rotWithShape="1">
          <a:blip r:embed="rId3">
            <a:extLst>
              <a:ext uri="{28A0092B-C50C-407E-A947-70E740481C1C}">
                <a14:useLocalDpi xmlns:a14="http://schemas.microsoft.com/office/drawing/2010/main" val="0"/>
              </a:ext>
            </a:extLst>
          </a:blip>
          <a:srcRect l="6365" t="5269" r="10568"/>
          <a:stretch/>
        </p:blipFill>
        <p:spPr>
          <a:xfrm>
            <a:off x="3188222" y="1217024"/>
            <a:ext cx="5955778" cy="4344408"/>
          </a:xfrm>
          <a:prstGeom prst="rect">
            <a:avLst/>
          </a:prstGeom>
        </p:spPr>
      </p:pic>
      <p:sp>
        <p:nvSpPr>
          <p:cNvPr id="6" name="TextBox 5">
            <a:extLst>
              <a:ext uri="{FF2B5EF4-FFF2-40B4-BE49-F238E27FC236}">
                <a16:creationId xmlns:a16="http://schemas.microsoft.com/office/drawing/2014/main" id="{0A77BE3C-2C55-7C49-9CBA-370DB12B5C24}"/>
              </a:ext>
            </a:extLst>
          </p:cNvPr>
          <p:cNvSpPr txBox="1"/>
          <p:nvPr/>
        </p:nvSpPr>
        <p:spPr>
          <a:xfrm>
            <a:off x="161984" y="1055878"/>
            <a:ext cx="3200400" cy="4939814"/>
          </a:xfrm>
          <a:prstGeom prst="rect">
            <a:avLst/>
          </a:prstGeom>
          <a:noFill/>
        </p:spPr>
        <p:txBody>
          <a:bodyPr wrap="square" rtlCol="0">
            <a:spAutoFit/>
          </a:bodyPr>
          <a:lstStyle/>
          <a:p>
            <a:r>
              <a:rPr lang="en-US" sz="2000" b="1" u="sng" dirty="0"/>
              <a:t>Results:</a:t>
            </a:r>
          </a:p>
          <a:p>
            <a:pPr>
              <a:spcBef>
                <a:spcPts val="600"/>
              </a:spcBef>
            </a:pPr>
            <a:r>
              <a:rPr lang="en-US" sz="2000" dirty="0"/>
              <a:t>Overall SVR:</a:t>
            </a:r>
          </a:p>
          <a:p>
            <a:r>
              <a:rPr lang="en-US" sz="2000" dirty="0"/>
              <a:t>95% (9,951/10,448) ITT</a:t>
            </a:r>
          </a:p>
          <a:p>
            <a:r>
              <a:rPr lang="en-US" sz="2000" dirty="0"/>
              <a:t>97% (9,824/10,157) PP</a:t>
            </a:r>
          </a:p>
          <a:p>
            <a:pPr>
              <a:spcBef>
                <a:spcPts val="600"/>
              </a:spcBef>
            </a:pPr>
            <a:r>
              <a:rPr lang="en-US" sz="2000" dirty="0"/>
              <a:t>181 patients died</a:t>
            </a:r>
          </a:p>
          <a:p>
            <a:pPr>
              <a:spcBef>
                <a:spcPts val="600"/>
              </a:spcBef>
            </a:pPr>
            <a:r>
              <a:rPr lang="en-US" sz="2000" dirty="0"/>
              <a:t>415 patients (5.7%) had liver related clinical events (liver transplantation, HCC, hepatic decompensation, or increase in MELD by </a:t>
            </a:r>
            <a:r>
              <a:rPr lang="en-US" sz="2000" u="sng" dirty="0"/>
              <a:t>&gt;</a:t>
            </a:r>
            <a:r>
              <a:rPr lang="en-US" sz="2000" dirty="0"/>
              <a:t> 3 points</a:t>
            </a:r>
          </a:p>
          <a:p>
            <a:endParaRPr lang="en-US" sz="2000" dirty="0"/>
          </a:p>
          <a:p>
            <a:r>
              <a:rPr lang="en-US" sz="2000" dirty="0"/>
              <a:t>Risk of de novo HCC 0.6%/</a:t>
            </a:r>
            <a:r>
              <a:rPr lang="en-US" sz="2000" dirty="0" err="1"/>
              <a:t>yr</a:t>
            </a:r>
            <a:endParaRPr lang="en-US" sz="2000" dirty="0"/>
          </a:p>
          <a:p>
            <a:r>
              <a:rPr lang="en-US" sz="2000" dirty="0"/>
              <a:t>In </a:t>
            </a:r>
            <a:r>
              <a:rPr lang="en-US" sz="2000" dirty="0" err="1"/>
              <a:t>pts</a:t>
            </a:r>
            <a:r>
              <a:rPr lang="en-US" sz="2000" dirty="0"/>
              <a:t> with cirrhosis: 1.2% in </a:t>
            </a:r>
            <a:r>
              <a:rPr lang="en-US" sz="2000" dirty="0" err="1"/>
              <a:t>yr</a:t>
            </a:r>
            <a:r>
              <a:rPr lang="en-US" sz="2000" dirty="0"/>
              <a:t> 1-2, then 0.8% from </a:t>
            </a:r>
            <a:r>
              <a:rPr lang="en-US" sz="2000" dirty="0" err="1"/>
              <a:t>yr</a:t>
            </a:r>
            <a:r>
              <a:rPr lang="en-US" sz="2000" dirty="0"/>
              <a:t> 3-7</a:t>
            </a:r>
          </a:p>
        </p:txBody>
      </p:sp>
    </p:spTree>
    <p:extLst>
      <p:ext uri="{BB962C8B-B14F-4D97-AF65-F5344CB8AC3E}">
        <p14:creationId xmlns:p14="http://schemas.microsoft.com/office/powerpoint/2010/main" val="4218979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09FBFA-B429-FA46-B6FF-47486AB1C0CE}"/>
              </a:ext>
            </a:extLst>
          </p:cNvPr>
          <p:cNvSpPr>
            <a:spLocks noGrp="1"/>
          </p:cNvSpPr>
          <p:nvPr>
            <p:ph type="body" sz="quarter" idx="10"/>
          </p:nvPr>
        </p:nvSpPr>
        <p:spPr/>
        <p:txBody>
          <a:bodyPr/>
          <a:lstStyle/>
          <a:p>
            <a:r>
              <a:rPr lang="en-US" dirty="0"/>
              <a:t>Key Points</a:t>
            </a:r>
          </a:p>
        </p:txBody>
      </p:sp>
      <p:sp>
        <p:nvSpPr>
          <p:cNvPr id="3" name="Text Placeholder 2">
            <a:extLst>
              <a:ext uri="{FF2B5EF4-FFF2-40B4-BE49-F238E27FC236}">
                <a16:creationId xmlns:a16="http://schemas.microsoft.com/office/drawing/2014/main" id="{B339776D-0562-AF48-93B9-07E32733161F}"/>
              </a:ext>
            </a:extLst>
          </p:cNvPr>
          <p:cNvSpPr>
            <a:spLocks noGrp="1"/>
          </p:cNvSpPr>
          <p:nvPr>
            <p:ph type="body" sz="quarter" idx="20"/>
          </p:nvPr>
        </p:nvSpPr>
        <p:spPr/>
        <p:txBody>
          <a:bodyPr/>
          <a:lstStyle/>
          <a:p>
            <a:r>
              <a:rPr lang="en-US" sz="2400" dirty="0">
                <a:solidFill>
                  <a:schemeClr val="tx1"/>
                </a:solidFill>
              </a:rPr>
              <a:t>Successful treatment of HCV associated with improved HgbA1c, reduced need for insulin, and lower incidence of diabetes as compared to patients with untreated HCV </a:t>
            </a:r>
          </a:p>
          <a:p>
            <a:r>
              <a:rPr lang="en-US" sz="2400" dirty="0">
                <a:solidFill>
                  <a:schemeClr val="tx1"/>
                </a:solidFill>
              </a:rPr>
              <a:t>Rates of HCC, decompensation, and death due to liver disease are decreased in patients with F2 or F3 who achieve SVR</a:t>
            </a:r>
          </a:p>
          <a:p>
            <a:r>
              <a:rPr lang="en-US" sz="2400" dirty="0">
                <a:solidFill>
                  <a:schemeClr val="tx1"/>
                </a:solidFill>
              </a:rPr>
              <a:t>Rates of de novo HCC reduced in patients after SVR</a:t>
            </a:r>
          </a:p>
          <a:p>
            <a:r>
              <a:rPr lang="en-US" sz="2400" dirty="0">
                <a:solidFill>
                  <a:schemeClr val="tx1"/>
                </a:solidFill>
              </a:rPr>
              <a:t>In patients with HCC who achieve SVR, HCC recurrence is reduced</a:t>
            </a:r>
          </a:p>
          <a:p>
            <a:r>
              <a:rPr lang="en-US" sz="2400" dirty="0">
                <a:solidFill>
                  <a:schemeClr val="tx1"/>
                </a:solidFill>
              </a:rPr>
              <a:t>Long-term liver disease complications reduced after SVR, especially among patients without cirrhosis</a:t>
            </a:r>
          </a:p>
          <a:p>
            <a:r>
              <a:rPr lang="en-US" sz="2400" dirty="0">
                <a:solidFill>
                  <a:schemeClr val="tx1"/>
                </a:solidFill>
              </a:rPr>
              <a:t>Patients with advanced fibrosis/cirrhosis need </a:t>
            </a:r>
          </a:p>
          <a:p>
            <a:pPr lvl="1"/>
            <a:r>
              <a:rPr lang="en-US" sz="2000" dirty="0">
                <a:solidFill>
                  <a:schemeClr val="tx1"/>
                </a:solidFill>
              </a:rPr>
              <a:t>Follow-up and management for their liver disease</a:t>
            </a:r>
          </a:p>
          <a:p>
            <a:pPr lvl="1"/>
            <a:r>
              <a:rPr lang="en-US" sz="2000" dirty="0">
                <a:solidFill>
                  <a:schemeClr val="tx1"/>
                </a:solidFill>
              </a:rPr>
              <a:t>On-going HCC surveillance every 6 months indefinitely</a:t>
            </a:r>
          </a:p>
          <a:p>
            <a:endParaRPr lang="en-US" dirty="0"/>
          </a:p>
        </p:txBody>
      </p:sp>
    </p:spTree>
    <p:extLst>
      <p:ext uri="{BB962C8B-B14F-4D97-AF65-F5344CB8AC3E}">
        <p14:creationId xmlns:p14="http://schemas.microsoft.com/office/powerpoint/2010/main" val="96396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0AA975-D1AD-4142-881F-7D00ECE39268}"/>
              </a:ext>
            </a:extLst>
          </p:cNvPr>
          <p:cNvSpPr>
            <a:spLocks noGrp="1"/>
          </p:cNvSpPr>
          <p:nvPr>
            <p:ph type="body" sz="quarter" idx="10"/>
          </p:nvPr>
        </p:nvSpPr>
        <p:spPr/>
        <p:txBody>
          <a:bodyPr/>
          <a:lstStyle/>
          <a:p>
            <a:r>
              <a:rPr lang="en-US" dirty="0"/>
              <a:t>References</a:t>
            </a:r>
          </a:p>
        </p:txBody>
      </p:sp>
      <p:sp>
        <p:nvSpPr>
          <p:cNvPr id="4" name="Text Placeholder 3">
            <a:extLst>
              <a:ext uri="{FF2B5EF4-FFF2-40B4-BE49-F238E27FC236}">
                <a16:creationId xmlns:a16="http://schemas.microsoft.com/office/drawing/2014/main" id="{A9B0C5C9-8E53-4C70-A27C-73C776731A84}"/>
              </a:ext>
            </a:extLst>
          </p:cNvPr>
          <p:cNvSpPr>
            <a:spLocks noGrp="1"/>
          </p:cNvSpPr>
          <p:nvPr>
            <p:ph type="body" sz="quarter" idx="20"/>
          </p:nvPr>
        </p:nvSpPr>
        <p:spPr>
          <a:xfrm>
            <a:off x="249382" y="1009403"/>
            <a:ext cx="8763989" cy="5405252"/>
          </a:xfrm>
        </p:spPr>
        <p:txBody>
          <a:bodyPr/>
          <a:lstStyle/>
          <a:p>
            <a:pPr>
              <a:spcBef>
                <a:spcPts val="0"/>
              </a:spcBef>
            </a:pPr>
            <a:r>
              <a:rPr lang="en-US" sz="1800" b="0" i="0" dirty="0">
                <a:solidFill>
                  <a:srgbClr val="212121"/>
                </a:solidFill>
                <a:effectLst/>
                <a:latin typeface="BlinkMacSystemFont"/>
              </a:rPr>
              <a:t>Hum J, </a:t>
            </a:r>
            <a:r>
              <a:rPr lang="en-US" sz="1800" b="0" i="0" dirty="0" err="1">
                <a:solidFill>
                  <a:srgbClr val="212121"/>
                </a:solidFill>
                <a:effectLst/>
                <a:latin typeface="BlinkMacSystemFont"/>
              </a:rPr>
              <a:t>Jou</a:t>
            </a:r>
            <a:r>
              <a:rPr lang="en-US" sz="1800" b="0" i="0" dirty="0">
                <a:solidFill>
                  <a:srgbClr val="212121"/>
                </a:solidFill>
                <a:effectLst/>
                <a:latin typeface="BlinkMacSystemFont"/>
              </a:rPr>
              <a:t> JH, Green PK, Berry K et al.  Improvement in glycemic control of type-2 diabetes after successful treatment of hepatitis virus.  </a:t>
            </a:r>
            <a:r>
              <a:rPr lang="en-US" sz="1800" dirty="0">
                <a:solidFill>
                  <a:srgbClr val="212121"/>
                </a:solidFill>
                <a:latin typeface="BlinkMacSystemFont"/>
              </a:rPr>
              <a:t>Diabetes Care. 2017:40;(9):1173-1180.</a:t>
            </a:r>
            <a:endParaRPr lang="en-US" sz="1800" b="0" i="0" dirty="0">
              <a:solidFill>
                <a:srgbClr val="212121"/>
              </a:solidFill>
              <a:effectLst/>
              <a:latin typeface="BlinkMacSystemFont"/>
            </a:endParaRPr>
          </a:p>
          <a:p>
            <a:pPr>
              <a:spcBef>
                <a:spcPts val="0"/>
              </a:spcBef>
            </a:pPr>
            <a:r>
              <a:rPr lang="en-US" sz="1800" b="0" i="0" dirty="0">
                <a:solidFill>
                  <a:srgbClr val="212121"/>
                </a:solidFill>
                <a:effectLst/>
                <a:latin typeface="BlinkMacSystemFont"/>
              </a:rPr>
              <a:t>Butt AA, Yan P, Aslam S, Shaikh OS, Abou-Samra AB. Hepatitis C Virus (HCV) Treatment With Directly Acting Agents Reduces the Risk of Incident Diabetes: Results From Electronically Retrieved Cohort of HCV Infected Veterans (ERCHIVES). Clin Infect Dis. 2020 Mar 3;70(6):1153-1160. </a:t>
            </a:r>
          </a:p>
          <a:p>
            <a:pPr>
              <a:spcBef>
                <a:spcPts val="0"/>
              </a:spcBef>
            </a:pPr>
            <a:r>
              <a:rPr lang="en-US" sz="1800" dirty="0" err="1">
                <a:solidFill>
                  <a:srgbClr val="212121"/>
                </a:solidFill>
                <a:latin typeface="BlinkMacSystemFont"/>
              </a:rPr>
              <a:t>Mangia</a:t>
            </a:r>
            <a:r>
              <a:rPr lang="en-US" sz="1800" dirty="0">
                <a:solidFill>
                  <a:srgbClr val="212121"/>
                </a:solidFill>
                <a:latin typeface="BlinkMacSystemFont"/>
              </a:rPr>
              <a:t> A, et al. Long-term follow-up of patients with chronic HCV infection and compensated or decompensated cirrhosis following treatment with sofosbuvir-based regimens. 53rd EASL; Paris, France; April 11-15, 2018. Abstract GS-018.</a:t>
            </a:r>
          </a:p>
          <a:p>
            <a:pPr>
              <a:spcBef>
                <a:spcPts val="0"/>
              </a:spcBef>
            </a:pPr>
            <a:r>
              <a:rPr lang="en-US" sz="1800" b="0" i="0" dirty="0" err="1">
                <a:solidFill>
                  <a:srgbClr val="212121"/>
                </a:solidFill>
                <a:effectLst/>
                <a:latin typeface="BlinkMacSystemFont"/>
              </a:rPr>
              <a:t>Lleo</a:t>
            </a:r>
            <a:r>
              <a:rPr lang="en-US" sz="1800" b="0" i="0" dirty="0">
                <a:solidFill>
                  <a:srgbClr val="212121"/>
                </a:solidFill>
                <a:effectLst/>
                <a:latin typeface="BlinkMacSystemFont"/>
              </a:rPr>
              <a:t> A, et al. SVR is the strongest predictor of occurrence and recurrence of hepatocellular carcinoma in HCV cirrhotic patients after treatment with DAAs: a prospective multi-centric Italian study. 53rd EASL; Paris, France; April 11-15, 2018. Abstract PS-154.</a:t>
            </a:r>
          </a:p>
          <a:p>
            <a:pPr>
              <a:spcBef>
                <a:spcPts val="0"/>
              </a:spcBef>
            </a:pPr>
            <a:r>
              <a:rPr lang="en-US" sz="1800" b="0" i="0" dirty="0">
                <a:solidFill>
                  <a:srgbClr val="212121"/>
                </a:solidFill>
                <a:effectLst/>
                <a:latin typeface="BlinkMacSystemFont"/>
              </a:rPr>
              <a:t>Cheung M, et al. LBP-009 Long-term real-life follow-up of patients with chronic hepatitis C virus and decompensated cirrhosis after direct acting antivirals – what is the clinical benefit of antiviral treatment? Journal of Hepatology 68;s109-s110.</a:t>
            </a:r>
          </a:p>
          <a:p>
            <a:pPr>
              <a:spcBef>
                <a:spcPts val="0"/>
              </a:spcBef>
            </a:pPr>
            <a:r>
              <a:rPr lang="en-US" sz="1800" dirty="0" err="1">
                <a:solidFill>
                  <a:schemeClr val="tx1"/>
                </a:solidFill>
              </a:rPr>
              <a:t>Wedemeyer</a:t>
            </a:r>
            <a:r>
              <a:rPr lang="en-US" sz="1800" dirty="0">
                <a:solidFill>
                  <a:schemeClr val="tx1"/>
                </a:solidFill>
              </a:rPr>
              <a:t>, H et al.  Persistent long-term risk of liver related complications in HCV patients after antiviral therapy- Data from the German Hepatitis C-Registry.  EASL June 23-26, 2021. PO-52.</a:t>
            </a:r>
          </a:p>
          <a:p>
            <a:pPr>
              <a:spcBef>
                <a:spcPts val="0"/>
              </a:spcBef>
            </a:pPr>
            <a:r>
              <a:rPr lang="en-US" sz="1800" dirty="0">
                <a:solidFill>
                  <a:schemeClr val="tx1"/>
                </a:solidFill>
              </a:rPr>
              <a:t>Fernandez Alvarez, P et al. Long-term follow up in patients with hepatitis C virus treated with direct-acting-antiviral agents. EASL June 23-26, 2021. PO-578.</a:t>
            </a:r>
            <a:endParaRPr lang="en-US" sz="2000" b="0" i="0" dirty="0">
              <a:solidFill>
                <a:srgbClr val="212121"/>
              </a:solidFill>
              <a:effectLst/>
              <a:latin typeface="BlinkMacSystemFont"/>
            </a:endParaRPr>
          </a:p>
          <a:p>
            <a:endParaRPr lang="en-US" dirty="0"/>
          </a:p>
        </p:txBody>
      </p:sp>
    </p:spTree>
    <p:extLst>
      <p:ext uri="{BB962C8B-B14F-4D97-AF65-F5344CB8AC3E}">
        <p14:creationId xmlns:p14="http://schemas.microsoft.com/office/powerpoint/2010/main" val="2585545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Speaker has nothing to disclose.</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4" name="TextBox 1">
            <a:extLst>
              <a:ext uri="{FF2B5EF4-FFF2-40B4-BE49-F238E27FC236}">
                <a16:creationId xmlns:a16="http://schemas.microsoft.com/office/drawing/2014/main" id="{C4E2A782-B8A3-AE51-0C36-66C254B51AAE}"/>
              </a:ext>
            </a:extLst>
          </p:cNvPr>
          <p:cNvSpPr txBox="1"/>
          <p:nvPr/>
        </p:nvSpPr>
        <p:spPr>
          <a:xfrm>
            <a:off x="509751" y="5239902"/>
            <a:ext cx="8229600"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 an endorsement of, by HRSA, HHS, or the U.S. Government. For more information, please visit HRSA.gov.</a:t>
            </a:r>
          </a:p>
        </p:txBody>
      </p:sp>
    </p:spTree>
    <p:extLst>
      <p:ext uri="{BB962C8B-B14F-4D97-AF65-F5344CB8AC3E}">
        <p14:creationId xmlns:p14="http://schemas.microsoft.com/office/powerpoint/2010/main" val="745320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66C71116-CB9C-0B67-01A0-CA26654572C7}"/>
              </a:ext>
            </a:extLst>
          </p:cNvPr>
          <p:cNvSpPr>
            <a:spLocks noGrp="1"/>
          </p:cNvSpPr>
          <p:nvPr>
            <p:ph type="title"/>
          </p:nvPr>
        </p:nvSpPr>
        <p:spPr>
          <a:xfrm>
            <a:off x="628650" y="365125"/>
            <a:ext cx="7886700" cy="1325563"/>
          </a:xfrm>
        </p:spPr>
        <p:txBody>
          <a:bodyPr/>
          <a:lstStyle/>
          <a:p>
            <a:pPr algn="ctr"/>
            <a:r>
              <a:rPr lang="en-US" dirty="0">
                <a:ea typeface="+mj-lt"/>
                <a:cs typeface="+mj-lt"/>
              </a:rPr>
              <a:t>SCAETC Social Media</a:t>
            </a:r>
          </a:p>
        </p:txBody>
      </p:sp>
      <p:pic>
        <p:nvPicPr>
          <p:cNvPr id="4" name="Picture 10" descr="Qr code&#10;&#10;Description automatically generated">
            <a:extLst>
              <a:ext uri="{FF2B5EF4-FFF2-40B4-BE49-F238E27FC236}">
                <a16:creationId xmlns:a16="http://schemas.microsoft.com/office/drawing/2014/main" id="{064CDA78-575B-F1BC-FE48-3662355A21AC}"/>
              </a:ext>
            </a:extLst>
          </p:cNvPr>
          <p:cNvPicPr>
            <a:picLocks noChangeAspect="1"/>
          </p:cNvPicPr>
          <p:nvPr/>
        </p:nvPicPr>
        <p:blipFill>
          <a:blip r:embed="rId2"/>
          <a:stretch>
            <a:fillRect/>
          </a:stretch>
        </p:blipFill>
        <p:spPr>
          <a:xfrm>
            <a:off x="1182757" y="1845069"/>
            <a:ext cx="6778486" cy="3819587"/>
          </a:xfrm>
          <a:prstGeom prst="rect">
            <a:avLst/>
          </a:prstGeom>
        </p:spPr>
      </p:pic>
    </p:spTree>
    <p:extLst>
      <p:ext uri="{BB962C8B-B14F-4D97-AF65-F5344CB8AC3E}">
        <p14:creationId xmlns:p14="http://schemas.microsoft.com/office/powerpoint/2010/main" val="415569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4215740" y="1233377"/>
            <a:ext cx="4723464" cy="5071730"/>
          </a:xfrm>
        </p:spPr>
        <p:txBody>
          <a:bodyPr/>
          <a:lstStyle/>
          <a:p>
            <a:r>
              <a:rPr lang="en-US" dirty="0">
                <a:solidFill>
                  <a:schemeClr val="tx1"/>
                </a:solidFill>
              </a:rPr>
              <a:t>AETC National HIV Curriculum </a:t>
            </a:r>
            <a:r>
              <a:rPr lang="en-US" dirty="0">
                <a:hlinkClick r:id="rId6"/>
              </a:rPr>
              <a:t>https://aidsetc.org/nhc</a:t>
            </a:r>
            <a:endParaRPr lang="en-US" dirty="0"/>
          </a:p>
          <a:p>
            <a:endParaRPr lang="en-US" sz="900" dirty="0"/>
          </a:p>
          <a:p>
            <a:r>
              <a:rPr lang="en-US" dirty="0">
                <a:solidFill>
                  <a:schemeClr val="tx1"/>
                </a:solidFill>
              </a:rPr>
              <a:t>AETC National Coordinating Resource Center </a:t>
            </a:r>
            <a:r>
              <a:rPr lang="en-US" dirty="0">
                <a:hlinkClick r:id="rId7"/>
              </a:rPr>
              <a:t>https://targethiv.org/library/aetc-national-coordinating-resource-center-0</a:t>
            </a:r>
            <a:endParaRPr lang="en-US" dirty="0"/>
          </a:p>
          <a:p>
            <a:endParaRPr lang="en-US" sz="800" dirty="0"/>
          </a:p>
          <a:p>
            <a:r>
              <a:rPr lang="en-US" dirty="0">
                <a:solidFill>
                  <a:schemeClr val="tx1"/>
                </a:solidFill>
              </a:rPr>
              <a:t>Additional trainings </a:t>
            </a:r>
            <a:r>
              <a:rPr lang="en-US" dirty="0">
                <a:hlinkClick r:id="rId8"/>
              </a:rPr>
              <a:t>scaetcecho@salud.unm.edu</a:t>
            </a:r>
            <a:endParaRPr lang="en-US" dirty="0"/>
          </a:p>
          <a:p>
            <a:r>
              <a:rPr lang="en-US" dirty="0">
                <a:hlinkClick r:id="rId9"/>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404649" y="1578279"/>
            <a:ext cx="8334704" cy="4122305"/>
          </a:xfrm>
        </p:spPr>
        <p:txBody>
          <a:bodyPr/>
          <a:lstStyle/>
          <a:p>
            <a:pPr marL="514350" indent="-514350">
              <a:buFont typeface="+mj-lt"/>
              <a:buAutoNum type="arabicPeriod"/>
            </a:pPr>
            <a:r>
              <a:rPr lang="en-US" dirty="0">
                <a:solidFill>
                  <a:schemeClr val="tx1"/>
                </a:solidFill>
              </a:rPr>
              <a:t>Describe the impact of sustained virologic response (SVR) on the risk of diabetes in patients treated with direct-acting antivirals (DAAs) for Hepatitis C virus (HCV) compared to untreated patients</a:t>
            </a:r>
          </a:p>
          <a:p>
            <a:pPr marL="514350" indent="-514350">
              <a:buFont typeface="+mj-lt"/>
              <a:buAutoNum type="arabicPeriod"/>
            </a:pPr>
            <a:endParaRPr lang="en-US" dirty="0">
              <a:solidFill>
                <a:schemeClr val="tx1"/>
              </a:solidFill>
            </a:endParaRPr>
          </a:p>
          <a:p>
            <a:pPr marL="514350" indent="-514350">
              <a:buFont typeface="+mj-lt"/>
              <a:buAutoNum type="arabicPeriod"/>
            </a:pPr>
            <a:r>
              <a:rPr lang="en-US" dirty="0">
                <a:solidFill>
                  <a:schemeClr val="tx1"/>
                </a:solidFill>
              </a:rPr>
              <a:t>Describe the impact of SVR on development of liver complications including hepatocellular carcinoma (HCC) in patients with HCV</a:t>
            </a:r>
          </a:p>
          <a:p>
            <a:pPr marL="514350" indent="-514350">
              <a:buFont typeface="+mj-lt"/>
              <a:buAutoNum type="arabicPeriod"/>
            </a:pPr>
            <a:endParaRPr lang="en-US" dirty="0">
              <a:solidFill>
                <a:schemeClr val="tx1"/>
              </a:solidFill>
            </a:endParaRPr>
          </a:p>
        </p:txBody>
      </p:sp>
    </p:spTree>
    <p:extLst>
      <p:ext uri="{BB962C8B-B14F-4D97-AF65-F5344CB8AC3E}">
        <p14:creationId xmlns:p14="http://schemas.microsoft.com/office/powerpoint/2010/main" val="11085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Background</a:t>
            </a:r>
          </a:p>
        </p:txBody>
      </p:sp>
      <p:sp>
        <p:nvSpPr>
          <p:cNvPr id="6" name="Text Placeholder 5"/>
          <p:cNvSpPr>
            <a:spLocks noGrp="1"/>
          </p:cNvSpPr>
          <p:nvPr>
            <p:ph type="body" sz="quarter" idx="20"/>
          </p:nvPr>
        </p:nvSpPr>
        <p:spPr>
          <a:xfrm>
            <a:off x="404649" y="1478071"/>
            <a:ext cx="8334704" cy="4222513"/>
          </a:xfrm>
        </p:spPr>
        <p:txBody>
          <a:bodyPr/>
          <a:lstStyle/>
          <a:p>
            <a:r>
              <a:rPr lang="en-US" dirty="0">
                <a:solidFill>
                  <a:schemeClr val="tx1"/>
                </a:solidFill>
              </a:rPr>
              <a:t>Chronic Hepatitis C virus (HCV) infections known to confer risk of diabetes</a:t>
            </a:r>
          </a:p>
          <a:p>
            <a:endParaRPr lang="en-US" dirty="0">
              <a:solidFill>
                <a:schemeClr val="tx1"/>
              </a:solidFill>
            </a:endParaRPr>
          </a:p>
          <a:p>
            <a:r>
              <a:rPr lang="en-US" dirty="0">
                <a:solidFill>
                  <a:schemeClr val="tx1"/>
                </a:solidFill>
              </a:rPr>
              <a:t>HCV direct-acting antiviral (DAA) therapy reported to have beneficial impact on diabetic control in patients treated for HCV with known diabetes</a:t>
            </a:r>
          </a:p>
          <a:p>
            <a:endParaRPr lang="en-US" dirty="0">
              <a:solidFill>
                <a:schemeClr val="tx1"/>
              </a:solidFill>
            </a:endParaRPr>
          </a:p>
          <a:p>
            <a:pPr lvl="1"/>
            <a:endParaRPr lang="en-US" dirty="0">
              <a:solidFill>
                <a:schemeClr val="tx1"/>
              </a:solidFill>
            </a:endParaRPr>
          </a:p>
        </p:txBody>
      </p:sp>
    </p:spTree>
    <p:extLst>
      <p:ext uri="{BB962C8B-B14F-4D97-AF65-F5344CB8AC3E}">
        <p14:creationId xmlns:p14="http://schemas.microsoft.com/office/powerpoint/2010/main" val="1862589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6E0C8C-6096-5A42-8955-44C3C579F0B0}"/>
              </a:ext>
            </a:extLst>
          </p:cNvPr>
          <p:cNvSpPr>
            <a:spLocks noGrp="1"/>
          </p:cNvSpPr>
          <p:nvPr>
            <p:ph type="body" sz="quarter" idx="10"/>
          </p:nvPr>
        </p:nvSpPr>
        <p:spPr/>
        <p:txBody>
          <a:bodyPr/>
          <a:lstStyle/>
          <a:p>
            <a:r>
              <a:rPr lang="en-US" dirty="0"/>
              <a:t>Improvement in Glycemic Control After SVR: The VA Experience</a:t>
            </a:r>
          </a:p>
        </p:txBody>
      </p:sp>
      <p:sp>
        <p:nvSpPr>
          <p:cNvPr id="3" name="Text Placeholder 2">
            <a:extLst>
              <a:ext uri="{FF2B5EF4-FFF2-40B4-BE49-F238E27FC236}">
                <a16:creationId xmlns:a16="http://schemas.microsoft.com/office/drawing/2014/main" id="{F1753B94-FB9A-5343-ADD9-EEBC57867ED9}"/>
              </a:ext>
            </a:extLst>
          </p:cNvPr>
          <p:cNvSpPr>
            <a:spLocks noGrp="1"/>
          </p:cNvSpPr>
          <p:nvPr>
            <p:ph type="body" sz="quarter" idx="20"/>
          </p:nvPr>
        </p:nvSpPr>
        <p:spPr/>
        <p:txBody>
          <a:bodyPr/>
          <a:lstStyle/>
          <a:p>
            <a:r>
              <a:rPr lang="en-US" dirty="0">
                <a:solidFill>
                  <a:schemeClr val="tx1"/>
                </a:solidFill>
              </a:rPr>
              <a:t>24,089 patients treated for HCV between January 1, 2014-June 30 2015</a:t>
            </a:r>
          </a:p>
          <a:p>
            <a:pPr lvl="1"/>
            <a:r>
              <a:rPr lang="en-US" dirty="0">
                <a:solidFill>
                  <a:schemeClr val="tx1"/>
                </a:solidFill>
              </a:rPr>
              <a:t>Excluded patients treated with interferon or ribavirin </a:t>
            </a:r>
          </a:p>
          <a:p>
            <a:pPr lvl="1"/>
            <a:r>
              <a:rPr lang="en-US" dirty="0">
                <a:solidFill>
                  <a:schemeClr val="tx1"/>
                </a:solidFill>
              </a:rPr>
              <a:t>Excluded patients with prior treatment</a:t>
            </a:r>
          </a:p>
          <a:p>
            <a:pPr lvl="1"/>
            <a:r>
              <a:rPr lang="en-US" dirty="0">
                <a:solidFill>
                  <a:schemeClr val="tx1"/>
                </a:solidFill>
              </a:rPr>
              <a:t>Excluded patients with concurrent use of ribavirin</a:t>
            </a:r>
          </a:p>
          <a:p>
            <a:pPr lvl="1"/>
            <a:r>
              <a:rPr lang="en-US" dirty="0">
                <a:solidFill>
                  <a:schemeClr val="tx1"/>
                </a:solidFill>
              </a:rPr>
              <a:t>Excluded patients without a prior diagnosis of Type 2 Diabetes Mellitus (T2DM)</a:t>
            </a:r>
          </a:p>
          <a:p>
            <a:pPr lvl="1"/>
            <a:endParaRPr lang="en-US" dirty="0">
              <a:solidFill>
                <a:schemeClr val="tx1"/>
              </a:solidFill>
            </a:endParaRPr>
          </a:p>
          <a:p>
            <a:pPr lvl="1"/>
            <a:r>
              <a:rPr lang="en-US" dirty="0">
                <a:solidFill>
                  <a:schemeClr val="tx1"/>
                </a:solidFill>
              </a:rPr>
              <a:t>Analyzed 2,435 patients treated with directly acting antivirals (DAAs)</a:t>
            </a:r>
          </a:p>
          <a:p>
            <a:pPr lvl="2"/>
            <a:r>
              <a:rPr lang="en-US" sz="2400" dirty="0">
                <a:solidFill>
                  <a:schemeClr val="tx1"/>
                </a:solidFill>
              </a:rPr>
              <a:t>2,180 with SVR</a:t>
            </a:r>
          </a:p>
          <a:p>
            <a:pPr lvl="2"/>
            <a:r>
              <a:rPr lang="en-US" sz="2400" dirty="0">
                <a:solidFill>
                  <a:schemeClr val="tx1"/>
                </a:solidFill>
              </a:rPr>
              <a:t>255 without SVR</a:t>
            </a:r>
          </a:p>
        </p:txBody>
      </p:sp>
      <p:sp>
        <p:nvSpPr>
          <p:cNvPr id="4" name="Text Placeholder 4">
            <a:extLst>
              <a:ext uri="{FF2B5EF4-FFF2-40B4-BE49-F238E27FC236}">
                <a16:creationId xmlns:a16="http://schemas.microsoft.com/office/drawing/2014/main" id="{5E74A8F2-981A-8548-B74D-5F9BC63DD669}"/>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Hum J  et al.  Clin Infect Dis.2020;70(6):1153-1160.</a:t>
            </a:r>
          </a:p>
        </p:txBody>
      </p:sp>
    </p:spTree>
    <p:extLst>
      <p:ext uri="{BB962C8B-B14F-4D97-AF65-F5344CB8AC3E}">
        <p14:creationId xmlns:p14="http://schemas.microsoft.com/office/powerpoint/2010/main" val="3187090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5D04F-F777-844C-9ABB-F26940F9CB4F}"/>
              </a:ext>
            </a:extLst>
          </p:cNvPr>
          <p:cNvSpPr>
            <a:spLocks noGrp="1"/>
          </p:cNvSpPr>
          <p:nvPr>
            <p:ph type="body" sz="quarter" idx="10"/>
          </p:nvPr>
        </p:nvSpPr>
        <p:spPr/>
        <p:txBody>
          <a:bodyPr/>
          <a:lstStyle/>
          <a:p>
            <a:r>
              <a:rPr lang="en-US" dirty="0"/>
              <a:t>Impact of SVR on HbA1c</a:t>
            </a:r>
          </a:p>
        </p:txBody>
      </p:sp>
      <p:sp>
        <p:nvSpPr>
          <p:cNvPr id="3" name="Text Placeholder 2">
            <a:extLst>
              <a:ext uri="{FF2B5EF4-FFF2-40B4-BE49-F238E27FC236}">
                <a16:creationId xmlns:a16="http://schemas.microsoft.com/office/drawing/2014/main" id="{DE55152A-FD98-DA4C-95B8-F70D56CBE157}"/>
              </a:ext>
            </a:extLst>
          </p:cNvPr>
          <p:cNvSpPr>
            <a:spLocks noGrp="1"/>
          </p:cNvSpPr>
          <p:nvPr>
            <p:ph type="body" sz="quarter" idx="20"/>
          </p:nvPr>
        </p:nvSpPr>
        <p:spPr>
          <a:xfrm>
            <a:off x="130629" y="1233377"/>
            <a:ext cx="8608724" cy="4467207"/>
          </a:xfrm>
        </p:spPr>
        <p:txBody>
          <a:bodyPr/>
          <a:lstStyle/>
          <a:p>
            <a:r>
              <a:rPr lang="en-US" dirty="0">
                <a:solidFill>
                  <a:schemeClr val="tx1"/>
                </a:solidFill>
              </a:rPr>
              <a:t>Improvement in HbA1c if baseline A1c greater than 7.2% </a:t>
            </a:r>
          </a:p>
          <a:p>
            <a:endParaRPr lang="en-US" dirty="0">
              <a:solidFill>
                <a:schemeClr val="tx1"/>
              </a:solidFill>
            </a:endParaRPr>
          </a:p>
          <a:p>
            <a:pPr marL="0" indent="0">
              <a:buNone/>
            </a:pPr>
            <a:endParaRPr lang="en-US" dirty="0">
              <a:solidFill>
                <a:schemeClr val="tx1"/>
              </a:solidFill>
            </a:endParaRPr>
          </a:p>
          <a:p>
            <a:r>
              <a:rPr lang="en-US" dirty="0">
                <a:solidFill>
                  <a:schemeClr val="tx1"/>
                </a:solidFill>
              </a:rPr>
              <a:t>Improvement if no cirrhosis present</a:t>
            </a:r>
          </a:p>
          <a:p>
            <a:endParaRPr lang="en-US" dirty="0">
              <a:solidFill>
                <a:schemeClr val="tx1"/>
              </a:solidFill>
            </a:endParaRPr>
          </a:p>
          <a:p>
            <a:pPr marL="0" indent="0">
              <a:buNone/>
            </a:pPr>
            <a:endParaRPr lang="en-US" dirty="0">
              <a:solidFill>
                <a:schemeClr val="tx1"/>
              </a:solidFill>
            </a:endParaRPr>
          </a:p>
          <a:p>
            <a:r>
              <a:rPr lang="en-US" dirty="0">
                <a:solidFill>
                  <a:schemeClr val="tx1"/>
                </a:solidFill>
              </a:rPr>
              <a:t>Decrease in the number of patients receiving insulin</a:t>
            </a:r>
          </a:p>
        </p:txBody>
      </p:sp>
      <p:pic>
        <p:nvPicPr>
          <p:cNvPr id="5" name="Picture 4">
            <a:extLst>
              <a:ext uri="{FF2B5EF4-FFF2-40B4-BE49-F238E27FC236}">
                <a16:creationId xmlns:a16="http://schemas.microsoft.com/office/drawing/2014/main" id="{B1A287B4-8AE9-3A47-B5D1-8074AFF398A6}"/>
              </a:ext>
            </a:extLst>
          </p:cNvPr>
          <p:cNvPicPr>
            <a:picLocks noChangeAspect="1"/>
          </p:cNvPicPr>
          <p:nvPr/>
        </p:nvPicPr>
        <p:blipFill rotWithShape="1">
          <a:blip r:embed="rId3">
            <a:extLst>
              <a:ext uri="{28A0092B-C50C-407E-A947-70E740481C1C}">
                <a14:useLocalDpi xmlns:a14="http://schemas.microsoft.com/office/drawing/2010/main" val="0"/>
              </a:ext>
            </a:extLst>
          </a:blip>
          <a:srcRect t="9756"/>
          <a:stretch/>
        </p:blipFill>
        <p:spPr>
          <a:xfrm>
            <a:off x="387350" y="1817529"/>
            <a:ext cx="8369300" cy="939800"/>
          </a:xfrm>
          <a:prstGeom prst="rect">
            <a:avLst/>
          </a:prstGeom>
        </p:spPr>
      </p:pic>
      <p:pic>
        <p:nvPicPr>
          <p:cNvPr id="7" name="Picture 6">
            <a:extLst>
              <a:ext uri="{FF2B5EF4-FFF2-40B4-BE49-F238E27FC236}">
                <a16:creationId xmlns:a16="http://schemas.microsoft.com/office/drawing/2014/main" id="{0B8F6E20-DC23-874F-AF1B-35DB4AF051D9}"/>
              </a:ext>
            </a:extLst>
          </p:cNvPr>
          <p:cNvPicPr>
            <a:picLocks noChangeAspect="1"/>
          </p:cNvPicPr>
          <p:nvPr/>
        </p:nvPicPr>
        <p:blipFill rotWithShape="1">
          <a:blip r:embed="rId4">
            <a:extLst>
              <a:ext uri="{28A0092B-C50C-407E-A947-70E740481C1C}">
                <a14:useLocalDpi xmlns:a14="http://schemas.microsoft.com/office/drawing/2010/main" val="0"/>
              </a:ext>
            </a:extLst>
          </a:blip>
          <a:srcRect r="8622"/>
          <a:stretch/>
        </p:blipFill>
        <p:spPr>
          <a:xfrm>
            <a:off x="714375" y="3367921"/>
            <a:ext cx="8042275" cy="939800"/>
          </a:xfrm>
          <a:prstGeom prst="rect">
            <a:avLst/>
          </a:prstGeom>
        </p:spPr>
      </p:pic>
      <p:pic>
        <p:nvPicPr>
          <p:cNvPr id="9" name="Picture 8">
            <a:extLst>
              <a:ext uri="{FF2B5EF4-FFF2-40B4-BE49-F238E27FC236}">
                <a16:creationId xmlns:a16="http://schemas.microsoft.com/office/drawing/2014/main" id="{2711F661-5D52-4F48-9B43-63B1812F0B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450" y="4984499"/>
            <a:ext cx="7785100" cy="914400"/>
          </a:xfrm>
          <a:prstGeom prst="rect">
            <a:avLst/>
          </a:prstGeom>
        </p:spPr>
      </p:pic>
    </p:spTree>
    <p:extLst>
      <p:ext uri="{BB962C8B-B14F-4D97-AF65-F5344CB8AC3E}">
        <p14:creationId xmlns:p14="http://schemas.microsoft.com/office/powerpoint/2010/main" val="682047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9-05-01 at 2.18.24 PM.png">
            <a:extLst>
              <a:ext uri="{FF2B5EF4-FFF2-40B4-BE49-F238E27FC236}">
                <a16:creationId xmlns:a16="http://schemas.microsoft.com/office/drawing/2014/main" id="{773CDE65-1E83-2743-B4AD-E3FE987A3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500" y="0"/>
            <a:ext cx="6731000" cy="2426051"/>
          </a:xfrm>
          <a:prstGeom prst="rect">
            <a:avLst/>
          </a:prstGeom>
        </p:spPr>
      </p:pic>
      <p:sp>
        <p:nvSpPr>
          <p:cNvPr id="8" name="Rectangle 7">
            <a:extLst>
              <a:ext uri="{FF2B5EF4-FFF2-40B4-BE49-F238E27FC236}">
                <a16:creationId xmlns:a16="http://schemas.microsoft.com/office/drawing/2014/main" id="{A3A395BD-0BFD-CC49-A1B1-0FD1A2E6A4D0}"/>
              </a:ext>
            </a:extLst>
          </p:cNvPr>
          <p:cNvSpPr/>
          <p:nvPr/>
        </p:nvSpPr>
        <p:spPr>
          <a:xfrm>
            <a:off x="0" y="2525393"/>
            <a:ext cx="9144000" cy="3354765"/>
          </a:xfrm>
          <a:prstGeom prst="rect">
            <a:avLst/>
          </a:prstGeom>
        </p:spPr>
        <p:txBody>
          <a:bodyPr wrap="square">
            <a:spAutoFit/>
          </a:bodyPr>
          <a:lstStyle/>
          <a:p>
            <a:pPr marL="342900" indent="-342900">
              <a:buClr>
                <a:srgbClr val="008C99"/>
              </a:buClr>
              <a:buFont typeface="Arial" panose="020B0604020202020204" pitchFamily="34" charset="0"/>
              <a:buChar char="•"/>
            </a:pPr>
            <a:r>
              <a:rPr lang="en-US" sz="2400" b="1" dirty="0"/>
              <a:t>Objective: </a:t>
            </a:r>
            <a:r>
              <a:rPr lang="en-US" sz="2400" dirty="0"/>
              <a:t>determine the impact of newer DAA regimens upon incidence and risk of diabetes</a:t>
            </a:r>
          </a:p>
          <a:p>
            <a:pPr marL="342900" indent="-342900">
              <a:buClr>
                <a:srgbClr val="008C99"/>
              </a:buClr>
              <a:buFont typeface="Arial" panose="020B0604020202020204" pitchFamily="34" charset="0"/>
              <a:buChar char="•"/>
            </a:pPr>
            <a:endParaRPr lang="en-US" sz="2000" dirty="0"/>
          </a:p>
          <a:p>
            <a:pPr marL="342900" indent="-342900">
              <a:buClr>
                <a:srgbClr val="008C99"/>
              </a:buClr>
              <a:buFont typeface="Arial" panose="020B0604020202020204" pitchFamily="34" charset="0"/>
              <a:buChar char="•"/>
            </a:pPr>
            <a:r>
              <a:rPr lang="en-US" sz="2400" b="1" dirty="0"/>
              <a:t>Methods:</a:t>
            </a:r>
            <a:r>
              <a:rPr lang="en-US" sz="2400" dirty="0"/>
              <a:t> data from the Veterans Health Administration (ERCHIVES: electronically retrieved cohort of HCV-infected veterans)</a:t>
            </a:r>
          </a:p>
          <a:p>
            <a:pPr marL="800100" lvl="1" indent="-342900">
              <a:buClr>
                <a:srgbClr val="008C99"/>
              </a:buClr>
              <a:buFont typeface="Arial" panose="020B0604020202020204" pitchFamily="34" charset="0"/>
              <a:buChar char="•"/>
            </a:pPr>
            <a:r>
              <a:rPr lang="en-US" sz="2400" dirty="0"/>
              <a:t>All persons with confirmed chronic HCV infection</a:t>
            </a:r>
          </a:p>
          <a:p>
            <a:pPr marL="800100" lvl="1" indent="-342900">
              <a:buClr>
                <a:srgbClr val="008C99"/>
              </a:buClr>
              <a:buFont typeface="Arial" panose="020B0604020202020204" pitchFamily="34" charset="0"/>
              <a:buChar char="•"/>
            </a:pPr>
            <a:r>
              <a:rPr lang="en-US" sz="2400" dirty="0"/>
              <a:t>Excluded patients with prevalent diabetes, co-infection with HIV or HBV, or received both interferon and DAA therapy</a:t>
            </a:r>
          </a:p>
          <a:p>
            <a:pPr marL="800100" lvl="1" indent="-342900">
              <a:buClr>
                <a:srgbClr val="008C99"/>
              </a:buClr>
              <a:buFont typeface="Arial" panose="020B0604020202020204" pitchFamily="34" charset="0"/>
              <a:buChar char="•"/>
            </a:pPr>
            <a:r>
              <a:rPr lang="en-US" sz="2400" dirty="0"/>
              <a:t>Used a propensity matched control for each identified patient</a:t>
            </a:r>
            <a:endParaRPr lang="en-US" sz="2000" dirty="0"/>
          </a:p>
        </p:txBody>
      </p:sp>
      <p:sp>
        <p:nvSpPr>
          <p:cNvPr id="9" name="Text Placeholder 4">
            <a:extLst>
              <a:ext uri="{FF2B5EF4-FFF2-40B4-BE49-F238E27FC236}">
                <a16:creationId xmlns:a16="http://schemas.microsoft.com/office/drawing/2014/main" id="{E5CF9F8A-691D-5D4F-A71E-7DD71317B530}"/>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Butt AA et al.  Clin Infect Dis.2020;70(6):1153-1160.</a:t>
            </a:r>
          </a:p>
        </p:txBody>
      </p:sp>
    </p:spTree>
    <p:extLst>
      <p:ext uri="{BB962C8B-B14F-4D97-AF65-F5344CB8AC3E}">
        <p14:creationId xmlns:p14="http://schemas.microsoft.com/office/powerpoint/2010/main" val="1073277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Screen Shot 2019-05-02 at 9.43.46 AM.png">
            <a:extLst>
              <a:ext uri="{FF2B5EF4-FFF2-40B4-BE49-F238E27FC236}">
                <a16:creationId xmlns:a16="http://schemas.microsoft.com/office/drawing/2014/main" id="{BC268283-8D10-B64F-B383-9341F6A1D60D}"/>
              </a:ext>
            </a:extLst>
          </p:cNvPr>
          <p:cNvPicPr>
            <a:picLocks noChangeAspect="1"/>
          </p:cNvPicPr>
          <p:nvPr/>
        </p:nvPicPr>
        <p:blipFill rotWithShape="1">
          <a:blip r:embed="rId4">
            <a:extLst>
              <a:ext uri="{28A0092B-C50C-407E-A947-70E740481C1C}">
                <a14:useLocalDpi xmlns:a14="http://schemas.microsoft.com/office/drawing/2010/main" val="0"/>
              </a:ext>
            </a:extLst>
          </a:blip>
          <a:srcRect l="622" r="4192"/>
          <a:stretch/>
        </p:blipFill>
        <p:spPr>
          <a:xfrm>
            <a:off x="69435" y="326571"/>
            <a:ext cx="9005129" cy="5649214"/>
          </a:xfrm>
          <a:prstGeom prst="rect">
            <a:avLst/>
          </a:prstGeom>
        </p:spPr>
      </p:pic>
      <p:sp>
        <p:nvSpPr>
          <p:cNvPr id="4" name="Right Arrow 3">
            <a:extLst>
              <a:ext uri="{FF2B5EF4-FFF2-40B4-BE49-F238E27FC236}">
                <a16:creationId xmlns:a16="http://schemas.microsoft.com/office/drawing/2014/main" id="{3611566A-7D94-2348-8138-29D557D2F3F2}"/>
              </a:ext>
            </a:extLst>
          </p:cNvPr>
          <p:cNvSpPr/>
          <p:nvPr/>
        </p:nvSpPr>
        <p:spPr>
          <a:xfrm>
            <a:off x="152400" y="5105400"/>
            <a:ext cx="914400" cy="4572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4">
            <a:extLst>
              <a:ext uri="{FF2B5EF4-FFF2-40B4-BE49-F238E27FC236}">
                <a16:creationId xmlns:a16="http://schemas.microsoft.com/office/drawing/2014/main" id="{82B02FF1-523E-448A-AB60-491DD62695BD}"/>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Butt AA et al.  Clin Infect Dis.2020;70(6):1153-1160.</a:t>
            </a:r>
          </a:p>
        </p:txBody>
      </p:sp>
    </p:spTree>
    <p:extLst>
      <p:ext uri="{BB962C8B-B14F-4D97-AF65-F5344CB8AC3E}">
        <p14:creationId xmlns:p14="http://schemas.microsoft.com/office/powerpoint/2010/main" val="43269667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Probability of DM-free Survival</a:t>
            </a:r>
          </a:p>
        </p:txBody>
      </p:sp>
      <p:pic>
        <p:nvPicPr>
          <p:cNvPr id="8" name="Content Placeholder 4" descr="Screen Shot 2019-05-01 at 2.34.26 PM.png">
            <a:extLst>
              <a:ext uri="{FF2B5EF4-FFF2-40B4-BE49-F238E27FC236}">
                <a16:creationId xmlns:a16="http://schemas.microsoft.com/office/drawing/2014/main" id="{32C26717-C885-5A4B-AD7A-170DE058B6E8}"/>
              </a:ext>
            </a:extLst>
          </p:cNvPr>
          <p:cNvPicPr>
            <a:picLocks noChangeAspect="1"/>
          </p:cNvPicPr>
          <p:nvPr/>
        </p:nvPicPr>
        <p:blipFill rotWithShape="1">
          <a:blip r:embed="rId3">
            <a:extLst>
              <a:ext uri="{28A0092B-C50C-407E-A947-70E740481C1C}">
                <a14:useLocalDpi xmlns:a14="http://schemas.microsoft.com/office/drawing/2010/main" val="0"/>
              </a:ext>
            </a:extLst>
          </a:blip>
          <a:srcRect l="-302" r="459"/>
          <a:stretch/>
        </p:blipFill>
        <p:spPr>
          <a:xfrm>
            <a:off x="0" y="925969"/>
            <a:ext cx="9114124" cy="5170031"/>
          </a:xfrm>
          <a:prstGeom prst="rect">
            <a:avLst/>
          </a:prstGeom>
        </p:spPr>
      </p:pic>
      <p:sp>
        <p:nvSpPr>
          <p:cNvPr id="5" name="Text Placeholder 4">
            <a:extLst>
              <a:ext uri="{FF2B5EF4-FFF2-40B4-BE49-F238E27FC236}">
                <a16:creationId xmlns:a16="http://schemas.microsoft.com/office/drawing/2014/main" id="{A6B78E50-4D03-4D66-9195-0714C3A001B2}"/>
              </a:ext>
            </a:extLst>
          </p:cNvPr>
          <p:cNvSpPr txBox="1">
            <a:spLocks/>
          </p:cNvSpPr>
          <p:nvPr/>
        </p:nvSpPr>
        <p:spPr>
          <a:xfrm>
            <a:off x="381000" y="6491416"/>
            <a:ext cx="8382000" cy="366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Butt AA et al.  Clin Infect Dis.2020;70(6):1153-1160.</a:t>
            </a:r>
          </a:p>
        </p:txBody>
      </p:sp>
    </p:spTree>
    <p:extLst>
      <p:ext uri="{BB962C8B-B14F-4D97-AF65-F5344CB8AC3E}">
        <p14:creationId xmlns:p14="http://schemas.microsoft.com/office/powerpoint/2010/main" val="29701254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E347053D512A4B990B481798FAA53D" ma:contentTypeVersion="13" ma:contentTypeDescription="Create a new document." ma:contentTypeScope="" ma:versionID="08936d26a31825b3d5385a9155f6546b">
  <xsd:schema xmlns:xsd="http://www.w3.org/2001/XMLSchema" xmlns:xs="http://www.w3.org/2001/XMLSchema" xmlns:p="http://schemas.microsoft.com/office/2006/metadata/properties" xmlns:ns2="61107614-1b85-4d63-bfbe-29fcdc4d3c98" xmlns:ns3="97e847c7-2c04-4d6a-997f-0652cc0598e0" targetNamespace="http://schemas.microsoft.com/office/2006/metadata/properties" ma:root="true" ma:fieldsID="bdcb8e1ea13c724a3178ec3b0705f43d" ns2:_="" ns3:_="">
    <xsd:import namespace="61107614-1b85-4d63-bfbe-29fcdc4d3c98"/>
    <xsd:import namespace="97e847c7-2c04-4d6a-997f-0652cc0598e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07614-1b85-4d63-bfbe-29fcdc4d3c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3868916-797e-4da7-86c2-c38bdea486f2" ma:termSetId="09814cd3-568e-fe90-9814-8d621ff8fb84" ma:anchorId="fba54fb3-c3e1-fe81-a776-ca4b69148c4d" ma:open="true" ma:isKeyword="false">
      <xsd:complexType>
        <xsd:sequence>
          <xsd:element ref="pc:Terms" minOccurs="0" maxOccurs="1"/>
        </xsd:sequence>
      </xsd:complex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847c7-2c04-4d6a-997f-0652cc0598e0"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ced8383-87a6-4826-87d9-4b1bf01fad7c}" ma:internalName="TaxCatchAll" ma:showField="CatchAllData" ma:web="97e847c7-2c04-4d6a-997f-0652cc0598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1107614-1b85-4d63-bfbe-29fcdc4d3c98">
      <Terms xmlns="http://schemas.microsoft.com/office/infopath/2007/PartnerControls"/>
    </lcf76f155ced4ddcb4097134ff3c332f>
    <TaxCatchAll xmlns="97e847c7-2c04-4d6a-997f-0652cc0598e0" xsi:nil="true"/>
  </documentManagement>
</p:properties>
</file>

<file path=customXml/itemProps1.xml><?xml version="1.0" encoding="utf-8"?>
<ds:datastoreItem xmlns:ds="http://schemas.openxmlformats.org/officeDocument/2006/customXml" ds:itemID="{CD5964DF-777A-4A1A-A5B3-A51F44F35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07614-1b85-4d63-bfbe-29fcdc4d3c98"/>
    <ds:schemaRef ds:uri="97e847c7-2c04-4d6a-997f-0652cc0598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E8F9B2-817E-462D-9B2D-8DEC04BB4915}">
  <ds:schemaRefs>
    <ds:schemaRef ds:uri="http://schemas.microsoft.com/sharepoint/v3/contenttype/forms"/>
  </ds:schemaRefs>
</ds:datastoreItem>
</file>

<file path=customXml/itemProps3.xml><?xml version="1.0" encoding="utf-8"?>
<ds:datastoreItem xmlns:ds="http://schemas.openxmlformats.org/officeDocument/2006/customXml" ds:itemID="{D386672F-E27C-4CDE-8A55-B7D918C328BD}">
  <ds:schemaRefs>
    <ds:schemaRef ds:uri="http://schemas.microsoft.com/office/2006/metadata/properties"/>
    <ds:schemaRef ds:uri="http://schemas.microsoft.com/office/infopath/2007/PartnerControls"/>
    <ds:schemaRef ds:uri="61107614-1b85-4d63-bfbe-29fcdc4d3c98"/>
    <ds:schemaRef ds:uri="97e847c7-2c04-4d6a-997f-0652cc0598e0"/>
  </ds:schemaRefs>
</ds:datastoreItem>
</file>

<file path=docProps/app.xml><?xml version="1.0" encoding="utf-8"?>
<Properties xmlns="http://schemas.openxmlformats.org/officeDocument/2006/extended-properties" xmlns:vt="http://schemas.openxmlformats.org/officeDocument/2006/docPropsVTypes">
  <Template>Office Theme</Template>
  <TotalTime>13032</TotalTime>
  <Words>2129</Words>
  <Application>Microsoft Office PowerPoint</Application>
  <PresentationFormat>On-screen Show (4:3)</PresentationFormat>
  <Paragraphs>266</Paragraphs>
  <Slides>21</Slides>
  <Notes>16</Notes>
  <HiddenSlides>0</HiddenSlides>
  <MMClips>0</MMClips>
  <ScaleCrop>false</ScaleCrop>
  <HeadingPairs>
    <vt:vector size="8" baseType="variant">
      <vt:variant>
        <vt:lpstr>Fonts Used</vt:lpstr>
      </vt:variant>
      <vt:variant>
        <vt:i4>6</vt:i4>
      </vt:variant>
      <vt:variant>
        <vt:lpstr>Theme</vt:lpstr>
      </vt:variant>
      <vt:variant>
        <vt:i4>8</vt:i4>
      </vt:variant>
      <vt:variant>
        <vt:lpstr>Embedded OLE Servers</vt:lpstr>
      </vt:variant>
      <vt:variant>
        <vt:i4>1</vt:i4>
      </vt:variant>
      <vt:variant>
        <vt:lpstr>Slide Titles</vt:lpstr>
      </vt:variant>
      <vt:variant>
        <vt:i4>21</vt:i4>
      </vt:variant>
    </vt:vector>
  </HeadingPairs>
  <TitlesOfParts>
    <vt:vector size="36" baseType="lpstr">
      <vt:lpstr>Arial</vt:lpstr>
      <vt:lpstr>BlinkMacSystemFont</vt:lpstr>
      <vt:lpstr>Calibri</vt:lpstr>
      <vt:lpstr>Calibri Light</vt:lpstr>
      <vt:lpstr>Gill Sans MT</vt:lpstr>
      <vt:lpstr>Wingdings</vt:lpstr>
      <vt:lpstr>Multipurpose Slides</vt:lpstr>
      <vt:lpstr>Map Slides</vt:lpstr>
      <vt:lpstr>Quote Slides</vt:lpstr>
      <vt:lpstr>Team Slides</vt:lpstr>
      <vt:lpstr>Technology Slides</vt:lpstr>
      <vt:lpstr>Basic Slides</vt:lpstr>
      <vt:lpstr>Closing</vt:lpstr>
      <vt:lpstr>Office Theme</vt:lpstr>
      <vt:lpstr>Prism 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Long-Term Follow Up on Patients with Cirrhosis After Achieving SVR in SOF-based Clinical Trials</vt:lpstr>
      <vt:lpstr>PowerPoint Presentation</vt:lpstr>
      <vt:lpstr>SVR as a Predictor of De Novo and Recurrent HCC in HCV Patients</vt:lpstr>
      <vt:lpstr>Long-Term Real-Life Follow-Up of Patients with Chronic HCV and Decompensated Cirrhosis After DAAs</vt:lpstr>
      <vt:lpstr>PowerPoint Presentation</vt:lpstr>
      <vt:lpstr>PowerPoint Presentation</vt:lpstr>
      <vt:lpstr>PowerPoint Presentation</vt:lpstr>
      <vt:lpstr>PowerPoint Presentation</vt:lpstr>
      <vt:lpstr>SCAETC Social Media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Michael J Dominguez</cp:lastModifiedBy>
  <cp:revision>221</cp:revision>
  <dcterms:created xsi:type="dcterms:W3CDTF">2016-02-17T19:33:40Z</dcterms:created>
  <dcterms:modified xsi:type="dcterms:W3CDTF">2023-07-19T18:46:51Z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0x01010055E347053D512A4B990B481798FAA53D</vt:lpwstr>
  </property>
</Properties>
</file>