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27"/>
  </p:notesMasterIdLst>
  <p:handoutMasterIdLst>
    <p:handoutMasterId r:id="rId28"/>
  </p:handoutMasterIdLst>
  <p:sldIdLst>
    <p:sldId id="272" r:id="rId9"/>
    <p:sldId id="261" r:id="rId10"/>
    <p:sldId id="293" r:id="rId11"/>
    <p:sldId id="294" r:id="rId12"/>
    <p:sldId id="266" r:id="rId13"/>
    <p:sldId id="270" r:id="rId14"/>
    <p:sldId id="283" r:id="rId15"/>
    <p:sldId id="284" r:id="rId16"/>
    <p:sldId id="285" r:id="rId17"/>
    <p:sldId id="286" r:id="rId18"/>
    <p:sldId id="287" r:id="rId19"/>
    <p:sldId id="288" r:id="rId20"/>
    <p:sldId id="289" r:id="rId21"/>
    <p:sldId id="290" r:id="rId22"/>
    <p:sldId id="291" r:id="rId23"/>
    <p:sldId id="292" r:id="rId24"/>
    <p:sldId id="280"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1C344D"/>
    <a:srgbClr val="50A5A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0340" autoAdjust="0"/>
  </p:normalViewPr>
  <p:slideViewPr>
    <p:cSldViewPr snapToGrid="0">
      <p:cViewPr varScale="1">
        <p:scale>
          <a:sx n="64" d="100"/>
          <a:sy n="64" d="100"/>
        </p:scale>
        <p:origin x="736" y="4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8/21/2023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08 2023</a:t>
            </a:r>
          </a:p>
          <a:p>
            <a:r>
              <a:rPr lang="en-US" dirty="0"/>
              <a:t>Target audience: nurses, pharmacists</a:t>
            </a:r>
            <a:r>
              <a:rPr lang="en-US"/>
              <a:t>, clinicians</a:t>
            </a: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98222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311190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344D"/>
                </a:solidFill>
              </a:rPr>
              <a:t>Avoid if G6PD deficiency: primaquine, dapsone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344D"/>
                </a:solidFill>
              </a:rPr>
              <a:t>BID=twice a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344D"/>
                </a:solidFill>
              </a:rPr>
              <a:t>TID=three times a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344D"/>
                </a:solidFill>
              </a:rPr>
              <a:t>q=every, h=hour, d=day</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3090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86981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398272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68969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Most commonly causes pulmonary infection but can cause infection elsewhere</a:t>
            </a:r>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262330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1C344D"/>
                </a:solidFill>
              </a:rPr>
              <a:t>P. </a:t>
            </a:r>
            <a:r>
              <a:rPr lang="en-US" i="1" dirty="0" err="1">
                <a:solidFill>
                  <a:srgbClr val="1C344D"/>
                </a:solidFill>
              </a:rPr>
              <a:t>jiroveci</a:t>
            </a:r>
            <a:r>
              <a:rPr lang="en-US" i="1" dirty="0">
                <a:solidFill>
                  <a:srgbClr val="1C344D"/>
                </a:solidFill>
              </a:rPr>
              <a:t> </a:t>
            </a:r>
            <a:r>
              <a:rPr lang="en-US" dirty="0">
                <a:solidFill>
                  <a:srgbClr val="1C344D"/>
                </a:solidFill>
              </a:rPr>
              <a:t>may be present at low levels in healthy humans, who may serve as a source of transmission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39709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C344D"/>
                </a:solidFill>
              </a:rPr>
              <a:t> (Cluster of Differentiation 4 - CD4 &lt; 200) </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267530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46956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4" Type="http://schemas.openxmlformats.org/officeDocument/2006/relationships/image" Target="../media/image2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567390" y="5952658"/>
            <a:ext cx="7886700" cy="365126"/>
          </a:xfrm>
          <a:prstGeom prst="rect">
            <a:avLst/>
          </a:prstGeom>
        </p:spPr>
        <p:txBody>
          <a:body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8/21/2023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6744" y="174247"/>
            <a:ext cx="2574684" cy="860902"/>
          </a:xfrm>
          <a:prstGeom prst="rect">
            <a:avLst/>
          </a:prstGeom>
        </p:spPr>
      </p:pic>
      <p:pic>
        <p:nvPicPr>
          <p:cNvPr id="4" name="Picture 3">
            <a:extLst>
              <a:ext uri="{FF2B5EF4-FFF2-40B4-BE49-F238E27FC236}">
                <a16:creationId xmlns:a16="http://schemas.microsoft.com/office/drawing/2014/main" id="{08DF6C08-6AD1-984A-B2AB-0F6EDEC4A8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3493008" cy="915382"/>
          </a:xfrm>
          <a:prstGeom prst="rect">
            <a:avLst/>
          </a:prstGeom>
        </p:spPr>
      </p:pic>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pic>
        <p:nvPicPr>
          <p:cNvPr id="15" name="Picture 14">
            <a:extLst>
              <a:ext uri="{FF2B5EF4-FFF2-40B4-BE49-F238E27FC236}">
                <a16:creationId xmlns:a16="http://schemas.microsoft.com/office/drawing/2014/main" id="{8ED06A95-55AE-A441-9321-297D6716A702}"/>
              </a:ext>
            </a:extLst>
          </p:cNvPr>
          <p:cNvPicPr>
            <a:picLocks noChangeAspect="1"/>
          </p:cNvPicPr>
          <p:nvPr userDrawn="1"/>
        </p:nvPicPr>
        <p:blipFill>
          <a:blip r:embed="rId19"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02846" y="6470007"/>
            <a:ext cx="364544" cy="363597"/>
          </a:xfrm>
          <a:prstGeom prst="rect">
            <a:avLst/>
          </a:prstGeom>
        </p:spPr>
      </p:pic>
      <p:pic>
        <p:nvPicPr>
          <p:cNvPr id="4" name="Picture 3">
            <a:extLst>
              <a:ext uri="{FF2B5EF4-FFF2-40B4-BE49-F238E27FC236}">
                <a16:creationId xmlns:a16="http://schemas.microsoft.com/office/drawing/2014/main" id="{FBDF22E5-2488-B144-8DDD-98135F43008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8796" y="6469242"/>
            <a:ext cx="1349294" cy="365127"/>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8/21/2023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Indian Country HIV ECHO</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Pneumocystis</a:t>
            </a:r>
            <a:r>
              <a:rPr kumimoji="0" lang="en-US" sz="4000" b="0" i="0" u="none" strike="noStrike" kern="1200" cap="none" spc="0" normalizeH="0" noProof="0" dirty="0">
                <a:ln>
                  <a:noFill/>
                </a:ln>
                <a:solidFill>
                  <a:schemeClr val="tx1"/>
                </a:solidFill>
                <a:effectLst/>
                <a:uLnTx/>
                <a:uFillTx/>
                <a:latin typeface="Gill Sans MT" panose="020B0502020104020203" pitchFamily="34" charset="0"/>
                <a:ea typeface="+mn-ea"/>
                <a:cs typeface="+mn-cs"/>
              </a:rPr>
              <a:t> in HIV</a:t>
            </a:r>
            <a:endPar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477183"/>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Infectious Diseases Physician</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200" noProof="0" dirty="0">
                <a:solidFill>
                  <a:srgbClr val="008C99"/>
                </a:solidFill>
              </a:rPr>
              <a:t>Gallup Indian Medical Center</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3655546"/>
            <a:ext cx="7375711" cy="102919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Alithea Gabrellas, MD</a:t>
            </a:r>
          </a:p>
        </p:txBody>
      </p:sp>
      <p:pic>
        <p:nvPicPr>
          <p:cNvPr id="7" name="Picture 6">
            <a:extLst>
              <a:ext uri="{FF2B5EF4-FFF2-40B4-BE49-F238E27FC236}">
                <a16:creationId xmlns:a16="http://schemas.microsoft.com/office/drawing/2014/main" id="{0CED03F1-6590-A542-9BF1-CB8C80AE7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90" y="5625603"/>
            <a:ext cx="1041797" cy="1039091"/>
          </a:xfrm>
          <a:prstGeom prst="rect">
            <a:avLst/>
          </a:prstGeom>
        </p:spPr>
      </p:pic>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Imaging</a:t>
            </a:r>
          </a:p>
        </p:txBody>
      </p:sp>
      <p:sp>
        <p:nvSpPr>
          <p:cNvPr id="3" name="Text Placeholder 2"/>
          <p:cNvSpPr>
            <a:spLocks noGrp="1"/>
          </p:cNvSpPr>
          <p:nvPr>
            <p:ph type="body" sz="quarter" idx="20"/>
          </p:nvPr>
        </p:nvSpPr>
        <p:spPr/>
        <p:txBody>
          <a:bodyPr/>
          <a:lstStyle/>
          <a:p>
            <a:r>
              <a:rPr lang="en-US" dirty="0">
                <a:solidFill>
                  <a:srgbClr val="1C344D"/>
                </a:solidFill>
              </a:rPr>
              <a:t>Typically shows bilateral fine, reticular-interstitial infiltrates, may eventually progress to a more consolidation-like picture</a:t>
            </a:r>
          </a:p>
          <a:p>
            <a:r>
              <a:rPr lang="en-US" dirty="0">
                <a:solidFill>
                  <a:srgbClr val="1C344D"/>
                </a:solidFill>
              </a:rPr>
              <a:t>May be normal in early disease</a:t>
            </a:r>
          </a:p>
          <a:p>
            <a:r>
              <a:rPr lang="en-US" dirty="0">
                <a:solidFill>
                  <a:srgbClr val="1C344D"/>
                </a:solidFill>
              </a:rPr>
              <a:t>Less common findings: nodules, blebs, cysts, pneumothorax</a:t>
            </a:r>
          </a:p>
          <a:p>
            <a:r>
              <a:rPr lang="en-US" dirty="0">
                <a:solidFill>
                  <a:srgbClr val="1C344D"/>
                </a:solidFill>
              </a:rPr>
              <a:t>Uncommon: pleural effusion</a:t>
            </a:r>
          </a:p>
        </p:txBody>
      </p:sp>
      <p:sp>
        <p:nvSpPr>
          <p:cNvPr id="6" name="TextBox 5"/>
          <p:cNvSpPr txBox="1"/>
          <p:nvPr/>
        </p:nvSpPr>
        <p:spPr>
          <a:xfrm>
            <a:off x="2169887" y="6464596"/>
            <a:ext cx="5101936" cy="646331"/>
          </a:xfrm>
          <a:prstGeom prst="rect">
            <a:avLst/>
          </a:prstGeom>
          <a:noFill/>
        </p:spPr>
        <p:txBody>
          <a:bodyPr wrap="square" rtlCol="0">
            <a:spAutoFit/>
          </a:bodyPr>
          <a:lstStyle/>
          <a:p>
            <a:pPr algn="ctr"/>
            <a:r>
              <a:rPr lang="en-US" dirty="0">
                <a:solidFill>
                  <a:schemeClr val="bg1"/>
                </a:solidFill>
              </a:rPr>
              <a:t>Image Source: Radiopaedia.org </a:t>
            </a:r>
            <a:endParaRPr lang="en-US" dirty="0"/>
          </a:p>
          <a:p>
            <a:endParaRPr lang="en-US" dirty="0"/>
          </a:p>
        </p:txBody>
      </p:sp>
      <p:pic>
        <p:nvPicPr>
          <p:cNvPr id="8" name="Picture Placeholder 7"/>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5869" r="5869"/>
          <a:stretch>
            <a:fillRect/>
          </a:stretch>
        </p:blipFill>
        <p:spPr/>
      </p:pic>
    </p:spTree>
    <p:extLst>
      <p:ext uri="{BB962C8B-B14F-4D97-AF65-F5344CB8AC3E}">
        <p14:creationId xmlns:p14="http://schemas.microsoft.com/office/powerpoint/2010/main" val="35968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Diagnosis</a:t>
            </a:r>
          </a:p>
        </p:txBody>
      </p:sp>
      <p:sp>
        <p:nvSpPr>
          <p:cNvPr id="3" name="Text Placeholder 2"/>
          <p:cNvSpPr>
            <a:spLocks noGrp="1"/>
          </p:cNvSpPr>
          <p:nvPr>
            <p:ph type="body" sz="quarter" idx="20"/>
          </p:nvPr>
        </p:nvSpPr>
        <p:spPr/>
        <p:txBody>
          <a:bodyPr/>
          <a:lstStyle/>
          <a:p>
            <a:r>
              <a:rPr lang="en-US" dirty="0">
                <a:solidFill>
                  <a:srgbClr val="1C344D"/>
                </a:solidFill>
              </a:rPr>
              <a:t>Definitive: demonstration of </a:t>
            </a:r>
            <a:r>
              <a:rPr lang="en-US" i="1" dirty="0">
                <a:solidFill>
                  <a:srgbClr val="1C344D"/>
                </a:solidFill>
              </a:rPr>
              <a:t>P. </a:t>
            </a:r>
            <a:r>
              <a:rPr lang="en-US" i="1" dirty="0" err="1">
                <a:solidFill>
                  <a:srgbClr val="1C344D"/>
                </a:solidFill>
              </a:rPr>
              <a:t>jiroveci</a:t>
            </a:r>
            <a:r>
              <a:rPr lang="en-US" i="1" dirty="0">
                <a:solidFill>
                  <a:srgbClr val="1C344D"/>
                </a:solidFill>
              </a:rPr>
              <a:t> </a:t>
            </a:r>
            <a:r>
              <a:rPr lang="en-US" dirty="0">
                <a:solidFill>
                  <a:srgbClr val="1C344D"/>
                </a:solidFill>
              </a:rPr>
              <a:t>cysts on induced sputum or bronchoscopy specimen</a:t>
            </a:r>
          </a:p>
          <a:p>
            <a:pPr marL="0" indent="0">
              <a:buNone/>
            </a:pPr>
            <a:endParaRPr lang="en-US" sz="800" dirty="0">
              <a:solidFill>
                <a:srgbClr val="1C344D"/>
              </a:solidFill>
            </a:endParaRPr>
          </a:p>
          <a:p>
            <a:r>
              <a:rPr lang="en-US" dirty="0">
                <a:solidFill>
                  <a:srgbClr val="1C344D"/>
                </a:solidFill>
              </a:rPr>
              <a:t>Common stains employed include Giemsa, Diff-Quick and methenamine silver</a:t>
            </a:r>
          </a:p>
          <a:p>
            <a:endParaRPr lang="en-US" sz="800" dirty="0">
              <a:solidFill>
                <a:srgbClr val="1C344D"/>
              </a:solidFill>
            </a:endParaRPr>
          </a:p>
          <a:p>
            <a:r>
              <a:rPr lang="en-US" dirty="0">
                <a:solidFill>
                  <a:srgbClr val="1C344D"/>
                </a:solidFill>
              </a:rPr>
              <a:t>Immunofluorescence significantly improves sensitivity and specificity </a:t>
            </a:r>
          </a:p>
        </p:txBody>
      </p:sp>
      <p:pic>
        <p:nvPicPr>
          <p:cNvPr id="5" name="Picture Placeholder 4"/>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5869" r="5869"/>
          <a:stretch>
            <a:fillRect/>
          </a:stretch>
        </p:blipFill>
        <p:spPr/>
      </p:pic>
      <p:sp>
        <p:nvSpPr>
          <p:cNvPr id="7" name="TextBox 6"/>
          <p:cNvSpPr txBox="1"/>
          <p:nvPr/>
        </p:nvSpPr>
        <p:spPr>
          <a:xfrm>
            <a:off x="2366939" y="6464596"/>
            <a:ext cx="5018809" cy="646331"/>
          </a:xfrm>
          <a:prstGeom prst="rect">
            <a:avLst/>
          </a:prstGeom>
          <a:noFill/>
        </p:spPr>
        <p:txBody>
          <a:bodyPr wrap="square" rtlCol="0">
            <a:spAutoFit/>
          </a:bodyPr>
          <a:lstStyle/>
          <a:p>
            <a:pPr algn="ctr"/>
            <a:r>
              <a:rPr lang="en-US" dirty="0">
                <a:solidFill>
                  <a:schemeClr val="bg1"/>
                </a:solidFill>
              </a:rPr>
              <a:t>Image Source: CDC </a:t>
            </a:r>
            <a:r>
              <a:rPr lang="en-US" dirty="0" err="1">
                <a:solidFill>
                  <a:schemeClr val="bg1"/>
                </a:solidFill>
              </a:rPr>
              <a:t>DPDx</a:t>
            </a:r>
            <a:r>
              <a:rPr lang="en-US" dirty="0">
                <a:solidFill>
                  <a:schemeClr val="bg1"/>
                </a:solidFill>
              </a:rPr>
              <a:t> </a:t>
            </a:r>
            <a:endParaRPr lang="en-US" dirty="0"/>
          </a:p>
          <a:p>
            <a:endParaRPr lang="en-US" dirty="0"/>
          </a:p>
        </p:txBody>
      </p:sp>
    </p:spTree>
    <p:extLst>
      <p:ext uri="{BB962C8B-B14F-4D97-AF65-F5344CB8AC3E}">
        <p14:creationId xmlns:p14="http://schemas.microsoft.com/office/powerpoint/2010/main" val="157712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Alternative Diagnosis Methods</a:t>
            </a:r>
          </a:p>
        </p:txBody>
      </p:sp>
      <p:sp>
        <p:nvSpPr>
          <p:cNvPr id="3" name="Text Placeholder 2"/>
          <p:cNvSpPr>
            <a:spLocks noGrp="1"/>
          </p:cNvSpPr>
          <p:nvPr>
            <p:ph type="body" sz="quarter" idx="20"/>
          </p:nvPr>
        </p:nvSpPr>
        <p:spPr/>
        <p:txBody>
          <a:bodyPr/>
          <a:lstStyle/>
          <a:p>
            <a:r>
              <a:rPr lang="en-US" b="1" dirty="0">
                <a:solidFill>
                  <a:srgbClr val="1C344D"/>
                </a:solidFill>
              </a:rPr>
              <a:t>Beta </a:t>
            </a:r>
            <a:r>
              <a:rPr lang="en-US" b="1" dirty="0" err="1">
                <a:solidFill>
                  <a:srgbClr val="1C344D"/>
                </a:solidFill>
              </a:rPr>
              <a:t>glucan</a:t>
            </a:r>
            <a:r>
              <a:rPr lang="en-US" b="1" dirty="0">
                <a:solidFill>
                  <a:srgbClr val="1C344D"/>
                </a:solidFill>
              </a:rPr>
              <a:t> (serum)</a:t>
            </a:r>
          </a:p>
          <a:p>
            <a:pPr lvl="1"/>
            <a:r>
              <a:rPr lang="en-US" dirty="0">
                <a:solidFill>
                  <a:srgbClr val="1C344D"/>
                </a:solidFill>
              </a:rPr>
              <a:t>Favorable performance characteristics for ruling out infection </a:t>
            </a:r>
          </a:p>
          <a:p>
            <a:pPr lvl="1"/>
            <a:r>
              <a:rPr lang="en-US" dirty="0">
                <a:solidFill>
                  <a:srgbClr val="1C344D"/>
                </a:solidFill>
              </a:rPr>
              <a:t>Elevated beta </a:t>
            </a:r>
            <a:r>
              <a:rPr lang="en-US" dirty="0" err="1">
                <a:solidFill>
                  <a:srgbClr val="1C344D"/>
                </a:solidFill>
              </a:rPr>
              <a:t>glucan</a:t>
            </a:r>
            <a:r>
              <a:rPr lang="en-US" dirty="0">
                <a:solidFill>
                  <a:srgbClr val="1C344D"/>
                </a:solidFill>
              </a:rPr>
              <a:t> levels may be due to another fungal infection and/or non-infectious causes </a:t>
            </a:r>
          </a:p>
          <a:p>
            <a:pPr lvl="1"/>
            <a:r>
              <a:rPr lang="en-US" dirty="0">
                <a:solidFill>
                  <a:srgbClr val="1C344D"/>
                </a:solidFill>
              </a:rPr>
              <a:t>Cutoff for distinguishing between colonization and infection unknown</a:t>
            </a:r>
          </a:p>
          <a:p>
            <a:pPr lvl="1"/>
            <a:r>
              <a:rPr lang="en-US" dirty="0">
                <a:solidFill>
                  <a:srgbClr val="1C344D"/>
                </a:solidFill>
              </a:rPr>
              <a:t>Higher levels (&gt;200) seem to correlate better with infection </a:t>
            </a:r>
          </a:p>
          <a:p>
            <a:pPr marL="0" indent="0">
              <a:buNone/>
            </a:pPr>
            <a:endParaRPr lang="en-US" dirty="0">
              <a:solidFill>
                <a:srgbClr val="1C344D"/>
              </a:solidFill>
            </a:endParaRPr>
          </a:p>
        </p:txBody>
      </p:sp>
      <p:sp>
        <p:nvSpPr>
          <p:cNvPr id="5" name="Text Placeholder 4"/>
          <p:cNvSpPr>
            <a:spLocks noGrp="1"/>
          </p:cNvSpPr>
          <p:nvPr>
            <p:ph type="body" sz="quarter" idx="21"/>
          </p:nvPr>
        </p:nvSpPr>
        <p:spPr>
          <a:xfrm>
            <a:off x="4655496" y="1233376"/>
            <a:ext cx="4488504" cy="5231219"/>
          </a:xfrm>
        </p:spPr>
        <p:txBody>
          <a:bodyPr/>
          <a:lstStyle/>
          <a:p>
            <a:r>
              <a:rPr lang="en-US" sz="2400" b="1" dirty="0">
                <a:solidFill>
                  <a:srgbClr val="1C344D"/>
                </a:solidFill>
              </a:rPr>
              <a:t>Quantitative real-time Polymerase Chain Reaction (PCR) </a:t>
            </a:r>
            <a:r>
              <a:rPr lang="en-US" sz="2400" dirty="0">
                <a:solidFill>
                  <a:srgbClr val="1C344D"/>
                </a:solidFill>
              </a:rPr>
              <a:t>can be done from BAL or induced sputum</a:t>
            </a:r>
          </a:p>
          <a:p>
            <a:pPr lvl="1"/>
            <a:r>
              <a:rPr lang="en-US" dirty="0">
                <a:solidFill>
                  <a:srgbClr val="1C344D"/>
                </a:solidFill>
              </a:rPr>
              <a:t>Negative qPCR from BAL rules out PJP but not from induced sputum </a:t>
            </a:r>
          </a:p>
          <a:p>
            <a:pPr lvl="1"/>
            <a:r>
              <a:rPr lang="en-US" dirty="0">
                <a:solidFill>
                  <a:srgbClr val="1C344D"/>
                </a:solidFill>
              </a:rPr>
              <a:t>Positive qPCR from BAL may be helpful but cutoff values for infection vs colonization not established</a:t>
            </a:r>
          </a:p>
          <a:p>
            <a:r>
              <a:rPr lang="en-US" sz="2400" b="1" dirty="0">
                <a:solidFill>
                  <a:srgbClr val="1C344D"/>
                </a:solidFill>
              </a:rPr>
              <a:t>Lactate Dehydrogenase (LDH) &gt; 500 </a:t>
            </a:r>
            <a:r>
              <a:rPr lang="en-US" sz="2400" dirty="0">
                <a:solidFill>
                  <a:srgbClr val="1C344D"/>
                </a:solidFill>
              </a:rPr>
              <a:t>common, but not specific </a:t>
            </a:r>
          </a:p>
          <a:p>
            <a:endParaRPr lang="en-US" dirty="0"/>
          </a:p>
        </p:txBody>
      </p:sp>
      <p:sp>
        <p:nvSpPr>
          <p:cNvPr id="4" name="TextBox 3">
            <a:extLst>
              <a:ext uri="{FF2B5EF4-FFF2-40B4-BE49-F238E27FC236}">
                <a16:creationId xmlns:a16="http://schemas.microsoft.com/office/drawing/2014/main" id="{4F9244D9-5BAB-CE36-E451-9C1F40C55B09}"/>
              </a:ext>
            </a:extLst>
          </p:cNvPr>
          <p:cNvSpPr txBox="1"/>
          <p:nvPr/>
        </p:nvSpPr>
        <p:spPr>
          <a:xfrm>
            <a:off x="2366939" y="6464596"/>
            <a:ext cx="5018809" cy="523220"/>
          </a:xfrm>
          <a:prstGeom prst="rect">
            <a:avLst/>
          </a:prstGeom>
          <a:noFill/>
        </p:spPr>
        <p:txBody>
          <a:bodyPr wrap="square" rtlCol="0">
            <a:spAutoFit/>
          </a:bodyPr>
          <a:lstStyle/>
          <a:p>
            <a:pPr algn="ctr"/>
            <a:r>
              <a:rPr lang="en-US" sz="1400" dirty="0">
                <a:solidFill>
                  <a:schemeClr val="bg1"/>
                </a:solidFill>
              </a:rPr>
              <a:t>PCR = polymerase chain reaction; BAL = </a:t>
            </a:r>
            <a:r>
              <a:rPr lang="en-US" sz="1400" b="0" i="0" dirty="0">
                <a:solidFill>
                  <a:srgbClr val="E2EEFF"/>
                </a:solidFill>
                <a:effectLst/>
                <a:latin typeface="Google Sans"/>
              </a:rPr>
              <a:t>bronchoalveolar lavage</a:t>
            </a:r>
            <a:endParaRPr lang="en-US" sz="1400" dirty="0"/>
          </a:p>
          <a:p>
            <a:endParaRPr lang="en-US" sz="1400" dirty="0"/>
          </a:p>
        </p:txBody>
      </p:sp>
    </p:spTree>
    <p:extLst>
      <p:ext uri="{BB962C8B-B14F-4D97-AF65-F5344CB8AC3E}">
        <p14:creationId xmlns:p14="http://schemas.microsoft.com/office/powerpoint/2010/main" val="228640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Treatment</a:t>
            </a:r>
          </a:p>
        </p:txBody>
      </p:sp>
      <p:sp>
        <p:nvSpPr>
          <p:cNvPr id="3" name="Text Placeholder 2"/>
          <p:cNvSpPr>
            <a:spLocks noGrp="1"/>
          </p:cNvSpPr>
          <p:nvPr>
            <p:ph type="body" sz="quarter" idx="20"/>
          </p:nvPr>
        </p:nvSpPr>
        <p:spPr>
          <a:xfrm>
            <a:off x="128804" y="1233377"/>
            <a:ext cx="4628726" cy="5071730"/>
          </a:xfrm>
        </p:spPr>
        <p:txBody>
          <a:bodyPr/>
          <a:lstStyle/>
          <a:p>
            <a:pPr marL="0" indent="0">
              <a:buNone/>
            </a:pPr>
            <a:r>
              <a:rPr lang="en-US" b="1" dirty="0">
                <a:solidFill>
                  <a:srgbClr val="1C344D"/>
                </a:solidFill>
              </a:rPr>
              <a:t>Severe disease (paO2 &lt; 70 on room air, A-a gradient &gt;35):</a:t>
            </a:r>
          </a:p>
          <a:p>
            <a:r>
              <a:rPr lang="en-US" dirty="0">
                <a:solidFill>
                  <a:srgbClr val="1C344D"/>
                </a:solidFill>
              </a:rPr>
              <a:t>TMP (15-20 mg/kg/day) + SMX (75-100 mg/kg/day) in divided dose q6-8 </a:t>
            </a:r>
            <a:r>
              <a:rPr lang="en-US" dirty="0" err="1">
                <a:solidFill>
                  <a:srgbClr val="1C344D"/>
                </a:solidFill>
              </a:rPr>
              <a:t>hrs</a:t>
            </a:r>
            <a:r>
              <a:rPr lang="en-US" dirty="0">
                <a:solidFill>
                  <a:srgbClr val="1C344D"/>
                </a:solidFill>
              </a:rPr>
              <a:t> IV (switch to oral once clinically improved) </a:t>
            </a:r>
          </a:p>
          <a:p>
            <a:r>
              <a:rPr lang="en-US" dirty="0">
                <a:solidFill>
                  <a:srgbClr val="1C344D"/>
                </a:solidFill>
              </a:rPr>
              <a:t>PLUS prednisone 40 mg twice daily x 5d then taper to day 21 </a:t>
            </a:r>
          </a:p>
          <a:p>
            <a:r>
              <a:rPr lang="en-US" dirty="0">
                <a:solidFill>
                  <a:srgbClr val="1C344D"/>
                </a:solidFill>
              </a:rPr>
              <a:t>Treatment duration is 21d </a:t>
            </a:r>
          </a:p>
        </p:txBody>
      </p:sp>
      <p:sp>
        <p:nvSpPr>
          <p:cNvPr id="4" name="Text Placeholder 3"/>
          <p:cNvSpPr>
            <a:spLocks noGrp="1"/>
          </p:cNvSpPr>
          <p:nvPr>
            <p:ph type="body" sz="quarter" idx="21"/>
          </p:nvPr>
        </p:nvSpPr>
        <p:spPr>
          <a:xfrm>
            <a:off x="4668748" y="1233377"/>
            <a:ext cx="4475252" cy="5071730"/>
          </a:xfrm>
        </p:spPr>
        <p:txBody>
          <a:bodyPr/>
          <a:lstStyle/>
          <a:p>
            <a:pPr marL="0" indent="0">
              <a:buNone/>
            </a:pPr>
            <a:r>
              <a:rPr lang="en-US" b="1" dirty="0">
                <a:solidFill>
                  <a:srgbClr val="1C344D"/>
                </a:solidFill>
              </a:rPr>
              <a:t>Alternatives: </a:t>
            </a:r>
          </a:p>
          <a:p>
            <a:r>
              <a:rPr lang="en-US" dirty="0">
                <a:solidFill>
                  <a:srgbClr val="1C344D"/>
                </a:solidFill>
              </a:rPr>
              <a:t>Avoid if G6PD deficiency*</a:t>
            </a:r>
          </a:p>
          <a:p>
            <a:r>
              <a:rPr lang="en-US" dirty="0">
                <a:solidFill>
                  <a:srgbClr val="1C344D"/>
                </a:solidFill>
              </a:rPr>
              <a:t>Primaquine* 30 mg PO/day + clindamycin 600-900 mg ID/day given q6-8 h or 450 mg PO q6 h + prednisone</a:t>
            </a:r>
          </a:p>
          <a:p>
            <a:r>
              <a:rPr lang="en-US" b="1" dirty="0">
                <a:solidFill>
                  <a:srgbClr val="1C344D"/>
                </a:solidFill>
              </a:rPr>
              <a:t>Mild/Moderate Disease </a:t>
            </a:r>
            <a:r>
              <a:rPr lang="en-US" dirty="0">
                <a:solidFill>
                  <a:srgbClr val="1C344D"/>
                </a:solidFill>
              </a:rPr>
              <a:t>(paO2 &gt; 70 on room air)</a:t>
            </a:r>
          </a:p>
          <a:p>
            <a:pPr lvl="1"/>
            <a:r>
              <a:rPr lang="en-US" dirty="0">
                <a:solidFill>
                  <a:srgbClr val="1C344D"/>
                </a:solidFill>
              </a:rPr>
              <a:t>TMP-SMX 2 DS PO TID</a:t>
            </a:r>
          </a:p>
          <a:p>
            <a:pPr lvl="1"/>
            <a:r>
              <a:rPr lang="en-US" dirty="0">
                <a:solidFill>
                  <a:srgbClr val="1C344D"/>
                </a:solidFill>
              </a:rPr>
              <a:t>Dapsone* 100 mg PO daily + TMP 5 mg/kg PO TID</a:t>
            </a:r>
          </a:p>
          <a:p>
            <a:pPr lvl="1"/>
            <a:r>
              <a:rPr lang="en-US" dirty="0" err="1">
                <a:solidFill>
                  <a:srgbClr val="1C344D"/>
                </a:solidFill>
              </a:rPr>
              <a:t>Atovaquone</a:t>
            </a:r>
            <a:r>
              <a:rPr lang="en-US" dirty="0">
                <a:solidFill>
                  <a:srgbClr val="1C344D"/>
                </a:solidFill>
              </a:rPr>
              <a:t> 750 mg PO BID</a:t>
            </a:r>
          </a:p>
        </p:txBody>
      </p:sp>
    </p:spTree>
    <p:extLst>
      <p:ext uri="{BB962C8B-B14F-4D97-AF65-F5344CB8AC3E}">
        <p14:creationId xmlns:p14="http://schemas.microsoft.com/office/powerpoint/2010/main" val="226586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Pneumocystis Prophylaxis</a:t>
            </a:r>
          </a:p>
        </p:txBody>
      </p:sp>
      <p:sp>
        <p:nvSpPr>
          <p:cNvPr id="3" name="Text Placeholder 2"/>
          <p:cNvSpPr>
            <a:spLocks noGrp="1"/>
          </p:cNvSpPr>
          <p:nvPr>
            <p:ph type="body" sz="quarter" idx="20"/>
          </p:nvPr>
        </p:nvSpPr>
        <p:spPr>
          <a:xfrm>
            <a:off x="4529471" y="1233377"/>
            <a:ext cx="4476270" cy="5071730"/>
          </a:xfrm>
        </p:spPr>
        <p:txBody>
          <a:bodyPr/>
          <a:lstStyle/>
          <a:p>
            <a:r>
              <a:rPr lang="en-US" dirty="0">
                <a:solidFill>
                  <a:schemeClr val="tx1"/>
                </a:solidFill>
              </a:rPr>
              <a:t>Indications: </a:t>
            </a:r>
          </a:p>
          <a:p>
            <a:pPr lvl="1"/>
            <a:r>
              <a:rPr lang="en-US" dirty="0">
                <a:solidFill>
                  <a:schemeClr val="tx1"/>
                </a:solidFill>
              </a:rPr>
              <a:t>Individuals with HIV with CD4 count &lt; 200 </a:t>
            </a:r>
            <a:r>
              <a:rPr lang="en-US" b="1" dirty="0"/>
              <a:t>(AI)</a:t>
            </a:r>
            <a:endParaRPr lang="en-US" dirty="0">
              <a:solidFill>
                <a:schemeClr val="tx1"/>
              </a:solidFill>
            </a:endParaRPr>
          </a:p>
          <a:p>
            <a:pPr lvl="1"/>
            <a:r>
              <a:rPr lang="en-US" dirty="0">
                <a:solidFill>
                  <a:schemeClr val="tx1"/>
                </a:solidFill>
              </a:rPr>
              <a:t>May also be considered if CD4 cell percentage &lt;14% </a:t>
            </a:r>
            <a:r>
              <a:rPr lang="en-US" b="1" dirty="0"/>
              <a:t>(BII)</a:t>
            </a:r>
          </a:p>
          <a:p>
            <a:pPr lvl="1"/>
            <a:r>
              <a:rPr lang="en-US" dirty="0">
                <a:solidFill>
                  <a:schemeClr val="tx1"/>
                </a:solidFill>
              </a:rPr>
              <a:t>May be discontinued in patients who have responded to antiretroviral therapy (ART) with an increase in CD4 counts from &lt;200 cells/mm</a:t>
            </a:r>
            <a:r>
              <a:rPr lang="en-US" baseline="30000" dirty="0">
                <a:solidFill>
                  <a:schemeClr val="tx1"/>
                </a:solidFill>
              </a:rPr>
              <a:t>3</a:t>
            </a:r>
            <a:r>
              <a:rPr lang="en-US" dirty="0">
                <a:solidFill>
                  <a:schemeClr val="tx1"/>
                </a:solidFill>
              </a:rPr>
              <a:t> to &gt;200 cells/mm</a:t>
            </a:r>
            <a:r>
              <a:rPr lang="en-US" baseline="30000" dirty="0">
                <a:solidFill>
                  <a:schemeClr val="tx1"/>
                </a:solidFill>
              </a:rPr>
              <a:t>3</a:t>
            </a:r>
            <a:r>
              <a:rPr lang="en-US" dirty="0">
                <a:solidFill>
                  <a:schemeClr val="tx1"/>
                </a:solidFill>
              </a:rPr>
              <a:t> for &gt;3 months </a:t>
            </a:r>
            <a:r>
              <a:rPr lang="en-US" b="1" dirty="0"/>
              <a:t>(AI)</a:t>
            </a:r>
            <a:endParaRPr lang="en-US" dirty="0">
              <a:solidFill>
                <a:schemeClr val="tx1"/>
              </a:solidFill>
            </a:endParaRPr>
          </a:p>
        </p:txBody>
      </p:sp>
      <p:pic>
        <p:nvPicPr>
          <p:cNvPr id="8" name="Picture Placeholder 7"/>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999" r="20999"/>
          <a:stretch>
            <a:fillRect/>
          </a:stretch>
        </p:blipFill>
        <p:spPr/>
      </p:pic>
      <p:sp>
        <p:nvSpPr>
          <p:cNvPr id="6" name="TextBox 5"/>
          <p:cNvSpPr txBox="1"/>
          <p:nvPr/>
        </p:nvSpPr>
        <p:spPr>
          <a:xfrm>
            <a:off x="2213632" y="6464596"/>
            <a:ext cx="4883727" cy="738664"/>
          </a:xfrm>
          <a:prstGeom prst="rect">
            <a:avLst/>
          </a:prstGeom>
          <a:noFill/>
        </p:spPr>
        <p:txBody>
          <a:bodyPr wrap="square" rtlCol="0">
            <a:spAutoFit/>
          </a:bodyPr>
          <a:lstStyle/>
          <a:p>
            <a:pPr algn="ctr"/>
            <a:r>
              <a:rPr lang="en-US" sz="1200" dirty="0">
                <a:solidFill>
                  <a:schemeClr val="bg1"/>
                </a:solidFill>
              </a:rPr>
              <a:t>Source: Guidelines for the Prevention and Treatment of Opportunistic Infections in Adults and Adolescents with HIV </a:t>
            </a:r>
            <a:endParaRPr lang="en-US" sz="1200" dirty="0"/>
          </a:p>
          <a:p>
            <a:endParaRPr lang="en-US" dirty="0"/>
          </a:p>
        </p:txBody>
      </p:sp>
    </p:spTree>
    <p:extLst>
      <p:ext uri="{BB962C8B-B14F-4D97-AF65-F5344CB8AC3E}">
        <p14:creationId xmlns:p14="http://schemas.microsoft.com/office/powerpoint/2010/main" val="124393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Pneumocystis Prophylaxis</a:t>
            </a:r>
          </a:p>
        </p:txBody>
      </p:sp>
      <p:sp>
        <p:nvSpPr>
          <p:cNvPr id="3" name="Text Placeholder 2"/>
          <p:cNvSpPr>
            <a:spLocks noGrp="1"/>
          </p:cNvSpPr>
          <p:nvPr>
            <p:ph type="body" sz="quarter" idx="20"/>
          </p:nvPr>
        </p:nvSpPr>
        <p:spPr/>
        <p:txBody>
          <a:bodyPr/>
          <a:lstStyle/>
          <a:p>
            <a:r>
              <a:rPr lang="en-US" sz="2400" dirty="0">
                <a:solidFill>
                  <a:schemeClr val="tx1"/>
                </a:solidFill>
              </a:rPr>
              <a:t>TMP-SMX one DS tab daily is preferred (also confers cross-protection against Toxoplasmosis) but one SS tab daily is also effective and may be better tolerated </a:t>
            </a:r>
            <a:r>
              <a:rPr lang="en-US" sz="2400" dirty="0">
                <a:solidFill>
                  <a:srgbClr val="008C99"/>
                </a:solidFill>
              </a:rPr>
              <a:t>(</a:t>
            </a:r>
            <a:r>
              <a:rPr lang="en-US" sz="2400" b="1" dirty="0">
                <a:solidFill>
                  <a:srgbClr val="008C99"/>
                </a:solidFill>
              </a:rPr>
              <a:t>A1</a:t>
            </a:r>
            <a:r>
              <a:rPr lang="en-US" sz="2400" dirty="0">
                <a:solidFill>
                  <a:srgbClr val="008C99"/>
                </a:solidFill>
              </a:rPr>
              <a:t>)</a:t>
            </a:r>
          </a:p>
          <a:p>
            <a:r>
              <a:rPr lang="en-US" sz="2400" dirty="0">
                <a:solidFill>
                  <a:schemeClr val="tx1"/>
                </a:solidFill>
              </a:rPr>
              <a:t>One DS tab TMP-SMX 3 x weekly is also effective </a:t>
            </a:r>
            <a:r>
              <a:rPr lang="en-US" sz="2400" dirty="0">
                <a:solidFill>
                  <a:srgbClr val="008C99"/>
                </a:solidFill>
              </a:rPr>
              <a:t>(</a:t>
            </a:r>
            <a:r>
              <a:rPr lang="en-US" sz="2400" b="1" dirty="0">
                <a:solidFill>
                  <a:srgbClr val="008C99"/>
                </a:solidFill>
              </a:rPr>
              <a:t>B1</a:t>
            </a:r>
            <a:r>
              <a:rPr lang="en-US" sz="2400" dirty="0">
                <a:solidFill>
                  <a:srgbClr val="008C99"/>
                </a:solidFill>
              </a:rPr>
              <a:t>)</a:t>
            </a:r>
          </a:p>
          <a:p>
            <a:r>
              <a:rPr lang="en-US" sz="2400" dirty="0">
                <a:solidFill>
                  <a:schemeClr val="tx1"/>
                </a:solidFill>
              </a:rPr>
              <a:t>Alternatives: </a:t>
            </a:r>
            <a:r>
              <a:rPr lang="en-US" sz="2400" dirty="0" err="1">
                <a:solidFill>
                  <a:schemeClr val="tx1"/>
                </a:solidFill>
              </a:rPr>
              <a:t>dapsone</a:t>
            </a:r>
            <a:r>
              <a:rPr lang="en-US" sz="2400" dirty="0">
                <a:solidFill>
                  <a:schemeClr val="tx1"/>
                </a:solidFill>
              </a:rPr>
              <a:t> (check G6PD), </a:t>
            </a:r>
            <a:r>
              <a:rPr lang="en-US" dirty="0"/>
              <a:t> </a:t>
            </a:r>
            <a:r>
              <a:rPr lang="en-US" sz="2400" dirty="0" err="1">
                <a:solidFill>
                  <a:schemeClr val="tx1"/>
                </a:solidFill>
              </a:rPr>
              <a:t>atovaquone</a:t>
            </a:r>
            <a:r>
              <a:rPr lang="en-US" sz="2400" dirty="0">
                <a:solidFill>
                  <a:schemeClr val="tx1"/>
                </a:solidFill>
              </a:rPr>
              <a:t> or aerosolized </a:t>
            </a:r>
            <a:r>
              <a:rPr lang="en-US" sz="2400" dirty="0" err="1">
                <a:solidFill>
                  <a:schemeClr val="tx1"/>
                </a:solidFill>
              </a:rPr>
              <a:t>pentamidine</a:t>
            </a:r>
            <a:r>
              <a:rPr lang="en-US" sz="2400" dirty="0">
                <a:solidFill>
                  <a:schemeClr val="tx1"/>
                </a:solidFill>
              </a:rPr>
              <a:t> administered with the </a:t>
            </a:r>
            <a:r>
              <a:rPr lang="en-US" sz="2400" dirty="0" err="1">
                <a:solidFill>
                  <a:schemeClr val="tx1"/>
                </a:solidFill>
              </a:rPr>
              <a:t>Respirgard</a:t>
            </a:r>
            <a:r>
              <a:rPr lang="en-US" sz="2400" dirty="0">
                <a:solidFill>
                  <a:schemeClr val="tx1"/>
                </a:solidFill>
              </a:rPr>
              <a:t> II nebulizer</a:t>
            </a:r>
          </a:p>
        </p:txBody>
      </p:sp>
      <p:pic>
        <p:nvPicPr>
          <p:cNvPr id="5" name="Picture Placeholder 4"/>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19991" r="19991"/>
          <a:stretch>
            <a:fillRect/>
          </a:stretch>
        </p:blipFill>
        <p:spPr/>
      </p:pic>
      <p:sp>
        <p:nvSpPr>
          <p:cNvPr id="6" name="TextBox 5"/>
          <p:cNvSpPr txBox="1"/>
          <p:nvPr/>
        </p:nvSpPr>
        <p:spPr>
          <a:xfrm>
            <a:off x="2180277" y="6464596"/>
            <a:ext cx="5081155" cy="738664"/>
          </a:xfrm>
          <a:prstGeom prst="rect">
            <a:avLst/>
          </a:prstGeom>
          <a:noFill/>
        </p:spPr>
        <p:txBody>
          <a:bodyPr wrap="square" rtlCol="0">
            <a:spAutoFit/>
          </a:bodyPr>
          <a:lstStyle/>
          <a:p>
            <a:pPr algn="ctr"/>
            <a:r>
              <a:rPr lang="en-US" sz="1200" dirty="0">
                <a:solidFill>
                  <a:schemeClr val="bg1"/>
                </a:solidFill>
              </a:rPr>
              <a:t>Source: Guidelines for the Prevention and Treatment of Opportunistic Infections in Adults and Adolescents with HIV </a:t>
            </a:r>
            <a:endParaRPr lang="en-US" sz="1200" dirty="0"/>
          </a:p>
          <a:p>
            <a:endParaRPr lang="en-US" dirty="0"/>
          </a:p>
        </p:txBody>
      </p:sp>
    </p:spTree>
    <p:extLst>
      <p:ext uri="{BB962C8B-B14F-4D97-AF65-F5344CB8AC3E}">
        <p14:creationId xmlns:p14="http://schemas.microsoft.com/office/powerpoint/2010/main" val="67006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Antiretroviral (ART) Considerations</a:t>
            </a:r>
          </a:p>
        </p:txBody>
      </p:sp>
      <p:sp>
        <p:nvSpPr>
          <p:cNvPr id="3" name="Text Placeholder 2"/>
          <p:cNvSpPr>
            <a:spLocks noGrp="1"/>
          </p:cNvSpPr>
          <p:nvPr>
            <p:ph type="body" sz="quarter" idx="20"/>
          </p:nvPr>
        </p:nvSpPr>
        <p:spPr/>
        <p:txBody>
          <a:bodyPr/>
          <a:lstStyle/>
          <a:p>
            <a:r>
              <a:rPr lang="en-US" dirty="0">
                <a:solidFill>
                  <a:schemeClr val="tx1"/>
                </a:solidFill>
              </a:rPr>
              <a:t>If not already started, ART should be initiated in patients, when possible, within 2 weeks of diagnosis of Pneumocystis infection </a:t>
            </a:r>
          </a:p>
          <a:p>
            <a:r>
              <a:rPr lang="en-US" dirty="0">
                <a:solidFill>
                  <a:schemeClr val="tx1"/>
                </a:solidFill>
              </a:rPr>
              <a:t>Paradoxical immune reconstitution inflammatory syndrome (IRIS) with Pneumocystis is uncommon but does sometimes occur</a:t>
            </a:r>
          </a:p>
        </p:txBody>
      </p:sp>
      <p:pic>
        <p:nvPicPr>
          <p:cNvPr id="5" name="Picture Placeholder 4"/>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6901" r="16901"/>
          <a:stretch>
            <a:fillRect/>
          </a:stretch>
        </p:blipFill>
        <p:spPr/>
      </p:pic>
      <p:sp>
        <p:nvSpPr>
          <p:cNvPr id="6" name="TextBox 5"/>
          <p:cNvSpPr txBox="1"/>
          <p:nvPr/>
        </p:nvSpPr>
        <p:spPr>
          <a:xfrm>
            <a:off x="2366939" y="6464596"/>
            <a:ext cx="5133109" cy="738664"/>
          </a:xfrm>
          <a:prstGeom prst="rect">
            <a:avLst/>
          </a:prstGeom>
          <a:noFill/>
        </p:spPr>
        <p:txBody>
          <a:bodyPr wrap="square" rtlCol="0">
            <a:spAutoFit/>
          </a:bodyPr>
          <a:lstStyle/>
          <a:p>
            <a:pPr algn="ctr"/>
            <a:r>
              <a:rPr lang="en-US" sz="1200" dirty="0">
                <a:solidFill>
                  <a:schemeClr val="bg1"/>
                </a:solidFill>
              </a:rPr>
              <a:t>Source: Guidelines for the Prevention and Treatment of Opportunistic Infections in Adults and Adolescents with HIV </a:t>
            </a:r>
            <a:endParaRPr lang="en-US" sz="1200" dirty="0"/>
          </a:p>
          <a:p>
            <a:endParaRPr lang="en-US" dirty="0"/>
          </a:p>
        </p:txBody>
      </p:sp>
    </p:spTree>
    <p:extLst>
      <p:ext uri="{BB962C8B-B14F-4D97-AF65-F5344CB8AC3E}">
        <p14:creationId xmlns:p14="http://schemas.microsoft.com/office/powerpoint/2010/main" val="360485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sz="2000" dirty="0">
                <a:hlinkClick r:id="rId6"/>
              </a:rPr>
              <a:t>https://aidsetc.org/nhc</a:t>
            </a:r>
            <a:endParaRPr lang="en-US" sz="2000" dirty="0"/>
          </a:p>
          <a:p>
            <a:r>
              <a:rPr lang="en-US" dirty="0">
                <a:solidFill>
                  <a:schemeClr val="tx1"/>
                </a:solidFill>
              </a:rPr>
              <a:t>AETC National Coordinating Resource Center </a:t>
            </a:r>
            <a:r>
              <a:rPr lang="en-US" sz="2000" dirty="0">
                <a:hlinkClick r:id="rId7"/>
              </a:rPr>
              <a:t>https://targethiv.org/library/aetc-national-coordinating-resource-center-0</a:t>
            </a:r>
            <a:endParaRPr lang="en-US" sz="2000" dirty="0"/>
          </a:p>
          <a:p>
            <a:r>
              <a:rPr lang="en-US" sz="2400" dirty="0">
                <a:solidFill>
                  <a:schemeClr val="tx1"/>
                </a:solidFill>
              </a:rPr>
              <a:t>HIVMA Resource Directory </a:t>
            </a:r>
            <a:r>
              <a:rPr lang="en-US" sz="2000" b="0" i="0" u="sng" strike="noStrike" dirty="0">
                <a:solidFill>
                  <a:srgbClr val="0563C1"/>
                </a:solidFill>
                <a:effectLst/>
                <a:hlinkClick r:id="rId8"/>
              </a:rPr>
              <a:t>https://www.hivma.org/globalassets/ektron-import/hivma/hivma-resource-directory.pdf</a:t>
            </a:r>
            <a:r>
              <a:rPr lang="en-US" sz="2000" b="0" i="0" u="none" strike="noStrike" dirty="0">
                <a:solidFill>
                  <a:srgbClr val="000000"/>
                </a:solidFill>
                <a:effectLst/>
              </a:rPr>
              <a:t> </a:t>
            </a:r>
            <a:endParaRPr lang="en-US" sz="2000" dirty="0"/>
          </a:p>
          <a:p>
            <a:r>
              <a:rPr lang="en-US" dirty="0">
                <a:hlinkClick r:id="rId9"/>
              </a:rPr>
              <a:t>scaetcecho@salud.unm.edu</a:t>
            </a:r>
            <a:endParaRPr lang="en-US" dirty="0"/>
          </a:p>
          <a:p>
            <a:r>
              <a:rPr lang="en-US" dirty="0">
                <a:hlinkClick r:id="rId10"/>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34C02-C3DB-12E8-794F-E230ED0A1AB8}"/>
              </a:ext>
            </a:extLst>
          </p:cNvPr>
          <p:cNvSpPr>
            <a:spLocks noGrp="1"/>
          </p:cNvSpPr>
          <p:nvPr>
            <p:ph type="body" sz="quarter" idx="10"/>
          </p:nvPr>
        </p:nvSpPr>
        <p:spPr>
          <a:xfrm>
            <a:off x="0" y="0"/>
            <a:ext cx="9144000" cy="1073150"/>
          </a:xfrm>
        </p:spPr>
        <p:txBody>
          <a:bodyPr/>
          <a:lstStyle/>
          <a:p>
            <a:pPr algn="ctr"/>
            <a:r>
              <a:rPr lang="en-US" dirty="0">
                <a:ea typeface="+mj-lt"/>
                <a:cs typeface="+mj-lt"/>
              </a:rPr>
              <a:t>SCAETC Social Media</a:t>
            </a:r>
          </a:p>
        </p:txBody>
      </p:sp>
      <p:pic>
        <p:nvPicPr>
          <p:cNvPr id="6" name="Picture 10" descr="Qr code">
            <a:extLst>
              <a:ext uri="{FF2B5EF4-FFF2-40B4-BE49-F238E27FC236}">
                <a16:creationId xmlns:a16="http://schemas.microsoft.com/office/drawing/2014/main" id="{FEB2D3A1-34AF-FA12-071A-06CF5C02940C}"/>
              </a:ext>
            </a:extLst>
          </p:cNvPr>
          <p:cNvPicPr>
            <a:picLocks noChangeAspect="1"/>
          </p:cNvPicPr>
          <p:nvPr/>
        </p:nvPicPr>
        <p:blipFill>
          <a:blip r:embed="rId2"/>
          <a:stretch>
            <a:fillRect/>
          </a:stretch>
        </p:blipFill>
        <p:spPr>
          <a:xfrm>
            <a:off x="1406079" y="1911056"/>
            <a:ext cx="6778486" cy="3819587"/>
          </a:xfrm>
          <a:prstGeom prst="rect">
            <a:avLst/>
          </a:prstGeom>
        </p:spPr>
      </p:pic>
    </p:spTree>
    <p:extLst>
      <p:ext uri="{BB962C8B-B14F-4D97-AF65-F5344CB8AC3E}">
        <p14:creationId xmlns:p14="http://schemas.microsoft.com/office/powerpoint/2010/main" val="357344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267909"/>
            <a:ext cx="8315661" cy="1200329"/>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p:txBody>
      </p:sp>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7D70D-7581-08F7-F632-E3D4696AF008}"/>
              </a:ext>
            </a:extLst>
          </p:cNvPr>
          <p:cNvSpPr>
            <a:spLocks noGrp="1"/>
          </p:cNvSpPr>
          <p:nvPr>
            <p:ph type="body" sz="quarter" idx="10"/>
          </p:nvPr>
        </p:nvSpPr>
        <p:spPr/>
        <p:txBody>
          <a:bodyPr/>
          <a:lstStyle/>
          <a:p>
            <a:r>
              <a:rPr lang="en-US" dirty="0"/>
              <a:t>Use of Trade/Brand Names</a:t>
            </a:r>
          </a:p>
        </p:txBody>
      </p:sp>
      <p:sp>
        <p:nvSpPr>
          <p:cNvPr id="3" name="Text Placeholder 2">
            <a:extLst>
              <a:ext uri="{FF2B5EF4-FFF2-40B4-BE49-F238E27FC236}">
                <a16:creationId xmlns:a16="http://schemas.microsoft.com/office/drawing/2014/main" id="{5EC91EB5-9930-9754-26DA-F5E48393D5FA}"/>
              </a:ext>
            </a:extLst>
          </p:cNvPr>
          <p:cNvSpPr>
            <a:spLocks noGrp="1"/>
          </p:cNvSpPr>
          <p:nvPr>
            <p:ph type="body" sz="quarter" idx="20"/>
          </p:nvPr>
        </p:nvSpPr>
        <p:spPr/>
        <p:txBody>
          <a:bodyPr/>
          <a:lstStyle/>
          <a:p>
            <a:r>
              <a:rPr lang="en-US"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r>
              <a:rPr lang="en-US"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a:p>
            <a:endParaRPr lang="en-US" dirty="0"/>
          </a:p>
        </p:txBody>
      </p:sp>
    </p:spTree>
    <p:extLst>
      <p:ext uri="{BB962C8B-B14F-4D97-AF65-F5344CB8AC3E}">
        <p14:creationId xmlns:p14="http://schemas.microsoft.com/office/powerpoint/2010/main" val="363938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AD4A14-6435-B332-64A2-29A3368DA2F0}"/>
              </a:ext>
            </a:extLst>
          </p:cNvPr>
          <p:cNvSpPr>
            <a:spLocks noGrp="1"/>
          </p:cNvSpPr>
          <p:nvPr>
            <p:ph type="body" sz="quarter" idx="10"/>
          </p:nvPr>
        </p:nvSpPr>
        <p:spPr/>
        <p:txBody>
          <a:bodyPr/>
          <a:lstStyle/>
          <a:p>
            <a:r>
              <a:rPr lang="en-US" dirty="0"/>
              <a:t>Unconscious Bias Disclosure</a:t>
            </a:r>
          </a:p>
        </p:txBody>
      </p:sp>
      <p:sp>
        <p:nvSpPr>
          <p:cNvPr id="3" name="Text Placeholder 2">
            <a:extLst>
              <a:ext uri="{FF2B5EF4-FFF2-40B4-BE49-F238E27FC236}">
                <a16:creationId xmlns:a16="http://schemas.microsoft.com/office/drawing/2014/main" id="{E46F13E8-3E4B-5ED7-D1FA-4332EEE36933}"/>
              </a:ext>
            </a:extLst>
          </p:cNvPr>
          <p:cNvSpPr>
            <a:spLocks noGrp="1"/>
          </p:cNvSpPr>
          <p:nvPr>
            <p:ph type="body" sz="quarter" idx="20"/>
          </p:nvPr>
        </p:nvSpPr>
        <p:spPr/>
        <p:txBody>
          <a:bodyPr/>
          <a:lstStyle/>
          <a:p>
            <a:r>
              <a:rPr lang="en-US" dirty="0">
                <a:solidFill>
                  <a:schemeClr val="tx1"/>
                </a:solidFill>
              </a:rPr>
              <a:t>SCAETC recognizes that language is constantly evolving, and while we make every effort to avoid bias and stigmatizing terms, we acknowledge that unintentional lapses may occur in our presentations.</a:t>
            </a:r>
          </a:p>
          <a:p>
            <a:r>
              <a:rPr lang="en-US" dirty="0">
                <a:solidFill>
                  <a:schemeClr val="tx1"/>
                </a:solidFill>
              </a:rPr>
              <a:t>We value your feedback and encourage you to share any concerns related to language, images, or concepts that may be offensive or stigmatizing. </a:t>
            </a:r>
          </a:p>
          <a:p>
            <a:r>
              <a:rPr lang="en-US" dirty="0">
                <a:solidFill>
                  <a:schemeClr val="tx1"/>
                </a:solidFill>
              </a:rPr>
              <a:t>Your input will help us refine and improve our presentations, ensuring they remain inclusive and respectful to participants.</a:t>
            </a:r>
          </a:p>
          <a:p>
            <a:endParaRPr lang="en-US" dirty="0"/>
          </a:p>
          <a:p>
            <a:endParaRPr lang="en-US" dirty="0"/>
          </a:p>
        </p:txBody>
      </p:sp>
    </p:spTree>
    <p:extLst>
      <p:ext uri="{BB962C8B-B14F-4D97-AF65-F5344CB8AC3E}">
        <p14:creationId xmlns:p14="http://schemas.microsoft.com/office/powerpoint/2010/main" val="328320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Recognize the clinical features of Pneumocystis infection in persons with HIV (PWH).</a:t>
            </a:r>
          </a:p>
          <a:p>
            <a:pPr marL="514350" indent="-5143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Identify methods for diagnosing and treating disease caused by Pneumocystis.</a:t>
            </a:r>
          </a:p>
          <a:p>
            <a:pPr marL="514350" indent="-5143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Describe who is at risk for infection with Pneumocystis and how to prevent it.</a:t>
            </a:r>
          </a:p>
        </p:txBody>
      </p:sp>
    </p:spTree>
    <p:extLst>
      <p:ext uri="{BB962C8B-B14F-4D97-AF65-F5344CB8AC3E}">
        <p14:creationId xmlns:p14="http://schemas.microsoft.com/office/powerpoint/2010/main" val="11085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Pneumocystis</a:t>
            </a:r>
          </a:p>
        </p:txBody>
      </p:sp>
      <p:sp>
        <p:nvSpPr>
          <p:cNvPr id="6" name="Text Placeholder 5"/>
          <p:cNvSpPr>
            <a:spLocks noGrp="1"/>
          </p:cNvSpPr>
          <p:nvPr>
            <p:ph type="body" sz="quarter" idx="20"/>
          </p:nvPr>
        </p:nvSpPr>
        <p:spPr/>
        <p:txBody>
          <a:bodyPr/>
          <a:lstStyle/>
          <a:p>
            <a:r>
              <a:rPr lang="en-US" i="1" dirty="0">
                <a:solidFill>
                  <a:schemeClr val="tx1"/>
                </a:solidFill>
              </a:rPr>
              <a:t>P. </a:t>
            </a:r>
            <a:r>
              <a:rPr lang="en-US" i="1" dirty="0" err="1">
                <a:solidFill>
                  <a:schemeClr val="tx1"/>
                </a:solidFill>
              </a:rPr>
              <a:t>jiroveci</a:t>
            </a:r>
            <a:r>
              <a:rPr lang="en-US" i="1" dirty="0">
                <a:solidFill>
                  <a:schemeClr val="tx1"/>
                </a:solidFill>
              </a:rPr>
              <a:t> </a:t>
            </a:r>
            <a:r>
              <a:rPr lang="en-US" dirty="0">
                <a:solidFill>
                  <a:schemeClr val="tx1"/>
                </a:solidFill>
              </a:rPr>
              <a:t>(formerly identified as </a:t>
            </a:r>
            <a:r>
              <a:rPr lang="en-US" i="1" dirty="0">
                <a:solidFill>
                  <a:schemeClr val="tx1"/>
                </a:solidFill>
              </a:rPr>
              <a:t>P. carinii; </a:t>
            </a:r>
            <a:r>
              <a:rPr lang="en-US" dirty="0">
                <a:solidFill>
                  <a:schemeClr val="tx1"/>
                </a:solidFill>
              </a:rPr>
              <a:t>pronounced “</a:t>
            </a:r>
            <a:r>
              <a:rPr lang="en-US" dirty="0" err="1">
                <a:solidFill>
                  <a:schemeClr val="tx1"/>
                </a:solidFill>
              </a:rPr>
              <a:t>yee</a:t>
            </a:r>
            <a:r>
              <a:rPr lang="en-US" dirty="0">
                <a:solidFill>
                  <a:schemeClr val="tx1"/>
                </a:solidFill>
              </a:rPr>
              <a:t> row vet zee”) causes opportunistic infection in humans</a:t>
            </a:r>
          </a:p>
          <a:p>
            <a:pPr marL="457200" lvl="1" indent="0">
              <a:buNone/>
            </a:pPr>
            <a:endParaRPr lang="en-US" sz="800" dirty="0">
              <a:solidFill>
                <a:schemeClr val="tx1"/>
              </a:solidFill>
            </a:endParaRPr>
          </a:p>
          <a:p>
            <a:r>
              <a:rPr lang="en-US" dirty="0">
                <a:solidFill>
                  <a:schemeClr val="tx1"/>
                </a:solidFill>
              </a:rPr>
              <a:t>Cell membrane lacks </a:t>
            </a:r>
            <a:r>
              <a:rPr lang="en-US" dirty="0" err="1">
                <a:solidFill>
                  <a:schemeClr val="tx1"/>
                </a:solidFill>
              </a:rPr>
              <a:t>ergosterol</a:t>
            </a:r>
            <a:endParaRPr lang="en-US" dirty="0">
              <a:solidFill>
                <a:schemeClr val="tx1"/>
              </a:solidFill>
            </a:endParaRPr>
          </a:p>
          <a:p>
            <a:pPr lvl="1"/>
            <a:r>
              <a:rPr lang="en-US" dirty="0">
                <a:solidFill>
                  <a:schemeClr val="tx1"/>
                </a:solidFill>
              </a:rPr>
              <a:t>Hence antifungal agents such as azoles and amphotericin B are </a:t>
            </a:r>
            <a:r>
              <a:rPr lang="en-US" u="sng" dirty="0">
                <a:solidFill>
                  <a:schemeClr val="tx1"/>
                </a:solidFill>
              </a:rPr>
              <a:t>not</a:t>
            </a:r>
            <a:r>
              <a:rPr lang="en-US" dirty="0">
                <a:solidFill>
                  <a:schemeClr val="tx1"/>
                </a:solidFill>
              </a:rPr>
              <a:t> active against it </a:t>
            </a:r>
          </a:p>
          <a:p>
            <a:pPr marL="457200" lvl="1" indent="0">
              <a:buNone/>
            </a:pPr>
            <a:endParaRPr lang="en-US" dirty="0">
              <a:solidFill>
                <a:schemeClr val="tx1"/>
              </a:solidFill>
            </a:endParaRPr>
          </a:p>
          <a:p>
            <a:pPr lvl="1"/>
            <a:endParaRPr lang="en-US" sz="800" dirty="0">
              <a:solidFill>
                <a:schemeClr val="tx1"/>
              </a:solidFill>
            </a:endParaRPr>
          </a:p>
        </p:txBody>
      </p:sp>
      <p:pic>
        <p:nvPicPr>
          <p:cNvPr id="7" name="Picture Placeholder 6"/>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999" r="20999"/>
          <a:stretch>
            <a:fillRect/>
          </a:stretch>
        </p:blipFill>
        <p:spPr/>
      </p:pic>
      <p:sp>
        <p:nvSpPr>
          <p:cNvPr id="3" name="TextBox 2">
            <a:extLst>
              <a:ext uri="{FF2B5EF4-FFF2-40B4-BE49-F238E27FC236}">
                <a16:creationId xmlns:a16="http://schemas.microsoft.com/office/drawing/2014/main" id="{D5348DB5-FB3B-4901-8828-28E2E8C402E9}"/>
              </a:ext>
            </a:extLst>
          </p:cNvPr>
          <p:cNvSpPr txBox="1"/>
          <p:nvPr/>
        </p:nvSpPr>
        <p:spPr>
          <a:xfrm>
            <a:off x="2354893" y="6413326"/>
            <a:ext cx="5160723" cy="461665"/>
          </a:xfrm>
          <a:prstGeom prst="rect">
            <a:avLst/>
          </a:prstGeom>
          <a:noFill/>
        </p:spPr>
        <p:txBody>
          <a:bodyPr wrap="square" rtlCol="0">
            <a:spAutoFit/>
          </a:bodyPr>
          <a:lstStyle/>
          <a:p>
            <a:r>
              <a:rPr lang="en-US" sz="1200" dirty="0">
                <a:solidFill>
                  <a:schemeClr val="bg1"/>
                </a:solidFill>
              </a:rPr>
              <a:t>Image Source: CDC Dr. Mae Melvin 1971. Giemsa stained lung tissue. Note the P. </a:t>
            </a:r>
            <a:r>
              <a:rPr lang="en-US" sz="1200" dirty="0" err="1">
                <a:solidFill>
                  <a:schemeClr val="bg1"/>
                </a:solidFill>
              </a:rPr>
              <a:t>jirovecii</a:t>
            </a:r>
            <a:r>
              <a:rPr lang="en-US" sz="1200" dirty="0">
                <a:solidFill>
                  <a:schemeClr val="bg1"/>
                </a:solidFill>
              </a:rPr>
              <a:t> cyst in the center containing 8 maturing spores. </a:t>
            </a:r>
          </a:p>
        </p:txBody>
      </p:sp>
    </p:spTree>
    <p:extLst>
      <p:ext uri="{BB962C8B-B14F-4D97-AF65-F5344CB8AC3E}">
        <p14:creationId xmlns:p14="http://schemas.microsoft.com/office/powerpoint/2010/main" val="186258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Pneumocystis</a:t>
            </a:r>
          </a:p>
        </p:txBody>
      </p:sp>
      <p:sp>
        <p:nvSpPr>
          <p:cNvPr id="3" name="Text Placeholder 2"/>
          <p:cNvSpPr>
            <a:spLocks noGrp="1"/>
          </p:cNvSpPr>
          <p:nvPr>
            <p:ph type="body" sz="quarter" idx="20"/>
          </p:nvPr>
        </p:nvSpPr>
        <p:spPr/>
        <p:txBody>
          <a:bodyPr/>
          <a:lstStyle/>
          <a:p>
            <a:r>
              <a:rPr lang="en-US" dirty="0">
                <a:solidFill>
                  <a:srgbClr val="1C344D"/>
                </a:solidFill>
              </a:rPr>
              <a:t>The fungus must synthesize its own folic acid</a:t>
            </a:r>
          </a:p>
          <a:p>
            <a:pPr marL="0" indent="0">
              <a:buNone/>
            </a:pPr>
            <a:endParaRPr lang="en-US" dirty="0">
              <a:solidFill>
                <a:srgbClr val="1C344D"/>
              </a:solidFill>
            </a:endParaRPr>
          </a:p>
          <a:p>
            <a:r>
              <a:rPr lang="en-US" dirty="0">
                <a:solidFill>
                  <a:srgbClr val="1C344D"/>
                </a:solidFill>
              </a:rPr>
              <a:t>Hence this is a typical target for treatment  (TMP-SMX) </a:t>
            </a:r>
          </a:p>
          <a:p>
            <a:pPr marL="0" indent="0">
              <a:buNone/>
            </a:pPr>
            <a:endParaRPr lang="en-US" dirty="0">
              <a:solidFill>
                <a:srgbClr val="1C344D"/>
              </a:solidFill>
            </a:endParaRPr>
          </a:p>
          <a:p>
            <a:r>
              <a:rPr lang="en-US" dirty="0">
                <a:solidFill>
                  <a:srgbClr val="1C344D"/>
                </a:solidFill>
              </a:rPr>
              <a:t>Cyst wall contains beta-glucans, which can be helpful for diagnosis </a:t>
            </a:r>
          </a:p>
        </p:txBody>
      </p:sp>
      <p:pic>
        <p:nvPicPr>
          <p:cNvPr id="5" name="Picture Placeholder 4"/>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180" r="20180"/>
          <a:stretch>
            <a:fillRect/>
          </a:stretch>
        </p:blipFill>
        <p:spPr/>
      </p:pic>
      <p:sp>
        <p:nvSpPr>
          <p:cNvPr id="6" name="TextBox 5"/>
          <p:cNvSpPr txBox="1"/>
          <p:nvPr/>
        </p:nvSpPr>
        <p:spPr>
          <a:xfrm>
            <a:off x="2135707" y="6396335"/>
            <a:ext cx="5953991" cy="461665"/>
          </a:xfrm>
          <a:prstGeom prst="rect">
            <a:avLst/>
          </a:prstGeom>
          <a:noFill/>
        </p:spPr>
        <p:txBody>
          <a:bodyPr wrap="square" rtlCol="0">
            <a:spAutoFit/>
          </a:bodyPr>
          <a:lstStyle/>
          <a:p>
            <a:pPr algn="ctr"/>
            <a:r>
              <a:rPr lang="en-US" sz="1200" dirty="0">
                <a:solidFill>
                  <a:schemeClr val="bg1"/>
                </a:solidFill>
              </a:rPr>
              <a:t>TMP-SMX= trimethoprim/sulfamethoxazole</a:t>
            </a:r>
          </a:p>
          <a:p>
            <a:pPr algn="ctr"/>
            <a:r>
              <a:rPr lang="en-US" sz="1200" dirty="0">
                <a:solidFill>
                  <a:schemeClr val="bg1"/>
                </a:solidFill>
              </a:rPr>
              <a:t>Image Source: CDC Dr. Russell </a:t>
            </a:r>
            <a:r>
              <a:rPr lang="en-US" sz="1200" dirty="0" err="1">
                <a:solidFill>
                  <a:schemeClr val="bg1"/>
                </a:solidFill>
              </a:rPr>
              <a:t>Brynes</a:t>
            </a:r>
            <a:r>
              <a:rPr lang="en-US" sz="1200" dirty="0">
                <a:solidFill>
                  <a:schemeClr val="bg1"/>
                </a:solidFill>
              </a:rPr>
              <a:t>. </a:t>
            </a:r>
            <a:r>
              <a:rPr lang="en-US" sz="1200" dirty="0" err="1">
                <a:solidFill>
                  <a:schemeClr val="bg1"/>
                </a:solidFill>
              </a:rPr>
              <a:t>Methenamine</a:t>
            </a:r>
            <a:r>
              <a:rPr lang="en-US" sz="1200" dirty="0">
                <a:solidFill>
                  <a:schemeClr val="bg1"/>
                </a:solidFill>
              </a:rPr>
              <a:t> silver stained BAL smear. </a:t>
            </a:r>
            <a:endParaRPr lang="en-US" dirty="0"/>
          </a:p>
        </p:txBody>
      </p:sp>
    </p:spTree>
    <p:extLst>
      <p:ext uri="{BB962C8B-B14F-4D97-AF65-F5344CB8AC3E}">
        <p14:creationId xmlns:p14="http://schemas.microsoft.com/office/powerpoint/2010/main" val="111074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Ecological Niches and Transmission</a:t>
            </a:r>
          </a:p>
        </p:txBody>
      </p:sp>
      <p:sp>
        <p:nvSpPr>
          <p:cNvPr id="3" name="Text Placeholder 2"/>
          <p:cNvSpPr>
            <a:spLocks noGrp="1"/>
          </p:cNvSpPr>
          <p:nvPr>
            <p:ph type="body" sz="quarter" idx="20"/>
          </p:nvPr>
        </p:nvSpPr>
        <p:spPr/>
        <p:txBody>
          <a:bodyPr/>
          <a:lstStyle/>
          <a:p>
            <a:r>
              <a:rPr lang="en-US" dirty="0">
                <a:solidFill>
                  <a:srgbClr val="1C344D"/>
                </a:solidFill>
              </a:rPr>
              <a:t>Specific environmental reservoirs are not well understood </a:t>
            </a:r>
          </a:p>
          <a:p>
            <a:r>
              <a:rPr lang="en-US" dirty="0">
                <a:solidFill>
                  <a:srgbClr val="1C344D"/>
                </a:solidFill>
              </a:rPr>
              <a:t>Transmission is via airborne asci (cyst) forms; passed from person to person </a:t>
            </a:r>
          </a:p>
          <a:p>
            <a:r>
              <a:rPr lang="en-US" i="1" dirty="0">
                <a:solidFill>
                  <a:srgbClr val="1C344D"/>
                </a:solidFill>
              </a:rPr>
              <a:t>P. </a:t>
            </a:r>
            <a:r>
              <a:rPr lang="en-US" i="1" dirty="0" err="1">
                <a:solidFill>
                  <a:srgbClr val="1C344D"/>
                </a:solidFill>
              </a:rPr>
              <a:t>jiroveci</a:t>
            </a:r>
            <a:r>
              <a:rPr lang="en-US" i="1" dirty="0">
                <a:solidFill>
                  <a:srgbClr val="1C344D"/>
                </a:solidFill>
              </a:rPr>
              <a:t> </a:t>
            </a:r>
            <a:r>
              <a:rPr lang="en-US" dirty="0">
                <a:solidFill>
                  <a:srgbClr val="1C344D"/>
                </a:solidFill>
              </a:rPr>
              <a:t>may be present at low levels in healthy humans</a:t>
            </a:r>
          </a:p>
        </p:txBody>
      </p:sp>
      <p:pic>
        <p:nvPicPr>
          <p:cNvPr id="7" name="Picture Placeholder 6"/>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0558" r="20558"/>
          <a:stretch>
            <a:fillRect/>
          </a:stretch>
        </p:blipFill>
        <p:spPr/>
      </p:pic>
      <p:sp>
        <p:nvSpPr>
          <p:cNvPr id="9" name="TextBox 8"/>
          <p:cNvSpPr txBox="1"/>
          <p:nvPr/>
        </p:nvSpPr>
        <p:spPr>
          <a:xfrm>
            <a:off x="2109355" y="6556664"/>
            <a:ext cx="5496790" cy="553998"/>
          </a:xfrm>
          <a:prstGeom prst="rect">
            <a:avLst/>
          </a:prstGeom>
          <a:noFill/>
        </p:spPr>
        <p:txBody>
          <a:bodyPr wrap="square" rtlCol="0">
            <a:spAutoFit/>
          </a:bodyPr>
          <a:lstStyle/>
          <a:p>
            <a:r>
              <a:rPr lang="en-US" sz="1200" dirty="0">
                <a:solidFill>
                  <a:schemeClr val="bg1"/>
                </a:solidFill>
              </a:rPr>
              <a:t>Image Source: CDC Dr. Edwin Ewing Jr. </a:t>
            </a:r>
            <a:r>
              <a:rPr lang="en-US" sz="1200" dirty="0" err="1">
                <a:solidFill>
                  <a:schemeClr val="bg1"/>
                </a:solidFill>
              </a:rPr>
              <a:t>Methenamine</a:t>
            </a:r>
            <a:r>
              <a:rPr lang="en-US" sz="1200" dirty="0">
                <a:solidFill>
                  <a:schemeClr val="bg1"/>
                </a:solidFill>
              </a:rPr>
              <a:t> silver stained lung tissue. </a:t>
            </a:r>
            <a:endParaRPr lang="en-US" sz="1200" dirty="0"/>
          </a:p>
          <a:p>
            <a:endParaRPr lang="en-US" dirty="0"/>
          </a:p>
        </p:txBody>
      </p:sp>
    </p:spTree>
    <p:extLst>
      <p:ext uri="{BB962C8B-B14F-4D97-AF65-F5344CB8AC3E}">
        <p14:creationId xmlns:p14="http://schemas.microsoft.com/office/powerpoint/2010/main" val="197022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Clinical Presentation in HIV</a:t>
            </a:r>
          </a:p>
        </p:txBody>
      </p:sp>
      <p:sp>
        <p:nvSpPr>
          <p:cNvPr id="3" name="Text Placeholder 2"/>
          <p:cNvSpPr>
            <a:spLocks noGrp="1"/>
          </p:cNvSpPr>
          <p:nvPr>
            <p:ph type="body" sz="quarter" idx="20"/>
          </p:nvPr>
        </p:nvSpPr>
        <p:spPr>
          <a:xfrm>
            <a:off x="4605075" y="1233376"/>
            <a:ext cx="4284885" cy="5071730"/>
          </a:xfrm>
        </p:spPr>
        <p:txBody>
          <a:bodyPr/>
          <a:lstStyle/>
          <a:p>
            <a:r>
              <a:rPr lang="en-US" dirty="0">
                <a:solidFill>
                  <a:srgbClr val="1C344D"/>
                </a:solidFill>
              </a:rPr>
              <a:t>Subacute onset of fever, non-productive cough, dyspnea and chest pain that is progressive over days to weeks in a susceptible host (CD4 &lt; 200) </a:t>
            </a:r>
          </a:p>
          <a:p>
            <a:r>
              <a:rPr lang="en-US" dirty="0">
                <a:solidFill>
                  <a:srgbClr val="1C344D"/>
                </a:solidFill>
              </a:rPr>
              <a:t>Often with hypoxemia, partial pressure of oxygen (paO2) on room air &lt; 70 at rest or post-exercise </a:t>
            </a:r>
          </a:p>
        </p:txBody>
      </p:sp>
      <p:pic>
        <p:nvPicPr>
          <p:cNvPr id="5" name="Picture Placeholder 4"/>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8693" b="8693"/>
          <a:stretch>
            <a:fillRect/>
          </a:stretch>
        </p:blipFill>
        <p:spPr/>
      </p:pic>
      <p:sp>
        <p:nvSpPr>
          <p:cNvPr id="7" name="TextBox 6"/>
          <p:cNvSpPr txBox="1"/>
          <p:nvPr/>
        </p:nvSpPr>
        <p:spPr>
          <a:xfrm>
            <a:off x="2057400" y="6564193"/>
            <a:ext cx="5704609" cy="307777"/>
          </a:xfrm>
          <a:prstGeom prst="rect">
            <a:avLst/>
          </a:prstGeom>
          <a:noFill/>
        </p:spPr>
        <p:txBody>
          <a:bodyPr wrap="square" rtlCol="0">
            <a:spAutoFit/>
          </a:bodyPr>
          <a:lstStyle/>
          <a:p>
            <a:pPr algn="ctr"/>
            <a:r>
              <a:rPr lang="en-US" sz="1400" dirty="0">
                <a:solidFill>
                  <a:schemeClr val="bg1"/>
                </a:solidFill>
              </a:rPr>
              <a:t>Image Source: CDC Jonathan Gold, MD. 1986</a:t>
            </a:r>
            <a:r>
              <a:rPr lang="en-US" sz="1200" dirty="0">
                <a:solidFill>
                  <a:schemeClr val="bg1"/>
                </a:solidFill>
              </a:rPr>
              <a:t>. </a:t>
            </a:r>
            <a:endParaRPr lang="en-US" dirty="0"/>
          </a:p>
        </p:txBody>
      </p:sp>
    </p:spTree>
    <p:extLst>
      <p:ext uri="{BB962C8B-B14F-4D97-AF65-F5344CB8AC3E}">
        <p14:creationId xmlns:p14="http://schemas.microsoft.com/office/powerpoint/2010/main" val="2278274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1627</Words>
  <Application>Microsoft Office PowerPoint</Application>
  <PresentationFormat>On-screen Show (4:3)</PresentationFormat>
  <Paragraphs>147</Paragraphs>
  <Slides>18</Slides>
  <Notes>15</Notes>
  <HiddenSlides>1</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18</vt:i4>
      </vt:variant>
    </vt:vector>
  </HeadingPairs>
  <TitlesOfParts>
    <vt:vector size="31" baseType="lpstr">
      <vt:lpstr>Arial</vt:lpstr>
      <vt:lpstr>Calibri</vt:lpstr>
      <vt:lpstr>Calibri Light</vt:lpstr>
      <vt:lpstr>Gill Sans MT</vt:lpstr>
      <vt:lpstr>Google Sans</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Michael J Dominguez</cp:lastModifiedBy>
  <cp:revision>248</cp:revision>
  <dcterms:created xsi:type="dcterms:W3CDTF">2016-02-17T19:33:40Z</dcterms:created>
  <dcterms:modified xsi:type="dcterms:W3CDTF">2023-08-21T17:34:53Z</dcterms:modified>
</cp:coreProperties>
</file>