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3680" r:id="rId2"/>
    <p:sldMasterId id="2147483688" r:id="rId3"/>
    <p:sldMasterId id="2147483693" r:id="rId4"/>
    <p:sldMasterId id="2147483704" r:id="rId5"/>
    <p:sldMasterId id="2147483710" r:id="rId6"/>
    <p:sldMasterId id="2147483717" r:id="rId7"/>
    <p:sldMasterId id="2147483730" r:id="rId8"/>
  </p:sldMasterIdLst>
  <p:notesMasterIdLst>
    <p:notesMasterId r:id="rId27"/>
  </p:notesMasterIdLst>
  <p:handoutMasterIdLst>
    <p:handoutMasterId r:id="rId28"/>
  </p:handoutMasterIdLst>
  <p:sldIdLst>
    <p:sldId id="272" r:id="rId9"/>
    <p:sldId id="261" r:id="rId10"/>
    <p:sldId id="293" r:id="rId11"/>
    <p:sldId id="294" r:id="rId12"/>
    <p:sldId id="266" r:id="rId13"/>
    <p:sldId id="270" r:id="rId14"/>
    <p:sldId id="283" r:id="rId15"/>
    <p:sldId id="284" r:id="rId16"/>
    <p:sldId id="285" r:id="rId17"/>
    <p:sldId id="286" r:id="rId18"/>
    <p:sldId id="287" r:id="rId19"/>
    <p:sldId id="288" r:id="rId20"/>
    <p:sldId id="289" r:id="rId21"/>
    <p:sldId id="290" r:id="rId22"/>
    <p:sldId id="291" r:id="rId23"/>
    <p:sldId id="292" r:id="rId24"/>
    <p:sldId id="280" r:id="rId25"/>
    <p:sldId id="295"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9"/>
    <a:srgbClr val="1C344D"/>
    <a:srgbClr val="50A5AB"/>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0340" autoAdjust="0"/>
  </p:normalViewPr>
  <p:slideViewPr>
    <p:cSldViewPr snapToGrid="0">
      <p:cViewPr varScale="1">
        <p:scale>
          <a:sx n="64" d="100"/>
          <a:sy n="64" d="100"/>
        </p:scale>
        <p:origin x="736" y="40"/>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8/21/2023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8/21/2023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Version_ 08 2023</a:t>
            </a:r>
          </a:p>
          <a:p>
            <a:r>
              <a:rPr lang="en-US" dirty="0"/>
              <a:t>Target audience: nurses, pharmacists</a:t>
            </a:r>
            <a:r>
              <a:rPr lang="en-US"/>
              <a:t>, clinicians</a:t>
            </a:r>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29172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11</a:t>
            </a:fld>
            <a:endParaRPr lang="en-US"/>
          </a:p>
        </p:txBody>
      </p:sp>
    </p:spTree>
    <p:extLst>
      <p:ext uri="{BB962C8B-B14F-4D97-AF65-F5344CB8AC3E}">
        <p14:creationId xmlns:p14="http://schemas.microsoft.com/office/powerpoint/2010/main" val="982223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12</a:t>
            </a:fld>
            <a:endParaRPr lang="en-US"/>
          </a:p>
        </p:txBody>
      </p:sp>
    </p:spTree>
    <p:extLst>
      <p:ext uri="{BB962C8B-B14F-4D97-AF65-F5344CB8AC3E}">
        <p14:creationId xmlns:p14="http://schemas.microsoft.com/office/powerpoint/2010/main" val="3111901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C344D"/>
                </a:solidFill>
              </a:rPr>
              <a:t>Avoid if G6PD deficiency: primaquine, dapsone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C344D"/>
                </a:solidFill>
              </a:rPr>
              <a:t>BID=twice a 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C344D"/>
                </a:solidFill>
              </a:rPr>
              <a:t>TID=three times a 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C344D"/>
                </a:solidFill>
              </a:rPr>
              <a:t>q=every, h=hour, d=day</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13</a:t>
            </a:fld>
            <a:endParaRPr lang="en-US"/>
          </a:p>
        </p:txBody>
      </p:sp>
    </p:spTree>
    <p:extLst>
      <p:ext uri="{BB962C8B-B14F-4D97-AF65-F5344CB8AC3E}">
        <p14:creationId xmlns:p14="http://schemas.microsoft.com/office/powerpoint/2010/main" val="30908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14</a:t>
            </a:fld>
            <a:endParaRPr lang="en-US"/>
          </a:p>
        </p:txBody>
      </p:sp>
    </p:spTree>
    <p:extLst>
      <p:ext uri="{BB962C8B-B14F-4D97-AF65-F5344CB8AC3E}">
        <p14:creationId xmlns:p14="http://schemas.microsoft.com/office/powerpoint/2010/main" val="869812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16</a:t>
            </a:fld>
            <a:endParaRPr lang="en-US"/>
          </a:p>
        </p:txBody>
      </p:sp>
    </p:spTree>
    <p:extLst>
      <p:ext uri="{BB962C8B-B14F-4D97-AF65-F5344CB8AC3E}">
        <p14:creationId xmlns:p14="http://schemas.microsoft.com/office/powerpoint/2010/main" val="3982723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17</a:t>
            </a:fld>
            <a:endParaRPr lang="en-US"/>
          </a:p>
        </p:txBody>
      </p:sp>
    </p:spTree>
    <p:extLst>
      <p:ext uri="{BB962C8B-B14F-4D97-AF65-F5344CB8AC3E}">
        <p14:creationId xmlns:p14="http://schemas.microsoft.com/office/powerpoint/2010/main" val="223271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30973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3</a:t>
            </a:fld>
            <a:endParaRPr lang="en-US"/>
          </a:p>
        </p:txBody>
      </p:sp>
    </p:spTree>
    <p:extLst>
      <p:ext uri="{BB962C8B-B14F-4D97-AF65-F5344CB8AC3E}">
        <p14:creationId xmlns:p14="http://schemas.microsoft.com/office/powerpoint/2010/main" val="689693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5</a:t>
            </a:fld>
            <a:endParaRPr lang="en-US"/>
          </a:p>
        </p:txBody>
      </p:sp>
    </p:spTree>
    <p:extLst>
      <p:ext uri="{BB962C8B-B14F-4D97-AF65-F5344CB8AC3E}">
        <p14:creationId xmlns:p14="http://schemas.microsoft.com/office/powerpoint/2010/main" val="1278159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Most commonly causes pulmonary infection but can cause infection elsewhere</a:t>
            </a:r>
          </a:p>
        </p:txBody>
      </p:sp>
      <p:sp>
        <p:nvSpPr>
          <p:cNvPr id="4" name="Slide Number Placeholder 3"/>
          <p:cNvSpPr>
            <a:spLocks noGrp="1"/>
          </p:cNvSpPr>
          <p:nvPr>
            <p:ph type="sldNum" sz="quarter" idx="10"/>
          </p:nvPr>
        </p:nvSpPr>
        <p:spPr/>
        <p:txBody>
          <a:bodyPr/>
          <a:lstStyle/>
          <a:p>
            <a:fld id="{0E0579D2-C235-4ED6-AECE-F4AE1A05BE8B}" type="slidenum">
              <a:rPr lang="en-US" smtClean="0"/>
              <a:t>6</a:t>
            </a:fld>
            <a:endParaRPr lang="en-US"/>
          </a:p>
        </p:txBody>
      </p:sp>
    </p:spTree>
    <p:extLst>
      <p:ext uri="{BB962C8B-B14F-4D97-AF65-F5344CB8AC3E}">
        <p14:creationId xmlns:p14="http://schemas.microsoft.com/office/powerpoint/2010/main" val="1196127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7</a:t>
            </a:fld>
            <a:endParaRPr lang="en-US"/>
          </a:p>
        </p:txBody>
      </p:sp>
    </p:spTree>
    <p:extLst>
      <p:ext uri="{BB962C8B-B14F-4D97-AF65-F5344CB8AC3E}">
        <p14:creationId xmlns:p14="http://schemas.microsoft.com/office/powerpoint/2010/main" val="2623303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solidFill>
                  <a:srgbClr val="1C344D"/>
                </a:solidFill>
              </a:rPr>
              <a:t>P. </a:t>
            </a:r>
            <a:r>
              <a:rPr lang="en-US" i="1" dirty="0" err="1">
                <a:solidFill>
                  <a:srgbClr val="1C344D"/>
                </a:solidFill>
              </a:rPr>
              <a:t>jiroveci</a:t>
            </a:r>
            <a:r>
              <a:rPr lang="en-US" i="1" dirty="0">
                <a:solidFill>
                  <a:srgbClr val="1C344D"/>
                </a:solidFill>
              </a:rPr>
              <a:t> </a:t>
            </a:r>
            <a:r>
              <a:rPr lang="en-US" dirty="0">
                <a:solidFill>
                  <a:srgbClr val="1C344D"/>
                </a:solidFill>
              </a:rPr>
              <a:t>may be present at low levels in healthy humans, who may serve as a source of transmission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8</a:t>
            </a:fld>
            <a:endParaRPr lang="en-US"/>
          </a:p>
        </p:txBody>
      </p:sp>
    </p:spTree>
    <p:extLst>
      <p:ext uri="{BB962C8B-B14F-4D97-AF65-F5344CB8AC3E}">
        <p14:creationId xmlns:p14="http://schemas.microsoft.com/office/powerpoint/2010/main" val="1397098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C344D"/>
                </a:solidFill>
              </a:rPr>
              <a:t> (Cluster of Differentiation 4 - CD4 &lt; 200) </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9</a:t>
            </a:fld>
            <a:endParaRPr lang="en-US"/>
          </a:p>
        </p:txBody>
      </p:sp>
    </p:spTree>
    <p:extLst>
      <p:ext uri="{BB962C8B-B14F-4D97-AF65-F5344CB8AC3E}">
        <p14:creationId xmlns:p14="http://schemas.microsoft.com/office/powerpoint/2010/main" val="2675302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10</a:t>
            </a:fld>
            <a:endParaRPr lang="en-US"/>
          </a:p>
        </p:txBody>
      </p:sp>
    </p:spTree>
    <p:extLst>
      <p:ext uri="{BB962C8B-B14F-4D97-AF65-F5344CB8AC3E}">
        <p14:creationId xmlns:p14="http://schemas.microsoft.com/office/powerpoint/2010/main" val="469560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7.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7.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8.xml"/><Relationship Id="rId4" Type="http://schemas.openxmlformats.org/officeDocument/2006/relationships/image" Target="../media/image22.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04649" y="1233377"/>
            <a:ext cx="8334704"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336550"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a:spLocks noChangeArrowheads="1"/>
          </p:cNvSpPr>
          <p:nvPr userDrawn="1"/>
        </p:nvSpPr>
        <p:spPr bwMode="auto">
          <a:xfrm>
            <a:off x="3157538" y="1673225"/>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a:off x="5976938"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a:off x="336550"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p:cNvSpPr>
            <a:spLocks noChangeArrowheads="1"/>
          </p:cNvSpPr>
          <p:nvPr userDrawn="1"/>
        </p:nvSpPr>
        <p:spPr bwMode="auto">
          <a:xfrm>
            <a:off x="3157538" y="3662363"/>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p:cNvSpPr>
            <a:spLocks noChangeArrowheads="1"/>
          </p:cNvSpPr>
          <p:nvPr userDrawn="1"/>
        </p:nvSpPr>
        <p:spPr bwMode="auto">
          <a:xfrm>
            <a:off x="5976938"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352917"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352917"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3157538"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3157538"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5995253"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5995253"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3529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3529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3172317" y="3660754"/>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3172317" y="4066802"/>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59917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59917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845534" y="5312547"/>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5308600" y="5339906"/>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3077066" y="3561704"/>
            <a:ext cx="2989867"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3075971" y="3055719"/>
            <a:ext cx="2989867"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476518"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476518"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2547870"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2547870"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4619222"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4619222"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6690574"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6690574"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3432175" y="1795463"/>
            <a:ext cx="2279650"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4" name="Group 273"/>
          <p:cNvGrpSpPr/>
          <p:nvPr userDrawn="1"/>
        </p:nvGrpSpPr>
        <p:grpSpPr>
          <a:xfrm>
            <a:off x="715963" y="1795463"/>
            <a:ext cx="2281238"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2" name="Group 271"/>
          <p:cNvGrpSpPr/>
          <p:nvPr userDrawn="1"/>
        </p:nvGrpSpPr>
        <p:grpSpPr>
          <a:xfrm>
            <a:off x="6146800" y="1795463"/>
            <a:ext cx="2281238"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76" name="Text Placeholder 5"/>
          <p:cNvSpPr>
            <a:spLocks noGrp="1"/>
          </p:cNvSpPr>
          <p:nvPr>
            <p:ph type="body" sz="quarter" idx="11"/>
          </p:nvPr>
        </p:nvSpPr>
        <p:spPr>
          <a:xfrm>
            <a:off x="832655"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844987"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3540493"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3539946"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6247237"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6246690"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715963" y="1795461"/>
            <a:ext cx="2281237"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3432175" y="1795462"/>
            <a:ext cx="2279650"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6146800" y="1795463"/>
            <a:ext cx="2281238"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845534" y="1624840"/>
            <a:ext cx="2077971"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userDrawn="1"/>
        </p:nvGrpSpPr>
        <p:grpSpPr>
          <a:xfrm>
            <a:off x="3558349" y="1624840"/>
            <a:ext cx="2077971"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p:cNvGrpSpPr/>
          <p:nvPr userDrawn="1"/>
        </p:nvGrpSpPr>
        <p:grpSpPr>
          <a:xfrm>
            <a:off x="6271164" y="1624840"/>
            <a:ext cx="2077971"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Text Placeholder 5"/>
          <p:cNvSpPr>
            <a:spLocks noGrp="1"/>
          </p:cNvSpPr>
          <p:nvPr>
            <p:ph type="body" sz="quarter" idx="11"/>
          </p:nvPr>
        </p:nvSpPr>
        <p:spPr>
          <a:xfrm>
            <a:off x="845534" y="3894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844987" y="4279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3558349" y="3882656"/>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3557802" y="4267976"/>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6273057" y="3855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6272510" y="4240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626590" y="1706116"/>
            <a:ext cx="3031008"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Text Placeholder 3"/>
          <p:cNvSpPr>
            <a:spLocks noGrp="1"/>
          </p:cNvSpPr>
          <p:nvPr>
            <p:ph type="body" sz="quarter" idx="10"/>
          </p:nvPr>
        </p:nvSpPr>
        <p:spPr>
          <a:xfrm>
            <a:off x="3775337" y="2629677"/>
            <a:ext cx="5149719"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3775337" y="3265375"/>
            <a:ext cx="5149719"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1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15"/>
          </p:nvPr>
        </p:nvSpPr>
        <p:spPr>
          <a:xfrm>
            <a:off x="7228098" y="1772811"/>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16"/>
          </p:nvPr>
        </p:nvSpPr>
        <p:spPr>
          <a:xfrm>
            <a:off x="7227551" y="2158131"/>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17"/>
          </p:nvPr>
        </p:nvSpPr>
        <p:spPr>
          <a:xfrm>
            <a:off x="7227551" y="3299986"/>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18"/>
          </p:nvPr>
        </p:nvSpPr>
        <p:spPr>
          <a:xfrm>
            <a:off x="7227004" y="3685306"/>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7" name="Text Placeholder 5"/>
          <p:cNvSpPr>
            <a:spLocks noGrp="1"/>
          </p:cNvSpPr>
          <p:nvPr>
            <p:ph type="body" sz="quarter" idx="19"/>
          </p:nvPr>
        </p:nvSpPr>
        <p:spPr>
          <a:xfrm>
            <a:off x="7226457" y="4777949"/>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8" name="Text Placeholder 5"/>
          <p:cNvSpPr>
            <a:spLocks noGrp="1"/>
          </p:cNvSpPr>
          <p:nvPr>
            <p:ph type="body" sz="quarter" idx="20"/>
          </p:nvPr>
        </p:nvSpPr>
        <p:spPr>
          <a:xfrm>
            <a:off x="7225910" y="5163269"/>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9" name="Text Placeholder 5"/>
          <p:cNvSpPr>
            <a:spLocks noGrp="1"/>
          </p:cNvSpPr>
          <p:nvPr>
            <p:ph type="body" sz="quarter" idx="21"/>
          </p:nvPr>
        </p:nvSpPr>
        <p:spPr>
          <a:xfrm>
            <a:off x="7225910" y="266364"/>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20" name="Text Placeholder 5"/>
          <p:cNvSpPr>
            <a:spLocks noGrp="1"/>
          </p:cNvSpPr>
          <p:nvPr>
            <p:ph type="body" sz="quarter" idx="22"/>
          </p:nvPr>
        </p:nvSpPr>
        <p:spPr>
          <a:xfrm>
            <a:off x="7225363" y="651684"/>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25726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 name="Text Placeholder 5"/>
          <p:cNvSpPr>
            <a:spLocks noGrp="1"/>
          </p:cNvSpPr>
          <p:nvPr>
            <p:ph type="body" sz="quarter" idx="21"/>
          </p:nvPr>
        </p:nvSpPr>
        <p:spPr>
          <a:xfrm>
            <a:off x="51606" y="3914804"/>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22"/>
          </p:nvPr>
        </p:nvSpPr>
        <p:spPr>
          <a:xfrm>
            <a:off x="51059" y="4300124"/>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5" name="Text Placeholder 5"/>
          <p:cNvSpPr>
            <a:spLocks noGrp="1"/>
          </p:cNvSpPr>
          <p:nvPr>
            <p:ph type="body" sz="quarter" idx="23"/>
          </p:nvPr>
        </p:nvSpPr>
        <p:spPr>
          <a:xfrm>
            <a:off x="7377661" y="3911451"/>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926" name="Text Placeholder 5"/>
          <p:cNvSpPr>
            <a:spLocks noGrp="1"/>
          </p:cNvSpPr>
          <p:nvPr>
            <p:ph type="body" sz="quarter" idx="24"/>
          </p:nvPr>
        </p:nvSpPr>
        <p:spPr>
          <a:xfrm>
            <a:off x="7377114" y="4296771"/>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7" name="Text Placeholder 5"/>
          <p:cNvSpPr>
            <a:spLocks noGrp="1"/>
          </p:cNvSpPr>
          <p:nvPr>
            <p:ph type="body" sz="quarter" idx="25"/>
          </p:nvPr>
        </p:nvSpPr>
        <p:spPr>
          <a:xfrm>
            <a:off x="350794" y="1264793"/>
            <a:ext cx="8471233"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14725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04" name="Text Placeholder 5"/>
          <p:cNvSpPr>
            <a:spLocks noGrp="1"/>
          </p:cNvSpPr>
          <p:nvPr>
            <p:ph type="body" sz="quarter" idx="21"/>
          </p:nvPr>
        </p:nvSpPr>
        <p:spPr>
          <a:xfrm>
            <a:off x="1258798"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5" name="Text Placeholder 5"/>
          <p:cNvSpPr>
            <a:spLocks noGrp="1"/>
          </p:cNvSpPr>
          <p:nvPr>
            <p:ph type="body" sz="quarter" idx="22"/>
          </p:nvPr>
        </p:nvSpPr>
        <p:spPr>
          <a:xfrm>
            <a:off x="1258251"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6" name="Text Placeholder 5"/>
          <p:cNvSpPr>
            <a:spLocks noGrp="1"/>
          </p:cNvSpPr>
          <p:nvPr>
            <p:ph type="body" sz="quarter" idx="23"/>
          </p:nvPr>
        </p:nvSpPr>
        <p:spPr>
          <a:xfrm>
            <a:off x="4202526"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7" name="Text Placeholder 5"/>
          <p:cNvSpPr>
            <a:spLocks noGrp="1"/>
          </p:cNvSpPr>
          <p:nvPr>
            <p:ph type="body" sz="quarter" idx="24"/>
          </p:nvPr>
        </p:nvSpPr>
        <p:spPr>
          <a:xfrm>
            <a:off x="4201979"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8" name="Text Placeholder 5"/>
          <p:cNvSpPr>
            <a:spLocks noGrp="1"/>
          </p:cNvSpPr>
          <p:nvPr>
            <p:ph type="body" sz="quarter" idx="25"/>
          </p:nvPr>
        </p:nvSpPr>
        <p:spPr>
          <a:xfrm>
            <a:off x="7061074"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9" name="Text Placeholder 5"/>
          <p:cNvSpPr>
            <a:spLocks noGrp="1"/>
          </p:cNvSpPr>
          <p:nvPr>
            <p:ph type="body" sz="quarter" idx="26"/>
          </p:nvPr>
        </p:nvSpPr>
        <p:spPr>
          <a:xfrm>
            <a:off x="7060527"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0" name="Text Placeholder 5"/>
          <p:cNvSpPr>
            <a:spLocks noGrp="1"/>
          </p:cNvSpPr>
          <p:nvPr>
            <p:ph type="body" sz="quarter" idx="27"/>
          </p:nvPr>
        </p:nvSpPr>
        <p:spPr>
          <a:xfrm>
            <a:off x="1258798"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1" name="Text Placeholder 5"/>
          <p:cNvSpPr>
            <a:spLocks noGrp="1"/>
          </p:cNvSpPr>
          <p:nvPr>
            <p:ph type="body" sz="quarter" idx="28"/>
          </p:nvPr>
        </p:nvSpPr>
        <p:spPr>
          <a:xfrm>
            <a:off x="1258251"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2" name="Text Placeholder 5"/>
          <p:cNvSpPr>
            <a:spLocks noGrp="1"/>
          </p:cNvSpPr>
          <p:nvPr>
            <p:ph type="body" sz="quarter" idx="29"/>
          </p:nvPr>
        </p:nvSpPr>
        <p:spPr>
          <a:xfrm>
            <a:off x="4202526"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30"/>
          </p:nvPr>
        </p:nvSpPr>
        <p:spPr>
          <a:xfrm>
            <a:off x="4201979"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31"/>
          </p:nvPr>
        </p:nvSpPr>
        <p:spPr>
          <a:xfrm>
            <a:off x="7061074"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32"/>
          </p:nvPr>
        </p:nvSpPr>
        <p:spPr>
          <a:xfrm>
            <a:off x="7060527"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33"/>
          </p:nvPr>
        </p:nvSpPr>
        <p:spPr>
          <a:xfrm>
            <a:off x="347730" y="1217655"/>
            <a:ext cx="8414312"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67842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5" name="Text Placeholder 5"/>
          <p:cNvSpPr>
            <a:spLocks noGrp="1"/>
          </p:cNvSpPr>
          <p:nvPr>
            <p:ph type="body" sz="quarter" idx="21"/>
          </p:nvPr>
        </p:nvSpPr>
        <p:spPr>
          <a:xfrm>
            <a:off x="447429" y="3461172"/>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6" name="Text Placeholder 5"/>
          <p:cNvSpPr>
            <a:spLocks noGrp="1"/>
          </p:cNvSpPr>
          <p:nvPr>
            <p:ph type="body" sz="quarter" idx="22"/>
          </p:nvPr>
        </p:nvSpPr>
        <p:spPr>
          <a:xfrm>
            <a:off x="446882" y="3846492"/>
            <a:ext cx="1701515" cy="219370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7" name="Text Placeholder 5"/>
          <p:cNvSpPr>
            <a:spLocks noGrp="1"/>
          </p:cNvSpPr>
          <p:nvPr>
            <p:ph type="body" sz="quarter" idx="34"/>
          </p:nvPr>
        </p:nvSpPr>
        <p:spPr>
          <a:xfrm>
            <a:off x="3649230" y="345963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8" name="Text Placeholder 5"/>
          <p:cNvSpPr>
            <a:spLocks noGrp="1"/>
          </p:cNvSpPr>
          <p:nvPr>
            <p:ph type="body" sz="quarter" idx="35"/>
          </p:nvPr>
        </p:nvSpPr>
        <p:spPr>
          <a:xfrm>
            <a:off x="3648683" y="3844955"/>
            <a:ext cx="1701515" cy="219523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9" name="Text Placeholder 5"/>
          <p:cNvSpPr>
            <a:spLocks noGrp="1"/>
          </p:cNvSpPr>
          <p:nvPr>
            <p:ph type="body" sz="quarter" idx="36"/>
          </p:nvPr>
        </p:nvSpPr>
        <p:spPr>
          <a:xfrm>
            <a:off x="6905438" y="348779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0" name="Text Placeholder 5"/>
          <p:cNvSpPr>
            <a:spLocks noGrp="1"/>
          </p:cNvSpPr>
          <p:nvPr>
            <p:ph type="body" sz="quarter" idx="37"/>
          </p:nvPr>
        </p:nvSpPr>
        <p:spPr>
          <a:xfrm>
            <a:off x="6904891" y="3873115"/>
            <a:ext cx="1701515" cy="216707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210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a:xfrm>
            <a:off x="567390" y="5952658"/>
            <a:ext cx="7886700" cy="365126"/>
          </a:xfrm>
          <a:prstGeom prst="rect">
            <a:avLst/>
          </a:prstGeom>
        </p:spPr>
        <p:txBody>
          <a:bodyPr/>
          <a:lstStyle/>
          <a:p>
            <a:r>
              <a:rPr lang="en-US" dirty="0"/>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1378343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829918"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5538211"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7235391"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5033797"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6233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47730"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2056023"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3753203"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1551609"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337909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159" name="Text Placeholder 5"/>
          <p:cNvSpPr>
            <a:spLocks noGrp="1"/>
          </p:cNvSpPr>
          <p:nvPr>
            <p:ph type="body" sz="quarter" idx="22"/>
          </p:nvPr>
        </p:nvSpPr>
        <p:spPr>
          <a:xfrm>
            <a:off x="508679" y="2303070"/>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1" name="Text Placeholder 5"/>
          <p:cNvSpPr>
            <a:spLocks noGrp="1"/>
          </p:cNvSpPr>
          <p:nvPr>
            <p:ph type="body" sz="quarter" idx="23"/>
          </p:nvPr>
        </p:nvSpPr>
        <p:spPr>
          <a:xfrm>
            <a:off x="506021" y="3224731"/>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3" name="Text Placeholder 5"/>
          <p:cNvSpPr>
            <a:spLocks noGrp="1"/>
          </p:cNvSpPr>
          <p:nvPr>
            <p:ph type="body" sz="quarter" idx="24"/>
          </p:nvPr>
        </p:nvSpPr>
        <p:spPr>
          <a:xfrm>
            <a:off x="505606" y="4149135"/>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5" name="Text Placeholder 5"/>
          <p:cNvSpPr>
            <a:spLocks noGrp="1"/>
          </p:cNvSpPr>
          <p:nvPr>
            <p:ph type="body" sz="quarter" idx="25"/>
          </p:nvPr>
        </p:nvSpPr>
        <p:spPr>
          <a:xfrm>
            <a:off x="6965074" y="2301014"/>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7" name="Text Placeholder 5"/>
          <p:cNvSpPr>
            <a:spLocks noGrp="1"/>
          </p:cNvSpPr>
          <p:nvPr>
            <p:ph type="body" sz="quarter" idx="26"/>
          </p:nvPr>
        </p:nvSpPr>
        <p:spPr>
          <a:xfrm>
            <a:off x="6962416" y="3222675"/>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9" name="Text Placeholder 5"/>
          <p:cNvSpPr>
            <a:spLocks noGrp="1"/>
          </p:cNvSpPr>
          <p:nvPr>
            <p:ph type="body" sz="quarter" idx="27"/>
          </p:nvPr>
        </p:nvSpPr>
        <p:spPr>
          <a:xfrm>
            <a:off x="6962001" y="4147079"/>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24636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Freeform 7"/>
          <p:cNvSpPr>
            <a:spLocks/>
          </p:cNvSpPr>
          <p:nvPr userDrawn="1"/>
        </p:nvSpPr>
        <p:spPr bwMode="auto">
          <a:xfrm>
            <a:off x="5748338" y="4763"/>
            <a:ext cx="3394075" cy="6318250"/>
          </a:xfrm>
          <a:custGeom>
            <a:avLst/>
            <a:gdLst>
              <a:gd name="T0" fmla="*/ 2138 w 2138"/>
              <a:gd name="T1" fmla="*/ 0 h 3980"/>
              <a:gd name="T2" fmla="*/ 2138 w 2138"/>
              <a:gd name="T3" fmla="*/ 3980 h 3980"/>
              <a:gd name="T4" fmla="*/ 0 w 2138"/>
              <a:gd name="T5" fmla="*/ 3980 h 3980"/>
              <a:gd name="T6" fmla="*/ 2138 w 2138"/>
              <a:gd name="T7" fmla="*/ 0 h 3980"/>
            </a:gdLst>
            <a:ahLst/>
            <a:cxnLst>
              <a:cxn ang="0">
                <a:pos x="T0" y="T1"/>
              </a:cxn>
              <a:cxn ang="0">
                <a:pos x="T2" y="T3"/>
              </a:cxn>
              <a:cxn ang="0">
                <a:pos x="T4" y="T5"/>
              </a:cxn>
              <a:cxn ang="0">
                <a:pos x="T6" y="T7"/>
              </a:cxn>
            </a:cxnLst>
            <a:rect l="0" t="0" r="r" b="b"/>
            <a:pathLst>
              <a:path w="2138" h="3980">
                <a:moveTo>
                  <a:pt x="2138" y="0"/>
                </a:moveTo>
                <a:lnTo>
                  <a:pt x="2138" y="3980"/>
                </a:lnTo>
                <a:lnTo>
                  <a:pt x="0" y="3980"/>
                </a:lnTo>
                <a:lnTo>
                  <a:pt x="2138"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6862763" y="2082800"/>
            <a:ext cx="2279650" cy="4240213"/>
          </a:xfrm>
          <a:custGeom>
            <a:avLst/>
            <a:gdLst>
              <a:gd name="T0" fmla="*/ 1436 w 1436"/>
              <a:gd name="T1" fmla="*/ 0 h 2671"/>
              <a:gd name="T2" fmla="*/ 1436 w 1436"/>
              <a:gd name="T3" fmla="*/ 2671 h 2671"/>
              <a:gd name="T4" fmla="*/ 0 w 1436"/>
              <a:gd name="T5" fmla="*/ 2671 h 2671"/>
              <a:gd name="T6" fmla="*/ 1436 w 1436"/>
              <a:gd name="T7" fmla="*/ 0 h 2671"/>
            </a:gdLst>
            <a:ahLst/>
            <a:cxnLst>
              <a:cxn ang="0">
                <a:pos x="T0" y="T1"/>
              </a:cxn>
              <a:cxn ang="0">
                <a:pos x="T2" y="T3"/>
              </a:cxn>
              <a:cxn ang="0">
                <a:pos x="T4" y="T5"/>
              </a:cxn>
              <a:cxn ang="0">
                <a:pos x="T6" y="T7"/>
              </a:cxn>
            </a:cxnLst>
            <a:rect l="0" t="0" r="r" b="b"/>
            <a:pathLst>
              <a:path w="1436" h="2671">
                <a:moveTo>
                  <a:pt x="1436" y="0"/>
                </a:moveTo>
                <a:lnTo>
                  <a:pt x="1436" y="2671"/>
                </a:lnTo>
                <a:lnTo>
                  <a:pt x="0" y="2671"/>
                </a:lnTo>
                <a:lnTo>
                  <a:pt x="1436" y="0"/>
                </a:lnTo>
                <a:close/>
              </a:path>
            </a:pathLst>
          </a:custGeom>
          <a:solidFill>
            <a:srgbClr val="BCF1F1"/>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5748338" y="4067175"/>
            <a:ext cx="3394075" cy="2255838"/>
          </a:xfrm>
          <a:custGeom>
            <a:avLst/>
            <a:gdLst>
              <a:gd name="T0" fmla="*/ 2138 w 2138"/>
              <a:gd name="T1" fmla="*/ 1421 h 1421"/>
              <a:gd name="T2" fmla="*/ 0 w 2138"/>
              <a:gd name="T3" fmla="*/ 1421 h 1421"/>
              <a:gd name="T4" fmla="*/ 764 w 2138"/>
              <a:gd name="T5" fmla="*/ 0 h 1421"/>
              <a:gd name="T6" fmla="*/ 2138 w 2138"/>
              <a:gd name="T7" fmla="*/ 670 h 1421"/>
              <a:gd name="T8" fmla="*/ 2138 w 2138"/>
              <a:gd name="T9" fmla="*/ 1421 h 1421"/>
            </a:gdLst>
            <a:ahLst/>
            <a:cxnLst>
              <a:cxn ang="0">
                <a:pos x="T0" y="T1"/>
              </a:cxn>
              <a:cxn ang="0">
                <a:pos x="T2" y="T3"/>
              </a:cxn>
              <a:cxn ang="0">
                <a:pos x="T4" y="T5"/>
              </a:cxn>
              <a:cxn ang="0">
                <a:pos x="T6" y="T7"/>
              </a:cxn>
              <a:cxn ang="0">
                <a:pos x="T8" y="T9"/>
              </a:cxn>
            </a:cxnLst>
            <a:rect l="0" t="0" r="r" b="b"/>
            <a:pathLst>
              <a:path w="2138" h="1421">
                <a:moveTo>
                  <a:pt x="2138" y="1421"/>
                </a:moveTo>
                <a:lnTo>
                  <a:pt x="0" y="1421"/>
                </a:lnTo>
                <a:lnTo>
                  <a:pt x="764" y="0"/>
                </a:lnTo>
                <a:lnTo>
                  <a:pt x="2138" y="670"/>
                </a:lnTo>
                <a:lnTo>
                  <a:pt x="2138" y="1421"/>
                </a:lnTo>
                <a:close/>
              </a:path>
            </a:pathLst>
          </a:custGeom>
          <a:solidFill>
            <a:srgbClr val="1C344D"/>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5260975" y="0"/>
            <a:ext cx="3881438" cy="6323013"/>
          </a:xfrm>
          <a:custGeom>
            <a:avLst/>
            <a:gdLst>
              <a:gd name="T0" fmla="*/ 307 w 2445"/>
              <a:gd name="T1" fmla="*/ 3966 h 3966"/>
              <a:gd name="T2" fmla="*/ 2445 w 2445"/>
              <a:gd name="T3" fmla="*/ 0 h 3966"/>
              <a:gd name="T4" fmla="*/ 2151 w 2445"/>
              <a:gd name="T5" fmla="*/ 0 h 3966"/>
              <a:gd name="T6" fmla="*/ 0 w 2445"/>
              <a:gd name="T7" fmla="*/ 3966 h 3966"/>
              <a:gd name="T8" fmla="*/ 307 w 2445"/>
              <a:gd name="T9" fmla="*/ 3966 h 3966"/>
            </a:gdLst>
            <a:ahLst/>
            <a:cxnLst>
              <a:cxn ang="0">
                <a:pos x="T0" y="T1"/>
              </a:cxn>
              <a:cxn ang="0">
                <a:pos x="T2" y="T3"/>
              </a:cxn>
              <a:cxn ang="0">
                <a:pos x="T4" y="T5"/>
              </a:cxn>
              <a:cxn ang="0">
                <a:pos x="T6" y="T7"/>
              </a:cxn>
              <a:cxn ang="0">
                <a:pos x="T8" y="T9"/>
              </a:cxn>
            </a:cxnLst>
            <a:rect l="0" t="0" r="r" b="b"/>
            <a:pathLst>
              <a:path w="2445" h="3966">
                <a:moveTo>
                  <a:pt x="307" y="3966"/>
                </a:moveTo>
                <a:lnTo>
                  <a:pt x="2445" y="0"/>
                </a:lnTo>
                <a:lnTo>
                  <a:pt x="2151" y="0"/>
                </a:lnTo>
                <a:lnTo>
                  <a:pt x="0" y="3966"/>
                </a:lnTo>
                <a:lnTo>
                  <a:pt x="307" y="3966"/>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75985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2767941" y="5260976"/>
            <a:ext cx="2736715"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250566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236906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3788569" y="5260976"/>
            <a:ext cx="2736715"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72828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1" name="Text Placeholder 5"/>
          <p:cNvSpPr>
            <a:spLocks noGrp="1"/>
          </p:cNvSpPr>
          <p:nvPr>
            <p:ph type="body" sz="quarter" idx="25"/>
          </p:nvPr>
        </p:nvSpPr>
        <p:spPr>
          <a:xfrm>
            <a:off x="66970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6"/>
          </p:nvPr>
        </p:nvSpPr>
        <p:spPr>
          <a:xfrm>
            <a:off x="523782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7"/>
          </p:nvPr>
        </p:nvSpPr>
        <p:spPr>
          <a:xfrm>
            <a:off x="2078038" y="5413376"/>
            <a:ext cx="2275021"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8"/>
          </p:nvPr>
        </p:nvSpPr>
        <p:spPr>
          <a:xfrm>
            <a:off x="4943341" y="5413376"/>
            <a:ext cx="2275021"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044546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7" name="Rectangle 9"/>
          <p:cNvSpPr>
            <a:spLocks noChangeArrowheads="1"/>
          </p:cNvSpPr>
          <p:nvPr userDrawn="1"/>
        </p:nvSpPr>
        <p:spPr bwMode="auto">
          <a:xfrm>
            <a:off x="280988"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0"/>
          <p:cNvSpPr>
            <a:spLocks noChangeArrowheads="1"/>
          </p:cNvSpPr>
          <p:nvPr userDrawn="1"/>
        </p:nvSpPr>
        <p:spPr bwMode="auto">
          <a:xfrm>
            <a:off x="3152775"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1"/>
          <p:cNvSpPr>
            <a:spLocks noChangeArrowheads="1"/>
          </p:cNvSpPr>
          <p:nvPr userDrawn="1"/>
        </p:nvSpPr>
        <p:spPr bwMode="auto">
          <a:xfrm>
            <a:off x="6024563" y="287338"/>
            <a:ext cx="2716213"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5"/>
          </p:nvPr>
        </p:nvSpPr>
        <p:spPr>
          <a:xfrm>
            <a:off x="425003"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6"/>
          </p:nvPr>
        </p:nvSpPr>
        <p:spPr>
          <a:xfrm>
            <a:off x="3307500"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7"/>
          </p:nvPr>
        </p:nvSpPr>
        <p:spPr>
          <a:xfrm>
            <a:off x="6178494"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8"/>
          </p:nvPr>
        </p:nvSpPr>
        <p:spPr>
          <a:xfrm>
            <a:off x="435713" y="5245100"/>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9"/>
          </p:nvPr>
        </p:nvSpPr>
        <p:spPr>
          <a:xfrm>
            <a:off x="3307500" y="5245099"/>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0"/>
          </p:nvPr>
        </p:nvSpPr>
        <p:spPr>
          <a:xfrm>
            <a:off x="6178494" y="5245098"/>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630751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0" name="Rectangle 9"/>
          <p:cNvSpPr>
            <a:spLocks noChangeArrowheads="1"/>
          </p:cNvSpPr>
          <p:nvPr userDrawn="1"/>
        </p:nvSpPr>
        <p:spPr bwMode="auto">
          <a:xfrm flipV="1">
            <a:off x="515155" y="3773507"/>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9"/>
          <p:cNvSpPr>
            <a:spLocks noChangeArrowheads="1"/>
          </p:cNvSpPr>
          <p:nvPr userDrawn="1"/>
        </p:nvSpPr>
        <p:spPr bwMode="auto">
          <a:xfrm flipV="1">
            <a:off x="3424193"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9"/>
          <p:cNvSpPr>
            <a:spLocks noChangeArrowheads="1"/>
          </p:cNvSpPr>
          <p:nvPr userDrawn="1"/>
        </p:nvSpPr>
        <p:spPr bwMode="auto">
          <a:xfrm flipV="1">
            <a:off x="6335667"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ext Placeholder 5"/>
          <p:cNvSpPr>
            <a:spLocks noGrp="1"/>
          </p:cNvSpPr>
          <p:nvPr>
            <p:ph type="body" sz="quarter" idx="27"/>
          </p:nvPr>
        </p:nvSpPr>
        <p:spPr>
          <a:xfrm>
            <a:off x="731839" y="4189882"/>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8"/>
          </p:nvPr>
        </p:nvSpPr>
        <p:spPr>
          <a:xfrm>
            <a:off x="3643313"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9"/>
          </p:nvPr>
        </p:nvSpPr>
        <p:spPr>
          <a:xfrm>
            <a:off x="6554787"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69138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8" name="Rectangle 9"/>
          <p:cNvSpPr>
            <a:spLocks noChangeArrowheads="1"/>
          </p:cNvSpPr>
          <p:nvPr userDrawn="1"/>
        </p:nvSpPr>
        <p:spPr bwMode="auto">
          <a:xfrm flipV="1">
            <a:off x="446087"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2600233"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9"/>
          <p:cNvSpPr>
            <a:spLocks noChangeArrowheads="1"/>
          </p:cNvSpPr>
          <p:nvPr userDrawn="1"/>
        </p:nvSpPr>
        <p:spPr bwMode="auto">
          <a:xfrm flipV="1">
            <a:off x="4745037"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9"/>
          <p:cNvSpPr>
            <a:spLocks noChangeArrowheads="1"/>
          </p:cNvSpPr>
          <p:nvPr userDrawn="1"/>
        </p:nvSpPr>
        <p:spPr bwMode="auto">
          <a:xfrm flipV="1">
            <a:off x="6859050"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446087" y="4073978"/>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8"/>
          </p:nvPr>
        </p:nvSpPr>
        <p:spPr>
          <a:xfrm>
            <a:off x="2592387"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9"/>
          </p:nvPr>
        </p:nvSpPr>
        <p:spPr>
          <a:xfrm>
            <a:off x="4741862"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0"/>
          </p:nvPr>
        </p:nvSpPr>
        <p:spPr>
          <a:xfrm>
            <a:off x="6855875"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3728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Rectangle 9"/>
          <p:cNvSpPr>
            <a:spLocks noChangeArrowheads="1"/>
          </p:cNvSpPr>
          <p:nvPr userDrawn="1"/>
        </p:nvSpPr>
        <p:spPr bwMode="auto">
          <a:xfrm flipV="1">
            <a:off x="2573338"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9"/>
          <p:cNvSpPr>
            <a:spLocks noChangeArrowheads="1"/>
          </p:cNvSpPr>
          <p:nvPr userDrawn="1"/>
        </p:nvSpPr>
        <p:spPr bwMode="auto">
          <a:xfrm flipV="1">
            <a:off x="4689296"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2570163"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7" name="Rectangle 9"/>
          <p:cNvSpPr>
            <a:spLocks noChangeArrowheads="1"/>
          </p:cNvSpPr>
          <p:nvPr userDrawn="1"/>
        </p:nvSpPr>
        <p:spPr bwMode="auto">
          <a:xfrm flipV="1">
            <a:off x="1500187" y="4683428"/>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8" name="Rectangle 9"/>
          <p:cNvSpPr>
            <a:spLocks noChangeArrowheads="1"/>
          </p:cNvSpPr>
          <p:nvPr userDrawn="1"/>
        </p:nvSpPr>
        <p:spPr bwMode="auto">
          <a:xfrm flipV="1">
            <a:off x="3631641" y="4679000"/>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5776353" y="4678999"/>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8"/>
          </p:nvPr>
        </p:nvSpPr>
        <p:spPr>
          <a:xfrm>
            <a:off x="4697412"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9"/>
          </p:nvPr>
        </p:nvSpPr>
        <p:spPr>
          <a:xfrm>
            <a:off x="1497012" y="5346498"/>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30"/>
          </p:nvPr>
        </p:nvSpPr>
        <p:spPr>
          <a:xfrm>
            <a:off x="3644900"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31"/>
          </p:nvPr>
        </p:nvSpPr>
        <p:spPr>
          <a:xfrm>
            <a:off x="5792787"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2071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5194440"/>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7" name="Text Placeholder 3"/>
          <p:cNvSpPr>
            <a:spLocks noGrp="1"/>
          </p:cNvSpPr>
          <p:nvPr>
            <p:ph type="body" sz="quarter" idx="10"/>
          </p:nvPr>
        </p:nvSpPr>
        <p:spPr>
          <a:xfrm>
            <a:off x="347730" y="4311491"/>
            <a:ext cx="8474298"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21857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1180923"/>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8353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5" name="Text Placeholder 5"/>
          <p:cNvSpPr>
            <a:spLocks noGrp="1"/>
          </p:cNvSpPr>
          <p:nvPr>
            <p:ph type="body" sz="quarter" idx="27"/>
          </p:nvPr>
        </p:nvSpPr>
        <p:spPr>
          <a:xfrm>
            <a:off x="3702790"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8"/>
          </p:nvPr>
        </p:nvSpPr>
        <p:spPr>
          <a:xfrm>
            <a:off x="5370065"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9"/>
          </p:nvPr>
        </p:nvSpPr>
        <p:spPr>
          <a:xfrm>
            <a:off x="7050644"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723165" y="1527246"/>
            <a:ext cx="5008058" cy="218933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29946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19" name="Text Placeholder 3"/>
          <p:cNvSpPr>
            <a:spLocks noGrp="1"/>
          </p:cNvSpPr>
          <p:nvPr>
            <p:ph type="body" sz="quarter" idx="10"/>
          </p:nvPr>
        </p:nvSpPr>
        <p:spPr>
          <a:xfrm>
            <a:off x="347731" y="395397"/>
            <a:ext cx="3959952"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47731" y="1622738"/>
            <a:ext cx="2085907" cy="4552638"/>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70736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Text Placeholder 5"/>
          <p:cNvSpPr>
            <a:spLocks noGrp="1"/>
          </p:cNvSpPr>
          <p:nvPr>
            <p:ph type="body" sz="quarter" idx="30"/>
          </p:nvPr>
        </p:nvSpPr>
        <p:spPr>
          <a:xfrm>
            <a:off x="347731" y="1311966"/>
            <a:ext cx="2762355" cy="232562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919221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 Placeholder 5"/>
          <p:cNvSpPr>
            <a:spLocks noGrp="1"/>
          </p:cNvSpPr>
          <p:nvPr>
            <p:ph type="body" sz="quarter" idx="27"/>
          </p:nvPr>
        </p:nvSpPr>
        <p:spPr>
          <a:xfrm>
            <a:off x="347731" y="395815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1770153"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9"/>
          </p:nvPr>
        </p:nvSpPr>
        <p:spPr>
          <a:xfrm>
            <a:off x="3177770"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30"/>
          </p:nvPr>
        </p:nvSpPr>
        <p:spPr>
          <a:xfrm>
            <a:off x="347731" y="5448302"/>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1"/>
          </p:nvPr>
        </p:nvSpPr>
        <p:spPr>
          <a:xfrm>
            <a:off x="1770153"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32"/>
          </p:nvPr>
        </p:nvSpPr>
        <p:spPr>
          <a:xfrm>
            <a:off x="3177770"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3"/>
          </p:nvPr>
        </p:nvSpPr>
        <p:spPr>
          <a:xfrm>
            <a:off x="347730" y="1180923"/>
            <a:ext cx="4220958" cy="144162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0871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588" y="3738562"/>
            <a:ext cx="9140825" cy="2586037"/>
          </a:xfrm>
          <a:prstGeom prst="rect">
            <a:avLst/>
          </a:prstGeom>
          <a:solidFill>
            <a:srgbClr val="008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7"/>
          </p:nvPr>
        </p:nvSpPr>
        <p:spPr>
          <a:xfrm>
            <a:off x="270167" y="2206626"/>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7153567" y="2256632"/>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560566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flipV="1">
            <a:off x="347730" y="1094664"/>
            <a:ext cx="848717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30"/>
          </p:nvPr>
        </p:nvSpPr>
        <p:spPr>
          <a:xfrm>
            <a:off x="347730" y="1094663"/>
            <a:ext cx="8487177"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51436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flipV="1">
            <a:off x="347731" y="1094660"/>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6" name="Text Placeholder 5"/>
          <p:cNvSpPr>
            <a:spLocks noGrp="1"/>
          </p:cNvSpPr>
          <p:nvPr>
            <p:ph type="body" sz="quarter" idx="30"/>
          </p:nvPr>
        </p:nvSpPr>
        <p:spPr>
          <a:xfrm>
            <a:off x="347730" y="1094663"/>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Rectangle 9"/>
          <p:cNvSpPr>
            <a:spLocks noChangeArrowheads="1"/>
          </p:cNvSpPr>
          <p:nvPr userDrawn="1"/>
        </p:nvSpPr>
        <p:spPr bwMode="auto">
          <a:xfrm flipV="1">
            <a:off x="4736414" y="1094659"/>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ext Placeholder 5"/>
          <p:cNvSpPr>
            <a:spLocks noGrp="1"/>
          </p:cNvSpPr>
          <p:nvPr>
            <p:ph type="body" sz="quarter" idx="31"/>
          </p:nvPr>
        </p:nvSpPr>
        <p:spPr>
          <a:xfrm>
            <a:off x="4736413" y="1094659"/>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829099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flipV="1">
            <a:off x="34773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flipV="1">
            <a:off x="323260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flipV="1">
            <a:off x="6104592" y="1094657"/>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30"/>
          </p:nvPr>
        </p:nvSpPr>
        <p:spPr>
          <a:xfrm>
            <a:off x="347731" y="1094663"/>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31"/>
          </p:nvPr>
        </p:nvSpPr>
        <p:spPr>
          <a:xfrm>
            <a:off x="3232600" y="1094657"/>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32"/>
          </p:nvPr>
        </p:nvSpPr>
        <p:spPr>
          <a:xfrm>
            <a:off x="6117469" y="1094656"/>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0748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720855" y="1233377"/>
            <a:ext cx="42848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28804" y="1233376"/>
            <a:ext cx="4476271" cy="5072173"/>
          </a:xfrm>
          <a:prstGeom prst="rect">
            <a:avLst/>
          </a:prstGeom>
        </p:spPr>
        <p:txBody>
          <a:bodyPr/>
          <a:lstStyle>
            <a:lvl1pPr>
              <a:defRPr>
                <a:ln>
                  <a:noFill/>
                </a:ln>
                <a:solidFill>
                  <a:srgbClr val="50A5AB"/>
                </a:solidFill>
              </a:defRPr>
            </a:lvl1pPr>
          </a:lstStyle>
          <a:p>
            <a:endParaRPr lang="en-US"/>
          </a:p>
        </p:txBody>
      </p:sp>
      <p:cxnSp>
        <p:nvCxnSpPr>
          <p:cNvPr id="5" name="Straight Connector 4"/>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347730" y="1114987"/>
            <a:ext cx="5647523"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347731" y="1541357"/>
            <a:ext cx="5647522"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4142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ext Placeholder 3"/>
          <p:cNvSpPr>
            <a:spLocks noGrp="1"/>
          </p:cNvSpPr>
          <p:nvPr>
            <p:ph type="body" sz="quarter" idx="10"/>
          </p:nvPr>
        </p:nvSpPr>
        <p:spPr>
          <a:xfrm>
            <a:off x="1648496" y="395397"/>
            <a:ext cx="7096259"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1"/>
          </p:nvPr>
        </p:nvSpPr>
        <p:spPr>
          <a:xfrm>
            <a:off x="1648496" y="1114987"/>
            <a:ext cx="7096259"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2"/>
          </p:nvPr>
        </p:nvSpPr>
        <p:spPr>
          <a:xfrm>
            <a:off x="1648497" y="1541357"/>
            <a:ext cx="7096258"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48831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347730" y="395397"/>
            <a:ext cx="8384146"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1"/>
          </p:nvPr>
        </p:nvSpPr>
        <p:spPr>
          <a:xfrm>
            <a:off x="347730" y="1114987"/>
            <a:ext cx="8384146"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2"/>
          </p:nvPr>
        </p:nvSpPr>
        <p:spPr>
          <a:xfrm>
            <a:off x="347730" y="1541357"/>
            <a:ext cx="8384145"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94381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68655" y="2301470"/>
            <a:ext cx="3147277"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68656" y="3000738"/>
            <a:ext cx="4151829" cy="330991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145235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Rectangle 1"/>
          <p:cNvSpPr/>
          <p:nvPr userDrawn="1"/>
        </p:nvSpPr>
        <p:spPr>
          <a:xfrm>
            <a:off x="0" y="0"/>
            <a:ext cx="9144000" cy="6858000"/>
          </a:xfrm>
          <a:prstGeom prst="rect">
            <a:avLst/>
          </a:prstGeom>
          <a:blipFill dpi="0" rotWithShape="1">
            <a:blip r:embed="rId2">
              <a:alphaModFix amt="25000"/>
              <a:extLst>
                <a:ext uri="{BEBA8EAE-BF5A-486C-A8C5-ECC9F3942E4B}">
                  <a14:imgProps xmlns:a14="http://schemas.microsoft.com/office/drawing/2010/main">
                    <a14:imgLayer r:embed="rId3">
                      <a14:imgEffect>
                        <a14:saturation sat="17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111051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userDrawn="1"/>
        </p:nvGrpSpPr>
        <p:grpSpPr>
          <a:xfrm>
            <a:off x="381856" y="362216"/>
            <a:ext cx="1853392"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9144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4533362" y="2456274"/>
            <a:ext cx="4198513" cy="632940"/>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3" name="Text Placeholder 5"/>
          <p:cNvSpPr>
            <a:spLocks noGrp="1"/>
          </p:cNvSpPr>
          <p:nvPr>
            <p:ph type="body" sz="quarter" idx="22"/>
          </p:nvPr>
        </p:nvSpPr>
        <p:spPr>
          <a:xfrm>
            <a:off x="4533363" y="3181082"/>
            <a:ext cx="4198512" cy="1815921"/>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Tree>
    <p:extLst>
      <p:ext uri="{BB962C8B-B14F-4D97-AF65-F5344CB8AC3E}">
        <p14:creationId xmlns:p14="http://schemas.microsoft.com/office/powerpoint/2010/main" val="3184672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9" name="Rectangle 18"/>
          <p:cNvSpPr/>
          <p:nvPr userDrawn="1"/>
        </p:nvSpPr>
        <p:spPr>
          <a:xfrm>
            <a:off x="-1" y="4033523"/>
            <a:ext cx="9144000" cy="2839792"/>
          </a:xfrm>
          <a:prstGeom prst="rect">
            <a:avLst/>
          </a:prstGeom>
          <a:solidFill>
            <a:srgbClr val="008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p:cNvSpPr>
          <p:nvPr userDrawn="1"/>
        </p:nvSpPr>
        <p:spPr>
          <a:xfrm>
            <a:off x="12879" y="4036742"/>
            <a:ext cx="9144000" cy="2839792"/>
          </a:xfrm>
          <a:prstGeom prst="rect">
            <a:avLst/>
          </a:prstGeom>
          <a:blipFill dpi="0" rotWithShape="1">
            <a:blip r:embed="rId2">
              <a:alphaModFix amt="26000"/>
              <a:extLst>
                <a:ext uri="{BEBA8EAE-BF5A-486C-A8C5-ECC9F3942E4B}">
                  <a14:imgProps xmlns:a14="http://schemas.microsoft.com/office/drawing/2010/main">
                    <a14:imgLayer r:embed="rId3">
                      <a14:imgEffect>
                        <a14:saturation sat="98000"/>
                      </a14:imgEffect>
                    </a14:imgLayer>
                  </a14:imgProps>
                </a:ext>
                <a:ext uri="{28A0092B-C50C-407E-A947-70E740481C1C}">
                  <a14:useLocalDpi xmlns:a14="http://schemas.microsoft.com/office/drawing/2010/main" val="0"/>
                </a:ext>
              </a:extLst>
            </a:blip>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p:cNvSpPr>
            <a:spLocks noGrp="1"/>
          </p:cNvSpPr>
          <p:nvPr>
            <p:ph type="body" sz="quarter" idx="22"/>
          </p:nvPr>
        </p:nvSpPr>
        <p:spPr>
          <a:xfrm>
            <a:off x="489398" y="1178417"/>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6" name="Text Placeholder 5"/>
          <p:cNvSpPr>
            <a:spLocks noGrp="1"/>
          </p:cNvSpPr>
          <p:nvPr>
            <p:ph type="body" sz="quarter" idx="23"/>
          </p:nvPr>
        </p:nvSpPr>
        <p:spPr>
          <a:xfrm>
            <a:off x="3219719" y="1178416"/>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7" name="Text Placeholder 5"/>
          <p:cNvSpPr>
            <a:spLocks noGrp="1"/>
          </p:cNvSpPr>
          <p:nvPr>
            <p:ph type="body" sz="quarter" idx="24"/>
          </p:nvPr>
        </p:nvSpPr>
        <p:spPr>
          <a:xfrm>
            <a:off x="5950040" y="1178415"/>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8" name="Text Placeholder 3"/>
          <p:cNvSpPr>
            <a:spLocks noGrp="1"/>
          </p:cNvSpPr>
          <p:nvPr>
            <p:ph type="body" sz="quarter" idx="10" hasCustomPrompt="1"/>
          </p:nvPr>
        </p:nvSpPr>
        <p:spPr>
          <a:xfrm>
            <a:off x="3676868" y="3374265"/>
            <a:ext cx="1816021" cy="1107583"/>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Tree>
    <p:extLst>
      <p:ext uri="{BB962C8B-B14F-4D97-AF65-F5344CB8AC3E}">
        <p14:creationId xmlns:p14="http://schemas.microsoft.com/office/powerpoint/2010/main" val="1441433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Rectangle 5"/>
          <p:cNvSpPr/>
          <p:nvPr userDrawn="1"/>
        </p:nvSpPr>
        <p:spPr>
          <a:xfrm>
            <a:off x="2743200" y="0"/>
            <a:ext cx="6400800" cy="6858000"/>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p:cNvSpPr>
          <p:nvPr userDrawn="1"/>
        </p:nvSpPr>
        <p:spPr>
          <a:xfrm>
            <a:off x="2743200" y="0"/>
            <a:ext cx="6400800" cy="6858000"/>
          </a:xfrm>
          <a:prstGeom prst="rect">
            <a:avLst/>
          </a:prstGeom>
          <a:blipFill dpi="0" rotWithShape="1">
            <a:blip r:embed="rId2">
              <a:alphaModFix amt="25000"/>
              <a:extLst>
                <a:ext uri="{28A0092B-C50C-407E-A947-70E740481C1C}">
                  <a14:useLocalDpi xmlns:a14="http://schemas.microsoft.com/office/drawing/2010/main" val="0"/>
                </a:ext>
              </a:extLst>
            </a:blip>
            <a:srcRect/>
            <a:tile tx="0" ty="0" sx="35000" sy="3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p:cNvSpPr>
            <a:spLocks noGrp="1"/>
          </p:cNvSpPr>
          <p:nvPr>
            <p:ph type="body" sz="quarter" idx="10" hasCustomPrompt="1"/>
          </p:nvPr>
        </p:nvSpPr>
        <p:spPr>
          <a:xfrm>
            <a:off x="347730" y="2163651"/>
            <a:ext cx="2125013" cy="925563"/>
          </a:xfrm>
          <a:prstGeom prst="rect">
            <a:avLst/>
          </a:prstGeom>
        </p:spPr>
        <p:txBody>
          <a:bodyPr/>
          <a:lstStyle>
            <a:lvl1pPr marL="0" indent="0" algn="r">
              <a:buNone/>
              <a:defRPr sz="3600" b="1">
                <a:solidFill>
                  <a:srgbClr val="1C344D"/>
                </a:solidFill>
                <a:latin typeface="Gill Sans MT" panose="020B0502020104020203" pitchFamily="34" charset="0"/>
              </a:defRPr>
            </a:lvl1pPr>
          </a:lstStyle>
          <a:p>
            <a:pPr lvl="0"/>
            <a:r>
              <a:rPr lang="en-US" dirty="0"/>
              <a:t>Thank You</a:t>
            </a:r>
          </a:p>
        </p:txBody>
      </p:sp>
      <p:sp>
        <p:nvSpPr>
          <p:cNvPr id="10" name="Text Placeholder 5"/>
          <p:cNvSpPr>
            <a:spLocks noGrp="1"/>
          </p:cNvSpPr>
          <p:nvPr>
            <p:ph type="body" sz="quarter" idx="22"/>
          </p:nvPr>
        </p:nvSpPr>
        <p:spPr>
          <a:xfrm>
            <a:off x="347731" y="3089214"/>
            <a:ext cx="2125013" cy="3388859"/>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776023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3">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0" y="3103811"/>
            <a:ext cx="7328079" cy="631064"/>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11"/>
          </p:nvPr>
        </p:nvSpPr>
        <p:spPr>
          <a:xfrm>
            <a:off x="0" y="3734875"/>
            <a:ext cx="7328079" cy="540912"/>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75965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fld id="{0BAF8CA4-54B6-4D8E-952E-E68D33F7EB9C}" type="datetimeFigureOut">
              <a:rPr lang="en-US" smtClean="0"/>
              <a:t>8/21/2023</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850655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410381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BAF8CA4-54B6-4D8E-952E-E68D33F7EB9C}"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577113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AF8CA4-54B6-4D8E-952E-E68D33F7EB9C}" type="datetimeFigureOut">
              <a:rPr lang="en-US" smtClean="0"/>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714112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AF8CA4-54B6-4D8E-952E-E68D33F7EB9C}" type="datetimeFigureOut">
              <a:rPr lang="en-US" smtClean="0"/>
              <a:t>8/21/2023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0946030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F8CA4-54B6-4D8E-952E-E68D33F7EB9C}" type="datetimeFigureOut">
              <a:rPr lang="en-US" smtClean="0"/>
              <a:t>8/21/2023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159300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F8CA4-54B6-4D8E-952E-E68D33F7EB9C}" type="datetimeFigureOut">
              <a:rPr lang="en-US" smtClean="0"/>
              <a:t>8/21/2023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915049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15377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419347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930531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721218" y="3232499"/>
            <a:ext cx="7187887"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p:cNvSpPr>
            <a:spLocks/>
          </p:cNvSpPr>
          <p:nvPr userDrawn="1"/>
        </p:nvSpPr>
        <p:spPr bwMode="auto">
          <a:xfrm>
            <a:off x="2675641" y="3232596"/>
            <a:ext cx="1748304"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2" name="Freeform 6"/>
          <p:cNvSpPr>
            <a:spLocks/>
          </p:cNvSpPr>
          <p:nvPr userDrawn="1"/>
        </p:nvSpPr>
        <p:spPr bwMode="auto">
          <a:xfrm>
            <a:off x="6588524" y="3232596"/>
            <a:ext cx="1748304"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userDrawn="1"/>
        </p:nvSpPr>
        <p:spPr bwMode="auto">
          <a:xfrm>
            <a:off x="4632756" y="3232596"/>
            <a:ext cx="1749552"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721218" y="3232596"/>
            <a:ext cx="1748304"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721219"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721217"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2702051"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2702049"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4633538"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4633536"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6561085"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6561083"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721216" y="1378040"/>
            <a:ext cx="7615611"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2248776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4529470" y="1233376"/>
            <a:ext cx="4476271" cy="5072173"/>
          </a:xfrm>
          <a:prstGeom prst="rect">
            <a:avLst/>
          </a:prstGeom>
        </p:spPr>
        <p:txBody>
          <a:bodyPr/>
          <a:lstStyle>
            <a:lvl1pPr>
              <a:defRPr>
                <a:ln>
                  <a:noFill/>
                </a:ln>
                <a:solidFill>
                  <a:srgbClr val="50A5AB"/>
                </a:solidFill>
              </a:defRPr>
            </a:lvl1pPr>
          </a:lstStyle>
          <a:p>
            <a:endParaRPr lang="en-US"/>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108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627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3788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6744" y="174247"/>
            <a:ext cx="2574684" cy="860902"/>
          </a:xfrm>
          <a:prstGeom prst="rect">
            <a:avLst/>
          </a:prstGeom>
        </p:spPr>
      </p:pic>
      <p:pic>
        <p:nvPicPr>
          <p:cNvPr id="4" name="Picture 3">
            <a:extLst>
              <a:ext uri="{FF2B5EF4-FFF2-40B4-BE49-F238E27FC236}">
                <a16:creationId xmlns:a16="http://schemas.microsoft.com/office/drawing/2014/main" id="{08DF6C08-6AD1-984A-B2AB-0F6EDEC4A80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3493008" cy="915382"/>
          </a:xfrm>
          <a:prstGeom prst="rect">
            <a:avLst/>
          </a:prstGeom>
        </p:spPr>
      </p:pic>
    </p:spTree>
    <p:extLst>
      <p:ext uri="{BB962C8B-B14F-4D97-AF65-F5344CB8AC3E}">
        <p14:creationId xmlns:p14="http://schemas.microsoft.com/office/powerpoint/2010/main" val="3909549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930275"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0"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3675063" y="1616075"/>
            <a:ext cx="1982788"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070350" y="3863975"/>
            <a:ext cx="1193800"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1414463"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811338" y="3863975"/>
            <a:ext cx="1192213"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userDrawn="1"/>
        </p:nvSpPr>
        <p:spPr bwMode="auto">
          <a:xfrm>
            <a:off x="5932488"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a:off x="6330950" y="3863975"/>
            <a:ext cx="1190625"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41446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41446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3671888"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3671888"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592931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592931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11.png"/><Relationship Id="rId4" Type="http://schemas.openxmlformats.org/officeDocument/2006/relationships/slideLayout" Target="../slideLayouts/slideLayout19.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9.xml"/><Relationship Id="rId7" Type="http://schemas.openxmlformats.org/officeDocument/2006/relationships/image" Target="../media/image10.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4.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4.xml"/><Relationship Id="rId7" Type="http://schemas.openxmlformats.org/officeDocument/2006/relationships/image" Target="../media/image10.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5.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9.xml"/><Relationship Id="rId7" Type="http://schemas.openxmlformats.org/officeDocument/2006/relationships/theme" Target="../theme/theme6.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13.png"/><Relationship Id="rId4" Type="http://schemas.openxmlformats.org/officeDocument/2006/relationships/slideLayout" Target="../slideLayouts/slideLayout46.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C99"/>
              </a:solidFill>
            </a:endParaRPr>
          </a:p>
        </p:txBody>
      </p:sp>
      <p:pic>
        <p:nvPicPr>
          <p:cNvPr id="2" name="Picture 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sp>
        <p:nvSpPr>
          <p:cNvPr id="12" name="Footer Placeholder 4"/>
          <p:cNvSpPr>
            <a:spLocks noGrp="1"/>
          </p:cNvSpPr>
          <p:nvPr>
            <p:ph type="ftr" sz="quarter" idx="3"/>
          </p:nvPr>
        </p:nvSpPr>
        <p:spPr>
          <a:xfrm>
            <a:off x="567390" y="5952658"/>
            <a:ext cx="7886700" cy="365126"/>
          </a:xfrm>
          <a:prstGeom prst="rect">
            <a:avLst/>
          </a:prstGeom>
        </p:spPr>
        <p:txBody>
          <a:bodyPr/>
          <a:lstStyle>
            <a:lvl1pPr>
              <a:defRPr sz="900"/>
            </a:lvl1pPr>
          </a:lstStyle>
          <a:p>
            <a:r>
              <a:rPr lang="en-US" dirty="0"/>
              <a:t>This project is supported by the Health Resources and Services Administration (HRSA) of the U.S. Department of Heath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pic>
        <p:nvPicPr>
          <p:cNvPr id="9" name="Picture 8"/>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065231" y="6493411"/>
            <a:ext cx="1044902" cy="355896"/>
          </a:xfrm>
          <a:prstGeom prst="rect">
            <a:avLst/>
          </a:prstGeom>
        </p:spPr>
      </p:pic>
      <p:pic>
        <p:nvPicPr>
          <p:cNvPr id="15" name="Picture 14">
            <a:extLst>
              <a:ext uri="{FF2B5EF4-FFF2-40B4-BE49-F238E27FC236}">
                <a16:creationId xmlns:a16="http://schemas.microsoft.com/office/drawing/2014/main" id="{8ED06A95-55AE-A441-9321-297D6716A702}"/>
              </a:ext>
            </a:extLst>
          </p:cNvPr>
          <p:cNvPicPr>
            <a:picLocks noChangeAspect="1"/>
          </p:cNvPicPr>
          <p:nvPr userDrawn="1"/>
        </p:nvPicPr>
        <p:blipFill>
          <a:blip r:embed="rId19"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202846" y="6470007"/>
            <a:ext cx="364544" cy="363597"/>
          </a:xfrm>
          <a:prstGeom prst="rect">
            <a:avLst/>
          </a:prstGeom>
        </p:spPr>
      </p:pic>
      <p:pic>
        <p:nvPicPr>
          <p:cNvPr id="4" name="Picture 3">
            <a:extLst>
              <a:ext uri="{FF2B5EF4-FFF2-40B4-BE49-F238E27FC236}">
                <a16:creationId xmlns:a16="http://schemas.microsoft.com/office/drawing/2014/main" id="{FBDF22E5-2488-B144-8DDD-98135F43008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78796" y="6469242"/>
            <a:ext cx="1349294" cy="365127"/>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672" r:id="rId10"/>
    <p:sldLayoutId id="2147483673" r:id="rId11"/>
    <p:sldLayoutId id="2147483676" r:id="rId12"/>
    <p:sldLayoutId id="2147483677" r:id="rId13"/>
    <p:sldLayoutId id="2147483678" r:id="rId14"/>
    <p:sldLayoutId id="21474836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7" name="Rectangle 6"/>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userDrawn="1"/>
        </p:nvGrpSpPr>
        <p:grpSpPr>
          <a:xfrm>
            <a:off x="111397" y="6445612"/>
            <a:ext cx="1215124" cy="302918"/>
            <a:chOff x="556043" y="709946"/>
            <a:chExt cx="6419056" cy="1600203"/>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0" name="Picture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874457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4803912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091039758"/>
      </p:ext>
    </p:extLst>
  </p:cSld>
  <p:clrMap bg1="lt1" tx1="dk1" bg2="lt2" tx2="dk2" accent1="accent1" accent2="accent2" accent3="accent3" accent4="accent4" accent5="accent5" accent6="accent6" hlink="hlink" folHlink="folHlink"/>
  <p:sldLayoutIdLst>
    <p:sldLayoutId id="2147483699" r:id="rId1"/>
    <p:sldLayoutId id="2147483697" r:id="rId2"/>
    <p:sldLayoutId id="2147483701" r:id="rId3"/>
    <p:sldLayoutId id="2147483702" r:id="rId4"/>
    <p:sldLayoutId id="214748370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26011934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85616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7412399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F8CA4-54B6-4D8E-952E-E68D33F7EB9C}" type="datetimeFigureOut">
              <a:rPr lang="en-US" smtClean="0"/>
              <a:t>8/21/2023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7D68C-C797-4DD9-AEED-830D0EAD7454}" type="slidenum">
              <a:rPr lang="en-US" smtClean="0"/>
              <a:t>‹#›</a:t>
            </a:fld>
            <a:endParaRPr lang="en-US"/>
          </a:p>
        </p:txBody>
      </p:sp>
    </p:spTree>
    <p:extLst>
      <p:ext uri="{BB962C8B-B14F-4D97-AF65-F5344CB8AC3E}">
        <p14:creationId xmlns:p14="http://schemas.microsoft.com/office/powerpoint/2010/main" val="7407476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3" Type="http://schemas.openxmlformats.org/officeDocument/2006/relationships/image" Target="../media/image27.jfi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10" Type="http://schemas.openxmlformats.org/officeDocument/2006/relationships/hyperlink" Target="http://www.scaetc.org/"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601249" y="925116"/>
            <a:ext cx="6982082"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lvl="0">
              <a:lnSpc>
                <a:spcPct val="100000"/>
              </a:lnSpc>
              <a:spcBef>
                <a:spcPts val="0"/>
              </a:spcBef>
              <a:defRPr/>
            </a:pPr>
            <a:r>
              <a:rPr lang="en-US" dirty="0">
                <a:solidFill>
                  <a:srgbClr val="008C99"/>
                </a:solidFill>
              </a:rPr>
              <a:t>Indian Country HIV ECHO</a:t>
            </a:r>
          </a:p>
        </p:txBody>
      </p:sp>
      <p:sp>
        <p:nvSpPr>
          <p:cNvPr id="3" name="Text Placeholder 2"/>
          <p:cNvSpPr txBox="1">
            <a:spLocks/>
          </p:cNvSpPr>
          <p:nvPr/>
        </p:nvSpPr>
        <p:spPr>
          <a:xfrm>
            <a:off x="209550" y="2607337"/>
            <a:ext cx="7924799"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Pneumocystis</a:t>
            </a:r>
            <a:r>
              <a:rPr kumimoji="0" lang="en-US" sz="4000" b="0" i="0" u="none" strike="noStrike" kern="1200" cap="none" spc="0" normalizeH="0" noProof="0" dirty="0">
                <a:ln>
                  <a:noFill/>
                </a:ln>
                <a:solidFill>
                  <a:schemeClr val="tx1"/>
                </a:solidFill>
                <a:effectLst/>
                <a:uLnTx/>
                <a:uFillTx/>
                <a:latin typeface="Gill Sans MT" panose="020B0502020104020203" pitchFamily="34" charset="0"/>
                <a:ea typeface="+mn-ea"/>
                <a:cs typeface="+mn-cs"/>
              </a:rPr>
              <a:t> in HIV</a:t>
            </a:r>
            <a:endParaRPr kumimoji="0" lang="en-US" sz="40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endParaRPr>
          </a:p>
        </p:txBody>
      </p:sp>
      <p:sp>
        <p:nvSpPr>
          <p:cNvPr id="5" name="Text Placeholder 2"/>
          <p:cNvSpPr txBox="1">
            <a:spLocks/>
          </p:cNvSpPr>
          <p:nvPr/>
        </p:nvSpPr>
        <p:spPr>
          <a:xfrm>
            <a:off x="438251" y="4477183"/>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Infectious Diseases Physician</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sz="2200" noProof="0" dirty="0">
                <a:solidFill>
                  <a:srgbClr val="008C99"/>
                </a:solidFill>
              </a:rPr>
              <a:t>Gallup Indian Medical Center</a:t>
            </a:r>
            <a:endParaRPr kumimoji="0" lang="en-US" sz="22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6" name="Text Placeholder 2"/>
          <p:cNvSpPr txBox="1">
            <a:spLocks/>
          </p:cNvSpPr>
          <p:nvPr/>
        </p:nvSpPr>
        <p:spPr>
          <a:xfrm>
            <a:off x="438251" y="3655546"/>
            <a:ext cx="7375711" cy="102919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Alithea Gabrellas, MD</a:t>
            </a:r>
          </a:p>
        </p:txBody>
      </p:sp>
      <p:pic>
        <p:nvPicPr>
          <p:cNvPr id="7" name="Picture 6">
            <a:extLst>
              <a:ext uri="{FF2B5EF4-FFF2-40B4-BE49-F238E27FC236}">
                <a16:creationId xmlns:a16="http://schemas.microsoft.com/office/drawing/2014/main" id="{0CED03F1-6590-A542-9BF1-CB8C80AE74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890" y="5625603"/>
            <a:ext cx="1041797" cy="1039091"/>
          </a:xfrm>
          <a:prstGeom prst="rect">
            <a:avLst/>
          </a:prstGeom>
        </p:spPr>
      </p:pic>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Imaging</a:t>
            </a:r>
          </a:p>
        </p:txBody>
      </p:sp>
      <p:sp>
        <p:nvSpPr>
          <p:cNvPr id="3" name="Text Placeholder 2"/>
          <p:cNvSpPr>
            <a:spLocks noGrp="1"/>
          </p:cNvSpPr>
          <p:nvPr>
            <p:ph type="body" sz="quarter" idx="20"/>
          </p:nvPr>
        </p:nvSpPr>
        <p:spPr/>
        <p:txBody>
          <a:bodyPr/>
          <a:lstStyle/>
          <a:p>
            <a:r>
              <a:rPr lang="en-US" dirty="0">
                <a:solidFill>
                  <a:srgbClr val="1C344D"/>
                </a:solidFill>
              </a:rPr>
              <a:t>Typically shows bilateral fine, reticular-interstitial infiltrates, may eventually progress to a more consolidation-like picture</a:t>
            </a:r>
          </a:p>
          <a:p>
            <a:r>
              <a:rPr lang="en-US" dirty="0">
                <a:solidFill>
                  <a:srgbClr val="1C344D"/>
                </a:solidFill>
              </a:rPr>
              <a:t>May be normal in early disease</a:t>
            </a:r>
          </a:p>
          <a:p>
            <a:r>
              <a:rPr lang="en-US" dirty="0">
                <a:solidFill>
                  <a:srgbClr val="1C344D"/>
                </a:solidFill>
              </a:rPr>
              <a:t>Less common findings: nodules, blebs, cysts, pneumothorax</a:t>
            </a:r>
          </a:p>
          <a:p>
            <a:r>
              <a:rPr lang="en-US" dirty="0">
                <a:solidFill>
                  <a:srgbClr val="1C344D"/>
                </a:solidFill>
              </a:rPr>
              <a:t>Uncommon: pleural effusion</a:t>
            </a:r>
          </a:p>
        </p:txBody>
      </p:sp>
      <p:sp>
        <p:nvSpPr>
          <p:cNvPr id="6" name="TextBox 5"/>
          <p:cNvSpPr txBox="1"/>
          <p:nvPr/>
        </p:nvSpPr>
        <p:spPr>
          <a:xfrm>
            <a:off x="2169887" y="6464596"/>
            <a:ext cx="5101936" cy="646331"/>
          </a:xfrm>
          <a:prstGeom prst="rect">
            <a:avLst/>
          </a:prstGeom>
          <a:noFill/>
        </p:spPr>
        <p:txBody>
          <a:bodyPr wrap="square" rtlCol="0">
            <a:spAutoFit/>
          </a:bodyPr>
          <a:lstStyle/>
          <a:p>
            <a:pPr algn="ctr"/>
            <a:r>
              <a:rPr lang="en-US" dirty="0">
                <a:solidFill>
                  <a:schemeClr val="bg1"/>
                </a:solidFill>
              </a:rPr>
              <a:t>Image Source: Radiopaedia.org </a:t>
            </a:r>
            <a:endParaRPr lang="en-US" dirty="0"/>
          </a:p>
          <a:p>
            <a:endParaRPr lang="en-US" dirty="0"/>
          </a:p>
        </p:txBody>
      </p:sp>
      <p:pic>
        <p:nvPicPr>
          <p:cNvPr id="8" name="Picture Placeholder 7"/>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5869" r="5869"/>
          <a:stretch>
            <a:fillRect/>
          </a:stretch>
        </p:blipFill>
        <p:spPr/>
      </p:pic>
    </p:spTree>
    <p:extLst>
      <p:ext uri="{BB962C8B-B14F-4D97-AF65-F5344CB8AC3E}">
        <p14:creationId xmlns:p14="http://schemas.microsoft.com/office/powerpoint/2010/main" val="359684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Diagnosis</a:t>
            </a:r>
          </a:p>
        </p:txBody>
      </p:sp>
      <p:sp>
        <p:nvSpPr>
          <p:cNvPr id="3" name="Text Placeholder 2"/>
          <p:cNvSpPr>
            <a:spLocks noGrp="1"/>
          </p:cNvSpPr>
          <p:nvPr>
            <p:ph type="body" sz="quarter" idx="20"/>
          </p:nvPr>
        </p:nvSpPr>
        <p:spPr/>
        <p:txBody>
          <a:bodyPr/>
          <a:lstStyle/>
          <a:p>
            <a:r>
              <a:rPr lang="en-US" dirty="0">
                <a:solidFill>
                  <a:srgbClr val="1C344D"/>
                </a:solidFill>
              </a:rPr>
              <a:t>Definitive: demonstration of </a:t>
            </a:r>
            <a:r>
              <a:rPr lang="en-US" i="1" dirty="0">
                <a:solidFill>
                  <a:srgbClr val="1C344D"/>
                </a:solidFill>
              </a:rPr>
              <a:t>P. </a:t>
            </a:r>
            <a:r>
              <a:rPr lang="en-US" i="1" dirty="0" err="1">
                <a:solidFill>
                  <a:srgbClr val="1C344D"/>
                </a:solidFill>
              </a:rPr>
              <a:t>jiroveci</a:t>
            </a:r>
            <a:r>
              <a:rPr lang="en-US" i="1" dirty="0">
                <a:solidFill>
                  <a:srgbClr val="1C344D"/>
                </a:solidFill>
              </a:rPr>
              <a:t> </a:t>
            </a:r>
            <a:r>
              <a:rPr lang="en-US" dirty="0">
                <a:solidFill>
                  <a:srgbClr val="1C344D"/>
                </a:solidFill>
              </a:rPr>
              <a:t>cysts on induced sputum or bronchoscopy specimen</a:t>
            </a:r>
          </a:p>
          <a:p>
            <a:pPr marL="0" indent="0">
              <a:buNone/>
            </a:pPr>
            <a:endParaRPr lang="en-US" sz="800" dirty="0">
              <a:solidFill>
                <a:srgbClr val="1C344D"/>
              </a:solidFill>
            </a:endParaRPr>
          </a:p>
          <a:p>
            <a:r>
              <a:rPr lang="en-US" dirty="0">
                <a:solidFill>
                  <a:srgbClr val="1C344D"/>
                </a:solidFill>
              </a:rPr>
              <a:t>Common stains employed include Giemsa, Diff-Quick and methenamine silver</a:t>
            </a:r>
          </a:p>
          <a:p>
            <a:endParaRPr lang="en-US" sz="800" dirty="0">
              <a:solidFill>
                <a:srgbClr val="1C344D"/>
              </a:solidFill>
            </a:endParaRPr>
          </a:p>
          <a:p>
            <a:r>
              <a:rPr lang="en-US" dirty="0">
                <a:solidFill>
                  <a:srgbClr val="1C344D"/>
                </a:solidFill>
              </a:rPr>
              <a:t>Immunofluorescence significantly improves sensitivity and specificity </a:t>
            </a:r>
          </a:p>
        </p:txBody>
      </p:sp>
      <p:pic>
        <p:nvPicPr>
          <p:cNvPr id="5" name="Picture Placeholder 4"/>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5869" r="5869"/>
          <a:stretch>
            <a:fillRect/>
          </a:stretch>
        </p:blipFill>
        <p:spPr/>
      </p:pic>
      <p:sp>
        <p:nvSpPr>
          <p:cNvPr id="7" name="TextBox 6"/>
          <p:cNvSpPr txBox="1"/>
          <p:nvPr/>
        </p:nvSpPr>
        <p:spPr>
          <a:xfrm>
            <a:off x="2366939" y="6464596"/>
            <a:ext cx="5018809" cy="646331"/>
          </a:xfrm>
          <a:prstGeom prst="rect">
            <a:avLst/>
          </a:prstGeom>
          <a:noFill/>
        </p:spPr>
        <p:txBody>
          <a:bodyPr wrap="square" rtlCol="0">
            <a:spAutoFit/>
          </a:bodyPr>
          <a:lstStyle/>
          <a:p>
            <a:pPr algn="ctr"/>
            <a:r>
              <a:rPr lang="en-US" dirty="0">
                <a:solidFill>
                  <a:schemeClr val="bg1"/>
                </a:solidFill>
              </a:rPr>
              <a:t>Image Source: CDC </a:t>
            </a:r>
            <a:r>
              <a:rPr lang="en-US" dirty="0" err="1">
                <a:solidFill>
                  <a:schemeClr val="bg1"/>
                </a:solidFill>
              </a:rPr>
              <a:t>DPDx</a:t>
            </a:r>
            <a:r>
              <a:rPr lang="en-US" dirty="0">
                <a:solidFill>
                  <a:schemeClr val="bg1"/>
                </a:solidFill>
              </a:rPr>
              <a:t> </a:t>
            </a:r>
            <a:endParaRPr lang="en-US" dirty="0"/>
          </a:p>
          <a:p>
            <a:endParaRPr lang="en-US" dirty="0"/>
          </a:p>
        </p:txBody>
      </p:sp>
    </p:spTree>
    <p:extLst>
      <p:ext uri="{BB962C8B-B14F-4D97-AF65-F5344CB8AC3E}">
        <p14:creationId xmlns:p14="http://schemas.microsoft.com/office/powerpoint/2010/main" val="157712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Alternative Diagnosis Methods</a:t>
            </a:r>
          </a:p>
        </p:txBody>
      </p:sp>
      <p:sp>
        <p:nvSpPr>
          <p:cNvPr id="3" name="Text Placeholder 2"/>
          <p:cNvSpPr>
            <a:spLocks noGrp="1"/>
          </p:cNvSpPr>
          <p:nvPr>
            <p:ph type="body" sz="quarter" idx="20"/>
          </p:nvPr>
        </p:nvSpPr>
        <p:spPr/>
        <p:txBody>
          <a:bodyPr/>
          <a:lstStyle/>
          <a:p>
            <a:r>
              <a:rPr lang="en-US" b="1" dirty="0">
                <a:solidFill>
                  <a:srgbClr val="1C344D"/>
                </a:solidFill>
              </a:rPr>
              <a:t>Beta </a:t>
            </a:r>
            <a:r>
              <a:rPr lang="en-US" b="1" dirty="0" err="1">
                <a:solidFill>
                  <a:srgbClr val="1C344D"/>
                </a:solidFill>
              </a:rPr>
              <a:t>glucan</a:t>
            </a:r>
            <a:r>
              <a:rPr lang="en-US" b="1" dirty="0">
                <a:solidFill>
                  <a:srgbClr val="1C344D"/>
                </a:solidFill>
              </a:rPr>
              <a:t> (serum)</a:t>
            </a:r>
          </a:p>
          <a:p>
            <a:pPr lvl="1"/>
            <a:r>
              <a:rPr lang="en-US" dirty="0">
                <a:solidFill>
                  <a:srgbClr val="1C344D"/>
                </a:solidFill>
              </a:rPr>
              <a:t>Favorable performance characteristics for ruling out infection </a:t>
            </a:r>
          </a:p>
          <a:p>
            <a:pPr lvl="1"/>
            <a:r>
              <a:rPr lang="en-US" dirty="0">
                <a:solidFill>
                  <a:srgbClr val="1C344D"/>
                </a:solidFill>
              </a:rPr>
              <a:t>Elevated beta </a:t>
            </a:r>
            <a:r>
              <a:rPr lang="en-US" dirty="0" err="1">
                <a:solidFill>
                  <a:srgbClr val="1C344D"/>
                </a:solidFill>
              </a:rPr>
              <a:t>glucan</a:t>
            </a:r>
            <a:r>
              <a:rPr lang="en-US" dirty="0">
                <a:solidFill>
                  <a:srgbClr val="1C344D"/>
                </a:solidFill>
              </a:rPr>
              <a:t> levels may be due to another fungal infection and/or non-infectious causes </a:t>
            </a:r>
          </a:p>
          <a:p>
            <a:pPr lvl="1"/>
            <a:r>
              <a:rPr lang="en-US" dirty="0">
                <a:solidFill>
                  <a:srgbClr val="1C344D"/>
                </a:solidFill>
              </a:rPr>
              <a:t>Cutoff for distinguishing between colonization and infection unknown</a:t>
            </a:r>
          </a:p>
          <a:p>
            <a:pPr lvl="1"/>
            <a:r>
              <a:rPr lang="en-US" dirty="0">
                <a:solidFill>
                  <a:srgbClr val="1C344D"/>
                </a:solidFill>
              </a:rPr>
              <a:t>Higher levels (&gt;200) seem to correlate better with infection </a:t>
            </a:r>
          </a:p>
          <a:p>
            <a:pPr marL="0" indent="0">
              <a:buNone/>
            </a:pPr>
            <a:endParaRPr lang="en-US" dirty="0">
              <a:solidFill>
                <a:srgbClr val="1C344D"/>
              </a:solidFill>
            </a:endParaRPr>
          </a:p>
        </p:txBody>
      </p:sp>
      <p:sp>
        <p:nvSpPr>
          <p:cNvPr id="5" name="Text Placeholder 4"/>
          <p:cNvSpPr>
            <a:spLocks noGrp="1"/>
          </p:cNvSpPr>
          <p:nvPr>
            <p:ph type="body" sz="quarter" idx="21"/>
          </p:nvPr>
        </p:nvSpPr>
        <p:spPr>
          <a:xfrm>
            <a:off x="4655496" y="1233376"/>
            <a:ext cx="4488504" cy="5231219"/>
          </a:xfrm>
        </p:spPr>
        <p:txBody>
          <a:bodyPr/>
          <a:lstStyle/>
          <a:p>
            <a:r>
              <a:rPr lang="en-US" sz="2400" b="1" dirty="0">
                <a:solidFill>
                  <a:srgbClr val="1C344D"/>
                </a:solidFill>
              </a:rPr>
              <a:t>Quantitative real-time Polymerase Chain Reaction (PCR) </a:t>
            </a:r>
            <a:r>
              <a:rPr lang="en-US" sz="2400" dirty="0">
                <a:solidFill>
                  <a:srgbClr val="1C344D"/>
                </a:solidFill>
              </a:rPr>
              <a:t>can be done from BAL or induced sputum</a:t>
            </a:r>
          </a:p>
          <a:p>
            <a:pPr lvl="1"/>
            <a:r>
              <a:rPr lang="en-US" dirty="0">
                <a:solidFill>
                  <a:srgbClr val="1C344D"/>
                </a:solidFill>
              </a:rPr>
              <a:t>Negative qPCR from BAL rules out PJP but not from induced sputum </a:t>
            </a:r>
          </a:p>
          <a:p>
            <a:pPr lvl="1"/>
            <a:r>
              <a:rPr lang="en-US" dirty="0">
                <a:solidFill>
                  <a:srgbClr val="1C344D"/>
                </a:solidFill>
              </a:rPr>
              <a:t>Positive qPCR from BAL may be helpful but cutoff values for infection vs colonization not established</a:t>
            </a:r>
          </a:p>
          <a:p>
            <a:r>
              <a:rPr lang="en-US" sz="2400" b="1" dirty="0">
                <a:solidFill>
                  <a:srgbClr val="1C344D"/>
                </a:solidFill>
              </a:rPr>
              <a:t>Lactate Dehydrogenase (LDH) &gt; 500 </a:t>
            </a:r>
            <a:r>
              <a:rPr lang="en-US" sz="2400" dirty="0">
                <a:solidFill>
                  <a:srgbClr val="1C344D"/>
                </a:solidFill>
              </a:rPr>
              <a:t>common, but not specific </a:t>
            </a:r>
          </a:p>
          <a:p>
            <a:endParaRPr lang="en-US" dirty="0"/>
          </a:p>
        </p:txBody>
      </p:sp>
      <p:sp>
        <p:nvSpPr>
          <p:cNvPr id="4" name="TextBox 3">
            <a:extLst>
              <a:ext uri="{FF2B5EF4-FFF2-40B4-BE49-F238E27FC236}">
                <a16:creationId xmlns:a16="http://schemas.microsoft.com/office/drawing/2014/main" id="{4F9244D9-5BAB-CE36-E451-9C1F40C55B09}"/>
              </a:ext>
            </a:extLst>
          </p:cNvPr>
          <p:cNvSpPr txBox="1"/>
          <p:nvPr/>
        </p:nvSpPr>
        <p:spPr>
          <a:xfrm>
            <a:off x="2366939" y="6464596"/>
            <a:ext cx="5018809" cy="523220"/>
          </a:xfrm>
          <a:prstGeom prst="rect">
            <a:avLst/>
          </a:prstGeom>
          <a:noFill/>
        </p:spPr>
        <p:txBody>
          <a:bodyPr wrap="square" rtlCol="0">
            <a:spAutoFit/>
          </a:bodyPr>
          <a:lstStyle/>
          <a:p>
            <a:pPr algn="ctr"/>
            <a:r>
              <a:rPr lang="en-US" sz="1400" dirty="0">
                <a:solidFill>
                  <a:schemeClr val="bg1"/>
                </a:solidFill>
              </a:rPr>
              <a:t>PCR = polymerase chain reaction; BAL = </a:t>
            </a:r>
            <a:r>
              <a:rPr lang="en-US" sz="1400" b="0" i="0" dirty="0">
                <a:solidFill>
                  <a:srgbClr val="E2EEFF"/>
                </a:solidFill>
                <a:effectLst/>
                <a:latin typeface="Google Sans"/>
              </a:rPr>
              <a:t>bronchoalveolar lavage</a:t>
            </a:r>
            <a:endParaRPr lang="en-US" sz="1400" dirty="0"/>
          </a:p>
          <a:p>
            <a:endParaRPr lang="en-US" sz="1400" dirty="0"/>
          </a:p>
        </p:txBody>
      </p:sp>
    </p:spTree>
    <p:extLst>
      <p:ext uri="{BB962C8B-B14F-4D97-AF65-F5344CB8AC3E}">
        <p14:creationId xmlns:p14="http://schemas.microsoft.com/office/powerpoint/2010/main" val="2286401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Treatment</a:t>
            </a:r>
          </a:p>
        </p:txBody>
      </p:sp>
      <p:sp>
        <p:nvSpPr>
          <p:cNvPr id="3" name="Text Placeholder 2"/>
          <p:cNvSpPr>
            <a:spLocks noGrp="1"/>
          </p:cNvSpPr>
          <p:nvPr>
            <p:ph type="body" sz="quarter" idx="20"/>
          </p:nvPr>
        </p:nvSpPr>
        <p:spPr>
          <a:xfrm>
            <a:off x="128804" y="1233377"/>
            <a:ext cx="4628726" cy="5071730"/>
          </a:xfrm>
        </p:spPr>
        <p:txBody>
          <a:bodyPr/>
          <a:lstStyle/>
          <a:p>
            <a:pPr marL="0" indent="0">
              <a:buNone/>
            </a:pPr>
            <a:r>
              <a:rPr lang="en-US" b="1" dirty="0">
                <a:solidFill>
                  <a:srgbClr val="1C344D"/>
                </a:solidFill>
              </a:rPr>
              <a:t>Severe disease (paO2 &lt; 70 on room air, A-a gradient &gt;35):</a:t>
            </a:r>
          </a:p>
          <a:p>
            <a:r>
              <a:rPr lang="en-US" dirty="0">
                <a:solidFill>
                  <a:srgbClr val="1C344D"/>
                </a:solidFill>
              </a:rPr>
              <a:t>TMP (15-20 mg/kg/day) + SMX (75-100 mg/kg/day) in divided dose q6-8 </a:t>
            </a:r>
            <a:r>
              <a:rPr lang="en-US" dirty="0" err="1">
                <a:solidFill>
                  <a:srgbClr val="1C344D"/>
                </a:solidFill>
              </a:rPr>
              <a:t>hrs</a:t>
            </a:r>
            <a:r>
              <a:rPr lang="en-US" dirty="0">
                <a:solidFill>
                  <a:srgbClr val="1C344D"/>
                </a:solidFill>
              </a:rPr>
              <a:t> IV (switch to oral once clinically improved) </a:t>
            </a:r>
          </a:p>
          <a:p>
            <a:r>
              <a:rPr lang="en-US" dirty="0">
                <a:solidFill>
                  <a:srgbClr val="1C344D"/>
                </a:solidFill>
              </a:rPr>
              <a:t>PLUS prednisone 40 mg twice daily x 5d then taper to day 21 </a:t>
            </a:r>
          </a:p>
          <a:p>
            <a:r>
              <a:rPr lang="en-US" dirty="0">
                <a:solidFill>
                  <a:srgbClr val="1C344D"/>
                </a:solidFill>
              </a:rPr>
              <a:t>Treatment duration is 21d </a:t>
            </a:r>
          </a:p>
        </p:txBody>
      </p:sp>
      <p:sp>
        <p:nvSpPr>
          <p:cNvPr id="4" name="Text Placeholder 3"/>
          <p:cNvSpPr>
            <a:spLocks noGrp="1"/>
          </p:cNvSpPr>
          <p:nvPr>
            <p:ph type="body" sz="quarter" idx="21"/>
          </p:nvPr>
        </p:nvSpPr>
        <p:spPr>
          <a:xfrm>
            <a:off x="4668748" y="1233377"/>
            <a:ext cx="4475252" cy="5071730"/>
          </a:xfrm>
        </p:spPr>
        <p:txBody>
          <a:bodyPr/>
          <a:lstStyle/>
          <a:p>
            <a:pPr marL="0" indent="0">
              <a:buNone/>
            </a:pPr>
            <a:r>
              <a:rPr lang="en-US" b="1" dirty="0">
                <a:solidFill>
                  <a:srgbClr val="1C344D"/>
                </a:solidFill>
              </a:rPr>
              <a:t>Alternatives: </a:t>
            </a:r>
          </a:p>
          <a:p>
            <a:r>
              <a:rPr lang="en-US" dirty="0">
                <a:solidFill>
                  <a:srgbClr val="1C344D"/>
                </a:solidFill>
              </a:rPr>
              <a:t>Avoid if G6PD deficiency*</a:t>
            </a:r>
          </a:p>
          <a:p>
            <a:r>
              <a:rPr lang="en-US" dirty="0">
                <a:solidFill>
                  <a:srgbClr val="1C344D"/>
                </a:solidFill>
              </a:rPr>
              <a:t>Primaquine* 30 mg PO/day + clindamycin 600-900 mg ID/day given q6-8 h or 450 mg PO q6 h + prednisone</a:t>
            </a:r>
          </a:p>
          <a:p>
            <a:r>
              <a:rPr lang="en-US" b="1" dirty="0">
                <a:solidFill>
                  <a:srgbClr val="1C344D"/>
                </a:solidFill>
              </a:rPr>
              <a:t>Mild/Moderate Disease </a:t>
            </a:r>
            <a:r>
              <a:rPr lang="en-US" dirty="0">
                <a:solidFill>
                  <a:srgbClr val="1C344D"/>
                </a:solidFill>
              </a:rPr>
              <a:t>(paO2 &gt; 70 on room air)</a:t>
            </a:r>
          </a:p>
          <a:p>
            <a:pPr lvl="1"/>
            <a:r>
              <a:rPr lang="en-US" dirty="0">
                <a:solidFill>
                  <a:srgbClr val="1C344D"/>
                </a:solidFill>
              </a:rPr>
              <a:t>TMP-SMX 2 DS PO TID</a:t>
            </a:r>
          </a:p>
          <a:p>
            <a:pPr lvl="1"/>
            <a:r>
              <a:rPr lang="en-US" dirty="0">
                <a:solidFill>
                  <a:srgbClr val="1C344D"/>
                </a:solidFill>
              </a:rPr>
              <a:t>Dapsone* 100 mg PO daily + TMP 5 mg/kg PO TID</a:t>
            </a:r>
          </a:p>
          <a:p>
            <a:pPr lvl="1"/>
            <a:r>
              <a:rPr lang="en-US" dirty="0" err="1">
                <a:solidFill>
                  <a:srgbClr val="1C344D"/>
                </a:solidFill>
              </a:rPr>
              <a:t>Atovaquone</a:t>
            </a:r>
            <a:r>
              <a:rPr lang="en-US" dirty="0">
                <a:solidFill>
                  <a:srgbClr val="1C344D"/>
                </a:solidFill>
              </a:rPr>
              <a:t> 750 mg PO BID</a:t>
            </a:r>
          </a:p>
        </p:txBody>
      </p:sp>
    </p:spTree>
    <p:extLst>
      <p:ext uri="{BB962C8B-B14F-4D97-AF65-F5344CB8AC3E}">
        <p14:creationId xmlns:p14="http://schemas.microsoft.com/office/powerpoint/2010/main" val="2265869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Pneumocystis Prophylaxis</a:t>
            </a:r>
          </a:p>
        </p:txBody>
      </p:sp>
      <p:sp>
        <p:nvSpPr>
          <p:cNvPr id="3" name="Text Placeholder 2"/>
          <p:cNvSpPr>
            <a:spLocks noGrp="1"/>
          </p:cNvSpPr>
          <p:nvPr>
            <p:ph type="body" sz="quarter" idx="20"/>
          </p:nvPr>
        </p:nvSpPr>
        <p:spPr>
          <a:xfrm>
            <a:off x="4529471" y="1233377"/>
            <a:ext cx="4476270" cy="5071730"/>
          </a:xfrm>
        </p:spPr>
        <p:txBody>
          <a:bodyPr/>
          <a:lstStyle/>
          <a:p>
            <a:r>
              <a:rPr lang="en-US" dirty="0">
                <a:solidFill>
                  <a:schemeClr val="tx1"/>
                </a:solidFill>
              </a:rPr>
              <a:t>Indications: </a:t>
            </a:r>
          </a:p>
          <a:p>
            <a:pPr lvl="1"/>
            <a:r>
              <a:rPr lang="en-US" dirty="0">
                <a:solidFill>
                  <a:schemeClr val="tx1"/>
                </a:solidFill>
              </a:rPr>
              <a:t>Individuals with HIV with CD4 count &lt; 200 </a:t>
            </a:r>
            <a:r>
              <a:rPr lang="en-US" b="1" dirty="0"/>
              <a:t>(AI)</a:t>
            </a:r>
            <a:endParaRPr lang="en-US" dirty="0">
              <a:solidFill>
                <a:schemeClr val="tx1"/>
              </a:solidFill>
            </a:endParaRPr>
          </a:p>
          <a:p>
            <a:pPr lvl="1"/>
            <a:r>
              <a:rPr lang="en-US" dirty="0">
                <a:solidFill>
                  <a:schemeClr val="tx1"/>
                </a:solidFill>
              </a:rPr>
              <a:t>May also be considered if CD4 cell percentage &lt;14% </a:t>
            </a:r>
            <a:r>
              <a:rPr lang="en-US" b="1" dirty="0"/>
              <a:t>(BII)</a:t>
            </a:r>
          </a:p>
          <a:p>
            <a:pPr lvl="1"/>
            <a:r>
              <a:rPr lang="en-US" dirty="0">
                <a:solidFill>
                  <a:schemeClr val="tx1"/>
                </a:solidFill>
              </a:rPr>
              <a:t>May be discontinued in patients who have responded to antiretroviral therapy (ART) with an increase in CD4 counts from &lt;200 cells/mm</a:t>
            </a:r>
            <a:r>
              <a:rPr lang="en-US" baseline="30000" dirty="0">
                <a:solidFill>
                  <a:schemeClr val="tx1"/>
                </a:solidFill>
              </a:rPr>
              <a:t>3</a:t>
            </a:r>
            <a:r>
              <a:rPr lang="en-US" dirty="0">
                <a:solidFill>
                  <a:schemeClr val="tx1"/>
                </a:solidFill>
              </a:rPr>
              <a:t> to &gt;200 cells/mm</a:t>
            </a:r>
            <a:r>
              <a:rPr lang="en-US" baseline="30000" dirty="0">
                <a:solidFill>
                  <a:schemeClr val="tx1"/>
                </a:solidFill>
              </a:rPr>
              <a:t>3</a:t>
            </a:r>
            <a:r>
              <a:rPr lang="en-US" dirty="0">
                <a:solidFill>
                  <a:schemeClr val="tx1"/>
                </a:solidFill>
              </a:rPr>
              <a:t> for &gt;3 months </a:t>
            </a:r>
            <a:r>
              <a:rPr lang="en-US" b="1" dirty="0"/>
              <a:t>(AI)</a:t>
            </a:r>
            <a:endParaRPr lang="en-US" dirty="0">
              <a:solidFill>
                <a:schemeClr val="tx1"/>
              </a:solidFill>
            </a:endParaRPr>
          </a:p>
        </p:txBody>
      </p:sp>
      <p:pic>
        <p:nvPicPr>
          <p:cNvPr id="8" name="Picture Placeholder 7"/>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20999" r="20999"/>
          <a:stretch>
            <a:fillRect/>
          </a:stretch>
        </p:blipFill>
        <p:spPr/>
      </p:pic>
      <p:sp>
        <p:nvSpPr>
          <p:cNvPr id="6" name="TextBox 5"/>
          <p:cNvSpPr txBox="1"/>
          <p:nvPr/>
        </p:nvSpPr>
        <p:spPr>
          <a:xfrm>
            <a:off x="2213632" y="6464596"/>
            <a:ext cx="4883727" cy="738664"/>
          </a:xfrm>
          <a:prstGeom prst="rect">
            <a:avLst/>
          </a:prstGeom>
          <a:noFill/>
        </p:spPr>
        <p:txBody>
          <a:bodyPr wrap="square" rtlCol="0">
            <a:spAutoFit/>
          </a:bodyPr>
          <a:lstStyle/>
          <a:p>
            <a:pPr algn="ctr"/>
            <a:r>
              <a:rPr lang="en-US" sz="1200" dirty="0">
                <a:solidFill>
                  <a:schemeClr val="bg1"/>
                </a:solidFill>
              </a:rPr>
              <a:t>Source: Guidelines for the Prevention and Treatment of Opportunistic Infections in Adults and Adolescents with HIV </a:t>
            </a:r>
            <a:endParaRPr lang="en-US" sz="1200" dirty="0"/>
          </a:p>
          <a:p>
            <a:endParaRPr lang="en-US" dirty="0"/>
          </a:p>
        </p:txBody>
      </p:sp>
    </p:spTree>
    <p:extLst>
      <p:ext uri="{BB962C8B-B14F-4D97-AF65-F5344CB8AC3E}">
        <p14:creationId xmlns:p14="http://schemas.microsoft.com/office/powerpoint/2010/main" val="1243938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Pneumocystis Prophylaxis</a:t>
            </a:r>
          </a:p>
        </p:txBody>
      </p:sp>
      <p:sp>
        <p:nvSpPr>
          <p:cNvPr id="3" name="Text Placeholder 2"/>
          <p:cNvSpPr>
            <a:spLocks noGrp="1"/>
          </p:cNvSpPr>
          <p:nvPr>
            <p:ph type="body" sz="quarter" idx="20"/>
          </p:nvPr>
        </p:nvSpPr>
        <p:spPr/>
        <p:txBody>
          <a:bodyPr/>
          <a:lstStyle/>
          <a:p>
            <a:r>
              <a:rPr lang="en-US" sz="2400" dirty="0">
                <a:solidFill>
                  <a:schemeClr val="tx1"/>
                </a:solidFill>
              </a:rPr>
              <a:t>TMP-SMX one DS tab daily is preferred (also confers cross-protection against Toxoplasmosis) but one SS tab daily is also effective and may be better tolerated </a:t>
            </a:r>
            <a:r>
              <a:rPr lang="en-US" sz="2400" dirty="0">
                <a:solidFill>
                  <a:srgbClr val="008C99"/>
                </a:solidFill>
              </a:rPr>
              <a:t>(</a:t>
            </a:r>
            <a:r>
              <a:rPr lang="en-US" sz="2400" b="1" dirty="0">
                <a:solidFill>
                  <a:srgbClr val="008C99"/>
                </a:solidFill>
              </a:rPr>
              <a:t>A1</a:t>
            </a:r>
            <a:r>
              <a:rPr lang="en-US" sz="2400" dirty="0">
                <a:solidFill>
                  <a:srgbClr val="008C99"/>
                </a:solidFill>
              </a:rPr>
              <a:t>)</a:t>
            </a:r>
          </a:p>
          <a:p>
            <a:r>
              <a:rPr lang="en-US" sz="2400" dirty="0">
                <a:solidFill>
                  <a:schemeClr val="tx1"/>
                </a:solidFill>
              </a:rPr>
              <a:t>One DS tab TMP-SMX 3 x weekly is also effective </a:t>
            </a:r>
            <a:r>
              <a:rPr lang="en-US" sz="2400" dirty="0">
                <a:solidFill>
                  <a:srgbClr val="008C99"/>
                </a:solidFill>
              </a:rPr>
              <a:t>(</a:t>
            </a:r>
            <a:r>
              <a:rPr lang="en-US" sz="2400" b="1" dirty="0">
                <a:solidFill>
                  <a:srgbClr val="008C99"/>
                </a:solidFill>
              </a:rPr>
              <a:t>B1</a:t>
            </a:r>
            <a:r>
              <a:rPr lang="en-US" sz="2400" dirty="0">
                <a:solidFill>
                  <a:srgbClr val="008C99"/>
                </a:solidFill>
              </a:rPr>
              <a:t>)</a:t>
            </a:r>
          </a:p>
          <a:p>
            <a:r>
              <a:rPr lang="en-US" sz="2400" dirty="0">
                <a:solidFill>
                  <a:schemeClr val="tx1"/>
                </a:solidFill>
              </a:rPr>
              <a:t>Alternatives: </a:t>
            </a:r>
            <a:r>
              <a:rPr lang="en-US" sz="2400" dirty="0" err="1">
                <a:solidFill>
                  <a:schemeClr val="tx1"/>
                </a:solidFill>
              </a:rPr>
              <a:t>dapsone</a:t>
            </a:r>
            <a:r>
              <a:rPr lang="en-US" sz="2400" dirty="0">
                <a:solidFill>
                  <a:schemeClr val="tx1"/>
                </a:solidFill>
              </a:rPr>
              <a:t> (check G6PD), </a:t>
            </a:r>
            <a:r>
              <a:rPr lang="en-US" dirty="0"/>
              <a:t> </a:t>
            </a:r>
            <a:r>
              <a:rPr lang="en-US" sz="2400" dirty="0" err="1">
                <a:solidFill>
                  <a:schemeClr val="tx1"/>
                </a:solidFill>
              </a:rPr>
              <a:t>atovaquone</a:t>
            </a:r>
            <a:r>
              <a:rPr lang="en-US" sz="2400" dirty="0">
                <a:solidFill>
                  <a:schemeClr val="tx1"/>
                </a:solidFill>
              </a:rPr>
              <a:t> or aerosolized </a:t>
            </a:r>
            <a:r>
              <a:rPr lang="en-US" sz="2400" dirty="0" err="1">
                <a:solidFill>
                  <a:schemeClr val="tx1"/>
                </a:solidFill>
              </a:rPr>
              <a:t>pentamidine</a:t>
            </a:r>
            <a:r>
              <a:rPr lang="en-US" sz="2400" dirty="0">
                <a:solidFill>
                  <a:schemeClr val="tx1"/>
                </a:solidFill>
              </a:rPr>
              <a:t> administered with the </a:t>
            </a:r>
            <a:r>
              <a:rPr lang="en-US" sz="2400" dirty="0" err="1">
                <a:solidFill>
                  <a:schemeClr val="tx1"/>
                </a:solidFill>
              </a:rPr>
              <a:t>Respirgard</a:t>
            </a:r>
            <a:r>
              <a:rPr lang="en-US" sz="2400" dirty="0">
                <a:solidFill>
                  <a:schemeClr val="tx1"/>
                </a:solidFill>
              </a:rPr>
              <a:t> II nebulizer</a:t>
            </a:r>
          </a:p>
        </p:txBody>
      </p:sp>
      <p:pic>
        <p:nvPicPr>
          <p:cNvPr id="5" name="Picture Placeholder 4"/>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19991" r="19991"/>
          <a:stretch>
            <a:fillRect/>
          </a:stretch>
        </p:blipFill>
        <p:spPr/>
      </p:pic>
      <p:sp>
        <p:nvSpPr>
          <p:cNvPr id="6" name="TextBox 5"/>
          <p:cNvSpPr txBox="1"/>
          <p:nvPr/>
        </p:nvSpPr>
        <p:spPr>
          <a:xfrm>
            <a:off x="2180277" y="6464596"/>
            <a:ext cx="5081155" cy="738664"/>
          </a:xfrm>
          <a:prstGeom prst="rect">
            <a:avLst/>
          </a:prstGeom>
          <a:noFill/>
        </p:spPr>
        <p:txBody>
          <a:bodyPr wrap="square" rtlCol="0">
            <a:spAutoFit/>
          </a:bodyPr>
          <a:lstStyle/>
          <a:p>
            <a:pPr algn="ctr"/>
            <a:r>
              <a:rPr lang="en-US" sz="1200" dirty="0">
                <a:solidFill>
                  <a:schemeClr val="bg1"/>
                </a:solidFill>
              </a:rPr>
              <a:t>Source: Guidelines for the Prevention and Treatment of Opportunistic Infections in Adults and Adolescents with HIV </a:t>
            </a:r>
            <a:endParaRPr lang="en-US" sz="1200" dirty="0"/>
          </a:p>
          <a:p>
            <a:endParaRPr lang="en-US" dirty="0"/>
          </a:p>
        </p:txBody>
      </p:sp>
    </p:spTree>
    <p:extLst>
      <p:ext uri="{BB962C8B-B14F-4D97-AF65-F5344CB8AC3E}">
        <p14:creationId xmlns:p14="http://schemas.microsoft.com/office/powerpoint/2010/main" val="670064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Antiretroviral (ART) Considerations</a:t>
            </a:r>
          </a:p>
        </p:txBody>
      </p:sp>
      <p:sp>
        <p:nvSpPr>
          <p:cNvPr id="3" name="Text Placeholder 2"/>
          <p:cNvSpPr>
            <a:spLocks noGrp="1"/>
          </p:cNvSpPr>
          <p:nvPr>
            <p:ph type="body" sz="quarter" idx="20"/>
          </p:nvPr>
        </p:nvSpPr>
        <p:spPr/>
        <p:txBody>
          <a:bodyPr/>
          <a:lstStyle/>
          <a:p>
            <a:r>
              <a:rPr lang="en-US" dirty="0">
                <a:solidFill>
                  <a:schemeClr val="tx1"/>
                </a:solidFill>
              </a:rPr>
              <a:t>If not already started, ART should be initiated in patients, when possible, within 2 weeks of diagnosis of Pneumocystis infection </a:t>
            </a:r>
          </a:p>
          <a:p>
            <a:r>
              <a:rPr lang="en-US" dirty="0">
                <a:solidFill>
                  <a:schemeClr val="tx1"/>
                </a:solidFill>
              </a:rPr>
              <a:t>Paradoxical immune reconstitution inflammatory syndrome (IRIS) with Pneumocystis is uncommon but does sometimes occur</a:t>
            </a:r>
          </a:p>
        </p:txBody>
      </p:sp>
      <p:pic>
        <p:nvPicPr>
          <p:cNvPr id="5" name="Picture Placeholder 4"/>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16901" r="16901"/>
          <a:stretch>
            <a:fillRect/>
          </a:stretch>
        </p:blipFill>
        <p:spPr/>
      </p:pic>
      <p:sp>
        <p:nvSpPr>
          <p:cNvPr id="6" name="TextBox 5"/>
          <p:cNvSpPr txBox="1"/>
          <p:nvPr/>
        </p:nvSpPr>
        <p:spPr>
          <a:xfrm>
            <a:off x="2366939" y="6464596"/>
            <a:ext cx="5133109" cy="738664"/>
          </a:xfrm>
          <a:prstGeom prst="rect">
            <a:avLst/>
          </a:prstGeom>
          <a:noFill/>
        </p:spPr>
        <p:txBody>
          <a:bodyPr wrap="square" rtlCol="0">
            <a:spAutoFit/>
          </a:bodyPr>
          <a:lstStyle/>
          <a:p>
            <a:pPr algn="ctr"/>
            <a:r>
              <a:rPr lang="en-US" sz="1200" dirty="0">
                <a:solidFill>
                  <a:schemeClr val="bg1"/>
                </a:solidFill>
              </a:rPr>
              <a:t>Source: Guidelines for the Prevention and Treatment of Opportunistic Infections in Adults and Adolescents with HIV </a:t>
            </a:r>
            <a:endParaRPr lang="en-US" sz="1200" dirty="0"/>
          </a:p>
          <a:p>
            <a:endParaRPr lang="en-US" dirty="0"/>
          </a:p>
        </p:txBody>
      </p:sp>
    </p:spTree>
    <p:extLst>
      <p:ext uri="{BB962C8B-B14F-4D97-AF65-F5344CB8AC3E}">
        <p14:creationId xmlns:p14="http://schemas.microsoft.com/office/powerpoint/2010/main" val="3604858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p:txBody>
          <a:bodyPr/>
          <a:lstStyle/>
          <a:p>
            <a:r>
              <a:rPr lang="en-US" dirty="0">
                <a:solidFill>
                  <a:schemeClr val="tx1"/>
                </a:solidFill>
              </a:rPr>
              <a:t>National Clinician  Consultation Center </a:t>
            </a:r>
            <a:r>
              <a:rPr lang="en-US" sz="1800" dirty="0">
                <a:hlinkClick r:id="rId3"/>
              </a:rPr>
              <a:t>http://nccc.ucsf.edu/</a:t>
            </a:r>
            <a:endParaRPr lang="en-US" sz="195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endParaRPr lang="en-US" sz="600" dirty="0">
              <a:solidFill>
                <a:schemeClr val="tx1"/>
              </a:solidFill>
            </a:endParaRPr>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4215740" y="1233377"/>
            <a:ext cx="4723464" cy="5071730"/>
          </a:xfrm>
        </p:spPr>
        <p:txBody>
          <a:bodyPr/>
          <a:lstStyle/>
          <a:p>
            <a:r>
              <a:rPr lang="en-US" dirty="0">
                <a:solidFill>
                  <a:schemeClr val="tx1"/>
                </a:solidFill>
              </a:rPr>
              <a:t>AETC National HIV Curriculum </a:t>
            </a:r>
            <a:r>
              <a:rPr lang="en-US" sz="2000" dirty="0">
                <a:hlinkClick r:id="rId6"/>
              </a:rPr>
              <a:t>https://aidsetc.org/nhc</a:t>
            </a:r>
            <a:endParaRPr lang="en-US" sz="2000" dirty="0"/>
          </a:p>
          <a:p>
            <a:r>
              <a:rPr lang="en-US" dirty="0">
                <a:solidFill>
                  <a:schemeClr val="tx1"/>
                </a:solidFill>
              </a:rPr>
              <a:t>AETC National Coordinating Resource Center </a:t>
            </a:r>
            <a:r>
              <a:rPr lang="en-US" sz="2000" dirty="0">
                <a:hlinkClick r:id="rId7"/>
              </a:rPr>
              <a:t>https://targethiv.org/library/aetc-national-coordinating-resource-center-0</a:t>
            </a:r>
            <a:endParaRPr lang="en-US" sz="2000" dirty="0"/>
          </a:p>
          <a:p>
            <a:r>
              <a:rPr lang="en-US" sz="2400" dirty="0">
                <a:solidFill>
                  <a:schemeClr val="tx1"/>
                </a:solidFill>
              </a:rPr>
              <a:t>HIVMA Resource Directory </a:t>
            </a:r>
            <a:r>
              <a:rPr lang="en-US" sz="2000" b="0" i="0" u="sng" strike="noStrike" dirty="0">
                <a:solidFill>
                  <a:srgbClr val="0563C1"/>
                </a:solidFill>
                <a:effectLst/>
                <a:hlinkClick r:id="rId8"/>
              </a:rPr>
              <a:t>https://www.hivma.org/globalassets/ektron-import/hivma/hivma-resource-directory.pdf</a:t>
            </a:r>
            <a:r>
              <a:rPr lang="en-US" sz="2000" b="0" i="0" u="none" strike="noStrike" dirty="0">
                <a:solidFill>
                  <a:srgbClr val="000000"/>
                </a:solidFill>
                <a:effectLst/>
              </a:rPr>
              <a:t> </a:t>
            </a:r>
            <a:endParaRPr lang="en-US" sz="2000" dirty="0"/>
          </a:p>
          <a:p>
            <a:r>
              <a:rPr lang="en-US" dirty="0">
                <a:hlinkClick r:id="rId9"/>
              </a:rPr>
              <a:t>scaetcecho@salud.unm.edu</a:t>
            </a:r>
            <a:endParaRPr lang="en-US" dirty="0"/>
          </a:p>
          <a:p>
            <a:r>
              <a:rPr lang="en-US" dirty="0">
                <a:hlinkClick r:id="rId10"/>
              </a:rPr>
              <a:t>www.scaetc.org</a:t>
            </a:r>
            <a:endParaRPr lang="en-US" dirty="0"/>
          </a:p>
        </p:txBody>
      </p:sp>
    </p:spTree>
    <p:extLst>
      <p:ext uri="{BB962C8B-B14F-4D97-AF65-F5344CB8AC3E}">
        <p14:creationId xmlns:p14="http://schemas.microsoft.com/office/powerpoint/2010/main" val="3705962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434C02-C3DB-12E8-794F-E230ED0A1AB8}"/>
              </a:ext>
            </a:extLst>
          </p:cNvPr>
          <p:cNvSpPr>
            <a:spLocks noGrp="1"/>
          </p:cNvSpPr>
          <p:nvPr>
            <p:ph type="body" sz="quarter" idx="10"/>
          </p:nvPr>
        </p:nvSpPr>
        <p:spPr>
          <a:xfrm>
            <a:off x="0" y="0"/>
            <a:ext cx="9144000" cy="1073150"/>
          </a:xfrm>
        </p:spPr>
        <p:txBody>
          <a:bodyPr/>
          <a:lstStyle/>
          <a:p>
            <a:pPr algn="ctr"/>
            <a:r>
              <a:rPr lang="en-US" dirty="0">
                <a:ea typeface="+mj-lt"/>
                <a:cs typeface="+mj-lt"/>
              </a:rPr>
              <a:t>SCAETC Social Media</a:t>
            </a:r>
          </a:p>
        </p:txBody>
      </p:sp>
      <p:pic>
        <p:nvPicPr>
          <p:cNvPr id="6" name="Picture 10" descr="Qr code">
            <a:extLst>
              <a:ext uri="{FF2B5EF4-FFF2-40B4-BE49-F238E27FC236}">
                <a16:creationId xmlns:a16="http://schemas.microsoft.com/office/drawing/2014/main" id="{FEB2D3A1-34AF-FA12-071A-06CF5C02940C}"/>
              </a:ext>
            </a:extLst>
          </p:cNvPr>
          <p:cNvPicPr>
            <a:picLocks noChangeAspect="1"/>
          </p:cNvPicPr>
          <p:nvPr/>
        </p:nvPicPr>
        <p:blipFill>
          <a:blip r:embed="rId2"/>
          <a:stretch>
            <a:fillRect/>
          </a:stretch>
        </p:blipFill>
        <p:spPr>
          <a:xfrm>
            <a:off x="1406079" y="1911056"/>
            <a:ext cx="6778486" cy="3819587"/>
          </a:xfrm>
          <a:prstGeom prst="rect">
            <a:avLst/>
          </a:prstGeom>
        </p:spPr>
      </p:pic>
    </p:spTree>
    <p:extLst>
      <p:ext uri="{BB962C8B-B14F-4D97-AF65-F5344CB8AC3E}">
        <p14:creationId xmlns:p14="http://schemas.microsoft.com/office/powerpoint/2010/main" val="3573446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p:txBody>
          <a:bodyPr/>
          <a:lstStyle/>
          <a:p>
            <a:r>
              <a:rPr lang="en-US" dirty="0">
                <a:solidFill>
                  <a:schemeClr val="tx1"/>
                </a:solidFill>
              </a:rPr>
              <a:t>Speaker has nothing to disclose.</a:t>
            </a:r>
          </a:p>
          <a:p>
            <a:endParaRPr lang="en-US" sz="2400" dirty="0">
              <a:solidFill>
                <a:schemeClr val="tx1"/>
              </a:solidFill>
            </a:endParaRPr>
          </a:p>
          <a:p>
            <a:r>
              <a:rPr lang="en-US" dirty="0">
                <a:solidFill>
                  <a:schemeClr val="tx1"/>
                </a:solidFill>
              </a:rPr>
              <a:t>This presentation was reviewed by UNMHSC and SCAETC faculty to ensure it meets Continuing Education guidelines.</a:t>
            </a:r>
          </a:p>
          <a:p>
            <a:endParaRPr lang="en-US" sz="2400" dirty="0">
              <a:solidFill>
                <a:schemeClr val="tx1"/>
              </a:solidFill>
            </a:endParaRPr>
          </a:p>
        </p:txBody>
      </p:sp>
      <p:sp>
        <p:nvSpPr>
          <p:cNvPr id="5" name="TextBox 4"/>
          <p:cNvSpPr txBox="1"/>
          <p:nvPr/>
        </p:nvSpPr>
        <p:spPr>
          <a:xfrm>
            <a:off x="451821" y="5267909"/>
            <a:ext cx="8315661" cy="1200329"/>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p:txBody>
      </p:sp>
    </p:spTree>
    <p:extLst>
      <p:ext uri="{BB962C8B-B14F-4D97-AF65-F5344CB8AC3E}">
        <p14:creationId xmlns:p14="http://schemas.microsoft.com/office/powerpoint/2010/main" val="74532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F7D70D-7581-08F7-F632-E3D4696AF008}"/>
              </a:ext>
            </a:extLst>
          </p:cNvPr>
          <p:cNvSpPr>
            <a:spLocks noGrp="1"/>
          </p:cNvSpPr>
          <p:nvPr>
            <p:ph type="body" sz="quarter" idx="10"/>
          </p:nvPr>
        </p:nvSpPr>
        <p:spPr/>
        <p:txBody>
          <a:bodyPr/>
          <a:lstStyle/>
          <a:p>
            <a:r>
              <a:rPr lang="en-US" dirty="0"/>
              <a:t>Use of Trade/Brand Names</a:t>
            </a:r>
          </a:p>
        </p:txBody>
      </p:sp>
      <p:sp>
        <p:nvSpPr>
          <p:cNvPr id="3" name="Text Placeholder 2">
            <a:extLst>
              <a:ext uri="{FF2B5EF4-FFF2-40B4-BE49-F238E27FC236}">
                <a16:creationId xmlns:a16="http://schemas.microsoft.com/office/drawing/2014/main" id="{5EC91EB5-9930-9754-26DA-F5E48393D5FA}"/>
              </a:ext>
            </a:extLst>
          </p:cNvPr>
          <p:cNvSpPr>
            <a:spLocks noGrp="1"/>
          </p:cNvSpPr>
          <p:nvPr>
            <p:ph type="body" sz="quarter" idx="20"/>
          </p:nvPr>
        </p:nvSpPr>
        <p:spPr/>
        <p:txBody>
          <a:bodyPr/>
          <a:lstStyle/>
          <a:p>
            <a:r>
              <a:rPr lang="en-US"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r>
              <a:rPr lang="en-US"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p>
          <a:p>
            <a:endParaRPr lang="en-US" dirty="0"/>
          </a:p>
        </p:txBody>
      </p:sp>
    </p:spTree>
    <p:extLst>
      <p:ext uri="{BB962C8B-B14F-4D97-AF65-F5344CB8AC3E}">
        <p14:creationId xmlns:p14="http://schemas.microsoft.com/office/powerpoint/2010/main" val="3639384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AD4A14-6435-B332-64A2-29A3368DA2F0}"/>
              </a:ext>
            </a:extLst>
          </p:cNvPr>
          <p:cNvSpPr>
            <a:spLocks noGrp="1"/>
          </p:cNvSpPr>
          <p:nvPr>
            <p:ph type="body" sz="quarter" idx="10"/>
          </p:nvPr>
        </p:nvSpPr>
        <p:spPr/>
        <p:txBody>
          <a:bodyPr/>
          <a:lstStyle/>
          <a:p>
            <a:r>
              <a:rPr lang="en-US" dirty="0"/>
              <a:t>Unconscious Bias Disclosure</a:t>
            </a:r>
          </a:p>
        </p:txBody>
      </p:sp>
      <p:sp>
        <p:nvSpPr>
          <p:cNvPr id="3" name="Text Placeholder 2">
            <a:extLst>
              <a:ext uri="{FF2B5EF4-FFF2-40B4-BE49-F238E27FC236}">
                <a16:creationId xmlns:a16="http://schemas.microsoft.com/office/drawing/2014/main" id="{E46F13E8-3E4B-5ED7-D1FA-4332EEE36933}"/>
              </a:ext>
            </a:extLst>
          </p:cNvPr>
          <p:cNvSpPr>
            <a:spLocks noGrp="1"/>
          </p:cNvSpPr>
          <p:nvPr>
            <p:ph type="body" sz="quarter" idx="20"/>
          </p:nvPr>
        </p:nvSpPr>
        <p:spPr/>
        <p:txBody>
          <a:bodyPr/>
          <a:lstStyle/>
          <a:p>
            <a:r>
              <a:rPr lang="en-US" dirty="0">
                <a:solidFill>
                  <a:schemeClr val="tx1"/>
                </a:solidFill>
              </a:rPr>
              <a:t>SCAETC recognizes that language is constantly evolving, and while we make every effort to avoid bias and stigmatizing terms, we acknowledge that unintentional lapses may occur in our presentations.</a:t>
            </a:r>
          </a:p>
          <a:p>
            <a:r>
              <a:rPr lang="en-US" dirty="0">
                <a:solidFill>
                  <a:schemeClr val="tx1"/>
                </a:solidFill>
              </a:rPr>
              <a:t>We value your feedback and encourage you to share any concerns related to language, images, or concepts that may be offensive or stigmatizing. </a:t>
            </a:r>
          </a:p>
          <a:p>
            <a:r>
              <a:rPr lang="en-US" dirty="0">
                <a:solidFill>
                  <a:schemeClr val="tx1"/>
                </a:solidFill>
              </a:rPr>
              <a:t>Your input will help us refine and improve our presentations, ensuring they remain inclusive and respectful to participants.</a:t>
            </a:r>
          </a:p>
          <a:p>
            <a:endParaRPr lang="en-US" dirty="0"/>
          </a:p>
          <a:p>
            <a:endParaRPr lang="en-US" dirty="0"/>
          </a:p>
        </p:txBody>
      </p:sp>
    </p:spTree>
    <p:extLst>
      <p:ext uri="{BB962C8B-B14F-4D97-AF65-F5344CB8AC3E}">
        <p14:creationId xmlns:p14="http://schemas.microsoft.com/office/powerpoint/2010/main" val="3283208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404649" y="1578279"/>
            <a:ext cx="8334704" cy="4122305"/>
          </a:xfrm>
        </p:spPr>
        <p:txBody>
          <a:bodyPr/>
          <a:lstStyle/>
          <a:p>
            <a:pPr marL="514350" indent="-514350">
              <a:buFont typeface="+mj-lt"/>
              <a:buAutoNum type="arabicPeriod"/>
            </a:pPr>
            <a:r>
              <a:rPr lang="en-US" dirty="0">
                <a:solidFill>
                  <a:schemeClr val="tx1"/>
                </a:solidFill>
              </a:rPr>
              <a:t>Recognize the clinical features of Pneumocystis infection in persons with HIV (PWH).</a:t>
            </a:r>
          </a:p>
          <a:p>
            <a:pPr marL="514350" indent="-514350">
              <a:buFont typeface="+mj-lt"/>
              <a:buAutoNum type="arabicPeriod"/>
            </a:pPr>
            <a:endParaRPr lang="en-US" sz="800" dirty="0">
              <a:solidFill>
                <a:schemeClr val="tx1"/>
              </a:solidFill>
            </a:endParaRPr>
          </a:p>
          <a:p>
            <a:pPr marL="514350" indent="-514350">
              <a:buFont typeface="+mj-lt"/>
              <a:buAutoNum type="arabicPeriod"/>
            </a:pPr>
            <a:r>
              <a:rPr lang="en-US" dirty="0">
                <a:solidFill>
                  <a:schemeClr val="tx1"/>
                </a:solidFill>
              </a:rPr>
              <a:t>Identify methods for diagnosing and treating disease caused by Pneumocystis.</a:t>
            </a:r>
          </a:p>
          <a:p>
            <a:pPr marL="514350" indent="-514350">
              <a:buFont typeface="+mj-lt"/>
              <a:buAutoNum type="arabicPeriod"/>
            </a:pPr>
            <a:endParaRPr lang="en-US" sz="800" dirty="0">
              <a:solidFill>
                <a:schemeClr val="tx1"/>
              </a:solidFill>
            </a:endParaRPr>
          </a:p>
          <a:p>
            <a:pPr marL="514350" indent="-514350">
              <a:buFont typeface="+mj-lt"/>
              <a:buAutoNum type="arabicPeriod"/>
            </a:pPr>
            <a:r>
              <a:rPr lang="en-US" dirty="0">
                <a:solidFill>
                  <a:schemeClr val="tx1"/>
                </a:solidFill>
              </a:rPr>
              <a:t>Describe who is at risk for infection with Pneumocystis and how to prevent it.</a:t>
            </a:r>
          </a:p>
        </p:txBody>
      </p:sp>
    </p:spTree>
    <p:extLst>
      <p:ext uri="{BB962C8B-B14F-4D97-AF65-F5344CB8AC3E}">
        <p14:creationId xmlns:p14="http://schemas.microsoft.com/office/powerpoint/2010/main" val="1108529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Pneumocystis</a:t>
            </a:r>
          </a:p>
        </p:txBody>
      </p:sp>
      <p:sp>
        <p:nvSpPr>
          <p:cNvPr id="6" name="Text Placeholder 5"/>
          <p:cNvSpPr>
            <a:spLocks noGrp="1"/>
          </p:cNvSpPr>
          <p:nvPr>
            <p:ph type="body" sz="quarter" idx="20"/>
          </p:nvPr>
        </p:nvSpPr>
        <p:spPr/>
        <p:txBody>
          <a:bodyPr/>
          <a:lstStyle/>
          <a:p>
            <a:r>
              <a:rPr lang="en-US" i="1" dirty="0">
                <a:solidFill>
                  <a:schemeClr val="tx1"/>
                </a:solidFill>
              </a:rPr>
              <a:t>P. </a:t>
            </a:r>
            <a:r>
              <a:rPr lang="en-US" i="1" dirty="0" err="1">
                <a:solidFill>
                  <a:schemeClr val="tx1"/>
                </a:solidFill>
              </a:rPr>
              <a:t>jiroveci</a:t>
            </a:r>
            <a:r>
              <a:rPr lang="en-US" i="1" dirty="0">
                <a:solidFill>
                  <a:schemeClr val="tx1"/>
                </a:solidFill>
              </a:rPr>
              <a:t> </a:t>
            </a:r>
            <a:r>
              <a:rPr lang="en-US" dirty="0">
                <a:solidFill>
                  <a:schemeClr val="tx1"/>
                </a:solidFill>
              </a:rPr>
              <a:t>(formerly identified as </a:t>
            </a:r>
            <a:r>
              <a:rPr lang="en-US" i="1" dirty="0">
                <a:solidFill>
                  <a:schemeClr val="tx1"/>
                </a:solidFill>
              </a:rPr>
              <a:t>P. carinii; </a:t>
            </a:r>
            <a:r>
              <a:rPr lang="en-US" dirty="0">
                <a:solidFill>
                  <a:schemeClr val="tx1"/>
                </a:solidFill>
              </a:rPr>
              <a:t>pronounced “</a:t>
            </a:r>
            <a:r>
              <a:rPr lang="en-US" dirty="0" err="1">
                <a:solidFill>
                  <a:schemeClr val="tx1"/>
                </a:solidFill>
              </a:rPr>
              <a:t>yee</a:t>
            </a:r>
            <a:r>
              <a:rPr lang="en-US" dirty="0">
                <a:solidFill>
                  <a:schemeClr val="tx1"/>
                </a:solidFill>
              </a:rPr>
              <a:t> row vet zee”) causes opportunistic infection in humans</a:t>
            </a:r>
          </a:p>
          <a:p>
            <a:pPr marL="457200" lvl="1" indent="0">
              <a:buNone/>
            </a:pPr>
            <a:endParaRPr lang="en-US" sz="800" dirty="0">
              <a:solidFill>
                <a:schemeClr val="tx1"/>
              </a:solidFill>
            </a:endParaRPr>
          </a:p>
          <a:p>
            <a:r>
              <a:rPr lang="en-US" dirty="0">
                <a:solidFill>
                  <a:schemeClr val="tx1"/>
                </a:solidFill>
              </a:rPr>
              <a:t>Cell membrane lacks </a:t>
            </a:r>
            <a:r>
              <a:rPr lang="en-US" dirty="0" err="1">
                <a:solidFill>
                  <a:schemeClr val="tx1"/>
                </a:solidFill>
              </a:rPr>
              <a:t>ergosterol</a:t>
            </a:r>
            <a:endParaRPr lang="en-US" dirty="0">
              <a:solidFill>
                <a:schemeClr val="tx1"/>
              </a:solidFill>
            </a:endParaRPr>
          </a:p>
          <a:p>
            <a:pPr lvl="1"/>
            <a:r>
              <a:rPr lang="en-US" dirty="0">
                <a:solidFill>
                  <a:schemeClr val="tx1"/>
                </a:solidFill>
              </a:rPr>
              <a:t>Hence antifungal agents such as azoles and amphotericin B are </a:t>
            </a:r>
            <a:r>
              <a:rPr lang="en-US" u="sng" dirty="0">
                <a:solidFill>
                  <a:schemeClr val="tx1"/>
                </a:solidFill>
              </a:rPr>
              <a:t>not</a:t>
            </a:r>
            <a:r>
              <a:rPr lang="en-US" dirty="0">
                <a:solidFill>
                  <a:schemeClr val="tx1"/>
                </a:solidFill>
              </a:rPr>
              <a:t> active against it </a:t>
            </a:r>
          </a:p>
          <a:p>
            <a:pPr marL="457200" lvl="1" indent="0">
              <a:buNone/>
            </a:pPr>
            <a:endParaRPr lang="en-US" dirty="0">
              <a:solidFill>
                <a:schemeClr val="tx1"/>
              </a:solidFill>
            </a:endParaRPr>
          </a:p>
          <a:p>
            <a:pPr lvl="1"/>
            <a:endParaRPr lang="en-US" sz="800" dirty="0">
              <a:solidFill>
                <a:schemeClr val="tx1"/>
              </a:solidFill>
            </a:endParaRPr>
          </a:p>
        </p:txBody>
      </p:sp>
      <p:pic>
        <p:nvPicPr>
          <p:cNvPr id="7" name="Picture Placeholder 6"/>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20999" r="20999"/>
          <a:stretch>
            <a:fillRect/>
          </a:stretch>
        </p:blipFill>
        <p:spPr/>
      </p:pic>
      <p:sp>
        <p:nvSpPr>
          <p:cNvPr id="3" name="TextBox 2">
            <a:extLst>
              <a:ext uri="{FF2B5EF4-FFF2-40B4-BE49-F238E27FC236}">
                <a16:creationId xmlns:a16="http://schemas.microsoft.com/office/drawing/2014/main" id="{D5348DB5-FB3B-4901-8828-28E2E8C402E9}"/>
              </a:ext>
            </a:extLst>
          </p:cNvPr>
          <p:cNvSpPr txBox="1"/>
          <p:nvPr/>
        </p:nvSpPr>
        <p:spPr>
          <a:xfrm>
            <a:off x="2354893" y="6413326"/>
            <a:ext cx="5160723" cy="461665"/>
          </a:xfrm>
          <a:prstGeom prst="rect">
            <a:avLst/>
          </a:prstGeom>
          <a:noFill/>
        </p:spPr>
        <p:txBody>
          <a:bodyPr wrap="square" rtlCol="0">
            <a:spAutoFit/>
          </a:bodyPr>
          <a:lstStyle/>
          <a:p>
            <a:r>
              <a:rPr lang="en-US" sz="1200" dirty="0">
                <a:solidFill>
                  <a:schemeClr val="bg1"/>
                </a:solidFill>
              </a:rPr>
              <a:t>Image Source: CDC Dr. Mae Melvin 1971. Giemsa stained lung tissue. Note the P. </a:t>
            </a:r>
            <a:r>
              <a:rPr lang="en-US" sz="1200" dirty="0" err="1">
                <a:solidFill>
                  <a:schemeClr val="bg1"/>
                </a:solidFill>
              </a:rPr>
              <a:t>jirovecii</a:t>
            </a:r>
            <a:r>
              <a:rPr lang="en-US" sz="1200" dirty="0">
                <a:solidFill>
                  <a:schemeClr val="bg1"/>
                </a:solidFill>
              </a:rPr>
              <a:t> cyst in the center containing 8 maturing spores. </a:t>
            </a:r>
          </a:p>
        </p:txBody>
      </p:sp>
    </p:spTree>
    <p:extLst>
      <p:ext uri="{BB962C8B-B14F-4D97-AF65-F5344CB8AC3E}">
        <p14:creationId xmlns:p14="http://schemas.microsoft.com/office/powerpoint/2010/main" val="1862589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Pneumocystis</a:t>
            </a:r>
          </a:p>
        </p:txBody>
      </p:sp>
      <p:sp>
        <p:nvSpPr>
          <p:cNvPr id="3" name="Text Placeholder 2"/>
          <p:cNvSpPr>
            <a:spLocks noGrp="1"/>
          </p:cNvSpPr>
          <p:nvPr>
            <p:ph type="body" sz="quarter" idx="20"/>
          </p:nvPr>
        </p:nvSpPr>
        <p:spPr/>
        <p:txBody>
          <a:bodyPr/>
          <a:lstStyle/>
          <a:p>
            <a:r>
              <a:rPr lang="en-US" dirty="0">
                <a:solidFill>
                  <a:srgbClr val="1C344D"/>
                </a:solidFill>
              </a:rPr>
              <a:t>The fungus must synthesize its own folic acid</a:t>
            </a:r>
          </a:p>
          <a:p>
            <a:pPr marL="0" indent="0">
              <a:buNone/>
            </a:pPr>
            <a:endParaRPr lang="en-US" dirty="0">
              <a:solidFill>
                <a:srgbClr val="1C344D"/>
              </a:solidFill>
            </a:endParaRPr>
          </a:p>
          <a:p>
            <a:r>
              <a:rPr lang="en-US" dirty="0">
                <a:solidFill>
                  <a:srgbClr val="1C344D"/>
                </a:solidFill>
              </a:rPr>
              <a:t>Hence this is a typical target for treatment  (TMP-SMX) </a:t>
            </a:r>
          </a:p>
          <a:p>
            <a:pPr marL="0" indent="0">
              <a:buNone/>
            </a:pPr>
            <a:endParaRPr lang="en-US" dirty="0">
              <a:solidFill>
                <a:srgbClr val="1C344D"/>
              </a:solidFill>
            </a:endParaRPr>
          </a:p>
          <a:p>
            <a:r>
              <a:rPr lang="en-US" dirty="0">
                <a:solidFill>
                  <a:srgbClr val="1C344D"/>
                </a:solidFill>
              </a:rPr>
              <a:t>Cyst wall contains beta-glucans, which can be helpful for diagnosis </a:t>
            </a:r>
          </a:p>
        </p:txBody>
      </p:sp>
      <p:pic>
        <p:nvPicPr>
          <p:cNvPr id="5" name="Picture Placeholder 4"/>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20180" r="20180"/>
          <a:stretch>
            <a:fillRect/>
          </a:stretch>
        </p:blipFill>
        <p:spPr/>
      </p:pic>
      <p:sp>
        <p:nvSpPr>
          <p:cNvPr id="6" name="TextBox 5"/>
          <p:cNvSpPr txBox="1"/>
          <p:nvPr/>
        </p:nvSpPr>
        <p:spPr>
          <a:xfrm>
            <a:off x="2135707" y="6396335"/>
            <a:ext cx="5953991" cy="461665"/>
          </a:xfrm>
          <a:prstGeom prst="rect">
            <a:avLst/>
          </a:prstGeom>
          <a:noFill/>
        </p:spPr>
        <p:txBody>
          <a:bodyPr wrap="square" rtlCol="0">
            <a:spAutoFit/>
          </a:bodyPr>
          <a:lstStyle/>
          <a:p>
            <a:pPr algn="ctr"/>
            <a:r>
              <a:rPr lang="en-US" sz="1200" dirty="0">
                <a:solidFill>
                  <a:schemeClr val="bg1"/>
                </a:solidFill>
              </a:rPr>
              <a:t>TMP-SMX= trimethoprim/sulfamethoxazole</a:t>
            </a:r>
          </a:p>
          <a:p>
            <a:pPr algn="ctr"/>
            <a:r>
              <a:rPr lang="en-US" sz="1200" dirty="0">
                <a:solidFill>
                  <a:schemeClr val="bg1"/>
                </a:solidFill>
              </a:rPr>
              <a:t>Image Source: CDC Dr. Russell </a:t>
            </a:r>
            <a:r>
              <a:rPr lang="en-US" sz="1200" dirty="0" err="1">
                <a:solidFill>
                  <a:schemeClr val="bg1"/>
                </a:solidFill>
              </a:rPr>
              <a:t>Brynes</a:t>
            </a:r>
            <a:r>
              <a:rPr lang="en-US" sz="1200" dirty="0">
                <a:solidFill>
                  <a:schemeClr val="bg1"/>
                </a:solidFill>
              </a:rPr>
              <a:t>. </a:t>
            </a:r>
            <a:r>
              <a:rPr lang="en-US" sz="1200" dirty="0" err="1">
                <a:solidFill>
                  <a:schemeClr val="bg1"/>
                </a:solidFill>
              </a:rPr>
              <a:t>Methenamine</a:t>
            </a:r>
            <a:r>
              <a:rPr lang="en-US" sz="1200" dirty="0">
                <a:solidFill>
                  <a:schemeClr val="bg1"/>
                </a:solidFill>
              </a:rPr>
              <a:t> silver stained BAL smear. </a:t>
            </a:r>
            <a:endParaRPr lang="en-US" dirty="0"/>
          </a:p>
        </p:txBody>
      </p:sp>
    </p:spTree>
    <p:extLst>
      <p:ext uri="{BB962C8B-B14F-4D97-AF65-F5344CB8AC3E}">
        <p14:creationId xmlns:p14="http://schemas.microsoft.com/office/powerpoint/2010/main" val="1110744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Ecological Niches and Transmission</a:t>
            </a:r>
          </a:p>
        </p:txBody>
      </p:sp>
      <p:sp>
        <p:nvSpPr>
          <p:cNvPr id="3" name="Text Placeholder 2"/>
          <p:cNvSpPr>
            <a:spLocks noGrp="1"/>
          </p:cNvSpPr>
          <p:nvPr>
            <p:ph type="body" sz="quarter" idx="20"/>
          </p:nvPr>
        </p:nvSpPr>
        <p:spPr/>
        <p:txBody>
          <a:bodyPr/>
          <a:lstStyle/>
          <a:p>
            <a:r>
              <a:rPr lang="en-US" dirty="0">
                <a:solidFill>
                  <a:srgbClr val="1C344D"/>
                </a:solidFill>
              </a:rPr>
              <a:t>Specific environmental reservoirs are not well understood </a:t>
            </a:r>
          </a:p>
          <a:p>
            <a:r>
              <a:rPr lang="en-US" dirty="0">
                <a:solidFill>
                  <a:srgbClr val="1C344D"/>
                </a:solidFill>
              </a:rPr>
              <a:t>Transmission is via airborne asci (cyst) forms; passed from person to person </a:t>
            </a:r>
          </a:p>
          <a:p>
            <a:r>
              <a:rPr lang="en-US" i="1" dirty="0">
                <a:solidFill>
                  <a:srgbClr val="1C344D"/>
                </a:solidFill>
              </a:rPr>
              <a:t>P. </a:t>
            </a:r>
            <a:r>
              <a:rPr lang="en-US" i="1" dirty="0" err="1">
                <a:solidFill>
                  <a:srgbClr val="1C344D"/>
                </a:solidFill>
              </a:rPr>
              <a:t>jiroveci</a:t>
            </a:r>
            <a:r>
              <a:rPr lang="en-US" i="1" dirty="0">
                <a:solidFill>
                  <a:srgbClr val="1C344D"/>
                </a:solidFill>
              </a:rPr>
              <a:t> </a:t>
            </a:r>
            <a:r>
              <a:rPr lang="en-US" dirty="0">
                <a:solidFill>
                  <a:srgbClr val="1C344D"/>
                </a:solidFill>
              </a:rPr>
              <a:t>may be present at low levels in healthy humans</a:t>
            </a:r>
          </a:p>
        </p:txBody>
      </p:sp>
      <p:pic>
        <p:nvPicPr>
          <p:cNvPr id="7" name="Picture Placeholder 6"/>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20558" r="20558"/>
          <a:stretch>
            <a:fillRect/>
          </a:stretch>
        </p:blipFill>
        <p:spPr/>
      </p:pic>
      <p:sp>
        <p:nvSpPr>
          <p:cNvPr id="9" name="TextBox 8"/>
          <p:cNvSpPr txBox="1"/>
          <p:nvPr/>
        </p:nvSpPr>
        <p:spPr>
          <a:xfrm>
            <a:off x="2109355" y="6556664"/>
            <a:ext cx="5496790" cy="553998"/>
          </a:xfrm>
          <a:prstGeom prst="rect">
            <a:avLst/>
          </a:prstGeom>
          <a:noFill/>
        </p:spPr>
        <p:txBody>
          <a:bodyPr wrap="square" rtlCol="0">
            <a:spAutoFit/>
          </a:bodyPr>
          <a:lstStyle/>
          <a:p>
            <a:r>
              <a:rPr lang="en-US" sz="1200" dirty="0">
                <a:solidFill>
                  <a:schemeClr val="bg1"/>
                </a:solidFill>
              </a:rPr>
              <a:t>Image Source: CDC Dr. Edwin Ewing Jr. </a:t>
            </a:r>
            <a:r>
              <a:rPr lang="en-US" sz="1200" dirty="0" err="1">
                <a:solidFill>
                  <a:schemeClr val="bg1"/>
                </a:solidFill>
              </a:rPr>
              <a:t>Methenamine</a:t>
            </a:r>
            <a:r>
              <a:rPr lang="en-US" sz="1200" dirty="0">
                <a:solidFill>
                  <a:schemeClr val="bg1"/>
                </a:solidFill>
              </a:rPr>
              <a:t> silver stained lung tissue. </a:t>
            </a:r>
            <a:endParaRPr lang="en-US" sz="1200" dirty="0"/>
          </a:p>
          <a:p>
            <a:endParaRPr lang="en-US" dirty="0"/>
          </a:p>
        </p:txBody>
      </p:sp>
    </p:spTree>
    <p:extLst>
      <p:ext uri="{BB962C8B-B14F-4D97-AF65-F5344CB8AC3E}">
        <p14:creationId xmlns:p14="http://schemas.microsoft.com/office/powerpoint/2010/main" val="1970226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Clinical Presentation in HIV</a:t>
            </a:r>
          </a:p>
        </p:txBody>
      </p:sp>
      <p:sp>
        <p:nvSpPr>
          <p:cNvPr id="3" name="Text Placeholder 2"/>
          <p:cNvSpPr>
            <a:spLocks noGrp="1"/>
          </p:cNvSpPr>
          <p:nvPr>
            <p:ph type="body" sz="quarter" idx="20"/>
          </p:nvPr>
        </p:nvSpPr>
        <p:spPr>
          <a:xfrm>
            <a:off x="4605075" y="1233376"/>
            <a:ext cx="4284885" cy="5071730"/>
          </a:xfrm>
        </p:spPr>
        <p:txBody>
          <a:bodyPr/>
          <a:lstStyle/>
          <a:p>
            <a:r>
              <a:rPr lang="en-US" dirty="0">
                <a:solidFill>
                  <a:srgbClr val="1C344D"/>
                </a:solidFill>
              </a:rPr>
              <a:t>Subacute onset of fever, non-productive cough, dyspnea and chest pain that is progressive over days to weeks in a susceptible host (CD4 &lt; 200) </a:t>
            </a:r>
          </a:p>
          <a:p>
            <a:r>
              <a:rPr lang="en-US" dirty="0">
                <a:solidFill>
                  <a:srgbClr val="1C344D"/>
                </a:solidFill>
              </a:rPr>
              <a:t>Often with hypoxemia, partial pressure of oxygen (paO2) on room air &lt; 70 at rest or post-exercise </a:t>
            </a:r>
          </a:p>
        </p:txBody>
      </p:sp>
      <p:pic>
        <p:nvPicPr>
          <p:cNvPr id="5" name="Picture Placeholder 4"/>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t="8693" b="8693"/>
          <a:stretch>
            <a:fillRect/>
          </a:stretch>
        </p:blipFill>
        <p:spPr/>
      </p:pic>
      <p:sp>
        <p:nvSpPr>
          <p:cNvPr id="7" name="TextBox 6"/>
          <p:cNvSpPr txBox="1"/>
          <p:nvPr/>
        </p:nvSpPr>
        <p:spPr>
          <a:xfrm>
            <a:off x="2057400" y="6564193"/>
            <a:ext cx="5704609" cy="307777"/>
          </a:xfrm>
          <a:prstGeom prst="rect">
            <a:avLst/>
          </a:prstGeom>
          <a:noFill/>
        </p:spPr>
        <p:txBody>
          <a:bodyPr wrap="square" rtlCol="0">
            <a:spAutoFit/>
          </a:bodyPr>
          <a:lstStyle/>
          <a:p>
            <a:pPr algn="ctr"/>
            <a:r>
              <a:rPr lang="en-US" sz="1400" dirty="0">
                <a:solidFill>
                  <a:schemeClr val="bg1"/>
                </a:solidFill>
              </a:rPr>
              <a:t>Image Source: CDC Jonathan Gold, MD. 1986</a:t>
            </a:r>
            <a:r>
              <a:rPr lang="en-US" sz="1200" dirty="0">
                <a:solidFill>
                  <a:schemeClr val="bg1"/>
                </a:solidFill>
              </a:rPr>
              <a:t>. </a:t>
            </a:r>
            <a:endParaRPr lang="en-US" dirty="0"/>
          </a:p>
        </p:txBody>
      </p:sp>
    </p:spTree>
    <p:extLst>
      <p:ext uri="{BB962C8B-B14F-4D97-AF65-F5344CB8AC3E}">
        <p14:creationId xmlns:p14="http://schemas.microsoft.com/office/powerpoint/2010/main" val="22782740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p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Quot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am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chnology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losing">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2215</TotalTime>
  <Words>1627</Words>
  <Application>Microsoft Office PowerPoint</Application>
  <PresentationFormat>On-screen Show (4:3)</PresentationFormat>
  <Paragraphs>147</Paragraphs>
  <Slides>18</Slides>
  <Notes>15</Notes>
  <HiddenSlides>1</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18</vt:i4>
      </vt:variant>
    </vt:vector>
  </HeadingPairs>
  <TitlesOfParts>
    <vt:vector size="31" baseType="lpstr">
      <vt:lpstr>Arial</vt:lpstr>
      <vt:lpstr>Calibri</vt:lpstr>
      <vt:lpstr>Calibri Light</vt:lpstr>
      <vt:lpstr>Gill Sans MT</vt:lpstr>
      <vt:lpstr>Google Sans</vt:lpstr>
      <vt:lpstr>Multipurpose Slides</vt:lpstr>
      <vt:lpstr>Map Slides</vt:lpstr>
      <vt:lpstr>Quote Slides</vt:lpstr>
      <vt:lpstr>Team Slides</vt:lpstr>
      <vt:lpstr>Technology Slides</vt:lpstr>
      <vt:lpstr>Basic Slides</vt:lpstr>
      <vt:lpstr>Closing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Michael J Dominguez</cp:lastModifiedBy>
  <cp:revision>248</cp:revision>
  <dcterms:created xsi:type="dcterms:W3CDTF">2016-02-17T19:33:40Z</dcterms:created>
  <dcterms:modified xsi:type="dcterms:W3CDTF">2023-08-21T17:34:53Z</dcterms:modified>
</cp:coreProperties>
</file>