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44"/>
  </p:notesMasterIdLst>
  <p:handoutMasterIdLst>
    <p:handoutMasterId r:id="rId45"/>
  </p:handoutMasterIdLst>
  <p:sldIdLst>
    <p:sldId id="359" r:id="rId5"/>
    <p:sldId id="382" r:id="rId6"/>
    <p:sldId id="361" r:id="rId7"/>
    <p:sldId id="383" r:id="rId8"/>
    <p:sldId id="384" r:id="rId9"/>
    <p:sldId id="387" r:id="rId10"/>
    <p:sldId id="593" r:id="rId11"/>
    <p:sldId id="385" r:id="rId12"/>
    <p:sldId id="267" r:id="rId13"/>
    <p:sldId id="386" r:id="rId14"/>
    <p:sldId id="573" r:id="rId15"/>
    <p:sldId id="574" r:id="rId16"/>
    <p:sldId id="575" r:id="rId17"/>
    <p:sldId id="576" r:id="rId18"/>
    <p:sldId id="577" r:id="rId19"/>
    <p:sldId id="578" r:id="rId20"/>
    <p:sldId id="581" r:id="rId21"/>
    <p:sldId id="579" r:id="rId22"/>
    <p:sldId id="260" r:id="rId23"/>
    <p:sldId id="594" r:id="rId24"/>
    <p:sldId id="259" r:id="rId25"/>
    <p:sldId id="585" r:id="rId26"/>
    <p:sldId id="1993219582" r:id="rId27"/>
    <p:sldId id="263" r:id="rId28"/>
    <p:sldId id="587" r:id="rId29"/>
    <p:sldId id="1993219581" r:id="rId30"/>
    <p:sldId id="265" r:id="rId31"/>
    <p:sldId id="1993219583" r:id="rId32"/>
    <p:sldId id="588" r:id="rId33"/>
    <p:sldId id="421" r:id="rId34"/>
    <p:sldId id="420" r:id="rId35"/>
    <p:sldId id="592" r:id="rId36"/>
    <p:sldId id="580" r:id="rId37"/>
    <p:sldId id="582" r:id="rId38"/>
    <p:sldId id="583" r:id="rId39"/>
    <p:sldId id="584" r:id="rId40"/>
    <p:sldId id="591" r:id="rId41"/>
    <p:sldId id="299" r:id="rId42"/>
    <p:sldId id="1993219580" r:id="rId4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82"/>
            <p14:sldId id="361"/>
            <p14:sldId id="383"/>
            <p14:sldId id="384"/>
            <p14:sldId id="387"/>
            <p14:sldId id="593"/>
            <p14:sldId id="385"/>
            <p14:sldId id="267"/>
            <p14:sldId id="386"/>
            <p14:sldId id="573"/>
            <p14:sldId id="574"/>
            <p14:sldId id="575"/>
            <p14:sldId id="576"/>
            <p14:sldId id="577"/>
            <p14:sldId id="578"/>
            <p14:sldId id="581"/>
            <p14:sldId id="579"/>
            <p14:sldId id="260"/>
            <p14:sldId id="594"/>
            <p14:sldId id="259"/>
            <p14:sldId id="585"/>
            <p14:sldId id="1993219582"/>
            <p14:sldId id="263"/>
            <p14:sldId id="587"/>
            <p14:sldId id="1993219581"/>
            <p14:sldId id="265"/>
            <p14:sldId id="1993219583"/>
            <p14:sldId id="588"/>
            <p14:sldId id="421"/>
            <p14:sldId id="420"/>
            <p14:sldId id="592"/>
            <p14:sldId id="580"/>
            <p14:sldId id="582"/>
            <p14:sldId id="583"/>
            <p14:sldId id="584"/>
            <p14:sldId id="591"/>
            <p14:sldId id="299"/>
            <p14:sldId id="199321958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513321-2468-75CF-F0BB-A89CC999431D}" name="Michelle J Iandiorio" initials="MJI" userId="S::MIandiorio@health.unm.edu::a88d1e84-8054-4dfd-a2f3-64e12be5a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1" autoAdjust="0"/>
    <p:restoredTop sz="75323" autoAdjust="0"/>
  </p:normalViewPr>
  <p:slideViewPr>
    <p:cSldViewPr>
      <p:cViewPr varScale="1">
        <p:scale>
          <a:sx n="126" d="100"/>
          <a:sy n="126" d="100"/>
        </p:scale>
        <p:origin x="792" y="11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Verbatim\Verbatim\AASLD_2016\Cabenuva\Discontinu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Injections before discontinuation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'2'!$B$1</c:f>
              <c:strCache>
                <c:ptCount val="1"/>
                <c:pt idx="0">
                  <c:v>Number of Injections</c:v>
                </c:pt>
              </c:strCache>
            </c:strRef>
          </c:tx>
          <c:spPr>
            <a:solidFill>
              <a:schemeClr val="accent1"/>
            </a:solidFill>
            <a:ln>
              <a:noFill/>
            </a:ln>
            <a:effectLst/>
          </c:spPr>
          <c:invertIfNegative val="0"/>
          <c:cat>
            <c:numRef>
              <c:f>'2'!$B$2:$B$10</c:f>
              <c:numCache>
                <c:formatCode>General</c:formatCode>
                <c:ptCount val="9"/>
                <c:pt idx="0">
                  <c:v>1</c:v>
                </c:pt>
                <c:pt idx="1">
                  <c:v>2</c:v>
                </c:pt>
                <c:pt idx="2">
                  <c:v>3</c:v>
                </c:pt>
                <c:pt idx="3">
                  <c:v>4</c:v>
                </c:pt>
                <c:pt idx="4">
                  <c:v>5</c:v>
                </c:pt>
                <c:pt idx="5">
                  <c:v>6</c:v>
                </c:pt>
                <c:pt idx="6">
                  <c:v>8</c:v>
                </c:pt>
                <c:pt idx="7">
                  <c:v>12</c:v>
                </c:pt>
                <c:pt idx="8">
                  <c:v>14</c:v>
                </c:pt>
              </c:numCache>
            </c:numRef>
          </c:cat>
          <c:val>
            <c:numRef>
              <c:f>'2'!$A$2:$A$10</c:f>
              <c:numCache>
                <c:formatCode>General</c:formatCode>
                <c:ptCount val="9"/>
                <c:pt idx="0">
                  <c:v>16</c:v>
                </c:pt>
                <c:pt idx="1">
                  <c:v>10</c:v>
                </c:pt>
                <c:pt idx="2">
                  <c:v>12</c:v>
                </c:pt>
                <c:pt idx="3">
                  <c:v>1</c:v>
                </c:pt>
                <c:pt idx="4">
                  <c:v>2</c:v>
                </c:pt>
                <c:pt idx="5">
                  <c:v>3</c:v>
                </c:pt>
                <c:pt idx="6">
                  <c:v>1</c:v>
                </c:pt>
                <c:pt idx="7">
                  <c:v>1</c:v>
                </c:pt>
                <c:pt idx="8">
                  <c:v>1</c:v>
                </c:pt>
              </c:numCache>
            </c:numRef>
          </c:val>
          <c:extLst>
            <c:ext xmlns:c16="http://schemas.microsoft.com/office/drawing/2014/chart" uri="{C3380CC4-5D6E-409C-BE32-E72D297353CC}">
              <c16:uniqueId val="{00000000-ABFD-964A-A78F-C4637B695053}"/>
            </c:ext>
          </c:extLst>
        </c:ser>
        <c:dLbls>
          <c:showLegendKey val="0"/>
          <c:showVal val="0"/>
          <c:showCatName val="0"/>
          <c:showSerName val="0"/>
          <c:showPercent val="0"/>
          <c:showBubbleSize val="0"/>
        </c:dLbls>
        <c:gapWidth val="219"/>
        <c:overlap val="-27"/>
        <c:axId val="122053071"/>
        <c:axId val="122055503"/>
      </c:barChart>
      <c:catAx>
        <c:axId val="122053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055503"/>
        <c:crosses val="autoZero"/>
        <c:auto val="1"/>
        <c:lblAlgn val="ctr"/>
        <c:lblOffset val="100"/>
        <c:noMultiLvlLbl val="0"/>
      </c:catAx>
      <c:valAx>
        <c:axId val="122055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a:t>
                </a:r>
                <a:r>
                  <a:rPr lang="en-US" baseline="0" dirty="0"/>
                  <a:t> of patients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053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7/19/2023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7/19/2023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date_06 2023</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113365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21</a:t>
            </a:fld>
            <a:endParaRPr lang="en-US" dirty="0"/>
          </a:p>
        </p:txBody>
      </p:sp>
    </p:spTree>
    <p:extLst>
      <p:ext uri="{BB962C8B-B14F-4D97-AF65-F5344CB8AC3E}">
        <p14:creationId xmlns:p14="http://schemas.microsoft.com/office/powerpoint/2010/main" val="240764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22</a:t>
            </a:fld>
            <a:endParaRPr lang="en-US" dirty="0"/>
          </a:p>
        </p:txBody>
      </p:sp>
    </p:spTree>
    <p:extLst>
      <p:ext uri="{BB962C8B-B14F-4D97-AF65-F5344CB8AC3E}">
        <p14:creationId xmlns:p14="http://schemas.microsoft.com/office/powerpoint/2010/main" val="2371502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140305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6217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27</a:t>
            </a:fld>
            <a:endParaRPr lang="en-US" dirty="0"/>
          </a:p>
        </p:txBody>
      </p:sp>
    </p:spTree>
    <p:extLst>
      <p:ext uri="{BB962C8B-B14F-4D97-AF65-F5344CB8AC3E}">
        <p14:creationId xmlns:p14="http://schemas.microsoft.com/office/powerpoint/2010/main" val="2427427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632096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pPr>
              <a:defRPr/>
            </a:pPr>
            <a:r>
              <a:rPr lang="en-US" dirty="0">
                <a:cs typeface="Arial"/>
              </a:rPr>
              <a:t>N = 144</a:t>
            </a:r>
          </a:p>
          <a:p>
            <a:pPr>
              <a:defRPr/>
            </a:pPr>
            <a:endParaRPr lang="en-US" dirty="0">
              <a:cs typeface="Arial"/>
            </a:endParaRPr>
          </a:p>
          <a:p>
            <a:pPr>
              <a:defRPr/>
            </a:pPr>
            <a:r>
              <a:rPr lang="en-US" dirty="0">
                <a:cs typeface="Arial"/>
              </a:rPr>
              <a:t>Mean follow-up time after switching to LAI CAB/RPV was 278 days</a:t>
            </a:r>
            <a:endParaRPr lang="en-US" dirty="0"/>
          </a:p>
          <a:p>
            <a:pPr>
              <a:defRPr/>
            </a:pPr>
            <a:endParaRPr lang="en-US" dirty="0">
              <a:cs typeface="Arial"/>
            </a:endParaRPr>
          </a:p>
          <a:p>
            <a:pPr>
              <a:defRPr/>
            </a:pPr>
            <a:r>
              <a:rPr lang="en-US" dirty="0">
                <a:cs typeface="Arial"/>
              </a:rPr>
              <a:t>After switching to LAI CAB/RPV, about 60%, 82%, and 98% of participants maintained all viral loads &lt; 20, &lt; 50, and &lt; 200 cpm respectively</a:t>
            </a:r>
          </a:p>
          <a:p>
            <a:pPr>
              <a:defRPr/>
            </a:pPr>
            <a:endParaRPr lang="en-US" dirty="0">
              <a:cs typeface="Arial"/>
            </a:endParaRPr>
          </a:p>
          <a:p>
            <a:pPr>
              <a:defRPr/>
            </a:pPr>
            <a:r>
              <a:rPr lang="en-US" dirty="0">
                <a:cs typeface="Arial"/>
              </a:rPr>
              <a:t>Within</a:t>
            </a:r>
            <a:r>
              <a:rPr lang="en-US" dirty="0"/>
              <a:t> our total cohort, </a:t>
            </a:r>
            <a:r>
              <a:rPr lang="en-US" b="1" dirty="0"/>
              <a:t>four </a:t>
            </a:r>
            <a:r>
              <a:rPr lang="en-US" dirty="0"/>
              <a:t>patients had viral load increases &gt;200cpm after switching to LAI CAB/RPV -  3 of which re-suppressed </a:t>
            </a:r>
            <a:r>
              <a:rPr lang="en-US" b="1" dirty="0"/>
              <a:t>without intervention</a:t>
            </a:r>
            <a:r>
              <a:rPr lang="en-US" dirty="0"/>
              <a:t>, and one of which developed virologic failure.</a:t>
            </a:r>
          </a:p>
          <a:p>
            <a:pPr>
              <a:defRPr/>
            </a:pPr>
            <a:endParaRPr lang="en-US" dirty="0">
              <a:cs typeface="Arial"/>
            </a:endParaRPr>
          </a:p>
          <a:p>
            <a:pPr>
              <a:defRPr/>
            </a:pPr>
            <a:r>
              <a:rPr lang="en-US" dirty="0">
                <a:cs typeface="Arial"/>
              </a:rPr>
              <a:t>The figure on the top right shows a comparison of pre- and post-switch viral load trends within our four major categories. The x-axis represents pre-switch viral load trends, while the individual colored bars represent post-switch trends. Within the total cohort, about 60% of participants had post-switch VLs that were continually suppressed. I want to highlight that the group most likely to remain continually suppressed post-switch were those participants with pre-switch VL that were continually suppressed. Likewise participants with pLLV pre-switch were most likely to have pLLV post-switch, and in fact exactly 50% of participants with pre-switch pLLV continued to have pLLV after switching to LAI CAB/RPV.</a:t>
            </a:r>
          </a:p>
          <a:p>
            <a:pPr>
              <a:defRPr/>
            </a:pPr>
            <a:endParaRPr lang="en-US" dirty="0">
              <a:cs typeface="Arial"/>
            </a:endParaRPr>
          </a:p>
          <a:p>
            <a:pPr>
              <a:defRPr/>
            </a:pPr>
            <a:r>
              <a:rPr lang="en-US" dirty="0">
                <a:cs typeface="Arial"/>
              </a:rPr>
              <a:t>Our time-to-event analysis (shown below) compared the probability of the viral load remaining &lt;20 cpm post-switch in those with all pre-switch viral loads &lt;20 cpm (solid line) and those with at least one viral load &gt;20 cpm in the 12 months prior to switching to LAI CAB/RPV (dotted line). We found that participants with any detectable viremia (VL &gt;20) prior to switching were less likely to have continual suppression post-switch, while those who were continually suppressed prior to switching had a higher probability of remaining undetectable post-switch.</a:t>
            </a:r>
            <a:endParaRPr lang="en-US" dirty="0"/>
          </a:p>
        </p:txBody>
      </p:sp>
      <p:sp>
        <p:nvSpPr>
          <p:cNvPr id="4" name="Date Placeholder 3"/>
          <p:cNvSpPr>
            <a:spLocks noGrp="1"/>
          </p:cNvSpPr>
          <p:nvPr>
            <p:ph type="dt" idx="1"/>
          </p:nvPr>
        </p:nvSpPr>
        <p:spPr/>
        <p:txBody>
          <a:bodyPr/>
          <a:lstStyle/>
          <a:p>
            <a:fld id="{54B96704-F0BE-4A46-8E3F-E967AFABE1D6}" type="datetime2">
              <a:rPr lang="en-US" smtClean="0"/>
              <a:t>Wednesday, July 19, 2023</a:t>
            </a:fld>
            <a:endParaRPr lang="en-US" dirty="0"/>
          </a:p>
        </p:txBody>
      </p:sp>
      <p:sp>
        <p:nvSpPr>
          <p:cNvPr id="5" name="Slide Number Placeholder 4"/>
          <p:cNvSpPr>
            <a:spLocks noGrp="1"/>
          </p:cNvSpPr>
          <p:nvPr>
            <p:ph type="sldNum" sz="quarter" idx="5"/>
          </p:nvPr>
        </p:nvSpPr>
        <p:spPr/>
        <p:txBody>
          <a:bodyPr/>
          <a:lstStyle/>
          <a:p>
            <a:fld id="{E8CB8A1F-8E97-45DD-8500-F61608029CA4}" type="slidenum">
              <a:rPr lang="en-US" smtClean="0"/>
              <a:pPr/>
              <a:t>30</a:t>
            </a:fld>
            <a:r>
              <a:rPr lang="en-US" dirty="0"/>
              <a:t>    |</a:t>
            </a:r>
          </a:p>
        </p:txBody>
      </p:sp>
    </p:spTree>
    <p:extLst>
      <p:ext uri="{BB962C8B-B14F-4D97-AF65-F5344CB8AC3E}">
        <p14:creationId xmlns:p14="http://schemas.microsoft.com/office/powerpoint/2010/main" val="1622304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pPr>
              <a:defRPr/>
            </a:pPr>
            <a:r>
              <a:rPr lang="en-US" dirty="0">
                <a:cs typeface="Arial"/>
              </a:rPr>
              <a:t>Here we looked at which participants in our cohort had detectable viral load (shown here as at least one VL &gt;20 cpm), or undetectable viral load post-switch. As previously mentioned, our findings were similar when evaluating the data with cutoffs defined as both &lt;20cpm and &lt;50cpm post switch, but are summarized here using the cutoff of 20.</a:t>
            </a:r>
            <a:endParaRPr lang="en-US" dirty="0"/>
          </a:p>
          <a:p>
            <a:pPr>
              <a:defRPr/>
            </a:pPr>
            <a:endParaRPr lang="en-US" dirty="0">
              <a:cs typeface="Arial"/>
            </a:endParaRPr>
          </a:p>
          <a:p>
            <a:pPr>
              <a:defRPr/>
            </a:pPr>
            <a:r>
              <a:rPr lang="en-US" dirty="0"/>
              <a:t>Baseline characteristics of our study cohort were similar to those of our general clinic cohort on oral standard of care ARVs.</a:t>
            </a:r>
            <a:endParaRPr lang="en-US" dirty="0">
              <a:cs typeface="Arial"/>
            </a:endParaRPr>
          </a:p>
          <a:p>
            <a:pPr>
              <a:defRPr/>
            </a:pPr>
            <a:endParaRPr lang="en-US" dirty="0">
              <a:cs typeface="Arial"/>
            </a:endParaRPr>
          </a:p>
          <a:p>
            <a:pPr>
              <a:defRPr/>
            </a:pPr>
            <a:r>
              <a:rPr lang="en-US" dirty="0">
                <a:cs typeface="Arial"/>
              </a:rPr>
              <a:t>We found that </a:t>
            </a:r>
            <a:r>
              <a:rPr lang="en-US" dirty="0"/>
              <a:t>BMI, late injection, and monthly vs every 2 month dosing did not correlate w/ detectable viremia post-switch.</a:t>
            </a:r>
            <a:endParaRPr lang="en-US" dirty="0">
              <a:cs typeface="Arial"/>
            </a:endParaRPr>
          </a:p>
          <a:p>
            <a:pPr>
              <a:defRPr/>
            </a:pPr>
            <a:endParaRPr lang="en-US" dirty="0">
              <a:cs typeface="Arial"/>
            </a:endParaRPr>
          </a:p>
          <a:p>
            <a:pPr>
              <a:defRPr/>
            </a:pPr>
            <a:r>
              <a:rPr lang="en-US" dirty="0">
                <a:cs typeface="Arial"/>
              </a:rPr>
              <a:t>However, there was a significant difference in </a:t>
            </a:r>
            <a:r>
              <a:rPr lang="en-US" dirty="0"/>
              <a:t>participants with persistent low level viremia prior to switching to LAI CAB/RPV. These participants were more likely to have at least one viral load &gt;20 cpm post-switch, with an odds ratio of 3.55.</a:t>
            </a:r>
            <a:endParaRPr lang="en-US" dirty="0">
              <a:cs typeface="Arial"/>
            </a:endParaRPr>
          </a:p>
          <a:p>
            <a:pPr>
              <a:defRPr/>
            </a:pPr>
            <a:endParaRPr lang="en-US" dirty="0"/>
          </a:p>
          <a:p>
            <a:pPr>
              <a:defRPr/>
            </a:pPr>
            <a:endParaRPr lang="en-US" dirty="0">
              <a:cs typeface="Arial"/>
            </a:endParaRPr>
          </a:p>
        </p:txBody>
      </p:sp>
      <p:sp>
        <p:nvSpPr>
          <p:cNvPr id="4" name="Date Placeholder 3"/>
          <p:cNvSpPr>
            <a:spLocks noGrp="1"/>
          </p:cNvSpPr>
          <p:nvPr>
            <p:ph type="dt" idx="1"/>
          </p:nvPr>
        </p:nvSpPr>
        <p:spPr/>
        <p:txBody>
          <a:bodyPr/>
          <a:lstStyle/>
          <a:p>
            <a:fld id="{54B96704-F0BE-4A46-8E3F-E967AFABE1D6}" type="datetime2">
              <a:rPr lang="en-US" smtClean="0"/>
              <a:t>Wednesday, July 19, 2023</a:t>
            </a:fld>
            <a:endParaRPr lang="en-US" dirty="0"/>
          </a:p>
        </p:txBody>
      </p:sp>
      <p:sp>
        <p:nvSpPr>
          <p:cNvPr id="5" name="Slide Number Placeholder 4"/>
          <p:cNvSpPr>
            <a:spLocks noGrp="1"/>
          </p:cNvSpPr>
          <p:nvPr>
            <p:ph type="sldNum" sz="quarter" idx="5"/>
          </p:nvPr>
        </p:nvSpPr>
        <p:spPr/>
        <p:txBody>
          <a:bodyPr/>
          <a:lstStyle/>
          <a:p>
            <a:fld id="{E8CB8A1F-8E97-45DD-8500-F61608029CA4}" type="slidenum">
              <a:rPr lang="en-US" smtClean="0"/>
              <a:pPr/>
              <a:t>31</a:t>
            </a:fld>
            <a:r>
              <a:rPr lang="en-US" dirty="0"/>
              <a:t>    |</a:t>
            </a:r>
          </a:p>
        </p:txBody>
      </p:sp>
    </p:spTree>
    <p:extLst>
      <p:ext uri="{BB962C8B-B14F-4D97-AF65-F5344CB8AC3E}">
        <p14:creationId xmlns:p14="http://schemas.microsoft.com/office/powerpoint/2010/main" val="2728058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34</a:t>
            </a:fld>
            <a:endParaRPr lang="en-US" dirty="0"/>
          </a:p>
        </p:txBody>
      </p:sp>
    </p:spTree>
    <p:extLst>
      <p:ext uri="{BB962C8B-B14F-4D97-AF65-F5344CB8AC3E}">
        <p14:creationId xmlns:p14="http://schemas.microsoft.com/office/powerpoint/2010/main" val="360590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37</a:t>
            </a:fld>
            <a:endParaRPr lang="en-US" dirty="0"/>
          </a:p>
        </p:txBody>
      </p:sp>
    </p:spTree>
    <p:extLst>
      <p:ext uri="{BB962C8B-B14F-4D97-AF65-F5344CB8AC3E}">
        <p14:creationId xmlns:p14="http://schemas.microsoft.com/office/powerpoint/2010/main" val="3114107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38</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dirty="0"/>
          </a:p>
        </p:txBody>
      </p:sp>
    </p:spTree>
    <p:extLst>
      <p:ext uri="{BB962C8B-B14F-4D97-AF65-F5344CB8AC3E}">
        <p14:creationId xmlns:p14="http://schemas.microsoft.com/office/powerpoint/2010/main" val="182934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95094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246673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dirty="0"/>
          </a:p>
        </p:txBody>
      </p:sp>
    </p:spTree>
    <p:extLst>
      <p:ext uri="{BB962C8B-B14F-4D97-AF65-F5344CB8AC3E}">
        <p14:creationId xmlns:p14="http://schemas.microsoft.com/office/powerpoint/2010/main" val="373772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*A single prior INI regimen is allowed if BIC/FTC/TAF is a second-line regimen 6 months prior to screening. Any prior change in regimen, defined as a change of a single drug or multiple drugs simultaneously, </a:t>
            </a:r>
            <a:br>
              <a:rPr lang="en-US" dirty="0"/>
            </a:br>
            <a:r>
              <a:rPr lang="en-US" dirty="0"/>
              <a:t>must have occurred due to tolerability/safety, access to medications, or convenience/simplification, and must not have been done for treatment failure (HIV-1 RNA ≥400 copies/mL). </a:t>
            </a:r>
          </a:p>
          <a:p>
            <a:pPr>
              <a:spcAft>
                <a:spcPts val="0"/>
              </a:spcAft>
            </a:pPr>
            <a:r>
              <a:rPr lang="en-US" baseline="30000" dirty="0"/>
              <a:t>†</a:t>
            </a:r>
            <a:r>
              <a:rPr lang="en-US" dirty="0"/>
              <a:t>n values are based on the safety population.</a:t>
            </a:r>
          </a:p>
          <a:p>
            <a:pPr>
              <a:spcAft>
                <a:spcPts val="0"/>
              </a:spcAft>
            </a:pPr>
            <a:r>
              <a:rPr lang="en-US" baseline="30000" dirty="0"/>
              <a:t>‡</a:t>
            </a:r>
            <a:r>
              <a:rPr lang="en-US" dirty="0"/>
              <a:t>Participants randomized to the LA arm were offered an optional OLI; the decision was determined by the participants following informed consent discussions with the investigator.</a:t>
            </a:r>
          </a:p>
          <a:p>
            <a:pPr>
              <a:spcAft>
                <a:spcPts val="0"/>
              </a:spcAft>
            </a:pPr>
            <a:r>
              <a:rPr lang="en-US" baseline="30000" dirty="0"/>
              <a:t>§</a:t>
            </a:r>
            <a:r>
              <a:rPr lang="en-US" dirty="0"/>
              <a:t>The extension phase will continue study treatment until CAB LA and RPV LA are either locally approved and commercially available, the participant no longer derives clinical benefit, the participant meets a protocol-defined reason </a:t>
            </a:r>
            <a:br>
              <a:rPr lang="en-US" dirty="0"/>
            </a:br>
            <a:r>
              <a:rPr lang="en-US" dirty="0"/>
              <a:t>for discontinuation, or until development of either CAB LA or RPV LA is terminated. Visits will continue to occur Q2M.</a:t>
            </a:r>
            <a:br>
              <a:rPr lang="en-US" dirty="0"/>
            </a:br>
            <a:r>
              <a:rPr lang="en-US" dirty="0"/>
              <a:t>IM, intramuscular; LA, long-acting; OD, once daily; OLI, oral lead-in; Q2M, every 2 months.</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9CD696-6686-42F5-9E42-8DCDB034590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240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BMI=body mass index</a:t>
            </a:r>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355387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dirty="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dirty="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dirty="0"/>
          </a:p>
        </p:txBody>
      </p:sp>
      <p:sp>
        <p:nvSpPr>
          <p:cNvPr id="2" name="Holder 2"/>
          <p:cNvSpPr>
            <a:spLocks noGrp="1"/>
          </p:cNvSpPr>
          <p:nvPr>
            <p:ph type="title"/>
          </p:nvPr>
        </p:nvSpPr>
        <p:spPr/>
        <p:txBody>
          <a:bodyPr lIns="0" tIns="0" rIns="0" bIns="0"/>
          <a:lstStyle>
            <a:lvl1pPr>
              <a:defRPr sz="33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extLst>
      <p:ext uri="{BB962C8B-B14F-4D97-AF65-F5344CB8AC3E}">
        <p14:creationId xmlns:p14="http://schemas.microsoft.com/office/powerpoint/2010/main" val="2701983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dirty="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dirty="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dirty="0"/>
          </a:p>
        </p:txBody>
      </p:sp>
      <p:sp>
        <p:nvSpPr>
          <p:cNvPr id="2" name="Holder 2"/>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3" name="Holder 3"/>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extLst>
      <p:ext uri="{BB962C8B-B14F-4D97-AF65-F5344CB8AC3E}">
        <p14:creationId xmlns:p14="http://schemas.microsoft.com/office/powerpoint/2010/main" val="79897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0511-6C5D-4774-B8C0-969736F596D0}"/>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BD404EAF-1D16-4387-B008-B7209069CD44}"/>
              </a:ext>
            </a:extLst>
          </p:cNvPr>
          <p:cNvSpPr>
            <a:spLocks noGrp="1"/>
          </p:cNvSpPr>
          <p:nvPr>
            <p:ph type="body" sz="quarter" idx="13"/>
          </p:nvPr>
        </p:nvSpPr>
        <p:spPr>
          <a:xfrm>
            <a:off x="314325" y="971550"/>
            <a:ext cx="8515350" cy="3571875"/>
          </a:xfrm>
        </p:spPr>
        <p:txBody>
          <a:bodyPr>
            <a:normAutofit/>
          </a:bodyPr>
          <a:lstStyle>
            <a:lvl1pPr marL="216694" indent="-216694">
              <a:defRPr sz="1200"/>
            </a:lvl1pPr>
            <a:lvl2pPr marL="473869" indent="-176213">
              <a:defRPr sz="1200"/>
            </a:lvl2pPr>
            <a:lvl3pPr marL="771525" indent="-166688">
              <a:tabLst/>
              <a:defRPr sz="1050"/>
            </a:lvl3pPr>
            <a:lvl4pPr marL="1073944" indent="-176213">
              <a:defRPr sz="1050"/>
            </a:lvl4pPr>
            <a:lvl5pPr marL="1371600" indent="-166688">
              <a:tabLs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4D7F443D-F5B7-EC8A-1640-94F9E56EEFA5}"/>
              </a:ext>
            </a:extLst>
          </p:cNvPr>
          <p:cNvSpPr>
            <a:spLocks noGrp="1"/>
          </p:cNvSpPr>
          <p:nvPr>
            <p:ph type="dt" sz="half" idx="14"/>
          </p:nvPr>
        </p:nvSpPr>
        <p:spPr/>
        <p:txBody>
          <a:bodyPr/>
          <a:lstStyle/>
          <a:p>
            <a:fld id="{14298C73-C61A-478E-A239-5E10B1DE2EFA}" type="datetime2">
              <a:rPr lang="en-US" smtClean="0"/>
              <a:t>Wednesday, July 19, 2023</a:t>
            </a:fld>
            <a:endParaRPr lang="en-US" dirty="0"/>
          </a:p>
        </p:txBody>
      </p:sp>
      <p:sp>
        <p:nvSpPr>
          <p:cNvPr id="4" name="Footer Placeholder 3">
            <a:extLst>
              <a:ext uri="{FF2B5EF4-FFF2-40B4-BE49-F238E27FC236}">
                <a16:creationId xmlns:a16="http://schemas.microsoft.com/office/drawing/2014/main" id="{D7225B00-904C-1305-9D36-563B44F29F7C}"/>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6E338891-94B2-2F97-FFD2-BDC396755AD9}"/>
              </a:ext>
            </a:extLst>
          </p:cNvPr>
          <p:cNvSpPr>
            <a:spLocks noGrp="1"/>
          </p:cNvSpPr>
          <p:nvPr>
            <p:ph type="sldNum" sz="quarter" idx="16"/>
          </p:nvPr>
        </p:nvSpPr>
        <p:spPr/>
        <p:txBody>
          <a:bodyPr/>
          <a:lstStyle/>
          <a:p>
            <a:fld id="{436DF479-7476-4076-86FD-1C41B7E33810}" type="slidenum">
              <a:rPr lang="en-US" smtClean="0"/>
              <a:pPr/>
              <a:t>‹#›</a:t>
            </a:fld>
            <a:r>
              <a:rPr lang="en-US" dirty="0"/>
              <a:t>     │</a:t>
            </a:r>
          </a:p>
        </p:txBody>
      </p:sp>
    </p:spTree>
    <p:extLst>
      <p:ext uri="{BB962C8B-B14F-4D97-AF65-F5344CB8AC3E}">
        <p14:creationId xmlns:p14="http://schemas.microsoft.com/office/powerpoint/2010/main" val="2350219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_Content">
    <p:spTree>
      <p:nvGrpSpPr>
        <p:cNvPr id="1" name=""/>
        <p:cNvGrpSpPr/>
        <p:nvPr/>
      </p:nvGrpSpPr>
      <p:grpSpPr>
        <a:xfrm>
          <a:off x="0" y="0"/>
          <a:ext cx="0" cy="0"/>
          <a:chOff x="0" y="0"/>
          <a:chExt cx="0" cy="0"/>
        </a:xfrm>
      </p:grpSpPr>
      <p:sp>
        <p:nvSpPr>
          <p:cNvPr id="11" name="Rectangle 3"/>
          <p:cNvSpPr>
            <a:spLocks noGrp="1" noChangeArrowheads="1"/>
          </p:cNvSpPr>
          <p:nvPr>
            <p:ph idx="1"/>
          </p:nvPr>
        </p:nvSpPr>
        <p:spPr bwMode="auto">
          <a:xfrm>
            <a:off x="533401" y="1013223"/>
            <a:ext cx="835818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5pPr>
              <a:defRPr/>
            </a:lvl5p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a:p>
            <a:pPr lvl="4"/>
            <a:endParaRPr lang="en-US" altLang="en-US" noProof="0" dirty="0"/>
          </a:p>
        </p:txBody>
      </p:sp>
      <p:pic>
        <p:nvPicPr>
          <p:cNvPr id="7" name="Picture 6">
            <a:extLst>
              <a:ext uri="{FF2B5EF4-FFF2-40B4-BE49-F238E27FC236}">
                <a16:creationId xmlns:a16="http://schemas.microsoft.com/office/drawing/2014/main" id="{8FCAB574-D00F-404B-99A4-2638A1E732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8747449" y="4107801"/>
            <a:ext cx="396551" cy="1034293"/>
          </a:xfrm>
          <a:prstGeom prst="rect">
            <a:avLst/>
          </a:prstGeom>
        </p:spPr>
      </p:pic>
      <p:sp>
        <p:nvSpPr>
          <p:cNvPr id="17" name="Slide Number Placeholder 1">
            <a:extLst>
              <a:ext uri="{FF2B5EF4-FFF2-40B4-BE49-F238E27FC236}">
                <a16:creationId xmlns:a16="http://schemas.microsoft.com/office/drawing/2014/main" id="{5E20FFAB-DF01-48B8-AAF8-D9E9981965AD}"/>
              </a:ext>
            </a:extLst>
          </p:cNvPr>
          <p:cNvSpPr>
            <a:spLocks noGrp="1"/>
          </p:cNvSpPr>
          <p:nvPr>
            <p:ph type="sldNum" sz="quarter" idx="4"/>
          </p:nvPr>
        </p:nvSpPr>
        <p:spPr>
          <a:xfrm>
            <a:off x="8802291" y="4889700"/>
            <a:ext cx="341708" cy="252394"/>
          </a:xfrm>
          <a:prstGeom prst="rect">
            <a:avLst/>
          </a:prstGeom>
        </p:spPr>
        <p:txBody>
          <a:bodyPr/>
          <a:lstStyle>
            <a:lvl1pPr algn="r">
              <a:defRPr sz="900" b="1">
                <a:solidFill>
                  <a:schemeClr val="bg1"/>
                </a:solidFill>
              </a:defRPr>
            </a:lvl1pPr>
          </a:lstStyle>
          <a:p>
            <a:fld id="{724AC3FD-09E3-4FF5-A0F9-A72F20D7F301}" type="slidenum">
              <a:rPr lang="en-GB" smtClean="0"/>
              <a:pPr/>
              <a:t>‹#›</a:t>
            </a:fld>
            <a:endParaRPr lang="en-GB" dirty="0"/>
          </a:p>
        </p:txBody>
      </p:sp>
      <p:sp>
        <p:nvSpPr>
          <p:cNvPr id="8" name="Rectangle 2">
            <a:extLst>
              <a:ext uri="{FF2B5EF4-FFF2-40B4-BE49-F238E27FC236}">
                <a16:creationId xmlns:a16="http://schemas.microsoft.com/office/drawing/2014/main" id="{B269CE4D-2347-44B5-ABE1-5082EFF06F2D}"/>
              </a:ext>
            </a:extLst>
          </p:cNvPr>
          <p:cNvSpPr>
            <a:spLocks noGrp="1" noChangeArrowheads="1"/>
          </p:cNvSpPr>
          <p:nvPr>
            <p:ph type="title"/>
          </p:nvPr>
        </p:nvSpPr>
        <p:spPr bwMode="auto">
          <a:xfrm>
            <a:off x="533400" y="114300"/>
            <a:ext cx="83581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9" name="Text Placeholder 2">
            <a:extLst>
              <a:ext uri="{FF2B5EF4-FFF2-40B4-BE49-F238E27FC236}">
                <a16:creationId xmlns:a16="http://schemas.microsoft.com/office/drawing/2014/main" id="{F6A834DD-6116-4B73-BBE9-851C2D5E28BF}"/>
              </a:ext>
            </a:extLst>
          </p:cNvPr>
          <p:cNvSpPr>
            <a:spLocks noGrp="1"/>
          </p:cNvSpPr>
          <p:nvPr>
            <p:ph type="body" sz="quarter" idx="18"/>
          </p:nvPr>
        </p:nvSpPr>
        <p:spPr>
          <a:xfrm>
            <a:off x="533400" y="4319334"/>
            <a:ext cx="8357616" cy="228577"/>
          </a:xfrm>
        </p:spPr>
        <p:txBody>
          <a:bodyPr anchor="b"/>
          <a:lstStyle>
            <a:lvl1pPr marL="0" indent="0" algn="l" rtl="0" eaLnBrk="0" fontAlgn="base" hangingPunct="0">
              <a:spcBef>
                <a:spcPct val="0"/>
              </a:spcBef>
              <a:spcAft>
                <a:spcPts val="300"/>
              </a:spcAft>
              <a:buClr>
                <a:srgbClr val="E31836"/>
              </a:buClr>
              <a:buSzPct val="115000"/>
              <a:buFont typeface="Arial" panose="020B0604020202020204" pitchFamily="34" charset="0"/>
              <a:buNone/>
              <a:defRPr lang="en-US" sz="6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300"/>
              </a:spcAft>
              <a:buClr>
                <a:srgbClr val="E31836"/>
              </a:buClr>
              <a:buSzPct val="115000"/>
              <a:buFont typeface="Arial" panose="020B0604020202020204" pitchFamily="34" charset="0"/>
              <a:buNone/>
              <a:defRPr lang="en-US" sz="675"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300"/>
              </a:spcAft>
              <a:buClr>
                <a:srgbClr val="E31836"/>
              </a:buClr>
              <a:buSzPct val="115000"/>
              <a:buFont typeface="Arial" panose="020B0604020202020204" pitchFamily="34" charset="0"/>
              <a:buNone/>
              <a:defRPr lang="en-US" sz="675"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300"/>
              </a:spcAft>
              <a:buClr>
                <a:srgbClr val="E31836"/>
              </a:buClr>
              <a:buSzPct val="115000"/>
              <a:buFont typeface="Arial" panose="020B0604020202020204" pitchFamily="34" charset="0"/>
              <a:buNone/>
              <a:defRPr lang="en-US" sz="675"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300"/>
              </a:spcAft>
              <a:buClr>
                <a:srgbClr val="E31836"/>
              </a:buClr>
              <a:buSzPct val="115000"/>
              <a:buFont typeface="Arial" panose="020B0604020202020204" pitchFamily="34" charset="0"/>
              <a:buNone/>
              <a:defRPr lang="en-US" sz="675"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381996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6" y="971550"/>
            <a:ext cx="4131431"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244" y="971550"/>
            <a:ext cx="4131431"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E89C7164-A9C1-14F1-6B32-79E7842C2984}"/>
              </a:ext>
            </a:extLst>
          </p:cNvPr>
          <p:cNvSpPr>
            <a:spLocks noGrp="1"/>
          </p:cNvSpPr>
          <p:nvPr>
            <p:ph type="dt" sz="half" idx="10"/>
          </p:nvPr>
        </p:nvSpPr>
        <p:spPr/>
        <p:txBody>
          <a:bodyPr/>
          <a:lstStyle/>
          <a:p>
            <a:fld id="{C529B422-4487-4B40-A8D5-42E10CE621AA}" type="datetime2">
              <a:rPr lang="en-US" smtClean="0"/>
              <a:t>Wednesday, July 19, 2023</a:t>
            </a:fld>
            <a:endParaRPr lang="en-US" dirty="0"/>
          </a:p>
        </p:txBody>
      </p:sp>
      <p:sp>
        <p:nvSpPr>
          <p:cNvPr id="9" name="Footer Placeholder 8">
            <a:extLst>
              <a:ext uri="{FF2B5EF4-FFF2-40B4-BE49-F238E27FC236}">
                <a16:creationId xmlns:a16="http://schemas.microsoft.com/office/drawing/2014/main" id="{63B29C62-52AB-85BD-4138-F580672C4EC3}"/>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797D2E5-4647-A24D-57F1-4E33263FF5A1}"/>
              </a:ext>
            </a:extLst>
          </p:cNvPr>
          <p:cNvSpPr>
            <a:spLocks noGrp="1"/>
          </p:cNvSpPr>
          <p:nvPr>
            <p:ph type="sldNum" sz="quarter" idx="12"/>
          </p:nvPr>
        </p:nvSpPr>
        <p:spPr/>
        <p:txBody>
          <a:bodyPr/>
          <a:lstStyle/>
          <a:p>
            <a:fld id="{436DF479-7476-4076-86FD-1C41B7E33810}" type="slidenum">
              <a:rPr lang="en-US" smtClean="0"/>
              <a:pPr/>
              <a:t>‹#›</a:t>
            </a:fld>
            <a:r>
              <a:rPr lang="en-US" dirty="0"/>
              <a:t>     │</a:t>
            </a:r>
          </a:p>
        </p:txBody>
      </p:sp>
    </p:spTree>
    <p:extLst>
      <p:ext uri="{BB962C8B-B14F-4D97-AF65-F5344CB8AC3E}">
        <p14:creationId xmlns:p14="http://schemas.microsoft.com/office/powerpoint/2010/main" val="749395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14325" y="971550"/>
            <a:ext cx="8515350" cy="359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B12AC-4688-AD75-E85A-B33D832CC95F}"/>
              </a:ext>
            </a:extLst>
          </p:cNvPr>
          <p:cNvSpPr>
            <a:spLocks noGrp="1"/>
          </p:cNvSpPr>
          <p:nvPr>
            <p:ph type="dt" sz="half" idx="10"/>
          </p:nvPr>
        </p:nvSpPr>
        <p:spPr/>
        <p:txBody>
          <a:bodyPr/>
          <a:lstStyle/>
          <a:p>
            <a:fld id="{5A45F92E-0FDB-40F6-B13A-A41BFAC75A2E}" type="datetime2">
              <a:rPr lang="en-US" smtClean="0"/>
              <a:t>Wednesday, July 19, 2023</a:t>
            </a:fld>
            <a:endParaRPr lang="en-US" dirty="0"/>
          </a:p>
        </p:txBody>
      </p:sp>
      <p:sp>
        <p:nvSpPr>
          <p:cNvPr id="5" name="Footer Placeholder 4">
            <a:extLst>
              <a:ext uri="{FF2B5EF4-FFF2-40B4-BE49-F238E27FC236}">
                <a16:creationId xmlns:a16="http://schemas.microsoft.com/office/drawing/2014/main" id="{E6DEFD4D-FE26-4B9C-2D24-0907346897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DACD66-89F5-A451-EB11-9ED30AAFE869}"/>
              </a:ext>
            </a:extLst>
          </p:cNvPr>
          <p:cNvSpPr>
            <a:spLocks noGrp="1"/>
          </p:cNvSpPr>
          <p:nvPr>
            <p:ph type="sldNum" sz="quarter" idx="12"/>
          </p:nvPr>
        </p:nvSpPr>
        <p:spPr/>
        <p:txBody>
          <a:bodyPr/>
          <a:lstStyle/>
          <a:p>
            <a:fld id="{436DF479-7476-4076-86FD-1C41B7E33810}" type="slidenum">
              <a:rPr lang="en-US" smtClean="0"/>
              <a:pPr/>
              <a:t>‹#›</a:t>
            </a:fld>
            <a:r>
              <a:rPr lang="en-US" dirty="0"/>
              <a:t>     │</a:t>
            </a:r>
          </a:p>
        </p:txBody>
      </p:sp>
    </p:spTree>
    <p:extLst>
      <p:ext uri="{BB962C8B-B14F-4D97-AF65-F5344CB8AC3E}">
        <p14:creationId xmlns:p14="http://schemas.microsoft.com/office/powerpoint/2010/main" val="329607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10" name="SmartArt Placeholder 9"/>
          <p:cNvSpPr>
            <a:spLocks noGrp="1"/>
          </p:cNvSpPr>
          <p:nvPr>
            <p:ph type="dgm" sz="quarter" idx="13"/>
          </p:nvPr>
        </p:nvSpPr>
        <p:spPr>
          <a:xfrm>
            <a:off x="457200" y="1143000"/>
            <a:ext cx="8305800" cy="3371850"/>
          </a:xfrm>
        </p:spPr>
        <p:txBody>
          <a:bodyPr/>
          <a:lstStyle/>
          <a:p>
            <a:r>
              <a:rPr lang="en-US" dirty="0"/>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dirty="0"/>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dirty="0"/>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8"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0" r:id="rId11"/>
    <p:sldLayoutId id="2147483811" r:id="rId12"/>
    <p:sldLayoutId id="2147483812" r:id="rId13"/>
    <p:sldLayoutId id="2147483813" r:id="rId14"/>
    <p:sldLayoutId id="2147483814" r:id="rId15"/>
    <p:sldLayoutId id="2147483815" r:id="rId16"/>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mailto:hivecho@salud.unm.edu"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752683"/>
            <a:ext cx="8229599" cy="1352467"/>
          </a:xfrm>
        </p:spPr>
        <p:txBody>
          <a:bodyPr/>
          <a:lstStyle/>
          <a:p>
            <a:pPr algn="ctr"/>
            <a:r>
              <a:rPr lang="en-US" sz="3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Injectable Antiretroviral Therapy</a:t>
            </a:r>
            <a:endParaRPr lang="en-US" sz="3600" dirty="0"/>
          </a:p>
        </p:txBody>
      </p:sp>
      <p:sp>
        <p:nvSpPr>
          <p:cNvPr id="7" name="object 5"/>
          <p:cNvSpPr txBox="1">
            <a:spLocks noGrp="1"/>
          </p:cNvSpPr>
          <p:nvPr>
            <p:ph type="subTitle" idx="1"/>
          </p:nvPr>
        </p:nvSpPr>
        <p:spPr>
          <a:xfrm>
            <a:off x="685801" y="3437385"/>
            <a:ext cx="8000998" cy="1071062"/>
          </a:xfrm>
          <a:prstGeom prst="rect">
            <a:avLst/>
          </a:prstGeom>
        </p:spPr>
        <p:txBody>
          <a:bodyPr vert="horz" wrap="square" lIns="0" tIns="0" rIns="0" bIns="0" rtlCol="0">
            <a:spAutoFit/>
          </a:bodyPr>
          <a:lstStyle/>
          <a:p>
            <a:pPr algn="ctr"/>
            <a:r>
              <a:rPr lang="en-US" sz="2400" dirty="0">
                <a:solidFill>
                  <a:schemeClr val="tx1"/>
                </a:solidFill>
              </a:rPr>
              <a:t>Lucas Hill, PharmD, AAHIVP</a:t>
            </a:r>
          </a:p>
          <a:p>
            <a:pPr algn="ctr"/>
            <a:endParaRPr lang="en-US" sz="1800" dirty="0">
              <a:solidFill>
                <a:srgbClr val="002060"/>
              </a:solidFill>
            </a:endParaRPr>
          </a:p>
          <a:p>
            <a:pPr marL="1270" algn="ctr">
              <a:lnSpc>
                <a:spcPct val="100000"/>
              </a:lnSpc>
            </a:pPr>
            <a:endParaRPr lang="en-US"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5274-3D30-8A61-1225-05861543D076}"/>
              </a:ext>
            </a:extLst>
          </p:cNvPr>
          <p:cNvSpPr>
            <a:spLocks noGrp="1"/>
          </p:cNvSpPr>
          <p:nvPr>
            <p:ph type="title"/>
          </p:nvPr>
        </p:nvSpPr>
        <p:spPr>
          <a:xfrm>
            <a:off x="288925" y="21307"/>
            <a:ext cx="8315569" cy="857250"/>
          </a:xfrm>
        </p:spPr>
        <p:txBody>
          <a:bodyPr/>
          <a:lstStyle/>
          <a:p>
            <a:pPr algn="ctr"/>
            <a:r>
              <a:rPr lang="en-US" sz="2800" dirty="0"/>
              <a:t>Oral Lead-in</a:t>
            </a:r>
          </a:p>
        </p:txBody>
      </p:sp>
      <p:sp>
        <p:nvSpPr>
          <p:cNvPr id="4" name="Slide Number Placeholder 3">
            <a:extLst>
              <a:ext uri="{FF2B5EF4-FFF2-40B4-BE49-F238E27FC236}">
                <a16:creationId xmlns:a16="http://schemas.microsoft.com/office/drawing/2014/main" id="{172F46DB-BC50-018A-0C1B-0FE89292F847}"/>
              </a:ext>
            </a:extLst>
          </p:cNvPr>
          <p:cNvSpPr>
            <a:spLocks noGrp="1"/>
          </p:cNvSpPr>
          <p:nvPr>
            <p:ph type="sldNum" sz="quarter" idx="16"/>
          </p:nvPr>
        </p:nvSpPr>
        <p:spPr/>
        <p:txBody>
          <a:bodyPr/>
          <a:lstStyle/>
          <a:p>
            <a:fld id="{436DF479-7476-4076-86FD-1C41B7E33810}" type="slidenum">
              <a:rPr lang="en-US" smtClean="0"/>
              <a:pPr/>
              <a:t>10</a:t>
            </a:fld>
            <a:r>
              <a:rPr lang="en-US" dirty="0"/>
              <a:t>     </a:t>
            </a:r>
          </a:p>
        </p:txBody>
      </p:sp>
      <p:pic>
        <p:nvPicPr>
          <p:cNvPr id="5" name="Picture 4">
            <a:extLst>
              <a:ext uri="{FF2B5EF4-FFF2-40B4-BE49-F238E27FC236}">
                <a16:creationId xmlns:a16="http://schemas.microsoft.com/office/drawing/2014/main" id="{E293CE10-C948-1AA3-6EFE-D25825566197}"/>
              </a:ext>
            </a:extLst>
          </p:cNvPr>
          <p:cNvPicPr>
            <a:picLocks noChangeAspect="1"/>
          </p:cNvPicPr>
          <p:nvPr/>
        </p:nvPicPr>
        <p:blipFill>
          <a:blip r:embed="rId2"/>
          <a:stretch>
            <a:fillRect/>
          </a:stretch>
        </p:blipFill>
        <p:spPr>
          <a:xfrm>
            <a:off x="152400" y="1123952"/>
            <a:ext cx="4005764" cy="2667000"/>
          </a:xfrm>
          <a:prstGeom prst="rect">
            <a:avLst/>
          </a:prstGeom>
        </p:spPr>
      </p:pic>
      <p:pic>
        <p:nvPicPr>
          <p:cNvPr id="6" name="Picture 5">
            <a:extLst>
              <a:ext uri="{FF2B5EF4-FFF2-40B4-BE49-F238E27FC236}">
                <a16:creationId xmlns:a16="http://schemas.microsoft.com/office/drawing/2014/main" id="{5DCD5E23-40D7-67C2-D1F5-8F38D023B95F}"/>
              </a:ext>
            </a:extLst>
          </p:cNvPr>
          <p:cNvPicPr>
            <a:picLocks noChangeAspect="1"/>
          </p:cNvPicPr>
          <p:nvPr/>
        </p:nvPicPr>
        <p:blipFill>
          <a:blip r:embed="rId3"/>
          <a:stretch>
            <a:fillRect/>
          </a:stretch>
        </p:blipFill>
        <p:spPr>
          <a:xfrm>
            <a:off x="4158164" y="928216"/>
            <a:ext cx="4922264" cy="2862736"/>
          </a:xfrm>
          <a:prstGeom prst="rect">
            <a:avLst/>
          </a:prstGeom>
        </p:spPr>
      </p:pic>
      <p:sp>
        <p:nvSpPr>
          <p:cNvPr id="7" name="Rectangle 6">
            <a:extLst>
              <a:ext uri="{FF2B5EF4-FFF2-40B4-BE49-F238E27FC236}">
                <a16:creationId xmlns:a16="http://schemas.microsoft.com/office/drawing/2014/main" id="{61C583B8-32EC-FF21-D7A0-5CCBC6723E0F}"/>
              </a:ext>
            </a:extLst>
          </p:cNvPr>
          <p:cNvSpPr/>
          <p:nvPr/>
        </p:nvSpPr>
        <p:spPr>
          <a:xfrm>
            <a:off x="1524000" y="4788254"/>
            <a:ext cx="6096000" cy="276999"/>
          </a:xfrm>
          <a:prstGeom prst="rect">
            <a:avLst/>
          </a:prstGeom>
        </p:spPr>
        <p:txBody>
          <a:bodyPr>
            <a:spAutoFit/>
          </a:bodyPr>
          <a:lstStyle/>
          <a:p>
            <a:pPr algn="ctr"/>
            <a:r>
              <a:rPr lang="en-US" sz="1200" dirty="0">
                <a:solidFill>
                  <a:schemeClr val="bg1"/>
                </a:solidFill>
              </a:rPr>
              <a:t>D’Amico R et al.  HIV Drug Therapy Glasgow.  October 5-8, 2020.  </a:t>
            </a:r>
          </a:p>
        </p:txBody>
      </p:sp>
      <p:pic>
        <p:nvPicPr>
          <p:cNvPr id="3" name="Picture 2" descr="A blue sign with white text&#10;&#10;Description automatically generated with medium confidence">
            <a:extLst>
              <a:ext uri="{FF2B5EF4-FFF2-40B4-BE49-F238E27FC236}">
                <a16:creationId xmlns:a16="http://schemas.microsoft.com/office/drawing/2014/main" id="{C6416252-617F-FE5B-8FE2-82012B959A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376438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447D7E-A173-100F-DACE-7CD1A44F8011}"/>
              </a:ext>
            </a:extLst>
          </p:cNvPr>
          <p:cNvSpPr>
            <a:spLocks noGrp="1"/>
          </p:cNvSpPr>
          <p:nvPr>
            <p:ph type="title"/>
          </p:nvPr>
        </p:nvSpPr>
        <p:spPr/>
        <p:txBody>
          <a:bodyPr/>
          <a:lstStyle/>
          <a:p>
            <a:pPr algn="ctr"/>
            <a:r>
              <a:rPr lang="en-US" dirty="0"/>
              <a:t>SOLAR Study</a:t>
            </a:r>
          </a:p>
        </p:txBody>
      </p:sp>
      <p:sp>
        <p:nvSpPr>
          <p:cNvPr id="5" name="Slide Number Placeholder 4">
            <a:extLst>
              <a:ext uri="{FF2B5EF4-FFF2-40B4-BE49-F238E27FC236}">
                <a16:creationId xmlns:a16="http://schemas.microsoft.com/office/drawing/2014/main" id="{4426842C-1B37-5AEE-9743-FD5846881513}"/>
              </a:ext>
            </a:extLst>
          </p:cNvPr>
          <p:cNvSpPr>
            <a:spLocks noGrp="1"/>
          </p:cNvSpPr>
          <p:nvPr>
            <p:ph type="sldNum" sz="quarter" idx="4"/>
          </p:nvPr>
        </p:nvSpPr>
        <p:spPr/>
        <p:txBody>
          <a:bodyPr/>
          <a:lstStyle/>
          <a:p>
            <a:pPr defTabSz="685800" eaLnBrk="0" fontAlgn="base" hangingPunct="0">
              <a:spcBef>
                <a:spcPct val="0"/>
              </a:spcBef>
              <a:spcAft>
                <a:spcPct val="0"/>
              </a:spcAft>
              <a:defRPr/>
            </a:pPr>
            <a:fld id="{724AC3FD-09E3-4FF5-A0F9-A72F20D7F301}" type="slidenum">
              <a:rPr lang="en-US">
                <a:solidFill>
                  <a:srgbClr val="FFFFFF"/>
                </a:solidFill>
                <a:latin typeface="Arial" panose="020B0604020202020204" pitchFamily="34" charset="0"/>
                <a:cs typeface="Arial" panose="020B0604020202020204" pitchFamily="34" charset="0"/>
              </a:rPr>
              <a:pPr defTabSz="685800" eaLnBrk="0" fontAlgn="base" hangingPunct="0">
                <a:spcBef>
                  <a:spcPct val="0"/>
                </a:spcBef>
                <a:spcAft>
                  <a:spcPct val="0"/>
                </a:spcAft>
                <a:defRPr/>
              </a:pPr>
              <a:t>11</a:t>
            </a:fld>
            <a:endParaRPr lang="en-US" dirty="0">
              <a:solidFill>
                <a:srgbClr val="FFFFFF"/>
              </a:solidFill>
              <a:latin typeface="Arial" panose="020B0604020202020204" pitchFamily="34" charset="0"/>
              <a:cs typeface="Arial" panose="020B0604020202020204" pitchFamily="34" charset="0"/>
            </a:endParaRPr>
          </a:p>
        </p:txBody>
      </p:sp>
      <p:sp>
        <p:nvSpPr>
          <p:cNvPr id="7" name="Text Placeholder 22">
            <a:extLst>
              <a:ext uri="{FF2B5EF4-FFF2-40B4-BE49-F238E27FC236}">
                <a16:creationId xmlns:a16="http://schemas.microsoft.com/office/drawing/2014/main" id="{EA35F1A7-437F-60E7-80D7-285272F00A40}"/>
              </a:ext>
            </a:extLst>
          </p:cNvPr>
          <p:cNvSpPr txBox="1">
            <a:spLocks/>
          </p:cNvSpPr>
          <p:nvPr/>
        </p:nvSpPr>
        <p:spPr bwMode="auto">
          <a:xfrm>
            <a:off x="1695239" y="4808141"/>
            <a:ext cx="6534361" cy="22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48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897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46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795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448"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693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642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5915"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defTabSz="685800">
              <a:defRPr/>
            </a:pPr>
            <a:r>
              <a:rPr lang="en-US" sz="1200" kern="0" dirty="0">
                <a:solidFill>
                  <a:schemeClr val="bg1"/>
                </a:solidFill>
              </a:rPr>
              <a:t>Ramgopal et al. CROI 2023; Virtual and Seattle, WA. Oral presentation 191.</a:t>
            </a:r>
          </a:p>
        </p:txBody>
      </p:sp>
      <p:sp>
        <p:nvSpPr>
          <p:cNvPr id="6" name="TextBox 5">
            <a:extLst>
              <a:ext uri="{FF2B5EF4-FFF2-40B4-BE49-F238E27FC236}">
                <a16:creationId xmlns:a16="http://schemas.microsoft.com/office/drawing/2014/main" id="{F8924685-23E8-295D-0533-3202955A12F0}"/>
              </a:ext>
            </a:extLst>
          </p:cNvPr>
          <p:cNvSpPr txBox="1"/>
          <p:nvPr/>
        </p:nvSpPr>
        <p:spPr>
          <a:xfrm>
            <a:off x="533399" y="1085567"/>
            <a:ext cx="8172411" cy="161583"/>
          </a:xfrm>
          <a:prstGeom prst="rect">
            <a:avLst/>
          </a:prstGeom>
          <a:noFill/>
        </p:spPr>
        <p:txBody>
          <a:bodyPr wrap="square" lIns="0" tIns="0" rIns="0" bIns="0" rtlCol="0">
            <a:spAutoFit/>
          </a:bodyPr>
          <a:lstStyle/>
          <a:p>
            <a:pPr defTabSz="1902872">
              <a:defRPr/>
            </a:pPr>
            <a:r>
              <a:rPr lang="en-US" sz="1050" b="1" kern="0" dirty="0">
                <a:solidFill>
                  <a:srgbClr val="071D49"/>
                </a:solidFill>
                <a:latin typeface="Arial" panose="020B0604020202020204" pitchFamily="34" charset="0"/>
                <a:cs typeface="Arial" panose="020B0604020202020204" pitchFamily="34" charset="0"/>
              </a:rPr>
              <a:t>Phase 3b, Randomized (2:1), Open-Label, Active-Controlled, Multicenter, Parallel-Group, Noninferiority Study</a:t>
            </a:r>
            <a:endParaRPr lang="en-US" sz="1050" b="1" strike="sngStrike" kern="0" dirty="0">
              <a:solidFill>
                <a:srgbClr val="FF0000"/>
              </a:solidFill>
              <a:latin typeface="Arial" panose="020B060402020202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82431EB9-D90A-EEF4-B9CA-6F3B45162299}"/>
              </a:ext>
            </a:extLst>
          </p:cNvPr>
          <p:cNvCxnSpPr>
            <a:cxnSpLocks/>
          </p:cNvCxnSpPr>
          <p:nvPr/>
        </p:nvCxnSpPr>
        <p:spPr>
          <a:xfrm rot="5400000">
            <a:off x="7023698" y="2891479"/>
            <a:ext cx="81000" cy="0"/>
          </a:xfrm>
          <a:prstGeom prst="straightConnector1">
            <a:avLst/>
          </a:prstGeom>
          <a:ln w="28575" cap="sq">
            <a:miter lim="8000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64888E1-440E-453A-E832-6D7A46915623}"/>
              </a:ext>
            </a:extLst>
          </p:cNvPr>
          <p:cNvSpPr txBox="1"/>
          <p:nvPr/>
        </p:nvSpPr>
        <p:spPr bwMode="auto">
          <a:xfrm>
            <a:off x="6916382" y="2942166"/>
            <a:ext cx="295632" cy="207749"/>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defTabSz="685800" eaLnBrk="0" fontAlgn="base" hangingPunct="0">
              <a:spcBef>
                <a:spcPct val="0"/>
              </a:spcBef>
              <a:spcAft>
                <a:spcPct val="0"/>
              </a:spcAft>
              <a:defRPr/>
            </a:pPr>
            <a:endParaRPr lang="en-US" sz="1350" kern="0" dirty="0">
              <a:solidFill>
                <a:srgbClr val="071D49"/>
              </a:solidFill>
              <a:latin typeface="Arial" panose="020B0604020202020204" pitchFamily="34" charset="0"/>
              <a:cs typeface="Arial" panose="020B0604020202020204" pitchFamily="34" charset="0"/>
            </a:endParaRPr>
          </a:p>
        </p:txBody>
      </p:sp>
      <p:sp>
        <p:nvSpPr>
          <p:cNvPr id="40" name="Rectangle 12">
            <a:extLst>
              <a:ext uri="{FF2B5EF4-FFF2-40B4-BE49-F238E27FC236}">
                <a16:creationId xmlns:a16="http://schemas.microsoft.com/office/drawing/2014/main" id="{6B6E6930-A8D4-9079-A50F-8CCBB13FA177}"/>
              </a:ext>
            </a:extLst>
          </p:cNvPr>
          <p:cNvSpPr>
            <a:spLocks noChangeArrowheads="1"/>
          </p:cNvSpPr>
          <p:nvPr/>
        </p:nvSpPr>
        <p:spPr bwMode="auto">
          <a:xfrm>
            <a:off x="3035634" y="2985677"/>
            <a:ext cx="283732" cy="10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lnSpc>
                <a:spcPts val="825"/>
              </a:lnSpc>
              <a:spcBef>
                <a:spcPct val="0"/>
              </a:spcBef>
              <a:spcAft>
                <a:spcPct val="0"/>
              </a:spcAft>
              <a:defRPr/>
            </a:pPr>
            <a:r>
              <a:rPr lang="en-US" altLang="en-US" sz="825" b="1" dirty="0">
                <a:solidFill>
                  <a:srgbClr val="071D49"/>
                </a:solidFill>
                <a:cs typeface="Arial" panose="020B0604020202020204" pitchFamily="34" charset="0"/>
              </a:rPr>
              <a:t>Day 1</a:t>
            </a:r>
            <a:endParaRPr lang="en-US" altLang="en-US" sz="825" dirty="0">
              <a:solidFill>
                <a:srgbClr val="071D49"/>
              </a:solidFill>
              <a:cs typeface="Arial" panose="020B0604020202020204" pitchFamily="34" charset="0"/>
            </a:endParaRPr>
          </a:p>
        </p:txBody>
      </p:sp>
      <p:sp>
        <p:nvSpPr>
          <p:cNvPr id="44" name="Rectangle 32">
            <a:extLst>
              <a:ext uri="{FF2B5EF4-FFF2-40B4-BE49-F238E27FC236}">
                <a16:creationId xmlns:a16="http://schemas.microsoft.com/office/drawing/2014/main" id="{F307D1FD-CB97-0325-A7B0-D8C119A544F4}"/>
              </a:ext>
            </a:extLst>
          </p:cNvPr>
          <p:cNvSpPr>
            <a:spLocks noChangeArrowheads="1"/>
          </p:cNvSpPr>
          <p:nvPr/>
        </p:nvSpPr>
        <p:spPr bwMode="auto">
          <a:xfrm>
            <a:off x="3832797" y="2977832"/>
            <a:ext cx="59312" cy="12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0"/>
              </a:spcBef>
              <a:spcAft>
                <a:spcPct val="0"/>
              </a:spcAft>
              <a:defRPr/>
            </a:pPr>
            <a:r>
              <a:rPr lang="en-US" sz="825" b="1" dirty="0">
                <a:solidFill>
                  <a:srgbClr val="071D49"/>
                </a:solidFill>
                <a:ea typeface="Raleway" charset="0"/>
                <a:cs typeface="Arial" panose="020B0604020202020204" pitchFamily="34" charset="0"/>
              </a:rPr>
              <a:t>1</a:t>
            </a:r>
            <a:endParaRPr lang="en-US" sz="825" b="1" baseline="30000" dirty="0">
              <a:solidFill>
                <a:srgbClr val="FFFFFF"/>
              </a:solidFill>
              <a:ea typeface="Calibri" panose="020F0502020204030204" pitchFamily="34" charset="0"/>
              <a:cs typeface="Arial" panose="020B0604020202020204" pitchFamily="34" charset="0"/>
            </a:endParaRPr>
          </a:p>
        </p:txBody>
      </p:sp>
      <p:sp>
        <p:nvSpPr>
          <p:cNvPr id="47" name="Rectangle 44">
            <a:extLst>
              <a:ext uri="{FF2B5EF4-FFF2-40B4-BE49-F238E27FC236}">
                <a16:creationId xmlns:a16="http://schemas.microsoft.com/office/drawing/2014/main" id="{26C66663-0D6E-5CAD-293E-D38AC5C83073}"/>
              </a:ext>
            </a:extLst>
          </p:cNvPr>
          <p:cNvSpPr>
            <a:spLocks noChangeArrowheads="1"/>
          </p:cNvSpPr>
          <p:nvPr/>
        </p:nvSpPr>
        <p:spPr bwMode="auto">
          <a:xfrm>
            <a:off x="6915529" y="3009245"/>
            <a:ext cx="295632" cy="10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lnSpc>
                <a:spcPts val="825"/>
              </a:lnSpc>
              <a:spcBef>
                <a:spcPct val="0"/>
              </a:spcBef>
              <a:spcAft>
                <a:spcPct val="0"/>
              </a:spcAft>
              <a:defRPr/>
            </a:pPr>
            <a:r>
              <a:rPr lang="en-US" altLang="en-US" sz="825" b="1" dirty="0">
                <a:solidFill>
                  <a:srgbClr val="071D49"/>
                </a:solidFill>
                <a:cs typeface="Arial" panose="020B0604020202020204" pitchFamily="34" charset="0"/>
              </a:rPr>
              <a:t>12 </a:t>
            </a:r>
            <a:endParaRPr lang="en-US" altLang="en-US" sz="825" dirty="0">
              <a:solidFill>
                <a:srgbClr val="071D49"/>
              </a:solidFill>
              <a:cs typeface="Arial" panose="020B0604020202020204" pitchFamily="34" charset="0"/>
            </a:endParaRPr>
          </a:p>
        </p:txBody>
      </p:sp>
      <p:sp>
        <p:nvSpPr>
          <p:cNvPr id="48" name="Rectangle 51">
            <a:extLst>
              <a:ext uri="{FF2B5EF4-FFF2-40B4-BE49-F238E27FC236}">
                <a16:creationId xmlns:a16="http://schemas.microsoft.com/office/drawing/2014/main" id="{C9C40542-E8BB-333A-C9CC-80B37A01E1D3}"/>
              </a:ext>
            </a:extLst>
          </p:cNvPr>
          <p:cNvSpPr>
            <a:spLocks noChangeArrowheads="1"/>
          </p:cNvSpPr>
          <p:nvPr/>
        </p:nvSpPr>
        <p:spPr bwMode="auto">
          <a:xfrm>
            <a:off x="4677149" y="1333388"/>
            <a:ext cx="10708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0"/>
              </a:spcBef>
              <a:spcAft>
                <a:spcPct val="0"/>
              </a:spcAft>
              <a:defRPr/>
            </a:pPr>
            <a:r>
              <a:rPr lang="en-US" altLang="en-US" sz="900" b="1" dirty="0">
                <a:solidFill>
                  <a:srgbClr val="071D49"/>
                </a:solidFill>
                <a:cs typeface="Arial" panose="020B0604020202020204" pitchFamily="34" charset="0"/>
              </a:rPr>
              <a:t>Maintenance Phase</a:t>
            </a:r>
            <a:endParaRPr lang="en-US" altLang="en-US" sz="900" dirty="0">
              <a:solidFill>
                <a:srgbClr val="071D49"/>
              </a:solidFill>
              <a:cs typeface="Arial" panose="020B0604020202020204" pitchFamily="34" charset="0"/>
            </a:endParaRPr>
          </a:p>
        </p:txBody>
      </p:sp>
      <p:sp>
        <p:nvSpPr>
          <p:cNvPr id="49" name="Rectangle 52">
            <a:extLst>
              <a:ext uri="{FF2B5EF4-FFF2-40B4-BE49-F238E27FC236}">
                <a16:creationId xmlns:a16="http://schemas.microsoft.com/office/drawing/2014/main" id="{288D36DF-EC2B-C5B2-C939-4904AA765CA8}"/>
              </a:ext>
            </a:extLst>
          </p:cNvPr>
          <p:cNvSpPr>
            <a:spLocks noChangeArrowheads="1"/>
          </p:cNvSpPr>
          <p:nvPr/>
        </p:nvSpPr>
        <p:spPr bwMode="auto">
          <a:xfrm>
            <a:off x="7368760" y="1333388"/>
            <a:ext cx="92333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0"/>
              </a:spcBef>
              <a:spcAft>
                <a:spcPct val="0"/>
              </a:spcAft>
              <a:defRPr/>
            </a:pPr>
            <a:r>
              <a:rPr lang="en-US" altLang="en-US" sz="900" b="1" dirty="0">
                <a:solidFill>
                  <a:srgbClr val="071D49"/>
                </a:solidFill>
                <a:cs typeface="Arial" panose="020B0604020202020204" pitchFamily="34" charset="0"/>
              </a:rPr>
              <a:t>Extension Phase</a:t>
            </a:r>
            <a:endParaRPr lang="en-US" altLang="en-US" sz="900" baseline="30000" dirty="0">
              <a:solidFill>
                <a:srgbClr val="071D49"/>
              </a:solidFill>
              <a:cs typeface="Arial" panose="020B0604020202020204" pitchFamily="34" charset="0"/>
            </a:endParaRPr>
          </a:p>
        </p:txBody>
      </p:sp>
      <p:sp>
        <p:nvSpPr>
          <p:cNvPr id="50" name="Flowchart: Off-page Connector 3">
            <a:extLst>
              <a:ext uri="{FF2B5EF4-FFF2-40B4-BE49-F238E27FC236}">
                <a16:creationId xmlns:a16="http://schemas.microsoft.com/office/drawing/2014/main" id="{90F6E8C3-6F25-E673-C13F-9C4551C8C955}"/>
              </a:ext>
            </a:extLst>
          </p:cNvPr>
          <p:cNvSpPr/>
          <p:nvPr/>
        </p:nvSpPr>
        <p:spPr>
          <a:xfrm>
            <a:off x="7188598" y="1552985"/>
            <a:ext cx="1715701" cy="1233458"/>
          </a:xfrm>
          <a:prstGeom prst="homePlate">
            <a:avLst>
              <a:gd name="adj" fmla="val 23723"/>
            </a:avLst>
          </a:prstGeom>
          <a:solidFill>
            <a:srgbClr val="D0D3D4"/>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Ins="67500" bIns="35100" rtlCol="0" anchor="ctr"/>
          <a:lstStyle/>
          <a:p>
            <a:pPr algn="ctr" defTabSz="685800" eaLnBrk="0" fontAlgn="base" hangingPunct="0">
              <a:spcBef>
                <a:spcPct val="0"/>
              </a:spcBef>
              <a:spcAft>
                <a:spcPct val="0"/>
              </a:spcAft>
              <a:defRPr/>
            </a:pPr>
            <a:r>
              <a:rPr lang="en-US" altLang="en-US" sz="900" b="1" dirty="0">
                <a:solidFill>
                  <a:srgbClr val="071D49"/>
                </a:solidFill>
                <a:latin typeface="Arial" panose="020B0604020202020204" pitchFamily="34" charset="0"/>
                <a:cs typeface="Arial" panose="020B0604020202020204" pitchFamily="34" charset="0"/>
              </a:rPr>
              <a:t>Extension</a:t>
            </a:r>
            <a:r>
              <a:rPr lang="en-US" sz="900" baseline="30000" dirty="0">
                <a:solidFill>
                  <a:srgbClr val="071D49"/>
                </a:solidFill>
                <a:latin typeface="Arial"/>
                <a:ea typeface="Raleway" charset="0"/>
                <a:cs typeface="Arial" panose="020B0604020202020204" pitchFamily="34" charset="0"/>
              </a:rPr>
              <a:t>§</a:t>
            </a:r>
            <a:r>
              <a:rPr lang="en-US" sz="900" dirty="0">
                <a:solidFill>
                  <a:srgbClr val="071D49"/>
                </a:solidFill>
                <a:latin typeface="Arial" panose="020B0604020202020204" pitchFamily="34" charset="0"/>
                <a:ea typeface="Raleway" charset="0"/>
                <a:cs typeface="Arial" panose="020B0604020202020204" pitchFamily="34" charset="0"/>
              </a:rPr>
              <a:t> </a:t>
            </a:r>
            <a:r>
              <a:rPr lang="en-US" altLang="en-US" sz="900" b="1" dirty="0">
                <a:solidFill>
                  <a:srgbClr val="071D49"/>
                </a:solidFill>
                <a:latin typeface="Arial" panose="020B0604020202020204" pitchFamily="34" charset="0"/>
                <a:cs typeface="Arial" panose="020B0604020202020204" pitchFamily="34" charset="0"/>
              </a:rPr>
              <a:t>Switch to or continue </a:t>
            </a:r>
            <a:br>
              <a:rPr lang="en-US" altLang="en-US" sz="900" b="1" dirty="0">
                <a:solidFill>
                  <a:srgbClr val="071D49"/>
                </a:solidFill>
                <a:latin typeface="Arial" panose="020B0604020202020204" pitchFamily="34" charset="0"/>
                <a:cs typeface="Arial" panose="020B0604020202020204" pitchFamily="34" charset="0"/>
              </a:rPr>
            </a:br>
            <a:r>
              <a:rPr lang="en-US" altLang="en-US" sz="900" b="1" dirty="0">
                <a:solidFill>
                  <a:srgbClr val="071D49"/>
                </a:solidFill>
                <a:latin typeface="Arial" panose="020B0604020202020204" pitchFamily="34" charset="0"/>
                <a:cs typeface="Arial" panose="020B0604020202020204" pitchFamily="34" charset="0"/>
              </a:rPr>
              <a:t>CAB (600 mg) + </a:t>
            </a:r>
            <a:br>
              <a:rPr lang="en-US" altLang="en-US" sz="900" b="1" dirty="0">
                <a:solidFill>
                  <a:srgbClr val="071D49"/>
                </a:solidFill>
                <a:latin typeface="Arial" panose="020B0604020202020204" pitchFamily="34" charset="0"/>
                <a:cs typeface="Arial" panose="020B0604020202020204" pitchFamily="34" charset="0"/>
              </a:rPr>
            </a:br>
            <a:r>
              <a:rPr lang="en-US" altLang="en-US" sz="900" b="1" dirty="0">
                <a:solidFill>
                  <a:srgbClr val="071D49"/>
                </a:solidFill>
                <a:latin typeface="Arial" panose="020B0604020202020204" pitchFamily="34" charset="0"/>
                <a:cs typeface="Arial" panose="020B0604020202020204" pitchFamily="34" charset="0"/>
              </a:rPr>
              <a:t>RPV (900 mg) LA</a:t>
            </a:r>
            <a:endParaRPr lang="en-US" altLang="en-US" sz="900" b="1" baseline="30000" dirty="0">
              <a:solidFill>
                <a:srgbClr val="071D49"/>
              </a:solidFill>
              <a:latin typeface="Arial" panose="020B0604020202020204" pitchFamily="34" charset="0"/>
              <a:cs typeface="Arial" panose="020B0604020202020204" pitchFamily="34" charset="0"/>
            </a:endParaRPr>
          </a:p>
        </p:txBody>
      </p:sp>
      <p:sp>
        <p:nvSpPr>
          <p:cNvPr id="51" name="Flowchart: Off-page Connector 3">
            <a:extLst>
              <a:ext uri="{FF2B5EF4-FFF2-40B4-BE49-F238E27FC236}">
                <a16:creationId xmlns:a16="http://schemas.microsoft.com/office/drawing/2014/main" id="{CADC4844-C9EB-9B72-F4D1-F93B3A130C4F}"/>
              </a:ext>
            </a:extLst>
          </p:cNvPr>
          <p:cNvSpPr/>
          <p:nvPr/>
        </p:nvSpPr>
        <p:spPr>
          <a:xfrm>
            <a:off x="3249397" y="1552985"/>
            <a:ext cx="3837161" cy="378000"/>
          </a:xfrm>
          <a:prstGeom prst="homePlate">
            <a:avLst>
              <a:gd name="adj" fmla="val 22314"/>
            </a:avLst>
          </a:prstGeom>
          <a:solidFill>
            <a:srgbClr val="9900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685800" eaLnBrk="0" fontAlgn="base" hangingPunct="0">
              <a:spcBef>
                <a:spcPct val="0"/>
              </a:spcBef>
              <a:spcAft>
                <a:spcPct val="0"/>
              </a:spcAft>
              <a:defRPr/>
            </a:pPr>
            <a:r>
              <a:rPr lang="en-US" sz="900" b="1" dirty="0">
                <a:solidFill>
                  <a:srgbClr val="FFFFFF"/>
                </a:solidFill>
                <a:latin typeface="Arial" panose="020B0604020202020204" pitchFamily="34" charset="0"/>
                <a:cs typeface="Arial" panose="020B0604020202020204" pitchFamily="34" charset="0"/>
              </a:rPr>
              <a:t>BIC/FTC/TAF </a:t>
            </a:r>
            <a:br>
              <a:rPr lang="en-US" sz="900" b="1" dirty="0">
                <a:solidFill>
                  <a:srgbClr val="FFFFFF"/>
                </a:solidFill>
                <a:latin typeface="Arial" panose="020B0604020202020204" pitchFamily="34" charset="0"/>
                <a:cs typeface="Arial" panose="020B0604020202020204" pitchFamily="34" charset="0"/>
              </a:rPr>
            </a:br>
            <a:r>
              <a:rPr lang="en-US" sz="900" b="1" dirty="0">
                <a:solidFill>
                  <a:srgbClr val="FFFFFF"/>
                </a:solidFill>
                <a:latin typeface="Arial" panose="020B0604020202020204" pitchFamily="34" charset="0"/>
                <a:cs typeface="Arial" panose="020B0604020202020204" pitchFamily="34" charset="0"/>
              </a:rPr>
              <a:t>QD </a:t>
            </a:r>
            <a:r>
              <a:rPr lang="en-US" altLang="en-US" sz="900" b="1" dirty="0">
                <a:solidFill>
                  <a:srgbClr val="FFFFFF"/>
                </a:solidFill>
                <a:latin typeface="Arial" panose="020B0604020202020204" pitchFamily="34" charset="0"/>
                <a:cs typeface="Arial" panose="020B0604020202020204" pitchFamily="34" charset="0"/>
              </a:rPr>
              <a:t>n=227</a:t>
            </a:r>
            <a:r>
              <a:rPr lang="en-US" altLang="en-US" sz="900" b="1" baseline="30000" dirty="0">
                <a:solidFill>
                  <a:srgbClr val="FFFFFF"/>
                </a:solidFill>
                <a:latin typeface="Arial" panose="020B0604020202020204" pitchFamily="34" charset="0"/>
                <a:cs typeface="Arial" panose="020B0604020202020204" pitchFamily="34" charset="0"/>
              </a:rPr>
              <a:t>†</a:t>
            </a:r>
            <a:r>
              <a:rPr lang="en-US" altLang="en-US" sz="900" b="1" baseline="30000" dirty="0">
                <a:solidFill>
                  <a:srgbClr val="071D49"/>
                </a:solidFill>
                <a:latin typeface="Arial" panose="020B0604020202020204" pitchFamily="34" charset="0"/>
                <a:cs typeface="Arial" panose="020B0604020202020204" pitchFamily="34" charset="0"/>
              </a:rPr>
              <a:t> </a:t>
            </a:r>
            <a:endParaRPr lang="en-US" altLang="en-US" sz="900" b="1" dirty="0">
              <a:solidFill>
                <a:srgbClr val="FFFFFF"/>
              </a:solidFill>
              <a:latin typeface="Arial" panose="020B0604020202020204" pitchFamily="34" charset="0"/>
              <a:cs typeface="Arial" panose="020B0604020202020204" pitchFamily="34" charset="0"/>
            </a:endParaRPr>
          </a:p>
        </p:txBody>
      </p:sp>
      <p:sp>
        <p:nvSpPr>
          <p:cNvPr id="52" name="Rectangle 50">
            <a:extLst>
              <a:ext uri="{FF2B5EF4-FFF2-40B4-BE49-F238E27FC236}">
                <a16:creationId xmlns:a16="http://schemas.microsoft.com/office/drawing/2014/main" id="{4110E0A2-BFDB-B476-1E6C-BB3E86D04059}"/>
              </a:ext>
            </a:extLst>
          </p:cNvPr>
          <p:cNvSpPr>
            <a:spLocks noChangeArrowheads="1"/>
          </p:cNvSpPr>
          <p:nvPr/>
        </p:nvSpPr>
        <p:spPr bwMode="auto">
          <a:xfrm>
            <a:off x="1812417" y="1333388"/>
            <a:ext cx="13935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0"/>
              </a:spcBef>
              <a:spcAft>
                <a:spcPct val="0"/>
              </a:spcAft>
              <a:defRPr/>
            </a:pPr>
            <a:r>
              <a:rPr lang="en-US" altLang="en-US" sz="900" b="1" dirty="0">
                <a:solidFill>
                  <a:srgbClr val="071D49"/>
                </a:solidFill>
                <a:cs typeface="Arial" panose="020B0604020202020204" pitchFamily="34" charset="0"/>
              </a:rPr>
              <a:t>Screening Phase</a:t>
            </a:r>
            <a:endParaRPr lang="en-US" altLang="en-US" sz="900" dirty="0">
              <a:solidFill>
                <a:srgbClr val="071D49"/>
              </a:solidFill>
              <a:cs typeface="Arial" panose="020B0604020202020204" pitchFamily="34" charset="0"/>
            </a:endParaRPr>
          </a:p>
        </p:txBody>
      </p:sp>
      <p:sp>
        <p:nvSpPr>
          <p:cNvPr id="53" name="Rectangle 52">
            <a:extLst>
              <a:ext uri="{FF2B5EF4-FFF2-40B4-BE49-F238E27FC236}">
                <a16:creationId xmlns:a16="http://schemas.microsoft.com/office/drawing/2014/main" id="{46C91B44-FC44-3C3B-ECC8-57FBD4707974}"/>
              </a:ext>
            </a:extLst>
          </p:cNvPr>
          <p:cNvSpPr/>
          <p:nvPr/>
        </p:nvSpPr>
        <p:spPr>
          <a:xfrm>
            <a:off x="1706130" y="1552985"/>
            <a:ext cx="1370926" cy="1235249"/>
          </a:xfrm>
          <a:prstGeom prst="rect">
            <a:avLst/>
          </a:prstGeom>
          <a:solidFill>
            <a:srgbClr val="D9D9D9"/>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27000" rIns="0" rtlCol="0" anchor="ctr"/>
          <a:lstStyle/>
          <a:p>
            <a:pPr marL="128588" indent="-128588" defTabSz="685800" eaLnBrk="0" fontAlgn="base" hangingPunct="0">
              <a:spcBef>
                <a:spcPct val="0"/>
              </a:spcBef>
              <a:spcAft>
                <a:spcPct val="0"/>
              </a:spcAft>
              <a:buFont typeface="Arial" panose="020B0604020202020204" pitchFamily="34" charset="0"/>
              <a:buChar char="•"/>
              <a:defRPr/>
            </a:pPr>
            <a:r>
              <a:rPr lang="en-US" altLang="en-US" sz="900" b="1" dirty="0">
                <a:solidFill>
                  <a:srgbClr val="071D49"/>
                </a:solidFill>
                <a:latin typeface="Arial" panose="020B0604020202020204" pitchFamily="34" charset="0"/>
                <a:cs typeface="Arial" panose="020B0604020202020204" pitchFamily="34" charset="0"/>
              </a:rPr>
              <a:t>≥18 years of age</a:t>
            </a:r>
          </a:p>
          <a:p>
            <a:pPr marL="128588" indent="-128588" defTabSz="685800" eaLnBrk="0" fontAlgn="base" hangingPunct="0">
              <a:spcBef>
                <a:spcPct val="0"/>
              </a:spcBef>
              <a:spcAft>
                <a:spcPct val="0"/>
              </a:spcAft>
              <a:buFont typeface="Arial" panose="020B0604020202020204" pitchFamily="34" charset="0"/>
              <a:buChar char="•"/>
              <a:defRPr/>
            </a:pPr>
            <a:r>
              <a:rPr lang="en-US" altLang="en-US" sz="900" b="1" dirty="0">
                <a:solidFill>
                  <a:srgbClr val="071D49"/>
                </a:solidFill>
                <a:latin typeface="Arial" panose="020B0604020202020204" pitchFamily="34" charset="0"/>
                <a:cs typeface="Arial" panose="020B0604020202020204" pitchFamily="34" charset="0"/>
              </a:rPr>
              <a:t>Receiving BIC/FTC/TAF* with HIV-1 RNA </a:t>
            </a:r>
            <a:br>
              <a:rPr lang="en-US" altLang="en-US" sz="900" b="1" dirty="0">
                <a:solidFill>
                  <a:srgbClr val="071D49"/>
                </a:solidFill>
                <a:latin typeface="Arial" panose="020B0604020202020204" pitchFamily="34" charset="0"/>
                <a:cs typeface="Arial" panose="020B0604020202020204" pitchFamily="34" charset="0"/>
              </a:rPr>
            </a:br>
            <a:r>
              <a:rPr lang="en-US" altLang="en-US" sz="900" b="1" dirty="0">
                <a:solidFill>
                  <a:srgbClr val="071D49"/>
                </a:solidFill>
                <a:latin typeface="Arial" panose="020B0604020202020204" pitchFamily="34" charset="0"/>
                <a:cs typeface="Arial" panose="020B0604020202020204" pitchFamily="34" charset="0"/>
              </a:rPr>
              <a:t>&lt;50 copies/mL for </a:t>
            </a:r>
            <a:br>
              <a:rPr lang="en-US" altLang="en-US" sz="900" b="1" dirty="0">
                <a:solidFill>
                  <a:srgbClr val="071D49"/>
                </a:solidFill>
                <a:latin typeface="Arial" panose="020B0604020202020204" pitchFamily="34" charset="0"/>
                <a:cs typeface="Arial" panose="020B0604020202020204" pitchFamily="34" charset="0"/>
              </a:rPr>
            </a:br>
            <a:r>
              <a:rPr lang="en-US" altLang="en-US" sz="900" b="1" dirty="0">
                <a:solidFill>
                  <a:srgbClr val="071D49"/>
                </a:solidFill>
                <a:latin typeface="Arial" panose="020B0604020202020204" pitchFamily="34" charset="0"/>
                <a:cs typeface="Arial" panose="020B0604020202020204" pitchFamily="34" charset="0"/>
              </a:rPr>
              <a:t>≥6 months prior to </a:t>
            </a:r>
            <a:br>
              <a:rPr lang="en-US" altLang="en-US" sz="900" b="1" dirty="0">
                <a:solidFill>
                  <a:srgbClr val="071D49"/>
                </a:solidFill>
                <a:latin typeface="Arial" panose="020B0604020202020204" pitchFamily="34" charset="0"/>
                <a:cs typeface="Arial" panose="020B0604020202020204" pitchFamily="34" charset="0"/>
              </a:rPr>
            </a:br>
            <a:r>
              <a:rPr lang="en-US" altLang="en-US" sz="900" b="1" dirty="0">
                <a:solidFill>
                  <a:srgbClr val="071D49"/>
                </a:solidFill>
                <a:latin typeface="Arial" panose="020B0604020202020204" pitchFamily="34" charset="0"/>
                <a:cs typeface="Arial" panose="020B0604020202020204" pitchFamily="34" charset="0"/>
              </a:rPr>
              <a:t>and at screening</a:t>
            </a:r>
            <a:endParaRPr lang="en-US" altLang="en-US" sz="900" dirty="0">
              <a:solidFill>
                <a:srgbClr val="071D49"/>
              </a:solidFill>
              <a:highlight>
                <a:srgbClr val="00FF00"/>
              </a:highlight>
              <a:latin typeface="Arial" panose="020B0604020202020204" pitchFamily="34" charset="0"/>
              <a:cs typeface="Arial" panose="020B0604020202020204" pitchFamily="34" charset="0"/>
            </a:endParaRPr>
          </a:p>
        </p:txBody>
      </p:sp>
      <p:sp>
        <p:nvSpPr>
          <p:cNvPr id="54" name="Rectangle 12">
            <a:extLst>
              <a:ext uri="{FF2B5EF4-FFF2-40B4-BE49-F238E27FC236}">
                <a16:creationId xmlns:a16="http://schemas.microsoft.com/office/drawing/2014/main" id="{C2359C17-349F-B129-EA54-5E3D747BA7E8}"/>
              </a:ext>
            </a:extLst>
          </p:cNvPr>
          <p:cNvSpPr>
            <a:spLocks noChangeArrowheads="1"/>
          </p:cNvSpPr>
          <p:nvPr/>
        </p:nvSpPr>
        <p:spPr bwMode="auto">
          <a:xfrm>
            <a:off x="1762879" y="2988412"/>
            <a:ext cx="121829" cy="10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lnSpc>
                <a:spcPts val="825"/>
              </a:lnSpc>
              <a:spcBef>
                <a:spcPct val="0"/>
              </a:spcBef>
              <a:spcAft>
                <a:spcPct val="0"/>
              </a:spcAft>
              <a:defRPr/>
            </a:pPr>
            <a:r>
              <a:rPr lang="en-US" altLang="en-US" sz="825" b="1" dirty="0">
                <a:solidFill>
                  <a:srgbClr val="071D49"/>
                </a:solidFill>
                <a:cs typeface="Arial" panose="020B0604020202020204" pitchFamily="34" charset="0"/>
              </a:rPr>
              <a:t>−1</a:t>
            </a:r>
          </a:p>
        </p:txBody>
      </p:sp>
      <p:sp>
        <p:nvSpPr>
          <p:cNvPr id="55" name="Flowchart: Off-page Connector 3">
            <a:extLst>
              <a:ext uri="{FF2B5EF4-FFF2-40B4-BE49-F238E27FC236}">
                <a16:creationId xmlns:a16="http://schemas.microsoft.com/office/drawing/2014/main" id="{B8824405-2AC7-6D97-0F81-7EB56AB0F514}"/>
              </a:ext>
            </a:extLst>
          </p:cNvPr>
          <p:cNvSpPr/>
          <p:nvPr/>
        </p:nvSpPr>
        <p:spPr>
          <a:xfrm>
            <a:off x="3908227" y="1981610"/>
            <a:ext cx="3178331" cy="378000"/>
          </a:xfrm>
          <a:prstGeom prst="homePlate">
            <a:avLst>
              <a:gd name="adj" fmla="val 22314"/>
            </a:avLst>
          </a:prstGeom>
          <a:solidFill>
            <a:srgbClr val="00A779"/>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defTabSz="685800" eaLnBrk="0" fontAlgn="base" hangingPunct="0">
              <a:spcBef>
                <a:spcPct val="0"/>
              </a:spcBef>
              <a:spcAft>
                <a:spcPct val="0"/>
              </a:spcAft>
              <a:defRPr/>
            </a:pPr>
            <a:r>
              <a:rPr lang="en-US" altLang="en-US" sz="900" b="1" dirty="0">
                <a:solidFill>
                  <a:srgbClr val="FFFFFF"/>
                </a:solidFill>
                <a:latin typeface="Arial" panose="020B0604020202020204" pitchFamily="34" charset="0"/>
                <a:cs typeface="Arial" panose="020B0604020202020204" pitchFamily="34" charset="0"/>
              </a:rPr>
              <a:t>CAB (600 mg) + RPV (900 mg) LA </a:t>
            </a:r>
          </a:p>
          <a:p>
            <a:pPr algn="ctr" defTabSz="685800" eaLnBrk="0" fontAlgn="base" hangingPunct="0">
              <a:spcBef>
                <a:spcPct val="0"/>
              </a:spcBef>
              <a:spcAft>
                <a:spcPct val="0"/>
              </a:spcAft>
              <a:defRPr/>
            </a:pPr>
            <a:r>
              <a:rPr lang="en-US" sz="900" b="1" dirty="0">
                <a:solidFill>
                  <a:srgbClr val="FFFFFF"/>
                </a:solidFill>
                <a:latin typeface="Arial" panose="020B0604020202020204" pitchFamily="34" charset="0"/>
                <a:cs typeface="Arial" panose="020B0604020202020204" pitchFamily="34" charset="0"/>
              </a:rPr>
              <a:t>IM Q2M </a:t>
            </a:r>
            <a:r>
              <a:rPr lang="en-US" altLang="en-US" sz="900" b="1" dirty="0">
                <a:solidFill>
                  <a:srgbClr val="FFFFFF"/>
                </a:solidFill>
                <a:latin typeface="Arial" panose="020B0604020202020204" pitchFamily="34" charset="0"/>
                <a:cs typeface="Arial" panose="020B0604020202020204" pitchFamily="34" charset="0"/>
              </a:rPr>
              <a:t>n=166</a:t>
            </a:r>
            <a:r>
              <a:rPr lang="en-US" altLang="en-US" sz="900" b="1" baseline="30000" dirty="0">
                <a:solidFill>
                  <a:srgbClr val="FFFFFF"/>
                </a:solidFill>
                <a:latin typeface="Arial" panose="020B0604020202020204" pitchFamily="34" charset="0"/>
                <a:cs typeface="Arial" panose="020B0604020202020204" pitchFamily="34" charset="0"/>
              </a:rPr>
              <a:t>†</a:t>
            </a:r>
            <a:r>
              <a:rPr lang="en-US" altLang="en-US" sz="900" b="1" baseline="30000" dirty="0">
                <a:solidFill>
                  <a:srgbClr val="FFFFFF"/>
                </a:solidFill>
                <a:latin typeface="Arial"/>
              </a:rPr>
              <a:t>‡</a:t>
            </a:r>
            <a:r>
              <a:rPr lang="en-US" altLang="en-US" sz="900" b="1" baseline="30000" dirty="0">
                <a:solidFill>
                  <a:srgbClr val="FFFFFF"/>
                </a:solidFill>
                <a:latin typeface="Arial" panose="020B0604020202020204" pitchFamily="34" charset="0"/>
                <a:cs typeface="Arial" panose="020B0604020202020204" pitchFamily="34" charset="0"/>
              </a:rPr>
              <a:t> </a:t>
            </a:r>
            <a:endParaRPr lang="en-US" altLang="en-US" sz="900" b="1" dirty="0">
              <a:solidFill>
                <a:srgbClr val="FFFFFF"/>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A00A712A-08E0-000B-D7A4-532F5F90C94D}"/>
              </a:ext>
            </a:extLst>
          </p:cNvPr>
          <p:cNvSpPr txBox="1"/>
          <p:nvPr/>
        </p:nvSpPr>
        <p:spPr>
          <a:xfrm>
            <a:off x="520082" y="2982334"/>
            <a:ext cx="644407" cy="102592"/>
          </a:xfrm>
          <a:prstGeom prst="rect">
            <a:avLst/>
          </a:prstGeom>
          <a:noFill/>
        </p:spPr>
        <p:txBody>
          <a:bodyPr wrap="none" lIns="0" tIns="0" rIns="0" bIns="0" rtlCol="0">
            <a:spAutoFit/>
          </a:bodyPr>
          <a:lstStyle/>
          <a:p>
            <a:pPr defTabSz="685800" eaLnBrk="0" fontAlgn="base" hangingPunct="0">
              <a:lnSpc>
                <a:spcPts val="825"/>
              </a:lnSpc>
              <a:spcBef>
                <a:spcPct val="0"/>
              </a:spcBef>
              <a:spcAft>
                <a:spcPct val="0"/>
              </a:spcAft>
              <a:defRPr/>
            </a:pPr>
            <a:r>
              <a:rPr lang="en-US" sz="825" b="1" dirty="0">
                <a:solidFill>
                  <a:srgbClr val="071D49"/>
                </a:solidFill>
                <a:latin typeface="Arial" panose="020B0604020202020204" pitchFamily="34" charset="0"/>
                <a:cs typeface="Arial" panose="020B0604020202020204" pitchFamily="34" charset="0"/>
              </a:rPr>
              <a:t>Study month</a:t>
            </a:r>
          </a:p>
        </p:txBody>
      </p:sp>
      <p:cxnSp>
        <p:nvCxnSpPr>
          <p:cNvPr id="57" name="Straight Arrow Connector 56">
            <a:extLst>
              <a:ext uri="{FF2B5EF4-FFF2-40B4-BE49-F238E27FC236}">
                <a16:creationId xmlns:a16="http://schemas.microsoft.com/office/drawing/2014/main" id="{8745559C-6C00-273D-F7A1-1FE186AB5FF2}"/>
              </a:ext>
            </a:extLst>
          </p:cNvPr>
          <p:cNvCxnSpPr>
            <a:cxnSpLocks/>
          </p:cNvCxnSpPr>
          <p:nvPr/>
        </p:nvCxnSpPr>
        <p:spPr>
          <a:xfrm>
            <a:off x="1356795" y="2850956"/>
            <a:ext cx="7585238" cy="0"/>
          </a:xfrm>
          <a:prstGeom prst="straightConnector1">
            <a:avLst/>
          </a:prstGeom>
          <a:ln w="28575" cap="sq">
            <a:miter lim="800000"/>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C958755C-9B33-A9CF-7679-253102156DF6}"/>
              </a:ext>
            </a:extLst>
          </p:cNvPr>
          <p:cNvCxnSpPr>
            <a:cxnSpLocks/>
          </p:cNvCxnSpPr>
          <p:nvPr/>
        </p:nvCxnSpPr>
        <p:spPr>
          <a:xfrm rot="5400000">
            <a:off x="1771922" y="2891456"/>
            <a:ext cx="81000" cy="0"/>
          </a:xfrm>
          <a:prstGeom prst="straightConnector1">
            <a:avLst/>
          </a:prstGeom>
          <a:ln w="28575" cap="sq">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495F87F9-9D06-AA42-88F6-4116139A00E7}"/>
              </a:ext>
            </a:extLst>
          </p:cNvPr>
          <p:cNvCxnSpPr>
            <a:cxnSpLocks/>
          </p:cNvCxnSpPr>
          <p:nvPr/>
        </p:nvCxnSpPr>
        <p:spPr>
          <a:xfrm rot="5400000">
            <a:off x="3136398" y="2891456"/>
            <a:ext cx="81000" cy="0"/>
          </a:xfrm>
          <a:prstGeom prst="straightConnector1">
            <a:avLst/>
          </a:prstGeom>
          <a:ln w="28575" cap="sq">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C2F29EEC-B249-636E-CA00-9C81AED89C7D}"/>
              </a:ext>
            </a:extLst>
          </p:cNvPr>
          <p:cNvCxnSpPr>
            <a:cxnSpLocks/>
          </p:cNvCxnSpPr>
          <p:nvPr/>
        </p:nvCxnSpPr>
        <p:spPr>
          <a:xfrm rot="5400000">
            <a:off x="3819749" y="2891456"/>
            <a:ext cx="81000" cy="0"/>
          </a:xfrm>
          <a:prstGeom prst="straightConnector1">
            <a:avLst/>
          </a:prstGeom>
          <a:ln w="28575" cap="sq">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C2627047-B50D-6A35-FA56-03BD991879CC}"/>
              </a:ext>
            </a:extLst>
          </p:cNvPr>
          <p:cNvCxnSpPr>
            <a:cxnSpLocks/>
          </p:cNvCxnSpPr>
          <p:nvPr/>
        </p:nvCxnSpPr>
        <p:spPr>
          <a:xfrm rot="5400000">
            <a:off x="1316294" y="2891456"/>
            <a:ext cx="81000" cy="0"/>
          </a:xfrm>
          <a:prstGeom prst="straightConnector1">
            <a:avLst/>
          </a:prstGeom>
          <a:ln w="28575" cap="sq">
            <a:miter lim="800000"/>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62" name="Group 61">
            <a:extLst>
              <a:ext uri="{FF2B5EF4-FFF2-40B4-BE49-F238E27FC236}">
                <a16:creationId xmlns:a16="http://schemas.microsoft.com/office/drawing/2014/main" id="{6F507016-AB19-6EA4-17B0-8ECDE3F165BC}"/>
              </a:ext>
            </a:extLst>
          </p:cNvPr>
          <p:cNvGrpSpPr/>
          <p:nvPr/>
        </p:nvGrpSpPr>
        <p:grpSpPr>
          <a:xfrm>
            <a:off x="733815" y="1588359"/>
            <a:ext cx="2490890" cy="1692861"/>
            <a:chOff x="2251466" y="20162300"/>
            <a:chExt cx="2886718" cy="1576686"/>
          </a:xfrm>
        </p:grpSpPr>
        <p:sp>
          <p:nvSpPr>
            <p:cNvPr id="63" name="Rectangle 12">
              <a:extLst>
                <a:ext uri="{FF2B5EF4-FFF2-40B4-BE49-F238E27FC236}">
                  <a16:creationId xmlns:a16="http://schemas.microsoft.com/office/drawing/2014/main" id="{28BEA325-76D5-76EA-F99D-D6887567D01F}"/>
                </a:ext>
              </a:extLst>
            </p:cNvPr>
            <p:cNvSpPr>
              <a:spLocks noChangeArrowheads="1"/>
            </p:cNvSpPr>
            <p:nvPr/>
          </p:nvSpPr>
          <p:spPr bwMode="auto">
            <a:xfrm>
              <a:off x="2251466" y="21643435"/>
              <a:ext cx="2000783" cy="9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eaLnBrk="0" fontAlgn="base" hangingPunct="0">
                <a:lnSpc>
                  <a:spcPts val="825"/>
                </a:lnSpc>
                <a:spcBef>
                  <a:spcPct val="0"/>
                </a:spcBef>
                <a:spcAft>
                  <a:spcPct val="0"/>
                </a:spcAft>
                <a:defRPr/>
              </a:pPr>
              <a:r>
                <a:rPr lang="en-US" altLang="en-US" sz="825" b="1" dirty="0">
                  <a:solidFill>
                    <a:srgbClr val="071D49"/>
                  </a:solidFill>
                  <a:cs typeface="Arial" panose="020B0604020202020204" pitchFamily="34" charset="0"/>
                </a:rPr>
                <a:t>Confirm HIV-1 RNA &lt;50 copies/mL</a:t>
              </a:r>
            </a:p>
          </p:txBody>
        </p:sp>
        <p:sp>
          <p:nvSpPr>
            <p:cNvPr id="64" name="Rectangle 63">
              <a:extLst>
                <a:ext uri="{FF2B5EF4-FFF2-40B4-BE49-F238E27FC236}">
                  <a16:creationId xmlns:a16="http://schemas.microsoft.com/office/drawing/2014/main" id="{5B2B80AD-BA6C-2C1E-87D1-B55283175B9D}"/>
                </a:ext>
              </a:extLst>
            </p:cNvPr>
            <p:cNvSpPr>
              <a:spLocks noChangeArrowheads="1"/>
            </p:cNvSpPr>
            <p:nvPr/>
          </p:nvSpPr>
          <p:spPr bwMode="auto">
            <a:xfrm rot="16200000">
              <a:off x="4595006" y="20586583"/>
              <a:ext cx="967461" cy="11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lnSpc>
                  <a:spcPts val="825"/>
                </a:lnSpc>
                <a:spcBef>
                  <a:spcPct val="0"/>
                </a:spcBef>
                <a:spcAft>
                  <a:spcPct val="0"/>
                </a:spcAft>
                <a:defRPr/>
              </a:pPr>
              <a:r>
                <a:rPr lang="en-US" altLang="en-US" sz="825" b="1" dirty="0">
                  <a:solidFill>
                    <a:srgbClr val="071D49"/>
                  </a:solidFill>
                  <a:cs typeface="Arial" panose="020B0604020202020204" pitchFamily="34" charset="0"/>
                </a:rPr>
                <a:t>Randomization (2:1) </a:t>
              </a:r>
              <a:endParaRPr lang="en-US" altLang="en-US" sz="825" dirty="0">
                <a:solidFill>
                  <a:srgbClr val="071D49"/>
                </a:solidFill>
                <a:cs typeface="Arial" panose="020B0604020202020204" pitchFamily="34" charset="0"/>
              </a:endParaRPr>
            </a:p>
          </p:txBody>
        </p:sp>
      </p:grpSp>
      <p:sp>
        <p:nvSpPr>
          <p:cNvPr id="65" name="Flowchart: Off-page Connector 3">
            <a:extLst>
              <a:ext uri="{FF2B5EF4-FFF2-40B4-BE49-F238E27FC236}">
                <a16:creationId xmlns:a16="http://schemas.microsoft.com/office/drawing/2014/main" id="{96DF40C0-B55E-252D-6EC4-FAED13CFA907}"/>
              </a:ext>
            </a:extLst>
          </p:cNvPr>
          <p:cNvSpPr/>
          <p:nvPr/>
        </p:nvSpPr>
        <p:spPr>
          <a:xfrm>
            <a:off x="3249396" y="1981610"/>
            <a:ext cx="646394" cy="378000"/>
          </a:xfrm>
          <a:prstGeom prst="homePlate">
            <a:avLst>
              <a:gd name="adj" fmla="val 22314"/>
            </a:avLst>
          </a:prstGeom>
          <a:solidFill>
            <a:srgbClr val="5BC2E7"/>
          </a:solidFill>
          <a:ln w="12700">
            <a:solidFill>
              <a:srgbClr val="5BC2E7"/>
            </a:solidFill>
          </a:ln>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defTabSz="685800" eaLnBrk="0" fontAlgn="base" hangingPunct="0">
              <a:spcBef>
                <a:spcPct val="0"/>
              </a:spcBef>
              <a:spcAft>
                <a:spcPct val="0"/>
              </a:spcAft>
              <a:defRPr/>
            </a:pPr>
            <a:r>
              <a:rPr lang="en-US" altLang="en-US" sz="825" b="1" dirty="0">
                <a:solidFill>
                  <a:srgbClr val="FFFFFF"/>
                </a:solidFill>
                <a:latin typeface="Arial" panose="020B0604020202020204" pitchFamily="34" charset="0"/>
                <a:cs typeface="Arial" panose="020B0604020202020204" pitchFamily="34" charset="0"/>
              </a:rPr>
              <a:t>Oral </a:t>
            </a:r>
            <a:br>
              <a:rPr lang="en-US" altLang="en-US" sz="825" b="1" dirty="0">
                <a:solidFill>
                  <a:srgbClr val="FFFFFF"/>
                </a:solidFill>
                <a:latin typeface="Arial" panose="020B0604020202020204" pitchFamily="34" charset="0"/>
                <a:cs typeface="Arial" panose="020B0604020202020204" pitchFamily="34" charset="0"/>
              </a:rPr>
            </a:br>
            <a:r>
              <a:rPr lang="en-US" altLang="en-US" sz="825" b="1" dirty="0">
                <a:solidFill>
                  <a:srgbClr val="FFFFFF"/>
                </a:solidFill>
                <a:latin typeface="Arial" panose="020B0604020202020204" pitchFamily="34" charset="0"/>
                <a:cs typeface="Arial" panose="020B0604020202020204" pitchFamily="34" charset="0"/>
              </a:rPr>
              <a:t>CAB + RPV</a:t>
            </a:r>
            <a:br>
              <a:rPr lang="en-US" altLang="en-US" sz="825" b="1" dirty="0">
                <a:solidFill>
                  <a:srgbClr val="FFFFFF"/>
                </a:solidFill>
                <a:latin typeface="Arial" panose="020B0604020202020204" pitchFamily="34" charset="0"/>
                <a:cs typeface="Arial" panose="020B0604020202020204" pitchFamily="34" charset="0"/>
              </a:rPr>
            </a:br>
            <a:r>
              <a:rPr lang="en-US" altLang="en-US" sz="825" b="1" dirty="0">
                <a:solidFill>
                  <a:srgbClr val="FFFFFF"/>
                </a:solidFill>
                <a:latin typeface="Arial" panose="020B0604020202020204" pitchFamily="34" charset="0"/>
                <a:cs typeface="Arial" panose="020B0604020202020204" pitchFamily="34" charset="0"/>
              </a:rPr>
              <a:t>n=175</a:t>
            </a:r>
            <a:r>
              <a:rPr lang="en-US" altLang="en-US" sz="825" b="1" baseline="30000" dirty="0">
                <a:solidFill>
                  <a:srgbClr val="FFFFFF"/>
                </a:solidFill>
                <a:latin typeface="Arial" panose="020B0604020202020204" pitchFamily="34" charset="0"/>
                <a:cs typeface="Arial" panose="020B0604020202020204" pitchFamily="34" charset="0"/>
              </a:rPr>
              <a:t>†</a:t>
            </a:r>
            <a:r>
              <a:rPr lang="en-US" altLang="en-US" sz="825" b="1" baseline="30000" dirty="0">
                <a:solidFill>
                  <a:srgbClr val="FFFFFF"/>
                </a:solidFill>
                <a:latin typeface="Arial"/>
              </a:rPr>
              <a:t>‡</a:t>
            </a:r>
            <a:r>
              <a:rPr lang="en-US" altLang="en-US" sz="825" b="1" baseline="30000" dirty="0">
                <a:solidFill>
                  <a:srgbClr val="FFFFFF"/>
                </a:solidFill>
                <a:latin typeface="Arial" panose="020B0604020202020204" pitchFamily="34" charset="0"/>
                <a:cs typeface="Arial" panose="020B0604020202020204" pitchFamily="34" charset="0"/>
              </a:rPr>
              <a:t> </a:t>
            </a:r>
            <a:endParaRPr lang="en-US" altLang="en-US" sz="825" b="1" dirty="0">
              <a:solidFill>
                <a:srgbClr val="FFFFFF"/>
              </a:solidFill>
              <a:latin typeface="Arial" panose="020B0604020202020204" pitchFamily="34" charset="0"/>
              <a:cs typeface="Arial" panose="020B0604020202020204" pitchFamily="34" charset="0"/>
            </a:endParaRPr>
          </a:p>
        </p:txBody>
      </p:sp>
      <p:sp>
        <p:nvSpPr>
          <p:cNvPr id="66" name="Flowchart: Off-page Connector 3">
            <a:extLst>
              <a:ext uri="{FF2B5EF4-FFF2-40B4-BE49-F238E27FC236}">
                <a16:creationId xmlns:a16="http://schemas.microsoft.com/office/drawing/2014/main" id="{DE2D962A-9292-A99B-B569-A49275BAC1A8}"/>
              </a:ext>
            </a:extLst>
          </p:cNvPr>
          <p:cNvSpPr/>
          <p:nvPr/>
        </p:nvSpPr>
        <p:spPr>
          <a:xfrm>
            <a:off x="3249397" y="2410235"/>
            <a:ext cx="3178331" cy="378000"/>
          </a:xfrm>
          <a:prstGeom prst="homePlate">
            <a:avLst>
              <a:gd name="adj" fmla="val 22314"/>
            </a:avLst>
          </a:prstGeom>
          <a:pattFill prst="pct50">
            <a:fgClr>
              <a:srgbClr val="00A779"/>
            </a:fgClr>
            <a:bgClr>
              <a:schemeClr val="bg1"/>
            </a:bgClr>
          </a:patt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defTabSz="685800" eaLnBrk="0" fontAlgn="base" hangingPunct="0">
              <a:spcBef>
                <a:spcPct val="0"/>
              </a:spcBef>
              <a:spcAft>
                <a:spcPct val="0"/>
              </a:spcAft>
              <a:defRPr/>
            </a:pPr>
            <a:r>
              <a:rPr lang="en-US" altLang="en-US" sz="900" b="1" dirty="0">
                <a:solidFill>
                  <a:srgbClr val="071D49"/>
                </a:solidFill>
                <a:latin typeface="Arial" panose="020B0604020202020204" pitchFamily="34" charset="0"/>
                <a:cs typeface="Arial" panose="020B0604020202020204" pitchFamily="34" charset="0"/>
              </a:rPr>
              <a:t>CAB (600 mg) + RPV (900 mg) LA </a:t>
            </a:r>
            <a:r>
              <a:rPr lang="en-US" sz="900" b="1" dirty="0">
                <a:solidFill>
                  <a:srgbClr val="071D49"/>
                </a:solidFill>
                <a:latin typeface="Arial" panose="020B0604020202020204" pitchFamily="34" charset="0"/>
                <a:cs typeface="Arial" panose="020B0604020202020204" pitchFamily="34" charset="0"/>
              </a:rPr>
              <a:t>IM Q2M </a:t>
            </a:r>
            <a:r>
              <a:rPr lang="en-US" altLang="en-US" sz="900" b="1" dirty="0">
                <a:solidFill>
                  <a:srgbClr val="071D49"/>
                </a:solidFill>
                <a:latin typeface="Arial" panose="020B0604020202020204" pitchFamily="34" charset="0"/>
                <a:cs typeface="Arial" panose="020B0604020202020204" pitchFamily="34" charset="0"/>
              </a:rPr>
              <a:t>n=279</a:t>
            </a:r>
            <a:r>
              <a:rPr lang="en-US" altLang="en-US" sz="900" b="1" baseline="30000" dirty="0">
                <a:solidFill>
                  <a:srgbClr val="071D49"/>
                </a:solidFill>
                <a:latin typeface="Arial" panose="020B0604020202020204" pitchFamily="34" charset="0"/>
                <a:cs typeface="Arial" panose="020B0604020202020204" pitchFamily="34" charset="0"/>
              </a:rPr>
              <a:t>†</a:t>
            </a:r>
            <a:r>
              <a:rPr lang="en-US" altLang="en-US" sz="900" b="1" baseline="30000" dirty="0">
                <a:solidFill>
                  <a:srgbClr val="071D49"/>
                </a:solidFill>
                <a:latin typeface="Arial"/>
              </a:rPr>
              <a:t>‡</a:t>
            </a:r>
            <a:endParaRPr lang="en-US" altLang="en-US" sz="900" b="1" baseline="30000" dirty="0">
              <a:solidFill>
                <a:srgbClr val="071D49"/>
              </a:solidFill>
              <a:latin typeface="Arial" panose="020B0604020202020204" pitchFamily="34" charset="0"/>
              <a:cs typeface="Arial" panose="020B0604020202020204" pitchFamily="34" charset="0"/>
            </a:endParaRPr>
          </a:p>
        </p:txBody>
      </p:sp>
      <p:sp>
        <p:nvSpPr>
          <p:cNvPr id="67" name="Rectangle 12">
            <a:extLst>
              <a:ext uri="{FF2B5EF4-FFF2-40B4-BE49-F238E27FC236}">
                <a16:creationId xmlns:a16="http://schemas.microsoft.com/office/drawing/2014/main" id="{AA276485-2AB5-916D-58E3-D2F6523EAF6F}"/>
              </a:ext>
            </a:extLst>
          </p:cNvPr>
          <p:cNvSpPr>
            <a:spLocks noChangeArrowheads="1"/>
          </p:cNvSpPr>
          <p:nvPr/>
        </p:nvSpPr>
        <p:spPr bwMode="auto">
          <a:xfrm>
            <a:off x="1300495" y="2988412"/>
            <a:ext cx="121829" cy="10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lnSpc>
                <a:spcPts val="825"/>
              </a:lnSpc>
              <a:spcBef>
                <a:spcPct val="0"/>
              </a:spcBef>
              <a:spcAft>
                <a:spcPct val="0"/>
              </a:spcAft>
              <a:defRPr/>
            </a:pPr>
            <a:r>
              <a:rPr lang="en-US" altLang="en-US" sz="825" b="1" dirty="0">
                <a:solidFill>
                  <a:srgbClr val="071D49"/>
                </a:solidFill>
                <a:cs typeface="Arial" panose="020B0604020202020204" pitchFamily="34" charset="0"/>
              </a:rPr>
              <a:t>−6</a:t>
            </a:r>
          </a:p>
        </p:txBody>
      </p:sp>
      <p:sp>
        <p:nvSpPr>
          <p:cNvPr id="68" name="Right Bracket 67">
            <a:extLst>
              <a:ext uri="{FF2B5EF4-FFF2-40B4-BE49-F238E27FC236}">
                <a16:creationId xmlns:a16="http://schemas.microsoft.com/office/drawing/2014/main" id="{CEF4CD9F-6B60-DF23-0233-17AD3189CA7D}"/>
              </a:ext>
            </a:extLst>
          </p:cNvPr>
          <p:cNvSpPr/>
          <p:nvPr/>
        </p:nvSpPr>
        <p:spPr>
          <a:xfrm rot="5400000">
            <a:off x="1561629" y="2869020"/>
            <a:ext cx="45953" cy="455621"/>
          </a:xfrm>
          <a:prstGeom prst="rightBracket">
            <a:avLst/>
          </a:prstGeom>
          <a:noFill/>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defTabSz="685800" eaLnBrk="0" fontAlgn="base" hangingPunct="0">
              <a:spcBef>
                <a:spcPct val="0"/>
              </a:spcBef>
              <a:spcAft>
                <a:spcPct val="0"/>
              </a:spcAft>
              <a:defRPr/>
            </a:pPr>
            <a:endParaRPr lang="en-US" sz="1500" dirty="0">
              <a:solidFill>
                <a:srgbClr val="071D49"/>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D349CD47-2DEB-506B-2FBA-60F2C86B0CAC}"/>
              </a:ext>
            </a:extLst>
          </p:cNvPr>
          <p:cNvSpPr txBox="1"/>
          <p:nvPr/>
        </p:nvSpPr>
        <p:spPr bwMode="auto">
          <a:xfrm>
            <a:off x="6505068" y="3196682"/>
            <a:ext cx="1118259" cy="1269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algn="ctr" defTabSz="685800" eaLnBrk="0" fontAlgn="base" hangingPunct="0">
              <a:spcBef>
                <a:spcPct val="0"/>
              </a:spcBef>
              <a:spcAft>
                <a:spcPct val="0"/>
              </a:spcAft>
              <a:defRPr/>
            </a:pPr>
            <a:r>
              <a:rPr lang="en-US" sz="825" b="1" kern="0" dirty="0">
                <a:solidFill>
                  <a:srgbClr val="E40046"/>
                </a:solidFill>
                <a:latin typeface="Arial" panose="020B0604020202020204" pitchFamily="34" charset="0"/>
                <a:cs typeface="Arial" panose="020B0604020202020204" pitchFamily="34" charset="0"/>
              </a:rPr>
              <a:t>Primary endpoint</a:t>
            </a:r>
            <a:endParaRPr lang="en-US" sz="825" b="1" kern="0" baseline="30000" dirty="0">
              <a:solidFill>
                <a:srgbClr val="E40046"/>
              </a:solidFill>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92A2312C-EC5E-4402-841B-E1DA5CE5E181}"/>
              </a:ext>
            </a:extLst>
          </p:cNvPr>
          <p:cNvSpPr/>
          <p:nvPr/>
        </p:nvSpPr>
        <p:spPr>
          <a:xfrm>
            <a:off x="6471177" y="2395359"/>
            <a:ext cx="721929" cy="392876"/>
          </a:xfrm>
          <a:prstGeom prst="rect">
            <a:avLst/>
          </a:prstGeom>
          <a:solidFill>
            <a:srgbClr val="D0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US" sz="1500" dirty="0">
              <a:solidFill>
                <a:srgbClr val="FFFFFF"/>
              </a:solidFill>
              <a:latin typeface="Arial" panose="020B0604020202020204" pitchFamily="34" charset="0"/>
              <a:cs typeface="Arial" panose="020B0604020202020204" pitchFamily="34" charset="0"/>
            </a:endParaRPr>
          </a:p>
        </p:txBody>
      </p:sp>
      <p:pic>
        <p:nvPicPr>
          <p:cNvPr id="2" name="Picture 1" descr="A blue sign with white text&#10;&#10;Description automatically generated with medium confidence">
            <a:extLst>
              <a:ext uri="{FF2B5EF4-FFF2-40B4-BE49-F238E27FC236}">
                <a16:creationId xmlns:a16="http://schemas.microsoft.com/office/drawing/2014/main" id="{7087D81B-B9F5-04AF-DD94-B09EEE0F5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98840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2AB74-4CBC-8640-ADF9-E412FF7EEC60}"/>
              </a:ext>
            </a:extLst>
          </p:cNvPr>
          <p:cNvSpPr>
            <a:spLocks noGrp="1"/>
          </p:cNvSpPr>
          <p:nvPr>
            <p:ph type="title"/>
          </p:nvPr>
        </p:nvSpPr>
        <p:spPr>
          <a:xfrm>
            <a:off x="350475" y="72824"/>
            <a:ext cx="8315569" cy="857250"/>
          </a:xfrm>
        </p:spPr>
        <p:txBody>
          <a:bodyPr/>
          <a:lstStyle/>
          <a:p>
            <a:pPr algn="ctr"/>
            <a:r>
              <a:rPr lang="en-US" sz="2800" dirty="0"/>
              <a:t>12-month virologic outcomes</a:t>
            </a:r>
          </a:p>
        </p:txBody>
      </p:sp>
      <p:sp>
        <p:nvSpPr>
          <p:cNvPr id="8" name="Content Placeholder 7">
            <a:extLst>
              <a:ext uri="{FF2B5EF4-FFF2-40B4-BE49-F238E27FC236}">
                <a16:creationId xmlns:a16="http://schemas.microsoft.com/office/drawing/2014/main" id="{35A6241A-79B5-4316-D302-E1092EC3D3EC}"/>
              </a:ext>
            </a:extLst>
          </p:cNvPr>
          <p:cNvSpPr>
            <a:spLocks noGrp="1"/>
          </p:cNvSpPr>
          <p:nvPr>
            <p:ph sz="half" idx="2"/>
          </p:nvPr>
        </p:nvSpPr>
        <p:spPr>
          <a:xfrm>
            <a:off x="4292758" y="819150"/>
            <a:ext cx="4477948" cy="3810000"/>
          </a:xfrm>
        </p:spPr>
        <p:txBody>
          <a:bodyPr>
            <a:noAutofit/>
          </a:bodyPr>
          <a:lstStyle/>
          <a:p>
            <a:r>
              <a:rPr lang="en-US" sz="2200" dirty="0"/>
              <a:t>LAI CAB/RPV non-inferior to B/F/TAF</a:t>
            </a:r>
          </a:p>
          <a:p>
            <a:r>
              <a:rPr lang="en-US" sz="2200" dirty="0"/>
              <a:t>3 confirmed virologic failures in the CAB/RPV arm, none in the B/F/TAF* arm</a:t>
            </a:r>
          </a:p>
          <a:p>
            <a:pPr lvl="1"/>
            <a:r>
              <a:rPr lang="en-US" sz="1800" dirty="0"/>
              <a:t>One failure with BMI&gt;30</a:t>
            </a:r>
          </a:p>
          <a:p>
            <a:pPr lvl="1"/>
            <a:r>
              <a:rPr lang="en-US" sz="1800" dirty="0"/>
              <a:t>3/3 with RPV RAMs at failure,                2/3 with INSTI RAMs</a:t>
            </a:r>
          </a:p>
          <a:p>
            <a:r>
              <a:rPr lang="en-US" sz="2200" dirty="0"/>
              <a:t>Significantly greater treatment satisfaction for those on LAI CAB/RPV at 6 and 12 months </a:t>
            </a:r>
          </a:p>
        </p:txBody>
      </p:sp>
      <p:sp>
        <p:nvSpPr>
          <p:cNvPr id="3" name="Slide Number Placeholder 2">
            <a:extLst>
              <a:ext uri="{FF2B5EF4-FFF2-40B4-BE49-F238E27FC236}">
                <a16:creationId xmlns:a16="http://schemas.microsoft.com/office/drawing/2014/main" id="{728ADCFC-38BF-E4A5-B100-4A08BD22D84A}"/>
              </a:ext>
            </a:extLst>
          </p:cNvPr>
          <p:cNvSpPr>
            <a:spLocks noGrp="1"/>
          </p:cNvSpPr>
          <p:nvPr>
            <p:ph type="sldNum" sz="quarter" idx="12"/>
          </p:nvPr>
        </p:nvSpPr>
        <p:spPr/>
        <p:txBody>
          <a:bodyPr/>
          <a:lstStyle/>
          <a:p>
            <a:fld id="{724AC3FD-09E3-4FF5-A0F9-A72F20D7F301}" type="slidenum">
              <a:rPr lang="en-GB" smtClean="0"/>
              <a:pPr/>
              <a:t>12</a:t>
            </a:fld>
            <a:endParaRPr lang="en-GB" dirty="0"/>
          </a:p>
        </p:txBody>
      </p:sp>
      <p:pic>
        <p:nvPicPr>
          <p:cNvPr id="6" name="Picture 5">
            <a:extLst>
              <a:ext uri="{FF2B5EF4-FFF2-40B4-BE49-F238E27FC236}">
                <a16:creationId xmlns:a16="http://schemas.microsoft.com/office/drawing/2014/main" id="{40D16CDC-ABB4-1D84-2074-830B4D1301A1}"/>
              </a:ext>
            </a:extLst>
          </p:cNvPr>
          <p:cNvPicPr>
            <a:picLocks noChangeAspect="1"/>
          </p:cNvPicPr>
          <p:nvPr/>
        </p:nvPicPr>
        <p:blipFill>
          <a:blip r:embed="rId3"/>
          <a:stretch>
            <a:fillRect/>
          </a:stretch>
        </p:blipFill>
        <p:spPr>
          <a:xfrm>
            <a:off x="381000" y="1352527"/>
            <a:ext cx="4053750" cy="2285978"/>
          </a:xfrm>
          <a:prstGeom prst="rect">
            <a:avLst/>
          </a:prstGeom>
        </p:spPr>
      </p:pic>
      <p:sp>
        <p:nvSpPr>
          <p:cNvPr id="9" name="Text Placeholder 22">
            <a:extLst>
              <a:ext uri="{FF2B5EF4-FFF2-40B4-BE49-F238E27FC236}">
                <a16:creationId xmlns:a16="http://schemas.microsoft.com/office/drawing/2014/main" id="{8BE2DBAA-C453-1263-673F-AC35089CBCC8}"/>
              </a:ext>
            </a:extLst>
          </p:cNvPr>
          <p:cNvSpPr txBox="1">
            <a:spLocks/>
          </p:cNvSpPr>
          <p:nvPr/>
        </p:nvSpPr>
        <p:spPr bwMode="auto">
          <a:xfrm>
            <a:off x="1371600" y="4863476"/>
            <a:ext cx="6858000" cy="2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48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897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46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795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448"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693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642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5915"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defTabSz="685800">
              <a:defRPr/>
            </a:pPr>
            <a:r>
              <a:rPr lang="en-US" sz="1200" kern="0" dirty="0">
                <a:solidFill>
                  <a:schemeClr val="bg1"/>
                </a:solidFill>
              </a:rPr>
              <a:t>Ramgopal et al. CROI 2023; Virtual and Seattle, WA. Oral presentation 191.</a:t>
            </a:r>
          </a:p>
        </p:txBody>
      </p:sp>
      <p:sp>
        <p:nvSpPr>
          <p:cNvPr id="2" name="TextBox 1">
            <a:extLst>
              <a:ext uri="{FF2B5EF4-FFF2-40B4-BE49-F238E27FC236}">
                <a16:creationId xmlns:a16="http://schemas.microsoft.com/office/drawing/2014/main" id="{A57AD6A1-4DA1-D5FF-FA71-F2B2DB606C6F}"/>
              </a:ext>
            </a:extLst>
          </p:cNvPr>
          <p:cNvSpPr txBox="1"/>
          <p:nvPr/>
        </p:nvSpPr>
        <p:spPr>
          <a:xfrm>
            <a:off x="76200" y="4345750"/>
            <a:ext cx="4495800" cy="338554"/>
          </a:xfrm>
          <a:prstGeom prst="rect">
            <a:avLst/>
          </a:prstGeom>
          <a:noFill/>
        </p:spPr>
        <p:txBody>
          <a:bodyPr wrap="square" rtlCol="0">
            <a:spAutoFit/>
          </a:bodyPr>
          <a:lstStyle/>
          <a:p>
            <a:r>
              <a:rPr lang="en-US" sz="1600" dirty="0"/>
              <a:t>*B/F/TAF- </a:t>
            </a:r>
            <a:r>
              <a:rPr lang="en-US" sz="1600" dirty="0" err="1"/>
              <a:t>Bictegravir</a:t>
            </a:r>
            <a:r>
              <a:rPr lang="en-US" sz="1600" dirty="0"/>
              <a:t>/Emtricitabine/Tenofovir</a:t>
            </a:r>
          </a:p>
        </p:txBody>
      </p:sp>
    </p:spTree>
    <p:extLst>
      <p:ext uri="{BB962C8B-B14F-4D97-AF65-F5344CB8AC3E}">
        <p14:creationId xmlns:p14="http://schemas.microsoft.com/office/powerpoint/2010/main" val="824105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5B77-63C5-5D49-AD81-DA27596A2360}"/>
              </a:ext>
            </a:extLst>
          </p:cNvPr>
          <p:cNvSpPr>
            <a:spLocks noGrp="1"/>
          </p:cNvSpPr>
          <p:nvPr>
            <p:ph type="title"/>
          </p:nvPr>
        </p:nvSpPr>
        <p:spPr/>
        <p:txBody>
          <a:bodyPr/>
          <a:lstStyle/>
          <a:p>
            <a:pPr algn="ctr"/>
            <a:r>
              <a:rPr lang="en-US" sz="2800" dirty="0"/>
              <a:t>LAI CAB/RPV in patients with HIV viremia</a:t>
            </a:r>
          </a:p>
        </p:txBody>
      </p:sp>
      <p:sp>
        <p:nvSpPr>
          <p:cNvPr id="6" name="Content Placeholder 5">
            <a:extLst>
              <a:ext uri="{FF2B5EF4-FFF2-40B4-BE49-F238E27FC236}">
                <a16:creationId xmlns:a16="http://schemas.microsoft.com/office/drawing/2014/main" id="{6711BF80-1BAF-E57D-7B0A-50162A69E652}"/>
              </a:ext>
            </a:extLst>
          </p:cNvPr>
          <p:cNvSpPr>
            <a:spLocks noGrp="1"/>
          </p:cNvSpPr>
          <p:nvPr>
            <p:ph idx="1"/>
          </p:nvPr>
        </p:nvSpPr>
        <p:spPr>
          <a:xfrm>
            <a:off x="447040" y="1094978"/>
            <a:ext cx="8315569" cy="3534171"/>
          </a:xfrm>
        </p:spPr>
        <p:txBody>
          <a:bodyPr>
            <a:normAutofit/>
          </a:bodyPr>
          <a:lstStyle/>
          <a:p>
            <a:r>
              <a:rPr lang="en-US" sz="2000" dirty="0"/>
              <a:t>Demonstration project at Ward 86 of which 57/133 had detectable viremia at time of starting LAI CAB/RPV</a:t>
            </a:r>
          </a:p>
          <a:p>
            <a:pPr lvl="1"/>
            <a:r>
              <a:rPr lang="en-US" sz="2000" dirty="0"/>
              <a:t>58% with unstable housing, 33% with stimulant use, 38% with psychiatric disease, median CD4 count of 215cells/mm3 in those non-suppressed</a:t>
            </a:r>
          </a:p>
          <a:p>
            <a:r>
              <a:rPr lang="en-US" sz="2000" dirty="0"/>
              <a:t>Had to express willingness to come to clinic every 4 weeks, have available contact information, be open to outreach from staff</a:t>
            </a:r>
          </a:p>
          <a:p>
            <a:pPr lvl="1"/>
            <a:r>
              <a:rPr lang="en-US" sz="2000" dirty="0"/>
              <a:t>Rigorous protocol with biweekly review of patients</a:t>
            </a:r>
          </a:p>
          <a:p>
            <a:r>
              <a:rPr lang="en-US" sz="2000" dirty="0"/>
              <a:t>55/57 (96.5%) of those non-suppressed achieved viral suppression with median follow up of 26 weeks</a:t>
            </a:r>
          </a:p>
          <a:p>
            <a:endParaRPr lang="en-US" sz="1400" dirty="0"/>
          </a:p>
          <a:p>
            <a:endParaRPr lang="en-US" sz="1400" dirty="0"/>
          </a:p>
        </p:txBody>
      </p:sp>
      <p:sp>
        <p:nvSpPr>
          <p:cNvPr id="5" name="Slide Number Placeholder 4">
            <a:extLst>
              <a:ext uri="{FF2B5EF4-FFF2-40B4-BE49-F238E27FC236}">
                <a16:creationId xmlns:a16="http://schemas.microsoft.com/office/drawing/2014/main" id="{458F8117-102D-5FA9-1EE8-10310399F469}"/>
              </a:ext>
            </a:extLst>
          </p:cNvPr>
          <p:cNvSpPr>
            <a:spLocks noGrp="1"/>
          </p:cNvSpPr>
          <p:nvPr>
            <p:ph type="sldNum" sz="quarter" idx="12"/>
          </p:nvPr>
        </p:nvSpPr>
        <p:spPr/>
        <p:txBody>
          <a:bodyPr/>
          <a:lstStyle/>
          <a:p>
            <a:fld id="{6E2D2B3B-882E-40F3-A32F-6DD516915044}" type="slidenum">
              <a:rPr lang="en-US" smtClean="0"/>
              <a:pPr/>
              <a:t>13</a:t>
            </a:fld>
            <a:endParaRPr lang="en-US" dirty="0"/>
          </a:p>
        </p:txBody>
      </p:sp>
      <p:sp>
        <p:nvSpPr>
          <p:cNvPr id="7" name="Text Placeholder 22">
            <a:extLst>
              <a:ext uri="{FF2B5EF4-FFF2-40B4-BE49-F238E27FC236}">
                <a16:creationId xmlns:a16="http://schemas.microsoft.com/office/drawing/2014/main" id="{4B6AD36E-14FB-4BCB-1CB0-1BA15BB0169B}"/>
              </a:ext>
            </a:extLst>
          </p:cNvPr>
          <p:cNvSpPr txBox="1">
            <a:spLocks/>
          </p:cNvSpPr>
          <p:nvPr/>
        </p:nvSpPr>
        <p:spPr bwMode="auto">
          <a:xfrm>
            <a:off x="762000" y="4774404"/>
            <a:ext cx="7696200" cy="29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48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897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46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795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448"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693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642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5915"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defTabSz="685800">
              <a:defRPr/>
            </a:pPr>
            <a:r>
              <a:rPr lang="en-US" sz="1200" kern="0" dirty="0">
                <a:solidFill>
                  <a:schemeClr val="bg1"/>
                </a:solidFill>
              </a:rPr>
              <a:t>Ghandi et al. CROI 2023; Seattle, WA. Poster 518.</a:t>
            </a:r>
          </a:p>
        </p:txBody>
      </p:sp>
    </p:spTree>
    <p:extLst>
      <p:ext uri="{BB962C8B-B14F-4D97-AF65-F5344CB8AC3E}">
        <p14:creationId xmlns:p14="http://schemas.microsoft.com/office/powerpoint/2010/main" val="205261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4E27-282F-9D67-CBBB-5BBF5688DA60}"/>
              </a:ext>
            </a:extLst>
          </p:cNvPr>
          <p:cNvSpPr>
            <a:spLocks noGrp="1"/>
          </p:cNvSpPr>
          <p:nvPr>
            <p:ph type="title"/>
          </p:nvPr>
        </p:nvSpPr>
        <p:spPr>
          <a:xfrm>
            <a:off x="236539" y="89114"/>
            <a:ext cx="8315569" cy="857250"/>
          </a:xfrm>
        </p:spPr>
        <p:txBody>
          <a:bodyPr/>
          <a:lstStyle/>
          <a:p>
            <a:pPr algn="ctr"/>
            <a:r>
              <a:rPr lang="en-US" sz="2800" dirty="0"/>
              <a:t>Cabotegravir for PrEP</a:t>
            </a:r>
          </a:p>
        </p:txBody>
      </p:sp>
      <p:sp>
        <p:nvSpPr>
          <p:cNvPr id="4" name="Slide Number Placeholder 3">
            <a:extLst>
              <a:ext uri="{FF2B5EF4-FFF2-40B4-BE49-F238E27FC236}">
                <a16:creationId xmlns:a16="http://schemas.microsoft.com/office/drawing/2014/main" id="{6339270A-2962-4280-4753-51627088090D}"/>
              </a:ext>
            </a:extLst>
          </p:cNvPr>
          <p:cNvSpPr>
            <a:spLocks noGrp="1"/>
          </p:cNvSpPr>
          <p:nvPr>
            <p:ph type="sldNum" sz="quarter" idx="12"/>
          </p:nvPr>
        </p:nvSpPr>
        <p:spPr/>
        <p:txBody>
          <a:bodyPr/>
          <a:lstStyle/>
          <a:p>
            <a:fld id="{6E2D2B3B-882E-40F3-A32F-6DD516915044}" type="slidenum">
              <a:rPr lang="en-US" smtClean="0"/>
              <a:pPr/>
              <a:t>14</a:t>
            </a:fld>
            <a:endParaRPr lang="en-US" dirty="0"/>
          </a:p>
        </p:txBody>
      </p:sp>
      <p:pic>
        <p:nvPicPr>
          <p:cNvPr id="5" name="Picture 4">
            <a:extLst>
              <a:ext uri="{FF2B5EF4-FFF2-40B4-BE49-F238E27FC236}">
                <a16:creationId xmlns:a16="http://schemas.microsoft.com/office/drawing/2014/main" id="{8F199CBA-31C8-5C3C-0D81-59EAE935BF54}"/>
              </a:ext>
            </a:extLst>
          </p:cNvPr>
          <p:cNvPicPr>
            <a:picLocks noChangeAspect="1"/>
          </p:cNvPicPr>
          <p:nvPr/>
        </p:nvPicPr>
        <p:blipFill>
          <a:blip r:embed="rId2"/>
          <a:stretch>
            <a:fillRect/>
          </a:stretch>
        </p:blipFill>
        <p:spPr>
          <a:xfrm>
            <a:off x="406131" y="939094"/>
            <a:ext cx="8252616" cy="3385256"/>
          </a:xfrm>
          <a:prstGeom prst="rect">
            <a:avLst/>
          </a:prstGeom>
        </p:spPr>
      </p:pic>
      <p:sp>
        <p:nvSpPr>
          <p:cNvPr id="6" name="Text Placeholder 22">
            <a:extLst>
              <a:ext uri="{FF2B5EF4-FFF2-40B4-BE49-F238E27FC236}">
                <a16:creationId xmlns:a16="http://schemas.microsoft.com/office/drawing/2014/main" id="{50568B8C-E0CE-09F8-47C7-56FC50BDE869}"/>
              </a:ext>
            </a:extLst>
          </p:cNvPr>
          <p:cNvSpPr txBox="1">
            <a:spLocks/>
          </p:cNvSpPr>
          <p:nvPr/>
        </p:nvSpPr>
        <p:spPr bwMode="auto">
          <a:xfrm>
            <a:off x="1371600" y="4796444"/>
            <a:ext cx="6858000" cy="25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48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897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46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795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448"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693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642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5915"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defTabSz="685800">
              <a:defRPr/>
            </a:pPr>
            <a:r>
              <a:rPr lang="en-US" altLang="en-US" sz="1200" b="0" spc="-10" dirty="0">
                <a:solidFill>
                  <a:schemeClr val="bg1"/>
                </a:solidFill>
                <a:latin typeface="Calibri" panose="020F0502020204030204" pitchFamily="34" charset="0"/>
                <a:cs typeface="Arial" panose="020B0604020202020204" pitchFamily="34" charset="0"/>
              </a:rPr>
              <a:t>L</a:t>
            </a:r>
            <a:r>
              <a:rPr kumimoji="0" lang="en-US" altLang="en-US" sz="1200" b="0" i="0" u="none" strike="noStrike" kern="1200" cap="none" spc="-1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andovitz. </a:t>
            </a:r>
            <a:r>
              <a:rPr lang="en-US" altLang="en-US" sz="1200" spc="-10" dirty="0">
                <a:solidFill>
                  <a:schemeClr val="bg1"/>
                </a:solidFill>
                <a:latin typeface="Calibri" panose="020F0502020204030204" pitchFamily="34" charset="0"/>
              </a:rPr>
              <a:t>et al.</a:t>
            </a:r>
            <a:r>
              <a:rPr kumimoji="0" lang="en-US" altLang="en-US" sz="1200" b="0" i="0" u="none" strike="noStrike" kern="1200" cap="none" spc="-1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 NEJM. 2021;385:595. 2. Delaney-Moretlwe, et al.</a:t>
            </a:r>
            <a:r>
              <a:rPr kumimoji="0" lang="en-US" altLang="en-US" sz="1200" b="0" i="0" u="none" strike="noStrike" kern="0" cap="none" spc="-1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 </a:t>
            </a:r>
            <a:r>
              <a:rPr kumimoji="0" lang="en-US" altLang="en-US" sz="1200" b="0" i="1" u="none" strike="noStrike" kern="0" cap="none" spc="-1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The Lancet. </a:t>
            </a:r>
            <a:r>
              <a:rPr kumimoji="0" lang="en-US" altLang="en-US" sz="1200" b="0" u="none" strike="noStrike" kern="0" cap="none" spc="-1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2022;399:1779-1789</a:t>
            </a:r>
            <a:r>
              <a:rPr kumimoji="0" lang="en-US" altLang="en-US" sz="1000" b="0" u="none" strike="noStrike" kern="0" cap="none" spc="-1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  </a:t>
            </a:r>
            <a:endParaRPr lang="en-US" sz="1000" kern="0" dirty="0">
              <a:solidFill>
                <a:schemeClr val="bg1"/>
              </a:solidFill>
            </a:endParaRPr>
          </a:p>
        </p:txBody>
      </p:sp>
    </p:spTree>
    <p:extLst>
      <p:ext uri="{BB962C8B-B14F-4D97-AF65-F5344CB8AC3E}">
        <p14:creationId xmlns:p14="http://schemas.microsoft.com/office/powerpoint/2010/main" val="144999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C028-55ED-B01D-4FA4-1C6856B08110}"/>
              </a:ext>
            </a:extLst>
          </p:cNvPr>
          <p:cNvSpPr>
            <a:spLocks noGrp="1"/>
          </p:cNvSpPr>
          <p:nvPr>
            <p:ph type="title"/>
          </p:nvPr>
        </p:nvSpPr>
        <p:spPr>
          <a:xfrm>
            <a:off x="353132" y="-19050"/>
            <a:ext cx="8315569" cy="857250"/>
          </a:xfrm>
        </p:spPr>
        <p:txBody>
          <a:bodyPr/>
          <a:lstStyle/>
          <a:p>
            <a:pPr algn="ctr"/>
            <a:r>
              <a:rPr lang="en-US" sz="2800" dirty="0"/>
              <a:t>Breakthrough infections</a:t>
            </a:r>
          </a:p>
        </p:txBody>
      </p:sp>
      <p:sp>
        <p:nvSpPr>
          <p:cNvPr id="4" name="Slide Number Placeholder 3">
            <a:extLst>
              <a:ext uri="{FF2B5EF4-FFF2-40B4-BE49-F238E27FC236}">
                <a16:creationId xmlns:a16="http://schemas.microsoft.com/office/drawing/2014/main" id="{1195DD6F-47DA-A118-1026-89F305859E69}"/>
              </a:ext>
            </a:extLst>
          </p:cNvPr>
          <p:cNvSpPr>
            <a:spLocks noGrp="1"/>
          </p:cNvSpPr>
          <p:nvPr>
            <p:ph type="sldNum" sz="quarter" idx="12"/>
          </p:nvPr>
        </p:nvSpPr>
        <p:spPr/>
        <p:txBody>
          <a:bodyPr/>
          <a:lstStyle/>
          <a:p>
            <a:fld id="{6E2D2B3B-882E-40F3-A32F-6DD516915044}" type="slidenum">
              <a:rPr lang="en-US" smtClean="0"/>
              <a:pPr/>
              <a:t>15</a:t>
            </a:fld>
            <a:endParaRPr lang="en-US" dirty="0"/>
          </a:p>
        </p:txBody>
      </p:sp>
      <p:pic>
        <p:nvPicPr>
          <p:cNvPr id="5" name="Picture 4">
            <a:extLst>
              <a:ext uri="{FF2B5EF4-FFF2-40B4-BE49-F238E27FC236}">
                <a16:creationId xmlns:a16="http://schemas.microsoft.com/office/drawing/2014/main" id="{ECF814F5-620D-D053-2A5E-6789ABDF7924}"/>
              </a:ext>
            </a:extLst>
          </p:cNvPr>
          <p:cNvPicPr>
            <a:picLocks noChangeAspect="1"/>
          </p:cNvPicPr>
          <p:nvPr/>
        </p:nvPicPr>
        <p:blipFill>
          <a:blip r:embed="rId2"/>
          <a:stretch>
            <a:fillRect/>
          </a:stretch>
        </p:blipFill>
        <p:spPr>
          <a:xfrm>
            <a:off x="475299" y="819150"/>
            <a:ext cx="7010400" cy="3788910"/>
          </a:xfrm>
          <a:prstGeom prst="rect">
            <a:avLst/>
          </a:prstGeom>
        </p:spPr>
      </p:pic>
      <p:sp>
        <p:nvSpPr>
          <p:cNvPr id="6" name="Text Placeholder 22">
            <a:extLst>
              <a:ext uri="{FF2B5EF4-FFF2-40B4-BE49-F238E27FC236}">
                <a16:creationId xmlns:a16="http://schemas.microsoft.com/office/drawing/2014/main" id="{720C1E03-78D4-9294-A460-BD021D4BA1CD}"/>
              </a:ext>
            </a:extLst>
          </p:cNvPr>
          <p:cNvSpPr txBox="1">
            <a:spLocks/>
          </p:cNvSpPr>
          <p:nvPr/>
        </p:nvSpPr>
        <p:spPr bwMode="auto">
          <a:xfrm>
            <a:off x="1524000" y="4736686"/>
            <a:ext cx="63246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48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897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46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795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448"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693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642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5915"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defTabSz="685800">
              <a:defRPr/>
            </a:pPr>
            <a:r>
              <a:rPr lang="en-US" altLang="en-US" sz="1200" b="0" spc="-10" dirty="0">
                <a:solidFill>
                  <a:schemeClr val="bg1"/>
                </a:solidFill>
                <a:latin typeface="Calibri" panose="020F0502020204030204" pitchFamily="34" charset="0"/>
                <a:cs typeface="Arial" panose="020B0604020202020204" pitchFamily="34" charset="0"/>
              </a:rPr>
              <a:t>Marzinke et al.  CROI 2021, Virtual</a:t>
            </a:r>
            <a:r>
              <a:rPr kumimoji="0" lang="en-US" altLang="en-US" sz="1200" b="0" u="none" strike="noStrike" kern="0" cap="none" spc="-1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  </a:t>
            </a:r>
            <a:endParaRPr lang="en-US" sz="1200" kern="0" dirty="0">
              <a:solidFill>
                <a:schemeClr val="bg1"/>
              </a:solidFill>
            </a:endParaRPr>
          </a:p>
        </p:txBody>
      </p:sp>
    </p:spTree>
    <p:extLst>
      <p:ext uri="{BB962C8B-B14F-4D97-AF65-F5344CB8AC3E}">
        <p14:creationId xmlns:p14="http://schemas.microsoft.com/office/powerpoint/2010/main" val="142642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4786-C2D7-1582-574B-E255F54D2718}"/>
              </a:ext>
            </a:extLst>
          </p:cNvPr>
          <p:cNvSpPr>
            <a:spLocks noGrp="1"/>
          </p:cNvSpPr>
          <p:nvPr>
            <p:ph type="title"/>
          </p:nvPr>
        </p:nvSpPr>
        <p:spPr>
          <a:xfrm>
            <a:off x="414215" y="108249"/>
            <a:ext cx="8315569" cy="857250"/>
          </a:xfrm>
        </p:spPr>
        <p:txBody>
          <a:bodyPr/>
          <a:lstStyle/>
          <a:p>
            <a:pPr algn="ctr"/>
            <a:r>
              <a:rPr lang="en-US" sz="2800" dirty="0"/>
              <a:t>Long-acting Early Viral Inhibition (LEVI) syndrome</a:t>
            </a:r>
          </a:p>
        </p:txBody>
      </p:sp>
      <p:graphicFrame>
        <p:nvGraphicFramePr>
          <p:cNvPr id="5" name="Table 5">
            <a:extLst>
              <a:ext uri="{FF2B5EF4-FFF2-40B4-BE49-F238E27FC236}">
                <a16:creationId xmlns:a16="http://schemas.microsoft.com/office/drawing/2014/main" id="{3281565E-C6E8-1999-9478-8479A5547E0D}"/>
              </a:ext>
            </a:extLst>
          </p:cNvPr>
          <p:cNvGraphicFramePr>
            <a:graphicFrameLocks noGrp="1"/>
          </p:cNvGraphicFramePr>
          <p:nvPr>
            <p:ph idx="1"/>
            <p:extLst>
              <p:ext uri="{D42A27DB-BD31-4B8C-83A1-F6EECF244321}">
                <p14:modId xmlns:p14="http://schemas.microsoft.com/office/powerpoint/2010/main" val="3646411733"/>
              </p:ext>
            </p:extLst>
          </p:nvPr>
        </p:nvGraphicFramePr>
        <p:xfrm>
          <a:off x="414213" y="891172"/>
          <a:ext cx="8315571" cy="3661778"/>
        </p:xfrm>
        <a:graphic>
          <a:graphicData uri="http://schemas.openxmlformats.org/drawingml/2006/table">
            <a:tbl>
              <a:tblPr firstRow="1" bandRow="1">
                <a:tableStyleId>{00A15C55-8517-42AA-B614-E9B94910E393}</a:tableStyleId>
              </a:tblPr>
              <a:tblGrid>
                <a:gridCol w="1752845">
                  <a:extLst>
                    <a:ext uri="{9D8B030D-6E8A-4147-A177-3AD203B41FA5}">
                      <a16:colId xmlns:a16="http://schemas.microsoft.com/office/drawing/2014/main" val="3219812847"/>
                    </a:ext>
                  </a:extLst>
                </a:gridCol>
                <a:gridCol w="3124200">
                  <a:extLst>
                    <a:ext uri="{9D8B030D-6E8A-4147-A177-3AD203B41FA5}">
                      <a16:colId xmlns:a16="http://schemas.microsoft.com/office/drawing/2014/main" val="2031831864"/>
                    </a:ext>
                  </a:extLst>
                </a:gridCol>
                <a:gridCol w="3438526">
                  <a:extLst>
                    <a:ext uri="{9D8B030D-6E8A-4147-A177-3AD203B41FA5}">
                      <a16:colId xmlns:a16="http://schemas.microsoft.com/office/drawing/2014/main" val="2547812902"/>
                    </a:ext>
                  </a:extLst>
                </a:gridCol>
              </a:tblGrid>
              <a:tr h="387052">
                <a:tc>
                  <a:txBody>
                    <a:bodyPr/>
                    <a:lstStyle/>
                    <a:p>
                      <a:endParaRPr lang="en-US" dirty="0"/>
                    </a:p>
                  </a:txBody>
                  <a:tcPr/>
                </a:tc>
                <a:tc>
                  <a:txBody>
                    <a:bodyPr/>
                    <a:lstStyle/>
                    <a:p>
                      <a:r>
                        <a:rPr lang="en-US" dirty="0"/>
                        <a:t>Acute HIV</a:t>
                      </a:r>
                    </a:p>
                  </a:txBody>
                  <a:tcPr/>
                </a:tc>
                <a:tc>
                  <a:txBody>
                    <a:bodyPr/>
                    <a:lstStyle/>
                    <a:p>
                      <a:r>
                        <a:rPr lang="en-US" dirty="0"/>
                        <a:t>LEVI</a:t>
                      </a:r>
                    </a:p>
                  </a:txBody>
                  <a:tcPr/>
                </a:tc>
                <a:extLst>
                  <a:ext uri="{0D108BD9-81ED-4DB2-BD59-A6C34878D82A}">
                    <a16:rowId xmlns:a16="http://schemas.microsoft.com/office/drawing/2014/main" val="3502530882"/>
                  </a:ext>
                </a:extLst>
              </a:tr>
              <a:tr h="0">
                <a:tc>
                  <a:txBody>
                    <a:bodyPr/>
                    <a:lstStyle/>
                    <a:p>
                      <a:r>
                        <a:rPr lang="en-US" sz="1200" dirty="0"/>
                        <a:t>Cause</a:t>
                      </a:r>
                    </a:p>
                  </a:txBody>
                  <a:tcPr/>
                </a:tc>
                <a:tc>
                  <a:txBody>
                    <a:bodyPr/>
                    <a:lstStyle/>
                    <a:p>
                      <a:r>
                        <a:rPr lang="en-US" sz="1200" dirty="0"/>
                        <a:t>Phase of natural HIV infection</a:t>
                      </a:r>
                    </a:p>
                  </a:txBody>
                  <a:tcPr/>
                </a:tc>
                <a:tc>
                  <a:txBody>
                    <a:bodyPr/>
                    <a:lstStyle/>
                    <a:p>
                      <a:r>
                        <a:rPr lang="en-US" sz="1200" dirty="0"/>
                        <a:t>Long-acting anti-viral PrEP agent</a:t>
                      </a:r>
                    </a:p>
                  </a:txBody>
                  <a:tcPr/>
                </a:tc>
                <a:extLst>
                  <a:ext uri="{0D108BD9-81ED-4DB2-BD59-A6C34878D82A}">
                    <a16:rowId xmlns:a16="http://schemas.microsoft.com/office/drawing/2014/main" val="4117617280"/>
                  </a:ext>
                </a:extLst>
              </a:tr>
              <a:tr h="364416">
                <a:tc>
                  <a:txBody>
                    <a:bodyPr/>
                    <a:lstStyle/>
                    <a:p>
                      <a:r>
                        <a:rPr lang="en-US" sz="1200" dirty="0"/>
                        <a:t>Onset</a:t>
                      </a:r>
                    </a:p>
                  </a:txBody>
                  <a:tcPr/>
                </a:tc>
                <a:tc>
                  <a:txBody>
                    <a:bodyPr/>
                    <a:lstStyle/>
                    <a:p>
                      <a:r>
                        <a:rPr lang="en-US" sz="1200" dirty="0"/>
                        <a:t>New infection</a:t>
                      </a:r>
                    </a:p>
                  </a:txBody>
                  <a:tcPr/>
                </a:tc>
                <a:tc>
                  <a:txBody>
                    <a:bodyPr/>
                    <a:lstStyle/>
                    <a:p>
                      <a:r>
                        <a:rPr lang="en-US" sz="1200" dirty="0"/>
                        <a:t>Infection during PrEP or PrEP initiation during acute infection</a:t>
                      </a:r>
                    </a:p>
                  </a:txBody>
                  <a:tcPr/>
                </a:tc>
                <a:extLst>
                  <a:ext uri="{0D108BD9-81ED-4DB2-BD59-A6C34878D82A}">
                    <a16:rowId xmlns:a16="http://schemas.microsoft.com/office/drawing/2014/main" val="900599358"/>
                  </a:ext>
                </a:extLst>
              </a:tr>
              <a:tr h="227256">
                <a:tc>
                  <a:txBody>
                    <a:bodyPr/>
                    <a:lstStyle/>
                    <a:p>
                      <a:r>
                        <a:rPr lang="en-US" sz="1200" dirty="0"/>
                        <a:t>Viral replication</a:t>
                      </a:r>
                    </a:p>
                  </a:txBody>
                  <a:tcPr/>
                </a:tc>
                <a:tc>
                  <a:txBody>
                    <a:bodyPr/>
                    <a:lstStyle/>
                    <a:p>
                      <a:r>
                        <a:rPr lang="en-US" sz="1200" dirty="0"/>
                        <a:t>Explosive</a:t>
                      </a:r>
                    </a:p>
                  </a:txBody>
                  <a:tcPr/>
                </a:tc>
                <a:tc>
                  <a:txBody>
                    <a:bodyPr/>
                    <a:lstStyle/>
                    <a:p>
                      <a:r>
                        <a:rPr lang="en-US" sz="1200" dirty="0"/>
                        <a:t>Smoldering</a:t>
                      </a:r>
                    </a:p>
                  </a:txBody>
                  <a:tcPr/>
                </a:tc>
                <a:extLst>
                  <a:ext uri="{0D108BD9-81ED-4DB2-BD59-A6C34878D82A}">
                    <a16:rowId xmlns:a16="http://schemas.microsoft.com/office/drawing/2014/main" val="2137602175"/>
                  </a:ext>
                </a:extLst>
              </a:tr>
              <a:tr h="282164">
                <a:tc>
                  <a:txBody>
                    <a:bodyPr/>
                    <a:lstStyle/>
                    <a:p>
                      <a:r>
                        <a:rPr lang="en-US" sz="1200" dirty="0"/>
                        <a:t>Symptoms</a:t>
                      </a:r>
                    </a:p>
                  </a:txBody>
                  <a:tcPr/>
                </a:tc>
                <a:tc>
                  <a:txBody>
                    <a:bodyPr/>
                    <a:lstStyle/>
                    <a:p>
                      <a:r>
                        <a:rPr lang="en-US" sz="1200" dirty="0"/>
                        <a:t>Fever, chills, rash, night sweats, muscle aches, sore throat, fatigue</a:t>
                      </a:r>
                    </a:p>
                  </a:txBody>
                  <a:tcPr/>
                </a:tc>
                <a:tc>
                  <a:txBody>
                    <a:bodyPr/>
                    <a:lstStyle/>
                    <a:p>
                      <a:r>
                        <a:rPr lang="en-US" sz="1200" dirty="0"/>
                        <a:t>Minimal, variable, often no symptoms</a:t>
                      </a:r>
                    </a:p>
                  </a:txBody>
                  <a:tcPr/>
                </a:tc>
                <a:extLst>
                  <a:ext uri="{0D108BD9-81ED-4DB2-BD59-A6C34878D82A}">
                    <a16:rowId xmlns:a16="http://schemas.microsoft.com/office/drawing/2014/main" val="3187295499"/>
                  </a:ext>
                </a:extLst>
              </a:tr>
              <a:tr h="479836">
                <a:tc>
                  <a:txBody>
                    <a:bodyPr/>
                    <a:lstStyle/>
                    <a:p>
                      <a:r>
                        <a:rPr lang="en-US" sz="1200" dirty="0"/>
                        <a:t>Detection</a:t>
                      </a:r>
                    </a:p>
                  </a:txBody>
                  <a:tcPr/>
                </a:tc>
                <a:tc>
                  <a:txBody>
                    <a:bodyPr/>
                    <a:lstStyle/>
                    <a:p>
                      <a:r>
                        <a:rPr lang="en-US" sz="1200" dirty="0"/>
                        <a:t>Ag/Ab assay, RNA assays, DNA assays, total nucleic acid assays</a:t>
                      </a:r>
                    </a:p>
                  </a:txBody>
                  <a:tcPr/>
                </a:tc>
                <a:tc>
                  <a:txBody>
                    <a:bodyPr/>
                    <a:lstStyle/>
                    <a:p>
                      <a:r>
                        <a:rPr lang="en-US" sz="1200" dirty="0"/>
                        <a:t>Ultrasensitive RNA assay</a:t>
                      </a:r>
                    </a:p>
                  </a:txBody>
                  <a:tcPr/>
                </a:tc>
                <a:extLst>
                  <a:ext uri="{0D108BD9-81ED-4DB2-BD59-A6C34878D82A}">
                    <a16:rowId xmlns:a16="http://schemas.microsoft.com/office/drawing/2014/main" val="3037944543"/>
                  </a:ext>
                </a:extLst>
              </a:tr>
              <a:tr h="260872">
                <a:tc>
                  <a:txBody>
                    <a:bodyPr/>
                    <a:lstStyle/>
                    <a:p>
                      <a:r>
                        <a:rPr lang="en-US" sz="1200" dirty="0"/>
                        <a:t>Assay Reversion</a:t>
                      </a:r>
                    </a:p>
                  </a:txBody>
                  <a:tcPr/>
                </a:tc>
                <a:tc>
                  <a:txBody>
                    <a:bodyPr/>
                    <a:lstStyle/>
                    <a:p>
                      <a:r>
                        <a:rPr lang="en-US" sz="1200" dirty="0"/>
                        <a:t>Rare</a:t>
                      </a:r>
                    </a:p>
                  </a:txBody>
                  <a:tcPr/>
                </a:tc>
                <a:tc>
                  <a:txBody>
                    <a:bodyPr/>
                    <a:lstStyle/>
                    <a:p>
                      <a:r>
                        <a:rPr lang="en-US" sz="1200" dirty="0"/>
                        <a:t>Common</a:t>
                      </a:r>
                    </a:p>
                  </a:txBody>
                  <a:tcPr/>
                </a:tc>
                <a:extLst>
                  <a:ext uri="{0D108BD9-81ED-4DB2-BD59-A6C34878D82A}">
                    <a16:rowId xmlns:a16="http://schemas.microsoft.com/office/drawing/2014/main" val="129646725"/>
                  </a:ext>
                </a:extLst>
              </a:tr>
              <a:tr h="479836">
                <a:tc>
                  <a:txBody>
                    <a:bodyPr/>
                    <a:lstStyle/>
                    <a:p>
                      <a:r>
                        <a:rPr lang="en-US" sz="1200" dirty="0"/>
                        <a:t>Duration</a:t>
                      </a:r>
                    </a:p>
                  </a:txBody>
                  <a:tcPr/>
                </a:tc>
                <a:tc>
                  <a:txBody>
                    <a:bodyPr/>
                    <a:lstStyle/>
                    <a:p>
                      <a:r>
                        <a:rPr lang="en-US" sz="1200" dirty="0"/>
                        <a:t>1-2 weeks (until Ab detection)</a:t>
                      </a:r>
                    </a:p>
                  </a:txBody>
                  <a:tcPr/>
                </a:tc>
                <a:tc>
                  <a:txBody>
                    <a:bodyPr/>
                    <a:lstStyle/>
                    <a:p>
                      <a:r>
                        <a:rPr lang="en-US" sz="1200" dirty="0"/>
                        <a:t>Months; can persist months after the anti-viral agent is discontinued</a:t>
                      </a:r>
                    </a:p>
                  </a:txBody>
                  <a:tcPr/>
                </a:tc>
                <a:extLst>
                  <a:ext uri="{0D108BD9-81ED-4DB2-BD59-A6C34878D82A}">
                    <a16:rowId xmlns:a16="http://schemas.microsoft.com/office/drawing/2014/main" val="858590569"/>
                  </a:ext>
                </a:extLst>
              </a:tr>
              <a:tr h="192516">
                <a:tc>
                  <a:txBody>
                    <a:bodyPr/>
                    <a:lstStyle/>
                    <a:p>
                      <a:r>
                        <a:rPr lang="en-US" sz="1200" dirty="0"/>
                        <a:t>Transmission</a:t>
                      </a:r>
                    </a:p>
                  </a:txBody>
                  <a:tcPr/>
                </a:tc>
                <a:tc>
                  <a:txBody>
                    <a:bodyPr/>
                    <a:lstStyle/>
                    <a:p>
                      <a:r>
                        <a:rPr lang="en-US" sz="1200" dirty="0"/>
                        <a:t>Very likely</a:t>
                      </a:r>
                    </a:p>
                  </a:txBody>
                  <a:tcPr/>
                </a:tc>
                <a:tc>
                  <a:txBody>
                    <a:bodyPr/>
                    <a:lstStyle/>
                    <a:p>
                      <a:r>
                        <a:rPr lang="en-US" sz="1200" dirty="0"/>
                        <a:t>Unlikely</a:t>
                      </a:r>
                    </a:p>
                  </a:txBody>
                  <a:tcPr/>
                </a:tc>
                <a:extLst>
                  <a:ext uri="{0D108BD9-81ED-4DB2-BD59-A6C34878D82A}">
                    <a16:rowId xmlns:a16="http://schemas.microsoft.com/office/drawing/2014/main" val="457804822"/>
                  </a:ext>
                </a:extLst>
              </a:tr>
              <a:tr h="303374">
                <a:tc>
                  <a:txBody>
                    <a:bodyPr/>
                    <a:lstStyle/>
                    <a:p>
                      <a:r>
                        <a:rPr lang="en-US" sz="1200" dirty="0"/>
                        <a:t>Drug resistance</a:t>
                      </a:r>
                    </a:p>
                  </a:txBody>
                  <a:tcPr/>
                </a:tc>
                <a:tc>
                  <a:txBody>
                    <a:bodyPr/>
                    <a:lstStyle/>
                    <a:p>
                      <a:r>
                        <a:rPr lang="en-US" sz="1200" dirty="0"/>
                        <a:t>No (unless transmitted)</a:t>
                      </a:r>
                    </a:p>
                  </a:txBody>
                  <a:tcPr/>
                </a:tc>
                <a:tc>
                  <a:txBody>
                    <a:bodyPr/>
                    <a:lstStyle/>
                    <a:p>
                      <a:r>
                        <a:rPr lang="en-US" sz="1200" dirty="0"/>
                        <a:t>Yes (can emerge early when viral load is low)</a:t>
                      </a:r>
                    </a:p>
                  </a:txBody>
                  <a:tcPr/>
                </a:tc>
                <a:extLst>
                  <a:ext uri="{0D108BD9-81ED-4DB2-BD59-A6C34878D82A}">
                    <a16:rowId xmlns:a16="http://schemas.microsoft.com/office/drawing/2014/main" val="357232376"/>
                  </a:ext>
                </a:extLst>
              </a:tr>
            </a:tbl>
          </a:graphicData>
        </a:graphic>
      </p:graphicFrame>
      <p:sp>
        <p:nvSpPr>
          <p:cNvPr id="4" name="Slide Number Placeholder 3">
            <a:extLst>
              <a:ext uri="{FF2B5EF4-FFF2-40B4-BE49-F238E27FC236}">
                <a16:creationId xmlns:a16="http://schemas.microsoft.com/office/drawing/2014/main" id="{6626A932-175B-06A8-8E98-97FD521BE60A}"/>
              </a:ext>
            </a:extLst>
          </p:cNvPr>
          <p:cNvSpPr>
            <a:spLocks noGrp="1"/>
          </p:cNvSpPr>
          <p:nvPr>
            <p:ph type="sldNum" sz="quarter" idx="12"/>
          </p:nvPr>
        </p:nvSpPr>
        <p:spPr/>
        <p:txBody>
          <a:bodyPr/>
          <a:lstStyle/>
          <a:p>
            <a:fld id="{6E2D2B3B-882E-40F3-A32F-6DD516915044}" type="slidenum">
              <a:rPr lang="en-US" smtClean="0"/>
              <a:pPr/>
              <a:t>16</a:t>
            </a:fld>
            <a:endParaRPr lang="en-US" dirty="0"/>
          </a:p>
        </p:txBody>
      </p:sp>
      <p:sp>
        <p:nvSpPr>
          <p:cNvPr id="6" name="Text Placeholder 22">
            <a:extLst>
              <a:ext uri="{FF2B5EF4-FFF2-40B4-BE49-F238E27FC236}">
                <a16:creationId xmlns:a16="http://schemas.microsoft.com/office/drawing/2014/main" id="{E76F694C-10DD-E2B2-6A7B-E5228C507223}"/>
              </a:ext>
            </a:extLst>
          </p:cNvPr>
          <p:cNvSpPr txBox="1">
            <a:spLocks/>
          </p:cNvSpPr>
          <p:nvPr/>
        </p:nvSpPr>
        <p:spPr bwMode="auto">
          <a:xfrm>
            <a:off x="1524000" y="4736686"/>
            <a:ext cx="6096000" cy="28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48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897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46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795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448"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693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642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5915"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defTabSz="685800">
              <a:defRPr/>
            </a:pPr>
            <a:r>
              <a:rPr lang="en-US" altLang="en-US" sz="1200" b="0" spc="-10" dirty="0">
                <a:solidFill>
                  <a:schemeClr val="bg1"/>
                </a:solidFill>
                <a:latin typeface="Calibri" panose="020F0502020204030204" pitchFamily="34" charset="0"/>
                <a:cs typeface="Arial" panose="020B0604020202020204" pitchFamily="34" charset="0"/>
              </a:rPr>
              <a:t>Eshleman..CROI 2023. Seattle, WA</a:t>
            </a:r>
            <a:r>
              <a:rPr lang="en-US" altLang="en-US" sz="1000" b="0" spc="-10" dirty="0">
                <a:solidFill>
                  <a:schemeClr val="bg1"/>
                </a:solidFill>
                <a:latin typeface="Calibri" panose="020F0502020204030204" pitchFamily="34" charset="0"/>
                <a:cs typeface="Arial" panose="020B0604020202020204" pitchFamily="34" charset="0"/>
              </a:rPr>
              <a:t>. </a:t>
            </a:r>
            <a:r>
              <a:rPr kumimoji="0" lang="en-US" altLang="en-US" sz="1000" b="0" u="none" strike="noStrike" kern="0" cap="none" spc="-1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  </a:t>
            </a:r>
            <a:endParaRPr lang="en-US" sz="1000" kern="0" dirty="0">
              <a:solidFill>
                <a:schemeClr val="bg1"/>
              </a:solidFill>
            </a:endParaRPr>
          </a:p>
        </p:txBody>
      </p:sp>
    </p:spTree>
    <p:extLst>
      <p:ext uri="{BB962C8B-B14F-4D97-AF65-F5344CB8AC3E}">
        <p14:creationId xmlns:p14="http://schemas.microsoft.com/office/powerpoint/2010/main" val="417723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053C-9631-CCD1-A369-FA22AD99F5B0}"/>
              </a:ext>
            </a:extLst>
          </p:cNvPr>
          <p:cNvSpPr>
            <a:spLocks noGrp="1"/>
          </p:cNvSpPr>
          <p:nvPr>
            <p:ph type="title"/>
          </p:nvPr>
        </p:nvSpPr>
        <p:spPr/>
        <p:txBody>
          <a:bodyPr/>
          <a:lstStyle/>
          <a:p>
            <a:pPr algn="ctr"/>
            <a:r>
              <a:rPr lang="en-US" sz="2800" dirty="0"/>
              <a:t>Logistics/Challenges</a:t>
            </a:r>
          </a:p>
        </p:txBody>
      </p:sp>
      <p:sp>
        <p:nvSpPr>
          <p:cNvPr id="3" name="Content Placeholder 2">
            <a:extLst>
              <a:ext uri="{FF2B5EF4-FFF2-40B4-BE49-F238E27FC236}">
                <a16:creationId xmlns:a16="http://schemas.microsoft.com/office/drawing/2014/main" id="{5966F4B1-E077-8A02-0616-FAB9D1E92C5E}"/>
              </a:ext>
            </a:extLst>
          </p:cNvPr>
          <p:cNvSpPr>
            <a:spLocks noGrp="1"/>
          </p:cNvSpPr>
          <p:nvPr>
            <p:ph idx="1"/>
          </p:nvPr>
        </p:nvSpPr>
        <p:spPr>
          <a:xfrm>
            <a:off x="457199" y="1063229"/>
            <a:ext cx="8315569" cy="3275474"/>
          </a:xfrm>
        </p:spPr>
        <p:txBody>
          <a:bodyPr>
            <a:normAutofit/>
          </a:bodyPr>
          <a:lstStyle/>
          <a:p>
            <a:r>
              <a:rPr lang="en-US" sz="1900" dirty="0"/>
              <a:t>Patient selection</a:t>
            </a:r>
          </a:p>
          <a:p>
            <a:r>
              <a:rPr lang="en-US" sz="1900" dirty="0"/>
              <a:t>Drug-drug interactions (DDI) during oral lead in</a:t>
            </a:r>
          </a:p>
          <a:p>
            <a:r>
              <a:rPr lang="en-US" sz="1900" dirty="0"/>
              <a:t>Reimbursement/Acquisition/Billing</a:t>
            </a:r>
          </a:p>
          <a:p>
            <a:r>
              <a:rPr lang="en-US" sz="1900" dirty="0"/>
              <a:t>Electronic medical record (EMR)/Tracking Injections</a:t>
            </a:r>
          </a:p>
          <a:p>
            <a:r>
              <a:rPr lang="en-US" sz="1900" dirty="0"/>
              <a:t>Resources to administer injections</a:t>
            </a:r>
          </a:p>
          <a:p>
            <a:r>
              <a:rPr lang="en-US" sz="1900" dirty="0"/>
              <a:t>Viral load monitoring</a:t>
            </a:r>
          </a:p>
          <a:p>
            <a:r>
              <a:rPr lang="en-US" sz="1900" dirty="0"/>
              <a:t>Patient outreach/missed doses</a:t>
            </a:r>
          </a:p>
          <a:p>
            <a:r>
              <a:rPr lang="en-US" sz="1900" dirty="0"/>
              <a:t>Oral bridge</a:t>
            </a:r>
          </a:p>
          <a:p>
            <a:r>
              <a:rPr lang="en-US" sz="1900" dirty="0"/>
              <a:t>Hospitalizations</a:t>
            </a:r>
          </a:p>
          <a:p>
            <a:pPr marL="114300" indent="0">
              <a:buNone/>
            </a:pPr>
            <a:endParaRPr lang="en-US" dirty="0"/>
          </a:p>
        </p:txBody>
      </p:sp>
      <p:sp>
        <p:nvSpPr>
          <p:cNvPr id="4" name="Slide Number Placeholder 3">
            <a:extLst>
              <a:ext uri="{FF2B5EF4-FFF2-40B4-BE49-F238E27FC236}">
                <a16:creationId xmlns:a16="http://schemas.microsoft.com/office/drawing/2014/main" id="{4B28546E-726F-518D-FB5B-C74AA5F8EED3}"/>
              </a:ext>
            </a:extLst>
          </p:cNvPr>
          <p:cNvSpPr>
            <a:spLocks noGrp="1"/>
          </p:cNvSpPr>
          <p:nvPr>
            <p:ph type="sldNum" sz="quarter" idx="12"/>
          </p:nvPr>
        </p:nvSpPr>
        <p:spPr/>
        <p:txBody>
          <a:bodyPr/>
          <a:lstStyle/>
          <a:p>
            <a:fld id="{6E2D2B3B-882E-40F3-A32F-6DD516915044}" type="slidenum">
              <a:rPr lang="en-US" smtClean="0"/>
              <a:pPr/>
              <a:t>17</a:t>
            </a:fld>
            <a:endParaRPr lang="en-US" dirty="0"/>
          </a:p>
        </p:txBody>
      </p:sp>
    </p:spTree>
    <p:extLst>
      <p:ext uri="{BB962C8B-B14F-4D97-AF65-F5344CB8AC3E}">
        <p14:creationId xmlns:p14="http://schemas.microsoft.com/office/powerpoint/2010/main" val="79535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5A1C-ED07-E0B7-01C2-89D33B3B4A8D}"/>
              </a:ext>
            </a:extLst>
          </p:cNvPr>
          <p:cNvSpPr>
            <a:spLocks noGrp="1"/>
          </p:cNvSpPr>
          <p:nvPr>
            <p:ph type="title"/>
          </p:nvPr>
        </p:nvSpPr>
        <p:spPr/>
        <p:txBody>
          <a:bodyPr/>
          <a:lstStyle/>
          <a:p>
            <a:pPr algn="ctr"/>
            <a:r>
              <a:rPr lang="en-US" dirty="0"/>
              <a:t>Owen Clinic Experience</a:t>
            </a:r>
          </a:p>
        </p:txBody>
      </p:sp>
      <p:sp>
        <p:nvSpPr>
          <p:cNvPr id="4" name="Slide Number Placeholder 3">
            <a:extLst>
              <a:ext uri="{FF2B5EF4-FFF2-40B4-BE49-F238E27FC236}">
                <a16:creationId xmlns:a16="http://schemas.microsoft.com/office/drawing/2014/main" id="{A48A6102-7924-3614-1C34-5CFE37F4D27E}"/>
              </a:ext>
            </a:extLst>
          </p:cNvPr>
          <p:cNvSpPr>
            <a:spLocks noGrp="1"/>
          </p:cNvSpPr>
          <p:nvPr>
            <p:ph type="sldNum" sz="quarter" idx="12"/>
          </p:nvPr>
        </p:nvSpPr>
        <p:spPr/>
        <p:txBody>
          <a:bodyPr/>
          <a:lstStyle/>
          <a:p>
            <a:fld id="{6E2D2B3B-882E-40F3-A32F-6DD516915044}" type="slidenum">
              <a:rPr lang="en-US" smtClean="0"/>
              <a:pPr/>
              <a:t>18</a:t>
            </a:fld>
            <a:endParaRPr lang="en-US" dirty="0"/>
          </a:p>
        </p:txBody>
      </p:sp>
    </p:spTree>
    <p:extLst>
      <p:ext uri="{BB962C8B-B14F-4D97-AF65-F5344CB8AC3E}">
        <p14:creationId xmlns:p14="http://schemas.microsoft.com/office/powerpoint/2010/main" val="1869985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63" y="-78789"/>
            <a:ext cx="8315569" cy="857250"/>
          </a:xfrm>
        </p:spPr>
        <p:txBody>
          <a:bodyPr/>
          <a:lstStyle/>
          <a:p>
            <a:pPr algn="ctr"/>
            <a:r>
              <a:rPr lang="en-US" sz="2800" dirty="0"/>
              <a:t>Owen Clinic Process</a:t>
            </a:r>
          </a:p>
        </p:txBody>
      </p:sp>
      <p:sp>
        <p:nvSpPr>
          <p:cNvPr id="32" name="Content Placeholder 31"/>
          <p:cNvSpPr>
            <a:spLocks noGrp="1"/>
          </p:cNvSpPr>
          <p:nvPr>
            <p:ph sz="half" idx="1"/>
          </p:nvPr>
        </p:nvSpPr>
        <p:spPr>
          <a:xfrm>
            <a:off x="314326" y="778461"/>
            <a:ext cx="8601074" cy="3950951"/>
          </a:xfrm>
        </p:spPr>
        <p:txBody>
          <a:bodyPr>
            <a:normAutofit lnSpcReduction="10000"/>
          </a:bodyPr>
          <a:lstStyle/>
          <a:p>
            <a:pPr marL="214313" indent="-214313">
              <a:buFont typeface="Arial"/>
              <a:buChar char="•"/>
            </a:pPr>
            <a:r>
              <a:rPr lang="en-US" sz="2000" dirty="0"/>
              <a:t>Patient expresses interest in LAI CAB/RPV</a:t>
            </a:r>
          </a:p>
          <a:p>
            <a:pPr marL="214313" indent="-214313">
              <a:buFont typeface="Arial"/>
              <a:buChar char="•"/>
            </a:pPr>
            <a:r>
              <a:rPr lang="en-US" sz="2000" dirty="0"/>
              <a:t>Eligibility reviewed by their Physician and clinical pharmacy team</a:t>
            </a:r>
          </a:p>
          <a:p>
            <a:pPr lvl="1"/>
            <a:r>
              <a:rPr lang="en-US" sz="2000" dirty="0"/>
              <a:t>Necessary resistance work up completed</a:t>
            </a:r>
          </a:p>
          <a:p>
            <a:pPr marL="214313" indent="-214313">
              <a:buFont typeface="Arial"/>
              <a:buChar char="•"/>
            </a:pPr>
            <a:r>
              <a:rPr lang="en-US" sz="2000" dirty="0"/>
              <a:t>Insurance coverage investigation</a:t>
            </a:r>
          </a:p>
          <a:p>
            <a:pPr lvl="1"/>
            <a:r>
              <a:rPr lang="en-US" sz="2000" dirty="0"/>
              <a:t>Includes researching patient responsibility</a:t>
            </a:r>
          </a:p>
          <a:p>
            <a:pPr lvl="1"/>
            <a:r>
              <a:rPr lang="en-US" sz="2000" dirty="0"/>
              <a:t>Pharmacy technician</a:t>
            </a:r>
          </a:p>
          <a:p>
            <a:pPr marL="214313" indent="-214313">
              <a:buFont typeface="Arial"/>
              <a:buChar char="•"/>
            </a:pPr>
            <a:r>
              <a:rPr lang="en-US" sz="2000" dirty="0"/>
              <a:t>Patient contacted to review optional oral lead-in</a:t>
            </a:r>
          </a:p>
          <a:p>
            <a:pPr lvl="1"/>
            <a:r>
              <a:rPr lang="en-US" sz="2000" dirty="0"/>
              <a:t>Delivery set up to patient home or clinic</a:t>
            </a:r>
          </a:p>
          <a:p>
            <a:pPr marL="214313" indent="-214313">
              <a:buFont typeface="Arial"/>
              <a:buChar char="•"/>
            </a:pPr>
            <a:r>
              <a:rPr lang="en-US" sz="2000" dirty="0"/>
              <a:t>Patient contacts clinic when oral lead-in received to schedule first injection visit or first injection visit scheduled after deciding to skip oral lead-in</a:t>
            </a:r>
          </a:p>
          <a:p>
            <a:pPr lvl="1"/>
            <a:r>
              <a:rPr lang="en-US" sz="2000" dirty="0"/>
              <a:t>Treatment plan entered in Electronic Medical Record (EMR)</a:t>
            </a:r>
            <a:endParaRPr lang="en-US" dirty="0"/>
          </a:p>
        </p:txBody>
      </p:sp>
      <p:sp>
        <p:nvSpPr>
          <p:cNvPr id="6" name="Slide Number Placeholder 5"/>
          <p:cNvSpPr>
            <a:spLocks noGrp="1"/>
          </p:cNvSpPr>
          <p:nvPr>
            <p:ph type="sldNum" sz="quarter" idx="12"/>
          </p:nvPr>
        </p:nvSpPr>
        <p:spPr/>
        <p:txBody>
          <a:bodyPr/>
          <a:lstStyle/>
          <a:p>
            <a:fld id="{436DF479-7476-4076-86FD-1C41B7E33810}" type="slidenum">
              <a:rPr lang="en-US" smtClean="0"/>
              <a:pPr/>
              <a:t>19</a:t>
            </a:fld>
            <a:r>
              <a:rPr lang="en-US" dirty="0"/>
              <a:t>     </a:t>
            </a:r>
          </a:p>
        </p:txBody>
      </p:sp>
      <p:pic>
        <p:nvPicPr>
          <p:cNvPr id="3" name="Picture 2" descr="A blue sign with white text&#10;&#10;Description automatically generated with medium confidence">
            <a:extLst>
              <a:ext uri="{FF2B5EF4-FFF2-40B4-BE49-F238E27FC236}">
                <a16:creationId xmlns:a16="http://schemas.microsoft.com/office/drawing/2014/main" id="{57B37243-690F-9B27-C3FF-33E9051BD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5167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Conflict of Interest Disclosure Statement</a:t>
            </a:r>
          </a:p>
        </p:txBody>
      </p:sp>
      <p:sp>
        <p:nvSpPr>
          <p:cNvPr id="3" name="Content Placeholder 2"/>
          <p:cNvSpPr>
            <a:spLocks noGrp="1"/>
          </p:cNvSpPr>
          <p:nvPr>
            <p:ph idx="1"/>
          </p:nvPr>
        </p:nvSpPr>
        <p:spPr>
          <a:xfrm>
            <a:off x="457200" y="1200151"/>
            <a:ext cx="8315569" cy="2666999"/>
          </a:xfrm>
        </p:spPr>
        <p:txBody>
          <a:bodyPr>
            <a:normAutofit/>
          </a:bodyPr>
          <a:lstStyle/>
          <a:p>
            <a:pPr indent="-342900"/>
            <a:r>
              <a:rPr lang="en-US" sz="2000" dirty="0"/>
              <a:t>Speaker’s bureau for Gilead Sciences and ViiV Healthcare </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dirty="0"/>
          </a:p>
        </p:txBody>
      </p:sp>
      <p:sp>
        <p:nvSpPr>
          <p:cNvPr id="6" name="TextBox 5"/>
          <p:cNvSpPr txBox="1"/>
          <p:nvPr/>
        </p:nvSpPr>
        <p:spPr>
          <a:xfrm>
            <a:off x="228600" y="3638550"/>
            <a:ext cx="8610600" cy="938719"/>
          </a:xfrm>
          <a:prstGeom prst="rect">
            <a:avLst/>
          </a:prstGeom>
          <a:noFill/>
        </p:spPr>
        <p:txBody>
          <a:bodyPr wrap="square" rtlCol="0">
            <a:spAutoFit/>
          </a:bodyPr>
          <a:lstStyle/>
          <a:p>
            <a:r>
              <a:rPr lang="en-US" sz="11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a:t>
            </a:r>
            <a:r>
              <a:rPr lang="en-US" sz="1100" dirty="0">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1100" i="1" dirty="0">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63" y="-78789"/>
            <a:ext cx="8315569" cy="857250"/>
          </a:xfrm>
        </p:spPr>
        <p:txBody>
          <a:bodyPr/>
          <a:lstStyle/>
          <a:p>
            <a:pPr algn="ctr"/>
            <a:r>
              <a:rPr lang="en-US" sz="2800" dirty="0"/>
              <a:t>Owen Clinic Process</a:t>
            </a:r>
          </a:p>
        </p:txBody>
      </p:sp>
      <p:sp>
        <p:nvSpPr>
          <p:cNvPr id="33" name="Content Placeholder 32"/>
          <p:cNvSpPr>
            <a:spLocks noGrp="1"/>
          </p:cNvSpPr>
          <p:nvPr>
            <p:ph sz="half" idx="2"/>
          </p:nvPr>
        </p:nvSpPr>
        <p:spPr>
          <a:xfrm>
            <a:off x="387863" y="725195"/>
            <a:ext cx="8315569" cy="4132555"/>
          </a:xfrm>
        </p:spPr>
        <p:txBody>
          <a:bodyPr>
            <a:normAutofit/>
          </a:bodyPr>
          <a:lstStyle/>
          <a:p>
            <a:r>
              <a:rPr lang="en-US" sz="1800" dirty="0"/>
              <a:t>Medication obtained from outpatient pharmacy or purchased by clinic one week prior to injection visit</a:t>
            </a:r>
          </a:p>
          <a:p>
            <a:pPr lvl="1"/>
            <a:r>
              <a:rPr lang="en-US" sz="1800" dirty="0"/>
              <a:t>Tracking sheet</a:t>
            </a:r>
          </a:p>
          <a:p>
            <a:pPr lvl="1"/>
            <a:r>
              <a:rPr lang="en-US" sz="1800" dirty="0"/>
              <a:t>Pharmacy technician</a:t>
            </a:r>
          </a:p>
          <a:p>
            <a:r>
              <a:rPr lang="en-US" sz="1800" dirty="0"/>
              <a:t>Reminder call to all patients day before each injection</a:t>
            </a:r>
          </a:p>
          <a:p>
            <a:r>
              <a:rPr lang="en-US" sz="1800" dirty="0"/>
              <a:t>First injection visit with clinical pharmacy team and nurse visit</a:t>
            </a:r>
          </a:p>
          <a:p>
            <a:pPr lvl="1"/>
            <a:r>
              <a:rPr lang="en-US" sz="1800" dirty="0"/>
              <a:t>Review and sign counseling sheet</a:t>
            </a:r>
          </a:p>
          <a:p>
            <a:r>
              <a:rPr lang="en-US" sz="1800" dirty="0"/>
              <a:t>Viral load monitoring performed at loading dose injection, first maintenance injection, then every 3-4 months</a:t>
            </a:r>
          </a:p>
          <a:p>
            <a:r>
              <a:rPr lang="en-US" sz="1800" dirty="0"/>
              <a:t>Subsequent visits scheduled as nurse visit</a:t>
            </a:r>
          </a:p>
          <a:p>
            <a:r>
              <a:rPr lang="en-US" sz="1800" dirty="0"/>
              <a:t>Tracking sheet updated</a:t>
            </a:r>
          </a:p>
          <a:p>
            <a:pPr lvl="1">
              <a:lnSpc>
                <a:spcPct val="100000"/>
              </a:lnSpc>
            </a:pPr>
            <a:r>
              <a:rPr lang="en-US" sz="1800" dirty="0"/>
              <a:t>Pharmacy technician</a:t>
            </a:r>
          </a:p>
          <a:p>
            <a:endParaRPr lang="en-US" dirty="0"/>
          </a:p>
        </p:txBody>
      </p:sp>
      <p:sp>
        <p:nvSpPr>
          <p:cNvPr id="6" name="Slide Number Placeholder 5"/>
          <p:cNvSpPr>
            <a:spLocks noGrp="1"/>
          </p:cNvSpPr>
          <p:nvPr>
            <p:ph type="sldNum" sz="quarter" idx="12"/>
          </p:nvPr>
        </p:nvSpPr>
        <p:spPr/>
        <p:txBody>
          <a:bodyPr/>
          <a:lstStyle/>
          <a:p>
            <a:fld id="{436DF479-7476-4076-86FD-1C41B7E33810}" type="slidenum">
              <a:rPr lang="en-US" smtClean="0"/>
              <a:pPr/>
              <a:t>20</a:t>
            </a:fld>
            <a:r>
              <a:rPr lang="en-US" dirty="0"/>
              <a:t>     </a:t>
            </a:r>
          </a:p>
        </p:txBody>
      </p:sp>
      <p:pic>
        <p:nvPicPr>
          <p:cNvPr id="3" name="Picture 2" descr="A blue sign with white text&#10;&#10;Description automatically generated with medium confidence">
            <a:extLst>
              <a:ext uri="{FF2B5EF4-FFF2-40B4-BE49-F238E27FC236}">
                <a16:creationId xmlns:a16="http://schemas.microsoft.com/office/drawing/2014/main" id="{57B37243-690F-9B27-C3FF-33E9051BD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226947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6" y="285750"/>
            <a:ext cx="8515349" cy="506582"/>
          </a:xfrm>
        </p:spPr>
        <p:txBody>
          <a:bodyPr/>
          <a:lstStyle/>
          <a:p>
            <a:pPr algn="ctr"/>
            <a:r>
              <a:rPr lang="en-US" sz="2800" dirty="0"/>
              <a:t>Evaluating/Initiating CAB/RPV</a:t>
            </a:r>
          </a:p>
        </p:txBody>
      </p:sp>
      <p:sp>
        <p:nvSpPr>
          <p:cNvPr id="3" name="Text Placeholder 2"/>
          <p:cNvSpPr>
            <a:spLocks noGrp="1"/>
          </p:cNvSpPr>
          <p:nvPr>
            <p:ph type="body" sz="quarter" idx="13"/>
          </p:nvPr>
        </p:nvSpPr>
        <p:spPr/>
        <p:txBody>
          <a:bodyPr>
            <a:noAutofit/>
          </a:bodyPr>
          <a:lstStyle/>
          <a:p>
            <a:r>
              <a:rPr lang="en-US" sz="2000" dirty="0"/>
              <a:t>As of 3/31/23 there have been 807 patients who expressed interest in LAI CAB/RPV</a:t>
            </a:r>
          </a:p>
          <a:p>
            <a:r>
              <a:rPr lang="en-US" sz="2000" dirty="0"/>
              <a:t>Completed retrospective review of those that expressed interest between April 2021 and June 2022 who had a definitive decision made on starting LAI CAB/RPV</a:t>
            </a:r>
          </a:p>
          <a:p>
            <a:r>
              <a:rPr lang="en-US" sz="2000" dirty="0"/>
              <a:t>Compared characteristics between those who did and did not start CAB/RPV</a:t>
            </a:r>
          </a:p>
          <a:p>
            <a:r>
              <a:rPr lang="en-US" sz="2000" dirty="0"/>
              <a:t>Evaluated reasons for not starting CAB/RPV and results of resistance testing as part of the work up for LAI CAB/RPV</a:t>
            </a:r>
          </a:p>
          <a:p>
            <a:r>
              <a:rPr lang="en-US" sz="2000" dirty="0"/>
              <a:t>Included 383 patients of which 201 (52.5%) started CAB/RPV </a:t>
            </a:r>
          </a:p>
        </p:txBody>
      </p:sp>
      <p:sp>
        <p:nvSpPr>
          <p:cNvPr id="5" name="Footer Placeholder 4"/>
          <p:cNvSpPr>
            <a:spLocks noGrp="1"/>
          </p:cNvSpPr>
          <p:nvPr>
            <p:ph type="ftr" sz="quarter" idx="15"/>
          </p:nvPr>
        </p:nvSpPr>
        <p:spPr>
          <a:xfrm>
            <a:off x="1981200" y="4762775"/>
            <a:ext cx="4638675" cy="297179"/>
          </a:xfrm>
        </p:spPr>
        <p:txBody>
          <a:bodyPr/>
          <a:lstStyle/>
          <a:p>
            <a:pPr algn="ctr"/>
            <a:r>
              <a:rPr lang="en-US" dirty="0">
                <a:solidFill>
                  <a:schemeClr val="bg1"/>
                </a:solidFill>
                <a:ea typeface="Times New Roman" panose="02020603050405020304" pitchFamily="18" charset="0"/>
                <a:cs typeface="Times" pitchFamily="2" charset="0"/>
              </a:rPr>
              <a:t>Hill et al. AIDS.</a:t>
            </a:r>
            <a:r>
              <a:rPr lang="en-US" i="1" dirty="0">
                <a:solidFill>
                  <a:schemeClr val="bg1"/>
                </a:solidFill>
                <a:ea typeface="Times New Roman" panose="02020603050405020304" pitchFamily="18" charset="0"/>
                <a:cs typeface="Times" pitchFamily="2" charset="0"/>
              </a:rPr>
              <a:t> </a:t>
            </a:r>
            <a:r>
              <a:rPr lang="en-US" dirty="0">
                <a:solidFill>
                  <a:schemeClr val="bg1"/>
                </a:solidFill>
                <a:ea typeface="Times New Roman" panose="02020603050405020304" pitchFamily="18" charset="0"/>
                <a:cs typeface="Times" pitchFamily="2" charset="0"/>
              </a:rPr>
              <a:t>2023;37:605-609.</a:t>
            </a:r>
            <a:endParaRPr lang="en-US" dirty="0">
              <a:solidFill>
                <a:schemeClr val="bg1"/>
              </a:solidFill>
            </a:endParaRPr>
          </a:p>
        </p:txBody>
      </p:sp>
      <p:sp>
        <p:nvSpPr>
          <p:cNvPr id="6" name="Slide Number Placeholder 5"/>
          <p:cNvSpPr>
            <a:spLocks noGrp="1"/>
          </p:cNvSpPr>
          <p:nvPr>
            <p:ph type="sldNum" sz="quarter" idx="16"/>
          </p:nvPr>
        </p:nvSpPr>
        <p:spPr/>
        <p:txBody>
          <a:bodyPr/>
          <a:lstStyle/>
          <a:p>
            <a:fld id="{436DF479-7476-4076-86FD-1C41B7E33810}" type="slidenum">
              <a:rPr lang="en-US" smtClean="0"/>
              <a:pPr/>
              <a:t>21</a:t>
            </a:fld>
            <a:r>
              <a:rPr lang="en-US" dirty="0"/>
              <a:t>     </a:t>
            </a:r>
          </a:p>
        </p:txBody>
      </p:sp>
      <p:pic>
        <p:nvPicPr>
          <p:cNvPr id="4" name="Picture 3" descr="A blue sign with white text&#10;&#10;Description automatically generated with medium confidence">
            <a:extLst>
              <a:ext uri="{FF2B5EF4-FFF2-40B4-BE49-F238E27FC236}">
                <a16:creationId xmlns:a16="http://schemas.microsoft.com/office/drawing/2014/main" id="{32346289-5DB8-0FB0-51D4-2A4C3AAA4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4070305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F5C7-8A9D-5E6E-4898-A99439425849}"/>
              </a:ext>
            </a:extLst>
          </p:cNvPr>
          <p:cNvSpPr>
            <a:spLocks noGrp="1"/>
          </p:cNvSpPr>
          <p:nvPr>
            <p:ph type="title"/>
          </p:nvPr>
        </p:nvSpPr>
        <p:spPr>
          <a:xfrm>
            <a:off x="216219" y="-114300"/>
            <a:ext cx="8315569" cy="857250"/>
          </a:xfrm>
        </p:spPr>
        <p:txBody>
          <a:bodyPr/>
          <a:lstStyle/>
          <a:p>
            <a:pPr algn="ctr"/>
            <a:r>
              <a:rPr lang="en-US" sz="2800" dirty="0"/>
              <a:t>Evaluating/Initiating CAB/RPV</a:t>
            </a:r>
          </a:p>
        </p:txBody>
      </p:sp>
      <p:sp>
        <p:nvSpPr>
          <p:cNvPr id="4" name="Slide Number Placeholder 3">
            <a:extLst>
              <a:ext uri="{FF2B5EF4-FFF2-40B4-BE49-F238E27FC236}">
                <a16:creationId xmlns:a16="http://schemas.microsoft.com/office/drawing/2014/main" id="{B2EB7228-09EA-067C-A922-B5EA0B693D35}"/>
              </a:ext>
            </a:extLst>
          </p:cNvPr>
          <p:cNvSpPr>
            <a:spLocks noGrp="1"/>
          </p:cNvSpPr>
          <p:nvPr>
            <p:ph type="sldNum" sz="quarter" idx="16"/>
          </p:nvPr>
        </p:nvSpPr>
        <p:spPr/>
        <p:txBody>
          <a:bodyPr/>
          <a:lstStyle/>
          <a:p>
            <a:fld id="{436DF479-7476-4076-86FD-1C41B7E33810}" type="slidenum">
              <a:rPr lang="en-US" smtClean="0"/>
              <a:pPr/>
              <a:t>22</a:t>
            </a:fld>
            <a:r>
              <a:rPr lang="en-US" dirty="0"/>
              <a:t>     </a:t>
            </a:r>
          </a:p>
        </p:txBody>
      </p:sp>
      <p:pic>
        <p:nvPicPr>
          <p:cNvPr id="6" name="Picture 5">
            <a:extLst>
              <a:ext uri="{FF2B5EF4-FFF2-40B4-BE49-F238E27FC236}">
                <a16:creationId xmlns:a16="http://schemas.microsoft.com/office/drawing/2014/main" id="{5DF25FAF-D59B-6F2A-A3D1-7909311C5750}"/>
              </a:ext>
            </a:extLst>
          </p:cNvPr>
          <p:cNvPicPr>
            <a:picLocks noChangeAspect="1"/>
          </p:cNvPicPr>
          <p:nvPr/>
        </p:nvPicPr>
        <p:blipFill rotWithShape="1">
          <a:blip r:embed="rId3"/>
          <a:srcRect t="-324" r="1612" b="47100"/>
          <a:stretch/>
        </p:blipFill>
        <p:spPr>
          <a:xfrm>
            <a:off x="201244" y="766233"/>
            <a:ext cx="4515828" cy="3185605"/>
          </a:xfrm>
          <a:prstGeom prst="rect">
            <a:avLst/>
          </a:prstGeom>
        </p:spPr>
      </p:pic>
      <p:sp>
        <p:nvSpPr>
          <p:cNvPr id="8" name="Footer Placeholder 4">
            <a:extLst>
              <a:ext uri="{FF2B5EF4-FFF2-40B4-BE49-F238E27FC236}">
                <a16:creationId xmlns:a16="http://schemas.microsoft.com/office/drawing/2014/main" id="{20073BEC-D2DA-DEE6-B7BD-595AE59505F8}"/>
              </a:ext>
            </a:extLst>
          </p:cNvPr>
          <p:cNvSpPr>
            <a:spLocks noGrp="1"/>
          </p:cNvSpPr>
          <p:nvPr>
            <p:ph type="ftr" sz="quarter" idx="15"/>
          </p:nvPr>
        </p:nvSpPr>
        <p:spPr>
          <a:xfrm>
            <a:off x="1836513" y="4787867"/>
            <a:ext cx="5554887" cy="238726"/>
          </a:xfrm>
        </p:spPr>
        <p:txBody>
          <a:bodyPr/>
          <a:lstStyle/>
          <a:p>
            <a:pPr algn="ctr"/>
            <a:r>
              <a:rPr lang="en-US" dirty="0">
                <a:solidFill>
                  <a:schemeClr val="bg1"/>
                </a:solidFill>
                <a:ea typeface="Times New Roman" panose="02020603050405020304" pitchFamily="18" charset="0"/>
                <a:cs typeface="Times" pitchFamily="2" charset="0"/>
              </a:rPr>
              <a:t>Hill et al. AIDS.</a:t>
            </a:r>
            <a:r>
              <a:rPr lang="en-US" i="1" dirty="0">
                <a:solidFill>
                  <a:schemeClr val="bg1"/>
                </a:solidFill>
                <a:ea typeface="Times New Roman" panose="02020603050405020304" pitchFamily="18" charset="0"/>
                <a:cs typeface="Times" pitchFamily="2" charset="0"/>
              </a:rPr>
              <a:t> </a:t>
            </a:r>
            <a:r>
              <a:rPr lang="en-US" dirty="0">
                <a:solidFill>
                  <a:schemeClr val="bg1"/>
                </a:solidFill>
                <a:ea typeface="Times New Roman" panose="02020603050405020304" pitchFamily="18" charset="0"/>
                <a:cs typeface="Times" pitchFamily="2" charset="0"/>
              </a:rPr>
              <a:t>2023;37:605-609.</a:t>
            </a:r>
            <a:endParaRPr lang="en-US" dirty="0">
              <a:solidFill>
                <a:schemeClr val="bg1"/>
              </a:solidFill>
            </a:endParaRPr>
          </a:p>
        </p:txBody>
      </p:sp>
      <p:pic>
        <p:nvPicPr>
          <p:cNvPr id="3" name="Picture 2" descr="A blue sign with white text&#10;&#10;Description automatically generated with medium confidence">
            <a:extLst>
              <a:ext uri="{FF2B5EF4-FFF2-40B4-BE49-F238E27FC236}">
                <a16:creationId xmlns:a16="http://schemas.microsoft.com/office/drawing/2014/main" id="{D8C29115-00ED-FDCA-C895-B7D46C67E5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pic>
        <p:nvPicPr>
          <p:cNvPr id="5" name="Picture 4">
            <a:extLst>
              <a:ext uri="{FF2B5EF4-FFF2-40B4-BE49-F238E27FC236}">
                <a16:creationId xmlns:a16="http://schemas.microsoft.com/office/drawing/2014/main" id="{F73227C9-0474-513D-EC84-2A29F07E4843}"/>
              </a:ext>
            </a:extLst>
          </p:cNvPr>
          <p:cNvPicPr>
            <a:picLocks noChangeAspect="1"/>
          </p:cNvPicPr>
          <p:nvPr/>
        </p:nvPicPr>
        <p:blipFill rotWithShape="1">
          <a:blip r:embed="rId3"/>
          <a:srcRect t="51633" r="705"/>
          <a:stretch/>
        </p:blipFill>
        <p:spPr>
          <a:xfrm>
            <a:off x="4764003" y="1096416"/>
            <a:ext cx="4178753" cy="2654317"/>
          </a:xfrm>
          <a:prstGeom prst="rect">
            <a:avLst/>
          </a:prstGeom>
        </p:spPr>
      </p:pic>
      <p:pic>
        <p:nvPicPr>
          <p:cNvPr id="9" name="Picture 8">
            <a:extLst>
              <a:ext uri="{FF2B5EF4-FFF2-40B4-BE49-F238E27FC236}">
                <a16:creationId xmlns:a16="http://schemas.microsoft.com/office/drawing/2014/main" id="{8D9042AB-184A-BC67-7CEA-B3AFD73625F5}"/>
              </a:ext>
            </a:extLst>
          </p:cNvPr>
          <p:cNvPicPr>
            <a:picLocks noChangeAspect="1"/>
          </p:cNvPicPr>
          <p:nvPr/>
        </p:nvPicPr>
        <p:blipFill rotWithShape="1">
          <a:blip r:embed="rId3"/>
          <a:srcRect l="2256" t="-324" r="1612" b="94347"/>
          <a:stretch/>
        </p:blipFill>
        <p:spPr>
          <a:xfrm>
            <a:off x="4800600" y="804873"/>
            <a:ext cx="4142156" cy="322056"/>
          </a:xfrm>
          <a:prstGeom prst="rect">
            <a:avLst/>
          </a:prstGeom>
        </p:spPr>
      </p:pic>
    </p:spTree>
    <p:extLst>
      <p:ext uri="{BB962C8B-B14F-4D97-AF65-F5344CB8AC3E}">
        <p14:creationId xmlns:p14="http://schemas.microsoft.com/office/powerpoint/2010/main" val="1258017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F5C7-8A9D-5E6E-4898-A99439425849}"/>
              </a:ext>
            </a:extLst>
          </p:cNvPr>
          <p:cNvSpPr>
            <a:spLocks noGrp="1"/>
          </p:cNvSpPr>
          <p:nvPr>
            <p:ph type="title"/>
          </p:nvPr>
        </p:nvSpPr>
        <p:spPr>
          <a:xfrm>
            <a:off x="216219" y="-114300"/>
            <a:ext cx="8315569" cy="857250"/>
          </a:xfrm>
        </p:spPr>
        <p:txBody>
          <a:bodyPr/>
          <a:lstStyle/>
          <a:p>
            <a:pPr algn="ctr"/>
            <a:r>
              <a:rPr lang="en-US" sz="2800" dirty="0"/>
              <a:t>Evaluating/Initiating CAB/RPV</a:t>
            </a:r>
          </a:p>
        </p:txBody>
      </p:sp>
      <p:sp>
        <p:nvSpPr>
          <p:cNvPr id="4" name="Slide Number Placeholder 3">
            <a:extLst>
              <a:ext uri="{FF2B5EF4-FFF2-40B4-BE49-F238E27FC236}">
                <a16:creationId xmlns:a16="http://schemas.microsoft.com/office/drawing/2014/main" id="{B2EB7228-09EA-067C-A922-B5EA0B693D35}"/>
              </a:ext>
            </a:extLst>
          </p:cNvPr>
          <p:cNvSpPr>
            <a:spLocks noGrp="1"/>
          </p:cNvSpPr>
          <p:nvPr>
            <p:ph type="sldNum" sz="quarter" idx="16"/>
          </p:nvPr>
        </p:nvSpPr>
        <p:spPr/>
        <p:txBody>
          <a:bodyPr/>
          <a:lstStyle/>
          <a:p>
            <a:fld id="{436DF479-7476-4076-86FD-1C41B7E33810}" type="slidenum">
              <a:rPr lang="en-US" smtClean="0"/>
              <a:pPr/>
              <a:t>23</a:t>
            </a:fld>
            <a:r>
              <a:rPr lang="en-US" dirty="0"/>
              <a:t>     </a:t>
            </a:r>
          </a:p>
        </p:txBody>
      </p:sp>
      <p:pic>
        <p:nvPicPr>
          <p:cNvPr id="7" name="Graphic 6">
            <a:extLst>
              <a:ext uri="{FF2B5EF4-FFF2-40B4-BE49-F238E27FC236}">
                <a16:creationId xmlns:a16="http://schemas.microsoft.com/office/drawing/2014/main" id="{F64F909C-6505-1775-F818-3C702800E4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868" y="681533"/>
            <a:ext cx="6534269" cy="3780433"/>
          </a:xfrm>
          <a:prstGeom prst="rect">
            <a:avLst/>
          </a:prstGeom>
        </p:spPr>
      </p:pic>
      <p:sp>
        <p:nvSpPr>
          <p:cNvPr id="8" name="Footer Placeholder 4">
            <a:extLst>
              <a:ext uri="{FF2B5EF4-FFF2-40B4-BE49-F238E27FC236}">
                <a16:creationId xmlns:a16="http://schemas.microsoft.com/office/drawing/2014/main" id="{20073BEC-D2DA-DEE6-B7BD-595AE59505F8}"/>
              </a:ext>
            </a:extLst>
          </p:cNvPr>
          <p:cNvSpPr>
            <a:spLocks noGrp="1"/>
          </p:cNvSpPr>
          <p:nvPr>
            <p:ph type="ftr" sz="quarter" idx="15"/>
          </p:nvPr>
        </p:nvSpPr>
        <p:spPr>
          <a:xfrm>
            <a:off x="1836513" y="4787867"/>
            <a:ext cx="5554887" cy="238726"/>
          </a:xfrm>
        </p:spPr>
        <p:txBody>
          <a:bodyPr/>
          <a:lstStyle/>
          <a:p>
            <a:pPr algn="ctr"/>
            <a:r>
              <a:rPr lang="en-US" dirty="0">
                <a:solidFill>
                  <a:schemeClr val="bg1"/>
                </a:solidFill>
                <a:ea typeface="Times New Roman" panose="02020603050405020304" pitchFamily="18" charset="0"/>
                <a:cs typeface="Times" pitchFamily="2" charset="0"/>
              </a:rPr>
              <a:t>Hill et al. AIDS.</a:t>
            </a:r>
            <a:r>
              <a:rPr lang="en-US" i="1" dirty="0">
                <a:solidFill>
                  <a:schemeClr val="bg1"/>
                </a:solidFill>
                <a:ea typeface="Times New Roman" panose="02020603050405020304" pitchFamily="18" charset="0"/>
                <a:cs typeface="Times" pitchFamily="2" charset="0"/>
              </a:rPr>
              <a:t> </a:t>
            </a:r>
            <a:r>
              <a:rPr lang="en-US" dirty="0">
                <a:solidFill>
                  <a:schemeClr val="bg1"/>
                </a:solidFill>
                <a:ea typeface="Times New Roman" panose="02020603050405020304" pitchFamily="18" charset="0"/>
                <a:cs typeface="Times" pitchFamily="2" charset="0"/>
              </a:rPr>
              <a:t>2023;37:605-609.</a:t>
            </a:r>
            <a:endParaRPr lang="en-US" dirty="0">
              <a:solidFill>
                <a:schemeClr val="bg1"/>
              </a:solidFill>
            </a:endParaRPr>
          </a:p>
        </p:txBody>
      </p:sp>
      <p:pic>
        <p:nvPicPr>
          <p:cNvPr id="3" name="Picture 2" descr="A blue sign with white text&#10;&#10;Description automatically generated with medium confidence">
            <a:extLst>
              <a:ext uri="{FF2B5EF4-FFF2-40B4-BE49-F238E27FC236}">
                <a16:creationId xmlns:a16="http://schemas.microsoft.com/office/drawing/2014/main" id="{D8C29115-00ED-FDCA-C895-B7D46C67E5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2058424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9E3E-6646-A38B-0878-0EDE08AEAF11}"/>
              </a:ext>
            </a:extLst>
          </p:cNvPr>
          <p:cNvSpPr>
            <a:spLocks noGrp="1"/>
          </p:cNvSpPr>
          <p:nvPr>
            <p:ph type="title"/>
          </p:nvPr>
        </p:nvSpPr>
        <p:spPr>
          <a:xfrm>
            <a:off x="314326" y="285750"/>
            <a:ext cx="4257674" cy="397595"/>
          </a:xfrm>
        </p:spPr>
        <p:txBody>
          <a:bodyPr anchor="ctr">
            <a:noAutofit/>
          </a:bodyPr>
          <a:lstStyle/>
          <a:p>
            <a:pPr algn="ctr"/>
            <a:r>
              <a:rPr lang="en-US" sz="2800" dirty="0"/>
              <a:t>Resistance testing</a:t>
            </a:r>
          </a:p>
        </p:txBody>
      </p:sp>
      <p:sp>
        <p:nvSpPr>
          <p:cNvPr id="3" name="Text Placeholder 2">
            <a:extLst>
              <a:ext uri="{FF2B5EF4-FFF2-40B4-BE49-F238E27FC236}">
                <a16:creationId xmlns:a16="http://schemas.microsoft.com/office/drawing/2014/main" id="{E4C731A9-14DD-0773-8E18-C327E338A1A1}"/>
              </a:ext>
            </a:extLst>
          </p:cNvPr>
          <p:cNvSpPr>
            <a:spLocks noGrp="1"/>
          </p:cNvSpPr>
          <p:nvPr>
            <p:ph sz="half" idx="1"/>
          </p:nvPr>
        </p:nvSpPr>
        <p:spPr>
          <a:xfrm>
            <a:off x="314326" y="895350"/>
            <a:ext cx="4131431" cy="3571875"/>
          </a:xfrm>
        </p:spPr>
        <p:txBody>
          <a:bodyPr>
            <a:noAutofit/>
          </a:bodyPr>
          <a:lstStyle/>
          <a:p>
            <a:r>
              <a:rPr lang="en-US" sz="1800" dirty="0"/>
              <a:t>Baseline genotype was available for 159 (41.5%) of individuals and prior HIV genotype, phenotype, or archive genotype other than baseline for 92 (24%) of individuals</a:t>
            </a:r>
          </a:p>
          <a:p>
            <a:r>
              <a:rPr lang="en-US" sz="1800" dirty="0"/>
              <a:t>Archive genotype was performed in 135 (35.2%) of individuals as part of the work up for LAI CAB/RPV</a:t>
            </a:r>
          </a:p>
          <a:p>
            <a:r>
              <a:rPr lang="en-US" sz="1800" dirty="0"/>
              <a:t>Of those that had an archive genotype, 25 (18.5%) had a resistance mutation identified that may impact the effectiveness of CAB/RPV</a:t>
            </a:r>
          </a:p>
        </p:txBody>
      </p:sp>
      <p:pic>
        <p:nvPicPr>
          <p:cNvPr id="7" name="Graphic 6">
            <a:extLst>
              <a:ext uri="{FF2B5EF4-FFF2-40B4-BE49-F238E27FC236}">
                <a16:creationId xmlns:a16="http://schemas.microsoft.com/office/drawing/2014/main" id="{197CD9F1-A0C7-9EB1-532F-A71836DD23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6798" y="152400"/>
            <a:ext cx="4677202" cy="4476750"/>
          </a:xfrm>
          <a:prstGeom prst="rect">
            <a:avLst/>
          </a:prstGeom>
        </p:spPr>
      </p:pic>
      <p:sp>
        <p:nvSpPr>
          <p:cNvPr id="5" name="Footer Placeholder 4">
            <a:extLst>
              <a:ext uri="{FF2B5EF4-FFF2-40B4-BE49-F238E27FC236}">
                <a16:creationId xmlns:a16="http://schemas.microsoft.com/office/drawing/2014/main" id="{02C71946-A139-E559-283A-F7E24486B34B}"/>
              </a:ext>
            </a:extLst>
          </p:cNvPr>
          <p:cNvSpPr txBox="1">
            <a:spLocks/>
          </p:cNvSpPr>
          <p:nvPr/>
        </p:nvSpPr>
        <p:spPr>
          <a:xfrm>
            <a:off x="1905000" y="4685009"/>
            <a:ext cx="4638675" cy="2971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solidFill>
                <a:ea typeface="Times New Roman" panose="02020603050405020304" pitchFamily="18" charset="0"/>
                <a:cs typeface="Times" pitchFamily="2" charset="0"/>
              </a:rPr>
              <a:t>Hill et al. AIDS.</a:t>
            </a:r>
            <a:r>
              <a:rPr lang="en-US" sz="1200" i="1" dirty="0">
                <a:solidFill>
                  <a:schemeClr val="bg1"/>
                </a:solidFill>
                <a:ea typeface="Times New Roman" panose="02020603050405020304" pitchFamily="18" charset="0"/>
                <a:cs typeface="Times" pitchFamily="2" charset="0"/>
              </a:rPr>
              <a:t> </a:t>
            </a:r>
            <a:r>
              <a:rPr lang="en-US" sz="1200" dirty="0">
                <a:solidFill>
                  <a:schemeClr val="bg1"/>
                </a:solidFill>
                <a:ea typeface="Times New Roman" panose="02020603050405020304" pitchFamily="18" charset="0"/>
                <a:cs typeface="Times" pitchFamily="2" charset="0"/>
              </a:rPr>
              <a:t>2023;37:605-609</a:t>
            </a:r>
            <a:r>
              <a:rPr lang="en-US" dirty="0">
                <a:solidFill>
                  <a:schemeClr val="bg1"/>
                </a:solidFill>
                <a:ea typeface="Times New Roman" panose="02020603050405020304" pitchFamily="18" charset="0"/>
                <a:cs typeface="Times" pitchFamily="2" charset="0"/>
              </a:rPr>
              <a:t>.</a:t>
            </a:r>
            <a:endParaRPr lang="en-US" dirty="0">
              <a:solidFill>
                <a:schemeClr val="bg1"/>
              </a:solidFill>
            </a:endParaRPr>
          </a:p>
        </p:txBody>
      </p:sp>
      <p:pic>
        <p:nvPicPr>
          <p:cNvPr id="4" name="Picture 3" descr="A blue sign with white text&#10;&#10;Description automatically generated with medium confidence">
            <a:extLst>
              <a:ext uri="{FF2B5EF4-FFF2-40B4-BE49-F238E27FC236}">
                <a16:creationId xmlns:a16="http://schemas.microsoft.com/office/drawing/2014/main" id="{8B8E7CFD-F036-9363-4B08-FB8311A12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351855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E853-7B9A-F820-7077-0AA9E16195BD}"/>
              </a:ext>
            </a:extLst>
          </p:cNvPr>
          <p:cNvSpPr>
            <a:spLocks noGrp="1"/>
          </p:cNvSpPr>
          <p:nvPr>
            <p:ph type="title"/>
          </p:nvPr>
        </p:nvSpPr>
        <p:spPr>
          <a:xfrm>
            <a:off x="76200" y="208847"/>
            <a:ext cx="2962275" cy="857250"/>
          </a:xfrm>
        </p:spPr>
        <p:txBody>
          <a:bodyPr/>
          <a:lstStyle/>
          <a:p>
            <a:pPr algn="ctr"/>
            <a:r>
              <a:rPr lang="en-US" sz="2800" dirty="0"/>
              <a:t>Overview of Owen clinic outcomes</a:t>
            </a:r>
          </a:p>
        </p:txBody>
      </p:sp>
      <p:sp>
        <p:nvSpPr>
          <p:cNvPr id="3" name="Text Placeholder 2">
            <a:extLst>
              <a:ext uri="{FF2B5EF4-FFF2-40B4-BE49-F238E27FC236}">
                <a16:creationId xmlns:a16="http://schemas.microsoft.com/office/drawing/2014/main" id="{1371FB0A-8BA7-C0C3-EC88-A2040B27AC8A}"/>
              </a:ext>
            </a:extLst>
          </p:cNvPr>
          <p:cNvSpPr>
            <a:spLocks noGrp="1"/>
          </p:cNvSpPr>
          <p:nvPr>
            <p:ph type="body" sz="quarter" idx="13"/>
          </p:nvPr>
        </p:nvSpPr>
        <p:spPr>
          <a:xfrm>
            <a:off x="647699" y="1314450"/>
            <a:ext cx="1819275" cy="2514600"/>
          </a:xfrm>
        </p:spPr>
        <p:txBody>
          <a:bodyPr>
            <a:normAutofit fontScale="85000" lnSpcReduction="10000"/>
          </a:bodyPr>
          <a:lstStyle/>
          <a:p>
            <a:r>
              <a:rPr lang="en-US" sz="1800" dirty="0"/>
              <a:t>As of 3/31/23 total of 431 patients have started treatment with 371 actively on treatment (60 discontinuations (13.9%). 4 virologic failures.</a:t>
            </a:r>
          </a:p>
        </p:txBody>
      </p:sp>
      <p:sp>
        <p:nvSpPr>
          <p:cNvPr id="4" name="Slide Number Placeholder 3">
            <a:extLst>
              <a:ext uri="{FF2B5EF4-FFF2-40B4-BE49-F238E27FC236}">
                <a16:creationId xmlns:a16="http://schemas.microsoft.com/office/drawing/2014/main" id="{E4B78A21-FC8A-758E-70B4-22F88F1BE126}"/>
              </a:ext>
            </a:extLst>
          </p:cNvPr>
          <p:cNvSpPr>
            <a:spLocks noGrp="1"/>
          </p:cNvSpPr>
          <p:nvPr>
            <p:ph type="sldNum" sz="quarter" idx="16"/>
          </p:nvPr>
        </p:nvSpPr>
        <p:spPr/>
        <p:txBody>
          <a:bodyPr/>
          <a:lstStyle/>
          <a:p>
            <a:fld id="{436DF479-7476-4076-86FD-1C41B7E33810}" type="slidenum">
              <a:rPr lang="en-US" smtClean="0"/>
              <a:pPr/>
              <a:t>25</a:t>
            </a:fld>
            <a:r>
              <a:rPr lang="en-US" dirty="0"/>
              <a:t>     │</a:t>
            </a:r>
          </a:p>
        </p:txBody>
      </p:sp>
      <p:graphicFrame>
        <p:nvGraphicFramePr>
          <p:cNvPr id="5" name="Table 4">
            <a:extLst>
              <a:ext uri="{FF2B5EF4-FFF2-40B4-BE49-F238E27FC236}">
                <a16:creationId xmlns:a16="http://schemas.microsoft.com/office/drawing/2014/main" id="{87B2D4CD-F7AB-4B61-B60F-8ACD86896150}"/>
              </a:ext>
            </a:extLst>
          </p:cNvPr>
          <p:cNvGraphicFramePr>
            <a:graphicFrameLocks noGrp="1"/>
          </p:cNvGraphicFramePr>
          <p:nvPr>
            <p:extLst>
              <p:ext uri="{D42A27DB-BD31-4B8C-83A1-F6EECF244321}">
                <p14:modId xmlns:p14="http://schemas.microsoft.com/office/powerpoint/2010/main" val="1139433980"/>
              </p:ext>
            </p:extLst>
          </p:nvPr>
        </p:nvGraphicFramePr>
        <p:xfrm>
          <a:off x="3124200" y="116908"/>
          <a:ext cx="5989408" cy="4206240"/>
        </p:xfrm>
        <a:graphic>
          <a:graphicData uri="http://schemas.openxmlformats.org/drawingml/2006/table">
            <a:tbl>
              <a:tblPr firstRow="1" bandRow="1">
                <a:tableStyleId>{00A15C55-8517-42AA-B614-E9B94910E393}</a:tableStyleId>
              </a:tblPr>
              <a:tblGrid>
                <a:gridCol w="1950911">
                  <a:extLst>
                    <a:ext uri="{9D8B030D-6E8A-4147-A177-3AD203B41FA5}">
                      <a16:colId xmlns:a16="http://schemas.microsoft.com/office/drawing/2014/main" val="170808722"/>
                    </a:ext>
                  </a:extLst>
                </a:gridCol>
                <a:gridCol w="2191635">
                  <a:extLst>
                    <a:ext uri="{9D8B030D-6E8A-4147-A177-3AD203B41FA5}">
                      <a16:colId xmlns:a16="http://schemas.microsoft.com/office/drawing/2014/main" val="3872761971"/>
                    </a:ext>
                  </a:extLst>
                </a:gridCol>
                <a:gridCol w="1846862">
                  <a:extLst>
                    <a:ext uri="{9D8B030D-6E8A-4147-A177-3AD203B41FA5}">
                      <a16:colId xmlns:a16="http://schemas.microsoft.com/office/drawing/2014/main" val="2617831627"/>
                    </a:ext>
                  </a:extLst>
                </a:gridCol>
              </a:tblGrid>
              <a:tr h="261937">
                <a:tc>
                  <a:txBody>
                    <a:bodyPr/>
                    <a:lstStyle/>
                    <a:p>
                      <a:endParaRPr lang="en-US" sz="1200" dirty="0"/>
                    </a:p>
                  </a:txBody>
                  <a:tcPr/>
                </a:tc>
                <a:tc>
                  <a:txBody>
                    <a:bodyPr/>
                    <a:lstStyle/>
                    <a:p>
                      <a:r>
                        <a:rPr lang="en-US" sz="1200" dirty="0"/>
                        <a:t>Total started CAB/RPV (n=431)</a:t>
                      </a:r>
                    </a:p>
                  </a:txBody>
                  <a:tcPr/>
                </a:tc>
                <a:tc>
                  <a:txBody>
                    <a:bodyPr/>
                    <a:lstStyle/>
                    <a:p>
                      <a:r>
                        <a:rPr lang="en-US" sz="1200" dirty="0"/>
                        <a:t>Entire Owen Clinic</a:t>
                      </a:r>
                    </a:p>
                  </a:txBody>
                  <a:tcPr/>
                </a:tc>
                <a:extLst>
                  <a:ext uri="{0D108BD9-81ED-4DB2-BD59-A6C34878D82A}">
                    <a16:rowId xmlns:a16="http://schemas.microsoft.com/office/drawing/2014/main" val="1000670919"/>
                  </a:ext>
                </a:extLst>
              </a:tr>
              <a:tr h="157163">
                <a:tc>
                  <a:txBody>
                    <a:bodyPr/>
                    <a:lstStyle/>
                    <a:p>
                      <a:r>
                        <a:rPr lang="en-US" sz="1200" dirty="0"/>
                        <a:t>Median Age (range)</a:t>
                      </a:r>
                    </a:p>
                  </a:txBody>
                  <a:tcPr/>
                </a:tc>
                <a:tc>
                  <a:txBody>
                    <a:bodyPr/>
                    <a:lstStyle/>
                    <a:p>
                      <a:r>
                        <a:rPr lang="en-US" sz="1200" dirty="0"/>
                        <a:t>42 (20-83)</a:t>
                      </a:r>
                    </a:p>
                  </a:txBody>
                  <a:tcPr/>
                </a:tc>
                <a:tc>
                  <a:txBody>
                    <a:bodyPr/>
                    <a:lstStyle/>
                    <a:p>
                      <a:r>
                        <a:rPr lang="en-US" sz="1200" dirty="0"/>
                        <a:t>53</a:t>
                      </a:r>
                    </a:p>
                  </a:txBody>
                  <a:tcPr/>
                </a:tc>
                <a:extLst>
                  <a:ext uri="{0D108BD9-81ED-4DB2-BD59-A6C34878D82A}">
                    <a16:rowId xmlns:a16="http://schemas.microsoft.com/office/drawing/2014/main" val="1302200435"/>
                  </a:ext>
                </a:extLst>
              </a:tr>
              <a:tr h="681038">
                <a:tc>
                  <a:txBody>
                    <a:bodyPr/>
                    <a:lstStyle/>
                    <a:p>
                      <a:r>
                        <a:rPr lang="en-US" sz="1200" dirty="0"/>
                        <a:t>Race (%)</a:t>
                      </a:r>
                    </a:p>
                    <a:p>
                      <a:r>
                        <a:rPr lang="en-US" sz="1200" dirty="0"/>
                        <a:t>   White</a:t>
                      </a:r>
                    </a:p>
                    <a:p>
                      <a:r>
                        <a:rPr lang="en-US" sz="1200" dirty="0"/>
                        <a:t>   Black</a:t>
                      </a:r>
                    </a:p>
                    <a:p>
                      <a:r>
                        <a:rPr lang="en-US" sz="1200" dirty="0"/>
                        <a:t>   Asian</a:t>
                      </a:r>
                    </a:p>
                    <a:p>
                      <a:r>
                        <a:rPr lang="en-US" sz="1200" dirty="0"/>
                        <a:t>   Mixed/Other</a:t>
                      </a:r>
                    </a:p>
                    <a:p>
                      <a:r>
                        <a:rPr lang="en-US" sz="1200" dirty="0"/>
                        <a:t>   Unknown</a:t>
                      </a:r>
                    </a:p>
                  </a:txBody>
                  <a:tcPr/>
                </a:tc>
                <a:tc>
                  <a:txBody>
                    <a:bodyPr/>
                    <a:lstStyle/>
                    <a:p>
                      <a:endParaRPr lang="en-US" sz="1200" dirty="0"/>
                    </a:p>
                    <a:p>
                      <a:r>
                        <a:rPr lang="en-US" sz="1200" dirty="0"/>
                        <a:t>199 (46.2)</a:t>
                      </a:r>
                    </a:p>
                    <a:p>
                      <a:r>
                        <a:rPr lang="en-US" sz="1200" dirty="0"/>
                        <a:t>78 (18.1)</a:t>
                      </a:r>
                    </a:p>
                    <a:p>
                      <a:r>
                        <a:rPr lang="en-US" sz="1200" dirty="0"/>
                        <a:t>15 (3.5)</a:t>
                      </a:r>
                    </a:p>
                    <a:p>
                      <a:r>
                        <a:rPr lang="en-US" sz="1200" dirty="0"/>
                        <a:t>129 (29.9)</a:t>
                      </a:r>
                    </a:p>
                    <a:p>
                      <a:r>
                        <a:rPr lang="en-US" sz="1200" dirty="0"/>
                        <a:t>18 (4.2)</a:t>
                      </a:r>
                    </a:p>
                  </a:txBody>
                  <a:tcPr/>
                </a:tc>
                <a:tc>
                  <a:txBody>
                    <a:bodyPr/>
                    <a:lstStyle/>
                    <a:p>
                      <a:endParaRPr lang="en-US" sz="1200" dirty="0"/>
                    </a:p>
                    <a:p>
                      <a:r>
                        <a:rPr lang="en-US" sz="1200" dirty="0"/>
                        <a:t>53.4%</a:t>
                      </a:r>
                    </a:p>
                    <a:p>
                      <a:r>
                        <a:rPr lang="en-US" sz="1200" dirty="0"/>
                        <a:t>12.4%</a:t>
                      </a:r>
                    </a:p>
                    <a:p>
                      <a:r>
                        <a:rPr lang="en-US" sz="1200" dirty="0"/>
                        <a:t>3.7%</a:t>
                      </a:r>
                    </a:p>
                    <a:p>
                      <a:r>
                        <a:rPr lang="en-US" sz="1200" dirty="0"/>
                        <a:t>30.4%</a:t>
                      </a:r>
                    </a:p>
                  </a:txBody>
                  <a:tcPr/>
                </a:tc>
                <a:extLst>
                  <a:ext uri="{0D108BD9-81ED-4DB2-BD59-A6C34878D82A}">
                    <a16:rowId xmlns:a16="http://schemas.microsoft.com/office/drawing/2014/main" val="3623781994"/>
                  </a:ext>
                </a:extLst>
              </a:tr>
              <a:tr h="471487">
                <a:tc>
                  <a:txBody>
                    <a:bodyPr/>
                    <a:lstStyle/>
                    <a:p>
                      <a:r>
                        <a:rPr lang="en-US" sz="1200" dirty="0"/>
                        <a:t>Ethnicity (%)</a:t>
                      </a:r>
                    </a:p>
                    <a:p>
                      <a:r>
                        <a:rPr lang="en-US" sz="1200" dirty="0"/>
                        <a:t>   Hispanic</a:t>
                      </a:r>
                    </a:p>
                    <a:p>
                      <a:r>
                        <a:rPr lang="en-US" sz="1200" dirty="0"/>
                        <a:t>   Non-Hispanic</a:t>
                      </a:r>
                    </a:p>
                    <a:p>
                      <a:r>
                        <a:rPr lang="en-US" sz="1200" dirty="0"/>
                        <a:t>   Other/unknown</a:t>
                      </a:r>
                    </a:p>
                  </a:txBody>
                  <a:tcPr/>
                </a:tc>
                <a:tc>
                  <a:txBody>
                    <a:bodyPr/>
                    <a:lstStyle/>
                    <a:p>
                      <a:endParaRPr lang="en-US" sz="1200" dirty="0"/>
                    </a:p>
                    <a:p>
                      <a:r>
                        <a:rPr lang="en-US" sz="1200" dirty="0"/>
                        <a:t>161 (37.4)</a:t>
                      </a:r>
                    </a:p>
                    <a:p>
                      <a:r>
                        <a:rPr lang="en-US" sz="1200" dirty="0"/>
                        <a:t>264 (61.3)</a:t>
                      </a:r>
                    </a:p>
                    <a:p>
                      <a:r>
                        <a:rPr lang="en-US" sz="1200" dirty="0"/>
                        <a:t>6 (1.4)</a:t>
                      </a:r>
                    </a:p>
                  </a:txBody>
                  <a:tcPr/>
                </a:tc>
                <a:tc>
                  <a:txBody>
                    <a:bodyPr/>
                    <a:lstStyle/>
                    <a:p>
                      <a:endParaRPr lang="en-US" sz="1200" dirty="0"/>
                    </a:p>
                    <a:p>
                      <a:r>
                        <a:rPr lang="en-US" sz="1200" dirty="0"/>
                        <a:t>32.4%</a:t>
                      </a:r>
                    </a:p>
                  </a:txBody>
                  <a:tcPr/>
                </a:tc>
                <a:extLst>
                  <a:ext uri="{0D108BD9-81ED-4DB2-BD59-A6C34878D82A}">
                    <a16:rowId xmlns:a16="http://schemas.microsoft.com/office/drawing/2014/main" val="4240755697"/>
                  </a:ext>
                </a:extLst>
              </a:tr>
              <a:tr h="366713">
                <a:tc>
                  <a:txBody>
                    <a:bodyPr/>
                    <a:lstStyle/>
                    <a:p>
                      <a:r>
                        <a:rPr lang="en-US" sz="1200" dirty="0"/>
                        <a:t>Sex Assigned at Birth (%)</a:t>
                      </a:r>
                    </a:p>
                    <a:p>
                      <a:r>
                        <a:rPr lang="en-US" sz="1200" dirty="0"/>
                        <a:t>   Female</a:t>
                      </a:r>
                    </a:p>
                  </a:txBody>
                  <a:tcPr/>
                </a:tc>
                <a:tc>
                  <a:txBody>
                    <a:bodyPr/>
                    <a:lstStyle/>
                    <a:p>
                      <a:endParaRPr lang="en-US" sz="1200" dirty="0"/>
                    </a:p>
                    <a:p>
                      <a:r>
                        <a:rPr lang="en-US" sz="1200" dirty="0"/>
                        <a:t>66 (15.3)</a:t>
                      </a:r>
                    </a:p>
                  </a:txBody>
                  <a:tcPr/>
                </a:tc>
                <a:tc>
                  <a:txBody>
                    <a:bodyPr/>
                    <a:lstStyle/>
                    <a:p>
                      <a:endParaRPr lang="en-US" sz="1200" dirty="0"/>
                    </a:p>
                    <a:p>
                      <a:r>
                        <a:rPr lang="en-US" sz="1200" dirty="0"/>
                        <a:t>9.8%</a:t>
                      </a:r>
                    </a:p>
                  </a:txBody>
                  <a:tcPr/>
                </a:tc>
                <a:extLst>
                  <a:ext uri="{0D108BD9-81ED-4DB2-BD59-A6C34878D82A}">
                    <a16:rowId xmlns:a16="http://schemas.microsoft.com/office/drawing/2014/main" val="139527233"/>
                  </a:ext>
                </a:extLst>
              </a:tr>
              <a:tr h="576263">
                <a:tc>
                  <a:txBody>
                    <a:bodyPr/>
                    <a:lstStyle/>
                    <a:p>
                      <a:r>
                        <a:rPr lang="en-US" sz="1200" dirty="0"/>
                        <a:t>Gender Identity (%)</a:t>
                      </a:r>
                    </a:p>
                    <a:p>
                      <a:r>
                        <a:rPr lang="en-US" sz="1200" dirty="0"/>
                        <a:t>   Male</a:t>
                      </a:r>
                    </a:p>
                    <a:p>
                      <a:r>
                        <a:rPr lang="en-US" sz="1200" dirty="0"/>
                        <a:t>   Female</a:t>
                      </a:r>
                    </a:p>
                    <a:p>
                      <a:r>
                        <a:rPr lang="en-US" sz="1200" dirty="0"/>
                        <a:t>   Trans/non-binary</a:t>
                      </a:r>
                    </a:p>
                    <a:p>
                      <a:r>
                        <a:rPr lang="en-US" sz="1200" dirty="0"/>
                        <a:t>   Unknown</a:t>
                      </a:r>
                    </a:p>
                  </a:txBody>
                  <a:tcPr/>
                </a:tc>
                <a:tc>
                  <a:txBody>
                    <a:bodyPr/>
                    <a:lstStyle/>
                    <a:p>
                      <a:endParaRPr lang="en-US" sz="1200" dirty="0"/>
                    </a:p>
                    <a:p>
                      <a:r>
                        <a:rPr lang="en-US" sz="1200" dirty="0"/>
                        <a:t>274 (63.6)</a:t>
                      </a:r>
                    </a:p>
                    <a:p>
                      <a:r>
                        <a:rPr lang="en-US" sz="1200" dirty="0"/>
                        <a:t>45 (10.4)</a:t>
                      </a:r>
                    </a:p>
                    <a:p>
                      <a:r>
                        <a:rPr lang="en-US" sz="1200" dirty="0"/>
                        <a:t>19 (4.4)</a:t>
                      </a:r>
                    </a:p>
                    <a:p>
                      <a:r>
                        <a:rPr lang="en-US" sz="1200" dirty="0"/>
                        <a:t>93 (21.6)</a:t>
                      </a:r>
                    </a:p>
                  </a:txBody>
                  <a:tcPr/>
                </a:tc>
                <a:tc>
                  <a:txBody>
                    <a:bodyPr/>
                    <a:lstStyle/>
                    <a:p>
                      <a:endParaRPr lang="en-US" sz="1200" dirty="0"/>
                    </a:p>
                    <a:p>
                      <a:endParaRPr lang="en-US" sz="1200" dirty="0"/>
                    </a:p>
                    <a:p>
                      <a:endParaRPr lang="en-US" sz="1200" dirty="0"/>
                    </a:p>
                    <a:p>
                      <a:r>
                        <a:rPr lang="en-US" sz="1200" dirty="0"/>
                        <a:t>2.4%</a:t>
                      </a:r>
                    </a:p>
                  </a:txBody>
                  <a:tcPr/>
                </a:tc>
                <a:extLst>
                  <a:ext uri="{0D108BD9-81ED-4DB2-BD59-A6C34878D82A}">
                    <a16:rowId xmlns:a16="http://schemas.microsoft.com/office/drawing/2014/main" val="4051734386"/>
                  </a:ext>
                </a:extLst>
              </a:tr>
            </a:tbl>
          </a:graphicData>
        </a:graphic>
      </p:graphicFrame>
      <p:pic>
        <p:nvPicPr>
          <p:cNvPr id="6" name="Picture 5" descr="A blue sign with white text&#10;&#10;Description automatically generated with medium confidence">
            <a:extLst>
              <a:ext uri="{FF2B5EF4-FFF2-40B4-BE49-F238E27FC236}">
                <a16:creationId xmlns:a16="http://schemas.microsoft.com/office/drawing/2014/main" id="{D066FA9F-A2BD-357F-3B54-CEC35BF7D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1454975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E853-7B9A-F820-7077-0AA9E16195BD}"/>
              </a:ext>
            </a:extLst>
          </p:cNvPr>
          <p:cNvSpPr>
            <a:spLocks noGrp="1"/>
          </p:cNvSpPr>
          <p:nvPr>
            <p:ph type="title"/>
          </p:nvPr>
        </p:nvSpPr>
        <p:spPr>
          <a:xfrm>
            <a:off x="304800" y="6739"/>
            <a:ext cx="8315569" cy="857250"/>
          </a:xfrm>
        </p:spPr>
        <p:txBody>
          <a:bodyPr/>
          <a:lstStyle/>
          <a:p>
            <a:pPr algn="ctr"/>
            <a:r>
              <a:rPr lang="en-US" sz="2800" dirty="0"/>
              <a:t>Overview of Owen clinic outcomes</a:t>
            </a:r>
          </a:p>
        </p:txBody>
      </p:sp>
      <p:sp>
        <p:nvSpPr>
          <p:cNvPr id="4" name="Slide Number Placeholder 3">
            <a:extLst>
              <a:ext uri="{FF2B5EF4-FFF2-40B4-BE49-F238E27FC236}">
                <a16:creationId xmlns:a16="http://schemas.microsoft.com/office/drawing/2014/main" id="{E4B78A21-FC8A-758E-70B4-22F88F1BE126}"/>
              </a:ext>
            </a:extLst>
          </p:cNvPr>
          <p:cNvSpPr>
            <a:spLocks noGrp="1"/>
          </p:cNvSpPr>
          <p:nvPr>
            <p:ph type="sldNum" sz="quarter" idx="16"/>
          </p:nvPr>
        </p:nvSpPr>
        <p:spPr/>
        <p:txBody>
          <a:bodyPr/>
          <a:lstStyle/>
          <a:p>
            <a:fld id="{436DF479-7476-4076-86FD-1C41B7E33810}" type="slidenum">
              <a:rPr lang="en-US" smtClean="0"/>
              <a:pPr/>
              <a:t>26</a:t>
            </a:fld>
            <a:r>
              <a:rPr lang="en-US" dirty="0"/>
              <a:t>     │</a:t>
            </a:r>
          </a:p>
        </p:txBody>
      </p:sp>
      <p:graphicFrame>
        <p:nvGraphicFramePr>
          <p:cNvPr id="7" name="Table 6">
            <a:extLst>
              <a:ext uri="{FF2B5EF4-FFF2-40B4-BE49-F238E27FC236}">
                <a16:creationId xmlns:a16="http://schemas.microsoft.com/office/drawing/2014/main" id="{D1D465E2-34BE-40B3-9C02-8CECDBCC8C5C}"/>
              </a:ext>
            </a:extLst>
          </p:cNvPr>
          <p:cNvGraphicFramePr>
            <a:graphicFrameLocks noGrp="1"/>
          </p:cNvGraphicFramePr>
          <p:nvPr>
            <p:extLst>
              <p:ext uri="{D42A27DB-BD31-4B8C-83A1-F6EECF244321}">
                <p14:modId xmlns:p14="http://schemas.microsoft.com/office/powerpoint/2010/main" val="42946565"/>
              </p:ext>
            </p:extLst>
          </p:nvPr>
        </p:nvGraphicFramePr>
        <p:xfrm>
          <a:off x="800100" y="666750"/>
          <a:ext cx="7543800" cy="3904275"/>
        </p:xfrm>
        <a:graphic>
          <a:graphicData uri="http://schemas.openxmlformats.org/drawingml/2006/table">
            <a:tbl>
              <a:tblPr firstRow="1" bandRow="1">
                <a:tableStyleId>{00A15C55-8517-42AA-B614-E9B94910E393}</a:tableStyleId>
              </a:tblPr>
              <a:tblGrid>
                <a:gridCol w="3771900">
                  <a:extLst>
                    <a:ext uri="{9D8B030D-6E8A-4147-A177-3AD203B41FA5}">
                      <a16:colId xmlns:a16="http://schemas.microsoft.com/office/drawing/2014/main" val="1926160457"/>
                    </a:ext>
                  </a:extLst>
                </a:gridCol>
                <a:gridCol w="3771900">
                  <a:extLst>
                    <a:ext uri="{9D8B030D-6E8A-4147-A177-3AD203B41FA5}">
                      <a16:colId xmlns:a16="http://schemas.microsoft.com/office/drawing/2014/main" val="3650890199"/>
                    </a:ext>
                  </a:extLst>
                </a:gridCol>
              </a:tblGrid>
              <a:tr h="315905">
                <a:tc>
                  <a:txBody>
                    <a:bodyPr/>
                    <a:lstStyle/>
                    <a:p>
                      <a:endParaRPr lang="en-US" sz="1400" dirty="0"/>
                    </a:p>
                  </a:txBody>
                  <a:tcPr/>
                </a:tc>
                <a:tc>
                  <a:txBody>
                    <a:bodyPr/>
                    <a:lstStyle/>
                    <a:p>
                      <a:r>
                        <a:rPr lang="en-US" sz="1400" dirty="0"/>
                        <a:t>Total CAB/RPV</a:t>
                      </a:r>
                    </a:p>
                  </a:txBody>
                  <a:tcPr/>
                </a:tc>
                <a:extLst>
                  <a:ext uri="{0D108BD9-81ED-4DB2-BD59-A6C34878D82A}">
                    <a16:rowId xmlns:a16="http://schemas.microsoft.com/office/drawing/2014/main" val="1951116853"/>
                  </a:ext>
                </a:extLst>
              </a:tr>
              <a:tr h="913868">
                <a:tc>
                  <a:txBody>
                    <a:bodyPr/>
                    <a:lstStyle/>
                    <a:p>
                      <a:r>
                        <a:rPr lang="en-US" sz="1400" dirty="0"/>
                        <a:t>Insurance</a:t>
                      </a:r>
                    </a:p>
                    <a:p>
                      <a:r>
                        <a:rPr lang="en-US" sz="1400" dirty="0"/>
                        <a:t>   Medicaid</a:t>
                      </a:r>
                    </a:p>
                    <a:p>
                      <a:r>
                        <a:rPr lang="en-US" sz="1400" dirty="0"/>
                        <a:t>   Medicare/Medicaid</a:t>
                      </a:r>
                    </a:p>
                    <a:p>
                      <a:r>
                        <a:rPr lang="en-US" sz="1400" dirty="0"/>
                        <a:t>   Medicare Only</a:t>
                      </a:r>
                    </a:p>
                    <a:p>
                      <a:r>
                        <a:rPr lang="en-US" sz="1400" dirty="0"/>
                        <a:t>   Ryan White/ADAP</a:t>
                      </a:r>
                    </a:p>
                    <a:p>
                      <a:r>
                        <a:rPr lang="en-US" sz="1400" dirty="0"/>
                        <a:t>   Commercial</a:t>
                      </a:r>
                    </a:p>
                  </a:txBody>
                  <a:tcPr/>
                </a:tc>
                <a:tc>
                  <a:txBody>
                    <a:bodyPr/>
                    <a:lstStyle/>
                    <a:p>
                      <a:endParaRPr lang="en-US" sz="1400" dirty="0"/>
                    </a:p>
                    <a:p>
                      <a:r>
                        <a:rPr lang="en-US" sz="1400" dirty="0"/>
                        <a:t>46.4%</a:t>
                      </a:r>
                    </a:p>
                    <a:p>
                      <a:r>
                        <a:rPr lang="en-US" sz="1400" dirty="0"/>
                        <a:t>11.9%</a:t>
                      </a:r>
                    </a:p>
                    <a:p>
                      <a:r>
                        <a:rPr lang="en-US" sz="1400" dirty="0"/>
                        <a:t>1.9%</a:t>
                      </a:r>
                    </a:p>
                    <a:p>
                      <a:r>
                        <a:rPr lang="en-US" sz="1400" dirty="0"/>
                        <a:t>6.0%</a:t>
                      </a:r>
                    </a:p>
                    <a:p>
                      <a:r>
                        <a:rPr lang="en-US" sz="1400" dirty="0"/>
                        <a:t>33.9%</a:t>
                      </a:r>
                    </a:p>
                  </a:txBody>
                  <a:tcPr/>
                </a:tc>
                <a:extLst>
                  <a:ext uri="{0D108BD9-81ED-4DB2-BD59-A6C34878D82A}">
                    <a16:rowId xmlns:a16="http://schemas.microsoft.com/office/drawing/2014/main" val="3913015874"/>
                  </a:ext>
                </a:extLst>
              </a:tr>
              <a:tr h="1049256">
                <a:tc>
                  <a:txBody>
                    <a:bodyPr/>
                    <a:lstStyle/>
                    <a:p>
                      <a:r>
                        <a:rPr lang="en-US" sz="1400" dirty="0"/>
                        <a:t>Regimen at switch</a:t>
                      </a:r>
                    </a:p>
                    <a:p>
                      <a:r>
                        <a:rPr lang="en-US" sz="1400" dirty="0"/>
                        <a:t>   2</a:t>
                      </a:r>
                      <a:r>
                        <a:rPr lang="en-US" sz="1400" baseline="30000" dirty="0"/>
                        <a:t>nd</a:t>
                      </a:r>
                      <a:r>
                        <a:rPr lang="en-US" sz="1400" dirty="0"/>
                        <a:t> Gen INSTI+2 NRTI</a:t>
                      </a:r>
                    </a:p>
                    <a:p>
                      <a:r>
                        <a:rPr lang="en-US" sz="1400" dirty="0"/>
                        <a:t>   1</a:t>
                      </a:r>
                      <a:r>
                        <a:rPr lang="en-US" sz="1400" baseline="30000" dirty="0"/>
                        <a:t>st</a:t>
                      </a:r>
                      <a:r>
                        <a:rPr lang="en-US" sz="1400" dirty="0"/>
                        <a:t> Gen INSTI+2 NRTI</a:t>
                      </a:r>
                    </a:p>
                    <a:p>
                      <a:r>
                        <a:rPr lang="en-US" sz="1400" dirty="0"/>
                        <a:t>   NNRTI+2 NRTI</a:t>
                      </a:r>
                    </a:p>
                    <a:p>
                      <a:r>
                        <a:rPr lang="en-US" sz="1400" dirty="0"/>
                        <a:t>   PI+2 NRTI</a:t>
                      </a:r>
                    </a:p>
                    <a:p>
                      <a:r>
                        <a:rPr lang="en-US" sz="1400" dirty="0"/>
                        <a:t>   2-drug regimen</a:t>
                      </a:r>
                    </a:p>
                    <a:p>
                      <a:r>
                        <a:rPr lang="en-US" sz="1400" dirty="0"/>
                        <a:t>   Multi-class regimen</a:t>
                      </a:r>
                    </a:p>
                  </a:txBody>
                  <a:tcPr/>
                </a:tc>
                <a:tc>
                  <a:txBody>
                    <a:bodyPr/>
                    <a:lstStyle/>
                    <a:p>
                      <a:endParaRPr lang="en-US" sz="1400" dirty="0"/>
                    </a:p>
                    <a:p>
                      <a:r>
                        <a:rPr lang="en-US" sz="1400" dirty="0"/>
                        <a:t>61.4%</a:t>
                      </a:r>
                    </a:p>
                    <a:p>
                      <a:r>
                        <a:rPr lang="en-US" sz="1400" dirty="0"/>
                        <a:t>8.5%</a:t>
                      </a:r>
                    </a:p>
                    <a:p>
                      <a:r>
                        <a:rPr lang="en-US" sz="1400" dirty="0"/>
                        <a:t>7.2%</a:t>
                      </a:r>
                    </a:p>
                    <a:p>
                      <a:r>
                        <a:rPr lang="en-US" sz="1400" dirty="0"/>
                        <a:t>3.1%</a:t>
                      </a:r>
                    </a:p>
                    <a:p>
                      <a:r>
                        <a:rPr lang="en-US" sz="1400" dirty="0"/>
                        <a:t>14.1%</a:t>
                      </a:r>
                    </a:p>
                    <a:p>
                      <a:r>
                        <a:rPr lang="en-US" sz="1400" dirty="0"/>
                        <a:t>5.6%</a:t>
                      </a:r>
                    </a:p>
                  </a:txBody>
                  <a:tcPr/>
                </a:tc>
                <a:extLst>
                  <a:ext uri="{0D108BD9-81ED-4DB2-BD59-A6C34878D82A}">
                    <a16:rowId xmlns:a16="http://schemas.microsoft.com/office/drawing/2014/main" val="1537631979"/>
                  </a:ext>
                </a:extLst>
              </a:tr>
              <a:tr h="315905">
                <a:tc>
                  <a:txBody>
                    <a:bodyPr/>
                    <a:lstStyle/>
                    <a:p>
                      <a:r>
                        <a:rPr lang="en-US" sz="1400" dirty="0"/>
                        <a:t>Median BMI (range)</a:t>
                      </a:r>
                    </a:p>
                  </a:txBody>
                  <a:tcPr/>
                </a:tc>
                <a:tc>
                  <a:txBody>
                    <a:bodyPr/>
                    <a:lstStyle/>
                    <a:p>
                      <a:r>
                        <a:rPr lang="en-US" sz="1400" dirty="0"/>
                        <a:t>26.8 (16.9-44.9)</a:t>
                      </a:r>
                    </a:p>
                  </a:txBody>
                  <a:tcPr/>
                </a:tc>
                <a:extLst>
                  <a:ext uri="{0D108BD9-81ED-4DB2-BD59-A6C34878D82A}">
                    <a16:rowId xmlns:a16="http://schemas.microsoft.com/office/drawing/2014/main" val="2811035149"/>
                  </a:ext>
                </a:extLst>
              </a:tr>
              <a:tr h="315905">
                <a:tc>
                  <a:txBody>
                    <a:bodyPr/>
                    <a:lstStyle/>
                    <a:p>
                      <a:r>
                        <a:rPr lang="en-US" sz="1400" dirty="0"/>
                        <a:t>Median CD4 count (range)</a:t>
                      </a:r>
                    </a:p>
                  </a:txBody>
                  <a:tcPr/>
                </a:tc>
                <a:tc>
                  <a:txBody>
                    <a:bodyPr/>
                    <a:lstStyle/>
                    <a:p>
                      <a:r>
                        <a:rPr lang="en-US" sz="1400" dirty="0"/>
                        <a:t>720 (12-1733)</a:t>
                      </a:r>
                    </a:p>
                  </a:txBody>
                  <a:tcPr/>
                </a:tc>
                <a:extLst>
                  <a:ext uri="{0D108BD9-81ED-4DB2-BD59-A6C34878D82A}">
                    <a16:rowId xmlns:a16="http://schemas.microsoft.com/office/drawing/2014/main" val="4140995544"/>
                  </a:ext>
                </a:extLst>
              </a:tr>
            </a:tbl>
          </a:graphicData>
        </a:graphic>
      </p:graphicFrame>
      <p:pic>
        <p:nvPicPr>
          <p:cNvPr id="6" name="Picture 5" descr="A blue sign with white text&#10;&#10;Description automatically generated with medium confidence">
            <a:extLst>
              <a:ext uri="{FF2B5EF4-FFF2-40B4-BE49-F238E27FC236}">
                <a16:creationId xmlns:a16="http://schemas.microsoft.com/office/drawing/2014/main" id="{D066FA9F-A2BD-357F-3B54-CEC35BF7D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310997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82A6-AC08-E4D1-57E7-A0DBEE72DE1C}"/>
              </a:ext>
            </a:extLst>
          </p:cNvPr>
          <p:cNvSpPr>
            <a:spLocks noGrp="1"/>
          </p:cNvSpPr>
          <p:nvPr>
            <p:ph type="title"/>
          </p:nvPr>
        </p:nvSpPr>
        <p:spPr>
          <a:xfrm>
            <a:off x="314325" y="179984"/>
            <a:ext cx="8515350" cy="371475"/>
          </a:xfrm>
        </p:spPr>
        <p:txBody>
          <a:bodyPr anchor="ctr">
            <a:noAutofit/>
          </a:bodyPr>
          <a:lstStyle/>
          <a:p>
            <a:pPr algn="ctr"/>
            <a:r>
              <a:rPr lang="en-US" sz="2800" dirty="0"/>
              <a:t>Reasons for stopping CAB/RPV (n=60)</a:t>
            </a:r>
          </a:p>
        </p:txBody>
      </p:sp>
      <p:sp>
        <p:nvSpPr>
          <p:cNvPr id="3" name="Content Placeholder 2">
            <a:extLst>
              <a:ext uri="{FF2B5EF4-FFF2-40B4-BE49-F238E27FC236}">
                <a16:creationId xmlns:a16="http://schemas.microsoft.com/office/drawing/2014/main" id="{B59340D5-6BC7-A836-FDED-09EF4A80207B}"/>
              </a:ext>
            </a:extLst>
          </p:cNvPr>
          <p:cNvSpPr>
            <a:spLocks noGrp="1"/>
          </p:cNvSpPr>
          <p:nvPr>
            <p:ph sz="half" idx="1"/>
          </p:nvPr>
        </p:nvSpPr>
        <p:spPr>
          <a:xfrm>
            <a:off x="152400" y="971550"/>
            <a:ext cx="5410200" cy="3571875"/>
          </a:xfrm>
        </p:spPr>
        <p:txBody>
          <a:bodyPr>
            <a:normAutofit/>
          </a:bodyPr>
          <a:lstStyle/>
          <a:p>
            <a:r>
              <a:rPr lang="en-US" sz="1400" b="1" dirty="0"/>
              <a:t>Pain due to the injection (16, 26.7%)</a:t>
            </a:r>
          </a:p>
          <a:p>
            <a:r>
              <a:rPr lang="en-US" sz="1400" b="1" dirty="0"/>
              <a:t>Unable to come in consistently for injections (11, 18.3%)</a:t>
            </a:r>
          </a:p>
          <a:p>
            <a:r>
              <a:rPr lang="en-US" sz="1400" b="1" dirty="0"/>
              <a:t>Other side effect (unrelated facial swelling, hives/pruritis, GI side effects) (6, 10%)</a:t>
            </a:r>
          </a:p>
          <a:p>
            <a:r>
              <a:rPr lang="en-US" sz="1400" b="1" dirty="0"/>
              <a:t>Detectable HBV viral load after switching (2, 3.3%)</a:t>
            </a:r>
          </a:p>
          <a:p>
            <a:r>
              <a:rPr lang="en-US" sz="1400" b="1" dirty="0"/>
              <a:t>Virologic Failure (4, 6.7%)</a:t>
            </a:r>
          </a:p>
          <a:p>
            <a:r>
              <a:rPr lang="en-US" sz="1400" dirty="0"/>
              <a:t>Death (1, 1.7%)</a:t>
            </a:r>
          </a:p>
          <a:p>
            <a:r>
              <a:rPr lang="en-US" sz="1400" dirty="0"/>
              <a:t>Moved/transferred care (13, 21.7%)</a:t>
            </a:r>
          </a:p>
          <a:p>
            <a:r>
              <a:rPr lang="en-US" sz="1400" dirty="0"/>
              <a:t>Lost to follow up (3, 5%)</a:t>
            </a:r>
          </a:p>
          <a:p>
            <a:r>
              <a:rPr lang="en-US" sz="1400" dirty="0"/>
              <a:t>Incarcerated (1, 1.7%)</a:t>
            </a:r>
          </a:p>
          <a:p>
            <a:r>
              <a:rPr lang="en-US" sz="1400" dirty="0"/>
              <a:t>Insurance change (1, 1.7%)</a:t>
            </a:r>
          </a:p>
          <a:p>
            <a:r>
              <a:rPr lang="en-US" sz="1400" dirty="0"/>
              <a:t>Pregnancy (1, 1.7%)</a:t>
            </a:r>
          </a:p>
          <a:p>
            <a:r>
              <a:rPr lang="en-US" sz="1400" dirty="0"/>
              <a:t>Other (1, 1.7%)</a:t>
            </a:r>
          </a:p>
          <a:p>
            <a:pPr marL="0" indent="0">
              <a:buNone/>
            </a:pPr>
            <a:endParaRPr lang="en-US" dirty="0"/>
          </a:p>
          <a:p>
            <a:endParaRPr lang="en-US" dirty="0"/>
          </a:p>
          <a:p>
            <a:endParaRPr lang="en-US" dirty="0"/>
          </a:p>
        </p:txBody>
      </p:sp>
      <p:sp>
        <p:nvSpPr>
          <p:cNvPr id="15" name="Footer Placeholder 5">
            <a:extLst>
              <a:ext uri="{FF2B5EF4-FFF2-40B4-BE49-F238E27FC236}">
                <a16:creationId xmlns:a16="http://schemas.microsoft.com/office/drawing/2014/main" id="{CD38496F-E48A-7459-E5FA-C43FC14AAAC6}"/>
              </a:ext>
            </a:extLst>
          </p:cNvPr>
          <p:cNvSpPr>
            <a:spLocks noGrp="1"/>
          </p:cNvSpPr>
          <p:nvPr>
            <p:ph type="ftr" sz="quarter" idx="11"/>
          </p:nvPr>
        </p:nvSpPr>
        <p:spPr>
          <a:xfrm>
            <a:off x="1819154" y="4781550"/>
            <a:ext cx="5877046" cy="155066"/>
          </a:xfrm>
        </p:spPr>
        <p:txBody>
          <a:bodyPr/>
          <a:lstStyle/>
          <a:p>
            <a:pPr algn="ctr"/>
            <a:r>
              <a:rPr lang="en-US" dirty="0">
                <a:solidFill>
                  <a:schemeClr val="bg1"/>
                </a:solidFill>
              </a:rPr>
              <a:t>Owen clinic outcomes</a:t>
            </a:r>
          </a:p>
        </p:txBody>
      </p:sp>
      <p:graphicFrame>
        <p:nvGraphicFramePr>
          <p:cNvPr id="4" name="Chart 3">
            <a:extLst>
              <a:ext uri="{FF2B5EF4-FFF2-40B4-BE49-F238E27FC236}">
                <a16:creationId xmlns:a16="http://schemas.microsoft.com/office/drawing/2014/main" id="{1D117ED4-BDF7-91D1-22DC-CCD3DA9777D9}"/>
              </a:ext>
            </a:extLst>
          </p:cNvPr>
          <p:cNvGraphicFramePr>
            <a:graphicFrameLocks/>
          </p:cNvGraphicFramePr>
          <p:nvPr>
            <p:extLst>
              <p:ext uri="{D42A27DB-BD31-4B8C-83A1-F6EECF244321}">
                <p14:modId xmlns:p14="http://schemas.microsoft.com/office/powerpoint/2010/main" val="784546881"/>
              </p:ext>
            </p:extLst>
          </p:nvPr>
        </p:nvGraphicFramePr>
        <p:xfrm>
          <a:off x="4800599" y="1276350"/>
          <a:ext cx="4343401" cy="33528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blue sign with white text&#10;&#10;Description automatically generated with medium confidence">
            <a:extLst>
              <a:ext uri="{FF2B5EF4-FFF2-40B4-BE49-F238E27FC236}">
                <a16:creationId xmlns:a16="http://schemas.microsoft.com/office/drawing/2014/main" id="{B0CB0417-93D6-7E65-726B-087857876B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3974265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4D0D-7950-ECF4-AA2B-0813AB9E351B}"/>
              </a:ext>
            </a:extLst>
          </p:cNvPr>
          <p:cNvSpPr>
            <a:spLocks noGrp="1"/>
          </p:cNvSpPr>
          <p:nvPr>
            <p:ph type="title"/>
          </p:nvPr>
        </p:nvSpPr>
        <p:spPr>
          <a:xfrm>
            <a:off x="192329" y="-95250"/>
            <a:ext cx="8315569" cy="857250"/>
          </a:xfrm>
        </p:spPr>
        <p:txBody>
          <a:bodyPr/>
          <a:lstStyle/>
          <a:p>
            <a:pPr algn="ctr"/>
            <a:r>
              <a:rPr lang="en-US" sz="2800" dirty="0"/>
              <a:t>Virologic Failures</a:t>
            </a:r>
          </a:p>
        </p:txBody>
      </p:sp>
      <p:graphicFrame>
        <p:nvGraphicFramePr>
          <p:cNvPr id="5" name="Table 5">
            <a:extLst>
              <a:ext uri="{FF2B5EF4-FFF2-40B4-BE49-F238E27FC236}">
                <a16:creationId xmlns:a16="http://schemas.microsoft.com/office/drawing/2014/main" id="{DB768E47-67FE-E37A-A93D-601CF45B17BC}"/>
              </a:ext>
            </a:extLst>
          </p:cNvPr>
          <p:cNvGraphicFramePr>
            <a:graphicFrameLocks noGrp="1"/>
          </p:cNvGraphicFramePr>
          <p:nvPr>
            <p:extLst>
              <p:ext uri="{D42A27DB-BD31-4B8C-83A1-F6EECF244321}">
                <p14:modId xmlns:p14="http://schemas.microsoft.com/office/powerpoint/2010/main" val="4190675084"/>
              </p:ext>
            </p:extLst>
          </p:nvPr>
        </p:nvGraphicFramePr>
        <p:xfrm>
          <a:off x="186559" y="651510"/>
          <a:ext cx="8765112" cy="3550920"/>
        </p:xfrm>
        <a:graphic>
          <a:graphicData uri="http://schemas.openxmlformats.org/drawingml/2006/table">
            <a:tbl>
              <a:tblPr firstRow="1" bandRow="1">
                <a:tableStyleId>{5C22544A-7EE6-4342-B048-85BDC9FD1C3A}</a:tableStyleId>
              </a:tblPr>
              <a:tblGrid>
                <a:gridCol w="651126">
                  <a:extLst>
                    <a:ext uri="{9D8B030D-6E8A-4147-A177-3AD203B41FA5}">
                      <a16:colId xmlns:a16="http://schemas.microsoft.com/office/drawing/2014/main" val="4092297127"/>
                    </a:ext>
                  </a:extLst>
                </a:gridCol>
                <a:gridCol w="762000">
                  <a:extLst>
                    <a:ext uri="{9D8B030D-6E8A-4147-A177-3AD203B41FA5}">
                      <a16:colId xmlns:a16="http://schemas.microsoft.com/office/drawing/2014/main" val="978266179"/>
                    </a:ext>
                  </a:extLst>
                </a:gridCol>
                <a:gridCol w="533400">
                  <a:extLst>
                    <a:ext uri="{9D8B030D-6E8A-4147-A177-3AD203B41FA5}">
                      <a16:colId xmlns:a16="http://schemas.microsoft.com/office/drawing/2014/main" val="847045862"/>
                    </a:ext>
                  </a:extLst>
                </a:gridCol>
                <a:gridCol w="533400">
                  <a:extLst>
                    <a:ext uri="{9D8B030D-6E8A-4147-A177-3AD203B41FA5}">
                      <a16:colId xmlns:a16="http://schemas.microsoft.com/office/drawing/2014/main" val="1472166294"/>
                    </a:ext>
                  </a:extLst>
                </a:gridCol>
                <a:gridCol w="990600">
                  <a:extLst>
                    <a:ext uri="{9D8B030D-6E8A-4147-A177-3AD203B41FA5}">
                      <a16:colId xmlns:a16="http://schemas.microsoft.com/office/drawing/2014/main" val="3675744966"/>
                    </a:ext>
                  </a:extLst>
                </a:gridCol>
                <a:gridCol w="914400">
                  <a:extLst>
                    <a:ext uri="{9D8B030D-6E8A-4147-A177-3AD203B41FA5}">
                      <a16:colId xmlns:a16="http://schemas.microsoft.com/office/drawing/2014/main" val="1471418557"/>
                    </a:ext>
                  </a:extLst>
                </a:gridCol>
                <a:gridCol w="990600">
                  <a:extLst>
                    <a:ext uri="{9D8B030D-6E8A-4147-A177-3AD203B41FA5}">
                      <a16:colId xmlns:a16="http://schemas.microsoft.com/office/drawing/2014/main" val="679151670"/>
                    </a:ext>
                  </a:extLst>
                </a:gridCol>
                <a:gridCol w="990600">
                  <a:extLst>
                    <a:ext uri="{9D8B030D-6E8A-4147-A177-3AD203B41FA5}">
                      <a16:colId xmlns:a16="http://schemas.microsoft.com/office/drawing/2014/main" val="493825861"/>
                    </a:ext>
                  </a:extLst>
                </a:gridCol>
                <a:gridCol w="990600">
                  <a:extLst>
                    <a:ext uri="{9D8B030D-6E8A-4147-A177-3AD203B41FA5}">
                      <a16:colId xmlns:a16="http://schemas.microsoft.com/office/drawing/2014/main" val="2548829220"/>
                    </a:ext>
                  </a:extLst>
                </a:gridCol>
                <a:gridCol w="1408386">
                  <a:extLst>
                    <a:ext uri="{9D8B030D-6E8A-4147-A177-3AD203B41FA5}">
                      <a16:colId xmlns:a16="http://schemas.microsoft.com/office/drawing/2014/main" val="3399888839"/>
                    </a:ext>
                  </a:extLst>
                </a:gridCol>
              </a:tblGrid>
              <a:tr h="285387">
                <a:tc>
                  <a:txBody>
                    <a:bodyPr/>
                    <a:lstStyle/>
                    <a:p>
                      <a:r>
                        <a:rPr lang="en-US" sz="1100" dirty="0"/>
                        <a:t>Patient</a:t>
                      </a:r>
                    </a:p>
                  </a:txBody>
                  <a:tcPr/>
                </a:tc>
                <a:tc>
                  <a:txBody>
                    <a:bodyPr/>
                    <a:lstStyle/>
                    <a:p>
                      <a:r>
                        <a:rPr lang="en-US" sz="1100" dirty="0"/>
                        <a:t>Age and SAB</a:t>
                      </a:r>
                    </a:p>
                  </a:txBody>
                  <a:tcPr/>
                </a:tc>
                <a:tc>
                  <a:txBody>
                    <a:bodyPr/>
                    <a:lstStyle/>
                    <a:p>
                      <a:r>
                        <a:rPr lang="en-US" sz="1100" dirty="0"/>
                        <a:t>Race</a:t>
                      </a:r>
                    </a:p>
                  </a:txBody>
                  <a:tcPr/>
                </a:tc>
                <a:tc>
                  <a:txBody>
                    <a:bodyPr/>
                    <a:lstStyle/>
                    <a:p>
                      <a:r>
                        <a:rPr lang="en-US" sz="1100" dirty="0"/>
                        <a:t>BMI</a:t>
                      </a:r>
                    </a:p>
                  </a:txBody>
                  <a:tcPr/>
                </a:tc>
                <a:tc>
                  <a:txBody>
                    <a:bodyPr/>
                    <a:lstStyle/>
                    <a:p>
                      <a:r>
                        <a:rPr lang="en-US" sz="1100" dirty="0"/>
                        <a:t>VL and CD4 count</a:t>
                      </a:r>
                    </a:p>
                  </a:txBody>
                  <a:tcPr/>
                </a:tc>
                <a:tc>
                  <a:txBody>
                    <a:bodyPr/>
                    <a:lstStyle/>
                    <a:p>
                      <a:r>
                        <a:rPr lang="en-US" sz="1100" dirty="0"/>
                        <a:t>Baseline mutations</a:t>
                      </a:r>
                    </a:p>
                  </a:txBody>
                  <a:tcPr/>
                </a:tc>
                <a:tc>
                  <a:txBody>
                    <a:bodyPr/>
                    <a:lstStyle/>
                    <a:p>
                      <a:r>
                        <a:rPr lang="en-US" sz="1100" dirty="0"/>
                        <a:t>Regimen/# of injections</a:t>
                      </a:r>
                    </a:p>
                  </a:txBody>
                  <a:tcPr/>
                </a:tc>
                <a:tc>
                  <a:txBody>
                    <a:bodyPr/>
                    <a:lstStyle/>
                    <a:p>
                      <a:r>
                        <a:rPr lang="en-US" sz="1100" dirty="0"/>
                        <a:t>VL at failure</a:t>
                      </a:r>
                    </a:p>
                  </a:txBody>
                  <a:tcPr/>
                </a:tc>
                <a:tc>
                  <a:txBody>
                    <a:bodyPr/>
                    <a:lstStyle/>
                    <a:p>
                      <a:r>
                        <a:rPr lang="en-US" sz="1100" dirty="0"/>
                        <a:t>Mutations at failure</a:t>
                      </a:r>
                    </a:p>
                  </a:txBody>
                  <a:tcPr/>
                </a:tc>
                <a:tc>
                  <a:txBody>
                    <a:bodyPr/>
                    <a:lstStyle/>
                    <a:p>
                      <a:r>
                        <a:rPr lang="en-US" sz="1100" dirty="0"/>
                        <a:t>Clinical situation</a:t>
                      </a:r>
                    </a:p>
                  </a:txBody>
                  <a:tcPr/>
                </a:tc>
                <a:extLst>
                  <a:ext uri="{0D108BD9-81ED-4DB2-BD59-A6C34878D82A}">
                    <a16:rowId xmlns:a16="http://schemas.microsoft.com/office/drawing/2014/main" val="1180514552"/>
                  </a:ext>
                </a:extLst>
              </a:tr>
              <a:tr h="307340">
                <a:tc>
                  <a:txBody>
                    <a:bodyPr/>
                    <a:lstStyle/>
                    <a:p>
                      <a:r>
                        <a:rPr lang="en-US" sz="1400" dirty="0"/>
                        <a:t>1</a:t>
                      </a:r>
                    </a:p>
                  </a:txBody>
                  <a:tcPr/>
                </a:tc>
                <a:tc>
                  <a:txBody>
                    <a:bodyPr/>
                    <a:lstStyle/>
                    <a:p>
                      <a:r>
                        <a:rPr lang="en-US" sz="1400" dirty="0"/>
                        <a:t>42, F</a:t>
                      </a:r>
                    </a:p>
                  </a:txBody>
                  <a:tcPr/>
                </a:tc>
                <a:tc>
                  <a:txBody>
                    <a:bodyPr/>
                    <a:lstStyle/>
                    <a:p>
                      <a:r>
                        <a:rPr lang="en-US" sz="1400" dirty="0"/>
                        <a:t>Black</a:t>
                      </a:r>
                    </a:p>
                  </a:txBody>
                  <a:tcPr/>
                </a:tc>
                <a:tc>
                  <a:txBody>
                    <a:bodyPr/>
                    <a:lstStyle/>
                    <a:p>
                      <a:r>
                        <a:rPr lang="en-US" sz="1400" dirty="0"/>
                        <a:t>37.7</a:t>
                      </a:r>
                    </a:p>
                  </a:txBody>
                  <a:tcPr/>
                </a:tc>
                <a:tc>
                  <a:txBody>
                    <a:bodyPr/>
                    <a:lstStyle/>
                    <a:p>
                      <a:r>
                        <a:rPr lang="en-US" sz="1400" dirty="0"/>
                        <a:t>UD, 907cells/mm</a:t>
                      </a:r>
                      <a:r>
                        <a:rPr lang="en-US" sz="1400" baseline="30000" dirty="0"/>
                        <a:t>3</a:t>
                      </a:r>
                    </a:p>
                  </a:txBody>
                  <a:tcPr/>
                </a:tc>
                <a:tc>
                  <a:txBody>
                    <a:bodyPr/>
                    <a:lstStyle/>
                    <a:p>
                      <a:r>
                        <a:rPr lang="en-US" sz="1400" dirty="0"/>
                        <a:t>K103N, K238T</a:t>
                      </a:r>
                    </a:p>
                  </a:txBody>
                  <a:tcPr/>
                </a:tc>
                <a:tc>
                  <a:txBody>
                    <a:bodyPr/>
                    <a:lstStyle/>
                    <a:p>
                      <a:r>
                        <a:rPr lang="en-US" sz="1400" dirty="0"/>
                        <a:t>Q2months/3</a:t>
                      </a:r>
                    </a:p>
                  </a:txBody>
                  <a:tcPr/>
                </a:tc>
                <a:tc>
                  <a:txBody>
                    <a:bodyPr/>
                    <a:lstStyle/>
                    <a:p>
                      <a:r>
                        <a:rPr lang="en-US" sz="1400" dirty="0"/>
                        <a:t>62cpm at 2 weeks, 1100cpm at failure</a:t>
                      </a:r>
                    </a:p>
                  </a:txBody>
                  <a:tcPr/>
                </a:tc>
                <a:tc>
                  <a:txBody>
                    <a:bodyPr/>
                    <a:lstStyle/>
                    <a:p>
                      <a:r>
                        <a:rPr lang="en-US" sz="1400" dirty="0"/>
                        <a:t>NNRTI: L100I, K103N, K238T; INSTI: R263K</a:t>
                      </a:r>
                    </a:p>
                  </a:txBody>
                  <a:tcPr/>
                </a:tc>
                <a:tc>
                  <a:txBody>
                    <a:bodyPr/>
                    <a:lstStyle/>
                    <a:p>
                      <a:r>
                        <a:rPr lang="en-US" sz="1400" dirty="0"/>
                        <a:t>High BMI, prior EFV failure.  Doing well on Symtuza</a:t>
                      </a:r>
                    </a:p>
                  </a:txBody>
                  <a:tcPr/>
                </a:tc>
                <a:extLst>
                  <a:ext uri="{0D108BD9-81ED-4DB2-BD59-A6C34878D82A}">
                    <a16:rowId xmlns:a16="http://schemas.microsoft.com/office/drawing/2014/main" val="1395504653"/>
                  </a:ext>
                </a:extLst>
              </a:tr>
              <a:tr h="307340">
                <a:tc>
                  <a:txBody>
                    <a:bodyPr/>
                    <a:lstStyle/>
                    <a:p>
                      <a:r>
                        <a:rPr lang="en-US" sz="1400" dirty="0"/>
                        <a:t>2</a:t>
                      </a:r>
                    </a:p>
                  </a:txBody>
                  <a:tcPr/>
                </a:tc>
                <a:tc>
                  <a:txBody>
                    <a:bodyPr/>
                    <a:lstStyle/>
                    <a:p>
                      <a:r>
                        <a:rPr lang="en-US" sz="1400" dirty="0"/>
                        <a:t>37, F</a:t>
                      </a:r>
                    </a:p>
                  </a:txBody>
                  <a:tcPr/>
                </a:tc>
                <a:tc>
                  <a:txBody>
                    <a:bodyPr/>
                    <a:lstStyle/>
                    <a:p>
                      <a:r>
                        <a:rPr lang="en-US" sz="1400" dirty="0"/>
                        <a:t>Black</a:t>
                      </a:r>
                    </a:p>
                  </a:txBody>
                  <a:tcPr/>
                </a:tc>
                <a:tc>
                  <a:txBody>
                    <a:bodyPr/>
                    <a:lstStyle/>
                    <a:p>
                      <a:r>
                        <a:rPr lang="en-US" sz="1400" dirty="0"/>
                        <a:t>31.3</a:t>
                      </a:r>
                    </a:p>
                  </a:txBody>
                  <a:tcPr/>
                </a:tc>
                <a:tc>
                  <a:txBody>
                    <a:bodyPr/>
                    <a:lstStyle/>
                    <a:p>
                      <a:r>
                        <a:rPr lang="en-US" sz="1400" dirty="0"/>
                        <a:t>UD,              565 cells/mm</a:t>
                      </a:r>
                      <a:r>
                        <a:rPr lang="en-US" sz="1400" baseline="30000" dirty="0"/>
                        <a:t>3</a:t>
                      </a:r>
                    </a:p>
                  </a:txBody>
                  <a:tcPr/>
                </a:tc>
                <a:tc>
                  <a:txBody>
                    <a:bodyPr/>
                    <a:lstStyle/>
                    <a:p>
                      <a:r>
                        <a:rPr lang="en-US" sz="1400" dirty="0"/>
                        <a:t>None</a:t>
                      </a:r>
                    </a:p>
                  </a:txBody>
                  <a:tcPr/>
                </a:tc>
                <a:tc>
                  <a:txBody>
                    <a:bodyPr/>
                    <a:lstStyle/>
                    <a:p>
                      <a:r>
                        <a:rPr lang="en-US" sz="1400" dirty="0"/>
                        <a:t>Q2months/5</a:t>
                      </a:r>
                    </a:p>
                  </a:txBody>
                  <a:tcPr/>
                </a:tc>
                <a:tc>
                  <a:txBody>
                    <a:bodyPr/>
                    <a:lstStyle/>
                    <a:p>
                      <a:r>
                        <a:rPr lang="en-US" sz="1400" dirty="0"/>
                        <a:t>UDx2 prior, 1670cpm at failure</a:t>
                      </a:r>
                    </a:p>
                  </a:txBody>
                  <a:tcPr/>
                </a:tc>
                <a:tc>
                  <a:txBody>
                    <a:bodyPr/>
                    <a:lstStyle/>
                    <a:p>
                      <a:r>
                        <a:rPr lang="en-US" sz="1400" dirty="0"/>
                        <a:t>NNRTI: M230L; INSTI: E138K, Q148K</a:t>
                      </a:r>
                    </a:p>
                  </a:txBody>
                  <a:tcPr/>
                </a:tc>
                <a:tc>
                  <a:txBody>
                    <a:bodyPr/>
                    <a:lstStyle/>
                    <a:p>
                      <a:r>
                        <a:rPr lang="en-US" sz="1400" dirty="0"/>
                        <a:t>High BMI, possible leakage of medication after injection.  Doing well on Symtuza</a:t>
                      </a:r>
                    </a:p>
                  </a:txBody>
                  <a:tcPr/>
                </a:tc>
                <a:extLst>
                  <a:ext uri="{0D108BD9-81ED-4DB2-BD59-A6C34878D82A}">
                    <a16:rowId xmlns:a16="http://schemas.microsoft.com/office/drawing/2014/main" val="966610124"/>
                  </a:ext>
                </a:extLst>
              </a:tr>
            </a:tbl>
          </a:graphicData>
        </a:graphic>
      </p:graphicFrame>
      <p:pic>
        <p:nvPicPr>
          <p:cNvPr id="3" name="Picture 2" descr="A blue sign with white text&#10;&#10;Description automatically generated with medium confidence">
            <a:extLst>
              <a:ext uri="{FF2B5EF4-FFF2-40B4-BE49-F238E27FC236}">
                <a16:creationId xmlns:a16="http://schemas.microsoft.com/office/drawing/2014/main" id="{DD2900A0-8A05-80CE-3AF3-D6C827FFDC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
        <p:nvSpPr>
          <p:cNvPr id="4" name="Footer Placeholder 5">
            <a:extLst>
              <a:ext uri="{FF2B5EF4-FFF2-40B4-BE49-F238E27FC236}">
                <a16:creationId xmlns:a16="http://schemas.microsoft.com/office/drawing/2014/main" id="{169C7BF7-CA13-5E30-85E1-0F99BD846FCA}"/>
              </a:ext>
            </a:extLst>
          </p:cNvPr>
          <p:cNvSpPr txBox="1">
            <a:spLocks/>
          </p:cNvSpPr>
          <p:nvPr/>
        </p:nvSpPr>
        <p:spPr>
          <a:xfrm>
            <a:off x="1819154" y="4781550"/>
            <a:ext cx="5877046" cy="1550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solidFill>
              </a:rPr>
              <a:t>Owen clinic outcomes</a:t>
            </a:r>
          </a:p>
        </p:txBody>
      </p:sp>
    </p:spTree>
    <p:extLst>
      <p:ext uri="{BB962C8B-B14F-4D97-AF65-F5344CB8AC3E}">
        <p14:creationId xmlns:p14="http://schemas.microsoft.com/office/powerpoint/2010/main" val="4062662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4D0D-7950-ECF4-AA2B-0813AB9E351B}"/>
              </a:ext>
            </a:extLst>
          </p:cNvPr>
          <p:cNvSpPr>
            <a:spLocks noGrp="1"/>
          </p:cNvSpPr>
          <p:nvPr>
            <p:ph type="title"/>
          </p:nvPr>
        </p:nvSpPr>
        <p:spPr>
          <a:xfrm>
            <a:off x="599892" y="-116095"/>
            <a:ext cx="8315569" cy="857250"/>
          </a:xfrm>
        </p:spPr>
        <p:txBody>
          <a:bodyPr/>
          <a:lstStyle/>
          <a:p>
            <a:pPr algn="ctr"/>
            <a:r>
              <a:rPr lang="en-US" sz="2000" dirty="0"/>
              <a:t>Virologic Failures Cont.</a:t>
            </a:r>
          </a:p>
        </p:txBody>
      </p:sp>
      <p:graphicFrame>
        <p:nvGraphicFramePr>
          <p:cNvPr id="5" name="Table 5">
            <a:extLst>
              <a:ext uri="{FF2B5EF4-FFF2-40B4-BE49-F238E27FC236}">
                <a16:creationId xmlns:a16="http://schemas.microsoft.com/office/drawing/2014/main" id="{DB768E47-67FE-E37A-A93D-601CF45B17BC}"/>
              </a:ext>
            </a:extLst>
          </p:cNvPr>
          <p:cNvGraphicFramePr>
            <a:graphicFrameLocks noGrp="1"/>
          </p:cNvGraphicFramePr>
          <p:nvPr>
            <p:extLst>
              <p:ext uri="{D42A27DB-BD31-4B8C-83A1-F6EECF244321}">
                <p14:modId xmlns:p14="http://schemas.microsoft.com/office/powerpoint/2010/main" val="419555105"/>
              </p:ext>
            </p:extLst>
          </p:nvPr>
        </p:nvGraphicFramePr>
        <p:xfrm>
          <a:off x="152401" y="484030"/>
          <a:ext cx="8839197" cy="4023700"/>
        </p:xfrm>
        <a:graphic>
          <a:graphicData uri="http://schemas.openxmlformats.org/drawingml/2006/table">
            <a:tbl>
              <a:tblPr firstRow="1" bandRow="1">
                <a:tableStyleId>{5C22544A-7EE6-4342-B048-85BDC9FD1C3A}</a:tableStyleId>
              </a:tblPr>
              <a:tblGrid>
                <a:gridCol w="580306">
                  <a:extLst>
                    <a:ext uri="{9D8B030D-6E8A-4147-A177-3AD203B41FA5}">
                      <a16:colId xmlns:a16="http://schemas.microsoft.com/office/drawing/2014/main" val="4092297127"/>
                    </a:ext>
                  </a:extLst>
                </a:gridCol>
                <a:gridCol w="844765">
                  <a:extLst>
                    <a:ext uri="{9D8B030D-6E8A-4147-A177-3AD203B41FA5}">
                      <a16:colId xmlns:a16="http://schemas.microsoft.com/office/drawing/2014/main" val="978266179"/>
                    </a:ext>
                  </a:extLst>
                </a:gridCol>
                <a:gridCol w="537908">
                  <a:extLst>
                    <a:ext uri="{9D8B030D-6E8A-4147-A177-3AD203B41FA5}">
                      <a16:colId xmlns:a16="http://schemas.microsoft.com/office/drawing/2014/main" val="847045862"/>
                    </a:ext>
                  </a:extLst>
                </a:gridCol>
                <a:gridCol w="537908">
                  <a:extLst>
                    <a:ext uri="{9D8B030D-6E8A-4147-A177-3AD203B41FA5}">
                      <a16:colId xmlns:a16="http://schemas.microsoft.com/office/drawing/2014/main" val="1472166294"/>
                    </a:ext>
                  </a:extLst>
                </a:gridCol>
                <a:gridCol w="998973">
                  <a:extLst>
                    <a:ext uri="{9D8B030D-6E8A-4147-A177-3AD203B41FA5}">
                      <a16:colId xmlns:a16="http://schemas.microsoft.com/office/drawing/2014/main" val="3675744966"/>
                    </a:ext>
                  </a:extLst>
                </a:gridCol>
                <a:gridCol w="922128">
                  <a:extLst>
                    <a:ext uri="{9D8B030D-6E8A-4147-A177-3AD203B41FA5}">
                      <a16:colId xmlns:a16="http://schemas.microsoft.com/office/drawing/2014/main" val="1471418557"/>
                    </a:ext>
                  </a:extLst>
                </a:gridCol>
                <a:gridCol w="998973">
                  <a:extLst>
                    <a:ext uri="{9D8B030D-6E8A-4147-A177-3AD203B41FA5}">
                      <a16:colId xmlns:a16="http://schemas.microsoft.com/office/drawing/2014/main" val="679151670"/>
                    </a:ext>
                  </a:extLst>
                </a:gridCol>
                <a:gridCol w="998973">
                  <a:extLst>
                    <a:ext uri="{9D8B030D-6E8A-4147-A177-3AD203B41FA5}">
                      <a16:colId xmlns:a16="http://schemas.microsoft.com/office/drawing/2014/main" val="493825861"/>
                    </a:ext>
                  </a:extLst>
                </a:gridCol>
                <a:gridCol w="998973">
                  <a:extLst>
                    <a:ext uri="{9D8B030D-6E8A-4147-A177-3AD203B41FA5}">
                      <a16:colId xmlns:a16="http://schemas.microsoft.com/office/drawing/2014/main" val="2548829220"/>
                    </a:ext>
                  </a:extLst>
                </a:gridCol>
                <a:gridCol w="1420290">
                  <a:extLst>
                    <a:ext uri="{9D8B030D-6E8A-4147-A177-3AD203B41FA5}">
                      <a16:colId xmlns:a16="http://schemas.microsoft.com/office/drawing/2014/main" val="3399888839"/>
                    </a:ext>
                  </a:extLst>
                </a:gridCol>
              </a:tblGrid>
              <a:tr h="366100">
                <a:tc>
                  <a:txBody>
                    <a:bodyPr/>
                    <a:lstStyle/>
                    <a:p>
                      <a:r>
                        <a:rPr lang="en-US" sz="900" dirty="0"/>
                        <a:t>Patient</a:t>
                      </a:r>
                    </a:p>
                  </a:txBody>
                  <a:tcPr/>
                </a:tc>
                <a:tc>
                  <a:txBody>
                    <a:bodyPr/>
                    <a:lstStyle/>
                    <a:p>
                      <a:r>
                        <a:rPr lang="en-US" sz="900" dirty="0"/>
                        <a:t>Age and SAB</a:t>
                      </a:r>
                    </a:p>
                  </a:txBody>
                  <a:tcPr/>
                </a:tc>
                <a:tc>
                  <a:txBody>
                    <a:bodyPr/>
                    <a:lstStyle/>
                    <a:p>
                      <a:r>
                        <a:rPr lang="en-US" sz="900" dirty="0"/>
                        <a:t>Race</a:t>
                      </a:r>
                    </a:p>
                  </a:txBody>
                  <a:tcPr/>
                </a:tc>
                <a:tc>
                  <a:txBody>
                    <a:bodyPr/>
                    <a:lstStyle/>
                    <a:p>
                      <a:r>
                        <a:rPr lang="en-US" sz="900" dirty="0"/>
                        <a:t>BMI</a:t>
                      </a:r>
                    </a:p>
                  </a:txBody>
                  <a:tcPr/>
                </a:tc>
                <a:tc>
                  <a:txBody>
                    <a:bodyPr/>
                    <a:lstStyle/>
                    <a:p>
                      <a:r>
                        <a:rPr lang="en-US" sz="900" dirty="0"/>
                        <a:t>VL and CD4 count</a:t>
                      </a:r>
                    </a:p>
                  </a:txBody>
                  <a:tcPr/>
                </a:tc>
                <a:tc>
                  <a:txBody>
                    <a:bodyPr/>
                    <a:lstStyle/>
                    <a:p>
                      <a:r>
                        <a:rPr lang="en-US" sz="900" dirty="0"/>
                        <a:t>Baseline mutations</a:t>
                      </a:r>
                    </a:p>
                  </a:txBody>
                  <a:tcPr/>
                </a:tc>
                <a:tc>
                  <a:txBody>
                    <a:bodyPr/>
                    <a:lstStyle/>
                    <a:p>
                      <a:r>
                        <a:rPr lang="en-US" sz="900" dirty="0"/>
                        <a:t>Regimen/# of injections</a:t>
                      </a:r>
                    </a:p>
                  </a:txBody>
                  <a:tcPr/>
                </a:tc>
                <a:tc>
                  <a:txBody>
                    <a:bodyPr/>
                    <a:lstStyle/>
                    <a:p>
                      <a:r>
                        <a:rPr lang="en-US" sz="900" dirty="0"/>
                        <a:t>VL at failure</a:t>
                      </a:r>
                    </a:p>
                  </a:txBody>
                  <a:tcPr/>
                </a:tc>
                <a:tc>
                  <a:txBody>
                    <a:bodyPr/>
                    <a:lstStyle/>
                    <a:p>
                      <a:r>
                        <a:rPr lang="en-US" sz="900" dirty="0"/>
                        <a:t>Mutations at failure</a:t>
                      </a:r>
                    </a:p>
                  </a:txBody>
                  <a:tcPr/>
                </a:tc>
                <a:tc>
                  <a:txBody>
                    <a:bodyPr/>
                    <a:lstStyle/>
                    <a:p>
                      <a:r>
                        <a:rPr lang="en-US" sz="900" dirty="0"/>
                        <a:t>Clinical situation</a:t>
                      </a:r>
                    </a:p>
                  </a:txBody>
                  <a:tcPr/>
                </a:tc>
                <a:extLst>
                  <a:ext uri="{0D108BD9-81ED-4DB2-BD59-A6C34878D82A}">
                    <a16:rowId xmlns:a16="http://schemas.microsoft.com/office/drawing/2014/main" val="1180514552"/>
                  </a:ext>
                </a:extLst>
              </a:tr>
              <a:tr h="1340819">
                <a:tc>
                  <a:txBody>
                    <a:bodyPr/>
                    <a:lstStyle/>
                    <a:p>
                      <a:r>
                        <a:rPr lang="en-US" sz="1200" dirty="0"/>
                        <a:t>3</a:t>
                      </a:r>
                    </a:p>
                  </a:txBody>
                  <a:tcPr/>
                </a:tc>
                <a:tc>
                  <a:txBody>
                    <a:bodyPr/>
                    <a:lstStyle/>
                    <a:p>
                      <a:r>
                        <a:rPr lang="en-US" sz="1200" dirty="0"/>
                        <a:t>62, M</a:t>
                      </a:r>
                    </a:p>
                  </a:txBody>
                  <a:tcPr/>
                </a:tc>
                <a:tc>
                  <a:txBody>
                    <a:bodyPr/>
                    <a:lstStyle/>
                    <a:p>
                      <a:r>
                        <a:rPr lang="en-US" sz="1200" dirty="0"/>
                        <a:t>White</a:t>
                      </a:r>
                    </a:p>
                  </a:txBody>
                  <a:tcPr/>
                </a:tc>
                <a:tc>
                  <a:txBody>
                    <a:bodyPr/>
                    <a:lstStyle/>
                    <a:p>
                      <a:r>
                        <a:rPr lang="en-US" sz="1200" dirty="0"/>
                        <a:t>29.3</a:t>
                      </a:r>
                    </a:p>
                  </a:txBody>
                  <a:tcPr/>
                </a:tc>
                <a:tc>
                  <a:txBody>
                    <a:bodyPr/>
                    <a:lstStyle/>
                    <a:p>
                      <a:r>
                        <a:rPr lang="en-US" sz="1200" dirty="0"/>
                        <a:t>109cpm,        239 cells/mm3</a:t>
                      </a:r>
                    </a:p>
                  </a:txBody>
                  <a:tcPr/>
                </a:tc>
                <a:tc>
                  <a:txBody>
                    <a:bodyPr/>
                    <a:lstStyle/>
                    <a:p>
                      <a:r>
                        <a:rPr lang="en-US" sz="1200" dirty="0"/>
                        <a:t>NRTI only</a:t>
                      </a:r>
                    </a:p>
                  </a:txBody>
                  <a:tcPr/>
                </a:tc>
                <a:tc>
                  <a:txBody>
                    <a:bodyPr/>
                    <a:lstStyle/>
                    <a:p>
                      <a:r>
                        <a:rPr lang="en-US" sz="1200" dirty="0"/>
                        <a:t>Q2months/5</a:t>
                      </a:r>
                    </a:p>
                  </a:txBody>
                  <a:tcPr/>
                </a:tc>
                <a:tc>
                  <a:txBody>
                    <a:bodyPr/>
                    <a:lstStyle/>
                    <a:p>
                      <a:r>
                        <a:rPr lang="en-US" sz="1200" dirty="0"/>
                        <a:t>114cpm at 3 months, 39,800cpm at 6 months</a:t>
                      </a:r>
                    </a:p>
                  </a:txBody>
                  <a:tcPr/>
                </a:tc>
                <a:tc>
                  <a:txBody>
                    <a:bodyPr/>
                    <a:lstStyle/>
                    <a:p>
                      <a:r>
                        <a:rPr lang="en-US" sz="1200" dirty="0"/>
                        <a:t>NNRTI: A98G, V108I, E138K; INSTI: G140C, Q148R</a:t>
                      </a:r>
                    </a:p>
                  </a:txBody>
                  <a:tcPr/>
                </a:tc>
                <a:tc>
                  <a:txBody>
                    <a:bodyPr/>
                    <a:lstStyle/>
                    <a:p>
                      <a:r>
                        <a:rPr lang="en-US" sz="1200" dirty="0"/>
                        <a:t>Very high VL and CD4&lt;100 less than 2 months prior to starting, meth use and very poor adherence to oral therapy</a:t>
                      </a:r>
                    </a:p>
                  </a:txBody>
                  <a:tcPr/>
                </a:tc>
                <a:extLst>
                  <a:ext uri="{0D108BD9-81ED-4DB2-BD59-A6C34878D82A}">
                    <a16:rowId xmlns:a16="http://schemas.microsoft.com/office/drawing/2014/main" val="2026200116"/>
                  </a:ext>
                </a:extLst>
              </a:tr>
              <a:tr h="1877147">
                <a:tc>
                  <a:txBody>
                    <a:bodyPr/>
                    <a:lstStyle/>
                    <a:p>
                      <a:r>
                        <a:rPr lang="en-US" sz="1200" dirty="0"/>
                        <a:t>4</a:t>
                      </a:r>
                    </a:p>
                  </a:txBody>
                  <a:tcPr/>
                </a:tc>
                <a:tc>
                  <a:txBody>
                    <a:bodyPr/>
                    <a:lstStyle/>
                    <a:p>
                      <a:r>
                        <a:rPr lang="en-US" sz="1200" dirty="0"/>
                        <a:t>36, M</a:t>
                      </a:r>
                    </a:p>
                  </a:txBody>
                  <a:tcPr/>
                </a:tc>
                <a:tc>
                  <a:txBody>
                    <a:bodyPr/>
                    <a:lstStyle/>
                    <a:p>
                      <a:r>
                        <a:rPr lang="en-US" sz="1200" dirty="0"/>
                        <a:t>White</a:t>
                      </a:r>
                    </a:p>
                  </a:txBody>
                  <a:tcPr/>
                </a:tc>
                <a:tc>
                  <a:txBody>
                    <a:bodyPr/>
                    <a:lstStyle/>
                    <a:p>
                      <a:r>
                        <a:rPr lang="en-US" sz="1200" dirty="0"/>
                        <a:t>25.0</a:t>
                      </a:r>
                    </a:p>
                  </a:txBody>
                  <a:tcPr/>
                </a:tc>
                <a:tc>
                  <a:txBody>
                    <a:bodyPr/>
                    <a:lstStyle/>
                    <a:p>
                      <a:r>
                        <a:rPr lang="en-US" sz="1200" dirty="0"/>
                        <a:t>53cpm,        137 cells/mm</a:t>
                      </a:r>
                      <a:r>
                        <a:rPr lang="en-US" sz="1200" baseline="30000" dirty="0"/>
                        <a:t>3</a:t>
                      </a:r>
                    </a:p>
                  </a:txBody>
                  <a:tcPr/>
                </a:tc>
                <a:tc>
                  <a:txBody>
                    <a:bodyPr/>
                    <a:lstStyle/>
                    <a:p>
                      <a:r>
                        <a:rPr lang="en-US" sz="1200" dirty="0"/>
                        <a:t>None</a:t>
                      </a:r>
                    </a:p>
                  </a:txBody>
                  <a:tcPr/>
                </a:tc>
                <a:tc>
                  <a:txBody>
                    <a:bodyPr/>
                    <a:lstStyle/>
                    <a:p>
                      <a:r>
                        <a:rPr lang="en-US" sz="1200" dirty="0"/>
                        <a:t>Q2months/3</a:t>
                      </a:r>
                    </a:p>
                  </a:txBody>
                  <a:tcPr/>
                </a:tc>
                <a:tc>
                  <a:txBody>
                    <a:bodyPr/>
                    <a:lstStyle/>
                    <a:p>
                      <a:r>
                        <a:rPr lang="en-US" sz="1200" dirty="0"/>
                        <a:t>UD at 3 months, 125,000cpm at failure</a:t>
                      </a:r>
                    </a:p>
                  </a:txBody>
                  <a:tcPr/>
                </a:tc>
                <a:tc>
                  <a:txBody>
                    <a:bodyPr/>
                    <a:lstStyle/>
                    <a:p>
                      <a:r>
                        <a:rPr lang="en-US" sz="1200" dirty="0"/>
                        <a:t>NNRTI: E138A, M230L, K238T; INSTI: G140S, Q148H</a:t>
                      </a:r>
                    </a:p>
                  </a:txBody>
                  <a:tcPr/>
                </a:tc>
                <a:tc>
                  <a:txBody>
                    <a:bodyPr/>
                    <a:lstStyle/>
                    <a:p>
                      <a:r>
                        <a:rPr lang="en-US" sz="1200" dirty="0"/>
                        <a:t>Short term suppression with very high VL and low CD4 &lt;100 shortly before starting.  Significant substance use with very poor adherence to orals</a:t>
                      </a:r>
                    </a:p>
                  </a:txBody>
                  <a:tcPr/>
                </a:tc>
                <a:extLst>
                  <a:ext uri="{0D108BD9-81ED-4DB2-BD59-A6C34878D82A}">
                    <a16:rowId xmlns:a16="http://schemas.microsoft.com/office/drawing/2014/main" val="2096298406"/>
                  </a:ext>
                </a:extLst>
              </a:tr>
            </a:tbl>
          </a:graphicData>
        </a:graphic>
      </p:graphicFrame>
      <p:pic>
        <p:nvPicPr>
          <p:cNvPr id="3" name="Picture 2" descr="A blue sign with white text&#10;&#10;Description automatically generated with medium confidence">
            <a:extLst>
              <a:ext uri="{FF2B5EF4-FFF2-40B4-BE49-F238E27FC236}">
                <a16:creationId xmlns:a16="http://schemas.microsoft.com/office/drawing/2014/main" id="{DD2900A0-8A05-80CE-3AF3-D6C827FFD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
        <p:nvSpPr>
          <p:cNvPr id="4" name="Footer Placeholder 5">
            <a:extLst>
              <a:ext uri="{FF2B5EF4-FFF2-40B4-BE49-F238E27FC236}">
                <a16:creationId xmlns:a16="http://schemas.microsoft.com/office/drawing/2014/main" id="{169C7BF7-CA13-5E30-85E1-0F99BD846FCA}"/>
              </a:ext>
            </a:extLst>
          </p:cNvPr>
          <p:cNvSpPr txBox="1">
            <a:spLocks/>
          </p:cNvSpPr>
          <p:nvPr/>
        </p:nvSpPr>
        <p:spPr>
          <a:xfrm>
            <a:off x="1819154" y="4781550"/>
            <a:ext cx="5877046" cy="1550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solidFill>
              </a:rPr>
              <a:t>Owen clinic outcomes</a:t>
            </a:r>
          </a:p>
        </p:txBody>
      </p:sp>
    </p:spTree>
    <p:extLst>
      <p:ext uri="{BB962C8B-B14F-4D97-AF65-F5344CB8AC3E}">
        <p14:creationId xmlns:p14="http://schemas.microsoft.com/office/powerpoint/2010/main" val="219050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428751"/>
            <a:ext cx="8315569" cy="2819399"/>
          </a:xfrm>
        </p:spPr>
        <p:txBody>
          <a:bodyPr>
            <a:noAutofit/>
          </a:bodyPr>
          <a:lstStyle/>
          <a:p>
            <a:pPr marL="514350" indent="-514350">
              <a:buFont typeface="+mj-lt"/>
              <a:buAutoNum type="arabicPeriod"/>
            </a:pPr>
            <a:r>
              <a:rPr lang="en-US" dirty="0"/>
              <a:t>Understand updated data for long acting injectable (LAI) cabotegravir/rilpivirine for treatment.</a:t>
            </a:r>
          </a:p>
          <a:p>
            <a:pPr marL="514350" indent="-514350">
              <a:buFont typeface="+mj-lt"/>
              <a:buAutoNum type="arabicPeriod"/>
            </a:pPr>
            <a:endParaRPr lang="en-US" sz="1000" dirty="0"/>
          </a:p>
          <a:p>
            <a:pPr marL="514350" indent="-514350">
              <a:buFont typeface="+mj-lt"/>
              <a:buAutoNum type="arabicPeriod"/>
            </a:pPr>
            <a:r>
              <a:rPr lang="en-US" dirty="0"/>
              <a:t>Differentiate monitoring strategies for oral vs. injectable HIV pre-exposure prophylaxis (</a:t>
            </a:r>
            <a:r>
              <a:rPr lang="en-US" dirty="0" err="1"/>
              <a:t>PrEP</a:t>
            </a:r>
            <a:r>
              <a:rPr lang="en-US" dirty="0"/>
              <a:t>).</a:t>
            </a:r>
          </a:p>
          <a:p>
            <a:pPr marL="514350" indent="-514350">
              <a:buFont typeface="+mj-lt"/>
              <a:buAutoNum type="arabicPeriod"/>
            </a:pPr>
            <a:endParaRPr lang="en-US" sz="1000" dirty="0"/>
          </a:p>
          <a:p>
            <a:pPr marL="514350" indent="-514350">
              <a:buFont typeface="+mj-lt"/>
              <a:buAutoNum type="arabicPeriod"/>
            </a:pPr>
            <a:r>
              <a:rPr lang="en-US" dirty="0"/>
              <a:t>Compare clinical trials with Owen clinic real world experience.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dirty="0"/>
          </a:p>
        </p:txBody>
      </p:sp>
    </p:spTree>
    <p:extLst>
      <p:ext uri="{BB962C8B-B14F-4D97-AF65-F5344CB8AC3E}">
        <p14:creationId xmlns:p14="http://schemas.microsoft.com/office/powerpoint/2010/main" val="2338728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8470BB-2349-4F76-8122-AE7A17963B3B}"/>
              </a:ext>
            </a:extLst>
          </p:cNvPr>
          <p:cNvSpPr>
            <a:spLocks noGrp="1"/>
          </p:cNvSpPr>
          <p:nvPr>
            <p:ph type="title"/>
          </p:nvPr>
        </p:nvSpPr>
        <p:spPr>
          <a:xfrm>
            <a:off x="314326" y="85725"/>
            <a:ext cx="8515350" cy="657225"/>
          </a:xfrm>
        </p:spPr>
        <p:txBody>
          <a:bodyPr>
            <a:normAutofit/>
          </a:bodyPr>
          <a:lstStyle/>
          <a:p>
            <a:r>
              <a:rPr lang="en-US" sz="3000" dirty="0">
                <a:cs typeface="Arial"/>
              </a:rPr>
              <a:t>Post-switch viremia</a:t>
            </a:r>
          </a:p>
        </p:txBody>
      </p:sp>
      <p:sp>
        <p:nvSpPr>
          <p:cNvPr id="2" name="Slide Number Placeholder 1">
            <a:extLst>
              <a:ext uri="{FF2B5EF4-FFF2-40B4-BE49-F238E27FC236}">
                <a16:creationId xmlns:a16="http://schemas.microsoft.com/office/drawing/2014/main" id="{88206DE1-3A02-4027-875C-DD9D69304257}"/>
              </a:ext>
            </a:extLst>
          </p:cNvPr>
          <p:cNvSpPr>
            <a:spLocks noGrp="1"/>
          </p:cNvSpPr>
          <p:nvPr>
            <p:ph type="sldNum" sz="quarter" idx="12"/>
          </p:nvPr>
        </p:nvSpPr>
        <p:spPr/>
        <p:txBody>
          <a:bodyPr/>
          <a:lstStyle/>
          <a:p>
            <a:fld id="{9E8F61A0-4034-47F0-996D-BB63096CFA7B}" type="slidenum">
              <a:rPr lang="en-US" smtClean="0"/>
              <a:t>30</a:t>
            </a:fld>
            <a:endParaRPr lang="en-US" dirty="0"/>
          </a:p>
        </p:txBody>
      </p:sp>
      <p:pic>
        <p:nvPicPr>
          <p:cNvPr id="10" name="Picture 9">
            <a:extLst>
              <a:ext uri="{FF2B5EF4-FFF2-40B4-BE49-F238E27FC236}">
                <a16:creationId xmlns:a16="http://schemas.microsoft.com/office/drawing/2014/main" id="{75817FA5-44A9-2D9A-AD76-373C949CC997}"/>
              </a:ext>
            </a:extLst>
          </p:cNvPr>
          <p:cNvPicPr>
            <a:picLocks noChangeAspect="1"/>
          </p:cNvPicPr>
          <p:nvPr/>
        </p:nvPicPr>
        <p:blipFill rotWithShape="1">
          <a:blip r:embed="rId3"/>
          <a:srcRect l="-3077" r="-5345" b="100"/>
          <a:stretch/>
        </p:blipFill>
        <p:spPr>
          <a:xfrm>
            <a:off x="4572001" y="2181168"/>
            <a:ext cx="4371552" cy="2369353"/>
          </a:xfrm>
          <a:prstGeom prst="rect">
            <a:avLst/>
          </a:prstGeom>
          <a:ln w="12700">
            <a:solidFill>
              <a:srgbClr val="E8E7E8"/>
            </a:solidFill>
          </a:ln>
        </p:spPr>
      </p:pic>
      <p:cxnSp>
        <p:nvCxnSpPr>
          <p:cNvPr id="12" name="Straight Connector 11">
            <a:extLst>
              <a:ext uri="{FF2B5EF4-FFF2-40B4-BE49-F238E27FC236}">
                <a16:creationId xmlns:a16="http://schemas.microsoft.com/office/drawing/2014/main" id="{B7C420EA-ABA2-4F4C-750A-1B0C4411368B}"/>
              </a:ext>
            </a:extLst>
          </p:cNvPr>
          <p:cNvCxnSpPr>
            <a:cxnSpLocks/>
          </p:cNvCxnSpPr>
          <p:nvPr/>
        </p:nvCxnSpPr>
        <p:spPr>
          <a:xfrm>
            <a:off x="4561291" y="2343150"/>
            <a:ext cx="4382262" cy="0"/>
          </a:xfrm>
          <a:prstGeom prst="line">
            <a:avLst/>
          </a:prstGeom>
          <a:ln w="12700">
            <a:solidFill>
              <a:srgbClr val="E8E7E8"/>
            </a:solidFill>
          </a:ln>
        </p:spPr>
        <p:style>
          <a:lnRef idx="1">
            <a:schemeClr val="accent1"/>
          </a:lnRef>
          <a:fillRef idx="0">
            <a:schemeClr val="accent1"/>
          </a:fillRef>
          <a:effectRef idx="0">
            <a:schemeClr val="accent1"/>
          </a:effectRef>
          <a:fontRef idx="minor">
            <a:schemeClr val="tx1"/>
          </a:fontRef>
        </p:style>
      </p:cxnSp>
      <p:pic>
        <p:nvPicPr>
          <p:cNvPr id="3" name="Picture 5" descr="Chart, bar chart&#10;&#10;Description automatically generated">
            <a:extLst>
              <a:ext uri="{FF2B5EF4-FFF2-40B4-BE49-F238E27FC236}">
                <a16:creationId xmlns:a16="http://schemas.microsoft.com/office/drawing/2014/main" id="{3D198084-C7CC-FEB9-9F64-320F6E7140C2}"/>
              </a:ext>
            </a:extLst>
          </p:cNvPr>
          <p:cNvPicPr>
            <a:picLocks noChangeAspect="1"/>
          </p:cNvPicPr>
          <p:nvPr/>
        </p:nvPicPr>
        <p:blipFill>
          <a:blip r:embed="rId4"/>
          <a:stretch>
            <a:fillRect/>
          </a:stretch>
        </p:blipFill>
        <p:spPr>
          <a:xfrm>
            <a:off x="4573328" y="123742"/>
            <a:ext cx="4403208" cy="2111615"/>
          </a:xfrm>
          <a:prstGeom prst="rect">
            <a:avLst/>
          </a:prstGeom>
        </p:spPr>
      </p:pic>
      <p:sp>
        <p:nvSpPr>
          <p:cNvPr id="14" name="Rectangle 13">
            <a:extLst>
              <a:ext uri="{FF2B5EF4-FFF2-40B4-BE49-F238E27FC236}">
                <a16:creationId xmlns:a16="http://schemas.microsoft.com/office/drawing/2014/main" id="{7F213F35-BF43-D58C-99CA-6A8C06C9C4C8}"/>
              </a:ext>
            </a:extLst>
          </p:cNvPr>
          <p:cNvSpPr/>
          <p:nvPr/>
        </p:nvSpPr>
        <p:spPr>
          <a:xfrm>
            <a:off x="6537731" y="592979"/>
            <a:ext cx="812664" cy="142375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TextBox 5">
            <a:extLst>
              <a:ext uri="{FF2B5EF4-FFF2-40B4-BE49-F238E27FC236}">
                <a16:creationId xmlns:a16="http://schemas.microsoft.com/office/drawing/2014/main" id="{50BFC37A-6BC9-A769-42AA-49B1F0F156F4}"/>
              </a:ext>
            </a:extLst>
          </p:cNvPr>
          <p:cNvSpPr txBox="1"/>
          <p:nvPr/>
        </p:nvSpPr>
        <p:spPr>
          <a:xfrm>
            <a:off x="152400" y="885056"/>
            <a:ext cx="4629513" cy="373179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128588" indent="-128588">
              <a:buFont typeface="Arial"/>
              <a:buChar char="•"/>
            </a:pPr>
            <a:r>
              <a:rPr lang="en-US" sz="2000" dirty="0">
                <a:cs typeface="Arial"/>
              </a:rPr>
              <a:t>Total participants = 144 </a:t>
            </a:r>
          </a:p>
          <a:p>
            <a:pPr marL="128588" indent="-128588">
              <a:buFont typeface="Arial"/>
              <a:buChar char="•"/>
            </a:pPr>
            <a:r>
              <a:rPr lang="en-US" sz="2000" dirty="0">
                <a:cs typeface="Arial"/>
              </a:rPr>
              <a:t>Mean follow up = 278 days</a:t>
            </a:r>
          </a:p>
          <a:p>
            <a:pPr marL="128588" indent="-128588">
              <a:buFont typeface="Arial"/>
              <a:buChar char="•"/>
            </a:pPr>
            <a:r>
              <a:rPr lang="en-US" sz="2000" dirty="0">
                <a:cs typeface="Arial"/>
              </a:rPr>
              <a:t>After switching to LAI CAB/RPV:</a:t>
            </a:r>
          </a:p>
          <a:p>
            <a:pPr marL="471488" lvl="1" indent="-128588">
              <a:buFont typeface="Arial"/>
              <a:buChar char="•"/>
            </a:pPr>
            <a:r>
              <a:rPr lang="en-US" dirty="0">
                <a:cs typeface="Arial"/>
              </a:rPr>
              <a:t>59.7% </a:t>
            </a:r>
            <a:r>
              <a:rPr lang="en-US" dirty="0">
                <a:ea typeface="+mn-lt"/>
                <a:cs typeface="+mn-lt"/>
              </a:rPr>
              <a:t>maintained all HIV RNA &lt;20cpm</a:t>
            </a:r>
            <a:endParaRPr lang="en-US" dirty="0">
              <a:cs typeface="Arial"/>
            </a:endParaRPr>
          </a:p>
          <a:p>
            <a:pPr marL="471488" lvl="1" indent="-128588">
              <a:buFont typeface="Arial"/>
              <a:buChar char="•"/>
            </a:pPr>
            <a:r>
              <a:rPr lang="en-US" dirty="0">
                <a:cs typeface="Arial"/>
              </a:rPr>
              <a:t>81.9% </a:t>
            </a:r>
            <a:r>
              <a:rPr lang="en-US" dirty="0">
                <a:ea typeface="+mn-lt"/>
                <a:cs typeface="+mn-lt"/>
              </a:rPr>
              <a:t>maintained all HIV RNA &lt;50cpm</a:t>
            </a:r>
          </a:p>
          <a:p>
            <a:pPr marL="471488" lvl="1" indent="-128588">
              <a:buFont typeface="Arial"/>
              <a:buChar char="•"/>
            </a:pPr>
            <a:r>
              <a:rPr lang="en-US" dirty="0">
                <a:ea typeface="+mn-lt"/>
                <a:cs typeface="+mn-lt"/>
              </a:rPr>
              <a:t>97.2</a:t>
            </a:r>
            <a:r>
              <a:rPr lang="en-US" dirty="0">
                <a:cs typeface="Arial"/>
              </a:rPr>
              <a:t>% </a:t>
            </a:r>
            <a:r>
              <a:rPr lang="en-US" dirty="0">
                <a:ea typeface="+mn-lt"/>
                <a:cs typeface="+mn-lt"/>
              </a:rPr>
              <a:t>maintained all HIV RNA</a:t>
            </a:r>
            <a:r>
              <a:rPr lang="en-US" dirty="0">
                <a:cs typeface="Arial"/>
              </a:rPr>
              <a:t> &lt;200cpm</a:t>
            </a:r>
          </a:p>
          <a:p>
            <a:pPr marL="128588" indent="-128588">
              <a:buFont typeface="Arial"/>
              <a:buChar char="•"/>
            </a:pPr>
            <a:r>
              <a:rPr lang="en-US" sz="2000" dirty="0">
                <a:cs typeface="Arial"/>
              </a:rPr>
              <a:t>Four patients had viral loads &gt;200cpm after switching to LAI CAB/RPV</a:t>
            </a:r>
          </a:p>
          <a:p>
            <a:pPr marL="471488" lvl="1" indent="-128588">
              <a:buFont typeface="Arial"/>
              <a:buChar char="•"/>
            </a:pPr>
            <a:r>
              <a:rPr lang="en-US" dirty="0">
                <a:cs typeface="Arial"/>
              </a:rPr>
              <a:t>3 participants = re-suppressed</a:t>
            </a:r>
          </a:p>
          <a:p>
            <a:pPr marL="471488" lvl="1" indent="-128588">
              <a:buFont typeface="Arial"/>
              <a:buChar char="•"/>
            </a:pPr>
            <a:r>
              <a:rPr lang="en-US" dirty="0">
                <a:cs typeface="Arial"/>
              </a:rPr>
              <a:t>1 participant = virologic failure</a:t>
            </a:r>
          </a:p>
          <a:p>
            <a:pPr marL="128588" indent="-128588">
              <a:buFont typeface="Arial"/>
              <a:buChar char="•"/>
            </a:pPr>
            <a:endParaRPr lang="en-US" sz="1500" dirty="0">
              <a:cs typeface="Arial"/>
            </a:endParaRPr>
          </a:p>
          <a:p>
            <a:pPr marL="128588" indent="-128588">
              <a:buFont typeface="Arial"/>
              <a:buChar char="•"/>
            </a:pPr>
            <a:endParaRPr lang="en-US" sz="1500" dirty="0">
              <a:cs typeface="Arial"/>
            </a:endParaRPr>
          </a:p>
        </p:txBody>
      </p:sp>
      <p:pic>
        <p:nvPicPr>
          <p:cNvPr id="5" name="Picture 4" descr="A blue sign with white text&#10;&#10;Description automatically generated with medium confidence">
            <a:extLst>
              <a:ext uri="{FF2B5EF4-FFF2-40B4-BE49-F238E27FC236}">
                <a16:creationId xmlns:a16="http://schemas.microsoft.com/office/drawing/2014/main" id="{3F3A26B6-752F-E7F1-AE85-F3074C5252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
        <p:nvSpPr>
          <p:cNvPr id="7" name="Footer Placeholder 5">
            <a:extLst>
              <a:ext uri="{FF2B5EF4-FFF2-40B4-BE49-F238E27FC236}">
                <a16:creationId xmlns:a16="http://schemas.microsoft.com/office/drawing/2014/main" id="{180EC1CB-1F14-4D32-C857-0583E65F92B7}"/>
              </a:ext>
            </a:extLst>
          </p:cNvPr>
          <p:cNvSpPr txBox="1">
            <a:spLocks/>
          </p:cNvSpPr>
          <p:nvPr/>
        </p:nvSpPr>
        <p:spPr>
          <a:xfrm>
            <a:off x="1819154" y="4781550"/>
            <a:ext cx="5877046" cy="1550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solidFill>
              </a:rPr>
              <a:t>Owen clinic outcomes</a:t>
            </a:r>
          </a:p>
        </p:txBody>
      </p:sp>
    </p:spTree>
    <p:extLst>
      <p:ext uri="{BB962C8B-B14F-4D97-AF65-F5344CB8AC3E}">
        <p14:creationId xmlns:p14="http://schemas.microsoft.com/office/powerpoint/2010/main" val="77965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E1FC13B-66C7-9681-F249-99FAED3251E9}"/>
              </a:ext>
            </a:extLst>
          </p:cNvPr>
          <p:cNvSpPr>
            <a:spLocks noGrp="1"/>
          </p:cNvSpPr>
          <p:nvPr>
            <p:ph type="title"/>
          </p:nvPr>
        </p:nvSpPr>
        <p:spPr>
          <a:xfrm>
            <a:off x="314326" y="1994"/>
            <a:ext cx="8515350" cy="657225"/>
          </a:xfrm>
        </p:spPr>
        <p:txBody>
          <a:bodyPr>
            <a:normAutofit/>
          </a:bodyPr>
          <a:lstStyle/>
          <a:p>
            <a:pPr algn="ctr"/>
            <a:r>
              <a:rPr lang="en-US" sz="3000" dirty="0"/>
              <a:t>Results</a:t>
            </a:r>
            <a:endParaRPr lang="en-US" sz="3000" dirty="0">
              <a:cs typeface="Arial"/>
            </a:endParaRPr>
          </a:p>
        </p:txBody>
      </p:sp>
      <p:graphicFrame>
        <p:nvGraphicFramePr>
          <p:cNvPr id="7" name="Table 17">
            <a:extLst>
              <a:ext uri="{FF2B5EF4-FFF2-40B4-BE49-F238E27FC236}">
                <a16:creationId xmlns:a16="http://schemas.microsoft.com/office/drawing/2014/main" id="{EF7D58E0-CF13-E8D5-4BEB-A800073EDEDF}"/>
              </a:ext>
            </a:extLst>
          </p:cNvPr>
          <p:cNvGraphicFramePr>
            <a:graphicFrameLocks noGrp="1"/>
          </p:cNvGraphicFramePr>
          <p:nvPr>
            <p:extLst>
              <p:ext uri="{D42A27DB-BD31-4B8C-83A1-F6EECF244321}">
                <p14:modId xmlns:p14="http://schemas.microsoft.com/office/powerpoint/2010/main" val="2087129793"/>
              </p:ext>
            </p:extLst>
          </p:nvPr>
        </p:nvGraphicFramePr>
        <p:xfrm>
          <a:off x="199500" y="641843"/>
          <a:ext cx="6935665" cy="3859813"/>
        </p:xfrm>
        <a:graphic>
          <a:graphicData uri="http://schemas.openxmlformats.org/drawingml/2006/table">
            <a:tbl>
              <a:tblPr firstRow="1" bandRow="1">
                <a:tableStyleId>{00A15C55-8517-42AA-B614-E9B94910E393}</a:tableStyleId>
              </a:tblPr>
              <a:tblGrid>
                <a:gridCol w="1967967">
                  <a:extLst>
                    <a:ext uri="{9D8B030D-6E8A-4147-A177-3AD203B41FA5}">
                      <a16:colId xmlns:a16="http://schemas.microsoft.com/office/drawing/2014/main" val="252377022"/>
                    </a:ext>
                  </a:extLst>
                </a:gridCol>
                <a:gridCol w="1114228">
                  <a:extLst>
                    <a:ext uri="{9D8B030D-6E8A-4147-A177-3AD203B41FA5}">
                      <a16:colId xmlns:a16="http://schemas.microsoft.com/office/drawing/2014/main" val="2093261866"/>
                    </a:ext>
                  </a:extLst>
                </a:gridCol>
                <a:gridCol w="1284490">
                  <a:extLst>
                    <a:ext uri="{9D8B030D-6E8A-4147-A177-3AD203B41FA5}">
                      <a16:colId xmlns:a16="http://schemas.microsoft.com/office/drawing/2014/main" val="2675212330"/>
                    </a:ext>
                  </a:extLst>
                </a:gridCol>
                <a:gridCol w="1284490">
                  <a:extLst>
                    <a:ext uri="{9D8B030D-6E8A-4147-A177-3AD203B41FA5}">
                      <a16:colId xmlns:a16="http://schemas.microsoft.com/office/drawing/2014/main" val="16615429"/>
                    </a:ext>
                  </a:extLst>
                </a:gridCol>
                <a:gridCol w="1284490">
                  <a:extLst>
                    <a:ext uri="{9D8B030D-6E8A-4147-A177-3AD203B41FA5}">
                      <a16:colId xmlns:a16="http://schemas.microsoft.com/office/drawing/2014/main" val="4023841343"/>
                    </a:ext>
                  </a:extLst>
                </a:gridCol>
              </a:tblGrid>
              <a:tr h="361576">
                <a:tc>
                  <a:txBody>
                    <a:bodyPr/>
                    <a:lstStyle/>
                    <a:p>
                      <a:pPr algn="ctr" fontAlgn="auto"/>
                      <a:r>
                        <a:rPr lang="en-US" sz="800" b="1" dirty="0">
                          <a:solidFill>
                            <a:srgbClr val="FFFFFF"/>
                          </a:solidFill>
                          <a:effectLst/>
                        </a:rPr>
                        <a:t>​</a:t>
                      </a:r>
                      <a:endParaRPr lang="en-US" sz="800" b="1" i="0" dirty="0">
                        <a:solidFill>
                          <a:srgbClr val="FFFFFF"/>
                        </a:solidFill>
                        <a:effectLst/>
                        <a:latin typeface="Calibri"/>
                      </a:endParaRPr>
                    </a:p>
                  </a:txBody>
                  <a:tcPr marL="68580" marR="12948" marT="13716" marB="13716" anchor="ctr"/>
                </a:tc>
                <a:tc>
                  <a:txBody>
                    <a:bodyPr/>
                    <a:lstStyle/>
                    <a:p>
                      <a:pPr algn="ctr" fontAlgn="base"/>
                      <a:r>
                        <a:rPr lang="en-US" sz="800" b="1" dirty="0">
                          <a:solidFill>
                            <a:srgbClr val="FFFFFF"/>
                          </a:solidFill>
                          <a:effectLst/>
                        </a:rPr>
                        <a:t>Total (n=144)​</a:t>
                      </a:r>
                      <a:endParaRPr lang="en-US" sz="800" b="1" i="0" dirty="0">
                        <a:solidFill>
                          <a:srgbClr val="FFFFFF"/>
                        </a:solidFill>
                        <a:effectLst/>
                        <a:latin typeface="Calibri"/>
                      </a:endParaRPr>
                    </a:p>
                  </a:txBody>
                  <a:tcPr marL="68580" marR="12948" marT="13716" marB="13716" anchor="ctr"/>
                </a:tc>
                <a:tc>
                  <a:txBody>
                    <a:bodyPr/>
                    <a:lstStyle/>
                    <a:p>
                      <a:pPr algn="ctr" fontAlgn="base"/>
                      <a:r>
                        <a:rPr lang="en-US" sz="800" b="1" dirty="0">
                          <a:solidFill>
                            <a:srgbClr val="FFFFFF"/>
                          </a:solidFill>
                          <a:effectLst/>
                        </a:rPr>
                        <a:t>At least one VL ≥20cpm (n=58)​</a:t>
                      </a:r>
                      <a:endParaRPr lang="en-US" sz="800" b="1" i="0" dirty="0">
                        <a:solidFill>
                          <a:srgbClr val="FFFFFF"/>
                        </a:solidFill>
                        <a:effectLst/>
                        <a:latin typeface="Calibri"/>
                      </a:endParaRPr>
                    </a:p>
                  </a:txBody>
                  <a:tcPr marL="68580" marR="12948" marT="13716" marB="13716" anchor="ctr"/>
                </a:tc>
                <a:tc>
                  <a:txBody>
                    <a:bodyPr/>
                    <a:lstStyle/>
                    <a:p>
                      <a:pPr algn="ctr" fontAlgn="base"/>
                      <a:r>
                        <a:rPr lang="en-US" sz="800" b="1" dirty="0">
                          <a:solidFill>
                            <a:srgbClr val="FFFFFF"/>
                          </a:solidFill>
                          <a:effectLst/>
                        </a:rPr>
                        <a:t>All VL &lt;20 cpm</a:t>
                      </a:r>
                    </a:p>
                    <a:p>
                      <a:pPr algn="ctr" fontAlgn="base"/>
                      <a:r>
                        <a:rPr lang="en-US" sz="800" b="1" dirty="0">
                          <a:solidFill>
                            <a:srgbClr val="FFFFFF"/>
                          </a:solidFill>
                          <a:effectLst/>
                        </a:rPr>
                        <a:t>(n=86)​</a:t>
                      </a:r>
                      <a:endParaRPr lang="en-US" sz="800" b="1" i="0" dirty="0">
                        <a:solidFill>
                          <a:srgbClr val="FFFFFF"/>
                        </a:solidFill>
                        <a:effectLst/>
                        <a:latin typeface="Calibri"/>
                      </a:endParaRPr>
                    </a:p>
                  </a:txBody>
                  <a:tcPr marL="68580" marR="12948" marT="13716" marB="13716" anchor="ctr"/>
                </a:tc>
                <a:tc>
                  <a:txBody>
                    <a:bodyPr/>
                    <a:lstStyle/>
                    <a:p>
                      <a:pPr algn="ctr" fontAlgn="base"/>
                      <a:r>
                        <a:rPr lang="en-US" sz="800" b="1" dirty="0">
                          <a:solidFill>
                            <a:srgbClr val="FFFFFF"/>
                          </a:solidFill>
                          <a:effectLst/>
                        </a:rPr>
                        <a:t>p-value​</a:t>
                      </a:r>
                      <a:endParaRPr lang="en-US" sz="800" b="1" i="0" dirty="0">
                        <a:solidFill>
                          <a:srgbClr val="FFFFFF"/>
                        </a:solidFill>
                        <a:effectLst/>
                        <a:latin typeface="Calibri"/>
                      </a:endParaRPr>
                    </a:p>
                  </a:txBody>
                  <a:tcPr marL="68580" marR="12948" marT="13716" marB="13716" anchor="ctr"/>
                </a:tc>
                <a:extLst>
                  <a:ext uri="{0D108BD9-81ED-4DB2-BD59-A6C34878D82A}">
                    <a16:rowId xmlns:a16="http://schemas.microsoft.com/office/drawing/2014/main" val="4198411196"/>
                  </a:ext>
                </a:extLst>
              </a:tr>
              <a:tr h="180463">
                <a:tc>
                  <a:txBody>
                    <a:bodyPr/>
                    <a:lstStyle/>
                    <a:p>
                      <a:pPr algn="l" fontAlgn="base"/>
                      <a:r>
                        <a:rPr lang="en-US" sz="800" b="0" dirty="0">
                          <a:solidFill>
                            <a:srgbClr val="000000"/>
                          </a:solidFill>
                          <a:effectLst/>
                        </a:rPr>
                        <a:t>Median Age (IQR)​</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44 (34-54)​</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45 (33-53)​</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41 (34-54)​</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0.99</a:t>
                      </a:r>
                      <a:endParaRPr lang="en-US" sz="800" b="0" i="0" dirty="0">
                        <a:solidFill>
                          <a:srgbClr val="000000"/>
                        </a:solidFill>
                        <a:effectLst/>
                        <a:latin typeface="Calibri"/>
                      </a:endParaRPr>
                    </a:p>
                  </a:txBody>
                  <a:tcPr marL="68580" marR="12948" marT="13716" marB="13716"/>
                </a:tc>
                <a:extLst>
                  <a:ext uri="{0D108BD9-81ED-4DB2-BD59-A6C34878D82A}">
                    <a16:rowId xmlns:a16="http://schemas.microsoft.com/office/drawing/2014/main" val="3528280159"/>
                  </a:ext>
                </a:extLst>
              </a:tr>
              <a:tr h="800804">
                <a:tc>
                  <a:txBody>
                    <a:bodyPr/>
                    <a:lstStyle/>
                    <a:p>
                      <a:pPr algn="l" fontAlgn="base"/>
                      <a:r>
                        <a:rPr lang="en-US" sz="800" b="0" dirty="0">
                          <a:solidFill>
                            <a:srgbClr val="000000"/>
                          </a:solidFill>
                          <a:effectLst/>
                        </a:rPr>
                        <a:t>Race (%)</a:t>
                      </a:r>
                      <a:endParaRPr lang="en-US" sz="800" dirty="0"/>
                    </a:p>
                    <a:p>
                      <a:pPr lvl="0" algn="l">
                        <a:buNone/>
                      </a:pPr>
                      <a:r>
                        <a:rPr lang="en-US" sz="800" b="0" dirty="0">
                          <a:solidFill>
                            <a:srgbClr val="000000"/>
                          </a:solidFill>
                          <a:effectLst/>
                        </a:rPr>
                        <a:t>    White</a:t>
                      </a:r>
                    </a:p>
                    <a:p>
                      <a:pPr lvl="0" algn="l">
                        <a:buNone/>
                      </a:pPr>
                      <a:r>
                        <a:rPr lang="en-US" sz="800" b="0" dirty="0">
                          <a:solidFill>
                            <a:srgbClr val="000000"/>
                          </a:solidFill>
                          <a:effectLst/>
                        </a:rPr>
                        <a:t>    Black</a:t>
                      </a:r>
                    </a:p>
                    <a:p>
                      <a:pPr lvl="0" algn="l">
                        <a:buNone/>
                      </a:pPr>
                      <a:r>
                        <a:rPr lang="en-US" sz="800" b="0" dirty="0">
                          <a:solidFill>
                            <a:srgbClr val="000000"/>
                          </a:solidFill>
                          <a:effectLst/>
                        </a:rPr>
                        <a:t>    Asian</a:t>
                      </a:r>
                    </a:p>
                    <a:p>
                      <a:pPr lvl="0" algn="l">
                        <a:buNone/>
                      </a:pPr>
                      <a:r>
                        <a:rPr lang="en-US" sz="800" b="0" dirty="0">
                          <a:solidFill>
                            <a:srgbClr val="000000"/>
                          </a:solidFill>
                          <a:effectLst/>
                        </a:rPr>
                        <a:t>    Other/unknown</a:t>
                      </a:r>
                      <a:endParaRPr lang="en-US" sz="800" b="0" i="0" dirty="0">
                        <a:solidFill>
                          <a:srgbClr val="000000"/>
                        </a:solidFill>
                        <a:effectLst/>
                        <a:latin typeface="Calibri"/>
                      </a:endParaRPr>
                    </a:p>
                  </a:txBody>
                  <a:tcPr marL="68580" marR="12948" marT="13716" marB="13716"/>
                </a:tc>
                <a:tc>
                  <a:txBody>
                    <a:bodyPr/>
                    <a:lstStyle/>
                    <a:p>
                      <a:pPr algn="l" fontAlgn="auto"/>
                      <a:r>
                        <a:rPr lang="en-US" sz="800" b="0" dirty="0">
                          <a:solidFill>
                            <a:srgbClr val="000000"/>
                          </a:solidFill>
                          <a:effectLst/>
                        </a:rPr>
                        <a:t>​</a:t>
                      </a:r>
                      <a:endParaRPr lang="en-US" sz="800" dirty="0"/>
                    </a:p>
                    <a:p>
                      <a:pPr lvl="0" algn="l">
                        <a:buNone/>
                      </a:pPr>
                      <a:r>
                        <a:rPr lang="en-US" sz="800" b="0" dirty="0">
                          <a:solidFill>
                            <a:srgbClr val="000000"/>
                          </a:solidFill>
                          <a:effectLst/>
                        </a:rPr>
                        <a:t>62 (43.1)​</a:t>
                      </a:r>
                    </a:p>
                    <a:p>
                      <a:pPr lvl="0" algn="l">
                        <a:buNone/>
                      </a:pPr>
                      <a:r>
                        <a:rPr lang="en-US" sz="800" b="0" dirty="0">
                          <a:solidFill>
                            <a:srgbClr val="000000"/>
                          </a:solidFill>
                          <a:effectLst/>
                        </a:rPr>
                        <a:t>27 (18.8)</a:t>
                      </a:r>
                    </a:p>
                    <a:p>
                      <a:pPr lvl="0" algn="l">
                        <a:buNone/>
                      </a:pPr>
                      <a:r>
                        <a:rPr lang="en-US" sz="800" b="0" dirty="0">
                          <a:solidFill>
                            <a:srgbClr val="000000"/>
                          </a:solidFill>
                          <a:effectLst/>
                        </a:rPr>
                        <a:t>4 (2.8)</a:t>
                      </a:r>
                    </a:p>
                    <a:p>
                      <a:pPr lvl="0" algn="l">
                        <a:buNone/>
                      </a:pPr>
                      <a:r>
                        <a:rPr lang="en-US" sz="800" b="0" dirty="0">
                          <a:solidFill>
                            <a:srgbClr val="000000"/>
                          </a:solidFill>
                          <a:effectLst/>
                        </a:rPr>
                        <a:t>51 (35.4)</a:t>
                      </a:r>
                      <a:endParaRPr lang="en-US" sz="800" b="0" i="0" dirty="0">
                        <a:solidFill>
                          <a:srgbClr val="000000"/>
                        </a:solidFill>
                        <a:effectLst/>
                        <a:latin typeface="Calibri"/>
                      </a:endParaRPr>
                    </a:p>
                  </a:txBody>
                  <a:tcPr marL="68580" marR="12948" marT="13716" marB="13716"/>
                </a:tc>
                <a:tc>
                  <a:txBody>
                    <a:bodyPr/>
                    <a:lstStyle/>
                    <a:p>
                      <a:pPr algn="l" fontAlgn="auto"/>
                      <a:r>
                        <a:rPr lang="en-US" sz="800" b="0" dirty="0">
                          <a:solidFill>
                            <a:srgbClr val="000000"/>
                          </a:solidFill>
                          <a:effectLst/>
                        </a:rPr>
                        <a:t>​</a:t>
                      </a:r>
                      <a:endParaRPr lang="en-US" sz="800" dirty="0"/>
                    </a:p>
                    <a:p>
                      <a:pPr lvl="0" algn="l">
                        <a:buNone/>
                      </a:pPr>
                      <a:r>
                        <a:rPr lang="en-US" sz="800" b="0" dirty="0">
                          <a:solidFill>
                            <a:srgbClr val="000000"/>
                          </a:solidFill>
                          <a:effectLst/>
                        </a:rPr>
                        <a:t>27 (46.6)</a:t>
                      </a:r>
                    </a:p>
                    <a:p>
                      <a:pPr lvl="0" algn="l">
                        <a:buNone/>
                      </a:pPr>
                      <a:r>
                        <a:rPr lang="en-US" sz="800" b="0" dirty="0">
                          <a:solidFill>
                            <a:srgbClr val="000000"/>
                          </a:solidFill>
                          <a:effectLst/>
                        </a:rPr>
                        <a:t>13 (22.4)</a:t>
                      </a:r>
                    </a:p>
                    <a:p>
                      <a:pPr lvl="0" algn="l">
                        <a:buNone/>
                      </a:pPr>
                      <a:r>
                        <a:rPr lang="en-US" sz="800" b="0" dirty="0">
                          <a:solidFill>
                            <a:srgbClr val="000000"/>
                          </a:solidFill>
                          <a:effectLst/>
                        </a:rPr>
                        <a:t>1 (1.7)</a:t>
                      </a:r>
                    </a:p>
                    <a:p>
                      <a:pPr lvl="0" algn="l">
                        <a:buNone/>
                      </a:pPr>
                      <a:r>
                        <a:rPr lang="en-US" sz="800" b="0" dirty="0">
                          <a:solidFill>
                            <a:srgbClr val="000000"/>
                          </a:solidFill>
                          <a:effectLst/>
                        </a:rPr>
                        <a:t>17 (29.3)</a:t>
                      </a:r>
                      <a:endParaRPr lang="en-US" sz="800" b="0" i="0" dirty="0">
                        <a:solidFill>
                          <a:srgbClr val="000000"/>
                        </a:solidFill>
                        <a:effectLst/>
                        <a:latin typeface="Calibri"/>
                      </a:endParaRPr>
                    </a:p>
                  </a:txBody>
                  <a:tcPr marL="68580" marR="12948" marT="13716" marB="13716"/>
                </a:tc>
                <a:tc>
                  <a:txBody>
                    <a:bodyPr/>
                    <a:lstStyle/>
                    <a:p>
                      <a:pPr algn="l" fontAlgn="auto"/>
                      <a:r>
                        <a:rPr lang="en-US" sz="800" b="0" dirty="0">
                          <a:solidFill>
                            <a:srgbClr val="000000"/>
                          </a:solidFill>
                          <a:effectLst/>
                        </a:rPr>
                        <a:t>​</a:t>
                      </a:r>
                    </a:p>
                    <a:p>
                      <a:pPr lvl="0" algn="l">
                        <a:buNone/>
                      </a:pPr>
                      <a:r>
                        <a:rPr lang="en-US" sz="800" b="0" dirty="0">
                          <a:solidFill>
                            <a:srgbClr val="000000"/>
                          </a:solidFill>
                          <a:effectLst/>
                        </a:rPr>
                        <a:t>35 (40.7)​</a:t>
                      </a:r>
                    </a:p>
                    <a:p>
                      <a:pPr lvl="0" algn="l">
                        <a:buNone/>
                      </a:pPr>
                      <a:r>
                        <a:rPr lang="en-US" sz="800" b="0" dirty="0">
                          <a:solidFill>
                            <a:srgbClr val="000000"/>
                          </a:solidFill>
                          <a:effectLst/>
                        </a:rPr>
                        <a:t>14 (16.3)</a:t>
                      </a:r>
                    </a:p>
                    <a:p>
                      <a:pPr lvl="0" algn="l">
                        <a:buNone/>
                      </a:pPr>
                      <a:r>
                        <a:rPr lang="en-US" sz="800" b="0" dirty="0">
                          <a:solidFill>
                            <a:srgbClr val="000000"/>
                          </a:solidFill>
                          <a:effectLst/>
                        </a:rPr>
                        <a:t>3 (3.5)</a:t>
                      </a:r>
                    </a:p>
                    <a:p>
                      <a:pPr lvl="0" algn="l">
                        <a:buNone/>
                      </a:pPr>
                      <a:r>
                        <a:rPr lang="en-US" sz="800" b="0" dirty="0">
                          <a:solidFill>
                            <a:srgbClr val="000000"/>
                          </a:solidFill>
                          <a:effectLst/>
                        </a:rPr>
                        <a:t>34 (39.5)</a:t>
                      </a:r>
                      <a:endParaRPr lang="en-US" sz="800" b="0" i="0" dirty="0">
                        <a:solidFill>
                          <a:srgbClr val="000000"/>
                        </a:solidFill>
                        <a:effectLst/>
                        <a:latin typeface="Calibri"/>
                      </a:endParaRPr>
                    </a:p>
                  </a:txBody>
                  <a:tcPr marL="68580" marR="12948" marT="13716" marB="13716"/>
                </a:tc>
                <a:tc>
                  <a:txBody>
                    <a:bodyPr/>
                    <a:lstStyle/>
                    <a:p>
                      <a:pPr algn="l" fontAlgn="base"/>
                      <a:endParaRPr lang="en-US" sz="800" b="0" dirty="0">
                        <a:solidFill>
                          <a:srgbClr val="000000"/>
                        </a:solidFill>
                        <a:effectLst/>
                      </a:endParaRPr>
                    </a:p>
                    <a:p>
                      <a:pPr lvl="0" algn="l">
                        <a:buNone/>
                      </a:pPr>
                      <a:r>
                        <a:rPr lang="en-US" sz="800" b="0" dirty="0">
                          <a:solidFill>
                            <a:srgbClr val="000000"/>
                          </a:solidFill>
                          <a:effectLst/>
                        </a:rPr>
                        <a:t>0.51</a:t>
                      </a:r>
                      <a:endParaRPr lang="en-US" sz="800" b="0" i="0" dirty="0">
                        <a:solidFill>
                          <a:srgbClr val="000000"/>
                        </a:solidFill>
                        <a:effectLst/>
                        <a:latin typeface="Calibri"/>
                      </a:endParaRPr>
                    </a:p>
                  </a:txBody>
                  <a:tcPr marL="68580" marR="12948" marT="13716" marB="13716"/>
                </a:tc>
                <a:extLst>
                  <a:ext uri="{0D108BD9-81ED-4DB2-BD59-A6C34878D82A}">
                    <a16:rowId xmlns:a16="http://schemas.microsoft.com/office/drawing/2014/main" val="3210419861"/>
                  </a:ext>
                </a:extLst>
              </a:tr>
              <a:tr h="180463">
                <a:tc>
                  <a:txBody>
                    <a:bodyPr/>
                    <a:lstStyle/>
                    <a:p>
                      <a:pPr algn="l" fontAlgn="base"/>
                      <a:r>
                        <a:rPr lang="en-US" sz="800" b="0" dirty="0">
                          <a:solidFill>
                            <a:srgbClr val="000000"/>
                          </a:solidFill>
                          <a:effectLst/>
                        </a:rPr>
                        <a:t>Ethnicity (% Hispanic)​</a:t>
                      </a:r>
                      <a:endParaRPr lang="en-US" sz="800" b="0" i="0" dirty="0">
                        <a:solidFill>
                          <a:srgbClr val="000000"/>
                        </a:solidFill>
                        <a:effectLst/>
                        <a:latin typeface="Calibri"/>
                      </a:endParaRPr>
                    </a:p>
                  </a:txBody>
                  <a:tcPr marL="68580" marR="12948" marT="13716" marB="13716"/>
                </a:tc>
                <a:tc>
                  <a:txBody>
                    <a:bodyPr/>
                    <a:lstStyle/>
                    <a:p>
                      <a:pPr algn="l" fontAlgn="auto"/>
                      <a:r>
                        <a:rPr lang="en-US" sz="800" b="0" dirty="0">
                          <a:solidFill>
                            <a:srgbClr val="000000"/>
                          </a:solidFill>
                          <a:effectLst/>
                        </a:rPr>
                        <a:t>​58 (40.3)</a:t>
                      </a:r>
                      <a:endParaRPr lang="en-US" sz="800" b="0" i="0" dirty="0">
                        <a:solidFill>
                          <a:srgbClr val="000000"/>
                        </a:solidFill>
                        <a:effectLst/>
                        <a:latin typeface="Calibri"/>
                      </a:endParaRPr>
                    </a:p>
                  </a:txBody>
                  <a:tcPr marL="68580" marR="12948" marT="13716" marB="13716"/>
                </a:tc>
                <a:tc>
                  <a:txBody>
                    <a:bodyPr/>
                    <a:lstStyle/>
                    <a:p>
                      <a:pPr algn="l" fontAlgn="auto"/>
                      <a:r>
                        <a:rPr lang="en-US" sz="800" b="0" dirty="0">
                          <a:solidFill>
                            <a:srgbClr val="000000"/>
                          </a:solidFill>
                          <a:effectLst/>
                        </a:rPr>
                        <a:t>​27 (46.6)</a:t>
                      </a:r>
                      <a:endParaRPr lang="en-US" sz="800" b="0" i="0" dirty="0">
                        <a:solidFill>
                          <a:srgbClr val="000000"/>
                        </a:solidFill>
                        <a:effectLst/>
                        <a:latin typeface="Calibri"/>
                      </a:endParaRPr>
                    </a:p>
                  </a:txBody>
                  <a:tcPr marL="68580" marR="12948" marT="13716" marB="13716"/>
                </a:tc>
                <a:tc>
                  <a:txBody>
                    <a:bodyPr/>
                    <a:lstStyle/>
                    <a:p>
                      <a:pPr algn="l" fontAlgn="auto"/>
                      <a:r>
                        <a:rPr lang="en-US" sz="800" b="0" dirty="0">
                          <a:solidFill>
                            <a:srgbClr val="000000"/>
                          </a:solidFill>
                          <a:effectLst/>
                        </a:rPr>
                        <a:t>​31 (36.0)​</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0.46</a:t>
                      </a:r>
                      <a:endParaRPr lang="en-US" sz="800" b="0" i="0" dirty="0">
                        <a:solidFill>
                          <a:srgbClr val="000000"/>
                        </a:solidFill>
                        <a:effectLst/>
                        <a:latin typeface="Calibri"/>
                      </a:endParaRPr>
                    </a:p>
                  </a:txBody>
                  <a:tcPr marL="68580" marR="12948" marT="13716" marB="13716"/>
                </a:tc>
                <a:extLst>
                  <a:ext uri="{0D108BD9-81ED-4DB2-BD59-A6C34878D82A}">
                    <a16:rowId xmlns:a16="http://schemas.microsoft.com/office/drawing/2014/main" val="1242729484"/>
                  </a:ext>
                </a:extLst>
              </a:tr>
              <a:tr h="180463">
                <a:tc>
                  <a:txBody>
                    <a:bodyPr/>
                    <a:lstStyle/>
                    <a:p>
                      <a:pPr algn="l" fontAlgn="base"/>
                      <a:r>
                        <a:rPr lang="en-US" sz="800" b="0" dirty="0">
                          <a:solidFill>
                            <a:srgbClr val="000000"/>
                          </a:solidFill>
                          <a:effectLst/>
                        </a:rPr>
                        <a:t>Female​ SAB (%)</a:t>
                      </a:r>
                      <a:endParaRPr lang="en-US" sz="800" b="0" i="0" dirty="0">
                        <a:solidFill>
                          <a:srgbClr val="000000"/>
                        </a:solidFill>
                        <a:effectLst/>
                        <a:latin typeface="Calibri"/>
                      </a:endParaRPr>
                    </a:p>
                  </a:txBody>
                  <a:tcPr marL="68580" marR="12948" marT="13716" marB="13716"/>
                </a:tc>
                <a:tc>
                  <a:txBody>
                    <a:bodyPr/>
                    <a:lstStyle/>
                    <a:p>
                      <a:pPr algn="l" fontAlgn="auto"/>
                      <a:r>
                        <a:rPr lang="en-US" sz="800" b="0" dirty="0">
                          <a:solidFill>
                            <a:srgbClr val="000000"/>
                          </a:solidFill>
                          <a:effectLst/>
                        </a:rPr>
                        <a:t>​16 (11.1)​</a:t>
                      </a:r>
                      <a:endParaRPr lang="en-US" sz="800" b="0" i="0" dirty="0">
                        <a:solidFill>
                          <a:srgbClr val="000000"/>
                        </a:solidFill>
                        <a:effectLst/>
                        <a:latin typeface="Calibri"/>
                      </a:endParaRPr>
                    </a:p>
                  </a:txBody>
                  <a:tcPr marL="68580" marR="12948" marT="13716" marB="13716"/>
                </a:tc>
                <a:tc>
                  <a:txBody>
                    <a:bodyPr/>
                    <a:lstStyle/>
                    <a:p>
                      <a:pPr algn="l" fontAlgn="auto"/>
                      <a:r>
                        <a:rPr lang="en-US" sz="800" b="0" dirty="0">
                          <a:solidFill>
                            <a:srgbClr val="000000"/>
                          </a:solidFill>
                          <a:effectLst/>
                        </a:rPr>
                        <a:t>​5 (8.6)​</a:t>
                      </a:r>
                      <a:endParaRPr lang="en-US" sz="800" dirty="0"/>
                    </a:p>
                  </a:txBody>
                  <a:tcPr marL="68580" marR="12948" marT="13716" marB="13716"/>
                </a:tc>
                <a:tc>
                  <a:txBody>
                    <a:bodyPr/>
                    <a:lstStyle/>
                    <a:p>
                      <a:pPr algn="l" fontAlgn="auto"/>
                      <a:r>
                        <a:rPr lang="en-US" sz="800" b="0" dirty="0">
                          <a:solidFill>
                            <a:srgbClr val="000000"/>
                          </a:solidFill>
                          <a:effectLst/>
                        </a:rPr>
                        <a:t>​11 (12.8)​</a:t>
                      </a:r>
                      <a:endParaRPr lang="en-US" sz="800" b="0" i="0" dirty="0">
                        <a:solidFill>
                          <a:srgbClr val="000000"/>
                        </a:solidFill>
                        <a:effectLst/>
                        <a:latin typeface="Calibri"/>
                      </a:endParaRPr>
                    </a:p>
                  </a:txBody>
                  <a:tcPr marL="68580" marR="12948" marT="13716" marB="13716"/>
                </a:tc>
                <a:tc>
                  <a:txBody>
                    <a:bodyPr/>
                    <a:lstStyle/>
                    <a:p>
                      <a:pPr algn="l" fontAlgn="auto"/>
                      <a:r>
                        <a:rPr lang="en-US" sz="800" b="0" dirty="0">
                          <a:solidFill>
                            <a:srgbClr val="000000"/>
                          </a:solidFill>
                          <a:effectLst/>
                        </a:rPr>
                        <a:t>​0.43</a:t>
                      </a:r>
                      <a:endParaRPr lang="en-US" sz="800" b="0" i="0" dirty="0">
                        <a:solidFill>
                          <a:srgbClr val="000000"/>
                        </a:solidFill>
                        <a:effectLst/>
                        <a:latin typeface="Calibri"/>
                      </a:endParaRPr>
                    </a:p>
                  </a:txBody>
                  <a:tcPr marL="68580" marR="12948" marT="13716" marB="13716"/>
                </a:tc>
                <a:extLst>
                  <a:ext uri="{0D108BD9-81ED-4DB2-BD59-A6C34878D82A}">
                    <a16:rowId xmlns:a16="http://schemas.microsoft.com/office/drawing/2014/main" val="803065283"/>
                  </a:ext>
                </a:extLst>
              </a:tr>
              <a:tr h="181807">
                <a:tc>
                  <a:txBody>
                    <a:bodyPr/>
                    <a:lstStyle/>
                    <a:p>
                      <a:pPr algn="l" fontAlgn="base"/>
                      <a:r>
                        <a:rPr lang="en-US" sz="800" b="0" dirty="0">
                          <a:solidFill>
                            <a:srgbClr val="000000"/>
                          </a:solidFill>
                          <a:effectLst/>
                        </a:rPr>
                        <a:t>Completed oral lead-in (%)​</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125 (86.8)​</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49 (84.5)​</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76 (88.4)​</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0.50</a:t>
                      </a:r>
                      <a:endParaRPr lang="en-US" sz="800" b="0" i="0" dirty="0">
                        <a:solidFill>
                          <a:srgbClr val="000000"/>
                        </a:solidFill>
                        <a:effectLst/>
                        <a:latin typeface="Calibri"/>
                      </a:endParaRPr>
                    </a:p>
                  </a:txBody>
                  <a:tcPr marL="68580" marR="12948" marT="13716" marB="13716"/>
                </a:tc>
                <a:extLst>
                  <a:ext uri="{0D108BD9-81ED-4DB2-BD59-A6C34878D82A}">
                    <a16:rowId xmlns:a16="http://schemas.microsoft.com/office/drawing/2014/main" val="2130218757"/>
                  </a:ext>
                </a:extLst>
              </a:tr>
              <a:tr h="152400">
                <a:tc>
                  <a:txBody>
                    <a:bodyPr/>
                    <a:lstStyle/>
                    <a:p>
                      <a:pPr algn="l" fontAlgn="base"/>
                      <a:r>
                        <a:rPr lang="en-US" sz="800" b="0" dirty="0">
                          <a:solidFill>
                            <a:srgbClr val="000000"/>
                          </a:solidFill>
                          <a:effectLst/>
                        </a:rPr>
                        <a:t>Late injection or used oral bridge (%)               ​</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15 (10.4)​</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5 (8.6)​</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10 (11.6)​</a:t>
                      </a:r>
                      <a:endParaRPr lang="en-US" sz="800" b="0" i="0" dirty="0">
                        <a:solidFill>
                          <a:srgbClr val="000000"/>
                        </a:solidFill>
                        <a:effectLst/>
                        <a:latin typeface="Calibri"/>
                      </a:endParaRPr>
                    </a:p>
                  </a:txBody>
                  <a:tcPr marL="68580" marR="12948" marT="13716" marB="13716"/>
                </a:tc>
                <a:tc>
                  <a:txBody>
                    <a:bodyPr/>
                    <a:lstStyle/>
                    <a:p>
                      <a:pPr algn="l" fontAlgn="base"/>
                      <a:r>
                        <a:rPr lang="en-US" sz="800" b="0" dirty="0">
                          <a:solidFill>
                            <a:srgbClr val="000000"/>
                          </a:solidFill>
                          <a:effectLst/>
                        </a:rPr>
                        <a:t>0.56</a:t>
                      </a:r>
                      <a:endParaRPr lang="en-US" sz="800" b="0" i="0" dirty="0">
                        <a:solidFill>
                          <a:srgbClr val="000000"/>
                        </a:solidFill>
                        <a:effectLst/>
                        <a:latin typeface="Calibri"/>
                      </a:endParaRPr>
                    </a:p>
                  </a:txBody>
                  <a:tcPr marL="68580" marR="12948" marT="13716" marB="13716"/>
                </a:tc>
                <a:extLst>
                  <a:ext uri="{0D108BD9-81ED-4DB2-BD59-A6C34878D82A}">
                    <a16:rowId xmlns:a16="http://schemas.microsoft.com/office/drawing/2014/main" val="4087654858"/>
                  </a:ext>
                </a:extLst>
              </a:tr>
              <a:tr h="541235">
                <a:tc>
                  <a:txBody>
                    <a:bodyPr/>
                    <a:lstStyle/>
                    <a:p>
                      <a:pPr lvl="0" algn="l">
                        <a:buNone/>
                      </a:pPr>
                      <a:r>
                        <a:rPr lang="en-US" sz="800" b="0" dirty="0">
                          <a:solidFill>
                            <a:srgbClr val="000000"/>
                          </a:solidFill>
                          <a:effectLst/>
                        </a:rPr>
                        <a:t>CAB/RPV regimen (%)</a:t>
                      </a:r>
                    </a:p>
                    <a:p>
                      <a:pPr lvl="0" algn="l">
                        <a:buNone/>
                      </a:pPr>
                      <a:r>
                        <a:rPr lang="en-US" sz="800" b="0" dirty="0">
                          <a:solidFill>
                            <a:srgbClr val="000000"/>
                          </a:solidFill>
                          <a:effectLst/>
                        </a:rPr>
                        <a:t>   Every  1 month only</a:t>
                      </a:r>
                    </a:p>
                    <a:p>
                      <a:pPr lvl="0" algn="l">
                        <a:buNone/>
                      </a:pPr>
                      <a:r>
                        <a:rPr lang="en-US" sz="800" b="0" dirty="0">
                          <a:solidFill>
                            <a:srgbClr val="000000"/>
                          </a:solidFill>
                          <a:effectLst/>
                        </a:rPr>
                        <a:t>   Every 2 month only</a:t>
                      </a:r>
                    </a:p>
                    <a:p>
                      <a:pPr lvl="0" algn="l">
                        <a:buNone/>
                      </a:pPr>
                      <a:r>
                        <a:rPr lang="en-US" sz="800" b="0" dirty="0">
                          <a:solidFill>
                            <a:srgbClr val="000000"/>
                          </a:solidFill>
                          <a:effectLst/>
                        </a:rPr>
                        <a:t>   Switched to every 2 month</a:t>
                      </a:r>
                      <a:endParaRPr lang="en-US" sz="800" b="0" i="0" dirty="0">
                        <a:solidFill>
                          <a:srgbClr val="000000"/>
                        </a:solidFill>
                        <a:effectLst/>
                        <a:latin typeface="Calibri"/>
                      </a:endParaRPr>
                    </a:p>
                  </a:txBody>
                  <a:tcPr marL="68580" marR="12948" marT="13716" marB="13716"/>
                </a:tc>
                <a:tc>
                  <a:txBody>
                    <a:bodyPr/>
                    <a:lstStyle/>
                    <a:p>
                      <a:pPr lvl="0" algn="l">
                        <a:buNone/>
                      </a:pPr>
                      <a:endParaRPr lang="en-US" sz="800" b="0" dirty="0">
                        <a:solidFill>
                          <a:srgbClr val="000000"/>
                        </a:solidFill>
                        <a:effectLst/>
                      </a:endParaRPr>
                    </a:p>
                    <a:p>
                      <a:pPr lvl="0" algn="l">
                        <a:buNone/>
                      </a:pPr>
                      <a:r>
                        <a:rPr lang="en-US" sz="800" b="0" dirty="0">
                          <a:solidFill>
                            <a:srgbClr val="000000"/>
                          </a:solidFill>
                          <a:effectLst/>
                        </a:rPr>
                        <a:t>3 (2.1)</a:t>
                      </a:r>
                    </a:p>
                    <a:p>
                      <a:pPr lvl="0" algn="l">
                        <a:buNone/>
                      </a:pPr>
                      <a:r>
                        <a:rPr lang="en-US" sz="800" b="0" dirty="0">
                          <a:solidFill>
                            <a:srgbClr val="000000"/>
                          </a:solidFill>
                          <a:effectLst/>
                        </a:rPr>
                        <a:t>73 (50.7)</a:t>
                      </a:r>
                    </a:p>
                    <a:p>
                      <a:pPr lvl="0" algn="l">
                        <a:buNone/>
                      </a:pPr>
                      <a:r>
                        <a:rPr lang="en-US" sz="800" b="0" dirty="0">
                          <a:solidFill>
                            <a:srgbClr val="000000"/>
                          </a:solidFill>
                          <a:effectLst/>
                        </a:rPr>
                        <a:t>68 (47.2)</a:t>
                      </a:r>
                      <a:endParaRPr lang="en-US" sz="800" b="0" i="0" dirty="0">
                        <a:solidFill>
                          <a:srgbClr val="000000"/>
                        </a:solidFill>
                        <a:effectLst/>
                        <a:latin typeface="Calibri"/>
                      </a:endParaRPr>
                    </a:p>
                  </a:txBody>
                  <a:tcPr marL="68580" marR="12948" marT="13716" marB="13716"/>
                </a:tc>
                <a:tc>
                  <a:txBody>
                    <a:bodyPr/>
                    <a:lstStyle/>
                    <a:p>
                      <a:pPr lvl="0" algn="l">
                        <a:buNone/>
                      </a:pPr>
                      <a:endParaRPr lang="en-US" sz="800" b="0" dirty="0">
                        <a:solidFill>
                          <a:srgbClr val="000000"/>
                        </a:solidFill>
                        <a:effectLst/>
                      </a:endParaRPr>
                    </a:p>
                    <a:p>
                      <a:pPr lvl="0" algn="l">
                        <a:buNone/>
                      </a:pPr>
                      <a:r>
                        <a:rPr lang="en-US" sz="800" b="0" dirty="0">
                          <a:solidFill>
                            <a:srgbClr val="000000"/>
                          </a:solidFill>
                          <a:effectLst/>
                        </a:rPr>
                        <a:t>1 (1.7)</a:t>
                      </a:r>
                    </a:p>
                    <a:p>
                      <a:pPr lvl="0" algn="l">
                        <a:buNone/>
                      </a:pPr>
                      <a:r>
                        <a:rPr lang="en-US" sz="800" b="0" dirty="0">
                          <a:solidFill>
                            <a:srgbClr val="000000"/>
                          </a:solidFill>
                          <a:effectLst/>
                        </a:rPr>
                        <a:t>27 (46.6)</a:t>
                      </a:r>
                    </a:p>
                    <a:p>
                      <a:pPr lvl="0" algn="l">
                        <a:buNone/>
                      </a:pPr>
                      <a:r>
                        <a:rPr lang="en-US" sz="800" b="0" dirty="0">
                          <a:solidFill>
                            <a:srgbClr val="000000"/>
                          </a:solidFill>
                          <a:effectLst/>
                        </a:rPr>
                        <a:t>30 (51.7)</a:t>
                      </a:r>
                      <a:endParaRPr lang="en-US" sz="800" b="0" i="0" dirty="0">
                        <a:solidFill>
                          <a:srgbClr val="000000"/>
                        </a:solidFill>
                        <a:effectLst/>
                        <a:latin typeface="Calibri"/>
                      </a:endParaRPr>
                    </a:p>
                  </a:txBody>
                  <a:tcPr marL="68580" marR="12948" marT="13716" marB="13716"/>
                </a:tc>
                <a:tc>
                  <a:txBody>
                    <a:bodyPr/>
                    <a:lstStyle/>
                    <a:p>
                      <a:pPr lvl="0" algn="l">
                        <a:buNone/>
                      </a:pPr>
                      <a:endParaRPr lang="en-US" sz="800" b="0" dirty="0">
                        <a:solidFill>
                          <a:srgbClr val="000000"/>
                        </a:solidFill>
                        <a:effectLst/>
                      </a:endParaRPr>
                    </a:p>
                    <a:p>
                      <a:pPr lvl="0" algn="l">
                        <a:buNone/>
                      </a:pPr>
                      <a:r>
                        <a:rPr lang="en-US" sz="800" b="0" dirty="0">
                          <a:solidFill>
                            <a:srgbClr val="000000"/>
                          </a:solidFill>
                          <a:effectLst/>
                        </a:rPr>
                        <a:t>2 (2.3)</a:t>
                      </a:r>
                    </a:p>
                    <a:p>
                      <a:pPr lvl="0" algn="l">
                        <a:buNone/>
                      </a:pPr>
                      <a:r>
                        <a:rPr lang="en-US" sz="800" b="0" dirty="0">
                          <a:solidFill>
                            <a:srgbClr val="000000"/>
                          </a:solidFill>
                          <a:effectLst/>
                        </a:rPr>
                        <a:t>46 (53.5)</a:t>
                      </a:r>
                    </a:p>
                    <a:p>
                      <a:pPr lvl="0" algn="l">
                        <a:buNone/>
                      </a:pPr>
                      <a:r>
                        <a:rPr lang="en-US" sz="800" b="0" dirty="0">
                          <a:solidFill>
                            <a:srgbClr val="000000"/>
                          </a:solidFill>
                          <a:effectLst/>
                        </a:rPr>
                        <a:t>38 (44.2)</a:t>
                      </a:r>
                      <a:endParaRPr lang="en-US" sz="800" b="0" i="0" dirty="0">
                        <a:solidFill>
                          <a:srgbClr val="000000"/>
                        </a:solidFill>
                        <a:effectLst/>
                        <a:latin typeface="Calibri"/>
                      </a:endParaRPr>
                    </a:p>
                  </a:txBody>
                  <a:tcPr marL="68580" marR="12948" marT="13716" marB="13716"/>
                </a:tc>
                <a:tc>
                  <a:txBody>
                    <a:bodyPr/>
                    <a:lstStyle/>
                    <a:p>
                      <a:pPr lvl="0" algn="l">
                        <a:buNone/>
                      </a:pPr>
                      <a:endParaRPr lang="en-US" sz="800" b="0" dirty="0">
                        <a:solidFill>
                          <a:srgbClr val="000000"/>
                        </a:solidFill>
                        <a:effectLst/>
                      </a:endParaRPr>
                    </a:p>
                    <a:p>
                      <a:pPr lvl="0" algn="l">
                        <a:buNone/>
                      </a:pPr>
                      <a:r>
                        <a:rPr lang="en-US" sz="800" b="0" dirty="0">
                          <a:solidFill>
                            <a:srgbClr val="000000"/>
                          </a:solidFill>
                          <a:effectLst/>
                        </a:rPr>
                        <a:t>0.67</a:t>
                      </a:r>
                      <a:endParaRPr lang="en-US" sz="800" b="0" i="0" dirty="0">
                        <a:solidFill>
                          <a:srgbClr val="000000"/>
                        </a:solidFill>
                        <a:effectLst/>
                        <a:latin typeface="Calibri"/>
                      </a:endParaRPr>
                    </a:p>
                  </a:txBody>
                  <a:tcPr marL="68580" marR="12948" marT="13716" marB="13716"/>
                </a:tc>
                <a:extLst>
                  <a:ext uri="{0D108BD9-81ED-4DB2-BD59-A6C34878D82A}">
                    <a16:rowId xmlns:a16="http://schemas.microsoft.com/office/drawing/2014/main" val="3654421418"/>
                  </a:ext>
                </a:extLst>
              </a:tr>
              <a:tr h="180463">
                <a:tc>
                  <a:txBody>
                    <a:bodyPr/>
                    <a:lstStyle/>
                    <a:p>
                      <a:pPr lvl="0" algn="l">
                        <a:buNone/>
                      </a:pPr>
                      <a:r>
                        <a:rPr lang="en-US" sz="800" b="0" dirty="0">
                          <a:solidFill>
                            <a:srgbClr val="000000"/>
                          </a:solidFill>
                          <a:effectLst/>
                        </a:rPr>
                        <a:t>Median CD4 count (IQR)​</a:t>
                      </a:r>
                      <a:endParaRPr lang="en-US" sz="800" b="0" i="0" dirty="0">
                        <a:solidFill>
                          <a:srgbClr val="000000"/>
                        </a:solidFill>
                        <a:effectLst/>
                        <a:latin typeface="Calibri"/>
                      </a:endParaRPr>
                    </a:p>
                  </a:txBody>
                  <a:tcPr marL="68580" marR="12948" marT="13716" marB="13716"/>
                </a:tc>
                <a:tc>
                  <a:txBody>
                    <a:bodyPr/>
                    <a:lstStyle/>
                    <a:p>
                      <a:pPr lvl="0" algn="l">
                        <a:buNone/>
                      </a:pPr>
                      <a:r>
                        <a:rPr lang="en-US" sz="800" b="0" dirty="0">
                          <a:solidFill>
                            <a:srgbClr val="000000"/>
                          </a:solidFill>
                          <a:effectLst/>
                        </a:rPr>
                        <a:t>745 (520-941)​</a:t>
                      </a:r>
                      <a:endParaRPr lang="en-US" sz="800" dirty="0"/>
                    </a:p>
                  </a:txBody>
                  <a:tcPr marL="68580" marR="12948" marT="13716" marB="13716"/>
                </a:tc>
                <a:tc>
                  <a:txBody>
                    <a:bodyPr/>
                    <a:lstStyle/>
                    <a:p>
                      <a:pPr lvl="0" algn="l">
                        <a:buNone/>
                      </a:pPr>
                      <a:r>
                        <a:rPr lang="en-US" sz="800" b="0" dirty="0">
                          <a:solidFill>
                            <a:srgbClr val="000000"/>
                          </a:solidFill>
                          <a:effectLst/>
                        </a:rPr>
                        <a:t>809 (554-961)​</a:t>
                      </a:r>
                      <a:endParaRPr lang="en-US" sz="800" dirty="0"/>
                    </a:p>
                  </a:txBody>
                  <a:tcPr marL="68580" marR="12948" marT="13716" marB="13716"/>
                </a:tc>
                <a:tc>
                  <a:txBody>
                    <a:bodyPr/>
                    <a:lstStyle/>
                    <a:p>
                      <a:pPr lvl="0" algn="l">
                        <a:buNone/>
                      </a:pPr>
                      <a:r>
                        <a:rPr lang="en-US" sz="800" b="0" dirty="0">
                          <a:solidFill>
                            <a:srgbClr val="000000"/>
                          </a:solidFill>
                          <a:effectLst/>
                        </a:rPr>
                        <a:t>680 (504-923)​</a:t>
                      </a:r>
                      <a:endParaRPr lang="en-US" sz="800" b="0" i="0" dirty="0">
                        <a:solidFill>
                          <a:srgbClr val="000000"/>
                        </a:solidFill>
                        <a:effectLst/>
                        <a:latin typeface="Calibri"/>
                      </a:endParaRPr>
                    </a:p>
                  </a:txBody>
                  <a:tcPr marL="68580" marR="12948" marT="13716" marB="13716"/>
                </a:tc>
                <a:tc>
                  <a:txBody>
                    <a:bodyPr/>
                    <a:lstStyle/>
                    <a:p>
                      <a:pPr lvl="0" algn="l">
                        <a:buNone/>
                      </a:pPr>
                      <a:r>
                        <a:rPr lang="en-US" sz="800" b="0" dirty="0">
                          <a:solidFill>
                            <a:srgbClr val="000000"/>
                          </a:solidFill>
                          <a:effectLst/>
                        </a:rPr>
                        <a:t>0.08</a:t>
                      </a:r>
                      <a:endParaRPr lang="en-US" sz="800" b="0" i="0" dirty="0">
                        <a:solidFill>
                          <a:srgbClr val="000000"/>
                        </a:solidFill>
                        <a:effectLst/>
                        <a:latin typeface="Calibri"/>
                      </a:endParaRPr>
                    </a:p>
                  </a:txBody>
                  <a:tcPr marL="68580" marR="12948" marT="13716" marB="13716"/>
                </a:tc>
                <a:extLst>
                  <a:ext uri="{0D108BD9-81ED-4DB2-BD59-A6C34878D82A}">
                    <a16:rowId xmlns:a16="http://schemas.microsoft.com/office/drawing/2014/main" val="3148136737"/>
                  </a:ext>
                </a:extLst>
              </a:tr>
              <a:tr h="180463">
                <a:tc>
                  <a:txBody>
                    <a:bodyPr/>
                    <a:lstStyle/>
                    <a:p>
                      <a:pPr lvl="0" algn="l">
                        <a:buNone/>
                      </a:pPr>
                      <a:r>
                        <a:rPr lang="en-US" sz="800" b="0" dirty="0">
                          <a:solidFill>
                            <a:srgbClr val="000000"/>
                          </a:solidFill>
                          <a:effectLst/>
                        </a:rPr>
                        <a:t>Median BMI (IQR)​</a:t>
                      </a:r>
                      <a:endParaRPr lang="en-US" sz="800" b="0" i="0" dirty="0">
                        <a:solidFill>
                          <a:srgbClr val="000000"/>
                        </a:solidFill>
                        <a:effectLst/>
                        <a:latin typeface="Calibri"/>
                      </a:endParaRPr>
                    </a:p>
                  </a:txBody>
                  <a:tcPr marL="68580" marR="12948" marT="13716" marB="13716"/>
                </a:tc>
                <a:tc>
                  <a:txBody>
                    <a:bodyPr/>
                    <a:lstStyle/>
                    <a:p>
                      <a:pPr lvl="0" algn="l">
                        <a:buNone/>
                      </a:pPr>
                      <a:r>
                        <a:rPr lang="en-US" sz="800" b="0" dirty="0">
                          <a:solidFill>
                            <a:srgbClr val="000000"/>
                          </a:solidFill>
                          <a:effectLst/>
                        </a:rPr>
                        <a:t>26.9 (24.3-30.2)​</a:t>
                      </a:r>
                      <a:endParaRPr lang="en-US" sz="800" b="0" i="0" dirty="0">
                        <a:solidFill>
                          <a:srgbClr val="000000"/>
                        </a:solidFill>
                        <a:effectLst/>
                        <a:latin typeface="Calibri"/>
                      </a:endParaRPr>
                    </a:p>
                  </a:txBody>
                  <a:tcPr marL="68580" marR="12948" marT="13716" marB="13716"/>
                </a:tc>
                <a:tc>
                  <a:txBody>
                    <a:bodyPr/>
                    <a:lstStyle/>
                    <a:p>
                      <a:pPr lvl="0" algn="l">
                        <a:buNone/>
                      </a:pPr>
                      <a:r>
                        <a:rPr lang="en-US" sz="800" b="0" dirty="0">
                          <a:solidFill>
                            <a:srgbClr val="000000"/>
                          </a:solidFill>
                          <a:effectLst/>
                        </a:rPr>
                        <a:t>27.4 (24.6-31.7)​</a:t>
                      </a:r>
                      <a:endParaRPr lang="en-US" sz="800" dirty="0"/>
                    </a:p>
                  </a:txBody>
                  <a:tcPr marL="68580" marR="12948" marT="13716" marB="13716"/>
                </a:tc>
                <a:tc>
                  <a:txBody>
                    <a:bodyPr/>
                    <a:lstStyle/>
                    <a:p>
                      <a:pPr lvl="0" algn="l">
                        <a:buNone/>
                      </a:pPr>
                      <a:r>
                        <a:rPr lang="en-US" sz="800" b="0" dirty="0">
                          <a:solidFill>
                            <a:srgbClr val="000000"/>
                          </a:solidFill>
                          <a:effectLst/>
                        </a:rPr>
                        <a:t>26.4 (24.2-30.0)​</a:t>
                      </a:r>
                      <a:endParaRPr lang="en-US" sz="800" dirty="0"/>
                    </a:p>
                  </a:txBody>
                  <a:tcPr marL="68580" marR="12948" marT="13716" marB="13716"/>
                </a:tc>
                <a:tc>
                  <a:txBody>
                    <a:bodyPr/>
                    <a:lstStyle/>
                    <a:p>
                      <a:pPr lvl="0" algn="l">
                        <a:buNone/>
                      </a:pPr>
                      <a:r>
                        <a:rPr lang="en-US" sz="800" b="0" dirty="0">
                          <a:solidFill>
                            <a:srgbClr val="000000"/>
                          </a:solidFill>
                          <a:effectLst/>
                        </a:rPr>
                        <a:t>0.33</a:t>
                      </a:r>
                      <a:endParaRPr lang="en-US" sz="800" b="0" i="0" dirty="0">
                        <a:solidFill>
                          <a:srgbClr val="000000"/>
                        </a:solidFill>
                        <a:effectLst/>
                        <a:latin typeface="Calibri"/>
                      </a:endParaRPr>
                    </a:p>
                  </a:txBody>
                  <a:tcPr marL="68580" marR="12948" marT="13716" marB="13716"/>
                </a:tc>
                <a:extLst>
                  <a:ext uri="{0D108BD9-81ED-4DB2-BD59-A6C34878D82A}">
                    <a16:rowId xmlns:a16="http://schemas.microsoft.com/office/drawing/2014/main" val="2817591613"/>
                  </a:ext>
                </a:extLst>
              </a:tr>
              <a:tr h="800804">
                <a:tc>
                  <a:txBody>
                    <a:bodyPr/>
                    <a:lstStyle/>
                    <a:p>
                      <a:pPr lvl="0" algn="l">
                        <a:buNone/>
                      </a:pPr>
                      <a:r>
                        <a:rPr lang="en-US" sz="800" b="0" dirty="0">
                          <a:solidFill>
                            <a:srgbClr val="000000"/>
                          </a:solidFill>
                          <a:effectLst/>
                        </a:rPr>
                        <a:t>Pre-switch category (%)​</a:t>
                      </a:r>
                    </a:p>
                    <a:p>
                      <a:pPr lvl="0" algn="l">
                        <a:buNone/>
                      </a:pPr>
                      <a:r>
                        <a:rPr lang="en-US" sz="800" b="0" dirty="0">
                          <a:solidFill>
                            <a:srgbClr val="000000"/>
                          </a:solidFill>
                          <a:effectLst/>
                        </a:rPr>
                        <a:t>   Blip 20-199 cpm​</a:t>
                      </a:r>
                    </a:p>
                    <a:p>
                      <a:pPr lvl="0" algn="l">
                        <a:buNone/>
                      </a:pPr>
                      <a:r>
                        <a:rPr lang="en-US" sz="800" b="0" dirty="0">
                          <a:solidFill>
                            <a:srgbClr val="000000"/>
                          </a:solidFill>
                          <a:effectLst/>
                        </a:rPr>
                        <a:t>   pLLV​</a:t>
                      </a:r>
                    </a:p>
                    <a:p>
                      <a:pPr lvl="0" algn="l">
                        <a:buNone/>
                      </a:pPr>
                      <a:r>
                        <a:rPr lang="en-US" sz="800" b="0" dirty="0">
                          <a:solidFill>
                            <a:srgbClr val="000000"/>
                          </a:solidFill>
                          <a:effectLst/>
                        </a:rPr>
                        <a:t>   High viral load​</a:t>
                      </a:r>
                    </a:p>
                    <a:p>
                      <a:pPr lvl="0" algn="l">
                        <a:buNone/>
                      </a:pPr>
                      <a:r>
                        <a:rPr lang="en-US" sz="800" b="0" dirty="0">
                          <a:solidFill>
                            <a:srgbClr val="000000"/>
                          </a:solidFill>
                          <a:effectLst/>
                        </a:rPr>
                        <a:t>   Always &lt;20 cpm​</a:t>
                      </a:r>
                      <a:endParaRPr lang="en-US" sz="800" b="0" i="0" dirty="0">
                        <a:solidFill>
                          <a:srgbClr val="000000"/>
                        </a:solidFill>
                        <a:effectLst/>
                        <a:latin typeface="Calibri"/>
                      </a:endParaRPr>
                    </a:p>
                  </a:txBody>
                  <a:tcPr marL="68580" marR="12948" marT="13716" marB="13716"/>
                </a:tc>
                <a:tc>
                  <a:txBody>
                    <a:bodyPr/>
                    <a:lstStyle/>
                    <a:p>
                      <a:pPr lvl="0" algn="l">
                        <a:buNone/>
                      </a:pPr>
                      <a:r>
                        <a:rPr lang="en-US" sz="800" b="0" dirty="0">
                          <a:solidFill>
                            <a:srgbClr val="000000"/>
                          </a:solidFill>
                          <a:effectLst/>
                        </a:rPr>
                        <a:t>​</a:t>
                      </a:r>
                      <a:endParaRPr lang="en-US" sz="800" dirty="0"/>
                    </a:p>
                    <a:p>
                      <a:pPr lvl="0" algn="l">
                        <a:buNone/>
                      </a:pPr>
                      <a:r>
                        <a:rPr lang="en-US" sz="800" b="0" dirty="0">
                          <a:solidFill>
                            <a:srgbClr val="000000"/>
                          </a:solidFill>
                          <a:effectLst/>
                        </a:rPr>
                        <a:t>26 (18.1)​</a:t>
                      </a:r>
                    </a:p>
                    <a:p>
                      <a:pPr lvl="0" algn="l">
                        <a:buNone/>
                      </a:pPr>
                      <a:r>
                        <a:rPr lang="en-US" sz="800" b="0" dirty="0">
                          <a:solidFill>
                            <a:srgbClr val="000000"/>
                          </a:solidFill>
                          <a:effectLst/>
                        </a:rPr>
                        <a:t>26 (18.1)​</a:t>
                      </a:r>
                    </a:p>
                    <a:p>
                      <a:pPr lvl="0" algn="l">
                        <a:buNone/>
                      </a:pPr>
                      <a:r>
                        <a:rPr lang="en-US" sz="800" b="0" dirty="0">
                          <a:solidFill>
                            <a:srgbClr val="000000"/>
                          </a:solidFill>
                          <a:effectLst/>
                        </a:rPr>
                        <a:t>6 (4.2)​</a:t>
                      </a:r>
                    </a:p>
                    <a:p>
                      <a:pPr lvl="0" algn="l">
                        <a:buNone/>
                      </a:pPr>
                      <a:r>
                        <a:rPr lang="en-US" sz="800" b="0" dirty="0">
                          <a:solidFill>
                            <a:srgbClr val="000000"/>
                          </a:solidFill>
                          <a:effectLst/>
                        </a:rPr>
                        <a:t>86 (59.7)​</a:t>
                      </a:r>
                      <a:endParaRPr lang="en-US" sz="800" b="0" i="0" dirty="0">
                        <a:solidFill>
                          <a:srgbClr val="000000"/>
                        </a:solidFill>
                        <a:effectLst/>
                        <a:latin typeface="Calibri"/>
                      </a:endParaRPr>
                    </a:p>
                  </a:txBody>
                  <a:tcPr marL="68580" marR="12948" marT="13716" marB="13716"/>
                </a:tc>
                <a:tc>
                  <a:txBody>
                    <a:bodyPr/>
                    <a:lstStyle/>
                    <a:p>
                      <a:pPr lvl="0" algn="l">
                        <a:buNone/>
                      </a:pPr>
                      <a:r>
                        <a:rPr lang="en-US" sz="800" b="0" dirty="0">
                          <a:solidFill>
                            <a:srgbClr val="000000"/>
                          </a:solidFill>
                          <a:effectLst/>
                        </a:rPr>
                        <a:t>​</a:t>
                      </a:r>
                      <a:endParaRPr lang="en-US" sz="800" dirty="0"/>
                    </a:p>
                    <a:p>
                      <a:pPr lvl="0" algn="l">
                        <a:buNone/>
                      </a:pPr>
                      <a:r>
                        <a:rPr lang="en-US" sz="800" b="0" dirty="0">
                          <a:solidFill>
                            <a:srgbClr val="000000"/>
                          </a:solidFill>
                          <a:effectLst/>
                        </a:rPr>
                        <a:t>12 (20.7)​</a:t>
                      </a:r>
                    </a:p>
                    <a:p>
                      <a:pPr lvl="0" algn="l">
                        <a:buNone/>
                      </a:pPr>
                      <a:r>
                        <a:rPr lang="en-US" sz="800" b="0" dirty="0">
                          <a:solidFill>
                            <a:srgbClr val="000000"/>
                          </a:solidFill>
                          <a:effectLst/>
                        </a:rPr>
                        <a:t>17 (29.3)​</a:t>
                      </a:r>
                    </a:p>
                    <a:p>
                      <a:pPr lvl="0" algn="l">
                        <a:buNone/>
                      </a:pPr>
                      <a:r>
                        <a:rPr lang="en-US" sz="800" b="0" dirty="0">
                          <a:solidFill>
                            <a:srgbClr val="000000"/>
                          </a:solidFill>
                          <a:effectLst/>
                        </a:rPr>
                        <a:t>2 (3.4)​</a:t>
                      </a:r>
                    </a:p>
                    <a:p>
                      <a:pPr lvl="0" algn="l">
                        <a:buNone/>
                      </a:pPr>
                      <a:r>
                        <a:rPr lang="en-US" sz="800" b="0" dirty="0">
                          <a:solidFill>
                            <a:srgbClr val="000000"/>
                          </a:solidFill>
                          <a:effectLst/>
                        </a:rPr>
                        <a:t>27 (46.6)​</a:t>
                      </a:r>
                      <a:endParaRPr lang="en-US" sz="800" b="0" i="0" dirty="0">
                        <a:solidFill>
                          <a:srgbClr val="000000"/>
                        </a:solidFill>
                        <a:effectLst/>
                        <a:latin typeface="Calibri"/>
                      </a:endParaRPr>
                    </a:p>
                  </a:txBody>
                  <a:tcPr marL="68580" marR="12948" marT="13716" marB="13716"/>
                </a:tc>
                <a:tc>
                  <a:txBody>
                    <a:bodyPr/>
                    <a:lstStyle/>
                    <a:p>
                      <a:pPr lvl="0" algn="l">
                        <a:buNone/>
                      </a:pPr>
                      <a:r>
                        <a:rPr lang="en-US" sz="800" b="0" dirty="0">
                          <a:solidFill>
                            <a:srgbClr val="000000"/>
                          </a:solidFill>
                          <a:effectLst/>
                        </a:rPr>
                        <a:t>​</a:t>
                      </a:r>
                      <a:endParaRPr lang="en-US" sz="800" dirty="0"/>
                    </a:p>
                    <a:p>
                      <a:pPr lvl="0" algn="l">
                        <a:buNone/>
                      </a:pPr>
                      <a:r>
                        <a:rPr lang="en-US" sz="800" b="0" dirty="0">
                          <a:solidFill>
                            <a:srgbClr val="000000"/>
                          </a:solidFill>
                          <a:effectLst/>
                        </a:rPr>
                        <a:t>14 (16.3)​</a:t>
                      </a:r>
                    </a:p>
                    <a:p>
                      <a:pPr lvl="0" algn="l">
                        <a:buNone/>
                      </a:pPr>
                      <a:r>
                        <a:rPr lang="en-US" sz="800" b="0" dirty="0">
                          <a:solidFill>
                            <a:srgbClr val="000000"/>
                          </a:solidFill>
                          <a:effectLst/>
                        </a:rPr>
                        <a:t>9 (10.5)​</a:t>
                      </a:r>
                      <a:endParaRPr lang="en-US" sz="800" dirty="0"/>
                    </a:p>
                    <a:p>
                      <a:pPr lvl="0" algn="l">
                        <a:buNone/>
                      </a:pPr>
                      <a:r>
                        <a:rPr lang="en-US" sz="800" b="0" dirty="0">
                          <a:solidFill>
                            <a:srgbClr val="000000"/>
                          </a:solidFill>
                          <a:effectLst/>
                        </a:rPr>
                        <a:t>4 (4.7)​</a:t>
                      </a:r>
                    </a:p>
                    <a:p>
                      <a:pPr lvl="0" algn="l">
                        <a:buNone/>
                      </a:pPr>
                      <a:r>
                        <a:rPr lang="en-US" sz="800" b="0" dirty="0">
                          <a:solidFill>
                            <a:srgbClr val="000000"/>
                          </a:solidFill>
                          <a:effectLst/>
                        </a:rPr>
                        <a:t>59 (68.6)​</a:t>
                      </a:r>
                      <a:endParaRPr lang="en-US" sz="800" b="0" i="0" dirty="0">
                        <a:solidFill>
                          <a:srgbClr val="000000"/>
                        </a:solidFill>
                        <a:effectLst/>
                        <a:latin typeface="Calibri"/>
                      </a:endParaRPr>
                    </a:p>
                  </a:txBody>
                  <a:tcPr marL="68580" marR="12948" marT="13716" marB="13716"/>
                </a:tc>
                <a:tc>
                  <a:txBody>
                    <a:bodyPr/>
                    <a:lstStyle/>
                    <a:p>
                      <a:pPr lvl="0" algn="l">
                        <a:buNone/>
                      </a:pPr>
                      <a:endParaRPr lang="en-US" sz="800" b="1" dirty="0">
                        <a:solidFill>
                          <a:srgbClr val="000000"/>
                        </a:solidFill>
                        <a:effectLst/>
                      </a:endParaRPr>
                    </a:p>
                    <a:p>
                      <a:pPr lvl="0" algn="l">
                        <a:buNone/>
                      </a:pPr>
                      <a:r>
                        <a:rPr lang="en-US" sz="800" b="1" dirty="0">
                          <a:solidFill>
                            <a:srgbClr val="000000"/>
                          </a:solidFill>
                          <a:effectLst/>
                        </a:rPr>
                        <a:t>0.0001</a:t>
                      </a:r>
                      <a:r>
                        <a:rPr lang="en-US" sz="800" b="0" dirty="0">
                          <a:solidFill>
                            <a:srgbClr val="000000"/>
                          </a:solidFill>
                          <a:effectLst/>
                        </a:rPr>
                        <a:t>​</a:t>
                      </a:r>
                      <a:endParaRPr lang="en-US" sz="800" b="0" i="0" dirty="0">
                        <a:solidFill>
                          <a:srgbClr val="000000"/>
                        </a:solidFill>
                        <a:effectLst/>
                        <a:latin typeface="Calibri"/>
                      </a:endParaRPr>
                    </a:p>
                  </a:txBody>
                  <a:tcPr marL="68580" marR="12948" marT="13716" marB="13716"/>
                </a:tc>
                <a:extLst>
                  <a:ext uri="{0D108BD9-81ED-4DB2-BD59-A6C34878D82A}">
                    <a16:rowId xmlns:a16="http://schemas.microsoft.com/office/drawing/2014/main" val="1681987128"/>
                  </a:ext>
                </a:extLst>
              </a:tr>
            </a:tbl>
          </a:graphicData>
        </a:graphic>
      </p:graphicFrame>
      <p:sp>
        <p:nvSpPr>
          <p:cNvPr id="2" name="Slide Number Placeholder 1">
            <a:extLst>
              <a:ext uri="{FF2B5EF4-FFF2-40B4-BE49-F238E27FC236}">
                <a16:creationId xmlns:a16="http://schemas.microsoft.com/office/drawing/2014/main" id="{88206DE1-3A02-4027-875C-DD9D69304257}"/>
              </a:ext>
            </a:extLst>
          </p:cNvPr>
          <p:cNvSpPr>
            <a:spLocks noGrp="1"/>
          </p:cNvSpPr>
          <p:nvPr>
            <p:ph type="sldNum" sz="quarter" idx="12"/>
          </p:nvPr>
        </p:nvSpPr>
        <p:spPr/>
        <p:txBody>
          <a:bodyPr/>
          <a:lstStyle/>
          <a:p>
            <a:fld id="{9E8F61A0-4034-47F0-996D-BB63096CFA7B}" type="slidenum">
              <a:rPr lang="en-US" smtClean="0"/>
              <a:t>31</a:t>
            </a:fld>
            <a:endParaRPr lang="en-US" dirty="0"/>
          </a:p>
        </p:txBody>
      </p:sp>
      <p:sp>
        <p:nvSpPr>
          <p:cNvPr id="14" name="TextBox 13">
            <a:extLst>
              <a:ext uri="{FF2B5EF4-FFF2-40B4-BE49-F238E27FC236}">
                <a16:creationId xmlns:a16="http://schemas.microsoft.com/office/drawing/2014/main" id="{14AABB66-F935-F7A1-6E1A-CF0780E6A0CB}"/>
              </a:ext>
            </a:extLst>
          </p:cNvPr>
          <p:cNvSpPr txBox="1"/>
          <p:nvPr/>
        </p:nvSpPr>
        <p:spPr>
          <a:xfrm>
            <a:off x="7249988" y="285750"/>
            <a:ext cx="1728379" cy="4293483"/>
          </a:xfrm>
          <a:prstGeom prst="rect">
            <a:avLst/>
          </a:prstGeom>
          <a:noFill/>
        </p:spPr>
        <p:txBody>
          <a:bodyPr wrap="square" lIns="68580" tIns="34290" rIns="68580" bIns="34290" rtlCol="0" anchor="t">
            <a:spAutoFit/>
          </a:bodyPr>
          <a:lstStyle/>
          <a:p>
            <a:r>
              <a:rPr lang="en-US" sz="1350" dirty="0"/>
              <a:t>​In the multivariate regression model:  </a:t>
            </a:r>
            <a:endParaRPr lang="en-US" sz="1350" dirty="0">
              <a:cs typeface="Arial"/>
            </a:endParaRPr>
          </a:p>
          <a:p>
            <a:endParaRPr lang="en-US" sz="1350" dirty="0">
              <a:cs typeface="Arial"/>
            </a:endParaRPr>
          </a:p>
          <a:p>
            <a:r>
              <a:rPr lang="en-US" dirty="0"/>
              <a:t>Having </a:t>
            </a:r>
            <a:r>
              <a:rPr lang="en-US" b="1" dirty="0"/>
              <a:t>persistent low level viremia pre-switch</a:t>
            </a:r>
            <a:r>
              <a:rPr lang="en-US" dirty="0"/>
              <a:t> was significantly associated with having at least one VL &gt;20cpm post switch [OR 3.55 (1.54-8.66)]</a:t>
            </a:r>
            <a:endParaRPr lang="en-US" dirty="0">
              <a:cs typeface="Arial"/>
            </a:endParaRPr>
          </a:p>
        </p:txBody>
      </p:sp>
      <p:pic>
        <p:nvPicPr>
          <p:cNvPr id="3" name="Picture 2" descr="A blue sign with white text&#10;&#10;Description automatically generated with medium confidence">
            <a:extLst>
              <a:ext uri="{FF2B5EF4-FFF2-40B4-BE49-F238E27FC236}">
                <a16:creationId xmlns:a16="http://schemas.microsoft.com/office/drawing/2014/main" id="{FC359E3C-7011-3A1B-1C0D-9469C5B54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2924297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A3A9-1EF7-969F-F826-83CBA550ECCA}"/>
              </a:ext>
            </a:extLst>
          </p:cNvPr>
          <p:cNvSpPr>
            <a:spLocks noGrp="1"/>
          </p:cNvSpPr>
          <p:nvPr>
            <p:ph type="title"/>
          </p:nvPr>
        </p:nvSpPr>
        <p:spPr/>
        <p:txBody>
          <a:bodyPr/>
          <a:lstStyle/>
          <a:p>
            <a:pPr algn="ctr"/>
            <a:r>
              <a:rPr lang="en-US" sz="2800" dirty="0"/>
              <a:t>Owen Clinic Experience – CAB (</a:t>
            </a:r>
            <a:r>
              <a:rPr lang="en-US" sz="2800" dirty="0" err="1"/>
              <a:t>Apretude</a:t>
            </a:r>
            <a:r>
              <a:rPr lang="en-US" sz="2800" baseline="30000" dirty="0"/>
              <a:t>®</a:t>
            </a:r>
            <a:r>
              <a:rPr lang="en-US" sz="2800" dirty="0"/>
              <a:t>) for </a:t>
            </a:r>
            <a:r>
              <a:rPr lang="en-US" sz="2800" dirty="0" err="1"/>
              <a:t>PrEP</a:t>
            </a:r>
            <a:endParaRPr lang="en-US" sz="2800" dirty="0"/>
          </a:p>
        </p:txBody>
      </p:sp>
      <p:sp>
        <p:nvSpPr>
          <p:cNvPr id="3" name="Content Placeholder 2">
            <a:extLst>
              <a:ext uri="{FF2B5EF4-FFF2-40B4-BE49-F238E27FC236}">
                <a16:creationId xmlns:a16="http://schemas.microsoft.com/office/drawing/2014/main" id="{FB318D7B-5451-61FF-7007-DA28B65F1007}"/>
              </a:ext>
            </a:extLst>
          </p:cNvPr>
          <p:cNvSpPr>
            <a:spLocks noGrp="1"/>
          </p:cNvSpPr>
          <p:nvPr>
            <p:ph sz="half" idx="1"/>
          </p:nvPr>
        </p:nvSpPr>
        <p:spPr/>
        <p:txBody>
          <a:bodyPr>
            <a:normAutofit/>
          </a:bodyPr>
          <a:lstStyle/>
          <a:p>
            <a:r>
              <a:rPr lang="en-US" sz="2400" dirty="0"/>
              <a:t>119 active patients</a:t>
            </a:r>
          </a:p>
          <a:p>
            <a:pPr lvl="1"/>
            <a:r>
              <a:rPr lang="en-US" dirty="0"/>
              <a:t>No seroconversions</a:t>
            </a:r>
          </a:p>
          <a:p>
            <a:pPr lvl="1"/>
            <a:endParaRPr lang="en-US" sz="1200" dirty="0"/>
          </a:p>
          <a:p>
            <a:endParaRPr lang="en-US" sz="1400" dirty="0"/>
          </a:p>
          <a:p>
            <a:endParaRPr lang="en-US" sz="1400" dirty="0"/>
          </a:p>
        </p:txBody>
      </p:sp>
      <p:sp>
        <p:nvSpPr>
          <p:cNvPr id="6" name="Content Placeholder 5">
            <a:extLst>
              <a:ext uri="{FF2B5EF4-FFF2-40B4-BE49-F238E27FC236}">
                <a16:creationId xmlns:a16="http://schemas.microsoft.com/office/drawing/2014/main" id="{BA8228A9-2AA5-D9F4-0FD2-54AB1CF0289E}"/>
              </a:ext>
            </a:extLst>
          </p:cNvPr>
          <p:cNvSpPr>
            <a:spLocks noGrp="1"/>
          </p:cNvSpPr>
          <p:nvPr>
            <p:ph sz="half" idx="2"/>
          </p:nvPr>
        </p:nvSpPr>
        <p:spPr/>
        <p:txBody>
          <a:bodyPr>
            <a:normAutofit fontScale="92500" lnSpcReduction="20000"/>
          </a:bodyPr>
          <a:lstStyle/>
          <a:p>
            <a:r>
              <a:rPr lang="en-US" sz="2400" dirty="0"/>
              <a:t>21 discontinuations</a:t>
            </a:r>
          </a:p>
          <a:p>
            <a:pPr lvl="1"/>
            <a:r>
              <a:rPr lang="en-US" dirty="0"/>
              <a:t>Injection site reactions (5)</a:t>
            </a:r>
          </a:p>
          <a:p>
            <a:pPr lvl="1"/>
            <a:r>
              <a:rPr lang="en-US" dirty="0"/>
              <a:t>Relocated/transferred care (2)</a:t>
            </a:r>
          </a:p>
          <a:p>
            <a:pPr lvl="1"/>
            <a:r>
              <a:rPr lang="en-US" dirty="0"/>
              <a:t>Lost to follow up (7)</a:t>
            </a:r>
          </a:p>
          <a:p>
            <a:pPr lvl="1"/>
            <a:r>
              <a:rPr lang="en-US" dirty="0"/>
              <a:t>Change in HIV risk (1)</a:t>
            </a:r>
          </a:p>
          <a:p>
            <a:pPr lvl="1"/>
            <a:r>
              <a:rPr lang="en-US" dirty="0"/>
              <a:t>Death (1)</a:t>
            </a:r>
          </a:p>
          <a:p>
            <a:pPr lvl="1"/>
            <a:r>
              <a:rPr lang="en-US" dirty="0"/>
              <a:t>Insurance (2)</a:t>
            </a:r>
          </a:p>
          <a:p>
            <a:pPr lvl="1"/>
            <a:r>
              <a:rPr lang="en-US" dirty="0"/>
              <a:t>Unable to adhere to injection schedule (3)</a:t>
            </a:r>
          </a:p>
          <a:p>
            <a:endParaRPr lang="en-US" dirty="0"/>
          </a:p>
        </p:txBody>
      </p:sp>
      <p:sp>
        <p:nvSpPr>
          <p:cNvPr id="4" name="Slide Number Placeholder 3">
            <a:extLst>
              <a:ext uri="{FF2B5EF4-FFF2-40B4-BE49-F238E27FC236}">
                <a16:creationId xmlns:a16="http://schemas.microsoft.com/office/drawing/2014/main" id="{43AF67A2-096A-C753-6E71-CE9D170147B0}"/>
              </a:ext>
            </a:extLst>
          </p:cNvPr>
          <p:cNvSpPr>
            <a:spLocks noGrp="1"/>
          </p:cNvSpPr>
          <p:nvPr>
            <p:ph type="sldNum" sz="quarter" idx="12"/>
          </p:nvPr>
        </p:nvSpPr>
        <p:spPr/>
        <p:txBody>
          <a:bodyPr/>
          <a:lstStyle/>
          <a:p>
            <a:fld id="{436DF479-7476-4076-86FD-1C41B7E33810}" type="slidenum">
              <a:rPr lang="en-US" smtClean="0"/>
              <a:pPr/>
              <a:t>32</a:t>
            </a:fld>
            <a:r>
              <a:rPr lang="en-US" dirty="0"/>
              <a:t>     </a:t>
            </a:r>
          </a:p>
        </p:txBody>
      </p:sp>
      <p:pic>
        <p:nvPicPr>
          <p:cNvPr id="5" name="Picture 4"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1616846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6511-2B97-2B6A-832D-703038300966}"/>
              </a:ext>
            </a:extLst>
          </p:cNvPr>
          <p:cNvSpPr>
            <a:spLocks noGrp="1"/>
          </p:cNvSpPr>
          <p:nvPr>
            <p:ph type="title"/>
          </p:nvPr>
        </p:nvSpPr>
        <p:spPr/>
        <p:txBody>
          <a:bodyPr/>
          <a:lstStyle/>
          <a:p>
            <a:pPr algn="ctr"/>
            <a:r>
              <a:rPr lang="en-US" sz="2800" dirty="0" err="1"/>
              <a:t>Lenacapavir</a:t>
            </a:r>
            <a:r>
              <a:rPr lang="en-US" sz="2800" dirty="0"/>
              <a:t> (LEN; </a:t>
            </a:r>
            <a:r>
              <a:rPr lang="en-US" sz="2800" dirty="0" err="1"/>
              <a:t>Sunlenca</a:t>
            </a:r>
            <a:r>
              <a:rPr lang="en-US" sz="2800" baseline="30000" dirty="0"/>
              <a:t>®</a:t>
            </a:r>
            <a:r>
              <a:rPr lang="en-US" sz="2800" dirty="0"/>
              <a:t>) – Capsid Inhibitor</a:t>
            </a:r>
          </a:p>
        </p:txBody>
      </p:sp>
      <p:sp>
        <p:nvSpPr>
          <p:cNvPr id="3" name="Content Placeholder 2">
            <a:extLst>
              <a:ext uri="{FF2B5EF4-FFF2-40B4-BE49-F238E27FC236}">
                <a16:creationId xmlns:a16="http://schemas.microsoft.com/office/drawing/2014/main" id="{5F39F317-C59B-A12A-D741-447DC38F22FD}"/>
              </a:ext>
            </a:extLst>
          </p:cNvPr>
          <p:cNvSpPr>
            <a:spLocks noGrp="1"/>
          </p:cNvSpPr>
          <p:nvPr>
            <p:ph sz="half" idx="1"/>
          </p:nvPr>
        </p:nvSpPr>
        <p:spPr>
          <a:xfrm>
            <a:off x="457200" y="1152144"/>
            <a:ext cx="3886200" cy="3577268"/>
          </a:xfrm>
        </p:spPr>
        <p:txBody>
          <a:bodyPr>
            <a:normAutofit/>
          </a:bodyPr>
          <a:lstStyle/>
          <a:p>
            <a:r>
              <a:rPr lang="en-US" sz="2400" dirty="0"/>
              <a:t>Indication:                                     </a:t>
            </a:r>
            <a:r>
              <a:rPr lang="en-US" sz="2000" dirty="0"/>
              <a:t>In combination with other antiretrovirals for the treatment of HIV-1 infection in heavily treatment-experienced adults with multidrug resistant HIV-1 infection failing their current antiretroviral regimen due to resistance, intolerance, or safety considerations.</a:t>
            </a:r>
          </a:p>
          <a:p>
            <a:pPr marL="114300" indent="0">
              <a:buNone/>
            </a:pPr>
            <a:endParaRPr lang="en-US" sz="1600" dirty="0"/>
          </a:p>
        </p:txBody>
      </p:sp>
      <p:sp>
        <p:nvSpPr>
          <p:cNvPr id="5" name="Content Placeholder 4">
            <a:extLst>
              <a:ext uri="{FF2B5EF4-FFF2-40B4-BE49-F238E27FC236}">
                <a16:creationId xmlns:a16="http://schemas.microsoft.com/office/drawing/2014/main" id="{F4AAC430-442A-11F0-D85C-748D18F9443E}"/>
              </a:ext>
            </a:extLst>
          </p:cNvPr>
          <p:cNvSpPr>
            <a:spLocks noGrp="1"/>
          </p:cNvSpPr>
          <p:nvPr>
            <p:ph sz="half" idx="2"/>
          </p:nvPr>
        </p:nvSpPr>
        <p:spPr/>
        <p:txBody>
          <a:bodyPr/>
          <a:lstStyle/>
          <a:p>
            <a:r>
              <a:rPr lang="en-US" sz="2400" dirty="0"/>
              <a:t>Dosing</a:t>
            </a:r>
          </a:p>
          <a:p>
            <a:endParaRPr lang="en-US" dirty="0"/>
          </a:p>
        </p:txBody>
      </p:sp>
      <p:sp>
        <p:nvSpPr>
          <p:cNvPr id="4" name="Slide Number Placeholder 3">
            <a:extLst>
              <a:ext uri="{FF2B5EF4-FFF2-40B4-BE49-F238E27FC236}">
                <a16:creationId xmlns:a16="http://schemas.microsoft.com/office/drawing/2014/main" id="{06C900F6-53E4-7784-3E81-9FF0593B7B5E}"/>
              </a:ext>
            </a:extLst>
          </p:cNvPr>
          <p:cNvSpPr>
            <a:spLocks noGrp="1"/>
          </p:cNvSpPr>
          <p:nvPr>
            <p:ph type="sldNum" sz="quarter" idx="12"/>
          </p:nvPr>
        </p:nvSpPr>
        <p:spPr/>
        <p:txBody>
          <a:bodyPr/>
          <a:lstStyle/>
          <a:p>
            <a:fld id="{6E2D2B3B-882E-40F3-A32F-6DD516915044}" type="slidenum">
              <a:rPr lang="en-US" smtClean="0"/>
              <a:pPr/>
              <a:t>33</a:t>
            </a:fld>
            <a:endParaRPr lang="en-US" dirty="0"/>
          </a:p>
        </p:txBody>
      </p:sp>
      <p:pic>
        <p:nvPicPr>
          <p:cNvPr id="7" name="Picture 6">
            <a:extLst>
              <a:ext uri="{FF2B5EF4-FFF2-40B4-BE49-F238E27FC236}">
                <a16:creationId xmlns:a16="http://schemas.microsoft.com/office/drawing/2014/main" id="{B3C78AA9-6D5C-6FFA-B935-7FF02C0717A1}"/>
              </a:ext>
            </a:extLst>
          </p:cNvPr>
          <p:cNvPicPr>
            <a:picLocks noChangeAspect="1"/>
          </p:cNvPicPr>
          <p:nvPr/>
        </p:nvPicPr>
        <p:blipFill>
          <a:blip r:embed="rId2"/>
          <a:stretch>
            <a:fillRect/>
          </a:stretch>
        </p:blipFill>
        <p:spPr>
          <a:xfrm>
            <a:off x="4623372" y="1691432"/>
            <a:ext cx="4368228" cy="2784192"/>
          </a:xfrm>
          <a:prstGeom prst="rect">
            <a:avLst/>
          </a:prstGeom>
        </p:spPr>
      </p:pic>
    </p:spTree>
    <p:extLst>
      <p:ext uri="{BB962C8B-B14F-4D97-AF65-F5344CB8AC3E}">
        <p14:creationId xmlns:p14="http://schemas.microsoft.com/office/powerpoint/2010/main" val="2651997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F4C3-6DE2-82B8-F91C-4245D02586E8}"/>
              </a:ext>
            </a:extLst>
          </p:cNvPr>
          <p:cNvSpPr>
            <a:spLocks noGrp="1"/>
          </p:cNvSpPr>
          <p:nvPr>
            <p:ph type="title"/>
          </p:nvPr>
        </p:nvSpPr>
        <p:spPr>
          <a:xfrm>
            <a:off x="414215" y="12123"/>
            <a:ext cx="8315569" cy="857250"/>
          </a:xfrm>
        </p:spPr>
        <p:txBody>
          <a:bodyPr/>
          <a:lstStyle/>
          <a:p>
            <a:pPr algn="ctr"/>
            <a:r>
              <a:rPr lang="en-US" sz="2800" dirty="0"/>
              <a:t>CAPELLA – 52 week results</a:t>
            </a:r>
          </a:p>
        </p:txBody>
      </p:sp>
      <p:sp>
        <p:nvSpPr>
          <p:cNvPr id="4" name="Slide Number Placeholder 3">
            <a:extLst>
              <a:ext uri="{FF2B5EF4-FFF2-40B4-BE49-F238E27FC236}">
                <a16:creationId xmlns:a16="http://schemas.microsoft.com/office/drawing/2014/main" id="{B2684C54-8DAF-8826-12A4-3B551786FBFE}"/>
              </a:ext>
            </a:extLst>
          </p:cNvPr>
          <p:cNvSpPr>
            <a:spLocks noGrp="1"/>
          </p:cNvSpPr>
          <p:nvPr>
            <p:ph type="sldNum" sz="quarter" idx="12"/>
          </p:nvPr>
        </p:nvSpPr>
        <p:spPr/>
        <p:txBody>
          <a:bodyPr/>
          <a:lstStyle/>
          <a:p>
            <a:fld id="{6E2D2B3B-882E-40F3-A32F-6DD516915044}" type="slidenum">
              <a:rPr lang="en-US" smtClean="0"/>
              <a:pPr/>
              <a:t>34</a:t>
            </a:fld>
            <a:endParaRPr lang="en-US" dirty="0"/>
          </a:p>
        </p:txBody>
      </p:sp>
      <p:pic>
        <p:nvPicPr>
          <p:cNvPr id="5" name="Picture 4">
            <a:extLst>
              <a:ext uri="{FF2B5EF4-FFF2-40B4-BE49-F238E27FC236}">
                <a16:creationId xmlns:a16="http://schemas.microsoft.com/office/drawing/2014/main" id="{CF9C4011-E22F-1538-AD79-DE20C9BEE945}"/>
              </a:ext>
            </a:extLst>
          </p:cNvPr>
          <p:cNvPicPr>
            <a:picLocks noChangeAspect="1"/>
          </p:cNvPicPr>
          <p:nvPr/>
        </p:nvPicPr>
        <p:blipFill>
          <a:blip r:embed="rId3"/>
          <a:stretch>
            <a:fillRect/>
          </a:stretch>
        </p:blipFill>
        <p:spPr>
          <a:xfrm>
            <a:off x="495300" y="971550"/>
            <a:ext cx="4408197" cy="3067050"/>
          </a:xfrm>
          <a:prstGeom prst="rect">
            <a:avLst/>
          </a:prstGeom>
        </p:spPr>
      </p:pic>
      <p:pic>
        <p:nvPicPr>
          <p:cNvPr id="6" name="Picture 5">
            <a:extLst>
              <a:ext uri="{FF2B5EF4-FFF2-40B4-BE49-F238E27FC236}">
                <a16:creationId xmlns:a16="http://schemas.microsoft.com/office/drawing/2014/main" id="{2F43FDEB-9CF7-D293-A168-B0AE00886AE6}"/>
              </a:ext>
            </a:extLst>
          </p:cNvPr>
          <p:cNvPicPr>
            <a:picLocks noChangeAspect="1"/>
          </p:cNvPicPr>
          <p:nvPr/>
        </p:nvPicPr>
        <p:blipFill>
          <a:blip r:embed="rId4"/>
          <a:stretch>
            <a:fillRect/>
          </a:stretch>
        </p:blipFill>
        <p:spPr>
          <a:xfrm>
            <a:off x="5105400" y="742950"/>
            <a:ext cx="3768043" cy="3399559"/>
          </a:xfrm>
          <a:prstGeom prst="rect">
            <a:avLst/>
          </a:prstGeom>
        </p:spPr>
      </p:pic>
      <p:sp>
        <p:nvSpPr>
          <p:cNvPr id="7" name="Text Box 11">
            <a:extLst>
              <a:ext uri="{FF2B5EF4-FFF2-40B4-BE49-F238E27FC236}">
                <a16:creationId xmlns:a16="http://schemas.microsoft.com/office/drawing/2014/main" id="{1B97F178-285A-1677-6328-536255265A06}"/>
              </a:ext>
            </a:extLst>
          </p:cNvPr>
          <p:cNvSpPr txBox="1">
            <a:spLocks noChangeArrowheads="1"/>
          </p:cNvSpPr>
          <p:nvPr/>
        </p:nvSpPr>
        <p:spPr bwMode="auto">
          <a:xfrm>
            <a:off x="1524001" y="4769774"/>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Ogbuagu. IDWeek 2022. Abstr 1585. </a:t>
            </a:r>
          </a:p>
        </p:txBody>
      </p:sp>
    </p:spTree>
    <p:extLst>
      <p:ext uri="{BB962C8B-B14F-4D97-AF65-F5344CB8AC3E}">
        <p14:creationId xmlns:p14="http://schemas.microsoft.com/office/powerpoint/2010/main" val="3405312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74B0-5F2C-5133-0150-C2D264FACF53}"/>
              </a:ext>
            </a:extLst>
          </p:cNvPr>
          <p:cNvSpPr>
            <a:spLocks noGrp="1"/>
          </p:cNvSpPr>
          <p:nvPr>
            <p:ph type="title"/>
          </p:nvPr>
        </p:nvSpPr>
        <p:spPr/>
        <p:txBody>
          <a:bodyPr/>
          <a:lstStyle/>
          <a:p>
            <a:pPr algn="ctr"/>
            <a:r>
              <a:rPr lang="en-US" sz="2800" dirty="0"/>
              <a:t>CAPELLA - Resistance</a:t>
            </a:r>
          </a:p>
        </p:txBody>
      </p:sp>
      <p:sp>
        <p:nvSpPr>
          <p:cNvPr id="3" name="Content Placeholder 2">
            <a:extLst>
              <a:ext uri="{FF2B5EF4-FFF2-40B4-BE49-F238E27FC236}">
                <a16:creationId xmlns:a16="http://schemas.microsoft.com/office/drawing/2014/main" id="{FC72835B-E676-C292-B40D-C23318EE7427}"/>
              </a:ext>
            </a:extLst>
          </p:cNvPr>
          <p:cNvSpPr>
            <a:spLocks noGrp="1"/>
          </p:cNvSpPr>
          <p:nvPr>
            <p:ph idx="1"/>
          </p:nvPr>
        </p:nvSpPr>
        <p:spPr>
          <a:xfrm>
            <a:off x="457200" y="1063228"/>
            <a:ext cx="8315569" cy="3666183"/>
          </a:xfrm>
        </p:spPr>
        <p:txBody>
          <a:bodyPr>
            <a:noAutofit/>
          </a:bodyPr>
          <a:lstStyle/>
          <a:p>
            <a:r>
              <a:rPr lang="en-US" sz="2000" dirty="0"/>
              <a:t>21/22 who qualified for resistance analysis had data</a:t>
            </a:r>
          </a:p>
          <a:p>
            <a:r>
              <a:rPr lang="en-US" sz="2000" dirty="0"/>
              <a:t>9 (13%) with emergent LEN resistance</a:t>
            </a:r>
          </a:p>
          <a:p>
            <a:pPr lvl="1"/>
            <a:r>
              <a:rPr lang="en-US" sz="2000" dirty="0"/>
              <a:t>M66I (6), Q67H/K/N (4), K70H/N/R/S (4), N74D (3), A105S/T (4), T107A/C/N (4)</a:t>
            </a:r>
          </a:p>
          <a:p>
            <a:r>
              <a:rPr lang="en-US" sz="2000" dirty="0"/>
              <a:t>All 9 participants either had poor adherence to the background regimen (5) or no active agents in the background regimen (4)</a:t>
            </a:r>
          </a:p>
          <a:p>
            <a:r>
              <a:rPr lang="en-US" sz="2000" dirty="0"/>
              <a:t>All 9 with resistance continued LEN</a:t>
            </a:r>
          </a:p>
          <a:p>
            <a:pPr lvl="1"/>
            <a:r>
              <a:rPr lang="en-US" sz="2000" dirty="0"/>
              <a:t>4 resuppressed with (2) and without (2) change in optimized background regimen (OBR)</a:t>
            </a:r>
          </a:p>
        </p:txBody>
      </p:sp>
      <p:sp>
        <p:nvSpPr>
          <p:cNvPr id="4" name="Slide Number Placeholder 3">
            <a:extLst>
              <a:ext uri="{FF2B5EF4-FFF2-40B4-BE49-F238E27FC236}">
                <a16:creationId xmlns:a16="http://schemas.microsoft.com/office/drawing/2014/main" id="{A679553D-01DE-6B32-2CBB-C3C785128DED}"/>
              </a:ext>
            </a:extLst>
          </p:cNvPr>
          <p:cNvSpPr>
            <a:spLocks noGrp="1"/>
          </p:cNvSpPr>
          <p:nvPr>
            <p:ph type="sldNum" sz="quarter" idx="12"/>
          </p:nvPr>
        </p:nvSpPr>
        <p:spPr/>
        <p:txBody>
          <a:bodyPr/>
          <a:lstStyle/>
          <a:p>
            <a:fld id="{6E2D2B3B-882E-40F3-A32F-6DD516915044}" type="slidenum">
              <a:rPr lang="en-US" smtClean="0"/>
              <a:pPr/>
              <a:t>35</a:t>
            </a:fld>
            <a:endParaRPr lang="en-US" dirty="0"/>
          </a:p>
        </p:txBody>
      </p:sp>
      <p:sp>
        <p:nvSpPr>
          <p:cNvPr id="5" name="Text Box 11">
            <a:extLst>
              <a:ext uri="{FF2B5EF4-FFF2-40B4-BE49-F238E27FC236}">
                <a16:creationId xmlns:a16="http://schemas.microsoft.com/office/drawing/2014/main" id="{A2130A57-AD1A-8E91-5631-CC6D184672D7}"/>
              </a:ext>
            </a:extLst>
          </p:cNvPr>
          <p:cNvSpPr txBox="1">
            <a:spLocks noChangeArrowheads="1"/>
          </p:cNvSpPr>
          <p:nvPr/>
        </p:nvSpPr>
        <p:spPr bwMode="auto">
          <a:xfrm>
            <a:off x="1524001" y="4749593"/>
            <a:ext cx="594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Ogbuagu. IDWeek 2022. Abstr 1585. </a:t>
            </a:r>
          </a:p>
        </p:txBody>
      </p:sp>
    </p:spTree>
    <p:extLst>
      <p:ext uri="{BB962C8B-B14F-4D97-AF65-F5344CB8AC3E}">
        <p14:creationId xmlns:p14="http://schemas.microsoft.com/office/powerpoint/2010/main" val="1689280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C031-6517-908A-F769-67B7640D50A0}"/>
              </a:ext>
            </a:extLst>
          </p:cNvPr>
          <p:cNvSpPr>
            <a:spLocks noGrp="1"/>
          </p:cNvSpPr>
          <p:nvPr>
            <p:ph type="title"/>
          </p:nvPr>
        </p:nvSpPr>
        <p:spPr/>
        <p:txBody>
          <a:bodyPr/>
          <a:lstStyle/>
          <a:p>
            <a:pPr algn="ctr"/>
            <a:r>
              <a:rPr lang="en-US" sz="2800" dirty="0"/>
              <a:t>Injection Site Reactions</a:t>
            </a:r>
          </a:p>
        </p:txBody>
      </p:sp>
      <p:sp>
        <p:nvSpPr>
          <p:cNvPr id="4" name="Slide Number Placeholder 3">
            <a:extLst>
              <a:ext uri="{FF2B5EF4-FFF2-40B4-BE49-F238E27FC236}">
                <a16:creationId xmlns:a16="http://schemas.microsoft.com/office/drawing/2014/main" id="{26D9C455-89BF-75EE-EB4F-AA5E5190F9C2}"/>
              </a:ext>
            </a:extLst>
          </p:cNvPr>
          <p:cNvSpPr>
            <a:spLocks noGrp="1"/>
          </p:cNvSpPr>
          <p:nvPr>
            <p:ph type="sldNum" sz="quarter" idx="12"/>
          </p:nvPr>
        </p:nvSpPr>
        <p:spPr/>
        <p:txBody>
          <a:bodyPr/>
          <a:lstStyle/>
          <a:p>
            <a:fld id="{6E2D2B3B-882E-40F3-A32F-6DD516915044}" type="slidenum">
              <a:rPr lang="en-US" smtClean="0"/>
              <a:pPr/>
              <a:t>36</a:t>
            </a:fld>
            <a:endParaRPr lang="en-US" dirty="0"/>
          </a:p>
        </p:txBody>
      </p:sp>
      <p:pic>
        <p:nvPicPr>
          <p:cNvPr id="5" name="Picture 4">
            <a:extLst>
              <a:ext uri="{FF2B5EF4-FFF2-40B4-BE49-F238E27FC236}">
                <a16:creationId xmlns:a16="http://schemas.microsoft.com/office/drawing/2014/main" id="{0CC8696A-AE4C-006E-1C8D-EE9E68FEF201}"/>
              </a:ext>
            </a:extLst>
          </p:cNvPr>
          <p:cNvPicPr>
            <a:picLocks noChangeAspect="1"/>
          </p:cNvPicPr>
          <p:nvPr/>
        </p:nvPicPr>
        <p:blipFill>
          <a:blip r:embed="rId2"/>
          <a:stretch>
            <a:fillRect/>
          </a:stretch>
        </p:blipFill>
        <p:spPr>
          <a:xfrm>
            <a:off x="228917" y="1200150"/>
            <a:ext cx="8772134" cy="3108721"/>
          </a:xfrm>
          <a:prstGeom prst="rect">
            <a:avLst/>
          </a:prstGeom>
        </p:spPr>
      </p:pic>
      <p:sp>
        <p:nvSpPr>
          <p:cNvPr id="7" name="TextBox 6">
            <a:extLst>
              <a:ext uri="{FF2B5EF4-FFF2-40B4-BE49-F238E27FC236}">
                <a16:creationId xmlns:a16="http://schemas.microsoft.com/office/drawing/2014/main" id="{E1894E81-FE67-DE4E-AD98-F605A172399C}"/>
              </a:ext>
            </a:extLst>
          </p:cNvPr>
          <p:cNvSpPr txBox="1"/>
          <p:nvPr/>
        </p:nvSpPr>
        <p:spPr>
          <a:xfrm>
            <a:off x="1524000" y="4749593"/>
            <a:ext cx="5867400" cy="276999"/>
          </a:xfrm>
          <a:prstGeom prst="rect">
            <a:avLst/>
          </a:prstGeom>
          <a:noFill/>
        </p:spPr>
        <p:txBody>
          <a:bodyPr wrap="square">
            <a:spAutoFit/>
          </a:bodyPr>
          <a:lstStyle/>
          <a:p>
            <a:pPr algn="ctr"/>
            <a:r>
              <a:rPr lang="en-US" altLang="en-US" sz="1200" b="0" dirty="0">
                <a:solidFill>
                  <a:schemeClr val="bg1"/>
                </a:solidFill>
                <a:latin typeface="Calibri" panose="020F0502020204030204" pitchFamily="34" charset="0"/>
              </a:rPr>
              <a:t>Ogbuagu. IDWeek 2022. Abstr 1585</a:t>
            </a:r>
            <a:endParaRPr lang="en-US" sz="1200" dirty="0">
              <a:solidFill>
                <a:schemeClr val="bg1"/>
              </a:solidFill>
            </a:endParaRPr>
          </a:p>
        </p:txBody>
      </p:sp>
    </p:spTree>
    <p:extLst>
      <p:ext uri="{BB962C8B-B14F-4D97-AF65-F5344CB8AC3E}">
        <p14:creationId xmlns:p14="http://schemas.microsoft.com/office/powerpoint/2010/main" val="2682633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D5EB-AA84-58E9-3426-C84C0405147E}"/>
              </a:ext>
            </a:extLst>
          </p:cNvPr>
          <p:cNvSpPr>
            <a:spLocks noGrp="1"/>
          </p:cNvSpPr>
          <p:nvPr>
            <p:ph type="title"/>
          </p:nvPr>
        </p:nvSpPr>
        <p:spPr/>
        <p:txBody>
          <a:bodyPr/>
          <a:lstStyle/>
          <a:p>
            <a:pPr algn="ctr"/>
            <a:r>
              <a:rPr lang="en-US" sz="2800" dirty="0"/>
              <a:t>Owen Clinic Experience</a:t>
            </a:r>
          </a:p>
        </p:txBody>
      </p:sp>
      <p:sp>
        <p:nvSpPr>
          <p:cNvPr id="3" name="Content Placeholder 2">
            <a:extLst>
              <a:ext uri="{FF2B5EF4-FFF2-40B4-BE49-F238E27FC236}">
                <a16:creationId xmlns:a16="http://schemas.microsoft.com/office/drawing/2014/main" id="{25466475-CF31-9F8F-2738-A9575A832E01}"/>
              </a:ext>
            </a:extLst>
          </p:cNvPr>
          <p:cNvSpPr>
            <a:spLocks noGrp="1"/>
          </p:cNvSpPr>
          <p:nvPr>
            <p:ph idx="1"/>
          </p:nvPr>
        </p:nvSpPr>
        <p:spPr>
          <a:xfrm>
            <a:off x="457200" y="1047750"/>
            <a:ext cx="8623228" cy="3810000"/>
          </a:xfrm>
        </p:spPr>
        <p:txBody>
          <a:bodyPr>
            <a:normAutofit fontScale="77500" lnSpcReduction="20000"/>
          </a:bodyPr>
          <a:lstStyle/>
          <a:p>
            <a:r>
              <a:rPr lang="en-US" sz="2000" dirty="0"/>
              <a:t>14 patients initiated on </a:t>
            </a:r>
            <a:r>
              <a:rPr lang="en-US" sz="2000" dirty="0" err="1"/>
              <a:t>Lenacapavir</a:t>
            </a:r>
            <a:r>
              <a:rPr lang="en-US" sz="2000" dirty="0"/>
              <a:t> (LEN)</a:t>
            </a:r>
          </a:p>
          <a:p>
            <a:r>
              <a:rPr lang="en-US" sz="2000" dirty="0"/>
              <a:t>Reasons for using LEN include:</a:t>
            </a:r>
          </a:p>
          <a:p>
            <a:pPr lvl="1"/>
            <a:r>
              <a:rPr lang="en-US" sz="2000" dirty="0"/>
              <a:t>Detectable viral load and unable to adhere to oral therapy – given with Cabenuva (9)</a:t>
            </a:r>
          </a:p>
          <a:p>
            <a:pPr lvl="1"/>
            <a:r>
              <a:rPr lang="en-US" sz="2000" dirty="0"/>
              <a:t>Suppressed viral load but high body weight and wants injectables – given with Cabenuva (1)</a:t>
            </a:r>
          </a:p>
          <a:p>
            <a:pPr lvl="1"/>
            <a:r>
              <a:rPr lang="en-US" sz="2000" dirty="0"/>
              <a:t>Detectable viral load, unable to take oral therapy and resistance – regimen of IBA+CAB+LEN (1)</a:t>
            </a:r>
          </a:p>
          <a:p>
            <a:pPr lvl="1"/>
            <a:r>
              <a:rPr lang="en-US" sz="2000" dirty="0"/>
              <a:t>Simplification in multi drug resistance with suppression – regimen of LEN+B/F/TAF+DOR (1)</a:t>
            </a:r>
          </a:p>
          <a:p>
            <a:pPr lvl="1"/>
            <a:r>
              <a:rPr lang="en-US" sz="2000" dirty="0"/>
              <a:t>Unable to tolerate boosted Pis, drug resistance, not suppressed – regimen of B/F/TAF+LEN (1)</a:t>
            </a:r>
          </a:p>
          <a:p>
            <a:pPr lvl="1"/>
            <a:r>
              <a:rPr lang="en-US" sz="2000" dirty="0"/>
              <a:t>Multi-drug resistance, suppressed, wanted to stop Trogarzo – regimen of LEN+FTR+D/c/F/TAF (1)</a:t>
            </a:r>
          </a:p>
          <a:p>
            <a:r>
              <a:rPr lang="en-US" sz="2000" dirty="0"/>
              <a:t>All patient still with only one injection, limited follow up on viral loads</a:t>
            </a:r>
          </a:p>
          <a:p>
            <a:r>
              <a:rPr lang="en-US" sz="2000" dirty="0"/>
              <a:t>One patient lost to follow up after first Cabenuva injection</a:t>
            </a:r>
          </a:p>
          <a:p>
            <a:pPr lvl="1"/>
            <a:endParaRPr lang="en-US" sz="1200" dirty="0"/>
          </a:p>
          <a:p>
            <a:pPr lvl="1"/>
            <a:endParaRPr lang="en-US" sz="1200" dirty="0"/>
          </a:p>
        </p:txBody>
      </p:sp>
      <p:sp>
        <p:nvSpPr>
          <p:cNvPr id="4" name="Slide Number Placeholder 3">
            <a:extLst>
              <a:ext uri="{FF2B5EF4-FFF2-40B4-BE49-F238E27FC236}">
                <a16:creationId xmlns:a16="http://schemas.microsoft.com/office/drawing/2014/main" id="{DA705C2D-0F65-4420-5223-0AD8B5643D1B}"/>
              </a:ext>
            </a:extLst>
          </p:cNvPr>
          <p:cNvSpPr>
            <a:spLocks noGrp="1"/>
          </p:cNvSpPr>
          <p:nvPr>
            <p:ph type="sldNum" sz="quarter" idx="12"/>
          </p:nvPr>
        </p:nvSpPr>
        <p:spPr/>
        <p:txBody>
          <a:bodyPr/>
          <a:lstStyle/>
          <a:p>
            <a:fld id="{6E2D2B3B-882E-40F3-A32F-6DD516915044}" type="slidenum">
              <a:rPr lang="en-US" smtClean="0"/>
              <a:pPr/>
              <a:t>37</a:t>
            </a:fld>
            <a:endParaRPr lang="en-US" dirty="0"/>
          </a:p>
        </p:txBody>
      </p:sp>
      <p:sp>
        <p:nvSpPr>
          <p:cNvPr id="5" name="TextBox 4">
            <a:extLst>
              <a:ext uri="{FF2B5EF4-FFF2-40B4-BE49-F238E27FC236}">
                <a16:creationId xmlns:a16="http://schemas.microsoft.com/office/drawing/2014/main" id="{AA4C7C48-A2FB-4ED4-8BE7-44E6871E3A94}"/>
              </a:ext>
            </a:extLst>
          </p:cNvPr>
          <p:cNvSpPr txBox="1"/>
          <p:nvPr/>
        </p:nvSpPr>
        <p:spPr>
          <a:xfrm>
            <a:off x="1447800" y="4662558"/>
            <a:ext cx="6927886" cy="430887"/>
          </a:xfrm>
          <a:prstGeom prst="rect">
            <a:avLst/>
          </a:prstGeom>
          <a:noFill/>
        </p:spPr>
        <p:txBody>
          <a:bodyPr wrap="square" rtlCol="0">
            <a:spAutoFit/>
          </a:bodyPr>
          <a:lstStyle/>
          <a:p>
            <a:r>
              <a:rPr lang="en-US" sz="1100" dirty="0">
                <a:solidFill>
                  <a:schemeClr val="bg1"/>
                </a:solidFill>
              </a:rPr>
              <a:t>1. B/F/TAF= </a:t>
            </a:r>
            <a:r>
              <a:rPr lang="en-US" sz="1100" dirty="0" err="1">
                <a:solidFill>
                  <a:schemeClr val="bg1"/>
                </a:solidFill>
              </a:rPr>
              <a:t>Bictegravir</a:t>
            </a:r>
            <a:r>
              <a:rPr lang="en-US" sz="1100" dirty="0">
                <a:solidFill>
                  <a:schemeClr val="bg1"/>
                </a:solidFill>
              </a:rPr>
              <a:t>/Emtricitabine/Tenofovir  2. D/c/F/TAF = Darunavir/Cobicistat/Emtricitabine/Tenofovir 3. FTR= Fostemsavir  4. DOR= </a:t>
            </a:r>
            <a:r>
              <a:rPr lang="en-US" sz="1100" dirty="0" err="1">
                <a:solidFill>
                  <a:schemeClr val="bg1"/>
                </a:solidFill>
              </a:rPr>
              <a:t>Doravirine</a:t>
            </a:r>
            <a:r>
              <a:rPr lang="en-US" sz="1100" dirty="0">
                <a:solidFill>
                  <a:schemeClr val="bg1"/>
                </a:solidFill>
              </a:rPr>
              <a:t>  5. CAB= Cabotegravir  6. IBA= Ibalizumab</a:t>
            </a:r>
          </a:p>
        </p:txBody>
      </p:sp>
    </p:spTree>
    <p:extLst>
      <p:ext uri="{BB962C8B-B14F-4D97-AF65-F5344CB8AC3E}">
        <p14:creationId xmlns:p14="http://schemas.microsoft.com/office/powerpoint/2010/main" val="534781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92500" lnSpcReduction="20000"/>
          </a:bodyPr>
          <a:lstStyle/>
          <a:p>
            <a:r>
              <a:rPr lang="en-US" dirty="0"/>
              <a:t>National Clinician  Consultation Center </a:t>
            </a:r>
            <a:r>
              <a:rPr lang="en-US" sz="1800" dirty="0">
                <a:hlinkClick r:id="rId3"/>
              </a:rPr>
              <a:t>http://nccc.ucsf.edu/</a:t>
            </a:r>
            <a:endParaRPr lang="en-US" sz="195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200" dirty="0">
                <a:hlinkClick r:id="rId4"/>
              </a:rPr>
              <a:t>hivecho@salud.unm.edu</a:t>
            </a:r>
            <a:r>
              <a:rPr lang="en-US" sz="2200" dirty="0"/>
              <a:t> </a:t>
            </a:r>
          </a:p>
        </p:txBody>
      </p:sp>
      <p:sp>
        <p:nvSpPr>
          <p:cNvPr id="7" name="Content Placeholder 6"/>
          <p:cNvSpPr>
            <a:spLocks noGrp="1"/>
          </p:cNvSpPr>
          <p:nvPr>
            <p:ph sz="half" idx="2"/>
          </p:nvPr>
        </p:nvSpPr>
        <p:spPr>
          <a:xfrm>
            <a:off x="4629150" y="895350"/>
            <a:ext cx="4451278" cy="3771900"/>
          </a:xfrm>
        </p:spPr>
        <p:txBody>
          <a:bodyPr>
            <a:normAutofit fontScale="85000" lnSpcReduction="20000"/>
          </a:bodyPr>
          <a:lstStyle/>
          <a:p>
            <a:r>
              <a:rPr lang="en-US" dirty="0"/>
              <a:t>AETC National HIV Curriculum </a:t>
            </a:r>
            <a:r>
              <a:rPr lang="en-US" dirty="0">
                <a:hlinkClick r:id="rId5"/>
              </a:rPr>
              <a:t>https://aidsetc.org/nhc</a:t>
            </a:r>
            <a:endParaRPr lang="en-US" dirty="0"/>
          </a:p>
          <a:p>
            <a:endParaRPr lang="en-US" sz="900" dirty="0"/>
          </a:p>
          <a:p>
            <a:r>
              <a:rPr lang="en-US" dirty="0"/>
              <a:t>AETC National Coordinating Resource Center </a:t>
            </a:r>
            <a:r>
              <a:rPr lang="en-US" dirty="0">
                <a:hlinkClick r:id="rId6"/>
              </a:rPr>
              <a:t>https://targethiv.org/library/aetc-national-coordinating-resource-center-0</a:t>
            </a:r>
            <a:endParaRPr lang="en-US" dirty="0"/>
          </a:p>
          <a:p>
            <a:endParaRPr lang="en-US" sz="800" dirty="0"/>
          </a:p>
          <a:p>
            <a:r>
              <a:rPr lang="en-US" dirty="0"/>
              <a:t>Additional trainings </a:t>
            </a:r>
            <a:r>
              <a:rPr lang="en-US" dirty="0">
                <a:hlinkClick r:id="rId7"/>
              </a:rPr>
              <a:t>scaetcecho@salud.unm.edu</a:t>
            </a:r>
            <a:endParaRPr lang="en-US" dirty="0"/>
          </a:p>
          <a:p>
            <a:r>
              <a:rPr lang="en-US" dirty="0">
                <a:hlinkClick r:id="rId8"/>
              </a:rPr>
              <a:t>www.scaetc.org</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38</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B22A02-6A22-72F1-412D-81771C79094E}"/>
              </a:ext>
            </a:extLst>
          </p:cNvPr>
          <p:cNvSpPr>
            <a:spLocks noGrp="1"/>
          </p:cNvSpPr>
          <p:nvPr>
            <p:ph type="sldNum" sz="quarter" idx="12"/>
          </p:nvPr>
        </p:nvSpPr>
        <p:spPr/>
        <p:txBody>
          <a:bodyPr/>
          <a:lstStyle/>
          <a:p>
            <a:fld id="{6E2D2B3B-882E-40F3-A32F-6DD516915044}" type="slidenum">
              <a:rPr lang="en-US" smtClean="0"/>
              <a:pPr/>
              <a:t>39</a:t>
            </a:fld>
            <a:endParaRPr lang="en-US"/>
          </a:p>
        </p:txBody>
      </p:sp>
      <p:sp>
        <p:nvSpPr>
          <p:cNvPr id="5" name="Title 4">
            <a:extLst>
              <a:ext uri="{FF2B5EF4-FFF2-40B4-BE49-F238E27FC236}">
                <a16:creationId xmlns:a16="http://schemas.microsoft.com/office/drawing/2014/main" id="{F719A33E-385B-41B7-9F8C-6ACB1DB928DA}"/>
              </a:ext>
            </a:extLst>
          </p:cNvPr>
          <p:cNvSpPr>
            <a:spLocks noGrp="1"/>
          </p:cNvSpPr>
          <p:nvPr>
            <p:ph type="title"/>
          </p:nvPr>
        </p:nvSpPr>
        <p:spPr>
          <a:xfrm>
            <a:off x="457200" y="206375"/>
            <a:ext cx="8315325" cy="857250"/>
          </a:xfrm>
        </p:spPr>
        <p:txBody>
          <a:bodyPr/>
          <a:lstStyle/>
          <a:p>
            <a:pPr algn="ctr"/>
            <a:r>
              <a:rPr lang="en-US" dirty="0">
                <a:ea typeface="+mj-lt"/>
                <a:cs typeface="+mj-lt"/>
              </a:rPr>
              <a:t>SCAETC Social Media</a:t>
            </a:r>
          </a:p>
        </p:txBody>
      </p:sp>
      <p:pic>
        <p:nvPicPr>
          <p:cNvPr id="6" name="Picture 10" descr="Qr code">
            <a:extLst>
              <a:ext uri="{FF2B5EF4-FFF2-40B4-BE49-F238E27FC236}">
                <a16:creationId xmlns:a16="http://schemas.microsoft.com/office/drawing/2014/main" id="{708CE58D-4E7E-6128-89B3-5E94DF070E64}"/>
              </a:ext>
            </a:extLst>
          </p:cNvPr>
          <p:cNvPicPr>
            <a:picLocks noGrp="1" noChangeAspect="1"/>
          </p:cNvPicPr>
          <p:nvPr>
            <p:ph idx="1"/>
          </p:nvPr>
        </p:nvPicPr>
        <p:blipFill>
          <a:blip r:embed="rId2"/>
          <a:stretch>
            <a:fillRect/>
          </a:stretch>
        </p:blipFill>
        <p:spPr>
          <a:xfrm>
            <a:off x="1703739" y="1200150"/>
            <a:ext cx="5822245" cy="3275013"/>
          </a:xfrm>
          <a:prstGeom prst="rect">
            <a:avLst/>
          </a:prstGeom>
        </p:spPr>
      </p:pic>
    </p:spTree>
    <p:extLst>
      <p:ext uri="{BB962C8B-B14F-4D97-AF65-F5344CB8AC3E}">
        <p14:creationId xmlns:p14="http://schemas.microsoft.com/office/powerpoint/2010/main" val="30004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0BF3-449C-EBB5-EC43-D5CBBD429E53}"/>
              </a:ext>
            </a:extLst>
          </p:cNvPr>
          <p:cNvSpPr>
            <a:spLocks noGrp="1"/>
          </p:cNvSpPr>
          <p:nvPr>
            <p:ph type="title"/>
          </p:nvPr>
        </p:nvSpPr>
        <p:spPr/>
        <p:txBody>
          <a:bodyPr/>
          <a:lstStyle/>
          <a:p>
            <a:pPr algn="ctr"/>
            <a:r>
              <a:rPr lang="en-US" dirty="0"/>
              <a:t>Injectable Antiretroviral Therapy</a:t>
            </a:r>
          </a:p>
        </p:txBody>
      </p:sp>
      <p:sp>
        <p:nvSpPr>
          <p:cNvPr id="3" name="Content Placeholder 2">
            <a:extLst>
              <a:ext uri="{FF2B5EF4-FFF2-40B4-BE49-F238E27FC236}">
                <a16:creationId xmlns:a16="http://schemas.microsoft.com/office/drawing/2014/main" id="{A097B5AE-87BE-5D0B-D812-F0A085EFAD86}"/>
              </a:ext>
            </a:extLst>
          </p:cNvPr>
          <p:cNvSpPr>
            <a:spLocks noGrp="1"/>
          </p:cNvSpPr>
          <p:nvPr>
            <p:ph idx="1"/>
          </p:nvPr>
        </p:nvSpPr>
        <p:spPr/>
        <p:txBody>
          <a:bodyPr/>
          <a:lstStyle/>
          <a:p>
            <a:r>
              <a:rPr lang="en-US" dirty="0"/>
              <a:t>Enfuvirtide (Fuzeon) - 2003</a:t>
            </a:r>
          </a:p>
          <a:p>
            <a:r>
              <a:rPr lang="en-US" dirty="0"/>
              <a:t>Ibalizumab (Trogarzo) - 2018</a:t>
            </a:r>
          </a:p>
          <a:p>
            <a:r>
              <a:rPr lang="en-US" dirty="0">
                <a:solidFill>
                  <a:srgbClr val="C00000"/>
                </a:solidFill>
              </a:rPr>
              <a:t>Cabotegravir/Rilpivirine (Cabenuva) - 2021</a:t>
            </a:r>
          </a:p>
          <a:p>
            <a:r>
              <a:rPr lang="en-US" dirty="0">
                <a:solidFill>
                  <a:srgbClr val="C00000"/>
                </a:solidFill>
              </a:rPr>
              <a:t>Cabotegravir (Apretude) - 2021</a:t>
            </a:r>
          </a:p>
          <a:p>
            <a:r>
              <a:rPr lang="en-US" dirty="0">
                <a:solidFill>
                  <a:srgbClr val="C00000"/>
                </a:solidFill>
              </a:rPr>
              <a:t>Lenacapavir (Sunlenca) - 2022</a:t>
            </a:r>
          </a:p>
        </p:txBody>
      </p:sp>
      <p:sp>
        <p:nvSpPr>
          <p:cNvPr id="4" name="Slide Number Placeholder 3">
            <a:extLst>
              <a:ext uri="{FF2B5EF4-FFF2-40B4-BE49-F238E27FC236}">
                <a16:creationId xmlns:a16="http://schemas.microsoft.com/office/drawing/2014/main" id="{C3A76C0E-77D2-DFDE-D70D-E62099F1FCEE}"/>
              </a:ext>
            </a:extLst>
          </p:cNvPr>
          <p:cNvSpPr>
            <a:spLocks noGrp="1"/>
          </p:cNvSpPr>
          <p:nvPr>
            <p:ph type="sldNum" sz="quarter" idx="12"/>
          </p:nvPr>
        </p:nvSpPr>
        <p:spPr/>
        <p:txBody>
          <a:bodyPr/>
          <a:lstStyle/>
          <a:p>
            <a:fld id="{6E2D2B3B-882E-40F3-A32F-6DD516915044}" type="slidenum">
              <a:rPr lang="en-US" smtClean="0"/>
              <a:pPr/>
              <a:t>4</a:t>
            </a:fld>
            <a:endParaRPr lang="en-US" dirty="0"/>
          </a:p>
        </p:txBody>
      </p:sp>
    </p:spTree>
    <p:extLst>
      <p:ext uri="{BB962C8B-B14F-4D97-AF65-F5344CB8AC3E}">
        <p14:creationId xmlns:p14="http://schemas.microsoft.com/office/powerpoint/2010/main" val="89588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3867-29C2-277C-0428-31F8CB6C4F78}"/>
              </a:ext>
            </a:extLst>
          </p:cNvPr>
          <p:cNvSpPr>
            <a:spLocks noGrp="1"/>
          </p:cNvSpPr>
          <p:nvPr>
            <p:ph type="title"/>
          </p:nvPr>
        </p:nvSpPr>
        <p:spPr>
          <a:xfrm>
            <a:off x="457200" y="258024"/>
            <a:ext cx="8272584" cy="713526"/>
          </a:xfrm>
        </p:spPr>
        <p:txBody>
          <a:bodyPr/>
          <a:lstStyle/>
          <a:p>
            <a:pPr algn="ctr"/>
            <a:r>
              <a:rPr lang="en-US" sz="2800" dirty="0"/>
              <a:t>Long-Acting Cabotegravir/Rilpivirine (LAI CAB/RPV; </a:t>
            </a:r>
            <a:r>
              <a:rPr lang="en-US" sz="2800" dirty="0" err="1"/>
              <a:t>Cabenuva</a:t>
            </a:r>
            <a:r>
              <a:rPr lang="en-US" sz="2800" baseline="30000" dirty="0"/>
              <a:t>®</a:t>
            </a:r>
            <a:r>
              <a:rPr lang="en-US" sz="2800" dirty="0"/>
              <a:t>) – ATLAS and FLAIR</a:t>
            </a:r>
          </a:p>
        </p:txBody>
      </p:sp>
      <p:sp>
        <p:nvSpPr>
          <p:cNvPr id="4" name="Slide Number Placeholder 3">
            <a:extLst>
              <a:ext uri="{FF2B5EF4-FFF2-40B4-BE49-F238E27FC236}">
                <a16:creationId xmlns:a16="http://schemas.microsoft.com/office/drawing/2014/main" id="{9C627107-3839-93BB-2439-7E25F6CD3B9B}"/>
              </a:ext>
            </a:extLst>
          </p:cNvPr>
          <p:cNvSpPr>
            <a:spLocks noGrp="1"/>
          </p:cNvSpPr>
          <p:nvPr>
            <p:ph type="sldNum" sz="quarter" idx="12"/>
          </p:nvPr>
        </p:nvSpPr>
        <p:spPr/>
        <p:txBody>
          <a:bodyPr/>
          <a:lstStyle/>
          <a:p>
            <a:fld id="{6E2D2B3B-882E-40F3-A32F-6DD516915044}" type="slidenum">
              <a:rPr lang="en-US" smtClean="0"/>
              <a:pPr/>
              <a:t>5</a:t>
            </a:fld>
            <a:endParaRPr lang="en-US" dirty="0"/>
          </a:p>
        </p:txBody>
      </p:sp>
      <p:pic>
        <p:nvPicPr>
          <p:cNvPr id="5" name="Picture 4">
            <a:extLst>
              <a:ext uri="{FF2B5EF4-FFF2-40B4-BE49-F238E27FC236}">
                <a16:creationId xmlns:a16="http://schemas.microsoft.com/office/drawing/2014/main" id="{2B82DABD-ECAD-5A57-A372-EE7DB7FCA3AB}"/>
              </a:ext>
            </a:extLst>
          </p:cNvPr>
          <p:cNvPicPr>
            <a:picLocks noChangeAspect="1"/>
          </p:cNvPicPr>
          <p:nvPr/>
        </p:nvPicPr>
        <p:blipFill>
          <a:blip r:embed="rId3"/>
          <a:stretch>
            <a:fillRect/>
          </a:stretch>
        </p:blipFill>
        <p:spPr>
          <a:xfrm>
            <a:off x="83893" y="1200149"/>
            <a:ext cx="4488108" cy="3201557"/>
          </a:xfrm>
          <a:prstGeom prst="rect">
            <a:avLst/>
          </a:prstGeom>
        </p:spPr>
      </p:pic>
      <p:pic>
        <p:nvPicPr>
          <p:cNvPr id="6" name="Picture 5">
            <a:extLst>
              <a:ext uri="{FF2B5EF4-FFF2-40B4-BE49-F238E27FC236}">
                <a16:creationId xmlns:a16="http://schemas.microsoft.com/office/drawing/2014/main" id="{CDB47E36-CFA0-55E1-8D30-1A43A5C8A2F6}"/>
              </a:ext>
            </a:extLst>
          </p:cNvPr>
          <p:cNvPicPr>
            <a:picLocks noChangeAspect="1"/>
          </p:cNvPicPr>
          <p:nvPr/>
        </p:nvPicPr>
        <p:blipFill>
          <a:blip r:embed="rId4"/>
          <a:stretch>
            <a:fillRect/>
          </a:stretch>
        </p:blipFill>
        <p:spPr>
          <a:xfrm>
            <a:off x="4638040" y="1200150"/>
            <a:ext cx="4422068" cy="3276600"/>
          </a:xfrm>
          <a:prstGeom prst="rect">
            <a:avLst/>
          </a:prstGeom>
        </p:spPr>
      </p:pic>
      <p:sp>
        <p:nvSpPr>
          <p:cNvPr id="8" name="TextBox 7">
            <a:extLst>
              <a:ext uri="{FF2B5EF4-FFF2-40B4-BE49-F238E27FC236}">
                <a16:creationId xmlns:a16="http://schemas.microsoft.com/office/drawing/2014/main" id="{58CAB39F-4970-789A-48B6-AC0461FB8EC8}"/>
              </a:ext>
            </a:extLst>
          </p:cNvPr>
          <p:cNvSpPr txBox="1"/>
          <p:nvPr/>
        </p:nvSpPr>
        <p:spPr>
          <a:xfrm>
            <a:off x="1676400" y="4754891"/>
            <a:ext cx="6172200" cy="282985"/>
          </a:xfrm>
          <a:prstGeom prst="rect">
            <a:avLst/>
          </a:prstGeom>
          <a:noFill/>
        </p:spPr>
        <p:txBody>
          <a:bodyPr wrap="square">
            <a:spAutoFit/>
          </a:bodyPr>
          <a:lstStyle/>
          <a:p>
            <a:pPr algn="ctr"/>
            <a:r>
              <a:rPr lang="en-US" sz="1200" dirty="0">
                <a:solidFill>
                  <a:schemeClr val="bg1"/>
                </a:solidFill>
              </a:rPr>
              <a:t>Rizzardi et al.</a:t>
            </a:r>
            <a:r>
              <a:rPr lang="en-US" sz="1200" i="1" dirty="0">
                <a:solidFill>
                  <a:schemeClr val="bg1"/>
                </a:solidFill>
              </a:rPr>
              <a:t>JAIDS</a:t>
            </a:r>
            <a:r>
              <a:rPr lang="en-US" sz="1200" dirty="0">
                <a:solidFill>
                  <a:schemeClr val="bg1"/>
                </a:solidFill>
              </a:rPr>
              <a:t>.2020;85:498-506.  </a:t>
            </a:r>
          </a:p>
        </p:txBody>
      </p:sp>
    </p:spTree>
    <p:extLst>
      <p:ext uri="{BB962C8B-B14F-4D97-AF65-F5344CB8AC3E}">
        <p14:creationId xmlns:p14="http://schemas.microsoft.com/office/powerpoint/2010/main" val="216219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C737-8835-43ED-DE03-EF279CF086B8}"/>
              </a:ext>
            </a:extLst>
          </p:cNvPr>
          <p:cNvSpPr>
            <a:spLocks noGrp="1"/>
          </p:cNvSpPr>
          <p:nvPr>
            <p:ph type="title"/>
          </p:nvPr>
        </p:nvSpPr>
        <p:spPr>
          <a:xfrm>
            <a:off x="216219" y="50936"/>
            <a:ext cx="8315569" cy="857250"/>
          </a:xfrm>
        </p:spPr>
        <p:txBody>
          <a:bodyPr/>
          <a:lstStyle/>
          <a:p>
            <a:pPr algn="ctr"/>
            <a:r>
              <a:rPr lang="en-US" sz="2800" dirty="0"/>
              <a:t>CAB/RPV - Indication and dosing</a:t>
            </a:r>
          </a:p>
        </p:txBody>
      </p:sp>
      <p:sp>
        <p:nvSpPr>
          <p:cNvPr id="4" name="Slide Number Placeholder 3">
            <a:extLst>
              <a:ext uri="{FF2B5EF4-FFF2-40B4-BE49-F238E27FC236}">
                <a16:creationId xmlns:a16="http://schemas.microsoft.com/office/drawing/2014/main" id="{DCA1ECF9-5934-1036-FDBA-0FB810D9BEC9}"/>
              </a:ext>
            </a:extLst>
          </p:cNvPr>
          <p:cNvSpPr>
            <a:spLocks noGrp="1"/>
          </p:cNvSpPr>
          <p:nvPr>
            <p:ph type="sldNum" sz="quarter" idx="16"/>
          </p:nvPr>
        </p:nvSpPr>
        <p:spPr/>
        <p:txBody>
          <a:bodyPr/>
          <a:lstStyle/>
          <a:p>
            <a:fld id="{436DF479-7476-4076-86FD-1C41B7E33810}" type="slidenum">
              <a:rPr lang="en-US" smtClean="0"/>
              <a:pPr/>
              <a:t>6</a:t>
            </a:fld>
            <a:r>
              <a:rPr lang="en-US" dirty="0"/>
              <a:t>     </a:t>
            </a:r>
          </a:p>
        </p:txBody>
      </p:sp>
      <p:sp>
        <p:nvSpPr>
          <p:cNvPr id="5" name="Content Placeholder 6">
            <a:extLst>
              <a:ext uri="{FF2B5EF4-FFF2-40B4-BE49-F238E27FC236}">
                <a16:creationId xmlns:a16="http://schemas.microsoft.com/office/drawing/2014/main" id="{368AF610-3C25-69C9-6D8D-A446B26BE07F}"/>
              </a:ext>
            </a:extLst>
          </p:cNvPr>
          <p:cNvSpPr>
            <a:spLocks noGrp="1"/>
          </p:cNvSpPr>
          <p:nvPr>
            <p:ph type="body" sz="quarter" idx="13"/>
          </p:nvPr>
        </p:nvSpPr>
        <p:spPr/>
        <p:txBody>
          <a:bodyPr>
            <a:noAutofit/>
          </a:bodyPr>
          <a:lstStyle/>
          <a:p>
            <a:r>
              <a:rPr lang="en-US" sz="2400" dirty="0"/>
              <a:t>Indicated as a complete regimen for the treatment of HIV-1 infection in adults to replace the current antiretroviral regimen in those who are virologically suppressed (&lt;50cpm) on a stable antiretroviral regimen with no history of treatment failure and with no known or suspected resistance to either cabotegravir (CAB) or rilpivirine (RPV)</a:t>
            </a:r>
          </a:p>
          <a:p>
            <a:endParaRPr lang="en-US" sz="1000" dirty="0"/>
          </a:p>
          <a:p>
            <a:r>
              <a:rPr lang="en-US" sz="2400" dirty="0"/>
              <a:t>Prior to initiating treatment optional oral lead in dosing for approximately one month</a:t>
            </a:r>
          </a:p>
        </p:txBody>
      </p:sp>
      <p:pic>
        <p:nvPicPr>
          <p:cNvPr id="6" name="Picture 5" descr="A blue sign with white text&#10;&#10;Description automatically generated with medium confidence">
            <a:extLst>
              <a:ext uri="{FF2B5EF4-FFF2-40B4-BE49-F238E27FC236}">
                <a16:creationId xmlns:a16="http://schemas.microsoft.com/office/drawing/2014/main" id="{84404A44-BFE3-C969-DB2D-CBFDCF119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132793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C737-8835-43ED-DE03-EF279CF086B8}"/>
              </a:ext>
            </a:extLst>
          </p:cNvPr>
          <p:cNvSpPr>
            <a:spLocks noGrp="1"/>
          </p:cNvSpPr>
          <p:nvPr>
            <p:ph type="title"/>
          </p:nvPr>
        </p:nvSpPr>
        <p:spPr>
          <a:xfrm>
            <a:off x="216219" y="50936"/>
            <a:ext cx="8315569" cy="857250"/>
          </a:xfrm>
        </p:spPr>
        <p:txBody>
          <a:bodyPr/>
          <a:lstStyle/>
          <a:p>
            <a:pPr algn="ctr"/>
            <a:r>
              <a:rPr lang="en-US" sz="2800" dirty="0"/>
              <a:t>CAB/RPV - Indication and dosing</a:t>
            </a:r>
          </a:p>
        </p:txBody>
      </p:sp>
      <p:sp>
        <p:nvSpPr>
          <p:cNvPr id="4" name="Slide Number Placeholder 3">
            <a:extLst>
              <a:ext uri="{FF2B5EF4-FFF2-40B4-BE49-F238E27FC236}">
                <a16:creationId xmlns:a16="http://schemas.microsoft.com/office/drawing/2014/main" id="{DCA1ECF9-5934-1036-FDBA-0FB810D9BEC9}"/>
              </a:ext>
            </a:extLst>
          </p:cNvPr>
          <p:cNvSpPr>
            <a:spLocks noGrp="1"/>
          </p:cNvSpPr>
          <p:nvPr>
            <p:ph type="sldNum" sz="quarter" idx="16"/>
          </p:nvPr>
        </p:nvSpPr>
        <p:spPr/>
        <p:txBody>
          <a:bodyPr/>
          <a:lstStyle/>
          <a:p>
            <a:fld id="{436DF479-7476-4076-86FD-1C41B7E33810}" type="slidenum">
              <a:rPr lang="en-US" smtClean="0"/>
              <a:pPr/>
              <a:t>7</a:t>
            </a:fld>
            <a:r>
              <a:rPr lang="en-US" dirty="0"/>
              <a:t>     </a:t>
            </a:r>
          </a:p>
        </p:txBody>
      </p:sp>
      <p:sp>
        <p:nvSpPr>
          <p:cNvPr id="5" name="Content Placeholder 6">
            <a:extLst>
              <a:ext uri="{FF2B5EF4-FFF2-40B4-BE49-F238E27FC236}">
                <a16:creationId xmlns:a16="http://schemas.microsoft.com/office/drawing/2014/main" id="{368AF610-3C25-69C9-6D8D-A446B26BE07F}"/>
              </a:ext>
            </a:extLst>
          </p:cNvPr>
          <p:cNvSpPr>
            <a:spLocks noGrp="1"/>
          </p:cNvSpPr>
          <p:nvPr>
            <p:ph type="body" sz="quarter" idx="13"/>
          </p:nvPr>
        </p:nvSpPr>
        <p:spPr>
          <a:xfrm>
            <a:off x="314325" y="819150"/>
            <a:ext cx="8515350" cy="3910262"/>
          </a:xfrm>
        </p:spPr>
        <p:txBody>
          <a:bodyPr>
            <a:noAutofit/>
          </a:bodyPr>
          <a:lstStyle/>
          <a:p>
            <a:r>
              <a:rPr lang="en-US" sz="2400" dirty="0"/>
              <a:t>Every 1-month dosing</a:t>
            </a:r>
          </a:p>
          <a:p>
            <a:pPr lvl="1"/>
            <a:r>
              <a:rPr lang="en-US" sz="2200" dirty="0"/>
              <a:t>Initiate injections (600mg CAB + 900mg RPV) on the last day of oral lead-in or Diffusion Tensor Imaging (DTI) from other oral antiretroviral therapy (ART) and continue with 400mg CAB + 600mg RPV every month thereafter</a:t>
            </a:r>
          </a:p>
          <a:p>
            <a:pPr lvl="1"/>
            <a:endParaRPr lang="en-US" sz="800" dirty="0"/>
          </a:p>
          <a:p>
            <a:r>
              <a:rPr lang="en-US" sz="2400" dirty="0"/>
              <a:t>Every 2-month dosing</a:t>
            </a:r>
          </a:p>
          <a:p>
            <a:pPr lvl="1"/>
            <a:r>
              <a:rPr lang="en-US" sz="2200" dirty="0"/>
              <a:t>Initiate injections (600mg CAB + 900mg RPV) on the last day of oral lead-in or from other oral antiretroviral therapy</a:t>
            </a:r>
          </a:p>
          <a:p>
            <a:pPr lvl="1"/>
            <a:r>
              <a:rPr lang="en-US" sz="2200" dirty="0"/>
              <a:t>Injections should be administered at month 1, month 2, and every 2 months thereafter</a:t>
            </a:r>
          </a:p>
        </p:txBody>
      </p:sp>
      <p:pic>
        <p:nvPicPr>
          <p:cNvPr id="6" name="Picture 5" descr="A blue sign with white text&#10;&#10;Description automatically generated with medium confidence">
            <a:extLst>
              <a:ext uri="{FF2B5EF4-FFF2-40B4-BE49-F238E27FC236}">
                <a16:creationId xmlns:a16="http://schemas.microsoft.com/office/drawing/2014/main" id="{84404A44-BFE3-C969-DB2D-CBFDCF119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104383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17BB-1D79-C921-553A-D65E4C0F8C13}"/>
              </a:ext>
            </a:extLst>
          </p:cNvPr>
          <p:cNvSpPr>
            <a:spLocks noGrp="1"/>
          </p:cNvSpPr>
          <p:nvPr>
            <p:ph type="title"/>
          </p:nvPr>
        </p:nvSpPr>
        <p:spPr/>
        <p:txBody>
          <a:bodyPr/>
          <a:lstStyle/>
          <a:p>
            <a:r>
              <a:rPr lang="en-US" sz="2800" dirty="0"/>
              <a:t>ATLAS-2M: LA CAB+RPV Q8W vs Q4W – Wk 152</a:t>
            </a:r>
          </a:p>
        </p:txBody>
      </p:sp>
      <p:sp>
        <p:nvSpPr>
          <p:cNvPr id="7" name="Content Placeholder 6">
            <a:extLst>
              <a:ext uri="{FF2B5EF4-FFF2-40B4-BE49-F238E27FC236}">
                <a16:creationId xmlns:a16="http://schemas.microsoft.com/office/drawing/2014/main" id="{EEEB4C86-93A8-A028-B4FA-0A8D3C67E6E2}"/>
              </a:ext>
            </a:extLst>
          </p:cNvPr>
          <p:cNvSpPr>
            <a:spLocks noGrp="1"/>
          </p:cNvSpPr>
          <p:nvPr>
            <p:ph sz="half" idx="2"/>
          </p:nvPr>
        </p:nvSpPr>
        <p:spPr>
          <a:xfrm>
            <a:off x="4704917" y="910010"/>
            <a:ext cx="4038599" cy="3642940"/>
          </a:xfrm>
        </p:spPr>
        <p:txBody>
          <a:bodyPr>
            <a:noAutofit/>
          </a:bodyPr>
          <a:lstStyle/>
          <a:p>
            <a:r>
              <a:rPr lang="en-US" sz="2200" dirty="0"/>
              <a:t>11 (2%) confirmed virologic failures in q8w vs. 2 (&lt;1%) in q4w arm</a:t>
            </a:r>
          </a:p>
          <a:p>
            <a:pPr lvl="1"/>
            <a:r>
              <a:rPr lang="en-US" sz="2200" dirty="0"/>
              <a:t>10/13 failures with RPV RAMs and 10/13 with INSTI RAMs</a:t>
            </a:r>
          </a:p>
          <a:p>
            <a:r>
              <a:rPr lang="en-US" sz="2200" dirty="0"/>
              <a:t>Patient satisfaction scores significantly favored q8w vs. q4w dosing at week 24, 48, and 152</a:t>
            </a:r>
          </a:p>
        </p:txBody>
      </p:sp>
      <p:sp>
        <p:nvSpPr>
          <p:cNvPr id="4" name="Slide Number Placeholder 3">
            <a:extLst>
              <a:ext uri="{FF2B5EF4-FFF2-40B4-BE49-F238E27FC236}">
                <a16:creationId xmlns:a16="http://schemas.microsoft.com/office/drawing/2014/main" id="{526CFF42-ACDE-5676-5718-D9D4EEDF30BD}"/>
              </a:ext>
            </a:extLst>
          </p:cNvPr>
          <p:cNvSpPr>
            <a:spLocks noGrp="1"/>
          </p:cNvSpPr>
          <p:nvPr>
            <p:ph type="sldNum" sz="quarter" idx="12"/>
          </p:nvPr>
        </p:nvSpPr>
        <p:spPr/>
        <p:txBody>
          <a:bodyPr/>
          <a:lstStyle/>
          <a:p>
            <a:fld id="{6E2D2B3B-882E-40F3-A32F-6DD516915044}" type="slidenum">
              <a:rPr lang="en-US" smtClean="0"/>
              <a:pPr/>
              <a:t>8</a:t>
            </a:fld>
            <a:endParaRPr lang="en-US" dirty="0"/>
          </a:p>
        </p:txBody>
      </p:sp>
      <p:pic>
        <p:nvPicPr>
          <p:cNvPr id="5" name="Picture 4">
            <a:extLst>
              <a:ext uri="{FF2B5EF4-FFF2-40B4-BE49-F238E27FC236}">
                <a16:creationId xmlns:a16="http://schemas.microsoft.com/office/drawing/2014/main" id="{F2EC7753-85C1-38E0-3CBA-56166163BCE3}"/>
              </a:ext>
            </a:extLst>
          </p:cNvPr>
          <p:cNvPicPr>
            <a:picLocks noChangeAspect="1"/>
          </p:cNvPicPr>
          <p:nvPr/>
        </p:nvPicPr>
        <p:blipFill>
          <a:blip r:embed="rId2"/>
          <a:stretch>
            <a:fillRect/>
          </a:stretch>
        </p:blipFill>
        <p:spPr>
          <a:xfrm>
            <a:off x="400484" y="1276350"/>
            <a:ext cx="4171516" cy="2971800"/>
          </a:xfrm>
          <a:prstGeom prst="rect">
            <a:avLst/>
          </a:prstGeom>
        </p:spPr>
      </p:pic>
      <p:sp>
        <p:nvSpPr>
          <p:cNvPr id="8" name="TextBox 7">
            <a:extLst>
              <a:ext uri="{FF2B5EF4-FFF2-40B4-BE49-F238E27FC236}">
                <a16:creationId xmlns:a16="http://schemas.microsoft.com/office/drawing/2014/main" id="{8AE8B41B-C476-1264-58BB-3378E56145A0}"/>
              </a:ext>
            </a:extLst>
          </p:cNvPr>
          <p:cNvSpPr txBox="1"/>
          <p:nvPr/>
        </p:nvSpPr>
        <p:spPr>
          <a:xfrm>
            <a:off x="1676400" y="4754891"/>
            <a:ext cx="6324600" cy="276999"/>
          </a:xfrm>
          <a:prstGeom prst="rect">
            <a:avLst/>
          </a:prstGeom>
          <a:noFill/>
        </p:spPr>
        <p:txBody>
          <a:bodyPr wrap="square">
            <a:spAutoFit/>
          </a:bodyPr>
          <a:lstStyle/>
          <a:p>
            <a:pPr algn="ctr"/>
            <a:r>
              <a:rPr lang="en-US" sz="1200" dirty="0">
                <a:solidFill>
                  <a:schemeClr val="bg1"/>
                </a:solidFill>
              </a:rPr>
              <a:t>Overton E, et al.  </a:t>
            </a:r>
            <a:r>
              <a:rPr lang="en-US" sz="1200" i="1" dirty="0">
                <a:solidFill>
                  <a:schemeClr val="bg1"/>
                </a:solidFill>
              </a:rPr>
              <a:t>Clin Infec Dis.</a:t>
            </a:r>
            <a:r>
              <a:rPr lang="en-US" sz="1200" dirty="0">
                <a:solidFill>
                  <a:schemeClr val="bg1"/>
                </a:solidFill>
              </a:rPr>
              <a:t>2023</a:t>
            </a:r>
            <a:r>
              <a:rPr lang="en-US" sz="1000" dirty="0">
                <a:solidFill>
                  <a:schemeClr val="bg1"/>
                </a:solidFill>
              </a:rPr>
              <a:t>.</a:t>
            </a:r>
          </a:p>
        </p:txBody>
      </p:sp>
    </p:spTree>
    <p:extLst>
      <p:ext uri="{BB962C8B-B14F-4D97-AF65-F5344CB8AC3E}">
        <p14:creationId xmlns:p14="http://schemas.microsoft.com/office/powerpoint/2010/main" val="241198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Predictors of Virologic Failure with LAI CAB/RPV</a:t>
            </a:r>
          </a:p>
        </p:txBody>
      </p:sp>
      <p:sp>
        <p:nvSpPr>
          <p:cNvPr id="3" name="Text Placeholder 2"/>
          <p:cNvSpPr>
            <a:spLocks noGrp="1"/>
          </p:cNvSpPr>
          <p:nvPr>
            <p:ph sz="half" idx="1"/>
          </p:nvPr>
        </p:nvSpPr>
        <p:spPr>
          <a:xfrm>
            <a:off x="457200" y="1152144"/>
            <a:ext cx="3657600" cy="3477006"/>
          </a:xfrm>
        </p:spPr>
        <p:txBody>
          <a:bodyPr>
            <a:normAutofit fontScale="70000" lnSpcReduction="20000"/>
          </a:bodyPr>
          <a:lstStyle/>
          <a:p>
            <a:r>
              <a:rPr lang="en-US" sz="2600" dirty="0"/>
              <a:t>Updated data presented at HIV drug therapy Glasgow 2022</a:t>
            </a:r>
          </a:p>
          <a:p>
            <a:pPr lvl="1"/>
            <a:r>
              <a:rPr lang="en-US" sz="2600" dirty="0"/>
              <a:t>FLAIR week 124, ATLAS week 96, ATLAS 2-M week 152</a:t>
            </a:r>
          </a:p>
          <a:p>
            <a:r>
              <a:rPr lang="en-US" sz="2600" dirty="0"/>
              <a:t>1.4% confirmed virologic failure (23/1651)</a:t>
            </a:r>
          </a:p>
          <a:p>
            <a:r>
              <a:rPr lang="en-US" sz="2600" dirty="0"/>
              <a:t>Predictors of virologic failure </a:t>
            </a:r>
          </a:p>
          <a:p>
            <a:pPr lvl="1"/>
            <a:r>
              <a:rPr lang="en-US" sz="2600" dirty="0"/>
              <a:t>Baseline factors</a:t>
            </a:r>
          </a:p>
          <a:p>
            <a:pPr lvl="2"/>
            <a:r>
              <a:rPr lang="en-US" sz="2200" dirty="0"/>
              <a:t>Rilpivirine RAMs (IRR 21.7), subtype A6/A1 (IRR 12.9), baseline BMI ≥30mg/kg</a:t>
            </a:r>
            <a:r>
              <a:rPr lang="en-US" sz="2200" baseline="30000" dirty="0"/>
              <a:t>2 </a:t>
            </a:r>
            <a:r>
              <a:rPr lang="en-US" sz="2200" dirty="0"/>
              <a:t>(IRR 1.09)</a:t>
            </a:r>
          </a:p>
          <a:p>
            <a:pPr marL="0" indent="0">
              <a:buNone/>
            </a:pPr>
            <a:endParaRPr lang="en-US" dirty="0"/>
          </a:p>
          <a:p>
            <a:pPr marL="0" indent="0">
              <a:buNone/>
            </a:pPr>
            <a:endParaRPr lang="en-US" dirty="0"/>
          </a:p>
          <a:p>
            <a:pPr lvl="1"/>
            <a:endParaRPr lang="en-US" dirty="0"/>
          </a:p>
        </p:txBody>
      </p:sp>
      <p:sp>
        <p:nvSpPr>
          <p:cNvPr id="7" name="Content Placeholder 6">
            <a:extLst>
              <a:ext uri="{FF2B5EF4-FFF2-40B4-BE49-F238E27FC236}">
                <a16:creationId xmlns:a16="http://schemas.microsoft.com/office/drawing/2014/main" id="{897FFE71-4DBE-3B03-20D1-A0641D9D2A5B}"/>
              </a:ext>
            </a:extLst>
          </p:cNvPr>
          <p:cNvSpPr>
            <a:spLocks noGrp="1"/>
          </p:cNvSpPr>
          <p:nvPr>
            <p:ph sz="half" idx="2"/>
          </p:nvPr>
        </p:nvSpPr>
        <p:spPr/>
        <p:txBody>
          <a:bodyPr>
            <a:normAutofit fontScale="85000" lnSpcReduction="20000"/>
          </a:bodyPr>
          <a:lstStyle/>
          <a:p>
            <a:r>
              <a:rPr lang="en-US" sz="2000" dirty="0"/>
              <a:t>Q4 vs. Q8 week dosing, sex at birth, CAB or </a:t>
            </a:r>
            <a:r>
              <a:rPr lang="en-US" sz="2200" b="0" i="0" dirty="0">
                <a:effectLst/>
              </a:rPr>
              <a:t>Integrase strand transfer inhibitors (</a:t>
            </a:r>
            <a:r>
              <a:rPr lang="en-US" sz="2200" dirty="0"/>
              <a:t>INSTI) Resistance-associated mutations (RAMs), and other </a:t>
            </a:r>
            <a:r>
              <a:rPr lang="en-US" sz="2200" i="0" dirty="0">
                <a:effectLst/>
              </a:rPr>
              <a:t>Non-nucleoside </a:t>
            </a:r>
            <a:r>
              <a:rPr lang="en-US" sz="2100" i="0" dirty="0">
                <a:effectLst/>
              </a:rPr>
              <a:t>reverse transcriptase inhibitors (</a:t>
            </a:r>
            <a:r>
              <a:rPr lang="en-US" sz="2100" dirty="0"/>
              <a:t>NNRTI) </a:t>
            </a:r>
            <a:r>
              <a:rPr lang="en-US" sz="2000" dirty="0"/>
              <a:t>RAMs not predictive of failure</a:t>
            </a:r>
          </a:p>
          <a:p>
            <a:r>
              <a:rPr lang="en-US" sz="2000" dirty="0"/>
              <a:t>Percentage of those with virologic failure</a:t>
            </a:r>
          </a:p>
          <a:p>
            <a:pPr lvl="1"/>
            <a:r>
              <a:rPr lang="en-US" sz="1800" dirty="0"/>
              <a:t>No baseline factors = 0.4%</a:t>
            </a:r>
          </a:p>
          <a:p>
            <a:pPr lvl="1"/>
            <a:r>
              <a:rPr lang="en-US" sz="1800" dirty="0"/>
              <a:t>Any 1 baseline factor = 2.0%</a:t>
            </a:r>
          </a:p>
          <a:p>
            <a:pPr lvl="1"/>
            <a:r>
              <a:rPr lang="en-US" sz="1800" dirty="0"/>
              <a:t>2 or greater baseline factor = 19.3%</a:t>
            </a:r>
          </a:p>
          <a:p>
            <a:endParaRPr lang="en-US" dirty="0"/>
          </a:p>
        </p:txBody>
      </p:sp>
      <p:sp>
        <p:nvSpPr>
          <p:cNvPr id="6" name="Slide Number Placeholder 5"/>
          <p:cNvSpPr>
            <a:spLocks noGrp="1"/>
          </p:cNvSpPr>
          <p:nvPr>
            <p:ph type="sldNum" sz="quarter" idx="12"/>
          </p:nvPr>
        </p:nvSpPr>
        <p:spPr/>
        <p:txBody>
          <a:bodyPr/>
          <a:lstStyle/>
          <a:p>
            <a:fld id="{436DF479-7476-4076-86FD-1C41B7E33810}" type="slidenum">
              <a:rPr lang="en-US" smtClean="0"/>
              <a:pPr/>
              <a:t>9</a:t>
            </a:fld>
            <a:r>
              <a:rPr lang="en-US" dirty="0"/>
              <a:t>    </a:t>
            </a:r>
          </a:p>
        </p:txBody>
      </p:sp>
      <p:sp>
        <p:nvSpPr>
          <p:cNvPr id="5" name="Footer Placeholder 4"/>
          <p:cNvSpPr>
            <a:spLocks noGrp="1"/>
          </p:cNvSpPr>
          <p:nvPr>
            <p:ph type="ftr" sz="quarter" idx="3"/>
          </p:nvPr>
        </p:nvSpPr>
        <p:spPr>
          <a:xfrm>
            <a:off x="1752600" y="4764530"/>
            <a:ext cx="5967157" cy="297180"/>
          </a:xfrm>
        </p:spPr>
        <p:txBody>
          <a:bodyPr/>
          <a:lstStyle/>
          <a:p>
            <a:pPr algn="ctr"/>
            <a:r>
              <a:rPr lang="en-US" dirty="0">
                <a:solidFill>
                  <a:schemeClr val="bg2"/>
                </a:solidFill>
              </a:rPr>
              <a:t>Orkin C, et al. </a:t>
            </a:r>
            <a:r>
              <a:rPr lang="en-US" i="1" dirty="0">
                <a:solidFill>
                  <a:schemeClr val="bg2"/>
                </a:solidFill>
              </a:rPr>
              <a:t>J Int AIDS Soc.  </a:t>
            </a:r>
            <a:r>
              <a:rPr lang="en-US" dirty="0">
                <a:solidFill>
                  <a:schemeClr val="bg2"/>
                </a:solidFill>
              </a:rPr>
              <a:t>2022;25:21-22. Abstract O44</a:t>
            </a:r>
            <a:r>
              <a:rPr lang="en-US" sz="1000" dirty="0">
                <a:solidFill>
                  <a:schemeClr val="bg2"/>
                </a:solidFill>
              </a:rPr>
              <a:t>.</a:t>
            </a:r>
          </a:p>
        </p:txBody>
      </p:sp>
      <p:pic>
        <p:nvPicPr>
          <p:cNvPr id="4" name="Picture 3" descr="A blue sign with white text&#10;&#10;Description automatically generated with medium confidence">
            <a:extLst>
              <a:ext uri="{FF2B5EF4-FFF2-40B4-BE49-F238E27FC236}">
                <a16:creationId xmlns:a16="http://schemas.microsoft.com/office/drawing/2014/main" id="{79178951-71AE-AC11-BD95-90F89CC9F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8" y="4679230"/>
            <a:ext cx="1371600" cy="464270"/>
          </a:xfrm>
          <a:prstGeom prst="rect">
            <a:avLst/>
          </a:prstGeom>
        </p:spPr>
      </p:pic>
    </p:spTree>
    <p:extLst>
      <p:ext uri="{BB962C8B-B14F-4D97-AF65-F5344CB8AC3E}">
        <p14:creationId xmlns:p14="http://schemas.microsoft.com/office/powerpoint/2010/main" val="928932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1918e-31ff-407b-aa24-3b26523fe31e" xsi:nil="true"/>
    <lcf76f155ced4ddcb4097134ff3c332f xmlns="61b9a4cf-f534-437d-b6f6-c048dfaf5b22">
      <Terms xmlns="http://schemas.microsoft.com/office/infopath/2007/PartnerControls"/>
    </lcf76f155ced4ddcb4097134ff3c332f>
    <Pre_x002d_Migration_x0020_Date_x0020_Modified xmlns="61b9a4cf-f534-437d-b6f6-c048dfaf5b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BB403D11ACF8458FB7BBB7CC69166E" ma:contentTypeVersion="17" ma:contentTypeDescription="Create a new document." ma:contentTypeScope="" ma:versionID="7ac827d885228561c4c419f1cc0a9caf">
  <xsd:schema xmlns:xsd="http://www.w3.org/2001/XMLSchema" xmlns:xs="http://www.w3.org/2001/XMLSchema" xmlns:p="http://schemas.microsoft.com/office/2006/metadata/properties" xmlns:ns2="61b9a4cf-f534-437d-b6f6-c048dfaf5b22" xmlns:ns3="d6da0197-d201-41ba-a1f8-50c3263bbe12" xmlns:ns4="4d31918e-31ff-407b-aa24-3b26523fe31e" targetNamespace="http://schemas.microsoft.com/office/2006/metadata/properties" ma:root="true" ma:fieldsID="0c34943a10b7dac8247852d83a7172e5" ns2:_="" ns3:_="" ns4:_="">
    <xsd:import namespace="61b9a4cf-f534-437d-b6f6-c048dfaf5b22"/>
    <xsd:import namespace="d6da0197-d201-41ba-a1f8-50c3263bbe12"/>
    <xsd:import namespace="4d31918e-31ff-407b-aa24-3b26523fe31e"/>
    <xsd:element name="properties">
      <xsd:complexType>
        <xsd:sequence>
          <xsd:element name="documentManagement">
            <xsd:complexType>
              <xsd:all>
                <xsd:element ref="ns2:Pre_x002d_Migration_x0020_Date_x0020_Modifie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9a4cf-f534-437d-b6f6-c048dfaf5b22" elementFormDefault="qualified">
    <xsd:import namespace="http://schemas.microsoft.com/office/2006/documentManagement/types"/>
    <xsd:import namespace="http://schemas.microsoft.com/office/infopath/2007/PartnerControls"/>
    <xsd:element name="Pre_x002d_Migration_x0020_Date_x0020_Modified" ma:index="8" nillable="true" ma:displayName="Pre-Migration Date Modified" ma:internalName="Pre_x002d_Migration_x0020_Date_x0020_Modified">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f144a84-2f12-42e2-b54d-c0a9a91654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da0197-d201-41ba-a1f8-50c3263bbe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31918e-31ff-407b-aa24-3b26523fe31e"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7237c03-6776-4409-a48e-3f09de21bdfe}" ma:internalName="TaxCatchAll" ma:showField="CatchAllData" ma:web="4d31918e-31ff-407b-aa24-3b26523fe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51EA29-5E1D-4A86-8A60-50F385937039}">
  <ds:schemaRefs>
    <ds:schemaRef ds:uri="http://schemas.microsoft.com/office/2006/metadata/properties"/>
    <ds:schemaRef ds:uri="http://schemas.microsoft.com/office/infopath/2007/PartnerControls"/>
    <ds:schemaRef ds:uri="4d31918e-31ff-407b-aa24-3b26523fe31e"/>
    <ds:schemaRef ds:uri="61b9a4cf-f534-437d-b6f6-c048dfaf5b22"/>
  </ds:schemaRefs>
</ds:datastoreItem>
</file>

<file path=customXml/itemProps2.xml><?xml version="1.0" encoding="utf-8"?>
<ds:datastoreItem xmlns:ds="http://schemas.openxmlformats.org/officeDocument/2006/customXml" ds:itemID="{0652B279-69B3-422F-9BF1-AE495F6326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9a4cf-f534-437d-b6f6-c048dfaf5b22"/>
    <ds:schemaRef ds:uri="d6da0197-d201-41ba-a1f8-50c3263bbe12"/>
    <ds:schemaRef ds:uri="4d31918e-31ff-407b-aa24-3b26523fe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39EBAE-48AD-489C-8399-710835E7E6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960</TotalTime>
  <Words>4182</Words>
  <Application>Microsoft Office PowerPoint</Application>
  <PresentationFormat>On-screen Show (16:9)</PresentationFormat>
  <Paragraphs>603</Paragraphs>
  <Slides>39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ITC Avant Garde Std Bk</vt:lpstr>
      <vt:lpstr>Wingdings</vt:lpstr>
      <vt:lpstr>AETC-BLANK-MASTER</vt:lpstr>
      <vt:lpstr>Injectable Antiretroviral Therapy</vt:lpstr>
      <vt:lpstr>Conflict of Interest Disclosure Statement</vt:lpstr>
      <vt:lpstr>Learning Objectives</vt:lpstr>
      <vt:lpstr>Injectable Antiretroviral Therapy</vt:lpstr>
      <vt:lpstr>Long-Acting Cabotegravir/Rilpivirine (LAI CAB/RPV; Cabenuva®) – ATLAS and FLAIR</vt:lpstr>
      <vt:lpstr>CAB/RPV - Indication and dosing</vt:lpstr>
      <vt:lpstr>CAB/RPV - Indication and dosing</vt:lpstr>
      <vt:lpstr>ATLAS-2M: LA CAB+RPV Q8W vs Q4W – Wk 152</vt:lpstr>
      <vt:lpstr>Predictors of Virologic Failure with LAI CAB/RPV</vt:lpstr>
      <vt:lpstr>Oral Lead-in</vt:lpstr>
      <vt:lpstr>SOLAR Study</vt:lpstr>
      <vt:lpstr>12-month virologic outcomes</vt:lpstr>
      <vt:lpstr>LAI CAB/RPV in patients with HIV viremia</vt:lpstr>
      <vt:lpstr>Cabotegravir for PrEP</vt:lpstr>
      <vt:lpstr>Breakthrough infections</vt:lpstr>
      <vt:lpstr>Long-acting Early Viral Inhibition (LEVI) syndrome</vt:lpstr>
      <vt:lpstr>Logistics/Challenges</vt:lpstr>
      <vt:lpstr>Owen Clinic Experience</vt:lpstr>
      <vt:lpstr>Owen Clinic Process</vt:lpstr>
      <vt:lpstr>Owen Clinic Process</vt:lpstr>
      <vt:lpstr>Evaluating/Initiating CAB/RPV</vt:lpstr>
      <vt:lpstr>Evaluating/Initiating CAB/RPV</vt:lpstr>
      <vt:lpstr>Evaluating/Initiating CAB/RPV</vt:lpstr>
      <vt:lpstr>Resistance testing</vt:lpstr>
      <vt:lpstr>Overview of Owen clinic outcomes</vt:lpstr>
      <vt:lpstr>Overview of Owen clinic outcomes</vt:lpstr>
      <vt:lpstr>Reasons for stopping CAB/RPV (n=60)</vt:lpstr>
      <vt:lpstr>Virologic Failures</vt:lpstr>
      <vt:lpstr>Virologic Failures Cont.</vt:lpstr>
      <vt:lpstr>Post-switch viremia</vt:lpstr>
      <vt:lpstr>Results</vt:lpstr>
      <vt:lpstr>Owen Clinic Experience – CAB (Apretude®) for PrEP</vt:lpstr>
      <vt:lpstr>Lenacapavir (LEN; Sunlenca®) – Capsid Inhibitor</vt:lpstr>
      <vt:lpstr>CAPELLA – 52 week results</vt:lpstr>
      <vt:lpstr>CAPELLA - Resistance</vt:lpstr>
      <vt:lpstr>Injection Site Reactions</vt:lpstr>
      <vt:lpstr>Owen Clinic Experience</vt:lpstr>
      <vt:lpstr>Resources</vt:lpstr>
      <vt:lpstr>SCAETC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During COVID-19: MPower and TEEN’MPower</dc:title>
  <dc:creator>Fox, Terra</dc:creator>
  <cp:lastModifiedBy>Michael J Dominguez</cp:lastModifiedBy>
  <cp:revision>38</cp:revision>
  <dcterms:created xsi:type="dcterms:W3CDTF">2021-01-22T21:52:57Z</dcterms:created>
  <dcterms:modified xsi:type="dcterms:W3CDTF">2023-07-19T17:24:10Z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0x01010005BB403D11ACF8458FB7BBB7CC69166E</vt:lpwstr>
  </property>
  <property fmtid="{D5CDD505-2E9C-101B-9397-08002B2CF9AE}" pid="3" name="MediaServiceImageTags">
    <vt:lpwstr/>
  </property>
</Properties>
</file>