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9" r:id="rId4"/>
  </p:sldMasterIdLst>
  <p:notesMasterIdLst>
    <p:notesMasterId r:id="rId44"/>
  </p:notesMasterIdLst>
  <p:handoutMasterIdLst>
    <p:handoutMasterId r:id="rId45"/>
  </p:handoutMasterIdLst>
  <p:sldIdLst>
    <p:sldId id="359" r:id="rId5"/>
    <p:sldId id="382" r:id="rId6"/>
    <p:sldId id="361" r:id="rId7"/>
    <p:sldId id="383" r:id="rId8"/>
    <p:sldId id="384" r:id="rId9"/>
    <p:sldId id="387" r:id="rId10"/>
    <p:sldId id="593" r:id="rId11"/>
    <p:sldId id="385" r:id="rId12"/>
    <p:sldId id="267" r:id="rId13"/>
    <p:sldId id="386" r:id="rId14"/>
    <p:sldId id="573" r:id="rId15"/>
    <p:sldId id="574" r:id="rId16"/>
    <p:sldId id="575" r:id="rId17"/>
    <p:sldId id="576" r:id="rId18"/>
    <p:sldId id="577" r:id="rId19"/>
    <p:sldId id="578" r:id="rId20"/>
    <p:sldId id="581" r:id="rId21"/>
    <p:sldId id="579" r:id="rId22"/>
    <p:sldId id="260" r:id="rId23"/>
    <p:sldId id="594" r:id="rId24"/>
    <p:sldId id="259" r:id="rId25"/>
    <p:sldId id="585" r:id="rId26"/>
    <p:sldId id="1993219582" r:id="rId27"/>
    <p:sldId id="263" r:id="rId28"/>
    <p:sldId id="587" r:id="rId29"/>
    <p:sldId id="1993219581" r:id="rId30"/>
    <p:sldId id="265" r:id="rId31"/>
    <p:sldId id="1993219583" r:id="rId32"/>
    <p:sldId id="588" r:id="rId33"/>
    <p:sldId id="421" r:id="rId34"/>
    <p:sldId id="420" r:id="rId35"/>
    <p:sldId id="592" r:id="rId36"/>
    <p:sldId id="580" r:id="rId37"/>
    <p:sldId id="582" r:id="rId38"/>
    <p:sldId id="583" r:id="rId39"/>
    <p:sldId id="584" r:id="rId40"/>
    <p:sldId id="591" r:id="rId41"/>
    <p:sldId id="299" r:id="rId42"/>
    <p:sldId id="1993219580" r:id="rId43"/>
  </p:sldIdLst>
  <p:sldSz cx="9144000" cy="5143500" type="screen16x9"/>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id="{5D26188A-8877-D343-ABC4-7579CEC42C0C}">
          <p14:sldIdLst>
            <p14:sldId id="359"/>
            <p14:sldId id="382"/>
            <p14:sldId id="361"/>
            <p14:sldId id="383"/>
            <p14:sldId id="384"/>
            <p14:sldId id="387"/>
            <p14:sldId id="593"/>
            <p14:sldId id="385"/>
            <p14:sldId id="267"/>
            <p14:sldId id="386"/>
            <p14:sldId id="573"/>
            <p14:sldId id="574"/>
            <p14:sldId id="575"/>
            <p14:sldId id="576"/>
            <p14:sldId id="577"/>
            <p14:sldId id="578"/>
            <p14:sldId id="581"/>
            <p14:sldId id="579"/>
            <p14:sldId id="260"/>
            <p14:sldId id="594"/>
            <p14:sldId id="259"/>
            <p14:sldId id="585"/>
            <p14:sldId id="1993219582"/>
            <p14:sldId id="263"/>
            <p14:sldId id="587"/>
            <p14:sldId id="1993219581"/>
            <p14:sldId id="265"/>
            <p14:sldId id="1993219583"/>
            <p14:sldId id="588"/>
            <p14:sldId id="421"/>
            <p14:sldId id="420"/>
            <p14:sldId id="592"/>
            <p14:sldId id="580"/>
            <p14:sldId id="582"/>
            <p14:sldId id="583"/>
            <p14:sldId id="584"/>
            <p14:sldId id="591"/>
            <p14:sldId id="299"/>
            <p14:sldId id="1993219580"/>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5513321-2468-75CF-F0BB-A89CC999431D}" name="Michelle J Iandiorio" initials="MJI" userId="S::MIandiorio@health.unm.edu::a88d1e84-8054-4dfd-a2f3-64e12be5a89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3201" autoAdjust="0"/>
    <p:restoredTop sz="75323" autoAdjust="0"/>
  </p:normalViewPr>
  <p:slideViewPr>
    <p:cSldViewPr>
      <p:cViewPr varScale="1">
        <p:scale>
          <a:sx n="126" d="100"/>
          <a:sy n="126" d="100"/>
        </p:scale>
        <p:origin x="792" y="114"/>
      </p:cViewPr>
      <p:guideLst>
        <p:guide orient="horz" pos="162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50"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oleObject" Target="file:///\\Volumes\Verbatim\Verbatim\AASLD_2016\Cabenuva\Discontinuations.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Number of Injections before discontinuation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'2'!$B$1</c:f>
              <c:strCache>
                <c:ptCount val="1"/>
                <c:pt idx="0">
                  <c:v>Number of Injections</c:v>
                </c:pt>
              </c:strCache>
            </c:strRef>
          </c:tx>
          <c:spPr>
            <a:solidFill>
              <a:schemeClr val="accent1"/>
            </a:solidFill>
            <a:ln>
              <a:noFill/>
            </a:ln>
            <a:effectLst/>
          </c:spPr>
          <c:invertIfNegative val="0"/>
          <c:cat>
            <c:numRef>
              <c:f>'2'!$B$2:$B$10</c:f>
              <c:numCache>
                <c:formatCode>General</c:formatCode>
                <c:ptCount val="9"/>
                <c:pt idx="0">
                  <c:v>1</c:v>
                </c:pt>
                <c:pt idx="1">
                  <c:v>2</c:v>
                </c:pt>
                <c:pt idx="2">
                  <c:v>3</c:v>
                </c:pt>
                <c:pt idx="3">
                  <c:v>4</c:v>
                </c:pt>
                <c:pt idx="4">
                  <c:v>5</c:v>
                </c:pt>
                <c:pt idx="5">
                  <c:v>6</c:v>
                </c:pt>
                <c:pt idx="6">
                  <c:v>8</c:v>
                </c:pt>
                <c:pt idx="7">
                  <c:v>12</c:v>
                </c:pt>
                <c:pt idx="8">
                  <c:v>14</c:v>
                </c:pt>
              </c:numCache>
            </c:numRef>
          </c:cat>
          <c:val>
            <c:numRef>
              <c:f>'2'!$A$2:$A$10</c:f>
              <c:numCache>
                <c:formatCode>General</c:formatCode>
                <c:ptCount val="9"/>
                <c:pt idx="0">
                  <c:v>16</c:v>
                </c:pt>
                <c:pt idx="1">
                  <c:v>10</c:v>
                </c:pt>
                <c:pt idx="2">
                  <c:v>12</c:v>
                </c:pt>
                <c:pt idx="3">
                  <c:v>1</c:v>
                </c:pt>
                <c:pt idx="4">
                  <c:v>2</c:v>
                </c:pt>
                <c:pt idx="5">
                  <c:v>3</c:v>
                </c:pt>
                <c:pt idx="6">
                  <c:v>1</c:v>
                </c:pt>
                <c:pt idx="7">
                  <c:v>1</c:v>
                </c:pt>
                <c:pt idx="8">
                  <c:v>1</c:v>
                </c:pt>
              </c:numCache>
            </c:numRef>
          </c:val>
          <c:extLst>
            <c:ext xmlns:c16="http://schemas.microsoft.com/office/drawing/2014/chart" uri="{C3380CC4-5D6E-409C-BE32-E72D297353CC}">
              <c16:uniqueId val="{00000000-ABFD-964A-A78F-C4637B695053}"/>
            </c:ext>
          </c:extLst>
        </c:ser>
        <c:dLbls>
          <c:showLegendKey val="0"/>
          <c:showVal val="0"/>
          <c:showCatName val="0"/>
          <c:showSerName val="0"/>
          <c:showPercent val="0"/>
          <c:showBubbleSize val="0"/>
        </c:dLbls>
        <c:gapWidth val="219"/>
        <c:overlap val="-27"/>
        <c:axId val="122053071"/>
        <c:axId val="122055503"/>
      </c:barChart>
      <c:catAx>
        <c:axId val="1220530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2055503"/>
        <c:crosses val="autoZero"/>
        <c:auto val="1"/>
        <c:lblAlgn val="ctr"/>
        <c:lblOffset val="100"/>
        <c:noMultiLvlLbl val="0"/>
      </c:catAx>
      <c:valAx>
        <c:axId val="12205550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dirty="0"/>
                  <a:t>Number</a:t>
                </a:r>
                <a:r>
                  <a:rPr lang="en-US" baseline="0" dirty="0"/>
                  <a:t> of patients</a:t>
                </a:r>
                <a:endParaRPr lang="en-US" dirty="0"/>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205307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5" tIns="46587" rIns="93175" bIns="46587" rtlCol="0"/>
          <a:lstStyle>
            <a:lvl1pPr algn="l">
              <a:defRPr sz="1200"/>
            </a:lvl1pPr>
          </a:lstStyle>
          <a:p>
            <a:endParaRPr lang="en-US" dirty="0"/>
          </a:p>
        </p:txBody>
      </p:sp>
      <p:sp>
        <p:nvSpPr>
          <p:cNvPr id="3" name="Date Placeholder 2"/>
          <p:cNvSpPr>
            <a:spLocks noGrp="1"/>
          </p:cNvSpPr>
          <p:nvPr>
            <p:ph type="dt" sz="quarter" idx="1"/>
          </p:nvPr>
        </p:nvSpPr>
        <p:spPr>
          <a:xfrm>
            <a:off x="3970939" y="0"/>
            <a:ext cx="3037840" cy="464820"/>
          </a:xfrm>
          <a:prstGeom prst="rect">
            <a:avLst/>
          </a:prstGeom>
        </p:spPr>
        <p:txBody>
          <a:bodyPr vert="horz" lIns="93175" tIns="46587" rIns="93175" bIns="46587" rtlCol="0"/>
          <a:lstStyle>
            <a:lvl1pPr algn="r">
              <a:defRPr sz="1200"/>
            </a:lvl1pPr>
          </a:lstStyle>
          <a:p>
            <a:fld id="{A3EF21F7-98FD-41A7-A4CE-714FDED71D4E}" type="datetimeFigureOut">
              <a:rPr lang="en-US" smtClean="0"/>
              <a:t>7/19/2023</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75" tIns="46587" rIns="93175" bIns="46587"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9" y="8829967"/>
            <a:ext cx="3037840" cy="464820"/>
          </a:xfrm>
          <a:prstGeom prst="rect">
            <a:avLst/>
          </a:prstGeom>
        </p:spPr>
        <p:txBody>
          <a:bodyPr vert="horz" lIns="93175" tIns="46587" rIns="93175" bIns="46587" rtlCol="0" anchor="b"/>
          <a:lstStyle>
            <a:lvl1pPr algn="r">
              <a:defRPr sz="1200"/>
            </a:lvl1pPr>
          </a:lstStyle>
          <a:p>
            <a:fld id="{85959707-24D2-46CE-984F-5B71E66ECA7D}" type="slidenum">
              <a:rPr lang="en-US" smtClean="0"/>
              <a:t>‹#›</a:t>
            </a:fld>
            <a:endParaRPr lang="en-US" dirty="0"/>
          </a:p>
        </p:txBody>
      </p:sp>
    </p:spTree>
    <p:extLst>
      <p:ext uri="{BB962C8B-B14F-4D97-AF65-F5344CB8AC3E}">
        <p14:creationId xmlns:p14="http://schemas.microsoft.com/office/powerpoint/2010/main" val="316067678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5" tIns="46587" rIns="93175" bIns="46587" rtlCol="0"/>
          <a:lstStyle>
            <a:lvl1pPr algn="l">
              <a:defRPr sz="1200"/>
            </a:lvl1pPr>
          </a:lstStyle>
          <a:p>
            <a:endParaRPr lang="en-US" dirty="0"/>
          </a:p>
        </p:txBody>
      </p:sp>
      <p:sp>
        <p:nvSpPr>
          <p:cNvPr id="3" name="Date Placeholder 2"/>
          <p:cNvSpPr>
            <a:spLocks noGrp="1"/>
          </p:cNvSpPr>
          <p:nvPr>
            <p:ph type="dt" idx="1"/>
          </p:nvPr>
        </p:nvSpPr>
        <p:spPr>
          <a:xfrm>
            <a:off x="3970939" y="0"/>
            <a:ext cx="3037840" cy="464820"/>
          </a:xfrm>
          <a:prstGeom prst="rect">
            <a:avLst/>
          </a:prstGeom>
        </p:spPr>
        <p:txBody>
          <a:bodyPr vert="horz" lIns="93175" tIns="46587" rIns="93175" bIns="46587" rtlCol="0"/>
          <a:lstStyle>
            <a:lvl1pPr algn="r">
              <a:defRPr sz="1200"/>
            </a:lvl1pPr>
          </a:lstStyle>
          <a:p>
            <a:fld id="{F16BC46E-AFF4-4598-8970-9842EB7E8193}" type="datetimeFigureOut">
              <a:rPr lang="en-US" smtClean="0"/>
              <a:t>7/19/2023</a:t>
            </a:fld>
            <a:endParaRPr lang="en-US" dirty="0"/>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5" tIns="46587" rIns="93175" bIns="46587" rtlCol="0" anchor="ctr"/>
          <a:lstStyle/>
          <a:p>
            <a:endParaRPr lang="en-US" dirty="0"/>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3175" tIns="46587" rIns="93175" bIns="4658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5" tIns="46587" rIns="93175" bIns="46587"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67"/>
            <a:ext cx="3037840" cy="464820"/>
          </a:xfrm>
          <a:prstGeom prst="rect">
            <a:avLst/>
          </a:prstGeom>
        </p:spPr>
        <p:txBody>
          <a:bodyPr vert="horz" lIns="93175" tIns="46587" rIns="93175" bIns="46587" rtlCol="0" anchor="b"/>
          <a:lstStyle>
            <a:lvl1pPr algn="r">
              <a:defRPr sz="1200"/>
            </a:lvl1pPr>
          </a:lstStyle>
          <a:p>
            <a:fld id="{F264BA1E-6AC7-4534-AA62-D6AA5C834DC4}" type="slidenum">
              <a:rPr lang="en-US" smtClean="0"/>
              <a:t>‹#›</a:t>
            </a:fld>
            <a:endParaRPr lang="en-US" dirty="0"/>
          </a:p>
        </p:txBody>
      </p:sp>
    </p:spTree>
    <p:extLst>
      <p:ext uri="{BB962C8B-B14F-4D97-AF65-F5344CB8AC3E}">
        <p14:creationId xmlns:p14="http://schemas.microsoft.com/office/powerpoint/2010/main" val="153154721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echo.unm.edu/locations-2/echo-hubs-superhubs-united-states/"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Version date_06 2023</a:t>
            </a:r>
          </a:p>
        </p:txBody>
      </p:sp>
      <p:sp>
        <p:nvSpPr>
          <p:cNvPr id="4" name="Slide Number Placeholder 3"/>
          <p:cNvSpPr>
            <a:spLocks noGrp="1"/>
          </p:cNvSpPr>
          <p:nvPr>
            <p:ph type="sldNum" sz="quarter" idx="10"/>
          </p:nvPr>
        </p:nvSpPr>
        <p:spPr/>
        <p:txBody>
          <a:bodyPr/>
          <a:lstStyle/>
          <a:p>
            <a:fld id="{C35331D5-CC8E-5542-9972-4FCE376784BA}" type="slidenum">
              <a:rPr lang="en-US" smtClean="0">
                <a:solidFill>
                  <a:prstClr val="black"/>
                </a:solidFill>
              </a:rPr>
              <a:pPr/>
              <a:t>1</a:t>
            </a:fld>
            <a:endParaRPr lang="en-US" dirty="0">
              <a:solidFill>
                <a:prstClr val="black"/>
              </a:solidFill>
            </a:endParaRPr>
          </a:p>
        </p:txBody>
      </p:sp>
    </p:spTree>
    <p:extLst>
      <p:ext uri="{BB962C8B-B14F-4D97-AF65-F5344CB8AC3E}">
        <p14:creationId xmlns:p14="http://schemas.microsoft.com/office/powerpoint/2010/main" val="19774246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13</a:t>
            </a:fld>
            <a:endParaRPr lang="en-US" dirty="0"/>
          </a:p>
        </p:txBody>
      </p:sp>
    </p:spTree>
    <p:extLst>
      <p:ext uri="{BB962C8B-B14F-4D97-AF65-F5344CB8AC3E}">
        <p14:creationId xmlns:p14="http://schemas.microsoft.com/office/powerpoint/2010/main" val="11336582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21</a:t>
            </a:fld>
            <a:endParaRPr lang="en-US" dirty="0"/>
          </a:p>
        </p:txBody>
      </p:sp>
    </p:spTree>
    <p:extLst>
      <p:ext uri="{BB962C8B-B14F-4D97-AF65-F5344CB8AC3E}">
        <p14:creationId xmlns:p14="http://schemas.microsoft.com/office/powerpoint/2010/main" val="24076459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22</a:t>
            </a:fld>
            <a:endParaRPr lang="en-US" dirty="0"/>
          </a:p>
        </p:txBody>
      </p:sp>
    </p:spTree>
    <p:extLst>
      <p:ext uri="{BB962C8B-B14F-4D97-AF65-F5344CB8AC3E}">
        <p14:creationId xmlns:p14="http://schemas.microsoft.com/office/powerpoint/2010/main" val="23715025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25</a:t>
            </a:fld>
            <a:endParaRPr lang="en-US" dirty="0"/>
          </a:p>
        </p:txBody>
      </p:sp>
    </p:spTree>
    <p:extLst>
      <p:ext uri="{BB962C8B-B14F-4D97-AF65-F5344CB8AC3E}">
        <p14:creationId xmlns:p14="http://schemas.microsoft.com/office/powerpoint/2010/main" val="14030592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26</a:t>
            </a:fld>
            <a:endParaRPr lang="en-US" dirty="0"/>
          </a:p>
        </p:txBody>
      </p:sp>
    </p:spTree>
    <p:extLst>
      <p:ext uri="{BB962C8B-B14F-4D97-AF65-F5344CB8AC3E}">
        <p14:creationId xmlns:p14="http://schemas.microsoft.com/office/powerpoint/2010/main" val="621705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27</a:t>
            </a:fld>
            <a:endParaRPr lang="en-US" dirty="0"/>
          </a:p>
        </p:txBody>
      </p:sp>
    </p:spTree>
    <p:extLst>
      <p:ext uri="{BB962C8B-B14F-4D97-AF65-F5344CB8AC3E}">
        <p14:creationId xmlns:p14="http://schemas.microsoft.com/office/powerpoint/2010/main" val="24274271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29</a:t>
            </a:fld>
            <a:endParaRPr lang="en-US" dirty="0"/>
          </a:p>
        </p:txBody>
      </p:sp>
    </p:spTree>
    <p:extLst>
      <p:ext uri="{BB962C8B-B14F-4D97-AF65-F5344CB8AC3E}">
        <p14:creationId xmlns:p14="http://schemas.microsoft.com/office/powerpoint/2010/main" val="6320961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4638" y="762000"/>
            <a:ext cx="4724400" cy="2657475"/>
          </a:xfrm>
        </p:spPr>
      </p:sp>
      <p:sp>
        <p:nvSpPr>
          <p:cNvPr id="3" name="Notes Placeholder 2"/>
          <p:cNvSpPr>
            <a:spLocks noGrp="1"/>
          </p:cNvSpPr>
          <p:nvPr>
            <p:ph type="body" idx="1"/>
          </p:nvPr>
        </p:nvSpPr>
        <p:spPr/>
        <p:txBody>
          <a:bodyPr/>
          <a:lstStyle/>
          <a:p>
            <a:pPr>
              <a:defRPr/>
            </a:pPr>
            <a:r>
              <a:rPr lang="en-US" dirty="0">
                <a:cs typeface="Arial"/>
              </a:rPr>
              <a:t>N = 144</a:t>
            </a:r>
          </a:p>
          <a:p>
            <a:pPr>
              <a:defRPr/>
            </a:pPr>
            <a:endParaRPr lang="en-US" dirty="0">
              <a:cs typeface="Arial"/>
            </a:endParaRPr>
          </a:p>
          <a:p>
            <a:pPr>
              <a:defRPr/>
            </a:pPr>
            <a:r>
              <a:rPr lang="en-US" dirty="0">
                <a:cs typeface="Arial"/>
              </a:rPr>
              <a:t>Mean follow-up time after switching to LAI CAB/RPV was 278 days</a:t>
            </a:r>
            <a:endParaRPr lang="en-US" dirty="0"/>
          </a:p>
          <a:p>
            <a:pPr>
              <a:defRPr/>
            </a:pPr>
            <a:endParaRPr lang="en-US" dirty="0">
              <a:cs typeface="Arial"/>
            </a:endParaRPr>
          </a:p>
          <a:p>
            <a:pPr>
              <a:defRPr/>
            </a:pPr>
            <a:r>
              <a:rPr lang="en-US" dirty="0">
                <a:cs typeface="Arial"/>
              </a:rPr>
              <a:t>After switching to LAI CAB/RPV, about 60%, 82%, and 98% of participants maintained all viral loads &lt; 20, &lt; 50, and &lt; 200 cpm respectively</a:t>
            </a:r>
          </a:p>
          <a:p>
            <a:pPr>
              <a:defRPr/>
            </a:pPr>
            <a:endParaRPr lang="en-US" dirty="0">
              <a:cs typeface="Arial"/>
            </a:endParaRPr>
          </a:p>
          <a:p>
            <a:pPr>
              <a:defRPr/>
            </a:pPr>
            <a:r>
              <a:rPr lang="en-US" dirty="0">
                <a:cs typeface="Arial"/>
              </a:rPr>
              <a:t>Within</a:t>
            </a:r>
            <a:r>
              <a:rPr lang="en-US" dirty="0"/>
              <a:t> our total cohort, </a:t>
            </a:r>
            <a:r>
              <a:rPr lang="en-US" b="1" dirty="0"/>
              <a:t>four </a:t>
            </a:r>
            <a:r>
              <a:rPr lang="en-US" dirty="0"/>
              <a:t>patients had viral load increases &gt;200cpm after switching to LAI CAB/RPV -  3 of which re-suppressed </a:t>
            </a:r>
            <a:r>
              <a:rPr lang="en-US" b="1" dirty="0"/>
              <a:t>without intervention</a:t>
            </a:r>
            <a:r>
              <a:rPr lang="en-US" dirty="0"/>
              <a:t>, and one of which developed virologic failure.</a:t>
            </a:r>
          </a:p>
          <a:p>
            <a:pPr>
              <a:defRPr/>
            </a:pPr>
            <a:endParaRPr lang="en-US" dirty="0">
              <a:cs typeface="Arial"/>
            </a:endParaRPr>
          </a:p>
          <a:p>
            <a:pPr>
              <a:defRPr/>
            </a:pPr>
            <a:r>
              <a:rPr lang="en-US" dirty="0">
                <a:cs typeface="Arial"/>
              </a:rPr>
              <a:t>The figure on the top right shows a comparison of pre- and post-switch viral load trends within our four major categories. The x-axis represents pre-switch viral load trends, while the individual colored bars represent post-switch trends. Within the total cohort, about 60% of participants had post-switch VLs that were continually suppressed. I want to highlight that the group most likely to remain continually suppressed post-switch were those participants with pre-switch VL that were continually suppressed. Likewise participants with pLLV pre-switch were most likely to have pLLV post-switch, and in fact exactly 50% of participants with pre-switch pLLV continued to have pLLV after switching to LAI CAB/RPV.</a:t>
            </a:r>
          </a:p>
          <a:p>
            <a:pPr>
              <a:defRPr/>
            </a:pPr>
            <a:endParaRPr lang="en-US" dirty="0">
              <a:cs typeface="Arial"/>
            </a:endParaRPr>
          </a:p>
          <a:p>
            <a:pPr>
              <a:defRPr/>
            </a:pPr>
            <a:r>
              <a:rPr lang="en-US" dirty="0">
                <a:cs typeface="Arial"/>
              </a:rPr>
              <a:t>Our time-to-event analysis (shown below) compared the probability of the viral load remaining &lt;20 cpm post-switch in those with all pre-switch viral loads &lt;20 cpm (solid line) and those with at least one viral load &gt;20 cpm in the 12 months prior to switching to LAI CAB/RPV (dotted line). We found that participants with any detectable viremia (VL &gt;20) prior to switching were less likely to have continual suppression post-switch, while those who were continually suppressed prior to switching had a higher probability of remaining undetectable post-switch.</a:t>
            </a:r>
            <a:endParaRPr lang="en-US" dirty="0"/>
          </a:p>
        </p:txBody>
      </p:sp>
      <p:sp>
        <p:nvSpPr>
          <p:cNvPr id="4" name="Date Placeholder 3"/>
          <p:cNvSpPr>
            <a:spLocks noGrp="1"/>
          </p:cNvSpPr>
          <p:nvPr>
            <p:ph type="dt" idx="1"/>
          </p:nvPr>
        </p:nvSpPr>
        <p:spPr/>
        <p:txBody>
          <a:bodyPr/>
          <a:lstStyle/>
          <a:p>
            <a:fld id="{54B96704-F0BE-4A46-8E3F-E967AFABE1D6}" type="datetime2">
              <a:rPr lang="en-US" smtClean="0"/>
              <a:t>Wednesday, July 19, 2023</a:t>
            </a:fld>
            <a:endParaRPr lang="en-US" dirty="0"/>
          </a:p>
        </p:txBody>
      </p:sp>
      <p:sp>
        <p:nvSpPr>
          <p:cNvPr id="5" name="Slide Number Placeholder 4"/>
          <p:cNvSpPr>
            <a:spLocks noGrp="1"/>
          </p:cNvSpPr>
          <p:nvPr>
            <p:ph type="sldNum" sz="quarter" idx="5"/>
          </p:nvPr>
        </p:nvSpPr>
        <p:spPr/>
        <p:txBody>
          <a:bodyPr/>
          <a:lstStyle/>
          <a:p>
            <a:fld id="{E8CB8A1F-8E97-45DD-8500-F61608029CA4}" type="slidenum">
              <a:rPr lang="en-US" smtClean="0"/>
              <a:pPr/>
              <a:t>30</a:t>
            </a:fld>
            <a:r>
              <a:rPr lang="en-US" dirty="0"/>
              <a:t>    |</a:t>
            </a:r>
          </a:p>
        </p:txBody>
      </p:sp>
    </p:spTree>
    <p:extLst>
      <p:ext uri="{BB962C8B-B14F-4D97-AF65-F5344CB8AC3E}">
        <p14:creationId xmlns:p14="http://schemas.microsoft.com/office/powerpoint/2010/main" val="16223042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4638" y="762000"/>
            <a:ext cx="4724400" cy="2657475"/>
          </a:xfrm>
        </p:spPr>
      </p:sp>
      <p:sp>
        <p:nvSpPr>
          <p:cNvPr id="3" name="Notes Placeholder 2"/>
          <p:cNvSpPr>
            <a:spLocks noGrp="1"/>
          </p:cNvSpPr>
          <p:nvPr>
            <p:ph type="body" idx="1"/>
          </p:nvPr>
        </p:nvSpPr>
        <p:spPr/>
        <p:txBody>
          <a:bodyPr/>
          <a:lstStyle/>
          <a:p>
            <a:pPr>
              <a:defRPr/>
            </a:pPr>
            <a:r>
              <a:rPr lang="en-US" dirty="0">
                <a:cs typeface="Arial"/>
              </a:rPr>
              <a:t>Here we looked at which participants in our cohort had detectable viral load (shown here as at least one VL &gt;20 cpm), or undetectable viral load post-switch. As previously mentioned, our findings were similar when evaluating the data with cutoffs defined as both &lt;20cpm and &lt;50cpm post switch, but are summarized here using the cutoff of 20.</a:t>
            </a:r>
            <a:endParaRPr lang="en-US" dirty="0"/>
          </a:p>
          <a:p>
            <a:pPr>
              <a:defRPr/>
            </a:pPr>
            <a:endParaRPr lang="en-US" dirty="0">
              <a:cs typeface="Arial"/>
            </a:endParaRPr>
          </a:p>
          <a:p>
            <a:pPr>
              <a:defRPr/>
            </a:pPr>
            <a:r>
              <a:rPr lang="en-US" dirty="0"/>
              <a:t>Baseline characteristics of our study cohort were similar to those of our general clinic cohort on oral standard of care ARVs.</a:t>
            </a:r>
            <a:endParaRPr lang="en-US" dirty="0">
              <a:cs typeface="Arial"/>
            </a:endParaRPr>
          </a:p>
          <a:p>
            <a:pPr>
              <a:defRPr/>
            </a:pPr>
            <a:endParaRPr lang="en-US" dirty="0">
              <a:cs typeface="Arial"/>
            </a:endParaRPr>
          </a:p>
          <a:p>
            <a:pPr>
              <a:defRPr/>
            </a:pPr>
            <a:r>
              <a:rPr lang="en-US" dirty="0">
                <a:cs typeface="Arial"/>
              </a:rPr>
              <a:t>We found that </a:t>
            </a:r>
            <a:r>
              <a:rPr lang="en-US" dirty="0"/>
              <a:t>BMI, late injection, and monthly vs every 2 month dosing did not correlate w/ detectable viremia post-switch.</a:t>
            </a:r>
            <a:endParaRPr lang="en-US" dirty="0">
              <a:cs typeface="Arial"/>
            </a:endParaRPr>
          </a:p>
          <a:p>
            <a:pPr>
              <a:defRPr/>
            </a:pPr>
            <a:endParaRPr lang="en-US" dirty="0">
              <a:cs typeface="Arial"/>
            </a:endParaRPr>
          </a:p>
          <a:p>
            <a:pPr>
              <a:defRPr/>
            </a:pPr>
            <a:r>
              <a:rPr lang="en-US" dirty="0">
                <a:cs typeface="Arial"/>
              </a:rPr>
              <a:t>However, there was a significant difference in </a:t>
            </a:r>
            <a:r>
              <a:rPr lang="en-US" dirty="0"/>
              <a:t>participants with persistent low level viremia prior to switching to LAI CAB/RPV. These participants were more likely to have at least one viral load &gt;20 cpm post-switch, with an odds ratio of 3.55.</a:t>
            </a:r>
            <a:endParaRPr lang="en-US" dirty="0">
              <a:cs typeface="Arial"/>
            </a:endParaRPr>
          </a:p>
          <a:p>
            <a:pPr>
              <a:defRPr/>
            </a:pPr>
            <a:endParaRPr lang="en-US" dirty="0"/>
          </a:p>
          <a:p>
            <a:pPr>
              <a:defRPr/>
            </a:pPr>
            <a:endParaRPr lang="en-US" dirty="0">
              <a:cs typeface="Arial"/>
            </a:endParaRPr>
          </a:p>
        </p:txBody>
      </p:sp>
      <p:sp>
        <p:nvSpPr>
          <p:cNvPr id="4" name="Date Placeholder 3"/>
          <p:cNvSpPr>
            <a:spLocks noGrp="1"/>
          </p:cNvSpPr>
          <p:nvPr>
            <p:ph type="dt" idx="1"/>
          </p:nvPr>
        </p:nvSpPr>
        <p:spPr/>
        <p:txBody>
          <a:bodyPr/>
          <a:lstStyle/>
          <a:p>
            <a:fld id="{54B96704-F0BE-4A46-8E3F-E967AFABE1D6}" type="datetime2">
              <a:rPr lang="en-US" smtClean="0"/>
              <a:t>Wednesday, July 19, 2023</a:t>
            </a:fld>
            <a:endParaRPr lang="en-US" dirty="0"/>
          </a:p>
        </p:txBody>
      </p:sp>
      <p:sp>
        <p:nvSpPr>
          <p:cNvPr id="5" name="Slide Number Placeholder 4"/>
          <p:cNvSpPr>
            <a:spLocks noGrp="1"/>
          </p:cNvSpPr>
          <p:nvPr>
            <p:ph type="sldNum" sz="quarter" idx="5"/>
          </p:nvPr>
        </p:nvSpPr>
        <p:spPr/>
        <p:txBody>
          <a:bodyPr/>
          <a:lstStyle/>
          <a:p>
            <a:fld id="{E8CB8A1F-8E97-45DD-8500-F61608029CA4}" type="slidenum">
              <a:rPr lang="en-US" smtClean="0"/>
              <a:pPr/>
              <a:t>31</a:t>
            </a:fld>
            <a:r>
              <a:rPr lang="en-US" dirty="0"/>
              <a:t>    |</a:t>
            </a:r>
          </a:p>
        </p:txBody>
      </p:sp>
    </p:spTree>
    <p:extLst>
      <p:ext uri="{BB962C8B-B14F-4D97-AF65-F5344CB8AC3E}">
        <p14:creationId xmlns:p14="http://schemas.microsoft.com/office/powerpoint/2010/main" val="27280587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34</a:t>
            </a:fld>
            <a:endParaRPr lang="en-US" dirty="0"/>
          </a:p>
        </p:txBody>
      </p:sp>
    </p:spTree>
    <p:extLst>
      <p:ext uri="{BB962C8B-B14F-4D97-AF65-F5344CB8AC3E}">
        <p14:creationId xmlns:p14="http://schemas.microsoft.com/office/powerpoint/2010/main" val="36059010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2</a:t>
            </a:fld>
            <a:endParaRPr lang="en-US" dirty="0"/>
          </a:p>
        </p:txBody>
      </p:sp>
    </p:spTree>
    <p:extLst>
      <p:ext uri="{BB962C8B-B14F-4D97-AF65-F5344CB8AC3E}">
        <p14:creationId xmlns:p14="http://schemas.microsoft.com/office/powerpoint/2010/main" val="39185709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37</a:t>
            </a:fld>
            <a:endParaRPr lang="en-US" dirty="0"/>
          </a:p>
        </p:txBody>
      </p:sp>
    </p:spTree>
    <p:extLst>
      <p:ext uri="{BB962C8B-B14F-4D97-AF65-F5344CB8AC3E}">
        <p14:creationId xmlns:p14="http://schemas.microsoft.com/office/powerpoint/2010/main" val="31141072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dirty="0"/>
              <a:t>Find an HIV-related topic TeleECHO in your area: </a:t>
            </a:r>
            <a:r>
              <a:rPr lang="en-US" dirty="0">
                <a:hlinkClick r:id="rId3"/>
              </a:rPr>
              <a:t>https://echo.unm.edu/locations-2/echo-hubs-superhubs-united-states/</a:t>
            </a:r>
            <a:endParaRPr lang="en-US" dirty="0"/>
          </a:p>
          <a:p>
            <a:r>
              <a:rPr lang="en-US" sz="1000" dirty="0"/>
              <a:t>IDEA Platform: Infectious Diseases Education &amp; Assessment. https://idea.medicine.uw.edu/</a:t>
            </a:r>
          </a:p>
          <a:p>
            <a:r>
              <a:rPr lang="en-US" sz="1000" dirty="0"/>
              <a:t>AETC National HIV Curriculum: 6 core modules for self study; regularly updated; CME, CNE</a:t>
            </a:r>
          </a:p>
          <a:p>
            <a:r>
              <a:rPr lang="en-US" sz="1000" dirty="0"/>
              <a:t>Hepatitis C Online Curriculum: https://www.hepatitisc.uw.edu/</a:t>
            </a:r>
          </a:p>
          <a:p>
            <a:r>
              <a:rPr lang="en-US" sz="1000" dirty="0"/>
              <a:t>Hepatitis B Online Curriculum: https://www.hepatitisb.uw.edu/</a:t>
            </a:r>
          </a:p>
          <a:p>
            <a:r>
              <a:rPr lang="en-US" sz="1000" dirty="0"/>
              <a:t>National STD Curriculum: https://www.std.uw.edu/</a:t>
            </a:r>
          </a:p>
          <a:p>
            <a:endParaRPr lang="en-US" sz="1000" dirty="0"/>
          </a:p>
          <a:p>
            <a:pPr defTabSz="912937">
              <a:defRPr/>
            </a:pPr>
            <a:endParaRPr lang="en-US" dirty="0"/>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38</a:t>
            </a:fld>
            <a:endParaRPr lang="en-US" dirty="0"/>
          </a:p>
        </p:txBody>
      </p:sp>
    </p:spTree>
    <p:extLst>
      <p:ext uri="{BB962C8B-B14F-4D97-AF65-F5344CB8AC3E}">
        <p14:creationId xmlns:p14="http://schemas.microsoft.com/office/powerpoint/2010/main" val="25325597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3</a:t>
            </a:fld>
            <a:endParaRPr lang="en-US" dirty="0"/>
          </a:p>
        </p:txBody>
      </p:sp>
    </p:spTree>
    <p:extLst>
      <p:ext uri="{BB962C8B-B14F-4D97-AF65-F5344CB8AC3E}">
        <p14:creationId xmlns:p14="http://schemas.microsoft.com/office/powerpoint/2010/main" val="39185709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5</a:t>
            </a:fld>
            <a:endParaRPr lang="en-US" dirty="0"/>
          </a:p>
        </p:txBody>
      </p:sp>
    </p:spTree>
    <p:extLst>
      <p:ext uri="{BB962C8B-B14F-4D97-AF65-F5344CB8AC3E}">
        <p14:creationId xmlns:p14="http://schemas.microsoft.com/office/powerpoint/2010/main" val="18293493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6</a:t>
            </a:fld>
            <a:endParaRPr lang="en-US" dirty="0"/>
          </a:p>
        </p:txBody>
      </p:sp>
    </p:spTree>
    <p:extLst>
      <p:ext uri="{BB962C8B-B14F-4D97-AF65-F5344CB8AC3E}">
        <p14:creationId xmlns:p14="http://schemas.microsoft.com/office/powerpoint/2010/main" val="9509407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7</a:t>
            </a:fld>
            <a:endParaRPr lang="en-US" dirty="0"/>
          </a:p>
        </p:txBody>
      </p:sp>
    </p:spTree>
    <p:extLst>
      <p:ext uri="{BB962C8B-B14F-4D97-AF65-F5344CB8AC3E}">
        <p14:creationId xmlns:p14="http://schemas.microsoft.com/office/powerpoint/2010/main" val="24667379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9</a:t>
            </a:fld>
            <a:endParaRPr lang="en-US" dirty="0"/>
          </a:p>
        </p:txBody>
      </p:sp>
    </p:spTree>
    <p:extLst>
      <p:ext uri="{BB962C8B-B14F-4D97-AF65-F5344CB8AC3E}">
        <p14:creationId xmlns:p14="http://schemas.microsoft.com/office/powerpoint/2010/main" val="37377233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0"/>
              </a:spcAft>
            </a:pPr>
            <a:r>
              <a:rPr lang="en-US" dirty="0"/>
              <a:t>*A single prior INI regimen is allowed if BIC/FTC/TAF is a second-line regimen 6 months prior to screening. Any prior change in regimen, defined as a change of a single drug or multiple drugs simultaneously, </a:t>
            </a:r>
            <a:br>
              <a:rPr lang="en-US" dirty="0"/>
            </a:br>
            <a:r>
              <a:rPr lang="en-US" dirty="0"/>
              <a:t>must have occurred due to tolerability/safety, access to medications, or convenience/simplification, and must not have been done for treatment failure (HIV-1 RNA ≥400 copies/mL). </a:t>
            </a:r>
          </a:p>
          <a:p>
            <a:pPr>
              <a:spcAft>
                <a:spcPts val="0"/>
              </a:spcAft>
            </a:pPr>
            <a:r>
              <a:rPr lang="en-US" baseline="30000" dirty="0"/>
              <a:t>†</a:t>
            </a:r>
            <a:r>
              <a:rPr lang="en-US" dirty="0"/>
              <a:t>n values are based on the safety population.</a:t>
            </a:r>
          </a:p>
          <a:p>
            <a:pPr>
              <a:spcAft>
                <a:spcPts val="0"/>
              </a:spcAft>
            </a:pPr>
            <a:r>
              <a:rPr lang="en-US" baseline="30000" dirty="0"/>
              <a:t>‡</a:t>
            </a:r>
            <a:r>
              <a:rPr lang="en-US" dirty="0"/>
              <a:t>Participants randomized to the LA arm were offered an optional OLI; the decision was determined by the participants following informed consent discussions with the investigator.</a:t>
            </a:r>
          </a:p>
          <a:p>
            <a:pPr>
              <a:spcAft>
                <a:spcPts val="0"/>
              </a:spcAft>
            </a:pPr>
            <a:r>
              <a:rPr lang="en-US" baseline="30000" dirty="0"/>
              <a:t>§</a:t>
            </a:r>
            <a:r>
              <a:rPr lang="en-US" dirty="0"/>
              <a:t>The extension phase will continue study treatment until CAB LA and RPV LA are either locally approved and commercially available, the participant no longer derives clinical benefit, the participant meets a protocol-defined reason </a:t>
            </a:r>
            <a:br>
              <a:rPr lang="en-US" dirty="0"/>
            </a:br>
            <a:r>
              <a:rPr lang="en-US" dirty="0"/>
              <a:t>for discontinuation, or until development of either CAB LA or RPV LA is terminated. Visits will continue to occur Q2M.</a:t>
            </a:r>
            <a:br>
              <a:rPr lang="en-US" dirty="0"/>
            </a:br>
            <a:r>
              <a:rPr lang="en-US" dirty="0"/>
              <a:t>IM, intramuscular; LA, long-acting; OD, once daily; OLI, oral lead-in; Q2M, every 2 months.</a:t>
            </a:r>
          </a:p>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D9CD696-6686-42F5-9E42-8DCDB034590C}" type="slidenum">
              <a:rPr kumimoji="0" lang="en-GB"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GB" alt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8724099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BMI=body mass index</a:t>
            </a:r>
          </a:p>
        </p:txBody>
      </p:sp>
      <p:sp>
        <p:nvSpPr>
          <p:cNvPr id="4" name="Slide Number Placeholder 3"/>
          <p:cNvSpPr>
            <a:spLocks noGrp="1"/>
          </p:cNvSpPr>
          <p:nvPr>
            <p:ph type="sldNum" sz="quarter" idx="5"/>
          </p:nvPr>
        </p:nvSpPr>
        <p:spPr/>
        <p:txBody>
          <a:bodyPr/>
          <a:lstStyle/>
          <a:p>
            <a:fld id="{F264BA1E-6AC7-4534-AA62-D6AA5C834DC4}" type="slidenum">
              <a:rPr lang="en-US" smtClean="0"/>
              <a:t>12</a:t>
            </a:fld>
            <a:endParaRPr lang="en-US" dirty="0"/>
          </a:p>
        </p:txBody>
      </p:sp>
    </p:spTree>
    <p:extLst>
      <p:ext uri="{BB962C8B-B14F-4D97-AF65-F5344CB8AC3E}">
        <p14:creationId xmlns:p14="http://schemas.microsoft.com/office/powerpoint/2010/main" val="35538782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19141"/>
            <a:ext cx="7772399" cy="1909859"/>
          </a:xfrm>
        </p:spPr>
        <p:txBody>
          <a:bodyPr anchor="t"/>
          <a:lstStyle>
            <a:lvl1pPr>
              <a:defRPr sz="4200">
                <a:ln>
                  <a:noFill/>
                </a:ln>
                <a:solidFill>
                  <a:schemeClr val="tx2"/>
                </a:solidFill>
              </a:defRPr>
            </a:lvl1pPr>
          </a:lstStyle>
          <a:p>
            <a:r>
              <a:rPr lang="en-US"/>
              <a:t>Click to edit Master title style</a:t>
            </a:r>
            <a:endParaRPr lang="en-US" dirty="0"/>
          </a:p>
        </p:txBody>
      </p:sp>
      <p:sp>
        <p:nvSpPr>
          <p:cNvPr id="3" name="Subtitle 2"/>
          <p:cNvSpPr>
            <a:spLocks noGrp="1"/>
          </p:cNvSpPr>
          <p:nvPr>
            <p:ph type="subTitle" idx="1" hasCustomPrompt="1"/>
          </p:nvPr>
        </p:nvSpPr>
        <p:spPr>
          <a:xfrm>
            <a:off x="685800" y="3511263"/>
            <a:ext cx="7772398" cy="800100"/>
          </a:xfrm>
        </p:spPr>
        <p:txBody>
          <a:bodyPr anchor="t">
            <a:normAutofit/>
          </a:bodyPr>
          <a:lstStyle>
            <a:lvl1pPr marL="0" indent="0" algn="l">
              <a:buNone/>
              <a:defRPr sz="2000">
                <a:solidFill>
                  <a:srgbClr val="22222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2 style</a:t>
            </a:r>
          </a:p>
        </p:txBody>
      </p:sp>
      <p:sp>
        <p:nvSpPr>
          <p:cNvPr id="6" name="Slide Number Placeholder 5"/>
          <p:cNvSpPr>
            <a:spLocks noGrp="1"/>
          </p:cNvSpPr>
          <p:nvPr>
            <p:ph type="sldNum" sz="quarter" idx="12"/>
          </p:nvPr>
        </p:nvSpPr>
        <p:spPr/>
        <p:txBody>
          <a:bodyPr/>
          <a:lstStyle>
            <a:lvl1pPr>
              <a:defRPr b="0" i="0">
                <a:latin typeface="ITC Avant Garde Std Bk"/>
                <a:cs typeface="ITC Avant Garde Std Bk"/>
              </a:defRPr>
            </a:lvl1pPr>
          </a:lstStyle>
          <a:p>
            <a:fld id="{6E2D2B3B-882E-40F3-A32F-6DD516915044}" type="slidenum">
              <a:rPr lang="en-US" smtClean="0"/>
              <a:pPr/>
              <a:t>‹#›</a:t>
            </a:fld>
            <a:endParaRPr lang="en-US" dirty="0"/>
          </a:p>
        </p:txBody>
      </p:sp>
      <p:sp>
        <p:nvSpPr>
          <p:cNvPr id="8" name="Date Placeholder 3"/>
          <p:cNvSpPr>
            <a:spLocks noGrp="1"/>
          </p:cNvSpPr>
          <p:nvPr>
            <p:ph type="dt" sz="half" idx="11"/>
          </p:nvPr>
        </p:nvSpPr>
        <p:spPr>
          <a:xfrm>
            <a:off x="7719757" y="4764530"/>
            <a:ext cx="738443" cy="274320"/>
          </a:xfrm>
        </p:spPr>
        <p:txBody>
          <a:bodyPr/>
          <a:lstStyle/>
          <a:p>
            <a:pPr fontAlgn="base">
              <a:spcBef>
                <a:spcPct val="0"/>
              </a:spcBef>
              <a:spcAft>
                <a:spcPct val="0"/>
              </a:spcAft>
              <a:defRPr/>
            </a:pPr>
            <a:endParaRPr lang="en-US" altLang="en-US" dirty="0">
              <a:solidFill>
                <a:srgbClr val="FFFFFF"/>
              </a:solidFill>
            </a:endParaRPr>
          </a:p>
        </p:txBody>
      </p:sp>
      <p:sp>
        <p:nvSpPr>
          <p:cNvPr id="9" name="Footer Placeholder 4"/>
          <p:cNvSpPr>
            <a:spLocks noGrp="1"/>
          </p:cNvSpPr>
          <p:nvPr>
            <p:ph type="ftr" sz="quarter" idx="14"/>
          </p:nvPr>
        </p:nvSpPr>
        <p:spPr>
          <a:xfrm>
            <a:off x="3352459" y="4764530"/>
            <a:ext cx="4367298" cy="274320"/>
          </a:xfrm>
        </p:spPr>
        <p:txBody>
          <a:bodyPr/>
          <a:lstStyle/>
          <a:p>
            <a:endParaRPr lang="en-US" dirty="0"/>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9155" y="114300"/>
            <a:ext cx="2935230" cy="981458"/>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3755121"/>
            <a:ext cx="8588248" cy="391918"/>
          </a:xfrm>
        </p:spPr>
        <p:txBody>
          <a:bodyPr anchor="b"/>
          <a:lstStyle>
            <a:lvl1pPr algn="ctr">
              <a:defRPr sz="2200" b="0">
                <a:ln>
                  <a:noFill/>
                </a:ln>
                <a:solidFill>
                  <a:schemeClr val="accent6"/>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0" y="7744"/>
            <a:ext cx="9144000" cy="368544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301752" y="4205663"/>
            <a:ext cx="8588248" cy="403796"/>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Slide Number Placeholder 8"/>
          <p:cNvSpPr>
            <a:spLocks noGrp="1"/>
          </p:cNvSpPr>
          <p:nvPr>
            <p:ph type="sldNum" sz="quarter" idx="11"/>
          </p:nvPr>
        </p:nvSpPr>
        <p:spPr/>
        <p:txBody>
          <a:bodyPr/>
          <a:lstStyle/>
          <a:p>
            <a:fld id="{AB159995-A1BE-BF4E-BC5F-5A773C9D0009}" type="slidenum">
              <a:rPr lang="en-US" smtClean="0">
                <a:solidFill>
                  <a:srgbClr val="FFFFFF"/>
                </a:solidFill>
              </a:rPr>
              <a:pPr/>
              <a:t>‹#›</a:t>
            </a:fld>
            <a:endParaRPr lang="en-US" dirty="0">
              <a:solidFill>
                <a:srgbClr val="FFFFFF"/>
              </a:solidFill>
            </a:endParaRPr>
          </a:p>
        </p:txBody>
      </p:sp>
      <p:sp>
        <p:nvSpPr>
          <p:cNvPr id="10" name="Date Placeholder 3"/>
          <p:cNvSpPr>
            <a:spLocks noGrp="1"/>
          </p:cNvSpPr>
          <p:nvPr>
            <p:ph type="dt" sz="half" idx="1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1"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
  <p:cSld name="Title Only">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1523" y="4672584"/>
            <a:ext cx="9142476" cy="109727"/>
          </a:xfrm>
          <a:prstGeom prst="rect">
            <a:avLst/>
          </a:prstGeom>
          <a:blipFill>
            <a:blip r:embed="rId2" cstate="print"/>
            <a:stretch>
              <a:fillRect/>
            </a:stretch>
          </a:blipFill>
        </p:spPr>
        <p:txBody>
          <a:bodyPr wrap="square" lIns="0" tIns="0" rIns="0" bIns="0" rtlCol="0"/>
          <a:lstStyle/>
          <a:p>
            <a:endParaRPr sz="1350" dirty="0"/>
          </a:p>
        </p:txBody>
      </p:sp>
      <p:sp>
        <p:nvSpPr>
          <p:cNvPr id="17" name="bk object 17"/>
          <p:cNvSpPr/>
          <p:nvPr/>
        </p:nvSpPr>
        <p:spPr>
          <a:xfrm>
            <a:off x="762" y="4686871"/>
            <a:ext cx="9143365" cy="1429"/>
          </a:xfrm>
          <a:custGeom>
            <a:avLst/>
            <a:gdLst/>
            <a:ahLst/>
            <a:cxnLst/>
            <a:rect l="l" t="t" r="r" b="b"/>
            <a:pathLst>
              <a:path w="9143365" h="1904">
                <a:moveTo>
                  <a:pt x="0" y="0"/>
                </a:moveTo>
                <a:lnTo>
                  <a:pt x="9143238" y="1587"/>
                </a:lnTo>
              </a:path>
            </a:pathLst>
          </a:custGeom>
          <a:ln w="38099">
            <a:solidFill>
              <a:srgbClr val="375F92"/>
            </a:solidFill>
          </a:ln>
        </p:spPr>
        <p:txBody>
          <a:bodyPr wrap="square" lIns="0" tIns="0" rIns="0" bIns="0" rtlCol="0"/>
          <a:lstStyle/>
          <a:p>
            <a:endParaRPr sz="1350" dirty="0"/>
          </a:p>
        </p:txBody>
      </p:sp>
      <p:sp>
        <p:nvSpPr>
          <p:cNvPr id="18" name="bk object 18"/>
          <p:cNvSpPr/>
          <p:nvPr/>
        </p:nvSpPr>
        <p:spPr>
          <a:xfrm>
            <a:off x="457200" y="4458842"/>
            <a:ext cx="943356" cy="581787"/>
          </a:xfrm>
          <a:prstGeom prst="rect">
            <a:avLst/>
          </a:prstGeom>
          <a:blipFill>
            <a:blip r:embed="rId3" cstate="print"/>
            <a:stretch>
              <a:fillRect/>
            </a:stretch>
          </a:blipFill>
        </p:spPr>
        <p:txBody>
          <a:bodyPr wrap="square" lIns="0" tIns="0" rIns="0" bIns="0" rtlCol="0"/>
          <a:lstStyle/>
          <a:p>
            <a:endParaRPr sz="1350" dirty="0"/>
          </a:p>
        </p:txBody>
      </p:sp>
      <p:sp>
        <p:nvSpPr>
          <p:cNvPr id="2" name="Holder 2"/>
          <p:cNvSpPr>
            <a:spLocks noGrp="1"/>
          </p:cNvSpPr>
          <p:nvPr>
            <p:ph type="title"/>
          </p:nvPr>
        </p:nvSpPr>
        <p:spPr/>
        <p:txBody>
          <a:bodyPr lIns="0" tIns="0" rIns="0" bIns="0"/>
          <a:lstStyle>
            <a:lvl1pPr>
              <a:defRPr sz="3300" b="1" i="0">
                <a:solidFill>
                  <a:srgbClr val="008080"/>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350" b="1" i="0">
                <a:solidFill>
                  <a:srgbClr val="000066"/>
                </a:solidFill>
                <a:latin typeface="Calibri"/>
                <a:cs typeface="Calibri"/>
              </a:defRPr>
            </a:lvl1pPr>
          </a:lstStyle>
          <a:p>
            <a:pPr marL="9525"/>
            <a:endParaRPr lang="en-US" dirty="0"/>
          </a:p>
        </p:txBody>
      </p:sp>
      <p:sp>
        <p:nvSpPr>
          <p:cNvPr id="4" name="Holder 4"/>
          <p:cNvSpPr>
            <a:spLocks noGrp="1"/>
          </p:cNvSpPr>
          <p:nvPr>
            <p:ph type="dt" sz="half" idx="6"/>
          </p:nvPr>
        </p:nvSpPr>
        <p:spPr/>
        <p:txBody>
          <a:bodyPr lIns="0" tIns="0" rIns="0" bIns="0"/>
          <a:lstStyle>
            <a:lvl1pPr>
              <a:defRPr sz="1350" b="1" i="0">
                <a:solidFill>
                  <a:srgbClr val="000066"/>
                </a:solidFill>
                <a:latin typeface="Calibri"/>
                <a:cs typeface="Calibri"/>
              </a:defRPr>
            </a:lvl1pPr>
          </a:lstStyle>
          <a:p>
            <a:pPr marL="9525"/>
            <a:endParaRPr lang="en-US" dirty="0"/>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dirty="0"/>
          </a:p>
        </p:txBody>
      </p:sp>
    </p:spTree>
    <p:extLst>
      <p:ext uri="{BB962C8B-B14F-4D97-AF65-F5344CB8AC3E}">
        <p14:creationId xmlns:p14="http://schemas.microsoft.com/office/powerpoint/2010/main" val="27019836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cSld name="Blank">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1523" y="4672584"/>
            <a:ext cx="9142476" cy="109727"/>
          </a:xfrm>
          <a:prstGeom prst="rect">
            <a:avLst/>
          </a:prstGeom>
          <a:blipFill>
            <a:blip r:embed="rId2" cstate="print"/>
            <a:stretch>
              <a:fillRect/>
            </a:stretch>
          </a:blipFill>
        </p:spPr>
        <p:txBody>
          <a:bodyPr wrap="square" lIns="0" tIns="0" rIns="0" bIns="0" rtlCol="0"/>
          <a:lstStyle/>
          <a:p>
            <a:endParaRPr sz="1350" dirty="0"/>
          </a:p>
        </p:txBody>
      </p:sp>
      <p:sp>
        <p:nvSpPr>
          <p:cNvPr id="17" name="bk object 17"/>
          <p:cNvSpPr/>
          <p:nvPr/>
        </p:nvSpPr>
        <p:spPr>
          <a:xfrm>
            <a:off x="762" y="4686871"/>
            <a:ext cx="9143365" cy="1429"/>
          </a:xfrm>
          <a:custGeom>
            <a:avLst/>
            <a:gdLst/>
            <a:ahLst/>
            <a:cxnLst/>
            <a:rect l="l" t="t" r="r" b="b"/>
            <a:pathLst>
              <a:path w="9143365" h="1904">
                <a:moveTo>
                  <a:pt x="0" y="0"/>
                </a:moveTo>
                <a:lnTo>
                  <a:pt x="9143238" y="1587"/>
                </a:lnTo>
              </a:path>
            </a:pathLst>
          </a:custGeom>
          <a:ln w="38099">
            <a:solidFill>
              <a:srgbClr val="375F92"/>
            </a:solidFill>
          </a:ln>
        </p:spPr>
        <p:txBody>
          <a:bodyPr wrap="square" lIns="0" tIns="0" rIns="0" bIns="0" rtlCol="0"/>
          <a:lstStyle/>
          <a:p>
            <a:endParaRPr sz="1350" dirty="0"/>
          </a:p>
        </p:txBody>
      </p:sp>
      <p:sp>
        <p:nvSpPr>
          <p:cNvPr id="18" name="bk object 18"/>
          <p:cNvSpPr/>
          <p:nvPr/>
        </p:nvSpPr>
        <p:spPr>
          <a:xfrm>
            <a:off x="457200" y="4458842"/>
            <a:ext cx="943356" cy="581787"/>
          </a:xfrm>
          <a:prstGeom prst="rect">
            <a:avLst/>
          </a:prstGeom>
          <a:blipFill>
            <a:blip r:embed="rId3" cstate="print"/>
            <a:stretch>
              <a:fillRect/>
            </a:stretch>
          </a:blipFill>
        </p:spPr>
        <p:txBody>
          <a:bodyPr wrap="square" lIns="0" tIns="0" rIns="0" bIns="0" rtlCol="0"/>
          <a:lstStyle/>
          <a:p>
            <a:endParaRPr sz="1350" dirty="0"/>
          </a:p>
        </p:txBody>
      </p:sp>
      <p:sp>
        <p:nvSpPr>
          <p:cNvPr id="2" name="Holder 2"/>
          <p:cNvSpPr>
            <a:spLocks noGrp="1"/>
          </p:cNvSpPr>
          <p:nvPr>
            <p:ph type="ftr" sz="quarter" idx="5"/>
          </p:nvPr>
        </p:nvSpPr>
        <p:spPr/>
        <p:txBody>
          <a:bodyPr lIns="0" tIns="0" rIns="0" bIns="0"/>
          <a:lstStyle>
            <a:lvl1pPr>
              <a:defRPr sz="1350" b="1" i="0">
                <a:solidFill>
                  <a:srgbClr val="000066"/>
                </a:solidFill>
                <a:latin typeface="Calibri"/>
                <a:cs typeface="Calibri"/>
              </a:defRPr>
            </a:lvl1pPr>
          </a:lstStyle>
          <a:p>
            <a:pPr marL="9525"/>
            <a:endParaRPr lang="en-US" dirty="0"/>
          </a:p>
        </p:txBody>
      </p:sp>
      <p:sp>
        <p:nvSpPr>
          <p:cNvPr id="3" name="Holder 3"/>
          <p:cNvSpPr>
            <a:spLocks noGrp="1"/>
          </p:cNvSpPr>
          <p:nvPr>
            <p:ph type="dt" sz="half" idx="6"/>
          </p:nvPr>
        </p:nvSpPr>
        <p:spPr/>
        <p:txBody>
          <a:bodyPr lIns="0" tIns="0" rIns="0" bIns="0"/>
          <a:lstStyle>
            <a:lvl1pPr>
              <a:defRPr sz="1350" b="1" i="0">
                <a:solidFill>
                  <a:srgbClr val="000066"/>
                </a:solidFill>
                <a:latin typeface="Calibri"/>
                <a:cs typeface="Calibri"/>
              </a:defRPr>
            </a:lvl1pPr>
          </a:lstStyle>
          <a:p>
            <a:pPr marL="9525"/>
            <a:endParaRPr lang="en-US" dirty="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dirty="0"/>
          </a:p>
        </p:txBody>
      </p:sp>
    </p:spTree>
    <p:extLst>
      <p:ext uri="{BB962C8B-B14F-4D97-AF65-F5344CB8AC3E}">
        <p14:creationId xmlns:p14="http://schemas.microsoft.com/office/powerpoint/2010/main" val="798970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Agenda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D10511-6C5D-4774-B8C0-969736F596D0}"/>
              </a:ext>
            </a:extLst>
          </p:cNvPr>
          <p:cNvSpPr>
            <a:spLocks noGrp="1"/>
          </p:cNvSpPr>
          <p:nvPr>
            <p:ph type="title"/>
          </p:nvPr>
        </p:nvSpPr>
        <p:spPr/>
        <p:txBody>
          <a:bodyPr/>
          <a:lstStyle/>
          <a:p>
            <a:r>
              <a:rPr lang="en-US"/>
              <a:t>Click to edit Master title style</a:t>
            </a:r>
          </a:p>
        </p:txBody>
      </p:sp>
      <p:sp>
        <p:nvSpPr>
          <p:cNvPr id="7" name="Text Placeholder 6">
            <a:extLst>
              <a:ext uri="{FF2B5EF4-FFF2-40B4-BE49-F238E27FC236}">
                <a16:creationId xmlns:a16="http://schemas.microsoft.com/office/drawing/2014/main" id="{BD404EAF-1D16-4387-B008-B7209069CD44}"/>
              </a:ext>
            </a:extLst>
          </p:cNvPr>
          <p:cNvSpPr>
            <a:spLocks noGrp="1"/>
          </p:cNvSpPr>
          <p:nvPr>
            <p:ph type="body" sz="quarter" idx="13"/>
          </p:nvPr>
        </p:nvSpPr>
        <p:spPr>
          <a:xfrm>
            <a:off x="314325" y="971550"/>
            <a:ext cx="8515350" cy="3571875"/>
          </a:xfrm>
        </p:spPr>
        <p:txBody>
          <a:bodyPr>
            <a:normAutofit/>
          </a:bodyPr>
          <a:lstStyle>
            <a:lvl1pPr marL="216694" indent="-216694">
              <a:defRPr sz="1200"/>
            </a:lvl1pPr>
            <a:lvl2pPr marL="473869" indent="-176213">
              <a:defRPr sz="1200"/>
            </a:lvl2pPr>
            <a:lvl3pPr marL="771525" indent="-166688">
              <a:tabLst/>
              <a:defRPr sz="1050"/>
            </a:lvl3pPr>
            <a:lvl4pPr marL="1073944" indent="-176213">
              <a:defRPr sz="1050"/>
            </a:lvl4pPr>
            <a:lvl5pPr marL="1371600" indent="-166688">
              <a:tabLst/>
              <a:defRPr sz="9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Date Placeholder 2">
            <a:extLst>
              <a:ext uri="{FF2B5EF4-FFF2-40B4-BE49-F238E27FC236}">
                <a16:creationId xmlns:a16="http://schemas.microsoft.com/office/drawing/2014/main" id="{4D7F443D-F5B7-EC8A-1640-94F9E56EEFA5}"/>
              </a:ext>
            </a:extLst>
          </p:cNvPr>
          <p:cNvSpPr>
            <a:spLocks noGrp="1"/>
          </p:cNvSpPr>
          <p:nvPr>
            <p:ph type="dt" sz="half" idx="14"/>
          </p:nvPr>
        </p:nvSpPr>
        <p:spPr/>
        <p:txBody>
          <a:bodyPr/>
          <a:lstStyle/>
          <a:p>
            <a:fld id="{14298C73-C61A-478E-A239-5E10B1DE2EFA}" type="datetime2">
              <a:rPr lang="en-US" smtClean="0"/>
              <a:t>Wednesday, July 19, 2023</a:t>
            </a:fld>
            <a:endParaRPr lang="en-US" dirty="0"/>
          </a:p>
        </p:txBody>
      </p:sp>
      <p:sp>
        <p:nvSpPr>
          <p:cNvPr id="4" name="Footer Placeholder 3">
            <a:extLst>
              <a:ext uri="{FF2B5EF4-FFF2-40B4-BE49-F238E27FC236}">
                <a16:creationId xmlns:a16="http://schemas.microsoft.com/office/drawing/2014/main" id="{D7225B00-904C-1305-9D36-563B44F29F7C}"/>
              </a:ext>
            </a:extLst>
          </p:cNvPr>
          <p:cNvSpPr>
            <a:spLocks noGrp="1"/>
          </p:cNvSpPr>
          <p:nvPr>
            <p:ph type="ftr" sz="quarter" idx="15"/>
          </p:nvPr>
        </p:nvSpPr>
        <p:spPr/>
        <p:txBody>
          <a:bodyPr/>
          <a:lstStyle/>
          <a:p>
            <a:endParaRPr lang="en-US" dirty="0"/>
          </a:p>
        </p:txBody>
      </p:sp>
      <p:sp>
        <p:nvSpPr>
          <p:cNvPr id="5" name="Slide Number Placeholder 4">
            <a:extLst>
              <a:ext uri="{FF2B5EF4-FFF2-40B4-BE49-F238E27FC236}">
                <a16:creationId xmlns:a16="http://schemas.microsoft.com/office/drawing/2014/main" id="{6E338891-94B2-2F97-FFD2-BDC396755AD9}"/>
              </a:ext>
            </a:extLst>
          </p:cNvPr>
          <p:cNvSpPr>
            <a:spLocks noGrp="1"/>
          </p:cNvSpPr>
          <p:nvPr>
            <p:ph type="sldNum" sz="quarter" idx="16"/>
          </p:nvPr>
        </p:nvSpPr>
        <p:spPr/>
        <p:txBody>
          <a:bodyPr/>
          <a:lstStyle/>
          <a:p>
            <a:fld id="{436DF479-7476-4076-86FD-1C41B7E33810}" type="slidenum">
              <a:rPr lang="en-US" smtClean="0"/>
              <a:pPr/>
              <a:t>‹#›</a:t>
            </a:fld>
            <a:r>
              <a:rPr lang="en-US" dirty="0"/>
              <a:t>     │</a:t>
            </a:r>
          </a:p>
        </p:txBody>
      </p:sp>
    </p:spTree>
    <p:extLst>
      <p:ext uri="{BB962C8B-B14F-4D97-AF65-F5344CB8AC3E}">
        <p14:creationId xmlns:p14="http://schemas.microsoft.com/office/powerpoint/2010/main" val="23502197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_Content">
    <p:spTree>
      <p:nvGrpSpPr>
        <p:cNvPr id="1" name=""/>
        <p:cNvGrpSpPr/>
        <p:nvPr/>
      </p:nvGrpSpPr>
      <p:grpSpPr>
        <a:xfrm>
          <a:off x="0" y="0"/>
          <a:ext cx="0" cy="0"/>
          <a:chOff x="0" y="0"/>
          <a:chExt cx="0" cy="0"/>
        </a:xfrm>
      </p:grpSpPr>
      <p:sp>
        <p:nvSpPr>
          <p:cNvPr id="11" name="Rectangle 3"/>
          <p:cNvSpPr>
            <a:spLocks noGrp="1" noChangeArrowheads="1"/>
          </p:cNvSpPr>
          <p:nvPr>
            <p:ph idx="1"/>
          </p:nvPr>
        </p:nvSpPr>
        <p:spPr bwMode="auto">
          <a:xfrm>
            <a:off x="533401" y="1013223"/>
            <a:ext cx="8358188" cy="325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5pPr>
              <a:defRPr/>
            </a:lvl5pPr>
          </a:lstStyle>
          <a:p>
            <a:pPr lvl="0"/>
            <a:r>
              <a:rPr lang="en-US" altLang="en-US" noProof="0" dirty="0"/>
              <a:t>Click to edit Master text styles</a:t>
            </a:r>
          </a:p>
          <a:p>
            <a:pPr lvl="1"/>
            <a:r>
              <a:rPr lang="en-US" altLang="en-US" noProof="0" dirty="0"/>
              <a:t>Second level</a:t>
            </a:r>
          </a:p>
          <a:p>
            <a:pPr lvl="2"/>
            <a:r>
              <a:rPr lang="en-US" altLang="en-US" noProof="0" dirty="0"/>
              <a:t>Third level</a:t>
            </a:r>
          </a:p>
          <a:p>
            <a:pPr lvl="3"/>
            <a:r>
              <a:rPr lang="en-US" altLang="en-US" noProof="0" dirty="0"/>
              <a:t>Fourth level</a:t>
            </a:r>
          </a:p>
          <a:p>
            <a:pPr lvl="4"/>
            <a:r>
              <a:rPr lang="en-US" altLang="en-US" noProof="0" dirty="0"/>
              <a:t>Fifth level</a:t>
            </a:r>
          </a:p>
          <a:p>
            <a:pPr lvl="4"/>
            <a:endParaRPr lang="en-US" altLang="en-US" noProof="0" dirty="0"/>
          </a:p>
        </p:txBody>
      </p:sp>
      <p:pic>
        <p:nvPicPr>
          <p:cNvPr id="7" name="Picture 6">
            <a:extLst>
              <a:ext uri="{FF2B5EF4-FFF2-40B4-BE49-F238E27FC236}">
                <a16:creationId xmlns:a16="http://schemas.microsoft.com/office/drawing/2014/main" id="{8FCAB574-D00F-404B-99A4-2638A1E732D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95663" t="79880"/>
          <a:stretch/>
        </p:blipFill>
        <p:spPr>
          <a:xfrm>
            <a:off x="8747449" y="4107801"/>
            <a:ext cx="396551" cy="1034293"/>
          </a:xfrm>
          <a:prstGeom prst="rect">
            <a:avLst/>
          </a:prstGeom>
        </p:spPr>
      </p:pic>
      <p:sp>
        <p:nvSpPr>
          <p:cNvPr id="17" name="Slide Number Placeholder 1">
            <a:extLst>
              <a:ext uri="{FF2B5EF4-FFF2-40B4-BE49-F238E27FC236}">
                <a16:creationId xmlns:a16="http://schemas.microsoft.com/office/drawing/2014/main" id="{5E20FFAB-DF01-48B8-AAF8-D9E9981965AD}"/>
              </a:ext>
            </a:extLst>
          </p:cNvPr>
          <p:cNvSpPr>
            <a:spLocks noGrp="1"/>
          </p:cNvSpPr>
          <p:nvPr>
            <p:ph type="sldNum" sz="quarter" idx="4"/>
          </p:nvPr>
        </p:nvSpPr>
        <p:spPr>
          <a:xfrm>
            <a:off x="8802291" y="4889700"/>
            <a:ext cx="341708" cy="252394"/>
          </a:xfrm>
          <a:prstGeom prst="rect">
            <a:avLst/>
          </a:prstGeom>
        </p:spPr>
        <p:txBody>
          <a:bodyPr/>
          <a:lstStyle>
            <a:lvl1pPr algn="r">
              <a:defRPr sz="900" b="1">
                <a:solidFill>
                  <a:schemeClr val="bg1"/>
                </a:solidFill>
              </a:defRPr>
            </a:lvl1pPr>
          </a:lstStyle>
          <a:p>
            <a:fld id="{724AC3FD-09E3-4FF5-A0F9-A72F20D7F301}" type="slidenum">
              <a:rPr lang="en-GB" smtClean="0"/>
              <a:pPr/>
              <a:t>‹#›</a:t>
            </a:fld>
            <a:endParaRPr lang="en-GB" dirty="0"/>
          </a:p>
        </p:txBody>
      </p:sp>
      <p:sp>
        <p:nvSpPr>
          <p:cNvPr id="8" name="Rectangle 2">
            <a:extLst>
              <a:ext uri="{FF2B5EF4-FFF2-40B4-BE49-F238E27FC236}">
                <a16:creationId xmlns:a16="http://schemas.microsoft.com/office/drawing/2014/main" id="{B269CE4D-2347-44B5-ABE1-5082EFF06F2D}"/>
              </a:ext>
            </a:extLst>
          </p:cNvPr>
          <p:cNvSpPr>
            <a:spLocks noGrp="1" noChangeArrowheads="1"/>
          </p:cNvSpPr>
          <p:nvPr>
            <p:ph type="title"/>
          </p:nvPr>
        </p:nvSpPr>
        <p:spPr bwMode="auto">
          <a:xfrm>
            <a:off x="533400" y="114300"/>
            <a:ext cx="8358188"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en-US" altLang="en-US" dirty="0"/>
              <a:t>Click to edit Master title style</a:t>
            </a:r>
            <a:endParaRPr lang="en-GB" altLang="en-US" dirty="0"/>
          </a:p>
        </p:txBody>
      </p:sp>
      <p:sp>
        <p:nvSpPr>
          <p:cNvPr id="9" name="Text Placeholder 2">
            <a:extLst>
              <a:ext uri="{FF2B5EF4-FFF2-40B4-BE49-F238E27FC236}">
                <a16:creationId xmlns:a16="http://schemas.microsoft.com/office/drawing/2014/main" id="{F6A834DD-6116-4B73-BBE9-851C2D5E28BF}"/>
              </a:ext>
            </a:extLst>
          </p:cNvPr>
          <p:cNvSpPr>
            <a:spLocks noGrp="1"/>
          </p:cNvSpPr>
          <p:nvPr>
            <p:ph type="body" sz="quarter" idx="18"/>
          </p:nvPr>
        </p:nvSpPr>
        <p:spPr>
          <a:xfrm>
            <a:off x="533400" y="4319334"/>
            <a:ext cx="8357616" cy="228577"/>
          </a:xfrm>
        </p:spPr>
        <p:txBody>
          <a:bodyPr anchor="b"/>
          <a:lstStyle>
            <a:lvl1pPr marL="0" indent="0" algn="l" rtl="0" eaLnBrk="0" fontAlgn="base" hangingPunct="0">
              <a:spcBef>
                <a:spcPct val="0"/>
              </a:spcBef>
              <a:spcAft>
                <a:spcPts val="300"/>
              </a:spcAft>
              <a:buClr>
                <a:srgbClr val="E31836"/>
              </a:buClr>
              <a:buSzPct val="115000"/>
              <a:buFont typeface="Arial" panose="020B0604020202020204" pitchFamily="34" charset="0"/>
              <a:buNone/>
              <a:defRPr lang="en-US" sz="600" kern="0" baseline="0" dirty="0" smtClean="0">
                <a:solidFill>
                  <a:schemeClr val="tx1"/>
                </a:solidFill>
                <a:latin typeface="Arial" panose="020B0604020202020204" pitchFamily="34" charset="0"/>
                <a:ea typeface="+mn-ea"/>
                <a:cs typeface="Arial" panose="020B0604020202020204" pitchFamily="34" charset="0"/>
              </a:defRPr>
            </a:lvl1pPr>
            <a:lvl2pPr marL="0" indent="0" algn="l" rtl="0" eaLnBrk="0" fontAlgn="base" hangingPunct="0">
              <a:spcBef>
                <a:spcPct val="0"/>
              </a:spcBef>
              <a:spcAft>
                <a:spcPts val="300"/>
              </a:spcAft>
              <a:buClr>
                <a:srgbClr val="E31836"/>
              </a:buClr>
              <a:buSzPct val="115000"/>
              <a:buFont typeface="Arial" panose="020B0604020202020204" pitchFamily="34" charset="0"/>
              <a:buNone/>
              <a:defRPr lang="en-US" sz="675" kern="0" baseline="0" dirty="0" smtClean="0">
                <a:solidFill>
                  <a:schemeClr val="accent2"/>
                </a:solidFill>
                <a:latin typeface="Arial" panose="020B0604020202020204" pitchFamily="34" charset="0"/>
                <a:ea typeface="+mn-ea"/>
                <a:cs typeface="Arial" panose="020B0604020202020204" pitchFamily="34" charset="0"/>
              </a:defRPr>
            </a:lvl2pPr>
            <a:lvl3pPr marL="0" indent="0" algn="l" rtl="0" eaLnBrk="0" fontAlgn="base" hangingPunct="0">
              <a:spcBef>
                <a:spcPct val="0"/>
              </a:spcBef>
              <a:spcAft>
                <a:spcPts val="300"/>
              </a:spcAft>
              <a:buClr>
                <a:srgbClr val="E31836"/>
              </a:buClr>
              <a:buSzPct val="115000"/>
              <a:buFont typeface="Arial" panose="020B0604020202020204" pitchFamily="34" charset="0"/>
              <a:buNone/>
              <a:defRPr lang="en-US" sz="675" kern="0" baseline="0" dirty="0" smtClean="0">
                <a:solidFill>
                  <a:schemeClr val="accent2"/>
                </a:solidFill>
                <a:latin typeface="Arial" panose="020B0604020202020204" pitchFamily="34" charset="0"/>
                <a:ea typeface="+mn-ea"/>
                <a:cs typeface="Arial" panose="020B0604020202020204" pitchFamily="34" charset="0"/>
              </a:defRPr>
            </a:lvl3pPr>
            <a:lvl4pPr marL="0" indent="0" algn="l" rtl="0" eaLnBrk="0" fontAlgn="base" hangingPunct="0">
              <a:spcBef>
                <a:spcPct val="0"/>
              </a:spcBef>
              <a:spcAft>
                <a:spcPts val="300"/>
              </a:spcAft>
              <a:buClr>
                <a:srgbClr val="E31836"/>
              </a:buClr>
              <a:buSzPct val="115000"/>
              <a:buFont typeface="Arial" panose="020B0604020202020204" pitchFamily="34" charset="0"/>
              <a:buNone/>
              <a:defRPr lang="en-US" sz="675" kern="0" baseline="0" dirty="0" smtClean="0">
                <a:solidFill>
                  <a:schemeClr val="accent2"/>
                </a:solidFill>
                <a:latin typeface="Arial" panose="020B0604020202020204" pitchFamily="34" charset="0"/>
                <a:ea typeface="+mn-ea"/>
                <a:cs typeface="Arial" panose="020B0604020202020204" pitchFamily="34" charset="0"/>
              </a:defRPr>
            </a:lvl4pPr>
            <a:lvl5pPr marL="0" indent="0" algn="l" rtl="0" eaLnBrk="0" fontAlgn="base" hangingPunct="0">
              <a:spcBef>
                <a:spcPct val="0"/>
              </a:spcBef>
              <a:spcAft>
                <a:spcPts val="300"/>
              </a:spcAft>
              <a:buClr>
                <a:srgbClr val="E31836"/>
              </a:buClr>
              <a:buSzPct val="115000"/>
              <a:buFont typeface="Arial" panose="020B0604020202020204" pitchFamily="34" charset="0"/>
              <a:buNone/>
              <a:defRPr lang="en-US" sz="675" kern="0" baseline="0" dirty="0">
                <a:solidFill>
                  <a:schemeClr val="accent2"/>
                </a:solidFill>
                <a:latin typeface="Arial" panose="020B0604020202020204" pitchFamily="34" charset="0"/>
                <a:ea typeface="+mn-ea"/>
                <a:cs typeface="Arial" panose="020B0604020202020204" pitchFamily="34" charset="0"/>
              </a:defRPr>
            </a:lvl5pPr>
          </a:lstStyle>
          <a:p>
            <a:pPr lvl="0"/>
            <a:r>
              <a:rPr lang="en-US" dirty="0"/>
              <a:t>Click to edit Master text styles</a:t>
            </a:r>
          </a:p>
        </p:txBody>
      </p:sp>
    </p:spTree>
    <p:extLst>
      <p:ext uri="{BB962C8B-B14F-4D97-AF65-F5344CB8AC3E}">
        <p14:creationId xmlns:p14="http://schemas.microsoft.com/office/powerpoint/2010/main" val="338199610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cSld name="Two Content no Sub">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14326" y="971550"/>
            <a:ext cx="4131431" cy="35718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98244" y="971550"/>
            <a:ext cx="4131431" cy="35718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id="{E89C7164-A9C1-14F1-6B32-79E7842C2984}"/>
              </a:ext>
            </a:extLst>
          </p:cNvPr>
          <p:cNvSpPr>
            <a:spLocks noGrp="1"/>
          </p:cNvSpPr>
          <p:nvPr>
            <p:ph type="dt" sz="half" idx="10"/>
          </p:nvPr>
        </p:nvSpPr>
        <p:spPr/>
        <p:txBody>
          <a:bodyPr/>
          <a:lstStyle/>
          <a:p>
            <a:fld id="{C529B422-4487-4B40-A8D5-42E10CE621AA}" type="datetime2">
              <a:rPr lang="en-US" smtClean="0"/>
              <a:t>Wednesday, July 19, 2023</a:t>
            </a:fld>
            <a:endParaRPr lang="en-US" dirty="0"/>
          </a:p>
        </p:txBody>
      </p:sp>
      <p:sp>
        <p:nvSpPr>
          <p:cNvPr id="9" name="Footer Placeholder 8">
            <a:extLst>
              <a:ext uri="{FF2B5EF4-FFF2-40B4-BE49-F238E27FC236}">
                <a16:creationId xmlns:a16="http://schemas.microsoft.com/office/drawing/2014/main" id="{63B29C62-52AB-85BD-4138-F580672C4EC3}"/>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E797D2E5-4647-A24D-57F1-4E33263FF5A1}"/>
              </a:ext>
            </a:extLst>
          </p:cNvPr>
          <p:cNvSpPr>
            <a:spLocks noGrp="1"/>
          </p:cNvSpPr>
          <p:nvPr>
            <p:ph type="sldNum" sz="quarter" idx="12"/>
          </p:nvPr>
        </p:nvSpPr>
        <p:spPr/>
        <p:txBody>
          <a:bodyPr/>
          <a:lstStyle/>
          <a:p>
            <a:fld id="{436DF479-7476-4076-86FD-1C41B7E33810}" type="slidenum">
              <a:rPr lang="en-US" smtClean="0"/>
              <a:pPr/>
              <a:t>‹#›</a:t>
            </a:fld>
            <a:r>
              <a:rPr lang="en-US" dirty="0"/>
              <a:t>     │</a:t>
            </a:r>
          </a:p>
        </p:txBody>
      </p:sp>
    </p:spTree>
    <p:extLst>
      <p:ext uri="{BB962C8B-B14F-4D97-AF65-F5344CB8AC3E}">
        <p14:creationId xmlns:p14="http://schemas.microsoft.com/office/powerpoint/2010/main" val="7493953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itle and Content no Sub">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314325" y="971550"/>
            <a:ext cx="8515350" cy="35905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1B12AC-4688-AD75-E85A-B33D832CC95F}"/>
              </a:ext>
            </a:extLst>
          </p:cNvPr>
          <p:cNvSpPr>
            <a:spLocks noGrp="1"/>
          </p:cNvSpPr>
          <p:nvPr>
            <p:ph type="dt" sz="half" idx="10"/>
          </p:nvPr>
        </p:nvSpPr>
        <p:spPr/>
        <p:txBody>
          <a:bodyPr/>
          <a:lstStyle/>
          <a:p>
            <a:fld id="{5A45F92E-0FDB-40F6-B13A-A41BFAC75A2E}" type="datetime2">
              <a:rPr lang="en-US" smtClean="0"/>
              <a:t>Wednesday, July 19, 2023</a:t>
            </a:fld>
            <a:endParaRPr lang="en-US" dirty="0"/>
          </a:p>
        </p:txBody>
      </p:sp>
      <p:sp>
        <p:nvSpPr>
          <p:cNvPr id="5" name="Footer Placeholder 4">
            <a:extLst>
              <a:ext uri="{FF2B5EF4-FFF2-40B4-BE49-F238E27FC236}">
                <a16:creationId xmlns:a16="http://schemas.microsoft.com/office/drawing/2014/main" id="{E6DEFD4D-FE26-4B9C-2D24-09073468970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6DACD66-89F5-A451-EB11-9ED30AAFE869}"/>
              </a:ext>
            </a:extLst>
          </p:cNvPr>
          <p:cNvSpPr>
            <a:spLocks noGrp="1"/>
          </p:cNvSpPr>
          <p:nvPr>
            <p:ph type="sldNum" sz="quarter" idx="12"/>
          </p:nvPr>
        </p:nvSpPr>
        <p:spPr/>
        <p:txBody>
          <a:bodyPr/>
          <a:lstStyle/>
          <a:p>
            <a:fld id="{436DF479-7476-4076-86FD-1C41B7E33810}" type="slidenum">
              <a:rPr lang="en-US" smtClean="0"/>
              <a:pPr/>
              <a:t>‹#›</a:t>
            </a:fld>
            <a:r>
              <a:rPr lang="en-US" dirty="0"/>
              <a:t>     │</a:t>
            </a:r>
          </a:p>
        </p:txBody>
      </p:sp>
    </p:spTree>
    <p:extLst>
      <p:ext uri="{BB962C8B-B14F-4D97-AF65-F5344CB8AC3E}">
        <p14:creationId xmlns:p14="http://schemas.microsoft.com/office/powerpoint/2010/main" val="32960789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dirty="0"/>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4" y="2390378"/>
            <a:ext cx="7659687" cy="876300"/>
          </a:xfrm>
        </p:spPr>
        <p:txBody>
          <a:bodyPr anchor="t"/>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722314" y="1165225"/>
            <a:ext cx="6135687" cy="1225154"/>
          </a:xfrm>
        </p:spPr>
        <p:txBody>
          <a:bodyPr anchor="b"/>
          <a:lstStyle>
            <a:lvl1pPr marL="0" indent="0">
              <a:buNone/>
              <a:defRPr sz="2000">
                <a:solidFill>
                  <a:srgbClr val="22222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3D987DAA-A896-1841-BC8A-D645CCE33E3D}" type="slidenum">
              <a:rPr lang="en-US" smtClean="0">
                <a:solidFill>
                  <a:srgbClr val="FFFFFF"/>
                </a:solidFill>
              </a:rPr>
              <a:pPr/>
              <a:t>‹#›</a:t>
            </a:fld>
            <a:endParaRPr lang="en-US" dirty="0">
              <a:solidFill>
                <a:srgbClr val="FFFFFF"/>
              </a:solidFill>
            </a:endParaRPr>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9"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152144"/>
            <a:ext cx="3657600" cy="33234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19600" y="1152144"/>
            <a:ext cx="4038599" cy="33234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dirty="0"/>
          </a:p>
        </p:txBody>
      </p:sp>
      <p:sp>
        <p:nvSpPr>
          <p:cNvPr id="9" name="Date Placeholder 3"/>
          <p:cNvSpPr>
            <a:spLocks noGrp="1"/>
          </p:cNvSpPr>
          <p:nvPr>
            <p:ph type="dt" sz="half" idx="13"/>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233452"/>
            <a:ext cx="3890108" cy="47982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806538"/>
            <a:ext cx="3890108" cy="26690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32208" y="1233452"/>
            <a:ext cx="4038599" cy="47982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32208" y="1806538"/>
            <a:ext cx="4038599" cy="26690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lstStyle/>
          <a:p>
            <a:fld id="{9F49499B-0A11-F941-988B-5A98BBA90756}" type="slidenum">
              <a:rPr lang="en-US" smtClean="0">
                <a:solidFill>
                  <a:srgbClr val="FFFFFF"/>
                </a:solidFill>
              </a:rPr>
              <a:pPr/>
              <a:t>‹#›</a:t>
            </a:fld>
            <a:endParaRPr lang="en-US" dirty="0">
              <a:solidFill>
                <a:srgbClr val="FFFFFF"/>
              </a:solidFill>
            </a:endParaRPr>
          </a:p>
        </p:txBody>
      </p:sp>
      <p:sp>
        <p:nvSpPr>
          <p:cNvPr id="11" name="Date Placeholder 3"/>
          <p:cNvSpPr>
            <a:spLocks noGrp="1"/>
          </p:cNvSpPr>
          <p:nvPr>
            <p:ph type="dt" sz="half" idx="13"/>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2" name="Footer Placeholder 4"/>
          <p:cNvSpPr>
            <a:spLocks noGrp="1"/>
          </p:cNvSpPr>
          <p:nvPr>
            <p:ph type="ftr" sz="quarter" idx="14"/>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SmartArt graphi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DB0A249C-C385-6343-9E2D-0B8524CBBFBC}" type="slidenum">
              <a:rPr lang="en-US" smtClean="0">
                <a:solidFill>
                  <a:srgbClr val="FFFFFF"/>
                </a:solidFill>
              </a:rPr>
              <a:pPr/>
              <a:t>‹#›</a:t>
            </a:fld>
            <a:endParaRPr lang="en-US" dirty="0">
              <a:solidFill>
                <a:srgbClr val="FFFFFF"/>
              </a:solidFill>
            </a:endParaRPr>
          </a:p>
        </p:txBody>
      </p:sp>
      <p:sp>
        <p:nvSpPr>
          <p:cNvPr id="7"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8"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sp>
        <p:nvSpPr>
          <p:cNvPr id="10" name="SmartArt Placeholder 9"/>
          <p:cNvSpPr>
            <a:spLocks noGrp="1"/>
          </p:cNvSpPr>
          <p:nvPr>
            <p:ph type="dgm" sz="quarter" idx="13"/>
          </p:nvPr>
        </p:nvSpPr>
        <p:spPr>
          <a:xfrm>
            <a:off x="457200" y="1143000"/>
            <a:ext cx="8305800" cy="3371850"/>
          </a:xfrm>
        </p:spPr>
        <p:txBody>
          <a:bodyPr/>
          <a:lstStyle/>
          <a:p>
            <a:r>
              <a:rPr lang="en-US" dirty="0"/>
              <a:t>Click icon to add SmartArt graphic</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DD1BA20-3B1F-8544-ADC7-70EC2EFB7AE2}" type="slidenum">
              <a:rPr lang="en-US" smtClean="0">
                <a:solidFill>
                  <a:srgbClr val="FFFFFF"/>
                </a:solidFill>
              </a:rPr>
              <a:pPr/>
              <a:t>‹#›</a:t>
            </a:fld>
            <a:endParaRPr lang="en-US" dirty="0">
              <a:solidFill>
                <a:srgbClr val="FFFFFF"/>
              </a:solidFill>
            </a:endParaRPr>
          </a:p>
        </p:txBody>
      </p:sp>
      <p:sp>
        <p:nvSpPr>
          <p:cNvPr id="6"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7"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sp>
        <p:nvSpPr>
          <p:cNvPr id="2" name="Title 1"/>
          <p:cNvSpPr>
            <a:spLocks noGrp="1"/>
          </p:cNvSpPr>
          <p:nvPr>
            <p:ph type="title"/>
          </p:nvPr>
        </p:nvSpPr>
        <p:spPr/>
        <p:txBody>
          <a:bodyPr/>
          <a:lstStyle/>
          <a:p>
            <a:r>
              <a:rPr lang="en-US"/>
              <a:t>Click to edit Master title style</a:t>
            </a:r>
          </a:p>
        </p:txBody>
      </p:sp>
      <p:sp>
        <p:nvSpPr>
          <p:cNvPr id="5" name="Table Placeholder 4"/>
          <p:cNvSpPr>
            <a:spLocks noGrp="1"/>
          </p:cNvSpPr>
          <p:nvPr>
            <p:ph type="tbl" sz="quarter" idx="13"/>
          </p:nvPr>
        </p:nvSpPr>
        <p:spPr>
          <a:xfrm>
            <a:off x="457200" y="1143000"/>
            <a:ext cx="8305800" cy="3371850"/>
          </a:xfrm>
        </p:spPr>
        <p:txBody>
          <a:bodyPr/>
          <a:lstStyle/>
          <a:p>
            <a:r>
              <a:rPr lang="en-US" dirty="0"/>
              <a:t>Click icon to add table</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Media">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4" name="Date Placeholder 3"/>
          <p:cNvSpPr>
            <a:spLocks noGrp="1"/>
          </p:cNvSpPr>
          <p:nvPr>
            <p:ph type="dt" sz="half" idx="11"/>
          </p:nvPr>
        </p:nvSpPr>
        <p:spPr/>
        <p:txBody>
          <a:bodyPr/>
          <a:lstStyle/>
          <a:p>
            <a:pPr fontAlgn="base">
              <a:spcBef>
                <a:spcPct val="0"/>
              </a:spcBef>
              <a:spcAft>
                <a:spcPct val="0"/>
              </a:spcAft>
              <a:defRPr/>
            </a:pPr>
            <a:endParaRPr lang="en-US" altLang="en-US" dirty="0">
              <a:solidFill>
                <a:srgbClr val="FFFFFF"/>
              </a:solidFill>
            </a:endParaRPr>
          </a:p>
        </p:txBody>
      </p:sp>
      <p:sp>
        <p:nvSpPr>
          <p:cNvPr id="5" name="Footer Placeholder 4"/>
          <p:cNvSpPr>
            <a:spLocks noGrp="1"/>
          </p:cNvSpPr>
          <p:nvPr>
            <p:ph type="ftr" sz="quarter" idx="12"/>
          </p:nvPr>
        </p:nvSpPr>
        <p:spPr/>
        <p:txBody>
          <a:bodyPr/>
          <a:lstStyle/>
          <a:p>
            <a:endParaRPr lang="en-US" dirty="0"/>
          </a:p>
        </p:txBody>
      </p:sp>
      <p:sp>
        <p:nvSpPr>
          <p:cNvPr id="15" name="Media Placeholder 14"/>
          <p:cNvSpPr>
            <a:spLocks noGrp="1"/>
          </p:cNvSpPr>
          <p:nvPr>
            <p:ph type="media" sz="quarter" idx="13"/>
          </p:nvPr>
        </p:nvSpPr>
        <p:spPr>
          <a:xfrm>
            <a:off x="457200" y="1085850"/>
            <a:ext cx="8305800" cy="3371850"/>
          </a:xfrm>
        </p:spPr>
        <p:txBody>
          <a:bodyPr/>
          <a:lstStyle/>
          <a:p>
            <a:r>
              <a:rPr lang="en-US" dirty="0"/>
              <a:t>Click icon to add media</a:t>
            </a:r>
          </a:p>
        </p:txBody>
      </p:sp>
      <p:sp>
        <p:nvSpPr>
          <p:cNvPr id="16" name="Title 15"/>
          <p:cNvSpPr>
            <a:spLocks noGrp="1"/>
          </p:cNvSpPr>
          <p:nvPr>
            <p:ph type="title"/>
          </p:nvPr>
        </p:nvSpPr>
        <p:spPr/>
        <p:txBody>
          <a:bodyPr/>
          <a:lstStyle/>
          <a:p>
            <a:r>
              <a:rPr lang="en-US"/>
              <a:t>Click to edit Master title style</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extLst>
      <p:ext uri="{BB962C8B-B14F-4D97-AF65-F5344CB8AC3E}">
        <p14:creationId xmlns:p14="http://schemas.microsoft.com/office/powerpoint/2010/main" val="1333701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4121658"/>
            <a:ext cx="8516815" cy="445770"/>
          </a:xfrm>
        </p:spPr>
        <p:txBody>
          <a:bodyPr anchor="b"/>
          <a:lstStyle>
            <a:lvl1pPr algn="ctr">
              <a:defRPr sz="2200" b="0"/>
            </a:lvl1pPr>
          </a:lstStyle>
          <a:p>
            <a:r>
              <a:rPr lang="en-US"/>
              <a:t>Click to edit Master title style</a:t>
            </a:r>
            <a:endParaRPr lang="en-US" dirty="0"/>
          </a:p>
        </p:txBody>
      </p:sp>
      <p:sp>
        <p:nvSpPr>
          <p:cNvPr id="7" name="Slide Number Placeholder 6"/>
          <p:cNvSpPr>
            <a:spLocks noGrp="1"/>
          </p:cNvSpPr>
          <p:nvPr>
            <p:ph type="sldNum" sz="quarter" idx="12"/>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9" name="Content Placeholder 8"/>
          <p:cNvSpPr>
            <a:spLocks noGrp="1"/>
          </p:cNvSpPr>
          <p:nvPr>
            <p:ph sz="quarter" idx="13"/>
          </p:nvPr>
        </p:nvSpPr>
        <p:spPr>
          <a:xfrm>
            <a:off x="304800" y="285750"/>
            <a:ext cx="8516815" cy="37071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10000"/>
            <a:lumOff val="90000"/>
            <a:alpha val="11000"/>
          </a:schemeClr>
        </a:solidFill>
        <a:effectLst/>
      </p:bgPr>
    </p:bg>
    <p:spTree>
      <p:nvGrpSpPr>
        <p:cNvPr id="1" name=""/>
        <p:cNvGrpSpPr/>
        <p:nvPr/>
      </p:nvGrpSpPr>
      <p:grpSpPr>
        <a:xfrm>
          <a:off x="0" y="0"/>
          <a:ext cx="0" cy="0"/>
          <a:chOff x="0" y="0"/>
          <a:chExt cx="0" cy="0"/>
        </a:xfrm>
      </p:grpSpPr>
      <p:pic>
        <p:nvPicPr>
          <p:cNvPr id="17" name="Picture 16" descr="AETC_2016_ribbon.png"/>
          <p:cNvPicPr>
            <a:picLocks noChangeAspect="1"/>
          </p:cNvPicPr>
          <p:nvPr/>
        </p:nvPicPr>
        <p:blipFill rotWithShape="1">
          <a:blip r:embed="rId18" cstate="print">
            <a:alphaModFix amt="5000"/>
            <a:extLst>
              <a:ext uri="{28A0092B-C50C-407E-A947-70E740481C1C}">
                <a14:useLocalDpi xmlns:a14="http://schemas.microsoft.com/office/drawing/2010/main" val="0"/>
              </a:ext>
            </a:extLst>
          </a:blip>
          <a:srcRect l="35150" t="21563" r="9715" b="1014"/>
          <a:stretch/>
        </p:blipFill>
        <p:spPr>
          <a:xfrm>
            <a:off x="1" y="1"/>
            <a:ext cx="9144000" cy="5143500"/>
          </a:xfrm>
          <a:prstGeom prst="rect">
            <a:avLst/>
          </a:prstGeom>
          <a:effectLst/>
        </p:spPr>
      </p:pic>
      <p:sp>
        <p:nvSpPr>
          <p:cNvPr id="7" name="Rectangle 6"/>
          <p:cNvSpPr/>
          <p:nvPr/>
        </p:nvSpPr>
        <p:spPr>
          <a:xfrm>
            <a:off x="2" y="4667302"/>
            <a:ext cx="9143999" cy="4800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457200" y="205979"/>
            <a:ext cx="8315569" cy="85725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7200" y="1200151"/>
            <a:ext cx="8315569" cy="327547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p:nvSpPr>
        <p:spPr>
          <a:xfrm>
            <a:off x="8458200" y="4667302"/>
            <a:ext cx="685800" cy="4800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6"/>
              </a:solidFill>
            </a:endParaRPr>
          </a:p>
        </p:txBody>
      </p:sp>
      <p:sp>
        <p:nvSpPr>
          <p:cNvPr id="6" name="Slide Number Placeholder 5"/>
          <p:cNvSpPr>
            <a:spLocks noGrp="1"/>
          </p:cNvSpPr>
          <p:nvPr>
            <p:ph type="sldNum" sz="quarter" idx="4"/>
          </p:nvPr>
        </p:nvSpPr>
        <p:spPr>
          <a:xfrm>
            <a:off x="8531788" y="4729412"/>
            <a:ext cx="548640" cy="297180"/>
          </a:xfrm>
          <a:prstGeom prst="bracketPair">
            <a:avLst>
              <a:gd name="adj" fmla="val 17949"/>
            </a:avLst>
          </a:prstGeom>
          <a:ln w="19050">
            <a:solidFill>
              <a:srgbClr val="FFFFFF"/>
            </a:solidFill>
          </a:ln>
        </p:spPr>
        <p:txBody>
          <a:bodyPr vert="horz" lIns="0" tIns="0" rIns="0" bIns="0" rtlCol="0" anchor="ctr"/>
          <a:lstStyle>
            <a:lvl1pPr algn="ctr">
              <a:defRPr sz="1800">
                <a:solidFill>
                  <a:schemeClr val="bg1"/>
                </a:solidFill>
              </a:defRPr>
            </a:lvl1p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15"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dirty="0">
              <a:solidFill>
                <a:srgbClr val="FFFFFF"/>
              </a:solidFill>
            </a:endParaRPr>
          </a:p>
        </p:txBody>
      </p:sp>
      <p:sp>
        <p:nvSpPr>
          <p:cNvPr id="16"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spTree>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9" r:id="rId8"/>
    <p:sldLayoutId id="2147483807" r:id="rId9"/>
    <p:sldLayoutId id="2147483808" r:id="rId10"/>
    <p:sldLayoutId id="2147483810" r:id="rId11"/>
    <p:sldLayoutId id="2147483811" r:id="rId12"/>
    <p:sldLayoutId id="2147483812" r:id="rId13"/>
    <p:sldLayoutId id="2147483813" r:id="rId14"/>
    <p:sldLayoutId id="2147483814" r:id="rId15"/>
    <p:sldLayoutId id="2147483815" r:id="rId16"/>
  </p:sldLayoutIdLst>
  <p:hf hdr="0" ftr="0" dt="0"/>
  <p:txStyles>
    <p:title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p:titleStyle>
    <p:body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23.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24.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15.xml"/><Relationship Id="rId4" Type="http://schemas.openxmlformats.org/officeDocument/2006/relationships/image" Target="../media/image10.png"/></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5.xml"/><Relationship Id="rId1" Type="http://schemas.openxmlformats.org/officeDocument/2006/relationships/slideLayout" Target="../slideLayouts/slideLayout15.xml"/><Relationship Id="rId4" Type="http://schemas.openxmlformats.org/officeDocument/2006/relationships/image" Target="../media/image10.png"/></Relationships>
</file>

<file path=ppt/slides/_rels/slide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16.xml"/><Relationship Id="rId5" Type="http://schemas.openxmlformats.org/officeDocument/2006/relationships/image" Target="../media/image10.png"/><Relationship Id="rId4" Type="http://schemas.openxmlformats.org/officeDocument/2006/relationships/image" Target="../media/image23.png"/></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hyperlink" Target="http://www.scaetc.org/" TargetMode="External"/><Relationship Id="rId3" Type="http://schemas.openxmlformats.org/officeDocument/2006/relationships/hyperlink" Target="http://nccc.ucsf.edu/" TargetMode="External"/><Relationship Id="rId7" Type="http://schemas.openxmlformats.org/officeDocument/2006/relationships/hyperlink" Target="mailto:scaetcecho@salud.unm.edu" TargetMode="External"/><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openxmlformats.org/officeDocument/2006/relationships/hyperlink" Target="https://targethiv.org/library/aetc-national-coordinating-resource-center-0" TargetMode="External"/><Relationship Id="rId5" Type="http://schemas.openxmlformats.org/officeDocument/2006/relationships/hyperlink" Target="https://aidsetc.org/nhc" TargetMode="External"/><Relationship Id="rId4" Type="http://schemas.openxmlformats.org/officeDocument/2006/relationships/hyperlink" Target="mailto:hivecho@salud.unm.edu" TargetMode="External"/></Relationships>
</file>

<file path=ppt/slides/_rels/slide3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a:xfrm>
            <a:off x="457200" y="1752683"/>
            <a:ext cx="8229599" cy="1352467"/>
          </a:xfrm>
        </p:spPr>
        <p:txBody>
          <a:bodyPr/>
          <a:lstStyle/>
          <a:p>
            <a:pPr algn="ctr"/>
            <a:r>
              <a:rPr lang="en-US" sz="3600" dirty="0">
                <a:solidFill>
                  <a:srgbClr val="1F3864"/>
                </a:solidFill>
                <a:effectLst/>
                <a:latin typeface="Calibri" panose="020F0502020204030204" pitchFamily="34" charset="0"/>
                <a:ea typeface="Calibri" panose="020F0502020204030204" pitchFamily="34" charset="0"/>
                <a:cs typeface="Times New Roman" panose="02020603050405020304" pitchFamily="18" charset="0"/>
              </a:rPr>
              <a:t>Injectable Antiretroviral Therapy</a:t>
            </a:r>
            <a:endParaRPr lang="en-US" sz="3600" dirty="0"/>
          </a:p>
        </p:txBody>
      </p:sp>
      <p:sp>
        <p:nvSpPr>
          <p:cNvPr id="7" name="object 5"/>
          <p:cNvSpPr txBox="1">
            <a:spLocks noGrp="1"/>
          </p:cNvSpPr>
          <p:nvPr>
            <p:ph type="subTitle" idx="1"/>
          </p:nvPr>
        </p:nvSpPr>
        <p:spPr>
          <a:xfrm>
            <a:off x="685801" y="3437385"/>
            <a:ext cx="8000998" cy="1071062"/>
          </a:xfrm>
          <a:prstGeom prst="rect">
            <a:avLst/>
          </a:prstGeom>
        </p:spPr>
        <p:txBody>
          <a:bodyPr vert="horz" wrap="square" lIns="0" tIns="0" rIns="0" bIns="0" rtlCol="0">
            <a:spAutoFit/>
          </a:bodyPr>
          <a:lstStyle/>
          <a:p>
            <a:pPr algn="ctr"/>
            <a:r>
              <a:rPr lang="en-US" sz="2400" dirty="0">
                <a:solidFill>
                  <a:schemeClr val="tx1"/>
                </a:solidFill>
              </a:rPr>
              <a:t>Lucas Hill, PharmD, AAHIVP</a:t>
            </a:r>
          </a:p>
          <a:p>
            <a:pPr algn="ctr"/>
            <a:endParaRPr lang="en-US" sz="1800" dirty="0">
              <a:solidFill>
                <a:srgbClr val="002060"/>
              </a:solidFill>
            </a:endParaRPr>
          </a:p>
          <a:p>
            <a:pPr marL="1270" algn="ctr">
              <a:lnSpc>
                <a:spcPct val="100000"/>
              </a:lnSpc>
            </a:pPr>
            <a:endParaRPr lang="en-US" dirty="0">
              <a:latin typeface="Calibri"/>
              <a:cs typeface="Calibri"/>
            </a:endParaRPr>
          </a:p>
        </p:txBody>
      </p:sp>
      <p:sp>
        <p:nvSpPr>
          <p:cNvPr id="4" name="Rectangle 3"/>
          <p:cNvSpPr/>
          <p:nvPr/>
        </p:nvSpPr>
        <p:spPr>
          <a:xfrm>
            <a:off x="1219201" y="3292731"/>
            <a:ext cx="6554811" cy="904863"/>
          </a:xfrm>
          <a:prstGeom prst="rect">
            <a:avLst/>
          </a:prstGeom>
        </p:spPr>
        <p:txBody>
          <a:bodyPr wrap="square">
            <a:spAutoFit/>
          </a:bodyPr>
          <a:lstStyle/>
          <a:p>
            <a:pPr algn="ctr" fontAlgn="base">
              <a:spcBef>
                <a:spcPct val="20000"/>
              </a:spcBef>
              <a:spcAft>
                <a:spcPct val="0"/>
              </a:spcAft>
            </a:pPr>
            <a:endParaRPr lang="en-US" sz="2400" b="1" dirty="0">
              <a:solidFill>
                <a:srgbClr val="FFFFFF"/>
              </a:solidFill>
              <a:latin typeface="Calibri"/>
              <a:ea typeface="ＭＳ Ｐゴシック" charset="0"/>
            </a:endParaRPr>
          </a:p>
          <a:p>
            <a:pPr algn="ctr" fontAlgn="base">
              <a:spcBef>
                <a:spcPct val="20000"/>
              </a:spcBef>
              <a:spcAft>
                <a:spcPct val="0"/>
              </a:spcAft>
            </a:pPr>
            <a:endParaRPr lang="en-US" sz="2400" b="1" dirty="0">
              <a:solidFill>
                <a:srgbClr val="FFFFFF"/>
              </a:solidFill>
              <a:latin typeface="Calibri"/>
              <a:ea typeface="ＭＳ Ｐゴシック" charset="0"/>
            </a:endParaRPr>
          </a:p>
        </p:txBody>
      </p:sp>
      <p:sp>
        <p:nvSpPr>
          <p:cNvPr id="2" name="Slide Number Placeholder 1"/>
          <p:cNvSpPr>
            <a:spLocks noGrp="1"/>
          </p:cNvSpPr>
          <p:nvPr>
            <p:ph type="sldNum" sz="quarter" idx="12"/>
          </p:nvPr>
        </p:nvSpPr>
        <p:spPr/>
        <p:txBody>
          <a:bodyPr/>
          <a:lstStyle/>
          <a:p>
            <a:fld id="{6E2D2B3B-882E-40F3-A32F-6DD516915044}" type="slidenum">
              <a:rPr lang="en-US" smtClean="0"/>
              <a:pPr/>
              <a:t>1</a:t>
            </a:fld>
            <a:endParaRPr lang="en-US" dirty="0"/>
          </a:p>
        </p:txBody>
      </p:sp>
    </p:spTree>
    <p:extLst>
      <p:ext uri="{BB962C8B-B14F-4D97-AF65-F5344CB8AC3E}">
        <p14:creationId xmlns:p14="http://schemas.microsoft.com/office/powerpoint/2010/main" val="30289432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A5274-3D30-8A61-1225-05861543D076}"/>
              </a:ext>
            </a:extLst>
          </p:cNvPr>
          <p:cNvSpPr>
            <a:spLocks noGrp="1"/>
          </p:cNvSpPr>
          <p:nvPr>
            <p:ph type="title"/>
          </p:nvPr>
        </p:nvSpPr>
        <p:spPr>
          <a:xfrm>
            <a:off x="288925" y="21307"/>
            <a:ext cx="8315569" cy="857250"/>
          </a:xfrm>
        </p:spPr>
        <p:txBody>
          <a:bodyPr/>
          <a:lstStyle/>
          <a:p>
            <a:pPr algn="ctr"/>
            <a:r>
              <a:rPr lang="en-US" sz="2800" dirty="0"/>
              <a:t>Oral Lead-in</a:t>
            </a:r>
          </a:p>
        </p:txBody>
      </p:sp>
      <p:sp>
        <p:nvSpPr>
          <p:cNvPr id="4" name="Slide Number Placeholder 3">
            <a:extLst>
              <a:ext uri="{FF2B5EF4-FFF2-40B4-BE49-F238E27FC236}">
                <a16:creationId xmlns:a16="http://schemas.microsoft.com/office/drawing/2014/main" id="{172F46DB-BC50-018A-0C1B-0FE89292F847}"/>
              </a:ext>
            </a:extLst>
          </p:cNvPr>
          <p:cNvSpPr>
            <a:spLocks noGrp="1"/>
          </p:cNvSpPr>
          <p:nvPr>
            <p:ph type="sldNum" sz="quarter" idx="16"/>
          </p:nvPr>
        </p:nvSpPr>
        <p:spPr/>
        <p:txBody>
          <a:bodyPr/>
          <a:lstStyle/>
          <a:p>
            <a:fld id="{436DF479-7476-4076-86FD-1C41B7E33810}" type="slidenum">
              <a:rPr lang="en-US" smtClean="0"/>
              <a:pPr/>
              <a:t>10</a:t>
            </a:fld>
            <a:r>
              <a:rPr lang="en-US" dirty="0"/>
              <a:t>     </a:t>
            </a:r>
          </a:p>
        </p:txBody>
      </p:sp>
      <p:pic>
        <p:nvPicPr>
          <p:cNvPr id="5" name="Picture 4">
            <a:extLst>
              <a:ext uri="{FF2B5EF4-FFF2-40B4-BE49-F238E27FC236}">
                <a16:creationId xmlns:a16="http://schemas.microsoft.com/office/drawing/2014/main" id="{E293CE10-C948-1AA3-6EFE-D25825566197}"/>
              </a:ext>
            </a:extLst>
          </p:cNvPr>
          <p:cNvPicPr>
            <a:picLocks noChangeAspect="1"/>
          </p:cNvPicPr>
          <p:nvPr/>
        </p:nvPicPr>
        <p:blipFill>
          <a:blip r:embed="rId2"/>
          <a:stretch>
            <a:fillRect/>
          </a:stretch>
        </p:blipFill>
        <p:spPr>
          <a:xfrm>
            <a:off x="152400" y="1123952"/>
            <a:ext cx="4005764" cy="2667000"/>
          </a:xfrm>
          <a:prstGeom prst="rect">
            <a:avLst/>
          </a:prstGeom>
        </p:spPr>
      </p:pic>
      <p:pic>
        <p:nvPicPr>
          <p:cNvPr id="6" name="Picture 5">
            <a:extLst>
              <a:ext uri="{FF2B5EF4-FFF2-40B4-BE49-F238E27FC236}">
                <a16:creationId xmlns:a16="http://schemas.microsoft.com/office/drawing/2014/main" id="{5DCD5E23-40D7-67C2-D1F5-8F38D023B95F}"/>
              </a:ext>
            </a:extLst>
          </p:cNvPr>
          <p:cNvPicPr>
            <a:picLocks noChangeAspect="1"/>
          </p:cNvPicPr>
          <p:nvPr/>
        </p:nvPicPr>
        <p:blipFill>
          <a:blip r:embed="rId3"/>
          <a:stretch>
            <a:fillRect/>
          </a:stretch>
        </p:blipFill>
        <p:spPr>
          <a:xfrm>
            <a:off x="4158164" y="928216"/>
            <a:ext cx="4922264" cy="2862736"/>
          </a:xfrm>
          <a:prstGeom prst="rect">
            <a:avLst/>
          </a:prstGeom>
        </p:spPr>
      </p:pic>
      <p:sp>
        <p:nvSpPr>
          <p:cNvPr id="7" name="Rectangle 6">
            <a:extLst>
              <a:ext uri="{FF2B5EF4-FFF2-40B4-BE49-F238E27FC236}">
                <a16:creationId xmlns:a16="http://schemas.microsoft.com/office/drawing/2014/main" id="{61C583B8-32EC-FF21-D7A0-5CCBC6723E0F}"/>
              </a:ext>
            </a:extLst>
          </p:cNvPr>
          <p:cNvSpPr/>
          <p:nvPr/>
        </p:nvSpPr>
        <p:spPr>
          <a:xfrm>
            <a:off x="1524000" y="4788254"/>
            <a:ext cx="6096000" cy="276999"/>
          </a:xfrm>
          <a:prstGeom prst="rect">
            <a:avLst/>
          </a:prstGeom>
        </p:spPr>
        <p:txBody>
          <a:bodyPr>
            <a:spAutoFit/>
          </a:bodyPr>
          <a:lstStyle/>
          <a:p>
            <a:pPr algn="ctr"/>
            <a:r>
              <a:rPr lang="en-US" sz="1200" dirty="0">
                <a:solidFill>
                  <a:schemeClr val="bg1"/>
                </a:solidFill>
              </a:rPr>
              <a:t>D’Amico R et al.  HIV Drug Therapy Glasgow.  October 5-8, 2020.  </a:t>
            </a:r>
          </a:p>
        </p:txBody>
      </p:sp>
      <p:pic>
        <p:nvPicPr>
          <p:cNvPr id="3" name="Picture 2" descr="A blue sign with white text&#10;&#10;Description automatically generated with medium confidence">
            <a:extLst>
              <a:ext uri="{FF2B5EF4-FFF2-40B4-BE49-F238E27FC236}">
                <a16:creationId xmlns:a16="http://schemas.microsoft.com/office/drawing/2014/main" id="{C6416252-617F-FE5B-8FE2-82012B959AE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398" y="4679230"/>
            <a:ext cx="1371600" cy="464270"/>
          </a:xfrm>
          <a:prstGeom prst="rect">
            <a:avLst/>
          </a:prstGeom>
        </p:spPr>
      </p:pic>
    </p:spTree>
    <p:extLst>
      <p:ext uri="{BB962C8B-B14F-4D97-AF65-F5344CB8AC3E}">
        <p14:creationId xmlns:p14="http://schemas.microsoft.com/office/powerpoint/2010/main" val="37643878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7447D7E-A173-100F-DACE-7CD1A44F8011}"/>
              </a:ext>
            </a:extLst>
          </p:cNvPr>
          <p:cNvSpPr>
            <a:spLocks noGrp="1"/>
          </p:cNvSpPr>
          <p:nvPr>
            <p:ph type="title"/>
          </p:nvPr>
        </p:nvSpPr>
        <p:spPr/>
        <p:txBody>
          <a:bodyPr/>
          <a:lstStyle/>
          <a:p>
            <a:pPr algn="ctr"/>
            <a:r>
              <a:rPr lang="en-US" dirty="0"/>
              <a:t>SOLAR Study</a:t>
            </a:r>
          </a:p>
        </p:txBody>
      </p:sp>
      <p:sp>
        <p:nvSpPr>
          <p:cNvPr id="5" name="Slide Number Placeholder 4">
            <a:extLst>
              <a:ext uri="{FF2B5EF4-FFF2-40B4-BE49-F238E27FC236}">
                <a16:creationId xmlns:a16="http://schemas.microsoft.com/office/drawing/2014/main" id="{4426842C-1B37-5AEE-9743-FD5846881513}"/>
              </a:ext>
            </a:extLst>
          </p:cNvPr>
          <p:cNvSpPr>
            <a:spLocks noGrp="1"/>
          </p:cNvSpPr>
          <p:nvPr>
            <p:ph type="sldNum" sz="quarter" idx="4"/>
          </p:nvPr>
        </p:nvSpPr>
        <p:spPr/>
        <p:txBody>
          <a:bodyPr/>
          <a:lstStyle/>
          <a:p>
            <a:pPr defTabSz="685800" eaLnBrk="0" fontAlgn="base" hangingPunct="0">
              <a:spcBef>
                <a:spcPct val="0"/>
              </a:spcBef>
              <a:spcAft>
                <a:spcPct val="0"/>
              </a:spcAft>
              <a:defRPr/>
            </a:pPr>
            <a:fld id="{724AC3FD-09E3-4FF5-A0F9-A72F20D7F301}" type="slidenum">
              <a:rPr lang="en-US">
                <a:solidFill>
                  <a:srgbClr val="FFFFFF"/>
                </a:solidFill>
                <a:latin typeface="Arial" panose="020B0604020202020204" pitchFamily="34" charset="0"/>
                <a:cs typeface="Arial" panose="020B0604020202020204" pitchFamily="34" charset="0"/>
              </a:rPr>
              <a:pPr defTabSz="685800" eaLnBrk="0" fontAlgn="base" hangingPunct="0">
                <a:spcBef>
                  <a:spcPct val="0"/>
                </a:spcBef>
                <a:spcAft>
                  <a:spcPct val="0"/>
                </a:spcAft>
                <a:defRPr/>
              </a:pPr>
              <a:t>11</a:t>
            </a:fld>
            <a:endParaRPr lang="en-US" dirty="0">
              <a:solidFill>
                <a:srgbClr val="FFFFFF"/>
              </a:solidFill>
              <a:latin typeface="Arial" panose="020B0604020202020204" pitchFamily="34" charset="0"/>
              <a:cs typeface="Arial" panose="020B0604020202020204" pitchFamily="34" charset="0"/>
            </a:endParaRPr>
          </a:p>
        </p:txBody>
      </p:sp>
      <p:sp>
        <p:nvSpPr>
          <p:cNvPr id="7" name="Text Placeholder 22">
            <a:extLst>
              <a:ext uri="{FF2B5EF4-FFF2-40B4-BE49-F238E27FC236}">
                <a16:creationId xmlns:a16="http://schemas.microsoft.com/office/drawing/2014/main" id="{EA35F1A7-437F-60E7-80D7-285272F00A40}"/>
              </a:ext>
            </a:extLst>
          </p:cNvPr>
          <p:cNvSpPr txBox="1">
            <a:spLocks/>
          </p:cNvSpPr>
          <p:nvPr/>
        </p:nvSpPr>
        <p:spPr bwMode="auto">
          <a:xfrm>
            <a:off x="1695239" y="4808141"/>
            <a:ext cx="6534361" cy="228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609489"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1218979"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828469"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2437958"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3047448" algn="l" defTabSz="1218979"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3656937" algn="l" defTabSz="1218979"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4266427" algn="l" defTabSz="1218979"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4875915" algn="l" defTabSz="1218979"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lgn="ctr" defTabSz="685800">
              <a:defRPr/>
            </a:pPr>
            <a:r>
              <a:rPr lang="en-US" sz="1200" kern="0" dirty="0">
                <a:solidFill>
                  <a:schemeClr val="bg1"/>
                </a:solidFill>
              </a:rPr>
              <a:t>Ramgopal et al. CROI 2023; Virtual and Seattle, WA. Oral presentation 191.</a:t>
            </a:r>
          </a:p>
        </p:txBody>
      </p:sp>
      <p:sp>
        <p:nvSpPr>
          <p:cNvPr id="6" name="TextBox 5">
            <a:extLst>
              <a:ext uri="{FF2B5EF4-FFF2-40B4-BE49-F238E27FC236}">
                <a16:creationId xmlns:a16="http://schemas.microsoft.com/office/drawing/2014/main" id="{F8924685-23E8-295D-0533-3202955A12F0}"/>
              </a:ext>
            </a:extLst>
          </p:cNvPr>
          <p:cNvSpPr txBox="1"/>
          <p:nvPr/>
        </p:nvSpPr>
        <p:spPr>
          <a:xfrm>
            <a:off x="533399" y="1085567"/>
            <a:ext cx="8172411" cy="161583"/>
          </a:xfrm>
          <a:prstGeom prst="rect">
            <a:avLst/>
          </a:prstGeom>
          <a:noFill/>
        </p:spPr>
        <p:txBody>
          <a:bodyPr wrap="square" lIns="0" tIns="0" rIns="0" bIns="0" rtlCol="0">
            <a:spAutoFit/>
          </a:bodyPr>
          <a:lstStyle/>
          <a:p>
            <a:pPr defTabSz="1902872">
              <a:defRPr/>
            </a:pPr>
            <a:r>
              <a:rPr lang="en-US" sz="1050" b="1" kern="0" dirty="0">
                <a:solidFill>
                  <a:srgbClr val="071D49"/>
                </a:solidFill>
                <a:latin typeface="Arial" panose="020B0604020202020204" pitchFamily="34" charset="0"/>
                <a:cs typeface="Arial" panose="020B0604020202020204" pitchFamily="34" charset="0"/>
              </a:rPr>
              <a:t>Phase 3b, Randomized (2:1), Open-Label, Active-Controlled, Multicenter, Parallel-Group, Noninferiority Study</a:t>
            </a:r>
            <a:endParaRPr lang="en-US" sz="1050" b="1" strike="sngStrike" kern="0" dirty="0">
              <a:solidFill>
                <a:srgbClr val="FF0000"/>
              </a:solidFill>
              <a:latin typeface="Arial" panose="020B0604020202020204" pitchFamily="34" charset="0"/>
              <a:cs typeface="Arial" panose="020B0604020202020204" pitchFamily="34" charset="0"/>
            </a:endParaRPr>
          </a:p>
        </p:txBody>
      </p:sp>
      <p:cxnSp>
        <p:nvCxnSpPr>
          <p:cNvPr id="29" name="Straight Arrow Connector 28">
            <a:extLst>
              <a:ext uri="{FF2B5EF4-FFF2-40B4-BE49-F238E27FC236}">
                <a16:creationId xmlns:a16="http://schemas.microsoft.com/office/drawing/2014/main" id="{82431EB9-D90A-EEF4-B9CA-6F3B45162299}"/>
              </a:ext>
            </a:extLst>
          </p:cNvPr>
          <p:cNvCxnSpPr>
            <a:cxnSpLocks/>
          </p:cNvCxnSpPr>
          <p:nvPr/>
        </p:nvCxnSpPr>
        <p:spPr>
          <a:xfrm rot="5400000">
            <a:off x="7023698" y="2891479"/>
            <a:ext cx="81000" cy="0"/>
          </a:xfrm>
          <a:prstGeom prst="straightConnector1">
            <a:avLst/>
          </a:prstGeom>
          <a:ln w="28575" cap="sq">
            <a:miter lim="800000"/>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33" name="TextBox 32">
            <a:extLst>
              <a:ext uri="{FF2B5EF4-FFF2-40B4-BE49-F238E27FC236}">
                <a16:creationId xmlns:a16="http://schemas.microsoft.com/office/drawing/2014/main" id="{664888E1-440E-453A-E832-6D7A46915623}"/>
              </a:ext>
            </a:extLst>
          </p:cNvPr>
          <p:cNvSpPr txBox="1"/>
          <p:nvPr/>
        </p:nvSpPr>
        <p:spPr bwMode="auto">
          <a:xfrm>
            <a:off x="6916382" y="2942166"/>
            <a:ext cx="295632" cy="207749"/>
          </a:xfrm>
          <a:prstGeom prst="rect">
            <a:avLst/>
          </a:prstGeom>
          <a:noFill/>
          <a:ln w="38100">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rtlCol="0" anchor="t" anchorCtr="0" compatLnSpc="1">
            <a:prstTxWarp prst="textNoShape">
              <a:avLst/>
            </a:prstTxWarp>
            <a:spAutoFit/>
          </a:bodyPr>
          <a:lstStyle/>
          <a:p>
            <a:pPr defTabSz="685800" eaLnBrk="0" fontAlgn="base" hangingPunct="0">
              <a:spcBef>
                <a:spcPct val="0"/>
              </a:spcBef>
              <a:spcAft>
                <a:spcPct val="0"/>
              </a:spcAft>
              <a:defRPr/>
            </a:pPr>
            <a:endParaRPr lang="en-US" sz="1350" kern="0" dirty="0">
              <a:solidFill>
                <a:srgbClr val="071D49"/>
              </a:solidFill>
              <a:latin typeface="Arial" panose="020B0604020202020204" pitchFamily="34" charset="0"/>
              <a:cs typeface="Arial" panose="020B0604020202020204" pitchFamily="34" charset="0"/>
            </a:endParaRPr>
          </a:p>
        </p:txBody>
      </p:sp>
      <p:sp>
        <p:nvSpPr>
          <p:cNvPr id="40" name="Rectangle 12">
            <a:extLst>
              <a:ext uri="{FF2B5EF4-FFF2-40B4-BE49-F238E27FC236}">
                <a16:creationId xmlns:a16="http://schemas.microsoft.com/office/drawing/2014/main" id="{6B6E6930-A8D4-9079-A50F-8CCBB13FA177}"/>
              </a:ext>
            </a:extLst>
          </p:cNvPr>
          <p:cNvSpPr>
            <a:spLocks noChangeArrowheads="1"/>
          </p:cNvSpPr>
          <p:nvPr/>
        </p:nvSpPr>
        <p:spPr bwMode="auto">
          <a:xfrm>
            <a:off x="3035634" y="2985677"/>
            <a:ext cx="283732" cy="102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eaLnBrk="0" fontAlgn="base" hangingPunct="0">
              <a:lnSpc>
                <a:spcPts val="825"/>
              </a:lnSpc>
              <a:spcBef>
                <a:spcPct val="0"/>
              </a:spcBef>
              <a:spcAft>
                <a:spcPct val="0"/>
              </a:spcAft>
              <a:defRPr/>
            </a:pPr>
            <a:r>
              <a:rPr lang="en-US" altLang="en-US" sz="825" b="1" dirty="0">
                <a:solidFill>
                  <a:srgbClr val="071D49"/>
                </a:solidFill>
                <a:cs typeface="Arial" panose="020B0604020202020204" pitchFamily="34" charset="0"/>
              </a:rPr>
              <a:t>Day 1</a:t>
            </a:r>
            <a:endParaRPr lang="en-US" altLang="en-US" sz="825" dirty="0">
              <a:solidFill>
                <a:srgbClr val="071D49"/>
              </a:solidFill>
              <a:cs typeface="Arial" panose="020B0604020202020204" pitchFamily="34" charset="0"/>
            </a:endParaRPr>
          </a:p>
        </p:txBody>
      </p:sp>
      <p:sp>
        <p:nvSpPr>
          <p:cNvPr id="44" name="Rectangle 32">
            <a:extLst>
              <a:ext uri="{FF2B5EF4-FFF2-40B4-BE49-F238E27FC236}">
                <a16:creationId xmlns:a16="http://schemas.microsoft.com/office/drawing/2014/main" id="{F307D1FD-CB97-0325-A7B0-D8C119A544F4}"/>
              </a:ext>
            </a:extLst>
          </p:cNvPr>
          <p:cNvSpPr>
            <a:spLocks noChangeArrowheads="1"/>
          </p:cNvSpPr>
          <p:nvPr/>
        </p:nvSpPr>
        <p:spPr bwMode="auto">
          <a:xfrm>
            <a:off x="3832797" y="2977832"/>
            <a:ext cx="59312" cy="126958"/>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defTabSz="685800" eaLnBrk="0" fontAlgn="base" hangingPunct="0">
              <a:spcBef>
                <a:spcPct val="0"/>
              </a:spcBef>
              <a:spcAft>
                <a:spcPct val="0"/>
              </a:spcAft>
              <a:defRPr/>
            </a:pPr>
            <a:r>
              <a:rPr lang="en-US" sz="825" b="1" dirty="0">
                <a:solidFill>
                  <a:srgbClr val="071D49"/>
                </a:solidFill>
                <a:ea typeface="Raleway" charset="0"/>
                <a:cs typeface="Arial" panose="020B0604020202020204" pitchFamily="34" charset="0"/>
              </a:rPr>
              <a:t>1</a:t>
            </a:r>
            <a:endParaRPr lang="en-US" sz="825" b="1" baseline="30000" dirty="0">
              <a:solidFill>
                <a:srgbClr val="FFFFFF"/>
              </a:solidFill>
              <a:ea typeface="Calibri" panose="020F0502020204030204" pitchFamily="34" charset="0"/>
              <a:cs typeface="Arial" panose="020B0604020202020204" pitchFamily="34" charset="0"/>
            </a:endParaRPr>
          </a:p>
        </p:txBody>
      </p:sp>
      <p:sp>
        <p:nvSpPr>
          <p:cNvPr id="47" name="Rectangle 44">
            <a:extLst>
              <a:ext uri="{FF2B5EF4-FFF2-40B4-BE49-F238E27FC236}">
                <a16:creationId xmlns:a16="http://schemas.microsoft.com/office/drawing/2014/main" id="{26C66663-0D6E-5CAD-293E-D38AC5C83073}"/>
              </a:ext>
            </a:extLst>
          </p:cNvPr>
          <p:cNvSpPr>
            <a:spLocks noChangeArrowheads="1"/>
          </p:cNvSpPr>
          <p:nvPr/>
        </p:nvSpPr>
        <p:spPr bwMode="auto">
          <a:xfrm>
            <a:off x="6915529" y="3009245"/>
            <a:ext cx="295632" cy="102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defTabSz="685800" eaLnBrk="0" fontAlgn="base" hangingPunct="0">
              <a:lnSpc>
                <a:spcPts val="825"/>
              </a:lnSpc>
              <a:spcBef>
                <a:spcPct val="0"/>
              </a:spcBef>
              <a:spcAft>
                <a:spcPct val="0"/>
              </a:spcAft>
              <a:defRPr/>
            </a:pPr>
            <a:r>
              <a:rPr lang="en-US" altLang="en-US" sz="825" b="1" dirty="0">
                <a:solidFill>
                  <a:srgbClr val="071D49"/>
                </a:solidFill>
                <a:cs typeface="Arial" panose="020B0604020202020204" pitchFamily="34" charset="0"/>
              </a:rPr>
              <a:t>12 </a:t>
            </a:r>
            <a:endParaRPr lang="en-US" altLang="en-US" sz="825" dirty="0">
              <a:solidFill>
                <a:srgbClr val="071D49"/>
              </a:solidFill>
              <a:cs typeface="Arial" panose="020B0604020202020204" pitchFamily="34" charset="0"/>
            </a:endParaRPr>
          </a:p>
        </p:txBody>
      </p:sp>
      <p:sp>
        <p:nvSpPr>
          <p:cNvPr id="48" name="Rectangle 51">
            <a:extLst>
              <a:ext uri="{FF2B5EF4-FFF2-40B4-BE49-F238E27FC236}">
                <a16:creationId xmlns:a16="http://schemas.microsoft.com/office/drawing/2014/main" id="{C9C40542-E8BB-333A-C9CC-80B37A01E1D3}"/>
              </a:ext>
            </a:extLst>
          </p:cNvPr>
          <p:cNvSpPr>
            <a:spLocks noChangeArrowheads="1"/>
          </p:cNvSpPr>
          <p:nvPr/>
        </p:nvSpPr>
        <p:spPr bwMode="auto">
          <a:xfrm>
            <a:off x="4677149" y="1333388"/>
            <a:ext cx="1070807"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b"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defTabSz="685800" eaLnBrk="0" fontAlgn="base" hangingPunct="0">
              <a:spcBef>
                <a:spcPct val="0"/>
              </a:spcBef>
              <a:spcAft>
                <a:spcPct val="0"/>
              </a:spcAft>
              <a:defRPr/>
            </a:pPr>
            <a:r>
              <a:rPr lang="en-US" altLang="en-US" sz="900" b="1" dirty="0">
                <a:solidFill>
                  <a:srgbClr val="071D49"/>
                </a:solidFill>
                <a:cs typeface="Arial" panose="020B0604020202020204" pitchFamily="34" charset="0"/>
              </a:rPr>
              <a:t>Maintenance Phase</a:t>
            </a:r>
            <a:endParaRPr lang="en-US" altLang="en-US" sz="900" dirty="0">
              <a:solidFill>
                <a:srgbClr val="071D49"/>
              </a:solidFill>
              <a:cs typeface="Arial" panose="020B0604020202020204" pitchFamily="34" charset="0"/>
            </a:endParaRPr>
          </a:p>
        </p:txBody>
      </p:sp>
      <p:sp>
        <p:nvSpPr>
          <p:cNvPr id="49" name="Rectangle 52">
            <a:extLst>
              <a:ext uri="{FF2B5EF4-FFF2-40B4-BE49-F238E27FC236}">
                <a16:creationId xmlns:a16="http://schemas.microsoft.com/office/drawing/2014/main" id="{288D36DF-EC2B-C5B2-C939-4904AA765CA8}"/>
              </a:ext>
            </a:extLst>
          </p:cNvPr>
          <p:cNvSpPr>
            <a:spLocks noChangeArrowheads="1"/>
          </p:cNvSpPr>
          <p:nvPr/>
        </p:nvSpPr>
        <p:spPr bwMode="auto">
          <a:xfrm>
            <a:off x="7368760" y="1333388"/>
            <a:ext cx="92333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b"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defTabSz="685800" eaLnBrk="0" fontAlgn="base" hangingPunct="0">
              <a:spcBef>
                <a:spcPct val="0"/>
              </a:spcBef>
              <a:spcAft>
                <a:spcPct val="0"/>
              </a:spcAft>
              <a:defRPr/>
            </a:pPr>
            <a:r>
              <a:rPr lang="en-US" altLang="en-US" sz="900" b="1" dirty="0">
                <a:solidFill>
                  <a:srgbClr val="071D49"/>
                </a:solidFill>
                <a:cs typeface="Arial" panose="020B0604020202020204" pitchFamily="34" charset="0"/>
              </a:rPr>
              <a:t>Extension Phase</a:t>
            </a:r>
            <a:endParaRPr lang="en-US" altLang="en-US" sz="900" baseline="30000" dirty="0">
              <a:solidFill>
                <a:srgbClr val="071D49"/>
              </a:solidFill>
              <a:cs typeface="Arial" panose="020B0604020202020204" pitchFamily="34" charset="0"/>
            </a:endParaRPr>
          </a:p>
        </p:txBody>
      </p:sp>
      <p:sp>
        <p:nvSpPr>
          <p:cNvPr id="50" name="Flowchart: Off-page Connector 3">
            <a:extLst>
              <a:ext uri="{FF2B5EF4-FFF2-40B4-BE49-F238E27FC236}">
                <a16:creationId xmlns:a16="http://schemas.microsoft.com/office/drawing/2014/main" id="{90F6E8C3-6F25-E673-C13F-9C4551C8C955}"/>
              </a:ext>
            </a:extLst>
          </p:cNvPr>
          <p:cNvSpPr/>
          <p:nvPr/>
        </p:nvSpPr>
        <p:spPr>
          <a:xfrm>
            <a:off x="7188598" y="1552985"/>
            <a:ext cx="1715701" cy="1233458"/>
          </a:xfrm>
          <a:prstGeom prst="homePlate">
            <a:avLst>
              <a:gd name="adj" fmla="val 23723"/>
            </a:avLst>
          </a:prstGeom>
          <a:solidFill>
            <a:srgbClr val="D0D3D4"/>
          </a:solidFill>
          <a:ln w="12700">
            <a:noFill/>
          </a:ln>
        </p:spPr>
        <p:style>
          <a:lnRef idx="2">
            <a:schemeClr val="accent1">
              <a:shade val="50000"/>
            </a:schemeClr>
          </a:lnRef>
          <a:fillRef idx="1">
            <a:schemeClr val="accent1"/>
          </a:fillRef>
          <a:effectRef idx="0">
            <a:schemeClr val="accent1"/>
          </a:effectRef>
          <a:fontRef idx="minor">
            <a:schemeClr val="lt1"/>
          </a:fontRef>
        </p:style>
        <p:txBody>
          <a:bodyPr vert="horz" rIns="67500" bIns="35100" rtlCol="0" anchor="ctr"/>
          <a:lstStyle/>
          <a:p>
            <a:pPr algn="ctr" defTabSz="685800" eaLnBrk="0" fontAlgn="base" hangingPunct="0">
              <a:spcBef>
                <a:spcPct val="0"/>
              </a:spcBef>
              <a:spcAft>
                <a:spcPct val="0"/>
              </a:spcAft>
              <a:defRPr/>
            </a:pPr>
            <a:r>
              <a:rPr lang="en-US" altLang="en-US" sz="900" b="1" dirty="0">
                <a:solidFill>
                  <a:srgbClr val="071D49"/>
                </a:solidFill>
                <a:latin typeface="Arial" panose="020B0604020202020204" pitchFamily="34" charset="0"/>
                <a:cs typeface="Arial" panose="020B0604020202020204" pitchFamily="34" charset="0"/>
              </a:rPr>
              <a:t>Extension</a:t>
            </a:r>
            <a:r>
              <a:rPr lang="en-US" sz="900" baseline="30000" dirty="0">
                <a:solidFill>
                  <a:srgbClr val="071D49"/>
                </a:solidFill>
                <a:latin typeface="Arial"/>
                <a:ea typeface="Raleway" charset="0"/>
                <a:cs typeface="Arial" panose="020B0604020202020204" pitchFamily="34" charset="0"/>
              </a:rPr>
              <a:t>§</a:t>
            </a:r>
            <a:r>
              <a:rPr lang="en-US" sz="900" dirty="0">
                <a:solidFill>
                  <a:srgbClr val="071D49"/>
                </a:solidFill>
                <a:latin typeface="Arial" panose="020B0604020202020204" pitchFamily="34" charset="0"/>
                <a:ea typeface="Raleway" charset="0"/>
                <a:cs typeface="Arial" panose="020B0604020202020204" pitchFamily="34" charset="0"/>
              </a:rPr>
              <a:t> </a:t>
            </a:r>
            <a:r>
              <a:rPr lang="en-US" altLang="en-US" sz="900" b="1" dirty="0">
                <a:solidFill>
                  <a:srgbClr val="071D49"/>
                </a:solidFill>
                <a:latin typeface="Arial" panose="020B0604020202020204" pitchFamily="34" charset="0"/>
                <a:cs typeface="Arial" panose="020B0604020202020204" pitchFamily="34" charset="0"/>
              </a:rPr>
              <a:t>Switch to or continue </a:t>
            </a:r>
            <a:br>
              <a:rPr lang="en-US" altLang="en-US" sz="900" b="1" dirty="0">
                <a:solidFill>
                  <a:srgbClr val="071D49"/>
                </a:solidFill>
                <a:latin typeface="Arial" panose="020B0604020202020204" pitchFamily="34" charset="0"/>
                <a:cs typeface="Arial" panose="020B0604020202020204" pitchFamily="34" charset="0"/>
              </a:rPr>
            </a:br>
            <a:r>
              <a:rPr lang="en-US" altLang="en-US" sz="900" b="1" dirty="0">
                <a:solidFill>
                  <a:srgbClr val="071D49"/>
                </a:solidFill>
                <a:latin typeface="Arial" panose="020B0604020202020204" pitchFamily="34" charset="0"/>
                <a:cs typeface="Arial" panose="020B0604020202020204" pitchFamily="34" charset="0"/>
              </a:rPr>
              <a:t>CAB (600 mg) + </a:t>
            </a:r>
            <a:br>
              <a:rPr lang="en-US" altLang="en-US" sz="900" b="1" dirty="0">
                <a:solidFill>
                  <a:srgbClr val="071D49"/>
                </a:solidFill>
                <a:latin typeface="Arial" panose="020B0604020202020204" pitchFamily="34" charset="0"/>
                <a:cs typeface="Arial" panose="020B0604020202020204" pitchFamily="34" charset="0"/>
              </a:rPr>
            </a:br>
            <a:r>
              <a:rPr lang="en-US" altLang="en-US" sz="900" b="1" dirty="0">
                <a:solidFill>
                  <a:srgbClr val="071D49"/>
                </a:solidFill>
                <a:latin typeface="Arial" panose="020B0604020202020204" pitchFamily="34" charset="0"/>
                <a:cs typeface="Arial" panose="020B0604020202020204" pitchFamily="34" charset="0"/>
              </a:rPr>
              <a:t>RPV (900 mg) LA</a:t>
            </a:r>
            <a:endParaRPr lang="en-US" altLang="en-US" sz="900" b="1" baseline="30000" dirty="0">
              <a:solidFill>
                <a:srgbClr val="071D49"/>
              </a:solidFill>
              <a:latin typeface="Arial" panose="020B0604020202020204" pitchFamily="34" charset="0"/>
              <a:cs typeface="Arial" panose="020B0604020202020204" pitchFamily="34" charset="0"/>
            </a:endParaRPr>
          </a:p>
        </p:txBody>
      </p:sp>
      <p:sp>
        <p:nvSpPr>
          <p:cNvPr id="51" name="Flowchart: Off-page Connector 3">
            <a:extLst>
              <a:ext uri="{FF2B5EF4-FFF2-40B4-BE49-F238E27FC236}">
                <a16:creationId xmlns:a16="http://schemas.microsoft.com/office/drawing/2014/main" id="{CADC4844-C9EB-9B72-F4D1-F93B3A130C4F}"/>
              </a:ext>
            </a:extLst>
          </p:cNvPr>
          <p:cNvSpPr/>
          <p:nvPr/>
        </p:nvSpPr>
        <p:spPr>
          <a:xfrm>
            <a:off x="3249397" y="1552985"/>
            <a:ext cx="3837161" cy="378000"/>
          </a:xfrm>
          <a:prstGeom prst="homePlate">
            <a:avLst>
              <a:gd name="adj" fmla="val 22314"/>
            </a:avLst>
          </a:prstGeom>
          <a:solidFill>
            <a:srgbClr val="990099"/>
          </a:solidFill>
          <a:ln w="12700">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defTabSz="685800" eaLnBrk="0" fontAlgn="base" hangingPunct="0">
              <a:spcBef>
                <a:spcPct val="0"/>
              </a:spcBef>
              <a:spcAft>
                <a:spcPct val="0"/>
              </a:spcAft>
              <a:defRPr/>
            </a:pPr>
            <a:r>
              <a:rPr lang="en-US" sz="900" b="1" dirty="0">
                <a:solidFill>
                  <a:srgbClr val="FFFFFF"/>
                </a:solidFill>
                <a:latin typeface="Arial" panose="020B0604020202020204" pitchFamily="34" charset="0"/>
                <a:cs typeface="Arial" panose="020B0604020202020204" pitchFamily="34" charset="0"/>
              </a:rPr>
              <a:t>BIC/FTC/TAF </a:t>
            </a:r>
            <a:br>
              <a:rPr lang="en-US" sz="900" b="1" dirty="0">
                <a:solidFill>
                  <a:srgbClr val="FFFFFF"/>
                </a:solidFill>
                <a:latin typeface="Arial" panose="020B0604020202020204" pitchFamily="34" charset="0"/>
                <a:cs typeface="Arial" panose="020B0604020202020204" pitchFamily="34" charset="0"/>
              </a:rPr>
            </a:br>
            <a:r>
              <a:rPr lang="en-US" sz="900" b="1" dirty="0">
                <a:solidFill>
                  <a:srgbClr val="FFFFFF"/>
                </a:solidFill>
                <a:latin typeface="Arial" panose="020B0604020202020204" pitchFamily="34" charset="0"/>
                <a:cs typeface="Arial" panose="020B0604020202020204" pitchFamily="34" charset="0"/>
              </a:rPr>
              <a:t>QD </a:t>
            </a:r>
            <a:r>
              <a:rPr lang="en-US" altLang="en-US" sz="900" b="1" dirty="0">
                <a:solidFill>
                  <a:srgbClr val="FFFFFF"/>
                </a:solidFill>
                <a:latin typeface="Arial" panose="020B0604020202020204" pitchFamily="34" charset="0"/>
                <a:cs typeface="Arial" panose="020B0604020202020204" pitchFamily="34" charset="0"/>
              </a:rPr>
              <a:t>n=227</a:t>
            </a:r>
            <a:r>
              <a:rPr lang="en-US" altLang="en-US" sz="900" b="1" baseline="30000" dirty="0">
                <a:solidFill>
                  <a:srgbClr val="FFFFFF"/>
                </a:solidFill>
                <a:latin typeface="Arial" panose="020B0604020202020204" pitchFamily="34" charset="0"/>
                <a:cs typeface="Arial" panose="020B0604020202020204" pitchFamily="34" charset="0"/>
              </a:rPr>
              <a:t>†</a:t>
            </a:r>
            <a:r>
              <a:rPr lang="en-US" altLang="en-US" sz="900" b="1" baseline="30000" dirty="0">
                <a:solidFill>
                  <a:srgbClr val="071D49"/>
                </a:solidFill>
                <a:latin typeface="Arial" panose="020B0604020202020204" pitchFamily="34" charset="0"/>
                <a:cs typeface="Arial" panose="020B0604020202020204" pitchFamily="34" charset="0"/>
              </a:rPr>
              <a:t> </a:t>
            </a:r>
            <a:endParaRPr lang="en-US" altLang="en-US" sz="900" b="1" dirty="0">
              <a:solidFill>
                <a:srgbClr val="FFFFFF"/>
              </a:solidFill>
              <a:latin typeface="Arial" panose="020B0604020202020204" pitchFamily="34" charset="0"/>
              <a:cs typeface="Arial" panose="020B0604020202020204" pitchFamily="34" charset="0"/>
            </a:endParaRPr>
          </a:p>
        </p:txBody>
      </p:sp>
      <p:sp>
        <p:nvSpPr>
          <p:cNvPr id="52" name="Rectangle 50">
            <a:extLst>
              <a:ext uri="{FF2B5EF4-FFF2-40B4-BE49-F238E27FC236}">
                <a16:creationId xmlns:a16="http://schemas.microsoft.com/office/drawing/2014/main" id="{4110E0A2-BFDB-B476-1E6C-BB3E86D04059}"/>
              </a:ext>
            </a:extLst>
          </p:cNvPr>
          <p:cNvSpPr>
            <a:spLocks noChangeArrowheads="1"/>
          </p:cNvSpPr>
          <p:nvPr/>
        </p:nvSpPr>
        <p:spPr bwMode="auto">
          <a:xfrm>
            <a:off x="1812417" y="1333388"/>
            <a:ext cx="1393531"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defTabSz="685800" eaLnBrk="0" fontAlgn="base" hangingPunct="0">
              <a:spcBef>
                <a:spcPct val="0"/>
              </a:spcBef>
              <a:spcAft>
                <a:spcPct val="0"/>
              </a:spcAft>
              <a:defRPr/>
            </a:pPr>
            <a:r>
              <a:rPr lang="en-US" altLang="en-US" sz="900" b="1" dirty="0">
                <a:solidFill>
                  <a:srgbClr val="071D49"/>
                </a:solidFill>
                <a:cs typeface="Arial" panose="020B0604020202020204" pitchFamily="34" charset="0"/>
              </a:rPr>
              <a:t>Screening Phase</a:t>
            </a:r>
            <a:endParaRPr lang="en-US" altLang="en-US" sz="900" dirty="0">
              <a:solidFill>
                <a:srgbClr val="071D49"/>
              </a:solidFill>
              <a:cs typeface="Arial" panose="020B0604020202020204" pitchFamily="34" charset="0"/>
            </a:endParaRPr>
          </a:p>
        </p:txBody>
      </p:sp>
      <p:sp>
        <p:nvSpPr>
          <p:cNvPr id="53" name="Rectangle 52">
            <a:extLst>
              <a:ext uri="{FF2B5EF4-FFF2-40B4-BE49-F238E27FC236}">
                <a16:creationId xmlns:a16="http://schemas.microsoft.com/office/drawing/2014/main" id="{46C91B44-FC44-3C3B-ECC8-57FBD4707974}"/>
              </a:ext>
            </a:extLst>
          </p:cNvPr>
          <p:cNvSpPr/>
          <p:nvPr/>
        </p:nvSpPr>
        <p:spPr>
          <a:xfrm>
            <a:off x="1706130" y="1552985"/>
            <a:ext cx="1370926" cy="1235249"/>
          </a:xfrm>
          <a:prstGeom prst="rect">
            <a:avLst/>
          </a:prstGeom>
          <a:solidFill>
            <a:srgbClr val="D9D9D9"/>
          </a:solidFill>
          <a:ln w="127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lIns="27000" rIns="0" rtlCol="0" anchor="ctr"/>
          <a:lstStyle/>
          <a:p>
            <a:pPr marL="128588" indent="-128588" defTabSz="685800" eaLnBrk="0" fontAlgn="base" hangingPunct="0">
              <a:spcBef>
                <a:spcPct val="0"/>
              </a:spcBef>
              <a:spcAft>
                <a:spcPct val="0"/>
              </a:spcAft>
              <a:buFont typeface="Arial" panose="020B0604020202020204" pitchFamily="34" charset="0"/>
              <a:buChar char="•"/>
              <a:defRPr/>
            </a:pPr>
            <a:r>
              <a:rPr lang="en-US" altLang="en-US" sz="900" b="1" dirty="0">
                <a:solidFill>
                  <a:srgbClr val="071D49"/>
                </a:solidFill>
                <a:latin typeface="Arial" panose="020B0604020202020204" pitchFamily="34" charset="0"/>
                <a:cs typeface="Arial" panose="020B0604020202020204" pitchFamily="34" charset="0"/>
              </a:rPr>
              <a:t>≥18 years of age</a:t>
            </a:r>
          </a:p>
          <a:p>
            <a:pPr marL="128588" indent="-128588" defTabSz="685800" eaLnBrk="0" fontAlgn="base" hangingPunct="0">
              <a:spcBef>
                <a:spcPct val="0"/>
              </a:spcBef>
              <a:spcAft>
                <a:spcPct val="0"/>
              </a:spcAft>
              <a:buFont typeface="Arial" panose="020B0604020202020204" pitchFamily="34" charset="0"/>
              <a:buChar char="•"/>
              <a:defRPr/>
            </a:pPr>
            <a:r>
              <a:rPr lang="en-US" altLang="en-US" sz="900" b="1" dirty="0">
                <a:solidFill>
                  <a:srgbClr val="071D49"/>
                </a:solidFill>
                <a:latin typeface="Arial" panose="020B0604020202020204" pitchFamily="34" charset="0"/>
                <a:cs typeface="Arial" panose="020B0604020202020204" pitchFamily="34" charset="0"/>
              </a:rPr>
              <a:t>Receiving BIC/FTC/TAF* with HIV-1 RNA </a:t>
            </a:r>
            <a:br>
              <a:rPr lang="en-US" altLang="en-US" sz="900" b="1" dirty="0">
                <a:solidFill>
                  <a:srgbClr val="071D49"/>
                </a:solidFill>
                <a:latin typeface="Arial" panose="020B0604020202020204" pitchFamily="34" charset="0"/>
                <a:cs typeface="Arial" panose="020B0604020202020204" pitchFamily="34" charset="0"/>
              </a:rPr>
            </a:br>
            <a:r>
              <a:rPr lang="en-US" altLang="en-US" sz="900" b="1" dirty="0">
                <a:solidFill>
                  <a:srgbClr val="071D49"/>
                </a:solidFill>
                <a:latin typeface="Arial" panose="020B0604020202020204" pitchFamily="34" charset="0"/>
                <a:cs typeface="Arial" panose="020B0604020202020204" pitchFamily="34" charset="0"/>
              </a:rPr>
              <a:t>&lt;50 copies/mL for </a:t>
            </a:r>
            <a:br>
              <a:rPr lang="en-US" altLang="en-US" sz="900" b="1" dirty="0">
                <a:solidFill>
                  <a:srgbClr val="071D49"/>
                </a:solidFill>
                <a:latin typeface="Arial" panose="020B0604020202020204" pitchFamily="34" charset="0"/>
                <a:cs typeface="Arial" panose="020B0604020202020204" pitchFamily="34" charset="0"/>
              </a:rPr>
            </a:br>
            <a:r>
              <a:rPr lang="en-US" altLang="en-US" sz="900" b="1" dirty="0">
                <a:solidFill>
                  <a:srgbClr val="071D49"/>
                </a:solidFill>
                <a:latin typeface="Arial" panose="020B0604020202020204" pitchFamily="34" charset="0"/>
                <a:cs typeface="Arial" panose="020B0604020202020204" pitchFamily="34" charset="0"/>
              </a:rPr>
              <a:t>≥6 months prior to </a:t>
            </a:r>
            <a:br>
              <a:rPr lang="en-US" altLang="en-US" sz="900" b="1" dirty="0">
                <a:solidFill>
                  <a:srgbClr val="071D49"/>
                </a:solidFill>
                <a:latin typeface="Arial" panose="020B0604020202020204" pitchFamily="34" charset="0"/>
                <a:cs typeface="Arial" panose="020B0604020202020204" pitchFamily="34" charset="0"/>
              </a:rPr>
            </a:br>
            <a:r>
              <a:rPr lang="en-US" altLang="en-US" sz="900" b="1" dirty="0">
                <a:solidFill>
                  <a:srgbClr val="071D49"/>
                </a:solidFill>
                <a:latin typeface="Arial" panose="020B0604020202020204" pitchFamily="34" charset="0"/>
                <a:cs typeface="Arial" panose="020B0604020202020204" pitchFamily="34" charset="0"/>
              </a:rPr>
              <a:t>and at screening</a:t>
            </a:r>
            <a:endParaRPr lang="en-US" altLang="en-US" sz="900" dirty="0">
              <a:solidFill>
                <a:srgbClr val="071D49"/>
              </a:solidFill>
              <a:highlight>
                <a:srgbClr val="00FF00"/>
              </a:highlight>
              <a:latin typeface="Arial" panose="020B0604020202020204" pitchFamily="34" charset="0"/>
              <a:cs typeface="Arial" panose="020B0604020202020204" pitchFamily="34" charset="0"/>
            </a:endParaRPr>
          </a:p>
        </p:txBody>
      </p:sp>
      <p:sp>
        <p:nvSpPr>
          <p:cNvPr id="54" name="Rectangle 12">
            <a:extLst>
              <a:ext uri="{FF2B5EF4-FFF2-40B4-BE49-F238E27FC236}">
                <a16:creationId xmlns:a16="http://schemas.microsoft.com/office/drawing/2014/main" id="{C2359C17-349F-B129-EA54-5E3D747BA7E8}"/>
              </a:ext>
            </a:extLst>
          </p:cNvPr>
          <p:cNvSpPr>
            <a:spLocks noChangeArrowheads="1"/>
          </p:cNvSpPr>
          <p:nvPr/>
        </p:nvSpPr>
        <p:spPr bwMode="auto">
          <a:xfrm>
            <a:off x="1762879" y="2988412"/>
            <a:ext cx="121829" cy="102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defTabSz="685800" eaLnBrk="0" fontAlgn="base" hangingPunct="0">
              <a:lnSpc>
                <a:spcPts val="825"/>
              </a:lnSpc>
              <a:spcBef>
                <a:spcPct val="0"/>
              </a:spcBef>
              <a:spcAft>
                <a:spcPct val="0"/>
              </a:spcAft>
              <a:defRPr/>
            </a:pPr>
            <a:r>
              <a:rPr lang="en-US" altLang="en-US" sz="825" b="1" dirty="0">
                <a:solidFill>
                  <a:srgbClr val="071D49"/>
                </a:solidFill>
                <a:cs typeface="Arial" panose="020B0604020202020204" pitchFamily="34" charset="0"/>
              </a:rPr>
              <a:t>−1</a:t>
            </a:r>
          </a:p>
        </p:txBody>
      </p:sp>
      <p:sp>
        <p:nvSpPr>
          <p:cNvPr id="55" name="Flowchart: Off-page Connector 3">
            <a:extLst>
              <a:ext uri="{FF2B5EF4-FFF2-40B4-BE49-F238E27FC236}">
                <a16:creationId xmlns:a16="http://schemas.microsoft.com/office/drawing/2014/main" id="{B8824405-2AC7-6D97-0F81-7EB56AB0F514}"/>
              </a:ext>
            </a:extLst>
          </p:cNvPr>
          <p:cNvSpPr/>
          <p:nvPr/>
        </p:nvSpPr>
        <p:spPr>
          <a:xfrm>
            <a:off x="3908227" y="1981610"/>
            <a:ext cx="3178331" cy="378000"/>
          </a:xfrm>
          <a:prstGeom prst="homePlate">
            <a:avLst>
              <a:gd name="adj" fmla="val 22314"/>
            </a:avLst>
          </a:prstGeom>
          <a:solidFill>
            <a:srgbClr val="00A779"/>
          </a:solidFill>
          <a:ln w="12700">
            <a:noFill/>
          </a:ln>
        </p:spPr>
        <p:style>
          <a:lnRef idx="2">
            <a:schemeClr val="accent1">
              <a:shade val="50000"/>
            </a:schemeClr>
          </a:lnRef>
          <a:fillRef idx="1">
            <a:schemeClr val="accent1"/>
          </a:fillRef>
          <a:effectRef idx="0">
            <a:schemeClr val="accent1"/>
          </a:effectRef>
          <a:fontRef idx="minor">
            <a:schemeClr val="lt1"/>
          </a:fontRef>
        </p:style>
        <p:txBody>
          <a:bodyPr vert="horz" lIns="0" rIns="0" rtlCol="0" anchor="ctr"/>
          <a:lstStyle/>
          <a:p>
            <a:pPr algn="ctr" defTabSz="685800" eaLnBrk="0" fontAlgn="base" hangingPunct="0">
              <a:spcBef>
                <a:spcPct val="0"/>
              </a:spcBef>
              <a:spcAft>
                <a:spcPct val="0"/>
              </a:spcAft>
              <a:defRPr/>
            </a:pPr>
            <a:r>
              <a:rPr lang="en-US" altLang="en-US" sz="900" b="1" dirty="0">
                <a:solidFill>
                  <a:srgbClr val="FFFFFF"/>
                </a:solidFill>
                <a:latin typeface="Arial" panose="020B0604020202020204" pitchFamily="34" charset="0"/>
                <a:cs typeface="Arial" panose="020B0604020202020204" pitchFamily="34" charset="0"/>
              </a:rPr>
              <a:t>CAB (600 mg) + RPV (900 mg) LA </a:t>
            </a:r>
          </a:p>
          <a:p>
            <a:pPr algn="ctr" defTabSz="685800" eaLnBrk="0" fontAlgn="base" hangingPunct="0">
              <a:spcBef>
                <a:spcPct val="0"/>
              </a:spcBef>
              <a:spcAft>
                <a:spcPct val="0"/>
              </a:spcAft>
              <a:defRPr/>
            </a:pPr>
            <a:r>
              <a:rPr lang="en-US" sz="900" b="1" dirty="0">
                <a:solidFill>
                  <a:srgbClr val="FFFFFF"/>
                </a:solidFill>
                <a:latin typeface="Arial" panose="020B0604020202020204" pitchFamily="34" charset="0"/>
                <a:cs typeface="Arial" panose="020B0604020202020204" pitchFamily="34" charset="0"/>
              </a:rPr>
              <a:t>IM Q2M </a:t>
            </a:r>
            <a:r>
              <a:rPr lang="en-US" altLang="en-US" sz="900" b="1" dirty="0">
                <a:solidFill>
                  <a:srgbClr val="FFFFFF"/>
                </a:solidFill>
                <a:latin typeface="Arial" panose="020B0604020202020204" pitchFamily="34" charset="0"/>
                <a:cs typeface="Arial" panose="020B0604020202020204" pitchFamily="34" charset="0"/>
              </a:rPr>
              <a:t>n=166</a:t>
            </a:r>
            <a:r>
              <a:rPr lang="en-US" altLang="en-US" sz="900" b="1" baseline="30000" dirty="0">
                <a:solidFill>
                  <a:srgbClr val="FFFFFF"/>
                </a:solidFill>
                <a:latin typeface="Arial" panose="020B0604020202020204" pitchFamily="34" charset="0"/>
                <a:cs typeface="Arial" panose="020B0604020202020204" pitchFamily="34" charset="0"/>
              </a:rPr>
              <a:t>†</a:t>
            </a:r>
            <a:r>
              <a:rPr lang="en-US" altLang="en-US" sz="900" b="1" baseline="30000" dirty="0">
                <a:solidFill>
                  <a:srgbClr val="FFFFFF"/>
                </a:solidFill>
                <a:latin typeface="Arial"/>
              </a:rPr>
              <a:t>‡</a:t>
            </a:r>
            <a:r>
              <a:rPr lang="en-US" altLang="en-US" sz="900" b="1" baseline="30000" dirty="0">
                <a:solidFill>
                  <a:srgbClr val="FFFFFF"/>
                </a:solidFill>
                <a:latin typeface="Arial" panose="020B0604020202020204" pitchFamily="34" charset="0"/>
                <a:cs typeface="Arial" panose="020B0604020202020204" pitchFamily="34" charset="0"/>
              </a:rPr>
              <a:t> </a:t>
            </a:r>
            <a:endParaRPr lang="en-US" altLang="en-US" sz="900" b="1" dirty="0">
              <a:solidFill>
                <a:srgbClr val="FFFFFF"/>
              </a:solidFill>
              <a:latin typeface="Arial" panose="020B0604020202020204" pitchFamily="34" charset="0"/>
              <a:cs typeface="Arial" panose="020B0604020202020204" pitchFamily="34" charset="0"/>
            </a:endParaRPr>
          </a:p>
        </p:txBody>
      </p:sp>
      <p:sp>
        <p:nvSpPr>
          <p:cNvPr id="56" name="TextBox 55">
            <a:extLst>
              <a:ext uri="{FF2B5EF4-FFF2-40B4-BE49-F238E27FC236}">
                <a16:creationId xmlns:a16="http://schemas.microsoft.com/office/drawing/2014/main" id="{A00A712A-08E0-000B-D7A4-532F5F90C94D}"/>
              </a:ext>
            </a:extLst>
          </p:cNvPr>
          <p:cNvSpPr txBox="1"/>
          <p:nvPr/>
        </p:nvSpPr>
        <p:spPr>
          <a:xfrm>
            <a:off x="520082" y="2982334"/>
            <a:ext cx="644407" cy="102592"/>
          </a:xfrm>
          <a:prstGeom prst="rect">
            <a:avLst/>
          </a:prstGeom>
          <a:noFill/>
        </p:spPr>
        <p:txBody>
          <a:bodyPr wrap="none" lIns="0" tIns="0" rIns="0" bIns="0" rtlCol="0">
            <a:spAutoFit/>
          </a:bodyPr>
          <a:lstStyle/>
          <a:p>
            <a:pPr defTabSz="685800" eaLnBrk="0" fontAlgn="base" hangingPunct="0">
              <a:lnSpc>
                <a:spcPts val="825"/>
              </a:lnSpc>
              <a:spcBef>
                <a:spcPct val="0"/>
              </a:spcBef>
              <a:spcAft>
                <a:spcPct val="0"/>
              </a:spcAft>
              <a:defRPr/>
            </a:pPr>
            <a:r>
              <a:rPr lang="en-US" sz="825" b="1" dirty="0">
                <a:solidFill>
                  <a:srgbClr val="071D49"/>
                </a:solidFill>
                <a:latin typeface="Arial" panose="020B0604020202020204" pitchFamily="34" charset="0"/>
                <a:cs typeface="Arial" panose="020B0604020202020204" pitchFamily="34" charset="0"/>
              </a:rPr>
              <a:t>Study month</a:t>
            </a:r>
          </a:p>
        </p:txBody>
      </p:sp>
      <p:cxnSp>
        <p:nvCxnSpPr>
          <p:cNvPr id="57" name="Straight Arrow Connector 56">
            <a:extLst>
              <a:ext uri="{FF2B5EF4-FFF2-40B4-BE49-F238E27FC236}">
                <a16:creationId xmlns:a16="http://schemas.microsoft.com/office/drawing/2014/main" id="{8745559C-6C00-273D-F7A1-1FE186AB5FF2}"/>
              </a:ext>
            </a:extLst>
          </p:cNvPr>
          <p:cNvCxnSpPr>
            <a:cxnSpLocks/>
          </p:cNvCxnSpPr>
          <p:nvPr/>
        </p:nvCxnSpPr>
        <p:spPr>
          <a:xfrm>
            <a:off x="1356795" y="2850956"/>
            <a:ext cx="7585238" cy="0"/>
          </a:xfrm>
          <a:prstGeom prst="straightConnector1">
            <a:avLst/>
          </a:prstGeom>
          <a:ln w="28575" cap="sq">
            <a:miter lim="800000"/>
            <a:tailEnd type="triangle"/>
          </a:ln>
        </p:spPr>
        <p:style>
          <a:lnRef idx="1">
            <a:schemeClr val="dk1"/>
          </a:lnRef>
          <a:fillRef idx="0">
            <a:schemeClr val="dk1"/>
          </a:fillRef>
          <a:effectRef idx="0">
            <a:schemeClr val="dk1"/>
          </a:effectRef>
          <a:fontRef idx="minor">
            <a:schemeClr val="tx1"/>
          </a:fontRef>
        </p:style>
      </p:cxnSp>
      <p:cxnSp>
        <p:nvCxnSpPr>
          <p:cNvPr id="58" name="Straight Arrow Connector 57">
            <a:extLst>
              <a:ext uri="{FF2B5EF4-FFF2-40B4-BE49-F238E27FC236}">
                <a16:creationId xmlns:a16="http://schemas.microsoft.com/office/drawing/2014/main" id="{C958755C-9B33-A9CF-7679-253102156DF6}"/>
              </a:ext>
            </a:extLst>
          </p:cNvPr>
          <p:cNvCxnSpPr>
            <a:cxnSpLocks/>
          </p:cNvCxnSpPr>
          <p:nvPr/>
        </p:nvCxnSpPr>
        <p:spPr>
          <a:xfrm rot="5400000">
            <a:off x="1771922" y="2891456"/>
            <a:ext cx="81000" cy="0"/>
          </a:xfrm>
          <a:prstGeom prst="straightConnector1">
            <a:avLst/>
          </a:prstGeom>
          <a:ln w="28575" cap="sq">
            <a:miter lim="800000"/>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59" name="Straight Arrow Connector 58">
            <a:extLst>
              <a:ext uri="{FF2B5EF4-FFF2-40B4-BE49-F238E27FC236}">
                <a16:creationId xmlns:a16="http://schemas.microsoft.com/office/drawing/2014/main" id="{495F87F9-9D06-AA42-88F6-4116139A00E7}"/>
              </a:ext>
            </a:extLst>
          </p:cNvPr>
          <p:cNvCxnSpPr>
            <a:cxnSpLocks/>
          </p:cNvCxnSpPr>
          <p:nvPr/>
        </p:nvCxnSpPr>
        <p:spPr>
          <a:xfrm rot="5400000">
            <a:off x="3136398" y="2891456"/>
            <a:ext cx="81000" cy="0"/>
          </a:xfrm>
          <a:prstGeom prst="straightConnector1">
            <a:avLst/>
          </a:prstGeom>
          <a:ln w="28575" cap="sq">
            <a:miter lim="800000"/>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60" name="Straight Arrow Connector 59">
            <a:extLst>
              <a:ext uri="{FF2B5EF4-FFF2-40B4-BE49-F238E27FC236}">
                <a16:creationId xmlns:a16="http://schemas.microsoft.com/office/drawing/2014/main" id="{C2F29EEC-B249-636E-CA00-9C81AED89C7D}"/>
              </a:ext>
            </a:extLst>
          </p:cNvPr>
          <p:cNvCxnSpPr>
            <a:cxnSpLocks/>
          </p:cNvCxnSpPr>
          <p:nvPr/>
        </p:nvCxnSpPr>
        <p:spPr>
          <a:xfrm rot="5400000">
            <a:off x="3819749" y="2891456"/>
            <a:ext cx="81000" cy="0"/>
          </a:xfrm>
          <a:prstGeom prst="straightConnector1">
            <a:avLst/>
          </a:prstGeom>
          <a:ln w="28575" cap="sq">
            <a:miter lim="800000"/>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61" name="Straight Arrow Connector 60">
            <a:extLst>
              <a:ext uri="{FF2B5EF4-FFF2-40B4-BE49-F238E27FC236}">
                <a16:creationId xmlns:a16="http://schemas.microsoft.com/office/drawing/2014/main" id="{C2627047-B50D-6A35-FA56-03BD991879CC}"/>
              </a:ext>
            </a:extLst>
          </p:cNvPr>
          <p:cNvCxnSpPr>
            <a:cxnSpLocks/>
          </p:cNvCxnSpPr>
          <p:nvPr/>
        </p:nvCxnSpPr>
        <p:spPr>
          <a:xfrm rot="5400000">
            <a:off x="1316294" y="2891456"/>
            <a:ext cx="81000" cy="0"/>
          </a:xfrm>
          <a:prstGeom prst="straightConnector1">
            <a:avLst/>
          </a:prstGeom>
          <a:ln w="28575" cap="sq">
            <a:miter lim="800000"/>
            <a:headEnd type="none" w="med" len="med"/>
            <a:tailEnd type="none" w="med" len="med"/>
          </a:ln>
        </p:spPr>
        <p:style>
          <a:lnRef idx="1">
            <a:schemeClr val="dk1"/>
          </a:lnRef>
          <a:fillRef idx="0">
            <a:schemeClr val="dk1"/>
          </a:fillRef>
          <a:effectRef idx="0">
            <a:schemeClr val="dk1"/>
          </a:effectRef>
          <a:fontRef idx="minor">
            <a:schemeClr val="tx1"/>
          </a:fontRef>
        </p:style>
      </p:cxnSp>
      <p:grpSp>
        <p:nvGrpSpPr>
          <p:cNvPr id="62" name="Group 61">
            <a:extLst>
              <a:ext uri="{FF2B5EF4-FFF2-40B4-BE49-F238E27FC236}">
                <a16:creationId xmlns:a16="http://schemas.microsoft.com/office/drawing/2014/main" id="{6F507016-AB19-6EA4-17B0-8ECDE3F165BC}"/>
              </a:ext>
            </a:extLst>
          </p:cNvPr>
          <p:cNvGrpSpPr/>
          <p:nvPr/>
        </p:nvGrpSpPr>
        <p:grpSpPr>
          <a:xfrm>
            <a:off x="733815" y="1588359"/>
            <a:ext cx="2490890" cy="1692861"/>
            <a:chOff x="2251466" y="20162300"/>
            <a:chExt cx="2886718" cy="1576686"/>
          </a:xfrm>
        </p:grpSpPr>
        <p:sp>
          <p:nvSpPr>
            <p:cNvPr id="63" name="Rectangle 12">
              <a:extLst>
                <a:ext uri="{FF2B5EF4-FFF2-40B4-BE49-F238E27FC236}">
                  <a16:creationId xmlns:a16="http://schemas.microsoft.com/office/drawing/2014/main" id="{28BEA325-76D5-76EA-F99D-D6887567D01F}"/>
                </a:ext>
              </a:extLst>
            </p:cNvPr>
            <p:cNvSpPr>
              <a:spLocks noChangeArrowheads="1"/>
            </p:cNvSpPr>
            <p:nvPr/>
          </p:nvSpPr>
          <p:spPr bwMode="auto">
            <a:xfrm>
              <a:off x="2251466" y="21643435"/>
              <a:ext cx="2000783" cy="95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r" defTabSz="685800" eaLnBrk="0" fontAlgn="base" hangingPunct="0">
                <a:lnSpc>
                  <a:spcPts val="825"/>
                </a:lnSpc>
                <a:spcBef>
                  <a:spcPct val="0"/>
                </a:spcBef>
                <a:spcAft>
                  <a:spcPct val="0"/>
                </a:spcAft>
                <a:defRPr/>
              </a:pPr>
              <a:r>
                <a:rPr lang="en-US" altLang="en-US" sz="825" b="1" dirty="0">
                  <a:solidFill>
                    <a:srgbClr val="071D49"/>
                  </a:solidFill>
                  <a:cs typeface="Arial" panose="020B0604020202020204" pitchFamily="34" charset="0"/>
                </a:rPr>
                <a:t>Confirm HIV-1 RNA &lt;50 copies/mL</a:t>
              </a:r>
            </a:p>
          </p:txBody>
        </p:sp>
        <p:sp>
          <p:nvSpPr>
            <p:cNvPr id="64" name="Rectangle 63">
              <a:extLst>
                <a:ext uri="{FF2B5EF4-FFF2-40B4-BE49-F238E27FC236}">
                  <a16:creationId xmlns:a16="http://schemas.microsoft.com/office/drawing/2014/main" id="{5B2B80AD-BA6C-2C1E-87D1-B55283175B9D}"/>
                </a:ext>
              </a:extLst>
            </p:cNvPr>
            <p:cNvSpPr>
              <a:spLocks noChangeArrowheads="1"/>
            </p:cNvSpPr>
            <p:nvPr/>
          </p:nvSpPr>
          <p:spPr bwMode="auto">
            <a:xfrm rot="16200000">
              <a:off x="4595006" y="20586583"/>
              <a:ext cx="967461" cy="1188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eaLnBrk="0" fontAlgn="base" hangingPunct="0">
                <a:lnSpc>
                  <a:spcPts val="825"/>
                </a:lnSpc>
                <a:spcBef>
                  <a:spcPct val="0"/>
                </a:spcBef>
                <a:spcAft>
                  <a:spcPct val="0"/>
                </a:spcAft>
                <a:defRPr/>
              </a:pPr>
              <a:r>
                <a:rPr lang="en-US" altLang="en-US" sz="825" b="1" dirty="0">
                  <a:solidFill>
                    <a:srgbClr val="071D49"/>
                  </a:solidFill>
                  <a:cs typeface="Arial" panose="020B0604020202020204" pitchFamily="34" charset="0"/>
                </a:rPr>
                <a:t>Randomization (2:1) </a:t>
              </a:r>
              <a:endParaRPr lang="en-US" altLang="en-US" sz="825" dirty="0">
                <a:solidFill>
                  <a:srgbClr val="071D49"/>
                </a:solidFill>
                <a:cs typeface="Arial" panose="020B0604020202020204" pitchFamily="34" charset="0"/>
              </a:endParaRPr>
            </a:p>
          </p:txBody>
        </p:sp>
      </p:grpSp>
      <p:sp>
        <p:nvSpPr>
          <p:cNvPr id="65" name="Flowchart: Off-page Connector 3">
            <a:extLst>
              <a:ext uri="{FF2B5EF4-FFF2-40B4-BE49-F238E27FC236}">
                <a16:creationId xmlns:a16="http://schemas.microsoft.com/office/drawing/2014/main" id="{96DF40C0-B55E-252D-6EC4-FAED13CFA907}"/>
              </a:ext>
            </a:extLst>
          </p:cNvPr>
          <p:cNvSpPr/>
          <p:nvPr/>
        </p:nvSpPr>
        <p:spPr>
          <a:xfrm>
            <a:off x="3249396" y="1981610"/>
            <a:ext cx="646394" cy="378000"/>
          </a:xfrm>
          <a:prstGeom prst="homePlate">
            <a:avLst>
              <a:gd name="adj" fmla="val 22314"/>
            </a:avLst>
          </a:prstGeom>
          <a:solidFill>
            <a:srgbClr val="5BC2E7"/>
          </a:solidFill>
          <a:ln w="12700">
            <a:solidFill>
              <a:srgbClr val="5BC2E7"/>
            </a:solidFill>
          </a:ln>
        </p:spPr>
        <p:style>
          <a:lnRef idx="2">
            <a:schemeClr val="accent1">
              <a:shade val="50000"/>
            </a:schemeClr>
          </a:lnRef>
          <a:fillRef idx="1">
            <a:schemeClr val="accent1"/>
          </a:fillRef>
          <a:effectRef idx="0">
            <a:schemeClr val="accent1"/>
          </a:effectRef>
          <a:fontRef idx="minor">
            <a:schemeClr val="lt1"/>
          </a:fontRef>
        </p:style>
        <p:txBody>
          <a:bodyPr vert="horz" lIns="0" rIns="0" rtlCol="0" anchor="ctr"/>
          <a:lstStyle/>
          <a:p>
            <a:pPr algn="ctr" defTabSz="685800" eaLnBrk="0" fontAlgn="base" hangingPunct="0">
              <a:spcBef>
                <a:spcPct val="0"/>
              </a:spcBef>
              <a:spcAft>
                <a:spcPct val="0"/>
              </a:spcAft>
              <a:defRPr/>
            </a:pPr>
            <a:r>
              <a:rPr lang="en-US" altLang="en-US" sz="825" b="1" dirty="0">
                <a:solidFill>
                  <a:srgbClr val="FFFFFF"/>
                </a:solidFill>
                <a:latin typeface="Arial" panose="020B0604020202020204" pitchFamily="34" charset="0"/>
                <a:cs typeface="Arial" panose="020B0604020202020204" pitchFamily="34" charset="0"/>
              </a:rPr>
              <a:t>Oral </a:t>
            </a:r>
            <a:br>
              <a:rPr lang="en-US" altLang="en-US" sz="825" b="1" dirty="0">
                <a:solidFill>
                  <a:srgbClr val="FFFFFF"/>
                </a:solidFill>
                <a:latin typeface="Arial" panose="020B0604020202020204" pitchFamily="34" charset="0"/>
                <a:cs typeface="Arial" panose="020B0604020202020204" pitchFamily="34" charset="0"/>
              </a:rPr>
            </a:br>
            <a:r>
              <a:rPr lang="en-US" altLang="en-US" sz="825" b="1" dirty="0">
                <a:solidFill>
                  <a:srgbClr val="FFFFFF"/>
                </a:solidFill>
                <a:latin typeface="Arial" panose="020B0604020202020204" pitchFamily="34" charset="0"/>
                <a:cs typeface="Arial" panose="020B0604020202020204" pitchFamily="34" charset="0"/>
              </a:rPr>
              <a:t>CAB + RPV</a:t>
            </a:r>
            <a:br>
              <a:rPr lang="en-US" altLang="en-US" sz="825" b="1" dirty="0">
                <a:solidFill>
                  <a:srgbClr val="FFFFFF"/>
                </a:solidFill>
                <a:latin typeface="Arial" panose="020B0604020202020204" pitchFamily="34" charset="0"/>
                <a:cs typeface="Arial" panose="020B0604020202020204" pitchFamily="34" charset="0"/>
              </a:rPr>
            </a:br>
            <a:r>
              <a:rPr lang="en-US" altLang="en-US" sz="825" b="1" dirty="0">
                <a:solidFill>
                  <a:srgbClr val="FFFFFF"/>
                </a:solidFill>
                <a:latin typeface="Arial" panose="020B0604020202020204" pitchFamily="34" charset="0"/>
                <a:cs typeface="Arial" panose="020B0604020202020204" pitchFamily="34" charset="0"/>
              </a:rPr>
              <a:t>n=175</a:t>
            </a:r>
            <a:r>
              <a:rPr lang="en-US" altLang="en-US" sz="825" b="1" baseline="30000" dirty="0">
                <a:solidFill>
                  <a:srgbClr val="FFFFFF"/>
                </a:solidFill>
                <a:latin typeface="Arial" panose="020B0604020202020204" pitchFamily="34" charset="0"/>
                <a:cs typeface="Arial" panose="020B0604020202020204" pitchFamily="34" charset="0"/>
              </a:rPr>
              <a:t>†</a:t>
            </a:r>
            <a:r>
              <a:rPr lang="en-US" altLang="en-US" sz="825" b="1" baseline="30000" dirty="0">
                <a:solidFill>
                  <a:srgbClr val="FFFFFF"/>
                </a:solidFill>
                <a:latin typeface="Arial"/>
              </a:rPr>
              <a:t>‡</a:t>
            </a:r>
            <a:r>
              <a:rPr lang="en-US" altLang="en-US" sz="825" b="1" baseline="30000" dirty="0">
                <a:solidFill>
                  <a:srgbClr val="FFFFFF"/>
                </a:solidFill>
                <a:latin typeface="Arial" panose="020B0604020202020204" pitchFamily="34" charset="0"/>
                <a:cs typeface="Arial" panose="020B0604020202020204" pitchFamily="34" charset="0"/>
              </a:rPr>
              <a:t> </a:t>
            </a:r>
            <a:endParaRPr lang="en-US" altLang="en-US" sz="825" b="1" dirty="0">
              <a:solidFill>
                <a:srgbClr val="FFFFFF"/>
              </a:solidFill>
              <a:latin typeface="Arial" panose="020B0604020202020204" pitchFamily="34" charset="0"/>
              <a:cs typeface="Arial" panose="020B0604020202020204" pitchFamily="34" charset="0"/>
            </a:endParaRPr>
          </a:p>
        </p:txBody>
      </p:sp>
      <p:sp>
        <p:nvSpPr>
          <p:cNvPr id="66" name="Flowchart: Off-page Connector 3">
            <a:extLst>
              <a:ext uri="{FF2B5EF4-FFF2-40B4-BE49-F238E27FC236}">
                <a16:creationId xmlns:a16="http://schemas.microsoft.com/office/drawing/2014/main" id="{DE2D962A-9292-A99B-B569-A49275BAC1A8}"/>
              </a:ext>
            </a:extLst>
          </p:cNvPr>
          <p:cNvSpPr/>
          <p:nvPr/>
        </p:nvSpPr>
        <p:spPr>
          <a:xfrm>
            <a:off x="3249397" y="2410235"/>
            <a:ext cx="3178331" cy="378000"/>
          </a:xfrm>
          <a:prstGeom prst="homePlate">
            <a:avLst>
              <a:gd name="adj" fmla="val 22314"/>
            </a:avLst>
          </a:prstGeom>
          <a:pattFill prst="pct50">
            <a:fgClr>
              <a:srgbClr val="00A779"/>
            </a:fgClr>
            <a:bgClr>
              <a:schemeClr val="bg1"/>
            </a:bgClr>
          </a:patt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vert="horz" lIns="0" rIns="0" rtlCol="0" anchor="ctr"/>
          <a:lstStyle/>
          <a:p>
            <a:pPr algn="ctr" defTabSz="685800" eaLnBrk="0" fontAlgn="base" hangingPunct="0">
              <a:spcBef>
                <a:spcPct val="0"/>
              </a:spcBef>
              <a:spcAft>
                <a:spcPct val="0"/>
              </a:spcAft>
              <a:defRPr/>
            </a:pPr>
            <a:r>
              <a:rPr lang="en-US" altLang="en-US" sz="900" b="1" dirty="0">
                <a:solidFill>
                  <a:srgbClr val="071D49"/>
                </a:solidFill>
                <a:latin typeface="Arial" panose="020B0604020202020204" pitchFamily="34" charset="0"/>
                <a:cs typeface="Arial" panose="020B0604020202020204" pitchFamily="34" charset="0"/>
              </a:rPr>
              <a:t>CAB (600 mg) + RPV (900 mg) LA </a:t>
            </a:r>
            <a:r>
              <a:rPr lang="en-US" sz="900" b="1" dirty="0">
                <a:solidFill>
                  <a:srgbClr val="071D49"/>
                </a:solidFill>
                <a:latin typeface="Arial" panose="020B0604020202020204" pitchFamily="34" charset="0"/>
                <a:cs typeface="Arial" panose="020B0604020202020204" pitchFamily="34" charset="0"/>
              </a:rPr>
              <a:t>IM Q2M </a:t>
            </a:r>
            <a:r>
              <a:rPr lang="en-US" altLang="en-US" sz="900" b="1" dirty="0">
                <a:solidFill>
                  <a:srgbClr val="071D49"/>
                </a:solidFill>
                <a:latin typeface="Arial" panose="020B0604020202020204" pitchFamily="34" charset="0"/>
                <a:cs typeface="Arial" panose="020B0604020202020204" pitchFamily="34" charset="0"/>
              </a:rPr>
              <a:t>n=279</a:t>
            </a:r>
            <a:r>
              <a:rPr lang="en-US" altLang="en-US" sz="900" b="1" baseline="30000" dirty="0">
                <a:solidFill>
                  <a:srgbClr val="071D49"/>
                </a:solidFill>
                <a:latin typeface="Arial" panose="020B0604020202020204" pitchFamily="34" charset="0"/>
                <a:cs typeface="Arial" panose="020B0604020202020204" pitchFamily="34" charset="0"/>
              </a:rPr>
              <a:t>†</a:t>
            </a:r>
            <a:r>
              <a:rPr lang="en-US" altLang="en-US" sz="900" b="1" baseline="30000" dirty="0">
                <a:solidFill>
                  <a:srgbClr val="071D49"/>
                </a:solidFill>
                <a:latin typeface="Arial"/>
              </a:rPr>
              <a:t>‡</a:t>
            </a:r>
            <a:endParaRPr lang="en-US" altLang="en-US" sz="900" b="1" baseline="30000" dirty="0">
              <a:solidFill>
                <a:srgbClr val="071D49"/>
              </a:solidFill>
              <a:latin typeface="Arial" panose="020B0604020202020204" pitchFamily="34" charset="0"/>
              <a:cs typeface="Arial" panose="020B0604020202020204" pitchFamily="34" charset="0"/>
            </a:endParaRPr>
          </a:p>
        </p:txBody>
      </p:sp>
      <p:sp>
        <p:nvSpPr>
          <p:cNvPr id="67" name="Rectangle 12">
            <a:extLst>
              <a:ext uri="{FF2B5EF4-FFF2-40B4-BE49-F238E27FC236}">
                <a16:creationId xmlns:a16="http://schemas.microsoft.com/office/drawing/2014/main" id="{AA276485-2AB5-916D-58E3-D2F6523EAF6F}"/>
              </a:ext>
            </a:extLst>
          </p:cNvPr>
          <p:cNvSpPr>
            <a:spLocks noChangeArrowheads="1"/>
          </p:cNvSpPr>
          <p:nvPr/>
        </p:nvSpPr>
        <p:spPr bwMode="auto">
          <a:xfrm>
            <a:off x="1300495" y="2988412"/>
            <a:ext cx="121829" cy="102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defTabSz="685800" eaLnBrk="0" fontAlgn="base" hangingPunct="0">
              <a:lnSpc>
                <a:spcPts val="825"/>
              </a:lnSpc>
              <a:spcBef>
                <a:spcPct val="0"/>
              </a:spcBef>
              <a:spcAft>
                <a:spcPct val="0"/>
              </a:spcAft>
              <a:defRPr/>
            </a:pPr>
            <a:r>
              <a:rPr lang="en-US" altLang="en-US" sz="825" b="1" dirty="0">
                <a:solidFill>
                  <a:srgbClr val="071D49"/>
                </a:solidFill>
                <a:cs typeface="Arial" panose="020B0604020202020204" pitchFamily="34" charset="0"/>
              </a:rPr>
              <a:t>−6</a:t>
            </a:r>
          </a:p>
        </p:txBody>
      </p:sp>
      <p:sp>
        <p:nvSpPr>
          <p:cNvPr id="68" name="Right Bracket 67">
            <a:extLst>
              <a:ext uri="{FF2B5EF4-FFF2-40B4-BE49-F238E27FC236}">
                <a16:creationId xmlns:a16="http://schemas.microsoft.com/office/drawing/2014/main" id="{CEF4CD9F-6B60-DF23-0233-17AD3189CA7D}"/>
              </a:ext>
            </a:extLst>
          </p:cNvPr>
          <p:cNvSpPr/>
          <p:nvPr/>
        </p:nvSpPr>
        <p:spPr>
          <a:xfrm rot="5400000">
            <a:off x="1561629" y="2869020"/>
            <a:ext cx="45953" cy="455621"/>
          </a:xfrm>
          <a:prstGeom prst="rightBracket">
            <a:avLst/>
          </a:prstGeom>
          <a:noFill/>
          <a:ln w="19050">
            <a:solidFill>
              <a:schemeClr val="tx1"/>
            </a:solidFill>
          </a:ln>
        </p:spPr>
        <p:style>
          <a:lnRef idx="1">
            <a:schemeClr val="dk1"/>
          </a:lnRef>
          <a:fillRef idx="0">
            <a:schemeClr val="dk1"/>
          </a:fillRef>
          <a:effectRef idx="0">
            <a:schemeClr val="dk1"/>
          </a:effectRef>
          <a:fontRef idx="minor">
            <a:schemeClr val="tx1"/>
          </a:fontRef>
        </p:style>
        <p:txBody>
          <a:bodyPr rtlCol="0" anchor="ctr"/>
          <a:lstStyle/>
          <a:p>
            <a:pPr algn="ctr" defTabSz="685800" eaLnBrk="0" fontAlgn="base" hangingPunct="0">
              <a:spcBef>
                <a:spcPct val="0"/>
              </a:spcBef>
              <a:spcAft>
                <a:spcPct val="0"/>
              </a:spcAft>
              <a:defRPr/>
            </a:pPr>
            <a:endParaRPr lang="en-US" sz="1500" dirty="0">
              <a:solidFill>
                <a:srgbClr val="071D49"/>
              </a:solidFill>
              <a:latin typeface="Arial" panose="020B0604020202020204" pitchFamily="34" charset="0"/>
              <a:cs typeface="Arial" panose="020B0604020202020204" pitchFamily="34" charset="0"/>
            </a:endParaRPr>
          </a:p>
        </p:txBody>
      </p:sp>
      <p:sp>
        <p:nvSpPr>
          <p:cNvPr id="69" name="TextBox 68">
            <a:extLst>
              <a:ext uri="{FF2B5EF4-FFF2-40B4-BE49-F238E27FC236}">
                <a16:creationId xmlns:a16="http://schemas.microsoft.com/office/drawing/2014/main" id="{D349CD47-2DEB-506B-2FBA-60F2C86B0CAC}"/>
              </a:ext>
            </a:extLst>
          </p:cNvPr>
          <p:cNvSpPr txBox="1"/>
          <p:nvPr/>
        </p:nvSpPr>
        <p:spPr bwMode="auto">
          <a:xfrm>
            <a:off x="6505068" y="3196682"/>
            <a:ext cx="1118259" cy="12695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rtlCol="0" anchor="t" anchorCtr="0" compatLnSpc="1">
            <a:prstTxWarp prst="textNoShape">
              <a:avLst/>
            </a:prstTxWarp>
            <a:spAutoFit/>
          </a:bodyPr>
          <a:lstStyle/>
          <a:p>
            <a:pPr algn="ctr" defTabSz="685800" eaLnBrk="0" fontAlgn="base" hangingPunct="0">
              <a:spcBef>
                <a:spcPct val="0"/>
              </a:spcBef>
              <a:spcAft>
                <a:spcPct val="0"/>
              </a:spcAft>
              <a:defRPr/>
            </a:pPr>
            <a:r>
              <a:rPr lang="en-US" sz="825" b="1" kern="0" dirty="0">
                <a:solidFill>
                  <a:srgbClr val="E40046"/>
                </a:solidFill>
                <a:latin typeface="Arial" panose="020B0604020202020204" pitchFamily="34" charset="0"/>
                <a:cs typeface="Arial" panose="020B0604020202020204" pitchFamily="34" charset="0"/>
              </a:rPr>
              <a:t>Primary endpoint</a:t>
            </a:r>
            <a:endParaRPr lang="en-US" sz="825" b="1" kern="0" baseline="30000" dirty="0">
              <a:solidFill>
                <a:srgbClr val="E40046"/>
              </a:solidFill>
              <a:latin typeface="Arial" panose="020B0604020202020204" pitchFamily="34" charset="0"/>
              <a:cs typeface="Arial" panose="020B0604020202020204" pitchFamily="34" charset="0"/>
            </a:endParaRPr>
          </a:p>
        </p:txBody>
      </p:sp>
      <p:sp>
        <p:nvSpPr>
          <p:cNvPr id="70" name="Rectangle 69">
            <a:extLst>
              <a:ext uri="{FF2B5EF4-FFF2-40B4-BE49-F238E27FC236}">
                <a16:creationId xmlns:a16="http://schemas.microsoft.com/office/drawing/2014/main" id="{92A2312C-EC5E-4402-841B-E1DA5CE5E181}"/>
              </a:ext>
            </a:extLst>
          </p:cNvPr>
          <p:cNvSpPr/>
          <p:nvPr/>
        </p:nvSpPr>
        <p:spPr>
          <a:xfrm>
            <a:off x="6471177" y="2395359"/>
            <a:ext cx="721929" cy="392876"/>
          </a:xfrm>
          <a:prstGeom prst="rect">
            <a:avLst/>
          </a:prstGeom>
          <a:solidFill>
            <a:srgbClr val="D0D3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0" fontAlgn="base" hangingPunct="0">
              <a:spcBef>
                <a:spcPct val="0"/>
              </a:spcBef>
              <a:spcAft>
                <a:spcPct val="0"/>
              </a:spcAft>
              <a:defRPr/>
            </a:pPr>
            <a:endParaRPr lang="en-US" sz="1500" dirty="0">
              <a:solidFill>
                <a:srgbClr val="FFFFFF"/>
              </a:solidFill>
              <a:latin typeface="Arial" panose="020B0604020202020204" pitchFamily="34" charset="0"/>
              <a:cs typeface="Arial" panose="020B0604020202020204" pitchFamily="34" charset="0"/>
            </a:endParaRPr>
          </a:p>
        </p:txBody>
      </p:sp>
      <p:pic>
        <p:nvPicPr>
          <p:cNvPr id="2" name="Picture 1" descr="A blue sign with white text&#10;&#10;Description automatically generated with medium confidence">
            <a:extLst>
              <a:ext uri="{FF2B5EF4-FFF2-40B4-BE49-F238E27FC236}">
                <a16:creationId xmlns:a16="http://schemas.microsoft.com/office/drawing/2014/main" id="{7087D81B-B9F5-04AF-DD94-B09EEE0F5FC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398" y="4679230"/>
            <a:ext cx="1371600" cy="464270"/>
          </a:xfrm>
          <a:prstGeom prst="rect">
            <a:avLst/>
          </a:prstGeom>
        </p:spPr>
      </p:pic>
    </p:spTree>
    <p:extLst>
      <p:ext uri="{BB962C8B-B14F-4D97-AF65-F5344CB8AC3E}">
        <p14:creationId xmlns:p14="http://schemas.microsoft.com/office/powerpoint/2010/main" val="9884027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232AB74-4CBC-8640-ADF9-E412FF7EEC60}"/>
              </a:ext>
            </a:extLst>
          </p:cNvPr>
          <p:cNvSpPr>
            <a:spLocks noGrp="1"/>
          </p:cNvSpPr>
          <p:nvPr>
            <p:ph type="title"/>
          </p:nvPr>
        </p:nvSpPr>
        <p:spPr>
          <a:xfrm>
            <a:off x="350475" y="72824"/>
            <a:ext cx="8315569" cy="857250"/>
          </a:xfrm>
        </p:spPr>
        <p:txBody>
          <a:bodyPr/>
          <a:lstStyle/>
          <a:p>
            <a:pPr algn="ctr"/>
            <a:r>
              <a:rPr lang="en-US" sz="2800" dirty="0"/>
              <a:t>12-month virologic outcomes</a:t>
            </a:r>
          </a:p>
        </p:txBody>
      </p:sp>
      <p:sp>
        <p:nvSpPr>
          <p:cNvPr id="8" name="Content Placeholder 7">
            <a:extLst>
              <a:ext uri="{FF2B5EF4-FFF2-40B4-BE49-F238E27FC236}">
                <a16:creationId xmlns:a16="http://schemas.microsoft.com/office/drawing/2014/main" id="{35A6241A-79B5-4316-D302-E1092EC3D3EC}"/>
              </a:ext>
            </a:extLst>
          </p:cNvPr>
          <p:cNvSpPr>
            <a:spLocks noGrp="1"/>
          </p:cNvSpPr>
          <p:nvPr>
            <p:ph sz="half" idx="2"/>
          </p:nvPr>
        </p:nvSpPr>
        <p:spPr>
          <a:xfrm>
            <a:off x="4292758" y="819150"/>
            <a:ext cx="4477948" cy="3810000"/>
          </a:xfrm>
        </p:spPr>
        <p:txBody>
          <a:bodyPr>
            <a:noAutofit/>
          </a:bodyPr>
          <a:lstStyle/>
          <a:p>
            <a:r>
              <a:rPr lang="en-US" sz="2200" dirty="0"/>
              <a:t>LAI CAB/RPV non-inferior to B/F/TAF</a:t>
            </a:r>
          </a:p>
          <a:p>
            <a:r>
              <a:rPr lang="en-US" sz="2200" dirty="0"/>
              <a:t>3 confirmed virologic failures in the CAB/RPV arm, none in the B/F/TAF* arm</a:t>
            </a:r>
          </a:p>
          <a:p>
            <a:pPr lvl="1"/>
            <a:r>
              <a:rPr lang="en-US" sz="1800" dirty="0"/>
              <a:t>One failure with BMI&gt;30</a:t>
            </a:r>
          </a:p>
          <a:p>
            <a:pPr lvl="1"/>
            <a:r>
              <a:rPr lang="en-US" sz="1800" dirty="0"/>
              <a:t>3/3 with RPV RAMs at failure,                2/3 with INSTI RAMs</a:t>
            </a:r>
          </a:p>
          <a:p>
            <a:r>
              <a:rPr lang="en-US" sz="2200" dirty="0"/>
              <a:t>Significantly greater treatment satisfaction for those on LAI CAB/RPV at 6 and 12 months </a:t>
            </a:r>
          </a:p>
        </p:txBody>
      </p:sp>
      <p:sp>
        <p:nvSpPr>
          <p:cNvPr id="3" name="Slide Number Placeholder 2">
            <a:extLst>
              <a:ext uri="{FF2B5EF4-FFF2-40B4-BE49-F238E27FC236}">
                <a16:creationId xmlns:a16="http://schemas.microsoft.com/office/drawing/2014/main" id="{728ADCFC-38BF-E4A5-B100-4A08BD22D84A}"/>
              </a:ext>
            </a:extLst>
          </p:cNvPr>
          <p:cNvSpPr>
            <a:spLocks noGrp="1"/>
          </p:cNvSpPr>
          <p:nvPr>
            <p:ph type="sldNum" sz="quarter" idx="12"/>
          </p:nvPr>
        </p:nvSpPr>
        <p:spPr/>
        <p:txBody>
          <a:bodyPr/>
          <a:lstStyle/>
          <a:p>
            <a:fld id="{724AC3FD-09E3-4FF5-A0F9-A72F20D7F301}" type="slidenum">
              <a:rPr lang="en-GB" smtClean="0"/>
              <a:pPr/>
              <a:t>12</a:t>
            </a:fld>
            <a:endParaRPr lang="en-GB" dirty="0"/>
          </a:p>
        </p:txBody>
      </p:sp>
      <p:pic>
        <p:nvPicPr>
          <p:cNvPr id="6" name="Picture 5">
            <a:extLst>
              <a:ext uri="{FF2B5EF4-FFF2-40B4-BE49-F238E27FC236}">
                <a16:creationId xmlns:a16="http://schemas.microsoft.com/office/drawing/2014/main" id="{40D16CDC-ABB4-1D84-2074-830B4D1301A1}"/>
              </a:ext>
            </a:extLst>
          </p:cNvPr>
          <p:cNvPicPr>
            <a:picLocks noChangeAspect="1"/>
          </p:cNvPicPr>
          <p:nvPr/>
        </p:nvPicPr>
        <p:blipFill>
          <a:blip r:embed="rId3"/>
          <a:stretch>
            <a:fillRect/>
          </a:stretch>
        </p:blipFill>
        <p:spPr>
          <a:xfrm>
            <a:off x="381000" y="1352527"/>
            <a:ext cx="4053750" cy="2285978"/>
          </a:xfrm>
          <a:prstGeom prst="rect">
            <a:avLst/>
          </a:prstGeom>
        </p:spPr>
      </p:pic>
      <p:sp>
        <p:nvSpPr>
          <p:cNvPr id="9" name="Text Placeholder 22">
            <a:extLst>
              <a:ext uri="{FF2B5EF4-FFF2-40B4-BE49-F238E27FC236}">
                <a16:creationId xmlns:a16="http://schemas.microsoft.com/office/drawing/2014/main" id="{8BE2DBAA-C453-1263-673F-AC35089CBCC8}"/>
              </a:ext>
            </a:extLst>
          </p:cNvPr>
          <p:cNvSpPr txBox="1">
            <a:spLocks/>
          </p:cNvSpPr>
          <p:nvPr/>
        </p:nvSpPr>
        <p:spPr bwMode="auto">
          <a:xfrm>
            <a:off x="1371600" y="4863476"/>
            <a:ext cx="6858000" cy="20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609489"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1218979"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828469"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2437958"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3047448" algn="l" defTabSz="1218979"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3656937" algn="l" defTabSz="1218979"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4266427" algn="l" defTabSz="1218979"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4875915" algn="l" defTabSz="1218979"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lgn="ctr" defTabSz="685800">
              <a:defRPr/>
            </a:pPr>
            <a:r>
              <a:rPr lang="en-US" sz="1200" kern="0" dirty="0">
                <a:solidFill>
                  <a:schemeClr val="bg1"/>
                </a:solidFill>
              </a:rPr>
              <a:t>Ramgopal et al. CROI 2023; Virtual and Seattle, WA. Oral presentation 191.</a:t>
            </a:r>
          </a:p>
        </p:txBody>
      </p:sp>
      <p:sp>
        <p:nvSpPr>
          <p:cNvPr id="2" name="TextBox 1">
            <a:extLst>
              <a:ext uri="{FF2B5EF4-FFF2-40B4-BE49-F238E27FC236}">
                <a16:creationId xmlns:a16="http://schemas.microsoft.com/office/drawing/2014/main" id="{A57AD6A1-4DA1-D5FF-FA71-F2B2DB606C6F}"/>
              </a:ext>
            </a:extLst>
          </p:cNvPr>
          <p:cNvSpPr txBox="1"/>
          <p:nvPr/>
        </p:nvSpPr>
        <p:spPr>
          <a:xfrm>
            <a:off x="76200" y="4345750"/>
            <a:ext cx="4495800" cy="338554"/>
          </a:xfrm>
          <a:prstGeom prst="rect">
            <a:avLst/>
          </a:prstGeom>
          <a:noFill/>
        </p:spPr>
        <p:txBody>
          <a:bodyPr wrap="square" rtlCol="0">
            <a:spAutoFit/>
          </a:bodyPr>
          <a:lstStyle/>
          <a:p>
            <a:r>
              <a:rPr lang="en-US" sz="1600" dirty="0"/>
              <a:t>*B/F/TAF- </a:t>
            </a:r>
            <a:r>
              <a:rPr lang="en-US" sz="1600" dirty="0" err="1"/>
              <a:t>Bictegravir</a:t>
            </a:r>
            <a:r>
              <a:rPr lang="en-US" sz="1600" dirty="0"/>
              <a:t>/Emtricitabine/Tenofovir</a:t>
            </a:r>
          </a:p>
        </p:txBody>
      </p:sp>
    </p:spTree>
    <p:extLst>
      <p:ext uri="{BB962C8B-B14F-4D97-AF65-F5344CB8AC3E}">
        <p14:creationId xmlns:p14="http://schemas.microsoft.com/office/powerpoint/2010/main" val="8241057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45B77-63C5-5D49-AD81-DA27596A2360}"/>
              </a:ext>
            </a:extLst>
          </p:cNvPr>
          <p:cNvSpPr>
            <a:spLocks noGrp="1"/>
          </p:cNvSpPr>
          <p:nvPr>
            <p:ph type="title"/>
          </p:nvPr>
        </p:nvSpPr>
        <p:spPr/>
        <p:txBody>
          <a:bodyPr/>
          <a:lstStyle/>
          <a:p>
            <a:pPr algn="ctr"/>
            <a:r>
              <a:rPr lang="en-US" sz="2800" dirty="0"/>
              <a:t>LAI CAB/RPV in patients with HIV viremia</a:t>
            </a:r>
          </a:p>
        </p:txBody>
      </p:sp>
      <p:sp>
        <p:nvSpPr>
          <p:cNvPr id="6" name="Content Placeholder 5">
            <a:extLst>
              <a:ext uri="{FF2B5EF4-FFF2-40B4-BE49-F238E27FC236}">
                <a16:creationId xmlns:a16="http://schemas.microsoft.com/office/drawing/2014/main" id="{6711BF80-1BAF-E57D-7B0A-50162A69E652}"/>
              </a:ext>
            </a:extLst>
          </p:cNvPr>
          <p:cNvSpPr>
            <a:spLocks noGrp="1"/>
          </p:cNvSpPr>
          <p:nvPr>
            <p:ph idx="1"/>
          </p:nvPr>
        </p:nvSpPr>
        <p:spPr>
          <a:xfrm>
            <a:off x="447040" y="1094978"/>
            <a:ext cx="8315569" cy="3534171"/>
          </a:xfrm>
        </p:spPr>
        <p:txBody>
          <a:bodyPr>
            <a:normAutofit/>
          </a:bodyPr>
          <a:lstStyle/>
          <a:p>
            <a:r>
              <a:rPr lang="en-US" sz="2000" dirty="0"/>
              <a:t>Demonstration project at Ward 86 of which 57/133 had detectable viremia at time of starting LAI CAB/RPV</a:t>
            </a:r>
          </a:p>
          <a:p>
            <a:pPr lvl="1"/>
            <a:r>
              <a:rPr lang="en-US" sz="2000" dirty="0"/>
              <a:t>58% with unstable housing, 33% with stimulant use, 38% with psychiatric disease, median CD4 count of 215cells/mm3 in those non-suppressed</a:t>
            </a:r>
          </a:p>
          <a:p>
            <a:r>
              <a:rPr lang="en-US" sz="2000" dirty="0"/>
              <a:t>Had to express willingness to come to clinic every 4 weeks, have available contact information, be open to outreach from staff</a:t>
            </a:r>
          </a:p>
          <a:p>
            <a:pPr lvl="1"/>
            <a:r>
              <a:rPr lang="en-US" sz="2000" dirty="0"/>
              <a:t>Rigorous protocol with biweekly review of patients</a:t>
            </a:r>
          </a:p>
          <a:p>
            <a:r>
              <a:rPr lang="en-US" sz="2000" dirty="0"/>
              <a:t>55/57 (96.5%) of those non-suppressed achieved viral suppression with median follow up of 26 weeks</a:t>
            </a:r>
          </a:p>
          <a:p>
            <a:endParaRPr lang="en-US" sz="1400" dirty="0"/>
          </a:p>
          <a:p>
            <a:endParaRPr lang="en-US" sz="1400" dirty="0"/>
          </a:p>
        </p:txBody>
      </p:sp>
      <p:sp>
        <p:nvSpPr>
          <p:cNvPr id="5" name="Slide Number Placeholder 4">
            <a:extLst>
              <a:ext uri="{FF2B5EF4-FFF2-40B4-BE49-F238E27FC236}">
                <a16:creationId xmlns:a16="http://schemas.microsoft.com/office/drawing/2014/main" id="{458F8117-102D-5FA9-1EE8-10310399F469}"/>
              </a:ext>
            </a:extLst>
          </p:cNvPr>
          <p:cNvSpPr>
            <a:spLocks noGrp="1"/>
          </p:cNvSpPr>
          <p:nvPr>
            <p:ph type="sldNum" sz="quarter" idx="12"/>
          </p:nvPr>
        </p:nvSpPr>
        <p:spPr/>
        <p:txBody>
          <a:bodyPr/>
          <a:lstStyle/>
          <a:p>
            <a:fld id="{6E2D2B3B-882E-40F3-A32F-6DD516915044}" type="slidenum">
              <a:rPr lang="en-US" smtClean="0"/>
              <a:pPr/>
              <a:t>13</a:t>
            </a:fld>
            <a:endParaRPr lang="en-US" dirty="0"/>
          </a:p>
        </p:txBody>
      </p:sp>
      <p:sp>
        <p:nvSpPr>
          <p:cNvPr id="7" name="Text Placeholder 22">
            <a:extLst>
              <a:ext uri="{FF2B5EF4-FFF2-40B4-BE49-F238E27FC236}">
                <a16:creationId xmlns:a16="http://schemas.microsoft.com/office/drawing/2014/main" id="{4B6AD36E-14FB-4BCB-1CB0-1BA15BB0169B}"/>
              </a:ext>
            </a:extLst>
          </p:cNvPr>
          <p:cNvSpPr txBox="1">
            <a:spLocks/>
          </p:cNvSpPr>
          <p:nvPr/>
        </p:nvSpPr>
        <p:spPr bwMode="auto">
          <a:xfrm>
            <a:off x="762000" y="4774404"/>
            <a:ext cx="7696200" cy="297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609489"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1218979"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828469"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2437958"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3047448" algn="l" defTabSz="1218979"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3656937" algn="l" defTabSz="1218979"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4266427" algn="l" defTabSz="1218979"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4875915" algn="l" defTabSz="1218979"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lgn="ctr" defTabSz="685800">
              <a:defRPr/>
            </a:pPr>
            <a:r>
              <a:rPr lang="en-US" sz="1200" kern="0" dirty="0">
                <a:solidFill>
                  <a:schemeClr val="bg1"/>
                </a:solidFill>
              </a:rPr>
              <a:t>Ghandi et al. CROI 2023; Seattle, WA. Poster 518.</a:t>
            </a:r>
          </a:p>
        </p:txBody>
      </p:sp>
    </p:spTree>
    <p:extLst>
      <p:ext uri="{BB962C8B-B14F-4D97-AF65-F5344CB8AC3E}">
        <p14:creationId xmlns:p14="http://schemas.microsoft.com/office/powerpoint/2010/main" val="20526168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E54E27-282F-9D67-CBBB-5BBF5688DA60}"/>
              </a:ext>
            </a:extLst>
          </p:cNvPr>
          <p:cNvSpPr>
            <a:spLocks noGrp="1"/>
          </p:cNvSpPr>
          <p:nvPr>
            <p:ph type="title"/>
          </p:nvPr>
        </p:nvSpPr>
        <p:spPr>
          <a:xfrm>
            <a:off x="236539" y="89114"/>
            <a:ext cx="8315569" cy="857250"/>
          </a:xfrm>
        </p:spPr>
        <p:txBody>
          <a:bodyPr/>
          <a:lstStyle/>
          <a:p>
            <a:pPr algn="ctr"/>
            <a:r>
              <a:rPr lang="en-US" sz="2800" dirty="0"/>
              <a:t>Cabotegravir for PrEP</a:t>
            </a:r>
          </a:p>
        </p:txBody>
      </p:sp>
      <p:sp>
        <p:nvSpPr>
          <p:cNvPr id="4" name="Slide Number Placeholder 3">
            <a:extLst>
              <a:ext uri="{FF2B5EF4-FFF2-40B4-BE49-F238E27FC236}">
                <a16:creationId xmlns:a16="http://schemas.microsoft.com/office/drawing/2014/main" id="{6339270A-2962-4280-4753-51627088090D}"/>
              </a:ext>
            </a:extLst>
          </p:cNvPr>
          <p:cNvSpPr>
            <a:spLocks noGrp="1"/>
          </p:cNvSpPr>
          <p:nvPr>
            <p:ph type="sldNum" sz="quarter" idx="12"/>
          </p:nvPr>
        </p:nvSpPr>
        <p:spPr/>
        <p:txBody>
          <a:bodyPr/>
          <a:lstStyle/>
          <a:p>
            <a:fld id="{6E2D2B3B-882E-40F3-A32F-6DD516915044}" type="slidenum">
              <a:rPr lang="en-US" smtClean="0"/>
              <a:pPr/>
              <a:t>14</a:t>
            </a:fld>
            <a:endParaRPr lang="en-US" dirty="0"/>
          </a:p>
        </p:txBody>
      </p:sp>
      <p:pic>
        <p:nvPicPr>
          <p:cNvPr id="5" name="Picture 4">
            <a:extLst>
              <a:ext uri="{FF2B5EF4-FFF2-40B4-BE49-F238E27FC236}">
                <a16:creationId xmlns:a16="http://schemas.microsoft.com/office/drawing/2014/main" id="{8F199CBA-31C8-5C3C-0D81-59EAE935BF54}"/>
              </a:ext>
            </a:extLst>
          </p:cNvPr>
          <p:cNvPicPr>
            <a:picLocks noChangeAspect="1"/>
          </p:cNvPicPr>
          <p:nvPr/>
        </p:nvPicPr>
        <p:blipFill>
          <a:blip r:embed="rId2"/>
          <a:stretch>
            <a:fillRect/>
          </a:stretch>
        </p:blipFill>
        <p:spPr>
          <a:xfrm>
            <a:off x="406131" y="939094"/>
            <a:ext cx="8252616" cy="3385256"/>
          </a:xfrm>
          <a:prstGeom prst="rect">
            <a:avLst/>
          </a:prstGeom>
        </p:spPr>
      </p:pic>
      <p:sp>
        <p:nvSpPr>
          <p:cNvPr id="6" name="Text Placeholder 22">
            <a:extLst>
              <a:ext uri="{FF2B5EF4-FFF2-40B4-BE49-F238E27FC236}">
                <a16:creationId xmlns:a16="http://schemas.microsoft.com/office/drawing/2014/main" id="{50568B8C-E0CE-09F8-47C7-56FC50BDE869}"/>
              </a:ext>
            </a:extLst>
          </p:cNvPr>
          <p:cNvSpPr txBox="1">
            <a:spLocks/>
          </p:cNvSpPr>
          <p:nvPr/>
        </p:nvSpPr>
        <p:spPr bwMode="auto">
          <a:xfrm>
            <a:off x="1371600" y="4796444"/>
            <a:ext cx="6858000" cy="257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609489"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1218979"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828469"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2437958"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3047448" algn="l" defTabSz="1218979"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3656937" algn="l" defTabSz="1218979"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4266427" algn="l" defTabSz="1218979"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4875915" algn="l" defTabSz="1218979"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lgn="ctr" defTabSz="685800">
              <a:defRPr/>
            </a:pPr>
            <a:r>
              <a:rPr lang="en-US" altLang="en-US" sz="1200" b="0" spc="-10" dirty="0">
                <a:solidFill>
                  <a:schemeClr val="bg1"/>
                </a:solidFill>
                <a:latin typeface="Calibri" panose="020F0502020204030204" pitchFamily="34" charset="0"/>
                <a:cs typeface="Arial" panose="020B0604020202020204" pitchFamily="34" charset="0"/>
              </a:rPr>
              <a:t>L</a:t>
            </a:r>
            <a:r>
              <a:rPr kumimoji="0" lang="en-US" altLang="en-US" sz="1200" b="0" i="0" u="none" strike="noStrike" kern="1200" cap="none" spc="-10" normalizeH="0" baseline="0" noProof="0" dirty="0">
                <a:ln>
                  <a:noFill/>
                </a:ln>
                <a:solidFill>
                  <a:schemeClr val="bg1"/>
                </a:solidFill>
                <a:effectLst/>
                <a:uLnTx/>
                <a:uFillTx/>
                <a:latin typeface="Calibri" panose="020F0502020204030204" pitchFamily="34" charset="0"/>
                <a:ea typeface="+mn-ea"/>
                <a:cs typeface="Arial" panose="020B0604020202020204" pitchFamily="34" charset="0"/>
              </a:rPr>
              <a:t>andovitz. </a:t>
            </a:r>
            <a:r>
              <a:rPr lang="en-US" altLang="en-US" sz="1200" spc="-10" dirty="0">
                <a:solidFill>
                  <a:schemeClr val="bg1"/>
                </a:solidFill>
                <a:latin typeface="Calibri" panose="020F0502020204030204" pitchFamily="34" charset="0"/>
              </a:rPr>
              <a:t>et al.</a:t>
            </a:r>
            <a:r>
              <a:rPr kumimoji="0" lang="en-US" altLang="en-US" sz="1200" b="0" i="0" u="none" strike="noStrike" kern="1200" cap="none" spc="-10" normalizeH="0" baseline="0" noProof="0" dirty="0">
                <a:ln>
                  <a:noFill/>
                </a:ln>
                <a:solidFill>
                  <a:schemeClr val="bg1"/>
                </a:solidFill>
                <a:effectLst/>
                <a:uLnTx/>
                <a:uFillTx/>
                <a:latin typeface="Calibri" panose="020F0502020204030204" pitchFamily="34" charset="0"/>
                <a:ea typeface="+mn-ea"/>
                <a:cs typeface="Arial" panose="020B0604020202020204" pitchFamily="34" charset="0"/>
              </a:rPr>
              <a:t> NEJM. 2021;385:595. 2. Delaney-Moretlwe, et al.</a:t>
            </a:r>
            <a:r>
              <a:rPr kumimoji="0" lang="en-US" altLang="en-US" sz="1200" b="0" i="0" u="none" strike="noStrike" kern="0" cap="none" spc="-10" normalizeH="0" baseline="0" noProof="0" dirty="0">
                <a:ln>
                  <a:noFill/>
                </a:ln>
                <a:solidFill>
                  <a:schemeClr val="bg1"/>
                </a:solidFill>
                <a:effectLst/>
                <a:uLnTx/>
                <a:uFillTx/>
                <a:latin typeface="Calibri" panose="020F0502020204030204" pitchFamily="34" charset="0"/>
                <a:ea typeface="+mn-ea"/>
                <a:cs typeface="Arial" panose="020B0604020202020204" pitchFamily="34" charset="0"/>
              </a:rPr>
              <a:t> </a:t>
            </a:r>
            <a:r>
              <a:rPr kumimoji="0" lang="en-US" altLang="en-US" sz="1200" b="0" i="1" u="none" strike="noStrike" kern="0" cap="none" spc="-10" normalizeH="0" baseline="0" noProof="0" dirty="0">
                <a:ln>
                  <a:noFill/>
                </a:ln>
                <a:solidFill>
                  <a:schemeClr val="bg1"/>
                </a:solidFill>
                <a:effectLst/>
                <a:uLnTx/>
                <a:uFillTx/>
                <a:latin typeface="Calibri" panose="020F0502020204030204" pitchFamily="34" charset="0"/>
                <a:ea typeface="+mn-ea"/>
                <a:cs typeface="Arial" panose="020B0604020202020204" pitchFamily="34" charset="0"/>
              </a:rPr>
              <a:t>The Lancet. </a:t>
            </a:r>
            <a:r>
              <a:rPr kumimoji="0" lang="en-US" altLang="en-US" sz="1200" b="0" u="none" strike="noStrike" kern="0" cap="none" spc="-10" normalizeH="0" baseline="0" noProof="0" dirty="0">
                <a:ln>
                  <a:noFill/>
                </a:ln>
                <a:solidFill>
                  <a:schemeClr val="bg1"/>
                </a:solidFill>
                <a:effectLst/>
                <a:uLnTx/>
                <a:uFillTx/>
                <a:latin typeface="Calibri" panose="020F0502020204030204" pitchFamily="34" charset="0"/>
                <a:ea typeface="+mn-ea"/>
                <a:cs typeface="Arial" panose="020B0604020202020204" pitchFamily="34" charset="0"/>
              </a:rPr>
              <a:t>2022;399:1779-1789</a:t>
            </a:r>
            <a:r>
              <a:rPr kumimoji="0" lang="en-US" altLang="en-US" sz="1000" b="0" u="none" strike="noStrike" kern="0" cap="none" spc="-10" normalizeH="0" baseline="0" noProof="0" dirty="0">
                <a:ln>
                  <a:noFill/>
                </a:ln>
                <a:solidFill>
                  <a:schemeClr val="bg1"/>
                </a:solidFill>
                <a:effectLst/>
                <a:uLnTx/>
                <a:uFillTx/>
                <a:latin typeface="Calibri" panose="020F0502020204030204" pitchFamily="34" charset="0"/>
                <a:ea typeface="+mn-ea"/>
                <a:cs typeface="Arial" panose="020B0604020202020204" pitchFamily="34" charset="0"/>
              </a:rPr>
              <a:t>.  </a:t>
            </a:r>
            <a:endParaRPr lang="en-US" sz="1000" kern="0" dirty="0">
              <a:solidFill>
                <a:schemeClr val="bg1"/>
              </a:solidFill>
            </a:endParaRPr>
          </a:p>
        </p:txBody>
      </p:sp>
    </p:spTree>
    <p:extLst>
      <p:ext uri="{BB962C8B-B14F-4D97-AF65-F5344CB8AC3E}">
        <p14:creationId xmlns:p14="http://schemas.microsoft.com/office/powerpoint/2010/main" val="14499988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DC028-55ED-B01D-4FA4-1C6856B08110}"/>
              </a:ext>
            </a:extLst>
          </p:cNvPr>
          <p:cNvSpPr>
            <a:spLocks noGrp="1"/>
          </p:cNvSpPr>
          <p:nvPr>
            <p:ph type="title"/>
          </p:nvPr>
        </p:nvSpPr>
        <p:spPr>
          <a:xfrm>
            <a:off x="353132" y="-19050"/>
            <a:ext cx="8315569" cy="857250"/>
          </a:xfrm>
        </p:spPr>
        <p:txBody>
          <a:bodyPr/>
          <a:lstStyle/>
          <a:p>
            <a:pPr algn="ctr"/>
            <a:r>
              <a:rPr lang="en-US" sz="2800" dirty="0"/>
              <a:t>Breakthrough infections</a:t>
            </a:r>
          </a:p>
        </p:txBody>
      </p:sp>
      <p:sp>
        <p:nvSpPr>
          <p:cNvPr id="4" name="Slide Number Placeholder 3">
            <a:extLst>
              <a:ext uri="{FF2B5EF4-FFF2-40B4-BE49-F238E27FC236}">
                <a16:creationId xmlns:a16="http://schemas.microsoft.com/office/drawing/2014/main" id="{1195DD6F-47DA-A118-1026-89F305859E69}"/>
              </a:ext>
            </a:extLst>
          </p:cNvPr>
          <p:cNvSpPr>
            <a:spLocks noGrp="1"/>
          </p:cNvSpPr>
          <p:nvPr>
            <p:ph type="sldNum" sz="quarter" idx="12"/>
          </p:nvPr>
        </p:nvSpPr>
        <p:spPr/>
        <p:txBody>
          <a:bodyPr/>
          <a:lstStyle/>
          <a:p>
            <a:fld id="{6E2D2B3B-882E-40F3-A32F-6DD516915044}" type="slidenum">
              <a:rPr lang="en-US" smtClean="0"/>
              <a:pPr/>
              <a:t>15</a:t>
            </a:fld>
            <a:endParaRPr lang="en-US" dirty="0"/>
          </a:p>
        </p:txBody>
      </p:sp>
      <p:pic>
        <p:nvPicPr>
          <p:cNvPr id="5" name="Picture 4">
            <a:extLst>
              <a:ext uri="{FF2B5EF4-FFF2-40B4-BE49-F238E27FC236}">
                <a16:creationId xmlns:a16="http://schemas.microsoft.com/office/drawing/2014/main" id="{ECF814F5-620D-D053-2A5E-6789ABDF7924}"/>
              </a:ext>
            </a:extLst>
          </p:cNvPr>
          <p:cNvPicPr>
            <a:picLocks noChangeAspect="1"/>
          </p:cNvPicPr>
          <p:nvPr/>
        </p:nvPicPr>
        <p:blipFill>
          <a:blip r:embed="rId2"/>
          <a:stretch>
            <a:fillRect/>
          </a:stretch>
        </p:blipFill>
        <p:spPr>
          <a:xfrm>
            <a:off x="475299" y="819150"/>
            <a:ext cx="7010400" cy="3788910"/>
          </a:xfrm>
          <a:prstGeom prst="rect">
            <a:avLst/>
          </a:prstGeom>
        </p:spPr>
      </p:pic>
      <p:sp>
        <p:nvSpPr>
          <p:cNvPr id="6" name="Text Placeholder 22">
            <a:extLst>
              <a:ext uri="{FF2B5EF4-FFF2-40B4-BE49-F238E27FC236}">
                <a16:creationId xmlns:a16="http://schemas.microsoft.com/office/drawing/2014/main" id="{720C1E03-78D4-9294-A460-BD021D4BA1CD}"/>
              </a:ext>
            </a:extLst>
          </p:cNvPr>
          <p:cNvSpPr txBox="1">
            <a:spLocks/>
          </p:cNvSpPr>
          <p:nvPr/>
        </p:nvSpPr>
        <p:spPr bwMode="auto">
          <a:xfrm>
            <a:off x="1524000" y="4736686"/>
            <a:ext cx="6324600" cy="297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609489"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1218979"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828469"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2437958"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3047448" algn="l" defTabSz="1218979"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3656937" algn="l" defTabSz="1218979"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4266427" algn="l" defTabSz="1218979"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4875915" algn="l" defTabSz="1218979"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lgn="ctr" defTabSz="685800">
              <a:defRPr/>
            </a:pPr>
            <a:r>
              <a:rPr lang="en-US" altLang="en-US" sz="1200" b="0" spc="-10" dirty="0">
                <a:solidFill>
                  <a:schemeClr val="bg1"/>
                </a:solidFill>
                <a:latin typeface="Calibri" panose="020F0502020204030204" pitchFamily="34" charset="0"/>
                <a:cs typeface="Arial" panose="020B0604020202020204" pitchFamily="34" charset="0"/>
              </a:rPr>
              <a:t>Marzinke et al.  CROI 2021, Virtual</a:t>
            </a:r>
            <a:r>
              <a:rPr kumimoji="0" lang="en-US" altLang="en-US" sz="1200" b="0" u="none" strike="noStrike" kern="0" cap="none" spc="-10" normalizeH="0" baseline="0" noProof="0" dirty="0">
                <a:ln>
                  <a:noFill/>
                </a:ln>
                <a:solidFill>
                  <a:schemeClr val="bg1"/>
                </a:solidFill>
                <a:effectLst/>
                <a:uLnTx/>
                <a:uFillTx/>
                <a:latin typeface="Calibri" panose="020F0502020204030204" pitchFamily="34" charset="0"/>
                <a:ea typeface="+mn-ea"/>
                <a:cs typeface="Arial" panose="020B0604020202020204" pitchFamily="34" charset="0"/>
              </a:rPr>
              <a:t>.  </a:t>
            </a:r>
            <a:endParaRPr lang="en-US" sz="1200" kern="0" dirty="0">
              <a:solidFill>
                <a:schemeClr val="bg1"/>
              </a:solidFill>
            </a:endParaRPr>
          </a:p>
        </p:txBody>
      </p:sp>
    </p:spTree>
    <p:extLst>
      <p:ext uri="{BB962C8B-B14F-4D97-AF65-F5344CB8AC3E}">
        <p14:creationId xmlns:p14="http://schemas.microsoft.com/office/powerpoint/2010/main" val="14264210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614786-C2D7-1582-574B-E255F54D2718}"/>
              </a:ext>
            </a:extLst>
          </p:cNvPr>
          <p:cNvSpPr>
            <a:spLocks noGrp="1"/>
          </p:cNvSpPr>
          <p:nvPr>
            <p:ph type="title"/>
          </p:nvPr>
        </p:nvSpPr>
        <p:spPr>
          <a:xfrm>
            <a:off x="414215" y="108249"/>
            <a:ext cx="8315569" cy="857250"/>
          </a:xfrm>
        </p:spPr>
        <p:txBody>
          <a:bodyPr/>
          <a:lstStyle/>
          <a:p>
            <a:pPr algn="ctr"/>
            <a:r>
              <a:rPr lang="en-US" sz="2800" dirty="0"/>
              <a:t>Long-acting Early Viral Inhibition (LEVI) syndrome</a:t>
            </a:r>
          </a:p>
        </p:txBody>
      </p:sp>
      <p:graphicFrame>
        <p:nvGraphicFramePr>
          <p:cNvPr id="5" name="Table 5">
            <a:extLst>
              <a:ext uri="{FF2B5EF4-FFF2-40B4-BE49-F238E27FC236}">
                <a16:creationId xmlns:a16="http://schemas.microsoft.com/office/drawing/2014/main" id="{3281565E-C6E8-1999-9478-8479A5547E0D}"/>
              </a:ext>
            </a:extLst>
          </p:cNvPr>
          <p:cNvGraphicFramePr>
            <a:graphicFrameLocks noGrp="1"/>
          </p:cNvGraphicFramePr>
          <p:nvPr>
            <p:ph idx="1"/>
            <p:extLst>
              <p:ext uri="{D42A27DB-BD31-4B8C-83A1-F6EECF244321}">
                <p14:modId xmlns:p14="http://schemas.microsoft.com/office/powerpoint/2010/main" val="3646411733"/>
              </p:ext>
            </p:extLst>
          </p:nvPr>
        </p:nvGraphicFramePr>
        <p:xfrm>
          <a:off x="414213" y="891172"/>
          <a:ext cx="8315571" cy="3661778"/>
        </p:xfrm>
        <a:graphic>
          <a:graphicData uri="http://schemas.openxmlformats.org/drawingml/2006/table">
            <a:tbl>
              <a:tblPr firstRow="1" bandRow="1">
                <a:tableStyleId>{00A15C55-8517-42AA-B614-E9B94910E393}</a:tableStyleId>
              </a:tblPr>
              <a:tblGrid>
                <a:gridCol w="1752845">
                  <a:extLst>
                    <a:ext uri="{9D8B030D-6E8A-4147-A177-3AD203B41FA5}">
                      <a16:colId xmlns:a16="http://schemas.microsoft.com/office/drawing/2014/main" val="3219812847"/>
                    </a:ext>
                  </a:extLst>
                </a:gridCol>
                <a:gridCol w="3124200">
                  <a:extLst>
                    <a:ext uri="{9D8B030D-6E8A-4147-A177-3AD203B41FA5}">
                      <a16:colId xmlns:a16="http://schemas.microsoft.com/office/drawing/2014/main" val="2031831864"/>
                    </a:ext>
                  </a:extLst>
                </a:gridCol>
                <a:gridCol w="3438526">
                  <a:extLst>
                    <a:ext uri="{9D8B030D-6E8A-4147-A177-3AD203B41FA5}">
                      <a16:colId xmlns:a16="http://schemas.microsoft.com/office/drawing/2014/main" val="2547812902"/>
                    </a:ext>
                  </a:extLst>
                </a:gridCol>
              </a:tblGrid>
              <a:tr h="387052">
                <a:tc>
                  <a:txBody>
                    <a:bodyPr/>
                    <a:lstStyle/>
                    <a:p>
                      <a:endParaRPr lang="en-US" dirty="0"/>
                    </a:p>
                  </a:txBody>
                  <a:tcPr/>
                </a:tc>
                <a:tc>
                  <a:txBody>
                    <a:bodyPr/>
                    <a:lstStyle/>
                    <a:p>
                      <a:r>
                        <a:rPr lang="en-US" dirty="0"/>
                        <a:t>Acute HIV</a:t>
                      </a:r>
                    </a:p>
                  </a:txBody>
                  <a:tcPr/>
                </a:tc>
                <a:tc>
                  <a:txBody>
                    <a:bodyPr/>
                    <a:lstStyle/>
                    <a:p>
                      <a:r>
                        <a:rPr lang="en-US" dirty="0"/>
                        <a:t>LEVI</a:t>
                      </a:r>
                    </a:p>
                  </a:txBody>
                  <a:tcPr/>
                </a:tc>
                <a:extLst>
                  <a:ext uri="{0D108BD9-81ED-4DB2-BD59-A6C34878D82A}">
                    <a16:rowId xmlns:a16="http://schemas.microsoft.com/office/drawing/2014/main" val="3502530882"/>
                  </a:ext>
                </a:extLst>
              </a:tr>
              <a:tr h="0">
                <a:tc>
                  <a:txBody>
                    <a:bodyPr/>
                    <a:lstStyle/>
                    <a:p>
                      <a:r>
                        <a:rPr lang="en-US" sz="1200" dirty="0"/>
                        <a:t>Cause</a:t>
                      </a:r>
                    </a:p>
                  </a:txBody>
                  <a:tcPr/>
                </a:tc>
                <a:tc>
                  <a:txBody>
                    <a:bodyPr/>
                    <a:lstStyle/>
                    <a:p>
                      <a:r>
                        <a:rPr lang="en-US" sz="1200" dirty="0"/>
                        <a:t>Phase of natural HIV infection</a:t>
                      </a:r>
                    </a:p>
                  </a:txBody>
                  <a:tcPr/>
                </a:tc>
                <a:tc>
                  <a:txBody>
                    <a:bodyPr/>
                    <a:lstStyle/>
                    <a:p>
                      <a:r>
                        <a:rPr lang="en-US" sz="1200" dirty="0"/>
                        <a:t>Long-acting anti-viral PrEP agent</a:t>
                      </a:r>
                    </a:p>
                  </a:txBody>
                  <a:tcPr/>
                </a:tc>
                <a:extLst>
                  <a:ext uri="{0D108BD9-81ED-4DB2-BD59-A6C34878D82A}">
                    <a16:rowId xmlns:a16="http://schemas.microsoft.com/office/drawing/2014/main" val="4117617280"/>
                  </a:ext>
                </a:extLst>
              </a:tr>
              <a:tr h="364416">
                <a:tc>
                  <a:txBody>
                    <a:bodyPr/>
                    <a:lstStyle/>
                    <a:p>
                      <a:r>
                        <a:rPr lang="en-US" sz="1200" dirty="0"/>
                        <a:t>Onset</a:t>
                      </a:r>
                    </a:p>
                  </a:txBody>
                  <a:tcPr/>
                </a:tc>
                <a:tc>
                  <a:txBody>
                    <a:bodyPr/>
                    <a:lstStyle/>
                    <a:p>
                      <a:r>
                        <a:rPr lang="en-US" sz="1200" dirty="0"/>
                        <a:t>New infection</a:t>
                      </a:r>
                    </a:p>
                  </a:txBody>
                  <a:tcPr/>
                </a:tc>
                <a:tc>
                  <a:txBody>
                    <a:bodyPr/>
                    <a:lstStyle/>
                    <a:p>
                      <a:r>
                        <a:rPr lang="en-US" sz="1200" dirty="0"/>
                        <a:t>Infection during PrEP or PrEP initiation during acute infection</a:t>
                      </a:r>
                    </a:p>
                  </a:txBody>
                  <a:tcPr/>
                </a:tc>
                <a:extLst>
                  <a:ext uri="{0D108BD9-81ED-4DB2-BD59-A6C34878D82A}">
                    <a16:rowId xmlns:a16="http://schemas.microsoft.com/office/drawing/2014/main" val="900599358"/>
                  </a:ext>
                </a:extLst>
              </a:tr>
              <a:tr h="227256">
                <a:tc>
                  <a:txBody>
                    <a:bodyPr/>
                    <a:lstStyle/>
                    <a:p>
                      <a:r>
                        <a:rPr lang="en-US" sz="1200" dirty="0"/>
                        <a:t>Viral replication</a:t>
                      </a:r>
                    </a:p>
                  </a:txBody>
                  <a:tcPr/>
                </a:tc>
                <a:tc>
                  <a:txBody>
                    <a:bodyPr/>
                    <a:lstStyle/>
                    <a:p>
                      <a:r>
                        <a:rPr lang="en-US" sz="1200" dirty="0"/>
                        <a:t>Explosive</a:t>
                      </a:r>
                    </a:p>
                  </a:txBody>
                  <a:tcPr/>
                </a:tc>
                <a:tc>
                  <a:txBody>
                    <a:bodyPr/>
                    <a:lstStyle/>
                    <a:p>
                      <a:r>
                        <a:rPr lang="en-US" sz="1200" dirty="0"/>
                        <a:t>Smoldering</a:t>
                      </a:r>
                    </a:p>
                  </a:txBody>
                  <a:tcPr/>
                </a:tc>
                <a:extLst>
                  <a:ext uri="{0D108BD9-81ED-4DB2-BD59-A6C34878D82A}">
                    <a16:rowId xmlns:a16="http://schemas.microsoft.com/office/drawing/2014/main" val="2137602175"/>
                  </a:ext>
                </a:extLst>
              </a:tr>
              <a:tr h="282164">
                <a:tc>
                  <a:txBody>
                    <a:bodyPr/>
                    <a:lstStyle/>
                    <a:p>
                      <a:r>
                        <a:rPr lang="en-US" sz="1200" dirty="0"/>
                        <a:t>Symptoms</a:t>
                      </a:r>
                    </a:p>
                  </a:txBody>
                  <a:tcPr/>
                </a:tc>
                <a:tc>
                  <a:txBody>
                    <a:bodyPr/>
                    <a:lstStyle/>
                    <a:p>
                      <a:r>
                        <a:rPr lang="en-US" sz="1200" dirty="0"/>
                        <a:t>Fever, chills, rash, night sweats, muscle aches, sore throat, fatigue</a:t>
                      </a:r>
                    </a:p>
                  </a:txBody>
                  <a:tcPr/>
                </a:tc>
                <a:tc>
                  <a:txBody>
                    <a:bodyPr/>
                    <a:lstStyle/>
                    <a:p>
                      <a:r>
                        <a:rPr lang="en-US" sz="1200" dirty="0"/>
                        <a:t>Minimal, variable, often no symptoms</a:t>
                      </a:r>
                    </a:p>
                  </a:txBody>
                  <a:tcPr/>
                </a:tc>
                <a:extLst>
                  <a:ext uri="{0D108BD9-81ED-4DB2-BD59-A6C34878D82A}">
                    <a16:rowId xmlns:a16="http://schemas.microsoft.com/office/drawing/2014/main" val="3187295499"/>
                  </a:ext>
                </a:extLst>
              </a:tr>
              <a:tr h="479836">
                <a:tc>
                  <a:txBody>
                    <a:bodyPr/>
                    <a:lstStyle/>
                    <a:p>
                      <a:r>
                        <a:rPr lang="en-US" sz="1200" dirty="0"/>
                        <a:t>Detection</a:t>
                      </a:r>
                    </a:p>
                  </a:txBody>
                  <a:tcPr/>
                </a:tc>
                <a:tc>
                  <a:txBody>
                    <a:bodyPr/>
                    <a:lstStyle/>
                    <a:p>
                      <a:r>
                        <a:rPr lang="en-US" sz="1200" dirty="0"/>
                        <a:t>Ag/Ab assay, RNA assays, DNA assays, total nucleic acid assays</a:t>
                      </a:r>
                    </a:p>
                  </a:txBody>
                  <a:tcPr/>
                </a:tc>
                <a:tc>
                  <a:txBody>
                    <a:bodyPr/>
                    <a:lstStyle/>
                    <a:p>
                      <a:r>
                        <a:rPr lang="en-US" sz="1200" dirty="0"/>
                        <a:t>Ultrasensitive RNA assay</a:t>
                      </a:r>
                    </a:p>
                  </a:txBody>
                  <a:tcPr/>
                </a:tc>
                <a:extLst>
                  <a:ext uri="{0D108BD9-81ED-4DB2-BD59-A6C34878D82A}">
                    <a16:rowId xmlns:a16="http://schemas.microsoft.com/office/drawing/2014/main" val="3037944543"/>
                  </a:ext>
                </a:extLst>
              </a:tr>
              <a:tr h="260872">
                <a:tc>
                  <a:txBody>
                    <a:bodyPr/>
                    <a:lstStyle/>
                    <a:p>
                      <a:r>
                        <a:rPr lang="en-US" sz="1200" dirty="0"/>
                        <a:t>Assay Reversion</a:t>
                      </a:r>
                    </a:p>
                  </a:txBody>
                  <a:tcPr/>
                </a:tc>
                <a:tc>
                  <a:txBody>
                    <a:bodyPr/>
                    <a:lstStyle/>
                    <a:p>
                      <a:r>
                        <a:rPr lang="en-US" sz="1200" dirty="0"/>
                        <a:t>Rare</a:t>
                      </a:r>
                    </a:p>
                  </a:txBody>
                  <a:tcPr/>
                </a:tc>
                <a:tc>
                  <a:txBody>
                    <a:bodyPr/>
                    <a:lstStyle/>
                    <a:p>
                      <a:r>
                        <a:rPr lang="en-US" sz="1200" dirty="0"/>
                        <a:t>Common</a:t>
                      </a:r>
                    </a:p>
                  </a:txBody>
                  <a:tcPr/>
                </a:tc>
                <a:extLst>
                  <a:ext uri="{0D108BD9-81ED-4DB2-BD59-A6C34878D82A}">
                    <a16:rowId xmlns:a16="http://schemas.microsoft.com/office/drawing/2014/main" val="129646725"/>
                  </a:ext>
                </a:extLst>
              </a:tr>
              <a:tr h="479836">
                <a:tc>
                  <a:txBody>
                    <a:bodyPr/>
                    <a:lstStyle/>
                    <a:p>
                      <a:r>
                        <a:rPr lang="en-US" sz="1200" dirty="0"/>
                        <a:t>Duration</a:t>
                      </a:r>
                    </a:p>
                  </a:txBody>
                  <a:tcPr/>
                </a:tc>
                <a:tc>
                  <a:txBody>
                    <a:bodyPr/>
                    <a:lstStyle/>
                    <a:p>
                      <a:r>
                        <a:rPr lang="en-US" sz="1200" dirty="0"/>
                        <a:t>1-2 weeks (until Ab detection)</a:t>
                      </a:r>
                    </a:p>
                  </a:txBody>
                  <a:tcPr/>
                </a:tc>
                <a:tc>
                  <a:txBody>
                    <a:bodyPr/>
                    <a:lstStyle/>
                    <a:p>
                      <a:r>
                        <a:rPr lang="en-US" sz="1200" dirty="0"/>
                        <a:t>Months; can persist months after the anti-viral agent is discontinued</a:t>
                      </a:r>
                    </a:p>
                  </a:txBody>
                  <a:tcPr/>
                </a:tc>
                <a:extLst>
                  <a:ext uri="{0D108BD9-81ED-4DB2-BD59-A6C34878D82A}">
                    <a16:rowId xmlns:a16="http://schemas.microsoft.com/office/drawing/2014/main" val="858590569"/>
                  </a:ext>
                </a:extLst>
              </a:tr>
              <a:tr h="192516">
                <a:tc>
                  <a:txBody>
                    <a:bodyPr/>
                    <a:lstStyle/>
                    <a:p>
                      <a:r>
                        <a:rPr lang="en-US" sz="1200" dirty="0"/>
                        <a:t>Transmission</a:t>
                      </a:r>
                    </a:p>
                  </a:txBody>
                  <a:tcPr/>
                </a:tc>
                <a:tc>
                  <a:txBody>
                    <a:bodyPr/>
                    <a:lstStyle/>
                    <a:p>
                      <a:r>
                        <a:rPr lang="en-US" sz="1200" dirty="0"/>
                        <a:t>Very likely</a:t>
                      </a:r>
                    </a:p>
                  </a:txBody>
                  <a:tcPr/>
                </a:tc>
                <a:tc>
                  <a:txBody>
                    <a:bodyPr/>
                    <a:lstStyle/>
                    <a:p>
                      <a:r>
                        <a:rPr lang="en-US" sz="1200" dirty="0"/>
                        <a:t>Unlikely</a:t>
                      </a:r>
                    </a:p>
                  </a:txBody>
                  <a:tcPr/>
                </a:tc>
                <a:extLst>
                  <a:ext uri="{0D108BD9-81ED-4DB2-BD59-A6C34878D82A}">
                    <a16:rowId xmlns:a16="http://schemas.microsoft.com/office/drawing/2014/main" val="457804822"/>
                  </a:ext>
                </a:extLst>
              </a:tr>
              <a:tr h="303374">
                <a:tc>
                  <a:txBody>
                    <a:bodyPr/>
                    <a:lstStyle/>
                    <a:p>
                      <a:r>
                        <a:rPr lang="en-US" sz="1200" dirty="0"/>
                        <a:t>Drug resistance</a:t>
                      </a:r>
                    </a:p>
                  </a:txBody>
                  <a:tcPr/>
                </a:tc>
                <a:tc>
                  <a:txBody>
                    <a:bodyPr/>
                    <a:lstStyle/>
                    <a:p>
                      <a:r>
                        <a:rPr lang="en-US" sz="1200" dirty="0"/>
                        <a:t>No (unless transmitted)</a:t>
                      </a:r>
                    </a:p>
                  </a:txBody>
                  <a:tcPr/>
                </a:tc>
                <a:tc>
                  <a:txBody>
                    <a:bodyPr/>
                    <a:lstStyle/>
                    <a:p>
                      <a:r>
                        <a:rPr lang="en-US" sz="1200" dirty="0"/>
                        <a:t>Yes (can emerge early when viral load is low)</a:t>
                      </a:r>
                    </a:p>
                  </a:txBody>
                  <a:tcPr/>
                </a:tc>
                <a:extLst>
                  <a:ext uri="{0D108BD9-81ED-4DB2-BD59-A6C34878D82A}">
                    <a16:rowId xmlns:a16="http://schemas.microsoft.com/office/drawing/2014/main" val="357232376"/>
                  </a:ext>
                </a:extLst>
              </a:tr>
            </a:tbl>
          </a:graphicData>
        </a:graphic>
      </p:graphicFrame>
      <p:sp>
        <p:nvSpPr>
          <p:cNvPr id="4" name="Slide Number Placeholder 3">
            <a:extLst>
              <a:ext uri="{FF2B5EF4-FFF2-40B4-BE49-F238E27FC236}">
                <a16:creationId xmlns:a16="http://schemas.microsoft.com/office/drawing/2014/main" id="{6626A932-175B-06A8-8E98-97FD521BE60A}"/>
              </a:ext>
            </a:extLst>
          </p:cNvPr>
          <p:cNvSpPr>
            <a:spLocks noGrp="1"/>
          </p:cNvSpPr>
          <p:nvPr>
            <p:ph type="sldNum" sz="quarter" idx="12"/>
          </p:nvPr>
        </p:nvSpPr>
        <p:spPr/>
        <p:txBody>
          <a:bodyPr/>
          <a:lstStyle/>
          <a:p>
            <a:fld id="{6E2D2B3B-882E-40F3-A32F-6DD516915044}" type="slidenum">
              <a:rPr lang="en-US" smtClean="0"/>
              <a:pPr/>
              <a:t>16</a:t>
            </a:fld>
            <a:endParaRPr lang="en-US" dirty="0"/>
          </a:p>
        </p:txBody>
      </p:sp>
      <p:sp>
        <p:nvSpPr>
          <p:cNvPr id="6" name="Text Placeholder 22">
            <a:extLst>
              <a:ext uri="{FF2B5EF4-FFF2-40B4-BE49-F238E27FC236}">
                <a16:creationId xmlns:a16="http://schemas.microsoft.com/office/drawing/2014/main" id="{E76F694C-10DD-E2B2-6A7B-E5228C507223}"/>
              </a:ext>
            </a:extLst>
          </p:cNvPr>
          <p:cNvSpPr txBox="1">
            <a:spLocks/>
          </p:cNvSpPr>
          <p:nvPr/>
        </p:nvSpPr>
        <p:spPr bwMode="auto">
          <a:xfrm>
            <a:off x="1524000" y="4736686"/>
            <a:ext cx="6096000" cy="289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609489"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1218979"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828469"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2437958"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3047448" algn="l" defTabSz="1218979"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3656937" algn="l" defTabSz="1218979"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4266427" algn="l" defTabSz="1218979"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4875915" algn="l" defTabSz="1218979"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lgn="ctr" defTabSz="685800">
              <a:defRPr/>
            </a:pPr>
            <a:r>
              <a:rPr lang="en-US" altLang="en-US" sz="1200" b="0" spc="-10" dirty="0">
                <a:solidFill>
                  <a:schemeClr val="bg1"/>
                </a:solidFill>
                <a:latin typeface="Calibri" panose="020F0502020204030204" pitchFamily="34" charset="0"/>
                <a:cs typeface="Arial" panose="020B0604020202020204" pitchFamily="34" charset="0"/>
              </a:rPr>
              <a:t>Eshleman..CROI 2023. Seattle, WA</a:t>
            </a:r>
            <a:r>
              <a:rPr lang="en-US" altLang="en-US" sz="1000" b="0" spc="-10" dirty="0">
                <a:solidFill>
                  <a:schemeClr val="bg1"/>
                </a:solidFill>
                <a:latin typeface="Calibri" panose="020F0502020204030204" pitchFamily="34" charset="0"/>
                <a:cs typeface="Arial" panose="020B0604020202020204" pitchFamily="34" charset="0"/>
              </a:rPr>
              <a:t>. </a:t>
            </a:r>
            <a:r>
              <a:rPr kumimoji="0" lang="en-US" altLang="en-US" sz="1000" b="0" u="none" strike="noStrike" kern="0" cap="none" spc="-10" normalizeH="0" baseline="0" noProof="0" dirty="0">
                <a:ln>
                  <a:noFill/>
                </a:ln>
                <a:solidFill>
                  <a:schemeClr val="bg1"/>
                </a:solidFill>
                <a:effectLst/>
                <a:uLnTx/>
                <a:uFillTx/>
                <a:latin typeface="Calibri" panose="020F0502020204030204" pitchFamily="34" charset="0"/>
                <a:ea typeface="+mn-ea"/>
                <a:cs typeface="Arial" panose="020B0604020202020204" pitchFamily="34" charset="0"/>
              </a:rPr>
              <a:t>.  </a:t>
            </a:r>
            <a:endParaRPr lang="en-US" sz="1000" kern="0" dirty="0">
              <a:solidFill>
                <a:schemeClr val="bg1"/>
              </a:solidFill>
            </a:endParaRPr>
          </a:p>
        </p:txBody>
      </p:sp>
    </p:spTree>
    <p:extLst>
      <p:ext uri="{BB962C8B-B14F-4D97-AF65-F5344CB8AC3E}">
        <p14:creationId xmlns:p14="http://schemas.microsoft.com/office/powerpoint/2010/main" val="41772391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E053C-9631-CCD1-A369-FA22AD99F5B0}"/>
              </a:ext>
            </a:extLst>
          </p:cNvPr>
          <p:cNvSpPr>
            <a:spLocks noGrp="1"/>
          </p:cNvSpPr>
          <p:nvPr>
            <p:ph type="title"/>
          </p:nvPr>
        </p:nvSpPr>
        <p:spPr/>
        <p:txBody>
          <a:bodyPr/>
          <a:lstStyle/>
          <a:p>
            <a:pPr algn="ctr"/>
            <a:r>
              <a:rPr lang="en-US" sz="2800" dirty="0"/>
              <a:t>Logistics/Challenges</a:t>
            </a:r>
          </a:p>
        </p:txBody>
      </p:sp>
      <p:sp>
        <p:nvSpPr>
          <p:cNvPr id="3" name="Content Placeholder 2">
            <a:extLst>
              <a:ext uri="{FF2B5EF4-FFF2-40B4-BE49-F238E27FC236}">
                <a16:creationId xmlns:a16="http://schemas.microsoft.com/office/drawing/2014/main" id="{5966F4B1-E077-8A02-0616-FAB9D1E92C5E}"/>
              </a:ext>
            </a:extLst>
          </p:cNvPr>
          <p:cNvSpPr>
            <a:spLocks noGrp="1"/>
          </p:cNvSpPr>
          <p:nvPr>
            <p:ph idx="1"/>
          </p:nvPr>
        </p:nvSpPr>
        <p:spPr>
          <a:xfrm>
            <a:off x="457199" y="1063229"/>
            <a:ext cx="8315569" cy="3275474"/>
          </a:xfrm>
        </p:spPr>
        <p:txBody>
          <a:bodyPr>
            <a:normAutofit/>
          </a:bodyPr>
          <a:lstStyle/>
          <a:p>
            <a:r>
              <a:rPr lang="en-US" sz="1900" dirty="0"/>
              <a:t>Patient selection</a:t>
            </a:r>
          </a:p>
          <a:p>
            <a:r>
              <a:rPr lang="en-US" sz="1900" dirty="0"/>
              <a:t>Drug-drug interactions (DDI) during oral lead in</a:t>
            </a:r>
          </a:p>
          <a:p>
            <a:r>
              <a:rPr lang="en-US" sz="1900" dirty="0"/>
              <a:t>Reimbursement/Acquisition/Billing</a:t>
            </a:r>
          </a:p>
          <a:p>
            <a:r>
              <a:rPr lang="en-US" sz="1900" dirty="0"/>
              <a:t>Electronic medical record (EMR)/Tracking Injections</a:t>
            </a:r>
          </a:p>
          <a:p>
            <a:r>
              <a:rPr lang="en-US" sz="1900" dirty="0"/>
              <a:t>Resources to administer injections</a:t>
            </a:r>
          </a:p>
          <a:p>
            <a:r>
              <a:rPr lang="en-US" sz="1900" dirty="0"/>
              <a:t>Viral load monitoring</a:t>
            </a:r>
          </a:p>
          <a:p>
            <a:r>
              <a:rPr lang="en-US" sz="1900" dirty="0"/>
              <a:t>Patient outreach/missed doses</a:t>
            </a:r>
          </a:p>
          <a:p>
            <a:r>
              <a:rPr lang="en-US" sz="1900" dirty="0"/>
              <a:t>Oral bridge</a:t>
            </a:r>
          </a:p>
          <a:p>
            <a:r>
              <a:rPr lang="en-US" sz="1900" dirty="0"/>
              <a:t>Hospitalizations</a:t>
            </a:r>
          </a:p>
          <a:p>
            <a:pPr marL="114300" indent="0">
              <a:buNone/>
            </a:pPr>
            <a:endParaRPr lang="en-US" dirty="0"/>
          </a:p>
        </p:txBody>
      </p:sp>
      <p:sp>
        <p:nvSpPr>
          <p:cNvPr id="4" name="Slide Number Placeholder 3">
            <a:extLst>
              <a:ext uri="{FF2B5EF4-FFF2-40B4-BE49-F238E27FC236}">
                <a16:creationId xmlns:a16="http://schemas.microsoft.com/office/drawing/2014/main" id="{4B28546E-726F-518D-FB5B-C74AA5F8EED3}"/>
              </a:ext>
            </a:extLst>
          </p:cNvPr>
          <p:cNvSpPr>
            <a:spLocks noGrp="1"/>
          </p:cNvSpPr>
          <p:nvPr>
            <p:ph type="sldNum" sz="quarter" idx="12"/>
          </p:nvPr>
        </p:nvSpPr>
        <p:spPr/>
        <p:txBody>
          <a:bodyPr/>
          <a:lstStyle/>
          <a:p>
            <a:fld id="{6E2D2B3B-882E-40F3-A32F-6DD516915044}" type="slidenum">
              <a:rPr lang="en-US" smtClean="0"/>
              <a:pPr/>
              <a:t>17</a:t>
            </a:fld>
            <a:endParaRPr lang="en-US" dirty="0"/>
          </a:p>
        </p:txBody>
      </p:sp>
    </p:spTree>
    <p:extLst>
      <p:ext uri="{BB962C8B-B14F-4D97-AF65-F5344CB8AC3E}">
        <p14:creationId xmlns:p14="http://schemas.microsoft.com/office/powerpoint/2010/main" val="7953563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735A1C-ED07-E0B7-01C2-89D33B3B4A8D}"/>
              </a:ext>
            </a:extLst>
          </p:cNvPr>
          <p:cNvSpPr>
            <a:spLocks noGrp="1"/>
          </p:cNvSpPr>
          <p:nvPr>
            <p:ph type="title"/>
          </p:nvPr>
        </p:nvSpPr>
        <p:spPr/>
        <p:txBody>
          <a:bodyPr/>
          <a:lstStyle/>
          <a:p>
            <a:pPr algn="ctr"/>
            <a:r>
              <a:rPr lang="en-US" dirty="0"/>
              <a:t>Owen Clinic Experience</a:t>
            </a:r>
          </a:p>
        </p:txBody>
      </p:sp>
      <p:sp>
        <p:nvSpPr>
          <p:cNvPr id="4" name="Slide Number Placeholder 3">
            <a:extLst>
              <a:ext uri="{FF2B5EF4-FFF2-40B4-BE49-F238E27FC236}">
                <a16:creationId xmlns:a16="http://schemas.microsoft.com/office/drawing/2014/main" id="{A48A6102-7924-3614-1C34-5CFE37F4D27E}"/>
              </a:ext>
            </a:extLst>
          </p:cNvPr>
          <p:cNvSpPr>
            <a:spLocks noGrp="1"/>
          </p:cNvSpPr>
          <p:nvPr>
            <p:ph type="sldNum" sz="quarter" idx="12"/>
          </p:nvPr>
        </p:nvSpPr>
        <p:spPr/>
        <p:txBody>
          <a:bodyPr/>
          <a:lstStyle/>
          <a:p>
            <a:fld id="{6E2D2B3B-882E-40F3-A32F-6DD516915044}" type="slidenum">
              <a:rPr lang="en-US" smtClean="0"/>
              <a:pPr/>
              <a:t>18</a:t>
            </a:fld>
            <a:endParaRPr lang="en-US" dirty="0"/>
          </a:p>
        </p:txBody>
      </p:sp>
    </p:spTree>
    <p:extLst>
      <p:ext uri="{BB962C8B-B14F-4D97-AF65-F5344CB8AC3E}">
        <p14:creationId xmlns:p14="http://schemas.microsoft.com/office/powerpoint/2010/main" val="18699850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7863" y="-78789"/>
            <a:ext cx="8315569" cy="857250"/>
          </a:xfrm>
        </p:spPr>
        <p:txBody>
          <a:bodyPr/>
          <a:lstStyle/>
          <a:p>
            <a:pPr algn="ctr"/>
            <a:r>
              <a:rPr lang="en-US" sz="2800" dirty="0"/>
              <a:t>Owen Clinic Process</a:t>
            </a:r>
          </a:p>
        </p:txBody>
      </p:sp>
      <p:sp>
        <p:nvSpPr>
          <p:cNvPr id="32" name="Content Placeholder 31"/>
          <p:cNvSpPr>
            <a:spLocks noGrp="1"/>
          </p:cNvSpPr>
          <p:nvPr>
            <p:ph sz="half" idx="1"/>
          </p:nvPr>
        </p:nvSpPr>
        <p:spPr>
          <a:xfrm>
            <a:off x="314326" y="778461"/>
            <a:ext cx="8601074" cy="3950951"/>
          </a:xfrm>
        </p:spPr>
        <p:txBody>
          <a:bodyPr>
            <a:normAutofit lnSpcReduction="10000"/>
          </a:bodyPr>
          <a:lstStyle/>
          <a:p>
            <a:pPr marL="214313" indent="-214313">
              <a:buFont typeface="Arial"/>
              <a:buChar char="•"/>
            </a:pPr>
            <a:r>
              <a:rPr lang="en-US" sz="2000" dirty="0"/>
              <a:t>Patient expresses interest in LAI CAB/RPV</a:t>
            </a:r>
          </a:p>
          <a:p>
            <a:pPr marL="214313" indent="-214313">
              <a:buFont typeface="Arial"/>
              <a:buChar char="•"/>
            </a:pPr>
            <a:r>
              <a:rPr lang="en-US" sz="2000" dirty="0"/>
              <a:t>Eligibility reviewed by their Physician and clinical pharmacy team</a:t>
            </a:r>
          </a:p>
          <a:p>
            <a:pPr lvl="1"/>
            <a:r>
              <a:rPr lang="en-US" sz="2000" dirty="0"/>
              <a:t>Necessary resistance work up completed</a:t>
            </a:r>
          </a:p>
          <a:p>
            <a:pPr marL="214313" indent="-214313">
              <a:buFont typeface="Arial"/>
              <a:buChar char="•"/>
            </a:pPr>
            <a:r>
              <a:rPr lang="en-US" sz="2000" dirty="0"/>
              <a:t>Insurance coverage investigation</a:t>
            </a:r>
          </a:p>
          <a:p>
            <a:pPr lvl="1"/>
            <a:r>
              <a:rPr lang="en-US" sz="2000" dirty="0"/>
              <a:t>Includes researching patient responsibility</a:t>
            </a:r>
          </a:p>
          <a:p>
            <a:pPr lvl="1"/>
            <a:r>
              <a:rPr lang="en-US" sz="2000" dirty="0"/>
              <a:t>Pharmacy technician</a:t>
            </a:r>
          </a:p>
          <a:p>
            <a:pPr marL="214313" indent="-214313">
              <a:buFont typeface="Arial"/>
              <a:buChar char="•"/>
            </a:pPr>
            <a:r>
              <a:rPr lang="en-US" sz="2000" dirty="0"/>
              <a:t>Patient contacted to review optional oral lead-in</a:t>
            </a:r>
          </a:p>
          <a:p>
            <a:pPr lvl="1"/>
            <a:r>
              <a:rPr lang="en-US" sz="2000" dirty="0"/>
              <a:t>Delivery set up to patient home or clinic</a:t>
            </a:r>
          </a:p>
          <a:p>
            <a:pPr marL="214313" indent="-214313">
              <a:buFont typeface="Arial"/>
              <a:buChar char="•"/>
            </a:pPr>
            <a:r>
              <a:rPr lang="en-US" sz="2000" dirty="0"/>
              <a:t>Patient contacts clinic when oral lead-in received to schedule first injection visit or first injection visit scheduled after deciding to skip oral lead-in</a:t>
            </a:r>
          </a:p>
          <a:p>
            <a:pPr lvl="1"/>
            <a:r>
              <a:rPr lang="en-US" sz="2000" dirty="0"/>
              <a:t>Treatment plan entered in Electronic Medical Record (EMR)</a:t>
            </a:r>
            <a:endParaRPr lang="en-US" dirty="0"/>
          </a:p>
        </p:txBody>
      </p:sp>
      <p:sp>
        <p:nvSpPr>
          <p:cNvPr id="6" name="Slide Number Placeholder 5"/>
          <p:cNvSpPr>
            <a:spLocks noGrp="1"/>
          </p:cNvSpPr>
          <p:nvPr>
            <p:ph type="sldNum" sz="quarter" idx="12"/>
          </p:nvPr>
        </p:nvSpPr>
        <p:spPr/>
        <p:txBody>
          <a:bodyPr/>
          <a:lstStyle/>
          <a:p>
            <a:fld id="{436DF479-7476-4076-86FD-1C41B7E33810}" type="slidenum">
              <a:rPr lang="en-US" smtClean="0"/>
              <a:pPr/>
              <a:t>19</a:t>
            </a:fld>
            <a:r>
              <a:rPr lang="en-US" dirty="0"/>
              <a:t>     </a:t>
            </a:r>
          </a:p>
        </p:txBody>
      </p:sp>
      <p:pic>
        <p:nvPicPr>
          <p:cNvPr id="3" name="Picture 2" descr="A blue sign with white text&#10;&#10;Description automatically generated with medium confidence">
            <a:extLst>
              <a:ext uri="{FF2B5EF4-FFF2-40B4-BE49-F238E27FC236}">
                <a16:creationId xmlns:a16="http://schemas.microsoft.com/office/drawing/2014/main" id="{57B37243-690F-9B27-C3FF-33E9051BDA1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398" y="4679230"/>
            <a:ext cx="1371600" cy="464270"/>
          </a:xfrm>
          <a:prstGeom prst="rect">
            <a:avLst/>
          </a:prstGeom>
        </p:spPr>
      </p:pic>
    </p:spTree>
    <p:extLst>
      <p:ext uri="{BB962C8B-B14F-4D97-AF65-F5344CB8AC3E}">
        <p14:creationId xmlns:p14="http://schemas.microsoft.com/office/powerpoint/2010/main" val="516749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Conflict of Interest Disclosure Statement</a:t>
            </a:r>
          </a:p>
        </p:txBody>
      </p:sp>
      <p:sp>
        <p:nvSpPr>
          <p:cNvPr id="3" name="Content Placeholder 2"/>
          <p:cNvSpPr>
            <a:spLocks noGrp="1"/>
          </p:cNvSpPr>
          <p:nvPr>
            <p:ph idx="1"/>
          </p:nvPr>
        </p:nvSpPr>
        <p:spPr>
          <a:xfrm>
            <a:off x="457200" y="1200151"/>
            <a:ext cx="8315569" cy="2666999"/>
          </a:xfrm>
        </p:spPr>
        <p:txBody>
          <a:bodyPr>
            <a:normAutofit/>
          </a:bodyPr>
          <a:lstStyle/>
          <a:p>
            <a:pPr indent="-342900"/>
            <a:r>
              <a:rPr lang="en-US" sz="2000" dirty="0"/>
              <a:t>Speaker’s bureau for Gilead Sciences and ViiV Healthcare </a:t>
            </a:r>
          </a:p>
          <a:p>
            <a:pPr marL="114300" indent="0">
              <a:buNone/>
            </a:pPr>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2</a:t>
            </a:fld>
            <a:endParaRPr lang="en-US" dirty="0"/>
          </a:p>
        </p:txBody>
      </p:sp>
      <p:sp>
        <p:nvSpPr>
          <p:cNvPr id="6" name="TextBox 5"/>
          <p:cNvSpPr txBox="1"/>
          <p:nvPr/>
        </p:nvSpPr>
        <p:spPr>
          <a:xfrm>
            <a:off x="228600" y="3638550"/>
            <a:ext cx="8610600" cy="938719"/>
          </a:xfrm>
          <a:prstGeom prst="rect">
            <a:avLst/>
          </a:prstGeom>
          <a:noFill/>
        </p:spPr>
        <p:txBody>
          <a:bodyPr wrap="square" rtlCol="0">
            <a:spAutoFit/>
          </a:bodyPr>
          <a:lstStyle/>
          <a:p>
            <a:r>
              <a:rPr lang="en-US" sz="1100" dirty="0">
                <a:solidFill>
                  <a:srgbClr val="222222"/>
                </a:solidFill>
                <a:ea typeface="Calibri" panose="020F0502020204030204" pitchFamily="34" charset="0"/>
                <a:cs typeface="Times New Roman" panose="02020603050405020304" pitchFamily="18" charset="0"/>
              </a:rPr>
              <a:t>This program is supported by the Health Resources and Services Administration (HRSA) of the U.S. Department of Health and Human Services (HHS) as part of an award totaling $3,132,205, with 0% financed with non-governmental sources. </a:t>
            </a:r>
            <a:r>
              <a:rPr lang="en-US" sz="1100" dirty="0">
                <a:ea typeface="Calibri" panose="020F0502020204030204" pitchFamily="34" charset="0"/>
                <a:cs typeface="Times New Roman" panose="02020603050405020304" pitchFamily="18" charset="0"/>
              </a:rPr>
              <a:t>The views expressed do not necessarily reflect the official policies of the  Department of Health and Human Services, nor does mention of trade names, commercial practices, or organizations imply endorsement by the U.S. Government. </a:t>
            </a:r>
            <a:r>
              <a:rPr lang="en-US" sz="1100" i="1" dirty="0">
                <a:ea typeface="Calibri" panose="020F0502020204030204" pitchFamily="34" charset="0"/>
                <a:cs typeface="Times New Roman" panose="02020603050405020304" pitchFamily="18" charset="0"/>
              </a:rPr>
              <a:t>Any trade/brand names for products mentioned during this presentation are for training and identification purposes only</a:t>
            </a:r>
            <a:endParaRPr lang="en-US" sz="1100" dirty="0">
              <a:solidFill>
                <a:srgbClr val="222222"/>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366013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7863" y="-78789"/>
            <a:ext cx="8315569" cy="857250"/>
          </a:xfrm>
        </p:spPr>
        <p:txBody>
          <a:bodyPr/>
          <a:lstStyle/>
          <a:p>
            <a:pPr algn="ctr"/>
            <a:r>
              <a:rPr lang="en-US" sz="2800" dirty="0"/>
              <a:t>Owen Clinic Process</a:t>
            </a:r>
          </a:p>
        </p:txBody>
      </p:sp>
      <p:sp>
        <p:nvSpPr>
          <p:cNvPr id="33" name="Content Placeholder 32"/>
          <p:cNvSpPr>
            <a:spLocks noGrp="1"/>
          </p:cNvSpPr>
          <p:nvPr>
            <p:ph sz="half" idx="2"/>
          </p:nvPr>
        </p:nvSpPr>
        <p:spPr>
          <a:xfrm>
            <a:off x="387863" y="725195"/>
            <a:ext cx="8315569" cy="4132555"/>
          </a:xfrm>
        </p:spPr>
        <p:txBody>
          <a:bodyPr>
            <a:normAutofit/>
          </a:bodyPr>
          <a:lstStyle/>
          <a:p>
            <a:r>
              <a:rPr lang="en-US" sz="1800" dirty="0"/>
              <a:t>Medication obtained from outpatient pharmacy or purchased by clinic one week prior to injection visit</a:t>
            </a:r>
          </a:p>
          <a:p>
            <a:pPr lvl="1"/>
            <a:r>
              <a:rPr lang="en-US" sz="1800" dirty="0"/>
              <a:t>Tracking sheet</a:t>
            </a:r>
          </a:p>
          <a:p>
            <a:pPr lvl="1"/>
            <a:r>
              <a:rPr lang="en-US" sz="1800" dirty="0"/>
              <a:t>Pharmacy technician</a:t>
            </a:r>
          </a:p>
          <a:p>
            <a:r>
              <a:rPr lang="en-US" sz="1800" dirty="0"/>
              <a:t>Reminder call to all patients day before each injection</a:t>
            </a:r>
          </a:p>
          <a:p>
            <a:r>
              <a:rPr lang="en-US" sz="1800" dirty="0"/>
              <a:t>First injection visit with clinical pharmacy team and nurse visit</a:t>
            </a:r>
          </a:p>
          <a:p>
            <a:pPr lvl="1"/>
            <a:r>
              <a:rPr lang="en-US" sz="1800" dirty="0"/>
              <a:t>Review and sign counseling sheet</a:t>
            </a:r>
          </a:p>
          <a:p>
            <a:r>
              <a:rPr lang="en-US" sz="1800" dirty="0"/>
              <a:t>Viral load monitoring performed at loading dose injection, first maintenance injection, then every 3-4 months</a:t>
            </a:r>
          </a:p>
          <a:p>
            <a:r>
              <a:rPr lang="en-US" sz="1800" dirty="0"/>
              <a:t>Subsequent visits scheduled as nurse visit</a:t>
            </a:r>
          </a:p>
          <a:p>
            <a:r>
              <a:rPr lang="en-US" sz="1800" dirty="0"/>
              <a:t>Tracking sheet updated</a:t>
            </a:r>
          </a:p>
          <a:p>
            <a:pPr lvl="1">
              <a:lnSpc>
                <a:spcPct val="100000"/>
              </a:lnSpc>
            </a:pPr>
            <a:r>
              <a:rPr lang="en-US" sz="1800" dirty="0"/>
              <a:t>Pharmacy technician</a:t>
            </a:r>
          </a:p>
          <a:p>
            <a:endParaRPr lang="en-US" dirty="0"/>
          </a:p>
        </p:txBody>
      </p:sp>
      <p:sp>
        <p:nvSpPr>
          <p:cNvPr id="6" name="Slide Number Placeholder 5"/>
          <p:cNvSpPr>
            <a:spLocks noGrp="1"/>
          </p:cNvSpPr>
          <p:nvPr>
            <p:ph type="sldNum" sz="quarter" idx="12"/>
          </p:nvPr>
        </p:nvSpPr>
        <p:spPr/>
        <p:txBody>
          <a:bodyPr/>
          <a:lstStyle/>
          <a:p>
            <a:fld id="{436DF479-7476-4076-86FD-1C41B7E33810}" type="slidenum">
              <a:rPr lang="en-US" smtClean="0"/>
              <a:pPr/>
              <a:t>20</a:t>
            </a:fld>
            <a:r>
              <a:rPr lang="en-US" dirty="0"/>
              <a:t>     </a:t>
            </a:r>
          </a:p>
        </p:txBody>
      </p:sp>
      <p:pic>
        <p:nvPicPr>
          <p:cNvPr id="3" name="Picture 2" descr="A blue sign with white text&#10;&#10;Description automatically generated with medium confidence">
            <a:extLst>
              <a:ext uri="{FF2B5EF4-FFF2-40B4-BE49-F238E27FC236}">
                <a16:creationId xmlns:a16="http://schemas.microsoft.com/office/drawing/2014/main" id="{57B37243-690F-9B27-C3FF-33E9051BDA1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398" y="4679230"/>
            <a:ext cx="1371600" cy="464270"/>
          </a:xfrm>
          <a:prstGeom prst="rect">
            <a:avLst/>
          </a:prstGeom>
        </p:spPr>
      </p:pic>
    </p:spTree>
    <p:extLst>
      <p:ext uri="{BB962C8B-B14F-4D97-AF65-F5344CB8AC3E}">
        <p14:creationId xmlns:p14="http://schemas.microsoft.com/office/powerpoint/2010/main" val="22694723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4326" y="285750"/>
            <a:ext cx="8515349" cy="506582"/>
          </a:xfrm>
        </p:spPr>
        <p:txBody>
          <a:bodyPr/>
          <a:lstStyle/>
          <a:p>
            <a:pPr algn="ctr"/>
            <a:r>
              <a:rPr lang="en-US" sz="2800" dirty="0"/>
              <a:t>Evaluating/Initiating CAB/RPV</a:t>
            </a:r>
          </a:p>
        </p:txBody>
      </p:sp>
      <p:sp>
        <p:nvSpPr>
          <p:cNvPr id="3" name="Text Placeholder 2"/>
          <p:cNvSpPr>
            <a:spLocks noGrp="1"/>
          </p:cNvSpPr>
          <p:nvPr>
            <p:ph type="body" sz="quarter" idx="13"/>
          </p:nvPr>
        </p:nvSpPr>
        <p:spPr/>
        <p:txBody>
          <a:bodyPr>
            <a:noAutofit/>
          </a:bodyPr>
          <a:lstStyle/>
          <a:p>
            <a:r>
              <a:rPr lang="en-US" sz="2000" dirty="0"/>
              <a:t>As of 3/31/23 there have been 807 patients who expressed interest in LAI CAB/RPV</a:t>
            </a:r>
          </a:p>
          <a:p>
            <a:r>
              <a:rPr lang="en-US" sz="2000" dirty="0"/>
              <a:t>Completed retrospective review of those that expressed interest between April 2021 and June 2022 who had a definitive decision made on starting LAI CAB/RPV</a:t>
            </a:r>
          </a:p>
          <a:p>
            <a:r>
              <a:rPr lang="en-US" sz="2000" dirty="0"/>
              <a:t>Compared characteristics between those who did and did not start CAB/RPV</a:t>
            </a:r>
          </a:p>
          <a:p>
            <a:r>
              <a:rPr lang="en-US" sz="2000" dirty="0"/>
              <a:t>Evaluated reasons for not starting CAB/RPV and results of resistance testing as part of the work up for LAI CAB/RPV</a:t>
            </a:r>
          </a:p>
          <a:p>
            <a:r>
              <a:rPr lang="en-US" sz="2000" dirty="0"/>
              <a:t>Included 383 patients of which 201 (52.5%) started CAB/RPV </a:t>
            </a:r>
          </a:p>
        </p:txBody>
      </p:sp>
      <p:sp>
        <p:nvSpPr>
          <p:cNvPr id="5" name="Footer Placeholder 4"/>
          <p:cNvSpPr>
            <a:spLocks noGrp="1"/>
          </p:cNvSpPr>
          <p:nvPr>
            <p:ph type="ftr" sz="quarter" idx="15"/>
          </p:nvPr>
        </p:nvSpPr>
        <p:spPr>
          <a:xfrm>
            <a:off x="1981200" y="4762775"/>
            <a:ext cx="4638675" cy="297179"/>
          </a:xfrm>
        </p:spPr>
        <p:txBody>
          <a:bodyPr/>
          <a:lstStyle/>
          <a:p>
            <a:pPr algn="ctr"/>
            <a:r>
              <a:rPr lang="en-US" dirty="0">
                <a:solidFill>
                  <a:schemeClr val="bg1"/>
                </a:solidFill>
                <a:ea typeface="Times New Roman" panose="02020603050405020304" pitchFamily="18" charset="0"/>
                <a:cs typeface="Times" pitchFamily="2" charset="0"/>
              </a:rPr>
              <a:t>Hill et al. AIDS.</a:t>
            </a:r>
            <a:r>
              <a:rPr lang="en-US" i="1" dirty="0">
                <a:solidFill>
                  <a:schemeClr val="bg1"/>
                </a:solidFill>
                <a:ea typeface="Times New Roman" panose="02020603050405020304" pitchFamily="18" charset="0"/>
                <a:cs typeface="Times" pitchFamily="2" charset="0"/>
              </a:rPr>
              <a:t> </a:t>
            </a:r>
            <a:r>
              <a:rPr lang="en-US" dirty="0">
                <a:solidFill>
                  <a:schemeClr val="bg1"/>
                </a:solidFill>
                <a:ea typeface="Times New Roman" panose="02020603050405020304" pitchFamily="18" charset="0"/>
                <a:cs typeface="Times" pitchFamily="2" charset="0"/>
              </a:rPr>
              <a:t>2023;37:605-609.</a:t>
            </a:r>
            <a:endParaRPr lang="en-US" dirty="0">
              <a:solidFill>
                <a:schemeClr val="bg1"/>
              </a:solidFill>
            </a:endParaRPr>
          </a:p>
        </p:txBody>
      </p:sp>
      <p:sp>
        <p:nvSpPr>
          <p:cNvPr id="6" name="Slide Number Placeholder 5"/>
          <p:cNvSpPr>
            <a:spLocks noGrp="1"/>
          </p:cNvSpPr>
          <p:nvPr>
            <p:ph type="sldNum" sz="quarter" idx="16"/>
          </p:nvPr>
        </p:nvSpPr>
        <p:spPr/>
        <p:txBody>
          <a:bodyPr/>
          <a:lstStyle/>
          <a:p>
            <a:fld id="{436DF479-7476-4076-86FD-1C41B7E33810}" type="slidenum">
              <a:rPr lang="en-US" smtClean="0"/>
              <a:pPr/>
              <a:t>21</a:t>
            </a:fld>
            <a:r>
              <a:rPr lang="en-US" dirty="0"/>
              <a:t>     </a:t>
            </a:r>
          </a:p>
        </p:txBody>
      </p:sp>
      <p:pic>
        <p:nvPicPr>
          <p:cNvPr id="4" name="Picture 3" descr="A blue sign with white text&#10;&#10;Description automatically generated with medium confidence">
            <a:extLst>
              <a:ext uri="{FF2B5EF4-FFF2-40B4-BE49-F238E27FC236}">
                <a16:creationId xmlns:a16="http://schemas.microsoft.com/office/drawing/2014/main" id="{32346289-5DB8-0FB0-51D4-2A4C3AAA493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398" y="4679230"/>
            <a:ext cx="1371600" cy="464270"/>
          </a:xfrm>
          <a:prstGeom prst="rect">
            <a:avLst/>
          </a:prstGeom>
        </p:spPr>
      </p:pic>
    </p:spTree>
    <p:extLst>
      <p:ext uri="{BB962C8B-B14F-4D97-AF65-F5344CB8AC3E}">
        <p14:creationId xmlns:p14="http://schemas.microsoft.com/office/powerpoint/2010/main" val="40703050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D1F5C7-8A9D-5E6E-4898-A99439425849}"/>
              </a:ext>
            </a:extLst>
          </p:cNvPr>
          <p:cNvSpPr>
            <a:spLocks noGrp="1"/>
          </p:cNvSpPr>
          <p:nvPr>
            <p:ph type="title"/>
          </p:nvPr>
        </p:nvSpPr>
        <p:spPr>
          <a:xfrm>
            <a:off x="216219" y="-114300"/>
            <a:ext cx="8315569" cy="857250"/>
          </a:xfrm>
        </p:spPr>
        <p:txBody>
          <a:bodyPr/>
          <a:lstStyle/>
          <a:p>
            <a:pPr algn="ctr"/>
            <a:r>
              <a:rPr lang="en-US" sz="2800" dirty="0"/>
              <a:t>Evaluating/Initiating CAB/RPV</a:t>
            </a:r>
          </a:p>
        </p:txBody>
      </p:sp>
      <p:sp>
        <p:nvSpPr>
          <p:cNvPr id="4" name="Slide Number Placeholder 3">
            <a:extLst>
              <a:ext uri="{FF2B5EF4-FFF2-40B4-BE49-F238E27FC236}">
                <a16:creationId xmlns:a16="http://schemas.microsoft.com/office/drawing/2014/main" id="{B2EB7228-09EA-067C-A922-B5EA0B693D35}"/>
              </a:ext>
            </a:extLst>
          </p:cNvPr>
          <p:cNvSpPr>
            <a:spLocks noGrp="1"/>
          </p:cNvSpPr>
          <p:nvPr>
            <p:ph type="sldNum" sz="quarter" idx="16"/>
          </p:nvPr>
        </p:nvSpPr>
        <p:spPr/>
        <p:txBody>
          <a:bodyPr/>
          <a:lstStyle/>
          <a:p>
            <a:fld id="{436DF479-7476-4076-86FD-1C41B7E33810}" type="slidenum">
              <a:rPr lang="en-US" smtClean="0"/>
              <a:pPr/>
              <a:t>22</a:t>
            </a:fld>
            <a:r>
              <a:rPr lang="en-US" dirty="0"/>
              <a:t>     </a:t>
            </a:r>
          </a:p>
        </p:txBody>
      </p:sp>
      <p:pic>
        <p:nvPicPr>
          <p:cNvPr id="6" name="Picture 5">
            <a:extLst>
              <a:ext uri="{FF2B5EF4-FFF2-40B4-BE49-F238E27FC236}">
                <a16:creationId xmlns:a16="http://schemas.microsoft.com/office/drawing/2014/main" id="{5DF25FAF-D59B-6F2A-A3D1-7909311C5750}"/>
              </a:ext>
            </a:extLst>
          </p:cNvPr>
          <p:cNvPicPr>
            <a:picLocks noChangeAspect="1"/>
          </p:cNvPicPr>
          <p:nvPr/>
        </p:nvPicPr>
        <p:blipFill rotWithShape="1">
          <a:blip r:embed="rId3"/>
          <a:srcRect t="-324" r="1612" b="47100"/>
          <a:stretch/>
        </p:blipFill>
        <p:spPr>
          <a:xfrm>
            <a:off x="201244" y="766233"/>
            <a:ext cx="4515828" cy="3185605"/>
          </a:xfrm>
          <a:prstGeom prst="rect">
            <a:avLst/>
          </a:prstGeom>
        </p:spPr>
      </p:pic>
      <p:sp>
        <p:nvSpPr>
          <p:cNvPr id="8" name="Footer Placeholder 4">
            <a:extLst>
              <a:ext uri="{FF2B5EF4-FFF2-40B4-BE49-F238E27FC236}">
                <a16:creationId xmlns:a16="http://schemas.microsoft.com/office/drawing/2014/main" id="{20073BEC-D2DA-DEE6-B7BD-595AE59505F8}"/>
              </a:ext>
            </a:extLst>
          </p:cNvPr>
          <p:cNvSpPr>
            <a:spLocks noGrp="1"/>
          </p:cNvSpPr>
          <p:nvPr>
            <p:ph type="ftr" sz="quarter" idx="15"/>
          </p:nvPr>
        </p:nvSpPr>
        <p:spPr>
          <a:xfrm>
            <a:off x="1836513" y="4787867"/>
            <a:ext cx="5554887" cy="238726"/>
          </a:xfrm>
        </p:spPr>
        <p:txBody>
          <a:bodyPr/>
          <a:lstStyle/>
          <a:p>
            <a:pPr algn="ctr"/>
            <a:r>
              <a:rPr lang="en-US" dirty="0">
                <a:solidFill>
                  <a:schemeClr val="bg1"/>
                </a:solidFill>
                <a:ea typeface="Times New Roman" panose="02020603050405020304" pitchFamily="18" charset="0"/>
                <a:cs typeface="Times" pitchFamily="2" charset="0"/>
              </a:rPr>
              <a:t>Hill et al. AIDS.</a:t>
            </a:r>
            <a:r>
              <a:rPr lang="en-US" i="1" dirty="0">
                <a:solidFill>
                  <a:schemeClr val="bg1"/>
                </a:solidFill>
                <a:ea typeface="Times New Roman" panose="02020603050405020304" pitchFamily="18" charset="0"/>
                <a:cs typeface="Times" pitchFamily="2" charset="0"/>
              </a:rPr>
              <a:t> </a:t>
            </a:r>
            <a:r>
              <a:rPr lang="en-US" dirty="0">
                <a:solidFill>
                  <a:schemeClr val="bg1"/>
                </a:solidFill>
                <a:ea typeface="Times New Roman" panose="02020603050405020304" pitchFamily="18" charset="0"/>
                <a:cs typeface="Times" pitchFamily="2" charset="0"/>
              </a:rPr>
              <a:t>2023;37:605-609.</a:t>
            </a:r>
            <a:endParaRPr lang="en-US" dirty="0">
              <a:solidFill>
                <a:schemeClr val="bg1"/>
              </a:solidFill>
            </a:endParaRPr>
          </a:p>
        </p:txBody>
      </p:sp>
      <p:pic>
        <p:nvPicPr>
          <p:cNvPr id="3" name="Picture 2" descr="A blue sign with white text&#10;&#10;Description automatically generated with medium confidence">
            <a:extLst>
              <a:ext uri="{FF2B5EF4-FFF2-40B4-BE49-F238E27FC236}">
                <a16:creationId xmlns:a16="http://schemas.microsoft.com/office/drawing/2014/main" id="{D8C29115-00ED-FDCA-C895-B7D46C67E54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398" y="4679230"/>
            <a:ext cx="1371600" cy="464270"/>
          </a:xfrm>
          <a:prstGeom prst="rect">
            <a:avLst/>
          </a:prstGeom>
        </p:spPr>
      </p:pic>
      <p:pic>
        <p:nvPicPr>
          <p:cNvPr id="5" name="Picture 4">
            <a:extLst>
              <a:ext uri="{FF2B5EF4-FFF2-40B4-BE49-F238E27FC236}">
                <a16:creationId xmlns:a16="http://schemas.microsoft.com/office/drawing/2014/main" id="{F73227C9-0474-513D-EC84-2A29F07E4843}"/>
              </a:ext>
            </a:extLst>
          </p:cNvPr>
          <p:cNvPicPr>
            <a:picLocks noChangeAspect="1"/>
          </p:cNvPicPr>
          <p:nvPr/>
        </p:nvPicPr>
        <p:blipFill rotWithShape="1">
          <a:blip r:embed="rId3"/>
          <a:srcRect t="51633" r="705"/>
          <a:stretch/>
        </p:blipFill>
        <p:spPr>
          <a:xfrm>
            <a:off x="4764003" y="1096416"/>
            <a:ext cx="4178753" cy="2654317"/>
          </a:xfrm>
          <a:prstGeom prst="rect">
            <a:avLst/>
          </a:prstGeom>
        </p:spPr>
      </p:pic>
      <p:pic>
        <p:nvPicPr>
          <p:cNvPr id="9" name="Picture 8">
            <a:extLst>
              <a:ext uri="{FF2B5EF4-FFF2-40B4-BE49-F238E27FC236}">
                <a16:creationId xmlns:a16="http://schemas.microsoft.com/office/drawing/2014/main" id="{8D9042AB-184A-BC67-7CEA-B3AFD73625F5}"/>
              </a:ext>
            </a:extLst>
          </p:cNvPr>
          <p:cNvPicPr>
            <a:picLocks noChangeAspect="1"/>
          </p:cNvPicPr>
          <p:nvPr/>
        </p:nvPicPr>
        <p:blipFill rotWithShape="1">
          <a:blip r:embed="rId3"/>
          <a:srcRect l="2256" t="-324" r="1612" b="94347"/>
          <a:stretch/>
        </p:blipFill>
        <p:spPr>
          <a:xfrm>
            <a:off x="4800600" y="804873"/>
            <a:ext cx="4142156" cy="322056"/>
          </a:xfrm>
          <a:prstGeom prst="rect">
            <a:avLst/>
          </a:prstGeom>
        </p:spPr>
      </p:pic>
    </p:spTree>
    <p:extLst>
      <p:ext uri="{BB962C8B-B14F-4D97-AF65-F5344CB8AC3E}">
        <p14:creationId xmlns:p14="http://schemas.microsoft.com/office/powerpoint/2010/main" val="12580175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D1F5C7-8A9D-5E6E-4898-A99439425849}"/>
              </a:ext>
            </a:extLst>
          </p:cNvPr>
          <p:cNvSpPr>
            <a:spLocks noGrp="1"/>
          </p:cNvSpPr>
          <p:nvPr>
            <p:ph type="title"/>
          </p:nvPr>
        </p:nvSpPr>
        <p:spPr>
          <a:xfrm>
            <a:off x="216219" y="-114300"/>
            <a:ext cx="8315569" cy="857250"/>
          </a:xfrm>
        </p:spPr>
        <p:txBody>
          <a:bodyPr/>
          <a:lstStyle/>
          <a:p>
            <a:pPr algn="ctr"/>
            <a:r>
              <a:rPr lang="en-US" sz="2800" dirty="0"/>
              <a:t>Evaluating/Initiating CAB/RPV</a:t>
            </a:r>
          </a:p>
        </p:txBody>
      </p:sp>
      <p:sp>
        <p:nvSpPr>
          <p:cNvPr id="4" name="Slide Number Placeholder 3">
            <a:extLst>
              <a:ext uri="{FF2B5EF4-FFF2-40B4-BE49-F238E27FC236}">
                <a16:creationId xmlns:a16="http://schemas.microsoft.com/office/drawing/2014/main" id="{B2EB7228-09EA-067C-A922-B5EA0B693D35}"/>
              </a:ext>
            </a:extLst>
          </p:cNvPr>
          <p:cNvSpPr>
            <a:spLocks noGrp="1"/>
          </p:cNvSpPr>
          <p:nvPr>
            <p:ph type="sldNum" sz="quarter" idx="16"/>
          </p:nvPr>
        </p:nvSpPr>
        <p:spPr/>
        <p:txBody>
          <a:bodyPr/>
          <a:lstStyle/>
          <a:p>
            <a:fld id="{436DF479-7476-4076-86FD-1C41B7E33810}" type="slidenum">
              <a:rPr lang="en-US" smtClean="0"/>
              <a:pPr/>
              <a:t>23</a:t>
            </a:fld>
            <a:r>
              <a:rPr lang="en-US" dirty="0"/>
              <a:t>     </a:t>
            </a:r>
          </a:p>
        </p:txBody>
      </p:sp>
      <p:pic>
        <p:nvPicPr>
          <p:cNvPr id="7" name="Graphic 6">
            <a:extLst>
              <a:ext uri="{FF2B5EF4-FFF2-40B4-BE49-F238E27FC236}">
                <a16:creationId xmlns:a16="http://schemas.microsoft.com/office/drawing/2014/main" id="{F64F909C-6505-1775-F818-3C702800E41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06868" y="681533"/>
            <a:ext cx="6534269" cy="3780433"/>
          </a:xfrm>
          <a:prstGeom prst="rect">
            <a:avLst/>
          </a:prstGeom>
        </p:spPr>
      </p:pic>
      <p:sp>
        <p:nvSpPr>
          <p:cNvPr id="8" name="Footer Placeholder 4">
            <a:extLst>
              <a:ext uri="{FF2B5EF4-FFF2-40B4-BE49-F238E27FC236}">
                <a16:creationId xmlns:a16="http://schemas.microsoft.com/office/drawing/2014/main" id="{20073BEC-D2DA-DEE6-B7BD-595AE59505F8}"/>
              </a:ext>
            </a:extLst>
          </p:cNvPr>
          <p:cNvSpPr>
            <a:spLocks noGrp="1"/>
          </p:cNvSpPr>
          <p:nvPr>
            <p:ph type="ftr" sz="quarter" idx="15"/>
          </p:nvPr>
        </p:nvSpPr>
        <p:spPr>
          <a:xfrm>
            <a:off x="1836513" y="4787867"/>
            <a:ext cx="5554887" cy="238726"/>
          </a:xfrm>
        </p:spPr>
        <p:txBody>
          <a:bodyPr/>
          <a:lstStyle/>
          <a:p>
            <a:pPr algn="ctr"/>
            <a:r>
              <a:rPr lang="en-US" dirty="0">
                <a:solidFill>
                  <a:schemeClr val="bg1"/>
                </a:solidFill>
                <a:ea typeface="Times New Roman" panose="02020603050405020304" pitchFamily="18" charset="0"/>
                <a:cs typeface="Times" pitchFamily="2" charset="0"/>
              </a:rPr>
              <a:t>Hill et al. AIDS.</a:t>
            </a:r>
            <a:r>
              <a:rPr lang="en-US" i="1" dirty="0">
                <a:solidFill>
                  <a:schemeClr val="bg1"/>
                </a:solidFill>
                <a:ea typeface="Times New Roman" panose="02020603050405020304" pitchFamily="18" charset="0"/>
                <a:cs typeface="Times" pitchFamily="2" charset="0"/>
              </a:rPr>
              <a:t> </a:t>
            </a:r>
            <a:r>
              <a:rPr lang="en-US" dirty="0">
                <a:solidFill>
                  <a:schemeClr val="bg1"/>
                </a:solidFill>
                <a:ea typeface="Times New Roman" panose="02020603050405020304" pitchFamily="18" charset="0"/>
                <a:cs typeface="Times" pitchFamily="2" charset="0"/>
              </a:rPr>
              <a:t>2023;37:605-609.</a:t>
            </a:r>
            <a:endParaRPr lang="en-US" dirty="0">
              <a:solidFill>
                <a:schemeClr val="bg1"/>
              </a:solidFill>
            </a:endParaRPr>
          </a:p>
        </p:txBody>
      </p:sp>
      <p:pic>
        <p:nvPicPr>
          <p:cNvPr id="3" name="Picture 2" descr="A blue sign with white text&#10;&#10;Description automatically generated with medium confidence">
            <a:extLst>
              <a:ext uri="{FF2B5EF4-FFF2-40B4-BE49-F238E27FC236}">
                <a16:creationId xmlns:a16="http://schemas.microsoft.com/office/drawing/2014/main" id="{D8C29115-00ED-FDCA-C895-B7D46C67E54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398" y="4679230"/>
            <a:ext cx="1371600" cy="464270"/>
          </a:xfrm>
          <a:prstGeom prst="rect">
            <a:avLst/>
          </a:prstGeom>
        </p:spPr>
      </p:pic>
    </p:spTree>
    <p:extLst>
      <p:ext uri="{BB962C8B-B14F-4D97-AF65-F5344CB8AC3E}">
        <p14:creationId xmlns:p14="http://schemas.microsoft.com/office/powerpoint/2010/main" val="20584247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619E3E-6646-A38B-0878-0EDE08AEAF11}"/>
              </a:ext>
            </a:extLst>
          </p:cNvPr>
          <p:cNvSpPr>
            <a:spLocks noGrp="1"/>
          </p:cNvSpPr>
          <p:nvPr>
            <p:ph type="title"/>
          </p:nvPr>
        </p:nvSpPr>
        <p:spPr>
          <a:xfrm>
            <a:off x="314326" y="285750"/>
            <a:ext cx="4257674" cy="397595"/>
          </a:xfrm>
        </p:spPr>
        <p:txBody>
          <a:bodyPr anchor="ctr">
            <a:noAutofit/>
          </a:bodyPr>
          <a:lstStyle/>
          <a:p>
            <a:pPr algn="ctr"/>
            <a:r>
              <a:rPr lang="en-US" sz="2800" dirty="0"/>
              <a:t>Resistance testing</a:t>
            </a:r>
          </a:p>
        </p:txBody>
      </p:sp>
      <p:sp>
        <p:nvSpPr>
          <p:cNvPr id="3" name="Text Placeholder 2">
            <a:extLst>
              <a:ext uri="{FF2B5EF4-FFF2-40B4-BE49-F238E27FC236}">
                <a16:creationId xmlns:a16="http://schemas.microsoft.com/office/drawing/2014/main" id="{E4C731A9-14DD-0773-8E18-C327E338A1A1}"/>
              </a:ext>
            </a:extLst>
          </p:cNvPr>
          <p:cNvSpPr>
            <a:spLocks noGrp="1"/>
          </p:cNvSpPr>
          <p:nvPr>
            <p:ph sz="half" idx="1"/>
          </p:nvPr>
        </p:nvSpPr>
        <p:spPr>
          <a:xfrm>
            <a:off x="314326" y="895350"/>
            <a:ext cx="4131431" cy="3571875"/>
          </a:xfrm>
        </p:spPr>
        <p:txBody>
          <a:bodyPr>
            <a:noAutofit/>
          </a:bodyPr>
          <a:lstStyle/>
          <a:p>
            <a:r>
              <a:rPr lang="en-US" sz="1800" dirty="0"/>
              <a:t>Baseline genotype was available for 159 (41.5%) of individuals and prior HIV genotype, phenotype, or archive genotype other than baseline for 92 (24%) of individuals</a:t>
            </a:r>
          </a:p>
          <a:p>
            <a:r>
              <a:rPr lang="en-US" sz="1800" dirty="0"/>
              <a:t>Archive genotype was performed in 135 (35.2%) of individuals as part of the work up for LAI CAB/RPV</a:t>
            </a:r>
          </a:p>
          <a:p>
            <a:r>
              <a:rPr lang="en-US" sz="1800" dirty="0"/>
              <a:t>Of those that had an archive genotype, 25 (18.5%) had a resistance mutation identified that may impact the effectiveness of CAB/RPV</a:t>
            </a:r>
          </a:p>
        </p:txBody>
      </p:sp>
      <p:pic>
        <p:nvPicPr>
          <p:cNvPr id="7" name="Graphic 6">
            <a:extLst>
              <a:ext uri="{FF2B5EF4-FFF2-40B4-BE49-F238E27FC236}">
                <a16:creationId xmlns:a16="http://schemas.microsoft.com/office/drawing/2014/main" id="{197CD9F1-A0C7-9EB1-532F-A71836DD23B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466798" y="152400"/>
            <a:ext cx="4677202" cy="4476750"/>
          </a:xfrm>
          <a:prstGeom prst="rect">
            <a:avLst/>
          </a:prstGeom>
        </p:spPr>
      </p:pic>
      <p:sp>
        <p:nvSpPr>
          <p:cNvPr id="5" name="Footer Placeholder 4">
            <a:extLst>
              <a:ext uri="{FF2B5EF4-FFF2-40B4-BE49-F238E27FC236}">
                <a16:creationId xmlns:a16="http://schemas.microsoft.com/office/drawing/2014/main" id="{02C71946-A139-E559-283A-F7E24486B34B}"/>
              </a:ext>
            </a:extLst>
          </p:cNvPr>
          <p:cNvSpPr txBox="1">
            <a:spLocks/>
          </p:cNvSpPr>
          <p:nvPr/>
        </p:nvSpPr>
        <p:spPr>
          <a:xfrm>
            <a:off x="1905000" y="4685009"/>
            <a:ext cx="4638675" cy="29717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dirty="0">
                <a:solidFill>
                  <a:schemeClr val="bg1"/>
                </a:solidFill>
                <a:ea typeface="Times New Roman" panose="02020603050405020304" pitchFamily="18" charset="0"/>
                <a:cs typeface="Times" pitchFamily="2" charset="0"/>
              </a:rPr>
              <a:t>Hill et al. AIDS.</a:t>
            </a:r>
            <a:r>
              <a:rPr lang="en-US" sz="1200" i="1" dirty="0">
                <a:solidFill>
                  <a:schemeClr val="bg1"/>
                </a:solidFill>
                <a:ea typeface="Times New Roman" panose="02020603050405020304" pitchFamily="18" charset="0"/>
                <a:cs typeface="Times" pitchFamily="2" charset="0"/>
              </a:rPr>
              <a:t> </a:t>
            </a:r>
            <a:r>
              <a:rPr lang="en-US" sz="1200" dirty="0">
                <a:solidFill>
                  <a:schemeClr val="bg1"/>
                </a:solidFill>
                <a:ea typeface="Times New Roman" panose="02020603050405020304" pitchFamily="18" charset="0"/>
                <a:cs typeface="Times" pitchFamily="2" charset="0"/>
              </a:rPr>
              <a:t>2023;37:605-609</a:t>
            </a:r>
            <a:r>
              <a:rPr lang="en-US" dirty="0">
                <a:solidFill>
                  <a:schemeClr val="bg1"/>
                </a:solidFill>
                <a:ea typeface="Times New Roman" panose="02020603050405020304" pitchFamily="18" charset="0"/>
                <a:cs typeface="Times" pitchFamily="2" charset="0"/>
              </a:rPr>
              <a:t>.</a:t>
            </a:r>
            <a:endParaRPr lang="en-US" dirty="0">
              <a:solidFill>
                <a:schemeClr val="bg1"/>
              </a:solidFill>
            </a:endParaRPr>
          </a:p>
        </p:txBody>
      </p:sp>
      <p:pic>
        <p:nvPicPr>
          <p:cNvPr id="4" name="Picture 3" descr="A blue sign with white text&#10;&#10;Description automatically generated with medium confidence">
            <a:extLst>
              <a:ext uri="{FF2B5EF4-FFF2-40B4-BE49-F238E27FC236}">
                <a16:creationId xmlns:a16="http://schemas.microsoft.com/office/drawing/2014/main" id="{8B8E7CFD-F036-9363-4B08-FB8311A126C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398" y="4679230"/>
            <a:ext cx="1371600" cy="464270"/>
          </a:xfrm>
          <a:prstGeom prst="rect">
            <a:avLst/>
          </a:prstGeom>
        </p:spPr>
      </p:pic>
    </p:spTree>
    <p:extLst>
      <p:ext uri="{BB962C8B-B14F-4D97-AF65-F5344CB8AC3E}">
        <p14:creationId xmlns:p14="http://schemas.microsoft.com/office/powerpoint/2010/main" val="35185522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5EE853-7B9A-F820-7077-0AA9E16195BD}"/>
              </a:ext>
            </a:extLst>
          </p:cNvPr>
          <p:cNvSpPr>
            <a:spLocks noGrp="1"/>
          </p:cNvSpPr>
          <p:nvPr>
            <p:ph type="title"/>
          </p:nvPr>
        </p:nvSpPr>
        <p:spPr>
          <a:xfrm>
            <a:off x="76200" y="208847"/>
            <a:ext cx="2962275" cy="857250"/>
          </a:xfrm>
        </p:spPr>
        <p:txBody>
          <a:bodyPr/>
          <a:lstStyle/>
          <a:p>
            <a:pPr algn="ctr"/>
            <a:r>
              <a:rPr lang="en-US" sz="2800" dirty="0"/>
              <a:t>Overview of Owen clinic outcomes</a:t>
            </a:r>
          </a:p>
        </p:txBody>
      </p:sp>
      <p:sp>
        <p:nvSpPr>
          <p:cNvPr id="3" name="Text Placeholder 2">
            <a:extLst>
              <a:ext uri="{FF2B5EF4-FFF2-40B4-BE49-F238E27FC236}">
                <a16:creationId xmlns:a16="http://schemas.microsoft.com/office/drawing/2014/main" id="{1371FB0A-8BA7-C0C3-EC88-A2040B27AC8A}"/>
              </a:ext>
            </a:extLst>
          </p:cNvPr>
          <p:cNvSpPr>
            <a:spLocks noGrp="1"/>
          </p:cNvSpPr>
          <p:nvPr>
            <p:ph type="body" sz="quarter" idx="13"/>
          </p:nvPr>
        </p:nvSpPr>
        <p:spPr>
          <a:xfrm>
            <a:off x="647699" y="1314450"/>
            <a:ext cx="1819275" cy="2514600"/>
          </a:xfrm>
        </p:spPr>
        <p:txBody>
          <a:bodyPr>
            <a:normAutofit fontScale="85000" lnSpcReduction="10000"/>
          </a:bodyPr>
          <a:lstStyle/>
          <a:p>
            <a:r>
              <a:rPr lang="en-US" sz="1800" dirty="0"/>
              <a:t>As of 3/31/23 total of 431 patients have started treatment with 371 actively on treatment (60 discontinuations (13.9%). 4 virologic failures.</a:t>
            </a:r>
          </a:p>
        </p:txBody>
      </p:sp>
      <p:sp>
        <p:nvSpPr>
          <p:cNvPr id="4" name="Slide Number Placeholder 3">
            <a:extLst>
              <a:ext uri="{FF2B5EF4-FFF2-40B4-BE49-F238E27FC236}">
                <a16:creationId xmlns:a16="http://schemas.microsoft.com/office/drawing/2014/main" id="{E4B78A21-FC8A-758E-70B4-22F88F1BE126}"/>
              </a:ext>
            </a:extLst>
          </p:cNvPr>
          <p:cNvSpPr>
            <a:spLocks noGrp="1"/>
          </p:cNvSpPr>
          <p:nvPr>
            <p:ph type="sldNum" sz="quarter" idx="16"/>
          </p:nvPr>
        </p:nvSpPr>
        <p:spPr/>
        <p:txBody>
          <a:bodyPr/>
          <a:lstStyle/>
          <a:p>
            <a:fld id="{436DF479-7476-4076-86FD-1C41B7E33810}" type="slidenum">
              <a:rPr lang="en-US" smtClean="0"/>
              <a:pPr/>
              <a:t>25</a:t>
            </a:fld>
            <a:r>
              <a:rPr lang="en-US" dirty="0"/>
              <a:t>     │</a:t>
            </a:r>
          </a:p>
        </p:txBody>
      </p:sp>
      <p:graphicFrame>
        <p:nvGraphicFramePr>
          <p:cNvPr id="5" name="Table 4">
            <a:extLst>
              <a:ext uri="{FF2B5EF4-FFF2-40B4-BE49-F238E27FC236}">
                <a16:creationId xmlns:a16="http://schemas.microsoft.com/office/drawing/2014/main" id="{87B2D4CD-F7AB-4B61-B60F-8ACD86896150}"/>
              </a:ext>
            </a:extLst>
          </p:cNvPr>
          <p:cNvGraphicFramePr>
            <a:graphicFrameLocks noGrp="1"/>
          </p:cNvGraphicFramePr>
          <p:nvPr>
            <p:extLst>
              <p:ext uri="{D42A27DB-BD31-4B8C-83A1-F6EECF244321}">
                <p14:modId xmlns:p14="http://schemas.microsoft.com/office/powerpoint/2010/main" val="1139433980"/>
              </p:ext>
            </p:extLst>
          </p:nvPr>
        </p:nvGraphicFramePr>
        <p:xfrm>
          <a:off x="3124200" y="116908"/>
          <a:ext cx="5989408" cy="4206240"/>
        </p:xfrm>
        <a:graphic>
          <a:graphicData uri="http://schemas.openxmlformats.org/drawingml/2006/table">
            <a:tbl>
              <a:tblPr firstRow="1" bandRow="1">
                <a:tableStyleId>{00A15C55-8517-42AA-B614-E9B94910E393}</a:tableStyleId>
              </a:tblPr>
              <a:tblGrid>
                <a:gridCol w="1950911">
                  <a:extLst>
                    <a:ext uri="{9D8B030D-6E8A-4147-A177-3AD203B41FA5}">
                      <a16:colId xmlns:a16="http://schemas.microsoft.com/office/drawing/2014/main" val="170808722"/>
                    </a:ext>
                  </a:extLst>
                </a:gridCol>
                <a:gridCol w="2191635">
                  <a:extLst>
                    <a:ext uri="{9D8B030D-6E8A-4147-A177-3AD203B41FA5}">
                      <a16:colId xmlns:a16="http://schemas.microsoft.com/office/drawing/2014/main" val="3872761971"/>
                    </a:ext>
                  </a:extLst>
                </a:gridCol>
                <a:gridCol w="1846862">
                  <a:extLst>
                    <a:ext uri="{9D8B030D-6E8A-4147-A177-3AD203B41FA5}">
                      <a16:colId xmlns:a16="http://schemas.microsoft.com/office/drawing/2014/main" val="2617831627"/>
                    </a:ext>
                  </a:extLst>
                </a:gridCol>
              </a:tblGrid>
              <a:tr h="261937">
                <a:tc>
                  <a:txBody>
                    <a:bodyPr/>
                    <a:lstStyle/>
                    <a:p>
                      <a:endParaRPr lang="en-US" sz="1200" dirty="0"/>
                    </a:p>
                  </a:txBody>
                  <a:tcPr/>
                </a:tc>
                <a:tc>
                  <a:txBody>
                    <a:bodyPr/>
                    <a:lstStyle/>
                    <a:p>
                      <a:r>
                        <a:rPr lang="en-US" sz="1200" dirty="0"/>
                        <a:t>Total started CAB/RPV (n=431)</a:t>
                      </a:r>
                    </a:p>
                  </a:txBody>
                  <a:tcPr/>
                </a:tc>
                <a:tc>
                  <a:txBody>
                    <a:bodyPr/>
                    <a:lstStyle/>
                    <a:p>
                      <a:r>
                        <a:rPr lang="en-US" sz="1200" dirty="0"/>
                        <a:t>Entire Owen Clinic</a:t>
                      </a:r>
                    </a:p>
                  </a:txBody>
                  <a:tcPr/>
                </a:tc>
                <a:extLst>
                  <a:ext uri="{0D108BD9-81ED-4DB2-BD59-A6C34878D82A}">
                    <a16:rowId xmlns:a16="http://schemas.microsoft.com/office/drawing/2014/main" val="1000670919"/>
                  </a:ext>
                </a:extLst>
              </a:tr>
              <a:tr h="157163">
                <a:tc>
                  <a:txBody>
                    <a:bodyPr/>
                    <a:lstStyle/>
                    <a:p>
                      <a:r>
                        <a:rPr lang="en-US" sz="1200" dirty="0"/>
                        <a:t>Median Age (range)</a:t>
                      </a:r>
                    </a:p>
                  </a:txBody>
                  <a:tcPr/>
                </a:tc>
                <a:tc>
                  <a:txBody>
                    <a:bodyPr/>
                    <a:lstStyle/>
                    <a:p>
                      <a:r>
                        <a:rPr lang="en-US" sz="1200" dirty="0"/>
                        <a:t>42 (20-83)</a:t>
                      </a:r>
                    </a:p>
                  </a:txBody>
                  <a:tcPr/>
                </a:tc>
                <a:tc>
                  <a:txBody>
                    <a:bodyPr/>
                    <a:lstStyle/>
                    <a:p>
                      <a:r>
                        <a:rPr lang="en-US" sz="1200" dirty="0"/>
                        <a:t>53</a:t>
                      </a:r>
                    </a:p>
                  </a:txBody>
                  <a:tcPr/>
                </a:tc>
                <a:extLst>
                  <a:ext uri="{0D108BD9-81ED-4DB2-BD59-A6C34878D82A}">
                    <a16:rowId xmlns:a16="http://schemas.microsoft.com/office/drawing/2014/main" val="1302200435"/>
                  </a:ext>
                </a:extLst>
              </a:tr>
              <a:tr h="681038">
                <a:tc>
                  <a:txBody>
                    <a:bodyPr/>
                    <a:lstStyle/>
                    <a:p>
                      <a:r>
                        <a:rPr lang="en-US" sz="1200" dirty="0"/>
                        <a:t>Race (%)</a:t>
                      </a:r>
                    </a:p>
                    <a:p>
                      <a:r>
                        <a:rPr lang="en-US" sz="1200" dirty="0"/>
                        <a:t>   White</a:t>
                      </a:r>
                    </a:p>
                    <a:p>
                      <a:r>
                        <a:rPr lang="en-US" sz="1200" dirty="0"/>
                        <a:t>   Black</a:t>
                      </a:r>
                    </a:p>
                    <a:p>
                      <a:r>
                        <a:rPr lang="en-US" sz="1200" dirty="0"/>
                        <a:t>   Asian</a:t>
                      </a:r>
                    </a:p>
                    <a:p>
                      <a:r>
                        <a:rPr lang="en-US" sz="1200" dirty="0"/>
                        <a:t>   Mixed/Other</a:t>
                      </a:r>
                    </a:p>
                    <a:p>
                      <a:r>
                        <a:rPr lang="en-US" sz="1200" dirty="0"/>
                        <a:t>   Unknown</a:t>
                      </a:r>
                    </a:p>
                  </a:txBody>
                  <a:tcPr/>
                </a:tc>
                <a:tc>
                  <a:txBody>
                    <a:bodyPr/>
                    <a:lstStyle/>
                    <a:p>
                      <a:endParaRPr lang="en-US" sz="1200" dirty="0"/>
                    </a:p>
                    <a:p>
                      <a:r>
                        <a:rPr lang="en-US" sz="1200" dirty="0"/>
                        <a:t>199 (46.2)</a:t>
                      </a:r>
                    </a:p>
                    <a:p>
                      <a:r>
                        <a:rPr lang="en-US" sz="1200" dirty="0"/>
                        <a:t>78 (18.1)</a:t>
                      </a:r>
                    </a:p>
                    <a:p>
                      <a:r>
                        <a:rPr lang="en-US" sz="1200" dirty="0"/>
                        <a:t>15 (3.5)</a:t>
                      </a:r>
                    </a:p>
                    <a:p>
                      <a:r>
                        <a:rPr lang="en-US" sz="1200" dirty="0"/>
                        <a:t>129 (29.9)</a:t>
                      </a:r>
                    </a:p>
                    <a:p>
                      <a:r>
                        <a:rPr lang="en-US" sz="1200" dirty="0"/>
                        <a:t>18 (4.2)</a:t>
                      </a:r>
                    </a:p>
                  </a:txBody>
                  <a:tcPr/>
                </a:tc>
                <a:tc>
                  <a:txBody>
                    <a:bodyPr/>
                    <a:lstStyle/>
                    <a:p>
                      <a:endParaRPr lang="en-US" sz="1200" dirty="0"/>
                    </a:p>
                    <a:p>
                      <a:r>
                        <a:rPr lang="en-US" sz="1200" dirty="0"/>
                        <a:t>53.4%</a:t>
                      </a:r>
                    </a:p>
                    <a:p>
                      <a:r>
                        <a:rPr lang="en-US" sz="1200" dirty="0"/>
                        <a:t>12.4%</a:t>
                      </a:r>
                    </a:p>
                    <a:p>
                      <a:r>
                        <a:rPr lang="en-US" sz="1200" dirty="0"/>
                        <a:t>3.7%</a:t>
                      </a:r>
                    </a:p>
                    <a:p>
                      <a:r>
                        <a:rPr lang="en-US" sz="1200" dirty="0"/>
                        <a:t>30.4%</a:t>
                      </a:r>
                    </a:p>
                  </a:txBody>
                  <a:tcPr/>
                </a:tc>
                <a:extLst>
                  <a:ext uri="{0D108BD9-81ED-4DB2-BD59-A6C34878D82A}">
                    <a16:rowId xmlns:a16="http://schemas.microsoft.com/office/drawing/2014/main" val="3623781994"/>
                  </a:ext>
                </a:extLst>
              </a:tr>
              <a:tr h="471487">
                <a:tc>
                  <a:txBody>
                    <a:bodyPr/>
                    <a:lstStyle/>
                    <a:p>
                      <a:r>
                        <a:rPr lang="en-US" sz="1200" dirty="0"/>
                        <a:t>Ethnicity (%)</a:t>
                      </a:r>
                    </a:p>
                    <a:p>
                      <a:r>
                        <a:rPr lang="en-US" sz="1200" dirty="0"/>
                        <a:t>   Hispanic</a:t>
                      </a:r>
                    </a:p>
                    <a:p>
                      <a:r>
                        <a:rPr lang="en-US" sz="1200" dirty="0"/>
                        <a:t>   Non-Hispanic</a:t>
                      </a:r>
                    </a:p>
                    <a:p>
                      <a:r>
                        <a:rPr lang="en-US" sz="1200" dirty="0"/>
                        <a:t>   Other/unknown</a:t>
                      </a:r>
                    </a:p>
                  </a:txBody>
                  <a:tcPr/>
                </a:tc>
                <a:tc>
                  <a:txBody>
                    <a:bodyPr/>
                    <a:lstStyle/>
                    <a:p>
                      <a:endParaRPr lang="en-US" sz="1200" dirty="0"/>
                    </a:p>
                    <a:p>
                      <a:r>
                        <a:rPr lang="en-US" sz="1200" dirty="0"/>
                        <a:t>161 (37.4)</a:t>
                      </a:r>
                    </a:p>
                    <a:p>
                      <a:r>
                        <a:rPr lang="en-US" sz="1200" dirty="0"/>
                        <a:t>264 (61.3)</a:t>
                      </a:r>
                    </a:p>
                    <a:p>
                      <a:r>
                        <a:rPr lang="en-US" sz="1200" dirty="0"/>
                        <a:t>6 (1.4)</a:t>
                      </a:r>
                    </a:p>
                  </a:txBody>
                  <a:tcPr/>
                </a:tc>
                <a:tc>
                  <a:txBody>
                    <a:bodyPr/>
                    <a:lstStyle/>
                    <a:p>
                      <a:endParaRPr lang="en-US" sz="1200" dirty="0"/>
                    </a:p>
                    <a:p>
                      <a:r>
                        <a:rPr lang="en-US" sz="1200" dirty="0"/>
                        <a:t>32.4%</a:t>
                      </a:r>
                    </a:p>
                  </a:txBody>
                  <a:tcPr/>
                </a:tc>
                <a:extLst>
                  <a:ext uri="{0D108BD9-81ED-4DB2-BD59-A6C34878D82A}">
                    <a16:rowId xmlns:a16="http://schemas.microsoft.com/office/drawing/2014/main" val="4240755697"/>
                  </a:ext>
                </a:extLst>
              </a:tr>
              <a:tr h="366713">
                <a:tc>
                  <a:txBody>
                    <a:bodyPr/>
                    <a:lstStyle/>
                    <a:p>
                      <a:r>
                        <a:rPr lang="en-US" sz="1200" dirty="0"/>
                        <a:t>Sex Assigned at Birth (%)</a:t>
                      </a:r>
                    </a:p>
                    <a:p>
                      <a:r>
                        <a:rPr lang="en-US" sz="1200" dirty="0"/>
                        <a:t>   Female</a:t>
                      </a:r>
                    </a:p>
                  </a:txBody>
                  <a:tcPr/>
                </a:tc>
                <a:tc>
                  <a:txBody>
                    <a:bodyPr/>
                    <a:lstStyle/>
                    <a:p>
                      <a:endParaRPr lang="en-US" sz="1200" dirty="0"/>
                    </a:p>
                    <a:p>
                      <a:r>
                        <a:rPr lang="en-US" sz="1200" dirty="0"/>
                        <a:t>66 (15.3)</a:t>
                      </a:r>
                    </a:p>
                  </a:txBody>
                  <a:tcPr/>
                </a:tc>
                <a:tc>
                  <a:txBody>
                    <a:bodyPr/>
                    <a:lstStyle/>
                    <a:p>
                      <a:endParaRPr lang="en-US" sz="1200" dirty="0"/>
                    </a:p>
                    <a:p>
                      <a:r>
                        <a:rPr lang="en-US" sz="1200" dirty="0"/>
                        <a:t>9.8%</a:t>
                      </a:r>
                    </a:p>
                  </a:txBody>
                  <a:tcPr/>
                </a:tc>
                <a:extLst>
                  <a:ext uri="{0D108BD9-81ED-4DB2-BD59-A6C34878D82A}">
                    <a16:rowId xmlns:a16="http://schemas.microsoft.com/office/drawing/2014/main" val="139527233"/>
                  </a:ext>
                </a:extLst>
              </a:tr>
              <a:tr h="576263">
                <a:tc>
                  <a:txBody>
                    <a:bodyPr/>
                    <a:lstStyle/>
                    <a:p>
                      <a:r>
                        <a:rPr lang="en-US" sz="1200" dirty="0"/>
                        <a:t>Gender Identity (%)</a:t>
                      </a:r>
                    </a:p>
                    <a:p>
                      <a:r>
                        <a:rPr lang="en-US" sz="1200" dirty="0"/>
                        <a:t>   Male</a:t>
                      </a:r>
                    </a:p>
                    <a:p>
                      <a:r>
                        <a:rPr lang="en-US" sz="1200" dirty="0"/>
                        <a:t>   Female</a:t>
                      </a:r>
                    </a:p>
                    <a:p>
                      <a:r>
                        <a:rPr lang="en-US" sz="1200" dirty="0"/>
                        <a:t>   Trans/non-binary</a:t>
                      </a:r>
                    </a:p>
                    <a:p>
                      <a:r>
                        <a:rPr lang="en-US" sz="1200" dirty="0"/>
                        <a:t>   Unknown</a:t>
                      </a:r>
                    </a:p>
                  </a:txBody>
                  <a:tcPr/>
                </a:tc>
                <a:tc>
                  <a:txBody>
                    <a:bodyPr/>
                    <a:lstStyle/>
                    <a:p>
                      <a:endParaRPr lang="en-US" sz="1200" dirty="0"/>
                    </a:p>
                    <a:p>
                      <a:r>
                        <a:rPr lang="en-US" sz="1200" dirty="0"/>
                        <a:t>274 (63.6)</a:t>
                      </a:r>
                    </a:p>
                    <a:p>
                      <a:r>
                        <a:rPr lang="en-US" sz="1200" dirty="0"/>
                        <a:t>45 (10.4)</a:t>
                      </a:r>
                    </a:p>
                    <a:p>
                      <a:r>
                        <a:rPr lang="en-US" sz="1200" dirty="0"/>
                        <a:t>19 (4.4)</a:t>
                      </a:r>
                    </a:p>
                    <a:p>
                      <a:r>
                        <a:rPr lang="en-US" sz="1200" dirty="0"/>
                        <a:t>93 (21.6)</a:t>
                      </a:r>
                    </a:p>
                  </a:txBody>
                  <a:tcPr/>
                </a:tc>
                <a:tc>
                  <a:txBody>
                    <a:bodyPr/>
                    <a:lstStyle/>
                    <a:p>
                      <a:endParaRPr lang="en-US" sz="1200" dirty="0"/>
                    </a:p>
                    <a:p>
                      <a:endParaRPr lang="en-US" sz="1200" dirty="0"/>
                    </a:p>
                    <a:p>
                      <a:endParaRPr lang="en-US" sz="1200" dirty="0"/>
                    </a:p>
                    <a:p>
                      <a:r>
                        <a:rPr lang="en-US" sz="1200" dirty="0"/>
                        <a:t>2.4%</a:t>
                      </a:r>
                    </a:p>
                  </a:txBody>
                  <a:tcPr/>
                </a:tc>
                <a:extLst>
                  <a:ext uri="{0D108BD9-81ED-4DB2-BD59-A6C34878D82A}">
                    <a16:rowId xmlns:a16="http://schemas.microsoft.com/office/drawing/2014/main" val="4051734386"/>
                  </a:ext>
                </a:extLst>
              </a:tr>
            </a:tbl>
          </a:graphicData>
        </a:graphic>
      </p:graphicFrame>
      <p:pic>
        <p:nvPicPr>
          <p:cNvPr id="6" name="Picture 5" descr="A blue sign with white text&#10;&#10;Description automatically generated with medium confidence">
            <a:extLst>
              <a:ext uri="{FF2B5EF4-FFF2-40B4-BE49-F238E27FC236}">
                <a16:creationId xmlns:a16="http://schemas.microsoft.com/office/drawing/2014/main" id="{D066FA9F-A2BD-357F-3B54-CEC35BF7D15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398" y="4679230"/>
            <a:ext cx="1371600" cy="464270"/>
          </a:xfrm>
          <a:prstGeom prst="rect">
            <a:avLst/>
          </a:prstGeom>
        </p:spPr>
      </p:pic>
    </p:spTree>
    <p:extLst>
      <p:ext uri="{BB962C8B-B14F-4D97-AF65-F5344CB8AC3E}">
        <p14:creationId xmlns:p14="http://schemas.microsoft.com/office/powerpoint/2010/main" val="14549750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5EE853-7B9A-F820-7077-0AA9E16195BD}"/>
              </a:ext>
            </a:extLst>
          </p:cNvPr>
          <p:cNvSpPr>
            <a:spLocks noGrp="1"/>
          </p:cNvSpPr>
          <p:nvPr>
            <p:ph type="title"/>
          </p:nvPr>
        </p:nvSpPr>
        <p:spPr>
          <a:xfrm>
            <a:off x="304800" y="6739"/>
            <a:ext cx="8315569" cy="857250"/>
          </a:xfrm>
        </p:spPr>
        <p:txBody>
          <a:bodyPr/>
          <a:lstStyle/>
          <a:p>
            <a:pPr algn="ctr"/>
            <a:r>
              <a:rPr lang="en-US" sz="2800" dirty="0"/>
              <a:t>Overview of Owen clinic outcomes</a:t>
            </a:r>
          </a:p>
        </p:txBody>
      </p:sp>
      <p:sp>
        <p:nvSpPr>
          <p:cNvPr id="4" name="Slide Number Placeholder 3">
            <a:extLst>
              <a:ext uri="{FF2B5EF4-FFF2-40B4-BE49-F238E27FC236}">
                <a16:creationId xmlns:a16="http://schemas.microsoft.com/office/drawing/2014/main" id="{E4B78A21-FC8A-758E-70B4-22F88F1BE126}"/>
              </a:ext>
            </a:extLst>
          </p:cNvPr>
          <p:cNvSpPr>
            <a:spLocks noGrp="1"/>
          </p:cNvSpPr>
          <p:nvPr>
            <p:ph type="sldNum" sz="quarter" idx="16"/>
          </p:nvPr>
        </p:nvSpPr>
        <p:spPr/>
        <p:txBody>
          <a:bodyPr/>
          <a:lstStyle/>
          <a:p>
            <a:fld id="{436DF479-7476-4076-86FD-1C41B7E33810}" type="slidenum">
              <a:rPr lang="en-US" smtClean="0"/>
              <a:pPr/>
              <a:t>26</a:t>
            </a:fld>
            <a:r>
              <a:rPr lang="en-US" dirty="0"/>
              <a:t>     │</a:t>
            </a:r>
          </a:p>
        </p:txBody>
      </p:sp>
      <p:graphicFrame>
        <p:nvGraphicFramePr>
          <p:cNvPr id="7" name="Table 6">
            <a:extLst>
              <a:ext uri="{FF2B5EF4-FFF2-40B4-BE49-F238E27FC236}">
                <a16:creationId xmlns:a16="http://schemas.microsoft.com/office/drawing/2014/main" id="{D1D465E2-34BE-40B3-9C02-8CECDBCC8C5C}"/>
              </a:ext>
            </a:extLst>
          </p:cNvPr>
          <p:cNvGraphicFramePr>
            <a:graphicFrameLocks noGrp="1"/>
          </p:cNvGraphicFramePr>
          <p:nvPr>
            <p:extLst>
              <p:ext uri="{D42A27DB-BD31-4B8C-83A1-F6EECF244321}">
                <p14:modId xmlns:p14="http://schemas.microsoft.com/office/powerpoint/2010/main" val="42946565"/>
              </p:ext>
            </p:extLst>
          </p:nvPr>
        </p:nvGraphicFramePr>
        <p:xfrm>
          <a:off x="800100" y="666750"/>
          <a:ext cx="7543800" cy="3904275"/>
        </p:xfrm>
        <a:graphic>
          <a:graphicData uri="http://schemas.openxmlformats.org/drawingml/2006/table">
            <a:tbl>
              <a:tblPr firstRow="1" bandRow="1">
                <a:tableStyleId>{00A15C55-8517-42AA-B614-E9B94910E393}</a:tableStyleId>
              </a:tblPr>
              <a:tblGrid>
                <a:gridCol w="3771900">
                  <a:extLst>
                    <a:ext uri="{9D8B030D-6E8A-4147-A177-3AD203B41FA5}">
                      <a16:colId xmlns:a16="http://schemas.microsoft.com/office/drawing/2014/main" val="1926160457"/>
                    </a:ext>
                  </a:extLst>
                </a:gridCol>
                <a:gridCol w="3771900">
                  <a:extLst>
                    <a:ext uri="{9D8B030D-6E8A-4147-A177-3AD203B41FA5}">
                      <a16:colId xmlns:a16="http://schemas.microsoft.com/office/drawing/2014/main" val="3650890199"/>
                    </a:ext>
                  </a:extLst>
                </a:gridCol>
              </a:tblGrid>
              <a:tr h="315905">
                <a:tc>
                  <a:txBody>
                    <a:bodyPr/>
                    <a:lstStyle/>
                    <a:p>
                      <a:endParaRPr lang="en-US" sz="1400" dirty="0"/>
                    </a:p>
                  </a:txBody>
                  <a:tcPr/>
                </a:tc>
                <a:tc>
                  <a:txBody>
                    <a:bodyPr/>
                    <a:lstStyle/>
                    <a:p>
                      <a:r>
                        <a:rPr lang="en-US" sz="1400" dirty="0"/>
                        <a:t>Total CAB/RPV</a:t>
                      </a:r>
                    </a:p>
                  </a:txBody>
                  <a:tcPr/>
                </a:tc>
                <a:extLst>
                  <a:ext uri="{0D108BD9-81ED-4DB2-BD59-A6C34878D82A}">
                    <a16:rowId xmlns:a16="http://schemas.microsoft.com/office/drawing/2014/main" val="1951116853"/>
                  </a:ext>
                </a:extLst>
              </a:tr>
              <a:tr h="913868">
                <a:tc>
                  <a:txBody>
                    <a:bodyPr/>
                    <a:lstStyle/>
                    <a:p>
                      <a:r>
                        <a:rPr lang="en-US" sz="1400" dirty="0"/>
                        <a:t>Insurance</a:t>
                      </a:r>
                    </a:p>
                    <a:p>
                      <a:r>
                        <a:rPr lang="en-US" sz="1400" dirty="0"/>
                        <a:t>   Medicaid</a:t>
                      </a:r>
                    </a:p>
                    <a:p>
                      <a:r>
                        <a:rPr lang="en-US" sz="1400" dirty="0"/>
                        <a:t>   Medicare/Medicaid</a:t>
                      </a:r>
                    </a:p>
                    <a:p>
                      <a:r>
                        <a:rPr lang="en-US" sz="1400" dirty="0"/>
                        <a:t>   Medicare Only</a:t>
                      </a:r>
                    </a:p>
                    <a:p>
                      <a:r>
                        <a:rPr lang="en-US" sz="1400" dirty="0"/>
                        <a:t>   Ryan White/ADAP</a:t>
                      </a:r>
                    </a:p>
                    <a:p>
                      <a:r>
                        <a:rPr lang="en-US" sz="1400" dirty="0"/>
                        <a:t>   Commercial</a:t>
                      </a:r>
                    </a:p>
                  </a:txBody>
                  <a:tcPr/>
                </a:tc>
                <a:tc>
                  <a:txBody>
                    <a:bodyPr/>
                    <a:lstStyle/>
                    <a:p>
                      <a:endParaRPr lang="en-US" sz="1400" dirty="0"/>
                    </a:p>
                    <a:p>
                      <a:r>
                        <a:rPr lang="en-US" sz="1400" dirty="0"/>
                        <a:t>46.4%</a:t>
                      </a:r>
                    </a:p>
                    <a:p>
                      <a:r>
                        <a:rPr lang="en-US" sz="1400" dirty="0"/>
                        <a:t>11.9%</a:t>
                      </a:r>
                    </a:p>
                    <a:p>
                      <a:r>
                        <a:rPr lang="en-US" sz="1400" dirty="0"/>
                        <a:t>1.9%</a:t>
                      </a:r>
                    </a:p>
                    <a:p>
                      <a:r>
                        <a:rPr lang="en-US" sz="1400" dirty="0"/>
                        <a:t>6.0%</a:t>
                      </a:r>
                    </a:p>
                    <a:p>
                      <a:r>
                        <a:rPr lang="en-US" sz="1400" dirty="0"/>
                        <a:t>33.9%</a:t>
                      </a:r>
                    </a:p>
                  </a:txBody>
                  <a:tcPr/>
                </a:tc>
                <a:extLst>
                  <a:ext uri="{0D108BD9-81ED-4DB2-BD59-A6C34878D82A}">
                    <a16:rowId xmlns:a16="http://schemas.microsoft.com/office/drawing/2014/main" val="3913015874"/>
                  </a:ext>
                </a:extLst>
              </a:tr>
              <a:tr h="1049256">
                <a:tc>
                  <a:txBody>
                    <a:bodyPr/>
                    <a:lstStyle/>
                    <a:p>
                      <a:r>
                        <a:rPr lang="en-US" sz="1400" dirty="0"/>
                        <a:t>Regimen at switch</a:t>
                      </a:r>
                    </a:p>
                    <a:p>
                      <a:r>
                        <a:rPr lang="en-US" sz="1400" dirty="0"/>
                        <a:t>   2</a:t>
                      </a:r>
                      <a:r>
                        <a:rPr lang="en-US" sz="1400" baseline="30000" dirty="0"/>
                        <a:t>nd</a:t>
                      </a:r>
                      <a:r>
                        <a:rPr lang="en-US" sz="1400" dirty="0"/>
                        <a:t> Gen INSTI+2 NRTI</a:t>
                      </a:r>
                    </a:p>
                    <a:p>
                      <a:r>
                        <a:rPr lang="en-US" sz="1400" dirty="0"/>
                        <a:t>   1</a:t>
                      </a:r>
                      <a:r>
                        <a:rPr lang="en-US" sz="1400" baseline="30000" dirty="0"/>
                        <a:t>st</a:t>
                      </a:r>
                      <a:r>
                        <a:rPr lang="en-US" sz="1400" dirty="0"/>
                        <a:t> Gen INSTI+2 NRTI</a:t>
                      </a:r>
                    </a:p>
                    <a:p>
                      <a:r>
                        <a:rPr lang="en-US" sz="1400" dirty="0"/>
                        <a:t>   NNRTI+2 NRTI</a:t>
                      </a:r>
                    </a:p>
                    <a:p>
                      <a:r>
                        <a:rPr lang="en-US" sz="1400" dirty="0"/>
                        <a:t>   PI+2 NRTI</a:t>
                      </a:r>
                    </a:p>
                    <a:p>
                      <a:r>
                        <a:rPr lang="en-US" sz="1400" dirty="0"/>
                        <a:t>   2-drug regimen</a:t>
                      </a:r>
                    </a:p>
                    <a:p>
                      <a:r>
                        <a:rPr lang="en-US" sz="1400" dirty="0"/>
                        <a:t>   Multi-class regimen</a:t>
                      </a:r>
                    </a:p>
                  </a:txBody>
                  <a:tcPr/>
                </a:tc>
                <a:tc>
                  <a:txBody>
                    <a:bodyPr/>
                    <a:lstStyle/>
                    <a:p>
                      <a:endParaRPr lang="en-US" sz="1400" dirty="0"/>
                    </a:p>
                    <a:p>
                      <a:r>
                        <a:rPr lang="en-US" sz="1400" dirty="0"/>
                        <a:t>61.4%</a:t>
                      </a:r>
                    </a:p>
                    <a:p>
                      <a:r>
                        <a:rPr lang="en-US" sz="1400" dirty="0"/>
                        <a:t>8.5%</a:t>
                      </a:r>
                    </a:p>
                    <a:p>
                      <a:r>
                        <a:rPr lang="en-US" sz="1400" dirty="0"/>
                        <a:t>7.2%</a:t>
                      </a:r>
                    </a:p>
                    <a:p>
                      <a:r>
                        <a:rPr lang="en-US" sz="1400" dirty="0"/>
                        <a:t>3.1%</a:t>
                      </a:r>
                    </a:p>
                    <a:p>
                      <a:r>
                        <a:rPr lang="en-US" sz="1400" dirty="0"/>
                        <a:t>14.1%</a:t>
                      </a:r>
                    </a:p>
                    <a:p>
                      <a:r>
                        <a:rPr lang="en-US" sz="1400" dirty="0"/>
                        <a:t>5.6%</a:t>
                      </a:r>
                    </a:p>
                  </a:txBody>
                  <a:tcPr/>
                </a:tc>
                <a:extLst>
                  <a:ext uri="{0D108BD9-81ED-4DB2-BD59-A6C34878D82A}">
                    <a16:rowId xmlns:a16="http://schemas.microsoft.com/office/drawing/2014/main" val="1537631979"/>
                  </a:ext>
                </a:extLst>
              </a:tr>
              <a:tr h="315905">
                <a:tc>
                  <a:txBody>
                    <a:bodyPr/>
                    <a:lstStyle/>
                    <a:p>
                      <a:r>
                        <a:rPr lang="en-US" sz="1400" dirty="0"/>
                        <a:t>Median BMI (range)</a:t>
                      </a:r>
                    </a:p>
                  </a:txBody>
                  <a:tcPr/>
                </a:tc>
                <a:tc>
                  <a:txBody>
                    <a:bodyPr/>
                    <a:lstStyle/>
                    <a:p>
                      <a:r>
                        <a:rPr lang="en-US" sz="1400" dirty="0"/>
                        <a:t>26.8 (16.9-44.9)</a:t>
                      </a:r>
                    </a:p>
                  </a:txBody>
                  <a:tcPr/>
                </a:tc>
                <a:extLst>
                  <a:ext uri="{0D108BD9-81ED-4DB2-BD59-A6C34878D82A}">
                    <a16:rowId xmlns:a16="http://schemas.microsoft.com/office/drawing/2014/main" val="2811035149"/>
                  </a:ext>
                </a:extLst>
              </a:tr>
              <a:tr h="315905">
                <a:tc>
                  <a:txBody>
                    <a:bodyPr/>
                    <a:lstStyle/>
                    <a:p>
                      <a:r>
                        <a:rPr lang="en-US" sz="1400" dirty="0"/>
                        <a:t>Median CD4 count (range)</a:t>
                      </a:r>
                    </a:p>
                  </a:txBody>
                  <a:tcPr/>
                </a:tc>
                <a:tc>
                  <a:txBody>
                    <a:bodyPr/>
                    <a:lstStyle/>
                    <a:p>
                      <a:r>
                        <a:rPr lang="en-US" sz="1400" dirty="0"/>
                        <a:t>720 (12-1733)</a:t>
                      </a:r>
                    </a:p>
                  </a:txBody>
                  <a:tcPr/>
                </a:tc>
                <a:extLst>
                  <a:ext uri="{0D108BD9-81ED-4DB2-BD59-A6C34878D82A}">
                    <a16:rowId xmlns:a16="http://schemas.microsoft.com/office/drawing/2014/main" val="4140995544"/>
                  </a:ext>
                </a:extLst>
              </a:tr>
            </a:tbl>
          </a:graphicData>
        </a:graphic>
      </p:graphicFrame>
      <p:pic>
        <p:nvPicPr>
          <p:cNvPr id="6" name="Picture 5" descr="A blue sign with white text&#10;&#10;Description automatically generated with medium confidence">
            <a:extLst>
              <a:ext uri="{FF2B5EF4-FFF2-40B4-BE49-F238E27FC236}">
                <a16:creationId xmlns:a16="http://schemas.microsoft.com/office/drawing/2014/main" id="{D066FA9F-A2BD-357F-3B54-CEC35BF7D15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398" y="4679230"/>
            <a:ext cx="1371600" cy="464270"/>
          </a:xfrm>
          <a:prstGeom prst="rect">
            <a:avLst/>
          </a:prstGeom>
        </p:spPr>
      </p:pic>
    </p:spTree>
    <p:extLst>
      <p:ext uri="{BB962C8B-B14F-4D97-AF65-F5344CB8AC3E}">
        <p14:creationId xmlns:p14="http://schemas.microsoft.com/office/powerpoint/2010/main" val="3109970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E82A6-AC08-E4D1-57E7-A0DBEE72DE1C}"/>
              </a:ext>
            </a:extLst>
          </p:cNvPr>
          <p:cNvSpPr>
            <a:spLocks noGrp="1"/>
          </p:cNvSpPr>
          <p:nvPr>
            <p:ph type="title"/>
          </p:nvPr>
        </p:nvSpPr>
        <p:spPr>
          <a:xfrm>
            <a:off x="314325" y="179984"/>
            <a:ext cx="8515350" cy="371475"/>
          </a:xfrm>
        </p:spPr>
        <p:txBody>
          <a:bodyPr anchor="ctr">
            <a:noAutofit/>
          </a:bodyPr>
          <a:lstStyle/>
          <a:p>
            <a:pPr algn="ctr"/>
            <a:r>
              <a:rPr lang="en-US" sz="2800" dirty="0"/>
              <a:t>Reasons for stopping CAB/RPV (n=60)</a:t>
            </a:r>
          </a:p>
        </p:txBody>
      </p:sp>
      <p:sp>
        <p:nvSpPr>
          <p:cNvPr id="3" name="Content Placeholder 2">
            <a:extLst>
              <a:ext uri="{FF2B5EF4-FFF2-40B4-BE49-F238E27FC236}">
                <a16:creationId xmlns:a16="http://schemas.microsoft.com/office/drawing/2014/main" id="{B59340D5-6BC7-A836-FDED-09EF4A80207B}"/>
              </a:ext>
            </a:extLst>
          </p:cNvPr>
          <p:cNvSpPr>
            <a:spLocks noGrp="1"/>
          </p:cNvSpPr>
          <p:nvPr>
            <p:ph sz="half" idx="1"/>
          </p:nvPr>
        </p:nvSpPr>
        <p:spPr>
          <a:xfrm>
            <a:off x="152400" y="971550"/>
            <a:ext cx="5410200" cy="3571875"/>
          </a:xfrm>
        </p:spPr>
        <p:txBody>
          <a:bodyPr>
            <a:normAutofit/>
          </a:bodyPr>
          <a:lstStyle/>
          <a:p>
            <a:r>
              <a:rPr lang="en-US" sz="1400" b="1" dirty="0"/>
              <a:t>Pain due to the injection (16, 26.7%)</a:t>
            </a:r>
          </a:p>
          <a:p>
            <a:r>
              <a:rPr lang="en-US" sz="1400" b="1" dirty="0"/>
              <a:t>Unable to come in consistently for injections (11, 18.3%)</a:t>
            </a:r>
          </a:p>
          <a:p>
            <a:r>
              <a:rPr lang="en-US" sz="1400" b="1" dirty="0"/>
              <a:t>Other side effect (unrelated facial swelling, hives/pruritis, GI side effects) (6, 10%)</a:t>
            </a:r>
          </a:p>
          <a:p>
            <a:r>
              <a:rPr lang="en-US" sz="1400" b="1" dirty="0"/>
              <a:t>Detectable HBV viral load after switching (2, 3.3%)</a:t>
            </a:r>
          </a:p>
          <a:p>
            <a:r>
              <a:rPr lang="en-US" sz="1400" b="1" dirty="0"/>
              <a:t>Virologic Failure (4, 6.7%)</a:t>
            </a:r>
          </a:p>
          <a:p>
            <a:r>
              <a:rPr lang="en-US" sz="1400" dirty="0"/>
              <a:t>Death (1, 1.7%)</a:t>
            </a:r>
          </a:p>
          <a:p>
            <a:r>
              <a:rPr lang="en-US" sz="1400" dirty="0"/>
              <a:t>Moved/transferred care (13, 21.7%)</a:t>
            </a:r>
          </a:p>
          <a:p>
            <a:r>
              <a:rPr lang="en-US" sz="1400" dirty="0"/>
              <a:t>Lost to follow up (3, 5%)</a:t>
            </a:r>
          </a:p>
          <a:p>
            <a:r>
              <a:rPr lang="en-US" sz="1400" dirty="0"/>
              <a:t>Incarcerated (1, 1.7%)</a:t>
            </a:r>
          </a:p>
          <a:p>
            <a:r>
              <a:rPr lang="en-US" sz="1400" dirty="0"/>
              <a:t>Insurance change (1, 1.7%)</a:t>
            </a:r>
          </a:p>
          <a:p>
            <a:r>
              <a:rPr lang="en-US" sz="1400" dirty="0"/>
              <a:t>Pregnancy (1, 1.7%)</a:t>
            </a:r>
          </a:p>
          <a:p>
            <a:r>
              <a:rPr lang="en-US" sz="1400" dirty="0"/>
              <a:t>Other (1, 1.7%)</a:t>
            </a:r>
          </a:p>
          <a:p>
            <a:pPr marL="0" indent="0">
              <a:buNone/>
            </a:pPr>
            <a:endParaRPr lang="en-US" dirty="0"/>
          </a:p>
          <a:p>
            <a:endParaRPr lang="en-US" dirty="0"/>
          </a:p>
          <a:p>
            <a:endParaRPr lang="en-US" dirty="0"/>
          </a:p>
        </p:txBody>
      </p:sp>
      <p:sp>
        <p:nvSpPr>
          <p:cNvPr id="15" name="Footer Placeholder 5">
            <a:extLst>
              <a:ext uri="{FF2B5EF4-FFF2-40B4-BE49-F238E27FC236}">
                <a16:creationId xmlns:a16="http://schemas.microsoft.com/office/drawing/2014/main" id="{CD38496F-E48A-7459-E5FA-C43FC14AAAC6}"/>
              </a:ext>
            </a:extLst>
          </p:cNvPr>
          <p:cNvSpPr>
            <a:spLocks noGrp="1"/>
          </p:cNvSpPr>
          <p:nvPr>
            <p:ph type="ftr" sz="quarter" idx="11"/>
          </p:nvPr>
        </p:nvSpPr>
        <p:spPr>
          <a:xfrm>
            <a:off x="1819154" y="4781550"/>
            <a:ext cx="5877046" cy="155066"/>
          </a:xfrm>
        </p:spPr>
        <p:txBody>
          <a:bodyPr/>
          <a:lstStyle/>
          <a:p>
            <a:pPr algn="ctr"/>
            <a:r>
              <a:rPr lang="en-US" dirty="0">
                <a:solidFill>
                  <a:schemeClr val="bg1"/>
                </a:solidFill>
              </a:rPr>
              <a:t>Owen clinic outcomes</a:t>
            </a:r>
          </a:p>
        </p:txBody>
      </p:sp>
      <p:graphicFrame>
        <p:nvGraphicFramePr>
          <p:cNvPr id="4" name="Chart 3">
            <a:extLst>
              <a:ext uri="{FF2B5EF4-FFF2-40B4-BE49-F238E27FC236}">
                <a16:creationId xmlns:a16="http://schemas.microsoft.com/office/drawing/2014/main" id="{1D117ED4-BDF7-91D1-22DC-CCD3DA9777D9}"/>
              </a:ext>
            </a:extLst>
          </p:cNvPr>
          <p:cNvGraphicFramePr>
            <a:graphicFrameLocks/>
          </p:cNvGraphicFramePr>
          <p:nvPr>
            <p:extLst>
              <p:ext uri="{D42A27DB-BD31-4B8C-83A1-F6EECF244321}">
                <p14:modId xmlns:p14="http://schemas.microsoft.com/office/powerpoint/2010/main" val="784546881"/>
              </p:ext>
            </p:extLst>
          </p:nvPr>
        </p:nvGraphicFramePr>
        <p:xfrm>
          <a:off x="4800599" y="1276350"/>
          <a:ext cx="4343401" cy="3352800"/>
        </p:xfrm>
        <a:graphic>
          <a:graphicData uri="http://schemas.openxmlformats.org/drawingml/2006/chart">
            <c:chart xmlns:c="http://schemas.openxmlformats.org/drawingml/2006/chart" xmlns:r="http://schemas.openxmlformats.org/officeDocument/2006/relationships" r:id="rId3"/>
          </a:graphicData>
        </a:graphic>
      </p:graphicFrame>
      <p:pic>
        <p:nvPicPr>
          <p:cNvPr id="5" name="Picture 4" descr="A blue sign with white text&#10;&#10;Description automatically generated with medium confidence">
            <a:extLst>
              <a:ext uri="{FF2B5EF4-FFF2-40B4-BE49-F238E27FC236}">
                <a16:creationId xmlns:a16="http://schemas.microsoft.com/office/drawing/2014/main" id="{B0CB0417-93D6-7E65-726B-087857876BA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398" y="4679230"/>
            <a:ext cx="1371600" cy="464270"/>
          </a:xfrm>
          <a:prstGeom prst="rect">
            <a:avLst/>
          </a:prstGeom>
        </p:spPr>
      </p:pic>
    </p:spTree>
    <p:extLst>
      <p:ext uri="{BB962C8B-B14F-4D97-AF65-F5344CB8AC3E}">
        <p14:creationId xmlns:p14="http://schemas.microsoft.com/office/powerpoint/2010/main" val="39742656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C4D0D-7950-ECF4-AA2B-0813AB9E351B}"/>
              </a:ext>
            </a:extLst>
          </p:cNvPr>
          <p:cNvSpPr>
            <a:spLocks noGrp="1"/>
          </p:cNvSpPr>
          <p:nvPr>
            <p:ph type="title"/>
          </p:nvPr>
        </p:nvSpPr>
        <p:spPr>
          <a:xfrm>
            <a:off x="192329" y="-95250"/>
            <a:ext cx="8315569" cy="857250"/>
          </a:xfrm>
        </p:spPr>
        <p:txBody>
          <a:bodyPr/>
          <a:lstStyle/>
          <a:p>
            <a:pPr algn="ctr"/>
            <a:r>
              <a:rPr lang="en-US" sz="2800" dirty="0"/>
              <a:t>Virologic Failures</a:t>
            </a:r>
          </a:p>
        </p:txBody>
      </p:sp>
      <p:graphicFrame>
        <p:nvGraphicFramePr>
          <p:cNvPr id="5" name="Table 5">
            <a:extLst>
              <a:ext uri="{FF2B5EF4-FFF2-40B4-BE49-F238E27FC236}">
                <a16:creationId xmlns:a16="http://schemas.microsoft.com/office/drawing/2014/main" id="{DB768E47-67FE-E37A-A93D-601CF45B17BC}"/>
              </a:ext>
            </a:extLst>
          </p:cNvPr>
          <p:cNvGraphicFramePr>
            <a:graphicFrameLocks noGrp="1"/>
          </p:cNvGraphicFramePr>
          <p:nvPr>
            <p:extLst>
              <p:ext uri="{D42A27DB-BD31-4B8C-83A1-F6EECF244321}">
                <p14:modId xmlns:p14="http://schemas.microsoft.com/office/powerpoint/2010/main" val="4190675084"/>
              </p:ext>
            </p:extLst>
          </p:nvPr>
        </p:nvGraphicFramePr>
        <p:xfrm>
          <a:off x="186559" y="651510"/>
          <a:ext cx="8765112" cy="3550920"/>
        </p:xfrm>
        <a:graphic>
          <a:graphicData uri="http://schemas.openxmlformats.org/drawingml/2006/table">
            <a:tbl>
              <a:tblPr firstRow="1" bandRow="1">
                <a:tableStyleId>{5C22544A-7EE6-4342-B048-85BDC9FD1C3A}</a:tableStyleId>
              </a:tblPr>
              <a:tblGrid>
                <a:gridCol w="651126">
                  <a:extLst>
                    <a:ext uri="{9D8B030D-6E8A-4147-A177-3AD203B41FA5}">
                      <a16:colId xmlns:a16="http://schemas.microsoft.com/office/drawing/2014/main" val="4092297127"/>
                    </a:ext>
                  </a:extLst>
                </a:gridCol>
                <a:gridCol w="762000">
                  <a:extLst>
                    <a:ext uri="{9D8B030D-6E8A-4147-A177-3AD203B41FA5}">
                      <a16:colId xmlns:a16="http://schemas.microsoft.com/office/drawing/2014/main" val="978266179"/>
                    </a:ext>
                  </a:extLst>
                </a:gridCol>
                <a:gridCol w="533400">
                  <a:extLst>
                    <a:ext uri="{9D8B030D-6E8A-4147-A177-3AD203B41FA5}">
                      <a16:colId xmlns:a16="http://schemas.microsoft.com/office/drawing/2014/main" val="847045862"/>
                    </a:ext>
                  </a:extLst>
                </a:gridCol>
                <a:gridCol w="533400">
                  <a:extLst>
                    <a:ext uri="{9D8B030D-6E8A-4147-A177-3AD203B41FA5}">
                      <a16:colId xmlns:a16="http://schemas.microsoft.com/office/drawing/2014/main" val="1472166294"/>
                    </a:ext>
                  </a:extLst>
                </a:gridCol>
                <a:gridCol w="990600">
                  <a:extLst>
                    <a:ext uri="{9D8B030D-6E8A-4147-A177-3AD203B41FA5}">
                      <a16:colId xmlns:a16="http://schemas.microsoft.com/office/drawing/2014/main" val="3675744966"/>
                    </a:ext>
                  </a:extLst>
                </a:gridCol>
                <a:gridCol w="914400">
                  <a:extLst>
                    <a:ext uri="{9D8B030D-6E8A-4147-A177-3AD203B41FA5}">
                      <a16:colId xmlns:a16="http://schemas.microsoft.com/office/drawing/2014/main" val="1471418557"/>
                    </a:ext>
                  </a:extLst>
                </a:gridCol>
                <a:gridCol w="990600">
                  <a:extLst>
                    <a:ext uri="{9D8B030D-6E8A-4147-A177-3AD203B41FA5}">
                      <a16:colId xmlns:a16="http://schemas.microsoft.com/office/drawing/2014/main" val="679151670"/>
                    </a:ext>
                  </a:extLst>
                </a:gridCol>
                <a:gridCol w="990600">
                  <a:extLst>
                    <a:ext uri="{9D8B030D-6E8A-4147-A177-3AD203B41FA5}">
                      <a16:colId xmlns:a16="http://schemas.microsoft.com/office/drawing/2014/main" val="493825861"/>
                    </a:ext>
                  </a:extLst>
                </a:gridCol>
                <a:gridCol w="990600">
                  <a:extLst>
                    <a:ext uri="{9D8B030D-6E8A-4147-A177-3AD203B41FA5}">
                      <a16:colId xmlns:a16="http://schemas.microsoft.com/office/drawing/2014/main" val="2548829220"/>
                    </a:ext>
                  </a:extLst>
                </a:gridCol>
                <a:gridCol w="1408386">
                  <a:extLst>
                    <a:ext uri="{9D8B030D-6E8A-4147-A177-3AD203B41FA5}">
                      <a16:colId xmlns:a16="http://schemas.microsoft.com/office/drawing/2014/main" val="3399888839"/>
                    </a:ext>
                  </a:extLst>
                </a:gridCol>
              </a:tblGrid>
              <a:tr h="285387">
                <a:tc>
                  <a:txBody>
                    <a:bodyPr/>
                    <a:lstStyle/>
                    <a:p>
                      <a:r>
                        <a:rPr lang="en-US" sz="1100" dirty="0"/>
                        <a:t>Patient</a:t>
                      </a:r>
                    </a:p>
                  </a:txBody>
                  <a:tcPr/>
                </a:tc>
                <a:tc>
                  <a:txBody>
                    <a:bodyPr/>
                    <a:lstStyle/>
                    <a:p>
                      <a:r>
                        <a:rPr lang="en-US" sz="1100" dirty="0"/>
                        <a:t>Age and SAB</a:t>
                      </a:r>
                    </a:p>
                  </a:txBody>
                  <a:tcPr/>
                </a:tc>
                <a:tc>
                  <a:txBody>
                    <a:bodyPr/>
                    <a:lstStyle/>
                    <a:p>
                      <a:r>
                        <a:rPr lang="en-US" sz="1100" dirty="0"/>
                        <a:t>Race</a:t>
                      </a:r>
                    </a:p>
                  </a:txBody>
                  <a:tcPr/>
                </a:tc>
                <a:tc>
                  <a:txBody>
                    <a:bodyPr/>
                    <a:lstStyle/>
                    <a:p>
                      <a:r>
                        <a:rPr lang="en-US" sz="1100" dirty="0"/>
                        <a:t>BMI</a:t>
                      </a:r>
                    </a:p>
                  </a:txBody>
                  <a:tcPr/>
                </a:tc>
                <a:tc>
                  <a:txBody>
                    <a:bodyPr/>
                    <a:lstStyle/>
                    <a:p>
                      <a:r>
                        <a:rPr lang="en-US" sz="1100" dirty="0"/>
                        <a:t>VL and CD4 count</a:t>
                      </a:r>
                    </a:p>
                  </a:txBody>
                  <a:tcPr/>
                </a:tc>
                <a:tc>
                  <a:txBody>
                    <a:bodyPr/>
                    <a:lstStyle/>
                    <a:p>
                      <a:r>
                        <a:rPr lang="en-US" sz="1100" dirty="0"/>
                        <a:t>Baseline mutations</a:t>
                      </a:r>
                    </a:p>
                  </a:txBody>
                  <a:tcPr/>
                </a:tc>
                <a:tc>
                  <a:txBody>
                    <a:bodyPr/>
                    <a:lstStyle/>
                    <a:p>
                      <a:r>
                        <a:rPr lang="en-US" sz="1100" dirty="0"/>
                        <a:t>Regimen/# of injections</a:t>
                      </a:r>
                    </a:p>
                  </a:txBody>
                  <a:tcPr/>
                </a:tc>
                <a:tc>
                  <a:txBody>
                    <a:bodyPr/>
                    <a:lstStyle/>
                    <a:p>
                      <a:r>
                        <a:rPr lang="en-US" sz="1100" dirty="0"/>
                        <a:t>VL at failure</a:t>
                      </a:r>
                    </a:p>
                  </a:txBody>
                  <a:tcPr/>
                </a:tc>
                <a:tc>
                  <a:txBody>
                    <a:bodyPr/>
                    <a:lstStyle/>
                    <a:p>
                      <a:r>
                        <a:rPr lang="en-US" sz="1100" dirty="0"/>
                        <a:t>Mutations at failure</a:t>
                      </a:r>
                    </a:p>
                  </a:txBody>
                  <a:tcPr/>
                </a:tc>
                <a:tc>
                  <a:txBody>
                    <a:bodyPr/>
                    <a:lstStyle/>
                    <a:p>
                      <a:r>
                        <a:rPr lang="en-US" sz="1100" dirty="0"/>
                        <a:t>Clinical situation</a:t>
                      </a:r>
                    </a:p>
                  </a:txBody>
                  <a:tcPr/>
                </a:tc>
                <a:extLst>
                  <a:ext uri="{0D108BD9-81ED-4DB2-BD59-A6C34878D82A}">
                    <a16:rowId xmlns:a16="http://schemas.microsoft.com/office/drawing/2014/main" val="1180514552"/>
                  </a:ext>
                </a:extLst>
              </a:tr>
              <a:tr h="307340">
                <a:tc>
                  <a:txBody>
                    <a:bodyPr/>
                    <a:lstStyle/>
                    <a:p>
                      <a:r>
                        <a:rPr lang="en-US" sz="1400" dirty="0"/>
                        <a:t>1</a:t>
                      </a:r>
                    </a:p>
                  </a:txBody>
                  <a:tcPr/>
                </a:tc>
                <a:tc>
                  <a:txBody>
                    <a:bodyPr/>
                    <a:lstStyle/>
                    <a:p>
                      <a:r>
                        <a:rPr lang="en-US" sz="1400" dirty="0"/>
                        <a:t>42, F</a:t>
                      </a:r>
                    </a:p>
                  </a:txBody>
                  <a:tcPr/>
                </a:tc>
                <a:tc>
                  <a:txBody>
                    <a:bodyPr/>
                    <a:lstStyle/>
                    <a:p>
                      <a:r>
                        <a:rPr lang="en-US" sz="1400" dirty="0"/>
                        <a:t>Black</a:t>
                      </a:r>
                    </a:p>
                  </a:txBody>
                  <a:tcPr/>
                </a:tc>
                <a:tc>
                  <a:txBody>
                    <a:bodyPr/>
                    <a:lstStyle/>
                    <a:p>
                      <a:r>
                        <a:rPr lang="en-US" sz="1400" dirty="0"/>
                        <a:t>37.7</a:t>
                      </a:r>
                    </a:p>
                  </a:txBody>
                  <a:tcPr/>
                </a:tc>
                <a:tc>
                  <a:txBody>
                    <a:bodyPr/>
                    <a:lstStyle/>
                    <a:p>
                      <a:r>
                        <a:rPr lang="en-US" sz="1400" dirty="0"/>
                        <a:t>UD, 907cells/mm</a:t>
                      </a:r>
                      <a:r>
                        <a:rPr lang="en-US" sz="1400" baseline="30000" dirty="0"/>
                        <a:t>3</a:t>
                      </a:r>
                    </a:p>
                  </a:txBody>
                  <a:tcPr/>
                </a:tc>
                <a:tc>
                  <a:txBody>
                    <a:bodyPr/>
                    <a:lstStyle/>
                    <a:p>
                      <a:r>
                        <a:rPr lang="en-US" sz="1400" dirty="0"/>
                        <a:t>K103N, K238T</a:t>
                      </a:r>
                    </a:p>
                  </a:txBody>
                  <a:tcPr/>
                </a:tc>
                <a:tc>
                  <a:txBody>
                    <a:bodyPr/>
                    <a:lstStyle/>
                    <a:p>
                      <a:r>
                        <a:rPr lang="en-US" sz="1400" dirty="0"/>
                        <a:t>Q2months/3</a:t>
                      </a:r>
                    </a:p>
                  </a:txBody>
                  <a:tcPr/>
                </a:tc>
                <a:tc>
                  <a:txBody>
                    <a:bodyPr/>
                    <a:lstStyle/>
                    <a:p>
                      <a:r>
                        <a:rPr lang="en-US" sz="1400" dirty="0"/>
                        <a:t>62cpm at 2 weeks, 1100cpm at failure</a:t>
                      </a:r>
                    </a:p>
                  </a:txBody>
                  <a:tcPr/>
                </a:tc>
                <a:tc>
                  <a:txBody>
                    <a:bodyPr/>
                    <a:lstStyle/>
                    <a:p>
                      <a:r>
                        <a:rPr lang="en-US" sz="1400" dirty="0"/>
                        <a:t>NNRTI: L100I, K103N, K238T; INSTI: R263K</a:t>
                      </a:r>
                    </a:p>
                  </a:txBody>
                  <a:tcPr/>
                </a:tc>
                <a:tc>
                  <a:txBody>
                    <a:bodyPr/>
                    <a:lstStyle/>
                    <a:p>
                      <a:r>
                        <a:rPr lang="en-US" sz="1400" dirty="0"/>
                        <a:t>High BMI, prior EFV failure.  Doing well on Symtuza</a:t>
                      </a:r>
                    </a:p>
                  </a:txBody>
                  <a:tcPr/>
                </a:tc>
                <a:extLst>
                  <a:ext uri="{0D108BD9-81ED-4DB2-BD59-A6C34878D82A}">
                    <a16:rowId xmlns:a16="http://schemas.microsoft.com/office/drawing/2014/main" val="1395504653"/>
                  </a:ext>
                </a:extLst>
              </a:tr>
              <a:tr h="307340">
                <a:tc>
                  <a:txBody>
                    <a:bodyPr/>
                    <a:lstStyle/>
                    <a:p>
                      <a:r>
                        <a:rPr lang="en-US" sz="1400" dirty="0"/>
                        <a:t>2</a:t>
                      </a:r>
                    </a:p>
                  </a:txBody>
                  <a:tcPr/>
                </a:tc>
                <a:tc>
                  <a:txBody>
                    <a:bodyPr/>
                    <a:lstStyle/>
                    <a:p>
                      <a:r>
                        <a:rPr lang="en-US" sz="1400" dirty="0"/>
                        <a:t>37, F</a:t>
                      </a:r>
                    </a:p>
                  </a:txBody>
                  <a:tcPr/>
                </a:tc>
                <a:tc>
                  <a:txBody>
                    <a:bodyPr/>
                    <a:lstStyle/>
                    <a:p>
                      <a:r>
                        <a:rPr lang="en-US" sz="1400" dirty="0"/>
                        <a:t>Black</a:t>
                      </a:r>
                    </a:p>
                  </a:txBody>
                  <a:tcPr/>
                </a:tc>
                <a:tc>
                  <a:txBody>
                    <a:bodyPr/>
                    <a:lstStyle/>
                    <a:p>
                      <a:r>
                        <a:rPr lang="en-US" sz="1400" dirty="0"/>
                        <a:t>31.3</a:t>
                      </a:r>
                    </a:p>
                  </a:txBody>
                  <a:tcPr/>
                </a:tc>
                <a:tc>
                  <a:txBody>
                    <a:bodyPr/>
                    <a:lstStyle/>
                    <a:p>
                      <a:r>
                        <a:rPr lang="en-US" sz="1400" dirty="0"/>
                        <a:t>UD,              565 cells/mm</a:t>
                      </a:r>
                      <a:r>
                        <a:rPr lang="en-US" sz="1400" baseline="30000" dirty="0"/>
                        <a:t>3</a:t>
                      </a:r>
                    </a:p>
                  </a:txBody>
                  <a:tcPr/>
                </a:tc>
                <a:tc>
                  <a:txBody>
                    <a:bodyPr/>
                    <a:lstStyle/>
                    <a:p>
                      <a:r>
                        <a:rPr lang="en-US" sz="1400" dirty="0"/>
                        <a:t>None</a:t>
                      </a:r>
                    </a:p>
                  </a:txBody>
                  <a:tcPr/>
                </a:tc>
                <a:tc>
                  <a:txBody>
                    <a:bodyPr/>
                    <a:lstStyle/>
                    <a:p>
                      <a:r>
                        <a:rPr lang="en-US" sz="1400" dirty="0"/>
                        <a:t>Q2months/5</a:t>
                      </a:r>
                    </a:p>
                  </a:txBody>
                  <a:tcPr/>
                </a:tc>
                <a:tc>
                  <a:txBody>
                    <a:bodyPr/>
                    <a:lstStyle/>
                    <a:p>
                      <a:r>
                        <a:rPr lang="en-US" sz="1400" dirty="0"/>
                        <a:t>UDx2 prior, 1670cpm at failure</a:t>
                      </a:r>
                    </a:p>
                  </a:txBody>
                  <a:tcPr/>
                </a:tc>
                <a:tc>
                  <a:txBody>
                    <a:bodyPr/>
                    <a:lstStyle/>
                    <a:p>
                      <a:r>
                        <a:rPr lang="en-US" sz="1400" dirty="0"/>
                        <a:t>NNRTI: M230L; INSTI: E138K, Q148K</a:t>
                      </a:r>
                    </a:p>
                  </a:txBody>
                  <a:tcPr/>
                </a:tc>
                <a:tc>
                  <a:txBody>
                    <a:bodyPr/>
                    <a:lstStyle/>
                    <a:p>
                      <a:r>
                        <a:rPr lang="en-US" sz="1400" dirty="0"/>
                        <a:t>High BMI, possible leakage of medication after injection.  Doing well on Symtuza</a:t>
                      </a:r>
                    </a:p>
                  </a:txBody>
                  <a:tcPr/>
                </a:tc>
                <a:extLst>
                  <a:ext uri="{0D108BD9-81ED-4DB2-BD59-A6C34878D82A}">
                    <a16:rowId xmlns:a16="http://schemas.microsoft.com/office/drawing/2014/main" val="966610124"/>
                  </a:ext>
                </a:extLst>
              </a:tr>
            </a:tbl>
          </a:graphicData>
        </a:graphic>
      </p:graphicFrame>
      <p:pic>
        <p:nvPicPr>
          <p:cNvPr id="3" name="Picture 2" descr="A blue sign with white text&#10;&#10;Description automatically generated with medium confidence">
            <a:extLst>
              <a:ext uri="{FF2B5EF4-FFF2-40B4-BE49-F238E27FC236}">
                <a16:creationId xmlns:a16="http://schemas.microsoft.com/office/drawing/2014/main" id="{DD2900A0-8A05-80CE-3AF3-D6C827FFDCE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398" y="4679230"/>
            <a:ext cx="1371600" cy="464270"/>
          </a:xfrm>
          <a:prstGeom prst="rect">
            <a:avLst/>
          </a:prstGeom>
        </p:spPr>
      </p:pic>
      <p:sp>
        <p:nvSpPr>
          <p:cNvPr id="4" name="Footer Placeholder 5">
            <a:extLst>
              <a:ext uri="{FF2B5EF4-FFF2-40B4-BE49-F238E27FC236}">
                <a16:creationId xmlns:a16="http://schemas.microsoft.com/office/drawing/2014/main" id="{169C7BF7-CA13-5E30-85E1-0F99BD846FCA}"/>
              </a:ext>
            </a:extLst>
          </p:cNvPr>
          <p:cNvSpPr txBox="1">
            <a:spLocks/>
          </p:cNvSpPr>
          <p:nvPr/>
        </p:nvSpPr>
        <p:spPr>
          <a:xfrm>
            <a:off x="1819154" y="4781550"/>
            <a:ext cx="5877046" cy="15506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dirty="0">
                <a:solidFill>
                  <a:schemeClr val="bg1"/>
                </a:solidFill>
              </a:rPr>
              <a:t>Owen clinic outcomes</a:t>
            </a:r>
          </a:p>
        </p:txBody>
      </p:sp>
    </p:spTree>
    <p:extLst>
      <p:ext uri="{BB962C8B-B14F-4D97-AF65-F5344CB8AC3E}">
        <p14:creationId xmlns:p14="http://schemas.microsoft.com/office/powerpoint/2010/main" val="40626621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C4D0D-7950-ECF4-AA2B-0813AB9E351B}"/>
              </a:ext>
            </a:extLst>
          </p:cNvPr>
          <p:cNvSpPr>
            <a:spLocks noGrp="1"/>
          </p:cNvSpPr>
          <p:nvPr>
            <p:ph type="title"/>
          </p:nvPr>
        </p:nvSpPr>
        <p:spPr>
          <a:xfrm>
            <a:off x="599892" y="-116095"/>
            <a:ext cx="8315569" cy="857250"/>
          </a:xfrm>
        </p:spPr>
        <p:txBody>
          <a:bodyPr/>
          <a:lstStyle/>
          <a:p>
            <a:pPr algn="ctr"/>
            <a:r>
              <a:rPr lang="en-US" sz="2000" dirty="0"/>
              <a:t>Virologic Failures Cont.</a:t>
            </a:r>
          </a:p>
        </p:txBody>
      </p:sp>
      <p:graphicFrame>
        <p:nvGraphicFramePr>
          <p:cNvPr id="5" name="Table 5">
            <a:extLst>
              <a:ext uri="{FF2B5EF4-FFF2-40B4-BE49-F238E27FC236}">
                <a16:creationId xmlns:a16="http://schemas.microsoft.com/office/drawing/2014/main" id="{DB768E47-67FE-E37A-A93D-601CF45B17BC}"/>
              </a:ext>
            </a:extLst>
          </p:cNvPr>
          <p:cNvGraphicFramePr>
            <a:graphicFrameLocks noGrp="1"/>
          </p:cNvGraphicFramePr>
          <p:nvPr>
            <p:extLst>
              <p:ext uri="{D42A27DB-BD31-4B8C-83A1-F6EECF244321}">
                <p14:modId xmlns:p14="http://schemas.microsoft.com/office/powerpoint/2010/main" val="419555105"/>
              </p:ext>
            </p:extLst>
          </p:nvPr>
        </p:nvGraphicFramePr>
        <p:xfrm>
          <a:off x="152401" y="484030"/>
          <a:ext cx="8839197" cy="4023700"/>
        </p:xfrm>
        <a:graphic>
          <a:graphicData uri="http://schemas.openxmlformats.org/drawingml/2006/table">
            <a:tbl>
              <a:tblPr firstRow="1" bandRow="1">
                <a:tableStyleId>{5C22544A-7EE6-4342-B048-85BDC9FD1C3A}</a:tableStyleId>
              </a:tblPr>
              <a:tblGrid>
                <a:gridCol w="580306">
                  <a:extLst>
                    <a:ext uri="{9D8B030D-6E8A-4147-A177-3AD203B41FA5}">
                      <a16:colId xmlns:a16="http://schemas.microsoft.com/office/drawing/2014/main" val="4092297127"/>
                    </a:ext>
                  </a:extLst>
                </a:gridCol>
                <a:gridCol w="844765">
                  <a:extLst>
                    <a:ext uri="{9D8B030D-6E8A-4147-A177-3AD203B41FA5}">
                      <a16:colId xmlns:a16="http://schemas.microsoft.com/office/drawing/2014/main" val="978266179"/>
                    </a:ext>
                  </a:extLst>
                </a:gridCol>
                <a:gridCol w="537908">
                  <a:extLst>
                    <a:ext uri="{9D8B030D-6E8A-4147-A177-3AD203B41FA5}">
                      <a16:colId xmlns:a16="http://schemas.microsoft.com/office/drawing/2014/main" val="847045862"/>
                    </a:ext>
                  </a:extLst>
                </a:gridCol>
                <a:gridCol w="537908">
                  <a:extLst>
                    <a:ext uri="{9D8B030D-6E8A-4147-A177-3AD203B41FA5}">
                      <a16:colId xmlns:a16="http://schemas.microsoft.com/office/drawing/2014/main" val="1472166294"/>
                    </a:ext>
                  </a:extLst>
                </a:gridCol>
                <a:gridCol w="998973">
                  <a:extLst>
                    <a:ext uri="{9D8B030D-6E8A-4147-A177-3AD203B41FA5}">
                      <a16:colId xmlns:a16="http://schemas.microsoft.com/office/drawing/2014/main" val="3675744966"/>
                    </a:ext>
                  </a:extLst>
                </a:gridCol>
                <a:gridCol w="922128">
                  <a:extLst>
                    <a:ext uri="{9D8B030D-6E8A-4147-A177-3AD203B41FA5}">
                      <a16:colId xmlns:a16="http://schemas.microsoft.com/office/drawing/2014/main" val="1471418557"/>
                    </a:ext>
                  </a:extLst>
                </a:gridCol>
                <a:gridCol w="998973">
                  <a:extLst>
                    <a:ext uri="{9D8B030D-6E8A-4147-A177-3AD203B41FA5}">
                      <a16:colId xmlns:a16="http://schemas.microsoft.com/office/drawing/2014/main" val="679151670"/>
                    </a:ext>
                  </a:extLst>
                </a:gridCol>
                <a:gridCol w="998973">
                  <a:extLst>
                    <a:ext uri="{9D8B030D-6E8A-4147-A177-3AD203B41FA5}">
                      <a16:colId xmlns:a16="http://schemas.microsoft.com/office/drawing/2014/main" val="493825861"/>
                    </a:ext>
                  </a:extLst>
                </a:gridCol>
                <a:gridCol w="998973">
                  <a:extLst>
                    <a:ext uri="{9D8B030D-6E8A-4147-A177-3AD203B41FA5}">
                      <a16:colId xmlns:a16="http://schemas.microsoft.com/office/drawing/2014/main" val="2548829220"/>
                    </a:ext>
                  </a:extLst>
                </a:gridCol>
                <a:gridCol w="1420290">
                  <a:extLst>
                    <a:ext uri="{9D8B030D-6E8A-4147-A177-3AD203B41FA5}">
                      <a16:colId xmlns:a16="http://schemas.microsoft.com/office/drawing/2014/main" val="3399888839"/>
                    </a:ext>
                  </a:extLst>
                </a:gridCol>
              </a:tblGrid>
              <a:tr h="366100">
                <a:tc>
                  <a:txBody>
                    <a:bodyPr/>
                    <a:lstStyle/>
                    <a:p>
                      <a:r>
                        <a:rPr lang="en-US" sz="900" dirty="0"/>
                        <a:t>Patient</a:t>
                      </a:r>
                    </a:p>
                  </a:txBody>
                  <a:tcPr/>
                </a:tc>
                <a:tc>
                  <a:txBody>
                    <a:bodyPr/>
                    <a:lstStyle/>
                    <a:p>
                      <a:r>
                        <a:rPr lang="en-US" sz="900" dirty="0"/>
                        <a:t>Age and SAB</a:t>
                      </a:r>
                    </a:p>
                  </a:txBody>
                  <a:tcPr/>
                </a:tc>
                <a:tc>
                  <a:txBody>
                    <a:bodyPr/>
                    <a:lstStyle/>
                    <a:p>
                      <a:r>
                        <a:rPr lang="en-US" sz="900" dirty="0"/>
                        <a:t>Race</a:t>
                      </a:r>
                    </a:p>
                  </a:txBody>
                  <a:tcPr/>
                </a:tc>
                <a:tc>
                  <a:txBody>
                    <a:bodyPr/>
                    <a:lstStyle/>
                    <a:p>
                      <a:r>
                        <a:rPr lang="en-US" sz="900" dirty="0"/>
                        <a:t>BMI</a:t>
                      </a:r>
                    </a:p>
                  </a:txBody>
                  <a:tcPr/>
                </a:tc>
                <a:tc>
                  <a:txBody>
                    <a:bodyPr/>
                    <a:lstStyle/>
                    <a:p>
                      <a:r>
                        <a:rPr lang="en-US" sz="900" dirty="0"/>
                        <a:t>VL and CD4 count</a:t>
                      </a:r>
                    </a:p>
                  </a:txBody>
                  <a:tcPr/>
                </a:tc>
                <a:tc>
                  <a:txBody>
                    <a:bodyPr/>
                    <a:lstStyle/>
                    <a:p>
                      <a:r>
                        <a:rPr lang="en-US" sz="900" dirty="0"/>
                        <a:t>Baseline mutations</a:t>
                      </a:r>
                    </a:p>
                  </a:txBody>
                  <a:tcPr/>
                </a:tc>
                <a:tc>
                  <a:txBody>
                    <a:bodyPr/>
                    <a:lstStyle/>
                    <a:p>
                      <a:r>
                        <a:rPr lang="en-US" sz="900" dirty="0"/>
                        <a:t>Regimen/# of injections</a:t>
                      </a:r>
                    </a:p>
                  </a:txBody>
                  <a:tcPr/>
                </a:tc>
                <a:tc>
                  <a:txBody>
                    <a:bodyPr/>
                    <a:lstStyle/>
                    <a:p>
                      <a:r>
                        <a:rPr lang="en-US" sz="900" dirty="0"/>
                        <a:t>VL at failure</a:t>
                      </a:r>
                    </a:p>
                  </a:txBody>
                  <a:tcPr/>
                </a:tc>
                <a:tc>
                  <a:txBody>
                    <a:bodyPr/>
                    <a:lstStyle/>
                    <a:p>
                      <a:r>
                        <a:rPr lang="en-US" sz="900" dirty="0"/>
                        <a:t>Mutations at failure</a:t>
                      </a:r>
                    </a:p>
                  </a:txBody>
                  <a:tcPr/>
                </a:tc>
                <a:tc>
                  <a:txBody>
                    <a:bodyPr/>
                    <a:lstStyle/>
                    <a:p>
                      <a:r>
                        <a:rPr lang="en-US" sz="900" dirty="0"/>
                        <a:t>Clinical situation</a:t>
                      </a:r>
                    </a:p>
                  </a:txBody>
                  <a:tcPr/>
                </a:tc>
                <a:extLst>
                  <a:ext uri="{0D108BD9-81ED-4DB2-BD59-A6C34878D82A}">
                    <a16:rowId xmlns:a16="http://schemas.microsoft.com/office/drawing/2014/main" val="1180514552"/>
                  </a:ext>
                </a:extLst>
              </a:tr>
              <a:tr h="1340819">
                <a:tc>
                  <a:txBody>
                    <a:bodyPr/>
                    <a:lstStyle/>
                    <a:p>
                      <a:r>
                        <a:rPr lang="en-US" sz="1200" dirty="0"/>
                        <a:t>3</a:t>
                      </a:r>
                    </a:p>
                  </a:txBody>
                  <a:tcPr/>
                </a:tc>
                <a:tc>
                  <a:txBody>
                    <a:bodyPr/>
                    <a:lstStyle/>
                    <a:p>
                      <a:r>
                        <a:rPr lang="en-US" sz="1200" dirty="0"/>
                        <a:t>62, M</a:t>
                      </a:r>
                    </a:p>
                  </a:txBody>
                  <a:tcPr/>
                </a:tc>
                <a:tc>
                  <a:txBody>
                    <a:bodyPr/>
                    <a:lstStyle/>
                    <a:p>
                      <a:r>
                        <a:rPr lang="en-US" sz="1200" dirty="0"/>
                        <a:t>White</a:t>
                      </a:r>
                    </a:p>
                  </a:txBody>
                  <a:tcPr/>
                </a:tc>
                <a:tc>
                  <a:txBody>
                    <a:bodyPr/>
                    <a:lstStyle/>
                    <a:p>
                      <a:r>
                        <a:rPr lang="en-US" sz="1200" dirty="0"/>
                        <a:t>29.3</a:t>
                      </a:r>
                    </a:p>
                  </a:txBody>
                  <a:tcPr/>
                </a:tc>
                <a:tc>
                  <a:txBody>
                    <a:bodyPr/>
                    <a:lstStyle/>
                    <a:p>
                      <a:r>
                        <a:rPr lang="en-US" sz="1200" dirty="0"/>
                        <a:t>109cpm,        239 cells/mm3</a:t>
                      </a:r>
                    </a:p>
                  </a:txBody>
                  <a:tcPr/>
                </a:tc>
                <a:tc>
                  <a:txBody>
                    <a:bodyPr/>
                    <a:lstStyle/>
                    <a:p>
                      <a:r>
                        <a:rPr lang="en-US" sz="1200" dirty="0"/>
                        <a:t>NRTI only</a:t>
                      </a:r>
                    </a:p>
                  </a:txBody>
                  <a:tcPr/>
                </a:tc>
                <a:tc>
                  <a:txBody>
                    <a:bodyPr/>
                    <a:lstStyle/>
                    <a:p>
                      <a:r>
                        <a:rPr lang="en-US" sz="1200" dirty="0"/>
                        <a:t>Q2months/5</a:t>
                      </a:r>
                    </a:p>
                  </a:txBody>
                  <a:tcPr/>
                </a:tc>
                <a:tc>
                  <a:txBody>
                    <a:bodyPr/>
                    <a:lstStyle/>
                    <a:p>
                      <a:r>
                        <a:rPr lang="en-US" sz="1200" dirty="0"/>
                        <a:t>114cpm at 3 months, 39,800cpm at 6 months</a:t>
                      </a:r>
                    </a:p>
                  </a:txBody>
                  <a:tcPr/>
                </a:tc>
                <a:tc>
                  <a:txBody>
                    <a:bodyPr/>
                    <a:lstStyle/>
                    <a:p>
                      <a:r>
                        <a:rPr lang="en-US" sz="1200" dirty="0"/>
                        <a:t>NNRTI: A98G, V108I, E138K; INSTI: G140C, Q148R</a:t>
                      </a:r>
                    </a:p>
                  </a:txBody>
                  <a:tcPr/>
                </a:tc>
                <a:tc>
                  <a:txBody>
                    <a:bodyPr/>
                    <a:lstStyle/>
                    <a:p>
                      <a:r>
                        <a:rPr lang="en-US" sz="1200" dirty="0"/>
                        <a:t>Very high VL and CD4&lt;100 less than 2 months prior to starting, meth use and very poor adherence to oral therapy</a:t>
                      </a:r>
                    </a:p>
                  </a:txBody>
                  <a:tcPr/>
                </a:tc>
                <a:extLst>
                  <a:ext uri="{0D108BD9-81ED-4DB2-BD59-A6C34878D82A}">
                    <a16:rowId xmlns:a16="http://schemas.microsoft.com/office/drawing/2014/main" val="2026200116"/>
                  </a:ext>
                </a:extLst>
              </a:tr>
              <a:tr h="1877147">
                <a:tc>
                  <a:txBody>
                    <a:bodyPr/>
                    <a:lstStyle/>
                    <a:p>
                      <a:r>
                        <a:rPr lang="en-US" sz="1200" dirty="0"/>
                        <a:t>4</a:t>
                      </a:r>
                    </a:p>
                  </a:txBody>
                  <a:tcPr/>
                </a:tc>
                <a:tc>
                  <a:txBody>
                    <a:bodyPr/>
                    <a:lstStyle/>
                    <a:p>
                      <a:r>
                        <a:rPr lang="en-US" sz="1200" dirty="0"/>
                        <a:t>36, M</a:t>
                      </a:r>
                    </a:p>
                  </a:txBody>
                  <a:tcPr/>
                </a:tc>
                <a:tc>
                  <a:txBody>
                    <a:bodyPr/>
                    <a:lstStyle/>
                    <a:p>
                      <a:r>
                        <a:rPr lang="en-US" sz="1200" dirty="0"/>
                        <a:t>White</a:t>
                      </a:r>
                    </a:p>
                  </a:txBody>
                  <a:tcPr/>
                </a:tc>
                <a:tc>
                  <a:txBody>
                    <a:bodyPr/>
                    <a:lstStyle/>
                    <a:p>
                      <a:r>
                        <a:rPr lang="en-US" sz="1200" dirty="0"/>
                        <a:t>25.0</a:t>
                      </a:r>
                    </a:p>
                  </a:txBody>
                  <a:tcPr/>
                </a:tc>
                <a:tc>
                  <a:txBody>
                    <a:bodyPr/>
                    <a:lstStyle/>
                    <a:p>
                      <a:r>
                        <a:rPr lang="en-US" sz="1200" dirty="0"/>
                        <a:t>53cpm,        137 cells/mm</a:t>
                      </a:r>
                      <a:r>
                        <a:rPr lang="en-US" sz="1200" baseline="30000" dirty="0"/>
                        <a:t>3</a:t>
                      </a:r>
                    </a:p>
                  </a:txBody>
                  <a:tcPr/>
                </a:tc>
                <a:tc>
                  <a:txBody>
                    <a:bodyPr/>
                    <a:lstStyle/>
                    <a:p>
                      <a:r>
                        <a:rPr lang="en-US" sz="1200" dirty="0"/>
                        <a:t>None</a:t>
                      </a:r>
                    </a:p>
                  </a:txBody>
                  <a:tcPr/>
                </a:tc>
                <a:tc>
                  <a:txBody>
                    <a:bodyPr/>
                    <a:lstStyle/>
                    <a:p>
                      <a:r>
                        <a:rPr lang="en-US" sz="1200" dirty="0"/>
                        <a:t>Q2months/3</a:t>
                      </a:r>
                    </a:p>
                  </a:txBody>
                  <a:tcPr/>
                </a:tc>
                <a:tc>
                  <a:txBody>
                    <a:bodyPr/>
                    <a:lstStyle/>
                    <a:p>
                      <a:r>
                        <a:rPr lang="en-US" sz="1200" dirty="0"/>
                        <a:t>UD at 3 months, 125,000cpm at failure</a:t>
                      </a:r>
                    </a:p>
                  </a:txBody>
                  <a:tcPr/>
                </a:tc>
                <a:tc>
                  <a:txBody>
                    <a:bodyPr/>
                    <a:lstStyle/>
                    <a:p>
                      <a:r>
                        <a:rPr lang="en-US" sz="1200" dirty="0"/>
                        <a:t>NNRTI: E138A, M230L, K238T; INSTI: G140S, Q148H</a:t>
                      </a:r>
                    </a:p>
                  </a:txBody>
                  <a:tcPr/>
                </a:tc>
                <a:tc>
                  <a:txBody>
                    <a:bodyPr/>
                    <a:lstStyle/>
                    <a:p>
                      <a:r>
                        <a:rPr lang="en-US" sz="1200" dirty="0"/>
                        <a:t>Short term suppression with very high VL and low CD4 &lt;100 shortly before starting.  Significant substance use with very poor adherence to orals</a:t>
                      </a:r>
                    </a:p>
                  </a:txBody>
                  <a:tcPr/>
                </a:tc>
                <a:extLst>
                  <a:ext uri="{0D108BD9-81ED-4DB2-BD59-A6C34878D82A}">
                    <a16:rowId xmlns:a16="http://schemas.microsoft.com/office/drawing/2014/main" val="2096298406"/>
                  </a:ext>
                </a:extLst>
              </a:tr>
            </a:tbl>
          </a:graphicData>
        </a:graphic>
      </p:graphicFrame>
      <p:pic>
        <p:nvPicPr>
          <p:cNvPr id="3" name="Picture 2" descr="A blue sign with white text&#10;&#10;Description automatically generated with medium confidence">
            <a:extLst>
              <a:ext uri="{FF2B5EF4-FFF2-40B4-BE49-F238E27FC236}">
                <a16:creationId xmlns:a16="http://schemas.microsoft.com/office/drawing/2014/main" id="{DD2900A0-8A05-80CE-3AF3-D6C827FFDC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398" y="4679230"/>
            <a:ext cx="1371600" cy="464270"/>
          </a:xfrm>
          <a:prstGeom prst="rect">
            <a:avLst/>
          </a:prstGeom>
        </p:spPr>
      </p:pic>
      <p:sp>
        <p:nvSpPr>
          <p:cNvPr id="4" name="Footer Placeholder 5">
            <a:extLst>
              <a:ext uri="{FF2B5EF4-FFF2-40B4-BE49-F238E27FC236}">
                <a16:creationId xmlns:a16="http://schemas.microsoft.com/office/drawing/2014/main" id="{169C7BF7-CA13-5E30-85E1-0F99BD846FCA}"/>
              </a:ext>
            </a:extLst>
          </p:cNvPr>
          <p:cNvSpPr txBox="1">
            <a:spLocks/>
          </p:cNvSpPr>
          <p:nvPr/>
        </p:nvSpPr>
        <p:spPr>
          <a:xfrm>
            <a:off x="1819154" y="4781550"/>
            <a:ext cx="5877046" cy="15506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dirty="0">
                <a:solidFill>
                  <a:schemeClr val="bg1"/>
                </a:solidFill>
              </a:rPr>
              <a:t>Owen clinic outcomes</a:t>
            </a:r>
          </a:p>
        </p:txBody>
      </p:sp>
    </p:spTree>
    <p:extLst>
      <p:ext uri="{BB962C8B-B14F-4D97-AF65-F5344CB8AC3E}">
        <p14:creationId xmlns:p14="http://schemas.microsoft.com/office/powerpoint/2010/main" val="21905043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Learning Objectives</a:t>
            </a:r>
          </a:p>
        </p:txBody>
      </p:sp>
      <p:sp>
        <p:nvSpPr>
          <p:cNvPr id="3" name="Content Placeholder 2"/>
          <p:cNvSpPr>
            <a:spLocks noGrp="1"/>
          </p:cNvSpPr>
          <p:nvPr>
            <p:ph idx="1"/>
          </p:nvPr>
        </p:nvSpPr>
        <p:spPr>
          <a:xfrm>
            <a:off x="457200" y="1428751"/>
            <a:ext cx="8315569" cy="2819399"/>
          </a:xfrm>
        </p:spPr>
        <p:txBody>
          <a:bodyPr>
            <a:noAutofit/>
          </a:bodyPr>
          <a:lstStyle/>
          <a:p>
            <a:pPr marL="514350" indent="-514350">
              <a:buFont typeface="+mj-lt"/>
              <a:buAutoNum type="arabicPeriod"/>
            </a:pPr>
            <a:r>
              <a:rPr lang="en-US" dirty="0"/>
              <a:t>Understand updated data for long acting injectable (LAI) cabotegravir/rilpivirine for treatment.</a:t>
            </a:r>
          </a:p>
          <a:p>
            <a:pPr marL="514350" indent="-514350">
              <a:buFont typeface="+mj-lt"/>
              <a:buAutoNum type="arabicPeriod"/>
            </a:pPr>
            <a:endParaRPr lang="en-US" sz="1000" dirty="0"/>
          </a:p>
          <a:p>
            <a:pPr marL="514350" indent="-514350">
              <a:buFont typeface="+mj-lt"/>
              <a:buAutoNum type="arabicPeriod"/>
            </a:pPr>
            <a:r>
              <a:rPr lang="en-US" dirty="0"/>
              <a:t>Differentiate monitoring strategies for oral vs. injectable HIV pre-exposure prophylaxis (</a:t>
            </a:r>
            <a:r>
              <a:rPr lang="en-US" dirty="0" err="1"/>
              <a:t>PrEP</a:t>
            </a:r>
            <a:r>
              <a:rPr lang="en-US" dirty="0"/>
              <a:t>).</a:t>
            </a:r>
          </a:p>
          <a:p>
            <a:pPr marL="514350" indent="-514350">
              <a:buFont typeface="+mj-lt"/>
              <a:buAutoNum type="arabicPeriod"/>
            </a:pPr>
            <a:endParaRPr lang="en-US" sz="1000" dirty="0"/>
          </a:p>
          <a:p>
            <a:pPr marL="514350" indent="-514350">
              <a:buFont typeface="+mj-lt"/>
              <a:buAutoNum type="arabicPeriod"/>
            </a:pPr>
            <a:r>
              <a:rPr lang="en-US" dirty="0"/>
              <a:t>Compare clinical trials with Owen clinic real world experience.</a:t>
            </a:r>
          </a:p>
        </p:txBody>
      </p:sp>
      <p:sp>
        <p:nvSpPr>
          <p:cNvPr id="4" name="Slide Number Placeholder 3"/>
          <p:cNvSpPr>
            <a:spLocks noGrp="1"/>
          </p:cNvSpPr>
          <p:nvPr>
            <p:ph type="sldNum" sz="quarter" idx="12"/>
          </p:nvPr>
        </p:nvSpPr>
        <p:spPr/>
        <p:txBody>
          <a:bodyPr/>
          <a:lstStyle/>
          <a:p>
            <a:fld id="{6E2D2B3B-882E-40F3-A32F-6DD516915044}" type="slidenum">
              <a:rPr lang="en-US" smtClean="0"/>
              <a:pPr/>
              <a:t>3</a:t>
            </a:fld>
            <a:endParaRPr lang="en-US" dirty="0"/>
          </a:p>
        </p:txBody>
      </p:sp>
    </p:spTree>
    <p:extLst>
      <p:ext uri="{BB962C8B-B14F-4D97-AF65-F5344CB8AC3E}">
        <p14:creationId xmlns:p14="http://schemas.microsoft.com/office/powerpoint/2010/main" val="23387283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C8470BB-2349-4F76-8122-AE7A17963B3B}"/>
              </a:ext>
            </a:extLst>
          </p:cNvPr>
          <p:cNvSpPr>
            <a:spLocks noGrp="1"/>
          </p:cNvSpPr>
          <p:nvPr>
            <p:ph type="title"/>
          </p:nvPr>
        </p:nvSpPr>
        <p:spPr>
          <a:xfrm>
            <a:off x="314326" y="85725"/>
            <a:ext cx="8515350" cy="657225"/>
          </a:xfrm>
        </p:spPr>
        <p:txBody>
          <a:bodyPr>
            <a:normAutofit/>
          </a:bodyPr>
          <a:lstStyle/>
          <a:p>
            <a:r>
              <a:rPr lang="en-US" sz="3000" dirty="0">
                <a:cs typeface="Arial"/>
              </a:rPr>
              <a:t>Post-switch viremia</a:t>
            </a:r>
          </a:p>
        </p:txBody>
      </p:sp>
      <p:sp>
        <p:nvSpPr>
          <p:cNvPr id="2" name="Slide Number Placeholder 1">
            <a:extLst>
              <a:ext uri="{FF2B5EF4-FFF2-40B4-BE49-F238E27FC236}">
                <a16:creationId xmlns:a16="http://schemas.microsoft.com/office/drawing/2014/main" id="{88206DE1-3A02-4027-875C-DD9D69304257}"/>
              </a:ext>
            </a:extLst>
          </p:cNvPr>
          <p:cNvSpPr>
            <a:spLocks noGrp="1"/>
          </p:cNvSpPr>
          <p:nvPr>
            <p:ph type="sldNum" sz="quarter" idx="12"/>
          </p:nvPr>
        </p:nvSpPr>
        <p:spPr/>
        <p:txBody>
          <a:bodyPr/>
          <a:lstStyle/>
          <a:p>
            <a:fld id="{9E8F61A0-4034-47F0-996D-BB63096CFA7B}" type="slidenum">
              <a:rPr lang="en-US" smtClean="0"/>
              <a:t>30</a:t>
            </a:fld>
            <a:endParaRPr lang="en-US" dirty="0"/>
          </a:p>
        </p:txBody>
      </p:sp>
      <p:pic>
        <p:nvPicPr>
          <p:cNvPr id="10" name="Picture 9">
            <a:extLst>
              <a:ext uri="{FF2B5EF4-FFF2-40B4-BE49-F238E27FC236}">
                <a16:creationId xmlns:a16="http://schemas.microsoft.com/office/drawing/2014/main" id="{75817FA5-44A9-2D9A-AD76-373C949CC997}"/>
              </a:ext>
            </a:extLst>
          </p:cNvPr>
          <p:cNvPicPr>
            <a:picLocks noChangeAspect="1"/>
          </p:cNvPicPr>
          <p:nvPr/>
        </p:nvPicPr>
        <p:blipFill rotWithShape="1">
          <a:blip r:embed="rId3"/>
          <a:srcRect l="-3077" r="-5345" b="100"/>
          <a:stretch/>
        </p:blipFill>
        <p:spPr>
          <a:xfrm>
            <a:off x="4572001" y="2181168"/>
            <a:ext cx="4371552" cy="2369353"/>
          </a:xfrm>
          <a:prstGeom prst="rect">
            <a:avLst/>
          </a:prstGeom>
          <a:ln w="12700">
            <a:solidFill>
              <a:srgbClr val="E8E7E8"/>
            </a:solidFill>
          </a:ln>
        </p:spPr>
      </p:pic>
      <p:cxnSp>
        <p:nvCxnSpPr>
          <p:cNvPr id="12" name="Straight Connector 11">
            <a:extLst>
              <a:ext uri="{FF2B5EF4-FFF2-40B4-BE49-F238E27FC236}">
                <a16:creationId xmlns:a16="http://schemas.microsoft.com/office/drawing/2014/main" id="{B7C420EA-ABA2-4F4C-750A-1B0C4411368B}"/>
              </a:ext>
            </a:extLst>
          </p:cNvPr>
          <p:cNvCxnSpPr>
            <a:cxnSpLocks/>
          </p:cNvCxnSpPr>
          <p:nvPr/>
        </p:nvCxnSpPr>
        <p:spPr>
          <a:xfrm>
            <a:off x="4561291" y="2343150"/>
            <a:ext cx="4382262" cy="0"/>
          </a:xfrm>
          <a:prstGeom prst="line">
            <a:avLst/>
          </a:prstGeom>
          <a:ln w="12700">
            <a:solidFill>
              <a:srgbClr val="E8E7E8"/>
            </a:solidFill>
          </a:ln>
        </p:spPr>
        <p:style>
          <a:lnRef idx="1">
            <a:schemeClr val="accent1"/>
          </a:lnRef>
          <a:fillRef idx="0">
            <a:schemeClr val="accent1"/>
          </a:fillRef>
          <a:effectRef idx="0">
            <a:schemeClr val="accent1"/>
          </a:effectRef>
          <a:fontRef idx="minor">
            <a:schemeClr val="tx1"/>
          </a:fontRef>
        </p:style>
      </p:cxnSp>
      <p:pic>
        <p:nvPicPr>
          <p:cNvPr id="3" name="Picture 5" descr="Chart, bar chart&#10;&#10;Description automatically generated">
            <a:extLst>
              <a:ext uri="{FF2B5EF4-FFF2-40B4-BE49-F238E27FC236}">
                <a16:creationId xmlns:a16="http://schemas.microsoft.com/office/drawing/2014/main" id="{3D198084-C7CC-FEB9-9F64-320F6E7140C2}"/>
              </a:ext>
            </a:extLst>
          </p:cNvPr>
          <p:cNvPicPr>
            <a:picLocks noChangeAspect="1"/>
          </p:cNvPicPr>
          <p:nvPr/>
        </p:nvPicPr>
        <p:blipFill>
          <a:blip r:embed="rId4"/>
          <a:stretch>
            <a:fillRect/>
          </a:stretch>
        </p:blipFill>
        <p:spPr>
          <a:xfrm>
            <a:off x="4573328" y="123742"/>
            <a:ext cx="4403208" cy="2111615"/>
          </a:xfrm>
          <a:prstGeom prst="rect">
            <a:avLst/>
          </a:prstGeom>
        </p:spPr>
      </p:pic>
      <p:sp>
        <p:nvSpPr>
          <p:cNvPr id="14" name="Rectangle 13">
            <a:extLst>
              <a:ext uri="{FF2B5EF4-FFF2-40B4-BE49-F238E27FC236}">
                <a16:creationId xmlns:a16="http://schemas.microsoft.com/office/drawing/2014/main" id="{7F213F35-BF43-D58C-99CA-6A8C06C9C4C8}"/>
              </a:ext>
            </a:extLst>
          </p:cNvPr>
          <p:cNvSpPr/>
          <p:nvPr/>
        </p:nvSpPr>
        <p:spPr>
          <a:xfrm>
            <a:off x="6537731" y="592979"/>
            <a:ext cx="812664" cy="1423751"/>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6" name="TextBox 5">
            <a:extLst>
              <a:ext uri="{FF2B5EF4-FFF2-40B4-BE49-F238E27FC236}">
                <a16:creationId xmlns:a16="http://schemas.microsoft.com/office/drawing/2014/main" id="{50BFC37A-6BC9-A769-42AA-49B1F0F156F4}"/>
              </a:ext>
            </a:extLst>
          </p:cNvPr>
          <p:cNvSpPr txBox="1"/>
          <p:nvPr/>
        </p:nvSpPr>
        <p:spPr>
          <a:xfrm>
            <a:off x="152400" y="885056"/>
            <a:ext cx="4629513" cy="3731791"/>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marL="128588" indent="-128588">
              <a:buFont typeface="Arial"/>
              <a:buChar char="•"/>
            </a:pPr>
            <a:r>
              <a:rPr lang="en-US" sz="2000" dirty="0">
                <a:cs typeface="Arial"/>
              </a:rPr>
              <a:t>Total participants = 144 </a:t>
            </a:r>
          </a:p>
          <a:p>
            <a:pPr marL="128588" indent="-128588">
              <a:buFont typeface="Arial"/>
              <a:buChar char="•"/>
            </a:pPr>
            <a:r>
              <a:rPr lang="en-US" sz="2000" dirty="0">
                <a:cs typeface="Arial"/>
              </a:rPr>
              <a:t>Mean follow up = 278 days</a:t>
            </a:r>
          </a:p>
          <a:p>
            <a:pPr marL="128588" indent="-128588">
              <a:buFont typeface="Arial"/>
              <a:buChar char="•"/>
            </a:pPr>
            <a:r>
              <a:rPr lang="en-US" sz="2000" dirty="0">
                <a:cs typeface="Arial"/>
              </a:rPr>
              <a:t>After switching to LAI CAB/RPV:</a:t>
            </a:r>
          </a:p>
          <a:p>
            <a:pPr marL="471488" lvl="1" indent="-128588">
              <a:buFont typeface="Arial"/>
              <a:buChar char="•"/>
            </a:pPr>
            <a:r>
              <a:rPr lang="en-US" dirty="0">
                <a:cs typeface="Arial"/>
              </a:rPr>
              <a:t>59.7% </a:t>
            </a:r>
            <a:r>
              <a:rPr lang="en-US" dirty="0">
                <a:ea typeface="+mn-lt"/>
                <a:cs typeface="+mn-lt"/>
              </a:rPr>
              <a:t>maintained all HIV RNA &lt;20cpm</a:t>
            </a:r>
            <a:endParaRPr lang="en-US" dirty="0">
              <a:cs typeface="Arial"/>
            </a:endParaRPr>
          </a:p>
          <a:p>
            <a:pPr marL="471488" lvl="1" indent="-128588">
              <a:buFont typeface="Arial"/>
              <a:buChar char="•"/>
            </a:pPr>
            <a:r>
              <a:rPr lang="en-US" dirty="0">
                <a:cs typeface="Arial"/>
              </a:rPr>
              <a:t>81.9% </a:t>
            </a:r>
            <a:r>
              <a:rPr lang="en-US" dirty="0">
                <a:ea typeface="+mn-lt"/>
                <a:cs typeface="+mn-lt"/>
              </a:rPr>
              <a:t>maintained all HIV RNA &lt;50cpm</a:t>
            </a:r>
          </a:p>
          <a:p>
            <a:pPr marL="471488" lvl="1" indent="-128588">
              <a:buFont typeface="Arial"/>
              <a:buChar char="•"/>
            </a:pPr>
            <a:r>
              <a:rPr lang="en-US" dirty="0">
                <a:ea typeface="+mn-lt"/>
                <a:cs typeface="+mn-lt"/>
              </a:rPr>
              <a:t>97.2</a:t>
            </a:r>
            <a:r>
              <a:rPr lang="en-US" dirty="0">
                <a:cs typeface="Arial"/>
              </a:rPr>
              <a:t>% </a:t>
            </a:r>
            <a:r>
              <a:rPr lang="en-US" dirty="0">
                <a:ea typeface="+mn-lt"/>
                <a:cs typeface="+mn-lt"/>
              </a:rPr>
              <a:t>maintained all HIV RNA</a:t>
            </a:r>
            <a:r>
              <a:rPr lang="en-US" dirty="0">
                <a:cs typeface="Arial"/>
              </a:rPr>
              <a:t> &lt;200cpm</a:t>
            </a:r>
          </a:p>
          <a:p>
            <a:pPr marL="128588" indent="-128588">
              <a:buFont typeface="Arial"/>
              <a:buChar char="•"/>
            </a:pPr>
            <a:r>
              <a:rPr lang="en-US" sz="2000" dirty="0">
                <a:cs typeface="Arial"/>
              </a:rPr>
              <a:t>Four patients had viral loads &gt;200cpm after switching to LAI CAB/RPV</a:t>
            </a:r>
          </a:p>
          <a:p>
            <a:pPr marL="471488" lvl="1" indent="-128588">
              <a:buFont typeface="Arial"/>
              <a:buChar char="•"/>
            </a:pPr>
            <a:r>
              <a:rPr lang="en-US" dirty="0">
                <a:cs typeface="Arial"/>
              </a:rPr>
              <a:t>3 participants = re-suppressed</a:t>
            </a:r>
          </a:p>
          <a:p>
            <a:pPr marL="471488" lvl="1" indent="-128588">
              <a:buFont typeface="Arial"/>
              <a:buChar char="•"/>
            </a:pPr>
            <a:r>
              <a:rPr lang="en-US" dirty="0">
                <a:cs typeface="Arial"/>
              </a:rPr>
              <a:t>1 participant = virologic failure</a:t>
            </a:r>
          </a:p>
          <a:p>
            <a:pPr marL="128588" indent="-128588">
              <a:buFont typeface="Arial"/>
              <a:buChar char="•"/>
            </a:pPr>
            <a:endParaRPr lang="en-US" sz="1500" dirty="0">
              <a:cs typeface="Arial"/>
            </a:endParaRPr>
          </a:p>
          <a:p>
            <a:pPr marL="128588" indent="-128588">
              <a:buFont typeface="Arial"/>
              <a:buChar char="•"/>
            </a:pPr>
            <a:endParaRPr lang="en-US" sz="1500" dirty="0">
              <a:cs typeface="Arial"/>
            </a:endParaRPr>
          </a:p>
        </p:txBody>
      </p:sp>
      <p:pic>
        <p:nvPicPr>
          <p:cNvPr id="5" name="Picture 4" descr="A blue sign with white text&#10;&#10;Description automatically generated with medium confidence">
            <a:extLst>
              <a:ext uri="{FF2B5EF4-FFF2-40B4-BE49-F238E27FC236}">
                <a16:creationId xmlns:a16="http://schemas.microsoft.com/office/drawing/2014/main" id="{3F3A26B6-752F-E7F1-AE85-F3074C52529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398" y="4679230"/>
            <a:ext cx="1371600" cy="464270"/>
          </a:xfrm>
          <a:prstGeom prst="rect">
            <a:avLst/>
          </a:prstGeom>
        </p:spPr>
      </p:pic>
      <p:sp>
        <p:nvSpPr>
          <p:cNvPr id="7" name="Footer Placeholder 5">
            <a:extLst>
              <a:ext uri="{FF2B5EF4-FFF2-40B4-BE49-F238E27FC236}">
                <a16:creationId xmlns:a16="http://schemas.microsoft.com/office/drawing/2014/main" id="{180EC1CB-1F14-4D32-C857-0583E65F92B7}"/>
              </a:ext>
            </a:extLst>
          </p:cNvPr>
          <p:cNvSpPr txBox="1">
            <a:spLocks/>
          </p:cNvSpPr>
          <p:nvPr/>
        </p:nvSpPr>
        <p:spPr>
          <a:xfrm>
            <a:off x="1819154" y="4781550"/>
            <a:ext cx="5877046" cy="15506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dirty="0">
                <a:solidFill>
                  <a:schemeClr val="bg1"/>
                </a:solidFill>
              </a:rPr>
              <a:t>Owen clinic outcomes</a:t>
            </a:r>
          </a:p>
        </p:txBody>
      </p:sp>
    </p:spTree>
    <p:extLst>
      <p:ext uri="{BB962C8B-B14F-4D97-AF65-F5344CB8AC3E}">
        <p14:creationId xmlns:p14="http://schemas.microsoft.com/office/powerpoint/2010/main" val="779656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3">
            <a:extLst>
              <a:ext uri="{FF2B5EF4-FFF2-40B4-BE49-F238E27FC236}">
                <a16:creationId xmlns:a16="http://schemas.microsoft.com/office/drawing/2014/main" id="{EE1FC13B-66C7-9681-F249-99FAED3251E9}"/>
              </a:ext>
            </a:extLst>
          </p:cNvPr>
          <p:cNvSpPr>
            <a:spLocks noGrp="1"/>
          </p:cNvSpPr>
          <p:nvPr>
            <p:ph type="title"/>
          </p:nvPr>
        </p:nvSpPr>
        <p:spPr>
          <a:xfrm>
            <a:off x="314326" y="1994"/>
            <a:ext cx="8515350" cy="657225"/>
          </a:xfrm>
        </p:spPr>
        <p:txBody>
          <a:bodyPr>
            <a:normAutofit/>
          </a:bodyPr>
          <a:lstStyle/>
          <a:p>
            <a:pPr algn="ctr"/>
            <a:r>
              <a:rPr lang="en-US" sz="3000" dirty="0"/>
              <a:t>Results</a:t>
            </a:r>
            <a:endParaRPr lang="en-US" sz="3000" dirty="0">
              <a:cs typeface="Arial"/>
            </a:endParaRPr>
          </a:p>
        </p:txBody>
      </p:sp>
      <p:graphicFrame>
        <p:nvGraphicFramePr>
          <p:cNvPr id="7" name="Table 17">
            <a:extLst>
              <a:ext uri="{FF2B5EF4-FFF2-40B4-BE49-F238E27FC236}">
                <a16:creationId xmlns:a16="http://schemas.microsoft.com/office/drawing/2014/main" id="{EF7D58E0-CF13-E8D5-4BEB-A800073EDEDF}"/>
              </a:ext>
            </a:extLst>
          </p:cNvPr>
          <p:cNvGraphicFramePr>
            <a:graphicFrameLocks noGrp="1"/>
          </p:cNvGraphicFramePr>
          <p:nvPr>
            <p:extLst>
              <p:ext uri="{D42A27DB-BD31-4B8C-83A1-F6EECF244321}">
                <p14:modId xmlns:p14="http://schemas.microsoft.com/office/powerpoint/2010/main" val="2087129793"/>
              </p:ext>
            </p:extLst>
          </p:nvPr>
        </p:nvGraphicFramePr>
        <p:xfrm>
          <a:off x="199500" y="641843"/>
          <a:ext cx="6935665" cy="3859813"/>
        </p:xfrm>
        <a:graphic>
          <a:graphicData uri="http://schemas.openxmlformats.org/drawingml/2006/table">
            <a:tbl>
              <a:tblPr firstRow="1" bandRow="1">
                <a:tableStyleId>{00A15C55-8517-42AA-B614-E9B94910E393}</a:tableStyleId>
              </a:tblPr>
              <a:tblGrid>
                <a:gridCol w="1967967">
                  <a:extLst>
                    <a:ext uri="{9D8B030D-6E8A-4147-A177-3AD203B41FA5}">
                      <a16:colId xmlns:a16="http://schemas.microsoft.com/office/drawing/2014/main" val="252377022"/>
                    </a:ext>
                  </a:extLst>
                </a:gridCol>
                <a:gridCol w="1114228">
                  <a:extLst>
                    <a:ext uri="{9D8B030D-6E8A-4147-A177-3AD203B41FA5}">
                      <a16:colId xmlns:a16="http://schemas.microsoft.com/office/drawing/2014/main" val="2093261866"/>
                    </a:ext>
                  </a:extLst>
                </a:gridCol>
                <a:gridCol w="1284490">
                  <a:extLst>
                    <a:ext uri="{9D8B030D-6E8A-4147-A177-3AD203B41FA5}">
                      <a16:colId xmlns:a16="http://schemas.microsoft.com/office/drawing/2014/main" val="2675212330"/>
                    </a:ext>
                  </a:extLst>
                </a:gridCol>
                <a:gridCol w="1284490">
                  <a:extLst>
                    <a:ext uri="{9D8B030D-6E8A-4147-A177-3AD203B41FA5}">
                      <a16:colId xmlns:a16="http://schemas.microsoft.com/office/drawing/2014/main" val="16615429"/>
                    </a:ext>
                  </a:extLst>
                </a:gridCol>
                <a:gridCol w="1284490">
                  <a:extLst>
                    <a:ext uri="{9D8B030D-6E8A-4147-A177-3AD203B41FA5}">
                      <a16:colId xmlns:a16="http://schemas.microsoft.com/office/drawing/2014/main" val="4023841343"/>
                    </a:ext>
                  </a:extLst>
                </a:gridCol>
              </a:tblGrid>
              <a:tr h="361576">
                <a:tc>
                  <a:txBody>
                    <a:bodyPr/>
                    <a:lstStyle/>
                    <a:p>
                      <a:pPr algn="ctr" fontAlgn="auto"/>
                      <a:r>
                        <a:rPr lang="en-US" sz="800" b="1" dirty="0">
                          <a:solidFill>
                            <a:srgbClr val="FFFFFF"/>
                          </a:solidFill>
                          <a:effectLst/>
                        </a:rPr>
                        <a:t>​</a:t>
                      </a:r>
                      <a:endParaRPr lang="en-US" sz="800" b="1" i="0" dirty="0">
                        <a:solidFill>
                          <a:srgbClr val="FFFFFF"/>
                        </a:solidFill>
                        <a:effectLst/>
                        <a:latin typeface="Calibri"/>
                      </a:endParaRPr>
                    </a:p>
                  </a:txBody>
                  <a:tcPr marL="68580" marR="12948" marT="13716" marB="13716" anchor="ctr"/>
                </a:tc>
                <a:tc>
                  <a:txBody>
                    <a:bodyPr/>
                    <a:lstStyle/>
                    <a:p>
                      <a:pPr algn="ctr" fontAlgn="base"/>
                      <a:r>
                        <a:rPr lang="en-US" sz="800" b="1" dirty="0">
                          <a:solidFill>
                            <a:srgbClr val="FFFFFF"/>
                          </a:solidFill>
                          <a:effectLst/>
                        </a:rPr>
                        <a:t>Total (n=144)​</a:t>
                      </a:r>
                      <a:endParaRPr lang="en-US" sz="800" b="1" i="0" dirty="0">
                        <a:solidFill>
                          <a:srgbClr val="FFFFFF"/>
                        </a:solidFill>
                        <a:effectLst/>
                        <a:latin typeface="Calibri"/>
                      </a:endParaRPr>
                    </a:p>
                  </a:txBody>
                  <a:tcPr marL="68580" marR="12948" marT="13716" marB="13716" anchor="ctr"/>
                </a:tc>
                <a:tc>
                  <a:txBody>
                    <a:bodyPr/>
                    <a:lstStyle/>
                    <a:p>
                      <a:pPr algn="ctr" fontAlgn="base"/>
                      <a:r>
                        <a:rPr lang="en-US" sz="800" b="1" dirty="0">
                          <a:solidFill>
                            <a:srgbClr val="FFFFFF"/>
                          </a:solidFill>
                          <a:effectLst/>
                        </a:rPr>
                        <a:t>At least one VL ≥20cpm (n=58)​</a:t>
                      </a:r>
                      <a:endParaRPr lang="en-US" sz="800" b="1" i="0" dirty="0">
                        <a:solidFill>
                          <a:srgbClr val="FFFFFF"/>
                        </a:solidFill>
                        <a:effectLst/>
                        <a:latin typeface="Calibri"/>
                      </a:endParaRPr>
                    </a:p>
                  </a:txBody>
                  <a:tcPr marL="68580" marR="12948" marT="13716" marB="13716" anchor="ctr"/>
                </a:tc>
                <a:tc>
                  <a:txBody>
                    <a:bodyPr/>
                    <a:lstStyle/>
                    <a:p>
                      <a:pPr algn="ctr" fontAlgn="base"/>
                      <a:r>
                        <a:rPr lang="en-US" sz="800" b="1" dirty="0">
                          <a:solidFill>
                            <a:srgbClr val="FFFFFF"/>
                          </a:solidFill>
                          <a:effectLst/>
                        </a:rPr>
                        <a:t>All VL &lt;20 cpm</a:t>
                      </a:r>
                    </a:p>
                    <a:p>
                      <a:pPr algn="ctr" fontAlgn="base"/>
                      <a:r>
                        <a:rPr lang="en-US" sz="800" b="1" dirty="0">
                          <a:solidFill>
                            <a:srgbClr val="FFFFFF"/>
                          </a:solidFill>
                          <a:effectLst/>
                        </a:rPr>
                        <a:t>(n=86)​</a:t>
                      </a:r>
                      <a:endParaRPr lang="en-US" sz="800" b="1" i="0" dirty="0">
                        <a:solidFill>
                          <a:srgbClr val="FFFFFF"/>
                        </a:solidFill>
                        <a:effectLst/>
                        <a:latin typeface="Calibri"/>
                      </a:endParaRPr>
                    </a:p>
                  </a:txBody>
                  <a:tcPr marL="68580" marR="12948" marT="13716" marB="13716" anchor="ctr"/>
                </a:tc>
                <a:tc>
                  <a:txBody>
                    <a:bodyPr/>
                    <a:lstStyle/>
                    <a:p>
                      <a:pPr algn="ctr" fontAlgn="base"/>
                      <a:r>
                        <a:rPr lang="en-US" sz="800" b="1" dirty="0">
                          <a:solidFill>
                            <a:srgbClr val="FFFFFF"/>
                          </a:solidFill>
                          <a:effectLst/>
                        </a:rPr>
                        <a:t>p-value​</a:t>
                      </a:r>
                      <a:endParaRPr lang="en-US" sz="800" b="1" i="0" dirty="0">
                        <a:solidFill>
                          <a:srgbClr val="FFFFFF"/>
                        </a:solidFill>
                        <a:effectLst/>
                        <a:latin typeface="Calibri"/>
                      </a:endParaRPr>
                    </a:p>
                  </a:txBody>
                  <a:tcPr marL="68580" marR="12948" marT="13716" marB="13716" anchor="ctr"/>
                </a:tc>
                <a:extLst>
                  <a:ext uri="{0D108BD9-81ED-4DB2-BD59-A6C34878D82A}">
                    <a16:rowId xmlns:a16="http://schemas.microsoft.com/office/drawing/2014/main" val="4198411196"/>
                  </a:ext>
                </a:extLst>
              </a:tr>
              <a:tr h="180463">
                <a:tc>
                  <a:txBody>
                    <a:bodyPr/>
                    <a:lstStyle/>
                    <a:p>
                      <a:pPr algn="l" fontAlgn="base"/>
                      <a:r>
                        <a:rPr lang="en-US" sz="800" b="0" dirty="0">
                          <a:solidFill>
                            <a:srgbClr val="000000"/>
                          </a:solidFill>
                          <a:effectLst/>
                        </a:rPr>
                        <a:t>Median Age (IQR)​</a:t>
                      </a:r>
                      <a:endParaRPr lang="en-US" sz="800" b="0" i="0" dirty="0">
                        <a:solidFill>
                          <a:srgbClr val="000000"/>
                        </a:solidFill>
                        <a:effectLst/>
                        <a:latin typeface="Calibri"/>
                      </a:endParaRPr>
                    </a:p>
                  </a:txBody>
                  <a:tcPr marL="68580" marR="12948" marT="13716" marB="13716"/>
                </a:tc>
                <a:tc>
                  <a:txBody>
                    <a:bodyPr/>
                    <a:lstStyle/>
                    <a:p>
                      <a:pPr algn="l" fontAlgn="base"/>
                      <a:r>
                        <a:rPr lang="en-US" sz="800" b="0" dirty="0">
                          <a:solidFill>
                            <a:srgbClr val="000000"/>
                          </a:solidFill>
                          <a:effectLst/>
                        </a:rPr>
                        <a:t>44 (34-54)​</a:t>
                      </a:r>
                      <a:endParaRPr lang="en-US" sz="800" b="0" i="0" dirty="0">
                        <a:solidFill>
                          <a:srgbClr val="000000"/>
                        </a:solidFill>
                        <a:effectLst/>
                        <a:latin typeface="Calibri"/>
                      </a:endParaRPr>
                    </a:p>
                  </a:txBody>
                  <a:tcPr marL="68580" marR="12948" marT="13716" marB="13716"/>
                </a:tc>
                <a:tc>
                  <a:txBody>
                    <a:bodyPr/>
                    <a:lstStyle/>
                    <a:p>
                      <a:pPr algn="l" fontAlgn="base"/>
                      <a:r>
                        <a:rPr lang="en-US" sz="800" b="0" dirty="0">
                          <a:solidFill>
                            <a:srgbClr val="000000"/>
                          </a:solidFill>
                          <a:effectLst/>
                        </a:rPr>
                        <a:t>45 (33-53)​</a:t>
                      </a:r>
                      <a:endParaRPr lang="en-US" sz="800" b="0" i="0" dirty="0">
                        <a:solidFill>
                          <a:srgbClr val="000000"/>
                        </a:solidFill>
                        <a:effectLst/>
                        <a:latin typeface="Calibri"/>
                      </a:endParaRPr>
                    </a:p>
                  </a:txBody>
                  <a:tcPr marL="68580" marR="12948" marT="13716" marB="13716"/>
                </a:tc>
                <a:tc>
                  <a:txBody>
                    <a:bodyPr/>
                    <a:lstStyle/>
                    <a:p>
                      <a:pPr algn="l" fontAlgn="base"/>
                      <a:r>
                        <a:rPr lang="en-US" sz="800" b="0" dirty="0">
                          <a:solidFill>
                            <a:srgbClr val="000000"/>
                          </a:solidFill>
                          <a:effectLst/>
                        </a:rPr>
                        <a:t>41 (34-54)​</a:t>
                      </a:r>
                      <a:endParaRPr lang="en-US" sz="800" b="0" i="0" dirty="0">
                        <a:solidFill>
                          <a:srgbClr val="000000"/>
                        </a:solidFill>
                        <a:effectLst/>
                        <a:latin typeface="Calibri"/>
                      </a:endParaRPr>
                    </a:p>
                  </a:txBody>
                  <a:tcPr marL="68580" marR="12948" marT="13716" marB="13716"/>
                </a:tc>
                <a:tc>
                  <a:txBody>
                    <a:bodyPr/>
                    <a:lstStyle/>
                    <a:p>
                      <a:pPr algn="l" fontAlgn="base"/>
                      <a:r>
                        <a:rPr lang="en-US" sz="800" b="0" dirty="0">
                          <a:solidFill>
                            <a:srgbClr val="000000"/>
                          </a:solidFill>
                          <a:effectLst/>
                        </a:rPr>
                        <a:t>0.99</a:t>
                      </a:r>
                      <a:endParaRPr lang="en-US" sz="800" b="0" i="0" dirty="0">
                        <a:solidFill>
                          <a:srgbClr val="000000"/>
                        </a:solidFill>
                        <a:effectLst/>
                        <a:latin typeface="Calibri"/>
                      </a:endParaRPr>
                    </a:p>
                  </a:txBody>
                  <a:tcPr marL="68580" marR="12948" marT="13716" marB="13716"/>
                </a:tc>
                <a:extLst>
                  <a:ext uri="{0D108BD9-81ED-4DB2-BD59-A6C34878D82A}">
                    <a16:rowId xmlns:a16="http://schemas.microsoft.com/office/drawing/2014/main" val="3528280159"/>
                  </a:ext>
                </a:extLst>
              </a:tr>
              <a:tr h="800804">
                <a:tc>
                  <a:txBody>
                    <a:bodyPr/>
                    <a:lstStyle/>
                    <a:p>
                      <a:pPr algn="l" fontAlgn="base"/>
                      <a:r>
                        <a:rPr lang="en-US" sz="800" b="0" dirty="0">
                          <a:solidFill>
                            <a:srgbClr val="000000"/>
                          </a:solidFill>
                          <a:effectLst/>
                        </a:rPr>
                        <a:t>Race (%)</a:t>
                      </a:r>
                      <a:endParaRPr lang="en-US" sz="800" dirty="0"/>
                    </a:p>
                    <a:p>
                      <a:pPr lvl="0" algn="l">
                        <a:buNone/>
                      </a:pPr>
                      <a:r>
                        <a:rPr lang="en-US" sz="800" b="0" dirty="0">
                          <a:solidFill>
                            <a:srgbClr val="000000"/>
                          </a:solidFill>
                          <a:effectLst/>
                        </a:rPr>
                        <a:t>    White</a:t>
                      </a:r>
                    </a:p>
                    <a:p>
                      <a:pPr lvl="0" algn="l">
                        <a:buNone/>
                      </a:pPr>
                      <a:r>
                        <a:rPr lang="en-US" sz="800" b="0" dirty="0">
                          <a:solidFill>
                            <a:srgbClr val="000000"/>
                          </a:solidFill>
                          <a:effectLst/>
                        </a:rPr>
                        <a:t>    Black</a:t>
                      </a:r>
                    </a:p>
                    <a:p>
                      <a:pPr lvl="0" algn="l">
                        <a:buNone/>
                      </a:pPr>
                      <a:r>
                        <a:rPr lang="en-US" sz="800" b="0" dirty="0">
                          <a:solidFill>
                            <a:srgbClr val="000000"/>
                          </a:solidFill>
                          <a:effectLst/>
                        </a:rPr>
                        <a:t>    Asian</a:t>
                      </a:r>
                    </a:p>
                    <a:p>
                      <a:pPr lvl="0" algn="l">
                        <a:buNone/>
                      </a:pPr>
                      <a:r>
                        <a:rPr lang="en-US" sz="800" b="0" dirty="0">
                          <a:solidFill>
                            <a:srgbClr val="000000"/>
                          </a:solidFill>
                          <a:effectLst/>
                        </a:rPr>
                        <a:t>    Other/unknown</a:t>
                      </a:r>
                      <a:endParaRPr lang="en-US" sz="800" b="0" i="0" dirty="0">
                        <a:solidFill>
                          <a:srgbClr val="000000"/>
                        </a:solidFill>
                        <a:effectLst/>
                        <a:latin typeface="Calibri"/>
                      </a:endParaRPr>
                    </a:p>
                  </a:txBody>
                  <a:tcPr marL="68580" marR="12948" marT="13716" marB="13716"/>
                </a:tc>
                <a:tc>
                  <a:txBody>
                    <a:bodyPr/>
                    <a:lstStyle/>
                    <a:p>
                      <a:pPr algn="l" fontAlgn="auto"/>
                      <a:r>
                        <a:rPr lang="en-US" sz="800" b="0" dirty="0">
                          <a:solidFill>
                            <a:srgbClr val="000000"/>
                          </a:solidFill>
                          <a:effectLst/>
                        </a:rPr>
                        <a:t>​</a:t>
                      </a:r>
                      <a:endParaRPr lang="en-US" sz="800" dirty="0"/>
                    </a:p>
                    <a:p>
                      <a:pPr lvl="0" algn="l">
                        <a:buNone/>
                      </a:pPr>
                      <a:r>
                        <a:rPr lang="en-US" sz="800" b="0" dirty="0">
                          <a:solidFill>
                            <a:srgbClr val="000000"/>
                          </a:solidFill>
                          <a:effectLst/>
                        </a:rPr>
                        <a:t>62 (43.1)​</a:t>
                      </a:r>
                    </a:p>
                    <a:p>
                      <a:pPr lvl="0" algn="l">
                        <a:buNone/>
                      </a:pPr>
                      <a:r>
                        <a:rPr lang="en-US" sz="800" b="0" dirty="0">
                          <a:solidFill>
                            <a:srgbClr val="000000"/>
                          </a:solidFill>
                          <a:effectLst/>
                        </a:rPr>
                        <a:t>27 (18.8)</a:t>
                      </a:r>
                    </a:p>
                    <a:p>
                      <a:pPr lvl="0" algn="l">
                        <a:buNone/>
                      </a:pPr>
                      <a:r>
                        <a:rPr lang="en-US" sz="800" b="0" dirty="0">
                          <a:solidFill>
                            <a:srgbClr val="000000"/>
                          </a:solidFill>
                          <a:effectLst/>
                        </a:rPr>
                        <a:t>4 (2.8)</a:t>
                      </a:r>
                    </a:p>
                    <a:p>
                      <a:pPr lvl="0" algn="l">
                        <a:buNone/>
                      </a:pPr>
                      <a:r>
                        <a:rPr lang="en-US" sz="800" b="0" dirty="0">
                          <a:solidFill>
                            <a:srgbClr val="000000"/>
                          </a:solidFill>
                          <a:effectLst/>
                        </a:rPr>
                        <a:t>51 (35.4)</a:t>
                      </a:r>
                      <a:endParaRPr lang="en-US" sz="800" b="0" i="0" dirty="0">
                        <a:solidFill>
                          <a:srgbClr val="000000"/>
                        </a:solidFill>
                        <a:effectLst/>
                        <a:latin typeface="Calibri"/>
                      </a:endParaRPr>
                    </a:p>
                  </a:txBody>
                  <a:tcPr marL="68580" marR="12948" marT="13716" marB="13716"/>
                </a:tc>
                <a:tc>
                  <a:txBody>
                    <a:bodyPr/>
                    <a:lstStyle/>
                    <a:p>
                      <a:pPr algn="l" fontAlgn="auto"/>
                      <a:r>
                        <a:rPr lang="en-US" sz="800" b="0" dirty="0">
                          <a:solidFill>
                            <a:srgbClr val="000000"/>
                          </a:solidFill>
                          <a:effectLst/>
                        </a:rPr>
                        <a:t>​</a:t>
                      </a:r>
                      <a:endParaRPr lang="en-US" sz="800" dirty="0"/>
                    </a:p>
                    <a:p>
                      <a:pPr lvl="0" algn="l">
                        <a:buNone/>
                      </a:pPr>
                      <a:r>
                        <a:rPr lang="en-US" sz="800" b="0" dirty="0">
                          <a:solidFill>
                            <a:srgbClr val="000000"/>
                          </a:solidFill>
                          <a:effectLst/>
                        </a:rPr>
                        <a:t>27 (46.6)</a:t>
                      </a:r>
                    </a:p>
                    <a:p>
                      <a:pPr lvl="0" algn="l">
                        <a:buNone/>
                      </a:pPr>
                      <a:r>
                        <a:rPr lang="en-US" sz="800" b="0" dirty="0">
                          <a:solidFill>
                            <a:srgbClr val="000000"/>
                          </a:solidFill>
                          <a:effectLst/>
                        </a:rPr>
                        <a:t>13 (22.4)</a:t>
                      </a:r>
                    </a:p>
                    <a:p>
                      <a:pPr lvl="0" algn="l">
                        <a:buNone/>
                      </a:pPr>
                      <a:r>
                        <a:rPr lang="en-US" sz="800" b="0" dirty="0">
                          <a:solidFill>
                            <a:srgbClr val="000000"/>
                          </a:solidFill>
                          <a:effectLst/>
                        </a:rPr>
                        <a:t>1 (1.7)</a:t>
                      </a:r>
                    </a:p>
                    <a:p>
                      <a:pPr lvl="0" algn="l">
                        <a:buNone/>
                      </a:pPr>
                      <a:r>
                        <a:rPr lang="en-US" sz="800" b="0" dirty="0">
                          <a:solidFill>
                            <a:srgbClr val="000000"/>
                          </a:solidFill>
                          <a:effectLst/>
                        </a:rPr>
                        <a:t>17 (29.3)</a:t>
                      </a:r>
                      <a:endParaRPr lang="en-US" sz="800" b="0" i="0" dirty="0">
                        <a:solidFill>
                          <a:srgbClr val="000000"/>
                        </a:solidFill>
                        <a:effectLst/>
                        <a:latin typeface="Calibri"/>
                      </a:endParaRPr>
                    </a:p>
                  </a:txBody>
                  <a:tcPr marL="68580" marR="12948" marT="13716" marB="13716"/>
                </a:tc>
                <a:tc>
                  <a:txBody>
                    <a:bodyPr/>
                    <a:lstStyle/>
                    <a:p>
                      <a:pPr algn="l" fontAlgn="auto"/>
                      <a:r>
                        <a:rPr lang="en-US" sz="800" b="0" dirty="0">
                          <a:solidFill>
                            <a:srgbClr val="000000"/>
                          </a:solidFill>
                          <a:effectLst/>
                        </a:rPr>
                        <a:t>​</a:t>
                      </a:r>
                    </a:p>
                    <a:p>
                      <a:pPr lvl="0" algn="l">
                        <a:buNone/>
                      </a:pPr>
                      <a:r>
                        <a:rPr lang="en-US" sz="800" b="0" dirty="0">
                          <a:solidFill>
                            <a:srgbClr val="000000"/>
                          </a:solidFill>
                          <a:effectLst/>
                        </a:rPr>
                        <a:t>35 (40.7)​</a:t>
                      </a:r>
                    </a:p>
                    <a:p>
                      <a:pPr lvl="0" algn="l">
                        <a:buNone/>
                      </a:pPr>
                      <a:r>
                        <a:rPr lang="en-US" sz="800" b="0" dirty="0">
                          <a:solidFill>
                            <a:srgbClr val="000000"/>
                          </a:solidFill>
                          <a:effectLst/>
                        </a:rPr>
                        <a:t>14 (16.3)</a:t>
                      </a:r>
                    </a:p>
                    <a:p>
                      <a:pPr lvl="0" algn="l">
                        <a:buNone/>
                      </a:pPr>
                      <a:r>
                        <a:rPr lang="en-US" sz="800" b="0" dirty="0">
                          <a:solidFill>
                            <a:srgbClr val="000000"/>
                          </a:solidFill>
                          <a:effectLst/>
                        </a:rPr>
                        <a:t>3 (3.5)</a:t>
                      </a:r>
                    </a:p>
                    <a:p>
                      <a:pPr lvl="0" algn="l">
                        <a:buNone/>
                      </a:pPr>
                      <a:r>
                        <a:rPr lang="en-US" sz="800" b="0" dirty="0">
                          <a:solidFill>
                            <a:srgbClr val="000000"/>
                          </a:solidFill>
                          <a:effectLst/>
                        </a:rPr>
                        <a:t>34 (39.5)</a:t>
                      </a:r>
                      <a:endParaRPr lang="en-US" sz="800" b="0" i="0" dirty="0">
                        <a:solidFill>
                          <a:srgbClr val="000000"/>
                        </a:solidFill>
                        <a:effectLst/>
                        <a:latin typeface="Calibri"/>
                      </a:endParaRPr>
                    </a:p>
                  </a:txBody>
                  <a:tcPr marL="68580" marR="12948" marT="13716" marB="13716"/>
                </a:tc>
                <a:tc>
                  <a:txBody>
                    <a:bodyPr/>
                    <a:lstStyle/>
                    <a:p>
                      <a:pPr algn="l" fontAlgn="base"/>
                      <a:endParaRPr lang="en-US" sz="800" b="0" dirty="0">
                        <a:solidFill>
                          <a:srgbClr val="000000"/>
                        </a:solidFill>
                        <a:effectLst/>
                      </a:endParaRPr>
                    </a:p>
                    <a:p>
                      <a:pPr lvl="0" algn="l">
                        <a:buNone/>
                      </a:pPr>
                      <a:r>
                        <a:rPr lang="en-US" sz="800" b="0" dirty="0">
                          <a:solidFill>
                            <a:srgbClr val="000000"/>
                          </a:solidFill>
                          <a:effectLst/>
                        </a:rPr>
                        <a:t>0.51</a:t>
                      </a:r>
                      <a:endParaRPr lang="en-US" sz="800" b="0" i="0" dirty="0">
                        <a:solidFill>
                          <a:srgbClr val="000000"/>
                        </a:solidFill>
                        <a:effectLst/>
                        <a:latin typeface="Calibri"/>
                      </a:endParaRPr>
                    </a:p>
                  </a:txBody>
                  <a:tcPr marL="68580" marR="12948" marT="13716" marB="13716"/>
                </a:tc>
                <a:extLst>
                  <a:ext uri="{0D108BD9-81ED-4DB2-BD59-A6C34878D82A}">
                    <a16:rowId xmlns:a16="http://schemas.microsoft.com/office/drawing/2014/main" val="3210419861"/>
                  </a:ext>
                </a:extLst>
              </a:tr>
              <a:tr h="180463">
                <a:tc>
                  <a:txBody>
                    <a:bodyPr/>
                    <a:lstStyle/>
                    <a:p>
                      <a:pPr algn="l" fontAlgn="base"/>
                      <a:r>
                        <a:rPr lang="en-US" sz="800" b="0" dirty="0">
                          <a:solidFill>
                            <a:srgbClr val="000000"/>
                          </a:solidFill>
                          <a:effectLst/>
                        </a:rPr>
                        <a:t>Ethnicity (% Hispanic)​</a:t>
                      </a:r>
                      <a:endParaRPr lang="en-US" sz="800" b="0" i="0" dirty="0">
                        <a:solidFill>
                          <a:srgbClr val="000000"/>
                        </a:solidFill>
                        <a:effectLst/>
                        <a:latin typeface="Calibri"/>
                      </a:endParaRPr>
                    </a:p>
                  </a:txBody>
                  <a:tcPr marL="68580" marR="12948" marT="13716" marB="13716"/>
                </a:tc>
                <a:tc>
                  <a:txBody>
                    <a:bodyPr/>
                    <a:lstStyle/>
                    <a:p>
                      <a:pPr algn="l" fontAlgn="auto"/>
                      <a:r>
                        <a:rPr lang="en-US" sz="800" b="0" dirty="0">
                          <a:solidFill>
                            <a:srgbClr val="000000"/>
                          </a:solidFill>
                          <a:effectLst/>
                        </a:rPr>
                        <a:t>​58 (40.3)</a:t>
                      </a:r>
                      <a:endParaRPr lang="en-US" sz="800" b="0" i="0" dirty="0">
                        <a:solidFill>
                          <a:srgbClr val="000000"/>
                        </a:solidFill>
                        <a:effectLst/>
                        <a:latin typeface="Calibri"/>
                      </a:endParaRPr>
                    </a:p>
                  </a:txBody>
                  <a:tcPr marL="68580" marR="12948" marT="13716" marB="13716"/>
                </a:tc>
                <a:tc>
                  <a:txBody>
                    <a:bodyPr/>
                    <a:lstStyle/>
                    <a:p>
                      <a:pPr algn="l" fontAlgn="auto"/>
                      <a:r>
                        <a:rPr lang="en-US" sz="800" b="0" dirty="0">
                          <a:solidFill>
                            <a:srgbClr val="000000"/>
                          </a:solidFill>
                          <a:effectLst/>
                        </a:rPr>
                        <a:t>​27 (46.6)</a:t>
                      </a:r>
                      <a:endParaRPr lang="en-US" sz="800" b="0" i="0" dirty="0">
                        <a:solidFill>
                          <a:srgbClr val="000000"/>
                        </a:solidFill>
                        <a:effectLst/>
                        <a:latin typeface="Calibri"/>
                      </a:endParaRPr>
                    </a:p>
                  </a:txBody>
                  <a:tcPr marL="68580" marR="12948" marT="13716" marB="13716"/>
                </a:tc>
                <a:tc>
                  <a:txBody>
                    <a:bodyPr/>
                    <a:lstStyle/>
                    <a:p>
                      <a:pPr algn="l" fontAlgn="auto"/>
                      <a:r>
                        <a:rPr lang="en-US" sz="800" b="0" dirty="0">
                          <a:solidFill>
                            <a:srgbClr val="000000"/>
                          </a:solidFill>
                          <a:effectLst/>
                        </a:rPr>
                        <a:t>​31 (36.0)​</a:t>
                      </a:r>
                      <a:endParaRPr lang="en-US" sz="800" b="0" i="0" dirty="0">
                        <a:solidFill>
                          <a:srgbClr val="000000"/>
                        </a:solidFill>
                        <a:effectLst/>
                        <a:latin typeface="Calibri"/>
                      </a:endParaRPr>
                    </a:p>
                  </a:txBody>
                  <a:tcPr marL="68580" marR="12948" marT="13716" marB="13716"/>
                </a:tc>
                <a:tc>
                  <a:txBody>
                    <a:bodyPr/>
                    <a:lstStyle/>
                    <a:p>
                      <a:pPr algn="l" fontAlgn="base"/>
                      <a:r>
                        <a:rPr lang="en-US" sz="800" b="0" dirty="0">
                          <a:solidFill>
                            <a:srgbClr val="000000"/>
                          </a:solidFill>
                          <a:effectLst/>
                        </a:rPr>
                        <a:t>0.46</a:t>
                      </a:r>
                      <a:endParaRPr lang="en-US" sz="800" b="0" i="0" dirty="0">
                        <a:solidFill>
                          <a:srgbClr val="000000"/>
                        </a:solidFill>
                        <a:effectLst/>
                        <a:latin typeface="Calibri"/>
                      </a:endParaRPr>
                    </a:p>
                  </a:txBody>
                  <a:tcPr marL="68580" marR="12948" marT="13716" marB="13716"/>
                </a:tc>
                <a:extLst>
                  <a:ext uri="{0D108BD9-81ED-4DB2-BD59-A6C34878D82A}">
                    <a16:rowId xmlns:a16="http://schemas.microsoft.com/office/drawing/2014/main" val="1242729484"/>
                  </a:ext>
                </a:extLst>
              </a:tr>
              <a:tr h="180463">
                <a:tc>
                  <a:txBody>
                    <a:bodyPr/>
                    <a:lstStyle/>
                    <a:p>
                      <a:pPr algn="l" fontAlgn="base"/>
                      <a:r>
                        <a:rPr lang="en-US" sz="800" b="0" dirty="0">
                          <a:solidFill>
                            <a:srgbClr val="000000"/>
                          </a:solidFill>
                          <a:effectLst/>
                        </a:rPr>
                        <a:t>Female​ SAB (%)</a:t>
                      </a:r>
                      <a:endParaRPr lang="en-US" sz="800" b="0" i="0" dirty="0">
                        <a:solidFill>
                          <a:srgbClr val="000000"/>
                        </a:solidFill>
                        <a:effectLst/>
                        <a:latin typeface="Calibri"/>
                      </a:endParaRPr>
                    </a:p>
                  </a:txBody>
                  <a:tcPr marL="68580" marR="12948" marT="13716" marB="13716"/>
                </a:tc>
                <a:tc>
                  <a:txBody>
                    <a:bodyPr/>
                    <a:lstStyle/>
                    <a:p>
                      <a:pPr algn="l" fontAlgn="auto"/>
                      <a:r>
                        <a:rPr lang="en-US" sz="800" b="0" dirty="0">
                          <a:solidFill>
                            <a:srgbClr val="000000"/>
                          </a:solidFill>
                          <a:effectLst/>
                        </a:rPr>
                        <a:t>​16 (11.1)​</a:t>
                      </a:r>
                      <a:endParaRPr lang="en-US" sz="800" b="0" i="0" dirty="0">
                        <a:solidFill>
                          <a:srgbClr val="000000"/>
                        </a:solidFill>
                        <a:effectLst/>
                        <a:latin typeface="Calibri"/>
                      </a:endParaRPr>
                    </a:p>
                  </a:txBody>
                  <a:tcPr marL="68580" marR="12948" marT="13716" marB="13716"/>
                </a:tc>
                <a:tc>
                  <a:txBody>
                    <a:bodyPr/>
                    <a:lstStyle/>
                    <a:p>
                      <a:pPr algn="l" fontAlgn="auto"/>
                      <a:r>
                        <a:rPr lang="en-US" sz="800" b="0" dirty="0">
                          <a:solidFill>
                            <a:srgbClr val="000000"/>
                          </a:solidFill>
                          <a:effectLst/>
                        </a:rPr>
                        <a:t>​5 (8.6)​</a:t>
                      </a:r>
                      <a:endParaRPr lang="en-US" sz="800" dirty="0"/>
                    </a:p>
                  </a:txBody>
                  <a:tcPr marL="68580" marR="12948" marT="13716" marB="13716"/>
                </a:tc>
                <a:tc>
                  <a:txBody>
                    <a:bodyPr/>
                    <a:lstStyle/>
                    <a:p>
                      <a:pPr algn="l" fontAlgn="auto"/>
                      <a:r>
                        <a:rPr lang="en-US" sz="800" b="0" dirty="0">
                          <a:solidFill>
                            <a:srgbClr val="000000"/>
                          </a:solidFill>
                          <a:effectLst/>
                        </a:rPr>
                        <a:t>​11 (12.8)​</a:t>
                      </a:r>
                      <a:endParaRPr lang="en-US" sz="800" b="0" i="0" dirty="0">
                        <a:solidFill>
                          <a:srgbClr val="000000"/>
                        </a:solidFill>
                        <a:effectLst/>
                        <a:latin typeface="Calibri"/>
                      </a:endParaRPr>
                    </a:p>
                  </a:txBody>
                  <a:tcPr marL="68580" marR="12948" marT="13716" marB="13716"/>
                </a:tc>
                <a:tc>
                  <a:txBody>
                    <a:bodyPr/>
                    <a:lstStyle/>
                    <a:p>
                      <a:pPr algn="l" fontAlgn="auto"/>
                      <a:r>
                        <a:rPr lang="en-US" sz="800" b="0" dirty="0">
                          <a:solidFill>
                            <a:srgbClr val="000000"/>
                          </a:solidFill>
                          <a:effectLst/>
                        </a:rPr>
                        <a:t>​0.43</a:t>
                      </a:r>
                      <a:endParaRPr lang="en-US" sz="800" b="0" i="0" dirty="0">
                        <a:solidFill>
                          <a:srgbClr val="000000"/>
                        </a:solidFill>
                        <a:effectLst/>
                        <a:latin typeface="Calibri"/>
                      </a:endParaRPr>
                    </a:p>
                  </a:txBody>
                  <a:tcPr marL="68580" marR="12948" marT="13716" marB="13716"/>
                </a:tc>
                <a:extLst>
                  <a:ext uri="{0D108BD9-81ED-4DB2-BD59-A6C34878D82A}">
                    <a16:rowId xmlns:a16="http://schemas.microsoft.com/office/drawing/2014/main" val="803065283"/>
                  </a:ext>
                </a:extLst>
              </a:tr>
              <a:tr h="181807">
                <a:tc>
                  <a:txBody>
                    <a:bodyPr/>
                    <a:lstStyle/>
                    <a:p>
                      <a:pPr algn="l" fontAlgn="base"/>
                      <a:r>
                        <a:rPr lang="en-US" sz="800" b="0" dirty="0">
                          <a:solidFill>
                            <a:srgbClr val="000000"/>
                          </a:solidFill>
                          <a:effectLst/>
                        </a:rPr>
                        <a:t>Completed oral lead-in (%)​</a:t>
                      </a:r>
                      <a:endParaRPr lang="en-US" sz="800" b="0" i="0" dirty="0">
                        <a:solidFill>
                          <a:srgbClr val="000000"/>
                        </a:solidFill>
                        <a:effectLst/>
                        <a:latin typeface="Calibri"/>
                      </a:endParaRPr>
                    </a:p>
                  </a:txBody>
                  <a:tcPr marL="68580" marR="12948" marT="13716" marB="13716"/>
                </a:tc>
                <a:tc>
                  <a:txBody>
                    <a:bodyPr/>
                    <a:lstStyle/>
                    <a:p>
                      <a:pPr algn="l" fontAlgn="base"/>
                      <a:r>
                        <a:rPr lang="en-US" sz="800" b="0" dirty="0">
                          <a:solidFill>
                            <a:srgbClr val="000000"/>
                          </a:solidFill>
                          <a:effectLst/>
                        </a:rPr>
                        <a:t>125 (86.8)​</a:t>
                      </a:r>
                      <a:endParaRPr lang="en-US" sz="800" b="0" i="0" dirty="0">
                        <a:solidFill>
                          <a:srgbClr val="000000"/>
                        </a:solidFill>
                        <a:effectLst/>
                        <a:latin typeface="Calibri"/>
                      </a:endParaRPr>
                    </a:p>
                  </a:txBody>
                  <a:tcPr marL="68580" marR="12948" marT="13716" marB="13716"/>
                </a:tc>
                <a:tc>
                  <a:txBody>
                    <a:bodyPr/>
                    <a:lstStyle/>
                    <a:p>
                      <a:pPr algn="l" fontAlgn="base"/>
                      <a:r>
                        <a:rPr lang="en-US" sz="800" b="0" dirty="0">
                          <a:solidFill>
                            <a:srgbClr val="000000"/>
                          </a:solidFill>
                          <a:effectLst/>
                        </a:rPr>
                        <a:t>49 (84.5)​</a:t>
                      </a:r>
                      <a:endParaRPr lang="en-US" sz="800" b="0" i="0" dirty="0">
                        <a:solidFill>
                          <a:srgbClr val="000000"/>
                        </a:solidFill>
                        <a:effectLst/>
                        <a:latin typeface="Calibri"/>
                      </a:endParaRPr>
                    </a:p>
                  </a:txBody>
                  <a:tcPr marL="68580" marR="12948" marT="13716" marB="13716"/>
                </a:tc>
                <a:tc>
                  <a:txBody>
                    <a:bodyPr/>
                    <a:lstStyle/>
                    <a:p>
                      <a:pPr algn="l" fontAlgn="base"/>
                      <a:r>
                        <a:rPr lang="en-US" sz="800" b="0" dirty="0">
                          <a:solidFill>
                            <a:srgbClr val="000000"/>
                          </a:solidFill>
                          <a:effectLst/>
                        </a:rPr>
                        <a:t>76 (88.4)​</a:t>
                      </a:r>
                      <a:endParaRPr lang="en-US" sz="800" b="0" i="0" dirty="0">
                        <a:solidFill>
                          <a:srgbClr val="000000"/>
                        </a:solidFill>
                        <a:effectLst/>
                        <a:latin typeface="Calibri"/>
                      </a:endParaRPr>
                    </a:p>
                  </a:txBody>
                  <a:tcPr marL="68580" marR="12948" marT="13716" marB="13716"/>
                </a:tc>
                <a:tc>
                  <a:txBody>
                    <a:bodyPr/>
                    <a:lstStyle/>
                    <a:p>
                      <a:pPr algn="l" fontAlgn="base"/>
                      <a:r>
                        <a:rPr lang="en-US" sz="800" b="0" dirty="0">
                          <a:solidFill>
                            <a:srgbClr val="000000"/>
                          </a:solidFill>
                          <a:effectLst/>
                        </a:rPr>
                        <a:t>0.50</a:t>
                      </a:r>
                      <a:endParaRPr lang="en-US" sz="800" b="0" i="0" dirty="0">
                        <a:solidFill>
                          <a:srgbClr val="000000"/>
                        </a:solidFill>
                        <a:effectLst/>
                        <a:latin typeface="Calibri"/>
                      </a:endParaRPr>
                    </a:p>
                  </a:txBody>
                  <a:tcPr marL="68580" marR="12948" marT="13716" marB="13716"/>
                </a:tc>
                <a:extLst>
                  <a:ext uri="{0D108BD9-81ED-4DB2-BD59-A6C34878D82A}">
                    <a16:rowId xmlns:a16="http://schemas.microsoft.com/office/drawing/2014/main" val="2130218757"/>
                  </a:ext>
                </a:extLst>
              </a:tr>
              <a:tr h="152400">
                <a:tc>
                  <a:txBody>
                    <a:bodyPr/>
                    <a:lstStyle/>
                    <a:p>
                      <a:pPr algn="l" fontAlgn="base"/>
                      <a:r>
                        <a:rPr lang="en-US" sz="800" b="0" dirty="0">
                          <a:solidFill>
                            <a:srgbClr val="000000"/>
                          </a:solidFill>
                          <a:effectLst/>
                        </a:rPr>
                        <a:t>Late injection or used oral bridge (%)               ​</a:t>
                      </a:r>
                      <a:endParaRPr lang="en-US" sz="800" b="0" i="0" dirty="0">
                        <a:solidFill>
                          <a:srgbClr val="000000"/>
                        </a:solidFill>
                        <a:effectLst/>
                        <a:latin typeface="Calibri"/>
                      </a:endParaRPr>
                    </a:p>
                  </a:txBody>
                  <a:tcPr marL="68580" marR="12948" marT="13716" marB="13716"/>
                </a:tc>
                <a:tc>
                  <a:txBody>
                    <a:bodyPr/>
                    <a:lstStyle/>
                    <a:p>
                      <a:pPr algn="l" fontAlgn="base"/>
                      <a:r>
                        <a:rPr lang="en-US" sz="800" b="0" dirty="0">
                          <a:solidFill>
                            <a:srgbClr val="000000"/>
                          </a:solidFill>
                          <a:effectLst/>
                        </a:rPr>
                        <a:t>15 (10.4)​</a:t>
                      </a:r>
                      <a:endParaRPr lang="en-US" sz="800" b="0" i="0" dirty="0">
                        <a:solidFill>
                          <a:srgbClr val="000000"/>
                        </a:solidFill>
                        <a:effectLst/>
                        <a:latin typeface="Calibri"/>
                      </a:endParaRPr>
                    </a:p>
                  </a:txBody>
                  <a:tcPr marL="68580" marR="12948" marT="13716" marB="13716"/>
                </a:tc>
                <a:tc>
                  <a:txBody>
                    <a:bodyPr/>
                    <a:lstStyle/>
                    <a:p>
                      <a:pPr algn="l" fontAlgn="base"/>
                      <a:r>
                        <a:rPr lang="en-US" sz="800" b="0" dirty="0">
                          <a:solidFill>
                            <a:srgbClr val="000000"/>
                          </a:solidFill>
                          <a:effectLst/>
                        </a:rPr>
                        <a:t>5 (8.6)​</a:t>
                      </a:r>
                      <a:endParaRPr lang="en-US" sz="800" b="0" i="0" dirty="0">
                        <a:solidFill>
                          <a:srgbClr val="000000"/>
                        </a:solidFill>
                        <a:effectLst/>
                        <a:latin typeface="Calibri"/>
                      </a:endParaRPr>
                    </a:p>
                  </a:txBody>
                  <a:tcPr marL="68580" marR="12948" marT="13716" marB="13716"/>
                </a:tc>
                <a:tc>
                  <a:txBody>
                    <a:bodyPr/>
                    <a:lstStyle/>
                    <a:p>
                      <a:pPr algn="l" fontAlgn="base"/>
                      <a:r>
                        <a:rPr lang="en-US" sz="800" b="0" dirty="0">
                          <a:solidFill>
                            <a:srgbClr val="000000"/>
                          </a:solidFill>
                          <a:effectLst/>
                        </a:rPr>
                        <a:t>10 (11.6)​</a:t>
                      </a:r>
                      <a:endParaRPr lang="en-US" sz="800" b="0" i="0" dirty="0">
                        <a:solidFill>
                          <a:srgbClr val="000000"/>
                        </a:solidFill>
                        <a:effectLst/>
                        <a:latin typeface="Calibri"/>
                      </a:endParaRPr>
                    </a:p>
                  </a:txBody>
                  <a:tcPr marL="68580" marR="12948" marT="13716" marB="13716"/>
                </a:tc>
                <a:tc>
                  <a:txBody>
                    <a:bodyPr/>
                    <a:lstStyle/>
                    <a:p>
                      <a:pPr algn="l" fontAlgn="base"/>
                      <a:r>
                        <a:rPr lang="en-US" sz="800" b="0" dirty="0">
                          <a:solidFill>
                            <a:srgbClr val="000000"/>
                          </a:solidFill>
                          <a:effectLst/>
                        </a:rPr>
                        <a:t>0.56</a:t>
                      </a:r>
                      <a:endParaRPr lang="en-US" sz="800" b="0" i="0" dirty="0">
                        <a:solidFill>
                          <a:srgbClr val="000000"/>
                        </a:solidFill>
                        <a:effectLst/>
                        <a:latin typeface="Calibri"/>
                      </a:endParaRPr>
                    </a:p>
                  </a:txBody>
                  <a:tcPr marL="68580" marR="12948" marT="13716" marB="13716"/>
                </a:tc>
                <a:extLst>
                  <a:ext uri="{0D108BD9-81ED-4DB2-BD59-A6C34878D82A}">
                    <a16:rowId xmlns:a16="http://schemas.microsoft.com/office/drawing/2014/main" val="4087654858"/>
                  </a:ext>
                </a:extLst>
              </a:tr>
              <a:tr h="541235">
                <a:tc>
                  <a:txBody>
                    <a:bodyPr/>
                    <a:lstStyle/>
                    <a:p>
                      <a:pPr lvl="0" algn="l">
                        <a:buNone/>
                      </a:pPr>
                      <a:r>
                        <a:rPr lang="en-US" sz="800" b="0" dirty="0">
                          <a:solidFill>
                            <a:srgbClr val="000000"/>
                          </a:solidFill>
                          <a:effectLst/>
                        </a:rPr>
                        <a:t>CAB/RPV regimen (%)</a:t>
                      </a:r>
                    </a:p>
                    <a:p>
                      <a:pPr lvl="0" algn="l">
                        <a:buNone/>
                      </a:pPr>
                      <a:r>
                        <a:rPr lang="en-US" sz="800" b="0" dirty="0">
                          <a:solidFill>
                            <a:srgbClr val="000000"/>
                          </a:solidFill>
                          <a:effectLst/>
                        </a:rPr>
                        <a:t>   Every  1 month only</a:t>
                      </a:r>
                    </a:p>
                    <a:p>
                      <a:pPr lvl="0" algn="l">
                        <a:buNone/>
                      </a:pPr>
                      <a:r>
                        <a:rPr lang="en-US" sz="800" b="0" dirty="0">
                          <a:solidFill>
                            <a:srgbClr val="000000"/>
                          </a:solidFill>
                          <a:effectLst/>
                        </a:rPr>
                        <a:t>   Every 2 month only</a:t>
                      </a:r>
                    </a:p>
                    <a:p>
                      <a:pPr lvl="0" algn="l">
                        <a:buNone/>
                      </a:pPr>
                      <a:r>
                        <a:rPr lang="en-US" sz="800" b="0" dirty="0">
                          <a:solidFill>
                            <a:srgbClr val="000000"/>
                          </a:solidFill>
                          <a:effectLst/>
                        </a:rPr>
                        <a:t>   Switched to every 2 month</a:t>
                      </a:r>
                      <a:endParaRPr lang="en-US" sz="800" b="0" i="0" dirty="0">
                        <a:solidFill>
                          <a:srgbClr val="000000"/>
                        </a:solidFill>
                        <a:effectLst/>
                        <a:latin typeface="Calibri"/>
                      </a:endParaRPr>
                    </a:p>
                  </a:txBody>
                  <a:tcPr marL="68580" marR="12948" marT="13716" marB="13716"/>
                </a:tc>
                <a:tc>
                  <a:txBody>
                    <a:bodyPr/>
                    <a:lstStyle/>
                    <a:p>
                      <a:pPr lvl="0" algn="l">
                        <a:buNone/>
                      </a:pPr>
                      <a:endParaRPr lang="en-US" sz="800" b="0" dirty="0">
                        <a:solidFill>
                          <a:srgbClr val="000000"/>
                        </a:solidFill>
                        <a:effectLst/>
                      </a:endParaRPr>
                    </a:p>
                    <a:p>
                      <a:pPr lvl="0" algn="l">
                        <a:buNone/>
                      </a:pPr>
                      <a:r>
                        <a:rPr lang="en-US" sz="800" b="0" dirty="0">
                          <a:solidFill>
                            <a:srgbClr val="000000"/>
                          </a:solidFill>
                          <a:effectLst/>
                        </a:rPr>
                        <a:t>3 (2.1)</a:t>
                      </a:r>
                    </a:p>
                    <a:p>
                      <a:pPr lvl="0" algn="l">
                        <a:buNone/>
                      </a:pPr>
                      <a:r>
                        <a:rPr lang="en-US" sz="800" b="0" dirty="0">
                          <a:solidFill>
                            <a:srgbClr val="000000"/>
                          </a:solidFill>
                          <a:effectLst/>
                        </a:rPr>
                        <a:t>73 (50.7)</a:t>
                      </a:r>
                    </a:p>
                    <a:p>
                      <a:pPr lvl="0" algn="l">
                        <a:buNone/>
                      </a:pPr>
                      <a:r>
                        <a:rPr lang="en-US" sz="800" b="0" dirty="0">
                          <a:solidFill>
                            <a:srgbClr val="000000"/>
                          </a:solidFill>
                          <a:effectLst/>
                        </a:rPr>
                        <a:t>68 (47.2)</a:t>
                      </a:r>
                      <a:endParaRPr lang="en-US" sz="800" b="0" i="0" dirty="0">
                        <a:solidFill>
                          <a:srgbClr val="000000"/>
                        </a:solidFill>
                        <a:effectLst/>
                        <a:latin typeface="Calibri"/>
                      </a:endParaRPr>
                    </a:p>
                  </a:txBody>
                  <a:tcPr marL="68580" marR="12948" marT="13716" marB="13716"/>
                </a:tc>
                <a:tc>
                  <a:txBody>
                    <a:bodyPr/>
                    <a:lstStyle/>
                    <a:p>
                      <a:pPr lvl="0" algn="l">
                        <a:buNone/>
                      </a:pPr>
                      <a:endParaRPr lang="en-US" sz="800" b="0" dirty="0">
                        <a:solidFill>
                          <a:srgbClr val="000000"/>
                        </a:solidFill>
                        <a:effectLst/>
                      </a:endParaRPr>
                    </a:p>
                    <a:p>
                      <a:pPr lvl="0" algn="l">
                        <a:buNone/>
                      </a:pPr>
                      <a:r>
                        <a:rPr lang="en-US" sz="800" b="0" dirty="0">
                          <a:solidFill>
                            <a:srgbClr val="000000"/>
                          </a:solidFill>
                          <a:effectLst/>
                        </a:rPr>
                        <a:t>1 (1.7)</a:t>
                      </a:r>
                    </a:p>
                    <a:p>
                      <a:pPr lvl="0" algn="l">
                        <a:buNone/>
                      </a:pPr>
                      <a:r>
                        <a:rPr lang="en-US" sz="800" b="0" dirty="0">
                          <a:solidFill>
                            <a:srgbClr val="000000"/>
                          </a:solidFill>
                          <a:effectLst/>
                        </a:rPr>
                        <a:t>27 (46.6)</a:t>
                      </a:r>
                    </a:p>
                    <a:p>
                      <a:pPr lvl="0" algn="l">
                        <a:buNone/>
                      </a:pPr>
                      <a:r>
                        <a:rPr lang="en-US" sz="800" b="0" dirty="0">
                          <a:solidFill>
                            <a:srgbClr val="000000"/>
                          </a:solidFill>
                          <a:effectLst/>
                        </a:rPr>
                        <a:t>30 (51.7)</a:t>
                      </a:r>
                      <a:endParaRPr lang="en-US" sz="800" b="0" i="0" dirty="0">
                        <a:solidFill>
                          <a:srgbClr val="000000"/>
                        </a:solidFill>
                        <a:effectLst/>
                        <a:latin typeface="Calibri"/>
                      </a:endParaRPr>
                    </a:p>
                  </a:txBody>
                  <a:tcPr marL="68580" marR="12948" marT="13716" marB="13716"/>
                </a:tc>
                <a:tc>
                  <a:txBody>
                    <a:bodyPr/>
                    <a:lstStyle/>
                    <a:p>
                      <a:pPr lvl="0" algn="l">
                        <a:buNone/>
                      </a:pPr>
                      <a:endParaRPr lang="en-US" sz="800" b="0" dirty="0">
                        <a:solidFill>
                          <a:srgbClr val="000000"/>
                        </a:solidFill>
                        <a:effectLst/>
                      </a:endParaRPr>
                    </a:p>
                    <a:p>
                      <a:pPr lvl="0" algn="l">
                        <a:buNone/>
                      </a:pPr>
                      <a:r>
                        <a:rPr lang="en-US" sz="800" b="0" dirty="0">
                          <a:solidFill>
                            <a:srgbClr val="000000"/>
                          </a:solidFill>
                          <a:effectLst/>
                        </a:rPr>
                        <a:t>2 (2.3)</a:t>
                      </a:r>
                    </a:p>
                    <a:p>
                      <a:pPr lvl="0" algn="l">
                        <a:buNone/>
                      </a:pPr>
                      <a:r>
                        <a:rPr lang="en-US" sz="800" b="0" dirty="0">
                          <a:solidFill>
                            <a:srgbClr val="000000"/>
                          </a:solidFill>
                          <a:effectLst/>
                        </a:rPr>
                        <a:t>46 (53.5)</a:t>
                      </a:r>
                    </a:p>
                    <a:p>
                      <a:pPr lvl="0" algn="l">
                        <a:buNone/>
                      </a:pPr>
                      <a:r>
                        <a:rPr lang="en-US" sz="800" b="0" dirty="0">
                          <a:solidFill>
                            <a:srgbClr val="000000"/>
                          </a:solidFill>
                          <a:effectLst/>
                        </a:rPr>
                        <a:t>38 (44.2)</a:t>
                      </a:r>
                      <a:endParaRPr lang="en-US" sz="800" b="0" i="0" dirty="0">
                        <a:solidFill>
                          <a:srgbClr val="000000"/>
                        </a:solidFill>
                        <a:effectLst/>
                        <a:latin typeface="Calibri"/>
                      </a:endParaRPr>
                    </a:p>
                  </a:txBody>
                  <a:tcPr marL="68580" marR="12948" marT="13716" marB="13716"/>
                </a:tc>
                <a:tc>
                  <a:txBody>
                    <a:bodyPr/>
                    <a:lstStyle/>
                    <a:p>
                      <a:pPr lvl="0" algn="l">
                        <a:buNone/>
                      </a:pPr>
                      <a:endParaRPr lang="en-US" sz="800" b="0" dirty="0">
                        <a:solidFill>
                          <a:srgbClr val="000000"/>
                        </a:solidFill>
                        <a:effectLst/>
                      </a:endParaRPr>
                    </a:p>
                    <a:p>
                      <a:pPr lvl="0" algn="l">
                        <a:buNone/>
                      </a:pPr>
                      <a:r>
                        <a:rPr lang="en-US" sz="800" b="0" dirty="0">
                          <a:solidFill>
                            <a:srgbClr val="000000"/>
                          </a:solidFill>
                          <a:effectLst/>
                        </a:rPr>
                        <a:t>0.67</a:t>
                      </a:r>
                      <a:endParaRPr lang="en-US" sz="800" b="0" i="0" dirty="0">
                        <a:solidFill>
                          <a:srgbClr val="000000"/>
                        </a:solidFill>
                        <a:effectLst/>
                        <a:latin typeface="Calibri"/>
                      </a:endParaRPr>
                    </a:p>
                  </a:txBody>
                  <a:tcPr marL="68580" marR="12948" marT="13716" marB="13716"/>
                </a:tc>
                <a:extLst>
                  <a:ext uri="{0D108BD9-81ED-4DB2-BD59-A6C34878D82A}">
                    <a16:rowId xmlns:a16="http://schemas.microsoft.com/office/drawing/2014/main" val="3654421418"/>
                  </a:ext>
                </a:extLst>
              </a:tr>
              <a:tr h="180463">
                <a:tc>
                  <a:txBody>
                    <a:bodyPr/>
                    <a:lstStyle/>
                    <a:p>
                      <a:pPr lvl="0" algn="l">
                        <a:buNone/>
                      </a:pPr>
                      <a:r>
                        <a:rPr lang="en-US" sz="800" b="0" dirty="0">
                          <a:solidFill>
                            <a:srgbClr val="000000"/>
                          </a:solidFill>
                          <a:effectLst/>
                        </a:rPr>
                        <a:t>Median CD4 count (IQR)​</a:t>
                      </a:r>
                      <a:endParaRPr lang="en-US" sz="800" b="0" i="0" dirty="0">
                        <a:solidFill>
                          <a:srgbClr val="000000"/>
                        </a:solidFill>
                        <a:effectLst/>
                        <a:latin typeface="Calibri"/>
                      </a:endParaRPr>
                    </a:p>
                  </a:txBody>
                  <a:tcPr marL="68580" marR="12948" marT="13716" marB="13716"/>
                </a:tc>
                <a:tc>
                  <a:txBody>
                    <a:bodyPr/>
                    <a:lstStyle/>
                    <a:p>
                      <a:pPr lvl="0" algn="l">
                        <a:buNone/>
                      </a:pPr>
                      <a:r>
                        <a:rPr lang="en-US" sz="800" b="0" dirty="0">
                          <a:solidFill>
                            <a:srgbClr val="000000"/>
                          </a:solidFill>
                          <a:effectLst/>
                        </a:rPr>
                        <a:t>745 (520-941)​</a:t>
                      </a:r>
                      <a:endParaRPr lang="en-US" sz="800" dirty="0"/>
                    </a:p>
                  </a:txBody>
                  <a:tcPr marL="68580" marR="12948" marT="13716" marB="13716"/>
                </a:tc>
                <a:tc>
                  <a:txBody>
                    <a:bodyPr/>
                    <a:lstStyle/>
                    <a:p>
                      <a:pPr lvl="0" algn="l">
                        <a:buNone/>
                      </a:pPr>
                      <a:r>
                        <a:rPr lang="en-US" sz="800" b="0" dirty="0">
                          <a:solidFill>
                            <a:srgbClr val="000000"/>
                          </a:solidFill>
                          <a:effectLst/>
                        </a:rPr>
                        <a:t>809 (554-961)​</a:t>
                      </a:r>
                      <a:endParaRPr lang="en-US" sz="800" dirty="0"/>
                    </a:p>
                  </a:txBody>
                  <a:tcPr marL="68580" marR="12948" marT="13716" marB="13716"/>
                </a:tc>
                <a:tc>
                  <a:txBody>
                    <a:bodyPr/>
                    <a:lstStyle/>
                    <a:p>
                      <a:pPr lvl="0" algn="l">
                        <a:buNone/>
                      </a:pPr>
                      <a:r>
                        <a:rPr lang="en-US" sz="800" b="0" dirty="0">
                          <a:solidFill>
                            <a:srgbClr val="000000"/>
                          </a:solidFill>
                          <a:effectLst/>
                        </a:rPr>
                        <a:t>680 (504-923)​</a:t>
                      </a:r>
                      <a:endParaRPr lang="en-US" sz="800" b="0" i="0" dirty="0">
                        <a:solidFill>
                          <a:srgbClr val="000000"/>
                        </a:solidFill>
                        <a:effectLst/>
                        <a:latin typeface="Calibri"/>
                      </a:endParaRPr>
                    </a:p>
                  </a:txBody>
                  <a:tcPr marL="68580" marR="12948" marT="13716" marB="13716"/>
                </a:tc>
                <a:tc>
                  <a:txBody>
                    <a:bodyPr/>
                    <a:lstStyle/>
                    <a:p>
                      <a:pPr lvl="0" algn="l">
                        <a:buNone/>
                      </a:pPr>
                      <a:r>
                        <a:rPr lang="en-US" sz="800" b="0" dirty="0">
                          <a:solidFill>
                            <a:srgbClr val="000000"/>
                          </a:solidFill>
                          <a:effectLst/>
                        </a:rPr>
                        <a:t>0.08</a:t>
                      </a:r>
                      <a:endParaRPr lang="en-US" sz="800" b="0" i="0" dirty="0">
                        <a:solidFill>
                          <a:srgbClr val="000000"/>
                        </a:solidFill>
                        <a:effectLst/>
                        <a:latin typeface="Calibri"/>
                      </a:endParaRPr>
                    </a:p>
                  </a:txBody>
                  <a:tcPr marL="68580" marR="12948" marT="13716" marB="13716"/>
                </a:tc>
                <a:extLst>
                  <a:ext uri="{0D108BD9-81ED-4DB2-BD59-A6C34878D82A}">
                    <a16:rowId xmlns:a16="http://schemas.microsoft.com/office/drawing/2014/main" val="3148136737"/>
                  </a:ext>
                </a:extLst>
              </a:tr>
              <a:tr h="180463">
                <a:tc>
                  <a:txBody>
                    <a:bodyPr/>
                    <a:lstStyle/>
                    <a:p>
                      <a:pPr lvl="0" algn="l">
                        <a:buNone/>
                      </a:pPr>
                      <a:r>
                        <a:rPr lang="en-US" sz="800" b="0" dirty="0">
                          <a:solidFill>
                            <a:srgbClr val="000000"/>
                          </a:solidFill>
                          <a:effectLst/>
                        </a:rPr>
                        <a:t>Median BMI (IQR)​</a:t>
                      </a:r>
                      <a:endParaRPr lang="en-US" sz="800" b="0" i="0" dirty="0">
                        <a:solidFill>
                          <a:srgbClr val="000000"/>
                        </a:solidFill>
                        <a:effectLst/>
                        <a:latin typeface="Calibri"/>
                      </a:endParaRPr>
                    </a:p>
                  </a:txBody>
                  <a:tcPr marL="68580" marR="12948" marT="13716" marB="13716"/>
                </a:tc>
                <a:tc>
                  <a:txBody>
                    <a:bodyPr/>
                    <a:lstStyle/>
                    <a:p>
                      <a:pPr lvl="0" algn="l">
                        <a:buNone/>
                      </a:pPr>
                      <a:r>
                        <a:rPr lang="en-US" sz="800" b="0" dirty="0">
                          <a:solidFill>
                            <a:srgbClr val="000000"/>
                          </a:solidFill>
                          <a:effectLst/>
                        </a:rPr>
                        <a:t>26.9 (24.3-30.2)​</a:t>
                      </a:r>
                      <a:endParaRPr lang="en-US" sz="800" b="0" i="0" dirty="0">
                        <a:solidFill>
                          <a:srgbClr val="000000"/>
                        </a:solidFill>
                        <a:effectLst/>
                        <a:latin typeface="Calibri"/>
                      </a:endParaRPr>
                    </a:p>
                  </a:txBody>
                  <a:tcPr marL="68580" marR="12948" marT="13716" marB="13716"/>
                </a:tc>
                <a:tc>
                  <a:txBody>
                    <a:bodyPr/>
                    <a:lstStyle/>
                    <a:p>
                      <a:pPr lvl="0" algn="l">
                        <a:buNone/>
                      </a:pPr>
                      <a:r>
                        <a:rPr lang="en-US" sz="800" b="0" dirty="0">
                          <a:solidFill>
                            <a:srgbClr val="000000"/>
                          </a:solidFill>
                          <a:effectLst/>
                        </a:rPr>
                        <a:t>27.4 (24.6-31.7)​</a:t>
                      </a:r>
                      <a:endParaRPr lang="en-US" sz="800" dirty="0"/>
                    </a:p>
                  </a:txBody>
                  <a:tcPr marL="68580" marR="12948" marT="13716" marB="13716"/>
                </a:tc>
                <a:tc>
                  <a:txBody>
                    <a:bodyPr/>
                    <a:lstStyle/>
                    <a:p>
                      <a:pPr lvl="0" algn="l">
                        <a:buNone/>
                      </a:pPr>
                      <a:r>
                        <a:rPr lang="en-US" sz="800" b="0" dirty="0">
                          <a:solidFill>
                            <a:srgbClr val="000000"/>
                          </a:solidFill>
                          <a:effectLst/>
                        </a:rPr>
                        <a:t>26.4 (24.2-30.0)​</a:t>
                      </a:r>
                      <a:endParaRPr lang="en-US" sz="800" dirty="0"/>
                    </a:p>
                  </a:txBody>
                  <a:tcPr marL="68580" marR="12948" marT="13716" marB="13716"/>
                </a:tc>
                <a:tc>
                  <a:txBody>
                    <a:bodyPr/>
                    <a:lstStyle/>
                    <a:p>
                      <a:pPr lvl="0" algn="l">
                        <a:buNone/>
                      </a:pPr>
                      <a:r>
                        <a:rPr lang="en-US" sz="800" b="0" dirty="0">
                          <a:solidFill>
                            <a:srgbClr val="000000"/>
                          </a:solidFill>
                          <a:effectLst/>
                        </a:rPr>
                        <a:t>0.33</a:t>
                      </a:r>
                      <a:endParaRPr lang="en-US" sz="800" b="0" i="0" dirty="0">
                        <a:solidFill>
                          <a:srgbClr val="000000"/>
                        </a:solidFill>
                        <a:effectLst/>
                        <a:latin typeface="Calibri"/>
                      </a:endParaRPr>
                    </a:p>
                  </a:txBody>
                  <a:tcPr marL="68580" marR="12948" marT="13716" marB="13716"/>
                </a:tc>
                <a:extLst>
                  <a:ext uri="{0D108BD9-81ED-4DB2-BD59-A6C34878D82A}">
                    <a16:rowId xmlns:a16="http://schemas.microsoft.com/office/drawing/2014/main" val="2817591613"/>
                  </a:ext>
                </a:extLst>
              </a:tr>
              <a:tr h="800804">
                <a:tc>
                  <a:txBody>
                    <a:bodyPr/>
                    <a:lstStyle/>
                    <a:p>
                      <a:pPr lvl="0" algn="l">
                        <a:buNone/>
                      </a:pPr>
                      <a:r>
                        <a:rPr lang="en-US" sz="800" b="0" dirty="0">
                          <a:solidFill>
                            <a:srgbClr val="000000"/>
                          </a:solidFill>
                          <a:effectLst/>
                        </a:rPr>
                        <a:t>Pre-switch category (%)​</a:t>
                      </a:r>
                    </a:p>
                    <a:p>
                      <a:pPr lvl="0" algn="l">
                        <a:buNone/>
                      </a:pPr>
                      <a:r>
                        <a:rPr lang="en-US" sz="800" b="0" dirty="0">
                          <a:solidFill>
                            <a:srgbClr val="000000"/>
                          </a:solidFill>
                          <a:effectLst/>
                        </a:rPr>
                        <a:t>   Blip 20-199 cpm​</a:t>
                      </a:r>
                    </a:p>
                    <a:p>
                      <a:pPr lvl="0" algn="l">
                        <a:buNone/>
                      </a:pPr>
                      <a:r>
                        <a:rPr lang="en-US" sz="800" b="0" dirty="0">
                          <a:solidFill>
                            <a:srgbClr val="000000"/>
                          </a:solidFill>
                          <a:effectLst/>
                        </a:rPr>
                        <a:t>   pLLV​</a:t>
                      </a:r>
                    </a:p>
                    <a:p>
                      <a:pPr lvl="0" algn="l">
                        <a:buNone/>
                      </a:pPr>
                      <a:r>
                        <a:rPr lang="en-US" sz="800" b="0" dirty="0">
                          <a:solidFill>
                            <a:srgbClr val="000000"/>
                          </a:solidFill>
                          <a:effectLst/>
                        </a:rPr>
                        <a:t>   High viral load​</a:t>
                      </a:r>
                    </a:p>
                    <a:p>
                      <a:pPr lvl="0" algn="l">
                        <a:buNone/>
                      </a:pPr>
                      <a:r>
                        <a:rPr lang="en-US" sz="800" b="0" dirty="0">
                          <a:solidFill>
                            <a:srgbClr val="000000"/>
                          </a:solidFill>
                          <a:effectLst/>
                        </a:rPr>
                        <a:t>   Always &lt;20 cpm​</a:t>
                      </a:r>
                      <a:endParaRPr lang="en-US" sz="800" b="0" i="0" dirty="0">
                        <a:solidFill>
                          <a:srgbClr val="000000"/>
                        </a:solidFill>
                        <a:effectLst/>
                        <a:latin typeface="Calibri"/>
                      </a:endParaRPr>
                    </a:p>
                  </a:txBody>
                  <a:tcPr marL="68580" marR="12948" marT="13716" marB="13716"/>
                </a:tc>
                <a:tc>
                  <a:txBody>
                    <a:bodyPr/>
                    <a:lstStyle/>
                    <a:p>
                      <a:pPr lvl="0" algn="l">
                        <a:buNone/>
                      </a:pPr>
                      <a:r>
                        <a:rPr lang="en-US" sz="800" b="0" dirty="0">
                          <a:solidFill>
                            <a:srgbClr val="000000"/>
                          </a:solidFill>
                          <a:effectLst/>
                        </a:rPr>
                        <a:t>​</a:t>
                      </a:r>
                      <a:endParaRPr lang="en-US" sz="800" dirty="0"/>
                    </a:p>
                    <a:p>
                      <a:pPr lvl="0" algn="l">
                        <a:buNone/>
                      </a:pPr>
                      <a:r>
                        <a:rPr lang="en-US" sz="800" b="0" dirty="0">
                          <a:solidFill>
                            <a:srgbClr val="000000"/>
                          </a:solidFill>
                          <a:effectLst/>
                        </a:rPr>
                        <a:t>26 (18.1)​</a:t>
                      </a:r>
                    </a:p>
                    <a:p>
                      <a:pPr lvl="0" algn="l">
                        <a:buNone/>
                      </a:pPr>
                      <a:r>
                        <a:rPr lang="en-US" sz="800" b="0" dirty="0">
                          <a:solidFill>
                            <a:srgbClr val="000000"/>
                          </a:solidFill>
                          <a:effectLst/>
                        </a:rPr>
                        <a:t>26 (18.1)​</a:t>
                      </a:r>
                    </a:p>
                    <a:p>
                      <a:pPr lvl="0" algn="l">
                        <a:buNone/>
                      </a:pPr>
                      <a:r>
                        <a:rPr lang="en-US" sz="800" b="0" dirty="0">
                          <a:solidFill>
                            <a:srgbClr val="000000"/>
                          </a:solidFill>
                          <a:effectLst/>
                        </a:rPr>
                        <a:t>6 (4.2)​</a:t>
                      </a:r>
                    </a:p>
                    <a:p>
                      <a:pPr lvl="0" algn="l">
                        <a:buNone/>
                      </a:pPr>
                      <a:r>
                        <a:rPr lang="en-US" sz="800" b="0" dirty="0">
                          <a:solidFill>
                            <a:srgbClr val="000000"/>
                          </a:solidFill>
                          <a:effectLst/>
                        </a:rPr>
                        <a:t>86 (59.7)​</a:t>
                      </a:r>
                      <a:endParaRPr lang="en-US" sz="800" b="0" i="0" dirty="0">
                        <a:solidFill>
                          <a:srgbClr val="000000"/>
                        </a:solidFill>
                        <a:effectLst/>
                        <a:latin typeface="Calibri"/>
                      </a:endParaRPr>
                    </a:p>
                  </a:txBody>
                  <a:tcPr marL="68580" marR="12948" marT="13716" marB="13716"/>
                </a:tc>
                <a:tc>
                  <a:txBody>
                    <a:bodyPr/>
                    <a:lstStyle/>
                    <a:p>
                      <a:pPr lvl="0" algn="l">
                        <a:buNone/>
                      </a:pPr>
                      <a:r>
                        <a:rPr lang="en-US" sz="800" b="0" dirty="0">
                          <a:solidFill>
                            <a:srgbClr val="000000"/>
                          </a:solidFill>
                          <a:effectLst/>
                        </a:rPr>
                        <a:t>​</a:t>
                      </a:r>
                      <a:endParaRPr lang="en-US" sz="800" dirty="0"/>
                    </a:p>
                    <a:p>
                      <a:pPr lvl="0" algn="l">
                        <a:buNone/>
                      </a:pPr>
                      <a:r>
                        <a:rPr lang="en-US" sz="800" b="0" dirty="0">
                          <a:solidFill>
                            <a:srgbClr val="000000"/>
                          </a:solidFill>
                          <a:effectLst/>
                        </a:rPr>
                        <a:t>12 (20.7)​</a:t>
                      </a:r>
                    </a:p>
                    <a:p>
                      <a:pPr lvl="0" algn="l">
                        <a:buNone/>
                      </a:pPr>
                      <a:r>
                        <a:rPr lang="en-US" sz="800" b="0" dirty="0">
                          <a:solidFill>
                            <a:srgbClr val="000000"/>
                          </a:solidFill>
                          <a:effectLst/>
                        </a:rPr>
                        <a:t>17 (29.3)​</a:t>
                      </a:r>
                    </a:p>
                    <a:p>
                      <a:pPr lvl="0" algn="l">
                        <a:buNone/>
                      </a:pPr>
                      <a:r>
                        <a:rPr lang="en-US" sz="800" b="0" dirty="0">
                          <a:solidFill>
                            <a:srgbClr val="000000"/>
                          </a:solidFill>
                          <a:effectLst/>
                        </a:rPr>
                        <a:t>2 (3.4)​</a:t>
                      </a:r>
                    </a:p>
                    <a:p>
                      <a:pPr lvl="0" algn="l">
                        <a:buNone/>
                      </a:pPr>
                      <a:r>
                        <a:rPr lang="en-US" sz="800" b="0" dirty="0">
                          <a:solidFill>
                            <a:srgbClr val="000000"/>
                          </a:solidFill>
                          <a:effectLst/>
                        </a:rPr>
                        <a:t>27 (46.6)​</a:t>
                      </a:r>
                      <a:endParaRPr lang="en-US" sz="800" b="0" i="0" dirty="0">
                        <a:solidFill>
                          <a:srgbClr val="000000"/>
                        </a:solidFill>
                        <a:effectLst/>
                        <a:latin typeface="Calibri"/>
                      </a:endParaRPr>
                    </a:p>
                  </a:txBody>
                  <a:tcPr marL="68580" marR="12948" marT="13716" marB="13716"/>
                </a:tc>
                <a:tc>
                  <a:txBody>
                    <a:bodyPr/>
                    <a:lstStyle/>
                    <a:p>
                      <a:pPr lvl="0" algn="l">
                        <a:buNone/>
                      </a:pPr>
                      <a:r>
                        <a:rPr lang="en-US" sz="800" b="0" dirty="0">
                          <a:solidFill>
                            <a:srgbClr val="000000"/>
                          </a:solidFill>
                          <a:effectLst/>
                        </a:rPr>
                        <a:t>​</a:t>
                      </a:r>
                      <a:endParaRPr lang="en-US" sz="800" dirty="0"/>
                    </a:p>
                    <a:p>
                      <a:pPr lvl="0" algn="l">
                        <a:buNone/>
                      </a:pPr>
                      <a:r>
                        <a:rPr lang="en-US" sz="800" b="0" dirty="0">
                          <a:solidFill>
                            <a:srgbClr val="000000"/>
                          </a:solidFill>
                          <a:effectLst/>
                        </a:rPr>
                        <a:t>14 (16.3)​</a:t>
                      </a:r>
                    </a:p>
                    <a:p>
                      <a:pPr lvl="0" algn="l">
                        <a:buNone/>
                      </a:pPr>
                      <a:r>
                        <a:rPr lang="en-US" sz="800" b="0" dirty="0">
                          <a:solidFill>
                            <a:srgbClr val="000000"/>
                          </a:solidFill>
                          <a:effectLst/>
                        </a:rPr>
                        <a:t>9 (10.5)​</a:t>
                      </a:r>
                      <a:endParaRPr lang="en-US" sz="800" dirty="0"/>
                    </a:p>
                    <a:p>
                      <a:pPr lvl="0" algn="l">
                        <a:buNone/>
                      </a:pPr>
                      <a:r>
                        <a:rPr lang="en-US" sz="800" b="0" dirty="0">
                          <a:solidFill>
                            <a:srgbClr val="000000"/>
                          </a:solidFill>
                          <a:effectLst/>
                        </a:rPr>
                        <a:t>4 (4.7)​</a:t>
                      </a:r>
                    </a:p>
                    <a:p>
                      <a:pPr lvl="0" algn="l">
                        <a:buNone/>
                      </a:pPr>
                      <a:r>
                        <a:rPr lang="en-US" sz="800" b="0" dirty="0">
                          <a:solidFill>
                            <a:srgbClr val="000000"/>
                          </a:solidFill>
                          <a:effectLst/>
                        </a:rPr>
                        <a:t>59 (68.6)​</a:t>
                      </a:r>
                      <a:endParaRPr lang="en-US" sz="800" b="0" i="0" dirty="0">
                        <a:solidFill>
                          <a:srgbClr val="000000"/>
                        </a:solidFill>
                        <a:effectLst/>
                        <a:latin typeface="Calibri"/>
                      </a:endParaRPr>
                    </a:p>
                  </a:txBody>
                  <a:tcPr marL="68580" marR="12948" marT="13716" marB="13716"/>
                </a:tc>
                <a:tc>
                  <a:txBody>
                    <a:bodyPr/>
                    <a:lstStyle/>
                    <a:p>
                      <a:pPr lvl="0" algn="l">
                        <a:buNone/>
                      </a:pPr>
                      <a:endParaRPr lang="en-US" sz="800" b="1" dirty="0">
                        <a:solidFill>
                          <a:srgbClr val="000000"/>
                        </a:solidFill>
                        <a:effectLst/>
                      </a:endParaRPr>
                    </a:p>
                    <a:p>
                      <a:pPr lvl="0" algn="l">
                        <a:buNone/>
                      </a:pPr>
                      <a:r>
                        <a:rPr lang="en-US" sz="800" b="1" dirty="0">
                          <a:solidFill>
                            <a:srgbClr val="000000"/>
                          </a:solidFill>
                          <a:effectLst/>
                        </a:rPr>
                        <a:t>0.0001</a:t>
                      </a:r>
                      <a:r>
                        <a:rPr lang="en-US" sz="800" b="0" dirty="0">
                          <a:solidFill>
                            <a:srgbClr val="000000"/>
                          </a:solidFill>
                          <a:effectLst/>
                        </a:rPr>
                        <a:t>​</a:t>
                      </a:r>
                      <a:endParaRPr lang="en-US" sz="800" b="0" i="0" dirty="0">
                        <a:solidFill>
                          <a:srgbClr val="000000"/>
                        </a:solidFill>
                        <a:effectLst/>
                        <a:latin typeface="Calibri"/>
                      </a:endParaRPr>
                    </a:p>
                  </a:txBody>
                  <a:tcPr marL="68580" marR="12948" marT="13716" marB="13716"/>
                </a:tc>
                <a:extLst>
                  <a:ext uri="{0D108BD9-81ED-4DB2-BD59-A6C34878D82A}">
                    <a16:rowId xmlns:a16="http://schemas.microsoft.com/office/drawing/2014/main" val="1681987128"/>
                  </a:ext>
                </a:extLst>
              </a:tr>
            </a:tbl>
          </a:graphicData>
        </a:graphic>
      </p:graphicFrame>
      <p:sp>
        <p:nvSpPr>
          <p:cNvPr id="2" name="Slide Number Placeholder 1">
            <a:extLst>
              <a:ext uri="{FF2B5EF4-FFF2-40B4-BE49-F238E27FC236}">
                <a16:creationId xmlns:a16="http://schemas.microsoft.com/office/drawing/2014/main" id="{88206DE1-3A02-4027-875C-DD9D69304257}"/>
              </a:ext>
            </a:extLst>
          </p:cNvPr>
          <p:cNvSpPr>
            <a:spLocks noGrp="1"/>
          </p:cNvSpPr>
          <p:nvPr>
            <p:ph type="sldNum" sz="quarter" idx="12"/>
          </p:nvPr>
        </p:nvSpPr>
        <p:spPr/>
        <p:txBody>
          <a:bodyPr/>
          <a:lstStyle/>
          <a:p>
            <a:fld id="{9E8F61A0-4034-47F0-996D-BB63096CFA7B}" type="slidenum">
              <a:rPr lang="en-US" smtClean="0"/>
              <a:t>31</a:t>
            </a:fld>
            <a:endParaRPr lang="en-US" dirty="0"/>
          </a:p>
        </p:txBody>
      </p:sp>
      <p:sp>
        <p:nvSpPr>
          <p:cNvPr id="14" name="TextBox 13">
            <a:extLst>
              <a:ext uri="{FF2B5EF4-FFF2-40B4-BE49-F238E27FC236}">
                <a16:creationId xmlns:a16="http://schemas.microsoft.com/office/drawing/2014/main" id="{14AABB66-F935-F7A1-6E1A-CF0780E6A0CB}"/>
              </a:ext>
            </a:extLst>
          </p:cNvPr>
          <p:cNvSpPr txBox="1"/>
          <p:nvPr/>
        </p:nvSpPr>
        <p:spPr>
          <a:xfrm>
            <a:off x="7249988" y="285750"/>
            <a:ext cx="1728379" cy="4293483"/>
          </a:xfrm>
          <a:prstGeom prst="rect">
            <a:avLst/>
          </a:prstGeom>
          <a:noFill/>
        </p:spPr>
        <p:txBody>
          <a:bodyPr wrap="square" lIns="68580" tIns="34290" rIns="68580" bIns="34290" rtlCol="0" anchor="t">
            <a:spAutoFit/>
          </a:bodyPr>
          <a:lstStyle/>
          <a:p>
            <a:r>
              <a:rPr lang="en-US" sz="1350" dirty="0"/>
              <a:t>​In the multivariate regression model:  </a:t>
            </a:r>
            <a:endParaRPr lang="en-US" sz="1350" dirty="0">
              <a:cs typeface="Arial"/>
            </a:endParaRPr>
          </a:p>
          <a:p>
            <a:endParaRPr lang="en-US" sz="1350" dirty="0">
              <a:cs typeface="Arial"/>
            </a:endParaRPr>
          </a:p>
          <a:p>
            <a:r>
              <a:rPr lang="en-US" dirty="0"/>
              <a:t>Having </a:t>
            </a:r>
            <a:r>
              <a:rPr lang="en-US" b="1" dirty="0"/>
              <a:t>persistent low level viremia pre-switch</a:t>
            </a:r>
            <a:r>
              <a:rPr lang="en-US" dirty="0"/>
              <a:t> was significantly associated with having at least one VL &gt;20cpm post switch [OR 3.55 (1.54-8.66)]</a:t>
            </a:r>
            <a:endParaRPr lang="en-US" dirty="0">
              <a:cs typeface="Arial"/>
            </a:endParaRPr>
          </a:p>
        </p:txBody>
      </p:sp>
      <p:pic>
        <p:nvPicPr>
          <p:cNvPr id="3" name="Picture 2" descr="A blue sign with white text&#10;&#10;Description automatically generated with medium confidence">
            <a:extLst>
              <a:ext uri="{FF2B5EF4-FFF2-40B4-BE49-F238E27FC236}">
                <a16:creationId xmlns:a16="http://schemas.microsoft.com/office/drawing/2014/main" id="{FC359E3C-7011-3A1B-1C0D-9469C5B5482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398" y="4679230"/>
            <a:ext cx="1371600" cy="464270"/>
          </a:xfrm>
          <a:prstGeom prst="rect">
            <a:avLst/>
          </a:prstGeom>
        </p:spPr>
      </p:pic>
    </p:spTree>
    <p:extLst>
      <p:ext uri="{BB962C8B-B14F-4D97-AF65-F5344CB8AC3E}">
        <p14:creationId xmlns:p14="http://schemas.microsoft.com/office/powerpoint/2010/main" val="29242972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A5A3A9-1EF7-969F-F826-83CBA550ECCA}"/>
              </a:ext>
            </a:extLst>
          </p:cNvPr>
          <p:cNvSpPr>
            <a:spLocks noGrp="1"/>
          </p:cNvSpPr>
          <p:nvPr>
            <p:ph type="title"/>
          </p:nvPr>
        </p:nvSpPr>
        <p:spPr/>
        <p:txBody>
          <a:bodyPr/>
          <a:lstStyle/>
          <a:p>
            <a:pPr algn="ctr"/>
            <a:r>
              <a:rPr lang="en-US" sz="2800" dirty="0"/>
              <a:t>Owen Clinic Experience – CAB (</a:t>
            </a:r>
            <a:r>
              <a:rPr lang="en-US" sz="2800" dirty="0" err="1"/>
              <a:t>Apretude</a:t>
            </a:r>
            <a:r>
              <a:rPr lang="en-US" sz="2800" baseline="30000" dirty="0"/>
              <a:t>®</a:t>
            </a:r>
            <a:r>
              <a:rPr lang="en-US" sz="2800" dirty="0"/>
              <a:t>) for </a:t>
            </a:r>
            <a:r>
              <a:rPr lang="en-US" sz="2800" dirty="0" err="1"/>
              <a:t>PrEP</a:t>
            </a:r>
            <a:endParaRPr lang="en-US" sz="2800" dirty="0"/>
          </a:p>
        </p:txBody>
      </p:sp>
      <p:sp>
        <p:nvSpPr>
          <p:cNvPr id="3" name="Content Placeholder 2">
            <a:extLst>
              <a:ext uri="{FF2B5EF4-FFF2-40B4-BE49-F238E27FC236}">
                <a16:creationId xmlns:a16="http://schemas.microsoft.com/office/drawing/2014/main" id="{FB318D7B-5451-61FF-7007-DA28B65F1007}"/>
              </a:ext>
            </a:extLst>
          </p:cNvPr>
          <p:cNvSpPr>
            <a:spLocks noGrp="1"/>
          </p:cNvSpPr>
          <p:nvPr>
            <p:ph sz="half" idx="1"/>
          </p:nvPr>
        </p:nvSpPr>
        <p:spPr/>
        <p:txBody>
          <a:bodyPr>
            <a:normAutofit/>
          </a:bodyPr>
          <a:lstStyle/>
          <a:p>
            <a:r>
              <a:rPr lang="en-US" sz="2400" dirty="0"/>
              <a:t>119 active patients</a:t>
            </a:r>
          </a:p>
          <a:p>
            <a:pPr lvl="1"/>
            <a:r>
              <a:rPr lang="en-US" dirty="0"/>
              <a:t>No seroconversions</a:t>
            </a:r>
          </a:p>
          <a:p>
            <a:pPr lvl="1"/>
            <a:endParaRPr lang="en-US" sz="1200" dirty="0"/>
          </a:p>
          <a:p>
            <a:endParaRPr lang="en-US" sz="1400" dirty="0"/>
          </a:p>
          <a:p>
            <a:endParaRPr lang="en-US" sz="1400" dirty="0"/>
          </a:p>
        </p:txBody>
      </p:sp>
      <p:sp>
        <p:nvSpPr>
          <p:cNvPr id="6" name="Content Placeholder 5">
            <a:extLst>
              <a:ext uri="{FF2B5EF4-FFF2-40B4-BE49-F238E27FC236}">
                <a16:creationId xmlns:a16="http://schemas.microsoft.com/office/drawing/2014/main" id="{BA8228A9-2AA5-D9F4-0FD2-54AB1CF0289E}"/>
              </a:ext>
            </a:extLst>
          </p:cNvPr>
          <p:cNvSpPr>
            <a:spLocks noGrp="1"/>
          </p:cNvSpPr>
          <p:nvPr>
            <p:ph sz="half" idx="2"/>
          </p:nvPr>
        </p:nvSpPr>
        <p:spPr/>
        <p:txBody>
          <a:bodyPr>
            <a:normAutofit fontScale="92500" lnSpcReduction="20000"/>
          </a:bodyPr>
          <a:lstStyle/>
          <a:p>
            <a:r>
              <a:rPr lang="en-US" sz="2400" dirty="0"/>
              <a:t>21 discontinuations</a:t>
            </a:r>
          </a:p>
          <a:p>
            <a:pPr lvl="1"/>
            <a:r>
              <a:rPr lang="en-US" dirty="0"/>
              <a:t>Injection site reactions (5)</a:t>
            </a:r>
          </a:p>
          <a:p>
            <a:pPr lvl="1"/>
            <a:r>
              <a:rPr lang="en-US" dirty="0"/>
              <a:t>Relocated/transferred care (2)</a:t>
            </a:r>
          </a:p>
          <a:p>
            <a:pPr lvl="1"/>
            <a:r>
              <a:rPr lang="en-US" dirty="0"/>
              <a:t>Lost to follow up (7)</a:t>
            </a:r>
          </a:p>
          <a:p>
            <a:pPr lvl="1"/>
            <a:r>
              <a:rPr lang="en-US" dirty="0"/>
              <a:t>Change in HIV risk (1)</a:t>
            </a:r>
          </a:p>
          <a:p>
            <a:pPr lvl="1"/>
            <a:r>
              <a:rPr lang="en-US" dirty="0"/>
              <a:t>Death (1)</a:t>
            </a:r>
          </a:p>
          <a:p>
            <a:pPr lvl="1"/>
            <a:r>
              <a:rPr lang="en-US" dirty="0"/>
              <a:t>Insurance (2)</a:t>
            </a:r>
          </a:p>
          <a:p>
            <a:pPr lvl="1"/>
            <a:r>
              <a:rPr lang="en-US" dirty="0"/>
              <a:t>Unable to adhere to injection schedule (3)</a:t>
            </a:r>
          </a:p>
          <a:p>
            <a:endParaRPr lang="en-US" dirty="0"/>
          </a:p>
        </p:txBody>
      </p:sp>
      <p:sp>
        <p:nvSpPr>
          <p:cNvPr id="4" name="Slide Number Placeholder 3">
            <a:extLst>
              <a:ext uri="{FF2B5EF4-FFF2-40B4-BE49-F238E27FC236}">
                <a16:creationId xmlns:a16="http://schemas.microsoft.com/office/drawing/2014/main" id="{43AF67A2-096A-C753-6E71-CE9D170147B0}"/>
              </a:ext>
            </a:extLst>
          </p:cNvPr>
          <p:cNvSpPr>
            <a:spLocks noGrp="1"/>
          </p:cNvSpPr>
          <p:nvPr>
            <p:ph type="sldNum" sz="quarter" idx="12"/>
          </p:nvPr>
        </p:nvSpPr>
        <p:spPr/>
        <p:txBody>
          <a:bodyPr/>
          <a:lstStyle/>
          <a:p>
            <a:fld id="{436DF479-7476-4076-86FD-1C41B7E33810}" type="slidenum">
              <a:rPr lang="en-US" smtClean="0"/>
              <a:pPr/>
              <a:t>32</a:t>
            </a:fld>
            <a:r>
              <a:rPr lang="en-US" dirty="0"/>
              <a:t>     </a:t>
            </a:r>
          </a:p>
        </p:txBody>
      </p:sp>
      <p:pic>
        <p:nvPicPr>
          <p:cNvPr id="5" name="Picture 4" descr="A blue sign with white text&#10;&#10;Description automatically generated with medium confidence">
            <a:extLst>
              <a:ext uri="{FF2B5EF4-FFF2-40B4-BE49-F238E27FC236}">
                <a16:creationId xmlns:a16="http://schemas.microsoft.com/office/drawing/2014/main" id="{A568613E-E5A6-0035-2D46-5B9CAC70F0B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398" y="4679230"/>
            <a:ext cx="1371600" cy="464270"/>
          </a:xfrm>
          <a:prstGeom prst="rect">
            <a:avLst/>
          </a:prstGeom>
        </p:spPr>
      </p:pic>
    </p:spTree>
    <p:extLst>
      <p:ext uri="{BB962C8B-B14F-4D97-AF65-F5344CB8AC3E}">
        <p14:creationId xmlns:p14="http://schemas.microsoft.com/office/powerpoint/2010/main" val="16168460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6C6511-2B97-2B6A-832D-703038300966}"/>
              </a:ext>
            </a:extLst>
          </p:cNvPr>
          <p:cNvSpPr>
            <a:spLocks noGrp="1"/>
          </p:cNvSpPr>
          <p:nvPr>
            <p:ph type="title"/>
          </p:nvPr>
        </p:nvSpPr>
        <p:spPr/>
        <p:txBody>
          <a:bodyPr/>
          <a:lstStyle/>
          <a:p>
            <a:pPr algn="ctr"/>
            <a:r>
              <a:rPr lang="en-US" sz="2800" dirty="0" err="1"/>
              <a:t>Lenacapavir</a:t>
            </a:r>
            <a:r>
              <a:rPr lang="en-US" sz="2800" dirty="0"/>
              <a:t> (LEN; </a:t>
            </a:r>
            <a:r>
              <a:rPr lang="en-US" sz="2800" dirty="0" err="1"/>
              <a:t>Sunlenca</a:t>
            </a:r>
            <a:r>
              <a:rPr lang="en-US" sz="2800" baseline="30000" dirty="0"/>
              <a:t>®</a:t>
            </a:r>
            <a:r>
              <a:rPr lang="en-US" sz="2800" dirty="0"/>
              <a:t>) – Capsid Inhibitor</a:t>
            </a:r>
          </a:p>
        </p:txBody>
      </p:sp>
      <p:sp>
        <p:nvSpPr>
          <p:cNvPr id="3" name="Content Placeholder 2">
            <a:extLst>
              <a:ext uri="{FF2B5EF4-FFF2-40B4-BE49-F238E27FC236}">
                <a16:creationId xmlns:a16="http://schemas.microsoft.com/office/drawing/2014/main" id="{5F39F317-C59B-A12A-D741-447DC38F22FD}"/>
              </a:ext>
            </a:extLst>
          </p:cNvPr>
          <p:cNvSpPr>
            <a:spLocks noGrp="1"/>
          </p:cNvSpPr>
          <p:nvPr>
            <p:ph sz="half" idx="1"/>
          </p:nvPr>
        </p:nvSpPr>
        <p:spPr>
          <a:xfrm>
            <a:off x="457200" y="1152144"/>
            <a:ext cx="3886200" cy="3577268"/>
          </a:xfrm>
        </p:spPr>
        <p:txBody>
          <a:bodyPr>
            <a:normAutofit/>
          </a:bodyPr>
          <a:lstStyle/>
          <a:p>
            <a:r>
              <a:rPr lang="en-US" sz="2400" dirty="0"/>
              <a:t>Indication:                                     </a:t>
            </a:r>
            <a:r>
              <a:rPr lang="en-US" sz="2000" dirty="0"/>
              <a:t>In combination with other antiretrovirals for the treatment of HIV-1 infection in heavily treatment-experienced adults with multidrug resistant HIV-1 infection failing their current antiretroviral regimen due to resistance, intolerance, or safety considerations.</a:t>
            </a:r>
          </a:p>
          <a:p>
            <a:pPr marL="114300" indent="0">
              <a:buNone/>
            </a:pPr>
            <a:endParaRPr lang="en-US" sz="1600" dirty="0"/>
          </a:p>
        </p:txBody>
      </p:sp>
      <p:sp>
        <p:nvSpPr>
          <p:cNvPr id="5" name="Content Placeholder 4">
            <a:extLst>
              <a:ext uri="{FF2B5EF4-FFF2-40B4-BE49-F238E27FC236}">
                <a16:creationId xmlns:a16="http://schemas.microsoft.com/office/drawing/2014/main" id="{F4AAC430-442A-11F0-D85C-748D18F9443E}"/>
              </a:ext>
            </a:extLst>
          </p:cNvPr>
          <p:cNvSpPr>
            <a:spLocks noGrp="1"/>
          </p:cNvSpPr>
          <p:nvPr>
            <p:ph sz="half" idx="2"/>
          </p:nvPr>
        </p:nvSpPr>
        <p:spPr/>
        <p:txBody>
          <a:bodyPr/>
          <a:lstStyle/>
          <a:p>
            <a:r>
              <a:rPr lang="en-US" sz="2400" dirty="0"/>
              <a:t>Dosing</a:t>
            </a:r>
          </a:p>
          <a:p>
            <a:endParaRPr lang="en-US" dirty="0"/>
          </a:p>
        </p:txBody>
      </p:sp>
      <p:sp>
        <p:nvSpPr>
          <p:cNvPr id="4" name="Slide Number Placeholder 3">
            <a:extLst>
              <a:ext uri="{FF2B5EF4-FFF2-40B4-BE49-F238E27FC236}">
                <a16:creationId xmlns:a16="http://schemas.microsoft.com/office/drawing/2014/main" id="{06C900F6-53E4-7784-3E81-9FF0593B7B5E}"/>
              </a:ext>
            </a:extLst>
          </p:cNvPr>
          <p:cNvSpPr>
            <a:spLocks noGrp="1"/>
          </p:cNvSpPr>
          <p:nvPr>
            <p:ph type="sldNum" sz="quarter" idx="12"/>
          </p:nvPr>
        </p:nvSpPr>
        <p:spPr/>
        <p:txBody>
          <a:bodyPr/>
          <a:lstStyle/>
          <a:p>
            <a:fld id="{6E2D2B3B-882E-40F3-A32F-6DD516915044}" type="slidenum">
              <a:rPr lang="en-US" smtClean="0"/>
              <a:pPr/>
              <a:t>33</a:t>
            </a:fld>
            <a:endParaRPr lang="en-US" dirty="0"/>
          </a:p>
        </p:txBody>
      </p:sp>
      <p:pic>
        <p:nvPicPr>
          <p:cNvPr id="7" name="Picture 6">
            <a:extLst>
              <a:ext uri="{FF2B5EF4-FFF2-40B4-BE49-F238E27FC236}">
                <a16:creationId xmlns:a16="http://schemas.microsoft.com/office/drawing/2014/main" id="{B3C78AA9-6D5C-6FFA-B935-7FF02C0717A1}"/>
              </a:ext>
            </a:extLst>
          </p:cNvPr>
          <p:cNvPicPr>
            <a:picLocks noChangeAspect="1"/>
          </p:cNvPicPr>
          <p:nvPr/>
        </p:nvPicPr>
        <p:blipFill>
          <a:blip r:embed="rId2"/>
          <a:stretch>
            <a:fillRect/>
          </a:stretch>
        </p:blipFill>
        <p:spPr>
          <a:xfrm>
            <a:off x="4623372" y="1691432"/>
            <a:ext cx="4368228" cy="2784192"/>
          </a:xfrm>
          <a:prstGeom prst="rect">
            <a:avLst/>
          </a:prstGeom>
        </p:spPr>
      </p:pic>
    </p:spTree>
    <p:extLst>
      <p:ext uri="{BB962C8B-B14F-4D97-AF65-F5344CB8AC3E}">
        <p14:creationId xmlns:p14="http://schemas.microsoft.com/office/powerpoint/2010/main" val="26519972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5EF4C3-6DE2-82B8-F91C-4245D02586E8}"/>
              </a:ext>
            </a:extLst>
          </p:cNvPr>
          <p:cNvSpPr>
            <a:spLocks noGrp="1"/>
          </p:cNvSpPr>
          <p:nvPr>
            <p:ph type="title"/>
          </p:nvPr>
        </p:nvSpPr>
        <p:spPr>
          <a:xfrm>
            <a:off x="414215" y="12123"/>
            <a:ext cx="8315569" cy="857250"/>
          </a:xfrm>
        </p:spPr>
        <p:txBody>
          <a:bodyPr/>
          <a:lstStyle/>
          <a:p>
            <a:pPr algn="ctr"/>
            <a:r>
              <a:rPr lang="en-US" sz="2800" dirty="0"/>
              <a:t>CAPELLA – 52 week results</a:t>
            </a:r>
          </a:p>
        </p:txBody>
      </p:sp>
      <p:sp>
        <p:nvSpPr>
          <p:cNvPr id="4" name="Slide Number Placeholder 3">
            <a:extLst>
              <a:ext uri="{FF2B5EF4-FFF2-40B4-BE49-F238E27FC236}">
                <a16:creationId xmlns:a16="http://schemas.microsoft.com/office/drawing/2014/main" id="{B2684C54-8DAF-8826-12A4-3B551786FBFE}"/>
              </a:ext>
            </a:extLst>
          </p:cNvPr>
          <p:cNvSpPr>
            <a:spLocks noGrp="1"/>
          </p:cNvSpPr>
          <p:nvPr>
            <p:ph type="sldNum" sz="quarter" idx="12"/>
          </p:nvPr>
        </p:nvSpPr>
        <p:spPr/>
        <p:txBody>
          <a:bodyPr/>
          <a:lstStyle/>
          <a:p>
            <a:fld id="{6E2D2B3B-882E-40F3-A32F-6DD516915044}" type="slidenum">
              <a:rPr lang="en-US" smtClean="0"/>
              <a:pPr/>
              <a:t>34</a:t>
            </a:fld>
            <a:endParaRPr lang="en-US" dirty="0"/>
          </a:p>
        </p:txBody>
      </p:sp>
      <p:pic>
        <p:nvPicPr>
          <p:cNvPr id="5" name="Picture 4">
            <a:extLst>
              <a:ext uri="{FF2B5EF4-FFF2-40B4-BE49-F238E27FC236}">
                <a16:creationId xmlns:a16="http://schemas.microsoft.com/office/drawing/2014/main" id="{CF9C4011-E22F-1538-AD79-DE20C9BEE945}"/>
              </a:ext>
            </a:extLst>
          </p:cNvPr>
          <p:cNvPicPr>
            <a:picLocks noChangeAspect="1"/>
          </p:cNvPicPr>
          <p:nvPr/>
        </p:nvPicPr>
        <p:blipFill>
          <a:blip r:embed="rId3"/>
          <a:stretch>
            <a:fillRect/>
          </a:stretch>
        </p:blipFill>
        <p:spPr>
          <a:xfrm>
            <a:off x="495300" y="971550"/>
            <a:ext cx="4408197" cy="3067050"/>
          </a:xfrm>
          <a:prstGeom prst="rect">
            <a:avLst/>
          </a:prstGeom>
        </p:spPr>
      </p:pic>
      <p:pic>
        <p:nvPicPr>
          <p:cNvPr id="6" name="Picture 5">
            <a:extLst>
              <a:ext uri="{FF2B5EF4-FFF2-40B4-BE49-F238E27FC236}">
                <a16:creationId xmlns:a16="http://schemas.microsoft.com/office/drawing/2014/main" id="{2F43FDEB-9CF7-D293-A168-B0AE00886AE6}"/>
              </a:ext>
            </a:extLst>
          </p:cNvPr>
          <p:cNvPicPr>
            <a:picLocks noChangeAspect="1"/>
          </p:cNvPicPr>
          <p:nvPr/>
        </p:nvPicPr>
        <p:blipFill>
          <a:blip r:embed="rId4"/>
          <a:stretch>
            <a:fillRect/>
          </a:stretch>
        </p:blipFill>
        <p:spPr>
          <a:xfrm>
            <a:off x="5105400" y="742950"/>
            <a:ext cx="3768043" cy="3399559"/>
          </a:xfrm>
          <a:prstGeom prst="rect">
            <a:avLst/>
          </a:prstGeom>
        </p:spPr>
      </p:pic>
      <p:sp>
        <p:nvSpPr>
          <p:cNvPr id="7" name="Text Box 11">
            <a:extLst>
              <a:ext uri="{FF2B5EF4-FFF2-40B4-BE49-F238E27FC236}">
                <a16:creationId xmlns:a16="http://schemas.microsoft.com/office/drawing/2014/main" id="{1B97F178-285A-1677-6328-536255265A06}"/>
              </a:ext>
            </a:extLst>
          </p:cNvPr>
          <p:cNvSpPr txBox="1">
            <a:spLocks noChangeArrowheads="1"/>
          </p:cNvSpPr>
          <p:nvPr/>
        </p:nvSpPr>
        <p:spPr bwMode="auto">
          <a:xfrm>
            <a:off x="1524001" y="4769774"/>
            <a:ext cx="60960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nchor="b">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solidFill>
                  <a:schemeClr val="bg1"/>
                </a:solidFill>
                <a:effectLst/>
                <a:uLnTx/>
                <a:uFillTx/>
                <a:latin typeface="Calibri" panose="020F0502020204030204" pitchFamily="34" charset="0"/>
                <a:ea typeface="+mn-ea"/>
                <a:cs typeface="Arial" panose="020B0604020202020204" pitchFamily="34" charset="0"/>
              </a:rPr>
              <a:t>Ogbuagu. IDWeek 2022. Abstr 1585. </a:t>
            </a:r>
          </a:p>
        </p:txBody>
      </p:sp>
    </p:spTree>
    <p:extLst>
      <p:ext uri="{BB962C8B-B14F-4D97-AF65-F5344CB8AC3E}">
        <p14:creationId xmlns:p14="http://schemas.microsoft.com/office/powerpoint/2010/main" val="34053122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774B0-5F2C-5133-0150-C2D264FACF53}"/>
              </a:ext>
            </a:extLst>
          </p:cNvPr>
          <p:cNvSpPr>
            <a:spLocks noGrp="1"/>
          </p:cNvSpPr>
          <p:nvPr>
            <p:ph type="title"/>
          </p:nvPr>
        </p:nvSpPr>
        <p:spPr/>
        <p:txBody>
          <a:bodyPr/>
          <a:lstStyle/>
          <a:p>
            <a:pPr algn="ctr"/>
            <a:r>
              <a:rPr lang="en-US" sz="2800" dirty="0"/>
              <a:t>CAPELLA - Resistance</a:t>
            </a:r>
          </a:p>
        </p:txBody>
      </p:sp>
      <p:sp>
        <p:nvSpPr>
          <p:cNvPr id="3" name="Content Placeholder 2">
            <a:extLst>
              <a:ext uri="{FF2B5EF4-FFF2-40B4-BE49-F238E27FC236}">
                <a16:creationId xmlns:a16="http://schemas.microsoft.com/office/drawing/2014/main" id="{FC72835B-E676-C292-B40D-C23318EE7427}"/>
              </a:ext>
            </a:extLst>
          </p:cNvPr>
          <p:cNvSpPr>
            <a:spLocks noGrp="1"/>
          </p:cNvSpPr>
          <p:nvPr>
            <p:ph idx="1"/>
          </p:nvPr>
        </p:nvSpPr>
        <p:spPr>
          <a:xfrm>
            <a:off x="457200" y="1063228"/>
            <a:ext cx="8315569" cy="3666183"/>
          </a:xfrm>
        </p:spPr>
        <p:txBody>
          <a:bodyPr>
            <a:noAutofit/>
          </a:bodyPr>
          <a:lstStyle/>
          <a:p>
            <a:r>
              <a:rPr lang="en-US" sz="2000" dirty="0"/>
              <a:t>21/22 who qualified for resistance analysis had data</a:t>
            </a:r>
          </a:p>
          <a:p>
            <a:r>
              <a:rPr lang="en-US" sz="2000" dirty="0"/>
              <a:t>9 (13%) with emergent LEN resistance</a:t>
            </a:r>
          </a:p>
          <a:p>
            <a:pPr lvl="1"/>
            <a:r>
              <a:rPr lang="en-US" sz="2000" dirty="0"/>
              <a:t>M66I (6), Q67H/K/N (4), K70H/N/R/S (4), N74D (3), A105S/T (4), T107A/C/N (4)</a:t>
            </a:r>
          </a:p>
          <a:p>
            <a:r>
              <a:rPr lang="en-US" sz="2000" dirty="0"/>
              <a:t>All 9 participants either had poor adherence to the background regimen (5) or no active agents in the background regimen (4)</a:t>
            </a:r>
          </a:p>
          <a:p>
            <a:r>
              <a:rPr lang="en-US" sz="2000" dirty="0"/>
              <a:t>All 9 with resistance continued LEN</a:t>
            </a:r>
          </a:p>
          <a:p>
            <a:pPr lvl="1"/>
            <a:r>
              <a:rPr lang="en-US" sz="2000" dirty="0"/>
              <a:t>4 resuppressed with (2) and without (2) change in optimized background regimen (OBR)</a:t>
            </a:r>
          </a:p>
        </p:txBody>
      </p:sp>
      <p:sp>
        <p:nvSpPr>
          <p:cNvPr id="4" name="Slide Number Placeholder 3">
            <a:extLst>
              <a:ext uri="{FF2B5EF4-FFF2-40B4-BE49-F238E27FC236}">
                <a16:creationId xmlns:a16="http://schemas.microsoft.com/office/drawing/2014/main" id="{A679553D-01DE-6B32-2CBB-C3C785128DED}"/>
              </a:ext>
            </a:extLst>
          </p:cNvPr>
          <p:cNvSpPr>
            <a:spLocks noGrp="1"/>
          </p:cNvSpPr>
          <p:nvPr>
            <p:ph type="sldNum" sz="quarter" idx="12"/>
          </p:nvPr>
        </p:nvSpPr>
        <p:spPr/>
        <p:txBody>
          <a:bodyPr/>
          <a:lstStyle/>
          <a:p>
            <a:fld id="{6E2D2B3B-882E-40F3-A32F-6DD516915044}" type="slidenum">
              <a:rPr lang="en-US" smtClean="0"/>
              <a:pPr/>
              <a:t>35</a:t>
            </a:fld>
            <a:endParaRPr lang="en-US" dirty="0"/>
          </a:p>
        </p:txBody>
      </p:sp>
      <p:sp>
        <p:nvSpPr>
          <p:cNvPr id="5" name="Text Box 11">
            <a:extLst>
              <a:ext uri="{FF2B5EF4-FFF2-40B4-BE49-F238E27FC236}">
                <a16:creationId xmlns:a16="http://schemas.microsoft.com/office/drawing/2014/main" id="{A2130A57-AD1A-8E91-5631-CC6D184672D7}"/>
              </a:ext>
            </a:extLst>
          </p:cNvPr>
          <p:cNvSpPr txBox="1">
            <a:spLocks noChangeArrowheads="1"/>
          </p:cNvSpPr>
          <p:nvPr/>
        </p:nvSpPr>
        <p:spPr bwMode="auto">
          <a:xfrm>
            <a:off x="1524001" y="4749593"/>
            <a:ext cx="59436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nchor="b">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solidFill>
                  <a:schemeClr val="bg1"/>
                </a:solidFill>
                <a:effectLst/>
                <a:uLnTx/>
                <a:uFillTx/>
                <a:latin typeface="Calibri" panose="020F0502020204030204" pitchFamily="34" charset="0"/>
                <a:ea typeface="+mn-ea"/>
                <a:cs typeface="Arial" panose="020B0604020202020204" pitchFamily="34" charset="0"/>
              </a:rPr>
              <a:t>Ogbuagu. IDWeek 2022. Abstr 1585. </a:t>
            </a:r>
          </a:p>
        </p:txBody>
      </p:sp>
    </p:spTree>
    <p:extLst>
      <p:ext uri="{BB962C8B-B14F-4D97-AF65-F5344CB8AC3E}">
        <p14:creationId xmlns:p14="http://schemas.microsoft.com/office/powerpoint/2010/main" val="16892804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7C031-6517-908A-F769-67B7640D50A0}"/>
              </a:ext>
            </a:extLst>
          </p:cNvPr>
          <p:cNvSpPr>
            <a:spLocks noGrp="1"/>
          </p:cNvSpPr>
          <p:nvPr>
            <p:ph type="title"/>
          </p:nvPr>
        </p:nvSpPr>
        <p:spPr/>
        <p:txBody>
          <a:bodyPr/>
          <a:lstStyle/>
          <a:p>
            <a:pPr algn="ctr"/>
            <a:r>
              <a:rPr lang="en-US" sz="2800" dirty="0"/>
              <a:t>Injection Site Reactions</a:t>
            </a:r>
          </a:p>
        </p:txBody>
      </p:sp>
      <p:sp>
        <p:nvSpPr>
          <p:cNvPr id="4" name="Slide Number Placeholder 3">
            <a:extLst>
              <a:ext uri="{FF2B5EF4-FFF2-40B4-BE49-F238E27FC236}">
                <a16:creationId xmlns:a16="http://schemas.microsoft.com/office/drawing/2014/main" id="{26D9C455-89BF-75EE-EB4F-AA5E5190F9C2}"/>
              </a:ext>
            </a:extLst>
          </p:cNvPr>
          <p:cNvSpPr>
            <a:spLocks noGrp="1"/>
          </p:cNvSpPr>
          <p:nvPr>
            <p:ph type="sldNum" sz="quarter" idx="12"/>
          </p:nvPr>
        </p:nvSpPr>
        <p:spPr/>
        <p:txBody>
          <a:bodyPr/>
          <a:lstStyle/>
          <a:p>
            <a:fld id="{6E2D2B3B-882E-40F3-A32F-6DD516915044}" type="slidenum">
              <a:rPr lang="en-US" smtClean="0"/>
              <a:pPr/>
              <a:t>36</a:t>
            </a:fld>
            <a:endParaRPr lang="en-US" dirty="0"/>
          </a:p>
        </p:txBody>
      </p:sp>
      <p:pic>
        <p:nvPicPr>
          <p:cNvPr id="5" name="Picture 4">
            <a:extLst>
              <a:ext uri="{FF2B5EF4-FFF2-40B4-BE49-F238E27FC236}">
                <a16:creationId xmlns:a16="http://schemas.microsoft.com/office/drawing/2014/main" id="{0CC8696A-AE4C-006E-1C8D-EE9E68FEF201}"/>
              </a:ext>
            </a:extLst>
          </p:cNvPr>
          <p:cNvPicPr>
            <a:picLocks noChangeAspect="1"/>
          </p:cNvPicPr>
          <p:nvPr/>
        </p:nvPicPr>
        <p:blipFill>
          <a:blip r:embed="rId2"/>
          <a:stretch>
            <a:fillRect/>
          </a:stretch>
        </p:blipFill>
        <p:spPr>
          <a:xfrm>
            <a:off x="228917" y="1200150"/>
            <a:ext cx="8772134" cy="3108721"/>
          </a:xfrm>
          <a:prstGeom prst="rect">
            <a:avLst/>
          </a:prstGeom>
        </p:spPr>
      </p:pic>
      <p:sp>
        <p:nvSpPr>
          <p:cNvPr id="7" name="TextBox 6">
            <a:extLst>
              <a:ext uri="{FF2B5EF4-FFF2-40B4-BE49-F238E27FC236}">
                <a16:creationId xmlns:a16="http://schemas.microsoft.com/office/drawing/2014/main" id="{E1894E81-FE67-DE4E-AD98-F605A172399C}"/>
              </a:ext>
            </a:extLst>
          </p:cNvPr>
          <p:cNvSpPr txBox="1"/>
          <p:nvPr/>
        </p:nvSpPr>
        <p:spPr>
          <a:xfrm>
            <a:off x="1524000" y="4749593"/>
            <a:ext cx="5867400" cy="276999"/>
          </a:xfrm>
          <a:prstGeom prst="rect">
            <a:avLst/>
          </a:prstGeom>
          <a:noFill/>
        </p:spPr>
        <p:txBody>
          <a:bodyPr wrap="square">
            <a:spAutoFit/>
          </a:bodyPr>
          <a:lstStyle/>
          <a:p>
            <a:pPr algn="ctr"/>
            <a:r>
              <a:rPr lang="en-US" altLang="en-US" sz="1200" b="0" dirty="0">
                <a:solidFill>
                  <a:schemeClr val="bg1"/>
                </a:solidFill>
                <a:latin typeface="Calibri" panose="020F0502020204030204" pitchFamily="34" charset="0"/>
              </a:rPr>
              <a:t>Ogbuagu. IDWeek 2022. Abstr 1585</a:t>
            </a:r>
            <a:endParaRPr lang="en-US" sz="1200" dirty="0">
              <a:solidFill>
                <a:schemeClr val="bg1"/>
              </a:solidFill>
            </a:endParaRPr>
          </a:p>
        </p:txBody>
      </p:sp>
    </p:spTree>
    <p:extLst>
      <p:ext uri="{BB962C8B-B14F-4D97-AF65-F5344CB8AC3E}">
        <p14:creationId xmlns:p14="http://schemas.microsoft.com/office/powerpoint/2010/main" val="26826337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A6D5EB-AA84-58E9-3426-C84C0405147E}"/>
              </a:ext>
            </a:extLst>
          </p:cNvPr>
          <p:cNvSpPr>
            <a:spLocks noGrp="1"/>
          </p:cNvSpPr>
          <p:nvPr>
            <p:ph type="title"/>
          </p:nvPr>
        </p:nvSpPr>
        <p:spPr/>
        <p:txBody>
          <a:bodyPr/>
          <a:lstStyle/>
          <a:p>
            <a:pPr algn="ctr"/>
            <a:r>
              <a:rPr lang="en-US" sz="2800" dirty="0"/>
              <a:t>Owen Clinic Experience</a:t>
            </a:r>
          </a:p>
        </p:txBody>
      </p:sp>
      <p:sp>
        <p:nvSpPr>
          <p:cNvPr id="3" name="Content Placeholder 2">
            <a:extLst>
              <a:ext uri="{FF2B5EF4-FFF2-40B4-BE49-F238E27FC236}">
                <a16:creationId xmlns:a16="http://schemas.microsoft.com/office/drawing/2014/main" id="{25466475-CF31-9F8F-2738-A9575A832E01}"/>
              </a:ext>
            </a:extLst>
          </p:cNvPr>
          <p:cNvSpPr>
            <a:spLocks noGrp="1"/>
          </p:cNvSpPr>
          <p:nvPr>
            <p:ph idx="1"/>
          </p:nvPr>
        </p:nvSpPr>
        <p:spPr>
          <a:xfrm>
            <a:off x="457200" y="1047750"/>
            <a:ext cx="8623228" cy="3810000"/>
          </a:xfrm>
        </p:spPr>
        <p:txBody>
          <a:bodyPr>
            <a:normAutofit fontScale="77500" lnSpcReduction="20000"/>
          </a:bodyPr>
          <a:lstStyle/>
          <a:p>
            <a:r>
              <a:rPr lang="en-US" sz="2000" dirty="0"/>
              <a:t>14 patients initiated on </a:t>
            </a:r>
            <a:r>
              <a:rPr lang="en-US" sz="2000" dirty="0" err="1"/>
              <a:t>Lenacapavir</a:t>
            </a:r>
            <a:r>
              <a:rPr lang="en-US" sz="2000" dirty="0"/>
              <a:t> (LEN)</a:t>
            </a:r>
          </a:p>
          <a:p>
            <a:r>
              <a:rPr lang="en-US" sz="2000" dirty="0"/>
              <a:t>Reasons for using LEN include:</a:t>
            </a:r>
          </a:p>
          <a:p>
            <a:pPr lvl="1"/>
            <a:r>
              <a:rPr lang="en-US" sz="2000" dirty="0"/>
              <a:t>Detectable viral load and unable to adhere to oral therapy – given with Cabenuva (9)</a:t>
            </a:r>
          </a:p>
          <a:p>
            <a:pPr lvl="1"/>
            <a:r>
              <a:rPr lang="en-US" sz="2000" dirty="0"/>
              <a:t>Suppressed viral load but high body weight and wants injectables – given with Cabenuva (1)</a:t>
            </a:r>
          </a:p>
          <a:p>
            <a:pPr lvl="1"/>
            <a:r>
              <a:rPr lang="en-US" sz="2000" dirty="0"/>
              <a:t>Detectable viral load, unable to take oral therapy and resistance – regimen of IBA+CAB+LEN (1)</a:t>
            </a:r>
          </a:p>
          <a:p>
            <a:pPr lvl="1"/>
            <a:r>
              <a:rPr lang="en-US" sz="2000" dirty="0"/>
              <a:t>Simplification in multi drug resistance with suppression – regimen of LEN+B/F/TAF+DOR (1)</a:t>
            </a:r>
          </a:p>
          <a:p>
            <a:pPr lvl="1"/>
            <a:r>
              <a:rPr lang="en-US" sz="2000" dirty="0"/>
              <a:t>Unable to tolerate boosted Pis, drug resistance, not suppressed – regimen of B/F/TAF+LEN (1)</a:t>
            </a:r>
          </a:p>
          <a:p>
            <a:pPr lvl="1"/>
            <a:r>
              <a:rPr lang="en-US" sz="2000" dirty="0"/>
              <a:t>Multi-drug resistance, suppressed, wanted to stop Trogarzo – regimen of LEN+FTR+D/c/F/TAF (1)</a:t>
            </a:r>
          </a:p>
          <a:p>
            <a:r>
              <a:rPr lang="en-US" sz="2000" dirty="0"/>
              <a:t>All patient still with only one injection, limited follow up on viral loads</a:t>
            </a:r>
          </a:p>
          <a:p>
            <a:r>
              <a:rPr lang="en-US" sz="2000" dirty="0"/>
              <a:t>One patient lost to follow up after first Cabenuva injection</a:t>
            </a:r>
          </a:p>
          <a:p>
            <a:pPr lvl="1"/>
            <a:endParaRPr lang="en-US" sz="1200" dirty="0"/>
          </a:p>
          <a:p>
            <a:pPr lvl="1"/>
            <a:endParaRPr lang="en-US" sz="1200" dirty="0"/>
          </a:p>
        </p:txBody>
      </p:sp>
      <p:sp>
        <p:nvSpPr>
          <p:cNvPr id="4" name="Slide Number Placeholder 3">
            <a:extLst>
              <a:ext uri="{FF2B5EF4-FFF2-40B4-BE49-F238E27FC236}">
                <a16:creationId xmlns:a16="http://schemas.microsoft.com/office/drawing/2014/main" id="{DA705C2D-0F65-4420-5223-0AD8B5643D1B}"/>
              </a:ext>
            </a:extLst>
          </p:cNvPr>
          <p:cNvSpPr>
            <a:spLocks noGrp="1"/>
          </p:cNvSpPr>
          <p:nvPr>
            <p:ph type="sldNum" sz="quarter" idx="12"/>
          </p:nvPr>
        </p:nvSpPr>
        <p:spPr/>
        <p:txBody>
          <a:bodyPr/>
          <a:lstStyle/>
          <a:p>
            <a:fld id="{6E2D2B3B-882E-40F3-A32F-6DD516915044}" type="slidenum">
              <a:rPr lang="en-US" smtClean="0"/>
              <a:pPr/>
              <a:t>37</a:t>
            </a:fld>
            <a:endParaRPr lang="en-US" dirty="0"/>
          </a:p>
        </p:txBody>
      </p:sp>
      <p:sp>
        <p:nvSpPr>
          <p:cNvPr id="5" name="TextBox 4">
            <a:extLst>
              <a:ext uri="{FF2B5EF4-FFF2-40B4-BE49-F238E27FC236}">
                <a16:creationId xmlns:a16="http://schemas.microsoft.com/office/drawing/2014/main" id="{AA4C7C48-A2FB-4ED4-8BE7-44E6871E3A94}"/>
              </a:ext>
            </a:extLst>
          </p:cNvPr>
          <p:cNvSpPr txBox="1"/>
          <p:nvPr/>
        </p:nvSpPr>
        <p:spPr>
          <a:xfrm>
            <a:off x="1447800" y="4662558"/>
            <a:ext cx="6927886" cy="430887"/>
          </a:xfrm>
          <a:prstGeom prst="rect">
            <a:avLst/>
          </a:prstGeom>
          <a:noFill/>
        </p:spPr>
        <p:txBody>
          <a:bodyPr wrap="square" rtlCol="0">
            <a:spAutoFit/>
          </a:bodyPr>
          <a:lstStyle/>
          <a:p>
            <a:r>
              <a:rPr lang="en-US" sz="1100" dirty="0">
                <a:solidFill>
                  <a:schemeClr val="bg1"/>
                </a:solidFill>
              </a:rPr>
              <a:t>1. B/F/TAF= </a:t>
            </a:r>
            <a:r>
              <a:rPr lang="en-US" sz="1100" dirty="0" err="1">
                <a:solidFill>
                  <a:schemeClr val="bg1"/>
                </a:solidFill>
              </a:rPr>
              <a:t>Bictegravir</a:t>
            </a:r>
            <a:r>
              <a:rPr lang="en-US" sz="1100" dirty="0">
                <a:solidFill>
                  <a:schemeClr val="bg1"/>
                </a:solidFill>
              </a:rPr>
              <a:t>/Emtricitabine/Tenofovir  2. D/c/F/TAF = Darunavir/Cobicistat/Emtricitabine/Tenofovir 3. FTR= Fostemsavir  4. DOR= </a:t>
            </a:r>
            <a:r>
              <a:rPr lang="en-US" sz="1100" dirty="0" err="1">
                <a:solidFill>
                  <a:schemeClr val="bg1"/>
                </a:solidFill>
              </a:rPr>
              <a:t>Doravirine</a:t>
            </a:r>
            <a:r>
              <a:rPr lang="en-US" sz="1100" dirty="0">
                <a:solidFill>
                  <a:schemeClr val="bg1"/>
                </a:solidFill>
              </a:rPr>
              <a:t>  5. CAB= Cabotegravir  6. IBA= Ibalizumab</a:t>
            </a:r>
          </a:p>
        </p:txBody>
      </p:sp>
    </p:spTree>
    <p:extLst>
      <p:ext uri="{BB962C8B-B14F-4D97-AF65-F5344CB8AC3E}">
        <p14:creationId xmlns:p14="http://schemas.microsoft.com/office/powerpoint/2010/main" val="5347813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485900" y="205978"/>
            <a:ext cx="6236677" cy="536972"/>
          </a:xfrm>
        </p:spPr>
        <p:txBody>
          <a:bodyPr/>
          <a:lstStyle/>
          <a:p>
            <a:pPr algn="ctr"/>
            <a:r>
              <a:rPr lang="en-US" dirty="0"/>
              <a:t>Resources</a:t>
            </a:r>
          </a:p>
        </p:txBody>
      </p:sp>
      <p:sp>
        <p:nvSpPr>
          <p:cNvPr id="6" name="Content Placeholder 5"/>
          <p:cNvSpPr>
            <a:spLocks noGrp="1"/>
          </p:cNvSpPr>
          <p:nvPr>
            <p:ph sz="half" idx="1"/>
          </p:nvPr>
        </p:nvSpPr>
        <p:spPr>
          <a:xfrm>
            <a:off x="0" y="895350"/>
            <a:ext cx="4743450" cy="3771900"/>
          </a:xfrm>
        </p:spPr>
        <p:txBody>
          <a:bodyPr>
            <a:normAutofit fontScale="92500" lnSpcReduction="20000"/>
          </a:bodyPr>
          <a:lstStyle/>
          <a:p>
            <a:r>
              <a:rPr lang="en-US" dirty="0"/>
              <a:t>National Clinician  Consultation Center </a:t>
            </a:r>
            <a:r>
              <a:rPr lang="en-US" sz="1800" dirty="0">
                <a:hlinkClick r:id="rId3"/>
              </a:rPr>
              <a:t>http://nccc.ucsf.edu/</a:t>
            </a:r>
            <a:endParaRPr lang="en-US" sz="1950" dirty="0"/>
          </a:p>
          <a:p>
            <a:pPr lvl="1"/>
            <a:r>
              <a:rPr lang="en-US" dirty="0"/>
              <a:t>HIV Management</a:t>
            </a:r>
          </a:p>
          <a:p>
            <a:pPr lvl="1"/>
            <a:r>
              <a:rPr lang="en-US" dirty="0"/>
              <a:t>Perinatal HIV </a:t>
            </a:r>
          </a:p>
          <a:p>
            <a:pPr lvl="1"/>
            <a:r>
              <a:rPr lang="en-US" dirty="0"/>
              <a:t>HIV PrEP </a:t>
            </a:r>
          </a:p>
          <a:p>
            <a:pPr lvl="1"/>
            <a:r>
              <a:rPr lang="en-US" dirty="0"/>
              <a:t>HIV PEP line</a:t>
            </a:r>
          </a:p>
          <a:p>
            <a:pPr lvl="1"/>
            <a:r>
              <a:rPr lang="en-US" dirty="0"/>
              <a:t>HCV Management</a:t>
            </a:r>
          </a:p>
          <a:p>
            <a:pPr lvl="1"/>
            <a:r>
              <a:rPr lang="en-US" dirty="0"/>
              <a:t>Substance Use Management</a:t>
            </a:r>
          </a:p>
          <a:p>
            <a:pPr lvl="1"/>
            <a:endParaRPr lang="en-US" sz="600" dirty="0"/>
          </a:p>
          <a:p>
            <a:r>
              <a:rPr lang="en-US" dirty="0"/>
              <a:t>Present case on ECHO   </a:t>
            </a:r>
            <a:r>
              <a:rPr lang="en-US" sz="2200" dirty="0">
                <a:hlinkClick r:id="rId4"/>
              </a:rPr>
              <a:t>hivecho@salud.unm.edu</a:t>
            </a:r>
            <a:r>
              <a:rPr lang="en-US" sz="2200" dirty="0"/>
              <a:t> </a:t>
            </a:r>
          </a:p>
        </p:txBody>
      </p:sp>
      <p:sp>
        <p:nvSpPr>
          <p:cNvPr id="7" name="Content Placeholder 6"/>
          <p:cNvSpPr>
            <a:spLocks noGrp="1"/>
          </p:cNvSpPr>
          <p:nvPr>
            <p:ph sz="half" idx="2"/>
          </p:nvPr>
        </p:nvSpPr>
        <p:spPr>
          <a:xfrm>
            <a:off x="4629150" y="895350"/>
            <a:ext cx="4451278" cy="3771900"/>
          </a:xfrm>
        </p:spPr>
        <p:txBody>
          <a:bodyPr>
            <a:normAutofit fontScale="85000" lnSpcReduction="20000"/>
          </a:bodyPr>
          <a:lstStyle/>
          <a:p>
            <a:r>
              <a:rPr lang="en-US" dirty="0"/>
              <a:t>AETC National HIV Curriculum </a:t>
            </a:r>
            <a:r>
              <a:rPr lang="en-US" dirty="0">
                <a:hlinkClick r:id="rId5"/>
              </a:rPr>
              <a:t>https://aidsetc.org/nhc</a:t>
            </a:r>
            <a:endParaRPr lang="en-US" dirty="0"/>
          </a:p>
          <a:p>
            <a:endParaRPr lang="en-US" sz="900" dirty="0"/>
          </a:p>
          <a:p>
            <a:r>
              <a:rPr lang="en-US" dirty="0"/>
              <a:t>AETC National Coordinating Resource Center </a:t>
            </a:r>
            <a:r>
              <a:rPr lang="en-US" dirty="0">
                <a:hlinkClick r:id="rId6"/>
              </a:rPr>
              <a:t>https://targethiv.org/library/aetc-national-coordinating-resource-center-0</a:t>
            </a:r>
            <a:endParaRPr lang="en-US" dirty="0"/>
          </a:p>
          <a:p>
            <a:endParaRPr lang="en-US" sz="800" dirty="0"/>
          </a:p>
          <a:p>
            <a:r>
              <a:rPr lang="en-US" dirty="0"/>
              <a:t>Additional trainings </a:t>
            </a:r>
            <a:r>
              <a:rPr lang="en-US" dirty="0">
                <a:hlinkClick r:id="rId7"/>
              </a:rPr>
              <a:t>scaetcecho@salud.unm.edu</a:t>
            </a:r>
            <a:endParaRPr lang="en-US" dirty="0"/>
          </a:p>
          <a:p>
            <a:r>
              <a:rPr lang="en-US" dirty="0">
                <a:hlinkClick r:id="rId8"/>
              </a:rPr>
              <a:t>www.scaetc.org</a:t>
            </a:r>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38</a:t>
            </a:fld>
            <a:endParaRPr lang="en-US" dirty="0"/>
          </a:p>
        </p:txBody>
      </p:sp>
    </p:spTree>
    <p:extLst>
      <p:ext uri="{BB962C8B-B14F-4D97-AF65-F5344CB8AC3E}">
        <p14:creationId xmlns:p14="http://schemas.microsoft.com/office/powerpoint/2010/main" val="12322020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7B22A02-6A22-72F1-412D-81771C79094E}"/>
              </a:ext>
            </a:extLst>
          </p:cNvPr>
          <p:cNvSpPr>
            <a:spLocks noGrp="1"/>
          </p:cNvSpPr>
          <p:nvPr>
            <p:ph type="sldNum" sz="quarter" idx="12"/>
          </p:nvPr>
        </p:nvSpPr>
        <p:spPr/>
        <p:txBody>
          <a:bodyPr/>
          <a:lstStyle/>
          <a:p>
            <a:fld id="{6E2D2B3B-882E-40F3-A32F-6DD516915044}" type="slidenum">
              <a:rPr lang="en-US" smtClean="0"/>
              <a:pPr/>
              <a:t>39</a:t>
            </a:fld>
            <a:endParaRPr lang="en-US"/>
          </a:p>
        </p:txBody>
      </p:sp>
      <p:sp>
        <p:nvSpPr>
          <p:cNvPr id="5" name="Title 4">
            <a:extLst>
              <a:ext uri="{FF2B5EF4-FFF2-40B4-BE49-F238E27FC236}">
                <a16:creationId xmlns:a16="http://schemas.microsoft.com/office/drawing/2014/main" id="{F719A33E-385B-41B7-9F8C-6ACB1DB928DA}"/>
              </a:ext>
            </a:extLst>
          </p:cNvPr>
          <p:cNvSpPr>
            <a:spLocks noGrp="1"/>
          </p:cNvSpPr>
          <p:nvPr>
            <p:ph type="title"/>
          </p:nvPr>
        </p:nvSpPr>
        <p:spPr>
          <a:xfrm>
            <a:off x="457200" y="206375"/>
            <a:ext cx="8315325" cy="857250"/>
          </a:xfrm>
        </p:spPr>
        <p:txBody>
          <a:bodyPr/>
          <a:lstStyle/>
          <a:p>
            <a:pPr algn="ctr"/>
            <a:r>
              <a:rPr lang="en-US" dirty="0">
                <a:ea typeface="+mj-lt"/>
                <a:cs typeface="+mj-lt"/>
              </a:rPr>
              <a:t>SCAETC Social Media</a:t>
            </a:r>
          </a:p>
        </p:txBody>
      </p:sp>
      <p:pic>
        <p:nvPicPr>
          <p:cNvPr id="6" name="Picture 10" descr="Qr code">
            <a:extLst>
              <a:ext uri="{FF2B5EF4-FFF2-40B4-BE49-F238E27FC236}">
                <a16:creationId xmlns:a16="http://schemas.microsoft.com/office/drawing/2014/main" id="{708CE58D-4E7E-6128-89B3-5E94DF070E64}"/>
              </a:ext>
            </a:extLst>
          </p:cNvPr>
          <p:cNvPicPr>
            <a:picLocks noGrp="1" noChangeAspect="1"/>
          </p:cNvPicPr>
          <p:nvPr>
            <p:ph idx="1"/>
          </p:nvPr>
        </p:nvPicPr>
        <p:blipFill>
          <a:blip r:embed="rId2"/>
          <a:stretch>
            <a:fillRect/>
          </a:stretch>
        </p:blipFill>
        <p:spPr>
          <a:xfrm>
            <a:off x="1703739" y="1200150"/>
            <a:ext cx="5822245" cy="3275013"/>
          </a:xfrm>
          <a:prstGeom prst="rect">
            <a:avLst/>
          </a:prstGeom>
        </p:spPr>
      </p:pic>
    </p:spTree>
    <p:extLst>
      <p:ext uri="{BB962C8B-B14F-4D97-AF65-F5344CB8AC3E}">
        <p14:creationId xmlns:p14="http://schemas.microsoft.com/office/powerpoint/2010/main" val="3000410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00BF3-449C-EBB5-EC43-D5CBBD429E53}"/>
              </a:ext>
            </a:extLst>
          </p:cNvPr>
          <p:cNvSpPr>
            <a:spLocks noGrp="1"/>
          </p:cNvSpPr>
          <p:nvPr>
            <p:ph type="title"/>
          </p:nvPr>
        </p:nvSpPr>
        <p:spPr/>
        <p:txBody>
          <a:bodyPr/>
          <a:lstStyle/>
          <a:p>
            <a:pPr algn="ctr"/>
            <a:r>
              <a:rPr lang="en-US" dirty="0"/>
              <a:t>Injectable Antiretroviral Therapy</a:t>
            </a:r>
          </a:p>
        </p:txBody>
      </p:sp>
      <p:sp>
        <p:nvSpPr>
          <p:cNvPr id="3" name="Content Placeholder 2">
            <a:extLst>
              <a:ext uri="{FF2B5EF4-FFF2-40B4-BE49-F238E27FC236}">
                <a16:creationId xmlns:a16="http://schemas.microsoft.com/office/drawing/2014/main" id="{A097B5AE-87BE-5D0B-D812-F0A085EFAD86}"/>
              </a:ext>
            </a:extLst>
          </p:cNvPr>
          <p:cNvSpPr>
            <a:spLocks noGrp="1"/>
          </p:cNvSpPr>
          <p:nvPr>
            <p:ph idx="1"/>
          </p:nvPr>
        </p:nvSpPr>
        <p:spPr/>
        <p:txBody>
          <a:bodyPr/>
          <a:lstStyle/>
          <a:p>
            <a:r>
              <a:rPr lang="en-US" dirty="0"/>
              <a:t>Enfuvirtide (Fuzeon) - 2003</a:t>
            </a:r>
          </a:p>
          <a:p>
            <a:r>
              <a:rPr lang="en-US" dirty="0"/>
              <a:t>Ibalizumab (Trogarzo) - 2018</a:t>
            </a:r>
          </a:p>
          <a:p>
            <a:r>
              <a:rPr lang="en-US" dirty="0">
                <a:solidFill>
                  <a:srgbClr val="C00000"/>
                </a:solidFill>
              </a:rPr>
              <a:t>Cabotegravir/Rilpivirine (Cabenuva) - 2021</a:t>
            </a:r>
          </a:p>
          <a:p>
            <a:r>
              <a:rPr lang="en-US" dirty="0">
                <a:solidFill>
                  <a:srgbClr val="C00000"/>
                </a:solidFill>
              </a:rPr>
              <a:t>Cabotegravir (Apretude) - 2021</a:t>
            </a:r>
          </a:p>
          <a:p>
            <a:r>
              <a:rPr lang="en-US" dirty="0">
                <a:solidFill>
                  <a:srgbClr val="C00000"/>
                </a:solidFill>
              </a:rPr>
              <a:t>Lenacapavir (Sunlenca) - 2022</a:t>
            </a:r>
          </a:p>
        </p:txBody>
      </p:sp>
      <p:sp>
        <p:nvSpPr>
          <p:cNvPr id="4" name="Slide Number Placeholder 3">
            <a:extLst>
              <a:ext uri="{FF2B5EF4-FFF2-40B4-BE49-F238E27FC236}">
                <a16:creationId xmlns:a16="http://schemas.microsoft.com/office/drawing/2014/main" id="{C3A76C0E-77D2-DFDE-D70D-E62099F1FCEE}"/>
              </a:ext>
            </a:extLst>
          </p:cNvPr>
          <p:cNvSpPr>
            <a:spLocks noGrp="1"/>
          </p:cNvSpPr>
          <p:nvPr>
            <p:ph type="sldNum" sz="quarter" idx="12"/>
          </p:nvPr>
        </p:nvSpPr>
        <p:spPr/>
        <p:txBody>
          <a:bodyPr/>
          <a:lstStyle/>
          <a:p>
            <a:fld id="{6E2D2B3B-882E-40F3-A32F-6DD516915044}" type="slidenum">
              <a:rPr lang="en-US" smtClean="0"/>
              <a:pPr/>
              <a:t>4</a:t>
            </a:fld>
            <a:endParaRPr lang="en-US" dirty="0"/>
          </a:p>
        </p:txBody>
      </p:sp>
    </p:spTree>
    <p:extLst>
      <p:ext uri="{BB962C8B-B14F-4D97-AF65-F5344CB8AC3E}">
        <p14:creationId xmlns:p14="http://schemas.microsoft.com/office/powerpoint/2010/main" val="8958834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43867-29C2-277C-0428-31F8CB6C4F78}"/>
              </a:ext>
            </a:extLst>
          </p:cNvPr>
          <p:cNvSpPr>
            <a:spLocks noGrp="1"/>
          </p:cNvSpPr>
          <p:nvPr>
            <p:ph type="title"/>
          </p:nvPr>
        </p:nvSpPr>
        <p:spPr>
          <a:xfrm>
            <a:off x="457200" y="258024"/>
            <a:ext cx="8272584" cy="713526"/>
          </a:xfrm>
        </p:spPr>
        <p:txBody>
          <a:bodyPr/>
          <a:lstStyle/>
          <a:p>
            <a:pPr algn="ctr"/>
            <a:r>
              <a:rPr lang="en-US" sz="2800" dirty="0"/>
              <a:t>Long-Acting Cabotegravir/Rilpivirine (LAI CAB/RPV; </a:t>
            </a:r>
            <a:r>
              <a:rPr lang="en-US" sz="2800" dirty="0" err="1"/>
              <a:t>Cabenuva</a:t>
            </a:r>
            <a:r>
              <a:rPr lang="en-US" sz="2800" baseline="30000" dirty="0"/>
              <a:t>®</a:t>
            </a:r>
            <a:r>
              <a:rPr lang="en-US" sz="2800" dirty="0"/>
              <a:t>) – ATLAS and FLAIR</a:t>
            </a:r>
          </a:p>
        </p:txBody>
      </p:sp>
      <p:sp>
        <p:nvSpPr>
          <p:cNvPr id="4" name="Slide Number Placeholder 3">
            <a:extLst>
              <a:ext uri="{FF2B5EF4-FFF2-40B4-BE49-F238E27FC236}">
                <a16:creationId xmlns:a16="http://schemas.microsoft.com/office/drawing/2014/main" id="{9C627107-3839-93BB-2439-7E25F6CD3B9B}"/>
              </a:ext>
            </a:extLst>
          </p:cNvPr>
          <p:cNvSpPr>
            <a:spLocks noGrp="1"/>
          </p:cNvSpPr>
          <p:nvPr>
            <p:ph type="sldNum" sz="quarter" idx="12"/>
          </p:nvPr>
        </p:nvSpPr>
        <p:spPr/>
        <p:txBody>
          <a:bodyPr/>
          <a:lstStyle/>
          <a:p>
            <a:fld id="{6E2D2B3B-882E-40F3-A32F-6DD516915044}" type="slidenum">
              <a:rPr lang="en-US" smtClean="0"/>
              <a:pPr/>
              <a:t>5</a:t>
            </a:fld>
            <a:endParaRPr lang="en-US" dirty="0"/>
          </a:p>
        </p:txBody>
      </p:sp>
      <p:pic>
        <p:nvPicPr>
          <p:cNvPr id="5" name="Picture 4">
            <a:extLst>
              <a:ext uri="{FF2B5EF4-FFF2-40B4-BE49-F238E27FC236}">
                <a16:creationId xmlns:a16="http://schemas.microsoft.com/office/drawing/2014/main" id="{2B82DABD-ECAD-5A57-A372-EE7DB7FCA3AB}"/>
              </a:ext>
            </a:extLst>
          </p:cNvPr>
          <p:cNvPicPr>
            <a:picLocks noChangeAspect="1"/>
          </p:cNvPicPr>
          <p:nvPr/>
        </p:nvPicPr>
        <p:blipFill>
          <a:blip r:embed="rId3"/>
          <a:stretch>
            <a:fillRect/>
          </a:stretch>
        </p:blipFill>
        <p:spPr>
          <a:xfrm>
            <a:off x="83893" y="1200149"/>
            <a:ext cx="4488108" cy="3201557"/>
          </a:xfrm>
          <a:prstGeom prst="rect">
            <a:avLst/>
          </a:prstGeom>
        </p:spPr>
      </p:pic>
      <p:pic>
        <p:nvPicPr>
          <p:cNvPr id="6" name="Picture 5">
            <a:extLst>
              <a:ext uri="{FF2B5EF4-FFF2-40B4-BE49-F238E27FC236}">
                <a16:creationId xmlns:a16="http://schemas.microsoft.com/office/drawing/2014/main" id="{CDB47E36-CFA0-55E1-8D30-1A43A5C8A2F6}"/>
              </a:ext>
            </a:extLst>
          </p:cNvPr>
          <p:cNvPicPr>
            <a:picLocks noChangeAspect="1"/>
          </p:cNvPicPr>
          <p:nvPr/>
        </p:nvPicPr>
        <p:blipFill>
          <a:blip r:embed="rId4"/>
          <a:stretch>
            <a:fillRect/>
          </a:stretch>
        </p:blipFill>
        <p:spPr>
          <a:xfrm>
            <a:off x="4638040" y="1200150"/>
            <a:ext cx="4422068" cy="3276600"/>
          </a:xfrm>
          <a:prstGeom prst="rect">
            <a:avLst/>
          </a:prstGeom>
        </p:spPr>
      </p:pic>
      <p:sp>
        <p:nvSpPr>
          <p:cNvPr id="8" name="TextBox 7">
            <a:extLst>
              <a:ext uri="{FF2B5EF4-FFF2-40B4-BE49-F238E27FC236}">
                <a16:creationId xmlns:a16="http://schemas.microsoft.com/office/drawing/2014/main" id="{58CAB39F-4970-789A-48B6-AC0461FB8EC8}"/>
              </a:ext>
            </a:extLst>
          </p:cNvPr>
          <p:cNvSpPr txBox="1"/>
          <p:nvPr/>
        </p:nvSpPr>
        <p:spPr>
          <a:xfrm>
            <a:off x="1676400" y="4754891"/>
            <a:ext cx="6172200" cy="282985"/>
          </a:xfrm>
          <a:prstGeom prst="rect">
            <a:avLst/>
          </a:prstGeom>
          <a:noFill/>
        </p:spPr>
        <p:txBody>
          <a:bodyPr wrap="square">
            <a:spAutoFit/>
          </a:bodyPr>
          <a:lstStyle/>
          <a:p>
            <a:pPr algn="ctr"/>
            <a:r>
              <a:rPr lang="en-US" sz="1200" dirty="0">
                <a:solidFill>
                  <a:schemeClr val="bg1"/>
                </a:solidFill>
              </a:rPr>
              <a:t>Rizzardi et al.</a:t>
            </a:r>
            <a:r>
              <a:rPr lang="en-US" sz="1200" i="1" dirty="0">
                <a:solidFill>
                  <a:schemeClr val="bg1"/>
                </a:solidFill>
              </a:rPr>
              <a:t>JAIDS</a:t>
            </a:r>
            <a:r>
              <a:rPr lang="en-US" sz="1200" dirty="0">
                <a:solidFill>
                  <a:schemeClr val="bg1"/>
                </a:solidFill>
              </a:rPr>
              <a:t>.2020;85:498-506.  </a:t>
            </a:r>
          </a:p>
        </p:txBody>
      </p:sp>
    </p:spTree>
    <p:extLst>
      <p:ext uri="{BB962C8B-B14F-4D97-AF65-F5344CB8AC3E}">
        <p14:creationId xmlns:p14="http://schemas.microsoft.com/office/powerpoint/2010/main" val="21621908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6C737-8835-43ED-DE03-EF279CF086B8}"/>
              </a:ext>
            </a:extLst>
          </p:cNvPr>
          <p:cNvSpPr>
            <a:spLocks noGrp="1"/>
          </p:cNvSpPr>
          <p:nvPr>
            <p:ph type="title"/>
          </p:nvPr>
        </p:nvSpPr>
        <p:spPr>
          <a:xfrm>
            <a:off x="216219" y="50936"/>
            <a:ext cx="8315569" cy="857250"/>
          </a:xfrm>
        </p:spPr>
        <p:txBody>
          <a:bodyPr/>
          <a:lstStyle/>
          <a:p>
            <a:pPr algn="ctr"/>
            <a:r>
              <a:rPr lang="en-US" sz="2800" dirty="0"/>
              <a:t>CAB/RPV - Indication and dosing</a:t>
            </a:r>
          </a:p>
        </p:txBody>
      </p:sp>
      <p:sp>
        <p:nvSpPr>
          <p:cNvPr id="4" name="Slide Number Placeholder 3">
            <a:extLst>
              <a:ext uri="{FF2B5EF4-FFF2-40B4-BE49-F238E27FC236}">
                <a16:creationId xmlns:a16="http://schemas.microsoft.com/office/drawing/2014/main" id="{DCA1ECF9-5934-1036-FDBA-0FB810D9BEC9}"/>
              </a:ext>
            </a:extLst>
          </p:cNvPr>
          <p:cNvSpPr>
            <a:spLocks noGrp="1"/>
          </p:cNvSpPr>
          <p:nvPr>
            <p:ph type="sldNum" sz="quarter" idx="16"/>
          </p:nvPr>
        </p:nvSpPr>
        <p:spPr/>
        <p:txBody>
          <a:bodyPr/>
          <a:lstStyle/>
          <a:p>
            <a:fld id="{436DF479-7476-4076-86FD-1C41B7E33810}" type="slidenum">
              <a:rPr lang="en-US" smtClean="0"/>
              <a:pPr/>
              <a:t>6</a:t>
            </a:fld>
            <a:r>
              <a:rPr lang="en-US" dirty="0"/>
              <a:t>     </a:t>
            </a:r>
          </a:p>
        </p:txBody>
      </p:sp>
      <p:sp>
        <p:nvSpPr>
          <p:cNvPr id="5" name="Content Placeholder 6">
            <a:extLst>
              <a:ext uri="{FF2B5EF4-FFF2-40B4-BE49-F238E27FC236}">
                <a16:creationId xmlns:a16="http://schemas.microsoft.com/office/drawing/2014/main" id="{368AF610-3C25-69C9-6D8D-A446B26BE07F}"/>
              </a:ext>
            </a:extLst>
          </p:cNvPr>
          <p:cNvSpPr>
            <a:spLocks noGrp="1"/>
          </p:cNvSpPr>
          <p:nvPr>
            <p:ph type="body" sz="quarter" idx="13"/>
          </p:nvPr>
        </p:nvSpPr>
        <p:spPr/>
        <p:txBody>
          <a:bodyPr>
            <a:noAutofit/>
          </a:bodyPr>
          <a:lstStyle/>
          <a:p>
            <a:r>
              <a:rPr lang="en-US" sz="2400" dirty="0"/>
              <a:t>Indicated as a complete regimen for the treatment of HIV-1 infection in adults to replace the current antiretroviral regimen in those who are virologically suppressed (&lt;50cpm) on a stable antiretroviral regimen with no history of treatment failure and with no known or suspected resistance to either cabotegravir (CAB) or rilpivirine (RPV)</a:t>
            </a:r>
          </a:p>
          <a:p>
            <a:endParaRPr lang="en-US" sz="1000" dirty="0"/>
          </a:p>
          <a:p>
            <a:r>
              <a:rPr lang="en-US" sz="2400" dirty="0"/>
              <a:t>Prior to initiating treatment optional oral lead in dosing for approximately one month</a:t>
            </a:r>
          </a:p>
        </p:txBody>
      </p:sp>
      <p:pic>
        <p:nvPicPr>
          <p:cNvPr id="6" name="Picture 5" descr="A blue sign with white text&#10;&#10;Description automatically generated with medium confidence">
            <a:extLst>
              <a:ext uri="{FF2B5EF4-FFF2-40B4-BE49-F238E27FC236}">
                <a16:creationId xmlns:a16="http://schemas.microsoft.com/office/drawing/2014/main" id="{84404A44-BFE3-C969-DB2D-CBFDCF11982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398" y="4679230"/>
            <a:ext cx="1371600" cy="464270"/>
          </a:xfrm>
          <a:prstGeom prst="rect">
            <a:avLst/>
          </a:prstGeom>
        </p:spPr>
      </p:pic>
    </p:spTree>
    <p:extLst>
      <p:ext uri="{BB962C8B-B14F-4D97-AF65-F5344CB8AC3E}">
        <p14:creationId xmlns:p14="http://schemas.microsoft.com/office/powerpoint/2010/main" val="13279349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6C737-8835-43ED-DE03-EF279CF086B8}"/>
              </a:ext>
            </a:extLst>
          </p:cNvPr>
          <p:cNvSpPr>
            <a:spLocks noGrp="1"/>
          </p:cNvSpPr>
          <p:nvPr>
            <p:ph type="title"/>
          </p:nvPr>
        </p:nvSpPr>
        <p:spPr>
          <a:xfrm>
            <a:off x="216219" y="50936"/>
            <a:ext cx="8315569" cy="857250"/>
          </a:xfrm>
        </p:spPr>
        <p:txBody>
          <a:bodyPr/>
          <a:lstStyle/>
          <a:p>
            <a:pPr algn="ctr"/>
            <a:r>
              <a:rPr lang="en-US" sz="2800" dirty="0"/>
              <a:t>CAB/RPV - Indication and dosing</a:t>
            </a:r>
          </a:p>
        </p:txBody>
      </p:sp>
      <p:sp>
        <p:nvSpPr>
          <p:cNvPr id="4" name="Slide Number Placeholder 3">
            <a:extLst>
              <a:ext uri="{FF2B5EF4-FFF2-40B4-BE49-F238E27FC236}">
                <a16:creationId xmlns:a16="http://schemas.microsoft.com/office/drawing/2014/main" id="{DCA1ECF9-5934-1036-FDBA-0FB810D9BEC9}"/>
              </a:ext>
            </a:extLst>
          </p:cNvPr>
          <p:cNvSpPr>
            <a:spLocks noGrp="1"/>
          </p:cNvSpPr>
          <p:nvPr>
            <p:ph type="sldNum" sz="quarter" idx="16"/>
          </p:nvPr>
        </p:nvSpPr>
        <p:spPr/>
        <p:txBody>
          <a:bodyPr/>
          <a:lstStyle/>
          <a:p>
            <a:fld id="{436DF479-7476-4076-86FD-1C41B7E33810}" type="slidenum">
              <a:rPr lang="en-US" smtClean="0"/>
              <a:pPr/>
              <a:t>7</a:t>
            </a:fld>
            <a:r>
              <a:rPr lang="en-US" dirty="0"/>
              <a:t>     </a:t>
            </a:r>
          </a:p>
        </p:txBody>
      </p:sp>
      <p:sp>
        <p:nvSpPr>
          <p:cNvPr id="5" name="Content Placeholder 6">
            <a:extLst>
              <a:ext uri="{FF2B5EF4-FFF2-40B4-BE49-F238E27FC236}">
                <a16:creationId xmlns:a16="http://schemas.microsoft.com/office/drawing/2014/main" id="{368AF610-3C25-69C9-6D8D-A446B26BE07F}"/>
              </a:ext>
            </a:extLst>
          </p:cNvPr>
          <p:cNvSpPr>
            <a:spLocks noGrp="1"/>
          </p:cNvSpPr>
          <p:nvPr>
            <p:ph type="body" sz="quarter" idx="13"/>
          </p:nvPr>
        </p:nvSpPr>
        <p:spPr>
          <a:xfrm>
            <a:off x="314325" y="819150"/>
            <a:ext cx="8515350" cy="3910262"/>
          </a:xfrm>
        </p:spPr>
        <p:txBody>
          <a:bodyPr>
            <a:noAutofit/>
          </a:bodyPr>
          <a:lstStyle/>
          <a:p>
            <a:r>
              <a:rPr lang="en-US" sz="2400" dirty="0"/>
              <a:t>Every 1-month dosing</a:t>
            </a:r>
          </a:p>
          <a:p>
            <a:pPr lvl="1"/>
            <a:r>
              <a:rPr lang="en-US" sz="2200" dirty="0"/>
              <a:t>Initiate injections (600mg CAB + 900mg RPV) on the last day of oral lead-in or Diffusion Tensor Imaging (DTI) from other oral antiretroviral therapy (ART) and continue with 400mg CAB + 600mg RPV every month thereafter</a:t>
            </a:r>
          </a:p>
          <a:p>
            <a:pPr lvl="1"/>
            <a:endParaRPr lang="en-US" sz="800" dirty="0"/>
          </a:p>
          <a:p>
            <a:r>
              <a:rPr lang="en-US" sz="2400" dirty="0"/>
              <a:t>Every 2-month dosing</a:t>
            </a:r>
          </a:p>
          <a:p>
            <a:pPr lvl="1"/>
            <a:r>
              <a:rPr lang="en-US" sz="2200" dirty="0"/>
              <a:t>Initiate injections (600mg CAB + 900mg RPV) on the last day of oral lead-in or from other oral antiretroviral therapy</a:t>
            </a:r>
          </a:p>
          <a:p>
            <a:pPr lvl="1"/>
            <a:r>
              <a:rPr lang="en-US" sz="2200" dirty="0"/>
              <a:t>Injections should be administered at month 1, month 2, and every 2 months thereafter</a:t>
            </a:r>
          </a:p>
        </p:txBody>
      </p:sp>
      <p:pic>
        <p:nvPicPr>
          <p:cNvPr id="6" name="Picture 5" descr="A blue sign with white text&#10;&#10;Description automatically generated with medium confidence">
            <a:extLst>
              <a:ext uri="{FF2B5EF4-FFF2-40B4-BE49-F238E27FC236}">
                <a16:creationId xmlns:a16="http://schemas.microsoft.com/office/drawing/2014/main" id="{84404A44-BFE3-C969-DB2D-CBFDCF11982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398" y="4679230"/>
            <a:ext cx="1371600" cy="464270"/>
          </a:xfrm>
          <a:prstGeom prst="rect">
            <a:avLst/>
          </a:prstGeom>
        </p:spPr>
      </p:pic>
    </p:spTree>
    <p:extLst>
      <p:ext uri="{BB962C8B-B14F-4D97-AF65-F5344CB8AC3E}">
        <p14:creationId xmlns:p14="http://schemas.microsoft.com/office/powerpoint/2010/main" val="10438374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7917BB-1D79-C921-553A-D65E4C0F8C13}"/>
              </a:ext>
            </a:extLst>
          </p:cNvPr>
          <p:cNvSpPr>
            <a:spLocks noGrp="1"/>
          </p:cNvSpPr>
          <p:nvPr>
            <p:ph type="title"/>
          </p:nvPr>
        </p:nvSpPr>
        <p:spPr/>
        <p:txBody>
          <a:bodyPr/>
          <a:lstStyle/>
          <a:p>
            <a:r>
              <a:rPr lang="en-US" sz="2800" dirty="0"/>
              <a:t>ATLAS-2M: LA CAB+RPV Q8W vs Q4W – Wk 152</a:t>
            </a:r>
          </a:p>
        </p:txBody>
      </p:sp>
      <p:sp>
        <p:nvSpPr>
          <p:cNvPr id="7" name="Content Placeholder 6">
            <a:extLst>
              <a:ext uri="{FF2B5EF4-FFF2-40B4-BE49-F238E27FC236}">
                <a16:creationId xmlns:a16="http://schemas.microsoft.com/office/drawing/2014/main" id="{EEEB4C86-93A8-A028-B4FA-0A8D3C67E6E2}"/>
              </a:ext>
            </a:extLst>
          </p:cNvPr>
          <p:cNvSpPr>
            <a:spLocks noGrp="1"/>
          </p:cNvSpPr>
          <p:nvPr>
            <p:ph sz="half" idx="2"/>
          </p:nvPr>
        </p:nvSpPr>
        <p:spPr>
          <a:xfrm>
            <a:off x="4704917" y="910010"/>
            <a:ext cx="4038599" cy="3642940"/>
          </a:xfrm>
        </p:spPr>
        <p:txBody>
          <a:bodyPr>
            <a:noAutofit/>
          </a:bodyPr>
          <a:lstStyle/>
          <a:p>
            <a:r>
              <a:rPr lang="en-US" sz="2200" dirty="0"/>
              <a:t>11 (2%) confirmed virologic failures in q8w vs. 2 (&lt;1%) in q4w arm</a:t>
            </a:r>
          </a:p>
          <a:p>
            <a:pPr lvl="1"/>
            <a:r>
              <a:rPr lang="en-US" sz="2200" dirty="0"/>
              <a:t>10/13 failures with RPV RAMs and 10/13 with INSTI RAMs</a:t>
            </a:r>
          </a:p>
          <a:p>
            <a:r>
              <a:rPr lang="en-US" sz="2200" dirty="0"/>
              <a:t>Patient satisfaction scores significantly favored q8w vs. q4w dosing at week 24, 48, and 152</a:t>
            </a:r>
          </a:p>
        </p:txBody>
      </p:sp>
      <p:sp>
        <p:nvSpPr>
          <p:cNvPr id="4" name="Slide Number Placeholder 3">
            <a:extLst>
              <a:ext uri="{FF2B5EF4-FFF2-40B4-BE49-F238E27FC236}">
                <a16:creationId xmlns:a16="http://schemas.microsoft.com/office/drawing/2014/main" id="{526CFF42-ACDE-5676-5718-D9D4EEDF30BD}"/>
              </a:ext>
            </a:extLst>
          </p:cNvPr>
          <p:cNvSpPr>
            <a:spLocks noGrp="1"/>
          </p:cNvSpPr>
          <p:nvPr>
            <p:ph type="sldNum" sz="quarter" idx="12"/>
          </p:nvPr>
        </p:nvSpPr>
        <p:spPr/>
        <p:txBody>
          <a:bodyPr/>
          <a:lstStyle/>
          <a:p>
            <a:fld id="{6E2D2B3B-882E-40F3-A32F-6DD516915044}" type="slidenum">
              <a:rPr lang="en-US" smtClean="0"/>
              <a:pPr/>
              <a:t>8</a:t>
            </a:fld>
            <a:endParaRPr lang="en-US" dirty="0"/>
          </a:p>
        </p:txBody>
      </p:sp>
      <p:pic>
        <p:nvPicPr>
          <p:cNvPr id="5" name="Picture 4">
            <a:extLst>
              <a:ext uri="{FF2B5EF4-FFF2-40B4-BE49-F238E27FC236}">
                <a16:creationId xmlns:a16="http://schemas.microsoft.com/office/drawing/2014/main" id="{F2EC7753-85C1-38E0-3CBA-56166163BCE3}"/>
              </a:ext>
            </a:extLst>
          </p:cNvPr>
          <p:cNvPicPr>
            <a:picLocks noChangeAspect="1"/>
          </p:cNvPicPr>
          <p:nvPr/>
        </p:nvPicPr>
        <p:blipFill>
          <a:blip r:embed="rId2"/>
          <a:stretch>
            <a:fillRect/>
          </a:stretch>
        </p:blipFill>
        <p:spPr>
          <a:xfrm>
            <a:off x="400484" y="1276350"/>
            <a:ext cx="4171516" cy="2971800"/>
          </a:xfrm>
          <a:prstGeom prst="rect">
            <a:avLst/>
          </a:prstGeom>
        </p:spPr>
      </p:pic>
      <p:sp>
        <p:nvSpPr>
          <p:cNvPr id="8" name="TextBox 7">
            <a:extLst>
              <a:ext uri="{FF2B5EF4-FFF2-40B4-BE49-F238E27FC236}">
                <a16:creationId xmlns:a16="http://schemas.microsoft.com/office/drawing/2014/main" id="{8AE8B41B-C476-1264-58BB-3378E56145A0}"/>
              </a:ext>
            </a:extLst>
          </p:cNvPr>
          <p:cNvSpPr txBox="1"/>
          <p:nvPr/>
        </p:nvSpPr>
        <p:spPr>
          <a:xfrm>
            <a:off x="1676400" y="4754891"/>
            <a:ext cx="6324600" cy="276999"/>
          </a:xfrm>
          <a:prstGeom prst="rect">
            <a:avLst/>
          </a:prstGeom>
          <a:noFill/>
        </p:spPr>
        <p:txBody>
          <a:bodyPr wrap="square">
            <a:spAutoFit/>
          </a:bodyPr>
          <a:lstStyle/>
          <a:p>
            <a:pPr algn="ctr"/>
            <a:r>
              <a:rPr lang="en-US" sz="1200" dirty="0">
                <a:solidFill>
                  <a:schemeClr val="bg1"/>
                </a:solidFill>
              </a:rPr>
              <a:t>Overton E, et al.  </a:t>
            </a:r>
            <a:r>
              <a:rPr lang="en-US" sz="1200" i="1" dirty="0">
                <a:solidFill>
                  <a:schemeClr val="bg1"/>
                </a:solidFill>
              </a:rPr>
              <a:t>Clin Infec Dis.</a:t>
            </a:r>
            <a:r>
              <a:rPr lang="en-US" sz="1200" dirty="0">
                <a:solidFill>
                  <a:schemeClr val="bg1"/>
                </a:solidFill>
              </a:rPr>
              <a:t>2023</a:t>
            </a:r>
            <a:r>
              <a:rPr lang="en-US" sz="1000" dirty="0">
                <a:solidFill>
                  <a:schemeClr val="bg1"/>
                </a:solidFill>
              </a:rPr>
              <a:t>.</a:t>
            </a:r>
          </a:p>
        </p:txBody>
      </p:sp>
    </p:spTree>
    <p:extLst>
      <p:ext uri="{BB962C8B-B14F-4D97-AF65-F5344CB8AC3E}">
        <p14:creationId xmlns:p14="http://schemas.microsoft.com/office/powerpoint/2010/main" val="24119862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Predictors of Virologic Failure with LAI CAB/RPV</a:t>
            </a:r>
          </a:p>
        </p:txBody>
      </p:sp>
      <p:sp>
        <p:nvSpPr>
          <p:cNvPr id="3" name="Text Placeholder 2"/>
          <p:cNvSpPr>
            <a:spLocks noGrp="1"/>
          </p:cNvSpPr>
          <p:nvPr>
            <p:ph sz="half" idx="1"/>
          </p:nvPr>
        </p:nvSpPr>
        <p:spPr>
          <a:xfrm>
            <a:off x="457200" y="1152144"/>
            <a:ext cx="3657600" cy="3477006"/>
          </a:xfrm>
        </p:spPr>
        <p:txBody>
          <a:bodyPr>
            <a:normAutofit fontScale="70000" lnSpcReduction="20000"/>
          </a:bodyPr>
          <a:lstStyle/>
          <a:p>
            <a:r>
              <a:rPr lang="en-US" sz="2600" dirty="0"/>
              <a:t>Updated data presented at HIV drug therapy Glasgow 2022</a:t>
            </a:r>
          </a:p>
          <a:p>
            <a:pPr lvl="1"/>
            <a:r>
              <a:rPr lang="en-US" sz="2600" dirty="0"/>
              <a:t>FLAIR week 124, ATLAS week 96, ATLAS 2-M week 152</a:t>
            </a:r>
          </a:p>
          <a:p>
            <a:r>
              <a:rPr lang="en-US" sz="2600" dirty="0"/>
              <a:t>1.4% confirmed virologic failure (23/1651)</a:t>
            </a:r>
          </a:p>
          <a:p>
            <a:r>
              <a:rPr lang="en-US" sz="2600" dirty="0"/>
              <a:t>Predictors of virologic failure </a:t>
            </a:r>
          </a:p>
          <a:p>
            <a:pPr lvl="1"/>
            <a:r>
              <a:rPr lang="en-US" sz="2600" dirty="0"/>
              <a:t>Baseline factors</a:t>
            </a:r>
          </a:p>
          <a:p>
            <a:pPr lvl="2"/>
            <a:r>
              <a:rPr lang="en-US" sz="2200" dirty="0"/>
              <a:t>Rilpivirine RAMs (IRR 21.7), subtype A6/A1 (IRR 12.9), baseline BMI ≥30mg/kg</a:t>
            </a:r>
            <a:r>
              <a:rPr lang="en-US" sz="2200" baseline="30000" dirty="0"/>
              <a:t>2 </a:t>
            </a:r>
            <a:r>
              <a:rPr lang="en-US" sz="2200" dirty="0"/>
              <a:t>(IRR 1.09)</a:t>
            </a:r>
          </a:p>
          <a:p>
            <a:pPr marL="0" indent="0">
              <a:buNone/>
            </a:pPr>
            <a:endParaRPr lang="en-US" dirty="0"/>
          </a:p>
          <a:p>
            <a:pPr marL="0" indent="0">
              <a:buNone/>
            </a:pPr>
            <a:endParaRPr lang="en-US" dirty="0"/>
          </a:p>
          <a:p>
            <a:pPr lvl="1"/>
            <a:endParaRPr lang="en-US" dirty="0"/>
          </a:p>
        </p:txBody>
      </p:sp>
      <p:sp>
        <p:nvSpPr>
          <p:cNvPr id="7" name="Content Placeholder 6">
            <a:extLst>
              <a:ext uri="{FF2B5EF4-FFF2-40B4-BE49-F238E27FC236}">
                <a16:creationId xmlns:a16="http://schemas.microsoft.com/office/drawing/2014/main" id="{897FFE71-4DBE-3B03-20D1-A0641D9D2A5B}"/>
              </a:ext>
            </a:extLst>
          </p:cNvPr>
          <p:cNvSpPr>
            <a:spLocks noGrp="1"/>
          </p:cNvSpPr>
          <p:nvPr>
            <p:ph sz="half" idx="2"/>
          </p:nvPr>
        </p:nvSpPr>
        <p:spPr/>
        <p:txBody>
          <a:bodyPr>
            <a:normAutofit fontScale="85000" lnSpcReduction="20000"/>
          </a:bodyPr>
          <a:lstStyle/>
          <a:p>
            <a:r>
              <a:rPr lang="en-US" sz="2000" dirty="0"/>
              <a:t>Q4 vs. Q8 week dosing, sex at birth, CAB or </a:t>
            </a:r>
            <a:r>
              <a:rPr lang="en-US" sz="2200" b="0" i="0" dirty="0">
                <a:effectLst/>
              </a:rPr>
              <a:t>Integrase strand transfer inhibitors (</a:t>
            </a:r>
            <a:r>
              <a:rPr lang="en-US" sz="2200" dirty="0"/>
              <a:t>INSTI) Resistance-associated mutations (RAMs), and other </a:t>
            </a:r>
            <a:r>
              <a:rPr lang="en-US" sz="2200" i="0" dirty="0">
                <a:effectLst/>
              </a:rPr>
              <a:t>Non-nucleoside </a:t>
            </a:r>
            <a:r>
              <a:rPr lang="en-US" sz="2100" i="0" dirty="0">
                <a:effectLst/>
              </a:rPr>
              <a:t>reverse transcriptase inhibitors (</a:t>
            </a:r>
            <a:r>
              <a:rPr lang="en-US" sz="2100" dirty="0"/>
              <a:t>NNRTI) </a:t>
            </a:r>
            <a:r>
              <a:rPr lang="en-US" sz="2000" dirty="0"/>
              <a:t>RAMs not predictive of failure</a:t>
            </a:r>
          </a:p>
          <a:p>
            <a:r>
              <a:rPr lang="en-US" sz="2000" dirty="0"/>
              <a:t>Percentage of those with virologic failure</a:t>
            </a:r>
          </a:p>
          <a:p>
            <a:pPr lvl="1"/>
            <a:r>
              <a:rPr lang="en-US" sz="1800" dirty="0"/>
              <a:t>No baseline factors = 0.4%</a:t>
            </a:r>
          </a:p>
          <a:p>
            <a:pPr lvl="1"/>
            <a:r>
              <a:rPr lang="en-US" sz="1800" dirty="0"/>
              <a:t>Any 1 baseline factor = 2.0%</a:t>
            </a:r>
          </a:p>
          <a:p>
            <a:pPr lvl="1"/>
            <a:r>
              <a:rPr lang="en-US" sz="1800" dirty="0"/>
              <a:t>2 or greater baseline factor = 19.3%</a:t>
            </a:r>
          </a:p>
          <a:p>
            <a:endParaRPr lang="en-US" dirty="0"/>
          </a:p>
        </p:txBody>
      </p:sp>
      <p:sp>
        <p:nvSpPr>
          <p:cNvPr id="6" name="Slide Number Placeholder 5"/>
          <p:cNvSpPr>
            <a:spLocks noGrp="1"/>
          </p:cNvSpPr>
          <p:nvPr>
            <p:ph type="sldNum" sz="quarter" idx="12"/>
          </p:nvPr>
        </p:nvSpPr>
        <p:spPr/>
        <p:txBody>
          <a:bodyPr/>
          <a:lstStyle/>
          <a:p>
            <a:fld id="{436DF479-7476-4076-86FD-1C41B7E33810}" type="slidenum">
              <a:rPr lang="en-US" smtClean="0"/>
              <a:pPr/>
              <a:t>9</a:t>
            </a:fld>
            <a:r>
              <a:rPr lang="en-US" dirty="0"/>
              <a:t>    </a:t>
            </a:r>
          </a:p>
        </p:txBody>
      </p:sp>
      <p:sp>
        <p:nvSpPr>
          <p:cNvPr id="5" name="Footer Placeholder 4"/>
          <p:cNvSpPr>
            <a:spLocks noGrp="1"/>
          </p:cNvSpPr>
          <p:nvPr>
            <p:ph type="ftr" sz="quarter" idx="3"/>
          </p:nvPr>
        </p:nvSpPr>
        <p:spPr>
          <a:xfrm>
            <a:off x="1752600" y="4764530"/>
            <a:ext cx="5967157" cy="297180"/>
          </a:xfrm>
        </p:spPr>
        <p:txBody>
          <a:bodyPr/>
          <a:lstStyle/>
          <a:p>
            <a:pPr algn="ctr"/>
            <a:r>
              <a:rPr lang="en-US" dirty="0">
                <a:solidFill>
                  <a:schemeClr val="bg2"/>
                </a:solidFill>
              </a:rPr>
              <a:t>Orkin C, et al. </a:t>
            </a:r>
            <a:r>
              <a:rPr lang="en-US" i="1" dirty="0">
                <a:solidFill>
                  <a:schemeClr val="bg2"/>
                </a:solidFill>
              </a:rPr>
              <a:t>J Int AIDS Soc.  </a:t>
            </a:r>
            <a:r>
              <a:rPr lang="en-US" dirty="0">
                <a:solidFill>
                  <a:schemeClr val="bg2"/>
                </a:solidFill>
              </a:rPr>
              <a:t>2022;25:21-22. Abstract O44</a:t>
            </a:r>
            <a:r>
              <a:rPr lang="en-US" sz="1000" dirty="0">
                <a:solidFill>
                  <a:schemeClr val="bg2"/>
                </a:solidFill>
              </a:rPr>
              <a:t>.</a:t>
            </a:r>
          </a:p>
        </p:txBody>
      </p:sp>
      <p:pic>
        <p:nvPicPr>
          <p:cNvPr id="4" name="Picture 3" descr="A blue sign with white text&#10;&#10;Description automatically generated with medium confidence">
            <a:extLst>
              <a:ext uri="{FF2B5EF4-FFF2-40B4-BE49-F238E27FC236}">
                <a16:creationId xmlns:a16="http://schemas.microsoft.com/office/drawing/2014/main" id="{79178951-71AE-AC11-BD95-90F89CC9F60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398" y="4679230"/>
            <a:ext cx="1371600" cy="464270"/>
          </a:xfrm>
          <a:prstGeom prst="rect">
            <a:avLst/>
          </a:prstGeom>
        </p:spPr>
      </p:pic>
    </p:spTree>
    <p:extLst>
      <p:ext uri="{BB962C8B-B14F-4D97-AF65-F5344CB8AC3E}">
        <p14:creationId xmlns:p14="http://schemas.microsoft.com/office/powerpoint/2010/main" val="92893246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ETC-BLANK-MASTER">
  <a:themeElements>
    <a:clrScheme name="Custom 8">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4d31918e-31ff-407b-aa24-3b26523fe31e" xsi:nil="true"/>
    <lcf76f155ced4ddcb4097134ff3c332f xmlns="61b9a4cf-f534-437d-b6f6-c048dfaf5b22">
      <Terms xmlns="http://schemas.microsoft.com/office/infopath/2007/PartnerControls"/>
    </lcf76f155ced4ddcb4097134ff3c332f>
    <Pre_x002d_Migration_x0020_Date_x0020_Modified xmlns="61b9a4cf-f534-437d-b6f6-c048dfaf5b2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5BB403D11ACF8458FB7BBB7CC69166E" ma:contentTypeVersion="17" ma:contentTypeDescription="Create a new document." ma:contentTypeScope="" ma:versionID="7ac827d885228561c4c419f1cc0a9caf">
  <xsd:schema xmlns:xsd="http://www.w3.org/2001/XMLSchema" xmlns:xs="http://www.w3.org/2001/XMLSchema" xmlns:p="http://schemas.microsoft.com/office/2006/metadata/properties" xmlns:ns2="61b9a4cf-f534-437d-b6f6-c048dfaf5b22" xmlns:ns3="d6da0197-d201-41ba-a1f8-50c3263bbe12" xmlns:ns4="4d31918e-31ff-407b-aa24-3b26523fe31e" targetNamespace="http://schemas.microsoft.com/office/2006/metadata/properties" ma:root="true" ma:fieldsID="0c34943a10b7dac8247852d83a7172e5" ns2:_="" ns3:_="" ns4:_="">
    <xsd:import namespace="61b9a4cf-f534-437d-b6f6-c048dfaf5b22"/>
    <xsd:import namespace="d6da0197-d201-41ba-a1f8-50c3263bbe12"/>
    <xsd:import namespace="4d31918e-31ff-407b-aa24-3b26523fe31e"/>
    <xsd:element name="properties">
      <xsd:complexType>
        <xsd:sequence>
          <xsd:element name="documentManagement">
            <xsd:complexType>
              <xsd:all>
                <xsd:element ref="ns2:Pre_x002d_Migration_x0020_Date_x0020_Modified" minOccurs="0"/>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LengthInSeconds"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1b9a4cf-f534-437d-b6f6-c048dfaf5b22" elementFormDefault="qualified">
    <xsd:import namespace="http://schemas.microsoft.com/office/2006/documentManagement/types"/>
    <xsd:import namespace="http://schemas.microsoft.com/office/infopath/2007/PartnerControls"/>
    <xsd:element name="Pre_x002d_Migration_x0020_Date_x0020_Modified" ma:index="8" nillable="true" ma:displayName="Pre-Migration Date Modified" ma:internalName="Pre_x002d_Migration_x0020_Date_x0020_Modified">
      <xsd:simpleType>
        <xsd:restriction base="dms:DateTime"/>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af144a84-2f12-42e2-b54d-c0a9a91654a2"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d6da0197-d201-41ba-a1f8-50c3263bbe12"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d31918e-31ff-407b-aa24-3b26523fe31e"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47237c03-6776-4409-a48e-3f09de21bdfe}" ma:internalName="TaxCatchAll" ma:showField="CatchAllData" ma:web="4d31918e-31ff-407b-aa24-3b26523fe3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151EA29-5E1D-4A86-8A60-50F385937039}">
  <ds:schemaRefs>
    <ds:schemaRef ds:uri="http://schemas.microsoft.com/office/2006/metadata/properties"/>
    <ds:schemaRef ds:uri="http://schemas.microsoft.com/office/infopath/2007/PartnerControls"/>
    <ds:schemaRef ds:uri="4d31918e-31ff-407b-aa24-3b26523fe31e"/>
    <ds:schemaRef ds:uri="61b9a4cf-f534-437d-b6f6-c048dfaf5b22"/>
  </ds:schemaRefs>
</ds:datastoreItem>
</file>

<file path=customXml/itemProps2.xml><?xml version="1.0" encoding="utf-8"?>
<ds:datastoreItem xmlns:ds="http://schemas.openxmlformats.org/officeDocument/2006/customXml" ds:itemID="{0652B279-69B3-422F-9BF1-AE495F6326D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1b9a4cf-f534-437d-b6f6-c048dfaf5b22"/>
    <ds:schemaRef ds:uri="d6da0197-d201-41ba-a1f8-50c3263bbe12"/>
    <ds:schemaRef ds:uri="4d31918e-31ff-407b-aa24-3b26523fe3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939EBAE-48AD-489C-8399-710835E7E63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960</TotalTime>
  <Words>4182</Words>
  <Application>Microsoft Office PowerPoint</Application>
  <PresentationFormat>On-screen Show (16:9)</PresentationFormat>
  <Paragraphs>603</Paragraphs>
  <Slides>39</Slides>
  <Notes>21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39</vt:i4>
      </vt:variant>
    </vt:vector>
  </HeadingPairs>
  <TitlesOfParts>
    <vt:vector size="44" baseType="lpstr">
      <vt:lpstr>Arial</vt:lpstr>
      <vt:lpstr>Calibri</vt:lpstr>
      <vt:lpstr>ITC Avant Garde Std Bk</vt:lpstr>
      <vt:lpstr>Wingdings</vt:lpstr>
      <vt:lpstr>AETC-BLANK-MASTER</vt:lpstr>
      <vt:lpstr>Injectable Antiretroviral Therapy</vt:lpstr>
      <vt:lpstr>Conflict of Interest Disclosure Statement</vt:lpstr>
      <vt:lpstr>Learning Objectives</vt:lpstr>
      <vt:lpstr>Injectable Antiretroviral Therapy</vt:lpstr>
      <vt:lpstr>Long-Acting Cabotegravir/Rilpivirine (LAI CAB/RPV; Cabenuva®) – ATLAS and FLAIR</vt:lpstr>
      <vt:lpstr>CAB/RPV - Indication and dosing</vt:lpstr>
      <vt:lpstr>CAB/RPV - Indication and dosing</vt:lpstr>
      <vt:lpstr>ATLAS-2M: LA CAB+RPV Q8W vs Q4W – Wk 152</vt:lpstr>
      <vt:lpstr>Predictors of Virologic Failure with LAI CAB/RPV</vt:lpstr>
      <vt:lpstr>Oral Lead-in</vt:lpstr>
      <vt:lpstr>SOLAR Study</vt:lpstr>
      <vt:lpstr>12-month virologic outcomes</vt:lpstr>
      <vt:lpstr>LAI CAB/RPV in patients with HIV viremia</vt:lpstr>
      <vt:lpstr>Cabotegravir for PrEP</vt:lpstr>
      <vt:lpstr>Breakthrough infections</vt:lpstr>
      <vt:lpstr>Long-acting Early Viral Inhibition (LEVI) syndrome</vt:lpstr>
      <vt:lpstr>Logistics/Challenges</vt:lpstr>
      <vt:lpstr>Owen Clinic Experience</vt:lpstr>
      <vt:lpstr>Owen Clinic Process</vt:lpstr>
      <vt:lpstr>Owen Clinic Process</vt:lpstr>
      <vt:lpstr>Evaluating/Initiating CAB/RPV</vt:lpstr>
      <vt:lpstr>Evaluating/Initiating CAB/RPV</vt:lpstr>
      <vt:lpstr>Evaluating/Initiating CAB/RPV</vt:lpstr>
      <vt:lpstr>Resistance testing</vt:lpstr>
      <vt:lpstr>Overview of Owen clinic outcomes</vt:lpstr>
      <vt:lpstr>Overview of Owen clinic outcomes</vt:lpstr>
      <vt:lpstr>Reasons for stopping CAB/RPV (n=60)</vt:lpstr>
      <vt:lpstr>Virologic Failures</vt:lpstr>
      <vt:lpstr>Virologic Failures Cont.</vt:lpstr>
      <vt:lpstr>Post-switch viremia</vt:lpstr>
      <vt:lpstr>Results</vt:lpstr>
      <vt:lpstr>Owen Clinic Experience – CAB (Apretude®) for PrEP</vt:lpstr>
      <vt:lpstr>Lenacapavir (LEN; Sunlenca®) – Capsid Inhibitor</vt:lpstr>
      <vt:lpstr>CAPELLA – 52 week results</vt:lpstr>
      <vt:lpstr>CAPELLA - Resistance</vt:lpstr>
      <vt:lpstr>Injection Site Reactions</vt:lpstr>
      <vt:lpstr>Owen Clinic Experience</vt:lpstr>
      <vt:lpstr>Resources</vt:lpstr>
      <vt:lpstr>SCAETC Social Media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Adjusting During COVID-19: MPower and TEEN’MPower</dc:title>
  <dc:creator>Fox, Terra</dc:creator>
  <cp:lastModifiedBy>Michael J Dominguez</cp:lastModifiedBy>
  <cp:revision>38</cp:revision>
  <dcterms:created xsi:type="dcterms:W3CDTF">2021-01-22T21:52:57Z</dcterms:created>
  <dcterms:modified xsi:type="dcterms:W3CDTF">2023-07-19T17:24:10Z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0x01010005BB403D11ACF8458FB7BBB7CC69166E</vt:lpwstr>
  </property>
  <property fmtid="{D5CDD505-2E9C-101B-9397-08002B2CF9AE}" pid="3" name="MediaServiceImageTags">
    <vt:lpwstr/>
  </property>
</Properties>
</file>