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9.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2.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7.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45.jpg" ContentType="image/jp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79"/>
  </p:notesMasterIdLst>
  <p:handoutMasterIdLst>
    <p:handoutMasterId r:id="rId80"/>
  </p:handoutMasterIdLst>
  <p:sldIdLst>
    <p:sldId id="329" r:id="rId5"/>
    <p:sldId id="592" r:id="rId6"/>
    <p:sldId id="311" r:id="rId7"/>
    <p:sldId id="593" r:id="rId8"/>
    <p:sldId id="330" r:id="rId9"/>
    <p:sldId id="545" r:id="rId10"/>
    <p:sldId id="331" r:id="rId11"/>
    <p:sldId id="332" r:id="rId12"/>
    <p:sldId id="319" r:id="rId13"/>
    <p:sldId id="576" r:id="rId14"/>
    <p:sldId id="552" r:id="rId15"/>
    <p:sldId id="551" r:id="rId16"/>
    <p:sldId id="570" r:id="rId17"/>
    <p:sldId id="556" r:id="rId18"/>
    <p:sldId id="572" r:id="rId19"/>
    <p:sldId id="571" r:id="rId20"/>
    <p:sldId id="573" r:id="rId21"/>
    <p:sldId id="574" r:id="rId22"/>
    <p:sldId id="575" r:id="rId23"/>
    <p:sldId id="558" r:id="rId24"/>
    <p:sldId id="555" r:id="rId25"/>
    <p:sldId id="562" r:id="rId26"/>
    <p:sldId id="554" r:id="rId27"/>
    <p:sldId id="557" r:id="rId28"/>
    <p:sldId id="559" r:id="rId29"/>
    <p:sldId id="553" r:id="rId30"/>
    <p:sldId id="356" r:id="rId31"/>
    <p:sldId id="360" r:id="rId32"/>
    <p:sldId id="359" r:id="rId33"/>
    <p:sldId id="577" r:id="rId34"/>
    <p:sldId id="453" r:id="rId35"/>
    <p:sldId id="309" r:id="rId36"/>
    <p:sldId id="481" r:id="rId37"/>
    <p:sldId id="352" r:id="rId38"/>
    <p:sldId id="345" r:id="rId39"/>
    <p:sldId id="578" r:id="rId40"/>
    <p:sldId id="535" r:id="rId41"/>
    <p:sldId id="374" r:id="rId42"/>
    <p:sldId id="560" r:id="rId43"/>
    <p:sldId id="494" r:id="rId44"/>
    <p:sldId id="524" r:id="rId45"/>
    <p:sldId id="580" r:id="rId46"/>
    <p:sldId id="581" r:id="rId47"/>
    <p:sldId id="582" r:id="rId48"/>
    <p:sldId id="589" r:id="rId49"/>
    <p:sldId id="544" r:id="rId50"/>
    <p:sldId id="492" r:id="rId51"/>
    <p:sldId id="337" r:id="rId52"/>
    <p:sldId id="493" r:id="rId53"/>
    <p:sldId id="583" r:id="rId54"/>
    <p:sldId id="532" r:id="rId55"/>
    <p:sldId id="584" r:id="rId56"/>
    <p:sldId id="533" r:id="rId57"/>
    <p:sldId id="550" r:id="rId58"/>
    <p:sldId id="585" r:id="rId59"/>
    <p:sldId id="339" r:id="rId60"/>
    <p:sldId id="341" r:id="rId61"/>
    <p:sldId id="301" r:id="rId62"/>
    <p:sldId id="586" r:id="rId63"/>
    <p:sldId id="421" r:id="rId64"/>
    <p:sldId id="335" r:id="rId65"/>
    <p:sldId id="588" r:id="rId66"/>
    <p:sldId id="596" r:id="rId67"/>
    <p:sldId id="510" r:id="rId68"/>
    <p:sldId id="347" r:id="rId69"/>
    <p:sldId id="496" r:id="rId70"/>
    <p:sldId id="561" r:id="rId71"/>
    <p:sldId id="355" r:id="rId72"/>
    <p:sldId id="539" r:id="rId73"/>
    <p:sldId id="546" r:id="rId74"/>
    <p:sldId id="537" r:id="rId75"/>
    <p:sldId id="312" r:id="rId76"/>
    <p:sldId id="385" r:id="rId77"/>
    <p:sldId id="594" r:id="rId78"/>
  </p:sldIdLst>
  <p:sldSz cx="9144000" cy="5143500" type="screen16x9"/>
  <p:notesSz cx="7023100" cy="9309100"/>
  <p:custDataLst>
    <p:tags r:id="rId8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29"/>
            <p14:sldId id="592"/>
            <p14:sldId id="311"/>
            <p14:sldId id="593"/>
            <p14:sldId id="330"/>
            <p14:sldId id="545"/>
            <p14:sldId id="331"/>
            <p14:sldId id="332"/>
            <p14:sldId id="319"/>
            <p14:sldId id="576"/>
            <p14:sldId id="552"/>
            <p14:sldId id="551"/>
            <p14:sldId id="570"/>
            <p14:sldId id="556"/>
            <p14:sldId id="572"/>
            <p14:sldId id="571"/>
            <p14:sldId id="573"/>
            <p14:sldId id="574"/>
            <p14:sldId id="575"/>
            <p14:sldId id="558"/>
            <p14:sldId id="555"/>
            <p14:sldId id="562"/>
            <p14:sldId id="554"/>
            <p14:sldId id="557"/>
            <p14:sldId id="559"/>
            <p14:sldId id="553"/>
            <p14:sldId id="356"/>
            <p14:sldId id="360"/>
            <p14:sldId id="359"/>
            <p14:sldId id="577"/>
            <p14:sldId id="453"/>
            <p14:sldId id="309"/>
            <p14:sldId id="481"/>
            <p14:sldId id="352"/>
            <p14:sldId id="345"/>
            <p14:sldId id="578"/>
            <p14:sldId id="535"/>
            <p14:sldId id="374"/>
            <p14:sldId id="560"/>
            <p14:sldId id="494"/>
            <p14:sldId id="524"/>
            <p14:sldId id="580"/>
            <p14:sldId id="581"/>
            <p14:sldId id="582"/>
            <p14:sldId id="589"/>
            <p14:sldId id="544"/>
            <p14:sldId id="492"/>
            <p14:sldId id="337"/>
            <p14:sldId id="493"/>
            <p14:sldId id="583"/>
            <p14:sldId id="532"/>
            <p14:sldId id="584"/>
            <p14:sldId id="533"/>
            <p14:sldId id="550"/>
            <p14:sldId id="585"/>
            <p14:sldId id="339"/>
            <p14:sldId id="341"/>
            <p14:sldId id="301"/>
            <p14:sldId id="586"/>
            <p14:sldId id="421"/>
            <p14:sldId id="335"/>
            <p14:sldId id="588"/>
            <p14:sldId id="596"/>
            <p14:sldId id="510"/>
            <p14:sldId id="347"/>
            <p14:sldId id="496"/>
            <p14:sldId id="561"/>
            <p14:sldId id="355"/>
            <p14:sldId id="539"/>
            <p14:sldId id="546"/>
            <p14:sldId id="537"/>
            <p14:sldId id="312"/>
            <p14:sldId id="385"/>
            <p14:sldId id="59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34EB0A-ADC1-89A1-2E72-66A3EE278167}" name="Michael J Dominguez" initials="MJD" userId="S::MJDominguez@health.unm.edu::307b977c-51dd-44f6-9a48-2a195947bb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4F878-474E-40CF-ABE6-33A09F493146}" v="8" dt="2023-08-11T23:21:08.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65"/>
    <p:restoredTop sz="67564" autoAdjust="0"/>
  </p:normalViewPr>
  <p:slideViewPr>
    <p:cSldViewPr>
      <p:cViewPr varScale="1">
        <p:scale>
          <a:sx n="71" d="100"/>
          <a:sy n="71" d="100"/>
        </p:scale>
        <p:origin x="588" y="4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tags" Target="tags/tag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 Id="rId61" Type="http://schemas.openxmlformats.org/officeDocument/2006/relationships/slide" Target="slides/slide57.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Rate</c:v>
          </c:tx>
          <c:spPr>
            <a:solidFill>
              <a:srgbClr val="002060"/>
            </a:solidFill>
            <a:ln>
              <a:noFill/>
            </a:ln>
            <a:effectLst/>
          </c:spPr>
          <c:invertIfNegative val="0"/>
          <c:cat>
            <c:strRef>
              <c:f>'10'!$A$3:$L$3</c:f>
              <c:strCache>
                <c:ptCount val="12"/>
                <c:pt idx="0">
                  <c:v>0-9</c:v>
                </c:pt>
                <c:pt idx="1">
                  <c:v>15-19</c:v>
                </c:pt>
                <c:pt idx="2">
                  <c:v>20-24</c:v>
                </c:pt>
                <c:pt idx="3">
                  <c:v>25-29</c:v>
                </c:pt>
                <c:pt idx="4">
                  <c:v>30-34</c:v>
                </c:pt>
                <c:pt idx="5">
                  <c:v>35-39</c:v>
                </c:pt>
                <c:pt idx="6">
                  <c:v>40-44</c:v>
                </c:pt>
                <c:pt idx="7">
                  <c:v>45-49</c:v>
                </c:pt>
                <c:pt idx="8">
                  <c:v>50-54</c:v>
                </c:pt>
                <c:pt idx="9">
                  <c:v>55-59</c:v>
                </c:pt>
                <c:pt idx="10">
                  <c:v>60-64</c:v>
                </c:pt>
                <c:pt idx="11">
                  <c:v>65+</c:v>
                </c:pt>
              </c:strCache>
            </c:strRef>
          </c:cat>
          <c:val>
            <c:numRef>
              <c:f>'10'!$A$4:$L$4</c:f>
              <c:numCache>
                <c:formatCode>0.0</c:formatCode>
                <c:ptCount val="12"/>
                <c:pt idx="0">
                  <c:v>0.2</c:v>
                </c:pt>
                <c:pt idx="1">
                  <c:v>12.1</c:v>
                </c:pt>
                <c:pt idx="2">
                  <c:v>37</c:v>
                </c:pt>
                <c:pt idx="3">
                  <c:v>41.1</c:v>
                </c:pt>
                <c:pt idx="4">
                  <c:v>30.2</c:v>
                </c:pt>
                <c:pt idx="5">
                  <c:v>23.3</c:v>
                </c:pt>
                <c:pt idx="6">
                  <c:v>18.7</c:v>
                </c:pt>
                <c:pt idx="7">
                  <c:v>15.6</c:v>
                </c:pt>
                <c:pt idx="8">
                  <c:v>12</c:v>
                </c:pt>
                <c:pt idx="9">
                  <c:v>10.1</c:v>
                </c:pt>
                <c:pt idx="10">
                  <c:v>7</c:v>
                </c:pt>
                <c:pt idx="11">
                  <c:v>1.9</c:v>
                </c:pt>
              </c:numCache>
            </c:numRef>
          </c:val>
          <c:extLst>
            <c:ext xmlns:c16="http://schemas.microsoft.com/office/drawing/2014/chart" uri="{C3380CC4-5D6E-409C-BE32-E72D297353CC}">
              <c16:uniqueId val="{00000000-CE03-494A-BC54-0DC958F0C14A}"/>
            </c:ext>
          </c:extLst>
        </c:ser>
        <c:dLbls>
          <c:showLegendKey val="0"/>
          <c:showVal val="0"/>
          <c:showCatName val="0"/>
          <c:showSerName val="0"/>
          <c:showPercent val="0"/>
          <c:showBubbleSize val="0"/>
        </c:dLbls>
        <c:gapWidth val="219"/>
        <c:overlap val="-27"/>
        <c:axId val="1830829456"/>
        <c:axId val="1876884480"/>
      </c:barChart>
      <c:catAx>
        <c:axId val="183082945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1" i="0" baseline="0" dirty="0">
                    <a:effectLst/>
                  </a:rPr>
                  <a:t>Age Group (Years)*</a:t>
                </a:r>
                <a:endParaRPr lang="en-US" sz="1200" dirty="0">
                  <a:effectLst/>
                </a:endParaRPr>
              </a:p>
            </c:rich>
          </c:tx>
          <c:layout>
            <c:manualLayout>
              <c:xMode val="edge"/>
              <c:yMode val="edge"/>
              <c:x val="0.45410920293059598"/>
              <c:y val="0.9348201438848922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76884480"/>
        <c:crosses val="autoZero"/>
        <c:auto val="1"/>
        <c:lblAlgn val="ctr"/>
        <c:lblOffset val="100"/>
        <c:noMultiLvlLbl val="0"/>
      </c:catAx>
      <c:valAx>
        <c:axId val="1876884480"/>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b="1" i="0" baseline="0"/>
                  <a:t>Rate per 100,000</a:t>
                </a:r>
              </a:p>
            </c:rich>
          </c:tx>
          <c:layout>
            <c:manualLayout>
              <c:xMode val="edge"/>
              <c:yMode val="edge"/>
              <c:x val="7.4599004693903081E-3"/>
              <c:y val="0.29181283634509714"/>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lgn="ctr" rtl="0">
              <a:defRPr sz="1200" b="1" i="0" u="none" strike="noStrike" kern="1200" baseline="0">
                <a:solidFill>
                  <a:schemeClr val="tx1"/>
                </a:solidFill>
                <a:latin typeface="+mn-lt"/>
                <a:ea typeface="+mn-ea"/>
                <a:cs typeface="+mn-cs"/>
              </a:defRPr>
            </a:pPr>
            <a:endParaRPr lang="en-US"/>
          </a:p>
        </c:txPr>
        <c:crossAx val="1830829456"/>
        <c:crosses val="autoZero"/>
        <c:crossBetween val="between"/>
      </c:valAx>
      <c:dTable>
        <c:showHorzBorder val="1"/>
        <c:showVertBorder val="1"/>
        <c:showOutline val="1"/>
        <c:showKeys val="0"/>
        <c:spPr>
          <a:noFill/>
          <a:ln w="9525" cap="flat" cmpd="sng" algn="ctr">
            <a:solidFill>
              <a:schemeClr val="tx1"/>
            </a:solidFill>
            <a:round/>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200" baseline="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B7027-9BD0-466B-9DD7-40F2F3E637F1}"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F480B591-2192-4E6C-9571-839350F1B842}">
      <dgm:prSet/>
      <dgm:spPr/>
      <dgm:t>
        <a:bodyPr/>
        <a:lstStyle/>
        <a:p>
          <a:r>
            <a:rPr lang="en-US" b="1" i="0"/>
            <a:t>H</a:t>
          </a:r>
          <a:endParaRPr lang="en-US"/>
        </a:p>
      </dgm:t>
    </dgm:pt>
    <dgm:pt modelId="{52D0C422-1D0B-4E15-8459-CFA1E4DD0A59}" type="parTrans" cxnId="{AC791B5E-3F42-4A66-9001-0091B0BF5011}">
      <dgm:prSet/>
      <dgm:spPr/>
      <dgm:t>
        <a:bodyPr/>
        <a:lstStyle/>
        <a:p>
          <a:endParaRPr lang="en-US"/>
        </a:p>
      </dgm:t>
    </dgm:pt>
    <dgm:pt modelId="{71FD64AC-A8CD-4B6F-BBEE-21180C9CFC2E}" type="sibTrans" cxnId="{AC791B5E-3F42-4A66-9001-0091B0BF5011}">
      <dgm:prSet/>
      <dgm:spPr/>
      <dgm:t>
        <a:bodyPr/>
        <a:lstStyle/>
        <a:p>
          <a:endParaRPr lang="en-US"/>
        </a:p>
      </dgm:t>
    </dgm:pt>
    <dgm:pt modelId="{903783D2-308F-4677-92BB-E393AA08F548}">
      <dgm:prSet custT="1"/>
      <dgm:spPr/>
      <dgm:t>
        <a:bodyPr/>
        <a:lstStyle/>
        <a:p>
          <a:r>
            <a:rPr lang="en-US" sz="1800" dirty="0"/>
            <a:t>Human</a:t>
          </a:r>
        </a:p>
      </dgm:t>
    </dgm:pt>
    <dgm:pt modelId="{6A27BA59-A88F-433C-B551-C17A0EB06904}" type="parTrans" cxnId="{68E1DF9D-4862-43B7-8218-FC64E758749A}">
      <dgm:prSet/>
      <dgm:spPr/>
      <dgm:t>
        <a:bodyPr/>
        <a:lstStyle/>
        <a:p>
          <a:endParaRPr lang="en-US"/>
        </a:p>
      </dgm:t>
    </dgm:pt>
    <dgm:pt modelId="{E4FC3366-51B5-4B44-B91F-7D96E876ED4E}" type="sibTrans" cxnId="{68E1DF9D-4862-43B7-8218-FC64E758749A}">
      <dgm:prSet/>
      <dgm:spPr/>
      <dgm:t>
        <a:bodyPr/>
        <a:lstStyle/>
        <a:p>
          <a:endParaRPr lang="en-US"/>
        </a:p>
      </dgm:t>
    </dgm:pt>
    <dgm:pt modelId="{7B31C369-567F-43A3-91CF-AF2A73CFB0DC}">
      <dgm:prSet custT="1"/>
      <dgm:spPr/>
      <dgm:t>
        <a:bodyPr/>
        <a:lstStyle/>
        <a:p>
          <a:r>
            <a:rPr lang="en-US" sz="1800" dirty="0"/>
            <a:t>Only affects HUMANS and lives in HUMANS</a:t>
          </a:r>
        </a:p>
      </dgm:t>
    </dgm:pt>
    <dgm:pt modelId="{90C2673F-5CC6-4736-AE1C-5D8785E6E222}" type="parTrans" cxnId="{57FBD5E2-290B-4E6A-91D3-0C22A999F8AF}">
      <dgm:prSet/>
      <dgm:spPr/>
      <dgm:t>
        <a:bodyPr/>
        <a:lstStyle/>
        <a:p>
          <a:endParaRPr lang="en-US"/>
        </a:p>
      </dgm:t>
    </dgm:pt>
    <dgm:pt modelId="{86F73319-31AF-4D04-8C57-5C327CE7B598}" type="sibTrans" cxnId="{57FBD5E2-290B-4E6A-91D3-0C22A999F8AF}">
      <dgm:prSet/>
      <dgm:spPr/>
      <dgm:t>
        <a:bodyPr/>
        <a:lstStyle/>
        <a:p>
          <a:endParaRPr lang="en-US"/>
        </a:p>
      </dgm:t>
    </dgm:pt>
    <dgm:pt modelId="{8B9EFC36-6D3E-4332-B7A2-F6B480EBAD0B}">
      <dgm:prSet/>
      <dgm:spPr/>
      <dgm:t>
        <a:bodyPr/>
        <a:lstStyle/>
        <a:p>
          <a:r>
            <a:rPr lang="en-US" b="1" i="0"/>
            <a:t>I</a:t>
          </a:r>
          <a:endParaRPr lang="en-US"/>
        </a:p>
      </dgm:t>
    </dgm:pt>
    <dgm:pt modelId="{36233099-E5B2-4CE7-A4D0-395E8655D36E}" type="parTrans" cxnId="{AE4975A5-E461-484B-95FD-C24F073CFD8C}">
      <dgm:prSet/>
      <dgm:spPr/>
      <dgm:t>
        <a:bodyPr/>
        <a:lstStyle/>
        <a:p>
          <a:endParaRPr lang="en-US"/>
        </a:p>
      </dgm:t>
    </dgm:pt>
    <dgm:pt modelId="{5A84C1DC-C3E3-4E68-A9E9-C727A41C7CE5}" type="sibTrans" cxnId="{AE4975A5-E461-484B-95FD-C24F073CFD8C}">
      <dgm:prSet/>
      <dgm:spPr/>
      <dgm:t>
        <a:bodyPr/>
        <a:lstStyle/>
        <a:p>
          <a:endParaRPr lang="en-US"/>
        </a:p>
      </dgm:t>
    </dgm:pt>
    <dgm:pt modelId="{15B5C534-9E29-415F-AF8F-B3B08440AA86}">
      <dgm:prSet custT="1"/>
      <dgm:spPr/>
      <dgm:t>
        <a:bodyPr/>
        <a:lstStyle/>
        <a:p>
          <a:r>
            <a:rPr lang="en-US" sz="1800" dirty="0"/>
            <a:t>Immunodeficiency</a:t>
          </a:r>
          <a:r>
            <a:rPr lang="en-US" sz="2000" dirty="0"/>
            <a:t>	</a:t>
          </a:r>
        </a:p>
      </dgm:t>
    </dgm:pt>
    <dgm:pt modelId="{7F4166AF-C118-434F-A59B-E042608D664B}" type="parTrans" cxnId="{774C89C0-CE28-46F0-A4DC-96E10487D864}">
      <dgm:prSet/>
      <dgm:spPr/>
      <dgm:t>
        <a:bodyPr/>
        <a:lstStyle/>
        <a:p>
          <a:endParaRPr lang="en-US"/>
        </a:p>
      </dgm:t>
    </dgm:pt>
    <dgm:pt modelId="{8EC39155-AE96-4293-9591-C4016EE61788}" type="sibTrans" cxnId="{774C89C0-CE28-46F0-A4DC-96E10487D864}">
      <dgm:prSet/>
      <dgm:spPr/>
      <dgm:t>
        <a:bodyPr/>
        <a:lstStyle/>
        <a:p>
          <a:endParaRPr lang="en-US"/>
        </a:p>
      </dgm:t>
    </dgm:pt>
    <dgm:pt modelId="{B6F572A9-F3E7-4668-8DF3-501E113AEC70}">
      <dgm:prSet custT="1"/>
      <dgm:spPr/>
      <dgm:t>
        <a:bodyPr/>
        <a:lstStyle/>
        <a:p>
          <a:r>
            <a:rPr lang="en-US" sz="1800" dirty="0"/>
            <a:t>Refers to a lack  (deficiency) or  breakdown of Immune System</a:t>
          </a:r>
        </a:p>
      </dgm:t>
    </dgm:pt>
    <dgm:pt modelId="{A406C75A-9DAD-4D86-9DAF-FA78F24335B5}" type="parTrans" cxnId="{9B8AC8F0-262F-4C4A-BE72-D465BB4FE1CD}">
      <dgm:prSet/>
      <dgm:spPr/>
      <dgm:t>
        <a:bodyPr/>
        <a:lstStyle/>
        <a:p>
          <a:endParaRPr lang="en-US"/>
        </a:p>
      </dgm:t>
    </dgm:pt>
    <dgm:pt modelId="{9F3AF07F-75D1-4FAF-897C-099D73B9E8CF}" type="sibTrans" cxnId="{9B8AC8F0-262F-4C4A-BE72-D465BB4FE1CD}">
      <dgm:prSet/>
      <dgm:spPr/>
      <dgm:t>
        <a:bodyPr/>
        <a:lstStyle/>
        <a:p>
          <a:endParaRPr lang="en-US"/>
        </a:p>
      </dgm:t>
    </dgm:pt>
    <dgm:pt modelId="{A13B94F9-D759-47ED-A6EF-B30F6D0E6743}">
      <dgm:prSet/>
      <dgm:spPr/>
      <dgm:t>
        <a:bodyPr/>
        <a:lstStyle/>
        <a:p>
          <a:r>
            <a:rPr lang="en-US" b="1" i="0"/>
            <a:t>V</a:t>
          </a:r>
          <a:endParaRPr lang="en-US"/>
        </a:p>
      </dgm:t>
    </dgm:pt>
    <dgm:pt modelId="{1383BBDE-E647-4D90-90CC-06EBB6AA1FC8}" type="parTrans" cxnId="{AD914B10-1951-4251-8E36-74F4AA9943DB}">
      <dgm:prSet/>
      <dgm:spPr/>
      <dgm:t>
        <a:bodyPr/>
        <a:lstStyle/>
        <a:p>
          <a:endParaRPr lang="en-US"/>
        </a:p>
      </dgm:t>
    </dgm:pt>
    <dgm:pt modelId="{FA8F1037-6DDC-4B50-AE62-AF441CC38A17}" type="sibTrans" cxnId="{AD914B10-1951-4251-8E36-74F4AA9943DB}">
      <dgm:prSet/>
      <dgm:spPr/>
      <dgm:t>
        <a:bodyPr/>
        <a:lstStyle/>
        <a:p>
          <a:endParaRPr lang="en-US"/>
        </a:p>
      </dgm:t>
    </dgm:pt>
    <dgm:pt modelId="{8759D75B-05B3-4507-BCD9-3FF0062383E2}">
      <dgm:prSet custT="1"/>
      <dgm:spPr/>
      <dgm:t>
        <a:bodyPr/>
        <a:lstStyle/>
        <a:p>
          <a:r>
            <a:rPr lang="en-US" sz="1800" dirty="0"/>
            <a:t>Virus</a:t>
          </a:r>
        </a:p>
      </dgm:t>
    </dgm:pt>
    <dgm:pt modelId="{CA23A4F6-6D49-40B0-AC72-94A812AF450F}" type="parTrans" cxnId="{A010AFF7-922E-476B-9F39-E9EBD2174286}">
      <dgm:prSet/>
      <dgm:spPr/>
      <dgm:t>
        <a:bodyPr/>
        <a:lstStyle/>
        <a:p>
          <a:endParaRPr lang="en-US"/>
        </a:p>
      </dgm:t>
    </dgm:pt>
    <dgm:pt modelId="{1A75BC57-D2AA-4A43-AE49-2F06F00A0183}" type="sibTrans" cxnId="{A010AFF7-922E-476B-9F39-E9EBD2174286}">
      <dgm:prSet/>
      <dgm:spPr/>
      <dgm:t>
        <a:bodyPr/>
        <a:lstStyle/>
        <a:p>
          <a:endParaRPr lang="en-US"/>
        </a:p>
      </dgm:t>
    </dgm:pt>
    <dgm:pt modelId="{66EA67E4-1069-4895-9A6D-8CE6C8A54C07}">
      <dgm:prSet/>
      <dgm:spPr/>
      <dgm:t>
        <a:bodyPr/>
        <a:lstStyle/>
        <a:p>
          <a:r>
            <a:rPr lang="en-US" sz="1600" dirty="0"/>
            <a:t>Virus attacks and destroys the immune  system which is usually  able to defend against infections</a:t>
          </a:r>
        </a:p>
      </dgm:t>
    </dgm:pt>
    <dgm:pt modelId="{DDF620B3-D89E-4700-B1C2-D4335BFB5221}" type="parTrans" cxnId="{76E0A19D-3B3B-482C-A63D-33B7887C74D3}">
      <dgm:prSet/>
      <dgm:spPr/>
      <dgm:t>
        <a:bodyPr/>
        <a:lstStyle/>
        <a:p>
          <a:endParaRPr lang="en-US"/>
        </a:p>
      </dgm:t>
    </dgm:pt>
    <dgm:pt modelId="{12260FB3-62C2-40E5-A51C-E74B8180AC1B}" type="sibTrans" cxnId="{76E0A19D-3B3B-482C-A63D-33B7887C74D3}">
      <dgm:prSet/>
      <dgm:spPr/>
      <dgm:t>
        <a:bodyPr/>
        <a:lstStyle/>
        <a:p>
          <a:endParaRPr lang="en-US"/>
        </a:p>
      </dgm:t>
    </dgm:pt>
    <dgm:pt modelId="{5E31B7FD-44DC-48E4-A358-980CA73E816B}" type="pres">
      <dgm:prSet presAssocID="{B9BB7027-9BD0-466B-9DD7-40F2F3E637F1}" presName="theList" presStyleCnt="0">
        <dgm:presLayoutVars>
          <dgm:dir/>
          <dgm:animLvl val="lvl"/>
          <dgm:resizeHandles val="exact"/>
        </dgm:presLayoutVars>
      </dgm:prSet>
      <dgm:spPr/>
    </dgm:pt>
    <dgm:pt modelId="{B76B9F06-39A0-4851-929E-C465B5FE804E}" type="pres">
      <dgm:prSet presAssocID="{F480B591-2192-4E6C-9571-839350F1B842}" presName="compNode" presStyleCnt="0"/>
      <dgm:spPr/>
    </dgm:pt>
    <dgm:pt modelId="{D8830EE6-C9E6-45A3-B526-8868F2C4165A}" type="pres">
      <dgm:prSet presAssocID="{F480B591-2192-4E6C-9571-839350F1B842}" presName="aNode" presStyleLbl="bgShp" presStyleIdx="0" presStyleCnt="3"/>
      <dgm:spPr/>
    </dgm:pt>
    <dgm:pt modelId="{6ECFB56C-8FFB-409A-B09B-F21E22B2F8B4}" type="pres">
      <dgm:prSet presAssocID="{F480B591-2192-4E6C-9571-839350F1B842}" presName="textNode" presStyleLbl="bgShp" presStyleIdx="0" presStyleCnt="3"/>
      <dgm:spPr/>
    </dgm:pt>
    <dgm:pt modelId="{606A63E0-8E71-4151-A968-2CBDF328BF37}" type="pres">
      <dgm:prSet presAssocID="{F480B591-2192-4E6C-9571-839350F1B842}" presName="compChildNode" presStyleCnt="0"/>
      <dgm:spPr/>
    </dgm:pt>
    <dgm:pt modelId="{E1A085F2-1C80-4404-92BA-BD9DB7E6AF1E}" type="pres">
      <dgm:prSet presAssocID="{F480B591-2192-4E6C-9571-839350F1B842}" presName="theInnerList" presStyleCnt="0"/>
      <dgm:spPr/>
    </dgm:pt>
    <dgm:pt modelId="{DF6C9F39-6D88-41CA-87B9-608591883689}" type="pres">
      <dgm:prSet presAssocID="{903783D2-308F-4677-92BB-E393AA08F548}" presName="childNode" presStyleLbl="node1" presStyleIdx="0" presStyleCnt="3">
        <dgm:presLayoutVars>
          <dgm:bulletEnabled val="1"/>
        </dgm:presLayoutVars>
      </dgm:prSet>
      <dgm:spPr/>
    </dgm:pt>
    <dgm:pt modelId="{84BBCEA1-2BD2-43AB-AE14-DC18662FB8D9}" type="pres">
      <dgm:prSet presAssocID="{F480B591-2192-4E6C-9571-839350F1B842}" presName="aSpace" presStyleCnt="0"/>
      <dgm:spPr/>
    </dgm:pt>
    <dgm:pt modelId="{3FF18057-721A-47DF-8F8D-AAF5A21244F0}" type="pres">
      <dgm:prSet presAssocID="{8B9EFC36-6D3E-4332-B7A2-F6B480EBAD0B}" presName="compNode" presStyleCnt="0"/>
      <dgm:spPr/>
    </dgm:pt>
    <dgm:pt modelId="{202DC5E1-3D29-45B4-A8B0-35782820FDE3}" type="pres">
      <dgm:prSet presAssocID="{8B9EFC36-6D3E-4332-B7A2-F6B480EBAD0B}" presName="aNode" presStyleLbl="bgShp" presStyleIdx="1" presStyleCnt="3"/>
      <dgm:spPr/>
    </dgm:pt>
    <dgm:pt modelId="{B16A8E3C-125B-40C3-A2F1-024340CC92D9}" type="pres">
      <dgm:prSet presAssocID="{8B9EFC36-6D3E-4332-B7A2-F6B480EBAD0B}" presName="textNode" presStyleLbl="bgShp" presStyleIdx="1" presStyleCnt="3"/>
      <dgm:spPr/>
    </dgm:pt>
    <dgm:pt modelId="{8C27FEC4-2E9C-4ACB-BE9A-63B2CB4D7F5C}" type="pres">
      <dgm:prSet presAssocID="{8B9EFC36-6D3E-4332-B7A2-F6B480EBAD0B}" presName="compChildNode" presStyleCnt="0"/>
      <dgm:spPr/>
    </dgm:pt>
    <dgm:pt modelId="{AFCF0A83-74EE-47CA-8FF6-DF49AC585D39}" type="pres">
      <dgm:prSet presAssocID="{8B9EFC36-6D3E-4332-B7A2-F6B480EBAD0B}" presName="theInnerList" presStyleCnt="0"/>
      <dgm:spPr/>
    </dgm:pt>
    <dgm:pt modelId="{BE1AE287-2460-4F27-BB09-FAF0B25F08E0}" type="pres">
      <dgm:prSet presAssocID="{15B5C534-9E29-415F-AF8F-B3B08440AA86}" presName="childNode" presStyleLbl="node1" presStyleIdx="1" presStyleCnt="3" custScaleX="112528">
        <dgm:presLayoutVars>
          <dgm:bulletEnabled val="1"/>
        </dgm:presLayoutVars>
      </dgm:prSet>
      <dgm:spPr/>
    </dgm:pt>
    <dgm:pt modelId="{24A404CD-CC9F-4603-84AA-B9511C8A4052}" type="pres">
      <dgm:prSet presAssocID="{8B9EFC36-6D3E-4332-B7A2-F6B480EBAD0B}" presName="aSpace" presStyleCnt="0"/>
      <dgm:spPr/>
    </dgm:pt>
    <dgm:pt modelId="{F29A024C-ACCD-43E5-AA6B-822440F2A6C6}" type="pres">
      <dgm:prSet presAssocID="{A13B94F9-D759-47ED-A6EF-B30F6D0E6743}" presName="compNode" presStyleCnt="0"/>
      <dgm:spPr/>
    </dgm:pt>
    <dgm:pt modelId="{5C3749BA-D3E7-412A-95B5-20E27FA8E600}" type="pres">
      <dgm:prSet presAssocID="{A13B94F9-D759-47ED-A6EF-B30F6D0E6743}" presName="aNode" presStyleLbl="bgShp" presStyleIdx="2" presStyleCnt="3"/>
      <dgm:spPr/>
    </dgm:pt>
    <dgm:pt modelId="{03C6A947-3BDB-4718-B623-0CC001A6FC85}" type="pres">
      <dgm:prSet presAssocID="{A13B94F9-D759-47ED-A6EF-B30F6D0E6743}" presName="textNode" presStyleLbl="bgShp" presStyleIdx="2" presStyleCnt="3"/>
      <dgm:spPr/>
    </dgm:pt>
    <dgm:pt modelId="{C8ED98AD-8037-4D3F-B2E0-7DEFAC9CB0FD}" type="pres">
      <dgm:prSet presAssocID="{A13B94F9-D759-47ED-A6EF-B30F6D0E6743}" presName="compChildNode" presStyleCnt="0"/>
      <dgm:spPr/>
    </dgm:pt>
    <dgm:pt modelId="{0CBB579A-F694-4270-B66C-73A9A5BA1FFA}" type="pres">
      <dgm:prSet presAssocID="{A13B94F9-D759-47ED-A6EF-B30F6D0E6743}" presName="theInnerList" presStyleCnt="0"/>
      <dgm:spPr/>
    </dgm:pt>
    <dgm:pt modelId="{A4854E07-6909-4B30-BE9C-02F8AA6354A6}" type="pres">
      <dgm:prSet presAssocID="{8759D75B-05B3-4507-BCD9-3FF0062383E2}" presName="childNode" presStyleLbl="node1" presStyleIdx="2" presStyleCnt="3" custScaleX="109021">
        <dgm:presLayoutVars>
          <dgm:bulletEnabled val="1"/>
        </dgm:presLayoutVars>
      </dgm:prSet>
      <dgm:spPr/>
    </dgm:pt>
  </dgm:ptLst>
  <dgm:cxnLst>
    <dgm:cxn modelId="{D905370B-A2ED-4CC7-BCA0-3F89524ED3EC}" type="presOf" srcId="{A13B94F9-D759-47ED-A6EF-B30F6D0E6743}" destId="{03C6A947-3BDB-4718-B623-0CC001A6FC85}" srcOrd="1" destOrd="0" presId="urn:microsoft.com/office/officeart/2005/8/layout/lProcess2"/>
    <dgm:cxn modelId="{AD914B10-1951-4251-8E36-74F4AA9943DB}" srcId="{B9BB7027-9BD0-466B-9DD7-40F2F3E637F1}" destId="{A13B94F9-D759-47ED-A6EF-B30F6D0E6743}" srcOrd="2" destOrd="0" parTransId="{1383BBDE-E647-4D90-90CC-06EBB6AA1FC8}" sibTransId="{FA8F1037-6DDC-4B50-AE62-AF441CC38A17}"/>
    <dgm:cxn modelId="{179BE819-0288-4C6C-941F-F1C498A277DA}" type="presOf" srcId="{8B9EFC36-6D3E-4332-B7A2-F6B480EBAD0B}" destId="{B16A8E3C-125B-40C3-A2F1-024340CC92D9}" srcOrd="1" destOrd="0" presId="urn:microsoft.com/office/officeart/2005/8/layout/lProcess2"/>
    <dgm:cxn modelId="{EDD6532F-A8F9-4B5C-BAC2-060A9B156123}" type="presOf" srcId="{A13B94F9-D759-47ED-A6EF-B30F6D0E6743}" destId="{5C3749BA-D3E7-412A-95B5-20E27FA8E600}" srcOrd="0" destOrd="0" presId="urn:microsoft.com/office/officeart/2005/8/layout/lProcess2"/>
    <dgm:cxn modelId="{9B2CFC31-8A46-4F86-8E57-F4C24DD3A086}" type="presOf" srcId="{8759D75B-05B3-4507-BCD9-3FF0062383E2}" destId="{A4854E07-6909-4B30-BE9C-02F8AA6354A6}" srcOrd="0" destOrd="0" presId="urn:microsoft.com/office/officeart/2005/8/layout/lProcess2"/>
    <dgm:cxn modelId="{AC791B5E-3F42-4A66-9001-0091B0BF5011}" srcId="{B9BB7027-9BD0-466B-9DD7-40F2F3E637F1}" destId="{F480B591-2192-4E6C-9571-839350F1B842}" srcOrd="0" destOrd="0" parTransId="{52D0C422-1D0B-4E15-8459-CFA1E4DD0A59}" sibTransId="{71FD64AC-A8CD-4B6F-BBEE-21180C9CFC2E}"/>
    <dgm:cxn modelId="{B097E272-B976-40AD-A05C-2FB5BAC7ACD2}" type="presOf" srcId="{B9BB7027-9BD0-466B-9DD7-40F2F3E637F1}" destId="{5E31B7FD-44DC-48E4-A358-980CA73E816B}" srcOrd="0" destOrd="0" presId="urn:microsoft.com/office/officeart/2005/8/layout/lProcess2"/>
    <dgm:cxn modelId="{3A4C9755-45F2-4623-A0D7-7F80F5A6D237}" type="presOf" srcId="{7B31C369-567F-43A3-91CF-AF2A73CFB0DC}" destId="{DF6C9F39-6D88-41CA-87B9-608591883689}" srcOrd="0" destOrd="1" presId="urn:microsoft.com/office/officeart/2005/8/layout/lProcess2"/>
    <dgm:cxn modelId="{5B7D9984-CB4E-47D9-B02F-AD826B3B8419}" type="presOf" srcId="{66EA67E4-1069-4895-9A6D-8CE6C8A54C07}" destId="{A4854E07-6909-4B30-BE9C-02F8AA6354A6}" srcOrd="0" destOrd="1" presId="urn:microsoft.com/office/officeart/2005/8/layout/lProcess2"/>
    <dgm:cxn modelId="{4155A29C-DDE8-48E6-9BC8-736FF97BC7D9}" type="presOf" srcId="{8B9EFC36-6D3E-4332-B7A2-F6B480EBAD0B}" destId="{202DC5E1-3D29-45B4-A8B0-35782820FDE3}" srcOrd="0" destOrd="0" presId="urn:microsoft.com/office/officeart/2005/8/layout/lProcess2"/>
    <dgm:cxn modelId="{76E0A19D-3B3B-482C-A63D-33B7887C74D3}" srcId="{8759D75B-05B3-4507-BCD9-3FF0062383E2}" destId="{66EA67E4-1069-4895-9A6D-8CE6C8A54C07}" srcOrd="0" destOrd="0" parTransId="{DDF620B3-D89E-4700-B1C2-D4335BFB5221}" sibTransId="{12260FB3-62C2-40E5-A51C-E74B8180AC1B}"/>
    <dgm:cxn modelId="{68E1DF9D-4862-43B7-8218-FC64E758749A}" srcId="{F480B591-2192-4E6C-9571-839350F1B842}" destId="{903783D2-308F-4677-92BB-E393AA08F548}" srcOrd="0" destOrd="0" parTransId="{6A27BA59-A88F-433C-B551-C17A0EB06904}" sibTransId="{E4FC3366-51B5-4B44-B91F-7D96E876ED4E}"/>
    <dgm:cxn modelId="{AE4975A5-E461-484B-95FD-C24F073CFD8C}" srcId="{B9BB7027-9BD0-466B-9DD7-40F2F3E637F1}" destId="{8B9EFC36-6D3E-4332-B7A2-F6B480EBAD0B}" srcOrd="1" destOrd="0" parTransId="{36233099-E5B2-4CE7-A4D0-395E8655D36E}" sibTransId="{5A84C1DC-C3E3-4E68-A9E9-C727A41C7CE5}"/>
    <dgm:cxn modelId="{774C89C0-CE28-46F0-A4DC-96E10487D864}" srcId="{8B9EFC36-6D3E-4332-B7A2-F6B480EBAD0B}" destId="{15B5C534-9E29-415F-AF8F-B3B08440AA86}" srcOrd="0" destOrd="0" parTransId="{7F4166AF-C118-434F-A59B-E042608D664B}" sibTransId="{8EC39155-AE96-4293-9591-C4016EE61788}"/>
    <dgm:cxn modelId="{19338DC4-CCDC-431D-B506-578796CBADDE}" type="presOf" srcId="{903783D2-308F-4677-92BB-E393AA08F548}" destId="{DF6C9F39-6D88-41CA-87B9-608591883689}" srcOrd="0" destOrd="0" presId="urn:microsoft.com/office/officeart/2005/8/layout/lProcess2"/>
    <dgm:cxn modelId="{4524C3CD-C277-4915-BF56-004D754992CE}" type="presOf" srcId="{F480B591-2192-4E6C-9571-839350F1B842}" destId="{6ECFB56C-8FFB-409A-B09B-F21E22B2F8B4}" srcOrd="1" destOrd="0" presId="urn:microsoft.com/office/officeart/2005/8/layout/lProcess2"/>
    <dgm:cxn modelId="{799E00DB-4876-4535-9557-BC22E1119D5E}" type="presOf" srcId="{B6F572A9-F3E7-4668-8DF3-501E113AEC70}" destId="{BE1AE287-2460-4F27-BB09-FAF0B25F08E0}" srcOrd="0" destOrd="1" presId="urn:microsoft.com/office/officeart/2005/8/layout/lProcess2"/>
    <dgm:cxn modelId="{A3B5AADC-1217-470A-98C9-8E54868E78F5}" type="presOf" srcId="{F480B591-2192-4E6C-9571-839350F1B842}" destId="{D8830EE6-C9E6-45A3-B526-8868F2C4165A}" srcOrd="0" destOrd="0" presId="urn:microsoft.com/office/officeart/2005/8/layout/lProcess2"/>
    <dgm:cxn modelId="{F04A00DE-E3B2-4EB6-AC49-09A449924624}" type="presOf" srcId="{15B5C534-9E29-415F-AF8F-B3B08440AA86}" destId="{BE1AE287-2460-4F27-BB09-FAF0B25F08E0}" srcOrd="0" destOrd="0" presId="urn:microsoft.com/office/officeart/2005/8/layout/lProcess2"/>
    <dgm:cxn modelId="{57FBD5E2-290B-4E6A-91D3-0C22A999F8AF}" srcId="{903783D2-308F-4677-92BB-E393AA08F548}" destId="{7B31C369-567F-43A3-91CF-AF2A73CFB0DC}" srcOrd="0" destOrd="0" parTransId="{90C2673F-5CC6-4736-AE1C-5D8785E6E222}" sibTransId="{86F73319-31AF-4D04-8C57-5C327CE7B598}"/>
    <dgm:cxn modelId="{9B8AC8F0-262F-4C4A-BE72-D465BB4FE1CD}" srcId="{15B5C534-9E29-415F-AF8F-B3B08440AA86}" destId="{B6F572A9-F3E7-4668-8DF3-501E113AEC70}" srcOrd="0" destOrd="0" parTransId="{A406C75A-9DAD-4D86-9DAF-FA78F24335B5}" sibTransId="{9F3AF07F-75D1-4FAF-897C-099D73B9E8CF}"/>
    <dgm:cxn modelId="{A010AFF7-922E-476B-9F39-E9EBD2174286}" srcId="{A13B94F9-D759-47ED-A6EF-B30F6D0E6743}" destId="{8759D75B-05B3-4507-BCD9-3FF0062383E2}" srcOrd="0" destOrd="0" parTransId="{CA23A4F6-6D49-40B0-AC72-94A812AF450F}" sibTransId="{1A75BC57-D2AA-4A43-AE49-2F06F00A0183}"/>
    <dgm:cxn modelId="{A8B2BD2C-E3BB-408F-A0A2-F42D70C4B224}" type="presParOf" srcId="{5E31B7FD-44DC-48E4-A358-980CA73E816B}" destId="{B76B9F06-39A0-4851-929E-C465B5FE804E}" srcOrd="0" destOrd="0" presId="urn:microsoft.com/office/officeart/2005/8/layout/lProcess2"/>
    <dgm:cxn modelId="{AE629DE8-19DC-4818-806B-8F57041A5433}" type="presParOf" srcId="{B76B9F06-39A0-4851-929E-C465B5FE804E}" destId="{D8830EE6-C9E6-45A3-B526-8868F2C4165A}" srcOrd="0" destOrd="0" presId="urn:microsoft.com/office/officeart/2005/8/layout/lProcess2"/>
    <dgm:cxn modelId="{349F39AB-0D3B-4FC3-B7E9-86B5978A337F}" type="presParOf" srcId="{B76B9F06-39A0-4851-929E-C465B5FE804E}" destId="{6ECFB56C-8FFB-409A-B09B-F21E22B2F8B4}" srcOrd="1" destOrd="0" presId="urn:microsoft.com/office/officeart/2005/8/layout/lProcess2"/>
    <dgm:cxn modelId="{141594F3-1D44-4BDE-B17C-F523DB54C788}" type="presParOf" srcId="{B76B9F06-39A0-4851-929E-C465B5FE804E}" destId="{606A63E0-8E71-4151-A968-2CBDF328BF37}" srcOrd="2" destOrd="0" presId="urn:microsoft.com/office/officeart/2005/8/layout/lProcess2"/>
    <dgm:cxn modelId="{47B11784-9F61-419A-9CBB-E98B3068A3F0}" type="presParOf" srcId="{606A63E0-8E71-4151-A968-2CBDF328BF37}" destId="{E1A085F2-1C80-4404-92BA-BD9DB7E6AF1E}" srcOrd="0" destOrd="0" presId="urn:microsoft.com/office/officeart/2005/8/layout/lProcess2"/>
    <dgm:cxn modelId="{3BB0E138-D1F0-4B26-85CE-3130FA707A11}" type="presParOf" srcId="{E1A085F2-1C80-4404-92BA-BD9DB7E6AF1E}" destId="{DF6C9F39-6D88-41CA-87B9-608591883689}" srcOrd="0" destOrd="0" presId="urn:microsoft.com/office/officeart/2005/8/layout/lProcess2"/>
    <dgm:cxn modelId="{2E30AEB7-12A6-4E91-B246-407971C8D5F2}" type="presParOf" srcId="{5E31B7FD-44DC-48E4-A358-980CA73E816B}" destId="{84BBCEA1-2BD2-43AB-AE14-DC18662FB8D9}" srcOrd="1" destOrd="0" presId="urn:microsoft.com/office/officeart/2005/8/layout/lProcess2"/>
    <dgm:cxn modelId="{9E8D1752-AA73-48B5-AD61-E2ACCEB3C514}" type="presParOf" srcId="{5E31B7FD-44DC-48E4-A358-980CA73E816B}" destId="{3FF18057-721A-47DF-8F8D-AAF5A21244F0}" srcOrd="2" destOrd="0" presId="urn:microsoft.com/office/officeart/2005/8/layout/lProcess2"/>
    <dgm:cxn modelId="{2E877707-1D6C-4F2A-936B-CA11AEEC2564}" type="presParOf" srcId="{3FF18057-721A-47DF-8F8D-AAF5A21244F0}" destId="{202DC5E1-3D29-45B4-A8B0-35782820FDE3}" srcOrd="0" destOrd="0" presId="urn:microsoft.com/office/officeart/2005/8/layout/lProcess2"/>
    <dgm:cxn modelId="{01200780-F3AA-4E51-9EC6-1D6A74DAC2F6}" type="presParOf" srcId="{3FF18057-721A-47DF-8F8D-AAF5A21244F0}" destId="{B16A8E3C-125B-40C3-A2F1-024340CC92D9}" srcOrd="1" destOrd="0" presId="urn:microsoft.com/office/officeart/2005/8/layout/lProcess2"/>
    <dgm:cxn modelId="{8E417983-887E-4973-92FA-D31FB79D2BD4}" type="presParOf" srcId="{3FF18057-721A-47DF-8F8D-AAF5A21244F0}" destId="{8C27FEC4-2E9C-4ACB-BE9A-63B2CB4D7F5C}" srcOrd="2" destOrd="0" presId="urn:microsoft.com/office/officeart/2005/8/layout/lProcess2"/>
    <dgm:cxn modelId="{39350A1B-6308-467C-AE6F-A3F9C85A0123}" type="presParOf" srcId="{8C27FEC4-2E9C-4ACB-BE9A-63B2CB4D7F5C}" destId="{AFCF0A83-74EE-47CA-8FF6-DF49AC585D39}" srcOrd="0" destOrd="0" presId="urn:microsoft.com/office/officeart/2005/8/layout/lProcess2"/>
    <dgm:cxn modelId="{210E972D-5FEC-4FDF-A56E-B3746C8FE990}" type="presParOf" srcId="{AFCF0A83-74EE-47CA-8FF6-DF49AC585D39}" destId="{BE1AE287-2460-4F27-BB09-FAF0B25F08E0}" srcOrd="0" destOrd="0" presId="urn:microsoft.com/office/officeart/2005/8/layout/lProcess2"/>
    <dgm:cxn modelId="{BF0F97CD-6919-4327-AF9C-56E8477AD318}" type="presParOf" srcId="{5E31B7FD-44DC-48E4-A358-980CA73E816B}" destId="{24A404CD-CC9F-4603-84AA-B9511C8A4052}" srcOrd="3" destOrd="0" presId="urn:microsoft.com/office/officeart/2005/8/layout/lProcess2"/>
    <dgm:cxn modelId="{01FE5E11-AECF-49F4-B6AB-5A3EACCC6DBD}" type="presParOf" srcId="{5E31B7FD-44DC-48E4-A358-980CA73E816B}" destId="{F29A024C-ACCD-43E5-AA6B-822440F2A6C6}" srcOrd="4" destOrd="0" presId="urn:microsoft.com/office/officeart/2005/8/layout/lProcess2"/>
    <dgm:cxn modelId="{0D3C322E-981B-4980-9D33-BD53B23AD65A}" type="presParOf" srcId="{F29A024C-ACCD-43E5-AA6B-822440F2A6C6}" destId="{5C3749BA-D3E7-412A-95B5-20E27FA8E600}" srcOrd="0" destOrd="0" presId="urn:microsoft.com/office/officeart/2005/8/layout/lProcess2"/>
    <dgm:cxn modelId="{38EF9DAA-636A-4A8C-8D39-5B9DFC24EC05}" type="presParOf" srcId="{F29A024C-ACCD-43E5-AA6B-822440F2A6C6}" destId="{03C6A947-3BDB-4718-B623-0CC001A6FC85}" srcOrd="1" destOrd="0" presId="urn:microsoft.com/office/officeart/2005/8/layout/lProcess2"/>
    <dgm:cxn modelId="{8B40C1F6-6059-4B23-AB81-4F028A9D4117}" type="presParOf" srcId="{F29A024C-ACCD-43E5-AA6B-822440F2A6C6}" destId="{C8ED98AD-8037-4D3F-B2E0-7DEFAC9CB0FD}" srcOrd="2" destOrd="0" presId="urn:microsoft.com/office/officeart/2005/8/layout/lProcess2"/>
    <dgm:cxn modelId="{5963D953-6E0A-44D6-BF08-864FCD6E03E7}" type="presParOf" srcId="{C8ED98AD-8037-4D3F-B2E0-7DEFAC9CB0FD}" destId="{0CBB579A-F694-4270-B66C-73A9A5BA1FFA}" srcOrd="0" destOrd="0" presId="urn:microsoft.com/office/officeart/2005/8/layout/lProcess2"/>
    <dgm:cxn modelId="{6DAE63B7-714C-4F56-B714-B50211168355}" type="presParOf" srcId="{0CBB579A-F694-4270-B66C-73A9A5BA1FFA}" destId="{A4854E07-6909-4B30-BE9C-02F8AA6354A6}"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2FE83C-361E-4BD2-8774-52A18458A60E}"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823DCDDE-C800-4A60-8B06-483733116BB7}">
      <dgm:prSet phldrT="[Text]" custT="1"/>
      <dgm:spPr>
        <a:solidFill>
          <a:schemeClr val="accent1">
            <a:lumMod val="20000"/>
            <a:lumOff val="80000"/>
          </a:schemeClr>
        </a:solidFill>
      </dgm:spPr>
      <dgm:t>
        <a:bodyPr/>
        <a:lstStyle/>
        <a:p>
          <a:pPr>
            <a:spcAft>
              <a:spcPts val="0"/>
            </a:spcAft>
          </a:pPr>
          <a:r>
            <a:rPr lang="en-US" sz="1400" b="1" dirty="0"/>
            <a:t>Phase 1: reduce new infections by 75% in </a:t>
          </a:r>
        </a:p>
        <a:p>
          <a:pPr>
            <a:spcAft>
              <a:spcPts val="0"/>
            </a:spcAft>
          </a:pPr>
          <a:r>
            <a:rPr lang="en-US" sz="1400" b="1" dirty="0"/>
            <a:t>5 years</a:t>
          </a:r>
        </a:p>
      </dgm:t>
    </dgm:pt>
    <dgm:pt modelId="{0E204179-BD05-4CE4-A642-DCB8FD67D9CC}" type="parTrans" cxnId="{D15799BD-BE5C-4948-8641-AE777257C6EE}">
      <dgm:prSet/>
      <dgm:spPr/>
      <dgm:t>
        <a:bodyPr/>
        <a:lstStyle/>
        <a:p>
          <a:endParaRPr lang="en-US"/>
        </a:p>
      </dgm:t>
    </dgm:pt>
    <dgm:pt modelId="{97E3C31C-D8D8-4188-92E7-8C307B396620}" type="sibTrans" cxnId="{D15799BD-BE5C-4948-8641-AE777257C6EE}">
      <dgm:prSet/>
      <dgm:spPr/>
      <dgm:t>
        <a:bodyPr/>
        <a:lstStyle/>
        <a:p>
          <a:endParaRPr lang="en-US"/>
        </a:p>
      </dgm:t>
    </dgm:pt>
    <dgm:pt modelId="{8B7536A6-0CFD-4F0D-8184-839EEF387E03}">
      <dgm:prSet phldrT="[Text]" custT="1"/>
      <dgm:spPr>
        <a:solidFill>
          <a:schemeClr val="accent1">
            <a:lumMod val="20000"/>
            <a:lumOff val="80000"/>
          </a:schemeClr>
        </a:solidFill>
      </dgm:spPr>
      <dgm:t>
        <a:bodyPr/>
        <a:lstStyle/>
        <a:p>
          <a:r>
            <a:rPr lang="en-US" sz="1400" b="1" dirty="0"/>
            <a:t>Phase 2: Widely disseminate effort to reduce by 90% in the following 5 years</a:t>
          </a:r>
        </a:p>
      </dgm:t>
    </dgm:pt>
    <dgm:pt modelId="{22B4C3EB-097B-4A64-9A83-8486929BF0E1}" type="parTrans" cxnId="{7A479FD6-6C0F-4CD6-AB38-299A3A8F2B07}">
      <dgm:prSet/>
      <dgm:spPr/>
      <dgm:t>
        <a:bodyPr/>
        <a:lstStyle/>
        <a:p>
          <a:endParaRPr lang="en-US"/>
        </a:p>
      </dgm:t>
    </dgm:pt>
    <dgm:pt modelId="{8AAB790F-DBB2-48CA-9954-BE1673F68927}" type="sibTrans" cxnId="{7A479FD6-6C0F-4CD6-AB38-299A3A8F2B07}">
      <dgm:prSet/>
      <dgm:spPr/>
      <dgm:t>
        <a:bodyPr/>
        <a:lstStyle/>
        <a:p>
          <a:endParaRPr lang="en-US"/>
        </a:p>
      </dgm:t>
    </dgm:pt>
    <dgm:pt modelId="{C0413E5D-53BD-43F6-B79C-6CBD675C67EA}">
      <dgm:prSet phldrT="[Text]" custT="1"/>
      <dgm:spPr>
        <a:solidFill>
          <a:schemeClr val="accent1">
            <a:lumMod val="20000"/>
            <a:lumOff val="80000"/>
          </a:schemeClr>
        </a:solidFill>
      </dgm:spPr>
      <dgm:t>
        <a:bodyPr/>
        <a:lstStyle/>
        <a:p>
          <a:r>
            <a:rPr lang="en-US" sz="1400" b="1" dirty="0"/>
            <a:t>Phase 3: Intense case management to maintain the number of new infections at &lt;3,000 per year</a:t>
          </a:r>
        </a:p>
      </dgm:t>
    </dgm:pt>
    <dgm:pt modelId="{42C6B302-9726-490B-AD42-8998671BE0BF}" type="parTrans" cxnId="{E8F96F49-D8CB-4DAD-94F0-EB9D044A7B77}">
      <dgm:prSet/>
      <dgm:spPr/>
      <dgm:t>
        <a:bodyPr/>
        <a:lstStyle/>
        <a:p>
          <a:endParaRPr lang="en-US"/>
        </a:p>
      </dgm:t>
    </dgm:pt>
    <dgm:pt modelId="{393F5F00-F9E2-46CB-B1AC-A8A87833B62F}" type="sibTrans" cxnId="{E8F96F49-D8CB-4DAD-94F0-EB9D044A7B77}">
      <dgm:prSet/>
      <dgm:spPr/>
      <dgm:t>
        <a:bodyPr/>
        <a:lstStyle/>
        <a:p>
          <a:endParaRPr lang="en-US"/>
        </a:p>
      </dgm:t>
    </dgm:pt>
    <dgm:pt modelId="{2D897254-5EE4-4D01-8896-25F42922F5FE}" type="pres">
      <dgm:prSet presAssocID="{882FE83C-361E-4BD2-8774-52A18458A60E}" presName="Name0" presStyleCnt="0">
        <dgm:presLayoutVars>
          <dgm:chMax val="7"/>
          <dgm:chPref val="7"/>
          <dgm:dir/>
          <dgm:animLvl val="lvl"/>
        </dgm:presLayoutVars>
      </dgm:prSet>
      <dgm:spPr/>
    </dgm:pt>
    <dgm:pt modelId="{EACE20B7-7B82-420C-B384-5852AC15D631}" type="pres">
      <dgm:prSet presAssocID="{823DCDDE-C800-4A60-8B06-483733116BB7}" presName="Accent1" presStyleCnt="0"/>
      <dgm:spPr/>
    </dgm:pt>
    <dgm:pt modelId="{4A419CED-1643-414C-A467-AB78FC5BCA30}" type="pres">
      <dgm:prSet presAssocID="{823DCDDE-C800-4A60-8B06-483733116BB7}" presName="Accent" presStyleLbl="node1" presStyleIdx="0" presStyleCnt="3" custLinFactX="47680" custLinFactNeighborX="100000" custLinFactNeighborY="-3895"/>
      <dgm:spPr/>
    </dgm:pt>
    <dgm:pt modelId="{0355E363-FC47-42A1-AA89-EB827E85CD07}" type="pres">
      <dgm:prSet presAssocID="{823DCDDE-C800-4A60-8B06-483733116BB7}" presName="Parent1" presStyleLbl="revTx" presStyleIdx="0" presStyleCnt="3" custScaleX="208179" custScaleY="100000" custLinFactX="100000" custLinFactNeighborX="148736" custLinFactNeighborY="-28611">
        <dgm:presLayoutVars>
          <dgm:chMax val="1"/>
          <dgm:chPref val="1"/>
          <dgm:bulletEnabled val="1"/>
        </dgm:presLayoutVars>
      </dgm:prSet>
      <dgm:spPr/>
    </dgm:pt>
    <dgm:pt modelId="{8CD85ED8-4E1B-4B1C-A6EC-0D9706BEC02D}" type="pres">
      <dgm:prSet presAssocID="{8B7536A6-0CFD-4F0D-8184-839EEF387E03}" presName="Accent2" presStyleCnt="0"/>
      <dgm:spPr/>
    </dgm:pt>
    <dgm:pt modelId="{D281EF83-6287-4412-ABB6-1B494F580D80}" type="pres">
      <dgm:prSet presAssocID="{8B7536A6-0CFD-4F0D-8184-839EEF387E03}" presName="Accent" presStyleLbl="node1" presStyleIdx="1" presStyleCnt="3" custLinFactX="47680" custLinFactNeighborX="100000" custLinFactNeighborY="-3895"/>
      <dgm:spPr/>
    </dgm:pt>
    <dgm:pt modelId="{D20397F9-5F7B-4A8B-B593-F866C535C2B8}" type="pres">
      <dgm:prSet presAssocID="{8B7536A6-0CFD-4F0D-8184-839EEF387E03}" presName="Parent2" presStyleLbl="revTx" presStyleIdx="1" presStyleCnt="3" custScaleX="260417" custLinFactX="116789" custLinFactNeighborX="200000" custLinFactNeighborY="-27286">
        <dgm:presLayoutVars>
          <dgm:chMax val="1"/>
          <dgm:chPref val="1"/>
          <dgm:bulletEnabled val="1"/>
        </dgm:presLayoutVars>
      </dgm:prSet>
      <dgm:spPr/>
    </dgm:pt>
    <dgm:pt modelId="{F92253EC-AB28-4694-B3EE-BCF8D020AA32}" type="pres">
      <dgm:prSet presAssocID="{C0413E5D-53BD-43F6-B79C-6CBD675C67EA}" presName="Accent3" presStyleCnt="0"/>
      <dgm:spPr/>
    </dgm:pt>
    <dgm:pt modelId="{15046E3E-0CCA-45B1-A417-6575E6AA2F46}" type="pres">
      <dgm:prSet presAssocID="{C0413E5D-53BD-43F6-B79C-6CBD675C67EA}" presName="Accent" presStyleLbl="node1" presStyleIdx="2" presStyleCnt="3" custLinFactX="69366" custLinFactNeighborX="100000" custLinFactNeighborY="-7264"/>
      <dgm:spPr/>
    </dgm:pt>
    <dgm:pt modelId="{814346BB-5D4A-4724-9D37-4D8B7B4327CE}" type="pres">
      <dgm:prSet presAssocID="{C0413E5D-53BD-43F6-B79C-6CBD675C67EA}" presName="Parent3" presStyleLbl="revTx" presStyleIdx="2" presStyleCnt="3" custScaleX="282267" custScaleY="131785" custLinFactX="100000" custLinFactNeighborX="112861" custLinFactNeighborY="5569">
        <dgm:presLayoutVars>
          <dgm:chMax val="1"/>
          <dgm:chPref val="1"/>
          <dgm:bulletEnabled val="1"/>
        </dgm:presLayoutVars>
      </dgm:prSet>
      <dgm:spPr/>
    </dgm:pt>
  </dgm:ptLst>
  <dgm:cxnLst>
    <dgm:cxn modelId="{A060F807-F67A-42F1-A23E-B6A25F3ECA1A}" type="presOf" srcId="{C0413E5D-53BD-43F6-B79C-6CBD675C67EA}" destId="{814346BB-5D4A-4724-9D37-4D8B7B4327CE}" srcOrd="0" destOrd="0" presId="urn:microsoft.com/office/officeart/2009/layout/CircleArrowProcess"/>
    <dgm:cxn modelId="{E8F96F49-D8CB-4DAD-94F0-EB9D044A7B77}" srcId="{882FE83C-361E-4BD2-8774-52A18458A60E}" destId="{C0413E5D-53BD-43F6-B79C-6CBD675C67EA}" srcOrd="2" destOrd="0" parTransId="{42C6B302-9726-490B-AD42-8998671BE0BF}" sibTransId="{393F5F00-F9E2-46CB-B1AC-A8A87833B62F}"/>
    <dgm:cxn modelId="{1E630E72-C740-4DFE-B04C-A0CCBBE2436A}" type="presOf" srcId="{882FE83C-361E-4BD2-8774-52A18458A60E}" destId="{2D897254-5EE4-4D01-8896-25F42922F5FE}" srcOrd="0" destOrd="0" presId="urn:microsoft.com/office/officeart/2009/layout/CircleArrowProcess"/>
    <dgm:cxn modelId="{D15799BD-BE5C-4948-8641-AE777257C6EE}" srcId="{882FE83C-361E-4BD2-8774-52A18458A60E}" destId="{823DCDDE-C800-4A60-8B06-483733116BB7}" srcOrd="0" destOrd="0" parTransId="{0E204179-BD05-4CE4-A642-DCB8FD67D9CC}" sibTransId="{97E3C31C-D8D8-4188-92E7-8C307B396620}"/>
    <dgm:cxn modelId="{BF3D1AD3-B391-4D3F-8777-F060506351EE}" type="presOf" srcId="{8B7536A6-0CFD-4F0D-8184-839EEF387E03}" destId="{D20397F9-5F7B-4A8B-B593-F866C535C2B8}" srcOrd="0" destOrd="0" presId="urn:microsoft.com/office/officeart/2009/layout/CircleArrowProcess"/>
    <dgm:cxn modelId="{7A479FD6-6C0F-4CD6-AB38-299A3A8F2B07}" srcId="{882FE83C-361E-4BD2-8774-52A18458A60E}" destId="{8B7536A6-0CFD-4F0D-8184-839EEF387E03}" srcOrd="1" destOrd="0" parTransId="{22B4C3EB-097B-4A64-9A83-8486929BF0E1}" sibTransId="{8AAB790F-DBB2-48CA-9954-BE1673F68927}"/>
    <dgm:cxn modelId="{0D8F7EF5-B259-44AA-91CB-F57335C9003C}" type="presOf" srcId="{823DCDDE-C800-4A60-8B06-483733116BB7}" destId="{0355E363-FC47-42A1-AA89-EB827E85CD07}" srcOrd="0" destOrd="0" presId="urn:microsoft.com/office/officeart/2009/layout/CircleArrowProcess"/>
    <dgm:cxn modelId="{0F42C6E7-9D4F-43E7-91D7-99BE4A0DB91C}" type="presParOf" srcId="{2D897254-5EE4-4D01-8896-25F42922F5FE}" destId="{EACE20B7-7B82-420C-B384-5852AC15D631}" srcOrd="0" destOrd="0" presId="urn:microsoft.com/office/officeart/2009/layout/CircleArrowProcess"/>
    <dgm:cxn modelId="{B1667DD8-305C-4652-B0F0-4D629EA098CC}" type="presParOf" srcId="{EACE20B7-7B82-420C-B384-5852AC15D631}" destId="{4A419CED-1643-414C-A467-AB78FC5BCA30}" srcOrd="0" destOrd="0" presId="urn:microsoft.com/office/officeart/2009/layout/CircleArrowProcess"/>
    <dgm:cxn modelId="{1A58A49D-DEB2-4C0F-8855-EAF11019B687}" type="presParOf" srcId="{2D897254-5EE4-4D01-8896-25F42922F5FE}" destId="{0355E363-FC47-42A1-AA89-EB827E85CD07}" srcOrd="1" destOrd="0" presId="urn:microsoft.com/office/officeart/2009/layout/CircleArrowProcess"/>
    <dgm:cxn modelId="{2D640B9F-8BA9-434D-841A-725EB624BC6C}" type="presParOf" srcId="{2D897254-5EE4-4D01-8896-25F42922F5FE}" destId="{8CD85ED8-4E1B-4B1C-A6EC-0D9706BEC02D}" srcOrd="2" destOrd="0" presId="urn:microsoft.com/office/officeart/2009/layout/CircleArrowProcess"/>
    <dgm:cxn modelId="{250323CE-C6C4-4DA1-871E-918A1A59E149}" type="presParOf" srcId="{8CD85ED8-4E1B-4B1C-A6EC-0D9706BEC02D}" destId="{D281EF83-6287-4412-ABB6-1B494F580D80}" srcOrd="0" destOrd="0" presId="urn:microsoft.com/office/officeart/2009/layout/CircleArrowProcess"/>
    <dgm:cxn modelId="{29709593-6E4D-45D1-BFE9-EBD1A8437A18}" type="presParOf" srcId="{2D897254-5EE4-4D01-8896-25F42922F5FE}" destId="{D20397F9-5F7B-4A8B-B593-F866C535C2B8}" srcOrd="3" destOrd="0" presId="urn:microsoft.com/office/officeart/2009/layout/CircleArrowProcess"/>
    <dgm:cxn modelId="{C46FA87D-5DBA-4833-ADDF-A7FB22436E2F}" type="presParOf" srcId="{2D897254-5EE4-4D01-8896-25F42922F5FE}" destId="{F92253EC-AB28-4694-B3EE-BCF8D020AA32}" srcOrd="4" destOrd="0" presId="urn:microsoft.com/office/officeart/2009/layout/CircleArrowProcess"/>
    <dgm:cxn modelId="{9A1C2F0A-7685-4B73-B2EB-4521E463966B}" type="presParOf" srcId="{F92253EC-AB28-4694-B3EE-BCF8D020AA32}" destId="{15046E3E-0CCA-45B1-A417-6575E6AA2F46}" srcOrd="0" destOrd="0" presId="urn:microsoft.com/office/officeart/2009/layout/CircleArrowProcess"/>
    <dgm:cxn modelId="{7A79E4BC-FC33-417A-A81F-04AE7AF9A2A0}" type="presParOf" srcId="{2D897254-5EE4-4D01-8896-25F42922F5FE}" destId="{814346BB-5D4A-4724-9D37-4D8B7B4327CE}"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30EE6-C9E6-45A3-B526-8868F2C4165A}">
      <dsp:nvSpPr>
        <dsp:cNvPr id="0" name=""/>
        <dsp:cNvSpPr/>
      </dsp:nvSpPr>
      <dsp:spPr>
        <a:xfrm>
          <a:off x="911" y="0"/>
          <a:ext cx="2370087" cy="33147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i="0" kern="1200"/>
            <a:t>H</a:t>
          </a:r>
          <a:endParaRPr lang="en-US" sz="4700" kern="1200"/>
        </a:p>
      </dsp:txBody>
      <dsp:txXfrm>
        <a:off x="911" y="0"/>
        <a:ext cx="2370087" cy="994410"/>
      </dsp:txXfrm>
    </dsp:sp>
    <dsp:sp modelId="{DF6C9F39-6D88-41CA-87B9-608591883689}">
      <dsp:nvSpPr>
        <dsp:cNvPr id="0" name=""/>
        <dsp:cNvSpPr/>
      </dsp:nvSpPr>
      <dsp:spPr>
        <a:xfrm>
          <a:off x="237920" y="994410"/>
          <a:ext cx="1896070" cy="215455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t>Human</a:t>
          </a:r>
        </a:p>
        <a:p>
          <a:pPr marL="171450" lvl="1" indent="-171450" algn="l" defTabSz="800100">
            <a:lnSpc>
              <a:spcPct val="90000"/>
            </a:lnSpc>
            <a:spcBef>
              <a:spcPct val="0"/>
            </a:spcBef>
            <a:spcAft>
              <a:spcPct val="15000"/>
            </a:spcAft>
            <a:buChar char="•"/>
          </a:pPr>
          <a:r>
            <a:rPr lang="en-US" sz="1800" kern="1200" dirty="0"/>
            <a:t>Only affects HUMANS and lives in HUMANS</a:t>
          </a:r>
        </a:p>
      </dsp:txBody>
      <dsp:txXfrm>
        <a:off x="293454" y="1049944"/>
        <a:ext cx="1785002" cy="2043487"/>
      </dsp:txXfrm>
    </dsp:sp>
    <dsp:sp modelId="{202DC5E1-3D29-45B4-A8B0-35782820FDE3}">
      <dsp:nvSpPr>
        <dsp:cNvPr id="0" name=""/>
        <dsp:cNvSpPr/>
      </dsp:nvSpPr>
      <dsp:spPr>
        <a:xfrm>
          <a:off x="2548756" y="0"/>
          <a:ext cx="2370087" cy="33147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i="0" kern="1200"/>
            <a:t>I</a:t>
          </a:r>
          <a:endParaRPr lang="en-US" sz="4700" kern="1200"/>
        </a:p>
      </dsp:txBody>
      <dsp:txXfrm>
        <a:off x="2548756" y="0"/>
        <a:ext cx="2370087" cy="994410"/>
      </dsp:txXfrm>
    </dsp:sp>
    <dsp:sp modelId="{BE1AE287-2460-4F27-BB09-FAF0B25F08E0}">
      <dsp:nvSpPr>
        <dsp:cNvPr id="0" name=""/>
        <dsp:cNvSpPr/>
      </dsp:nvSpPr>
      <dsp:spPr>
        <a:xfrm>
          <a:off x="2666994" y="994410"/>
          <a:ext cx="2133610" cy="21545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t>Immunodeficiency</a:t>
          </a:r>
          <a:r>
            <a:rPr lang="en-US" sz="2000" kern="1200" dirty="0"/>
            <a:t>	</a:t>
          </a:r>
        </a:p>
        <a:p>
          <a:pPr marL="171450" lvl="1" indent="-171450" algn="l" defTabSz="800100">
            <a:lnSpc>
              <a:spcPct val="90000"/>
            </a:lnSpc>
            <a:spcBef>
              <a:spcPct val="0"/>
            </a:spcBef>
            <a:spcAft>
              <a:spcPct val="15000"/>
            </a:spcAft>
            <a:buChar char="•"/>
          </a:pPr>
          <a:r>
            <a:rPr lang="en-US" sz="1800" kern="1200" dirty="0"/>
            <a:t>Refers to a lack  (deficiency) or  breakdown of Immune System</a:t>
          </a:r>
        </a:p>
      </dsp:txBody>
      <dsp:txXfrm>
        <a:off x="2729485" y="1056901"/>
        <a:ext cx="2008628" cy="2029573"/>
      </dsp:txXfrm>
    </dsp:sp>
    <dsp:sp modelId="{5C3749BA-D3E7-412A-95B5-20E27FA8E600}">
      <dsp:nvSpPr>
        <dsp:cNvPr id="0" name=""/>
        <dsp:cNvSpPr/>
      </dsp:nvSpPr>
      <dsp:spPr>
        <a:xfrm>
          <a:off x="5096600" y="0"/>
          <a:ext cx="2370087" cy="33147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i="0" kern="1200"/>
            <a:t>V</a:t>
          </a:r>
          <a:endParaRPr lang="en-US" sz="4700" kern="1200"/>
        </a:p>
      </dsp:txBody>
      <dsp:txXfrm>
        <a:off x="5096600" y="0"/>
        <a:ext cx="2370087" cy="994410"/>
      </dsp:txXfrm>
    </dsp:sp>
    <dsp:sp modelId="{A4854E07-6909-4B30-BE9C-02F8AA6354A6}">
      <dsp:nvSpPr>
        <dsp:cNvPr id="0" name=""/>
        <dsp:cNvSpPr/>
      </dsp:nvSpPr>
      <dsp:spPr>
        <a:xfrm>
          <a:off x="5248087" y="994410"/>
          <a:ext cx="2067114" cy="215455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t>Virus</a:t>
          </a:r>
        </a:p>
        <a:p>
          <a:pPr marL="171450" lvl="1" indent="-171450" algn="l" defTabSz="711200">
            <a:lnSpc>
              <a:spcPct val="90000"/>
            </a:lnSpc>
            <a:spcBef>
              <a:spcPct val="0"/>
            </a:spcBef>
            <a:spcAft>
              <a:spcPct val="15000"/>
            </a:spcAft>
            <a:buChar char="•"/>
          </a:pPr>
          <a:r>
            <a:rPr lang="en-US" sz="1600" kern="1200" dirty="0"/>
            <a:t>Virus attacks and destroys the immune  system which is usually  able to defend against infections</a:t>
          </a:r>
        </a:p>
      </dsp:txBody>
      <dsp:txXfrm>
        <a:off x="5308631" y="1054954"/>
        <a:ext cx="1946026" cy="2033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19CED-1643-414C-A467-AB78FC5BCA30}">
      <dsp:nvSpPr>
        <dsp:cNvPr id="0" name=""/>
        <dsp:cNvSpPr/>
      </dsp:nvSpPr>
      <dsp:spPr>
        <a:xfrm>
          <a:off x="5905022" y="-76202"/>
          <a:ext cx="1956111" cy="195640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5E363-FC47-42A1-AA89-EB827E85CD07}">
      <dsp:nvSpPr>
        <dsp:cNvPr id="0" name=""/>
        <dsp:cNvSpPr/>
      </dsp:nvSpPr>
      <dsp:spPr>
        <a:xfrm>
          <a:off x="5301548" y="550863"/>
          <a:ext cx="2262851" cy="543356"/>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US" sz="1400" b="1" kern="1200" dirty="0"/>
            <a:t>Phase 1: reduce new infections by 75% in </a:t>
          </a:r>
        </a:p>
        <a:p>
          <a:pPr marL="0" lvl="0" indent="0" algn="ctr" defTabSz="622300">
            <a:lnSpc>
              <a:spcPct val="90000"/>
            </a:lnSpc>
            <a:spcBef>
              <a:spcPct val="0"/>
            </a:spcBef>
            <a:spcAft>
              <a:spcPts val="0"/>
            </a:spcAft>
            <a:buNone/>
          </a:pPr>
          <a:r>
            <a:rPr lang="en-US" sz="1400" b="1" kern="1200" dirty="0"/>
            <a:t>5 years</a:t>
          </a:r>
        </a:p>
      </dsp:txBody>
      <dsp:txXfrm>
        <a:off x="5301548" y="550863"/>
        <a:ext cx="2262851" cy="543356"/>
      </dsp:txXfrm>
    </dsp:sp>
    <dsp:sp modelId="{D281EF83-6287-4412-ABB6-1B494F580D80}">
      <dsp:nvSpPr>
        <dsp:cNvPr id="0" name=""/>
        <dsp:cNvSpPr/>
      </dsp:nvSpPr>
      <dsp:spPr>
        <a:xfrm>
          <a:off x="5361718" y="1047900"/>
          <a:ext cx="1956111" cy="195640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0397F9-5F7B-4A8B-B593-F866C535C2B8}">
      <dsp:nvSpPr>
        <dsp:cNvPr id="0" name=""/>
        <dsp:cNvSpPr/>
      </dsp:nvSpPr>
      <dsp:spPr>
        <a:xfrm>
          <a:off x="4733735" y="1688667"/>
          <a:ext cx="2830664" cy="543356"/>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Phase 2: Widely disseminate effort to reduce by 90% in the following 5 years</a:t>
          </a:r>
        </a:p>
      </dsp:txBody>
      <dsp:txXfrm>
        <a:off x="4733735" y="1688667"/>
        <a:ext cx="2830664" cy="543356"/>
      </dsp:txXfrm>
    </dsp:sp>
    <dsp:sp modelId="{15046E3E-0CCA-45B1-A417-6575E6AA2F46}">
      <dsp:nvSpPr>
        <dsp:cNvPr id="0" name=""/>
        <dsp:cNvSpPr/>
      </dsp:nvSpPr>
      <dsp:spPr>
        <a:xfrm>
          <a:off x="6001830" y="2260595"/>
          <a:ext cx="1680603" cy="1681276"/>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4346BB-5D4A-4724-9D37-4D8B7B4327CE}">
      <dsp:nvSpPr>
        <dsp:cNvPr id="0" name=""/>
        <dsp:cNvSpPr/>
      </dsp:nvSpPr>
      <dsp:spPr>
        <a:xfrm>
          <a:off x="4496231" y="2913064"/>
          <a:ext cx="3068168" cy="716062"/>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Phase 3: Intense case management to maintain the number of new infections at &lt;3,000 per year</a:t>
          </a:r>
        </a:p>
      </dsp:txBody>
      <dsp:txXfrm>
        <a:off x="4496231" y="2913064"/>
        <a:ext cx="3068168" cy="71606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3EF21F7-98FD-41A7-A4CE-714FDED71D4E}" type="datetimeFigureOut">
              <a:rPr lang="en-US" smtClean="0"/>
              <a:t>8/18/2023</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16BC46E-AFF4-4598-8970-9842EB7E8193}" type="datetimeFigureOut">
              <a:rPr lang="en-US" smtClean="0"/>
              <a:t>8/18/2023</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idsinfo.nih.gov/guidelines/html/1/adult-and-adolescent-arv/10/initiation-of-antiretroviral-therapy"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cdc.gov/actagainstaids/campaigns/pic/talks/safer-sex.html" TargetMode="External"/><Relationship Id="rId4" Type="http://schemas.openxmlformats.org/officeDocument/2006/relationships/hyperlink" Target="https://www.cdc.gov/actagainstaids/campaigns/pic/talks/retention-care.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c.gov/mmwr/volumes/68/wr/pdfs/mm6827-H.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iasusa.org/2018/07/24/antiretroviral-drugs-treatment-prevention-hiv-infection-adults-2018-recommendations-of-the-international-antiviral-society-usa-pane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iasusa.org/2018/07/24/antiretroviral-drugs-treatment-prevention-hiv-infection-adults-2018-recommendations-of-the-international-antiviral-society-usa-panel/"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iv.gov/hiv-basics/overview/making-a-difference/standing-up-to-stigma"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hiv.gov/hiv-basics/overview/making-a-difference/standing-up-to-stigma"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Version </a:t>
            </a:r>
            <a:r>
              <a:rPr lang="en-US" sz="1200" dirty="0" err="1"/>
              <a:t>date_July</a:t>
            </a:r>
            <a:r>
              <a:rPr lang="en-US" sz="1200" dirty="0"/>
              <a:t> 20, 2023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Target participants: HIV Basics for members of the healthcare team in Texas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 slides adapted from Pedro Coronado and Armando Molina, SCAETC- Valley AIDS Council</a:t>
            </a:r>
          </a:p>
          <a:p>
            <a:endParaRPr lang="en-US" dirty="0"/>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2701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15</a:t>
            </a:fld>
            <a:endParaRPr lang="en-US" dirty="0"/>
          </a:p>
        </p:txBody>
      </p:sp>
    </p:spTree>
    <p:extLst>
      <p:ext uri="{BB962C8B-B14F-4D97-AF65-F5344CB8AC3E}">
        <p14:creationId xmlns:p14="http://schemas.microsoft.com/office/powerpoint/2010/main" val="3698511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If we look at HIV diagnoses by race and ethnicity, we see that Black/African American people are most affected by HIV. In 2021, Black/African American people accounted for 40% (14,528) of all new HIV diagnoses. Additionally, Hispanic/Latino people are also strongly affected. They accounted for 29% (10,467) of all new HIV diagnoses.</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16</a:t>
            </a:fld>
            <a:endParaRPr lang="en-US" dirty="0"/>
          </a:p>
        </p:txBody>
      </p:sp>
    </p:spTree>
    <p:extLst>
      <p:ext uri="{BB962C8B-B14F-4D97-AF65-F5344CB8AC3E}">
        <p14:creationId xmlns:p14="http://schemas.microsoft.com/office/powerpoint/2010/main" val="2331278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The most affected subpopulation is Black/African American gay and bisexual men.</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219501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Slides by Tim incent and </a:t>
            </a:r>
            <a:r>
              <a:rPr lang="en-US" dirty="0" err="1"/>
              <a:t>JaDawn</a:t>
            </a:r>
            <a:r>
              <a:rPr lang="en-US" dirty="0"/>
              <a:t> Wright Morgan on Social Determinants of Health and HIV-Related Health Equity</a:t>
            </a:r>
          </a:p>
          <a:p>
            <a:r>
              <a:rPr lang="en-US" b="0" i="0" dirty="0">
                <a:solidFill>
                  <a:srgbClr val="000000"/>
                </a:solidFill>
                <a:effectLst/>
                <a:latin typeface="Open Sans" panose="020B0606030504020204" pitchFamily="34" charset="0"/>
              </a:rPr>
              <a:t>In 2019, Black/African American people made up 13% of the US population, but 42% (15,305)</a:t>
            </a:r>
            <a:r>
              <a:rPr lang="en-US" b="0" i="0" u="none" strike="noStrike" baseline="30000" dirty="0">
                <a:solidFill>
                  <a:srgbClr val="000000"/>
                </a:solidFill>
                <a:effectLst/>
                <a:latin typeface="Open Sans" panose="020B0606030504020204" pitchFamily="34" charset="0"/>
              </a:rPr>
              <a:t>b</a:t>
            </a:r>
            <a:r>
              <a:rPr lang="en-US" b="0" i="0" dirty="0">
                <a:solidFill>
                  <a:srgbClr val="000000"/>
                </a:solidFill>
                <a:effectLst/>
                <a:latin typeface="Open Sans" panose="020B0606030504020204" pitchFamily="34" charset="0"/>
              </a:rPr>
              <a:t> of the 36,801 new HIV diagnoses in the United States and dependent areas</a:t>
            </a:r>
            <a:endParaRPr lang="en-US" dirty="0"/>
          </a:p>
          <a:p>
            <a:r>
              <a:rPr lang="en-US" dirty="0"/>
              <a:t>Read definition – many of us are familiar with this term</a:t>
            </a:r>
          </a:p>
          <a:p>
            <a:pPr marL="232905" indent="-232905">
              <a:buAutoNum type="arabicParenR"/>
            </a:pPr>
            <a:endParaRPr lang="en-US" dirty="0"/>
          </a:p>
          <a:p>
            <a:r>
              <a:rPr lang="en-US" dirty="0"/>
              <a:t>Health disparities result in poor health status and poor health outcomes for vulnerable and/or disadvantaged communities</a:t>
            </a:r>
          </a:p>
          <a:p>
            <a:pPr marL="232905" indent="-232905">
              <a:buAutoNum type="arabicParenR"/>
            </a:pPr>
            <a:endParaRPr lang="en-US" dirty="0"/>
          </a:p>
          <a:p>
            <a:r>
              <a:rPr lang="en-US" dirty="0"/>
              <a:t>These differences in health status are often closely linked with social, economic, and/or environmental disadvantage</a:t>
            </a:r>
          </a:p>
          <a:p>
            <a:pPr marL="232905" indent="-232905">
              <a:buAutoNum type="arabicParenR"/>
            </a:pPr>
            <a:endParaRPr lang="en-US" dirty="0"/>
          </a:p>
          <a:p>
            <a:r>
              <a:rPr lang="en-US" dirty="0"/>
              <a:t>The example is from HIV –so how do you interpret this ---related to cause---(it really doesn’t imply causality)--but can be interpreted as a result of  stigma, racism, homophobia, etc.</a:t>
            </a:r>
          </a:p>
          <a:p>
            <a:endParaRPr lang="en-US" dirty="0"/>
          </a:p>
          <a:p>
            <a:r>
              <a:rPr lang="en-US" dirty="0"/>
              <a:t>What disparities do you see in your work?</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18</a:t>
            </a:fld>
            <a:endParaRPr lang="en-US" dirty="0"/>
          </a:p>
        </p:txBody>
      </p:sp>
    </p:spTree>
    <p:extLst>
      <p:ext uri="{BB962C8B-B14F-4D97-AF65-F5344CB8AC3E}">
        <p14:creationId xmlns:p14="http://schemas.microsoft.com/office/powerpoint/2010/main" val="347290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Adapted from Slides by Tim incent and </a:t>
            </a:r>
            <a:r>
              <a:rPr lang="en-US" dirty="0" err="1"/>
              <a:t>JaDawn</a:t>
            </a:r>
            <a:r>
              <a:rPr lang="en-US" dirty="0"/>
              <a:t> Wright Morgan on Social Determinants of Health and HIV-Related Health Equity</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19</a:t>
            </a:fld>
            <a:endParaRPr lang="en-US" dirty="0"/>
          </a:p>
        </p:txBody>
      </p:sp>
    </p:spTree>
    <p:extLst>
      <p:ext uri="{BB962C8B-B14F-4D97-AF65-F5344CB8AC3E}">
        <p14:creationId xmlns:p14="http://schemas.microsoft.com/office/powerpoint/2010/main" val="1972780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Effective treatment has extended the lifespans of people with HIV (PWH). As fewer persons with HIV die from HIV-related causes, the number of PWH continues to increase as additional persons are diagnosed.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https://www.dshs.texas.gov/hivstd/reports/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20</a:t>
            </a:fld>
            <a:endParaRPr lang="en-US" dirty="0"/>
          </a:p>
        </p:txBody>
      </p:sp>
    </p:spTree>
    <p:extLst>
      <p:ext uri="{BB962C8B-B14F-4D97-AF65-F5344CB8AC3E}">
        <p14:creationId xmlns:p14="http://schemas.microsoft.com/office/powerpoint/2010/main" val="3327235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97, 844 people were living with diagnosed HIV in Texas. </a:t>
            </a:r>
          </a:p>
          <a:p>
            <a:r>
              <a:rPr lang="en-US" dirty="0"/>
              <a:t>The highest prevalence is in big cities including Dallas and Houston</a:t>
            </a:r>
          </a:p>
        </p:txBody>
      </p:sp>
      <p:sp>
        <p:nvSpPr>
          <p:cNvPr id="4" name="Slide Number Placeholder 3"/>
          <p:cNvSpPr>
            <a:spLocks noGrp="1"/>
          </p:cNvSpPr>
          <p:nvPr>
            <p:ph type="sldNum" sz="quarter" idx="5"/>
          </p:nvPr>
        </p:nvSpPr>
        <p:spPr/>
        <p:txBody>
          <a:bodyPr/>
          <a:lstStyle/>
          <a:p>
            <a:fld id="{F264BA1E-6AC7-4534-AA62-D6AA5C834DC4}" type="slidenum">
              <a:rPr lang="en-US" smtClean="0"/>
              <a:t>21</a:t>
            </a:fld>
            <a:endParaRPr lang="en-US" dirty="0"/>
          </a:p>
        </p:txBody>
      </p:sp>
    </p:spTree>
    <p:extLst>
      <p:ext uri="{BB962C8B-B14F-4D97-AF65-F5344CB8AC3E}">
        <p14:creationId xmlns:p14="http://schemas.microsoft.com/office/powerpoint/2010/main" val="58477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2019, 4203 people were diagnosed with HIV in Texas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Rates are highest along the border and east Texas.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23</a:t>
            </a:fld>
            <a:endParaRPr lang="en-US" dirty="0"/>
          </a:p>
        </p:txBody>
      </p:sp>
    </p:spTree>
    <p:extLst>
      <p:ext uri="{BB962C8B-B14F-4D97-AF65-F5344CB8AC3E}">
        <p14:creationId xmlns:p14="http://schemas.microsoft.com/office/powerpoint/2010/main" val="294548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higher rates of new HIV diagnosis are among those aged under 40, with 25-29 year </a:t>
            </a:r>
            <a:r>
              <a:rPr lang="en-US" dirty="0" err="1"/>
              <a:t>olds</a:t>
            </a:r>
            <a:r>
              <a:rPr lang="en-US" dirty="0"/>
              <a:t> having the highest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https://www.dshs.texas.gov/hivstd/reports/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3152613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HIV care continuum includes the steps between being diagnosed with HIV and achieving viral suppression</a:t>
            </a:r>
          </a:p>
          <a:p>
            <a:r>
              <a:rPr lang="en-US" b="0" i="0" dirty="0">
                <a:solidFill>
                  <a:srgbClr val="000000"/>
                </a:solidFill>
                <a:effectLst/>
                <a:latin typeface="Source Sans Pro" panose="020B0503030403020204" pitchFamily="34" charset="0"/>
              </a:rPr>
              <a:t>Optimal viral suppression is defined generally as a viral load persistently below the level of detection (HIV RNA &lt;20 to 75 copies/mL, depending on the assay used). </a:t>
            </a:r>
            <a:endParaRPr lang="en-US" dirty="0"/>
          </a:p>
          <a:p>
            <a:r>
              <a:rPr lang="en-US" dirty="0"/>
              <a:t>Based on CDC data from 2019, 87% of people living with HIV were actually diagnosed, 66% were receiving care, 50% were retained in care, and 57% had viral suppression</a:t>
            </a:r>
          </a:p>
          <a:p>
            <a:endParaRPr lang="en-US" dirty="0"/>
          </a:p>
          <a:p>
            <a:r>
              <a:rPr lang="en-US" dirty="0"/>
              <a:t>For this data, viral suppression was defined as &lt; 200 copies/mL on the most recent test</a:t>
            </a:r>
          </a:p>
          <a:p>
            <a:endParaRPr lang="en-US" dirty="0"/>
          </a:p>
          <a:p>
            <a:r>
              <a:rPr lang="en-US" dirty="0"/>
              <a:t>Definitions:</a:t>
            </a:r>
          </a:p>
          <a:p>
            <a:r>
              <a:rPr lang="en-US" dirty="0"/>
              <a:t>Receipt of care: </a:t>
            </a:r>
            <a:r>
              <a:rPr lang="en-US" b="0" i="0" dirty="0">
                <a:solidFill>
                  <a:srgbClr val="2C2C2C"/>
                </a:solidFill>
                <a:effectLst/>
                <a:latin typeface="Source Sans Pro" panose="020B0503030403020204" pitchFamily="34" charset="0"/>
              </a:rPr>
              <a:t>CDC measures receipt of care as the percentage of persons with diagnosed HIV who had at least one CD4 or viral load test run by a health care professional in a given year. </a:t>
            </a:r>
          </a:p>
          <a:p>
            <a:r>
              <a:rPr lang="en-US" b="0" i="0" dirty="0" err="1">
                <a:solidFill>
                  <a:srgbClr val="2C2C2C"/>
                </a:solidFill>
                <a:effectLst/>
                <a:latin typeface="Source Sans Pro" panose="020B0503030403020204" pitchFamily="34" charset="0"/>
              </a:rPr>
              <a:t>Recention</a:t>
            </a:r>
            <a:r>
              <a:rPr lang="en-US" b="0" i="0" dirty="0">
                <a:solidFill>
                  <a:srgbClr val="2C2C2C"/>
                </a:solidFill>
                <a:effectLst/>
                <a:latin typeface="Source Sans Pro" panose="020B0503030403020204" pitchFamily="34" charset="0"/>
              </a:rPr>
              <a:t> in care: CDC measures retention in care as the percentage of persons with diagnosed HIV who had two or more CD4 or viral load tests, performed at least three months apart.</a:t>
            </a:r>
          </a:p>
          <a:p>
            <a:r>
              <a:rPr lang="en-US" b="0" i="0" dirty="0">
                <a:solidFill>
                  <a:srgbClr val="2C2C2C"/>
                </a:solidFill>
                <a:effectLst/>
                <a:latin typeface="Source Sans Pro" panose="020B0503030403020204" pitchFamily="34" charset="0"/>
              </a:rPr>
              <a:t>Viral suppression:  CDC measures viral suppression as a viral load test result of &lt;200 copies/mL at the most recent viral load test during measurement year.</a:t>
            </a:r>
          </a:p>
          <a:p>
            <a:r>
              <a:rPr lang="en-US" b="0" i="0" dirty="0">
                <a:solidFill>
                  <a:srgbClr val="2C2C2C"/>
                </a:solidFill>
                <a:effectLst/>
                <a:latin typeface="Source Sans Pro" panose="020B0503030403020204" pitchFamily="34" charset="0"/>
              </a:rPr>
              <a:t>Linkage to care: CDC defines linkage as having one or more documented CD4 or viral load tests within 30 days (1 month) of HIV diagnosis. The denominator is limited to the number of people receiving an HIV diagnosis in a given year, rather than the total number of people living with HIV that is used in the calculations for the other continuum steps. </a:t>
            </a:r>
          </a:p>
          <a:p>
            <a:endParaRPr lang="en-US" b="0" i="0" dirty="0">
              <a:solidFill>
                <a:srgbClr val="2C2C2C"/>
              </a:solidFill>
              <a:effectLst/>
              <a:latin typeface="Source Sans Pro" panose="020B0503030403020204" pitchFamily="34" charset="0"/>
            </a:endParaRPr>
          </a:p>
          <a:p>
            <a:pPr algn="l">
              <a:buFont typeface="Arial" panose="020B0604020202020204" pitchFamily="34" charset="0"/>
              <a:buChar char="•"/>
            </a:pPr>
            <a:r>
              <a:rPr lang="en-US" b="1" i="0" dirty="0">
                <a:solidFill>
                  <a:srgbClr val="000000"/>
                </a:solidFill>
                <a:effectLst/>
                <a:latin typeface="Source Sans Pro" panose="020B0503030403020204" pitchFamily="34" charset="0"/>
              </a:rPr>
              <a:t>Diagnosis</a:t>
            </a:r>
            <a:r>
              <a:rPr lang="en-US" b="0" i="0" dirty="0">
                <a:solidFill>
                  <a:srgbClr val="000000"/>
                </a:solidFill>
                <a:effectLst/>
                <a:latin typeface="Source Sans Pro" panose="020B0503030403020204" pitchFamily="34" charset="0"/>
              </a:rPr>
              <a:t>—An estimated </a:t>
            </a:r>
            <a:r>
              <a:rPr lang="en-US" b="1" i="0" dirty="0">
                <a:solidFill>
                  <a:srgbClr val="000000"/>
                </a:solidFill>
                <a:effectLst/>
                <a:latin typeface="Source Sans Pro" panose="020B0503030403020204" pitchFamily="34" charset="0"/>
              </a:rPr>
              <a:t>87% were diagnosed</a:t>
            </a:r>
            <a:r>
              <a:rPr lang="en-US" b="0" i="0" dirty="0">
                <a:solidFill>
                  <a:srgbClr val="000000"/>
                </a:solidFill>
                <a:effectLst/>
                <a:latin typeface="Source Sans Pro" panose="020B0503030403020204" pitchFamily="34" charset="0"/>
              </a:rPr>
              <a:t>. That means that 13% of people with HIV (nearly 1 in 7) did not know they had HIV and were therefore not accessing the care and treatment they need to stay healthy and prevent transmitting the virus to their partners.</a:t>
            </a:r>
          </a:p>
          <a:p>
            <a:pPr algn="l">
              <a:buFont typeface="Arial" panose="020B0604020202020204" pitchFamily="34" charset="0"/>
              <a:buChar char="•"/>
            </a:pPr>
            <a:r>
              <a:rPr lang="en-US" b="1" i="0" dirty="0">
                <a:solidFill>
                  <a:srgbClr val="000000"/>
                </a:solidFill>
                <a:effectLst/>
                <a:latin typeface="Source Sans Pro" panose="020B0503030403020204" pitchFamily="34" charset="0"/>
              </a:rPr>
              <a:t>Receipt of Care</a:t>
            </a:r>
            <a:r>
              <a:rPr lang="en-US" b="0" i="0" dirty="0">
                <a:solidFill>
                  <a:srgbClr val="000000"/>
                </a:solidFill>
                <a:effectLst/>
                <a:latin typeface="Source Sans Pro" panose="020B0503030403020204" pitchFamily="34" charset="0"/>
              </a:rPr>
              <a:t>—Approximately </a:t>
            </a:r>
            <a:r>
              <a:rPr lang="en-US" b="1" i="0" dirty="0">
                <a:solidFill>
                  <a:srgbClr val="000000"/>
                </a:solidFill>
                <a:effectLst/>
                <a:latin typeface="Source Sans Pro" panose="020B0503030403020204" pitchFamily="34" charset="0"/>
              </a:rPr>
              <a:t>66% had received HIV medical care</a:t>
            </a:r>
            <a:r>
              <a:rPr lang="en-US" b="0" i="0" dirty="0">
                <a:solidFill>
                  <a:srgbClr val="000000"/>
                </a:solidFill>
                <a:effectLst/>
                <a:latin typeface="Source Sans Pro" panose="020B0503030403020204" pitchFamily="34" charset="0"/>
              </a:rPr>
              <a:t>. CDC measures receipt of care as the percentage of persons with diagnosed HIV who had at least one CD4 or viral load test run by a health care professional in a given year. Once in medical care, people can start HIV medicine to help them stay healthy and protect their partners. </a:t>
            </a:r>
            <a:r>
              <a:rPr lang="en-US" b="0" i="0" u="none" strike="noStrike" dirty="0">
                <a:solidFill>
                  <a:srgbClr val="2C2C2C"/>
                </a:solidFill>
                <a:effectLst/>
                <a:latin typeface="Source Sans Pro" panose="020B0503030403020204" pitchFamily="34" charset="0"/>
                <a:hlinkClick r:id="rId3"/>
              </a:rPr>
              <a:t>Initiating ART is recommended for all people with diagnosed HIV</a:t>
            </a:r>
            <a:r>
              <a:rPr lang="en-US" b="0" i="0" dirty="0">
                <a:solidFill>
                  <a:srgbClr val="000000"/>
                </a:solidFill>
                <a:effectLst/>
                <a:latin typeface="Source Sans Pro" panose="020B0503030403020204" pitchFamily="34" charset="0"/>
              </a:rPr>
              <a:t>.</a:t>
            </a:r>
          </a:p>
          <a:p>
            <a:pPr algn="l">
              <a:buFont typeface="Arial" panose="020B0604020202020204" pitchFamily="34" charset="0"/>
              <a:buChar char="•"/>
            </a:pPr>
            <a:r>
              <a:rPr lang="en-US" b="1" i="0" dirty="0">
                <a:solidFill>
                  <a:srgbClr val="000000"/>
                </a:solidFill>
                <a:effectLst/>
                <a:latin typeface="Source Sans Pro" panose="020B0503030403020204" pitchFamily="34" charset="0"/>
              </a:rPr>
              <a:t>Retention in Care</a:t>
            </a:r>
            <a:r>
              <a:rPr lang="en-US" b="0" i="0" dirty="0">
                <a:solidFill>
                  <a:srgbClr val="000000"/>
                </a:solidFill>
                <a:effectLst/>
                <a:latin typeface="Source Sans Pro" panose="020B0503030403020204" pitchFamily="34" charset="0"/>
              </a:rPr>
              <a:t>—Approximately </a:t>
            </a:r>
            <a:r>
              <a:rPr lang="en-US" b="1" i="0" dirty="0">
                <a:solidFill>
                  <a:srgbClr val="000000"/>
                </a:solidFill>
                <a:effectLst/>
                <a:latin typeface="Source Sans Pro" panose="020B0503030403020204" pitchFamily="34" charset="0"/>
              </a:rPr>
              <a:t>50% were retained in care</a:t>
            </a:r>
            <a:r>
              <a:rPr lang="en-US" b="0" i="0" dirty="0">
                <a:solidFill>
                  <a:srgbClr val="000000"/>
                </a:solidFill>
                <a:effectLst/>
                <a:latin typeface="Source Sans Pro" panose="020B0503030403020204" pitchFamily="34" charset="0"/>
              </a:rPr>
              <a:t>. CDC measures retention in care as the percentage of persons with diagnosed HIV who had two or more CD4 or viral load tests, performed at least three months apart. People with HIV who have ongoing, regularly scheduled medical care have been shown to have </a:t>
            </a:r>
            <a:r>
              <a:rPr lang="en-US" b="0" i="0" u="none" strike="noStrike" dirty="0">
                <a:solidFill>
                  <a:srgbClr val="2C2C2C"/>
                </a:solidFill>
                <a:effectLst/>
                <a:latin typeface="Source Sans Pro" panose="020B0503030403020204" pitchFamily="34" charset="0"/>
                <a:hlinkClick r:id="rId4"/>
              </a:rPr>
              <a:t>better health outcomes</a:t>
            </a:r>
            <a:r>
              <a:rPr lang="en-US" b="0" i="0" dirty="0">
                <a:solidFill>
                  <a:srgbClr val="000000"/>
                </a:solidFill>
                <a:effectLst/>
                <a:latin typeface="Source Sans Pro" panose="020B0503030403020204" pitchFamily="34" charset="0"/>
              </a:rPr>
              <a:t> and increased </a:t>
            </a:r>
            <a:r>
              <a:rPr lang="en-US" b="0" i="0" u="none" strike="noStrike" dirty="0">
                <a:solidFill>
                  <a:srgbClr val="2C2C2C"/>
                </a:solidFill>
                <a:effectLst/>
                <a:latin typeface="Source Sans Pro" panose="020B0503030403020204" pitchFamily="34" charset="0"/>
                <a:hlinkClick r:id="rId5"/>
              </a:rPr>
              <a:t>safer sexual behaviors</a:t>
            </a:r>
            <a:r>
              <a:rPr lang="en-US" b="0" i="0" dirty="0">
                <a:solidFill>
                  <a:srgbClr val="000000"/>
                </a:solidFill>
                <a:effectLst/>
                <a:latin typeface="Source Sans Pro" panose="020B0503030403020204" pitchFamily="34" charset="0"/>
              </a:rPr>
              <a:t>.</a:t>
            </a:r>
          </a:p>
          <a:p>
            <a:pPr algn="l">
              <a:buFont typeface="Arial" panose="020B0604020202020204" pitchFamily="34" charset="0"/>
              <a:buChar char="•"/>
            </a:pPr>
            <a:r>
              <a:rPr lang="en-US" b="1" i="0" dirty="0">
                <a:solidFill>
                  <a:srgbClr val="000000"/>
                </a:solidFill>
                <a:effectLst/>
                <a:latin typeface="Source Sans Pro" panose="020B0503030403020204" pitchFamily="34" charset="0"/>
              </a:rPr>
              <a:t>Viral Suppression</a:t>
            </a:r>
            <a:r>
              <a:rPr lang="en-US" b="0" i="0" dirty="0">
                <a:solidFill>
                  <a:srgbClr val="000000"/>
                </a:solidFill>
                <a:effectLst/>
                <a:latin typeface="Source Sans Pro" panose="020B0503030403020204" pitchFamily="34" charset="0"/>
              </a:rPr>
              <a:t>—An estimated </a:t>
            </a:r>
            <a:r>
              <a:rPr lang="en-US" b="1" i="0" dirty="0">
                <a:solidFill>
                  <a:srgbClr val="000000"/>
                </a:solidFill>
                <a:effectLst/>
                <a:latin typeface="Source Sans Pro" panose="020B0503030403020204" pitchFamily="34" charset="0"/>
              </a:rPr>
              <a:t>57% had achieved viral suppression</a:t>
            </a:r>
            <a:r>
              <a:rPr lang="en-US" b="0" i="0" dirty="0">
                <a:solidFill>
                  <a:srgbClr val="000000"/>
                </a:solidFill>
                <a:effectLst/>
                <a:latin typeface="Source Sans Pro" panose="020B0503030403020204" pitchFamily="34" charset="0"/>
              </a:rPr>
              <a:t>. CDC measures viral suppression as a viral load test result of &lt;200 copies/mL at the most recent viral load test during measurement year.</a:t>
            </a:r>
          </a:p>
          <a:p>
            <a:pPr algn="l">
              <a:buFont typeface="Arial" panose="020B0604020202020204" pitchFamily="34" charset="0"/>
              <a:buChar char="•"/>
            </a:pPr>
            <a:r>
              <a:rPr lang="en-US" b="1" i="0" dirty="0">
                <a:solidFill>
                  <a:srgbClr val="000000"/>
                </a:solidFill>
                <a:effectLst/>
                <a:latin typeface="Source Sans Pro" panose="020B0503030403020204" pitchFamily="34" charset="0"/>
              </a:rPr>
              <a:t>Linkage to care—</a:t>
            </a:r>
            <a:r>
              <a:rPr lang="en-US" b="0" i="0" dirty="0">
                <a:solidFill>
                  <a:srgbClr val="000000"/>
                </a:solidFill>
                <a:effectLst/>
                <a:latin typeface="Source Sans Pro" panose="020B0503030403020204" pitchFamily="34" charset="0"/>
              </a:rPr>
              <a:t>According to CDC, of those who received an HIV diagnosis in 2019, </a:t>
            </a:r>
            <a:r>
              <a:rPr lang="en-US" b="1" i="0" dirty="0">
                <a:solidFill>
                  <a:srgbClr val="000000"/>
                </a:solidFill>
                <a:effectLst/>
                <a:latin typeface="Source Sans Pro" panose="020B0503030403020204" pitchFamily="34" charset="0"/>
              </a:rPr>
              <a:t>81% were linked to care </a:t>
            </a:r>
            <a:r>
              <a:rPr lang="en-US" b="0" i="0" dirty="0">
                <a:solidFill>
                  <a:srgbClr val="000000"/>
                </a:solidFill>
                <a:effectLst/>
                <a:latin typeface="Source Sans Pro" panose="020B0503030403020204" pitchFamily="34" charset="0"/>
              </a:rPr>
              <a:t>within one month. This figure is calculated differently from other steps in the continuum, so it cannot be directly compared. CDC defines linkage as having one or more documented CD4 or viral load tests within 30 days (1 month) of HIV diagnosis. The denominator is limited to the number of people receiving an HIV diagnosis </a:t>
            </a:r>
            <a:r>
              <a:rPr lang="en-US" b="0" i="1" dirty="0">
                <a:solidFill>
                  <a:srgbClr val="000000"/>
                </a:solidFill>
                <a:effectLst/>
                <a:latin typeface="Source Sans Pro" panose="020B0503030403020204" pitchFamily="34" charset="0"/>
              </a:rPr>
              <a:t>in a given year</a:t>
            </a:r>
            <a:r>
              <a:rPr lang="en-US" b="0" i="0" dirty="0">
                <a:solidFill>
                  <a:srgbClr val="000000"/>
                </a:solidFill>
                <a:effectLst/>
                <a:latin typeface="Source Sans Pro" panose="020B0503030403020204" pitchFamily="34" charset="0"/>
              </a:rPr>
              <a:t>, rather than the total number of people with HIV that is used in the calculations for the other continuum steps. Rapid linkage to care is important because it can shorten the time to viral suppression, which helps people stay healthy and prevents sexual transmission of the virus.</a:t>
            </a:r>
          </a:p>
          <a:p>
            <a:endParaRPr lang="en-US" dirty="0"/>
          </a:p>
          <a:p>
            <a:endParaRPr lang="en-US" dirty="0"/>
          </a:p>
          <a:p>
            <a:pPr marL="171450" indent="-171450">
              <a:buFontTx/>
              <a:buChar char="-"/>
            </a:pPr>
            <a:r>
              <a:rPr lang="en-US" dirty="0"/>
              <a:t>Receipt of care = at least 1 test in 2019</a:t>
            </a:r>
          </a:p>
          <a:p>
            <a:pPr marL="171450" indent="-171450">
              <a:buFontTx/>
              <a:buChar char="-"/>
            </a:pPr>
            <a:r>
              <a:rPr lang="en-US" dirty="0"/>
              <a:t>Retained in care = at least 2 tests at least 3 months apart in 2019</a:t>
            </a:r>
          </a:p>
          <a:p>
            <a:pPr marL="171450" indent="-171450">
              <a:buFontTx/>
              <a:buChar char="-"/>
            </a:pPr>
            <a:r>
              <a:rPr lang="en-US" b="1" dirty="0"/>
              <a:t>Viral suppression: less than 200 copies/ml on the most recent test in 2019</a:t>
            </a:r>
          </a:p>
          <a:p>
            <a:pPr marL="171450" indent="-171450">
              <a:buFontTx/>
              <a:buChar char="-"/>
            </a:pPr>
            <a:r>
              <a:rPr lang="en-US" dirty="0"/>
              <a:t>Linkage to care: at least 1 test within 30  days of diagnosis</a:t>
            </a:r>
          </a:p>
        </p:txBody>
      </p:sp>
      <p:sp>
        <p:nvSpPr>
          <p:cNvPr id="4" name="Slide Number Placeholder 3"/>
          <p:cNvSpPr>
            <a:spLocks noGrp="1"/>
          </p:cNvSpPr>
          <p:nvPr>
            <p:ph type="sldNum" sz="quarter" idx="5"/>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19228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2454413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 of the 97,844 Texans living with HIV by the end of 2019, 77% had at least one doctor’s visit or labs drawn, 70% were retained in care, and more than half (61%) have achieved viral suppression. </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26</a:t>
            </a:fld>
            <a:endParaRPr lang="en-US" dirty="0"/>
          </a:p>
        </p:txBody>
      </p:sp>
    </p:spTree>
    <p:extLst>
      <p:ext uri="{BB962C8B-B14F-4D97-AF65-F5344CB8AC3E}">
        <p14:creationId xmlns:p14="http://schemas.microsoft.com/office/powerpoint/2010/main" val="1425423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Ending the HIV Epidemic in the U.S.</a:t>
            </a:r>
            <a:r>
              <a:rPr lang="en-US" sz="1200" b="0" i="0" kern="1200" dirty="0">
                <a:solidFill>
                  <a:schemeClr val="tx1"/>
                </a:solidFill>
                <a:effectLst/>
                <a:latin typeface="+mn-lt"/>
                <a:ea typeface="+mn-ea"/>
                <a:cs typeface="+mn-cs"/>
              </a:rPr>
              <a:t> (EHE) is a bold plan announced in 2019 that aims to end the HIV epidemic in the United States by 2030. </a:t>
            </a:r>
          </a:p>
          <a:p>
            <a:r>
              <a:rPr lang="en-US" sz="1200" b="0" i="0" kern="1200" dirty="0">
                <a:solidFill>
                  <a:schemeClr val="tx1"/>
                </a:solidFill>
                <a:effectLst/>
                <a:latin typeface="+mn-lt"/>
                <a:ea typeface="+mn-ea"/>
                <a:cs typeface="+mn-cs"/>
              </a:rPr>
              <a:t>There are 3 phases in the plan:</a:t>
            </a:r>
          </a:p>
          <a:p>
            <a:r>
              <a:rPr lang="en-US" sz="1200" b="0" i="0" kern="1200" dirty="0">
                <a:solidFill>
                  <a:schemeClr val="tx1"/>
                </a:solidFill>
                <a:effectLst/>
                <a:latin typeface="+mn-lt"/>
                <a:ea typeface="+mn-ea"/>
                <a:cs typeface="+mn-cs"/>
              </a:rPr>
              <a:t>In its first phase, the initiative is focusing on areas where HIV transmission occurs most frequently, providing 57 geographic focus areas with an infusion of additional resources, expertise, and technology to develop and implement locally tailored EHE plans.</a:t>
            </a:r>
          </a:p>
          <a:p>
            <a:r>
              <a:rPr lang="en-US" sz="1200" b="0" i="0" kern="1200" dirty="0">
                <a:solidFill>
                  <a:schemeClr val="tx1"/>
                </a:solidFill>
                <a:effectLst/>
                <a:latin typeface="+mn-lt"/>
                <a:ea typeface="+mn-ea"/>
                <a:cs typeface="+mn-cs"/>
              </a:rPr>
              <a:t>Phase 2: then expands the efforts to other parts of the US</a:t>
            </a:r>
          </a:p>
          <a:p>
            <a:r>
              <a:rPr lang="en-US" sz="1200" b="0" i="0" kern="1200" dirty="0">
                <a:solidFill>
                  <a:schemeClr val="tx1"/>
                </a:solidFill>
                <a:effectLst/>
                <a:latin typeface="+mn-lt"/>
                <a:ea typeface="+mn-ea"/>
                <a:cs typeface="+mn-cs"/>
              </a:rPr>
              <a:t>Phase 3: includes efforts to help maintain the number of new infections at &lt;3000 per year.</a:t>
            </a:r>
          </a:p>
          <a:p>
            <a:r>
              <a:rPr lang="en-US" sz="1200" b="1" i="0" kern="1200" dirty="0">
                <a:solidFill>
                  <a:schemeClr val="tx1"/>
                </a:solidFill>
                <a:effectLst/>
                <a:latin typeface="+mn-lt"/>
                <a:ea typeface="+mn-ea"/>
                <a:cs typeface="+mn-cs"/>
              </a:rPr>
              <a:t>Over all GOAL:</a:t>
            </a:r>
          </a:p>
          <a:p>
            <a:r>
              <a:rPr lang="en-US" sz="1200" b="0" i="0" kern="1200" dirty="0">
                <a:solidFill>
                  <a:schemeClr val="tx1"/>
                </a:solidFill>
                <a:effectLst/>
                <a:latin typeface="+mn-lt"/>
                <a:ea typeface="+mn-ea"/>
                <a:cs typeface="+mn-cs"/>
              </a:rPr>
              <a:t>The initiative seeks to reduce the number of new HIV infections in the United States by 75 percent by 2025, and then by at least 90 percent by 2030, for an estimated 250,000 total HIV infections averted.</a:t>
            </a:r>
          </a:p>
          <a:p>
            <a:r>
              <a:rPr lang="en-US" dirty="0"/>
              <a:t>https://www.hiv.gov/federal-response/ending-the-hiv-epidemic/overview</a:t>
            </a: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27</a:t>
            </a:fld>
            <a:endParaRPr lang="en-US" dirty="0"/>
          </a:p>
        </p:txBody>
      </p:sp>
    </p:spTree>
    <p:extLst>
      <p:ext uri="{BB962C8B-B14F-4D97-AF65-F5344CB8AC3E}">
        <p14:creationId xmlns:p14="http://schemas.microsoft.com/office/powerpoint/2010/main" val="4089836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28</a:t>
            </a:fld>
            <a:endParaRPr lang="en-US" dirty="0"/>
          </a:p>
        </p:txBody>
      </p:sp>
    </p:spTree>
    <p:extLst>
      <p:ext uri="{BB962C8B-B14F-4D97-AF65-F5344CB8AC3E}">
        <p14:creationId xmlns:p14="http://schemas.microsoft.com/office/powerpoint/2010/main" val="1054439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are these priority jurisdictions – there are 57.  they are areas where </a:t>
            </a:r>
            <a:r>
              <a:rPr lang="en-US" b="1" dirty="0"/>
              <a:t>&gt;50% of the new HIV diagnoses occurred in 2016 and 2017, and also seven states with a substantial number of new HIV diagnoses in rural areas. Texas has 5 priority areas and Houston/Harris County is one of those. </a:t>
            </a: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29</a:t>
            </a:fld>
            <a:endParaRPr lang="en-US" dirty="0"/>
          </a:p>
        </p:txBody>
      </p:sp>
    </p:spTree>
    <p:extLst>
      <p:ext uri="{BB962C8B-B14F-4D97-AF65-F5344CB8AC3E}">
        <p14:creationId xmlns:p14="http://schemas.microsoft.com/office/powerpoint/2010/main" val="1932658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latin typeface="Corbel"/>
              </a:rPr>
              <a:t>These are </a:t>
            </a:r>
            <a:r>
              <a:rPr lang="en-US" sz="1200" b="1" dirty="0">
                <a:solidFill>
                  <a:prstClr val="black"/>
                </a:solidFill>
                <a:latin typeface="Corbel"/>
              </a:rPr>
              <a:t>average estimates</a:t>
            </a:r>
            <a:r>
              <a:rPr lang="en-US" sz="1200" dirty="0">
                <a:solidFill>
                  <a:prstClr val="black"/>
                </a:solidFill>
                <a:latin typeface="Corbel"/>
              </a:rPr>
              <a:t>. There are many mitigating factors, the most important of which is HIV viral load</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32</a:t>
            </a:fld>
            <a:endParaRPr lang="en-US" dirty="0"/>
          </a:p>
        </p:txBody>
      </p:sp>
    </p:spTree>
    <p:extLst>
      <p:ext uri="{BB962C8B-B14F-4D97-AF65-F5344CB8AC3E}">
        <p14:creationId xmlns:p14="http://schemas.microsoft.com/office/powerpoint/2010/main" val="4072414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500">
                <a:solidFill>
                  <a:schemeClr val="tx1"/>
                </a:solidFill>
                <a:latin typeface="Times New Roman" charset="0"/>
                <a:ea typeface="ＭＳ Ｐゴシック" charset="0"/>
              </a:defRPr>
            </a:lvl1pPr>
            <a:lvl2pPr marL="776392" indent="-298613" eaLnBrk="0" hangingPunct="0">
              <a:defRPr sz="2500">
                <a:solidFill>
                  <a:schemeClr val="tx1"/>
                </a:solidFill>
                <a:latin typeface="Times New Roman" charset="0"/>
                <a:ea typeface="ＭＳ Ｐゴシック" charset="0"/>
              </a:defRPr>
            </a:lvl2pPr>
            <a:lvl3pPr marL="1194450" indent="-238890" eaLnBrk="0" hangingPunct="0">
              <a:defRPr sz="2500">
                <a:solidFill>
                  <a:schemeClr val="tx1"/>
                </a:solidFill>
                <a:latin typeface="Times New Roman" charset="0"/>
                <a:ea typeface="ＭＳ Ｐゴシック" charset="0"/>
              </a:defRPr>
            </a:lvl3pPr>
            <a:lvl4pPr marL="1672231" indent="-238890" eaLnBrk="0" hangingPunct="0">
              <a:defRPr sz="2500">
                <a:solidFill>
                  <a:schemeClr val="tx1"/>
                </a:solidFill>
                <a:latin typeface="Times New Roman" charset="0"/>
                <a:ea typeface="ＭＳ Ｐゴシック" charset="0"/>
              </a:defRPr>
            </a:lvl4pPr>
            <a:lvl5pPr marL="2150011" indent="-238890" eaLnBrk="0" hangingPunct="0">
              <a:defRPr sz="2500">
                <a:solidFill>
                  <a:schemeClr val="tx1"/>
                </a:solidFill>
                <a:latin typeface="Times New Roman" charset="0"/>
                <a:ea typeface="ＭＳ Ｐゴシック" charset="0"/>
              </a:defRPr>
            </a:lvl5pPr>
            <a:lvl6pPr marL="2627792" indent="-238890" eaLnBrk="0" fontAlgn="base" hangingPunct="0">
              <a:spcBef>
                <a:spcPct val="0"/>
              </a:spcBef>
              <a:spcAft>
                <a:spcPct val="0"/>
              </a:spcAft>
              <a:defRPr sz="2500">
                <a:solidFill>
                  <a:schemeClr val="tx1"/>
                </a:solidFill>
                <a:latin typeface="Times New Roman" charset="0"/>
                <a:ea typeface="ＭＳ Ｐゴシック" charset="0"/>
              </a:defRPr>
            </a:lvl6pPr>
            <a:lvl7pPr marL="3105570" indent="-238890" eaLnBrk="0" fontAlgn="base" hangingPunct="0">
              <a:spcBef>
                <a:spcPct val="0"/>
              </a:spcBef>
              <a:spcAft>
                <a:spcPct val="0"/>
              </a:spcAft>
              <a:defRPr sz="2500">
                <a:solidFill>
                  <a:schemeClr val="tx1"/>
                </a:solidFill>
                <a:latin typeface="Times New Roman" charset="0"/>
                <a:ea typeface="ＭＳ Ｐゴシック" charset="0"/>
              </a:defRPr>
            </a:lvl7pPr>
            <a:lvl8pPr marL="3583351" indent="-238890" eaLnBrk="0" fontAlgn="base" hangingPunct="0">
              <a:spcBef>
                <a:spcPct val="0"/>
              </a:spcBef>
              <a:spcAft>
                <a:spcPct val="0"/>
              </a:spcAft>
              <a:defRPr sz="2500">
                <a:solidFill>
                  <a:schemeClr val="tx1"/>
                </a:solidFill>
                <a:latin typeface="Times New Roman" charset="0"/>
                <a:ea typeface="ＭＳ Ｐゴシック" charset="0"/>
              </a:defRPr>
            </a:lvl8pPr>
            <a:lvl9pPr marL="4061132" indent="-238890" eaLnBrk="0" fontAlgn="base" hangingPunct="0">
              <a:spcBef>
                <a:spcPct val="0"/>
              </a:spcBef>
              <a:spcAft>
                <a:spcPct val="0"/>
              </a:spcAft>
              <a:defRPr sz="2500">
                <a:solidFill>
                  <a:schemeClr val="tx1"/>
                </a:solidFill>
                <a:latin typeface="Times New Roman" charset="0"/>
                <a:ea typeface="ＭＳ Ｐゴシック" charset="0"/>
              </a:defRPr>
            </a:lvl9pPr>
          </a:lstStyle>
          <a:p>
            <a:fld id="{0C256EA8-B2FA-B34A-9B94-A4E7A85C7772}" type="slidenum">
              <a:rPr lang="en-US" sz="1300"/>
              <a:pPr/>
              <a:t>33</a:t>
            </a:fld>
            <a:endParaRPr lang="en-US" sz="13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nSpc>
                <a:spcPct val="110000"/>
              </a:lnSpc>
              <a:spcBef>
                <a:spcPts val="523"/>
              </a:spcBef>
              <a:spcAft>
                <a:spcPts val="523"/>
              </a:spcAft>
            </a:pPr>
            <a:endParaRPr lang="en-US">
              <a:latin typeface="Times New Roman" charset="0"/>
            </a:endParaRPr>
          </a:p>
        </p:txBody>
      </p:sp>
    </p:spTree>
    <p:extLst>
      <p:ext uri="{BB962C8B-B14F-4D97-AF65-F5344CB8AC3E}">
        <p14:creationId xmlns:p14="http://schemas.microsoft.com/office/powerpoint/2010/main" val="2534969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a:t>
            </a:r>
            <a:r>
              <a:rPr lang="en-US" dirty="0"/>
              <a:t> </a:t>
            </a:r>
            <a:r>
              <a:rPr lang="en-US" b="1" dirty="0"/>
              <a:t>infectious</a:t>
            </a:r>
            <a:r>
              <a:rPr lang="en-US" dirty="0"/>
              <a:t>: Urine, Saliva, Sweat, Tears, Nasal secretions, Sputum, Vomitus, Stool</a:t>
            </a: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34</a:t>
            </a:fld>
            <a:endParaRPr lang="en-US" dirty="0"/>
          </a:p>
        </p:txBody>
      </p:sp>
    </p:spTree>
    <p:extLst>
      <p:ext uri="{BB962C8B-B14F-4D97-AF65-F5344CB8AC3E}">
        <p14:creationId xmlns:p14="http://schemas.microsoft.com/office/powerpoint/2010/main" val="4086171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6/2019, </a:t>
            </a:r>
            <a:r>
              <a:rPr lang="en-US" dirty="0" err="1"/>
              <a:t>PrEP</a:t>
            </a:r>
            <a:r>
              <a:rPr lang="en-US" dirty="0"/>
              <a:t> given </a:t>
            </a:r>
            <a:r>
              <a:rPr lang="en-US" sz="1200" dirty="0"/>
              <a:t>USPSTF Grade A Recommendation</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37</a:t>
            </a:fld>
            <a:endParaRPr lang="en-US" dirty="0"/>
          </a:p>
        </p:txBody>
      </p:sp>
    </p:spTree>
    <p:extLst>
      <p:ext uri="{BB962C8B-B14F-4D97-AF65-F5344CB8AC3E}">
        <p14:creationId xmlns:p14="http://schemas.microsoft.com/office/powerpoint/2010/main" val="4009831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r>
              <a:rPr lang="en-US" sz="1200" dirty="0" err="1"/>
              <a:t>Jenness</a:t>
            </a:r>
            <a:r>
              <a:rPr lang="en-US" sz="1200" dirty="0"/>
              <a:t>, S et al. CROI2018. </a:t>
            </a:r>
            <a:r>
              <a:rPr lang="en-US" sz="1200" i="1" dirty="0"/>
              <a:t>The </a:t>
            </a:r>
            <a:r>
              <a:rPr lang="en-US" sz="1200" i="1" dirty="0" err="1"/>
              <a:t>PrEP</a:t>
            </a:r>
            <a:r>
              <a:rPr lang="en-US" sz="1200" i="1" dirty="0"/>
              <a:t> care continuum and HIV racial disparities among MSM</a:t>
            </a:r>
            <a:r>
              <a:rPr lang="en-US" sz="1200" dirty="0"/>
              <a:t>.</a:t>
            </a:r>
            <a:r>
              <a:rPr lang="en-US" sz="1200" baseline="0" dirty="0"/>
              <a:t> </a:t>
            </a:r>
            <a:r>
              <a:rPr lang="en-US" sz="1200" dirty="0"/>
              <a:t>Abstract 1149. Mathematical model of HIV transmission for MSM to include race-</a:t>
            </a:r>
            <a:r>
              <a:rPr lang="en-US" sz="1200" dirty="0" err="1"/>
              <a:t>stratefied</a:t>
            </a:r>
            <a:r>
              <a:rPr lang="en-US" sz="1200" baseline="0" dirty="0"/>
              <a:t> transitions through </a:t>
            </a:r>
            <a:r>
              <a:rPr lang="en-US" sz="1200" baseline="0" dirty="0" err="1"/>
              <a:t>PrEP</a:t>
            </a:r>
            <a:r>
              <a:rPr lang="en-US" sz="1200" baseline="0" dirty="0"/>
              <a:t> continuing from awareness to access to </a:t>
            </a:r>
            <a:r>
              <a:rPr lang="en-US" sz="1200" baseline="0" dirty="0" err="1"/>
              <a:t>rx</a:t>
            </a:r>
            <a:r>
              <a:rPr lang="en-US" sz="1200" baseline="0" dirty="0"/>
              <a:t> to adherence to retention.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https://www.cdc.gov/mmwr/volumes/68/wr/pdfs/mm6827-H.pdf</a:t>
            </a: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38</a:t>
            </a:fld>
            <a:endParaRPr lang="en-US" dirty="0"/>
          </a:p>
        </p:txBody>
      </p:sp>
    </p:spTree>
    <p:extLst>
      <p:ext uri="{BB962C8B-B14F-4D97-AF65-F5344CB8AC3E}">
        <p14:creationId xmlns:p14="http://schemas.microsoft.com/office/powerpoint/2010/main" val="2145708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200" dirty="0"/>
              <a:t>PEP given for 28 days (many pharmacies will dispense 30-d supply but some state DOH programs provide 4 week/28d supply</a:t>
            </a:r>
          </a:p>
          <a:p>
            <a:pPr marL="171450" indent="-171450">
              <a:buFont typeface="Wingdings" panose="05000000000000000000" pitchFamily="2" charset="2"/>
              <a:buChar char="§"/>
            </a:pPr>
            <a:r>
              <a:rPr lang="en-US" sz="1200" dirty="0"/>
              <a:t>Not a substitute for regular use of other HIV prevention</a:t>
            </a:r>
          </a:p>
          <a:p>
            <a:pPr marL="171450" indent="-171450">
              <a:buFont typeface="Wingdings" panose="05000000000000000000" pitchFamily="2" charset="2"/>
              <a:buChar char="§"/>
            </a:pPr>
            <a:r>
              <a:rPr lang="en-US" sz="1200" dirty="0"/>
              <a:t>Not the right choice for people who may be exposed to HIV frequently</a:t>
            </a:r>
            <a:endParaRPr lang="en-US" sz="1200"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39</a:t>
            </a:fld>
            <a:endParaRPr lang="en-US" dirty="0"/>
          </a:p>
        </p:txBody>
      </p:sp>
    </p:spTree>
    <p:extLst>
      <p:ext uri="{BB962C8B-B14F-4D97-AF65-F5344CB8AC3E}">
        <p14:creationId xmlns:p14="http://schemas.microsoft.com/office/powerpoint/2010/main" val="2608391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site can add their slide here when they do the presentation</a:t>
            </a:r>
          </a:p>
        </p:txBody>
      </p:sp>
      <p:sp>
        <p:nvSpPr>
          <p:cNvPr id="4" name="Slide Number Placeholder 3"/>
          <p:cNvSpPr>
            <a:spLocks noGrp="1"/>
          </p:cNvSpPr>
          <p:nvPr>
            <p:ph type="sldNum" sz="quarter" idx="10"/>
          </p:nvPr>
        </p:nvSpPr>
        <p:spPr/>
        <p:txBody>
          <a:bodyPr/>
          <a:lstStyle/>
          <a:p>
            <a:fld id="{F264BA1E-6AC7-4534-AA62-D6AA5C834DC4}" type="slidenum">
              <a:rPr lang="en-US" smtClean="0"/>
              <a:t>3</a:t>
            </a:fld>
            <a:endParaRPr lang="en-US" dirty="0"/>
          </a:p>
        </p:txBody>
      </p:sp>
    </p:spTree>
    <p:extLst>
      <p:ext uri="{BB962C8B-B14F-4D97-AF65-F5344CB8AC3E}">
        <p14:creationId xmlns:p14="http://schemas.microsoft.com/office/powerpoint/2010/main" val="613764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https://www.uspreventiveservicestaskforce.org/uspstf/recommendation/human-immunodeficiency-virus-hiv-infection-screening</a:t>
            </a:r>
          </a:p>
        </p:txBody>
      </p:sp>
      <p:sp>
        <p:nvSpPr>
          <p:cNvPr id="4" name="Slide Number Placeholder 3"/>
          <p:cNvSpPr>
            <a:spLocks noGrp="1"/>
          </p:cNvSpPr>
          <p:nvPr>
            <p:ph type="sldNum" sz="quarter" idx="5"/>
          </p:nvPr>
        </p:nvSpPr>
        <p:spPr/>
        <p:txBody>
          <a:bodyPr/>
          <a:lstStyle/>
          <a:p>
            <a:fld id="{F264BA1E-6AC7-4534-AA62-D6AA5C834DC4}" type="slidenum">
              <a:rPr lang="en-US" smtClean="0"/>
              <a:t>40</a:t>
            </a:fld>
            <a:endParaRPr lang="en-US" dirty="0"/>
          </a:p>
        </p:txBody>
      </p:sp>
    </p:spTree>
    <p:extLst>
      <p:ext uri="{BB962C8B-B14F-4D97-AF65-F5344CB8AC3E}">
        <p14:creationId xmlns:p14="http://schemas.microsoft.com/office/powerpoint/2010/main" val="2487320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64BA1E-6AC7-4534-AA62-D6AA5C834DC4}" type="slidenum">
              <a:rPr lang="en-US" smtClean="0"/>
              <a:t>41</a:t>
            </a:fld>
            <a:endParaRPr lang="en-US" dirty="0"/>
          </a:p>
        </p:txBody>
      </p:sp>
    </p:spTree>
    <p:extLst>
      <p:ext uri="{BB962C8B-B14F-4D97-AF65-F5344CB8AC3E}">
        <p14:creationId xmlns:p14="http://schemas.microsoft.com/office/powerpoint/2010/main" val="1059079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Immediately after </a:t>
            </a:r>
            <a:r>
              <a:rPr lang="en-US"/>
              <a:t>HIV acquisition, </a:t>
            </a:r>
            <a:r>
              <a:rPr lang="en-US" dirty="0"/>
              <a:t>no viral markers will be positive. The time during which no existing diagnostic test is capable of detecting HIV is called the eclipse period.</a:t>
            </a:r>
          </a:p>
          <a:p>
            <a:r>
              <a:rPr lang="en-US" dirty="0"/>
              <a:t>The window period is the time between acquisition of HIV and the time when that specific lab test will accurately detect HIV in almost all persons. This window period depends on the diagnostic test used. </a:t>
            </a:r>
          </a:p>
          <a:p>
            <a:r>
              <a:rPr lang="en-US" b="0" i="0" dirty="0">
                <a:solidFill>
                  <a:srgbClr val="333333"/>
                </a:solidFill>
                <a:effectLst/>
                <a:latin typeface="Open Sans" panose="020B0606030504020204" pitchFamily="34" charset="0"/>
              </a:rPr>
              <a:t>Following HIV acquisition, HIV RNA is first detectable on standard laboratory tests approximately 10 to 11 days after infection</a:t>
            </a:r>
          </a:p>
          <a:p>
            <a:r>
              <a:rPr lang="en-US" dirty="0"/>
              <a:t>P24 antigen, which is part of the combination tests, can be detected by 4</a:t>
            </a:r>
            <a:r>
              <a:rPr lang="en-US" baseline="30000" dirty="0"/>
              <a:t>th</a:t>
            </a:r>
            <a:r>
              <a:rPr lang="en-US" dirty="0"/>
              <a:t> generation immunoassays within 4-10 days after the emergence of HIV RNA</a:t>
            </a:r>
          </a:p>
          <a:p>
            <a:r>
              <a:rPr lang="en-US" dirty="0"/>
              <a:t>Next, IgM antibodies are detectable about 3-5 days later, followed by IgG antibodies which appear 2-6 weeks after initial HIV RNA detection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information: </a:t>
            </a:r>
            <a:r>
              <a:rPr lang="en-US" b="1" i="0" dirty="0">
                <a:solidFill>
                  <a:srgbClr val="656565"/>
                </a:solidFill>
                <a:effectLst/>
                <a:latin typeface="Open Sans" panose="020B0606030504020204" pitchFamily="34" charset="0"/>
              </a:rPr>
              <a:t>Window Period</a:t>
            </a:r>
            <a:r>
              <a:rPr lang="en-US" b="0" i="0" dirty="0">
                <a:solidFill>
                  <a:srgbClr val="333333"/>
                </a:solidFill>
                <a:effectLst/>
                <a:latin typeface="Open Sans" panose="020B0606030504020204" pitchFamily="34" charset="0"/>
              </a:rPr>
              <a:t>: The window period is most often defined as the time between acquisition of HIV and the time when the laboratory test will accurately detect HIV infection in almost all persons. The window period depends on the diagnostic test used. From a practical standpoint, the window period is used as the time period to rule out HIV infection after a potential exposure. The CDC recommends using 45 days as the window period for laboratory-based HIV-1/2 antigen-antibody assays, and 90 days after all HIV antibody tests and all HIV point-of-care tests.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42</a:t>
            </a:fld>
            <a:endParaRPr lang="en-US" dirty="0"/>
          </a:p>
        </p:txBody>
      </p:sp>
    </p:spTree>
    <p:extLst>
      <p:ext uri="{BB962C8B-B14F-4D97-AF65-F5344CB8AC3E}">
        <p14:creationId xmlns:p14="http://schemas.microsoft.com/office/powerpoint/2010/main" val="1354620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43</a:t>
            </a:fld>
            <a:endParaRPr lang="en-US" dirty="0"/>
          </a:p>
        </p:txBody>
      </p:sp>
    </p:spTree>
    <p:extLst>
      <p:ext uri="{BB962C8B-B14F-4D97-AF65-F5344CB8AC3E}">
        <p14:creationId xmlns:p14="http://schemas.microsoft.com/office/powerpoint/2010/main" val="3828629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algorithm is modified from the CDC algorithm and published by the association of public health laboratories</a:t>
            </a:r>
          </a:p>
          <a:p>
            <a:pPr marL="228600" indent="-228600">
              <a:buAutoNum type="alphaLcParenR"/>
            </a:pPr>
            <a:r>
              <a:rPr lang="en-US" dirty="0"/>
              <a:t>APHL and CDC recommend that labs use an FDA-approved instrumented HIV 1/2 antigen/antibody immunoassay  as the initial assay in the HIV testing algorithm. The </a:t>
            </a:r>
            <a:r>
              <a:rPr lang="en-US" dirty="0" err="1"/>
              <a:t>fda</a:t>
            </a:r>
            <a:r>
              <a:rPr lang="en-US" dirty="0"/>
              <a:t>-approved single-used rapid HIV-1/HIV-2 antigen/antibody immunoassay can be used if an instrumented assay is not available</a:t>
            </a:r>
          </a:p>
          <a:p>
            <a:pPr marL="228600" indent="-228600">
              <a:buAutoNum type="alphaLcParenR"/>
            </a:pPr>
            <a:r>
              <a:rPr lang="en-US" dirty="0"/>
              <a:t>This includes specimens reported as HIV-2 positive with HIV-1 cross reactivity</a:t>
            </a:r>
          </a:p>
          <a:p>
            <a:pPr marL="228600" indent="-228600">
              <a:buAutoNum type="alphaLcParenR"/>
            </a:pPr>
            <a:r>
              <a:rPr lang="en-US" dirty="0"/>
              <a:t>Per the </a:t>
            </a:r>
            <a:r>
              <a:rPr lang="en-US" dirty="0" err="1"/>
              <a:t>Geenius</a:t>
            </a:r>
            <a:r>
              <a:rPr lang="en-US" dirty="0"/>
              <a:t> package insert, specimens with this final assay interpretation should be retested with a new cartridge. If the final assay interpretation is again HIV-2 indeterminate, its should be reported as such and followed with an HIV-1 NAT</a:t>
            </a:r>
          </a:p>
          <a:p>
            <a:pPr marL="228600" indent="-228600">
              <a:buAutoNum type="alphaLcParenR"/>
            </a:pPr>
            <a:r>
              <a:rPr lang="en-US" dirty="0"/>
              <a:t>If recent HIV exposure is suspected or reported, conduct HIV-1 NAT or request a new specimen and repeat the algorithm according to CDC guidance</a:t>
            </a:r>
          </a:p>
          <a:p>
            <a:pPr marL="228600" indent="-228600">
              <a:buAutoNum type="alphaLcParenR"/>
            </a:pPr>
            <a:r>
              <a:rPr lang="en-US" dirty="0"/>
              <a:t>Link patient to HIV medical care and provide appropriate prevention counseling</a:t>
            </a:r>
          </a:p>
          <a:p>
            <a:pPr marL="228600" indent="-228600">
              <a:buAutoNum type="alphaLcParenR"/>
            </a:pPr>
            <a:r>
              <a:rPr lang="en-US" dirty="0"/>
              <a:t>Link patient to HIV medical care and provide appropriate prevention counseling. Provider may consider additional testing</a:t>
            </a:r>
          </a:p>
          <a:p>
            <a:pPr marL="228600" indent="-228600">
              <a:buAutoNum type="alphaLcParenR"/>
            </a:pPr>
            <a:r>
              <a:rPr lang="en-US" dirty="0"/>
              <a:t>Link patient to HIV medical care and provide appropriate prevention counseling immediately to expedite prevention practices</a:t>
            </a:r>
          </a:p>
          <a:p>
            <a:pPr marL="228600" indent="-228600">
              <a:buAutoNum type="alphaLcParenR"/>
            </a:pPr>
            <a:r>
              <a:rPr lang="en-US" dirty="0"/>
              <a:t>A negative HIV-1 NAT result and repeatedly HIV-2 indeterminate or HIV indeterminate antibody differentiation immunoassay result should be referred for testing with a different validated supplemental HIV-2 test (antibody test or NAT) if available. Alternatively, redraw and repeat algorithm in 2-4 weeks to assess HIV-2 infection</a:t>
            </a:r>
          </a:p>
          <a:p>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44</a:t>
            </a:fld>
            <a:endParaRPr lang="en-US" dirty="0"/>
          </a:p>
        </p:txBody>
      </p:sp>
    </p:spTree>
    <p:extLst>
      <p:ext uri="{BB962C8B-B14F-4D97-AF65-F5344CB8AC3E}">
        <p14:creationId xmlns:p14="http://schemas.microsoft.com/office/powerpoint/2010/main" val="2243034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45</a:t>
            </a:fld>
            <a:endParaRPr lang="en-US" dirty="0"/>
          </a:p>
        </p:txBody>
      </p:sp>
    </p:spTree>
    <p:extLst>
      <p:ext uri="{BB962C8B-B14F-4D97-AF65-F5344CB8AC3E}">
        <p14:creationId xmlns:p14="http://schemas.microsoft.com/office/powerpoint/2010/main" val="3213411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Following acquisition of HIV, people who are untreated typically develop a steady decline in CD4 cell count that is inversely related to the HIV viral load. As the HIV viral load increases, the CD4 count declines.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People with HIV typically progress to AIDS, or stage 3 HIV, within 10 years of the initial infection.</a:t>
            </a:r>
            <a:endParaRPr lang="en-US" dirty="0"/>
          </a:p>
          <a:p>
            <a:r>
              <a:rPr lang="en-US" dirty="0"/>
              <a:t>As the CD4 count declines, the patient’s risk for constitutional symptoms, opportunistic infections and death increases. </a:t>
            </a:r>
          </a:p>
        </p:txBody>
      </p:sp>
      <p:sp>
        <p:nvSpPr>
          <p:cNvPr id="4" name="Slide Number Placeholder 3"/>
          <p:cNvSpPr>
            <a:spLocks noGrp="1"/>
          </p:cNvSpPr>
          <p:nvPr>
            <p:ph type="sldNum" sz="quarter" idx="5"/>
          </p:nvPr>
        </p:nvSpPr>
        <p:spPr/>
        <p:txBody>
          <a:bodyPr/>
          <a:lstStyle/>
          <a:p>
            <a:fld id="{F264BA1E-6AC7-4534-AA62-D6AA5C834DC4}" type="slidenum">
              <a:rPr lang="en-US" smtClean="0"/>
              <a:t>47</a:t>
            </a:fld>
            <a:endParaRPr lang="en-US" dirty="0"/>
          </a:p>
        </p:txBody>
      </p:sp>
    </p:spTree>
    <p:extLst>
      <p:ext uri="{BB962C8B-B14F-4D97-AF65-F5344CB8AC3E}">
        <p14:creationId xmlns:p14="http://schemas.microsoft.com/office/powerpoint/2010/main" val="632434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Opportunistic infections are defined as</a:t>
            </a:r>
            <a:r>
              <a:rPr lang="en-US" b="0" i="0" dirty="0">
                <a:solidFill>
                  <a:srgbClr val="000000"/>
                </a:solidFill>
                <a:effectLst/>
                <a:latin typeface="Source Sans Pro" panose="020B0503030403020204" pitchFamily="34" charset="0"/>
              </a:rPr>
              <a:t> infections that are more frequent or more severe because of HIV-mediated immunosuppression</a:t>
            </a:r>
          </a:p>
          <a:p>
            <a:r>
              <a:rPr lang="en-US" b="0" i="0" dirty="0">
                <a:solidFill>
                  <a:srgbClr val="000000"/>
                </a:solidFill>
                <a:effectLst/>
                <a:latin typeface="Source Sans Pro" panose="020B0503030403020204" pitchFamily="34" charset="0"/>
              </a:rPr>
              <a:t>These infections can be categorized by type of organism, including fungi, bacteria, protozoa, and viruses. </a:t>
            </a:r>
          </a:p>
          <a:p>
            <a:endParaRPr lang="en-US" b="0" i="0" dirty="0">
              <a:solidFill>
                <a:srgbClr val="000000"/>
              </a:solidFill>
              <a:effectLst/>
              <a:latin typeface="Source Sans Pro" panose="020B0503030403020204" pitchFamily="34" charset="0"/>
            </a:endParaRPr>
          </a:p>
          <a:p>
            <a:r>
              <a:rPr lang="en-US" b="0" i="0" dirty="0">
                <a:solidFill>
                  <a:srgbClr val="000000"/>
                </a:solidFill>
                <a:effectLst/>
                <a:latin typeface="Source Sans Pro" panose="020B0503030403020204" pitchFamily="34" charset="0"/>
              </a:rPr>
              <a:t>This slide is just for reference – a demonstration of the wide variety of serious infections that could occur. </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48</a:t>
            </a:fld>
            <a:endParaRPr lang="en-US"/>
          </a:p>
        </p:txBody>
      </p:sp>
    </p:spTree>
    <p:extLst>
      <p:ext uri="{BB962C8B-B14F-4D97-AF65-F5344CB8AC3E}">
        <p14:creationId xmlns:p14="http://schemas.microsoft.com/office/powerpoint/2010/main" val="3041596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most recent 2014 CDC case definition for HIV, there is a 5-stage system. A patient’s status can change in either direction after diagnosis. </a:t>
            </a:r>
          </a:p>
          <a:p>
            <a:pPr marL="171450" indent="-171450">
              <a:buFontTx/>
              <a:buChar char="-"/>
            </a:pPr>
            <a:r>
              <a:rPr lang="en-US" dirty="0"/>
              <a:t>Stage 0 is early infection </a:t>
            </a:r>
          </a:p>
          <a:p>
            <a:pPr marL="171450" indent="-171450">
              <a:buFontTx/>
              <a:buChar char="-"/>
            </a:pPr>
            <a:r>
              <a:rPr lang="en-US" dirty="0"/>
              <a:t>Stage 1 is defined as a CD4 &gt; 500 </a:t>
            </a:r>
          </a:p>
          <a:p>
            <a:pPr marL="171450" indent="-171450">
              <a:buFontTx/>
              <a:buChar char="-"/>
            </a:pPr>
            <a:r>
              <a:rPr lang="en-US" dirty="0"/>
              <a:t>Stage 2 is a CD4 of 200-499 </a:t>
            </a:r>
          </a:p>
          <a:p>
            <a:pPr marL="171450" indent="-171450">
              <a:buFontTx/>
              <a:buChar char="-"/>
            </a:pPr>
            <a:r>
              <a:rPr lang="en-US" dirty="0"/>
              <a:t>Stage 3 is a CD4 &gt; 200 or the presence of an AIDS-defining condition</a:t>
            </a:r>
          </a:p>
          <a:p>
            <a:pPr marL="171450" indent="-171450">
              <a:buFontTx/>
              <a:buChar char="-"/>
            </a:pPr>
            <a:r>
              <a:rPr lang="en-US" dirty="0"/>
              <a:t>We aren’t going to go into detail about AIDS-defining conditions. This includes conditions such as opportunistic infections and HIV-related malignancies</a:t>
            </a:r>
          </a:p>
        </p:txBody>
      </p:sp>
      <p:sp>
        <p:nvSpPr>
          <p:cNvPr id="4" name="Slide Number Placeholder 3"/>
          <p:cNvSpPr>
            <a:spLocks noGrp="1"/>
          </p:cNvSpPr>
          <p:nvPr>
            <p:ph type="sldNum" sz="quarter" idx="5"/>
          </p:nvPr>
        </p:nvSpPr>
        <p:spPr/>
        <p:txBody>
          <a:bodyPr/>
          <a:lstStyle/>
          <a:p>
            <a:fld id="{F264BA1E-6AC7-4534-AA62-D6AA5C834DC4}" type="slidenum">
              <a:rPr lang="en-US" smtClean="0"/>
              <a:t>49</a:t>
            </a:fld>
            <a:endParaRPr lang="en-US" dirty="0"/>
          </a:p>
        </p:txBody>
      </p:sp>
    </p:spTree>
    <p:extLst>
      <p:ext uri="{BB962C8B-B14F-4D97-AF65-F5344CB8AC3E}">
        <p14:creationId xmlns:p14="http://schemas.microsoft.com/office/powerpoint/2010/main" val="2456078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may recall that years ago it was recommended to wait to initiate ART until the CD4 dropped below a certain threshold</a:t>
            </a:r>
          </a:p>
          <a:p>
            <a:r>
              <a:rPr lang="en-US" sz="1200" b="0" i="0" kern="1200" dirty="0">
                <a:solidFill>
                  <a:schemeClr val="tx1"/>
                </a:solidFill>
                <a:effectLst/>
                <a:latin typeface="+mn-lt"/>
                <a:ea typeface="+mn-ea"/>
                <a:cs typeface="+mn-cs"/>
              </a:rPr>
              <a:t>Current guidelines recommend to initiate ART for all people with HIV as soon as possible after HIV diagnosis. </a:t>
            </a:r>
          </a:p>
          <a:p>
            <a:r>
              <a:rPr lang="en-US" sz="1200" b="0" i="0" kern="1200" dirty="0">
                <a:solidFill>
                  <a:schemeClr val="tx1"/>
                </a:solidFill>
                <a:effectLst/>
                <a:latin typeface="+mn-lt"/>
                <a:ea typeface="+mn-ea"/>
                <a:cs typeface="+mn-cs"/>
              </a:rPr>
              <a:t>Early initiation of ART improves linkage to care, decreases the time to viral suppression, and improves the rate of virologic suppression among people with HIV</a:t>
            </a:r>
          </a:p>
          <a:p>
            <a:pPr lvl="2"/>
            <a:r>
              <a:rPr lang="en-US" dirty="0"/>
              <a:t>Certain comorbidities</a:t>
            </a:r>
          </a:p>
          <a:p>
            <a:pPr lvl="3"/>
            <a:r>
              <a:rPr lang="en-US" dirty="0"/>
              <a:t>HIV-associated nephropathy</a:t>
            </a:r>
          </a:p>
          <a:p>
            <a:pPr lvl="3"/>
            <a:r>
              <a:rPr lang="en-US" dirty="0"/>
              <a:t>Co-infection with hepatitis B</a:t>
            </a:r>
          </a:p>
          <a:p>
            <a:pPr lvl="3"/>
            <a:r>
              <a:rPr lang="en-US" dirty="0"/>
              <a:t>HIV-associated immune thrombocytopenia (ITP)</a:t>
            </a:r>
          </a:p>
          <a:p>
            <a:pPr lvl="3"/>
            <a:r>
              <a:rPr lang="en-US" dirty="0"/>
              <a:t>Lymphoma</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51</a:t>
            </a:fld>
            <a:endParaRPr lang="en-US" dirty="0"/>
          </a:p>
        </p:txBody>
      </p:sp>
    </p:spTree>
    <p:extLst>
      <p:ext uri="{BB962C8B-B14F-4D97-AF65-F5344CB8AC3E}">
        <p14:creationId xmlns:p14="http://schemas.microsoft.com/office/powerpoint/2010/main" val="1931546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a:t>
            </a:fld>
            <a:endParaRPr lang="en-US" dirty="0"/>
          </a:p>
        </p:txBody>
      </p:sp>
    </p:spTree>
    <p:extLst>
      <p:ext uri="{BB962C8B-B14F-4D97-AF65-F5344CB8AC3E}">
        <p14:creationId xmlns:p14="http://schemas.microsoft.com/office/powerpoint/2010/main" val="2122329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The U=U message is that patients with undetectable viral load cannot sexually transmit the virus to others, so undetectable equals </a:t>
            </a:r>
            <a:r>
              <a:rPr lang="en-US" sz="1200" dirty="0" err="1">
                <a:solidFill>
                  <a:schemeClr val="bg1"/>
                </a:solidFill>
              </a:rPr>
              <a:t>untransmittable</a:t>
            </a:r>
            <a:r>
              <a:rPr lang="en-US" sz="1200"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This message is based on several prospective observational studies that followed </a:t>
            </a:r>
            <a:r>
              <a:rPr lang="en-US" sz="1200" dirty="0" err="1">
                <a:solidFill>
                  <a:schemeClr val="bg1"/>
                </a:solidFill>
              </a:rPr>
              <a:t>sero</a:t>
            </a:r>
            <a:r>
              <a:rPr lang="en-US" sz="1200" dirty="0">
                <a:solidFill>
                  <a:schemeClr val="bg1"/>
                </a:solidFill>
              </a:rPr>
              <a:t>-discordant couples in which the partner with HIV was on ART with a viral load less than 200. After thousands of </a:t>
            </a:r>
            <a:r>
              <a:rPr lang="en-US" sz="1200" dirty="0" err="1">
                <a:solidFill>
                  <a:schemeClr val="bg1"/>
                </a:solidFill>
              </a:rPr>
              <a:t>condomless</a:t>
            </a:r>
            <a:r>
              <a:rPr lang="en-US" sz="1200" dirty="0">
                <a:solidFill>
                  <a:schemeClr val="bg1"/>
                </a:solidFill>
              </a:rPr>
              <a:t> sex acts, there were zero phylogenetically linked HIV transmissions. These studies were a breakthrough with important public health implications. Simply put, ART not only treats HIV but prevents sexual transmission of HIV infection. </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54</a:t>
            </a:fld>
            <a:endParaRPr lang="en-US" dirty="0"/>
          </a:p>
        </p:txBody>
      </p:sp>
    </p:spTree>
    <p:extLst>
      <p:ext uri="{BB962C8B-B14F-4D97-AF65-F5344CB8AC3E}">
        <p14:creationId xmlns:p14="http://schemas.microsoft.com/office/powerpoint/2010/main" val="1703897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https://c62506104e66a43471f5-70bb4dd68e9719e25721f0fcbc9e8812.ssl.cf1.rackcdn.com/videos/2022/07/treat_to_prevent.mp4</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55</a:t>
            </a:fld>
            <a:endParaRPr lang="en-US" dirty="0"/>
          </a:p>
        </p:txBody>
      </p:sp>
    </p:spTree>
    <p:extLst>
      <p:ext uri="{BB962C8B-B14F-4D97-AF65-F5344CB8AC3E}">
        <p14:creationId xmlns:p14="http://schemas.microsoft.com/office/powerpoint/2010/main" val="2922380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is for reference only – just to demonstrate the number of ART available and to demonstrate the progress in ART development over the years. </a:t>
            </a:r>
          </a:p>
          <a:p>
            <a:endParaRPr lang="en-US" dirty="0"/>
          </a:p>
          <a:p>
            <a:r>
              <a:rPr lang="en-US" dirty="0"/>
              <a:t>Currently there are more than 30 FDA-approved antiretroviral medications, starting with zidovudine in 1987, to most recently injectable cabotegravir and </a:t>
            </a:r>
            <a:r>
              <a:rPr lang="en-US" dirty="0" err="1"/>
              <a:t>raltegravir</a:t>
            </a:r>
            <a:r>
              <a:rPr lang="en-US" dirty="0"/>
              <a:t>. </a:t>
            </a:r>
          </a:p>
          <a:p>
            <a:endParaRPr lang="en-US" dirty="0"/>
          </a:p>
          <a:p>
            <a:r>
              <a:rPr lang="en-US" dirty="0"/>
              <a:t>Fostemsavir- approved in July 2020</a:t>
            </a:r>
          </a:p>
          <a:p>
            <a:endParaRPr lang="en-US" dirty="0"/>
          </a:p>
          <a:p>
            <a:r>
              <a:rPr lang="en-US" dirty="0"/>
              <a:t>https://aidsetc.org/resource/hiv-medication-chart-pad</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56</a:t>
            </a:fld>
            <a:endParaRPr lang="en-US" dirty="0"/>
          </a:p>
        </p:txBody>
      </p:sp>
    </p:spTree>
    <p:extLst>
      <p:ext uri="{BB962C8B-B14F-4D97-AF65-F5344CB8AC3E}">
        <p14:creationId xmlns:p14="http://schemas.microsoft.com/office/powerpoint/2010/main" val="3067889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the lifecycle of HIV and the sites of action of major classes of ART. </a:t>
            </a:r>
          </a:p>
          <a:p>
            <a:endParaRPr lang="en-US" dirty="0"/>
          </a:p>
          <a:p>
            <a:endParaRPr lang="en-US" dirty="0"/>
          </a:p>
          <a:p>
            <a:r>
              <a:rPr lang="en-US" dirty="0"/>
              <a:t>Step 1 is virus entry. Viral envelope protein gp120 binds to the CD4 molecule, followed by a conformational change in gp</a:t>
            </a:r>
            <a:r>
              <a:rPr lang="en-US" sz="1200" b="0" i="0" kern="1200" dirty="0">
                <a:solidFill>
                  <a:schemeClr val="tx1"/>
                </a:solidFill>
                <a:effectLst/>
                <a:latin typeface="+mn-lt"/>
                <a:ea typeface="+mn-ea"/>
                <a:cs typeface="+mn-cs"/>
              </a:rPr>
              <a:t>120 that allows binding to the host-cell co-receptor (e.g. CCR5 or CXCR4). Glycoprotein 41 (gp41) then mediates HIV-cell fusion to permit viral entry. The fusion inhibitor, enfuvirtide, blocks fusion between the virus (through gp41) and the CD4 molecule, and the CCR5 coreceptor antagonist, maraviroc, blocks viral binding (through gp120) to CCR5. Step 2 is reverse transcription, in which the single-stranded HIV-1 RNA is transcribed into double-stranded DNA by the HIV enzyme (polymerase) called reverse transcriptase. This step is the site of action of nucleoside and nucleotide reverse-transcriptase inhibitors (NRTIs) and non-nucleoside reverse-transcriptase inhibitors (NNRTIs). Step 3 is the migration of HIV DNA into the nucleus and its integration into the DNA of the host cell, a process catalyzed by the viral enzyme integrase. Integrase strand-transfer inhibitors (INSTIs) target this step. Step 4 is the transcription of the HIV-1 DNA into HIV messenger RNA (mRNA) and HIV genomic RNA. Step 5 is the transport of the HIV-1 RNA out of the nucleus and the translation of HIV-1 mRNA into viral polyproteins. To be functional, the transcribed proteins must be cleaved into smaller component proteins, a process that occurs in step 6 through the action of the HIV-1 enzyme protease. This is the site of action of protease inhibitors. Step 7 is the assembly of viral genomic RNA and viral enzymes (reverse transcriptase, integrase, and protease) into viral particles. Step 8 is the budding and maturation of new viral particles, which then go on to infect other host cells.</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57</a:t>
            </a:fld>
            <a:endParaRPr lang="en-US" dirty="0"/>
          </a:p>
        </p:txBody>
      </p:sp>
    </p:spTree>
    <p:extLst>
      <p:ext uri="{BB962C8B-B14F-4D97-AF65-F5344CB8AC3E}">
        <p14:creationId xmlns:p14="http://schemas.microsoft.com/office/powerpoint/2010/main" val="2950173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dirty="0"/>
              <a:t>Now that we have discussed some of the details of how ART works, we will review the currently recommended regimens for treatment-naïve patients with HIV</a:t>
            </a:r>
          </a:p>
          <a:p>
            <a:pPr lvl="0" algn="l"/>
            <a:endParaRPr lang="en-US" sz="1200" dirty="0"/>
          </a:p>
          <a:p>
            <a:pPr lvl="0" algn="l"/>
            <a:r>
              <a:rPr lang="en-US" sz="1200" dirty="0"/>
              <a:t>DHHS </a:t>
            </a:r>
            <a:r>
              <a:rPr lang="en-US" sz="1200" i="1" dirty="0"/>
              <a:t>Guidelines for the Use of Antiretroviral Agents in HIV-1 Infected Adults and Adolescents.</a:t>
            </a:r>
            <a:r>
              <a:rPr lang="en-US" sz="1200" dirty="0"/>
              <a:t> </a:t>
            </a:r>
          </a:p>
          <a:p>
            <a:pPr algn="l"/>
            <a:r>
              <a:rPr lang="en-US" sz="1200" dirty="0"/>
              <a:t>https://aidsinfo.nih.gov/guidelines/html/1/adult-and-adolescent-arv/0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err="1">
                <a:latin typeface="Arial" panose="020B0604020202020204" pitchFamily="34" charset="0"/>
              </a:rPr>
              <a:t>Saag</a:t>
            </a:r>
            <a:r>
              <a:rPr lang="en-US" altLang="en-US" sz="1200" dirty="0">
                <a:latin typeface="Arial" panose="020B0604020202020204" pitchFamily="34" charset="0"/>
              </a:rPr>
              <a:t>, Benson, Gandhi, et al, </a:t>
            </a:r>
            <a:r>
              <a:rPr lang="en-US" altLang="en-US" sz="1200" i="1" dirty="0">
                <a:latin typeface="Arial" panose="020B0604020202020204" pitchFamily="34" charset="0"/>
              </a:rPr>
              <a:t>JAMA</a:t>
            </a:r>
            <a:r>
              <a:rPr lang="en-US" altLang="en-US" sz="1200" dirty="0">
                <a:latin typeface="Arial" panose="020B0604020202020204" pitchFamily="34" charset="0"/>
              </a:rPr>
              <a:t>, 2018. 2018</a:t>
            </a:r>
            <a:r>
              <a:rPr lang="en-US" altLang="en-US" sz="1200" baseline="0" dirty="0">
                <a:latin typeface="Arial" panose="020B0604020202020204" pitchFamily="34" charset="0"/>
              </a:rPr>
              <a:t> Recommendations of the International Antiviral Society-USA Panel. </a:t>
            </a:r>
            <a:r>
              <a:rPr lang="en-US" altLang="en-US" sz="1200" i="1" baseline="0" dirty="0">
                <a:latin typeface="Arial" panose="020B0604020202020204" pitchFamily="34" charset="0"/>
              </a:rPr>
              <a:t>Antiretroviral Drugs for Treatment and Prevention of HIV Infection in Adults. </a:t>
            </a:r>
            <a:r>
              <a:rPr lang="en-US" dirty="0">
                <a:hlinkClick r:id="rId3"/>
              </a:rPr>
              <a:t>https://www.iasusa.org/2018/07/24/antiretroviral-drugs-treatment-prevention-hiv-infection-adults-2018-recommendations-of-the-international-antiviral-society-usa-panel/</a:t>
            </a:r>
            <a:endParaRPr lang="en-US" altLang="en-US" sz="1200" i="1"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Initial 2-drug regimens are only recommended in the rare situations in which a patient cannot take </a:t>
            </a:r>
            <a:r>
              <a:rPr lang="en-US" dirty="0" err="1"/>
              <a:t>abacavir</a:t>
            </a:r>
            <a:r>
              <a:rPr lang="en-US" dirty="0"/>
              <a:t>, TAF, or TDF</a:t>
            </a:r>
          </a:p>
        </p:txBody>
      </p:sp>
      <p:sp>
        <p:nvSpPr>
          <p:cNvPr id="4" name="Slide Number Placeholder 3"/>
          <p:cNvSpPr>
            <a:spLocks noGrp="1"/>
          </p:cNvSpPr>
          <p:nvPr>
            <p:ph type="sldNum" sz="quarter" idx="10"/>
          </p:nvPr>
        </p:nvSpPr>
        <p:spPr/>
        <p:txBody>
          <a:bodyPr/>
          <a:lstStyle/>
          <a:p>
            <a:fld id="{F264BA1E-6AC7-4534-AA62-D6AA5C834DC4}" type="slidenum">
              <a:rPr lang="en-US" smtClean="0"/>
              <a:t>58</a:t>
            </a:fld>
            <a:endParaRPr lang="en-US" dirty="0"/>
          </a:p>
        </p:txBody>
      </p:sp>
    </p:spTree>
    <p:extLst>
      <p:ext uri="{BB962C8B-B14F-4D97-AF65-F5344CB8AC3E}">
        <p14:creationId xmlns:p14="http://schemas.microsoft.com/office/powerpoint/2010/main" val="1880549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recommended initial regimens for most people with HIV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that all of these regimens include an integrase inhibitor with either 1 or 2 NRTIs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Several of these regimens are available as a single-tablet co-formulation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Rating</a:t>
            </a:r>
            <a:r>
              <a:rPr lang="en-US" baseline="0" dirty="0"/>
              <a:t> Recommendation: A=strong, B=moderate, C=optional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Rating Evidence: I=data from RCTs; II= data from well-designed nonrandomized </a:t>
            </a:r>
            <a:r>
              <a:rPr lang="en-US" baseline="0" dirty="0" err="1"/>
              <a:t>traials</a:t>
            </a:r>
            <a:r>
              <a:rPr lang="en-US" baseline="0" dirty="0"/>
              <a:t>, observational cohort studies with long-term clinical outcomes, relative bioavailability/bioequivalence studies, or regimen comparisons from randomized switch studies; III=expert opinion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HBV=hepatitis B virus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VL=viral 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Top 3 options in recommended list by IAS-USA 2018 guidance &amp; are the recommended regimens if ART started prior to having baseline HIV VL or CD4 or resistance testing available. </a:t>
            </a:r>
            <a:r>
              <a:rPr lang="en-US" sz="1200" dirty="0">
                <a:hlinkClick r:id="rId3"/>
              </a:rPr>
              <a:t>https://www.iasusa.org/2018/07/24/antiretroviral-drugs-treatment-prevention-hiv-infection-adults-2018-recommendations-of-the-international-antiviral-society-usa-panel/</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*tenofovir/emtricitabine now available as generic agent</a:t>
            </a: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59</a:t>
            </a:fld>
            <a:endParaRPr lang="en-US" dirty="0"/>
          </a:p>
        </p:txBody>
      </p:sp>
    </p:spTree>
    <p:extLst>
      <p:ext uri="{BB962C8B-B14F-4D97-AF65-F5344CB8AC3E}">
        <p14:creationId xmlns:p14="http://schemas.microsoft.com/office/powerpoint/2010/main" val="1325682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January 2021 the FDA approved the first injectable, complete regimen for HIV</a:t>
            </a:r>
          </a:p>
          <a:p>
            <a:r>
              <a:rPr lang="en-US" dirty="0"/>
              <a:t>This regimen is for patients who are </a:t>
            </a:r>
            <a:r>
              <a:rPr lang="en-US" dirty="0" err="1"/>
              <a:t>virologically</a:t>
            </a:r>
            <a:r>
              <a:rPr lang="en-US" dirty="0"/>
              <a:t> suppressed on a stable regimen with no history of treatment failure and no known or suspected resistance to cabotegravir or </a:t>
            </a:r>
            <a:r>
              <a:rPr lang="en-US" dirty="0" err="1"/>
              <a:t>rilpivirine</a:t>
            </a:r>
            <a:endParaRPr lang="en-US" dirty="0"/>
          </a:p>
          <a:p>
            <a:pPr marL="171450" indent="-171450">
              <a:buFontTx/>
              <a:buChar char="-"/>
            </a:pPr>
            <a:r>
              <a:rPr lang="en-US" dirty="0"/>
              <a:t>Clinical trials published in 2020 showed that virologic suppression was similar for long-acting cabotegravir plus </a:t>
            </a:r>
            <a:r>
              <a:rPr lang="en-US" dirty="0" err="1"/>
              <a:t>rilpivirine</a:t>
            </a:r>
            <a:r>
              <a:rPr lang="en-US" dirty="0"/>
              <a:t> administered every 8 weeks vs every 4 weeks</a:t>
            </a:r>
          </a:p>
          <a:p>
            <a:pPr marL="171450" indent="-171450">
              <a:buFontTx/>
              <a:buChar char="-"/>
            </a:pPr>
            <a:r>
              <a:rPr lang="en-US" dirty="0"/>
              <a:t>Q2mo dosing now standard</a:t>
            </a:r>
          </a:p>
          <a:p>
            <a:pPr marL="171450" indent="-171450">
              <a:buFontTx/>
              <a:buChar char="-"/>
            </a:pPr>
            <a:r>
              <a:rPr lang="en-US" dirty="0"/>
              <a:t>Intramuscular injection administered by a training healthcare professional (i.e. registered nurse)</a:t>
            </a:r>
          </a:p>
          <a:p>
            <a:pPr marL="171450" indent="-171450">
              <a:buFontTx/>
              <a:buChar char="-"/>
            </a:pPr>
            <a:r>
              <a:rPr lang="en-US" dirty="0"/>
              <a:t>Note that oral cabotegravir can be taken in combination with oral </a:t>
            </a:r>
            <a:r>
              <a:rPr lang="en-US" dirty="0" err="1"/>
              <a:t>rilpivirine</a:t>
            </a:r>
            <a:r>
              <a:rPr lang="en-US" dirty="0"/>
              <a:t> for one month prior to switching to the injectable formulation to ensure the medications well-tolerated; recommended in some patients but not required</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60</a:t>
            </a:fld>
            <a:endParaRPr lang="en-US" dirty="0"/>
          </a:p>
        </p:txBody>
      </p:sp>
    </p:spTree>
    <p:extLst>
      <p:ext uri="{BB962C8B-B14F-4D97-AF65-F5344CB8AC3E}">
        <p14:creationId xmlns:p14="http://schemas.microsoft.com/office/powerpoint/2010/main" val="3837912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linked a patient and care and initiated ART, how do we define success?</a:t>
            </a:r>
          </a:p>
          <a:p>
            <a:r>
              <a:rPr lang="en-US" dirty="0"/>
              <a:t>https://clinicalinfo.hiv.gov/en/guidelines/adult-and-adolescent-arv/treatment-goals?view=full</a:t>
            </a:r>
          </a:p>
        </p:txBody>
      </p:sp>
      <p:sp>
        <p:nvSpPr>
          <p:cNvPr id="4" name="Slide Number Placeholder 3"/>
          <p:cNvSpPr>
            <a:spLocks noGrp="1"/>
          </p:cNvSpPr>
          <p:nvPr>
            <p:ph type="sldNum" sz="quarter" idx="5"/>
          </p:nvPr>
        </p:nvSpPr>
        <p:spPr/>
        <p:txBody>
          <a:bodyPr/>
          <a:lstStyle/>
          <a:p>
            <a:fld id="{F264BA1E-6AC7-4534-AA62-D6AA5C834DC4}" type="slidenum">
              <a:rPr lang="en-US" smtClean="0"/>
              <a:t>61</a:t>
            </a:fld>
            <a:endParaRPr lang="en-US" dirty="0"/>
          </a:p>
        </p:txBody>
      </p:sp>
    </p:spTree>
    <p:extLst>
      <p:ext uri="{BB962C8B-B14F-4D97-AF65-F5344CB8AC3E}">
        <p14:creationId xmlns:p14="http://schemas.microsoft.com/office/powerpoint/2010/main" val="3373276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B1B1B"/>
                </a:solidFill>
                <a:effectLst/>
                <a:latin typeface="Source Sans Pro Web"/>
              </a:rPr>
              <a:t>Ryan White was 13 when he was diagnosed with AIDS after a blood transfusion in December 1984. Living in Kokomo, Indiana, doctors gave him six months to live. </a:t>
            </a:r>
          </a:p>
          <a:p>
            <a:pPr algn="l"/>
            <a:r>
              <a:rPr lang="en-US" b="0" i="0" dirty="0">
                <a:solidFill>
                  <a:srgbClr val="1B1B1B"/>
                </a:solidFill>
                <a:effectLst/>
                <a:latin typeface="Source Sans Pro Web"/>
              </a:rPr>
              <a:t>When Ryan tried to return to school, he faced AIDS-related discrimination in his Indiana community. Along with his mother Jeanne White </a:t>
            </a:r>
            <a:r>
              <a:rPr lang="en-US" b="0" i="0" dirty="0" err="1">
                <a:solidFill>
                  <a:srgbClr val="1B1B1B"/>
                </a:solidFill>
                <a:effectLst/>
                <a:latin typeface="Source Sans Pro Web"/>
              </a:rPr>
              <a:t>Ginder</a:t>
            </a:r>
            <a:r>
              <a:rPr lang="en-US" b="0" i="0" dirty="0">
                <a:solidFill>
                  <a:srgbClr val="1B1B1B"/>
                </a:solidFill>
                <a:effectLst/>
                <a:latin typeface="Source Sans Pro Web"/>
              </a:rPr>
              <a:t>, he rallied for his right to attend school. He gained national attention and became the face of public education about the disease.</a:t>
            </a:r>
          </a:p>
          <a:p>
            <a:pPr algn="l"/>
            <a:r>
              <a:rPr lang="en-US" b="0" i="0" dirty="0">
                <a:solidFill>
                  <a:srgbClr val="1B1B1B"/>
                </a:solidFill>
                <a:effectLst/>
                <a:latin typeface="Source Sans Pro Web"/>
              </a:rPr>
              <a:t>Surprising his doctors, Ryan lived five years longer than expected. He died in April 1990, one month before his high school graduation. Congress passed the Ryan White Comprehensive AIDS Resources Emergency (CARE) Act in August 1990.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HRSA’s Ryan White HIV/AIDS Program is divided into five Parts, following from the authorizing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63</a:t>
            </a:fld>
            <a:endParaRPr lang="en-US" dirty="0"/>
          </a:p>
        </p:txBody>
      </p:sp>
    </p:spTree>
    <p:extLst>
      <p:ext uri="{BB962C8B-B14F-4D97-AF65-F5344CB8AC3E}">
        <p14:creationId xmlns:p14="http://schemas.microsoft.com/office/powerpoint/2010/main" val="2595213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AB0F3B-94BD-4E24-B33A-21AFC5D0C668}" type="slidenum">
              <a:rPr lang="en-US" smtClean="0"/>
              <a:pPr/>
              <a:t>64</a:t>
            </a:fld>
            <a:endParaRPr lang="en-US"/>
          </a:p>
        </p:txBody>
      </p:sp>
    </p:spTree>
    <p:extLst>
      <p:ext uri="{BB962C8B-B14F-4D97-AF65-F5344CB8AC3E}">
        <p14:creationId xmlns:p14="http://schemas.microsoft.com/office/powerpoint/2010/main" val="362244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6</a:t>
            </a:fld>
            <a:endParaRPr lang="en-US" dirty="0"/>
          </a:p>
        </p:txBody>
      </p:sp>
    </p:spTree>
    <p:extLst>
      <p:ext uri="{BB962C8B-B14F-4D97-AF65-F5344CB8AC3E}">
        <p14:creationId xmlns:p14="http://schemas.microsoft.com/office/powerpoint/2010/main" val="1818282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ndara" pitchFamily="34" charset="0"/>
                <a:ea typeface="MS PGothic" pitchFamily="34" charset="-128"/>
              </a:defRPr>
            </a:lvl1pPr>
            <a:lvl2pPr marL="785266" indent="-302026" eaLnBrk="0" hangingPunct="0">
              <a:defRPr sz="2500">
                <a:solidFill>
                  <a:schemeClr val="tx1"/>
                </a:solidFill>
                <a:latin typeface="Candara" pitchFamily="34" charset="0"/>
                <a:ea typeface="MS PGothic" pitchFamily="34" charset="-128"/>
              </a:defRPr>
            </a:lvl2pPr>
            <a:lvl3pPr marL="1208102" indent="-241621" eaLnBrk="0" hangingPunct="0">
              <a:defRPr sz="2500">
                <a:solidFill>
                  <a:schemeClr val="tx1"/>
                </a:solidFill>
                <a:latin typeface="Candara" pitchFamily="34" charset="0"/>
                <a:ea typeface="MS PGothic" pitchFamily="34" charset="-128"/>
              </a:defRPr>
            </a:lvl3pPr>
            <a:lvl4pPr marL="1691343" indent="-241621" eaLnBrk="0" hangingPunct="0">
              <a:defRPr sz="2500">
                <a:solidFill>
                  <a:schemeClr val="tx1"/>
                </a:solidFill>
                <a:latin typeface="Candara" pitchFamily="34" charset="0"/>
                <a:ea typeface="MS PGothic" pitchFamily="34" charset="-128"/>
              </a:defRPr>
            </a:lvl4pPr>
            <a:lvl5pPr marL="2174584" indent="-241621" eaLnBrk="0" hangingPunct="0">
              <a:defRPr sz="2500">
                <a:solidFill>
                  <a:schemeClr val="tx1"/>
                </a:solidFill>
                <a:latin typeface="Candara" pitchFamily="34" charset="0"/>
                <a:ea typeface="MS PGothic" pitchFamily="34" charset="-128"/>
              </a:defRPr>
            </a:lvl5pPr>
            <a:lvl6pPr marL="2657825" indent="-241621" eaLnBrk="0" fontAlgn="base" hangingPunct="0">
              <a:spcBef>
                <a:spcPct val="0"/>
              </a:spcBef>
              <a:spcAft>
                <a:spcPct val="0"/>
              </a:spcAft>
              <a:defRPr sz="2500">
                <a:solidFill>
                  <a:schemeClr val="tx1"/>
                </a:solidFill>
                <a:latin typeface="Candara" pitchFamily="34" charset="0"/>
                <a:ea typeface="MS PGothic" pitchFamily="34" charset="-128"/>
              </a:defRPr>
            </a:lvl6pPr>
            <a:lvl7pPr marL="3141065" indent="-241621" eaLnBrk="0" fontAlgn="base" hangingPunct="0">
              <a:spcBef>
                <a:spcPct val="0"/>
              </a:spcBef>
              <a:spcAft>
                <a:spcPct val="0"/>
              </a:spcAft>
              <a:defRPr sz="2500">
                <a:solidFill>
                  <a:schemeClr val="tx1"/>
                </a:solidFill>
                <a:latin typeface="Candara" pitchFamily="34" charset="0"/>
                <a:ea typeface="MS PGothic" pitchFamily="34" charset="-128"/>
              </a:defRPr>
            </a:lvl7pPr>
            <a:lvl8pPr marL="3624306" indent="-241621" eaLnBrk="0" fontAlgn="base" hangingPunct="0">
              <a:spcBef>
                <a:spcPct val="0"/>
              </a:spcBef>
              <a:spcAft>
                <a:spcPct val="0"/>
              </a:spcAft>
              <a:defRPr sz="2500">
                <a:solidFill>
                  <a:schemeClr val="tx1"/>
                </a:solidFill>
                <a:latin typeface="Candara" pitchFamily="34" charset="0"/>
                <a:ea typeface="MS PGothic" pitchFamily="34" charset="-128"/>
              </a:defRPr>
            </a:lvl8pPr>
            <a:lvl9pPr marL="4107547" indent="-241621" eaLnBrk="0" fontAlgn="base" hangingPunct="0">
              <a:spcBef>
                <a:spcPct val="0"/>
              </a:spcBef>
              <a:spcAft>
                <a:spcPct val="0"/>
              </a:spcAft>
              <a:defRPr sz="2500">
                <a:solidFill>
                  <a:schemeClr val="tx1"/>
                </a:solidFill>
                <a:latin typeface="Candara" pitchFamily="34" charset="0"/>
                <a:ea typeface="MS PGothic" pitchFamily="34" charset="-128"/>
              </a:defRPr>
            </a:lvl9pPr>
          </a:lstStyle>
          <a:p>
            <a:pPr eaLnBrk="1" hangingPunct="1"/>
            <a:fld id="{112E31E3-726D-45F3-A18F-FE3B1A24CAA2}" type="slidenum">
              <a:rPr lang="en-US" altLang="en-US" sz="1300">
                <a:latin typeface="Calibri" pitchFamily="34" charset="0"/>
              </a:rPr>
              <a:pPr eaLnBrk="1" hangingPunct="1"/>
              <a:t>66</a:t>
            </a:fld>
            <a:endParaRPr lang="en-US" altLang="en-US" sz="1300">
              <a:latin typeface="Calibri" pitchFamily="34" charset="0"/>
            </a:endParaRPr>
          </a:p>
        </p:txBody>
      </p:sp>
      <p:sp>
        <p:nvSpPr>
          <p:cNvPr id="116738" name="Rectangle 2"/>
          <p:cNvSpPr>
            <a:spLocks noGrp="1" noRot="1" noChangeAspect="1" noChangeArrowheads="1" noTextEdit="1"/>
          </p:cNvSpPr>
          <p:nvPr>
            <p:ph type="sldImg"/>
          </p:nvPr>
        </p:nvSpPr>
        <p:spPr bwMode="auto">
          <a:xfrm>
            <a:off x="1147763" y="630238"/>
            <a:ext cx="5033962"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xfrm>
            <a:off x="238761" y="3698798"/>
            <a:ext cx="6837680" cy="54306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01350" indent="-201350">
              <a:spcBef>
                <a:spcPct val="0"/>
              </a:spcBef>
            </a:pPr>
            <a:r>
              <a:rPr lang="en-US" altLang="en-US" b="1" dirty="0"/>
              <a:t>Slide adapted from Oklahoma AETC HIV 101 slide-deck</a:t>
            </a:r>
          </a:p>
          <a:p>
            <a:pPr marL="201350" indent="-201350">
              <a:spcBef>
                <a:spcPct val="0"/>
              </a:spcBef>
            </a:pPr>
            <a:endParaRPr lang="en-US" altLang="en-US" b="1" dirty="0"/>
          </a:p>
          <a:p>
            <a:pPr marL="201350" indent="-201350">
              <a:spcBef>
                <a:spcPct val="0"/>
              </a:spcBef>
            </a:pPr>
            <a:r>
              <a:rPr lang="en-US" altLang="en-US" b="1" dirty="0"/>
              <a:t>Slide #5: Challenges to Successful ART: Considerations When Initiating Therapy</a:t>
            </a:r>
            <a:endParaRPr lang="en-US" altLang="en-US" dirty="0"/>
          </a:p>
          <a:p>
            <a:pPr marL="201350" indent="-201350">
              <a:spcBef>
                <a:spcPct val="0"/>
              </a:spcBef>
            </a:pPr>
            <a:endParaRPr lang="en-US" altLang="en-US" b="1" u="sng" dirty="0"/>
          </a:p>
          <a:p>
            <a:pPr marL="201350" indent="-201350">
              <a:spcBef>
                <a:spcPct val="0"/>
              </a:spcBef>
              <a:buFontTx/>
              <a:buChar char="•"/>
            </a:pPr>
            <a:r>
              <a:rPr lang="en-US" altLang="en-US" dirty="0"/>
              <a:t>This Venn diagram illustrates the four interrelated components that play a role in determining successful outcomes with antiretroviral therapy and therefore should be addressed when initiating treatment. </a:t>
            </a:r>
          </a:p>
          <a:p>
            <a:pPr marL="201350" indent="-201350">
              <a:spcBef>
                <a:spcPct val="0"/>
              </a:spcBef>
            </a:pPr>
            <a:r>
              <a:rPr lang="en-US" altLang="en-US" dirty="0"/>
              <a:t> </a:t>
            </a:r>
          </a:p>
          <a:p>
            <a:pPr marL="201350" indent="-201350">
              <a:spcBef>
                <a:spcPct val="0"/>
              </a:spcBef>
              <a:buFontTx/>
              <a:buChar char="•"/>
            </a:pPr>
            <a:r>
              <a:rPr lang="en-US" altLang="en-US" dirty="0"/>
              <a:t>Designing a general strategy for interventions specific to each of these components right from the beginning of treatment is a key factor in the overall success of anti-HIV therapy.</a:t>
            </a:r>
          </a:p>
          <a:p>
            <a:pPr marL="201350" indent="-201350">
              <a:spcBef>
                <a:spcPct val="0"/>
              </a:spcBef>
            </a:pPr>
            <a:endParaRPr lang="en-US" altLang="en-US" b="1" u="sng" dirty="0"/>
          </a:p>
        </p:txBody>
      </p:sp>
    </p:spTree>
    <p:extLst>
      <p:ext uri="{BB962C8B-B14F-4D97-AF65-F5344CB8AC3E}">
        <p14:creationId xmlns:p14="http://schemas.microsoft.com/office/powerpoint/2010/main" val="960108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Healthcare providers can contribute to stigma and misinformation or can be part of the solution, depending on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a:t>
            </a:r>
            <a:r>
              <a:rPr lang="en-US" dirty="0">
                <a:hlinkClick r:id="rId3"/>
              </a:rPr>
              <a:t>https://www.hiv.gov/hiv-basics/overview/making-a-difference/standing-up-to-stigma</a:t>
            </a:r>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67</a:t>
            </a:fld>
            <a:endParaRPr lang="en-US" dirty="0"/>
          </a:p>
        </p:txBody>
      </p:sp>
    </p:spTree>
    <p:extLst>
      <p:ext uri="{BB962C8B-B14F-4D97-AF65-F5344CB8AC3E}">
        <p14:creationId xmlns:p14="http://schemas.microsoft.com/office/powerpoint/2010/main" val="2935519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Healthcare providers can contribute to stigma and misinformation or can be part of the solution, depending on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a:t>
            </a:r>
            <a:r>
              <a:rPr lang="en-US" dirty="0">
                <a:hlinkClick r:id="rId3"/>
              </a:rPr>
              <a:t>https://www.hiv.gov/hiv-basics/overview/making-a-difference/standing-up-to-stigma</a:t>
            </a:r>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68</a:t>
            </a:fld>
            <a:endParaRPr lang="en-US" dirty="0"/>
          </a:p>
        </p:txBody>
      </p:sp>
    </p:spTree>
    <p:extLst>
      <p:ext uri="{BB962C8B-B14F-4D97-AF65-F5344CB8AC3E}">
        <p14:creationId xmlns:p14="http://schemas.microsoft.com/office/powerpoint/2010/main" val="2935519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Without People First Language: </a:t>
            </a:r>
          </a:p>
          <a:p>
            <a:r>
              <a:rPr lang="en-US" sz="1200" b="0" i="0" u="none" strike="noStrike" kern="1200" baseline="0" dirty="0">
                <a:solidFill>
                  <a:schemeClr val="tx1"/>
                </a:solidFill>
                <a:latin typeface="+mn-lt"/>
                <a:ea typeface="+mn-ea"/>
                <a:cs typeface="+mn-cs"/>
              </a:rPr>
              <a:t>People are described by labels or medical diagnoses which devalues and disrespects them as individuals.</a:t>
            </a:r>
          </a:p>
          <a:p>
            <a:r>
              <a:rPr lang="en-US" sz="1200" b="0" i="0" u="none" strike="noStrike" kern="1200" baseline="0" dirty="0">
                <a:solidFill>
                  <a:schemeClr val="tx1"/>
                </a:solidFill>
                <a:latin typeface="+mn-lt"/>
                <a:ea typeface="+mn-ea"/>
                <a:cs typeface="+mn-cs"/>
              </a:rPr>
              <a:t>–You never hear “cancerous people” or “I am cancer positive”</a:t>
            </a:r>
          </a:p>
          <a:p>
            <a:r>
              <a:rPr lang="en-US" sz="1200" b="0" i="0" u="none" strike="noStrike" kern="1200" baseline="0" dirty="0">
                <a:solidFill>
                  <a:schemeClr val="tx1"/>
                </a:solidFill>
                <a:latin typeface="+mn-lt"/>
                <a:ea typeface="+mn-ea"/>
                <a:cs typeface="+mn-cs"/>
              </a:rPr>
              <a:t>–But you often hear “HIV-infected woman”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Preferred Phrase: “woman living with HIV;” refers to person first, before mentioning their health condition</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69</a:t>
            </a:fld>
            <a:endParaRPr lang="en-US" dirty="0"/>
          </a:p>
        </p:txBody>
      </p:sp>
    </p:spTree>
    <p:extLst>
      <p:ext uri="{BB962C8B-B14F-4D97-AF65-F5344CB8AC3E}">
        <p14:creationId xmlns:p14="http://schemas.microsoft.com/office/powerpoint/2010/main" val="746000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the US Department of Health and Human Services launched the Ending the HIV epidemic campaign. </a:t>
            </a:r>
          </a:p>
          <a:p>
            <a:r>
              <a:rPr lang="en-US" dirty="0"/>
              <a:t>The initiative focuses resources on areas with high rates of HIV transmission, including 48 counties where more than 50% of new HIV diagnoses occurred in 2016 and 2017.</a:t>
            </a:r>
          </a:p>
          <a:p>
            <a:r>
              <a:rPr lang="en-US" dirty="0"/>
              <a:t>Notice that 5 of the 48 targeted counties are in Texas, including </a:t>
            </a:r>
            <a:r>
              <a:rPr lang="en-US" dirty="0" err="1"/>
              <a:t>harris</a:t>
            </a:r>
            <a:r>
              <a:rPr lang="en-US" dirty="0"/>
              <a:t> county</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70</a:t>
            </a:fld>
            <a:endParaRPr lang="en-US" dirty="0"/>
          </a:p>
        </p:txBody>
      </p:sp>
    </p:spTree>
    <p:extLst>
      <p:ext uri="{BB962C8B-B14F-4D97-AF65-F5344CB8AC3E}">
        <p14:creationId xmlns:p14="http://schemas.microsoft.com/office/powerpoint/2010/main" val="768686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https://www.gettingtozerosf.org/</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71</a:t>
            </a:fld>
            <a:endParaRPr lang="en-US" dirty="0"/>
          </a:p>
        </p:txBody>
      </p:sp>
    </p:spTree>
    <p:extLst>
      <p:ext uri="{BB962C8B-B14F-4D97-AF65-F5344CB8AC3E}">
        <p14:creationId xmlns:p14="http://schemas.microsoft.com/office/powerpoint/2010/main" val="3831988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74</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1987, AZT or zidovudine, became the first approved drug for treating HIV</a:t>
            </a:r>
          </a:p>
          <a:p>
            <a:r>
              <a:rPr lang="en-US" dirty="0"/>
              <a:t>Combination antiretroviral therapy was introduced in 1996</a:t>
            </a:r>
          </a:p>
          <a:p>
            <a:r>
              <a:rPr lang="en-US" dirty="0"/>
              <a:t>In the last 40 years, there has been remarkable progress in the treatment of HIV</a:t>
            </a:r>
          </a:p>
          <a:p>
            <a:r>
              <a:rPr lang="en-US" dirty="0"/>
              <a:t>And in 2018, the majority of people eligible for antiretroviral therapy were receiving them</a:t>
            </a:r>
          </a:p>
        </p:txBody>
      </p:sp>
      <p:sp>
        <p:nvSpPr>
          <p:cNvPr id="4" name="Slide Number Placeholder 3"/>
          <p:cNvSpPr>
            <a:spLocks noGrp="1"/>
          </p:cNvSpPr>
          <p:nvPr>
            <p:ph type="sldNum" sz="quarter" idx="5"/>
          </p:nvPr>
        </p:nvSpPr>
        <p:spPr/>
        <p:txBody>
          <a:bodyPr/>
          <a:lstStyle/>
          <a:p>
            <a:fld id="{F264BA1E-6AC7-4534-AA62-D6AA5C834DC4}" type="slidenum">
              <a:rPr lang="en-US" smtClean="0"/>
              <a:t>8</a:t>
            </a:fld>
            <a:endParaRPr lang="en-US" dirty="0"/>
          </a:p>
        </p:txBody>
      </p:sp>
    </p:spTree>
    <p:extLst>
      <p:ext uri="{BB962C8B-B14F-4D97-AF65-F5344CB8AC3E}">
        <p14:creationId xmlns:p14="http://schemas.microsoft.com/office/powerpoint/2010/main" val="225618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At year-end 2021 in the United States and 6 dependent areas, an estimated 1,087,503 persons were living with diagnosed HIV infection. </a:t>
            </a:r>
          </a:p>
          <a:p>
            <a:r>
              <a:rPr lang="en-US" sz="1800" b="0" i="0" u="none" strike="noStrike" baseline="0" dirty="0">
                <a:solidFill>
                  <a:srgbClr val="000000"/>
                </a:solidFill>
                <a:latin typeface="Times New Roman" panose="02020603050405020304" pitchFamily="18" charset="0"/>
              </a:rPr>
              <a:t>By region, the prevalence of diagnosed HIV infection was highest in the Northeast and Southern states including Texas</a:t>
            </a: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11</a:t>
            </a:fld>
            <a:endParaRPr lang="en-US" dirty="0"/>
          </a:p>
        </p:txBody>
      </p:sp>
    </p:spTree>
    <p:extLst>
      <p:ext uri="{BB962C8B-B14F-4D97-AF65-F5344CB8AC3E}">
        <p14:creationId xmlns:p14="http://schemas.microsoft.com/office/powerpoint/2010/main" val="3188096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36,136 people were diagnosed with HIV in the US. </a:t>
            </a:r>
          </a:p>
          <a:p>
            <a:r>
              <a:rPr lang="en-US" dirty="0"/>
              <a:t>Notice that the rate is highest in the Southern US, including Texas, Louisiana, Georgia, and Florida</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12</a:t>
            </a:fld>
            <a:endParaRPr lang="en-US" dirty="0"/>
          </a:p>
        </p:txBody>
      </p:sp>
    </p:spTree>
    <p:extLst>
      <p:ext uri="{BB962C8B-B14F-4D97-AF65-F5344CB8AC3E}">
        <p14:creationId xmlns:p14="http://schemas.microsoft.com/office/powerpoint/2010/main" val="114876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Gay, bisexual, and other men who reported male-to-male sexual </a:t>
            </a:r>
            <a:r>
              <a:rPr lang="en-US" sz="1200" b="0" i="0" kern="1200" dirty="0" err="1">
                <a:solidFill>
                  <a:schemeClr val="tx1"/>
                </a:solidFill>
                <a:effectLst/>
                <a:latin typeface="+mn-lt"/>
                <a:ea typeface="+mn-ea"/>
                <a:cs typeface="+mn-cs"/>
              </a:rPr>
              <a:t>contact</a:t>
            </a:r>
            <a:r>
              <a:rPr lang="en-US" sz="1200" b="0" i="0" u="none" strike="noStrike" kern="1200" baseline="30000" dirty="0" err="1">
                <a:solidFill>
                  <a:schemeClr val="tx1"/>
                </a:solidFill>
                <a:effectLst/>
                <a:latin typeface="+mn-lt"/>
                <a:ea typeface="+mn-ea"/>
                <a:cs typeface="+mn-cs"/>
              </a:rPr>
              <a:t>f</a:t>
            </a:r>
            <a:r>
              <a:rPr lang="en-US" sz="1200" b="0" i="0" kern="1200" dirty="0">
                <a:solidFill>
                  <a:schemeClr val="tx1"/>
                </a:solidFill>
                <a:effectLst/>
                <a:latin typeface="+mn-lt"/>
                <a:ea typeface="+mn-ea"/>
                <a:cs typeface="+mn-cs"/>
              </a:rPr>
              <a:t> are the population most affected by HIV. </a:t>
            </a:r>
          </a:p>
          <a:p>
            <a:r>
              <a:rPr lang="en-US" sz="1200" b="0" i="0" kern="1200" dirty="0">
                <a:solidFill>
                  <a:schemeClr val="tx1"/>
                </a:solidFill>
                <a:effectLst/>
                <a:latin typeface="+mn-lt"/>
                <a:ea typeface="+mn-ea"/>
                <a:cs typeface="+mn-cs"/>
              </a:rPr>
              <a:t>In 20121 gay and bisexual men accounted for 67% of the new HIV diagnoses</a:t>
            </a:r>
          </a:p>
          <a:p>
            <a:r>
              <a:rPr lang="en-US" sz="1200" b="0" i="0" kern="1200" dirty="0">
                <a:solidFill>
                  <a:schemeClr val="tx1"/>
                </a:solidFill>
                <a:effectLst/>
                <a:latin typeface="+mn-lt"/>
                <a:ea typeface="+mn-ea"/>
                <a:cs typeface="+mn-cs"/>
              </a:rPr>
              <a:t>Heterosexuals accounted for 22% of new diagnoses. </a:t>
            </a:r>
          </a:p>
          <a:p>
            <a:r>
              <a:rPr lang="en-US" sz="1200" b="0" i="0" kern="1200" dirty="0">
                <a:solidFill>
                  <a:schemeClr val="tx1"/>
                </a:solidFill>
                <a:effectLst/>
                <a:latin typeface="+mn-lt"/>
                <a:ea typeface="+mn-ea"/>
                <a:cs typeface="+mn-cs"/>
              </a:rPr>
              <a:t>People who inject drugs accounted for 7% of new diagnoses.</a:t>
            </a:r>
          </a:p>
          <a:p>
            <a:endParaRPr lang="en-US" sz="1200" b="0" i="0" u="none" strike="noStrike" kern="1200" baseline="300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2077614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lipArt Placeholder 2"/>
          <p:cNvSpPr>
            <a:spLocks noGrp="1"/>
          </p:cNvSpPr>
          <p:nvPr>
            <p:ph type="clipArt" sz="half" idx="1"/>
          </p:nvPr>
        </p:nvSpPr>
        <p:spPr>
          <a:xfrm>
            <a:off x="457200" y="1200150"/>
            <a:ext cx="4038600" cy="3371850"/>
          </a:xfrm>
        </p:spPr>
        <p:txBody>
          <a:bodyPr/>
          <a:lstStyle/>
          <a:p>
            <a:pPr lvl="0"/>
            <a:endParaRPr lang="en-US" noProof="0"/>
          </a:p>
        </p:txBody>
      </p:sp>
      <p:sp>
        <p:nvSpPr>
          <p:cNvPr id="4" name="Text Placeholder 3"/>
          <p:cNvSpPr>
            <a:spLocks noGrp="1"/>
          </p:cNvSpPr>
          <p:nvPr>
            <p:ph type="body" sz="half" idx="2"/>
          </p:nvPr>
        </p:nvSpPr>
        <p:spPr>
          <a:xfrm>
            <a:off x="4648200" y="1200150"/>
            <a:ext cx="40386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lgn="ctr">
              <a:defRPr/>
            </a:lvl1pPr>
          </a:lstStyle>
          <a:p>
            <a:pPr>
              <a:defRPr/>
            </a:pPr>
            <a:fld id="{846146C7-2ADB-430A-9A8F-C8FFAE14D25D}" type="slidenum">
              <a:rPr lang="en-US"/>
              <a:pPr>
                <a:defRPr/>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4711986"/>
            <a:ext cx="1580385" cy="403712"/>
          </a:xfrm>
          <a:prstGeom prst="rect">
            <a:avLst/>
          </a:prstGeom>
        </p:spPr>
      </p:pic>
    </p:spTree>
    <p:extLst>
      <p:ext uri="{BB962C8B-B14F-4D97-AF65-F5344CB8AC3E}">
        <p14:creationId xmlns:p14="http://schemas.microsoft.com/office/powerpoint/2010/main" val="1324246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F3236-CB0E-AE46-8B21-1B1B8420F573}" type="slidenum">
              <a:rPr lang="en-US" smtClean="0"/>
              <a:t>‹#›</a:t>
            </a:fld>
            <a:endParaRPr lang="en-US"/>
          </a:p>
        </p:txBody>
      </p:sp>
    </p:spTree>
    <p:extLst>
      <p:ext uri="{BB962C8B-B14F-4D97-AF65-F5344CB8AC3E}">
        <p14:creationId xmlns:p14="http://schemas.microsoft.com/office/powerpoint/2010/main" val="12173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4"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 id="2147483811" r:id="rId12"/>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cdc.gov/hiv/library/reports/hiv-surveillance.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cdc.gov/hiv/library/reports/hiv-surveillanc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cdc.gov/hiv/library/reports/hiv-surveillanc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cdc.gov/hiv/library/reports/hiv-surveillance.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cdc.gov/hiv/library/reports/hiv-surveillanc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cdc.gov/hiv/library/reports/hiv-surveillance.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cdc.gov/hiv/library/reports/hiv-surveillance.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www.cdc.gov/hiv/library/reports/hiv-surveillance.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pn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cdc.gov/hiv/guidelines/preventing.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hiv/testing/index.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uspreventiveservicestaskforce.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c.gov/hiv/clinicians/screening/diagnostic-tests.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youtube.com/watch?v=TYNiE6BnXp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hiv.uw.edu/"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hyperlink" Target="https://www.hiv.uw.edu/"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HoustonAETC@bcm.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programme.aids2018.org/Abstract/Abstract/13470"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hyperlink" Target="https://www.helpstopthevirus.com/undetectabl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hyperlink" Target="https://dshs.texas.gov/hivstd/med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www.cdc.gov/stophivtogether/campaigns/hiv-stigma/index.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cdc.gov/stophivtogether/campaigns/hiv-stigma/index.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www.hiv.gov/federal-response/ending-the-hiv-epidemic/overview"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aidsetc.org/nhc" TargetMode="External"/><Relationship Id="rId2" Type="http://schemas.openxmlformats.org/officeDocument/2006/relationships/hyperlink" Target="https://clinicalinfo.hiv.gov/en/guidelines" TargetMode="External"/><Relationship Id="rId1" Type="http://schemas.openxmlformats.org/officeDocument/2006/relationships/slideLayout" Target="../slideLayouts/slideLayout2.xml"/><Relationship Id="rId4" Type="http://schemas.openxmlformats.org/officeDocument/2006/relationships/hyperlink" Target="https://www.iasusa.org/guidelines"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E2D2B3B-882E-40F3-A32F-6DD516915044}" type="slidenum">
              <a:rPr lang="en-US" smtClean="0"/>
              <a:pPr/>
              <a:t>1</a:t>
            </a:fld>
            <a:endParaRPr lang="en-US" dirty="0"/>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2" name="Title 1"/>
          <p:cNvSpPr>
            <a:spLocks noGrp="1"/>
          </p:cNvSpPr>
          <p:nvPr>
            <p:ph type="ctrTitle"/>
          </p:nvPr>
        </p:nvSpPr>
        <p:spPr>
          <a:xfrm>
            <a:off x="685800" y="1836012"/>
            <a:ext cx="7772399" cy="1357409"/>
          </a:xfrm>
        </p:spPr>
        <p:txBody>
          <a:bodyPr/>
          <a:lstStyle/>
          <a:p>
            <a:pPr algn="ctr"/>
            <a:r>
              <a:rPr lang="en-US" dirty="0"/>
              <a:t>HIV Basics</a:t>
            </a:r>
            <a:br>
              <a:rPr lang="en-US" dirty="0"/>
            </a:br>
            <a:r>
              <a:rPr lang="en-US" sz="3600" i="1" dirty="0"/>
              <a:t>Epidemiology, Care, and Prevention</a:t>
            </a:r>
            <a:endParaRPr lang="en-US" i="1" dirty="0"/>
          </a:p>
        </p:txBody>
      </p:sp>
      <p:pic>
        <p:nvPicPr>
          <p:cNvPr id="7" name="Picture 6" descr="A close up of a sign&#10;&#10;Description automatically generated">
            <a:extLst>
              <a:ext uri="{FF2B5EF4-FFF2-40B4-BE49-F238E27FC236}">
                <a16:creationId xmlns:a16="http://schemas.microsoft.com/office/drawing/2014/main" id="{E23745EB-90A7-4240-AFF9-0FECDA59B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832" y="126294"/>
            <a:ext cx="906246" cy="892087"/>
          </a:xfrm>
          <a:prstGeom prst="rect">
            <a:avLst/>
          </a:prstGeom>
        </p:spPr>
      </p:pic>
    </p:spTree>
    <p:extLst>
      <p:ext uri="{BB962C8B-B14F-4D97-AF65-F5344CB8AC3E}">
        <p14:creationId xmlns:p14="http://schemas.microsoft.com/office/powerpoint/2010/main" val="30057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5D3-4DE7-AB45-BA15-7DBEE3C36623}"/>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796F670A-74BD-2047-A92F-D1CDC8718422}"/>
              </a:ext>
            </a:extLst>
          </p:cNvPr>
          <p:cNvSpPr>
            <a:spLocks noGrp="1"/>
          </p:cNvSpPr>
          <p:nvPr>
            <p:ph idx="1"/>
          </p:nvPr>
        </p:nvSpPr>
        <p:spPr/>
        <p:txBody>
          <a:bodyPr vert="horz" lIns="91440" tIns="45720" rIns="91440" bIns="45720" rtlCol="0" anchor="t">
            <a:normAutofit/>
          </a:bodyPr>
          <a:lstStyle/>
          <a:p>
            <a:pPr marL="457200" indent="-457200">
              <a:buFont typeface="+mj-lt"/>
              <a:buAutoNum type="arabicPeriod"/>
            </a:pPr>
            <a:r>
              <a:rPr lang="en-US" b="1" dirty="0">
                <a:solidFill>
                  <a:srgbClr val="C00000"/>
                </a:solidFill>
              </a:rPr>
              <a:t>Interpret HIV epidemiology within the context of social determinants of health.</a:t>
            </a:r>
          </a:p>
          <a:p>
            <a:pPr marL="457200" indent="-457200">
              <a:buFont typeface="+mj-lt"/>
              <a:buAutoNum type="arabicPeriod"/>
            </a:pPr>
            <a:r>
              <a:rPr lang="en-US" dirty="0"/>
              <a:t>Differentiate between behaviors associated with HIV transmission versus ways HIV is not transmitted.</a:t>
            </a:r>
          </a:p>
          <a:p>
            <a:pPr marL="457200" indent="-457200">
              <a:buFont typeface="+mj-lt"/>
              <a:buAutoNum type="arabicPeriod"/>
            </a:pPr>
            <a:r>
              <a:rPr lang="en-US" dirty="0"/>
              <a:t>Identify current recommendations related to HIV screening, treatment and prevention.</a:t>
            </a:r>
          </a:p>
          <a:p>
            <a:pPr marL="457200" indent="-457200">
              <a:buFont typeface="+mj-lt"/>
              <a:buAutoNum type="arabicPeriod"/>
            </a:pPr>
            <a:r>
              <a:rPr lang="en-US" dirty="0"/>
              <a:t>Outline the steps of linkage and retention in care.</a:t>
            </a:r>
          </a:p>
          <a:p>
            <a:endParaRPr lang="en-US" dirty="0"/>
          </a:p>
        </p:txBody>
      </p:sp>
      <p:sp>
        <p:nvSpPr>
          <p:cNvPr id="4" name="Slide Number Placeholder 3">
            <a:extLst>
              <a:ext uri="{FF2B5EF4-FFF2-40B4-BE49-F238E27FC236}">
                <a16:creationId xmlns:a16="http://schemas.microsoft.com/office/drawing/2014/main" id="{ADC53251-0D20-8B40-ABB8-EC96CC72586E}"/>
              </a:ext>
            </a:extLst>
          </p:cNvPr>
          <p:cNvSpPr>
            <a:spLocks noGrp="1"/>
          </p:cNvSpPr>
          <p:nvPr>
            <p:ph type="sldNum" sz="quarter" idx="12"/>
          </p:nvPr>
        </p:nvSpPr>
        <p:spPr/>
        <p:txBody>
          <a:bodyPr/>
          <a:lstStyle/>
          <a:p>
            <a:fld id="{6E2D2B3B-882E-40F3-A32F-6DD516915044}" type="slidenum">
              <a:rPr lang="en-US" smtClean="0"/>
              <a:pPr/>
              <a:t>10</a:t>
            </a:fld>
            <a:endParaRPr lang="en-US"/>
          </a:p>
        </p:txBody>
      </p:sp>
    </p:spTree>
    <p:extLst>
      <p:ext uri="{BB962C8B-B14F-4D97-AF65-F5344CB8AC3E}">
        <p14:creationId xmlns:p14="http://schemas.microsoft.com/office/powerpoint/2010/main" val="227794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320D-2A7A-45E8-99B9-4181583F8452}"/>
              </a:ext>
            </a:extLst>
          </p:cNvPr>
          <p:cNvSpPr>
            <a:spLocks noGrp="1"/>
          </p:cNvSpPr>
          <p:nvPr>
            <p:ph type="title"/>
          </p:nvPr>
        </p:nvSpPr>
        <p:spPr>
          <a:xfrm>
            <a:off x="297692" y="13607"/>
            <a:ext cx="8315569" cy="857250"/>
          </a:xfrm>
        </p:spPr>
        <p:txBody>
          <a:bodyPr/>
          <a:lstStyle/>
          <a:p>
            <a:pPr algn="ctr"/>
            <a:r>
              <a:rPr lang="en-US" sz="3600" dirty="0"/>
              <a:t>Prevalence of HIV in US</a:t>
            </a:r>
          </a:p>
        </p:txBody>
      </p:sp>
      <p:sp>
        <p:nvSpPr>
          <p:cNvPr id="4" name="Slide Number Placeholder 3">
            <a:extLst>
              <a:ext uri="{FF2B5EF4-FFF2-40B4-BE49-F238E27FC236}">
                <a16:creationId xmlns:a16="http://schemas.microsoft.com/office/drawing/2014/main" id="{DD031B70-B42A-4FD2-9737-20D05C80562F}"/>
              </a:ext>
            </a:extLst>
          </p:cNvPr>
          <p:cNvSpPr>
            <a:spLocks noGrp="1"/>
          </p:cNvSpPr>
          <p:nvPr>
            <p:ph type="sldNum" sz="quarter" idx="12"/>
          </p:nvPr>
        </p:nvSpPr>
        <p:spPr/>
        <p:txBody>
          <a:bodyPr/>
          <a:lstStyle/>
          <a:p>
            <a:fld id="{6E2D2B3B-882E-40F3-A32F-6DD516915044}" type="slidenum">
              <a:rPr lang="en-US" smtClean="0"/>
              <a:pPr/>
              <a:t>11</a:t>
            </a:fld>
            <a:endParaRPr lang="en-US"/>
          </a:p>
        </p:txBody>
      </p:sp>
      <p:sp>
        <p:nvSpPr>
          <p:cNvPr id="5" name="TextBox 4">
            <a:extLst>
              <a:ext uri="{FF2B5EF4-FFF2-40B4-BE49-F238E27FC236}">
                <a16:creationId xmlns:a16="http://schemas.microsoft.com/office/drawing/2014/main" id="{E222610D-A5AA-40C2-8CB2-9F17652E7B6D}"/>
              </a:ext>
            </a:extLst>
          </p:cNvPr>
          <p:cNvSpPr txBox="1"/>
          <p:nvPr/>
        </p:nvSpPr>
        <p:spPr>
          <a:xfrm>
            <a:off x="1828800" y="4681225"/>
            <a:ext cx="5791200" cy="430887"/>
          </a:xfrm>
          <a:prstGeom prst="rect">
            <a:avLst/>
          </a:prstGeom>
          <a:noFill/>
        </p:spPr>
        <p:txBody>
          <a:bodyPr wrap="square" rtlCol="0">
            <a:spAutoFit/>
          </a:bodyPr>
          <a:lstStyle/>
          <a:p>
            <a:r>
              <a:rPr lang="en-US" sz="1100" b="0" i="0" dirty="0">
                <a:solidFill>
                  <a:schemeClr val="bg1"/>
                </a:solidFill>
                <a:effectLst/>
                <a:latin typeface="Open Sans" panose="020B0606030504020204" pitchFamily="34" charset="0"/>
              </a:rPr>
              <a:t>Centers for Disease Control and Prevention. </a:t>
            </a:r>
            <a:r>
              <a:rPr lang="en-US" sz="1100" b="0" i="1" dirty="0">
                <a:solidFill>
                  <a:schemeClr val="bg1"/>
                </a:solidFill>
                <a:effectLst/>
                <a:latin typeface="Open Sans" panose="020B0606030504020204" pitchFamily="34" charset="0"/>
              </a:rPr>
              <a:t>HIV Surveillance Report</a:t>
            </a:r>
            <a:r>
              <a:rPr lang="en-US" sz="1100" b="0" i="0" dirty="0">
                <a:solidFill>
                  <a:schemeClr val="bg1"/>
                </a:solidFill>
                <a:effectLst/>
                <a:latin typeface="Open Sans" panose="020B0606030504020204" pitchFamily="34" charset="0"/>
              </a:rPr>
              <a:t>, 2021; vol. 34. </a:t>
            </a:r>
            <a:r>
              <a:rPr lang="en-US" sz="1100" b="0" i="0" u="sng"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http://www.cdc.gov/hiv/library/reports/hiv-surveillance.html</a:t>
            </a:r>
            <a:r>
              <a:rPr lang="en-US" sz="1100" b="0" i="0" dirty="0">
                <a:solidFill>
                  <a:schemeClr val="bg1"/>
                </a:solidFill>
                <a:effectLst/>
                <a:latin typeface="Open Sans" panose="020B0606030504020204" pitchFamily="34" charset="0"/>
              </a:rPr>
              <a:t>. Published May 2023. </a:t>
            </a:r>
            <a:endParaRPr lang="en-US" sz="1100" dirty="0">
              <a:solidFill>
                <a:schemeClr val="bg1"/>
              </a:solidFill>
            </a:endParaRPr>
          </a:p>
        </p:txBody>
      </p:sp>
      <p:pic>
        <p:nvPicPr>
          <p:cNvPr id="8" name="Picture 7">
            <a:extLst>
              <a:ext uri="{FF2B5EF4-FFF2-40B4-BE49-F238E27FC236}">
                <a16:creationId xmlns:a16="http://schemas.microsoft.com/office/drawing/2014/main" id="{ADB4C914-3CF3-438F-85C7-53B71672C120}"/>
              </a:ext>
            </a:extLst>
          </p:cNvPr>
          <p:cNvPicPr>
            <a:picLocks noChangeAspect="1"/>
          </p:cNvPicPr>
          <p:nvPr/>
        </p:nvPicPr>
        <p:blipFill rotWithShape="1">
          <a:blip r:embed="rId4"/>
          <a:srcRect r="10000" b="7160"/>
          <a:stretch/>
        </p:blipFill>
        <p:spPr>
          <a:xfrm>
            <a:off x="1219200" y="762375"/>
            <a:ext cx="6705600" cy="3890904"/>
          </a:xfrm>
          <a:prstGeom prst="rect">
            <a:avLst/>
          </a:prstGeom>
        </p:spPr>
      </p:pic>
    </p:spTree>
    <p:extLst>
      <p:ext uri="{BB962C8B-B14F-4D97-AF65-F5344CB8AC3E}">
        <p14:creationId xmlns:p14="http://schemas.microsoft.com/office/powerpoint/2010/main" val="2613309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52BE-8065-4FCA-B373-47733B44F3B5}"/>
              </a:ext>
            </a:extLst>
          </p:cNvPr>
          <p:cNvSpPr>
            <a:spLocks noGrp="1"/>
          </p:cNvSpPr>
          <p:nvPr>
            <p:ph type="title"/>
          </p:nvPr>
        </p:nvSpPr>
        <p:spPr>
          <a:xfrm>
            <a:off x="216219" y="0"/>
            <a:ext cx="8315569" cy="857250"/>
          </a:xfrm>
        </p:spPr>
        <p:txBody>
          <a:bodyPr/>
          <a:lstStyle/>
          <a:p>
            <a:pPr algn="ctr"/>
            <a:r>
              <a:rPr lang="en-US" sz="3600" dirty="0"/>
              <a:t>Diagnoses of HIV Infection </a:t>
            </a:r>
          </a:p>
        </p:txBody>
      </p:sp>
      <p:sp>
        <p:nvSpPr>
          <p:cNvPr id="4" name="Slide Number Placeholder 3">
            <a:extLst>
              <a:ext uri="{FF2B5EF4-FFF2-40B4-BE49-F238E27FC236}">
                <a16:creationId xmlns:a16="http://schemas.microsoft.com/office/drawing/2014/main" id="{47C70A39-4BFE-4CC3-804C-B73DAB9874C5}"/>
              </a:ext>
            </a:extLst>
          </p:cNvPr>
          <p:cNvSpPr>
            <a:spLocks noGrp="1"/>
          </p:cNvSpPr>
          <p:nvPr>
            <p:ph type="sldNum" sz="quarter" idx="12"/>
          </p:nvPr>
        </p:nvSpPr>
        <p:spPr/>
        <p:txBody>
          <a:bodyPr/>
          <a:lstStyle/>
          <a:p>
            <a:fld id="{6E2D2B3B-882E-40F3-A32F-6DD516915044}" type="slidenum">
              <a:rPr lang="en-US" smtClean="0"/>
              <a:pPr/>
              <a:t>12</a:t>
            </a:fld>
            <a:endParaRPr lang="en-US"/>
          </a:p>
        </p:txBody>
      </p:sp>
      <p:pic>
        <p:nvPicPr>
          <p:cNvPr id="3" name="Picture 2">
            <a:extLst>
              <a:ext uri="{FF2B5EF4-FFF2-40B4-BE49-F238E27FC236}">
                <a16:creationId xmlns:a16="http://schemas.microsoft.com/office/drawing/2014/main" id="{8A77F1F1-2C38-4BD8-9633-7C5A2E75E84E}"/>
              </a:ext>
            </a:extLst>
          </p:cNvPr>
          <p:cNvPicPr>
            <a:picLocks noChangeAspect="1"/>
          </p:cNvPicPr>
          <p:nvPr/>
        </p:nvPicPr>
        <p:blipFill rotWithShape="1">
          <a:blip r:embed="rId3"/>
          <a:srcRect r="18036" b="5502"/>
          <a:stretch/>
        </p:blipFill>
        <p:spPr>
          <a:xfrm>
            <a:off x="1524000" y="666750"/>
            <a:ext cx="6004499" cy="3894053"/>
          </a:xfrm>
          <a:prstGeom prst="rect">
            <a:avLst/>
          </a:prstGeom>
        </p:spPr>
      </p:pic>
      <p:sp>
        <p:nvSpPr>
          <p:cNvPr id="8" name="TextBox 7">
            <a:extLst>
              <a:ext uri="{FF2B5EF4-FFF2-40B4-BE49-F238E27FC236}">
                <a16:creationId xmlns:a16="http://schemas.microsoft.com/office/drawing/2014/main" id="{1FE9D28E-A77F-49F2-9BA0-FB58CB9A5268}"/>
              </a:ext>
            </a:extLst>
          </p:cNvPr>
          <p:cNvSpPr txBox="1"/>
          <p:nvPr/>
        </p:nvSpPr>
        <p:spPr>
          <a:xfrm>
            <a:off x="1828800" y="4681225"/>
            <a:ext cx="5791200" cy="430887"/>
          </a:xfrm>
          <a:prstGeom prst="rect">
            <a:avLst/>
          </a:prstGeom>
          <a:noFill/>
        </p:spPr>
        <p:txBody>
          <a:bodyPr wrap="square" rtlCol="0">
            <a:spAutoFit/>
          </a:bodyPr>
          <a:lstStyle/>
          <a:p>
            <a:r>
              <a:rPr lang="en-US" sz="1100" b="0" i="0" dirty="0">
                <a:solidFill>
                  <a:schemeClr val="bg1"/>
                </a:solidFill>
                <a:effectLst/>
                <a:latin typeface="Open Sans" panose="020B0606030504020204" pitchFamily="34" charset="0"/>
              </a:rPr>
              <a:t>Centers for Disease Control and Prevention. </a:t>
            </a:r>
            <a:r>
              <a:rPr lang="en-US" sz="1100" b="0" i="1" dirty="0">
                <a:solidFill>
                  <a:schemeClr val="bg1"/>
                </a:solidFill>
                <a:effectLst/>
                <a:latin typeface="Open Sans" panose="020B0606030504020204" pitchFamily="34" charset="0"/>
              </a:rPr>
              <a:t>HIV Surveillance Report</a:t>
            </a:r>
            <a:r>
              <a:rPr lang="en-US" sz="1100" b="0" i="0" dirty="0">
                <a:solidFill>
                  <a:schemeClr val="bg1"/>
                </a:solidFill>
                <a:effectLst/>
                <a:latin typeface="Open Sans" panose="020B0606030504020204" pitchFamily="34" charset="0"/>
              </a:rPr>
              <a:t>, 2021; vol. 34. </a:t>
            </a:r>
            <a:r>
              <a:rPr lang="en-US" sz="11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http://www.cdc.gov/hiv/library/reports/hiv-surveillance.html</a:t>
            </a:r>
            <a:r>
              <a:rPr lang="en-US" sz="1100" b="0" i="0" dirty="0">
                <a:solidFill>
                  <a:schemeClr val="bg1"/>
                </a:solidFill>
                <a:effectLst/>
                <a:latin typeface="Open Sans" panose="020B0606030504020204" pitchFamily="34" charset="0"/>
              </a:rPr>
              <a:t>. Published May 2023. </a:t>
            </a:r>
            <a:endParaRPr lang="en-US" sz="1100" dirty="0">
              <a:solidFill>
                <a:schemeClr val="bg1"/>
              </a:solidFill>
            </a:endParaRPr>
          </a:p>
        </p:txBody>
      </p:sp>
    </p:spTree>
    <p:extLst>
      <p:ext uri="{BB962C8B-B14F-4D97-AF65-F5344CB8AC3E}">
        <p14:creationId xmlns:p14="http://schemas.microsoft.com/office/powerpoint/2010/main" val="2600181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689A-166E-41E4-8694-92CEA1E0EAC0}"/>
              </a:ext>
            </a:extLst>
          </p:cNvPr>
          <p:cNvSpPr>
            <a:spLocks noGrp="1"/>
          </p:cNvSpPr>
          <p:nvPr>
            <p:ph type="title"/>
          </p:nvPr>
        </p:nvSpPr>
        <p:spPr>
          <a:xfrm>
            <a:off x="246699" y="50438"/>
            <a:ext cx="8315569" cy="857250"/>
          </a:xfrm>
        </p:spPr>
        <p:txBody>
          <a:bodyPr/>
          <a:lstStyle/>
          <a:p>
            <a:pPr algn="ctr"/>
            <a:r>
              <a:rPr lang="en-US" sz="3600" dirty="0"/>
              <a:t>Diagnoses of HIV infection, 2017-2021</a:t>
            </a:r>
          </a:p>
        </p:txBody>
      </p:sp>
      <p:sp>
        <p:nvSpPr>
          <p:cNvPr id="4" name="Slide Number Placeholder 3">
            <a:extLst>
              <a:ext uri="{FF2B5EF4-FFF2-40B4-BE49-F238E27FC236}">
                <a16:creationId xmlns:a16="http://schemas.microsoft.com/office/drawing/2014/main" id="{BA2069CC-3A70-4228-B932-775D15569A65}"/>
              </a:ext>
            </a:extLst>
          </p:cNvPr>
          <p:cNvSpPr>
            <a:spLocks noGrp="1"/>
          </p:cNvSpPr>
          <p:nvPr>
            <p:ph type="sldNum" sz="quarter" idx="12"/>
          </p:nvPr>
        </p:nvSpPr>
        <p:spPr/>
        <p:txBody>
          <a:bodyPr/>
          <a:lstStyle/>
          <a:p>
            <a:fld id="{6E2D2B3B-882E-40F3-A32F-6DD516915044}" type="slidenum">
              <a:rPr lang="en-US" smtClean="0"/>
              <a:pPr/>
              <a:t>13</a:t>
            </a:fld>
            <a:endParaRPr lang="en-US"/>
          </a:p>
        </p:txBody>
      </p:sp>
      <p:sp>
        <p:nvSpPr>
          <p:cNvPr id="5" name="TextBox 4">
            <a:extLst>
              <a:ext uri="{FF2B5EF4-FFF2-40B4-BE49-F238E27FC236}">
                <a16:creationId xmlns:a16="http://schemas.microsoft.com/office/drawing/2014/main" id="{A0741355-6741-4DF8-ACA8-E8F0096AE06E}"/>
              </a:ext>
            </a:extLst>
          </p:cNvPr>
          <p:cNvSpPr txBox="1"/>
          <p:nvPr/>
        </p:nvSpPr>
        <p:spPr>
          <a:xfrm>
            <a:off x="1828800" y="4681225"/>
            <a:ext cx="5791200" cy="430887"/>
          </a:xfrm>
          <a:prstGeom prst="rect">
            <a:avLst/>
          </a:prstGeom>
          <a:noFill/>
        </p:spPr>
        <p:txBody>
          <a:bodyPr wrap="square" rtlCol="0">
            <a:spAutoFit/>
          </a:bodyPr>
          <a:lstStyle/>
          <a:p>
            <a:r>
              <a:rPr lang="en-US" sz="1100" b="0" i="0" dirty="0">
                <a:solidFill>
                  <a:schemeClr val="bg1"/>
                </a:solidFill>
                <a:effectLst/>
                <a:latin typeface="Open Sans" panose="020B0606030504020204" pitchFamily="34" charset="0"/>
              </a:rPr>
              <a:t>Centers for Disease Control and Prevention. </a:t>
            </a:r>
            <a:r>
              <a:rPr lang="en-US" sz="1100" b="0" i="1" dirty="0">
                <a:solidFill>
                  <a:schemeClr val="bg1"/>
                </a:solidFill>
                <a:effectLst/>
                <a:latin typeface="Open Sans" panose="020B0606030504020204" pitchFamily="34" charset="0"/>
              </a:rPr>
              <a:t>HIV Surveillance Report</a:t>
            </a:r>
            <a:r>
              <a:rPr lang="en-US" sz="1100" b="0" i="0" dirty="0">
                <a:solidFill>
                  <a:schemeClr val="bg1"/>
                </a:solidFill>
                <a:effectLst/>
                <a:latin typeface="Open Sans" panose="020B0606030504020204" pitchFamily="34" charset="0"/>
              </a:rPr>
              <a:t>, 2021; vol. 34. </a:t>
            </a:r>
            <a:r>
              <a:rPr lang="en-US" sz="1100" b="0" i="0" u="sng" dirty="0">
                <a:solidFill>
                  <a:schemeClr val="bg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http://www.cdc.gov/hiv/library/reports/hiv-surveillance.html</a:t>
            </a:r>
            <a:r>
              <a:rPr lang="en-US" sz="1100" b="0" i="0" dirty="0">
                <a:solidFill>
                  <a:schemeClr val="bg1"/>
                </a:solidFill>
                <a:effectLst/>
                <a:latin typeface="Open Sans" panose="020B0606030504020204" pitchFamily="34" charset="0"/>
              </a:rPr>
              <a:t>. Published May 2023. </a:t>
            </a:r>
            <a:endParaRPr lang="en-US" sz="1100" dirty="0">
              <a:solidFill>
                <a:schemeClr val="bg1"/>
              </a:solidFill>
            </a:endParaRPr>
          </a:p>
        </p:txBody>
      </p:sp>
      <p:pic>
        <p:nvPicPr>
          <p:cNvPr id="6" name="Picture 5">
            <a:extLst>
              <a:ext uri="{FF2B5EF4-FFF2-40B4-BE49-F238E27FC236}">
                <a16:creationId xmlns:a16="http://schemas.microsoft.com/office/drawing/2014/main" id="{BE06C7EA-F88F-42FF-9C5C-5F15CD60B958}"/>
              </a:ext>
            </a:extLst>
          </p:cNvPr>
          <p:cNvPicPr>
            <a:picLocks noChangeAspect="1"/>
          </p:cNvPicPr>
          <p:nvPr/>
        </p:nvPicPr>
        <p:blipFill rotWithShape="1">
          <a:blip r:embed="rId3"/>
          <a:srcRect b="8002"/>
          <a:stretch/>
        </p:blipFill>
        <p:spPr>
          <a:xfrm>
            <a:off x="1065104" y="889903"/>
            <a:ext cx="7013791" cy="3629535"/>
          </a:xfrm>
          <a:prstGeom prst="rect">
            <a:avLst/>
          </a:prstGeom>
        </p:spPr>
      </p:pic>
    </p:spTree>
    <p:extLst>
      <p:ext uri="{BB962C8B-B14F-4D97-AF65-F5344CB8AC3E}">
        <p14:creationId xmlns:p14="http://schemas.microsoft.com/office/powerpoint/2010/main" val="264507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D002-25E4-4912-ADEF-2808114101C6}"/>
              </a:ext>
            </a:extLst>
          </p:cNvPr>
          <p:cNvSpPr>
            <a:spLocks noGrp="1"/>
          </p:cNvSpPr>
          <p:nvPr>
            <p:ph type="title"/>
          </p:nvPr>
        </p:nvSpPr>
        <p:spPr/>
        <p:txBody>
          <a:bodyPr/>
          <a:lstStyle/>
          <a:p>
            <a:pPr algn="ctr"/>
            <a:r>
              <a:rPr lang="en-US" sz="3600" dirty="0"/>
              <a:t>New HIV Diagnoses in US in 2021</a:t>
            </a:r>
          </a:p>
        </p:txBody>
      </p:sp>
      <p:sp>
        <p:nvSpPr>
          <p:cNvPr id="4" name="Slide Number Placeholder 3">
            <a:extLst>
              <a:ext uri="{FF2B5EF4-FFF2-40B4-BE49-F238E27FC236}">
                <a16:creationId xmlns:a16="http://schemas.microsoft.com/office/drawing/2014/main" id="{5EA12022-B6DD-4DF8-8A4A-5376EFAF331C}"/>
              </a:ext>
            </a:extLst>
          </p:cNvPr>
          <p:cNvSpPr>
            <a:spLocks noGrp="1"/>
          </p:cNvSpPr>
          <p:nvPr>
            <p:ph type="sldNum" sz="quarter" idx="12"/>
          </p:nvPr>
        </p:nvSpPr>
        <p:spPr/>
        <p:txBody>
          <a:bodyPr/>
          <a:lstStyle/>
          <a:p>
            <a:fld id="{6E2D2B3B-882E-40F3-A32F-6DD516915044}" type="slidenum">
              <a:rPr lang="en-US" smtClean="0"/>
              <a:pPr/>
              <a:t>14</a:t>
            </a:fld>
            <a:endParaRPr lang="en-US"/>
          </a:p>
        </p:txBody>
      </p:sp>
      <p:pic>
        <p:nvPicPr>
          <p:cNvPr id="5" name="Picture 4">
            <a:extLst>
              <a:ext uri="{FF2B5EF4-FFF2-40B4-BE49-F238E27FC236}">
                <a16:creationId xmlns:a16="http://schemas.microsoft.com/office/drawing/2014/main" id="{84151740-8F6C-47B0-B99B-B7A1C28C884E}"/>
              </a:ext>
            </a:extLst>
          </p:cNvPr>
          <p:cNvPicPr>
            <a:picLocks noChangeAspect="1"/>
          </p:cNvPicPr>
          <p:nvPr/>
        </p:nvPicPr>
        <p:blipFill rotWithShape="1">
          <a:blip r:embed="rId3"/>
          <a:srcRect l="9996" t="26297" r="11830" b="17408"/>
          <a:stretch/>
        </p:blipFill>
        <p:spPr>
          <a:xfrm>
            <a:off x="609600" y="1200150"/>
            <a:ext cx="7664229" cy="3104911"/>
          </a:xfrm>
          <a:prstGeom prst="rect">
            <a:avLst/>
          </a:prstGeom>
        </p:spPr>
      </p:pic>
      <p:sp>
        <p:nvSpPr>
          <p:cNvPr id="7" name="TextBox 6">
            <a:extLst>
              <a:ext uri="{FF2B5EF4-FFF2-40B4-BE49-F238E27FC236}">
                <a16:creationId xmlns:a16="http://schemas.microsoft.com/office/drawing/2014/main" id="{1A8D65DE-7574-4F6E-994F-EDE610A4A51F}"/>
              </a:ext>
            </a:extLst>
          </p:cNvPr>
          <p:cNvSpPr txBox="1"/>
          <p:nvPr/>
        </p:nvSpPr>
        <p:spPr>
          <a:xfrm>
            <a:off x="1828800" y="4681225"/>
            <a:ext cx="5791200" cy="430887"/>
          </a:xfrm>
          <a:prstGeom prst="rect">
            <a:avLst/>
          </a:prstGeom>
          <a:noFill/>
        </p:spPr>
        <p:txBody>
          <a:bodyPr wrap="square" rtlCol="0">
            <a:spAutoFit/>
          </a:bodyPr>
          <a:lstStyle/>
          <a:p>
            <a:r>
              <a:rPr lang="en-US" sz="1100" b="0" i="0" dirty="0">
                <a:solidFill>
                  <a:schemeClr val="bg1"/>
                </a:solidFill>
                <a:effectLst/>
                <a:latin typeface="Open Sans" panose="020B0606030504020204" pitchFamily="34" charset="0"/>
              </a:rPr>
              <a:t>Centers for Disease Control and Prevention. </a:t>
            </a:r>
            <a:r>
              <a:rPr lang="en-US" sz="1100" b="0" i="1" dirty="0">
                <a:solidFill>
                  <a:schemeClr val="bg1"/>
                </a:solidFill>
                <a:effectLst/>
                <a:latin typeface="Open Sans" panose="020B0606030504020204" pitchFamily="34" charset="0"/>
              </a:rPr>
              <a:t>HIV Surveillance Report</a:t>
            </a:r>
            <a:r>
              <a:rPr lang="en-US" sz="1100" b="0" i="0" dirty="0">
                <a:solidFill>
                  <a:schemeClr val="bg1"/>
                </a:solidFill>
                <a:effectLst/>
                <a:latin typeface="Open Sans" panose="020B0606030504020204" pitchFamily="34" charset="0"/>
              </a:rPr>
              <a:t>, 2021; vol. 34. </a:t>
            </a:r>
            <a:r>
              <a:rPr lang="en-US" sz="11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http://www.cdc.gov/hiv/library/reports/hiv-surveillance.html</a:t>
            </a:r>
            <a:r>
              <a:rPr lang="en-US" sz="1100" b="0" i="0" dirty="0">
                <a:solidFill>
                  <a:schemeClr val="bg1"/>
                </a:solidFill>
                <a:effectLst/>
                <a:latin typeface="Open Sans" panose="020B0606030504020204" pitchFamily="34" charset="0"/>
              </a:rPr>
              <a:t>. Published May 2023. </a:t>
            </a:r>
            <a:endParaRPr lang="en-US" sz="1100" dirty="0">
              <a:solidFill>
                <a:schemeClr val="bg1"/>
              </a:solidFill>
            </a:endParaRPr>
          </a:p>
        </p:txBody>
      </p:sp>
    </p:spTree>
    <p:extLst>
      <p:ext uri="{BB962C8B-B14F-4D97-AF65-F5344CB8AC3E}">
        <p14:creationId xmlns:p14="http://schemas.microsoft.com/office/powerpoint/2010/main" val="2867138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0C66-588B-4948-87A3-F5272D43226C}"/>
              </a:ext>
            </a:extLst>
          </p:cNvPr>
          <p:cNvSpPr>
            <a:spLocks noGrp="1"/>
          </p:cNvSpPr>
          <p:nvPr>
            <p:ph type="title"/>
          </p:nvPr>
        </p:nvSpPr>
        <p:spPr>
          <a:xfrm>
            <a:off x="254319" y="116908"/>
            <a:ext cx="8315569" cy="857250"/>
          </a:xfrm>
        </p:spPr>
        <p:txBody>
          <a:bodyPr/>
          <a:lstStyle/>
          <a:p>
            <a:pPr algn="ctr"/>
            <a:r>
              <a:rPr lang="en-US" sz="3200" dirty="0"/>
              <a:t>Rates of new HIV diagnoses are highest in people aged 25-34 years old</a:t>
            </a:r>
          </a:p>
        </p:txBody>
      </p:sp>
      <p:sp>
        <p:nvSpPr>
          <p:cNvPr id="4" name="Slide Number Placeholder 3">
            <a:extLst>
              <a:ext uri="{FF2B5EF4-FFF2-40B4-BE49-F238E27FC236}">
                <a16:creationId xmlns:a16="http://schemas.microsoft.com/office/drawing/2014/main" id="{BC03C6F8-094C-4F8D-B4AE-C947405F6460}"/>
              </a:ext>
            </a:extLst>
          </p:cNvPr>
          <p:cNvSpPr>
            <a:spLocks noGrp="1"/>
          </p:cNvSpPr>
          <p:nvPr>
            <p:ph type="sldNum" sz="quarter" idx="12"/>
          </p:nvPr>
        </p:nvSpPr>
        <p:spPr/>
        <p:txBody>
          <a:bodyPr/>
          <a:lstStyle/>
          <a:p>
            <a:fld id="{6E2D2B3B-882E-40F3-A32F-6DD516915044}" type="slidenum">
              <a:rPr lang="en-US" smtClean="0"/>
              <a:pPr/>
              <a:t>15</a:t>
            </a:fld>
            <a:endParaRPr lang="en-US"/>
          </a:p>
        </p:txBody>
      </p:sp>
      <p:pic>
        <p:nvPicPr>
          <p:cNvPr id="5" name="Picture 4">
            <a:extLst>
              <a:ext uri="{FF2B5EF4-FFF2-40B4-BE49-F238E27FC236}">
                <a16:creationId xmlns:a16="http://schemas.microsoft.com/office/drawing/2014/main" id="{81DC3F0C-2800-4113-AF47-2C5B04A2D702}"/>
              </a:ext>
            </a:extLst>
          </p:cNvPr>
          <p:cNvPicPr>
            <a:picLocks noChangeAspect="1"/>
          </p:cNvPicPr>
          <p:nvPr/>
        </p:nvPicPr>
        <p:blipFill>
          <a:blip r:embed="rId3"/>
          <a:stretch>
            <a:fillRect/>
          </a:stretch>
        </p:blipFill>
        <p:spPr>
          <a:xfrm>
            <a:off x="1295401" y="1088347"/>
            <a:ext cx="6477000" cy="3563664"/>
          </a:xfrm>
          <a:prstGeom prst="rect">
            <a:avLst/>
          </a:prstGeom>
        </p:spPr>
      </p:pic>
      <p:sp>
        <p:nvSpPr>
          <p:cNvPr id="6" name="TextBox 5">
            <a:extLst>
              <a:ext uri="{FF2B5EF4-FFF2-40B4-BE49-F238E27FC236}">
                <a16:creationId xmlns:a16="http://schemas.microsoft.com/office/drawing/2014/main" id="{048482A2-2100-4C7A-9973-E17E3DBBB678}"/>
              </a:ext>
            </a:extLst>
          </p:cNvPr>
          <p:cNvSpPr txBox="1"/>
          <p:nvPr/>
        </p:nvSpPr>
        <p:spPr>
          <a:xfrm>
            <a:off x="1828800" y="4681225"/>
            <a:ext cx="5791200" cy="430887"/>
          </a:xfrm>
          <a:prstGeom prst="rect">
            <a:avLst/>
          </a:prstGeom>
          <a:noFill/>
        </p:spPr>
        <p:txBody>
          <a:bodyPr wrap="square" rtlCol="0">
            <a:spAutoFit/>
          </a:bodyPr>
          <a:lstStyle/>
          <a:p>
            <a:r>
              <a:rPr lang="en-US" sz="1100" b="0" i="0" dirty="0">
                <a:solidFill>
                  <a:schemeClr val="bg1"/>
                </a:solidFill>
                <a:effectLst/>
                <a:latin typeface="Open Sans" panose="020B0606030504020204" pitchFamily="34" charset="0"/>
              </a:rPr>
              <a:t>Centers for Disease Control and Prevention. </a:t>
            </a:r>
            <a:r>
              <a:rPr lang="en-US" sz="1100" b="0" i="1" dirty="0">
                <a:solidFill>
                  <a:schemeClr val="bg1"/>
                </a:solidFill>
                <a:effectLst/>
                <a:latin typeface="Open Sans" panose="020B0606030504020204" pitchFamily="34" charset="0"/>
              </a:rPr>
              <a:t>HIV Surveillance Report</a:t>
            </a:r>
            <a:r>
              <a:rPr lang="en-US" sz="1100" b="0" i="0" dirty="0">
                <a:solidFill>
                  <a:schemeClr val="bg1"/>
                </a:solidFill>
                <a:effectLst/>
                <a:latin typeface="Open Sans" panose="020B0606030504020204" pitchFamily="34" charset="0"/>
              </a:rPr>
              <a:t>, 2021; vol. 34. </a:t>
            </a:r>
            <a:r>
              <a:rPr lang="en-US" sz="11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http://www.cdc.gov/hiv/library/reports/hiv-surveillance.html</a:t>
            </a:r>
            <a:r>
              <a:rPr lang="en-US" sz="1100" b="0" i="0" dirty="0">
                <a:solidFill>
                  <a:schemeClr val="bg1"/>
                </a:solidFill>
                <a:effectLst/>
                <a:latin typeface="Open Sans" panose="020B0606030504020204" pitchFamily="34" charset="0"/>
              </a:rPr>
              <a:t>. Published May 2023. </a:t>
            </a:r>
            <a:endParaRPr lang="en-US" sz="1100" dirty="0">
              <a:solidFill>
                <a:schemeClr val="bg1"/>
              </a:solidFill>
            </a:endParaRPr>
          </a:p>
        </p:txBody>
      </p:sp>
    </p:spTree>
    <p:extLst>
      <p:ext uri="{BB962C8B-B14F-4D97-AF65-F5344CB8AC3E}">
        <p14:creationId xmlns:p14="http://schemas.microsoft.com/office/powerpoint/2010/main" val="1997093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F7F91-6271-494D-B45B-D7515F69ED50}"/>
              </a:ext>
            </a:extLst>
          </p:cNvPr>
          <p:cNvSpPr>
            <a:spLocks noGrp="1"/>
          </p:cNvSpPr>
          <p:nvPr>
            <p:ph type="title"/>
          </p:nvPr>
        </p:nvSpPr>
        <p:spPr>
          <a:xfrm>
            <a:off x="0" y="205979"/>
            <a:ext cx="9144000" cy="857250"/>
          </a:xfrm>
        </p:spPr>
        <p:txBody>
          <a:bodyPr/>
          <a:lstStyle/>
          <a:p>
            <a:pPr algn="ctr"/>
            <a:r>
              <a:rPr lang="en-US" sz="3200" dirty="0"/>
              <a:t>New HIV Diagnoses in 2021 by Race and Ethnicity</a:t>
            </a:r>
          </a:p>
        </p:txBody>
      </p:sp>
      <p:sp>
        <p:nvSpPr>
          <p:cNvPr id="4" name="Slide Number Placeholder 3">
            <a:extLst>
              <a:ext uri="{FF2B5EF4-FFF2-40B4-BE49-F238E27FC236}">
                <a16:creationId xmlns:a16="http://schemas.microsoft.com/office/drawing/2014/main" id="{DFEB964E-6FDC-44A6-94B8-8DA52D248CA5}"/>
              </a:ext>
            </a:extLst>
          </p:cNvPr>
          <p:cNvSpPr>
            <a:spLocks noGrp="1"/>
          </p:cNvSpPr>
          <p:nvPr>
            <p:ph type="sldNum" sz="quarter" idx="12"/>
          </p:nvPr>
        </p:nvSpPr>
        <p:spPr/>
        <p:txBody>
          <a:bodyPr/>
          <a:lstStyle/>
          <a:p>
            <a:fld id="{6E2D2B3B-882E-40F3-A32F-6DD516915044}" type="slidenum">
              <a:rPr lang="en-US" smtClean="0"/>
              <a:pPr/>
              <a:t>16</a:t>
            </a:fld>
            <a:endParaRPr lang="en-US"/>
          </a:p>
        </p:txBody>
      </p:sp>
      <p:pic>
        <p:nvPicPr>
          <p:cNvPr id="5" name="Picture 4">
            <a:extLst>
              <a:ext uri="{FF2B5EF4-FFF2-40B4-BE49-F238E27FC236}">
                <a16:creationId xmlns:a16="http://schemas.microsoft.com/office/drawing/2014/main" id="{84397297-56A0-4722-BCF0-6BDCEEC84768}"/>
              </a:ext>
            </a:extLst>
          </p:cNvPr>
          <p:cNvPicPr>
            <a:picLocks noChangeAspect="1"/>
          </p:cNvPicPr>
          <p:nvPr/>
        </p:nvPicPr>
        <p:blipFill rotWithShape="1">
          <a:blip r:embed="rId3"/>
          <a:srcRect l="5407" t="21192" r="2917" b="17406"/>
          <a:stretch/>
        </p:blipFill>
        <p:spPr>
          <a:xfrm>
            <a:off x="181939" y="1228222"/>
            <a:ext cx="8780122" cy="3308125"/>
          </a:xfrm>
          <a:prstGeom prst="rect">
            <a:avLst/>
          </a:prstGeom>
        </p:spPr>
      </p:pic>
      <p:sp>
        <p:nvSpPr>
          <p:cNvPr id="6" name="TextBox 5">
            <a:extLst>
              <a:ext uri="{FF2B5EF4-FFF2-40B4-BE49-F238E27FC236}">
                <a16:creationId xmlns:a16="http://schemas.microsoft.com/office/drawing/2014/main" id="{9F402049-B774-4A5E-9129-4653D045E6F8}"/>
              </a:ext>
            </a:extLst>
          </p:cNvPr>
          <p:cNvSpPr txBox="1"/>
          <p:nvPr/>
        </p:nvSpPr>
        <p:spPr>
          <a:xfrm>
            <a:off x="1828800" y="4681225"/>
            <a:ext cx="5791200" cy="430887"/>
          </a:xfrm>
          <a:prstGeom prst="rect">
            <a:avLst/>
          </a:prstGeom>
          <a:noFill/>
        </p:spPr>
        <p:txBody>
          <a:bodyPr wrap="square" rtlCol="0">
            <a:spAutoFit/>
          </a:bodyPr>
          <a:lstStyle/>
          <a:p>
            <a:r>
              <a:rPr lang="en-US" sz="1100" b="0" i="0" dirty="0">
                <a:solidFill>
                  <a:schemeClr val="bg1"/>
                </a:solidFill>
                <a:effectLst/>
                <a:latin typeface="Open Sans" panose="020B0606030504020204" pitchFamily="34" charset="0"/>
              </a:rPr>
              <a:t>Centers for Disease Control and Prevention. </a:t>
            </a:r>
            <a:r>
              <a:rPr lang="en-US" sz="1100" b="0" i="1" dirty="0">
                <a:solidFill>
                  <a:schemeClr val="bg1"/>
                </a:solidFill>
                <a:effectLst/>
                <a:latin typeface="Open Sans" panose="020B0606030504020204" pitchFamily="34" charset="0"/>
              </a:rPr>
              <a:t>HIV Surveillance Report</a:t>
            </a:r>
            <a:r>
              <a:rPr lang="en-US" sz="1100" b="0" i="0" dirty="0">
                <a:solidFill>
                  <a:schemeClr val="bg1"/>
                </a:solidFill>
                <a:effectLst/>
                <a:latin typeface="Open Sans" panose="020B0606030504020204" pitchFamily="34" charset="0"/>
              </a:rPr>
              <a:t>, 2021; vol. 34. </a:t>
            </a:r>
            <a:r>
              <a:rPr lang="en-US" sz="11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http://www.cdc.gov/hiv/library/reports/hiv-surveillance.html</a:t>
            </a:r>
            <a:r>
              <a:rPr lang="en-US" sz="1100" b="0" i="0" dirty="0">
                <a:solidFill>
                  <a:schemeClr val="bg1"/>
                </a:solidFill>
                <a:effectLst/>
                <a:latin typeface="Open Sans" panose="020B0606030504020204" pitchFamily="34" charset="0"/>
              </a:rPr>
              <a:t>. Published May 2023. </a:t>
            </a:r>
            <a:endParaRPr lang="en-US" sz="1100" dirty="0">
              <a:solidFill>
                <a:schemeClr val="bg1"/>
              </a:solidFill>
            </a:endParaRPr>
          </a:p>
        </p:txBody>
      </p:sp>
    </p:spTree>
    <p:extLst>
      <p:ext uri="{BB962C8B-B14F-4D97-AF65-F5344CB8AC3E}">
        <p14:creationId xmlns:p14="http://schemas.microsoft.com/office/powerpoint/2010/main" val="144797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6A75-E49E-4562-8922-DEDB0622F242}"/>
              </a:ext>
            </a:extLst>
          </p:cNvPr>
          <p:cNvSpPr>
            <a:spLocks noGrp="1"/>
          </p:cNvSpPr>
          <p:nvPr>
            <p:ph type="title"/>
          </p:nvPr>
        </p:nvSpPr>
        <p:spPr>
          <a:xfrm>
            <a:off x="381000" y="151198"/>
            <a:ext cx="8315569" cy="857250"/>
          </a:xfrm>
        </p:spPr>
        <p:txBody>
          <a:bodyPr/>
          <a:lstStyle/>
          <a:p>
            <a:pPr algn="ctr"/>
            <a:r>
              <a:rPr lang="en-US" sz="3200" dirty="0"/>
              <a:t>New HIV Diagnoses in 2021 by Subpopulation</a:t>
            </a:r>
          </a:p>
        </p:txBody>
      </p:sp>
      <p:sp>
        <p:nvSpPr>
          <p:cNvPr id="4" name="Slide Number Placeholder 3">
            <a:extLst>
              <a:ext uri="{FF2B5EF4-FFF2-40B4-BE49-F238E27FC236}">
                <a16:creationId xmlns:a16="http://schemas.microsoft.com/office/drawing/2014/main" id="{3E666C57-720E-46F4-8E94-FFF13772D2E1}"/>
              </a:ext>
            </a:extLst>
          </p:cNvPr>
          <p:cNvSpPr>
            <a:spLocks noGrp="1"/>
          </p:cNvSpPr>
          <p:nvPr>
            <p:ph type="sldNum" sz="quarter" idx="12"/>
          </p:nvPr>
        </p:nvSpPr>
        <p:spPr/>
        <p:txBody>
          <a:bodyPr/>
          <a:lstStyle/>
          <a:p>
            <a:fld id="{6E2D2B3B-882E-40F3-A32F-6DD516915044}" type="slidenum">
              <a:rPr lang="en-US" smtClean="0"/>
              <a:pPr/>
              <a:t>17</a:t>
            </a:fld>
            <a:endParaRPr lang="en-US"/>
          </a:p>
        </p:txBody>
      </p:sp>
      <p:pic>
        <p:nvPicPr>
          <p:cNvPr id="5" name="Picture 4">
            <a:extLst>
              <a:ext uri="{FF2B5EF4-FFF2-40B4-BE49-F238E27FC236}">
                <a16:creationId xmlns:a16="http://schemas.microsoft.com/office/drawing/2014/main" id="{F82940E7-2533-4F10-ACD3-80B7FA6B94F8}"/>
              </a:ext>
            </a:extLst>
          </p:cNvPr>
          <p:cNvPicPr>
            <a:picLocks noChangeAspect="1"/>
          </p:cNvPicPr>
          <p:nvPr/>
        </p:nvPicPr>
        <p:blipFill rotWithShape="1">
          <a:blip r:embed="rId3"/>
          <a:srcRect l="3329" t="21852" r="1662" b="21852"/>
          <a:stretch/>
        </p:blipFill>
        <p:spPr>
          <a:xfrm>
            <a:off x="76200" y="1246740"/>
            <a:ext cx="9004228" cy="3001409"/>
          </a:xfrm>
          <a:prstGeom prst="rect">
            <a:avLst/>
          </a:prstGeom>
        </p:spPr>
      </p:pic>
      <p:sp>
        <p:nvSpPr>
          <p:cNvPr id="6" name="TextBox 5">
            <a:extLst>
              <a:ext uri="{FF2B5EF4-FFF2-40B4-BE49-F238E27FC236}">
                <a16:creationId xmlns:a16="http://schemas.microsoft.com/office/drawing/2014/main" id="{6C3E6478-5B80-4259-B59E-3E3F561C7295}"/>
              </a:ext>
            </a:extLst>
          </p:cNvPr>
          <p:cNvSpPr txBox="1"/>
          <p:nvPr/>
        </p:nvSpPr>
        <p:spPr>
          <a:xfrm>
            <a:off x="1828800" y="4681225"/>
            <a:ext cx="5791200" cy="430887"/>
          </a:xfrm>
          <a:prstGeom prst="rect">
            <a:avLst/>
          </a:prstGeom>
          <a:noFill/>
        </p:spPr>
        <p:txBody>
          <a:bodyPr wrap="square" rtlCol="0">
            <a:spAutoFit/>
          </a:bodyPr>
          <a:lstStyle/>
          <a:p>
            <a:r>
              <a:rPr lang="en-US" sz="1100" b="0" i="0" dirty="0">
                <a:solidFill>
                  <a:schemeClr val="bg1"/>
                </a:solidFill>
                <a:effectLst/>
                <a:latin typeface="Open Sans" panose="020B0606030504020204" pitchFamily="34" charset="0"/>
              </a:rPr>
              <a:t>Centers for Disease Control and Prevention. </a:t>
            </a:r>
            <a:r>
              <a:rPr lang="en-US" sz="1100" b="0" i="1" dirty="0">
                <a:solidFill>
                  <a:schemeClr val="bg1"/>
                </a:solidFill>
                <a:effectLst/>
                <a:latin typeface="Open Sans" panose="020B0606030504020204" pitchFamily="34" charset="0"/>
              </a:rPr>
              <a:t>HIV Surveillance Report</a:t>
            </a:r>
            <a:r>
              <a:rPr lang="en-US" sz="1100" b="0" i="0" dirty="0">
                <a:solidFill>
                  <a:schemeClr val="bg1"/>
                </a:solidFill>
                <a:effectLst/>
                <a:latin typeface="Open Sans" panose="020B0606030504020204" pitchFamily="34" charset="0"/>
              </a:rPr>
              <a:t>, 2021; vol. 34. </a:t>
            </a:r>
            <a:r>
              <a:rPr lang="en-US" sz="11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http://www.cdc.gov/hiv/library/reports/hiv-surveillance.html</a:t>
            </a:r>
            <a:r>
              <a:rPr lang="en-US" sz="1100" b="0" i="0" dirty="0">
                <a:solidFill>
                  <a:schemeClr val="bg1"/>
                </a:solidFill>
                <a:effectLst/>
                <a:latin typeface="Open Sans" panose="020B0606030504020204" pitchFamily="34" charset="0"/>
              </a:rPr>
              <a:t>. Published May 2023. </a:t>
            </a:r>
            <a:endParaRPr lang="en-US" sz="1100" dirty="0">
              <a:solidFill>
                <a:schemeClr val="bg1"/>
              </a:solidFill>
            </a:endParaRPr>
          </a:p>
        </p:txBody>
      </p:sp>
    </p:spTree>
    <p:extLst>
      <p:ext uri="{BB962C8B-B14F-4D97-AF65-F5344CB8AC3E}">
        <p14:creationId xmlns:p14="http://schemas.microsoft.com/office/powerpoint/2010/main" val="299931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38CA-F8DB-45D9-846D-A988B93512E3}"/>
              </a:ext>
            </a:extLst>
          </p:cNvPr>
          <p:cNvSpPr>
            <a:spLocks noGrp="1"/>
          </p:cNvSpPr>
          <p:nvPr>
            <p:ph type="title"/>
          </p:nvPr>
        </p:nvSpPr>
        <p:spPr>
          <a:xfrm>
            <a:off x="414215" y="87690"/>
            <a:ext cx="8315569" cy="857250"/>
          </a:xfrm>
        </p:spPr>
        <p:txBody>
          <a:bodyPr/>
          <a:lstStyle/>
          <a:p>
            <a:pPr algn="ctr"/>
            <a:r>
              <a:rPr lang="en-US" dirty="0"/>
              <a:t>Health Disparity</a:t>
            </a:r>
          </a:p>
        </p:txBody>
      </p:sp>
      <p:sp>
        <p:nvSpPr>
          <p:cNvPr id="4" name="Slide Number Placeholder 3">
            <a:extLst>
              <a:ext uri="{FF2B5EF4-FFF2-40B4-BE49-F238E27FC236}">
                <a16:creationId xmlns:a16="http://schemas.microsoft.com/office/drawing/2014/main" id="{D9334A1B-0A29-4BBC-8F8D-57A4C88C80A5}"/>
              </a:ext>
            </a:extLst>
          </p:cNvPr>
          <p:cNvSpPr>
            <a:spLocks noGrp="1"/>
          </p:cNvSpPr>
          <p:nvPr>
            <p:ph type="sldNum" sz="quarter" idx="12"/>
          </p:nvPr>
        </p:nvSpPr>
        <p:spPr/>
        <p:txBody>
          <a:bodyPr/>
          <a:lstStyle/>
          <a:p>
            <a:fld id="{6E2D2B3B-882E-40F3-A32F-6DD516915044}" type="slidenum">
              <a:rPr lang="en-US" smtClean="0"/>
              <a:pPr/>
              <a:t>18</a:t>
            </a:fld>
            <a:endParaRPr lang="en-US"/>
          </a:p>
        </p:txBody>
      </p:sp>
      <p:sp>
        <p:nvSpPr>
          <p:cNvPr id="15" name="TextBox 14">
            <a:extLst>
              <a:ext uri="{FF2B5EF4-FFF2-40B4-BE49-F238E27FC236}">
                <a16:creationId xmlns:a16="http://schemas.microsoft.com/office/drawing/2014/main" id="{4B23AA1D-52EC-4ACF-B75E-8CFE6413B29F}"/>
              </a:ext>
            </a:extLst>
          </p:cNvPr>
          <p:cNvSpPr txBox="1"/>
          <p:nvPr/>
        </p:nvSpPr>
        <p:spPr>
          <a:xfrm>
            <a:off x="207108" y="1188997"/>
            <a:ext cx="5181600" cy="1569660"/>
          </a:xfrm>
          <a:prstGeom prst="rect">
            <a:avLst/>
          </a:prstGeom>
          <a:noFill/>
        </p:spPr>
        <p:txBody>
          <a:bodyPr wrap="square" rtlCol="0">
            <a:spAutoFit/>
          </a:bodyPr>
          <a:lstStyle/>
          <a:p>
            <a:r>
              <a:rPr lang="en-US" sz="2400" b="0" i="1" u="none" strike="noStrike" dirty="0">
                <a:solidFill>
                  <a:srgbClr val="000000"/>
                </a:solidFill>
                <a:effectLst/>
                <a:latin typeface="Calibri" panose="020F0502020204030204" pitchFamily="34" charset="0"/>
              </a:rPr>
              <a:t>“..the term used in epidemiology to describe  differences, variations and disproportions in the  health status of individuals or groups.”</a:t>
            </a:r>
            <a:r>
              <a:rPr lang="en-US" sz="2400" b="0" i="0" dirty="0">
                <a:solidFill>
                  <a:srgbClr val="000000"/>
                </a:solidFill>
                <a:effectLst/>
                <a:latin typeface="Calibri" panose="020F0502020204030204" pitchFamily="34" charset="0"/>
              </a:rPr>
              <a:t>​</a:t>
            </a:r>
            <a:endParaRPr lang="en-US" sz="2400" dirty="0"/>
          </a:p>
        </p:txBody>
      </p:sp>
      <p:sp>
        <p:nvSpPr>
          <p:cNvPr id="18" name="object 5" descr="Graphic of people figures and bars. African Americans make up to 13% of the US Population...but represent almost half of all new HIV cases.">
            <a:extLst>
              <a:ext uri="{FF2B5EF4-FFF2-40B4-BE49-F238E27FC236}">
                <a16:creationId xmlns:a16="http://schemas.microsoft.com/office/drawing/2014/main" id="{E1597E2A-288D-4F4F-B7BD-BC7BCFC3881E}"/>
              </a:ext>
            </a:extLst>
          </p:cNvPr>
          <p:cNvSpPr/>
          <p:nvPr/>
        </p:nvSpPr>
        <p:spPr>
          <a:xfrm>
            <a:off x="5279292" y="1158457"/>
            <a:ext cx="3657600" cy="1616365"/>
          </a:xfrm>
          <a:prstGeom prst="rect">
            <a:avLst/>
          </a:prstGeom>
          <a:blipFill>
            <a:blip r:embed="rId3"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sp>
        <p:nvSpPr>
          <p:cNvPr id="19" name="TextBox 18">
            <a:extLst>
              <a:ext uri="{FF2B5EF4-FFF2-40B4-BE49-F238E27FC236}">
                <a16:creationId xmlns:a16="http://schemas.microsoft.com/office/drawing/2014/main" id="{8B9FAAD6-3236-4D89-97A9-06D1DFA4C902}"/>
              </a:ext>
            </a:extLst>
          </p:cNvPr>
          <p:cNvSpPr txBox="1"/>
          <p:nvPr/>
        </p:nvSpPr>
        <p:spPr>
          <a:xfrm>
            <a:off x="1447800" y="4681040"/>
            <a:ext cx="6934200" cy="579646"/>
          </a:xfrm>
          <a:prstGeom prst="rect">
            <a:avLst/>
          </a:prstGeom>
          <a:noFill/>
        </p:spPr>
        <p:txBody>
          <a:bodyPr wrap="square" rtlCol="0">
            <a:spAutoFit/>
          </a:bodyPr>
          <a:lstStyle/>
          <a:p>
            <a:pPr marL="12700">
              <a:spcBef>
                <a:spcPts val="190"/>
              </a:spcBef>
            </a:pPr>
            <a:r>
              <a:rPr lang="en-US" sz="800" spc="-5" dirty="0">
                <a:solidFill>
                  <a:schemeClr val="bg1"/>
                </a:solidFill>
                <a:latin typeface="Calibri" panose="020F0502020204030204" pitchFamily="34" charset="0"/>
                <a:cs typeface="Calibri" panose="020F0502020204030204" pitchFamily="34" charset="0"/>
              </a:rPr>
              <a:t>1)  </a:t>
            </a:r>
            <a:r>
              <a:rPr lang="en-US" sz="800" spc="-5" dirty="0" err="1">
                <a:solidFill>
                  <a:schemeClr val="bg1"/>
                </a:solidFill>
                <a:latin typeface="Calibri" panose="020F0502020204030204" pitchFamily="34" charset="0"/>
                <a:cs typeface="Calibri" panose="020F0502020204030204" pitchFamily="34" charset="0"/>
              </a:rPr>
              <a:t>Kawachi,I</a:t>
            </a:r>
            <a:r>
              <a:rPr lang="en-US" sz="800" spc="-5" dirty="0">
                <a:solidFill>
                  <a:schemeClr val="bg1"/>
                </a:solidFill>
                <a:latin typeface="Calibri" panose="020F0502020204030204" pitchFamily="34" charset="0"/>
                <a:cs typeface="Calibri" panose="020F0502020204030204" pitchFamily="34" charset="0"/>
              </a:rPr>
              <a:t>., Subramanian, S., &amp; Almeida-Filho (2002). A glossary for health inequalities. </a:t>
            </a:r>
            <a:r>
              <a:rPr lang="en-US" sz="800" i="1" spc="-5" dirty="0">
                <a:solidFill>
                  <a:schemeClr val="bg1"/>
                </a:solidFill>
                <a:latin typeface="Calibri" panose="020F0502020204030204" pitchFamily="34" charset="0"/>
                <a:cs typeface="Calibri" panose="020F0502020204030204" pitchFamily="34" charset="0"/>
              </a:rPr>
              <a:t>Journal of </a:t>
            </a:r>
            <a:r>
              <a:rPr lang="en-US" sz="800" i="1" spc="-10" dirty="0">
                <a:solidFill>
                  <a:schemeClr val="bg1"/>
                </a:solidFill>
                <a:latin typeface="Calibri" panose="020F0502020204030204" pitchFamily="34" charset="0"/>
                <a:cs typeface="Calibri" panose="020F0502020204030204" pitchFamily="34" charset="0"/>
              </a:rPr>
              <a:t>Epidemiology </a:t>
            </a:r>
            <a:r>
              <a:rPr lang="en-US" sz="800" i="1" spc="-5" dirty="0">
                <a:solidFill>
                  <a:schemeClr val="bg1"/>
                </a:solidFill>
                <a:latin typeface="Calibri" panose="020F0502020204030204" pitchFamily="34" charset="0"/>
                <a:cs typeface="Calibri" panose="020F0502020204030204" pitchFamily="34" charset="0"/>
              </a:rPr>
              <a:t>and </a:t>
            </a:r>
            <a:r>
              <a:rPr lang="en-US" sz="800" i="1" spc="-10" dirty="0">
                <a:solidFill>
                  <a:schemeClr val="bg1"/>
                </a:solidFill>
                <a:latin typeface="Calibri" panose="020F0502020204030204" pitchFamily="34" charset="0"/>
                <a:cs typeface="Calibri" panose="020F0502020204030204" pitchFamily="34" charset="0"/>
              </a:rPr>
              <a:t>Community  </a:t>
            </a:r>
            <a:r>
              <a:rPr lang="en-US" sz="800" i="1" spc="155" dirty="0">
                <a:solidFill>
                  <a:schemeClr val="bg1"/>
                </a:solidFill>
                <a:latin typeface="Calibri" panose="020F0502020204030204" pitchFamily="34" charset="0"/>
                <a:cs typeface="Calibri" panose="020F0502020204030204" pitchFamily="34" charset="0"/>
              </a:rPr>
              <a:t> </a:t>
            </a:r>
            <a:r>
              <a:rPr lang="en-US" sz="800" i="1" spc="-5" dirty="0">
                <a:solidFill>
                  <a:schemeClr val="bg1"/>
                </a:solidFill>
                <a:latin typeface="Calibri" panose="020F0502020204030204" pitchFamily="34" charset="0"/>
                <a:cs typeface="Calibri" panose="020F0502020204030204" pitchFamily="34" charset="0"/>
              </a:rPr>
              <a:t>Health</a:t>
            </a:r>
            <a:r>
              <a:rPr lang="en-US" sz="800" spc="-5" dirty="0">
                <a:solidFill>
                  <a:schemeClr val="bg1"/>
                </a:solidFill>
                <a:latin typeface="Calibri" panose="020F0502020204030204" pitchFamily="34" charset="0"/>
                <a:cs typeface="Calibri" panose="020F0502020204030204" pitchFamily="34" charset="0"/>
              </a:rPr>
              <a:t>: 56: 647 -652</a:t>
            </a:r>
          </a:p>
          <a:p>
            <a:pPr marL="241300" indent="-228600">
              <a:spcBef>
                <a:spcPts val="190"/>
              </a:spcBef>
              <a:buAutoNum type="arabicParenR" startAt="2"/>
            </a:pPr>
            <a:r>
              <a:rPr lang="en-US" sz="800" spc="-5" dirty="0">
                <a:solidFill>
                  <a:schemeClr val="bg1"/>
                </a:solidFill>
                <a:latin typeface="Calibri" panose="020F0502020204030204" pitchFamily="34" charset="0"/>
                <a:cs typeface="Calibri" panose="020F0502020204030204" pitchFamily="34" charset="0"/>
              </a:rPr>
              <a:t>Carter-</a:t>
            </a:r>
            <a:r>
              <a:rPr lang="en-US" sz="800" spc="-5" dirty="0" err="1">
                <a:solidFill>
                  <a:schemeClr val="bg1"/>
                </a:solidFill>
                <a:latin typeface="Calibri" panose="020F0502020204030204" pitchFamily="34" charset="0"/>
                <a:cs typeface="Calibri" panose="020F0502020204030204" pitchFamily="34" charset="0"/>
              </a:rPr>
              <a:t>Pokras</a:t>
            </a:r>
            <a:r>
              <a:rPr lang="en-US" sz="800" spc="-5" dirty="0">
                <a:solidFill>
                  <a:schemeClr val="bg1"/>
                </a:solidFill>
                <a:latin typeface="Calibri" panose="020F0502020204030204" pitchFamily="34" charset="0"/>
                <a:cs typeface="Calibri" panose="020F0502020204030204" pitchFamily="34" charset="0"/>
              </a:rPr>
              <a:t>, O., &amp; Baquet, C. (2002). hat is a health disparity? </a:t>
            </a:r>
            <a:r>
              <a:rPr lang="en-US" sz="800" i="1" spc="-10" dirty="0">
                <a:solidFill>
                  <a:schemeClr val="bg1"/>
                </a:solidFill>
                <a:latin typeface="Calibri" panose="020F0502020204030204" pitchFamily="34" charset="0"/>
                <a:cs typeface="Calibri" panose="020F0502020204030204" pitchFamily="34" charset="0"/>
              </a:rPr>
              <a:t>Public </a:t>
            </a:r>
            <a:r>
              <a:rPr lang="en-US" sz="800" i="1" spc="-5" dirty="0">
                <a:solidFill>
                  <a:schemeClr val="bg1"/>
                </a:solidFill>
                <a:latin typeface="Calibri" panose="020F0502020204030204" pitchFamily="34" charset="0"/>
                <a:cs typeface="Calibri" panose="020F0502020204030204" pitchFamily="34" charset="0"/>
              </a:rPr>
              <a:t>Health Reports, 17: 426 - </a:t>
            </a:r>
            <a:r>
              <a:rPr lang="en-US" sz="800" i="1" spc="140" dirty="0">
                <a:solidFill>
                  <a:schemeClr val="bg1"/>
                </a:solidFill>
                <a:latin typeface="Calibri" panose="020F0502020204030204" pitchFamily="34" charset="0"/>
                <a:cs typeface="Calibri" panose="020F0502020204030204" pitchFamily="34" charset="0"/>
              </a:rPr>
              <a:t> </a:t>
            </a:r>
            <a:r>
              <a:rPr lang="en-US" sz="800" i="1" spc="-5" dirty="0">
                <a:solidFill>
                  <a:schemeClr val="bg1"/>
                </a:solidFill>
                <a:latin typeface="Calibri" panose="020F0502020204030204" pitchFamily="34" charset="0"/>
                <a:cs typeface="Calibri" panose="020F0502020204030204" pitchFamily="34" charset="0"/>
              </a:rPr>
              <a:t>434 </a:t>
            </a:r>
            <a:r>
              <a:rPr lang="en-US" sz="800" b="0" i="0" dirty="0">
                <a:solidFill>
                  <a:schemeClr val="bg1"/>
                </a:solidFill>
                <a:effectLst/>
                <a:latin typeface="Open Sans" panose="020B0606030504020204" pitchFamily="34" charset="0"/>
              </a:rPr>
              <a:t> </a:t>
            </a:r>
            <a:r>
              <a:rPr lang="en-US" sz="8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http://www.cdc.gov/hiv/library/reports/hiv-surveillance.html</a:t>
            </a:r>
            <a:r>
              <a:rPr lang="en-US" sz="800" b="0" i="0" dirty="0">
                <a:solidFill>
                  <a:schemeClr val="bg1"/>
                </a:solidFill>
                <a:effectLst/>
                <a:latin typeface="Open Sans" panose="020B0606030504020204" pitchFamily="34" charset="0"/>
              </a:rPr>
              <a:t>. </a:t>
            </a:r>
            <a:endParaRPr lang="en-US" sz="800" dirty="0">
              <a:solidFill>
                <a:schemeClr val="bg1"/>
              </a:solidFill>
              <a:latin typeface="Calibri" panose="020F0502020204030204" pitchFamily="34" charset="0"/>
              <a:cs typeface="Calibri" panose="020F0502020204030204" pitchFamily="34" charset="0"/>
            </a:endParaRPr>
          </a:p>
          <a:p>
            <a:endParaRPr lang="en-US" sz="600" dirty="0">
              <a:solidFill>
                <a:schemeClr val="bg1"/>
              </a:solidFill>
            </a:endParaRPr>
          </a:p>
        </p:txBody>
      </p:sp>
      <p:pic>
        <p:nvPicPr>
          <p:cNvPr id="20" name="Picture 19">
            <a:extLst>
              <a:ext uri="{FF2B5EF4-FFF2-40B4-BE49-F238E27FC236}">
                <a16:creationId xmlns:a16="http://schemas.microsoft.com/office/drawing/2014/main" id="{C557E72B-B750-4001-99DB-FFB8A6E99B43}"/>
              </a:ext>
            </a:extLst>
          </p:cNvPr>
          <p:cNvPicPr>
            <a:picLocks noChangeAspect="1"/>
          </p:cNvPicPr>
          <p:nvPr/>
        </p:nvPicPr>
        <p:blipFill>
          <a:blip r:embed="rId5"/>
          <a:stretch>
            <a:fillRect/>
          </a:stretch>
        </p:blipFill>
        <p:spPr>
          <a:xfrm>
            <a:off x="500308" y="3018018"/>
            <a:ext cx="8305800" cy="1468197"/>
          </a:xfrm>
          <a:prstGeom prst="rect">
            <a:avLst/>
          </a:prstGeom>
        </p:spPr>
      </p:pic>
    </p:spTree>
    <p:extLst>
      <p:ext uri="{BB962C8B-B14F-4D97-AF65-F5344CB8AC3E}">
        <p14:creationId xmlns:p14="http://schemas.microsoft.com/office/powerpoint/2010/main" val="26369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5B38-9AFB-48E0-B614-E291210425C0}"/>
              </a:ext>
            </a:extLst>
          </p:cNvPr>
          <p:cNvSpPr>
            <a:spLocks noGrp="1"/>
          </p:cNvSpPr>
          <p:nvPr>
            <p:ph type="title"/>
          </p:nvPr>
        </p:nvSpPr>
        <p:spPr>
          <a:xfrm>
            <a:off x="304800" y="105478"/>
            <a:ext cx="8315569" cy="857250"/>
          </a:xfrm>
        </p:spPr>
        <p:txBody>
          <a:bodyPr/>
          <a:lstStyle/>
          <a:p>
            <a:pPr algn="ctr"/>
            <a:r>
              <a:rPr lang="en-US" dirty="0"/>
              <a:t>Why do we see health disparities?</a:t>
            </a:r>
          </a:p>
        </p:txBody>
      </p:sp>
      <p:sp>
        <p:nvSpPr>
          <p:cNvPr id="3" name="Content Placeholder 2">
            <a:extLst>
              <a:ext uri="{FF2B5EF4-FFF2-40B4-BE49-F238E27FC236}">
                <a16:creationId xmlns:a16="http://schemas.microsoft.com/office/drawing/2014/main" id="{DBF8573A-8B56-4F15-BA5E-F1AEC2E4A481}"/>
              </a:ext>
            </a:extLst>
          </p:cNvPr>
          <p:cNvSpPr>
            <a:spLocks noGrp="1"/>
          </p:cNvSpPr>
          <p:nvPr>
            <p:ph idx="1"/>
          </p:nvPr>
        </p:nvSpPr>
        <p:spPr>
          <a:xfrm>
            <a:off x="3929308" y="1231913"/>
            <a:ext cx="4876800" cy="3275474"/>
          </a:xfrm>
        </p:spPr>
        <p:txBody>
          <a:bodyPr>
            <a:normAutofit fontScale="92500" lnSpcReduction="20000"/>
          </a:bodyPr>
          <a:lstStyle/>
          <a:p>
            <a:pPr lvl="1"/>
            <a:r>
              <a:rPr lang="en-US" sz="2800" dirty="0"/>
              <a:t>Conditions in which people are born, grow, live, work, pray and age </a:t>
            </a:r>
          </a:p>
          <a:p>
            <a:pPr marL="1008126" lvl="2" indent="-285750">
              <a:buFont typeface="Arial" pitchFamily="34" charset="0"/>
              <a:buChar char="•"/>
            </a:pPr>
            <a:r>
              <a:rPr lang="en-US" sz="2800" dirty="0"/>
              <a:t>shaped by distribution of money, power and resources at global, national, local levels</a:t>
            </a:r>
          </a:p>
          <a:p>
            <a:pPr marL="1008126" lvl="2" indent="-285750">
              <a:buFont typeface="Arial" pitchFamily="34" charset="0"/>
              <a:buChar char="•"/>
            </a:pPr>
            <a:r>
              <a:rPr lang="en-US" sz="2800" dirty="0"/>
              <a:t>influenced by policies and regulations</a:t>
            </a:r>
          </a:p>
          <a:p>
            <a:endParaRPr lang="en-US" dirty="0"/>
          </a:p>
        </p:txBody>
      </p:sp>
      <p:sp>
        <p:nvSpPr>
          <p:cNvPr id="4" name="Slide Number Placeholder 3">
            <a:extLst>
              <a:ext uri="{FF2B5EF4-FFF2-40B4-BE49-F238E27FC236}">
                <a16:creationId xmlns:a16="http://schemas.microsoft.com/office/drawing/2014/main" id="{45123E48-BC1C-48B4-83B4-F71B6B1133DE}"/>
              </a:ext>
            </a:extLst>
          </p:cNvPr>
          <p:cNvSpPr>
            <a:spLocks noGrp="1"/>
          </p:cNvSpPr>
          <p:nvPr>
            <p:ph type="sldNum" sz="quarter" idx="12"/>
          </p:nvPr>
        </p:nvSpPr>
        <p:spPr/>
        <p:txBody>
          <a:bodyPr/>
          <a:lstStyle/>
          <a:p>
            <a:fld id="{6E2D2B3B-882E-40F3-A32F-6DD516915044}" type="slidenum">
              <a:rPr lang="en-US" smtClean="0"/>
              <a:pPr/>
              <a:t>19</a:t>
            </a:fld>
            <a:endParaRPr lang="en-US"/>
          </a:p>
        </p:txBody>
      </p:sp>
      <p:pic>
        <p:nvPicPr>
          <p:cNvPr id="5" name="Picture 4" descr="Social Determinants of Health Wheel.&#10;&#10;There are 5 segments in the wheel: Education Access and Quality, Health Care Access and Quality, Economic Stability, Neighborhood and Built Environment, and Social and Community Context.">
            <a:extLst>
              <a:ext uri="{FF2B5EF4-FFF2-40B4-BE49-F238E27FC236}">
                <a16:creationId xmlns:a16="http://schemas.microsoft.com/office/drawing/2014/main" id="{B1989779-0FAC-4CC7-A554-1B17772698A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23631" y="962728"/>
            <a:ext cx="3581400" cy="3629152"/>
          </a:xfrm>
          <a:prstGeom prst="rect">
            <a:avLst/>
          </a:prstGeom>
        </p:spPr>
      </p:pic>
      <p:sp>
        <p:nvSpPr>
          <p:cNvPr id="6" name="TextBox 5">
            <a:extLst>
              <a:ext uri="{FF2B5EF4-FFF2-40B4-BE49-F238E27FC236}">
                <a16:creationId xmlns:a16="http://schemas.microsoft.com/office/drawing/2014/main" id="{C616CF74-FEF0-43C4-859D-B6FF74ECC96B}"/>
              </a:ext>
            </a:extLst>
          </p:cNvPr>
          <p:cNvSpPr txBox="1"/>
          <p:nvPr/>
        </p:nvSpPr>
        <p:spPr>
          <a:xfrm>
            <a:off x="2209800" y="4729412"/>
            <a:ext cx="5410200" cy="307777"/>
          </a:xfrm>
          <a:prstGeom prst="rect">
            <a:avLst/>
          </a:prstGeom>
          <a:noFill/>
        </p:spPr>
        <p:txBody>
          <a:bodyPr wrap="square" rtlCol="0">
            <a:spAutoFit/>
          </a:bodyPr>
          <a:lstStyle/>
          <a:p>
            <a:pPr algn="ctr"/>
            <a:r>
              <a:rPr lang="en-US" sz="1400" dirty="0">
                <a:solidFill>
                  <a:schemeClr val="bg1"/>
                </a:solidFill>
              </a:rPr>
              <a:t>Adapted from World Health Organization, 2018</a:t>
            </a:r>
          </a:p>
        </p:txBody>
      </p:sp>
    </p:spTree>
    <p:extLst>
      <p:ext uri="{BB962C8B-B14F-4D97-AF65-F5344CB8AC3E}">
        <p14:creationId xmlns:p14="http://schemas.microsoft.com/office/powerpoint/2010/main" val="1486914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9352-8EF2-44CE-859B-62105172A349}"/>
              </a:ext>
            </a:extLst>
          </p:cNvPr>
          <p:cNvSpPr>
            <a:spLocks noGrp="1"/>
          </p:cNvSpPr>
          <p:nvPr>
            <p:ph type="title"/>
          </p:nvPr>
        </p:nvSpPr>
        <p:spPr/>
        <p:txBody>
          <a:bodyPr/>
          <a:lstStyle/>
          <a:p>
            <a:pPr algn="ctr"/>
            <a:r>
              <a:rPr lang="en-US" sz="3600" dirty="0"/>
              <a:t>SCAETC Regional Collaborative Training</a:t>
            </a:r>
          </a:p>
        </p:txBody>
      </p:sp>
      <p:sp>
        <p:nvSpPr>
          <p:cNvPr id="4" name="Slide Number Placeholder 3">
            <a:extLst>
              <a:ext uri="{FF2B5EF4-FFF2-40B4-BE49-F238E27FC236}">
                <a16:creationId xmlns:a16="http://schemas.microsoft.com/office/drawing/2014/main" id="{F7500A50-FFF0-43D0-A44E-612AB0405A04}"/>
              </a:ext>
            </a:extLst>
          </p:cNvPr>
          <p:cNvSpPr>
            <a:spLocks noGrp="1"/>
          </p:cNvSpPr>
          <p:nvPr>
            <p:ph type="sldNum" sz="quarter" idx="12"/>
          </p:nvPr>
        </p:nvSpPr>
        <p:spPr/>
        <p:txBody>
          <a:bodyPr/>
          <a:lstStyle/>
          <a:p>
            <a:fld id="{6E2D2B3B-882E-40F3-A32F-6DD516915044}" type="slidenum">
              <a:rPr lang="en-US" smtClean="0"/>
              <a:pPr/>
              <a:t>2</a:t>
            </a:fld>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352550"/>
            <a:ext cx="1524000" cy="152400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165871"/>
            <a:ext cx="2273844" cy="115208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399" y="2658384"/>
            <a:ext cx="1866439" cy="1817750"/>
          </a:xfrm>
          <a:prstGeom prst="rect">
            <a:avLst/>
          </a:prstGeom>
        </p:spPr>
      </p:pic>
      <p:pic>
        <p:nvPicPr>
          <p:cNvPr id="7" name="Picture 6" descr="A black and white logo&#10;&#10;Description automatically generated">
            <a:extLst>
              <a:ext uri="{FF2B5EF4-FFF2-40B4-BE49-F238E27FC236}">
                <a16:creationId xmlns:a16="http://schemas.microsoft.com/office/drawing/2014/main" id="{E57D8919-F341-11CF-C8C0-78B68BC66A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0674" y="1540213"/>
            <a:ext cx="2857890" cy="981435"/>
          </a:xfrm>
          <a:prstGeom prst="rect">
            <a:avLst/>
          </a:prstGeom>
        </p:spPr>
      </p:pic>
      <p:pic>
        <p:nvPicPr>
          <p:cNvPr id="9" name="Picture 8" descr="A red ribbon with blue text&#10;&#10;Description automatically generated">
            <a:extLst>
              <a:ext uri="{FF2B5EF4-FFF2-40B4-BE49-F238E27FC236}">
                <a16:creationId xmlns:a16="http://schemas.microsoft.com/office/drawing/2014/main" id="{FB0F22A4-0810-262C-3D5D-9172AFE84DD5}"/>
              </a:ext>
            </a:extLst>
          </p:cNvPr>
          <p:cNvPicPr>
            <a:picLocks noChangeAspect="1"/>
          </p:cNvPicPr>
          <p:nvPr/>
        </p:nvPicPr>
        <p:blipFill rotWithShape="1">
          <a:blip r:embed="rId7">
            <a:extLst>
              <a:ext uri="{28A0092B-C50C-407E-A947-70E740481C1C}">
                <a14:useLocalDpi xmlns:a14="http://schemas.microsoft.com/office/drawing/2010/main" val="0"/>
              </a:ext>
            </a:extLst>
          </a:blip>
          <a:srcRect l="27000"/>
          <a:stretch/>
        </p:blipFill>
        <p:spPr>
          <a:xfrm>
            <a:off x="290346" y="2030931"/>
            <a:ext cx="3062454" cy="1081637"/>
          </a:xfrm>
          <a:prstGeom prst="rect">
            <a:avLst/>
          </a:prstGeom>
        </p:spPr>
      </p:pic>
      <p:cxnSp>
        <p:nvCxnSpPr>
          <p:cNvPr id="13" name="Straight Connector 12">
            <a:extLst>
              <a:ext uri="{FF2B5EF4-FFF2-40B4-BE49-F238E27FC236}">
                <a16:creationId xmlns:a16="http://schemas.microsoft.com/office/drawing/2014/main" id="{909D8FD7-21AA-852C-7584-A7BACCD9F2C4}"/>
              </a:ext>
            </a:extLst>
          </p:cNvPr>
          <p:cNvCxnSpPr>
            <a:cxnSpLocks/>
          </p:cNvCxnSpPr>
          <p:nvPr/>
        </p:nvCxnSpPr>
        <p:spPr>
          <a:xfrm>
            <a:off x="3581400" y="1063229"/>
            <a:ext cx="0" cy="348972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3551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3CA7-4F06-487A-BBA5-F56AD1DBC76F}"/>
              </a:ext>
            </a:extLst>
          </p:cNvPr>
          <p:cNvSpPr>
            <a:spLocks noGrp="1"/>
          </p:cNvSpPr>
          <p:nvPr>
            <p:ph type="title"/>
          </p:nvPr>
        </p:nvSpPr>
        <p:spPr/>
        <p:txBody>
          <a:bodyPr/>
          <a:lstStyle/>
          <a:p>
            <a:pPr algn="ctr"/>
            <a:r>
              <a:rPr lang="en-US" sz="3200" dirty="0"/>
              <a:t>New HIV Diagnoses, Persons with HIV (PWH), and Deaths in Texas (1981-2019)</a:t>
            </a:r>
          </a:p>
        </p:txBody>
      </p:sp>
      <p:sp>
        <p:nvSpPr>
          <p:cNvPr id="4" name="Slide Number Placeholder 3">
            <a:extLst>
              <a:ext uri="{FF2B5EF4-FFF2-40B4-BE49-F238E27FC236}">
                <a16:creationId xmlns:a16="http://schemas.microsoft.com/office/drawing/2014/main" id="{7EFC913F-3C5B-4684-A8B9-B47D0FFD38F8}"/>
              </a:ext>
            </a:extLst>
          </p:cNvPr>
          <p:cNvSpPr>
            <a:spLocks noGrp="1"/>
          </p:cNvSpPr>
          <p:nvPr>
            <p:ph type="sldNum" sz="quarter" idx="12"/>
          </p:nvPr>
        </p:nvSpPr>
        <p:spPr/>
        <p:txBody>
          <a:bodyPr/>
          <a:lstStyle/>
          <a:p>
            <a:fld id="{6E2D2B3B-882E-40F3-A32F-6DD516915044}" type="slidenum">
              <a:rPr lang="en-US" smtClean="0"/>
              <a:pPr/>
              <a:t>20</a:t>
            </a:fld>
            <a:endParaRPr lang="en-US"/>
          </a:p>
        </p:txBody>
      </p:sp>
      <p:sp>
        <p:nvSpPr>
          <p:cNvPr id="11" name="TextBox 10">
            <a:extLst>
              <a:ext uri="{FF2B5EF4-FFF2-40B4-BE49-F238E27FC236}">
                <a16:creationId xmlns:a16="http://schemas.microsoft.com/office/drawing/2014/main" id="{8F61CFDF-CDAF-42BE-B60F-7C17B9F01B38}"/>
              </a:ext>
            </a:extLst>
          </p:cNvPr>
          <p:cNvSpPr txBox="1"/>
          <p:nvPr/>
        </p:nvSpPr>
        <p:spPr>
          <a:xfrm>
            <a:off x="2098841" y="4752855"/>
            <a:ext cx="4606759" cy="307777"/>
          </a:xfrm>
          <a:prstGeom prst="rect">
            <a:avLst/>
          </a:prstGeom>
          <a:noFill/>
        </p:spPr>
        <p:txBody>
          <a:bodyPr wrap="square" rtlCol="0">
            <a:spAutoFit/>
          </a:bodyPr>
          <a:lstStyle/>
          <a:p>
            <a:pPr algn="ctr"/>
            <a:r>
              <a:rPr lang="en-US" sz="1400" dirty="0">
                <a:solidFill>
                  <a:schemeClr val="bg1"/>
                </a:solidFill>
              </a:rPr>
              <a:t>Texas HIV Surveillance Report 2019</a:t>
            </a:r>
          </a:p>
        </p:txBody>
      </p:sp>
      <p:pic>
        <p:nvPicPr>
          <p:cNvPr id="3" name="Picture 2">
            <a:extLst>
              <a:ext uri="{FF2B5EF4-FFF2-40B4-BE49-F238E27FC236}">
                <a16:creationId xmlns:a16="http://schemas.microsoft.com/office/drawing/2014/main" id="{ECC9E32F-EDA4-4F8E-B6B1-201AF88E9CEC}"/>
              </a:ext>
            </a:extLst>
          </p:cNvPr>
          <p:cNvPicPr>
            <a:picLocks noChangeAspect="1"/>
          </p:cNvPicPr>
          <p:nvPr/>
        </p:nvPicPr>
        <p:blipFill>
          <a:blip r:embed="rId3"/>
          <a:stretch>
            <a:fillRect/>
          </a:stretch>
        </p:blipFill>
        <p:spPr>
          <a:xfrm>
            <a:off x="1371600" y="1352550"/>
            <a:ext cx="6330254" cy="3261974"/>
          </a:xfrm>
          <a:prstGeom prst="rect">
            <a:avLst/>
          </a:prstGeom>
        </p:spPr>
      </p:pic>
      <p:pic>
        <p:nvPicPr>
          <p:cNvPr id="9" name="Picture 8">
            <a:extLst>
              <a:ext uri="{FF2B5EF4-FFF2-40B4-BE49-F238E27FC236}">
                <a16:creationId xmlns:a16="http://schemas.microsoft.com/office/drawing/2014/main" id="{58165BE0-3D39-4CF3-8184-45037C85471F}"/>
              </a:ext>
            </a:extLst>
          </p:cNvPr>
          <p:cNvPicPr>
            <a:picLocks noChangeAspect="1"/>
          </p:cNvPicPr>
          <p:nvPr/>
        </p:nvPicPr>
        <p:blipFill>
          <a:blip r:embed="rId4"/>
          <a:stretch>
            <a:fillRect/>
          </a:stretch>
        </p:blipFill>
        <p:spPr>
          <a:xfrm>
            <a:off x="6435559" y="4752854"/>
            <a:ext cx="1715766" cy="330864"/>
          </a:xfrm>
          <a:prstGeom prst="rect">
            <a:avLst/>
          </a:prstGeom>
        </p:spPr>
      </p:pic>
    </p:spTree>
    <p:extLst>
      <p:ext uri="{BB962C8B-B14F-4D97-AF65-F5344CB8AC3E}">
        <p14:creationId xmlns:p14="http://schemas.microsoft.com/office/powerpoint/2010/main" val="179388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6F65-573B-47A6-BABF-144B2D5981E4}"/>
              </a:ext>
            </a:extLst>
          </p:cNvPr>
          <p:cNvSpPr>
            <a:spLocks noGrp="1"/>
          </p:cNvSpPr>
          <p:nvPr>
            <p:ph type="title"/>
          </p:nvPr>
        </p:nvSpPr>
        <p:spPr/>
        <p:txBody>
          <a:bodyPr/>
          <a:lstStyle/>
          <a:p>
            <a:pPr algn="ctr"/>
            <a:r>
              <a:rPr lang="en-US" sz="3200" dirty="0"/>
              <a:t>People Living with Diagnosed HIV by Texas County, 2019 (Prevalence)</a:t>
            </a:r>
          </a:p>
        </p:txBody>
      </p:sp>
      <p:sp>
        <p:nvSpPr>
          <p:cNvPr id="4" name="Slide Number Placeholder 3">
            <a:extLst>
              <a:ext uri="{FF2B5EF4-FFF2-40B4-BE49-F238E27FC236}">
                <a16:creationId xmlns:a16="http://schemas.microsoft.com/office/drawing/2014/main" id="{E8FD00E2-35A2-4136-B8D4-F77B2D8E7194}"/>
              </a:ext>
            </a:extLst>
          </p:cNvPr>
          <p:cNvSpPr>
            <a:spLocks noGrp="1"/>
          </p:cNvSpPr>
          <p:nvPr>
            <p:ph type="sldNum" sz="quarter" idx="12"/>
          </p:nvPr>
        </p:nvSpPr>
        <p:spPr/>
        <p:txBody>
          <a:bodyPr/>
          <a:lstStyle/>
          <a:p>
            <a:fld id="{6E2D2B3B-882E-40F3-A32F-6DD516915044}" type="slidenum">
              <a:rPr lang="en-US" smtClean="0"/>
              <a:pPr/>
              <a:t>21</a:t>
            </a:fld>
            <a:endParaRPr lang="en-US"/>
          </a:p>
        </p:txBody>
      </p:sp>
      <p:pic>
        <p:nvPicPr>
          <p:cNvPr id="9" name="Picture 8">
            <a:extLst>
              <a:ext uri="{FF2B5EF4-FFF2-40B4-BE49-F238E27FC236}">
                <a16:creationId xmlns:a16="http://schemas.microsoft.com/office/drawing/2014/main" id="{5F406BC7-8682-46F6-B428-F4DE1502D4A1}"/>
              </a:ext>
            </a:extLst>
          </p:cNvPr>
          <p:cNvPicPr>
            <a:picLocks noChangeAspect="1"/>
          </p:cNvPicPr>
          <p:nvPr/>
        </p:nvPicPr>
        <p:blipFill>
          <a:blip r:embed="rId3"/>
          <a:stretch>
            <a:fillRect/>
          </a:stretch>
        </p:blipFill>
        <p:spPr>
          <a:xfrm>
            <a:off x="2643902" y="1147390"/>
            <a:ext cx="3942164" cy="3434878"/>
          </a:xfrm>
          <a:prstGeom prst="rect">
            <a:avLst/>
          </a:prstGeom>
        </p:spPr>
      </p:pic>
      <p:sp>
        <p:nvSpPr>
          <p:cNvPr id="6" name="TextBox 5">
            <a:extLst>
              <a:ext uri="{FF2B5EF4-FFF2-40B4-BE49-F238E27FC236}">
                <a16:creationId xmlns:a16="http://schemas.microsoft.com/office/drawing/2014/main" id="{A0D74E20-0EC1-4135-A7FF-5B69AB1C405C}"/>
              </a:ext>
            </a:extLst>
          </p:cNvPr>
          <p:cNvSpPr txBox="1"/>
          <p:nvPr/>
        </p:nvSpPr>
        <p:spPr>
          <a:xfrm>
            <a:off x="2327441" y="4752855"/>
            <a:ext cx="4606759" cy="307777"/>
          </a:xfrm>
          <a:prstGeom prst="rect">
            <a:avLst/>
          </a:prstGeom>
          <a:noFill/>
        </p:spPr>
        <p:txBody>
          <a:bodyPr wrap="square" rtlCol="0">
            <a:spAutoFit/>
          </a:bodyPr>
          <a:lstStyle/>
          <a:p>
            <a:pPr algn="ctr"/>
            <a:r>
              <a:rPr lang="en-US" sz="1400" dirty="0">
                <a:solidFill>
                  <a:schemeClr val="bg1"/>
                </a:solidFill>
              </a:rPr>
              <a:t>Texas HIV Surveillance Report 2019</a:t>
            </a:r>
          </a:p>
        </p:txBody>
      </p:sp>
      <p:pic>
        <p:nvPicPr>
          <p:cNvPr id="7" name="Picture 6">
            <a:extLst>
              <a:ext uri="{FF2B5EF4-FFF2-40B4-BE49-F238E27FC236}">
                <a16:creationId xmlns:a16="http://schemas.microsoft.com/office/drawing/2014/main" id="{66E2A4B8-7E83-464A-B010-1D86C33D73F2}"/>
              </a:ext>
            </a:extLst>
          </p:cNvPr>
          <p:cNvPicPr>
            <a:picLocks noChangeAspect="1"/>
          </p:cNvPicPr>
          <p:nvPr/>
        </p:nvPicPr>
        <p:blipFill>
          <a:blip r:embed="rId4"/>
          <a:stretch>
            <a:fillRect/>
          </a:stretch>
        </p:blipFill>
        <p:spPr>
          <a:xfrm>
            <a:off x="6435559" y="4752854"/>
            <a:ext cx="1715766" cy="330864"/>
          </a:xfrm>
          <a:prstGeom prst="rect">
            <a:avLst/>
          </a:prstGeom>
        </p:spPr>
      </p:pic>
    </p:spTree>
    <p:extLst>
      <p:ext uri="{BB962C8B-B14F-4D97-AF65-F5344CB8AC3E}">
        <p14:creationId xmlns:p14="http://schemas.microsoft.com/office/powerpoint/2010/main" val="363796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DF4B-4E69-4656-B7AC-A11358EAF4B0}"/>
              </a:ext>
            </a:extLst>
          </p:cNvPr>
          <p:cNvSpPr>
            <a:spLocks noGrp="1"/>
          </p:cNvSpPr>
          <p:nvPr>
            <p:ph type="title"/>
          </p:nvPr>
        </p:nvSpPr>
        <p:spPr/>
        <p:txBody>
          <a:bodyPr/>
          <a:lstStyle/>
          <a:p>
            <a:pPr algn="ctr"/>
            <a:r>
              <a:rPr lang="en-US" sz="3600" dirty="0"/>
              <a:t>Rates of People Living with Diagnosed HIV by Texas County, 2019</a:t>
            </a:r>
          </a:p>
        </p:txBody>
      </p:sp>
      <p:sp>
        <p:nvSpPr>
          <p:cNvPr id="4" name="Slide Number Placeholder 3">
            <a:extLst>
              <a:ext uri="{FF2B5EF4-FFF2-40B4-BE49-F238E27FC236}">
                <a16:creationId xmlns:a16="http://schemas.microsoft.com/office/drawing/2014/main" id="{C1000593-66A8-4937-A662-0FE54B92319A}"/>
              </a:ext>
            </a:extLst>
          </p:cNvPr>
          <p:cNvSpPr>
            <a:spLocks noGrp="1"/>
          </p:cNvSpPr>
          <p:nvPr>
            <p:ph type="sldNum" sz="quarter" idx="12"/>
          </p:nvPr>
        </p:nvSpPr>
        <p:spPr/>
        <p:txBody>
          <a:bodyPr/>
          <a:lstStyle/>
          <a:p>
            <a:fld id="{6E2D2B3B-882E-40F3-A32F-6DD516915044}" type="slidenum">
              <a:rPr lang="en-US" smtClean="0"/>
              <a:pPr/>
              <a:t>22</a:t>
            </a:fld>
            <a:endParaRPr lang="en-US"/>
          </a:p>
        </p:txBody>
      </p:sp>
      <p:pic>
        <p:nvPicPr>
          <p:cNvPr id="10" name="Picture 9">
            <a:extLst>
              <a:ext uri="{FF2B5EF4-FFF2-40B4-BE49-F238E27FC236}">
                <a16:creationId xmlns:a16="http://schemas.microsoft.com/office/drawing/2014/main" id="{D9253EAF-1A17-419A-8E78-977DA69C60F8}"/>
              </a:ext>
            </a:extLst>
          </p:cNvPr>
          <p:cNvPicPr>
            <a:picLocks noChangeAspect="1"/>
          </p:cNvPicPr>
          <p:nvPr/>
        </p:nvPicPr>
        <p:blipFill>
          <a:blip r:embed="rId2"/>
          <a:stretch>
            <a:fillRect/>
          </a:stretch>
        </p:blipFill>
        <p:spPr>
          <a:xfrm>
            <a:off x="2286000" y="1200151"/>
            <a:ext cx="4852988" cy="3378251"/>
          </a:xfrm>
          <a:prstGeom prst="rect">
            <a:avLst/>
          </a:prstGeom>
        </p:spPr>
      </p:pic>
      <p:sp>
        <p:nvSpPr>
          <p:cNvPr id="11" name="TextBox 10">
            <a:extLst>
              <a:ext uri="{FF2B5EF4-FFF2-40B4-BE49-F238E27FC236}">
                <a16:creationId xmlns:a16="http://schemas.microsoft.com/office/drawing/2014/main" id="{F0410B80-929E-4670-BECB-07D56DC82401}"/>
              </a:ext>
            </a:extLst>
          </p:cNvPr>
          <p:cNvSpPr txBox="1"/>
          <p:nvPr/>
        </p:nvSpPr>
        <p:spPr>
          <a:xfrm>
            <a:off x="2286001" y="4752855"/>
            <a:ext cx="4800600" cy="307777"/>
          </a:xfrm>
          <a:prstGeom prst="rect">
            <a:avLst/>
          </a:prstGeom>
          <a:noFill/>
        </p:spPr>
        <p:txBody>
          <a:bodyPr wrap="square" rtlCol="0">
            <a:spAutoFit/>
          </a:bodyPr>
          <a:lstStyle/>
          <a:p>
            <a:pPr algn="ctr"/>
            <a:r>
              <a:rPr lang="en-US" sz="1400" dirty="0">
                <a:solidFill>
                  <a:schemeClr val="bg1"/>
                </a:solidFill>
              </a:rPr>
              <a:t>Texas HIV Surveillance Report 2019</a:t>
            </a:r>
          </a:p>
        </p:txBody>
      </p:sp>
      <p:pic>
        <p:nvPicPr>
          <p:cNvPr id="7" name="Picture 6">
            <a:extLst>
              <a:ext uri="{FF2B5EF4-FFF2-40B4-BE49-F238E27FC236}">
                <a16:creationId xmlns:a16="http://schemas.microsoft.com/office/drawing/2014/main" id="{37464D9B-6E0F-4A8D-8689-B176405A815F}"/>
              </a:ext>
            </a:extLst>
          </p:cNvPr>
          <p:cNvPicPr>
            <a:picLocks noChangeAspect="1"/>
          </p:cNvPicPr>
          <p:nvPr/>
        </p:nvPicPr>
        <p:blipFill>
          <a:blip r:embed="rId3"/>
          <a:stretch>
            <a:fillRect/>
          </a:stretch>
        </p:blipFill>
        <p:spPr>
          <a:xfrm>
            <a:off x="6435559" y="4752854"/>
            <a:ext cx="1715766" cy="330864"/>
          </a:xfrm>
          <a:prstGeom prst="rect">
            <a:avLst/>
          </a:prstGeom>
        </p:spPr>
      </p:pic>
    </p:spTree>
    <p:extLst>
      <p:ext uri="{BB962C8B-B14F-4D97-AF65-F5344CB8AC3E}">
        <p14:creationId xmlns:p14="http://schemas.microsoft.com/office/powerpoint/2010/main" val="1916791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30E1-3E46-4BBB-88B8-694362E0549F}"/>
              </a:ext>
            </a:extLst>
          </p:cNvPr>
          <p:cNvSpPr>
            <a:spLocks noGrp="1"/>
          </p:cNvSpPr>
          <p:nvPr>
            <p:ph type="title"/>
          </p:nvPr>
        </p:nvSpPr>
        <p:spPr/>
        <p:txBody>
          <a:bodyPr/>
          <a:lstStyle/>
          <a:p>
            <a:pPr algn="ctr"/>
            <a:r>
              <a:rPr lang="en-US" sz="3600" dirty="0"/>
              <a:t>Rate of New HIV Diagnoses by Texas County, 2019 (Incidence)</a:t>
            </a:r>
          </a:p>
        </p:txBody>
      </p:sp>
      <p:sp>
        <p:nvSpPr>
          <p:cNvPr id="4" name="Slide Number Placeholder 3">
            <a:extLst>
              <a:ext uri="{FF2B5EF4-FFF2-40B4-BE49-F238E27FC236}">
                <a16:creationId xmlns:a16="http://schemas.microsoft.com/office/drawing/2014/main" id="{B29E078A-4DCC-4BF4-BDB8-EA5162A1623F}"/>
              </a:ext>
            </a:extLst>
          </p:cNvPr>
          <p:cNvSpPr>
            <a:spLocks noGrp="1"/>
          </p:cNvSpPr>
          <p:nvPr>
            <p:ph type="sldNum" sz="quarter" idx="12"/>
          </p:nvPr>
        </p:nvSpPr>
        <p:spPr/>
        <p:txBody>
          <a:bodyPr/>
          <a:lstStyle/>
          <a:p>
            <a:fld id="{6E2D2B3B-882E-40F3-A32F-6DD516915044}" type="slidenum">
              <a:rPr lang="en-US" smtClean="0"/>
              <a:pPr/>
              <a:t>23</a:t>
            </a:fld>
            <a:endParaRPr lang="en-US"/>
          </a:p>
        </p:txBody>
      </p:sp>
      <p:pic>
        <p:nvPicPr>
          <p:cNvPr id="7" name="Picture 6">
            <a:extLst>
              <a:ext uri="{FF2B5EF4-FFF2-40B4-BE49-F238E27FC236}">
                <a16:creationId xmlns:a16="http://schemas.microsoft.com/office/drawing/2014/main" id="{104EC75C-479C-4CD7-BE6C-FF985070A06F}"/>
              </a:ext>
            </a:extLst>
          </p:cNvPr>
          <p:cNvPicPr>
            <a:picLocks noChangeAspect="1"/>
          </p:cNvPicPr>
          <p:nvPr/>
        </p:nvPicPr>
        <p:blipFill>
          <a:blip r:embed="rId3"/>
          <a:stretch>
            <a:fillRect/>
          </a:stretch>
        </p:blipFill>
        <p:spPr>
          <a:xfrm>
            <a:off x="2369824" y="1230864"/>
            <a:ext cx="4376045" cy="3407252"/>
          </a:xfrm>
          <a:prstGeom prst="rect">
            <a:avLst/>
          </a:prstGeom>
        </p:spPr>
      </p:pic>
      <p:sp>
        <p:nvSpPr>
          <p:cNvPr id="8" name="TextBox 7">
            <a:extLst>
              <a:ext uri="{FF2B5EF4-FFF2-40B4-BE49-F238E27FC236}">
                <a16:creationId xmlns:a16="http://schemas.microsoft.com/office/drawing/2014/main" id="{0E59599B-760E-4D6B-A234-7A8259A984EA}"/>
              </a:ext>
            </a:extLst>
          </p:cNvPr>
          <p:cNvSpPr txBox="1"/>
          <p:nvPr/>
        </p:nvSpPr>
        <p:spPr>
          <a:xfrm>
            <a:off x="2750824" y="4733483"/>
            <a:ext cx="3954776" cy="307777"/>
          </a:xfrm>
          <a:prstGeom prst="rect">
            <a:avLst/>
          </a:prstGeom>
          <a:noFill/>
        </p:spPr>
        <p:txBody>
          <a:bodyPr wrap="square" rtlCol="0">
            <a:spAutoFit/>
          </a:bodyPr>
          <a:lstStyle/>
          <a:p>
            <a:r>
              <a:rPr lang="en-US" sz="1400" dirty="0">
                <a:solidFill>
                  <a:schemeClr val="bg1"/>
                </a:solidFill>
              </a:rPr>
              <a:t>https://www.dshs.texas.gov/hivstd/reports/</a:t>
            </a:r>
          </a:p>
        </p:txBody>
      </p:sp>
      <p:pic>
        <p:nvPicPr>
          <p:cNvPr id="9" name="Picture 8">
            <a:extLst>
              <a:ext uri="{FF2B5EF4-FFF2-40B4-BE49-F238E27FC236}">
                <a16:creationId xmlns:a16="http://schemas.microsoft.com/office/drawing/2014/main" id="{49CE7B48-3EBD-4716-B410-5321A4B9A225}"/>
              </a:ext>
            </a:extLst>
          </p:cNvPr>
          <p:cNvPicPr>
            <a:picLocks noChangeAspect="1"/>
          </p:cNvPicPr>
          <p:nvPr/>
        </p:nvPicPr>
        <p:blipFill>
          <a:blip r:embed="rId4"/>
          <a:stretch>
            <a:fillRect/>
          </a:stretch>
        </p:blipFill>
        <p:spPr>
          <a:xfrm>
            <a:off x="6435559" y="4752854"/>
            <a:ext cx="1715766" cy="330864"/>
          </a:xfrm>
          <a:prstGeom prst="rect">
            <a:avLst/>
          </a:prstGeom>
        </p:spPr>
      </p:pic>
    </p:spTree>
    <p:extLst>
      <p:ext uri="{BB962C8B-B14F-4D97-AF65-F5344CB8AC3E}">
        <p14:creationId xmlns:p14="http://schemas.microsoft.com/office/powerpoint/2010/main" val="4159895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3CA7-4F06-487A-BBA5-F56AD1DBC76F}"/>
              </a:ext>
            </a:extLst>
          </p:cNvPr>
          <p:cNvSpPr>
            <a:spLocks noGrp="1"/>
          </p:cNvSpPr>
          <p:nvPr>
            <p:ph type="title"/>
          </p:nvPr>
        </p:nvSpPr>
        <p:spPr>
          <a:xfrm>
            <a:off x="414215" y="221922"/>
            <a:ext cx="8315569" cy="857250"/>
          </a:xfrm>
        </p:spPr>
        <p:txBody>
          <a:bodyPr/>
          <a:lstStyle/>
          <a:p>
            <a:pPr algn="ctr"/>
            <a:r>
              <a:rPr lang="en-US" sz="3600" dirty="0"/>
              <a:t>New HIV Diagnoses by Age at Diagnosis in Texas, 2019</a:t>
            </a:r>
          </a:p>
        </p:txBody>
      </p:sp>
      <p:sp>
        <p:nvSpPr>
          <p:cNvPr id="4" name="Slide Number Placeholder 3">
            <a:extLst>
              <a:ext uri="{FF2B5EF4-FFF2-40B4-BE49-F238E27FC236}">
                <a16:creationId xmlns:a16="http://schemas.microsoft.com/office/drawing/2014/main" id="{7EFC913F-3C5B-4684-A8B9-B47D0FFD38F8}"/>
              </a:ext>
            </a:extLst>
          </p:cNvPr>
          <p:cNvSpPr>
            <a:spLocks noGrp="1"/>
          </p:cNvSpPr>
          <p:nvPr>
            <p:ph type="sldNum" sz="quarter" idx="12"/>
          </p:nvPr>
        </p:nvSpPr>
        <p:spPr/>
        <p:txBody>
          <a:bodyPr/>
          <a:lstStyle/>
          <a:p>
            <a:fld id="{6E2D2B3B-882E-40F3-A32F-6DD516915044}" type="slidenum">
              <a:rPr lang="en-US" smtClean="0"/>
              <a:pPr/>
              <a:t>24</a:t>
            </a:fld>
            <a:endParaRPr lang="en-US"/>
          </a:p>
        </p:txBody>
      </p:sp>
      <p:sp>
        <p:nvSpPr>
          <p:cNvPr id="11" name="TextBox 10">
            <a:extLst>
              <a:ext uri="{FF2B5EF4-FFF2-40B4-BE49-F238E27FC236}">
                <a16:creationId xmlns:a16="http://schemas.microsoft.com/office/drawing/2014/main" id="{8F61CFDF-CDAF-42BE-B60F-7C17B9F01B38}"/>
              </a:ext>
            </a:extLst>
          </p:cNvPr>
          <p:cNvSpPr txBox="1"/>
          <p:nvPr/>
        </p:nvSpPr>
        <p:spPr>
          <a:xfrm>
            <a:off x="2098841" y="4752855"/>
            <a:ext cx="4606759" cy="307777"/>
          </a:xfrm>
          <a:prstGeom prst="rect">
            <a:avLst/>
          </a:prstGeom>
          <a:noFill/>
        </p:spPr>
        <p:txBody>
          <a:bodyPr wrap="square" rtlCol="0">
            <a:spAutoFit/>
          </a:bodyPr>
          <a:lstStyle/>
          <a:p>
            <a:pPr algn="ctr"/>
            <a:r>
              <a:rPr lang="en-US" sz="1400" dirty="0">
                <a:solidFill>
                  <a:schemeClr val="bg1"/>
                </a:solidFill>
              </a:rPr>
              <a:t>Texas HIV Surveillance Report 2019</a:t>
            </a:r>
          </a:p>
        </p:txBody>
      </p:sp>
      <p:graphicFrame>
        <p:nvGraphicFramePr>
          <p:cNvPr id="8" name="Chart 7">
            <a:extLst>
              <a:ext uri="{FF2B5EF4-FFF2-40B4-BE49-F238E27FC236}">
                <a16:creationId xmlns:a16="http://schemas.microsoft.com/office/drawing/2014/main" id="{A4047F08-88DC-4206-BA78-67B8BB5565D2}"/>
              </a:ext>
            </a:extLst>
          </p:cNvPr>
          <p:cNvGraphicFramePr>
            <a:graphicFrameLocks/>
          </p:cNvGraphicFramePr>
          <p:nvPr>
            <p:extLst>
              <p:ext uri="{D42A27DB-BD31-4B8C-83A1-F6EECF244321}">
                <p14:modId xmlns:p14="http://schemas.microsoft.com/office/powerpoint/2010/main" val="861513779"/>
              </p:ext>
            </p:extLst>
          </p:nvPr>
        </p:nvGraphicFramePr>
        <p:xfrm>
          <a:off x="955432" y="1214213"/>
          <a:ext cx="7197968" cy="340360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09795F25-EE70-4465-B62C-3A23A34470B6}"/>
              </a:ext>
            </a:extLst>
          </p:cNvPr>
          <p:cNvPicPr>
            <a:picLocks noChangeAspect="1"/>
          </p:cNvPicPr>
          <p:nvPr/>
        </p:nvPicPr>
        <p:blipFill>
          <a:blip r:embed="rId4"/>
          <a:stretch>
            <a:fillRect/>
          </a:stretch>
        </p:blipFill>
        <p:spPr>
          <a:xfrm>
            <a:off x="6435559" y="4752854"/>
            <a:ext cx="1715766" cy="330864"/>
          </a:xfrm>
          <a:prstGeom prst="rect">
            <a:avLst/>
          </a:prstGeom>
        </p:spPr>
      </p:pic>
    </p:spTree>
    <p:extLst>
      <p:ext uri="{BB962C8B-B14F-4D97-AF65-F5344CB8AC3E}">
        <p14:creationId xmlns:p14="http://schemas.microsoft.com/office/powerpoint/2010/main" val="1456672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8A6F-FBCF-4533-BAA3-7A09817B1782}"/>
              </a:ext>
            </a:extLst>
          </p:cNvPr>
          <p:cNvSpPr>
            <a:spLocks noGrp="1"/>
          </p:cNvSpPr>
          <p:nvPr>
            <p:ph type="title"/>
          </p:nvPr>
        </p:nvSpPr>
        <p:spPr/>
        <p:txBody>
          <a:bodyPr/>
          <a:lstStyle/>
          <a:p>
            <a:pPr algn="ctr"/>
            <a:r>
              <a:rPr lang="en-US" dirty="0"/>
              <a:t>HIV Care Continuum in U.S.</a:t>
            </a:r>
          </a:p>
        </p:txBody>
      </p:sp>
      <p:sp>
        <p:nvSpPr>
          <p:cNvPr id="4" name="Slide Number Placeholder 3">
            <a:extLst>
              <a:ext uri="{FF2B5EF4-FFF2-40B4-BE49-F238E27FC236}">
                <a16:creationId xmlns:a16="http://schemas.microsoft.com/office/drawing/2014/main" id="{442509AD-EFBD-4C62-8D12-C9D770863B26}"/>
              </a:ext>
            </a:extLst>
          </p:cNvPr>
          <p:cNvSpPr>
            <a:spLocks noGrp="1"/>
          </p:cNvSpPr>
          <p:nvPr>
            <p:ph type="sldNum" sz="quarter" idx="12"/>
          </p:nvPr>
        </p:nvSpPr>
        <p:spPr/>
        <p:txBody>
          <a:bodyPr/>
          <a:lstStyle/>
          <a:p>
            <a:fld id="{6E2D2B3B-882E-40F3-A32F-6DD516915044}" type="slidenum">
              <a:rPr lang="en-US" smtClean="0"/>
              <a:pPr/>
              <a:t>25</a:t>
            </a:fld>
            <a:endParaRPr lang="en-US"/>
          </a:p>
        </p:txBody>
      </p:sp>
      <p:sp>
        <p:nvSpPr>
          <p:cNvPr id="10" name="TextBox 9">
            <a:extLst>
              <a:ext uri="{FF2B5EF4-FFF2-40B4-BE49-F238E27FC236}">
                <a16:creationId xmlns:a16="http://schemas.microsoft.com/office/drawing/2014/main" id="{2AE39109-0ACD-4531-A7D5-C1B43E65728A}"/>
              </a:ext>
            </a:extLst>
          </p:cNvPr>
          <p:cNvSpPr txBox="1"/>
          <p:nvPr/>
        </p:nvSpPr>
        <p:spPr>
          <a:xfrm>
            <a:off x="2133600" y="4785298"/>
            <a:ext cx="5638800" cy="276999"/>
          </a:xfrm>
          <a:prstGeom prst="rect">
            <a:avLst/>
          </a:prstGeom>
          <a:noFill/>
        </p:spPr>
        <p:txBody>
          <a:bodyPr wrap="square" rtlCol="0">
            <a:spAutoFit/>
          </a:bodyPr>
          <a:lstStyle/>
          <a:p>
            <a:r>
              <a:rPr lang="en-US" sz="1200" dirty="0">
                <a:solidFill>
                  <a:schemeClr val="bg1"/>
                </a:solidFill>
              </a:rPr>
              <a:t>https://www.hiv.gov/federal-response/policies-issues/hiv-aids-care-continuum</a:t>
            </a:r>
          </a:p>
        </p:txBody>
      </p:sp>
      <p:pic>
        <p:nvPicPr>
          <p:cNvPr id="11" name="Picture 10">
            <a:extLst>
              <a:ext uri="{FF2B5EF4-FFF2-40B4-BE49-F238E27FC236}">
                <a16:creationId xmlns:a16="http://schemas.microsoft.com/office/drawing/2014/main" id="{C8B76443-E43E-4330-BFCD-8D646457722F}"/>
              </a:ext>
            </a:extLst>
          </p:cNvPr>
          <p:cNvPicPr>
            <a:picLocks noChangeAspect="1"/>
          </p:cNvPicPr>
          <p:nvPr/>
        </p:nvPicPr>
        <p:blipFill>
          <a:blip r:embed="rId3"/>
          <a:stretch>
            <a:fillRect/>
          </a:stretch>
        </p:blipFill>
        <p:spPr>
          <a:xfrm>
            <a:off x="182170" y="1581150"/>
            <a:ext cx="4866389" cy="1685003"/>
          </a:xfrm>
          <a:prstGeom prst="rect">
            <a:avLst/>
          </a:prstGeom>
        </p:spPr>
      </p:pic>
      <p:sp>
        <p:nvSpPr>
          <p:cNvPr id="3" name="TextBox 2">
            <a:extLst>
              <a:ext uri="{FF2B5EF4-FFF2-40B4-BE49-F238E27FC236}">
                <a16:creationId xmlns:a16="http://schemas.microsoft.com/office/drawing/2014/main" id="{7DF6FD59-CE56-4B8F-B77B-E71212373036}"/>
              </a:ext>
            </a:extLst>
          </p:cNvPr>
          <p:cNvSpPr txBox="1"/>
          <p:nvPr/>
        </p:nvSpPr>
        <p:spPr>
          <a:xfrm>
            <a:off x="228600" y="3490042"/>
            <a:ext cx="4724400" cy="923330"/>
          </a:xfrm>
          <a:prstGeom prst="rect">
            <a:avLst/>
          </a:prstGeom>
          <a:noFill/>
        </p:spPr>
        <p:txBody>
          <a:bodyPr wrap="square" rtlCol="0">
            <a:spAutoFit/>
          </a:bodyPr>
          <a:lstStyle/>
          <a:p>
            <a:r>
              <a:rPr lang="en-US" b="1" dirty="0"/>
              <a:t>Optimal viral suppression</a:t>
            </a:r>
            <a:r>
              <a:rPr lang="en-US" dirty="0"/>
              <a:t>: HIV RNA level (viral load) below the level of detection (HIV RNA &lt; 20 copies/mL)</a:t>
            </a:r>
          </a:p>
        </p:txBody>
      </p:sp>
      <p:sp>
        <p:nvSpPr>
          <p:cNvPr id="6" name="TextBox 5">
            <a:extLst>
              <a:ext uri="{FF2B5EF4-FFF2-40B4-BE49-F238E27FC236}">
                <a16:creationId xmlns:a16="http://schemas.microsoft.com/office/drawing/2014/main" id="{BB7471C5-D38C-4DD9-9D70-3EFFC4D693CF}"/>
              </a:ext>
            </a:extLst>
          </p:cNvPr>
          <p:cNvSpPr txBox="1"/>
          <p:nvPr/>
        </p:nvSpPr>
        <p:spPr>
          <a:xfrm>
            <a:off x="5681908" y="4286414"/>
            <a:ext cx="3124200" cy="253916"/>
          </a:xfrm>
          <a:prstGeom prst="rect">
            <a:avLst/>
          </a:prstGeom>
          <a:noFill/>
        </p:spPr>
        <p:txBody>
          <a:bodyPr wrap="square" rtlCol="0">
            <a:spAutoFit/>
          </a:bodyPr>
          <a:lstStyle/>
          <a:p>
            <a:r>
              <a:rPr lang="en-US" sz="1050" dirty="0"/>
              <a:t>*defined as &lt; 200 copies/ml on most recent test</a:t>
            </a:r>
          </a:p>
        </p:txBody>
      </p:sp>
      <p:pic>
        <p:nvPicPr>
          <p:cNvPr id="9" name="Picture 8">
            <a:extLst>
              <a:ext uri="{FF2B5EF4-FFF2-40B4-BE49-F238E27FC236}">
                <a16:creationId xmlns:a16="http://schemas.microsoft.com/office/drawing/2014/main" id="{910FF4F0-B081-4ABE-896A-6803F803C8C6}"/>
              </a:ext>
            </a:extLst>
          </p:cNvPr>
          <p:cNvPicPr>
            <a:picLocks noChangeAspect="1"/>
          </p:cNvPicPr>
          <p:nvPr/>
        </p:nvPicPr>
        <p:blipFill>
          <a:blip r:embed="rId4"/>
          <a:stretch>
            <a:fillRect/>
          </a:stretch>
        </p:blipFill>
        <p:spPr>
          <a:xfrm>
            <a:off x="5322523" y="1063229"/>
            <a:ext cx="3576638" cy="3288715"/>
          </a:xfrm>
          <a:prstGeom prst="rect">
            <a:avLst/>
          </a:prstGeom>
        </p:spPr>
      </p:pic>
      <p:sp>
        <p:nvSpPr>
          <p:cNvPr id="5" name="TextBox 4">
            <a:extLst>
              <a:ext uri="{FF2B5EF4-FFF2-40B4-BE49-F238E27FC236}">
                <a16:creationId xmlns:a16="http://schemas.microsoft.com/office/drawing/2014/main" id="{AAF4EFFB-4383-4F47-983F-012D39059298}"/>
              </a:ext>
            </a:extLst>
          </p:cNvPr>
          <p:cNvSpPr txBox="1"/>
          <p:nvPr/>
        </p:nvSpPr>
        <p:spPr>
          <a:xfrm>
            <a:off x="8375281" y="3409810"/>
            <a:ext cx="149788"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217009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318B-C351-4A6E-A875-34BF465FA0ED}"/>
              </a:ext>
            </a:extLst>
          </p:cNvPr>
          <p:cNvSpPr>
            <a:spLocks noGrp="1"/>
          </p:cNvSpPr>
          <p:nvPr>
            <p:ph type="title"/>
          </p:nvPr>
        </p:nvSpPr>
        <p:spPr/>
        <p:txBody>
          <a:bodyPr/>
          <a:lstStyle/>
          <a:p>
            <a:pPr algn="ctr"/>
            <a:r>
              <a:rPr lang="en-US" dirty="0"/>
              <a:t>HIV Care Continuum in Texas, 2019</a:t>
            </a:r>
          </a:p>
        </p:txBody>
      </p:sp>
      <p:sp>
        <p:nvSpPr>
          <p:cNvPr id="4" name="Slide Number Placeholder 3">
            <a:extLst>
              <a:ext uri="{FF2B5EF4-FFF2-40B4-BE49-F238E27FC236}">
                <a16:creationId xmlns:a16="http://schemas.microsoft.com/office/drawing/2014/main" id="{03BC1B39-C306-4D8B-8DCA-B0ED3DC13749}"/>
              </a:ext>
            </a:extLst>
          </p:cNvPr>
          <p:cNvSpPr>
            <a:spLocks noGrp="1"/>
          </p:cNvSpPr>
          <p:nvPr>
            <p:ph type="sldNum" sz="quarter" idx="12"/>
          </p:nvPr>
        </p:nvSpPr>
        <p:spPr/>
        <p:txBody>
          <a:bodyPr/>
          <a:lstStyle/>
          <a:p>
            <a:fld id="{6E2D2B3B-882E-40F3-A32F-6DD516915044}" type="slidenum">
              <a:rPr lang="en-US" smtClean="0"/>
              <a:pPr/>
              <a:t>26</a:t>
            </a:fld>
            <a:endParaRPr lang="en-US"/>
          </a:p>
        </p:txBody>
      </p:sp>
      <p:pic>
        <p:nvPicPr>
          <p:cNvPr id="8" name="Picture 7">
            <a:extLst>
              <a:ext uri="{FF2B5EF4-FFF2-40B4-BE49-F238E27FC236}">
                <a16:creationId xmlns:a16="http://schemas.microsoft.com/office/drawing/2014/main" id="{5563575B-DA3D-45F4-9CB5-961A90732C31}"/>
              </a:ext>
            </a:extLst>
          </p:cNvPr>
          <p:cNvPicPr>
            <a:picLocks noChangeAspect="1"/>
          </p:cNvPicPr>
          <p:nvPr/>
        </p:nvPicPr>
        <p:blipFill>
          <a:blip r:embed="rId3"/>
          <a:stretch>
            <a:fillRect/>
          </a:stretch>
        </p:blipFill>
        <p:spPr>
          <a:xfrm>
            <a:off x="1017850" y="1504950"/>
            <a:ext cx="7627541" cy="2525488"/>
          </a:xfrm>
          <a:prstGeom prst="rect">
            <a:avLst/>
          </a:prstGeom>
        </p:spPr>
      </p:pic>
      <p:sp>
        <p:nvSpPr>
          <p:cNvPr id="9" name="TextBox 8">
            <a:extLst>
              <a:ext uri="{FF2B5EF4-FFF2-40B4-BE49-F238E27FC236}">
                <a16:creationId xmlns:a16="http://schemas.microsoft.com/office/drawing/2014/main" id="{4B5C53B8-FC59-463D-B57B-FE283DF737B3}"/>
              </a:ext>
            </a:extLst>
          </p:cNvPr>
          <p:cNvSpPr txBox="1"/>
          <p:nvPr/>
        </p:nvSpPr>
        <p:spPr>
          <a:xfrm rot="16200000">
            <a:off x="-1373993" y="1638595"/>
            <a:ext cx="4506686" cy="276999"/>
          </a:xfrm>
          <a:prstGeom prst="rect">
            <a:avLst/>
          </a:prstGeom>
          <a:noFill/>
        </p:spPr>
        <p:txBody>
          <a:bodyPr wrap="square" rtlCol="0">
            <a:spAutoFit/>
          </a:bodyPr>
          <a:lstStyle/>
          <a:p>
            <a:r>
              <a:rPr lang="en-US" sz="1200" b="1" dirty="0"/>
              <a:t>Number of Texans Living With HIV</a:t>
            </a:r>
          </a:p>
        </p:txBody>
      </p:sp>
      <p:sp>
        <p:nvSpPr>
          <p:cNvPr id="10" name="TextBox 9">
            <a:extLst>
              <a:ext uri="{FF2B5EF4-FFF2-40B4-BE49-F238E27FC236}">
                <a16:creationId xmlns:a16="http://schemas.microsoft.com/office/drawing/2014/main" id="{0E9CF66C-AEAE-4BC7-9E4A-6C8991FBEF28}"/>
              </a:ext>
            </a:extLst>
          </p:cNvPr>
          <p:cNvSpPr txBox="1"/>
          <p:nvPr/>
        </p:nvSpPr>
        <p:spPr>
          <a:xfrm rot="5400000">
            <a:off x="8196507" y="2629195"/>
            <a:ext cx="1219200" cy="276999"/>
          </a:xfrm>
          <a:prstGeom prst="rect">
            <a:avLst/>
          </a:prstGeom>
          <a:noFill/>
        </p:spPr>
        <p:txBody>
          <a:bodyPr wrap="square" rtlCol="0">
            <a:spAutoFit/>
          </a:bodyPr>
          <a:lstStyle/>
          <a:p>
            <a:r>
              <a:rPr lang="en-US" sz="1200" b="1" dirty="0"/>
              <a:t>Percentage</a:t>
            </a:r>
          </a:p>
        </p:txBody>
      </p:sp>
      <p:sp>
        <p:nvSpPr>
          <p:cNvPr id="13" name="TextBox 12">
            <a:extLst>
              <a:ext uri="{FF2B5EF4-FFF2-40B4-BE49-F238E27FC236}">
                <a16:creationId xmlns:a16="http://schemas.microsoft.com/office/drawing/2014/main" id="{8D9CBF35-A5EB-4090-8FF5-D1C849C596D1}"/>
              </a:ext>
            </a:extLst>
          </p:cNvPr>
          <p:cNvSpPr txBox="1"/>
          <p:nvPr/>
        </p:nvSpPr>
        <p:spPr>
          <a:xfrm>
            <a:off x="2369824" y="4733483"/>
            <a:ext cx="5029200" cy="307777"/>
          </a:xfrm>
          <a:prstGeom prst="rect">
            <a:avLst/>
          </a:prstGeom>
          <a:noFill/>
        </p:spPr>
        <p:txBody>
          <a:bodyPr wrap="square" rtlCol="0">
            <a:spAutoFit/>
          </a:bodyPr>
          <a:lstStyle/>
          <a:p>
            <a:pPr algn="ctr"/>
            <a:r>
              <a:rPr lang="en-US" sz="1400" dirty="0">
                <a:solidFill>
                  <a:schemeClr val="bg1"/>
                </a:solidFill>
              </a:rPr>
              <a:t>https://www.dshs.texas.gov/hivstd/reports/</a:t>
            </a:r>
          </a:p>
        </p:txBody>
      </p:sp>
    </p:spTree>
    <p:extLst>
      <p:ext uri="{BB962C8B-B14F-4D97-AF65-F5344CB8AC3E}">
        <p14:creationId xmlns:p14="http://schemas.microsoft.com/office/powerpoint/2010/main" val="810335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08" y="28575"/>
            <a:ext cx="8458200" cy="857250"/>
          </a:xfrm>
        </p:spPr>
        <p:txBody>
          <a:bodyPr/>
          <a:lstStyle/>
          <a:p>
            <a:pPr algn="ctr"/>
            <a:r>
              <a:rPr lang="en-US" sz="2800" dirty="0"/>
              <a:t>ENDING THE HIV EPIDEMIC: A PLAN FOR AMERICA</a:t>
            </a:r>
          </a:p>
        </p:txBody>
      </p:sp>
      <p:pic>
        <p:nvPicPr>
          <p:cNvPr id="5" name="Content Placeholder 4"/>
          <p:cNvPicPr>
            <a:picLocks noGrp="1" noChangeAspect="1"/>
          </p:cNvPicPr>
          <p:nvPr>
            <p:ph idx="1"/>
          </p:nvPr>
        </p:nvPicPr>
        <p:blipFill>
          <a:blip r:embed="rId3"/>
          <a:stretch>
            <a:fillRect/>
          </a:stretch>
        </p:blipFill>
        <p:spPr>
          <a:xfrm>
            <a:off x="152400" y="814388"/>
            <a:ext cx="5958219" cy="3581400"/>
          </a:xfrm>
          <a:prstGeom prst="rect">
            <a:avLst/>
          </a:prstGeom>
        </p:spPr>
      </p:pic>
      <p:sp>
        <p:nvSpPr>
          <p:cNvPr id="4" name="Slide Number Placeholder 3"/>
          <p:cNvSpPr>
            <a:spLocks noGrp="1"/>
          </p:cNvSpPr>
          <p:nvPr>
            <p:ph type="sldNum" sz="quarter" idx="12"/>
          </p:nvPr>
        </p:nvSpPr>
        <p:spPr/>
        <p:txBody>
          <a:bodyPr/>
          <a:lstStyle/>
          <a:p>
            <a:fld id="{6E2D2B3B-882E-40F3-A32F-6DD516915044}" type="slidenum">
              <a:rPr lang="en-US" smtClean="0"/>
              <a:pPr/>
              <a:t>27</a:t>
            </a:fld>
            <a:endParaRPr lang="en-US"/>
          </a:p>
        </p:txBody>
      </p:sp>
      <p:graphicFrame>
        <p:nvGraphicFramePr>
          <p:cNvPr id="8" name="Diagram 7"/>
          <p:cNvGraphicFramePr/>
          <p:nvPr>
            <p:extLst>
              <p:ext uri="{D42A27DB-BD31-4B8C-83A1-F6EECF244321}">
                <p14:modId xmlns:p14="http://schemas.microsoft.com/office/powerpoint/2010/main" val="3196339026"/>
              </p:ext>
            </p:extLst>
          </p:nvPr>
        </p:nvGraphicFramePr>
        <p:xfrm>
          <a:off x="948338" y="573088"/>
          <a:ext cx="75644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73A5046-8691-15F8-F6D5-48BD7FAC70CA}"/>
              </a:ext>
            </a:extLst>
          </p:cNvPr>
          <p:cNvSpPr txBox="1"/>
          <p:nvPr/>
        </p:nvSpPr>
        <p:spPr>
          <a:xfrm>
            <a:off x="1600200" y="4729412"/>
            <a:ext cx="7480228" cy="307777"/>
          </a:xfrm>
          <a:prstGeom prst="rect">
            <a:avLst/>
          </a:prstGeom>
          <a:noFill/>
        </p:spPr>
        <p:txBody>
          <a:bodyPr wrap="square" rtlCol="0">
            <a:spAutoFit/>
          </a:bodyPr>
          <a:lstStyle/>
          <a:p>
            <a:r>
              <a:rPr lang="en-US" sz="1400" dirty="0">
                <a:solidFill>
                  <a:schemeClr val="bg1"/>
                </a:solidFill>
              </a:rPr>
              <a:t>https://www.hiv.gov/federal-response/ending-the-hiv-epidemic/overview/</a:t>
            </a:r>
          </a:p>
        </p:txBody>
      </p:sp>
    </p:spTree>
    <p:extLst>
      <p:ext uri="{BB962C8B-B14F-4D97-AF65-F5344CB8AC3E}">
        <p14:creationId xmlns:p14="http://schemas.microsoft.com/office/powerpoint/2010/main" val="1015636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4 Pillars - Key Strategies</a:t>
            </a:r>
          </a:p>
        </p:txBody>
      </p:sp>
      <p:pic>
        <p:nvPicPr>
          <p:cNvPr id="5" name="Content Placeholder 4"/>
          <p:cNvPicPr>
            <a:picLocks noGrp="1" noChangeAspect="1"/>
          </p:cNvPicPr>
          <p:nvPr>
            <p:ph idx="1"/>
          </p:nvPr>
        </p:nvPicPr>
        <p:blipFill>
          <a:blip r:embed="rId3"/>
          <a:stretch>
            <a:fillRect/>
          </a:stretch>
        </p:blipFill>
        <p:spPr>
          <a:xfrm>
            <a:off x="838200" y="1064743"/>
            <a:ext cx="7469091" cy="3564407"/>
          </a:xfrm>
          <a:prstGeom prst="rect">
            <a:avLst/>
          </a:prstGeom>
        </p:spPr>
      </p:pic>
      <p:sp>
        <p:nvSpPr>
          <p:cNvPr id="4" name="Slide Number Placeholder 3"/>
          <p:cNvSpPr>
            <a:spLocks noGrp="1"/>
          </p:cNvSpPr>
          <p:nvPr>
            <p:ph type="sldNum" sz="quarter" idx="12"/>
          </p:nvPr>
        </p:nvSpPr>
        <p:spPr/>
        <p:txBody>
          <a:bodyPr/>
          <a:lstStyle/>
          <a:p>
            <a:fld id="{6E2D2B3B-882E-40F3-A32F-6DD516915044}" type="slidenum">
              <a:rPr lang="en-US" smtClean="0"/>
              <a:pPr/>
              <a:t>28</a:t>
            </a:fld>
            <a:endParaRPr lang="en-US"/>
          </a:p>
        </p:txBody>
      </p:sp>
      <p:sp>
        <p:nvSpPr>
          <p:cNvPr id="3" name="TextBox 2">
            <a:extLst>
              <a:ext uri="{FF2B5EF4-FFF2-40B4-BE49-F238E27FC236}">
                <a16:creationId xmlns:a16="http://schemas.microsoft.com/office/drawing/2014/main" id="{441473C4-0E84-6128-034C-AC4DD3FE0A96}"/>
              </a:ext>
            </a:extLst>
          </p:cNvPr>
          <p:cNvSpPr txBox="1"/>
          <p:nvPr/>
        </p:nvSpPr>
        <p:spPr>
          <a:xfrm>
            <a:off x="1600200" y="4778573"/>
            <a:ext cx="7480228" cy="307777"/>
          </a:xfrm>
          <a:prstGeom prst="rect">
            <a:avLst/>
          </a:prstGeom>
          <a:noFill/>
        </p:spPr>
        <p:txBody>
          <a:bodyPr wrap="square" rtlCol="0">
            <a:spAutoFit/>
          </a:bodyPr>
          <a:lstStyle/>
          <a:p>
            <a:r>
              <a:rPr lang="en-US" sz="1400" dirty="0">
                <a:solidFill>
                  <a:schemeClr val="bg1"/>
                </a:solidFill>
              </a:rPr>
              <a:t>https://www.hiv.gov/federal-response/ending-the-hiv-epidemic/overview/</a:t>
            </a:r>
          </a:p>
        </p:txBody>
      </p:sp>
    </p:spTree>
    <p:extLst>
      <p:ext uri="{BB962C8B-B14F-4D97-AF65-F5344CB8AC3E}">
        <p14:creationId xmlns:p14="http://schemas.microsoft.com/office/powerpoint/2010/main" val="435040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315569" cy="1371600"/>
          </a:xfrm>
        </p:spPr>
        <p:txBody>
          <a:bodyPr/>
          <a:lstStyle/>
          <a:p>
            <a:r>
              <a:rPr lang="en-US" dirty="0"/>
              <a:t>Priority jurisdictions</a:t>
            </a:r>
            <a:br>
              <a:rPr lang="en-US" dirty="0"/>
            </a:br>
            <a:endParaRPr lang="en-US" dirty="0"/>
          </a:p>
        </p:txBody>
      </p:sp>
      <p:pic>
        <p:nvPicPr>
          <p:cNvPr id="5" name="Content Placeholder 4"/>
          <p:cNvPicPr>
            <a:picLocks noGrp="1" noChangeAspect="1"/>
          </p:cNvPicPr>
          <p:nvPr>
            <p:ph idx="1"/>
          </p:nvPr>
        </p:nvPicPr>
        <p:blipFill>
          <a:blip r:embed="rId3"/>
          <a:stretch>
            <a:fillRect/>
          </a:stretch>
        </p:blipFill>
        <p:spPr>
          <a:xfrm>
            <a:off x="304800" y="1072754"/>
            <a:ext cx="5105400" cy="3560571"/>
          </a:xfrm>
          <a:prstGeom prst="rect">
            <a:avLst/>
          </a:prstGeom>
        </p:spPr>
      </p:pic>
      <p:sp>
        <p:nvSpPr>
          <p:cNvPr id="4" name="Slide Number Placeholder 3"/>
          <p:cNvSpPr>
            <a:spLocks noGrp="1"/>
          </p:cNvSpPr>
          <p:nvPr>
            <p:ph type="sldNum" sz="quarter" idx="12"/>
          </p:nvPr>
        </p:nvSpPr>
        <p:spPr/>
        <p:txBody>
          <a:bodyPr/>
          <a:lstStyle/>
          <a:p>
            <a:fld id="{6E2D2B3B-882E-40F3-A32F-6DD516915044}" type="slidenum">
              <a:rPr lang="en-US" smtClean="0"/>
              <a:pPr/>
              <a:t>29</a:t>
            </a:fld>
            <a:endParaRPr lang="en-US"/>
          </a:p>
        </p:txBody>
      </p:sp>
      <p:sp>
        <p:nvSpPr>
          <p:cNvPr id="8" name="TextBox 7"/>
          <p:cNvSpPr txBox="1"/>
          <p:nvPr/>
        </p:nvSpPr>
        <p:spPr>
          <a:xfrm>
            <a:off x="5791200" y="438150"/>
            <a:ext cx="3048000" cy="4339650"/>
          </a:xfrm>
          <a:prstGeom prst="rect">
            <a:avLst/>
          </a:prstGeom>
          <a:noFill/>
          <a:ln>
            <a:solidFill>
              <a:schemeClr val="tx1"/>
            </a:solidFill>
          </a:ln>
        </p:spPr>
        <p:txBody>
          <a:bodyPr wrap="square" rtlCol="0">
            <a:spAutoFit/>
          </a:bodyPr>
          <a:lstStyle/>
          <a:p>
            <a:r>
              <a:rPr lang="en-US" sz="2000" b="1" dirty="0"/>
              <a:t>First 5 years: Phase 1</a:t>
            </a:r>
          </a:p>
          <a:p>
            <a:endParaRPr lang="en-US" b="1" dirty="0"/>
          </a:p>
          <a:p>
            <a:pPr marL="285750" indent="-285750">
              <a:buClr>
                <a:srgbClr val="C00000"/>
              </a:buClr>
              <a:buFont typeface="Wingdings" panose="05000000000000000000" pitchFamily="2" charset="2"/>
              <a:buChar char="§"/>
            </a:pPr>
            <a:r>
              <a:rPr lang="en-US" sz="2000" dirty="0"/>
              <a:t>Focus on 57 priority jurisdictions</a:t>
            </a:r>
          </a:p>
          <a:p>
            <a:pPr marL="285750" indent="-285750">
              <a:buClr>
                <a:srgbClr val="C00000"/>
              </a:buClr>
              <a:buFont typeface="Wingdings" panose="05000000000000000000" pitchFamily="2" charset="2"/>
              <a:buChar char="§"/>
            </a:pPr>
            <a:endParaRPr lang="en-US" sz="2000" dirty="0"/>
          </a:p>
          <a:p>
            <a:pPr marL="285750" indent="-285750">
              <a:buClr>
                <a:srgbClr val="C00000"/>
              </a:buClr>
              <a:buFont typeface="Wingdings" panose="05000000000000000000" pitchFamily="2" charset="2"/>
              <a:buChar char="§"/>
            </a:pPr>
            <a:r>
              <a:rPr lang="en-US" sz="2000" dirty="0"/>
              <a:t>48 counties where &gt;50% of new HIV diagnoses occurred in 2016 and 2017, and also seven states with a disproportionate occurrence of HIV in rural areas</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C7596EE4-C168-880A-5789-E45C1D4E80E0}"/>
              </a:ext>
            </a:extLst>
          </p:cNvPr>
          <p:cNvSpPr txBox="1"/>
          <p:nvPr/>
        </p:nvSpPr>
        <p:spPr>
          <a:xfrm>
            <a:off x="1600200" y="4729412"/>
            <a:ext cx="7480228" cy="307777"/>
          </a:xfrm>
          <a:prstGeom prst="rect">
            <a:avLst/>
          </a:prstGeom>
          <a:noFill/>
        </p:spPr>
        <p:txBody>
          <a:bodyPr wrap="square" rtlCol="0">
            <a:spAutoFit/>
          </a:bodyPr>
          <a:lstStyle/>
          <a:p>
            <a:r>
              <a:rPr lang="en-US" sz="1400" dirty="0">
                <a:solidFill>
                  <a:schemeClr val="bg1"/>
                </a:solidFill>
              </a:rPr>
              <a:t>https://www.hiv.gov/federal-response/ending-the-hiv-epidemic/overview/</a:t>
            </a:r>
          </a:p>
        </p:txBody>
      </p:sp>
    </p:spTree>
    <p:extLst>
      <p:ext uri="{BB962C8B-B14F-4D97-AF65-F5344CB8AC3E}">
        <p14:creationId xmlns:p14="http://schemas.microsoft.com/office/powerpoint/2010/main" val="1207240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224" y="112244"/>
            <a:ext cx="8315569" cy="857250"/>
          </a:xfrm>
        </p:spPr>
        <p:txBody>
          <a:bodyPr/>
          <a:lstStyle/>
          <a:p>
            <a:pPr algn="ctr"/>
            <a:r>
              <a:rPr lang="en-US" sz="3600" dirty="0">
                <a:solidFill>
                  <a:srgbClr val="C00000"/>
                </a:solidFill>
              </a:rPr>
              <a:t>Conflict of Interest Disclosure Statement</a:t>
            </a:r>
          </a:p>
        </p:txBody>
      </p:sp>
      <p:sp>
        <p:nvSpPr>
          <p:cNvPr id="3" name="Content Placeholder 2"/>
          <p:cNvSpPr>
            <a:spLocks noGrp="1"/>
          </p:cNvSpPr>
          <p:nvPr>
            <p:ph idx="1"/>
          </p:nvPr>
        </p:nvSpPr>
        <p:spPr>
          <a:xfrm>
            <a:off x="457200" y="1200151"/>
            <a:ext cx="8315569" cy="2819399"/>
          </a:xfrm>
        </p:spPr>
        <p:txBody>
          <a:bodyPr>
            <a:normAutofit/>
          </a:bodyPr>
          <a:lstStyle/>
          <a:p>
            <a:pPr marL="0" indent="0">
              <a:buNone/>
            </a:pPr>
            <a:endParaRPr lang="en-US" dirty="0"/>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a:t>
            </a:fld>
            <a:endParaRPr lang="en-US"/>
          </a:p>
        </p:txBody>
      </p:sp>
      <p:sp>
        <p:nvSpPr>
          <p:cNvPr id="9" name="Content Placeholder 2">
            <a:extLst>
              <a:ext uri="{FF2B5EF4-FFF2-40B4-BE49-F238E27FC236}">
                <a16:creationId xmlns:a16="http://schemas.microsoft.com/office/drawing/2014/main" id="{0740C97D-DABD-BE43-16D2-603E81D23F6E}"/>
              </a:ext>
            </a:extLst>
          </p:cNvPr>
          <p:cNvSpPr txBox="1">
            <a:spLocks/>
          </p:cNvSpPr>
          <p:nvPr/>
        </p:nvSpPr>
        <p:spPr>
          <a:xfrm>
            <a:off x="337821" y="1047750"/>
            <a:ext cx="8577579" cy="2819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85000" lnSpcReduction="10000"/>
          </a:bodyPr>
          <a:lstStyle>
            <a:lvl1pPr marL="342900" marR="0" indent="-228600" algn="l" defTabSz="914400" rtl="0" latinLnBrk="0">
              <a:lnSpc>
                <a:spcPct val="100000"/>
              </a:lnSpc>
              <a:spcBef>
                <a:spcPts val="500"/>
              </a:spcBef>
              <a:spcAft>
                <a:spcPts val="0"/>
              </a:spcAft>
              <a:buClr>
                <a:schemeClr val="accent6"/>
              </a:buClr>
              <a:buSzPct val="100000"/>
              <a:buFontTx/>
              <a:buChar char="▪"/>
              <a:tabLst/>
              <a:defRPr sz="2400" b="0" i="0" u="none" strike="noStrike" cap="none" spc="0" baseline="0">
                <a:solidFill>
                  <a:srgbClr val="222222"/>
                </a:solidFill>
                <a:uFillTx/>
                <a:latin typeface="Arial"/>
                <a:ea typeface="Arial"/>
                <a:cs typeface="Arial"/>
                <a:sym typeface="Arial"/>
              </a:defRPr>
            </a:lvl1pPr>
            <a:lvl2pPr marL="660861" marR="0" indent="-249381" algn="l" defTabSz="914400" rtl="0" latinLnBrk="0">
              <a:lnSpc>
                <a:spcPct val="100000"/>
              </a:lnSpc>
              <a:spcBef>
                <a:spcPts val="500"/>
              </a:spcBef>
              <a:spcAft>
                <a:spcPts val="0"/>
              </a:spcAft>
              <a:buClr>
                <a:schemeClr val="accent6"/>
              </a:buClr>
              <a:buSzPct val="100000"/>
              <a:buFontTx/>
              <a:buChar char="▪"/>
              <a:tabLst/>
              <a:defRPr sz="2400" b="0" i="0" u="none" strike="noStrike" cap="none" spc="0" baseline="0">
                <a:solidFill>
                  <a:srgbClr val="222222"/>
                </a:solidFill>
                <a:uFillTx/>
                <a:latin typeface="Arial"/>
                <a:ea typeface="Arial"/>
                <a:cs typeface="Arial"/>
                <a:sym typeface="Arial"/>
              </a:defRPr>
            </a:lvl2pPr>
            <a:lvl3pPr marL="1051559" marR="0" indent="-274319" algn="l" defTabSz="914400" rtl="0" latinLnBrk="0">
              <a:lnSpc>
                <a:spcPct val="100000"/>
              </a:lnSpc>
              <a:spcBef>
                <a:spcPts val="500"/>
              </a:spcBef>
              <a:spcAft>
                <a:spcPts val="0"/>
              </a:spcAft>
              <a:buClr>
                <a:schemeClr val="accent6"/>
              </a:buClr>
              <a:buSzPct val="100000"/>
              <a:buFontTx/>
              <a:buChar char="▪"/>
              <a:tabLst/>
              <a:defRPr sz="2400" b="0" i="0" u="none" strike="noStrike" cap="none" spc="0" baseline="0">
                <a:solidFill>
                  <a:srgbClr val="222222"/>
                </a:solidFill>
                <a:uFillTx/>
                <a:latin typeface="Arial"/>
                <a:ea typeface="Arial"/>
                <a:cs typeface="Arial"/>
                <a:sym typeface="Arial"/>
              </a:defRPr>
            </a:lvl3pPr>
            <a:lvl4pPr marL="1356360" marR="0" indent="-304800" algn="l" defTabSz="914400" rtl="0" latinLnBrk="0">
              <a:lnSpc>
                <a:spcPct val="100000"/>
              </a:lnSpc>
              <a:spcBef>
                <a:spcPts val="500"/>
              </a:spcBef>
              <a:spcAft>
                <a:spcPts val="0"/>
              </a:spcAft>
              <a:buClr>
                <a:schemeClr val="accent6"/>
              </a:buClr>
              <a:buSzPct val="100000"/>
              <a:buFontTx/>
              <a:buChar char="▪"/>
              <a:tabLst/>
              <a:defRPr sz="2400" b="0" i="0" u="none" strike="noStrike" cap="none" spc="0" baseline="0">
                <a:solidFill>
                  <a:srgbClr val="222222"/>
                </a:solidFill>
                <a:uFillTx/>
                <a:latin typeface="Arial"/>
                <a:ea typeface="Arial"/>
                <a:cs typeface="Arial"/>
                <a:sym typeface="Arial"/>
              </a:defRPr>
            </a:lvl4pPr>
            <a:lvl5pPr marL="1668779" marR="0" indent="-342899" algn="l" defTabSz="914400" rtl="0" latinLnBrk="0">
              <a:lnSpc>
                <a:spcPct val="100000"/>
              </a:lnSpc>
              <a:spcBef>
                <a:spcPts val="500"/>
              </a:spcBef>
              <a:spcAft>
                <a:spcPts val="0"/>
              </a:spcAft>
              <a:buClr>
                <a:schemeClr val="accent6"/>
              </a:buClr>
              <a:buSzPct val="100000"/>
              <a:buFontTx/>
              <a:buChar char="▪"/>
              <a:tabLst/>
              <a:defRPr sz="2400" b="0" i="0" u="none" strike="noStrike" cap="none" spc="0" baseline="0">
                <a:solidFill>
                  <a:srgbClr val="222222"/>
                </a:solidFill>
                <a:uFillTx/>
                <a:latin typeface="Arial"/>
                <a:ea typeface="Arial"/>
                <a:cs typeface="Arial"/>
                <a:sym typeface="Arial"/>
              </a:defRPr>
            </a:lvl5pPr>
            <a:lvl6pPr marL="1867988" marR="0" indent="-313508" algn="l" defTabSz="914400" rtl="0" latinLnBrk="0">
              <a:lnSpc>
                <a:spcPct val="100000"/>
              </a:lnSpc>
              <a:spcBef>
                <a:spcPts val="500"/>
              </a:spcBef>
              <a:spcAft>
                <a:spcPts val="0"/>
              </a:spcAft>
              <a:buClr>
                <a:schemeClr val="accent6"/>
              </a:buClr>
              <a:buSzPct val="100000"/>
              <a:buFontTx/>
              <a:buChar char="•"/>
              <a:tabLst/>
              <a:defRPr sz="2400" b="0" i="0" u="none" strike="noStrike" cap="none" spc="0" baseline="0">
                <a:solidFill>
                  <a:srgbClr val="222222"/>
                </a:solidFill>
                <a:uFillTx/>
                <a:latin typeface="Arial"/>
                <a:ea typeface="Arial"/>
                <a:cs typeface="Arial"/>
                <a:sym typeface="Arial"/>
              </a:defRPr>
            </a:lvl6pPr>
            <a:lvl7pPr marL="2050868" marR="0" indent="-313508" algn="l" defTabSz="914400" rtl="0" latinLnBrk="0">
              <a:lnSpc>
                <a:spcPct val="100000"/>
              </a:lnSpc>
              <a:spcBef>
                <a:spcPts val="500"/>
              </a:spcBef>
              <a:spcAft>
                <a:spcPts val="0"/>
              </a:spcAft>
              <a:buClr>
                <a:schemeClr val="accent6"/>
              </a:buClr>
              <a:buSzPct val="100000"/>
              <a:buFontTx/>
              <a:buChar char="•"/>
              <a:tabLst/>
              <a:defRPr sz="2400" b="0" i="0" u="none" strike="noStrike" cap="none" spc="0" baseline="0">
                <a:solidFill>
                  <a:srgbClr val="222222"/>
                </a:solidFill>
                <a:uFillTx/>
                <a:latin typeface="Arial"/>
                <a:ea typeface="Arial"/>
                <a:cs typeface="Arial"/>
                <a:sym typeface="Arial"/>
              </a:defRPr>
            </a:lvl7pPr>
            <a:lvl8pPr marL="2233748" marR="0" indent="-313508" algn="l" defTabSz="914400" rtl="0" latinLnBrk="0">
              <a:lnSpc>
                <a:spcPct val="100000"/>
              </a:lnSpc>
              <a:spcBef>
                <a:spcPts val="500"/>
              </a:spcBef>
              <a:spcAft>
                <a:spcPts val="0"/>
              </a:spcAft>
              <a:buClr>
                <a:schemeClr val="accent6"/>
              </a:buClr>
              <a:buSzPct val="100000"/>
              <a:buFontTx/>
              <a:buChar char="•"/>
              <a:tabLst/>
              <a:defRPr sz="2400" b="0" i="0" u="none" strike="noStrike" cap="none" spc="0" baseline="0">
                <a:solidFill>
                  <a:srgbClr val="222222"/>
                </a:solidFill>
                <a:uFillTx/>
                <a:latin typeface="Arial"/>
                <a:ea typeface="Arial"/>
                <a:cs typeface="Arial"/>
                <a:sym typeface="Arial"/>
              </a:defRPr>
            </a:lvl8pPr>
            <a:lvl9pPr marL="2416628" marR="0" indent="-313508" algn="l" defTabSz="914400" rtl="0" latinLnBrk="0">
              <a:lnSpc>
                <a:spcPct val="100000"/>
              </a:lnSpc>
              <a:spcBef>
                <a:spcPts val="500"/>
              </a:spcBef>
              <a:spcAft>
                <a:spcPts val="0"/>
              </a:spcAft>
              <a:buClr>
                <a:schemeClr val="accent6"/>
              </a:buClr>
              <a:buSzPct val="100000"/>
              <a:buFontTx/>
              <a:buChar char="•"/>
              <a:tabLst/>
              <a:defRPr sz="2400" b="0" i="0" u="none" strike="noStrike" cap="none" spc="0" baseline="0">
                <a:solidFill>
                  <a:srgbClr val="222222"/>
                </a:solidFill>
                <a:uFillTx/>
                <a:latin typeface="Arial"/>
                <a:ea typeface="Arial"/>
                <a:cs typeface="Arial"/>
                <a:sym typeface="Arial"/>
              </a:defRPr>
            </a:lvl9pPr>
          </a:lstStyle>
          <a:p>
            <a:pPr hangingPunct="1">
              <a:spcBef>
                <a:spcPts val="0"/>
              </a:spcBef>
            </a:pPr>
            <a:r>
              <a:rPr lang="en-US" dirty="0">
                <a:solidFill>
                  <a:schemeClr val="tx1"/>
                </a:solidFill>
              </a:rPr>
              <a:t>Origina</a:t>
            </a:r>
            <a:r>
              <a:rPr lang="en-US" dirty="0"/>
              <a:t>l slide developers: </a:t>
            </a:r>
          </a:p>
          <a:p>
            <a:pPr lvl="1">
              <a:spcBef>
                <a:spcPts val="0"/>
              </a:spcBef>
            </a:pPr>
            <a:r>
              <a:rPr lang="en-US" dirty="0"/>
              <a:t>Shital M. Patel, MD &amp; Melanie Goebel, MD; SCAETC-Baylor College of Medicine</a:t>
            </a:r>
          </a:p>
          <a:p>
            <a:pPr lvl="1">
              <a:spcBef>
                <a:spcPts val="0"/>
              </a:spcBef>
            </a:pPr>
            <a:r>
              <a:rPr lang="en-US" sz="2400" dirty="0"/>
              <a:t>Some slides adapted from Pedro Coronado and Armando Molina, SCAETC- Valley AIDS Council</a:t>
            </a:r>
          </a:p>
          <a:p>
            <a:pPr lvl="1" hangingPunct="1"/>
            <a:r>
              <a:rPr lang="en-US" dirty="0">
                <a:solidFill>
                  <a:schemeClr val="tx1"/>
                </a:solidFill>
              </a:rPr>
              <a:t>Slide developers have no financial conflicts of interest to disclose</a:t>
            </a:r>
            <a:endParaRPr lang="en-US" dirty="0"/>
          </a:p>
          <a:p>
            <a:pPr lvl="1" hangingPunct="1"/>
            <a:endParaRPr lang="en-US" sz="1000" dirty="0">
              <a:solidFill>
                <a:schemeClr val="tx1"/>
              </a:solidFill>
            </a:endParaRPr>
          </a:p>
          <a:p>
            <a:r>
              <a:rPr lang="en-US" dirty="0"/>
              <a:t>Speaker: Melanie Goebel, MD</a:t>
            </a:r>
          </a:p>
          <a:p>
            <a:pPr lvl="1" hangingPunct="1"/>
            <a:r>
              <a:rPr lang="en-US" sz="2400" dirty="0">
                <a:solidFill>
                  <a:schemeClr val="tx1"/>
                </a:solidFill>
              </a:rPr>
              <a:t>Speaker has no financial conflicts of interest to disclose</a:t>
            </a:r>
            <a:endParaRPr lang="en-US" sz="2400" dirty="0"/>
          </a:p>
          <a:p>
            <a:pPr lvl="1" hangingPunct="1"/>
            <a:endParaRPr lang="en-US" sz="1100" dirty="0">
              <a:solidFill>
                <a:schemeClr val="tx1"/>
              </a:solidFill>
            </a:endParaRPr>
          </a:p>
          <a:p>
            <a:pPr lvl="1"/>
            <a:endParaRPr lang="en-US" dirty="0">
              <a:solidFill>
                <a:schemeClr val="tx1"/>
              </a:solidFill>
            </a:endParaRPr>
          </a:p>
          <a:p>
            <a:pPr hangingPunct="1"/>
            <a:endParaRPr lang="en-US" dirty="0"/>
          </a:p>
          <a:p>
            <a:pPr marL="114300" indent="0" hangingPunct="1">
              <a:buFontTx/>
              <a:buNone/>
            </a:pPr>
            <a:endParaRPr lang="en-US" dirty="0"/>
          </a:p>
        </p:txBody>
      </p:sp>
      <p:sp>
        <p:nvSpPr>
          <p:cNvPr id="6" name="TextBox 1">
            <a:extLst>
              <a:ext uri="{FF2B5EF4-FFF2-40B4-BE49-F238E27FC236}">
                <a16:creationId xmlns:a16="http://schemas.microsoft.com/office/drawing/2014/main" id="{DFF67DB4-B5F4-3055-CFF3-635D8AB0AF4C}"/>
              </a:ext>
            </a:extLst>
          </p:cNvPr>
          <p:cNvSpPr txBox="1"/>
          <p:nvPr/>
        </p:nvSpPr>
        <p:spPr>
          <a:xfrm>
            <a:off x="500183" y="3714750"/>
            <a:ext cx="8229600"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a:t>
            </a:r>
            <a:r>
              <a:rPr lang="en-US" sz="1100" dirty="0">
                <a:ea typeface="Calibri" panose="020F0502020204030204" pitchFamily="34" charset="0"/>
                <a:cs typeface="Times New Roman"/>
              </a:rPr>
              <a:t> does mention of trade names, commercial practices, or organizations imply </a:t>
            </a:r>
            <a:r>
              <a:rPr lang="en-US" sz="1100" dirty="0">
                <a:solidFill>
                  <a:srgbClr val="222222"/>
                </a:solidFill>
                <a:latin typeface="Calibri"/>
                <a:ea typeface="Calibri" panose="020F0502020204030204" pitchFamily="34" charset="0"/>
                <a:cs typeface="Times New Roman"/>
              </a:rPr>
              <a:t>an endorsement by HRSA, HHS, or the U.S. Government. For more information, please visit HRSA.gov. </a:t>
            </a:r>
            <a:r>
              <a:rPr lang="en-US" sz="1100" i="1" dirty="0">
                <a:latin typeface="Calibri"/>
                <a:ea typeface="Calibri" panose="020F0502020204030204" pitchFamily="34" charset="0"/>
                <a:cs typeface="Calibri"/>
              </a:rPr>
              <a:t>Any trade/brand names for products mentioned during this presentation are for training and identification purposes only.</a:t>
            </a:r>
            <a:endParaRPr lang="en-US" sz="1100" dirty="0">
              <a:latin typeface="Calibri"/>
              <a:ea typeface="Calibri" panose="020F0502020204030204" pitchFamily="34" charset="0"/>
              <a:cs typeface="Calibri"/>
            </a:endParaRPr>
          </a:p>
        </p:txBody>
      </p:sp>
    </p:spTree>
    <p:extLst>
      <p:ext uri="{BB962C8B-B14F-4D97-AF65-F5344CB8AC3E}">
        <p14:creationId xmlns:p14="http://schemas.microsoft.com/office/powerpoint/2010/main" val="849089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5D3-4DE7-AB45-BA15-7DBEE3C36623}"/>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796F670A-74BD-2047-A92F-D1CDC8718422}"/>
              </a:ext>
            </a:extLst>
          </p:cNvPr>
          <p:cNvSpPr>
            <a:spLocks noGrp="1"/>
          </p:cNvSpPr>
          <p:nvPr>
            <p:ph idx="1"/>
          </p:nvPr>
        </p:nvSpPr>
        <p:spPr/>
        <p:txBody>
          <a:bodyPr vert="horz" lIns="91440" tIns="45720" rIns="91440" bIns="45720" rtlCol="0" anchor="t">
            <a:normAutofit/>
          </a:bodyPr>
          <a:lstStyle/>
          <a:p>
            <a:pPr marL="457200" indent="-457200">
              <a:buFont typeface="+mj-lt"/>
              <a:buAutoNum type="arabicPeriod"/>
            </a:pPr>
            <a:r>
              <a:rPr lang="en-US" dirty="0"/>
              <a:t>Interpret HIV epidemiology within the context of social determinants of health.</a:t>
            </a:r>
          </a:p>
          <a:p>
            <a:pPr marL="457200" indent="-457200">
              <a:buFont typeface="+mj-lt"/>
              <a:buAutoNum type="arabicPeriod"/>
            </a:pPr>
            <a:r>
              <a:rPr lang="en-US" b="1" dirty="0">
                <a:solidFill>
                  <a:srgbClr val="C00000"/>
                </a:solidFill>
              </a:rPr>
              <a:t>Differentiate between behaviors associated with HIV transmission versus ways HIV is not transmitted.</a:t>
            </a:r>
          </a:p>
          <a:p>
            <a:pPr marL="457200" indent="-457200">
              <a:buFont typeface="+mj-lt"/>
              <a:buAutoNum type="arabicPeriod"/>
            </a:pPr>
            <a:r>
              <a:rPr lang="en-US" dirty="0"/>
              <a:t>Identify current recommendations related to HIV screening, treatment and prevention.</a:t>
            </a:r>
          </a:p>
          <a:p>
            <a:pPr marL="457200" indent="-457200">
              <a:buFont typeface="+mj-lt"/>
              <a:buAutoNum type="arabicPeriod"/>
            </a:pPr>
            <a:r>
              <a:rPr lang="en-US" dirty="0"/>
              <a:t>Outline the steps of linkage and retention in care.</a:t>
            </a:r>
          </a:p>
          <a:p>
            <a:endParaRPr lang="en-US" dirty="0"/>
          </a:p>
        </p:txBody>
      </p:sp>
      <p:sp>
        <p:nvSpPr>
          <p:cNvPr id="4" name="Slide Number Placeholder 3">
            <a:extLst>
              <a:ext uri="{FF2B5EF4-FFF2-40B4-BE49-F238E27FC236}">
                <a16:creationId xmlns:a16="http://schemas.microsoft.com/office/drawing/2014/main" id="{ADC53251-0D20-8B40-ABB8-EC96CC72586E}"/>
              </a:ext>
            </a:extLst>
          </p:cNvPr>
          <p:cNvSpPr>
            <a:spLocks noGrp="1"/>
          </p:cNvSpPr>
          <p:nvPr>
            <p:ph type="sldNum" sz="quarter" idx="12"/>
          </p:nvPr>
        </p:nvSpPr>
        <p:spPr/>
        <p:txBody>
          <a:bodyPr/>
          <a:lstStyle/>
          <a:p>
            <a:fld id="{6E2D2B3B-882E-40F3-A32F-6DD516915044}" type="slidenum">
              <a:rPr lang="en-US" smtClean="0"/>
              <a:pPr/>
              <a:t>30</a:t>
            </a:fld>
            <a:endParaRPr lang="en-US"/>
          </a:p>
        </p:txBody>
      </p:sp>
    </p:spTree>
    <p:extLst>
      <p:ext uri="{BB962C8B-B14F-4D97-AF65-F5344CB8AC3E}">
        <p14:creationId xmlns:p14="http://schemas.microsoft.com/office/powerpoint/2010/main" val="3917463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963A-A57A-4980-8365-9DD21107B419}"/>
              </a:ext>
            </a:extLst>
          </p:cNvPr>
          <p:cNvSpPr>
            <a:spLocks noGrp="1"/>
          </p:cNvSpPr>
          <p:nvPr>
            <p:ph type="title"/>
          </p:nvPr>
        </p:nvSpPr>
        <p:spPr/>
        <p:txBody>
          <a:bodyPr/>
          <a:lstStyle/>
          <a:p>
            <a:pPr algn="ctr"/>
            <a:r>
              <a:rPr lang="en-US" dirty="0"/>
              <a:t>How is HIV transmitted?</a:t>
            </a:r>
          </a:p>
        </p:txBody>
      </p:sp>
      <p:sp>
        <p:nvSpPr>
          <p:cNvPr id="4" name="Text Placeholder 3">
            <a:extLst>
              <a:ext uri="{FF2B5EF4-FFF2-40B4-BE49-F238E27FC236}">
                <a16:creationId xmlns:a16="http://schemas.microsoft.com/office/drawing/2014/main" id="{5D130ED4-8925-4E2A-8682-344E042DBB8F}"/>
              </a:ext>
            </a:extLst>
          </p:cNvPr>
          <p:cNvSpPr>
            <a:spLocks noGrp="1"/>
          </p:cNvSpPr>
          <p:nvPr>
            <p:ph type="body" sz="half" idx="2"/>
          </p:nvPr>
        </p:nvSpPr>
        <p:spPr>
          <a:xfrm>
            <a:off x="441960" y="1210395"/>
            <a:ext cx="8458200" cy="3371850"/>
          </a:xfrm>
        </p:spPr>
        <p:txBody>
          <a:bodyPr>
            <a:normAutofit/>
          </a:bodyPr>
          <a:lstStyle/>
          <a:p>
            <a:r>
              <a:rPr lang="en-US" dirty="0"/>
              <a:t>Contact with certain body fluids from a person with HIV:</a:t>
            </a:r>
          </a:p>
          <a:p>
            <a:pPr lvl="1"/>
            <a:r>
              <a:rPr lang="en-US" dirty="0"/>
              <a:t>Blood</a:t>
            </a:r>
          </a:p>
          <a:p>
            <a:pPr lvl="1"/>
            <a:r>
              <a:rPr lang="en-US" dirty="0"/>
              <a:t>Semen</a:t>
            </a:r>
          </a:p>
          <a:p>
            <a:pPr lvl="1"/>
            <a:r>
              <a:rPr lang="en-US" dirty="0"/>
              <a:t>Pre-seminal fluid</a:t>
            </a:r>
          </a:p>
          <a:p>
            <a:pPr lvl="1"/>
            <a:r>
              <a:rPr lang="en-US" dirty="0"/>
              <a:t>Vaginal fluids</a:t>
            </a:r>
          </a:p>
          <a:p>
            <a:pPr lvl="1"/>
            <a:r>
              <a:rPr lang="en-US" dirty="0"/>
              <a:t>Rectal fluids</a:t>
            </a:r>
          </a:p>
          <a:p>
            <a:pPr lvl="1"/>
            <a:r>
              <a:rPr lang="en-US" dirty="0"/>
              <a:t>Breast milk</a:t>
            </a:r>
          </a:p>
          <a:p>
            <a:pPr lvl="1"/>
            <a:endParaRPr lang="en-US" dirty="0"/>
          </a:p>
        </p:txBody>
      </p:sp>
      <p:sp>
        <p:nvSpPr>
          <p:cNvPr id="5" name="Slide Number Placeholder 4">
            <a:extLst>
              <a:ext uri="{FF2B5EF4-FFF2-40B4-BE49-F238E27FC236}">
                <a16:creationId xmlns:a16="http://schemas.microsoft.com/office/drawing/2014/main" id="{506B67A5-62F0-4856-9090-779B7C3EB455}"/>
              </a:ext>
            </a:extLst>
          </p:cNvPr>
          <p:cNvSpPr>
            <a:spLocks noGrp="1"/>
          </p:cNvSpPr>
          <p:nvPr>
            <p:ph type="sldNum" sz="quarter" idx="12"/>
          </p:nvPr>
        </p:nvSpPr>
        <p:spPr/>
        <p:txBody>
          <a:bodyPr/>
          <a:lstStyle/>
          <a:p>
            <a:pPr>
              <a:defRPr/>
            </a:pPr>
            <a:fld id="{846146C7-2ADB-430A-9A8F-C8FFAE14D25D}" type="slidenum">
              <a:rPr lang="en-US" smtClean="0"/>
              <a:pPr>
                <a:defRPr/>
              </a:pPr>
              <a:t>31</a:t>
            </a:fld>
            <a:endParaRPr lang="en-US"/>
          </a:p>
        </p:txBody>
      </p:sp>
    </p:spTree>
    <p:extLst>
      <p:ext uri="{BB962C8B-B14F-4D97-AF65-F5344CB8AC3E}">
        <p14:creationId xmlns:p14="http://schemas.microsoft.com/office/powerpoint/2010/main" val="922186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239"/>
            <a:ext cx="8534399" cy="823709"/>
          </a:xfrm>
        </p:spPr>
        <p:txBody>
          <a:bodyPr>
            <a:noAutofit/>
          </a:bodyPr>
          <a:lstStyle/>
          <a:p>
            <a:pPr algn="ctr"/>
            <a:r>
              <a:rPr lang="en-US" sz="2800" dirty="0"/>
              <a:t>Transmission Risks of Different Exposures</a:t>
            </a:r>
          </a:p>
        </p:txBody>
      </p:sp>
      <p:sp>
        <p:nvSpPr>
          <p:cNvPr id="5" name="Rectangle 9"/>
          <p:cNvSpPr>
            <a:spLocks noChangeArrowheads="1"/>
          </p:cNvSpPr>
          <p:nvPr/>
        </p:nvSpPr>
        <p:spPr bwMode="auto">
          <a:xfrm>
            <a:off x="3048000" y="4747106"/>
            <a:ext cx="3429000"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1400" dirty="0">
                <a:solidFill>
                  <a:schemeClr val="bg1"/>
                </a:solidFill>
                <a:latin typeface="+mj-lt"/>
              </a:rPr>
              <a:t>AIDS. 28(10):1509-1519, June 19, 2014</a:t>
            </a:r>
            <a:r>
              <a:rPr lang="en-US" altLang="en-US" sz="1100" dirty="0">
                <a:solidFill>
                  <a:schemeClr val="bg1"/>
                </a:solidFill>
                <a:latin typeface="+mj-lt"/>
              </a:rPr>
              <a:t>. </a:t>
            </a:r>
          </a:p>
        </p:txBody>
      </p:sp>
      <p:graphicFrame>
        <p:nvGraphicFramePr>
          <p:cNvPr id="6" name="Table 5"/>
          <p:cNvGraphicFramePr>
            <a:graphicFrameLocks noGrp="1"/>
          </p:cNvGraphicFramePr>
          <p:nvPr>
            <p:extLst>
              <p:ext uri="{D42A27DB-BD31-4B8C-83A1-F6EECF244321}">
                <p14:modId xmlns:p14="http://schemas.microsoft.com/office/powerpoint/2010/main" val="1546026682"/>
              </p:ext>
            </p:extLst>
          </p:nvPr>
        </p:nvGraphicFramePr>
        <p:xfrm>
          <a:off x="2408896" y="637247"/>
          <a:ext cx="4962936" cy="3634740"/>
        </p:xfrm>
        <a:graphic>
          <a:graphicData uri="http://schemas.openxmlformats.org/drawingml/2006/table">
            <a:tbl>
              <a:tblPr firstRow="1" bandRow="1">
                <a:tableStyleId>{5C22544A-7EE6-4342-B048-85BDC9FD1C3A}</a:tableStyleId>
              </a:tblPr>
              <a:tblGrid>
                <a:gridCol w="1782104">
                  <a:extLst>
                    <a:ext uri="{9D8B030D-6E8A-4147-A177-3AD203B41FA5}">
                      <a16:colId xmlns:a16="http://schemas.microsoft.com/office/drawing/2014/main" val="20000"/>
                    </a:ext>
                  </a:extLst>
                </a:gridCol>
                <a:gridCol w="2013082">
                  <a:extLst>
                    <a:ext uri="{9D8B030D-6E8A-4147-A177-3AD203B41FA5}">
                      <a16:colId xmlns:a16="http://schemas.microsoft.com/office/drawing/2014/main" val="20001"/>
                    </a:ext>
                  </a:extLst>
                </a:gridCol>
                <a:gridCol w="1167750">
                  <a:extLst>
                    <a:ext uri="{9D8B030D-6E8A-4147-A177-3AD203B41FA5}">
                      <a16:colId xmlns:a16="http://schemas.microsoft.com/office/drawing/2014/main" val="20002"/>
                    </a:ext>
                  </a:extLst>
                </a:gridCol>
              </a:tblGrid>
              <a:tr h="617220">
                <a:tc>
                  <a:txBody>
                    <a:bodyPr/>
                    <a:lstStyle/>
                    <a:p>
                      <a:r>
                        <a:rPr lang="en-US" sz="1800" dirty="0">
                          <a:solidFill>
                            <a:schemeClr val="bg1">
                              <a:lumMod val="95000"/>
                            </a:schemeClr>
                          </a:solidFill>
                        </a:rPr>
                        <a:t>Exposure</a:t>
                      </a: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bg1">
                              <a:lumMod val="95000"/>
                            </a:schemeClr>
                          </a:solidFill>
                        </a:rPr>
                        <a:t>Risk/10,000</a:t>
                      </a:r>
                      <a:r>
                        <a:rPr lang="en-US" sz="1800" baseline="0" dirty="0">
                          <a:solidFill>
                            <a:schemeClr val="bg1">
                              <a:lumMod val="95000"/>
                            </a:schemeClr>
                          </a:solidFill>
                        </a:rPr>
                        <a:t> exposures</a:t>
                      </a:r>
                      <a:endParaRPr lang="en-US" sz="1800" dirty="0">
                        <a:solidFill>
                          <a:schemeClr val="bg1">
                            <a:lumMod val="95000"/>
                          </a:schemeClr>
                        </a:solidFill>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bg1">
                              <a:lumMod val="95000"/>
                            </a:schemeClr>
                          </a:solidFill>
                        </a:rPr>
                        <a:t>95% CI</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4320">
                <a:tc>
                  <a:txBody>
                    <a:bodyPr/>
                    <a:lstStyle/>
                    <a:p>
                      <a:r>
                        <a:rPr lang="en-US" sz="1400" dirty="0"/>
                        <a:t>Blood transfusion</a:t>
                      </a:r>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400" dirty="0"/>
                        <a:t>9250</a:t>
                      </a:r>
                    </a:p>
                  </a:txBody>
                  <a:tcPr marL="68580" marR="68580" marT="34290" marB="34290">
                    <a:lnT w="12700" cap="flat" cmpd="sng" algn="ctr">
                      <a:solidFill>
                        <a:schemeClr val="tx1"/>
                      </a:solidFill>
                      <a:prstDash val="solid"/>
                      <a:round/>
                      <a:headEnd type="none" w="med" len="med"/>
                      <a:tailEnd type="none" w="med" len="med"/>
                    </a:lnT>
                  </a:tcPr>
                </a:tc>
                <a:tc>
                  <a:txBody>
                    <a:bodyPr/>
                    <a:lstStyle/>
                    <a:p>
                      <a:pPr algn="ctr"/>
                      <a:r>
                        <a:rPr lang="en-US" sz="1400" dirty="0"/>
                        <a:t>8900-9610</a:t>
                      </a:r>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80060">
                <a:tc>
                  <a:txBody>
                    <a:bodyPr/>
                    <a:lstStyle/>
                    <a:p>
                      <a:r>
                        <a:rPr lang="en-US" sz="1400" b="1" dirty="0"/>
                        <a:t>Needle-sharing</a:t>
                      </a:r>
                      <a:r>
                        <a:rPr lang="en-US" sz="1400" b="1" baseline="0" dirty="0"/>
                        <a:t> IDU</a:t>
                      </a:r>
                      <a:endParaRPr lang="en-US" sz="1400" b="1" dirty="0"/>
                    </a:p>
                  </a:txBody>
                  <a:tcPr marL="68580" marR="68580" marT="34290" marB="34290"/>
                </a:tc>
                <a:tc>
                  <a:txBody>
                    <a:bodyPr/>
                    <a:lstStyle/>
                    <a:p>
                      <a:pPr algn="ctr"/>
                      <a:r>
                        <a:rPr lang="en-US" sz="1400" dirty="0"/>
                        <a:t>63</a:t>
                      </a:r>
                    </a:p>
                  </a:txBody>
                  <a:tcPr marL="68580" marR="68580" marT="34290" marB="34290"/>
                </a:tc>
                <a:tc>
                  <a:txBody>
                    <a:bodyPr/>
                    <a:lstStyle/>
                    <a:p>
                      <a:pPr algn="ctr"/>
                      <a:r>
                        <a:rPr lang="en-US" sz="1400" dirty="0"/>
                        <a:t>41-92</a:t>
                      </a:r>
                    </a:p>
                  </a:txBody>
                  <a:tcPr marL="68580" marR="68580" marT="34290" marB="34290"/>
                </a:tc>
                <a:extLst>
                  <a:ext uri="{0D108BD9-81ED-4DB2-BD59-A6C34878D82A}">
                    <a16:rowId xmlns:a16="http://schemas.microsoft.com/office/drawing/2014/main" val="10002"/>
                  </a:ext>
                </a:extLst>
              </a:tr>
              <a:tr h="274320">
                <a:tc>
                  <a:txBody>
                    <a:bodyPr/>
                    <a:lstStyle/>
                    <a:p>
                      <a:r>
                        <a:rPr lang="en-US" sz="1400" dirty="0"/>
                        <a:t>Needle stick</a:t>
                      </a:r>
                    </a:p>
                  </a:txBody>
                  <a:tcPr marL="68580" marR="68580" marT="34290" marB="34290"/>
                </a:tc>
                <a:tc>
                  <a:txBody>
                    <a:bodyPr/>
                    <a:lstStyle/>
                    <a:p>
                      <a:pPr algn="ctr"/>
                      <a:r>
                        <a:rPr lang="en-US" sz="1400" dirty="0"/>
                        <a:t>23</a:t>
                      </a:r>
                    </a:p>
                  </a:txBody>
                  <a:tcPr marL="68580" marR="68580" marT="34290" marB="34290"/>
                </a:tc>
                <a:tc>
                  <a:txBody>
                    <a:bodyPr/>
                    <a:lstStyle/>
                    <a:p>
                      <a:pPr algn="ctr"/>
                      <a:r>
                        <a:rPr lang="en-US" sz="1400" dirty="0"/>
                        <a:t>0-46</a:t>
                      </a:r>
                    </a:p>
                  </a:txBody>
                  <a:tcPr marL="68580" marR="68580" marT="34290" marB="34290"/>
                </a:tc>
                <a:extLst>
                  <a:ext uri="{0D108BD9-81ED-4DB2-BD59-A6C34878D82A}">
                    <a16:rowId xmlns:a16="http://schemas.microsoft.com/office/drawing/2014/main" val="10003"/>
                  </a:ext>
                </a:extLst>
              </a:tr>
              <a:tr h="274320">
                <a:tc>
                  <a:txBody>
                    <a:bodyPr/>
                    <a:lstStyle/>
                    <a:p>
                      <a:r>
                        <a:rPr lang="en-US" sz="1400" b="1" dirty="0"/>
                        <a:t>Receptive AI</a:t>
                      </a:r>
                    </a:p>
                  </a:txBody>
                  <a:tcPr marL="68580" marR="68580" marT="34290" marB="34290"/>
                </a:tc>
                <a:tc>
                  <a:txBody>
                    <a:bodyPr/>
                    <a:lstStyle/>
                    <a:p>
                      <a:pPr algn="ctr"/>
                      <a:r>
                        <a:rPr lang="en-US" sz="1400" dirty="0"/>
                        <a:t>138</a:t>
                      </a:r>
                    </a:p>
                  </a:txBody>
                  <a:tcPr marL="68580" marR="68580" marT="34290" marB="34290"/>
                </a:tc>
                <a:tc>
                  <a:txBody>
                    <a:bodyPr/>
                    <a:lstStyle/>
                    <a:p>
                      <a:pPr algn="ctr"/>
                      <a:r>
                        <a:rPr lang="en-US" sz="1400" dirty="0"/>
                        <a:t>102-186</a:t>
                      </a:r>
                    </a:p>
                  </a:txBody>
                  <a:tcPr marL="68580" marR="68580" marT="34290" marB="34290"/>
                </a:tc>
                <a:extLst>
                  <a:ext uri="{0D108BD9-81ED-4DB2-BD59-A6C34878D82A}">
                    <a16:rowId xmlns:a16="http://schemas.microsoft.com/office/drawing/2014/main" val="10004"/>
                  </a:ext>
                </a:extLst>
              </a:tr>
              <a:tr h="274320">
                <a:tc>
                  <a:txBody>
                    <a:bodyPr/>
                    <a:lstStyle/>
                    <a:p>
                      <a:r>
                        <a:rPr lang="en-US" sz="1400" dirty="0"/>
                        <a:t>Insertive</a:t>
                      </a:r>
                      <a:r>
                        <a:rPr lang="en-US" sz="1400" baseline="0" dirty="0"/>
                        <a:t> AI</a:t>
                      </a:r>
                      <a:endParaRPr lang="en-US" sz="1400" dirty="0"/>
                    </a:p>
                  </a:txBody>
                  <a:tcPr marL="68580" marR="68580" marT="34290" marB="34290"/>
                </a:tc>
                <a:tc>
                  <a:txBody>
                    <a:bodyPr/>
                    <a:lstStyle/>
                    <a:p>
                      <a:pPr algn="ctr"/>
                      <a:r>
                        <a:rPr lang="en-US" sz="1400" dirty="0"/>
                        <a:t>11</a:t>
                      </a:r>
                    </a:p>
                  </a:txBody>
                  <a:tcPr marL="68580" marR="68580" marT="34290" marB="34290"/>
                </a:tc>
                <a:tc>
                  <a:txBody>
                    <a:bodyPr/>
                    <a:lstStyle/>
                    <a:p>
                      <a:pPr algn="ctr"/>
                      <a:r>
                        <a:rPr lang="en-US" sz="1400" dirty="0"/>
                        <a:t>4-28</a:t>
                      </a:r>
                    </a:p>
                  </a:txBody>
                  <a:tcPr marL="68580" marR="68580" marT="34290" marB="34290"/>
                </a:tc>
                <a:extLst>
                  <a:ext uri="{0D108BD9-81ED-4DB2-BD59-A6C34878D82A}">
                    <a16:rowId xmlns:a16="http://schemas.microsoft.com/office/drawing/2014/main" val="10005"/>
                  </a:ext>
                </a:extLst>
              </a:tr>
              <a:tr h="274320">
                <a:tc>
                  <a:txBody>
                    <a:bodyPr/>
                    <a:lstStyle/>
                    <a:p>
                      <a:r>
                        <a:rPr lang="en-US" sz="1400" dirty="0"/>
                        <a:t>Receptive PVI</a:t>
                      </a:r>
                    </a:p>
                  </a:txBody>
                  <a:tcPr marL="68580" marR="68580" marT="34290" marB="34290"/>
                </a:tc>
                <a:tc>
                  <a:txBody>
                    <a:bodyPr/>
                    <a:lstStyle/>
                    <a:p>
                      <a:pPr algn="ctr"/>
                      <a:r>
                        <a:rPr lang="en-US" sz="1400" dirty="0"/>
                        <a:t>8</a:t>
                      </a:r>
                    </a:p>
                  </a:txBody>
                  <a:tcPr marL="68580" marR="68580" marT="34290" marB="34290"/>
                </a:tc>
                <a:tc>
                  <a:txBody>
                    <a:bodyPr/>
                    <a:lstStyle/>
                    <a:p>
                      <a:pPr algn="ctr"/>
                      <a:r>
                        <a:rPr lang="en-US" sz="1400" dirty="0"/>
                        <a:t>6-11</a:t>
                      </a:r>
                    </a:p>
                  </a:txBody>
                  <a:tcPr marL="68580" marR="68580" marT="34290" marB="34290"/>
                </a:tc>
                <a:extLst>
                  <a:ext uri="{0D108BD9-81ED-4DB2-BD59-A6C34878D82A}">
                    <a16:rowId xmlns:a16="http://schemas.microsoft.com/office/drawing/2014/main" val="10006"/>
                  </a:ext>
                </a:extLst>
              </a:tr>
              <a:tr h="274320">
                <a:tc>
                  <a:txBody>
                    <a:bodyPr/>
                    <a:lstStyle/>
                    <a:p>
                      <a:r>
                        <a:rPr lang="en-US" sz="1400" dirty="0"/>
                        <a:t>Insertive PVI</a:t>
                      </a:r>
                    </a:p>
                  </a:txBody>
                  <a:tcPr marL="68580" marR="68580" marT="34290" marB="34290"/>
                </a:tc>
                <a:tc>
                  <a:txBody>
                    <a:bodyPr/>
                    <a:lstStyle/>
                    <a:p>
                      <a:pPr algn="ctr"/>
                      <a:r>
                        <a:rPr lang="en-US" sz="1400" dirty="0"/>
                        <a:t>4</a:t>
                      </a:r>
                    </a:p>
                  </a:txBody>
                  <a:tcPr marL="68580" marR="68580" marT="34290" marB="34290"/>
                </a:tc>
                <a:tc>
                  <a:txBody>
                    <a:bodyPr/>
                    <a:lstStyle/>
                    <a:p>
                      <a:pPr algn="ctr"/>
                      <a:r>
                        <a:rPr lang="en-US" sz="1400" dirty="0"/>
                        <a:t>1-14</a:t>
                      </a:r>
                    </a:p>
                  </a:txBody>
                  <a:tcPr marL="68580" marR="68580" marT="34290" marB="34290"/>
                </a:tc>
                <a:extLst>
                  <a:ext uri="{0D108BD9-81ED-4DB2-BD59-A6C34878D82A}">
                    <a16:rowId xmlns:a16="http://schemas.microsoft.com/office/drawing/2014/main" val="10007"/>
                  </a:ext>
                </a:extLst>
              </a:tr>
              <a:tr h="274320">
                <a:tc>
                  <a:txBody>
                    <a:bodyPr/>
                    <a:lstStyle/>
                    <a:p>
                      <a:r>
                        <a:rPr lang="en-US" sz="1400" dirty="0"/>
                        <a:t>Receptive</a:t>
                      </a:r>
                      <a:r>
                        <a:rPr lang="en-US" sz="1400" baseline="0" dirty="0"/>
                        <a:t> oral</a:t>
                      </a:r>
                      <a:endParaRPr lang="en-US" sz="1400" dirty="0"/>
                    </a:p>
                  </a:txBody>
                  <a:tcPr marL="68580" marR="68580" marT="34290" marB="34290"/>
                </a:tc>
                <a:tc>
                  <a:txBody>
                    <a:bodyPr/>
                    <a:lstStyle/>
                    <a:p>
                      <a:pPr algn="ctr"/>
                      <a:r>
                        <a:rPr lang="en-US" sz="1400" dirty="0"/>
                        <a:t>Low</a:t>
                      </a:r>
                    </a:p>
                  </a:txBody>
                  <a:tcPr marL="68580" marR="68580" marT="34290" marB="34290"/>
                </a:tc>
                <a:tc>
                  <a:txBody>
                    <a:bodyPr/>
                    <a:lstStyle/>
                    <a:p>
                      <a:pPr algn="ctr"/>
                      <a:r>
                        <a:rPr lang="en-US" sz="1400" dirty="0"/>
                        <a:t>0-4</a:t>
                      </a:r>
                    </a:p>
                  </a:txBody>
                  <a:tcPr marL="68580" marR="68580" marT="34290" marB="34290"/>
                </a:tc>
                <a:extLst>
                  <a:ext uri="{0D108BD9-81ED-4DB2-BD59-A6C34878D82A}">
                    <a16:rowId xmlns:a16="http://schemas.microsoft.com/office/drawing/2014/main" val="10008"/>
                  </a:ext>
                </a:extLst>
              </a:tr>
              <a:tr h="274320">
                <a:tc>
                  <a:txBody>
                    <a:bodyPr/>
                    <a:lstStyle/>
                    <a:p>
                      <a:r>
                        <a:rPr lang="en-US" sz="1400" dirty="0"/>
                        <a:t>Insertive oral </a:t>
                      </a:r>
                    </a:p>
                  </a:txBody>
                  <a:tcPr marL="68580" marR="68580" marT="34290" marB="34290"/>
                </a:tc>
                <a:tc>
                  <a:txBody>
                    <a:bodyPr/>
                    <a:lstStyle/>
                    <a:p>
                      <a:pPr algn="ctr"/>
                      <a:r>
                        <a:rPr lang="en-US" sz="1400" dirty="0"/>
                        <a:t>Low</a:t>
                      </a:r>
                    </a:p>
                  </a:txBody>
                  <a:tcPr marL="68580" marR="68580" marT="34290" marB="34290"/>
                </a:tc>
                <a:tc>
                  <a:txBody>
                    <a:bodyPr/>
                    <a:lstStyle/>
                    <a:p>
                      <a:pPr algn="ctr"/>
                      <a:r>
                        <a:rPr lang="en-US" sz="1400" dirty="0"/>
                        <a:t>0-4</a:t>
                      </a:r>
                    </a:p>
                  </a:txBody>
                  <a:tcPr marL="68580" marR="68580" marT="34290" marB="34290"/>
                </a:tc>
                <a:extLst>
                  <a:ext uri="{0D108BD9-81ED-4DB2-BD59-A6C34878D82A}">
                    <a16:rowId xmlns:a16="http://schemas.microsoft.com/office/drawing/2014/main" val="10009"/>
                  </a:ext>
                </a:extLst>
              </a:tr>
              <a:tr h="274320">
                <a:tc>
                  <a:txBody>
                    <a:bodyPr/>
                    <a:lstStyle/>
                    <a:p>
                      <a:pPr marL="0" indent="0">
                        <a:buFont typeface="Arial" panose="020B0604020202020204" pitchFamily="34" charset="0"/>
                        <a:buNone/>
                      </a:pPr>
                      <a:r>
                        <a:rPr lang="en-US" sz="1400" b="1" dirty="0"/>
                        <a:t>Mother-to-child</a:t>
                      </a:r>
                      <a:endParaRPr lang="en-US" sz="1400" dirty="0"/>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400" dirty="0"/>
                        <a:t>2260</a:t>
                      </a:r>
                    </a:p>
                  </a:txBody>
                  <a:tcPr marL="68580" marR="68580" marT="34290" marB="34290">
                    <a:lnB w="12700" cap="flat" cmpd="sng" algn="ctr">
                      <a:solidFill>
                        <a:schemeClr val="tx1"/>
                      </a:solidFill>
                      <a:prstDash val="solid"/>
                      <a:round/>
                      <a:headEnd type="none" w="med" len="med"/>
                      <a:tailEnd type="none" w="med" len="med"/>
                    </a:lnB>
                  </a:tcPr>
                </a:tc>
                <a:tc>
                  <a:txBody>
                    <a:bodyPr/>
                    <a:lstStyle/>
                    <a:p>
                      <a:pPr algn="ctr"/>
                      <a:r>
                        <a:rPr lang="en-US" sz="1400" dirty="0"/>
                        <a:t>1700-2900</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7" name="Left Brace 6"/>
          <p:cNvSpPr/>
          <p:nvPr/>
        </p:nvSpPr>
        <p:spPr>
          <a:xfrm>
            <a:off x="2107363" y="1276349"/>
            <a:ext cx="285608" cy="94488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8" name="TextBox 7"/>
          <p:cNvSpPr txBox="1"/>
          <p:nvPr/>
        </p:nvSpPr>
        <p:spPr>
          <a:xfrm>
            <a:off x="1143000" y="1581150"/>
            <a:ext cx="990977" cy="369332"/>
          </a:xfrm>
          <a:prstGeom prst="rect">
            <a:avLst/>
          </a:prstGeom>
          <a:noFill/>
        </p:spPr>
        <p:txBody>
          <a:bodyPr wrap="none" rtlCol="0">
            <a:spAutoFit/>
          </a:bodyPr>
          <a:lstStyle/>
          <a:p>
            <a:r>
              <a:rPr lang="en-US" dirty="0">
                <a:solidFill>
                  <a:prstClr val="black"/>
                </a:solidFill>
                <a:latin typeface="Corbel"/>
              </a:rPr>
              <a:t>Parental</a:t>
            </a:r>
          </a:p>
        </p:txBody>
      </p:sp>
      <p:sp>
        <p:nvSpPr>
          <p:cNvPr id="10" name="Left Brace 9"/>
          <p:cNvSpPr/>
          <p:nvPr/>
        </p:nvSpPr>
        <p:spPr>
          <a:xfrm>
            <a:off x="2094200" y="2335180"/>
            <a:ext cx="285608" cy="159807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11" name="TextBox 10"/>
          <p:cNvSpPr txBox="1"/>
          <p:nvPr/>
        </p:nvSpPr>
        <p:spPr>
          <a:xfrm>
            <a:off x="1295400" y="2934807"/>
            <a:ext cx="819455" cy="369332"/>
          </a:xfrm>
          <a:prstGeom prst="rect">
            <a:avLst/>
          </a:prstGeom>
          <a:noFill/>
        </p:spPr>
        <p:txBody>
          <a:bodyPr wrap="none" rtlCol="0">
            <a:spAutoFit/>
          </a:bodyPr>
          <a:lstStyle/>
          <a:p>
            <a:r>
              <a:rPr lang="en-US" dirty="0">
                <a:solidFill>
                  <a:prstClr val="black"/>
                </a:solidFill>
                <a:latin typeface="Corbel"/>
              </a:rPr>
              <a:t>Sexual</a:t>
            </a:r>
          </a:p>
        </p:txBody>
      </p:sp>
      <p:sp>
        <p:nvSpPr>
          <p:cNvPr id="12" name="TextBox 11"/>
          <p:cNvSpPr txBox="1"/>
          <p:nvPr/>
        </p:nvSpPr>
        <p:spPr>
          <a:xfrm>
            <a:off x="1219200" y="3943350"/>
            <a:ext cx="908197" cy="369332"/>
          </a:xfrm>
          <a:prstGeom prst="rect">
            <a:avLst/>
          </a:prstGeom>
          <a:noFill/>
        </p:spPr>
        <p:txBody>
          <a:bodyPr wrap="none" rtlCol="0">
            <a:spAutoFit/>
          </a:bodyPr>
          <a:lstStyle/>
          <a:p>
            <a:r>
              <a:rPr lang="en-US" dirty="0">
                <a:solidFill>
                  <a:prstClr val="black"/>
                </a:solidFill>
                <a:latin typeface="Corbel"/>
              </a:rPr>
              <a:t>Vertical</a:t>
            </a:r>
          </a:p>
        </p:txBody>
      </p:sp>
      <p:sp>
        <p:nvSpPr>
          <p:cNvPr id="13" name="Left Brace 12"/>
          <p:cNvSpPr/>
          <p:nvPr/>
        </p:nvSpPr>
        <p:spPr>
          <a:xfrm>
            <a:off x="2103458" y="4017329"/>
            <a:ext cx="285608" cy="2286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prstClr val="black"/>
              </a:solidFill>
            </a:endParaRPr>
          </a:p>
        </p:txBody>
      </p:sp>
      <p:sp>
        <p:nvSpPr>
          <p:cNvPr id="3" name="TextBox 2">
            <a:extLst>
              <a:ext uri="{FF2B5EF4-FFF2-40B4-BE49-F238E27FC236}">
                <a16:creationId xmlns:a16="http://schemas.microsoft.com/office/drawing/2014/main" id="{F2974209-CC5E-4216-B11E-025699AB7973}"/>
              </a:ext>
            </a:extLst>
          </p:cNvPr>
          <p:cNvSpPr txBox="1"/>
          <p:nvPr/>
        </p:nvSpPr>
        <p:spPr>
          <a:xfrm>
            <a:off x="1828800" y="4291718"/>
            <a:ext cx="6553200" cy="307777"/>
          </a:xfrm>
          <a:prstGeom prst="rect">
            <a:avLst/>
          </a:prstGeom>
          <a:noFill/>
        </p:spPr>
        <p:txBody>
          <a:bodyPr wrap="square" rtlCol="0">
            <a:spAutoFit/>
          </a:bodyPr>
          <a:lstStyle/>
          <a:p>
            <a:r>
              <a:rPr lang="en-US" sz="1400" dirty="0"/>
              <a:t>IDU: Injecting Drug Users AI: anal intercourse, PVI: penile-vaginal intercourse </a:t>
            </a:r>
          </a:p>
        </p:txBody>
      </p:sp>
      <p:sp>
        <p:nvSpPr>
          <p:cNvPr id="4" name="Slide Number Placeholder 3">
            <a:extLst>
              <a:ext uri="{FF2B5EF4-FFF2-40B4-BE49-F238E27FC236}">
                <a16:creationId xmlns:a16="http://schemas.microsoft.com/office/drawing/2014/main" id="{119E3488-FD1A-B008-EB19-973F81FBFFE4}"/>
              </a:ext>
            </a:extLst>
          </p:cNvPr>
          <p:cNvSpPr>
            <a:spLocks noGrp="1"/>
          </p:cNvSpPr>
          <p:nvPr>
            <p:ph type="sldNum" sz="quarter" idx="12"/>
          </p:nvPr>
        </p:nvSpPr>
        <p:spPr/>
        <p:txBody>
          <a:bodyPr/>
          <a:lstStyle/>
          <a:p>
            <a:fld id="{6E2D2B3B-882E-40F3-A32F-6DD516915044}" type="slidenum">
              <a:rPr lang="en-US" smtClean="0"/>
              <a:pPr/>
              <a:t>32</a:t>
            </a:fld>
            <a:endParaRPr lang="en-US"/>
          </a:p>
        </p:txBody>
      </p:sp>
    </p:spTree>
    <p:extLst>
      <p:ext uri="{BB962C8B-B14F-4D97-AF65-F5344CB8AC3E}">
        <p14:creationId xmlns:p14="http://schemas.microsoft.com/office/powerpoint/2010/main" val="1951221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771650" y="250032"/>
            <a:ext cx="5600700" cy="892969"/>
          </a:xfrm>
        </p:spPr>
        <p:txBody>
          <a:bodyPr>
            <a:noAutofit/>
          </a:bodyPr>
          <a:lstStyle/>
          <a:p>
            <a:pPr algn="ctr" eaLnBrk="1" hangingPunct="1"/>
            <a:r>
              <a:rPr lang="en-US" sz="3200" dirty="0">
                <a:latin typeface="Arial" charset="0"/>
              </a:rPr>
              <a:t>NOT Considered Infectious for HIV Unless </a:t>
            </a:r>
            <a:r>
              <a:rPr lang="en-US" sz="3200" i="1" dirty="0">
                <a:latin typeface="Arial" charset="0"/>
              </a:rPr>
              <a:t>Visibly Bloody</a:t>
            </a:r>
          </a:p>
        </p:txBody>
      </p:sp>
      <p:sp>
        <p:nvSpPr>
          <p:cNvPr id="12293" name="Rectangle 3"/>
          <p:cNvSpPr>
            <a:spLocks noGrp="1" noChangeArrowheads="1"/>
          </p:cNvSpPr>
          <p:nvPr>
            <p:ph type="body" sz="half" idx="1"/>
          </p:nvPr>
        </p:nvSpPr>
        <p:spPr>
          <a:xfrm>
            <a:off x="2000250" y="1572816"/>
            <a:ext cx="2571750" cy="2942034"/>
          </a:xfrm>
        </p:spPr>
        <p:txBody>
          <a:bodyPr/>
          <a:lstStyle/>
          <a:p>
            <a:pPr eaLnBrk="1" hangingPunct="1"/>
            <a:r>
              <a:rPr lang="en-US">
                <a:latin typeface="Arial" charset="0"/>
              </a:rPr>
              <a:t>Feces</a:t>
            </a:r>
          </a:p>
          <a:p>
            <a:pPr eaLnBrk="1" hangingPunct="1"/>
            <a:r>
              <a:rPr lang="en-US">
                <a:latin typeface="Arial" charset="0"/>
              </a:rPr>
              <a:t>Nasal Secretions</a:t>
            </a:r>
          </a:p>
          <a:p>
            <a:pPr eaLnBrk="1" hangingPunct="1"/>
            <a:r>
              <a:rPr lang="en-US">
                <a:latin typeface="Arial" charset="0"/>
              </a:rPr>
              <a:t>Saliva</a:t>
            </a:r>
          </a:p>
          <a:p>
            <a:pPr eaLnBrk="1" hangingPunct="1"/>
            <a:r>
              <a:rPr lang="en-US">
                <a:latin typeface="Arial" charset="0"/>
              </a:rPr>
              <a:t>Sputum</a:t>
            </a:r>
          </a:p>
        </p:txBody>
      </p:sp>
      <p:sp>
        <p:nvSpPr>
          <p:cNvPr id="12294" name="Rectangle 4"/>
          <p:cNvSpPr>
            <a:spLocks noGrp="1" noChangeArrowheads="1"/>
          </p:cNvSpPr>
          <p:nvPr>
            <p:ph type="body" sz="half" idx="2"/>
          </p:nvPr>
        </p:nvSpPr>
        <p:spPr>
          <a:xfrm>
            <a:off x="4800601" y="1572816"/>
            <a:ext cx="1878806" cy="2942034"/>
          </a:xfrm>
        </p:spPr>
        <p:txBody>
          <a:bodyPr/>
          <a:lstStyle/>
          <a:p>
            <a:pPr eaLnBrk="1" hangingPunct="1"/>
            <a:r>
              <a:rPr lang="en-US">
                <a:latin typeface="Arial" charset="0"/>
              </a:rPr>
              <a:t>Sweat </a:t>
            </a:r>
          </a:p>
          <a:p>
            <a:pPr eaLnBrk="1" hangingPunct="1"/>
            <a:r>
              <a:rPr lang="en-US">
                <a:latin typeface="Arial" charset="0"/>
              </a:rPr>
              <a:t>Tears</a:t>
            </a:r>
          </a:p>
          <a:p>
            <a:pPr eaLnBrk="1" hangingPunct="1"/>
            <a:r>
              <a:rPr lang="en-US">
                <a:latin typeface="Arial" charset="0"/>
              </a:rPr>
              <a:t>Urine </a:t>
            </a:r>
          </a:p>
          <a:p>
            <a:pPr eaLnBrk="1" hangingPunct="1"/>
            <a:r>
              <a:rPr lang="en-US">
                <a:latin typeface="Arial" charset="0"/>
              </a:rPr>
              <a:t>Vomitus</a:t>
            </a:r>
          </a:p>
        </p:txBody>
      </p:sp>
      <p:sp>
        <p:nvSpPr>
          <p:cNvPr id="5" name="Slide Number Placeholder 1"/>
          <p:cNvSpPr>
            <a:spLocks noGrp="1"/>
          </p:cNvSpPr>
          <p:nvPr>
            <p:ph type="sldNum" sz="quarter" idx="12"/>
          </p:nvPr>
        </p:nvSpPr>
        <p:spPr>
          <a:xfrm>
            <a:off x="8580120" y="4789170"/>
            <a:ext cx="411480" cy="297180"/>
          </a:xfrm>
        </p:spPr>
        <p:txBody>
          <a:bodyPr/>
          <a:lstStyle/>
          <a:p>
            <a:fld id="{BFAF3236-CB0E-AE46-8B21-1B1B8420F573}" type="slidenum">
              <a:rPr lang="en-US" smtClean="0"/>
              <a:t>33</a:t>
            </a:fld>
            <a:endParaRPr lang="en-US" dirty="0"/>
          </a:p>
        </p:txBody>
      </p:sp>
    </p:spTree>
    <p:extLst>
      <p:ext uri="{BB962C8B-B14F-4D97-AF65-F5344CB8AC3E}">
        <p14:creationId xmlns:p14="http://schemas.microsoft.com/office/powerpoint/2010/main" val="783588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622"/>
            <a:ext cx="9156628" cy="917972"/>
          </a:xfrm>
        </p:spPr>
        <p:txBody>
          <a:bodyPr/>
          <a:lstStyle/>
          <a:p>
            <a:pPr algn="ctr"/>
            <a:r>
              <a:rPr lang="en-US" sz="3600" dirty="0"/>
              <a:t>Ways HIV is not transmitted</a:t>
            </a:r>
          </a:p>
        </p:txBody>
      </p:sp>
      <p:sp>
        <p:nvSpPr>
          <p:cNvPr id="4" name="Slide Number Placeholder 3"/>
          <p:cNvSpPr>
            <a:spLocks noGrp="1"/>
          </p:cNvSpPr>
          <p:nvPr>
            <p:ph type="sldNum" sz="quarter" idx="12"/>
          </p:nvPr>
        </p:nvSpPr>
        <p:spPr/>
        <p:txBody>
          <a:bodyPr/>
          <a:lstStyle/>
          <a:p>
            <a:fld id="{6E2D2B3B-882E-40F3-A32F-6DD516915044}" type="slidenum">
              <a:rPr lang="en-US" smtClean="0"/>
              <a:pPr/>
              <a:t>34</a:t>
            </a:fld>
            <a:endParaRPr lang="en-US"/>
          </a:p>
        </p:txBody>
      </p:sp>
      <p:sp>
        <p:nvSpPr>
          <p:cNvPr id="6" name="TextBox 5"/>
          <p:cNvSpPr txBox="1"/>
          <p:nvPr/>
        </p:nvSpPr>
        <p:spPr>
          <a:xfrm>
            <a:off x="1866900" y="4729412"/>
            <a:ext cx="5981700" cy="307777"/>
          </a:xfrm>
          <a:prstGeom prst="rect">
            <a:avLst/>
          </a:prstGeom>
          <a:noFill/>
        </p:spPr>
        <p:txBody>
          <a:bodyPr wrap="square" rtlCol="0">
            <a:spAutoFit/>
          </a:bodyPr>
          <a:lstStyle/>
          <a:p>
            <a:pPr algn="ctr"/>
            <a:r>
              <a:rPr lang="en-US" sz="1400" dirty="0">
                <a:solidFill>
                  <a:schemeClr val="bg1"/>
                </a:solidFill>
              </a:rPr>
              <a:t>https://</a:t>
            </a:r>
            <a:r>
              <a:rPr lang="en-US" sz="1400" dirty="0" err="1">
                <a:solidFill>
                  <a:schemeClr val="bg1"/>
                </a:solidFill>
              </a:rPr>
              <a:t>www.cdc.gov</a:t>
            </a:r>
            <a:r>
              <a:rPr lang="en-US" sz="1400" dirty="0">
                <a:solidFill>
                  <a:schemeClr val="bg1"/>
                </a:solidFill>
              </a:rPr>
              <a:t>/</a:t>
            </a:r>
            <a:r>
              <a:rPr lang="en-US" sz="1400" dirty="0" err="1">
                <a:solidFill>
                  <a:schemeClr val="bg1"/>
                </a:solidFill>
              </a:rPr>
              <a:t>hiv</a:t>
            </a:r>
            <a:r>
              <a:rPr lang="en-US" sz="1400" dirty="0">
                <a:solidFill>
                  <a:schemeClr val="bg1"/>
                </a:solidFill>
              </a:rPr>
              <a:t>/basics/</a:t>
            </a:r>
            <a:r>
              <a:rPr lang="en-US" sz="1400" dirty="0" err="1">
                <a:solidFill>
                  <a:schemeClr val="bg1"/>
                </a:solidFill>
              </a:rPr>
              <a:t>hiv</a:t>
            </a:r>
            <a:r>
              <a:rPr lang="en-US" sz="1400" dirty="0">
                <a:solidFill>
                  <a:schemeClr val="bg1"/>
                </a:solidFill>
              </a:rPr>
              <a:t>-transmission/not-</a:t>
            </a:r>
            <a:r>
              <a:rPr lang="en-US" sz="1400" dirty="0" err="1">
                <a:solidFill>
                  <a:schemeClr val="bg1"/>
                </a:solidFill>
              </a:rPr>
              <a:t>transmitted.html</a:t>
            </a:r>
            <a:endParaRPr lang="en-US" sz="1400" dirty="0">
              <a:solidFill>
                <a:schemeClr val="bg1"/>
              </a:solidFill>
            </a:endParaRPr>
          </a:p>
        </p:txBody>
      </p:sp>
      <p:pic>
        <p:nvPicPr>
          <p:cNvPr id="1026" name="Picture 2" descr="Ways HIV is NOT Transmitted: sharing dishes; saliva; tears; sweat; shaking hands; through the air; sharing toilet seats; closed mouth kissing; hugging; mosquitoes, ticks, or other insects;">
            <a:extLst>
              <a:ext uri="{FF2B5EF4-FFF2-40B4-BE49-F238E27FC236}">
                <a16:creationId xmlns:a16="http://schemas.microsoft.com/office/drawing/2014/main" id="{73534287-BDC1-0D4F-95EC-B7A26D9F2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95350"/>
            <a:ext cx="3714751" cy="3714751"/>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BEAEF243-6E55-4A5D-AED2-1289D87F12D7}"/>
              </a:ext>
            </a:extLst>
          </p:cNvPr>
          <p:cNvSpPr/>
          <p:nvPr/>
        </p:nvSpPr>
        <p:spPr>
          <a:xfrm>
            <a:off x="4267200" y="777681"/>
            <a:ext cx="4528131" cy="380955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42326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ea typeface="ＭＳ Ｐゴシック" panose="020B0600070205080204" pitchFamily="34" charset="-128"/>
              </a:rPr>
              <a:t>Reducing Transmission of HIV</a:t>
            </a:r>
            <a:endParaRPr lang="en-US" dirty="0"/>
          </a:p>
        </p:txBody>
      </p:sp>
      <p:sp>
        <p:nvSpPr>
          <p:cNvPr id="5" name="Content Placeholder 4"/>
          <p:cNvSpPr>
            <a:spLocks noGrp="1"/>
          </p:cNvSpPr>
          <p:nvPr>
            <p:ph sz="half" idx="1"/>
          </p:nvPr>
        </p:nvSpPr>
        <p:spPr>
          <a:xfrm>
            <a:off x="457199" y="1152144"/>
            <a:ext cx="3949773" cy="3323480"/>
          </a:xfrm>
        </p:spPr>
        <p:txBody>
          <a:bodyPr>
            <a:normAutofit fontScale="92500"/>
          </a:bodyPr>
          <a:lstStyle/>
          <a:p>
            <a:r>
              <a:rPr lang="en-US" altLang="en-US" dirty="0">
                <a:ea typeface="ＭＳ Ｐゴシック" panose="020B0600070205080204" pitchFamily="34" charset="-128"/>
              </a:rPr>
              <a:t>Increase testing &amp; linkage to care</a:t>
            </a:r>
          </a:p>
          <a:p>
            <a:r>
              <a:rPr lang="en-US" altLang="en-US" dirty="0">
                <a:ea typeface="ＭＳ Ｐゴシック" panose="020B0600070205080204" pitchFamily="34" charset="-128"/>
              </a:rPr>
              <a:t>Delayed or fewer partners</a:t>
            </a:r>
          </a:p>
          <a:p>
            <a:r>
              <a:rPr lang="en-US" altLang="en-US" dirty="0">
                <a:ea typeface="ＭＳ Ｐゴシック" panose="020B0600070205080204" pitchFamily="34" charset="-128"/>
              </a:rPr>
              <a:t>Increased condom use</a:t>
            </a:r>
          </a:p>
          <a:p>
            <a:r>
              <a:rPr lang="en-US" altLang="en-US" dirty="0">
                <a:ea typeface="ＭＳ Ｐゴシック" panose="020B0600070205080204" pitchFamily="34" charset="-128"/>
              </a:rPr>
              <a:t>Empowerment and negotiation skills</a:t>
            </a:r>
          </a:p>
        </p:txBody>
      </p:sp>
      <p:sp>
        <p:nvSpPr>
          <p:cNvPr id="6" name="Content Placeholder 5"/>
          <p:cNvSpPr>
            <a:spLocks noGrp="1"/>
          </p:cNvSpPr>
          <p:nvPr>
            <p:ph sz="half" idx="2"/>
          </p:nvPr>
        </p:nvSpPr>
        <p:spPr>
          <a:xfrm>
            <a:off x="4724401" y="1152144"/>
            <a:ext cx="4038599" cy="3577268"/>
          </a:xfrm>
        </p:spPr>
        <p:txBody>
          <a:bodyPr>
            <a:normAutofit fontScale="92500" lnSpcReduction="10000"/>
          </a:bodyPr>
          <a:lstStyle/>
          <a:p>
            <a:r>
              <a:rPr lang="en-US" altLang="en-US" dirty="0">
                <a:ea typeface="ＭＳ Ｐゴシック" panose="020B0600070205080204" pitchFamily="34" charset="-128"/>
              </a:rPr>
              <a:t>Reduce alcohol &amp; drug use</a:t>
            </a:r>
          </a:p>
          <a:p>
            <a:r>
              <a:rPr lang="en-US" altLang="en-US" dirty="0">
                <a:ea typeface="ＭＳ Ｐゴシック" panose="020B0600070205080204" pitchFamily="34" charset="-128"/>
              </a:rPr>
              <a:t>Reduce psychosocial barriers </a:t>
            </a:r>
          </a:p>
          <a:p>
            <a:r>
              <a:rPr lang="en-US" altLang="en-US" dirty="0">
                <a:ea typeface="ＭＳ Ｐゴシック" panose="020B0600070205080204" pitchFamily="34" charset="-128"/>
              </a:rPr>
              <a:t>Circumcision</a:t>
            </a:r>
          </a:p>
          <a:p>
            <a:r>
              <a:rPr lang="en-US" altLang="en-US" dirty="0">
                <a:ea typeface="ＭＳ Ｐゴシック" panose="020B0600070205080204" pitchFamily="34" charset="-128"/>
              </a:rPr>
              <a:t>STI treatment</a:t>
            </a:r>
          </a:p>
          <a:p>
            <a:r>
              <a:rPr lang="en-US" altLang="en-US" dirty="0">
                <a:ea typeface="ＭＳ Ｐゴシック" panose="020B0600070205080204" pitchFamily="34" charset="-128"/>
              </a:rPr>
              <a:t>HIV PEP </a:t>
            </a:r>
          </a:p>
          <a:p>
            <a:r>
              <a:rPr lang="en-US" altLang="en-US" dirty="0">
                <a:ea typeface="ＭＳ Ｐゴシック" panose="020B0600070205080204" pitchFamily="34" charset="-128"/>
              </a:rPr>
              <a:t>HIV </a:t>
            </a:r>
            <a:r>
              <a:rPr lang="en-US" altLang="en-US" dirty="0" err="1">
                <a:ea typeface="ＭＳ Ｐゴシック" panose="020B0600070205080204" pitchFamily="34" charset="-128"/>
              </a:rPr>
              <a:t>PrEP</a:t>
            </a:r>
            <a:endParaRPr lang="en-US" altLang="en-US" dirty="0">
              <a:ea typeface="ＭＳ Ｐゴシック" panose="020B0600070205080204" pitchFamily="34" charset="-128"/>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pPr/>
              <a:t>35</a:t>
            </a:fld>
            <a:endParaRPr lang="en-US"/>
          </a:p>
        </p:txBody>
      </p:sp>
      <p:sp>
        <p:nvSpPr>
          <p:cNvPr id="3" name="TextBox 2">
            <a:extLst>
              <a:ext uri="{FF2B5EF4-FFF2-40B4-BE49-F238E27FC236}">
                <a16:creationId xmlns:a16="http://schemas.microsoft.com/office/drawing/2014/main" id="{2E46FC8B-0857-4C32-B5A1-C2016BBBDE3A}"/>
              </a:ext>
            </a:extLst>
          </p:cNvPr>
          <p:cNvSpPr txBox="1"/>
          <p:nvPr/>
        </p:nvSpPr>
        <p:spPr>
          <a:xfrm>
            <a:off x="1833684" y="4620280"/>
            <a:ext cx="5562600" cy="523220"/>
          </a:xfrm>
          <a:prstGeom prst="rect">
            <a:avLst/>
          </a:prstGeom>
          <a:noFill/>
        </p:spPr>
        <p:txBody>
          <a:bodyPr wrap="square" rtlCol="0">
            <a:spAutoFit/>
          </a:bodyPr>
          <a:lstStyle/>
          <a:p>
            <a:pPr algn="ctr"/>
            <a:r>
              <a:rPr lang="en-US" sz="1400" dirty="0">
                <a:solidFill>
                  <a:schemeClr val="bg1"/>
                </a:solidFill>
              </a:rPr>
              <a:t>STI= sexually transmitted infection; PEP= post-exposure prophylaxis; </a:t>
            </a:r>
            <a:r>
              <a:rPr lang="en-US" sz="1400" dirty="0" err="1">
                <a:solidFill>
                  <a:schemeClr val="bg1"/>
                </a:solidFill>
              </a:rPr>
              <a:t>PrEP</a:t>
            </a:r>
            <a:r>
              <a:rPr lang="en-US" sz="1400" dirty="0">
                <a:solidFill>
                  <a:schemeClr val="bg1"/>
                </a:solidFill>
              </a:rPr>
              <a:t>= pre-exposure prophylaxis</a:t>
            </a:r>
          </a:p>
        </p:txBody>
      </p:sp>
    </p:spTree>
    <p:extLst>
      <p:ext uri="{BB962C8B-B14F-4D97-AF65-F5344CB8AC3E}">
        <p14:creationId xmlns:p14="http://schemas.microsoft.com/office/powerpoint/2010/main" val="3297073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5D3-4DE7-AB45-BA15-7DBEE3C36623}"/>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796F670A-74BD-2047-A92F-D1CDC8718422}"/>
              </a:ext>
            </a:extLst>
          </p:cNvPr>
          <p:cNvSpPr>
            <a:spLocks noGrp="1"/>
          </p:cNvSpPr>
          <p:nvPr>
            <p:ph idx="1"/>
          </p:nvPr>
        </p:nvSpPr>
        <p:spPr/>
        <p:txBody>
          <a:bodyPr vert="horz" lIns="91440" tIns="45720" rIns="91440" bIns="45720" rtlCol="0" anchor="t">
            <a:normAutofit/>
          </a:bodyPr>
          <a:lstStyle/>
          <a:p>
            <a:pPr marL="457200" indent="-457200">
              <a:buFont typeface="+mj-lt"/>
              <a:buAutoNum type="arabicPeriod"/>
            </a:pPr>
            <a:r>
              <a:rPr lang="en-US" dirty="0"/>
              <a:t>Interpret HIV epidemiology within the context of social determinants of health.</a:t>
            </a:r>
          </a:p>
          <a:p>
            <a:pPr marL="457200" indent="-457200">
              <a:buFont typeface="+mj-lt"/>
              <a:buAutoNum type="arabicPeriod"/>
            </a:pPr>
            <a:r>
              <a:rPr lang="en-US" dirty="0"/>
              <a:t>Differentiate between behaviors associated with HIV transmission versus ways HIV is not transmitted.</a:t>
            </a:r>
          </a:p>
          <a:p>
            <a:pPr marL="457200" indent="-457200">
              <a:buFont typeface="+mj-lt"/>
              <a:buAutoNum type="arabicPeriod"/>
            </a:pPr>
            <a:r>
              <a:rPr lang="en-US" b="1" dirty="0">
                <a:solidFill>
                  <a:srgbClr val="C00000"/>
                </a:solidFill>
              </a:rPr>
              <a:t>Identify current recommendations related to HIV screening, treatment and prevention.</a:t>
            </a:r>
          </a:p>
          <a:p>
            <a:pPr marL="457200" indent="-457200">
              <a:buFont typeface="+mj-lt"/>
              <a:buAutoNum type="arabicPeriod"/>
            </a:pPr>
            <a:r>
              <a:rPr lang="en-US" dirty="0"/>
              <a:t>Outline the steps of linkage and retention in care.</a:t>
            </a:r>
          </a:p>
          <a:p>
            <a:endParaRPr lang="en-US" dirty="0"/>
          </a:p>
        </p:txBody>
      </p:sp>
      <p:sp>
        <p:nvSpPr>
          <p:cNvPr id="4" name="Slide Number Placeholder 3">
            <a:extLst>
              <a:ext uri="{FF2B5EF4-FFF2-40B4-BE49-F238E27FC236}">
                <a16:creationId xmlns:a16="http://schemas.microsoft.com/office/drawing/2014/main" id="{ADC53251-0D20-8B40-ABB8-EC96CC72586E}"/>
              </a:ext>
            </a:extLst>
          </p:cNvPr>
          <p:cNvSpPr>
            <a:spLocks noGrp="1"/>
          </p:cNvSpPr>
          <p:nvPr>
            <p:ph type="sldNum" sz="quarter" idx="12"/>
          </p:nvPr>
        </p:nvSpPr>
        <p:spPr/>
        <p:txBody>
          <a:bodyPr/>
          <a:lstStyle/>
          <a:p>
            <a:fld id="{6E2D2B3B-882E-40F3-A32F-6DD516915044}" type="slidenum">
              <a:rPr lang="en-US" smtClean="0"/>
              <a:pPr/>
              <a:t>36</a:t>
            </a:fld>
            <a:endParaRPr lang="en-US"/>
          </a:p>
        </p:txBody>
      </p:sp>
    </p:spTree>
    <p:extLst>
      <p:ext uri="{BB962C8B-B14F-4D97-AF65-F5344CB8AC3E}">
        <p14:creationId xmlns:p14="http://schemas.microsoft.com/office/powerpoint/2010/main" val="2779603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346BB-74EC-4A4F-ADFE-AA40AA8CD34F}"/>
              </a:ext>
            </a:extLst>
          </p:cNvPr>
          <p:cNvSpPr>
            <a:spLocks noGrp="1"/>
          </p:cNvSpPr>
          <p:nvPr>
            <p:ph type="title"/>
          </p:nvPr>
        </p:nvSpPr>
        <p:spPr>
          <a:xfrm>
            <a:off x="357108" y="88468"/>
            <a:ext cx="8315569" cy="857250"/>
          </a:xfrm>
        </p:spPr>
        <p:txBody>
          <a:bodyPr/>
          <a:lstStyle/>
          <a:p>
            <a:pPr algn="ctr"/>
            <a:r>
              <a:rPr lang="en-US" sz="3600" dirty="0"/>
              <a:t>HIV Pre-Exposure Prophylaxis (</a:t>
            </a:r>
            <a:r>
              <a:rPr lang="en-US" sz="3600" dirty="0" err="1"/>
              <a:t>PrEP</a:t>
            </a:r>
            <a:r>
              <a:rPr lang="en-US" sz="3600" dirty="0"/>
              <a:t>)</a:t>
            </a:r>
          </a:p>
        </p:txBody>
      </p:sp>
      <p:sp>
        <p:nvSpPr>
          <p:cNvPr id="3" name="Content Placeholder 2">
            <a:extLst>
              <a:ext uri="{FF2B5EF4-FFF2-40B4-BE49-F238E27FC236}">
                <a16:creationId xmlns:a16="http://schemas.microsoft.com/office/drawing/2014/main" id="{564CA6BB-0FA6-4BEF-ADD0-0917110B6594}"/>
              </a:ext>
            </a:extLst>
          </p:cNvPr>
          <p:cNvSpPr>
            <a:spLocks noGrp="1"/>
          </p:cNvSpPr>
          <p:nvPr>
            <p:ph idx="1"/>
          </p:nvPr>
        </p:nvSpPr>
        <p:spPr>
          <a:xfrm>
            <a:off x="186668" y="934013"/>
            <a:ext cx="6214131" cy="3275474"/>
          </a:xfrm>
        </p:spPr>
        <p:txBody>
          <a:bodyPr>
            <a:normAutofit/>
          </a:bodyPr>
          <a:lstStyle/>
          <a:p>
            <a:r>
              <a:rPr lang="en-US" sz="1800" dirty="0"/>
              <a:t>Current FDA-approved medications for </a:t>
            </a:r>
            <a:r>
              <a:rPr lang="en-US" sz="1800" dirty="0" err="1"/>
              <a:t>PrEP</a:t>
            </a:r>
            <a:r>
              <a:rPr lang="en-US" sz="1800" dirty="0"/>
              <a:t>:</a:t>
            </a:r>
          </a:p>
          <a:p>
            <a:pPr lvl="1"/>
            <a:r>
              <a:rPr lang="en-US" sz="1800" dirty="0"/>
              <a:t>Tenofovir/Emtricitabine (Truvada</a:t>
            </a:r>
            <a:r>
              <a:rPr lang="en-US" sz="1800" baseline="30000" dirty="0"/>
              <a:t>®* </a:t>
            </a:r>
            <a:r>
              <a:rPr lang="en-US" sz="1800" dirty="0"/>
              <a:t>or </a:t>
            </a:r>
            <a:r>
              <a:rPr lang="en-US" sz="1800" dirty="0" err="1"/>
              <a:t>Descovy</a:t>
            </a:r>
            <a:r>
              <a:rPr lang="en-US" sz="1800" baseline="30000" dirty="0"/>
              <a:t>®**</a:t>
            </a:r>
            <a:r>
              <a:rPr lang="en-US" sz="1800" dirty="0"/>
              <a:t>)</a:t>
            </a:r>
          </a:p>
          <a:p>
            <a:pPr lvl="2"/>
            <a:r>
              <a:rPr lang="en-US" sz="1800" dirty="0"/>
              <a:t>1 tablet by mouth once a day</a:t>
            </a:r>
          </a:p>
          <a:p>
            <a:pPr lvl="2"/>
            <a:r>
              <a:rPr lang="en-US" sz="1800" dirty="0"/>
              <a:t>Prescribe for ≤ 90-day supply</a:t>
            </a:r>
          </a:p>
          <a:p>
            <a:pPr lvl="2"/>
            <a:r>
              <a:rPr lang="en-US" sz="1800" dirty="0"/>
              <a:t>Approved for adolescents &amp; adults </a:t>
            </a:r>
            <a:r>
              <a:rPr lang="en-US" sz="1800" u="sng" dirty="0"/>
              <a:t>&gt;</a:t>
            </a:r>
            <a:r>
              <a:rPr lang="en-US" sz="1800" dirty="0"/>
              <a:t> 35kg</a:t>
            </a:r>
          </a:p>
          <a:p>
            <a:pPr lvl="1"/>
            <a:r>
              <a:rPr lang="en-US" sz="1800" dirty="0"/>
              <a:t>Cabotegravir (</a:t>
            </a:r>
            <a:r>
              <a:rPr lang="en-US" sz="1800" dirty="0" err="1"/>
              <a:t>Apretude</a:t>
            </a:r>
            <a:r>
              <a:rPr lang="en-US" sz="1800" baseline="30000" dirty="0"/>
              <a:t>®***</a:t>
            </a:r>
            <a:r>
              <a:rPr lang="en-US" sz="1800" dirty="0"/>
              <a:t>)</a:t>
            </a:r>
          </a:p>
          <a:p>
            <a:pPr lvl="2"/>
            <a:r>
              <a:rPr lang="en-US" sz="1800" dirty="0"/>
              <a:t>Intramuscular injection given by a healthcare provider once monthly for 2 doses, then once every 2 months</a:t>
            </a:r>
          </a:p>
          <a:p>
            <a:pPr lvl="1"/>
            <a:r>
              <a:rPr lang="en-US" sz="2000" dirty="0" err="1"/>
              <a:t>PrEP</a:t>
            </a:r>
            <a:r>
              <a:rPr lang="en-US" sz="2000" dirty="0"/>
              <a:t> given USPSTF Grade A Recommendation</a:t>
            </a:r>
          </a:p>
          <a:p>
            <a:endParaRPr lang="en-US" sz="1800" dirty="0"/>
          </a:p>
        </p:txBody>
      </p:sp>
      <p:sp>
        <p:nvSpPr>
          <p:cNvPr id="4" name="Slide Number Placeholder 3">
            <a:extLst>
              <a:ext uri="{FF2B5EF4-FFF2-40B4-BE49-F238E27FC236}">
                <a16:creationId xmlns:a16="http://schemas.microsoft.com/office/drawing/2014/main" id="{A13C0A9A-041E-4FFA-A531-FAFE0A743E03}"/>
              </a:ext>
            </a:extLst>
          </p:cNvPr>
          <p:cNvSpPr>
            <a:spLocks noGrp="1"/>
          </p:cNvSpPr>
          <p:nvPr>
            <p:ph type="sldNum" sz="quarter" idx="12"/>
          </p:nvPr>
        </p:nvSpPr>
        <p:spPr/>
        <p:txBody>
          <a:bodyPr/>
          <a:lstStyle/>
          <a:p>
            <a:fld id="{6E2D2B3B-882E-40F3-A32F-6DD516915044}" type="slidenum">
              <a:rPr lang="en-US" smtClean="0"/>
              <a:pPr/>
              <a:t>37</a:t>
            </a:fld>
            <a:endParaRPr lang="en-US"/>
          </a:p>
        </p:txBody>
      </p:sp>
      <p:pic>
        <p:nvPicPr>
          <p:cNvPr id="5" name="Picture 4">
            <a:extLst>
              <a:ext uri="{FF2B5EF4-FFF2-40B4-BE49-F238E27FC236}">
                <a16:creationId xmlns:a16="http://schemas.microsoft.com/office/drawing/2014/main" id="{EBF2C3D6-59F3-4F4E-A583-6CA570B9B4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5" t="5376" r="4368" b="11587"/>
          <a:stretch/>
        </p:blipFill>
        <p:spPr>
          <a:xfrm>
            <a:off x="5995669" y="835542"/>
            <a:ext cx="3148331" cy="2879208"/>
          </a:xfrm>
          <a:prstGeom prst="rect">
            <a:avLst/>
          </a:prstGeom>
          <a:ln>
            <a:solidFill>
              <a:schemeClr val="tx1"/>
            </a:solidFill>
          </a:ln>
        </p:spPr>
      </p:pic>
      <p:sp>
        <p:nvSpPr>
          <p:cNvPr id="6" name="TextBox 5">
            <a:extLst>
              <a:ext uri="{FF2B5EF4-FFF2-40B4-BE49-F238E27FC236}">
                <a16:creationId xmlns:a16="http://schemas.microsoft.com/office/drawing/2014/main" id="{1444DA64-AE3E-4948-AEB7-980FB716F5F0}"/>
              </a:ext>
            </a:extLst>
          </p:cNvPr>
          <p:cNvSpPr txBox="1"/>
          <p:nvPr/>
        </p:nvSpPr>
        <p:spPr>
          <a:xfrm>
            <a:off x="409412" y="4243685"/>
            <a:ext cx="8734588" cy="461665"/>
          </a:xfrm>
          <a:prstGeom prst="rect">
            <a:avLst/>
          </a:prstGeom>
          <a:noFill/>
        </p:spPr>
        <p:txBody>
          <a:bodyPr wrap="square" rtlCol="0">
            <a:spAutoFit/>
          </a:bodyPr>
          <a:lstStyle/>
          <a:p>
            <a:pPr algn="ctr"/>
            <a:r>
              <a:rPr lang="en-US" sz="1200" dirty="0"/>
              <a:t>*TDF/FTC FDA approved indication in adults 7/12 and for youth 5/18; now available as generic</a:t>
            </a:r>
          </a:p>
          <a:p>
            <a:pPr algn="ctr"/>
            <a:r>
              <a:rPr lang="en-US" sz="1200" dirty="0"/>
              <a:t>**TAF/FTC FDA approved for </a:t>
            </a:r>
            <a:r>
              <a:rPr lang="en-US" sz="1200" dirty="0" err="1"/>
              <a:t>PrEP</a:t>
            </a:r>
            <a:r>
              <a:rPr lang="en-US" sz="1200" dirty="0"/>
              <a:t> (except receptive vaginal sex) 10/19 ***CAB FDA approved for </a:t>
            </a:r>
            <a:r>
              <a:rPr lang="en-US" sz="1200" dirty="0" err="1"/>
              <a:t>PrEP</a:t>
            </a:r>
            <a:r>
              <a:rPr lang="en-US" sz="1200" dirty="0"/>
              <a:t> 12/21</a:t>
            </a:r>
          </a:p>
        </p:txBody>
      </p:sp>
      <p:sp>
        <p:nvSpPr>
          <p:cNvPr id="10" name="TextBox 9">
            <a:extLst>
              <a:ext uri="{FF2B5EF4-FFF2-40B4-BE49-F238E27FC236}">
                <a16:creationId xmlns:a16="http://schemas.microsoft.com/office/drawing/2014/main" id="{9EA39F47-B6A5-4314-8F2E-AFFD81B70618}"/>
              </a:ext>
            </a:extLst>
          </p:cNvPr>
          <p:cNvSpPr txBox="1"/>
          <p:nvPr/>
        </p:nvSpPr>
        <p:spPr>
          <a:xfrm>
            <a:off x="1758418" y="4711066"/>
            <a:ext cx="5512948" cy="307777"/>
          </a:xfrm>
          <a:prstGeom prst="rect">
            <a:avLst/>
          </a:prstGeom>
          <a:noFill/>
        </p:spPr>
        <p:txBody>
          <a:bodyPr wrap="square" rtlCol="0">
            <a:spAutoFit/>
          </a:bodyPr>
          <a:lstStyle/>
          <a:p>
            <a:pPr algn="ctr"/>
            <a:r>
              <a:rPr lang="en-US" sz="1400" dirty="0">
                <a:solidFill>
                  <a:schemeClr val="bg1"/>
                </a:solidFill>
                <a:hlinkClick r:id="rId4">
                  <a:extLst>
                    <a:ext uri="{A12FA001-AC4F-418D-AE19-62706E023703}">
                      <ahyp:hlinkClr xmlns:ahyp="http://schemas.microsoft.com/office/drawing/2018/hyperlinkcolor" val="tx"/>
                    </a:ext>
                  </a:extLst>
                </a:hlinkClick>
              </a:rPr>
              <a:t>https://www.cdc.gov/hiv/guidelines/preventing.html</a:t>
            </a:r>
            <a:endParaRPr lang="en-US" sz="1400" dirty="0">
              <a:solidFill>
                <a:schemeClr val="bg1"/>
              </a:solidFill>
            </a:endParaRPr>
          </a:p>
        </p:txBody>
      </p:sp>
    </p:spTree>
    <p:extLst>
      <p:ext uri="{BB962C8B-B14F-4D97-AF65-F5344CB8AC3E}">
        <p14:creationId xmlns:p14="http://schemas.microsoft.com/office/powerpoint/2010/main" val="1290755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979"/>
            <a:ext cx="8544169" cy="857250"/>
          </a:xfrm>
        </p:spPr>
        <p:txBody>
          <a:bodyPr/>
          <a:lstStyle/>
          <a:p>
            <a:pPr algn="ctr"/>
            <a:r>
              <a:rPr lang="en-US" sz="3600" dirty="0"/>
              <a:t>Need for </a:t>
            </a:r>
            <a:r>
              <a:rPr lang="en-US" sz="3600" dirty="0" err="1"/>
              <a:t>PrEP</a:t>
            </a:r>
            <a:r>
              <a:rPr lang="en-US" sz="3600" dirty="0"/>
              <a:t> to reach more people at risk</a:t>
            </a:r>
          </a:p>
        </p:txBody>
      </p:sp>
      <p:sp>
        <p:nvSpPr>
          <p:cNvPr id="3" name="Content Placeholder 2"/>
          <p:cNvSpPr>
            <a:spLocks noGrp="1"/>
          </p:cNvSpPr>
          <p:nvPr>
            <p:ph idx="1"/>
          </p:nvPr>
        </p:nvSpPr>
        <p:spPr>
          <a:xfrm>
            <a:off x="304801" y="1063228"/>
            <a:ext cx="5714999" cy="3565921"/>
          </a:xfrm>
        </p:spPr>
        <p:txBody>
          <a:bodyPr>
            <a:normAutofit/>
          </a:bodyPr>
          <a:lstStyle/>
          <a:p>
            <a:pPr lvl="1"/>
            <a:endParaRPr lang="en-US" sz="500" dirty="0"/>
          </a:p>
          <a:p>
            <a:r>
              <a:rPr lang="en-US" sz="2000" dirty="0"/>
              <a:t>Continued disparities among                         certain populations with                                      new HIV infections and lack                                      of access to HIV </a:t>
            </a:r>
            <a:r>
              <a:rPr lang="en-US" sz="2000" dirty="0" err="1"/>
              <a:t>PrEP</a:t>
            </a:r>
            <a:endParaRPr lang="en-US" sz="2000" dirty="0"/>
          </a:p>
          <a:p>
            <a:endParaRPr lang="en-US" sz="500" dirty="0"/>
          </a:p>
          <a:p>
            <a:r>
              <a:rPr lang="en-US" sz="2000" dirty="0"/>
              <a:t>Interventions to improve                                 metrics at  each step of                                              </a:t>
            </a:r>
            <a:r>
              <a:rPr lang="en-US" sz="2000" dirty="0" err="1"/>
              <a:t>PrEP</a:t>
            </a:r>
            <a:r>
              <a:rPr lang="en-US" sz="2000" dirty="0"/>
              <a:t> care continuum                                                   could reduce disparities</a:t>
            </a:r>
          </a:p>
          <a:p>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38</a:t>
            </a:fld>
            <a:endParaRPr lang="en-US"/>
          </a:p>
        </p:txBody>
      </p:sp>
      <p:sp>
        <p:nvSpPr>
          <p:cNvPr id="5" name="TextBox 4"/>
          <p:cNvSpPr txBox="1"/>
          <p:nvPr/>
        </p:nvSpPr>
        <p:spPr>
          <a:xfrm>
            <a:off x="1885950" y="4756234"/>
            <a:ext cx="6038850" cy="307777"/>
          </a:xfrm>
          <a:prstGeom prst="rect">
            <a:avLst/>
          </a:prstGeom>
          <a:noFill/>
        </p:spPr>
        <p:txBody>
          <a:bodyPr wrap="square" rtlCol="0">
            <a:spAutoFit/>
          </a:bodyPr>
          <a:lstStyle/>
          <a:p>
            <a:pPr algn="ctr"/>
            <a:r>
              <a:rPr lang="en-US" sz="1400" dirty="0" err="1">
                <a:solidFill>
                  <a:schemeClr val="bg1"/>
                </a:solidFill>
              </a:rPr>
              <a:t>Jenness</a:t>
            </a:r>
            <a:r>
              <a:rPr lang="en-US" sz="1400" dirty="0">
                <a:solidFill>
                  <a:schemeClr val="bg1"/>
                </a:solidFill>
              </a:rPr>
              <a:t>, S et al. CROI2018. Abstract 1149</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32" r="5241"/>
          <a:stretch/>
        </p:blipFill>
        <p:spPr>
          <a:xfrm>
            <a:off x="4308853" y="1397843"/>
            <a:ext cx="4463916" cy="2828112"/>
          </a:xfrm>
          <a:prstGeom prst="rect">
            <a:avLst/>
          </a:prstGeom>
          <a:ln>
            <a:solidFill>
              <a:schemeClr val="tx1"/>
            </a:solidFill>
          </a:ln>
        </p:spPr>
      </p:pic>
    </p:spTree>
    <p:extLst>
      <p:ext uri="{BB962C8B-B14F-4D97-AF65-F5344CB8AC3E}">
        <p14:creationId xmlns:p14="http://schemas.microsoft.com/office/powerpoint/2010/main" val="727018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9A73-3637-4384-A14B-17D93109A634}"/>
              </a:ext>
            </a:extLst>
          </p:cNvPr>
          <p:cNvSpPr>
            <a:spLocks noGrp="1"/>
          </p:cNvSpPr>
          <p:nvPr>
            <p:ph type="title"/>
          </p:nvPr>
        </p:nvSpPr>
        <p:spPr>
          <a:xfrm>
            <a:off x="457199" y="190500"/>
            <a:ext cx="8315569" cy="857250"/>
          </a:xfrm>
        </p:spPr>
        <p:txBody>
          <a:bodyPr/>
          <a:lstStyle/>
          <a:p>
            <a:pPr algn="ctr"/>
            <a:r>
              <a:rPr lang="en-US" dirty="0"/>
              <a:t>What is </a:t>
            </a:r>
            <a:r>
              <a:rPr lang="en-US" dirty="0" err="1"/>
              <a:t>nPEP</a:t>
            </a:r>
            <a:r>
              <a:rPr lang="en-US" dirty="0"/>
              <a:t>?</a:t>
            </a:r>
          </a:p>
        </p:txBody>
      </p:sp>
      <p:sp>
        <p:nvSpPr>
          <p:cNvPr id="3" name="Content Placeholder 2">
            <a:extLst>
              <a:ext uri="{FF2B5EF4-FFF2-40B4-BE49-F238E27FC236}">
                <a16:creationId xmlns:a16="http://schemas.microsoft.com/office/drawing/2014/main" id="{A1B2D5B5-41EA-481B-8C22-5341ACA3EA14}"/>
              </a:ext>
            </a:extLst>
          </p:cNvPr>
          <p:cNvSpPr>
            <a:spLocks noGrp="1"/>
          </p:cNvSpPr>
          <p:nvPr>
            <p:ph idx="1"/>
          </p:nvPr>
        </p:nvSpPr>
        <p:spPr>
          <a:xfrm>
            <a:off x="227169" y="1276350"/>
            <a:ext cx="8775628" cy="3275474"/>
          </a:xfrm>
        </p:spPr>
        <p:txBody>
          <a:bodyPr>
            <a:noAutofit/>
          </a:bodyPr>
          <a:lstStyle/>
          <a:p>
            <a:r>
              <a:rPr lang="en-US" dirty="0" err="1"/>
              <a:t>nPEP</a:t>
            </a:r>
            <a:r>
              <a:rPr lang="en-US" dirty="0"/>
              <a:t> = </a:t>
            </a:r>
            <a:r>
              <a:rPr lang="en-US" b="1" dirty="0"/>
              <a:t>nonoccupational post-exposure prophylaxis</a:t>
            </a:r>
          </a:p>
          <a:p>
            <a:r>
              <a:rPr lang="en-US" dirty="0"/>
              <a:t>Medication to prevent HIV </a:t>
            </a:r>
            <a:r>
              <a:rPr lang="en-US" b="1" dirty="0"/>
              <a:t>after</a:t>
            </a:r>
            <a:r>
              <a:rPr lang="en-US" dirty="0"/>
              <a:t> a potential exposure</a:t>
            </a:r>
          </a:p>
          <a:p>
            <a:r>
              <a:rPr lang="en-US" dirty="0"/>
              <a:t>Must be started within 72 hours of possible exposure to HIV</a:t>
            </a:r>
          </a:p>
          <a:p>
            <a:pPr lvl="1">
              <a:buFont typeface="Arial" panose="020B0604020202020204" pitchFamily="34" charset="0"/>
              <a:buChar char="•"/>
            </a:pPr>
            <a:r>
              <a:rPr lang="en-US" sz="2000" dirty="0"/>
              <a:t>From sex (for example, if the condom broke),</a:t>
            </a:r>
          </a:p>
          <a:p>
            <a:pPr lvl="1">
              <a:buFont typeface="Arial" panose="020B0604020202020204" pitchFamily="34" charset="0"/>
              <a:buChar char="•"/>
            </a:pPr>
            <a:r>
              <a:rPr lang="en-US" sz="2000" dirty="0"/>
              <a:t>Through sharing needles, syringes, or other equipment to inject drugs (for example, cookers), or</a:t>
            </a:r>
          </a:p>
          <a:p>
            <a:pPr lvl="1">
              <a:buFont typeface="Arial" panose="020B0604020202020204" pitchFamily="34" charset="0"/>
              <a:buChar char="•"/>
            </a:pPr>
            <a:r>
              <a:rPr lang="en-US" sz="2000" dirty="0"/>
              <a:t>After sexually assault</a:t>
            </a:r>
          </a:p>
          <a:p>
            <a:r>
              <a:rPr lang="en-US" dirty="0"/>
              <a:t>Must complete 4-week course </a:t>
            </a:r>
          </a:p>
        </p:txBody>
      </p:sp>
      <p:sp>
        <p:nvSpPr>
          <p:cNvPr id="4" name="Slide Number Placeholder 3">
            <a:extLst>
              <a:ext uri="{FF2B5EF4-FFF2-40B4-BE49-F238E27FC236}">
                <a16:creationId xmlns:a16="http://schemas.microsoft.com/office/drawing/2014/main" id="{E001026D-BBC3-4B9C-934C-442E5BE01537}"/>
              </a:ext>
            </a:extLst>
          </p:cNvPr>
          <p:cNvSpPr>
            <a:spLocks noGrp="1"/>
          </p:cNvSpPr>
          <p:nvPr>
            <p:ph type="sldNum" sz="quarter" idx="12"/>
          </p:nvPr>
        </p:nvSpPr>
        <p:spPr/>
        <p:txBody>
          <a:bodyPr/>
          <a:lstStyle/>
          <a:p>
            <a:fld id="{6E2D2B3B-882E-40F3-A32F-6DD516915044}" type="slidenum">
              <a:rPr lang="en-US" smtClean="0"/>
              <a:pPr/>
              <a:t>39</a:t>
            </a:fld>
            <a:endParaRPr lang="en-US"/>
          </a:p>
        </p:txBody>
      </p:sp>
      <p:sp>
        <p:nvSpPr>
          <p:cNvPr id="6" name="TextBox 5">
            <a:extLst>
              <a:ext uri="{FF2B5EF4-FFF2-40B4-BE49-F238E27FC236}">
                <a16:creationId xmlns:a16="http://schemas.microsoft.com/office/drawing/2014/main" id="{940FED77-5CEF-4BE9-9E51-AC1D59203AAD}"/>
              </a:ext>
            </a:extLst>
          </p:cNvPr>
          <p:cNvSpPr txBox="1"/>
          <p:nvPr/>
        </p:nvSpPr>
        <p:spPr>
          <a:xfrm>
            <a:off x="1981200" y="4693336"/>
            <a:ext cx="5562600" cy="307777"/>
          </a:xfrm>
          <a:prstGeom prst="rect">
            <a:avLst/>
          </a:prstGeom>
          <a:noFill/>
        </p:spPr>
        <p:txBody>
          <a:bodyPr wrap="square" rtlCol="0">
            <a:spAutoFit/>
          </a:bodyPr>
          <a:lstStyle/>
          <a:p>
            <a:pPr algn="ctr"/>
            <a:r>
              <a:rPr lang="en-US" sz="1400" dirty="0">
                <a:solidFill>
                  <a:schemeClr val="bg1"/>
                </a:solidFill>
              </a:rPr>
              <a:t>https://www.cdc.gov/hiv/basics/pep/about-pep.html</a:t>
            </a:r>
          </a:p>
        </p:txBody>
      </p:sp>
      <p:pic>
        <p:nvPicPr>
          <p:cNvPr id="7" name="Picture 6">
            <a:extLst>
              <a:ext uri="{FF2B5EF4-FFF2-40B4-BE49-F238E27FC236}">
                <a16:creationId xmlns:a16="http://schemas.microsoft.com/office/drawing/2014/main" id="{559CFFC4-220A-4684-BDAD-AFA424D309F9}"/>
              </a:ext>
            </a:extLst>
          </p:cNvPr>
          <p:cNvPicPr>
            <a:picLocks noChangeAspect="1"/>
          </p:cNvPicPr>
          <p:nvPr/>
        </p:nvPicPr>
        <p:blipFill>
          <a:blip r:embed="rId3"/>
          <a:stretch>
            <a:fillRect/>
          </a:stretch>
        </p:blipFill>
        <p:spPr>
          <a:xfrm>
            <a:off x="7543800" y="-3101"/>
            <a:ext cx="1348222" cy="1348222"/>
          </a:xfrm>
          <a:prstGeom prst="rect">
            <a:avLst/>
          </a:prstGeom>
        </p:spPr>
      </p:pic>
    </p:spTree>
    <p:extLst>
      <p:ext uri="{BB962C8B-B14F-4D97-AF65-F5344CB8AC3E}">
        <p14:creationId xmlns:p14="http://schemas.microsoft.com/office/powerpoint/2010/main" val="2788687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p:txBody>
          <a:bodyPr>
            <a:normAutofit fontScale="92500"/>
          </a:bodyPr>
          <a:lstStyle/>
          <a:p>
            <a:r>
              <a:rPr lang="en-US" dirty="0"/>
              <a:t>SCAETC recognizes that language is constantly evolving, and while we make every effort to avoid bias and stigmatizing terms, we acknowledge that unintentional lapses may occur in our presentations.</a:t>
            </a:r>
          </a:p>
          <a:p>
            <a:r>
              <a:rPr lang="en-US" dirty="0"/>
              <a:t>We value your feedback and encourage you to share any concerns related to language, images, or concepts that may be offensive or stigmatizing. </a:t>
            </a:r>
          </a:p>
          <a:p>
            <a:r>
              <a:rPr lang="en-US" dirty="0"/>
              <a:t>Your input will help us refine and improve our presentations, ensuring they remain inclusive and respectful to participants.</a:t>
            </a:r>
          </a:p>
        </p:txBody>
      </p:sp>
      <p:sp>
        <p:nvSpPr>
          <p:cNvPr id="4" name="Slide Number Placeholder 3">
            <a:extLst>
              <a:ext uri="{FF2B5EF4-FFF2-40B4-BE49-F238E27FC236}">
                <a16:creationId xmlns:a16="http://schemas.microsoft.com/office/drawing/2014/main" id="{782116D6-C495-FFD8-35E8-5FAE826C226A}"/>
              </a:ext>
            </a:extLst>
          </p:cNvPr>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862975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501F-10F8-43EC-80E8-F70856BA4C4E}"/>
              </a:ext>
            </a:extLst>
          </p:cNvPr>
          <p:cNvSpPr>
            <a:spLocks noGrp="1"/>
          </p:cNvSpPr>
          <p:nvPr>
            <p:ph type="title"/>
          </p:nvPr>
        </p:nvSpPr>
        <p:spPr/>
        <p:txBody>
          <a:bodyPr/>
          <a:lstStyle/>
          <a:p>
            <a:pPr algn="ctr"/>
            <a:r>
              <a:rPr lang="en-US" dirty="0"/>
              <a:t>HIV Screening Recommendations</a:t>
            </a:r>
          </a:p>
        </p:txBody>
      </p:sp>
      <p:sp>
        <p:nvSpPr>
          <p:cNvPr id="3" name="Content Placeholder 2">
            <a:extLst>
              <a:ext uri="{FF2B5EF4-FFF2-40B4-BE49-F238E27FC236}">
                <a16:creationId xmlns:a16="http://schemas.microsoft.com/office/drawing/2014/main" id="{8DFFE161-7307-4E49-B4BF-3196173EFA10}"/>
              </a:ext>
            </a:extLst>
          </p:cNvPr>
          <p:cNvSpPr>
            <a:spLocks noGrp="1"/>
          </p:cNvSpPr>
          <p:nvPr>
            <p:ph idx="1"/>
          </p:nvPr>
        </p:nvSpPr>
        <p:spPr/>
        <p:txBody>
          <a:bodyPr/>
          <a:lstStyle/>
          <a:p>
            <a:r>
              <a:rPr lang="en-US" dirty="0"/>
              <a:t>CDC: test </a:t>
            </a:r>
            <a:r>
              <a:rPr lang="en-US" b="1" dirty="0"/>
              <a:t>everyone</a:t>
            </a:r>
            <a:r>
              <a:rPr lang="en-US" dirty="0"/>
              <a:t> between ages of 13 and 64 years old </a:t>
            </a:r>
            <a:r>
              <a:rPr lang="en-US" b="1" dirty="0"/>
              <a:t>at least once </a:t>
            </a:r>
            <a:r>
              <a:rPr lang="en-US" dirty="0"/>
              <a:t>as part of routine health care</a:t>
            </a:r>
          </a:p>
          <a:p>
            <a:pPr lvl="1"/>
            <a:r>
              <a:rPr lang="en-US" dirty="0"/>
              <a:t>For those at higher risk, test at least once a year</a:t>
            </a:r>
          </a:p>
          <a:p>
            <a:r>
              <a:rPr lang="en-US" dirty="0"/>
              <a:t>U.S. Preventative Services Task Force </a:t>
            </a:r>
            <a:r>
              <a:rPr lang="en-US" b="1" dirty="0"/>
              <a:t>Grade A recommendation</a:t>
            </a:r>
            <a:r>
              <a:rPr lang="en-US" dirty="0"/>
              <a:t>: screen all pregnant persons and all adolescents and adults aged 15 to 65 years old</a:t>
            </a:r>
          </a:p>
          <a:p>
            <a:pPr lvl="1"/>
            <a:r>
              <a:rPr lang="en-US" dirty="0"/>
              <a:t>Screen younger adolescents and older adults at increased risk of infection</a:t>
            </a:r>
          </a:p>
        </p:txBody>
      </p:sp>
      <p:sp>
        <p:nvSpPr>
          <p:cNvPr id="4" name="Slide Number Placeholder 3">
            <a:extLst>
              <a:ext uri="{FF2B5EF4-FFF2-40B4-BE49-F238E27FC236}">
                <a16:creationId xmlns:a16="http://schemas.microsoft.com/office/drawing/2014/main" id="{1BECFEE1-F9E4-4A47-881A-5FBA33126165}"/>
              </a:ext>
            </a:extLst>
          </p:cNvPr>
          <p:cNvSpPr>
            <a:spLocks noGrp="1"/>
          </p:cNvSpPr>
          <p:nvPr>
            <p:ph type="sldNum" sz="quarter" idx="12"/>
          </p:nvPr>
        </p:nvSpPr>
        <p:spPr/>
        <p:txBody>
          <a:bodyPr/>
          <a:lstStyle/>
          <a:p>
            <a:fld id="{6E2D2B3B-882E-40F3-A32F-6DD516915044}" type="slidenum">
              <a:rPr lang="en-US" smtClean="0"/>
              <a:pPr/>
              <a:t>40</a:t>
            </a:fld>
            <a:endParaRPr lang="en-US"/>
          </a:p>
        </p:txBody>
      </p:sp>
      <p:sp>
        <p:nvSpPr>
          <p:cNvPr id="5" name="TextBox 4">
            <a:extLst>
              <a:ext uri="{FF2B5EF4-FFF2-40B4-BE49-F238E27FC236}">
                <a16:creationId xmlns:a16="http://schemas.microsoft.com/office/drawing/2014/main" id="{0DD19132-F71D-5C31-CCB9-D978ED8CB5B3}"/>
              </a:ext>
            </a:extLst>
          </p:cNvPr>
          <p:cNvSpPr txBox="1"/>
          <p:nvPr/>
        </p:nvSpPr>
        <p:spPr>
          <a:xfrm>
            <a:off x="1371600" y="4629150"/>
            <a:ext cx="7010400" cy="523220"/>
          </a:xfrm>
          <a:prstGeom prst="rect">
            <a:avLst/>
          </a:prstGeom>
          <a:noFill/>
        </p:spPr>
        <p:txBody>
          <a:bodyPr wrap="square" rtlCol="0">
            <a:spAutoFit/>
          </a:bodyPr>
          <a:lstStyle/>
          <a:p>
            <a:pPr algn="ctr"/>
            <a:r>
              <a:rPr lang="en-US" sz="1400" dirty="0">
                <a:solidFill>
                  <a:schemeClr val="bg1"/>
                </a:solidFill>
                <a:hlinkClick r:id="rId3">
                  <a:extLst>
                    <a:ext uri="{A12FA001-AC4F-418D-AE19-62706E023703}">
                      <ahyp:hlinkClr xmlns:ahyp="http://schemas.microsoft.com/office/drawing/2018/hyperlinkcolor" val="tx"/>
                    </a:ext>
                  </a:extLst>
                </a:hlinkClick>
              </a:rPr>
              <a:t>https://www.cdc.gov/hiv/testing/index.html</a:t>
            </a:r>
            <a:endParaRPr lang="en-US" sz="1400" dirty="0">
              <a:solidFill>
                <a:schemeClr val="bg1"/>
              </a:solidFill>
            </a:endParaRPr>
          </a:p>
          <a:p>
            <a:pPr algn="ctr"/>
            <a:r>
              <a:rPr lang="en-US" sz="1400" dirty="0">
                <a:solidFill>
                  <a:schemeClr val="bg1"/>
                </a:solidFill>
                <a:hlinkClick r:id="rId4">
                  <a:extLst>
                    <a:ext uri="{A12FA001-AC4F-418D-AE19-62706E023703}">
                      <ahyp:hlinkClr xmlns:ahyp="http://schemas.microsoft.com/office/drawing/2018/hyperlinkcolor" val="tx"/>
                    </a:ext>
                  </a:extLst>
                </a:hlinkClick>
              </a:rPr>
              <a:t>https://www.uspreventiveservicestaskforce.org</a:t>
            </a:r>
            <a:r>
              <a:rPr lang="en-US" sz="1400" dirty="0">
                <a:solidFill>
                  <a:schemeClr val="bg1"/>
                </a:solidFill>
              </a:rPr>
              <a:t> (USPSTF 2019 recommendation)</a:t>
            </a:r>
          </a:p>
        </p:txBody>
      </p:sp>
    </p:spTree>
    <p:extLst>
      <p:ext uri="{BB962C8B-B14F-4D97-AF65-F5344CB8AC3E}">
        <p14:creationId xmlns:p14="http://schemas.microsoft.com/office/powerpoint/2010/main" val="1256052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4078"/>
            <a:ext cx="8699428" cy="651272"/>
          </a:xfrm>
        </p:spPr>
        <p:txBody>
          <a:bodyPr/>
          <a:lstStyle/>
          <a:p>
            <a:pPr algn="ctr"/>
            <a:r>
              <a:rPr lang="en-US" dirty="0"/>
              <a:t>HIV testing</a:t>
            </a:r>
          </a:p>
        </p:txBody>
      </p:sp>
      <p:sp>
        <p:nvSpPr>
          <p:cNvPr id="3" name="Content Placeholder 2"/>
          <p:cNvSpPr>
            <a:spLocks noGrp="1"/>
          </p:cNvSpPr>
          <p:nvPr>
            <p:ph idx="1"/>
          </p:nvPr>
        </p:nvSpPr>
        <p:spPr>
          <a:xfrm>
            <a:off x="76200" y="1123950"/>
            <a:ext cx="5597435" cy="3275474"/>
          </a:xfrm>
        </p:spPr>
        <p:txBody>
          <a:bodyPr>
            <a:normAutofit fontScale="92500"/>
          </a:bodyPr>
          <a:lstStyle/>
          <a:p>
            <a:r>
              <a:rPr lang="en-US" dirty="0"/>
              <a:t>Three types of HIV tests are available:</a:t>
            </a:r>
          </a:p>
          <a:p>
            <a:pPr lvl="1"/>
            <a:r>
              <a:rPr lang="en-US" dirty="0"/>
              <a:t>Nucleic acid amplification tests (NAATs) — detect HIV ribonucleic acid (RNA)</a:t>
            </a:r>
          </a:p>
          <a:p>
            <a:pPr lvl="1"/>
            <a:r>
              <a:rPr lang="en-US" dirty="0"/>
              <a:t>Antigen/antibody combination tests — detect HIV p24 antigen as well as HIV immunoglobulin M (IgM) and immunoglobulin G (IgG) antibodies</a:t>
            </a:r>
          </a:p>
          <a:p>
            <a:pPr lvl="1"/>
            <a:r>
              <a:rPr lang="en-US" dirty="0"/>
              <a:t>Antibody tests — detect HIV IgM and/or IgG antibodies</a:t>
            </a:r>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41</a:t>
            </a:fld>
            <a:endParaRPr lang="en-US"/>
          </a:p>
        </p:txBody>
      </p:sp>
      <p:pic>
        <p:nvPicPr>
          <p:cNvPr id="6" name="Picture 5">
            <a:extLst>
              <a:ext uri="{FF2B5EF4-FFF2-40B4-BE49-F238E27FC236}">
                <a16:creationId xmlns:a16="http://schemas.microsoft.com/office/drawing/2014/main" id="{12C29367-39C6-4783-A29E-774F64221A74}"/>
              </a:ext>
            </a:extLst>
          </p:cNvPr>
          <p:cNvPicPr>
            <a:picLocks noChangeAspect="1"/>
          </p:cNvPicPr>
          <p:nvPr/>
        </p:nvPicPr>
        <p:blipFill rotWithShape="1">
          <a:blip r:embed="rId3"/>
          <a:srcRect t="29385" r="37952"/>
          <a:stretch/>
        </p:blipFill>
        <p:spPr>
          <a:xfrm>
            <a:off x="5334000" y="1166424"/>
            <a:ext cx="3810000" cy="2278597"/>
          </a:xfrm>
          <a:prstGeom prst="rect">
            <a:avLst/>
          </a:prstGeom>
        </p:spPr>
      </p:pic>
      <p:sp>
        <p:nvSpPr>
          <p:cNvPr id="7" name="Rectangle 6">
            <a:extLst>
              <a:ext uri="{FF2B5EF4-FFF2-40B4-BE49-F238E27FC236}">
                <a16:creationId xmlns:a16="http://schemas.microsoft.com/office/drawing/2014/main" id="{5E1DE544-DA44-4135-8330-E244D6B9B24B}"/>
              </a:ext>
            </a:extLst>
          </p:cNvPr>
          <p:cNvSpPr/>
          <p:nvPr/>
        </p:nvSpPr>
        <p:spPr>
          <a:xfrm>
            <a:off x="7391400" y="2305722"/>
            <a:ext cx="381000" cy="1898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760A84-C346-4F8C-96FA-B5468AFE434C}"/>
              </a:ext>
            </a:extLst>
          </p:cNvPr>
          <p:cNvSpPr txBox="1"/>
          <p:nvPr/>
        </p:nvSpPr>
        <p:spPr>
          <a:xfrm>
            <a:off x="2362200" y="4729412"/>
            <a:ext cx="4648200" cy="430887"/>
          </a:xfrm>
          <a:prstGeom prst="rect">
            <a:avLst/>
          </a:prstGeom>
          <a:noFill/>
        </p:spPr>
        <p:txBody>
          <a:bodyPr wrap="square" rtlCol="0">
            <a:spAutoFit/>
          </a:bodyPr>
          <a:lstStyle/>
          <a:p>
            <a:r>
              <a:rPr lang="en-US" sz="1100" b="0" i="0" dirty="0">
                <a:solidFill>
                  <a:schemeClr val="bg1"/>
                </a:solidFill>
                <a:effectLst/>
                <a:latin typeface="Open Sans" panose="020B0606030504020204" pitchFamily="34" charset="0"/>
              </a:rPr>
              <a:t>Mandell, Douglas, and Bennett's Principles and Practice of Infectious Diseases. 2020</a:t>
            </a:r>
            <a:endParaRPr lang="en-US" sz="1100" dirty="0">
              <a:solidFill>
                <a:schemeClr val="bg1"/>
              </a:solidFill>
            </a:endParaRPr>
          </a:p>
        </p:txBody>
      </p:sp>
    </p:spTree>
    <p:extLst>
      <p:ext uri="{BB962C8B-B14F-4D97-AF65-F5344CB8AC3E}">
        <p14:creationId xmlns:p14="http://schemas.microsoft.com/office/powerpoint/2010/main" val="1738857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51CC-0501-48E1-A3A1-722279E26FEA}"/>
              </a:ext>
            </a:extLst>
          </p:cNvPr>
          <p:cNvSpPr>
            <a:spLocks noGrp="1"/>
          </p:cNvSpPr>
          <p:nvPr>
            <p:ph type="title"/>
          </p:nvPr>
        </p:nvSpPr>
        <p:spPr>
          <a:xfrm>
            <a:off x="609600" y="-1378"/>
            <a:ext cx="8010769" cy="1430128"/>
          </a:xfrm>
        </p:spPr>
        <p:txBody>
          <a:bodyPr/>
          <a:lstStyle/>
          <a:p>
            <a:r>
              <a:rPr lang="en-US" sz="3200" dirty="0"/>
              <a:t>Laboratory markers </a:t>
            </a:r>
            <a:br>
              <a:rPr lang="en-US" sz="3200" dirty="0"/>
            </a:br>
            <a:r>
              <a:rPr lang="en-US" sz="3200" dirty="0"/>
              <a:t>for HIV-1 infection</a:t>
            </a:r>
          </a:p>
        </p:txBody>
      </p:sp>
      <p:sp>
        <p:nvSpPr>
          <p:cNvPr id="4" name="Slide Number Placeholder 3">
            <a:extLst>
              <a:ext uri="{FF2B5EF4-FFF2-40B4-BE49-F238E27FC236}">
                <a16:creationId xmlns:a16="http://schemas.microsoft.com/office/drawing/2014/main" id="{AF1FB440-A4E7-4EE0-8AFC-A11A51BB542E}"/>
              </a:ext>
            </a:extLst>
          </p:cNvPr>
          <p:cNvSpPr>
            <a:spLocks noGrp="1"/>
          </p:cNvSpPr>
          <p:nvPr>
            <p:ph type="sldNum" sz="quarter" idx="12"/>
          </p:nvPr>
        </p:nvSpPr>
        <p:spPr/>
        <p:txBody>
          <a:bodyPr/>
          <a:lstStyle/>
          <a:p>
            <a:fld id="{6E2D2B3B-882E-40F3-A32F-6DD516915044}" type="slidenum">
              <a:rPr lang="en-US" smtClean="0"/>
              <a:pPr/>
              <a:t>42</a:t>
            </a:fld>
            <a:endParaRPr lang="en-US"/>
          </a:p>
        </p:txBody>
      </p:sp>
      <p:sp>
        <p:nvSpPr>
          <p:cNvPr id="6" name="TextBox 5">
            <a:extLst>
              <a:ext uri="{FF2B5EF4-FFF2-40B4-BE49-F238E27FC236}">
                <a16:creationId xmlns:a16="http://schemas.microsoft.com/office/drawing/2014/main" id="{FF9260E7-1FEA-4A58-A4EB-89787DA73F82}"/>
              </a:ext>
            </a:extLst>
          </p:cNvPr>
          <p:cNvSpPr txBox="1"/>
          <p:nvPr/>
        </p:nvSpPr>
        <p:spPr>
          <a:xfrm>
            <a:off x="1524000" y="4662558"/>
            <a:ext cx="6858000" cy="430887"/>
          </a:xfrm>
          <a:prstGeom prst="rect">
            <a:avLst/>
          </a:prstGeom>
          <a:noFill/>
        </p:spPr>
        <p:txBody>
          <a:bodyPr wrap="square" rtlCol="0">
            <a:spAutoFit/>
          </a:bodyPr>
          <a:lstStyle/>
          <a:p>
            <a:pPr algn="ctr"/>
            <a:r>
              <a:rPr lang="en-US" sz="1100" dirty="0">
                <a:solidFill>
                  <a:schemeClr val="bg1"/>
                </a:solidFill>
                <a:hlinkClick r:id="rId3">
                  <a:extLst>
                    <a:ext uri="{A12FA001-AC4F-418D-AE19-62706E023703}">
                      <ahyp:hlinkClr xmlns:ahyp="http://schemas.microsoft.com/office/drawing/2018/hyperlinkcolor" val="tx"/>
                    </a:ext>
                  </a:extLst>
                </a:hlinkClick>
              </a:rPr>
              <a:t>https://www.cdc.gov/hiv/clinicians/screening/diagnostic-tests.html</a:t>
            </a:r>
            <a:endParaRPr lang="en-US" sz="1100" dirty="0">
              <a:solidFill>
                <a:schemeClr val="bg1"/>
              </a:solidFill>
            </a:endParaRPr>
          </a:p>
          <a:p>
            <a:pPr algn="ctr"/>
            <a:r>
              <a:rPr lang="en-US" sz="1100" dirty="0">
                <a:solidFill>
                  <a:schemeClr val="bg1"/>
                </a:solidFill>
              </a:rPr>
              <a:t>https://www.hiv.uw.edu/go/screening-diagnosis/diagnostic-testing/core-concept/all#tests-used-diagnosis-hiv</a:t>
            </a:r>
          </a:p>
        </p:txBody>
      </p:sp>
      <p:pic>
        <p:nvPicPr>
          <p:cNvPr id="8" name="Picture 7">
            <a:extLst>
              <a:ext uri="{FF2B5EF4-FFF2-40B4-BE49-F238E27FC236}">
                <a16:creationId xmlns:a16="http://schemas.microsoft.com/office/drawing/2014/main" id="{F9EA0F89-9253-4B51-AF54-452B277BB19B}"/>
              </a:ext>
            </a:extLst>
          </p:cNvPr>
          <p:cNvPicPr>
            <a:picLocks noChangeAspect="1"/>
          </p:cNvPicPr>
          <p:nvPr/>
        </p:nvPicPr>
        <p:blipFill>
          <a:blip r:embed="rId4"/>
          <a:stretch>
            <a:fillRect/>
          </a:stretch>
        </p:blipFill>
        <p:spPr>
          <a:xfrm>
            <a:off x="4572000" y="57150"/>
            <a:ext cx="4048369" cy="4501062"/>
          </a:xfrm>
          <a:prstGeom prst="rect">
            <a:avLst/>
          </a:prstGeom>
          <a:ln>
            <a:solidFill>
              <a:schemeClr val="tx1"/>
            </a:solidFill>
          </a:ln>
        </p:spPr>
      </p:pic>
      <p:sp>
        <p:nvSpPr>
          <p:cNvPr id="9" name="Content Placeholder 2">
            <a:extLst>
              <a:ext uri="{FF2B5EF4-FFF2-40B4-BE49-F238E27FC236}">
                <a16:creationId xmlns:a16="http://schemas.microsoft.com/office/drawing/2014/main" id="{DA4FA2A5-C743-4992-AE66-BCFF1F225405}"/>
              </a:ext>
            </a:extLst>
          </p:cNvPr>
          <p:cNvSpPr>
            <a:spLocks noGrp="1"/>
          </p:cNvSpPr>
          <p:nvPr>
            <p:ph idx="1"/>
          </p:nvPr>
        </p:nvSpPr>
        <p:spPr>
          <a:xfrm>
            <a:off x="304800" y="1353676"/>
            <a:ext cx="4191000" cy="3275474"/>
          </a:xfrm>
        </p:spPr>
        <p:txBody>
          <a:bodyPr>
            <a:normAutofit lnSpcReduction="10000"/>
          </a:bodyPr>
          <a:lstStyle/>
          <a:p>
            <a:r>
              <a:rPr lang="en-US" dirty="0"/>
              <a:t>Eclipse period: time during which no existing diagnostic test can detect HIV</a:t>
            </a:r>
          </a:p>
          <a:p>
            <a:r>
              <a:rPr lang="en-US" dirty="0"/>
              <a:t>Window period: time between acquisition of HIV and when the lab test will detect HIV in almost all persons</a:t>
            </a:r>
          </a:p>
        </p:txBody>
      </p:sp>
    </p:spTree>
    <p:extLst>
      <p:ext uri="{BB962C8B-B14F-4D97-AF65-F5344CB8AC3E}">
        <p14:creationId xmlns:p14="http://schemas.microsoft.com/office/powerpoint/2010/main" val="3479270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7C68-F15E-4657-9F96-42518A33EA08}"/>
              </a:ext>
            </a:extLst>
          </p:cNvPr>
          <p:cNvSpPr>
            <a:spLocks noGrp="1"/>
          </p:cNvSpPr>
          <p:nvPr>
            <p:ph type="title"/>
          </p:nvPr>
        </p:nvSpPr>
        <p:spPr>
          <a:xfrm>
            <a:off x="262509" y="165496"/>
            <a:ext cx="8315569" cy="857250"/>
          </a:xfrm>
        </p:spPr>
        <p:txBody>
          <a:bodyPr/>
          <a:lstStyle/>
          <a:p>
            <a:pPr algn="ctr"/>
            <a:r>
              <a:rPr lang="en-US" sz="3600" dirty="0"/>
              <a:t>Timing of positivity for HIV diagnostic tests</a:t>
            </a:r>
          </a:p>
        </p:txBody>
      </p:sp>
      <p:sp>
        <p:nvSpPr>
          <p:cNvPr id="4" name="Slide Number Placeholder 3">
            <a:extLst>
              <a:ext uri="{FF2B5EF4-FFF2-40B4-BE49-F238E27FC236}">
                <a16:creationId xmlns:a16="http://schemas.microsoft.com/office/drawing/2014/main" id="{7678ECC6-0B61-4258-B0D4-D1A5B6D31FC3}"/>
              </a:ext>
            </a:extLst>
          </p:cNvPr>
          <p:cNvSpPr>
            <a:spLocks noGrp="1"/>
          </p:cNvSpPr>
          <p:nvPr>
            <p:ph type="sldNum" sz="quarter" idx="12"/>
          </p:nvPr>
        </p:nvSpPr>
        <p:spPr/>
        <p:txBody>
          <a:bodyPr/>
          <a:lstStyle/>
          <a:p>
            <a:fld id="{6E2D2B3B-882E-40F3-A32F-6DD516915044}" type="slidenum">
              <a:rPr lang="en-US" smtClean="0"/>
              <a:pPr/>
              <a:t>43</a:t>
            </a:fld>
            <a:endParaRPr lang="en-US"/>
          </a:p>
        </p:txBody>
      </p:sp>
      <p:pic>
        <p:nvPicPr>
          <p:cNvPr id="5" name="Picture 4">
            <a:extLst>
              <a:ext uri="{FF2B5EF4-FFF2-40B4-BE49-F238E27FC236}">
                <a16:creationId xmlns:a16="http://schemas.microsoft.com/office/drawing/2014/main" id="{64C87EC6-606F-4173-9F99-2F580998789C}"/>
              </a:ext>
            </a:extLst>
          </p:cNvPr>
          <p:cNvPicPr>
            <a:picLocks noChangeAspect="1"/>
          </p:cNvPicPr>
          <p:nvPr/>
        </p:nvPicPr>
        <p:blipFill>
          <a:blip r:embed="rId3"/>
          <a:stretch>
            <a:fillRect/>
          </a:stretch>
        </p:blipFill>
        <p:spPr>
          <a:xfrm>
            <a:off x="1447800" y="863256"/>
            <a:ext cx="6365929" cy="3755898"/>
          </a:xfrm>
          <a:prstGeom prst="rect">
            <a:avLst/>
          </a:prstGeom>
        </p:spPr>
      </p:pic>
      <p:sp>
        <p:nvSpPr>
          <p:cNvPr id="6" name="TextBox 5">
            <a:extLst>
              <a:ext uri="{FF2B5EF4-FFF2-40B4-BE49-F238E27FC236}">
                <a16:creationId xmlns:a16="http://schemas.microsoft.com/office/drawing/2014/main" id="{1868D031-8847-4306-9EC8-36A9807E2967}"/>
              </a:ext>
            </a:extLst>
          </p:cNvPr>
          <p:cNvSpPr txBox="1"/>
          <p:nvPr/>
        </p:nvSpPr>
        <p:spPr>
          <a:xfrm>
            <a:off x="381000" y="3951637"/>
            <a:ext cx="1752600" cy="646331"/>
          </a:xfrm>
          <a:prstGeom prst="rect">
            <a:avLst/>
          </a:prstGeom>
          <a:noFill/>
        </p:spPr>
        <p:txBody>
          <a:bodyPr wrap="square" rtlCol="0">
            <a:spAutoFit/>
          </a:bodyPr>
          <a:lstStyle/>
          <a:p>
            <a:r>
              <a:rPr lang="en-US" dirty="0"/>
              <a:t>POC= </a:t>
            </a:r>
          </a:p>
          <a:p>
            <a:r>
              <a:rPr lang="en-US" dirty="0"/>
              <a:t>point-of-care</a:t>
            </a:r>
          </a:p>
        </p:txBody>
      </p:sp>
      <p:sp>
        <p:nvSpPr>
          <p:cNvPr id="7" name="TextBox 6">
            <a:extLst>
              <a:ext uri="{FF2B5EF4-FFF2-40B4-BE49-F238E27FC236}">
                <a16:creationId xmlns:a16="http://schemas.microsoft.com/office/drawing/2014/main" id="{BF3B2813-26D8-4CFE-9A17-3A28EA6B04A2}"/>
              </a:ext>
            </a:extLst>
          </p:cNvPr>
          <p:cNvSpPr txBox="1"/>
          <p:nvPr/>
        </p:nvSpPr>
        <p:spPr>
          <a:xfrm>
            <a:off x="1676400" y="4729412"/>
            <a:ext cx="6670728" cy="307777"/>
          </a:xfrm>
          <a:prstGeom prst="rect">
            <a:avLst/>
          </a:prstGeom>
          <a:noFill/>
        </p:spPr>
        <p:txBody>
          <a:bodyPr wrap="square" rtlCol="0">
            <a:spAutoFit/>
          </a:bodyPr>
          <a:lstStyle/>
          <a:p>
            <a:r>
              <a:rPr lang="en-US" sz="1400" dirty="0">
                <a:solidFill>
                  <a:schemeClr val="bg1"/>
                </a:solidFill>
              </a:rPr>
              <a:t>https://www.hiv.uw.edu/go/screening-diagnosis/diagnostic-testing/core-concept/all</a:t>
            </a:r>
          </a:p>
        </p:txBody>
      </p:sp>
    </p:spTree>
    <p:extLst>
      <p:ext uri="{BB962C8B-B14F-4D97-AF65-F5344CB8AC3E}">
        <p14:creationId xmlns:p14="http://schemas.microsoft.com/office/powerpoint/2010/main" val="986420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8ABE6C-5469-4661-986A-6A7E875EFB00}"/>
              </a:ext>
            </a:extLst>
          </p:cNvPr>
          <p:cNvPicPr>
            <a:picLocks noChangeAspect="1"/>
          </p:cNvPicPr>
          <p:nvPr/>
        </p:nvPicPr>
        <p:blipFill>
          <a:blip r:embed="rId3"/>
          <a:stretch>
            <a:fillRect/>
          </a:stretch>
        </p:blipFill>
        <p:spPr>
          <a:xfrm>
            <a:off x="457200" y="209549"/>
            <a:ext cx="8229600" cy="4431323"/>
          </a:xfrm>
          <a:prstGeom prst="rect">
            <a:avLst/>
          </a:prstGeom>
        </p:spPr>
      </p:pic>
      <p:sp>
        <p:nvSpPr>
          <p:cNvPr id="2" name="Title 1">
            <a:extLst>
              <a:ext uri="{FF2B5EF4-FFF2-40B4-BE49-F238E27FC236}">
                <a16:creationId xmlns:a16="http://schemas.microsoft.com/office/drawing/2014/main" id="{2D6BCB93-DF16-4F5A-8188-3C86CCD3AA34}"/>
              </a:ext>
            </a:extLst>
          </p:cNvPr>
          <p:cNvSpPr>
            <a:spLocks noGrp="1"/>
          </p:cNvSpPr>
          <p:nvPr>
            <p:ph type="title"/>
          </p:nvPr>
        </p:nvSpPr>
        <p:spPr>
          <a:xfrm>
            <a:off x="4572000" y="31574"/>
            <a:ext cx="4267201" cy="1701976"/>
          </a:xfrm>
        </p:spPr>
        <p:txBody>
          <a:bodyPr/>
          <a:lstStyle/>
          <a:p>
            <a:r>
              <a:rPr lang="en-US" sz="3600" dirty="0"/>
              <a:t>HIV testing algorithm</a:t>
            </a:r>
          </a:p>
        </p:txBody>
      </p:sp>
      <p:sp>
        <p:nvSpPr>
          <p:cNvPr id="4" name="Slide Number Placeholder 3">
            <a:extLst>
              <a:ext uri="{FF2B5EF4-FFF2-40B4-BE49-F238E27FC236}">
                <a16:creationId xmlns:a16="http://schemas.microsoft.com/office/drawing/2014/main" id="{E15AE9D6-476C-4B3B-9F4B-0014E7DC7EFF}"/>
              </a:ext>
            </a:extLst>
          </p:cNvPr>
          <p:cNvSpPr>
            <a:spLocks noGrp="1"/>
          </p:cNvSpPr>
          <p:nvPr>
            <p:ph type="sldNum" sz="quarter" idx="12"/>
          </p:nvPr>
        </p:nvSpPr>
        <p:spPr/>
        <p:txBody>
          <a:bodyPr/>
          <a:lstStyle/>
          <a:p>
            <a:fld id="{6E2D2B3B-882E-40F3-A32F-6DD516915044}" type="slidenum">
              <a:rPr lang="en-US" smtClean="0"/>
              <a:pPr/>
              <a:t>44</a:t>
            </a:fld>
            <a:endParaRPr lang="en-US" dirty="0"/>
          </a:p>
        </p:txBody>
      </p:sp>
      <p:sp>
        <p:nvSpPr>
          <p:cNvPr id="6" name="TextBox 5">
            <a:extLst>
              <a:ext uri="{FF2B5EF4-FFF2-40B4-BE49-F238E27FC236}">
                <a16:creationId xmlns:a16="http://schemas.microsoft.com/office/drawing/2014/main" id="{4AE58659-712B-4096-B6CB-9D19AAF5C8E4}"/>
              </a:ext>
            </a:extLst>
          </p:cNvPr>
          <p:cNvSpPr txBox="1"/>
          <p:nvPr/>
        </p:nvSpPr>
        <p:spPr>
          <a:xfrm>
            <a:off x="1828800" y="4681835"/>
            <a:ext cx="6053016" cy="461665"/>
          </a:xfrm>
          <a:prstGeom prst="rect">
            <a:avLst/>
          </a:prstGeom>
          <a:noFill/>
        </p:spPr>
        <p:txBody>
          <a:bodyPr wrap="square" rtlCol="0">
            <a:spAutoFit/>
          </a:bodyPr>
          <a:lstStyle/>
          <a:p>
            <a:pPr algn="ctr"/>
            <a:r>
              <a:rPr lang="en-US" sz="1200" dirty="0">
                <a:solidFill>
                  <a:schemeClr val="bg1"/>
                </a:solidFill>
              </a:rPr>
              <a:t>https://www.aphl.org/aboutAPHL/publications/Documents/ID-2019Jan-HIV-Lab-Test-Suggested-Reporting-Language.pdf</a:t>
            </a:r>
          </a:p>
        </p:txBody>
      </p:sp>
    </p:spTree>
    <p:extLst>
      <p:ext uri="{BB962C8B-B14F-4D97-AF65-F5344CB8AC3E}">
        <p14:creationId xmlns:p14="http://schemas.microsoft.com/office/powerpoint/2010/main" val="1335865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C94B-646D-4F38-BAC5-3CC53D0AED41}"/>
              </a:ext>
            </a:extLst>
          </p:cNvPr>
          <p:cNvSpPr>
            <a:spLocks noGrp="1"/>
          </p:cNvSpPr>
          <p:nvPr>
            <p:ph type="title"/>
          </p:nvPr>
        </p:nvSpPr>
        <p:spPr/>
        <p:txBody>
          <a:bodyPr/>
          <a:lstStyle/>
          <a:p>
            <a:pPr algn="ctr"/>
            <a:r>
              <a:rPr lang="en-US" sz="4000" dirty="0">
                <a:solidFill>
                  <a:schemeClr val="accent6"/>
                </a:solidFill>
                <a:latin typeface="+mj-lt"/>
              </a:rPr>
              <a:t>HIV: What’s going inside the body</a:t>
            </a:r>
            <a:endParaRPr lang="en-US" dirty="0"/>
          </a:p>
        </p:txBody>
      </p:sp>
      <p:sp>
        <p:nvSpPr>
          <p:cNvPr id="4" name="Slide Number Placeholder 3">
            <a:extLst>
              <a:ext uri="{FF2B5EF4-FFF2-40B4-BE49-F238E27FC236}">
                <a16:creationId xmlns:a16="http://schemas.microsoft.com/office/drawing/2014/main" id="{819E5F8B-601C-4E21-80F2-234FADE0E1CF}"/>
              </a:ext>
            </a:extLst>
          </p:cNvPr>
          <p:cNvSpPr>
            <a:spLocks noGrp="1"/>
          </p:cNvSpPr>
          <p:nvPr>
            <p:ph type="sldNum" sz="quarter" idx="12"/>
          </p:nvPr>
        </p:nvSpPr>
        <p:spPr/>
        <p:txBody>
          <a:bodyPr/>
          <a:lstStyle/>
          <a:p>
            <a:fld id="{6E2D2B3B-882E-40F3-A32F-6DD516915044}" type="slidenum">
              <a:rPr lang="en-US" smtClean="0"/>
              <a:pPr/>
              <a:t>45</a:t>
            </a:fld>
            <a:endParaRPr lang="en-US"/>
          </a:p>
        </p:txBody>
      </p:sp>
      <p:sp>
        <p:nvSpPr>
          <p:cNvPr id="5" name="object 7">
            <a:extLst>
              <a:ext uri="{FF2B5EF4-FFF2-40B4-BE49-F238E27FC236}">
                <a16:creationId xmlns:a16="http://schemas.microsoft.com/office/drawing/2014/main" id="{DFA08C64-3077-4CF6-99F0-C1E333C4A363}"/>
              </a:ext>
            </a:extLst>
          </p:cNvPr>
          <p:cNvSpPr/>
          <p:nvPr/>
        </p:nvSpPr>
        <p:spPr>
          <a:xfrm>
            <a:off x="1662760" y="1028700"/>
            <a:ext cx="5823585" cy="3275838"/>
          </a:xfrm>
          <a:prstGeom prst="rect">
            <a:avLst/>
          </a:prstGeom>
          <a:blipFill>
            <a:blip r:embed="rId3" cstate="print"/>
            <a:stretch>
              <a:fillRect/>
            </a:stretch>
          </a:blipFill>
        </p:spPr>
        <p:txBody>
          <a:bodyPr wrap="square" lIns="0" tIns="0" rIns="0" bIns="0" rtlCol="0"/>
          <a:lstStyle/>
          <a:p>
            <a:endParaRPr sz="1350" dirty="0"/>
          </a:p>
        </p:txBody>
      </p:sp>
      <p:sp>
        <p:nvSpPr>
          <p:cNvPr id="7" name="TextBox 6">
            <a:extLst>
              <a:ext uri="{FF2B5EF4-FFF2-40B4-BE49-F238E27FC236}">
                <a16:creationId xmlns:a16="http://schemas.microsoft.com/office/drawing/2014/main" id="{2F1DDDF6-D5F6-439F-90C9-35C771866FDC}"/>
              </a:ext>
            </a:extLst>
          </p:cNvPr>
          <p:cNvSpPr txBox="1"/>
          <p:nvPr/>
        </p:nvSpPr>
        <p:spPr>
          <a:xfrm>
            <a:off x="2057400" y="4715716"/>
            <a:ext cx="5574412" cy="307777"/>
          </a:xfrm>
          <a:prstGeom prst="rect">
            <a:avLst/>
          </a:prstGeom>
          <a:noFill/>
        </p:spPr>
        <p:txBody>
          <a:bodyPr wrap="square" rtlCol="0">
            <a:spAutoFit/>
          </a:bodyPr>
          <a:lstStyle/>
          <a:p>
            <a:pPr algn="ctr"/>
            <a:r>
              <a:rPr lang="en-US" sz="1400" dirty="0">
                <a:solidFill>
                  <a:schemeClr val="bg1"/>
                </a:solidFill>
                <a:hlinkClick r:id="rId4">
                  <a:extLst>
                    <a:ext uri="{A12FA001-AC4F-418D-AE19-62706E023703}">
                      <ahyp:hlinkClr xmlns:ahyp="http://schemas.microsoft.com/office/drawing/2018/hyperlinkcolor" val="tx"/>
                    </a:ext>
                  </a:extLst>
                </a:hlinkClick>
              </a:rPr>
              <a:t>https://www.youtube.com/watch?v=TYNiE6BnXp0</a:t>
            </a:r>
            <a:endParaRPr lang="en-US" dirty="0">
              <a:solidFill>
                <a:schemeClr val="bg1"/>
              </a:solidFill>
            </a:endParaRPr>
          </a:p>
        </p:txBody>
      </p:sp>
    </p:spTree>
    <p:extLst>
      <p:ext uri="{BB962C8B-B14F-4D97-AF65-F5344CB8AC3E}">
        <p14:creationId xmlns:p14="http://schemas.microsoft.com/office/powerpoint/2010/main" val="1106869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2C91-8AD9-46CF-AE65-57E44B96A0E0}"/>
              </a:ext>
            </a:extLst>
          </p:cNvPr>
          <p:cNvSpPr>
            <a:spLocks noGrp="1"/>
          </p:cNvSpPr>
          <p:nvPr>
            <p:ph type="title"/>
          </p:nvPr>
        </p:nvSpPr>
        <p:spPr/>
        <p:txBody>
          <a:bodyPr/>
          <a:lstStyle/>
          <a:p>
            <a:pPr algn="ctr"/>
            <a:r>
              <a:rPr lang="en-US" dirty="0"/>
              <a:t>Human Immunodeficiency Virus</a:t>
            </a:r>
          </a:p>
        </p:txBody>
      </p:sp>
      <p:sp>
        <p:nvSpPr>
          <p:cNvPr id="4" name="Slide Number Placeholder 3">
            <a:extLst>
              <a:ext uri="{FF2B5EF4-FFF2-40B4-BE49-F238E27FC236}">
                <a16:creationId xmlns:a16="http://schemas.microsoft.com/office/drawing/2014/main" id="{A1DD87F2-39E9-4FFD-8524-F72FE44D8A3A}"/>
              </a:ext>
            </a:extLst>
          </p:cNvPr>
          <p:cNvSpPr>
            <a:spLocks noGrp="1"/>
          </p:cNvSpPr>
          <p:nvPr>
            <p:ph type="sldNum" sz="quarter" idx="12"/>
          </p:nvPr>
        </p:nvSpPr>
        <p:spPr/>
        <p:txBody>
          <a:bodyPr/>
          <a:lstStyle/>
          <a:p>
            <a:fld id="{6E2D2B3B-882E-40F3-A32F-6DD516915044}" type="slidenum">
              <a:rPr lang="en-US" smtClean="0"/>
              <a:pPr/>
              <a:t>46</a:t>
            </a:fld>
            <a:endParaRPr lang="en-US"/>
          </a:p>
        </p:txBody>
      </p:sp>
      <p:sp>
        <p:nvSpPr>
          <p:cNvPr id="6" name="Rectangle 3">
            <a:extLst>
              <a:ext uri="{FF2B5EF4-FFF2-40B4-BE49-F238E27FC236}">
                <a16:creationId xmlns:a16="http://schemas.microsoft.com/office/drawing/2014/main" id="{559CAFB5-DE4D-4422-9AD4-87742E036BC1}"/>
              </a:ext>
            </a:extLst>
          </p:cNvPr>
          <p:cNvSpPr txBox="1">
            <a:spLocks noChangeArrowheads="1"/>
          </p:cNvSpPr>
          <p:nvPr/>
        </p:nvSpPr>
        <p:spPr>
          <a:xfrm>
            <a:off x="5181600" y="1003067"/>
            <a:ext cx="3177778" cy="3371850"/>
          </a:xfrm>
          <a:prstGeom prst="rect">
            <a:avLst/>
          </a:prstGeom>
        </p:spPr>
        <p:txBody>
          <a:bodyPr anchor="ctr">
            <a:normAutofit/>
          </a:bodyPr>
          <a:lstStyle>
            <a:defPPr>
              <a:defRPr lang="en-US"/>
            </a:defPPr>
            <a:lvl1pPr marL="0" algn="l" defTabSz="914400" rtl="0" eaLnBrk="1" latinLnBrk="0" hangingPunct="1">
              <a:defRPr sz="1200" kern="1200">
                <a:solidFill>
                  <a:srgbClr val="88A7D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8640" indent="-342900">
              <a:buClr>
                <a:srgbClr val="C00000"/>
              </a:buClr>
              <a:buFont typeface="Wingdings" panose="05000000000000000000" pitchFamily="2" charset="2"/>
              <a:buChar char="§"/>
              <a:defRPr/>
            </a:pPr>
            <a:r>
              <a:rPr lang="en-US" sz="2100" dirty="0">
                <a:solidFill>
                  <a:schemeClr val="tx1"/>
                </a:solidFill>
              </a:rPr>
              <a:t>Retrovirus</a:t>
            </a:r>
          </a:p>
          <a:p>
            <a:pPr marL="548640" indent="-342900">
              <a:buClr>
                <a:srgbClr val="C00000"/>
              </a:buClr>
              <a:buFont typeface="Wingdings" panose="05000000000000000000" pitchFamily="2" charset="2"/>
              <a:buChar char="§"/>
              <a:defRPr/>
            </a:pPr>
            <a:r>
              <a:rPr lang="en-US" sz="2100" dirty="0">
                <a:solidFill>
                  <a:schemeClr val="tx1"/>
                </a:solidFill>
              </a:rPr>
              <a:t>Targets CD4+            T-cells and macrophages</a:t>
            </a:r>
          </a:p>
          <a:p>
            <a:pPr marL="548640" indent="-342900">
              <a:buClr>
                <a:srgbClr val="C00000"/>
              </a:buClr>
              <a:buFont typeface="Wingdings" panose="05000000000000000000" pitchFamily="2" charset="2"/>
              <a:buChar char="§"/>
              <a:defRPr/>
            </a:pPr>
            <a:r>
              <a:rPr lang="en-US" sz="2100" dirty="0">
                <a:solidFill>
                  <a:schemeClr val="tx1"/>
                </a:solidFill>
              </a:rPr>
              <a:t>Lives and multiplies inside of cells</a:t>
            </a:r>
          </a:p>
          <a:p>
            <a:pPr marL="548640" indent="-342900">
              <a:buClr>
                <a:srgbClr val="C00000"/>
              </a:buClr>
              <a:buFont typeface="Wingdings" panose="05000000000000000000" pitchFamily="2" charset="2"/>
              <a:buChar char="§"/>
              <a:defRPr/>
            </a:pPr>
            <a:r>
              <a:rPr lang="en-US" sz="1950" dirty="0">
                <a:solidFill>
                  <a:schemeClr val="tx1"/>
                </a:solidFill>
              </a:rPr>
              <a:t>Latent (dormant) in resting cells</a:t>
            </a:r>
          </a:p>
          <a:p>
            <a:pPr marL="548640" indent="-342900">
              <a:buClr>
                <a:srgbClr val="C00000"/>
              </a:buClr>
              <a:buFont typeface="Wingdings" panose="05000000000000000000" pitchFamily="2" charset="2"/>
              <a:buChar char="§"/>
              <a:defRPr/>
            </a:pPr>
            <a:r>
              <a:rPr lang="en-US" sz="1950" dirty="0">
                <a:solidFill>
                  <a:schemeClr val="tx1"/>
                </a:solidFill>
              </a:rPr>
              <a:t>Destroys active cells</a:t>
            </a:r>
          </a:p>
        </p:txBody>
      </p:sp>
      <p:pic>
        <p:nvPicPr>
          <p:cNvPr id="7" name="Picture 6">
            <a:extLst>
              <a:ext uri="{FF2B5EF4-FFF2-40B4-BE49-F238E27FC236}">
                <a16:creationId xmlns:a16="http://schemas.microsoft.com/office/drawing/2014/main" id="{FB676190-EB9E-42E9-8A2D-DBE25390A619}"/>
              </a:ext>
            </a:extLst>
          </p:cNvPr>
          <p:cNvPicPr>
            <a:picLocks noChangeAspect="1"/>
          </p:cNvPicPr>
          <p:nvPr/>
        </p:nvPicPr>
        <p:blipFill>
          <a:blip r:embed="rId2"/>
          <a:stretch>
            <a:fillRect/>
          </a:stretch>
        </p:blipFill>
        <p:spPr>
          <a:xfrm>
            <a:off x="1314450" y="1083900"/>
            <a:ext cx="3417217" cy="3314700"/>
          </a:xfrm>
          <a:prstGeom prst="rect">
            <a:avLst/>
          </a:prstGeom>
        </p:spPr>
      </p:pic>
      <p:sp>
        <p:nvSpPr>
          <p:cNvPr id="8" name="TextBox 7">
            <a:extLst>
              <a:ext uri="{FF2B5EF4-FFF2-40B4-BE49-F238E27FC236}">
                <a16:creationId xmlns:a16="http://schemas.microsoft.com/office/drawing/2014/main" id="{477C4F48-76A5-430A-A92B-8691D56EF89D}"/>
              </a:ext>
            </a:extLst>
          </p:cNvPr>
          <p:cNvSpPr txBox="1"/>
          <p:nvPr/>
        </p:nvSpPr>
        <p:spPr>
          <a:xfrm>
            <a:off x="3505200" y="4781550"/>
            <a:ext cx="2666999" cy="307777"/>
          </a:xfrm>
          <a:prstGeom prst="rect">
            <a:avLst/>
          </a:prstGeom>
          <a:noFill/>
        </p:spPr>
        <p:txBody>
          <a:bodyPr wrap="square" rtlCol="0">
            <a:spAutoFit/>
          </a:bodyPr>
          <a:lstStyle/>
          <a:p>
            <a:pPr algn="ctr"/>
            <a:r>
              <a:rPr lang="en-US" sz="1400" dirty="0">
                <a:solidFill>
                  <a:schemeClr val="bg1"/>
                </a:solidFill>
              </a:rPr>
              <a:t>https://clinicalinfo.hiv.gov/en</a:t>
            </a:r>
          </a:p>
        </p:txBody>
      </p:sp>
    </p:spTree>
    <p:extLst>
      <p:ext uri="{BB962C8B-B14F-4D97-AF65-F5344CB8AC3E}">
        <p14:creationId xmlns:p14="http://schemas.microsoft.com/office/powerpoint/2010/main" val="2937413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p:txBody>
          <a:bodyPr/>
          <a:lstStyle/>
          <a:p>
            <a:pPr algn="ctr"/>
            <a:r>
              <a:rPr lang="en-US" dirty="0"/>
              <a:t>Natural History of Untreated HIV</a:t>
            </a:r>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47</a:t>
            </a:fld>
            <a:endParaRPr lang="en-US"/>
          </a:p>
        </p:txBody>
      </p:sp>
      <p:sp>
        <p:nvSpPr>
          <p:cNvPr id="6" name="TextBox 5">
            <a:extLst>
              <a:ext uri="{FF2B5EF4-FFF2-40B4-BE49-F238E27FC236}">
                <a16:creationId xmlns:a16="http://schemas.microsoft.com/office/drawing/2014/main" id="{385F96C6-AD02-4127-A1AB-2561B6192F70}"/>
              </a:ext>
            </a:extLst>
          </p:cNvPr>
          <p:cNvSpPr txBox="1"/>
          <p:nvPr/>
        </p:nvSpPr>
        <p:spPr>
          <a:xfrm>
            <a:off x="1905000" y="4648980"/>
            <a:ext cx="6095999" cy="623248"/>
          </a:xfrm>
          <a:prstGeom prst="rect">
            <a:avLst/>
          </a:prstGeom>
          <a:noFill/>
        </p:spPr>
        <p:txBody>
          <a:bodyPr wrap="square" rtlCol="0">
            <a:spAutoFit/>
          </a:bodyPr>
          <a:lstStyle/>
          <a:p>
            <a:pPr algn="ctr"/>
            <a:r>
              <a:rPr lang="en-US" sz="1200" dirty="0">
                <a:solidFill>
                  <a:schemeClr val="bg1"/>
                </a:solidFill>
                <a:hlinkClick r:id="rId3">
                  <a:extLst>
                    <a:ext uri="{A12FA001-AC4F-418D-AE19-62706E023703}">
                      <ahyp:hlinkClr xmlns:ahyp="http://schemas.microsoft.com/office/drawing/2018/hyperlinkcolor" val="tx"/>
                    </a:ext>
                  </a:extLst>
                </a:hlinkClick>
              </a:rPr>
              <a:t>https://www.hiv.uw.edu/</a:t>
            </a:r>
            <a:endParaRPr lang="en-US" sz="1200" dirty="0">
              <a:solidFill>
                <a:schemeClr val="bg1"/>
              </a:solidFill>
            </a:endParaRPr>
          </a:p>
          <a:p>
            <a:pPr algn="ctr"/>
            <a:r>
              <a:rPr lang="en-US" sz="1200" dirty="0">
                <a:solidFill>
                  <a:schemeClr val="bg1"/>
                </a:solidFill>
              </a:rPr>
              <a:t>Mandell, Douglas, and Bennett's Principles and Practice of Infectious Diseases, 2019</a:t>
            </a:r>
            <a:r>
              <a:rPr lang="en-US" sz="1050" dirty="0">
                <a:solidFill>
                  <a:schemeClr val="bg1"/>
                </a:solidFill>
              </a:rPr>
              <a:t>.</a:t>
            </a:r>
          </a:p>
          <a:p>
            <a:endParaRPr lang="en-US" sz="1050" dirty="0">
              <a:solidFill>
                <a:schemeClr val="bg1"/>
              </a:solidFill>
            </a:endParaRPr>
          </a:p>
        </p:txBody>
      </p:sp>
      <p:sp>
        <p:nvSpPr>
          <p:cNvPr id="7" name="Text Placeholder 6">
            <a:extLst>
              <a:ext uri="{FF2B5EF4-FFF2-40B4-BE49-F238E27FC236}">
                <a16:creationId xmlns:a16="http://schemas.microsoft.com/office/drawing/2014/main" id="{4BA09525-0ADF-40E7-89AB-625CF48FF6D1}"/>
              </a:ext>
            </a:extLst>
          </p:cNvPr>
          <p:cNvSpPr txBox="1">
            <a:spLocks/>
          </p:cNvSpPr>
          <p:nvPr/>
        </p:nvSpPr>
        <p:spPr>
          <a:xfrm>
            <a:off x="152400" y="1123950"/>
            <a:ext cx="3733800" cy="3276600"/>
          </a:xfrm>
          <a:prstGeom prst="rect">
            <a:avLst/>
          </a:prstGeom>
        </p:spPr>
        <p:txBody>
          <a:bodyPr vert="horz" lIns="91440" tIns="45720" rIns="91440" bIns="45720" rtlCol="0">
            <a:normAutofit fontScale="25000" lnSpcReduction="2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9600" dirty="0"/>
              <a:t>Steady decline in the number of CD4 cells</a:t>
            </a:r>
          </a:p>
          <a:p>
            <a:endParaRPr lang="en-US" sz="3200" dirty="0"/>
          </a:p>
          <a:p>
            <a:r>
              <a:rPr lang="en-US" sz="9600" dirty="0"/>
              <a:t>Increased risk of opportunistic infections</a:t>
            </a:r>
          </a:p>
          <a:p>
            <a:endParaRPr lang="en-US" sz="3200" dirty="0"/>
          </a:p>
          <a:p>
            <a:r>
              <a:rPr lang="en-US" sz="9600" dirty="0"/>
              <a:t>Increased inflammation</a:t>
            </a:r>
          </a:p>
          <a:p>
            <a:endParaRPr lang="en-US" sz="3200" dirty="0"/>
          </a:p>
          <a:p>
            <a:r>
              <a:rPr lang="en-US" sz="9600" dirty="0"/>
              <a:t>Increased mortality</a:t>
            </a:r>
          </a:p>
          <a:p>
            <a:endParaRPr lang="en-US" sz="3200" dirty="0"/>
          </a:p>
          <a:p>
            <a:r>
              <a:rPr lang="en-US" sz="9600" dirty="0"/>
              <a:t>Increased risk of transmission</a:t>
            </a:r>
          </a:p>
          <a:p>
            <a:pPr marL="114300" indent="0">
              <a:buNone/>
            </a:pPr>
            <a:endParaRPr lang="en-US" b="1" u="sng" dirty="0"/>
          </a:p>
        </p:txBody>
      </p:sp>
      <p:pic>
        <p:nvPicPr>
          <p:cNvPr id="8" name="Content Placeholder 4">
            <a:extLst>
              <a:ext uri="{FF2B5EF4-FFF2-40B4-BE49-F238E27FC236}">
                <a16:creationId xmlns:a16="http://schemas.microsoft.com/office/drawing/2014/main" id="{7CED3BB6-0ADA-4BEA-AFAE-FC8C83DDED42}"/>
              </a:ext>
            </a:extLst>
          </p:cNvPr>
          <p:cNvPicPr>
            <a:picLocks noGrp="1" noChangeAspect="1"/>
          </p:cNvPicPr>
          <p:nvPr>
            <p:ph idx="1"/>
          </p:nvPr>
        </p:nvPicPr>
        <p:blipFill>
          <a:blip r:embed="rId4"/>
          <a:stretch>
            <a:fillRect/>
          </a:stretch>
        </p:blipFill>
        <p:spPr>
          <a:xfrm>
            <a:off x="4038600" y="1077024"/>
            <a:ext cx="4347169" cy="3453631"/>
          </a:xfrm>
          <a:prstGeom prst="rect">
            <a:avLst/>
          </a:prstGeom>
        </p:spPr>
      </p:pic>
    </p:spTree>
    <p:extLst>
      <p:ext uri="{BB962C8B-B14F-4D97-AF65-F5344CB8AC3E}">
        <p14:creationId xmlns:p14="http://schemas.microsoft.com/office/powerpoint/2010/main" val="685371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03EB0-44EC-451F-9B5E-A2CB67C28D7E}"/>
              </a:ext>
            </a:extLst>
          </p:cNvPr>
          <p:cNvSpPr>
            <a:spLocks noGrp="1"/>
          </p:cNvSpPr>
          <p:nvPr>
            <p:ph type="title"/>
          </p:nvPr>
        </p:nvSpPr>
        <p:spPr>
          <a:xfrm>
            <a:off x="152400" y="35738"/>
            <a:ext cx="8928029" cy="857250"/>
          </a:xfrm>
        </p:spPr>
        <p:txBody>
          <a:bodyPr/>
          <a:lstStyle/>
          <a:p>
            <a:pPr algn="ctr"/>
            <a:r>
              <a:rPr lang="en-US" sz="3200" dirty="0"/>
              <a:t>Opportunistic Infections in People with HIV (PWH)</a:t>
            </a:r>
          </a:p>
        </p:txBody>
      </p:sp>
      <p:sp>
        <p:nvSpPr>
          <p:cNvPr id="3" name="Content Placeholder 2">
            <a:extLst>
              <a:ext uri="{FF2B5EF4-FFF2-40B4-BE49-F238E27FC236}">
                <a16:creationId xmlns:a16="http://schemas.microsoft.com/office/drawing/2014/main" id="{5A29911B-ED0A-4E37-8E21-D249D7BDCD14}"/>
              </a:ext>
            </a:extLst>
          </p:cNvPr>
          <p:cNvSpPr>
            <a:spLocks noGrp="1"/>
          </p:cNvSpPr>
          <p:nvPr>
            <p:ph idx="1"/>
          </p:nvPr>
        </p:nvSpPr>
        <p:spPr>
          <a:xfrm>
            <a:off x="414215" y="819150"/>
            <a:ext cx="4081585" cy="4114800"/>
          </a:xfrm>
        </p:spPr>
        <p:txBody>
          <a:bodyPr>
            <a:normAutofit/>
          </a:bodyPr>
          <a:lstStyle/>
          <a:p>
            <a:r>
              <a:rPr lang="en-US" sz="2000" dirty="0"/>
              <a:t>Fungi</a:t>
            </a:r>
          </a:p>
          <a:p>
            <a:pPr lvl="1"/>
            <a:r>
              <a:rPr lang="en-US" sz="1600" dirty="0"/>
              <a:t>Pneumocystis pneumonia (PCP)</a:t>
            </a:r>
          </a:p>
          <a:p>
            <a:pPr lvl="1"/>
            <a:r>
              <a:rPr lang="en-US" sz="1600" dirty="0"/>
              <a:t>Cryptococcosis</a:t>
            </a:r>
          </a:p>
          <a:p>
            <a:pPr lvl="1"/>
            <a:r>
              <a:rPr lang="en-US" sz="1600" dirty="0"/>
              <a:t>Candidiasis</a:t>
            </a:r>
          </a:p>
          <a:p>
            <a:pPr lvl="1"/>
            <a:r>
              <a:rPr lang="en-US" sz="1600" dirty="0"/>
              <a:t>Histoplasmosis </a:t>
            </a:r>
          </a:p>
          <a:p>
            <a:pPr lvl="1"/>
            <a:r>
              <a:rPr lang="en-US" sz="1600" dirty="0"/>
              <a:t>Coccidioidomycosis</a:t>
            </a:r>
          </a:p>
          <a:p>
            <a:pPr lvl="1"/>
            <a:r>
              <a:rPr lang="en-US" sz="1600" dirty="0" err="1"/>
              <a:t>Talaromycosis</a:t>
            </a:r>
            <a:endParaRPr lang="en-US" sz="1600" dirty="0"/>
          </a:p>
          <a:p>
            <a:r>
              <a:rPr lang="en-US" sz="2000" dirty="0"/>
              <a:t>Bacteria</a:t>
            </a:r>
          </a:p>
          <a:p>
            <a:pPr lvl="1"/>
            <a:r>
              <a:rPr lang="en-US" sz="1600" dirty="0"/>
              <a:t>Tuberculosis (TB)</a:t>
            </a:r>
          </a:p>
          <a:p>
            <a:pPr lvl="1"/>
            <a:r>
              <a:rPr lang="en-US" sz="1600" dirty="0"/>
              <a:t>Disseminated </a:t>
            </a:r>
            <a:r>
              <a:rPr lang="en-US" sz="1600" i="1" dirty="0"/>
              <a:t>Mycobacterium avium </a:t>
            </a:r>
            <a:r>
              <a:rPr lang="en-US" sz="1600" i="1" dirty="0" err="1"/>
              <a:t>comples</a:t>
            </a:r>
            <a:r>
              <a:rPr lang="en-US" sz="1600" dirty="0"/>
              <a:t> (MAC)</a:t>
            </a:r>
          </a:p>
          <a:p>
            <a:pPr lvl="1"/>
            <a:r>
              <a:rPr lang="en-US" sz="1600" dirty="0"/>
              <a:t>Bartonella </a:t>
            </a:r>
          </a:p>
        </p:txBody>
      </p:sp>
      <p:sp>
        <p:nvSpPr>
          <p:cNvPr id="4" name="Slide Number Placeholder 3">
            <a:extLst>
              <a:ext uri="{FF2B5EF4-FFF2-40B4-BE49-F238E27FC236}">
                <a16:creationId xmlns:a16="http://schemas.microsoft.com/office/drawing/2014/main" id="{B8E297FF-7BB8-4DCF-80B5-E291713E0943}"/>
              </a:ext>
            </a:extLst>
          </p:cNvPr>
          <p:cNvSpPr>
            <a:spLocks noGrp="1"/>
          </p:cNvSpPr>
          <p:nvPr>
            <p:ph type="sldNum" sz="quarter" idx="12"/>
          </p:nvPr>
        </p:nvSpPr>
        <p:spPr/>
        <p:txBody>
          <a:bodyPr/>
          <a:lstStyle/>
          <a:p>
            <a:fld id="{6E2D2B3B-882E-40F3-A32F-6DD516915044}" type="slidenum">
              <a:rPr lang="en-US" smtClean="0"/>
              <a:pPr/>
              <a:t>48</a:t>
            </a:fld>
            <a:endParaRPr lang="en-US"/>
          </a:p>
        </p:txBody>
      </p:sp>
      <p:sp>
        <p:nvSpPr>
          <p:cNvPr id="5" name="Content Placeholder 2">
            <a:extLst>
              <a:ext uri="{FF2B5EF4-FFF2-40B4-BE49-F238E27FC236}">
                <a16:creationId xmlns:a16="http://schemas.microsoft.com/office/drawing/2014/main" id="{33188AFA-37C3-4039-AC44-8BF2EF3B23ED}"/>
              </a:ext>
            </a:extLst>
          </p:cNvPr>
          <p:cNvSpPr txBox="1">
            <a:spLocks/>
          </p:cNvSpPr>
          <p:nvPr/>
        </p:nvSpPr>
        <p:spPr>
          <a:xfrm>
            <a:off x="4343400" y="835218"/>
            <a:ext cx="4737028" cy="4022532"/>
          </a:xfrm>
          <a:prstGeom prst="rect">
            <a:avLst/>
          </a:prstGeom>
        </p:spPr>
        <p:txBody>
          <a:bodyPr vert="horz" lIns="91440" tIns="45720" rIns="91440" bIns="45720" rtlCol="0">
            <a:normAutofit fontScale="92500" lnSpcReduction="2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2200" dirty="0"/>
              <a:t>Protozoa</a:t>
            </a:r>
          </a:p>
          <a:p>
            <a:pPr lvl="1"/>
            <a:r>
              <a:rPr lang="en-US" sz="1700" dirty="0"/>
              <a:t>Toxoplasmosis</a:t>
            </a:r>
          </a:p>
          <a:p>
            <a:pPr lvl="1"/>
            <a:r>
              <a:rPr lang="en-US" sz="1700" dirty="0"/>
              <a:t>Cryptosporidiosis</a:t>
            </a:r>
          </a:p>
          <a:p>
            <a:pPr lvl="1"/>
            <a:r>
              <a:rPr lang="en-US" sz="1700" dirty="0" err="1"/>
              <a:t>Microsporidiosis</a:t>
            </a:r>
            <a:endParaRPr lang="en-US" sz="1700" dirty="0"/>
          </a:p>
          <a:p>
            <a:pPr lvl="1"/>
            <a:r>
              <a:rPr lang="en-US" sz="1700" dirty="0" err="1"/>
              <a:t>Cystoisosporiasis</a:t>
            </a:r>
            <a:endParaRPr lang="en-US" sz="1700" dirty="0"/>
          </a:p>
          <a:p>
            <a:pPr lvl="1"/>
            <a:r>
              <a:rPr lang="en-US" sz="1700" dirty="0"/>
              <a:t>Leishmaniasis</a:t>
            </a:r>
          </a:p>
          <a:p>
            <a:pPr lvl="1"/>
            <a:r>
              <a:rPr lang="en-US" sz="1700" dirty="0"/>
              <a:t>Chagas disease</a:t>
            </a:r>
          </a:p>
          <a:p>
            <a:r>
              <a:rPr lang="en-US" sz="2200" dirty="0"/>
              <a:t>Viruses</a:t>
            </a:r>
          </a:p>
          <a:p>
            <a:pPr lvl="1"/>
            <a:r>
              <a:rPr lang="en-US" sz="1700" dirty="0"/>
              <a:t>Cytomegalovirus disease (CMV)</a:t>
            </a:r>
          </a:p>
          <a:p>
            <a:pPr lvl="1"/>
            <a:r>
              <a:rPr lang="en-US" sz="1700" dirty="0"/>
              <a:t>Progressive multifocal leukoencephalopathy (JC virus)</a:t>
            </a:r>
          </a:p>
          <a:p>
            <a:pPr lvl="1"/>
            <a:r>
              <a:rPr lang="en-US" sz="1700" dirty="0"/>
              <a:t>Varicella-zoster virus (VZV)</a:t>
            </a:r>
          </a:p>
          <a:p>
            <a:pPr lvl="1"/>
            <a:r>
              <a:rPr lang="en-US" sz="1700" dirty="0"/>
              <a:t>Human papilloma virus (HPV)</a:t>
            </a:r>
          </a:p>
          <a:p>
            <a:pPr lvl="1"/>
            <a:r>
              <a:rPr lang="en-US" sz="1700" dirty="0"/>
              <a:t>Herpes simplex virus (HSV)</a:t>
            </a:r>
          </a:p>
          <a:p>
            <a:pPr lvl="1"/>
            <a:r>
              <a:rPr lang="en-US" sz="1700" dirty="0"/>
              <a:t>Human herpesvirus-8 disease (HHV-8/KS)</a:t>
            </a:r>
          </a:p>
          <a:p>
            <a:pPr lvl="1"/>
            <a:endParaRPr lang="en-US" sz="1600" dirty="0"/>
          </a:p>
          <a:p>
            <a:pPr lvl="1"/>
            <a:endParaRPr lang="en-US" sz="1600" dirty="0"/>
          </a:p>
        </p:txBody>
      </p:sp>
      <p:sp>
        <p:nvSpPr>
          <p:cNvPr id="6" name="TextBox 5">
            <a:extLst>
              <a:ext uri="{FF2B5EF4-FFF2-40B4-BE49-F238E27FC236}">
                <a16:creationId xmlns:a16="http://schemas.microsoft.com/office/drawing/2014/main" id="{31B30586-B794-49D0-A1A0-C5F8DDDB9D57}"/>
              </a:ext>
            </a:extLst>
          </p:cNvPr>
          <p:cNvSpPr txBox="1"/>
          <p:nvPr/>
        </p:nvSpPr>
        <p:spPr>
          <a:xfrm>
            <a:off x="1600200" y="4664535"/>
            <a:ext cx="6096000" cy="646331"/>
          </a:xfrm>
          <a:prstGeom prst="rect">
            <a:avLst/>
          </a:prstGeom>
          <a:noFill/>
        </p:spPr>
        <p:txBody>
          <a:bodyPr wrap="square" rtlCol="0">
            <a:spAutoFit/>
          </a:bodyPr>
          <a:lstStyle/>
          <a:p>
            <a:pPr algn="ctr"/>
            <a:r>
              <a:rPr lang="en-US" sz="1200" dirty="0">
                <a:solidFill>
                  <a:schemeClr val="bg1"/>
                </a:solidFill>
              </a:rPr>
              <a:t>National HIV Curriculum: </a:t>
            </a:r>
            <a:r>
              <a:rPr lang="en-US" sz="1200" dirty="0">
                <a:solidFill>
                  <a:schemeClr val="bg1"/>
                </a:solidFill>
                <a:hlinkClick r:id="rId3">
                  <a:extLst>
                    <a:ext uri="{A12FA001-AC4F-418D-AE19-62706E023703}">
                      <ahyp:hlinkClr xmlns:ahyp="http://schemas.microsoft.com/office/drawing/2018/hyperlinkcolor" val="tx"/>
                    </a:ext>
                  </a:extLst>
                </a:hlinkClick>
              </a:rPr>
              <a:t>https://www.hiv.uw.edu/</a:t>
            </a:r>
            <a:endParaRPr lang="en-US" sz="1200" dirty="0">
              <a:solidFill>
                <a:schemeClr val="bg1"/>
              </a:solidFill>
            </a:endParaRPr>
          </a:p>
          <a:p>
            <a:pPr algn="ctr"/>
            <a:r>
              <a:rPr lang="en-US" sz="1200" dirty="0">
                <a:solidFill>
                  <a:schemeClr val="bg1"/>
                </a:solidFill>
              </a:rPr>
              <a:t>OI Treatment Guidelines (clinicalinfo.hiv.gov)</a:t>
            </a:r>
          </a:p>
          <a:p>
            <a:pPr algn="ctr"/>
            <a:endParaRPr lang="en-US" sz="1200" dirty="0">
              <a:solidFill>
                <a:schemeClr val="bg1"/>
              </a:solidFill>
            </a:endParaRPr>
          </a:p>
        </p:txBody>
      </p:sp>
    </p:spTree>
    <p:extLst>
      <p:ext uri="{BB962C8B-B14F-4D97-AF65-F5344CB8AC3E}">
        <p14:creationId xmlns:p14="http://schemas.microsoft.com/office/powerpoint/2010/main" val="2293843913"/>
      </p:ext>
    </p:extLst>
  </p:cSld>
  <p:clrMapOvr>
    <a:masterClrMapping/>
  </p:clrMapOvr>
  <mc:AlternateContent xmlns:mc="http://schemas.openxmlformats.org/markup-compatibility/2006" xmlns:p14="http://schemas.microsoft.com/office/powerpoint/2010/main">
    <mc:Choice Requires="p14">
      <p:transition spd="slow" p14:dur="2000" advTm="37279"/>
    </mc:Choice>
    <mc:Fallback xmlns="">
      <p:transition spd="slow" advTm="37279"/>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2B0-B636-3A4E-8B06-5496962D0B74}"/>
              </a:ext>
            </a:extLst>
          </p:cNvPr>
          <p:cNvSpPr>
            <a:spLocks noGrp="1"/>
          </p:cNvSpPr>
          <p:nvPr>
            <p:ph type="title"/>
          </p:nvPr>
        </p:nvSpPr>
        <p:spPr/>
        <p:txBody>
          <a:bodyPr/>
          <a:lstStyle/>
          <a:p>
            <a:pPr algn="ctr"/>
            <a:r>
              <a:rPr lang="en-US" dirty="0"/>
              <a:t>HIV Clinical Assessment</a:t>
            </a:r>
          </a:p>
        </p:txBody>
      </p:sp>
      <p:sp>
        <p:nvSpPr>
          <p:cNvPr id="4" name="Slide Number Placeholder 3">
            <a:extLst>
              <a:ext uri="{FF2B5EF4-FFF2-40B4-BE49-F238E27FC236}">
                <a16:creationId xmlns:a16="http://schemas.microsoft.com/office/drawing/2014/main" id="{CBE8E475-62FE-4B4F-BB76-01DCD4757D57}"/>
              </a:ext>
            </a:extLst>
          </p:cNvPr>
          <p:cNvSpPr>
            <a:spLocks noGrp="1"/>
          </p:cNvSpPr>
          <p:nvPr>
            <p:ph type="sldNum" sz="quarter" idx="12"/>
          </p:nvPr>
        </p:nvSpPr>
        <p:spPr/>
        <p:txBody>
          <a:bodyPr/>
          <a:lstStyle/>
          <a:p>
            <a:fld id="{6E2D2B3B-882E-40F3-A32F-6DD516915044}" type="slidenum">
              <a:rPr lang="en-US" smtClean="0"/>
              <a:pPr/>
              <a:t>49</a:t>
            </a:fld>
            <a:endParaRPr lang="en-US"/>
          </a:p>
        </p:txBody>
      </p:sp>
      <p:sp>
        <p:nvSpPr>
          <p:cNvPr id="5" name="Text Placeholder 6">
            <a:extLst>
              <a:ext uri="{FF2B5EF4-FFF2-40B4-BE49-F238E27FC236}">
                <a16:creationId xmlns:a16="http://schemas.microsoft.com/office/drawing/2014/main" id="{D64E9D34-0930-4630-A655-AB05855120C4}"/>
              </a:ext>
            </a:extLst>
          </p:cNvPr>
          <p:cNvSpPr txBox="1">
            <a:spLocks/>
          </p:cNvSpPr>
          <p:nvPr/>
        </p:nvSpPr>
        <p:spPr>
          <a:xfrm>
            <a:off x="206525" y="1504950"/>
            <a:ext cx="2917675" cy="2590800"/>
          </a:xfrm>
          <a:prstGeom prst="rect">
            <a:avLst/>
          </a:prstGeom>
        </p:spPr>
        <p:txBody>
          <a:bodyPr vert="horz" lIns="91440" tIns="45720" rIns="91440" bIns="45720" rtlCol="0">
            <a:normAutofit fontScale="92500" lnSpcReduction="2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b="1" dirty="0"/>
              <a:t>CD4 count</a:t>
            </a:r>
            <a:r>
              <a:rPr lang="en-US" dirty="0"/>
              <a:t>: used to stage disease</a:t>
            </a:r>
          </a:p>
          <a:p>
            <a:r>
              <a:rPr lang="en-US" b="1" dirty="0"/>
              <a:t>HIV viral load (VL)</a:t>
            </a:r>
          </a:p>
          <a:p>
            <a:pPr lvl="1"/>
            <a:r>
              <a:rPr lang="en-US" dirty="0"/>
              <a:t>HIV RNA quantitative PCR</a:t>
            </a:r>
          </a:p>
          <a:p>
            <a:pPr lvl="1"/>
            <a:r>
              <a:rPr lang="en-US" dirty="0"/>
              <a:t>Used to monitor response to treatment</a:t>
            </a:r>
            <a:endParaRPr lang="en-US" b="1" u="sng" dirty="0"/>
          </a:p>
        </p:txBody>
      </p:sp>
      <p:pic>
        <p:nvPicPr>
          <p:cNvPr id="9" name="Picture 8">
            <a:extLst>
              <a:ext uri="{FF2B5EF4-FFF2-40B4-BE49-F238E27FC236}">
                <a16:creationId xmlns:a16="http://schemas.microsoft.com/office/drawing/2014/main" id="{DFC88C15-9457-4ECC-B3DB-0F4414A593AC}"/>
              </a:ext>
            </a:extLst>
          </p:cNvPr>
          <p:cNvPicPr>
            <a:picLocks noChangeAspect="1"/>
          </p:cNvPicPr>
          <p:nvPr/>
        </p:nvPicPr>
        <p:blipFill>
          <a:blip r:embed="rId3"/>
          <a:stretch>
            <a:fillRect/>
          </a:stretch>
        </p:blipFill>
        <p:spPr>
          <a:xfrm>
            <a:off x="3178325" y="1063229"/>
            <a:ext cx="5609684" cy="3356461"/>
          </a:xfrm>
          <a:prstGeom prst="rect">
            <a:avLst/>
          </a:prstGeom>
        </p:spPr>
      </p:pic>
      <p:sp>
        <p:nvSpPr>
          <p:cNvPr id="10" name="TextBox 9">
            <a:extLst>
              <a:ext uri="{FF2B5EF4-FFF2-40B4-BE49-F238E27FC236}">
                <a16:creationId xmlns:a16="http://schemas.microsoft.com/office/drawing/2014/main" id="{E0CA9667-3360-49CE-933B-2E78B2311104}"/>
              </a:ext>
            </a:extLst>
          </p:cNvPr>
          <p:cNvSpPr txBox="1"/>
          <p:nvPr/>
        </p:nvSpPr>
        <p:spPr>
          <a:xfrm>
            <a:off x="1676400" y="4705350"/>
            <a:ext cx="6477000" cy="461665"/>
          </a:xfrm>
          <a:prstGeom prst="rect">
            <a:avLst/>
          </a:prstGeom>
          <a:noFill/>
        </p:spPr>
        <p:txBody>
          <a:bodyPr wrap="square" rtlCol="0">
            <a:spAutoFit/>
          </a:bodyPr>
          <a:lstStyle/>
          <a:p>
            <a:r>
              <a:rPr lang="en-US" sz="1200" dirty="0">
                <a:solidFill>
                  <a:schemeClr val="bg1"/>
                </a:solidFill>
              </a:rPr>
              <a:t>CDC. Revised surveillance case definition for HIV infection—United States, 2014. MMWR </a:t>
            </a:r>
            <a:r>
              <a:rPr lang="en-US" sz="1200" dirty="0" err="1">
                <a:solidFill>
                  <a:schemeClr val="bg1"/>
                </a:solidFill>
              </a:rPr>
              <a:t>Recomm</a:t>
            </a:r>
            <a:r>
              <a:rPr lang="en-US" sz="1200" dirty="0">
                <a:solidFill>
                  <a:schemeClr val="bg1"/>
                </a:solidFill>
              </a:rPr>
              <a:t> Rep. 2014;63(RR-03):1-10.</a:t>
            </a:r>
          </a:p>
        </p:txBody>
      </p:sp>
    </p:spTree>
    <p:extLst>
      <p:ext uri="{BB962C8B-B14F-4D97-AF65-F5344CB8AC3E}">
        <p14:creationId xmlns:p14="http://schemas.microsoft.com/office/powerpoint/2010/main" val="371291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0891"/>
            <a:ext cx="8315569" cy="857250"/>
          </a:xfrm>
        </p:spPr>
        <p:txBody>
          <a:bodyPr/>
          <a:lstStyle/>
          <a:p>
            <a:pPr algn="ctr"/>
            <a:r>
              <a:rPr lang="en-US" sz="3600" dirty="0">
                <a:solidFill>
                  <a:srgbClr val="C00000"/>
                </a:solidFill>
              </a:rPr>
              <a:t>Sharing PDF Slides Statement</a:t>
            </a:r>
          </a:p>
        </p:txBody>
      </p:sp>
      <p:sp>
        <p:nvSpPr>
          <p:cNvPr id="3" name="Content Placeholder 2"/>
          <p:cNvSpPr>
            <a:spLocks noGrp="1"/>
          </p:cNvSpPr>
          <p:nvPr>
            <p:ph idx="1"/>
          </p:nvPr>
        </p:nvSpPr>
        <p:spPr>
          <a:xfrm>
            <a:off x="457200" y="1200151"/>
            <a:ext cx="8315569" cy="2328901"/>
          </a:xfrm>
        </p:spPr>
        <p:txBody>
          <a:bodyPr>
            <a:noAutofit/>
          </a:bodyPr>
          <a:lstStyle/>
          <a:p>
            <a:pPr marL="0" indent="0">
              <a:buNone/>
            </a:pPr>
            <a:endParaRPr lang="en-US" sz="1800" dirty="0"/>
          </a:p>
          <a:p>
            <a:pPr marL="346075" indent="-346075">
              <a:buSzPts val="2400"/>
              <a:defRPr/>
            </a:pPr>
            <a:r>
              <a:rPr lang="en-US" altLang="en-US" sz="2000" dirty="0"/>
              <a:t>Please feel free to use and share in your noncommercial presentations to colleagues or patients</a:t>
            </a:r>
          </a:p>
          <a:p>
            <a:pPr marL="346075" indent="-346075">
              <a:buSzPts val="2400"/>
              <a:defRPr/>
            </a:pPr>
            <a:endParaRPr lang="en-GB" sz="1800" dirty="0"/>
          </a:p>
          <a:p>
            <a:pPr marL="346075" indent="-346075">
              <a:buSzPts val="2400"/>
              <a:defRPr/>
            </a:pPr>
            <a:r>
              <a:rPr lang="en-GB" sz="2000" dirty="0"/>
              <a:t>These slides may not be published, posted online, or used in commercial presentations without permission.  </a:t>
            </a:r>
            <a:r>
              <a:rPr lang="en-US" sz="2000" dirty="0"/>
              <a:t>Please contact </a:t>
            </a:r>
            <a:r>
              <a:rPr lang="en-US" sz="2000" u="sng" dirty="0">
                <a:hlinkClick r:id="rId3"/>
              </a:rPr>
              <a:t>HoustonAETC@bcm.edu</a:t>
            </a:r>
            <a:r>
              <a:rPr lang="en-US" sz="2000" dirty="0"/>
              <a:t> for details</a:t>
            </a:r>
            <a:br>
              <a:rPr lang="en-US" altLang="en-US" sz="1800" dirty="0"/>
            </a:br>
            <a:endParaRPr lang="en-US" sz="18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5</a:t>
            </a:fld>
            <a:endParaRPr lang="en-US"/>
          </a:p>
        </p:txBody>
      </p:sp>
    </p:spTree>
    <p:extLst>
      <p:ext uri="{BB962C8B-B14F-4D97-AF65-F5344CB8AC3E}">
        <p14:creationId xmlns:p14="http://schemas.microsoft.com/office/powerpoint/2010/main" val="999088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82687-0193-471D-B6E8-2F26BF717DC2}"/>
              </a:ext>
            </a:extLst>
          </p:cNvPr>
          <p:cNvSpPr>
            <a:spLocks noGrp="1"/>
          </p:cNvSpPr>
          <p:nvPr>
            <p:ph type="sldNum" sz="quarter" idx="12"/>
          </p:nvPr>
        </p:nvSpPr>
        <p:spPr/>
        <p:txBody>
          <a:bodyPr/>
          <a:lstStyle/>
          <a:p>
            <a:fld id="{6E2D2B3B-882E-40F3-A32F-6DD516915044}" type="slidenum">
              <a:rPr lang="en-US" smtClean="0"/>
              <a:pPr/>
              <a:t>50</a:t>
            </a:fld>
            <a:endParaRPr lang="en-US"/>
          </a:p>
        </p:txBody>
      </p:sp>
      <p:pic>
        <p:nvPicPr>
          <p:cNvPr id="7" name="Picture 6">
            <a:extLst>
              <a:ext uri="{FF2B5EF4-FFF2-40B4-BE49-F238E27FC236}">
                <a16:creationId xmlns:a16="http://schemas.microsoft.com/office/drawing/2014/main" id="{BF347C6E-F151-4F53-9244-793196D27EF5}"/>
              </a:ext>
            </a:extLst>
          </p:cNvPr>
          <p:cNvPicPr>
            <a:picLocks noChangeAspect="1"/>
          </p:cNvPicPr>
          <p:nvPr/>
        </p:nvPicPr>
        <p:blipFill>
          <a:blip r:embed="rId2"/>
          <a:stretch>
            <a:fillRect/>
          </a:stretch>
        </p:blipFill>
        <p:spPr>
          <a:xfrm>
            <a:off x="2114751" y="74637"/>
            <a:ext cx="4914497" cy="4951955"/>
          </a:xfrm>
          <a:prstGeom prst="rect">
            <a:avLst/>
          </a:prstGeom>
        </p:spPr>
      </p:pic>
    </p:spTree>
    <p:extLst>
      <p:ext uri="{BB962C8B-B14F-4D97-AF65-F5344CB8AC3E}">
        <p14:creationId xmlns:p14="http://schemas.microsoft.com/office/powerpoint/2010/main" val="3108921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AF76-C6D1-409D-986A-B11F448BA692}"/>
              </a:ext>
            </a:extLst>
          </p:cNvPr>
          <p:cNvSpPr>
            <a:spLocks noGrp="1"/>
          </p:cNvSpPr>
          <p:nvPr>
            <p:ph type="title"/>
          </p:nvPr>
        </p:nvSpPr>
        <p:spPr/>
        <p:txBody>
          <a:bodyPr/>
          <a:lstStyle/>
          <a:p>
            <a:pPr algn="ctr"/>
            <a:r>
              <a:rPr lang="en-US" dirty="0"/>
              <a:t>Initiating Antiretroviral Therapy (ART)</a:t>
            </a:r>
          </a:p>
        </p:txBody>
      </p:sp>
      <p:sp>
        <p:nvSpPr>
          <p:cNvPr id="3" name="Content Placeholder 2">
            <a:extLst>
              <a:ext uri="{FF2B5EF4-FFF2-40B4-BE49-F238E27FC236}">
                <a16:creationId xmlns:a16="http://schemas.microsoft.com/office/drawing/2014/main" id="{38FBD4BA-BB50-460D-BAA6-E47F084353DD}"/>
              </a:ext>
            </a:extLst>
          </p:cNvPr>
          <p:cNvSpPr>
            <a:spLocks noGrp="1"/>
          </p:cNvSpPr>
          <p:nvPr>
            <p:ph idx="1"/>
          </p:nvPr>
        </p:nvSpPr>
        <p:spPr>
          <a:xfrm>
            <a:off x="457200" y="1277476"/>
            <a:ext cx="8315569" cy="3275474"/>
          </a:xfrm>
        </p:spPr>
        <p:txBody>
          <a:bodyPr>
            <a:normAutofit/>
          </a:bodyPr>
          <a:lstStyle/>
          <a:p>
            <a:r>
              <a:rPr lang="en-US" dirty="0"/>
              <a:t>Who should start ART? </a:t>
            </a:r>
          </a:p>
          <a:p>
            <a:pPr lvl="1"/>
            <a:r>
              <a:rPr lang="en-US" dirty="0"/>
              <a:t>ART is recommended for </a:t>
            </a:r>
            <a:r>
              <a:rPr lang="en-US" b="1" dirty="0"/>
              <a:t>all persons </a:t>
            </a:r>
            <a:r>
              <a:rPr lang="en-US" dirty="0"/>
              <a:t>with HIV</a:t>
            </a:r>
          </a:p>
          <a:p>
            <a:r>
              <a:rPr lang="en-US" dirty="0"/>
              <a:t>When should you start ART? </a:t>
            </a:r>
          </a:p>
          <a:p>
            <a:pPr lvl="1"/>
            <a:r>
              <a:rPr lang="en-US" dirty="0"/>
              <a:t>Initiate ART </a:t>
            </a:r>
            <a:r>
              <a:rPr lang="en-US" b="1" dirty="0"/>
              <a:t>as soon as possible </a:t>
            </a:r>
            <a:r>
              <a:rPr lang="en-US" dirty="0"/>
              <a:t>after HIV diagnosis</a:t>
            </a:r>
          </a:p>
          <a:p>
            <a:pPr lvl="1"/>
            <a:r>
              <a:rPr lang="en-US" dirty="0"/>
              <a:t>Prompt initiation is especially critical for:</a:t>
            </a:r>
          </a:p>
          <a:p>
            <a:pPr lvl="2"/>
            <a:r>
              <a:rPr lang="en-US" dirty="0"/>
              <a:t>Pregnant women with HIV</a:t>
            </a:r>
          </a:p>
          <a:p>
            <a:pPr lvl="2"/>
            <a:r>
              <a:rPr lang="en-US" dirty="0"/>
              <a:t>Certain comorbidities</a:t>
            </a:r>
          </a:p>
          <a:p>
            <a:pPr lvl="1"/>
            <a:r>
              <a:rPr lang="en-US" dirty="0"/>
              <a:t>ART is safe and well tolerated</a:t>
            </a:r>
          </a:p>
          <a:p>
            <a:pPr lvl="1"/>
            <a:endParaRPr lang="en-US" dirty="0"/>
          </a:p>
          <a:p>
            <a:pPr lvl="3"/>
            <a:endParaRPr lang="en-US" dirty="0"/>
          </a:p>
          <a:p>
            <a:pPr lvl="1"/>
            <a:endParaRPr lang="en-US" dirty="0"/>
          </a:p>
        </p:txBody>
      </p:sp>
      <p:sp>
        <p:nvSpPr>
          <p:cNvPr id="4" name="Slide Number Placeholder 3">
            <a:extLst>
              <a:ext uri="{FF2B5EF4-FFF2-40B4-BE49-F238E27FC236}">
                <a16:creationId xmlns:a16="http://schemas.microsoft.com/office/drawing/2014/main" id="{FF71DBCC-98E0-4802-8E78-FD81898056E1}"/>
              </a:ext>
            </a:extLst>
          </p:cNvPr>
          <p:cNvSpPr>
            <a:spLocks noGrp="1"/>
          </p:cNvSpPr>
          <p:nvPr>
            <p:ph type="sldNum" sz="quarter" idx="12"/>
          </p:nvPr>
        </p:nvSpPr>
        <p:spPr/>
        <p:txBody>
          <a:bodyPr/>
          <a:lstStyle/>
          <a:p>
            <a:fld id="{6E2D2B3B-882E-40F3-A32F-6DD516915044}" type="slidenum">
              <a:rPr lang="en-US" smtClean="0"/>
              <a:pPr/>
              <a:t>51</a:t>
            </a:fld>
            <a:endParaRPr lang="en-US"/>
          </a:p>
        </p:txBody>
      </p:sp>
    </p:spTree>
    <p:extLst>
      <p:ext uri="{BB962C8B-B14F-4D97-AF65-F5344CB8AC3E}">
        <p14:creationId xmlns:p14="http://schemas.microsoft.com/office/powerpoint/2010/main" val="2446038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6DD563-2683-4E0F-8251-A5D626270F69}"/>
              </a:ext>
            </a:extLst>
          </p:cNvPr>
          <p:cNvSpPr>
            <a:spLocks noGrp="1"/>
          </p:cNvSpPr>
          <p:nvPr>
            <p:ph type="sldNum" sz="quarter" idx="12"/>
          </p:nvPr>
        </p:nvSpPr>
        <p:spPr/>
        <p:txBody>
          <a:bodyPr/>
          <a:lstStyle/>
          <a:p>
            <a:fld id="{6E2D2B3B-882E-40F3-A32F-6DD516915044}" type="slidenum">
              <a:rPr lang="en-US" smtClean="0"/>
              <a:pPr/>
              <a:t>52</a:t>
            </a:fld>
            <a:endParaRPr lang="en-US"/>
          </a:p>
        </p:txBody>
      </p:sp>
      <p:pic>
        <p:nvPicPr>
          <p:cNvPr id="7" name="Picture 6">
            <a:extLst>
              <a:ext uri="{FF2B5EF4-FFF2-40B4-BE49-F238E27FC236}">
                <a16:creationId xmlns:a16="http://schemas.microsoft.com/office/drawing/2014/main" id="{83623457-6119-4DD3-9B96-4FF1E63A0A7D}"/>
              </a:ext>
            </a:extLst>
          </p:cNvPr>
          <p:cNvPicPr>
            <a:picLocks noChangeAspect="1"/>
          </p:cNvPicPr>
          <p:nvPr/>
        </p:nvPicPr>
        <p:blipFill>
          <a:blip r:embed="rId2"/>
          <a:stretch>
            <a:fillRect/>
          </a:stretch>
        </p:blipFill>
        <p:spPr>
          <a:xfrm>
            <a:off x="457359" y="209550"/>
            <a:ext cx="8382000" cy="4428119"/>
          </a:xfrm>
          <a:prstGeom prst="rect">
            <a:avLst/>
          </a:prstGeom>
        </p:spPr>
      </p:pic>
    </p:spTree>
    <p:extLst>
      <p:ext uri="{BB962C8B-B14F-4D97-AF65-F5344CB8AC3E}">
        <p14:creationId xmlns:p14="http://schemas.microsoft.com/office/powerpoint/2010/main" val="2438914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904A-8079-A748-9C26-E1AB05E53DEB}"/>
              </a:ext>
            </a:extLst>
          </p:cNvPr>
          <p:cNvSpPr>
            <a:spLocks noGrp="1"/>
          </p:cNvSpPr>
          <p:nvPr>
            <p:ph type="title"/>
          </p:nvPr>
        </p:nvSpPr>
        <p:spPr/>
        <p:txBody>
          <a:bodyPr/>
          <a:lstStyle/>
          <a:p>
            <a:pPr algn="ctr"/>
            <a:r>
              <a:rPr lang="en-US" dirty="0"/>
              <a:t>ART Treatment Goals</a:t>
            </a:r>
          </a:p>
        </p:txBody>
      </p:sp>
      <p:sp>
        <p:nvSpPr>
          <p:cNvPr id="3" name="Content Placeholder 2">
            <a:extLst>
              <a:ext uri="{FF2B5EF4-FFF2-40B4-BE49-F238E27FC236}">
                <a16:creationId xmlns:a16="http://schemas.microsoft.com/office/drawing/2014/main" id="{3ABE129B-3D4B-FD46-8D48-3A68C11E5673}"/>
              </a:ext>
            </a:extLst>
          </p:cNvPr>
          <p:cNvSpPr>
            <a:spLocks noGrp="1"/>
          </p:cNvSpPr>
          <p:nvPr>
            <p:ph idx="1"/>
          </p:nvPr>
        </p:nvSpPr>
        <p:spPr/>
        <p:txBody>
          <a:bodyPr/>
          <a:lstStyle/>
          <a:p>
            <a:r>
              <a:rPr lang="en-US" dirty="0"/>
              <a:t>Maximally and durably suppress plasma HIV RNA                 (viral load)</a:t>
            </a:r>
          </a:p>
          <a:p>
            <a:endParaRPr lang="en-US" sz="800" dirty="0"/>
          </a:p>
          <a:p>
            <a:r>
              <a:rPr lang="en-US" dirty="0"/>
              <a:t>Restore and preserve immunologic function</a:t>
            </a:r>
          </a:p>
          <a:p>
            <a:endParaRPr lang="en-US" sz="800" dirty="0"/>
          </a:p>
          <a:p>
            <a:r>
              <a:rPr lang="en-US" dirty="0"/>
              <a:t>Reduce HIV-associated morbidity and prolong the duration and quality of survival</a:t>
            </a:r>
          </a:p>
          <a:p>
            <a:endParaRPr lang="en-US" sz="800" dirty="0"/>
          </a:p>
          <a:p>
            <a:r>
              <a:rPr lang="en-US" dirty="0"/>
              <a:t>Prevent HIV transmission</a:t>
            </a:r>
          </a:p>
        </p:txBody>
      </p:sp>
      <p:sp>
        <p:nvSpPr>
          <p:cNvPr id="4" name="Slide Number Placeholder 3">
            <a:extLst>
              <a:ext uri="{FF2B5EF4-FFF2-40B4-BE49-F238E27FC236}">
                <a16:creationId xmlns:a16="http://schemas.microsoft.com/office/drawing/2014/main" id="{BA461B5F-76DC-784A-A947-7B3D14602558}"/>
              </a:ext>
            </a:extLst>
          </p:cNvPr>
          <p:cNvSpPr>
            <a:spLocks noGrp="1"/>
          </p:cNvSpPr>
          <p:nvPr>
            <p:ph type="sldNum" sz="quarter" idx="12"/>
          </p:nvPr>
        </p:nvSpPr>
        <p:spPr/>
        <p:txBody>
          <a:bodyPr/>
          <a:lstStyle/>
          <a:p>
            <a:fld id="{6E2D2B3B-882E-40F3-A32F-6DD516915044}" type="slidenum">
              <a:rPr lang="en-US" smtClean="0"/>
              <a:pPr/>
              <a:t>53</a:t>
            </a:fld>
            <a:endParaRPr lang="en-US"/>
          </a:p>
        </p:txBody>
      </p:sp>
    </p:spTree>
    <p:extLst>
      <p:ext uri="{BB962C8B-B14F-4D97-AF65-F5344CB8AC3E}">
        <p14:creationId xmlns:p14="http://schemas.microsoft.com/office/powerpoint/2010/main" val="2437001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D1CBA2-2430-E45C-056C-F405595D8144}"/>
              </a:ext>
            </a:extLst>
          </p:cNvPr>
          <p:cNvSpPr/>
          <p:nvPr/>
        </p:nvSpPr>
        <p:spPr>
          <a:xfrm>
            <a:off x="457200" y="3705824"/>
            <a:ext cx="8229600" cy="857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7691A4-2E8D-44FB-BBEB-3FA6721F22B1}"/>
              </a:ext>
            </a:extLst>
          </p:cNvPr>
          <p:cNvSpPr>
            <a:spLocks noGrp="1"/>
          </p:cNvSpPr>
          <p:nvPr>
            <p:ph type="title"/>
          </p:nvPr>
        </p:nvSpPr>
        <p:spPr/>
        <p:txBody>
          <a:bodyPr/>
          <a:lstStyle/>
          <a:p>
            <a:pPr algn="ctr"/>
            <a:r>
              <a:rPr lang="en-US" dirty="0"/>
              <a:t>Treatment as prevention</a:t>
            </a:r>
          </a:p>
        </p:txBody>
      </p:sp>
      <p:sp>
        <p:nvSpPr>
          <p:cNvPr id="4" name="Slide Number Placeholder 3">
            <a:extLst>
              <a:ext uri="{FF2B5EF4-FFF2-40B4-BE49-F238E27FC236}">
                <a16:creationId xmlns:a16="http://schemas.microsoft.com/office/drawing/2014/main" id="{DE1D2E1C-F8F8-4A39-AD80-A50C29B3AE1E}"/>
              </a:ext>
            </a:extLst>
          </p:cNvPr>
          <p:cNvSpPr>
            <a:spLocks noGrp="1"/>
          </p:cNvSpPr>
          <p:nvPr>
            <p:ph type="sldNum" sz="quarter" idx="12"/>
          </p:nvPr>
        </p:nvSpPr>
        <p:spPr/>
        <p:txBody>
          <a:bodyPr/>
          <a:lstStyle/>
          <a:p>
            <a:fld id="{6E2D2B3B-882E-40F3-A32F-6DD516915044}" type="slidenum">
              <a:rPr lang="en-US" smtClean="0"/>
              <a:pPr/>
              <a:t>54</a:t>
            </a:fld>
            <a:endParaRPr lang="en-US"/>
          </a:p>
        </p:txBody>
      </p:sp>
      <p:sp>
        <p:nvSpPr>
          <p:cNvPr id="5" name="TextBox 4">
            <a:extLst>
              <a:ext uri="{FF2B5EF4-FFF2-40B4-BE49-F238E27FC236}">
                <a16:creationId xmlns:a16="http://schemas.microsoft.com/office/drawing/2014/main" id="{0CF401AE-57A7-437C-A1CB-2F4863808E4B}"/>
              </a:ext>
            </a:extLst>
          </p:cNvPr>
          <p:cNvSpPr txBox="1"/>
          <p:nvPr/>
        </p:nvSpPr>
        <p:spPr>
          <a:xfrm>
            <a:off x="1676400" y="4666102"/>
            <a:ext cx="6324600" cy="646331"/>
          </a:xfrm>
          <a:prstGeom prst="rect">
            <a:avLst/>
          </a:prstGeom>
          <a:noFill/>
        </p:spPr>
        <p:txBody>
          <a:bodyPr wrap="square" rtlCol="0">
            <a:spAutoFit/>
          </a:bodyPr>
          <a:lstStyle/>
          <a:p>
            <a:r>
              <a:rPr lang="en-US" sz="900" dirty="0">
                <a:solidFill>
                  <a:schemeClr val="bg1"/>
                </a:solidFill>
              </a:rPr>
              <a:t>Cohen, </a:t>
            </a:r>
            <a:r>
              <a:rPr lang="en-US" sz="900" dirty="0" err="1">
                <a:solidFill>
                  <a:schemeClr val="bg1"/>
                </a:solidFill>
              </a:rPr>
              <a:t>etal</a:t>
            </a:r>
            <a:r>
              <a:rPr lang="en-US" sz="900" dirty="0">
                <a:solidFill>
                  <a:schemeClr val="bg1"/>
                </a:solidFill>
              </a:rPr>
              <a:t>.  </a:t>
            </a:r>
            <a:r>
              <a:rPr lang="en-US" sz="900" u="sng" dirty="0">
                <a:solidFill>
                  <a:schemeClr val="bg1"/>
                </a:solidFill>
              </a:rPr>
              <a:t>NEJM</a:t>
            </a:r>
            <a:r>
              <a:rPr lang="en-US" sz="900" dirty="0">
                <a:solidFill>
                  <a:schemeClr val="bg1"/>
                </a:solidFill>
              </a:rPr>
              <a:t> 2011; 365: 493-505. </a:t>
            </a:r>
            <a:r>
              <a:rPr lang="en-US" sz="900" dirty="0" err="1">
                <a:solidFill>
                  <a:schemeClr val="bg1"/>
                </a:solidFill>
              </a:rPr>
              <a:t>Skarbinski</a:t>
            </a:r>
            <a:r>
              <a:rPr lang="en-US" sz="900" dirty="0">
                <a:solidFill>
                  <a:schemeClr val="bg1"/>
                </a:solidFill>
              </a:rPr>
              <a:t> J, et al.  </a:t>
            </a:r>
            <a:r>
              <a:rPr lang="en-US" sz="900" u="sng" dirty="0">
                <a:solidFill>
                  <a:schemeClr val="bg1"/>
                </a:solidFill>
              </a:rPr>
              <a:t>JAMA Intern Med</a:t>
            </a:r>
            <a:r>
              <a:rPr lang="en-US" sz="900" dirty="0">
                <a:solidFill>
                  <a:schemeClr val="bg1"/>
                </a:solidFill>
              </a:rPr>
              <a:t> 2015;175:588-96. </a:t>
            </a:r>
            <a:r>
              <a:rPr lang="en-US" sz="900" dirty="0" err="1">
                <a:solidFill>
                  <a:schemeClr val="bg1"/>
                </a:solidFill>
              </a:rPr>
              <a:t>Bavinton</a:t>
            </a:r>
            <a:r>
              <a:rPr lang="en-US" sz="900" dirty="0">
                <a:solidFill>
                  <a:schemeClr val="bg1"/>
                </a:solidFill>
              </a:rPr>
              <a:t> BR, et al. </a:t>
            </a:r>
            <a:r>
              <a:rPr lang="en-US" sz="900" u="sng" dirty="0">
                <a:solidFill>
                  <a:schemeClr val="bg1"/>
                </a:solidFill>
              </a:rPr>
              <a:t>Lancet HIV</a:t>
            </a:r>
            <a:r>
              <a:rPr lang="en-US" sz="900" dirty="0">
                <a:solidFill>
                  <a:schemeClr val="bg1"/>
                </a:solidFill>
              </a:rPr>
              <a:t>. 2018. IAS 2018 </a:t>
            </a:r>
            <a:r>
              <a:rPr lang="en-US" sz="900" dirty="0">
                <a:solidFill>
                  <a:schemeClr val="bg1"/>
                </a:solidFill>
                <a:hlinkClick r:id="rId3">
                  <a:extLst>
                    <a:ext uri="{A12FA001-AC4F-418D-AE19-62706E023703}">
                      <ahyp:hlinkClr xmlns:ahyp="http://schemas.microsoft.com/office/drawing/2018/hyperlinkcolor" val="tx"/>
                    </a:ext>
                  </a:extLst>
                </a:hlinkClick>
              </a:rPr>
              <a:t>http://programme.aids2018.org/Abstract/Abstract/13470</a:t>
            </a:r>
            <a:r>
              <a:rPr lang="en-US" sz="900" dirty="0">
                <a:solidFill>
                  <a:schemeClr val="bg1"/>
                </a:solidFill>
              </a:rPr>
              <a:t>. https://www.preventionaccess.org/undetectable</a:t>
            </a:r>
          </a:p>
          <a:p>
            <a:endParaRPr lang="en-US" sz="900" dirty="0">
              <a:solidFill>
                <a:schemeClr val="bg1"/>
              </a:solidFill>
            </a:endParaRPr>
          </a:p>
        </p:txBody>
      </p:sp>
      <p:pic>
        <p:nvPicPr>
          <p:cNvPr id="6" name="Content Placeholder 7">
            <a:extLst>
              <a:ext uri="{FF2B5EF4-FFF2-40B4-BE49-F238E27FC236}">
                <a16:creationId xmlns:a16="http://schemas.microsoft.com/office/drawing/2014/main" id="{50C1F89F-0B53-468D-A6A5-3058A652A394}"/>
              </a:ext>
            </a:extLst>
          </p:cNvPr>
          <p:cNvPicPr>
            <a:picLocks noChangeAspect="1"/>
          </p:cNvPicPr>
          <p:nvPr/>
        </p:nvPicPr>
        <p:blipFill rotWithShape="1">
          <a:blip r:embed="rId4"/>
          <a:srcRect l="23967" r="23427"/>
          <a:stretch/>
        </p:blipFill>
        <p:spPr>
          <a:xfrm>
            <a:off x="762000" y="1072171"/>
            <a:ext cx="3328478" cy="2481245"/>
          </a:xfrm>
          <a:prstGeom prst="rect">
            <a:avLst/>
          </a:prstGeom>
        </p:spPr>
      </p:pic>
      <p:sp>
        <p:nvSpPr>
          <p:cNvPr id="7" name="TextBox 6">
            <a:extLst>
              <a:ext uri="{FF2B5EF4-FFF2-40B4-BE49-F238E27FC236}">
                <a16:creationId xmlns:a16="http://schemas.microsoft.com/office/drawing/2014/main" id="{932B76E8-96BB-4250-A7D2-6681FFE11FA7}"/>
              </a:ext>
            </a:extLst>
          </p:cNvPr>
          <p:cNvSpPr txBox="1"/>
          <p:nvPr/>
        </p:nvSpPr>
        <p:spPr>
          <a:xfrm>
            <a:off x="326571" y="3640334"/>
            <a:ext cx="8382000" cy="923330"/>
          </a:xfrm>
          <a:prstGeom prst="rect">
            <a:avLst/>
          </a:prstGeom>
          <a:noFill/>
        </p:spPr>
        <p:txBody>
          <a:bodyPr wrap="square" rtlCol="0">
            <a:spAutoFit/>
          </a:bodyPr>
          <a:lstStyle/>
          <a:p>
            <a:pPr algn="ctr" fontAlgn="base"/>
            <a:r>
              <a:rPr lang="en-US" b="1" i="0" dirty="0">
                <a:solidFill>
                  <a:schemeClr val="bg1"/>
                </a:solidFill>
                <a:effectLst/>
                <a:latin typeface="arial" panose="020B0604020202020204" pitchFamily="34" charset="0"/>
              </a:rPr>
              <a:t>Fact: A person with HIV who is on treatment and has an undetectable viral load CANNOT transmit HIV through sex.</a:t>
            </a:r>
            <a:endParaRPr lang="en-US" b="1" i="0" dirty="0">
              <a:solidFill>
                <a:schemeClr val="bg1"/>
              </a:solidFill>
              <a:effectLst/>
            </a:endParaRPr>
          </a:p>
          <a:p>
            <a:pPr algn="ctr" fontAlgn="base"/>
            <a:r>
              <a:rPr lang="en-US" b="1" i="0" dirty="0">
                <a:solidFill>
                  <a:schemeClr val="bg1"/>
                </a:solidFill>
                <a:effectLst/>
                <a:latin typeface="arial" panose="020B0604020202020204" pitchFamily="34" charset="0"/>
              </a:rPr>
              <a:t>In other words, Undetectable = </a:t>
            </a:r>
            <a:r>
              <a:rPr lang="en-US" b="1" i="0" dirty="0" err="1">
                <a:solidFill>
                  <a:schemeClr val="bg1"/>
                </a:solidFill>
                <a:effectLst/>
                <a:latin typeface="arial" panose="020B0604020202020204" pitchFamily="34" charset="0"/>
              </a:rPr>
              <a:t>Untransmittable</a:t>
            </a:r>
            <a:endParaRPr lang="en-US" b="1" i="0" dirty="0">
              <a:solidFill>
                <a:schemeClr val="bg1"/>
              </a:solidFill>
              <a:effectLst/>
            </a:endParaRPr>
          </a:p>
        </p:txBody>
      </p:sp>
      <p:sp>
        <p:nvSpPr>
          <p:cNvPr id="8" name="Content Placeholder 5">
            <a:extLst>
              <a:ext uri="{FF2B5EF4-FFF2-40B4-BE49-F238E27FC236}">
                <a16:creationId xmlns:a16="http://schemas.microsoft.com/office/drawing/2014/main" id="{9961A3EF-3D17-49BE-9358-C72504281B9A}"/>
              </a:ext>
            </a:extLst>
          </p:cNvPr>
          <p:cNvSpPr>
            <a:spLocks noGrp="1"/>
          </p:cNvSpPr>
          <p:nvPr>
            <p:ph idx="1"/>
          </p:nvPr>
        </p:nvSpPr>
        <p:spPr>
          <a:xfrm>
            <a:off x="4419600" y="1215637"/>
            <a:ext cx="4267200" cy="2337779"/>
          </a:xfrm>
        </p:spPr>
        <p:txBody>
          <a:bodyPr>
            <a:normAutofit/>
          </a:bodyPr>
          <a:lstStyle/>
          <a:p>
            <a:pPr marL="68580" indent="-68580" defTabSz="685800">
              <a:lnSpc>
                <a:spcPct val="90000"/>
              </a:lnSpc>
              <a:spcBef>
                <a:spcPts val="900"/>
              </a:spcBef>
              <a:spcAft>
                <a:spcPts val="150"/>
              </a:spcAft>
              <a:buClr>
                <a:srgbClr val="E48312"/>
              </a:buClr>
              <a:buSzPct val="100000"/>
              <a:buFont typeface="Calibri" panose="020F0502020204030204" pitchFamily="34" charset="0"/>
              <a:buChar char=" "/>
            </a:pPr>
            <a:r>
              <a:rPr lang="en-US" sz="1950" dirty="0"/>
              <a:t>“…[P]</a:t>
            </a:r>
            <a:r>
              <a:rPr lang="en-US" sz="1950" dirty="0" err="1"/>
              <a:t>eople</a:t>
            </a:r>
            <a:r>
              <a:rPr lang="en-US" sz="1950" dirty="0"/>
              <a:t> who take ART daily as prescribed and achieve and maintain an undetectable viral load have effectively no risk of sexually transmitting the virus to an HIV-negative partner.”</a:t>
            </a:r>
          </a:p>
          <a:p>
            <a:pPr marL="68580" indent="-68580" defTabSz="685800">
              <a:lnSpc>
                <a:spcPct val="90000"/>
              </a:lnSpc>
              <a:spcBef>
                <a:spcPts val="900"/>
              </a:spcBef>
              <a:spcAft>
                <a:spcPts val="150"/>
              </a:spcAft>
              <a:buClr>
                <a:srgbClr val="E48312"/>
              </a:buClr>
              <a:buSzPct val="100000"/>
              <a:buFont typeface="Calibri" panose="020F0502020204030204" pitchFamily="34" charset="0"/>
              <a:buChar char=" "/>
            </a:pPr>
            <a:r>
              <a:rPr lang="en-US" sz="1950" dirty="0"/>
              <a:t>- CDC Letter, September 2017</a:t>
            </a:r>
          </a:p>
          <a:p>
            <a:pPr marL="85584" indent="0">
              <a:lnSpc>
                <a:spcPct val="90000"/>
              </a:lnSpc>
              <a:buNone/>
            </a:pPr>
            <a:endParaRPr lang="en-US" sz="1950" dirty="0"/>
          </a:p>
        </p:txBody>
      </p:sp>
    </p:spTree>
    <p:extLst>
      <p:ext uri="{BB962C8B-B14F-4D97-AF65-F5344CB8AC3E}">
        <p14:creationId xmlns:p14="http://schemas.microsoft.com/office/powerpoint/2010/main" val="2944387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5D9D-21B0-4D74-A9A8-FCC54404CA6C}"/>
              </a:ext>
            </a:extLst>
          </p:cNvPr>
          <p:cNvSpPr>
            <a:spLocks noGrp="1"/>
          </p:cNvSpPr>
          <p:nvPr>
            <p:ph type="title"/>
          </p:nvPr>
        </p:nvSpPr>
        <p:spPr/>
        <p:txBody>
          <a:bodyPr/>
          <a:lstStyle/>
          <a:p>
            <a:pPr algn="ctr"/>
            <a:r>
              <a:rPr lang="en-US" dirty="0"/>
              <a:t>Video: Stopthevirus.com</a:t>
            </a:r>
          </a:p>
        </p:txBody>
      </p:sp>
      <p:sp>
        <p:nvSpPr>
          <p:cNvPr id="4" name="Slide Number Placeholder 3">
            <a:extLst>
              <a:ext uri="{FF2B5EF4-FFF2-40B4-BE49-F238E27FC236}">
                <a16:creationId xmlns:a16="http://schemas.microsoft.com/office/drawing/2014/main" id="{0D9673D9-2333-4F67-B9ED-D372980ACDE4}"/>
              </a:ext>
            </a:extLst>
          </p:cNvPr>
          <p:cNvSpPr>
            <a:spLocks noGrp="1"/>
          </p:cNvSpPr>
          <p:nvPr>
            <p:ph type="sldNum" sz="quarter" idx="12"/>
          </p:nvPr>
        </p:nvSpPr>
        <p:spPr/>
        <p:txBody>
          <a:bodyPr/>
          <a:lstStyle/>
          <a:p>
            <a:fld id="{6E2D2B3B-882E-40F3-A32F-6DD516915044}" type="slidenum">
              <a:rPr lang="en-US" smtClean="0"/>
              <a:pPr/>
              <a:t>55</a:t>
            </a:fld>
            <a:endParaRPr lang="en-US"/>
          </a:p>
        </p:txBody>
      </p:sp>
      <p:sp>
        <p:nvSpPr>
          <p:cNvPr id="5" name="TextBox 4">
            <a:extLst>
              <a:ext uri="{FF2B5EF4-FFF2-40B4-BE49-F238E27FC236}">
                <a16:creationId xmlns:a16="http://schemas.microsoft.com/office/drawing/2014/main" id="{EDD5C914-EFC5-4F47-A46F-40D23BDA616E}"/>
              </a:ext>
            </a:extLst>
          </p:cNvPr>
          <p:cNvSpPr txBox="1"/>
          <p:nvPr/>
        </p:nvSpPr>
        <p:spPr>
          <a:xfrm>
            <a:off x="1981200" y="4729412"/>
            <a:ext cx="5410200" cy="584775"/>
          </a:xfrm>
          <a:prstGeom prst="rect">
            <a:avLst/>
          </a:prstGeom>
          <a:noFill/>
        </p:spPr>
        <p:txBody>
          <a:bodyPr wrap="square" rtlCol="0">
            <a:spAutoFit/>
          </a:bodyPr>
          <a:lstStyle/>
          <a:p>
            <a:pPr algn="ctr"/>
            <a:r>
              <a:rPr lang="en-US" sz="1400" dirty="0">
                <a:solidFill>
                  <a:schemeClr val="bg1"/>
                </a:solidFill>
                <a:hlinkClick r:id="rId3">
                  <a:extLst>
                    <a:ext uri="{A12FA001-AC4F-418D-AE19-62706E023703}">
                      <ahyp:hlinkClr xmlns:ahyp="http://schemas.microsoft.com/office/drawing/2018/hyperlinkcolor" val="tx"/>
                    </a:ext>
                  </a:extLst>
                </a:hlinkClick>
              </a:rPr>
              <a:t>https://www.helpstopthevirus.com/undetectable</a:t>
            </a:r>
            <a:endParaRPr lang="en-US" sz="1400" dirty="0">
              <a:solidFill>
                <a:schemeClr val="bg1"/>
              </a:solidFill>
            </a:endParaRPr>
          </a:p>
          <a:p>
            <a:endParaRPr lang="en-US" dirty="0">
              <a:solidFill>
                <a:schemeClr val="bg1"/>
              </a:solidFill>
            </a:endParaRPr>
          </a:p>
        </p:txBody>
      </p:sp>
      <p:pic>
        <p:nvPicPr>
          <p:cNvPr id="7" name="Picture 6">
            <a:extLst>
              <a:ext uri="{FF2B5EF4-FFF2-40B4-BE49-F238E27FC236}">
                <a16:creationId xmlns:a16="http://schemas.microsoft.com/office/drawing/2014/main" id="{46397509-DF2C-4F61-81A9-F55FC9BC0BD4}"/>
              </a:ext>
            </a:extLst>
          </p:cNvPr>
          <p:cNvPicPr>
            <a:picLocks noChangeAspect="1"/>
          </p:cNvPicPr>
          <p:nvPr/>
        </p:nvPicPr>
        <p:blipFill>
          <a:blip r:embed="rId4"/>
          <a:stretch>
            <a:fillRect/>
          </a:stretch>
        </p:blipFill>
        <p:spPr>
          <a:xfrm>
            <a:off x="1924050" y="1276350"/>
            <a:ext cx="5314950" cy="2943225"/>
          </a:xfrm>
          <a:prstGeom prst="rect">
            <a:avLst/>
          </a:prstGeom>
        </p:spPr>
      </p:pic>
    </p:spTree>
    <p:extLst>
      <p:ext uri="{BB962C8B-B14F-4D97-AF65-F5344CB8AC3E}">
        <p14:creationId xmlns:p14="http://schemas.microsoft.com/office/powerpoint/2010/main" val="3334436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B014-9CA3-4209-B47C-FBD741375CD1}"/>
              </a:ext>
            </a:extLst>
          </p:cNvPr>
          <p:cNvSpPr>
            <a:spLocks noGrp="1"/>
          </p:cNvSpPr>
          <p:nvPr>
            <p:ph type="title"/>
          </p:nvPr>
        </p:nvSpPr>
        <p:spPr>
          <a:xfrm>
            <a:off x="1066800" y="0"/>
            <a:ext cx="7497072" cy="857250"/>
          </a:xfrm>
        </p:spPr>
        <p:txBody>
          <a:bodyPr/>
          <a:lstStyle/>
          <a:p>
            <a:r>
              <a:rPr lang="en-US" sz="3200" dirty="0"/>
              <a:t>FDA-approved ART</a:t>
            </a:r>
          </a:p>
        </p:txBody>
      </p:sp>
      <p:sp>
        <p:nvSpPr>
          <p:cNvPr id="4" name="Slide Number Placeholder 3">
            <a:extLst>
              <a:ext uri="{FF2B5EF4-FFF2-40B4-BE49-F238E27FC236}">
                <a16:creationId xmlns:a16="http://schemas.microsoft.com/office/drawing/2014/main" id="{61EBF991-5C03-4E08-B34B-7EFA00A353D6}"/>
              </a:ext>
            </a:extLst>
          </p:cNvPr>
          <p:cNvSpPr>
            <a:spLocks noGrp="1"/>
          </p:cNvSpPr>
          <p:nvPr>
            <p:ph type="sldNum" sz="quarter" idx="12"/>
          </p:nvPr>
        </p:nvSpPr>
        <p:spPr/>
        <p:txBody>
          <a:bodyPr/>
          <a:lstStyle/>
          <a:p>
            <a:fld id="{6E2D2B3B-882E-40F3-A32F-6DD516915044}" type="slidenum">
              <a:rPr lang="en-US" smtClean="0"/>
              <a:pPr/>
              <a:t>56</a:t>
            </a:fld>
            <a:endParaRPr lang="en-US"/>
          </a:p>
        </p:txBody>
      </p:sp>
      <p:sp>
        <p:nvSpPr>
          <p:cNvPr id="7" name="Content Placeholder 6">
            <a:extLst>
              <a:ext uri="{FF2B5EF4-FFF2-40B4-BE49-F238E27FC236}">
                <a16:creationId xmlns:a16="http://schemas.microsoft.com/office/drawing/2014/main" id="{7F6F1502-AFA7-471C-B757-A2C2BAAFF5EE}"/>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E5CBDD6F-372C-4FE5-AE88-25CBFDDF8913}"/>
              </a:ext>
            </a:extLst>
          </p:cNvPr>
          <p:cNvPicPr>
            <a:picLocks noChangeAspect="1"/>
          </p:cNvPicPr>
          <p:nvPr/>
        </p:nvPicPr>
        <p:blipFill>
          <a:blip r:embed="rId3"/>
          <a:stretch>
            <a:fillRect/>
          </a:stretch>
        </p:blipFill>
        <p:spPr>
          <a:xfrm>
            <a:off x="371231" y="774736"/>
            <a:ext cx="4910649" cy="3786074"/>
          </a:xfrm>
          <a:prstGeom prst="rect">
            <a:avLst/>
          </a:prstGeom>
        </p:spPr>
      </p:pic>
      <p:sp>
        <p:nvSpPr>
          <p:cNvPr id="11" name="TextBox 10">
            <a:extLst>
              <a:ext uri="{FF2B5EF4-FFF2-40B4-BE49-F238E27FC236}">
                <a16:creationId xmlns:a16="http://schemas.microsoft.com/office/drawing/2014/main" id="{6832AE0A-6847-4AF0-B9DC-C53C7CDD86B4}"/>
              </a:ext>
            </a:extLst>
          </p:cNvPr>
          <p:cNvSpPr txBox="1"/>
          <p:nvPr/>
        </p:nvSpPr>
        <p:spPr>
          <a:xfrm>
            <a:off x="1828800" y="4769984"/>
            <a:ext cx="6626788" cy="307777"/>
          </a:xfrm>
          <a:prstGeom prst="rect">
            <a:avLst/>
          </a:prstGeom>
          <a:noFill/>
        </p:spPr>
        <p:txBody>
          <a:bodyPr wrap="square" rtlCol="0">
            <a:spAutoFit/>
          </a:bodyPr>
          <a:lstStyle/>
          <a:p>
            <a:r>
              <a:rPr lang="en-US" sz="1400" dirty="0">
                <a:solidFill>
                  <a:schemeClr val="bg1"/>
                </a:solidFill>
              </a:rPr>
              <a:t>https://</a:t>
            </a:r>
            <a:r>
              <a:rPr lang="en-US" sz="1400" dirty="0" err="1">
                <a:solidFill>
                  <a:schemeClr val="bg1"/>
                </a:solidFill>
              </a:rPr>
              <a:t>hivinfo.nih.gov</a:t>
            </a:r>
            <a:r>
              <a:rPr lang="en-US" sz="1400" dirty="0">
                <a:solidFill>
                  <a:schemeClr val="bg1"/>
                </a:solidFill>
              </a:rPr>
              <a:t>/understanding-</a:t>
            </a:r>
            <a:r>
              <a:rPr lang="en-US" sz="1400" dirty="0" err="1">
                <a:solidFill>
                  <a:schemeClr val="bg1"/>
                </a:solidFill>
              </a:rPr>
              <a:t>hiv</a:t>
            </a:r>
            <a:r>
              <a:rPr lang="en-US" sz="1400" dirty="0">
                <a:solidFill>
                  <a:schemeClr val="bg1"/>
                </a:solidFill>
              </a:rPr>
              <a:t>/infographics/</a:t>
            </a:r>
            <a:r>
              <a:rPr lang="en-US" sz="1400" dirty="0" err="1">
                <a:solidFill>
                  <a:schemeClr val="bg1"/>
                </a:solidFill>
              </a:rPr>
              <a:t>fda</a:t>
            </a:r>
            <a:r>
              <a:rPr lang="en-US" sz="1400" dirty="0">
                <a:solidFill>
                  <a:schemeClr val="bg1"/>
                </a:solidFill>
              </a:rPr>
              <a:t>-approval-</a:t>
            </a:r>
            <a:r>
              <a:rPr lang="en-US" sz="1400" dirty="0" err="1">
                <a:solidFill>
                  <a:schemeClr val="bg1"/>
                </a:solidFill>
              </a:rPr>
              <a:t>hiv</a:t>
            </a:r>
            <a:r>
              <a:rPr lang="en-US" sz="1400" dirty="0">
                <a:solidFill>
                  <a:schemeClr val="bg1"/>
                </a:solidFill>
              </a:rPr>
              <a:t>-medicines</a:t>
            </a:r>
          </a:p>
        </p:txBody>
      </p:sp>
      <p:pic>
        <p:nvPicPr>
          <p:cNvPr id="3" name="Picture 2">
            <a:extLst>
              <a:ext uri="{FF2B5EF4-FFF2-40B4-BE49-F238E27FC236}">
                <a16:creationId xmlns:a16="http://schemas.microsoft.com/office/drawing/2014/main" id="{5CAC533B-BF22-D942-8831-67BC77FC36B6}"/>
              </a:ext>
            </a:extLst>
          </p:cNvPr>
          <p:cNvPicPr>
            <a:picLocks noChangeAspect="1"/>
          </p:cNvPicPr>
          <p:nvPr/>
        </p:nvPicPr>
        <p:blipFill>
          <a:blip r:embed="rId4"/>
          <a:stretch>
            <a:fillRect/>
          </a:stretch>
        </p:blipFill>
        <p:spPr>
          <a:xfrm>
            <a:off x="5492416" y="65739"/>
            <a:ext cx="3039372" cy="4409886"/>
          </a:xfrm>
          <a:prstGeom prst="rect">
            <a:avLst/>
          </a:prstGeom>
        </p:spPr>
      </p:pic>
    </p:spTree>
    <p:extLst>
      <p:ext uri="{BB962C8B-B14F-4D97-AF65-F5344CB8AC3E}">
        <p14:creationId xmlns:p14="http://schemas.microsoft.com/office/powerpoint/2010/main" val="2254944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0AC7-A237-4AD4-A2B3-C2D26E35F3C4}"/>
              </a:ext>
            </a:extLst>
          </p:cNvPr>
          <p:cNvSpPr>
            <a:spLocks noGrp="1"/>
          </p:cNvSpPr>
          <p:nvPr>
            <p:ph type="title"/>
          </p:nvPr>
        </p:nvSpPr>
        <p:spPr>
          <a:xfrm>
            <a:off x="216219" y="-95250"/>
            <a:ext cx="8315569" cy="857250"/>
          </a:xfrm>
        </p:spPr>
        <p:txBody>
          <a:bodyPr/>
          <a:lstStyle/>
          <a:p>
            <a:pPr algn="ctr"/>
            <a:r>
              <a:rPr lang="en-US" sz="3200" dirty="0"/>
              <a:t>HIV Reproductive Cycle</a:t>
            </a:r>
          </a:p>
        </p:txBody>
      </p:sp>
      <p:sp>
        <p:nvSpPr>
          <p:cNvPr id="4" name="Slide Number Placeholder 3">
            <a:extLst>
              <a:ext uri="{FF2B5EF4-FFF2-40B4-BE49-F238E27FC236}">
                <a16:creationId xmlns:a16="http://schemas.microsoft.com/office/drawing/2014/main" id="{D280E476-D989-40EB-8E93-23613E817E76}"/>
              </a:ext>
            </a:extLst>
          </p:cNvPr>
          <p:cNvSpPr>
            <a:spLocks noGrp="1"/>
          </p:cNvSpPr>
          <p:nvPr>
            <p:ph type="sldNum" sz="quarter" idx="12"/>
          </p:nvPr>
        </p:nvSpPr>
        <p:spPr/>
        <p:txBody>
          <a:bodyPr/>
          <a:lstStyle/>
          <a:p>
            <a:fld id="{6E2D2B3B-882E-40F3-A32F-6DD516915044}" type="slidenum">
              <a:rPr lang="en-US" smtClean="0"/>
              <a:pPr/>
              <a:t>57</a:t>
            </a:fld>
            <a:endParaRPr lang="en-US"/>
          </a:p>
        </p:txBody>
      </p:sp>
      <p:pic>
        <p:nvPicPr>
          <p:cNvPr id="5" name="Picture 4">
            <a:extLst>
              <a:ext uri="{FF2B5EF4-FFF2-40B4-BE49-F238E27FC236}">
                <a16:creationId xmlns:a16="http://schemas.microsoft.com/office/drawing/2014/main" id="{0FE343C6-E8CA-4FD6-B68C-CCC381B56C01}"/>
              </a:ext>
            </a:extLst>
          </p:cNvPr>
          <p:cNvPicPr>
            <a:picLocks noChangeAspect="1"/>
          </p:cNvPicPr>
          <p:nvPr/>
        </p:nvPicPr>
        <p:blipFill>
          <a:blip r:embed="rId3"/>
          <a:stretch>
            <a:fillRect/>
          </a:stretch>
        </p:blipFill>
        <p:spPr>
          <a:xfrm>
            <a:off x="2209800" y="666750"/>
            <a:ext cx="4556235" cy="3963924"/>
          </a:xfrm>
          <a:prstGeom prst="rect">
            <a:avLst/>
          </a:prstGeom>
        </p:spPr>
      </p:pic>
      <p:sp>
        <p:nvSpPr>
          <p:cNvPr id="6" name="TextBox 5">
            <a:extLst>
              <a:ext uri="{FF2B5EF4-FFF2-40B4-BE49-F238E27FC236}">
                <a16:creationId xmlns:a16="http://schemas.microsoft.com/office/drawing/2014/main" id="{5F856278-DD3B-4E05-80BA-83FF4A809C59}"/>
              </a:ext>
            </a:extLst>
          </p:cNvPr>
          <p:cNvSpPr txBox="1"/>
          <p:nvPr/>
        </p:nvSpPr>
        <p:spPr>
          <a:xfrm>
            <a:off x="2781300" y="4729412"/>
            <a:ext cx="3581400" cy="307777"/>
          </a:xfrm>
          <a:prstGeom prst="rect">
            <a:avLst/>
          </a:prstGeom>
          <a:noFill/>
        </p:spPr>
        <p:txBody>
          <a:bodyPr wrap="square" rtlCol="0">
            <a:spAutoFit/>
          </a:bodyPr>
          <a:lstStyle/>
          <a:p>
            <a:pPr algn="ctr"/>
            <a:r>
              <a:rPr lang="en-US" sz="1400" dirty="0">
                <a:solidFill>
                  <a:schemeClr val="bg1"/>
                </a:solidFill>
              </a:rPr>
              <a:t>N </a:t>
            </a:r>
            <a:r>
              <a:rPr lang="en-US" sz="1400" dirty="0" err="1">
                <a:solidFill>
                  <a:schemeClr val="bg1"/>
                </a:solidFill>
              </a:rPr>
              <a:t>Engl</a:t>
            </a:r>
            <a:r>
              <a:rPr lang="en-US" sz="1400" dirty="0">
                <a:solidFill>
                  <a:schemeClr val="bg1"/>
                </a:solidFill>
              </a:rPr>
              <a:t> J Med. 2014;371:248-59.</a:t>
            </a:r>
          </a:p>
        </p:txBody>
      </p:sp>
    </p:spTree>
    <p:extLst>
      <p:ext uri="{BB962C8B-B14F-4D97-AF65-F5344CB8AC3E}">
        <p14:creationId xmlns:p14="http://schemas.microsoft.com/office/powerpoint/2010/main" val="3663144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ART Guidelines: Initial Regimen</a:t>
            </a:r>
          </a:p>
        </p:txBody>
      </p:sp>
      <p:sp>
        <p:nvSpPr>
          <p:cNvPr id="3" name="Content Placeholder 2"/>
          <p:cNvSpPr>
            <a:spLocks noGrp="1"/>
          </p:cNvSpPr>
          <p:nvPr>
            <p:ph idx="1"/>
          </p:nvPr>
        </p:nvSpPr>
        <p:spPr>
          <a:xfrm>
            <a:off x="457200" y="1200150"/>
            <a:ext cx="8315569" cy="3428999"/>
          </a:xfrm>
        </p:spPr>
        <p:txBody>
          <a:bodyPr>
            <a:normAutofit fontScale="77500" lnSpcReduction="20000"/>
          </a:bodyPr>
          <a:lstStyle/>
          <a:p>
            <a:pPr>
              <a:buFont typeface="Wingdings" panose="05000000000000000000" pitchFamily="2" charset="2"/>
              <a:buChar char="§"/>
            </a:pPr>
            <a:r>
              <a:rPr lang="en-US" sz="2800" dirty="0"/>
              <a:t>Current guidelines</a:t>
            </a:r>
          </a:p>
          <a:p>
            <a:pPr lvl="1">
              <a:buFont typeface="Wingdings" panose="05000000000000000000" pitchFamily="2" charset="2"/>
              <a:buChar char="§"/>
            </a:pPr>
            <a:r>
              <a:rPr lang="en-US" sz="2600" dirty="0"/>
              <a:t>2 nucleoside reverse transcriptase inhibitors (NRTIs) + 1 integrase strand transfer inhibitor (INSTI)</a:t>
            </a:r>
          </a:p>
          <a:p>
            <a:pPr lvl="1">
              <a:buFont typeface="Wingdings" panose="05000000000000000000" pitchFamily="2" charset="2"/>
              <a:buChar char="§"/>
            </a:pPr>
            <a:r>
              <a:rPr lang="en-US" sz="2600" dirty="0"/>
              <a:t>Or 1 NRTI + INSTI</a:t>
            </a:r>
          </a:p>
          <a:p>
            <a:pPr>
              <a:buFont typeface="Wingdings" panose="05000000000000000000" pitchFamily="2" charset="2"/>
              <a:buChar char="§"/>
            </a:pPr>
            <a:r>
              <a:rPr lang="en-US" sz="3000" dirty="0"/>
              <a:t>Always ≥2 ART drug classes</a:t>
            </a:r>
          </a:p>
          <a:p>
            <a:pPr>
              <a:buFont typeface="Wingdings" panose="05000000000000000000" pitchFamily="2" charset="2"/>
              <a:buChar char="§"/>
            </a:pPr>
            <a:r>
              <a:rPr lang="en-US" sz="2800" dirty="0"/>
              <a:t>Alternates: </a:t>
            </a:r>
            <a:r>
              <a:rPr lang="en-US" sz="2400" dirty="0"/>
              <a:t>2 NRTIs + 3</a:t>
            </a:r>
            <a:r>
              <a:rPr lang="en-US" sz="2400" baseline="30000" dirty="0"/>
              <a:t>rd</a:t>
            </a:r>
            <a:r>
              <a:rPr lang="en-US" sz="2400" dirty="0"/>
              <a:t> Class (boosted-protease inhibitor or non-nucleoside reverse transcriptase inhibitor)</a:t>
            </a:r>
          </a:p>
          <a:p>
            <a:pPr>
              <a:buFont typeface="Wingdings" panose="05000000000000000000" pitchFamily="2" charset="2"/>
              <a:buChar char="§"/>
            </a:pPr>
            <a:r>
              <a:rPr lang="en-US" sz="2800" dirty="0"/>
              <a:t>Current regimens are easier to take, more effective, and safer than older regimens</a:t>
            </a:r>
          </a:p>
          <a:p>
            <a:pPr>
              <a:buFont typeface="Wingdings" panose="05000000000000000000" pitchFamily="2" charset="2"/>
              <a:buChar char="§"/>
            </a:pPr>
            <a:r>
              <a:rPr lang="en-US" sz="2800" dirty="0"/>
              <a:t>Many single-tablet once-daily regimens are currently FDA approved</a:t>
            </a:r>
          </a:p>
          <a:p>
            <a:pPr lvl="1">
              <a:buFont typeface="Wingdings" panose="05000000000000000000" pitchFamily="2" charset="2"/>
              <a:buChar char="§"/>
            </a:pP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58</a:t>
            </a:fld>
            <a:endParaRPr lang="en-US"/>
          </a:p>
        </p:txBody>
      </p:sp>
      <p:sp>
        <p:nvSpPr>
          <p:cNvPr id="6" name="TextBox 5"/>
          <p:cNvSpPr txBox="1"/>
          <p:nvPr/>
        </p:nvSpPr>
        <p:spPr>
          <a:xfrm>
            <a:off x="838200" y="4749593"/>
            <a:ext cx="7693588" cy="276999"/>
          </a:xfrm>
          <a:prstGeom prst="rect">
            <a:avLst/>
          </a:prstGeom>
          <a:noFill/>
        </p:spPr>
        <p:txBody>
          <a:bodyPr wrap="square" rtlCol="0">
            <a:spAutoFit/>
          </a:bodyPr>
          <a:lstStyle/>
          <a:p>
            <a:pPr algn="ctr"/>
            <a:r>
              <a:rPr lang="en-US" sz="1200" dirty="0">
                <a:solidFill>
                  <a:schemeClr val="bg1"/>
                </a:solidFill>
              </a:rPr>
              <a:t>https://clinicalinfo.hiv.gov/en/guidelines/adult-and-adolescent-arv/whats-new-guidelines</a:t>
            </a:r>
          </a:p>
        </p:txBody>
      </p:sp>
    </p:spTree>
    <p:extLst>
      <p:ext uri="{BB962C8B-B14F-4D97-AF65-F5344CB8AC3E}">
        <p14:creationId xmlns:p14="http://schemas.microsoft.com/office/powerpoint/2010/main" val="1223283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406"/>
            <a:ext cx="8315569" cy="669264"/>
          </a:xfrm>
        </p:spPr>
        <p:txBody>
          <a:bodyPr/>
          <a:lstStyle/>
          <a:p>
            <a:pPr algn="ctr"/>
            <a:r>
              <a:rPr lang="en-US" sz="3600" dirty="0"/>
              <a:t>ART Guidelines: Preferred Initial Regimen</a:t>
            </a:r>
          </a:p>
        </p:txBody>
      </p:sp>
      <p:sp>
        <p:nvSpPr>
          <p:cNvPr id="3" name="Content Placeholder 2"/>
          <p:cNvSpPr>
            <a:spLocks noGrp="1"/>
          </p:cNvSpPr>
          <p:nvPr>
            <p:ph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59</a:t>
            </a:fld>
            <a:endParaRPr lang="en-US"/>
          </a:p>
        </p:txBody>
      </p:sp>
      <p:sp>
        <p:nvSpPr>
          <p:cNvPr id="5" name="TextBox 4"/>
          <p:cNvSpPr txBox="1"/>
          <p:nvPr/>
        </p:nvSpPr>
        <p:spPr>
          <a:xfrm>
            <a:off x="1524000" y="4702373"/>
            <a:ext cx="6705600" cy="430887"/>
          </a:xfrm>
          <a:prstGeom prst="rect">
            <a:avLst/>
          </a:prstGeom>
          <a:noFill/>
        </p:spPr>
        <p:txBody>
          <a:bodyPr wrap="square" rtlCol="0">
            <a:spAutoFit/>
          </a:bodyPr>
          <a:lstStyle/>
          <a:p>
            <a:pPr algn="ctr"/>
            <a:r>
              <a:rPr lang="en-US" sz="1100" dirty="0">
                <a:solidFill>
                  <a:schemeClr val="bg1"/>
                </a:solidFill>
              </a:rPr>
              <a:t>https://clinicalinfo.hiv.gov/en/guidelines/adult-and-adolescent-arv/what-start-initial-combination-regimens-antiretroviral-naive?view=full</a:t>
            </a:r>
          </a:p>
        </p:txBody>
      </p:sp>
      <p:sp>
        <p:nvSpPr>
          <p:cNvPr id="7" name="Content Placeholder 2">
            <a:extLst>
              <a:ext uri="{FF2B5EF4-FFF2-40B4-BE49-F238E27FC236}">
                <a16:creationId xmlns:a16="http://schemas.microsoft.com/office/drawing/2014/main" id="{3D9820EB-9B94-4698-85FC-61F59603D4C8}"/>
              </a:ext>
            </a:extLst>
          </p:cNvPr>
          <p:cNvSpPr txBox="1">
            <a:spLocks/>
          </p:cNvSpPr>
          <p:nvPr/>
        </p:nvSpPr>
        <p:spPr>
          <a:xfrm>
            <a:off x="457200" y="1200151"/>
            <a:ext cx="8315569" cy="327547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a:p>
          <a:p>
            <a:endParaRPr lang="en-US"/>
          </a:p>
          <a:p>
            <a:endParaRPr lang="en-US" dirty="0"/>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150C9849-4C4F-446E-B0EE-3F519DE7A9FE}"/>
                  </a:ext>
                </a:extLst>
              </p:cNvPr>
              <p:cNvGraphicFramePr>
                <a:graphicFrameLocks noGrp="1"/>
              </p:cNvGraphicFramePr>
              <p:nvPr>
                <p:extLst>
                  <p:ext uri="{D42A27DB-BD31-4B8C-83A1-F6EECF244321}">
                    <p14:modId xmlns:p14="http://schemas.microsoft.com/office/powerpoint/2010/main" val="1831865383"/>
                  </p:ext>
                </p:extLst>
              </p:nvPr>
            </p:nvGraphicFramePr>
            <p:xfrm>
              <a:off x="250091" y="1301604"/>
              <a:ext cx="8830337" cy="3303612"/>
            </p:xfrm>
            <a:graphic>
              <a:graphicData uri="http://schemas.openxmlformats.org/drawingml/2006/table">
                <a:tbl>
                  <a:tblPr firstRow="1" bandRow="1">
                    <a:tableStyleId>{5C22544A-7EE6-4342-B048-85BDC9FD1C3A}</a:tableStyleId>
                  </a:tblPr>
                  <a:tblGrid>
                    <a:gridCol w="5257330">
                      <a:extLst>
                        <a:ext uri="{9D8B030D-6E8A-4147-A177-3AD203B41FA5}">
                          <a16:colId xmlns:a16="http://schemas.microsoft.com/office/drawing/2014/main" val="2744538950"/>
                        </a:ext>
                      </a:extLst>
                    </a:gridCol>
                    <a:gridCol w="3573007">
                      <a:extLst>
                        <a:ext uri="{9D8B030D-6E8A-4147-A177-3AD203B41FA5}">
                          <a16:colId xmlns:a16="http://schemas.microsoft.com/office/drawing/2014/main" val="3174667382"/>
                        </a:ext>
                      </a:extLst>
                    </a:gridCol>
                  </a:tblGrid>
                  <a:tr h="468972">
                    <a:tc>
                      <a:txBody>
                        <a:bodyPr/>
                        <a:lstStyle/>
                        <a:p>
                          <a:r>
                            <a:rPr lang="en-US" sz="1400" dirty="0">
                              <a:solidFill>
                                <a:schemeClr val="bg1"/>
                              </a:solidFill>
                            </a:rPr>
                            <a:t>ART Regimen</a:t>
                          </a:r>
                        </a:p>
                      </a:txBody>
                      <a:tcPr/>
                    </a:tc>
                    <a:tc>
                      <a:txBody>
                        <a:bodyPr/>
                        <a:lstStyle/>
                        <a:p>
                          <a:r>
                            <a:rPr lang="en-US" sz="1400" dirty="0">
                              <a:solidFill>
                                <a:schemeClr val="bg1"/>
                              </a:solidFill>
                            </a:rPr>
                            <a:t>Notes</a:t>
                          </a:r>
                        </a:p>
                      </a:txBody>
                      <a:tcPr/>
                    </a:tc>
                    <a:extLst>
                      <a:ext uri="{0D108BD9-81ED-4DB2-BD59-A6C34878D82A}">
                        <a16:rowId xmlns:a16="http://schemas.microsoft.com/office/drawing/2014/main" val="1453720260"/>
                      </a:ext>
                    </a:extLst>
                  </a:tr>
                  <a:tr h="633640">
                    <a:tc>
                      <a:txBody>
                        <a:bodyPr/>
                        <a:lstStyle/>
                        <a:p>
                          <a:r>
                            <a:rPr lang="en-US" sz="1800" dirty="0" err="1">
                              <a:latin typeface="+mn-lt"/>
                            </a:rPr>
                            <a:t>Bictegravir</a:t>
                          </a:r>
                          <a:r>
                            <a:rPr lang="en-US" sz="1800" dirty="0">
                              <a:latin typeface="+mn-lt"/>
                            </a:rPr>
                            <a:t>-Tenofovir AF-Emtricitabine                   (</a:t>
                          </a:r>
                          <a:r>
                            <a:rPr lang="en-US" sz="1800" dirty="0" err="1">
                              <a:latin typeface="+mn-lt"/>
                            </a:rPr>
                            <a:t>Biktarvy</a:t>
                          </a:r>
                          <a14:m>
                            <m:oMath xmlns:m="http://schemas.openxmlformats.org/officeDocument/2006/math">
                              <m:r>
                                <a:rPr lang="en-US" sz="1800" i="1" baseline="30000" smtClean="0">
                                  <a:latin typeface="Cambria Math" panose="02040503050406030204" pitchFamily="18" charset="0"/>
                                </a:rPr>
                                <m:t>®</m:t>
                              </m:r>
                            </m:oMath>
                          </a14:m>
                          <a:r>
                            <a:rPr lang="en-US" sz="1800" dirty="0">
                              <a:latin typeface="+mn-lt"/>
                            </a:rPr>
                            <a:t>) </a:t>
                          </a:r>
                        </a:p>
                      </a:txBody>
                      <a:tcPr/>
                    </a:tc>
                    <a:tc>
                      <a:txBody>
                        <a:bodyPr/>
                        <a:lstStyle/>
                        <a:p>
                          <a:r>
                            <a:rPr lang="en-US" sz="1800" dirty="0">
                              <a:latin typeface="+mn-lt"/>
                            </a:rPr>
                            <a:t>Treats HIV &amp; HBV</a:t>
                          </a:r>
                        </a:p>
                      </a:txBody>
                      <a:tcPr/>
                    </a:tc>
                    <a:extLst>
                      <a:ext uri="{0D108BD9-81ED-4DB2-BD59-A6C34878D82A}">
                        <a16:rowId xmlns:a16="http://schemas.microsoft.com/office/drawing/2014/main" val="1711145531"/>
                      </a:ext>
                    </a:extLst>
                  </a:tr>
                  <a:tr h="633640">
                    <a:tc>
                      <a:txBody>
                        <a:bodyPr/>
                        <a:lstStyle/>
                        <a:p>
                          <a:r>
                            <a:rPr lang="en-US" sz="1800" dirty="0">
                              <a:latin typeface="+mn-lt"/>
                            </a:rPr>
                            <a:t>Dolutegravir-Abacavir-Lamivudine</a:t>
                          </a:r>
                        </a:p>
                        <a:p>
                          <a:r>
                            <a:rPr lang="en-US" sz="1800" dirty="0">
                              <a:latin typeface="+mn-lt"/>
                            </a:rPr>
                            <a:t>(</a:t>
                          </a:r>
                          <a:r>
                            <a:rPr lang="en-US" sz="1800" dirty="0" err="1">
                              <a:latin typeface="+mn-lt"/>
                            </a:rPr>
                            <a:t>Triumeq</a:t>
                          </a:r>
                          <a:r>
                            <a:rPr lang="en-US" sz="1800" baseline="30000" dirty="0">
                              <a:latin typeface="+mn-lt"/>
                            </a:rPr>
                            <a:t>®</a:t>
                          </a:r>
                          <a:r>
                            <a:rPr lang="en-US" sz="1800" dirty="0">
                              <a:latin typeface="+mn-lt"/>
                            </a:rPr>
                            <a:t>)</a:t>
                          </a:r>
                        </a:p>
                      </a:txBody>
                      <a:tcPr/>
                    </a:tc>
                    <a:tc>
                      <a:txBody>
                        <a:bodyPr/>
                        <a:lstStyle/>
                        <a:p>
                          <a:r>
                            <a:rPr lang="en-US" sz="1800" dirty="0">
                              <a:latin typeface="+mn-lt"/>
                            </a:rPr>
                            <a:t>If HLA-B*5701 absent </a:t>
                          </a:r>
                          <a:r>
                            <a:rPr lang="en-US" sz="1800" baseline="0" dirty="0">
                              <a:latin typeface="+mn-lt"/>
                            </a:rPr>
                            <a:t>and patient</a:t>
                          </a:r>
                          <a:r>
                            <a:rPr lang="en-US" sz="1800" dirty="0">
                              <a:latin typeface="+mn-lt"/>
                            </a:rPr>
                            <a:t> without chronic HBV</a:t>
                          </a:r>
                        </a:p>
                      </a:txBody>
                      <a:tcPr/>
                    </a:tc>
                    <a:extLst>
                      <a:ext uri="{0D108BD9-81ED-4DB2-BD59-A6C34878D82A}">
                        <a16:rowId xmlns:a16="http://schemas.microsoft.com/office/drawing/2014/main" val="1089606764"/>
                      </a:ext>
                    </a:extLst>
                  </a:tr>
                  <a:tr h="633640">
                    <a:tc>
                      <a:txBody>
                        <a:bodyPr/>
                        <a:lstStyle/>
                        <a:p>
                          <a:r>
                            <a:rPr lang="en-US" sz="1800" dirty="0">
                              <a:latin typeface="+mn-lt"/>
                            </a:rPr>
                            <a:t>Dolutegravir (</a:t>
                          </a:r>
                          <a:r>
                            <a:rPr lang="en-US" sz="1800" dirty="0" err="1">
                              <a:latin typeface="+mn-lt"/>
                            </a:rPr>
                            <a:t>Tivicay</a:t>
                          </a:r>
                          <a:r>
                            <a:rPr lang="en-US" sz="1800" baseline="30000" dirty="0">
                              <a:latin typeface="+mn-lt"/>
                            </a:rPr>
                            <a:t>®</a:t>
                          </a:r>
                          <a:r>
                            <a:rPr lang="en-US" sz="1800" dirty="0">
                              <a:latin typeface="+mn-lt"/>
                            </a:rPr>
                            <a:t>) + Tenofovir +</a:t>
                          </a:r>
                          <a:r>
                            <a:rPr lang="en-US" sz="1800" baseline="0" dirty="0">
                              <a:latin typeface="+mn-lt"/>
                            </a:rPr>
                            <a:t> </a:t>
                          </a:r>
                          <a:r>
                            <a:rPr lang="en-US" sz="1800" dirty="0">
                              <a:latin typeface="+mn-lt"/>
                            </a:rPr>
                            <a:t>Emtricitabine                  (</a:t>
                          </a:r>
                          <a:r>
                            <a:rPr lang="en-US" sz="1800" dirty="0" err="1">
                              <a:latin typeface="+mn-lt"/>
                            </a:rPr>
                            <a:t>Descovy</a:t>
                          </a:r>
                          <a:r>
                            <a:rPr lang="en-US" sz="1800" baseline="30000" dirty="0">
                              <a:latin typeface="+mn-lt"/>
                            </a:rPr>
                            <a:t>®</a:t>
                          </a:r>
                          <a:r>
                            <a:rPr lang="en-US" sz="1800" dirty="0">
                              <a:latin typeface="+mn-lt"/>
                            </a:rPr>
                            <a:t> or Truvada</a:t>
                          </a:r>
                          <a:r>
                            <a:rPr lang="en-US" sz="1800" baseline="30000" dirty="0">
                              <a:latin typeface="+mn-lt"/>
                            </a:rPr>
                            <a:t>®*</a:t>
                          </a:r>
                          <a:r>
                            <a:rPr lang="en-US" sz="1800" dirty="0">
                              <a:latin typeface="+mn-lt"/>
                            </a:rPr>
                            <a:t>) </a:t>
                          </a:r>
                        </a:p>
                      </a:txBody>
                      <a:tcPr/>
                    </a:tc>
                    <a:tc>
                      <a:txBody>
                        <a:bodyPr/>
                        <a:lstStyle/>
                        <a:p>
                          <a:r>
                            <a:rPr lang="en-US" sz="1800" dirty="0">
                              <a:latin typeface="+mn-lt"/>
                            </a:rPr>
                            <a:t>Tenofovir AF or DF formulation; Treats HIV &amp; HBV</a:t>
                          </a:r>
                        </a:p>
                      </a:txBody>
                      <a:tcPr/>
                    </a:tc>
                    <a:extLst>
                      <a:ext uri="{0D108BD9-81ED-4DB2-BD59-A6C34878D82A}">
                        <a16:rowId xmlns:a16="http://schemas.microsoft.com/office/drawing/2014/main" val="2671863233"/>
                      </a:ext>
                    </a:extLst>
                  </a:tr>
                  <a:tr h="462704">
                    <a:tc>
                      <a:txBody>
                        <a:bodyPr/>
                        <a:lstStyle/>
                        <a:p>
                          <a:r>
                            <a:rPr lang="en-US" sz="1800" dirty="0">
                              <a:latin typeface="+mn-lt"/>
                            </a:rPr>
                            <a:t>Dolutegravir-Lamivudine                                        (</a:t>
                          </a:r>
                          <a:r>
                            <a:rPr lang="en-US" sz="1800" dirty="0" err="1">
                              <a:latin typeface="+mn-lt"/>
                            </a:rPr>
                            <a:t>Dovato</a:t>
                          </a:r>
                          <a:r>
                            <a:rPr lang="en-US" sz="1800" baseline="30000" dirty="0">
                              <a:latin typeface="+mn-lt"/>
                            </a:rPr>
                            <a:t>®</a:t>
                          </a:r>
                          <a:r>
                            <a:rPr lang="en-US" sz="1800" dirty="0">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Avoid</a:t>
                          </a:r>
                          <a:r>
                            <a:rPr lang="en-US" sz="1800" baseline="0" dirty="0">
                              <a:latin typeface="+mn-lt"/>
                            </a:rPr>
                            <a:t> if VL&gt;500,000,                          HBV co-infection, or resistance test results not available</a:t>
                          </a:r>
                          <a:endParaRPr lang="en-US" sz="1800" dirty="0">
                            <a:latin typeface="+mn-lt"/>
                          </a:endParaRPr>
                        </a:p>
                      </a:txBody>
                      <a:tcPr/>
                    </a:tc>
                    <a:extLst>
                      <a:ext uri="{0D108BD9-81ED-4DB2-BD59-A6C34878D82A}">
                        <a16:rowId xmlns:a16="http://schemas.microsoft.com/office/drawing/2014/main" val="681160814"/>
                      </a:ext>
                    </a:extLst>
                  </a:tr>
                </a:tbl>
              </a:graphicData>
            </a:graphic>
          </p:graphicFrame>
        </mc:Choice>
        <mc:Fallback xmlns="">
          <p:graphicFrame>
            <p:nvGraphicFramePr>
              <p:cNvPr id="8" name="Table 7">
                <a:extLst>
                  <a:ext uri="{FF2B5EF4-FFF2-40B4-BE49-F238E27FC236}">
                    <a16:creationId xmlns:a16="http://schemas.microsoft.com/office/drawing/2014/main" id="{150C9849-4C4F-446E-B0EE-3F519DE7A9FE}"/>
                  </a:ext>
                </a:extLst>
              </p:cNvPr>
              <p:cNvGraphicFramePr>
                <a:graphicFrameLocks noGrp="1"/>
              </p:cNvGraphicFramePr>
              <p:nvPr>
                <p:extLst>
                  <p:ext uri="{D42A27DB-BD31-4B8C-83A1-F6EECF244321}">
                    <p14:modId xmlns:p14="http://schemas.microsoft.com/office/powerpoint/2010/main" val="1831865383"/>
                  </p:ext>
                </p:extLst>
              </p:nvPr>
            </p:nvGraphicFramePr>
            <p:xfrm>
              <a:off x="250091" y="1301604"/>
              <a:ext cx="8830337" cy="3303612"/>
            </p:xfrm>
            <a:graphic>
              <a:graphicData uri="http://schemas.openxmlformats.org/drawingml/2006/table">
                <a:tbl>
                  <a:tblPr firstRow="1" bandRow="1">
                    <a:tableStyleId>{5C22544A-7EE6-4342-B048-85BDC9FD1C3A}</a:tableStyleId>
                  </a:tblPr>
                  <a:tblGrid>
                    <a:gridCol w="5257330">
                      <a:extLst>
                        <a:ext uri="{9D8B030D-6E8A-4147-A177-3AD203B41FA5}">
                          <a16:colId xmlns:a16="http://schemas.microsoft.com/office/drawing/2014/main" val="2744538950"/>
                        </a:ext>
                      </a:extLst>
                    </a:gridCol>
                    <a:gridCol w="3573007">
                      <a:extLst>
                        <a:ext uri="{9D8B030D-6E8A-4147-A177-3AD203B41FA5}">
                          <a16:colId xmlns:a16="http://schemas.microsoft.com/office/drawing/2014/main" val="3174667382"/>
                        </a:ext>
                      </a:extLst>
                    </a:gridCol>
                  </a:tblGrid>
                  <a:tr h="468972">
                    <a:tc>
                      <a:txBody>
                        <a:bodyPr/>
                        <a:lstStyle/>
                        <a:p>
                          <a:r>
                            <a:rPr lang="en-US" sz="1400" dirty="0">
                              <a:solidFill>
                                <a:schemeClr val="bg1"/>
                              </a:solidFill>
                            </a:rPr>
                            <a:t>ART Regimen</a:t>
                          </a:r>
                        </a:p>
                      </a:txBody>
                      <a:tcPr/>
                    </a:tc>
                    <a:tc>
                      <a:txBody>
                        <a:bodyPr/>
                        <a:lstStyle/>
                        <a:p>
                          <a:r>
                            <a:rPr lang="en-US" sz="1400" dirty="0">
                              <a:solidFill>
                                <a:schemeClr val="bg1"/>
                              </a:solidFill>
                            </a:rPr>
                            <a:t>Notes</a:t>
                          </a:r>
                        </a:p>
                      </a:txBody>
                      <a:tcPr/>
                    </a:tc>
                    <a:extLst>
                      <a:ext uri="{0D108BD9-81ED-4DB2-BD59-A6C34878D82A}">
                        <a16:rowId xmlns:a16="http://schemas.microsoft.com/office/drawing/2014/main" val="1453720260"/>
                      </a:ext>
                    </a:extLst>
                  </a:tr>
                  <a:tr h="640080">
                    <a:tc>
                      <a:txBody>
                        <a:bodyPr/>
                        <a:lstStyle/>
                        <a:p>
                          <a:endParaRPr lang="en-US"/>
                        </a:p>
                      </a:txBody>
                      <a:tcPr>
                        <a:blipFill>
                          <a:blip r:embed="rId3"/>
                          <a:stretch>
                            <a:fillRect l="-232" t="-74286" r="-68366" b="-358095"/>
                          </a:stretch>
                        </a:blipFill>
                      </a:tcPr>
                    </a:tc>
                    <a:tc>
                      <a:txBody>
                        <a:bodyPr/>
                        <a:lstStyle/>
                        <a:p>
                          <a:r>
                            <a:rPr lang="en-US" sz="1800" dirty="0">
                              <a:latin typeface="+mn-lt"/>
                            </a:rPr>
                            <a:t>Treats HIV &amp; HBV</a:t>
                          </a:r>
                        </a:p>
                      </a:txBody>
                      <a:tcPr/>
                    </a:tc>
                    <a:extLst>
                      <a:ext uri="{0D108BD9-81ED-4DB2-BD59-A6C34878D82A}">
                        <a16:rowId xmlns:a16="http://schemas.microsoft.com/office/drawing/2014/main" val="1711145531"/>
                      </a:ext>
                    </a:extLst>
                  </a:tr>
                  <a:tr h="640080">
                    <a:tc>
                      <a:txBody>
                        <a:bodyPr/>
                        <a:lstStyle/>
                        <a:p>
                          <a:r>
                            <a:rPr lang="en-US" sz="1800" dirty="0">
                              <a:latin typeface="+mn-lt"/>
                            </a:rPr>
                            <a:t>Dolutegravir-Abacavir-Lamivudine</a:t>
                          </a:r>
                        </a:p>
                        <a:p>
                          <a:r>
                            <a:rPr lang="en-US" sz="1800" dirty="0">
                              <a:latin typeface="+mn-lt"/>
                            </a:rPr>
                            <a:t>(</a:t>
                          </a:r>
                          <a:r>
                            <a:rPr lang="en-US" sz="1800" dirty="0" err="1">
                              <a:latin typeface="+mn-lt"/>
                            </a:rPr>
                            <a:t>Triumeq</a:t>
                          </a:r>
                          <a:r>
                            <a:rPr lang="en-US" sz="1800" baseline="30000" dirty="0">
                              <a:latin typeface="+mn-lt"/>
                            </a:rPr>
                            <a:t>®</a:t>
                          </a:r>
                          <a:r>
                            <a:rPr lang="en-US" sz="1800" dirty="0">
                              <a:latin typeface="+mn-lt"/>
                            </a:rPr>
                            <a:t>)</a:t>
                          </a:r>
                        </a:p>
                      </a:txBody>
                      <a:tcPr/>
                    </a:tc>
                    <a:tc>
                      <a:txBody>
                        <a:bodyPr/>
                        <a:lstStyle/>
                        <a:p>
                          <a:r>
                            <a:rPr lang="en-US" sz="1800" dirty="0">
                              <a:latin typeface="+mn-lt"/>
                            </a:rPr>
                            <a:t>If HLA-B*5701 absent </a:t>
                          </a:r>
                          <a:r>
                            <a:rPr lang="en-US" sz="1800" baseline="0" dirty="0">
                              <a:latin typeface="+mn-lt"/>
                            </a:rPr>
                            <a:t>and patient</a:t>
                          </a:r>
                          <a:r>
                            <a:rPr lang="en-US" sz="1800" dirty="0">
                              <a:latin typeface="+mn-lt"/>
                            </a:rPr>
                            <a:t> without chronic HBV</a:t>
                          </a:r>
                        </a:p>
                      </a:txBody>
                      <a:tcPr/>
                    </a:tc>
                    <a:extLst>
                      <a:ext uri="{0D108BD9-81ED-4DB2-BD59-A6C34878D82A}">
                        <a16:rowId xmlns:a16="http://schemas.microsoft.com/office/drawing/2014/main" val="1089606764"/>
                      </a:ext>
                    </a:extLst>
                  </a:tr>
                  <a:tr h="640080">
                    <a:tc>
                      <a:txBody>
                        <a:bodyPr/>
                        <a:lstStyle/>
                        <a:p>
                          <a:r>
                            <a:rPr lang="en-US" sz="1800" dirty="0">
                              <a:latin typeface="+mn-lt"/>
                            </a:rPr>
                            <a:t>Dolutegravir (</a:t>
                          </a:r>
                          <a:r>
                            <a:rPr lang="en-US" sz="1800" dirty="0" err="1">
                              <a:latin typeface="+mn-lt"/>
                            </a:rPr>
                            <a:t>Tivicay</a:t>
                          </a:r>
                          <a:r>
                            <a:rPr lang="en-US" sz="1800" baseline="30000" dirty="0">
                              <a:latin typeface="+mn-lt"/>
                            </a:rPr>
                            <a:t>®</a:t>
                          </a:r>
                          <a:r>
                            <a:rPr lang="en-US" sz="1800" dirty="0">
                              <a:latin typeface="+mn-lt"/>
                            </a:rPr>
                            <a:t>) + Tenofovir +</a:t>
                          </a:r>
                          <a:r>
                            <a:rPr lang="en-US" sz="1800" baseline="0" dirty="0">
                              <a:latin typeface="+mn-lt"/>
                            </a:rPr>
                            <a:t> </a:t>
                          </a:r>
                          <a:r>
                            <a:rPr lang="en-US" sz="1800" dirty="0">
                              <a:latin typeface="+mn-lt"/>
                            </a:rPr>
                            <a:t>Emtricitabine                  (</a:t>
                          </a:r>
                          <a:r>
                            <a:rPr lang="en-US" sz="1800" dirty="0" err="1">
                              <a:latin typeface="+mn-lt"/>
                            </a:rPr>
                            <a:t>Descovy</a:t>
                          </a:r>
                          <a:r>
                            <a:rPr lang="en-US" sz="1800" baseline="30000" dirty="0">
                              <a:latin typeface="+mn-lt"/>
                            </a:rPr>
                            <a:t>®</a:t>
                          </a:r>
                          <a:r>
                            <a:rPr lang="en-US" sz="1800" dirty="0">
                              <a:latin typeface="+mn-lt"/>
                            </a:rPr>
                            <a:t> or Truvada</a:t>
                          </a:r>
                          <a:r>
                            <a:rPr lang="en-US" sz="1800" baseline="30000" dirty="0">
                              <a:latin typeface="+mn-lt"/>
                            </a:rPr>
                            <a:t>®*</a:t>
                          </a:r>
                          <a:r>
                            <a:rPr lang="en-US" sz="1800" dirty="0">
                              <a:latin typeface="+mn-lt"/>
                            </a:rPr>
                            <a:t>) </a:t>
                          </a:r>
                        </a:p>
                      </a:txBody>
                      <a:tcPr/>
                    </a:tc>
                    <a:tc>
                      <a:txBody>
                        <a:bodyPr/>
                        <a:lstStyle/>
                        <a:p>
                          <a:r>
                            <a:rPr lang="en-US" sz="1800" dirty="0">
                              <a:latin typeface="+mn-lt"/>
                            </a:rPr>
                            <a:t>Tenofovir AF or DF formulation; Treats HIV &amp; HBV</a:t>
                          </a:r>
                        </a:p>
                      </a:txBody>
                      <a:tcPr/>
                    </a:tc>
                    <a:extLst>
                      <a:ext uri="{0D108BD9-81ED-4DB2-BD59-A6C34878D82A}">
                        <a16:rowId xmlns:a16="http://schemas.microsoft.com/office/drawing/2014/main" val="2671863233"/>
                      </a:ext>
                    </a:extLst>
                  </a:tr>
                  <a:tr h="914400">
                    <a:tc>
                      <a:txBody>
                        <a:bodyPr/>
                        <a:lstStyle/>
                        <a:p>
                          <a:r>
                            <a:rPr lang="en-US" sz="1800" dirty="0">
                              <a:latin typeface="+mn-lt"/>
                            </a:rPr>
                            <a:t>Dolutegravir-Lamivudine                                        (</a:t>
                          </a:r>
                          <a:r>
                            <a:rPr lang="en-US" sz="1800" dirty="0" err="1">
                              <a:latin typeface="+mn-lt"/>
                            </a:rPr>
                            <a:t>Dovato</a:t>
                          </a:r>
                          <a:r>
                            <a:rPr lang="en-US" sz="1800" baseline="30000" dirty="0">
                              <a:latin typeface="+mn-lt"/>
                            </a:rPr>
                            <a:t>®</a:t>
                          </a:r>
                          <a:r>
                            <a:rPr lang="en-US" sz="1800" dirty="0">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Avoid</a:t>
                          </a:r>
                          <a:r>
                            <a:rPr lang="en-US" sz="1800" baseline="0" dirty="0">
                              <a:latin typeface="+mn-lt"/>
                            </a:rPr>
                            <a:t> if VL&gt;500,000,                          HBV co-infection, or resistance test results not available</a:t>
                          </a:r>
                          <a:endParaRPr lang="en-US" sz="1800" dirty="0">
                            <a:latin typeface="+mn-lt"/>
                          </a:endParaRPr>
                        </a:p>
                      </a:txBody>
                      <a:tcPr/>
                    </a:tc>
                    <a:extLst>
                      <a:ext uri="{0D108BD9-81ED-4DB2-BD59-A6C34878D82A}">
                        <a16:rowId xmlns:a16="http://schemas.microsoft.com/office/drawing/2014/main" val="681160814"/>
                      </a:ext>
                    </a:extLst>
                  </a:tr>
                </a:tbl>
              </a:graphicData>
            </a:graphic>
          </p:graphicFrame>
        </mc:Fallback>
      </mc:AlternateContent>
      <p:sp>
        <p:nvSpPr>
          <p:cNvPr id="6" name="TextBox 5">
            <a:extLst>
              <a:ext uri="{FF2B5EF4-FFF2-40B4-BE49-F238E27FC236}">
                <a16:creationId xmlns:a16="http://schemas.microsoft.com/office/drawing/2014/main" id="{BAEA4586-0A68-285C-28E7-E454D336D133}"/>
              </a:ext>
            </a:extLst>
          </p:cNvPr>
          <p:cNvSpPr txBox="1"/>
          <p:nvPr/>
        </p:nvSpPr>
        <p:spPr>
          <a:xfrm>
            <a:off x="457200" y="882239"/>
            <a:ext cx="8074587" cy="369332"/>
          </a:xfrm>
          <a:prstGeom prst="rect">
            <a:avLst/>
          </a:prstGeom>
          <a:noFill/>
        </p:spPr>
        <p:txBody>
          <a:bodyPr wrap="square" rtlCol="0">
            <a:spAutoFit/>
          </a:bodyPr>
          <a:lstStyle/>
          <a:p>
            <a:pPr lvl="1" algn="ctr"/>
            <a:r>
              <a:rPr lang="en-US" sz="1800" b="1" dirty="0">
                <a:solidFill>
                  <a:srgbClr val="C00000"/>
                </a:solidFill>
              </a:rPr>
              <a:t>2 NRTI + INSTI  or  1 NRTI + INSTI (All regimens below AI rating)</a:t>
            </a:r>
            <a:endParaRPr lang="en-US" b="1" dirty="0"/>
          </a:p>
        </p:txBody>
      </p:sp>
    </p:spTree>
    <p:extLst>
      <p:ext uri="{BB962C8B-B14F-4D97-AF65-F5344CB8AC3E}">
        <p14:creationId xmlns:p14="http://schemas.microsoft.com/office/powerpoint/2010/main" val="1198134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6</a:t>
            </a:fld>
            <a:endParaRPr lang="en-US"/>
          </a:p>
        </p:txBody>
      </p:sp>
      <p:pic>
        <p:nvPicPr>
          <p:cNvPr id="3" name="Picture 2">
            <a:extLst>
              <a:ext uri="{FF2B5EF4-FFF2-40B4-BE49-F238E27FC236}">
                <a16:creationId xmlns:a16="http://schemas.microsoft.com/office/drawing/2014/main" id="{B82D5CE3-4D0C-4454-AA4E-6B11DD281186}"/>
              </a:ext>
            </a:extLst>
          </p:cNvPr>
          <p:cNvPicPr>
            <a:picLocks noChangeAspect="1"/>
          </p:cNvPicPr>
          <p:nvPr/>
        </p:nvPicPr>
        <p:blipFill>
          <a:blip r:embed="rId3"/>
          <a:stretch>
            <a:fillRect/>
          </a:stretch>
        </p:blipFill>
        <p:spPr>
          <a:xfrm>
            <a:off x="685800" y="209550"/>
            <a:ext cx="7618285" cy="4419600"/>
          </a:xfrm>
          <a:prstGeom prst="rect">
            <a:avLst/>
          </a:prstGeom>
        </p:spPr>
      </p:pic>
      <p:sp>
        <p:nvSpPr>
          <p:cNvPr id="2" name="Rectangle 1">
            <a:extLst>
              <a:ext uri="{FF2B5EF4-FFF2-40B4-BE49-F238E27FC236}">
                <a16:creationId xmlns:a16="http://schemas.microsoft.com/office/drawing/2014/main" id="{8981C413-223C-5F77-899C-65679C228D9F}"/>
              </a:ext>
            </a:extLst>
          </p:cNvPr>
          <p:cNvSpPr/>
          <p:nvPr/>
        </p:nvSpPr>
        <p:spPr>
          <a:xfrm>
            <a:off x="4724400" y="742950"/>
            <a:ext cx="30480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7143BF-EEC8-D711-4391-86ABF7D71584}"/>
              </a:ext>
            </a:extLst>
          </p:cNvPr>
          <p:cNvSpPr/>
          <p:nvPr/>
        </p:nvSpPr>
        <p:spPr>
          <a:xfrm>
            <a:off x="3657600" y="1962150"/>
            <a:ext cx="13716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20F265-AE02-70AA-AE01-4F5E9B09AA8D}"/>
              </a:ext>
            </a:extLst>
          </p:cNvPr>
          <p:cNvPicPr>
            <a:picLocks noChangeAspect="1"/>
          </p:cNvPicPr>
          <p:nvPr/>
        </p:nvPicPr>
        <p:blipFill>
          <a:blip r:embed="rId4"/>
          <a:stretch>
            <a:fillRect/>
          </a:stretch>
        </p:blipFill>
        <p:spPr>
          <a:xfrm>
            <a:off x="4356279" y="910273"/>
            <a:ext cx="4249869" cy="3819139"/>
          </a:xfrm>
          <a:prstGeom prst="rect">
            <a:avLst/>
          </a:prstGeom>
        </p:spPr>
      </p:pic>
    </p:spTree>
    <p:extLst>
      <p:ext uri="{BB962C8B-B14F-4D97-AF65-F5344CB8AC3E}">
        <p14:creationId xmlns:p14="http://schemas.microsoft.com/office/powerpoint/2010/main" val="2847676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4692-ED4C-44ED-9791-C4EB79C1E3EE}"/>
              </a:ext>
            </a:extLst>
          </p:cNvPr>
          <p:cNvSpPr>
            <a:spLocks noGrp="1"/>
          </p:cNvSpPr>
          <p:nvPr>
            <p:ph type="title"/>
          </p:nvPr>
        </p:nvSpPr>
        <p:spPr/>
        <p:txBody>
          <a:bodyPr/>
          <a:lstStyle/>
          <a:p>
            <a:pPr algn="ctr"/>
            <a:r>
              <a:rPr lang="en-US" dirty="0"/>
              <a:t>The Future of ART: Injectables </a:t>
            </a:r>
          </a:p>
        </p:txBody>
      </p:sp>
      <p:pic>
        <p:nvPicPr>
          <p:cNvPr id="5" name="Content Placeholder 4">
            <a:extLst>
              <a:ext uri="{FF2B5EF4-FFF2-40B4-BE49-F238E27FC236}">
                <a16:creationId xmlns:a16="http://schemas.microsoft.com/office/drawing/2014/main" id="{B49A7378-E25E-4096-8D4D-5805ABC4B868}"/>
              </a:ext>
            </a:extLst>
          </p:cNvPr>
          <p:cNvPicPr>
            <a:picLocks noGrp="1" noChangeAspect="1"/>
          </p:cNvPicPr>
          <p:nvPr>
            <p:ph idx="1"/>
          </p:nvPr>
        </p:nvPicPr>
        <p:blipFill rotWithShape="1">
          <a:blip r:embed="rId3"/>
          <a:srcRect l="3126" t="3433"/>
          <a:stretch/>
        </p:blipFill>
        <p:spPr>
          <a:xfrm>
            <a:off x="4267200" y="1063229"/>
            <a:ext cx="4722907" cy="1925498"/>
          </a:xfrm>
          <a:prstGeom prst="rect">
            <a:avLst/>
          </a:prstGeom>
        </p:spPr>
      </p:pic>
      <p:sp>
        <p:nvSpPr>
          <p:cNvPr id="4" name="Slide Number Placeholder 3">
            <a:extLst>
              <a:ext uri="{FF2B5EF4-FFF2-40B4-BE49-F238E27FC236}">
                <a16:creationId xmlns:a16="http://schemas.microsoft.com/office/drawing/2014/main" id="{40008E80-B38F-4913-91A0-B142B2C3BBBD}"/>
              </a:ext>
            </a:extLst>
          </p:cNvPr>
          <p:cNvSpPr>
            <a:spLocks noGrp="1"/>
          </p:cNvSpPr>
          <p:nvPr>
            <p:ph type="sldNum" sz="quarter" idx="12"/>
          </p:nvPr>
        </p:nvSpPr>
        <p:spPr/>
        <p:txBody>
          <a:bodyPr/>
          <a:lstStyle/>
          <a:p>
            <a:fld id="{6E2D2B3B-882E-40F3-A32F-6DD516915044}" type="slidenum">
              <a:rPr lang="en-US" smtClean="0"/>
              <a:pPr/>
              <a:t>60</a:t>
            </a:fld>
            <a:endParaRPr lang="en-US"/>
          </a:p>
        </p:txBody>
      </p:sp>
      <p:sp>
        <p:nvSpPr>
          <p:cNvPr id="6" name="Content Placeholder 2">
            <a:extLst>
              <a:ext uri="{FF2B5EF4-FFF2-40B4-BE49-F238E27FC236}">
                <a16:creationId xmlns:a16="http://schemas.microsoft.com/office/drawing/2014/main" id="{114A06B8-44B0-45BE-A537-DD0DDA9339C8}"/>
              </a:ext>
            </a:extLst>
          </p:cNvPr>
          <p:cNvSpPr txBox="1">
            <a:spLocks/>
          </p:cNvSpPr>
          <p:nvPr/>
        </p:nvSpPr>
        <p:spPr>
          <a:xfrm>
            <a:off x="457201" y="1200150"/>
            <a:ext cx="3733800" cy="3428999"/>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t>Injectable long-acting cabotegravir and </a:t>
            </a:r>
            <a:r>
              <a:rPr lang="en-US" dirty="0" err="1"/>
              <a:t>rilpivirine</a:t>
            </a:r>
            <a:r>
              <a:rPr lang="en-US" dirty="0"/>
              <a:t> (</a:t>
            </a:r>
            <a:r>
              <a:rPr lang="en-US" dirty="0" err="1"/>
              <a:t>Cabenuva</a:t>
            </a:r>
            <a:r>
              <a:rPr lang="en-US" baseline="30000" dirty="0"/>
              <a:t>®</a:t>
            </a:r>
            <a:r>
              <a:rPr lang="en-US" dirty="0"/>
              <a:t>)</a:t>
            </a:r>
          </a:p>
          <a:p>
            <a:r>
              <a:rPr lang="en-US" dirty="0"/>
              <a:t>Administered once every month or once every 2 months</a:t>
            </a:r>
          </a:p>
          <a:p>
            <a:r>
              <a:rPr lang="en-US" dirty="0"/>
              <a:t>Most frequent adverse event: injection site reaction (pain)</a:t>
            </a:r>
          </a:p>
          <a:p>
            <a:endParaRPr lang="en-US" dirty="0"/>
          </a:p>
        </p:txBody>
      </p:sp>
      <p:pic>
        <p:nvPicPr>
          <p:cNvPr id="9" name="Picture 8">
            <a:extLst>
              <a:ext uri="{FF2B5EF4-FFF2-40B4-BE49-F238E27FC236}">
                <a16:creationId xmlns:a16="http://schemas.microsoft.com/office/drawing/2014/main" id="{4BA2D363-A2A8-42D9-94BE-E57A2624FBB7}"/>
              </a:ext>
            </a:extLst>
          </p:cNvPr>
          <p:cNvPicPr>
            <a:picLocks noChangeAspect="1"/>
          </p:cNvPicPr>
          <p:nvPr/>
        </p:nvPicPr>
        <p:blipFill>
          <a:blip r:embed="rId4"/>
          <a:stretch>
            <a:fillRect/>
          </a:stretch>
        </p:blipFill>
        <p:spPr>
          <a:xfrm>
            <a:off x="5791200" y="3057187"/>
            <a:ext cx="2553460" cy="1533881"/>
          </a:xfrm>
          <a:prstGeom prst="rect">
            <a:avLst/>
          </a:prstGeom>
        </p:spPr>
      </p:pic>
      <p:sp>
        <p:nvSpPr>
          <p:cNvPr id="10" name="TextBox 9">
            <a:extLst>
              <a:ext uri="{FF2B5EF4-FFF2-40B4-BE49-F238E27FC236}">
                <a16:creationId xmlns:a16="http://schemas.microsoft.com/office/drawing/2014/main" id="{03D7A34B-DD54-4110-A646-693D625464A2}"/>
              </a:ext>
            </a:extLst>
          </p:cNvPr>
          <p:cNvSpPr txBox="1"/>
          <p:nvPr/>
        </p:nvSpPr>
        <p:spPr>
          <a:xfrm>
            <a:off x="1828800" y="4659528"/>
            <a:ext cx="5867400" cy="461665"/>
          </a:xfrm>
          <a:prstGeom prst="rect">
            <a:avLst/>
          </a:prstGeom>
          <a:noFill/>
        </p:spPr>
        <p:txBody>
          <a:bodyPr wrap="square" rtlCol="0">
            <a:spAutoFit/>
          </a:bodyPr>
          <a:lstStyle/>
          <a:p>
            <a:r>
              <a:rPr lang="en-US" sz="1200" dirty="0">
                <a:solidFill>
                  <a:schemeClr val="bg1"/>
                </a:solidFill>
              </a:rPr>
              <a:t>https://www.fda.gov/news-events/press-announcements/fda-approves-first-extended-release-injectable-drug-regimen-adults-living-hiv</a:t>
            </a:r>
          </a:p>
        </p:txBody>
      </p:sp>
    </p:spTree>
    <p:extLst>
      <p:ext uri="{BB962C8B-B14F-4D97-AF65-F5344CB8AC3E}">
        <p14:creationId xmlns:p14="http://schemas.microsoft.com/office/powerpoint/2010/main" val="3057771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295B0-A3B7-4610-A682-0E4ACCD1847E}"/>
              </a:ext>
            </a:extLst>
          </p:cNvPr>
          <p:cNvSpPr>
            <a:spLocks noGrp="1"/>
          </p:cNvSpPr>
          <p:nvPr>
            <p:ph type="title"/>
          </p:nvPr>
        </p:nvSpPr>
        <p:spPr>
          <a:xfrm>
            <a:off x="272250" y="91928"/>
            <a:ext cx="8315569" cy="857250"/>
          </a:xfrm>
        </p:spPr>
        <p:txBody>
          <a:bodyPr/>
          <a:lstStyle/>
          <a:p>
            <a:pPr algn="ctr"/>
            <a:r>
              <a:rPr lang="en-US" dirty="0"/>
              <a:t>What is virologic success?</a:t>
            </a:r>
          </a:p>
        </p:txBody>
      </p:sp>
      <p:sp>
        <p:nvSpPr>
          <p:cNvPr id="3" name="Content Placeholder 2">
            <a:extLst>
              <a:ext uri="{FF2B5EF4-FFF2-40B4-BE49-F238E27FC236}">
                <a16:creationId xmlns:a16="http://schemas.microsoft.com/office/drawing/2014/main" id="{FB9219F0-18B0-4FBC-9062-2BB1E51BB55F}"/>
              </a:ext>
            </a:extLst>
          </p:cNvPr>
          <p:cNvSpPr>
            <a:spLocks noGrp="1"/>
          </p:cNvSpPr>
          <p:nvPr>
            <p:ph idx="1"/>
          </p:nvPr>
        </p:nvSpPr>
        <p:spPr>
          <a:xfrm>
            <a:off x="272250" y="1047750"/>
            <a:ext cx="5290350" cy="3581400"/>
          </a:xfrm>
        </p:spPr>
        <p:txBody>
          <a:bodyPr>
            <a:normAutofit fontScale="85000" lnSpcReduction="20000"/>
          </a:bodyPr>
          <a:lstStyle/>
          <a:p>
            <a:r>
              <a:rPr lang="en-US" dirty="0"/>
              <a:t>Virologic suppression: HIV RNA level            &lt; lower limit of detection (&lt;20 copies/ml, depending on lab assay)</a:t>
            </a:r>
          </a:p>
          <a:p>
            <a:r>
              <a:rPr lang="en-US" dirty="0"/>
              <a:t>After initiation of effective ART, virologic suppression usually occurs within the first 12 to 24 weeks of therapy.</a:t>
            </a:r>
          </a:p>
          <a:p>
            <a:r>
              <a:rPr lang="en-US" dirty="0"/>
              <a:t>Predictors of virologic success:</a:t>
            </a:r>
          </a:p>
          <a:p>
            <a:pPr lvl="1"/>
            <a:r>
              <a:rPr lang="en-US" dirty="0"/>
              <a:t>Low baseline viremia</a:t>
            </a:r>
          </a:p>
          <a:p>
            <a:pPr lvl="1"/>
            <a:r>
              <a:rPr lang="en-US" dirty="0"/>
              <a:t>High potency of the ART regimen</a:t>
            </a:r>
          </a:p>
          <a:p>
            <a:pPr lvl="1"/>
            <a:r>
              <a:rPr lang="en-US" dirty="0"/>
              <a:t>Tolerability of the regimen</a:t>
            </a:r>
          </a:p>
          <a:p>
            <a:pPr lvl="1"/>
            <a:r>
              <a:rPr lang="en-US" dirty="0"/>
              <a:t>Convenience of the regimen</a:t>
            </a:r>
          </a:p>
          <a:p>
            <a:pPr lvl="1"/>
            <a:r>
              <a:rPr lang="en-US" dirty="0"/>
              <a:t>Excellent adherence</a:t>
            </a:r>
          </a:p>
        </p:txBody>
      </p:sp>
      <p:sp>
        <p:nvSpPr>
          <p:cNvPr id="4" name="Slide Number Placeholder 3">
            <a:extLst>
              <a:ext uri="{FF2B5EF4-FFF2-40B4-BE49-F238E27FC236}">
                <a16:creationId xmlns:a16="http://schemas.microsoft.com/office/drawing/2014/main" id="{17069BEC-D5A6-4A0B-A95B-EBD2D1B5F089}"/>
              </a:ext>
            </a:extLst>
          </p:cNvPr>
          <p:cNvSpPr>
            <a:spLocks noGrp="1"/>
          </p:cNvSpPr>
          <p:nvPr>
            <p:ph type="sldNum" sz="quarter" idx="12"/>
          </p:nvPr>
        </p:nvSpPr>
        <p:spPr/>
        <p:txBody>
          <a:bodyPr/>
          <a:lstStyle/>
          <a:p>
            <a:fld id="{6E2D2B3B-882E-40F3-A32F-6DD516915044}" type="slidenum">
              <a:rPr lang="en-US" smtClean="0"/>
              <a:pPr/>
              <a:t>61</a:t>
            </a:fld>
            <a:endParaRPr lang="en-US"/>
          </a:p>
        </p:txBody>
      </p:sp>
      <p:pic>
        <p:nvPicPr>
          <p:cNvPr id="5" name="Picture 4">
            <a:extLst>
              <a:ext uri="{FF2B5EF4-FFF2-40B4-BE49-F238E27FC236}">
                <a16:creationId xmlns:a16="http://schemas.microsoft.com/office/drawing/2014/main" id="{D9429672-52E7-43FD-9CDF-9F884B9CF31C}"/>
              </a:ext>
            </a:extLst>
          </p:cNvPr>
          <p:cNvPicPr>
            <a:picLocks noChangeAspect="1"/>
          </p:cNvPicPr>
          <p:nvPr/>
        </p:nvPicPr>
        <p:blipFill>
          <a:blip r:embed="rId3"/>
          <a:stretch>
            <a:fillRect/>
          </a:stretch>
        </p:blipFill>
        <p:spPr>
          <a:xfrm>
            <a:off x="5591673" y="1200150"/>
            <a:ext cx="3476127" cy="3211997"/>
          </a:xfrm>
          <a:prstGeom prst="rect">
            <a:avLst/>
          </a:prstGeom>
        </p:spPr>
      </p:pic>
      <p:sp>
        <p:nvSpPr>
          <p:cNvPr id="6" name="TextBox 5">
            <a:extLst>
              <a:ext uri="{FF2B5EF4-FFF2-40B4-BE49-F238E27FC236}">
                <a16:creationId xmlns:a16="http://schemas.microsoft.com/office/drawing/2014/main" id="{2027FA76-1013-4FF7-9D6C-08482887C417}"/>
              </a:ext>
            </a:extLst>
          </p:cNvPr>
          <p:cNvSpPr txBox="1"/>
          <p:nvPr/>
        </p:nvSpPr>
        <p:spPr>
          <a:xfrm>
            <a:off x="8567776" y="4107418"/>
            <a:ext cx="576224" cy="369332"/>
          </a:xfrm>
          <a:prstGeom prst="rect">
            <a:avLst/>
          </a:prstGeom>
          <a:noFill/>
        </p:spPr>
        <p:txBody>
          <a:bodyPr wrap="none" rtlCol="0">
            <a:spAutoFit/>
          </a:bodyPr>
          <a:lstStyle/>
          <a:p>
            <a:r>
              <a:rPr lang="en-US" dirty="0"/>
              <a:t>&lt;20</a:t>
            </a:r>
          </a:p>
        </p:txBody>
      </p:sp>
      <p:sp>
        <p:nvSpPr>
          <p:cNvPr id="7" name="TextBox 6">
            <a:extLst>
              <a:ext uri="{FF2B5EF4-FFF2-40B4-BE49-F238E27FC236}">
                <a16:creationId xmlns:a16="http://schemas.microsoft.com/office/drawing/2014/main" id="{B46C3F87-067C-4D0F-A3FA-B0F63789AF16}"/>
              </a:ext>
            </a:extLst>
          </p:cNvPr>
          <p:cNvSpPr txBox="1"/>
          <p:nvPr/>
        </p:nvSpPr>
        <p:spPr>
          <a:xfrm>
            <a:off x="1752600" y="4729412"/>
            <a:ext cx="6248400" cy="369332"/>
          </a:xfrm>
          <a:prstGeom prst="rect">
            <a:avLst/>
          </a:prstGeom>
          <a:noFill/>
        </p:spPr>
        <p:txBody>
          <a:bodyPr wrap="square" rtlCol="0">
            <a:spAutoFit/>
          </a:bodyPr>
          <a:lstStyle/>
          <a:p>
            <a:r>
              <a:rPr lang="en-US" dirty="0">
                <a:solidFill>
                  <a:schemeClr val="bg1"/>
                </a:solidFill>
              </a:rPr>
              <a:t>https://clinicalinfo.hiv.gov/en/glossary/viral-suppression</a:t>
            </a:r>
          </a:p>
        </p:txBody>
      </p:sp>
    </p:spTree>
    <p:extLst>
      <p:ext uri="{BB962C8B-B14F-4D97-AF65-F5344CB8AC3E}">
        <p14:creationId xmlns:p14="http://schemas.microsoft.com/office/powerpoint/2010/main" val="2589844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5D3-4DE7-AB45-BA15-7DBEE3C36623}"/>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796F670A-74BD-2047-A92F-D1CDC8718422}"/>
              </a:ext>
            </a:extLst>
          </p:cNvPr>
          <p:cNvSpPr>
            <a:spLocks noGrp="1"/>
          </p:cNvSpPr>
          <p:nvPr>
            <p:ph idx="1"/>
          </p:nvPr>
        </p:nvSpPr>
        <p:spPr/>
        <p:txBody>
          <a:bodyPr vert="horz" lIns="91440" tIns="45720" rIns="91440" bIns="45720" rtlCol="0" anchor="t">
            <a:normAutofit/>
          </a:bodyPr>
          <a:lstStyle/>
          <a:p>
            <a:pPr marL="457200" indent="-457200">
              <a:buFont typeface="+mj-lt"/>
              <a:buAutoNum type="arabicPeriod"/>
            </a:pPr>
            <a:r>
              <a:rPr lang="en-US" dirty="0"/>
              <a:t>Interpret HIV epidemiology within the context of social determinants of health.</a:t>
            </a:r>
          </a:p>
          <a:p>
            <a:pPr marL="457200" indent="-457200">
              <a:buFont typeface="+mj-lt"/>
              <a:buAutoNum type="arabicPeriod"/>
            </a:pPr>
            <a:r>
              <a:rPr lang="en-US" dirty="0"/>
              <a:t>Differentiate between behaviors associated with HIV transmission versus ways HIV is not transmitted.</a:t>
            </a:r>
          </a:p>
          <a:p>
            <a:pPr marL="457200" indent="-457200">
              <a:buFont typeface="+mj-lt"/>
              <a:buAutoNum type="arabicPeriod"/>
            </a:pPr>
            <a:r>
              <a:rPr lang="en-US" dirty="0"/>
              <a:t>Identify current recommendations related to HIV screening, treatment and prevention.</a:t>
            </a:r>
          </a:p>
          <a:p>
            <a:pPr marL="457200" indent="-457200">
              <a:buFont typeface="+mj-lt"/>
              <a:buAutoNum type="arabicPeriod"/>
            </a:pPr>
            <a:r>
              <a:rPr lang="en-US" b="1" dirty="0">
                <a:solidFill>
                  <a:srgbClr val="C00000"/>
                </a:solidFill>
              </a:rPr>
              <a:t>Outline the steps of linkage and retention in care.</a:t>
            </a:r>
          </a:p>
          <a:p>
            <a:endParaRPr lang="en-US" dirty="0"/>
          </a:p>
        </p:txBody>
      </p:sp>
      <p:sp>
        <p:nvSpPr>
          <p:cNvPr id="4" name="Slide Number Placeholder 3">
            <a:extLst>
              <a:ext uri="{FF2B5EF4-FFF2-40B4-BE49-F238E27FC236}">
                <a16:creationId xmlns:a16="http://schemas.microsoft.com/office/drawing/2014/main" id="{ADC53251-0D20-8B40-ABB8-EC96CC72586E}"/>
              </a:ext>
            </a:extLst>
          </p:cNvPr>
          <p:cNvSpPr>
            <a:spLocks noGrp="1"/>
          </p:cNvSpPr>
          <p:nvPr>
            <p:ph type="sldNum" sz="quarter" idx="12"/>
          </p:nvPr>
        </p:nvSpPr>
        <p:spPr/>
        <p:txBody>
          <a:bodyPr/>
          <a:lstStyle/>
          <a:p>
            <a:fld id="{6E2D2B3B-882E-40F3-A32F-6DD516915044}" type="slidenum">
              <a:rPr lang="en-US" smtClean="0"/>
              <a:pPr/>
              <a:t>62</a:t>
            </a:fld>
            <a:endParaRPr lang="en-US"/>
          </a:p>
        </p:txBody>
      </p:sp>
    </p:spTree>
    <p:extLst>
      <p:ext uri="{BB962C8B-B14F-4D97-AF65-F5344CB8AC3E}">
        <p14:creationId xmlns:p14="http://schemas.microsoft.com/office/powerpoint/2010/main" val="3824443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379" y="28414"/>
            <a:ext cx="8315569" cy="857250"/>
          </a:xfrm>
        </p:spPr>
        <p:txBody>
          <a:bodyPr/>
          <a:lstStyle/>
          <a:p>
            <a:r>
              <a:rPr lang="en-US" sz="3600" dirty="0"/>
              <a:t>HRSA – Ryan White HIV/AIDS Programs</a:t>
            </a:r>
          </a:p>
        </p:txBody>
      </p:sp>
      <p:sp>
        <p:nvSpPr>
          <p:cNvPr id="3" name="Slide Number Placeholder 2"/>
          <p:cNvSpPr>
            <a:spLocks noGrp="1"/>
          </p:cNvSpPr>
          <p:nvPr>
            <p:ph type="sldNum" sz="quarter" idx="12"/>
          </p:nvPr>
        </p:nvSpPr>
        <p:spPr/>
        <p:txBody>
          <a:bodyPr/>
          <a:lstStyle/>
          <a:p>
            <a:fld id="{DB0A249C-C385-6343-9E2D-0B8524CBBFBC}" type="slidenum">
              <a:rPr lang="en-US" smtClean="0">
                <a:solidFill>
                  <a:srgbClr val="FFFFFF"/>
                </a:solidFill>
              </a:rPr>
              <a:pPr/>
              <a:t>63</a:t>
            </a:fld>
            <a:endParaRPr lang="en-US" dirty="0">
              <a:solidFill>
                <a:srgbClr val="FFFFFF"/>
              </a:solidFill>
            </a:endParaRPr>
          </a:p>
        </p:txBody>
      </p:sp>
      <p:pic>
        <p:nvPicPr>
          <p:cNvPr id="3074" name="Picture 2" descr="Image of Ryan White smiling."/>
          <p:cNvPicPr>
            <a:picLocks noGrp="1" noChangeAspect="1" noChangeArrowheads="1"/>
          </p:cNvPicPr>
          <p:nvPr>
            <p:ph type="dgm" sz="quarter" idx="13"/>
          </p:nvPr>
        </p:nvPicPr>
        <p:blipFill>
          <a:blip r:embed="rId3">
            <a:extLst>
              <a:ext uri="{28A0092B-C50C-407E-A947-70E740481C1C}">
                <a14:useLocalDpi xmlns:a14="http://schemas.microsoft.com/office/drawing/2010/main" val="0"/>
              </a:ext>
            </a:extLst>
          </a:blip>
          <a:srcRect/>
          <a:stretch>
            <a:fillRect/>
          </a:stretch>
        </p:blipFill>
        <p:spPr bwMode="auto">
          <a:xfrm>
            <a:off x="2591351" y="2181928"/>
            <a:ext cx="1561404"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228600" y="2800350"/>
            <a:ext cx="2021640" cy="1123645"/>
          </a:xfrm>
          <a:prstGeom prst="rect">
            <a:avLst/>
          </a:prstGeom>
        </p:spPr>
      </p:pic>
      <p:pic>
        <p:nvPicPr>
          <p:cNvPr id="1026" name="Picture 2" descr="Overview of Site Visit Process - ppt download"/>
          <p:cNvPicPr>
            <a:picLocks noChangeAspect="1" noChangeArrowheads="1"/>
          </p:cNvPicPr>
          <p:nvPr/>
        </p:nvPicPr>
        <p:blipFill rotWithShape="1">
          <a:blip r:embed="rId5">
            <a:extLst>
              <a:ext uri="{28A0092B-C50C-407E-A947-70E740481C1C}">
                <a14:useLocalDpi xmlns:a14="http://schemas.microsoft.com/office/drawing/2010/main" val="0"/>
              </a:ext>
            </a:extLst>
          </a:blip>
          <a:srcRect l="-479" r="-1" b="9963"/>
          <a:stretch/>
        </p:blipFill>
        <p:spPr bwMode="auto">
          <a:xfrm>
            <a:off x="4493866" y="1476982"/>
            <a:ext cx="4548618" cy="3056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AC8AA9-0858-F496-72E9-3476516DD184}"/>
              </a:ext>
            </a:extLst>
          </p:cNvPr>
          <p:cNvSpPr txBox="1"/>
          <p:nvPr/>
        </p:nvSpPr>
        <p:spPr>
          <a:xfrm>
            <a:off x="183402" y="824199"/>
            <a:ext cx="4318084" cy="1323439"/>
          </a:xfrm>
          <a:prstGeom prst="rect">
            <a:avLst/>
          </a:prstGeom>
          <a:noFill/>
        </p:spPr>
        <p:txBody>
          <a:bodyPr wrap="square" rtlCol="0">
            <a:spAutoFit/>
          </a:bodyPr>
          <a:lstStyle/>
          <a:p>
            <a:r>
              <a:rPr lang="en-US" sz="2000" dirty="0"/>
              <a:t>Comprehensive system of HIV primary medical care for low-income people living with HIV who are uninsured and underserved</a:t>
            </a:r>
          </a:p>
        </p:txBody>
      </p:sp>
      <p:sp>
        <p:nvSpPr>
          <p:cNvPr id="11" name="TextBox 10">
            <a:extLst>
              <a:ext uri="{FF2B5EF4-FFF2-40B4-BE49-F238E27FC236}">
                <a16:creationId xmlns:a16="http://schemas.microsoft.com/office/drawing/2014/main" id="{67D951BE-A724-49CA-A667-A09CC893DF65}"/>
              </a:ext>
            </a:extLst>
          </p:cNvPr>
          <p:cNvSpPr txBox="1"/>
          <p:nvPr/>
        </p:nvSpPr>
        <p:spPr>
          <a:xfrm>
            <a:off x="2743347" y="4345703"/>
            <a:ext cx="2209800" cy="369332"/>
          </a:xfrm>
          <a:prstGeom prst="rect">
            <a:avLst/>
          </a:prstGeom>
          <a:noFill/>
        </p:spPr>
        <p:txBody>
          <a:bodyPr wrap="square" rtlCol="0">
            <a:spAutoFit/>
          </a:bodyPr>
          <a:lstStyle/>
          <a:p>
            <a:r>
              <a:rPr lang="en-US" dirty="0"/>
              <a:t>Ryan White</a:t>
            </a:r>
          </a:p>
        </p:txBody>
      </p:sp>
    </p:spTree>
    <p:extLst>
      <p:ext uri="{BB962C8B-B14F-4D97-AF65-F5344CB8AC3E}">
        <p14:creationId xmlns:p14="http://schemas.microsoft.com/office/powerpoint/2010/main" val="2668206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5979"/>
            <a:ext cx="8620369" cy="857250"/>
          </a:xfrm>
        </p:spPr>
        <p:txBody>
          <a:bodyPr>
            <a:normAutofit/>
          </a:bodyPr>
          <a:lstStyle/>
          <a:p>
            <a:r>
              <a:rPr lang="en-US" dirty="0"/>
              <a:t>Medication Access</a:t>
            </a:r>
          </a:p>
        </p:txBody>
      </p:sp>
      <p:sp>
        <p:nvSpPr>
          <p:cNvPr id="3" name="Content Placeholder 2"/>
          <p:cNvSpPr>
            <a:spLocks noGrp="1"/>
          </p:cNvSpPr>
          <p:nvPr>
            <p:ph idx="1"/>
          </p:nvPr>
        </p:nvSpPr>
        <p:spPr>
          <a:xfrm>
            <a:off x="4369983" y="205980"/>
            <a:ext cx="4316817" cy="897922"/>
          </a:xfrm>
          <a:ln>
            <a:solidFill>
              <a:schemeClr val="tx1"/>
            </a:solidFill>
          </a:ln>
        </p:spPr>
        <p:txBody>
          <a:bodyPr>
            <a:noAutofit/>
          </a:bodyPr>
          <a:lstStyle/>
          <a:p>
            <a:r>
              <a:rPr lang="en-US" sz="1800" dirty="0"/>
              <a:t>Private Insurance, Medicaid, or Medicare</a:t>
            </a:r>
          </a:p>
          <a:p>
            <a:r>
              <a:rPr lang="en-US" sz="1800" dirty="0"/>
              <a:t>***may need assistance with co-pay</a:t>
            </a:r>
          </a:p>
        </p:txBody>
      </p:sp>
      <p:sp>
        <p:nvSpPr>
          <p:cNvPr id="6" name="Content Placeholder 2"/>
          <p:cNvSpPr txBox="1">
            <a:spLocks/>
          </p:cNvSpPr>
          <p:nvPr/>
        </p:nvSpPr>
        <p:spPr>
          <a:xfrm>
            <a:off x="4369983" y="1352550"/>
            <a:ext cx="4316812" cy="379732"/>
          </a:xfrm>
          <a:prstGeom prst="rect">
            <a:avLst/>
          </a:prstGeom>
          <a:ln>
            <a:solidFill>
              <a:schemeClr val="tx1"/>
            </a:solidFill>
          </a:ln>
        </p:spPr>
        <p:txBody>
          <a:bodyPr vert="horz" lIns="68548" tIns="34274" rIns="68548" bIns="34274" rtlCol="0">
            <a:noAutofit/>
          </a:bodyPr>
          <a:lstStyle>
            <a:lvl1pPr marL="342739" indent="-342739" algn="l" defTabSz="456986" rtl="0" eaLnBrk="1" latinLnBrk="0" hangingPunct="1">
              <a:spcBef>
                <a:spcPct val="20000"/>
              </a:spcBef>
              <a:buFont typeface="Arial"/>
              <a:buNone/>
              <a:defRPr sz="3200" kern="1200">
                <a:solidFill>
                  <a:srgbClr val="003359"/>
                </a:solidFill>
                <a:latin typeface="+mn-lt"/>
                <a:ea typeface="+mn-ea"/>
                <a:cs typeface="+mn-cs"/>
              </a:defRPr>
            </a:lvl1pPr>
            <a:lvl2pPr marL="742602" indent="-285616" algn="l" defTabSz="456986" rtl="0" eaLnBrk="1" latinLnBrk="0" hangingPunct="1">
              <a:spcBef>
                <a:spcPct val="20000"/>
              </a:spcBef>
              <a:buFont typeface="Wingdings" charset="2"/>
              <a:buChar char="§"/>
              <a:defRPr sz="2800" kern="1200">
                <a:solidFill>
                  <a:srgbClr val="003359"/>
                </a:solidFill>
                <a:latin typeface="+mn-lt"/>
                <a:ea typeface="+mn-ea"/>
                <a:cs typeface="+mn-cs"/>
              </a:defRPr>
            </a:lvl2pPr>
            <a:lvl3pPr marL="1142466" indent="-228492" algn="l" defTabSz="456986" rtl="0" eaLnBrk="1" latinLnBrk="0" hangingPunct="1">
              <a:spcBef>
                <a:spcPct val="20000"/>
              </a:spcBef>
              <a:buFont typeface="Arial"/>
              <a:buChar char="•"/>
              <a:defRPr sz="2400" kern="1200">
                <a:solidFill>
                  <a:srgbClr val="003359"/>
                </a:solidFill>
                <a:latin typeface="+mn-lt"/>
                <a:ea typeface="+mn-ea"/>
                <a:cs typeface="+mn-cs"/>
              </a:defRPr>
            </a:lvl3pPr>
            <a:lvl4pPr marL="1599451" indent="-228492" algn="l" defTabSz="456986" rtl="0" eaLnBrk="1" latinLnBrk="0" hangingPunct="1">
              <a:spcBef>
                <a:spcPct val="20000"/>
              </a:spcBef>
              <a:buFont typeface="Wingdings" charset="2"/>
              <a:buChar char="§"/>
              <a:defRPr sz="2000" kern="1200">
                <a:solidFill>
                  <a:srgbClr val="003359"/>
                </a:solidFill>
                <a:latin typeface="+mn-lt"/>
                <a:ea typeface="+mn-ea"/>
                <a:cs typeface="+mn-cs"/>
              </a:defRPr>
            </a:lvl4pPr>
            <a:lvl5pPr marL="2056438" indent="-228492" algn="l" defTabSz="456986" rtl="0" eaLnBrk="1" latinLnBrk="0" hangingPunct="1">
              <a:spcBef>
                <a:spcPct val="20000"/>
              </a:spcBef>
              <a:buFont typeface="Lucida Grande"/>
              <a:buChar char="-"/>
              <a:defRPr sz="2000" kern="1200">
                <a:solidFill>
                  <a:srgbClr val="003359"/>
                </a:solidFill>
                <a:latin typeface="+mn-lt"/>
                <a:ea typeface="+mn-ea"/>
                <a:cs typeface="+mn-cs"/>
              </a:defRPr>
            </a:lvl5pPr>
            <a:lvl6pPr marL="2513424" indent="-228492" algn="l" defTabSz="456986" rtl="0" eaLnBrk="1" latinLnBrk="0" hangingPunct="1">
              <a:spcBef>
                <a:spcPct val="20000"/>
              </a:spcBef>
              <a:buFont typeface="Arial"/>
              <a:buChar char="•"/>
              <a:defRPr sz="2000" kern="1200">
                <a:solidFill>
                  <a:schemeClr val="tx1"/>
                </a:solidFill>
                <a:latin typeface="+mn-lt"/>
                <a:ea typeface="+mn-ea"/>
                <a:cs typeface="+mn-cs"/>
              </a:defRPr>
            </a:lvl6pPr>
            <a:lvl7pPr marL="2970411" indent="-228492" algn="l" defTabSz="456986" rtl="0" eaLnBrk="1" latinLnBrk="0" hangingPunct="1">
              <a:spcBef>
                <a:spcPct val="20000"/>
              </a:spcBef>
              <a:buFont typeface="Arial"/>
              <a:buChar char="•"/>
              <a:defRPr sz="2000" kern="1200">
                <a:solidFill>
                  <a:schemeClr val="tx1"/>
                </a:solidFill>
                <a:latin typeface="+mn-lt"/>
                <a:ea typeface="+mn-ea"/>
                <a:cs typeface="+mn-cs"/>
              </a:defRPr>
            </a:lvl7pPr>
            <a:lvl8pPr marL="3427396" indent="-228492" algn="l" defTabSz="456986" rtl="0" eaLnBrk="1" latinLnBrk="0" hangingPunct="1">
              <a:spcBef>
                <a:spcPct val="20000"/>
              </a:spcBef>
              <a:buFont typeface="Arial"/>
              <a:buChar char="•"/>
              <a:defRPr sz="2000" kern="1200">
                <a:solidFill>
                  <a:schemeClr val="tx1"/>
                </a:solidFill>
                <a:latin typeface="+mn-lt"/>
                <a:ea typeface="+mn-ea"/>
                <a:cs typeface="+mn-cs"/>
              </a:defRPr>
            </a:lvl8pPr>
            <a:lvl9pPr marL="3884382" indent="-228492" algn="l" defTabSz="456986"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No insurance</a:t>
            </a:r>
          </a:p>
        </p:txBody>
      </p:sp>
      <p:sp>
        <p:nvSpPr>
          <p:cNvPr id="7" name="Content Placeholder 2"/>
          <p:cNvSpPr txBox="1">
            <a:spLocks/>
          </p:cNvSpPr>
          <p:nvPr/>
        </p:nvSpPr>
        <p:spPr>
          <a:xfrm>
            <a:off x="4369983" y="2186490"/>
            <a:ext cx="4316812" cy="857250"/>
          </a:xfrm>
          <a:prstGeom prst="rect">
            <a:avLst/>
          </a:prstGeom>
          <a:ln>
            <a:solidFill>
              <a:schemeClr val="tx1"/>
            </a:solidFill>
          </a:ln>
        </p:spPr>
        <p:txBody>
          <a:bodyPr vert="horz" lIns="68548" tIns="34274" rIns="68548" bIns="34274" rtlCol="0">
            <a:normAutofit fontScale="92500" lnSpcReduction="10000"/>
          </a:bodyPr>
          <a:lstStyle>
            <a:lvl1pPr marL="342739" indent="-342739" algn="l" defTabSz="456986" rtl="0" eaLnBrk="1" latinLnBrk="0" hangingPunct="1">
              <a:spcBef>
                <a:spcPct val="20000"/>
              </a:spcBef>
              <a:buFont typeface="Arial"/>
              <a:buNone/>
              <a:defRPr sz="3200" kern="1200">
                <a:solidFill>
                  <a:srgbClr val="003359"/>
                </a:solidFill>
                <a:latin typeface="+mn-lt"/>
                <a:ea typeface="+mn-ea"/>
                <a:cs typeface="+mn-cs"/>
              </a:defRPr>
            </a:lvl1pPr>
            <a:lvl2pPr marL="742602" indent="-285616" algn="l" defTabSz="456986" rtl="0" eaLnBrk="1" latinLnBrk="0" hangingPunct="1">
              <a:spcBef>
                <a:spcPct val="20000"/>
              </a:spcBef>
              <a:buFont typeface="Wingdings" charset="2"/>
              <a:buChar char="§"/>
              <a:defRPr sz="2800" kern="1200">
                <a:solidFill>
                  <a:srgbClr val="003359"/>
                </a:solidFill>
                <a:latin typeface="+mn-lt"/>
                <a:ea typeface="+mn-ea"/>
                <a:cs typeface="+mn-cs"/>
              </a:defRPr>
            </a:lvl2pPr>
            <a:lvl3pPr marL="1142466" indent="-228492" algn="l" defTabSz="456986" rtl="0" eaLnBrk="1" latinLnBrk="0" hangingPunct="1">
              <a:spcBef>
                <a:spcPct val="20000"/>
              </a:spcBef>
              <a:buFont typeface="Arial"/>
              <a:buChar char="•"/>
              <a:defRPr sz="2400" kern="1200">
                <a:solidFill>
                  <a:srgbClr val="003359"/>
                </a:solidFill>
                <a:latin typeface="+mn-lt"/>
                <a:ea typeface="+mn-ea"/>
                <a:cs typeface="+mn-cs"/>
              </a:defRPr>
            </a:lvl3pPr>
            <a:lvl4pPr marL="1599451" indent="-228492" algn="l" defTabSz="456986" rtl="0" eaLnBrk="1" latinLnBrk="0" hangingPunct="1">
              <a:spcBef>
                <a:spcPct val="20000"/>
              </a:spcBef>
              <a:buFont typeface="Wingdings" charset="2"/>
              <a:buChar char="§"/>
              <a:defRPr sz="2000" kern="1200">
                <a:solidFill>
                  <a:srgbClr val="003359"/>
                </a:solidFill>
                <a:latin typeface="+mn-lt"/>
                <a:ea typeface="+mn-ea"/>
                <a:cs typeface="+mn-cs"/>
              </a:defRPr>
            </a:lvl4pPr>
            <a:lvl5pPr marL="2056438" indent="-228492" algn="l" defTabSz="456986" rtl="0" eaLnBrk="1" latinLnBrk="0" hangingPunct="1">
              <a:spcBef>
                <a:spcPct val="20000"/>
              </a:spcBef>
              <a:buFont typeface="Lucida Grande"/>
              <a:buChar char="-"/>
              <a:defRPr sz="2000" kern="1200">
                <a:solidFill>
                  <a:srgbClr val="003359"/>
                </a:solidFill>
                <a:latin typeface="+mn-lt"/>
                <a:ea typeface="+mn-ea"/>
                <a:cs typeface="+mn-cs"/>
              </a:defRPr>
            </a:lvl5pPr>
            <a:lvl6pPr marL="2513424" indent="-228492" algn="l" defTabSz="456986" rtl="0" eaLnBrk="1" latinLnBrk="0" hangingPunct="1">
              <a:spcBef>
                <a:spcPct val="20000"/>
              </a:spcBef>
              <a:buFont typeface="Arial"/>
              <a:buChar char="•"/>
              <a:defRPr sz="2000" kern="1200">
                <a:solidFill>
                  <a:schemeClr val="tx1"/>
                </a:solidFill>
                <a:latin typeface="+mn-lt"/>
                <a:ea typeface="+mn-ea"/>
                <a:cs typeface="+mn-cs"/>
              </a:defRPr>
            </a:lvl6pPr>
            <a:lvl7pPr marL="2970411" indent="-228492" algn="l" defTabSz="456986" rtl="0" eaLnBrk="1" latinLnBrk="0" hangingPunct="1">
              <a:spcBef>
                <a:spcPct val="20000"/>
              </a:spcBef>
              <a:buFont typeface="Arial"/>
              <a:buChar char="•"/>
              <a:defRPr sz="2000" kern="1200">
                <a:solidFill>
                  <a:schemeClr val="tx1"/>
                </a:solidFill>
                <a:latin typeface="+mn-lt"/>
                <a:ea typeface="+mn-ea"/>
                <a:cs typeface="+mn-cs"/>
              </a:defRPr>
            </a:lvl7pPr>
            <a:lvl8pPr marL="3427396" indent="-228492" algn="l" defTabSz="456986" rtl="0" eaLnBrk="1" latinLnBrk="0" hangingPunct="1">
              <a:spcBef>
                <a:spcPct val="20000"/>
              </a:spcBef>
              <a:buFont typeface="Arial"/>
              <a:buChar char="•"/>
              <a:defRPr sz="2000" kern="1200">
                <a:solidFill>
                  <a:schemeClr val="tx1"/>
                </a:solidFill>
                <a:latin typeface="+mn-lt"/>
                <a:ea typeface="+mn-ea"/>
                <a:cs typeface="+mn-cs"/>
              </a:defRPr>
            </a:lvl8pPr>
            <a:lvl9pPr marL="3884382" indent="-228492" algn="l" defTabSz="456986"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Patient assistance programs</a:t>
            </a:r>
          </a:p>
          <a:p>
            <a:pPr algn="ctr"/>
            <a:r>
              <a:rPr lang="en-US" sz="1800" dirty="0"/>
              <a:t>Harbor Path/Common Med forms &amp; printed script</a:t>
            </a:r>
          </a:p>
          <a:p>
            <a:endParaRPr lang="en-US" sz="1350" dirty="0"/>
          </a:p>
        </p:txBody>
      </p:sp>
      <p:sp>
        <p:nvSpPr>
          <p:cNvPr id="8" name="Content Placeholder 2"/>
          <p:cNvSpPr txBox="1">
            <a:spLocks/>
          </p:cNvSpPr>
          <p:nvPr/>
        </p:nvSpPr>
        <p:spPr>
          <a:xfrm>
            <a:off x="4369987" y="3505750"/>
            <a:ext cx="4316813" cy="1135225"/>
          </a:xfrm>
          <a:prstGeom prst="rect">
            <a:avLst/>
          </a:prstGeom>
          <a:ln>
            <a:solidFill>
              <a:schemeClr val="tx1"/>
            </a:solidFill>
          </a:ln>
        </p:spPr>
        <p:txBody>
          <a:bodyPr vert="horz" lIns="68548" tIns="34274" rIns="68548" bIns="34274" rtlCol="0">
            <a:noAutofit/>
          </a:bodyPr>
          <a:lstStyle>
            <a:lvl1pPr marL="342739" indent="-342739" algn="l" defTabSz="456986" rtl="0" eaLnBrk="1" latinLnBrk="0" hangingPunct="1">
              <a:spcBef>
                <a:spcPct val="20000"/>
              </a:spcBef>
              <a:buFont typeface="Arial"/>
              <a:buNone/>
              <a:defRPr sz="3200" kern="1200">
                <a:solidFill>
                  <a:srgbClr val="003359"/>
                </a:solidFill>
                <a:latin typeface="+mn-lt"/>
                <a:ea typeface="+mn-ea"/>
                <a:cs typeface="+mn-cs"/>
              </a:defRPr>
            </a:lvl1pPr>
            <a:lvl2pPr marL="742602" indent="-285616" algn="l" defTabSz="456986" rtl="0" eaLnBrk="1" latinLnBrk="0" hangingPunct="1">
              <a:spcBef>
                <a:spcPct val="20000"/>
              </a:spcBef>
              <a:buFont typeface="Wingdings" charset="2"/>
              <a:buChar char="§"/>
              <a:defRPr sz="2800" kern="1200">
                <a:solidFill>
                  <a:srgbClr val="003359"/>
                </a:solidFill>
                <a:latin typeface="+mn-lt"/>
                <a:ea typeface="+mn-ea"/>
                <a:cs typeface="+mn-cs"/>
              </a:defRPr>
            </a:lvl2pPr>
            <a:lvl3pPr marL="1142466" indent="-228492" algn="l" defTabSz="456986" rtl="0" eaLnBrk="1" latinLnBrk="0" hangingPunct="1">
              <a:spcBef>
                <a:spcPct val="20000"/>
              </a:spcBef>
              <a:buFont typeface="Arial"/>
              <a:buChar char="•"/>
              <a:defRPr sz="2400" kern="1200">
                <a:solidFill>
                  <a:srgbClr val="003359"/>
                </a:solidFill>
                <a:latin typeface="+mn-lt"/>
                <a:ea typeface="+mn-ea"/>
                <a:cs typeface="+mn-cs"/>
              </a:defRPr>
            </a:lvl3pPr>
            <a:lvl4pPr marL="1599451" indent="-228492" algn="l" defTabSz="456986" rtl="0" eaLnBrk="1" latinLnBrk="0" hangingPunct="1">
              <a:spcBef>
                <a:spcPct val="20000"/>
              </a:spcBef>
              <a:buFont typeface="Wingdings" charset="2"/>
              <a:buChar char="§"/>
              <a:defRPr sz="2000" kern="1200">
                <a:solidFill>
                  <a:srgbClr val="003359"/>
                </a:solidFill>
                <a:latin typeface="+mn-lt"/>
                <a:ea typeface="+mn-ea"/>
                <a:cs typeface="+mn-cs"/>
              </a:defRPr>
            </a:lvl4pPr>
            <a:lvl5pPr marL="2056438" indent="-228492" algn="l" defTabSz="456986" rtl="0" eaLnBrk="1" latinLnBrk="0" hangingPunct="1">
              <a:spcBef>
                <a:spcPct val="20000"/>
              </a:spcBef>
              <a:buFont typeface="Lucida Grande"/>
              <a:buChar char="-"/>
              <a:defRPr sz="2000" kern="1200">
                <a:solidFill>
                  <a:srgbClr val="003359"/>
                </a:solidFill>
                <a:latin typeface="+mn-lt"/>
                <a:ea typeface="+mn-ea"/>
                <a:cs typeface="+mn-cs"/>
              </a:defRPr>
            </a:lvl5pPr>
            <a:lvl6pPr marL="2513424" indent="-228492" algn="l" defTabSz="456986" rtl="0" eaLnBrk="1" latinLnBrk="0" hangingPunct="1">
              <a:spcBef>
                <a:spcPct val="20000"/>
              </a:spcBef>
              <a:buFont typeface="Arial"/>
              <a:buChar char="•"/>
              <a:defRPr sz="2000" kern="1200">
                <a:solidFill>
                  <a:schemeClr val="tx1"/>
                </a:solidFill>
                <a:latin typeface="+mn-lt"/>
                <a:ea typeface="+mn-ea"/>
                <a:cs typeface="+mn-cs"/>
              </a:defRPr>
            </a:lvl6pPr>
            <a:lvl7pPr marL="2970411" indent="-228492" algn="l" defTabSz="456986" rtl="0" eaLnBrk="1" latinLnBrk="0" hangingPunct="1">
              <a:spcBef>
                <a:spcPct val="20000"/>
              </a:spcBef>
              <a:buFont typeface="Arial"/>
              <a:buChar char="•"/>
              <a:defRPr sz="2000" kern="1200">
                <a:solidFill>
                  <a:schemeClr val="tx1"/>
                </a:solidFill>
                <a:latin typeface="+mn-lt"/>
                <a:ea typeface="+mn-ea"/>
                <a:cs typeface="+mn-cs"/>
              </a:defRPr>
            </a:lvl7pPr>
            <a:lvl8pPr marL="3427396" indent="-228492" algn="l" defTabSz="456986" rtl="0" eaLnBrk="1" latinLnBrk="0" hangingPunct="1">
              <a:spcBef>
                <a:spcPct val="20000"/>
              </a:spcBef>
              <a:buFont typeface="Arial"/>
              <a:buChar char="•"/>
              <a:defRPr sz="2000" kern="1200">
                <a:solidFill>
                  <a:schemeClr val="tx1"/>
                </a:solidFill>
                <a:latin typeface="+mn-lt"/>
                <a:ea typeface="+mn-ea"/>
                <a:cs typeface="+mn-cs"/>
              </a:defRPr>
            </a:lvl8pPr>
            <a:lvl9pPr marL="3884382" indent="-228492" algn="l" defTabSz="456986"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TX State ADAP </a:t>
            </a:r>
          </a:p>
          <a:p>
            <a:pPr algn="ctr"/>
            <a:r>
              <a:rPr lang="en-US" sz="1800" dirty="0"/>
              <a:t>(</a:t>
            </a:r>
            <a:r>
              <a:rPr lang="en-US" sz="1800" b="1" dirty="0"/>
              <a:t>AIDS Drug Assistance Program)</a:t>
            </a:r>
            <a:endParaRPr lang="en-US" sz="1800" dirty="0"/>
          </a:p>
          <a:p>
            <a:pPr algn="ctr"/>
            <a:r>
              <a:rPr lang="en-US" sz="1800" dirty="0">
                <a:hlinkClick r:id="rId3"/>
              </a:rPr>
              <a:t>https://dshs.texas.gov/hivstd/meds/</a:t>
            </a:r>
            <a:endParaRPr lang="en-US" sz="1800" dirty="0"/>
          </a:p>
          <a:p>
            <a:endParaRPr lang="en-US" sz="1200" dirty="0"/>
          </a:p>
          <a:p>
            <a:endParaRPr lang="en-US" sz="1200" dirty="0"/>
          </a:p>
          <a:p>
            <a:endParaRPr lang="en-US" sz="1200" dirty="0"/>
          </a:p>
        </p:txBody>
      </p:sp>
      <p:cxnSp>
        <p:nvCxnSpPr>
          <p:cNvPr id="11" name="Straight Arrow Connector 10"/>
          <p:cNvCxnSpPr/>
          <p:nvPr/>
        </p:nvCxnSpPr>
        <p:spPr>
          <a:xfrm>
            <a:off x="6553200" y="1737244"/>
            <a:ext cx="0" cy="3797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553200" y="3030218"/>
            <a:ext cx="0" cy="3797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43" y="1107711"/>
            <a:ext cx="2735000" cy="3319580"/>
          </a:xfrm>
          <a:prstGeom prst="rect">
            <a:avLst/>
          </a:prstGeom>
        </p:spPr>
      </p:pic>
      <p:sp>
        <p:nvSpPr>
          <p:cNvPr id="5" name="Slide Number Placeholder 4">
            <a:extLst>
              <a:ext uri="{FF2B5EF4-FFF2-40B4-BE49-F238E27FC236}">
                <a16:creationId xmlns:a16="http://schemas.microsoft.com/office/drawing/2014/main" id="{4E781D00-42E5-77CC-463D-268B8A372365}"/>
              </a:ext>
            </a:extLst>
          </p:cNvPr>
          <p:cNvSpPr>
            <a:spLocks noGrp="1"/>
          </p:cNvSpPr>
          <p:nvPr>
            <p:ph type="sldNum" sz="quarter" idx="12"/>
          </p:nvPr>
        </p:nvSpPr>
        <p:spPr/>
        <p:txBody>
          <a:bodyPr/>
          <a:lstStyle/>
          <a:p>
            <a:fld id="{6E2D2B3B-882E-40F3-A32F-6DD516915044}" type="slidenum">
              <a:rPr lang="en-US" smtClean="0"/>
              <a:pPr/>
              <a:t>64</a:t>
            </a:fld>
            <a:endParaRPr lang="en-US"/>
          </a:p>
        </p:txBody>
      </p:sp>
    </p:spTree>
    <p:extLst>
      <p:ext uri="{BB962C8B-B14F-4D97-AF65-F5344CB8AC3E}">
        <p14:creationId xmlns:p14="http://schemas.microsoft.com/office/powerpoint/2010/main" val="2758352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65</a:t>
            </a:fld>
            <a:endParaRPr lang="en-US"/>
          </a:p>
        </p:txBody>
      </p:sp>
      <p:pic>
        <p:nvPicPr>
          <p:cNvPr id="5" name="Content Placeholder 2"/>
          <p:cNvPicPr>
            <a:picLocks noGrp="1" noChangeAspect="1"/>
          </p:cNvPicPr>
          <p:nvPr>
            <p:ph idx="1"/>
          </p:nvPr>
        </p:nvPicPr>
        <p:blipFill>
          <a:blip r:embed="rId2"/>
          <a:stretch>
            <a:fillRect/>
          </a:stretch>
        </p:blipFill>
        <p:spPr>
          <a:xfrm>
            <a:off x="1338330" y="127472"/>
            <a:ext cx="6934200" cy="4567483"/>
          </a:xfrm>
          <a:prstGeom prst="rect">
            <a:avLst/>
          </a:prstGeom>
        </p:spPr>
      </p:pic>
      <p:sp>
        <p:nvSpPr>
          <p:cNvPr id="6" name="Rectangle 5"/>
          <p:cNvSpPr/>
          <p:nvPr/>
        </p:nvSpPr>
        <p:spPr>
          <a:xfrm>
            <a:off x="882202" y="465985"/>
            <a:ext cx="354813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mj-lt"/>
              </a:rPr>
              <a:t>Comprehensive HIV Care Coordination </a:t>
            </a:r>
          </a:p>
        </p:txBody>
      </p:sp>
      <p:sp>
        <p:nvSpPr>
          <p:cNvPr id="2" name="TextBox 1">
            <a:extLst>
              <a:ext uri="{FF2B5EF4-FFF2-40B4-BE49-F238E27FC236}">
                <a16:creationId xmlns:a16="http://schemas.microsoft.com/office/drawing/2014/main" id="{42ABBE08-EC97-594C-C8DE-8244E3B167B3}"/>
              </a:ext>
            </a:extLst>
          </p:cNvPr>
          <p:cNvSpPr txBox="1"/>
          <p:nvPr/>
        </p:nvSpPr>
        <p:spPr>
          <a:xfrm>
            <a:off x="5010098" y="4324350"/>
            <a:ext cx="3262432" cy="230832"/>
          </a:xfrm>
          <a:prstGeom prst="rect">
            <a:avLst/>
          </a:prstGeom>
          <a:noFill/>
        </p:spPr>
        <p:txBody>
          <a:bodyPr wrap="none" rtlCol="0">
            <a:spAutoFit/>
          </a:bodyPr>
          <a:lstStyle/>
          <a:p>
            <a:r>
              <a:rPr lang="en-US" sz="900" dirty="0"/>
              <a:t>Created by Shital M. Patel, MD and Natalia Rodriguez, MPH</a:t>
            </a:r>
          </a:p>
        </p:txBody>
      </p:sp>
    </p:spTree>
    <p:extLst>
      <p:ext uri="{BB962C8B-B14F-4D97-AF65-F5344CB8AC3E}">
        <p14:creationId xmlns:p14="http://schemas.microsoft.com/office/powerpoint/2010/main" val="3537236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428750" y="571501"/>
            <a:ext cx="6286500" cy="4457700"/>
          </a:xfrm>
          <a:prstGeom prst="rect">
            <a:avLst/>
          </a:prstGeom>
          <a:noFill/>
          <a:ln>
            <a:noFill/>
          </a:ln>
          <a:effectLst/>
        </p:spPr>
        <p:txBody>
          <a:bodyPr wrap="none" anchor="ctr"/>
          <a:lstStyle/>
          <a:p>
            <a:pPr algn="ctr">
              <a:defRPr/>
            </a:pPr>
            <a:endParaRPr lang="en-US" sz="1350" b="1" dirty="0">
              <a:solidFill>
                <a:srgbClr val="FFFF00"/>
              </a:solidFill>
            </a:endParaRPr>
          </a:p>
        </p:txBody>
      </p:sp>
      <p:sp>
        <p:nvSpPr>
          <p:cNvPr id="44035" name="Rectangle 3"/>
          <p:cNvSpPr>
            <a:spLocks noChangeArrowheads="1"/>
          </p:cNvSpPr>
          <p:nvPr/>
        </p:nvSpPr>
        <p:spPr bwMode="auto">
          <a:xfrm>
            <a:off x="5954316" y="1257300"/>
            <a:ext cx="2378869"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marL="257175" indent="-257175">
              <a:lnSpc>
                <a:spcPct val="90000"/>
              </a:lnSpc>
              <a:spcBef>
                <a:spcPct val="50000"/>
              </a:spcBef>
              <a:buClr>
                <a:srgbClr val="FF99FF"/>
              </a:buClr>
              <a:buSzPct val="90000"/>
              <a:buFontTx/>
              <a:buChar char="•"/>
              <a:defRPr/>
            </a:pPr>
            <a:endParaRPr lang="en-GB" sz="1350" b="1" dirty="0"/>
          </a:p>
        </p:txBody>
      </p:sp>
      <p:sp>
        <p:nvSpPr>
          <p:cNvPr id="44036" name="Rectangle 4"/>
          <p:cNvSpPr>
            <a:spLocks noChangeArrowheads="1"/>
          </p:cNvSpPr>
          <p:nvPr/>
        </p:nvSpPr>
        <p:spPr bwMode="auto">
          <a:xfrm>
            <a:off x="5088731" y="3389123"/>
            <a:ext cx="2378869" cy="131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9056" tIns="34529" rIns="69056" bIns="34529">
            <a:spAutoFit/>
          </a:bodyPr>
          <a:lstStyle>
            <a:lvl1pPr marL="312738" indent="-312738"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algn="ctr" eaLnBrk="1" hangingPunct="1">
              <a:lnSpc>
                <a:spcPct val="90000"/>
              </a:lnSpc>
              <a:buClr>
                <a:srgbClr val="FFFF00"/>
              </a:buClr>
              <a:buSzPct val="90000"/>
              <a:buFont typeface="Wingdings" pitchFamily="2" charset="2"/>
              <a:buNone/>
            </a:pPr>
            <a:r>
              <a:rPr lang="en-GB" altLang="en-US" sz="1800" b="1" dirty="0">
                <a:latin typeface="+mn-lt"/>
              </a:rPr>
              <a:t>Linkage to care </a:t>
            </a:r>
            <a:r>
              <a:rPr lang="en-GB" altLang="en-US" sz="1800" b="1" dirty="0">
                <a:latin typeface="+mn-lt"/>
                <a:sym typeface="Zapf Dingbats" charset="2"/>
              </a:rPr>
              <a:t>✔</a:t>
            </a:r>
            <a:endParaRPr lang="en-GB" altLang="en-US" sz="1800" b="1" dirty="0">
              <a:latin typeface="+mn-lt"/>
            </a:endParaRPr>
          </a:p>
          <a:p>
            <a:pPr algn="ctr" eaLnBrk="1" hangingPunct="1">
              <a:lnSpc>
                <a:spcPct val="90000"/>
              </a:lnSpc>
              <a:buClr>
                <a:srgbClr val="FFFF00"/>
              </a:buClr>
              <a:buSzPct val="90000"/>
              <a:buFont typeface="Wingdings" pitchFamily="2" charset="2"/>
              <a:buNone/>
            </a:pPr>
            <a:r>
              <a:rPr lang="en-GB" altLang="en-US" sz="1800" dirty="0">
                <a:latin typeface="+mn-lt"/>
              </a:rPr>
              <a:t>Adherence</a:t>
            </a:r>
          </a:p>
          <a:p>
            <a:pPr algn="ctr" eaLnBrk="1" hangingPunct="1">
              <a:lnSpc>
                <a:spcPct val="90000"/>
              </a:lnSpc>
              <a:buClr>
                <a:srgbClr val="FFFF00"/>
              </a:buClr>
              <a:buSzPct val="90000"/>
              <a:buFont typeface="Wingdings" pitchFamily="2" charset="2"/>
              <a:buNone/>
            </a:pPr>
            <a:r>
              <a:rPr lang="en-GB" altLang="en-US" sz="1800" dirty="0">
                <a:latin typeface="+mn-lt"/>
              </a:rPr>
              <a:t>Access to care</a:t>
            </a:r>
          </a:p>
          <a:p>
            <a:pPr algn="ctr" eaLnBrk="1" hangingPunct="1">
              <a:lnSpc>
                <a:spcPct val="90000"/>
              </a:lnSpc>
            </a:pPr>
            <a:r>
              <a:rPr lang="en-GB" altLang="en-US" sz="1800" dirty="0">
                <a:latin typeface="+mn-lt"/>
              </a:rPr>
              <a:t>Life situation</a:t>
            </a:r>
          </a:p>
          <a:p>
            <a:pPr algn="ctr" eaLnBrk="1" hangingPunct="1">
              <a:lnSpc>
                <a:spcPct val="90000"/>
              </a:lnSpc>
            </a:pPr>
            <a:r>
              <a:rPr lang="en-GB" altLang="en-US" sz="1800" b="1" dirty="0">
                <a:latin typeface="+mn-lt"/>
              </a:rPr>
              <a:t>Retention in care </a:t>
            </a:r>
            <a:r>
              <a:rPr lang="en-GB" altLang="en-US" sz="1800" b="1" dirty="0">
                <a:latin typeface="+mn-lt"/>
                <a:sym typeface="Zapf Dingbats" charset="2"/>
              </a:rPr>
              <a:t>✔</a:t>
            </a:r>
            <a:endParaRPr lang="en-GB" altLang="en-US" sz="1800" b="1" dirty="0">
              <a:latin typeface="+mn-lt"/>
            </a:endParaRPr>
          </a:p>
        </p:txBody>
      </p:sp>
      <p:sp>
        <p:nvSpPr>
          <p:cNvPr id="44037" name="Rectangle 5"/>
          <p:cNvSpPr>
            <a:spLocks noChangeArrowheads="1"/>
          </p:cNvSpPr>
          <p:nvPr/>
        </p:nvSpPr>
        <p:spPr bwMode="auto">
          <a:xfrm>
            <a:off x="228600" y="568097"/>
            <a:ext cx="2819400" cy="177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9056" tIns="34529" rIns="69056" bIns="34529" anchor="b" anchorCtr="1"/>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algn="ctr" eaLnBrk="1" hangingPunct="1">
              <a:lnSpc>
                <a:spcPct val="90000"/>
              </a:lnSpc>
            </a:pPr>
            <a:r>
              <a:rPr lang="en-GB" altLang="en-US" sz="3200" spc="-100" dirty="0">
                <a:solidFill>
                  <a:schemeClr val="accent6"/>
                </a:solidFill>
                <a:latin typeface="+mj-lt"/>
                <a:ea typeface="+mj-ea"/>
              </a:rPr>
              <a:t>Continued Challenges to Successful Treatment</a:t>
            </a:r>
            <a:br>
              <a:rPr lang="en-GB" altLang="en-US" sz="2800" dirty="0">
                <a:effectLst>
                  <a:outerShdw blurRad="38100" dist="38100" dir="2700000" algn="tl">
                    <a:srgbClr val="C0C0C0"/>
                  </a:outerShdw>
                </a:effectLst>
              </a:rPr>
            </a:br>
            <a:endParaRPr lang="en-GB" altLang="en-US" sz="2800" dirty="0">
              <a:effectLst>
                <a:outerShdw blurRad="38100" dist="38100" dir="2700000" algn="tl">
                  <a:srgbClr val="C0C0C0"/>
                </a:outerShdw>
              </a:effectLst>
            </a:endParaRPr>
          </a:p>
        </p:txBody>
      </p:sp>
      <p:sp>
        <p:nvSpPr>
          <p:cNvPr id="44038" name="Rectangle 6"/>
          <p:cNvSpPr>
            <a:spLocks noChangeArrowheads="1"/>
          </p:cNvSpPr>
          <p:nvPr/>
        </p:nvSpPr>
        <p:spPr bwMode="auto">
          <a:xfrm>
            <a:off x="971550" y="2396898"/>
            <a:ext cx="2286000" cy="177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9056" tIns="34529" rIns="69056" bIns="34529"/>
          <a:lstStyle/>
          <a:p>
            <a:pPr marL="234554" indent="-234554" algn="r">
              <a:lnSpc>
                <a:spcPct val="90000"/>
              </a:lnSpc>
              <a:buClr>
                <a:srgbClr val="00FFCC"/>
              </a:buClr>
              <a:buSzPct val="125000"/>
              <a:defRPr/>
            </a:pPr>
            <a:r>
              <a:rPr lang="en-GB" dirty="0">
                <a:solidFill>
                  <a:schemeClr val="accent6"/>
                </a:solidFill>
              </a:rPr>
              <a:t>Replication rate</a:t>
            </a:r>
          </a:p>
          <a:p>
            <a:pPr marL="234554" indent="-234554" algn="r">
              <a:spcAft>
                <a:spcPct val="15000"/>
              </a:spcAft>
              <a:buClr>
                <a:srgbClr val="00FFCC"/>
              </a:buClr>
              <a:buSzPct val="125000"/>
              <a:defRPr/>
            </a:pPr>
            <a:r>
              <a:rPr lang="en-US" dirty="0">
                <a:solidFill>
                  <a:schemeClr val="accent6"/>
                </a:solidFill>
              </a:rPr>
              <a:t>   (Viral</a:t>
            </a:r>
            <a:r>
              <a:rPr lang="en-GB" dirty="0">
                <a:solidFill>
                  <a:schemeClr val="accent6"/>
                </a:solidFill>
              </a:rPr>
              <a:t> load)</a:t>
            </a:r>
          </a:p>
          <a:p>
            <a:pPr marL="234554" indent="-234554" algn="r">
              <a:spcBef>
                <a:spcPct val="15000"/>
              </a:spcBef>
              <a:buClr>
                <a:srgbClr val="00FFCC"/>
              </a:buClr>
              <a:buSzPct val="125000"/>
              <a:defRPr/>
            </a:pPr>
            <a:r>
              <a:rPr lang="en-GB" dirty="0">
                <a:solidFill>
                  <a:schemeClr val="accent6"/>
                </a:solidFill>
              </a:rPr>
              <a:t>Mutation rate</a:t>
            </a:r>
          </a:p>
          <a:p>
            <a:pPr marL="234554" indent="-234554" algn="r">
              <a:spcAft>
                <a:spcPct val="15000"/>
              </a:spcAft>
              <a:buClr>
                <a:srgbClr val="00FFCC"/>
              </a:buClr>
              <a:buSzPct val="125000"/>
              <a:defRPr/>
            </a:pPr>
            <a:r>
              <a:rPr lang="en-US" dirty="0">
                <a:solidFill>
                  <a:schemeClr val="accent6"/>
                </a:solidFill>
              </a:rPr>
              <a:t>   (Resistance</a:t>
            </a:r>
            <a:r>
              <a:rPr lang="en-GB" dirty="0">
                <a:solidFill>
                  <a:schemeClr val="accent6"/>
                </a:solidFill>
              </a:rPr>
              <a:t>)</a:t>
            </a:r>
          </a:p>
          <a:p>
            <a:pPr marL="234554" indent="-234554" algn="r">
              <a:spcBef>
                <a:spcPct val="15000"/>
              </a:spcBef>
              <a:buClr>
                <a:srgbClr val="00FFCC"/>
              </a:buClr>
              <a:buSzPct val="125000"/>
              <a:defRPr/>
            </a:pPr>
            <a:r>
              <a:rPr lang="en-GB" dirty="0">
                <a:solidFill>
                  <a:schemeClr val="accent6"/>
                </a:solidFill>
              </a:rPr>
              <a:t>Latent HIV reservoirs</a:t>
            </a:r>
          </a:p>
        </p:txBody>
      </p:sp>
      <p:sp>
        <p:nvSpPr>
          <p:cNvPr id="44039" name="Text Box 7"/>
          <p:cNvSpPr txBox="1">
            <a:spLocks noChangeArrowheads="1"/>
          </p:cNvSpPr>
          <p:nvPr/>
        </p:nvSpPr>
        <p:spPr bwMode="auto">
          <a:xfrm>
            <a:off x="5143501" y="3886200"/>
            <a:ext cx="3150393"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SzPct val="150000"/>
              <a:defRPr/>
            </a:pPr>
            <a:r>
              <a:rPr lang="en-US" dirty="0">
                <a:solidFill>
                  <a:srgbClr val="FF0000"/>
                </a:solidFill>
              </a:rPr>
              <a:t>  </a:t>
            </a:r>
          </a:p>
          <a:p>
            <a:pPr>
              <a:buSzPct val="150000"/>
              <a:defRPr/>
            </a:pPr>
            <a:endParaRPr lang="en-US" sz="1650" b="1" dirty="0">
              <a:solidFill>
                <a:srgbClr val="00FF00"/>
              </a:solidFill>
            </a:endParaRPr>
          </a:p>
        </p:txBody>
      </p:sp>
      <p:sp>
        <p:nvSpPr>
          <p:cNvPr id="44040" name="Rectangle 8"/>
          <p:cNvSpPr>
            <a:spLocks noChangeArrowheads="1"/>
          </p:cNvSpPr>
          <p:nvPr/>
        </p:nvSpPr>
        <p:spPr bwMode="auto">
          <a:xfrm>
            <a:off x="6076950" y="438150"/>
            <a:ext cx="2457450" cy="277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9056" tIns="34529" rIns="69056" bIns="34529"/>
          <a:lstStyle>
            <a:lvl1pPr marL="312738" indent="-312738"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buClr>
                <a:srgbClr val="FF66FF"/>
              </a:buClr>
              <a:buSzPct val="90000"/>
              <a:buFont typeface="Wingdings" pitchFamily="2" charset="2"/>
              <a:buNone/>
            </a:pPr>
            <a:r>
              <a:rPr lang="en-GB" altLang="en-US" sz="1800" b="1" dirty="0">
                <a:solidFill>
                  <a:schemeClr val="accent4"/>
                </a:solidFill>
                <a:latin typeface="+mn-lt"/>
              </a:rPr>
              <a:t>Access to medications</a:t>
            </a:r>
            <a:r>
              <a:rPr lang="en-US" altLang="en-US" sz="1800" b="1" dirty="0">
                <a:solidFill>
                  <a:schemeClr val="accent4"/>
                </a:solidFill>
                <a:latin typeface="+mn-lt"/>
                <a:sym typeface="Zapf Dingbats" charset="2"/>
              </a:rPr>
              <a:t>✔</a:t>
            </a:r>
            <a:endParaRPr lang="en-GB" altLang="en-US" sz="1800" b="1" dirty="0">
              <a:solidFill>
                <a:schemeClr val="accent4"/>
              </a:solidFill>
              <a:latin typeface="+mn-lt"/>
            </a:endParaRPr>
          </a:p>
          <a:p>
            <a:pPr eaLnBrk="1" hangingPunct="1">
              <a:buClr>
                <a:srgbClr val="FF66FF"/>
              </a:buClr>
              <a:buSzPct val="90000"/>
              <a:buFont typeface="Wingdings" pitchFamily="2" charset="2"/>
              <a:buNone/>
            </a:pPr>
            <a:r>
              <a:rPr lang="en-GB" altLang="en-US" sz="1800" dirty="0">
                <a:solidFill>
                  <a:schemeClr val="accent4"/>
                </a:solidFill>
                <a:latin typeface="+mn-lt"/>
              </a:rPr>
              <a:t>Potency</a:t>
            </a:r>
          </a:p>
          <a:p>
            <a:pPr eaLnBrk="1" hangingPunct="1">
              <a:buClr>
                <a:srgbClr val="FF66FF"/>
              </a:buClr>
              <a:buSzPct val="90000"/>
              <a:buFont typeface="Wingdings" pitchFamily="2" charset="2"/>
              <a:buNone/>
            </a:pPr>
            <a:r>
              <a:rPr lang="en-GB" altLang="en-US" sz="1800" dirty="0">
                <a:solidFill>
                  <a:schemeClr val="accent4"/>
                </a:solidFill>
                <a:latin typeface="+mn-lt"/>
              </a:rPr>
              <a:t>Pharmacokinetics</a:t>
            </a:r>
            <a:endParaRPr lang="en-US" altLang="en-US" sz="1800" dirty="0">
              <a:solidFill>
                <a:schemeClr val="accent4"/>
              </a:solidFill>
              <a:latin typeface="+mn-lt"/>
            </a:endParaRPr>
          </a:p>
          <a:p>
            <a:pPr eaLnBrk="1" hangingPunct="1">
              <a:buClr>
                <a:srgbClr val="FF66FF"/>
              </a:buClr>
              <a:buSzPct val="90000"/>
              <a:buFont typeface="Wingdings" pitchFamily="2" charset="2"/>
              <a:buNone/>
            </a:pPr>
            <a:r>
              <a:rPr lang="en-US" altLang="en-US" sz="1800" dirty="0">
                <a:solidFill>
                  <a:schemeClr val="accent4"/>
                </a:solidFill>
                <a:latin typeface="+mn-lt"/>
              </a:rPr>
              <a:t>   </a:t>
            </a:r>
            <a:r>
              <a:rPr lang="en-GB" altLang="en-US" sz="1800" dirty="0">
                <a:solidFill>
                  <a:schemeClr val="accent4"/>
                </a:solidFill>
                <a:latin typeface="+mn-lt"/>
              </a:rPr>
              <a:t>(dosage schedule) </a:t>
            </a:r>
          </a:p>
          <a:p>
            <a:pPr eaLnBrk="1" hangingPunct="1">
              <a:buClr>
                <a:srgbClr val="FF66FF"/>
              </a:buClr>
              <a:buSzPct val="90000"/>
              <a:buFont typeface="Wingdings" pitchFamily="2" charset="2"/>
              <a:buNone/>
            </a:pPr>
            <a:r>
              <a:rPr lang="en-GB" altLang="en-US" sz="1800" dirty="0">
                <a:solidFill>
                  <a:schemeClr val="accent4"/>
                </a:solidFill>
                <a:latin typeface="+mn-lt"/>
              </a:rPr>
              <a:t>Tolerability</a:t>
            </a:r>
          </a:p>
          <a:p>
            <a:pPr eaLnBrk="1" hangingPunct="1">
              <a:buClr>
                <a:srgbClr val="FF66FF"/>
              </a:buClr>
              <a:buSzPct val="90000"/>
              <a:buFont typeface="Wingdings" pitchFamily="2" charset="2"/>
              <a:buNone/>
            </a:pPr>
            <a:r>
              <a:rPr lang="en-GB" altLang="en-US" sz="1800" dirty="0">
                <a:solidFill>
                  <a:schemeClr val="accent4"/>
                </a:solidFill>
                <a:latin typeface="+mn-lt"/>
              </a:rPr>
              <a:t>Toxicity</a:t>
            </a:r>
          </a:p>
          <a:p>
            <a:pPr eaLnBrk="1" hangingPunct="1">
              <a:buClr>
                <a:srgbClr val="FF66FF"/>
              </a:buClr>
              <a:buSzPct val="90000"/>
              <a:buFont typeface="Wingdings" pitchFamily="2" charset="2"/>
              <a:buNone/>
            </a:pPr>
            <a:r>
              <a:rPr lang="en-GB" altLang="en-US" sz="1800" dirty="0">
                <a:solidFill>
                  <a:schemeClr val="accent4"/>
                </a:solidFill>
                <a:latin typeface="+mn-lt"/>
              </a:rPr>
              <a:t>Convenience</a:t>
            </a:r>
          </a:p>
          <a:p>
            <a:pPr eaLnBrk="1" hangingPunct="1">
              <a:buClr>
                <a:srgbClr val="FF66FF"/>
              </a:buClr>
              <a:buSzPct val="90000"/>
              <a:buFont typeface="Wingdings" pitchFamily="2" charset="2"/>
              <a:buNone/>
            </a:pPr>
            <a:r>
              <a:rPr lang="en-GB" altLang="en-US" sz="1800" dirty="0">
                <a:solidFill>
                  <a:schemeClr val="accent4"/>
                </a:solidFill>
                <a:latin typeface="+mn-lt"/>
              </a:rPr>
              <a:t>Resistance</a:t>
            </a:r>
          </a:p>
          <a:p>
            <a:pPr eaLnBrk="1" hangingPunct="1">
              <a:buClr>
                <a:srgbClr val="FF66FF"/>
              </a:buClr>
              <a:buSzPct val="90000"/>
              <a:buFont typeface="Wingdings" pitchFamily="2" charset="2"/>
              <a:buNone/>
            </a:pPr>
            <a:r>
              <a:rPr lang="en-GB" altLang="en-US" sz="1800" dirty="0">
                <a:solidFill>
                  <a:schemeClr val="accent4"/>
                </a:solidFill>
                <a:latin typeface="+mn-lt"/>
              </a:rPr>
              <a:t>Drug interactions</a:t>
            </a:r>
          </a:p>
        </p:txBody>
      </p:sp>
      <p:sp>
        <p:nvSpPr>
          <p:cNvPr id="44041" name="Rectangle 9"/>
          <p:cNvSpPr>
            <a:spLocks noChangeArrowheads="1"/>
          </p:cNvSpPr>
          <p:nvPr/>
        </p:nvSpPr>
        <p:spPr bwMode="auto">
          <a:xfrm>
            <a:off x="3310772" y="438150"/>
            <a:ext cx="2571750" cy="76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9056" tIns="34529" rIns="69056" bIns="34529"/>
          <a:lstStyle>
            <a:lvl1pPr marL="312738" indent="-312738"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algn="ctr" eaLnBrk="1" hangingPunct="1">
              <a:buClr>
                <a:srgbClr val="FF0000"/>
              </a:buClr>
              <a:buSzPct val="125000"/>
            </a:pPr>
            <a:r>
              <a:rPr lang="en-US" altLang="en-US" sz="1800" dirty="0">
                <a:solidFill>
                  <a:schemeClr val="accent3">
                    <a:lumMod val="75000"/>
                  </a:schemeClr>
                </a:solidFill>
                <a:latin typeface="+mn-lt"/>
              </a:rPr>
              <a:t>Clinician experience</a:t>
            </a:r>
          </a:p>
          <a:p>
            <a:pPr algn="ctr" eaLnBrk="1" hangingPunct="1">
              <a:buClr>
                <a:srgbClr val="FF0000"/>
              </a:buClr>
              <a:buSzPct val="125000"/>
            </a:pPr>
            <a:r>
              <a:rPr lang="en-US" altLang="en-US" sz="1800" dirty="0">
                <a:solidFill>
                  <a:schemeClr val="accent3">
                    <a:lumMod val="75000"/>
                  </a:schemeClr>
                </a:solidFill>
                <a:latin typeface="+mn-lt"/>
              </a:rPr>
              <a:t>Communication skills</a:t>
            </a:r>
          </a:p>
          <a:p>
            <a:pPr algn="ctr" eaLnBrk="1" hangingPunct="1">
              <a:buClr>
                <a:srgbClr val="FF0000"/>
              </a:buClr>
              <a:buSzPct val="125000"/>
            </a:pPr>
            <a:r>
              <a:rPr lang="en-US" altLang="en-US" sz="1800" b="1" dirty="0">
                <a:solidFill>
                  <a:schemeClr val="accent3">
                    <a:lumMod val="75000"/>
                  </a:schemeClr>
                </a:solidFill>
                <a:latin typeface="+mn-lt"/>
              </a:rPr>
              <a:t>Early Diagnosis </a:t>
            </a:r>
            <a:r>
              <a:rPr lang="en-US" altLang="en-US" sz="1800" b="1" dirty="0">
                <a:solidFill>
                  <a:schemeClr val="accent3">
                    <a:lumMod val="75000"/>
                  </a:schemeClr>
                </a:solidFill>
                <a:latin typeface="+mn-lt"/>
                <a:sym typeface="Zapf Dingbats" charset="2"/>
              </a:rPr>
              <a:t>✔</a:t>
            </a:r>
            <a:endParaRPr lang="en-US" altLang="en-US" sz="1800" b="1" dirty="0">
              <a:solidFill>
                <a:schemeClr val="accent3">
                  <a:lumMod val="75000"/>
                </a:schemeClr>
              </a:solidFill>
              <a:latin typeface="+mn-lt"/>
            </a:endParaRPr>
          </a:p>
        </p:txBody>
      </p:sp>
      <p:sp>
        <p:nvSpPr>
          <p:cNvPr id="44042" name="Text Box 10"/>
          <p:cNvSpPr txBox="1">
            <a:spLocks noChangeArrowheads="1"/>
          </p:cNvSpPr>
          <p:nvPr/>
        </p:nvSpPr>
        <p:spPr bwMode="auto">
          <a:xfrm>
            <a:off x="4491542" y="4799410"/>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endParaRPr lang="en-GB" sz="1350" b="1" dirty="0">
              <a:solidFill>
                <a:schemeClr val="bg1"/>
              </a:solidFill>
            </a:endParaRPr>
          </a:p>
          <a:p>
            <a:pPr algn="ctr">
              <a:defRPr/>
            </a:pPr>
            <a:endParaRPr lang="en-US" sz="1350" b="1" dirty="0">
              <a:solidFill>
                <a:schemeClr val="bg1"/>
              </a:solidFill>
            </a:endParaRPr>
          </a:p>
        </p:txBody>
      </p:sp>
      <p:sp>
        <p:nvSpPr>
          <p:cNvPr id="44043" name="Oval 11"/>
          <p:cNvSpPr>
            <a:spLocks noChangeArrowheads="1"/>
          </p:cNvSpPr>
          <p:nvPr/>
        </p:nvSpPr>
        <p:spPr bwMode="auto">
          <a:xfrm>
            <a:off x="3265885" y="2076451"/>
            <a:ext cx="1446609" cy="1327547"/>
          </a:xfrm>
          <a:prstGeom prst="ellipse">
            <a:avLst/>
          </a:prstGeom>
          <a:solidFill>
            <a:schemeClr val="accent6">
              <a:lumMod val="40000"/>
              <a:lumOff val="60000"/>
              <a:alpha val="64999"/>
            </a:schemeClr>
          </a:solidFill>
          <a:ln w="3175" cmpd="sng">
            <a:solidFill>
              <a:schemeClr val="accent6">
                <a:lumMod val="60000"/>
                <a:lumOff val="40000"/>
              </a:schemeClr>
            </a:solidFill>
            <a:round/>
            <a:headEnd/>
            <a:tailEnd/>
          </a:ln>
          <a:effectLst/>
        </p:spPr>
        <p:txBody>
          <a:bodyPr wrap="none" anchor="ctr"/>
          <a:lstStyle/>
          <a:p>
            <a:pPr>
              <a:defRPr/>
            </a:pPr>
            <a:endParaRPr lang="en-US" sz="1350" dirty="0"/>
          </a:p>
        </p:txBody>
      </p:sp>
      <p:sp>
        <p:nvSpPr>
          <p:cNvPr id="44044" name="Rectangle 12"/>
          <p:cNvSpPr>
            <a:spLocks noChangeArrowheads="1"/>
          </p:cNvSpPr>
          <p:nvPr/>
        </p:nvSpPr>
        <p:spPr bwMode="auto">
          <a:xfrm>
            <a:off x="2924175" y="2538412"/>
            <a:ext cx="1476375"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Lst>
        </p:spPr>
        <p:txBody>
          <a:bodyPr lIns="69056" tIns="34529" rIns="69056" bIns="34529">
            <a:spAutoFit/>
          </a:bodyPr>
          <a:lstStyle/>
          <a:p>
            <a:pPr algn="ctr">
              <a:spcBef>
                <a:spcPct val="50000"/>
              </a:spcBef>
              <a:defRPr/>
            </a:pPr>
            <a:r>
              <a:rPr lang="en-GB" dirty="0"/>
              <a:t>Virus</a:t>
            </a:r>
          </a:p>
        </p:txBody>
      </p:sp>
      <p:sp>
        <p:nvSpPr>
          <p:cNvPr id="44045" name="Oval 13"/>
          <p:cNvSpPr>
            <a:spLocks noChangeArrowheads="1"/>
          </p:cNvSpPr>
          <p:nvPr/>
        </p:nvSpPr>
        <p:spPr bwMode="auto">
          <a:xfrm>
            <a:off x="4488656" y="2057401"/>
            <a:ext cx="1438275" cy="1356122"/>
          </a:xfrm>
          <a:prstGeom prst="ellipse">
            <a:avLst/>
          </a:prstGeom>
          <a:solidFill>
            <a:schemeClr val="tx2">
              <a:lumMod val="40000"/>
              <a:lumOff val="60000"/>
              <a:alpha val="75000"/>
            </a:schemeClr>
          </a:solidFill>
          <a:ln w="3175" cmpd="sng">
            <a:solidFill>
              <a:schemeClr val="tx2">
                <a:lumMod val="60000"/>
                <a:lumOff val="40000"/>
              </a:schemeClr>
            </a:solidFill>
            <a:round/>
            <a:headEnd/>
            <a:tailEnd/>
          </a:ln>
          <a:effectLst/>
        </p:spPr>
        <p:txBody>
          <a:bodyPr wrap="none" anchor="ctr"/>
          <a:lstStyle/>
          <a:p>
            <a:pPr>
              <a:defRPr/>
            </a:pPr>
            <a:endParaRPr lang="en-US" sz="1350" dirty="0"/>
          </a:p>
        </p:txBody>
      </p:sp>
      <p:sp>
        <p:nvSpPr>
          <p:cNvPr id="44046" name="Rectangle 14"/>
          <p:cNvSpPr>
            <a:spLocks noChangeArrowheads="1"/>
          </p:cNvSpPr>
          <p:nvPr/>
        </p:nvSpPr>
        <p:spPr bwMode="auto">
          <a:xfrm>
            <a:off x="4800600" y="2537222"/>
            <a:ext cx="147756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Lst>
        </p:spPr>
        <p:txBody>
          <a:bodyPr lIns="69056" tIns="34529" rIns="69056" bIns="34529">
            <a:spAutoFit/>
          </a:bodyPr>
          <a:lstStyle/>
          <a:p>
            <a:pPr algn="ctr">
              <a:spcBef>
                <a:spcPct val="50000"/>
              </a:spcBef>
              <a:defRPr/>
            </a:pPr>
            <a:r>
              <a:rPr lang="en-GB" dirty="0"/>
              <a:t>Drug </a:t>
            </a:r>
          </a:p>
        </p:txBody>
      </p:sp>
      <p:sp>
        <p:nvSpPr>
          <p:cNvPr id="44047" name="Oval 15"/>
          <p:cNvSpPr>
            <a:spLocks noChangeArrowheads="1"/>
          </p:cNvSpPr>
          <p:nvPr/>
        </p:nvSpPr>
        <p:spPr bwMode="auto">
          <a:xfrm>
            <a:off x="3833710" y="1311474"/>
            <a:ext cx="1434704" cy="1322785"/>
          </a:xfrm>
          <a:prstGeom prst="ellipse">
            <a:avLst/>
          </a:prstGeom>
          <a:solidFill>
            <a:srgbClr val="92D050">
              <a:alpha val="75000"/>
            </a:srgbClr>
          </a:solidFill>
          <a:ln>
            <a:noFill/>
          </a:ln>
          <a:effectLst/>
        </p:spPr>
        <p:txBody>
          <a:bodyPr wrap="none" anchor="ctr"/>
          <a:lstStyle/>
          <a:p>
            <a:pPr>
              <a:defRPr/>
            </a:pPr>
            <a:endParaRPr lang="en-US" sz="1350" dirty="0"/>
          </a:p>
        </p:txBody>
      </p:sp>
      <p:sp>
        <p:nvSpPr>
          <p:cNvPr id="44048" name="Rectangle 16"/>
          <p:cNvSpPr>
            <a:spLocks noChangeArrowheads="1"/>
          </p:cNvSpPr>
          <p:nvPr/>
        </p:nvSpPr>
        <p:spPr bwMode="auto">
          <a:xfrm>
            <a:off x="3829050" y="1823443"/>
            <a:ext cx="1476375"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Lst>
        </p:spPr>
        <p:txBody>
          <a:bodyPr lIns="69056" tIns="34529" rIns="69056" bIns="34529">
            <a:spAutoFit/>
          </a:bodyPr>
          <a:lstStyle/>
          <a:p>
            <a:pPr algn="ctr">
              <a:spcBef>
                <a:spcPct val="50000"/>
              </a:spcBef>
              <a:defRPr/>
            </a:pPr>
            <a:r>
              <a:rPr lang="en-US" b="1" dirty="0"/>
              <a:t>Clinician</a:t>
            </a:r>
            <a:endParaRPr lang="en-GB" b="1" dirty="0"/>
          </a:p>
        </p:txBody>
      </p:sp>
      <p:sp>
        <p:nvSpPr>
          <p:cNvPr id="44049" name="Oval 17"/>
          <p:cNvSpPr>
            <a:spLocks noChangeArrowheads="1"/>
          </p:cNvSpPr>
          <p:nvPr/>
        </p:nvSpPr>
        <p:spPr bwMode="auto">
          <a:xfrm>
            <a:off x="3878700" y="2626945"/>
            <a:ext cx="1435894" cy="1322784"/>
          </a:xfrm>
          <a:prstGeom prst="ellipse">
            <a:avLst/>
          </a:prstGeom>
          <a:solidFill>
            <a:srgbClr val="FDFF5C">
              <a:alpha val="74902"/>
            </a:srgbClr>
          </a:solidFill>
          <a:ln w="38100">
            <a:solidFill>
              <a:srgbClr val="FFFF00"/>
            </a:solidFill>
            <a:round/>
            <a:headEnd/>
            <a:tailEnd/>
          </a:ln>
          <a:effectLst/>
        </p:spPr>
        <p:txBody>
          <a:bodyPr wrap="none" anchor="ctr"/>
          <a:lstStyle/>
          <a:p>
            <a:pPr>
              <a:defRPr/>
            </a:pPr>
            <a:endParaRPr lang="en-US" sz="1350" dirty="0"/>
          </a:p>
        </p:txBody>
      </p:sp>
      <p:sp>
        <p:nvSpPr>
          <p:cNvPr id="44050" name="Rectangle 18"/>
          <p:cNvSpPr>
            <a:spLocks noChangeArrowheads="1"/>
          </p:cNvSpPr>
          <p:nvPr/>
        </p:nvSpPr>
        <p:spPr bwMode="auto">
          <a:xfrm>
            <a:off x="3696891" y="3213496"/>
            <a:ext cx="177403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Lst>
        </p:spPr>
        <p:txBody>
          <a:bodyPr lIns="69056" tIns="34529" rIns="69056" bIns="34529">
            <a:spAutoFit/>
          </a:bodyPr>
          <a:lstStyle/>
          <a:p>
            <a:pPr algn="ctr">
              <a:spcBef>
                <a:spcPct val="50000"/>
              </a:spcBef>
              <a:defRPr/>
            </a:pPr>
            <a:r>
              <a:rPr lang="en-GB" b="1" dirty="0">
                <a:solidFill>
                  <a:srgbClr val="000000"/>
                </a:solidFill>
              </a:rPr>
              <a:t>Patient</a:t>
            </a:r>
          </a:p>
        </p:txBody>
      </p:sp>
      <p:sp>
        <p:nvSpPr>
          <p:cNvPr id="2" name="Slide Number Placeholder 1"/>
          <p:cNvSpPr>
            <a:spLocks noGrp="1"/>
          </p:cNvSpPr>
          <p:nvPr>
            <p:ph type="sldNum" sz="quarter" idx="12"/>
          </p:nvPr>
        </p:nvSpPr>
        <p:spPr/>
        <p:txBody>
          <a:bodyPr/>
          <a:lstStyle/>
          <a:p>
            <a:fld id="{BFAF3236-CB0E-AE46-8B21-1B1B8420F573}" type="slidenum">
              <a:rPr lang="en-US" smtClean="0"/>
              <a:t>66</a:t>
            </a:fld>
            <a:endParaRPr lang="en-US"/>
          </a:p>
        </p:txBody>
      </p:sp>
    </p:spTree>
    <p:extLst>
      <p:ext uri="{BB962C8B-B14F-4D97-AF65-F5344CB8AC3E}">
        <p14:creationId xmlns:p14="http://schemas.microsoft.com/office/powerpoint/2010/main" val="2955354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686799" cy="1724540"/>
          </a:xfrm>
        </p:spPr>
        <p:txBody>
          <a:bodyPr/>
          <a:lstStyle/>
          <a:p>
            <a:pPr algn="ctr"/>
            <a:r>
              <a:rPr lang="en-US" dirty="0">
                <a:ea typeface="ＭＳ Ｐゴシック"/>
              </a:rPr>
              <a:t>Barriers to Initiation, Retention and Adherence to Treatment and Care... </a:t>
            </a:r>
            <a:br>
              <a:rPr lang="en-US" dirty="0">
                <a:ea typeface="ＭＳ Ｐゴシック"/>
              </a:rPr>
            </a:br>
            <a:endParaRPr lang="en-US" dirty="0">
              <a:ea typeface="ＭＳ Ｐゴシック" panose="020B0600070205080204" pitchFamily="34" charset="-128"/>
            </a:endParaRPr>
          </a:p>
        </p:txBody>
      </p:sp>
      <p:sp>
        <p:nvSpPr>
          <p:cNvPr id="3" name="Content Placeholder 2"/>
          <p:cNvSpPr>
            <a:spLocks noGrp="1"/>
          </p:cNvSpPr>
          <p:nvPr>
            <p:ph idx="1"/>
          </p:nvPr>
        </p:nvSpPr>
        <p:spPr>
          <a:xfrm>
            <a:off x="305519" y="2437321"/>
            <a:ext cx="4191000" cy="2437275"/>
          </a:xfrm>
        </p:spPr>
        <p:txBody>
          <a:bodyPr>
            <a:normAutofit/>
          </a:bodyPr>
          <a:lstStyle/>
          <a:p>
            <a:endParaRPr lang="en-US" sz="800" dirty="0"/>
          </a:p>
          <a:p>
            <a:endParaRPr lang="en-US" sz="8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67</a:t>
            </a:fld>
            <a:endParaRPr lang="en-US"/>
          </a:p>
        </p:txBody>
      </p:sp>
      <p:sp>
        <p:nvSpPr>
          <p:cNvPr id="6" name="TextBox 5"/>
          <p:cNvSpPr txBox="1"/>
          <p:nvPr/>
        </p:nvSpPr>
        <p:spPr>
          <a:xfrm>
            <a:off x="1752600" y="4729412"/>
            <a:ext cx="6096000" cy="307777"/>
          </a:xfrm>
          <a:prstGeom prst="rect">
            <a:avLst/>
          </a:prstGeom>
          <a:noFill/>
        </p:spPr>
        <p:txBody>
          <a:bodyPr wrap="square" rtlCol="0">
            <a:spAutoFit/>
          </a:bodyPr>
          <a:lstStyle/>
          <a:p>
            <a:pPr algn="ctr"/>
            <a:r>
              <a:rPr lang="en-US" sz="1400" dirty="0">
                <a:solidFill>
                  <a:schemeClr val="bg1"/>
                </a:solidFill>
                <a:hlinkClick r:id="rId3">
                  <a:extLst>
                    <a:ext uri="{A12FA001-AC4F-418D-AE19-62706E023703}">
                      <ahyp:hlinkClr xmlns:ahyp="http://schemas.microsoft.com/office/drawing/2018/hyperlinkcolor" val="tx"/>
                    </a:ext>
                  </a:extLst>
                </a:hlinkClick>
              </a:rPr>
              <a:t>https://www.cdc.gov/stophivtogether/campaigns/hiv-stigma/index.html</a:t>
            </a:r>
            <a:endParaRPr lang="en-US" sz="1400" dirty="0">
              <a:solidFill>
                <a:schemeClr val="bg1"/>
              </a:solidFill>
            </a:endParaRPr>
          </a:p>
        </p:txBody>
      </p:sp>
      <p:sp>
        <p:nvSpPr>
          <p:cNvPr id="5" name="TextBox 4">
            <a:extLst>
              <a:ext uri="{FF2B5EF4-FFF2-40B4-BE49-F238E27FC236}">
                <a16:creationId xmlns:a16="http://schemas.microsoft.com/office/drawing/2014/main" id="{54764349-3416-4374-AB96-3539DCC0AA6E}"/>
              </a:ext>
            </a:extLst>
          </p:cNvPr>
          <p:cNvSpPr txBox="1"/>
          <p:nvPr/>
        </p:nvSpPr>
        <p:spPr>
          <a:xfrm>
            <a:off x="493862" y="1663820"/>
            <a:ext cx="3011338"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sz="2400" dirty="0"/>
              <a:t>What might be unique to PWH?</a:t>
            </a:r>
            <a:endParaRPr lang="en-US" sz="2400" dirty="0">
              <a:cs typeface="Arial"/>
            </a:endParaRPr>
          </a:p>
          <a:p>
            <a:pPr marL="285750" indent="-285750">
              <a:buFont typeface="Wingdings"/>
              <a:buChar char="§"/>
            </a:pPr>
            <a:r>
              <a:rPr lang="en-US" sz="2400" dirty="0">
                <a:ea typeface="+mn-lt"/>
                <a:cs typeface="+mn-lt"/>
              </a:rPr>
              <a:t>What might be compounded by HIV?</a:t>
            </a:r>
          </a:p>
          <a:p>
            <a:endParaRPr lang="en-US" dirty="0">
              <a:cs typeface="Arial"/>
            </a:endParaRPr>
          </a:p>
          <a:p>
            <a:endParaRPr lang="en-US" dirty="0">
              <a:cs typeface="Arial"/>
            </a:endParaRPr>
          </a:p>
          <a:p>
            <a:endParaRPr lang="en-US" dirty="0">
              <a:cs typeface="Arial"/>
            </a:endParaRPr>
          </a:p>
        </p:txBody>
      </p:sp>
      <p:sp>
        <p:nvSpPr>
          <p:cNvPr id="7" name="TextBox 6">
            <a:extLst>
              <a:ext uri="{FF2B5EF4-FFF2-40B4-BE49-F238E27FC236}">
                <a16:creationId xmlns:a16="http://schemas.microsoft.com/office/drawing/2014/main" id="{F516B883-C008-4BF0-8230-2FAA250ACCFA}"/>
              </a:ext>
            </a:extLst>
          </p:cNvPr>
          <p:cNvSpPr txBox="1"/>
          <p:nvPr/>
        </p:nvSpPr>
        <p:spPr>
          <a:xfrm>
            <a:off x="4157908" y="1613689"/>
            <a:ext cx="4648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sz="2000" dirty="0"/>
              <a:t>Stigma</a:t>
            </a:r>
            <a:endParaRPr lang="en-US" sz="2000" dirty="0">
              <a:cs typeface="Arial"/>
            </a:endParaRPr>
          </a:p>
          <a:p>
            <a:pPr marL="285750" indent="-285750">
              <a:buFont typeface="Wingdings"/>
              <a:buChar char="§"/>
            </a:pPr>
            <a:r>
              <a:rPr lang="en-US" sz="2000" dirty="0">
                <a:cs typeface="Arial"/>
              </a:rPr>
              <a:t>Fear of Disclosure</a:t>
            </a:r>
          </a:p>
          <a:p>
            <a:pPr marL="285750" indent="-285750">
              <a:buFont typeface="Wingdings"/>
              <a:buChar char="§"/>
            </a:pPr>
            <a:r>
              <a:rPr lang="en-US" sz="2000" dirty="0">
                <a:cs typeface="Arial"/>
              </a:rPr>
              <a:t>Trauma of Exposure</a:t>
            </a:r>
          </a:p>
          <a:p>
            <a:pPr marL="285750" indent="-285750">
              <a:buFont typeface="Wingdings"/>
              <a:buChar char="§"/>
            </a:pPr>
            <a:r>
              <a:rPr lang="en-US" sz="2000" dirty="0">
                <a:cs typeface="Arial"/>
              </a:rPr>
              <a:t>Mistrust of Healthcare System</a:t>
            </a:r>
          </a:p>
          <a:p>
            <a:pPr marL="285750" indent="-285750">
              <a:buFont typeface="Wingdings"/>
              <a:buChar char="§"/>
            </a:pPr>
            <a:r>
              <a:rPr lang="en-US" sz="2000" dirty="0">
                <a:cs typeface="Arial"/>
              </a:rPr>
              <a:t>Fear of Judgement</a:t>
            </a:r>
          </a:p>
          <a:p>
            <a:pPr marL="285750" indent="-285750">
              <a:buFont typeface="Wingdings"/>
              <a:buChar char="§"/>
            </a:pPr>
            <a:r>
              <a:rPr lang="en-US" sz="2000" dirty="0">
                <a:cs typeface="Arial"/>
              </a:rPr>
              <a:t>Trauma Response</a:t>
            </a:r>
          </a:p>
          <a:p>
            <a:pPr marL="285750" indent="-285750">
              <a:buFont typeface="Wingdings"/>
              <a:buChar char="§"/>
            </a:pPr>
            <a:r>
              <a:rPr lang="en-US" sz="2000" dirty="0">
                <a:cs typeface="Arial"/>
              </a:rPr>
              <a:t>Shame</a:t>
            </a:r>
          </a:p>
          <a:p>
            <a:pPr marL="285750" indent="-285750">
              <a:buFont typeface="Wingdings"/>
              <a:buChar char="§"/>
            </a:pPr>
            <a:r>
              <a:rPr lang="en-US" sz="2000" dirty="0">
                <a:cs typeface="Arial"/>
              </a:rPr>
              <a:t>Guilt</a:t>
            </a:r>
          </a:p>
          <a:p>
            <a:pPr marL="285750" indent="-285750">
              <a:buFont typeface="Wingdings"/>
              <a:buChar char="§"/>
            </a:pPr>
            <a:r>
              <a:rPr lang="en-US" sz="2000" dirty="0">
                <a:cs typeface="Arial"/>
              </a:rPr>
              <a:t>Substance Abuse &amp; Mental Health</a:t>
            </a:r>
          </a:p>
        </p:txBody>
      </p:sp>
    </p:spTree>
    <p:extLst>
      <p:ext uri="{BB962C8B-B14F-4D97-AF65-F5344CB8AC3E}">
        <p14:creationId xmlns:p14="http://schemas.microsoft.com/office/powerpoint/2010/main" val="1510687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5979"/>
            <a:ext cx="2895600" cy="1832370"/>
          </a:xfrm>
        </p:spPr>
        <p:txBody>
          <a:bodyPr/>
          <a:lstStyle/>
          <a:p>
            <a:pPr algn="ctr"/>
            <a:r>
              <a:rPr lang="en-US" dirty="0">
                <a:ea typeface="ＭＳ Ｐゴシック" panose="020B0600070205080204" pitchFamily="34" charset="-128"/>
              </a:rPr>
              <a:t>Addressing Stigma</a:t>
            </a:r>
          </a:p>
        </p:txBody>
      </p:sp>
      <p:sp>
        <p:nvSpPr>
          <p:cNvPr id="3" name="Content Placeholder 2"/>
          <p:cNvSpPr>
            <a:spLocks noGrp="1"/>
          </p:cNvSpPr>
          <p:nvPr>
            <p:ph idx="1"/>
          </p:nvPr>
        </p:nvSpPr>
        <p:spPr>
          <a:xfrm>
            <a:off x="381000" y="2038349"/>
            <a:ext cx="4191000" cy="2437275"/>
          </a:xfrm>
        </p:spPr>
        <p:txBody>
          <a:bodyPr>
            <a:normAutofit/>
          </a:bodyPr>
          <a:lstStyle/>
          <a:p>
            <a:r>
              <a:rPr lang="en-US" sz="2800" dirty="0"/>
              <a:t>Stigma still exists</a:t>
            </a:r>
          </a:p>
          <a:p>
            <a:endParaRPr lang="en-US" sz="800" dirty="0"/>
          </a:p>
          <a:p>
            <a:r>
              <a:rPr lang="en-US" sz="2800" dirty="0"/>
              <a:t>Essential to recognize &amp; address</a:t>
            </a:r>
          </a:p>
          <a:p>
            <a:endParaRPr lang="en-US" sz="8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68</a:t>
            </a:fld>
            <a:endParaRPr lang="en-US"/>
          </a:p>
        </p:txBody>
      </p:sp>
      <p:sp>
        <p:nvSpPr>
          <p:cNvPr id="6" name="TextBox 5"/>
          <p:cNvSpPr txBox="1"/>
          <p:nvPr/>
        </p:nvSpPr>
        <p:spPr>
          <a:xfrm>
            <a:off x="1752600" y="4729412"/>
            <a:ext cx="6096000" cy="307777"/>
          </a:xfrm>
          <a:prstGeom prst="rect">
            <a:avLst/>
          </a:prstGeom>
          <a:noFill/>
        </p:spPr>
        <p:txBody>
          <a:bodyPr wrap="square" rtlCol="0">
            <a:spAutoFit/>
          </a:bodyPr>
          <a:lstStyle/>
          <a:p>
            <a:pPr algn="ctr"/>
            <a:r>
              <a:rPr lang="en-US" sz="1400" dirty="0">
                <a:solidFill>
                  <a:schemeClr val="bg1"/>
                </a:solidFill>
                <a:hlinkClick r:id="rId3">
                  <a:extLst>
                    <a:ext uri="{A12FA001-AC4F-418D-AE19-62706E023703}">
                      <ahyp:hlinkClr xmlns:ahyp="http://schemas.microsoft.com/office/drawing/2018/hyperlinkcolor" val="tx"/>
                    </a:ext>
                  </a:extLst>
                </a:hlinkClick>
              </a:rPr>
              <a:t>https://www.cdc.gov/stophivtogether/campaigns/hiv-stigma/index.html</a:t>
            </a:r>
            <a:endParaRPr lang="en-US" sz="1400" dirty="0">
              <a:solidFill>
                <a:schemeClr val="bg1"/>
              </a:solidFill>
            </a:endParaRPr>
          </a:p>
        </p:txBody>
      </p:sp>
      <p:pic>
        <p:nvPicPr>
          <p:cNvPr id="2052" name="Picture 4" descr="Image result for hiv stigma"/>
          <p:cNvPicPr>
            <a:picLocks noChangeAspect="1" noChangeArrowheads="1"/>
          </p:cNvPicPr>
          <p:nvPr/>
        </p:nvPicPr>
        <p:blipFill rotWithShape="1">
          <a:blip r:embed="rId4">
            <a:extLst>
              <a:ext uri="{28A0092B-C50C-407E-A947-70E740481C1C}">
                <a14:useLocalDpi xmlns:a14="http://schemas.microsoft.com/office/drawing/2010/main" val="0"/>
              </a:ext>
            </a:extLst>
          </a:blip>
          <a:srcRect b="3269"/>
          <a:stretch/>
        </p:blipFill>
        <p:spPr bwMode="auto">
          <a:xfrm>
            <a:off x="4343400" y="44520"/>
            <a:ext cx="4660829" cy="450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9857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2E5C-FF35-488F-A87C-A8FFB505CDD2}"/>
              </a:ext>
            </a:extLst>
          </p:cNvPr>
          <p:cNvSpPr>
            <a:spLocks noGrp="1"/>
          </p:cNvSpPr>
          <p:nvPr>
            <p:ph type="title"/>
          </p:nvPr>
        </p:nvSpPr>
        <p:spPr/>
        <p:txBody>
          <a:bodyPr/>
          <a:lstStyle/>
          <a:p>
            <a:pPr algn="ctr"/>
            <a:r>
              <a:rPr lang="en-US" dirty="0"/>
              <a:t>What is People-First Language?</a:t>
            </a:r>
          </a:p>
        </p:txBody>
      </p:sp>
      <p:sp>
        <p:nvSpPr>
          <p:cNvPr id="3" name="Content Placeholder 2">
            <a:extLst>
              <a:ext uri="{FF2B5EF4-FFF2-40B4-BE49-F238E27FC236}">
                <a16:creationId xmlns:a16="http://schemas.microsoft.com/office/drawing/2014/main" id="{306569D2-F16B-44E3-940B-E9239185C6B5}"/>
              </a:ext>
            </a:extLst>
          </p:cNvPr>
          <p:cNvSpPr>
            <a:spLocks noGrp="1"/>
          </p:cNvSpPr>
          <p:nvPr>
            <p:ph idx="1"/>
          </p:nvPr>
        </p:nvSpPr>
        <p:spPr>
          <a:xfrm>
            <a:off x="381000" y="1200150"/>
            <a:ext cx="5715000" cy="3428999"/>
          </a:xfrm>
        </p:spPr>
        <p:txBody>
          <a:bodyPr>
            <a:noAutofit/>
          </a:bodyPr>
          <a:lstStyle/>
          <a:p>
            <a:r>
              <a:rPr lang="en-US" sz="2200" dirty="0"/>
              <a:t>Puts person before illness or label.</a:t>
            </a:r>
          </a:p>
          <a:p>
            <a:r>
              <a:rPr lang="en-US" sz="2200" dirty="0"/>
              <a:t>Describes and respects who they are,    not what they have been diagnosed with.</a:t>
            </a:r>
          </a:p>
          <a:p>
            <a:r>
              <a:rPr lang="en-US" sz="2200" dirty="0"/>
              <a:t>Helps eliminate prejudice; removes value judgments. </a:t>
            </a:r>
          </a:p>
          <a:p>
            <a:r>
              <a:rPr lang="en-US" sz="2200" dirty="0"/>
              <a:t>Avoid saying “HIV patient” or “HIV-infected woman”</a:t>
            </a:r>
          </a:p>
          <a:p>
            <a:r>
              <a:rPr lang="en-US" sz="2200" dirty="0"/>
              <a:t>Preferred Phrase: “woman living with HIV”</a:t>
            </a:r>
          </a:p>
        </p:txBody>
      </p:sp>
      <p:sp>
        <p:nvSpPr>
          <p:cNvPr id="4" name="Slide Number Placeholder 3">
            <a:extLst>
              <a:ext uri="{FF2B5EF4-FFF2-40B4-BE49-F238E27FC236}">
                <a16:creationId xmlns:a16="http://schemas.microsoft.com/office/drawing/2014/main" id="{547478DB-8871-4E16-AAC9-04C24889729A}"/>
              </a:ext>
            </a:extLst>
          </p:cNvPr>
          <p:cNvSpPr>
            <a:spLocks noGrp="1"/>
          </p:cNvSpPr>
          <p:nvPr>
            <p:ph type="sldNum" sz="quarter" idx="12"/>
          </p:nvPr>
        </p:nvSpPr>
        <p:spPr/>
        <p:txBody>
          <a:bodyPr/>
          <a:lstStyle/>
          <a:p>
            <a:fld id="{6E2D2B3B-882E-40F3-A32F-6DD516915044}" type="slidenum">
              <a:rPr lang="en-US" smtClean="0"/>
              <a:pPr/>
              <a:t>69</a:t>
            </a:fld>
            <a:endParaRPr lang="en-US"/>
          </a:p>
        </p:txBody>
      </p:sp>
      <p:pic>
        <p:nvPicPr>
          <p:cNvPr id="5" name="Picture 4">
            <a:extLst>
              <a:ext uri="{FF2B5EF4-FFF2-40B4-BE49-F238E27FC236}">
                <a16:creationId xmlns:a16="http://schemas.microsoft.com/office/drawing/2014/main" id="{4FB8B0F2-C844-40C6-94F1-6E7E92A7BC18}"/>
              </a:ext>
            </a:extLst>
          </p:cNvPr>
          <p:cNvPicPr>
            <a:picLocks noChangeAspect="1"/>
          </p:cNvPicPr>
          <p:nvPr/>
        </p:nvPicPr>
        <p:blipFill>
          <a:blip r:embed="rId3"/>
          <a:stretch>
            <a:fillRect/>
          </a:stretch>
        </p:blipFill>
        <p:spPr>
          <a:xfrm>
            <a:off x="5934894" y="1191444"/>
            <a:ext cx="3132906" cy="3132906"/>
          </a:xfrm>
          <a:prstGeom prst="rect">
            <a:avLst/>
          </a:prstGeom>
        </p:spPr>
      </p:pic>
      <p:sp>
        <p:nvSpPr>
          <p:cNvPr id="6" name="TextBox 5">
            <a:extLst>
              <a:ext uri="{FF2B5EF4-FFF2-40B4-BE49-F238E27FC236}">
                <a16:creationId xmlns:a16="http://schemas.microsoft.com/office/drawing/2014/main" id="{E010A0F2-56EE-422F-957E-2263810F6C75}"/>
              </a:ext>
            </a:extLst>
          </p:cNvPr>
          <p:cNvSpPr txBox="1"/>
          <p:nvPr/>
        </p:nvSpPr>
        <p:spPr>
          <a:xfrm>
            <a:off x="1905000" y="4799021"/>
            <a:ext cx="6168410" cy="276999"/>
          </a:xfrm>
          <a:prstGeom prst="rect">
            <a:avLst/>
          </a:prstGeom>
          <a:noFill/>
        </p:spPr>
        <p:txBody>
          <a:bodyPr wrap="square" rtlCol="0">
            <a:spAutoFit/>
          </a:bodyPr>
          <a:lstStyle/>
          <a:p>
            <a:r>
              <a:rPr lang="en-US" sz="1200" dirty="0">
                <a:solidFill>
                  <a:schemeClr val="bg1"/>
                </a:solidFill>
              </a:rPr>
              <a:t>Slide modified from presentation by Tana </a:t>
            </a:r>
            <a:r>
              <a:rPr lang="en-US" sz="1200" dirty="0" err="1">
                <a:solidFill>
                  <a:schemeClr val="bg1"/>
                </a:solidFill>
              </a:rPr>
              <a:t>Pradia</a:t>
            </a:r>
            <a:r>
              <a:rPr lang="en-US" sz="1200" dirty="0">
                <a:solidFill>
                  <a:schemeClr val="bg1"/>
                </a:solidFill>
              </a:rPr>
              <a:t>, Chair of Ryan White Planning Council</a:t>
            </a:r>
          </a:p>
        </p:txBody>
      </p:sp>
    </p:spTree>
    <p:extLst>
      <p:ext uri="{BB962C8B-B14F-4D97-AF65-F5344CB8AC3E}">
        <p14:creationId xmlns:p14="http://schemas.microsoft.com/office/powerpoint/2010/main" val="107340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5D3-4DE7-AB45-BA15-7DBEE3C36623}"/>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796F670A-74BD-2047-A92F-D1CDC8718422}"/>
              </a:ext>
            </a:extLst>
          </p:cNvPr>
          <p:cNvSpPr>
            <a:spLocks noGrp="1"/>
          </p:cNvSpPr>
          <p:nvPr>
            <p:ph idx="1"/>
          </p:nvPr>
        </p:nvSpPr>
        <p:spPr/>
        <p:txBody>
          <a:bodyPr vert="horz" lIns="91440" tIns="45720" rIns="91440" bIns="45720" rtlCol="0" anchor="t">
            <a:normAutofit/>
          </a:bodyPr>
          <a:lstStyle/>
          <a:p>
            <a:pPr marL="457200" indent="-457200">
              <a:buFont typeface="+mj-lt"/>
              <a:buAutoNum type="arabicPeriod"/>
            </a:pPr>
            <a:r>
              <a:rPr lang="en-US" dirty="0"/>
              <a:t>Interpret HIV epidemiology within the context of social determinants of health.</a:t>
            </a:r>
          </a:p>
          <a:p>
            <a:pPr marL="457200" indent="-457200">
              <a:buFont typeface="+mj-lt"/>
              <a:buAutoNum type="arabicPeriod"/>
            </a:pPr>
            <a:r>
              <a:rPr lang="en-US" dirty="0"/>
              <a:t>Differentiate between behaviors associated with HIV transmission versus ways HIV is not transmitted.</a:t>
            </a:r>
          </a:p>
          <a:p>
            <a:pPr marL="457200" indent="-457200">
              <a:buFont typeface="+mj-lt"/>
              <a:buAutoNum type="arabicPeriod"/>
            </a:pPr>
            <a:r>
              <a:rPr lang="en-US" dirty="0"/>
              <a:t>Identify current recommendations related to HIV screening, treatment and prevention.</a:t>
            </a:r>
          </a:p>
          <a:p>
            <a:pPr marL="457200" indent="-457200">
              <a:buFont typeface="+mj-lt"/>
              <a:buAutoNum type="arabicPeriod"/>
            </a:pPr>
            <a:r>
              <a:rPr lang="en-US" dirty="0"/>
              <a:t>Outline the steps of linkage and retention in care.</a:t>
            </a:r>
          </a:p>
          <a:p>
            <a:endParaRPr lang="en-US" dirty="0"/>
          </a:p>
        </p:txBody>
      </p:sp>
      <p:sp>
        <p:nvSpPr>
          <p:cNvPr id="4" name="Slide Number Placeholder 3">
            <a:extLst>
              <a:ext uri="{FF2B5EF4-FFF2-40B4-BE49-F238E27FC236}">
                <a16:creationId xmlns:a16="http://schemas.microsoft.com/office/drawing/2014/main" id="{ADC53251-0D20-8B40-ABB8-EC96CC72586E}"/>
              </a:ext>
            </a:extLst>
          </p:cNvPr>
          <p:cNvSpPr>
            <a:spLocks noGrp="1"/>
          </p:cNvSpPr>
          <p:nvPr>
            <p:ph type="sldNum" sz="quarter" idx="12"/>
          </p:nvPr>
        </p:nvSpPr>
        <p:spPr/>
        <p:txBody>
          <a:bodyPr/>
          <a:lstStyle/>
          <a:p>
            <a:fld id="{6E2D2B3B-882E-40F3-A32F-6DD516915044}" type="slidenum">
              <a:rPr lang="en-US" smtClean="0"/>
              <a:pPr/>
              <a:t>7</a:t>
            </a:fld>
            <a:endParaRPr lang="en-US"/>
          </a:p>
        </p:txBody>
      </p:sp>
    </p:spTree>
    <p:extLst>
      <p:ext uri="{BB962C8B-B14F-4D97-AF65-F5344CB8AC3E}">
        <p14:creationId xmlns:p14="http://schemas.microsoft.com/office/powerpoint/2010/main" val="125129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B4ADA7-E92D-4C7A-A315-00BE8C67D0C5}"/>
              </a:ext>
            </a:extLst>
          </p:cNvPr>
          <p:cNvSpPr>
            <a:spLocks noGrp="1"/>
          </p:cNvSpPr>
          <p:nvPr>
            <p:ph type="sldNum" sz="quarter" idx="12"/>
          </p:nvPr>
        </p:nvSpPr>
        <p:spPr/>
        <p:txBody>
          <a:bodyPr/>
          <a:lstStyle/>
          <a:p>
            <a:fld id="{6E2D2B3B-882E-40F3-A32F-6DD516915044}" type="slidenum">
              <a:rPr lang="en-US" smtClean="0"/>
              <a:pPr/>
              <a:t>70</a:t>
            </a:fld>
            <a:endParaRPr lang="en-US"/>
          </a:p>
        </p:txBody>
      </p:sp>
      <p:sp>
        <p:nvSpPr>
          <p:cNvPr id="5" name="TextBox 4">
            <a:extLst>
              <a:ext uri="{FF2B5EF4-FFF2-40B4-BE49-F238E27FC236}">
                <a16:creationId xmlns:a16="http://schemas.microsoft.com/office/drawing/2014/main" id="{A027DD87-A994-4A73-BCC2-4731AD87211B}"/>
              </a:ext>
            </a:extLst>
          </p:cNvPr>
          <p:cNvSpPr txBox="1"/>
          <p:nvPr/>
        </p:nvSpPr>
        <p:spPr>
          <a:xfrm>
            <a:off x="2743200" y="4189997"/>
            <a:ext cx="4229100" cy="213585"/>
          </a:xfrm>
          <a:prstGeom prst="rect">
            <a:avLst/>
          </a:prstGeom>
          <a:noFill/>
        </p:spPr>
        <p:txBody>
          <a:bodyPr wrap="square" rtlCol="0">
            <a:spAutoFit/>
          </a:bodyPr>
          <a:lstStyle/>
          <a:p>
            <a:r>
              <a:rPr lang="en-US" sz="788" dirty="0">
                <a:solidFill>
                  <a:schemeClr val="bg1"/>
                </a:solidFill>
              </a:rPr>
              <a:t>https://www.hiv.gov/federal-response/ending-the-hiv-epidemic/key-strategies</a:t>
            </a:r>
          </a:p>
        </p:txBody>
      </p:sp>
      <p:pic>
        <p:nvPicPr>
          <p:cNvPr id="6" name="Picture 5">
            <a:extLst>
              <a:ext uri="{FF2B5EF4-FFF2-40B4-BE49-F238E27FC236}">
                <a16:creationId xmlns:a16="http://schemas.microsoft.com/office/drawing/2014/main" id="{B9EAF676-5D2A-4C0B-9092-C87E62C3F55E}"/>
              </a:ext>
            </a:extLst>
          </p:cNvPr>
          <p:cNvPicPr>
            <a:picLocks noChangeAspect="1"/>
          </p:cNvPicPr>
          <p:nvPr/>
        </p:nvPicPr>
        <p:blipFill>
          <a:blip r:embed="rId3"/>
          <a:stretch>
            <a:fillRect/>
          </a:stretch>
        </p:blipFill>
        <p:spPr>
          <a:xfrm>
            <a:off x="284257" y="1689028"/>
            <a:ext cx="8575486" cy="1480705"/>
          </a:xfrm>
          <a:prstGeom prst="rect">
            <a:avLst/>
          </a:prstGeom>
        </p:spPr>
      </p:pic>
      <p:sp>
        <p:nvSpPr>
          <p:cNvPr id="3" name="TextBox 2">
            <a:extLst>
              <a:ext uri="{FF2B5EF4-FFF2-40B4-BE49-F238E27FC236}">
                <a16:creationId xmlns:a16="http://schemas.microsoft.com/office/drawing/2014/main" id="{684BD8C5-53AD-5C95-2884-AF21CB844848}"/>
              </a:ext>
            </a:extLst>
          </p:cNvPr>
          <p:cNvSpPr txBox="1"/>
          <p:nvPr/>
        </p:nvSpPr>
        <p:spPr>
          <a:xfrm>
            <a:off x="2069071" y="4777085"/>
            <a:ext cx="5005858" cy="461665"/>
          </a:xfrm>
          <a:prstGeom prst="rect">
            <a:avLst/>
          </a:prstGeom>
          <a:noFill/>
        </p:spPr>
        <p:txBody>
          <a:bodyPr wrap="none" rtlCol="0">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https://www.hiv.gov/federal-response/ending-the-hiv-epidemic/overview</a:t>
            </a:r>
            <a:endParaRPr lang="en-US" sz="1200" dirty="0">
              <a:solidFill>
                <a:schemeClr val="bg1"/>
              </a:solidFill>
            </a:endParaRPr>
          </a:p>
          <a:p>
            <a:endParaRPr lang="en-US" sz="1200" dirty="0"/>
          </a:p>
        </p:txBody>
      </p:sp>
      <p:sp>
        <p:nvSpPr>
          <p:cNvPr id="8" name="TextBox 7">
            <a:extLst>
              <a:ext uri="{FF2B5EF4-FFF2-40B4-BE49-F238E27FC236}">
                <a16:creationId xmlns:a16="http://schemas.microsoft.com/office/drawing/2014/main" id="{9282E357-047F-C11E-319E-176929EDFB3A}"/>
              </a:ext>
            </a:extLst>
          </p:cNvPr>
          <p:cNvSpPr txBox="1"/>
          <p:nvPr/>
        </p:nvSpPr>
        <p:spPr>
          <a:xfrm>
            <a:off x="2359535" y="314821"/>
            <a:ext cx="4424929" cy="707886"/>
          </a:xfrm>
          <a:prstGeom prst="rect">
            <a:avLst/>
          </a:prstGeom>
          <a:noFill/>
        </p:spPr>
        <p:txBody>
          <a:bodyPr wrap="none" rtlCol="0">
            <a:spAutoFit/>
          </a:bodyPr>
          <a:lstStyle/>
          <a:p>
            <a:r>
              <a:rPr lang="en-US" sz="4000" i="1" dirty="0">
                <a:solidFill>
                  <a:schemeClr val="accent6"/>
                </a:solidFill>
              </a:rPr>
              <a:t>We all have a role!</a:t>
            </a:r>
          </a:p>
        </p:txBody>
      </p:sp>
    </p:spTree>
    <p:extLst>
      <p:ext uri="{BB962C8B-B14F-4D97-AF65-F5344CB8AC3E}">
        <p14:creationId xmlns:p14="http://schemas.microsoft.com/office/powerpoint/2010/main" val="2079185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32A8-6E8A-4D7C-95B2-08D29F271096}"/>
              </a:ext>
            </a:extLst>
          </p:cNvPr>
          <p:cNvSpPr>
            <a:spLocks noGrp="1"/>
          </p:cNvSpPr>
          <p:nvPr>
            <p:ph type="title"/>
          </p:nvPr>
        </p:nvSpPr>
        <p:spPr/>
        <p:txBody>
          <a:bodyPr/>
          <a:lstStyle/>
          <a:p>
            <a:pPr algn="ctr"/>
            <a:r>
              <a:rPr lang="en-US" dirty="0"/>
              <a:t>Questions?</a:t>
            </a:r>
          </a:p>
        </p:txBody>
      </p:sp>
      <p:sp>
        <p:nvSpPr>
          <p:cNvPr id="4" name="Slide Number Placeholder 3">
            <a:extLst>
              <a:ext uri="{FF2B5EF4-FFF2-40B4-BE49-F238E27FC236}">
                <a16:creationId xmlns:a16="http://schemas.microsoft.com/office/drawing/2014/main" id="{D2B2334F-A842-4677-8D52-23433A32B8E8}"/>
              </a:ext>
            </a:extLst>
          </p:cNvPr>
          <p:cNvSpPr>
            <a:spLocks noGrp="1"/>
          </p:cNvSpPr>
          <p:nvPr>
            <p:ph type="sldNum" sz="quarter" idx="12"/>
          </p:nvPr>
        </p:nvSpPr>
        <p:spPr/>
        <p:txBody>
          <a:bodyPr/>
          <a:lstStyle/>
          <a:p>
            <a:fld id="{6E2D2B3B-882E-40F3-A32F-6DD516915044}" type="slidenum">
              <a:rPr lang="en-US" smtClean="0"/>
              <a:pPr/>
              <a:t>71</a:t>
            </a:fld>
            <a:endParaRPr lang="en-US"/>
          </a:p>
        </p:txBody>
      </p:sp>
      <p:pic>
        <p:nvPicPr>
          <p:cNvPr id="2052" name="Picture 4" descr="Let's Stop HIV Together">
            <a:extLst>
              <a:ext uri="{FF2B5EF4-FFF2-40B4-BE49-F238E27FC236}">
                <a16:creationId xmlns:a16="http://schemas.microsoft.com/office/drawing/2014/main" id="{80204279-A19F-7F46-BE5A-242E8F89F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17805"/>
            <a:ext cx="4458889" cy="3184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DD0F20-B54D-7544-9733-3840E8EED46A}"/>
              </a:ext>
            </a:extLst>
          </p:cNvPr>
          <p:cNvSpPr txBox="1"/>
          <p:nvPr/>
        </p:nvSpPr>
        <p:spPr>
          <a:xfrm>
            <a:off x="2100384" y="4717396"/>
            <a:ext cx="5029200" cy="307777"/>
          </a:xfrm>
          <a:prstGeom prst="rect">
            <a:avLst/>
          </a:prstGeom>
          <a:noFill/>
        </p:spPr>
        <p:txBody>
          <a:bodyPr wrap="square" rtlCol="0">
            <a:spAutoFit/>
          </a:bodyPr>
          <a:lstStyle/>
          <a:p>
            <a:pPr algn="ctr"/>
            <a:r>
              <a:rPr lang="en-US" sz="1400" dirty="0">
                <a:solidFill>
                  <a:schemeClr val="bg1"/>
                </a:solidFill>
              </a:rPr>
              <a:t>https://</a:t>
            </a:r>
            <a:r>
              <a:rPr lang="en-US" sz="1400" dirty="0" err="1">
                <a:solidFill>
                  <a:schemeClr val="bg1"/>
                </a:solidFill>
              </a:rPr>
              <a:t>www.cdc.gov</a:t>
            </a:r>
            <a:r>
              <a:rPr lang="en-US" sz="1400" dirty="0">
                <a:solidFill>
                  <a:schemeClr val="bg1"/>
                </a:solidFill>
              </a:rPr>
              <a:t>/</a:t>
            </a:r>
            <a:r>
              <a:rPr lang="en-US" sz="1400" dirty="0" err="1">
                <a:solidFill>
                  <a:schemeClr val="bg1"/>
                </a:solidFill>
              </a:rPr>
              <a:t>stophivtogether</a:t>
            </a:r>
            <a:r>
              <a:rPr lang="en-US" sz="1400" dirty="0">
                <a:solidFill>
                  <a:schemeClr val="bg1"/>
                </a:solidFill>
              </a:rPr>
              <a:t>/</a:t>
            </a:r>
            <a:r>
              <a:rPr lang="en-US" sz="1400" dirty="0" err="1">
                <a:solidFill>
                  <a:schemeClr val="bg1"/>
                </a:solidFill>
              </a:rPr>
              <a:t>index.html</a:t>
            </a:r>
            <a:endParaRPr lang="en-US" sz="1400" dirty="0">
              <a:solidFill>
                <a:schemeClr val="bg1"/>
              </a:solidFill>
            </a:endParaRPr>
          </a:p>
        </p:txBody>
      </p:sp>
    </p:spTree>
    <p:extLst>
      <p:ext uri="{BB962C8B-B14F-4D97-AF65-F5344CB8AC3E}">
        <p14:creationId xmlns:p14="http://schemas.microsoft.com/office/powerpoint/2010/main" val="6974956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2CA402-6AE9-8542-9F3A-CF1F1B3131B3}"/>
              </a:ext>
            </a:extLst>
          </p:cNvPr>
          <p:cNvSpPr>
            <a:spLocks noGrp="1"/>
          </p:cNvSpPr>
          <p:nvPr>
            <p:ph type="title"/>
          </p:nvPr>
        </p:nvSpPr>
        <p:spPr>
          <a:xfrm>
            <a:off x="457200" y="114300"/>
            <a:ext cx="8315569" cy="857250"/>
          </a:xfrm>
        </p:spPr>
        <p:txBody>
          <a:bodyPr/>
          <a:lstStyle/>
          <a:p>
            <a:pPr algn="ctr"/>
            <a:r>
              <a:rPr lang="en-US" dirty="0">
                <a:solidFill>
                  <a:srgbClr val="C00000"/>
                </a:solidFill>
              </a:rPr>
              <a:t>References and Resources</a:t>
            </a:r>
          </a:p>
        </p:txBody>
      </p:sp>
      <p:sp>
        <p:nvSpPr>
          <p:cNvPr id="7" name="Slide Number Placeholder 6"/>
          <p:cNvSpPr>
            <a:spLocks noGrp="1"/>
          </p:cNvSpPr>
          <p:nvPr>
            <p:ph type="sldNum" sz="quarter" idx="12"/>
          </p:nvPr>
        </p:nvSpPr>
        <p:spPr/>
        <p:txBody>
          <a:bodyPr/>
          <a:lstStyle/>
          <a:p>
            <a:fld id="{9F49499B-0A11-F941-988B-5A98BBA90756}" type="slidenum">
              <a:rPr lang="en-US" smtClean="0">
                <a:solidFill>
                  <a:srgbClr val="FFFFFF"/>
                </a:solidFill>
              </a:rPr>
              <a:pPr/>
              <a:t>72</a:t>
            </a:fld>
            <a:endParaRPr lang="en-US" dirty="0">
              <a:solidFill>
                <a:srgbClr val="FFFFFF"/>
              </a:solidFill>
            </a:endParaRPr>
          </a:p>
        </p:txBody>
      </p:sp>
      <p:sp>
        <p:nvSpPr>
          <p:cNvPr id="2" name="Content Placeholder 1"/>
          <p:cNvSpPr>
            <a:spLocks noGrp="1"/>
          </p:cNvSpPr>
          <p:nvPr>
            <p:ph idx="1"/>
          </p:nvPr>
        </p:nvSpPr>
        <p:spPr/>
        <p:txBody>
          <a:bodyPr>
            <a:normAutofit/>
          </a:bodyPr>
          <a:lstStyle/>
          <a:p>
            <a:r>
              <a:rPr lang="en-US" dirty="0"/>
              <a:t>DHHS</a:t>
            </a:r>
            <a:r>
              <a:rPr lang="en-US" i="1" dirty="0"/>
              <a:t> Guidelines for the Use of Antiretroviral Agents in HIV-1 Infected Adults &amp; Adolescents</a:t>
            </a:r>
            <a:r>
              <a:rPr lang="en-US" dirty="0"/>
              <a:t>. </a:t>
            </a:r>
            <a:r>
              <a:rPr lang="en-US" dirty="0">
                <a:hlinkClick r:id="rId2"/>
              </a:rPr>
              <a:t>https://clinicalinfo.hiv.gov/en/guidelines</a:t>
            </a:r>
            <a:endParaRPr lang="en-US" dirty="0"/>
          </a:p>
          <a:p>
            <a:r>
              <a:rPr lang="en-US" dirty="0"/>
              <a:t>AETC National HIV Curriculum </a:t>
            </a:r>
            <a:r>
              <a:rPr lang="en-US" dirty="0">
                <a:hlinkClick r:id="rId3"/>
              </a:rPr>
              <a:t>https://aidsetc.org/nhc</a:t>
            </a:r>
            <a:endParaRPr lang="en-US" dirty="0"/>
          </a:p>
          <a:p>
            <a:r>
              <a:rPr lang="en-US" dirty="0"/>
              <a:t>2020 ART Recommendations of the International Antiviral Society-USA Panel. </a:t>
            </a:r>
            <a:r>
              <a:rPr lang="en-US" i="1" dirty="0"/>
              <a:t>JAMA.</a:t>
            </a:r>
            <a:r>
              <a:rPr lang="en-US" dirty="0"/>
              <a:t> 2020;324(16):1651–1669. </a:t>
            </a:r>
          </a:p>
          <a:p>
            <a:r>
              <a:rPr lang="en-US" dirty="0"/>
              <a:t>International Antiviral Society USA guidelines:</a:t>
            </a:r>
            <a:r>
              <a:rPr lang="en-US" i="1" dirty="0"/>
              <a:t> </a:t>
            </a:r>
            <a:r>
              <a:rPr lang="en-US" i="1" dirty="0">
                <a:hlinkClick r:id="rId4"/>
              </a:rPr>
              <a:t>https://www.iasusa.org/guidelines</a:t>
            </a:r>
            <a:endParaRPr lang="en-US" i="1" dirty="0"/>
          </a:p>
          <a:p>
            <a:endParaRPr lang="en-US" dirty="0"/>
          </a:p>
          <a:p>
            <a:endParaRPr lang="en-US" dirty="0"/>
          </a:p>
        </p:txBody>
      </p:sp>
    </p:spTree>
    <p:extLst>
      <p:ext uri="{BB962C8B-B14F-4D97-AF65-F5344CB8AC3E}">
        <p14:creationId xmlns:p14="http://schemas.microsoft.com/office/powerpoint/2010/main" val="2266130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31D-9E06-F442-8B0E-19C2CFB3FE4E}"/>
              </a:ext>
            </a:extLst>
          </p:cNvPr>
          <p:cNvSpPr>
            <a:spLocks noGrp="1"/>
          </p:cNvSpPr>
          <p:nvPr>
            <p:ph type="title"/>
          </p:nvPr>
        </p:nvSpPr>
        <p:spPr>
          <a:xfrm>
            <a:off x="457202" y="205981"/>
            <a:ext cx="8074586" cy="353696"/>
          </a:xfrm>
        </p:spPr>
        <p:txBody>
          <a:bodyPr/>
          <a:lstStyle/>
          <a:p>
            <a:pPr algn="ctr"/>
            <a:r>
              <a:rPr lang="en-US" dirty="0"/>
              <a:t>SCAETC Social Media </a:t>
            </a:r>
          </a:p>
        </p:txBody>
      </p:sp>
      <p:pic>
        <p:nvPicPr>
          <p:cNvPr id="6" name="Content Placeholder 5">
            <a:extLst>
              <a:ext uri="{FF2B5EF4-FFF2-40B4-BE49-F238E27FC236}">
                <a16:creationId xmlns:a16="http://schemas.microsoft.com/office/drawing/2014/main" id="{0487A2FD-CC82-E343-AA40-B010D1501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883" y="819150"/>
            <a:ext cx="6842234" cy="3848758"/>
          </a:xfrm>
        </p:spPr>
      </p:pic>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73</a:t>
            </a:fld>
            <a:endParaRPr lang="en-US" dirty="0">
              <a:solidFill>
                <a:srgbClr val="FFFFFF"/>
              </a:solidFill>
              <a:latin typeface="Arial"/>
            </a:endParaRPr>
          </a:p>
        </p:txBody>
      </p:sp>
    </p:spTree>
    <p:extLst>
      <p:ext uri="{BB962C8B-B14F-4D97-AF65-F5344CB8AC3E}">
        <p14:creationId xmlns:p14="http://schemas.microsoft.com/office/powerpoint/2010/main" val="2466460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895350"/>
            <a:ext cx="4743450" cy="3771900"/>
          </a:xfrm>
        </p:spPr>
        <p:txBody>
          <a:bodyPr>
            <a:normAutofit fontScale="85000" lnSpcReduction="20000"/>
          </a:bodyPr>
          <a:lstStyle/>
          <a:p>
            <a:r>
              <a:rPr lang="en-US" dirty="0"/>
              <a:t>National Clinician  Consultation Center </a:t>
            </a:r>
            <a:r>
              <a:rPr lang="en-US" sz="1900" dirty="0">
                <a:hlinkClick r:id="rId3"/>
              </a:rPr>
              <a:t>http://nccc.ucsf.edu/</a:t>
            </a:r>
            <a:endParaRPr lang="en-US" sz="1900"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1000" dirty="0"/>
          </a:p>
          <a:p>
            <a:r>
              <a:rPr lang="en-US" dirty="0"/>
              <a:t>Present on ECHO</a:t>
            </a:r>
            <a:endParaRPr lang="en-US" sz="600" dirty="0"/>
          </a:p>
          <a:p>
            <a:pPr algn="l" rtl="0" fontAlgn="base">
              <a:buFont typeface="Arial" panose="020B0604020202020204" pitchFamily="34" charset="0"/>
              <a:buChar char="•"/>
            </a:pPr>
            <a:r>
              <a:rPr lang="en-US" sz="1900" b="0" i="0" u="sng" strike="noStrike" dirty="0">
                <a:solidFill>
                  <a:srgbClr val="478FCC"/>
                </a:solidFill>
                <a:effectLst/>
                <a:latin typeface="Arial" panose="020B0604020202020204" pitchFamily="34" charset="0"/>
                <a:hlinkClick r:id="rId4"/>
              </a:rPr>
              <a:t>https://hsc.unm.edu/scaetc/programs-services/echo.html</a:t>
            </a:r>
            <a:r>
              <a:rPr lang="en-US" sz="1900" b="0" i="0" dirty="0">
                <a:solidFill>
                  <a:srgbClr val="222222"/>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4629150" y="895350"/>
            <a:ext cx="4451278" cy="3771900"/>
          </a:xfrm>
        </p:spPr>
        <p:txBody>
          <a:bodyPr>
            <a:noAutofit/>
          </a:bodyPr>
          <a:lstStyle/>
          <a:p>
            <a:r>
              <a:rPr lang="en-US" sz="2000" dirty="0"/>
              <a:t>AETC National HIV Curriculum </a:t>
            </a:r>
            <a:r>
              <a:rPr lang="en-US" sz="1600" dirty="0">
                <a:hlinkClick r:id="rId5"/>
              </a:rPr>
              <a:t>https://aidsetc.org/nhc</a:t>
            </a:r>
            <a:endParaRPr lang="en-US" sz="1600" dirty="0"/>
          </a:p>
          <a:p>
            <a:r>
              <a:rPr lang="en-US" sz="2000" dirty="0"/>
              <a:t>AETC National Coordinating Resource Center </a:t>
            </a:r>
            <a:r>
              <a:rPr lang="en-US" sz="1600" dirty="0">
                <a:hlinkClick r:id="rId6"/>
              </a:rPr>
              <a:t>https://targethiv.org/library/aetc-national-coordinating-resource-center-0</a:t>
            </a:r>
            <a:endParaRPr lang="en-US" sz="1600" dirty="0"/>
          </a:p>
          <a:p>
            <a:r>
              <a:rPr lang="en-US" sz="2000" dirty="0"/>
              <a:t>HIVMA Resource Directory </a:t>
            </a:r>
            <a:r>
              <a:rPr lang="en-US" sz="1600" b="0" i="0" u="sng" strike="noStrike" dirty="0">
                <a:solidFill>
                  <a:srgbClr val="0563C1"/>
                </a:solidFill>
                <a:effectLst/>
                <a:hlinkClick r:id="rId7"/>
              </a:rPr>
              <a:t>https://www.hivma.org/globalassets/ektron-import/hivma/hivma-resource-directory.pdf</a:t>
            </a:r>
            <a:r>
              <a:rPr lang="en-US" sz="1600" b="0" i="0" u="none" strike="noStrike" dirty="0">
                <a:solidFill>
                  <a:srgbClr val="000000"/>
                </a:solidFill>
                <a:effectLst/>
              </a:rPr>
              <a:t> </a:t>
            </a:r>
          </a:p>
          <a:p>
            <a:r>
              <a:rPr lang="en-US" sz="2000" dirty="0"/>
              <a:t>Additional trainings </a:t>
            </a:r>
            <a:r>
              <a:rPr lang="en-US" sz="2000" dirty="0">
                <a:hlinkClick r:id="rId8"/>
              </a:rPr>
              <a:t>scaetcecho@salud.unm.edu</a:t>
            </a:r>
            <a:endParaRPr lang="en-US" sz="2000" dirty="0"/>
          </a:p>
          <a:p>
            <a:r>
              <a:rPr lang="en-US" sz="2000" dirty="0">
                <a:hlinkClick r:id="rId9"/>
              </a:rPr>
              <a:t>www.scaetc.org</a:t>
            </a: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74</a:t>
            </a:fld>
            <a:endParaRPr lang="en-US" dirty="0"/>
          </a:p>
        </p:txBody>
      </p:sp>
    </p:spTree>
    <p:extLst>
      <p:ext uri="{BB962C8B-B14F-4D97-AF65-F5344CB8AC3E}">
        <p14:creationId xmlns:p14="http://schemas.microsoft.com/office/powerpoint/2010/main" val="1291631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p:txBody>
          <a:bodyPr/>
          <a:lstStyle/>
          <a:p>
            <a:pPr algn="ctr"/>
            <a:r>
              <a:rPr lang="en-US" dirty="0"/>
              <a:t>HIV Milestones</a:t>
            </a:r>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8</a:t>
            </a:fld>
            <a:endParaRPr lang="en-US" dirty="0"/>
          </a:p>
        </p:txBody>
      </p:sp>
      <p:pic>
        <p:nvPicPr>
          <p:cNvPr id="8" name="Picture 7">
            <a:extLst>
              <a:ext uri="{FF2B5EF4-FFF2-40B4-BE49-F238E27FC236}">
                <a16:creationId xmlns:a16="http://schemas.microsoft.com/office/drawing/2014/main" id="{3DB58B7A-0265-4ECB-95AA-063E7829CFEE}"/>
              </a:ext>
            </a:extLst>
          </p:cNvPr>
          <p:cNvPicPr>
            <a:picLocks noChangeAspect="1"/>
          </p:cNvPicPr>
          <p:nvPr/>
        </p:nvPicPr>
        <p:blipFill>
          <a:blip r:embed="rId3"/>
          <a:stretch>
            <a:fillRect/>
          </a:stretch>
        </p:blipFill>
        <p:spPr>
          <a:xfrm>
            <a:off x="533400" y="1504950"/>
            <a:ext cx="8239370" cy="2394567"/>
          </a:xfrm>
          <a:prstGeom prst="rect">
            <a:avLst/>
          </a:prstGeom>
        </p:spPr>
      </p:pic>
      <p:sp>
        <p:nvSpPr>
          <p:cNvPr id="9" name="TextBox 8">
            <a:extLst>
              <a:ext uri="{FF2B5EF4-FFF2-40B4-BE49-F238E27FC236}">
                <a16:creationId xmlns:a16="http://schemas.microsoft.com/office/drawing/2014/main" id="{BF681FF5-08B9-431F-A4EB-F0F852A465A7}"/>
              </a:ext>
            </a:extLst>
          </p:cNvPr>
          <p:cNvSpPr txBox="1"/>
          <p:nvPr/>
        </p:nvSpPr>
        <p:spPr>
          <a:xfrm>
            <a:off x="2133600" y="4729412"/>
            <a:ext cx="5334000" cy="253916"/>
          </a:xfrm>
          <a:prstGeom prst="rect">
            <a:avLst/>
          </a:prstGeom>
          <a:noFill/>
        </p:spPr>
        <p:txBody>
          <a:bodyPr wrap="square" rtlCol="0">
            <a:spAutoFit/>
          </a:bodyPr>
          <a:lstStyle/>
          <a:p>
            <a:r>
              <a:rPr lang="en-US" sz="1050" dirty="0">
                <a:solidFill>
                  <a:schemeClr val="bg1"/>
                </a:solidFill>
              </a:rPr>
              <a:t>CJASN March 2019, 14 (3) 435-444; DOI: https://doi.org/10.2215/CJN.02240218</a:t>
            </a:r>
          </a:p>
        </p:txBody>
      </p:sp>
    </p:spTree>
    <p:extLst>
      <p:ext uri="{BB962C8B-B14F-4D97-AF65-F5344CB8AC3E}">
        <p14:creationId xmlns:p14="http://schemas.microsoft.com/office/powerpoint/2010/main" val="372440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9550"/>
            <a:ext cx="7998388" cy="461665"/>
          </a:xfrm>
        </p:spPr>
        <p:txBody>
          <a:bodyPr/>
          <a:lstStyle/>
          <a:p>
            <a:pPr algn="ctr"/>
            <a:r>
              <a:rPr lang="en-US" dirty="0"/>
              <a:t>Definitions &amp; Meanings</a:t>
            </a:r>
          </a:p>
        </p:txBody>
      </p:sp>
      <p:graphicFrame>
        <p:nvGraphicFramePr>
          <p:cNvPr id="4" name="Diagram 3"/>
          <p:cNvGraphicFramePr/>
          <p:nvPr>
            <p:extLst>
              <p:ext uri="{D42A27DB-BD31-4B8C-83A1-F6EECF244321}">
                <p14:modId xmlns:p14="http://schemas.microsoft.com/office/powerpoint/2010/main" val="662583610"/>
              </p:ext>
            </p:extLst>
          </p:nvPr>
        </p:nvGraphicFramePr>
        <p:xfrm>
          <a:off x="838200" y="1085850"/>
          <a:ext cx="7467600" cy="3314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E55F0AB3-3887-CD8A-65D1-BDDF34B65962}"/>
              </a:ext>
            </a:extLst>
          </p:cNvPr>
          <p:cNvSpPr>
            <a:spLocks noGrp="1"/>
          </p:cNvSpPr>
          <p:nvPr>
            <p:ph type="sldNum" sz="quarter" idx="12"/>
          </p:nvPr>
        </p:nvSpPr>
        <p:spPr/>
        <p:txBody>
          <a:bodyPr/>
          <a:lstStyle/>
          <a:p>
            <a:fld id="{6E2D2B3B-882E-40F3-A32F-6DD516915044}" type="slidenum">
              <a:rPr lang="en-US" smtClean="0"/>
              <a:pPr/>
              <a:t>9</a:t>
            </a:fld>
            <a:endParaRPr lang="en-US"/>
          </a:p>
        </p:txBody>
      </p:sp>
    </p:spTree>
    <p:extLst>
      <p:ext uri="{BB962C8B-B14F-4D97-AF65-F5344CB8AC3E}">
        <p14:creationId xmlns:p14="http://schemas.microsoft.com/office/powerpoint/2010/main" val="41659018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D994695E54874EBE70B286E61A6C3B" ma:contentTypeVersion="12" ma:contentTypeDescription="Create a new document." ma:contentTypeScope="" ma:versionID="f4b8034f3d89f9874999e8b12fb1573c">
  <xsd:schema xmlns:xsd="http://www.w3.org/2001/XMLSchema" xmlns:xs="http://www.w3.org/2001/XMLSchema" xmlns:p="http://schemas.microsoft.com/office/2006/metadata/properties" xmlns:ns3="7af4a355-4bf5-41f2-9f88-5f17762b393e" xmlns:ns4="99d1c9af-7471-4d6b-84b0-c77132599aad" targetNamespace="http://schemas.microsoft.com/office/2006/metadata/properties" ma:root="true" ma:fieldsID="490b47b3eb5ef0bd700362db0f79c50d" ns3:_="" ns4:_="">
    <xsd:import namespace="7af4a355-4bf5-41f2-9f88-5f17762b393e"/>
    <xsd:import namespace="99d1c9af-7471-4d6b-84b0-c77132599aa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f4a355-4bf5-41f2-9f88-5f17762b39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d1c9af-7471-4d6b-84b0-c77132599aa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FD5F24-B779-4B7F-AF98-B1A1E0B00E8A}">
  <ds:schemaRefs>
    <ds:schemaRef ds:uri="http://schemas.microsoft.com/sharepoint/v3/contenttype/forms"/>
  </ds:schemaRefs>
</ds:datastoreItem>
</file>

<file path=customXml/itemProps2.xml><?xml version="1.0" encoding="utf-8"?>
<ds:datastoreItem xmlns:ds="http://schemas.openxmlformats.org/officeDocument/2006/customXml" ds:itemID="{631A13EE-D721-43F4-AB0E-96BC8F944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f4a355-4bf5-41f2-9f88-5f17762b393e"/>
    <ds:schemaRef ds:uri="99d1c9af-7471-4d6b-84b0-c77132599a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C8E1C8-FE96-40E3-9FE7-E42A203F10AF}">
  <ds:schemaRefs>
    <ds:schemaRef ds:uri="http://schemas.openxmlformats.org/package/2006/metadata/core-properties"/>
    <ds:schemaRef ds:uri="http://purl.org/dc/dcmitype/"/>
    <ds:schemaRef ds:uri="7af4a355-4bf5-41f2-9f88-5f17762b393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99d1c9af-7471-4d6b-84b0-c77132599aa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4529</TotalTime>
  <Words>7774</Words>
  <Application>Microsoft Office PowerPoint</Application>
  <PresentationFormat>On-screen Show (16:9)</PresentationFormat>
  <Paragraphs>782</Paragraphs>
  <Slides>74</Slides>
  <Notes>56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74</vt:i4>
      </vt:variant>
    </vt:vector>
  </HeadingPairs>
  <TitlesOfParts>
    <vt:vector size="87" baseType="lpstr">
      <vt:lpstr>Arial</vt:lpstr>
      <vt:lpstr>Arial</vt:lpstr>
      <vt:lpstr>Calibri</vt:lpstr>
      <vt:lpstr>Cambria Math</vt:lpstr>
      <vt:lpstr>Candara</vt:lpstr>
      <vt:lpstr>Corbel</vt:lpstr>
      <vt:lpstr>ITC Avant Garde Std Bk</vt:lpstr>
      <vt:lpstr>Open Sans</vt:lpstr>
      <vt:lpstr>Source Sans Pro</vt:lpstr>
      <vt:lpstr>Source Sans Pro Web</vt:lpstr>
      <vt:lpstr>Times New Roman</vt:lpstr>
      <vt:lpstr>Wingdings</vt:lpstr>
      <vt:lpstr>AETC-BLANK-MASTER</vt:lpstr>
      <vt:lpstr>HIV Basics Epidemiology, Care, and Prevention</vt:lpstr>
      <vt:lpstr>SCAETC Regional Collaborative Training</vt:lpstr>
      <vt:lpstr>Conflict of Interest Disclosure Statement</vt:lpstr>
      <vt:lpstr>Unconscious Bias Disclosure</vt:lpstr>
      <vt:lpstr>Sharing PDF Slides Statement</vt:lpstr>
      <vt:lpstr>PowerPoint Presentation</vt:lpstr>
      <vt:lpstr>Learning Objectives</vt:lpstr>
      <vt:lpstr>HIV Milestones</vt:lpstr>
      <vt:lpstr>Definitions &amp; Meanings</vt:lpstr>
      <vt:lpstr>Learning Objectives</vt:lpstr>
      <vt:lpstr>Prevalence of HIV in US</vt:lpstr>
      <vt:lpstr>Diagnoses of HIV Infection </vt:lpstr>
      <vt:lpstr>Diagnoses of HIV infection, 2017-2021</vt:lpstr>
      <vt:lpstr>New HIV Diagnoses in US in 2021</vt:lpstr>
      <vt:lpstr>Rates of new HIV diagnoses are highest in people aged 25-34 years old</vt:lpstr>
      <vt:lpstr>New HIV Diagnoses in 2021 by Race and Ethnicity</vt:lpstr>
      <vt:lpstr>New HIV Diagnoses in 2021 by Subpopulation</vt:lpstr>
      <vt:lpstr>Health Disparity</vt:lpstr>
      <vt:lpstr>Why do we see health disparities?</vt:lpstr>
      <vt:lpstr>New HIV Diagnoses, Persons with HIV (PWH), and Deaths in Texas (1981-2019)</vt:lpstr>
      <vt:lpstr>People Living with Diagnosed HIV by Texas County, 2019 (Prevalence)</vt:lpstr>
      <vt:lpstr>Rates of People Living with Diagnosed HIV by Texas County, 2019</vt:lpstr>
      <vt:lpstr>Rate of New HIV Diagnoses by Texas County, 2019 (Incidence)</vt:lpstr>
      <vt:lpstr>New HIV Diagnoses by Age at Diagnosis in Texas, 2019</vt:lpstr>
      <vt:lpstr>HIV Care Continuum in U.S.</vt:lpstr>
      <vt:lpstr>HIV Care Continuum in Texas, 2019</vt:lpstr>
      <vt:lpstr>ENDING THE HIV EPIDEMIC: A PLAN FOR AMERICA</vt:lpstr>
      <vt:lpstr>The 4 Pillars - Key Strategies</vt:lpstr>
      <vt:lpstr>Priority jurisdictions </vt:lpstr>
      <vt:lpstr>Learning Objectives</vt:lpstr>
      <vt:lpstr>How is HIV transmitted?</vt:lpstr>
      <vt:lpstr>Transmission Risks of Different Exposures</vt:lpstr>
      <vt:lpstr>NOT Considered Infectious for HIV Unless Visibly Bloody</vt:lpstr>
      <vt:lpstr>Ways HIV is not transmitted</vt:lpstr>
      <vt:lpstr>Reducing Transmission of HIV</vt:lpstr>
      <vt:lpstr>Learning Objectives</vt:lpstr>
      <vt:lpstr>HIV Pre-Exposure Prophylaxis (PrEP)</vt:lpstr>
      <vt:lpstr>Need for PrEP to reach more people at risk</vt:lpstr>
      <vt:lpstr>What is nPEP?</vt:lpstr>
      <vt:lpstr>HIV Screening Recommendations</vt:lpstr>
      <vt:lpstr>HIV testing</vt:lpstr>
      <vt:lpstr>Laboratory markers  for HIV-1 infection</vt:lpstr>
      <vt:lpstr>Timing of positivity for HIV diagnostic tests</vt:lpstr>
      <vt:lpstr>HIV testing algorithm</vt:lpstr>
      <vt:lpstr>HIV: What’s going inside the body</vt:lpstr>
      <vt:lpstr>Human Immunodeficiency Virus</vt:lpstr>
      <vt:lpstr>Natural History of Untreated HIV</vt:lpstr>
      <vt:lpstr>Opportunistic Infections in People with HIV (PWH)</vt:lpstr>
      <vt:lpstr>HIV Clinical Assessment</vt:lpstr>
      <vt:lpstr>PowerPoint Presentation</vt:lpstr>
      <vt:lpstr>Initiating Antiretroviral Therapy (ART)</vt:lpstr>
      <vt:lpstr>PowerPoint Presentation</vt:lpstr>
      <vt:lpstr>ART Treatment Goals</vt:lpstr>
      <vt:lpstr>Treatment as prevention</vt:lpstr>
      <vt:lpstr>Video: Stopthevirus.com</vt:lpstr>
      <vt:lpstr>FDA-approved ART</vt:lpstr>
      <vt:lpstr>HIV Reproductive Cycle</vt:lpstr>
      <vt:lpstr>ART Guidelines: Initial Regimen</vt:lpstr>
      <vt:lpstr>ART Guidelines: Preferred Initial Regimen</vt:lpstr>
      <vt:lpstr>The Future of ART: Injectables </vt:lpstr>
      <vt:lpstr>What is virologic success?</vt:lpstr>
      <vt:lpstr>Learning Objectives</vt:lpstr>
      <vt:lpstr>HRSA – Ryan White HIV/AIDS Programs</vt:lpstr>
      <vt:lpstr>Medication Access</vt:lpstr>
      <vt:lpstr>PowerPoint Presentation</vt:lpstr>
      <vt:lpstr>PowerPoint Presentation</vt:lpstr>
      <vt:lpstr>Barriers to Initiation, Retention and Adherence to Treatment and Care...  </vt:lpstr>
      <vt:lpstr>Addressing Stigma</vt:lpstr>
      <vt:lpstr>What is People-First Language?</vt:lpstr>
      <vt:lpstr>PowerPoint Presentation</vt:lpstr>
      <vt:lpstr>Questions?</vt:lpstr>
      <vt:lpstr>References and Resources</vt:lpstr>
      <vt:lpstr>SCAETC Social Media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and COVID-19:  Implications for Clinical Care</dc:title>
  <dc:creator>Patel, Premal G.</dc:creator>
  <cp:lastModifiedBy>Michael J Dominguez</cp:lastModifiedBy>
  <cp:revision>73</cp:revision>
  <dcterms:created xsi:type="dcterms:W3CDTF">2020-04-28T17:44:30Z</dcterms:created>
  <dcterms:modified xsi:type="dcterms:W3CDTF">2023-08-18T15:31:10Z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42C15518-B3E7-4BA0-821C-54F9084A7EDA</vt:lpwstr>
  </property>
  <property fmtid="{D5CDD505-2E9C-101B-9397-08002B2CF9AE}" pid="3" name="ArticulatePath">
    <vt:lpwstr>HIV and COVID AETC</vt:lpwstr>
  </property>
  <property fmtid="{D5CDD505-2E9C-101B-9397-08002B2CF9AE}" pid="4" name="ContentTypeId">
    <vt:lpwstr>0x0101003BD994695E54874EBE70B286E61A6C3B</vt:lpwstr>
  </property>
</Properties>
</file>